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4"/>
  </p:notesMasterIdLst>
  <p:handoutMasterIdLst>
    <p:handoutMasterId r:id="rId55"/>
  </p:handoutMasterIdLst>
  <p:sldIdLst>
    <p:sldId id="341" r:id="rId2"/>
    <p:sldId id="261" r:id="rId3"/>
    <p:sldId id="262" r:id="rId4"/>
    <p:sldId id="348" r:id="rId5"/>
    <p:sldId id="340" r:id="rId6"/>
    <p:sldId id="350" r:id="rId7"/>
    <p:sldId id="351" r:id="rId8"/>
    <p:sldId id="411" r:id="rId9"/>
    <p:sldId id="353" r:id="rId10"/>
    <p:sldId id="355" r:id="rId11"/>
    <p:sldId id="354" r:id="rId12"/>
    <p:sldId id="396"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98" r:id="rId26"/>
    <p:sldId id="375" r:id="rId27"/>
    <p:sldId id="399" r:id="rId28"/>
    <p:sldId id="376" r:id="rId29"/>
    <p:sldId id="397" r:id="rId30"/>
    <p:sldId id="377" r:id="rId31"/>
    <p:sldId id="378" r:id="rId32"/>
    <p:sldId id="379" r:id="rId33"/>
    <p:sldId id="400" r:id="rId34"/>
    <p:sldId id="380" r:id="rId35"/>
    <p:sldId id="403" r:id="rId36"/>
    <p:sldId id="404" r:id="rId37"/>
    <p:sldId id="407" r:id="rId38"/>
    <p:sldId id="406" r:id="rId39"/>
    <p:sldId id="408" r:id="rId40"/>
    <p:sldId id="410" r:id="rId41"/>
    <p:sldId id="405" r:id="rId42"/>
    <p:sldId id="409" r:id="rId43"/>
    <p:sldId id="381" r:id="rId44"/>
    <p:sldId id="321" r:id="rId45"/>
    <p:sldId id="320" r:id="rId46"/>
    <p:sldId id="322" r:id="rId47"/>
    <p:sldId id="280" r:id="rId48"/>
    <p:sldId id="342" r:id="rId49"/>
    <p:sldId id="343" r:id="rId50"/>
    <p:sldId id="344" r:id="rId51"/>
    <p:sldId id="345" r:id="rId52"/>
    <p:sldId id="346"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90" d="100"/>
          <a:sy n="90" d="100"/>
        </p:scale>
        <p:origin x="-720" y="-5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886C7E-9363-49EC-910E-5F5E6FBD673B}" type="datetimeFigureOut">
              <a:rPr lang="el-GR" smtClean="0"/>
              <a:pPr/>
              <a:t>25/8/2015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12D9EF-4B6D-4176-8CEF-FEC72FB5559A}"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 xmlns:p14="http://schemas.microsoft.com/office/powerpoint/2010/main" val="40518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 xmlns:p14="http://schemas.microsoft.com/office/powerpoint/2010/main"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 xmlns:p14="http://schemas.microsoft.com/office/powerpoint/2010/main"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ru6.cti.gr/ru6/bouras/graduate-courses/mhxanismoi-poiothtas-uphresias?language=e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ΜΗΧΑΝΙΣΜΟΙ ΠΟΙΟΤΗΤΑΣ ΥΠΗΡΕΣΙΑΣ ΣΕ ΔΙΚΤΥΑ</a:t>
            </a:r>
            <a:endParaRPr lang="el-GR" dirty="0"/>
          </a:p>
        </p:txBody>
      </p:sp>
      <p:sp>
        <p:nvSpPr>
          <p:cNvPr id="3" name="Υπότιτλος 2"/>
          <p:cNvSpPr>
            <a:spLocks noGrp="1"/>
          </p:cNvSpPr>
          <p:nvPr>
            <p:ph type="subTitle" idx="1"/>
          </p:nvPr>
        </p:nvSpPr>
        <p:spPr/>
        <p:txBody>
          <a:bodyPr>
            <a:normAutofit fontScale="70000" lnSpcReduction="20000"/>
          </a:bodyPr>
          <a:lstStyle/>
          <a:p>
            <a:r>
              <a:rPr lang="el-GR" dirty="0" smtClean="0"/>
              <a:t>Ενότητα </a:t>
            </a:r>
            <a:r>
              <a:rPr lang="en-US" dirty="0" smtClean="0"/>
              <a:t># 1</a:t>
            </a:r>
            <a:r>
              <a:rPr lang="el-GR" dirty="0" smtClean="0"/>
              <a:t>:</a:t>
            </a:r>
            <a:r>
              <a:rPr lang="en-US" dirty="0" smtClean="0"/>
              <a:t> </a:t>
            </a:r>
            <a:r>
              <a:rPr lang="el-GR" dirty="0" smtClean="0"/>
              <a:t>Εισαγωγή στην Ποιότητα Υπηρεσίας</a:t>
            </a:r>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smtClean="0"/>
              <a:t>Τρόπος Εξέτασης</a:t>
            </a:r>
            <a:endParaRPr lang="el-GR" dirty="0"/>
          </a:p>
        </p:txBody>
      </p:sp>
      <p:sp>
        <p:nvSpPr>
          <p:cNvPr id="5" name="Θέση περιεχομένου 4"/>
          <p:cNvSpPr>
            <a:spLocks noGrp="1"/>
          </p:cNvSpPr>
          <p:nvPr>
            <p:ph idx="1"/>
          </p:nvPr>
        </p:nvSpPr>
        <p:spPr/>
        <p:txBody>
          <a:bodyPr/>
          <a:lstStyle/>
          <a:p>
            <a:r>
              <a:rPr lang="el-GR" altLang="en-US" smtClean="0"/>
              <a:t>Προαιρετική Εργασία στα πλαίσια του μαθήματος</a:t>
            </a:r>
          </a:p>
          <a:p>
            <a:r>
              <a:rPr lang="el-GR" altLang="en-US" smtClean="0"/>
              <a:t>Γραπτή Εξέταση στην ύλη του μαθήματος</a:t>
            </a:r>
            <a:endParaRPr lang="el-GR" altLang="en-US" dirty="0" smtClean="0"/>
          </a:p>
        </p:txBody>
      </p:sp>
    </p:spTree>
    <p:extLst>
      <p:ext uri="{BB962C8B-B14F-4D97-AF65-F5344CB8AC3E}">
        <p14:creationId xmlns="" xmlns:p14="http://schemas.microsoft.com/office/powerpoint/2010/main" val="204812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l-GR" altLang="en-US" smtClean="0"/>
              <a:t>Υποστηρικτικό Υλικό</a:t>
            </a:r>
            <a:endParaRPr lang="el-GR" altLang="en-US" dirty="0" smtClean="0"/>
          </a:p>
        </p:txBody>
      </p:sp>
      <p:sp>
        <p:nvSpPr>
          <p:cNvPr id="18437" name="Rectangle 3"/>
          <p:cNvSpPr>
            <a:spLocks noGrp="1" noChangeArrowheads="1"/>
          </p:cNvSpPr>
          <p:nvPr>
            <p:ph idx="1"/>
          </p:nvPr>
        </p:nvSpPr>
        <p:spPr/>
        <p:txBody>
          <a:bodyPr>
            <a:normAutofit fontScale="92500" lnSpcReduction="10000"/>
          </a:bodyPr>
          <a:lstStyle/>
          <a:p>
            <a:r>
              <a:rPr lang="el-GR" dirty="0" smtClean="0"/>
              <a:t>Στο δικτυακό τόπο του μαθήματος:</a:t>
            </a:r>
            <a:r>
              <a:rPr lang="en-US" altLang="en-US" dirty="0" smtClean="0"/>
              <a:t> </a:t>
            </a:r>
            <a:r>
              <a:rPr lang="en-US" altLang="en-US" dirty="0" smtClean="0">
                <a:hlinkClick r:id="rId2"/>
              </a:rPr>
              <a:t>http://ru6.cti.gr/ru6/bouras/graduate-courses/mhxanismoi-poiothtas-uphresias?language=el</a:t>
            </a:r>
            <a:r>
              <a:rPr lang="en-US" altLang="en-US" dirty="0" smtClean="0"/>
              <a:t> </a:t>
            </a:r>
            <a:endParaRPr lang="el-GR" altLang="en-US" dirty="0" smtClean="0"/>
          </a:p>
          <a:p>
            <a:r>
              <a:rPr lang="el-GR" dirty="0" smtClean="0"/>
              <a:t>Μπορείτε να βρείτε:</a:t>
            </a:r>
          </a:p>
          <a:p>
            <a:pPr lvl="1"/>
            <a:r>
              <a:rPr lang="el-GR" altLang="en-US" dirty="0" smtClean="0"/>
              <a:t>Διαλέξεις – Παρουσιάσεις του Μαθήματος</a:t>
            </a:r>
          </a:p>
          <a:p>
            <a:pPr lvl="1"/>
            <a:r>
              <a:rPr lang="el-GR" altLang="en-US" dirty="0" smtClean="0"/>
              <a:t>Σημειώσεις του Μαθήματος</a:t>
            </a:r>
          </a:p>
          <a:p>
            <a:pPr lvl="1"/>
            <a:r>
              <a:rPr lang="el-GR" altLang="en-US" dirty="0" smtClean="0"/>
              <a:t>Σχετική Βιβλιογραφία</a:t>
            </a:r>
          </a:p>
          <a:p>
            <a:pPr lvl="1"/>
            <a:r>
              <a:rPr lang="el-GR" altLang="en-US" dirty="0" smtClean="0"/>
              <a:t>Εργασίες Φοιτητών στα πλαίσια του μαθήματος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Εισαγωγή στην Ποιότητα Υπηρεσίας</a:t>
            </a:r>
            <a:endParaRPr lang="en-US" dirty="0"/>
          </a:p>
        </p:txBody>
      </p:sp>
      <p:sp>
        <p:nvSpPr>
          <p:cNvPr id="9" name="Text Placeholder 8"/>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427316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r>
              <a:rPr lang="el-GR" altLang="en-US" smtClean="0"/>
              <a:t>Εισαγωγή στην ποιότητα υπηρεσίας</a:t>
            </a:r>
          </a:p>
        </p:txBody>
      </p:sp>
      <p:sp>
        <p:nvSpPr>
          <p:cNvPr id="16389" name="Rectangle 3"/>
          <p:cNvSpPr>
            <a:spLocks noGrp="1" noChangeArrowheads="1"/>
          </p:cNvSpPr>
          <p:nvPr>
            <p:ph type="body" idx="1"/>
          </p:nvPr>
        </p:nvSpPr>
        <p:spPr/>
        <p:txBody>
          <a:bodyPr>
            <a:normAutofit fontScale="85000" lnSpcReduction="20000"/>
          </a:bodyPr>
          <a:lstStyle/>
          <a:p>
            <a:r>
              <a:rPr lang="el-GR" altLang="en-US" smtClean="0"/>
              <a:t>Τα </a:t>
            </a:r>
            <a:r>
              <a:rPr lang="en-US" altLang="en-US" smtClean="0"/>
              <a:t>IP </a:t>
            </a:r>
            <a:r>
              <a:rPr lang="el-GR" altLang="en-US" smtClean="0"/>
              <a:t>δίκτυα χαρακτηρίζονται σήμερα από:</a:t>
            </a:r>
          </a:p>
          <a:p>
            <a:pPr lvl="1"/>
            <a:r>
              <a:rPr lang="el-GR" altLang="en-US" smtClean="0"/>
              <a:t>Παρέχουν μόνο την </a:t>
            </a:r>
            <a:r>
              <a:rPr lang="en-US" altLang="en-US" smtClean="0"/>
              <a:t>best effort </a:t>
            </a:r>
            <a:r>
              <a:rPr lang="el-GR" altLang="en-US" smtClean="0"/>
              <a:t>υπηρεσία</a:t>
            </a:r>
            <a:endParaRPr lang="en-US" altLang="en-US" smtClean="0"/>
          </a:p>
          <a:p>
            <a:pPr lvl="1"/>
            <a:r>
              <a:rPr lang="el-GR" altLang="en-US" smtClean="0"/>
              <a:t>Παρουσιάζουν συχνά συμφόρηση</a:t>
            </a:r>
          </a:p>
          <a:p>
            <a:pPr lvl="1"/>
            <a:r>
              <a:rPr lang="el-GR" altLang="en-US" smtClean="0"/>
              <a:t>Μη παροχή εγγυήσεων σε ευαίσθητες εφαρμογές (πχ </a:t>
            </a:r>
            <a:r>
              <a:rPr lang="en-US" altLang="en-US" smtClean="0"/>
              <a:t>VoIP, videoconference </a:t>
            </a:r>
            <a:r>
              <a:rPr lang="el-GR" altLang="en-US" smtClean="0"/>
              <a:t>κλπ)</a:t>
            </a:r>
          </a:p>
          <a:p>
            <a:r>
              <a:rPr lang="el-GR" altLang="en-US" smtClean="0"/>
              <a:t>Ορισμός Ποιότητας Υπηρεσίας: Η ικανότητα ενός στοιχείου του δικτύου να παρέχει ένα</a:t>
            </a:r>
            <a:r>
              <a:rPr lang="en-US" altLang="en-US" smtClean="0"/>
              <a:t> </a:t>
            </a:r>
            <a:r>
              <a:rPr lang="el-GR" altLang="en-US" smtClean="0"/>
              <a:t>επίπεδο διαβεβαίωσης (εγγύησης) σε ένα υποσύνολο κίνησης ότι οι απαιτήσεις υπηρεσίας της μπορεί να επιτευχθούν με συγκεκριμένη (πολύ μεγάλη) πιθανότητα</a:t>
            </a:r>
            <a:endParaRPr lang="el-GR"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smtClean="0"/>
              <a:t>Μετρικές Ποιότητας</a:t>
            </a:r>
          </a:p>
        </p:txBody>
      </p:sp>
      <p:sp>
        <p:nvSpPr>
          <p:cNvPr id="17413" name="Rectangle 3"/>
          <p:cNvSpPr>
            <a:spLocks noGrp="1" noChangeArrowheads="1"/>
          </p:cNvSpPr>
          <p:nvPr>
            <p:ph type="body" idx="1"/>
          </p:nvPr>
        </p:nvSpPr>
        <p:spPr/>
        <p:txBody>
          <a:bodyPr>
            <a:normAutofit fontScale="70000" lnSpcReduction="20000"/>
          </a:bodyPr>
          <a:lstStyle/>
          <a:p>
            <a:r>
              <a:rPr lang="el-GR" altLang="en-US" smtClean="0"/>
              <a:t>εύρος ζώνης (</a:t>
            </a:r>
            <a:r>
              <a:rPr lang="en-US" altLang="en-US" smtClean="0"/>
              <a:t>bandwidth</a:t>
            </a:r>
            <a:r>
              <a:rPr lang="el-GR" altLang="en-US" smtClean="0"/>
              <a:t>)</a:t>
            </a:r>
            <a:endParaRPr lang="en-US" altLang="en-US" smtClean="0"/>
          </a:p>
          <a:p>
            <a:pPr lvl="1"/>
            <a:r>
              <a:rPr lang="el-GR" altLang="en-US" smtClean="0"/>
              <a:t>μέγιστο μέγεθος καταιγισμού</a:t>
            </a:r>
            <a:r>
              <a:rPr lang="en-US" altLang="en-US" smtClean="0"/>
              <a:t> (maximum burst size)</a:t>
            </a:r>
          </a:p>
          <a:p>
            <a:pPr lvl="1"/>
            <a:r>
              <a:rPr lang="el-GR" altLang="en-US" smtClean="0"/>
              <a:t>μέγιστη χωρητικότητα </a:t>
            </a:r>
            <a:r>
              <a:rPr lang="en-US" altLang="en-US" smtClean="0"/>
              <a:t>(peak bandwidth)</a:t>
            </a:r>
          </a:p>
          <a:p>
            <a:pPr lvl="1"/>
            <a:r>
              <a:rPr lang="el-GR" altLang="en-US" smtClean="0"/>
              <a:t>ελάχιστη εγγυημένη χωρητικότητα </a:t>
            </a:r>
            <a:r>
              <a:rPr lang="en-US" altLang="en-US" smtClean="0"/>
              <a:t>(minimum</a:t>
            </a:r>
            <a:r>
              <a:rPr lang="el-GR" altLang="en-US" smtClean="0"/>
              <a:t> </a:t>
            </a:r>
            <a:r>
              <a:rPr lang="en-US" altLang="en-US" smtClean="0"/>
              <a:t>guaranteed</a:t>
            </a:r>
            <a:r>
              <a:rPr lang="el-GR" altLang="en-US" smtClean="0"/>
              <a:t> </a:t>
            </a:r>
            <a:r>
              <a:rPr lang="en-US" altLang="en-US" smtClean="0"/>
              <a:t>bandwidth)</a:t>
            </a:r>
          </a:p>
          <a:p>
            <a:pPr lvl="1"/>
            <a:r>
              <a:rPr lang="el-GR" altLang="en-US" smtClean="0"/>
              <a:t>μέση χωρητικότητα </a:t>
            </a:r>
            <a:r>
              <a:rPr lang="en-US" altLang="en-US" smtClean="0"/>
              <a:t>(average bandwidth)</a:t>
            </a:r>
          </a:p>
          <a:p>
            <a:r>
              <a:rPr lang="el-GR" altLang="en-US" smtClean="0"/>
              <a:t>καθυστέρηση</a:t>
            </a:r>
            <a:r>
              <a:rPr lang="en-US" altLang="en-US" smtClean="0"/>
              <a:t> (delay)</a:t>
            </a:r>
            <a:endParaRPr lang="el-GR" altLang="en-US" smtClean="0"/>
          </a:p>
          <a:p>
            <a:pPr lvl="1"/>
            <a:r>
              <a:rPr lang="el-GR" altLang="en-US" smtClean="0"/>
              <a:t>Χρόνος μετάδοσης</a:t>
            </a:r>
          </a:p>
          <a:p>
            <a:pPr lvl="1"/>
            <a:r>
              <a:rPr lang="en-US" altLang="en-US" smtClean="0"/>
              <a:t>Χρόνος διάδοσης</a:t>
            </a:r>
            <a:endParaRPr lang="el-GR" altLang="en-US" smtClean="0"/>
          </a:p>
          <a:p>
            <a:pPr lvl="1"/>
            <a:r>
              <a:rPr lang="en-US" altLang="en-US" smtClean="0"/>
              <a:t>X</a:t>
            </a:r>
            <a:r>
              <a:rPr lang="el-GR" altLang="en-US" smtClean="0"/>
              <a:t>ρόνος καθυστέρησης </a:t>
            </a:r>
          </a:p>
          <a:p>
            <a:r>
              <a:rPr lang="sv-SE" altLang="en-US" smtClean="0"/>
              <a:t>jitter (IP packet delay variation)</a:t>
            </a:r>
            <a:endParaRPr lang="el-GR" altLang="en-US" smtClean="0"/>
          </a:p>
          <a:p>
            <a:r>
              <a:rPr lang="en-US" altLang="en-US" smtClean="0"/>
              <a:t>απώλεια πακέτων (packet loss)</a:t>
            </a:r>
            <a:endParaRPr lang="el-GR"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l-GR" altLang="en-US" smtClean="0"/>
              <a:t>Τύποι </a:t>
            </a:r>
            <a:r>
              <a:rPr lang="en-US" altLang="en-US" smtClean="0"/>
              <a:t>QoS</a:t>
            </a:r>
            <a:endParaRPr lang="el-GR" altLang="en-US" smtClean="0"/>
          </a:p>
        </p:txBody>
      </p:sp>
      <p:sp>
        <p:nvSpPr>
          <p:cNvPr id="18437" name="Rectangle 3"/>
          <p:cNvSpPr>
            <a:spLocks noGrp="1" noChangeArrowheads="1"/>
          </p:cNvSpPr>
          <p:nvPr>
            <p:ph type="body" idx="1"/>
          </p:nvPr>
        </p:nvSpPr>
        <p:spPr/>
        <p:txBody>
          <a:bodyPr>
            <a:normAutofit fontScale="85000" lnSpcReduction="20000"/>
          </a:bodyPr>
          <a:lstStyle/>
          <a:p>
            <a:r>
              <a:rPr lang="el-GR" altLang="en-US" smtClean="0"/>
              <a:t>Μηχανισμοί </a:t>
            </a:r>
            <a:r>
              <a:rPr lang="en-US" altLang="en-US" smtClean="0"/>
              <a:t>QoS </a:t>
            </a:r>
            <a:r>
              <a:rPr lang="el-GR" altLang="en-US" smtClean="0"/>
              <a:t>στο φυσικό επίπεδο</a:t>
            </a:r>
          </a:p>
          <a:p>
            <a:pPr lvl="1"/>
            <a:r>
              <a:rPr lang="el-GR" altLang="en-US" smtClean="0"/>
              <a:t>Διαφοροποίηση μονοπατιών</a:t>
            </a:r>
          </a:p>
          <a:p>
            <a:r>
              <a:rPr lang="en-US" altLang="en-US" smtClean="0"/>
              <a:t>QoS</a:t>
            </a:r>
            <a:r>
              <a:rPr lang="el-GR" altLang="en-US" smtClean="0"/>
              <a:t> στο επίπεδο διασύνδεσης</a:t>
            </a:r>
          </a:p>
          <a:p>
            <a:pPr lvl="1"/>
            <a:r>
              <a:rPr lang="en-US" altLang="en-US" smtClean="0"/>
              <a:t>QoS </a:t>
            </a:r>
            <a:r>
              <a:rPr lang="el-GR" altLang="en-US" smtClean="0"/>
              <a:t>στο </a:t>
            </a:r>
            <a:r>
              <a:rPr lang="en-US" altLang="en-US" smtClean="0"/>
              <a:t>ATM</a:t>
            </a:r>
            <a:endParaRPr lang="el-GR" altLang="en-US" smtClean="0"/>
          </a:p>
          <a:p>
            <a:pPr lvl="2"/>
            <a:r>
              <a:rPr lang="el-GR" altLang="en-US" smtClean="0"/>
              <a:t>Κλάσεις </a:t>
            </a:r>
            <a:r>
              <a:rPr lang="en-US" altLang="en-US" smtClean="0"/>
              <a:t>QoS</a:t>
            </a:r>
            <a:r>
              <a:rPr lang="el-GR" altLang="en-US" smtClean="0"/>
              <a:t> (4 κλάσεις </a:t>
            </a:r>
            <a:r>
              <a:rPr lang="en-US" altLang="en-US" smtClean="0"/>
              <a:t>QoS)</a:t>
            </a:r>
          </a:p>
          <a:p>
            <a:pPr lvl="1"/>
            <a:r>
              <a:rPr lang="en-US" altLang="en-US" smtClean="0"/>
              <a:t>QoS </a:t>
            </a:r>
            <a:r>
              <a:rPr lang="el-GR" altLang="en-US" smtClean="0"/>
              <a:t>στο </a:t>
            </a:r>
            <a:r>
              <a:rPr lang="en-US" altLang="en-US" smtClean="0"/>
              <a:t>Frame relay</a:t>
            </a:r>
          </a:p>
          <a:p>
            <a:r>
              <a:rPr lang="en-US" altLang="en-US" smtClean="0"/>
              <a:t>QoS </a:t>
            </a:r>
            <a:r>
              <a:rPr lang="el-GR" altLang="en-US" smtClean="0"/>
              <a:t>στο επίπεδο δικτύου</a:t>
            </a:r>
          </a:p>
          <a:p>
            <a:pPr lvl="1"/>
            <a:r>
              <a:rPr lang="en-US" altLang="en-US" smtClean="0"/>
              <a:t>Integrated Services Architecture (IntServ)</a:t>
            </a:r>
          </a:p>
          <a:p>
            <a:pPr lvl="1"/>
            <a:r>
              <a:rPr lang="en-US" altLang="en-US" smtClean="0"/>
              <a:t>Differentiated Services Architecture (DIffServ)</a:t>
            </a:r>
          </a:p>
          <a:p>
            <a:r>
              <a:rPr lang="el-GR" altLang="en-US" smtClean="0"/>
              <a:t>«</a:t>
            </a:r>
            <a:r>
              <a:rPr lang="en-US" altLang="en-US" smtClean="0"/>
              <a:t>QoS</a:t>
            </a:r>
            <a:r>
              <a:rPr lang="el-GR" altLang="en-US" smtClean="0"/>
              <a:t>»</a:t>
            </a:r>
            <a:r>
              <a:rPr lang="en-US" altLang="en-US" smtClean="0"/>
              <a:t> </a:t>
            </a:r>
            <a:r>
              <a:rPr lang="el-GR" altLang="en-US" smtClean="0"/>
              <a:t>στο επίπεδο των εφαρμογών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altLang="en-US" smtClean="0"/>
              <a:t>QoS </a:t>
            </a:r>
            <a:r>
              <a:rPr lang="el-GR" altLang="en-US" smtClean="0"/>
              <a:t>στο φυσικό επίπεδο</a:t>
            </a:r>
          </a:p>
        </p:txBody>
      </p:sp>
      <p:sp>
        <p:nvSpPr>
          <p:cNvPr id="19461" name="Rectangle 3"/>
          <p:cNvSpPr>
            <a:spLocks noGrp="1" noChangeArrowheads="1"/>
          </p:cNvSpPr>
          <p:nvPr>
            <p:ph type="body" idx="1"/>
          </p:nvPr>
        </p:nvSpPr>
        <p:spPr/>
        <p:txBody>
          <a:bodyPr>
            <a:normAutofit fontScale="77500" lnSpcReduction="20000"/>
          </a:bodyPr>
          <a:lstStyle/>
          <a:p>
            <a:r>
              <a:rPr lang="el-GR" altLang="en-US" smtClean="0"/>
              <a:t>Το φυσικό επίπεδο αποτελείται από τη φυσική καλωδίωση και το μέσο μετάδοσης στο ίδιο το δίκτυο</a:t>
            </a:r>
          </a:p>
          <a:p>
            <a:r>
              <a:rPr lang="el-GR" altLang="en-US" smtClean="0"/>
              <a:t>Η κατασκευή διαφοροποιημένων μεταξύ τους φυσικών μονοπατιών σε ένα δίκτυο είναι μια πρώτη προσπάθεια για την παροχή διαφοροποιημένων επιπέδων υπηρεσιών</a:t>
            </a:r>
          </a:p>
          <a:p>
            <a:r>
              <a:rPr lang="el-GR" altLang="en-US" smtClean="0"/>
              <a:t>Διαφορετικά μονοπάτια κατασκευάζονται κυρίως για χρήση από το επίπεδο δικτύου, παρέχοντας διαθεσιμότητα επιπλέον δικτυακών συνδέσεων στις περιπτώσεις που το πρωτεύων φυσικό μονοπάτι χαθεί για κάποιο λόγο</a:t>
            </a:r>
          </a:p>
          <a:p>
            <a:pPr lvl="1"/>
            <a:r>
              <a:rPr lang="el-GR" altLang="en-US" smtClean="0"/>
              <a:t>Πολλές φορές η χρήση όλου του διαθέσιμου εύρους τόσο από το πρωτεύων όσο και από τα εναλλακτικά (</a:t>
            </a:r>
            <a:r>
              <a:rPr lang="en-GB" altLang="en-US" smtClean="0"/>
              <a:t>backup</a:t>
            </a:r>
            <a:r>
              <a:rPr lang="el-GR" altLang="en-US" smtClean="0"/>
              <a:t>) μονοπάτια φαίνεται ελκυστική. </a:t>
            </a:r>
          </a:p>
          <a:p>
            <a:pPr lvl="1"/>
            <a:r>
              <a:rPr lang="el-GR" altLang="en-US" smtClean="0"/>
              <a:t>Προβληματική απόδοση</a:t>
            </a:r>
            <a:endParaRPr lang="el-GR"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fontScale="90000"/>
          </a:bodyPr>
          <a:lstStyle/>
          <a:p>
            <a:r>
              <a:rPr lang="el-GR" altLang="en-US" smtClean="0"/>
              <a:t>Διαφοροποίηση φυσικών μονοπατιών (1/3)</a:t>
            </a:r>
            <a:endParaRPr lang="el-GR" altLang="en-US" dirty="0" smtClean="0"/>
          </a:p>
        </p:txBody>
      </p:sp>
      <p:sp>
        <p:nvSpPr>
          <p:cNvPr id="20485" name="Rectangle 3"/>
          <p:cNvSpPr>
            <a:spLocks noGrp="1" noChangeArrowheads="1"/>
          </p:cNvSpPr>
          <p:nvPr>
            <p:ph type="body" idx="1"/>
          </p:nvPr>
        </p:nvSpPr>
        <p:spPr/>
        <p:txBody>
          <a:bodyPr>
            <a:normAutofit fontScale="77500" lnSpcReduction="20000"/>
          </a:bodyPr>
          <a:lstStyle/>
          <a:p>
            <a:r>
              <a:rPr lang="el-GR" altLang="en-US" smtClean="0"/>
              <a:t>Η εισαγωγή επιπλέον φυσικών μονοπατιών σε ένα δίκτυο γίνεται προκειμένου να εξασφαλιστούν εναλλακτικά μονοπάτια μέσω πλεονασμού (</a:t>
            </a:r>
            <a:r>
              <a:rPr lang="en-GB" altLang="en-US" smtClean="0"/>
              <a:t>redundancy</a:t>
            </a:r>
            <a:r>
              <a:rPr lang="el-GR" altLang="en-US" smtClean="0"/>
              <a:t>)</a:t>
            </a:r>
          </a:p>
          <a:p>
            <a:r>
              <a:rPr lang="el-GR" altLang="en-US" smtClean="0"/>
              <a:t>Αυτό το μοντέλο μπορεί να χρησιμοποιηθεί για την παροχή διαφοροποιημένων μεταξύ τους υπηρεσιών στις περιπτώσεις όπου τα διαθέσιμα μονοπάτια έχουν διαφορετικά χαρακτηριστικά </a:t>
            </a:r>
          </a:p>
          <a:p>
            <a:r>
              <a:rPr lang="el-GR" altLang="en-US" smtClean="0"/>
              <a:t>Παράδειγμα: η </a:t>
            </a:r>
            <a:r>
              <a:rPr lang="en-US" altLang="en-US" smtClean="0"/>
              <a:t>best effort </a:t>
            </a:r>
            <a:r>
              <a:rPr lang="el-GR" altLang="en-US" smtClean="0"/>
              <a:t>κίνηση μπορεί να διοχετευτεί από τις συσκευές του επιπέδου δικτύου (δρομολογητές) στο μονοπάτι χαμηλότερης ταχύτητας, ενώ η κίνηση υψηλότερης προτεραιότητας μπορεί να προωθηθεί στο μονοπάτι υψηλότερης ταχύτητας </a:t>
            </a:r>
            <a:endParaRPr lang="el-GR"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r>
              <a:rPr lang="el-GR" altLang="en-US" smtClean="0"/>
              <a:t>Διαφοροποίηση φυσικών μονοπατιών (2/3)</a:t>
            </a:r>
            <a:endParaRPr lang="el-GR" altLang="en-US" dirty="0" smtClean="0"/>
          </a:p>
        </p:txBody>
      </p:sp>
      <p:sp>
        <p:nvSpPr>
          <p:cNvPr id="21509" name="Rectangle 3"/>
          <p:cNvSpPr>
            <a:spLocks noGrp="1" noChangeArrowheads="1"/>
          </p:cNvSpPr>
          <p:nvPr>
            <p:ph type="body" idx="1"/>
          </p:nvPr>
        </p:nvSpPr>
        <p:spPr/>
        <p:txBody>
          <a:bodyPr>
            <a:normAutofit fontScale="77500" lnSpcReduction="20000"/>
          </a:bodyPr>
          <a:lstStyle/>
          <a:p>
            <a:r>
              <a:rPr lang="el-GR" altLang="en-US" smtClean="0"/>
              <a:t>Δρομολόγηση βάσει του Προορισμού και Επιλογή Μονοπατιού </a:t>
            </a:r>
          </a:p>
          <a:p>
            <a:pPr lvl="1"/>
            <a:r>
              <a:rPr lang="el-GR" altLang="en-US" smtClean="0"/>
              <a:t>Τα </a:t>
            </a:r>
            <a:r>
              <a:rPr lang="en-US" altLang="en-US" smtClean="0"/>
              <a:t>IP</a:t>
            </a:r>
            <a:r>
              <a:rPr lang="el-GR" altLang="en-US" smtClean="0"/>
              <a:t> πακέτα δρομολογούνται με βάση πληροφορία για τον προορισμό τους που περικλείεται στην επικεφαλίδα του κάθε πακέτου </a:t>
            </a:r>
          </a:p>
          <a:p>
            <a:pPr lvl="1"/>
            <a:r>
              <a:rPr lang="el-GR" altLang="en-US" smtClean="0"/>
              <a:t>Ένας QoS μηχανισμός διαφοροποίησης μέσω επιλογής μονοπατιού θα μπορούσε να εφαρμοστεί πιο αποτελεσματικά σε επιλεγμένη εισερχόμενη κυκλοφορία, ενώ η εξερχόμενη κυκλοφορία θα προσαρμοζόταν στις QoS απαιτήσεις του παραλήπτη. </a:t>
            </a:r>
          </a:p>
          <a:p>
            <a:pPr lvl="1"/>
            <a:r>
              <a:rPr lang="el-GR" altLang="en-US" smtClean="0"/>
              <a:t>Ένα δίκτυο δρομολόγησης βάσει του προορισμού δεν μπορεί να ρυθμίσει τα QoS μονοπάτια τόσο της εισερχόμενης όσο και της εξερχόμενης κυκλοφορίας προς έναν οποιονδήποτε προορισμό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l-GR" altLang="en-US" smtClean="0"/>
              <a:t>Διαφοροποίηση φυσικών μονοπατιών (3/3)</a:t>
            </a:r>
            <a:endParaRPr lang="el-GR" altLang="en-US" dirty="0" smtClean="0"/>
          </a:p>
        </p:txBody>
      </p:sp>
      <p:sp>
        <p:nvSpPr>
          <p:cNvPr id="22533" name="Rectangle 3"/>
          <p:cNvSpPr>
            <a:spLocks noGrp="1" noChangeArrowheads="1"/>
          </p:cNvSpPr>
          <p:nvPr>
            <p:ph type="body" idx="1"/>
          </p:nvPr>
        </p:nvSpPr>
        <p:spPr/>
        <p:txBody>
          <a:bodyPr>
            <a:normAutofit fontScale="70000" lnSpcReduction="20000"/>
          </a:bodyPr>
          <a:lstStyle/>
          <a:p>
            <a:r>
              <a:rPr lang="en-GB" altLang="en-US" smtClean="0"/>
              <a:t>TCP</a:t>
            </a:r>
            <a:r>
              <a:rPr lang="el-GR" altLang="en-US" smtClean="0"/>
              <a:t> και Συμμετρική Επιλογή Μονοπατιού </a:t>
            </a:r>
          </a:p>
          <a:p>
            <a:pPr lvl="1"/>
            <a:r>
              <a:rPr lang="el-GR" altLang="en-US" smtClean="0"/>
              <a:t>Η αξιόπιστη μεταφορά δεδομένων απαιτεί ροή δεδομένων και προς τις δύο κατευθύνσεις, γεγονός που σημαίνει ότι η κάθε μετάδοση που αρχικοποιείται από έναν συγκεκριμένο αποστολέα γενικά απαιτεί την αποστολή κυκλοφορίας ελέγχου και από τον παραλήπτη.</a:t>
            </a:r>
          </a:p>
          <a:p>
            <a:pPr lvl="1"/>
            <a:r>
              <a:rPr lang="el-GR" altLang="en-US" smtClean="0"/>
              <a:t>Η αντίστροφη ροή δεδομένων χρησιμοποιείται για να καθορίσει την επιτυχία της μετάδοσης, να λύσει το πρόβλημα της ενδεχομένως μη ταξινομημένης παραλαβής δεδομένων από τον παραλήπτη καιγια τη μεταφορά άλλων σημάτων ελέγχου</a:t>
            </a:r>
          </a:p>
          <a:p>
            <a:pPr lvl="1"/>
            <a:r>
              <a:rPr lang="el-GR" altLang="en-US" smtClean="0"/>
              <a:t>Τέλος, επιτρέπει στον αποστολέα να εκτιμήσει την κατάσταση κατά μήκος του μονοπατιού μετάδοσης των δεδομένων στον παραλήπτη, δίνοντάς του τη δυνατότητα να βελτιστοποιήσει το ρυθμό μετάδοσης δεδομένων προκειμένου να κάνει βέλτιστη χρήση του μεριδίου του στο μέσο προς τον προορισμό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Η εισαγωγή στα βασικά θέματα ποιότητας υπηρεσίας (</a:t>
            </a:r>
            <a:r>
              <a:rPr lang="en-GB" dirty="0" err="1" smtClean="0"/>
              <a:t>QoS</a:t>
            </a:r>
            <a:r>
              <a:rPr lang="en-GB" dirty="0" smtClean="0"/>
              <a:t> - Quality of Service)</a:t>
            </a:r>
            <a:r>
              <a:rPr lang="el-GR" dirty="0" smtClean="0"/>
              <a:t> σε δίκτυα</a:t>
            </a:r>
          </a:p>
          <a:p>
            <a:r>
              <a:rPr lang="el-GR" dirty="0" smtClean="0"/>
              <a:t>Η παρουσίαση μηχανισμών ποιότητας υπηρεσίας στο φυσικό επίπεδο</a:t>
            </a:r>
          </a:p>
          <a:p>
            <a:r>
              <a:rPr lang="el-GR" dirty="0" smtClean="0"/>
              <a:t>Η παρουσίαση μηχανισμών ποιότητας υπηρεσίας στο επίπεδο διασύνδεσης δεδομένων (επίπεδο 2)</a:t>
            </a: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en-US" smtClean="0"/>
              <a:t>QoS </a:t>
            </a:r>
            <a:r>
              <a:rPr lang="el-GR" altLang="en-US" smtClean="0"/>
              <a:t>στο επίπεδο 2</a:t>
            </a:r>
          </a:p>
        </p:txBody>
      </p:sp>
      <p:sp>
        <p:nvSpPr>
          <p:cNvPr id="23557" name="Rectangle 3"/>
          <p:cNvSpPr>
            <a:spLocks noGrp="1" noChangeArrowheads="1"/>
          </p:cNvSpPr>
          <p:nvPr>
            <p:ph type="body" idx="1"/>
          </p:nvPr>
        </p:nvSpPr>
        <p:spPr/>
        <p:txBody>
          <a:bodyPr>
            <a:normAutofit fontScale="85000" lnSpcReduction="20000"/>
          </a:bodyPr>
          <a:lstStyle/>
          <a:p>
            <a:r>
              <a:rPr lang="el-GR" altLang="en-US" smtClean="0"/>
              <a:t>Η διαφοροποίηση στις υπηρεσίες επιτυγχάνεται κυρίως μέσω μηχανισμών στο επίπεδο σύνδεσης:</a:t>
            </a:r>
          </a:p>
          <a:p>
            <a:pPr lvl="1"/>
            <a:r>
              <a:rPr lang="el-GR" altLang="en-US" smtClean="0"/>
              <a:t>Με τη χρήση του ΑΤΜ</a:t>
            </a:r>
          </a:p>
          <a:p>
            <a:pPr lvl="2"/>
            <a:r>
              <a:rPr lang="el-GR" altLang="en-US" smtClean="0"/>
              <a:t>Το </a:t>
            </a:r>
            <a:r>
              <a:rPr lang="en-GB" altLang="en-US" smtClean="0"/>
              <a:t>ATM</a:t>
            </a:r>
            <a:r>
              <a:rPr lang="el-GR" altLang="en-US" smtClean="0"/>
              <a:t> είναι μια από τις τεχνολογίες μετάδοσης που παρέχουν ταχύτητες μετάδοσης δεδομένων μεγαλύτερες των 155Mbps.</a:t>
            </a:r>
          </a:p>
          <a:p>
            <a:pPr lvl="2"/>
            <a:r>
              <a:rPr lang="el-GR" altLang="en-US" smtClean="0"/>
              <a:t>Παρέχει ένα πολύπλοκο υποσύνολο από μηχανισμούς διαχείρισης της κυκλοφορίας, διαχείρισης εικονικών κυκλωμάτων (</a:t>
            </a:r>
            <a:r>
              <a:rPr lang="en-GB" altLang="en-US" smtClean="0"/>
              <a:t>Virtual Circuits</a:t>
            </a:r>
            <a:r>
              <a:rPr lang="el-GR" altLang="en-US" smtClean="0"/>
              <a:t> - </a:t>
            </a:r>
            <a:r>
              <a:rPr lang="en-GB" altLang="en-US" smtClean="0"/>
              <a:t>VCs</a:t>
            </a:r>
            <a:r>
              <a:rPr lang="el-GR" altLang="en-US" smtClean="0"/>
              <a:t>) και συσχετισμού των παραμέτρων για ποιότητα υπηρεσίας με τα εικονικά αυτά κυκλώματα.</a:t>
            </a:r>
          </a:p>
          <a:p>
            <a:pPr lvl="2"/>
            <a:r>
              <a:rPr lang="el-GR" altLang="en-US" smtClean="0"/>
              <a:t>το ΑΤΜ χρησιμοποιείται κυρίως λόγω των μεγάλων ταχυτήτων μετάδοσης που υποστηρίζει και της ευελιξίας για πολύπλεξη που παρέχεται στις διάφορες ΑΤΜ υλοποιήσεις  </a:t>
            </a:r>
          </a:p>
          <a:p>
            <a:pPr lvl="1"/>
            <a:r>
              <a:rPr lang="el-GR" altLang="en-US" smtClean="0"/>
              <a:t>και του </a:t>
            </a:r>
            <a:r>
              <a:rPr lang="en-GB" altLang="en-US" smtClean="0"/>
              <a:t>Frame Relay</a:t>
            </a:r>
            <a:endParaRPr lang="el-GR"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ATM </a:t>
            </a:r>
            <a:r>
              <a:rPr lang="el-GR" altLang="en-US" dirty="0" smtClean="0"/>
              <a:t>δίκτυα (1/</a:t>
            </a:r>
            <a:r>
              <a:rPr lang="en-GB" altLang="en-US" dirty="0" smtClean="0"/>
              <a:t>5</a:t>
            </a:r>
            <a:r>
              <a:rPr lang="el-GR" altLang="en-US" dirty="0" smtClean="0"/>
              <a:t>)</a:t>
            </a:r>
          </a:p>
        </p:txBody>
      </p:sp>
      <p:sp>
        <p:nvSpPr>
          <p:cNvPr id="24581" name="Rectangle 3"/>
          <p:cNvSpPr>
            <a:spLocks noGrp="1" noChangeArrowheads="1"/>
          </p:cNvSpPr>
          <p:nvPr>
            <p:ph type="body" idx="1"/>
          </p:nvPr>
        </p:nvSpPr>
        <p:spPr/>
        <p:txBody>
          <a:bodyPr>
            <a:normAutofit fontScale="85000" lnSpcReduction="20000"/>
          </a:bodyPr>
          <a:lstStyle/>
          <a:p>
            <a:r>
              <a:rPr lang="el-GR" altLang="en-US" smtClean="0"/>
              <a:t>Υπάρχουν δύο τάξεις Ποιότητας Υπηρεσίας στο </a:t>
            </a:r>
            <a:r>
              <a:rPr lang="en-GB" altLang="en-US" smtClean="0"/>
              <a:t>ATM</a:t>
            </a:r>
            <a:r>
              <a:rPr lang="el-GR" altLang="en-US" smtClean="0"/>
              <a:t>:</a:t>
            </a:r>
          </a:p>
          <a:p>
            <a:pPr lvl="1"/>
            <a:r>
              <a:rPr lang="el-GR" altLang="en-US" smtClean="0"/>
              <a:t>Η τάξη που ορίζει παραμέτρους απόδοσης (</a:t>
            </a:r>
            <a:r>
              <a:rPr lang="en-GB" altLang="en-US" smtClean="0"/>
              <a:t>specified QoS class</a:t>
            </a:r>
            <a:r>
              <a:rPr lang="el-GR" altLang="en-US" smtClean="0"/>
              <a:t>)</a:t>
            </a:r>
          </a:p>
          <a:p>
            <a:pPr lvl="1"/>
            <a:r>
              <a:rPr lang="el-GR" altLang="en-US" smtClean="0"/>
              <a:t>Η τάξη όπου δεν ορίζονται παράμετροι απόδοσης (</a:t>
            </a:r>
            <a:r>
              <a:rPr lang="en-GB" altLang="en-US" smtClean="0"/>
              <a:t>unspecified QoS class</a:t>
            </a:r>
            <a:r>
              <a:rPr lang="el-GR" altLang="en-US" smtClean="0"/>
              <a:t>)</a:t>
            </a:r>
            <a:endParaRPr lang="en-US" altLang="en-US" smtClean="0"/>
          </a:p>
          <a:p>
            <a:r>
              <a:rPr lang="el-GR" altLang="en-US" smtClean="0"/>
              <a:t>Οι τάξεις Ποιότητας Υπηρεσίας αφορούν κάθε μεμονωμένη σύνδεση και ορίζουν μια σειρά από παραμέτρους απόδοσης και αντικειμενικές τιμές για κάθε παράμετρο απόδοσης που ορίζεται </a:t>
            </a:r>
            <a:endParaRPr lang="en-US" altLang="en-US" smtClean="0"/>
          </a:p>
          <a:p>
            <a:r>
              <a:rPr lang="el-GR" altLang="en-US" smtClean="0"/>
              <a:t>Ένα δίκτυο </a:t>
            </a:r>
            <a:r>
              <a:rPr lang="en-GB" altLang="en-US" smtClean="0"/>
              <a:t>ATM</a:t>
            </a:r>
            <a:r>
              <a:rPr lang="el-GR" altLang="en-US" smtClean="0"/>
              <a:t> μπορεί να υποστηρίζει διαφορετικές τάξεις Ποιότητας Υπηρεσίας, ωστόσο μόνο μια από αυτές μπορεί να είναι μη καθορισμένη (</a:t>
            </a:r>
            <a:r>
              <a:rPr lang="en-GB" altLang="en-US" smtClean="0"/>
              <a:t>unspecified</a:t>
            </a:r>
            <a:r>
              <a:rPr lang="el-GR" altLang="en-US"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ATM </a:t>
            </a:r>
            <a:r>
              <a:rPr lang="el-GR" altLang="en-US" dirty="0" smtClean="0"/>
              <a:t>δίκτυα (2/</a:t>
            </a:r>
            <a:r>
              <a:rPr lang="en-GB" altLang="en-US" dirty="0" smtClean="0"/>
              <a:t>5</a:t>
            </a:r>
            <a:r>
              <a:rPr lang="el-GR" altLang="en-US" dirty="0" smtClean="0"/>
              <a:t>)</a:t>
            </a:r>
          </a:p>
        </p:txBody>
      </p:sp>
      <p:sp>
        <p:nvSpPr>
          <p:cNvPr id="25605" name="Rectangle 3"/>
          <p:cNvSpPr>
            <a:spLocks noGrp="1" noChangeArrowheads="1"/>
          </p:cNvSpPr>
          <p:nvPr>
            <p:ph type="body" idx="1"/>
          </p:nvPr>
        </p:nvSpPr>
        <p:spPr/>
        <p:txBody>
          <a:bodyPr>
            <a:normAutofit fontScale="77500" lnSpcReduction="20000"/>
          </a:bodyPr>
          <a:lstStyle/>
          <a:p>
            <a:r>
              <a:rPr lang="el-GR" altLang="en-US" smtClean="0"/>
              <a:t>Κάθε σύνδεση </a:t>
            </a:r>
            <a:r>
              <a:rPr lang="en-GB" altLang="en-US" smtClean="0"/>
              <a:t>ATM</a:t>
            </a:r>
            <a:r>
              <a:rPr lang="el-GR" altLang="en-US" smtClean="0"/>
              <a:t> δηλώνει την απαιτούμενη Ποιότητα Υπηρεσίας με τον ορισμό μιας συγκεκριμένης τάξης. </a:t>
            </a:r>
          </a:p>
          <a:p>
            <a:r>
              <a:rPr lang="el-GR" altLang="en-US" smtClean="0"/>
              <a:t>Στα μόνιμα εικονικά κυκλώματα (</a:t>
            </a:r>
            <a:r>
              <a:rPr lang="en-GB" altLang="en-US" smtClean="0"/>
              <a:t>Permanent Virtual Circuits</a:t>
            </a:r>
            <a:r>
              <a:rPr lang="el-GR" altLang="en-US" smtClean="0"/>
              <a:t> - </a:t>
            </a:r>
            <a:r>
              <a:rPr lang="en-GB" altLang="en-US" smtClean="0"/>
              <a:t>PVCs</a:t>
            </a:r>
            <a:r>
              <a:rPr lang="el-GR" altLang="en-US" smtClean="0"/>
              <a:t>) το σύστημα διαχείρισης δικτύου (</a:t>
            </a:r>
            <a:r>
              <a:rPr lang="en-US" altLang="en-US" smtClean="0"/>
              <a:t>Network Management System</a:t>
            </a:r>
            <a:r>
              <a:rPr lang="el-GR" altLang="en-US" smtClean="0"/>
              <a:t> - </a:t>
            </a:r>
            <a:r>
              <a:rPr lang="en-GB" altLang="en-US" smtClean="0"/>
              <a:t>NMS</a:t>
            </a:r>
            <a:r>
              <a:rPr lang="el-GR" altLang="en-US" smtClean="0"/>
              <a:t>) χρησιμοποιείται για να υποδεικνύει τις τάξεις της Ποιότητας Υπηρεσίας μέσω της </a:t>
            </a:r>
            <a:r>
              <a:rPr lang="en-GB" altLang="en-US" smtClean="0"/>
              <a:t>UNI</a:t>
            </a:r>
            <a:r>
              <a:rPr lang="el-GR" altLang="en-US" smtClean="0"/>
              <a:t> σηματοδοσίας (</a:t>
            </a:r>
            <a:r>
              <a:rPr lang="en-GB" altLang="en-US" smtClean="0"/>
              <a:t>User</a:t>
            </a:r>
            <a:r>
              <a:rPr lang="el-GR" altLang="en-US" smtClean="0"/>
              <a:t>-</a:t>
            </a:r>
            <a:r>
              <a:rPr lang="en-GB" altLang="en-US" smtClean="0"/>
              <a:t>Network Interface</a:t>
            </a:r>
            <a:r>
              <a:rPr lang="el-GR" altLang="en-US" smtClean="0"/>
              <a:t>)</a:t>
            </a:r>
          </a:p>
          <a:p>
            <a:r>
              <a:rPr lang="el-GR" altLang="en-US" smtClean="0"/>
              <a:t>Στα εικονικά κυκλώματα μεταγωγής (</a:t>
            </a:r>
            <a:r>
              <a:rPr lang="en-GB" altLang="en-US" smtClean="0"/>
              <a:t>Switched Virtual Circuits</a:t>
            </a:r>
            <a:r>
              <a:rPr lang="el-GR" altLang="en-US" smtClean="0"/>
              <a:t> - </a:t>
            </a:r>
            <a:r>
              <a:rPr lang="en-GB" altLang="en-US" smtClean="0"/>
              <a:t>SVCs</a:t>
            </a:r>
            <a:r>
              <a:rPr lang="el-GR" altLang="en-US" smtClean="0"/>
              <a:t>) χρησιμοποιούνται τα τμήματα της πληροφορίας του πρωτοκόλλου σηματοδοσίας για να δηλωθεί στο δίκτυο μέσω του UNI η τάξη Ποιότητας Υπηρεσίας.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ATM </a:t>
            </a:r>
            <a:r>
              <a:rPr lang="el-GR" altLang="en-US" dirty="0" smtClean="0"/>
              <a:t>δίκτυα (3/</a:t>
            </a:r>
            <a:r>
              <a:rPr lang="en-GB" altLang="en-US" dirty="0" smtClean="0"/>
              <a:t>5</a:t>
            </a:r>
            <a:r>
              <a:rPr lang="el-GR" altLang="en-US" dirty="0" smtClean="0"/>
              <a:t>)</a:t>
            </a:r>
          </a:p>
        </p:txBody>
      </p:sp>
      <p:sp>
        <p:nvSpPr>
          <p:cNvPr id="26629" name="Rectangle 3"/>
          <p:cNvSpPr>
            <a:spLocks noGrp="1" noChangeArrowheads="1"/>
          </p:cNvSpPr>
          <p:nvPr>
            <p:ph type="body" idx="1"/>
          </p:nvPr>
        </p:nvSpPr>
        <p:spPr/>
        <p:txBody>
          <a:bodyPr>
            <a:normAutofit fontScale="92500" lnSpcReduction="20000"/>
          </a:bodyPr>
          <a:lstStyle/>
          <a:p>
            <a:r>
              <a:rPr lang="el-GR" altLang="en-US" smtClean="0"/>
              <a:t>Ένας συνδυασμός από τάξεις Ποιότητας Υπηρεσίας και κατηγορίες υπηρεσιών του ΑΤΜ έχει ως αποτέλεσμα τη δημιουργία των παρακάτω κατηγοριών υπηρεσιών:</a:t>
            </a:r>
          </a:p>
          <a:p>
            <a:pPr lvl="1"/>
            <a:r>
              <a:rPr lang="el-GR" altLang="en-US" smtClean="0"/>
              <a:t>Κατηγορία Υπηρεσίας Α. Εξομοίωση κυκλωμάτων, μετάδοση </a:t>
            </a:r>
            <a:r>
              <a:rPr lang="en-GB" altLang="en-US" smtClean="0"/>
              <a:t>video</a:t>
            </a:r>
            <a:r>
              <a:rPr lang="el-GR" altLang="en-US" smtClean="0"/>
              <a:t> με χρήση </a:t>
            </a:r>
            <a:r>
              <a:rPr lang="en-GB" altLang="en-US" smtClean="0"/>
              <a:t>CBR</a:t>
            </a:r>
            <a:r>
              <a:rPr lang="el-GR" altLang="en-US" smtClean="0"/>
              <a:t>.</a:t>
            </a:r>
          </a:p>
          <a:p>
            <a:pPr lvl="1"/>
            <a:r>
              <a:rPr lang="el-GR" altLang="en-US" smtClean="0"/>
              <a:t>Κατηγορία Υπηρεσίας </a:t>
            </a:r>
            <a:r>
              <a:rPr lang="en-GB" altLang="en-US" smtClean="0"/>
              <a:t>B</a:t>
            </a:r>
            <a:r>
              <a:rPr lang="el-GR" altLang="en-US" smtClean="0"/>
              <a:t>. </a:t>
            </a:r>
            <a:r>
              <a:rPr lang="en-GB" altLang="en-US" smtClean="0"/>
              <a:t>V</a:t>
            </a:r>
            <a:r>
              <a:rPr lang="el-GR" altLang="en-US" smtClean="0"/>
              <a:t>ΒΡ ήχος και </a:t>
            </a:r>
            <a:r>
              <a:rPr lang="en-GB" altLang="en-US" smtClean="0"/>
              <a:t>video</a:t>
            </a:r>
            <a:endParaRPr lang="el-GR" altLang="en-US" smtClean="0"/>
          </a:p>
          <a:p>
            <a:pPr lvl="1"/>
            <a:r>
              <a:rPr lang="el-GR" altLang="en-US" smtClean="0"/>
              <a:t>Κατηγορία Υπηρεσίας Γ. Μεταφορά δεδομένων με προσανατολισμό στη σύνδεση</a:t>
            </a:r>
          </a:p>
          <a:p>
            <a:pPr lvl="1"/>
            <a:r>
              <a:rPr lang="el-GR" altLang="en-US" smtClean="0"/>
              <a:t>Κατηγορία Υπηρεσίας Δ. Μεταφορά δεδομένων χωρίς σύνδεση</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ATM </a:t>
            </a:r>
            <a:r>
              <a:rPr lang="el-GR" altLang="en-US" dirty="0" smtClean="0"/>
              <a:t>δίκτυα (4/</a:t>
            </a:r>
            <a:r>
              <a:rPr lang="en-GB" altLang="en-US" dirty="0" smtClean="0"/>
              <a:t>5</a:t>
            </a:r>
            <a:r>
              <a:rPr lang="el-GR" altLang="en-US" dirty="0" smtClean="0"/>
              <a:t>)</a:t>
            </a:r>
          </a:p>
        </p:txBody>
      </p:sp>
      <p:sp>
        <p:nvSpPr>
          <p:cNvPr id="27653" name="Rectangle 3"/>
          <p:cNvSpPr>
            <a:spLocks noGrp="1" noChangeArrowheads="1"/>
          </p:cNvSpPr>
          <p:nvPr>
            <p:ph type="body" idx="1"/>
          </p:nvPr>
        </p:nvSpPr>
        <p:spPr/>
        <p:txBody>
          <a:bodyPr>
            <a:normAutofit fontScale="70000" lnSpcReduction="20000"/>
          </a:bodyPr>
          <a:lstStyle/>
          <a:p>
            <a:r>
              <a:rPr lang="el-GR" altLang="en-US" dirty="0" smtClean="0"/>
              <a:t>Τάξεις Ποιότητας Υπηρεσίας στο </a:t>
            </a:r>
            <a:r>
              <a:rPr lang="en-US" altLang="en-US" dirty="0" smtClean="0"/>
              <a:t>ATM</a:t>
            </a:r>
            <a:r>
              <a:rPr lang="el-GR" altLang="en-US" dirty="0" smtClean="0"/>
              <a:t>:</a:t>
            </a:r>
          </a:p>
          <a:p>
            <a:pPr lvl="1"/>
            <a:r>
              <a:rPr lang="el-GR" altLang="en-US" dirty="0" smtClean="0"/>
              <a:t>1η Τάξη Ποιότητας Υπηρεσίας: Υποστηρίζει Ποιότητα Υπηρεσίας που απαντά στις απαιτήσεις της Κατηγορίας Υπηρεσίας Α. Έχει απόδοση παρόμοια με αυτή των ψηφιακών ιδιωτικών γραμμών.</a:t>
            </a:r>
          </a:p>
          <a:p>
            <a:pPr lvl="1"/>
            <a:r>
              <a:rPr lang="el-GR" altLang="en-US" dirty="0" smtClean="0"/>
              <a:t>2η Τάξη Ποιότητας Υπηρεσίας: Υποστηρίζει Ποιότητα Υπηρεσίας που απαντά στις απαιτήσεις της Κατηγορίας Υπηρεσίας Β. Έχει απόδοση που μπορεί να εξυπηρετήσει εφαρμογές μετάδοσης </a:t>
            </a:r>
            <a:r>
              <a:rPr lang="en-GB" altLang="en-US" dirty="0" smtClean="0"/>
              <a:t>video</a:t>
            </a:r>
            <a:r>
              <a:rPr lang="el-GR" altLang="en-US" dirty="0" smtClean="0"/>
              <a:t> με χρήση πακέτων καθώς επίσης και εφαρμογές τηλεδιάσκεψης και πολυμέσων.</a:t>
            </a:r>
          </a:p>
          <a:p>
            <a:pPr lvl="1"/>
            <a:r>
              <a:rPr lang="el-GR" altLang="en-US" dirty="0" smtClean="0"/>
              <a:t>3η Τάξη Ποιότητας Υπηρεσίας: Υποστηρίζει Ποιότητα Υπηρεσίας που απαντά στις απαιτήσεις της Κατηγορίας Υπηρεσίας Γ. Μπορεί να υποστηρίξει πρωτόκολλα όπως το </a:t>
            </a:r>
            <a:r>
              <a:rPr lang="en-GB" altLang="en-US" dirty="0" smtClean="0"/>
              <a:t>Frame Relay</a:t>
            </a:r>
            <a:r>
              <a:rPr lang="el-GR" altLang="en-US" dirty="0" smtClean="0"/>
              <a:t>.</a:t>
            </a:r>
          </a:p>
          <a:p>
            <a:pPr lvl="1"/>
            <a:r>
              <a:rPr lang="el-GR" altLang="en-US" dirty="0" smtClean="0"/>
              <a:t>4η Τάξη Ποιότητας Υπηρεσίας: Υποστηρίζει Ποιότητα Υπηρεσίας που απαντά στις απαιτήσεις της Κατηγορίας Υπηρεσίας Δ. Μπορεί να υποστηρίξει πρωτόκολλα όπως το ΙΡ.</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ATM </a:t>
            </a:r>
            <a:r>
              <a:rPr lang="el-GR" altLang="en-US" dirty="0" smtClean="0"/>
              <a:t>δίκτυα (</a:t>
            </a:r>
            <a:r>
              <a:rPr lang="en-GB" altLang="en-US" dirty="0" smtClean="0"/>
              <a:t>5</a:t>
            </a:r>
            <a:r>
              <a:rPr lang="el-GR" altLang="en-US" dirty="0" smtClean="0"/>
              <a:t>/</a:t>
            </a:r>
            <a:r>
              <a:rPr lang="en-GB" altLang="en-US" dirty="0" smtClean="0"/>
              <a:t>5</a:t>
            </a:r>
            <a:r>
              <a:rPr lang="el-GR" altLang="en-US" dirty="0" smtClean="0"/>
              <a:t>)</a:t>
            </a:r>
          </a:p>
        </p:txBody>
      </p:sp>
      <p:sp>
        <p:nvSpPr>
          <p:cNvPr id="27653" name="Rectangle 3"/>
          <p:cNvSpPr>
            <a:spLocks noGrp="1" noChangeArrowheads="1"/>
          </p:cNvSpPr>
          <p:nvPr>
            <p:ph type="body" idx="1"/>
          </p:nvPr>
        </p:nvSpPr>
        <p:spPr/>
        <p:txBody>
          <a:bodyPr>
            <a:normAutofit/>
          </a:bodyPr>
          <a:lstStyle/>
          <a:p>
            <a:r>
              <a:rPr lang="el-GR" altLang="en-US" dirty="0" smtClean="0"/>
              <a:t>Η βασική διαφορά μεταξύ των καθορισμένων και μη (</a:t>
            </a:r>
            <a:r>
              <a:rPr lang="en-GB" altLang="en-US" dirty="0" smtClean="0"/>
              <a:t>specified</a:t>
            </a:r>
            <a:r>
              <a:rPr lang="el-GR" altLang="en-US" dirty="0" smtClean="0"/>
              <a:t> και </a:t>
            </a:r>
            <a:r>
              <a:rPr lang="en-GB" altLang="en-US" dirty="0" smtClean="0"/>
              <a:t>unspecified</a:t>
            </a:r>
            <a:r>
              <a:rPr lang="el-GR" altLang="en-US" dirty="0" smtClean="0"/>
              <a:t>) τάξεων είναι ότι στις μη καθορισμένες τάξεις δεν καθορίζονται στόχοι απόδοσης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l-GR" altLang="en-US" smtClean="0"/>
              <a:t>Υλοποίηση </a:t>
            </a:r>
            <a:r>
              <a:rPr lang="en-US" altLang="en-US" smtClean="0"/>
              <a:t>QoS </a:t>
            </a:r>
            <a:r>
              <a:rPr lang="el-GR" altLang="en-US" smtClean="0"/>
              <a:t>σε </a:t>
            </a:r>
            <a:r>
              <a:rPr lang="en-US" altLang="en-US" smtClean="0"/>
              <a:t>ATM</a:t>
            </a:r>
            <a:r>
              <a:rPr lang="el-GR" altLang="en-US" smtClean="0"/>
              <a:t> (1/</a:t>
            </a:r>
            <a:r>
              <a:rPr lang="en-GB" altLang="en-US" smtClean="0"/>
              <a:t>5</a:t>
            </a:r>
            <a:r>
              <a:rPr lang="el-GR" altLang="en-US" smtClean="0"/>
              <a:t>)</a:t>
            </a:r>
            <a:endParaRPr lang="el-GR" altLang="en-US" dirty="0" smtClean="0"/>
          </a:p>
        </p:txBody>
      </p:sp>
      <p:sp>
        <p:nvSpPr>
          <p:cNvPr id="28677" name="Rectangle 3"/>
          <p:cNvSpPr>
            <a:spLocks noGrp="1" noChangeArrowheads="1"/>
          </p:cNvSpPr>
          <p:nvPr>
            <p:ph type="body" idx="1"/>
          </p:nvPr>
        </p:nvSpPr>
        <p:spPr/>
        <p:txBody>
          <a:bodyPr>
            <a:normAutofit fontScale="92500"/>
          </a:bodyPr>
          <a:lstStyle/>
          <a:p>
            <a:r>
              <a:rPr lang="el-GR" altLang="en-US" smtClean="0"/>
              <a:t>Από τη στιγμή που για κάποια σύνδεση έχουν δεσμευθεί τα άκρα της και το δίκτυο για κάποιο συμβόλαιο κίνησης, τότε πρέπει να αναπτυχθούν μηχανισμοί που να ελέγχουν αν ικανοποιείται το συμβόλαιο αυτό</a:t>
            </a:r>
            <a:endParaRPr lang="en-US" altLang="en-US" smtClean="0"/>
          </a:p>
          <a:p>
            <a:pPr lvl="1"/>
            <a:r>
              <a:rPr lang="el-GR" altLang="en-US" smtClean="0"/>
              <a:t>Οι μηχανισμοί αυτοί βοηθούν το χρήστη να διαφοροποιήσει τα χαρακτηριστικά της κίνησης που εισάγει στο δίκτυο (</a:t>
            </a:r>
            <a:r>
              <a:rPr lang="en-US" altLang="en-US" smtClean="0"/>
              <a:t>traffic shaping</a:t>
            </a:r>
            <a:r>
              <a:rPr lang="el-GR" altLang="en-US" smtClean="0"/>
              <a:t>) και το δίκτυο να προστατευθεί από χρήστες οι οποίοι παραβιάζουν το συμβόλαιο κίνησης ηθελημένα ή όχι.</a:t>
            </a:r>
            <a:endParaRPr lang="el-GR"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l-GR" altLang="en-US" smtClean="0"/>
              <a:t>Υλοποίηση </a:t>
            </a:r>
            <a:r>
              <a:rPr lang="en-US" altLang="en-US" smtClean="0"/>
              <a:t>QoS </a:t>
            </a:r>
            <a:r>
              <a:rPr lang="el-GR" altLang="en-US" smtClean="0"/>
              <a:t>σε </a:t>
            </a:r>
            <a:r>
              <a:rPr lang="en-US" altLang="en-US" smtClean="0"/>
              <a:t>ATM</a:t>
            </a:r>
            <a:r>
              <a:rPr lang="el-GR" altLang="en-US" smtClean="0"/>
              <a:t> (</a:t>
            </a:r>
            <a:r>
              <a:rPr lang="en-GB" altLang="en-US" smtClean="0"/>
              <a:t>2</a:t>
            </a:r>
            <a:r>
              <a:rPr lang="el-GR" altLang="en-US" smtClean="0"/>
              <a:t>/</a:t>
            </a:r>
            <a:r>
              <a:rPr lang="en-GB" altLang="en-US" smtClean="0"/>
              <a:t>5</a:t>
            </a:r>
            <a:r>
              <a:rPr lang="el-GR" altLang="en-US" smtClean="0"/>
              <a:t>)</a:t>
            </a:r>
            <a:endParaRPr lang="el-GR" altLang="en-US" dirty="0" smtClean="0"/>
          </a:p>
        </p:txBody>
      </p:sp>
      <p:sp>
        <p:nvSpPr>
          <p:cNvPr id="28677" name="Rectangle 3"/>
          <p:cNvSpPr>
            <a:spLocks noGrp="1" noChangeArrowheads="1"/>
          </p:cNvSpPr>
          <p:nvPr>
            <p:ph type="body" idx="1"/>
          </p:nvPr>
        </p:nvSpPr>
        <p:spPr/>
        <p:txBody>
          <a:bodyPr>
            <a:normAutofit fontScale="92500" lnSpcReduction="20000"/>
          </a:bodyPr>
          <a:lstStyle/>
          <a:p>
            <a:r>
              <a:rPr lang="el-GR" altLang="en-US" smtClean="0"/>
              <a:t>Ο μηχανισμός ο οποίος ελέγχει το ρυθμό ροής των κελιών (cell</a:t>
            </a:r>
            <a:r>
              <a:rPr lang="en-US" altLang="en-US" smtClean="0"/>
              <a:t>s</a:t>
            </a:r>
            <a:r>
              <a:rPr lang="el-GR" altLang="en-US" smtClean="0"/>
              <a:t>), ονομάζεται γενικός αλγόριθμος ρυθμού κελιού (</a:t>
            </a:r>
            <a:r>
              <a:rPr lang="en-US" altLang="en-US" smtClean="0"/>
              <a:t>Generic Cell Rate Algorithm</a:t>
            </a:r>
            <a:r>
              <a:rPr lang="el-GR" altLang="en-US" smtClean="0"/>
              <a:t> – GCRA). </a:t>
            </a:r>
          </a:p>
          <a:p>
            <a:pPr lvl="1"/>
            <a:r>
              <a:rPr lang="el-GR" altLang="en-US" smtClean="0"/>
              <a:t>Εφαρμόζεται σε κάθε κελί και αποφασίζει αν ικανοποιείται το συμβόλαιο κίνησης.</a:t>
            </a:r>
          </a:p>
          <a:p>
            <a:pPr lvl="1"/>
            <a:r>
              <a:rPr lang="el-GR" altLang="en-US" smtClean="0"/>
              <a:t>Με αυτό τον τρόπο μπορεί να εφαρμοστεί από τις λειτουργίες ελέγχου κίνησης (UPC) για να ανιχνευτούν τα κελιά που παραβιάζουν το συμβόλαιο και να απορριφθούν ή να μαρκαριστούν ως υποψήφια για απόρριψη (μέσω του </a:t>
            </a:r>
            <a:r>
              <a:rPr lang="en-US" altLang="en-US" smtClean="0"/>
              <a:t>bit Cell Loss Priority</a:t>
            </a:r>
            <a:r>
              <a:rPr lang="el-GR" altLang="en-US" smtClean="0"/>
              <a:t>).</a:t>
            </a:r>
            <a:endParaRPr lang="el-GR" alt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l-GR" altLang="en-US" smtClean="0"/>
              <a:t>Υλοποίηση </a:t>
            </a:r>
            <a:r>
              <a:rPr lang="en-US" altLang="en-US" smtClean="0"/>
              <a:t>QoS </a:t>
            </a:r>
            <a:r>
              <a:rPr lang="el-GR" altLang="en-US" smtClean="0"/>
              <a:t>σε </a:t>
            </a:r>
            <a:r>
              <a:rPr lang="en-US" altLang="en-US" smtClean="0"/>
              <a:t>ATM</a:t>
            </a:r>
            <a:r>
              <a:rPr lang="el-GR" altLang="en-US" smtClean="0"/>
              <a:t> (</a:t>
            </a:r>
            <a:r>
              <a:rPr lang="en-GB" altLang="en-US" smtClean="0"/>
              <a:t>3</a:t>
            </a:r>
            <a:r>
              <a:rPr lang="el-GR" altLang="en-US" smtClean="0"/>
              <a:t>/</a:t>
            </a:r>
            <a:r>
              <a:rPr lang="en-GB" altLang="en-US" smtClean="0"/>
              <a:t>5</a:t>
            </a:r>
            <a:r>
              <a:rPr lang="el-GR" altLang="en-US" smtClean="0"/>
              <a:t>)</a:t>
            </a:r>
            <a:endParaRPr lang="el-GR" altLang="en-US" dirty="0" smtClean="0"/>
          </a:p>
        </p:txBody>
      </p:sp>
      <p:sp>
        <p:nvSpPr>
          <p:cNvPr id="29701" name="Rectangle 3"/>
          <p:cNvSpPr>
            <a:spLocks noGrp="1" noChangeArrowheads="1"/>
          </p:cNvSpPr>
          <p:nvPr>
            <p:ph type="body" idx="1"/>
          </p:nvPr>
        </p:nvSpPr>
        <p:spPr/>
        <p:txBody>
          <a:bodyPr>
            <a:normAutofit fontScale="77500" lnSpcReduction="20000"/>
          </a:bodyPr>
          <a:lstStyle/>
          <a:p>
            <a:r>
              <a:rPr lang="el-GR" altLang="en-US" smtClean="0"/>
              <a:t>Για να πραγματοποιηθεί μια σύνδεση που έχει κάποιες απαιτήσεις όσον αφορά την ποιότητα που αναμένει από το δίκτυο, θα πρέπει να δεσμευθούν πόροι σε όλες τις δικτυακές συσκευές κατά μήκος του μονοπατιού </a:t>
            </a:r>
          </a:p>
          <a:p>
            <a:r>
              <a:rPr lang="el-GR" altLang="en-US" smtClean="0"/>
              <a:t>Επίσης θα πρέπει για κάθε κελί που εισάγεται στο δίκτυο να ελέγχεται αν ικανοποιεί το συμβόλαιο κίνησης και αν όχι να γίνονται οι απαραίτητες ενέργειες. </a:t>
            </a:r>
          </a:p>
          <a:p>
            <a:r>
              <a:rPr lang="el-GR" altLang="en-US" smtClean="0"/>
              <a:t>Όλο αυτό το σύνολο λειτουργιών είναι ιδιαίτερα πολύπλοκο. Αν κάθε δικτυακή συσκευή υλοποιούσε αυτές τις λειτουργίες τότε θα μπορούσε να εξυπηρετήσει μόνο λίγες κλήσεις.</a:t>
            </a:r>
            <a:endParaRPr lang="el-GR"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l-GR" altLang="en-US" dirty="0" smtClean="0"/>
              <a:t>Υλοποίηση </a:t>
            </a:r>
            <a:r>
              <a:rPr lang="en-US" altLang="en-US" dirty="0" err="1" smtClean="0"/>
              <a:t>QoS</a:t>
            </a:r>
            <a:r>
              <a:rPr lang="en-US" altLang="en-US" dirty="0" smtClean="0"/>
              <a:t> </a:t>
            </a:r>
            <a:r>
              <a:rPr lang="el-GR" altLang="en-US" dirty="0" smtClean="0"/>
              <a:t>σε </a:t>
            </a:r>
            <a:r>
              <a:rPr lang="en-US" altLang="en-US" dirty="0" smtClean="0"/>
              <a:t>ATM</a:t>
            </a:r>
            <a:r>
              <a:rPr lang="el-GR" altLang="en-US" dirty="0" smtClean="0"/>
              <a:t> (</a:t>
            </a:r>
            <a:r>
              <a:rPr lang="en-GB" altLang="en-US" dirty="0" smtClean="0"/>
              <a:t>4</a:t>
            </a:r>
            <a:r>
              <a:rPr lang="el-GR" altLang="en-US" dirty="0" smtClean="0"/>
              <a:t>/</a:t>
            </a:r>
            <a:r>
              <a:rPr lang="en-GB" altLang="en-US" dirty="0" smtClean="0"/>
              <a:t>5</a:t>
            </a:r>
            <a:r>
              <a:rPr lang="el-GR" altLang="en-US" dirty="0" smtClean="0"/>
              <a:t>)</a:t>
            </a:r>
          </a:p>
        </p:txBody>
      </p:sp>
      <p:sp>
        <p:nvSpPr>
          <p:cNvPr id="29701" name="Rectangle 3"/>
          <p:cNvSpPr>
            <a:spLocks noGrp="1" noChangeArrowheads="1"/>
          </p:cNvSpPr>
          <p:nvPr>
            <p:ph type="body" idx="1"/>
          </p:nvPr>
        </p:nvSpPr>
        <p:spPr/>
        <p:txBody>
          <a:bodyPr>
            <a:normAutofit fontScale="77500" lnSpcReduction="20000"/>
          </a:bodyPr>
          <a:lstStyle/>
          <a:p>
            <a:r>
              <a:rPr lang="el-GR" altLang="en-US" dirty="0" smtClean="0"/>
              <a:t>Για να επιλυθεί το πρόβλημα αυτό τα δίκτυα ATM ορίζουν δύο επίπεδα σύνδεσης:</a:t>
            </a:r>
          </a:p>
          <a:p>
            <a:pPr lvl="1"/>
            <a:r>
              <a:rPr lang="el-GR" altLang="en-US" dirty="0" smtClean="0"/>
              <a:t>το επίπεδο νοητού μονοπατιού (</a:t>
            </a:r>
            <a:r>
              <a:rPr lang="el-GR" altLang="en-US" dirty="0" err="1" smtClean="0"/>
              <a:t>virtual</a:t>
            </a:r>
            <a:r>
              <a:rPr lang="el-GR" altLang="en-US" dirty="0" smtClean="0"/>
              <a:t> </a:t>
            </a:r>
            <a:r>
              <a:rPr lang="el-GR" altLang="en-US" dirty="0" err="1" smtClean="0"/>
              <a:t>path</a:t>
            </a:r>
            <a:r>
              <a:rPr lang="el-GR" altLang="en-US" dirty="0" smtClean="0"/>
              <a:t>)</a:t>
            </a:r>
          </a:p>
          <a:p>
            <a:pPr lvl="1"/>
            <a:r>
              <a:rPr lang="el-GR" altLang="en-US" dirty="0" smtClean="0"/>
              <a:t>και το επίπεδο νοητού κυκλώματος. </a:t>
            </a:r>
          </a:p>
          <a:p>
            <a:r>
              <a:rPr lang="el-GR" altLang="en-US" dirty="0" smtClean="0"/>
              <a:t>Πάνω από το φυσικό δίκτυο ορίζονται νοητές συνδέσεις μεταξύ οποιονδήποτε κόμβων και έτσι δημιουργείται ένα άλλο (νοητό) δίκτυο. Για τις συνδέσεις στο επίπεδο αυτό ορίζονται κάποια χαρακτηριστικά κίνησης και κάποιες απαιτήσεις που πρέπει να ικανοποιούν και την πιο απαιτητική εφαρμογή που θα διέλθει μέσω αυτού του μονοπατιού. Τα νοητά κυκλώματα χρησιμοποιούν αυτό το δίκτυο.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Πληροφορίες μαθήματος</a:t>
            </a:r>
          </a:p>
          <a:p>
            <a:r>
              <a:rPr lang="el-GR" altLang="en-US" dirty="0" smtClean="0"/>
              <a:t>Εισαγωγή στην Ποιότητα Υπηρεσίας</a:t>
            </a:r>
          </a:p>
          <a:p>
            <a:r>
              <a:rPr lang="el-GR" altLang="en-US" dirty="0" smtClean="0"/>
              <a:t>Μετρικές Ποιότητας</a:t>
            </a:r>
          </a:p>
          <a:p>
            <a:r>
              <a:rPr lang="el-GR" altLang="en-US" dirty="0" smtClean="0"/>
              <a:t>Ποιότητα Υπηρεσίας </a:t>
            </a:r>
            <a:r>
              <a:rPr lang="el-GR" altLang="en-US" dirty="0" smtClean="0"/>
              <a:t>σ</a:t>
            </a:r>
            <a:r>
              <a:rPr lang="el-GR" altLang="en-US" dirty="0" smtClean="0"/>
              <a:t>το</a:t>
            </a:r>
            <a:r>
              <a:rPr lang="el-GR" altLang="en-US" dirty="0" smtClean="0"/>
              <a:t> φυσικό επίπεδο</a:t>
            </a:r>
            <a:endParaRPr lang="el-GR" altLang="en-US" dirty="0" smtClean="0"/>
          </a:p>
          <a:p>
            <a:pPr lvl="1"/>
            <a:r>
              <a:rPr lang="el-GR" altLang="en-US" dirty="0" smtClean="0"/>
              <a:t>Διαφοροποίηση φυσικών μονοπατιών</a:t>
            </a:r>
          </a:p>
          <a:p>
            <a:r>
              <a:rPr lang="el-GR" altLang="en-US" dirty="0" smtClean="0"/>
              <a:t>Ποιότητα Υπηρεσίας </a:t>
            </a:r>
            <a:r>
              <a:rPr lang="el-GR" altLang="en-US" dirty="0" smtClean="0"/>
              <a:t>στο </a:t>
            </a:r>
            <a:r>
              <a:rPr lang="el-GR" altLang="en-US" dirty="0" smtClean="0"/>
              <a:t>επίπεδο </a:t>
            </a:r>
            <a:r>
              <a:rPr lang="el-GR" altLang="en-US" dirty="0" smtClean="0"/>
              <a:t>διασύνδεσης δεδομένων</a:t>
            </a:r>
            <a:endParaRPr lang="el-GR" altLang="en-US" dirty="0" smtClean="0"/>
          </a:p>
          <a:p>
            <a:pPr lvl="1"/>
            <a:r>
              <a:rPr lang="en-US" altLang="en-US" dirty="0" smtClean="0"/>
              <a:t>ATM </a:t>
            </a:r>
            <a:r>
              <a:rPr lang="el-GR" altLang="en-US" dirty="0" smtClean="0"/>
              <a:t>και </a:t>
            </a:r>
            <a:r>
              <a:rPr lang="en-US" altLang="en-US" dirty="0" smtClean="0"/>
              <a:t>Frame Relay</a:t>
            </a:r>
          </a:p>
          <a:p>
            <a:pPr lvl="1"/>
            <a:r>
              <a:rPr lang="en-GB" dirty="0" err="1" smtClean="0"/>
              <a:t>QoS</a:t>
            </a:r>
            <a:r>
              <a:rPr lang="en-GB" dirty="0" smtClean="0"/>
              <a:t> </a:t>
            </a:r>
            <a:r>
              <a:rPr lang="el-GR" dirty="0" smtClean="0"/>
              <a:t>σε τοπικά δίκτυα</a:t>
            </a:r>
            <a:endParaRPr lang="el-GR" altLang="en-US" dirty="0" smtClean="0"/>
          </a:p>
          <a:p>
            <a:r>
              <a:rPr lang="el-GR" altLang="en-US" dirty="0" smtClean="0"/>
              <a:t> Ποιότητα Υπηρεσίας </a:t>
            </a:r>
            <a:r>
              <a:rPr lang="el-GR" altLang="en-US" dirty="0" smtClean="0"/>
              <a:t>στο </a:t>
            </a:r>
            <a:r>
              <a:rPr lang="el-GR" altLang="en-US" dirty="0" smtClean="0"/>
              <a:t>επίπεδο δικτύου</a:t>
            </a: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l-GR" altLang="en-US" smtClean="0"/>
              <a:t>Υλοποίηση </a:t>
            </a:r>
            <a:r>
              <a:rPr lang="en-US" altLang="en-US" smtClean="0"/>
              <a:t>QoS </a:t>
            </a:r>
            <a:r>
              <a:rPr lang="el-GR" altLang="en-US" smtClean="0"/>
              <a:t>σε </a:t>
            </a:r>
            <a:r>
              <a:rPr lang="en-US" altLang="en-US" smtClean="0"/>
              <a:t>ATM</a:t>
            </a:r>
            <a:r>
              <a:rPr lang="el-GR" altLang="en-US" smtClean="0"/>
              <a:t> (</a:t>
            </a:r>
            <a:r>
              <a:rPr lang="en-GB" altLang="en-US" smtClean="0"/>
              <a:t>5</a:t>
            </a:r>
            <a:r>
              <a:rPr lang="el-GR" altLang="en-US" smtClean="0"/>
              <a:t>/</a:t>
            </a:r>
            <a:r>
              <a:rPr lang="en-GB" altLang="en-US" smtClean="0"/>
              <a:t>5</a:t>
            </a:r>
            <a:r>
              <a:rPr lang="el-GR" altLang="en-US" smtClean="0"/>
              <a:t>)</a:t>
            </a:r>
            <a:endParaRPr lang="el-GR" altLang="en-US" dirty="0" smtClean="0"/>
          </a:p>
        </p:txBody>
      </p:sp>
      <p:sp>
        <p:nvSpPr>
          <p:cNvPr id="30725" name="Rectangle 3"/>
          <p:cNvSpPr>
            <a:spLocks noGrp="1" noChangeArrowheads="1"/>
          </p:cNvSpPr>
          <p:nvPr>
            <p:ph idx="1"/>
          </p:nvPr>
        </p:nvSpPr>
        <p:spPr/>
        <p:txBody>
          <a:bodyPr>
            <a:normAutofit fontScale="77500" lnSpcReduction="20000"/>
          </a:bodyPr>
          <a:lstStyle/>
          <a:p>
            <a:r>
              <a:rPr lang="el-GR" altLang="en-US" smtClean="0"/>
              <a:t>Αν το VP έχει δεσμεύσει τους απαραίτητους πόρους και μπορεί να εξυπηρετήσει τη ζητούμενη σύνδεση (δηλαδή το VC που πρέπει να δημιουργηθεί), τότε η σύνδεση γίνεται. </a:t>
            </a:r>
          </a:p>
          <a:p>
            <a:r>
              <a:rPr lang="el-GR" altLang="en-US" smtClean="0"/>
              <a:t>Τα χαρακτηριστικά της κίνησης, ακόμα και η ύπαρξη του VC, είναι γνωστά μόνο στα άκρα του VP. Οι ενδιάμεσες δικτυακές συσκευές δεν γνωρίζουν τίποτα για τη σύνδεση αυτή. </a:t>
            </a:r>
          </a:p>
          <a:p>
            <a:pPr lvl="1"/>
            <a:r>
              <a:rPr lang="el-GR" altLang="en-US" smtClean="0"/>
              <a:t>Άρα, ο έλεγχος του συμβολαίου κίνησης της σύνδεσης και η δέσμευση των απαραίτητων πόρων γίνεται μόνο στις δύο τερματικές δικτυακές συσκευές. Τα ενδιάμεσα στοιχεία του δικτύου ενδιαφέρονται μόνο για το αν το VP ως σύνολο έχει κίνηση που δεν παραβιάζει το συμβόλαιο κίνησης και γι’ αυτό ελέγχουν όλα τα κελί του VP χωρίς να ενδιαφέρονται σε ποιο VC ανήκουν. </a:t>
            </a:r>
            <a:endParaRPr lang="el-GR" altLang="en-US" dirty="0" smtClean="0"/>
          </a:p>
        </p:txBody>
      </p:sp>
      <p:sp>
        <p:nvSpPr>
          <p:cNvPr id="30726" name="Rectangle 5"/>
          <p:cNvSpPr>
            <a:spLocks noChangeArrowheads="1"/>
          </p:cNvSpPr>
          <p:nvPr/>
        </p:nvSpPr>
        <p:spPr bwMode="auto">
          <a:xfrm>
            <a:off x="0" y="2900363"/>
            <a:ext cx="9144000" cy="0"/>
          </a:xfrm>
          <a:prstGeom prst="rect">
            <a:avLst/>
          </a:prstGeom>
          <a:noFill/>
          <a:ln w="9525">
            <a:noFill/>
            <a:miter lim="800000"/>
            <a:headEnd/>
            <a:tailEnd/>
          </a:ln>
          <a:effectLst/>
        </p:spPr>
        <p:txBody>
          <a:bodyPr wrap="none" anchor="ctr">
            <a:spAutoFit/>
          </a:bodyPr>
          <a:lstStyle/>
          <a:p>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n-US" altLang="en-US" smtClean="0"/>
              <a:t>Frame Relay</a:t>
            </a:r>
            <a:endParaRPr lang="el-GR" altLang="en-US" smtClean="0"/>
          </a:p>
        </p:txBody>
      </p:sp>
      <p:sp>
        <p:nvSpPr>
          <p:cNvPr id="31749" name="Rectangle 3"/>
          <p:cNvSpPr>
            <a:spLocks noGrp="1" noChangeArrowheads="1"/>
          </p:cNvSpPr>
          <p:nvPr>
            <p:ph type="body" idx="1"/>
          </p:nvPr>
        </p:nvSpPr>
        <p:spPr/>
        <p:txBody>
          <a:bodyPr>
            <a:normAutofit fontScale="70000" lnSpcReduction="20000"/>
          </a:bodyPr>
          <a:lstStyle/>
          <a:p>
            <a:r>
              <a:rPr lang="el-GR" altLang="en-US" smtClean="0"/>
              <a:t>Το </a:t>
            </a:r>
            <a:r>
              <a:rPr lang="en-GB" altLang="en-US" smtClean="0"/>
              <a:t>Frame Relay</a:t>
            </a:r>
            <a:r>
              <a:rPr lang="el-GR" altLang="en-US" smtClean="0"/>
              <a:t> οφείλει την ύπαρξή του στην ανάπτυξη της ISDN τεχνολογίας, όπου το </a:t>
            </a:r>
            <a:r>
              <a:rPr lang="en-GB" altLang="en-US" smtClean="0"/>
              <a:t>Frame Relay</a:t>
            </a:r>
            <a:r>
              <a:rPr lang="el-GR" altLang="en-US" smtClean="0"/>
              <a:t> αρχικά αναπτύχθηκε σαν μια τεχνολογία υπηρεσίας-πακέτου για ISDN δίκτυα</a:t>
            </a:r>
            <a:endParaRPr lang="en-US" altLang="en-US" smtClean="0"/>
          </a:p>
          <a:p>
            <a:r>
              <a:rPr lang="el-GR" altLang="en-US" smtClean="0"/>
              <a:t>Με την αφαίρεση της ανίχνευσης λαθών του επιπέδου σύνδεσης, της επαναμετάδοσης και του ελέγχου ροής, το </a:t>
            </a:r>
            <a:r>
              <a:rPr lang="en-GB" altLang="en-US" smtClean="0"/>
              <a:t>Frame Relay</a:t>
            </a:r>
            <a:r>
              <a:rPr lang="el-GR" altLang="en-US" smtClean="0"/>
              <a:t> στράφηκε στην από άκρο σε άκρο σηματοδοσία στο επίπεδο μεταφοράς, προκειμένου να εκτελέσει το πρωτόκολλο δρομολόγησης τις παραπάνω λειτουργίες.</a:t>
            </a:r>
            <a:endParaRPr lang="en-US" altLang="en-US" smtClean="0"/>
          </a:p>
          <a:p>
            <a:r>
              <a:rPr lang="el-GR" altLang="en-US" smtClean="0"/>
              <a:t>Οι διακόπτες (</a:t>
            </a:r>
            <a:r>
              <a:rPr lang="en-GB" altLang="en-US" smtClean="0"/>
              <a:t>switches</a:t>
            </a:r>
            <a:r>
              <a:rPr lang="el-GR" altLang="en-US" smtClean="0"/>
              <a:t>) του δικτύου προωθούν τα πλαίσια (</a:t>
            </a:r>
            <a:r>
              <a:rPr lang="en-GB" altLang="en-US" smtClean="0"/>
              <a:t>frames</a:t>
            </a:r>
            <a:r>
              <a:rPr lang="el-GR" altLang="en-US" smtClean="0"/>
              <a:t>) δεδομένων χωρίς να περιμένουν θετική αναγνώριση από το επόμενο διακόπτη, οπότε οι διακόπτες μπορούν να λειτουργήσουν με λιγότερη μνήμη και να οδηγήσουν γρηγορότερα τα κυκλώματα με τη μειωμένη λειτουργικότητα διακοπτών που απαιτεί το Frame Relay.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Frame Relay</a:t>
            </a:r>
            <a:r>
              <a:rPr lang="el-GR" altLang="en-US" dirty="0" smtClean="0"/>
              <a:t> (1/5)</a:t>
            </a:r>
          </a:p>
        </p:txBody>
      </p:sp>
      <p:sp>
        <p:nvSpPr>
          <p:cNvPr id="32773" name="Rectangle 3"/>
          <p:cNvSpPr>
            <a:spLocks noGrp="1" noChangeArrowheads="1"/>
          </p:cNvSpPr>
          <p:nvPr>
            <p:ph type="body" idx="1"/>
          </p:nvPr>
        </p:nvSpPr>
        <p:spPr/>
        <p:txBody>
          <a:bodyPr>
            <a:normAutofit/>
          </a:bodyPr>
          <a:lstStyle/>
          <a:p>
            <a:r>
              <a:rPr lang="el-GR" altLang="en-US" dirty="0" smtClean="0"/>
              <a:t>Το </a:t>
            </a:r>
            <a:r>
              <a:rPr lang="el-GR" altLang="en-US" dirty="0" err="1" smtClean="0"/>
              <a:t>Frame</a:t>
            </a:r>
            <a:r>
              <a:rPr lang="el-GR" altLang="en-US" dirty="0" smtClean="0"/>
              <a:t> </a:t>
            </a:r>
            <a:r>
              <a:rPr lang="el-GR" altLang="en-US" dirty="0" err="1" smtClean="0"/>
              <a:t>Relay</a:t>
            </a:r>
            <a:r>
              <a:rPr lang="el-GR" altLang="en-US" dirty="0" smtClean="0"/>
              <a:t> αποτελεί μια ενδεικτική περίπτωση ελέγχου της κυκλοφορίας στα δίκτυα με χρήση ενός περιορισμένου συνόλου σημάτων. </a:t>
            </a:r>
            <a:endParaRPr lang="en-US" altLang="en-US" dirty="0" smtClean="0"/>
          </a:p>
          <a:p>
            <a:r>
              <a:rPr lang="en-US" altLang="en-US" dirty="0" smtClean="0"/>
              <a:t>H</a:t>
            </a:r>
            <a:r>
              <a:rPr lang="el-GR" altLang="en-US" dirty="0" smtClean="0"/>
              <a:t> σχέση μεταξύ του </a:t>
            </a:r>
            <a:r>
              <a:rPr lang="el-GR" altLang="en-US" dirty="0" err="1" smtClean="0"/>
              <a:t>Frame</a:t>
            </a:r>
            <a:r>
              <a:rPr lang="el-GR" altLang="en-US" dirty="0" smtClean="0"/>
              <a:t> </a:t>
            </a:r>
            <a:r>
              <a:rPr lang="el-GR" altLang="en-US" dirty="0" err="1" smtClean="0"/>
              <a:t>Relay</a:t>
            </a:r>
            <a:r>
              <a:rPr lang="el-GR" altLang="en-US" dirty="0" smtClean="0"/>
              <a:t> σαν ένα πρωτόκολλο επιπέδου σύνδεσης και των μηχανισμών για παροχή Ποιότητας Υπηρεσίας στο Διαδίκτυο δεν είναι πολύ καλή.</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Frame Relay</a:t>
            </a:r>
            <a:r>
              <a:rPr lang="el-GR" altLang="en-US" dirty="0" smtClean="0"/>
              <a:t> (2/5)</a:t>
            </a:r>
          </a:p>
        </p:txBody>
      </p:sp>
      <p:sp>
        <p:nvSpPr>
          <p:cNvPr id="32773" name="Rectangle 3"/>
          <p:cNvSpPr>
            <a:spLocks noGrp="1" noChangeArrowheads="1"/>
          </p:cNvSpPr>
          <p:nvPr>
            <p:ph type="body" idx="1"/>
          </p:nvPr>
        </p:nvSpPr>
        <p:spPr/>
        <p:txBody>
          <a:bodyPr>
            <a:normAutofit fontScale="70000" lnSpcReduction="20000"/>
          </a:bodyPr>
          <a:lstStyle/>
          <a:p>
            <a:r>
              <a:rPr lang="el-GR" altLang="en-US" dirty="0" smtClean="0"/>
              <a:t>Τα </a:t>
            </a:r>
            <a:r>
              <a:rPr lang="el-GR" altLang="en-US" dirty="0" err="1" smtClean="0"/>
              <a:t>Frame</a:t>
            </a:r>
            <a:r>
              <a:rPr lang="el-GR" altLang="en-US" dirty="0" smtClean="0"/>
              <a:t> </a:t>
            </a:r>
            <a:r>
              <a:rPr lang="el-GR" altLang="en-US" dirty="0" err="1" smtClean="0"/>
              <a:t>Relay</a:t>
            </a:r>
            <a:r>
              <a:rPr lang="el-GR" altLang="en-US" dirty="0" smtClean="0"/>
              <a:t> δίκτυα λειτουργούν σε ένα τοπικά ορισμένο επίπεδο με επιλεκτική απόρριψη πλαισίων ως μέσο για να επιβληθεί ένα όριο στο ρυθμό μετάδοσης της κίνησης, καθώς αυτή εισέρχεται στο δίκτυο</a:t>
            </a:r>
            <a:endParaRPr lang="en-US" altLang="en-US" dirty="0" smtClean="0"/>
          </a:p>
          <a:p>
            <a:pPr lvl="1"/>
            <a:r>
              <a:rPr lang="el-GR" altLang="en-US" dirty="0" smtClean="0"/>
              <a:t>Η αντιμετώπιση αυτή αποτελεί την πρωταρχική αντίδραση στη συμφόρηση. </a:t>
            </a:r>
            <a:endParaRPr lang="en-US" altLang="en-US" dirty="0" smtClean="0"/>
          </a:p>
          <a:p>
            <a:pPr lvl="1"/>
            <a:r>
              <a:rPr lang="el-GR" altLang="en-US" dirty="0" smtClean="0"/>
              <a:t>Η επιλογή των πλαισίων προς απόρριψη γίνεται χωρίς να λαμβάνεται υπ’ όψη οποιουδήποτε είδους πληροφορία από τα πρωτόκολλα των ανώτερων επιπέδων. </a:t>
            </a:r>
            <a:endParaRPr lang="en-US" altLang="en-US" dirty="0" smtClean="0"/>
          </a:p>
          <a:p>
            <a:pPr lvl="1"/>
            <a:r>
              <a:rPr lang="el-GR" altLang="en-US" dirty="0" smtClean="0"/>
              <a:t>Το TCP πρωτόκολλο χρησιμοποιεί την απώλεια πακέτων ως πρωταρχική ένδειξη για συμφόρηση στο δίκτυο, αλλά η ένδειξη αυτή αναγνωρίζεται μόνο από τον «δημιουργό» μιας TCP συνόδου </a:t>
            </a:r>
            <a:r>
              <a:rPr lang="el-GR" altLang="en-US" dirty="0" smtClean="0">
                <a:sym typeface="Wingdings" pitchFamily="2" charset="2"/>
              </a:rPr>
              <a:t></a:t>
            </a:r>
            <a:r>
              <a:rPr lang="el-GR" altLang="en-US" dirty="0" smtClean="0"/>
              <a:t> όταν το δίκτυο τείνει να προσεγγίσει μια κατάσταση συμφόρησης, η μέθοδος με την οποία οι εφαρμογές στο επίπεδο εφαρμογών του συστήματος υποβαθμίζονται δεν ακολουθεί καμία ορισμένη πολιτική.</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Frame Relay</a:t>
            </a:r>
            <a:r>
              <a:rPr lang="el-GR" altLang="en-US" dirty="0" smtClean="0"/>
              <a:t> (3/5)</a:t>
            </a:r>
          </a:p>
        </p:txBody>
      </p:sp>
      <p:sp>
        <p:nvSpPr>
          <p:cNvPr id="33797" name="Rectangle 3"/>
          <p:cNvSpPr>
            <a:spLocks noGrp="1" noChangeArrowheads="1"/>
          </p:cNvSpPr>
          <p:nvPr>
            <p:ph type="body" idx="1"/>
          </p:nvPr>
        </p:nvSpPr>
        <p:spPr/>
        <p:txBody>
          <a:bodyPr>
            <a:normAutofit/>
          </a:bodyPr>
          <a:lstStyle/>
          <a:p>
            <a:r>
              <a:rPr lang="el-GR" altLang="en-US" dirty="0" smtClean="0"/>
              <a:t>Σε ένα ετερογενές δίκτυο όπου χρησιμοποιείται ένας αριθμός από διαφορετικά πρωτόκολλα του επιπέδου σύνδεσης για να υποστηριχθούν μονοπάτια από άκρο σε άκρο, τα </a:t>
            </a:r>
            <a:r>
              <a:rPr lang="el-GR" altLang="en-US" dirty="0" err="1" smtClean="0"/>
              <a:t>bits</a:t>
            </a:r>
            <a:r>
              <a:rPr lang="el-GR" altLang="en-US" dirty="0" smtClean="0"/>
              <a:t> ECN και DE του </a:t>
            </a:r>
            <a:r>
              <a:rPr lang="el-GR" altLang="en-US" dirty="0" err="1" smtClean="0"/>
              <a:t>Frame</a:t>
            </a:r>
            <a:r>
              <a:rPr lang="el-GR" altLang="en-US" dirty="0" smtClean="0"/>
              <a:t> </a:t>
            </a:r>
            <a:r>
              <a:rPr lang="el-GR" altLang="en-US" dirty="0" err="1" smtClean="0"/>
              <a:t>Relay</a:t>
            </a:r>
            <a:r>
              <a:rPr lang="el-GR" altLang="en-US" dirty="0" smtClean="0"/>
              <a:t> δεν μπορούν να χρησιμοποιηθούν για σηματοδοσία από άκρο σε άκρο</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Frame Relay</a:t>
            </a:r>
            <a:r>
              <a:rPr lang="el-GR" altLang="en-US" dirty="0" smtClean="0"/>
              <a:t> (4/5)</a:t>
            </a:r>
          </a:p>
        </p:txBody>
      </p:sp>
      <p:sp>
        <p:nvSpPr>
          <p:cNvPr id="33797" name="Rectangle 3"/>
          <p:cNvSpPr>
            <a:spLocks noGrp="1" noChangeArrowheads="1"/>
          </p:cNvSpPr>
          <p:nvPr>
            <p:ph type="body" idx="1"/>
          </p:nvPr>
        </p:nvSpPr>
        <p:spPr/>
        <p:txBody>
          <a:bodyPr>
            <a:normAutofit fontScale="70000" lnSpcReduction="20000"/>
          </a:bodyPr>
          <a:lstStyle/>
          <a:p>
            <a:r>
              <a:rPr lang="el-GR" altLang="en-US" dirty="0" smtClean="0"/>
              <a:t>Μια ενδιαφέρουσα τεχνική είναι όταν ο κάθε δρομολογητής εφαρμόζει ενσωμάτωση των IP πακέτων στο </a:t>
            </a:r>
            <a:r>
              <a:rPr lang="el-GR" altLang="en-US" dirty="0" err="1" smtClean="0"/>
              <a:t>Frame</a:t>
            </a:r>
            <a:r>
              <a:rPr lang="el-GR" altLang="en-US" dirty="0" smtClean="0"/>
              <a:t> </a:t>
            </a:r>
            <a:r>
              <a:rPr lang="el-GR" altLang="en-US" dirty="0" err="1" smtClean="0"/>
              <a:t>Relay</a:t>
            </a:r>
            <a:r>
              <a:rPr lang="el-GR" altLang="en-US" dirty="0" smtClean="0"/>
              <a:t>. </a:t>
            </a:r>
          </a:p>
          <a:p>
            <a:pPr lvl="1"/>
            <a:r>
              <a:rPr lang="el-GR" altLang="en-US" dirty="0" smtClean="0"/>
              <a:t>Χρησιμοποιείται ένα πεδίο στην επικεφαλίδα του IP πακέτου για να δηλώσει ένα καθορισμένο επίπεδο ποιότητας, μέσω ενός </a:t>
            </a:r>
            <a:r>
              <a:rPr lang="el-GR" altLang="en-US" dirty="0" err="1" smtClean="0"/>
              <a:t>bit</a:t>
            </a:r>
            <a:r>
              <a:rPr lang="el-GR" altLang="en-US" dirty="0" smtClean="0"/>
              <a:t> που δηλώνει καταλληλότητα για απόρριψη, και επιτρέπεται ο χαρακτηρισμός αυτός να μεταφέρεται από άκρο σε άκρο σε ολόκληρο το μονοπάτι του δικτύου.</a:t>
            </a:r>
          </a:p>
          <a:p>
            <a:pPr lvl="1"/>
            <a:r>
              <a:rPr lang="el-GR" altLang="en-US" dirty="0" smtClean="0"/>
              <a:t>Ο δρομολογητής στα σημεία εισόδου (που πραγματοποιεί τη μετατροπή ενός IP </a:t>
            </a:r>
            <a:r>
              <a:rPr lang="el-GR" altLang="en-US" dirty="0" err="1" smtClean="0"/>
              <a:t>datagram</a:t>
            </a:r>
            <a:r>
              <a:rPr lang="el-GR" altLang="en-US" dirty="0" smtClean="0"/>
              <a:t> σε πλαίσιο του </a:t>
            </a:r>
            <a:r>
              <a:rPr lang="el-GR" altLang="en-US" dirty="0" err="1" smtClean="0"/>
              <a:t>Frame</a:t>
            </a:r>
            <a:r>
              <a:rPr lang="el-GR" altLang="en-US" dirty="0" smtClean="0"/>
              <a:t> </a:t>
            </a:r>
            <a:r>
              <a:rPr lang="el-GR" altLang="en-US" dirty="0" err="1" smtClean="0"/>
              <a:t>Realy</a:t>
            </a:r>
            <a:r>
              <a:rPr lang="el-GR" altLang="en-US" dirty="0" smtClean="0"/>
              <a:t>) καθορίζει το DΕ </a:t>
            </a:r>
            <a:r>
              <a:rPr lang="el-GR" altLang="en-US" dirty="0" err="1" smtClean="0"/>
              <a:t>bit</a:t>
            </a:r>
            <a:r>
              <a:rPr lang="el-GR" altLang="en-US" dirty="0" smtClean="0"/>
              <a:t> σύμφωνα με την τιμή του </a:t>
            </a:r>
            <a:r>
              <a:rPr lang="el-GR" altLang="en-US" dirty="0" err="1" smtClean="0"/>
              <a:t>bit</a:t>
            </a:r>
            <a:r>
              <a:rPr lang="el-GR" altLang="en-US" dirty="0" smtClean="0"/>
              <a:t> στην επικεφαλίδα του ΙΡ πακέτου και προωθεί το πλαίσιο στον πρώτο διακόπτη του </a:t>
            </a:r>
            <a:r>
              <a:rPr lang="el-GR" altLang="en-US" dirty="0" err="1" smtClean="0"/>
              <a:t>Frame</a:t>
            </a:r>
            <a:r>
              <a:rPr lang="el-GR" altLang="en-US" dirty="0" smtClean="0"/>
              <a:t> </a:t>
            </a:r>
            <a:r>
              <a:rPr lang="el-GR" altLang="en-US" dirty="0" err="1" smtClean="0"/>
              <a:t>Relay</a:t>
            </a:r>
            <a:r>
              <a:rPr lang="el-GR" altLang="en-US" dirty="0" smtClean="0"/>
              <a:t> που μπορεί στη συνέχεια να επιβεβαιώσει ή να καθαρίσει το DE </a:t>
            </a:r>
            <a:r>
              <a:rPr lang="el-GR" altLang="en-US" dirty="0" err="1" smtClean="0"/>
              <a:t>bit</a:t>
            </a:r>
            <a:r>
              <a:rPr lang="el-GR" altLang="en-US" dirty="0" smtClean="0"/>
              <a:t> σύμφωνα με την τοπική πολιτική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err="1" smtClean="0"/>
              <a:t>QoS</a:t>
            </a:r>
            <a:r>
              <a:rPr lang="en-US" altLang="en-US" dirty="0" smtClean="0"/>
              <a:t> </a:t>
            </a:r>
            <a:r>
              <a:rPr lang="el-GR" altLang="en-US" dirty="0" smtClean="0"/>
              <a:t>σε </a:t>
            </a:r>
            <a:r>
              <a:rPr lang="en-US" altLang="en-US" dirty="0" smtClean="0"/>
              <a:t>Frame Relay</a:t>
            </a:r>
            <a:r>
              <a:rPr lang="el-GR" altLang="en-US" dirty="0" smtClean="0"/>
              <a:t> (5/5)</a:t>
            </a:r>
          </a:p>
        </p:txBody>
      </p:sp>
      <p:sp>
        <p:nvSpPr>
          <p:cNvPr id="33797" name="Rectangle 3"/>
          <p:cNvSpPr>
            <a:spLocks noGrp="1" noChangeArrowheads="1"/>
          </p:cNvSpPr>
          <p:nvPr>
            <p:ph type="body" idx="1"/>
          </p:nvPr>
        </p:nvSpPr>
        <p:spPr/>
        <p:txBody>
          <a:bodyPr>
            <a:normAutofit/>
          </a:bodyPr>
          <a:lstStyle/>
          <a:p>
            <a:r>
              <a:rPr lang="el-GR" altLang="en-US" dirty="0" smtClean="0"/>
              <a:t>Η αλληλεπίδραση των μηχανισμών υποστήριξης Ποιότητας Υπηρεσίας με τα διάφορα επίπεδα της στοίβας των πρωτοκόλλων είναι αδύνατη χωρίς τη συμβατότητα μεταξύ των δομών σηματοδοσίας για τη μετάδοση στο επίπεδο σύνδεσης και τη στοίβα πρωτοκόλλων των ανώτερων επιπέδων.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QoS</a:t>
            </a:r>
            <a:r>
              <a:rPr lang="en-GB" dirty="0" smtClean="0"/>
              <a:t> </a:t>
            </a:r>
            <a:r>
              <a:rPr lang="el-GR" dirty="0" smtClean="0"/>
              <a:t>σε τοπικά δίκτυα</a:t>
            </a:r>
            <a:endParaRPr lang="el-GR" dirty="0"/>
          </a:p>
        </p:txBody>
      </p:sp>
      <p:sp>
        <p:nvSpPr>
          <p:cNvPr id="3" name="Content Placeholder 2"/>
          <p:cNvSpPr>
            <a:spLocks noGrp="1"/>
          </p:cNvSpPr>
          <p:nvPr>
            <p:ph idx="1"/>
          </p:nvPr>
        </p:nvSpPr>
        <p:spPr/>
        <p:txBody>
          <a:bodyPr/>
          <a:lstStyle/>
          <a:p>
            <a:r>
              <a:rPr lang="el-GR" dirty="0" smtClean="0"/>
              <a:t>Πρότυπα για τη σηματοδοσία του τύπου κίνησης και την υποστήριξη </a:t>
            </a:r>
            <a:r>
              <a:rPr lang="en-GB" dirty="0" err="1" smtClean="0"/>
              <a:t>QoS</a:t>
            </a:r>
            <a:r>
              <a:rPr lang="en-GB" dirty="0" smtClean="0"/>
              <a:t> </a:t>
            </a:r>
            <a:r>
              <a:rPr lang="el-GR" dirty="0" smtClean="0"/>
              <a:t>σε τοπικά δίκτυα</a:t>
            </a:r>
            <a:r>
              <a:rPr lang="en-GB" dirty="0" smtClean="0"/>
              <a:t>frames</a:t>
            </a:r>
          </a:p>
          <a:p>
            <a:pPr lvl="1"/>
            <a:r>
              <a:rPr lang="en-GB" dirty="0" smtClean="0"/>
              <a:t>IEEE P802.11p</a:t>
            </a:r>
          </a:p>
          <a:p>
            <a:pPr lvl="1"/>
            <a:r>
              <a:rPr lang="en-GB" dirty="0" smtClean="0"/>
              <a:t>IEEE 802.11e</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IEEE P802.1p</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Ομάδα εργασίας για την επίσπευση κλάσεων κίνησης και δυναμικό φιλτράρισμα </a:t>
            </a:r>
            <a:r>
              <a:rPr lang="el-GR" dirty="0" err="1" smtClean="0"/>
              <a:t>πολυεκπομπής</a:t>
            </a:r>
            <a:r>
              <a:rPr lang="el-GR" dirty="0" smtClean="0"/>
              <a:t> στο πρότυπο </a:t>
            </a:r>
            <a:r>
              <a:rPr lang="en-US" dirty="0" smtClean="0"/>
              <a:t>IEEE 802.1D</a:t>
            </a:r>
            <a:endParaRPr lang="el-GR" dirty="0" smtClean="0"/>
          </a:p>
          <a:p>
            <a:r>
              <a:rPr lang="el-GR" dirty="0" smtClean="0"/>
              <a:t>Η τεχνική που αναπτύχθηκε</a:t>
            </a:r>
            <a:r>
              <a:rPr lang="en-GB" dirty="0" smtClean="0"/>
              <a:t>, </a:t>
            </a:r>
            <a:r>
              <a:rPr lang="el-GR" dirty="0" smtClean="0"/>
              <a:t>γνωστή με το όνομα </a:t>
            </a:r>
            <a:r>
              <a:rPr lang="en-GB" dirty="0" smtClean="0"/>
              <a:t>C</a:t>
            </a:r>
            <a:r>
              <a:rPr lang="en-US" dirty="0" smtClean="0"/>
              <a:t>lass of Service (</a:t>
            </a:r>
            <a:r>
              <a:rPr lang="en-US" dirty="0" err="1" smtClean="0"/>
              <a:t>CoS</a:t>
            </a:r>
            <a:r>
              <a:rPr lang="en-US" dirty="0" smtClean="0"/>
              <a:t>), </a:t>
            </a:r>
            <a:r>
              <a:rPr lang="el-GR" dirty="0" smtClean="0"/>
              <a:t>ήταν η εισαγωγή ενός πεδίου </a:t>
            </a:r>
            <a:r>
              <a:rPr lang="en-US" dirty="0" smtClean="0"/>
              <a:t>3-bit</a:t>
            </a:r>
            <a:r>
              <a:rPr lang="el-GR" dirty="0" smtClean="0"/>
              <a:t>, με το όνομα </a:t>
            </a:r>
            <a:r>
              <a:rPr lang="en-US" dirty="0" smtClean="0"/>
              <a:t>Priority Code Point (PCP)</a:t>
            </a:r>
            <a:r>
              <a:rPr lang="el-GR" dirty="0" smtClean="0"/>
              <a:t>, στην επικεφαλίδα ενός </a:t>
            </a:r>
            <a:r>
              <a:rPr lang="en-US" dirty="0" smtClean="0"/>
              <a:t> Ethernet frame header</a:t>
            </a:r>
            <a:r>
              <a:rPr lang="el-GR" dirty="0" smtClean="0"/>
              <a:t>, όταν χρησιμοποιούνται </a:t>
            </a:r>
            <a:r>
              <a:rPr lang="en-US" dirty="0" smtClean="0"/>
              <a:t>VLAN tagged frames</a:t>
            </a:r>
            <a:r>
              <a:rPr lang="el-GR" dirty="0" smtClean="0"/>
              <a:t>, όπως ορίζονται στο </a:t>
            </a:r>
            <a:r>
              <a:rPr lang="en-US" dirty="0" smtClean="0"/>
              <a:t>IEEE 802.1Q</a:t>
            </a:r>
            <a:endParaRPr lang="el-GR" dirty="0" smtClean="0"/>
          </a:p>
          <a:p>
            <a:pPr lvl="1"/>
            <a:r>
              <a:rPr lang="el-GR" dirty="0" smtClean="0"/>
              <a:t>το</a:t>
            </a:r>
            <a:r>
              <a:rPr lang="en-GB" dirty="0" smtClean="0"/>
              <a:t> PCP </a:t>
            </a:r>
            <a:r>
              <a:rPr lang="el-GR" dirty="0" smtClean="0"/>
              <a:t>είναι μέρος του πεδίου </a:t>
            </a:r>
            <a:r>
              <a:rPr lang="en-GB" dirty="0" smtClean="0"/>
              <a:t>Tag Control Information (TCI).</a:t>
            </a:r>
            <a:endParaRPr lang="el-GR" dirty="0" smtClean="0"/>
          </a:p>
          <a:p>
            <a:r>
              <a:rPr lang="el-GR" dirty="0" smtClean="0"/>
              <a:t>Καθορίζει μια τιμή από το 0 έως και το </a:t>
            </a:r>
            <a:r>
              <a:rPr lang="el-GR" sz="3100" dirty="0" smtClean="0"/>
              <a:t>7 (</a:t>
            </a:r>
            <a:r>
              <a:rPr lang="en-US" sz="3100" dirty="0" smtClean="0"/>
              <a:t>priority levels</a:t>
            </a:r>
            <a:r>
              <a:rPr lang="el-GR" sz="3100" dirty="0" smtClean="0"/>
              <a:t>), που μπορεί να χρησιμοποιηθεί για να σημειωθεί </a:t>
            </a:r>
            <a:r>
              <a:rPr lang="el-GR" dirty="0" smtClean="0"/>
              <a:t>ο τύπος της κίνησης.</a:t>
            </a:r>
          </a:p>
          <a:p>
            <a:r>
              <a:rPr lang="el-GR" dirty="0" smtClean="0"/>
              <a:t>Αν και η τεχνική αναφέρεται με το όνομα </a:t>
            </a:r>
            <a:r>
              <a:rPr lang="en-GB" dirty="0" smtClean="0"/>
              <a:t>IEEE P802.11p</a:t>
            </a:r>
            <a:r>
              <a:rPr lang="el-GR" dirty="0" smtClean="0"/>
              <a:t> δεν υπάρχει πρότυπο με αυτό το όνομα και η τεχνική ενσωματώθηκε </a:t>
            </a:r>
            <a:r>
              <a:rPr lang="en-US" dirty="0" smtClean="0"/>
              <a:t>IEEE 802.1Q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smtClean="0"/>
              <a:t>Επίπεδα προτεραιότητας (</a:t>
            </a:r>
            <a:r>
              <a:rPr lang="en-US" smtClean="0"/>
              <a:t>priority levels</a:t>
            </a:r>
            <a:r>
              <a:rPr lang="el-GR" smtClean="0"/>
              <a:t>)</a:t>
            </a:r>
            <a:endParaRPr lang="el-GR" dirty="0"/>
          </a:p>
        </p:txBody>
      </p:sp>
      <p:graphicFrame>
        <p:nvGraphicFramePr>
          <p:cNvPr id="5" name="Content Placeholder 4"/>
          <p:cNvGraphicFramePr>
            <a:graphicFrameLocks noGrp="1"/>
          </p:cNvGraphicFramePr>
          <p:nvPr>
            <p:ph idx="1"/>
          </p:nvPr>
        </p:nvGraphicFramePr>
        <p:xfrm>
          <a:off x="463550" y="1557338"/>
          <a:ext cx="8229600" cy="3337560"/>
        </p:xfrm>
        <a:graphic>
          <a:graphicData uri="http://schemas.openxmlformats.org/drawingml/2006/table">
            <a:tbl>
              <a:tblPr firstRow="1" bandRow="1">
                <a:tableStyleId>{5C22544A-7EE6-4342-B048-85BDC9FD1C3A}</a:tableStyleId>
              </a:tblPr>
              <a:tblGrid>
                <a:gridCol w="1300138"/>
                <a:gridCol w="1584176"/>
                <a:gridCol w="1800200"/>
                <a:gridCol w="3545086"/>
              </a:tblGrid>
              <a:tr h="370840">
                <a:tc>
                  <a:txBody>
                    <a:bodyPr/>
                    <a:lstStyle/>
                    <a:p>
                      <a:r>
                        <a:rPr lang="en-GB" dirty="0" smtClean="0"/>
                        <a:t>PCP</a:t>
                      </a:r>
                      <a:endParaRPr lang="en-GB" dirty="0"/>
                    </a:p>
                  </a:txBody>
                  <a:tcPr anchor="ctr"/>
                </a:tc>
                <a:tc>
                  <a:txBody>
                    <a:bodyPr/>
                    <a:lstStyle/>
                    <a:p>
                      <a:r>
                        <a:rPr lang="en-GB"/>
                        <a:t>Priority</a:t>
                      </a:r>
                    </a:p>
                  </a:txBody>
                  <a:tcPr anchor="ctr"/>
                </a:tc>
                <a:tc>
                  <a:txBody>
                    <a:bodyPr/>
                    <a:lstStyle/>
                    <a:p>
                      <a:r>
                        <a:rPr lang="en-GB"/>
                        <a:t>Acronym</a:t>
                      </a:r>
                    </a:p>
                  </a:txBody>
                  <a:tcPr anchor="ctr"/>
                </a:tc>
                <a:tc>
                  <a:txBody>
                    <a:bodyPr/>
                    <a:lstStyle/>
                    <a:p>
                      <a:r>
                        <a:rPr lang="en-GB"/>
                        <a:t>Traffic types</a:t>
                      </a:r>
                    </a:p>
                  </a:txBody>
                  <a:tcPr anchor="ctr"/>
                </a:tc>
              </a:tr>
              <a:tr h="370840">
                <a:tc>
                  <a:txBody>
                    <a:bodyPr/>
                    <a:lstStyle/>
                    <a:p>
                      <a:r>
                        <a:rPr lang="el-GR"/>
                        <a:t>1</a:t>
                      </a:r>
                    </a:p>
                  </a:txBody>
                  <a:tcPr anchor="ctr"/>
                </a:tc>
                <a:tc>
                  <a:txBody>
                    <a:bodyPr/>
                    <a:lstStyle/>
                    <a:p>
                      <a:r>
                        <a:rPr lang="en-GB"/>
                        <a:t>0 (lowest)</a:t>
                      </a:r>
                    </a:p>
                  </a:txBody>
                  <a:tcPr anchor="ctr"/>
                </a:tc>
                <a:tc>
                  <a:txBody>
                    <a:bodyPr/>
                    <a:lstStyle/>
                    <a:p>
                      <a:r>
                        <a:rPr lang="en-GB"/>
                        <a:t>BK</a:t>
                      </a:r>
                    </a:p>
                  </a:txBody>
                  <a:tcPr anchor="ctr"/>
                </a:tc>
                <a:tc>
                  <a:txBody>
                    <a:bodyPr/>
                    <a:lstStyle/>
                    <a:p>
                      <a:r>
                        <a:rPr lang="en-GB"/>
                        <a:t>Background</a:t>
                      </a:r>
                    </a:p>
                  </a:txBody>
                  <a:tcPr anchor="ctr"/>
                </a:tc>
              </a:tr>
              <a:tr h="370840">
                <a:tc>
                  <a:txBody>
                    <a:bodyPr/>
                    <a:lstStyle/>
                    <a:p>
                      <a:r>
                        <a:rPr lang="el-GR"/>
                        <a:t>0</a:t>
                      </a:r>
                    </a:p>
                  </a:txBody>
                  <a:tcPr anchor="ctr"/>
                </a:tc>
                <a:tc>
                  <a:txBody>
                    <a:bodyPr/>
                    <a:lstStyle/>
                    <a:p>
                      <a:r>
                        <a:rPr lang="el-GR"/>
                        <a:t>1</a:t>
                      </a:r>
                    </a:p>
                  </a:txBody>
                  <a:tcPr anchor="ctr"/>
                </a:tc>
                <a:tc>
                  <a:txBody>
                    <a:bodyPr/>
                    <a:lstStyle/>
                    <a:p>
                      <a:r>
                        <a:rPr lang="en-GB"/>
                        <a:t>BE</a:t>
                      </a:r>
                    </a:p>
                  </a:txBody>
                  <a:tcPr anchor="ctr"/>
                </a:tc>
                <a:tc>
                  <a:txBody>
                    <a:bodyPr/>
                    <a:lstStyle/>
                    <a:p>
                      <a:r>
                        <a:rPr lang="en-GB"/>
                        <a:t>Best Effort</a:t>
                      </a:r>
                    </a:p>
                  </a:txBody>
                  <a:tcPr anchor="ctr"/>
                </a:tc>
              </a:tr>
              <a:tr h="370840">
                <a:tc>
                  <a:txBody>
                    <a:bodyPr/>
                    <a:lstStyle/>
                    <a:p>
                      <a:r>
                        <a:rPr lang="el-GR"/>
                        <a:t>2</a:t>
                      </a:r>
                    </a:p>
                  </a:txBody>
                  <a:tcPr anchor="ctr"/>
                </a:tc>
                <a:tc>
                  <a:txBody>
                    <a:bodyPr/>
                    <a:lstStyle/>
                    <a:p>
                      <a:r>
                        <a:rPr lang="el-GR"/>
                        <a:t>2</a:t>
                      </a:r>
                    </a:p>
                  </a:txBody>
                  <a:tcPr anchor="ctr"/>
                </a:tc>
                <a:tc>
                  <a:txBody>
                    <a:bodyPr/>
                    <a:lstStyle/>
                    <a:p>
                      <a:r>
                        <a:rPr lang="en-GB"/>
                        <a:t>EE</a:t>
                      </a:r>
                    </a:p>
                  </a:txBody>
                  <a:tcPr anchor="ctr"/>
                </a:tc>
                <a:tc>
                  <a:txBody>
                    <a:bodyPr/>
                    <a:lstStyle/>
                    <a:p>
                      <a:r>
                        <a:rPr lang="en-GB"/>
                        <a:t>Excellent Effort</a:t>
                      </a:r>
                    </a:p>
                  </a:txBody>
                  <a:tcPr anchor="ctr"/>
                </a:tc>
              </a:tr>
              <a:tr h="370840">
                <a:tc>
                  <a:txBody>
                    <a:bodyPr/>
                    <a:lstStyle/>
                    <a:p>
                      <a:r>
                        <a:rPr lang="el-GR"/>
                        <a:t>3</a:t>
                      </a:r>
                    </a:p>
                  </a:txBody>
                  <a:tcPr anchor="ctr"/>
                </a:tc>
                <a:tc>
                  <a:txBody>
                    <a:bodyPr/>
                    <a:lstStyle/>
                    <a:p>
                      <a:r>
                        <a:rPr lang="el-GR"/>
                        <a:t>3</a:t>
                      </a:r>
                    </a:p>
                  </a:txBody>
                  <a:tcPr anchor="ctr"/>
                </a:tc>
                <a:tc>
                  <a:txBody>
                    <a:bodyPr/>
                    <a:lstStyle/>
                    <a:p>
                      <a:r>
                        <a:rPr lang="en-GB"/>
                        <a:t>CA</a:t>
                      </a:r>
                    </a:p>
                  </a:txBody>
                  <a:tcPr anchor="ctr"/>
                </a:tc>
                <a:tc>
                  <a:txBody>
                    <a:bodyPr/>
                    <a:lstStyle/>
                    <a:p>
                      <a:r>
                        <a:rPr lang="en-GB"/>
                        <a:t>Critical Applications</a:t>
                      </a:r>
                    </a:p>
                  </a:txBody>
                  <a:tcPr anchor="ctr"/>
                </a:tc>
              </a:tr>
              <a:tr h="370840">
                <a:tc>
                  <a:txBody>
                    <a:bodyPr/>
                    <a:lstStyle/>
                    <a:p>
                      <a:r>
                        <a:rPr lang="el-GR" dirty="0"/>
                        <a:t>4</a:t>
                      </a:r>
                    </a:p>
                  </a:txBody>
                  <a:tcPr anchor="ctr"/>
                </a:tc>
                <a:tc>
                  <a:txBody>
                    <a:bodyPr/>
                    <a:lstStyle/>
                    <a:p>
                      <a:r>
                        <a:rPr lang="el-GR"/>
                        <a:t>4</a:t>
                      </a:r>
                    </a:p>
                  </a:txBody>
                  <a:tcPr anchor="ctr"/>
                </a:tc>
                <a:tc>
                  <a:txBody>
                    <a:bodyPr/>
                    <a:lstStyle/>
                    <a:p>
                      <a:r>
                        <a:rPr lang="en-GB"/>
                        <a:t>VI</a:t>
                      </a:r>
                    </a:p>
                  </a:txBody>
                  <a:tcPr anchor="ctr"/>
                </a:tc>
                <a:tc>
                  <a:txBody>
                    <a:bodyPr/>
                    <a:lstStyle/>
                    <a:p>
                      <a:r>
                        <a:rPr lang="en-US" dirty="0" smtClean="0"/>
                        <a:t>Video, &lt; 100 ms latency and jitter</a:t>
                      </a:r>
                    </a:p>
                  </a:txBody>
                  <a:tcPr anchor="ctr"/>
                </a:tc>
              </a:tr>
              <a:tr h="370840">
                <a:tc>
                  <a:txBody>
                    <a:bodyPr/>
                    <a:lstStyle/>
                    <a:p>
                      <a:r>
                        <a:rPr lang="el-GR"/>
                        <a:t>5</a:t>
                      </a:r>
                    </a:p>
                  </a:txBody>
                  <a:tcPr anchor="ctr"/>
                </a:tc>
                <a:tc>
                  <a:txBody>
                    <a:bodyPr/>
                    <a:lstStyle/>
                    <a:p>
                      <a:r>
                        <a:rPr lang="el-GR"/>
                        <a:t>5</a:t>
                      </a:r>
                    </a:p>
                  </a:txBody>
                  <a:tcPr anchor="ctr"/>
                </a:tc>
                <a:tc>
                  <a:txBody>
                    <a:bodyPr/>
                    <a:lstStyle/>
                    <a:p>
                      <a:r>
                        <a:rPr lang="en-GB"/>
                        <a:t>VO</a:t>
                      </a:r>
                    </a:p>
                  </a:txBody>
                  <a:tcPr anchor="ctr"/>
                </a:tc>
                <a:tc>
                  <a:txBody>
                    <a:bodyPr/>
                    <a:lstStyle/>
                    <a:p>
                      <a:r>
                        <a:rPr lang="en-US"/>
                        <a:t>Voice, &lt; 10 ms latency and jitter</a:t>
                      </a:r>
                    </a:p>
                  </a:txBody>
                  <a:tcPr anchor="ctr"/>
                </a:tc>
              </a:tr>
              <a:tr h="370840">
                <a:tc>
                  <a:txBody>
                    <a:bodyPr/>
                    <a:lstStyle/>
                    <a:p>
                      <a:r>
                        <a:rPr lang="el-GR"/>
                        <a:t>6</a:t>
                      </a:r>
                    </a:p>
                  </a:txBody>
                  <a:tcPr anchor="ctr"/>
                </a:tc>
                <a:tc>
                  <a:txBody>
                    <a:bodyPr/>
                    <a:lstStyle/>
                    <a:p>
                      <a:r>
                        <a:rPr lang="el-GR"/>
                        <a:t>6</a:t>
                      </a:r>
                    </a:p>
                  </a:txBody>
                  <a:tcPr anchor="ctr"/>
                </a:tc>
                <a:tc>
                  <a:txBody>
                    <a:bodyPr/>
                    <a:lstStyle/>
                    <a:p>
                      <a:r>
                        <a:rPr lang="en-GB"/>
                        <a:t>IC</a:t>
                      </a:r>
                    </a:p>
                  </a:txBody>
                  <a:tcPr anchor="ctr"/>
                </a:tc>
                <a:tc>
                  <a:txBody>
                    <a:bodyPr/>
                    <a:lstStyle/>
                    <a:p>
                      <a:r>
                        <a:rPr lang="en-GB"/>
                        <a:t>Internetwork Control</a:t>
                      </a:r>
                    </a:p>
                  </a:txBody>
                  <a:tcPr anchor="ctr"/>
                </a:tc>
              </a:tr>
              <a:tr h="370840">
                <a:tc>
                  <a:txBody>
                    <a:bodyPr/>
                    <a:lstStyle/>
                    <a:p>
                      <a:r>
                        <a:rPr lang="el-GR"/>
                        <a:t>7</a:t>
                      </a:r>
                    </a:p>
                  </a:txBody>
                  <a:tcPr anchor="ctr"/>
                </a:tc>
                <a:tc>
                  <a:txBody>
                    <a:bodyPr/>
                    <a:lstStyle/>
                    <a:p>
                      <a:r>
                        <a:rPr lang="en-GB"/>
                        <a:t>7 (highest)</a:t>
                      </a:r>
                    </a:p>
                  </a:txBody>
                  <a:tcPr anchor="ctr"/>
                </a:tc>
                <a:tc>
                  <a:txBody>
                    <a:bodyPr/>
                    <a:lstStyle/>
                    <a:p>
                      <a:r>
                        <a:rPr lang="en-GB"/>
                        <a:t>NC</a:t>
                      </a:r>
                    </a:p>
                  </a:txBody>
                  <a:tcPr anchor="ctr"/>
                </a:tc>
                <a:tc>
                  <a:txBody>
                    <a:bodyPr/>
                    <a:lstStyle/>
                    <a:p>
                      <a:r>
                        <a:rPr lang="en-GB" dirty="0"/>
                        <a:t>Network Control</a:t>
                      </a: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smtClean="0"/>
              <a:t>Πληροφορίες μαθήματος</a:t>
            </a:r>
            <a:endParaRPr lang="en-US" dirty="0"/>
          </a:p>
        </p:txBody>
      </p:sp>
      <p:sp>
        <p:nvSpPr>
          <p:cNvPr id="9" name="Text Placeholder 8"/>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427316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IEEE 802.11e</a:t>
            </a:r>
            <a:r>
              <a:rPr lang="el-GR" dirty="0" smtClean="0"/>
              <a:t> (1/3)</a:t>
            </a:r>
            <a:endParaRPr lang="el-GR" dirty="0"/>
          </a:p>
        </p:txBody>
      </p:sp>
      <p:sp>
        <p:nvSpPr>
          <p:cNvPr id="3" name="Content Placeholder 2"/>
          <p:cNvSpPr>
            <a:spLocks noGrp="1"/>
          </p:cNvSpPr>
          <p:nvPr>
            <p:ph idx="1"/>
          </p:nvPr>
        </p:nvSpPr>
        <p:spPr/>
        <p:txBody>
          <a:bodyPr>
            <a:normAutofit fontScale="92500"/>
          </a:bodyPr>
          <a:lstStyle/>
          <a:p>
            <a:r>
              <a:rPr lang="el-GR" dirty="0" smtClean="0"/>
              <a:t>Αναφέρεται και ως </a:t>
            </a:r>
            <a:r>
              <a:rPr lang="en-GB" dirty="0" smtClean="0"/>
              <a:t>Wireless Multimedia (WMM)</a:t>
            </a:r>
          </a:p>
          <a:p>
            <a:r>
              <a:rPr lang="el-GR" dirty="0" smtClean="0"/>
              <a:t>Επέκταση του </a:t>
            </a:r>
            <a:r>
              <a:rPr lang="en-GB" dirty="0" smtClean="0"/>
              <a:t>IEEE 802.11 </a:t>
            </a:r>
            <a:r>
              <a:rPr lang="el-GR" dirty="0" smtClean="0"/>
              <a:t>με ένα σύνολο βελτιώσεων</a:t>
            </a:r>
            <a:r>
              <a:rPr lang="en-GB" dirty="0" smtClean="0"/>
              <a:t>,</a:t>
            </a:r>
            <a:r>
              <a:rPr lang="el-GR" dirty="0" smtClean="0"/>
              <a:t> για υποστήριξη </a:t>
            </a:r>
            <a:r>
              <a:rPr lang="en-GB" dirty="0" err="1" smtClean="0"/>
              <a:t>QoS</a:t>
            </a:r>
            <a:r>
              <a:rPr lang="el-GR" dirty="0" smtClean="0"/>
              <a:t> σε ασύρματα δίκτυα</a:t>
            </a:r>
          </a:p>
          <a:p>
            <a:pPr lvl="1"/>
            <a:r>
              <a:rPr lang="el-GR" dirty="0" smtClean="0"/>
              <a:t>Περιλήφθηκε στο </a:t>
            </a:r>
            <a:r>
              <a:rPr lang="en-GB" dirty="0" smtClean="0"/>
              <a:t>IEEE 802.11-2007</a:t>
            </a:r>
            <a:endParaRPr lang="el-GR" dirty="0" smtClean="0"/>
          </a:p>
          <a:p>
            <a:r>
              <a:rPr lang="el-GR" dirty="0" smtClean="0"/>
              <a:t>Έχει μορφές λειτουργίας</a:t>
            </a:r>
          </a:p>
          <a:p>
            <a:pPr lvl="1"/>
            <a:r>
              <a:rPr lang="en-GB" dirty="0" smtClean="0"/>
              <a:t>EDCA</a:t>
            </a:r>
          </a:p>
          <a:p>
            <a:pPr lvl="1"/>
            <a:r>
              <a:rPr lang="en-GB" dirty="0" smtClean="0"/>
              <a:t>HCCA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IEEE 802.11e</a:t>
            </a:r>
            <a:r>
              <a:rPr lang="el-GR" dirty="0" smtClean="0"/>
              <a:t> (2/3)</a:t>
            </a:r>
            <a:endParaRPr lang="el-GR" dirty="0"/>
          </a:p>
        </p:txBody>
      </p:sp>
      <p:sp>
        <p:nvSpPr>
          <p:cNvPr id="3" name="Content Placeholder 2"/>
          <p:cNvSpPr>
            <a:spLocks noGrp="1"/>
          </p:cNvSpPr>
          <p:nvPr>
            <p:ph idx="1"/>
          </p:nvPr>
        </p:nvSpPr>
        <p:spPr/>
        <p:txBody>
          <a:bodyPr>
            <a:normAutofit/>
          </a:bodyPr>
          <a:lstStyle/>
          <a:p>
            <a:r>
              <a:rPr lang="en-US" dirty="0" smtClean="0"/>
              <a:t>Enhanced distributed channel access (EDCA)</a:t>
            </a:r>
          </a:p>
          <a:p>
            <a:pPr lvl="1"/>
            <a:r>
              <a:rPr lang="el-GR" dirty="0" smtClean="0"/>
              <a:t>Ένας σταθμός με κίνηση υψηλής προτεραιότητας περιμένει, κατά μέσο όρο, λιγότερο πριν μεταδώσει</a:t>
            </a:r>
          </a:p>
          <a:p>
            <a:pPr lvl="1"/>
            <a:r>
              <a:rPr lang="en-US" dirty="0" smtClean="0"/>
              <a:t>Access</a:t>
            </a:r>
            <a:r>
              <a:rPr lang="en-GB" dirty="0" smtClean="0"/>
              <a:t> Categories (A</a:t>
            </a:r>
            <a:r>
              <a:rPr lang="en-US" dirty="0" smtClean="0"/>
              <a:t>Cs) </a:t>
            </a:r>
            <a:r>
              <a:rPr lang="el-GR" dirty="0" smtClean="0"/>
              <a:t>σε αντιστοιχία με τα επίπεδα προτεραιότητας </a:t>
            </a:r>
            <a:r>
              <a:rPr lang="en-GB" dirty="0" smtClean="0"/>
              <a:t>Class of Service (</a:t>
            </a:r>
            <a:r>
              <a:rPr lang="en-GB" dirty="0" err="1" smtClean="0"/>
              <a:t>CoS</a:t>
            </a:r>
            <a:r>
              <a:rPr lang="en-GB" dirty="0" smtClean="0"/>
              <a:t>) </a:t>
            </a:r>
            <a:r>
              <a:rPr lang="el-GR" dirty="0" smtClean="0"/>
              <a:t>του </a:t>
            </a:r>
            <a:r>
              <a:rPr lang="en-US" dirty="0" smtClean="0"/>
              <a:t>Ethernet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IEEE 802.11e</a:t>
            </a:r>
            <a:r>
              <a:rPr lang="el-GR" dirty="0" smtClean="0"/>
              <a:t> (3/3)</a:t>
            </a:r>
            <a:endParaRPr lang="el-GR" dirty="0"/>
          </a:p>
        </p:txBody>
      </p:sp>
      <p:sp>
        <p:nvSpPr>
          <p:cNvPr id="3" name="Content Placeholder 2"/>
          <p:cNvSpPr>
            <a:spLocks noGrp="1"/>
          </p:cNvSpPr>
          <p:nvPr>
            <p:ph idx="1"/>
          </p:nvPr>
        </p:nvSpPr>
        <p:spPr/>
        <p:txBody>
          <a:bodyPr>
            <a:normAutofit/>
          </a:bodyPr>
          <a:lstStyle/>
          <a:p>
            <a:r>
              <a:rPr lang="en-US" dirty="0" smtClean="0"/>
              <a:t>HCF Controlled Channel Access (HCCA)</a:t>
            </a:r>
          </a:p>
          <a:p>
            <a:pPr lvl="1"/>
            <a:r>
              <a:rPr lang="en-GB" dirty="0" smtClean="0"/>
              <a:t>Hybrid Coordinator (HC)</a:t>
            </a:r>
          </a:p>
          <a:p>
            <a:pPr lvl="2"/>
            <a:r>
              <a:rPr lang="el-GR" dirty="0" smtClean="0"/>
              <a:t>το </a:t>
            </a:r>
            <a:r>
              <a:rPr lang="en-GB" dirty="0" smtClean="0"/>
              <a:t>Access Point</a:t>
            </a:r>
            <a:endParaRPr lang="el-GR"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altLang="en-US" smtClean="0"/>
              <a:t>QoS </a:t>
            </a:r>
            <a:r>
              <a:rPr lang="el-GR" altLang="en-US" smtClean="0"/>
              <a:t>σε επίπεδο δικτύου</a:t>
            </a:r>
          </a:p>
        </p:txBody>
      </p:sp>
      <p:sp>
        <p:nvSpPr>
          <p:cNvPr id="34821" name="Rectangle 3"/>
          <p:cNvSpPr>
            <a:spLocks noGrp="1" noChangeArrowheads="1"/>
          </p:cNvSpPr>
          <p:nvPr>
            <p:ph type="body" idx="1"/>
          </p:nvPr>
        </p:nvSpPr>
        <p:spPr/>
        <p:txBody>
          <a:bodyPr>
            <a:normAutofit fontScale="70000" lnSpcReduction="20000"/>
          </a:bodyPr>
          <a:lstStyle/>
          <a:p>
            <a:r>
              <a:rPr lang="el-GR" altLang="en-US" dirty="0" smtClean="0"/>
              <a:t>Κανένας μηχανισμός στα επίπεδα μεταφοράς και δικτύου δεν μπορεί να προσφέρει τη δυνατότητα για διαφοροποίηση υπηρεσιών σε όλα τα είδη ροής δεδομένων</a:t>
            </a:r>
          </a:p>
          <a:p>
            <a:r>
              <a:rPr lang="el-GR" altLang="en-US" dirty="0" smtClean="0"/>
              <a:t>Ένα δίκτυο που παρέχει ποιότητα υπηρεσίας πρέπει να αναπτύσσει έναν αριθμό από μηχανισμούς για την αντιμετώπιση του μεγάλου εύρους απαιτήσεων των χρηστών.</a:t>
            </a:r>
          </a:p>
          <a:p>
            <a:r>
              <a:rPr lang="el-GR" altLang="en-US" dirty="0" smtClean="0"/>
              <a:t>Το IETF (</a:t>
            </a:r>
            <a:r>
              <a:rPr lang="en-GB" altLang="en-US" dirty="0" smtClean="0"/>
              <a:t>Internet Engineering Task Force</a:t>
            </a:r>
            <a:r>
              <a:rPr lang="el-GR" altLang="en-US" dirty="0" smtClean="0"/>
              <a:t>) έχει προτείνει διάφορα μοντέλα και μηχανισμούς για την επίτευξη ποιότητας υπηρεσίας. Τα πιο σημαντικά μοντέλα είναι:</a:t>
            </a:r>
          </a:p>
          <a:p>
            <a:pPr lvl="1"/>
            <a:r>
              <a:rPr lang="el-GR" altLang="en-US" dirty="0" smtClean="0"/>
              <a:t>Το μοντέλο </a:t>
            </a:r>
            <a:r>
              <a:rPr lang="en-US" altLang="en-US" dirty="0" smtClean="0"/>
              <a:t>Integrated Services (</a:t>
            </a:r>
            <a:r>
              <a:rPr lang="en-US" altLang="en-US" dirty="0" err="1" smtClean="0"/>
              <a:t>IntServ</a:t>
            </a:r>
            <a:r>
              <a:rPr lang="en-US" altLang="en-US" dirty="0" smtClean="0"/>
              <a:t>)</a:t>
            </a:r>
            <a:endParaRPr lang="el-GR" altLang="en-US" dirty="0" smtClean="0"/>
          </a:p>
          <a:p>
            <a:pPr lvl="1"/>
            <a:r>
              <a:rPr lang="el-GR" altLang="en-US" dirty="0" smtClean="0"/>
              <a:t>Το μοντέλο </a:t>
            </a:r>
            <a:r>
              <a:rPr lang="en-US" altLang="en-US" dirty="0" smtClean="0"/>
              <a:t>Differentiated Services (</a:t>
            </a:r>
            <a:r>
              <a:rPr lang="en-US" altLang="en-US" dirty="0" err="1" smtClean="0"/>
              <a:t>DiffServ</a:t>
            </a:r>
            <a:r>
              <a:rPr lang="en-US" altLang="en-US" dirty="0" smtClean="0"/>
              <a:t>)</a:t>
            </a:r>
          </a:p>
          <a:p>
            <a:pPr lvl="1"/>
            <a:r>
              <a:rPr lang="el-GR" altLang="en-US" dirty="0" smtClean="0"/>
              <a:t>Η τεχνολογία </a:t>
            </a:r>
            <a:r>
              <a:rPr lang="en-US" altLang="en-US" dirty="0" smtClean="0"/>
              <a:t>MPLS</a:t>
            </a:r>
            <a:r>
              <a:rPr lang="el-GR" altLang="en-US" dirty="0" smtClean="0"/>
              <a:t> σε συνδυασμό με τα παραπάνω μοντέλα (ειδικά με το μοντέλο </a:t>
            </a:r>
            <a:r>
              <a:rPr lang="en-US" altLang="en-US" dirty="0" err="1" smtClean="0"/>
              <a:t>DiffServ</a:t>
            </a:r>
            <a:r>
              <a:rPr lang="en-US" altLang="en-US" dirty="0" smtClean="0"/>
              <a:t>)</a:t>
            </a:r>
            <a:endParaRPr lang="el-GR" alt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dirty="0" smtClean="0"/>
              <a:t>Πληροφορίες μαθήματος</a:t>
            </a:r>
          </a:p>
          <a:p>
            <a:r>
              <a:rPr lang="el-GR" altLang="en-US" dirty="0" smtClean="0"/>
              <a:t>Εισαγωγή στην Ποιότητα Υπηρεσίας</a:t>
            </a:r>
          </a:p>
          <a:p>
            <a:r>
              <a:rPr lang="el-GR" altLang="en-US" dirty="0" smtClean="0"/>
              <a:t>Μετρικές Ποιότητας</a:t>
            </a:r>
          </a:p>
          <a:p>
            <a:r>
              <a:rPr lang="el-GR" altLang="en-US" dirty="0" smtClean="0"/>
              <a:t>Ποιότητα Υπηρεσίας στο φυσικό επίπεδο</a:t>
            </a:r>
          </a:p>
          <a:p>
            <a:pPr lvl="1"/>
            <a:r>
              <a:rPr lang="el-GR" altLang="en-US" dirty="0" smtClean="0"/>
              <a:t>Διαφοροποίηση φυσικών μονοπατιών</a:t>
            </a:r>
          </a:p>
          <a:p>
            <a:r>
              <a:rPr lang="el-GR" altLang="en-US" dirty="0" smtClean="0"/>
              <a:t>Ποιότητα Υπηρεσίας στο επίπεδο διασύνδεσης δεδομένων</a:t>
            </a:r>
          </a:p>
          <a:p>
            <a:pPr lvl="1"/>
            <a:r>
              <a:rPr lang="en-US" altLang="en-US" dirty="0" smtClean="0"/>
              <a:t>ATM </a:t>
            </a:r>
            <a:r>
              <a:rPr lang="el-GR" altLang="en-US" dirty="0" smtClean="0"/>
              <a:t>και </a:t>
            </a:r>
            <a:r>
              <a:rPr lang="en-US" altLang="en-US" dirty="0" smtClean="0"/>
              <a:t>Frame Relay</a:t>
            </a:r>
          </a:p>
          <a:p>
            <a:pPr lvl="1"/>
            <a:r>
              <a:rPr lang="en-GB" dirty="0" err="1" smtClean="0"/>
              <a:t>QoS</a:t>
            </a:r>
            <a:r>
              <a:rPr lang="en-GB" dirty="0" smtClean="0"/>
              <a:t> </a:t>
            </a:r>
            <a:r>
              <a:rPr lang="el-GR" dirty="0" smtClean="0"/>
              <a:t>σε τοπικά δίκτυα</a:t>
            </a:r>
            <a:endParaRPr lang="el-GR" altLang="en-US" dirty="0" smtClean="0"/>
          </a:p>
          <a:p>
            <a:r>
              <a:rPr lang="el-GR" altLang="en-US" dirty="0" smtClean="0"/>
              <a:t> Ποιότητα Υπηρεσίας στο επίπεδο δικτύου</a:t>
            </a:r>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smtClean="0"/>
              <a:t>Σημειώσεις μαθήματος (Κεφάλαιο 1)</a:t>
            </a:r>
          </a:p>
          <a:p>
            <a:r>
              <a:rPr lang="el-GR" smtClean="0"/>
              <a:t>Βιβλία:</a:t>
            </a:r>
          </a:p>
          <a:p>
            <a:pPr lvl="1"/>
            <a:r>
              <a:rPr lang="en-GB" smtClean="0"/>
              <a:t>H. K. Lew, S. Spanier, M. Ford, T. Stevenson, Internetworking Technologies Handbook, Cisco Press, 1998</a:t>
            </a:r>
          </a:p>
          <a:p>
            <a:pPr lvl="1"/>
            <a:r>
              <a:rPr lang="en-GB" smtClean="0"/>
              <a:t>W. Stallings, Data and Computer Communications, 10th edition, Pearson, 2013</a:t>
            </a:r>
            <a:endParaRPr lang="el-GR" smtClean="0"/>
          </a:p>
          <a:p>
            <a:r>
              <a:rPr lang="en-US" smtClean="0"/>
              <a:t>Links</a:t>
            </a:r>
            <a:r>
              <a:rPr lang="el-GR" smtClean="0"/>
              <a:t>:</a:t>
            </a:r>
            <a:endParaRPr lang="en-US" smtClean="0"/>
          </a:p>
          <a:p>
            <a:pPr lvl="1"/>
            <a:r>
              <a:rPr lang="en-US" altLang="en-US" smtClean="0">
                <a:hlinkClick r:id="rId3"/>
              </a:rPr>
              <a:t>http://ru6.cti.gr/ru6/bouras/graduate-courses/mhxanismoi-poiothtas-uphresias?language=el</a:t>
            </a:r>
            <a:r>
              <a:rPr lang="el-GR" altLang="en-US" smtClean="0"/>
              <a:t> </a:t>
            </a:r>
            <a:r>
              <a:rPr lang="en-US" smtClean="0"/>
              <a:t>(</a:t>
            </a:r>
            <a:r>
              <a:rPr lang="el-GR" smtClean="0"/>
              <a:t>Δικτυακός τόπος μαθήματος</a:t>
            </a:r>
            <a:r>
              <a:rPr lang="en-US" smtClean="0"/>
              <a:t>)</a:t>
            </a:r>
            <a:endParaRPr lang="el-GR" smtClean="0"/>
          </a:p>
          <a:p>
            <a:pPr lvl="1"/>
            <a:endParaRPr lang="en-US" smtClean="0"/>
          </a:p>
          <a:p>
            <a:pPr lvl="1"/>
            <a:endParaRPr lang="el-GR" dirty="0"/>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 xmlns:p14="http://schemas.microsoft.com/office/powerpoint/2010/main" val="4167249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2502224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276987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smtClean="0"/>
              <a:t>Γενικές Πληροφορίες</a:t>
            </a:r>
            <a:endParaRPr lang="el-GR" dirty="0"/>
          </a:p>
        </p:txBody>
      </p:sp>
      <p:sp>
        <p:nvSpPr>
          <p:cNvPr id="5" name="Θέση περιεχομένου 4"/>
          <p:cNvSpPr>
            <a:spLocks noGrp="1"/>
          </p:cNvSpPr>
          <p:nvPr>
            <p:ph idx="1"/>
          </p:nvPr>
        </p:nvSpPr>
        <p:spPr/>
        <p:txBody>
          <a:bodyPr>
            <a:normAutofit lnSpcReduction="10000"/>
          </a:bodyPr>
          <a:lstStyle/>
          <a:p>
            <a:r>
              <a:rPr lang="el-GR" smtClean="0"/>
              <a:t>Το μάθημα αυτό διδάσκεται ως Μεταπτυχιακό Μάθημα του Μεταπτυχιακού Προγράμματος Σπουδών «Επιστήμη και Τεχνολογία Υπολογιστών», στο Τμήμα Μηχανικών Η/Υ και Πληροφορικής του Πανεπιστημίου Πατρών.</a:t>
            </a:r>
          </a:p>
          <a:p>
            <a:r>
              <a:rPr lang="el-GR" smtClean="0"/>
              <a:t>Το μάθημα πραγματοποιείται κάθε Τετάρτη 15:00-17:00 στην αίθουσα σεμιναρίων στο ισόγειο του Β' κτιρίου</a:t>
            </a:r>
          </a:p>
          <a:p>
            <a:endParaRPr lang="el-GR" dirty="0"/>
          </a:p>
        </p:txBody>
      </p:sp>
    </p:spTree>
    <p:extLst>
      <p:ext uri="{BB962C8B-B14F-4D97-AF65-F5344CB8AC3E}">
        <p14:creationId xmlns="" xmlns:p14="http://schemas.microsoft.com/office/powerpoint/2010/main" val="367384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351284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Εισαγωγή στην Ποιότητα Υπηρεσίας</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endParaRPr lang="el-GR" sz="2000" dirty="0" smtClean="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752950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73536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ltLang="en-US" dirty="0" smtClean="0"/>
              <a:t>Ύλη Μαθήματος (1/</a:t>
            </a:r>
            <a:r>
              <a:rPr lang="en-GB" altLang="en-US" dirty="0" smtClean="0"/>
              <a:t>3</a:t>
            </a:r>
            <a:r>
              <a:rPr lang="el-GR" altLang="en-US" dirty="0" smtClean="0"/>
              <a:t>)</a:t>
            </a:r>
          </a:p>
        </p:txBody>
      </p:sp>
      <p:sp>
        <p:nvSpPr>
          <p:cNvPr id="14339" name="Rectangle 3"/>
          <p:cNvSpPr>
            <a:spLocks noGrp="1" noChangeArrowheads="1"/>
          </p:cNvSpPr>
          <p:nvPr>
            <p:ph idx="1"/>
          </p:nvPr>
        </p:nvSpPr>
        <p:spPr/>
        <p:txBody>
          <a:bodyPr>
            <a:normAutofit fontScale="92500" lnSpcReduction="20000"/>
          </a:bodyPr>
          <a:lstStyle/>
          <a:p>
            <a:r>
              <a:rPr lang="el-GR" altLang="en-US" dirty="0" smtClean="0"/>
              <a:t>Εισαγωγή στην Ποιότητα Υπηρεσίας</a:t>
            </a:r>
          </a:p>
          <a:p>
            <a:pPr lvl="1"/>
            <a:r>
              <a:rPr lang="el-GR" altLang="en-US" dirty="0" smtClean="0"/>
              <a:t>Ποιότητα Υπηρεσίας σε φυσικό επίπεδο και σε επίπεδο διασύνδεσης δεδομένων</a:t>
            </a:r>
          </a:p>
          <a:p>
            <a:pPr lvl="1"/>
            <a:r>
              <a:rPr lang="el-GR" altLang="en-US" dirty="0" smtClean="0"/>
              <a:t>Ποιότητα Υπηρεσίας σε επίπεδο δικτύου</a:t>
            </a:r>
          </a:p>
          <a:p>
            <a:r>
              <a:rPr lang="el-GR" altLang="en-US" dirty="0" smtClean="0"/>
              <a:t>Η Αρχιτεκτονική </a:t>
            </a:r>
            <a:r>
              <a:rPr lang="el-GR" altLang="en-US" dirty="0" err="1" smtClean="0"/>
              <a:t>IntServ</a:t>
            </a:r>
            <a:r>
              <a:rPr lang="el-GR" altLang="en-US" dirty="0" smtClean="0"/>
              <a:t> </a:t>
            </a:r>
          </a:p>
          <a:p>
            <a:pPr lvl="1"/>
            <a:r>
              <a:rPr lang="el-GR" altLang="en-US" dirty="0" smtClean="0"/>
              <a:t>Περιγραφή της αρχιτεκτονικής και των μηχανισμών της</a:t>
            </a:r>
          </a:p>
          <a:p>
            <a:r>
              <a:rPr lang="el-GR" altLang="en-US" dirty="0" smtClean="0"/>
              <a:t>Η αρχιτεκτονική </a:t>
            </a:r>
            <a:r>
              <a:rPr lang="el-GR" altLang="en-US" dirty="0" err="1" smtClean="0"/>
              <a:t>DiffServ</a:t>
            </a:r>
            <a:endParaRPr lang="el-GR" altLang="en-US" dirty="0" smtClean="0"/>
          </a:p>
          <a:p>
            <a:pPr lvl="1"/>
            <a:r>
              <a:rPr lang="el-GR" altLang="en-US" dirty="0" smtClean="0"/>
              <a:t>Περιγραφή της αρχιτεκτονικής και των μηχανισμών της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l-GR" altLang="en-US" dirty="0" smtClean="0"/>
              <a:t>Ύλη Μαθήματος (2/</a:t>
            </a:r>
            <a:r>
              <a:rPr lang="en-GB" altLang="en-US" dirty="0" smtClean="0"/>
              <a:t>3</a:t>
            </a:r>
            <a:r>
              <a:rPr lang="el-GR" altLang="en-US" dirty="0" smtClean="0"/>
              <a:t>)</a:t>
            </a:r>
          </a:p>
        </p:txBody>
      </p:sp>
      <p:sp>
        <p:nvSpPr>
          <p:cNvPr id="15365" name="Rectangle 3"/>
          <p:cNvSpPr>
            <a:spLocks noGrp="1" noChangeArrowheads="1"/>
          </p:cNvSpPr>
          <p:nvPr>
            <p:ph idx="1"/>
          </p:nvPr>
        </p:nvSpPr>
        <p:spPr/>
        <p:txBody>
          <a:bodyPr>
            <a:normAutofit lnSpcReduction="10000"/>
          </a:bodyPr>
          <a:lstStyle/>
          <a:p>
            <a:r>
              <a:rPr lang="el-GR" altLang="en-US" dirty="0" smtClean="0"/>
              <a:t>Ανεπτυγμένες υπηρεσίες </a:t>
            </a:r>
            <a:r>
              <a:rPr lang="el-GR" altLang="en-US" dirty="0" err="1" smtClean="0"/>
              <a:t>QoS</a:t>
            </a:r>
            <a:r>
              <a:rPr lang="el-GR" altLang="en-US" dirty="0" smtClean="0"/>
              <a:t> </a:t>
            </a:r>
          </a:p>
          <a:p>
            <a:pPr lvl="1"/>
            <a:r>
              <a:rPr lang="el-GR" altLang="en-US" dirty="0" smtClean="0"/>
              <a:t>Υπηρεσία IP Premium</a:t>
            </a:r>
          </a:p>
          <a:p>
            <a:pPr lvl="1"/>
            <a:r>
              <a:rPr lang="el-GR" altLang="en-US" dirty="0" smtClean="0"/>
              <a:t>Υπηρεσία </a:t>
            </a:r>
            <a:r>
              <a:rPr lang="el-GR" altLang="en-US" dirty="0" err="1" smtClean="0"/>
              <a:t>Less</a:t>
            </a:r>
            <a:r>
              <a:rPr lang="el-GR" altLang="en-US" dirty="0" smtClean="0"/>
              <a:t> </a:t>
            </a:r>
            <a:r>
              <a:rPr lang="el-GR" altLang="en-US" dirty="0" err="1" smtClean="0"/>
              <a:t>than</a:t>
            </a:r>
            <a:r>
              <a:rPr lang="el-GR" altLang="en-US" dirty="0" smtClean="0"/>
              <a:t> </a:t>
            </a:r>
            <a:r>
              <a:rPr lang="el-GR" altLang="en-US" dirty="0" err="1" smtClean="0"/>
              <a:t>Best</a:t>
            </a:r>
            <a:r>
              <a:rPr lang="el-GR" altLang="en-US" dirty="0" smtClean="0"/>
              <a:t> </a:t>
            </a:r>
            <a:r>
              <a:rPr lang="el-GR" altLang="en-US" dirty="0" err="1" smtClean="0"/>
              <a:t>effort</a:t>
            </a:r>
            <a:endParaRPr lang="el-GR" altLang="en-US" dirty="0" smtClean="0"/>
          </a:p>
          <a:p>
            <a:pPr lvl="1"/>
            <a:r>
              <a:rPr lang="el-GR" altLang="en-US" dirty="0" smtClean="0"/>
              <a:t>Υπηρεσία Διαχειριζόμενης Χωρητικότητας</a:t>
            </a:r>
          </a:p>
          <a:p>
            <a:r>
              <a:rPr lang="el-GR" altLang="en-US" dirty="0" smtClean="0"/>
              <a:t>Εισαγωγή στους </a:t>
            </a:r>
            <a:r>
              <a:rPr lang="el-GR" altLang="en-US" dirty="0" err="1" smtClean="0"/>
              <a:t>Bandwidth</a:t>
            </a:r>
            <a:r>
              <a:rPr lang="el-GR" altLang="en-US" dirty="0" smtClean="0"/>
              <a:t> </a:t>
            </a:r>
            <a:r>
              <a:rPr lang="el-GR" altLang="en-US" dirty="0" err="1" smtClean="0"/>
              <a:t>Brokers</a:t>
            </a:r>
            <a:endParaRPr lang="el-GR" altLang="en-US" dirty="0" smtClean="0"/>
          </a:p>
          <a:p>
            <a:r>
              <a:rPr lang="el-GR" altLang="en-US" dirty="0" smtClean="0"/>
              <a:t>Εφαρμογές με δυνατότητα προσαρμογής της μετάδοσης ανάλογα με την κατάσταση του δικτύου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l-GR" altLang="en-US" dirty="0" smtClean="0"/>
              <a:t>Ύλη Μαθήματος (</a:t>
            </a:r>
            <a:r>
              <a:rPr lang="en-GB" altLang="en-US" dirty="0" smtClean="0"/>
              <a:t>3</a:t>
            </a:r>
            <a:r>
              <a:rPr lang="el-GR" altLang="en-US" dirty="0" smtClean="0"/>
              <a:t>/</a:t>
            </a:r>
            <a:r>
              <a:rPr lang="en-GB" altLang="en-US" dirty="0" smtClean="0"/>
              <a:t>3</a:t>
            </a:r>
            <a:r>
              <a:rPr lang="el-GR" altLang="en-US" dirty="0" smtClean="0"/>
              <a:t>)</a:t>
            </a:r>
          </a:p>
        </p:txBody>
      </p:sp>
      <p:sp>
        <p:nvSpPr>
          <p:cNvPr id="15365" name="Rectangle 3"/>
          <p:cNvSpPr>
            <a:spLocks noGrp="1" noChangeArrowheads="1"/>
          </p:cNvSpPr>
          <p:nvPr>
            <p:ph idx="1"/>
          </p:nvPr>
        </p:nvSpPr>
        <p:spPr/>
        <p:txBody>
          <a:bodyPr>
            <a:normAutofit fontScale="85000" lnSpcReduction="20000"/>
          </a:bodyPr>
          <a:lstStyle/>
          <a:p>
            <a:r>
              <a:rPr lang="el-GR" altLang="en-US" dirty="0" smtClean="0"/>
              <a:t>Εισαγωγή σε θέματα Χρεώσεων Υπηρεσιών</a:t>
            </a:r>
          </a:p>
          <a:p>
            <a:pPr lvl="1"/>
            <a:r>
              <a:rPr lang="el-GR" altLang="en-US" dirty="0" smtClean="0"/>
              <a:t>Ανάλυση και περιγραφή κόστους υπηρεσιών</a:t>
            </a:r>
          </a:p>
          <a:p>
            <a:pPr lvl="1"/>
            <a:r>
              <a:rPr lang="el-GR" altLang="en-US" dirty="0" smtClean="0"/>
              <a:t>Υπάρχοντα μοντέλα χρέωσης και κριτική προσέγγισή τους</a:t>
            </a:r>
          </a:p>
          <a:p>
            <a:r>
              <a:rPr lang="el-GR" altLang="en-US" dirty="0" smtClean="0"/>
              <a:t>Περιγραφή Συμβάσεων Διασφάλισης Επιπέδου Ποιότητας Υπηρεσίας (ΣΔΕΠΥ- SLA)</a:t>
            </a:r>
          </a:p>
          <a:p>
            <a:pPr lvl="1"/>
            <a:r>
              <a:rPr lang="el-GR" altLang="en-US" dirty="0" smtClean="0"/>
              <a:t>Εισαγωγή στο θέμα και στη μεθοδολογία ανάπτυξης τέτοιων συμβάσεων</a:t>
            </a:r>
          </a:p>
          <a:p>
            <a:pPr lvl="1"/>
            <a:r>
              <a:rPr lang="el-GR" altLang="en-US" dirty="0" smtClean="0"/>
              <a:t>Είδη SLA και μετρικές προσδιορισμού απόδοσης υπηρεσιών</a:t>
            </a:r>
          </a:p>
          <a:p>
            <a:pPr lvl="1"/>
            <a:r>
              <a:rPr lang="el-GR" altLang="en-US" dirty="0" smtClean="0"/>
              <a:t>Περιγραφή σύνδεσης SLA με θέματα Χρέωσης σε υπηρεσίες </a:t>
            </a:r>
            <a:r>
              <a:rPr lang="el-GR" altLang="en-US" dirty="0" err="1" smtClean="0"/>
              <a:t>QoS</a:t>
            </a:r>
            <a:endParaRPr lang="el-GR"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smtClean="0"/>
              <a:t>Διαλέξεις Μαθήματος</a:t>
            </a:r>
          </a:p>
        </p:txBody>
      </p:sp>
      <p:sp>
        <p:nvSpPr>
          <p:cNvPr id="121859" name="Rectangle 3"/>
          <p:cNvSpPr>
            <a:spLocks noGrp="1" noChangeArrowheads="1"/>
          </p:cNvSpPr>
          <p:nvPr>
            <p:ph type="body" idx="1"/>
          </p:nvPr>
        </p:nvSpPr>
        <p:spPr/>
        <p:txBody>
          <a:bodyPr>
            <a:normAutofit fontScale="62500" lnSpcReduction="20000"/>
          </a:bodyPr>
          <a:lstStyle/>
          <a:p>
            <a:r>
              <a:rPr lang="el-GR" altLang="en-US" dirty="0" smtClean="0"/>
              <a:t>Εισαγωγή στην Ποιότητα Υπηρεσίας</a:t>
            </a:r>
          </a:p>
          <a:p>
            <a:r>
              <a:rPr lang="en-US" altLang="en-US" dirty="0" smtClean="0"/>
              <a:t>Integrated Services (</a:t>
            </a:r>
            <a:r>
              <a:rPr lang="en-US" altLang="en-US" dirty="0" err="1" smtClean="0"/>
              <a:t>IntServ</a:t>
            </a:r>
            <a:r>
              <a:rPr lang="en-US" altLang="en-US" dirty="0" smtClean="0"/>
              <a:t>)</a:t>
            </a:r>
            <a:r>
              <a:rPr lang="el-GR" altLang="en-US" dirty="0" smtClean="0"/>
              <a:t> </a:t>
            </a:r>
            <a:r>
              <a:rPr lang="en-US" altLang="en-US" dirty="0" smtClean="0"/>
              <a:t>I</a:t>
            </a:r>
            <a:endParaRPr lang="el-GR" altLang="en-US" dirty="0" smtClean="0"/>
          </a:p>
          <a:p>
            <a:r>
              <a:rPr lang="en-US" altLang="en-US" dirty="0" smtClean="0"/>
              <a:t>Integrated Services (</a:t>
            </a:r>
            <a:r>
              <a:rPr lang="en-US" altLang="en-US" dirty="0" err="1" smtClean="0"/>
              <a:t>IntServ</a:t>
            </a:r>
            <a:r>
              <a:rPr lang="en-US" altLang="en-US" dirty="0" smtClean="0"/>
              <a:t>)</a:t>
            </a:r>
            <a:r>
              <a:rPr lang="el-GR" altLang="en-US" dirty="0" smtClean="0"/>
              <a:t> </a:t>
            </a:r>
            <a:r>
              <a:rPr lang="en-US" altLang="en-US" dirty="0" smtClean="0"/>
              <a:t>II</a:t>
            </a:r>
            <a:endParaRPr lang="el-GR" altLang="en-US" dirty="0" smtClean="0"/>
          </a:p>
          <a:p>
            <a:r>
              <a:rPr lang="en-US" altLang="en-US" dirty="0" smtClean="0"/>
              <a:t>Differentiated Services (</a:t>
            </a:r>
            <a:r>
              <a:rPr lang="en-US" altLang="en-US" dirty="0" err="1" smtClean="0"/>
              <a:t>DiffServ</a:t>
            </a:r>
            <a:r>
              <a:rPr lang="en-US" altLang="en-US" dirty="0" smtClean="0"/>
              <a:t>) I</a:t>
            </a:r>
          </a:p>
          <a:p>
            <a:r>
              <a:rPr lang="en-US" altLang="en-US" dirty="0" smtClean="0"/>
              <a:t>Differentiated Services (</a:t>
            </a:r>
            <a:r>
              <a:rPr lang="en-US" altLang="en-US" dirty="0" err="1" smtClean="0"/>
              <a:t>DiffServ</a:t>
            </a:r>
            <a:r>
              <a:rPr lang="en-US" altLang="en-US" dirty="0" smtClean="0"/>
              <a:t>) II</a:t>
            </a:r>
          </a:p>
          <a:p>
            <a:r>
              <a:rPr lang="en-US" altLang="en-US" dirty="0" smtClean="0"/>
              <a:t>Differentiated Services (</a:t>
            </a:r>
            <a:r>
              <a:rPr lang="en-US" altLang="en-US" dirty="0" err="1" smtClean="0"/>
              <a:t>DiffServ</a:t>
            </a:r>
            <a:r>
              <a:rPr lang="en-US" altLang="en-US" dirty="0" smtClean="0"/>
              <a:t>) III</a:t>
            </a:r>
          </a:p>
          <a:p>
            <a:r>
              <a:rPr lang="el-GR" altLang="en-US" dirty="0" smtClean="0"/>
              <a:t>Εφαρμογές με δυνατότητα προσαρμογής μετάδοσης</a:t>
            </a:r>
          </a:p>
          <a:p>
            <a:r>
              <a:rPr lang="el-GR" altLang="en-US" dirty="0" smtClean="0"/>
              <a:t>Χρεώσεις Υπηρεσιών </a:t>
            </a:r>
            <a:r>
              <a:rPr lang="en-GB" altLang="en-US" dirty="0" smtClean="0"/>
              <a:t>I</a:t>
            </a:r>
            <a:endParaRPr lang="el-GR" altLang="en-US" dirty="0" smtClean="0"/>
          </a:p>
          <a:p>
            <a:r>
              <a:rPr lang="el-GR" altLang="en-US" dirty="0" smtClean="0"/>
              <a:t>Χρεώσεις Υπηρεσιών </a:t>
            </a:r>
            <a:r>
              <a:rPr lang="en-GB" altLang="en-US" dirty="0" smtClean="0"/>
              <a:t>II</a:t>
            </a:r>
            <a:endParaRPr lang="el-GR" altLang="en-US" dirty="0" smtClean="0"/>
          </a:p>
          <a:p>
            <a:r>
              <a:rPr lang="el-GR" altLang="en-US" dirty="0" smtClean="0"/>
              <a:t>Συμβάσεις Διασφάλισης Επιπέδου Ποιότητας Υπηρεσιών (ΣΔΕΠΥ) </a:t>
            </a:r>
            <a:r>
              <a:rPr lang="en-GB" altLang="en-US" dirty="0" smtClean="0"/>
              <a:t>I</a:t>
            </a:r>
            <a:endParaRPr lang="en-US" altLang="en-US" dirty="0" smtClean="0"/>
          </a:p>
          <a:p>
            <a:r>
              <a:rPr lang="el-GR" altLang="en-US" dirty="0" smtClean="0"/>
              <a:t>Συμβάσεις Διασφάλισης Επιπέδου Ποιότητας Υπηρεσιών (ΣΔΕΠΥ) </a:t>
            </a:r>
            <a:r>
              <a:rPr lang="en-GB" altLang="en-US" dirty="0" smtClean="0"/>
              <a:t>II</a:t>
            </a: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TotalTime>
  <Words>3270</Words>
  <Application>Microsoft Office PowerPoint</Application>
  <PresentationFormat>On-screen Show (4:3)</PresentationFormat>
  <Paragraphs>320</Paragraphs>
  <Slides>52</Slides>
  <Notes>16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1_Θέμα του Office</vt:lpstr>
      <vt:lpstr>ΜΗΧΑΝΙΣΜΟΙ ΠΟΙΟΤΗΤΑΣ ΥΠΗΡΕΣΙΑΣ ΣΕ ΔΙΚΤΥΑ</vt:lpstr>
      <vt:lpstr>Σκοποί  ενότητας</vt:lpstr>
      <vt:lpstr>Περιεχόμενα ενότητας</vt:lpstr>
      <vt:lpstr>Πληροφορίες μαθήματος</vt:lpstr>
      <vt:lpstr>Γενικές Πληροφορίες</vt:lpstr>
      <vt:lpstr>Ύλη Μαθήματος (1/3)</vt:lpstr>
      <vt:lpstr>Ύλη Μαθήματος (2/3)</vt:lpstr>
      <vt:lpstr>Ύλη Μαθήματος (3/3)</vt:lpstr>
      <vt:lpstr>Διαλέξεις Μαθήματος</vt:lpstr>
      <vt:lpstr>Τρόπος Εξέτασης</vt:lpstr>
      <vt:lpstr>Υποστηρικτικό Υλικό</vt:lpstr>
      <vt:lpstr>Εισαγωγή στην Ποιότητα Υπηρεσίας</vt:lpstr>
      <vt:lpstr>Εισαγωγή στην ποιότητα υπηρεσίας</vt:lpstr>
      <vt:lpstr>Μετρικές Ποιότητας</vt:lpstr>
      <vt:lpstr>Τύποι QoS</vt:lpstr>
      <vt:lpstr>QoS στο φυσικό επίπεδο</vt:lpstr>
      <vt:lpstr>Διαφοροποίηση φυσικών μονοπατιών (1/3)</vt:lpstr>
      <vt:lpstr>Διαφοροποίηση φυσικών μονοπατιών (2/3)</vt:lpstr>
      <vt:lpstr>Διαφοροποίηση φυσικών μονοπατιών (3/3)</vt:lpstr>
      <vt:lpstr>QoS στο επίπεδο 2</vt:lpstr>
      <vt:lpstr>QoS σε ATM δίκτυα (1/5)</vt:lpstr>
      <vt:lpstr>QoS σε ATM δίκτυα (2/5)</vt:lpstr>
      <vt:lpstr>QoS σε ATM δίκτυα (3/5)</vt:lpstr>
      <vt:lpstr>QoS σε ATM δίκτυα (4/5)</vt:lpstr>
      <vt:lpstr>QoS σε ATM δίκτυα (5/5)</vt:lpstr>
      <vt:lpstr>Υλοποίηση QoS σε ATM (1/5)</vt:lpstr>
      <vt:lpstr>Υλοποίηση QoS σε ATM (2/5)</vt:lpstr>
      <vt:lpstr>Υλοποίηση QoS σε ATM (3/5)</vt:lpstr>
      <vt:lpstr>Υλοποίηση QoS σε ATM (4/5)</vt:lpstr>
      <vt:lpstr>Υλοποίηση QoS σε ATM (5/5)</vt:lpstr>
      <vt:lpstr>Frame Relay</vt:lpstr>
      <vt:lpstr>QoS σε Frame Relay (1/5)</vt:lpstr>
      <vt:lpstr>QoS σε Frame Relay (2/5)</vt:lpstr>
      <vt:lpstr>QoS σε Frame Relay (3/5)</vt:lpstr>
      <vt:lpstr>QoS σε Frame Relay (4/5)</vt:lpstr>
      <vt:lpstr>QoS σε Frame Relay (5/5)</vt:lpstr>
      <vt:lpstr>QoS σε τοπικά δίκτυα</vt:lpstr>
      <vt:lpstr>IEEE P802.1p</vt:lpstr>
      <vt:lpstr>Επίπεδα προτεραιότητας (priority levels)</vt:lpstr>
      <vt:lpstr>IEEE 802.11e (1/3)</vt:lpstr>
      <vt:lpstr>IEEE 802.11e (2/3)</vt:lpstr>
      <vt:lpstr>IEEE 802.11e (3/3)</vt:lpstr>
      <vt:lpstr>QoS σε επίπεδο δικτύου</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301</cp:revision>
  <dcterms:created xsi:type="dcterms:W3CDTF">2012-09-06T09:03:05Z</dcterms:created>
  <dcterms:modified xsi:type="dcterms:W3CDTF">2015-08-25T08:59:01Z</dcterms:modified>
</cp:coreProperties>
</file>