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9" r:id="rId3"/>
    <p:sldId id="261" r:id="rId4"/>
    <p:sldId id="265"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81" r:id="rId22"/>
    <p:sldId id="282" r:id="rId23"/>
    <p:sldId id="280"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29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7DEE1-6F3C-43E3-834F-5CB6B54F1C8C}" type="datetimeFigureOut">
              <a:rPr lang="el-GR" smtClean="0"/>
              <a:t>8/4/2015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35BD3-52EB-471D-88B1-48677E2B5357}" type="slidenum">
              <a:rPr lang="el-GR" smtClean="0"/>
              <a:t>‹#›</a:t>
            </a:fld>
            <a:endParaRPr lang="el-GR"/>
          </a:p>
        </p:txBody>
      </p:sp>
    </p:spTree>
    <p:extLst>
      <p:ext uri="{BB962C8B-B14F-4D97-AF65-F5344CB8AC3E}">
        <p14:creationId xmlns:p14="http://schemas.microsoft.com/office/powerpoint/2010/main" val="314827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8/4/2015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8/4/2015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8/4/2015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8/4/2015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8/4/2015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8/4/2015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D320E57-48A5-4186-BF06-5252941897F9}" type="datetimeFigureOut">
              <a:rPr lang="el-GR" smtClean="0"/>
              <a:t>8/4/2015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D320E57-48A5-4186-BF06-5252941897F9}" type="datetimeFigureOut">
              <a:rPr lang="el-GR" smtClean="0"/>
              <a:t>8/4/2015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D320E57-48A5-4186-BF06-5252941897F9}" type="datetimeFigureOut">
              <a:rPr lang="el-GR" smtClean="0"/>
              <a:t>8/4/2015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8/4/2015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8/4/2015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20E57-48A5-4186-BF06-5252941897F9}" type="datetimeFigureOut">
              <a:rPr lang="el-GR" smtClean="0"/>
              <a:t>8/4/2015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96C59-6132-4DA0-B02D-E38DF1CAF6AD}"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Ειδικά Μαθηματικά</a:t>
            </a:r>
            <a:br>
              <a:rPr lang="el-GR" b="1" dirty="0" smtClean="0"/>
            </a:br>
            <a:endParaRPr lang="el-GR" b="1"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smtClean="0">
                <a:solidFill>
                  <a:schemeClr val="tx1"/>
                </a:solidFill>
              </a:rPr>
              <a:t>Ενότητα 1</a:t>
            </a:r>
            <a:r>
              <a:rPr lang="en-US" sz="2800" b="1" dirty="0" smtClean="0">
                <a:solidFill>
                  <a:schemeClr val="tx1"/>
                </a:solidFill>
              </a:rPr>
              <a:t>0</a:t>
            </a:r>
            <a:r>
              <a:rPr lang="el-GR" sz="2800" b="1" dirty="0" smtClean="0">
                <a:solidFill>
                  <a:schemeClr val="tx1"/>
                </a:solidFill>
              </a:rPr>
              <a:t>: </a:t>
            </a:r>
            <a:r>
              <a:rPr lang="el-GR" sz="2800" dirty="0" smtClean="0">
                <a:solidFill>
                  <a:schemeClr val="tx1"/>
                </a:solidFill>
              </a:rPr>
              <a:t>Γενικευμένα ολοκληρώματα-σειρές</a:t>
            </a:r>
          </a:p>
          <a:p>
            <a:endParaRPr lang="en-US" sz="2800" dirty="0" smtClean="0">
              <a:solidFill>
                <a:schemeClr val="tx1"/>
              </a:solidFill>
            </a:endParaRPr>
          </a:p>
          <a:p>
            <a:r>
              <a:rPr lang="el-GR" sz="2800" dirty="0" smtClean="0">
                <a:solidFill>
                  <a:schemeClr val="tx1"/>
                </a:solidFill>
              </a:rPr>
              <a:t>Βασίλειος </a:t>
            </a:r>
            <a:r>
              <a:rPr lang="el-GR" sz="2800" dirty="0" err="1" smtClean="0">
                <a:solidFill>
                  <a:schemeClr val="tx1"/>
                </a:solidFill>
              </a:rPr>
              <a:t>Λουκόπουλος</a:t>
            </a:r>
            <a:r>
              <a:rPr lang="el-GR" sz="2800" dirty="0" smtClean="0">
                <a:solidFill>
                  <a:schemeClr val="tx1"/>
                </a:solidFill>
              </a:rPr>
              <a:t>, Επίκουρος Καθηγητής</a:t>
            </a:r>
          </a:p>
          <a:p>
            <a:r>
              <a:rPr lang="el-GR" sz="2800" dirty="0" smtClean="0">
                <a:solidFill>
                  <a:schemeClr val="tx1"/>
                </a:solidFill>
              </a:rPr>
              <a:t>Τμήμα Φυσικής</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91694"/>
            <a:ext cx="4310289" cy="1025873"/>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709667"/>
            <a:ext cx="4437830" cy="919133"/>
          </a:xfrm>
          <a:prstGeom prst="rect">
            <a:avLst/>
          </a:prstGeom>
        </p:spPr>
      </p:pic>
      <p:pic>
        <p:nvPicPr>
          <p:cNvPr id="8" name="Εικόνα 7"/>
          <p:cNvPicPr>
            <a:picLocks noChangeAspect="1"/>
          </p:cNvPicPr>
          <p:nvPr/>
        </p:nvPicPr>
        <p:blipFill>
          <a:blip r:embed="rId6"/>
          <a:stretch>
            <a:fillRect/>
          </a:stretch>
        </p:blipFill>
        <p:spPr>
          <a:xfrm>
            <a:off x="2062992" y="5827238"/>
            <a:ext cx="1572904" cy="554784"/>
          </a:xfrm>
          <a:prstGeom prst="rect">
            <a:avLst/>
          </a:prstGeom>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Γενικευμένα ολοκληρώματα πρώτου είδους</a:t>
            </a:r>
            <a:r>
              <a:rPr lang="en-US" b="1" dirty="0"/>
              <a:t> </a:t>
            </a:r>
            <a:r>
              <a:rPr lang="en-US" b="1" dirty="0" smtClean="0"/>
              <a:t>(4)</a:t>
            </a:r>
            <a:endParaRPr lang="en-US"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7500" lnSpcReduction="20000"/>
              </a:bodyPr>
              <a:lstStyle/>
              <a:p>
                <a:r>
                  <a:rPr lang="el-GR" dirty="0" smtClean="0"/>
                  <a:t>Άρα τα </a:t>
                </a:r>
                <a:r>
                  <a:rPr lang="el-GR" dirty="0"/>
                  <a:t>ολοκληρώματα του δεύτερου μέρους του ορισμού </a:t>
                </a:r>
                <a:r>
                  <a:rPr lang="el-GR" dirty="0" smtClean="0"/>
                  <a:t>παραπάνω </a:t>
                </a:r>
                <a:r>
                  <a:rPr lang="el-GR" dirty="0"/>
                  <a:t>συγκλίνουν, τότε προσθέτοντας τα όρια αυτά έχουμε</a:t>
                </a:r>
                <a:r>
                  <a:rPr lang="el-GR" dirty="0" smtClean="0"/>
                  <a:t>:</a:t>
                </a:r>
              </a:p>
              <a:p>
                <a:endParaRPr lang="el-GR" dirty="0"/>
              </a:p>
              <a:p>
                <a:pPr marL="0" indent="0">
                  <a:buNone/>
                </a:pPr>
                <a14:m>
                  <m:oMathPara xmlns:m="http://schemas.openxmlformats.org/officeDocument/2006/math">
                    <m:oMathParaPr>
                      <m:jc m:val="centerGroup"/>
                    </m:oMathParaPr>
                    <m:oMath xmlns:m="http://schemas.openxmlformats.org/officeDocument/2006/math">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lim</m:t>
                          </m:r>
                        </m:e>
                        <m:lim>
                          <m:r>
                            <a:rPr lang="en-US" sz="1800" i="1">
                              <a:latin typeface="Cambria Math" panose="02040503050406030204" pitchFamily="18" charset="0"/>
                            </a:rPr>
                            <m:t>𝑥</m:t>
                          </m:r>
                          <m:r>
                            <a:rPr lang="en-US" sz="1800">
                              <a:latin typeface="Cambria Math" panose="02040503050406030204" pitchFamily="18" charset="0"/>
                            </a:rPr>
                            <m:t>→−∞</m:t>
                          </m:r>
                        </m:lim>
                      </m:limLow>
                      <m:nary>
                        <m:naryPr>
                          <m:limLoc m:val="undOvr"/>
                          <m:grow m:val="on"/>
                          <m:ctrlPr>
                            <a:rPr lang="en-US" sz="1800" i="1">
                              <a:latin typeface="Cambria Math" panose="02040503050406030204" pitchFamily="18" charset="0"/>
                            </a:rPr>
                          </m:ctrlPr>
                        </m:naryPr>
                        <m:sub>
                          <m:r>
                            <a:rPr lang="en-US" sz="1800" i="1">
                              <a:latin typeface="Cambria Math" panose="02040503050406030204" pitchFamily="18" charset="0"/>
                            </a:rPr>
                            <m:t>𝑥</m:t>
                          </m:r>
                        </m:sub>
                        <m:sup>
                          <m:r>
                            <a:rPr lang="en-US" sz="1800" i="1">
                              <a:latin typeface="Cambria Math" panose="02040503050406030204" pitchFamily="18" charset="0"/>
                            </a:rPr>
                            <m:t>𝑐</m:t>
                          </m:r>
                        </m:sup>
                        <m:e>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𝑡</m:t>
                              </m:r>
                            </m:e>
                          </m:d>
                          <m:r>
                            <a:rPr lang="en-US" sz="1800" i="1">
                              <a:latin typeface="Cambria Math" panose="02040503050406030204" pitchFamily="18" charset="0"/>
                            </a:rPr>
                            <m:t>𝑑𝑡</m:t>
                          </m:r>
                        </m:e>
                      </m:nary>
                      <m:r>
                        <a:rPr lang="en-US" sz="1800">
                          <a:latin typeface="Cambria Math" panose="02040503050406030204" pitchFamily="18" charset="0"/>
                        </a:rPr>
                        <m:t>+</m:t>
                      </m:r>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lim</m:t>
                          </m:r>
                        </m:e>
                        <m:lim>
                          <m:r>
                            <a:rPr lang="en-US" sz="1800" i="1">
                              <a:latin typeface="Cambria Math" panose="02040503050406030204" pitchFamily="18" charset="0"/>
                            </a:rPr>
                            <m:t>𝑥</m:t>
                          </m:r>
                          <m:r>
                            <a:rPr lang="en-US" sz="1800">
                              <a:latin typeface="Cambria Math" panose="02040503050406030204" pitchFamily="18" charset="0"/>
                            </a:rPr>
                            <m:t>→+∞</m:t>
                          </m:r>
                        </m:lim>
                      </m:limLow>
                      <m:nary>
                        <m:naryPr>
                          <m:limLoc m:val="undOvr"/>
                          <m:grow m:val="on"/>
                          <m:ctrlPr>
                            <a:rPr lang="en-US" sz="1800" i="1">
                              <a:latin typeface="Cambria Math" panose="02040503050406030204" pitchFamily="18" charset="0"/>
                            </a:rPr>
                          </m:ctrlPr>
                        </m:naryPr>
                        <m:sub>
                          <m:r>
                            <a:rPr lang="en-US" sz="1800" i="1">
                              <a:latin typeface="Cambria Math" panose="02040503050406030204" pitchFamily="18" charset="0"/>
                            </a:rPr>
                            <m:t>𝑐</m:t>
                          </m:r>
                        </m:sub>
                        <m:sup>
                          <m:r>
                            <a:rPr lang="en-US" sz="1800" i="1">
                              <a:latin typeface="Cambria Math" panose="02040503050406030204" pitchFamily="18" charset="0"/>
                            </a:rPr>
                            <m:t>𝑥</m:t>
                          </m:r>
                        </m:sup>
                        <m:e>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𝑡</m:t>
                              </m:r>
                            </m:e>
                          </m:d>
                          <m:r>
                            <a:rPr lang="en-US" sz="1800" i="1">
                              <a:latin typeface="Cambria Math" panose="02040503050406030204" pitchFamily="18" charset="0"/>
                            </a:rPr>
                            <m:t>𝑑𝑡</m:t>
                          </m:r>
                        </m:e>
                      </m:nary>
                      <m:r>
                        <a:rPr lang="en-US" sz="1800">
                          <a:latin typeface="Cambria Math" panose="02040503050406030204" pitchFamily="18" charset="0"/>
                        </a:rPr>
                        <m:t>=</m:t>
                      </m:r>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lim</m:t>
                          </m:r>
                        </m:e>
                        <m:lim>
                          <m:r>
                            <a:rPr lang="en-US" sz="1800" i="1">
                              <a:latin typeface="Cambria Math" panose="02040503050406030204" pitchFamily="18" charset="0"/>
                            </a:rPr>
                            <m:t>𝑥</m:t>
                          </m:r>
                          <m:r>
                            <a:rPr lang="en-US" sz="1800">
                              <a:latin typeface="Cambria Math" panose="02040503050406030204" pitchFamily="18" charset="0"/>
                            </a:rPr>
                            <m:t>→∞</m:t>
                          </m:r>
                        </m:lim>
                      </m:limLow>
                      <m:d>
                        <m:dPr>
                          <m:begChr m:val="["/>
                          <m:endChr m:val="]"/>
                          <m:ctrlPr>
                            <a:rPr lang="en-US" sz="1800" i="1">
                              <a:latin typeface="Cambria Math" panose="02040503050406030204" pitchFamily="18" charset="0"/>
                            </a:rPr>
                          </m:ctrlPr>
                        </m:dPr>
                        <m:e>
                          <m:nary>
                            <m:naryPr>
                              <m:limLoc m:val="undOvr"/>
                              <m:grow m:val="on"/>
                              <m:ctrlPr>
                                <a:rPr lang="en-US" sz="1800" i="1">
                                  <a:latin typeface="Cambria Math" panose="02040503050406030204" pitchFamily="18" charset="0"/>
                                </a:rPr>
                              </m:ctrlPr>
                            </m:naryPr>
                            <m:sub>
                              <m:r>
                                <a:rPr lang="en-US" sz="1800">
                                  <a:latin typeface="Cambria Math" panose="02040503050406030204" pitchFamily="18" charset="0"/>
                                </a:rPr>
                                <m:t>−</m:t>
                              </m:r>
                              <m:r>
                                <a:rPr lang="en-US" sz="1800" i="1">
                                  <a:latin typeface="Cambria Math" panose="02040503050406030204" pitchFamily="18" charset="0"/>
                                </a:rPr>
                                <m:t>𝑥</m:t>
                              </m:r>
                            </m:sub>
                            <m:sup>
                              <m:r>
                                <a:rPr lang="en-US" sz="1800" i="1">
                                  <a:latin typeface="Cambria Math" panose="02040503050406030204" pitchFamily="18" charset="0"/>
                                </a:rPr>
                                <m:t>𝑐</m:t>
                              </m:r>
                            </m:sup>
                            <m:e>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𝑡</m:t>
                                  </m:r>
                                </m:e>
                              </m:d>
                              <m:r>
                                <a:rPr lang="en-US" sz="1800" i="1">
                                  <a:latin typeface="Cambria Math" panose="02040503050406030204" pitchFamily="18" charset="0"/>
                                </a:rPr>
                                <m:t>𝑑𝑡</m:t>
                              </m:r>
                            </m:e>
                          </m:nary>
                          <m:r>
                            <a:rPr lang="en-US" sz="1800">
                              <a:latin typeface="Cambria Math" panose="02040503050406030204" pitchFamily="18" charset="0"/>
                            </a:rPr>
                            <m:t>+</m:t>
                          </m:r>
                          <m:nary>
                            <m:naryPr>
                              <m:limLoc m:val="undOvr"/>
                              <m:grow m:val="on"/>
                              <m:ctrlPr>
                                <a:rPr lang="en-US" sz="1800" i="1">
                                  <a:latin typeface="Cambria Math" panose="02040503050406030204" pitchFamily="18" charset="0"/>
                                </a:rPr>
                              </m:ctrlPr>
                            </m:naryPr>
                            <m:sub>
                              <m:r>
                                <a:rPr lang="en-US" sz="1800" i="1">
                                  <a:latin typeface="Cambria Math" panose="02040503050406030204" pitchFamily="18" charset="0"/>
                                </a:rPr>
                                <m:t>𝑐</m:t>
                              </m:r>
                            </m:sub>
                            <m:sup>
                              <m:r>
                                <a:rPr lang="en-US" sz="1800" i="1">
                                  <a:latin typeface="Cambria Math" panose="02040503050406030204" pitchFamily="18" charset="0"/>
                                </a:rPr>
                                <m:t>𝑥</m:t>
                              </m:r>
                            </m:sup>
                            <m:e>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𝑡</m:t>
                                  </m:r>
                                </m:e>
                              </m:d>
                              <m:r>
                                <a:rPr lang="en-US" sz="1800" i="1">
                                  <a:latin typeface="Cambria Math" panose="02040503050406030204" pitchFamily="18" charset="0"/>
                                </a:rPr>
                                <m:t>𝑑𝑡</m:t>
                              </m:r>
                            </m:e>
                          </m:nary>
                        </m:e>
                      </m:d>
                      <m:r>
                        <a:rPr lang="en-US" sz="1800">
                          <a:latin typeface="Cambria Math" panose="02040503050406030204" pitchFamily="18" charset="0"/>
                        </a:rPr>
                        <m:t>=</m:t>
                      </m:r>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lim</m:t>
                          </m:r>
                        </m:e>
                        <m:lim>
                          <m:r>
                            <a:rPr lang="en-US" sz="1800" i="1">
                              <a:latin typeface="Cambria Math" panose="02040503050406030204" pitchFamily="18" charset="0"/>
                            </a:rPr>
                            <m:t>𝑥</m:t>
                          </m:r>
                          <m:r>
                            <a:rPr lang="en-US" sz="1800">
                              <a:latin typeface="Cambria Math" panose="02040503050406030204" pitchFamily="18" charset="0"/>
                            </a:rPr>
                            <m:t>→+∞</m:t>
                          </m:r>
                        </m:lim>
                      </m:limLow>
                      <m:nary>
                        <m:naryPr>
                          <m:limLoc m:val="undOvr"/>
                          <m:grow m:val="on"/>
                          <m:ctrlPr>
                            <a:rPr lang="en-US" sz="1800" i="1">
                              <a:latin typeface="Cambria Math" panose="02040503050406030204" pitchFamily="18" charset="0"/>
                            </a:rPr>
                          </m:ctrlPr>
                        </m:naryPr>
                        <m:sub>
                          <m:r>
                            <a:rPr lang="en-US" sz="1800">
                              <a:latin typeface="Cambria Math" panose="02040503050406030204" pitchFamily="18" charset="0"/>
                            </a:rPr>
                            <m:t>−</m:t>
                          </m:r>
                          <m:r>
                            <a:rPr lang="en-US" sz="1800" i="1">
                              <a:latin typeface="Cambria Math" panose="02040503050406030204" pitchFamily="18" charset="0"/>
                            </a:rPr>
                            <m:t>𝑥</m:t>
                          </m:r>
                        </m:sub>
                        <m:sup>
                          <m:r>
                            <a:rPr lang="en-US" sz="1800" i="1">
                              <a:latin typeface="Cambria Math" panose="02040503050406030204" pitchFamily="18" charset="0"/>
                            </a:rPr>
                            <m:t>𝑥</m:t>
                          </m:r>
                        </m:sup>
                        <m:e>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𝑡</m:t>
                              </m:r>
                            </m:e>
                          </m:d>
                          <m:r>
                            <a:rPr lang="en-US" sz="1800" i="1">
                              <a:latin typeface="Cambria Math" panose="02040503050406030204" pitchFamily="18" charset="0"/>
                            </a:rPr>
                            <m:t>𝑑𝑡</m:t>
                          </m:r>
                        </m:e>
                      </m:nary>
                    </m:oMath>
                  </m:oMathPara>
                </a14:m>
                <a:endParaRPr lang="el-GR" dirty="0" smtClean="0"/>
              </a:p>
              <a:p>
                <a:pPr marL="0" indent="0">
                  <a:buNone/>
                </a:pPr>
                <a:endParaRPr lang="el-GR" dirty="0"/>
              </a:p>
              <a:p>
                <a:r>
                  <a:rPr lang="el-GR" dirty="0"/>
                  <a:t>Από </a:t>
                </a:r>
                <a:r>
                  <a:rPr lang="el-GR" dirty="0" smtClean="0"/>
                  <a:t>τις παραπάνω σχέσεις </a:t>
                </a:r>
                <a:r>
                  <a:rPr lang="el-GR" dirty="0"/>
                  <a:t>συμπεραίνουμε ότι </a:t>
                </a:r>
                <a:endParaRPr lang="el-GR" dirty="0" smtClean="0"/>
              </a:p>
              <a:p>
                <a:pPr marL="0" indent="0">
                  <a:buNone/>
                </a:pPr>
                <a:endParaRPr lang="el-GR" dirty="0" smtClean="0"/>
              </a:p>
              <a:p>
                <a:pPr marL="0" indent="0">
                  <a:buNone/>
                </a:pPr>
                <a14:m>
                  <m:oMathPara xmlns:m="http://schemas.openxmlformats.org/officeDocument/2006/math">
                    <m:oMathParaPr>
                      <m:jc m:val="centerGroup"/>
                    </m:oMathParaPr>
                    <m:oMath xmlns:m="http://schemas.openxmlformats.org/officeDocument/2006/math">
                      <m:nary>
                        <m:naryPr>
                          <m:limLoc m:val="undOvr"/>
                          <m:grow m:val="on"/>
                          <m:ctrlPr>
                            <a:rPr lang="en-US" i="1">
                              <a:latin typeface="Cambria Math" panose="02040503050406030204" pitchFamily="18" charset="0"/>
                            </a:rPr>
                          </m:ctrlPr>
                        </m:naryPr>
                        <m:sub>
                          <m:r>
                            <a:rPr lang="en-US">
                              <a:latin typeface="Cambria Math" panose="02040503050406030204" pitchFamily="18" charset="0"/>
                            </a:rPr>
                            <m:t>−∞</m:t>
                          </m:r>
                        </m:sub>
                        <m:sup>
                          <m:r>
                            <a:rPr lang="en-US">
                              <a:latin typeface="Cambria Math" panose="02040503050406030204" pitchFamily="18" charset="0"/>
                            </a:rPr>
                            <m:t>+∞</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nary>
                        <m:naryPr>
                          <m:limLoc m:val="undOvr"/>
                          <m:grow m:val="on"/>
                          <m:ctrlPr>
                            <a:rPr lang="en-US" i="1">
                              <a:latin typeface="Cambria Math" panose="02040503050406030204" pitchFamily="18" charset="0"/>
                            </a:rPr>
                          </m:ctrlPr>
                        </m:naryPr>
                        <m:sub>
                          <m:r>
                            <a:rPr lang="en-US">
                              <a:latin typeface="Cambria Math" panose="02040503050406030204" pitchFamily="18" charset="0"/>
                            </a:rPr>
                            <m:t>−∞</m:t>
                          </m:r>
                        </m:sub>
                        <m:sup>
                          <m:r>
                            <a:rPr lang="en-US" i="1">
                              <a:latin typeface="Cambria Math" panose="02040503050406030204" pitchFamily="18" charset="0"/>
                            </a:rPr>
                            <m:t>𝑐</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𝑐</m:t>
                          </m:r>
                        </m:sub>
                        <m:sup>
                          <m:r>
                            <a:rPr lang="en-US">
                              <a:latin typeface="Cambria Math" panose="02040503050406030204" pitchFamily="18" charset="0"/>
                            </a:rPr>
                            <m:t>+∞</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𝑥</m:t>
                          </m:r>
                          <m:r>
                            <a:rPr lang="en-US">
                              <a:latin typeface="Cambria Math" panose="02040503050406030204" pitchFamily="18" charset="0"/>
                            </a:rPr>
                            <m:t>→+∞</m:t>
                          </m:r>
                        </m:lim>
                      </m:limLow>
                      <m:nary>
                        <m:naryPr>
                          <m:limLoc m:val="undOvr"/>
                          <m:grow m:val="on"/>
                          <m:ctrlPr>
                            <a:rPr lang="en-US" i="1">
                              <a:latin typeface="Cambria Math" panose="02040503050406030204" pitchFamily="18" charset="0"/>
                            </a:rPr>
                          </m:ctrlPr>
                        </m:naryPr>
                        <m:sub>
                          <m:r>
                            <a:rPr lang="en-US">
                              <a:latin typeface="Cambria Math" panose="02040503050406030204" pitchFamily="18" charset="0"/>
                            </a:rPr>
                            <m:t>−</m:t>
                          </m:r>
                          <m:r>
                            <a:rPr lang="en-US" i="1">
                              <a:latin typeface="Cambria Math" panose="02040503050406030204" pitchFamily="18" charset="0"/>
                            </a:rPr>
                            <m:t>𝑥</m:t>
                          </m:r>
                        </m:sub>
                        <m:sup>
                          <m:r>
                            <a:rPr lang="en-US" i="1">
                              <a:latin typeface="Cambria Math" panose="02040503050406030204" pitchFamily="18" charset="0"/>
                            </a:rPr>
                            <m:t>𝑥</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oMath>
                  </m:oMathPara>
                </a14:m>
                <a:endParaRPr lang="en-US" dirty="0"/>
              </a:p>
              <a:p>
                <a:endParaRPr lang="en-US" dirty="0"/>
              </a:p>
              <a:p>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037" t="-2561"/>
                </a:stretch>
              </a:blipFill>
            </p:spPr>
            <p:txBody>
              <a:bodyPr/>
              <a:lstStyle/>
              <a:p>
                <a:r>
                  <a:rPr lang="en-US">
                    <a:noFill/>
                  </a:rPr>
                  <a:t> </a:t>
                </a:r>
              </a:p>
            </p:txBody>
          </p:sp>
        </mc:Fallback>
      </mc:AlternateContent>
    </p:spTree>
    <p:extLst>
      <p:ext uri="{BB962C8B-B14F-4D97-AF65-F5344CB8AC3E}">
        <p14:creationId xmlns:p14="http://schemas.microsoft.com/office/powerpoint/2010/main" val="16454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Γενικευμένα ολοκληρώματα </a:t>
            </a:r>
            <a:r>
              <a:rPr lang="el-GR" b="1" dirty="0" smtClean="0"/>
              <a:t>δεύτερου </a:t>
            </a:r>
            <a:r>
              <a:rPr lang="el-GR" b="1" dirty="0"/>
              <a:t>είδους</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62500" lnSpcReduction="20000"/>
              </a:bodyPr>
              <a:lstStyle/>
              <a:p>
                <a:r>
                  <a:rPr lang="el-GR" dirty="0"/>
                  <a:t>Το γενικευμένο ολοκλήρωμα 2</a:t>
                </a:r>
                <a:r>
                  <a:rPr lang="el-GR" baseline="30000" dirty="0"/>
                  <a:t>ου</a:t>
                </a:r>
                <a:r>
                  <a:rPr lang="el-GR" dirty="0"/>
                  <a:t> είδους γενικεύει το ορισμένο ολοκλήρωμα στην περίπτωση όπου η συνάρτηση </a:t>
                </a:r>
                <a:r>
                  <a:rPr lang="en-US" dirty="0"/>
                  <a:t>f</a:t>
                </a:r>
                <a:r>
                  <a:rPr lang="el-GR" dirty="0"/>
                  <a:t> </a:t>
                </a:r>
                <a:r>
                  <a:rPr lang="el-GR" dirty="0" err="1"/>
                  <a:t>απειρίζεται</a:t>
                </a:r>
                <a:r>
                  <a:rPr lang="el-GR" dirty="0"/>
                  <a:t> για κάποια τιμή της μεταβλητής στο διάστημα ολοκλήρωσης </a:t>
                </a:r>
                <a:r>
                  <a:rPr lang="en-US" dirty="0" smtClean="0"/>
                  <a:t>[</a:t>
                </a:r>
                <a:r>
                  <a:rPr lang="el-GR" dirty="0" err="1" smtClean="0"/>
                  <a:t>α,β</a:t>
                </a:r>
                <a:r>
                  <a:rPr lang="el-GR" dirty="0" smtClean="0"/>
                  <a:t>].</a:t>
                </a:r>
              </a:p>
              <a:p>
                <a:endParaRPr lang="el-GR" dirty="0"/>
              </a:p>
              <a:p>
                <a:r>
                  <a:rPr lang="el-GR" dirty="0"/>
                  <a:t>Έστω μια πραγματική συνάρτηση f η οποία είναι ολοκληρώσιμη σε κάθε διάστημα </a:t>
                </a:r>
                <a:r>
                  <a:rPr lang="el-GR" dirty="0" smtClean="0"/>
                  <a:t>[</a:t>
                </a:r>
                <a:r>
                  <a:rPr lang="en-US" dirty="0" err="1" smtClean="0"/>
                  <a:t>a,x</a:t>
                </a:r>
                <a:r>
                  <a:rPr lang="en-US" dirty="0" smtClean="0"/>
                  <a:t>]</a:t>
                </a:r>
                <a:r>
                  <a:rPr lang="el-GR" dirty="0" smtClean="0"/>
                  <a:t> </a:t>
                </a:r>
                <a:r>
                  <a:rPr lang="el-GR" dirty="0"/>
                  <a:t>με </a:t>
                </a:r>
                <a14:m>
                  <m:oMath xmlns:m="http://schemas.openxmlformats.org/officeDocument/2006/math">
                    <m:r>
                      <m:rPr>
                        <m:nor/>
                      </m:rPr>
                      <a:rPr lang="en-US"/>
                      <m:t>x</m:t>
                    </m:r>
                    <m:r>
                      <a:rPr lang="en-US">
                        <a:latin typeface="Cambria Math" panose="02040503050406030204" pitchFamily="18" charset="0"/>
                      </a:rPr>
                      <m:t>∈</m:t>
                    </m:r>
                    <m:r>
                      <m:rPr>
                        <m:nor/>
                      </m:rPr>
                      <a:rPr lang="en-US" i="1">
                        <a:latin typeface="Cambria Math" panose="02040503050406030204" pitchFamily="18" charset="0"/>
                      </a:rPr>
                      <m:t>[</m:t>
                    </m:r>
                    <m:r>
                      <m:rPr>
                        <m:nor/>
                      </m:rPr>
                      <a:rPr lang="en-US" i="1">
                        <a:latin typeface="Cambria Math" panose="02040503050406030204" pitchFamily="18" charset="0"/>
                      </a:rPr>
                      <m:t>α</m:t>
                    </m:r>
                    <m:r>
                      <m:rPr>
                        <m:nor/>
                      </m:rPr>
                      <a:rPr lang="en-US" i="1">
                        <a:latin typeface="Cambria Math" panose="02040503050406030204" pitchFamily="18" charset="0"/>
                      </a:rPr>
                      <m:t>, </m:t>
                    </m:r>
                    <m:r>
                      <m:rPr>
                        <m:nor/>
                      </m:rPr>
                      <a:rPr lang="en-US" i="1">
                        <a:latin typeface="Cambria Math" panose="02040503050406030204" pitchFamily="18" charset="0"/>
                      </a:rPr>
                      <m:t>β</m:t>
                    </m:r>
                    <m:r>
                      <m:rPr>
                        <m:nor/>
                      </m:rPr>
                      <a:rPr lang="en-US" i="1">
                        <a:latin typeface="Cambria Math" panose="02040503050406030204" pitchFamily="18" charset="0"/>
                      </a:rPr>
                      <m:t>)</m:t>
                    </m:r>
                  </m:oMath>
                </a14:m>
                <a:r>
                  <a:rPr lang="el-GR" dirty="0" smtClean="0"/>
                  <a:t> </a:t>
                </a:r>
                <a:r>
                  <a:rPr lang="el-GR" dirty="0"/>
                  <a:t>και  </a:t>
                </a:r>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𝑥</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𝛽</m:t>
                            </m:r>
                          </m:e>
                          <m:sup>
                            <m:r>
                              <a:rPr lang="en-US">
                                <a:latin typeface="Cambria Math" panose="02040503050406030204" pitchFamily="18" charset="0"/>
                              </a:rPr>
                              <m:t>−</m:t>
                            </m:r>
                          </m:sup>
                        </m:sSup>
                      </m:lim>
                    </m:limLow>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oMath>
                </a14:m>
                <a:r>
                  <a:rPr lang="el-GR" dirty="0"/>
                  <a:t>. </a:t>
                </a:r>
                <a:endParaRPr lang="en-US" dirty="0" smtClean="0"/>
              </a:p>
              <a:p>
                <a:endParaRPr lang="en-US" dirty="0" smtClean="0"/>
              </a:p>
              <a:p>
                <a:r>
                  <a:rPr lang="el-GR" dirty="0" smtClean="0"/>
                  <a:t>Ονομάζουμε </a:t>
                </a:r>
                <a:r>
                  <a:rPr lang="el-GR" dirty="0"/>
                  <a:t>γενικευμένο ολοκλήρωμα 2ου είδους το όριο </a:t>
                </a:r>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𝑥</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𝛽</m:t>
                            </m:r>
                          </m:e>
                          <m:sup>
                            <m:r>
                              <a:rPr lang="en-US">
                                <a:latin typeface="Cambria Math" panose="02040503050406030204" pitchFamily="18" charset="0"/>
                              </a:rPr>
                              <m:t>−</m:t>
                            </m:r>
                          </m:sup>
                        </m:sSup>
                      </m:lim>
                    </m:limLow>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r>
                          <a:rPr lang="en-US" i="1">
                            <a:latin typeface="Cambria Math" panose="02040503050406030204" pitchFamily="18" charset="0"/>
                          </a:rPr>
                          <m:t>𝑥</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oMath>
                </a14:m>
                <a:r>
                  <a:rPr lang="el-GR" dirty="0" smtClean="0"/>
                  <a:t> </a:t>
                </a:r>
                <a:r>
                  <a:rPr lang="el-GR" dirty="0"/>
                  <a:t>ή ισοδύναμα το </a:t>
                </a:r>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𝜀</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0</m:t>
                            </m:r>
                          </m:e>
                          <m:sup>
                            <m:r>
                              <a:rPr lang="en-US">
                                <a:latin typeface="Cambria Math" panose="02040503050406030204" pitchFamily="18" charset="0"/>
                              </a:rPr>
                              <m:t>+</m:t>
                            </m:r>
                          </m:sup>
                        </m:sSup>
                      </m:lim>
                    </m:limLow>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r>
                          <a:rPr lang="en-US" i="1">
                            <a:latin typeface="Cambria Math" panose="02040503050406030204" pitchFamily="18" charset="0"/>
                          </a:rPr>
                          <m:t>𝛽</m:t>
                        </m:r>
                        <m:r>
                          <a:rPr lang="en-US">
                            <a:latin typeface="Cambria Math" panose="02040503050406030204" pitchFamily="18" charset="0"/>
                          </a:rPr>
                          <m:t>−</m:t>
                        </m:r>
                        <m:r>
                          <a:rPr lang="en-US" i="1">
                            <a:latin typeface="Cambria Math" panose="02040503050406030204" pitchFamily="18" charset="0"/>
                          </a:rPr>
                          <m:t>𝜀</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oMath>
                </a14:m>
                <a:r>
                  <a:rPr lang="el-GR" dirty="0"/>
                  <a:t> και το </a:t>
                </a:r>
                <a:r>
                  <a:rPr lang="el-GR" dirty="0" smtClean="0"/>
                  <a:t>συμβολίζουμε</a:t>
                </a:r>
                <a:r>
                  <a:rPr lang="en-US" dirty="0" smtClean="0"/>
                  <a:t> </a:t>
                </a:r>
              </a:p>
              <a:p>
                <a:endParaRPr lang="en-US" dirty="0"/>
              </a:p>
              <a:p>
                <a:pPr marL="0" indent="0">
                  <a:buNone/>
                </a:pPr>
                <a14:m>
                  <m:oMathPara xmlns:m="http://schemas.openxmlformats.org/officeDocument/2006/math">
                    <m:oMathParaPr>
                      <m:jc m:val="centerGroup"/>
                    </m:oMathParaPr>
                    <m:oMath xmlns:m="http://schemas.openxmlformats.org/officeDocument/2006/math">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r>
                            <a:rPr lang="en-US" i="1">
                              <a:latin typeface="Cambria Math" panose="02040503050406030204" pitchFamily="18" charset="0"/>
                            </a:rPr>
                            <m:t>𝛽</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𝑥</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𝛽</m:t>
                              </m:r>
                            </m:e>
                            <m:sup>
                              <m:r>
                                <a:rPr lang="en-US">
                                  <a:latin typeface="Cambria Math" panose="02040503050406030204" pitchFamily="18" charset="0"/>
                                </a:rPr>
                                <m:t>−</m:t>
                              </m:r>
                            </m:sup>
                          </m:sSup>
                        </m:lim>
                      </m:limLow>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r>
                            <a:rPr lang="en-US" i="1">
                              <a:latin typeface="Cambria Math" panose="02040503050406030204" pitchFamily="18" charset="0"/>
                            </a:rPr>
                            <m:t>𝑥</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oMath>
                  </m:oMathPara>
                </a14:m>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667" t="-2022" r="-667"/>
                </a:stretch>
              </a:blipFill>
            </p:spPr>
            <p:txBody>
              <a:bodyPr/>
              <a:lstStyle/>
              <a:p>
                <a:r>
                  <a:rPr lang="en-US">
                    <a:noFill/>
                  </a:rPr>
                  <a:t> </a:t>
                </a:r>
              </a:p>
            </p:txBody>
          </p:sp>
        </mc:Fallback>
      </mc:AlternateContent>
    </p:spTree>
    <p:extLst>
      <p:ext uri="{BB962C8B-B14F-4D97-AF65-F5344CB8AC3E}">
        <p14:creationId xmlns:p14="http://schemas.microsoft.com/office/powerpoint/2010/main" val="364312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Γενικευμένα ολοκληρώματα δεύτερου </a:t>
            </a:r>
            <a:r>
              <a:rPr lang="el-GR" b="1" dirty="0" smtClean="0"/>
              <a:t>είδους</a:t>
            </a:r>
            <a:r>
              <a:rPr lang="en-US" b="1" dirty="0" smtClean="0"/>
              <a:t> (2)</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62500" lnSpcReduction="20000"/>
              </a:bodyPr>
              <a:lstStyle/>
              <a:p>
                <a:r>
                  <a:rPr lang="el-GR" dirty="0"/>
                  <a:t>Μια άλλη μορφή γενικευμένων ολοκληρωμάτων 2</a:t>
                </a:r>
                <a:r>
                  <a:rPr lang="el-GR" baseline="30000" dirty="0"/>
                  <a:t>ου</a:t>
                </a:r>
                <a:r>
                  <a:rPr lang="el-GR" dirty="0"/>
                  <a:t> είδους είναι </a:t>
                </a:r>
                <a:endParaRPr lang="en-US" dirty="0"/>
              </a:p>
              <a:p>
                <a:endParaRPr lang="en-US" dirty="0" smtClean="0"/>
              </a:p>
              <a:p>
                <a:pPr marL="0" indent="0">
                  <a:buNone/>
                </a:pPr>
                <a14:m>
                  <m:oMathPara xmlns:m="http://schemas.openxmlformats.org/officeDocument/2006/math">
                    <m:oMathParaPr>
                      <m:jc m:val="centerGroup"/>
                    </m:oMathParaPr>
                    <m:oMath xmlns:m="http://schemas.openxmlformats.org/officeDocument/2006/math">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r>
                            <a:rPr lang="en-US" i="1">
                              <a:latin typeface="Cambria Math" panose="02040503050406030204" pitchFamily="18" charset="0"/>
                            </a:rPr>
                            <m:t>𝛽</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𝑥</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a:latin typeface="Cambria Math" panose="02040503050406030204" pitchFamily="18" charset="0"/>
                                </a:rPr>
                                <m:t>+</m:t>
                              </m:r>
                            </m:sup>
                          </m:sSup>
                        </m:lim>
                      </m:limLow>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𝑥</m:t>
                          </m:r>
                        </m:sub>
                        <m:sup>
                          <m:r>
                            <a:rPr lang="en-US" i="1">
                              <a:latin typeface="Cambria Math" panose="02040503050406030204" pitchFamily="18" charset="0"/>
                            </a:rPr>
                            <m:t>𝛽</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oMath>
                  </m:oMathPara>
                </a14:m>
                <a:endParaRPr lang="el-GR" dirty="0" smtClean="0"/>
              </a:p>
              <a:p>
                <a:pPr marL="0" indent="0">
                  <a:buNone/>
                </a:pPr>
                <a:endParaRPr lang="en-US" dirty="0" smtClean="0"/>
              </a:p>
              <a:p>
                <a:pPr marL="0" indent="0">
                  <a:buNone/>
                </a:pPr>
                <a:r>
                  <a:rPr lang="el-GR" dirty="0" smtClean="0"/>
                  <a:t>όπου </a:t>
                </a:r>
                <a:r>
                  <a:rPr lang="el-GR" dirty="0"/>
                  <a:t>η συνάρτηση f  είναι ολοκληρώσιμη σε κάθε διάστημα </a:t>
                </a:r>
                <a:r>
                  <a:rPr lang="en-US" dirty="0" smtClean="0"/>
                  <a:t>[x,</a:t>
                </a:r>
                <a:r>
                  <a:rPr lang="el-GR" dirty="0" smtClean="0"/>
                  <a:t> β] </a:t>
                </a:r>
                <a:r>
                  <a:rPr lang="el-GR" dirty="0"/>
                  <a:t>με </a:t>
                </a:r>
                <a14:m>
                  <m:oMath xmlns:m="http://schemas.openxmlformats.org/officeDocument/2006/math">
                    <m:r>
                      <m:rPr>
                        <m:nor/>
                      </m:rPr>
                      <a:rPr lang="en-US"/>
                      <m:t>x</m:t>
                    </m:r>
                    <m:r>
                      <a:rPr lang="en-US">
                        <a:latin typeface="Cambria Math" panose="02040503050406030204" pitchFamily="18" charset="0"/>
                      </a:rPr>
                      <m:t>∈</m:t>
                    </m:r>
                    <m:r>
                      <m:rPr>
                        <m:nor/>
                      </m:rPr>
                      <a:rPr lang="en-US" i="1">
                        <a:latin typeface="Cambria Math" panose="02040503050406030204" pitchFamily="18" charset="0"/>
                      </a:rPr>
                      <m:t>[</m:t>
                    </m:r>
                    <m:r>
                      <m:rPr>
                        <m:nor/>
                      </m:rPr>
                      <a:rPr lang="en-US" i="1">
                        <a:latin typeface="Cambria Math" panose="02040503050406030204" pitchFamily="18" charset="0"/>
                      </a:rPr>
                      <m:t>α</m:t>
                    </m:r>
                    <m:r>
                      <m:rPr>
                        <m:nor/>
                      </m:rPr>
                      <a:rPr lang="en-US" i="1">
                        <a:latin typeface="Cambria Math" panose="02040503050406030204" pitchFamily="18" charset="0"/>
                      </a:rPr>
                      <m:t>, </m:t>
                    </m:r>
                    <m:r>
                      <m:rPr>
                        <m:nor/>
                      </m:rPr>
                      <a:rPr lang="en-US" i="1">
                        <a:latin typeface="Cambria Math" panose="02040503050406030204" pitchFamily="18" charset="0"/>
                      </a:rPr>
                      <m:t>β</m:t>
                    </m:r>
                    <m:r>
                      <m:rPr>
                        <m:nor/>
                      </m:rPr>
                      <a:rPr lang="en-US" i="1">
                        <a:latin typeface="Cambria Math" panose="02040503050406030204" pitchFamily="18" charset="0"/>
                      </a:rPr>
                      <m:t>)</m:t>
                    </m:r>
                  </m:oMath>
                </a14:m>
                <a:r>
                  <a:rPr lang="el-GR" dirty="0" smtClean="0"/>
                  <a:t> </a:t>
                </a:r>
                <a:r>
                  <a:rPr lang="el-GR" dirty="0"/>
                  <a:t>και </a:t>
                </a:r>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𝑥</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𝛽</m:t>
                            </m:r>
                          </m:e>
                          <m:sup>
                            <m:r>
                              <a:rPr lang="en-US">
                                <a:latin typeface="Cambria Math" panose="02040503050406030204" pitchFamily="18" charset="0"/>
                              </a:rPr>
                              <m:t>−</m:t>
                            </m:r>
                          </m:sup>
                        </m:sSup>
                      </m:lim>
                    </m:limLow>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oMath>
                </a14:m>
                <a:r>
                  <a:rPr lang="el-GR" dirty="0" smtClean="0"/>
                  <a:t>.</a:t>
                </a:r>
              </a:p>
              <a:p>
                <a:pPr marL="0" indent="0">
                  <a:buNone/>
                </a:pPr>
                <a:endParaRPr lang="el-GR" dirty="0"/>
              </a:p>
              <a:p>
                <a:r>
                  <a:rPr lang="el-GR" dirty="0"/>
                  <a:t>Στις </a:t>
                </a:r>
                <a:r>
                  <a:rPr lang="el-GR" dirty="0" smtClean="0"/>
                  <a:t>παραπάνω εκφράσεις η </a:t>
                </a:r>
                <a:r>
                  <a:rPr lang="el-GR" dirty="0"/>
                  <a:t>συνάρτηση </a:t>
                </a:r>
                <a:r>
                  <a:rPr lang="en-US" dirty="0"/>
                  <a:t>f</a:t>
                </a:r>
                <a:r>
                  <a:rPr lang="el-GR" dirty="0"/>
                  <a:t> δεν ορίζεται αντίστοιχα στο πάνω και στο κάτω άκρο του διαστήματος ολοκλήρωσης.</a:t>
                </a:r>
                <a:endParaRPr lang="en-US" dirty="0"/>
              </a:p>
              <a:p>
                <a:pPr marL="0" indent="0">
                  <a:buNone/>
                </a:pPr>
                <a:r>
                  <a:rPr lang="el-GR" dirty="0"/>
                  <a:t> </a:t>
                </a:r>
                <a:endParaRPr lang="en-US" dirty="0"/>
              </a:p>
              <a:p>
                <a:r>
                  <a:rPr lang="el-GR" dirty="0"/>
                  <a:t>Αν τα ανωτέρω όρια υπάρχουν λέμε ότι το γενικευμένο ολοκλήρωμα 2</a:t>
                </a:r>
                <a:r>
                  <a:rPr lang="el-GR" baseline="30000" dirty="0"/>
                  <a:t>ου</a:t>
                </a:r>
                <a:r>
                  <a:rPr lang="el-GR" dirty="0"/>
                  <a:t> είδους </a:t>
                </a:r>
                <a:r>
                  <a:rPr lang="el-GR" b="1" dirty="0"/>
                  <a:t>συγκλίνει</a:t>
                </a:r>
                <a:r>
                  <a:rPr lang="el-GR" dirty="0"/>
                  <a:t>, διαφορετικά λέμε ότι </a:t>
                </a:r>
                <a:r>
                  <a:rPr lang="el-GR" b="1" dirty="0"/>
                  <a:t>αποκλίνει</a:t>
                </a:r>
                <a:r>
                  <a:rPr lang="el-GR" dirty="0"/>
                  <a:t>.</a:t>
                </a:r>
                <a:endParaRPr lang="en-US" dirty="0"/>
              </a:p>
              <a:p>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741" t="-2022"/>
                </a:stretch>
              </a:blipFill>
            </p:spPr>
            <p:txBody>
              <a:bodyPr/>
              <a:lstStyle/>
              <a:p>
                <a:r>
                  <a:rPr lang="en-US">
                    <a:noFill/>
                  </a:rPr>
                  <a:t> </a:t>
                </a:r>
              </a:p>
            </p:txBody>
          </p:sp>
        </mc:Fallback>
      </mc:AlternateContent>
    </p:spTree>
    <p:extLst>
      <p:ext uri="{BB962C8B-B14F-4D97-AF65-F5344CB8AC3E}">
        <p14:creationId xmlns:p14="http://schemas.microsoft.com/office/powerpoint/2010/main" val="257856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Σύγκλιση κατά </a:t>
            </a:r>
            <a:r>
              <a:rPr lang="en-US" b="1" dirty="0"/>
              <a:t>Cauchy</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47500" lnSpcReduction="20000"/>
              </a:bodyPr>
              <a:lstStyle/>
              <a:p>
                <a:r>
                  <a:rPr lang="el-GR" dirty="0" smtClean="0"/>
                  <a:t>Θεωρούμε την περίπτωση κατά την οποία η συνάρτηση f ορίζεται στο κλειστό διάστημα   εκτός από ένα ενδιάμεσο σημείο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oMath>
                </a14:m>
                <a:r>
                  <a:rPr lang="el-GR" dirty="0" smtClean="0"/>
                  <a:t> </a:t>
                </a:r>
                <a:r>
                  <a:rPr lang="el-GR" dirty="0"/>
                  <a:t>του διαστήματος αυτού όπου </a:t>
                </a:r>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𝑥</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𝛽</m:t>
                            </m:r>
                          </m:e>
                          <m:sup>
                            <m:r>
                              <a:rPr lang="en-US">
                                <a:latin typeface="Cambria Math" panose="02040503050406030204" pitchFamily="18" charset="0"/>
                              </a:rPr>
                              <m:t>−</m:t>
                            </m:r>
                          </m:sup>
                        </m:sSup>
                      </m:lim>
                    </m:limLow>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oMath>
                </a14:m>
                <a:r>
                  <a:rPr lang="el-GR" dirty="0"/>
                  <a:t>. </a:t>
                </a:r>
                <a:endParaRPr lang="en-US" dirty="0" smtClean="0"/>
              </a:p>
              <a:p>
                <a:endParaRPr lang="en-US" dirty="0"/>
              </a:p>
              <a:p>
                <a:r>
                  <a:rPr lang="el-GR" dirty="0"/>
                  <a:t>Αν υπάρχουν τα </a:t>
                </a:r>
                <a:r>
                  <a:rPr lang="el-GR" dirty="0" smtClean="0"/>
                  <a:t>όρια</a:t>
                </a: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𝜀</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0</m:t>
                              </m:r>
                            </m:e>
                            <m:sup>
                              <m:r>
                                <a:rPr lang="en-US">
                                  <a:latin typeface="Cambria Math" panose="02040503050406030204" pitchFamily="18" charset="0"/>
                                </a:rPr>
                                <m:t>+</m:t>
                              </m:r>
                            </m:sup>
                          </m:sSup>
                        </m:lim>
                      </m:limLow>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𝜀</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ℓ</m:t>
                          </m:r>
                        </m:e>
                        <m:sub>
                          <m:r>
                            <a:rPr lang="en-US">
                              <a:latin typeface="Cambria Math" panose="02040503050406030204" pitchFamily="18" charset="0"/>
                            </a:rPr>
                            <m:t>1</m:t>
                          </m:r>
                        </m:sub>
                      </m:sSub>
                      <m:r>
                        <a:rPr lang="en-US">
                          <a:latin typeface="Cambria Math" panose="02040503050406030204" pitchFamily="18" charset="0"/>
                        </a:rPr>
                        <m:t>∈</m:t>
                      </m:r>
                      <m:r>
                        <a:rPr lang="en-US">
                          <a:latin typeface="Cambria Math" panose="02040503050406030204" pitchFamily="18" charset="0"/>
                        </a:rPr>
                        <m:t>ℝ</m:t>
                      </m:r>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𝜀</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0</m:t>
                              </m:r>
                            </m:e>
                            <m:sup>
                              <m:r>
                                <a:rPr lang="en-US">
                                  <a:latin typeface="Cambria Math" panose="02040503050406030204" pitchFamily="18" charset="0"/>
                                </a:rPr>
                                <m:t>+</m:t>
                              </m:r>
                            </m:sup>
                          </m:sSup>
                        </m:lim>
                      </m:limLow>
                      <m:nary>
                        <m:naryPr>
                          <m:limLoc m:val="undOvr"/>
                          <m:grow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𝜀</m:t>
                          </m:r>
                        </m:sub>
                        <m:sup>
                          <m:r>
                            <a:rPr lang="en-US" i="1">
                              <a:latin typeface="Cambria Math" panose="02040503050406030204" pitchFamily="18" charset="0"/>
                            </a:rPr>
                            <m:t>𝛽</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nary>
                        <m:naryPr>
                          <m:limLoc m:val="undOvr"/>
                          <m:grow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sub>
                        <m:sup>
                          <m:r>
                            <a:rPr lang="en-US" i="1">
                              <a:latin typeface="Cambria Math" panose="02040503050406030204" pitchFamily="18" charset="0"/>
                            </a:rPr>
                            <m:t>𝛽</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ℓ</m:t>
                          </m:r>
                        </m:e>
                        <m:sub>
                          <m:r>
                            <a:rPr lang="en-US">
                              <a:latin typeface="Cambria Math" panose="02040503050406030204" pitchFamily="18" charset="0"/>
                            </a:rPr>
                            <m:t>2</m:t>
                          </m:r>
                        </m:sub>
                      </m:sSub>
                      <m:r>
                        <a:rPr lang="en-US">
                          <a:latin typeface="Cambria Math" panose="02040503050406030204" pitchFamily="18" charset="0"/>
                        </a:rPr>
                        <m:t>∈</m:t>
                      </m:r>
                      <m:r>
                        <a:rPr lang="en-US">
                          <a:latin typeface="Cambria Math" panose="02040503050406030204" pitchFamily="18" charset="0"/>
                        </a:rPr>
                        <m:t>ℝ</m:t>
                      </m:r>
                    </m:oMath>
                  </m:oMathPara>
                </a14:m>
                <a:endParaRPr lang="en-US" dirty="0" smtClean="0"/>
              </a:p>
              <a:p>
                <a:pPr marL="0" indent="0">
                  <a:buNone/>
                </a:pPr>
                <a:endParaRPr lang="en-US" dirty="0" smtClean="0"/>
              </a:p>
              <a:p>
                <a:pPr marL="0" indent="0">
                  <a:buNone/>
                </a:pPr>
                <a:r>
                  <a:rPr lang="el-GR" dirty="0"/>
                  <a:t>τότε προσθέτοντας τις σχέσεις αυτές </a:t>
                </a:r>
                <a:r>
                  <a:rPr lang="el-GR" dirty="0" smtClean="0"/>
                  <a:t>έχουμε</a:t>
                </a:r>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𝜀</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0</m:t>
                              </m:r>
                            </m:e>
                            <m:sup>
                              <m:r>
                                <a:rPr lang="en-US">
                                  <a:latin typeface="Cambria Math" panose="02040503050406030204" pitchFamily="18" charset="0"/>
                                </a:rPr>
                                <m:t>+</m:t>
                              </m:r>
                            </m:sup>
                          </m:sSup>
                        </m:lim>
                      </m:limLow>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𝜀</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𝜀</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0</m:t>
                              </m:r>
                            </m:e>
                            <m:sup>
                              <m:r>
                                <a:rPr lang="en-US">
                                  <a:latin typeface="Cambria Math" panose="02040503050406030204" pitchFamily="18" charset="0"/>
                                </a:rPr>
                                <m:t>+</m:t>
                              </m:r>
                            </m:sup>
                          </m:sSup>
                        </m:lim>
                      </m:limLow>
                      <m:nary>
                        <m:naryPr>
                          <m:limLoc m:val="undOvr"/>
                          <m:grow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𝜀</m:t>
                          </m:r>
                        </m:sub>
                        <m:sup>
                          <m:r>
                            <a:rPr lang="en-US" i="1">
                              <a:latin typeface="Cambria Math" panose="02040503050406030204" pitchFamily="18" charset="0"/>
                            </a:rPr>
                            <m:t>𝛽</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𝜀</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0</m:t>
                              </m:r>
                            </m:e>
                            <m:sup>
                              <m:r>
                                <a:rPr lang="en-US">
                                  <a:latin typeface="Cambria Math" panose="02040503050406030204" pitchFamily="18" charset="0"/>
                                </a:rPr>
                                <m:t>+</m:t>
                              </m:r>
                            </m:sup>
                          </m:sSup>
                        </m:lim>
                      </m:limLow>
                      <m:d>
                        <m:dPr>
                          <m:begChr m:val="["/>
                          <m:endChr m:val="]"/>
                          <m:ctrlPr>
                            <a:rPr lang="en-US" i="1">
                              <a:latin typeface="Cambria Math" panose="02040503050406030204" pitchFamily="18" charset="0"/>
                            </a:rPr>
                          </m:ctrlPr>
                        </m:dPr>
                        <m:e>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𝜀</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nary>
                            <m:naryPr>
                              <m:limLoc m:val="undOvr"/>
                              <m:grow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𝜀</m:t>
                              </m:r>
                            </m:sub>
                            <m:sup>
                              <m:r>
                                <a:rPr lang="en-US" i="1">
                                  <a:latin typeface="Cambria Math" panose="02040503050406030204" pitchFamily="18" charset="0"/>
                                </a:rPr>
                                <m:t>𝛽</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e>
                      </m:d>
                    </m:oMath>
                  </m:oMathPara>
                </a14:m>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296" t="-1213"/>
                </a:stretch>
              </a:blipFill>
            </p:spPr>
            <p:txBody>
              <a:bodyPr/>
              <a:lstStyle/>
              <a:p>
                <a:r>
                  <a:rPr lang="en-US">
                    <a:noFill/>
                  </a:rPr>
                  <a:t> </a:t>
                </a:r>
              </a:p>
            </p:txBody>
          </p:sp>
        </mc:Fallback>
      </mc:AlternateContent>
    </p:spTree>
    <p:extLst>
      <p:ext uri="{BB962C8B-B14F-4D97-AF65-F5344CB8AC3E}">
        <p14:creationId xmlns:p14="http://schemas.microsoft.com/office/powerpoint/2010/main" val="90567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Σύγκλιση κατά </a:t>
            </a:r>
            <a:r>
              <a:rPr lang="en-US" b="1" dirty="0" smtClean="0"/>
              <a:t>Cauchy (2)</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70000" lnSpcReduction="20000"/>
              </a:bodyPr>
              <a:lstStyle/>
              <a:p>
                <a:r>
                  <a:rPr lang="el-GR" dirty="0" smtClean="0"/>
                  <a:t>Στην περίπτωση αυτή ορίζουμε ως γενικευμένο ολοκλήρωμα 2ου είδους της μορφής </a:t>
                </a:r>
                <a14:m>
                  <m:oMath xmlns:m="http://schemas.openxmlformats.org/officeDocument/2006/math">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r>
                          <a:rPr lang="en-US" i="1">
                            <a:latin typeface="Cambria Math" panose="02040503050406030204" pitchFamily="18" charset="0"/>
                          </a:rPr>
                          <m:t>𝛽</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oMath>
                </a14:m>
                <a:r>
                  <a:rPr lang="el-GR" dirty="0" smtClean="0"/>
                  <a:t> </a:t>
                </a:r>
                <a:r>
                  <a:rPr lang="el-GR" dirty="0"/>
                  <a:t>το εξής </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r>
                            <a:rPr lang="en-US" i="1">
                              <a:latin typeface="Cambria Math" panose="02040503050406030204" pitchFamily="18" charset="0"/>
                            </a:rPr>
                            <m:t>𝛽</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𝜀</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0</m:t>
                              </m:r>
                            </m:e>
                            <m:sup>
                              <m:r>
                                <a:rPr lang="en-US">
                                  <a:latin typeface="Cambria Math" panose="02040503050406030204" pitchFamily="18" charset="0"/>
                                </a:rPr>
                                <m:t>+</m:t>
                              </m:r>
                            </m:sup>
                          </m:sSup>
                        </m:lim>
                      </m:limLow>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𝜀</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𝜀</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0</m:t>
                              </m:r>
                            </m:e>
                            <m:sup>
                              <m:r>
                                <a:rPr lang="en-US">
                                  <a:latin typeface="Cambria Math" panose="02040503050406030204" pitchFamily="18" charset="0"/>
                                </a:rPr>
                                <m:t>+</m:t>
                              </m:r>
                            </m:sup>
                          </m:sSup>
                        </m:lim>
                      </m:limLow>
                      <m:nary>
                        <m:naryPr>
                          <m:limLoc m:val="undOvr"/>
                          <m:grow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r>
                            <a:rPr lang="en-US">
                              <a:latin typeface="Cambria Math" panose="02040503050406030204" pitchFamily="18" charset="0"/>
                            </a:rPr>
                            <m:t>+</m:t>
                          </m:r>
                          <m:r>
                            <a:rPr lang="en-US" i="1">
                              <a:latin typeface="Cambria Math" panose="02040503050406030204" pitchFamily="18" charset="0"/>
                            </a:rPr>
                            <m:t>𝜀</m:t>
                          </m:r>
                        </m:sub>
                        <m:sup>
                          <m:r>
                            <a:rPr lang="en-US" i="1">
                              <a:latin typeface="Cambria Math" panose="02040503050406030204" pitchFamily="18" charset="0"/>
                            </a:rPr>
                            <m:t>𝛽</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oMath>
                  </m:oMathPara>
                </a14:m>
                <a:endParaRPr lang="en-US" dirty="0" smtClean="0"/>
              </a:p>
              <a:p>
                <a:pPr marL="0" indent="0">
                  <a:buNone/>
                </a:pPr>
                <a:endParaRPr lang="en-US" dirty="0"/>
              </a:p>
              <a:p>
                <a:r>
                  <a:rPr lang="el-GR" dirty="0"/>
                  <a:t>Αν ένα από τα όρια </a:t>
                </a:r>
                <a:r>
                  <a:rPr lang="el-GR" dirty="0" smtClean="0"/>
                  <a:t>της</a:t>
                </a:r>
                <a:r>
                  <a:rPr lang="en-US" dirty="0" smtClean="0"/>
                  <a:t> </a:t>
                </a:r>
                <a:r>
                  <a:rPr lang="el-GR" dirty="0" smtClean="0"/>
                  <a:t>παραπάνω </a:t>
                </a:r>
                <a:r>
                  <a:rPr lang="el-GR" dirty="0"/>
                  <a:t>σχέσης </a:t>
                </a:r>
                <a:r>
                  <a:rPr lang="el-GR" dirty="0" smtClean="0"/>
                  <a:t> </a:t>
                </a:r>
                <a:r>
                  <a:rPr lang="el-GR" dirty="0"/>
                  <a:t>δεν υπάρχει λέμε ότι το ολοκλήρωμα </a:t>
                </a:r>
                <a14:m>
                  <m:oMath xmlns:m="http://schemas.openxmlformats.org/officeDocument/2006/math">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r>
                          <a:rPr lang="en-US" i="1">
                            <a:latin typeface="Cambria Math" panose="02040503050406030204" pitchFamily="18" charset="0"/>
                          </a:rPr>
                          <m:t>𝛽</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oMath>
                </a14:m>
                <a:r>
                  <a:rPr lang="el-GR" dirty="0" smtClean="0"/>
                  <a:t> </a:t>
                </a:r>
                <a:r>
                  <a:rPr lang="el-GR" dirty="0"/>
                  <a:t>αποκλίνει. </a:t>
                </a:r>
                <a:endParaRPr lang="el-GR" dirty="0" smtClean="0"/>
              </a:p>
              <a:p>
                <a:endParaRPr lang="el-GR" dirty="0"/>
              </a:p>
              <a:p>
                <a:r>
                  <a:rPr lang="el-GR" dirty="0" smtClean="0"/>
                  <a:t>Αν </a:t>
                </a:r>
                <a:r>
                  <a:rPr lang="el-GR" dirty="0"/>
                  <a:t>όμως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ℓ</m:t>
                        </m:r>
                      </m:e>
                      <m:sub>
                        <m:r>
                          <a:rPr lang="en-US">
                            <a:latin typeface="Cambria Math" panose="02040503050406030204" pitchFamily="18" charset="0"/>
                          </a:rPr>
                          <m:t>1</m:t>
                        </m:r>
                      </m:sub>
                    </m:sSub>
                    <m:r>
                      <a:rPr lang="en-US">
                        <a:latin typeface="Cambria Math" panose="02040503050406030204" pitchFamily="18" charset="0"/>
                      </a:rPr>
                      <m:t>=+∞</m:t>
                    </m:r>
                  </m:oMath>
                </a14:m>
                <a:r>
                  <a:rPr lang="el-GR" dirty="0" smtClean="0"/>
                  <a:t> </a:t>
                </a:r>
                <a:r>
                  <a:rPr lang="el-GR" dirty="0"/>
                  <a:t>και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ℓ</m:t>
                        </m:r>
                      </m:e>
                      <m:sub>
                        <m:r>
                          <a:rPr lang="el-GR" b="0" i="0" smtClean="0">
                            <a:latin typeface="Cambria Math" panose="02040503050406030204" pitchFamily="18" charset="0"/>
                          </a:rPr>
                          <m:t>2</m:t>
                        </m:r>
                      </m:sub>
                    </m:sSub>
                    <m:r>
                      <a:rPr lang="en-US">
                        <a:latin typeface="Cambria Math" panose="02040503050406030204" pitchFamily="18" charset="0"/>
                      </a:rPr>
                      <m:t>=</m:t>
                    </m:r>
                    <m:r>
                      <a:rPr lang="el-GR" b="0" i="0" smtClean="0">
                        <a:latin typeface="Cambria Math" panose="02040503050406030204" pitchFamily="18" charset="0"/>
                      </a:rPr>
                      <m:t>−</m:t>
                    </m:r>
                    <m:r>
                      <a:rPr lang="en-US">
                        <a:latin typeface="Cambria Math" panose="02040503050406030204" pitchFamily="18" charset="0"/>
                      </a:rPr>
                      <m:t>∞</m:t>
                    </m:r>
                  </m:oMath>
                </a14:m>
                <a:r>
                  <a:rPr lang="el-GR" dirty="0" smtClean="0"/>
                  <a:t> </a:t>
                </a:r>
                <a:r>
                  <a:rPr lang="el-GR" dirty="0"/>
                  <a:t>(ή αντιστρόφως) τότε η </a:t>
                </a:r>
                <a:r>
                  <a:rPr lang="el-GR" dirty="0" smtClean="0"/>
                  <a:t>παραπάνω  ισότητα </a:t>
                </a:r>
                <a:r>
                  <a:rPr lang="el-GR" dirty="0"/>
                  <a:t>δεν ισχύει.</a:t>
                </a:r>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815" t="-2291" r="-2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Ορθογώνιο 5"/>
              <p:cNvSpPr/>
              <p:nvPr/>
            </p:nvSpPr>
            <p:spPr>
              <a:xfrm>
                <a:off x="4007069" y="3244334"/>
                <a:ext cx="1129861"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atin typeface="Cambria Math" panose="02040503050406030204" pitchFamily="18" charset="0"/>
                            </a:rPr>
                          </m:ctrlPr>
                        </m:sSubPr>
                        <m:e>
                          <m:r>
                            <a:rPr lang="en-US">
                              <a:latin typeface="Cambria Math" panose="02040503050406030204" pitchFamily="18" charset="0"/>
                            </a:rPr>
                            <m:t>ℓ</m:t>
                          </m:r>
                        </m:e>
                        <m:sub>
                          <m:r>
                            <a:rPr lang="en-US" i="0">
                              <a:latin typeface="Cambria Math" panose="02040503050406030204" pitchFamily="18" charset="0"/>
                            </a:rPr>
                            <m:t>1</m:t>
                          </m:r>
                        </m:sub>
                      </m:sSub>
                      <m:r>
                        <a:rPr lang="en-US" i="0">
                          <a:latin typeface="Cambria Math" panose="02040503050406030204" pitchFamily="18" charset="0"/>
                        </a:rPr>
                        <m:t>=+∞</m:t>
                      </m:r>
                    </m:oMath>
                  </m:oMathPara>
                </a14:m>
                <a:endParaRPr lang="en-US" dirty="0"/>
              </a:p>
            </p:txBody>
          </p:sp>
        </mc:Choice>
        <mc:Fallback>
          <p:sp>
            <p:nvSpPr>
              <p:cNvPr id="6" name="Ορθογώνιο 5"/>
              <p:cNvSpPr>
                <a:spLocks noRot="1" noChangeAspect="1" noMove="1" noResize="1" noEditPoints="1" noAdjustHandles="1" noChangeArrowheads="1" noChangeShapeType="1" noTextEdit="1"/>
              </p:cNvSpPr>
              <p:nvPr/>
            </p:nvSpPr>
            <p:spPr>
              <a:xfrm>
                <a:off x="4007069" y="3244334"/>
                <a:ext cx="1129861" cy="369332"/>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37591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Γενικευμένα </a:t>
            </a:r>
            <a:r>
              <a:rPr lang="el-GR" b="1" dirty="0"/>
              <a:t>ολοκληρώματα τρίτου είδους</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55000" lnSpcReduction="20000"/>
              </a:bodyPr>
              <a:lstStyle/>
              <a:p>
                <a:r>
                  <a:rPr lang="el-GR" dirty="0"/>
                  <a:t>Έστω μια πραγματική συνάρτηση f η οποία είναι ολοκληρώσιμη σε κάθε διάστημα </a:t>
                </a:r>
                <a:r>
                  <a:rPr lang="el-GR" dirty="0" smtClean="0"/>
                  <a:t>(</a:t>
                </a:r>
                <a:r>
                  <a:rPr lang="en-US" dirty="0" err="1" smtClean="0"/>
                  <a:t>a,x</a:t>
                </a:r>
                <a:r>
                  <a:rPr lang="en-US" dirty="0" smtClean="0"/>
                  <a:t>]</a:t>
                </a:r>
                <a:r>
                  <a:rPr lang="el-GR" dirty="0" smtClean="0"/>
                  <a:t> </a:t>
                </a:r>
                <a:r>
                  <a:rPr lang="el-GR" dirty="0"/>
                  <a:t>με </a:t>
                </a:r>
                <a14:m>
                  <m:oMath xmlns:m="http://schemas.openxmlformats.org/officeDocument/2006/math">
                    <m:r>
                      <m:rPr>
                        <m:nor/>
                      </m:rPr>
                      <a:rPr lang="en-US"/>
                      <m:t>x</m:t>
                    </m:r>
                    <m:r>
                      <a:rPr lang="en-US">
                        <a:latin typeface="Cambria Math" panose="02040503050406030204" pitchFamily="18" charset="0"/>
                      </a:rPr>
                      <m:t>∈</m:t>
                    </m:r>
                    <m:r>
                      <m:rPr>
                        <m:nor/>
                      </m:rPr>
                      <a:rPr lang="en-US" i="1">
                        <a:latin typeface="Cambria Math" panose="02040503050406030204" pitchFamily="18" charset="0"/>
                      </a:rPr>
                      <m:t>(</m:t>
                    </m:r>
                    <m:r>
                      <m:rPr>
                        <m:nor/>
                      </m:rPr>
                      <a:rPr lang="en-US" i="1">
                        <a:latin typeface="Cambria Math" panose="02040503050406030204" pitchFamily="18" charset="0"/>
                      </a:rPr>
                      <m:t>α</m:t>
                    </m:r>
                    <m:r>
                      <m:rPr>
                        <m:nor/>
                      </m:rPr>
                      <a:rPr lang="en-US" i="1">
                        <a:latin typeface="Cambria Math" panose="02040503050406030204" pitchFamily="18" charset="0"/>
                      </a:rPr>
                      <m:t>, +</m:t>
                    </m:r>
                    <m:r>
                      <a:rPr lang="en-US">
                        <a:latin typeface="Cambria Math" panose="02040503050406030204" pitchFamily="18" charset="0"/>
                      </a:rPr>
                      <m:t>∞</m:t>
                    </m:r>
                    <m:r>
                      <m:rPr>
                        <m:nor/>
                      </m:rPr>
                      <a:rPr lang="en-US" i="1">
                        <a:latin typeface="Cambria Math" panose="02040503050406030204" pitchFamily="18" charset="0"/>
                      </a:rPr>
                      <m:t>)</m:t>
                    </m:r>
                  </m:oMath>
                </a14:m>
                <a:r>
                  <a:rPr lang="el-GR" dirty="0" smtClean="0"/>
                  <a:t> </a:t>
                </a:r>
                <a:r>
                  <a:rPr lang="el-GR" dirty="0"/>
                  <a:t>και </a:t>
                </a:r>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𝑥</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a:latin typeface="Cambria Math" panose="02040503050406030204" pitchFamily="18" charset="0"/>
                              </a:rPr>
                              <m:t>+</m:t>
                            </m:r>
                          </m:sup>
                        </m:sSup>
                      </m:lim>
                    </m:limLow>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oMath>
                </a14:m>
                <a:r>
                  <a:rPr lang="el-GR" dirty="0"/>
                  <a:t>. </a:t>
                </a:r>
                <a:endParaRPr lang="en-US" dirty="0" smtClean="0"/>
              </a:p>
              <a:p>
                <a:endParaRPr lang="en-US" dirty="0"/>
              </a:p>
              <a:p>
                <a:r>
                  <a:rPr lang="el-GR" dirty="0" smtClean="0"/>
                  <a:t>Ονομάζουμε </a:t>
                </a:r>
                <a:r>
                  <a:rPr lang="el-GR" dirty="0"/>
                  <a:t>γενικευμένο ολοκλήρωμα 3ου είδους το άθροισμα του γενικευμένου ολοκληρώματος 1ου είδους </a:t>
                </a:r>
                <a14:m>
                  <m:oMath xmlns:m="http://schemas.openxmlformats.org/officeDocument/2006/math">
                    <m:nary>
                      <m:naryPr>
                        <m:limLoc m:val="undOvr"/>
                        <m:grow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sub>
                      <m:sup>
                        <m:r>
                          <a:rPr lang="en-US">
                            <a:latin typeface="Cambria Math" panose="02040503050406030204" pitchFamily="18" charset="0"/>
                          </a:rPr>
                          <m:t>+∞</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oMath>
                </a14:m>
                <a:r>
                  <a:rPr lang="el-GR" dirty="0" smtClean="0"/>
                  <a:t> </a:t>
                </a:r>
                <a:r>
                  <a:rPr lang="el-GR" dirty="0"/>
                  <a:t>και του 2ου είδους </a:t>
                </a:r>
                <a14:m>
                  <m:oMath xmlns:m="http://schemas.openxmlformats.org/officeDocument/2006/math">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oMath>
                </a14:m>
                <a:r>
                  <a:rPr lang="el-GR" dirty="0" smtClean="0"/>
                  <a:t>  </a:t>
                </a:r>
                <a:r>
                  <a:rPr lang="el-GR" dirty="0"/>
                  <a:t>με </a:t>
                </a:r>
                <a14:m>
                  <m:oMath xmlns:m="http://schemas.openxmlformats.org/officeDocument/2006/math">
                    <m:sSub>
                      <m:sSubPr>
                        <m:ctrlPr>
                          <a:rPr lang="en-US" i="1">
                            <a:latin typeface="Cambria Math" panose="02040503050406030204" pitchFamily="18" charset="0"/>
                          </a:rPr>
                        </m:ctrlPr>
                      </m:sSubPr>
                      <m:e>
                        <m:r>
                          <m:rPr>
                            <m:nor/>
                          </m:rPr>
                          <a:rPr lang="en-US"/>
                          <m:t>x</m:t>
                        </m:r>
                      </m:e>
                      <m:sub>
                        <m:r>
                          <m:rPr>
                            <m:nor/>
                          </m:rPr>
                          <a:rPr lang="en-US" i="1"/>
                          <m:t>0</m:t>
                        </m:r>
                      </m:sub>
                    </m:sSub>
                    <m:r>
                      <a:rPr lang="en-US">
                        <a:latin typeface="Cambria Math" panose="02040503050406030204" pitchFamily="18" charset="0"/>
                      </a:rPr>
                      <m:t>∈</m:t>
                    </m:r>
                    <m:r>
                      <m:rPr>
                        <m:nor/>
                      </m:rPr>
                      <a:rPr lang="en-US" i="1">
                        <a:latin typeface="Cambria Math" panose="02040503050406030204" pitchFamily="18" charset="0"/>
                      </a:rPr>
                      <m:t>(</m:t>
                    </m:r>
                    <m:r>
                      <m:rPr>
                        <m:nor/>
                      </m:rPr>
                      <a:rPr lang="en-US" i="1">
                        <a:latin typeface="Cambria Math" panose="02040503050406030204" pitchFamily="18" charset="0"/>
                      </a:rPr>
                      <m:t>α</m:t>
                    </m:r>
                    <m:r>
                      <m:rPr>
                        <m:nor/>
                      </m:rPr>
                      <a:rPr lang="en-US" i="1">
                        <a:latin typeface="Cambria Math" panose="02040503050406030204" pitchFamily="18" charset="0"/>
                      </a:rPr>
                      <m:t>, +</m:t>
                    </m:r>
                    <m:r>
                      <a:rPr lang="en-US">
                        <a:latin typeface="Cambria Math" panose="02040503050406030204" pitchFamily="18" charset="0"/>
                      </a:rPr>
                      <m:t>∞</m:t>
                    </m:r>
                    <m:r>
                      <m:rPr>
                        <m:nor/>
                      </m:rPr>
                      <a:rPr lang="en-US" i="1">
                        <a:latin typeface="Cambria Math" panose="02040503050406030204" pitchFamily="18" charset="0"/>
                      </a:rPr>
                      <m:t>)</m:t>
                    </m:r>
                  </m:oMath>
                </a14:m>
                <a:r>
                  <a:rPr lang="el-GR" dirty="0" smtClean="0"/>
                  <a:t>, δηλαδή</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r>
                            <a:rPr lang="en-US">
                              <a:latin typeface="Cambria Math" panose="02040503050406030204" pitchFamily="18" charset="0"/>
                            </a:rPr>
                            <m:t>+∞</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nary>
                        <m:naryPr>
                          <m:limLoc m:val="undOvr"/>
                          <m:grow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sub>
                        <m:sup>
                          <m:r>
                            <a:rPr lang="en-US">
                              <a:latin typeface="Cambria Math" panose="02040503050406030204" pitchFamily="18" charset="0"/>
                            </a:rPr>
                            <m:t>+∞</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oMath>
                  </m:oMathPara>
                </a14:m>
                <a:endParaRPr lang="en-US" dirty="0" smtClean="0"/>
              </a:p>
              <a:p>
                <a:pPr marL="0" indent="0">
                  <a:buNone/>
                </a:pPr>
                <a:endParaRPr lang="en-US" dirty="0"/>
              </a:p>
              <a:p>
                <a:r>
                  <a:rPr lang="el-GR" dirty="0"/>
                  <a:t>Αν τα ολοκληρώματα </a:t>
                </a:r>
                <a14:m>
                  <m:oMath xmlns:m="http://schemas.openxmlformats.org/officeDocument/2006/math">
                    <m:nary>
                      <m:naryPr>
                        <m:limLoc m:val="undOvr"/>
                        <m:grow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sub>
                      <m:sup>
                        <m:r>
                          <a:rPr lang="en-US">
                            <a:latin typeface="Cambria Math" panose="02040503050406030204" pitchFamily="18" charset="0"/>
                          </a:rPr>
                          <m:t>+∞</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oMath>
                </a14:m>
                <a:r>
                  <a:rPr lang="el-GR" dirty="0" smtClean="0"/>
                  <a:t> </a:t>
                </a:r>
                <a:r>
                  <a:rPr lang="el-GR" dirty="0"/>
                  <a:t>και </a:t>
                </a:r>
                <a14:m>
                  <m:oMath xmlns:m="http://schemas.openxmlformats.org/officeDocument/2006/math">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oMath>
                </a14:m>
                <a:r>
                  <a:rPr lang="en-US" dirty="0" smtClean="0"/>
                  <a:t> </a:t>
                </a:r>
                <a:r>
                  <a:rPr lang="el-GR" dirty="0" smtClean="0"/>
                  <a:t>συγκλίνουν </a:t>
                </a:r>
                <a:r>
                  <a:rPr lang="el-GR" dirty="0"/>
                  <a:t>τότε λέμε ότι το γενικευμένο ολοκλήρωμα 3ου είδους συγκλίνει. Εάν ένα από τα παραπάνω γενικευμένα ολοκληρώματα αποκλίνει τότε και το γενικευμένο ολοκλήρωμα 3ου είδους αποκλίνει.</a:t>
                </a:r>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444" t="-1887" r="-1037"/>
                </a:stretch>
              </a:blipFill>
            </p:spPr>
            <p:txBody>
              <a:bodyPr/>
              <a:lstStyle/>
              <a:p>
                <a:r>
                  <a:rPr lang="en-US">
                    <a:noFill/>
                  </a:rPr>
                  <a:t> </a:t>
                </a:r>
              </a:p>
            </p:txBody>
          </p:sp>
        </mc:Fallback>
      </mc:AlternateContent>
    </p:spTree>
    <p:extLst>
      <p:ext uri="{BB962C8B-B14F-4D97-AF65-F5344CB8AC3E}">
        <p14:creationId xmlns:p14="http://schemas.microsoft.com/office/powerpoint/2010/main" val="356181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Σειρές </a:t>
            </a:r>
            <a:r>
              <a:rPr lang="el-GR" b="1" dirty="0"/>
              <a:t>πραγματικών </a:t>
            </a:r>
            <a:r>
              <a:rPr lang="el-GR" b="1" dirty="0" smtClean="0"/>
              <a:t>αριθμών</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55000" lnSpcReduction="20000"/>
              </a:bodyPr>
              <a:lstStyle/>
              <a:p>
                <a:r>
                  <a:rPr lang="el-GR" dirty="0" smtClean="0"/>
                  <a:t>Η έννοια της </a:t>
                </a:r>
                <a:r>
                  <a:rPr lang="el-GR" b="1" dirty="0"/>
                  <a:t>σειράς πραγματικών αριθμών</a:t>
                </a:r>
                <a:r>
                  <a:rPr lang="el-GR" dirty="0"/>
                  <a:t> γενικεύει την έννοια του πεπερασμένου αθροίσματος πραγματικών αριθμών, γι’ αυτό μερικές φορές ονομάζεται και </a:t>
                </a:r>
                <a:r>
                  <a:rPr lang="el-GR" b="1" i="1" dirty="0"/>
                  <a:t>άθροισμα με άπειρους όρους</a:t>
                </a:r>
                <a:r>
                  <a:rPr lang="el-GR" dirty="0"/>
                  <a:t>. </a:t>
                </a:r>
                <a:endParaRPr lang="en-US" dirty="0" smtClean="0"/>
              </a:p>
              <a:p>
                <a:endParaRPr lang="en-US" u="sng" dirty="0"/>
              </a:p>
              <a:p>
                <a:r>
                  <a:rPr lang="el-GR" u="sng" dirty="0" smtClean="0"/>
                  <a:t>Όμως</a:t>
                </a:r>
                <a:r>
                  <a:rPr lang="el-GR" dirty="0" smtClean="0"/>
                  <a:t> </a:t>
                </a:r>
                <a:r>
                  <a:rPr lang="el-GR" dirty="0"/>
                  <a:t>η διαφορά των δύο αυτών εννοιών είναι σαφής διότι </a:t>
                </a:r>
                <a:r>
                  <a:rPr lang="el-GR" u="sng" dirty="0"/>
                  <a:t>το άθροισμα πραγματικών αριθμών</a:t>
                </a:r>
                <a:r>
                  <a:rPr lang="el-GR" dirty="0"/>
                  <a:t> είναι επίσης πραγματικός αριθμός που ορίζεται μονοσήμαντα, ενώ ένα </a:t>
                </a:r>
                <a:r>
                  <a:rPr lang="el-GR" u="sng" dirty="0"/>
                  <a:t>άθροισμα με άπειρους όρους</a:t>
                </a:r>
                <a:r>
                  <a:rPr lang="el-GR" dirty="0"/>
                  <a:t> είναι το όριο μιας ακολουθίας το οποίο μπορεί να υπάρχει αλλά και να μην υπάρχει</a:t>
                </a:r>
                <a:r>
                  <a:rPr lang="el-GR" dirty="0" smtClean="0"/>
                  <a:t>.</a:t>
                </a:r>
                <a:endParaRPr lang="en-US" dirty="0" smtClean="0"/>
              </a:p>
              <a:p>
                <a:endParaRPr lang="en-US" dirty="0"/>
              </a:p>
              <a:p>
                <a:r>
                  <a:rPr lang="el-GR" dirty="0"/>
                  <a:t>Θεωρούμε την ακολουθία των πραγματικών αριθμών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𝑛</m:t>
                            </m:r>
                          </m:sub>
                        </m:sSub>
                      </m:e>
                    </m:d>
                  </m:oMath>
                </a14:m>
                <a:r>
                  <a:rPr lang="el-GR" dirty="0" smtClean="0"/>
                  <a:t>, (</a:t>
                </a:r>
                <a:r>
                  <a:rPr lang="en-US" dirty="0" smtClean="0"/>
                  <a:t>n=1,2,…</a:t>
                </a:r>
                <a:r>
                  <a:rPr lang="el-GR" dirty="0" smtClean="0"/>
                  <a:t>), </a:t>
                </a:r>
                <a:r>
                  <a:rPr lang="el-GR" dirty="0"/>
                  <a:t>και σχηματίζουμε μια νέα ακολουθία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𝑛</m:t>
                            </m:r>
                          </m:sub>
                        </m:sSub>
                      </m:e>
                    </m:d>
                  </m:oMath>
                </a14:m>
                <a:r>
                  <a:rPr lang="el-GR" dirty="0" smtClean="0"/>
                  <a:t>, (</a:t>
                </a:r>
                <a:r>
                  <a:rPr lang="en-US" dirty="0"/>
                  <a:t>n=1,2,…</a:t>
                </a:r>
                <a:r>
                  <a:rPr lang="el-GR" dirty="0" smtClean="0"/>
                  <a:t> </a:t>
                </a:r>
                <a:r>
                  <a:rPr lang="el-GR" dirty="0"/>
                  <a:t>), ως εξής</a:t>
                </a:r>
                <a:r>
                  <a:rPr lang="el-GR" dirty="0" smtClean="0"/>
                  <a:t>:</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a:latin typeface="Cambria Math" panose="02040503050406030204" pitchFamily="18" charset="0"/>
                            </a:rPr>
                            <m:t>1</m:t>
                          </m:r>
                        </m:sub>
                      </m:sSub>
                      <m:r>
                        <a:rPr lang="en-US" b="0" i="0" smtClean="0">
                          <a:latin typeface="Cambria Math" panose="02040503050406030204" pitchFamily="18" charset="0"/>
                        </a:rPr>
                        <m:t>,</m:t>
                      </m:r>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a:latin typeface="Cambria Math" panose="02040503050406030204" pitchFamily="18" charset="0"/>
                            </a:rPr>
                            <m:t>2</m:t>
                          </m:r>
                        </m:sub>
                      </m:sSub>
                      <m:r>
                        <a:rPr lang="en-US" b="0" i="0" smtClean="0">
                          <a:latin typeface="Cambria Math" panose="02040503050406030204" pitchFamily="18" charset="0"/>
                        </a:rPr>
                        <m:t>,…,</m:t>
                      </m:r>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𝑛</m:t>
                          </m:r>
                        </m:sub>
                      </m:sSub>
                      <m:r>
                        <a:rPr lang="en-US">
                          <a:latin typeface="Cambria Math" panose="02040503050406030204" pitchFamily="18" charset="0"/>
                        </a:rPr>
                        <m:t>=</m:t>
                      </m:r>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𝑘</m:t>
                          </m:r>
                          <m:r>
                            <a:rPr lang="en-US">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𝑘</m:t>
                              </m:r>
                            </m:sub>
                          </m:sSub>
                        </m:e>
                      </m:nary>
                      <m:r>
                        <a:rPr lang="en-US" b="0" i="1" smtClean="0">
                          <a:latin typeface="Cambria Math" panose="02040503050406030204" pitchFamily="18" charset="0"/>
                        </a:rPr>
                        <m:t>,…</m:t>
                      </m:r>
                    </m:oMath>
                  </m:oMathPara>
                </a14:m>
                <a:endParaRPr lang="en-US" dirty="0"/>
              </a:p>
              <a:p>
                <a:pPr marL="0" indent="0">
                  <a:buNone/>
                </a:pPr>
                <a:endParaRPr lang="en-US" dirty="0"/>
              </a:p>
              <a:p>
                <a:pPr marL="0" indent="0">
                  <a:buNone/>
                </a:pPr>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444" t="-1887"/>
                </a:stretch>
              </a:blipFill>
            </p:spPr>
            <p:txBody>
              <a:bodyPr/>
              <a:lstStyle/>
              <a:p>
                <a:r>
                  <a:rPr lang="en-US">
                    <a:noFill/>
                  </a:rPr>
                  <a:t> </a:t>
                </a:r>
              </a:p>
            </p:txBody>
          </p:sp>
        </mc:Fallback>
      </mc:AlternateContent>
    </p:spTree>
    <p:extLst>
      <p:ext uri="{BB962C8B-B14F-4D97-AF65-F5344CB8AC3E}">
        <p14:creationId xmlns:p14="http://schemas.microsoft.com/office/powerpoint/2010/main" val="144535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Σειρές πραγματικών </a:t>
            </a:r>
            <a:r>
              <a:rPr lang="el-GR" b="1" dirty="0" smtClean="0"/>
              <a:t>αριθμών</a:t>
            </a:r>
            <a:r>
              <a:rPr lang="en-US" b="1" dirty="0" smtClean="0"/>
              <a:t> (2)</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62500" lnSpcReduction="20000"/>
              </a:bodyPr>
              <a:lstStyle/>
              <a:p>
                <a:r>
                  <a:rPr lang="el-GR" dirty="0" smtClean="0"/>
                  <a:t>Η ακολουθία αυτή ονομάζεται </a:t>
                </a:r>
                <a:r>
                  <a:rPr lang="el-GR" b="1" dirty="0"/>
                  <a:t>σειρά πραγματικών αριθμών </a:t>
                </a:r>
                <a:r>
                  <a:rPr lang="el-GR" dirty="0"/>
                  <a:t>και οι όροι της </a:t>
                </a:r>
                <a:r>
                  <a:rPr lang="el-GR" b="1" dirty="0"/>
                  <a:t>μερικά αθροίσματα</a:t>
                </a:r>
                <a:r>
                  <a:rPr lang="el-GR" dirty="0" smtClean="0"/>
                  <a:t>.</a:t>
                </a:r>
                <a:endParaRPr lang="en-US" dirty="0" smtClean="0"/>
              </a:p>
              <a:p>
                <a:endParaRPr lang="el-GR" dirty="0"/>
              </a:p>
              <a:p>
                <a:r>
                  <a:rPr lang="el-GR" dirty="0"/>
                  <a:t>Αν το όριο της ακολουθίας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oMath>
                </a14:m>
                <a:r>
                  <a:rPr lang="el-GR" dirty="0" smtClean="0"/>
                  <a:t>,  (</a:t>
                </a:r>
                <a:r>
                  <a:rPr lang="en-US" dirty="0"/>
                  <a:t>n=1,2,…</a:t>
                </a:r>
                <a:r>
                  <a:rPr lang="el-GR" dirty="0"/>
                  <a:t> </a:t>
                </a:r>
                <a:r>
                  <a:rPr lang="el-GR" dirty="0" smtClean="0"/>
                  <a:t>), </a:t>
                </a:r>
                <a:r>
                  <a:rPr lang="el-GR" dirty="0"/>
                  <a:t>υπάρχει, δηλαδή αν </a:t>
                </a:r>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𝑛</m:t>
                        </m:r>
                        <m:r>
                          <a:rPr lang="en-US">
                            <a:latin typeface="Cambria Math" panose="02040503050406030204" pitchFamily="18" charset="0"/>
                          </a:rPr>
                          <m:t>→+∞</m:t>
                        </m:r>
                      </m:lim>
                    </m:limLow>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r>
                      <a:rPr lang="en-US">
                        <a:latin typeface="Cambria Math" panose="02040503050406030204" pitchFamily="18" charset="0"/>
                      </a:rPr>
                      <m:t>=</m:t>
                    </m:r>
                    <m:r>
                      <a:rPr lang="en-US" i="1">
                        <a:latin typeface="Cambria Math" panose="02040503050406030204" pitchFamily="18" charset="0"/>
                      </a:rPr>
                      <m:t>𝑆</m:t>
                    </m:r>
                    <m:r>
                      <a:rPr lang="en-US">
                        <a:latin typeface="Cambria Math" panose="02040503050406030204" pitchFamily="18" charset="0"/>
                      </a:rPr>
                      <m:t>∈</m:t>
                    </m:r>
                    <m:r>
                      <a:rPr lang="en-US">
                        <a:latin typeface="Cambria Math" panose="02040503050406030204" pitchFamily="18" charset="0"/>
                      </a:rPr>
                      <m:t>ℝ</m:t>
                    </m:r>
                  </m:oMath>
                </a14:m>
                <a:r>
                  <a:rPr lang="el-GR" dirty="0" smtClean="0"/>
                  <a:t>, </a:t>
                </a:r>
                <a:r>
                  <a:rPr lang="el-GR" dirty="0"/>
                  <a:t>τότε λέμε ότι η σειρά συγκλίνει και το όριο S ονομάζεται </a:t>
                </a:r>
                <a:r>
                  <a:rPr lang="el-GR" b="1" dirty="0"/>
                  <a:t>άθροισμα</a:t>
                </a:r>
                <a:r>
                  <a:rPr lang="el-GR" dirty="0"/>
                  <a:t> της σειράς</a:t>
                </a:r>
                <a:r>
                  <a:rPr lang="el-GR" dirty="0" smtClean="0"/>
                  <a:t>.</a:t>
                </a:r>
                <a:endParaRPr lang="en-US" dirty="0" smtClean="0"/>
              </a:p>
              <a:p>
                <a:endParaRPr lang="en-US" dirty="0"/>
              </a:p>
              <a:p>
                <a:r>
                  <a:rPr lang="el-GR" dirty="0"/>
                  <a:t>Συμβολικά </a:t>
                </a:r>
                <a:r>
                  <a:rPr lang="el-GR" dirty="0" smtClean="0"/>
                  <a:t>γράφουμε</a:t>
                </a:r>
                <a:endParaRPr lang="en-US" dirty="0" smtClean="0"/>
              </a:p>
              <a:p>
                <a:pPr marL="0" indent="0">
                  <a:buNone/>
                </a:pPr>
                <a14:m>
                  <m:oMathPara xmlns:m="http://schemas.openxmlformats.org/officeDocument/2006/math">
                    <m:oMathParaPr>
                      <m:jc m:val="centerGroup"/>
                    </m:oMathParaPr>
                    <m:oMath xmlns:m="http://schemas.openxmlformats.org/officeDocument/2006/math">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𝑛</m:t>
                          </m:r>
                          <m:r>
                            <a:rPr lang="en-US">
                              <a:latin typeface="Cambria Math" panose="02040503050406030204" pitchFamily="18" charset="0"/>
                            </a:rPr>
                            <m:t>=1</m:t>
                          </m:r>
                        </m:sub>
                        <m:sup>
                          <m:r>
                            <a:rPr lang="en-US">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𝑛</m:t>
                              </m:r>
                            </m:sub>
                          </m:sSub>
                          <m:r>
                            <a:rPr lang="en-US">
                              <a:latin typeface="Cambria Math" panose="02040503050406030204" pitchFamily="18" charset="0"/>
                            </a:rPr>
                            <m:t>=</m:t>
                          </m:r>
                          <m:r>
                            <a:rPr lang="en-US" i="1">
                              <a:latin typeface="Cambria Math" panose="02040503050406030204" pitchFamily="18" charset="0"/>
                            </a:rPr>
                            <m:t>𝑆</m:t>
                          </m:r>
                        </m:e>
                      </m:nary>
                      <m:r>
                        <a:rPr lang="el-GR" b="0" i="0" smtClean="0">
                          <a:latin typeface="Cambria Math" panose="02040503050406030204" pitchFamily="18" charset="0"/>
                        </a:rPr>
                        <m:t> </m:t>
                      </m:r>
                      <m:r>
                        <m:rPr>
                          <m:sty m:val="p"/>
                        </m:rPr>
                        <a:rPr lang="el-GR" b="0" i="0" smtClean="0">
                          <a:latin typeface="Cambria Math" panose="02040503050406030204" pitchFamily="18" charset="0"/>
                        </a:rPr>
                        <m:t>ή</m:t>
                      </m:r>
                      <m:r>
                        <a:rPr lang="el-GR" b="0" i="0" smtClean="0">
                          <a:latin typeface="Cambria Math" panose="02040503050406030204" pitchFamily="18" charset="0"/>
                        </a:rPr>
                        <m:t>  </m:t>
                      </m:r>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𝑛</m:t>
                          </m:r>
                          <m:r>
                            <a:rPr lang="en-US">
                              <a:latin typeface="Cambria Math" panose="02040503050406030204" pitchFamily="18" charset="0"/>
                            </a:rPr>
                            <m:t>→∞</m:t>
                          </m:r>
                        </m:lim>
                      </m:limLow>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𝑘</m:t>
                          </m:r>
                          <m:r>
                            <a:rPr lang="en-US">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𝑘</m:t>
                              </m:r>
                            </m:sub>
                          </m:sSub>
                          <m:r>
                            <a:rPr lang="en-US">
                              <a:latin typeface="Cambria Math" panose="02040503050406030204" pitchFamily="18" charset="0"/>
                            </a:rPr>
                            <m:t>=</m:t>
                          </m:r>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𝑘</m:t>
                              </m:r>
                              <m:r>
                                <a:rPr lang="en-US">
                                  <a:latin typeface="Cambria Math" panose="02040503050406030204" pitchFamily="18" charset="0"/>
                                </a:rPr>
                                <m:t>=1</m:t>
                              </m:r>
                            </m:sub>
                            <m:sup>
                              <m:r>
                                <a:rPr lang="en-US">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𝑘</m:t>
                                  </m:r>
                                </m:sub>
                              </m:sSub>
                              <m:r>
                                <a:rPr lang="en-US">
                                  <a:latin typeface="Cambria Math" panose="02040503050406030204" pitchFamily="18" charset="0"/>
                                </a:rPr>
                                <m:t>=</m:t>
                              </m:r>
                              <m:r>
                                <a:rPr lang="en-US" i="1">
                                  <a:latin typeface="Cambria Math" panose="02040503050406030204" pitchFamily="18" charset="0"/>
                                </a:rPr>
                                <m:t>𝑆</m:t>
                              </m:r>
                            </m:e>
                          </m:nary>
                        </m:e>
                      </m:nary>
                    </m:oMath>
                  </m:oMathPara>
                </a14:m>
                <a:endParaRPr lang="el-GR" dirty="0" smtClean="0"/>
              </a:p>
              <a:p>
                <a:pPr marL="0" indent="0">
                  <a:buNone/>
                </a:pPr>
                <a:endParaRPr lang="el-GR" dirty="0"/>
              </a:p>
              <a:p>
                <a:r>
                  <a:rPr lang="el-GR" dirty="0"/>
                  <a:t>Αν το όριο της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oMath>
                </a14:m>
                <a:r>
                  <a:rPr lang="el-GR" dirty="0"/>
                  <a:t>,  (</a:t>
                </a:r>
                <a:r>
                  <a:rPr lang="en-US" dirty="0"/>
                  <a:t>n=1,2,…</a:t>
                </a:r>
                <a:r>
                  <a:rPr lang="el-GR" dirty="0"/>
                  <a:t> </a:t>
                </a:r>
                <a:r>
                  <a:rPr lang="el-GR" dirty="0"/>
                  <a:t>), </a:t>
                </a:r>
                <a:r>
                  <a:rPr lang="el-GR" dirty="0" smtClean="0"/>
                  <a:t>δεν </a:t>
                </a:r>
                <a:r>
                  <a:rPr lang="el-GR" dirty="0"/>
                  <a:t>υπάρχει ή είναι το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m:t>
                    </m:r>
                  </m:oMath>
                </a14:m>
                <a:r>
                  <a:rPr lang="el-GR" dirty="0" smtClean="0"/>
                  <a:t> </a:t>
                </a:r>
                <a:r>
                  <a:rPr lang="el-GR" dirty="0"/>
                  <a:t>τότε λέμε ότι η σειρά αποκλίνει.</a:t>
                </a:r>
                <a:endParaRPr lang="en-US" dirty="0"/>
              </a:p>
              <a:p>
                <a:pPr marL="0" indent="0">
                  <a:buNone/>
                </a:pPr>
                <a:endParaRPr lang="en-US" dirty="0"/>
              </a:p>
              <a:p>
                <a:endParaRPr lang="en-US" dirty="0" smtClean="0"/>
              </a:p>
              <a:p>
                <a:endParaRPr lang="en-US" dirty="0"/>
              </a:p>
              <a:p>
                <a:endParaRPr lang="el-GR"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667" t="-2022" r="-9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Ορθογώνιο 6"/>
              <p:cNvSpPr/>
              <p:nvPr/>
            </p:nvSpPr>
            <p:spPr>
              <a:xfrm>
                <a:off x="4268872" y="3244334"/>
                <a:ext cx="606255"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r>
                        <a:rPr lang="en-US" i="0">
                          <a:latin typeface="Cambria Math" panose="02040503050406030204" pitchFamily="18" charset="0"/>
                        </a:rPr>
                        <m:t>∞</m:t>
                      </m:r>
                    </m:oMath>
                  </m:oMathPara>
                </a14:m>
                <a:endParaRPr lang="en-US" dirty="0"/>
              </a:p>
            </p:txBody>
          </p:sp>
        </mc:Choice>
        <mc:Fallback>
          <p:sp>
            <p:nvSpPr>
              <p:cNvPr id="7" name="Ορθογώνιο 6"/>
              <p:cNvSpPr>
                <a:spLocks noRot="1" noChangeAspect="1" noMove="1" noResize="1" noEditPoints="1" noAdjustHandles="1" noChangeArrowheads="1" noChangeShapeType="1" noTextEdit="1"/>
              </p:cNvSpPr>
              <p:nvPr/>
            </p:nvSpPr>
            <p:spPr>
              <a:xfrm>
                <a:off x="4268872" y="3244334"/>
                <a:ext cx="606255" cy="369332"/>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3490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Σειρές πραγματικών </a:t>
            </a:r>
            <a:r>
              <a:rPr lang="el-GR" b="1" dirty="0" smtClean="0"/>
              <a:t>αριθμών</a:t>
            </a:r>
            <a:r>
              <a:rPr lang="en-US" b="1" dirty="0" smtClean="0"/>
              <a:t> (3)</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70000" lnSpcReduction="20000"/>
              </a:bodyPr>
              <a:lstStyle/>
              <a:p>
                <a:pPr marL="0" indent="0">
                  <a:buNone/>
                </a:pPr>
                <a:r>
                  <a:rPr lang="el-GR" dirty="0" smtClean="0"/>
                  <a:t>Για την σύγκλιση (απόκλιση) των σειρών πραγματικών αριθμών ισχύουν τα επόμενα θεωρήματα:</a:t>
                </a:r>
                <a:endParaRPr lang="en-US" dirty="0"/>
              </a:p>
              <a:p>
                <a:endParaRPr lang="el-GR" dirty="0" smtClean="0"/>
              </a:p>
              <a:p>
                <a:r>
                  <a:rPr lang="el-GR" dirty="0"/>
                  <a:t>Αν η σειρά </a:t>
                </a:r>
                <a14:m>
                  <m:oMath xmlns:m="http://schemas.openxmlformats.org/officeDocument/2006/math">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𝑛</m:t>
                        </m:r>
                        <m:r>
                          <a:rPr lang="en-US">
                            <a:latin typeface="Cambria Math" panose="02040503050406030204" pitchFamily="18" charset="0"/>
                          </a:rPr>
                          <m:t>=1</m:t>
                        </m:r>
                      </m:sub>
                      <m:sup>
                        <m:r>
                          <a:rPr lang="en-US">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a:latin typeface="Cambria Math" panose="02040503050406030204" pitchFamily="18" charset="0"/>
                              </a:rPr>
                              <m:t>2</m:t>
                            </m:r>
                          </m:sub>
                        </m:sSub>
                        <m:r>
                          <a:rPr lang="en-US">
                            <a:latin typeface="Cambria Math" panose="02040503050406030204" pitchFamily="18" charset="0"/>
                          </a:rPr>
                          <m:t>+...</m:t>
                        </m:r>
                      </m:e>
                    </m:nary>
                  </m:oMath>
                </a14:m>
                <a:r>
                  <a:rPr lang="el-GR" dirty="0" smtClean="0"/>
                  <a:t> συγκλίνει </a:t>
                </a:r>
                <a:r>
                  <a:rPr lang="el-GR" dirty="0"/>
                  <a:t>(αποκλίνει) τότε η σειρά </a:t>
                </a:r>
                <a14:m>
                  <m:oMath xmlns:m="http://schemas.openxmlformats.org/officeDocument/2006/math">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𝑛</m:t>
                        </m:r>
                        <m:r>
                          <a:rPr lang="en-US">
                            <a:latin typeface="Cambria Math" panose="02040503050406030204" pitchFamily="18" charset="0"/>
                          </a:rPr>
                          <m:t>=</m:t>
                        </m:r>
                        <m:r>
                          <a:rPr lang="en-US" i="1">
                            <a:latin typeface="Cambria Math" panose="02040503050406030204" pitchFamily="18" charset="0"/>
                          </a:rPr>
                          <m:t>𝑝</m:t>
                        </m:r>
                      </m:sub>
                      <m:sup>
                        <m:r>
                          <a:rPr lang="en-US">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𝑝</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𝑝</m:t>
                            </m:r>
                            <m:r>
                              <a:rPr lang="en-US">
                                <a:latin typeface="Cambria Math" panose="02040503050406030204" pitchFamily="18" charset="0"/>
                              </a:rPr>
                              <m:t>+1</m:t>
                            </m:r>
                          </m:sub>
                        </m:sSub>
                        <m:r>
                          <a:rPr lang="en-US">
                            <a:latin typeface="Cambria Math" panose="02040503050406030204" pitchFamily="18" charset="0"/>
                          </a:rPr>
                          <m:t>+...</m:t>
                        </m:r>
                      </m:e>
                    </m:nary>
                  </m:oMath>
                </a14:m>
                <a:r>
                  <a:rPr lang="el-GR" dirty="0" smtClean="0"/>
                  <a:t> </a:t>
                </a:r>
                <a:r>
                  <a:rPr lang="el-GR" dirty="0"/>
                  <a:t>συγκλίνει (αποκλίνει) και αντίστροφα</a:t>
                </a:r>
                <a:r>
                  <a:rPr lang="el-GR" dirty="0" smtClean="0"/>
                  <a:t>.</a:t>
                </a:r>
              </a:p>
              <a:p>
                <a:endParaRPr lang="el-GR" dirty="0"/>
              </a:p>
              <a:p>
                <a:r>
                  <a:rPr lang="el-GR" dirty="0"/>
                  <a:t>Αν οι σειρές </a:t>
                </a:r>
                <a14:m>
                  <m:oMath xmlns:m="http://schemas.openxmlformats.org/officeDocument/2006/math">
                    <m:nary>
                      <m:naryPr>
                        <m:chr m:val="∑"/>
                        <m:limLoc m:val="undOvr"/>
                        <m:grow m:val="on"/>
                        <m:ctrlPr>
                          <a:rPr lang="en-US" i="1" smtClean="0">
                            <a:latin typeface="Cambria Math" panose="02040503050406030204" pitchFamily="18" charset="0"/>
                          </a:rPr>
                        </m:ctrlPr>
                      </m:naryPr>
                      <m:sub>
                        <m:r>
                          <a:rPr lang="en-US" i="1">
                            <a:latin typeface="Cambria Math" panose="02040503050406030204" pitchFamily="18" charset="0"/>
                          </a:rPr>
                          <m:t>𝑛</m:t>
                        </m:r>
                        <m:r>
                          <a:rPr lang="en-US">
                            <a:latin typeface="Cambria Math" panose="02040503050406030204" pitchFamily="18" charset="0"/>
                          </a:rPr>
                          <m:t>=1</m:t>
                        </m:r>
                      </m:sub>
                      <m:sup>
                        <m:r>
                          <a:rPr lang="en-US">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e>
                    </m:nary>
                  </m:oMath>
                </a14:m>
                <a:r>
                  <a:rPr lang="el-GR" dirty="0" smtClean="0"/>
                  <a:t> και </a:t>
                </a:r>
                <a14:m>
                  <m:oMath xmlns:m="http://schemas.openxmlformats.org/officeDocument/2006/math">
                    <m:nary>
                      <m:naryPr>
                        <m:chr m:val="∑"/>
                        <m:limLoc m:val="undOvr"/>
                        <m:grow m:val="on"/>
                        <m:ctrlPr>
                          <a:rPr lang="en-US" i="1" smtClean="0">
                            <a:latin typeface="Cambria Math" panose="02040503050406030204" pitchFamily="18" charset="0"/>
                          </a:rPr>
                        </m:ctrlPr>
                      </m:naryPr>
                      <m:sub>
                        <m:r>
                          <m:rPr>
                            <m:sty m:val="p"/>
                            <m:brk/>
                            <m:aln/>
                          </m:rPr>
                          <a:rPr lang="en-US" b="0" i="0" smtClean="0">
                            <a:latin typeface="Cambria Math" panose="02040503050406030204" pitchFamily="18" charset="0"/>
                          </a:rPr>
                          <m:t>b</m:t>
                        </m:r>
                        <m:r>
                          <a:rPr lang="en-US">
                            <a:latin typeface="Cambria Math" panose="02040503050406030204" pitchFamily="18" charset="0"/>
                          </a:rPr>
                          <m:t>=1</m:t>
                        </m:r>
                      </m:sub>
                      <m:sup>
                        <m:r>
                          <a:rPr lang="en-US">
                            <a:latin typeface="Cambria Math" panose="02040503050406030204" pitchFamily="18" charset="0"/>
                          </a:rPr>
                          <m:t>∞</m:t>
                        </m:r>
                      </m:sup>
                      <m:e>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𝑛</m:t>
                            </m:r>
                          </m:sub>
                        </m:sSub>
                      </m:e>
                    </m:nary>
                  </m:oMath>
                </a14:m>
                <a:r>
                  <a:rPr lang="el-GR" dirty="0" smtClean="0"/>
                  <a:t> συγκλίνουν </a:t>
                </a:r>
                <a:r>
                  <a:rPr lang="el-GR" dirty="0"/>
                  <a:t>τότε συγκλίνει και η σειρά </a:t>
                </a:r>
                <a14:m>
                  <m:oMath xmlns:m="http://schemas.openxmlformats.org/officeDocument/2006/math">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𝑛</m:t>
                        </m:r>
                        <m:r>
                          <a:rPr lang="en-US">
                            <a:latin typeface="Cambria Math" panose="02040503050406030204" pitchFamily="18" charset="0"/>
                          </a:rPr>
                          <m:t>=1</m:t>
                        </m:r>
                      </m:sub>
                      <m:sup>
                        <m:r>
                          <a:rPr lang="en-US">
                            <a:latin typeface="Cambria Math" panose="02040503050406030204" pitchFamily="18" charset="0"/>
                          </a:rPr>
                          <m:t>∞</m:t>
                        </m:r>
                      </m:sup>
                      <m:e>
                        <m:d>
                          <m:dPr>
                            <m:ctrlPr>
                              <a:rPr lang="en-US" i="1">
                                <a:latin typeface="Cambria Math" panose="02040503050406030204" pitchFamily="18" charset="0"/>
                              </a:rPr>
                            </m:ctrlPr>
                          </m:dPr>
                          <m:e>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r>
                              <a:rPr lang="en-US">
                                <a:latin typeface="Cambria Math" panose="02040503050406030204" pitchFamily="18" charset="0"/>
                              </a:rPr>
                              <m:t>+</m:t>
                            </m:r>
                            <m:r>
                              <a:rPr lang="en-US" i="1">
                                <a:latin typeface="Cambria Math" panose="02040503050406030204" pitchFamily="18" charset="0"/>
                              </a:rPr>
                              <m:t>𝑏</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m:t>
                                </m:r>
                              </m:sub>
                            </m:sSub>
                          </m:e>
                        </m:d>
                      </m:e>
                    </m:nary>
                  </m:oMath>
                </a14:m>
                <a:r>
                  <a:rPr lang="el-GR" dirty="0" smtClean="0"/>
                  <a:t> </a:t>
                </a:r>
                <a:r>
                  <a:rPr lang="el-GR" dirty="0"/>
                  <a:t>όπου </a:t>
                </a:r>
                <a14:m>
                  <m:oMath xmlns:m="http://schemas.openxmlformats.org/officeDocument/2006/math">
                    <m:r>
                      <a:rPr lang="en-US" i="1">
                        <a:latin typeface="Cambria Math" panose="02040503050406030204" pitchFamily="18" charset="0"/>
                      </a:rPr>
                      <m:t>𝑎</m:t>
                    </m:r>
                    <m:r>
                      <a:rPr lang="en-US">
                        <a:latin typeface="Cambria Math" panose="02040503050406030204" pitchFamily="18" charset="0"/>
                      </a:rPr>
                      <m:t>,</m:t>
                    </m:r>
                    <m:r>
                      <m:rPr>
                        <m:nor/>
                      </m:rPr>
                      <a:rPr lang="en-US" i="1">
                        <a:latin typeface="Cambria Math" panose="02040503050406030204" pitchFamily="18" charset="0"/>
                      </a:rPr>
                      <m:t> </m:t>
                    </m:r>
                    <m:r>
                      <a:rPr lang="en-US" i="1">
                        <a:latin typeface="Cambria Math" panose="02040503050406030204" pitchFamily="18" charset="0"/>
                      </a:rPr>
                      <m:t>𝑏</m:t>
                    </m:r>
                    <m:r>
                      <m:rPr>
                        <m:nor/>
                      </m:rPr>
                      <a:rPr lang="en-US" i="1">
                        <a:latin typeface="Cambria Math" panose="02040503050406030204" pitchFamily="18" charset="0"/>
                      </a:rPr>
                      <m:t>  </m:t>
                    </m:r>
                    <m:r>
                      <a:rPr lang="en-US">
                        <a:latin typeface="Cambria Math" panose="02040503050406030204" pitchFamily="18" charset="0"/>
                      </a:rPr>
                      <m:t>∈</m:t>
                    </m:r>
                    <m:r>
                      <a:rPr lang="en-US">
                        <a:latin typeface="Cambria Math" panose="02040503050406030204" pitchFamily="18" charset="0"/>
                      </a:rPr>
                      <m:t>ℝ</m:t>
                    </m:r>
                  </m:oMath>
                </a14:m>
                <a:r>
                  <a:rPr lang="el-GR" dirty="0" smtClean="0"/>
                  <a:t>.</a:t>
                </a:r>
                <a:endParaRPr lang="en-US" dirty="0" smtClean="0"/>
              </a:p>
              <a:p>
                <a:endParaRPr lang="en-US" dirty="0"/>
              </a:p>
              <a:p>
                <a:r>
                  <a:rPr lang="el-GR" dirty="0"/>
                  <a:t>Αν </a:t>
                </a:r>
                <a:r>
                  <a:rPr lang="el-GR" dirty="0" smtClean="0"/>
                  <a:t>η σειρά </a:t>
                </a:r>
                <a14:m>
                  <m:oMath xmlns:m="http://schemas.openxmlformats.org/officeDocument/2006/math">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𝑛</m:t>
                        </m:r>
                        <m:r>
                          <a:rPr lang="en-US">
                            <a:latin typeface="Cambria Math" panose="02040503050406030204" pitchFamily="18" charset="0"/>
                          </a:rPr>
                          <m:t>=1</m:t>
                        </m:r>
                      </m:sub>
                      <m:sup>
                        <m:r>
                          <a:rPr lang="en-US">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e>
                    </m:nary>
                  </m:oMath>
                </a14:m>
                <a:r>
                  <a:rPr lang="el-GR" dirty="0"/>
                  <a:t> </a:t>
                </a:r>
                <a:r>
                  <a:rPr lang="el-GR" dirty="0" smtClean="0"/>
                  <a:t>συγκλίνει και η </a:t>
                </a:r>
                <a14:m>
                  <m:oMath xmlns:m="http://schemas.openxmlformats.org/officeDocument/2006/math">
                    <m:nary>
                      <m:naryPr>
                        <m:chr m:val="∑"/>
                        <m:limLoc m:val="undOvr"/>
                        <m:grow m:val="on"/>
                        <m:ctrlPr>
                          <a:rPr lang="en-US" i="1">
                            <a:latin typeface="Cambria Math" panose="02040503050406030204" pitchFamily="18" charset="0"/>
                          </a:rPr>
                        </m:ctrlPr>
                      </m:naryPr>
                      <m:sub>
                        <m:r>
                          <m:rPr>
                            <m:sty m:val="p"/>
                            <m:brk/>
                            <m:aln/>
                          </m:rPr>
                          <a:rPr lang="en-US">
                            <a:latin typeface="Cambria Math" panose="02040503050406030204" pitchFamily="18" charset="0"/>
                          </a:rPr>
                          <m:t>b</m:t>
                        </m:r>
                        <m:r>
                          <a:rPr lang="en-US">
                            <a:latin typeface="Cambria Math" panose="02040503050406030204" pitchFamily="18" charset="0"/>
                          </a:rPr>
                          <m:t>=1</m:t>
                        </m:r>
                      </m:sub>
                      <m:sup>
                        <m:r>
                          <a:rPr lang="en-US">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m:t>
                            </m:r>
                          </m:sub>
                        </m:sSub>
                      </m:e>
                    </m:nary>
                  </m:oMath>
                </a14:m>
                <a:r>
                  <a:rPr lang="el-GR" dirty="0"/>
                  <a:t> </a:t>
                </a:r>
                <a:r>
                  <a:rPr lang="el-GR" dirty="0" smtClean="0"/>
                  <a:t>αποκλίνει </a:t>
                </a:r>
                <a:r>
                  <a:rPr lang="el-GR" dirty="0"/>
                  <a:t>τότε </a:t>
                </a:r>
                <a:r>
                  <a:rPr lang="el-GR" dirty="0" smtClean="0"/>
                  <a:t>η σειρά </a:t>
                </a:r>
                <a14:m>
                  <m:oMath xmlns:m="http://schemas.openxmlformats.org/officeDocument/2006/math">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𝑛</m:t>
                        </m:r>
                        <m:r>
                          <a:rPr lang="en-US">
                            <a:latin typeface="Cambria Math" panose="02040503050406030204" pitchFamily="18" charset="0"/>
                          </a:rPr>
                          <m:t>=1</m:t>
                        </m:r>
                      </m:sub>
                      <m:sup>
                        <m:r>
                          <a:rPr lang="en-US">
                            <a:latin typeface="Cambria Math" panose="02040503050406030204" pitchFamily="18" charset="0"/>
                          </a:rPr>
                          <m:t>∞</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m:t>
                                </m:r>
                              </m:sub>
                            </m:sSub>
                          </m:e>
                        </m:d>
                      </m:e>
                    </m:nary>
                  </m:oMath>
                </a14:m>
                <a:r>
                  <a:rPr lang="el-GR" dirty="0" smtClean="0"/>
                  <a:t> </a:t>
                </a:r>
                <a:r>
                  <a:rPr lang="el-GR" dirty="0"/>
                  <a:t>αποκλίνει.</a:t>
                </a:r>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2291" r="-1037" b="-6739"/>
                </a:stretch>
              </a:blipFill>
            </p:spPr>
            <p:txBody>
              <a:bodyPr/>
              <a:lstStyle/>
              <a:p>
                <a:r>
                  <a:rPr lang="en-US">
                    <a:noFill/>
                  </a:rPr>
                  <a:t> </a:t>
                </a:r>
              </a:p>
            </p:txBody>
          </p:sp>
        </mc:Fallback>
      </mc:AlternateContent>
    </p:spTree>
    <p:extLst>
      <p:ext uri="{BB962C8B-B14F-4D97-AF65-F5344CB8AC3E}">
        <p14:creationId xmlns:p14="http://schemas.microsoft.com/office/powerpoint/2010/main" val="1894114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Σειρές πραγματικών </a:t>
            </a:r>
            <a:r>
              <a:rPr lang="el-GR" b="1" dirty="0" smtClean="0"/>
              <a:t>αριθμών</a:t>
            </a:r>
            <a:r>
              <a:rPr lang="en-US" b="1" dirty="0" smtClean="0"/>
              <a:t> (4)</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55000" lnSpcReduction="20000"/>
              </a:bodyPr>
              <a:lstStyle/>
              <a:p>
                <a:r>
                  <a:rPr lang="el-GR" b="1" dirty="0"/>
                  <a:t>Υπολογισμός αθροίσματος σειρών πραγματικών αριθμών </a:t>
                </a:r>
                <a:endParaRPr lang="en-US" dirty="0"/>
              </a:p>
              <a:p>
                <a:pPr marL="0" indent="0">
                  <a:buNone/>
                </a:pPr>
                <a:endParaRPr lang="el-GR" dirty="0" smtClean="0"/>
              </a:p>
              <a:p>
                <a:pPr marL="0" indent="0">
                  <a:buNone/>
                </a:pPr>
                <a:r>
                  <a:rPr lang="el-GR" dirty="0" smtClean="0"/>
                  <a:t>Λόγω </a:t>
                </a:r>
                <a:r>
                  <a:rPr lang="el-GR" dirty="0"/>
                  <a:t>της ποικιλίας των μορφών που έχουν οι σειρές, δεν είναι πάντοτε δυνατόν να υπολογίσουμε το άθροισμά τους. Δύο από τις λίγες μεθόδους που υπάρχουν για τον υπολογισμό του αθροίσματος αφορούν τις </a:t>
                </a:r>
                <a:r>
                  <a:rPr lang="el-GR" u="sng" dirty="0"/>
                  <a:t>Τηλεσκοπικές σειρές</a:t>
                </a:r>
                <a:r>
                  <a:rPr lang="el-GR" dirty="0"/>
                  <a:t> και τις </a:t>
                </a:r>
                <a:r>
                  <a:rPr lang="el-GR" u="sng" dirty="0"/>
                  <a:t>Γεωμετρικές σειρές</a:t>
                </a:r>
                <a:r>
                  <a:rPr lang="el-GR" dirty="0" smtClean="0"/>
                  <a:t>.</a:t>
                </a:r>
              </a:p>
              <a:p>
                <a:pPr marL="0" indent="0">
                  <a:buNone/>
                </a:pPr>
                <a:endParaRPr lang="el-GR" dirty="0"/>
              </a:p>
              <a:p>
                <a:r>
                  <a:rPr lang="el-GR" b="1" dirty="0"/>
                  <a:t>Σχέση μεταξύ Γενικευμένων Ολοκληρωμάτων και Σειρών</a:t>
                </a:r>
                <a:endParaRPr lang="en-US" dirty="0"/>
              </a:p>
              <a:p>
                <a:pPr marL="0" indent="0">
                  <a:buNone/>
                </a:pPr>
                <a:endParaRPr lang="el-GR" dirty="0" smtClean="0"/>
              </a:p>
              <a:p>
                <a:pPr marL="0" indent="0">
                  <a:buNone/>
                </a:pPr>
                <a:r>
                  <a:rPr lang="el-GR" dirty="0"/>
                  <a:t>Ένα γενικευμένο ολοκλήρωμα 1ου είδους της μορφής </a:t>
                </a:r>
                <a14:m>
                  <m:oMath xmlns:m="http://schemas.openxmlformats.org/officeDocument/2006/math">
                    <m:nary>
                      <m:naryPr>
                        <m:limLoc m:val="undOvr"/>
                        <m:grow m:val="on"/>
                        <m:ctrlPr>
                          <a:rPr lang="en-US" i="1">
                            <a:latin typeface="Cambria Math" panose="02040503050406030204" pitchFamily="18" charset="0"/>
                          </a:rPr>
                        </m:ctrlPr>
                      </m:naryPr>
                      <m:sub>
                        <m:r>
                          <a:rPr lang="en-US">
                            <a:latin typeface="Cambria Math" panose="02040503050406030204" pitchFamily="18" charset="0"/>
                          </a:rPr>
                          <m:t>0</m:t>
                        </m:r>
                      </m:sub>
                      <m:sup>
                        <m:r>
                          <a:rPr lang="en-US">
                            <a:latin typeface="Cambria Math" panose="02040503050406030204" pitchFamily="18" charset="0"/>
                          </a:rPr>
                          <m:t>∞</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oMath>
                </a14:m>
                <a:endParaRPr lang="en-US" dirty="0"/>
              </a:p>
              <a:p>
                <a:pPr marL="0" indent="0">
                  <a:buNone/>
                </a:pPr>
                <a:r>
                  <a:rPr lang="el-GR" dirty="0"/>
                  <a:t> </a:t>
                </a:r>
                <a:r>
                  <a:rPr lang="el-GR" dirty="0" smtClean="0"/>
                  <a:t>μπορεί </a:t>
                </a:r>
                <a:r>
                  <a:rPr lang="el-GR" dirty="0"/>
                  <a:t>να μετατραπεί σε μια σειρά πραγματικών αριθμών. Το ίδιο μπορεί να γίνει και για τα ολοκληρώματα 2ου είδους</a:t>
                </a:r>
                <a:r>
                  <a:rPr lang="el-GR" dirty="0" smtClean="0"/>
                  <a:t>.</a:t>
                </a:r>
              </a:p>
              <a:p>
                <a:pPr marL="0" indent="0">
                  <a:buNone/>
                </a:pPr>
                <a:endParaRPr lang="el-GR" dirty="0"/>
              </a:p>
              <a:p>
                <a:pPr marL="0" indent="0">
                  <a:buNone/>
                </a:pPr>
                <a:r>
                  <a:rPr lang="el-GR" dirty="0"/>
                  <a:t>Μπορούμε να διαπιστώσουμε την σύγκλιση ή απόκλιση ενός γενικευμένου ολοκληρώματος ή μιας σειράς πραγματικών αριθμών χωρίς να καταφύγουμε στον υπολογισμό της τιμής του ολοκληρώματος ή του αθροίσματος της σειράς με την βοήθεια ορισμένων κριτηρίων.</a:t>
                </a:r>
                <a:endParaRPr lang="en-US" dirty="0"/>
              </a:p>
              <a:p>
                <a:pPr marL="0" indent="0">
                  <a:buNone/>
                </a:pPr>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593" t="-1887"/>
                </a:stretch>
              </a:blipFill>
            </p:spPr>
            <p:txBody>
              <a:bodyPr/>
              <a:lstStyle/>
              <a:p>
                <a:r>
                  <a:rPr lang="en-US">
                    <a:noFill/>
                  </a:rPr>
                  <a:t> </a:t>
                </a:r>
              </a:p>
            </p:txBody>
          </p:sp>
        </mc:Fallback>
      </mc:AlternateContent>
    </p:spTree>
    <p:extLst>
      <p:ext uri="{BB962C8B-B14F-4D97-AF65-F5344CB8AC3E}">
        <p14:creationId xmlns:p14="http://schemas.microsoft.com/office/powerpoint/2010/main" val="351222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smtClean="0">
                <a:latin typeface="+mn-lt"/>
              </a:rPr>
              <a:t>Άδειες Χρήσης</a:t>
            </a:r>
            <a:endParaRPr lang="el-GR" b="1" dirty="0">
              <a:latin typeface="+mn-lt"/>
            </a:endParaRPr>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2" name="Εικόνα 1"/>
          <p:cNvPicPr>
            <a:picLocks noChangeAspect="1"/>
          </p:cNvPicPr>
          <p:nvPr/>
        </p:nvPicPr>
        <p:blipFill>
          <a:blip r:embed="rId3"/>
          <a:stretch>
            <a:fillRect/>
          </a:stretch>
        </p:blipFill>
        <p:spPr>
          <a:xfrm>
            <a:off x="3785548" y="5571379"/>
            <a:ext cx="1572904" cy="554784"/>
          </a:xfrm>
          <a:prstGeom prst="rect">
            <a:avLst/>
          </a:prstGeom>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Σειρές πραγματικών </a:t>
            </a:r>
            <a:r>
              <a:rPr lang="el-GR" b="1" dirty="0" smtClean="0"/>
              <a:t>αριθμών</a:t>
            </a:r>
            <a:r>
              <a:rPr lang="en-US" b="1" dirty="0" smtClean="0"/>
              <a:t> (5)</a:t>
            </a:r>
            <a:endParaRPr lang="en-US"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47500" lnSpcReduction="20000"/>
              </a:bodyPr>
              <a:lstStyle/>
              <a:p>
                <a:r>
                  <a:rPr lang="el-GR" b="1" dirty="0" smtClean="0"/>
                  <a:t>Ακολουθίες πραγματικών συναρτήσεων </a:t>
                </a:r>
              </a:p>
              <a:p>
                <a:endParaRPr lang="el-GR" b="1" dirty="0"/>
              </a:p>
              <a:p>
                <a:pPr marL="0" indent="0">
                  <a:buNone/>
                </a:pPr>
                <a:r>
                  <a:rPr lang="el-GR" dirty="0"/>
                  <a:t>Οι ακολουθίες των πραγματικών συναρτήσεων ορίζονται με τρόπο ανάλογο των ακολουθιών των πραγματικών αριθμών. Δηλαδή, η απεικόνιση που ορίζεται από την αντιστοιχία μεταξύ των φυσικών αριθμών και ενός συνόλου πραγματικών συναρτήσεων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m:t>
                            </m:r>
                          </m:sub>
                        </m:sSub>
                        <m:r>
                          <a:rPr lang="en-US">
                            <a:latin typeface="Cambria Math" panose="02040503050406030204" pitchFamily="18" charset="0"/>
                          </a:rPr>
                          <m:t>,...</m:t>
                        </m:r>
                      </m:e>
                    </m:d>
                  </m:oMath>
                </a14:m>
                <a:r>
                  <a:rPr lang="el-GR" dirty="0" smtClean="0"/>
                  <a:t> </a:t>
                </a:r>
                <a:r>
                  <a:rPr lang="el-GR" dirty="0"/>
                  <a:t>με κοινό πεδίο ορισμού Α, ονομάζεται </a:t>
                </a:r>
                <a:r>
                  <a:rPr lang="el-GR" b="1" dirty="0"/>
                  <a:t>ακολουθία πραγματικών συναρτήσεων</a:t>
                </a:r>
                <a:r>
                  <a:rPr lang="el-GR" dirty="0"/>
                  <a:t> και συμβολίζεται με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l-GR" dirty="0" smtClean="0"/>
                  <a:t>, (</a:t>
                </a:r>
                <a14:m>
                  <m:oMath xmlns:m="http://schemas.openxmlformats.org/officeDocument/2006/math">
                    <m:r>
                      <a:rPr lang="en-US" i="1">
                        <a:latin typeface="Cambria Math" panose="02040503050406030204" pitchFamily="18" charset="0"/>
                      </a:rPr>
                      <m:t>𝑛</m:t>
                    </m:r>
                    <m:r>
                      <a:rPr lang="en-US">
                        <a:latin typeface="Cambria Math" panose="02040503050406030204" pitchFamily="18" charset="0"/>
                      </a:rPr>
                      <m:t>=1,2,</m:t>
                    </m:r>
                    <m:r>
                      <a:rPr lang="en-US" i="1">
                        <a:latin typeface="Cambria Math" panose="02040503050406030204" pitchFamily="18" charset="0"/>
                      </a:rPr>
                      <m:t>…</m:t>
                    </m:r>
                  </m:oMath>
                </a14:m>
                <a:r>
                  <a:rPr lang="el-GR" dirty="0" smtClean="0"/>
                  <a:t>), </a:t>
                </a:r>
                <a:r>
                  <a:rPr lang="el-GR" dirty="0"/>
                  <a:t>όπου  </a:t>
                </a:r>
                <a14:m>
                  <m:oMath xmlns:m="http://schemas.openxmlformats.org/officeDocument/2006/math">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𝐴</m:t>
                    </m:r>
                  </m:oMath>
                </a14:m>
                <a:r>
                  <a:rPr lang="el-GR" dirty="0" smtClean="0"/>
                  <a:t>.</a:t>
                </a:r>
              </a:p>
              <a:p>
                <a:pPr marL="0" indent="0">
                  <a:buNone/>
                </a:pPr>
                <a:endParaRPr lang="el-GR" dirty="0"/>
              </a:p>
              <a:p>
                <a:r>
                  <a:rPr lang="el-GR" b="1" dirty="0"/>
                  <a:t>Σειρές πραγματικών συναρτήσεων </a:t>
                </a:r>
                <a:endParaRPr lang="el-GR" b="1" dirty="0" smtClean="0"/>
              </a:p>
              <a:p>
                <a:endParaRPr lang="el-GR" b="1" dirty="0"/>
              </a:p>
              <a:p>
                <a:pPr marL="0" indent="0">
                  <a:buNone/>
                </a:pPr>
                <a:r>
                  <a:rPr lang="el-GR" dirty="0"/>
                  <a:t>Αν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l-GR" dirty="0"/>
                  <a:t>, (</a:t>
                </a:r>
                <a14:m>
                  <m:oMath xmlns:m="http://schemas.openxmlformats.org/officeDocument/2006/math">
                    <m:r>
                      <a:rPr lang="en-US" i="1">
                        <a:latin typeface="Cambria Math" panose="02040503050406030204" pitchFamily="18" charset="0"/>
                      </a:rPr>
                      <m:t>𝑛</m:t>
                    </m:r>
                    <m:r>
                      <a:rPr lang="en-US">
                        <a:latin typeface="Cambria Math" panose="02040503050406030204" pitchFamily="18" charset="0"/>
                      </a:rPr>
                      <m:t>=1,2,</m:t>
                    </m:r>
                    <m:r>
                      <a:rPr lang="en-US" i="1">
                        <a:latin typeface="Cambria Math" panose="02040503050406030204" pitchFamily="18" charset="0"/>
                      </a:rPr>
                      <m:t>…</m:t>
                    </m:r>
                  </m:oMath>
                </a14:m>
                <a:r>
                  <a:rPr lang="el-GR" dirty="0"/>
                  <a:t>)</a:t>
                </a:r>
                <a:r>
                  <a:rPr lang="el-GR" dirty="0" smtClean="0"/>
                  <a:t>, </a:t>
                </a:r>
                <a:r>
                  <a:rPr lang="el-GR" dirty="0"/>
                  <a:t>μια ακολουθία συναρτήσεων με πεδίο ορισμού Α, η αντίστοιχη σειρά ορίζεται ως εξής</a:t>
                </a:r>
                <a:endParaRPr lang="en-US" dirty="0"/>
              </a:p>
              <a:p>
                <a:endParaRPr lang="el-GR" dirty="0" smtClean="0"/>
              </a:p>
              <a:p>
                <a:pPr marL="0" indent="0">
                  <a:buNone/>
                </a:pPr>
                <a14:m>
                  <m:oMathPara xmlns:m="http://schemas.openxmlformats.org/officeDocument/2006/math">
                    <m:oMathParaPr>
                      <m:jc m:val="centerGroup"/>
                    </m:oMathParaPr>
                    <m:oMath xmlns:m="http://schemas.openxmlformats.org/officeDocument/2006/math">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𝑛</m:t>
                          </m:r>
                          <m:r>
                            <a:rPr lang="en-US">
                              <a:latin typeface="Cambria Math" panose="02040503050406030204" pitchFamily="18" charset="0"/>
                            </a:rPr>
                            <m:t>=1</m:t>
                          </m:r>
                        </m:sub>
                        <m:sup>
                          <m:r>
                            <a:rPr lang="en-US">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𝑥</m:t>
                              </m:r>
                            </m:e>
                          </m:d>
                        </m:e>
                      </m:nary>
                      <m:r>
                        <a:rPr lang="en-US">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𝑥</m:t>
                          </m:r>
                          <m:r>
                            <a:rPr lang="en-US">
                              <a:latin typeface="Cambria Math" panose="02040503050406030204" pitchFamily="18" charset="0"/>
                            </a:rPr>
                            <m:t>→∞</m:t>
                          </m:r>
                        </m:lim>
                      </m:limLow>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𝑥</m:t>
                              </m:r>
                            </m:e>
                          </m:d>
                        </m:e>
                      </m:d>
                      <m:r>
                        <a:rPr lang="en-US">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𝑥</m:t>
                          </m:r>
                          <m:r>
                            <a:rPr lang="en-US">
                              <a:latin typeface="Cambria Math" panose="02040503050406030204" pitchFamily="18" charset="0"/>
                            </a:rPr>
                            <m:t>→∞</m:t>
                          </m:r>
                        </m:lim>
                      </m:limLow>
                      <m:r>
                        <a:rPr lang="en-US" i="1">
                          <a:latin typeface="Cambria Math" panose="02040503050406030204" pitchFamily="18" charset="0"/>
                        </a:rPr>
                        <m:t>𝑆</m:t>
                      </m:r>
                      <m:d>
                        <m:dPr>
                          <m:ctrlPr>
                            <a:rPr lang="en-US" i="1">
                              <a:latin typeface="Cambria Math" panose="02040503050406030204" pitchFamily="18" charset="0"/>
                            </a:rPr>
                          </m:ctrlPr>
                        </m:dPr>
                        <m:e>
                          <m:r>
                            <a:rPr lang="en-US" i="1">
                              <a:latin typeface="Cambria Math" panose="02040503050406030204" pitchFamily="18" charset="0"/>
                            </a:rPr>
                            <m:t>𝑥</m:t>
                          </m:r>
                        </m:e>
                      </m:d>
                    </m:oMath>
                  </m:oMathPara>
                </a14:m>
                <a:endParaRPr lang="el-GR" dirty="0" smtClean="0"/>
              </a:p>
              <a:p>
                <a:pPr marL="0" indent="0">
                  <a:buNone/>
                </a:pPr>
                <a:endParaRPr lang="el-GR" dirty="0"/>
              </a:p>
              <a:p>
                <a:pPr marL="0" indent="0">
                  <a:buNone/>
                </a:pPr>
                <a:r>
                  <a:rPr lang="el-GR" dirty="0"/>
                  <a:t>Αν το όριο της ακολουθίας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S</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l-GR" dirty="0"/>
                  <a:t>, (</a:t>
                </a:r>
                <a14:m>
                  <m:oMath xmlns:m="http://schemas.openxmlformats.org/officeDocument/2006/math">
                    <m:r>
                      <a:rPr lang="en-US" i="1">
                        <a:latin typeface="Cambria Math" panose="02040503050406030204" pitchFamily="18" charset="0"/>
                      </a:rPr>
                      <m:t>𝑛</m:t>
                    </m:r>
                    <m:r>
                      <a:rPr lang="en-US">
                        <a:latin typeface="Cambria Math" panose="02040503050406030204" pitchFamily="18" charset="0"/>
                      </a:rPr>
                      <m:t>=1,2,</m:t>
                    </m:r>
                    <m:r>
                      <a:rPr lang="en-US" i="1">
                        <a:latin typeface="Cambria Math" panose="02040503050406030204" pitchFamily="18" charset="0"/>
                      </a:rPr>
                      <m:t>…</m:t>
                    </m:r>
                  </m:oMath>
                </a14:m>
                <a:r>
                  <a:rPr lang="el-GR" dirty="0" smtClean="0"/>
                  <a:t>), </a:t>
                </a:r>
                <a:r>
                  <a:rPr lang="el-GR" dirty="0"/>
                  <a:t>των μερικών αθροισμάτων υπάρχει για κάθε x που ανήκει σ’ ένα υποσύνολο J του Α και είναι η συνάρτηση F(x), τότε την συνάρτηση αυτή την ονομάζουμε </a:t>
                </a:r>
                <a:r>
                  <a:rPr lang="el-GR" b="1" dirty="0"/>
                  <a:t>άθροισμα της σειράς</a:t>
                </a:r>
                <a:r>
                  <a:rPr lang="el-GR" dirty="0" smtClean="0"/>
                  <a:t>.</a:t>
                </a:r>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296" t="-1213" r="-2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Ορθογώνιο 6"/>
              <p:cNvSpPr/>
              <p:nvPr/>
            </p:nvSpPr>
            <p:spPr>
              <a:xfrm>
                <a:off x="4177693" y="3244334"/>
                <a:ext cx="788613"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r>
                        <a:rPr lang="en-US" i="0">
                          <a:latin typeface="Cambria Math" panose="02040503050406030204" pitchFamily="18" charset="0"/>
                        </a:rPr>
                        <m:t>∈</m:t>
                      </m:r>
                      <m:r>
                        <a:rPr lang="en-US" i="1">
                          <a:latin typeface="Cambria Math" panose="02040503050406030204" pitchFamily="18" charset="0"/>
                        </a:rPr>
                        <m:t>𝐴</m:t>
                      </m:r>
                    </m:oMath>
                  </m:oMathPara>
                </a14:m>
                <a:endParaRPr lang="en-US" dirty="0"/>
              </a:p>
            </p:txBody>
          </p:sp>
        </mc:Choice>
        <mc:Fallback>
          <p:sp>
            <p:nvSpPr>
              <p:cNvPr id="7" name="Ορθογώνιο 6"/>
              <p:cNvSpPr>
                <a:spLocks noRot="1" noChangeAspect="1" noMove="1" noResize="1" noEditPoints="1" noAdjustHandles="1" noChangeArrowheads="1" noChangeShapeType="1" noTextEdit="1"/>
              </p:cNvSpPr>
              <p:nvPr/>
            </p:nvSpPr>
            <p:spPr>
              <a:xfrm>
                <a:off x="4177693" y="3244334"/>
                <a:ext cx="788613" cy="369332"/>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88960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Σημείωμα Χρήσης Έργων Τρίτων</a:t>
            </a:r>
            <a:endParaRPr lang="el-GR" b="1" dirty="0"/>
          </a:p>
        </p:txBody>
      </p:sp>
      <p:sp>
        <p:nvSpPr>
          <p:cNvPr id="3" name="Θέση περιεχομένου 2"/>
          <p:cNvSpPr>
            <a:spLocks noGrp="1"/>
          </p:cNvSpPr>
          <p:nvPr>
            <p:ph idx="1"/>
          </p:nvPr>
        </p:nvSpPr>
        <p:spPr/>
        <p:txBody>
          <a:bodyPr>
            <a:normAutofit/>
          </a:bodyPr>
          <a:lstStyle/>
          <a:p>
            <a:r>
              <a:rPr lang="el-GR" dirty="0" smtClean="0"/>
              <a:t>Το υλικό της παρουσίασης προέρχεται από το βιβλίο</a:t>
            </a:r>
            <a:r>
              <a:rPr lang="en-US" dirty="0" smtClean="0"/>
              <a:t>:</a:t>
            </a:r>
            <a:r>
              <a:rPr lang="el-GR" dirty="0"/>
              <a:t> </a:t>
            </a:r>
            <a:r>
              <a:rPr lang="el-GR" dirty="0" smtClean="0"/>
              <a:t>«</a:t>
            </a:r>
            <a:r>
              <a:rPr lang="el-GR" dirty="0"/>
              <a:t>Ειδικά Μαθηματικά»,  Γ. Καραχάλιου &amp; Β. </a:t>
            </a:r>
            <a:r>
              <a:rPr lang="el-GR" dirty="0" err="1"/>
              <a:t>Λουκόπουλου</a:t>
            </a:r>
            <a:r>
              <a:rPr lang="el-GR" dirty="0"/>
              <a:t>, Παν/</a:t>
            </a:r>
            <a:r>
              <a:rPr lang="el-GR" dirty="0" err="1"/>
              <a:t>μίου</a:t>
            </a:r>
            <a:r>
              <a:rPr lang="el-GR" dirty="0"/>
              <a:t> </a:t>
            </a:r>
            <a:r>
              <a:rPr lang="el-GR" dirty="0" smtClean="0"/>
              <a:t>Πατρών,</a:t>
            </a:r>
            <a:r>
              <a:rPr lang="en-US" smtClean="0"/>
              <a:t> </a:t>
            </a:r>
            <a:r>
              <a:rPr lang="el-GR" smtClean="0"/>
              <a:t>Μιγαδική </a:t>
            </a:r>
            <a:r>
              <a:rPr lang="el-GR" dirty="0"/>
              <a:t>Ανάλυση"  Δ. </a:t>
            </a:r>
            <a:r>
              <a:rPr lang="el-GR" dirty="0" err="1"/>
              <a:t>Σουρλά</a:t>
            </a:r>
            <a:r>
              <a:rPr lang="el-GR" dirty="0"/>
              <a:t>, Σημειώσεις Παν/</a:t>
            </a:r>
            <a:r>
              <a:rPr lang="el-GR" dirty="0" err="1"/>
              <a:t>μίου</a:t>
            </a:r>
            <a:r>
              <a:rPr lang="el-GR" dirty="0"/>
              <a:t> </a:t>
            </a:r>
            <a:r>
              <a:rPr lang="el-GR" dirty="0" smtClean="0"/>
              <a:t>Πατρών</a:t>
            </a:r>
            <a:r>
              <a:rPr lang="en-US" dirty="0" smtClean="0"/>
              <a:t>, </a:t>
            </a:r>
            <a:r>
              <a:rPr lang="el-GR" dirty="0" smtClean="0"/>
              <a:t>εκτός αν αναγράφεται διαφορετικά.</a:t>
            </a:r>
            <a:endParaRPr lang="en-US" dirty="0" smtClean="0"/>
          </a:p>
          <a:p>
            <a:pPr marL="0" indent="0">
              <a:buNone/>
            </a:pPr>
            <a:endParaRPr lang="en-US" dirty="0"/>
          </a:p>
        </p:txBody>
      </p:sp>
    </p:spTree>
    <p:extLst>
      <p:ext uri="{BB962C8B-B14F-4D97-AF65-F5344CB8AC3E}">
        <p14:creationId xmlns:p14="http://schemas.microsoft.com/office/powerpoint/2010/main" val="36181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Σημείωμα Αναφοράς</a:t>
            </a:r>
            <a:endParaRPr lang="el-GR" b="1" dirty="0"/>
          </a:p>
        </p:txBody>
      </p:sp>
      <p:sp>
        <p:nvSpPr>
          <p:cNvPr id="3" name="Θέση περιεχομένου 2"/>
          <p:cNvSpPr>
            <a:spLocks noGrp="1"/>
          </p:cNvSpPr>
          <p:nvPr>
            <p:ph idx="1"/>
          </p:nvPr>
        </p:nvSpPr>
        <p:spPr>
          <a:xfrm>
            <a:off x="457200" y="1556792"/>
            <a:ext cx="8229600" cy="4525963"/>
          </a:xfrm>
        </p:spPr>
        <p:txBody>
          <a:bodyPr/>
          <a:lstStyle/>
          <a:p>
            <a:pPr marL="0" lvl="0" indent="0">
              <a:spcBef>
                <a:spcPts val="1200"/>
              </a:spcBef>
              <a:buNone/>
            </a:pPr>
            <a:r>
              <a:rPr lang="el-GR" sz="2400" dirty="0" err="1"/>
              <a:t>Copyright</a:t>
            </a:r>
            <a:r>
              <a:rPr lang="el-GR" sz="2400" dirty="0"/>
              <a:t> </a:t>
            </a:r>
            <a:r>
              <a:rPr lang="el-GR" sz="2400" dirty="0" smtClean="0"/>
              <a:t>Πανεπιστήμιο Πατρών</a:t>
            </a:r>
            <a:r>
              <a:rPr lang="en-US" sz="2400" dirty="0" smtClean="0"/>
              <a:t>,</a:t>
            </a:r>
            <a:r>
              <a:rPr lang="el-GR" sz="2400" dirty="0"/>
              <a:t> </a:t>
            </a:r>
            <a:r>
              <a:rPr lang="el-GR" sz="2400" dirty="0" smtClean="0"/>
              <a:t>Βασίλειος </a:t>
            </a:r>
            <a:r>
              <a:rPr lang="el-GR" sz="2400" dirty="0" err="1" smtClean="0"/>
              <a:t>Λουκόπουλος</a:t>
            </a:r>
            <a:r>
              <a:rPr lang="el-GR" sz="2400" dirty="0" smtClean="0"/>
              <a:t>. «Ειδικά Μαθηματικά. Ενότητα </a:t>
            </a:r>
            <a:r>
              <a:rPr lang="el-GR" sz="2400" dirty="0" smtClean="0"/>
              <a:t>1</a:t>
            </a:r>
            <a:r>
              <a:rPr lang="en-US" sz="2400" smtClean="0"/>
              <a:t>0</a:t>
            </a:r>
            <a:r>
              <a:rPr lang="el-GR" sz="2400" smtClean="0"/>
              <a:t>». </a:t>
            </a:r>
            <a:r>
              <a:rPr lang="el-GR" sz="2400" dirty="0"/>
              <a:t>Έκδοση: 1.0. </a:t>
            </a:r>
            <a:r>
              <a:rPr lang="el-GR" sz="2400" dirty="0" smtClean="0"/>
              <a:t>Πάτρα 2015. </a:t>
            </a:r>
            <a:r>
              <a:rPr lang="el-GR" sz="2400" dirty="0"/>
              <a:t>Διαθέσιμο από τη δικτυακή διεύθυνση</a:t>
            </a:r>
            <a:r>
              <a:rPr lang="el-GR" sz="2400" dirty="0" smtClean="0"/>
              <a:t>: </a:t>
            </a:r>
            <a:r>
              <a:rPr lang="en-US" sz="2400" b="1" dirty="0"/>
              <a:t>https://eclass.upatras.gr/courses/PHY1945</a:t>
            </a:r>
            <a:r>
              <a:rPr lang="en-US" sz="2400" b="1" dirty="0" smtClean="0"/>
              <a:t>/</a:t>
            </a:r>
            <a:endParaRPr lang="el-GR" sz="2400" dirty="0"/>
          </a:p>
          <a:p>
            <a:pPr marL="0" indent="0">
              <a:buNone/>
            </a:pPr>
            <a:endParaRPr lang="el-GR" dirty="0"/>
          </a:p>
        </p:txBody>
      </p:sp>
    </p:spTree>
    <p:extLst>
      <p:ext uri="{BB962C8B-B14F-4D97-AF65-F5344CB8AC3E}">
        <p14:creationId xmlns:p14="http://schemas.microsoft.com/office/powerpoint/2010/main" val="2438145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2" name="Εικόνα 1"/>
          <p:cNvPicPr>
            <a:picLocks noChangeAspect="1"/>
          </p:cNvPicPr>
          <p:nvPr/>
        </p:nvPicPr>
        <p:blipFill>
          <a:blip r:embed="rId4"/>
          <a:stretch>
            <a:fillRect/>
          </a:stretch>
        </p:blipFill>
        <p:spPr>
          <a:xfrm>
            <a:off x="2089658" y="5841476"/>
            <a:ext cx="1572904" cy="554784"/>
          </a:xfrm>
          <a:prstGeom prst="rect">
            <a:avLst/>
          </a:prstGeom>
        </p:spPr>
      </p:pic>
    </p:spTree>
    <p:extLst>
      <p:ext uri="{BB962C8B-B14F-4D97-AF65-F5344CB8AC3E}">
        <p14:creationId xmlns:p14="http://schemas.microsoft.com/office/powerpoint/2010/main" val="1892590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Σκοποί  ενότητας</a:t>
            </a:r>
            <a:r>
              <a:rPr lang="en-US" b="1" dirty="0" smtClean="0"/>
              <a:t> </a:t>
            </a:r>
            <a:endParaRPr lang="el-GR" b="1" dirty="0"/>
          </a:p>
        </p:txBody>
      </p:sp>
      <p:sp>
        <p:nvSpPr>
          <p:cNvPr id="3" name="Content Placeholder 2"/>
          <p:cNvSpPr>
            <a:spLocks noGrp="1"/>
          </p:cNvSpPr>
          <p:nvPr>
            <p:ph idx="1"/>
          </p:nvPr>
        </p:nvSpPr>
        <p:spPr/>
        <p:txBody>
          <a:bodyPr>
            <a:normAutofit fontScale="92500" lnSpcReduction="10000"/>
          </a:bodyPr>
          <a:lstStyle/>
          <a:p>
            <a:pPr marL="0" indent="0">
              <a:buNone/>
            </a:pPr>
            <a:r>
              <a:rPr lang="el-GR" dirty="0"/>
              <a:t>Γενικευμένα ολοκληρώματα 1ου , 2ου , 3ου , είδους </a:t>
            </a:r>
            <a:endParaRPr lang="el-GR" dirty="0" smtClean="0"/>
          </a:p>
          <a:p>
            <a:pPr marL="0" indent="0">
              <a:buNone/>
            </a:pPr>
            <a:endParaRPr lang="el-GR" dirty="0"/>
          </a:p>
          <a:p>
            <a:pPr marL="0" indent="0">
              <a:buNone/>
            </a:pPr>
            <a:r>
              <a:rPr lang="el-GR" dirty="0" smtClean="0"/>
              <a:t>• </a:t>
            </a:r>
            <a:r>
              <a:rPr lang="el-GR" dirty="0"/>
              <a:t>Σύγκλιση κατά </a:t>
            </a:r>
            <a:r>
              <a:rPr lang="el-GR" dirty="0" err="1"/>
              <a:t>Cauchy</a:t>
            </a:r>
            <a:r>
              <a:rPr lang="el-GR" dirty="0"/>
              <a:t> Εφαρμογές </a:t>
            </a:r>
            <a:endParaRPr lang="el-GR" dirty="0" smtClean="0"/>
          </a:p>
          <a:p>
            <a:pPr marL="0" indent="0">
              <a:buNone/>
            </a:pPr>
            <a:r>
              <a:rPr lang="el-GR" dirty="0" smtClean="0"/>
              <a:t>• </a:t>
            </a:r>
            <a:r>
              <a:rPr lang="el-GR" dirty="0"/>
              <a:t>Σειρές πραγματικών αριθμών </a:t>
            </a:r>
            <a:endParaRPr lang="el-GR" dirty="0" smtClean="0"/>
          </a:p>
          <a:p>
            <a:pPr marL="0" indent="0">
              <a:buNone/>
            </a:pPr>
            <a:r>
              <a:rPr lang="el-GR" dirty="0" smtClean="0"/>
              <a:t>• </a:t>
            </a:r>
            <a:r>
              <a:rPr lang="el-GR" dirty="0"/>
              <a:t>Σχέση μεταξύ Γενικευμένων Ολοκληρωμάτων και Σειρών </a:t>
            </a:r>
            <a:endParaRPr lang="el-GR" dirty="0" smtClean="0"/>
          </a:p>
          <a:p>
            <a:pPr marL="0" indent="0">
              <a:buNone/>
            </a:pPr>
            <a:r>
              <a:rPr lang="el-GR" dirty="0" smtClean="0"/>
              <a:t>• </a:t>
            </a:r>
            <a:r>
              <a:rPr lang="el-GR" dirty="0"/>
              <a:t>Ακολουθίες πραγματικών συναρτήσεων </a:t>
            </a:r>
            <a:endParaRPr lang="el-GR" dirty="0" smtClean="0"/>
          </a:p>
          <a:p>
            <a:pPr marL="0" indent="0">
              <a:buNone/>
            </a:pPr>
            <a:r>
              <a:rPr lang="el-GR" dirty="0" smtClean="0"/>
              <a:t>• </a:t>
            </a:r>
            <a:r>
              <a:rPr lang="el-GR" dirty="0"/>
              <a:t>Σειρές πραγματικών συναρτήσεων	</a:t>
            </a:r>
          </a:p>
          <a:p>
            <a:pPr marL="0" indent="0">
              <a:buNone/>
            </a:pPr>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Γενικευμένα ολοκληρώματα</a:t>
            </a:r>
            <a:endParaRPr lang="en-US" b="1"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a:t>Το ορισμένο ολοκλήρωμα ή ολοκλήρωμα </a:t>
            </a:r>
            <a:r>
              <a:rPr lang="el-GR" dirty="0" err="1"/>
              <a:t>Riemann</a:t>
            </a:r>
            <a:r>
              <a:rPr lang="el-GR" dirty="0"/>
              <a:t> μιας πραγματικής συνάρτησης f με διάστημα ολοκλήρωσης το πεπερασμένο διάστημα </a:t>
            </a:r>
            <a:r>
              <a:rPr lang="el-GR" dirty="0" smtClean="0"/>
              <a:t>[</a:t>
            </a:r>
            <a:r>
              <a:rPr lang="el-GR" dirty="0" err="1" smtClean="0"/>
              <a:t>α,β</a:t>
            </a:r>
            <a:r>
              <a:rPr lang="el-GR" dirty="0" smtClean="0"/>
              <a:t>], </a:t>
            </a:r>
            <a:r>
              <a:rPr lang="el-GR" dirty="0"/>
              <a:t>υπάρχει όταν</a:t>
            </a:r>
            <a:r>
              <a:rPr lang="el-GR" dirty="0" smtClean="0"/>
              <a:t>:</a:t>
            </a:r>
          </a:p>
          <a:p>
            <a:endParaRPr lang="el-GR" dirty="0" smtClean="0"/>
          </a:p>
          <a:p>
            <a:pPr lvl="0">
              <a:buFont typeface="Wingdings" panose="05000000000000000000" pitchFamily="2" charset="2"/>
              <a:buChar char="ü"/>
            </a:pPr>
            <a:r>
              <a:rPr lang="el-GR" dirty="0"/>
              <a:t>η </a:t>
            </a:r>
            <a:r>
              <a:rPr lang="en-US" dirty="0"/>
              <a:t>f</a:t>
            </a:r>
            <a:r>
              <a:rPr lang="el-GR" dirty="0"/>
              <a:t> είναι συνεχής στο διάστημα αυτό, καθώς επίσης και όταν </a:t>
            </a:r>
            <a:endParaRPr lang="el-GR" dirty="0" smtClean="0"/>
          </a:p>
          <a:p>
            <a:pPr lvl="0">
              <a:buFont typeface="Wingdings" panose="05000000000000000000" pitchFamily="2" charset="2"/>
              <a:buChar char="ü"/>
            </a:pPr>
            <a:endParaRPr lang="en-US" dirty="0"/>
          </a:p>
          <a:p>
            <a:pPr>
              <a:buFont typeface="Wingdings" panose="05000000000000000000" pitchFamily="2" charset="2"/>
              <a:buChar char="ü"/>
            </a:pPr>
            <a:r>
              <a:rPr lang="el-GR" dirty="0"/>
              <a:t>έχει πεπερασμένο αριθμό </a:t>
            </a:r>
            <a:r>
              <a:rPr lang="el-GR" dirty="0" err="1"/>
              <a:t>ασυνεχειών</a:t>
            </a:r>
            <a:r>
              <a:rPr lang="el-GR" dirty="0"/>
              <a:t> αλλά είναι φραγμένη </a:t>
            </a:r>
            <a:r>
              <a:rPr lang="el-GR" dirty="0" smtClean="0"/>
              <a:t>στο </a:t>
            </a:r>
            <a:r>
              <a:rPr lang="el-GR" dirty="0"/>
              <a:t>[</a:t>
            </a:r>
            <a:r>
              <a:rPr lang="el-GR" dirty="0" err="1"/>
              <a:t>α,β</a:t>
            </a:r>
            <a:r>
              <a:rPr lang="el-GR" dirty="0" smtClean="0"/>
              <a:t>]</a:t>
            </a:r>
          </a:p>
          <a:p>
            <a:pPr>
              <a:buFont typeface="Wingdings" panose="05000000000000000000" pitchFamily="2" charset="2"/>
              <a:buChar char="ü"/>
            </a:pPr>
            <a:endParaRPr lang="el-GR" dirty="0"/>
          </a:p>
          <a:p>
            <a:pPr marL="0" indent="0">
              <a:buNone/>
            </a:pPr>
            <a:r>
              <a:rPr lang="el-GR" dirty="0"/>
              <a:t>Η έννοια του ορισμένου ολοκληρώματος μπορεί να επεκταθεί και στις περιπτώσεις όπου τα άκρα των διαστημάτων ολοκλήρωσης γίνονται άπειρα, καθώς επίσης και στις περιπτώσεις όπου η υπό ολοκλήρωση συνάρτηση δεν είναι φραγμένη σε διάστημα με πεπερασμένα άκρα. </a:t>
            </a:r>
            <a:endParaRPr lang="en-US" dirty="0"/>
          </a:p>
          <a:p>
            <a:pPr marL="0" indent="0">
              <a:buNone/>
            </a:pPr>
            <a:endParaRPr lang="en-US" dirty="0"/>
          </a:p>
        </p:txBody>
      </p:sp>
    </p:spTree>
    <p:extLst>
      <p:ext uri="{BB962C8B-B14F-4D97-AF65-F5344CB8AC3E}">
        <p14:creationId xmlns:p14="http://schemas.microsoft.com/office/powerpoint/2010/main" val="66061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Γενικευμένα </a:t>
            </a:r>
            <a:r>
              <a:rPr lang="el-GR" b="1" dirty="0" smtClean="0"/>
              <a:t>ολοκληρώματα</a:t>
            </a:r>
            <a:r>
              <a:rPr lang="en-US" b="1" dirty="0" smtClean="0"/>
              <a:t> (2)</a:t>
            </a:r>
            <a:endParaRPr lang="en-US"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0000" lnSpcReduction="20000"/>
              </a:bodyPr>
              <a:lstStyle/>
              <a:p>
                <a:pPr marL="0" indent="0">
                  <a:buNone/>
                </a:pPr>
                <a:r>
                  <a:rPr lang="el-GR" dirty="0" smtClean="0"/>
                  <a:t>Το ολοκλήρωμα </a:t>
                </a:r>
                <a14:m>
                  <m:oMath xmlns:m="http://schemas.openxmlformats.org/officeDocument/2006/math">
                    <m:nary>
                      <m:naryPr>
                        <m:limLoc m:val="subSup"/>
                        <m:grow m:val="on"/>
                        <m:ctrlPr>
                          <a:rPr lang="en-US" i="1">
                            <a:latin typeface="Cambria Math" panose="02040503050406030204" pitchFamily="18" charset="0"/>
                          </a:rPr>
                        </m:ctrlPr>
                      </m:naryPr>
                      <m:sub>
                        <m:r>
                          <a:rPr lang="en-US" i="1">
                            <a:latin typeface="Cambria Math" panose="02040503050406030204" pitchFamily="18" charset="0"/>
                          </a:rPr>
                          <m:t>𝛼</m:t>
                        </m:r>
                      </m:sub>
                      <m:sup>
                        <m:r>
                          <a:rPr lang="en-US" i="1">
                            <a:latin typeface="Cambria Math" panose="02040503050406030204" pitchFamily="18" charset="0"/>
                          </a:rPr>
                          <m:t>𝛽</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oMath>
                </a14:m>
                <a:r>
                  <a:rPr lang="el-GR" dirty="0" smtClean="0"/>
                  <a:t> </a:t>
                </a:r>
                <a:r>
                  <a:rPr lang="el-GR" dirty="0"/>
                  <a:t>καλείται γενικευμένο ολοκλήρωμα, αν συμβαίνει ένα τουλάχιστον από τα εξής</a:t>
                </a:r>
                <a:r>
                  <a:rPr lang="el-GR" dirty="0" smtClean="0"/>
                  <a:t>:</a:t>
                </a:r>
              </a:p>
              <a:p>
                <a:pPr marL="0" indent="0">
                  <a:buNone/>
                </a:pPr>
                <a:endParaRPr lang="el-GR" dirty="0"/>
              </a:p>
              <a:p>
                <a:pPr marL="514350" indent="-514350">
                  <a:buFont typeface="+mj-lt"/>
                  <a:buAutoNum type="arabicParenR"/>
                </a:pPr>
                <a14:m>
                  <m:oMath xmlns:m="http://schemas.openxmlformats.org/officeDocument/2006/math">
                    <m:r>
                      <a:rPr lang="en-US" i="1">
                        <a:latin typeface="Cambria Math" panose="02040503050406030204" pitchFamily="18" charset="0"/>
                      </a:rPr>
                      <m:t>𝛼</m:t>
                    </m:r>
                    <m:r>
                      <a:rPr lang="en-US">
                        <a:latin typeface="Cambria Math" panose="02040503050406030204" pitchFamily="18" charset="0"/>
                      </a:rPr>
                      <m:t>=−∞</m:t>
                    </m:r>
                  </m:oMath>
                </a14:m>
                <a:r>
                  <a:rPr lang="el-GR" dirty="0"/>
                  <a:t> ή </a:t>
                </a:r>
                <a14:m>
                  <m:oMath xmlns:m="http://schemas.openxmlformats.org/officeDocument/2006/math">
                    <m:r>
                      <m:rPr>
                        <m:sty m:val="p"/>
                      </m:rPr>
                      <a:rPr lang="el-GR" dirty="0">
                        <a:latin typeface="Cambria Math" panose="02040503050406030204" pitchFamily="18" charset="0"/>
                      </a:rPr>
                      <m:t>β</m:t>
                    </m:r>
                    <m:r>
                      <a:rPr lang="en-US">
                        <a:latin typeface="Cambria Math" panose="02040503050406030204" pitchFamily="18" charset="0"/>
                      </a:rPr>
                      <m:t>=</m:t>
                    </m:r>
                    <m:r>
                      <a:rPr lang="el-GR" b="0" i="0" smtClean="0">
                        <a:latin typeface="Cambria Math" panose="02040503050406030204" pitchFamily="18" charset="0"/>
                      </a:rPr>
                      <m:t>+</m:t>
                    </m:r>
                    <m:r>
                      <a:rPr lang="en-US">
                        <a:latin typeface="Cambria Math" panose="02040503050406030204" pitchFamily="18" charset="0"/>
                      </a:rPr>
                      <m:t>∞</m:t>
                    </m:r>
                  </m:oMath>
                </a14:m>
                <a:r>
                  <a:rPr lang="el-GR" dirty="0"/>
                  <a:t>  ή και τα δύο, δηλαδή το ένα ή και τα δύο όρια της ολοκληρώσεως είναι άπειρο</a:t>
                </a:r>
                <a:r>
                  <a:rPr lang="el-GR" dirty="0" smtClean="0"/>
                  <a:t>.</a:t>
                </a:r>
                <a:endParaRPr lang="en-US" dirty="0" smtClean="0"/>
              </a:p>
              <a:p>
                <a:pPr marL="514350" indent="-514350">
                  <a:buFont typeface="+mj-lt"/>
                  <a:buAutoNum type="arabicParenR"/>
                </a:pPr>
                <a:endParaRPr lang="el-GR" dirty="0" smtClean="0"/>
              </a:p>
              <a:p>
                <a:pPr marL="514350" indent="-514350">
                  <a:buFont typeface="+mj-lt"/>
                  <a:buAutoNum type="arabicParenR"/>
                </a:pPr>
                <a:r>
                  <a:rPr lang="el-GR" dirty="0" smtClean="0"/>
                  <a:t>Η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l-GR" dirty="0" smtClean="0"/>
                  <a:t> </a:t>
                </a:r>
                <a:r>
                  <a:rPr lang="el-GR" dirty="0"/>
                  <a:t>δεν έχει πεπερασμένη τιμή σε ένα ή περισσότερα σημεία του </a:t>
                </a:r>
                <a14:m>
                  <m:oMath xmlns:m="http://schemas.openxmlformats.org/officeDocument/2006/math">
                    <m:r>
                      <a:rPr lang="en-US" i="1">
                        <a:latin typeface="Cambria Math" panose="02040503050406030204" pitchFamily="18" charset="0"/>
                      </a:rPr>
                      <m:t>𝛼</m:t>
                    </m:r>
                    <m:r>
                      <a:rPr lang="en-US">
                        <a:latin typeface="Cambria Math" panose="02040503050406030204" pitchFamily="18" charset="0"/>
                      </a:rPr>
                      <m:t>≤</m:t>
                    </m:r>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𝛽</m:t>
                    </m:r>
                  </m:oMath>
                </a14:m>
                <a:r>
                  <a:rPr lang="el-GR" dirty="0" smtClean="0"/>
                  <a:t>. </a:t>
                </a:r>
                <a:r>
                  <a:rPr lang="el-GR" dirty="0"/>
                  <a:t>Τέτοια σημεία καλούνται ανώμαλα σημεία της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b="0" i="0" smtClean="0">
                        <a:latin typeface="Cambria Math" panose="02040503050406030204" pitchFamily="18" charset="0"/>
                      </a:rPr>
                      <m:t>.</m:t>
                    </m:r>
                  </m:oMath>
                </a14:m>
                <a:endParaRPr lang="en-US" dirty="0" smtClean="0"/>
              </a:p>
              <a:p>
                <a:pPr marL="514350" indent="-514350">
                  <a:buFont typeface="+mj-lt"/>
                  <a:buAutoNum type="arabicParenR"/>
                </a:pPr>
                <a:endParaRPr lang="en-US" dirty="0"/>
              </a:p>
              <a:p>
                <a:pPr marL="0" indent="0">
                  <a:buNone/>
                </a:pPr>
                <a:r>
                  <a:rPr lang="el-GR" dirty="0"/>
                  <a:t>Τα ολοκληρώματα στα οποία συμβαίνει το (1) ή το (2) καλούνται </a:t>
                </a:r>
                <a:r>
                  <a:rPr lang="el-GR" b="1" i="1" dirty="0"/>
                  <a:t>γενικευμένα ολοκληρώματα πρώτου</a:t>
                </a:r>
                <a:r>
                  <a:rPr lang="el-GR" dirty="0"/>
                  <a:t> και </a:t>
                </a:r>
                <a:r>
                  <a:rPr lang="el-GR" b="1" i="1" dirty="0"/>
                  <a:t>δεύτερου είδους</a:t>
                </a:r>
                <a:r>
                  <a:rPr lang="el-GR" dirty="0"/>
                  <a:t> αντίστοιχα. Τα ολοκληρώματα στα οποία συμβαίνουν και το (1) και (2) καλούνται </a:t>
                </a:r>
                <a:r>
                  <a:rPr lang="el-GR" b="1" i="1" dirty="0"/>
                  <a:t>γενικευμένα ολοκληρώματα τρίτου είδους</a:t>
                </a:r>
                <a:r>
                  <a:rPr lang="el-GR" dirty="0"/>
                  <a:t>.</a:t>
                </a: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539" r="-1481"/>
                </a:stretch>
              </a:blipFill>
            </p:spPr>
            <p:txBody>
              <a:bodyPr/>
              <a:lstStyle/>
              <a:p>
                <a:r>
                  <a:rPr lang="en-US">
                    <a:noFill/>
                  </a:rPr>
                  <a:t> </a:t>
                </a:r>
              </a:p>
            </p:txBody>
          </p:sp>
        </mc:Fallback>
      </mc:AlternateContent>
    </p:spTree>
    <p:extLst>
      <p:ext uri="{BB962C8B-B14F-4D97-AF65-F5344CB8AC3E}">
        <p14:creationId xmlns:p14="http://schemas.microsoft.com/office/powerpoint/2010/main" val="3538838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Γενικευμένα </a:t>
            </a:r>
            <a:r>
              <a:rPr lang="el-GR" b="1" dirty="0"/>
              <a:t>ολοκληρώματα πρώτου </a:t>
            </a:r>
            <a:r>
              <a:rPr lang="el-GR" b="1" dirty="0" smtClean="0"/>
              <a:t>είδους</a:t>
            </a:r>
            <a:endParaRPr lang="en-US"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7500" lnSpcReduction="20000"/>
              </a:bodyPr>
              <a:lstStyle/>
              <a:p>
                <a:r>
                  <a:rPr lang="el-GR" dirty="0" smtClean="0"/>
                  <a:t>Το γενικευμένο ολοκλήρωμα 1ου είδους γενικεύει την έννοια του ορισμένου ολοκληρώματος για διαστήματα ολοκλήρωσης της μορφής </a:t>
                </a:r>
                <a:r>
                  <a:rPr lang="en-US" dirty="0" smtClean="0"/>
                  <a:t>[</a:t>
                </a:r>
                <a:r>
                  <a:rPr lang="el-GR" dirty="0" smtClean="0"/>
                  <a:t>α, </a:t>
                </a:r>
                <a14:m>
                  <m:oMath xmlns:m="http://schemas.openxmlformats.org/officeDocument/2006/math">
                    <m:r>
                      <a:rPr lang="el-GR">
                        <a:latin typeface="Cambria Math" panose="02040503050406030204" pitchFamily="18" charset="0"/>
                      </a:rPr>
                      <m:t>+</m:t>
                    </m:r>
                    <m:r>
                      <a:rPr lang="en-US">
                        <a:latin typeface="Cambria Math" panose="02040503050406030204" pitchFamily="18" charset="0"/>
                      </a:rPr>
                      <m:t>∞</m:t>
                    </m:r>
                  </m:oMath>
                </a14:m>
                <a:r>
                  <a:rPr lang="el-GR" dirty="0" smtClean="0"/>
                  <a:t>), (</a:t>
                </a:r>
                <a14:m>
                  <m:oMath xmlns:m="http://schemas.openxmlformats.org/officeDocument/2006/math">
                    <m:r>
                      <a:rPr lang="el-GR" b="0" i="0" smtClean="0">
                        <a:latin typeface="Cambria Math" panose="02040503050406030204" pitchFamily="18" charset="0"/>
                      </a:rPr>
                      <m:t>−</m:t>
                    </m:r>
                    <m:r>
                      <a:rPr lang="en-US">
                        <a:latin typeface="Cambria Math" panose="02040503050406030204" pitchFamily="18" charset="0"/>
                      </a:rPr>
                      <m:t>∞</m:t>
                    </m:r>
                  </m:oMath>
                </a14:m>
                <a:r>
                  <a:rPr lang="el-GR" dirty="0" smtClean="0"/>
                  <a:t>,β]  και (</a:t>
                </a:r>
                <a14:m>
                  <m:oMath xmlns:m="http://schemas.openxmlformats.org/officeDocument/2006/math">
                    <m:r>
                      <a:rPr lang="el-GR" b="0" i="0" smtClean="0">
                        <a:latin typeface="Cambria Math" panose="02040503050406030204" pitchFamily="18" charset="0"/>
                      </a:rPr>
                      <m:t>−</m:t>
                    </m:r>
                    <m:r>
                      <a:rPr lang="en-US">
                        <a:latin typeface="Cambria Math" panose="02040503050406030204" pitchFamily="18" charset="0"/>
                      </a:rPr>
                      <m:t>∞</m:t>
                    </m:r>
                  </m:oMath>
                </a14:m>
                <a:r>
                  <a:rPr lang="el-GR" dirty="0" smtClean="0"/>
                  <a:t>,</a:t>
                </a:r>
                <a:r>
                  <a:rPr lang="el-GR" dirty="0"/>
                  <a:t> </a:t>
                </a:r>
                <a14:m>
                  <m:oMath xmlns:m="http://schemas.openxmlformats.org/officeDocument/2006/math">
                    <m:r>
                      <a:rPr lang="el-GR">
                        <a:latin typeface="Cambria Math" panose="02040503050406030204" pitchFamily="18" charset="0"/>
                      </a:rPr>
                      <m:t>+</m:t>
                    </m:r>
                    <m:r>
                      <a:rPr lang="en-US">
                        <a:latin typeface="Cambria Math" panose="02040503050406030204" pitchFamily="18" charset="0"/>
                      </a:rPr>
                      <m:t>∞</m:t>
                    </m:r>
                  </m:oMath>
                </a14:m>
                <a:r>
                  <a:rPr lang="el-GR" dirty="0" smtClean="0"/>
                  <a:t>). </a:t>
                </a:r>
              </a:p>
              <a:p>
                <a:endParaRPr lang="el-GR" dirty="0"/>
              </a:p>
              <a:p>
                <a:r>
                  <a:rPr lang="el-GR" dirty="0"/>
                  <a:t>Αν μια πραγματική συνάρτηση f είναι ολοκληρώσιμη σε κάθε διάστημα </a:t>
                </a:r>
                <a14:m>
                  <m:oMath xmlns:m="http://schemas.openxmlformats.org/officeDocument/2006/math">
                    <m:r>
                      <a:rPr lang="el-GR"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l-GR" dirty="0" smtClean="0"/>
                  <a:t> </a:t>
                </a:r>
                <a:r>
                  <a:rPr lang="el-GR" dirty="0"/>
                  <a:t>με </a:t>
                </a:r>
                <a14:m>
                  <m:oMath xmlns:m="http://schemas.openxmlformats.org/officeDocument/2006/math">
                    <m:r>
                      <m:rPr>
                        <m:nor/>
                      </m:rPr>
                      <a:rPr lang="en-US"/>
                      <m:t>x</m:t>
                    </m:r>
                    <m:r>
                      <a:rPr lang="en-US">
                        <a:latin typeface="Cambria Math" panose="02040503050406030204" pitchFamily="18" charset="0"/>
                      </a:rPr>
                      <m:t>∈</m:t>
                    </m:r>
                    <m:r>
                      <m:rPr>
                        <m:nor/>
                      </m:rPr>
                      <a:rPr lang="en-US" i="1">
                        <a:latin typeface="Cambria Math" panose="02040503050406030204" pitchFamily="18" charset="0"/>
                      </a:rPr>
                      <m:t>[</m:t>
                    </m:r>
                    <m:r>
                      <m:rPr>
                        <m:nor/>
                      </m:rPr>
                      <a:rPr lang="en-US" i="1">
                        <a:latin typeface="Cambria Math" panose="02040503050406030204" pitchFamily="18" charset="0"/>
                      </a:rPr>
                      <m:t>α</m:t>
                    </m:r>
                    <m:r>
                      <m:rPr>
                        <m:nor/>
                      </m:rPr>
                      <a:rPr lang="en-US" i="1">
                        <a:latin typeface="Cambria Math" panose="02040503050406030204" pitchFamily="18" charset="0"/>
                      </a:rPr>
                      <m:t>, +</m:t>
                    </m:r>
                    <m:r>
                      <a:rPr lang="en-US">
                        <a:latin typeface="Cambria Math" panose="02040503050406030204" pitchFamily="18" charset="0"/>
                      </a:rPr>
                      <m:t>∞</m:t>
                    </m:r>
                    <m:r>
                      <m:rPr>
                        <m:nor/>
                      </m:rPr>
                      <a:rPr lang="en-US" i="1">
                        <a:latin typeface="Cambria Math" panose="02040503050406030204" pitchFamily="18" charset="0"/>
                      </a:rPr>
                      <m:t>)</m:t>
                    </m:r>
                  </m:oMath>
                </a14:m>
                <a:r>
                  <a:rPr lang="el-GR" dirty="0" smtClean="0"/>
                  <a:t> </a:t>
                </a:r>
                <a:r>
                  <a:rPr lang="el-GR" dirty="0"/>
                  <a:t>τότε το όριο </a:t>
                </a:r>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𝑥</m:t>
                        </m:r>
                        <m:r>
                          <a:rPr lang="en-US">
                            <a:latin typeface="Cambria Math" panose="02040503050406030204" pitchFamily="18" charset="0"/>
                          </a:rPr>
                          <m:t>→+∞</m:t>
                        </m:r>
                      </m:lim>
                    </m:limLow>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r>
                          <a:rPr lang="en-US" i="1">
                            <a:latin typeface="Cambria Math" panose="02040503050406030204" pitchFamily="18" charset="0"/>
                          </a:rPr>
                          <m:t>𝑥</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oMath>
                </a14:m>
                <a:r>
                  <a:rPr lang="el-GR" dirty="0" smtClean="0"/>
                  <a:t> </a:t>
                </a:r>
                <a:r>
                  <a:rPr lang="el-GR" dirty="0"/>
                  <a:t>ονομάζεται γενικευμένο ολοκλήρωμα 1ου είδους και συμβολίζεται ως εξής</a:t>
                </a:r>
                <a:r>
                  <a:rPr lang="el-GR" dirty="0" smtClean="0"/>
                  <a:t>:</a:t>
                </a: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𝑥</m:t>
                          </m:r>
                          <m:r>
                            <a:rPr lang="en-US">
                              <a:latin typeface="Cambria Math" panose="02040503050406030204" pitchFamily="18" charset="0"/>
                            </a:rPr>
                            <m:t>→+∞</m:t>
                          </m:r>
                        </m:lim>
                      </m:limLow>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r>
                            <a:rPr lang="en-US" i="1">
                              <a:latin typeface="Cambria Math" panose="02040503050406030204" pitchFamily="18" charset="0"/>
                            </a:rPr>
                            <m:t>𝑥</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r>
                        <a:rPr lang="en-US">
                          <a:latin typeface="Cambria Math" panose="02040503050406030204" pitchFamily="18" charset="0"/>
                        </a:rPr>
                        <m:t>=</m:t>
                      </m:r>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𝛼</m:t>
                          </m:r>
                        </m:sub>
                        <m:sup>
                          <m:r>
                            <a:rPr lang="en-US">
                              <a:latin typeface="Cambria Math" panose="02040503050406030204" pitchFamily="18" charset="0"/>
                            </a:rPr>
                            <m:t>+∞</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oMath>
                  </m:oMathPara>
                </a14:m>
                <a:endParaRPr lang="en-US" dirty="0"/>
              </a:p>
              <a:p>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037" t="-2561" r="-889"/>
                </a:stretch>
              </a:blipFill>
            </p:spPr>
            <p:txBody>
              <a:bodyPr/>
              <a:lstStyle/>
              <a:p>
                <a:r>
                  <a:rPr lang="en-US">
                    <a:noFill/>
                  </a:rPr>
                  <a:t> </a:t>
                </a:r>
              </a:p>
            </p:txBody>
          </p:sp>
        </mc:Fallback>
      </mc:AlternateContent>
    </p:spTree>
    <p:extLst>
      <p:ext uri="{BB962C8B-B14F-4D97-AF65-F5344CB8AC3E}">
        <p14:creationId xmlns:p14="http://schemas.microsoft.com/office/powerpoint/2010/main" val="70225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Γενικευμένα ολοκληρώματα πρώτου </a:t>
            </a:r>
            <a:r>
              <a:rPr lang="el-GR" b="1" dirty="0" smtClean="0"/>
              <a:t>είδους</a:t>
            </a:r>
            <a:r>
              <a:rPr lang="en-US" b="1" dirty="0" smtClean="0"/>
              <a:t> (2)</a:t>
            </a:r>
            <a:endParaRPr lang="en-US"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85000" lnSpcReduction="20000"/>
              </a:bodyPr>
              <a:lstStyle/>
              <a:p>
                <a:r>
                  <a:rPr lang="el-GR" dirty="0" smtClean="0"/>
                  <a:t>Όταν η συνάρτηση f είναι ολοκληρώσιμη σε κάθε διάστημα </a:t>
                </a:r>
                <a14:m>
                  <m:oMath xmlns:m="http://schemas.openxmlformats.org/officeDocument/2006/math">
                    <m:r>
                      <a:rPr lang="el-GR"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l-GR" dirty="0" smtClean="0"/>
                  <a:t> </a:t>
                </a:r>
                <a:r>
                  <a:rPr lang="el-GR" dirty="0"/>
                  <a:t>με </a:t>
                </a:r>
                <a14:m>
                  <m:oMath xmlns:m="http://schemas.openxmlformats.org/officeDocument/2006/math">
                    <m:r>
                      <m:rPr>
                        <m:nor/>
                      </m:rPr>
                      <a:rPr lang="en-US"/>
                      <m:t>x</m:t>
                    </m:r>
                    <m:r>
                      <a:rPr lang="en-US">
                        <a:latin typeface="Cambria Math" panose="02040503050406030204" pitchFamily="18" charset="0"/>
                      </a:rPr>
                      <m:t>∈</m:t>
                    </m:r>
                    <m:r>
                      <a:rPr lang="en-US" b="0" i="0" smtClean="0">
                        <a:latin typeface="Cambria Math" panose="02040503050406030204" pitchFamily="18" charset="0"/>
                      </a:rPr>
                      <m:t>(−</m:t>
                    </m:r>
                    <m:r>
                      <a:rPr lang="en-US">
                        <a:latin typeface="Cambria Math" panose="02040503050406030204" pitchFamily="18" charset="0"/>
                      </a:rPr>
                      <m:t>∞</m:t>
                    </m:r>
                    <m:r>
                      <a:rPr lang="en-US" b="0" i="0" smtClean="0">
                        <a:latin typeface="Cambria Math" panose="02040503050406030204" pitchFamily="18" charset="0"/>
                      </a:rPr>
                      <m:t>,</m:t>
                    </m:r>
                    <m:r>
                      <m:rPr>
                        <m:nor/>
                      </m:rPr>
                      <a:rPr lang="el-GR" b="0" i="1" smtClean="0">
                        <a:latin typeface="Cambria Math" panose="02040503050406030204" pitchFamily="18" charset="0"/>
                      </a:rPr>
                      <m:t>β</m:t>
                    </m:r>
                    <m:r>
                      <m:rPr>
                        <m:nor/>
                      </m:rPr>
                      <a:rPr lang="el-GR" b="0" i="1" smtClean="0">
                        <a:latin typeface="Cambria Math" panose="02040503050406030204" pitchFamily="18" charset="0"/>
                      </a:rPr>
                      <m:t>]</m:t>
                    </m:r>
                  </m:oMath>
                </a14:m>
                <a:r>
                  <a:rPr lang="el-GR" dirty="0" smtClean="0"/>
                  <a:t> </a:t>
                </a:r>
                <a:r>
                  <a:rPr lang="el-GR" dirty="0"/>
                  <a:t>τότε το γενικευμένο ολοκλήρωμα 1ου είδους έχει τη μορφή</a:t>
                </a:r>
                <a:r>
                  <a:rPr lang="el-GR" dirty="0" smtClean="0"/>
                  <a:t>:</a:t>
                </a:r>
              </a:p>
              <a:p>
                <a:endParaRPr lang="el-GR" dirty="0"/>
              </a:p>
              <a:p>
                <a:pPr marL="0" indent="0">
                  <a:buNone/>
                </a:pPr>
                <a14:m>
                  <m:oMathPara xmlns:m="http://schemas.openxmlformats.org/officeDocument/2006/math">
                    <m:oMathParaPr>
                      <m:jc m:val="centerGroup"/>
                    </m:oMathParaPr>
                    <m:oMath xmlns:m="http://schemas.openxmlformats.org/officeDocument/2006/math">
                      <m:nary>
                        <m:naryPr>
                          <m:limLoc m:val="undOvr"/>
                          <m:grow m:val="on"/>
                          <m:ctrlPr>
                            <a:rPr lang="en-US" i="1">
                              <a:latin typeface="Cambria Math" panose="02040503050406030204" pitchFamily="18" charset="0"/>
                            </a:rPr>
                          </m:ctrlPr>
                        </m:naryPr>
                        <m:sub>
                          <m:r>
                            <a:rPr lang="en-US">
                              <a:latin typeface="Cambria Math" panose="02040503050406030204" pitchFamily="18" charset="0"/>
                            </a:rPr>
                            <m:t>−∞</m:t>
                          </m:r>
                        </m:sub>
                        <m:sup>
                          <m:r>
                            <a:rPr lang="en-US" i="1">
                              <a:latin typeface="Cambria Math" panose="02040503050406030204" pitchFamily="18" charset="0"/>
                            </a:rPr>
                            <m:t>𝛽</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𝑥</m:t>
                          </m:r>
                          <m:r>
                            <a:rPr lang="en-US">
                              <a:latin typeface="Cambria Math" panose="02040503050406030204" pitchFamily="18" charset="0"/>
                            </a:rPr>
                            <m:t>→−∞</m:t>
                          </m:r>
                        </m:lim>
                      </m:limLow>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𝑥</m:t>
                          </m:r>
                        </m:sub>
                        <m:sup>
                          <m:r>
                            <a:rPr lang="en-US" i="1">
                              <a:latin typeface="Cambria Math" panose="02040503050406030204" pitchFamily="18" charset="0"/>
                            </a:rPr>
                            <m:t>𝛽</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oMath>
                  </m:oMathPara>
                </a14:m>
                <a:endParaRPr lang="el-GR" dirty="0" smtClean="0"/>
              </a:p>
              <a:p>
                <a:pPr marL="0" indent="0">
                  <a:buNone/>
                </a:pPr>
                <a:endParaRPr lang="el-GR" dirty="0"/>
              </a:p>
              <a:p>
                <a:r>
                  <a:rPr lang="el-GR" dirty="0"/>
                  <a:t>Αν τα όρια </a:t>
                </a:r>
                <a:r>
                  <a:rPr lang="el-GR" dirty="0" smtClean="0"/>
                  <a:t>υπάρχουν </a:t>
                </a:r>
                <a:r>
                  <a:rPr lang="el-GR" dirty="0"/>
                  <a:t>τότε λέμε ότι το γενικευμένο ολοκλήρωμα </a:t>
                </a:r>
                <a:r>
                  <a:rPr lang="el-GR" b="1" dirty="0"/>
                  <a:t>συγκλίνει</a:t>
                </a:r>
                <a:r>
                  <a:rPr lang="el-GR" dirty="0"/>
                  <a:t>, ενώ όταν δεν υπάρχουν τότε λέμε ότι το γενικευμένο ολοκλήρωμα </a:t>
                </a:r>
                <a:r>
                  <a:rPr lang="el-GR" b="1" dirty="0"/>
                  <a:t>αποκλίνει</a:t>
                </a:r>
                <a:r>
                  <a:rPr lang="el-GR" dirty="0"/>
                  <a:t>.</a:t>
                </a:r>
                <a:endParaRPr lang="en-US" dirty="0"/>
              </a:p>
              <a:p>
                <a:endParaRPr lang="en-US" dirty="0"/>
              </a:p>
              <a:p>
                <a:pPr marL="0" indent="0">
                  <a:buNone/>
                </a:pP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259" t="-2830"/>
                </a:stretch>
              </a:blipFill>
            </p:spPr>
            <p:txBody>
              <a:bodyPr/>
              <a:lstStyle/>
              <a:p>
                <a:r>
                  <a:rPr lang="en-US">
                    <a:noFill/>
                  </a:rPr>
                  <a:t> </a:t>
                </a:r>
              </a:p>
            </p:txBody>
          </p:sp>
        </mc:Fallback>
      </mc:AlternateContent>
    </p:spTree>
    <p:extLst>
      <p:ext uri="{BB962C8B-B14F-4D97-AF65-F5344CB8AC3E}">
        <p14:creationId xmlns:p14="http://schemas.microsoft.com/office/powerpoint/2010/main" val="229960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Γενικευμένα ολοκληρώματα πρώτου είδους</a:t>
            </a:r>
            <a:r>
              <a:rPr lang="en-US" b="1" dirty="0"/>
              <a:t> </a:t>
            </a:r>
            <a:r>
              <a:rPr lang="en-US" b="1" dirty="0" smtClean="0"/>
              <a:t>(</a:t>
            </a:r>
            <a:r>
              <a:rPr lang="el-GR" b="1" dirty="0" smtClean="0"/>
              <a:t>3</a:t>
            </a:r>
            <a:r>
              <a:rPr lang="en-US" b="1" dirty="0" smtClean="0"/>
              <a:t>)</a:t>
            </a:r>
            <a:endParaRPr lang="en-US"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47500" lnSpcReduction="20000"/>
              </a:bodyPr>
              <a:lstStyle/>
              <a:p>
                <a:r>
                  <a:rPr lang="el-GR" dirty="0" smtClean="0"/>
                  <a:t>Αν η πραγματική συνάρτηση f είναι ολοκληρώσιμη σε κάθε διάστημα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l-GR" dirty="0" smtClean="0"/>
                  <a:t> </a:t>
                </a:r>
                <a:r>
                  <a:rPr lang="el-GR" dirty="0"/>
                  <a:t>τότε το </a:t>
                </a:r>
                <a:r>
                  <a:rPr lang="el-GR" dirty="0" smtClean="0"/>
                  <a:t>ολοκλήρωμα </a:t>
                </a:r>
                <a14:m>
                  <m:oMath xmlns:m="http://schemas.openxmlformats.org/officeDocument/2006/math">
                    <m:nary>
                      <m:naryPr>
                        <m:limLoc m:val="undOvr"/>
                        <m:grow m:val="on"/>
                        <m:ctrlPr>
                          <a:rPr lang="en-US" i="1">
                            <a:latin typeface="Cambria Math" panose="02040503050406030204" pitchFamily="18" charset="0"/>
                          </a:rPr>
                        </m:ctrlPr>
                      </m:naryPr>
                      <m:sub>
                        <m:r>
                          <a:rPr lang="en-US">
                            <a:latin typeface="Cambria Math" panose="02040503050406030204" pitchFamily="18" charset="0"/>
                          </a:rPr>
                          <m:t>−∞</m:t>
                        </m:r>
                      </m:sub>
                      <m:sup>
                        <m:r>
                          <a:rPr lang="en-US">
                            <a:latin typeface="Cambria Math" panose="02040503050406030204" pitchFamily="18" charset="0"/>
                          </a:rPr>
                          <m:t>+∞</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oMath>
                </a14:m>
                <a:r>
                  <a:rPr lang="el-GR" dirty="0" smtClean="0"/>
                  <a:t> ορίζεται </a:t>
                </a:r>
                <a:r>
                  <a:rPr lang="el-GR" dirty="0"/>
                  <a:t>ως </a:t>
                </a:r>
                <a:r>
                  <a:rPr lang="el-GR" dirty="0" smtClean="0"/>
                  <a:t>εξής</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nary>
                        <m:naryPr>
                          <m:limLoc m:val="undOvr"/>
                          <m:grow m:val="on"/>
                          <m:ctrlPr>
                            <a:rPr lang="en-US" i="1">
                              <a:latin typeface="Cambria Math" panose="02040503050406030204" pitchFamily="18" charset="0"/>
                            </a:rPr>
                          </m:ctrlPr>
                        </m:naryPr>
                        <m:sub>
                          <m:r>
                            <a:rPr lang="en-US">
                              <a:latin typeface="Cambria Math" panose="02040503050406030204" pitchFamily="18" charset="0"/>
                            </a:rPr>
                            <m:t>−∞</m:t>
                          </m:r>
                        </m:sub>
                        <m:sup>
                          <m:r>
                            <a:rPr lang="en-US">
                              <a:latin typeface="Cambria Math" panose="02040503050406030204" pitchFamily="18" charset="0"/>
                            </a:rPr>
                            <m:t>+∞</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nary>
                        <m:naryPr>
                          <m:limLoc m:val="undOvr"/>
                          <m:grow m:val="on"/>
                          <m:ctrlPr>
                            <a:rPr lang="en-US" i="1">
                              <a:latin typeface="Cambria Math" panose="02040503050406030204" pitchFamily="18" charset="0"/>
                            </a:rPr>
                          </m:ctrlPr>
                        </m:naryPr>
                        <m:sub>
                          <m:r>
                            <a:rPr lang="en-US">
                              <a:latin typeface="Cambria Math" panose="02040503050406030204" pitchFamily="18" charset="0"/>
                            </a:rPr>
                            <m:t>−∞</m:t>
                          </m:r>
                        </m:sub>
                        <m:sup>
                          <m:r>
                            <a:rPr lang="en-US" i="1">
                              <a:latin typeface="Cambria Math" panose="02040503050406030204" pitchFamily="18" charset="0"/>
                            </a:rPr>
                            <m:t>𝑐</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𝑐</m:t>
                          </m:r>
                        </m:sub>
                        <m:sup>
                          <m:r>
                            <a:rPr lang="en-US">
                              <a:latin typeface="Cambria Math" panose="02040503050406030204" pitchFamily="18" charset="0"/>
                            </a:rPr>
                            <m:t>+∞</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oMath>
                  </m:oMathPara>
                </a14:m>
                <a:endParaRPr lang="en-US" dirty="0" smtClean="0"/>
              </a:p>
              <a:p>
                <a:pPr marL="0" indent="0">
                  <a:buNone/>
                </a:pPr>
                <a:endParaRPr lang="en-US" dirty="0" smtClean="0"/>
              </a:p>
              <a:p>
                <a:pPr marL="0" indent="0">
                  <a:buNone/>
                </a:pPr>
                <a:r>
                  <a:rPr lang="el-GR" dirty="0"/>
                  <a:t>όπου </a:t>
                </a:r>
                <a:r>
                  <a:rPr lang="en-US" dirty="0"/>
                  <a:t>c</a:t>
                </a:r>
                <a:r>
                  <a:rPr lang="el-GR" dirty="0"/>
                  <a:t> οποιοσδήποτε πραγματικός αριθμός</a:t>
                </a:r>
                <a:r>
                  <a:rPr lang="el-GR" dirty="0" smtClean="0"/>
                  <a:t>.</a:t>
                </a:r>
                <a:endParaRPr lang="en-US" dirty="0" smtClean="0"/>
              </a:p>
              <a:p>
                <a:pPr marL="0" indent="0">
                  <a:buNone/>
                </a:pPr>
                <a:endParaRPr lang="en-US" dirty="0"/>
              </a:p>
              <a:p>
                <a:r>
                  <a:rPr lang="el-GR" dirty="0"/>
                  <a:t>Αν υποθέσουμε ότι υπάρχουν τα όρια </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𝑥</m:t>
                          </m:r>
                          <m:r>
                            <a:rPr lang="en-US">
                              <a:latin typeface="Cambria Math" panose="02040503050406030204" pitchFamily="18" charset="0"/>
                            </a:rPr>
                            <m:t>→+∞</m:t>
                          </m:r>
                        </m:lim>
                      </m:limLow>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𝑐</m:t>
                          </m:r>
                        </m:sub>
                        <m:sup>
                          <m:r>
                            <a:rPr lang="en-US" i="1">
                              <a:latin typeface="Cambria Math" panose="02040503050406030204" pitchFamily="18" charset="0"/>
                            </a:rPr>
                            <m:t>𝑥</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r>
                        <a:rPr lang="en-US">
                          <a:latin typeface="Cambria Math" panose="02040503050406030204" pitchFamily="18" charset="0"/>
                        </a:rPr>
                        <m:t>=</m:t>
                      </m:r>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𝑐</m:t>
                          </m:r>
                        </m:sub>
                        <m:sup>
                          <m:r>
                            <a:rPr lang="en-US">
                              <a:latin typeface="Cambria Math" panose="02040503050406030204" pitchFamily="18" charset="0"/>
                            </a:rPr>
                            <m:t>+∞</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ℓ</m:t>
                          </m:r>
                        </m:e>
                        <m:sub>
                          <m:r>
                            <a:rPr lang="en-US">
                              <a:latin typeface="Cambria Math" panose="02040503050406030204" pitchFamily="18" charset="0"/>
                            </a:rPr>
                            <m:t>1</m:t>
                          </m:r>
                        </m:sub>
                      </m:sSub>
                      <m:r>
                        <a:rPr lang="en-US">
                          <a:latin typeface="Cambria Math" panose="02040503050406030204" pitchFamily="18" charset="0"/>
                        </a:rPr>
                        <m:t>∈</m:t>
                      </m:r>
                      <m:r>
                        <a:rPr lang="en-US">
                          <a:latin typeface="Cambria Math" panose="02040503050406030204" pitchFamily="18" charset="0"/>
                        </a:rPr>
                        <m:t>ℝ</m:t>
                      </m:r>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𝑥</m:t>
                          </m:r>
                          <m:r>
                            <a:rPr lang="en-US">
                              <a:latin typeface="Cambria Math" panose="02040503050406030204" pitchFamily="18" charset="0"/>
                            </a:rPr>
                            <m:t>→+∞</m:t>
                          </m:r>
                        </m:lim>
                      </m:limLow>
                      <m:nary>
                        <m:naryPr>
                          <m:limLoc m:val="undOvr"/>
                          <m:grow m:val="on"/>
                          <m:ctrlPr>
                            <a:rPr lang="en-US" i="1">
                              <a:latin typeface="Cambria Math" panose="02040503050406030204" pitchFamily="18" charset="0"/>
                            </a:rPr>
                          </m:ctrlPr>
                        </m:naryPr>
                        <m:sub>
                          <m:r>
                            <a:rPr lang="en-US" i="1">
                              <a:latin typeface="Cambria Math" panose="02040503050406030204" pitchFamily="18" charset="0"/>
                            </a:rPr>
                            <m:t>𝑐</m:t>
                          </m:r>
                        </m:sub>
                        <m:sup>
                          <m:r>
                            <a:rPr lang="en-US" i="1">
                              <a:latin typeface="Cambria Math" panose="02040503050406030204" pitchFamily="18" charset="0"/>
                            </a:rPr>
                            <m:t>𝑥</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r>
                        <a:rPr lang="en-US">
                          <a:latin typeface="Cambria Math" panose="02040503050406030204" pitchFamily="18" charset="0"/>
                        </a:rPr>
                        <m:t>=</m:t>
                      </m:r>
                      <m:nary>
                        <m:naryPr>
                          <m:limLoc m:val="undOvr"/>
                          <m:grow m:val="on"/>
                          <m:ctrlPr>
                            <a:rPr lang="en-US" i="1">
                              <a:latin typeface="Cambria Math" panose="02040503050406030204" pitchFamily="18" charset="0"/>
                            </a:rPr>
                          </m:ctrlPr>
                        </m:naryPr>
                        <m:sub>
                          <m:r>
                            <a:rPr lang="en-US">
                              <a:latin typeface="Cambria Math" panose="02040503050406030204" pitchFamily="18" charset="0"/>
                            </a:rPr>
                            <m:t>+∞</m:t>
                          </m:r>
                        </m:sub>
                        <m:sup>
                          <m:r>
                            <m:rPr>
                              <m:sty m:val="p"/>
                            </m:rPr>
                            <a:rPr lang="en-US" b="0" i="0" smtClean="0">
                              <a:latin typeface="Cambria Math" panose="02040503050406030204" pitchFamily="18" charset="0"/>
                            </a:rPr>
                            <m:t>c</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ℓ</m:t>
                          </m:r>
                        </m:e>
                        <m:sub>
                          <m:r>
                            <a:rPr lang="en-US" b="0" i="1" smtClean="0">
                              <a:latin typeface="Cambria Math" panose="02040503050406030204" pitchFamily="18" charset="0"/>
                            </a:rPr>
                            <m:t>2</m:t>
                          </m:r>
                        </m:sub>
                      </m:sSub>
                      <m:r>
                        <a:rPr lang="en-US">
                          <a:latin typeface="Cambria Math" panose="02040503050406030204" pitchFamily="18" charset="0"/>
                        </a:rPr>
                        <m:t>∈</m:t>
                      </m:r>
                      <m:r>
                        <a:rPr lang="en-US">
                          <a:latin typeface="Cambria Math" panose="02040503050406030204" pitchFamily="18" charset="0"/>
                        </a:rPr>
                        <m:t>ℝ</m:t>
                      </m:r>
                    </m:oMath>
                  </m:oMathPara>
                </a14:m>
                <a:endParaRPr lang="en-US" dirty="0"/>
              </a:p>
              <a:p>
                <a:pPr marL="0" indent="0">
                  <a:buNone/>
                </a:pPr>
                <a:endParaRPr lang="en-US" dirty="0"/>
              </a:p>
              <a:p>
                <a:endParaRPr lang="en-US" dirty="0"/>
              </a:p>
              <a:p>
                <a:pPr marL="0" indent="0">
                  <a:buNone/>
                </a:pPr>
                <a:endParaRPr lang="en-US" dirty="0"/>
              </a:p>
              <a:p>
                <a:endParaRPr lang="en-US" dirty="0" smtClean="0"/>
              </a:p>
              <a:p>
                <a:endParaRPr lang="en-US" dirty="0"/>
              </a:p>
              <a:p>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296" t="-5526"/>
                </a:stretch>
              </a:blipFill>
            </p:spPr>
            <p:txBody>
              <a:bodyPr/>
              <a:lstStyle/>
              <a:p>
                <a:r>
                  <a:rPr lang="en-US">
                    <a:noFill/>
                  </a:rPr>
                  <a:t> </a:t>
                </a:r>
              </a:p>
            </p:txBody>
          </p:sp>
        </mc:Fallback>
      </mc:AlternateContent>
    </p:spTree>
    <p:extLst>
      <p:ext uri="{BB962C8B-B14F-4D97-AF65-F5344CB8AC3E}">
        <p14:creationId xmlns:p14="http://schemas.microsoft.com/office/powerpoint/2010/main" val="210627876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836</Words>
  <Application>Microsoft Office PowerPoint</Application>
  <PresentationFormat>Προβολή στην οθόνη (4:3)</PresentationFormat>
  <Paragraphs>191</Paragraphs>
  <Slides>23</Slides>
  <Notes>5</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23</vt:i4>
      </vt:variant>
    </vt:vector>
  </HeadingPairs>
  <TitlesOfParts>
    <vt:vector size="29" baseType="lpstr">
      <vt:lpstr>Arial</vt:lpstr>
      <vt:lpstr>Calibri</vt:lpstr>
      <vt:lpstr>Cambria Math</vt:lpstr>
      <vt:lpstr>Wingdings</vt:lpstr>
      <vt:lpstr>Θέμα του Office</vt:lpstr>
      <vt:lpstr>MathType 6.0 Equation</vt:lpstr>
      <vt:lpstr>Ειδικά Μαθηματικά </vt:lpstr>
      <vt:lpstr>Άδειες Χρήσης</vt:lpstr>
      <vt:lpstr>Χρηματοδότηση</vt:lpstr>
      <vt:lpstr>Σκοποί  ενότητας </vt:lpstr>
      <vt:lpstr>Γενικευμένα ολοκληρώματα</vt:lpstr>
      <vt:lpstr>Γενικευμένα ολοκληρώματα (2)</vt:lpstr>
      <vt:lpstr>Γενικευμένα ολοκληρώματα πρώτου είδους</vt:lpstr>
      <vt:lpstr>Γενικευμένα ολοκληρώματα πρώτου είδους (2)</vt:lpstr>
      <vt:lpstr>Γενικευμένα ολοκληρώματα πρώτου είδους (3)</vt:lpstr>
      <vt:lpstr>Γενικευμένα ολοκληρώματα πρώτου είδους (4)</vt:lpstr>
      <vt:lpstr>Γενικευμένα ολοκληρώματα δεύτερου είδους</vt:lpstr>
      <vt:lpstr>Γενικευμένα ολοκληρώματα δεύτερου είδους (2)</vt:lpstr>
      <vt:lpstr>Σύγκλιση κατά Cauchy</vt:lpstr>
      <vt:lpstr>Σύγκλιση κατά Cauchy (2)</vt:lpstr>
      <vt:lpstr>Γενικευμένα ολοκληρώματα τρίτου είδους</vt:lpstr>
      <vt:lpstr>Σειρές πραγματικών αριθμών</vt:lpstr>
      <vt:lpstr>Σειρές πραγματικών αριθμών (2)</vt:lpstr>
      <vt:lpstr>Σειρές πραγματικών αριθμών (3)</vt:lpstr>
      <vt:lpstr>Σειρές πραγματικών αριθμών (4)</vt:lpstr>
      <vt:lpstr>Σειρές πραγματικών αριθμών (5)</vt:lpstr>
      <vt:lpstr>Σημείωμα Χρήσης Έργων Τρίτων</vt:lpstr>
      <vt:lpstr>Σημείωμα Αναφοράς</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Κλασσική Μηχανική</dc:title>
  <dc:creator>user</dc:creator>
  <cp:lastModifiedBy>Jimmy Labropoulos</cp:lastModifiedBy>
  <cp:revision>86</cp:revision>
  <dcterms:created xsi:type="dcterms:W3CDTF">2014-04-05T17:31:54Z</dcterms:created>
  <dcterms:modified xsi:type="dcterms:W3CDTF">2015-04-08T17:31:42Z</dcterms:modified>
</cp:coreProperties>
</file>