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27"/>
  </p:notesMasterIdLst>
  <p:handoutMasterIdLst>
    <p:handoutMasterId r:id="rId28"/>
  </p:handoutMasterIdLst>
  <p:sldIdLst>
    <p:sldId id="461" r:id="rId2"/>
    <p:sldId id="469" r:id="rId3"/>
    <p:sldId id="470" r:id="rId4"/>
    <p:sldId id="446" r:id="rId5"/>
    <p:sldId id="447" r:id="rId6"/>
    <p:sldId id="448" r:id="rId7"/>
    <p:sldId id="449" r:id="rId8"/>
    <p:sldId id="450" r:id="rId9"/>
    <p:sldId id="451" r:id="rId10"/>
    <p:sldId id="452" r:id="rId11"/>
    <p:sldId id="453" r:id="rId12"/>
    <p:sldId id="454" r:id="rId13"/>
    <p:sldId id="455" r:id="rId14"/>
    <p:sldId id="456" r:id="rId15"/>
    <p:sldId id="457" r:id="rId16"/>
    <p:sldId id="458" r:id="rId17"/>
    <p:sldId id="459" r:id="rId18"/>
    <p:sldId id="460" r:id="rId19"/>
    <p:sldId id="462" r:id="rId20"/>
    <p:sldId id="463" r:id="rId21"/>
    <p:sldId id="464" r:id="rId22"/>
    <p:sldId id="465" r:id="rId23"/>
    <p:sldId id="466" r:id="rId24"/>
    <p:sldId id="467" r:id="rId25"/>
    <p:sldId id="468" r:id="rId26"/>
  </p:sldIdLst>
  <p:sldSz cx="9144000" cy="6858000" type="screen4x3"/>
  <p:notesSz cx="6781800" cy="9918700"/>
  <p:defaultTextStyle>
    <a:defPPr>
      <a:defRPr lang="en-GB"/>
    </a:defPPr>
    <a:lvl1pPr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CB4A6"/>
    <a:srgbClr val="FFFF99"/>
    <a:srgbClr val="FFE0A3"/>
    <a:srgbClr val="CCEC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89068" autoAdjust="0"/>
  </p:normalViewPr>
  <p:slideViewPr>
    <p:cSldViewPr>
      <p:cViewPr varScale="1">
        <p:scale>
          <a:sx n="52" d="100"/>
          <a:sy n="52" d="100"/>
        </p:scale>
        <p:origin x="48" y="106"/>
      </p:cViewPr>
      <p:guideLst>
        <p:guide orient="horz" pos="22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6" y="-78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t" anchorCtr="0" compatLnSpc="1">
            <a:prstTxWarp prst="textNoShape">
              <a:avLst/>
            </a:prstTxWarp>
          </a:bodyPr>
          <a:lstStyle>
            <a:lvl1pPr algn="l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t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b" anchorCtr="0" compatLnSpc="1">
            <a:prstTxWarp prst="textNoShape">
              <a:avLst/>
            </a:prstTxWarp>
          </a:bodyPr>
          <a:lstStyle>
            <a:lvl1pPr algn="l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fld id="{291E8381-1557-4901-A441-BE31BFB1D8C6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155439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l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31838"/>
            <a:ext cx="4984750" cy="3740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720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l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975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ADD540B0-6BB6-4688-B7E9-A899910AFBE6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940330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67181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014F9D7-C575-4EDF-9AD3-1918F30E5D92}" type="slidenum">
              <a:rPr lang="en-GB" altLang="el-GR" sz="1200"/>
              <a:pPr eaLnBrk="1" hangingPunct="1"/>
              <a:t>10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00111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16A9851-9CF1-4991-952F-AD75F06CED75}" type="slidenum">
              <a:rPr lang="en-GB" altLang="el-GR" sz="1200"/>
              <a:pPr eaLnBrk="1" hangingPunct="1"/>
              <a:t>11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2380579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831DDCB-E9BA-4066-A475-BE0CFD6B2DD2}" type="slidenum">
              <a:rPr lang="en-GB" altLang="el-GR" sz="1200"/>
              <a:pPr eaLnBrk="1" hangingPunct="1"/>
              <a:t>12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8862250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37E6F4D-1B01-4756-B7B8-9F33540BAF71}" type="slidenum">
              <a:rPr lang="en-GB" altLang="el-GR" sz="1200"/>
              <a:pPr eaLnBrk="1" hangingPunct="1"/>
              <a:t>13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3682859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DD7DB5F-0007-48C3-BD45-90EC60D07AF2}" type="slidenum">
              <a:rPr lang="en-GB" altLang="el-GR" sz="1200"/>
              <a:pPr eaLnBrk="1" hangingPunct="1"/>
              <a:t>14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2725995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9053500-62C2-4A65-9A35-F1387758DF98}" type="slidenum">
              <a:rPr lang="en-GB" altLang="el-GR" sz="1200"/>
              <a:pPr eaLnBrk="1" hangingPunct="1"/>
              <a:t>15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6674168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401AB6B-A34C-4CC5-8A95-0294D459A262}" type="slidenum">
              <a:rPr lang="en-GB" altLang="el-GR" sz="1200"/>
              <a:pPr eaLnBrk="1" hangingPunct="1"/>
              <a:t>16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7441569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Ο αριθμός περιόδων  (κύκλων) της συχνότητας  </a:t>
            </a:r>
            <a:r>
              <a:rPr lang="nn-NO" altLang="el-GR" smtClean="0"/>
              <a:t>f</a:t>
            </a:r>
            <a:r>
              <a:rPr lang="nn-NO" altLang="el-GR" baseline="-25000" smtClean="0"/>
              <a:t>m+1</a:t>
            </a:r>
            <a:r>
              <a:rPr lang="el-GR" altLang="el-GR" smtClean="0"/>
              <a:t>  είναι  </a:t>
            </a:r>
            <a:r>
              <a:rPr lang="nn-NO" altLang="el-GR" smtClean="0"/>
              <a:t>N</a:t>
            </a:r>
            <a:r>
              <a:rPr lang="nn-NO" altLang="el-GR" baseline="-25000" smtClean="0"/>
              <a:t>m+1</a:t>
            </a:r>
            <a:r>
              <a:rPr lang="el-GR" altLang="el-GR" smtClean="0"/>
              <a:t> = </a:t>
            </a:r>
            <a:r>
              <a:rPr lang="nn-NO" altLang="el-GR" smtClean="0"/>
              <a:t>f</a:t>
            </a:r>
            <a:r>
              <a:rPr lang="nn-NO" altLang="el-GR" baseline="-25000" smtClean="0"/>
              <a:t>m+1</a:t>
            </a:r>
            <a:r>
              <a:rPr lang="nn-NO" altLang="el-GR" smtClean="0"/>
              <a:t> </a:t>
            </a:r>
            <a:r>
              <a:rPr lang="nn-NO" altLang="el-GR" smtClean="0">
                <a:sym typeface="Euclid Symbol" panose="05050102010706020507" pitchFamily="18" charset="2"/>
              </a:rPr>
              <a:t></a:t>
            </a:r>
            <a:r>
              <a:rPr lang="nn-NO" altLang="el-GR" smtClean="0"/>
              <a:t>T  </a:t>
            </a:r>
            <a:r>
              <a:rPr lang="el-GR" altLang="el-GR" smtClean="0"/>
              <a:t>και της </a:t>
            </a:r>
            <a:r>
              <a:rPr lang="nn-NO" altLang="el-GR" smtClean="0"/>
              <a:t> f</a:t>
            </a:r>
            <a:r>
              <a:rPr lang="nn-NO" altLang="el-GR" baseline="-25000" smtClean="0"/>
              <a:t>m</a:t>
            </a:r>
            <a:r>
              <a:rPr lang="el-GR" altLang="el-GR" smtClean="0"/>
              <a:t>  είναι  </a:t>
            </a:r>
            <a:r>
              <a:rPr lang="nn-NO" altLang="el-GR" smtClean="0"/>
              <a:t>N</a:t>
            </a:r>
            <a:r>
              <a:rPr lang="nn-NO" altLang="el-GR" baseline="-25000" smtClean="0"/>
              <a:t>m</a:t>
            </a:r>
            <a:r>
              <a:rPr lang="nn-NO" altLang="el-GR" smtClean="0"/>
              <a:t> </a:t>
            </a:r>
            <a:r>
              <a:rPr lang="el-GR" altLang="el-GR" smtClean="0"/>
              <a:t>= </a:t>
            </a:r>
            <a:r>
              <a:rPr lang="nn-NO" altLang="el-GR" smtClean="0"/>
              <a:t>f</a:t>
            </a:r>
            <a:r>
              <a:rPr lang="nn-NO" altLang="el-GR" baseline="-25000" smtClean="0"/>
              <a:t>m</a:t>
            </a:r>
            <a:r>
              <a:rPr lang="nn-NO" altLang="el-GR" smtClean="0"/>
              <a:t> </a:t>
            </a:r>
            <a:r>
              <a:rPr lang="nn-NO" altLang="el-GR" smtClean="0">
                <a:sym typeface="Euclid Symbol" panose="05050102010706020507" pitchFamily="18" charset="2"/>
              </a:rPr>
              <a:t></a:t>
            </a:r>
            <a:r>
              <a:rPr lang="nn-NO" altLang="el-GR" smtClean="0"/>
              <a:t> T ,   </a:t>
            </a:r>
            <a:endParaRPr lang="el-GR" altLang="el-GR" smtClean="0"/>
          </a:p>
          <a:p>
            <a:r>
              <a:rPr lang="el-GR" altLang="el-GR" smtClean="0"/>
              <a:t>Η ελάχιστη διαφορά κύκλων ώστε να έχουμε συνέχεια φάσης είναι: </a:t>
            </a:r>
            <a:r>
              <a:rPr lang="nn-NO" altLang="el-GR" smtClean="0"/>
              <a:t> min(N</a:t>
            </a:r>
            <a:r>
              <a:rPr lang="nn-NO" altLang="el-GR" baseline="-25000" smtClean="0"/>
              <a:t>m+1</a:t>
            </a:r>
            <a:r>
              <a:rPr lang="nn-NO" altLang="el-GR" smtClean="0"/>
              <a:t> – N</a:t>
            </a:r>
            <a:r>
              <a:rPr lang="nn-NO" altLang="el-GR" baseline="-25000" smtClean="0"/>
              <a:t>m</a:t>
            </a:r>
            <a:r>
              <a:rPr lang="nn-NO" altLang="el-GR" smtClean="0"/>
              <a:t> ) = 1  </a:t>
            </a:r>
            <a:r>
              <a:rPr lang="nn-NO" altLang="el-GR" smtClean="0">
                <a:sym typeface="Euclid Symbol" panose="05050102010706020507" pitchFamily="18" charset="2"/>
              </a:rPr>
              <a:t></a:t>
            </a:r>
            <a:r>
              <a:rPr lang="nn-NO" altLang="el-GR" smtClean="0"/>
              <a:t> Δf = f</a:t>
            </a:r>
            <a:r>
              <a:rPr lang="nn-NO" altLang="el-GR" baseline="-25000" smtClean="0"/>
              <a:t>m+1</a:t>
            </a:r>
            <a:r>
              <a:rPr lang="nn-NO" altLang="el-GR" smtClean="0"/>
              <a:t> -f</a:t>
            </a:r>
            <a:r>
              <a:rPr lang="nn-NO" altLang="el-GR" baseline="-25000" smtClean="0"/>
              <a:t>m</a:t>
            </a:r>
            <a:r>
              <a:rPr lang="nn-NO" altLang="el-GR" smtClean="0"/>
              <a:t> = 1/T</a:t>
            </a:r>
            <a:endParaRPr lang="el-GR" altLang="el-GR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25C6C66-52D6-40CE-B76E-01ABDB671397}" type="slidenum">
              <a:rPr lang="en-GB" altLang="el-GR" sz="1200"/>
              <a:pPr eaLnBrk="1" hangingPunct="1"/>
              <a:t>17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6579383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C2BCF04-A599-4544-A870-47695CB1EEFE}" type="slidenum">
              <a:rPr lang="en-GB" altLang="el-GR" sz="1200"/>
              <a:pPr eaLnBrk="1" hangingPunct="1"/>
              <a:t>18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1501166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6562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76640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24013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34656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02139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58033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19358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354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3201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38D1363-4FF9-4516-9524-A6CB770A968E}" type="slidenum">
              <a:rPr lang="en-GB" altLang="el-GR" sz="1200"/>
              <a:pPr eaLnBrk="1" hangingPunct="1"/>
              <a:t>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022612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5C33F48-291A-4664-9895-D9F109140891}" type="slidenum">
              <a:rPr lang="en-GB" altLang="el-GR" sz="1200"/>
              <a:pPr eaLnBrk="1" hangingPunct="1"/>
              <a:t>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553218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- Apaiteitai 4-D xoros gia tin anaparastasi ton parapano simaton</a:t>
            </a:r>
            <a:endParaRPr lang="el-GR" altLang="el-GR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A7D4A83-B5B0-4725-B639-E5BFEFA58426}" type="slidenum">
              <a:rPr lang="en-GB" altLang="el-GR" sz="1200"/>
              <a:pPr eaLnBrk="1" hangingPunct="1"/>
              <a:t>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69144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E678F72-21CB-46CF-8AE9-D704BD4F8AC8}" type="slidenum">
              <a:rPr lang="en-GB" altLang="el-GR" sz="1200"/>
              <a:pPr eaLnBrk="1" hangingPunct="1"/>
              <a:t>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98886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-  I PPM xrisimopoieitai se UWB wireless com.</a:t>
            </a:r>
            <a:endParaRPr lang="el-GR" altLang="el-G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BCE838E-5A8B-45E6-BC02-F2331F98598B}" type="slidenum">
              <a:rPr lang="en-GB" altLang="el-GR" sz="1200"/>
              <a:pPr eaLnBrk="1" hangingPunct="1"/>
              <a:t>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174349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B7710F6-C5F0-4463-A004-F360A9DBC6E4}" type="slidenum">
              <a:rPr lang="en-GB" altLang="el-GR" sz="1200"/>
              <a:pPr eaLnBrk="1" hangingPunct="1"/>
              <a:t>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179823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94458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FontTx/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287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797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fld id="{53C4726A-630D-4CB4-B088-BAB00F4188E9}" type="slidenum">
              <a:rPr lang="el-GR" smtClean="0"/>
              <a:pPr algn="ctr">
                <a:buFontTx/>
                <a:buNone/>
              </a:pPr>
              <a:t>‹#›</a:t>
            </a:fld>
            <a:endParaRPr lang="el-GR" dirty="0"/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267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5013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FontTx/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547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FontTx/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9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015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FontTx/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5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400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281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FontTx/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80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FontTx/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476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1715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22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2006575"/>
            <a:ext cx="9144000" cy="1470025"/>
          </a:xfrm>
        </p:spPr>
        <p:txBody>
          <a:bodyPr>
            <a:normAutofit/>
          </a:bodyPr>
          <a:lstStyle/>
          <a:p>
            <a:r>
              <a:rPr lang="el-GR" sz="4100" dirty="0" smtClean="0">
                <a:solidFill>
                  <a:srgbClr val="5075BC"/>
                </a:solidFill>
              </a:rPr>
              <a:t>Ψηφιακές </a:t>
            </a:r>
            <a:r>
              <a:rPr lang="el-GR" sz="4100" dirty="0" err="1" smtClean="0">
                <a:solidFill>
                  <a:srgbClr val="5075BC"/>
                </a:solidFill>
              </a:rPr>
              <a:t>Τηλεπικοινωνιές</a:t>
            </a:r>
            <a:endParaRPr lang="el-GR" sz="41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9552" y="3384822"/>
            <a:ext cx="8136904" cy="30685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11: </a:t>
            </a:r>
            <a:r>
              <a:rPr lang="el-GR" sz="2800" dirty="0"/>
              <a:t>Πολυδιάστατες </a:t>
            </a:r>
            <a:r>
              <a:rPr lang="el-GR" sz="2800" dirty="0" err="1"/>
              <a:t>Κυματομορφές</a:t>
            </a:r>
            <a:r>
              <a:rPr lang="en-US" sz="2800" dirty="0"/>
              <a:t> </a:t>
            </a:r>
            <a:r>
              <a:rPr lang="el-GR" sz="2800" dirty="0"/>
              <a:t> Σήματος</a:t>
            </a:r>
            <a:r>
              <a:rPr lang="en-US" sz="2800" dirty="0" smtClean="0"/>
              <a:t> </a:t>
            </a:r>
            <a:endParaRPr lang="el-GR" sz="2800" dirty="0" smtClean="0"/>
          </a:p>
          <a:p>
            <a:pPr>
              <a:defRPr/>
            </a:pP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Καθηγητής Κώστας Μπερμπερίδης</a:t>
            </a:r>
          </a:p>
          <a:p>
            <a:r>
              <a:rPr lang="el-GR" sz="2800" dirty="0" smtClean="0"/>
              <a:t>Πολυτεχνική Σχολή</a:t>
            </a:r>
          </a:p>
          <a:p>
            <a:r>
              <a:rPr lang="el-GR" sz="2800" dirty="0" smtClean="0"/>
              <a:t>Τμήμα Μηχανικών Η/Υ και Πληροφορικής</a:t>
            </a:r>
            <a:endParaRPr lang="en-US" sz="2800" dirty="0" smtClean="0"/>
          </a:p>
          <a:p>
            <a:endParaRPr lang="el-GR" sz="2800" dirty="0" smtClean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506460"/>
            <a:ext cx="4514857" cy="935086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05" y="279862"/>
            <a:ext cx="3692664" cy="13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05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dirty="0" smtClean="0"/>
              <a:t>Γεωμετρική Αναπαράσταση </a:t>
            </a:r>
            <a:r>
              <a:rPr lang="en-US" dirty="0" smtClean="0"/>
              <a:t>PPM</a:t>
            </a:r>
            <a:r>
              <a:rPr lang="el-GR" dirty="0" smtClean="0"/>
              <a:t> (2 από 2)</a:t>
            </a:r>
            <a:endParaRPr lang="en-GB" dirty="0" smtClean="0"/>
          </a:p>
        </p:txBody>
      </p:sp>
      <p:sp>
        <p:nvSpPr>
          <p:cNvPr id="551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Όλα τα διανύσματα είναι ορθογώνια μεταξύ τους</a:t>
            </a:r>
          </a:p>
          <a:p>
            <a:pPr eaLnBrk="1" hangingPunct="1">
              <a:defRPr/>
            </a:pPr>
            <a:r>
              <a:rPr lang="el-GR" sz="2000" dirty="0" smtClean="0"/>
              <a:t>Η απόσταση μεταξύ δύο σημείων στον Μ</a:t>
            </a:r>
            <a:r>
              <a:rPr lang="en-US" sz="2000" dirty="0" smtClean="0"/>
              <a:t>-D</a:t>
            </a:r>
            <a:r>
              <a:rPr lang="el-GR" sz="2000" dirty="0" smtClean="0"/>
              <a:t> χώρο είναι</a:t>
            </a:r>
            <a:r>
              <a:rPr lang="en-US" sz="2000" dirty="0" smtClean="0"/>
              <a:t> 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Όλα τα σημεία είναι </a:t>
            </a:r>
            <a:r>
              <a:rPr lang="el-GR" sz="2000" dirty="0" smtClean="0">
                <a:solidFill>
                  <a:srgbClr val="0033CC"/>
                </a:solidFill>
              </a:rPr>
              <a:t>ισαπέχοντα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lnSpc>
                <a:spcPts val="3200"/>
              </a:lnSpc>
              <a:defRPr/>
            </a:pPr>
            <a:r>
              <a:rPr lang="el-GR" sz="2000" dirty="0" smtClean="0"/>
              <a:t>Ερώτηση (γενικά για Ν</a:t>
            </a:r>
            <a:r>
              <a:rPr lang="en-US" sz="2000" dirty="0" smtClean="0"/>
              <a:t>-D </a:t>
            </a:r>
            <a:r>
              <a:rPr lang="el-GR" sz="2000" dirty="0" smtClean="0"/>
              <a:t>συστήματα διαμόρφωσης):        </a:t>
            </a:r>
            <a:r>
              <a:rPr lang="el-GR" sz="2000" dirty="0" smtClean="0">
                <a:solidFill>
                  <a:srgbClr val="0033CC"/>
                </a:solidFill>
              </a:rPr>
              <a:t>Έχει νόημα η κωδικοποίηση </a:t>
            </a:r>
            <a:r>
              <a:rPr lang="en-US" sz="2000" dirty="0" smtClean="0">
                <a:solidFill>
                  <a:srgbClr val="0033CC"/>
                </a:solidFill>
              </a:rPr>
              <a:t>Gray</a:t>
            </a:r>
            <a:r>
              <a:rPr lang="el-GR" sz="2000" dirty="0" smtClean="0">
                <a:solidFill>
                  <a:srgbClr val="0033CC"/>
                </a:solidFill>
              </a:rPr>
              <a:t>;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326027"/>
              </p:ext>
            </p:extLst>
          </p:nvPr>
        </p:nvGraphicFramePr>
        <p:xfrm>
          <a:off x="2811275" y="2564904"/>
          <a:ext cx="3535362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4" imgW="1701720" imgH="330120" progId="Equation.DSMT4">
                  <p:embed/>
                </p:oleObj>
              </mc:Choice>
              <mc:Fallback>
                <p:oleObj name="Equation" r:id="rId4" imgW="1701720" imgH="330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1275" y="2564904"/>
                        <a:ext cx="3535362" cy="68738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Παράδειγμα </a:t>
            </a:r>
            <a:r>
              <a:rPr lang="en-US" dirty="0" smtClean="0"/>
              <a:t>PPM</a:t>
            </a:r>
            <a:endParaRPr lang="en-GB" dirty="0" smtClean="0"/>
          </a:p>
        </p:txBody>
      </p:sp>
      <p:sp>
        <p:nvSpPr>
          <p:cNvPr id="552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dirty="0" smtClean="0"/>
              <a:t>Γεωμετρική αναπαράσταση ορθογώνιων σημάτων </a:t>
            </a:r>
            <a:r>
              <a:rPr lang="el-GR" sz="2400" i="1" dirty="0" smtClean="0"/>
              <a:t>Μ=Ν=3,  Α=1</a:t>
            </a:r>
          </a:p>
          <a:p>
            <a:pPr eaLnBrk="1" hangingPunct="1">
              <a:defRPr/>
            </a:pPr>
            <a:endParaRPr lang="en-GB" sz="2400" i="1" dirty="0" smtClean="0"/>
          </a:p>
        </p:txBody>
      </p:sp>
      <p:pic>
        <p:nvPicPr>
          <p:cNvPr id="6" name="Picture 4" descr="fig7_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420888"/>
            <a:ext cx="4161358" cy="3934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mtClean="0"/>
              <a:t>Ν-</a:t>
            </a:r>
            <a:r>
              <a:rPr lang="en-US" smtClean="0"/>
              <a:t>D </a:t>
            </a:r>
            <a:r>
              <a:rPr lang="el-GR" smtClean="0"/>
              <a:t>Ορθογώνια Ζωνοπερατά Σήματα</a:t>
            </a:r>
            <a:endParaRPr lang="en-GB" smtClean="0"/>
          </a:p>
        </p:txBody>
      </p:sp>
      <p:sp>
        <p:nvSpPr>
          <p:cNvPr id="553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l-GR" sz="2000" dirty="0" smtClean="0"/>
              <a:t>   Παράγονται κατά το γνωστό τρόπο</a:t>
            </a:r>
          </a:p>
          <a:p>
            <a:pPr lvl="1" eaLnBrk="1" hangingPunct="1">
              <a:defRPr/>
            </a:pPr>
            <a:r>
              <a:rPr lang="el-GR" sz="2000" dirty="0" smtClean="0"/>
              <a:t>τα αντίστοιχα σήματα βασικής ζώνης διαμορφώνουν ένα φέρον</a:t>
            </a:r>
          </a:p>
          <a:p>
            <a:pPr lvl="1" eaLnBrk="1" hangingPunct="1">
              <a:defRPr/>
            </a:pPr>
            <a:endParaRPr lang="el-GR" sz="2000" dirty="0" smtClean="0"/>
          </a:p>
          <a:p>
            <a:pPr lvl="1"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err="1" smtClean="0"/>
              <a:t>Ορθογωνιότητα</a:t>
            </a: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Η ενέργεια της </a:t>
            </a:r>
            <a:r>
              <a:rPr lang="el-GR" sz="2000" dirty="0" err="1" smtClean="0"/>
              <a:t>ζωνοπερατής</a:t>
            </a:r>
            <a:r>
              <a:rPr lang="el-GR" sz="2000" dirty="0" smtClean="0"/>
              <a:t> </a:t>
            </a:r>
            <a:r>
              <a:rPr lang="el-GR" sz="2000" dirty="0" err="1" smtClean="0"/>
              <a:t>κυματομορφής</a:t>
            </a:r>
            <a:r>
              <a:rPr lang="el-GR" sz="2000" dirty="0" smtClean="0"/>
              <a:t> είναι ίση με το </a:t>
            </a:r>
            <a:r>
              <a:rPr lang="el-GR" sz="2000" dirty="0" smtClean="0">
                <a:solidFill>
                  <a:srgbClr val="0033CC"/>
                </a:solidFill>
              </a:rPr>
              <a:t>μισό</a:t>
            </a:r>
            <a:r>
              <a:rPr lang="el-GR" sz="2000" dirty="0" smtClean="0"/>
              <a:t> της αντίστοιχης </a:t>
            </a:r>
            <a:r>
              <a:rPr lang="el-GR" sz="2000" dirty="0" err="1" smtClean="0"/>
              <a:t>κυματομορφής</a:t>
            </a:r>
            <a:r>
              <a:rPr lang="el-GR" sz="2000" dirty="0" smtClean="0"/>
              <a:t> βασικής ζώνης</a:t>
            </a:r>
            <a:endParaRPr lang="en-GB" sz="2000" dirty="0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000290"/>
              </p:ext>
            </p:extLst>
          </p:nvPr>
        </p:nvGraphicFramePr>
        <p:xfrm>
          <a:off x="2817018" y="2586311"/>
          <a:ext cx="373062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4" imgW="1574640" imgH="253800" progId="Equation.DSMT4">
                  <p:embed/>
                </p:oleObj>
              </mc:Choice>
              <mc:Fallback>
                <p:oleObj name="Equation" r:id="rId4" imgW="157464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018" y="2586311"/>
                        <a:ext cx="3730625" cy="60325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556738"/>
              </p:ext>
            </p:extLst>
          </p:nvPr>
        </p:nvGraphicFramePr>
        <p:xfrm>
          <a:off x="1236661" y="4558755"/>
          <a:ext cx="6891337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6" imgW="3340080" imgH="736560" progId="Equation.DSMT4">
                  <p:embed/>
                </p:oleObj>
              </mc:Choice>
              <mc:Fallback>
                <p:oleObj name="Equation" r:id="rId6" imgW="3340080" imgH="7365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661" y="4558755"/>
                        <a:ext cx="6891337" cy="152400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Frequency Shift Keying (FSK)</a:t>
            </a:r>
            <a:endParaRPr lang="en-GB" smtClean="0"/>
          </a:p>
        </p:txBody>
      </p:sp>
      <p:sp>
        <p:nvSpPr>
          <p:cNvPr id="555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000" dirty="0" smtClean="0">
                <a:solidFill>
                  <a:srgbClr val="0033CC"/>
                </a:solidFill>
              </a:rPr>
              <a:t>M-PPM: </a:t>
            </a:r>
            <a:endParaRPr lang="el-GR" sz="2000" dirty="0" smtClean="0">
              <a:solidFill>
                <a:srgbClr val="0033CC"/>
              </a:solidFill>
            </a:endParaRP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l-GR" sz="2000" dirty="0" smtClean="0"/>
              <a:t>επιτυγχάνουν ορθογωνιότητα στο πεδίο του χρόνου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el-GR" sz="2000" dirty="0" smtClean="0"/>
              <a:t>μέσω μη επικαλυπτόμενων παλμών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l-GR" sz="2000" dirty="0" smtClean="0"/>
              <a:t>Εναλλακτική Λύση</a:t>
            </a:r>
            <a:r>
              <a:rPr lang="en-US" sz="2000" dirty="0" smtClean="0"/>
              <a:t>: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l-GR" sz="2000" dirty="0" smtClean="0"/>
              <a:t>ορθογωνιότητα στο πεδίο των συχνοτήτων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διαμόρφωση κατά συχνότητα φέροντος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l-GR" sz="2000" dirty="0" smtClean="0"/>
              <a:t>Η απλούστερη μορφή είναι</a:t>
            </a:r>
            <a:endParaRPr lang="en-US" sz="2000" dirty="0" smtClean="0"/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l-GR" sz="2000" dirty="0" smtClean="0"/>
              <a:t>η μεταλλαγή ολίσθησης συχνότητας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   (</a:t>
            </a:r>
            <a:r>
              <a:rPr lang="en-US" sz="2000" dirty="0" smtClean="0">
                <a:solidFill>
                  <a:srgbClr val="0033CC"/>
                </a:solidFill>
              </a:rPr>
              <a:t>frequency shift keying </a:t>
            </a:r>
            <a:r>
              <a:rPr lang="el-GR" sz="2000" dirty="0" smtClean="0">
                <a:solidFill>
                  <a:srgbClr val="0033CC"/>
                </a:solidFill>
              </a:rPr>
              <a:t>- </a:t>
            </a:r>
            <a:r>
              <a:rPr lang="en-US" sz="2000" dirty="0" smtClean="0">
                <a:solidFill>
                  <a:srgbClr val="0033CC"/>
                </a:solidFill>
              </a:rPr>
              <a:t>FSK)</a:t>
            </a:r>
            <a:endParaRPr lang="el-GR" sz="2000" dirty="0" smtClean="0">
              <a:solidFill>
                <a:srgbClr val="0033CC"/>
              </a:solidFill>
            </a:endParaRPr>
          </a:p>
          <a:p>
            <a:pPr lvl="1" eaLnBrk="1" hangingPunct="1">
              <a:spcBef>
                <a:spcPts val="0"/>
              </a:spcBef>
              <a:defRPr/>
            </a:pPr>
            <a:endParaRPr lang="en-GB" sz="2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Δυαδικό </a:t>
            </a:r>
            <a:r>
              <a:rPr lang="en-US" smtClean="0"/>
              <a:t>FSK</a:t>
            </a:r>
            <a:endParaRPr lang="en-GB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6035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eaLnBrk="1" hangingPunct="1">
                  <a:lnSpc>
                    <a:spcPct val="114000"/>
                  </a:lnSpc>
                  <a:spcBef>
                    <a:spcPts val="0"/>
                  </a:spcBef>
                  <a:spcAft>
                    <a:spcPts val="600"/>
                  </a:spcAft>
                  <a:defRPr/>
                </a:pPr>
                <a:r>
                  <a:rPr lang="el-GR" sz="2000" dirty="0" smtClean="0"/>
                  <a:t>Είναι το απλούστερο </a:t>
                </a:r>
                <a:r>
                  <a:rPr lang="en-US" sz="2000" dirty="0" smtClean="0"/>
                  <a:t>FSK</a:t>
                </a:r>
              </a:p>
              <a:p>
                <a:pPr eaLnBrk="1" hangingPunct="1">
                  <a:lnSpc>
                    <a:spcPct val="114000"/>
                  </a:lnSpc>
                  <a:spcBef>
                    <a:spcPts val="0"/>
                  </a:spcBef>
                  <a:spcAft>
                    <a:spcPts val="600"/>
                  </a:spcAft>
                  <a:defRPr/>
                </a:pPr>
                <a:r>
                  <a:rPr lang="el-GR" sz="2000" dirty="0" smtClean="0"/>
                  <a:t>Χρησιμοποιούνται 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δύο φέροντα σήματα</a:t>
                </a:r>
                <a:r>
                  <a:rPr lang="el-GR" sz="2000" dirty="0" smtClean="0"/>
                  <a:t> </a:t>
                </a:r>
              </a:p>
              <a:p>
                <a:pPr lvl="1" eaLnBrk="1" hangingPunct="1">
                  <a:lnSpc>
                    <a:spcPct val="114000"/>
                  </a:lnSpc>
                  <a:spcBef>
                    <a:spcPts val="0"/>
                  </a:spcBef>
                  <a:spcAft>
                    <a:spcPts val="600"/>
                  </a:spcAft>
                  <a:defRPr/>
                </a:pPr>
                <a:r>
                  <a:rPr lang="el-GR" sz="2000" dirty="0" smtClean="0"/>
                  <a:t>με συχνότητες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000" i="1" dirty="0" smtClean="0"/>
                  <a:t>,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l-GR" sz="2000" dirty="0" smtClean="0"/>
                  <a:t> με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0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000" i="1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i="1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i="1" baseline="-25000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− </m:t>
                    </m:r>
                    <m:r>
                      <a:rPr lang="en-US" sz="2000" i="1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i="1" baseline="-25000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000" i="1" baseline="-25000" dirty="0" smtClean="0">
                  <a:solidFill>
                    <a:srgbClr val="0033CC"/>
                  </a:solidFill>
                </a:endParaRPr>
              </a:p>
              <a:p>
                <a:pPr lvl="1" eaLnBrk="1" hangingPunct="1">
                  <a:lnSpc>
                    <a:spcPct val="114000"/>
                  </a:lnSpc>
                  <a:spcBef>
                    <a:spcPts val="0"/>
                  </a:spcBef>
                  <a:spcAft>
                    <a:spcPts val="600"/>
                  </a:spcAft>
                  <a:defRPr/>
                </a:pPr>
                <a:r>
                  <a:rPr lang="el-GR" sz="2000" dirty="0" smtClean="0"/>
                  <a:t>για μετάδοση δυαδικής πληροφορίας</a:t>
                </a:r>
                <a:endParaRPr lang="en-US" sz="2000" dirty="0" smtClean="0"/>
              </a:p>
              <a:p>
                <a:pPr eaLnBrk="1" hangingPunct="1">
                  <a:spcBef>
                    <a:spcPts val="0"/>
                  </a:spcBef>
                  <a:defRPr/>
                </a:pPr>
                <a:r>
                  <a:rPr lang="el-GR" sz="2000" dirty="0" smtClean="0"/>
                  <a:t>Κυματομορφές Σήματος:</a:t>
                </a:r>
              </a:p>
              <a:p>
                <a:pPr marL="0" indent="0" eaLnBrk="1" hangingPunct="1">
                  <a:spcBef>
                    <a:spcPts val="0"/>
                  </a:spcBef>
                  <a:buNone/>
                  <a:defRPr/>
                </a:pPr>
                <a:endParaRPr lang="el-GR" sz="2000" dirty="0" smtClean="0"/>
              </a:p>
              <a:p>
                <a:pPr marL="0" indent="0" eaLnBrk="1" hangingPunct="1">
                  <a:spcBef>
                    <a:spcPts val="0"/>
                  </a:spcBef>
                  <a:buNone/>
                  <a:defRPr/>
                </a:pPr>
                <a:endParaRPr lang="el-GR" sz="2000" dirty="0" smtClean="0"/>
              </a:p>
              <a:p>
                <a:pPr marL="0" indent="0" eaLnBrk="1" hangingPunct="1">
                  <a:spcBef>
                    <a:spcPts val="0"/>
                  </a:spcBef>
                  <a:buNone/>
                  <a:defRPr/>
                </a:pPr>
                <a:endParaRPr lang="el-GR" sz="2000" dirty="0" smtClean="0"/>
              </a:p>
              <a:p>
                <a:pPr marL="0" indent="0" eaLnBrk="1" hangingPunct="1">
                  <a:spcBef>
                    <a:spcPts val="0"/>
                  </a:spcBef>
                  <a:buNone/>
                  <a:defRPr/>
                </a:pPr>
                <a:endParaRPr lang="el-GR" sz="2000" dirty="0" smtClean="0"/>
              </a:p>
              <a:p>
                <a:pPr marL="0" indent="0" eaLnBrk="1" hangingPunct="1">
                  <a:spcBef>
                    <a:spcPts val="0"/>
                  </a:spcBef>
                  <a:buNone/>
                  <a:defRPr/>
                </a:pPr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:endParaRPr lang="el-GR" sz="2000" dirty="0" smtClean="0"/>
              </a:p>
              <a:p>
                <a:pPr eaLnBrk="1" hangingPunct="1">
                  <a:spcBef>
                    <a:spcPts val="0"/>
                  </a:spcBef>
                  <a:buFont typeface="Wingdings" panose="05000000000000000000" pitchFamily="2" charset="2"/>
                  <a:buNone/>
                  <a:defRPr/>
                </a:pPr>
                <a:endParaRPr lang="el-GR" sz="2000" dirty="0" smtClean="0"/>
              </a:p>
              <a:p>
                <a:pPr eaLnBrk="1" hangingPunct="1">
                  <a:spcBef>
                    <a:spcPts val="0"/>
                  </a:spcBef>
                  <a:defRPr/>
                </a:pPr>
                <a:r>
                  <a:rPr lang="el-GR" sz="2000" dirty="0" smtClean="0"/>
                  <a:t>Η συχνοτική απόσταση </a:t>
                </a:r>
                <a:r>
                  <a:rPr lang="el-GR" sz="2000" i="1" dirty="0" smtClean="0">
                    <a:solidFill>
                      <a:srgbClr val="0033CC"/>
                    </a:solidFill>
                  </a:rPr>
                  <a:t>Δ</a:t>
                </a:r>
                <a:r>
                  <a:rPr lang="en-US" sz="2000" i="1" dirty="0" smtClean="0">
                    <a:solidFill>
                      <a:srgbClr val="0033CC"/>
                    </a:solidFill>
                  </a:rPr>
                  <a:t>f</a:t>
                </a:r>
                <a:r>
                  <a:rPr lang="el-GR" sz="2000" dirty="0" smtClean="0"/>
                  <a:t>  επιλέγεται ώστε να επιτευχθεί ορθογωνιότητα </a:t>
                </a:r>
                <a:endParaRPr lang="en-GB" sz="2000" dirty="0" smtClean="0"/>
              </a:p>
            </p:txBody>
          </p:sp>
        </mc:Choice>
        <mc:Fallback xmlns="">
          <p:sp>
            <p:nvSpPr>
              <p:cNvPr id="5560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667" t="-135" r="-296" b="-242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1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833659"/>
              </p:ext>
            </p:extLst>
          </p:nvPr>
        </p:nvGraphicFramePr>
        <p:xfrm>
          <a:off x="2515206" y="3717032"/>
          <a:ext cx="4127500" cy="184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5" imgW="2158920" imgH="965160" progId="Equation.DSMT4">
                  <p:embed/>
                </p:oleObj>
              </mc:Choice>
              <mc:Fallback>
                <p:oleObj name="Equation" r:id="rId5" imgW="2158920" imgH="965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6" y="3717032"/>
                        <a:ext cx="4127500" cy="1849437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M-</a:t>
            </a:r>
            <a:r>
              <a:rPr lang="el-GR" smtClean="0"/>
              <a:t>αδικό </a:t>
            </a:r>
            <a:r>
              <a:rPr lang="en-US" smtClean="0"/>
              <a:t>FSK</a:t>
            </a:r>
            <a:endParaRPr lang="en-GB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7059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eaLnBrk="1" hangingPunct="1">
                  <a:spcBef>
                    <a:spcPts val="0"/>
                  </a:spcBef>
                  <a:spcAft>
                    <a:spcPts val="600"/>
                  </a:spcAft>
                  <a:defRPr/>
                </a:pPr>
                <a:r>
                  <a:rPr lang="el-GR" sz="2000" dirty="0" smtClean="0"/>
                  <a:t>Μεταδίδονται </a:t>
                </a:r>
                <a:r>
                  <a:rPr lang="en-US" sz="2000" i="1" dirty="0" smtClean="0"/>
                  <a:t>k=log</a:t>
                </a:r>
                <a:r>
                  <a:rPr lang="en-US" sz="2000" i="1" baseline="-25000" dirty="0" smtClean="0"/>
                  <a:t>2</a:t>
                </a:r>
                <a:r>
                  <a:rPr lang="en-US" sz="2000" i="1" dirty="0" smtClean="0"/>
                  <a:t>M</a:t>
                </a:r>
                <a:r>
                  <a:rPr lang="en-US" sz="2000" dirty="0" smtClean="0"/>
                  <a:t> bits/</a:t>
                </a:r>
                <a:r>
                  <a:rPr lang="el-GR" sz="2000" dirty="0" smtClean="0"/>
                  <a:t>σύμβολο</a:t>
                </a:r>
              </a:p>
              <a:p>
                <a:pPr eaLnBrk="1" hangingPunct="1">
                  <a:spcBef>
                    <a:spcPts val="0"/>
                  </a:spcBef>
                  <a:defRPr/>
                </a:pPr>
                <a:r>
                  <a:rPr lang="el-GR" sz="2000" dirty="0" smtClean="0"/>
                  <a:t>Κυματομορφές</a:t>
                </a:r>
              </a:p>
              <a:p>
                <a:pPr marL="0" indent="0" eaLnBrk="1" hangingPunct="1">
                  <a:spcBef>
                    <a:spcPts val="0"/>
                  </a:spcBef>
                  <a:buNone/>
                  <a:defRPr/>
                </a:pPr>
                <a:endParaRPr lang="el-GR" sz="2000" dirty="0" smtClean="0"/>
              </a:p>
              <a:p>
                <a:pPr marL="0" indent="0" eaLnBrk="1" hangingPunct="1">
                  <a:spcBef>
                    <a:spcPts val="0"/>
                  </a:spcBef>
                  <a:buNone/>
                  <a:defRPr/>
                </a:pPr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:endParaRPr lang="el-GR" sz="2000" dirty="0" smtClean="0"/>
              </a:p>
              <a:p>
                <a:pPr eaLnBrk="1" hangingPunct="1">
                  <a:spcBef>
                    <a:spcPts val="0"/>
                  </a:spcBef>
                  <a:buFont typeface="Wingdings" panose="05000000000000000000" pitchFamily="2" charset="2"/>
                  <a:buNone/>
                  <a:defRPr/>
                </a:pPr>
                <a:endParaRPr lang="el-GR" sz="2000" dirty="0" smtClean="0"/>
              </a:p>
              <a:p>
                <a:pPr eaLnBrk="1" hangingPunct="1">
                  <a:spcBef>
                    <a:spcPts val="0"/>
                  </a:spcBef>
                  <a:spcAft>
                    <a:spcPts val="1200"/>
                  </a:spcAft>
                  <a:defRPr/>
                </a:pP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𝑘𝐸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l-GR" sz="2000" i="1" dirty="0" smtClean="0"/>
                  <a:t> , </a:t>
                </a:r>
                <a:r>
                  <a:rPr lang="el-GR" sz="2000" dirty="0" smtClean="0"/>
                  <a:t>ενέργεια συμβόλου</a:t>
                </a:r>
              </a:p>
              <a:p>
                <a:pPr eaLnBrk="1" hangingPunct="1">
                  <a:spcBef>
                    <a:spcPts val="0"/>
                  </a:spcBef>
                  <a:spcAft>
                    <a:spcPts val="1200"/>
                  </a:spcAft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Τ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err="1" smtClean="0">
                        <a:latin typeface="Cambria Math" panose="02040503050406030204" pitchFamily="18" charset="0"/>
                      </a:rPr>
                      <m:t>𝑘𝑇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l-GR" sz="2000" i="1" baseline="-2500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i="1" dirty="0" smtClean="0"/>
                  <a:t>,</a:t>
                </a:r>
                <a:r>
                  <a:rPr lang="en-US" sz="2000" dirty="0" smtClean="0"/>
                  <a:t> </a:t>
                </a:r>
                <a:r>
                  <a:rPr lang="el-GR" sz="2000" dirty="0" smtClean="0"/>
                  <a:t>περίοδος συμβόλου</a:t>
                </a:r>
              </a:p>
              <a:p>
                <a:pPr eaLnBrk="1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1200"/>
                  </a:spcAft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𝑓𝑚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−1 </m:t>
                    </m:r>
                  </m:oMath>
                </a14:m>
                <a:r>
                  <a:rPr lang="el-GR" sz="2000" dirty="0" smtClean="0"/>
                  <a:t>, απόσταση μεταξύ δύο διαδοχικών συχνοτήτων</a:t>
                </a:r>
                <a:r>
                  <a:rPr lang="en-US" sz="2000" dirty="0" smtClean="0"/>
                  <a:t> </a:t>
                </a:r>
                <a:r>
                  <a:rPr lang="el-GR" sz="2000" dirty="0" smtClean="0"/>
                  <a:t> (και πάλι επιλεγμένη έτσι ώστε όλες οι κυματομορφές να είναι ορθογώνιες μεταξύ τους)</a:t>
                </a:r>
              </a:p>
              <a:p>
                <a:pPr eaLnBrk="1" hangingPunct="1">
                  <a:spcBef>
                    <a:spcPts val="0"/>
                  </a:spcBef>
                  <a:spcAft>
                    <a:spcPts val="1200"/>
                  </a:spcAft>
                  <a:defRPr/>
                </a:pPr>
                <a:r>
                  <a:rPr lang="el-GR" sz="2000" dirty="0" smtClean="0"/>
                  <a:t>Όλες οι κυματομορφές έχουν την ίδια ενέργεια </a:t>
                </a:r>
                <a:r>
                  <a:rPr lang="en-US" sz="2000" i="1" dirty="0" smtClean="0"/>
                  <a:t>E</a:t>
                </a:r>
                <a:r>
                  <a:rPr lang="en-US" sz="2000" i="1" baseline="-25000" dirty="0" smtClean="0"/>
                  <a:t>s</a:t>
                </a:r>
                <a:endParaRPr lang="el-GR" sz="2000" dirty="0" smtClean="0"/>
              </a:p>
            </p:txBody>
          </p:sp>
        </mc:Choice>
        <mc:Fallback xmlns="">
          <p:sp>
            <p:nvSpPr>
              <p:cNvPr id="557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667" t="-673" b="-71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17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023863"/>
              </p:ext>
            </p:extLst>
          </p:nvPr>
        </p:nvGraphicFramePr>
        <p:xfrm>
          <a:off x="2915816" y="2060848"/>
          <a:ext cx="4249737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5" imgW="2222280" imgH="660240" progId="Equation.DSMT4">
                  <p:embed/>
                </p:oleObj>
              </mc:Choice>
              <mc:Fallback>
                <p:oleObj name="Equation" r:id="rId5" imgW="2222280" imgH="660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060848"/>
                        <a:ext cx="4249737" cy="126682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Συντελεστής </a:t>
            </a:r>
            <a:r>
              <a:rPr lang="el-GR" dirty="0" err="1" smtClean="0"/>
              <a:t>Διασυσχέτισης</a:t>
            </a:r>
            <a:r>
              <a:rPr lang="en-US" dirty="0" smtClean="0"/>
              <a:t> (1</a:t>
            </a:r>
            <a:r>
              <a:rPr lang="el-GR" dirty="0" smtClean="0"/>
              <a:t> από 2)</a:t>
            </a:r>
            <a:endParaRPr lang="en-GB" dirty="0" smtClean="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defRPr/>
            </a:pPr>
            <a:r>
              <a:rPr lang="el-GR" sz="2000" dirty="0" smtClean="0"/>
              <a:t>Ένα μέτρο ομοιότητας δύο κυματομορφών σήματος είναι ο λεγόμενος </a:t>
            </a:r>
            <a:r>
              <a:rPr lang="el-GR" sz="2000" dirty="0" smtClean="0">
                <a:solidFill>
                  <a:srgbClr val="0033CC"/>
                </a:solidFill>
              </a:rPr>
              <a:t>συντελεστής διασυσχέτισης</a:t>
            </a:r>
          </a:p>
        </p:txBody>
      </p:sp>
      <p:pic>
        <p:nvPicPr>
          <p:cNvPr id="8196" name="Picture 8" descr="fig7_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892817"/>
            <a:ext cx="4198689" cy="292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1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506605"/>
              </p:ext>
            </p:extLst>
          </p:nvPr>
        </p:nvGraphicFramePr>
        <p:xfrm>
          <a:off x="1671637" y="2473072"/>
          <a:ext cx="5800725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5" imgW="3035160" imgH="469800" progId="Equation.DSMT4">
                  <p:embed/>
                </p:oleObj>
              </mc:Choice>
              <mc:Fallback>
                <p:oleObj name="Equation" r:id="rId5" imgW="3035160" imgH="469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637" y="2473072"/>
                        <a:ext cx="5800725" cy="900112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Συντελεστής </a:t>
            </a:r>
            <a:r>
              <a:rPr lang="el-GR" dirty="0" err="1" smtClean="0"/>
              <a:t>Διασυσχέτισης</a:t>
            </a:r>
            <a:r>
              <a:rPr lang="el-GR" dirty="0" smtClean="0"/>
              <a:t> (2 από 2)</a:t>
            </a:r>
            <a:endParaRPr lang="en-GB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9107" name="Rectangle 3"/>
              <p:cNvSpPr>
                <a:spLocks noGrp="1" noChangeArrowheads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pPr marL="381000" indent="-381000" eaLnBrk="1" hangingPunct="1">
                  <a:spcAft>
                    <a:spcPct val="30000"/>
                  </a:spcAft>
                  <a:defRPr/>
                </a:pPr>
                <a:r>
                  <a:rPr lang="el-GR" sz="2000" dirty="0" smtClean="0"/>
                  <a:t>Παρατηρήσεις:</a:t>
                </a:r>
              </a:p>
              <a:p>
                <a:pPr marL="381000" indent="-381000" eaLnBrk="1" hangingPunct="1">
                  <a:spcAft>
                    <a:spcPts val="900"/>
                  </a:spcAft>
                  <a:buFont typeface="Wingdings" panose="05000000000000000000" pitchFamily="2" charset="2"/>
                  <a:buAutoNum type="arabicPeriod"/>
                  <a:defRPr/>
                </a:pPr>
                <a:r>
                  <a:rPr lang="el-GR" sz="2000" dirty="0" smtClean="0"/>
                  <a:t>Οι κυματομορφές είναι ορθογώνιες όταν το </a:t>
                </a:r>
                <a:r>
                  <a:rPr lang="el-GR" sz="2000" i="1" dirty="0" smtClean="0"/>
                  <a:t>Δ</a:t>
                </a:r>
                <a:r>
                  <a:rPr lang="en-US" sz="2000" i="1" dirty="0" smtClean="0"/>
                  <a:t>f</a:t>
                </a:r>
                <a:r>
                  <a:rPr lang="en-US" sz="2000" dirty="0" smtClean="0"/>
                  <a:t> </a:t>
                </a:r>
                <a:r>
                  <a:rPr lang="el-GR" sz="2000" dirty="0" smtClean="0"/>
                  <a:t>είναι 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πολλαπλάσιο του </a:t>
                </a:r>
                <a14:m>
                  <m:oMath xmlns:m="http://schemas.openxmlformats.org/officeDocument/2006/math">
                    <m:r>
                      <a:rPr lang="el-GR" sz="2000" i="1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1/(2</m:t>
                    </m:r>
                    <m:r>
                      <m:rPr>
                        <m:sty m:val="p"/>
                      </m:rPr>
                      <a:rPr lang="el-GR" sz="2000" i="0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Τ</m:t>
                    </m:r>
                    <m:r>
                      <a:rPr lang="el-GR" sz="2000" i="1" dirty="0" smtClean="0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2000" dirty="0" smtClean="0"/>
              </a:p>
              <a:p>
                <a:pPr marL="381000" indent="-381000" eaLnBrk="1" hangingPunct="1">
                  <a:spcAft>
                    <a:spcPts val="900"/>
                  </a:spcAft>
                  <a:buFont typeface="Wingdings" panose="05000000000000000000" pitchFamily="2" charset="2"/>
                  <a:buAutoNum type="arabicPeriod"/>
                  <a:defRPr/>
                </a:pPr>
                <a:r>
                  <a:rPr lang="el-GR" sz="2000" dirty="0" smtClean="0"/>
                  <a:t>Το </a:t>
                </a:r>
                <a:r>
                  <a:rPr lang="el-GR" sz="2000" dirty="0" smtClean="0">
                    <a:solidFill>
                      <a:srgbClr val="0033CC"/>
                    </a:solidFill>
                  </a:rPr>
                  <a:t>ελάχιστο </a:t>
                </a:r>
                <a:r>
                  <a:rPr lang="el-GR" sz="2000" i="1" dirty="0" smtClean="0">
                    <a:solidFill>
                      <a:srgbClr val="0033CC"/>
                    </a:solidFill>
                  </a:rPr>
                  <a:t>Δ</a:t>
                </a:r>
                <a:r>
                  <a:rPr lang="en-US" sz="2000" i="1" dirty="0" smtClean="0">
                    <a:solidFill>
                      <a:srgbClr val="0033CC"/>
                    </a:solidFill>
                  </a:rPr>
                  <a:t>f</a:t>
                </a:r>
                <a:r>
                  <a:rPr lang="en-US" sz="2000" dirty="0" smtClean="0"/>
                  <a:t> </a:t>
                </a:r>
                <a:r>
                  <a:rPr lang="el-GR" sz="2000" dirty="0" smtClean="0"/>
                  <a:t>για ορθογωνιότητα είναι </a:t>
                </a:r>
                <a14:m>
                  <m:oMath xmlns:m="http://schemas.openxmlformats.org/officeDocument/2006/math"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1/(2</m:t>
                    </m:r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Τ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2000" dirty="0" smtClean="0"/>
              </a:p>
              <a:p>
                <a:pPr marL="381000" indent="-381000" eaLnBrk="1" hangingPunct="1">
                  <a:spcAft>
                    <a:spcPts val="900"/>
                  </a:spcAft>
                  <a:buFont typeface="Wingdings" panose="05000000000000000000" pitchFamily="2" charset="2"/>
                  <a:buAutoNum type="arabicPeriod"/>
                  <a:defRPr/>
                </a:pPr>
                <a:r>
                  <a:rPr lang="el-GR" sz="2000" dirty="0" smtClean="0"/>
                  <a:t>Για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=1/(2</m:t>
                    </m:r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Τ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l-GR" sz="2000" i="1" dirty="0" smtClean="0"/>
                  <a:t> </a:t>
                </a:r>
                <a:r>
                  <a:rPr lang="el-GR" sz="2000" dirty="0" smtClean="0"/>
                  <a:t>το μεταδιδόμενο σήμα εμφανίζει ασυνέχειες της φάσης στα όρια των συμβόλων</a:t>
                </a:r>
              </a:p>
              <a:p>
                <a:pPr marL="838200" lvl="1" indent="-381000" eaLnBrk="1" hangingPunct="1">
                  <a:spcAft>
                    <a:spcPts val="900"/>
                  </a:spcAft>
                  <a:defRPr/>
                </a:pPr>
                <a:r>
                  <a:rPr lang="el-GR" sz="2000" dirty="0" smtClean="0"/>
                  <a:t>οδηγούν σε άπλωμα του φάσματος</a:t>
                </a:r>
              </a:p>
            </p:txBody>
          </p:sp>
        </mc:Choice>
        <mc:Fallback xmlns="">
          <p:sp>
            <p:nvSpPr>
              <p:cNvPr id="55910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3"/>
                <a:stretch>
                  <a:fillRect l="-1659" t="-809" b="-13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Autofit/>
              </a:bodyPr>
              <a:lstStyle/>
              <a:p>
                <a:pPr marL="381000" indent="-381000">
                  <a:spcAft>
                    <a:spcPts val="900"/>
                  </a:spcAft>
                  <a:buFont typeface="Wingdings" panose="05000000000000000000" pitchFamily="2" charset="2"/>
                  <a:buAutoNum type="arabicPeriod"/>
                  <a:defRPr/>
                </a:pPr>
                <a:r>
                  <a:rPr lang="el-GR" sz="2000" dirty="0"/>
                  <a:t>Η τιμή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0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l-GR" sz="2000" i="1" dirty="0">
                        <a:latin typeface="Cambria Math" panose="02040503050406030204" pitchFamily="18" charset="0"/>
                      </a:rPr>
                      <m:t>=1/</m:t>
                    </m:r>
                    <m:r>
                      <m:rPr>
                        <m:sty m:val="p"/>
                      </m:rPr>
                      <a:rPr lang="el-GR" sz="2000" i="0" dirty="0">
                        <a:latin typeface="Cambria Math" panose="02040503050406030204" pitchFamily="18" charset="0"/>
                      </a:rPr>
                      <m:t>Τ</m:t>
                    </m:r>
                  </m:oMath>
                </a14:m>
                <a:r>
                  <a:rPr lang="en-US" sz="2000" i="1" dirty="0"/>
                  <a:t> </a:t>
                </a:r>
                <a:r>
                  <a:rPr lang="el-GR" sz="2000" dirty="0"/>
                  <a:t>είναι η ελάχιστη που επιτυγχάνει </a:t>
                </a:r>
                <a:r>
                  <a:rPr lang="el-GR" sz="2000" dirty="0">
                    <a:solidFill>
                      <a:srgbClr val="0033CC"/>
                    </a:solidFill>
                  </a:rPr>
                  <a:t>ταυτόχρονα</a:t>
                </a:r>
              </a:p>
              <a:p>
                <a:pPr marL="838200" lvl="1" indent="-381000">
                  <a:spcAft>
                    <a:spcPts val="900"/>
                  </a:spcAft>
                  <a:defRPr/>
                </a:pPr>
                <a:r>
                  <a:rPr lang="el-GR" sz="2000" dirty="0" err="1"/>
                  <a:t>ορθογωνιότητα</a:t>
                </a:r>
                <a:r>
                  <a:rPr lang="el-GR" sz="2000" dirty="0"/>
                  <a:t> μεταξύ φερουσών  </a:t>
                </a:r>
              </a:p>
              <a:p>
                <a:pPr marL="838200" lvl="1" indent="-381000">
                  <a:spcAft>
                    <a:spcPts val="900"/>
                  </a:spcAft>
                  <a:defRPr/>
                </a:pPr>
                <a:r>
                  <a:rPr lang="el-GR" sz="2000" dirty="0"/>
                  <a:t>και επίσης συνέχεια φάσης</a:t>
                </a:r>
              </a:p>
              <a:p>
                <a:pPr marL="838200" lvl="1" indent="-381000">
                  <a:spcAft>
                    <a:spcPts val="900"/>
                  </a:spcAft>
                  <a:buNone/>
                  <a:defRPr/>
                </a:pPr>
                <a:r>
                  <a:rPr lang="el-GR" sz="2000" dirty="0"/>
                  <a:t>ωστόσο απαιτείται διπλάσιο εύρος ζώνης </a:t>
                </a:r>
              </a:p>
              <a:p>
                <a:pPr marL="838200" lvl="1" indent="-381000">
                  <a:spcAft>
                    <a:spcPts val="900"/>
                  </a:spcAft>
                  <a:buNone/>
                  <a:defRPr/>
                </a:pPr>
                <a:r>
                  <a:rPr lang="el-GR" sz="2000" dirty="0"/>
                  <a:t>&gt;  Ειδικές μορφές </a:t>
                </a:r>
                <a:r>
                  <a:rPr lang="en-US" sz="2000" dirty="0"/>
                  <a:t>FSK </a:t>
                </a:r>
                <a:r>
                  <a:rPr lang="el-GR" sz="2000" dirty="0"/>
                  <a:t>μπορούν να επιτύχουν συνέχεια </a:t>
                </a:r>
                <a:r>
                  <a:rPr lang="el-GR" sz="2000" dirty="0" smtClean="0"/>
                  <a:t>φάσης ακόμη και με </a:t>
                </a:r>
                <a:endParaRPr lang="el-GR" sz="2000" i="0" dirty="0" smtClean="0">
                  <a:latin typeface="Cambria Math" panose="02040503050406030204" pitchFamily="18" charset="0"/>
                </a:endParaRPr>
              </a:p>
              <a:p>
                <a:pPr marL="838200" lvl="1" indent="-381000">
                  <a:spcAft>
                    <a:spcPts val="900"/>
                  </a:spcAft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i="0" dirty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l-GR" sz="2000" i="1" dirty="0">
                          <a:latin typeface="Cambria Math" panose="02040503050406030204" pitchFamily="18" charset="0"/>
                        </a:rPr>
                        <m:t>=1/(2</m:t>
                      </m:r>
                      <m:r>
                        <m:rPr>
                          <m:sty m:val="p"/>
                        </m:rPr>
                        <a:rPr lang="el-GR" sz="2000" i="0" dirty="0">
                          <a:latin typeface="Cambria Math" panose="02040503050406030204" pitchFamily="18" charset="0"/>
                        </a:rPr>
                        <m:t>Τ</m:t>
                      </m:r>
                      <m:r>
                        <a:rPr lang="el-GR" sz="2000" i="1" dirty="0" smtClean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l-GR" sz="2000" dirty="0" smtClean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4"/>
                <a:stretch>
                  <a:fillRect l="-1662" t="-9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Γεωμετρική Αναπαράσταση Μ-</a:t>
            </a:r>
            <a:r>
              <a:rPr lang="en-US" smtClean="0"/>
              <a:t>FSK</a:t>
            </a:r>
            <a:endParaRPr lang="en-GB" smtClean="0"/>
          </a:p>
        </p:txBody>
      </p:sp>
      <p:sp>
        <p:nvSpPr>
          <p:cNvPr id="560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Αντίστοιχη του </a:t>
            </a:r>
            <a:r>
              <a:rPr lang="en-US" sz="2000" dirty="0" smtClean="0"/>
              <a:t>M-PPM</a:t>
            </a:r>
          </a:p>
          <a:p>
            <a:pPr eaLnBrk="1" hangingPunct="1">
              <a:defRPr/>
            </a:pPr>
            <a:r>
              <a:rPr lang="el-GR" sz="2000" dirty="0" smtClean="0"/>
              <a:t>Συναρτήσεις βάσεις</a:t>
            </a:r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Διανύσματα</a:t>
            </a:r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Ίση απόσταση μεταξύ όλων των διανυσμάτων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n-GB" sz="2000" dirty="0" smtClean="0"/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365822"/>
              </p:ext>
            </p:extLst>
          </p:nvPr>
        </p:nvGraphicFramePr>
        <p:xfrm>
          <a:off x="2370138" y="2513807"/>
          <a:ext cx="4295775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4" imgW="2082600" imgH="266400" progId="Equation.DSMT4">
                  <p:embed/>
                </p:oleObj>
              </mc:Choice>
              <mc:Fallback>
                <p:oleObj name="Equation" r:id="rId4" imgW="208260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138" y="2513807"/>
                        <a:ext cx="4295775" cy="550862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826932"/>
              </p:ext>
            </p:extLst>
          </p:nvPr>
        </p:nvGraphicFramePr>
        <p:xfrm>
          <a:off x="2676611" y="3676803"/>
          <a:ext cx="2819400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6" imgW="1485720" imgH="927000" progId="Equation.DSMT4">
                  <p:embed/>
                </p:oleObj>
              </mc:Choice>
              <mc:Fallback>
                <p:oleObj name="Equation" r:id="rId6" imgW="1485720" imgH="927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6611" y="3676803"/>
                        <a:ext cx="2819400" cy="176212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8241482"/>
              </p:ext>
            </p:extLst>
          </p:nvPr>
        </p:nvGraphicFramePr>
        <p:xfrm>
          <a:off x="5940152" y="5627947"/>
          <a:ext cx="1725613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8" imgW="787320" imgH="266400" progId="Equation.DSMT4">
                  <p:embed/>
                </p:oleObj>
              </mc:Choice>
              <mc:Fallback>
                <p:oleObj name="Equation" r:id="rId8" imgW="787320" imgH="266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5627947"/>
                        <a:ext cx="1725613" cy="585787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 11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219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Σκοποί  ενότητας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/>
            <a:r>
              <a:rPr lang="el-GR" sz="2400" dirty="0" smtClean="0"/>
              <a:t>Περιγραφή βασικών ορθογώνιων </a:t>
            </a:r>
            <a:r>
              <a:rPr lang="el-GR" sz="2400" dirty="0" err="1" smtClean="0"/>
              <a:t>κυματομορφών</a:t>
            </a:r>
            <a:r>
              <a:rPr lang="el-GR" sz="2400" dirty="0" smtClean="0"/>
              <a:t> Ν-</a:t>
            </a:r>
            <a:r>
              <a:rPr lang="el-GR" sz="2400" dirty="0" err="1" smtClean="0"/>
              <a:t>οστής</a:t>
            </a:r>
            <a:r>
              <a:rPr lang="el-GR" sz="2400" dirty="0" smtClean="0"/>
              <a:t> διάστασης, όπως </a:t>
            </a:r>
            <a:r>
              <a:rPr lang="en-US" sz="2400" dirty="0" smtClean="0"/>
              <a:t>PPM </a:t>
            </a:r>
            <a:r>
              <a:rPr lang="el-GR" sz="2400" dirty="0" smtClean="0"/>
              <a:t>και </a:t>
            </a:r>
            <a:r>
              <a:rPr lang="en-US" sz="2400" smtClean="0"/>
              <a:t>FSK.</a:t>
            </a:r>
            <a:endParaRPr lang="el-GR" sz="24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69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Πατρών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41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01349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l-GR" sz="2000" dirty="0" smtClean="0"/>
              <a:t>1.00. </a:t>
            </a:r>
            <a:endParaRPr lang="el-GR" sz="2000" dirty="0"/>
          </a:p>
        </p:txBody>
      </p:sp>
      <p:sp>
        <p:nvSpPr>
          <p:cNvPr id="6" name="Ορθογώνιο 5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01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Copyright Πανεπιστήμιο Πατρών</a:t>
            </a:r>
            <a:r>
              <a:rPr lang="en-US" sz="2000" dirty="0"/>
              <a:t>, </a:t>
            </a:r>
            <a:r>
              <a:rPr lang="el-GR" sz="2000" dirty="0"/>
              <a:t>Κώστας Μπερμπερίδης. </a:t>
            </a:r>
            <a:r>
              <a:rPr lang="el-GR" sz="2000" dirty="0" smtClean="0"/>
              <a:t>«Ψηφιακές Τηλεπικοινωνίες</a:t>
            </a:r>
            <a:r>
              <a:rPr lang="el-GR" sz="2000" dirty="0"/>
              <a:t>». Έκδοση: 1.0. Πάτρα 2015. Διαθέσιμο από τη δικτυακή διεύθυνση: </a:t>
            </a:r>
            <a:r>
              <a:rPr lang="en-US" sz="2000" dirty="0"/>
              <a:t>https://eclass.upatras.gr/courses/CEID1110/</a:t>
            </a:r>
            <a:r>
              <a:rPr lang="el-GR" sz="2000" dirty="0"/>
              <a:t>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32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5"/>
            <a:ext cx="8928992" cy="10891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dirty="0" smtClean="0"/>
              <a:t>Το </a:t>
            </a:r>
            <a:r>
              <a:rPr lang="el-GR" sz="16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600" dirty="0" err="1"/>
              <a:t>κ.λ.π</a:t>
            </a:r>
            <a:r>
              <a:rPr lang="el-GR" sz="16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600" dirty="0" smtClean="0"/>
              <a:t>».                     </a:t>
            </a:r>
          </a:p>
          <a:p>
            <a:pPr marL="0" indent="0">
              <a:buNone/>
            </a:pPr>
            <a:endParaRPr lang="el-GR" sz="16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06084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636912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l">
              <a:buNone/>
            </a:pPr>
            <a:r>
              <a:rPr lang="el-GR" sz="1800" dirty="0">
                <a:latin typeface="+mn-lt"/>
              </a:rPr>
              <a:t>[1] http://creativecommons.org/licenses/by-nc-sa/4.0/ </a:t>
            </a:r>
          </a:p>
          <a:p>
            <a:pPr algn="l">
              <a:buNone/>
            </a:pPr>
            <a:r>
              <a:rPr lang="el-GR" sz="1800" dirty="0">
                <a:latin typeface="+mn-lt"/>
              </a:rPr>
              <a:t>Ως </a:t>
            </a:r>
            <a:r>
              <a:rPr lang="el-GR" sz="1800" b="1" dirty="0">
                <a:latin typeface="+mn-lt"/>
              </a:rPr>
              <a:t>Μη Εμπορική</a:t>
            </a:r>
            <a:r>
              <a:rPr lang="el-GR" sz="1800" dirty="0">
                <a:latin typeface="+mn-lt"/>
              </a:rPr>
              <a:t> ορίζεται η χρήση: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800" dirty="0" err="1">
                <a:latin typeface="+mn-lt"/>
              </a:rPr>
              <a:t>αδειοδόχο</a:t>
            </a:r>
            <a:endParaRPr lang="el-GR" sz="1800" dirty="0">
              <a:latin typeface="+mn-lt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προσπορίζει στο διανομέα του έργου και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sz="1800" dirty="0" smtClean="0">
                <a:latin typeface="+mn-lt"/>
              </a:rPr>
              <a:t>τόπο</a:t>
            </a:r>
            <a:endParaRPr lang="en-US" sz="1800" dirty="0" smtClean="0">
              <a:latin typeface="+mn-lt"/>
            </a:endParaRPr>
          </a:p>
          <a:p>
            <a:pPr algn="l">
              <a:buNone/>
            </a:pPr>
            <a:endParaRPr lang="el-GR" sz="1800" dirty="0" smtClean="0">
              <a:latin typeface="+mn-lt"/>
            </a:endParaRPr>
          </a:p>
          <a:p>
            <a:pPr algn="l">
              <a:buNone/>
            </a:pPr>
            <a:r>
              <a:rPr lang="el-GR" sz="1800" dirty="0" smtClean="0">
                <a:latin typeface="+mn-lt"/>
              </a:rPr>
              <a:t>Ο </a:t>
            </a:r>
            <a:r>
              <a:rPr lang="el-GR" sz="1800" dirty="0">
                <a:latin typeface="+mn-lt"/>
              </a:rPr>
              <a:t>δικαιούχος μπορεί να παρέχει στον 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l-GR" sz="1800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sz="1800" dirty="0" smtClean="0">
                <a:latin typeface="+mn-lt"/>
              </a:rPr>
              <a:t>.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08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26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r>
              <a:rPr lang="el-GR" sz="3600" dirty="0" smtClean="0"/>
              <a:t>Περιεχόμενα ενότητας</a:t>
            </a:r>
            <a:endParaRPr lang="el-GR" sz="36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Ορθογώνιες </a:t>
            </a:r>
            <a:r>
              <a:rPr lang="el-GR" sz="2400" dirty="0" err="1"/>
              <a:t>Κυματομορφές</a:t>
            </a:r>
            <a:r>
              <a:rPr lang="el-GR" sz="2400" dirty="0"/>
              <a:t> Ν-</a:t>
            </a:r>
            <a:r>
              <a:rPr lang="el-GR" sz="2400" dirty="0" err="1"/>
              <a:t>οστής</a:t>
            </a:r>
            <a:r>
              <a:rPr lang="el-GR" sz="2400" dirty="0"/>
              <a:t> Διάστασης</a:t>
            </a:r>
          </a:p>
          <a:p>
            <a:r>
              <a:rPr lang="el-GR" sz="2400" dirty="0"/>
              <a:t>Διαμόρφωση Παλμών κατά Θέση (PPM)</a:t>
            </a:r>
          </a:p>
          <a:p>
            <a:r>
              <a:rPr lang="el-GR" sz="2400" dirty="0"/>
              <a:t>Γεωμετρική Αναπαράσταση PPM</a:t>
            </a:r>
          </a:p>
          <a:p>
            <a:r>
              <a:rPr lang="el-GR" sz="2400" dirty="0"/>
              <a:t>Μεταλλαγή Ολίσθησης Συχνότητας (FSK)</a:t>
            </a:r>
          </a:p>
          <a:p>
            <a:r>
              <a:rPr lang="el-GR" sz="2400" dirty="0"/>
              <a:t>Συντελεστής </a:t>
            </a:r>
            <a:r>
              <a:rPr lang="el-GR" sz="2400" dirty="0" err="1"/>
              <a:t>Διασυσχέτισης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14631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Ανακεφαλαίωση</a:t>
            </a:r>
            <a:endParaRPr lang="en-US" smtClean="0"/>
          </a:p>
        </p:txBody>
      </p:sp>
      <p:sp>
        <p:nvSpPr>
          <p:cNvPr id="502787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Καθένα από τα Μ σύμβολα αντιστοιχίζεται σε μια αναλογική </a:t>
            </a:r>
            <a:r>
              <a:rPr lang="el-GR" sz="2000" dirty="0" err="1" smtClean="0"/>
              <a:t>κυματομορφή</a:t>
            </a:r>
            <a:r>
              <a:rPr lang="en-US" sz="2000" dirty="0" smtClean="0"/>
              <a:t> </a:t>
            </a: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Οι κυματομορφές ορίζονται σε ένα </a:t>
            </a:r>
            <a:r>
              <a:rPr lang="en-US" sz="2000" dirty="0" smtClean="0"/>
              <a:t>N-D </a:t>
            </a:r>
            <a:r>
              <a:rPr lang="el-GR" sz="2000" dirty="0" smtClean="0"/>
              <a:t>χώρο σήματος </a:t>
            </a:r>
            <a:r>
              <a:rPr lang="el-GR" sz="2000" i="1" dirty="0" smtClean="0"/>
              <a:t>(Ν</a:t>
            </a:r>
            <a:r>
              <a:rPr lang="el-GR" sz="2000" i="1" dirty="0" smtClean="0">
                <a:sym typeface="Symbol" pitchFamily="18" charset="2"/>
              </a:rPr>
              <a:t>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l-GR" sz="2000" i="1" dirty="0" smtClean="0">
                <a:sym typeface="Symbol" pitchFamily="18" charset="2"/>
              </a:rPr>
              <a:t>Μ</a:t>
            </a:r>
            <a:r>
              <a:rPr lang="el-GR" sz="2000" i="1" dirty="0" smtClean="0"/>
              <a:t>)</a:t>
            </a: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Μονοδιάστατα Σήματα (ευθεία)</a:t>
            </a:r>
          </a:p>
          <a:p>
            <a:pPr lvl="1" eaLnBrk="1" hangingPunct="1">
              <a:spcAft>
                <a:spcPts val="1200"/>
              </a:spcAft>
              <a:defRPr/>
            </a:pPr>
            <a:r>
              <a:rPr lang="en-US" sz="2000" dirty="0" smtClean="0"/>
              <a:t>PAM</a:t>
            </a: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Δισδιάστατα Σήματα (επίπεδο)</a:t>
            </a:r>
          </a:p>
          <a:p>
            <a:pPr lvl="1" eaLnBrk="1" hangingPunct="1">
              <a:defRPr/>
            </a:pPr>
            <a:r>
              <a:rPr lang="en-US" sz="2000" dirty="0" smtClean="0"/>
              <a:t>PSK</a:t>
            </a:r>
          </a:p>
          <a:p>
            <a:pPr lvl="1" eaLnBrk="1" hangingPunct="1">
              <a:defRPr/>
            </a:pPr>
            <a:r>
              <a:rPr lang="en-US" sz="2000" dirty="0" smtClean="0"/>
              <a:t>QAM</a:t>
            </a: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Πολυδιάστατα Σήματα (Ν-</a:t>
            </a:r>
            <a:r>
              <a:rPr lang="en-US" sz="2000" dirty="0" smtClean="0">
                <a:solidFill>
                  <a:srgbClr val="0033CC"/>
                </a:solidFill>
              </a:rPr>
              <a:t>D </a:t>
            </a:r>
            <a:r>
              <a:rPr lang="el-GR" sz="2000" dirty="0" smtClean="0">
                <a:solidFill>
                  <a:srgbClr val="0033CC"/>
                </a:solidFill>
              </a:rPr>
              <a:t>χώρος)</a:t>
            </a:r>
          </a:p>
          <a:p>
            <a:pPr lvl="1" eaLnBrk="1" hangingPunct="1">
              <a:defRPr/>
            </a:pPr>
            <a:r>
              <a:rPr lang="el-GR" sz="2000" dirty="0" smtClean="0"/>
              <a:t>θα περιοριστούμε σε αμοιβαία ορθογώνιες κυματομορφές</a:t>
            </a:r>
            <a:endParaRPr lang="el-GR" sz="2000" dirty="0" smtClean="0">
              <a:solidFill>
                <a:srgbClr val="0033CC"/>
              </a:solidFill>
            </a:endParaRPr>
          </a:p>
          <a:p>
            <a:pPr lvl="1" eaLnBrk="1" hangingPunct="1">
              <a:buFontTx/>
              <a:buNone/>
              <a:defRPr/>
            </a:pPr>
            <a:r>
              <a:rPr lang="en-US" sz="2000" dirty="0" smtClean="0"/>
              <a:t>   (</a:t>
            </a:r>
            <a:r>
              <a:rPr lang="el-GR" sz="2000" dirty="0" smtClean="0"/>
              <a:t>επομένως </a:t>
            </a:r>
            <a:r>
              <a:rPr lang="el-GR" sz="2000" i="1" dirty="0" smtClean="0">
                <a:solidFill>
                  <a:srgbClr val="0033CC"/>
                </a:solidFill>
              </a:rPr>
              <a:t>Ν=Μ</a:t>
            </a:r>
            <a:r>
              <a:rPr lang="en-US" sz="2000" i="1" dirty="0" smtClean="0">
                <a:solidFill>
                  <a:srgbClr val="0033CC"/>
                </a:solidFill>
              </a:rPr>
              <a:t> </a:t>
            </a:r>
            <a:r>
              <a:rPr lang="en-US" sz="2000" dirty="0" smtClean="0"/>
              <a:t>)</a:t>
            </a:r>
            <a:endParaRPr lang="el-GR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dirty="0" smtClean="0"/>
              <a:t>Ν-</a:t>
            </a:r>
            <a:r>
              <a:rPr lang="en-US" dirty="0" smtClean="0"/>
              <a:t>D </a:t>
            </a:r>
            <a:r>
              <a:rPr lang="el-GR" dirty="0" smtClean="0"/>
              <a:t>Ορθογώνιες </a:t>
            </a:r>
            <a:r>
              <a:rPr lang="el-GR" dirty="0" err="1" smtClean="0"/>
              <a:t>Κυματομορφές</a:t>
            </a:r>
            <a:r>
              <a:rPr lang="el-GR" dirty="0" smtClean="0"/>
              <a:t> Βασικής Ζώνης</a:t>
            </a:r>
            <a:endParaRPr lang="en-GB" dirty="0" smtClean="0"/>
          </a:p>
        </p:txBody>
      </p:sp>
      <p:sp>
        <p:nvSpPr>
          <p:cNvPr id="545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3754760" cy="452596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spcBef>
                <a:spcPts val="0"/>
              </a:spcBef>
              <a:spcAft>
                <a:spcPts val="1600"/>
              </a:spcAft>
              <a:defRPr/>
            </a:pPr>
            <a:r>
              <a:rPr lang="el-GR" dirty="0" smtClean="0"/>
              <a:t>Μπορούν να κατασκευαστούν με διάφορους τρόπους</a:t>
            </a:r>
          </a:p>
          <a:p>
            <a:pPr eaLnBrk="1" hangingPunct="1">
              <a:spcBef>
                <a:spcPts val="0"/>
              </a:spcBef>
              <a:spcAft>
                <a:spcPts val="1600"/>
              </a:spcAft>
              <a:defRPr/>
            </a:pPr>
            <a:r>
              <a:rPr lang="el-GR" dirty="0" smtClean="0"/>
              <a:t>Μπορεί να </a:t>
            </a:r>
            <a:r>
              <a:rPr lang="el-GR" dirty="0" smtClean="0">
                <a:solidFill>
                  <a:srgbClr val="0033CC"/>
                </a:solidFill>
              </a:rPr>
              <a:t>επικαλύπτονται στο χρόνο</a:t>
            </a:r>
            <a:r>
              <a:rPr lang="el-GR" dirty="0" smtClean="0"/>
              <a:t> ή όχι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l-GR" dirty="0" smtClean="0"/>
              <a:t>Μπορεί να έχουν ίση ή διαφορετική ενέργεια,</a:t>
            </a:r>
          </a:p>
          <a:p>
            <a:pPr lvl="1" eaLnBrk="1" hangingPunct="1">
              <a:spcBef>
                <a:spcPts val="0"/>
              </a:spcBef>
              <a:spcAft>
                <a:spcPts val="1600"/>
              </a:spcAft>
              <a:defRPr/>
            </a:pPr>
            <a:r>
              <a:rPr lang="el-GR" dirty="0" smtClean="0"/>
              <a:t>αλλά για πρακτικούς λόγους επιλέγονται </a:t>
            </a:r>
            <a:r>
              <a:rPr lang="el-GR" dirty="0" smtClean="0">
                <a:solidFill>
                  <a:srgbClr val="0033CC"/>
                </a:solidFill>
              </a:rPr>
              <a:t>ίσης ενέργειας</a:t>
            </a:r>
          </a:p>
          <a:p>
            <a:pPr eaLnBrk="1" hangingPunct="1">
              <a:spcBef>
                <a:spcPts val="0"/>
              </a:spcBef>
              <a:spcAft>
                <a:spcPts val="1600"/>
              </a:spcAft>
              <a:defRPr/>
            </a:pPr>
            <a:r>
              <a:rPr lang="el-GR" dirty="0" smtClean="0"/>
              <a:t>Μπορούν να παραχθούν με τη διαδικασία </a:t>
            </a:r>
            <a:r>
              <a:rPr lang="en-US" dirty="0" smtClean="0">
                <a:solidFill>
                  <a:srgbClr val="0033CC"/>
                </a:solidFill>
              </a:rPr>
              <a:t>Gram-Schmidt </a:t>
            </a:r>
            <a:endParaRPr lang="el-GR" dirty="0" smtClean="0">
              <a:solidFill>
                <a:srgbClr val="0033CC"/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1600"/>
              </a:spcAft>
              <a:defRPr/>
            </a:pPr>
            <a:r>
              <a:rPr lang="el-GR" dirty="0" smtClean="0"/>
              <a:t>ή και άλλους τρόπους 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>
                <a:solidFill>
                  <a:srgbClr val="0033CC"/>
                </a:solidFill>
              </a:rPr>
              <a:t>Παράδειγμα:</a:t>
            </a:r>
            <a:r>
              <a:rPr lang="el-GR" dirty="0"/>
              <a:t> οι ακολουθίες </a:t>
            </a:r>
            <a:r>
              <a:rPr lang="en-US" dirty="0" err="1">
                <a:solidFill>
                  <a:srgbClr val="0033CC"/>
                </a:solidFill>
              </a:rPr>
              <a:t>Hadamard</a:t>
            </a:r>
            <a:r>
              <a:rPr lang="en-US" dirty="0"/>
              <a:t> </a:t>
            </a:r>
            <a:r>
              <a:rPr lang="el-GR" dirty="0"/>
              <a:t>που παράγονται αναδρομικά όπως παρακάτω</a:t>
            </a:r>
            <a:r>
              <a:rPr lang="en-US" dirty="0"/>
              <a:t> </a:t>
            </a:r>
            <a:r>
              <a:rPr lang="el-GR" dirty="0"/>
              <a:t>και δημιουργούν πίνακα με ορθογώνιες </a:t>
            </a:r>
            <a:r>
              <a:rPr lang="el-GR" dirty="0" smtClean="0"/>
              <a:t>στήλες</a:t>
            </a:r>
          </a:p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803158"/>
              </p:ext>
            </p:extLst>
          </p:nvPr>
        </p:nvGraphicFramePr>
        <p:xfrm>
          <a:off x="4788024" y="3645024"/>
          <a:ext cx="4141787" cy="916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4" imgW="2184120" imgH="482400" progId="Equation.DSMT4">
                  <p:embed/>
                </p:oleObj>
              </mc:Choice>
              <mc:Fallback>
                <p:oleObj name="Equation" r:id="rId4" imgW="2184120" imgH="482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3645024"/>
                        <a:ext cx="4141787" cy="916434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dirty="0" smtClean="0"/>
              <a:t>Παράδειγμα Ορθογώνιων </a:t>
            </a:r>
            <a:r>
              <a:rPr lang="el-GR" dirty="0" err="1"/>
              <a:t>Κ</a:t>
            </a:r>
            <a:r>
              <a:rPr lang="el-GR" dirty="0" err="1" smtClean="0"/>
              <a:t>υματομορφών</a:t>
            </a:r>
            <a:r>
              <a:rPr lang="el-GR" dirty="0" smtClean="0"/>
              <a:t> 1</a:t>
            </a:r>
            <a:endParaRPr lang="en-GB" dirty="0" smtClean="0"/>
          </a:p>
        </p:txBody>
      </p:sp>
      <p:pic>
        <p:nvPicPr>
          <p:cNvPr id="6" name="Picture 4" descr="fig7_24_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878" y="1557338"/>
            <a:ext cx="678894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dirty="0" smtClean="0"/>
              <a:t>Παράδειγμα </a:t>
            </a:r>
            <a:r>
              <a:rPr lang="el-GR" dirty="0"/>
              <a:t>Ορθογώνιων </a:t>
            </a:r>
            <a:r>
              <a:rPr lang="el-GR" dirty="0" err="1"/>
              <a:t>Κυματομορφών</a:t>
            </a:r>
            <a:r>
              <a:rPr lang="el-GR" dirty="0"/>
              <a:t> </a:t>
            </a:r>
            <a:r>
              <a:rPr lang="el-GR" dirty="0" smtClean="0"/>
              <a:t>2</a:t>
            </a:r>
            <a:endParaRPr lang="en-GB" dirty="0" smtClean="0"/>
          </a:p>
        </p:txBody>
      </p:sp>
      <p:pic>
        <p:nvPicPr>
          <p:cNvPr id="6" name="Picture 4" descr="fig7_24_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341" y="1557338"/>
            <a:ext cx="6874017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Pulse Position Modulation (PPM)</a:t>
            </a:r>
            <a:endParaRPr lang="en-GB" smtClean="0"/>
          </a:p>
        </p:txBody>
      </p:sp>
      <p:sp>
        <p:nvSpPr>
          <p:cNvPr id="549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Στο δεύτερο παράδειγμα, η ψηφιακή πληροφορία αποτυπώνεται στη θέση που τοποθετείται ο παλμός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Η ιδιαίτερη αυτή σηματοδοσία καλείται </a:t>
            </a:r>
          </a:p>
          <a:p>
            <a:pPr lvl="1" eaLnBrk="1" hangingPunct="1">
              <a:defRPr/>
            </a:pPr>
            <a:r>
              <a:rPr lang="el-GR" sz="2000" dirty="0" smtClean="0"/>
              <a:t>διαμόρφωση παλμών κατά θέση</a:t>
            </a:r>
          </a:p>
          <a:p>
            <a:pPr lvl="1" eaLnBrk="1" hangingPunct="1">
              <a:buFontTx/>
              <a:buNone/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   (</a:t>
            </a:r>
            <a:r>
              <a:rPr lang="en-US" sz="2000" dirty="0" smtClean="0">
                <a:solidFill>
                  <a:srgbClr val="0033CC"/>
                </a:solidFill>
              </a:rPr>
              <a:t>Pulse Position Modulation </a:t>
            </a:r>
            <a:r>
              <a:rPr lang="el-GR" sz="2000" dirty="0" smtClean="0">
                <a:solidFill>
                  <a:srgbClr val="0033CC"/>
                </a:solidFill>
              </a:rPr>
              <a:t>- </a:t>
            </a:r>
            <a:r>
              <a:rPr lang="en-US" sz="2000" dirty="0" smtClean="0">
                <a:solidFill>
                  <a:srgbClr val="0033CC"/>
                </a:solidFill>
              </a:rPr>
              <a:t>PPM)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Τα σήματα βασικής ζώνης δίνονται ως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Ο παλμός 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T</a:t>
            </a:r>
            <a:r>
              <a:rPr lang="en-US" sz="2000" i="1" dirty="0" smtClean="0"/>
              <a:t>(t)</a:t>
            </a:r>
            <a:r>
              <a:rPr lang="el-GR" sz="2000" i="1" dirty="0" smtClean="0"/>
              <a:t> </a:t>
            </a:r>
            <a:r>
              <a:rPr lang="el-GR" sz="2000" dirty="0" smtClean="0"/>
              <a:t>έχει διάρκεια </a:t>
            </a:r>
            <a:r>
              <a:rPr lang="el-GR" sz="2000" i="1" dirty="0" smtClean="0"/>
              <a:t>Τ/Μ </a:t>
            </a:r>
            <a:r>
              <a:rPr lang="el-GR" sz="2000" dirty="0" smtClean="0"/>
              <a:t>και κατάλληλο σχήμα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700344"/>
              </p:ext>
            </p:extLst>
          </p:nvPr>
        </p:nvGraphicFramePr>
        <p:xfrm>
          <a:off x="1143606" y="5106442"/>
          <a:ext cx="687070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4" imgW="3581280" imgH="507960" progId="Equation.DSMT4">
                  <p:embed/>
                </p:oleObj>
              </mc:Choice>
              <mc:Fallback>
                <p:oleObj name="Equation" r:id="rId4" imgW="3581280" imgH="507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606" y="5106442"/>
                        <a:ext cx="6870700" cy="976313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Γεωμετρική Αναπαράσταση </a:t>
            </a:r>
            <a:r>
              <a:rPr lang="en-US" dirty="0" smtClean="0"/>
              <a:t>PPM</a:t>
            </a:r>
            <a:r>
              <a:rPr lang="el-GR" dirty="0" smtClean="0"/>
              <a:t> (1 από 2)</a:t>
            </a:r>
            <a:endParaRPr lang="en-GB" dirty="0" smtClean="0"/>
          </a:p>
        </p:txBody>
      </p:sp>
      <p:sp>
        <p:nvSpPr>
          <p:cNvPr id="550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000" dirty="0" smtClean="0"/>
              <a:t>Όλα τα σήματα </a:t>
            </a:r>
            <a:r>
              <a:rPr lang="en-US" sz="2000" dirty="0" smtClean="0"/>
              <a:t>PPM</a:t>
            </a:r>
            <a:r>
              <a:rPr lang="el-GR" sz="2000" dirty="0" smtClean="0"/>
              <a:t> είναι ίσης ενέργειας</a:t>
            </a:r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i="1" dirty="0" smtClean="0"/>
              <a:t>Μ</a:t>
            </a:r>
            <a:r>
              <a:rPr lang="el-GR" sz="2000" dirty="0" smtClean="0"/>
              <a:t> συναρτήσεις βάσεις</a:t>
            </a:r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Στο χώρο σημάτων οι Μ-</a:t>
            </a:r>
            <a:r>
              <a:rPr lang="el-GR" sz="2000" dirty="0" err="1" smtClean="0"/>
              <a:t>αδικές</a:t>
            </a:r>
            <a:r>
              <a:rPr lang="el-GR" sz="2000" dirty="0" smtClean="0"/>
              <a:t> </a:t>
            </a:r>
          </a:p>
          <a:p>
            <a:pPr marL="0" indent="0" eaLnBrk="1" hangingPunct="1">
              <a:buNone/>
              <a:defRPr/>
            </a:pPr>
            <a:r>
              <a:rPr lang="el-GR" sz="2000" dirty="0" smtClean="0"/>
              <a:t>      </a:t>
            </a:r>
            <a:r>
              <a:rPr lang="el-GR" sz="2000" dirty="0" err="1" smtClean="0"/>
              <a:t>κυματομορφές</a:t>
            </a:r>
            <a:r>
              <a:rPr lang="el-GR" sz="2000" dirty="0" smtClean="0"/>
              <a:t> </a:t>
            </a:r>
            <a:r>
              <a:rPr lang="en-US" sz="2000" dirty="0" smtClean="0"/>
              <a:t>PPM </a:t>
            </a:r>
            <a:r>
              <a:rPr lang="el-GR" sz="2000" dirty="0" smtClean="0"/>
              <a:t>αναπαρίστανται ως</a:t>
            </a:r>
            <a:endParaRPr lang="en-GB" sz="2000" dirty="0" smtClean="0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524837"/>
              </p:ext>
            </p:extLst>
          </p:nvPr>
        </p:nvGraphicFramePr>
        <p:xfrm>
          <a:off x="3050987" y="2143646"/>
          <a:ext cx="305593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4" imgW="1447560" imgH="330120" progId="Equation.DSMT4">
                  <p:embed/>
                </p:oleObj>
              </mc:Choice>
              <mc:Fallback>
                <p:oleObj name="Equation" r:id="rId4" imgW="1447560" imgH="330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0987" y="2143646"/>
                        <a:ext cx="3055938" cy="69850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3501070"/>
              </p:ext>
            </p:extLst>
          </p:nvPr>
        </p:nvGraphicFramePr>
        <p:xfrm>
          <a:off x="1248567" y="3429000"/>
          <a:ext cx="6646863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6" imgW="4038480" imgH="736560" progId="Equation.DSMT4">
                  <p:embed/>
                </p:oleObj>
              </mc:Choice>
              <mc:Fallback>
                <p:oleObj name="Equation" r:id="rId6" imgW="4038480" imgH="736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8567" y="3429000"/>
                        <a:ext cx="6646863" cy="1212850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2045"/>
              </p:ext>
            </p:extLst>
          </p:nvPr>
        </p:nvGraphicFramePr>
        <p:xfrm>
          <a:off x="5436096" y="4933909"/>
          <a:ext cx="2737976" cy="1601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8" imgW="1587240" imgH="927000" progId="Equation.DSMT4">
                  <p:embed/>
                </p:oleObj>
              </mc:Choice>
              <mc:Fallback>
                <p:oleObj name="Equation" r:id="rId8" imgW="1587240" imgH="927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933909"/>
                        <a:ext cx="2737976" cy="1601007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Ανοιχτά Μαθήματα Template.potx" id="{325F7027-AB97-47D6-A50A-CECCD2A64FB5}" vid="{A60DF7FA-2893-48FE-89AE-98F75B84039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Ανοιχτά Μαθήματα Template</Template>
  <TotalTime>7580</TotalTime>
  <Words>886</Words>
  <Application>Microsoft Office PowerPoint</Application>
  <PresentationFormat>On-screen Show (4:3)</PresentationFormat>
  <Paragraphs>195</Paragraphs>
  <Slides>25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Cambria Math</vt:lpstr>
      <vt:lpstr>Euclid Symbol</vt:lpstr>
      <vt:lpstr>Symbol</vt:lpstr>
      <vt:lpstr>Tahoma</vt:lpstr>
      <vt:lpstr>Wingdings</vt:lpstr>
      <vt:lpstr>Θέμα του Office</vt:lpstr>
      <vt:lpstr>Equation</vt:lpstr>
      <vt:lpstr>Ψηφιακές Τηλεπικοινωνιές</vt:lpstr>
      <vt:lpstr>Σκοποί  ενότητας</vt:lpstr>
      <vt:lpstr>Περιεχόμενα ενότητας</vt:lpstr>
      <vt:lpstr>Ανακεφαλαίωση</vt:lpstr>
      <vt:lpstr>Ν-D Ορθογώνιες Κυματομορφές Βασικής Ζώνης</vt:lpstr>
      <vt:lpstr>Παράδειγμα Ορθογώνιων Κυματομορφών 1</vt:lpstr>
      <vt:lpstr>Παράδειγμα Ορθογώνιων Κυματομορφών 2</vt:lpstr>
      <vt:lpstr>Pulse Position Modulation (PPM)</vt:lpstr>
      <vt:lpstr>Γεωμετρική Αναπαράσταση PPM (1 από 2)</vt:lpstr>
      <vt:lpstr>Γεωμετρική Αναπαράσταση PPM (2 από 2)</vt:lpstr>
      <vt:lpstr>Παράδειγμα PPM</vt:lpstr>
      <vt:lpstr>Ν-D Ορθογώνια Ζωνοπερατά Σήματα</vt:lpstr>
      <vt:lpstr>Frequency Shift Keying (FSK)</vt:lpstr>
      <vt:lpstr>Δυαδικό FSK</vt:lpstr>
      <vt:lpstr>M-αδικό FSK</vt:lpstr>
      <vt:lpstr>Συντελεστής Διασυσχέτισης (1 από 2)</vt:lpstr>
      <vt:lpstr>Συντελεστής Διασυσχέτισης (2 από 2)</vt:lpstr>
      <vt:lpstr>Γεωμετρική Αναπαράσταση Μ-FSK</vt:lpstr>
      <vt:lpstr>Τέλος Ενότητας 11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Company>SPCLab/CEID/UPatras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"Mobile Channel Characteristics"</dc:title>
  <dc:creator>Kostas Berberidis</dc:creator>
  <cp:lastModifiedBy>Evangelos Vlachos</cp:lastModifiedBy>
  <cp:revision>2600</cp:revision>
  <cp:lastPrinted>1601-01-01T00:00:00Z</cp:lastPrinted>
  <dcterms:created xsi:type="dcterms:W3CDTF">2001-05-17T09:43:34Z</dcterms:created>
  <dcterms:modified xsi:type="dcterms:W3CDTF">2015-09-02T14:18:19Z</dcterms:modified>
</cp:coreProperties>
</file>