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7"/>
  </p:notesMasterIdLst>
  <p:sldIdLst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89" r:id="rId35"/>
    <p:sldId id="264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10" d="100"/>
          <a:sy n="110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CA97-2CC3-4CAC-A31F-58FAF084F9F2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88B3B-B1E7-4BE2-A48F-1F04F393A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12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7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0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8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4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3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2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5704-5552-4D37-8BA7-9DF2D4E6F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8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DDE0-5681-48E0-B1A4-761DCF58C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9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94EB-96A1-4A7F-8CDB-50EF17B840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9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7241-3173-41CC-99B8-53D610FCA9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3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628E-7241-4B3A-852E-4F369CC5B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6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E585-3469-43FD-89E6-8D09B17CC2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FBAE-F493-4233-9FFE-922873370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5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28FA-132D-409C-B123-EF995AE7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9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50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648A-D19A-400C-ACAE-E41FB79A2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4FA2-B688-4D5C-84C8-AB79E3B03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349D-26F6-4351-BEA9-36F2F1AE8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0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5704-5552-4D37-8BA7-9DF2D4E6F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2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DDE0-5681-48E0-B1A4-761DCF58C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0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94EB-96A1-4A7F-8CDB-50EF17B840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52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7241-3173-41CC-99B8-53D610FCA9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628E-7241-4B3A-852E-4F369CC5B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4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E585-3469-43FD-89E6-8D09B17CC2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48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FBAE-F493-4233-9FFE-922873370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1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28FA-132D-409C-B123-EF995AE7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69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648A-D19A-400C-ACAE-E41FB79A2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5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4FA2-B688-4D5C-84C8-AB79E3B03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02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349D-26F6-4351-BEA9-36F2F1AE8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81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5704-5552-4D37-8BA7-9DF2D4E6F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4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DDE0-5681-48E0-B1A4-761DCF58C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94EB-96A1-4A7F-8CDB-50EF17B840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7241-3173-41CC-99B8-53D610FCA9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90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628E-7241-4B3A-852E-4F369CC5B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55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E585-3469-43FD-89E6-8D09B17CC2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2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5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FBAE-F493-4233-9FFE-922873370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6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28FA-132D-409C-B123-EF995AE7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6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648A-D19A-400C-ACAE-E41FB79A2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90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4FA2-B688-4D5C-84C8-AB79E3B03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6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349D-26F6-4351-BEA9-36F2F1AE8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98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5704-5552-4D37-8BA7-9DF2D4E6F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60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DDE0-5681-48E0-B1A4-761DCF58C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99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94EB-96A1-4A7F-8CDB-50EF17B840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58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7241-3173-41CC-99B8-53D610FCA9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1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628E-7241-4B3A-852E-4F369CC5B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6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1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E585-3469-43FD-89E6-8D09B17CC2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61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FBAE-F493-4233-9FFE-922873370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26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28FA-132D-409C-B123-EF995AE7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74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648A-D19A-400C-ACAE-E41FB79A2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10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4FA2-B688-4D5C-84C8-AB79E3B03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79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349D-26F6-4351-BEA9-36F2F1AE8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11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5704-5552-4D37-8BA7-9DF2D4E6F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80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DDE0-5681-48E0-B1A4-761DCF58C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94EB-96A1-4A7F-8CDB-50EF17B840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99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7241-3173-41CC-99B8-53D610FCA9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5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628E-7241-4B3A-852E-4F369CC5B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48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E585-3469-43FD-89E6-8D09B17CC2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21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FBAE-F493-4233-9FFE-922873370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8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28FA-132D-409C-B123-EF995AE7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4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648A-D19A-400C-ACAE-E41FB79A2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4FA2-B688-4D5C-84C8-AB79E3B03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2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349D-26F6-4351-BEA9-36F2F1AE8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4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6655C-87BC-47D5-96F7-D71773D3E28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6655C-87BC-47D5-96F7-D71773D3E28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6655C-87BC-47D5-96F7-D71773D3E28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2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6655C-87BC-47D5-96F7-D71773D3E28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6655C-87BC-47D5-96F7-D71773D3E28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thoe.lis.upatras.gr/cgi-bin-EL/egwcgi/330972/showfull.egw/1+0+1+full" TargetMode="External"/><Relationship Id="rId2" Type="http://schemas.openxmlformats.org/officeDocument/2006/relationships/hyperlink" Target="http://hippothoe.lis.upatras.gr/cgi-bin-EL/egwcgi/330970/showfull.egw/1+0+1+ful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Υπολογιστική </a:t>
            </a:r>
            <a:r>
              <a:rPr lang="el-GR" b="1" dirty="0" err="1" smtClean="0"/>
              <a:t>Ρευστομηχανική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Εισαγωγή στη </a:t>
            </a:r>
            <a:r>
              <a:rPr lang="el-GR" sz="2800" dirty="0">
                <a:solidFill>
                  <a:schemeClr val="tx1"/>
                </a:solidFill>
              </a:rPr>
              <a:t>ρ</a:t>
            </a:r>
            <a:r>
              <a:rPr lang="el-GR" sz="2800" dirty="0" smtClean="0">
                <a:solidFill>
                  <a:schemeClr val="tx1"/>
                </a:solidFill>
              </a:rPr>
              <a:t>οή των ρευστών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3" name="Rectangle 45"/>
          <p:cNvSpPr>
            <a:spLocks noChangeArrowheads="1"/>
          </p:cNvSpPr>
          <p:nvPr/>
        </p:nvSpPr>
        <p:spPr bwMode="auto">
          <a:xfrm>
            <a:off x="755576" y="1772816"/>
            <a:ext cx="7620000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Είναι σημαντικό να αναγνωρίσουμε ότι το πρόβλημα του υπολογισμού της πίεσης για ασυμπίεστα ρευστά είναι συνυφασμένο με το σειριακό αλγόριθμο επίλυσης.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Μόνο για σειριακούς αλγόριθμους είναι απαραίτητο να βρούμε μια διαφορική εξίσωση για κάθε άγνωστη μεταβλητή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marL="1200150" lvl="2" indent="-2857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 για την ταχύτητα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 για την ταχύτητα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v,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εξίσωση συνέχεια για την πίεση,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εξίσωση ενέργειας για   την θερμοκρασία, 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κλπ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Για αλγόριθμο άμεσης επίλυσης, δεν είναι απαραίτητο το παραπάνω ταίριασμα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595500" y="188640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Σειριακά-Άμεσα σχήματα</a:t>
            </a:r>
          </a:p>
        </p:txBody>
      </p:sp>
    </p:spTree>
    <p:extLst>
      <p:ext uri="{BB962C8B-B14F-4D97-AF65-F5344CB8AC3E}">
        <p14:creationId xmlns:p14="http://schemas.microsoft.com/office/powerpoint/2010/main" val="403798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07" name="Rectangle 31"/>
          <p:cNvSpPr>
            <a:spLocks noChangeArrowheads="1"/>
          </p:cNvSpPr>
          <p:nvPr/>
        </p:nvSpPr>
        <p:spPr bwMode="auto">
          <a:xfrm>
            <a:off x="609600" y="1219200"/>
            <a:ext cx="8001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Διακριτοποιούμε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τις εξισώσεις ορμής για την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και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συνιστώσα και την εξίσωση της συνέχειας για κάθε υπολογιστικό κελί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Συνθέτουμε ένα μεγάλο πίνακα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Το διάνυσμα της λύσης είναι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υπάρχει ανάγκη να δούμε ποιος άγνωστος λύνεται από ποια ΜΔΕ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Δυστυχώς είναι πολύ ακριβό για πρακτικά προβλήματα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</p:txBody>
      </p:sp>
      <p:pic>
        <p:nvPicPr>
          <p:cNvPr id="12700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597807"/>
            <a:ext cx="117633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09" name="Picture 3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1" y="3999191"/>
            <a:ext cx="60150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703935" y="82989"/>
            <a:ext cx="365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Άμεσα σχήματα</a:t>
            </a:r>
          </a:p>
        </p:txBody>
      </p:sp>
    </p:spTree>
    <p:extLst>
      <p:ext uri="{BB962C8B-B14F-4D97-AF65-F5344CB8AC3E}">
        <p14:creationId xmlns:p14="http://schemas.microsoft.com/office/powerpoint/2010/main" val="234453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35" name="Rectangle 35"/>
          <p:cNvSpPr>
            <a:spLocks noChangeArrowheads="1"/>
          </p:cNvSpPr>
          <p:nvPr/>
        </p:nvSpPr>
        <p:spPr bwMode="auto">
          <a:xfrm>
            <a:off x="611560" y="2348880"/>
            <a:ext cx="8280920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Υπάρχει πρόβλημα όταν χρησιμοποιούμε σειριακή επίλυση για τον υπολογισμό της πίεσης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Επειδή δεν υπάρχει η πίεση στην εξίσωση τις συνέχειας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1200150" lvl="2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Πρέπει να βρούμε ένα τρόπο για να εισάγουμε την 	πίεση στη συνέχεια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marL="1200150" lvl="2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επίλυση αυτού του προβλήματος θα μας οδηγήσει στη λύση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611560" y="0"/>
            <a:ext cx="7542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Πρόβλημα στον υπολογισμό της πίεσης</a:t>
            </a:r>
            <a:r>
              <a:rPr lang="en-US" sz="3600" b="1" dirty="0">
                <a:solidFill>
                  <a:prstClr val="black"/>
                </a:solidFill>
                <a:latin typeface="Calibri (Επικεφαλίδες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Επικεφαλίδες)"/>
              </a:rPr>
              <a:t>(2)</a:t>
            </a:r>
            <a:endParaRPr lang="en-US" sz="3600" b="1" dirty="0">
              <a:solidFill>
                <a:prstClr val="black"/>
              </a:solidFill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109768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29" name="Rectangle 37"/>
          <p:cNvSpPr>
            <a:spLocks noChangeArrowheads="1"/>
          </p:cNvSpPr>
          <p:nvPr/>
        </p:nvSpPr>
        <p:spPr bwMode="auto">
          <a:xfrm>
            <a:off x="533400" y="1484784"/>
            <a:ext cx="82296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Ένα άλλο πρόβλημα υπάρχει σχετικά με την αποθήκευση της πίεσης και της ταχύτητας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πιο απλή επιλογή είναι να αποθηκεύσουμε την πίεση και τις ταχύτητες στα κέντρα του κελιού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Αποδεικνύετε ότι αυτού του είδους η αποθήκευση δημιουργεί προβλήματα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Δίνει λύσεις πίεσης/ταχύτητας με χωρικές ανωμαλίες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Είναι στοιχείο της 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διακριτοποίησης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, και δεν υπάρχει τρόπος αποφυγής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υπάρχει τρόπος να το αποφύγουμε επιλέγοντας διαφορετικούς τρόπους λύσης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12676" y="0"/>
            <a:ext cx="8071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Πρόβλημα στον υπολογισμό της πίεσης</a:t>
            </a:r>
            <a:r>
              <a:rPr lang="en-US" sz="3600" b="1" dirty="0">
                <a:solidFill>
                  <a:prstClr val="black"/>
                </a:solidFill>
                <a:latin typeface="Calibri (Επικεφαλίδες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Επικεφαλίδες)"/>
              </a:rPr>
              <a:t>(3)</a:t>
            </a:r>
            <a:endParaRPr lang="en-US" sz="3600" b="1" dirty="0">
              <a:solidFill>
                <a:prstClr val="black"/>
              </a:solidFill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138660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91" name="Picture 4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15034"/>
            <a:ext cx="41719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92" name="Rectangle 44"/>
          <p:cNvSpPr>
            <a:spLocks noChangeArrowheads="1"/>
          </p:cNvSpPr>
          <p:nvPr/>
        </p:nvSpPr>
        <p:spPr bwMode="auto">
          <a:xfrm>
            <a:off x="539552" y="1988840"/>
            <a:ext cx="3810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κλίση της πίεσης είναι στην πραγματικότητα ένας όρος πηγής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αλλά ας τον χρησιμοποιήσουμε ξεχωριστά μιας και δεν είναι γνωστός εκ των προτέρων</a:t>
            </a:r>
            <a:r>
              <a:rPr lang="en-US" dirty="0">
                <a:solidFill>
                  <a:srgbClr val="000000"/>
                </a:solidFill>
                <a:latin typeface="Calibri (Κυρίως κείμενο)"/>
              </a:rPr>
              <a:t>.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Θεωρούμε ομοιόμορφο Καρτεσιανό πλέγμα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2D.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Αποθηκεύουμε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δοκιμαστικά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)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τα </a:t>
            </a:r>
            <a:r>
              <a:rPr lang="en-US" dirty="0" err="1" smtClean="0">
                <a:solidFill>
                  <a:srgbClr val="000000"/>
                </a:solidFill>
                <a:latin typeface="Calibri (Κυρίως κείμενο)"/>
              </a:rPr>
              <a:t>u,v,p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στα κέντρα των κελιών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746308" y="116632"/>
            <a:ext cx="3651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Πίεση-Ταχύτητα</a:t>
            </a:r>
          </a:p>
        </p:txBody>
      </p:sp>
    </p:spTree>
    <p:extLst>
      <p:ext uri="{BB962C8B-B14F-4D97-AF65-F5344CB8AC3E}">
        <p14:creationId xmlns:p14="http://schemas.microsoft.com/office/powerpoint/2010/main" val="246380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0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318452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0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4910197"/>
            <a:ext cx="219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109" name="Rectangle 37"/>
          <p:cNvSpPr>
            <a:spLocks noChangeArrowheads="1"/>
          </p:cNvSpPr>
          <p:nvPr/>
        </p:nvSpPr>
        <p:spPr bwMode="auto">
          <a:xfrm>
            <a:off x="609600" y="1447800"/>
            <a:ext cx="75462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ολοκλήρωση με όγκους ελέγχου προϋποθέτει τον υπολογισμό του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Σε διακριτή μορφή γράφεται ως: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pic>
        <p:nvPicPr>
          <p:cNvPr id="131110" name="Picture 38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040188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295400" y="54034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Κυρίως κείμενο)"/>
              </a:rPr>
              <a:t>Ο όρος της κλίσης </a:t>
            </a:r>
            <a:r>
              <a:rPr lang="el-GR" sz="3600" b="1" dirty="0" smtClean="0">
                <a:solidFill>
                  <a:prstClr val="black"/>
                </a:solidFill>
                <a:latin typeface="Calibri (Κυρίως κείμενο)"/>
              </a:rPr>
              <a:t>πίεσης</a:t>
            </a:r>
            <a:r>
              <a:rPr lang="en-US" sz="3600" b="1" dirty="0" smtClean="0">
                <a:solidFill>
                  <a:prstClr val="black"/>
                </a:solidFill>
                <a:latin typeface="Calibri (Κυρίως κείμενο)"/>
              </a:rPr>
              <a:t> (1)</a:t>
            </a:r>
            <a:endParaRPr lang="el-GR" sz="3600" b="1" dirty="0">
              <a:solidFill>
                <a:prstClr val="black"/>
              </a:solidFill>
              <a:latin typeface="Calibri (Κυρίως κείμενο)"/>
            </a:endParaRPr>
          </a:p>
        </p:txBody>
      </p:sp>
    </p:spTree>
    <p:extLst>
      <p:ext uri="{BB962C8B-B14F-4D97-AF65-F5344CB8AC3E}">
        <p14:creationId xmlns:p14="http://schemas.microsoft.com/office/powerpoint/2010/main" val="117612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38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97" y="2204864"/>
            <a:ext cx="3988733" cy="32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3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1801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40" name="Picture 4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9" y="4823787"/>
            <a:ext cx="3843338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41" name="Rectangle 45"/>
          <p:cNvSpPr>
            <a:spLocks noChangeArrowheads="1"/>
          </p:cNvSpPr>
          <p:nvPr/>
        </p:nvSpPr>
        <p:spPr bwMode="auto">
          <a:xfrm>
            <a:off x="533400" y="1371600"/>
            <a:ext cx="42192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(Κυρίως κείμενο)"/>
              </a:rPr>
              <a:t>E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πιφανειακά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διανύσματα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Για την εξίσωση της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ορμής έχουμε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285198" y="13540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Κυρίως κείμενο)"/>
              </a:rPr>
              <a:t>Ο όρος της κλίσης πίεσης</a:t>
            </a:r>
            <a:r>
              <a:rPr lang="en-US" sz="3600" b="1" dirty="0">
                <a:solidFill>
                  <a:prstClr val="black"/>
                </a:solidFill>
                <a:latin typeface="Calibri (Κυρίως κείμενο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Κυρίως κείμενο)"/>
              </a:rPr>
              <a:t>(2)</a:t>
            </a:r>
            <a:endParaRPr lang="el-GR" sz="3600" b="1" dirty="0">
              <a:solidFill>
                <a:prstClr val="black"/>
              </a:solidFill>
              <a:latin typeface="Calibri (Κυρίως κείμενο)"/>
            </a:endParaRPr>
          </a:p>
        </p:txBody>
      </p:sp>
    </p:spTree>
    <p:extLst>
      <p:ext uri="{BB962C8B-B14F-4D97-AF65-F5344CB8AC3E}">
        <p14:creationId xmlns:p14="http://schemas.microsoft.com/office/powerpoint/2010/main" val="206646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6" name="Rectangle 46"/>
          <p:cNvSpPr>
            <a:spLocks noChangeArrowheads="1"/>
          </p:cNvSpPr>
          <p:nvPr/>
        </p:nvSpPr>
        <p:spPr bwMode="auto">
          <a:xfrm>
            <a:off x="609600" y="1447800"/>
            <a:ext cx="550112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(Κυρίως κείμενο)"/>
              </a:rPr>
              <a:t>H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κλίση πίεσης για την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Διακριτοποιώντας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τους άλλους όρους όπως πριν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33167" name="Picture 4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201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8" name="Picture 48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76" y="4869160"/>
            <a:ext cx="565308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9" name="Picture 49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5761"/>
            <a:ext cx="3858394" cy="290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403648" y="1354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Κυρίως κείμενο)"/>
              </a:rPr>
              <a:t>Ο όρος της κλίσης πίεσης</a:t>
            </a:r>
            <a:r>
              <a:rPr lang="en-US" sz="3600" b="1" dirty="0">
                <a:solidFill>
                  <a:prstClr val="black"/>
                </a:solidFill>
                <a:latin typeface="Calibri (Κυρίως κείμενο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Κυρίως κείμενο)"/>
              </a:rPr>
              <a:t>(3)</a:t>
            </a:r>
            <a:endParaRPr lang="el-GR" sz="3600" b="1" dirty="0">
              <a:solidFill>
                <a:prstClr val="black"/>
              </a:solidFill>
              <a:latin typeface="Calibri (Κυρίως κείμενο)"/>
            </a:endParaRPr>
          </a:p>
        </p:txBody>
      </p:sp>
    </p:spTree>
    <p:extLst>
      <p:ext uri="{BB962C8B-B14F-4D97-AF65-F5344CB8AC3E}">
        <p14:creationId xmlns:p14="http://schemas.microsoft.com/office/powerpoint/2010/main" val="276679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7" name="Picture 15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05" y="3152765"/>
            <a:ext cx="2393950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683568" y="1219200"/>
            <a:ext cx="77048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Χρειαζόμαστε την πίεση στις πλευρές, αλλά είναι διαθέσιμη μόνο στα κέντρα του κελιού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Για τις πλευρές έχουμε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143000" y="11663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Κυρίως κείμενο)"/>
              </a:rPr>
              <a:t>Ο όρος της κλίσης πίεσης</a:t>
            </a:r>
            <a:r>
              <a:rPr lang="en-US" sz="3600" b="1" dirty="0">
                <a:solidFill>
                  <a:prstClr val="black"/>
                </a:solidFill>
                <a:latin typeface="Calibri (Κυρίως κείμενο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Κυρίως κείμενο)"/>
              </a:rPr>
              <a:t>(4)</a:t>
            </a:r>
            <a:endParaRPr lang="el-GR" sz="3600" b="1" dirty="0">
              <a:solidFill>
                <a:prstClr val="black"/>
              </a:solidFill>
              <a:latin typeface="Calibri (Κυρίως κείμενο)"/>
            </a:endParaRPr>
          </a:p>
        </p:txBody>
      </p:sp>
    </p:spTree>
    <p:extLst>
      <p:ext uri="{BB962C8B-B14F-4D97-AF65-F5344CB8AC3E}">
        <p14:creationId xmlns:p14="http://schemas.microsoft.com/office/powerpoint/2010/main" val="380140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1089"/>
            <a:ext cx="4064589" cy="33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7" name="Picture 11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931302"/>
            <a:ext cx="4368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609600" y="12192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γραμμική παρεμβολή οδηγεί στους εξής όρους πίεσης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5436096" y="4389204"/>
            <a:ext cx="3242729" cy="120032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Σημειώστε ότι </a:t>
            </a:r>
            <a:r>
              <a:rPr lang="en-US" dirty="0" err="1" smtClean="0">
                <a:solidFill>
                  <a:srgbClr val="000000"/>
                </a:solidFill>
                <a:latin typeface="Calibri (Κυρίως κείμενο)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Calibri (Κυρίως κείμενο)"/>
              </a:rPr>
              <a:t>P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δεν εμφανίζεται στους όρους της κλίσης πίεσης για τον όγκο ελέγχου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P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395760" y="19734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Κυρίως κείμενο)"/>
              </a:rPr>
              <a:t>Ο όρος της κλίσης πίεσης</a:t>
            </a:r>
            <a:r>
              <a:rPr lang="en-US" sz="3600" b="1" dirty="0">
                <a:solidFill>
                  <a:prstClr val="black"/>
                </a:solidFill>
                <a:latin typeface="Calibri (Κυρίως κείμενο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Κυρίως κείμενο)"/>
              </a:rPr>
              <a:t>(5)</a:t>
            </a:r>
            <a:endParaRPr lang="el-GR" sz="3600" b="1" dirty="0">
              <a:solidFill>
                <a:prstClr val="black"/>
              </a:solidFill>
              <a:latin typeface="Calibri (Κυρίως κείμενο)"/>
            </a:endParaRPr>
          </a:p>
        </p:txBody>
      </p:sp>
    </p:spTree>
    <p:extLst>
      <p:ext uri="{BB962C8B-B14F-4D97-AF65-F5344CB8AC3E}">
        <p14:creationId xmlns:p14="http://schemas.microsoft.com/office/powerpoint/2010/main" val="334192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Άδειες Χρήσης</a:t>
            </a:r>
            <a:endParaRPr lang="el-GR" sz="3600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81000" y="1295400"/>
            <a:ext cx="7162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Υποθέτουμε την εξίσωση της συνέχειας σε δυο διαστάσεις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Ολοκληρώνουμε στον όγκο ελέγχου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Γράφουμε την διακριτή μορφή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</p:txBody>
      </p:sp>
      <p:pic>
        <p:nvPicPr>
          <p:cNvPr id="1587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270357"/>
            <a:ext cx="17033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34" name="Picture 1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878908"/>
            <a:ext cx="35131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3419"/>
            <a:ext cx="3119438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36" name="Picture 16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3" y="2427871"/>
            <a:ext cx="4227603" cy="32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1622" y="141069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 err="1">
                <a:solidFill>
                  <a:prstClr val="black"/>
                </a:solidFill>
                <a:latin typeface="Calibri (Επικεφαλίδες)"/>
              </a:rPr>
              <a:t>Διακριτοποίηση</a:t>
            </a: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 της εξίσωσης </a:t>
            </a:r>
            <a:r>
              <a:rPr lang="el-GR" sz="3600" b="1" dirty="0" smtClean="0">
                <a:solidFill>
                  <a:prstClr val="black"/>
                </a:solidFill>
                <a:latin typeface="Calibri (Επικεφαλίδες)"/>
              </a:rPr>
              <a:t>συνέχειας</a:t>
            </a:r>
            <a:r>
              <a:rPr lang="en-US" sz="3600" b="1" dirty="0" smtClean="0">
                <a:solidFill>
                  <a:prstClr val="black"/>
                </a:solidFill>
                <a:latin typeface="Calibri (Επικεφαλίδες)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63764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09600" y="1447800"/>
            <a:ext cx="7696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Διάνυσμα ταχύτητας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Διακριτή εξίσωση συνέχειας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Επικεφαλίδες)"/>
              </a:rPr>
              <a:t>Χρειάζεται ταχύτητα στις πλευρές</a:t>
            </a:r>
            <a:r>
              <a:rPr lang="en-US" dirty="0" smtClean="0">
                <a:solidFill>
                  <a:srgbClr val="000000"/>
                </a:solidFill>
                <a:latin typeface="Calibri (Επικεφαλίδες)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 (Επικεφαλίδες)"/>
              </a:rPr>
              <a:t>ενώ είναι στα κέντρα του κελιού</a:t>
            </a:r>
            <a:r>
              <a:rPr lang="en-US" dirty="0" smtClean="0">
                <a:solidFill>
                  <a:srgbClr val="000000"/>
                </a:solidFill>
                <a:latin typeface="Calibri (Επικεφαλίδες)"/>
              </a:rPr>
              <a:t>.</a:t>
            </a:r>
            <a:endParaRPr lang="el-GR" dirty="0" smtClean="0">
              <a:solidFill>
                <a:srgbClr val="000000"/>
              </a:solidFill>
              <a:latin typeface="Calibri (Επικεφαλίδες)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Επικεφαλίδες)"/>
              </a:rPr>
              <a:t>Την υπολογίζουμε με γραμμική παρεμβολή στις πλευρές</a:t>
            </a:r>
            <a:r>
              <a:rPr lang="en-US" dirty="0" smtClean="0">
                <a:solidFill>
                  <a:srgbClr val="000000"/>
                </a:solidFill>
                <a:latin typeface="Calibri (Επικεφαλίδες)"/>
              </a:rPr>
              <a:t>.</a:t>
            </a:r>
          </a:p>
        </p:txBody>
      </p:sp>
      <p:pic>
        <p:nvPicPr>
          <p:cNvPr id="1618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2492896"/>
            <a:ext cx="15716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05" name="Picture 1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853886"/>
            <a:ext cx="62785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-53243" y="27296"/>
            <a:ext cx="943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 err="1">
                <a:solidFill>
                  <a:prstClr val="black"/>
                </a:solidFill>
                <a:latin typeface="Calibri (Επικεφαλίδες)"/>
              </a:rPr>
              <a:t>Διακριτοποίηση</a:t>
            </a: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 της εξίσωσης συνέχειας</a:t>
            </a:r>
            <a:r>
              <a:rPr lang="en-US" sz="3600" b="1" dirty="0">
                <a:solidFill>
                  <a:prstClr val="black"/>
                </a:solidFill>
                <a:latin typeface="Calibri (Επικεφαλίδες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Επικεφαλίδες)"/>
              </a:rPr>
              <a:t>(2)</a:t>
            </a:r>
            <a:endParaRPr lang="en-US" sz="3600" b="1" dirty="0">
              <a:solidFill>
                <a:prstClr val="black"/>
              </a:solidFill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352756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7" y="2090316"/>
            <a:ext cx="2954338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8" name="Picture 1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5739761"/>
            <a:ext cx="5751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914400" y="1143000"/>
            <a:ext cx="337784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Γραμμική παρεμβολή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Διακριτή εξίσωση συνέχειας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6465316" y="3267730"/>
            <a:ext cx="1828800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Σημείωση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εμφανίζονται τιμές του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και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στο σημείο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P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στον όγκο ελέγχου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>
            <a:off x="5262167" y="4422039"/>
            <a:ext cx="990600" cy="1143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-180528" y="21430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 err="1">
                <a:solidFill>
                  <a:prstClr val="black"/>
                </a:solidFill>
                <a:latin typeface="Calibri (Επικεφαλίδες)"/>
              </a:rPr>
              <a:t>Διακριτοποίηση</a:t>
            </a: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 της εξίσωσης συνέχειας</a:t>
            </a:r>
            <a:r>
              <a:rPr lang="en-US" sz="3600" b="1" dirty="0">
                <a:solidFill>
                  <a:prstClr val="black"/>
                </a:solidFill>
                <a:latin typeface="Calibri (Επικεφαλίδες)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 (Επικεφαλίδες)"/>
              </a:rPr>
              <a:t>(3)</a:t>
            </a:r>
            <a:endParaRPr lang="en-US" sz="3600" b="1" dirty="0">
              <a:solidFill>
                <a:prstClr val="black"/>
              </a:solidFill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3232317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3562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685800" y="1295400"/>
            <a:ext cx="7543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Αποθηκεύουμε την πίεση στο μέσο του κελιού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Αποθηκεύουμε τις ταχύτητες σε μετατοπισμένους όγκους ελέγχου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51245" y="14988"/>
            <a:ext cx="5309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Κυρίως κείμενο)"/>
              </a:rPr>
              <a:t>Μετατοπισμένο πλέγμα</a:t>
            </a:r>
          </a:p>
        </p:txBody>
      </p:sp>
    </p:spTree>
    <p:extLst>
      <p:ext uri="{BB962C8B-B14F-4D97-AF65-F5344CB8AC3E}">
        <p14:creationId xmlns:p14="http://schemas.microsoft.com/office/powerpoint/2010/main" val="336413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48" y="1628800"/>
            <a:ext cx="4468421" cy="30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1933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199866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533400" y="1371600"/>
            <a:ext cx="82150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διαφορά πίεσης για την </a:t>
            </a:r>
            <a:r>
              <a:rPr lang="en-US" dirty="0" err="1" smtClean="0">
                <a:solidFill>
                  <a:srgbClr val="000000"/>
                </a:solidFill>
                <a:latin typeface="Calibri (Κυρίως κείμενο)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Calibri (Κυρίως κείμενο)"/>
              </a:rPr>
              <a:t>e</a:t>
            </a:r>
            <a:r>
              <a:rPr lang="el-GR" baseline="-25000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είναι:</a:t>
            </a:r>
            <a:endParaRPr lang="el-GR" baseline="-25000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διαφορά πίεσης για την </a:t>
            </a:r>
            <a:r>
              <a:rPr lang="en-US" dirty="0" err="1" smtClean="0">
                <a:solidFill>
                  <a:srgbClr val="000000"/>
                </a:solidFill>
                <a:latin typeface="Calibri (Κυρίως κείμενο)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Calibri (Κυρίως κείμενο)"/>
              </a:rPr>
              <a:t>n</a:t>
            </a:r>
            <a:r>
              <a:rPr lang="el-GR" baseline="-25000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είναι:</a:t>
            </a:r>
            <a:endParaRPr lang="el-GR" baseline="-25000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υπάρχει ανάγκη για την προσέγγιση της πίεσης στις πλευρές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Είναι διαθέσιμη στις πλευρές του όγκου ελέγχου των εξισώσεων της ορμής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7504" y="105680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Μετατοπισμένο πλέγμα</a:t>
            </a:r>
            <a:r>
              <a:rPr lang="en-US" sz="3600" b="1" dirty="0">
                <a:solidFill>
                  <a:prstClr val="black"/>
                </a:solidFill>
                <a:latin typeface="Calibri (Επικεφαλίδες)"/>
              </a:rPr>
              <a:t>: </a:t>
            </a: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εξίσωση ορμής </a:t>
            </a:r>
          </a:p>
        </p:txBody>
      </p:sp>
    </p:spTree>
    <p:extLst>
      <p:ext uri="{BB962C8B-B14F-4D97-AF65-F5344CB8AC3E}">
        <p14:creationId xmlns:p14="http://schemas.microsoft.com/office/powerpoint/2010/main" val="407985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5" name="Picture 1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49638"/>
            <a:ext cx="513968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6" name="Picture 1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2452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838200" y="1418313"/>
            <a:ext cx="762933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Διακριτοποιούμε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την εξίσωση της συνέχειας στον κύριο όγκο ελέγχου</a:t>
            </a:r>
            <a:r>
              <a:rPr lang="el-GR" dirty="0" smtClean="0">
                <a:solidFill>
                  <a:srgbClr val="000000"/>
                </a:solidFill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υπάρχει λόγος για να προσεγγίσουμε τις ταχύτητες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838200" y="4724400"/>
            <a:ext cx="1981200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Οι ταχύτητες είναι διαθέσιμες στις πλευρές όπου και χρειάζονται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-100087" y="28307"/>
            <a:ext cx="8855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Μετατοπισμένο πλέγμα</a:t>
            </a:r>
            <a:r>
              <a:rPr lang="en-US" sz="3600" b="1" dirty="0">
                <a:solidFill>
                  <a:prstClr val="black"/>
                </a:solidFill>
                <a:latin typeface="Calibri (Επικεφαλίδες)"/>
              </a:rPr>
              <a:t>: </a:t>
            </a: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εξίσωση συνέχειας</a:t>
            </a:r>
          </a:p>
        </p:txBody>
      </p:sp>
    </p:spTree>
    <p:extLst>
      <p:ext uri="{BB962C8B-B14F-4D97-AF65-F5344CB8AC3E}">
        <p14:creationId xmlns:p14="http://schemas.microsoft.com/office/powerpoint/2010/main" val="180748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609600" y="1295400"/>
            <a:ext cx="143340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Συνέχεια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65900" name="Picture 1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7" y="1917387"/>
            <a:ext cx="644366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79" y="3581399"/>
            <a:ext cx="52578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7" y="5356777"/>
            <a:ext cx="538956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336881" y="116632"/>
            <a:ext cx="4546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Διακριτές εξισώσεις</a:t>
            </a:r>
          </a:p>
        </p:txBody>
      </p:sp>
    </p:spTree>
    <p:extLst>
      <p:ext uri="{BB962C8B-B14F-4D97-AF65-F5344CB8AC3E}">
        <p14:creationId xmlns:p14="http://schemas.microsoft.com/office/powerpoint/2010/main" val="28483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432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1</a:t>
            </a:r>
            <a:r>
              <a:rPr lang="en-US" dirty="0"/>
              <a:t>. </a:t>
            </a:r>
            <a:r>
              <a:rPr lang="el-GR" dirty="0"/>
              <a:t>Υπολογιστική Ρευστοδυναμική, Ν. Μαρκάτου και Δ. Ασημακόπουλου, </a:t>
            </a:r>
            <a:r>
              <a:rPr lang="el-GR" dirty="0" err="1"/>
              <a:t>Εκδ</a:t>
            </a:r>
            <a:r>
              <a:rPr lang="el-GR" dirty="0"/>
              <a:t>. Παπασωτηρίου</a:t>
            </a:r>
          </a:p>
          <a:p>
            <a:pPr marL="0" indent="0">
              <a:buNone/>
            </a:pPr>
            <a:r>
              <a:rPr lang="el-GR" dirty="0"/>
              <a:t>2. Υπολογιστική </a:t>
            </a:r>
            <a:r>
              <a:rPr lang="el-GR" dirty="0" err="1"/>
              <a:t>Ρευστομηχανική</a:t>
            </a:r>
            <a:r>
              <a:rPr lang="el-GR" dirty="0"/>
              <a:t>, Μπεργελές Γ., Τόμος 182, </a:t>
            </a:r>
            <a:r>
              <a:rPr lang="el-GR" dirty="0" err="1"/>
              <a:t>Εκδ</a:t>
            </a:r>
            <a:r>
              <a:rPr lang="el-GR" dirty="0"/>
              <a:t>. Συμεών</a:t>
            </a:r>
          </a:p>
          <a:p>
            <a:pPr marL="0" indent="0">
              <a:buNone/>
            </a:pPr>
            <a:r>
              <a:rPr lang="el-GR" dirty="0"/>
              <a:t>3. Υπολογιστική Ρευστοδυναμική, Παύλου Χατζηκωνσταντίνου, Πανεπιστημιακές Παραδόσεις</a:t>
            </a:r>
          </a:p>
          <a:p>
            <a:pPr marL="0" indent="0" algn="just">
              <a:buNone/>
            </a:pPr>
            <a:r>
              <a:rPr lang="el-GR" dirty="0"/>
              <a:t>4. </a:t>
            </a:r>
            <a:r>
              <a:rPr lang="en-US" dirty="0"/>
              <a:t>Computational Techniques for Fluid Dynamics, C.A.J. Fletcher, Springer 2000</a:t>
            </a:r>
          </a:p>
          <a:p>
            <a:pPr marL="0" indent="0" algn="just">
              <a:buNone/>
            </a:pPr>
            <a:r>
              <a:rPr lang="el-GR" dirty="0"/>
              <a:t>5</a:t>
            </a:r>
            <a:r>
              <a:rPr lang="en-US" dirty="0"/>
              <a:t>. Computational Methods for Fluid Dynamics, J.H. </a:t>
            </a:r>
            <a:r>
              <a:rPr lang="en-US" dirty="0" err="1"/>
              <a:t>Ferziger</a:t>
            </a:r>
            <a:r>
              <a:rPr lang="en-US" dirty="0"/>
              <a:t>, M. </a:t>
            </a:r>
            <a:r>
              <a:rPr lang="en-US" dirty="0" err="1"/>
              <a:t>Peric</a:t>
            </a:r>
            <a:r>
              <a:rPr lang="en-US" dirty="0"/>
              <a:t>, Springer 2002</a:t>
            </a:r>
          </a:p>
          <a:p>
            <a:pPr marL="0" indent="0" algn="just">
              <a:buNone/>
            </a:pPr>
            <a:r>
              <a:rPr lang="el-GR" dirty="0"/>
              <a:t>6</a:t>
            </a:r>
            <a:r>
              <a:rPr lang="en-US" dirty="0"/>
              <a:t>. Basics of Fluid Mechanics and Introduction to Computational Fluid Dynamics, T. </a:t>
            </a:r>
            <a:r>
              <a:rPr lang="en-US" dirty="0" err="1"/>
              <a:t>Petrila</a:t>
            </a:r>
            <a:r>
              <a:rPr lang="en-US" dirty="0"/>
              <a:t>, D. </a:t>
            </a:r>
            <a:r>
              <a:rPr lang="en-US" dirty="0" err="1"/>
              <a:t>Trif</a:t>
            </a:r>
            <a:r>
              <a:rPr lang="en-US" dirty="0"/>
              <a:t>, Springer, 2005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Χρήσης Έργων Τρίτων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Τα σχήματα και οι σχέσεις της παρουσίασης προέρχονται από τα βιβλία τα οποία βρίσκονται στα παρακάτω </a:t>
            </a:r>
            <a:r>
              <a:rPr lang="el-GR" dirty="0" err="1"/>
              <a:t>links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1. S.V. </a:t>
            </a:r>
            <a:r>
              <a:rPr lang="en-US" dirty="0" err="1"/>
              <a:t>Patankar</a:t>
            </a:r>
            <a:r>
              <a:rPr lang="en-US" dirty="0"/>
              <a:t>, Numerical Heat Transfer and Fluid Flow, Taylor and Francis, 1980:</a:t>
            </a:r>
            <a:r>
              <a:rPr lang="en-US" u="sng" dirty="0">
                <a:hlinkClick r:id="rId2"/>
              </a:rPr>
              <a:t>http://hippothoe.lis.upatras.gr/</a:t>
            </a:r>
            <a:r>
              <a:rPr lang="en-US" u="sng" dirty="0" err="1">
                <a:hlinkClick r:id="rId2"/>
              </a:rPr>
              <a:t>cgi</a:t>
            </a:r>
            <a:r>
              <a:rPr lang="en-US" u="sng" dirty="0">
                <a:hlinkClick r:id="rId2"/>
              </a:rPr>
              <a:t>-bin-EL/</a:t>
            </a:r>
            <a:r>
              <a:rPr lang="en-US" u="sng" dirty="0" err="1">
                <a:hlinkClick r:id="rId2"/>
              </a:rPr>
              <a:t>egwcgi</a:t>
            </a:r>
            <a:r>
              <a:rPr lang="en-US" u="sng" dirty="0">
                <a:hlinkClick r:id="rId2"/>
              </a:rPr>
              <a:t>/330970/</a:t>
            </a:r>
            <a:r>
              <a:rPr lang="en-US" u="sng" dirty="0" err="1">
                <a:hlinkClick r:id="rId2"/>
              </a:rPr>
              <a:t>showfull.egw</a:t>
            </a:r>
            <a:r>
              <a:rPr lang="en-US" u="sng" dirty="0">
                <a:hlinkClick r:id="rId2"/>
              </a:rPr>
              <a:t>/1+0+1+full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 H.K. </a:t>
            </a:r>
            <a:r>
              <a:rPr lang="en-US" dirty="0" err="1"/>
              <a:t>Versteeg</a:t>
            </a:r>
            <a:r>
              <a:rPr lang="en-US" dirty="0"/>
              <a:t> and W. </a:t>
            </a:r>
            <a:r>
              <a:rPr lang="en-US" dirty="0" err="1"/>
              <a:t>Malalasekera</a:t>
            </a:r>
            <a:r>
              <a:rPr lang="en-US" dirty="0"/>
              <a:t>, An introduction to computational fluid dynamics: The finite volume method, Longman, 1995: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http://hippothoe.lis.upatras.gr/cgi-bin-EL/egwcgi/330972/showfull.egw/1+0+1+full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3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Αναφοράς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“Computational Fluid Dynamics”,</a:t>
            </a:r>
          </a:p>
          <a:p>
            <a:pPr marL="0" indent="0">
              <a:buNone/>
            </a:pPr>
            <a:r>
              <a:rPr lang="en-US" dirty="0" smtClean="0"/>
              <a:t>Chung,</a:t>
            </a:r>
          </a:p>
          <a:p>
            <a:pPr marL="0" indent="0">
              <a:buNone/>
            </a:pPr>
            <a:r>
              <a:rPr lang="en-US" dirty="0" smtClean="0"/>
              <a:t>2006</a:t>
            </a:r>
          </a:p>
          <a:p>
            <a:pPr marL="0" indent="0">
              <a:buNone/>
            </a:pPr>
            <a:r>
              <a:rPr lang="el-GR" dirty="0" smtClean="0"/>
              <a:t>Διαθέσιμο στο Νηρέα της Κεντρικής Βιβλιοθήκης του Πανεπιστημίου Πατρών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http://hippothoe.lis.upatras.gr/cgi-bin-EL/egwcgi/326948/showfull.egw/2+0+1+full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5306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47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Χρηματοδότηση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3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Σκοποί  ενότητας</a:t>
            </a:r>
            <a:br>
              <a:rPr lang="el-GR" sz="4000" b="1" dirty="0" smtClean="0"/>
            </a:br>
            <a:r>
              <a:rPr lang="en-US" sz="3600" b="1" dirty="0" smtClean="0"/>
              <a:t> 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48072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Μόνιμη δισδιάστατη εξίσωση </a:t>
            </a:r>
            <a:r>
              <a:rPr lang="en-US" dirty="0" err="1" smtClean="0"/>
              <a:t>Navier</a:t>
            </a:r>
            <a:r>
              <a:rPr lang="en-US" dirty="0" smtClean="0"/>
              <a:t>-Stokes</a:t>
            </a:r>
          </a:p>
          <a:p>
            <a:r>
              <a:rPr lang="el-GR" dirty="0" smtClean="0"/>
              <a:t>Πρόβλημα στον υπολογισμό της πίεσης</a:t>
            </a:r>
          </a:p>
          <a:p>
            <a:r>
              <a:rPr lang="el-GR" dirty="0" err="1" smtClean="0"/>
              <a:t>Ροϊκή</a:t>
            </a:r>
            <a:r>
              <a:rPr lang="el-GR" dirty="0" smtClean="0"/>
              <a:t> συνάρτηση</a:t>
            </a:r>
          </a:p>
          <a:p>
            <a:r>
              <a:rPr lang="el-GR" dirty="0" smtClean="0"/>
              <a:t>Σειριακή εξίσωση</a:t>
            </a:r>
          </a:p>
          <a:p>
            <a:r>
              <a:rPr lang="el-GR" dirty="0" smtClean="0"/>
              <a:t>Εξίσωση για την πίεση</a:t>
            </a:r>
          </a:p>
          <a:p>
            <a:r>
              <a:rPr lang="el-GR" dirty="0" smtClean="0"/>
              <a:t>Σειριακά-Άμεσα σχήματα</a:t>
            </a:r>
          </a:p>
          <a:p>
            <a:r>
              <a:rPr lang="el-GR" dirty="0" smtClean="0"/>
              <a:t>Άμεσα σχήματα</a:t>
            </a:r>
          </a:p>
          <a:p>
            <a:r>
              <a:rPr lang="el-GR" dirty="0" smtClean="0"/>
              <a:t>Πίεση-Ταχύτητα</a:t>
            </a:r>
          </a:p>
          <a:p>
            <a:r>
              <a:rPr lang="el-GR" dirty="0" smtClean="0"/>
              <a:t>Ο όρος της κλίσης πίεσης</a:t>
            </a:r>
          </a:p>
          <a:p>
            <a:r>
              <a:rPr lang="el-GR" dirty="0" err="1" smtClean="0"/>
              <a:t>Διακριτοποίηση</a:t>
            </a:r>
            <a:r>
              <a:rPr lang="el-GR" dirty="0" smtClean="0"/>
              <a:t> της εξίσωσης συνέχειας</a:t>
            </a:r>
          </a:p>
          <a:p>
            <a:r>
              <a:rPr lang="el-GR" dirty="0" smtClean="0"/>
              <a:t>Μετατοπισμένο πλέγμα</a:t>
            </a:r>
          </a:p>
          <a:p>
            <a:r>
              <a:rPr lang="el-GR" dirty="0" smtClean="0"/>
              <a:t>Μετατοπισμένο πλέγμα</a:t>
            </a:r>
            <a:r>
              <a:rPr lang="en-US" dirty="0" smtClean="0"/>
              <a:t>: </a:t>
            </a:r>
            <a:r>
              <a:rPr lang="el-GR" dirty="0" smtClean="0"/>
              <a:t>εξίσωση ορμής </a:t>
            </a:r>
          </a:p>
          <a:p>
            <a:r>
              <a:rPr lang="el-GR" dirty="0" smtClean="0"/>
              <a:t>Μετατοπισμένο πλέγμα</a:t>
            </a:r>
            <a:r>
              <a:rPr lang="en-US" dirty="0" smtClean="0"/>
              <a:t>: </a:t>
            </a:r>
            <a:r>
              <a:rPr lang="el-GR" dirty="0" smtClean="0"/>
              <a:t>εξίσωση συνέχειας</a:t>
            </a:r>
          </a:p>
          <a:p>
            <a:r>
              <a:rPr lang="el-GR" dirty="0" smtClean="0"/>
              <a:t>Διακριτές εξισώσεις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9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5" name="Rectangle 25"/>
              <p:cNvSpPr>
                <a:spLocks noChangeArrowheads="1"/>
              </p:cNvSpPr>
              <p:nvPr/>
            </p:nvSpPr>
            <p:spPr bwMode="auto">
              <a:xfrm>
                <a:off x="1198562" y="1340768"/>
                <a:ext cx="6781800" cy="5769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</a:pPr>
                <a:r>
                  <a:rPr lang="el-G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Μπορούμε να γράψουμε την εξίσωση </a:t>
                </a:r>
                <a:r>
                  <a:rPr lang="en-US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Navier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-Stokes </a:t>
                </a:r>
                <a:r>
                  <a:rPr lang="el-G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ως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</a:t>
                </a:r>
                <a:endParaRPr lang="el-GR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l-GR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l-GR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l-GR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l-G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l-G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l-GR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</a:pPr>
                <a:r>
                  <a:rPr lang="el-G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Για </a:t>
                </a:r>
                <a:r>
                  <a:rPr lang="el-GR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Νευτωνικά</a:t>
                </a:r>
                <a:r>
                  <a:rPr lang="el-G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ρευστά ξέρουμε ότι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𝜇𝛻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905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562" y="1340768"/>
                <a:ext cx="6781800" cy="5769015"/>
              </a:xfrm>
              <a:prstGeom prst="rect">
                <a:avLst/>
              </a:prstGeom>
              <a:blipFill rotWithShape="0">
                <a:blip r:embed="rId2"/>
                <a:stretch>
                  <a:fillRect l="-629" t="-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Ορθογώνιο 1"/>
          <p:cNvSpPr/>
          <p:nvPr/>
        </p:nvSpPr>
        <p:spPr>
          <a:xfrm>
            <a:off x="196974" y="537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Επικεφαλίδες)"/>
              </a:rPr>
              <a:t>Μόνιμη δισδιάστατη εξίσωση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Επικεφαλίδες)"/>
              </a:rPr>
              <a:t>Navier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Επικεφαλίδες)"/>
              </a:rPr>
              <a:t>-Stokes (1)</a:t>
            </a:r>
            <a:endParaRPr kumimoji="0" lang="el-GR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267499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537828" y="1556792"/>
            <a:ext cx="841012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Υπάρχουν δύο διαφορετικά προβλήματα που πρέπει να λυθούν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Που πρέπει να αποθηκεύσουμε την πίεση σε σχέση με την ταχύτητα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?</a:t>
            </a: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Πως να βρούμε μια εξίσωση για την πίεση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Σε προβλήματα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3D,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έχουμε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4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εξισώσεις με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4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αγνώστους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3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ταχύτητες,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1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πίεση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3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εξισώσεις ορμής και μία εξίσωση συνέχειας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Γενικά είναι δυνατόν να λυθεί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?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0" y="0"/>
            <a:ext cx="85506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Πρόβλημα στον υπολογισμό της </a:t>
            </a:r>
            <a:r>
              <a:rPr lang="el-GR" sz="3600" b="1" dirty="0" smtClean="0">
                <a:solidFill>
                  <a:prstClr val="black"/>
                </a:solidFill>
                <a:latin typeface="Calibri (Επικεφαλίδες)"/>
              </a:rPr>
              <a:t>πίεσης</a:t>
            </a:r>
            <a:r>
              <a:rPr lang="en-US" sz="3600" b="1" dirty="0" smtClean="0">
                <a:solidFill>
                  <a:prstClr val="black"/>
                </a:solidFill>
                <a:latin typeface="Calibri (Επικεφαλίδες)"/>
              </a:rPr>
              <a:t> (1)</a:t>
            </a:r>
          </a:p>
          <a:p>
            <a:pPr lvl="0" algn="ctr">
              <a:spcBef>
                <a:spcPct val="20000"/>
              </a:spcBef>
            </a:pPr>
            <a:endParaRPr lang="el-GR" sz="3600" b="1" dirty="0">
              <a:solidFill>
                <a:prstClr val="black"/>
              </a:solidFill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143148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3" name="Rectangle 31"/>
          <p:cNvSpPr>
            <a:spLocks noChangeArrowheads="1"/>
          </p:cNvSpPr>
          <p:nvPr/>
        </p:nvSpPr>
        <p:spPr bwMode="auto">
          <a:xfrm>
            <a:off x="539552" y="1412776"/>
            <a:ext cx="828288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Χρησιμοποιήθηκε στις δεκαετίες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70’s-80’s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Λύνουμε μια ΜΔΕ για την 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ροϊκή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συνάρτηση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Ψ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και μία ΜΔΕ για την συνιστώσα της 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στροβιλότητας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ξ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σε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2D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διαδικασία απαλείφει την πίεση από μεταβλητή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Λύνουμε για δύο ΜΔΕ παρά για τρεις σύμφωνα με μορφή των εξισώσεων με πρωταρχικές μεταβλητές (</a:t>
            </a:r>
            <a:r>
              <a:rPr lang="en-US" i="1" dirty="0" smtClean="0">
                <a:solidFill>
                  <a:srgbClr val="000000"/>
                </a:solidFill>
                <a:latin typeface="Calibri (Κυρίως κείμενο)"/>
              </a:rPr>
              <a:t>primitive variable formulations</a:t>
            </a:r>
            <a:r>
              <a:rPr lang="el-GR" i="1" dirty="0" smtClean="0">
                <a:solidFill>
                  <a:srgbClr val="000000"/>
                </a:solidFill>
                <a:latin typeface="Calibri (Κυρίως κείμενο)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u,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v,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p)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</a:rPr>
              <a:t>Για </a:t>
            </a:r>
            <a:r>
              <a:rPr lang="el-GR" dirty="0" err="1" smtClean="0">
                <a:solidFill>
                  <a:srgbClr val="000000"/>
                </a:solidFill>
              </a:rPr>
              <a:t>τριδιάστατες</a:t>
            </a:r>
            <a:r>
              <a:rPr lang="el-GR" dirty="0" smtClean="0">
                <a:solidFill>
                  <a:srgbClr val="000000"/>
                </a:solidFill>
              </a:rPr>
              <a:t> ροές δεν μπορεί να υπάρχει ορισμός της </a:t>
            </a:r>
            <a:r>
              <a:rPr lang="el-GR" dirty="0" err="1" smtClean="0">
                <a:solidFill>
                  <a:srgbClr val="000000"/>
                </a:solidFill>
              </a:rPr>
              <a:t>ροϊκής</a:t>
            </a:r>
            <a:r>
              <a:rPr lang="el-GR" dirty="0" smtClean="0">
                <a:solidFill>
                  <a:srgbClr val="000000"/>
                </a:solidFill>
              </a:rPr>
              <a:t> συνάρτησης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</a:rPr>
              <a:t>Εναλλακτική μορφή σε </a:t>
            </a:r>
            <a:r>
              <a:rPr lang="en-US" dirty="0" smtClean="0">
                <a:solidFill>
                  <a:srgbClr val="000000"/>
                </a:solidFill>
              </a:rPr>
              <a:t>3D</a:t>
            </a:r>
            <a:r>
              <a:rPr lang="el-GR" dirty="0" smtClean="0">
                <a:solidFill>
                  <a:srgbClr val="000000"/>
                </a:solidFill>
              </a:rPr>
              <a:t> είναι της </a:t>
            </a:r>
            <a:r>
              <a:rPr lang="el-GR" dirty="0" err="1" smtClean="0">
                <a:solidFill>
                  <a:srgbClr val="000000"/>
                </a:solidFill>
              </a:rPr>
              <a:t>Στροβιλότητας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l-GR" dirty="0" smtClean="0">
                <a:solidFill>
                  <a:srgbClr val="000000"/>
                </a:solidFill>
              </a:rPr>
              <a:t>διανύσματος δυναμικού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έχει </a:t>
            </a:r>
            <a:r>
              <a:rPr lang="en-US" dirty="0" smtClean="0">
                <a:solidFill>
                  <a:srgbClr val="000000"/>
                </a:solidFill>
              </a:rPr>
              <a:t>6 </a:t>
            </a:r>
            <a:r>
              <a:rPr lang="el-GR" dirty="0" smtClean="0">
                <a:solidFill>
                  <a:srgbClr val="000000"/>
                </a:solidFill>
              </a:rPr>
              <a:t>αγνώστους </a:t>
            </a:r>
            <a:r>
              <a:rPr lang="en-US" dirty="0" smtClean="0">
                <a:solidFill>
                  <a:srgbClr val="000000"/>
                </a:solidFill>
              </a:rPr>
              <a:t>(3 </a:t>
            </a:r>
            <a:r>
              <a:rPr lang="el-GR" dirty="0" smtClean="0">
                <a:solidFill>
                  <a:srgbClr val="000000"/>
                </a:solidFill>
              </a:rPr>
              <a:t>για </a:t>
            </a:r>
            <a:r>
              <a:rPr lang="el-GR" dirty="0" err="1" smtClean="0">
                <a:solidFill>
                  <a:srgbClr val="000000"/>
                </a:solidFill>
              </a:rPr>
              <a:t>στροβιλότητα</a:t>
            </a:r>
            <a:r>
              <a:rPr lang="en-US" dirty="0" smtClean="0">
                <a:solidFill>
                  <a:srgbClr val="000000"/>
                </a:solidFill>
              </a:rPr>
              <a:t>, 3</a:t>
            </a:r>
            <a:r>
              <a:rPr lang="el-GR" dirty="0" smtClean="0">
                <a:solidFill>
                  <a:srgbClr val="000000"/>
                </a:solidFill>
              </a:rPr>
              <a:t> για το διάνυσμα του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δυναμικού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Λιγότερές μεταβλητές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u,v,w,p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l-GR" dirty="0" smtClean="0">
                <a:solidFill>
                  <a:srgbClr val="000000"/>
                </a:solidFill>
              </a:rPr>
              <a:t>όταν λύνουμε για </a:t>
            </a:r>
            <a:r>
              <a:rPr lang="en-US" dirty="0" smtClean="0">
                <a:solidFill>
                  <a:srgbClr val="000000"/>
                </a:solidFill>
              </a:rPr>
              <a:t>primitive variables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</a:rPr>
              <a:t>Δυσκολία για να βρεθούν οριακές συνθήκες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</a:rPr>
              <a:t>Η μορφή των αρχικών μεταβλητών είναι η συνηθέστερη σήμερα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505940" y="188640"/>
            <a:ext cx="4055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 err="1" smtClean="0">
                <a:solidFill>
                  <a:prstClr val="black"/>
                </a:solidFill>
                <a:latin typeface="Calibri (Επικεφαλίδες)"/>
              </a:rPr>
              <a:t>Ροϊκή</a:t>
            </a:r>
            <a:r>
              <a:rPr lang="el-GR" sz="3600" b="1" dirty="0" smtClean="0">
                <a:solidFill>
                  <a:prstClr val="black"/>
                </a:solidFill>
                <a:latin typeface="Calibri (Επικεφαλίδες)"/>
              </a:rPr>
              <a:t> </a:t>
            </a: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συνάρτηση</a:t>
            </a:r>
          </a:p>
        </p:txBody>
      </p:sp>
    </p:spTree>
    <p:extLst>
      <p:ext uri="{BB962C8B-B14F-4D97-AF65-F5344CB8AC3E}">
        <p14:creationId xmlns:p14="http://schemas.microsoft.com/office/powerpoint/2010/main" val="148241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273680" y="1340768"/>
            <a:ext cx="874008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προσέγγιση μας είναι να λύσουμε το σύστημα των διαφορικών εξισώσεων (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coupled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με κάποιου είδους σειριακό αλγόριθμο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Θεωρούμε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την εξίσωση της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u-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ορμής για την ταχύτητα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 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την εξίσωση της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v-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ορμής για την ταχύτητα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v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	</a:t>
            </a:r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την εξίσωση συνέχειας ως διαφορική εξίσωση για την πίεση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Πιθανός επαναληπτικός αλγόριθμος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διακριτοποιούμε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και λύνουμε την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u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στο πεδίο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υποθέτοντας ως γνωστά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   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τα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v, p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από την προηγούμενη επανάληψη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O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μοίως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λύνουμε για τη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από την διακριτή εξίσωση για την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v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ορμή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O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μοίως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λύνουμε για την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p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από την </a:t>
            </a:r>
            <a:r>
              <a:rPr lang="el-GR" dirty="0" err="1" smtClean="0">
                <a:solidFill>
                  <a:srgbClr val="000000"/>
                </a:solidFill>
                <a:latin typeface="Calibri (Κυρίως κείμενο)"/>
              </a:rPr>
              <a:t>διακριτοποίηση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της συνέχειας 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Συνεχίζουμε έως την σύγκλιση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627784" y="32405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Σειριακή εξίσωση</a:t>
            </a:r>
          </a:p>
        </p:txBody>
      </p:sp>
    </p:spTree>
    <p:extLst>
      <p:ext uri="{BB962C8B-B14F-4D97-AF65-F5344CB8AC3E}">
        <p14:creationId xmlns:p14="http://schemas.microsoft.com/office/powerpoint/2010/main" val="174823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685800" y="1295400"/>
            <a:ext cx="7772400" cy="49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Εξίσωση συνέχειας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Για συμπιεστή ροή, μπορούμε να τη χρησιμοποιήσουμε ως βάση για να βρούμε μια εξίσωση κατάστασης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.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Για παράδειγμα για ένα τέλειο αέριο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:</a:t>
            </a: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dirty="0" smtClean="0">
              <a:solidFill>
                <a:srgbClr val="000000"/>
              </a:solidFill>
              <a:latin typeface="Calibri (Κυρίως κείμενο)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Τι κάνουμε όμως για ασυμπίεστες ροές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?</a:t>
            </a:r>
          </a:p>
          <a:p>
            <a:pPr marL="742950" lvl="1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υπάρχει σύνδεση πίεσης και πυκνότητας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742950" lvl="1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Δεν υπάρχει κάποιος προφανής τρόπος για να εισάγουμε την 	πίεση στη εξίσωση της συνέχειας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pic>
        <p:nvPicPr>
          <p:cNvPr id="118823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1844824"/>
            <a:ext cx="2592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2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13747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051720" y="129697"/>
            <a:ext cx="5227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600" b="1" dirty="0">
                <a:solidFill>
                  <a:prstClr val="black"/>
                </a:solidFill>
                <a:latin typeface="Calibri (Επικεφαλίδες)"/>
              </a:rPr>
              <a:t>Εξίσωση για την πίεση</a:t>
            </a:r>
          </a:p>
        </p:txBody>
      </p:sp>
    </p:spTree>
    <p:extLst>
      <p:ext uri="{BB962C8B-B14F-4D97-AF65-F5344CB8AC3E}">
        <p14:creationId xmlns:p14="http://schemas.microsoft.com/office/powerpoint/2010/main" val="1053494798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1232</Words>
  <Application>Microsoft Office PowerPoint</Application>
  <PresentationFormat>Προβολή στην οθόνη (4:3)</PresentationFormat>
  <Paragraphs>308</Paragraphs>
  <Slides>30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(Επικεφαλίδες)</vt:lpstr>
      <vt:lpstr>Calibri (Κυρίως κείμενο)</vt:lpstr>
      <vt:lpstr>Cambria Math</vt:lpstr>
      <vt:lpstr>Wingdings</vt:lpstr>
      <vt:lpstr>1_Θέμα του Office</vt:lpstr>
      <vt:lpstr>Default Design</vt:lpstr>
      <vt:lpstr>1_Default Design</vt:lpstr>
      <vt:lpstr>2_Default Design</vt:lpstr>
      <vt:lpstr>3_Default Design</vt:lpstr>
      <vt:lpstr>4_Default Design</vt:lpstr>
      <vt:lpstr>Υπολογιστική Ρευστομηχανική</vt:lpstr>
      <vt:lpstr>Άδειες Χρήσης</vt:lpstr>
      <vt:lpstr>Χρηματοδότηση</vt:lpstr>
      <vt:lpstr>Σκοποί  ενότητας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Χρήσης Έργων Τρίτων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Martin</dc:creator>
  <cp:lastModifiedBy>Jimmy Labropoulos</cp:lastModifiedBy>
  <cp:revision>44</cp:revision>
  <dcterms:created xsi:type="dcterms:W3CDTF">2014-11-29T15:11:04Z</dcterms:created>
  <dcterms:modified xsi:type="dcterms:W3CDTF">2015-05-26T18:33:03Z</dcterms:modified>
</cp:coreProperties>
</file>