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7" r:id="rId2"/>
    <p:sldId id="258" r:id="rId3"/>
    <p:sldId id="259" r:id="rId4"/>
    <p:sldId id="332" r:id="rId5"/>
    <p:sldId id="333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5" r:id="rId32"/>
    <p:sldId id="336" r:id="rId33"/>
    <p:sldId id="337" r:id="rId34"/>
    <p:sldId id="338" r:id="rId35"/>
    <p:sldId id="281" r:id="rId36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>
        <p:scale>
          <a:sx n="61" d="100"/>
          <a:sy n="61" d="100"/>
        </p:scale>
        <p:origin x="-3054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04DD2B-A720-4AB0-A6AB-8C5D48A6B0E4}" type="slidenum">
              <a:rPr lang="en-GB" smtClean="0"/>
              <a:pPr>
                <a:spcBef>
                  <a:spcPct val="0"/>
                </a:spcBef>
              </a:pPr>
              <a:t>10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67620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C37719-CD4F-41DA-ACC0-415C071F6CD6}" type="slidenum">
              <a:rPr lang="en-GB" smtClean="0"/>
              <a:pPr>
                <a:spcBef>
                  <a:spcPct val="0"/>
                </a:spcBef>
              </a:pPr>
              <a:t>11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68231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5EFB6B-CEBA-43E2-AB0F-747A975FB4C5}" type="slidenum">
              <a:rPr lang="el-GR" smtClean="0"/>
              <a:pPr>
                <a:spcBef>
                  <a:spcPct val="0"/>
                </a:spcBef>
              </a:pPr>
              <a:t>12</a:t>
            </a:fld>
            <a:endParaRPr lang="el-G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85758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BEDE8C-D7F0-411B-88C0-691A3A714CA9}" type="slidenum">
              <a:rPr lang="el-GR" smtClean="0"/>
              <a:pPr>
                <a:spcBef>
                  <a:spcPct val="0"/>
                </a:spcBef>
              </a:pPr>
              <a:t>13</a:t>
            </a:fld>
            <a:endParaRPr lang="el-G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24354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815ED2-EC8A-4A5C-AA1A-2FA9A2A703AB}" type="slidenum">
              <a:rPr lang="el-GR" smtClean="0"/>
              <a:pPr>
                <a:spcBef>
                  <a:spcPct val="0"/>
                </a:spcBef>
              </a:pPr>
              <a:t>14</a:t>
            </a:fld>
            <a:endParaRPr lang="el-G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8080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C634D8-DAD0-4BDD-BE09-84028E697C4A}" type="slidenum">
              <a:rPr lang="el-GR" smtClean="0"/>
              <a:pPr>
                <a:spcBef>
                  <a:spcPct val="0"/>
                </a:spcBef>
              </a:pPr>
              <a:t>15</a:t>
            </a:fld>
            <a:endParaRPr lang="el-G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60586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2A35A4-3546-4C44-B8FE-E29DD9828EEC}" type="slidenum">
              <a:rPr lang="el-GR" smtClean="0"/>
              <a:pPr>
                <a:spcBef>
                  <a:spcPct val="0"/>
                </a:spcBef>
              </a:pPr>
              <a:t>16</a:t>
            </a:fld>
            <a:endParaRPr lang="el-G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79768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00F5B6-492D-4900-BBE6-5C01C529B434}" type="slidenum">
              <a:rPr lang="el-GR" smtClean="0"/>
              <a:pPr>
                <a:spcBef>
                  <a:spcPct val="0"/>
                </a:spcBef>
              </a:pPr>
              <a:t>17</a:t>
            </a:fld>
            <a:endParaRPr lang="el-G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44553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D75B3E-E7FA-472D-BE89-4321158E0851}" type="slidenum">
              <a:rPr lang="el-GR" smtClean="0"/>
              <a:pPr>
                <a:spcBef>
                  <a:spcPct val="0"/>
                </a:spcBef>
              </a:pPr>
              <a:t>18</a:t>
            </a:fld>
            <a:endParaRPr lang="el-G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70116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E48335-13A6-4169-941E-5E1505B66E81}" type="slidenum">
              <a:rPr lang="el-GR" smtClean="0"/>
              <a:pPr>
                <a:spcBef>
                  <a:spcPct val="0"/>
                </a:spcBef>
              </a:pPr>
              <a:t>19</a:t>
            </a:fld>
            <a:endParaRPr lang="el-G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9227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BABF14-0C0F-42E6-A05F-3A3CE42C9E04}" type="slidenum">
              <a:rPr lang="el-GR" smtClean="0"/>
              <a:pPr>
                <a:spcBef>
                  <a:spcPct val="0"/>
                </a:spcBef>
              </a:pPr>
              <a:t>20</a:t>
            </a:fld>
            <a:endParaRPr lang="el-G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46293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CB961D-38BF-41A8-987A-368F704F367B}" type="slidenum">
              <a:rPr lang="el-GR" smtClean="0"/>
              <a:pPr>
                <a:spcBef>
                  <a:spcPct val="0"/>
                </a:spcBef>
              </a:pPr>
              <a:t>21</a:t>
            </a:fld>
            <a:endParaRPr lang="el-G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57327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3B47EE-81AF-4B48-8AAC-4205587A68E1}" type="slidenum">
              <a:rPr lang="el-GR" smtClean="0"/>
              <a:pPr>
                <a:spcBef>
                  <a:spcPct val="0"/>
                </a:spcBef>
              </a:pPr>
              <a:t>22</a:t>
            </a:fld>
            <a:endParaRPr lang="el-G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21020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A7A1F8-B1BB-40E3-9D9F-C0E69C1DD0FD}" type="slidenum">
              <a:rPr lang="en-GB" smtClean="0"/>
              <a:pPr>
                <a:spcBef>
                  <a:spcPct val="0"/>
                </a:spcBef>
              </a:pPr>
              <a:t>23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6362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65D617-AE98-4E4D-9D67-B2FAAD220379}" type="slidenum">
              <a:rPr lang="en-GB" smtClean="0"/>
              <a:pPr>
                <a:spcBef>
                  <a:spcPct val="0"/>
                </a:spcBef>
              </a:pPr>
              <a:t>24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64033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AECD9-5BDC-40A6-BA0B-05C720686B83}" type="slidenum">
              <a:rPr lang="en-GB" smtClean="0"/>
              <a:pPr>
                <a:spcBef>
                  <a:spcPct val="0"/>
                </a:spcBef>
              </a:pPr>
              <a:t>25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92298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63406B-6D4D-462F-9866-A23DC783A019}" type="slidenum">
              <a:rPr lang="en-GB" smtClean="0"/>
              <a:pPr>
                <a:spcBef>
                  <a:spcPct val="0"/>
                </a:spcBef>
              </a:pPr>
              <a:t>26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1445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DDA4BB-409D-4321-BACD-9AA0689F41B3}" type="slidenum">
              <a:rPr lang="en-GB" smtClean="0"/>
              <a:pPr>
                <a:spcBef>
                  <a:spcPct val="0"/>
                </a:spcBef>
              </a:pPr>
              <a:t>27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3964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4C8727-0172-49A6-989F-A905A9CF7610}" type="slidenum">
              <a:rPr lang="en-GB" smtClean="0"/>
              <a:pPr>
                <a:spcBef>
                  <a:spcPct val="0"/>
                </a:spcBef>
              </a:pPr>
              <a:t>28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541238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7A2311-8E55-4BD2-887E-6DDDEAD040DD}" type="slidenum">
              <a:rPr lang="en-GB" smtClean="0"/>
              <a:pPr>
                <a:spcBef>
                  <a:spcPct val="0"/>
                </a:spcBef>
              </a:pPr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8185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604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2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9FBF14-1AC4-4336-9DA6-D0F0F283FAE8}" type="slidenum">
              <a:rPr lang="en-GB" smtClean="0"/>
              <a:pPr>
                <a:spcBef>
                  <a:spcPct val="0"/>
                </a:spcBef>
              </a:pPr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5269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83CB5-2360-4C45-8967-DACCCCF97173}" type="slidenum">
              <a:rPr lang="el-GR" smtClean="0"/>
              <a:pPr>
                <a:spcBef>
                  <a:spcPct val="0"/>
                </a:spcBef>
              </a:pPr>
              <a:t>7</a:t>
            </a:fld>
            <a:endParaRPr lang="el-G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6929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47C928-F647-494D-9C57-24C11E0D4483}" type="slidenum">
              <a:rPr lang="el-GR" smtClean="0"/>
              <a:pPr>
                <a:spcBef>
                  <a:spcPct val="0"/>
                </a:spcBef>
              </a:pPr>
              <a:t>8</a:t>
            </a:fld>
            <a:endParaRPr lang="el-G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4888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3A7518-43EB-47D3-A344-54607399D20E}" type="slidenum">
              <a:rPr lang="el-GR" smtClean="0"/>
              <a:pPr>
                <a:spcBef>
                  <a:spcPct val="0"/>
                </a:spcBef>
              </a:pPr>
              <a:t>9</a:t>
            </a:fld>
            <a:endParaRPr lang="el-G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8003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21/7/2015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21/7/2015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chool.minedu.gov.gr/info/newps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24200"/>
            <a:ext cx="7776864" cy="21150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2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 Οι ΤΠΕ στην Εκπαίδευση: Εννοιολογικό Πλαίσιο- Κύρια Ερωτήματα- Βασικές έννοιες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Βασίλειος 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6797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859288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/>
              <a:t>Εννοιολογικό</a:t>
            </a:r>
            <a:r>
              <a:rPr lang="en-GB" dirty="0"/>
              <a:t> πλα</a:t>
            </a:r>
            <a:r>
              <a:rPr lang="en-GB" dirty="0" err="1"/>
              <a:t>ίσιο</a:t>
            </a:r>
            <a:r>
              <a:rPr lang="el-GR" dirty="0"/>
              <a:t> </a:t>
            </a:r>
            <a:r>
              <a:rPr lang="en-US" dirty="0" smtClean="0"/>
              <a:t>(</a:t>
            </a:r>
            <a:r>
              <a:rPr lang="el-GR" dirty="0" smtClean="0"/>
              <a:t>1/2</a:t>
            </a:r>
            <a:r>
              <a:rPr lang="en-GB" dirty="0" smtClean="0"/>
              <a:t> )</a:t>
            </a:r>
            <a:endParaRPr lang="en-GB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96288" cy="4560887"/>
          </a:xfrm>
        </p:spPr>
        <p:txBody>
          <a:bodyPr/>
          <a:lstStyle/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Ποιες είναι οι βασικές παράμετροι και συνθήκες, ποιες είναι οι κύριες έννοιες και καταστάσεις που καθορίζουν τη θέση της σύγχρονης Τεχνολογίας στην Εκπαίδευση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Τεχνολογία ως </a:t>
            </a:r>
            <a:r>
              <a:rPr lang="el-GR" b="1" dirty="0" smtClean="0"/>
              <a:t>μάθημα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Τεχνολογία ως </a:t>
            </a:r>
            <a:r>
              <a:rPr lang="el-GR" b="1" dirty="0" smtClean="0"/>
              <a:t>μέσο</a:t>
            </a:r>
            <a:r>
              <a:rPr lang="el-GR" dirty="0" smtClean="0"/>
              <a:t> ή ως </a:t>
            </a:r>
            <a:r>
              <a:rPr lang="el-GR" b="1" dirty="0" smtClean="0"/>
              <a:t>εργαλείο 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Τεχνολογία ως </a:t>
            </a:r>
            <a:r>
              <a:rPr lang="el-GR" b="1" dirty="0" smtClean="0"/>
              <a:t>κοινωνικό φαινόμενο  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b="1" dirty="0" smtClean="0"/>
              <a:t>Σύγχρονη Τεχνολογία = Τεχνολογίες της Πληροφορίας και των Επικοινωνιών  </a:t>
            </a:r>
          </a:p>
          <a:p>
            <a:pPr marL="403225" lvl="1" indent="0" eaLnBrk="1" hangingPunct="1">
              <a:spcBef>
                <a:spcPts val="1200"/>
              </a:spcBef>
              <a:buFont typeface="Verdana" panose="020B0604030504040204" pitchFamily="34" charset="0"/>
              <a:buNone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096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/>
              <a:t>Εννοιολογικό</a:t>
            </a:r>
            <a:r>
              <a:rPr lang="en-GB" dirty="0"/>
              <a:t> πλα</a:t>
            </a:r>
            <a:r>
              <a:rPr lang="en-GB" dirty="0" err="1"/>
              <a:t>ίσιο</a:t>
            </a:r>
            <a:r>
              <a:rPr lang="el-GR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2/2</a:t>
            </a:r>
            <a:r>
              <a:rPr lang="en-GB" dirty="0" smtClean="0"/>
              <a:t> )</a:t>
            </a:r>
            <a:endParaRPr lang="en-GB" dirty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633" y="1417638"/>
            <a:ext cx="8396288" cy="4560887"/>
          </a:xfrm>
          <a:noFill/>
        </p:spPr>
        <p:txBody>
          <a:bodyPr>
            <a:normAutofit/>
          </a:bodyPr>
          <a:lstStyle/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dirty="0" err="1" smtClean="0"/>
              <a:t>Oι</a:t>
            </a:r>
            <a:r>
              <a:rPr lang="en-GB" sz="3200" dirty="0" smtClean="0"/>
              <a:t> </a:t>
            </a:r>
            <a:r>
              <a:rPr lang="el-GR" sz="3200" dirty="0" smtClean="0"/>
              <a:t>Τεχνολογίες της Πληροφορίας και των Επικοινωνιών</a:t>
            </a:r>
            <a:r>
              <a:rPr lang="en-GB" sz="3200" dirty="0" smtClean="0"/>
              <a:t> </a:t>
            </a:r>
            <a:r>
              <a:rPr lang="el-GR" sz="3200" dirty="0" smtClean="0"/>
              <a:t>(ΤΠΕ) </a:t>
            </a:r>
            <a:r>
              <a:rPr lang="en-GB" sz="3200" dirty="0" err="1" smtClean="0"/>
              <a:t>ως</a:t>
            </a:r>
            <a:r>
              <a:rPr lang="en-GB" sz="3200" dirty="0" smtClean="0"/>
              <a:t> </a:t>
            </a:r>
            <a:r>
              <a:rPr lang="en-GB" sz="3200" b="1" dirty="0" smtClean="0"/>
              <a:t>α</a:t>
            </a:r>
            <a:r>
              <a:rPr lang="en-GB" sz="3200" b="1" dirty="0" err="1" smtClean="0"/>
              <a:t>υτόνομο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γνωστικό</a:t>
            </a:r>
            <a:r>
              <a:rPr lang="en-GB" sz="3200" b="1" dirty="0" smtClean="0"/>
              <a:t> α</a:t>
            </a:r>
            <a:r>
              <a:rPr lang="en-GB" sz="3200" b="1" dirty="0" err="1" smtClean="0"/>
              <a:t>ντικείμενο</a:t>
            </a:r>
            <a:r>
              <a:rPr lang="en-GB" sz="3200" dirty="0" smtClean="0"/>
              <a:t> </a:t>
            </a:r>
            <a:endParaRPr lang="el-GR" sz="3200" dirty="0" smtClean="0"/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dirty="0" err="1" smtClean="0"/>
              <a:t>οι</a:t>
            </a:r>
            <a:r>
              <a:rPr lang="en-GB" sz="3200" dirty="0" smtClean="0"/>
              <a:t> </a:t>
            </a:r>
            <a:r>
              <a:rPr lang="el-GR" sz="3200" dirty="0" smtClean="0"/>
              <a:t>ΤΠΕ</a:t>
            </a:r>
            <a:r>
              <a:rPr lang="en-GB" sz="3200" dirty="0" smtClean="0"/>
              <a:t> </a:t>
            </a:r>
            <a:r>
              <a:rPr lang="en-GB" sz="3200" dirty="0" err="1" smtClean="0"/>
              <a:t>ως</a:t>
            </a:r>
            <a:r>
              <a:rPr lang="en-GB" sz="3200" dirty="0" smtClean="0"/>
              <a:t> </a:t>
            </a:r>
            <a:r>
              <a:rPr lang="en-GB" sz="3200" b="1" dirty="0" err="1" smtClean="0"/>
              <a:t>μέσο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γνώσης</a:t>
            </a:r>
            <a:r>
              <a:rPr lang="en-GB" sz="3200" b="1" dirty="0" smtClean="0"/>
              <a:t>, </a:t>
            </a:r>
            <a:r>
              <a:rPr lang="en-GB" sz="3200" b="1" dirty="0" err="1" smtClean="0"/>
              <a:t>έρευν</a:t>
            </a:r>
            <a:r>
              <a:rPr lang="en-GB" sz="3200" b="1" dirty="0" smtClean="0"/>
              <a:t>ας και μάθησης</a:t>
            </a:r>
            <a:r>
              <a:rPr lang="en-GB" sz="3200" dirty="0" smtClean="0"/>
              <a:t> στα γνωστικά αντικείμενα 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dirty="0" err="1" smtClean="0"/>
              <a:t>Oι</a:t>
            </a:r>
            <a:r>
              <a:rPr lang="en-GB" sz="3200" dirty="0" smtClean="0"/>
              <a:t> </a:t>
            </a:r>
            <a:r>
              <a:rPr lang="el-GR" sz="3200" dirty="0" smtClean="0"/>
              <a:t>ΤΠΕ </a:t>
            </a:r>
            <a:r>
              <a:rPr lang="en-GB" sz="3200" dirty="0" err="1" smtClean="0"/>
              <a:t>ως</a:t>
            </a:r>
            <a:r>
              <a:rPr lang="en-GB" sz="3200" dirty="0" smtClean="0"/>
              <a:t> </a:t>
            </a:r>
            <a:r>
              <a:rPr lang="en-GB" sz="3200" dirty="0" err="1" smtClean="0"/>
              <a:t>στοιχείο</a:t>
            </a:r>
            <a:r>
              <a:rPr lang="en-GB" sz="3200" dirty="0" smtClean="0"/>
              <a:t> </a:t>
            </a:r>
            <a:r>
              <a:rPr lang="en-GB" sz="3200" dirty="0" err="1" smtClean="0"/>
              <a:t>της</a:t>
            </a:r>
            <a:r>
              <a:rPr lang="en-GB" sz="3200" dirty="0" smtClean="0"/>
              <a:t> </a:t>
            </a:r>
            <a:r>
              <a:rPr lang="en-GB" sz="3200" b="1" dirty="0" err="1" smtClean="0"/>
              <a:t>γενικής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κουλτούρ</a:t>
            </a:r>
            <a:r>
              <a:rPr lang="en-GB" sz="3200" b="1" dirty="0" smtClean="0"/>
              <a:t>ας</a:t>
            </a:r>
            <a:r>
              <a:rPr lang="en-GB" sz="3200" dirty="0" smtClean="0"/>
              <a:t> </a:t>
            </a:r>
            <a:endParaRPr lang="el-GR" sz="3200" dirty="0" smtClean="0"/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dirty="0" err="1" smtClean="0"/>
              <a:t>Oι</a:t>
            </a:r>
            <a:r>
              <a:rPr lang="en-GB" sz="3200" dirty="0" smtClean="0"/>
              <a:t> </a:t>
            </a:r>
            <a:r>
              <a:rPr lang="el-GR" sz="3200" dirty="0" smtClean="0"/>
              <a:t>ΤΠΕ </a:t>
            </a:r>
            <a:r>
              <a:rPr lang="en-GB" sz="3200" dirty="0" err="1" smtClean="0"/>
              <a:t>ως</a:t>
            </a:r>
            <a:r>
              <a:rPr lang="en-GB" sz="3200" dirty="0" smtClean="0"/>
              <a:t> </a:t>
            </a:r>
            <a:r>
              <a:rPr lang="en-GB" sz="3200" b="1" dirty="0" err="1" smtClean="0"/>
              <a:t>κοινωνικό</a:t>
            </a:r>
            <a:r>
              <a:rPr lang="en-GB" sz="3200" b="1" dirty="0" smtClean="0"/>
              <a:t> φα</a:t>
            </a:r>
            <a:r>
              <a:rPr lang="en-GB" sz="3200" b="1" dirty="0" err="1" smtClean="0"/>
              <a:t>ινόμενο</a:t>
            </a:r>
            <a:r>
              <a:rPr lang="en-GB" sz="3200" b="1" dirty="0" smtClean="0"/>
              <a:t> </a:t>
            </a:r>
            <a:endParaRPr lang="el-G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8316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Προβληματική του μαθήματος </a:t>
            </a:r>
            <a:endParaRPr lang="en-GB" dirty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357313"/>
            <a:ext cx="8497888" cy="5024437"/>
          </a:xfrm>
        </p:spPr>
        <p:txBody>
          <a:bodyPr>
            <a:noAutofit/>
          </a:bodyPr>
          <a:lstStyle/>
          <a:p>
            <a:pPr marL="314325" indent="-457200">
              <a:lnSpc>
                <a:spcPct val="90000"/>
              </a:lnSpc>
              <a:spcBef>
                <a:spcPts val="1200"/>
              </a:spcBef>
              <a:defRPr/>
            </a:pPr>
            <a:r>
              <a:rPr lang="el-GR" dirty="0" smtClean="0"/>
              <a:t>«Πληροφορική και Εκπαίδευση» ή </a:t>
            </a:r>
            <a:r>
              <a:rPr lang="en-GB" dirty="0" smtClean="0"/>
              <a:t>«</a:t>
            </a:r>
            <a:r>
              <a:rPr lang="el-GR" dirty="0" smtClean="0"/>
              <a:t>Τεχνολογίες της Πληροφορίας και των Επικοινωνιών και Εκπαίδευση</a:t>
            </a:r>
            <a:r>
              <a:rPr lang="en-GB" dirty="0" smtClean="0"/>
              <a:t>»</a:t>
            </a:r>
          </a:p>
          <a:p>
            <a:pPr marL="314325" indent="-457200">
              <a:lnSpc>
                <a:spcPct val="90000"/>
              </a:lnSpc>
              <a:spcBef>
                <a:spcPts val="1200"/>
              </a:spcBef>
              <a:defRPr/>
            </a:pPr>
            <a:r>
              <a:rPr lang="el-GR" sz="3200" dirty="0" smtClean="0"/>
              <a:t>Το ενδιαφέρον του Μαθήματος:</a:t>
            </a:r>
            <a:endParaRPr lang="en-US" dirty="0" smtClean="0"/>
          </a:p>
          <a:p>
            <a:pPr marL="714375" lvl="1" indent="-457200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Π</a:t>
            </a:r>
            <a:r>
              <a:rPr lang="en-GB" dirty="0" smtClean="0"/>
              <a:t>α</a:t>
            </a:r>
            <a:r>
              <a:rPr lang="en-GB" dirty="0" err="1" smtClean="0"/>
              <a:t>ιδ</a:t>
            </a:r>
            <a:r>
              <a:rPr lang="en-GB" dirty="0" smtClean="0"/>
              <a:t>αγωγικό</a:t>
            </a:r>
            <a:r>
              <a:rPr lang="el-GR" dirty="0" smtClean="0"/>
              <a:t> και ψυχολογικό πλαίσιο</a:t>
            </a:r>
            <a:endParaRPr lang="en-US" dirty="0" smtClean="0"/>
          </a:p>
          <a:p>
            <a:pPr marL="714375" lvl="1" indent="-457200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Κοινωνικό </a:t>
            </a:r>
            <a:r>
              <a:rPr lang="en-GB" dirty="0" smtClean="0"/>
              <a:t>και </a:t>
            </a:r>
            <a:r>
              <a:rPr lang="el-GR" dirty="0" smtClean="0"/>
              <a:t>π</a:t>
            </a:r>
            <a:r>
              <a:rPr lang="en-GB" dirty="0" err="1" smtClean="0"/>
              <a:t>ολιτισμικό</a:t>
            </a:r>
            <a:r>
              <a:rPr lang="en-GB" dirty="0" smtClean="0"/>
              <a:t> πλα</a:t>
            </a:r>
            <a:r>
              <a:rPr lang="en-GB" dirty="0" err="1" smtClean="0"/>
              <a:t>ίσιο</a:t>
            </a:r>
            <a:r>
              <a:rPr lang="en-GB" dirty="0" smtClean="0"/>
              <a:t> </a:t>
            </a:r>
            <a:endParaRPr lang="el-GR" dirty="0" smtClean="0"/>
          </a:p>
          <a:p>
            <a:pPr marL="460375" indent="-457200">
              <a:lnSpc>
                <a:spcPct val="90000"/>
              </a:lnSpc>
              <a:spcBef>
                <a:spcPts val="1200"/>
              </a:spcBef>
              <a:defRPr/>
            </a:pPr>
            <a:r>
              <a:rPr lang="el-GR" dirty="0" smtClean="0"/>
              <a:t>Σ</a:t>
            </a:r>
            <a:r>
              <a:rPr lang="en-GB" dirty="0" err="1" smtClean="0"/>
              <a:t>χετικ</a:t>
            </a:r>
            <a:r>
              <a:rPr lang="el-GR" dirty="0" smtClean="0"/>
              <a:t>ά </a:t>
            </a:r>
            <a:r>
              <a:rPr lang="en-GB" dirty="0" err="1" smtClean="0"/>
              <a:t>με</a:t>
            </a:r>
            <a:r>
              <a:rPr lang="en-GB" dirty="0" smtClean="0"/>
              <a:t> </a:t>
            </a:r>
            <a:r>
              <a:rPr lang="en-GB" dirty="0" err="1" smtClean="0"/>
              <a:t>την</a:t>
            </a:r>
            <a:r>
              <a:rPr lang="en-GB" dirty="0" smtClean="0"/>
              <a:t> </a:t>
            </a:r>
            <a:r>
              <a:rPr lang="el-GR" dirty="0" smtClean="0"/>
              <a:t>ένταξη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n-GB" dirty="0" err="1" smtClean="0"/>
              <a:t>χρήση</a:t>
            </a:r>
            <a:r>
              <a:rPr lang="en-GB" dirty="0" smtClean="0"/>
              <a:t> </a:t>
            </a:r>
            <a:r>
              <a:rPr lang="en-GB" dirty="0" err="1" smtClean="0"/>
              <a:t>των</a:t>
            </a:r>
            <a:r>
              <a:rPr lang="en-GB" dirty="0" smtClean="0"/>
              <a:t> </a:t>
            </a:r>
            <a:r>
              <a:rPr lang="en-GB" dirty="0" err="1" smtClean="0"/>
              <a:t>εκ</a:t>
            </a:r>
            <a:r>
              <a:rPr lang="en-GB" dirty="0" smtClean="0"/>
              <a:t>παιδευτικών εφαρμογών των </a:t>
            </a:r>
            <a:r>
              <a:rPr lang="el-GR" dirty="0" smtClean="0"/>
              <a:t>Τεχνολογιών της Πληροφορίας και των Επικοινωνιών</a:t>
            </a:r>
            <a:r>
              <a:rPr lang="en-GB" dirty="0" smtClean="0"/>
              <a:t> στην </a:t>
            </a:r>
            <a:r>
              <a:rPr lang="el-GR" dirty="0" smtClean="0"/>
              <a:t>Ε</a:t>
            </a:r>
            <a:r>
              <a:rPr lang="en-GB" dirty="0" smtClean="0"/>
              <a:t>κπα</a:t>
            </a:r>
            <a:r>
              <a:rPr lang="en-GB" dirty="0" err="1" smtClean="0"/>
              <a:t>ίδευση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934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Εστίαση του μαθήματος </a:t>
            </a:r>
            <a:endParaRPr lang="en-GB" dirty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357313"/>
            <a:ext cx="8497888" cy="502443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3200" dirty="0" smtClean="0"/>
              <a:t>Δεν μας ενδιαφέρει η Τεχνολογία της Πληροφορικής αυτή καθαυτή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3200" dirty="0" smtClean="0"/>
              <a:t>Μελετάται το πώς μπαίνουν οι ΤΠΕ στο σχολείο </a:t>
            </a:r>
            <a:endParaRPr lang="en-US" sz="3200" dirty="0" smtClean="0"/>
          </a:p>
          <a:p>
            <a:pPr lvl="2">
              <a:lnSpc>
                <a:spcPct val="90000"/>
              </a:lnSpc>
              <a:spcBef>
                <a:spcPts val="1200"/>
              </a:spcBef>
            </a:pPr>
            <a:r>
              <a:rPr lang="el-GR" sz="2800" dirty="0" smtClean="0"/>
              <a:t>Η Πληροφορική ως </a:t>
            </a:r>
            <a:r>
              <a:rPr lang="el-GR" sz="2800" b="1" dirty="0" smtClean="0"/>
              <a:t>μάθημα </a:t>
            </a:r>
            <a:r>
              <a:rPr lang="el-GR" sz="2800" dirty="0" smtClean="0"/>
              <a:t>(γνωστικό αντικείμενο)</a:t>
            </a:r>
            <a:endParaRPr lang="en-US" sz="2800" dirty="0" smtClean="0"/>
          </a:p>
          <a:p>
            <a:pPr lvl="2">
              <a:lnSpc>
                <a:spcPct val="90000"/>
              </a:lnSpc>
              <a:spcBef>
                <a:spcPts val="1200"/>
              </a:spcBef>
            </a:pPr>
            <a:r>
              <a:rPr lang="el-GR" sz="2800" dirty="0" smtClean="0"/>
              <a:t>Η Πληροφορική ως </a:t>
            </a:r>
            <a:r>
              <a:rPr lang="el-GR" sz="2800" b="1" dirty="0" smtClean="0"/>
              <a:t>μέσο</a:t>
            </a:r>
            <a:r>
              <a:rPr lang="el-GR" sz="2800" dirty="0" smtClean="0"/>
              <a:t> και ως </a:t>
            </a:r>
            <a:r>
              <a:rPr lang="el-GR" sz="2800" b="1" dirty="0" smtClean="0"/>
              <a:t>εργαλείο</a:t>
            </a:r>
            <a:r>
              <a:rPr lang="el-GR" sz="2800" dirty="0" smtClean="0"/>
              <a:t> στα άλλα μαθήματα</a:t>
            </a:r>
            <a:endParaRPr lang="en-GB" sz="2800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2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 fontScale="90000"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l-GR" sz="4400" dirty="0">
                <a:effectLst/>
              </a:rPr>
              <a:t>Η</a:t>
            </a:r>
            <a:r>
              <a:rPr lang="el-GR" sz="4400" dirty="0" smtClean="0">
                <a:effectLst/>
              </a:rPr>
              <a:t> διεθνής πρακτική για τις ΤΠΕ στην Εκπαίδευση  </a:t>
            </a:r>
            <a:r>
              <a:rPr lang="el-GR" sz="4000" i="1" dirty="0"/>
              <a:t> 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6900"/>
            <a:ext cx="8477250" cy="3989388"/>
          </a:xfrm>
          <a:noFill/>
        </p:spPr>
        <p:txBody>
          <a:bodyPr lIns="92075" tIns="46038" rIns="92075" bIns="46038"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l-GR" sz="3200" dirty="0" smtClean="0"/>
              <a:t>ως αυτόνομο μάθημα (διδάσκω ΤΠΕ)...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l-GR" sz="3200" dirty="0" smtClean="0"/>
              <a:t>ως εποπτικό μέσο και εργαλείο γνώσης για όλα τα μαθήματα (χρησιμοποιώ τις ΤΠΕ) ...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l-GR" sz="3200" dirty="0" smtClean="0"/>
              <a:t>Ως στοιχείο γενικής κουλτούρας ...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l-GR" sz="3200" dirty="0" smtClean="0"/>
              <a:t>ένα κοινωνικό φαινόμενο...</a:t>
            </a:r>
            <a:endParaRPr lang="el-GR" sz="3200" b="1" i="1" dirty="0" smtClean="0"/>
          </a:p>
          <a:p>
            <a:pPr eaLnBrk="1" hangingPunct="1"/>
            <a:endParaRPr lang="el-GR" b="1" i="1" dirty="0" smtClean="0"/>
          </a:p>
        </p:txBody>
      </p:sp>
    </p:spTree>
    <p:extLst>
      <p:ext uri="{BB962C8B-B14F-4D97-AF65-F5344CB8AC3E}">
        <p14:creationId xmlns:p14="http://schemas.microsoft.com/office/powerpoint/2010/main" val="11054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Βασικές έννοιες </a:t>
            </a:r>
            <a:r>
              <a:rPr lang="el-GR" dirty="0" smtClean="0"/>
              <a:t>τεχνολογίας</a:t>
            </a:r>
            <a:endParaRPr lang="en-GB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30338"/>
            <a:ext cx="77470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b="1" dirty="0" smtClean="0"/>
              <a:t>Τεχνολογίες της Πληροφορικής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dirty="0" smtClean="0"/>
              <a:t>Υλικό</a:t>
            </a:r>
            <a:endParaRPr lang="en-US" dirty="0" smtClean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l-GR" dirty="0" smtClean="0"/>
              <a:t>Συσκευές - εξοπλισμός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dirty="0" smtClean="0"/>
              <a:t>Λογισμικό</a:t>
            </a:r>
          </a:p>
          <a:p>
            <a:pPr lvl="1" eaLnBrk="1" hangingPunct="1"/>
            <a:r>
              <a:rPr lang="en-US" dirty="0" smtClean="0"/>
              <a:t>τα </a:t>
            </a:r>
            <a:r>
              <a:rPr lang="el-GR" dirty="0" err="1" smtClean="0"/>
              <a:t>προγ</a:t>
            </a:r>
            <a:r>
              <a:rPr lang="en-US" dirty="0" err="1" smtClean="0"/>
              <a:t>ράμμ</a:t>
            </a:r>
            <a:r>
              <a:rPr lang="en-US" dirty="0" smtClean="0"/>
              <a:t>ατα λειτουργία</a:t>
            </a:r>
            <a:r>
              <a:rPr lang="el-GR" dirty="0" smtClean="0"/>
              <a:t>ς</a:t>
            </a:r>
            <a:r>
              <a:rPr lang="en-US" dirty="0" smtClean="0"/>
              <a:t> και ε</a:t>
            </a:r>
            <a:r>
              <a:rPr lang="el-GR" dirty="0" smtClean="0"/>
              <a:t>π</a:t>
            </a:r>
            <a:r>
              <a:rPr lang="en-US" dirty="0" err="1" smtClean="0"/>
              <a:t>εξεργ</a:t>
            </a:r>
            <a:r>
              <a:rPr lang="en-US" dirty="0" smtClean="0"/>
              <a:t>ασία</a:t>
            </a:r>
            <a:r>
              <a:rPr lang="el-GR" dirty="0" smtClean="0"/>
              <a:t>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b="1" dirty="0" smtClean="0"/>
              <a:t>Τεχνολογίες των Επικοινωνιών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dirty="0" smtClean="0"/>
              <a:t>Διαδίκτυο (</a:t>
            </a:r>
            <a:r>
              <a:rPr lang="en-GB" dirty="0" smtClean="0"/>
              <a:t>Internet</a:t>
            </a:r>
            <a:r>
              <a:rPr lang="el-GR" dirty="0" smtClean="0"/>
              <a:t>)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dirty="0" smtClean="0"/>
              <a:t>Πλατφόρμες εξ αποστάσεως εκπαίδευσης (π.χ. </a:t>
            </a:r>
            <a:r>
              <a:rPr lang="en-US" dirty="0" smtClean="0"/>
              <a:t>Moodle</a:t>
            </a:r>
            <a:r>
              <a:rPr lang="el-G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21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274638"/>
            <a:ext cx="8096250" cy="1141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dirty="0" smtClean="0"/>
              <a:t>Κύρια παιδαγωγική έννοια</a:t>
            </a:r>
            <a:endParaRPr lang="el-GR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6050"/>
            <a:ext cx="7567612" cy="44894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z="2800" b="1" dirty="0" smtClean="0"/>
              <a:t>Εκπαιδευτικό Λογισμικό / Ψηφιακό Εκπαιδευτικό Περιβάλλον </a:t>
            </a:r>
          </a:p>
          <a:p>
            <a:pPr eaLnBrk="1" hangingPunct="1"/>
            <a:r>
              <a:rPr lang="el-GR" sz="2800" dirty="0" smtClean="0"/>
              <a:t>Εφαρμογές λογισμικού (και υλικού) για την υποστήριξη της διδασκαλίας και της μάθησης</a:t>
            </a:r>
          </a:p>
          <a:p>
            <a:pPr lvl="1" eaLnBrk="1" hangingPunct="1"/>
            <a:r>
              <a:rPr lang="el-GR" sz="2400" b="1" dirty="0" smtClean="0"/>
              <a:t>ειδικό λογισμικό </a:t>
            </a:r>
            <a:r>
              <a:rPr lang="el-GR" sz="2400" dirty="0" smtClean="0"/>
              <a:t>με σαφή μαθησιακό και διδακτικό σκοπό</a:t>
            </a:r>
          </a:p>
          <a:p>
            <a:pPr lvl="1" eaLnBrk="1" hangingPunct="1"/>
            <a:r>
              <a:rPr lang="el-GR" sz="2400" b="1" dirty="0" smtClean="0"/>
              <a:t>λογισμικό γενικής χρήσης </a:t>
            </a:r>
            <a:r>
              <a:rPr lang="el-GR" sz="2400" dirty="0" smtClean="0"/>
              <a:t>(π.χ. κειμενογράφος, βάση δεδομένων) που χρησιμοποιείται ως </a:t>
            </a:r>
            <a:r>
              <a:rPr lang="el-GR" sz="2400" u="sng" dirty="0" smtClean="0"/>
              <a:t>εργαλείο</a:t>
            </a:r>
            <a:r>
              <a:rPr lang="el-GR" sz="2400" dirty="0" smtClean="0"/>
              <a:t> για την ανάπτυξη των γνώσεων </a:t>
            </a:r>
          </a:p>
        </p:txBody>
      </p:sp>
    </p:spTree>
    <p:extLst>
      <p:ext uri="{BB962C8B-B14F-4D97-AF65-F5344CB8AC3E}">
        <p14:creationId xmlns:p14="http://schemas.microsoft.com/office/powerpoint/2010/main" val="11102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4638"/>
            <a:ext cx="8324850" cy="1141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dirty="0" smtClean="0"/>
              <a:t>Παραδείγματα λογισμικού</a:t>
            </a:r>
            <a:endParaRPr lang="el-GR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416050"/>
            <a:ext cx="8000999" cy="4489450"/>
          </a:xfrm>
        </p:spPr>
        <p:txBody>
          <a:bodyPr/>
          <a:lstStyle/>
          <a:p>
            <a:pPr eaLnBrk="1" hangingPunct="1"/>
            <a:r>
              <a:rPr lang="el-GR" b="1" dirty="0" smtClean="0"/>
              <a:t>Ειδικό λογισμικό </a:t>
            </a:r>
            <a:r>
              <a:rPr lang="el-GR" dirty="0" smtClean="0"/>
              <a:t>(τεστ)</a:t>
            </a:r>
          </a:p>
          <a:p>
            <a:pPr marL="457200" lvl="1" indent="0" eaLnBrk="1" hangingPunct="1">
              <a:buNone/>
            </a:pPr>
            <a:endParaRPr lang="el-GR" b="1" dirty="0" smtClean="0"/>
          </a:p>
          <a:p>
            <a:pPr eaLnBrk="1" hangingPunct="1"/>
            <a:r>
              <a:rPr lang="el-GR" b="1" dirty="0" smtClean="0"/>
              <a:t>Λογισμικό γενικής χρήσης </a:t>
            </a:r>
            <a:r>
              <a:rPr lang="el-GR" dirty="0" smtClean="0"/>
              <a:t>(κειμενογράφος)</a:t>
            </a:r>
          </a:p>
          <a:p>
            <a:pPr lvl="1" eaLnBrk="1" hangingPunct="1"/>
            <a:r>
              <a:rPr lang="el-GR" dirty="0" smtClean="0"/>
              <a:t>Ορθογραφικός έλεγχος στο μάθημα της γλώσσας</a:t>
            </a:r>
          </a:p>
        </p:txBody>
      </p:sp>
    </p:spTree>
    <p:extLst>
      <p:ext uri="{BB962C8B-B14F-4D97-AF65-F5344CB8AC3E}">
        <p14:creationId xmlns:p14="http://schemas.microsoft.com/office/powerpoint/2010/main" val="41397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4638"/>
            <a:ext cx="8324850" cy="1141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4000" dirty="0" smtClean="0"/>
              <a:t>Παραδείγματα υλικού / λογισμικού</a:t>
            </a:r>
            <a:endParaRPr lang="el-GR" sz="4000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816100"/>
            <a:ext cx="8035924" cy="3136900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el-GR" b="1" dirty="0" smtClean="0"/>
              <a:t>Ειδικό υλικό</a:t>
            </a:r>
            <a:endParaRPr lang="en-US" b="1" dirty="0" smtClean="0"/>
          </a:p>
          <a:p>
            <a:pPr eaLnBrk="1" hangingPunct="1">
              <a:defRPr/>
            </a:pPr>
            <a:r>
              <a:rPr lang="el-GR" dirty="0" smtClean="0"/>
              <a:t>Προγραμματιζόμενη χελώνα </a:t>
            </a:r>
            <a:r>
              <a:rPr lang="en-US" dirty="0" smtClean="0"/>
              <a:t>Logo 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Προγραμματιζόμενο παιγνίδι (</a:t>
            </a:r>
            <a:r>
              <a:rPr lang="en-US" dirty="0" smtClean="0"/>
              <a:t>Bee-Bot</a:t>
            </a:r>
            <a:r>
              <a:rPr lang="el-G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59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4000" dirty="0"/>
              <a:t>Βασικές παιδαγωγικές </a:t>
            </a:r>
            <a:r>
              <a:rPr lang="el-GR" sz="4000" dirty="0" smtClean="0"/>
              <a:t>έννοιες </a:t>
            </a:r>
            <a:r>
              <a:rPr lang="en-US" sz="4000" dirty="0" smtClean="0"/>
              <a:t> (</a:t>
            </a:r>
            <a:r>
              <a:rPr lang="el-GR" sz="4000" dirty="0" smtClean="0"/>
              <a:t>1/2</a:t>
            </a:r>
            <a:r>
              <a:rPr lang="en-US" sz="4000" dirty="0" smtClean="0"/>
              <a:t>)</a:t>
            </a:r>
            <a:endParaRPr lang="el-GR" sz="4000" dirty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b="1" dirty="0" smtClean="0"/>
              <a:t>Πρόγραμμα Σπουδών</a:t>
            </a:r>
            <a:endParaRPr lang="en-US" b="1" dirty="0" smtClean="0"/>
          </a:p>
          <a:p>
            <a:pPr lvl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dirty="0" smtClean="0"/>
              <a:t>Ένα πρόγραμμα σπουδών προβλέπει το </a:t>
            </a:r>
            <a:r>
              <a:rPr lang="el-GR" b="1" dirty="0" smtClean="0"/>
              <a:t>Τι</a:t>
            </a:r>
            <a:r>
              <a:rPr lang="el-GR" dirty="0" smtClean="0"/>
              <a:t> διδάσκουμε σε μία βαθμίδα εκπαίδευσης ή μια τάξη, το </a:t>
            </a:r>
            <a:r>
              <a:rPr lang="el-GR" b="1" dirty="0" smtClean="0"/>
              <a:t>Πώς</a:t>
            </a:r>
            <a:r>
              <a:rPr lang="el-GR" dirty="0" smtClean="0"/>
              <a:t> το διδάσκουμε και το </a:t>
            </a:r>
            <a:r>
              <a:rPr lang="el-GR" b="1" dirty="0" smtClean="0"/>
              <a:t>Γιατί </a:t>
            </a:r>
            <a:r>
              <a:rPr lang="el-GR" dirty="0" smtClean="0"/>
              <a:t>το διδάσκουμε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sz="2400" dirty="0" smtClean="0">
                <a:hlinkClick r:id="rId3" tooltip="Ψηφιακό Σχολείο- Διαδρραστικά Σχολικά Βιβλία"/>
              </a:rPr>
              <a:t>http://digitalschool.minedu.gov.gr/info/newps.php</a:t>
            </a:r>
            <a:r>
              <a:rPr lang="el-GR" sz="2400" dirty="0" smtClean="0"/>
              <a:t> 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dirty="0" smtClean="0"/>
              <a:t>Πώς εντάσσονται οι ΤΠΕ στο Πρόγραμμα Σπουδών;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dirty="0" smtClean="0"/>
              <a:t>Αφορούν το Τι, το Πώς ή και τα δύο;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780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4000" dirty="0"/>
              <a:t>Βασικές παιδαγωγικές </a:t>
            </a:r>
            <a:r>
              <a:rPr lang="el-GR" sz="4000" dirty="0" smtClean="0"/>
              <a:t>έννοιες (2/2) </a:t>
            </a:r>
            <a:endParaRPr lang="el-GR" sz="4000" dirty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77250" cy="4800600"/>
          </a:xfrm>
        </p:spPr>
        <p:txBody>
          <a:bodyPr>
            <a:normAutofit lnSpcReduction="10000"/>
          </a:bodyPr>
          <a:lstStyle/>
          <a:p>
            <a:pPr marL="82550" indent="0" eaLnBrk="1" hangingPunct="1">
              <a:lnSpc>
                <a:spcPct val="80000"/>
              </a:lnSpc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l-GR" b="1" dirty="0" smtClean="0"/>
              <a:t>Αναλυτικό Πρόγραμμα</a:t>
            </a:r>
            <a:endParaRPr lang="en-US" b="1" dirty="0" smtClean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2800" dirty="0" smtClean="0"/>
              <a:t>Αναφέρεται στη διατύπωση των χαρακτηριστικών ενός </a:t>
            </a:r>
            <a:r>
              <a:rPr lang="el-GR" sz="2800" dirty="0"/>
              <a:t>Π</a:t>
            </a:r>
            <a:r>
              <a:rPr lang="el-GR" sz="2800" dirty="0" smtClean="0"/>
              <a:t>ρογράμματος Σπουδών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2800" dirty="0" smtClean="0"/>
              <a:t>Εξειδικεύει δηλαδή το Πρόγραμμα Σπουδών σε επίπεδο τάξης και μαθήματος</a:t>
            </a:r>
          </a:p>
          <a:p>
            <a:pPr marL="82550" indent="0" eaLnBrk="1" hangingPunct="1">
              <a:lnSpc>
                <a:spcPct val="80000"/>
              </a:lnSpc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endParaRPr lang="el-GR" sz="2400" b="1" dirty="0" smtClean="0"/>
          </a:p>
          <a:p>
            <a:pPr marL="82550" indent="0" eaLnBrk="1" hangingPunct="1">
              <a:lnSpc>
                <a:spcPct val="80000"/>
              </a:lnSpc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l-GR" sz="2800" b="1" dirty="0" smtClean="0"/>
              <a:t>Τυπικές παράμετροι ενός αναλυτικού προγράμματος: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2400" dirty="0" smtClean="0"/>
              <a:t>οι στόχοι του,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2400" dirty="0" smtClean="0"/>
              <a:t>το περιεχόμενο στο οποίο αναφέρεται,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2400" dirty="0" smtClean="0"/>
              <a:t>οι μέθοδοι που χρησιμοποιεί,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sz="2400" dirty="0" smtClean="0"/>
              <a:t>οι διαδικασίες που προτείνει ή οι προτάσεις αξιολόγησής του.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8799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dirty="0" smtClean="0"/>
              <a:t>Παράδειγμα Προγράμματος Σπουδών</a:t>
            </a:r>
            <a:endParaRPr lang="el-GR" sz="4000" dirty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417638"/>
            <a:ext cx="7499350" cy="1060450"/>
          </a:xfrm>
        </p:spPr>
        <p:txBody>
          <a:bodyPr/>
          <a:lstStyle/>
          <a:p>
            <a:pPr marL="82550" indent="0" eaLnBrk="1" hangingPunct="1">
              <a:lnSpc>
                <a:spcPct val="80000"/>
              </a:lnSpc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l-GR" sz="2800" dirty="0" smtClean="0"/>
              <a:t>Το ΔΕΠΠΣ Νηπιαγωγείου για την Πληροφορική</a:t>
            </a:r>
          </a:p>
        </p:txBody>
      </p:sp>
      <p:graphicFrame>
        <p:nvGraphicFramePr>
          <p:cNvPr id="6" name="Group 76" descr="Πρόκειται για ένα απόσπασμα από το ΔΕΠΠΣ Νηπαγωγείου για την Πληροφορική. Τα πεδία του Πίνακα είναι ανά στήλες. Η πρώτη στήλη αναφέρεται στους άξονες περιεχομένου πχ. παιχνίδι και γνώση. Η δεύτερη στήλη αναφέρεται στην Ανάλυση των Αξόνων πχ. τί σημαίνει &quot;παιχνίδι και γνώση&quot;. Στην περίπτωση που παρουσιάζουμε καταγ΄ρφεται μια λίστα προτάσεων που το αναλύουν πχ. Αναγνωρίζει τα γράμματα, πληκτρολογεί γράμματα και αριθμούς, ακούει και παίζει με ήχους και άλλα. Και , τέλος, ο τρίτος άξονας με τίτλο Διαθεματικές Προσεγγίσεις, δηλαδή με ποια άλλα γνωστικά αντικείμενα μπορεί να συνδιαστεί πχ. στην συγκεκριμένη περίπτωση του &quot;Παινίδι και γνώση&quot; μπορεί να συνδιαστεί με όλα τα γνωστικάαντικείμενα." title="Πίνακας-Στιγιότυπο απο το ΔΕΠΠΣ Νηπειαγωγεί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575596"/>
              </p:ext>
            </p:extLst>
          </p:nvPr>
        </p:nvGraphicFramePr>
        <p:xfrm>
          <a:off x="609600" y="2060575"/>
          <a:ext cx="8461375" cy="4196514"/>
        </p:xfrm>
        <a:graphic>
          <a:graphicData uri="http://schemas.openxmlformats.org/drawingml/2006/table">
            <a:tbl>
              <a:tblPr/>
              <a:tblGrid>
                <a:gridCol w="1540116"/>
                <a:gridCol w="5390403"/>
                <a:gridCol w="1530856"/>
              </a:tblGrid>
              <a:tr h="5747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Άξονες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Περιεχομένου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Ανάλυση Αξόνων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Διαθεματικές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Προσεγγίσεις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7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Γνωριμία με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τον υπολογιστή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 παιδί αναγνωρίζει τις κυριότερες μονάδες του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υπολογιστή.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2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Παιγνίδι και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γνώση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Έρχεται σε πρώτη επαφή με το πληκτρολόγιο και το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ποντίκι.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Αναγνωρίζει τα γράμματα.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Πληκτρολογεί γράμματα, αριθμούς, λέξεις.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Παίζει και συνθέτει με τα σχήματα.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Χρησιμοποιεί εργαλεία ελεύθερης σχεδίασης.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Τροποποιεί εικόνες.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Ακούει και παίζει με τους ήχους.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 νηπιαγωγός ξεναγεί τα παιδιά σε επιλεγμένους τόπους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του Διαδικτύου (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Προφυλάξεις – εργονομία.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Συνεργάζεται με τα άλλα παιδιά.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Όλα τα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γνωστικά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αντικείμενα. 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1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dirty="0"/>
              <a:t>Βασικές </a:t>
            </a:r>
            <a:r>
              <a:rPr lang="el-GR" dirty="0" smtClean="0"/>
              <a:t>ψυχολογικές έννοιες </a:t>
            </a:r>
            <a:endParaRPr lang="el-GR" sz="4000" dirty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b="1" dirty="0" smtClean="0"/>
              <a:t>Μάθηση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dirty="0" smtClean="0"/>
              <a:t>Η αλλαγή νοητικών αναπαραστάσεων / συμπεριφοράς</a:t>
            </a:r>
          </a:p>
          <a:p>
            <a:pPr marL="609600" lvl="2" indent="-282575" eaLnBrk="1" hangingPunct="1">
              <a:lnSpc>
                <a:spcPct val="80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el-GR" b="1" dirty="0" smtClean="0">
                <a:solidFill>
                  <a:srgbClr val="C00000"/>
                </a:solidFill>
              </a:rPr>
              <a:t>Πώς επιτυγχάνεται η μάθηση με τη χρήση της τεχνολογίας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b="1" dirty="0" smtClean="0"/>
              <a:t>Διδασκαλία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dirty="0" smtClean="0"/>
              <a:t>Η σκόπιμη διαμόρφωση συνθηκών μάθησης για την προαγωγή της επίτευξης ενός συγκεκριμένου μαθησιακού στόχου </a:t>
            </a:r>
          </a:p>
          <a:p>
            <a:pPr marL="609600" lvl="2" indent="-282575" eaLnBrk="1" hangingPunct="1">
              <a:lnSpc>
                <a:spcPct val="80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el-GR" b="1" dirty="0" smtClean="0">
                <a:solidFill>
                  <a:srgbClr val="C00000"/>
                </a:solidFill>
              </a:rPr>
              <a:t>Πώς βελτιώνεται η διδασκαλία με τη χρήση της τεχνολογίας</a:t>
            </a:r>
          </a:p>
        </p:txBody>
      </p:sp>
    </p:spTree>
    <p:extLst>
      <p:ext uri="{BB962C8B-B14F-4D97-AF65-F5344CB8AC3E}">
        <p14:creationId xmlns:p14="http://schemas.microsoft.com/office/powerpoint/2010/main" val="22797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8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Εκπαιδευτική</a:t>
            </a: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l-GR" dirty="0"/>
              <a:t>Τεχνολογία</a:t>
            </a:r>
            <a:endParaRPr lang="en-GB" dirty="0"/>
          </a:p>
        </p:txBody>
      </p:sp>
      <p:sp>
        <p:nvSpPr>
          <p:cNvPr id="53251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8210550" cy="4905375"/>
          </a:xfrm>
        </p:spPr>
        <p:txBody>
          <a:bodyPr/>
          <a:lstStyle/>
          <a:p>
            <a:pPr eaLnBrk="1" hangingPunct="1"/>
            <a:r>
              <a:rPr lang="el-GR" sz="3200" b="1" dirty="0" smtClean="0"/>
              <a:t>Η ευρύτερη γνωστική περιοχή των ΤΠΕ στην εκπαίδευση</a:t>
            </a:r>
          </a:p>
          <a:p>
            <a:pPr lvl="1" eaLnBrk="1" hangingPunct="1"/>
            <a:r>
              <a:rPr lang="el-GR" sz="2800" dirty="0" smtClean="0"/>
              <a:t>Η εισαγωγή διάφορων μορφών τεχνολογίας στην εκπαίδευση είναι φαινόμενο πολλών δεκαετιών </a:t>
            </a:r>
          </a:p>
          <a:p>
            <a:pPr lvl="1" eaLnBrk="1" hangingPunct="1"/>
            <a:r>
              <a:rPr lang="el-GR" sz="2800" dirty="0" smtClean="0"/>
              <a:t>Αποκτά ευρεία έκταση κατά τις αρχές του 20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αιώνα</a:t>
            </a:r>
          </a:p>
          <a:p>
            <a:pPr lvl="1" eaLnBrk="1" hangingPunct="1"/>
            <a:r>
              <a:rPr lang="el-GR" sz="2800" dirty="0" smtClean="0"/>
              <a:t>Την περίοδο αυτή κάνει την εμφάνισή του ο όρος «</a:t>
            </a:r>
            <a:r>
              <a:rPr lang="el-GR" sz="2800" b="1" i="1" dirty="0" smtClean="0"/>
              <a:t>εκπαιδευτική τεχνολογία</a:t>
            </a:r>
            <a:r>
              <a:rPr lang="el-GR" sz="2800" dirty="0" smtClean="0"/>
              <a:t>» (</a:t>
            </a:r>
            <a:r>
              <a:rPr lang="en-US" sz="2800" dirty="0" smtClean="0"/>
              <a:t>educational technology</a:t>
            </a:r>
            <a:r>
              <a:rPr lang="el-GR" sz="2800" dirty="0" smtClean="0"/>
              <a:t>)</a:t>
            </a: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497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 sz="4000" dirty="0"/>
              <a:t>Η έννοια της εκπαιδευτικής τεχνολογίας (1)</a:t>
            </a:r>
            <a:endParaRPr lang="en-GB" sz="4000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04800" y="1628775"/>
            <a:ext cx="8629650" cy="4800600"/>
          </a:xfrm>
        </p:spPr>
        <p:txBody>
          <a:bodyPr/>
          <a:lstStyle/>
          <a:p>
            <a:pPr eaLnBrk="1" hangingPunct="1"/>
            <a:r>
              <a:rPr lang="el-GR" dirty="0" smtClean="0"/>
              <a:t>Μια σύνθετη και ολοκληρωμένη διαδικασία, </a:t>
            </a:r>
          </a:p>
          <a:p>
            <a:pPr lvl="1" eaLnBrk="1" hangingPunct="1"/>
            <a:r>
              <a:rPr lang="el-GR" dirty="0" smtClean="0"/>
              <a:t>που συμπεριλαμβάνει ανθρώπους, διαδικασίες, ιδέες, συσκευές και οργάνωση </a:t>
            </a:r>
          </a:p>
          <a:p>
            <a:pPr lvl="1" eaLnBrk="1" hangingPunct="1"/>
            <a:r>
              <a:rPr lang="el-GR" dirty="0" smtClean="0"/>
              <a:t>ασχολείται με την ανάλυση των προβλημάτων τα οποία αφορούν την ανθρώπινη μάθηση </a:t>
            </a:r>
          </a:p>
          <a:p>
            <a:pPr lvl="1" eaLnBrk="1" hangingPunct="1"/>
            <a:r>
              <a:rPr lang="el-GR" dirty="0" smtClean="0"/>
              <a:t>και ειδικότερα με τη σχεδίαση, ανάπτυξη και υλοποίηση λύσεων για τα παραπάνω προβλήματα με τη χρήση της τεχνολογίας (ασχολείται δηλαδή με τη βελτίωση της διδασκαλίας)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527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4950"/>
            <a:ext cx="8716963" cy="11430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l-GR" dirty="0"/>
              <a:t>Η έννοια της εκπαιδευτικής τεχνολογίας </a:t>
            </a:r>
            <a:r>
              <a:rPr lang="el-GR" dirty="0" smtClean="0"/>
              <a:t>(2)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47800"/>
            <a:ext cx="8705850" cy="4800600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Στενή έννοια</a:t>
            </a:r>
            <a:r>
              <a:rPr lang="el-GR" dirty="0" smtClean="0"/>
              <a:t>:</a:t>
            </a:r>
          </a:p>
          <a:p>
            <a:pPr marL="765810" lvl="1" indent="-283464">
              <a:buFont typeface="Wingdings 2"/>
              <a:buChar char=""/>
              <a:defRPr/>
            </a:pPr>
            <a:r>
              <a:rPr lang="el-GR" sz="3000" dirty="0" smtClean="0"/>
              <a:t>Αναφέρεται στη </a:t>
            </a:r>
            <a:r>
              <a:rPr lang="el-GR" sz="3000" b="1" dirty="0" smtClean="0">
                <a:solidFill>
                  <a:srgbClr val="FF0000"/>
                </a:solidFill>
              </a:rPr>
              <a:t>εφαρμογή τεχνολογιών και τεχνικών συσκευών για τη λύση προβλημάτων διδασκαλίας και μάθησης</a:t>
            </a:r>
            <a:r>
              <a:rPr lang="el-GR" sz="3000" b="1" dirty="0" smtClean="0"/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Ευρεία έννοια</a:t>
            </a:r>
            <a:r>
              <a:rPr lang="el-GR" dirty="0" smtClean="0"/>
              <a:t>: </a:t>
            </a:r>
          </a:p>
          <a:p>
            <a:pPr marL="765810" lvl="1" indent="-283464">
              <a:buFont typeface="Wingdings 2"/>
              <a:buChar char=""/>
              <a:defRPr/>
            </a:pPr>
            <a:r>
              <a:rPr lang="el-GR" sz="3000" dirty="0" smtClean="0"/>
              <a:t>Χαρακτηρίζει την </a:t>
            </a:r>
            <a:r>
              <a:rPr lang="el-GR" sz="3000" b="1" dirty="0" smtClean="0">
                <a:solidFill>
                  <a:srgbClr val="FF0000"/>
                </a:solidFill>
              </a:rPr>
              <a:t>ορθολογική χρήση μίας ή περισσοτέρων τεχνολογιών με σκοπό την απόκτηση ενός εκπαιδευτικού αποτελέσματος</a:t>
            </a:r>
            <a:r>
              <a:rPr lang="el-GR" sz="3000" b="1" dirty="0" smtClean="0"/>
              <a:t> </a:t>
            </a:r>
          </a:p>
          <a:p>
            <a:pPr marL="365760" lvl="1" indent="-283464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 2"/>
              <a:buChar char=""/>
              <a:defRPr/>
            </a:pPr>
            <a:endParaRPr lang="el-GR" sz="2400" dirty="0" smtClean="0"/>
          </a:p>
          <a:p>
            <a:pPr marL="365760" lvl="1" indent="-283464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 2"/>
              <a:buChar char=""/>
              <a:defRPr/>
            </a:pPr>
            <a:r>
              <a:rPr lang="el-GR" sz="3200" dirty="0"/>
              <a:t>Ο όρος «</a:t>
            </a:r>
            <a:r>
              <a:rPr lang="el-GR" sz="3200" b="1" dirty="0"/>
              <a:t>εκπαιδευτική τεχνολογία</a:t>
            </a:r>
            <a:r>
              <a:rPr lang="el-GR" sz="3200" dirty="0"/>
              <a:t>» θα αποκτήσει στο τέλος του 20ου αιώνα μια άλλη διάσταση με την εμφάνιση και την εξέλιξη των υπολογιστών  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l-G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6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848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Εφαρμογές της εκπαιδευτικής τεχνολογίας	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7250" cy="4648200"/>
          </a:xfrm>
        </p:spPr>
        <p:txBody>
          <a:bodyPr/>
          <a:lstStyle/>
          <a:p>
            <a:pPr eaLnBrk="1" hangingPunct="1"/>
            <a:r>
              <a:rPr lang="el-GR" sz="2800" dirty="0" smtClean="0"/>
              <a:t>Πρωταρχικές μορφές: </a:t>
            </a:r>
            <a:r>
              <a:rPr lang="el-GR" sz="2800" b="1" dirty="0" smtClean="0">
                <a:solidFill>
                  <a:srgbClr val="FF0000"/>
                </a:solidFill>
              </a:rPr>
              <a:t>Πίνακας, </a:t>
            </a:r>
            <a:r>
              <a:rPr lang="el-GR" sz="2800" b="1" dirty="0" err="1" smtClean="0">
                <a:solidFill>
                  <a:srgbClr val="FF0000"/>
                </a:solidFill>
              </a:rPr>
              <a:t>διαφανοσκόπιο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l-GR" sz="2800" dirty="0" smtClean="0"/>
              <a:t>Χρήσεις υπαρχουσών τεχνολογιών και συσκευών για εκπαιδευτικούς σκοπούς (π.χ. </a:t>
            </a:r>
            <a:r>
              <a:rPr lang="el-GR" sz="2800" b="1" dirty="0" smtClean="0">
                <a:solidFill>
                  <a:srgbClr val="FF0000"/>
                </a:solidFill>
              </a:rPr>
              <a:t>ράδιο, τηλεόραση</a:t>
            </a:r>
            <a:r>
              <a:rPr lang="el-GR" sz="2800" b="1" dirty="0" smtClean="0"/>
              <a:t>, </a:t>
            </a:r>
            <a:r>
              <a:rPr lang="el-GR" sz="2800" dirty="0" smtClean="0"/>
              <a:t>κλπ.)  </a:t>
            </a:r>
          </a:p>
          <a:p>
            <a:pPr eaLnBrk="1" hangingPunct="1"/>
            <a:r>
              <a:rPr lang="el-GR" sz="2800" dirty="0" smtClean="0"/>
              <a:t>Δημιουργία ειδικών τεχνολογιών και συσκευών: </a:t>
            </a:r>
            <a:r>
              <a:rPr lang="el-GR" sz="2800" b="1" dirty="0" smtClean="0">
                <a:solidFill>
                  <a:srgbClr val="FF0000"/>
                </a:solidFill>
              </a:rPr>
              <a:t>Προγραμματισμένη διδασκαλία, Διδακτικές μηχανές</a:t>
            </a:r>
          </a:p>
          <a:p>
            <a:pPr eaLnBrk="1" hangingPunct="1"/>
            <a:r>
              <a:rPr lang="el-GR" sz="2800" dirty="0" smtClean="0"/>
              <a:t>Χρήση υπολογιστών: </a:t>
            </a:r>
            <a:r>
              <a:rPr lang="el-GR" sz="2800" b="1" dirty="0" smtClean="0">
                <a:solidFill>
                  <a:srgbClr val="FF0000"/>
                </a:solidFill>
              </a:rPr>
              <a:t>Εκπαιδευτικό λογισμικό</a:t>
            </a:r>
          </a:p>
          <a:p>
            <a:pPr eaLnBrk="1" hangingPunct="1"/>
            <a:r>
              <a:rPr lang="el-GR" sz="2800" dirty="0" smtClean="0"/>
              <a:t>Χρήση διασυνδεμένων υπολογιστών: </a:t>
            </a:r>
            <a:r>
              <a:rPr lang="el-GR" sz="2800" b="1" dirty="0" smtClean="0">
                <a:solidFill>
                  <a:srgbClr val="FF0000"/>
                </a:solidFill>
              </a:rPr>
              <a:t>Διαδίκτυο </a:t>
            </a:r>
            <a:endParaRPr lang="en-GB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14" descr="Εδώ απεικονίζεται ένα μεγάλο τραπέζι που φέριε διάφορες συσκευές εντιχοισμένες σε αυτό που εξυπηρετούν διάφορες λειτουργίες όπως έχει οθόνη, έχει ηχεία έχει ακουστικά, έχει μαγνητόφωνο, πλήτρο λειτουργίας και άλλα.&#10;&#10;StudentTable2000.jpg" title="Θρανίο μαθητή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658" y="1264820"/>
            <a:ext cx="5214937" cy="46434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772001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/>
              <a:t>Το θρανίο του μαθητή το έτος 2000 </a:t>
            </a: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l-G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l-GR" sz="2200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el-GR" sz="2200" dirty="0"/>
              <a:t>όπως το φαντάστηκαν οι εκπαιδευτικοί τεχνολόγοι το 1965)</a:t>
            </a:r>
            <a:r>
              <a:rPr lang="el-GR" sz="27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l-GR" sz="27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GB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43625" y="1524000"/>
            <a:ext cx="2790825" cy="4664075"/>
          </a:xfrm>
        </p:spPr>
        <p:txBody>
          <a:bodyPr/>
          <a:lstStyle/>
          <a:p>
            <a:pPr eaLnBrk="1" hangingPunct="1"/>
            <a:r>
              <a:rPr lang="el-GR" sz="2000" dirty="0" smtClean="0"/>
              <a:t>Ποιος είναι ο ρόλος του εκπαιδευτικού;</a:t>
            </a:r>
          </a:p>
          <a:p>
            <a:pPr lvl="1" eaLnBrk="1" hangingPunct="1"/>
            <a:r>
              <a:rPr lang="el-GR" sz="1600" b="1" dirty="0" smtClean="0">
                <a:solidFill>
                  <a:srgbClr val="FF0000"/>
                </a:solidFill>
              </a:rPr>
              <a:t>Μάλλον δεν υπάρχει εκπαιδευτικός</a:t>
            </a:r>
          </a:p>
          <a:p>
            <a:pPr eaLnBrk="1" hangingPunct="1"/>
            <a:r>
              <a:rPr lang="el-GR" sz="2000" dirty="0" smtClean="0"/>
              <a:t>Πως δουλεύει ο μαθητής;</a:t>
            </a:r>
          </a:p>
          <a:p>
            <a:pPr lvl="1" eaLnBrk="1" hangingPunct="1"/>
            <a:r>
              <a:rPr lang="el-GR" sz="1600" b="1" dirty="0" smtClean="0">
                <a:solidFill>
                  <a:srgbClr val="FF0000"/>
                </a:solidFill>
              </a:rPr>
              <a:t>Ατομικά</a:t>
            </a:r>
          </a:p>
          <a:p>
            <a:pPr eaLnBrk="1" hangingPunct="1"/>
            <a:r>
              <a:rPr lang="el-GR" sz="2000" dirty="0" smtClean="0"/>
              <a:t>Τι ισχύει σήμερα από αυτή την πρόβλεψη τελικά;</a:t>
            </a:r>
          </a:p>
          <a:p>
            <a:pPr lvl="1" eaLnBrk="1" hangingPunct="1"/>
            <a:r>
              <a:rPr lang="el-GR" sz="1600" b="1" dirty="0" smtClean="0">
                <a:solidFill>
                  <a:srgbClr val="FF0000"/>
                </a:solidFill>
              </a:rPr>
              <a:t>Πρακτικά τίποτα</a:t>
            </a:r>
          </a:p>
          <a:p>
            <a:pPr eaLnBrk="1" hangingPunct="1"/>
            <a:r>
              <a:rPr lang="el-GR" sz="2000" dirty="0" smtClean="0"/>
              <a:t>Εντελώς διαφορετικό τεχνολογικό τοπίο</a:t>
            </a:r>
            <a:endParaRPr lang="en-GB" sz="2000" dirty="0" smtClean="0"/>
          </a:p>
        </p:txBody>
      </p:sp>
      <p:sp>
        <p:nvSpPr>
          <p:cNvPr id="61446" name="TextBox 5"/>
          <p:cNvSpPr txBox="1">
            <a:spLocks noChangeArrowheads="1"/>
          </p:cNvSpPr>
          <p:nvPr/>
        </p:nvSpPr>
        <p:spPr bwMode="auto">
          <a:xfrm>
            <a:off x="1571625" y="271462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800"/>
          </a:p>
        </p:txBody>
      </p:sp>
      <p:sp>
        <p:nvSpPr>
          <p:cNvPr id="61447" name="TextBox 6"/>
          <p:cNvSpPr txBox="1">
            <a:spLocks noChangeArrowheads="1"/>
          </p:cNvSpPr>
          <p:nvPr/>
        </p:nvSpPr>
        <p:spPr bwMode="auto">
          <a:xfrm>
            <a:off x="1428750" y="1285875"/>
            <a:ext cx="15001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latin typeface="Corbel" panose="020B0503020204020204" pitchFamily="34" charset="0"/>
              </a:rPr>
              <a:t>Πρόβλεψη</a:t>
            </a:r>
            <a:endParaRPr lang="en-GB" sz="1800" b="1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000125" y="1264823"/>
            <a:ext cx="5216525" cy="4643438"/>
            <a:chOff x="1000125" y="1285875"/>
            <a:chExt cx="5215789" cy="4643455"/>
          </a:xfrm>
        </p:grpSpPr>
        <p:pic>
          <p:nvPicPr>
            <p:cNvPr id="61451" name="Picture 8" descr="Εδώ απεικονίζεται ένα παιδί μπροστά σε ένα φορητό υπολογιστή. Το παιδί φαίενται να κάνει κάποια δραστηριότητα στον υπολογιστή.&#10;&#10;giannakos2.gif" title="Παιδί και υπολογιστής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285875"/>
              <a:ext cx="2714625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2" name="Picture 13" descr="Εδώ απεικονίζεται μία τάξη, με΄ενας εκαπιδευτικό να δείχνει κάτι στον πίνακα και δύο μαθητευόμενοι να κοιτούν στον πίνακα." title="Τάξη και Πίνακα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44" y="3857628"/>
              <a:ext cx="2501170" cy="207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00125" y="4500563"/>
            <a:ext cx="2428875" cy="1200150"/>
          </a:xfrm>
          <a:prstGeom prst="rect">
            <a:avLst/>
          </a:prstGeom>
          <a:solidFill>
            <a:schemeClr val="accent1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>
                <a:latin typeface="Arial" panose="020B0604020202020204" pitchFamily="34" charset="0"/>
              </a:rPr>
              <a:t>Συνυπάρχουν πίνακας και υπολογιστές</a:t>
            </a:r>
            <a:endParaRPr lang="en-GB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6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0962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Εκπαιδευτική τηλεόραση</a:t>
            </a:r>
            <a:endParaRPr lang="en-GB" sz="4000" dirty="0"/>
          </a:p>
        </p:txBody>
      </p:sp>
      <p:pic>
        <p:nvPicPr>
          <p:cNvPr id="2050" name="Picture 2" descr="Εδώ επαεικονίζεται ένα παιδί μπροστά σε μία τηλεόραση" title="Παιδί και τηλεόραση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4114800"/>
            <a:ext cx="2619375" cy="1371600"/>
          </a:xfrm>
        </p:spPr>
      </p:pic>
      <p:pic>
        <p:nvPicPr>
          <p:cNvPr id="63494" name="Picture 3" descr="Εδώ αποτυπώνεται ένα σύνολο τριών μικρότερων εικόνων που συνδέονται μεταξύ τους και παρουσίαζουν (από αριστερά ρπος δεξιά) δύο παισιά και τρία αρκουδάκια σε ένα παλίσιο, η επόμενη εικόνα παουσίαχει μια ομάδα γονεων ακι παιδιών να συζητούν και η τρίτη εικόνα ένα τρισιάστατο αριθμό σε μια οθόνη." title="Εικόνα με αναφορά στην εκπαιδευτική Τηλεόρασ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19534"/>
            <a:ext cx="23574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/>
              <a:t>Η χρήση τηλεοπτικών προγραμμάτων στην υπηρεσία της εκπαίδευσης</a:t>
            </a:r>
          </a:p>
          <a:p>
            <a:pPr lvl="1" eaLnBrk="1" hangingPunct="1"/>
            <a:r>
              <a:rPr lang="el-GR" sz="2800" dirty="0" smtClean="0"/>
              <a:t>Βασικό μειονέκτημα: η έλλειψη </a:t>
            </a:r>
            <a:r>
              <a:rPr lang="el-GR" sz="2800" b="1" dirty="0" smtClean="0"/>
              <a:t>αλληλεπίδρασης </a:t>
            </a: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652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Διδακτικές</a:t>
            </a: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l-GR" sz="4000" dirty="0"/>
              <a:t>μηχανές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77250" cy="4800600"/>
          </a:xfrm>
        </p:spPr>
        <p:txBody>
          <a:bodyPr/>
          <a:lstStyle/>
          <a:p>
            <a:pPr eaLnBrk="1" hangingPunct="1"/>
            <a:r>
              <a:rPr lang="el-GR" sz="2400" dirty="0" smtClean="0"/>
              <a:t>Ο πρόγονος των υπολογιστών στην εκπαίδευση</a:t>
            </a:r>
          </a:p>
          <a:p>
            <a:pPr eaLnBrk="1" hangingPunct="1"/>
            <a:r>
              <a:rPr lang="el-GR" sz="2400" dirty="0" smtClean="0"/>
              <a:t>Ειδικές τεχνολογίες και αντίστοιχες συσκευές με αποκλειστική εφαρμογή στη διδασκαλία και τη μάθηση.</a:t>
            </a:r>
          </a:p>
          <a:p>
            <a:pPr eaLnBrk="1" hangingPunct="1"/>
            <a:endParaRPr lang="el-GR" sz="2400" dirty="0" smtClean="0"/>
          </a:p>
          <a:p>
            <a:pPr eaLnBrk="1" hangingPunct="1"/>
            <a:r>
              <a:rPr lang="el-GR" sz="2400" dirty="0" smtClean="0"/>
              <a:t>Παράδειγμα: </a:t>
            </a:r>
            <a:r>
              <a:rPr lang="el-GR" sz="2400" i="1" dirty="0" smtClean="0"/>
              <a:t>Μηχανή για τη διδασκαλία της αριθμητικής</a:t>
            </a:r>
            <a:endParaRPr lang="en-GB" sz="2400" i="1" dirty="0" smtClean="0"/>
          </a:p>
        </p:txBody>
      </p:sp>
      <p:pic>
        <p:nvPicPr>
          <p:cNvPr id="5" name="Picture 4" descr="εδώ απεικονίζεται έν ξύλινο κουτί που γέρει κάποια πλαστικα΄και μεταλλικά μέρη.&#10;&#10;Machine For Teaching Arithmetic.jpg" title="Μηχανή Αριθμητική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714750"/>
            <a:ext cx="43576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81600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Φωτεινός Παντογνώστης</a:t>
            </a:r>
            <a:br>
              <a:rPr lang="el-GR" dirty="0" smtClean="0"/>
            </a:br>
            <a:r>
              <a:rPr lang="el-GR" dirty="0" smtClean="0"/>
              <a:t>παράδειγμα διδακτικής μηχανής </a:t>
            </a:r>
            <a:endParaRPr lang="el-GR" dirty="0"/>
          </a:p>
        </p:txBody>
      </p:sp>
      <p:pic>
        <p:nvPicPr>
          <p:cNvPr id="67589" name="Picture 2" descr="Εδώ απεικονίζεται το κουτί του εν λόγω παιχνιδιού. Μοιάζει με κουτί ενός επιτραπέζιου παιχνιδιού όπου εντός αυτού βρίσκεται τοποθετημένος ο μηχανισμός λειτουργίας λυχνιών καλυμμένων απο ένα χρτόνι το οποίο φέρει κάποια σύμβολα. &#10;http://www.retrodb.gr/ark/sites/default/files/styles/1024x768/public/16839.jpg" title="Εικόνα &quot;Φωτεινού Παντογνώστη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981200"/>
            <a:ext cx="3992563" cy="3416300"/>
          </a:xfrm>
        </p:spPr>
      </p:pic>
    </p:spTree>
    <p:extLst>
      <p:ext uri="{BB962C8B-B14F-4D97-AF65-F5344CB8AC3E}">
        <p14:creationId xmlns:p14="http://schemas.microsoft.com/office/powerpoint/2010/main" val="40831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989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«Τεχνολογία τη Πληροφορίας και των Επικοινωνιών στην Εκπαίδευση: </a:t>
            </a:r>
            <a:r>
              <a:rPr lang="el-GR" sz="2800" dirty="0"/>
              <a:t>Οι ΤΠΕ στην Εκπαίδευση: Εννοιολογικό Πλαίσιο- Κύρια Ερωτήματα- Βασικές έννοιες</a:t>
            </a:r>
            <a:r>
              <a:rPr lang="el-GR" sz="2800" dirty="0" smtClean="0"/>
              <a:t>». Έκδοση: 1.0. Πάτρα, 2015.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https://eclass.upatras.gr/courses/PN1400/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/>
              <a:t>2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6388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994545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διατύπωση των κύριων ερωτημάτων, τα οποία θα απαντηθούν κατά το μάθημα</a:t>
            </a:r>
          </a:p>
          <a:p>
            <a:r>
              <a:rPr lang="el-GR" dirty="0"/>
              <a:t>Η σύντομη παρουσίαση του εννοιολογικού πλαισίου του μαθήματος  </a:t>
            </a:r>
          </a:p>
          <a:p>
            <a:r>
              <a:rPr lang="el-GR" dirty="0"/>
              <a:t>Η αναφορά σε βασικές έννοιες, οι οποίες θα χρησιμοποιηθούν κατά το μάθημα   </a:t>
            </a:r>
          </a:p>
          <a:p>
            <a:pPr marL="0" indent="0">
              <a:buNone/>
            </a:pPr>
            <a:endParaRPr lang="el-GR" dirty="0" smtClean="0"/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64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3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Έννοιες – Κλειδιά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402962"/>
              </p:ext>
            </p:extLst>
          </p:nvPr>
        </p:nvGraphicFramePr>
        <p:xfrm>
          <a:off x="609599" y="1447800"/>
          <a:ext cx="8324852" cy="457358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62426"/>
                <a:gridCol w="4162426"/>
              </a:tblGrid>
              <a:tr h="4573588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dirty="0" smtClean="0"/>
                        <a:t> Τεχνολογίες της Πληροφορίας και των Επικοινωνιών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/>
                        <a:t> </a:t>
                      </a:r>
                      <a:r>
                        <a:rPr kumimoji="0" lang="el-GR" sz="2000" kern="1200" dirty="0" smtClean="0"/>
                        <a:t>Εννοιολογικό πλαίσιο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/>
                        <a:t> Ψηφιακή Τεχνολογία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/>
                        <a:t> Υπολογιστική Τεχνολογία </a:t>
                      </a:r>
                      <a:endParaRPr kumimoji="0" lang="el-GR" sz="2000" kern="1200" dirty="0" smtClean="0"/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dirty="0" smtClean="0"/>
                        <a:t> Εκπαιδευτική Τεχνολογία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/>
                        <a:t> Λογισμικό υπολογιστών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/>
                        <a:t> Υλικό υπολογιστών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/>
                        <a:t> Διαδίκτυο </a:t>
                      </a:r>
                      <a:r>
                        <a:rPr kumimoji="0" lang="el-GR" sz="2000" kern="1200" dirty="0" smtClean="0"/>
                        <a:t> </a:t>
                      </a:r>
                      <a:endParaRPr kumimoji="0" lang="en-GB" sz="2000" kern="1200" dirty="0" smtClean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dirty="0" smtClean="0"/>
                        <a:t> Εκπαιδευτικό Λογισμικό </a:t>
                      </a:r>
                      <a:endParaRPr kumimoji="0" lang="en-GB" sz="2000" kern="1200" dirty="0" smtClean="0"/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dirty="0" smtClean="0"/>
                        <a:t> Εκπαιδευτικό υπολογιστικό περιβάλλον</a:t>
                      </a:r>
                      <a:r>
                        <a:rPr kumimoji="0" lang="el-GR" sz="2000" kern="1200" baseline="0" dirty="0" smtClean="0"/>
                        <a:t>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/>
                        <a:t> </a:t>
                      </a:r>
                      <a:r>
                        <a:rPr kumimoji="0" lang="el-GR" sz="2000" kern="1200" dirty="0" smtClean="0"/>
                        <a:t>Διδασκαλία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dirty="0" smtClean="0"/>
                        <a:t> Μάθηση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dirty="0" smtClean="0"/>
                        <a:t> Πρόγραμμα Σπουδών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dirty="0" smtClean="0"/>
                        <a:t> Διδασκαλία &amp; Μάθηση με τη Βοήθεια Υπολογιστή </a:t>
                      </a:r>
                      <a:endParaRPr kumimoji="0" lang="en-GB" sz="2000" kern="1200" dirty="0" smtClean="0"/>
                    </a:p>
                  </a:txBody>
                  <a:tcPr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l-GR" dirty="0" smtClean="0"/>
              <a:t>Τρία βασικά ερωτήματα …</a:t>
            </a:r>
            <a:endParaRPr lang="el-GR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69275" cy="4538662"/>
          </a:xfrm>
        </p:spPr>
        <p:txBody>
          <a:bodyPr lIns="92075" tIns="46038" rIns="92075" bIns="46038">
            <a:noAutofit/>
          </a:bodyPr>
          <a:lstStyle/>
          <a:p>
            <a:pPr marL="8255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l-GR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 smtClean="0"/>
              <a:t>Πρέπει να μπουν οι υπολογιστές και η Πληροφορική στο σχολείο;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 smtClean="0"/>
              <a:t>Πρέπει να ενταχθούν οι Τεχνολογίες της Πληροφορίας και των Επικοινωνιών (ΤΠΕ) στο πρόγραμμα σπουδών</a:t>
            </a:r>
            <a:r>
              <a:rPr lang="en-GB" dirty="0" smtClean="0"/>
              <a:t>;</a:t>
            </a:r>
            <a:endParaRPr lang="el-GR" dirty="0" smtClean="0"/>
          </a:p>
          <a:p>
            <a:pPr eaLnBrk="1" hangingPunct="1">
              <a:lnSpc>
                <a:spcPct val="80000"/>
              </a:lnSpc>
              <a:defRPr/>
            </a:pPr>
            <a:endParaRPr lang="el-GR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 smtClean="0"/>
              <a:t>Επιδρούν οι ΤΠΕ στις διαδικασίες της διδασκαλίας και μάθησης</a:t>
            </a:r>
            <a:r>
              <a:rPr lang="en-GB" dirty="0" smtClean="0"/>
              <a:t>;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021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l-GR" dirty="0" smtClean="0"/>
              <a:t>Μια γενική απάντηση …</a:t>
            </a:r>
            <a:endParaRPr lang="el-GR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169275" cy="3748087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l-GR" dirty="0" smtClean="0"/>
              <a:t>Ναι, σήμερα πιστεύουμε ότι η Πληροφορική και οι Τεχνολογίες γενικότερα έχουν θέση στο σχολείο … </a:t>
            </a:r>
          </a:p>
          <a:p>
            <a:pPr eaLnBrk="1" hangingPunct="1">
              <a:lnSpc>
                <a:spcPct val="80000"/>
              </a:lnSpc>
            </a:pPr>
            <a:endParaRPr lang="el-GR" dirty="0" smtClean="0"/>
          </a:p>
          <a:p>
            <a:pPr eaLnBrk="1" hangingPunct="1">
              <a:lnSpc>
                <a:spcPct val="80000"/>
              </a:lnSpc>
            </a:pPr>
            <a:r>
              <a:rPr lang="el-GR" dirty="0" smtClean="0"/>
              <a:t>Και ένα νέο ερώτημα …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l-GR" dirty="0" smtClean="0"/>
              <a:t>«τι περιμένουμε με τον όρο «ΤΠΕ στην Εκπαίδευση»; </a:t>
            </a:r>
          </a:p>
        </p:txBody>
      </p:sp>
    </p:spTree>
    <p:extLst>
      <p:ext uri="{BB962C8B-B14F-4D97-AF65-F5344CB8AC3E}">
        <p14:creationId xmlns:p14="http://schemas.microsoft.com/office/powerpoint/2010/main" val="11891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Οι «ΤΠΕ στην Εκπαίδευση»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endParaRPr 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πως αντιμετωπίζεται το θέμα της εισαγωγής και της ένταξης των σύγχρονων Τεχνολογιών 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στο εκπαιδευτικό σύστημα γενικότερα και 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στην καθημερινή σχολική πραγματικότητα ειδικότερα;</a:t>
            </a:r>
          </a:p>
        </p:txBody>
      </p:sp>
    </p:spTree>
    <p:extLst>
      <p:ext uri="{BB962C8B-B14F-4D97-AF65-F5344CB8AC3E}">
        <p14:creationId xmlns:p14="http://schemas.microsoft.com/office/powerpoint/2010/main" val="22496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201</TotalTime>
  <Words>1515</Words>
  <Application>Microsoft Office PowerPoint</Application>
  <PresentationFormat>Προβολή στην οθόνη (4:3)</PresentationFormat>
  <Paragraphs>251</Paragraphs>
  <Slides>35</Slides>
  <Notes>30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IV-ICTEGroup.GR.new</vt:lpstr>
      <vt:lpstr>Τίτλος Μαθήματος</vt:lpstr>
      <vt:lpstr>Άδειες Χρήσης</vt:lpstr>
      <vt:lpstr>Χρηματοδότηση</vt:lpstr>
      <vt:lpstr>Σκοποί  ενότητας</vt:lpstr>
      <vt:lpstr>Περιεχόμενα ενότητας</vt:lpstr>
      <vt:lpstr>Έννοιες – Κλειδιά</vt:lpstr>
      <vt:lpstr>Τρία βασικά ερωτήματα …</vt:lpstr>
      <vt:lpstr>Μια γενική απάντηση …</vt:lpstr>
      <vt:lpstr>Οι «ΤΠΕ στην Εκπαίδευση»</vt:lpstr>
      <vt:lpstr>Εννοιολογικό πλαίσιο (1/2 )</vt:lpstr>
      <vt:lpstr>Εννοιολογικό πλαίσιο (2/2 )</vt:lpstr>
      <vt:lpstr>Προβληματική του μαθήματος </vt:lpstr>
      <vt:lpstr>Εστίαση του μαθήματος </vt:lpstr>
      <vt:lpstr>Η διεθνής πρακτική για τις ΤΠΕ στην Εκπαίδευση   </vt:lpstr>
      <vt:lpstr>Βασικές έννοιες τεχνολογίας</vt:lpstr>
      <vt:lpstr>Κύρια παιδαγωγική έννοια</vt:lpstr>
      <vt:lpstr>Παραδείγματα λογισμικού</vt:lpstr>
      <vt:lpstr>Παραδείγματα υλικού / λογισμικού</vt:lpstr>
      <vt:lpstr>Βασικές παιδαγωγικές έννοιες  (1/2)</vt:lpstr>
      <vt:lpstr>Βασικές παιδαγωγικές έννοιες (2/2) </vt:lpstr>
      <vt:lpstr>Παράδειγμα Προγράμματος Σπουδών</vt:lpstr>
      <vt:lpstr>Βασικές ψυχολογικές έννοιες </vt:lpstr>
      <vt:lpstr>Εκπαιδευτική Τεχνολογία</vt:lpstr>
      <vt:lpstr>Η έννοια της εκπαιδευτικής τεχνολογίας (1)</vt:lpstr>
      <vt:lpstr>Η έννοια της εκπαιδευτικής τεχνολογίας (2)</vt:lpstr>
      <vt:lpstr>Εφαρμογές της εκπαιδευτικής τεχνολογίας </vt:lpstr>
      <vt:lpstr>Το θρανίο του μαθητή το έτος 2000  (όπως το φαντάστηκαν οι εκπαιδευτικοί τεχνολόγοι το 1965) </vt:lpstr>
      <vt:lpstr>Εκπαιδευτική τηλεόραση</vt:lpstr>
      <vt:lpstr>Διδακτικές μηχανές</vt:lpstr>
      <vt:lpstr>Φωτεινός Παντογνώστης παράδειγμα διδακτικής μηχανής 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2ης Ενότητας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AntonelouG</cp:lastModifiedBy>
  <cp:revision>57</cp:revision>
  <dcterms:created xsi:type="dcterms:W3CDTF">2014-12-10T08:52:23Z</dcterms:created>
  <dcterms:modified xsi:type="dcterms:W3CDTF">2015-07-21T06:45:47Z</dcterms:modified>
</cp:coreProperties>
</file>