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6DD1AD33-B270-422E-BEFA-C774A45C4E66}" type="datetimeFigureOut">
              <a:rPr lang="el-GR" smtClean="0"/>
              <a:t>12/4/2024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4C64362-F4B2-437D-A8AF-5D9006E462CB}" type="slidenum">
              <a:rPr lang="el-GR" smtClean="0"/>
              <a:t>‹#›</a:t>
            </a:fld>
            <a:endParaRPr lang="el-GR"/>
          </a:p>
        </p:txBody>
      </p:sp>
    </p:spTree>
    <p:extLst>
      <p:ext uri="{BB962C8B-B14F-4D97-AF65-F5344CB8AC3E}">
        <p14:creationId xmlns:p14="http://schemas.microsoft.com/office/powerpoint/2010/main" val="3962175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6DD1AD33-B270-422E-BEFA-C774A45C4E66}" type="datetimeFigureOut">
              <a:rPr lang="el-GR" smtClean="0"/>
              <a:t>12/4/2024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4C64362-F4B2-437D-A8AF-5D9006E462CB}" type="slidenum">
              <a:rPr lang="el-GR" smtClean="0"/>
              <a:t>‹#›</a:t>
            </a:fld>
            <a:endParaRPr lang="el-GR"/>
          </a:p>
        </p:txBody>
      </p:sp>
    </p:spTree>
    <p:extLst>
      <p:ext uri="{BB962C8B-B14F-4D97-AF65-F5344CB8AC3E}">
        <p14:creationId xmlns:p14="http://schemas.microsoft.com/office/powerpoint/2010/main" val="1635278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6DD1AD33-B270-422E-BEFA-C774A45C4E66}" type="datetimeFigureOut">
              <a:rPr lang="el-GR" smtClean="0"/>
              <a:t>12/4/2024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4C64362-F4B2-437D-A8AF-5D9006E462CB}" type="slidenum">
              <a:rPr lang="el-GR" smtClean="0"/>
              <a:t>‹#›</a:t>
            </a:fld>
            <a:endParaRPr lang="el-G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585344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6DD1AD33-B270-422E-BEFA-C774A45C4E66}" type="datetimeFigureOut">
              <a:rPr lang="el-GR" smtClean="0"/>
              <a:t>12/4/2024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4C64362-F4B2-437D-A8AF-5D9006E462CB}" type="slidenum">
              <a:rPr lang="el-GR" smtClean="0"/>
              <a:t>‹#›</a:t>
            </a:fld>
            <a:endParaRPr lang="el-GR"/>
          </a:p>
        </p:txBody>
      </p:sp>
    </p:spTree>
    <p:extLst>
      <p:ext uri="{BB962C8B-B14F-4D97-AF65-F5344CB8AC3E}">
        <p14:creationId xmlns:p14="http://schemas.microsoft.com/office/powerpoint/2010/main" val="11824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6DD1AD33-B270-422E-BEFA-C774A45C4E66}" type="datetimeFigureOut">
              <a:rPr lang="el-GR" smtClean="0"/>
              <a:t>12/4/2024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4C64362-F4B2-437D-A8AF-5D9006E462CB}" type="slidenum">
              <a:rPr lang="el-GR" smtClean="0"/>
              <a:t>‹#›</a:t>
            </a:fld>
            <a:endParaRPr lang="el-G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766432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6DD1AD33-B270-422E-BEFA-C774A45C4E66}" type="datetimeFigureOut">
              <a:rPr lang="el-GR" smtClean="0"/>
              <a:t>12/4/2024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4C64362-F4B2-437D-A8AF-5D9006E462CB}" type="slidenum">
              <a:rPr lang="el-GR" smtClean="0"/>
              <a:t>‹#›</a:t>
            </a:fld>
            <a:endParaRPr lang="el-GR"/>
          </a:p>
        </p:txBody>
      </p:sp>
    </p:spTree>
    <p:extLst>
      <p:ext uri="{BB962C8B-B14F-4D97-AF65-F5344CB8AC3E}">
        <p14:creationId xmlns:p14="http://schemas.microsoft.com/office/powerpoint/2010/main" val="19773928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6DD1AD33-B270-422E-BEFA-C774A45C4E66}" type="datetimeFigureOut">
              <a:rPr lang="el-GR" smtClean="0"/>
              <a:t>12/4/2024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4C64362-F4B2-437D-A8AF-5D9006E462CB}" type="slidenum">
              <a:rPr lang="el-GR" smtClean="0"/>
              <a:t>‹#›</a:t>
            </a:fld>
            <a:endParaRPr lang="el-GR"/>
          </a:p>
        </p:txBody>
      </p:sp>
    </p:spTree>
    <p:extLst>
      <p:ext uri="{BB962C8B-B14F-4D97-AF65-F5344CB8AC3E}">
        <p14:creationId xmlns:p14="http://schemas.microsoft.com/office/powerpoint/2010/main" val="29620370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6DD1AD33-B270-422E-BEFA-C774A45C4E66}" type="datetimeFigureOut">
              <a:rPr lang="el-GR" smtClean="0"/>
              <a:t>12/4/2024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4C64362-F4B2-437D-A8AF-5D9006E462CB}" type="slidenum">
              <a:rPr lang="el-GR" smtClean="0"/>
              <a:t>‹#›</a:t>
            </a:fld>
            <a:endParaRPr lang="el-GR"/>
          </a:p>
        </p:txBody>
      </p:sp>
    </p:spTree>
    <p:extLst>
      <p:ext uri="{BB962C8B-B14F-4D97-AF65-F5344CB8AC3E}">
        <p14:creationId xmlns:p14="http://schemas.microsoft.com/office/powerpoint/2010/main" val="3829922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6DD1AD33-B270-422E-BEFA-C774A45C4E66}" type="datetimeFigureOut">
              <a:rPr lang="el-GR" smtClean="0"/>
              <a:t>12/4/2024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4C64362-F4B2-437D-A8AF-5D9006E462CB}" type="slidenum">
              <a:rPr lang="el-GR" smtClean="0"/>
              <a:t>‹#›</a:t>
            </a:fld>
            <a:endParaRPr lang="el-GR"/>
          </a:p>
        </p:txBody>
      </p:sp>
    </p:spTree>
    <p:extLst>
      <p:ext uri="{BB962C8B-B14F-4D97-AF65-F5344CB8AC3E}">
        <p14:creationId xmlns:p14="http://schemas.microsoft.com/office/powerpoint/2010/main" val="2876181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6DD1AD33-B270-422E-BEFA-C774A45C4E66}" type="datetimeFigureOut">
              <a:rPr lang="el-GR" smtClean="0"/>
              <a:t>12/4/2024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4C64362-F4B2-437D-A8AF-5D9006E462CB}" type="slidenum">
              <a:rPr lang="el-GR" smtClean="0"/>
              <a:t>‹#›</a:t>
            </a:fld>
            <a:endParaRPr lang="el-GR"/>
          </a:p>
        </p:txBody>
      </p:sp>
    </p:spTree>
    <p:extLst>
      <p:ext uri="{BB962C8B-B14F-4D97-AF65-F5344CB8AC3E}">
        <p14:creationId xmlns:p14="http://schemas.microsoft.com/office/powerpoint/2010/main" val="878806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6DD1AD33-B270-422E-BEFA-C774A45C4E66}" type="datetimeFigureOut">
              <a:rPr lang="el-GR" smtClean="0"/>
              <a:t>12/4/2024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4C64362-F4B2-437D-A8AF-5D9006E462CB}" type="slidenum">
              <a:rPr lang="el-GR" smtClean="0"/>
              <a:t>‹#›</a:t>
            </a:fld>
            <a:endParaRPr lang="el-GR"/>
          </a:p>
        </p:txBody>
      </p:sp>
    </p:spTree>
    <p:extLst>
      <p:ext uri="{BB962C8B-B14F-4D97-AF65-F5344CB8AC3E}">
        <p14:creationId xmlns:p14="http://schemas.microsoft.com/office/powerpoint/2010/main" val="2449496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6DD1AD33-B270-422E-BEFA-C774A45C4E66}" type="datetimeFigureOut">
              <a:rPr lang="el-GR" smtClean="0"/>
              <a:t>12/4/2024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44C64362-F4B2-437D-A8AF-5D9006E462CB}" type="slidenum">
              <a:rPr lang="el-GR" smtClean="0"/>
              <a:t>‹#›</a:t>
            </a:fld>
            <a:endParaRPr lang="el-GR"/>
          </a:p>
        </p:txBody>
      </p:sp>
    </p:spTree>
    <p:extLst>
      <p:ext uri="{BB962C8B-B14F-4D97-AF65-F5344CB8AC3E}">
        <p14:creationId xmlns:p14="http://schemas.microsoft.com/office/powerpoint/2010/main" val="2571116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6DD1AD33-B270-422E-BEFA-C774A45C4E66}" type="datetimeFigureOut">
              <a:rPr lang="el-GR" smtClean="0"/>
              <a:t>12/4/2024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44C64362-F4B2-437D-A8AF-5D9006E462CB}" type="slidenum">
              <a:rPr lang="el-GR" smtClean="0"/>
              <a:t>‹#›</a:t>
            </a:fld>
            <a:endParaRPr lang="el-GR"/>
          </a:p>
        </p:txBody>
      </p:sp>
    </p:spTree>
    <p:extLst>
      <p:ext uri="{BB962C8B-B14F-4D97-AF65-F5344CB8AC3E}">
        <p14:creationId xmlns:p14="http://schemas.microsoft.com/office/powerpoint/2010/main" val="1037207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D1AD33-B270-422E-BEFA-C774A45C4E66}" type="datetimeFigureOut">
              <a:rPr lang="el-GR" smtClean="0"/>
              <a:t>12/4/2024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44C64362-F4B2-437D-A8AF-5D9006E462CB}" type="slidenum">
              <a:rPr lang="el-GR" smtClean="0"/>
              <a:t>‹#›</a:t>
            </a:fld>
            <a:endParaRPr lang="el-GR"/>
          </a:p>
        </p:txBody>
      </p:sp>
    </p:spTree>
    <p:extLst>
      <p:ext uri="{BB962C8B-B14F-4D97-AF65-F5344CB8AC3E}">
        <p14:creationId xmlns:p14="http://schemas.microsoft.com/office/powerpoint/2010/main" val="424778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smtClean="0"/>
              <a:t>Στυλ κύριου τίτλου</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6DD1AD33-B270-422E-BEFA-C774A45C4E66}" type="datetimeFigureOut">
              <a:rPr lang="el-GR" smtClean="0"/>
              <a:t>12/4/2024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4C64362-F4B2-437D-A8AF-5D9006E462CB}" type="slidenum">
              <a:rPr lang="el-GR" smtClean="0"/>
              <a:t>‹#›</a:t>
            </a:fld>
            <a:endParaRPr lang="el-GR"/>
          </a:p>
        </p:txBody>
      </p:sp>
    </p:spTree>
    <p:extLst>
      <p:ext uri="{BB962C8B-B14F-4D97-AF65-F5344CB8AC3E}">
        <p14:creationId xmlns:p14="http://schemas.microsoft.com/office/powerpoint/2010/main" val="1040931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6DD1AD33-B270-422E-BEFA-C774A45C4E66}" type="datetimeFigureOut">
              <a:rPr lang="el-GR" smtClean="0"/>
              <a:t>12/4/2024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4C64362-F4B2-437D-A8AF-5D9006E462CB}" type="slidenum">
              <a:rPr lang="el-GR" smtClean="0"/>
              <a:t>‹#›</a:t>
            </a:fld>
            <a:endParaRPr lang="el-GR"/>
          </a:p>
        </p:txBody>
      </p:sp>
    </p:spTree>
    <p:extLst>
      <p:ext uri="{BB962C8B-B14F-4D97-AF65-F5344CB8AC3E}">
        <p14:creationId xmlns:p14="http://schemas.microsoft.com/office/powerpoint/2010/main" val="3271497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D1AD33-B270-422E-BEFA-C774A45C4E66}" type="datetimeFigureOut">
              <a:rPr lang="el-GR" smtClean="0"/>
              <a:t>12/4/2024</a:t>
            </a:fld>
            <a:endParaRPr lang="el-G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4C64362-F4B2-437D-A8AF-5D9006E462CB}" type="slidenum">
              <a:rPr lang="el-GR" smtClean="0"/>
              <a:t>‹#›</a:t>
            </a:fld>
            <a:endParaRPr lang="el-GR"/>
          </a:p>
        </p:txBody>
      </p:sp>
    </p:spTree>
    <p:extLst>
      <p:ext uri="{BB962C8B-B14F-4D97-AF65-F5344CB8AC3E}">
        <p14:creationId xmlns:p14="http://schemas.microsoft.com/office/powerpoint/2010/main" val="23482169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fontScale="90000"/>
          </a:bodyPr>
          <a:lstStyle/>
          <a:p>
            <a:r>
              <a:rPr lang="el-GR" dirty="0"/>
              <a:t>Προϋποθέσεις και </a:t>
            </a:r>
            <a:r>
              <a:rPr lang="el-GR" dirty="0" smtClean="0"/>
              <a:t>λειτουργία ΔΟΥ</a:t>
            </a:r>
            <a:br>
              <a:rPr lang="el-GR" dirty="0" smtClean="0"/>
            </a:br>
            <a:r>
              <a:rPr lang="el-GR" dirty="0" smtClean="0"/>
              <a:t>στην ΑΠΟΚΑΤΑΣΤΑΣΗ</a:t>
            </a:r>
            <a:r>
              <a:rPr lang="el-GR" dirty="0"/>
              <a:t/>
            </a:r>
            <a:br>
              <a:rPr lang="el-GR" dirty="0"/>
            </a:br>
            <a:endParaRPr lang="el-GR" dirty="0"/>
          </a:p>
        </p:txBody>
      </p:sp>
      <p:sp>
        <p:nvSpPr>
          <p:cNvPr id="3" name="Υπότιτλος 2"/>
          <p:cNvSpPr>
            <a:spLocks noGrp="1"/>
          </p:cNvSpPr>
          <p:nvPr>
            <p:ph type="subTitle" idx="1"/>
          </p:nvPr>
        </p:nvSpPr>
        <p:spPr/>
        <p:txBody>
          <a:bodyPr/>
          <a:lstStyle/>
          <a:p>
            <a:r>
              <a:rPr lang="el-GR" dirty="0" smtClean="0"/>
              <a:t>Η Σημασία της </a:t>
            </a:r>
            <a:r>
              <a:rPr lang="el-GR" dirty="0" err="1" smtClean="0"/>
              <a:t>Στοχοθεσίας</a:t>
            </a:r>
            <a:endParaRPr lang="el-GR" dirty="0"/>
          </a:p>
        </p:txBody>
      </p:sp>
    </p:spTree>
    <p:extLst>
      <p:ext uri="{BB962C8B-B14F-4D97-AF65-F5344CB8AC3E}">
        <p14:creationId xmlns:p14="http://schemas.microsoft.com/office/powerpoint/2010/main" val="1442037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14494" y="573024"/>
            <a:ext cx="8596668" cy="1320800"/>
          </a:xfrm>
        </p:spPr>
        <p:txBody>
          <a:bodyPr/>
          <a:lstStyle/>
          <a:p>
            <a:r>
              <a:rPr lang="el-GR" dirty="0"/>
              <a:t>Διεπιστημονική </a:t>
            </a:r>
            <a:r>
              <a:rPr lang="el-GR" dirty="0" smtClean="0"/>
              <a:t>ομάδα στην</a:t>
            </a:r>
            <a:r>
              <a:rPr lang="el-GR" dirty="0"/>
              <a:t/>
            </a:r>
            <a:br>
              <a:rPr lang="el-GR" dirty="0"/>
            </a:br>
            <a:r>
              <a:rPr lang="el-GR" dirty="0" smtClean="0"/>
              <a:t>Αποκατάσταση</a:t>
            </a:r>
            <a:endParaRPr lang="el-GR" dirty="0"/>
          </a:p>
        </p:txBody>
      </p:sp>
      <p:sp>
        <p:nvSpPr>
          <p:cNvPr id="3" name="Θέση περιεχομένου 2"/>
          <p:cNvSpPr>
            <a:spLocks noGrp="1"/>
          </p:cNvSpPr>
          <p:nvPr>
            <p:ph idx="1"/>
          </p:nvPr>
        </p:nvSpPr>
        <p:spPr/>
        <p:txBody>
          <a:bodyPr/>
          <a:lstStyle/>
          <a:p>
            <a:r>
              <a:rPr lang="el-GR" dirty="0"/>
              <a:t>Ο όρος διεπιστημονικότητα - </a:t>
            </a:r>
            <a:r>
              <a:rPr lang="el-GR" dirty="0" err="1"/>
              <a:t>interdisciplinarity</a:t>
            </a:r>
            <a:r>
              <a:rPr lang="el-GR" dirty="0"/>
              <a:t> (ή </a:t>
            </a:r>
            <a:r>
              <a:rPr lang="el-GR" dirty="0" err="1"/>
              <a:t>πολυεπιστημονικότητα</a:t>
            </a:r>
            <a:r>
              <a:rPr lang="el-GR" dirty="0"/>
              <a:t> - </a:t>
            </a:r>
            <a:r>
              <a:rPr lang="el-GR" dirty="0" err="1"/>
              <a:t>multidisciplinarity</a:t>
            </a:r>
            <a:r>
              <a:rPr lang="el-GR" dirty="0"/>
              <a:t>) αφορά στην ανάγκη συνεργασίας μεταξύ των επιστημών για να αντιμετωπιστεί σφαιρικά και να κατανοηθεί ένα πρόβλημα.</a:t>
            </a:r>
          </a:p>
          <a:p>
            <a:r>
              <a:rPr lang="el-GR" dirty="0"/>
              <a:t>Η αποκατάσταση έχει ως ακρογωνιαίο λίθο την διεπιστημονικότητα και </a:t>
            </a:r>
            <a:r>
              <a:rPr lang="el-GR" dirty="0" err="1"/>
              <a:t>κατ</a:t>
            </a:r>
            <a:r>
              <a:rPr lang="el-GR" dirty="0"/>
              <a:t> επέκταση την διεπιστημονική ομάδα θεραπείας.</a:t>
            </a:r>
          </a:p>
          <a:p>
            <a:r>
              <a:rPr lang="el-GR" dirty="0"/>
              <a:t>Η διεπιστημονική ομάδα λοιπόν είναι η ομάδα Αποκατάστασης που αποτελείται από τον </a:t>
            </a:r>
            <a:r>
              <a:rPr lang="el-GR" dirty="0" err="1"/>
              <a:t>Φυσίατρο</a:t>
            </a:r>
            <a:r>
              <a:rPr lang="el-GR" dirty="0"/>
              <a:t> όπου έχει και τον κύριο συντονιστικό ρόλο, τους Φυσικοθεραπευτές και ειδικούς θεραπευτές όπως λογοθεραπευτή, </a:t>
            </a:r>
            <a:r>
              <a:rPr lang="el-GR" dirty="0" err="1"/>
              <a:t>εργοθεραπευτή</a:t>
            </a:r>
            <a:r>
              <a:rPr lang="el-GR" dirty="0"/>
              <a:t>, ψυχολόγο οι οποίοι από κοινού προσπαθούν να κατανοήσουν τις ανάγκες του κάθε ασθενούς, και να παρέχουν διάγνωση, αξιολόγηση και θεραπεία.</a:t>
            </a:r>
          </a:p>
          <a:p>
            <a:endParaRPr lang="el-GR" dirty="0"/>
          </a:p>
        </p:txBody>
      </p:sp>
    </p:spTree>
    <p:extLst>
      <p:ext uri="{BB962C8B-B14F-4D97-AF65-F5344CB8AC3E}">
        <p14:creationId xmlns:p14="http://schemas.microsoft.com/office/powerpoint/2010/main" val="3357749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Διεπιστημονική ομάδα στην</a:t>
            </a:r>
            <a:br>
              <a:rPr lang="el-GR" dirty="0"/>
            </a:br>
            <a:r>
              <a:rPr lang="el-GR" dirty="0"/>
              <a:t>Αποκατάσταση</a:t>
            </a:r>
          </a:p>
        </p:txBody>
      </p:sp>
      <p:sp>
        <p:nvSpPr>
          <p:cNvPr id="3" name="Θέση περιεχομένου 2"/>
          <p:cNvSpPr>
            <a:spLocks noGrp="1"/>
          </p:cNvSpPr>
          <p:nvPr>
            <p:ph idx="1"/>
          </p:nvPr>
        </p:nvSpPr>
        <p:spPr/>
        <p:txBody>
          <a:bodyPr/>
          <a:lstStyle/>
          <a:p>
            <a:r>
              <a:rPr lang="el-GR" dirty="0"/>
              <a:t>Η διεπιστημονική ομάδα έχει ως σημείο αναφοράς τον ίδιο τον άνθρωπο επιβεβαιώνοντας </a:t>
            </a:r>
            <a:r>
              <a:rPr lang="el-GR" dirty="0" err="1"/>
              <a:t>οτι</a:t>
            </a:r>
            <a:r>
              <a:rPr lang="el-GR" dirty="0"/>
              <a:t> η αποκατάσταση αποτελεί εξ ορισμού μια κύρια ανθρωποκεντρική ειδικότητα.</a:t>
            </a:r>
          </a:p>
          <a:p>
            <a:r>
              <a:rPr lang="el-GR" dirty="0"/>
              <a:t>Η </a:t>
            </a:r>
            <a:r>
              <a:rPr lang="el-GR" dirty="0" err="1"/>
              <a:t>οµάδα</a:t>
            </a:r>
            <a:r>
              <a:rPr lang="el-GR" dirty="0"/>
              <a:t> έχει την ίδια σύνθεση τόσο στα Κέντρα Αποκατάστασης Κλειστής Νοσηλείας όσο και στις Μονάδες Αποκατάστασης με ημερήσιο </a:t>
            </a:r>
            <a:r>
              <a:rPr lang="el-GR" dirty="0" err="1"/>
              <a:t>νοσήλειο</a:t>
            </a:r>
            <a:r>
              <a:rPr lang="el-GR" dirty="0"/>
              <a:t>. Υπάρχει ο </a:t>
            </a:r>
            <a:r>
              <a:rPr lang="el-GR" dirty="0" err="1"/>
              <a:t>Φυσίατρος</a:t>
            </a:r>
            <a:r>
              <a:rPr lang="el-GR" dirty="0"/>
              <a:t> που έχει τον ρόλο του συντονιστή / διευθυντή της </a:t>
            </a:r>
            <a:r>
              <a:rPr lang="el-GR" dirty="0" err="1"/>
              <a:t>οµάδας</a:t>
            </a:r>
            <a:r>
              <a:rPr lang="el-GR" dirty="0"/>
              <a:t> και τα µέλη που είναι: φυσικοθεραπευτής, </a:t>
            </a:r>
            <a:r>
              <a:rPr lang="el-GR" dirty="0" err="1"/>
              <a:t>εργοθεραπευτής</a:t>
            </a:r>
            <a:r>
              <a:rPr lang="el-GR" dirty="0"/>
              <a:t>, λογοθεραπευτής, ψυχολόγος, κοινωνικός λειτουργός.</a:t>
            </a:r>
          </a:p>
          <a:p>
            <a:endParaRPr lang="el-GR" dirty="0"/>
          </a:p>
        </p:txBody>
      </p:sp>
    </p:spTree>
    <p:extLst>
      <p:ext uri="{BB962C8B-B14F-4D97-AF65-F5344CB8AC3E}">
        <p14:creationId xmlns:p14="http://schemas.microsoft.com/office/powerpoint/2010/main" val="121727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Διεπιστημονική ομάδα στην</a:t>
            </a:r>
            <a:br>
              <a:rPr lang="el-GR" dirty="0"/>
            </a:br>
            <a:r>
              <a:rPr lang="el-GR" dirty="0"/>
              <a:t>Αποκατάσταση</a:t>
            </a:r>
          </a:p>
        </p:txBody>
      </p:sp>
      <p:sp>
        <p:nvSpPr>
          <p:cNvPr id="3" name="Θέση περιεχομένου 2"/>
          <p:cNvSpPr>
            <a:spLocks noGrp="1"/>
          </p:cNvSpPr>
          <p:nvPr>
            <p:ph idx="1"/>
          </p:nvPr>
        </p:nvSpPr>
        <p:spPr/>
        <p:txBody>
          <a:bodyPr/>
          <a:lstStyle/>
          <a:p>
            <a:r>
              <a:rPr lang="el-GR" dirty="0"/>
              <a:t>Οι συναντήσεις της </a:t>
            </a:r>
            <a:r>
              <a:rPr lang="el-GR" dirty="0" err="1"/>
              <a:t>οµάδας</a:t>
            </a:r>
            <a:r>
              <a:rPr lang="el-GR" dirty="0"/>
              <a:t> γίνονται ανά τακτά χρονικά διαστήματα και δύναται να συμμετέχουν και άλλοι </a:t>
            </a:r>
            <a:r>
              <a:rPr lang="el-GR" dirty="0" err="1"/>
              <a:t>επαγγελµατίες</a:t>
            </a:r>
            <a:r>
              <a:rPr lang="el-GR" dirty="0"/>
              <a:t> υγείας ανάλογα µε τις ανάγκες του κάθε ασθενή και της οικογένειάς του (νευροχειρουργός, </a:t>
            </a:r>
            <a:r>
              <a:rPr lang="el-GR" dirty="0" err="1"/>
              <a:t>ορθοπαιδικός</a:t>
            </a:r>
            <a:r>
              <a:rPr lang="el-GR" dirty="0"/>
              <a:t>, ψυχίατρος κ.α.) για να συμβάλλουν µε τις δικές τους γνώσεις και δεξιότητες.</a:t>
            </a:r>
          </a:p>
          <a:p>
            <a:r>
              <a:rPr lang="el-GR" dirty="0"/>
              <a:t>Κάθε μέλος της διεπιστημονικής ομάδας </a:t>
            </a:r>
            <a:r>
              <a:rPr lang="el-GR" dirty="0" err="1"/>
              <a:t>αποκαταστασης</a:t>
            </a:r>
            <a:r>
              <a:rPr lang="el-GR" dirty="0"/>
              <a:t> αξιολογεί τον ασθενή και λειτουργεί συμπληρωματικά με τους υπόλοιπους θεραπευτές  για την υλοποίηση όλων των στόχων που έχουν τεθεί στο θεραπευτικό πρόγραμμα.</a:t>
            </a:r>
          </a:p>
          <a:p>
            <a:endParaRPr lang="el-GR" dirty="0"/>
          </a:p>
        </p:txBody>
      </p:sp>
    </p:spTree>
    <p:extLst>
      <p:ext uri="{BB962C8B-B14F-4D97-AF65-F5344CB8AC3E}">
        <p14:creationId xmlns:p14="http://schemas.microsoft.com/office/powerpoint/2010/main" val="3481745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Διεπιστημονική ομάδα στην</a:t>
            </a:r>
            <a:br>
              <a:rPr lang="el-GR" dirty="0"/>
            </a:br>
            <a:r>
              <a:rPr lang="el-GR" dirty="0"/>
              <a:t>Αποκατάσταση</a:t>
            </a:r>
          </a:p>
        </p:txBody>
      </p:sp>
      <p:sp>
        <p:nvSpPr>
          <p:cNvPr id="3" name="Θέση περιεχομένου 2"/>
          <p:cNvSpPr>
            <a:spLocks noGrp="1"/>
          </p:cNvSpPr>
          <p:nvPr>
            <p:ph idx="1"/>
          </p:nvPr>
        </p:nvSpPr>
        <p:spPr/>
        <p:txBody>
          <a:bodyPr/>
          <a:lstStyle/>
          <a:p>
            <a:r>
              <a:rPr lang="el-GR" dirty="0"/>
              <a:t>Το λειτουργικό έλλειμα και η κινητική αναπηρία στους </a:t>
            </a:r>
            <a:r>
              <a:rPr lang="el-GR" dirty="0" err="1"/>
              <a:t>ασθενεις</a:t>
            </a:r>
            <a:r>
              <a:rPr lang="el-GR" dirty="0"/>
              <a:t> με Νευρολογικές παθήσεις όπως </a:t>
            </a:r>
            <a:r>
              <a:rPr lang="el-GR" dirty="0" err="1"/>
              <a:t>Αγγειακο</a:t>
            </a:r>
            <a:r>
              <a:rPr lang="el-GR" dirty="0"/>
              <a:t> Εγκεφαλικό Επεισόδιο, </a:t>
            </a:r>
            <a:r>
              <a:rPr lang="el-GR" dirty="0" err="1"/>
              <a:t>Κρανιοεγκεφαλική</a:t>
            </a:r>
            <a:r>
              <a:rPr lang="el-GR" dirty="0"/>
              <a:t> κάκωση, Κάκωση Νωτιαίου Μυελού </a:t>
            </a:r>
            <a:r>
              <a:rPr lang="el-GR" dirty="0" err="1"/>
              <a:t>κλπ</a:t>
            </a:r>
            <a:r>
              <a:rPr lang="el-GR" dirty="0"/>
              <a:t>, καθώς και σε ασθενείς με χρόνιες παθήσεις </a:t>
            </a:r>
            <a:r>
              <a:rPr lang="el-GR" dirty="0" err="1"/>
              <a:t>μυοσκελετικού</a:t>
            </a:r>
            <a:r>
              <a:rPr lang="el-GR" dirty="0"/>
              <a:t> (</a:t>
            </a:r>
            <a:r>
              <a:rPr lang="el-GR" dirty="0" err="1"/>
              <a:t>αυχεναλγια</a:t>
            </a:r>
            <a:r>
              <a:rPr lang="el-GR" dirty="0"/>
              <a:t>, </a:t>
            </a:r>
            <a:r>
              <a:rPr lang="el-GR" dirty="0" err="1"/>
              <a:t>ινομυαλγία</a:t>
            </a:r>
            <a:r>
              <a:rPr lang="el-GR" dirty="0"/>
              <a:t>, </a:t>
            </a:r>
            <a:r>
              <a:rPr lang="el-GR" dirty="0" err="1"/>
              <a:t>τενοντοπάθειες</a:t>
            </a:r>
            <a:r>
              <a:rPr lang="el-GR" dirty="0"/>
              <a:t>, οσφυαλγία, </a:t>
            </a:r>
            <a:r>
              <a:rPr lang="el-GR" dirty="0" err="1"/>
              <a:t>ριζίτιδα</a:t>
            </a:r>
            <a:r>
              <a:rPr lang="el-GR" dirty="0"/>
              <a:t> </a:t>
            </a:r>
            <a:r>
              <a:rPr lang="el-GR" dirty="0" err="1"/>
              <a:t>κλπ</a:t>
            </a:r>
            <a:r>
              <a:rPr lang="el-GR" dirty="0"/>
              <a:t>), αποτελεί ένα πολυδιάστατο </a:t>
            </a:r>
            <a:r>
              <a:rPr lang="el-GR" dirty="0" err="1"/>
              <a:t>πρόβληµα</a:t>
            </a:r>
            <a:r>
              <a:rPr lang="el-GR" dirty="0"/>
              <a:t> και για την </a:t>
            </a:r>
            <a:r>
              <a:rPr lang="el-GR" dirty="0" err="1"/>
              <a:t>αντιµετώπισή</a:t>
            </a:r>
            <a:r>
              <a:rPr lang="el-GR" dirty="0"/>
              <a:t> του είναι απαραίτητη η συνεργασία πολλών ειδικοτήτων (γιατροί, φυσικοθεραπευτές, </a:t>
            </a:r>
            <a:r>
              <a:rPr lang="el-GR" dirty="0" err="1"/>
              <a:t>εργοθεραπευτές</a:t>
            </a:r>
            <a:r>
              <a:rPr lang="el-GR" dirty="0"/>
              <a:t>, λογοθεραπευτές, ψυχολόγοι </a:t>
            </a:r>
            <a:r>
              <a:rPr lang="el-GR" dirty="0" err="1"/>
              <a:t>κ.λ.π</a:t>
            </a:r>
            <a:r>
              <a:rPr lang="el-GR" dirty="0"/>
              <a:t>.). Η προσέγγιση των </a:t>
            </a:r>
            <a:r>
              <a:rPr lang="el-GR" dirty="0" err="1"/>
              <a:t>προβληµάτων</a:t>
            </a:r>
            <a:r>
              <a:rPr lang="el-GR" dirty="0"/>
              <a:t> µέσω της </a:t>
            </a:r>
            <a:r>
              <a:rPr lang="el-GR" dirty="0" err="1"/>
              <a:t>διεπιστηµονικής</a:t>
            </a:r>
            <a:r>
              <a:rPr lang="el-GR" dirty="0"/>
              <a:t> συνεργασίας βοηθά στην ολιστική αξιολόγηση και στον ακριβή </a:t>
            </a:r>
            <a:r>
              <a:rPr lang="el-GR" dirty="0" err="1"/>
              <a:t>σχεδιασµό</a:t>
            </a:r>
            <a:r>
              <a:rPr lang="el-GR" dirty="0"/>
              <a:t> της θεραπευτικής </a:t>
            </a:r>
            <a:r>
              <a:rPr lang="el-GR" dirty="0" err="1"/>
              <a:t>παρέµβασης</a:t>
            </a:r>
            <a:r>
              <a:rPr lang="el-GR" dirty="0"/>
              <a:t> και του αντίστοιχου θεραπευτικού - εκπαιδευτικού </a:t>
            </a:r>
            <a:r>
              <a:rPr lang="el-GR" dirty="0" err="1"/>
              <a:t>προγρά</a:t>
            </a:r>
            <a:r>
              <a:rPr lang="el-GR" dirty="0"/>
              <a:t>µµ</a:t>
            </a:r>
            <a:r>
              <a:rPr lang="el-GR" dirty="0" err="1"/>
              <a:t>ατος</a:t>
            </a:r>
            <a:r>
              <a:rPr lang="el-GR" dirty="0"/>
              <a:t>.</a:t>
            </a:r>
          </a:p>
        </p:txBody>
      </p:sp>
    </p:spTree>
    <p:extLst>
      <p:ext uri="{BB962C8B-B14F-4D97-AF65-F5344CB8AC3E}">
        <p14:creationId xmlns:p14="http://schemas.microsoft.com/office/powerpoint/2010/main" val="2158026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Διεπιστημονική ομάδα στην</a:t>
            </a:r>
            <a:br>
              <a:rPr lang="el-GR" dirty="0"/>
            </a:br>
            <a:r>
              <a:rPr lang="el-GR" dirty="0"/>
              <a:t>Αποκατάσταση</a:t>
            </a:r>
          </a:p>
        </p:txBody>
      </p:sp>
      <p:sp>
        <p:nvSpPr>
          <p:cNvPr id="3" name="Θέση περιεχομένου 2"/>
          <p:cNvSpPr>
            <a:spLocks noGrp="1"/>
          </p:cNvSpPr>
          <p:nvPr>
            <p:ph idx="1"/>
          </p:nvPr>
        </p:nvSpPr>
        <p:spPr/>
        <p:txBody>
          <a:bodyPr>
            <a:normAutofit/>
          </a:bodyPr>
          <a:lstStyle/>
          <a:p>
            <a:r>
              <a:rPr lang="el-GR" sz="2400" dirty="0"/>
              <a:t>Η </a:t>
            </a:r>
            <a:r>
              <a:rPr lang="el-GR" sz="2400" dirty="0" err="1"/>
              <a:t>διεπιστηµονική</a:t>
            </a:r>
            <a:r>
              <a:rPr lang="el-GR" sz="2400" dirty="0"/>
              <a:t> </a:t>
            </a:r>
            <a:r>
              <a:rPr lang="el-GR" sz="2400" dirty="0" err="1"/>
              <a:t>οµάδα</a:t>
            </a:r>
            <a:r>
              <a:rPr lang="el-GR" sz="2400" dirty="0"/>
              <a:t> αποκατάστασης αξιολογεί τις ανάγκες του ασθενή και θέτει στόχους </a:t>
            </a:r>
            <a:r>
              <a:rPr lang="el-GR" sz="2400" dirty="0" err="1"/>
              <a:t>λαµβάνοντας</a:t>
            </a:r>
            <a:r>
              <a:rPr lang="el-GR" sz="2400" dirty="0"/>
              <a:t> υπ' </a:t>
            </a:r>
            <a:r>
              <a:rPr lang="el-GR" sz="2400" dirty="0" err="1"/>
              <a:t>όψιν</a:t>
            </a:r>
            <a:r>
              <a:rPr lang="el-GR" sz="2400" dirty="0"/>
              <a:t> και άλλες </a:t>
            </a:r>
            <a:r>
              <a:rPr lang="el-GR" sz="2400" dirty="0" err="1"/>
              <a:t>παραµέτρους</a:t>
            </a:r>
            <a:r>
              <a:rPr lang="el-GR" sz="2400" dirty="0"/>
              <a:t>, όπως, ανώτερες πνευματικές λειτουργίες, νοητικό επίπεδο, τη γενική κατάσταση της υγείας όπως καθορίζεται </a:t>
            </a:r>
            <a:r>
              <a:rPr lang="el-GR" sz="2400" dirty="0" err="1"/>
              <a:t>μεσα</a:t>
            </a:r>
            <a:r>
              <a:rPr lang="el-GR" sz="2400" dirty="0"/>
              <a:t> </a:t>
            </a:r>
            <a:r>
              <a:rPr lang="el-GR" sz="2400" dirty="0" err="1"/>
              <a:t>απο</a:t>
            </a:r>
            <a:r>
              <a:rPr lang="el-GR" sz="2400" dirty="0"/>
              <a:t> την </a:t>
            </a:r>
            <a:r>
              <a:rPr lang="el-GR" sz="2400" dirty="0" err="1"/>
              <a:t>κλινικη</a:t>
            </a:r>
            <a:r>
              <a:rPr lang="el-GR" sz="2400" dirty="0"/>
              <a:t> εικόνα, τα </a:t>
            </a:r>
            <a:r>
              <a:rPr lang="el-GR" sz="2400" dirty="0" err="1"/>
              <a:t>συνοδά</a:t>
            </a:r>
            <a:r>
              <a:rPr lang="el-GR" sz="2400" dirty="0"/>
              <a:t> παθολογικά προβλήματα και τέλος τις </a:t>
            </a:r>
            <a:r>
              <a:rPr lang="el-GR" sz="2400" dirty="0" err="1"/>
              <a:t>κοινωνικο-οικονοµικές</a:t>
            </a:r>
            <a:r>
              <a:rPr lang="el-GR" sz="2400" dirty="0"/>
              <a:t> συνθήκες της οικογένειας. Στον τελικό καθορισμό των στόχων που θα τεθούν, καθώς και για το είδος της θεραπευτικής </a:t>
            </a:r>
            <a:r>
              <a:rPr lang="el-GR" sz="2400" dirty="0" err="1"/>
              <a:t>παρέµβασης</a:t>
            </a:r>
            <a:r>
              <a:rPr lang="el-GR" sz="2400" dirty="0"/>
              <a:t>, </a:t>
            </a:r>
            <a:r>
              <a:rPr lang="el-GR" sz="2400" dirty="0" err="1"/>
              <a:t>σηµαντικό</a:t>
            </a:r>
            <a:r>
              <a:rPr lang="el-GR" sz="2400" dirty="0"/>
              <a:t> ρόλο παίζει η οικογένεια.</a:t>
            </a:r>
          </a:p>
        </p:txBody>
      </p:sp>
    </p:spTree>
    <p:extLst>
      <p:ext uri="{BB962C8B-B14F-4D97-AF65-F5344CB8AC3E}">
        <p14:creationId xmlns:p14="http://schemas.microsoft.com/office/powerpoint/2010/main" val="10446033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Διεπιστημονική ομάδα στην</a:t>
            </a:r>
            <a:br>
              <a:rPr lang="el-GR" dirty="0"/>
            </a:br>
            <a:r>
              <a:rPr lang="el-GR" dirty="0"/>
              <a:t>Αποκατάσταση</a:t>
            </a:r>
          </a:p>
        </p:txBody>
      </p:sp>
      <p:sp>
        <p:nvSpPr>
          <p:cNvPr id="3" name="Θέση περιεχομένου 2"/>
          <p:cNvSpPr>
            <a:spLocks noGrp="1"/>
          </p:cNvSpPr>
          <p:nvPr>
            <p:ph idx="1"/>
          </p:nvPr>
        </p:nvSpPr>
        <p:spPr/>
        <p:txBody>
          <a:bodyPr>
            <a:noAutofit/>
          </a:bodyPr>
          <a:lstStyle/>
          <a:p>
            <a:r>
              <a:rPr lang="el-GR" sz="2400" dirty="0"/>
              <a:t>Η </a:t>
            </a:r>
            <a:r>
              <a:rPr lang="el-GR" sz="2400" dirty="0" err="1"/>
              <a:t>παρέµβαση</a:t>
            </a:r>
            <a:r>
              <a:rPr lang="el-GR" sz="2400" dirty="0"/>
              <a:t> της </a:t>
            </a:r>
            <a:r>
              <a:rPr lang="el-GR" sz="2400" dirty="0" err="1"/>
              <a:t>διεπιστηµονικής</a:t>
            </a:r>
            <a:r>
              <a:rPr lang="el-GR" sz="2400" dirty="0"/>
              <a:t> </a:t>
            </a:r>
            <a:r>
              <a:rPr lang="el-GR" sz="2400" dirty="0" err="1"/>
              <a:t>οµάδας</a:t>
            </a:r>
            <a:r>
              <a:rPr lang="el-GR" sz="2400" dirty="0"/>
              <a:t> αποκατάστασης συμβάλει στην βέλτιστη λειτουργικότητα του ασθενή. Το θεραπευτικό αποτέλεσμα είναι σε συνάρτηση με την βαρύτητα της νόσου.</a:t>
            </a:r>
          </a:p>
          <a:p>
            <a:r>
              <a:rPr lang="el-GR" sz="2400" dirty="0"/>
              <a:t>Βελτιώνοντας το λειτουργικό έλλειμα και την κινητική αναπηρία, ο ασθενής γίνεται όλο και περισσότερο ανεξάρτητος και αυτόνομος κατά τη βάδιση και τις καθημερινές του δραστηριότητες.</a:t>
            </a:r>
          </a:p>
          <a:p>
            <a:r>
              <a:rPr lang="el-GR" sz="2400" dirty="0"/>
              <a:t>Η συνεργασία των μελών της διεπιστημονικής ομάδας είναι αυτή που θα πετύχει το βέλτιστο θεραπευτικό αποτέλεσμα.</a:t>
            </a:r>
          </a:p>
          <a:p>
            <a:endParaRPr lang="el-GR" sz="2400" dirty="0"/>
          </a:p>
        </p:txBody>
      </p:sp>
    </p:spTree>
    <p:extLst>
      <p:ext uri="{BB962C8B-B14F-4D97-AF65-F5344CB8AC3E}">
        <p14:creationId xmlns:p14="http://schemas.microsoft.com/office/powerpoint/2010/main" val="942049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ΤΟΜΥ ????</a:t>
            </a:r>
            <a:endParaRPr lang="el-GR" dirty="0"/>
          </a:p>
        </p:txBody>
      </p:sp>
      <p:sp>
        <p:nvSpPr>
          <p:cNvPr id="3" name="Θέση περιεχομένου 2"/>
          <p:cNvSpPr>
            <a:spLocks noGrp="1"/>
          </p:cNvSpPr>
          <p:nvPr>
            <p:ph idx="1"/>
          </p:nvPr>
        </p:nvSpPr>
        <p:spPr/>
        <p:txBody>
          <a:bodyPr>
            <a:normAutofit lnSpcReduction="10000"/>
          </a:bodyPr>
          <a:lstStyle/>
          <a:p>
            <a:r>
              <a:rPr lang="el-GR" dirty="0"/>
              <a:t>Είναι οι Ομάδες Παροχής Υπηρεσιών Πρωτοβάθμιας Φροντίδας Υγείας (ΠΦΥ).</a:t>
            </a:r>
            <a:br>
              <a:rPr lang="el-GR" dirty="0"/>
            </a:br>
            <a:r>
              <a:rPr lang="el-GR" dirty="0"/>
              <a:t>Στελεχώνονται από μια ολιγομελή διεπιστημονική ομάδα υγείας.</a:t>
            </a:r>
            <a:br>
              <a:rPr lang="el-GR" dirty="0"/>
            </a:br>
            <a:r>
              <a:rPr lang="el-GR" dirty="0"/>
              <a:t>Βασική τους αποστολή θα είναι η παροχή ποιοτικών υπηρεσιών ΠΦΥ στον πληθυσμό ευθύνης τους.</a:t>
            </a:r>
          </a:p>
          <a:p>
            <a:r>
              <a:rPr lang="el-GR" b="1" dirty="0"/>
              <a:t>Τι κάνουν οι ΤΟΜΥ;</a:t>
            </a:r>
            <a:endParaRPr lang="el-GR" dirty="0"/>
          </a:p>
          <a:p>
            <a:r>
              <a:rPr lang="el-GR" dirty="0"/>
              <a:t>- Διασφαλίζουν την προσβασιμότητα στις υπηρεσίες και τη συνέχεια της φροντίδας σύμφωνα με τις ανάγκες του εκάστοτε πληθυσμού.</a:t>
            </a:r>
            <a:br>
              <a:rPr lang="el-GR" dirty="0"/>
            </a:br>
            <a:r>
              <a:rPr lang="el-GR" dirty="0"/>
              <a:t>- Παρέχουν ασφαλή, αποτελεσματική, ολιστική και ποιοτική ανθρωποκεντρική φροντίδα υγείας.</a:t>
            </a:r>
            <a:br>
              <a:rPr lang="el-GR" dirty="0"/>
            </a:br>
            <a:r>
              <a:rPr lang="el-GR" dirty="0"/>
              <a:t>- Βασική τους μέριμνα είναι η παροχή υπηρεσιών πρόληψης και προαγωγής υγείας στον υγιή πληθυσμό, η ολοκληρωμένη φροντίδα ασθενών, με έμφαση στην αντιμετώπιση των χρόνιων νοσημάτων, καθώς και η παροχή υπηρεσιών που άπτονται της δημόσιας υγείας, όπως οι εμβολιασμοί, η κατ’ </a:t>
            </a:r>
            <a:r>
              <a:rPr lang="el-GR" dirty="0" err="1"/>
              <a:t>οίκον</a:t>
            </a:r>
            <a:r>
              <a:rPr lang="el-GR" dirty="0"/>
              <a:t> φροντίδα και άλλες.</a:t>
            </a:r>
          </a:p>
          <a:p>
            <a:endParaRPr lang="el-GR" dirty="0"/>
          </a:p>
        </p:txBody>
      </p:sp>
    </p:spTree>
    <p:extLst>
      <p:ext uri="{BB962C8B-B14F-4D97-AF65-F5344CB8AC3E}">
        <p14:creationId xmlns:p14="http://schemas.microsoft.com/office/powerpoint/2010/main" val="3872776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ΤΟΜΥ…</a:t>
            </a:r>
            <a:endParaRPr lang="el-GR" dirty="0"/>
          </a:p>
        </p:txBody>
      </p:sp>
      <p:sp>
        <p:nvSpPr>
          <p:cNvPr id="3" name="Θέση περιεχομένου 2"/>
          <p:cNvSpPr>
            <a:spLocks noGrp="1"/>
          </p:cNvSpPr>
          <p:nvPr>
            <p:ph idx="1"/>
          </p:nvPr>
        </p:nvSpPr>
        <p:spPr/>
        <p:txBody>
          <a:bodyPr/>
          <a:lstStyle/>
          <a:p>
            <a:r>
              <a:rPr lang="el-GR" b="1" dirty="0"/>
              <a:t>Γιατί Ομάδες Υγείας και όχι μεμονωμένοι γιατροί;</a:t>
            </a:r>
            <a:endParaRPr lang="el-GR" dirty="0"/>
          </a:p>
          <a:p>
            <a:r>
              <a:rPr lang="el-GR" dirty="0"/>
              <a:t>Προκειμένου να υπάρξει ολιστική φροντίδα του πληθυσμού απαιτούνται γνώσεις που αφορούν την δημόσια υγεία, το </a:t>
            </a:r>
            <a:r>
              <a:rPr lang="el-GR" dirty="0" err="1"/>
              <a:t>βιοψυχοκοινωνικό</a:t>
            </a:r>
            <a:r>
              <a:rPr lang="el-GR" dirty="0"/>
              <a:t> πλαίσιο, τον οικογενειακό προγραμματισμό κ.ά. Η αποτελεσματική πρωτοβάθμια </a:t>
            </a:r>
            <a:r>
              <a:rPr lang="el-GR" i="1" dirty="0"/>
              <a:t>δε βασίζεται αποκλειστικά</a:t>
            </a:r>
            <a:r>
              <a:rPr lang="el-GR" dirty="0"/>
              <a:t> στην ιατρική επιστήμη και γι’ αυτό πρέπει να παρέχεται από καλά συντονισμένες ομάδες επαγγελματιών υγείας. Αυτές είναι που θα πρέπει να επιτύχουν μια στενή σχέση με την κοινότητα.</a:t>
            </a:r>
          </a:p>
        </p:txBody>
      </p:sp>
    </p:spTree>
    <p:extLst>
      <p:ext uri="{BB962C8B-B14F-4D97-AF65-F5344CB8AC3E}">
        <p14:creationId xmlns:p14="http://schemas.microsoft.com/office/powerpoint/2010/main" val="33789888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ΤΟΜΥ</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b="1" dirty="0"/>
              <a:t>Ποιος είναι ο αριθμός και οι ειδικότητες του προσωπικού που θα τις στελεχώσει;</a:t>
            </a:r>
            <a:endParaRPr lang="el-GR" dirty="0"/>
          </a:p>
          <a:p>
            <a:r>
              <a:rPr lang="el-GR" dirty="0"/>
              <a:t>Οι </a:t>
            </a:r>
            <a:r>
              <a:rPr lang="el-GR" dirty="0" err="1"/>
              <a:t>ΤοΜΥ</a:t>
            </a:r>
            <a:r>
              <a:rPr lang="el-GR" dirty="0"/>
              <a:t> θα στελεχωθούν από διεπιστημονική ομάδα έως 12 μελών που θα αποτελείται από:</a:t>
            </a:r>
          </a:p>
          <a:p>
            <a:r>
              <a:rPr lang="el-GR" dirty="0"/>
              <a:t>Τέσσερις (4) ΠΕ Ιατρών ειδικότητας Γενικής Ιατρικής/Γενικής Οικογενειακής Ιατρικής ή Παθολογίας/Εσωτερικής Παθολογίας</a:t>
            </a:r>
          </a:p>
          <a:p>
            <a:r>
              <a:rPr lang="el-GR" dirty="0"/>
              <a:t>Έναν (1) ΠΕ Ιατρών ειδικότητας Παιδιατρικής</a:t>
            </a:r>
          </a:p>
          <a:p>
            <a:r>
              <a:rPr lang="el-GR" dirty="0"/>
              <a:t>Δύο (2) ΠΕ Νοσηλευτικής, εν ελλείψει αυτών, ΤΕ Νοσηλευτικής και εν ελλείψει αυτών ΔΕ Βοηθών Νοσηλευτών</a:t>
            </a:r>
          </a:p>
          <a:p>
            <a:r>
              <a:rPr lang="el-GR" dirty="0"/>
              <a:t>Δύο (2) ΤΕ Επισκεπτών/τριών Υγείας</a:t>
            </a:r>
          </a:p>
          <a:p>
            <a:r>
              <a:rPr lang="el-GR" dirty="0"/>
              <a:t>Έναν (1) ΠΕ Κοινωνικής Εργασίας (Κοινωνικών Λειτουργών) και εν ελλείψει αυτών ΤΕ Κοινωνικής Εργασίας (Κοινωνικών Λειτουργών)</a:t>
            </a:r>
          </a:p>
          <a:p>
            <a:r>
              <a:rPr lang="el-GR" dirty="0"/>
              <a:t>Δύο (2) ΠΕ Διοικητικού/Οικονομικού, εν ελλείψει αυτών ΤΕ Διοίκηση Μονάδων Υγείας και Πρόνοιας και εν ελλείψει αυτών ΔΕ Διοικητικών Γραμματέων</a:t>
            </a:r>
          </a:p>
          <a:p>
            <a:endParaRPr lang="el-GR" dirty="0"/>
          </a:p>
        </p:txBody>
      </p:sp>
    </p:spTree>
    <p:extLst>
      <p:ext uri="{BB962C8B-B14F-4D97-AF65-F5344CB8AC3E}">
        <p14:creationId xmlns:p14="http://schemas.microsoft.com/office/powerpoint/2010/main" val="16512514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t>ΠΟΙΟΣ ΧΡΗΣΙΜΟΠΟΙΕΙ Η ΓΝΩΡΙΖΕΙ ΤΙΣ ΤΟΜΥ?</a:t>
            </a:r>
            <a:endParaRPr lang="el-GR" dirty="0"/>
          </a:p>
        </p:txBody>
      </p:sp>
      <p:pic>
        <p:nvPicPr>
          <p:cNvPr id="4" name="Θέση περιεχομένου 3"/>
          <p:cNvPicPr>
            <a:picLocks noGrp="1" noChangeAspect="1"/>
          </p:cNvPicPr>
          <p:nvPr>
            <p:ph idx="1"/>
          </p:nvPr>
        </p:nvPicPr>
        <p:blipFill>
          <a:blip r:embed="rId2"/>
          <a:stretch>
            <a:fillRect/>
          </a:stretch>
        </p:blipFill>
        <p:spPr>
          <a:xfrm>
            <a:off x="1525853" y="2160588"/>
            <a:ext cx="6900332" cy="3881437"/>
          </a:xfrm>
          <a:prstGeom prst="rect">
            <a:avLst/>
          </a:prstGeom>
        </p:spPr>
      </p:pic>
    </p:spTree>
    <p:extLst>
      <p:ext uri="{BB962C8B-B14F-4D97-AF65-F5344CB8AC3E}">
        <p14:creationId xmlns:p14="http://schemas.microsoft.com/office/powerpoint/2010/main" val="2110854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Διεπιστημονική Ομάδα </a:t>
            </a:r>
            <a:r>
              <a:rPr lang="el-GR" dirty="0" smtClean="0"/>
              <a:t>Υγείας (ΔΟΥ)</a:t>
            </a:r>
            <a:r>
              <a:rPr lang="el-GR" dirty="0"/>
              <a:t/>
            </a:r>
            <a:br>
              <a:rPr lang="el-GR" dirty="0"/>
            </a:br>
            <a:endParaRPr lang="el-GR" dirty="0"/>
          </a:p>
        </p:txBody>
      </p:sp>
      <p:sp>
        <p:nvSpPr>
          <p:cNvPr id="3" name="Θέση περιεχομένου 2"/>
          <p:cNvSpPr>
            <a:spLocks noGrp="1"/>
          </p:cNvSpPr>
          <p:nvPr>
            <p:ph idx="1"/>
          </p:nvPr>
        </p:nvSpPr>
        <p:spPr/>
        <p:txBody>
          <a:bodyPr>
            <a:noAutofit/>
          </a:bodyPr>
          <a:lstStyle/>
          <a:p>
            <a:r>
              <a:rPr lang="el-GR" sz="3600" i="1" dirty="0"/>
              <a:t>Στο χώρο της υγείας ο κάθε ειδικός </a:t>
            </a:r>
            <a:r>
              <a:rPr lang="el-GR" sz="3600" i="1" dirty="0">
                <a:solidFill>
                  <a:srgbClr val="FF0000"/>
                </a:solidFill>
              </a:rPr>
              <a:t>γνωρίζει τις αρμοδιότητες του και το αντικείμενο της εργασίας του</a:t>
            </a:r>
            <a:r>
              <a:rPr lang="el-GR" sz="3600" i="1" dirty="0"/>
              <a:t>, αλλά πολλές φορές </a:t>
            </a:r>
            <a:r>
              <a:rPr lang="el-GR" sz="3600" i="1" dirty="0">
                <a:solidFill>
                  <a:srgbClr val="FF0000"/>
                </a:solidFill>
              </a:rPr>
              <a:t>δεν είναι εξοικειωμένος με τη βασική εκπαίδευση, τους ρόλους ή το εύρος των λειτουργιών άλλων ειδικοτήτων</a:t>
            </a:r>
            <a:r>
              <a:rPr lang="el-GR" sz="3600" i="1" dirty="0"/>
              <a:t>.</a:t>
            </a:r>
            <a:endParaRPr lang="el-GR" sz="3600" dirty="0"/>
          </a:p>
        </p:txBody>
      </p:sp>
    </p:spTree>
    <p:extLst>
      <p:ext uri="{BB962C8B-B14F-4D97-AF65-F5344CB8AC3E}">
        <p14:creationId xmlns:p14="http://schemas.microsoft.com/office/powerpoint/2010/main" val="2279512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ΔΟΥ</a:t>
            </a:r>
            <a:endParaRPr lang="el-GR" dirty="0"/>
          </a:p>
        </p:txBody>
      </p:sp>
      <p:sp>
        <p:nvSpPr>
          <p:cNvPr id="3" name="Θέση περιεχομένου 2"/>
          <p:cNvSpPr>
            <a:spLocks noGrp="1"/>
          </p:cNvSpPr>
          <p:nvPr>
            <p:ph idx="1"/>
          </p:nvPr>
        </p:nvSpPr>
        <p:spPr/>
        <p:txBody>
          <a:bodyPr>
            <a:normAutofit/>
          </a:bodyPr>
          <a:lstStyle/>
          <a:p>
            <a:pPr fontAlgn="base"/>
            <a:r>
              <a:rPr lang="el-GR" sz="2800" b="1" dirty="0"/>
              <a:t>απαραίτητη στην Πρωτοβάθμια Φροντίδα Υγείας</a:t>
            </a:r>
            <a:endParaRPr lang="el-GR" sz="2800" dirty="0"/>
          </a:p>
          <a:p>
            <a:pPr fontAlgn="base"/>
            <a:r>
              <a:rPr lang="el-GR" sz="2800" b="1" dirty="0"/>
              <a:t>ολιστική οπτική και </a:t>
            </a:r>
            <a:r>
              <a:rPr lang="el-GR" sz="2800" b="1" dirty="0">
                <a:solidFill>
                  <a:srgbClr val="FF0000"/>
                </a:solidFill>
              </a:rPr>
              <a:t>κοινός στόχος</a:t>
            </a:r>
            <a:endParaRPr lang="el-GR" sz="2800" dirty="0">
              <a:solidFill>
                <a:srgbClr val="FF0000"/>
              </a:solidFill>
            </a:endParaRPr>
          </a:p>
          <a:p>
            <a:pPr fontAlgn="base"/>
            <a:r>
              <a:rPr lang="el-GR" sz="2800" b="1" dirty="0"/>
              <a:t>συνέχεια στη φροντίδα</a:t>
            </a:r>
            <a:endParaRPr lang="el-GR" sz="2800" dirty="0"/>
          </a:p>
          <a:p>
            <a:pPr fontAlgn="base"/>
            <a:r>
              <a:rPr lang="el-GR" sz="2800" b="1" dirty="0"/>
              <a:t>πολλαπλασιάζει το αποτέλεσμα</a:t>
            </a:r>
            <a:endParaRPr lang="el-GR" sz="2800" dirty="0"/>
          </a:p>
          <a:p>
            <a:pPr fontAlgn="base"/>
            <a:r>
              <a:rPr lang="el-GR" sz="2800" b="1" dirty="0"/>
              <a:t>απλοποιεί την σχέση του ατόμου με τις υπηρεσίες υγείας</a:t>
            </a:r>
            <a:endParaRPr lang="el-GR" sz="2800" dirty="0"/>
          </a:p>
          <a:p>
            <a:endParaRPr lang="el-GR" sz="2800" dirty="0"/>
          </a:p>
        </p:txBody>
      </p:sp>
    </p:spTree>
    <p:extLst>
      <p:ext uri="{BB962C8B-B14F-4D97-AF65-F5344CB8AC3E}">
        <p14:creationId xmlns:p14="http://schemas.microsoft.com/office/powerpoint/2010/main" val="3514793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Στοχοθεσία</a:t>
            </a:r>
            <a:endParaRPr lang="el-GR" dirty="0"/>
          </a:p>
        </p:txBody>
      </p:sp>
      <p:sp>
        <p:nvSpPr>
          <p:cNvPr id="3" name="Θέση περιεχομένου 2"/>
          <p:cNvSpPr>
            <a:spLocks noGrp="1"/>
          </p:cNvSpPr>
          <p:nvPr>
            <p:ph idx="1"/>
          </p:nvPr>
        </p:nvSpPr>
        <p:spPr/>
        <p:txBody>
          <a:bodyPr>
            <a:normAutofit/>
          </a:bodyPr>
          <a:lstStyle/>
          <a:p>
            <a:pPr marL="0" indent="0" algn="just">
              <a:buNone/>
            </a:pPr>
            <a:r>
              <a:rPr lang="el-GR" sz="2400" dirty="0"/>
              <a:t>Η διαμόρφωση και η λειτουργία της Διεπιστημονικής Ομάδας Υγείας δεν επιτυγχάνεται με την απλή συνεργασία των διαφόρων επαγγελματιών υγείας. </a:t>
            </a:r>
            <a:r>
              <a:rPr lang="el-GR" sz="2400" dirty="0">
                <a:solidFill>
                  <a:srgbClr val="FF0000"/>
                </a:solidFill>
              </a:rPr>
              <a:t>Στην αρχή χρειάζεται να προσδιοριστεί ο στόχος μέσα από τον οποίο καθορίζεται και η σύνθεση της ομάδας.</a:t>
            </a:r>
            <a:r>
              <a:rPr lang="el-GR" sz="2400" dirty="0"/>
              <a:t> Μπορεί να είναι μια ομάδα που θα αναλάβει την φροντίδα στο σπίτι ή την φροντίδα  διαβητικών  και επειδή βάζει στο επίκεντρο το άτομο ή τον πληθυσμό </a:t>
            </a:r>
            <a:r>
              <a:rPr lang="el-GR" sz="2400" dirty="0">
                <a:solidFill>
                  <a:srgbClr val="FF0000"/>
                </a:solidFill>
              </a:rPr>
              <a:t>εξασθενίζει ανταγωνισμούς ανάμεσα στα διάφορα επαγγέλματα</a:t>
            </a:r>
            <a:r>
              <a:rPr lang="el-GR" sz="2400" dirty="0"/>
              <a:t>.</a:t>
            </a:r>
          </a:p>
        </p:txBody>
      </p:sp>
    </p:spTree>
    <p:extLst>
      <p:ext uri="{BB962C8B-B14F-4D97-AF65-F5344CB8AC3E}">
        <p14:creationId xmlns:p14="http://schemas.microsoft.com/office/powerpoint/2010/main" val="2538412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Προϋπόθεση</a:t>
            </a:r>
            <a:endParaRPr lang="el-GR" dirty="0"/>
          </a:p>
        </p:txBody>
      </p:sp>
      <p:sp>
        <p:nvSpPr>
          <p:cNvPr id="3" name="Θέση περιεχομένου 2"/>
          <p:cNvSpPr>
            <a:spLocks noGrp="1"/>
          </p:cNvSpPr>
          <p:nvPr>
            <p:ph idx="1"/>
          </p:nvPr>
        </p:nvSpPr>
        <p:spPr/>
        <p:txBody>
          <a:bodyPr>
            <a:normAutofit/>
          </a:bodyPr>
          <a:lstStyle/>
          <a:p>
            <a:pPr marL="0" indent="0" algn="just">
              <a:buNone/>
            </a:pPr>
            <a:r>
              <a:rPr lang="el-GR" sz="2400" dirty="0"/>
              <a:t>. Ο σεβασμός απέναντι στα κοινωνικά, πολιτισμικά και μορφωτικά δεδομένα και γενικά την προσωπικότητα τόσο των συναδέλφων όσο και των ατόμων που χρειάζονται φροντίδα και του περιβάλλοντός τους, αποτελεί αναγκαίο στοιχείο για τη δημιουργική σχέση συνεργασίας. </a:t>
            </a:r>
            <a:r>
              <a:rPr lang="el-GR" sz="2400" b="1" dirty="0">
                <a:solidFill>
                  <a:srgbClr val="92D050"/>
                </a:solidFill>
              </a:rPr>
              <a:t>Ο στόχος είναι αυτός που ενοποιεί την ομάδα,</a:t>
            </a:r>
            <a:r>
              <a:rPr lang="el-GR" sz="2400" dirty="0"/>
              <a:t>  Όταν  ο ρόλος του καθένα είναι διακριτός και σεβαστός μπορεί να διευρυνθούν τα όρια του στην καθημερινή πρακτική, και </a:t>
            </a:r>
            <a:r>
              <a:rPr lang="el-GR" sz="2400" dirty="0">
                <a:solidFill>
                  <a:srgbClr val="FF0000"/>
                </a:solidFill>
              </a:rPr>
              <a:t>τα μέλη της ομάδας να εκπαιδεύονται ανάλογα με τις ανάγκες που πρέπει να καλύψουν. </a:t>
            </a:r>
          </a:p>
        </p:txBody>
      </p:sp>
    </p:spTree>
    <p:extLst>
      <p:ext uri="{BB962C8B-B14F-4D97-AF65-F5344CB8AC3E}">
        <p14:creationId xmlns:p14="http://schemas.microsoft.com/office/powerpoint/2010/main" val="4086380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Εκπαίδευση;</a:t>
            </a:r>
            <a:endParaRPr lang="el-GR" dirty="0"/>
          </a:p>
        </p:txBody>
      </p:sp>
      <p:sp>
        <p:nvSpPr>
          <p:cNvPr id="3" name="Θέση περιεχομένου 2"/>
          <p:cNvSpPr>
            <a:spLocks noGrp="1"/>
          </p:cNvSpPr>
          <p:nvPr>
            <p:ph idx="1"/>
          </p:nvPr>
        </p:nvSpPr>
        <p:spPr/>
        <p:txBody>
          <a:bodyPr>
            <a:normAutofit/>
          </a:bodyPr>
          <a:lstStyle/>
          <a:p>
            <a:pPr marL="0" indent="0" algn="just">
              <a:buNone/>
            </a:pPr>
            <a:r>
              <a:rPr lang="el-GR" sz="2400" dirty="0"/>
              <a:t>Με την διαδικασία αυτή η ομάδα έχει αφιερώσει ήδη κάποιο χρόνο για την επαφή και την γνωριμία. Παρόλα αυτά πρέπει να δίνεται σε κάθε συνάντηση  χρόνος για να εκφράζονται τα προβλήματα που προκύπτουν στις σχέσεις των μελών της ομάδας έτσι ώστε να αντιμετωπίζονται έγκαιρα και να μην εμποδίζουν τη λειτουργία της. </a:t>
            </a:r>
            <a:endParaRPr lang="el-GR" sz="2400" dirty="0" smtClean="0"/>
          </a:p>
          <a:p>
            <a:pPr marL="0" indent="0" algn="just">
              <a:buNone/>
            </a:pPr>
            <a:r>
              <a:rPr lang="el-GR" sz="2400" dirty="0" smtClean="0">
                <a:solidFill>
                  <a:srgbClr val="FF0000"/>
                </a:solidFill>
              </a:rPr>
              <a:t>Θεωρείται </a:t>
            </a:r>
            <a:r>
              <a:rPr lang="el-GR" sz="2400" dirty="0">
                <a:solidFill>
                  <a:srgbClr val="FF0000"/>
                </a:solidFill>
              </a:rPr>
              <a:t>αυτονόητο ότι θα υπάρχουν καθιερωμένες συναντήσεις για τον προγραμματισμό, την ανάθεση και την αξιολόγηση της δουλειάς της ομάδας.</a:t>
            </a:r>
          </a:p>
        </p:txBody>
      </p:sp>
    </p:spTree>
    <p:extLst>
      <p:ext uri="{BB962C8B-B14F-4D97-AF65-F5344CB8AC3E}">
        <p14:creationId xmlns:p14="http://schemas.microsoft.com/office/powerpoint/2010/main" val="464192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Εμπόδια</a:t>
            </a:r>
            <a:endParaRPr lang="el-GR" dirty="0"/>
          </a:p>
        </p:txBody>
      </p:sp>
      <p:sp>
        <p:nvSpPr>
          <p:cNvPr id="3" name="Θέση περιεχομένου 2"/>
          <p:cNvSpPr>
            <a:spLocks noGrp="1"/>
          </p:cNvSpPr>
          <p:nvPr>
            <p:ph idx="1"/>
          </p:nvPr>
        </p:nvSpPr>
        <p:spPr/>
        <p:txBody>
          <a:bodyPr>
            <a:normAutofit/>
          </a:bodyPr>
          <a:lstStyle/>
          <a:p>
            <a:pPr fontAlgn="base"/>
            <a:r>
              <a:rPr lang="el-GR" dirty="0"/>
              <a:t>Η έλλειψη σταθερότητας και συνέχειας στις δομές και το προσωπικό, βάζει προβλήματα στην οργάνωση των παρεμβάσεων και τη συνοχή της ομάδας. Αν δεν προβλέπονται τακτικές συναντήσεις για την επικοινωνία των μελών, αναγκάζεται ο καθένας  και ιδιαίτερα το πρόσωπο αναφοράς να λειτουργήσει ατομικά και να πάρει αποφάσεις, πράγμα που τορπιλίζει την ομαδική λειτουργία και δίνει έδαφος σε ανταγωνισμούς και εντάσεις.</a:t>
            </a:r>
          </a:p>
          <a:p>
            <a:pPr marL="0" indent="0">
              <a:buNone/>
            </a:pPr>
            <a:endParaRPr lang="el-GR" dirty="0"/>
          </a:p>
        </p:txBody>
      </p:sp>
    </p:spTree>
    <p:extLst>
      <p:ext uri="{BB962C8B-B14F-4D97-AF65-F5344CB8AC3E}">
        <p14:creationId xmlns:p14="http://schemas.microsoft.com/office/powerpoint/2010/main" val="1258693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Εμπόδια</a:t>
            </a:r>
            <a:endParaRPr lang="el-GR" dirty="0"/>
          </a:p>
        </p:txBody>
      </p:sp>
      <p:sp>
        <p:nvSpPr>
          <p:cNvPr id="3" name="Θέση περιεχομένου 2"/>
          <p:cNvSpPr>
            <a:spLocks noGrp="1"/>
          </p:cNvSpPr>
          <p:nvPr>
            <p:ph idx="1"/>
          </p:nvPr>
        </p:nvSpPr>
        <p:spPr/>
        <p:txBody>
          <a:bodyPr/>
          <a:lstStyle/>
          <a:p>
            <a:pPr fontAlgn="base"/>
            <a:r>
              <a:rPr lang="el-GR" dirty="0"/>
              <a:t>Οι αδιευκρίνιστοι ρόλοι, η διαφορετική κουλτούρα και μέθοδος δουλειάς και τα στερεότυπα που έχουμε στο μυαλό μας για τους άλλους λειτουργούς της υγείας μπορούν να είναι σημαντικά εμπόδια στη λειτουργία της ομάδας αν δεν διερευνηθούν στις ομαδικές συναντήσεις.</a:t>
            </a:r>
          </a:p>
          <a:p>
            <a:endParaRPr lang="el-GR" dirty="0"/>
          </a:p>
        </p:txBody>
      </p:sp>
    </p:spTree>
    <p:extLst>
      <p:ext uri="{BB962C8B-B14F-4D97-AF65-F5344CB8AC3E}">
        <p14:creationId xmlns:p14="http://schemas.microsoft.com/office/powerpoint/2010/main" val="1663763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Εμπόδια</a:t>
            </a:r>
            <a:endParaRPr lang="el-GR" dirty="0"/>
          </a:p>
        </p:txBody>
      </p:sp>
      <p:sp>
        <p:nvSpPr>
          <p:cNvPr id="3" name="Θέση περιεχομένου 2"/>
          <p:cNvSpPr>
            <a:spLocks noGrp="1"/>
          </p:cNvSpPr>
          <p:nvPr>
            <p:ph idx="1"/>
          </p:nvPr>
        </p:nvSpPr>
        <p:spPr/>
        <p:txBody>
          <a:bodyPr/>
          <a:lstStyle/>
          <a:p>
            <a:r>
              <a:rPr lang="el-GR" dirty="0"/>
              <a:t>Η απουσία οργανωμένης και μακροπρόθεσμης στρατηγικής και η ανεπαρκής ή γραφειοκρατική οργάνωση στις κεντρικές δομές της πολιτικής υγείας αλλά και της διοίκησης ενός Κέντρου Υγείας δυσκολεύει και μπορεί μερικές φορές να ακυρώσει το έργο της ομάδας.</a:t>
            </a:r>
          </a:p>
          <a:p>
            <a:endParaRPr lang="el-GR" dirty="0"/>
          </a:p>
        </p:txBody>
      </p:sp>
    </p:spTree>
    <p:extLst>
      <p:ext uri="{BB962C8B-B14F-4D97-AF65-F5344CB8AC3E}">
        <p14:creationId xmlns:p14="http://schemas.microsoft.com/office/powerpoint/2010/main" val="3622077992"/>
      </p:ext>
    </p:extLst>
  </p:cSld>
  <p:clrMapOvr>
    <a:masterClrMapping/>
  </p:clrMapOvr>
</p:sld>
</file>

<file path=ppt/theme/theme1.xml><?xml version="1.0" encoding="utf-8"?>
<a:theme xmlns:a="http://schemas.openxmlformats.org/drawingml/2006/main" name="Όψη">
  <a:themeElements>
    <a:clrScheme name="Όψη">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Όψη">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Όψη">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43</TotalTime>
  <Words>912</Words>
  <Application>Microsoft Office PowerPoint</Application>
  <PresentationFormat>Ευρεία οθόνη</PresentationFormat>
  <Paragraphs>58</Paragraphs>
  <Slides>19</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19</vt:i4>
      </vt:variant>
    </vt:vector>
  </HeadingPairs>
  <TitlesOfParts>
    <vt:vector size="23" baseType="lpstr">
      <vt:lpstr>Arial</vt:lpstr>
      <vt:lpstr>Trebuchet MS</vt:lpstr>
      <vt:lpstr>Wingdings 3</vt:lpstr>
      <vt:lpstr>Όψη</vt:lpstr>
      <vt:lpstr>Προϋποθέσεις και λειτουργία ΔΟΥ στην ΑΠΟΚΑΤΑΣΤΑΣΗ </vt:lpstr>
      <vt:lpstr>Διεπιστημονική Ομάδα Υγείας (ΔΟΥ) </vt:lpstr>
      <vt:lpstr>ΔΟΥ</vt:lpstr>
      <vt:lpstr>Στοχοθεσία</vt:lpstr>
      <vt:lpstr>Προϋπόθεση</vt:lpstr>
      <vt:lpstr>Εκπαίδευση;</vt:lpstr>
      <vt:lpstr>Εμπόδια</vt:lpstr>
      <vt:lpstr>Εμπόδια</vt:lpstr>
      <vt:lpstr>Εμπόδια</vt:lpstr>
      <vt:lpstr>Διεπιστημονική ομάδα στην Αποκατάσταση</vt:lpstr>
      <vt:lpstr>Διεπιστημονική ομάδα στην Αποκατάσταση</vt:lpstr>
      <vt:lpstr>Διεπιστημονική ομάδα στην Αποκατάσταση</vt:lpstr>
      <vt:lpstr>Διεπιστημονική ομάδα στην Αποκατάσταση</vt:lpstr>
      <vt:lpstr>Διεπιστημονική ομάδα στην Αποκατάσταση</vt:lpstr>
      <vt:lpstr>Διεπιστημονική ομάδα στην Αποκατάσταση</vt:lpstr>
      <vt:lpstr>ΤΟΜΥ ????</vt:lpstr>
      <vt:lpstr>ΤΟΜΥ…</vt:lpstr>
      <vt:lpstr>ΤΟΜΥ</vt:lpstr>
      <vt:lpstr>ΠΟΙΟΣ ΧΡΗΣΙΜΟΠΟΙΕΙ Η ΓΝΩΡΙΖΕΙ ΤΙΣ ΤΟΜΥ?</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Προϋποθέσεις και λειτουργία </dc:title>
  <dc:creator>Constantinos Koutsojannis</dc:creator>
  <cp:lastModifiedBy>Constantinos Koutsojannis</cp:lastModifiedBy>
  <cp:revision>21</cp:revision>
  <dcterms:created xsi:type="dcterms:W3CDTF">2024-04-11T18:52:07Z</dcterms:created>
  <dcterms:modified xsi:type="dcterms:W3CDTF">2024-04-12T05:32:51Z</dcterms:modified>
</cp:coreProperties>
</file>