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4"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p:normalViewPr>
  <p:slideViewPr>
    <p:cSldViewPr>
      <p:cViewPr varScale="1">
        <p:scale>
          <a:sx n="74" d="100"/>
          <a:sy n="74" d="100"/>
        </p:scale>
        <p:origin x="546"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fontAlgn="auto">
              <a:spcBef>
                <a:spcPts val="0"/>
              </a:spcBef>
              <a:spcAft>
                <a:spcPts val="0"/>
              </a:spcAft>
              <a:defRPr sz="1200">
                <a:latin typeface="+mn-lt"/>
                <a:cs typeface="+mn-cs"/>
              </a:defRPr>
            </a:lvl1pPr>
          </a:lstStyle>
          <a:p>
            <a:pPr>
              <a:defRPr/>
            </a:pPr>
            <a:fld id="{F48C0C43-1986-447E-9651-4180E092F709}" type="datetimeFigureOut">
              <a:rPr lang="en-US"/>
              <a:pPr>
                <a:defRPr/>
              </a:pPr>
              <a:t>3/8/2015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fontAlgn="auto">
              <a:spcBef>
                <a:spcPts val="0"/>
              </a:spcBef>
              <a:spcAft>
                <a:spcPts val="0"/>
              </a:spcAft>
              <a:defRPr sz="1200">
                <a:latin typeface="+mn-lt"/>
                <a:cs typeface="+mn-cs"/>
              </a:defRPr>
            </a:lvl1pPr>
          </a:lstStyle>
          <a:p>
            <a:pPr>
              <a:defRPr/>
            </a:pPr>
            <a:fld id="{B72B95FD-A6AF-4F53-B568-52819CE5F4F5}" type="slidenum">
              <a:rPr lang="en-US"/>
              <a:pPr>
                <a:defRPr/>
              </a:pPr>
              <a:t>‹#›</a:t>
            </a:fld>
            <a:endParaRPr lang="en-US"/>
          </a:p>
        </p:txBody>
      </p:sp>
    </p:spTree>
    <p:extLst>
      <p:ext uri="{BB962C8B-B14F-4D97-AF65-F5344CB8AC3E}">
        <p14:creationId xmlns:p14="http://schemas.microsoft.com/office/powerpoint/2010/main" val="31908885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l-GR" smtClean="0"/>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fld id="{D61096F9-63D8-498E-ADCB-5CB9C2B8DA5F}" type="slidenum">
              <a:rPr lang="en-US" smtClean="0"/>
              <a:pPr eaLnBrk="1" fontAlgn="base" hangingPunct="1">
                <a:spcBef>
                  <a:spcPct val="0"/>
                </a:spcBef>
                <a:spcAft>
                  <a:spcPct val="0"/>
                </a:spcAft>
                <a:defRPr/>
              </a:pPr>
              <a:t>1</a:t>
            </a:fld>
            <a:endParaRPr lang="en-US" smtClean="0"/>
          </a:p>
        </p:txBody>
      </p:sp>
    </p:spTree>
    <p:extLst>
      <p:ext uri="{BB962C8B-B14F-4D97-AF65-F5344CB8AC3E}">
        <p14:creationId xmlns:p14="http://schemas.microsoft.com/office/powerpoint/2010/main" val="53628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l-GR" smtClean="0"/>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fld id="{D61096F9-63D8-498E-ADCB-5CB9C2B8DA5F}" type="slidenum">
              <a:rPr lang="en-US" smtClean="0"/>
              <a:pPr eaLnBrk="1" fontAlgn="base" hangingPunct="1">
                <a:spcBef>
                  <a:spcPct val="0"/>
                </a:spcBef>
                <a:spcAft>
                  <a:spcPct val="0"/>
                </a:spcAft>
                <a:defRPr/>
              </a:pPr>
              <a:t>2</a:t>
            </a:fld>
            <a:endParaRPr lang="en-US" smtClean="0"/>
          </a:p>
        </p:txBody>
      </p:sp>
    </p:spTree>
    <p:extLst>
      <p:ext uri="{BB962C8B-B14F-4D97-AF65-F5344CB8AC3E}">
        <p14:creationId xmlns:p14="http://schemas.microsoft.com/office/powerpoint/2010/main" val="1133673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l-GR" smtClean="0"/>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fld id="{D61096F9-63D8-498E-ADCB-5CB9C2B8DA5F}" type="slidenum">
              <a:rPr lang="en-US" smtClean="0"/>
              <a:pPr eaLnBrk="1" fontAlgn="base" hangingPunct="1">
                <a:spcBef>
                  <a:spcPct val="0"/>
                </a:spcBef>
                <a:spcAft>
                  <a:spcPct val="0"/>
                </a:spcAft>
                <a:defRPr/>
              </a:pPr>
              <a:t>3</a:t>
            </a:fld>
            <a:endParaRPr lang="en-US" smtClean="0"/>
          </a:p>
        </p:txBody>
      </p:sp>
    </p:spTree>
    <p:extLst>
      <p:ext uri="{BB962C8B-B14F-4D97-AF65-F5344CB8AC3E}">
        <p14:creationId xmlns:p14="http://schemas.microsoft.com/office/powerpoint/2010/main" val="3340713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l-GR" smtClean="0"/>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fld id="{D61096F9-63D8-498E-ADCB-5CB9C2B8DA5F}" type="slidenum">
              <a:rPr lang="en-US" smtClean="0"/>
              <a:pPr eaLnBrk="1" fontAlgn="base" hangingPunct="1">
                <a:spcBef>
                  <a:spcPct val="0"/>
                </a:spcBef>
                <a:spcAft>
                  <a:spcPct val="0"/>
                </a:spcAft>
                <a:defRPr/>
              </a:pPr>
              <a:t>4</a:t>
            </a:fld>
            <a:endParaRPr lang="en-US" smtClean="0"/>
          </a:p>
        </p:txBody>
      </p:sp>
    </p:spTree>
    <p:extLst>
      <p:ext uri="{BB962C8B-B14F-4D97-AF65-F5344CB8AC3E}">
        <p14:creationId xmlns:p14="http://schemas.microsoft.com/office/powerpoint/2010/main" val="3542019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spcBef>
                <a:spcPct val="0"/>
              </a:spcBef>
            </a:pPr>
            <a:endParaRPr lang="el-GR" smtClean="0"/>
          </a:p>
        </p:txBody>
      </p:sp>
      <p:sp>
        <p:nvSpPr>
          <p:cNvPr id="235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fld id="{D61096F9-63D8-498E-ADCB-5CB9C2B8DA5F}" type="slidenum">
              <a:rPr lang="en-US" smtClean="0"/>
              <a:pPr eaLnBrk="1" fontAlgn="base" hangingPunct="1">
                <a:spcBef>
                  <a:spcPct val="0"/>
                </a:spcBef>
                <a:spcAft>
                  <a:spcPct val="0"/>
                </a:spcAft>
                <a:defRPr/>
              </a:pPr>
              <a:t>5</a:t>
            </a:fld>
            <a:endParaRPr lang="en-US" smtClean="0"/>
          </a:p>
        </p:txBody>
      </p:sp>
    </p:spTree>
    <p:extLst>
      <p:ext uri="{BB962C8B-B14F-4D97-AF65-F5344CB8AC3E}">
        <p14:creationId xmlns:p14="http://schemas.microsoft.com/office/powerpoint/2010/main" val="3134400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effectLst>
                  <a:outerShdw blurRad="38100" dist="38100" dir="2700000" algn="tl">
                    <a:srgbClr val="000000">
                      <a:alpha val="43137"/>
                    </a:srgbClr>
                  </a:outerShdw>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10"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39F97F48-C76D-4622-BC0F-C995CDAA51E9}" type="datetime8">
              <a:rPr lang="en-US"/>
              <a:pPr>
                <a:defRPr/>
              </a:pPr>
              <a:t>3/8/2015 6:43 PM</a:t>
            </a:fld>
            <a:endParaRPr lang="en-US" dirty="0"/>
          </a:p>
        </p:txBody>
      </p:sp>
      <p:sp>
        <p:nvSpPr>
          <p:cNvPr id="11" name="Footer Placeholder 16"/>
          <p:cNvSpPr>
            <a:spLocks noGrp="1"/>
          </p:cNvSpPr>
          <p:nvPr>
            <p:ph type="ftr" sz="quarter" idx="11"/>
          </p:nvPr>
        </p:nvSpPr>
        <p:spPr>
          <a:xfrm>
            <a:off x="3275855" y="236538"/>
            <a:ext cx="4677519" cy="365125"/>
          </a:xfrm>
        </p:spPr>
        <p:txBody>
          <a:bodyPr/>
          <a:lstStyle>
            <a:lvl1pPr algn="r">
              <a:defRPr>
                <a:solidFill>
                  <a:schemeClr val="tx2"/>
                </a:solidFill>
              </a:defRPr>
            </a:lvl1pPr>
          </a:lstStyle>
          <a:p>
            <a:pPr>
              <a:defRPr/>
            </a:pPr>
            <a:r>
              <a:rPr lang="en-US"/>
              <a:t>Graduate Course: Advanced Materials Processing</a:t>
            </a:r>
            <a:endParaRPr lang="en-US" dirty="0"/>
          </a:p>
        </p:txBody>
      </p:sp>
      <p:sp>
        <p:nvSpPr>
          <p:cNvPr id="12" name="Slide Number Placeholder 28"/>
          <p:cNvSpPr>
            <a:spLocks noGrp="1"/>
          </p:cNvSpPr>
          <p:nvPr>
            <p:ph type="sldNum" sz="quarter" idx="12"/>
          </p:nvPr>
        </p:nvSpPr>
        <p:spPr>
          <a:xfrm>
            <a:off x="8001000" y="228600"/>
            <a:ext cx="838200" cy="381000"/>
          </a:xfrm>
        </p:spPr>
        <p:txBody>
          <a:bodyPr/>
          <a:lstStyle>
            <a:lvl1pPr>
              <a:defRPr sz="1400">
                <a:solidFill>
                  <a:schemeClr val="tx2"/>
                </a:solidFill>
              </a:defRPr>
            </a:lvl1pPr>
          </a:lstStyle>
          <a:p>
            <a:pPr>
              <a:defRPr/>
            </a:pPr>
            <a:fld id="{4716492B-2ABB-4148-9569-E406B40F2485}" type="slidenum">
              <a:rPr lang="en-US"/>
              <a:pPr>
                <a:defRPr/>
              </a:pPr>
              <a:t>‹#›</a:t>
            </a:fld>
            <a:endParaRPr lang="en-US" dirty="0"/>
          </a:p>
        </p:txBody>
      </p:sp>
      <p:sp>
        <p:nvSpPr>
          <p:cNvPr id="3" name="Rectangle 2"/>
          <p:cNvSpPr/>
          <p:nvPr userDrawn="1"/>
        </p:nvSpPr>
        <p:spPr>
          <a:xfrm>
            <a:off x="215516" y="36004"/>
            <a:ext cx="3012713" cy="16648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030" y="105543"/>
            <a:ext cx="2843308" cy="1546157"/>
          </a:xfrm>
          <a:prstGeom prst="rect">
            <a:avLst/>
          </a:prstGeom>
        </p:spPr>
      </p:pic>
    </p:spTree>
    <p:extLst>
      <p:ext uri="{BB962C8B-B14F-4D97-AF65-F5344CB8AC3E}">
        <p14:creationId xmlns:p14="http://schemas.microsoft.com/office/powerpoint/2010/main" val="7634865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a:defRPr/>
            </a:lvl1pPr>
          </a:lstStyle>
          <a:p>
            <a:pPr>
              <a:defRPr/>
            </a:pPr>
            <a:fld id="{A2938326-12EA-45E2-B972-1F3329451632}" type="datetime8">
              <a:rPr lang="en-US"/>
              <a:pPr>
                <a:defRPr/>
              </a:pPr>
              <a:t>3/8/2015 6:43 PM</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Graduate Course: Advanced Materials Processing</a:t>
            </a:r>
          </a:p>
        </p:txBody>
      </p:sp>
      <p:sp>
        <p:nvSpPr>
          <p:cNvPr id="6" name="Slide Number Placeholder 5"/>
          <p:cNvSpPr>
            <a:spLocks noGrp="1"/>
          </p:cNvSpPr>
          <p:nvPr>
            <p:ph type="sldNum" sz="quarter" idx="12"/>
          </p:nvPr>
        </p:nvSpPr>
        <p:spPr/>
        <p:txBody>
          <a:bodyPr/>
          <a:lstStyle>
            <a:lvl1pPr>
              <a:defRPr/>
            </a:lvl1pPr>
          </a:lstStyle>
          <a:p>
            <a:pPr>
              <a:defRPr/>
            </a:pPr>
            <a:fld id="{FA3A67D2-1764-4AF1-B43C-4F3DBFE0110F}" type="slidenum">
              <a:rPr lang="en-US"/>
              <a:pPr>
                <a:defRPr/>
              </a:pPr>
              <a:t>‹#›</a:t>
            </a:fld>
            <a:endParaRPr lang="en-US" sz="1400">
              <a:solidFill>
                <a:srgbClr val="FFFFFF"/>
              </a:solidFill>
            </a:endParaRPr>
          </a:p>
        </p:txBody>
      </p:sp>
    </p:spTree>
    <p:extLst>
      <p:ext uri="{BB962C8B-B14F-4D97-AF65-F5344CB8AC3E}">
        <p14:creationId xmlns:p14="http://schemas.microsoft.com/office/powerpoint/2010/main" val="810031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a:off x="6553200" y="6248400"/>
            <a:ext cx="2209800" cy="365125"/>
          </a:xfrm>
        </p:spPr>
        <p:txBody>
          <a:bodyPr/>
          <a:lstStyle>
            <a:lvl1pPr algn="l">
              <a:defRPr/>
            </a:lvl1pPr>
          </a:lstStyle>
          <a:p>
            <a:pPr>
              <a:defRPr/>
            </a:pPr>
            <a:fld id="{13F2734D-53A9-4C5E-BDC9-B1D0AB0B16B8}" type="datetime8">
              <a:rPr lang="en-US"/>
              <a:pPr>
                <a:defRPr/>
              </a:pPr>
              <a:t>3/8/2015 6:43 PM</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t>Graduate Course: Advanced Materials Processing</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C3CDA0EC-0B3C-4538-8C54-BA4F031652BF}" type="slidenum">
              <a:rPr lang="en-US"/>
              <a:pPr>
                <a:defRPr/>
              </a:pPr>
              <a:t>‹#›</a:t>
            </a:fld>
            <a:endParaRPr lang="en-US" sz="1400" dirty="0">
              <a:solidFill>
                <a:srgbClr val="FFFFFF"/>
              </a:solidFill>
            </a:endParaRPr>
          </a:p>
        </p:txBody>
      </p:sp>
    </p:spTree>
    <p:extLst>
      <p:ext uri="{BB962C8B-B14F-4D97-AF65-F5344CB8AC3E}">
        <p14:creationId xmlns:p14="http://schemas.microsoft.com/office/powerpoint/2010/main" val="272410255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lgn="l">
              <a:defRPr/>
            </a:lvl1pPr>
          </a:lstStyle>
          <a:p>
            <a:pPr>
              <a:defRPr/>
            </a:pPr>
            <a:fld id="{39C05D41-546E-4453-865C-3C57BEC2D066}" type="datetime8">
              <a:rPr lang="en-US"/>
              <a:pPr>
                <a:defRPr/>
              </a:pPr>
              <a:t>3/8/2015 6:43 PM</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Graduate Course: Advanced Materials Processing</a:t>
            </a:r>
          </a:p>
        </p:txBody>
      </p:sp>
      <p:sp>
        <p:nvSpPr>
          <p:cNvPr id="6" name="Slide Number Placeholder 5"/>
          <p:cNvSpPr>
            <a:spLocks noGrp="1"/>
          </p:cNvSpPr>
          <p:nvPr>
            <p:ph type="sldNum" sz="quarter" idx="12"/>
          </p:nvPr>
        </p:nvSpPr>
        <p:spPr/>
        <p:txBody>
          <a:bodyPr/>
          <a:lstStyle>
            <a:lvl1pPr>
              <a:defRPr sz="1400">
                <a:solidFill>
                  <a:srgbClr val="FFFFFF"/>
                </a:solidFill>
              </a:defRPr>
            </a:lvl1pPr>
          </a:lstStyle>
          <a:p>
            <a:pPr>
              <a:defRPr/>
            </a:pPr>
            <a:fld id="{8B9E09B6-F2D7-4EA5-9782-887D827ED049}" type="slidenum">
              <a:rPr lang="en-US"/>
              <a:pPr>
                <a:defRPr/>
              </a:pPr>
              <a:t>‹#›</a:t>
            </a:fld>
            <a:endParaRPr lang="en-US" dirty="0"/>
          </a:p>
        </p:txBody>
      </p:sp>
    </p:spTree>
    <p:extLst>
      <p:ext uri="{BB962C8B-B14F-4D97-AF65-F5344CB8AC3E}">
        <p14:creationId xmlns:p14="http://schemas.microsoft.com/office/powerpoint/2010/main" val="1711961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dirty="0"/>
          </a:p>
        </p:txBody>
      </p:sp>
      <p:sp>
        <p:nvSpPr>
          <p:cNvPr id="7" name="Date Placeholder 11"/>
          <p:cNvSpPr>
            <a:spLocks noGrp="1"/>
          </p:cNvSpPr>
          <p:nvPr>
            <p:ph type="dt" sz="half" idx="10"/>
          </p:nvPr>
        </p:nvSpPr>
        <p:spPr/>
        <p:txBody>
          <a:bodyPr/>
          <a:lstStyle>
            <a:lvl1pPr algn="l">
              <a:defRPr/>
            </a:lvl1pPr>
          </a:lstStyle>
          <a:p>
            <a:pPr>
              <a:defRPr/>
            </a:pPr>
            <a:fld id="{ECE75933-3316-4417-A4F8-5D401EE025B2}" type="datetime8">
              <a:rPr lang="en-US"/>
              <a:pPr>
                <a:defRPr/>
              </a:pPr>
              <a:t>3/8/2015 6:43 PM</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E09AD08A-282A-449A-8B2A-210573843C67}"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a:t>Graduate Course: Advanced Materials Processing</a:t>
            </a:r>
          </a:p>
        </p:txBody>
      </p:sp>
    </p:spTree>
    <p:extLst>
      <p:ext uri="{BB962C8B-B14F-4D97-AF65-F5344CB8AC3E}">
        <p14:creationId xmlns:p14="http://schemas.microsoft.com/office/powerpoint/2010/main" val="28995759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7"/>
          <p:cNvSpPr>
            <a:spLocks noGrp="1"/>
          </p:cNvSpPr>
          <p:nvPr>
            <p:ph type="dt" sz="half" idx="10"/>
          </p:nvPr>
        </p:nvSpPr>
        <p:spPr/>
        <p:txBody>
          <a:bodyPr rtlCol="0"/>
          <a:lstStyle>
            <a:lvl1pPr algn="l">
              <a:defRPr/>
            </a:lvl1pPr>
          </a:lstStyle>
          <a:p>
            <a:pPr>
              <a:defRPr/>
            </a:pPr>
            <a:fld id="{B274694A-BCA2-4254-959B-53E71AEBB07E}" type="datetime8">
              <a:rPr lang="en-US"/>
              <a:pPr>
                <a:defRPr/>
              </a:pPr>
              <a:t>3/8/2015 6:43 PM</a:t>
            </a:fld>
            <a:endParaRPr lang="en-US"/>
          </a:p>
        </p:txBody>
      </p:sp>
      <p:sp>
        <p:nvSpPr>
          <p:cNvPr id="6" name="Slide Number Placeholder 9"/>
          <p:cNvSpPr>
            <a:spLocks noGrp="1"/>
          </p:cNvSpPr>
          <p:nvPr>
            <p:ph type="sldNum" sz="quarter" idx="11"/>
          </p:nvPr>
        </p:nvSpPr>
        <p:spPr/>
        <p:txBody>
          <a:bodyPr rtlCol="0"/>
          <a:lstStyle>
            <a:lvl1pPr>
              <a:defRPr sz="1400">
                <a:solidFill>
                  <a:srgbClr val="FFFFFF"/>
                </a:solidFill>
              </a:defRPr>
            </a:lvl1pPr>
          </a:lstStyle>
          <a:p>
            <a:pPr>
              <a:defRPr/>
            </a:pPr>
            <a:fld id="{DBEF9F1B-B526-462F-9847-8D3B5761827C}"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a:t>Graduate Course: Advanced Materials Processing</a:t>
            </a:r>
          </a:p>
        </p:txBody>
      </p:sp>
    </p:spTree>
    <p:extLst>
      <p:ext uri="{BB962C8B-B14F-4D97-AF65-F5344CB8AC3E}">
        <p14:creationId xmlns:p14="http://schemas.microsoft.com/office/powerpoint/2010/main" val="216467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lgn="l">
              <a:defRPr/>
            </a:lvl1pPr>
          </a:lstStyle>
          <a:p>
            <a:pPr>
              <a:defRPr/>
            </a:pPr>
            <a:fld id="{D8762EE1-7148-40EE-842A-612ABDBA626A}" type="datetime8">
              <a:rPr lang="en-US"/>
              <a:pPr>
                <a:defRPr/>
              </a:pPr>
              <a:t>3/8/2015 6:43 PM</a:t>
            </a:fld>
            <a:endParaRPr lang="en-US"/>
          </a:p>
        </p:txBody>
      </p:sp>
      <p:sp>
        <p:nvSpPr>
          <p:cNvPr id="8" name="Slide Number Placeholder 11"/>
          <p:cNvSpPr>
            <a:spLocks noGrp="1"/>
          </p:cNvSpPr>
          <p:nvPr>
            <p:ph type="sldNum" sz="quarter" idx="11"/>
          </p:nvPr>
        </p:nvSpPr>
        <p:spPr/>
        <p:txBody>
          <a:bodyPr rtlCol="0"/>
          <a:lstStyle>
            <a:lvl1pPr>
              <a:defRPr sz="1400">
                <a:solidFill>
                  <a:srgbClr val="FFFFFF"/>
                </a:solidFill>
              </a:defRPr>
            </a:lvl1pPr>
          </a:lstStyle>
          <a:p>
            <a:pPr>
              <a:defRPr/>
            </a:pPr>
            <a:fld id="{FB4340D4-21F3-4433-9B06-9CAB80D88822}"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a:t>Graduate Course: Advanced Materials Processing</a:t>
            </a:r>
          </a:p>
        </p:txBody>
      </p:sp>
    </p:spTree>
    <p:extLst>
      <p:ext uri="{BB962C8B-B14F-4D97-AF65-F5344CB8AC3E}">
        <p14:creationId xmlns:p14="http://schemas.microsoft.com/office/powerpoint/2010/main" val="224011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fld id="{5AD4971F-B673-480E-B44D-E52F8C7B86EB}" type="datetime8">
              <a:rPr lang="en-US"/>
              <a:pPr>
                <a:defRPr/>
              </a:pPr>
              <a:t>3/8/2015 6:43 PM</a:t>
            </a:fld>
            <a:endParaRPr lang="en-US"/>
          </a:p>
        </p:txBody>
      </p:sp>
      <p:sp>
        <p:nvSpPr>
          <p:cNvPr id="4" name="Footer Placeholder 3"/>
          <p:cNvSpPr>
            <a:spLocks noGrp="1"/>
          </p:cNvSpPr>
          <p:nvPr>
            <p:ph type="ftr" sz="quarter" idx="11"/>
          </p:nvPr>
        </p:nvSpPr>
        <p:spPr/>
        <p:txBody>
          <a:bodyPr/>
          <a:lstStyle>
            <a:lvl1pPr>
              <a:defRPr/>
            </a:lvl1pPr>
          </a:lstStyle>
          <a:p>
            <a:pPr>
              <a:defRPr/>
            </a:pPr>
            <a:r>
              <a:rPr lang="en-US"/>
              <a:t>Graduate Course: Advanced Materials Processing</a:t>
            </a:r>
          </a:p>
        </p:txBody>
      </p:sp>
      <p:sp>
        <p:nvSpPr>
          <p:cNvPr id="5" name="Slide Number Placeholder 4"/>
          <p:cNvSpPr>
            <a:spLocks noGrp="1"/>
          </p:cNvSpPr>
          <p:nvPr>
            <p:ph type="sldNum" sz="quarter" idx="12"/>
          </p:nvPr>
        </p:nvSpPr>
        <p:spPr/>
        <p:txBody>
          <a:bodyPr/>
          <a:lstStyle>
            <a:lvl1pPr>
              <a:defRPr sz="1400">
                <a:solidFill>
                  <a:srgbClr val="FFFFFF"/>
                </a:solidFill>
              </a:defRPr>
            </a:lvl1pPr>
          </a:lstStyle>
          <a:p>
            <a:pPr>
              <a:defRPr/>
            </a:pPr>
            <a:fld id="{9D3C34C6-3074-4FA3-862F-D3C517240584}" type="slidenum">
              <a:rPr lang="en-US"/>
              <a:pPr>
                <a:defRPr/>
              </a:pPr>
              <a:t>‹#›</a:t>
            </a:fld>
            <a:endParaRPr lang="en-US" dirty="0"/>
          </a:p>
        </p:txBody>
      </p:sp>
    </p:spTree>
    <p:extLst>
      <p:ext uri="{BB962C8B-B14F-4D97-AF65-F5344CB8AC3E}">
        <p14:creationId xmlns:p14="http://schemas.microsoft.com/office/powerpoint/2010/main" val="1373024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lgn="l">
              <a:defRPr/>
            </a:lvl1pPr>
          </a:lstStyle>
          <a:p>
            <a:pPr>
              <a:defRPr/>
            </a:pPr>
            <a:fld id="{3DA35149-8B9F-441A-90E5-88450418DA38}" type="datetime8">
              <a:rPr lang="en-US"/>
              <a:pPr>
                <a:defRPr/>
              </a:pPr>
              <a:t>3/8/2015 6:43 PM</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Graduate Course: Advanced Materials Processing</a:t>
            </a:r>
          </a:p>
        </p:txBody>
      </p:sp>
      <p:sp>
        <p:nvSpPr>
          <p:cNvPr id="4" name="Slide Number Placeholder 3"/>
          <p:cNvSpPr>
            <a:spLocks noGrp="1"/>
          </p:cNvSpPr>
          <p:nvPr>
            <p:ph type="sldNum" sz="quarter" idx="12"/>
          </p:nvPr>
        </p:nvSpPr>
        <p:spPr>
          <a:xfrm>
            <a:off x="0" y="6248400"/>
            <a:ext cx="533400" cy="381000"/>
          </a:xfrm>
        </p:spPr>
        <p:txBody>
          <a:bodyPr/>
          <a:lstStyle>
            <a:lvl1pPr>
              <a:defRPr sz="1400">
                <a:solidFill>
                  <a:schemeClr val="tx2"/>
                </a:solidFill>
              </a:defRPr>
            </a:lvl1pPr>
          </a:lstStyle>
          <a:p>
            <a:pPr>
              <a:defRPr/>
            </a:pPr>
            <a:fld id="{BA8C4007-30F6-4DCA-8E01-738834A23AE8}" type="slidenum">
              <a:rPr lang="en-US"/>
              <a:pPr>
                <a:defRPr/>
              </a:pPr>
              <a:t>‹#›</a:t>
            </a:fld>
            <a:endParaRPr lang="en-US" dirty="0"/>
          </a:p>
        </p:txBody>
      </p:sp>
    </p:spTree>
    <p:extLst>
      <p:ext uri="{BB962C8B-B14F-4D97-AF65-F5344CB8AC3E}">
        <p14:creationId xmlns:p14="http://schemas.microsoft.com/office/powerpoint/2010/main" val="537090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lgn="l">
              <a:defRPr/>
            </a:lvl1pPr>
          </a:lstStyle>
          <a:p>
            <a:pPr>
              <a:defRPr/>
            </a:pPr>
            <a:fld id="{F5CBE692-7E9E-4324-B57C-A6F089B80124}" type="datetime8">
              <a:rPr lang="en-US"/>
              <a:pPr>
                <a:defRPr/>
              </a:pPr>
              <a:t>3/8/2015 6:43 PM</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Graduate Course: Advanced Materials Processing</a:t>
            </a:r>
          </a:p>
        </p:txBody>
      </p:sp>
      <p:sp>
        <p:nvSpPr>
          <p:cNvPr id="7" name="Slide Number Placeholder 6"/>
          <p:cNvSpPr>
            <a:spLocks noGrp="1"/>
          </p:cNvSpPr>
          <p:nvPr>
            <p:ph type="sldNum" sz="quarter" idx="12"/>
          </p:nvPr>
        </p:nvSpPr>
        <p:spPr/>
        <p:txBody>
          <a:bodyPr/>
          <a:lstStyle>
            <a:lvl1pPr>
              <a:defRPr sz="1400">
                <a:solidFill>
                  <a:srgbClr val="FFFFFF"/>
                </a:solidFill>
              </a:defRPr>
            </a:lvl1pPr>
          </a:lstStyle>
          <a:p>
            <a:pPr>
              <a:defRPr/>
            </a:pPr>
            <a:fld id="{40E08CD7-0B0E-4A82-95E3-F2DA00E0D129}" type="slidenum">
              <a:rPr lang="en-US"/>
              <a:pPr>
                <a:defRPr/>
              </a:pPr>
              <a:t>‹#›</a:t>
            </a:fld>
            <a:endParaRPr lang="en-US" dirty="0"/>
          </a:p>
        </p:txBody>
      </p:sp>
    </p:spTree>
    <p:extLst>
      <p:ext uri="{BB962C8B-B14F-4D97-AF65-F5344CB8AC3E}">
        <p14:creationId xmlns:p14="http://schemas.microsoft.com/office/powerpoint/2010/main" val="593956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lgn="l">
              <a:defRPr/>
            </a:lvl1pPr>
          </a:lstStyle>
          <a:p>
            <a:pPr>
              <a:defRPr/>
            </a:pPr>
            <a:fld id="{B2616986-D78F-43F1-9D14-5FE506D582C5}" type="datetime8">
              <a:rPr lang="en-US"/>
              <a:pPr>
                <a:defRPr/>
              </a:pPr>
              <a:t>3/8/2015 6:43 PM</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solidFill>
                  <a:srgbClr val="FFFFFF"/>
                </a:solidFill>
              </a:defRPr>
            </a:lvl1pPr>
          </a:lstStyle>
          <a:p>
            <a:pPr>
              <a:defRPr/>
            </a:pPr>
            <a:fld id="{9F55EE91-9757-4771-9A2F-DDC43766AAA6}"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a:t>Graduate Course: Advanced Materials Processing</a:t>
            </a:r>
          </a:p>
        </p:txBody>
      </p:sp>
    </p:spTree>
    <p:extLst>
      <p:ext uri="{BB962C8B-B14F-4D97-AF65-F5344CB8AC3E}">
        <p14:creationId xmlns:p14="http://schemas.microsoft.com/office/powerpoint/2010/main" val="404460664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dirty="0" smtClean="0"/>
              <a:t>Click to edit Master title style</a:t>
            </a:r>
            <a:endParaRPr lang="en-US" dirty="0"/>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endParaRPr lang="en-US" smtClean="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r" fontAlgn="auto">
              <a:spcBef>
                <a:spcPts val="0"/>
              </a:spcBef>
              <a:spcAft>
                <a:spcPts val="0"/>
              </a:spcAft>
              <a:defRPr sz="1400">
                <a:solidFill>
                  <a:schemeClr val="tx2"/>
                </a:solidFill>
                <a:latin typeface="+mn-lt"/>
                <a:cs typeface="+mn-cs"/>
              </a:defRPr>
            </a:lvl1pPr>
          </a:lstStyle>
          <a:p>
            <a:pPr>
              <a:defRPr/>
            </a:pP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l" fontAlgn="auto">
              <a:spcBef>
                <a:spcPts val="0"/>
              </a:spcBef>
              <a:spcAft>
                <a:spcPts val="0"/>
              </a:spcAft>
              <a:defRPr sz="1400">
                <a:solidFill>
                  <a:schemeClr val="tx2"/>
                </a:solidFill>
                <a:latin typeface="+mn-lt"/>
                <a:cs typeface="+mn-cs"/>
              </a:defRPr>
            </a:lvl1pPr>
          </a:lstStyle>
          <a:p>
            <a:pPr>
              <a:defRPr/>
            </a:pPr>
            <a:r>
              <a:rPr lang="en-US" dirty="0"/>
              <a:t>Graduate Course: Advanced Materials Processing</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fontAlgn="auto">
              <a:spcBef>
                <a:spcPts val="0"/>
              </a:spcBef>
              <a:spcAft>
                <a:spcPts val="0"/>
              </a:spcAft>
              <a:defRPr sz="1200" b="1">
                <a:solidFill>
                  <a:schemeClr val="tx2"/>
                </a:solidFill>
                <a:effectLst>
                  <a:outerShdw blurRad="38100" dist="38100" dir="2700000" algn="tl">
                    <a:srgbClr val="000000">
                      <a:alpha val="43137"/>
                    </a:srgbClr>
                  </a:outerShdw>
                </a:effectLst>
                <a:latin typeface="+mn-lt"/>
                <a:cs typeface="+mn-cs"/>
              </a:defRPr>
            </a:lvl1pPr>
          </a:lstStyle>
          <a:p>
            <a:pPr>
              <a:defRPr/>
            </a:pPr>
            <a:fld id="{B52CF195-1BAF-41F2-8E1F-A1365D29CDA3}" type="slidenum">
              <a:rPr lang="en-US"/>
              <a:pPr>
                <a:defRPr/>
              </a:pPr>
              <a:t>‹#›</a:t>
            </a:fld>
            <a:endParaRPr lang="en-US" sz="1400" dirty="0">
              <a:solidFill>
                <a:srgbClr val="FFFFFF"/>
              </a:solidFill>
            </a:endParaRPr>
          </a:p>
        </p:txBody>
      </p:sp>
      <p:pic>
        <p:nvPicPr>
          <p:cNvPr id="2" name="Picture 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1500" y="6105939"/>
            <a:ext cx="538100" cy="704279"/>
          </a:xfrm>
          <a:prstGeom prst="rect">
            <a:avLst/>
          </a:prstGeom>
        </p:spPr>
      </p:pic>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dt="0"/>
  <p:txStyles>
    <p:titleStyle>
      <a:lvl1pPr algn="l" rtl="0" eaLnBrk="0" fontAlgn="base" hangingPunct="0">
        <a:spcBef>
          <a:spcPct val="0"/>
        </a:spcBef>
        <a:spcAft>
          <a:spcPct val="0"/>
        </a:spcAft>
        <a:defRPr sz="4400" kern="1200">
          <a:solidFill>
            <a:schemeClr val="tx2"/>
          </a:solidFill>
          <a:effectLst>
            <a:outerShdw blurRad="38100" dist="38100" dir="2700000" algn="tl">
              <a:srgbClr val="000000">
                <a:alpha val="43137"/>
              </a:srgbClr>
            </a:outerShdw>
          </a:effectLst>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b="1" dirty="0"/>
              <a:t>Διεργασίες Παραγωγής Υλικών </a:t>
            </a:r>
            <a:r>
              <a:rPr lang="el-GR" dirty="0"/>
              <a:t>	</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B95320C2-5FBA-4889-8A72-4FB592CCC449}" type="slidenum">
              <a:rPr lang="en-US"/>
              <a:pPr>
                <a:defRPr/>
              </a:pPr>
              <a:t>1</a:t>
            </a:fld>
            <a:endParaRPr lang="en-US" dirty="0"/>
          </a:p>
        </p:txBody>
      </p:sp>
      <p:sp>
        <p:nvSpPr>
          <p:cNvPr id="14341" name="Footer Placeholder 4"/>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r>
              <a:rPr lang="en-US" smtClean="0">
                <a:solidFill>
                  <a:schemeClr val="tx2"/>
                </a:solidFill>
              </a:rPr>
              <a:t>Graduate Course: Advanced Materials Processing</a:t>
            </a:r>
          </a:p>
        </p:txBody>
      </p:sp>
      <p:sp>
        <p:nvSpPr>
          <p:cNvPr id="3" name="Content Placeholder 2"/>
          <p:cNvSpPr>
            <a:spLocks noGrp="1"/>
          </p:cNvSpPr>
          <p:nvPr>
            <p:ph sz="quarter" idx="1"/>
          </p:nvPr>
        </p:nvSpPr>
        <p:spPr>
          <a:xfrm>
            <a:off x="612648" y="1600200"/>
            <a:ext cx="8531352" cy="4495800"/>
          </a:xfrm>
        </p:spPr>
        <p:txBody>
          <a:bodyPr/>
          <a:lstStyle/>
          <a:p>
            <a:r>
              <a:rPr lang="el-GR" sz="2400" b="1" dirty="0" smtClean="0"/>
              <a:t>Κωδικός μαθήματος</a:t>
            </a:r>
            <a:r>
              <a:rPr lang="en-US" sz="2400" b="1" dirty="0" smtClean="0"/>
              <a:t>:</a:t>
            </a:r>
            <a:r>
              <a:rPr lang="el-GR" sz="2400" dirty="0"/>
              <a:t>	</a:t>
            </a:r>
            <a:r>
              <a:rPr lang="en-US" sz="2400" b="1" dirty="0"/>
              <a:t>E781 </a:t>
            </a:r>
            <a:r>
              <a:rPr lang="en-US" sz="2400" dirty="0"/>
              <a:t>	</a:t>
            </a:r>
          </a:p>
          <a:p>
            <a:r>
              <a:rPr lang="el-GR" sz="2400" dirty="0" smtClean="0"/>
              <a:t>Εξάμηνο</a:t>
            </a:r>
            <a:r>
              <a:rPr lang="en-US" sz="2400" dirty="0" smtClean="0"/>
              <a:t>:</a:t>
            </a:r>
            <a:r>
              <a:rPr lang="el-GR" sz="2400" dirty="0" smtClean="0"/>
              <a:t> </a:t>
            </a:r>
            <a:r>
              <a:rPr lang="el-GR" sz="2400" dirty="0"/>
              <a:t>	Εαρινό 	</a:t>
            </a:r>
          </a:p>
          <a:p>
            <a:r>
              <a:rPr lang="el-GR" sz="2400" dirty="0"/>
              <a:t>Πιστωτικές μονάδες </a:t>
            </a:r>
            <a:r>
              <a:rPr lang="en-US" sz="2400" dirty="0" smtClean="0"/>
              <a:t>ECTS: </a:t>
            </a:r>
            <a:r>
              <a:rPr lang="en-US" sz="2400" dirty="0"/>
              <a:t>	8 	</a:t>
            </a:r>
          </a:p>
          <a:p>
            <a:r>
              <a:rPr lang="el-GR" sz="2400" dirty="0"/>
              <a:t>Όνομα </a:t>
            </a:r>
            <a:r>
              <a:rPr lang="el-GR" sz="2400" dirty="0" smtClean="0"/>
              <a:t>διδασκόντων</a:t>
            </a:r>
            <a:r>
              <a:rPr lang="en-US" sz="2400" dirty="0" smtClean="0"/>
              <a:t>: </a:t>
            </a:r>
            <a:r>
              <a:rPr lang="el-GR" sz="2400" dirty="0" smtClean="0"/>
              <a:t>Δημήτρης </a:t>
            </a:r>
            <a:r>
              <a:rPr lang="el-GR" sz="2400" dirty="0"/>
              <a:t>Σ. </a:t>
            </a:r>
            <a:r>
              <a:rPr lang="el-GR" sz="2400" dirty="0" err="1" smtClean="0"/>
              <a:t>Ματαράς</a:t>
            </a:r>
            <a:r>
              <a:rPr lang="en-US" sz="2400" dirty="0" smtClean="0"/>
              <a:t>/ </a:t>
            </a:r>
            <a:r>
              <a:rPr lang="el-GR" sz="2400" dirty="0" smtClean="0"/>
              <a:t>Κώστας </a:t>
            </a:r>
            <a:r>
              <a:rPr lang="el-GR" sz="2400" dirty="0" err="1" smtClean="0"/>
              <a:t>Γαλιώτης</a:t>
            </a:r>
            <a:r>
              <a:rPr lang="el-GR" sz="2400" dirty="0"/>
              <a:t>	</a:t>
            </a:r>
          </a:p>
          <a:p>
            <a:r>
              <a:rPr lang="el-GR" sz="2400" b="1" dirty="0"/>
              <a:t>Επιδιωκόμενα μαθησιακά </a:t>
            </a:r>
            <a:r>
              <a:rPr lang="el-GR" sz="2400" b="1" dirty="0" smtClean="0"/>
              <a:t>αποτελέσματα</a:t>
            </a:r>
            <a:r>
              <a:rPr lang="en-US" sz="2400" dirty="0" smtClean="0"/>
              <a:t>: </a:t>
            </a:r>
            <a:r>
              <a:rPr lang="el-GR" sz="2400" dirty="0" smtClean="0"/>
              <a:t>Εισαγωγή </a:t>
            </a:r>
            <a:r>
              <a:rPr lang="el-GR" sz="2400" dirty="0"/>
              <a:t>στις ιδιαίτερες τεχνολογίες παραγωγής και τις εφαρμογές προηγμένων υλικών στη μορφή λεπτών </a:t>
            </a:r>
            <a:r>
              <a:rPr lang="el-GR" sz="2400" dirty="0" err="1"/>
              <a:t>υμενίων</a:t>
            </a:r>
            <a:r>
              <a:rPr lang="el-GR" sz="2400" dirty="0"/>
              <a:t>, </a:t>
            </a:r>
            <a:r>
              <a:rPr lang="el-GR" sz="2400" dirty="0" err="1"/>
              <a:t>νανοδομών</a:t>
            </a:r>
            <a:r>
              <a:rPr lang="el-GR" sz="2400" dirty="0"/>
              <a:t> και </a:t>
            </a:r>
            <a:r>
              <a:rPr lang="el-GR" sz="2400" dirty="0" err="1"/>
              <a:t>νανοσωματιδίων</a:t>
            </a:r>
            <a:r>
              <a:rPr lang="el-GR" sz="2400" dirty="0"/>
              <a:t>. 	</a:t>
            </a:r>
          </a:p>
          <a:p>
            <a:endParaRPr lang="el-G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b="1" dirty="0"/>
              <a:t>Διεργασίες Παραγωγής Υλικών </a:t>
            </a:r>
            <a:r>
              <a:rPr lang="el-GR" dirty="0"/>
              <a:t>	</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B95320C2-5FBA-4889-8A72-4FB592CCC449}" type="slidenum">
              <a:rPr lang="en-US"/>
              <a:pPr>
                <a:defRPr/>
              </a:pPr>
              <a:t>2</a:t>
            </a:fld>
            <a:endParaRPr lang="en-US" dirty="0"/>
          </a:p>
        </p:txBody>
      </p:sp>
      <p:sp>
        <p:nvSpPr>
          <p:cNvPr id="14341" name="Footer Placeholder 4"/>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r>
              <a:rPr lang="en-US" smtClean="0">
                <a:solidFill>
                  <a:schemeClr val="tx2"/>
                </a:solidFill>
              </a:rPr>
              <a:t>Graduate Course: Advanced Materials Processing</a:t>
            </a:r>
          </a:p>
        </p:txBody>
      </p:sp>
      <p:sp>
        <p:nvSpPr>
          <p:cNvPr id="3" name="Content Placeholder 2"/>
          <p:cNvSpPr>
            <a:spLocks noGrp="1"/>
          </p:cNvSpPr>
          <p:nvPr>
            <p:ph sz="quarter" idx="1"/>
          </p:nvPr>
        </p:nvSpPr>
        <p:spPr>
          <a:xfrm>
            <a:off x="612648" y="1600200"/>
            <a:ext cx="8531352" cy="4495800"/>
          </a:xfrm>
        </p:spPr>
        <p:txBody>
          <a:bodyPr/>
          <a:lstStyle/>
          <a:p>
            <a:r>
              <a:rPr lang="el-GR" sz="1800" b="1" dirty="0" smtClean="0"/>
              <a:t>Δεξιότητες</a:t>
            </a:r>
            <a:r>
              <a:rPr lang="en-US" sz="1800" dirty="0" smtClean="0"/>
              <a:t>:</a:t>
            </a:r>
            <a:r>
              <a:rPr lang="el-GR" sz="1800" dirty="0" smtClean="0"/>
              <a:t> </a:t>
            </a:r>
            <a:r>
              <a:rPr lang="el-GR" sz="1800" dirty="0"/>
              <a:t>	Ανάπτυξη ικανοτήτων συγκριτικής </a:t>
            </a:r>
            <a:r>
              <a:rPr lang="el-GR" sz="1800" dirty="0" smtClean="0"/>
              <a:t>βιβλιογραφικής</a:t>
            </a:r>
            <a:r>
              <a:rPr lang="en-US" sz="1800" dirty="0" smtClean="0"/>
              <a:t> </a:t>
            </a:r>
            <a:r>
              <a:rPr lang="el-GR" sz="1800" dirty="0"/>
              <a:t>διερεύνησης και παρουσίασης ερευνητικών θεμάτων καθώς και στη διατύπωση ερευνητικών προτάσεων. 	</a:t>
            </a:r>
          </a:p>
          <a:p>
            <a:r>
              <a:rPr lang="el-GR" sz="1800" dirty="0" smtClean="0"/>
              <a:t> </a:t>
            </a:r>
            <a:r>
              <a:rPr lang="el-GR" sz="1800" b="1" dirty="0"/>
              <a:t>Περιεχόμενα (ύλη) του </a:t>
            </a:r>
            <a:r>
              <a:rPr lang="el-GR" sz="1800" b="1" dirty="0" smtClean="0"/>
              <a:t>μαθήματος</a:t>
            </a:r>
            <a:r>
              <a:rPr lang="en-US" sz="1800" b="1" dirty="0" smtClean="0"/>
              <a:t>:</a:t>
            </a:r>
            <a:r>
              <a:rPr lang="el-GR" sz="1800" b="1" dirty="0" smtClean="0"/>
              <a:t> </a:t>
            </a:r>
            <a:r>
              <a:rPr lang="el-GR" sz="1800" dirty="0" smtClean="0"/>
              <a:t>Μέθοδοι </a:t>
            </a:r>
            <a:r>
              <a:rPr lang="el-GR" sz="1800" dirty="0"/>
              <a:t>εναπόθεσης λεπτών </a:t>
            </a:r>
            <a:r>
              <a:rPr lang="el-GR" sz="1800" dirty="0" err="1"/>
              <a:t>υμενίων</a:t>
            </a:r>
            <a:r>
              <a:rPr lang="el-GR" sz="1800" dirty="0"/>
              <a:t>. Εισαγωγή στην τεχνολογία του κενού. Φυσικές, φυσικοχημικές και χημικές μέθοδοι εναπόθεσης λεπτών </a:t>
            </a:r>
            <a:r>
              <a:rPr lang="el-GR" sz="1800" dirty="0" err="1"/>
              <a:t>υμενίων</a:t>
            </a:r>
            <a:r>
              <a:rPr lang="el-GR" sz="1800" dirty="0"/>
              <a:t> και τροποποίησης επιφανειών. Εξάχνωση και </a:t>
            </a:r>
            <a:r>
              <a:rPr lang="el-GR" sz="1800" dirty="0" err="1"/>
              <a:t>επιταξία</a:t>
            </a:r>
            <a:r>
              <a:rPr lang="el-GR" sz="1800" dirty="0"/>
              <a:t>. PVD και ΜΒΕ. Εισαγωγή στο θερμικό CVD. Αντιδραστήρες θερμών και ψυχρών τοιχωμάτων. Άλλες μέθοδοι CVD. Σύγκριση μεθόδων CVD. Διεργασίες πλάσματος: Εισαγωγή στο πλάσμα. </a:t>
            </a:r>
            <a:r>
              <a:rPr lang="el-GR" sz="1800" dirty="0" err="1"/>
              <a:t>Sputtering</a:t>
            </a:r>
            <a:r>
              <a:rPr lang="el-GR" sz="1800" dirty="0"/>
              <a:t>, </a:t>
            </a:r>
            <a:r>
              <a:rPr lang="el-GR" sz="1800" dirty="0" err="1"/>
              <a:t>Etching</a:t>
            </a:r>
            <a:r>
              <a:rPr lang="el-GR" sz="1800" dirty="0"/>
              <a:t>, PE-CVD, </a:t>
            </a:r>
            <a:r>
              <a:rPr lang="el-GR" sz="1800" dirty="0" err="1"/>
              <a:t>Surface</a:t>
            </a:r>
            <a:r>
              <a:rPr lang="el-GR" sz="1800" dirty="0"/>
              <a:t> </a:t>
            </a:r>
            <a:r>
              <a:rPr lang="el-GR" sz="1800" dirty="0" err="1"/>
              <a:t>Functionalization</a:t>
            </a:r>
            <a:r>
              <a:rPr lang="el-GR" sz="1800" dirty="0"/>
              <a:t>. Μηχανισμοί και κινητική των διεργασιών πλάσματος. Αντιδραστήρες πλάσματος. Διαγνωστικές μέθοδοι του πλάσματος. Έλεγχος δομής των υλικών στις διεργασίες πλάσματος. Παραδείγματα διεργασιών δημιουργίας </a:t>
            </a:r>
            <a:r>
              <a:rPr lang="el-GR" sz="1800" dirty="0" err="1"/>
              <a:t>νανοδομημένων</a:t>
            </a:r>
            <a:r>
              <a:rPr lang="el-GR" sz="1800" dirty="0"/>
              <a:t> υλικών και συσκευών: </a:t>
            </a:r>
            <a:r>
              <a:rPr lang="el-GR" sz="1800" dirty="0" err="1"/>
              <a:t>Thin</a:t>
            </a:r>
            <a:r>
              <a:rPr lang="el-GR" sz="1800" dirty="0"/>
              <a:t> </a:t>
            </a:r>
            <a:r>
              <a:rPr lang="el-GR" sz="1800" dirty="0" err="1"/>
              <a:t>film</a:t>
            </a:r>
            <a:r>
              <a:rPr lang="el-GR" sz="1800" dirty="0"/>
              <a:t> </a:t>
            </a:r>
            <a:r>
              <a:rPr lang="el-GR" sz="1800" dirty="0" err="1"/>
              <a:t>silicon</a:t>
            </a:r>
            <a:r>
              <a:rPr lang="el-GR" sz="1800" dirty="0"/>
              <a:t>, </a:t>
            </a:r>
            <a:r>
              <a:rPr lang="el-GR" sz="1800" dirty="0" err="1"/>
              <a:t>Low</a:t>
            </a:r>
            <a:r>
              <a:rPr lang="el-GR" sz="1800" dirty="0"/>
              <a:t> and High-k </a:t>
            </a:r>
            <a:r>
              <a:rPr lang="el-GR" sz="1800" dirty="0" err="1"/>
              <a:t>dielectrics</a:t>
            </a:r>
            <a:r>
              <a:rPr lang="el-GR" sz="1800" dirty="0"/>
              <a:t>, </a:t>
            </a:r>
            <a:r>
              <a:rPr lang="el-GR" sz="1800" dirty="0" err="1"/>
              <a:t>Diamond-Like</a:t>
            </a:r>
            <a:r>
              <a:rPr lang="el-GR" sz="1800" dirty="0"/>
              <a:t> </a:t>
            </a:r>
            <a:r>
              <a:rPr lang="el-GR" sz="1800" dirty="0" err="1"/>
              <a:t>coatings</a:t>
            </a:r>
            <a:r>
              <a:rPr lang="el-GR" sz="1800" dirty="0"/>
              <a:t>, MEMS και NEMS, </a:t>
            </a:r>
            <a:r>
              <a:rPr lang="el-GR" sz="1800" dirty="0" err="1"/>
              <a:t>superhard</a:t>
            </a:r>
            <a:r>
              <a:rPr lang="el-GR" sz="1800" dirty="0"/>
              <a:t> </a:t>
            </a:r>
            <a:r>
              <a:rPr lang="el-GR" sz="1800" dirty="0" err="1"/>
              <a:t>coatings</a:t>
            </a:r>
            <a:r>
              <a:rPr lang="el-GR" sz="1800" dirty="0"/>
              <a:t>, έλεγχος της επιφανειακής ενέργειας και </a:t>
            </a:r>
            <a:r>
              <a:rPr lang="el-GR" sz="1800" dirty="0" err="1"/>
              <a:t>βιοσυμβατότητα</a:t>
            </a:r>
            <a:r>
              <a:rPr lang="el-GR" sz="1800" dirty="0"/>
              <a:t>, </a:t>
            </a:r>
            <a:r>
              <a:rPr lang="el-GR" sz="1800" dirty="0" err="1"/>
              <a:t>superhydrophobic</a:t>
            </a:r>
            <a:r>
              <a:rPr lang="el-GR" sz="1800" dirty="0"/>
              <a:t> and </a:t>
            </a:r>
            <a:r>
              <a:rPr lang="el-GR" sz="1800" dirty="0" err="1"/>
              <a:t>superhydrophylic</a:t>
            </a:r>
            <a:r>
              <a:rPr lang="el-GR" sz="1800" dirty="0"/>
              <a:t> </a:t>
            </a:r>
            <a:r>
              <a:rPr lang="el-GR" sz="1800" dirty="0" err="1"/>
              <a:t>coatings</a:t>
            </a:r>
            <a:r>
              <a:rPr lang="el-GR" sz="1800" dirty="0"/>
              <a:t>, </a:t>
            </a:r>
            <a:r>
              <a:rPr lang="el-GR" sz="1800" dirty="0" err="1"/>
              <a:t>carbon</a:t>
            </a:r>
            <a:r>
              <a:rPr lang="el-GR" sz="1800" dirty="0"/>
              <a:t> </a:t>
            </a:r>
            <a:r>
              <a:rPr lang="el-GR" sz="1800" dirty="0" err="1"/>
              <a:t>nanotubes</a:t>
            </a:r>
            <a:r>
              <a:rPr lang="el-GR" sz="1800" dirty="0"/>
              <a:t>. 	</a:t>
            </a:r>
          </a:p>
          <a:p>
            <a:r>
              <a:rPr lang="el-GR" sz="1800" dirty="0"/>
              <a:t>	</a:t>
            </a:r>
          </a:p>
          <a:p>
            <a:endParaRPr lang="el-GR" sz="1800" dirty="0"/>
          </a:p>
        </p:txBody>
      </p:sp>
    </p:spTree>
    <p:extLst>
      <p:ext uri="{BB962C8B-B14F-4D97-AF65-F5344CB8AC3E}">
        <p14:creationId xmlns:p14="http://schemas.microsoft.com/office/powerpoint/2010/main" val="1399674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b="1" dirty="0"/>
              <a:t>Διεργασίες Παραγωγής Υλικών </a:t>
            </a:r>
            <a:r>
              <a:rPr lang="el-GR" dirty="0"/>
              <a:t>	</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B95320C2-5FBA-4889-8A72-4FB592CCC449}" type="slidenum">
              <a:rPr lang="en-US"/>
              <a:pPr>
                <a:defRPr/>
              </a:pPr>
              <a:t>3</a:t>
            </a:fld>
            <a:endParaRPr lang="en-US" dirty="0"/>
          </a:p>
        </p:txBody>
      </p:sp>
      <p:sp>
        <p:nvSpPr>
          <p:cNvPr id="14341" name="Footer Placeholder 4"/>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r>
              <a:rPr lang="en-US" smtClean="0">
                <a:solidFill>
                  <a:schemeClr val="tx2"/>
                </a:solidFill>
              </a:rPr>
              <a:t>Graduate Course: Advanced Materials Processing</a:t>
            </a:r>
          </a:p>
        </p:txBody>
      </p:sp>
      <p:sp>
        <p:nvSpPr>
          <p:cNvPr id="3" name="Content Placeholder 2"/>
          <p:cNvSpPr>
            <a:spLocks noGrp="1"/>
          </p:cNvSpPr>
          <p:nvPr>
            <p:ph sz="quarter" idx="1"/>
          </p:nvPr>
        </p:nvSpPr>
        <p:spPr>
          <a:xfrm>
            <a:off x="612648" y="1600199"/>
            <a:ext cx="8531352" cy="4205065"/>
          </a:xfrm>
        </p:spPr>
        <p:txBody>
          <a:bodyPr/>
          <a:lstStyle/>
          <a:p>
            <a:r>
              <a:rPr lang="el-GR" sz="2200" dirty="0" smtClean="0"/>
              <a:t>Κάθε </a:t>
            </a:r>
            <a:r>
              <a:rPr lang="el-GR" sz="2200" dirty="0"/>
              <a:t>φοιτητής προετοιμάζει </a:t>
            </a:r>
            <a:r>
              <a:rPr lang="el-GR" sz="2200" b="1" dirty="0"/>
              <a:t>δύο παρουσιάσεις </a:t>
            </a:r>
            <a:r>
              <a:rPr lang="el-GR" sz="2200" dirty="0"/>
              <a:t>με βάση πρότυπα σε θέμα που επιλέγεται από κοινού με τον διδάσκοντα και δεν είναι σχετικό με το θέμα με το οποίο ασχολείται ερευνητικά ο φοιτητής. </a:t>
            </a:r>
          </a:p>
          <a:p>
            <a:r>
              <a:rPr lang="el-GR" sz="2200" b="1" dirty="0" smtClean="0"/>
              <a:t>Α</a:t>
            </a:r>
            <a:r>
              <a:rPr lang="el-GR" sz="2200" b="1" dirty="0"/>
              <a:t>' Παρουσίαση</a:t>
            </a:r>
            <a:r>
              <a:rPr lang="el-GR" sz="2200" dirty="0"/>
              <a:t>: Σε κάθε φοιτητή ανατίθεται ένα θέμα από τα αντικείμενα του μαθήματος που αφορά συγκεκριμένο υλικό και τις εφαρμογές του. Ο φοιτητής πρέπει να διεξάγει βιβλιογραφική έρευνα και να δημιουργήσει παρουσίαση του υλικού, των ιδιοτήτων του, των εφαρμογών του και των μεθόδων παρασκευής του υπό τη μορφή λεπτών </a:t>
            </a:r>
            <a:r>
              <a:rPr lang="el-GR" sz="2200" dirty="0" err="1"/>
              <a:t>υμενίων</a:t>
            </a:r>
            <a:r>
              <a:rPr lang="el-GR" sz="2200" dirty="0"/>
              <a:t> ή/και </a:t>
            </a:r>
            <a:r>
              <a:rPr lang="el-GR" sz="2200" dirty="0" err="1"/>
              <a:t>νανοδομών</a:t>
            </a:r>
            <a:r>
              <a:rPr lang="el-GR" sz="2200" dirty="0"/>
              <a:t>. Η παρουσίαση πρέπει να καταλήγει στην επιλογή της πιο ενδιαφέρουσας εφαρμογής και της πιο πρόσφορης μεθόδου παρασκευής του υλικού για αυτή την παρασκευή. </a:t>
            </a:r>
          </a:p>
          <a:p>
            <a:endParaRPr lang="el-GR" sz="2200" dirty="0"/>
          </a:p>
          <a:p>
            <a:pPr marL="0" indent="0">
              <a:buNone/>
            </a:pPr>
            <a:r>
              <a:rPr lang="el-GR" sz="2200" dirty="0"/>
              <a:t>	</a:t>
            </a:r>
          </a:p>
          <a:p>
            <a:endParaRPr lang="el-GR" sz="2200" dirty="0"/>
          </a:p>
        </p:txBody>
      </p:sp>
    </p:spTree>
    <p:extLst>
      <p:ext uri="{BB962C8B-B14F-4D97-AF65-F5344CB8AC3E}">
        <p14:creationId xmlns:p14="http://schemas.microsoft.com/office/powerpoint/2010/main" val="535498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b="1" dirty="0"/>
              <a:t>Διεργασίες Παραγωγής Υλικών </a:t>
            </a:r>
            <a:r>
              <a:rPr lang="el-GR" dirty="0"/>
              <a:t>	</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B95320C2-5FBA-4889-8A72-4FB592CCC449}" type="slidenum">
              <a:rPr lang="en-US"/>
              <a:pPr>
                <a:defRPr/>
              </a:pPr>
              <a:t>4</a:t>
            </a:fld>
            <a:endParaRPr lang="en-US" dirty="0"/>
          </a:p>
        </p:txBody>
      </p:sp>
      <p:sp>
        <p:nvSpPr>
          <p:cNvPr id="14341" name="Footer Placeholder 4"/>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r>
              <a:rPr lang="en-US" smtClean="0">
                <a:solidFill>
                  <a:schemeClr val="tx2"/>
                </a:solidFill>
              </a:rPr>
              <a:t>Graduate Course: Advanced Materials Processing</a:t>
            </a:r>
          </a:p>
        </p:txBody>
      </p:sp>
      <p:sp>
        <p:nvSpPr>
          <p:cNvPr id="3" name="Content Placeholder 2"/>
          <p:cNvSpPr>
            <a:spLocks noGrp="1"/>
          </p:cNvSpPr>
          <p:nvPr>
            <p:ph sz="quarter" idx="1"/>
          </p:nvPr>
        </p:nvSpPr>
        <p:spPr>
          <a:xfrm>
            <a:off x="612648" y="1600200"/>
            <a:ext cx="8531352" cy="4495800"/>
          </a:xfrm>
        </p:spPr>
        <p:txBody>
          <a:bodyPr/>
          <a:lstStyle/>
          <a:p>
            <a:r>
              <a:rPr lang="el-GR" sz="2400" b="1" dirty="0" smtClean="0"/>
              <a:t>Β</a:t>
            </a:r>
            <a:r>
              <a:rPr lang="el-GR" sz="2400" b="1" dirty="0"/>
              <a:t>' Παρουσίαση: </a:t>
            </a:r>
            <a:r>
              <a:rPr lang="el-GR" sz="2400" dirty="0"/>
              <a:t>Γίνεται λεπτομερής παρουσίαση της επιλεγμένη εφαρμογής και των επιθυμητών ιδιοτήτων </a:t>
            </a:r>
            <a:r>
              <a:rPr lang="el-GR" sz="2400" dirty="0" smtClean="0"/>
              <a:t>του </a:t>
            </a:r>
            <a:r>
              <a:rPr lang="el-GR" sz="2400" dirty="0"/>
              <a:t>υλικού. Παρουσιάζεται αναλυτικά η μέθοδος παρασκευής του υλικού δίνοντας έμφαση στην επίδραση που έχουν οι παράμετροι λειτουργίας στις επιθυμητές ιδιότητες του υλικού. Γίνεται ανάλυση της πρόσφατης βιβλιογραφίας. Η παρουσίαση πρέπει να καταλήγει στη διατύπωση ερευνητικής πρότασης για το συγκεκριμένο θέμα που να μην καλύπτεται από την υπάρχουσα βιβλιογραφία. </a:t>
            </a:r>
          </a:p>
          <a:p>
            <a:endParaRPr lang="el-GR" sz="2400" dirty="0"/>
          </a:p>
          <a:p>
            <a:endParaRPr lang="el-GR" sz="2400" dirty="0"/>
          </a:p>
          <a:p>
            <a:r>
              <a:rPr lang="el-GR" sz="2400" dirty="0"/>
              <a:t>	</a:t>
            </a:r>
          </a:p>
          <a:p>
            <a:r>
              <a:rPr lang="el-GR" sz="2400" dirty="0"/>
              <a:t>	</a:t>
            </a:r>
          </a:p>
          <a:p>
            <a:endParaRPr lang="el-GR" sz="2400" dirty="0"/>
          </a:p>
        </p:txBody>
      </p:sp>
    </p:spTree>
    <p:extLst>
      <p:ext uri="{BB962C8B-B14F-4D97-AF65-F5344CB8AC3E}">
        <p14:creationId xmlns:p14="http://schemas.microsoft.com/office/powerpoint/2010/main" val="2622307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b="1" dirty="0"/>
              <a:t>Διεργασίες Παραγωγής Υλικών </a:t>
            </a:r>
            <a:r>
              <a:rPr lang="el-GR" dirty="0"/>
              <a:t>	</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B95320C2-5FBA-4889-8A72-4FB592CCC449}" type="slidenum">
              <a:rPr lang="en-US"/>
              <a:pPr>
                <a:defRPr/>
              </a:pPr>
              <a:t>5</a:t>
            </a:fld>
            <a:endParaRPr lang="en-US" dirty="0"/>
          </a:p>
        </p:txBody>
      </p:sp>
      <p:sp>
        <p:nvSpPr>
          <p:cNvPr id="14341" name="Footer Placeholder 4"/>
          <p:cNvSpPr>
            <a:spLocks noGrp="1"/>
          </p:cNvSpPr>
          <p:nvPr>
            <p:ph type="ftr" sz="quarter" idx="1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defRPr/>
            </a:pPr>
            <a:r>
              <a:rPr lang="en-US" smtClean="0">
                <a:solidFill>
                  <a:schemeClr val="tx2"/>
                </a:solidFill>
              </a:rPr>
              <a:t>Graduate Course: Advanced Materials Processing</a:t>
            </a:r>
          </a:p>
        </p:txBody>
      </p:sp>
      <p:sp>
        <p:nvSpPr>
          <p:cNvPr id="3" name="Content Placeholder 2"/>
          <p:cNvSpPr>
            <a:spLocks noGrp="1"/>
          </p:cNvSpPr>
          <p:nvPr>
            <p:ph sz="quarter" idx="1"/>
          </p:nvPr>
        </p:nvSpPr>
        <p:spPr>
          <a:xfrm>
            <a:off x="612648" y="1600200"/>
            <a:ext cx="8531352" cy="4495800"/>
          </a:xfrm>
        </p:spPr>
        <p:txBody>
          <a:bodyPr/>
          <a:lstStyle/>
          <a:p>
            <a:r>
              <a:rPr lang="el-GR" sz="2400" b="1" dirty="0"/>
              <a:t>Μέθοδοι αξιολόγησης/ βαθμολόγησης </a:t>
            </a:r>
            <a:r>
              <a:rPr lang="el-GR" sz="2400" dirty="0"/>
              <a:t>	</a:t>
            </a:r>
            <a:endParaRPr lang="el-GR" sz="2400" dirty="0"/>
          </a:p>
          <a:p>
            <a:r>
              <a:rPr lang="el-GR" sz="2400" dirty="0"/>
              <a:t>Το 90% της βαθμολογίας προκύπτει από τις δύο παρουσιάσεις. Βαθμολογούνται εξ' ίσου οι δύο παρουσιάσεις των φοιτητών όσον αφορά την ποιότητα της παρουσίασης, τον βαθμό κατανόησης των βασικών φαινομένων, των διεργασιών και των εφαρμογών. </a:t>
            </a:r>
            <a:endParaRPr lang="el-GR" sz="2400" dirty="0"/>
          </a:p>
          <a:p>
            <a:r>
              <a:rPr lang="el-GR" sz="2400" dirty="0" smtClean="0"/>
              <a:t>Το </a:t>
            </a:r>
            <a:r>
              <a:rPr lang="el-GR" sz="2400" dirty="0"/>
              <a:t>10% της βαθμολογίας προκύπτει από την ποιότητα της ερευνητικής πρότασης. Αξιολογείται κατά πόσο η πρόταση είναι ρεαλιστική και πρωτότυπη. </a:t>
            </a:r>
            <a:endParaRPr lang="el-GR" sz="2400" dirty="0"/>
          </a:p>
          <a:p>
            <a:r>
              <a:rPr lang="el-GR" sz="2400" dirty="0"/>
              <a:t>Γλώσσα </a:t>
            </a:r>
            <a:r>
              <a:rPr lang="el-GR" sz="2400" dirty="0" smtClean="0"/>
              <a:t>διδασκαλίας</a:t>
            </a:r>
            <a:r>
              <a:rPr lang="en-US" sz="2400" dirty="0" smtClean="0"/>
              <a:t>: </a:t>
            </a:r>
            <a:r>
              <a:rPr lang="el-GR" sz="2400" dirty="0" smtClean="0"/>
              <a:t>Ελληνική </a:t>
            </a:r>
            <a:r>
              <a:rPr lang="el-GR" sz="2400" dirty="0"/>
              <a:t>και Αγγλική 	</a:t>
            </a:r>
          </a:p>
          <a:p>
            <a:r>
              <a:rPr lang="el-GR" sz="2400" dirty="0" smtClean="0"/>
              <a:t>URL</a:t>
            </a:r>
            <a:r>
              <a:rPr lang="en-US" sz="2400" dirty="0" smtClean="0"/>
              <a:t> </a:t>
            </a:r>
            <a:r>
              <a:rPr lang="el-GR" sz="2400" dirty="0" smtClean="0"/>
              <a:t>μαθήματος</a:t>
            </a:r>
            <a:r>
              <a:rPr lang="en-US" sz="2400" dirty="0" smtClean="0"/>
              <a:t>-  </a:t>
            </a:r>
            <a:r>
              <a:rPr lang="el-GR" sz="2400" b="1" dirty="0" smtClean="0">
                <a:solidFill>
                  <a:schemeClr val="accent1"/>
                </a:solidFill>
              </a:rPr>
              <a:t>https</a:t>
            </a:r>
            <a:r>
              <a:rPr lang="el-GR" sz="2400" b="1" dirty="0">
                <a:solidFill>
                  <a:schemeClr val="accent1"/>
                </a:solidFill>
              </a:rPr>
              <a:t>://eclass.upatras.gr/courses/CMNG2105 	</a:t>
            </a:r>
          </a:p>
          <a:p>
            <a:pPr marL="0" indent="0">
              <a:buNone/>
            </a:pPr>
            <a:endParaRPr lang="el-GR" sz="2400" b="1" dirty="0">
              <a:solidFill>
                <a:schemeClr val="accent1"/>
              </a:solidFill>
            </a:endParaRPr>
          </a:p>
          <a:p>
            <a:endParaRPr lang="el-GR" sz="2400" dirty="0"/>
          </a:p>
          <a:p>
            <a:endParaRPr lang="el-GR" sz="2400" dirty="0"/>
          </a:p>
          <a:p>
            <a:r>
              <a:rPr lang="el-GR" sz="2400" dirty="0"/>
              <a:t>	</a:t>
            </a:r>
          </a:p>
          <a:p>
            <a:r>
              <a:rPr lang="el-GR" sz="2400" dirty="0"/>
              <a:t>	</a:t>
            </a:r>
          </a:p>
          <a:p>
            <a:endParaRPr lang="el-GR" sz="2400" dirty="0"/>
          </a:p>
        </p:txBody>
      </p:sp>
    </p:spTree>
    <p:extLst>
      <p:ext uri="{BB962C8B-B14F-4D97-AF65-F5344CB8AC3E}">
        <p14:creationId xmlns:p14="http://schemas.microsoft.com/office/powerpoint/2010/main" val="35599881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tudent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Student presentation</Template>
  <TotalTime>0</TotalTime>
  <Words>245</Words>
  <Application>Microsoft Office PowerPoint</Application>
  <PresentationFormat>On-screen Show (4:3)</PresentationFormat>
  <Paragraphs>47</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Wingdings</vt:lpstr>
      <vt:lpstr>Wingdings 2</vt:lpstr>
      <vt:lpstr>Student presentation</vt:lpstr>
      <vt:lpstr>Διεργασίες Παραγωγής Υλικών  </vt:lpstr>
      <vt:lpstr>Διεργασίες Παραγωγής Υλικών  </vt:lpstr>
      <vt:lpstr>Διεργασίες Παραγωγής Υλικών  </vt:lpstr>
      <vt:lpstr>Διεργασίες Παραγωγής Υλικών  </vt:lpstr>
      <vt:lpstr>Διεργασίες Παραγωγής Υλικών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2009-03-21T07:18:19Z</dcterms:created>
  <dcterms:modified xsi:type="dcterms:W3CDTF">2015-03-08T17:01:59Z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TC101671251033</vt:lpwstr>
  </property>
</Properties>
</file>