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45" r:id="rId2"/>
    <p:sldId id="261" r:id="rId3"/>
    <p:sldId id="262" r:id="rId4"/>
    <p:sldId id="303" r:id="rId5"/>
    <p:sldId id="304" r:id="rId6"/>
    <p:sldId id="305" r:id="rId7"/>
    <p:sldId id="265" r:id="rId8"/>
    <p:sldId id="301" r:id="rId9"/>
    <p:sldId id="288" r:id="rId10"/>
    <p:sldId id="269" r:id="rId11"/>
    <p:sldId id="313" r:id="rId12"/>
    <p:sldId id="341" r:id="rId13"/>
    <p:sldId id="343" r:id="rId14"/>
    <p:sldId id="344" r:id="rId15"/>
    <p:sldId id="270" r:id="rId16"/>
    <p:sldId id="278" r:id="rId17"/>
    <p:sldId id="272" r:id="rId18"/>
    <p:sldId id="279" r:id="rId19"/>
    <p:sldId id="273" r:id="rId20"/>
    <p:sldId id="302" r:id="rId21"/>
    <p:sldId id="347" r:id="rId22"/>
    <p:sldId id="348" r:id="rId23"/>
    <p:sldId id="284" r:id="rId24"/>
    <p:sldId id="282" r:id="rId25"/>
    <p:sldId id="306" r:id="rId26"/>
    <p:sldId id="307" r:id="rId27"/>
    <p:sldId id="280" r:id="rId28"/>
    <p:sldId id="290" r:id="rId29"/>
    <p:sldId id="295" r:id="rId30"/>
    <p:sldId id="299" r:id="rId31"/>
    <p:sldId id="292" r:id="rId32"/>
    <p:sldId id="291" r:id="rId33"/>
    <p:sldId id="294" r:id="rId34"/>
    <p:sldId id="293" r:id="rId35"/>
    <p:sldId id="349" r:id="rId3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7512F115-2FCC-49EE-8759-A71F26F5819E}">
          <p14:sldIdLst>
            <p14:sldId id="256"/>
            <p14:sldId id="261"/>
            <p14:sldId id="262"/>
            <p14:sldId id="264"/>
            <p14:sldId id="266"/>
            <p14:sldId id="265"/>
            <p14:sldId id="274"/>
            <p14:sldId id="267"/>
            <p14:sldId id="288"/>
            <p14:sldId id="277"/>
            <p14:sldId id="269"/>
            <p14:sldId id="278"/>
            <p14:sldId id="270"/>
            <p14:sldId id="272"/>
            <p14:sldId id="279"/>
            <p14:sldId id="273"/>
            <p14:sldId id="281"/>
            <p14:sldId id="284"/>
            <p14:sldId id="282"/>
            <p14:sldId id="283"/>
            <p14:sldId id="285"/>
            <p14:sldId id="286"/>
            <p14:sldId id="280"/>
            <p14:sldId id="290"/>
            <p14:sldId id="295"/>
            <p14:sldId id="299"/>
            <p14:sldId id="292"/>
            <p14:sldId id="291"/>
            <p14:sldId id="294"/>
          </p14:sldIdLst>
        </p14:section>
        <p14:section name="Untitled Section" id="{0F1CB131-A6BD-43D0-B8D4-1F27CEF7A05E}">
          <p14:sldIdLst>
            <p14:sldId id="293"/>
            <p14:sldId id="30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075BC"/>
    <a:srgbClr val="4F81BD"/>
    <a:srgbClr val="50ABB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Μεσαίο στυλ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77" autoAdjust="0"/>
    <p:restoredTop sz="99309" autoAdjust="0"/>
  </p:normalViewPr>
  <p:slideViewPr>
    <p:cSldViewPr>
      <p:cViewPr varScale="1">
        <p:scale>
          <a:sx n="117" d="100"/>
          <a:sy n="117" d="100"/>
        </p:scale>
        <p:origin x="-153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379C-B41D-45E1-80CB-01FC82FDADA9}" type="datetimeFigureOut">
              <a:rPr lang="el-GR" smtClean="0"/>
              <a:pPr/>
              <a:t>9/9/2015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60D4E-153C-481E-9C52-31B1E4926C1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5535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804480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95585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50156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501566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68669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02994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1794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459846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49721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05180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568307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375097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3101659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0753707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451231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45123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753798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47138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47138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12414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7016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61026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85088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dirty="0" smtClean="0"/>
              <a:t>Στυλ κύριου υπότιτλου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424524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8615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38612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1556792"/>
            <a:ext cx="8229600" cy="45259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7518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xmlns="" val="1212086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3250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6112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5794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0962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317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507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98380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rtualmicroscope.org/content/andalusite-cordierite-hornfels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4.0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428596" y="2024078"/>
            <a:ext cx="8358246" cy="1690674"/>
          </a:xfrm>
        </p:spPr>
        <p:txBody>
          <a:bodyPr>
            <a:normAutofit fontScale="90000"/>
          </a:bodyPr>
          <a:lstStyle/>
          <a:p>
            <a:r>
              <a:rPr lang="el-GR" sz="4000" dirty="0" smtClean="0"/>
              <a:t>ΠΕΤΡΟΛΟΓΙΑ ΜΑΓΜΑΤΙΚΩΝ &amp; ΜΕΤΑΜΟΡΦΩΜΕΝΩΝ ΠΕΤΡΩΜΑΤΩΝ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61048"/>
            <a:ext cx="7776864" cy="163965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l-GR" sz="24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Ενότητα </a:t>
            </a:r>
            <a:r>
              <a:rPr lang="en-US" sz="24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2</a:t>
            </a:r>
            <a:r>
              <a:rPr lang="el-GR" sz="24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:</a:t>
            </a:r>
            <a:r>
              <a:rPr lang="en-US" sz="24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400" dirty="0" smtClean="0"/>
              <a:t>Πετρολογία Μεταμορφωμένων Πετρωμάτων</a:t>
            </a:r>
            <a:endParaRPr lang="en-US" sz="2400" dirty="0" smtClean="0"/>
          </a:p>
          <a:p>
            <a:pPr>
              <a:spcBef>
                <a:spcPts val="0"/>
              </a:spcBef>
            </a:pPr>
            <a:endParaRPr lang="en-US" sz="2400" dirty="0" smtClean="0"/>
          </a:p>
          <a:p>
            <a:pPr>
              <a:spcBef>
                <a:spcPts val="0"/>
              </a:spcBef>
              <a:defRPr/>
            </a:pPr>
            <a:r>
              <a:rPr lang="el-GR" sz="2400" dirty="0" smtClean="0"/>
              <a:t>Ιωάννης Ηλιόπουλος</a:t>
            </a:r>
            <a:endParaRPr lang="en-US" sz="2400" dirty="0" smtClean="0"/>
          </a:p>
          <a:p>
            <a:pPr>
              <a:spcBef>
                <a:spcPts val="0"/>
              </a:spcBef>
            </a:pPr>
            <a:r>
              <a:rPr lang="el-GR" sz="2400" dirty="0" smtClean="0"/>
              <a:t>Σχολή Θετικών Επιστημών</a:t>
            </a:r>
          </a:p>
          <a:p>
            <a:pPr>
              <a:spcBef>
                <a:spcPts val="0"/>
              </a:spcBef>
            </a:pPr>
            <a:r>
              <a:rPr lang="el-GR" sz="2400" dirty="0" smtClean="0"/>
              <a:t>Τμήμα Γεωλογίας</a:t>
            </a:r>
            <a:endParaRPr lang="en-US" sz="2400" dirty="0" smtClean="0"/>
          </a:p>
          <a:p>
            <a:endParaRPr lang="el-GR" sz="2800" dirty="0" smtClean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506460"/>
            <a:ext cx="4514857" cy="935086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305" y="279862"/>
            <a:ext cx="3692664" cy="138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819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Ορθογώνιο 9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3" name="Εικόνα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7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kern="0" dirty="0" err="1" smtClean="0"/>
              <a:t>Μετασωμάτωση</a:t>
            </a:r>
            <a:r>
              <a:rPr lang="el-GR" kern="0" dirty="0" smtClean="0"/>
              <a:t> - </a:t>
            </a:r>
            <a:r>
              <a:rPr lang="en-US" kern="0" dirty="0" err="1" smtClean="0"/>
              <a:t>Skarn</a:t>
            </a:r>
            <a:endParaRPr lang="el-GR" kern="0" dirty="0"/>
          </a:p>
        </p:txBody>
      </p:sp>
      <p:sp>
        <p:nvSpPr>
          <p:cNvPr id="8" name="7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808038" indent="-442913">
              <a:spcBef>
                <a:spcPct val="20000"/>
              </a:spcBef>
              <a:buClr>
                <a:schemeClr val="tx1"/>
              </a:buClr>
              <a:defRPr/>
            </a:pPr>
            <a:r>
              <a:rPr lang="el-GR" sz="2400" dirty="0" smtClean="0"/>
              <a:t>Πολλές φορές όχι μόνο </a:t>
            </a:r>
            <a:r>
              <a:rPr lang="el-GR" sz="2400" dirty="0" err="1" smtClean="0"/>
              <a:t>ανακρυστάλλωση</a:t>
            </a:r>
            <a:r>
              <a:rPr lang="el-GR" sz="2400" dirty="0" smtClean="0"/>
              <a:t> αλλά και μεταβολή στη χημική σύσταση</a:t>
            </a:r>
          </a:p>
          <a:p>
            <a:pPr marL="808038" indent="-442913">
              <a:spcBef>
                <a:spcPct val="20000"/>
              </a:spcBef>
              <a:buClr>
                <a:schemeClr val="tx1"/>
              </a:buClr>
              <a:defRPr/>
            </a:pPr>
            <a:r>
              <a:rPr lang="el-GR" sz="2400" dirty="0" smtClean="0"/>
              <a:t>Μείωση πτητικών συστατικών ιζηματογενών </a:t>
            </a:r>
            <a:r>
              <a:rPr lang="el-GR" sz="2400" dirty="0" err="1" smtClean="0"/>
              <a:t>πετρ</a:t>
            </a:r>
            <a:r>
              <a:rPr lang="el-GR" sz="2400" dirty="0" smtClean="0"/>
              <a:t>. αλλά  και μείωση μη πτητικών συστατικών</a:t>
            </a:r>
          </a:p>
          <a:p>
            <a:pPr marL="808038" indent="-442913">
              <a:spcBef>
                <a:spcPct val="20000"/>
              </a:spcBef>
              <a:buClr>
                <a:schemeClr val="tx1"/>
              </a:buClr>
              <a:defRPr/>
            </a:pPr>
            <a:r>
              <a:rPr lang="el-GR" sz="2400" dirty="0" smtClean="0"/>
              <a:t>Η μεταμόρφωση που συνοδεύεται από αλλαγή στη χημική σύσταση του πετρώματος </a:t>
            </a:r>
            <a:r>
              <a:rPr lang="el-GR" sz="2400" dirty="0" smtClean="0">
                <a:sym typeface="Wingdings" pitchFamily="2" charset="2"/>
              </a:rPr>
              <a:t>→ </a:t>
            </a:r>
            <a:r>
              <a:rPr lang="el-GR" sz="2400" dirty="0" err="1" smtClean="0">
                <a:solidFill>
                  <a:srgbClr val="5075BC"/>
                </a:solidFill>
                <a:sym typeface="Wingdings" pitchFamily="2" charset="2"/>
              </a:rPr>
              <a:t>μετασωμάτωση</a:t>
            </a:r>
            <a:endParaRPr lang="el-GR" sz="2400" dirty="0" smtClean="0">
              <a:solidFill>
                <a:srgbClr val="5075BC"/>
              </a:solidFill>
              <a:sym typeface="Wingdings" pitchFamily="2" charset="2"/>
            </a:endParaRPr>
          </a:p>
          <a:p>
            <a:pPr marL="808038" indent="-442913">
              <a:spcBef>
                <a:spcPct val="20000"/>
              </a:spcBef>
              <a:buClr>
                <a:schemeClr val="tx1"/>
              </a:buClr>
              <a:defRPr/>
            </a:pPr>
            <a:r>
              <a:rPr lang="el-GR" sz="2400" dirty="0" smtClean="0">
                <a:sym typeface="Wingdings" pitchFamily="2" charset="2"/>
              </a:rPr>
              <a:t>Συνδέεται συνήθως με γρανιτικές διεισδύσεις</a:t>
            </a:r>
          </a:p>
          <a:p>
            <a:pPr marL="808038" indent="-442913">
              <a:spcBef>
                <a:spcPct val="20000"/>
              </a:spcBef>
              <a:buClr>
                <a:schemeClr val="tx1"/>
              </a:buClr>
              <a:defRPr/>
            </a:pPr>
            <a:r>
              <a:rPr lang="el-GR" sz="2400" dirty="0" smtClean="0">
                <a:sym typeface="Wingdings" pitchFamily="2" charset="2"/>
              </a:rPr>
              <a:t>Δημιουργεί γενικά πετρώματα με μικρό αριθμό ορυκτών → </a:t>
            </a:r>
            <a:r>
              <a:rPr lang="en-US" sz="2400" dirty="0" err="1" smtClean="0">
                <a:sym typeface="Wingdings" pitchFamily="2" charset="2"/>
              </a:rPr>
              <a:t>skarn</a:t>
            </a:r>
            <a:endParaRPr lang="el-GR" sz="2400" dirty="0" smtClean="0">
              <a:sym typeface="Wingdings" pitchFamily="2" charset="2"/>
            </a:endParaRPr>
          </a:p>
          <a:p>
            <a:pPr marL="808038" indent="-442913">
              <a:spcBef>
                <a:spcPct val="20000"/>
              </a:spcBef>
              <a:buClr>
                <a:schemeClr val="tx1"/>
              </a:buClr>
              <a:defRPr/>
            </a:pPr>
            <a:r>
              <a:rPr lang="el-GR" sz="2400" dirty="0" smtClean="0">
                <a:sym typeface="Wingdings" pitchFamily="2" charset="2"/>
              </a:rPr>
              <a:t>Διαφορές μεταξύ έκτασης μεταμορφικών άλω που δημιουργούνται γύρω από γρανίτες ίδιου μεγέθους</a:t>
            </a:r>
            <a:endParaRPr lang="el-GR" sz="2400" dirty="0" smtClean="0"/>
          </a:p>
          <a:p>
            <a:pPr marL="280988" indent="-280988">
              <a:spcBef>
                <a:spcPts val="600"/>
              </a:spcBef>
            </a:pPr>
            <a:endParaRPr lang="en-US" sz="2400" b="1" i="1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41908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kern="0" dirty="0" smtClean="0"/>
              <a:t>Οι φάσεις μεταμόρφωσης</a:t>
            </a:r>
            <a:r>
              <a:rPr lang="el-GR" kern="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kern="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dirty="0"/>
          </a:p>
        </p:txBody>
      </p:sp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pic>
        <p:nvPicPr>
          <p:cNvPr id="7" name="Picture 2" descr="Εικόνα 1: Οι μεταμορφικές φάσεις&#10;File:Metamorfe facies.jpg&#10;https://commons.wikimedia.org/wiki/File:Metamorfe_faci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0122" y="1628775"/>
            <a:ext cx="5756456" cy="4383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kern="0" dirty="0" err="1" smtClean="0"/>
              <a:t>Αλβιτο</a:t>
            </a:r>
            <a:r>
              <a:rPr lang="el-GR" kern="0" dirty="0" smtClean="0"/>
              <a:t>-</a:t>
            </a:r>
            <a:r>
              <a:rPr lang="el-GR" kern="0" dirty="0" err="1" smtClean="0"/>
              <a:t>επιδοτο</a:t>
            </a:r>
            <a:r>
              <a:rPr lang="el-GR" kern="0" dirty="0" smtClean="0"/>
              <a:t>-</a:t>
            </a:r>
            <a:r>
              <a:rPr lang="el-GR" kern="0" dirty="0" err="1" smtClean="0"/>
              <a:t>κερατιτική</a:t>
            </a:r>
            <a:r>
              <a:rPr lang="el-GR" kern="0" dirty="0" smtClean="0"/>
              <a:t> φάση</a:t>
            </a:r>
            <a:br>
              <a:rPr lang="el-GR" kern="0" dirty="0" smtClean="0"/>
            </a:br>
            <a:endParaRPr lang="el-GR" dirty="0"/>
          </a:p>
        </p:txBody>
      </p:sp>
      <p:sp>
        <p:nvSpPr>
          <p:cNvPr id="5" name="4 - Θέση κει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08038" indent="-442913">
              <a:buClr>
                <a:schemeClr val="tx1"/>
              </a:buClr>
              <a:buNone/>
            </a:pPr>
            <a:r>
              <a:rPr lang="el-GR" sz="2800" dirty="0" smtClean="0"/>
              <a:t>Διαφορές με </a:t>
            </a:r>
            <a:r>
              <a:rPr lang="el-GR" sz="2800" dirty="0" err="1" smtClean="0"/>
              <a:t>πρασινοσχιστολιθική</a:t>
            </a:r>
            <a:r>
              <a:rPr lang="el-GR" sz="2800" dirty="0" smtClean="0"/>
              <a:t> και </a:t>
            </a:r>
            <a:r>
              <a:rPr lang="el-GR" sz="2800" dirty="0" err="1" smtClean="0"/>
              <a:t>αμφιβολιτική</a:t>
            </a:r>
            <a:r>
              <a:rPr lang="el-GR" sz="2800" dirty="0" smtClean="0"/>
              <a:t>:</a:t>
            </a:r>
          </a:p>
          <a:p>
            <a:pPr marL="808038" indent="-442913">
              <a:buClr>
                <a:schemeClr val="tx1"/>
              </a:buClr>
              <a:buFont typeface="Arial" pitchFamily="34" charset="0"/>
              <a:buChar char="•"/>
            </a:pPr>
            <a:r>
              <a:rPr lang="el-GR" sz="2800" dirty="0" smtClean="0"/>
              <a:t>Παρουσία </a:t>
            </a:r>
            <a:r>
              <a:rPr lang="el-GR" sz="2800" dirty="0" err="1" smtClean="0"/>
              <a:t>ανδαλουσίτη</a:t>
            </a:r>
            <a:r>
              <a:rPr lang="el-GR" sz="2800" dirty="0" smtClean="0"/>
              <a:t>, απουσία </a:t>
            </a:r>
            <a:r>
              <a:rPr lang="el-GR" sz="2800" dirty="0" err="1" smtClean="0"/>
              <a:t>στιλπνομέλανα</a:t>
            </a:r>
            <a:r>
              <a:rPr lang="el-GR" sz="2800" dirty="0" smtClean="0"/>
              <a:t> και </a:t>
            </a:r>
            <a:r>
              <a:rPr lang="el-GR" sz="2800" dirty="0" err="1" smtClean="0"/>
              <a:t>αλμανδίνη</a:t>
            </a:r>
            <a:endParaRPr lang="el-GR" sz="2800" dirty="0" smtClean="0"/>
          </a:p>
          <a:p>
            <a:pPr marL="808038" indent="-442913">
              <a:buClr>
                <a:schemeClr val="tx1"/>
              </a:buClr>
              <a:buFont typeface="Arial" pitchFamily="34" charset="0"/>
              <a:buChar char="•"/>
            </a:pPr>
            <a:r>
              <a:rPr lang="el-GR" sz="2800" dirty="0" smtClean="0"/>
              <a:t>Αντικατάσταση </a:t>
            </a:r>
            <a:r>
              <a:rPr lang="el-GR" sz="2800" dirty="0" err="1" smtClean="0"/>
              <a:t>αλβίτη</a:t>
            </a:r>
            <a:r>
              <a:rPr lang="el-GR" sz="2800" dirty="0" smtClean="0"/>
              <a:t> από </a:t>
            </a:r>
            <a:r>
              <a:rPr lang="el-GR" sz="2800" dirty="0" err="1" smtClean="0"/>
              <a:t>ολιγόκλαστο</a:t>
            </a:r>
            <a:r>
              <a:rPr lang="el-GR" sz="2800" dirty="0" smtClean="0"/>
              <a:t> νωρίτερα</a:t>
            </a:r>
          </a:p>
          <a:p>
            <a:pPr marL="808038" indent="-442913">
              <a:buClr>
                <a:schemeClr val="tx1"/>
              </a:buClr>
            </a:pPr>
            <a:r>
              <a:rPr lang="el-GR" sz="2800" dirty="0" smtClean="0">
                <a:sym typeface="Wingdings" pitchFamily="2" charset="2"/>
              </a:rPr>
              <a:t>Σε ανθρακικά πετρώματα: </a:t>
            </a:r>
            <a:br>
              <a:rPr lang="el-GR" sz="2800" dirty="0" smtClean="0">
                <a:sym typeface="Wingdings" pitchFamily="2" charset="2"/>
              </a:rPr>
            </a:br>
            <a:r>
              <a:rPr lang="el-GR" sz="2800" dirty="0" smtClean="0">
                <a:sym typeface="Wingdings" pitchFamily="2" charset="2"/>
              </a:rPr>
              <a:t>ασβεστίτης + </a:t>
            </a:r>
            <a:r>
              <a:rPr lang="el-GR" sz="2800" dirty="0" err="1" smtClean="0">
                <a:sym typeface="Wingdings" pitchFamily="2" charset="2"/>
              </a:rPr>
              <a:t>τάλκης</a:t>
            </a:r>
            <a:r>
              <a:rPr lang="el-GR" sz="2800" dirty="0" smtClean="0">
                <a:sym typeface="Wingdings" pitchFamily="2" charset="2"/>
              </a:rPr>
              <a:t> + χαλαζίας</a:t>
            </a:r>
          </a:p>
          <a:p>
            <a:pPr>
              <a:buNone/>
            </a:pPr>
            <a:endParaRPr lang="el-GR" sz="3600" dirty="0"/>
          </a:p>
        </p:txBody>
      </p:sp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kern="0" dirty="0" err="1" smtClean="0"/>
              <a:t>Κεροστιλβο</a:t>
            </a:r>
            <a:r>
              <a:rPr lang="el-GR" kern="0" dirty="0" smtClean="0"/>
              <a:t>-</a:t>
            </a:r>
            <a:r>
              <a:rPr lang="el-GR" kern="0" dirty="0" err="1" smtClean="0"/>
              <a:t>κερατιτική</a:t>
            </a:r>
            <a:r>
              <a:rPr lang="el-GR" kern="0" dirty="0" smtClean="0"/>
              <a:t> φάση</a:t>
            </a:r>
            <a:br>
              <a:rPr lang="el-GR" kern="0" dirty="0" smtClean="0"/>
            </a:br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785786" y="2276872"/>
            <a:ext cx="7358114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el-GR" dirty="0" smtClean="0"/>
          </a:p>
          <a:p>
            <a:r>
              <a:rPr lang="el-GR" sz="2000" dirty="0" smtClean="0"/>
              <a:t>7</a:t>
            </a:r>
            <a:r>
              <a:rPr lang="en-US" sz="2000" dirty="0" smtClean="0"/>
              <a:t>Ca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Mg3Al4Si</a:t>
            </a:r>
            <a:r>
              <a:rPr lang="en-US" sz="2000" baseline="-25000" dirty="0" smtClean="0"/>
              <a:t>6</a:t>
            </a:r>
            <a:r>
              <a:rPr lang="en-US" sz="2000" dirty="0" smtClean="0"/>
              <a:t>O</a:t>
            </a:r>
            <a:r>
              <a:rPr lang="en-US" sz="2000" baseline="-25000" dirty="0" smtClean="0"/>
              <a:t>22</a:t>
            </a:r>
            <a:r>
              <a:rPr lang="en-US" sz="2000" dirty="0" smtClean="0"/>
              <a:t>(OH)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+ 10 SiO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= 3Mg</a:t>
            </a:r>
            <a:r>
              <a:rPr lang="en-US" sz="2000" baseline="-25000" dirty="0" smtClean="0"/>
              <a:t>7</a:t>
            </a:r>
            <a:r>
              <a:rPr lang="en-US" sz="2000" dirty="0" smtClean="0"/>
              <a:t>Si</a:t>
            </a:r>
            <a:r>
              <a:rPr lang="en-US" sz="2000" baseline="-25000" dirty="0" smtClean="0"/>
              <a:t>8</a:t>
            </a:r>
            <a:r>
              <a:rPr lang="en-US" sz="2000" dirty="0" smtClean="0"/>
              <a:t>O</a:t>
            </a:r>
            <a:r>
              <a:rPr lang="en-US" sz="2000" baseline="-25000" dirty="0" smtClean="0"/>
              <a:t>22</a:t>
            </a:r>
            <a:r>
              <a:rPr lang="en-US" sz="2000" dirty="0" smtClean="0"/>
              <a:t> (OH)</a:t>
            </a:r>
            <a:r>
              <a:rPr lang="en-US" sz="2000" baseline="-25000" dirty="0" smtClean="0"/>
              <a:t>2 </a:t>
            </a:r>
            <a:r>
              <a:rPr lang="en-US" sz="2000" dirty="0" smtClean="0"/>
              <a:t>+ 14 CaAl2Si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</a:t>
            </a:r>
            <a:r>
              <a:rPr lang="en-US" sz="2000" baseline="-25000" dirty="0" smtClean="0"/>
              <a:t>8 </a:t>
            </a:r>
            <a:r>
              <a:rPr lang="en-US" sz="2000" dirty="0" smtClean="0"/>
              <a:t>+ 4H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</a:t>
            </a:r>
            <a:endParaRPr lang="el-GR" sz="2000" dirty="0" smtClean="0"/>
          </a:p>
        </p:txBody>
      </p:sp>
      <p:sp>
        <p:nvSpPr>
          <p:cNvPr id="7" name="6 - TextBox"/>
          <p:cNvSpPr txBox="1"/>
          <p:nvPr/>
        </p:nvSpPr>
        <p:spPr>
          <a:xfrm>
            <a:off x="714348" y="3140968"/>
            <a:ext cx="7215238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l-GR" dirty="0" smtClean="0"/>
              <a:t>  </a:t>
            </a:r>
            <a:r>
              <a:rPr lang="el-GR" dirty="0" err="1" smtClean="0"/>
              <a:t>Τσερμακίτης</a:t>
            </a:r>
            <a:r>
              <a:rPr lang="el-GR" dirty="0" smtClean="0"/>
              <a:t>                          χαλαζίας              </a:t>
            </a:r>
            <a:r>
              <a:rPr lang="el-GR" dirty="0" err="1" smtClean="0"/>
              <a:t>κουμινγκτονίτης</a:t>
            </a:r>
            <a:r>
              <a:rPr lang="el-GR" dirty="0" smtClean="0"/>
              <a:t>       </a:t>
            </a:r>
            <a:r>
              <a:rPr lang="el-GR" dirty="0" err="1" smtClean="0"/>
              <a:t>ανορθίτης</a:t>
            </a:r>
            <a:r>
              <a:rPr lang="el-GR" dirty="0" smtClean="0"/>
              <a:t>        </a:t>
            </a: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</p:txBody>
      </p:sp>
      <p:pic>
        <p:nvPicPr>
          <p:cNvPr id="6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kern="0" dirty="0" err="1" smtClean="0"/>
              <a:t>Πυροξενο</a:t>
            </a:r>
            <a:r>
              <a:rPr lang="el-GR" kern="0" dirty="0" smtClean="0"/>
              <a:t>-</a:t>
            </a:r>
            <a:r>
              <a:rPr lang="el-GR" kern="0" dirty="0" err="1" smtClean="0"/>
              <a:t>κερατιτική</a:t>
            </a:r>
            <a:r>
              <a:rPr lang="el-GR" kern="0" dirty="0" smtClean="0"/>
              <a:t> φάση</a:t>
            </a:r>
            <a:r>
              <a:rPr lang="el-GR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kern="0" dirty="0" smtClean="0"/>
              <a:t/>
            </a:r>
            <a:br>
              <a:rPr lang="el-GR" kern="0" dirty="0" smtClean="0"/>
            </a:br>
            <a:endParaRPr lang="el-GR" dirty="0"/>
          </a:p>
        </p:txBody>
      </p:sp>
      <p:sp>
        <p:nvSpPr>
          <p:cNvPr id="7" name="6 - Ορθογώνιο"/>
          <p:cNvSpPr/>
          <p:nvPr/>
        </p:nvSpPr>
        <p:spPr>
          <a:xfrm>
            <a:off x="857224" y="1916833"/>
            <a:ext cx="7603208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8038" indent="-442913">
              <a:spcBef>
                <a:spcPct val="20000"/>
              </a:spcBef>
              <a:buClr>
                <a:srgbClr val="C00000"/>
              </a:buClr>
            </a:pPr>
            <a:r>
              <a:rPr lang="el-GR" sz="2400" dirty="0" smtClean="0"/>
              <a:t>Σε ανθρακικά πετρώματα:</a:t>
            </a:r>
          </a:p>
          <a:p>
            <a:pPr marL="808038" indent="-442913">
              <a:spcBef>
                <a:spcPct val="20000"/>
              </a:spcBef>
              <a:buClr>
                <a:schemeClr val="tx1"/>
              </a:buClr>
            </a:pPr>
            <a:r>
              <a:rPr lang="el-GR" sz="2400" dirty="0" smtClean="0"/>
              <a:t>Παρουσία </a:t>
            </a:r>
            <a:r>
              <a:rPr lang="el-GR" sz="2400" dirty="0" err="1" smtClean="0"/>
              <a:t>διοψιδίου</a:t>
            </a:r>
            <a:r>
              <a:rPr lang="el-GR" sz="2400" dirty="0" smtClean="0"/>
              <a:t>, </a:t>
            </a:r>
            <a:r>
              <a:rPr lang="el-GR" sz="2400" dirty="0" err="1" smtClean="0"/>
              <a:t>γροσσουλάριου</a:t>
            </a:r>
            <a:r>
              <a:rPr lang="el-GR" sz="2400" dirty="0" smtClean="0"/>
              <a:t>, </a:t>
            </a:r>
            <a:r>
              <a:rPr lang="el-GR" sz="2400" dirty="0" err="1" smtClean="0"/>
              <a:t>βολλαστονίτη</a:t>
            </a:r>
            <a:r>
              <a:rPr lang="el-GR" sz="2400" dirty="0" smtClean="0"/>
              <a:t>, </a:t>
            </a:r>
            <a:r>
              <a:rPr lang="el-GR" sz="2400" dirty="0" err="1" smtClean="0"/>
              <a:t>φορστερίτη</a:t>
            </a:r>
            <a:endParaRPr lang="el-GR" sz="2400" dirty="0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kern="0" dirty="0" err="1" smtClean="0"/>
              <a:t>Σανιδινική</a:t>
            </a:r>
            <a:r>
              <a:rPr lang="el-GR" kern="0" dirty="0" smtClean="0"/>
              <a:t> φάση</a:t>
            </a:r>
            <a:endParaRPr kern="0" dirty="0">
              <a:solidFill>
                <a:srgbClr val="5075BC"/>
              </a:solidFill>
            </a:endParaRPr>
          </a:p>
        </p:txBody>
      </p:sp>
      <p:sp>
        <p:nvSpPr>
          <p:cNvPr id="12" name="11 - Θέση περιεχομένου"/>
          <p:cNvSpPr>
            <a:spLocks noGrp="1"/>
          </p:cNvSpPr>
          <p:nvPr>
            <p:ph idx="1"/>
          </p:nvPr>
        </p:nvSpPr>
        <p:spPr>
          <a:xfrm>
            <a:off x="323528" y="1340768"/>
            <a:ext cx="8370228" cy="4741987"/>
          </a:xfrm>
        </p:spPr>
        <p:txBody>
          <a:bodyPr>
            <a:noAutofit/>
          </a:bodyPr>
          <a:lstStyle/>
          <a:p>
            <a:pPr marL="808038" indent="-442913" algn="just">
              <a:spcBef>
                <a:spcPct val="20000"/>
              </a:spcBef>
              <a:buClr>
                <a:schemeClr val="tx1"/>
              </a:buClr>
            </a:pPr>
            <a:r>
              <a:rPr lang="el-GR" sz="2400" dirty="0" smtClean="0"/>
              <a:t>Δημιουργούνται σε πολύ περιορισμένα περιβάλλοντα πολύ υψηλών Τ και χαμηλών </a:t>
            </a:r>
            <a:r>
              <a:rPr lang="en-US" sz="2400" dirty="0" smtClean="0"/>
              <a:t>P (</a:t>
            </a:r>
            <a:r>
              <a:rPr lang="el-GR" sz="2400" dirty="0" smtClean="0"/>
              <a:t>ηφαιστειακές φλέβες, σωλήνες, λαιμούς και σε </a:t>
            </a:r>
            <a:r>
              <a:rPr lang="el-GR" sz="2400" dirty="0" err="1" smtClean="0"/>
              <a:t>ξενόλιθους</a:t>
            </a:r>
            <a:r>
              <a:rPr lang="el-GR" sz="2400" dirty="0" smtClean="0"/>
              <a:t> εντός ηφαιστειακών βασικών πετρωμάτων)</a:t>
            </a:r>
          </a:p>
          <a:p>
            <a:pPr marL="808038" indent="-442913" algn="just">
              <a:spcBef>
                <a:spcPct val="20000"/>
              </a:spcBef>
              <a:buClr>
                <a:schemeClr val="tx1"/>
              </a:buClr>
            </a:pPr>
            <a:r>
              <a:rPr lang="el-GR" sz="2400" dirty="0" err="1" smtClean="0"/>
              <a:t>Σανίδινο</a:t>
            </a:r>
            <a:r>
              <a:rPr lang="el-GR" sz="2400" dirty="0" smtClean="0"/>
              <a:t> και </a:t>
            </a:r>
            <a:r>
              <a:rPr lang="el-GR" sz="2400" dirty="0" err="1" smtClean="0"/>
              <a:t>πιτζεονίτης</a:t>
            </a:r>
            <a:r>
              <a:rPr lang="el-GR" sz="2400" dirty="0" smtClean="0"/>
              <a:t> (</a:t>
            </a:r>
            <a:r>
              <a:rPr lang="el-GR" sz="2400" dirty="0" err="1" smtClean="0"/>
              <a:t>πυρόξενοι</a:t>
            </a:r>
            <a:r>
              <a:rPr lang="el-GR" sz="2400" dirty="0" smtClean="0"/>
              <a:t>, </a:t>
            </a:r>
            <a:r>
              <a:rPr lang="el-GR" sz="2400" dirty="0" err="1" smtClean="0"/>
              <a:t>κορδιερίτης</a:t>
            </a:r>
            <a:r>
              <a:rPr lang="el-GR" sz="2400" dirty="0" smtClean="0"/>
              <a:t> και </a:t>
            </a:r>
            <a:r>
              <a:rPr lang="en-US" sz="2400" dirty="0" smtClean="0"/>
              <a:t>Ca-</a:t>
            </a:r>
            <a:r>
              <a:rPr lang="en-US" sz="2400" dirty="0" err="1" smtClean="0"/>
              <a:t>Plg</a:t>
            </a:r>
            <a:r>
              <a:rPr lang="en-US" sz="2400" dirty="0" smtClean="0"/>
              <a:t>)</a:t>
            </a:r>
          </a:p>
          <a:p>
            <a:pPr marL="808038" indent="-442913" algn="just">
              <a:spcBef>
                <a:spcPct val="20000"/>
              </a:spcBef>
              <a:buClr>
                <a:schemeClr val="tx1"/>
              </a:buClr>
            </a:pPr>
            <a:r>
              <a:rPr lang="el-GR" sz="2400" dirty="0" smtClean="0"/>
              <a:t>Απουσιάζουν μαρμαρυγίες και αμφίβολοι</a:t>
            </a:r>
          </a:p>
          <a:p>
            <a:pPr marL="808038" indent="-442913" algn="just">
              <a:spcBef>
                <a:spcPct val="20000"/>
              </a:spcBef>
              <a:buClr>
                <a:schemeClr val="tx1"/>
              </a:buClr>
            </a:pPr>
            <a:r>
              <a:rPr lang="el-GR" sz="2400" dirty="0" smtClean="0"/>
              <a:t>Συχνή η εμφάνιση υψηλής Τ πολυμόρφων του </a:t>
            </a:r>
            <a:r>
              <a:rPr lang="en-US" sz="2400" dirty="0" smtClean="0"/>
              <a:t>SiO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</a:t>
            </a:r>
          </a:p>
          <a:p>
            <a:pPr marL="808038" indent="-442913" algn="just">
              <a:spcBef>
                <a:spcPct val="20000"/>
              </a:spcBef>
              <a:buClr>
                <a:schemeClr val="tx1"/>
              </a:buClr>
            </a:pPr>
            <a:r>
              <a:rPr lang="en-US" sz="2400" dirty="0" smtClean="0"/>
              <a:t>Al-</a:t>
            </a:r>
            <a:r>
              <a:rPr lang="el-GR" sz="2400" dirty="0" err="1" smtClean="0"/>
              <a:t>ούχα</a:t>
            </a:r>
            <a:r>
              <a:rPr lang="el-GR" sz="2400" dirty="0" smtClean="0"/>
              <a:t> πετρώματα: </a:t>
            </a:r>
            <a:r>
              <a:rPr lang="el-GR" sz="2400" dirty="0" err="1" smtClean="0"/>
              <a:t>μουλλίτης</a:t>
            </a:r>
            <a:r>
              <a:rPr lang="el-GR" sz="2400" dirty="0" smtClean="0"/>
              <a:t> + κορούνδιο</a:t>
            </a:r>
          </a:p>
          <a:p>
            <a:pPr marL="808038" indent="-442913" algn="just">
              <a:spcBef>
                <a:spcPct val="20000"/>
              </a:spcBef>
              <a:buClr>
                <a:schemeClr val="tx1"/>
              </a:buClr>
            </a:pPr>
            <a:r>
              <a:rPr lang="el-GR" sz="2400" dirty="0" smtClean="0"/>
              <a:t>Ανθρακικά πετρώματα: </a:t>
            </a:r>
            <a:r>
              <a:rPr lang="el-GR" sz="2400" dirty="0" err="1" smtClean="0"/>
              <a:t>μοντιτσελλίτης</a:t>
            </a:r>
            <a:r>
              <a:rPr lang="el-GR" sz="2400" dirty="0" smtClean="0"/>
              <a:t>, </a:t>
            </a:r>
            <a:r>
              <a:rPr lang="el-GR" sz="2400" dirty="0" err="1" smtClean="0"/>
              <a:t>μελίλιθος</a:t>
            </a:r>
            <a:r>
              <a:rPr lang="el-GR" sz="2400" dirty="0" smtClean="0"/>
              <a:t>, </a:t>
            </a:r>
            <a:r>
              <a:rPr lang="el-GR" sz="2400" dirty="0" err="1" smtClean="0"/>
              <a:t>σπουρίτης</a:t>
            </a:r>
            <a:r>
              <a:rPr lang="el-GR" sz="2400" dirty="0" smtClean="0"/>
              <a:t>, </a:t>
            </a:r>
            <a:r>
              <a:rPr lang="el-GR" sz="2400" dirty="0" err="1" smtClean="0"/>
              <a:t>μερβινίτης</a:t>
            </a:r>
            <a:r>
              <a:rPr lang="el-GR" sz="2400" dirty="0" smtClean="0"/>
              <a:t>, </a:t>
            </a:r>
            <a:r>
              <a:rPr lang="el-GR" sz="2400" dirty="0" err="1" smtClean="0"/>
              <a:t>λαρνίτης</a:t>
            </a:r>
            <a:r>
              <a:rPr lang="el-GR" sz="2400" dirty="0" smtClean="0"/>
              <a:t>, </a:t>
            </a:r>
            <a:r>
              <a:rPr lang="el-GR" sz="2400" dirty="0" err="1" smtClean="0"/>
              <a:t>ρανκινίτης</a:t>
            </a:r>
            <a:r>
              <a:rPr lang="el-GR" sz="2400" dirty="0" smtClean="0"/>
              <a:t>.</a:t>
            </a:r>
          </a:p>
          <a:p>
            <a:pPr marL="808038" indent="-442913" algn="just">
              <a:spcBef>
                <a:spcPct val="20000"/>
              </a:spcBef>
              <a:buClr>
                <a:schemeClr val="tx1"/>
              </a:buClr>
            </a:pPr>
            <a:r>
              <a:rPr lang="el-GR" sz="2400" dirty="0" smtClean="0"/>
              <a:t>Τήξη </a:t>
            </a:r>
            <a:r>
              <a:rPr lang="el-GR" sz="2400" dirty="0" smtClean="0">
                <a:sym typeface="Wingdings" pitchFamily="2" charset="2"/>
              </a:rPr>
              <a:t>→ ύελος: </a:t>
            </a:r>
            <a:r>
              <a:rPr lang="el-GR" sz="2400" b="1" dirty="0" err="1" smtClean="0">
                <a:sym typeface="Wingdings" pitchFamily="2" charset="2"/>
              </a:rPr>
              <a:t>μπουχίτες</a:t>
            </a:r>
            <a:r>
              <a:rPr lang="el-GR" sz="2400" dirty="0" smtClean="0">
                <a:sym typeface="Wingdings" pitchFamily="2" charset="2"/>
              </a:rPr>
              <a:t> (συχνά με εγκλείσματα </a:t>
            </a:r>
            <a:r>
              <a:rPr lang="el-GR" sz="2400" dirty="0" err="1" smtClean="0">
                <a:sym typeface="Wingdings" pitchFamily="2" charset="2"/>
              </a:rPr>
              <a:t>κορδιερίτη</a:t>
            </a:r>
            <a:r>
              <a:rPr lang="el-GR" sz="2400" dirty="0" smtClean="0">
                <a:sym typeface="Wingdings" pitchFamily="2" charset="2"/>
              </a:rPr>
              <a:t>, κορουνδίου, </a:t>
            </a:r>
            <a:r>
              <a:rPr lang="el-GR" sz="2400" dirty="0" err="1" smtClean="0">
                <a:sym typeface="Wingdings" pitchFamily="2" charset="2"/>
              </a:rPr>
              <a:t>μουλλίτη</a:t>
            </a:r>
            <a:r>
              <a:rPr lang="el-GR" sz="2400" dirty="0" smtClean="0">
                <a:sym typeface="Wingdings" pitchFamily="2" charset="2"/>
              </a:rPr>
              <a:t>, </a:t>
            </a:r>
            <a:r>
              <a:rPr lang="el-GR" sz="2400" dirty="0" err="1" smtClean="0">
                <a:sym typeface="Wingdings" pitchFamily="2" charset="2"/>
              </a:rPr>
              <a:t>τριδυμίτη</a:t>
            </a:r>
            <a:r>
              <a:rPr lang="en-US" sz="2400" dirty="0" smtClean="0">
                <a:sym typeface="Wingdings" pitchFamily="2" charset="2"/>
              </a:rPr>
              <a:t>)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xmlns="" val="156699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9" name="Τίτλος 1"/>
          <p:cNvSpPr txBox="1">
            <a:spLocks/>
          </p:cNvSpPr>
          <p:nvPr/>
        </p:nvSpPr>
        <p:spPr>
          <a:xfrm>
            <a:off x="457200" y="-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rgbClr val="5075B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smtClean="0"/>
              <a:t>P-T </a:t>
            </a:r>
            <a:r>
              <a:rPr lang="el-GR" sz="3600" kern="0" dirty="0" smtClean="0"/>
              <a:t>συνθήκες των φάσεων Μεταμόρφωσης Επαφής</a:t>
            </a:r>
            <a:endParaRPr lang="el-GR" sz="3600" kern="0" dirty="0"/>
          </a:p>
        </p:txBody>
      </p:sp>
      <p:pic>
        <p:nvPicPr>
          <p:cNvPr id="12" name="Picture 2" descr="Εικόνα 2: Φάσεις μεταμόρφωσης επαφής και κύριες μεταμορφικές αντιδράσεις&#10;από Καταγάς 2012, Πετρολογία Μεταμορφωμένων, Πανεπιστημιακές Σημειώσεις, Πανεπιστήμιο Πατρών&#10;"/>
          <p:cNvPicPr>
            <a:picLocks noChangeAspect="1" noChangeArrowheads="1"/>
          </p:cNvPicPr>
          <p:nvPr/>
        </p:nvPicPr>
        <p:blipFill>
          <a:blip r:embed="rId4" cstate="print"/>
          <a:srcRect l="16495" t="24527" r="16498" b="24561"/>
          <a:stretch>
            <a:fillRect/>
          </a:stretch>
        </p:blipFill>
        <p:spPr bwMode="auto">
          <a:xfrm rot="-60000">
            <a:off x="1643042" y="1387047"/>
            <a:ext cx="5331646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12 - Ορθογώνιο"/>
          <p:cNvSpPr/>
          <p:nvPr/>
        </p:nvSpPr>
        <p:spPr>
          <a:xfrm>
            <a:off x="1357290" y="4501416"/>
            <a:ext cx="657229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tx1"/>
              </a:buClr>
              <a:buFontTx/>
              <a:buAutoNum type="alphaLcParenBoth"/>
            </a:pPr>
            <a:r>
              <a:rPr lang="el-GR" dirty="0" err="1" smtClean="0">
                <a:sym typeface="Wingdings" pitchFamily="2" charset="2"/>
              </a:rPr>
              <a:t>πυροφυλλίτης</a:t>
            </a:r>
            <a:r>
              <a:rPr lang="el-GR" dirty="0" smtClean="0">
                <a:sym typeface="Wingdings" pitchFamily="2" charset="2"/>
              </a:rPr>
              <a:t>  </a:t>
            </a:r>
            <a:r>
              <a:rPr lang="el-GR" b="1" dirty="0" err="1" smtClean="0">
                <a:sym typeface="Wingdings" pitchFamily="2" charset="2"/>
              </a:rPr>
              <a:t>ανδαλουσίτης</a:t>
            </a:r>
            <a:r>
              <a:rPr lang="el-GR" dirty="0" smtClean="0">
                <a:sym typeface="Wingdings" pitchFamily="2" charset="2"/>
              </a:rPr>
              <a:t> + χαλαζίας</a:t>
            </a:r>
          </a:p>
          <a:p>
            <a:pPr marL="457200" indent="-457200">
              <a:spcAft>
                <a:spcPts val="600"/>
              </a:spcAft>
              <a:buClr>
                <a:schemeClr val="tx1"/>
              </a:buClr>
              <a:buFontTx/>
              <a:buAutoNum type="alphaLcParenBoth"/>
            </a:pPr>
            <a:r>
              <a:rPr lang="el-GR" b="1" dirty="0" err="1" smtClean="0">
                <a:sym typeface="Wingdings" pitchFamily="2" charset="2"/>
              </a:rPr>
              <a:t>κλινοζωϊσίτης</a:t>
            </a:r>
            <a:r>
              <a:rPr lang="el-GR" dirty="0" smtClean="0">
                <a:sym typeface="Wingdings" pitchFamily="2" charset="2"/>
              </a:rPr>
              <a:t> + </a:t>
            </a:r>
            <a:r>
              <a:rPr lang="el-GR" dirty="0" err="1" smtClean="0">
                <a:sym typeface="Wingdings" pitchFamily="2" charset="2"/>
              </a:rPr>
              <a:t>κυανίτης</a:t>
            </a:r>
            <a:r>
              <a:rPr lang="el-GR" dirty="0" smtClean="0">
                <a:sym typeface="Wingdings" pitchFamily="2" charset="2"/>
              </a:rPr>
              <a:t>  </a:t>
            </a:r>
            <a:r>
              <a:rPr lang="el-GR" b="1" dirty="0" err="1" smtClean="0">
                <a:sym typeface="Wingdings" pitchFamily="2" charset="2"/>
              </a:rPr>
              <a:t>ανορθίτης</a:t>
            </a:r>
            <a:r>
              <a:rPr lang="el-GR" dirty="0" smtClean="0">
                <a:sym typeface="Wingdings" pitchFamily="2" charset="2"/>
              </a:rPr>
              <a:t> + χαλαζίας</a:t>
            </a:r>
          </a:p>
          <a:p>
            <a:pPr marL="457200" indent="-457200">
              <a:spcAft>
                <a:spcPts val="600"/>
              </a:spcAft>
              <a:buClr>
                <a:schemeClr val="tx1"/>
              </a:buClr>
              <a:buFontTx/>
              <a:buAutoNum type="alphaLcParenBoth"/>
            </a:pPr>
            <a:r>
              <a:rPr lang="el-GR" b="1" dirty="0" smtClean="0">
                <a:sym typeface="Wingdings" pitchFamily="2" charset="2"/>
              </a:rPr>
              <a:t>μοσχοβίτης</a:t>
            </a:r>
            <a:r>
              <a:rPr lang="el-GR" dirty="0" smtClean="0">
                <a:sym typeface="Wingdings" pitchFamily="2" charset="2"/>
              </a:rPr>
              <a:t>  Κ-</a:t>
            </a:r>
            <a:r>
              <a:rPr lang="el-GR" dirty="0" err="1" smtClean="0">
                <a:sym typeface="Wingdings" pitchFamily="2" charset="2"/>
              </a:rPr>
              <a:t>ούχος άστριος</a:t>
            </a:r>
            <a:r>
              <a:rPr lang="el-GR" dirty="0" smtClean="0">
                <a:sym typeface="Wingdings" pitchFamily="2" charset="2"/>
              </a:rPr>
              <a:t> + κορούνδιο + χαλαζίας</a:t>
            </a:r>
          </a:p>
          <a:p>
            <a:pPr marL="457200" indent="-457200">
              <a:spcAft>
                <a:spcPts val="600"/>
              </a:spcAft>
              <a:buClr>
                <a:schemeClr val="tx1"/>
              </a:buClr>
              <a:buFontTx/>
              <a:buAutoNum type="alphaLcParenBoth"/>
            </a:pPr>
            <a:r>
              <a:rPr lang="el-GR" b="1" dirty="0" err="1" smtClean="0">
                <a:sym typeface="Wingdings" pitchFamily="2" charset="2"/>
              </a:rPr>
              <a:t>ανθοφυλλίτης</a:t>
            </a:r>
            <a:r>
              <a:rPr lang="el-GR" dirty="0" smtClean="0">
                <a:sym typeface="Wingdings" pitchFamily="2" charset="2"/>
              </a:rPr>
              <a:t>  </a:t>
            </a:r>
            <a:r>
              <a:rPr lang="el-GR" dirty="0" err="1" smtClean="0">
                <a:sym typeface="Wingdings" pitchFamily="2" charset="2"/>
              </a:rPr>
              <a:t>ενστατίτης</a:t>
            </a:r>
            <a:r>
              <a:rPr lang="el-GR" dirty="0" smtClean="0">
                <a:sym typeface="Wingdings" pitchFamily="2" charset="2"/>
              </a:rPr>
              <a:t> + χαλαζίας</a:t>
            </a:r>
          </a:p>
          <a:p>
            <a:pPr marL="457200" indent="-457200">
              <a:spcAft>
                <a:spcPts val="600"/>
              </a:spcAft>
              <a:buClr>
                <a:schemeClr val="tx1"/>
              </a:buClr>
            </a:pPr>
            <a:r>
              <a:rPr lang="el-GR" dirty="0" smtClean="0">
                <a:sym typeface="Wingdings" pitchFamily="2" charset="2"/>
              </a:rPr>
              <a:t>(4)	ασβεστίτης + </a:t>
            </a:r>
            <a:r>
              <a:rPr lang="el-GR" dirty="0" err="1" smtClean="0">
                <a:sym typeface="Wingdings" pitchFamily="2" charset="2"/>
              </a:rPr>
              <a:t>διοψίδιος</a:t>
            </a:r>
            <a:r>
              <a:rPr lang="el-GR" dirty="0" smtClean="0">
                <a:sym typeface="Wingdings" pitchFamily="2" charset="2"/>
              </a:rPr>
              <a:t>  </a:t>
            </a:r>
            <a:r>
              <a:rPr lang="el-GR" dirty="0" err="1" smtClean="0">
                <a:sym typeface="Wingdings" pitchFamily="2" charset="2"/>
              </a:rPr>
              <a:t>ακερμανίτης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1330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000" kern="0" dirty="0" smtClean="0">
                <a:latin typeface="+mn-lt"/>
              </a:rPr>
              <a:t>Η μεταμορφική άλως του </a:t>
            </a:r>
            <a:r>
              <a:rPr lang="en-US" sz="4000" kern="0" dirty="0" err="1" smtClean="0">
                <a:latin typeface="+mn-lt"/>
              </a:rPr>
              <a:t>Skiddaw</a:t>
            </a:r>
            <a:endParaRPr lang="el-GR" sz="4000" kern="0" dirty="0">
              <a:latin typeface="+mn-lt"/>
            </a:endParaRPr>
          </a:p>
        </p:txBody>
      </p:sp>
      <p:sp>
        <p:nvSpPr>
          <p:cNvPr id="8" name="7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93688" indent="-293688" eaLnBrk="0" hangingPunct="0">
              <a:spcBef>
                <a:spcPts val="600"/>
              </a:spcBef>
              <a:buClr>
                <a:schemeClr val="tx1"/>
              </a:buClr>
              <a:buFontTx/>
              <a:buChar char="•"/>
            </a:pPr>
            <a:r>
              <a:rPr lang="el-GR" sz="2800" dirty="0" smtClean="0">
                <a:solidFill>
                  <a:srgbClr val="000000"/>
                </a:solidFill>
              </a:rPr>
              <a:t>Αργιλικοί σχιστόλιθοι </a:t>
            </a:r>
            <a:r>
              <a:rPr lang="el-GR" sz="2800" dirty="0" err="1" smtClean="0">
                <a:solidFill>
                  <a:srgbClr val="000000"/>
                </a:solidFill>
              </a:rPr>
              <a:t>ορδοβισίου</a:t>
            </a:r>
            <a:r>
              <a:rPr lang="el-GR" sz="2800" dirty="0" smtClean="0">
                <a:solidFill>
                  <a:srgbClr val="000000"/>
                </a:solidFill>
              </a:rPr>
              <a:t>  του </a:t>
            </a:r>
            <a:r>
              <a:rPr lang="en-US" sz="2800" dirty="0" err="1" smtClean="0">
                <a:solidFill>
                  <a:srgbClr val="000000"/>
                </a:solidFill>
              </a:rPr>
              <a:t>Skiddaw</a:t>
            </a:r>
            <a:r>
              <a:rPr lang="en-US" sz="2800" dirty="0" smtClean="0">
                <a:solidFill>
                  <a:srgbClr val="000000"/>
                </a:solidFill>
              </a:rPr>
              <a:t> (English Lake District) </a:t>
            </a:r>
            <a:r>
              <a:rPr lang="el-GR" sz="2800" dirty="0" smtClean="0">
                <a:solidFill>
                  <a:srgbClr val="000000"/>
                </a:solidFill>
              </a:rPr>
              <a:t>στους οποίους διεισδύουν αρκετά γρανιτικά σώματα</a:t>
            </a:r>
            <a:endParaRPr lang="en-US" sz="2800" dirty="0" smtClean="0">
              <a:solidFill>
                <a:srgbClr val="000000"/>
              </a:solidFill>
            </a:endParaRPr>
          </a:p>
          <a:p>
            <a:pPr marL="293688" indent="-293688" eaLnBrk="0" hangingPunct="0">
              <a:spcBef>
                <a:spcPts val="600"/>
              </a:spcBef>
              <a:buClr>
                <a:schemeClr val="tx1"/>
              </a:buClr>
              <a:buFontTx/>
              <a:buChar char="•"/>
            </a:pPr>
            <a:r>
              <a:rPr lang="el-GR" sz="2800" dirty="0" smtClean="0">
                <a:solidFill>
                  <a:srgbClr val="000000"/>
                </a:solidFill>
              </a:rPr>
              <a:t>Ρηχές διεισδύσεις</a:t>
            </a:r>
            <a:endParaRPr lang="en-US" sz="2800" dirty="0" smtClean="0">
              <a:solidFill>
                <a:srgbClr val="000000"/>
              </a:solidFill>
            </a:endParaRPr>
          </a:p>
          <a:p>
            <a:pPr marL="293688" indent="-293688" eaLnBrk="0" hangingPunct="0">
              <a:spcBef>
                <a:spcPts val="600"/>
              </a:spcBef>
              <a:buClr>
                <a:schemeClr val="tx1"/>
              </a:buClr>
              <a:buFontTx/>
              <a:buChar char="•"/>
            </a:pPr>
            <a:r>
              <a:rPr lang="el-GR" sz="2800" dirty="0" smtClean="0">
                <a:solidFill>
                  <a:srgbClr val="000000"/>
                </a:solidFill>
              </a:rPr>
              <a:t>Τα φαινόμενα επαφής δημιουργούνται επί μια προηγηθείσας χαμηλού βαθμού </a:t>
            </a:r>
            <a:r>
              <a:rPr lang="el-GR" sz="2800" dirty="0" err="1" smtClean="0">
                <a:solidFill>
                  <a:srgbClr val="000000"/>
                </a:solidFill>
              </a:rPr>
              <a:t>ορογενετικής</a:t>
            </a:r>
            <a:r>
              <a:rPr lang="el-GR" sz="2800" dirty="0" smtClean="0">
                <a:solidFill>
                  <a:srgbClr val="000000"/>
                </a:solidFill>
              </a:rPr>
              <a:t> καθολικής μεταμόρφωσης</a:t>
            </a:r>
            <a:endParaRPr lang="en-US" sz="2800" dirty="0" smtClean="0">
              <a:solidFill>
                <a:srgbClr val="000000"/>
              </a:solidFill>
            </a:endParaRPr>
          </a:p>
          <a:p>
            <a:endParaRPr lang="el-GR" sz="2800" dirty="0"/>
          </a:p>
        </p:txBody>
      </p:sp>
      <p:sp>
        <p:nvSpPr>
          <p:cNvPr id="5" name="Ορθογώνιο 4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ρθογώνιο 8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472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 7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kern="0" dirty="0" smtClean="0">
                <a:latin typeface="+mn-lt"/>
              </a:rPr>
              <a:t/>
            </a:r>
            <a:br>
              <a:rPr lang="el-GR" sz="4000" kern="0" dirty="0" smtClean="0">
                <a:latin typeface="+mn-lt"/>
              </a:rPr>
            </a:br>
            <a:r>
              <a:rPr lang="en-US" sz="4000" kern="0" dirty="0" smtClean="0">
                <a:latin typeface="+mn-lt"/>
              </a:rPr>
              <a:t/>
            </a:r>
            <a:br>
              <a:rPr lang="en-US" sz="4000" kern="0" dirty="0" smtClean="0">
                <a:latin typeface="+mn-lt"/>
              </a:rPr>
            </a:br>
            <a:r>
              <a:rPr lang="el-GR" sz="4000" kern="0" dirty="0" smtClean="0">
                <a:latin typeface="+mn-lt"/>
              </a:rPr>
              <a:t>Η μεταμορφική άλως του </a:t>
            </a:r>
            <a:r>
              <a:rPr lang="en-US" sz="4000" kern="0" dirty="0" err="1" smtClean="0">
                <a:latin typeface="+mn-lt"/>
              </a:rPr>
              <a:t>Skiddaw</a:t>
            </a:r>
            <a:r>
              <a:rPr lang="el-GR" sz="4000" kern="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l-GR" sz="4000" kern="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l-GR" sz="4000" kern="0" dirty="0" smtClean="0">
                <a:latin typeface="+mn-lt"/>
              </a:rPr>
              <a:t/>
            </a:r>
            <a:br>
              <a:rPr lang="el-GR" sz="4000" kern="0" dirty="0" smtClean="0">
                <a:latin typeface="+mn-lt"/>
              </a:rPr>
            </a:br>
            <a:endParaRPr lang="el-GR" sz="4000" dirty="0">
              <a:latin typeface="+mn-lt"/>
            </a:endParaRPr>
          </a:p>
        </p:txBody>
      </p:sp>
      <p:sp>
        <p:nvSpPr>
          <p:cNvPr id="14" name="13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>
                <a:solidFill>
                  <a:srgbClr val="000000"/>
                </a:solidFill>
              </a:rPr>
              <a:t>Η άλως γύρω από το γρανίτη του </a:t>
            </a:r>
            <a:r>
              <a:rPr lang="en-US" sz="2400" dirty="0" err="1" smtClean="0">
                <a:solidFill>
                  <a:srgbClr val="000000"/>
                </a:solidFill>
              </a:rPr>
              <a:t>Skiddaw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l-GR" sz="2400" dirty="0" smtClean="0">
                <a:solidFill>
                  <a:srgbClr val="000000"/>
                </a:solidFill>
              </a:rPr>
              <a:t>διαχωρίστηκε σε 3 ζώνες, κυρίως βάση των </a:t>
            </a:r>
            <a:r>
              <a:rPr lang="el-GR" sz="2400" b="1" dirty="0" smtClean="0">
                <a:solidFill>
                  <a:srgbClr val="5075BC"/>
                </a:solidFill>
              </a:rPr>
              <a:t>ιστών</a:t>
            </a:r>
            <a:r>
              <a:rPr lang="en-US" sz="2400" b="1" dirty="0" smtClean="0">
                <a:solidFill>
                  <a:srgbClr val="5075BC"/>
                </a:solidFill>
              </a:rPr>
              <a:t>:</a:t>
            </a:r>
            <a:endParaRPr lang="el-GR" sz="2400" dirty="0" smtClean="0">
              <a:solidFill>
                <a:srgbClr val="5075BC"/>
              </a:solidFill>
              <a:sym typeface="Wingdings" pitchFamily="2" charset="2"/>
            </a:endParaRPr>
          </a:p>
          <a:p>
            <a:pPr>
              <a:buNone/>
            </a:pPr>
            <a:endParaRPr lang="el-GR" sz="2800" dirty="0"/>
          </a:p>
        </p:txBody>
      </p:sp>
      <p:sp>
        <p:nvSpPr>
          <p:cNvPr id="10" name="Text Box 2053"/>
          <p:cNvSpPr txBox="1">
            <a:spLocks noChangeArrowheads="1"/>
          </p:cNvSpPr>
          <p:nvPr/>
        </p:nvSpPr>
        <p:spPr bwMode="auto">
          <a:xfrm>
            <a:off x="571472" y="2714620"/>
            <a:ext cx="2357454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l-GR" sz="2000" dirty="0"/>
              <a:t>Αύξηση βαθμού </a:t>
            </a:r>
            <a:r>
              <a:rPr lang="el-GR" sz="2000" dirty="0" smtClean="0"/>
              <a:t>μεταμόρφωσης</a:t>
            </a:r>
            <a:endParaRPr lang="en-US" sz="2000" dirty="0"/>
          </a:p>
        </p:txBody>
      </p:sp>
      <p:sp>
        <p:nvSpPr>
          <p:cNvPr id="13" name="12 - Ορθογώνιο"/>
          <p:cNvSpPr/>
          <p:nvPr/>
        </p:nvSpPr>
        <p:spPr>
          <a:xfrm>
            <a:off x="2500298" y="2703182"/>
            <a:ext cx="5500726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2075" lvl="2" indent="-334963" eaLnBrk="0" hangingPunct="0">
              <a:spcBef>
                <a:spcPts val="600"/>
              </a:spcBef>
              <a:buClr>
                <a:schemeClr val="tx1"/>
              </a:buClr>
              <a:buSzPct val="75000"/>
              <a:buFont typeface="Arial" charset="0"/>
              <a:buChar char="•"/>
            </a:pPr>
            <a:r>
              <a:rPr lang="el-GR" sz="2000" dirty="0" smtClean="0">
                <a:solidFill>
                  <a:srgbClr val="000000"/>
                </a:solidFill>
              </a:rPr>
              <a:t>Αργιλικοί σχιστόλιθοι</a:t>
            </a:r>
          </a:p>
          <a:p>
            <a:pPr marL="2632075" lvl="2" indent="-334963" eaLnBrk="0" hangingPunct="0">
              <a:spcBef>
                <a:spcPts val="600"/>
              </a:spcBef>
              <a:buClr>
                <a:schemeClr val="tx1"/>
              </a:buClr>
              <a:buSzPct val="75000"/>
              <a:buFont typeface="Arial" charset="0"/>
              <a:buChar char="•"/>
            </a:pPr>
            <a:r>
              <a:rPr lang="el-GR" sz="2000" dirty="0" err="1" smtClean="0">
                <a:solidFill>
                  <a:srgbClr val="000000"/>
                </a:solidFill>
              </a:rPr>
              <a:t>Εξωτ</a:t>
            </a:r>
            <a:r>
              <a:rPr lang="el-GR" sz="2000" dirty="0" smtClean="0">
                <a:solidFill>
                  <a:srgbClr val="000000"/>
                </a:solidFill>
              </a:rPr>
              <a:t>. ζώνη </a:t>
            </a:r>
            <a:r>
              <a:rPr lang="el-GR" sz="2000" dirty="0" err="1" smtClean="0">
                <a:solidFill>
                  <a:srgbClr val="000000"/>
                </a:solidFill>
              </a:rPr>
              <a:t>κηλιδωτών</a:t>
            </a:r>
            <a:r>
              <a:rPr lang="el-GR" sz="2000" dirty="0" smtClean="0">
                <a:solidFill>
                  <a:srgbClr val="000000"/>
                </a:solidFill>
              </a:rPr>
              <a:t> </a:t>
            </a:r>
            <a:r>
              <a:rPr lang="el-GR" sz="2000" dirty="0" err="1" smtClean="0">
                <a:solidFill>
                  <a:srgbClr val="000000"/>
                </a:solidFill>
              </a:rPr>
              <a:t>αργιλ</a:t>
            </a:r>
            <a:r>
              <a:rPr lang="el-GR" sz="2000" dirty="0" smtClean="0">
                <a:solidFill>
                  <a:srgbClr val="000000"/>
                </a:solidFill>
              </a:rPr>
              <a:t>. </a:t>
            </a:r>
            <a:r>
              <a:rPr lang="el-GR" sz="2000" dirty="0" err="1" smtClean="0">
                <a:solidFill>
                  <a:srgbClr val="000000"/>
                </a:solidFill>
              </a:rPr>
              <a:t>σχιστολίθων</a:t>
            </a:r>
            <a:endParaRPr lang="el-GR" sz="2000" dirty="0" smtClean="0">
              <a:solidFill>
                <a:srgbClr val="000000"/>
              </a:solidFill>
            </a:endParaRPr>
          </a:p>
          <a:p>
            <a:pPr marL="2632075" lvl="2" indent="-334963" eaLnBrk="0" hangingPunct="0">
              <a:spcBef>
                <a:spcPts val="600"/>
              </a:spcBef>
              <a:buClr>
                <a:schemeClr val="tx1"/>
              </a:buClr>
              <a:buSzPct val="75000"/>
              <a:buFont typeface="Arial" charset="0"/>
              <a:buChar char="•"/>
            </a:pPr>
            <a:r>
              <a:rPr lang="el-GR" sz="2000" dirty="0" smtClean="0">
                <a:solidFill>
                  <a:srgbClr val="000000"/>
                </a:solidFill>
              </a:rPr>
              <a:t>Ενδιάμεση ζώνη </a:t>
            </a:r>
            <a:r>
              <a:rPr lang="el-GR" sz="2000" dirty="0" err="1" smtClean="0">
                <a:solidFill>
                  <a:srgbClr val="000000"/>
                </a:solidFill>
              </a:rPr>
              <a:t>ανδαλουσιτικών</a:t>
            </a:r>
            <a:r>
              <a:rPr lang="el-GR" sz="2000" dirty="0" smtClean="0">
                <a:solidFill>
                  <a:srgbClr val="000000"/>
                </a:solidFill>
              </a:rPr>
              <a:t> </a:t>
            </a:r>
            <a:r>
              <a:rPr lang="el-GR" sz="2000" dirty="0" err="1" smtClean="0">
                <a:solidFill>
                  <a:srgbClr val="000000"/>
                </a:solidFill>
              </a:rPr>
              <a:t>σχιστολίθων</a:t>
            </a:r>
            <a:endParaRPr lang="el-GR" sz="2000" dirty="0" smtClean="0">
              <a:solidFill>
                <a:srgbClr val="000000"/>
              </a:solidFill>
            </a:endParaRPr>
          </a:p>
          <a:p>
            <a:pPr marL="2632075" lvl="2" indent="-334963" eaLnBrk="0" hangingPunct="0">
              <a:spcBef>
                <a:spcPts val="600"/>
              </a:spcBef>
              <a:buClr>
                <a:schemeClr val="tx1"/>
              </a:buClr>
              <a:buSzPct val="75000"/>
              <a:buFont typeface="Arial" charset="0"/>
              <a:buChar char="•"/>
            </a:pPr>
            <a:r>
              <a:rPr lang="el-GR" sz="2000" dirty="0" smtClean="0">
                <a:solidFill>
                  <a:srgbClr val="000000"/>
                </a:solidFill>
              </a:rPr>
              <a:t>Εσωτερική ζώνη </a:t>
            </a:r>
            <a:r>
              <a:rPr lang="el-GR" sz="2000" dirty="0" err="1" smtClean="0">
                <a:solidFill>
                  <a:srgbClr val="000000"/>
                </a:solidFill>
              </a:rPr>
              <a:t>κερατιτών</a:t>
            </a:r>
            <a:endParaRPr lang="el-GR" sz="2000" dirty="0" smtClean="0">
              <a:solidFill>
                <a:srgbClr val="000000"/>
              </a:solidFill>
            </a:endParaRPr>
          </a:p>
          <a:p>
            <a:pPr marL="2632075" lvl="2" indent="-334963" algn="just" eaLnBrk="0" hangingPunct="0">
              <a:spcBef>
                <a:spcPct val="20000"/>
              </a:spcBef>
              <a:buClr>
                <a:schemeClr val="tx1"/>
              </a:buClr>
              <a:buSzPct val="75000"/>
              <a:buFont typeface="Arial" charset="0"/>
              <a:buChar char="•"/>
            </a:pPr>
            <a:r>
              <a:rPr lang="en-US" sz="2000" dirty="0" err="1" smtClean="0">
                <a:solidFill>
                  <a:srgbClr val="000000"/>
                </a:solidFill>
              </a:rPr>
              <a:t>Skiddaw</a:t>
            </a:r>
            <a:r>
              <a:rPr lang="en-US" sz="2000" dirty="0" smtClean="0">
                <a:solidFill>
                  <a:srgbClr val="000000"/>
                </a:solidFill>
              </a:rPr>
              <a:t> granite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7" name="Down Arrow 10"/>
          <p:cNvSpPr/>
          <p:nvPr/>
        </p:nvSpPr>
        <p:spPr>
          <a:xfrm>
            <a:off x="3425818" y="3015578"/>
            <a:ext cx="360364" cy="2628000"/>
          </a:xfrm>
          <a:prstGeom prst="downArrow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2000000" scaled="0"/>
          </a:gra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18" name="Line 2054"/>
          <p:cNvSpPr>
            <a:spLocks noChangeShapeType="1"/>
          </p:cNvSpPr>
          <p:nvPr/>
        </p:nvSpPr>
        <p:spPr bwMode="auto">
          <a:xfrm>
            <a:off x="4259272" y="5500702"/>
            <a:ext cx="3456000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l-GR" b="1">
              <a:solidFill>
                <a:srgbClr val="FF0000"/>
              </a:solidFill>
            </a:endParaRPr>
          </a:p>
        </p:txBody>
      </p:sp>
      <p:sp>
        <p:nvSpPr>
          <p:cNvPr id="19" name="Text Box 2055"/>
          <p:cNvSpPr txBox="1">
            <a:spLocks noChangeArrowheads="1"/>
          </p:cNvSpPr>
          <p:nvPr/>
        </p:nvSpPr>
        <p:spPr bwMode="auto">
          <a:xfrm>
            <a:off x="7619022" y="5214950"/>
            <a:ext cx="1063304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l-GR" sz="2400" b="1" dirty="0" smtClean="0">
                <a:solidFill>
                  <a:srgbClr val="FF0000"/>
                </a:solidFill>
              </a:rPr>
              <a:t>επαφή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991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- Εικόνα" descr="Εικόνα 3: Μικροφωτογραφία κηλιδωτού αργιλικού σχιστόλιθου από την άλω επαφή του Skiddaw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771767"/>
            <a:ext cx="3960000" cy="2935730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kern="0" dirty="0" smtClean="0">
                <a:latin typeface="+mn-lt"/>
              </a:rPr>
              <a:t>Η μεταμορφική άλως του </a:t>
            </a:r>
            <a:r>
              <a:rPr lang="en-US" sz="4000" kern="0" dirty="0" err="1" smtClean="0">
                <a:latin typeface="+mn-lt"/>
              </a:rPr>
              <a:t>Skiddaw</a:t>
            </a:r>
            <a:endParaRPr lang="el-GR" sz="4000" dirty="0">
              <a:latin typeface="+mn-lt"/>
            </a:endParaRPr>
          </a:p>
        </p:txBody>
      </p:sp>
      <p:sp>
        <p:nvSpPr>
          <p:cNvPr id="8" name="7 - Θέση περιεχομένου"/>
          <p:cNvSpPr>
            <a:spLocks noGrp="1"/>
          </p:cNvSpPr>
          <p:nvPr>
            <p:ph idx="1"/>
          </p:nvPr>
        </p:nvSpPr>
        <p:spPr>
          <a:xfrm>
            <a:off x="4379334" y="1340768"/>
            <a:ext cx="4621822" cy="511256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None/>
            </a:pPr>
            <a:r>
              <a:rPr lang="el-GR" sz="2400" u="sng" dirty="0" smtClean="0">
                <a:solidFill>
                  <a:srgbClr val="5075BC"/>
                </a:solidFill>
              </a:rPr>
              <a:t>Εξωτερική ζώνη </a:t>
            </a:r>
            <a:r>
              <a:rPr lang="el-GR" sz="2400" u="sng" dirty="0" err="1" smtClean="0">
                <a:solidFill>
                  <a:srgbClr val="5075BC"/>
                </a:solidFill>
              </a:rPr>
              <a:t>κηλιδωτών</a:t>
            </a:r>
            <a:r>
              <a:rPr lang="el-GR" sz="2400" u="sng" dirty="0" smtClean="0">
                <a:solidFill>
                  <a:srgbClr val="5075BC"/>
                </a:solidFill>
              </a:rPr>
              <a:t> αργιλικών </a:t>
            </a:r>
            <a:r>
              <a:rPr lang="el-GR" sz="2400" u="sng" dirty="0" err="1" smtClean="0">
                <a:solidFill>
                  <a:srgbClr val="5075BC"/>
                </a:solidFill>
              </a:rPr>
              <a:t>σχιστολίθων</a:t>
            </a:r>
            <a:r>
              <a:rPr lang="el-GR" sz="2400" u="sng" dirty="0" smtClean="0">
                <a:solidFill>
                  <a:srgbClr val="5075BC"/>
                </a:solidFill>
              </a:rPr>
              <a:t>:</a:t>
            </a:r>
            <a:endParaRPr lang="el-GR" sz="2400" dirty="0" smtClean="0"/>
          </a:p>
          <a:p>
            <a:pPr marL="174625" indent="-174625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</a:pPr>
            <a:r>
              <a:rPr lang="el-GR" sz="2400" dirty="0" smtClean="0"/>
              <a:t>Σταδιακή απόσβεση σχιστότητας</a:t>
            </a:r>
          </a:p>
          <a:p>
            <a:pPr marL="174625" indent="-174625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</a:pPr>
            <a:r>
              <a:rPr lang="el-GR" sz="2400" dirty="0" smtClean="0"/>
              <a:t>Εμφάνιση μαύρων ωοειδών κηλίδων (λόγω συγκέντρωσης, κρυστάλλωσης, συνένωσης οργανικού υλικού ή μεταλλικών κόκκων)</a:t>
            </a:r>
          </a:p>
          <a:p>
            <a:pPr marL="174625" indent="-174625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</a:pPr>
            <a:r>
              <a:rPr lang="el-GR" sz="2400" dirty="0" smtClean="0"/>
              <a:t>Ίδια σύσταση κηλίδων με κύρια μάζα: </a:t>
            </a:r>
            <a:r>
              <a:rPr lang="en-US" sz="2400" dirty="0" smtClean="0"/>
              <a:t>mu</a:t>
            </a:r>
            <a:r>
              <a:rPr lang="el-GR" sz="2400" dirty="0" smtClean="0"/>
              <a:t> </a:t>
            </a:r>
            <a:r>
              <a:rPr lang="en-US" sz="2400" dirty="0" smtClean="0"/>
              <a:t>+</a:t>
            </a:r>
            <a:r>
              <a:rPr lang="el-GR" sz="2400" dirty="0" smtClean="0"/>
              <a:t> </a:t>
            </a:r>
            <a:r>
              <a:rPr lang="en-US" sz="2400" dirty="0" err="1" smtClean="0"/>
              <a:t>chl</a:t>
            </a:r>
            <a:r>
              <a:rPr lang="el-GR" sz="2400" dirty="0" smtClean="0"/>
              <a:t> </a:t>
            </a:r>
            <a:r>
              <a:rPr lang="en-US" sz="2400" dirty="0" smtClean="0"/>
              <a:t>+</a:t>
            </a:r>
            <a:r>
              <a:rPr lang="el-GR" sz="2400" dirty="0" smtClean="0"/>
              <a:t> </a:t>
            </a:r>
            <a:r>
              <a:rPr lang="en-US" sz="2400" dirty="0" err="1" smtClean="0"/>
              <a:t>ctd</a:t>
            </a:r>
            <a:r>
              <a:rPr lang="el-GR" sz="2400" dirty="0" smtClean="0"/>
              <a:t> </a:t>
            </a:r>
            <a:r>
              <a:rPr lang="en-US" sz="2400" dirty="0" smtClean="0"/>
              <a:t>+</a:t>
            </a:r>
            <a:r>
              <a:rPr lang="el-GR" sz="2400" dirty="0" smtClean="0"/>
              <a:t> </a:t>
            </a:r>
            <a:r>
              <a:rPr lang="en-US" sz="2400" dirty="0" err="1" smtClean="0"/>
              <a:t>opaq</a:t>
            </a:r>
            <a:r>
              <a:rPr lang="en-US" sz="2400" dirty="0" smtClean="0"/>
              <a:t> </a:t>
            </a:r>
            <a:endParaRPr lang="el-GR" sz="2400" dirty="0" smtClean="0"/>
          </a:p>
          <a:p>
            <a:pPr marL="174625" indent="-174625"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</a:pPr>
            <a:r>
              <a:rPr lang="el-GR" sz="2400" dirty="0" smtClean="0"/>
              <a:t>Στις πιο ανοιχτόχρωμες: περισσότερος μοσχοβίτης</a:t>
            </a:r>
            <a:endParaRPr lang="en-US" sz="2400" dirty="0" smtClean="0"/>
          </a:p>
          <a:p>
            <a:pPr>
              <a:buClr>
                <a:schemeClr val="tx1"/>
              </a:buClr>
              <a:buNone/>
            </a:pPr>
            <a:endParaRPr lang="el-GR" sz="2400" dirty="0"/>
          </a:p>
        </p:txBody>
      </p:sp>
      <p:sp>
        <p:nvSpPr>
          <p:cNvPr id="11" name="10 - TextBox"/>
          <p:cNvSpPr txBox="1"/>
          <p:nvPr/>
        </p:nvSpPr>
        <p:spPr>
          <a:xfrm>
            <a:off x="251520" y="4725144"/>
            <a:ext cx="4104456" cy="689826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pPr algn="ctr"/>
            <a:r>
              <a:rPr lang="el-GR" sz="2000" dirty="0" smtClean="0"/>
              <a:t>Εξωτερική ζώνη της άλω του </a:t>
            </a:r>
            <a:r>
              <a:rPr lang="en-US" sz="2000" dirty="0" err="1" smtClean="0"/>
              <a:t>Skiddaw</a:t>
            </a:r>
            <a:r>
              <a:rPr lang="en-US" sz="2000" dirty="0" smtClean="0"/>
              <a:t>. </a:t>
            </a:r>
            <a:endParaRPr lang="el-GR" sz="2000" dirty="0" smtClean="0"/>
          </a:p>
          <a:p>
            <a:pPr algn="ctr"/>
            <a:r>
              <a:rPr lang="el-GR" sz="2000" dirty="0" err="1" smtClean="0"/>
              <a:t>Κηλίδωτοί</a:t>
            </a:r>
            <a:r>
              <a:rPr lang="el-GR" sz="2000" dirty="0" smtClean="0"/>
              <a:t> αργιλικοί σχιστόλιθοι  </a:t>
            </a:r>
          </a:p>
        </p:txBody>
      </p:sp>
    </p:spTree>
    <p:extLst>
      <p:ext uri="{BB962C8B-B14F-4D97-AF65-F5344CB8AC3E}">
        <p14:creationId xmlns:p14="http://schemas.microsoft.com/office/powerpoint/2010/main" xmlns="" val="388877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43182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2800" dirty="0" smtClean="0"/>
              <a:t>ΦΑΣΕΙΣ ΜΕΤΑΜΟΡΦΩΣΗΣ ΕΠΑΦΗΣ</a:t>
            </a:r>
            <a:br>
              <a:rPr lang="el-GR" sz="2800" dirty="0" smtClean="0"/>
            </a:br>
            <a:r>
              <a:rPr lang="el-GR" sz="2800" dirty="0" smtClean="0"/>
              <a:t> ΦΑΣΕΙΣ ΠΟΛΥ ΧΑΜΗΛΟΥ ΒΑΘΜΟΥ ΜΕΤΑΜΟΡΦΩΣΗΣ</a:t>
            </a:r>
            <a:r>
              <a:rPr lang="el-GR" sz="2800" i="1" dirty="0" smtClean="0"/>
              <a:t/>
            </a:r>
            <a:br>
              <a:rPr lang="el-GR" sz="2800" i="1" dirty="0" smtClean="0"/>
            </a:br>
            <a:r>
              <a:rPr lang="el-GR" sz="2800" dirty="0" smtClean="0"/>
              <a:t/>
            </a:r>
            <a:br>
              <a:rPr lang="el-GR" sz="2800" dirty="0" smtClean="0"/>
            </a:br>
            <a:r>
              <a:rPr lang="el-GR" sz="2800" dirty="0" smtClean="0"/>
              <a:t> </a:t>
            </a:r>
            <a:endParaRPr lang="el-GR" sz="2800" i="1" dirty="0" smtClean="0"/>
          </a:p>
        </p:txBody>
      </p:sp>
      <p:sp>
        <p:nvSpPr>
          <p:cNvPr id="4" name="Ορθογώνιο 3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149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4000" kern="0" dirty="0" smtClean="0">
                <a:latin typeface="+mn-lt"/>
              </a:rPr>
              <a:t>Η μεταμορφική άλως του </a:t>
            </a:r>
            <a:r>
              <a:rPr lang="en-US" sz="4000" kern="0" dirty="0" err="1" smtClean="0">
                <a:latin typeface="+mn-lt"/>
              </a:rPr>
              <a:t>Skiddaw</a:t>
            </a:r>
            <a:endParaRPr lang="el-GR" sz="4000" kern="0" dirty="0">
              <a:latin typeface="+mn-lt"/>
            </a:endParaRPr>
          </a:p>
        </p:txBody>
      </p:sp>
      <p:sp>
        <p:nvSpPr>
          <p:cNvPr id="8" name="7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93688" indent="-293688" eaLnBrk="0" hangingPunct="0">
              <a:buClr>
                <a:schemeClr val="tx1"/>
              </a:buClr>
              <a:buFontTx/>
              <a:buChar char="•"/>
            </a:pPr>
            <a:r>
              <a:rPr lang="el-GR" sz="2800" dirty="0" smtClean="0">
                <a:solidFill>
                  <a:srgbClr val="000000"/>
                </a:solidFill>
                <a:latin typeface="Calibri" pitchFamily="34" charset="0"/>
              </a:rPr>
              <a:t>Ο τρόπος γένεσης των κηλίδων είναι αβέβαιος</a:t>
            </a:r>
          </a:p>
          <a:p>
            <a:pPr marL="293688" indent="-293688" eaLnBrk="0" hangingPunct="0">
              <a:buClr>
                <a:schemeClr val="tx1"/>
              </a:buClr>
              <a:buFontTx/>
              <a:buChar char="•"/>
            </a:pPr>
            <a:r>
              <a:rPr lang="el-GR" sz="2800" dirty="0" smtClean="0">
                <a:solidFill>
                  <a:srgbClr val="000000"/>
                </a:solidFill>
                <a:latin typeface="Calibri" pitchFamily="34" charset="0"/>
              </a:rPr>
              <a:t>Εκλεκτική συγκέντρωση χημικών συστατικών πριν το </a:t>
            </a:r>
            <a:r>
              <a:rPr lang="el-GR" sz="2800" dirty="0" err="1" smtClean="0">
                <a:solidFill>
                  <a:srgbClr val="000000"/>
                </a:solidFill>
                <a:latin typeface="Calibri" pitchFamily="34" charset="0"/>
              </a:rPr>
              <a:t>σχη</a:t>
            </a:r>
            <a:r>
              <a:rPr lang="el-GR" sz="2800" dirty="0" smtClean="0">
                <a:solidFill>
                  <a:srgbClr val="000000"/>
                </a:solidFill>
                <a:latin typeface="Calibri" pitchFamily="34" charset="0"/>
              </a:rPr>
              <a:t>/</a:t>
            </a:r>
            <a:r>
              <a:rPr lang="el-GR" sz="2800" dirty="0" err="1" smtClean="0">
                <a:solidFill>
                  <a:srgbClr val="000000"/>
                </a:solidFill>
                <a:latin typeface="Calibri" pitchFamily="34" charset="0"/>
              </a:rPr>
              <a:t>σμό</a:t>
            </a:r>
            <a:r>
              <a:rPr lang="el-GR" sz="28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l-GR" sz="2800" dirty="0" err="1" smtClean="0">
                <a:solidFill>
                  <a:srgbClr val="000000"/>
                </a:solidFill>
                <a:latin typeface="Calibri" pitchFamily="34" charset="0"/>
              </a:rPr>
              <a:t>κορδιερίτη</a:t>
            </a:r>
            <a:r>
              <a:rPr lang="el-GR" sz="2800" dirty="0" smtClean="0">
                <a:solidFill>
                  <a:srgbClr val="000000"/>
                </a:solidFill>
                <a:latin typeface="Calibri" pitchFamily="34" charset="0"/>
              </a:rPr>
              <a:t> ή </a:t>
            </a:r>
            <a:r>
              <a:rPr lang="el-GR" sz="2800" dirty="0" err="1" smtClean="0">
                <a:solidFill>
                  <a:srgbClr val="000000"/>
                </a:solidFill>
                <a:latin typeface="Calibri" pitchFamily="34" charset="0"/>
              </a:rPr>
              <a:t>ανδαλουσίτη</a:t>
            </a:r>
            <a:r>
              <a:rPr lang="el-GR" sz="2800" dirty="0" smtClean="0">
                <a:solidFill>
                  <a:srgbClr val="000000"/>
                </a:solidFill>
                <a:latin typeface="Calibri" pitchFamily="34" charset="0"/>
              </a:rPr>
              <a:t>, ή</a:t>
            </a:r>
          </a:p>
          <a:p>
            <a:pPr marL="293688" indent="-293688" eaLnBrk="0" hangingPunct="0">
              <a:buClr>
                <a:schemeClr val="tx1"/>
              </a:buClr>
              <a:buFontTx/>
              <a:buChar char="•"/>
            </a:pPr>
            <a:r>
              <a:rPr lang="el-GR" sz="2800" dirty="0" smtClean="0">
                <a:solidFill>
                  <a:srgbClr val="000000"/>
                </a:solidFill>
                <a:latin typeface="Calibri" pitchFamily="34" charset="0"/>
              </a:rPr>
              <a:t>Ανάδρομη μεταμόρφωση των </a:t>
            </a:r>
            <a:r>
              <a:rPr lang="el-GR" sz="2800" dirty="0" err="1" smtClean="0">
                <a:solidFill>
                  <a:srgbClr val="000000"/>
                </a:solidFill>
                <a:latin typeface="Calibri" pitchFamily="34" charset="0"/>
              </a:rPr>
              <a:t>πορφυροβλαστών</a:t>
            </a:r>
            <a:endParaRPr lang="el-G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293688" indent="-293688" eaLnBrk="0" hangingPunct="0">
              <a:buClr>
                <a:schemeClr val="tx1"/>
              </a:buClr>
              <a:buFontTx/>
              <a:buChar char="•"/>
            </a:pPr>
            <a:r>
              <a:rPr lang="el-GR" sz="2800" dirty="0" smtClean="0">
                <a:solidFill>
                  <a:srgbClr val="000000"/>
                </a:solidFill>
                <a:latin typeface="Calibri" pitchFamily="34" charset="0"/>
              </a:rPr>
              <a:t>Παρατήρηση κηλίδων με γωνιώδες περίγραμμα !</a:t>
            </a:r>
          </a:p>
          <a:p>
            <a:pPr marL="293688" indent="-293688" eaLnBrk="0" hangingPunct="0">
              <a:buClr>
                <a:schemeClr val="tx1"/>
              </a:buClr>
              <a:buFontTx/>
              <a:buChar char="•"/>
            </a:pPr>
            <a:r>
              <a:rPr lang="el-GR" sz="2800" dirty="0" smtClean="0">
                <a:solidFill>
                  <a:srgbClr val="000000"/>
                </a:solidFill>
                <a:latin typeface="Calibri" pitchFamily="34" charset="0"/>
              </a:rPr>
              <a:t>Πιθανός ο σχηματισμός τους λόγω ενυδάτωσης και εισόδου ιόντων 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</a:rPr>
              <a:t>K</a:t>
            </a:r>
            <a:r>
              <a:rPr lang="en-US" sz="2800" baseline="30000" dirty="0" smtClean="0">
                <a:solidFill>
                  <a:srgbClr val="000000"/>
                </a:solidFill>
                <a:latin typeface="Calibri" pitchFamily="34" charset="0"/>
              </a:rPr>
              <a:t>+</a:t>
            </a:r>
            <a:r>
              <a:rPr lang="el-GR" sz="2800" baseline="30000" dirty="0" smtClean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el-GR" sz="2800" dirty="0" smtClean="0">
                <a:solidFill>
                  <a:srgbClr val="000000"/>
                </a:solidFill>
                <a:latin typeface="Calibri" pitchFamily="34" charset="0"/>
                <a:sym typeface="Wingdings" pitchFamily="2" charset="2"/>
              </a:rPr>
              <a:t>προϋπάρχοντος </a:t>
            </a:r>
            <a:r>
              <a:rPr lang="el-GR" sz="2800" dirty="0" err="1" smtClean="0">
                <a:solidFill>
                  <a:srgbClr val="000000"/>
                </a:solidFill>
                <a:latin typeface="Calibri" pitchFamily="34" charset="0"/>
                <a:sym typeface="Wingdings" pitchFamily="2" charset="2"/>
              </a:rPr>
              <a:t>κορδιερίτη</a:t>
            </a:r>
            <a:r>
              <a:rPr lang="el-GR" sz="2800" dirty="0" smtClean="0">
                <a:solidFill>
                  <a:srgbClr val="000000"/>
                </a:solidFill>
                <a:latin typeface="Calibri" pitchFamily="34" charset="0"/>
                <a:sym typeface="Wingdings" pitchFamily="2" charset="2"/>
              </a:rPr>
              <a:t> → </a:t>
            </a:r>
            <a:r>
              <a:rPr lang="en-US" sz="2800" dirty="0" err="1" smtClean="0">
                <a:solidFill>
                  <a:srgbClr val="000000"/>
                </a:solidFill>
                <a:latin typeface="Calibri" pitchFamily="34" charset="0"/>
                <a:sym typeface="Wingdings" pitchFamily="2" charset="2"/>
              </a:rPr>
              <a:t>ctd+chl+mu</a:t>
            </a:r>
            <a:endParaRPr lang="el-GR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293688" indent="-293688">
              <a:spcBef>
                <a:spcPts val="600"/>
              </a:spcBef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xmlns="" val="388877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kern="0" dirty="0" smtClean="0"/>
              <a:t>Η μεταμορφική άλως του </a:t>
            </a:r>
            <a:r>
              <a:rPr lang="en-US" sz="4000" kern="0" dirty="0" err="1" smtClean="0"/>
              <a:t>Skiddaw</a:t>
            </a:r>
            <a:endParaRPr lang="el-GR" sz="4000" dirty="0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464156" y="1412776"/>
            <a:ext cx="8229600" cy="1368152"/>
          </a:xfrm>
          <a:noFill/>
          <a:ln/>
        </p:spPr>
        <p:txBody>
          <a:bodyPr>
            <a:normAutofit/>
          </a:bodyPr>
          <a:lstStyle/>
          <a:p>
            <a:pPr marL="287338" indent="-287338" eaLnBrk="0" hangingPunct="0">
              <a:spcBef>
                <a:spcPts val="600"/>
              </a:spcBef>
              <a:buFontTx/>
              <a:buChar char="•"/>
              <a:defRPr/>
            </a:pPr>
            <a:r>
              <a:rPr lang="el-GR" sz="2400" u="sng" dirty="0" smtClean="0">
                <a:solidFill>
                  <a:srgbClr val="5075BC"/>
                </a:solidFill>
              </a:rPr>
              <a:t>Ενδιάμεση ζώνη</a:t>
            </a:r>
            <a:r>
              <a:rPr lang="en-US" sz="2400" b="1" u="sng" dirty="0" smtClean="0">
                <a:solidFill>
                  <a:srgbClr val="5075BC"/>
                </a:solidFill>
              </a:rPr>
              <a:t>:</a:t>
            </a:r>
            <a:r>
              <a:rPr lang="en-US" sz="2800" dirty="0" smtClean="0">
                <a:solidFill>
                  <a:srgbClr val="5075BC"/>
                </a:solidFill>
              </a:rPr>
              <a:t> </a:t>
            </a:r>
            <a:r>
              <a:rPr lang="el-GR" sz="2400" dirty="0" smtClean="0">
                <a:solidFill>
                  <a:srgbClr val="000000"/>
                </a:solidFill>
              </a:rPr>
              <a:t>Αργιλικοί σχιστόλιθοι έντονα </a:t>
            </a:r>
            <a:r>
              <a:rPr lang="el-GR" sz="2400" dirty="0" err="1" smtClean="0">
                <a:solidFill>
                  <a:srgbClr val="000000"/>
                </a:solidFill>
              </a:rPr>
              <a:t>ανακρυσταλλωμένοι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l-GR" sz="2400" dirty="0" smtClean="0">
                <a:solidFill>
                  <a:srgbClr val="000000"/>
                </a:solidFill>
              </a:rPr>
              <a:t>που περιέχουν: </a:t>
            </a:r>
            <a:r>
              <a:rPr lang="el-GR" sz="2400" i="1" dirty="0" err="1" smtClean="0">
                <a:solidFill>
                  <a:srgbClr val="000000"/>
                </a:solidFill>
              </a:rPr>
              <a:t>βιοτίτη</a:t>
            </a:r>
            <a:r>
              <a:rPr lang="el-GR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</a:rPr>
              <a:t>+ </a:t>
            </a:r>
            <a:r>
              <a:rPr lang="el-GR" sz="2400" i="1" dirty="0" smtClean="0">
                <a:solidFill>
                  <a:srgbClr val="000000"/>
                </a:solidFill>
              </a:rPr>
              <a:t>μοσχοβίτη </a:t>
            </a:r>
            <a:r>
              <a:rPr lang="en-US" sz="2400" i="1" dirty="0" smtClean="0">
                <a:solidFill>
                  <a:srgbClr val="000000"/>
                </a:solidFill>
              </a:rPr>
              <a:t>+ </a:t>
            </a:r>
            <a:r>
              <a:rPr lang="el-GR" sz="2400" i="1" dirty="0" err="1" smtClean="0">
                <a:solidFill>
                  <a:srgbClr val="000000"/>
                </a:solidFill>
              </a:rPr>
              <a:t>κορδιερίτη</a:t>
            </a:r>
            <a:r>
              <a:rPr lang="el-GR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</a:rPr>
              <a:t>+ </a:t>
            </a:r>
            <a:r>
              <a:rPr lang="el-GR" sz="2400" i="1" dirty="0" err="1" smtClean="0">
                <a:solidFill>
                  <a:srgbClr val="000000"/>
                </a:solidFill>
              </a:rPr>
              <a:t>ανδαλουσίτη</a:t>
            </a:r>
            <a:r>
              <a:rPr lang="el-GR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</a:rPr>
              <a:t>+ </a:t>
            </a:r>
            <a:r>
              <a:rPr lang="el-GR" sz="2400" i="1" dirty="0" smtClean="0">
                <a:solidFill>
                  <a:srgbClr val="000000"/>
                </a:solidFill>
              </a:rPr>
              <a:t>χαλαζία</a:t>
            </a:r>
            <a:endParaRPr lang="en-US" sz="2800" i="1" dirty="0" smtClean="0">
              <a:solidFill>
                <a:srgbClr val="000000"/>
              </a:solidFill>
            </a:endParaRPr>
          </a:p>
          <a:p>
            <a:pPr marL="287338" indent="-287338" eaLnBrk="0" hangingPunct="0">
              <a:spcBef>
                <a:spcPts val="600"/>
              </a:spcBef>
              <a:buNone/>
              <a:defRPr/>
            </a:pPr>
            <a:endParaRPr lang="en-US" sz="2800" dirty="0"/>
          </a:p>
        </p:txBody>
      </p:sp>
      <p:pic>
        <p:nvPicPr>
          <p:cNvPr id="6" name="Picture 2" descr="Εικόνα 4: Αργιλικοί σχιστόλιθοι με κορδιερίτη-ανδαλουσίτη&#10;από : http://www.virtualmicroscope.org/content/andalusite-cordierite-hornfels&#10;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5596" t="7993" r="1995" b="13776"/>
          <a:stretch>
            <a:fillRect/>
          </a:stretch>
        </p:blipFill>
        <p:spPr bwMode="auto">
          <a:xfrm>
            <a:off x="1115616" y="2780928"/>
            <a:ext cx="6696744" cy="357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kern="0" dirty="0" smtClean="0"/>
              <a:t>Η μεταμορφική άλως του </a:t>
            </a:r>
            <a:r>
              <a:rPr lang="en-US" sz="4000" kern="0" dirty="0" err="1" smtClean="0"/>
              <a:t>Skiddaw</a:t>
            </a:r>
            <a:endParaRPr lang="el-GR" sz="4000" dirty="0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464156" y="1412776"/>
            <a:ext cx="8229600" cy="1368152"/>
          </a:xfrm>
          <a:noFill/>
          <a:ln/>
        </p:spPr>
        <p:txBody>
          <a:bodyPr>
            <a:normAutofit/>
          </a:bodyPr>
          <a:lstStyle/>
          <a:p>
            <a:pPr marL="287338" indent="-287338" eaLnBrk="0" hangingPunct="0">
              <a:spcBef>
                <a:spcPts val="600"/>
              </a:spcBef>
              <a:buFontTx/>
              <a:buChar char="•"/>
              <a:defRPr/>
            </a:pPr>
            <a:r>
              <a:rPr lang="el-GR" sz="2400" u="sng" dirty="0" smtClean="0">
                <a:solidFill>
                  <a:srgbClr val="5075BC"/>
                </a:solidFill>
              </a:rPr>
              <a:t>Ενδιάμεση ζώνη</a:t>
            </a:r>
            <a:r>
              <a:rPr lang="en-US" sz="2400" b="1" u="sng" dirty="0" smtClean="0">
                <a:solidFill>
                  <a:srgbClr val="5075BC"/>
                </a:solidFill>
              </a:rPr>
              <a:t>:</a:t>
            </a:r>
            <a:r>
              <a:rPr lang="en-US" sz="2800" dirty="0" smtClean="0">
                <a:solidFill>
                  <a:srgbClr val="5075BC"/>
                </a:solidFill>
              </a:rPr>
              <a:t> </a:t>
            </a:r>
            <a:r>
              <a:rPr lang="el-GR" sz="2400" dirty="0" smtClean="0">
                <a:solidFill>
                  <a:srgbClr val="000000"/>
                </a:solidFill>
              </a:rPr>
              <a:t>Αργιλικοί σχιστόλιθοι έντονα </a:t>
            </a:r>
            <a:r>
              <a:rPr lang="el-GR" sz="2400" dirty="0" err="1" smtClean="0">
                <a:solidFill>
                  <a:srgbClr val="000000"/>
                </a:solidFill>
              </a:rPr>
              <a:t>ανακρυσταλλωμένοι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l-GR" sz="2400" dirty="0" smtClean="0">
                <a:solidFill>
                  <a:srgbClr val="000000"/>
                </a:solidFill>
              </a:rPr>
              <a:t>που περιέχουν: </a:t>
            </a:r>
            <a:r>
              <a:rPr lang="el-GR" sz="2400" i="1" dirty="0" err="1" smtClean="0">
                <a:solidFill>
                  <a:srgbClr val="000000"/>
                </a:solidFill>
              </a:rPr>
              <a:t>βιοτίτη</a:t>
            </a:r>
            <a:r>
              <a:rPr lang="el-GR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</a:rPr>
              <a:t>+ </a:t>
            </a:r>
            <a:r>
              <a:rPr lang="el-GR" sz="2400" i="1" dirty="0" smtClean="0">
                <a:solidFill>
                  <a:srgbClr val="000000"/>
                </a:solidFill>
              </a:rPr>
              <a:t>μοσχοβίτη </a:t>
            </a:r>
            <a:r>
              <a:rPr lang="en-US" sz="2400" i="1" dirty="0" smtClean="0">
                <a:solidFill>
                  <a:srgbClr val="000000"/>
                </a:solidFill>
              </a:rPr>
              <a:t>+ </a:t>
            </a:r>
            <a:r>
              <a:rPr lang="el-GR" sz="2400" i="1" dirty="0" err="1" smtClean="0">
                <a:solidFill>
                  <a:srgbClr val="000000"/>
                </a:solidFill>
              </a:rPr>
              <a:t>κορδιερίτη</a:t>
            </a:r>
            <a:r>
              <a:rPr lang="el-GR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</a:rPr>
              <a:t>+ </a:t>
            </a:r>
            <a:r>
              <a:rPr lang="el-GR" sz="2400" i="1" dirty="0" err="1" smtClean="0">
                <a:solidFill>
                  <a:srgbClr val="000000"/>
                </a:solidFill>
              </a:rPr>
              <a:t>ανδαλουσίτη</a:t>
            </a:r>
            <a:r>
              <a:rPr lang="el-GR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</a:rPr>
              <a:t>+ </a:t>
            </a:r>
            <a:r>
              <a:rPr lang="el-GR" sz="2400" i="1" dirty="0" smtClean="0">
                <a:solidFill>
                  <a:srgbClr val="000000"/>
                </a:solidFill>
              </a:rPr>
              <a:t>χαλαζία</a:t>
            </a:r>
            <a:endParaRPr lang="en-US" sz="2800" i="1" dirty="0" smtClean="0">
              <a:solidFill>
                <a:srgbClr val="000000"/>
              </a:solidFill>
            </a:endParaRPr>
          </a:p>
          <a:p>
            <a:pPr marL="287338" indent="-287338" eaLnBrk="0" hangingPunct="0">
              <a:spcBef>
                <a:spcPts val="600"/>
              </a:spcBef>
              <a:buNone/>
              <a:defRPr/>
            </a:pPr>
            <a:endParaRPr lang="en-US" sz="2800" dirty="0"/>
          </a:p>
        </p:txBody>
      </p:sp>
      <p:pic>
        <p:nvPicPr>
          <p:cNvPr id="7" name="Picture 1" descr="Εικόνα 5: Αργ. σχιστόλιθος με ανδαλουσίτη και κορδιερίτη από την άλω επαφής του Skiddaw&#10;http://www.virtualmicroscope.org/rock_sample?asset=tom6/index.html?x=11.03&amp;y=5.38&amp;zoom=0&amp;s=0&amp;rot=2&amp;deg=41"/>
          <p:cNvPicPr>
            <a:picLocks noChangeAspect="1" noChangeArrowheads="1"/>
          </p:cNvPicPr>
          <p:nvPr/>
        </p:nvPicPr>
        <p:blipFill>
          <a:blip r:embed="rId3" cstate="print"/>
          <a:srcRect l="4448" t="11149" r="70225" b="42595"/>
          <a:stretch>
            <a:fillRect/>
          </a:stretch>
        </p:blipFill>
        <p:spPr bwMode="auto">
          <a:xfrm>
            <a:off x="1187624" y="2780928"/>
            <a:ext cx="644885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115616" y="5934670"/>
            <a:ext cx="7200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/>
              <a:t>Από: </a:t>
            </a:r>
            <a:r>
              <a:rPr lang="it-IT" sz="1400" dirty="0" smtClean="0"/>
              <a:t>http://www.virtualmicroscope.org/rock_sample?asset=tom6/index.html?x=11.03&amp;y=5.38&amp;zoom=0&amp;s=0&amp;rot=2&amp;deg=41</a:t>
            </a:r>
            <a:endParaRPr lang="el-GR" sz="1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6" name="5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l-GR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l-GR" kern="0" dirty="0" smtClean="0">
                <a:latin typeface="+mn-lt"/>
              </a:rPr>
              <a:t>Η μεταμορφική άλως του </a:t>
            </a:r>
            <a:r>
              <a:rPr lang="en-US" kern="0" dirty="0" err="1" smtClean="0">
                <a:latin typeface="+mn-lt"/>
              </a:rPr>
              <a:t>Skiddaw</a:t>
            </a:r>
            <a:r>
              <a:rPr lang="el-GR" kern="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l-GR" kern="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l-GR" dirty="0">
              <a:latin typeface="+mn-lt"/>
            </a:endParaRPr>
          </a:p>
        </p:txBody>
      </p:sp>
      <p:sp>
        <p:nvSpPr>
          <p:cNvPr id="11" name="10 - Ορθογώνιο"/>
          <p:cNvSpPr/>
          <p:nvPr/>
        </p:nvSpPr>
        <p:spPr>
          <a:xfrm>
            <a:off x="1043608" y="1340768"/>
            <a:ext cx="6929486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  <a:buClr>
                <a:srgbClr val="00CC00"/>
              </a:buClr>
            </a:pPr>
            <a:r>
              <a:rPr lang="el-GR" sz="2400" b="1" u="sng" dirty="0" smtClean="0">
                <a:solidFill>
                  <a:srgbClr val="5075BC"/>
                </a:solidFill>
              </a:rPr>
              <a:t>Εσωτερική ζώνη</a:t>
            </a:r>
            <a:r>
              <a:rPr lang="en-US" sz="2400" dirty="0" smtClean="0">
                <a:solidFill>
                  <a:srgbClr val="5075BC"/>
                </a:solidFill>
              </a:rPr>
              <a:t>:</a:t>
            </a:r>
            <a:r>
              <a:rPr lang="el-GR" sz="2400" dirty="0" smtClean="0">
                <a:solidFill>
                  <a:srgbClr val="5075BC"/>
                </a:solidFill>
              </a:rPr>
              <a:t> </a:t>
            </a:r>
          </a:p>
          <a:p>
            <a:pPr eaLnBrk="0" hangingPunct="0">
              <a:spcBef>
                <a:spcPts val="600"/>
              </a:spcBef>
              <a:buClr>
                <a:srgbClr val="00CC00"/>
              </a:buClr>
            </a:pPr>
            <a:r>
              <a:rPr lang="el-GR" sz="2400" dirty="0" smtClean="0">
                <a:solidFill>
                  <a:srgbClr val="000000"/>
                </a:solidFill>
              </a:rPr>
              <a:t>Έντονη </a:t>
            </a:r>
            <a:r>
              <a:rPr lang="el-GR" sz="2400" dirty="0" err="1" smtClean="0">
                <a:solidFill>
                  <a:srgbClr val="000000"/>
                </a:solidFill>
              </a:rPr>
              <a:t>ανακρυστάλλωση</a:t>
            </a:r>
            <a:r>
              <a:rPr lang="el-GR" sz="2400" dirty="0" smtClean="0">
                <a:solidFill>
                  <a:srgbClr val="000000"/>
                </a:solidFill>
              </a:rPr>
              <a:t> </a:t>
            </a:r>
            <a:r>
              <a:rPr lang="el-GR" sz="2400" dirty="0" smtClean="0">
                <a:solidFill>
                  <a:srgbClr val="000000"/>
                </a:solidFill>
                <a:sym typeface="Wingdings" pitchFamily="2" charset="2"/>
              </a:rPr>
              <a:t> απώλεια </a:t>
            </a:r>
            <a:r>
              <a:rPr lang="el-GR" sz="2400" dirty="0" err="1" smtClean="0">
                <a:solidFill>
                  <a:srgbClr val="000000"/>
                </a:solidFill>
                <a:sym typeface="Wingdings" pitchFamily="2" charset="2"/>
              </a:rPr>
              <a:t>φολίωσης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9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904" y="6000768"/>
            <a:ext cx="726005" cy="704483"/>
          </a:xfrm>
          <a:prstGeom prst="rect">
            <a:avLst/>
          </a:prstGeom>
        </p:spPr>
      </p:pic>
      <p:sp>
        <p:nvSpPr>
          <p:cNvPr id="37890" name="AutoShape 2" descr="data:image/png;base64,iVBORw0KGgoAAAANSUhEUgAABh4AAANZCAYAAADwMESoAAAgAElEQVR4Xuzde7xWc94//nXtUpRDDkmUahciw61ICDk0+DkzmJmfmRxTijK4HRpjiMHDIBQmQjPuGXGP04yv290YhXFmGCWa9qGD5JSzktrX9/Hxa/lds699tdbeXdljr6f/7ulzrWt9np933et9vdZnrVzkPwIECBAgQIAAAQIECBAgQIAAAQIECBAgQIBAmQRyZTqOwxAgQIAAAQIECBAgQIAAAQIECBAgQIAAAQIEIsGDIiBAgAABAgQIECBAgAABAgQIECBAgAABAgTKJiB4KBulAxEgQIAAAQIECBAgQIAAAQIECBAgQIAAAQKCBzVAgAABAgQIECBAgAABAgQIECBAgAABAgQIlE1A8FA2SgciQIAAAQIECBAgQIAAAQIECBAgQIAAAQIEBA9qgAABAgQIECBAgAABAgQIECBAgAABAgQIECibgOChbJQORIAAAQIECBAgQIAAAQIECBAgQIAAAQIECAge1AABAgQIECBAgAABAgQIECBAgAABAgQIECBQNgHBQ9koHYgAAQIECBAgQIAAAQIECBAgQIAAAQIECBAQPKgBAgQIECBAgAABAgQIECBAgAABAgQIECBAoGwCgoeyUToQAQIECBAgQIAAAQIECBAgQIAAAQIECBAgIHhQAwQIECBAgAABAgQIECBAgAABAgQIECBAgEDZBAQPZaN0IAIECBAgQIAAAQIECBAgQIAAAQIECBAgQEDwoAYIECBAgAABAgQIECBAgAABAgQIECBAgACBsgkIHspG6UAECBAgQIAAAQIECBAgQIAAAQIECBAgQICA4EENECBAgAABAgQIECBAgAABAgQIECBAgAABAmUTEDyUjdKBCBAgQIAAAQIECBAgQIAAAQIECBAgQIAAAcGDGiBAgAABAgQIECBAgAABAgQIECBAgAABAgTKJiB4KBulAxEgQIAAAQIECBAgQIAAAQIECBAgQIAAAQKCBzVAgAABAgQIECBAgAABAgQIECBAgAABAgQIlE1A8FA2SgciQIAAAQIECBAgQIAAAQIECBAgQIAAAQIEBA9qgAABAgQIECBAgAABAgQIECBAgAABAgQIECibgOChbJQORIAAAQIECBAgQIAAAQIECBAgQIAAAQIECAge1AABAgQIECBAgAABAgQIECBAgAABAgQIECBQNgHBQ9koHYgAAQIECBAgQIAAAQIECBAgQIAAAQIECBAQPKgBAgQIECBAgAABAgQIECBAgAABAgQIECBAoGwCgoeyUToQAQIECBAgQIAAAQIECBAgQIAAAQIECBAgIHhQAwQIECBAgAABAgQIECBAgAABAgQIECBAgEDZBAQPZaN0IAIECBAgQIAAAQIECBAgQIAAAQIECBAgQEDwoAYIECBAgAABAgQIECBAgAABAgQIECBAgACBsgkIHspG6UAECBAgQIAAAQIECBAgQIAAAQIECBAgQICA4EENECBAgAABAgQIECBAgAABAgQIECBAgAABAmUTEDyUjdKBCBAgQIAAAQIECBAgQIAAAQIECBAgQIAAAcGDGiBAgAABAgQIECBAgAABAgQIECBAgAABAgTKJiB4KBulAxEgQIAAAQIECGRVoLKy8qQoiiY1MP+voij6RxRFf6qrq5tcW1tbW06jysrKK6MoOq+urm5QbW3t9HIde+utt95k+fLlfw7Ha9269SGzZ89+v6Fjx98fRdHJ1dXVt5fr+7+N42y99dZbrJzj60uXLj114cKFX3wb3+s7CBAgQIAAAQIECGRBQPCQhVU2RwIECBAgQIAAgTUqsIrgofB7F0VRdHx1dfVj5ToZwUPjJfv06dNmyZIl3aMo+mUURT+Kouj3gofGO/oEAQIECBAgQIAAgVUJCB7UBwECBAgQIECAAIHVFCgIHur/iN26e/fuvSoqKn4dRdHBURTNrKioOHzOnDlVq/mVX3+8uYOHcszh2zrG5ptv3m7ttde+NYqiH9f7TsHDt7UIvocAAQIECBAgQCAzAoKHzCy1iRIgQIAAAQIECKwpgVUED19/Zc+ePbvW1dU9mMvldsrn88fU1NT8dznORfCQXlHwkN7KSAIECBAgQIAAAQKrKyB4WF1BnydAgAABAgQIEMi8QFLwUO9H71LvQ6jo0aPHHlEUjczlcoOjKNowiqKafD5/VxRFE2pqat6JoQvewbBrCfxv7uLv3r37ZhUVFSdGUXRgFEXfW3nc8LE3oii6v66ubmLhuye6d+++d0VFxbRVLOo3558QfOR69uzZp66u7oxcLndYFEWbRVG0KJ/PP7RixYqr5s2bV13/OwocT66oqPivurq6o/L5fPj8zlEUrYii6IHly5ePaeizjS3Cgnna8dBYPOMJECBAgAABAgQIJAgIHpQIAQIECBAgQIAAgdUUSAoeOnXq1L5du3aTcrnccSV2PLSurKy8MIqin0dRtFYDpzM3n8//pKam5snwZ40MHpKChLkVFRU/mjNnzjPh2GUKHkLo8JN8Pv+bKIrWbmA+H+ZyudOrqqqmRFGUj/+8wHFCFEU7RFG0ZwOfnV1RUXHUnDlzZq7OsgkeVkfPZwkQIECAAAECBAisWkDwoEIIECBAgAABAgQIrKZAUvDQq1evvvl8/k/ha+rq6g6qqan5R+FX9uzZ86f5fP62KIoWhjv827Vr9+jMmTO/6tmzZ5d8Ph8CiWH5fP7v4f0QVVVV8wt+qL8yiqLz6urqBtXW1k5vaBqVlZUDoyg6IZfL3d66devX3nzzzU9XBgwdWrVqFcKBa6Io+tM666wzZObMmZ+FPysINqLWrVsfMnv27PdLHLvB71/5o/794TP5fP7cdu3aTQnH7tKly0Zt27Ydkc/nL8rlcu/lcrlD58yZ83LBfE6KomjSyv/7uYqKiivatm37WPhs165dN19rrbXCuf4wiqJrq6urz4uiaHlTl07w0FQ5nyNAgAABAgQIECCQLCB4SDYyggABAgQIECBAgMAqBUoFDysfsbRPFEXjoijqFUXRxdXV1b8q/ME8/Bjfpk2be1fe3X9kdXX1w4Vf1qtXr7Z1dXXXR1F0WhRFI6qrq28q+KE+MXhY1YnHOzEqKip2WL58+cFz586tCeNXJ3hYeb7hHE/K5XJnVlVVjS/c1RBFUa6ysjKEBlfUDxAKHK+sqKj45Zw5c74sPP9u3bpt26pVq0eiKFqwbNmywxYsWLC4qaUpeGiqnM8RIECAAAECBAgQSBYQPCQbGUGAAAECBAgQIEAgbfBQatzSfD7/81atWo2v/2N69+7dd62oqJgaRdGzdXV1x9bW1n5U/yArfySfms/n/0+bNm1+Eu9aaMTLpXM9evTYMoqiQ6Io6p/L5XpHUdQxiqIeK79r7ooVKw6aO3furNUNHrp169ajdevWX4cnhWFGiQDhw5U7Kt4Kf174jofq6urb6zukDUTSlKvgIY2SMQQIECBAgAABAgSaJiB4aJqbTxEgQIAAAQIECBD4RqDgB/OGVL7I5XL/b1VV1QMN/WGPHj1+kMvl7s3n87e2a9du5MyZM5fVH1dwp/+iwkcfpQkewiOK2rRpMy68W2IVS1a24CFNkFIQIGxWGHgIHvylIkCAAAECBAgQINAyBAQPLWMdzYIAAQIECBAgQKAZBUo8aim8MPqiKIp+kcvlpi9fvvxHc+fOfbv+aRZ89qrq6urzG5pGHDzk8/nFy5cvP2T+/PkLw7ik4KGysnKDKIrujKLoiCiKFkVRNLGuri7smqhatmzZ8iVLlnzVvn37iVEU7VGuHQ9pdhLEwUMul+ta+M4LwUMzFrGvJkCAAAECBAgQIFBGAcFDGTEdigABAgQIECBAIJsCpd7x0KdPn3W/+OKLCblcLrw8+rft2rUbEb/AOZZakzseVr5Y+q9RFNVUVFQcNWfOnJmFK7TyHRS3ljl4SHx0lB0P2fx7YtYECBAgQIAAAQLZERA8ZGetzZQAAQIECBAgQGANCZQKHsLXdevWrXPr1q3/kM/n946i6NLq6uqxhS+XLng00QvLli07pqEXJldWVh4cRdGf8/n8gw294yGKov2rq6sfqz+9+Lzy+fyNNTU1Pyv83jA2RfDQKpfLHVxVVfVuQ3QN7biI3/GQz+dbVVRU/D9z5sypqv/Zbt267dSqVav/iaJooXc8rKGidFgCBAgQIECAAAECzSggeGhGfF9NgAABAgQIECDQMgRWFTyEGfbq1atPXV3dfStf5nxadXV1ePxRPvxZly5dNmrTps29URTtGUXRkdXV1V+/mDn+r3DXRBRFI6qrq2+K/6xHjx6n5nK5ifl8fmhNTU3YufAv/8W7KaIour2iouL0+i+27tGjR6dcLvfbKIq2KXzUUqdOndq3a9duUi6X272iouKg+jsl4i9pKHjo1atX27q6unCOJ+VyuTOrqqrGx3Nd+blvHkEVRdG11dXV58WBiEcttYy/D2ZBgAABAgQIECBAQPCgBggQIECAAAECBAispkBS8BBFUa6ysvKEKIp+E0XRZ1EUHVO4Q6Fnz57hUUy3RVH0QS6XO+vLL798cMGCBUt79uzZJZ/PXxhF0bB8Pv/3ioqKw6uqquYX/PD/9U6IKIr+ls/nT66pqZld+CN/jx49dqioqHgkn8+vk8/nz/3qq69+v2DBgiXdu3fvUFFRET77y5CLRFH0Ly+XjqKodY8ePa7N5XJn5PP5X+dyucuqq6s/rs9U6h0TK9/zcH8URetEUXRBFEV3hM+HkKVt27Yj8vn8Rblc7r1cLnfonDlzXi6Yz0lRFE2Koujk6urq2+t/X8EjmqLCl2w3ZfnSvIuiKcf1GQIECBAgQIAAAQIEokjwoAoIECBAgAABAgQIrKZAiuAhfEPhnf6z671zIfxZCBh+HkXRWg2cztx8Pv+TmpqaJwv/bOVuiT9EUfT9ep/5/dKlS09duHDhkp49e56Tz+cvb+C4X0VR9Luw6aL+jodwrO7duw+oqKj4P1EUbVjv2N+EAqt4uXWuZ8+eP8nn8yFoWbuB+XyYy+VOr6qqmlIYlKzJHQ8Fj5X68aqWu66ublBtbe301SwJHydAgAABAgQIECCQaQHBQ6aX3+QJECBAgAABAgTKIZAyeIgKH5uUy+WmL1++/Edz5859e+U5VPTo0WOPKIpG5nK5wSt/8K/J5/N3RVE0oaam5p2GznXl45LOj6JoyMrPLIqi6A91dXUX1tbWLo2iqKJnz54H5PP58G6JflEUfZjP56dGUTS+Xbt2f1+yZEkIB/YofNTSyu8JuzR2jqLosiiK9lkZXLyRz+d/UVNTEx4NFa0ieAh/HMKH8IipM3K53GFRFG0WRdGifD7/0IoVK66aN29edf35CB7KUY2OQYAAAQIECBAgQKD5BQQPzb8GzoAAAQIECBAgQIAAAQIECBAgQIAAAQIECLQYAcFDi1lKEyFAgAABAgQIECBAgAABAgQIECBAgAABAs0vIHho/jVwBgQIECBAgAABAgQIECBAgAABAgQIECBAoMUICB5azFKaCAECBAgQIECAAAECBAgQIECAAAECBAgQaH4BwUPzr4EzIECAAAECBAgQIECAAAECBAgQIECAAAECLUZA8NBiltJECBAgQIAAAQIECBAgQIAAAQIECBAgQIBA8wsIHpp/DZwBAQIECBAgQIAAAQIECBAgQIAAAQIECBBoMQKChxazlCZCgAABAgQIECBAgAABAgQIECBAgAABAgSaX0Dw0Pxr4AwIECBAgAABAgQIECBAgAABAgQIECBAgECLERA8tJilNBECBAgQIECAAAECBAgQIECAAAECBAgQIND8AoKH5l8DZ0CAAAECBAgQIECAAAECBAgQIECAAAECBFqMgOChxSyliRAgQIAAAQIECBAgQIAAAQIECBAgQIAAgeYXEDw0/xo4AwIECBAgQIAAAQIECBAgQIAAAQIECBAg0GIEBA8tZilNhAABAgQIECBAgAABAgQIECBAgAABAgQINL+A4KH518AZECBAgAABAgQIECBAgAABAgQIECBAgACBFiMgeGgxS2kiBAgQIECAAAECBAgQIECAAAECBAgQIECg+QUED82/Bs6AAAECBAgQIECAAAECBAgQIECAAAECBAi0GIFcPp/v22JmYyIECBAgQIAAAQIECBAgQIAAAQIECBAgQIBAswqE4OH3zXoGvpwAAQIECBAgQIAAAQIECBAgQIAAAQIECBBoMQKChxazlCZCgAABAgQIECBAgAABAgQIECBAgAABAgSaX0Dw0Pxr4AwIECBAgAABAgQIECBAgAABAgQIECBAgECLERA8tJilNBECBAgQIECAAAECBAgQIECAAAECBAgQIND8AoKH5l8DZ0CAAAECBAgQIECAAAECBAgQIECAAAECBFqMgOChxSyliRAgQIAAAQIECBAgQIAAAQIECBAgQIAAgeYXEDw0/xo4AwIECBAgQIAAAQIECBAgQIAAAQIECBAg0GIEBA8tZilNhMB3V+Cll15af9iwYYN69+79/oQJE55bf/31V3x3Z/Pvcebjx4+vvO6663Y966yznhs5cmT1v8dZNf9ZPPzww5ueeeaZ++2+++5zG1Nrb7/9dtuf/vSne4cZ/Pa3v53euXPnL9fUbL7N71pTc3BcAgQIECBAoGUKuMZsmetqVsUCn3zySasRI0bs+vTTT3e74YYbHjv44IPf/Xd18vfy33VlnBcBAoIHNUCAQLMLCB7KvwTNdfEZf+8RRxzx+jXXXPNq+We2ekdcE8HD2WefveMDDzywXblCntUJHppr3VdvVXyaAAECBAgQ+K4IfNvXGt/2931X1sF5rnkBwcOaN/YNBAi0fAHBQ8tfYzMk8G8vIHgo/xI1V5MmeFj93SWCh/L/fXBEAgQIECBAoDwC3/Y15rf9feVRcpSWICB4aAmraA4ECDS3gOChuVfA9xMgEAkeyl8EmrSGTdfEjodyr57godyijkeAAAECBAiUS+Dbvsb8tr+vXE6O890XEDx899fQDAgQaH4BwUPzr4EzIJB5AcFD+UtAkyZ48G6P8v+9ckQCBAgQIJB1gW/7GvPb/r6sr6/5//8CggfVQIAAgdUXEDysvqEjECCwUqCwMfjJT34yb8KECT0fffTRygULFnRo167dsgEDBsw/55xzZm6zzTafF6KtKniYO3fu2rfffnvl888/3zkc54svvmgTPrvZZpt9svvuuy84+eST5/Tu3ftfjlf/jvHFixevNW7cuG1feumlLh9//PHanTp1+vT4449//cQTT6xdZ5116hpawPnz5689fvz4raZNm9b9/fffX7d169Yrevfu/d6QIUNmHX744e+0atUq35iFj98DEF5MtsMOO3xSeOwNNthg6eDBg+eMHj16dkMvLa6rq4tefPHFDW699dat4zmEz/Tr12/B6NGjZ/Xp0+ez+ueyqibtscce2+S+++7r9tprr2369ttvr19XV1cR5ldZWbn4kEMOqT7++OPnbbDBBstXtUbz589fZ9y4cds9++yzXcOaDBw4sOamm2564Y477uhW6qXWH3/8ceu77rprywceeKBnbW3tRuF7wzy22mqr9w499NDaQw89dFH9712yZEnFf/3Xf3WdMmXK1vFnunTp8tEBBxxQPWLEiKr64+Nznjlz5rqFax579erV65OJEyf2LefLpQvXtqGXzr3xxhvtJ02a1Ouxxx6rDPUXzmXPPfecu+uuu75z3XXX9av/UvWm1G9hY9RQXVZWVn6wpl+K3Zi/D8YSIECAAAEC302Bpl7vx7NNe22X9trmySef3PiCCy7Y+9BDD33j2muv/XtFRcU3sNXV1euceuqpe4X/4dZbb32isrJySfyHn3/+eavTTz99l1deeaXzhAkTpg0cOPDDwhVpSi+wYsWK3IMPPthp8uTJ277xxhsdly9f3mqTTTb5bNCgQbUjR478Z9euXZeWur4eP37886+99tp6EyZM2G7GjBmbhevrbt26LT799NP/ceSRRy5qbO8Rf098HfrEE09sGXqaioqKuu7duy/eZ5995h199NELttpqq8+DWeG6Dh8+vCbMY9KkSdvNnj27Y7hmP/fcc58ZNmxYbThumOfUqVM3mTx58tbxua5qnuEzDfUz4Vy6du360YABA946+uij5+20006fxOvX2PGleoDQg26//faLRowY8fruu+/+YWF9lKrJ8L8Ho+9///tzn3nmmc6vvvrq5o19uXRWer/27duvqF9jca++8847v3344YfP3XvvvRc3tX6/m/9KOmsCBAoFBA/qgQCBsgnEF6y77LLL/Nra2g7vvffeevUPHn70v+GGG57ceeedP47/bFXBQ/xonFInudFGG31+5ZVXPr3ffvu9H4+Jf7j98ssvW/Xt23fRI488slW48K9/jGOPPXbGJZdcMqNNmzb/EiI89NBDnX75y1/uHn4kbuh7S31uVZDxxecee+xRGy7QGzr2Ntts8+5NN930dPfu3b9pisJF98SJE3tcd911uzQ0h3AxfdZZZ714wgknzC28kF5V8BCfS6nzDYHG9ddf/3xhCBKvUQgnvve9773/u9/9bofC84l/yP/tb3/bYPBQW1u7zqhRowaEuZf63voX9EmfKeU1ZcqULr/61a92jUOqhr7v2wgewto9+OCDm40dO3a3UrUUzq3+uTSlftM25w0FW2X7B8CBCBAgQIAAgRYv0NTr/QDTmGu7tNc2H3744VpDhw7de6ONNvpi0qRJf+vYseOyeBFCHzF69Oh9wv89bty4xwtvEFmwYMHaQ4YM2Tv8+H3nnXc+scUWW3wZf64pvUC4webss8/u+/jjj/dsqAhW1QNtvvnmn26yySZfPPHEE93Dj/yFnw/nN3r06BeGDx9e3dCP5qUKLlyHTpkyZYurr766f6nr0MJr0Hhdjz/++H/U1tau99RTT/UoPPZZZ531XNhNu2zZstyll17aZ8qUKX3qn2sYH3qzsWPHPnPggQe+F38+qZ+pfz3c2PHh80mfKeUYrrvPOeecfs8++2y3Vf3lbWrw0NJ7v2nTpm2yqr7ZzU8t/v8lmCCBRAHBQyKRAQQIpBWIL1jD+B133HHhiBEjZu6xxx6L27RpUzdjxoz1fvnLX/YNd4zU/6F1VcHDo48+2vHee+/tcdxxx1XvsssuH3fo0OGrcPz33nuvzZ133tl94sSJO/Xt2/etiRMnPhvf/R7/cFtdXb1xuJP/4IMPnn3SSSdVbbvttp+tWLEiuvvuu7uEi/A2bdqsCHc4DRgw4KN4jmFnwZlnnrnn0qVL1zrppJNePe644xaEBiZcZIc7qq644oq+c+fO3fDKK6984uijj347rU38Y3+46B04cGDtGWecMWv77bf/tFWrVtG0adO+Pm5NTc3GP/jBD2aOHTv2tTgMCQ3T+eefv2f4nqFDh77y05/+dG6Y56JFi9pMmDBh67vvvrvP+uuv/+X1118/vfBOrVUFDxdddFGf1q1b53/wgx/M69mz5xdrr712Xbhzac6cOe0uvfTSHcOF9/Dhw18855xz/hnPL16jxYsXtw937B911FGzTjnllOrNNtvsm+YujC31vZdddtm2d9xxx3/0799/3pgxY/4R1iLc+fLRRx+t9cILL2zwpz/9acvDDz98XhwghebtzDPP3Pnpp5/uNnjw4KpRo0bN6tWr1xe5XC5fXV3d7uqrr+7zl7/8pdchhxzyxtVXX/1K7PX8889vMGLEiL0/+uijdX7wgx+8PmzYsH9269ZtaZhfaHYnTpzY67//+7/7fBvBQ1xL7733XvvCcwm1NGvWrHVvvfXWrR555JFtSgUPTalfjyNI+zfSOAIECBAgQKApAoXX+3379l0watSoGeGGoqTr/aZe2yVd24RryVNOOWVAuD6/5ZZbpvXr1++T+Ifo8847b8f77rtvu/B/H3XUUa9fddVVr8Y/3j/11FMbjhgxYtDAgQPnXXfddS/H15JN6QXCtd3FF1+8/T333LN9MLngggteDdf54ZiF1+z1e5b619dHHHHEG8cff3xtuAnpiy++aHXzzTf3DL3Olltu+VH9HRtJaxfmN2rUqL0/+eSTtg1dEz/88MOd58yZs8Fll1326vrrr7+icF3Dj8WnnXbaa4cccsg7oU8o/K5bbrmlxzXXXNO/Q4cOS372s5+9dOSRR74d1r7w+rxr164f3nbbbU+Ea/fw2XBH/GmnnbbX4sWL25155pkvHnvssW+Ffia4zZs3b51HH310s3nz5q07ZsyYmeFcGjs+fEcIi8aMGTOwffv2X/7sZz97+cADD3wnHGvp0qUV999/f+drr722XwhKCnu/8P1jxozZIdRIjx49Phg9evSr3//+998N6xaCr8cff7zjdddd9x/z58/fsKnBQ0vu/T744IO1Tj755D1mzpzZaciQIa/GvWHouxYuXNh2+vTpm/ztb3/b7OKLL/5H/Z4xqX79OQECLUdA8NBy1tJMCDS7QHzBesIJJ/z9wgsvfLP+lsrw+JtTTz110Oeff75W4Zbmpr7jITQwp59++q5z587tMHHixOnbbbfd148cioOHjz76aO1x48Y9uccee/zL1ulwR0zciBRuGw4Xn+eee+5/TJ06tefYsWP/1lCwMG3atI3CRXz//v3fuvHGG1+sfzFeahHi4OGSSy558sc//vGC+ncshe3Ko0aNGrTpppt+dvvtt08PW8HDVvSRI0fuMm3atMphw4a9dPbZZ88u/FyYx9ixY7f77W9/u2P9H+CTmrRS5xmarWHDhg3aaaed3i6cX7xGHTp0WPrrX//6mR133PHTho7R0Pc25fmof/zjHzuff/75e4UG7PLLL/9H/V0pIXgaNmzYgHfeeWe9eO3j9fvzn//cOzSXDX1uTbxcuqFHLa3OuTS1flcV/DT7Pw5OgAABAgQIEGgRAk293m/KtV3aa5uLL764z1133bXDFVdcMf3YY49dGD4XfvA/5ZRTBqJ/2bsAACAASURBVK6zzjpfhRuKli5d2qpwZ8Mtt9zS/eqrr94tvpM/fKapvcCzzz7bIYQYvXv3DruXn6//KNBw3FGjRvWbPn169/Hjxz++7777fhC+L76+Drs1JkyY8HT8Q31cKPE1dHi06fjx4/96wAEHfLOLYFXFVNhDpN2pHa/rQQcd9Ga4hm7ocaax6Ztvvtnx8ssvfzK2js8lfG+Y52OPPdar8Camxl5/N3Z86AmHDh06oLq6eqMJEyZM79+//zc76+Nz+8Mf/tDl5z//+Z5hR8cll1wyM/zv8bqFcKChzzWlh4m/Lwu9X2F/6JGuLeKfd5MgsEYEBA9rhNVBCWRTIOnH7nDHyRlnnLHzX//6156FP/gnBQ/hB/Z//vOf7R966KHNZ8yYsfFbb721/qeffto2PKc0SIctvYV3ONV/Rn5Dj5dp6FzDc2BPOumkvTfZZJPPb7vttmfj3RWFqxkfO1ygTp48+Ym0d28kvQcg/JAe7hiZNWvWpnFj8frrr68bto6H7y8MVgrPJ7Zr3779sjiwSNOkxTs4Hn/88U4zZ87c5JNPPln73XffXTd+PFFjdqUUnk9DroXrfuSRR74ednSUerdG3PSdddZZfZ966qktG3rmbuEF/UMPPdQ79orX7/PPP29TWA+F59fYRib+7KpqqqG1XZ1zaWr9pln3bP7LZNYECBAgQIBAuQSacr0frjubcm2X9tom3O1+1lln7Rt2Dl911VX/CJ/761//uvHIkSP3Oe+8855btGhRu8mTJ3/v+uuvnzZ48OD3Q2/xs5/9bKfHH3+8e+G1ZlN7gauuumqb8A6xwuCjvnfs1pgeKBwjqYdoaF3jHiI8drbUNXGp8ysMYuqPiU179er1Qf3HWsVj48dbhd3vcT8Vfy70Kw3dFFbqe9KOL7V7paGeabvttgvh0Avh3QTxutXfDRN/rhzBQ6mdEi2h94vrbPHixetceumlfzvqqKPebszjwMr1b5LjECDw7y0gePj3Xh9nR+A7JZDUiITJnHfeeTuER90U3m2yquAhNABjxozp+/zzz29ZCqNcwUN8Ufzll1+ulQTf2OdVJjUN8QvuwvNUf/GLXzw1ZMiQ+Wku7gvvji9sLEqtRWi0Hn300U0vueSS/g29gyOedzmDh3DMe+65Z/MxY8bsGb9Qun///vP79+//7q677ro4vNSucEdDfCE+c+bMku+DKFyf+II+9govqSsVCn1bwcPqnIvgIelvnz8nQIAAAQIEmkugKdf7Tb22C3NM833xD6CbbbbZJ/GP3eFH5QcffHCrW2+9ddo777zTNoQQRx999Kxwt/snn3zy9eOZwrsPCndBNKUX2HDDDb+Kb6xKsyaFP+wn3XwVjpfUQzT0nWl6iPqfS+M8efLkrpdeeunAfffdt6rUzu+G7oIPj+QJO5VffvnlLuHmra233vq9XXfd9e1dd931/b59+35c+F6OcF6NHR+fVxr/uMcJvUdDN8QVHmNNBg8tofcLgWII8MKjY4NbeBn6gAEDFu6yyy7v9e/f/8Nw858gIk1VGkOgZQsIHlr2+podgW9VIM0FazzmiCOOeP2aa655NZxgqYvuwovO8F6BAw44YM7gwYMXhvcDhHcUhOeJjhw5sv8bb7yxSTl2PCS9yLoQs9zBQ2FjETckaX4kj3+kDs9MLXxmaam1iJ/3Gt6BEOZw6KGHVu23337vbLTRRl+1b99+edhZEh611Lt37/cnTJjwXHg26qrWKG3TEp71ef/99292ww03/Mdbb73VofBzYW1POeWU8FzQmtAEFL6jI00Bx8FDGq80Yxr6zsbueEjzPaXGCB7SrLoxBAgQIECAQHMINOV6v6nXdmF+ab4vfvxqVVXVRr/5zW+mhfd7hWBhgw02WDZ+/PgXPvvss9ZhZ3E4XrhTPzx//rTTThvUr1+/hYXvd2hKLxCun0eMGLFreC9ZmvX4NoKHNNehaa/hC8c11MfVP06p3djz589f+6qrrtpu6tSpvZYvX96q8HPhvRiXXXbZy9tss83n8f/emPGF76dIWoM4eAjj4nUrtSthTQYPLaX3C3/3rr322m3uu+++3vHO+XgNQsB04YUXvrznnnsuTloXf06AQMsVEDy03LU1MwLfukCaxiC+a2fo0KEvn3feeW+GkywVPIQXS48cOXLfjh07fn7DDTc8GV5cVzip+GKwXMFD/H0DBgyYX/ijezkgk+5WKrywjbdpp7lbqbE7HuIdJwMHDqy54YYbXqz//NZSa5Hmjqw0zWHYcRHO+fnnn9/wb3/7W6enn366a3hPQ7j76eyzz35+2LBhNeH5sUOGDPn6BXRpt4eH747Xr3Brd/21a0ojFo7R2OBhdc5F8FCOv3GOQYAAAQIECKwJgaZc7zf12i7NtWU8x8L3PGy55ZZfhHcunHjiif8YOXJkdRgT/vzee+/dNrxjIQQR4dFM9R8r1JReoPDO9ca+gDjN9XVSD9HQGqfpIep/Ls26NnXHQ+F3hUewzpgxY73nnntu48cff3yL1157rXMIIrbddtt3brnllqe7dOmytLHj4/d1FN7YllT7hetW6hFZazJ4aCm9X+wcdj+EG9iee+65jaZPn77Fyy+/vHkIIjp16vTp+PHjn+jbt+/XL333HwEC2RMQPGRvzc2YwBoTSLpgbegCK5xMqYvu+HgHHnjg7MK7keIJlDt4iLdpt27dekXh+xLKAZbUNLz11lttTzjhhL3CexbiZ83G51NXV5cL28T79Onz9cuzC/+Ln2m64YYbLkl6x0Mp/8Ljrengof75h50QN954Y88bb7xxl4a2Pq/qWbn1j/Xqq6+uF+5eW3vttb8qtX7fVvBQ6m6vwnNekzsezjjjjOdHjx5dVY7adQwCBAgQIECAQCzQlOv9wvd9NebaLnxn/H1J1zbxuwV+/OMfz+jYseOSyZMnb194A8vUqVM3GTVq1KAhQ4a8Fo77+9//frv67xJrai8Qhx6FN1alqZg1FTys6Xc8VFZWLr7tttueauhdd+HxqhdccMHeO+2004JS78wrtJkzZ067ESNG7D5nzpyOaYKbhsbHQct22233TprvjL8/viGr1LqtyeChpfR+pep88eLFa51xxhn9n3322S1X9d6QNH9PjCFA4LstIHj4bq+fsyfwbyWQ1Ij88Y9/7HzRRRft0blz509vvfXWJyorK5eECZS66I7vqhk0aFB12CZd/4XEYQvuyJEjd1u4cOF65XjU0pIlSypGjhy5y7Rp0yqPPfbYGZdccsmMwncPrA72qoKHsAtgwoQJPceNG9d/5513nj9x4sRnw06EwvMZNmzYS2efffbswudkhjtLLr744u3vueee7Q855JA3rr766lfi8016yfOYMWOePumkk+bWn1No2i688MI9dthhh3fK+ailVdk19AP87bff3u3yyy/ffZtttgkvgHu6e/fuX9fKqv776KOPvn5e79///vcupeZ33333bXbuuefuU/8dFknHbuyOh8IXxl1++eVPHnvssQvrf0f8IsT657I6Ox7iYx566KFvXHvttX/3XNWklfXnBAgQIECAQGMEkq73//d//7fj2Wefvdemm276WeH1flOu7cJ5pb22iX9s33jjjb/I5XL5tm3bLo+vqcNxwq6LU045ZWC46aVt27YrPv/887UK3+8QxjS1F4hDjQ4dOixtaJd2Kd81FTw0ZR5J61po+Oabb3Zs6Po2PHbnzDPP3Dm8s2748OEvnnPOOf9Mqq3G/rjf0Ph4bcN5jR49+oXhw4dXp7kGjkOSsNuioSAl9BbDhw/vH941mCYUKZxrVnq/Va1vbCB4SPpb4M8JtGwBwUPLXl+zI/CtCsQXrAMGDJg3fPjw18OjkdZee+26zz77rNV99923+Y033rhTeLdA/QvCUhfdzz77bIewTXrZsmWthg4d+sqJJ55Yu+66664IP+ref//9m99+++3bhxckl+vl0gHrscce22T06NF7L126tPW+++5bffrpp78R3ikRftAPd2tVVVW1mzp16mbV1dXrX3bZZa/G70BIgo4vvA466KA3Tz311H/GxwzvsZg8eXL3O+64Y4dwjMsvv/ypww477J34eOFH+fPPP3/PYHDCCSe8OnTo0OqNN974q3CBPWHChK3vvvvuPuuvv/6X119//fSBAwd+GH+uVPPw61//equbb7555x49enxwwQUXvDxo0KAPwmfC3UO33XZbr4ceemibsN25nC+XDj+kjx49epfddttt0eDBgxf17Nnzi1AXofGbNWvWupdffvkO4YL+pz/96asXXXTR66FRCPM77bTT9pgxY8Zm4fmgw4cPf23QoEHvB+/wufBs3meeeWajRx55pOsZZ5wxK96+G8871MS555774hFHHPF2eB9IbW3tOrfffnvPe++9d7uG5pe0fo0NHsLx4nMJW4zDuRx88MHvxOdy1113dX/ggQd6h5caljN4iHfAtG/f/quLL774uf333//9Vq1a5ZPm588JECBAgAABAmkECq/3TzjhhDfD89vDdV24Tr7//vs7X3vttf0WL17cfvTo0c+PGDGiKv4BuKnXdmmvbQp/kA7zqP/Dd7jRJ+xM+P3vf//1NXepHdVN6QXCD/2jRo3q99hjj/Xq2LHjpyNHjnzlgAMOeDe8NDl877vvvtvmpZde6nD//fd3P+aYY2oOOOCA98I5rKngIRw77iFCT/PDH/5w5ogRI2aHHQrhOjpcFz/88MOd58yZs0Hcz6QJHsJxb7nllh7XXHNN//XWW2/ZyJEjXz722GMXtGvXbkV1dXW7q6++us9f/vKXXl27dv3wtttue6JXr15fxJ958cUXOx555JG1/fr1+2jTTTddFuoiBBX33HPPFjfccMPOHTp0WHLLLbc8EXZ4h+9ozPjwHXfeeeeWl19++W4VFRX5Y4455vUTTzyxOty4FK6DQ23Mnj173YcffniL5cuX58aOHTszfGbu3LlrDxs2bI/Zs2dvuv/++88577zzZoQb40IthwDt5ptv/t7s2bM7hrFNDR5acu/3P//zPx0nTZrU+5hjjqnabbfdFm+++eZfBu/g9/DDD3e65ppr+n366adtx40bN32//fZ7P82/L8YQINDyBAQPLW9NzYhAswkkvdgrPMf/uOOOm/mLX/xiZuFOglIX3eFC/Ve/+tW2kydP3qGurq6icGLhWHvttVft+++/365cOx7C8cN3TpkyZYurr766f/hRuBRmY++Yj4OHUscLj3c666yzXhg6dGhN4R064XwmTpzY47rrrtul/ovYwrHatWu37KyzznrxhBNOmFv4uVLNQ2j6RowYMeCVV17Zov65hJc877333jVPPvlkt2233fa9cu14SPNCwbAde9y4cS8UPtc13Ln2n//5n/1nzZrVqZRb/dCp8E6r+p8JxltttdX74XiNXb+mBA+rOpdQv1tsscXH8+fP33DfffetuvHGG18MTXs459XZ8VDY+BbOv7EvQ2+2f0R8MQECBAgQIPBvLZB0vR9O/rDDDps1duzY18INQ4WTacq1XWOubeJHHq277rpL6z9GKZxH/Dim0FeUugu7qb1AuH47//zzdwp3+69qAQt/wF6TwUNSDxHOsfB6OG3wEHZcX3rppX2mTJnSp35/Fo4Zrs3Hjh37zIEHHvh1uBL+S6qZ+v1MY8eH7wjnddNNN/W8+eab+zbUM8XnUv89EGFHzZgxYwbWfzFyGB8ClBDchBvdmho8tOTeL+ll7KHfCTeWhfc6luspAv/W/zg6OQIEGhQQPCgMAgTKJhBfJB5//PH/WGutteqmTp3afcGCBR3CD769e/d+b8iQIbMOP/zwd+rfgb2qi+5wV87999+/2U033bTD3LlzNwoXpttvv/2iIUOGzN5tt90+HDlyZP9yvVy6ECI0D5MmTar861//uuX8+fM7hAvr8MP8Vltt9d4+++zz1kEHHfR2t27d/uXlZ6uCLNxqOnfu3PWeeOKJLd9///114/mMGDHi9d133/3DhrYFh8bhxRdf3ODWW2/d+qWXXuoSApFwLv369VswevToWQ29+2FVzUP4QXzcuHFbP/jgg9uEY22yySaf7bXXXvNOPvnkOeFFa8OGDRvUu3fv98sVPITzDy8b++Mf/9jlySef7FpdXb1RaAjiujj88MOrfvSjHy2o/yit4BmazQceeKDzlClTtqqqqto4NAXhc+HZsv3791948MEHv9WvX79PCmsqfOaOO+7oPmXKlG1C/RVa1dbWtjvzzDP3+zaCh3D+YbfPpEmTekyZMqV3eIl24Xp//PHHa4Vzqd8ArU7wEL6z/vrG33nddde90NCzeMv2D4ADESBAgAABAi1eIL7GPOWUU15ef/31v3rggQd61tbWbhQmHnapnnzyya83dL0fwzTl2i7ttU0cLOy4444LG3rWf0PP1S+1YE3pBULfEh679Lvf/W7rWbNmbRqus8OPr127dv2ob9++iw466KC39txzzw/iH2HXZPAQz2vmzJnrTpw4cetnn312i9B7hPPp3r374v3333/uD3/4w3lxP5M2eAjHjec5efLkrcPu5HB9HvqJQYMG1Y4cOfKfXbt2/ZceKVwPT506teOf//znbjNmzNg0nEc4TvjMgAED3ho6dOjswn6mseML1/CNN95oP2nSpF5PP/10l0WLFq0ff0/oRQcPHrzgoIMOeifsHi/8TDC64oordnj11Vc7h6Ah+Bx33HGzDzvssLfPPvvsnZ9++uluTQ0eQsDVUnu/EPY8+eSTGz/00ENbvvjii51j79B77bTTTgtPPPHE2aX62xb/D6UJEiDwjYDgQTEQIFA2gcZcsJbtS78jB0p6ufR3ZBpOs4wC8V1CIai75JJLvt7y7T8CBAgQIECAAAECBL7bAnq/7/b6OXsCBMonIHgon6UjEci8gOChdAm4+Mz8X49/AYifM3z33Xdvf+WVVz5x9NFHv02IAAECBAgQIECAAIHvvoDe77u/hmZAgEB5BAQP5XF0FAIECp7fWeqZqVlGcvGZvdUPW/QvvPDC/xg0aNDC/fff/93OnTt/Gb84+4477uhx55137hi2ff/mN7/5m0cgZa8+zJgAAQIECBAgQKBlCuj9Wua6mhUBAo0XEDw03swnCBAoIWDHQ+nScPGZvb82SS/V7tSp06eXXXbZM/vuu+8H2dMxYwIECBAgQIAAAQItU0Dv1zLX1awIEGi8gOCh8WY+QYCA4KHRNeDis9Fk3/kPhJcn/uY3v+kxffr0LuHF6OEFg2FSXbp0+Wjw4MG1J598cnXYBfGdn6gJECBAgAABAgQIECDwjYDeTzEQIEDg/xMQPKgEAgQIECBAgAABAgQIECBAgAABAgQIECBAoGwCIXg4p2xHcyACBAgQIECAAAECBAgQIECAAAECBAgQIEAg0wK5TM/e5AkQ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KBBgXw+/3gul9sHDwECBAgQIECAAAECBFYloHdQHwQIECDQkIDgQV0QIECAQJGA5kFRECBAgAABAgQIECCQRkDvkEbJGAIECGRPQPCQvTU3YwIECCQKaB4SiQwgQIAAAQIECBAgQCCKIr2DMiBAgACBhgQED+qCAAECBIoENA+KggABAgQIECBAgACBNAJ6hzRKxhAgQCB7AoKH7K25GRMgQCBRQPOQSGQAAQIECBAgQIAAAQJ2PKgBAgQIECghIHhQGgQIECBQJCB4UBQECBAgQIAAHwjNegAAIABJREFUAQIECKQR0DukUTKGAAEC2RMQPGRvzc2YAAECiQKah0QiAwgQIECAAAECBAgQsONBDRAgQIBACQHBg9IgQIAAgSIBwYOiIECAAAECBAgQIEAgjYDeIY2SMQQIEMiegOAhe2tuxgQIEEgU0DwkEhlAgAABAgQIECBAgIAdD2qAAAECBEoICB6UBgECBAgUCQgeFAUBAgQIECBAgAABAmkE9A5plIwhQIBA9gQED9lbczMmQIBAooDmIZHIAAIECBAgQIAAAQIE7HhQAwQIECBQQkDwoDQIECBAoEhA8KAoCBAgQIAAAQIECBBII6B3SKNkDAECBLInIHjI3pqbMQECBBIFNA+JRAYQIECAAAECBAgQIGDHgxogQIAAgRICggelQYAAAQJFAoIHRUGAAAECBAgQIECAQBoBvUMaJWMIECCQPQHBQ/bW3IwJECCQKKB5SCQygAABAgQIECBAgAABOx7UAAECBAiUEBA8KA0CBAgQKBIQPCgKAgQIECBAgAABAgTSCOgd0igZQ4AAgewJCB6yt+ZmTIAAgUQBzUMikQEECBAgQIAAAQIECNjxoAYIECBAoISA4EFpECBAgECRgOBBURAgQIAAAQIECBAgkEZA75BGyRgCBAhkT0DwkL01N2MCBAgkCmgeEokMIECAAAECBAgQIEDAjgc1QIAAAQIlBAQPSoMAAQIEigQED4qCAAECBAgQIECAAIE0AnqHNErGECBAIHsCgofsrbkZEyBAIFFA85BIZAABAgQIECBAgAABAnY8qAECBAgQKCEgeFAaBAgQIFAkIHhQFAQIECBAgAABAgQIpBHQO6RRMoYAAQLZExA8ZG/NzZgAAQKJApqHRCIDCBAgQIAAAQIECBCw40ENECBAgEAJAcGD0iBAgACBIgHBg6IgQIAAAQIECBAgQCCNgN4hjZIxBAgQyJ6A4CF7a27GBAgQSBTQPCQSGUCAAAECBAgQIECAgB0PaoAAAQIESggIHpQGAQIECBQJCB4UBQECBAgQIECAAAECaQT0DmmUjCFAgED2BAQP2VtzMyZAgECigOYhkcgAAgQIECBAgAABAgTseFADBAgQIFBCQPCgNAgQIECgSEDwoCgIECBAgAABAgQIEEgjoHdIo2QMAQIEsicgeMjempsxAQIEEgU0D4lEBhAgQIAAAQIECBAgYMeDGiBAgACBEgKCB6VBgAABAkUCggdFQYAAAQIECBAgQIBAGgG9QxolYwgQIJA9AcFD9tbcjAkQIJAooHlIJDKAAAECBAgQIECAAAE7HtQAAQIECJQQEDwoDQIECBAoEhA8KAoCBAgQIECAAAECBNII6B3SKBlDgACB7AkIHrK35mZMgACBRAHNQyKRAQQIECBAgAABAgQI2PGgBggQIECghIDgQWkQIECAQJGA4EFRECBAgAABAgQIECCQRkDvkEbJGAIECGRPQPCQvTU3YwIECCQKaB4SiQwgQIAAAQIECBAgQMCOBzVAgAABAiUEBA9KgwABAgSKBAQPioIAAQIECBAgQIAAgTQCeoc0SsYQIEAgewKCh+ytuRkTIEAgUUDzkEhkAAECBAgQIECAAAECdjyoAQIECBAoISB4UBoECBAgUCQgeFAUBAgQIECAAAECBAikEdA7pFEyhgABAtkTEDxkb83NmAABAokCmodEIgMIECBAgAABAgQIELDjQQ0QIECAQAkBwYPSIECAAIEiAcGDoiBAgAABAgQIECBAII2A3iGNkjEECBDInoDgIXtrbsYECBBIFNA8JBIZQIAAAQIECBAgQICAHQ9qgAABAgRKCAgelAYBAgQIFAkIHhQFAQIECBAgQIAAAQJpBPQOaZSMIUCAQPYEBA/ZW3MzJkCAQKKA5iGRyAACBAgQIECAAAECBOx4UAMECBAgUEJA8KA0CBAgQKBIQPCgKAgQIECAAAECBAgQSCOgd0ijZAwBAgSyJyB4yN6amzEBAgQSBTQPiUQGECBAgAABAgQIECBgx4MaIECAAIESAoIHpUGAAAECRQKCB0VBgAABAgQIECBAgEAaAb1DGiVjCBAgkD0BwUP21tyMCRAgkCigeUgkMoAAAQIECBAgQIAAATse1AABAgQIlBAQPCgNAgQIECgSEDwoCgIECBAgQIAAAQIE0gjoHdIoGUOAAIHsCQgesrfmZkyAAIFEAc1DIpEBBAgQIECAAAECBAjY8aAGCBAgQKCEgOBBaRAgQIBAkYDgQVEQIECAAAECBAgQIJBGQO+QRskYAgQIZE9A8JC9NTdjAgQIJApoHhKJDCBAgAABAgQIECBAwI4HNUCAAAECJQQED0qDAAECBIoEBA+KggABAgQIECBAgACBNAJ6hzRKxhAgQCB7AoKH7K25GRMgQCBRQPOQSGQAAQIECBAgQIAAAQJ2PKgBAgQIECghIHhQGgQIECBQJCB4UBQECBAgQIAAAQIECKQR0DukUTKGAAEC2RMQPGRvzc2YAAECiQKah0QiAwgQIECAAAECBAgQsONBDRAgQIBACQHBg9IgQIAAgSIBwYOiIECAAAECBAgQIEAgjYDeIY2SMQQIEMiegOAhe2tuxgQIEEgU0DwkEhlAgAABAgQIECBAgIAdD2qAAAECBEoICB6UBgECBAgUCQgeFAUBAgQIECBAgAABAmkE9A5plIwhQIBA9gQED9lbczMmQIBAooDmIZHIAAIECBAgQIAAAQIE7HhQAwQIECBQQkDwoDQIECBAoEhA8KAoCBAgQIAAAQIECBBII6B3SKNkDAECBLInIHjI3pqbMQECBBIFNA+JRAYQIECAAAECBAgQIGDHgxogQIAAgRICggelQYAAAQJFAoIHRUGAAAECBAgQIECAQBoBvUMaJWMIECCQPQHBQ/bW3IwJECCQKKB5SCQygAABAgQIECBAgAABOx7UAAECBAiUEBA8KA0CBAgQKBIQPCgKAgQIECBAgAABAgTSCOgd0igZQ4AAgewJCB6yt+ZmTIAAgUQBzUMikQEECBAgQIAAAQIECNjxoAYIECBAoISA4EFpECBAgECRgOBBURAgQIAAAQIECBAgkEZA75BGyRgCBAhkT0DwkL01N2MCBAgkCmgeEokMIECAAAECBAgQIEDAjgc1QIAAAQIlBAQPSoMAAQIEigQED4qCAAECBAgQIECAAIE0AnqHNErGECBAIHsCgofsrbkZEyBAIFFA85BIZAABAgQIECBAgAABAnY8qAECBAgQKCEgeFAaBAgQIFAkIHhQFAQIECBAgAABAgQIpBHQO6RRMoYAAQLZExA8ZG/NzZgAAQKJApqHRCIDCBAgQIAAAQIECBCw40ENECBAgEAJAcGD0iBAgACBIgHBg6IgQIAAAQIECBAgQCCNgN4hjZIxBAgQyJ6A4CF7a27GBAgQSBTQPCQSGUCAAAECBAgQIECAgB0PaoAAAQIESggIHpQGAQIECBQJCB4UBQECBAgQIECAAAECaQT0DmmUjCFAgED2BAQP2VtzMyZAgECigOYhkcgAAgQIECBAgAABAgTseFADBAgQIFBCQPCgNAgQIECgSEDwoCgIECBAgAABAgQIEEgjoHdIo2QMAQIEsicgeMjempsxAQIEEgU0D4lEBhAgQIAAAQIECBAgYMeDGiBAgACBEgKCB6VBgAABAkUCggdFQYAAAQIECBAgQIBAGgG9QxolYwgQIJA9AcFD9tbcjAkQIJAooHlIJDKAAAECBAgQIECAAAE7HtQAAQIECJQQEDwoDQIECBAoEhA8KAoCBAgQIECAAAECBNII6B3SKBlDgACB7AkIHrK35mZMgACBRAHNQyKRAQQIECBAgAABAgQI2PGgBggQIECghIDgQWkQIECAQJGA4EFRECBAgAABAgQIECCQRkDvkEbJGAIECGRPQPCQvTU3YwIECCQKaB4SiQwgQIAAAQIECBAgQMCOBzVAgAABAiUEBA9KgwABAgSKBAQPioIAAQIECBAgQIAAgTQCeoc0SsYQIEAgewKCh+ytuRkTIEAgUUDzkEhkAAECBAgQIECAAAECdjyoAQIECBAoISB4UBoECBAgUCQgeFAUBAgQIECAAAECBAikEdA7pFEyhgABAtkTEDxkb83NmAABAokCmodEIgMIECBAgAABAgQIELDjQQ0QIECAQAkBwYPSIECAAIEiAcGDoiBAgAABAgQIECBAII2A3iGNkjEECBDInoDgIXtrbsYECBBIFNA8JBIZQIAAAQIECBAgQICAHQ9qgAABAgRKCAgelAYBAgQIFAkIHhQFAQIECBAgQIAAAQJpBPQOaZSMIUCAQPYEBA/ZW3MzJkCAQKKA5iGRyAACBAgQIECAAAECBOx4UAMECBAgUEJA8KA0CBAgQKBIQPCgKAgQIECAAAECBAgQSCOgd0ijZAwBAgSyJyB4yN6amzEBAgQSBTQPiUQGECBAgAABAgQIECBgx4MaIECAAIESAoIHpUGAAAECRQKCB0VBgAABAgQIECBAgEAaAb1DGiVjCBAgkD0BwUP21tyMCRAgkCigeUgkMoAAAQIECBAgQIAAATse1AABAgQIlBAQPCgNAgQIECgSEDwoCgIECBAgQIAAAQIE0gjoHdIoGUOAAIHsCQgesrfmZkyAAIFEAc1DIpEBBAgQIECAAAECBAjY8aAGCBAgQKCEgOBBaRAgQIBAkYDgQVEQIECAAAECBAgQIJBGQO+QRskYAgQIZE9A8JC9NTdjAgQIJApoHhKJDCBAgAABAgQIECBAwI4HNUCAAAECJQQED0qDAAECBIoEBA+KggABAgQIECBAgACBNAJ6hzRKxhAgQCB7AoKH7K25GRMgQCBRQPOQSGQAAQIECBAgQIAAAQJ2PKgBAgQIECghIHhQGgQIECBQJCB4UBQECBAgQIAAAQIECKQR0DukUTKGAAEC2RMQPGRvzc2YAAECiQKah0QiAwgQIECAAAECBAgQsONBDRAgQIBACQHBg9IgQIAAgSIBwYOiIECAAAECBAgQIEAgjYDeIY2SMQQIEMiegOAhe2tuxgQIEEgU0DwkEhlAgAABAgQIECBAgIAdD2qAAAECBEoICB6UBgECBAgUCQgeFAUBAgQIECBAgAABAmkE9A5plIwhQIBA9gQED9lbczMmQIBAooDmIZHIAAIECBAgQIAAAQIE7HhQAwQIECBQQkDwoDQIECBAoEhA8KAoCBAgQIAAAQIECBBII6B3SKNkDAECBLInIHjI3pqbMQECBBIFNA+JRAYQIECAAAECBAgQIGDHgxogQIAAgRICggelQYAAAQJFAoIHRUGAAAECBAgQIECAQBoBvUMaJWMIECCQPQHBQ/bW3IwJECCQKKB5SCQygAABAgQIECBAgAABOx7UAAECBAiUEBA8KA0CBAgQKBIQPCgKAgQIECBAgAABAgTSCOgd0igZQ4AAgewJCB6yt+ZmTIAAgUQBzUMikQEECBAgQIAAAQIECNjxoAYIECBAoISA4EFpECBAgECRgOBBURAgQIAAAQIECBAgkEZA75BGyRgCBAhkT0DwkL01N2MCBAgkCmgeEokMIECAAAECBAgQIEDAjgc1QIAAAQIlBAQPSoMAAQIEigQED4qCAAECBAgQIECAAIE0AnqHNErGECBAIHsCgofsrbkZEyBAIFFA85BIZAABAgQIECBAgAABAnY8qAECBAgQKCEgeFAaBAgQIFAkIHhQFAQIECBAgAABAgQIpBHQO6RRMoYAAQLZExA8ZG/NzZgAAQKJApqHRCIDCBAgQIAAAQIECBCw40ENECBAgEAJAcGD0iBAgACBIgHBg6IgQIAAAQIECBAgQCCNgN4hjZIxBAgQyJ6A4CF7a27GBAgQSBTQPCQSGUCAAAECBAgQIECAgB0PaoAAAQIESggIHpQGAQIECBQJCB4UBQECBAgQIECAAAECaQT0DmmUjCFAgED2BAQP2VtzMyZAgECigOYhkcgAAgQIECBAgAABAgTseFADBAgQIFBCQPCgNAgQIECgSEDwoCgIECBAgAABAgQIEEgjoHdIo2QMAQIEsicgeMjempsxAQIEEgU0D4lEBhAgQIAAAQIECBAgYMeDGiBAgACBEgKCB6VBgAABAkUCggdFQYAAAQIECBAgQIBAGgG9QxolYwgQIJA9AcFD9tbcjAkQIJAooHlIJDKAAAECBAgQIECAAAE7HtQAAQIECJQQEDwoDQIECBAoEhA8KAoCBAgQIECAAAECBNII6B3SKBlDgACB7AkIHrK35mZMgACBRAHNQyKRAQQIECBAgAABAgQI2PGgBggQIECghIDgQWkQIECAQJGA4EFRECBAgAABAgQIECCQRkDvkEbJGAIECGRPQPCQvTU3YwIECCQKaB4SiQwgQIAAAQIECBAgQMCOBzVAgAABAiUEBA9KgwABAgSKBAQPioIAAQIECBAgQIAAgTQCeoc0SsYQIEAgewKCh+ytuRkTIEAgUUDzkEhkAAECBAgQIECAAAECdjyoAQIECBAoISB4UBoECBAgUCQgeFAUBAgQIECAAAECBAikEdA7pFEyhgABAtkTEDxkb83NmAABAokCmodEIgMIECBAgAABAgQIELDjQQ0QIECAQAkBwYPSIECAAIEiAcGDoiBAgAABAgQIECBAII2A3iGNkjEECBDInoDgIXtrbsYECBBIFNA8JBIZQIAAAQIECBAgQICAHQ9qgAABAgRKCAgelAYBAgQIFAkIHhQFAQIECBAgQIAAAQJpBPQOaZSMIUCAQPYEBA/ZW3MzJkCAQKKA5iGRyAACBAgQIECAAAECBOx4UAMECBAgUEJA8KA0CBAgQKBIQPCgKAgQIECAAAECBAgQSCOgd0ijZAwBAgSyJyB4yN6amzEBAgQSBTQPiUQGECBAgAABAgQIECBgx4MaIECAAIESAoIHpUGAAAECRQKCB0VBgAABAgQIECBAgEAaAb1DGiVjCBAgkD0BwUP21tyMCRAgkCigeUgkMoAAAQIECBAgQIAAATse1AABAgQIlBAQPCgNAgQIECgSEDwoCgIECBAgQIAAAQIE0gjoHdIoGUOAAIHsCQgesrfmZkyAAIFEAc1DIpEBBAgQIECAAAECBAjY8aAGCBAgQKCEgOBBaRAgQIBAkYDgQVEQIECAAAECBAgQIJBGQO+QRskYAgQIZE9A8JC9NTdjAgQIJApoHhKJDCBAgAABAgQIECBAwI4HNUCAAAECJQQED0qDAAECBIoEBA+KggABAgQIECBAgACBNAJ6hzRKxhAgQCB7AoKH7K25GRMgQCBRQPOQSGQAAQIECBAgQIAAAQJ2PKgBAgQIECghIHhQGgQIECBQJCB4UBQECBAgQIAAAQIECKQR0DukUTKGAAEC2RMQPGRvzc2YAAECiQKah0QiAwgQIECAAAECBAgQsONBDRAgQIBACQHBg9IgQIAAgSIBwYOiIECAAAECBAgQIEAgjYDeIY2SMQQIEMiegOAhe2tuxgQIEEgU0DwkEhlAgAABAgQIECBAgIAdD2qAAAECBEoICB6UBgECBAgUCQgeFAUBAgQIECBAgAABAmkE9A5plIwhQIBA9gQED9lbczMmQIBAooDmIZHIAAIECBAgQIAAAQIE7HhQAwQIECBQQkDwoDQIECBAoEhA8KAoCBAgQIAAAQIECBBII6B3SKNkDAECBLInIHjI3pqbMQECBBIFNA+JRAYQIECAAAECBAgQIGDHgxogQIAAgRICggelQYAAAQJFAoIHRUGAAAECBAgQIECAQBoBvUMaJWMIECCQPQHBQ/bW3IwJECCQKKB5SCQygAABAgQIECBAgAABOx7UAAECBAiUEBA8KA0CBAgQKBIQPCgKAgQIECBAgAABAgTSCOgd0igZQ4AAgewJCB6yt+ZmTIAAgUQBzUMikQEECBAgQIAAAQIECNjxoAYIECBAoISA4EFpECBAgECRgOBBURAgQIAAAQIECBAgkEZA75BGyRgCBAhkT0DwkL01N2MCBAgkCmgeEokMIECAAAECBAgQIEDAjgc1QIAAAQIlBAQPSoMAAQIEigQED4qCAAECBAgQIECAAIE0AnqHNErGECBAIHsCgofsrbkZEyBAIFFA85BIZAABAgQIECBAgAABAnY8qAECBAgQKCEgeFAaBAgQIFAkIHhQFAQIECBAgAABAgQIpBHQO6RRMoYAAQLZExA8ZG/NzZgAAQKJApqHRCIDCBAgQIAAAQIECBCw40ENECBAgEAJAcGD0iBAgACBIgHBg6IgQIAAAQIECBAgQCCNgN4hjZIxBAgQyJ6A4CF7a27GBAgQSBTQPCQSGUCAAAECBAgQIECAgB0PaoAAAQIESggIHpQGAQIECBQJCB4UBQECBAgQIECAAAECaQT0DmmUjCFAgED2BAQP2VtzMyZAgECigOYhkcgAAgQIECBAgAABAgTseFADBAgQIFBCQPCgNAgQIECgSEDwoCgIECBAgAABAgQIEEgjoHdIo2QMAQIEsicgeMjempsxAQIEEgU0D4lEBhAgQIAAAQIECBAgYMeDGiBAgACBEgKCB6VBgAABAkUCggdFQYAAAQIECBAgQIBAGgG9QxolYwgQIJA9AcFD9tbcjAkQIJAooHlIJDKAAAECBAgQIECAAAE7HtQAAQIECJQQEDwoDQIECBAoEhA8KAoCBAgQIECAAAECBNII6B3SKBlDgACB7AkIHrK35mZMgACBRAHNQyKRAQQIECBAgAABAgQI2PGgBggQIECghIDgQWkQIECAQJGA4EFRECBAgAABAgQIECCQRkDvkEbJGAIECGRPQPCQvTU3YwIECCQKaB4SiQwgQIAAAQIECBAgQMCOBzVAgAABAiUEBA9KgwABAgSKBAQPioIAAQIECBAgQIAAgTQCeoc0SsYQIEAgewKCh+ytuRkTIEAgUUDzkEhkAAECBAgQIECAAAECdjyoAQIECBAoISB4UBoECBAgUCQgeFAUBAgQIECAAAECBAikEdA7pFEyhgABAtkTEDxkb83NmAABAokCmodEIgMIECBAgAABAgQIELDjQQ0QIECAQAkBwYPSIECAAIEiAcGDoiBAgAABAgQIECBAII2A3iGNkjEECBDInoDgIXtrbsYECBBIFNA8JBIZQIAAAQIECBAgQICAHQ9qgAABAgRKCAgelAYBAgQIFAkIHhQFAQIECBAgQIAAAQJpBPQOaZSMIUCAQPYEBA/ZW3MzJkCAQKKA5iGRyAACBAgQIECAAAECBOx4UAMECBAgUEJA8KA0CBAgQKBIQPCgKAgQIECAAAECBAgQSCOgd0ijZAwBAgSyJyB4yN6amzEBAgQSBTQPiUQGECBAgAABAgQIECBgx4MaIECAAIESAoIHpUGAAAECRQKCB0VBgAABAgQIECBAgEAaAb1DGiVjCBAgkD0BwUP21tyMCRAgkCigeUgkMoAAAQIECBAgQIAAATse1AABAgQIlBAQPCgNAgQIECgS+L/t3Xu8nWV5J/xrbRJyULC1FTUJhyQQRC0IkaNVBGs9tAhFOSqD1db37WhHfa31bKdjZ6ozdpxOHd+ZdtQEEGw7nYp4QOQoAiqgFQkIhJ0EAgyHopwSctprPmtpUuThyX0H9kruZ9/f/NMWrjzrvr/XtT+fXuvHkwgeDAUBAgQIECBAgAABAjkCdoccJTUECBCoT0DwUF/P3ZgAAQJJActDkkgBAQIECBAgQIAAAQLeeDADBAgQINAiIHgwGgQIECDQEBA8GAoCBAgQIECAAAECBHIE7A45SmoIECBQn4Dgob6euzEBAgSSApaHJJECAgQIECBAgAABAgS88WAGCBAgQKBFQPBgNAgQIECgISB4MBQECBAgQIAAAQIECOQI2B1ylNQQIECgPgHBQ309d2MCBAgkBSwPSSIFBAgQIECAAAECBAh448EMECBAgECLgODBaBAgQIBAQ0DwYCgIECBAgAABAgQIEMgRsDvkKKkhQIBAfQKCh/p67sYECBBIClgekkQKCBAgQIAAAQIECBDwxoMZIECAAIEWAcGD0SBAgACBhoDgwVAQIECAAAECBAgQIJAjYHfIUVJDgACB+gQED/X13I0JECCQFLA8JIkUECBAgAABAgQIECDgjQczQIAAAQItAoIHo0GAAAECDQHBg6EgQIAAAQIECBAgQCBHwO6Qo6SGAAEC9QkIHurruRsTIEAgKWB5SBIpIECAAAECBAgQIEDAGw9mgAABAgRaBAQPRoMAAQIEGgKCB0NBgAABAgQIECBAgECOgN0hR0kNAQIE6hMQPNTXczcmQIBAUsDykCRSQIAAAQIECBAgQICANx7MAAECBAi0CAgejAYBAgQINAQED4aCAAECBAgQIECAAIEcAbtDjpIaAgQI1CcgeKiv525MgACBpIDlIUmkgAABAgQIECBAgAABbzyYAQIECBBoERA8GA0CBAgQaAgIHgwFAQIECBAgQIAAAQI5AnaHHCU1BAgQqE9A8FBfz92YAAECSQHLQ5JIAQECBAgQIECAAAEC3ngwAwQIECDQIiB4MBoECBAg0BAQPBgKAgQIECBAgAABAgRyBOwOOUpqCBAgUJ+A4KG+nrsxAQIEkgKWhySRAgIECBAgQIAAAQIEvPFgBggQIECgRUDwYDQIECBAoCEgeDAUBAgQIECAAAECBAjkCNgdcpTUECBAoD4BwUN9PXdjAgQIJAUsD0kiBQQIECBAgAABAgQIeOPBDBAgQIBAi4DgwWgQIECAQENA8GAoCBAgQIAAAQIECBDIEbA75CipIUCAQH0Cgof6eu7GBAgQSApYHpJECggQIECAAAECBAgQ8MaDGSBAgACBFgHBg9EgQIAAgYaA4MFQECBAgAABAgQIECCQI2B3yFFSQ4AAgfoEBA/19dyNCRAgkBSwPCSJFBAgQIAAAQIECBAg4I0HM0CAAAECLQKCB6NBgAABAg0BwYO5V/t8AAAgAElEQVShIECAAAECBAgQIEAgR8DukKOkhgABAvUJCB7q67kbEyBAIClgeUgSKSBAgAABAgQIECBAwBsPZoAAAQIEWgQED0aDAAECBBoCggdDQYAAAQIECBAgQIBAjoDdIUdJDQECBOoTEDzU13M3JkCAQFLA8pAkUkCAAAECBAgQIECAgDcezAABAgQItAgIHowGAQIECDQEBA+GggABAgQIECBAgACBHAG7Q46SGgIECNQnIHior+duTIAAgaSA5SFJpIAAAQIECBAgQIAAAW88mAECBAgQaBEQPBgNAgQIEGgICB4MBQECBAgQIECAAAECOQJ2hxwlNQQIEKhPQPBQX8/dmAABAkkBy0OSSAEBAgQIECBAgAABAt54MAMECBAg0CIgeDAaBAgQINAQEDwYCgIECBAgQIAAAQIEcgTsDjlKaggQIFCfgOChvp67MQECBJIClockkQICBAgQIECAAAECBLzxYAYIECBAoEVA8GA0CBAgQKAhIHgwFAQIECBAgAABAgQI5AjYHXKU1BAgQKA+AcFDfT13YwIECCQFLA9JIgUECBAgQIAAAQIECHjjwQwQIECAQIuA4MFoECBAgEBDQPBgKAgQIECAAAECBAgQyBGwO+QoqSFAgEB9AoKH+npe3I0H/09KcYdyIAIEXhQR/4SBAIGyBHq93lFlnchpCBAgsH0F7A7b19unEcgUsDtkQikjsD0F7A7bU9tnPZGA4MFcECBAgEBDwH+1ZCgIECBAgAABAgQIEMgRsDvkKKkhQIBAfQKCh/p67sYECBBIClgekkQKCBAgQIAAAQIECBDwdzyYAQIECBBoERA8GA0CBAgQaAgIHgwFAQIECBAgQIAAAQI5AnaHHCU1BAgQqE9A8FBfz92YAAECSQHLQ5JIAQECBAgQIECAAAEC3ngwAwQIECDQIiB4MBoECBAg0BAQPBgKAgQIECBAgAABAgRyBOwOOUpqCBAgUJ+A4KG+nrsxAQIEkgKWhySRAgIECBAgQIAAAQIEvPFgBggQIECgRUDwYDQIECBAoCEgeDAUBAgQIECAAAECBAjkCNgdcpTUECBAoD4BwUN9PXdjAgQIJAUsD0kiBQQIECBAgAABAgQIeOPBDBAgQIBAi4DgwWgQIECAQENA8GAoCBAgQIAAAQIECBDIEbA75CipIUCAQH0Cgof6eu7GBAgQSApYHpJECggQIECAAAECBAgQ8MaDGSBAgACBFgHBg9EgQIAAgYaA4MFQECBAgAABAgQIECCQI2B3yFFSQ4AAgfoEBA/19dyNCRAgkBSwPCSJFBAgQIAAAQIECBAg4I0HM0CAAAECLQKCB6NBgAABAg0BwYOhIECAAAECBAgQIEAgR8DukKOkhgABAvUJCB7q67kbEyBAIClgeUgSKSBAgAABAgQIECBAwBsPZoAAAQIEWgQED0aDAAECBBoCggdDQYAAAQIECBAgQIBAjoDdIUdJDQECBOoTEDzU13M3JkCAQFLA8pAkUkCAAAECBAgQIECAgDcezAABAgQItAgIHowGAQIECDQEBA+GggABAgQIECBAgACBHAG7Q46SGgIECNQnIHior+duTIAAgaSA5SFJpIAAAQIECBAgQIAAAW88mAECBAgQaBEQPBgNAgQIEGgICB4MBQECBAgQIECAAAECOQJ2hxwlNQQIEKhPQPBQX8/dmAABAkkBy0OSSAEBAgQIECBAgAABAt54MAMECBAg0CIgeDAaBAgQINAQEDwYCgIECBAgQIAAAQIEcgTsDjlKaggQIFCfgOChvp67MQECBJIClockkQICBAgQIECAAAECBLzxYAYIECBAoEVA8GA0CBAgQKAhIHgwFAQIECBAgAABAgQI5AjYHXKU1BAgQKA+AcFDfT13YwIECCQFLA9JIgUECBAgQIAAAQIECHjjwQwQIECAQIuA4MFoECBAgEBDQPBgKAgQIECAAAECBAgQyBGwO+QoqSFAgEB9AoKH+nruxgQIEEgKWB6SRAoIECBAgAABAgQIEPDGgxkgQIAAgRYBwYPRIECAAIGGgODBUBAgQIAAAQIECBAgkCNgd8hRUkOAAIH6BAQP9fXcjQkQIJAUsDwkiRQQIECAAAECBAgQIOCNBzNAgAABAi0CggejQYAAAQINAcGDoSBAgAABAgQIECBAIEfA7pCjpIYAAQL1CQge6uu5GxMgQCApYHlIEikgQIAAAQIECBAgQMAbD2aAAAECBFoEBA9GgwABAgQaAoIHQ0GAAAECBAgQIECAQI6A3SFHSQ0BAgTqExA81NdzNyZAgEBSwPKQJFJAgAABAgQIECBAgIA3HswAAQIECLQICB6MBgECBAg0BAQPhoIAAQIECBAgQIAAgRwBu0OOkhoCBAjUJyB4qK/nbkyAAIGkgOUhSaSAAAECBAgQIECAAAFvPJgBAgQIEGgREDwYDQIECBBoCAgeDAUBAgQIECBAgAABAjkCdoccJTUECBCoT0DwUF/P3ZgAAQJJActDkkgBAQIECBAgQIAAAQLeeDADBAgQINAiIHgwGgQIECDQEBA8GAoCBAgQIECAAAECBHIE7A45SmoIECBQn4Dgob6euzEBAgSSApaHJJECAgQIECBAgAABAgS88WAGCBAgQKBFQPBgNAgQIECgISB4MBQECBAgQIAAAQIECOQI2B1ylNQQIECgPgHBQ309d2MCBAgkBSwPSSIFBAgQIECAAAECBAh448EMECBAgECLgODBaBAgQIBAQ0DwYCgIECBAgAABAgQIEMgRsDvkKKkhQIBAfQKCh/p67sYECBBIClgekkQKCBAgQIAAAQIECBDwxoMZIECAAIEWAcGD0SBAgACBhoDgwVAQIECAAAECBAgQIJAjYHfIUVJDgACB+gQED/X13I0JECCQFLA8JIkUECBAgAABAgQIECDgjQczQIAAAQItAoIHo0GAAAECDQHBg6EgQIAAAQIECBAgQCBHwO6Qo6SGAAEC9QkIHurruRsTIEAgKWB5SBIpIECAAAECBAgQIEDAGw9mgAABAgRaBAQPRoMAAQIEGgKCB0NBgAABAgQIECBAgECOgN0hR0kNAQIE6hMQPNTXczcmQIBAUsDykCRSQIAAAQIECBAgQICANx7MAAECBAi0CAgejAYBAgQINAQED4aCAAECBAgQIECAAIEcAbtDjpIaAgQI1CcgeKiv525MgACBpIDlIUmkgAABAgQIECBAgAABbzyYAQIECBBoERA8GA0CBAgQaAgIHgwFAQIECBAgQIAAAQI5AnaHHCU1BAgQqE9A8FBfz92YAAECSQHLQ5JIAQECBAgQIECAAAEC3ngwAwQIECDQIiB4MBoECBAg0BAQPBgKAgQIECBAgAABAgRyBOwOOUpqCBAgUJ+A4KG+nrsxAQIEkgKWhySRAgIECBAgQIAAAQIEvPFgBggQIECgRUDwYDQIECBAoCEgeDAUBAgQIECAAAECBAjkCNgdcpTUECBAoD4BwUN9PXdjAgQIJAUsD0kiBQQIECBAgAABAgQIeOPBDBAgQIBAi4DgwWgQIECAQENA8GAoCBAgQIAAAQIECBDIEbA75CipIUCAQH0Cgof6eu7GBAgQSApYHpJECggQIECAAAECBAgQ8MaDGSBAgACBFgHBg9EgQIAAgYaA4MFQECBAgAABAgQIECCQI2B3yFFSQ4AAgfoEBA/19dyNCRAgkBSwPCSJFBAgQIAAAQIECBAg4I0HM0CAAAECLQKCB6NBgAABAg0BwYOhIECAAAECBAgQIEAgR8DukKOkhgABAvUJCB7q67kbEyBAIClgeUgSKSBAgAABAgQIECBAwBsPZoAAAQIEWgQED0aDAAECBBoCggdDQYAAAQIECBAgQIBAjoDdIUdJDQECBOoTEDzU13M3JkCAQFLA8pAkUkCAAAECBAgQIECAgDcezAABAgQItAgIHowGAQIECDQEBA+GggABAgQIECBAgACBHAG7Q46SGgIECNQnIHior+duTIAAgaSA5SFJpIAAAQIECBAgQIAAAW88mAECBAgQaBEQPBgNAgQIEGgICB4MBQECBAgQIECAAAECOQJ2hxwlNQQIEKhPQPBQX8/dmAABAkkBy0OSSAEBAgQIECBAgAABAt54MAMECBAg0CIgeDAaBAgQINAQEDwYCgIECBAgQIAAAQIEcgTsDjlKaggQIFCfgOChvp67MQECBJIClockkQICBAgQIECAAAECBLzxYAYIECBAoEVA8GA0CBAgQKAhIHgwFAQIECBAgAABAgQI5AjYHXKU1BAgQKA+AcFDfT13YwIECCQFLA9JIgUECBAgQIAAAQIECHjjwQwQIECAQIuA4MFoECBAgEBDQPBgKAgQIECAAAECBAgQyBGwO+QoqSFAgEB9AoKH+nruxgQIEEgKWB6SRAoIECBAgAABAgQIEPDGgxkgQIAAgRYBwYPRIECAAIGGgODBUBAgQIAAAQIECBAgkCNgd8hRUkOAAIH6BAQP9fXcjQkQIJAUsDwkiRQQIECAAAECBAgQIOCNBzNAgAABAi0CggejQYAAAQINAcGDoSBAgAABAgQIECBAIEfA7pCjpIYAAQL1CQge6uu5GxMgQCApYHlIEikgQIAAAQIECBAgQMAbD2aAAAECBFoEBA9GgwABAgQaAoIHQ0GAAAECBAgQIECAQI6A3SFHSQ0BAgTqExA81NdzNyZAgEBSwPKQJFJAgAABAgQIECBAgIA3HswAAQIECLQICB6MBgECBAg0BAQPhoIAAQIECBAgQIAAgRwBu0OOkhoCBAjUJyB4qK/nbkyAAIGkgOUhSaSAAAECBAgQIECAAAFvPJgBAgQIEGgREDwYDQIECBBoCAgeDAUBAgQIECBAgAABAjkCdoccJTUECBCoT0DwUF/P3ZgAAQJJActDkkgBAQIECBAgQIAAAQLeeDADBAgQINAiIHgwGgQIECDQEBA8GAoCBAgQIECAAAECBHIE7A45SmoIECBQn4Dgob6euzEBAgSSApaHJJECAgQIECBAgAABAgS88WAGCBAgQKBFQPBgNAgQIECgISB4MBQECBAgQIAAAQIECOQI2B1ylNQQIECgPgHBQ309d2MCBAgkBSwPSSIFBAgQIECAAAECBAh448EMECBAgECLgODBaBAgQIBAQ0DwYCgIECBAgAABAgQIEMgRsDvkKKkhQIBAfQKCh/p67sYECBBIClgekkQKCBAgQIAAAQIECBDwxoMZIECAAIEWAcGD0SBAgACBhoDgwVAQIECAAAECBAgQIJAjYHfIUVJDgACB+gQED/X13I0JECCQFLA8JIkUECBAgAABAgQIECDgjQczQIAAAQItAoIHo0GAAAECDQHBg6EgQIAAAQIECBAgQCBHwO6Qo6SGAAEC9QkIHurruRsTIEAgKWB5SBIpIECAAAECBAgQIEDAGw9mgAABAgRaBAQPRoMAAQIEGgKCB0NBgAABAgQIECBAgECOgN0hR0kNAQIE6hMQPNTXczcmQIBAUsDykCRSQIAAAQIECBAgQICANx7MAAECBAi0CAgejAYBAgQINAQED4aCAAECBAgQIECAAIEcAbtDjpIaAgQI1CcgeKiv525MgACBpIDlIUmkgAABAgQIECBAgAABbzyYAQIECBBoERA8GA0CBAgQaAgIHgwFAQIECBAgQIAAAQI5AnaHHCU1BAgQqE9A8FBfz92YAAECSQHLQ5JIAQECBAgQIECAAAEC3ngwAwQIECDQIiB4MBoECBAg0BAQPBgKAgQIECBAgAABAgRyBOwOOUpqCBAgUJ+A4KG+nrsxAQIEkgKWhySRAgIECBAgQIAAAQIEvPFgBggQIECgRUDwYDQIECBAoCEgeDAUBAgQIECAAAECBAjkCNgdcpTUECBAoD4BwUN9PXdjAgQIJAUsD0kiBQQIECBAgAABAgQIeOPBDBAgQIBAi4DgwWgQIECAQENA8GAoCBAgQIAAAQIECBDIEbA75CipIUCAQH0Cgof6eu7GBAgQSApYHpJECggQIECAAAECBAgQ8MaDGSBAgACBFgHBg9EgQIAAgYaA4MFQECBAgAABAgQIECCQI2B3yFFSQ4AAgfoEBA/19dyNCRAgkBSwPCSJFBAgQIAAAQIECBAg4I0HM0CAAAECLQKCB6NBgAABAg0BwYOhIECAAAECBAgQIEAgR8DukKOkhgABAvUJCB7q67kbEyBAIClgeUgSKSBAgAABAgQIECBAwBsPZoAAAQIEWgQED0aDAAECBBoCggdDQYAAAQIECBAgQIBAjoDdIUdJDQECBOoTEDzU13M3JkCAQFLA8pAkUkCAAAECBAgQIECAgDcezAABAgQItAgIHowGAQIECDQEBA+GggABAgQIECBAgACBHAG7Q46SGgIECNQnIHior+duTIAAgaSA5SFJpIAAAQIECBAgQIAAAW88mAECBAgQaBEQPBgNAgQIEGgICB4MBQECBAgQIECAAAECOQJ2hxwlNQQIEKhPQPBQX8/dmAABAkkBy0OSSAEBAgQIECBAgAABAt54MAMECBAg0CIgeDAaBAgQINAQEDwYCgIECBAgQIAAAQIEcgTsDjlKaggQIFCfgOChvp67MQECBJIClockkQICBAgQIECAAAECBLzxYAYIECBAoEVA8GA0CBAgQKAhIHgwFAQIECBAgAABAgQI5AjYHXKU1BAgQKA+AcFDfT13YwIECCQFLA9JIgUECBAgQIAAAQIECHjjwQwQIECAQIuA4MFoECBAgEBDQPBgKAgQIECAAAECBAgQyBGwO+QoqSFAgEB9AoKH+nruxgQIEEgKWB6SRAoIECBAgAABAgQIEPDGgxkgQIAAgRYBwYPRIECAAIGGgODBUBAgQIAAAQIECBAgkCNgd8hRUkOAAIH6BAQP9fXcjQkQIJAUsDwkiRQQIECAAAECBAgQIOCNBzNAgAABAi0CggejQYAAAQINAcGDoSBAgAABAgQIECBAIEfA7pCjpIYAAQL1CQge6uu5GxMgQCApYHlIEikgQIAAAQIECBAgQMAbD2aAAAECBFoEBA9GgwABAgQaAoIHQ0GAAAECBAgQIECAQI6A3SFHSQ0BAgTqExA81NdzNyZAgEBSwPKQJFJAgAABAgQIECBAgIA3HswAAQIECLQICB6MBgECBAg0BAQPhoIAAQIECBAgQIAAgRwBu0OOkhoCBAjUJyB4qK/nbkyAAIGkgOUhSaSAAAECBAgQIECAAAFvPJgBAgQIEGgREDwYDQIECBBoCAgeDAUBAgQIECBAgAABAjkCdoccJTUECBCoT0DwUF/P3ZgAAQJJActDkkgBAQIECBAgQIAAAQLeeDADBAgQINAiIHgwGgQIECDQEBA8GAoCBAgQIECAAAECBHIE7A45SmoIECBQn4Dgob6euzEBAgSSApaHJJECAgQIECBAgAABAgS88WAGCBAgQKBFQPBgNAgQIECgISB4MBQECBAgQIAAAQIECOQI2B1ylNQQIECgPgHBQ309d2MCBAgkBSwPSSIFBAgQIECAAAECBAh448EMECBAgECLgODBaBAgQIBAQ0DwYCgIECBAgAABAgQIEMgRsDvkKKkhQIBAfQKCh/p67sYECBBIClgekkQKCBAgQIAAAQIECBDwxoMZIECAAIEWAcGD0SBAgACBhoDgwVAQIECAAAECBAgQIJAjYHfIUVJDgACB+gQED/X13I0JECCQFLA8JIkUECBAgAABAgQIECDgjQczQIAAAQItAoIHo0GAAAECDQHBg6EgQIAAAQIECBAgQCBHwO6Qo6SGAAEC9QkIHurruRsTIEAgKWB5SBIpIECAAAECBAgQIEDAGw9mgAABAgRaBAQPRoMAAQIEGgKCB0NBgAABAgQIECBAgECOgN0hR0kNAQIE6hMQPNTXczcmQIBAUsDykCRSQIAAAQIECBAgQICANx7MAAECBAi0CAgejAYBAgQINAQED4aCAAECBAgQIECAAIEcAbtDjpIaAgQI1CcgeKiv525MgACBpIDlIUmkgAABAgQIECBAgAABbzyYAQIECBBoERA8GA0CBAgQaAgIHgwFAQIECBAgQIAAAQI5AnaHHCU1BAgQqE9A8FBfz92YAAECSQHLQ5JIAQECBAgQIECAAAEC3ngwAwQIECDQIiB4MBoECBAg0BAQPBgKAgQIECBAgAABAgRyBOwOOUpqCBAgUJ+A4KG+nrsxAQIEkgKWhySRAgIECBAgQIAAAQIEvPFgBggQIECgRUDwYDQIECBAoCEgeDAUBAgQIECAAAECBAjkCNgdcpTUECBAoD4BwUN9PXdjAgQIJAUsD0kiBQQIECBAgAABAgQIeOPBDBAgQIBAi4DgwWgQIECAQENA8GAoCBAgQIAAAQIECBDIEbA75CipIUCAQH0Cgof6eu7GBAgQSApYHpJECggQIECAAAECBAgQ8MaDGSBAgACBFgHBg9EgQIAAgYaA4MFQECBAgAABAgQIECCQI2B3yFFSQ4AAgfoEBA/19dyNCRAgkBSwPCSJFBAgQIAAAQIECBAg4I0HM0CAAAECLQKCB6NBgAABAg0BwYOhIECAAAECBAgQIEAgR8DukKOkhgABAvUJCB7q67kbEyBAIClgeUgSKSBAgAABAgQIECBAwBsPZoAAAQIEWgQED0aDAAECBBoCggdDQYAAAQIECBAgQIBAjoDdIUdJDQECBOoTEDzU13M3JkCAQFLA8pAkUkCAAAECBAgQIECAgDcezAABAgQItAgIHowGAQIECDQEBA+GggABAgQIECBAgACBHAG7Q46SGgIECNQnIHior+duTIAAgaSA5SFJpIAAAQIECBAgQIAAAW88mAECBAgQaBEQPBgNAgQIEGgICB4MBQECBAgQIECAAAECOQJ2hxwlNQQIEKhPQPBQX8/dmAABAkkBy0OSSAEBAgQIECBAgAABAt54MAMECBAg0CIgeDAaBAgQINAQEDwYCgIECBAgQIAAAQIEcgTsDjlKaggQIFCfgOChvp67MQECBJIClockkQICBAgQIECAAAECBLzxYAYIECBAoEVA8GA0CBAgQKAhIHgwFAQIECBAgAABAgQI5AjYHXKU1BAgQKA+AcFDfT13YwIECCQFLA9JIgUECBAgQIAAAQIECHjjwQwQIECAQIuA4MFoECBAgEBDQPBgKAgQIECAAAECBAgQyBGwO+QoqSFAgEB9AoKH+nruxgQIEEgKWB6SRAoIECBAgAABAgQIEPDGgxkgQIAAgRYBwYPRIECAAIGGgODBUBAgQIAAAQIECBAgkCNgd8hRUkOAAIH6BAQP9fXcjQkQIJAUsDwkiRQQIECAAAECBAgQIOCNBzNAgAABAi0CggejQYAAAQINAcGDoSBAgAABAgQIECBAIEfA7pCjpIYAAQL1CQge6uu5GxMgQCApYHlIEikgQIAAAQIECBAgQMAbD2aAAAECBFoEBA9GgwABAgQaAoIHQ0GAAAECBAgQIECAQI6A3SFHSQ0BAgTqExA81NdzNyZAgEBSwPKQJFJAgAABAgQIECBAgIA3HswAAQIECLQICB6MBgECBAg0BAQPhoIAAQIECBAgQIAAgRwBu0OOkhoCBAjUJyB4qK/nbkyAAIGkgOUhSaSAAAECBAgQIECAAAFvPJgBAgQIEGgREDwYDQIECBBoCAgeDAUBAgQIECBAgAABAjkCdoccJTUECBCoT0DwUF/P3ZgAAQJJActDkkgBAQIECBAgQIAAAQLeeDADBAgQINAiIHgwGgQIECDQEBA8GAoCBAgQIECAAAECBHIE7A45SmoIECBQn4Dgob6euzEBAgSSApaHJJECAgQIECBAgAABAgS88WAGCBAgQKBFQPBgNAgQIECgISB4MBQECBAgQIAAAQIECOQI2B1ylNQQIECgPgHBQ309d2MCBAgkBSwPSSIFBAgQIECAAAECBAh448EMECBAgECLgODBaBAgQIBAQ0DwYCgIECBAgAABAgQIEMgRsDvkKKkhQIBAfQKCh/p67sYECBBIClgekkQKCBAgQIAAAQIECBDwxoMZIECAAIEWAcGD0SBAgACBhoDgwVAQIECAAAECBAgQIJAjYHfIUVJDgACB+gQED/X13I0JECCQFLA8JIkUECBAgAABAgQIECDgjQczQIAAAQItAoIHo0GAAAECDQHBg6EgQIAAAQIECBAgQCBHwO6Qo6SGAAEC9QkIHurruRsTIEAgKWB5SBIpIECAAAECBAgQIEDAGw9mgAABAgRaBAQPRoMAAQIEGgKCB0NBgAABAgQIECBAgECOgN0hR0kNAQIE6hMQPNTXczcmQIBAUsDykCRSQIAAAQIECBAgQICANx7MAAECBAi0CAgejAYBAgQINAQED4aCAAECBAgQIECAAIEcAbtDjpIaAgQI1CcgeKiv525MgACBpIDlIUmkgAABAgQIECBAgAABbzyYAQIECBBoERA8GA0CBAgQaAgIHgwFAQIECBAgQIAAAQI5AnaHHCU1BAgQqE9A8FBfz92YAAECSQHLQ5JIAQECBAgQIECAAAEC3ngwAwQIECDQIiB4MBoECBAg0BAQPBgKAgQIECBAgAABAgRyBOwOOUpqCBAgUJ+A4KG+nrsxAQIEkgKWhySRAgIECBAgQIAAAQIEvPFgBggQIECgRUDwYDQIECBAoCEgeDAUBAgQIECAAAECBAjkCNgdcpTUECBAoD4BwUN9PXdjAgQIJAUsD0kiBQQIEOiywLT58+f/516v97pNmza9ZtWqVTe2XKY3f/78PXq93nER8ZsRcVBEPCciNvT7/Wsi4gtr1qxZcvfddz/S8vvHFi5c+Kp+v/+xiFgcET+JiKX9fv/jK1asuLvLgM5OgAABAv8iYHcwDQQIECDwRAKCB3NBgAABAg0By4OhIECAwJQUGJs/f/6zer3eKRHx5xFx99aCh0WLFuzVpq8AACAASURBVP3qxo0bvxIRh25F43v9fv9frVix4qbH1UxbsGDBByPiwxEx/XH/btnY2NiJy5cvv2FKKrsUAQIEKhOwO1TWcNclQIBApoDgIRNKGQECBGoSsDzU1G13JUCgBoEFCxa8JSI++7i7rsoIHv5Hr9e7oNfrXThjxozbly1btj4iBqHCyyPiv0TECyLic2NjY/96+fLl6zY/f+HChUf0+/3zI+LGiYmJd65cufJ7CxYs2KXX6/2bfr//kYg48/G/p4Y+uCMBAgSmooDdYSp21Z0IECDw1AUED0/d0BMIECAw5QQsD1OupS5EgEDlAk8meEiRPSZcuCciXjs+Pn7z5t8zf/78j/V6vXdGxO+Mj49ftPmfz5kzZ/bMmTP/5udvUfzC70l9nn9PgAABAmUK2B3K7ItTESBAYEcLCB52dAd8PgECBAoUsDwU2BRHIkCAwCQJPOaPUHpO4u942OonLly4cLd+v//ViHjxxMTEy1euXHnZz3/DTgsWLPiLiDjuiZ6/YMGCj/d6vdMmJiZes2LFiusm6VoeQ4AAAQI7SMDusIPgfSwBAgQKFxA8FN4gxyNAgMCOELA87Ah1n0mAAIHtIzBZwcOee+45f9q0aV/t9/tPHxsbe83y5cuXbb6BNx62Ty99CgECBEoQsDuU0AVnIECAQHkCgofyeuJEBAgQ2OEClocd3gIHIECAwMgEJit4WLhw4av7/f6XI+Ly9evXn7B69er7Nx/a3/EwsvZ5MAECBIoTsDsU1xIHIkCAQBECgoci2uAQBAgQKEvA8lBWP5yGAAECkykwGcHDz/+YpXMi4uiIePv4+PhnHnfGwV9A/cGI+HBETH/cv1s2NjZ24vLly2+YzHt5FgECBAjsGAG7w45x96kECBAoXUDwUHqHnI8AAQI7QMDysAPQfSQBAgS2k8BTDR7mzZs3a/r06X/a6/Xe2+/3z5g9e/bbly1b9vATHH9s4cKFr+r3+x+LiMUR8ZOIWNrv9z++YsWKu7fTdX0MAQIECIxYwO4wYmCPJ0CAQEcFBA8dbZxjEyBAYJQClodR6no2AQIEdqzAUwweBm8yfCQiPtrr9S7buHHjKatWrbprx97IpxMgQIDAjhSwO+xIfZ9NgACBcgUED+X2xskIECCwwwQsDzuM3gcTIEBg5AJPNnjYe++9Z2zatOnDvV5v8McnXbFp06bTVq1atWLkB/YBBAgQIFC0gN2h6PY4HAECBHaYgOBhh9H7YAIECJQrYHkotzdORoAAgacq8GSCh8f+8UoRcUGv1/u9W2+99faneha/nwABAgS6L2B36H4P3YAAAQKjEBA8jELVMwkQINBxActDxxvo+AQIENiKwLYGD3Pnzv2VGTNmfDoiTo6IL65bt+4dd9xxxz9DJkCAAAECAwG7gzkgQIAAgScSEDyYCwIECBBoCFgeDAUBAgSmrsC2BA/z58/ft9frnRERh/T7/f+0YcOGP1m9evXaqavjZgQIECCwrQJ2h20VU0+AAIE6BAQPdfTZLQkQILBNApaHbeJSTIAAgU4J5AYP8+fP37/X6305IuZExLvGx8f/OiI2duqyDkuAAAECIxewO4yc2AcQIECgkwKCh062zaEJECAwWgHLw2h9PZ0AAQLbW2DBggVviYjPJj73E+Pj4+/fXLPXXnsdOTY2dmnmWb87bdq037755pvvy6xXRoAAAQJTRMDuMEUa6RoECBCYZAHBwySDehwBAgSmgoDlYSp00R0IECDwLwKCB9NAgAABAqMSsDuMStZzCRAg0G0BwUO3++f0BAgQGImA5WEkrB5KgAABAgQIECBAYMoJ2B2mXEtdiAABApMiIHiYFEYPIUCAwNQSsDxMrX66DQECBAgQIECAAIFRCdgdRiXruQQIEOi2gOCh2/1zegIECIxEwPIwElYPJUCAAAECBAgQIDDlBOwOU66lLkSAAIFJERA8TAqjhxAgQGBqCVgeplY/3YYAAQIECBAgQIDAqATsDqOS9VwCBAh0W0Dw0O3+OT0BAgRGImB5GAmrhxIgQIAAAQIECBCYcgJ2hynXUhciQIDApAgIHiaF0UMIECAwtQQsD1Orn25DgAABAgQIECBAYFQCdodRyXouAQIEui0geOh2/5yeAAECIxGwPIyE1UMJECBAgAABAgQITDkBu8OUa6kLESBAYFIEBA+TwughBAgQmFoCloep1U+3IUCAAAECBAgQIDAqAbvDqGQ9lwABAt0WEDx0u39OT4AAgZEIWB5GwuqhBAgQIECAAAECBKacgN1hyrXUhQgQIDApAoKHSWH0EAIECEwtAcvD1Oqn2xAgQIAAAQIECBAYlYDdYVSynkuAAIFuCwgeut0/pydAgMBIBCwPI2H1UAIECBAgQIAAAQJTTsDuMOVa6kIECBCYFAHBw6QweggBAgSmloDlYWr1020IECBAgAABAgQIjErA7jAqWc8lQIBAtwUED93un9MTIEBgJAKWh5GweigBAgQIECBAgACBKSdgd5hyLXUhAgQITIqA4GFSGD2EAAECU0vA8jC1+uk2BAgQIECAAAECBEYlYHcYlaznEi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JFCpx33nl/PjjYMccc84EiD+hQBAiEn1NDQIAAAQIECBAgMCoBwcOoZD2XAAECBAgQIFCxwOmnn94fXH/p0qX+/82K58DVyxbwc1p2f5yOAAECBAgQINBlAYtgl7vn7AQIECBAgACBQgV8oVloYxyLwGME/JwaBwIECBAgQIAAgVEJCB5GJeu5BAgQIECAAIGKBXyhWXHzXb0zAn5OO9MqByVAgAABAgQIdE5A8NC5ljkwAQIECBAgQKB8AV9olt8jJyTg59QMECBAgAABAgQIjEpA8DAqWc8lQIAAAQIECFQs4AvNipvv6p0R8HPamVY5KAECBAgQIECgcwKCh861zIEJECBAgAABAuUL+EKz/B45IQE/p2aAAAECBAgQIEBgVAKCh1HJei4BAgQIECBAoGIBX2hW3HxX74yAn9POtMpBCRAgQIAAAQKdExA8dK5lDkyAAAECBAgQKF/AF5rl98gJCfg5NQMECBAgQIAAAQKjEhA8jErWcwkQIECAAAECFQs85gvNl1fM4OoEihY4/fTTLx0ccOnSpfbCojvlcAQIECBAgACB7gn4fzC71zMnJkCAAAECBAgULzAIHk499dS44YYbij+rAxKoVeD5z39+nH322YKHWgfAvQkQIECAAAECIxQQPIwQ16MJECBAgAABArUKDIKHPfbYIy655JJrazVwbwKlCxx11FGLb7vtNsFD6Y1yPgIECBAgQIBABwUEDx1smiMTIECAAAECBEoX8GfHl94h5yMQ4efUFBAgQIAAAQIECIxKQPAwKlnPJUCAAAECBAhULOALzYqb7+qdEfBz2plWOSgBAgQIECBAoHMCgofOtcyBCRAgQIAAAQLlC/hCs/weOSEBP6dmgAABAgQIECBAYFQCgodRyXouAQIECBAgQKBiAV9oVtx8V++MgJ/TzrTKQQkQIECAAAECnRMQPHSuZQ5MgAABAgQIEChfwBeaZfdo3rx5s3beeed3RcQzxsfH31/2aZ1uVAJ+Tkcl67kECBAgQIAAAQKCBzNAgAABAgQIECAw6QK+0Jx00kl74F577XXk2NjYpT9/4CcED5NG27kH+TntXMscmAABAgQIECDQGQHBQ2da5aAECBAgQIAAge4I+EKz/F4tWLDgLRGx6LHBw6JFi35148aNX4mI8yPi6Ig4LCI+ExHnRcQHI+KlEfHpWbNmfXTZsmUPb2t9+Sp1ndDPaV39dlsCBAgQIECAwPYUEDxsT22fRYAAAQIECBCoRMAXmuU3emvBQ7/fv7zX6/1Zr9fbdWJi4tyI+NHGjRs/sNNOO+08Njb29xHx7vHx8W9vDh5y68tXqeuEfk7r6rfbEiBAgAABAgS2p4DgYXtq+ywCBAgQIECAQCUC7373u28cXPVTn/rUfpVcuXPX3FrwMDEx8b6VK1deNmfOnNkzZ878m36/f/6KFSvO3Px/R8RF4+Pjn9scPOTWdw5pih/Yz+kUb7DrESBAgAABAgR2oIDgYQfi+2gCBAgQIECAAAECO0pgW4KHzUFDbvDQVr+j7upzCRAgQIAAAQIECBDYvgKCh+3r7dMIECBAgAABAgQIFCEgeCiiDQ5BgAABAgQIECBAYEoKCB6mZFtdigABAgQIECBAgMDWBQQPJoQAAQIECBAgQIAAgVEJCB5GJeu5BAgQIECAAAECBAoU2GuvvY4cGxu79LFHm5iYePng73Ro+zsb/FFLBTbSkQ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w36WUwAAEwJJREFUQIAAAQIEuiYgeOhax5yXAAECBAgQIECAAAECBAgQIECAAAECBAgULJAVPMyZM+eVY2Njx/b7/asLvsukHa3X6x08MTFx7p133vnNSXvoJD5IPyYR06MIECBAgAABAgQIECBAgAABAgQIECBAYFIFksHDokWL/q7f7x+3cOHC6fPmzZvUDy/1YatXr+7feuutG3u93pduvvnmE0s6p36U1Y+SZsNZCBAgQIAAAQIECBAgQIAAAQIECBAgUILAVoOHwX9ZP3v27K8ef/zx05/1rGeVcN7tdoZ77703/vEf/3HDI4888lulvPmgH2X1Y7sNow8iQIAAAQIECBAgQIAAAQIECBAgQIBAhwS2GjzMmzfv0/vtt9/bX/GKV3ToSpN31Isuuqi/bNmy/3bnnXf+4eQ99ck/ac6cOX/1ghe84B36UUY/nnwn/U4CBAgQIECAAAECBAgQIECAAAECBAhMXYGtBg9z5849/eijj16y7777Tl2BrdzspptuiosvvvjNd9xxx9ISAPSjrH6UMBPOQIAAAQIECBAgQIAAAQIECBAgQIAAgdIEksHDkUceuWSfffYp7dzb5Ty33HJLXHbZZUUFD/pRTj+2yxD6EAIECBAgQIAAAQIECBAgQIAAAQIECHRMIBk8vPSlL12y9957d+xak3Pc5cuXx+WXX15U8KAf5fRjcqbMUwgQIECAAAECBAgQIECAAAECBAgQIDC1BJLBwxFHHLFk4cKFU+vWmbe59dZb48orrywqeNCPcvqROUbKCBAgQIAAAQIECBAgQIAAAQIECBAgUJVAMng47LDDlsyfP78qlM2XXbFiRXznO98pKnjQj3L6UeUPhUsTIECAAAECBAgQIECAAAECBAgQIEAgIZAMHg4++OAle+21V5WQK1eujKuvvrqo4EE/yulHlT8ULk2AAAECBAgQIECAAAECBAgQIECAAIGnGjwsXrx4yZ577lk05K8de3z8yl4L4tbLL43bv3/NpJ111apVce211xYVPHShH5PWgMc9qLR+jOqenkuAAAECBAgQIECAAAECBAgQIECAAIEuCyTfeDjwwAOX7L777q13HHzhf8Cxx8e0GTN+oabf78em9evjvhW3xi2XXRxrH3hgZE4vOv6E+NX5C+PmSy+K2669etI+5/bbb48f/OAHRQUPqX5sy+UPO/2tsfOsWfH9//XFePi++7blt+6Q2tL6sUMQfCgBAgQIECBAgAABAgQIECBAgAABAgQKF0gGD/vvv/+SefPmtV5j8IX/Qcef0AgeHvsbfrL6tvjOmUuj358YCcfiE06OZy3YO3588Tdj5dXfnbTPWL16dVx33XVFBQ+pfgwu3+uNxcIjfj32OHBxzNxll8E/iP7Epli/dm08eNddseyCr8Wan/40XvKWtw2Dh2v+7ux46N57J81tVA8qrR+juqfnEiBAgAABAgQIECBAgAABAgQIECBAoMsCyeDhhS984ZK5c+e23nHwhf+L33BSbHh0bXz3nDPjwXvuGdbOeNrTY+ERL4kFhxwe6x5+6Bf+3WSDHXLyG2O3hfvEDRd+I8a/e9VTenyv9y8kd9xxR1x//fVFBQ+pfgwuf9DvvCGe87znx+of/TB+fPGFse6Rh+OXnjsn5v7aAfHsvfeJH53/tbh3fHkc+bZ/PQweHtu3p4Q3gt9ccj9GcF2PJECAAAECBAgQIECAAAECBAgQIECAQOcFksHDfvvtt+S5z31u60UHX/gfetKpw+DhyrOWbAkeBr9h878bfPH97aWfizU//cnwOYeeNAgK9o7pgz+eafBFf78fax98MFZc8724+fLLYmJi05bPGxvbKRa99MiYf/AhwzCjNzYWG9eti3vGl8cNF30zHrr3njjs1NPiOfvsG9df8PVYftUVw987qH3x60+IZy/cJ+5btTK++7dnD7+A35Zfd911V9x4441FBQ+pfvzy3Hlx2CmnxdoHfhrf+uxf/4Ll4+9+9B/84TB4eHzftsVoe9aW1o/teXefRYAAAQIECBAgQIAAAQIECBAgQIAAga4IJIOHfffdd8mzn/3s1vsMvvA//JQ3DYOHy5d+Nh64++5h7a67PTv2f/VrY7cFC+P6Cy+Im7/9rS3PeOU73hW/PKf5FsXEpk1x07cujR998/wttQcec2wsPOTwGNtpp8YZbrr8svjh178SLzntzcPg4brzvxq3XPntmLbzjDjs5FNjzr77xb0rV8SVZ5+5zaHD4MPuvvvuuOmmm4oKHlL9eOa83eMlb3pzPPrQg3HR///prQYPgz7sPHt23LdyZczZb7+YPmNmrFvzSNxyxbfjhksuHHq/6LdeF3sduHgYUAxCok0bNsS9K8fj2i/9Qzzyk58FSZufs/r6H8VeBy2OGbOfFnfcuCyu+sKZccBv/XbsecBBMX3WrOhPTAz/SKd/+tp5cffym7f5Z6S0fmzzBfwGAgQIECBAgAABAgQIECBAgAABAgQIVCCQDB723nvvJbvttlsrxXMXPS9+/U2nx/SZM5s1/X7c8eMb4gdfPS8evOdngcQT/Rq81bD34UfEAa96bTx47z3xjb/61LBsj/1fFIeecFKM7TQtVnz/mrju/K/F+jVrYu4LXhD7HXl03Lvi1uGzX/bmt8bgHIMvtG+58or49dNOj3nPf2Hcs2I8vn3W0nj04YeeVCvvueeeWL58eVHBQ6ofA8uXv/X349l7L4pH7r8/7rrpxrjrlpvivlWrGg6vfud74pef+9y486YfDx0nNm6Iw09+Y+z6rN3i8jOWxD0rbh32dqfp0+O6C86PB+66K/Z7+VHxwlf8Zqy+4fq44gtnDF0f/5zNvT7ilDcNw58fXvD1uPU7V8Wv7LFHHHL8idHbaSwu/ez/iIfvv3+b+lJaP7bp8IoJECBAgAABAgQIECBAgAABAgQIECBQiUAyeHjmM5+5ZPbs2a0c8/d/URz3rvfEjK3UrFuzJi7727Pj+9/4+vA5g/+yfvGrXxP7Hf6SeMazdoudpk372R+7FBE/+T93xTl/9qfx4H33xmve9gdxwNG/ETdedUWc+5f/ufUMr3/v+2PBAQfGpWefGfOe9/xY9OKDY/VNP45//NQnY82DDzzpVq5Zsybuv//+ooKHVD8Gl5296zPilb/71ljwogNjxqyf9W7wtsGD9/9zXPEPfx/XXXLR8J/97sc/GbOe/vT4+0/8+7j39tuH/+yI33l9HH7s8cN+XfP1rzbsBsHGm//8P0a/34/Pv/+PWp+z+/OeP5yLH112SVx6zllbnjN4/qHHHBcXnfH5uO7Si7epN6X1Y5sOr5gAAQIECBAgQIAAAQIECBAgQIAAAQKVCCSDh1/6pV9KBg/H/3/vjUcfeTj+7uN/tuUL7IHfcxYsjJeecFIsfNFBw0Dhi//hYzFrl13imLe/M561++5PSPzAvfdsec4b/vgDw0DhsnPOiu9+5cutLdlcd/9dd8avzp0X962+Pc7+2L99SqHD4MMGX3T/9Kc/LSp4SPXj8UiDYGf35+0Xex+0OBYeuHj4d2RcuOSz8U8XXxhv+cRfDIOHx/bt4Nf+drzsxFPiW393Tlz9ta/EbnvuFS894eSYt+++sfPMWVsCov+zYjw+9773DD+u7TlHvfFfxbTp0xt927hhQ1zyhTOGz9+WX6X1Y1vOrpYAAQIECBAgQIAAAQIECBAgQIAAAQK1CCSDh2c84xlLZg3+fP+WX4Ng4PXv+eNh8PDF//DvfiF4GPyW3fbYM0764Edi5uynxT/8xX+M5x16WBz4ylfFmgceiB9eclGsvP5H8c933hE7z5wRJ3/wo8NP2fycE9//oWHwMPiSemvBw6Bu0YsPicHfEbFp48bhl+tXf+28uOjMpU+pj2vXro0HHnigqOAh1Y+tXfjQ335dDMKAwZsMF57x+fi9//SpYfDw2L4d8lvHxJEnnTp84+G2G2+IE/74AzFt2vT43te/ErctWxZ33HxTvOUTnxx+zP9877uH/7P1OSefGt/623O22rttaVBp/diWs6slQIAAAQIECBAgQIAAAQIECBAgQIBALQLJ4GHXXXddMvOJ/v6GnwsN3mZ4wx+9bxg8nPPv/zTuue22X7Cbu8+iOPF9H4qdZ86M//XJT8SLX/Pa4RsQF5+1NL5z3rlbanfbY4845UN/Mvy/Nz/nuHe+J/Y/8uWx7IrLh6FF26+TPvDhWLT44Lj2gvNj/Lp/imP+4A+H/2X+xWefGd/58peedC8fffTRePDBB4sKHlL9mL//AbH4Va+Jr//1f49HHvjpL9z9pW84cfj2wlXn/u+45Oyz4vc/+V9i9i67/ELfBuHEy09+Y1z6xS8Mf+8rTnvz8M2Eby793JZnDX7f4Nff/NG7hv/ziZ4zOMcgkFpx3Q+32rttaU5p/diWs6slQIAAAQIECBAgQIAAAQIECBAgQIBALQLJ4GGXXXZJBg8nvPf9w+Dh7D/7t1uCh8HfBTD/gAPiqJPfGHP2WRT33LYqln7kA8NQ4HmHHR7Lr70mzv30X8bahx6KfQ89NAZfeO++7/Piofvv3/Kcg37jN+NVb31bjO20U1x32SVx8VlnbKk/4rjXx203XB/fXPr5OPmDHxmGGYP/in/wZsSBr3hlvPLNb42xsbG46En8kT6bmz/4ovuhhx4qKnjI7cf6Rx+N733tvPjBhd+MDevWxQFHvyKOPOHkWPPQg8Og4Sd33x1v+4u/HAYPj+3b8K2IU94Ul5xz1rAXr3vHv4nbb7wxvvRff/YXfh/9xtNi/yOPintX3x5//Z53Dv/ZEz1n8M8HgdM+i1+8pXeDc/zay46MFx39G8NQaBBKbMuv0vqxLWdXS4AAAQIECBAgQIAAAQIECBAgQIAAgVoEksHD05/+9CUzfv4XPz8RyuAL/5Pe98HkXy59wZLPxjXf+HosfuWr4tW/9/8M34B47K+JTRuj3494+Cf3x1n/7qPDAGMQXpz0/g/GvoccFr1e86hXful/xzc+/z/jlA99NPY+cPHwv8rf/BbF4cf+TvzGm06PwRfwX/7Mf40br7pym3u6bt26ePjhh4sKHlL9GJgd9rpjh1/uP/M5z93ydzKsW7smln//2qHRIHQY/Pp/P/VXw+Bhs/fgnx12zLFx9Kmn/extkfPOjSNPPGX4vNm77Bob16+PW75/zfDv0Rj8PQ3//d1/2Pqcwb8YnOXVv/f78cJff9nw9w/+CKz1a9fG6ptvii//t7/cco7cxpTWj9xzqyNAgAABAgQIECBAgAABAgQIECBAgEBNAsng4WlPe9qSnXfeudVk8IX/ye//0BMGD4Mvme8cvzUuPGNJrLrh+i3PeMlxx8fgj/2Zveszoj+xKe4aH4/vfe0rcdQpbxzWDL4Iv3vVquH/Pvjy+mUnnBQHv/q1scsznxnR6w3fevjxd6+KS//27OGX16d++E9in4NeHINw46rH/NFKr/rdt8ZhxxwX69Y8El/+zF/FDVdesU29Xb9+fTzyyCNFBQ+pfmzTBTtWXFo/OsbnuAQIECBAgAABAgQIECBAgAABAgQIENguAsngYdasWVsNHrbLKXfQhwy+6F67dm1RwYN+lNOPHTSWPpYAAQIECBAgQIAAAQIECBAgQIAAAQJFCySDh5kzZy6ZPn160ZcY1eE2bNgQjz76aFHBg36U049RzZ3nEiBAgAABAgQIECBAgAABAgQIECBAoMsCyeBhxowZVQcP69atKyp40I9y+tHlH3xnJ0CAAAECBAgQIECAAAECBAgQIECAwKgEksHDzjvvvGTatGmj+vyin7tx48ZYv359UcGDfpTTj6KH1+EIECBAgAABAgQIECBAgAABAgQIECCwgwSSwcP06dOX7LTTTjvoeDv2Yzdt2hQbNmwoKnjQj3L6sWOn06cTIECAAAECBAgQIECAAAECBAgQIECgTIFk8DBt2rQlY2NjZZ5+xKeamJiIjRs3FhU86Ec5/Rjx+Hk8AQIECBAgQIAAAQIECBAgQIAAAQIEOimw1eBh3rx5n46It1f8xkM/Ij6zevXqd5TQXf3YVFQ/SpgJZyBAgAABAgQIECBAgAABAgQIECBAgEBpAlsNHubMmfPKiDh3bGxsVm1vPQzedpiYmFgbEcfeeeed3yyhcfpRVj9KmAlnIECAAAECBAgQIECAAAECBAgQIECAQGkCWw0eBoedO3fumf1+//W9Xm9Wr5csL+1+T+o8/Z/9erTX6/3DHXfccdqTesiIfpN+lNWPEbXZYwkQIECAAAECBAgQIECAAAECBAgQINBZgawkYfBf2o+NjR3b7/ev7uxNt+HgvV7v4ImJiXNLedPh8UfXj21oplICBAgQIECAAAECBAgQIECAAAECBAgQ2K4CWcHDdj2RDyNAgAABAgQIECBAgAABAgQIECBAgAABAgQ6KyB46GzrHJwAAQIECBAgQIAAAQIECBAgQIAAAQIECJQnIHgorydORIAAAQIECBAgQIAAAQIECBAgQIAAAQIEOivwfwE2OZ13q6Ldv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7892" name="AutoShape 4" descr="data:image/png;base64,iVBORw0KGgoAAAANSUhEUgAABh4AAANZCAYAAADwMESoAAAgAElEQVR4Xuzde7xWc94//nXtUpRDDkmUahciw61ICDk0+DkzmJmfmRxTijK4HRpjiMHDIBQmQjPuGXGP04yv290YhXFmGCWa9qGD5JSzktrX9/Hxa/lds699tdbeXdljr6f/7ulzrWt9np933et9vdZnrVzkPwIECBAgQIAAAQIECBAgQIAAAQIECBAgQIBAmQRyZTqOwxAgQIAAAQIECBAgQIAAAQIECBAgQIAAAQIEIsGDIiBAgAABAgQIECBAgAABAgQIECBAgAABAgTKJiB4KBulAxEgQIAAAQIECBAgQIAAAQIECBAgQIAAAQKCBzVAgAABAgQIECBAgAABAgQIECBAgAABAgQIlE1A8FA2SgciQIAAAQIECBAgQIAAAQIECBAgQIAAAQIEBA9qgAABAgQIECBAgAABAgQIECBAgAABAgQIECibgOChbJQORIAAAQIECBAgQIAAAQIECBAgQIAAAQIECAge1AABAgQIECBAgAABAgQIECBAgAABAgQIECBQNgHBQ9koHYgAAQIECBAgQIAAAQIECBAgQIAAAQIECBAQPKgBAgQIECBAgAABAgQIECBAgAABAgQIECBAoGwCgoeyUToQAQIECBAgQIAAAQIECBAgQIAAAQIECBAgIHhQAwQIECBAgAABAgQIECBAgAABAgQIECBAgEDZBAQPZaN0IAIECBAgQIAAAQIECBAgQIAAAQIECBAgQEDwoAYIECBAgAABAgQIECBAgAABAgQIECBAgACBsgkIHspG6UAECBAgQIAAAQIECBAgQIAAAQIECBAgQICA4EENECBAgAABAgQIECBAgAABAgQIECBAgAABAmUTEDyUjdKBCBAgQIAAAQIECBAgQIAAAQIECBAgQIAAAcGDGiBAgAABAgQIECBAgAABAgQIECBAgAABAgTKJiB4KBulAxEgQIAAAQIECBAgQIAAAQIECBAgQIAAAQKCBzVAgAABAgQIECBAgAABAgQIECBAgAABAgQIlE1A8FA2SgciQIAAAQIECBAgQIAAAQIECBAgQIAAAQIEBA9qgAABAgQIECBAgAABAgQIECBAgAABAgQIECibgOChbJQORIAAAQIECBAgQIAAAQIECBAgQIAAAQIECAge1AABAgQIECBAgAABAgQIECBAgAABAgQIECBQNgHBQ9koHYgAAQIECBAgQIAAAQIECBAgQIAAAQIECBAQPKgBAgQIECBAgAABAgQIECBAgAABAgQIECBAoGwCgoeyUToQAQIECBAgQIAAAQIECBAgQIAAAQIECBAgIHhQAwQIECBAgAABAgQIECBAgAABAgQIECBAgEDZBAQPZaN0IAIECBAgQIAAAQIECBAgQIAAAQIECBAgQEDwoAYIECBAgAABAgQIECBAgAABAgQIECBAgACBsgkIHspG6UAECBAgQIAAAQIECBAgQIAAAQIECBAgQICA4EENECBAgAABAgQIECBAgAABAgQIECBAgAABAmUTEDyUjdKBCBAgQIAAAQIECBAgQIAAAQIECBAgQIAAAcGDGiBAgAABAgQIECBAgAABAgQIECBAgAABAgTKJiB4KBulAxEgQIAAAQIECGRVoLKy8qQoiiY1MP+voij6RxRFf6qrq5tcW1tbW06jysrKK6MoOq+urm5QbW3t9HIde+utt95k+fLlfw7Ha9269SGzZ89+v6Fjx98fRdHJ1dXVt5fr+7+N42y99dZbrJzj60uXLj114cKFX3wb3+s7CBAgQIAAAQIECGRBQPCQhVU2RwIECBAgQIAAgTUqsIrgofB7F0VRdHx1dfVj5ToZwUPjJfv06dNmyZIl3aMo+mUURT+Kouj3gofGO/oEAQIECBAgQIAAgVUJCB7UBwECBAgQIECAAIHVFCgIHur/iN26e/fuvSoqKn4dRdHBURTNrKioOHzOnDlVq/mVX3+8uYOHcszh2zrG5ptv3m7ttde+NYqiH9f7TsHDt7UIvocAAQIECBAgQCAzAoKHzCy1iRIgQIAAAQIECKwpgVUED19/Zc+ePbvW1dU9mMvldsrn88fU1NT8dznORfCQXlHwkN7KSAIECBAgQIAAAQKrKyB4WF1BnydAgAABAgQIEMi8QFLwUO9H71LvQ6jo0aPHHlEUjczlcoOjKNowiqKafD5/VxRFE2pqat6JoQvewbBrCfxv7uLv3r37ZhUVFSdGUXRgFEXfW3nc8LE3oii6v66ubmLhuye6d+++d0VFxbRVLOo3558QfOR69uzZp66u7oxcLndYFEWbRVG0KJ/PP7RixYqr5s2bV13/OwocT66oqPivurq6o/L5fPj8zlEUrYii6IHly5ePaeizjS3Cgnna8dBYPOMJECBAgAABAgQIJAgIHpQIAQIECBAgQIAAgdUUSAoeOnXq1L5du3aTcrnccSV2PLSurKy8MIqin0dRtFYDpzM3n8//pKam5snwZ40MHpKChLkVFRU/mjNnzjPh2GUKHkLo8JN8Pv+bKIrWbmA+H+ZyudOrqqqmRFGUj/+8wHFCFEU7RFG0ZwOfnV1RUXHUnDlzZq7OsgkeVkfPZwkQIECAAAECBAisWkDwoEIIECBAgAABAgQIrKZAUvDQq1evvvl8/k/ha+rq6g6qqan5R+FX9uzZ86f5fP62KIoWhjv827Vr9+jMmTO/6tmzZ5d8Ph8CiWH5fP7v4f0QVVVV8wt+qL8yiqLz6urqBtXW1k5vaBqVlZUDoyg6IZfL3d66devX3nzzzU9XBgwdWrVqFcKBa6Io+tM666wzZObMmZ+FPysINqLWrVsfMnv27PdLHLvB71/5o/794TP5fP7cdu3aTQnH7tKly0Zt27Ydkc/nL8rlcu/lcrlD58yZ83LBfE6KomjSyv/7uYqKiivatm37WPhs165dN19rrbXCuf4wiqJrq6urz4uiaHlTl07w0FQ5nyNAgAABAgQIECCQLCB4SDYyggABAgQIECBAgMAqBUoFDysfsbRPFEXjoijqFUXRxdXV1b8q/ME8/Bjfpk2be1fe3X9kdXX1w4Vf1qtXr7Z1dXXXR1F0WhRFI6qrq28q+KE+MXhY1YnHOzEqKip2WL58+cFz586tCeNXJ3hYeb7hHE/K5XJnVlVVjS/c1RBFUa6ysjKEBlfUDxAKHK+sqKj45Zw5c74sPP9u3bpt26pVq0eiKFqwbNmywxYsWLC4qaUpeGiqnM8RIECAAAECBAgQSBYQPCQbGUGAAAECBAgQIEAgbfBQatzSfD7/81atWo2v/2N69+7dd62oqJgaRdGzdXV1x9bW1n5U/yArfySfms/n/0+bNm1+Eu9aaMTLpXM9evTYMoqiQ6Io6p/L5XpHUdQxiqIeK79r7ooVKw6aO3furNUNHrp169ajdevWX4cnhWFGiQDhw5U7Kt4Kf174jofq6urb6zukDUTSlKvgIY2SMQQIECBAgAABAgSaJiB4aJqbTxEgQIAAAQIECBD4RqDgB/OGVL7I5XL/b1VV1QMN/WGPHj1+kMvl7s3n87e2a9du5MyZM5fVH1dwp/+iwkcfpQkewiOK2rRpMy68W2IVS1a24CFNkFIQIGxWGHgIHvylIkCAAAECBAgQINAyBAQPLWMdzYIAAQIECBAgQKAZBUo8aim8MPqiKIp+kcvlpi9fvvxHc+fOfbv+aRZ89qrq6urzG5pGHDzk8/nFy5cvP2T+/PkLw7ik4KGysnKDKIrujKLoiCiKFkVRNLGuri7smqhatmzZ8iVLlnzVvn37iVEU7VGuHQ9pdhLEwUMul+ta+M4LwUMzFrGvJkCAAAECBAgQIFBGAcFDGTEdigABAgQIECBAIJsCpd7x0KdPn3W/+OKLCblcLrw8+rft2rUbEb/AOZZakzseVr5Y+q9RFNVUVFQcNWfOnJmFK7TyHRS3ljl4SHx0lB0P2fx7YtYECBAgQIAAAQLZERA8ZGetzZQAAQIECBAgQGANCZQKHsLXdevWrXPr1q3/kM/n946i6NLq6uqxhS+XLng00QvLli07pqEXJldWVh4cRdGf8/n8gw294yGKov2rq6sfqz+9+Lzy+fyNNTU1Pyv83jA2RfDQKpfLHVxVVfVuQ3QN7biI3/GQz+dbVVRU/D9z5sypqv/Zbt267dSqVav/iaJooXc8rKGidFgCBAgQIECAAAECzSggeGhGfF9NgAABAgQIECDQMgRWFTyEGfbq1atPXV3dfStf5nxadXV1ePxRPvxZly5dNmrTps29URTtGUXRkdXV1V+/mDn+r3DXRBRFI6qrq2+K/6xHjx6n5nK5ifl8fmhNTU3YufAv/8W7KaIour2iouL0+i+27tGjR6dcLvfbKIq2KXzUUqdOndq3a9duUi6X272iouKg+jsl4i9pKHjo1atX27q6unCOJ+VyuTOrqqrGx3Nd+blvHkEVRdG11dXV58WBiEcttYy/D2ZBgAABAgQIECBAQPCgBggQIECAAAECBAispkBS8BBFUa6ysvKEKIp+E0XRZ1EUHVO4Q6Fnz57hUUy3RVH0QS6XO+vLL798cMGCBUt79uzZJZ/PXxhF0bB8Pv/3ioqKw6uqquYX/PD/9U6IKIr+ls/nT66pqZld+CN/jx49dqioqHgkn8+vk8/nz/3qq69+v2DBgiXdu3fvUFFRET77y5CLRFH0Ly+XjqKodY8ePa7N5XJn5PP5X+dyucuqq6s/rs9U6h0TK9/zcH8URetEUXRBFEV3hM+HkKVt27Yj8vn8Rblc7r1cLnfonDlzXi6Yz0lRFE2Koujk6urq2+t/X8EjmqLCl2w3ZfnSvIuiKcf1GQIECBAgQIAAAQIEokjwoAoIECBAgAABAgQIrKZAiuAhfEPhnf6z671zIfxZCBh+HkXRWg2cztx8Pv+TmpqaJwv/bOVuiT9EUfT9ep/5/dKlS09duHDhkp49e56Tz+cvb+C4X0VR9Luw6aL+jodwrO7duw+oqKj4P1EUbVjv2N+EAqt4uXWuZ8+eP8nn8yFoWbuB+XyYy+VOr6qqmlIYlKzJHQ8Fj5X68aqWu66ublBtbe301SwJHydAgAABAgQIECCQaQHBQ6aX3+QJECBAgAABAgTKIZAyeIgKH5uUy+WmL1++/Edz5859e+U5VPTo0WOPKIpG5nK5wSt/8K/J5/N3RVE0oaam5p2GznXl45LOj6JoyMrPLIqi6A91dXUX1tbWLo2iqKJnz54H5PP58G6JflEUfZjP56dGUTS+Xbt2f1+yZEkIB/YofNTSyu8JuzR2jqLosiiK9lkZXLyRz+d/UVNTEx4NFa0ieAh/HMKH8IipM3K53GFRFG0WRdGifD7/0IoVK66aN29edf35CB7KUY2OQYAAAQIECBAgQKD5BQQPzb8GzoAAAQIECBAgQIAAAQIECBAgQIAAAQIECLQYAcFDi1lKEyFAgAABAgQIECBAgAABAgQIECBAgAABAs0vIHho/jVwBgQIECBAgAABAgQIECBAgAABAgQIECBAoMUICB5azFKaCAECBAgQIECAAAECBAgQIECAAAECBAgQaH4BwUPzr4EzIECAAAECBAgQIECAAAECBAgQIECAAAECLUZA8NBiltJECBAgQIAAAQIECBAgQIAAAQIECBAgQIBA8wsIHpp/DZwBAQIECBAgQIAAAQIECBAgQIAAAQIECBBoMQKChxazlCZCgAABAgQIECBAgAABAgQIECBAgAABAgSaX0Dw0Pxr4AwIECBAgAABAgQIECBAgAABAgQIECBAgECLERA8tJilNBECBAgQIECAAAECBAgQIECAAAECBAgQIND8AoKH5l8DZ0CAAAECBAgQIECAAAECBAgQIECAAAECBFqMgOChxSyliRAgQIAAAQIECBAgQIAAAQIECBAgQIAAgeYXEDw0/xo4AwIECBAgQIAAAQIECBAgQIAAAQIECBAg0GIEBA8tZilNhAABAgQIECBAgAABAgQIECBAgAABAgQINL+A4KH518AZECBAgAABAgQIECBAgAABAgQIECBAgACBFiMgeGgxS2kiBAgQIECAAAECBAgQIECAAAECBAgQIECg+QUED82/Bs6AAAECBAgQIECAAAECBAgQIECAAAECBAi0GIFcPp/v22JmYyIECBAgQIAAAQIECBAgQIAAAQIECBAgQIBAswqE4OH3zXoGvpwAAQIECBAgQIAAAQIECBAgQIAAAQIECBBoMQKChxazlCZCgAABAgQIECBAgAABAgQIECBAgAABAgSaX0Dw0Pxr4AwIECBAgAABAgQIECBAgAABAgQIECBAgECLERA8tJilNBECBAgQIECAAAECBAgQIECAAAECBAgQIND8AoKH5l8DZ0CAAAECBAgQIECAAAECBAgQIECAAAECBFqMgOChxSyliRAgQIAAAQIECBAgQIAAAQIECBAgQIAAgeYXEDw0/xo4AwIECBAgQIAAAQIECBAgQIAAAQIECBAg0GIEBA8tZilNhMB3V+Cll15af9iwYYN69+79/oQJE55bf/31V3x3Z/Pvcebjx4+vvO6663Y966yznhs5cmT1v8dZNf9ZPPzww5ueeeaZ++2+++5zG1Nrb7/9dtuf/vSne4cZ/Pa3v53euXPnL9fUbL7N71pTc3BcAgQIECBAoGUKuMZsmetqVsUCn3zySasRI0bs+vTTT3e74YYbHjv44IPf/Xd18vfy33VlnBcBAoIHNUCAQLMLCB7KvwTNdfEZf+8RRxzx+jXXXPNq+We2ekdcE8HD2WefveMDDzywXblCntUJHppr3VdvVXyaAAECBAgQ+K4IfNvXGt/2931X1sF5rnkBwcOaN/YNBAi0fAHBQ8tfYzMk8G8vIHgo/xI1V5MmeFj93SWCh/L/fXBEAgQIECBAoDwC3/Y15rf9feVRcpSWICB4aAmraA4ECDS3gOChuVfA9xMgEAkeyl8EmrSGTdfEjodyr57godyijkeAAAECBAiUS+Dbvsb8tr+vXE6O890XEDx899fQDAgQaH4BwUPzr4EzIJB5AcFD+UtAkyZ48G6P8v+9ckQCBAgQIJB1gW/7GvPb/r6sr6/5//8CggfVQIAAgdUXEDysvqEjECCwUqCwMfjJT34yb8KECT0fffTRygULFnRo167dsgEDBsw/55xzZm6zzTafF6KtKniYO3fu2rfffnvl888/3zkc54svvmgTPrvZZpt9svvuuy84+eST5/Tu3ftfjlf/jvHFixevNW7cuG1feumlLh9//PHanTp1+vT4449//cQTT6xdZ5116hpawPnz5689fvz4raZNm9b9/fffX7d169Yrevfu/d6QIUNmHX744e+0atUq35iFj98DEF5MtsMOO3xSeOwNNthg6eDBg+eMHj16dkMvLa6rq4tefPHFDW699dat4zmEz/Tr12/B6NGjZ/Xp0+ez+ueyqibtscce2+S+++7r9tprr2369ttvr19XV1cR5ldZWbn4kEMOqT7++OPnbbDBBstXtUbz589fZ9y4cds9++yzXcOaDBw4sOamm2564Y477uhW6qXWH3/8ceu77rprywceeKBnbW3tRuF7wzy22mqr9w499NDaQw89dFH9712yZEnFf/3Xf3WdMmXK1vFnunTp8tEBBxxQPWLEiKr64+Nznjlz5rqFax579erV65OJEyf2LefLpQvXtqGXzr3xxhvtJ02a1Ouxxx6rDPUXzmXPPfecu+uuu75z3XXX9av/UvWm1G9hY9RQXVZWVn6wpl+K3Zi/D8YSIECAAAEC302Bpl7vx7NNe22X9trmySef3PiCCy7Y+9BDD33j2muv/XtFRcU3sNXV1euceuqpe4X/4dZbb32isrJySfyHn3/+eavTTz99l1deeaXzhAkTpg0cOPDDwhVpSi+wYsWK3IMPPthp8uTJ277xxhsdly9f3mqTTTb5bNCgQbUjR478Z9euXZeWur4eP37886+99tp6EyZM2G7GjBmbhevrbt26LT799NP/ceSRRy5qbO8Rf098HfrEE09sGXqaioqKuu7duy/eZ5995h199NELttpqq8+DWeG6Dh8+vCbMY9KkSdvNnj27Y7hmP/fcc58ZNmxYbThumOfUqVM3mTx58tbxua5qnuEzDfUz4Vy6du360YABA946+uij5+20006fxOvX2PGleoDQg26//faLRowY8fruu+/+YWF9lKrJ8L8Ho+9///tzn3nmmc6vvvrq5o19uXRWer/27duvqF9jca++8847v3344YfP3XvvvRc3tX6/m/9KOmsCBAoFBA/qgQCBsgnEF6y77LLL/Nra2g7vvffeevUPHn70v+GGG57ceeedP47/bFXBQ/xonFInudFGG31+5ZVXPr3ffvu9H4+Jf7j98ssvW/Xt23fRI488slW48K9/jGOPPXbGJZdcMqNNmzb/EiI89NBDnX75y1/uHn4kbuh7S31uVZDxxecee+xRGy7QGzr2Ntts8+5NN930dPfu3b9pisJF98SJE3tcd911uzQ0h3AxfdZZZ714wgknzC28kF5V8BCfS6nzDYHG9ddf/3xhCBKvUQgnvve9773/u9/9bofC84l/yP/tb3/bYPBQW1u7zqhRowaEuZf63voX9EmfKeU1ZcqULr/61a92jUOqhr7v2wgewto9+OCDm40dO3a3UrUUzq3+uTSlftM25w0FW2X7B8CBCBAgQIAAgRYv0NTr/QDTmGu7tNc2H3744VpDhw7de6ONNvpi0qRJf+vYseOyeBFCHzF69Oh9wv89bty4xwtvEFmwYMHaQ4YM2Tv8+H3nnXc+scUWW3wZf64pvUC4webss8/u+/jjj/dsqAhW1QNtvvnmn26yySZfPPHEE93Dj/yFnw/nN3r06BeGDx9e3dCP5qUKLlyHTpkyZYurr766f6nr0MJr0Hhdjz/++H/U1tau99RTT/UoPPZZZ531XNhNu2zZstyll17aZ8qUKX3qn2sYH3qzsWPHPnPggQe+F38+qZ+pfz3c2PHh80mfKeUYrrvPOeecfs8++2y3Vf3lbWrw0NJ7v2nTpm2yqr7ZzU8t/v8lmCCBRAHBQyKRAQQIpBWIL1jD+B133HHhiBEjZu6xxx6L27RpUzdjxoz1fvnLX/YNd4zU/6F1VcHDo48+2vHee+/tcdxxx1XvsssuH3fo0OGrcPz33nuvzZ133tl94sSJO/Xt2/etiRMnPhvf/R7/cFtdXb1xuJP/4IMPnn3SSSdVbbvttp+tWLEiuvvuu7uEi/A2bdqsCHc4DRgw4KN4jmFnwZlnnrnn0qVL1zrppJNePe644xaEBiZcZIc7qq644oq+c+fO3fDKK6984uijj347rU38Y3+46B04cGDtGWecMWv77bf/tFWrVtG0adO+Pm5NTc3GP/jBD2aOHTv2tTgMCQ3T+eefv2f4nqFDh77y05/+dG6Y56JFi9pMmDBh67vvvrvP+uuv/+X1118/vfBOrVUFDxdddFGf1q1b53/wgx/M69mz5xdrr712Xbhzac6cOe0uvfTSHcOF9/Dhw18855xz/hnPL16jxYsXtw937B911FGzTjnllOrNNtvsm+YujC31vZdddtm2d9xxx3/0799/3pgxY/4R1iLc+fLRRx+t9cILL2zwpz/9acvDDz98XhwghebtzDPP3Pnpp5/uNnjw4KpRo0bN6tWr1xe5XC5fXV3d7uqrr+7zl7/8pdchhxzyxtVXX/1K7PX8889vMGLEiL0/+uijdX7wgx+8PmzYsH9269ZtaZhfaHYnTpzY67//+7/7fBvBQ1xL7733XvvCcwm1NGvWrHVvvfXWrR555JFtSgUPTalfjyNI+zfSOAIECBAgQKApAoXX+3379l0watSoGeGGoqTr/aZe2yVd24RryVNOOWVAuD6/5ZZbpvXr1++T+Ifo8847b8f77rtvu/B/H3XUUa9fddVVr8Y/3j/11FMbjhgxYtDAgQPnXXfddS/H15JN6QXCtd3FF1+8/T333LN9MLngggteDdf54ZiF1+z1e5b619dHHHHEG8cff3xtuAnpiy++aHXzzTf3DL3Olltu+VH9HRtJaxfmN2rUqL0/+eSTtg1dEz/88MOd58yZs8Fll1326vrrr7+icF3Dj8WnnXbaa4cccsg7oU8o/K5bbrmlxzXXXNO/Q4cOS372s5+9dOSRR74d1r7w+rxr164f3nbbbU+Ea/fw2XBH/GmnnbbX4sWL25155pkvHnvssW+Ffia4zZs3b51HH310s3nz5q07ZsyYmeFcGjs+fEcIi8aMGTOwffv2X/7sZz97+cADD3wnHGvp0qUV999/f+drr722XwhKCnu/8P1jxozZIdRIjx49Phg9evSr3//+998N6xaCr8cff7zjdddd9x/z58/fsKnBQ0vu/T744IO1Tj755D1mzpzZaciQIa/GvWHouxYuXNh2+vTpm/ztb3/b7OKLL/5H/Z4xqX79OQECLUdA8NBy1tJMCDS7QHzBesIJJ/z9wgsvfLP+lsrw+JtTTz110Oeff75W4Zbmpr7jITQwp59++q5z587tMHHixOnbbbfd148cioOHjz76aO1x48Y9uccee/zL1ulwR0zciBRuGw4Xn+eee+5/TJ06tefYsWP/1lCwMG3atI3CRXz//v3fuvHGG1+sfzFeahHi4OGSSy558sc//vGC+ncshe3Ko0aNGrTpppt+dvvtt08PW8HDVvSRI0fuMm3atMphw4a9dPbZZ88u/FyYx9ixY7f77W9/u2P9H+CTmrRS5xmarWHDhg3aaaed3i6cX7xGHTp0WPrrX//6mR133PHTho7R0Pc25fmof/zjHzuff/75e4UG7PLLL/9H/V0pIXgaNmzYgHfeeWe9eO3j9fvzn//cOzSXDX1uTbxcuqFHLa3OuTS1flcV/DT7Pw5OgAABAgQIEGgRAk293m/KtV3aa5uLL764z1133bXDFVdcMf3YY49dGD4XfvA/5ZRTBqJ/2bsAACAASURBVK6zzjpfhRuKli5d2qpwZ8Mtt9zS/eqrr94tvpM/fKapvcCzzz7bIYQYvXv3DruXn6//KNBw3FGjRvWbPn169/Hjxz++7777fhC+L76+Drs1JkyY8HT8Q31cKPE1dHi06fjx4/96wAEHfLOLYFXFVNhDpN2pHa/rQQcd9Ga4hm7ocaax6Ztvvtnx8ssvfzK2js8lfG+Y52OPPdar8Camxl5/N3Z86AmHDh06oLq6eqMJEyZM79+//zc76+Nz+8Mf/tDl5z//+Z5hR8cll1wyM/zv8bqFcKChzzWlh4m/Lwu9X2F/6JGuLeKfd5MgsEYEBA9rhNVBCWRTIOnH7nDHyRlnnLHzX//6156FP/gnBQ/hB/Z//vOf7R966KHNZ8yYsfFbb721/qeffto2PKc0SIctvYV3ONV/Rn5Dj5dp6FzDc2BPOumkvTfZZJPPb7vttmfj3RWFqxkfO1ygTp48+Ym0d28kvQcg/JAe7hiZNWvWpnFj8frrr68bto6H7y8MVgrPJ7Zr3779sjiwSNOkxTs4Hn/88U4zZ87c5JNPPln73XffXTd+PFFjdqUUnk9DroXrfuSRR74ednSUerdG3PSdddZZfZ966qktG3rmbuEF/UMPPdQ79orX7/PPP29TWA+F59fYRib+7KpqqqG1XZ1zaWr9pln3bP7LZNYECBAgQIBAuQSacr0frjubcm2X9tom3O1+1lln7Rt2Dl911VX/CJ/761//uvHIkSP3Oe+8855btGhRu8mTJ3/v+uuvnzZ48OD3Q2/xs5/9bKfHH3+8e+G1ZlN7gauuumqb8A6xwuCjvnfs1pgeKBwjqYdoaF3jHiI8drbUNXGp8ysMYuqPiU179er1Qf3HWsVj48dbhd3vcT8Vfy70Kw3dFFbqe9KOL7V7paGeabvttgvh0Avh3QTxutXfDRN/rhzBQ6mdEi2h94vrbPHixetceumlfzvqqKPebszjwMr1b5LjECDw7y0gePj3Xh9nR+A7JZDUiITJnHfeeTuER90U3m2yquAhNABjxozp+/zzz29ZCqNcwUN8Ufzll1+ulQTf2OdVJjUN8QvuwvNUf/GLXzw1ZMiQ+Wku7gvvji9sLEqtRWi0Hn300U0vueSS/g29gyOedzmDh3DMe+65Z/MxY8bsGb9Qun///vP79+//7q677ro4vNSucEdDfCE+c+bMku+DKFyf+II+9govqSsVCn1bwcPqnIvgIelvnz8nQIAAAQIEmkugKdf7Tb22C3NM833xD6CbbbbZJ/GP3eFH5QcffHCrW2+9ddo777zTNoQQRx999Kxwt/snn3zy9eOZwrsPCndBNKUX2HDDDb+Kb6xKsyaFP+wn3XwVjpfUQzT0nWl6iPqfS+M8efLkrpdeeunAfffdt6rUzu+G7oIPj+QJO5VffvnlLuHmra233vq9XXfd9e1dd931/b59+35c+F6OcF6NHR+fVxr/uMcJvUdDN8QVHmNNBg8tofcLgWII8MKjY4NbeBn6gAEDFu6yyy7v9e/f/8Nw858gIk1VGkOgZQsIHlr2+podgW9VIM0FazzmiCOOeP2aa655NZxgqYvuwovO8F6BAw44YM7gwYMXhvcDhHcUhOeJjhw5sv8bb7yxSTl2PCS9yLoQs9zBQ2FjETckaX4kj3+kDs9MLXxmaam1iJ/3Gt6BEOZw6KGHVu23337vbLTRRl+1b99+edhZEh611Lt37/cnTJjwXHg26qrWKG3TEp71ef/99292ww03/Mdbb73VofBzYW1POeWU8FzQmtAEFL6jI00Bx8FDGq80Yxr6zsbueEjzPaXGCB7SrLoxBAgQIECAQHMINOV6v6nXdmF+ab4vfvxqVVXVRr/5zW+mhfd7hWBhgw02WDZ+/PgXPvvss9ZhZ3E4XrhTPzx//rTTThvUr1+/hYXvd2hKLxCun0eMGLFreC9ZmvX4NoKHNNehaa/hC8c11MfVP06p3djz589f+6qrrtpu6tSpvZYvX96q8HPhvRiXXXbZy9tss83n8f/emPGF76dIWoM4eAjj4nUrtSthTQYPLaX3C3/3rr322m3uu+++3vHO+XgNQsB04YUXvrznnnsuTloXf06AQMsVEDy03LU1MwLfukCaxiC+a2fo0KEvn3feeW+GkywVPIQXS48cOXLfjh07fn7DDTc8GV5cVzip+GKwXMFD/H0DBgyYX/ijezkgk+5WKrywjbdpp7lbqbE7HuIdJwMHDqy54YYbXqz//NZSa5Hmjqw0zWHYcRHO+fnnn9/wb3/7W6enn366a3hPQ7j76eyzz35+2LBhNeH5sUOGDPn6BXRpt4eH747Xr3Brd/21a0ojFo7R2OBhdc5F8FCOv3GOQYAAAQIECKwJgaZc7zf12i7NtWU8x8L3PGy55ZZfhHcunHjiif8YOXJkdRgT/vzee+/dNrxjIQQR4dFM9R8r1JReoPDO9ca+gDjN9XVSD9HQGqfpIep/Ls26NnXHQ+F3hUewzpgxY73nnntu48cff3yL1157rXMIIrbddtt3brnllqe7dOmytLHj4/d1FN7YllT7hetW6hFZazJ4aCm9X+wcdj+EG9iee+65jaZPn77Fyy+/vHkIIjp16vTp+PHjn+jbt+/XL333HwEC2RMQPGRvzc2YwBoTSLpgbegCK5xMqYvu+HgHHnjg7MK7keIJlDt4iLdpt27dekXh+xLKAZbUNLz11lttTzjhhL3CexbiZ83G51NXV5cL28T79Onz9cuzC/+Ln2m64YYbLkl6x0Mp/8Ljrengof75h50QN954Y88bb7xxl4a2Pq/qWbn1j/Xqq6+uF+5eW3vttb8qtX7fVvBQ6m6vwnNekzsezjjjjOdHjx5dVY7adQwCBAgQIECAQCzQlOv9wvd9NebaLnxn/H1J1zbxuwV+/OMfz+jYseOSyZMnb194A8vUqVM3GTVq1KAhQ4a8Fo77+9//frv67xJrai8Qhx6FN1alqZg1FTys6Xc8VFZWLr7tttueauhdd+HxqhdccMHeO+2004JS78wrtJkzZ067ESNG7D5nzpyOaYKbhsbHQct22233TprvjL8/viGr1LqtyeChpfR+pep88eLFa51xxhn9n3322S1X9d6QNH9PjCFA4LstIHj4bq+fsyfwbyWQ1Ij88Y9/7HzRRRft0blz509vvfXWJyorK5eECZS66I7vqhk0aFB12CZd/4XEYQvuyJEjd1u4cOF65XjU0pIlSypGjhy5y7Rp0yqPPfbYGZdccsmMwncPrA72qoKHsAtgwoQJPceNG9d/5513nj9x4sRnw06EwvMZNmzYS2efffbswudkhjtLLr744u3vueee7Q855JA3rr766lfi8016yfOYMWOePumkk+bWn1No2i688MI9dthhh3fK+ailVdk19AP87bff3u3yyy/ffZtttgkvgHu6e/fuX9fKqv776KOPvn5e79///vcupeZ33333bXbuuefuU/8dFknHbuyOh8IXxl1++eVPHnvssQvrf0f8IsT657I6Ox7iYx566KFvXHvttX/3XNWklfXnBAgQIECAQGMEkq73//d//7fj2Wefvdemm276WeH1flOu7cJ5pb22iX9s33jjjb/I5XL5tm3bLo+vqcNxwq6LU045ZWC46aVt27YrPv/887UK3+8QxjS1F4hDjQ4dOixtaJd2Kd81FTw0ZR5J61po+Oabb3Zs6Po2PHbnzDPP3Dm8s2748OEvnnPOOf9Mqq3G/rjf0Ph4bcN5jR49+oXhw4dXp7kGjkOSsNuioSAl9BbDhw/vH941mCYUKZxrVnq/Va1vbCB4SPpb4M8JtGwBwUPLXl+zI/CtCsQXrAMGDJg3fPjw18OjkdZee+26zz77rNV99923+Y033rhTeLdA/QvCUhfdzz77bIewTXrZsmWthg4d+sqJJ55Yu+66664IP+ref//9m99+++3bhxckl+vl0gHrscce22T06NF7L126tPW+++5bffrpp78R3ikRftAPd2tVVVW1mzp16mbV1dXrX3bZZa/G70BIgo4vvA466KA3Tz311H/GxwzvsZg8eXL3O+64Y4dwjMsvv/ypww477J34eOFH+fPPP3/PYHDCCSe8OnTo0OqNN974q3CBPWHChK3vvvvuPuuvv/6X119//fSBAwd+GH+uVPPw61//equbb7555x49enxwwQUXvDxo0KAPwmfC3UO33XZbr4ceemibsN25nC+XDj+kjx49epfddttt0eDBgxf17Nnzi1AXofGbNWvWupdffvkO4YL+pz/96asXXXTR66FRCPM77bTT9pgxY8Zm4fmgw4cPf23QoEHvB+/wufBs3meeeWajRx55pOsZZ5wxK96+G8871MS555774hFHHPF2eB9IbW3tOrfffnvPe++9d7uG5pe0fo0NHsLx4nMJW4zDuRx88MHvxOdy1113dX/ggQd6h5caljN4iHfAtG/f/quLL774uf333//9Vq1a5ZPm588JECBAgAABAmkECq/3TzjhhDfD89vDdV24Tr7//vs7X3vttf0WL17cfvTo0c+PGDGiKv4BuKnXdmmvbQp/kA7zqP/Dd7jRJ+xM+P3vf//1NXepHdVN6QXCD/2jRo3q99hjj/Xq2LHjpyNHjnzlgAMOeDe8NDl877vvvtvmpZde6nD//fd3P+aYY2oOOOCA98I5rKngIRw77iFCT/PDH/5w5ogRI2aHHQrhOjpcFz/88MOd58yZs0Hcz6QJHsJxb7nllh7XXHNN//XWW2/ZyJEjXz722GMXtGvXbkV1dXW7q6++us9f/vKXXl27dv3wtttue6JXr15fxJ958cUXOx555JG1/fr1+2jTTTddFuoiBBX33HPPFjfccMPOHTp0WHLLLbc8EXZ4h+9ozPjwHXfeeeeWl19++W4VFRX5Y4455vUTTzyxOty4FK6DQ23Mnj173YcffniL5cuX58aOHTszfGbu3LlrDxs2bI/Zs2dvuv/++88577zzZoQb40IthwDt5ptv/t7s2bM7hrFNDR5acu/3P//zPx0nTZrU+5hjjqnabbfdFm+++eZfBu/g9/DDD3e65ppr+n366adtx40bN32//fZ7P82/L8YQINDyBAQPLW9NzYhAswkkvdgrPMf/uOOOm/mLX/xiZuFOglIX3eFC/Ve/+tW2kydP3qGurq6icGLhWHvttVft+++/365cOx7C8cN3TpkyZYurr766f/hRuBRmY++Yj4OHUscLj3c666yzXhg6dGhN4R064XwmTpzY47rrrtul/ovYwrHatWu37KyzznrxhBNOmFv4uVLNQ2j6RowYMeCVV17Zov65hJc877333jVPPvlkt2233fa9cu14SPNCwbAde9y4cS8UPtc13Ln2n//5n/1nzZrVqZRb/dCp8E6r+p8JxltttdX74XiNXb+mBA+rOpdQv1tsscXH8+fP33DfffetuvHGG18MTXs459XZ8VDY+BbOv7EvQ2+2f0R8MQECBAgQIPBvLZB0vR9O/rDDDps1duzY18INQ4WTacq1XWOubeJHHq277rpL6z9GKZxH/Dim0FeUugu7qb1AuH47//zzdwp3+69qAQt/wF6TwUNSDxHOsfB6OG3wEHZcX3rppX2mTJnSp35/Fo4Zrs3Hjh37zIEHHvh1uBL+S6qZ+v1MY8eH7wjnddNNN/W8+eab+zbUM8XnUv89EGFHzZgxYwbWfzFyGB8ClBDchBvdmho8tOTeL+ll7KHfCTeWhfc6luspAv/W/zg6OQIEGhQQPCgMAgTKJhBfJB5//PH/WGutteqmTp3afcGCBR3CD769e/d+b8iQIbMOP/zwd+rfgb2qi+5wV87999+/2U033bTD3LlzNwoXpttvv/2iIUOGzN5tt90+HDlyZP9yvVy6ECI0D5MmTar861//uuX8+fM7hAvr8MP8Vltt9d4+++zz1kEHHfR2t27d/uXlZ6uCLNxqOnfu3PWeeOKJLd9///114/mMGDHi9d133/3DhrYFh8bhxRdf3ODWW2/d+qWXXuoSApFwLv369VswevToWQ29+2FVzUP4QXzcuHFbP/jgg9uEY22yySaf7bXXXvNOPvnkOeFFa8OGDRvUu3fv98sVPITzDy8b++Mf/9jlySef7FpdXb1RaAjiujj88MOrfvSjHy2o/yit4BmazQceeKDzlClTtqqqqto4NAXhc+HZsv3791948MEHv9WvX79PCmsqfOaOO+7oPmXKlG1C/RVa1dbWtjvzzDP3+zaCh3D+YbfPpEmTekyZMqV3eIl24Xp//PHHa4Vzqd8ArU7wEL6z/vrG33nddde90NCzeMv2D4ADESBAgAABAi1eIL7GPOWUU15ef/31v3rggQd61tbWbhQmHnapnnzyya83dL0fwzTl2i7ttU0cLOy4444LG3rWf0PP1S+1YE3pBULfEh679Lvf/W7rWbNmbRqus8OPr127dv2ob9++iw466KC39txzzw/iH2HXZPAQz2vmzJnrTpw4cetnn312i9B7hPPp3r374v3333/uD3/4w3lxP5M2eAjHjec5efLkrcPu5HB9HvqJQYMG1Y4cOfKfXbt2/ZceKVwPT506teOf//znbjNmzNg0nEc4TvjMgAED3ho6dOjswn6mseML1/CNN95oP2nSpF5PP/10l0WLFq0ff0/oRQcPHrzgoIMOeifsHi/8TDC64oordnj11Vc7h6Ah+Bx33HGzDzvssLfPPvvsnZ9++uluTQ0eQsDVUnu/EPY8+eSTGz/00ENbvvjii51j79B77bTTTgtPPPHE2aX62xb/D6UJEiDwjYDgQTEQIFA2gcZcsJbtS78jB0p6ufR3ZBpOs4wC8V1CIai75JJLvt7y7T8CBAgQIECAAAECBL7bAnq/7/b6OXsCBMonIHgon6UjEci8gOChdAm4+Mz8X49/AYifM3z33Xdvf+WVVz5x9NFHv02IAAECBAgQIECAAIHvvoDe77u/hmZAgEB5BAQP5XF0FAIECp7fWeqZqVlGcvGZvdUPW/QvvPDC/xg0aNDC/fff/93OnTt/Gb84+4477uhx55137hi2ff/mN7/5m0cgZa8+zJgAAQIECBAgQKBlCuj9Wua6mhUBAo0XEDw03swnCBAoIWDHQ+nScPGZvb82SS/V7tSp06eXXXbZM/vuu+8H2dMxYwIECBAgQIAAAQItU0Dv1zLX1awIEGi8gOCh8WY+QYCA4KHRNeDis9Fk3/kPhJcn/uY3v+kxffr0LuHF6OEFg2FSXbp0+Wjw4MG1J598cnXYBfGdn6gJECBAgAABAgQIECDwjYDeTzEQIEDg/xMQPKgEAgQIECBAgAABAgQIECBAgAABAgQIECBAoGwCIXg4p2xHcyACBAgQIECAAAECBAgQIECAAAECBAgQIEAg0wK5TM/e5AkQ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KBBgXw+/3gul9sHDwECBAgQIECAAAECBFYloHdQHwQIECDQkIDgQV0QIECAQJGA5kFRECBAgAABAgQIECCQRkDvkEbJGAIECGRPQPCQvTU3YwIECCQKaB4SiQwgQIAAAQIECBAgQCCKIr2DMiBAgACBhgQED+qCAAECBIoENA+KggABAgQIECBAgACBNAJ6hzRKxhAgQCB7AoKH7K25GRMgQCBRQPOQSGQAAQIECBAgQIAAAQJ2PKgBAgQIECghIHhQGgQIECBQJCB4UBQECBAgQIAAHwjNegAAIABJREFUAQIECKQR0DukUTKGAAEC2RMQPGRvzc2YAAECiQKah0QiAwgQIECAAAECBAgQsONBDRAgQIBACQHBg9IgQIAAgSIBwYOiIECAAAECBAgQIEAgjYDeIY2SMQQIEMiegOAhe2tuxgQIEEgU0DwkEhlAgAABAgQIECBAgIAdD2qAAAECBEoICB6UBgECBAgUCQgeFAUBAgQIECBAgAABAmkE9A5plIwhQIBA9gQED9lbczMmQIBAooDmIZHIAAIECBAgQIAAAQIE7HhQAwQIECBQQkDwoDQIECBAoEhA8KAoCBAgQIAAAQIECBBII6B3SKNkDAECBLInIHjI3pqbMQECBBIFNA+JRAYQIECAAAECBAgQIGDHgxogQIAAgRICggelQYAAAQJFAoIHRUGAAAECBAgQIECAQBoBvUMaJWMIECCQPQHBQ/bW3IwJECCQKKB5SCQygAABAgQIECBAgAABOx7UAAECBAiUEBA8KA0CBAgQKBIQPCgKAgQIECBAgAABAgTSCOgd0igZQ4AAgewJCB6yt+ZmTIAAgUQBzUMikQEECBAgQIAAAQIECNjxoAYIECBAoISA4EFpECBAgECRgOBBURAgQIAAAQIECBAgkEZA75BGyRgCBAhkT0DwkL01N2MCBAgkCmgeEokMIECAAAECBAgQIEDAjgc1QIAAAQIlBAQPSoMAAQIEigQED4qCAAECBAgQIECAAIE0AnqHNErGECBAIHsCgofsrbkZEyBAIFFA85BIZAABAgQIECBAgAABAnY8qAECBAgQKCEgeFAaBAgQIFAkIHhQFAQIECBAgAABAgQIpBHQO6RRMoYAAQLZExA8ZG/NzZgAAQKJApqHRCIDCBAgQIAAAQIECBCw40ENECBAgEAJAcGD0iBAgACBIgHBg6IgQIAAAQIECBAgQCCNgN4hjZIxBAgQyJ6A4CF7a27GBAgQSBTQPCQSGUCAAAECBAgQIECAgB0PaoAAAQIESggIHpQGAQIECBQJCB4UBQECBAgQIECAAAECaQT0DmmUjCFAgED2BAQP2VtzMyZAgECigOYhkcgAAgQIECBAgAABAgTseFADBAgQIFBCQPCgNAgQIECgSEDwoCgIECBAgAABAgQIEEgjoHdIo2QMAQIEsicgeMjempsxAQIEEgU0D4lEBhAgQIAAAQIECBAgYMeDGiBAgACBEgKCB6VBgAABAkUCggdFQYAAAQIECBAgQIBAGgG9QxolYwgQIJA9AcFD9tbcjAkQIJAooHlIJDKAAAECBAgQIECAAAE7HtQAAQIECJQQEDwoDQIECBAoEhA8KAoCBAgQIECAAAECBNII6B3SKBlDgACB7AkIHrK35mZMgACBRAHNQyKRAQQIECBAgAABAgQI2PGgBggQIECghIDgQWkQIECAQJGA4EFRECBAgAABAgQIECCQRkDvkEbJGAIECGRPQPCQvTU3YwIECCQKaB4SiQwgQIAAAQIECBAgQMCOBzVAgAABAiUEBA9KgwABAgSKBAQPioIAAQIECBAgQIAAgTQCeoc0SsYQIEAgewKCh+ytuRkTIEAgUUDzkEhkAAECBAgQIECAAAECdjyoAQIECBAoISB4UBoECBAgUCQgeFAUBAgQIECAAAECBAikEdA7pFEyhgABAtkTEDxkb83NmAABAokCmodEIgMIECBAgAABAgQIELDjQQ0QIECAQAkBwYPSIECAAIEiAcGDoiBAgAABAgQIECBAII2A3iGNkjEECBDInoDgIXtrbsYECBBIFNA8JBIZQIAAAQIECBAgQICAHQ9qgAABAgRKCAgelAYBAgQIFAkIHhQFAQIECBAgQIAAAQJpBPQOaZSMIUCAQPYEBA/ZW3MzJkCAQKKA5iGRyAACBAgQIECAAAECBOx4UAMECBAgUEJA8KA0CBAgQKBIQPCgKAgQIECAAAECBAgQSCOgd0ijZAwBAgSyJyB4yN6amzEBAgQSBTQPiUQGECBAgAABAgQIECBgx4MaIECAAIESAoIHpUGAAAECRQKCB0VBgAABAgQIECBAgEAaAb1DGiVjCBAgkD0BwUP21tyMCRAgkCigeUgkMoAAAQIECBAgQIAAATse1AABAgQIlBAQPCgNAgQIECgSEDwoCgIECBAgQIAAAQIE0gjoHdIoGUOAAIHsCQgesrfmZkyAAIFEAc1DIpEBBAgQIECAAAECBAjY8aAGCBAgQKCEgOBBaRAgQIBAkYDgQVEQIECAAAECBAgQIJBGQO+QRskYAgQIZE9A8JC9NTdjAgQIJApoHhKJDCBAgAABAgQIECBAwI4HNUCAAAECJQQED0qDAAECBIoEBA+KggABAgQIECBAgACBNAJ6hzRKxhAgQCB7AoKH7K25GRMgQCBRQPOQSGQAAQIECBAgQIAAAQJ2PKgBAgQIECghIHhQGgQIECBQJCB4UBQECBAgQIAAAQIECKQR0DukUTKGAAEC2RMQPGRvzc2YAAECiQKah0QiAwgQIECAAAECBAgQsONBDRAgQIBACQHBg9IgQIAAgSIBwYOiIECAAAECBAgQIEAgjYDeIY2SMQQIEMiegOAhe2tuxgQIEEgU0DwkEhlAgAABAgQIECBAgIAdD2qAAAECBEoICB6UBgECBAgUCQgeFAUBAgQIECBAgAABAmkE9A5plIwhQIBA9gQED9lbczMmQIBAooDmIZHIAAIECBAgQIAAAQIE7HhQAwQIECBQQkDwoDQIECBAoEhA8KAoCBAgQIAAAQIECBBII6B3SKNkDAECBLInIHjI3pqbMQECBBIFNA+JRAYQIECAAAECBAgQIGDHgxogQIAAgRICggelQYAAAQJFAoIHRUGAAAECBAgQIECAQBoBvUMaJWMIECCQPQHBQ/bW3IwJECCQKKB5SCQygAABAgQIECBAgAABOx7UAAECBAiUEBA8KA0CBAgQKBIQPCgKAgQIECBAgAABAgTSCOgd0igZQ4AAgewJCB6yt+ZmTIAAgUQBzUMikQEECBAgQIAAAQIECNjxoAYIECBAoISA4EFpECBAgECRgOBBURAgQIAAAQIECBAgkEZA75BGyRgCBAhkT0DwkL01N2MCBAgkCmgeEokMIECAAAECBAgQIEDAjgc1QIAAAQIlBAQPSoMAAQIEigQED4qCAAECBAgQIECAAIE0AnqHNErGECBAIHsCgofsrbkZEyBAIFFA85BIZAABAgQIECBAgAABAnY8qAECBAgQKCEgeFAaBAgQIFAkIHhQFAQIECBAgAABAgQIpBHQO6RRMoYAAQLZExA8ZG/NzZgAAQKJApqHRCIDCBAgQIAAAQIECBCw40ENECBAgEAJAcGD0iBAgACBIgHBg6IgQIAAAQIECBAgQCCNgN4hjZIxBAgQyJ6A4CF7a27GBAgQSBTQPCQSGUCAAAECBAgQIECAgB0PaoAAAQIESggIHpQGAQIECBQJCB4UBQECBAgQIECAAAECaQT0DmmUjCFAgED2BAQP2VtzMyZAgECigOYhkcgAAgQIECBAgAABAgTseFADBAgQIFBCQPCgNAgQIECgSEDwoCgIECBAgAABAgQIEEgjoHdIo2QMAQIEsicgeMjempsxAQIEEgU0D4lEBhAgQIAAAQIECBAgYMeDGiBAgACBEgKCB6VBgAABAkUCggdFQYAAAQIECBAgQIBAGgG9QxolYwgQIJA9AcFD9tbcjAkQIJAooHlIJDKAAAECBAgQIECAAAE7HtQAAQIECJQQEDwoDQIECBAoEhA8KAoCBAgQIECAAAECBNII6B3SKBlDgACB7AkIHrK35mZMgACBRAHNQyKRAQQIECBAgAABAgQI2PGgBggQIECghIDgQWkQIECAQJGA4EFRECBAgAABAgQIECCQRkDvkEbJGAIECGRPQPCQvTU3YwIECCQKaB4SiQwgQIAAAQIECBAgQMCOBzVAgAABAiUEBA9KgwABAgSKBAQPioIAAQIECBAgQIAAgTQCeoc0SsYQIEAgewKCh+ytuRkTIEAgUUDzkEhkAAECBAgQIECAAAECdjyoAQIECBAoISB4UBoECBAgUCQgeFAUBAgQIECAAAECBAikEdA7pFEyhgABAtkTEDxkb83NmAABAokCmodEIgMIECBAgAABAgQIELDjQQ0QIECAQAkBwYPSIECAAIEiAcGDoiBAgAABAgQIECBAII2A3iGNkjEECBDInoDgIXtrbsYECBBIFNA8JBIZQIAAAQIECBAgQICAHQ9qgAABAgRKCAgelAYBAgQIFAkIHhQFAQIECBAgQIAAAQJpBPQOaZSMIUCAQPYEBA/ZW3MzJkCAQKKA5iGRyAACBAgQIECAAAECBOx4UAMECBAgUEJA8KA0CBAgQKBIQPCgKAgQIECAAAECBAgQSCOgd0ijZAwBAgSyJyB4yN6amzEBAgQSBTQPiUQGECBAgAABAgQIECBgx4MaIECAAIESAoIHpUGAAAECRQKCB0VBgAABAgQIECBAgEAaAb1DGiVjCBAgkD0BwUP21tyMCRAgkCigeUgkMoAAAQIECBAgQIAAATse1AABAgQIlBAQPCgNAgQIECgSEDwoCgIECBAgQIAAAQIE0gjoHdIoGUOAAIHsCQgesrfmZkyAAIFEAc1DIpEBBAgQIECAAAECBAjY8aAGCBAgQKCEgOBBaRAgQIBAkYDgQVEQIECAAAECBAgQIJBGQO+QRskYAgQIZE9A8JC9NTdjAgQIJApoHhKJDCBAgAABAgQIECBAwI4HNUCAAAECJQQED0qDAAECBIoEBA+KggABAgQIECBAgACBNAJ6hzRKxhAgQCB7AoKH7K25GRMgQCBRQPOQSGQAAQIECBAgQIAAAQJ2PKgBAgQIECghIHhQGgQIECBQJCB4UBQECBAgQIAAAQIECKQR0DukUTKGAAEC2RMQPGRvzc2YAAECiQKah0QiAwgQIECAAAECBAgQsONBDRAgQIBACQHBg9IgQIAAgSIBwYOiIECAAAECBAgQIEAgjYDeIY2SMQQIEMiegOAhe2tuxgQIEEgU0DwkEhlAgAABAgQIECBAgIAdD2qAAAECBEoICB6UBgECBAgUCQgeFAUBAgQIECBAgAABAmkE9A5plIwhQIBA9gQED9lbczMmQIBAooDmIZHIAAIECBAgQIAAAQIE7HhQAwQIECBQQkDwoDQIECBAoEhA8KAoCBAgQIAAAQIECBBII6B3SKNkDAECBLInIHjI3pqbMQECBBIFNA+JRAYQIECAAAECBAgQIGDHgxogQIAAgRICggelQYAAAQJFAoIHRUGAAAECBAgQIECAQBoBvUMaJWMIECCQPQHBQ/bW3IwJECCQKKB5SCQygAABAgQIECBAgAABOx7UAAECBAiUEBA8KA0CBAgQKBIQPCgKAgQIECBAgAABAgTSCOgd0igZQ4AAgewJCB6yt+ZmTIAAgUQBzUMikQEECBAgQIAAAQIECNjxoAYIECBAoISA4EFpECBAgECRgOBBURAgQIAAAQIECBAgkEZA75BGyRgCBAhkT0DwkL01N2MCBAgkCmgeEokMIECAAAECBAgQIEDAjgc1QIAAAQIlBAQPSoMAAQIEigQED4qCAAECBAgQIECAAIE0AnqHNErGECBAIHsCgofsrbkZEyBAIFFA85BIZAABAgQIECBAgAABAnY8qAECBAgQKCEgeFAaBAgQIFAkIHhQFAQIECBAgAABAgQIpBHQO6RRMoYAAQLZExA8ZG/NzZgAAQKJApqHRCIDCBAgQIAAAQIECBCw40ENECBAgEAJAcGD0iBAgACBIgHBg6IgQIAAAQIECBAgQCCNgN4hjZIxBAgQyJ6A4CF7a27GBAgQSBTQPCQSGUCAAAECBAgQIECAgB0PaoAAAQIESggIHpQGAQIECBQJCB4UBQECBAgQIECAAAECaQT0DmmUjCFAgED2BAQP2VtzMyZAgECigOYhkcgAAgQIECBAgAABAgTseFADBAgQIFBCQPCgNAgQIECgSEDwoCgIECBAgAABAgQIEEgjoHdIo2QMAQIEsicgeMjempsxAQIEEgU0D4lEBhAgQIAAAQIECBAgYMeDGiBAgACBEgKCB6VBgAABAkUCggdFQYAAAQIECBAgQIBAGgG9QxolYwgQIJA9AcFD9tbcjAkQIJAooHlIJDKAAAECBAgQIECAAAE7HtQAAQIECJQQEDwoDQIECBAoEhA8KAoCBAgQIECAAAECBNII6B3SKBlDgACB7AkIHrK35mZMgACBRAHNQyKRAQQIECBAgAABAgQI2PGgBggQIECghIDgQWkQIECAQJGA4EFRECBAgAABAgQIECCQRkDvkEbJGAIECGRPQPCQvTU3YwIECCQKaB4SiQwgQIAAAQIECBAgQMCOBzVAgAABAiUEBA9KgwABAgSKBAQPioIAAQIECBAgQIAAgTQCeoc0SsYQIEAgewKCh+ytuRkTIEAgUUDzkEhkAAECBAgQIECAAAECdjyoAQIECBAoISB4UBoECBAgUCQgeFAUBAgQIECAAAECBAikEdA7pFEyhgABAtkTEDxkb83NmAABAokCmodEIgMIECBAgAABAgQIELDjQQ0QIECAQAkBwYPSIECAAIEiAcGDoiBAgAABAgQIECBAII2A3iGNkjEECBDInoDgIXtrbsYECBBIFNA8JBIZQIAAAQIECBAgQICAHQ9qgAABAgRKCAgelAYBAgQIFAkIHhQFAQIECBAgQIAAAQJpBPQOaZSMIUCAQPYEBA/ZW3MzJkCAQKKA5iGRyAACBAgQIECAAAECBOx4UAMECBAgUEJA8KA0CBAgQKBIQPCgKAgQIECAAAECBAgQSCOgd0ijZAwBAgSyJyB4yN6amzEBAgQSBTQPiUQGECBAgAABAgQIECBgx4MaIECAAIESAoIHpUGAAAECRQKCB0VBgAABAgQIECBAgEAaAb1DGiVjCBAgkD0BwUP21tyMCRAgkCigeUgkMoAAAQIECBAgQIAAATse1AABAgQIlBAQPCgNAgQIECgSEDwoCgIECBAgQIAAAQIE0gjoHdIoGUOAAIHsCQgesrfmZkyAAIFEAc1DIpEBBAgQIECAAAECBAjY8aAGCBAgQKCEgOBBaRAgQIBAkYDgQVEQIECAAAECBAgQIJBGQO+QRskYAgQIZE9A8JC9NTdjAgQIJApoHhKJDCBAgAABAgQIECBAwI4HNUCAAAECJQQED0qDAAECBIoEBA+KggABAgQIECBAgACBNAJ6hzRKxhAgQCB7AoKH7K25GRMgQCBRQPOQSGQAAQIECBAgQIAAAQJ2PKgBAgQIECghIHhQGgQIECBQJCB4UBQECBAgQIAAAQIECKQR0DukUTKGAAEC2RMQPGRvzc2YAAECiQKah0QiAwgQIECAAAECBAgQsONBDRAgQIBACQHBg9IgQIAAgSIBwYOiIECAAAECBAgQIEAgjYDeIY2SMQQIEMiegOAhe2tuxgQIEEgU0DwkEhlAgAABAgQIECBAgIAdD2qAAAECBEoICB6UBgECBAgUCQgeFAUBAgQIECBAgAABAmkE9A5plIwhQIBA9gQED9lbczMmQIBAooDmIZHIAAIECBAgQIAAAQIE7HhQAwQIECBQQkDwoDQIECBAoEhA8KAoCBAgQIAAAQIECBBII6B3SKNkDAECBLInIHjI3pqbMQECBBIFNA+JRAYQIECAAAECBAgQIGDHgxogQIAAgRICggelQYAAAQJFAoIHRUGAAAECBAgQIECAQBoBvUMaJWMIECCQPQHBQ/bW3IwJECCQKKB5SCQygAABAgQIECBAgAABOx7UAAECBAiUEBA8KA0CBAgQKBIQPCgKAgQIECBAgAABAgTSCOgd0igZQ4AAgewJCB6yt+ZmTIAAgUQBzUMikQEECBAgQIAAAQIECNjxoAYIECBAoISA4EFpECBAgECRgOBBURAgQIAAAQIECBAgkEZA75BGyRgCBAhkT0DwkL01N2MCBAgkCmgeEokMIECAAAECBAgQIEDAjgc1QIAAAQIlBAQPSoMAAQIEigQED4qCAAECBAgQIECAAIE0AnqHNErGECBAIHsCgofsrbkZEyBAIFFA85BIZAABAgQIECBAgAABAnY8qAECBAgQKCEgeFAaBAgQIFAkIHhQFAQIECBAgAABAgQIpBHQO6RRMoYAAQLZExA8ZG/NzZgAAQKJApqHRCIDCBAgQIAAAQIECBCw40ENECBAgEAJAcGD0iBAgACBIgHBg6IgQIAAAQIECBAgQCCNgN4hjZIxBAgQyJ6A4CF7a27GBAgQSBTQPCQSGUCAAAECBAgQIECAgB0PaoAAAQIESggIHpQGAQIECBQJCB4UBQECBAgQIECAAAECaQT0DmmUjCFAgED2BAQP2VtzMyZAgECigOYhkcgAAgQIECBAgAABAgTseFADBAgQIFBCQPCgNAgQIECgSEDwoCgIECBAgAABAgQIEEgjoHdIo2QMAQIEsicgeMjempsxAQIEEgU0D4lEBhAgQIAAAQIECBAgYMeDGiBAgACBEgKCB6VBgAABAkUCggdFQYAAAQIECBAgQIBAGgG9QxolYwgQIJA9AcFD9tbcjAkQIJAooHlIJDKAAAECBAgQIECAAAE7HtQAAQIECJQQEDwoDQIECBAoEhA8KAoCBAgQIECAAAECBNII6B3SKBlDgACB7AkIHrK35mZMgACBRAHNQyKRAQQIECBAgAABAgQI2PGgBggQIECghIDgQWkQIECAQJGA4EFRECBAgAABAgQIECCQRkDvkEbJGAIECGRPQPCQvTU3YwIECCQKaB4SiQwgQIAAAQIECBAgQMCOBzVAgAABAiUEBA9KgwABAgSKBAQPioIAAQIECBAgQIAAgTQCeoc0SsYQIEAgewKCh+ytuRkTIEAgUUDzkEhkAAECBAgQIECAAAECdjyoAQIECBAoISB4UBoECBAgUCQgeFAUBAgQIECAAAECBAikEdA7pFEyhgABAtkTEDxkb83NmAABAokCmodEIgMIECBAgAABAgQIELDjQQ0QIECAQAkBwYPSIECAAIEiAcGDoiBAgAABAgQIECBAII2A3iGNkjEECBDInoDgIXtrbsYECBBIFNA8JBIZQIAAAQIECBAgQICAHQ9qgAABAgRKCAgelAYBAgQIFAkIHhQFAQIECBAgQIAAAQJpBPQOaZSMIUCAQPYEBA/ZW3MzJkCAQKKA5iGRyAACBAgQIECAAAECBOx4UAMECBAgUEJA8KA0CBAgQKBIQPCgKAgQIECAAAECBAgQSCOgd0ijZAwBAgSyJyB4yN6amzEBAgQSBTQPiUQGECBAgAABAgQIECBgx4MaIECAAIESAoIHpUGAAAECRQKCB0VBgAABAgQIECBAgEAaAb1DGiVjCBAgkD0BwUP21tyMCRAgkCigeUgkMoAAAQIECBAgQIAAATse1AABAgQIlBAQPCgNAgQIECgS+L/t3Xu8nWV5J/xrbRJyULC1FTUJhyQQRC0IkaNVBGs9tAhFOSqD1db37WhHfa31bKdjZ6ozdpxOHd+ZdtQEEGw7nYp4QOQoAiqgFQkIhJ0EAgyHopwSctprPmtpUuThyX0H9kruZ9/f/NMWrjzrvr/XtT+fXuvHkwgeDAUBAgQIECBAgAABAjkCdoccJTUECBCoT0DwUF/P3ZgAAQJJActDkkgBAQIECBAgQIAAAQLeeDADBAgQINAiIHgwGgQIECDQEBA8GAoCBAgQIECAAAECBHIE7A45SmoIECBQn4Dgob6euzEBAgSSApaHJJECAgQIECBAgAABAgS88WAGCBAgQKBFQPBgNAgQIECgISB4MBQECBAgQIAAAQIECOQI2B1ylNQQIECgPgHBQ309d2MCBAgkBSwPSSIFBAgQIECAAAECBAh448EMECBAgECLgODBaBAgQIBAQ0DwYCgIECBAgAABAgQIEMgRsDvkKKkhQIBAfQKCh/p67sYECBBIClgekkQKCBAgQIAAAQIECBDwxoMZIECAAIEWAcGD0SBAgACBhoDgwVAQIECAAAECBAgQIJAjYHfIUVJDgACB+gQED/X13I0JECCQFLA8JIkUECBAgAABAgQIECDgjQczQIAAAQItAoIHo0GAAAECDQHBg6EgQIAAAQIECBAgQCBHwO6Qo6SGAAEC9QkIHurruRsTIEAgKWB5SBIpIECAAAECBAgQIEDAGw9mgAABAgRaBAQPRoMAAQIEGgKCB0NBgAABAgQIECBAgECOgN0hR0kNAQIE6hMQPNTXczcmQIBAUsDykCRSQIAAAQIECBAgQICANx7MAAECBAi0CAgejAYBAgQINAQED4aCAAECBAgQIECAAIEcAbtDjpIaAgQI1CcgeKiv525MgACBpIDlIUmkgAABAgQIECBAgAABbzyYAQIECBBoERA8GA0CBAgQaAgIHgwFAQIECBAgQIAAAQI5AnaHHCU1BAgQqE9A8FBfz92YAAECSQHLQ5JIAQECBAgQIECAAAEC3ngwAwQIECDQIiB4MBoECBAg0BAQPBgKAgQIECBAgAABAgRyBOwOOUpqCBAgUJ+A4KG+nrsxAQIEkgKWhySRAgIECBAgQIAAAQIEvPFgBggQIECgRUDwYDQIECBAoCEgeDAUBAgQIECAAAECBAjkCNgdcpTUECBAoD4BwUN9PXdjAgQIJAUsD0kiBQQIECBAgAABAgQIeOPBDBAgQIBAi4DgwWgQIECAQENA8GAoCBAgQIAAAQIECBDIEbA75CipIUCAQH0Cgof6eu7GBAgQSApYHpJECggQIECAAAECBAgQ8MaDGSBAgACBFgHBg9EgQIAAgYaA4MFQECBAgAABAgQIECCQI2B3yFFSQ4AAgfoEBA/19dyNCRAgkBSwPCSJFBAgQIAAAQIECBAg4I0HM0CAAAECLQKCB6NBgAABAg0BwYO5V/t8AAAgAElEQVShIECAAAECBAgQIEAgR8DukKOkhgABAvUJCB7q67kbEyBAIClgeUgSKSBAgAABAgQIECBAwBsPZoAAAQIEWgQED0aDAAECBBoCggdDQYAAAQIECBAgQIBAjoDdIUdJDQECBOoTEDzU13M3JkCAQFLA8pAkUkCAAAECBAgQIECAgDcezAABAgQItAgIHowGAQIECDQEBA+GggABAgQIECBAgACBHAG7Q46SGgIECNQnIHior+duTIAAgaSA5SFJpIAAAQIECBAgQIAAAW88mAECBAgQaBEQPBgNAgQIEGgICB4MBQECBAgQIECAAAECOQJ2hxwlNQQIEKhPQPBQX8/dmAABAkkBy0OSSAEBAgQIECBAgAABAt54MAMECBAg0CIgeDAaBAgQINAQEDwYCgIECBAgQIAAAQIEcgTsDjlKaggQIFCfgOChvp67MQECBJIClockkQICBAgQIECAAAECBLzxYAYIECBAoEVA8GA0CBAgQKAhIHgwFAQIECBAgAABAgQI5AjYHXKU1BAgQKA+AcFDfT13YwIECCQFLA9JIgUECBAgQIAAAQIECHjjwQwQIECAQIuA4MFoECBAgEBDQPBgKAgQIECAAAECBAgQyBGwO+QoqSFAgEB9AoKH+npe3I0H/09KcYdyIAIEXhQR/4SBAIGyBHq93lFlnchpCBAgsH0F7A7b19unEcgUsDtkQikjsD0F7A7bU9tnPZGA4MFcECBAgEBDwH+1ZCgIECBAgAABAgQIEMgRsDvkKKkhQIBAfQKCh/p67sYECBBIClgekkQKCBAgQIAAAQIECBDwdzyYAQIECBBoERA8GA0CBAgQaAgIHgwFAQIECBAgQIAAAQI5AnaHHCU1BAgQqE9A8FBfz92YAAECSQHLQ5JIAQECBAgQIECAAAEC3ngwAwQIECDQIiB4MBoECBAg0BAQPBgKAgQIECBAgAABAgRyBOwOOUpqCBAgUJ+A4KG+nrsxAQIEkgKWhySRAgIECBAgQIAAAQIEvPFgBggQIECgRUDwYDQIECBAoCEgeDAUBAgQIECAAAECBAjkCNgdcpTUECBAoD4BwUN9PXdjAgQIJAUsD0kiBQQIECBAgAABAgQIeOPBDBAgQIBAi4DgwWgQIECAQENA8GAoCBAgQIAAAQIECBDIEbA75CipIUCAQH0Cgof6eu7GBAgQSApYHpJECggQIECAAAECBAgQ8MaDGSBAgACBFgHBg9EgQIAAgYaA4MFQECBAgAABAgQIECCQI2B3yFFSQ4AAgfoEBA/19dyNCRAgkBSwPCSJFBAgQIAAAQIECBAg4I0HM0CAAAECLQKCB6NBgAABAg0BwYOhIECAAAECBAgQIEAgR8DukKOkhgABAvUJCB7q67kbEyBAIClgeUgSKSBAgAABAgQIECBAwBsPZoAAAQIEWgQED0aDAAECBBoCggdDQYAAAQIECBAgQIBAjoDdIUdJDQECBOoTEDzU13M3JkCAQFLA8pAkUkCAAAECBAgQIECAgDcezAABAgQItAgIHowGAQIECDQEBA+GggABAgQIECBAgACBHAG7Q46SGgIECNQnIHior+duTIAAgaSA5SFJpIAAAQIECBAgQIAAAW88mAECBAgQaBEQPBgNAgQIEGgICB4MBQECBAgQIECAAAECOQJ2hxwlNQQIEKhPQPBQX8/dmAABAkkBy0OSSAEBAgQIECBAgAABAt54MAMECBAg0CIgeDAaBAgQINAQEDwYCgIECBAgQIAAAQIEcgTsDjlKaggQIFCfgOChvp67MQECBJIClockkQICBAgQIECAAAECBLzxYAYIECBAoEVA8GA0CBAgQKAhIHgwFAQIECBAgAABAgQI5AjYHXKU1BAgQKA+AcFDfT13YwIECCQFLA9JIgUECBAgQIAAAQIECHjjwQwQIECAQIuA4MFoECBAgEBDQPBgKAgQIECAAAECBAgQyBGwO+QoqSFAgEB9AoKH+nruxgQIEEgKWB6SRAoIECBAgAABAgQIEPDGgxkgQIAAgRYBwYPRIECAAIGGgODBUBAgQIAAAQIECBAgkCNgd8hRUkOAAIH6BAQP9fXcjQkQIJAUsDwkiRQQIECAAAECBAgQIOCNBzNAgAABAi0CggejQYAAAQINAcGDoSBAgAABAgQIECBAIEfA7pCjpIYAAQL1CQge6uu5GxMgQCApYHlIEikgQIAAAQIECBAgQMAbD2aAAAECBFoEBA9GgwABAgQaAoIHQ0GAAAECBAgQIECAQI6A3SFHSQ0BAgTqExA81NdzNyZAgEBSwPKQJFJAgAABAgQIECBAgIA3HswAAQIECLQICB6MBgECBAg0BAQPhoIAAQIECBAgQIAAgRwBu0OOkhoCBAjUJyB4qK/nbkyAAIGkgOUhSaSAAAECBAgQIECAAAFvPJgBAgQIEGgREDwYDQIECBBoCAgeDAUBAgQIECBAgAABAjkCdoccJTUECBCoT0DwUF/P3ZgAAQJJActDkkgBAQIECBAgQIAAAQLeeDADBAgQINAiIHgwGgQIECDQEBA8GAoCBAgQIECAAAECBHIE7A45SmoIECBQn4Dgob6euzEBAgSSApaHJJECAgQIECBAgAABAgS88WAGCBAgQKBFQPBgNAgQIECgISB4MBQECBAgQIAAAQIECOQI2B1ylNQQIECgPgHBQ309d2MCBAgkBSwPSSIFBAgQIECAAAECBAh448EMECBAgECLgODBaBAgQIBAQ0DwYCgIECBAgAABAgQIEMgRsDvkKKkhQIBAfQKCh/p67sYECBBIClgekkQKCBAgQIAAAQIECBDwxoMZIECAAIEWAcGD0SBAgACBhoDgwVAQIECAAAECBAgQIJAjYHfIUVJDgACB+gQED/X13I0JECCQFLA8JIkUECBAgAABAgQIECDgjQczQIAAAQItAoIHo0GAAAECDQHBg6EgQIAAAQIECBAgQCBHwO6Qo6SGAAEC9QkIHurruRsTIEAgKWB5SBIpIECAAAECBAgQIEDAGw9mgAABAgRaBAQPRoMAAQIEGgKCB0NBgAABAgQIECBAgECOgN0hR0kNAQIE6hMQPNTXczcmQIBAUsDykCRSQIAAAQIECBAgQICANx7MAAECBAi0CAgejAYBAgQINAQED4aCAAECBAgQIECAAIEcAbtDjpIaAgQI1CcgeKiv525MgACBpIDlIUmkgAABAgQIECBAgAABbzyYAQIECBBoERA8GA0CBAgQaAgIHgwFAQIECBAgQIAAAQI5AnaHHCU1BAgQqE9A8FBfz92YAAECSQHLQ5JIAQECBAgQIECAAAEC3ngwAwQIECDQIiB4MBoECBAg0BAQPBgKAgQIECBAgAABAgRyBOwOOUpqCBAgUJ+A4KG+nrsxAQIEkgKWhySRAgIECBAgQIAAAQIEvPFgBggQIECgRUDwYDQIECBAoCEgeDAUBAgQIECAAAECBAjkCNgdcpTUECBAoD4BwUN9PXdjAgQIJAUsD0kiBQQIECBAgAABAgQIeOPBDBAgQIBAi4DgwWgQIECAQENA8GAoCBAgQIAAAQIECBDIEbA75CipIUCAQH0Cgof6eu7GBAgQSApYHpJECggQIECAAAECBAgQ8MaDGSBAgACBFgHBg9EgQIAAgYaA4MFQECBAgAABAgQIECCQI2B3yFFSQ4AAgfoEBA/19dyNCRAgkBSwPCSJFBAgQIAAAQIECBAg4I0HM0CAAAECLQKCB6NBgAABAg0BwYOhIECAAAECBAgQIEAgR8DukKOkhgABAvUJCB7q67kbEyBAIClgeUgSKSBAgAABAgQIECBAwBsPZoAAAQIEWgQED0aDAAECBBoCggdDQYAAAQIECBAgQIBAjoDdIUdJDQECBOoTEDzU13M3JkCAQFLA8pAkUkCAAAECBAgQIECAgDcezAABAgQItAgIHowGAQIECDQEBA+GggABAgQIECBAgACBHAG7Q46SGgIECNQnIHior+duTIAAgaSA5SFJpIAAAQIECBAgQIAAAW88mAECBAgQaBEQPBgNAgQIEGgICB4MBQECBAgQIECAAAECOQJ2hxwlNQQIEKhPQPBQX8/dmAABAkkBy0OSSAEBAgQIECBAgAABAt54MAMECBAg0CIgeDAaBAgQINAQEDwYCgIECBAgQIAAAQIEcgTsDjlKaggQIFCfgOChvp67MQECBJIClockkQICBAgQIECAAAECBLzxYAYIECBAoEVA8GA0CBAgQKAhIHgwFAQIECBAgAABAgQI5AjYHXKU1BAgQKA+AcFDfT13YwIECCQFLA9JIgUECBAgQIAAAQIECHjjwQwQIECAQIuA4MFoECBAgEBDQPBgKAgQIECAAAECBAgQyBGwO+QoqSFAgEB9AoKH+nruxgQIEEgKWB6SRAoIECBAgAABAgQIEPDGgxkgQIAAgRYBwYPRIECAAIGGgODBUBAgQIAAAQIECBAgkCNgd8hRUkOAAIH6BAQP9fXcjQkQIJAUsDwkiRQQIECAAAECBAgQIOCNBzNAgAABAi0CggejQYAAAQINAcGDoSBAgAABAgQIECBAIEfA7pCjpIYAAQL1CQge6uu5GxMgQCApYHlIEikgQIAAAQIECBAgQMAbD2aAAAECBFoEBA9GgwABAgQaAoIHQ0GAAAECBAgQIECAQI6A3SFHSQ0BAgTqExA81NdzNyZAgEBSwPKQJFJAgAABAgQIECBAgIA3HswAAQIECLQICB6MBgECBAg0BAQPhoIAAQIECBAgQIAAgRwBu0OOkhoCBAjUJyB4qK/nbkyAAIGkgOUhSaSAAAECBAgQIECAAAFvPJgBAgQIEGgREDwYDQIECBBoCAgeDAUBAgQIECBAgAABAjkCdoccJTUECBCoT0DwUF/P3ZgAAQJJActDkkgBAQIECBAgQIAAAQLeeDADBAgQINAiIHgwGgQIECDQEBA8GAoCBAgQIECAAAECBHIE7A45SmoIECBQn4Dgob6euzEBAgSSApaHJJECAgQIECBAgAABAgS88WAGCBAgQKBFQPBgNAgQIECgISB4MBQECBAgQIAAAQIECOQI2B1ylNQQIECgPgHBQ309d2MCBAgkBSwPSSIFBAgQIECAAAECBAh448EMECBAgECLgODBaBAgQIBAQ0DwYCgIECBAgAABAgQIEMgRsDvkKKkhQIBAfQKCh/p67sYECBBIClgekkQKCBAgQIAAAQIECBDwxoMZIECAAIEWAcGD0SBAgACBhoDgwVAQIECAAAECBAgQIJAjYHfIUVJDgACB+gQED/X13I0JECCQFLA8JIkUECBAgAABAgQIECDgjQczQIAAAQItAoIHo0GAAAECDQHBg6EgQIAAAQIECBAgQCBHwO6Qo6SGAAEC9QkIHurruRsTIEAgKWB5SBIpIECAAAECBAgQIEDAGw9mgAABAgRaBAQPRoMAAQIEGgKCB0NBgAABAgQIECBAgECOgN0hR0kNAQIE6hMQPNTXczcmQIBAUsDykCRSQIAAAQIECBAgQICANx7MAAECBAi0CAgejAYBAgQINAQED4aCAAECBAgQIECAAIEcAbtDjpIaAgQI1CcgeKiv525MgACBpIDlIUmkgAABAgQIECBAgAABbzyYAQIECBBoERA8GA0CBAgQaAgIHgwFAQIECBAgQIAAAQI5AnaHHCU1BAgQqE9A8FBfz92YAAECSQHLQ5JIAQECBAgQIECAAAEC3ngwAwQIECDQIiB4MBoECBAg0BAQPBgKAgQIECBAgAABAgRyBOwOOUpqCBAgUJ+A4KG+nrsxAQIEkgKWhySRAgIECBAgQIAAAQIEvPFgBggQIECgRUDwYDQIECBAoCEgeDAUBAgQIECAAAECBAjkCNgdcpTUECBAoD4BwUN9PXdjAgQIJAUsD0kiBQQIECBAgAABAgQIeOPBDBAgQIBAi4DgwWgQIECAQENA8GAoCBAgQIAAAQIECBDIEbA75CipIUCAQH0Cgof6eu7GBAgQSApYHpJECggQIECAAAECBAgQ8MaDGSBAgACBFgHBg9EgQIAAgYaA4MFQECBAgAABAgQIECCQI2B3yFFSQ4AAgfoEBA/19dyNCRAgkBSwPCSJFBAgQIAAAQIECBAg4I0HM0CAAAECLQKCB6NBgAABAg0BwYOhIECAAAECBAgQIEAgR8DukKOkhgABAvUJCB7q67kbEyBAIClgeUgSKSBAgAABAgQIECBAwBsPZoAAAQIEWgQED0aDAAECBBoCggdDQYAAAQIECBAgQIBAjoDdIUdJDQECBOoTEDzU13M3JkCAQFLA8pAkUkCAAAECBAgQIECAgDcezAABAgQItAgIHowGAQIECDQEBA+GggABAgQIECBAgACBHAG7Q46SGgIECNQnIHior+duTIAAgaSA5SFJpIAAAQIECBAgQIAAAW88mAECBAgQaBEQPBgNAgQIEGgICB4MBQECBAgQIECAAAECOQJ2hxwlNQQIEKhPQPBQX8/dmAABAkkBy0OSSAEBAgQIECBAgAABAt54MAMECBAg0CIgeDAaBAgQINAQEDwYCgIECBAgQIAAAQIEcgTsDjlKaggQIFCfgOChvp67MQECBJIClockkQICBAgQIECAAAECBLzxYAYIECBAoEVA8GA0CBAgQKAhIHgwFAQIECBAgAABAgQI5AjYHXKU1BAgQKA+AcFDfT13YwIECCQFLA9JIgUECBAgQIAAAQIECHjjwQwQIECAQIuA4MFoECBAgEBDQPBgKAgQIECAAAECBAgQyBGwO+QoqSFAgEB9AoKH+nruxgQIEEgKWB6SRAoIECBAgAABAgQIEPDGgxkgQIAAgRYBwYPRIECAAIGGgODBUBAgQIAAAQIECBAgkCNgd8hRUkOAAIH6BAQP9fXcjQkQIJAUsDwkiRQQIECAAAECBAgQIOCNBzNAgAABAi0CggejQYAAAQINAcGDoSBAgAABAgQIECBAIEfA7pCjpIYAAQL1CQge6uu5GxMgQCApYHlIEikgQIAAAQIECBAgQMAbD2aAAAECBFoEBA9GgwABAgQaAoIHQ0GAAAECBAgQIECAQI6A3SFHSQ0BAgTqExA81NdzNyZAgEBSwPKQJFJAgAABAgQIECBAgIA3HswAAQIECLQICB6MBgECBAg0BAQPhoIAAQIECBAgQIAAgRwBu0OOkhoCBAjUJyB4qK/nbkyAAIGkgOUhSaSAAAECBAgQIECAAAFvPJgBAgQIEGgREDwYDQIECBBoCAgeDAUBAgQIECBAgAABAjkCdoccJTUECBCoT0DwUF/P3ZgAAQJJActDkkgBAQIECBAgQIAAAQLeeDADBAgQINAiIHgwGgQIECDQEBA8GAoCBAgQIECAAAECBHIE7A45SmoIECBQn4Dgob6euzEBAgSSApaHJJECAgQIECBAgAABAgS88WAGCBAgQKBFQPBgNAgQIECgISB4MBQECBAgQIAAAQIECOQI2B1ylNQQIECgPgHBQ309d2MCBAgkBSwPSSIFBAgQIECAAAECBAh448EMECBAgECLgODBaBAgQIBAQ0DwYCgIECBAgAABAgQIEMgRsDvkKKkhQIBAfQKCh/p67sYECBBIClgekkQKCBAgQIAAAQIECBDwxoMZIECAAIEWAcGD0SBAgACBhoDgwVAQIECAAAECBAgQIJAjYHfIUVJDgACB+gQED/X13I0JECCQFLA8JIkUECBAgAABAgQIECDgjQczQIAAAQItAoIHo0GAAAECDQHBg6EgQIAAAQIECBAgQCBHwO6Qo6SGAAEC9QkIHurruRsTIEAgKWB5SBIpIECAAAECBAgQIEDAGw9mgAABAgRaBAQPRoMAAQIEGgKCB0NBgAABAgQIECBAgECOgN0hR0kNAQIE6hMQPNTXczcmQIBAUsDykCRSQIAAAQIECBAgQICANx7MAAECBAi0CAgejAYBAgQINAQED4aCAAECBAgQIECAAIEcAbtDjpIaAgQI1CcgeKiv525MgACBpIDlIUmkgAABAgQIECBAgAABbzyYAQIECBBoERA8GA0CBAgQaAgIHgwFAQIECBAgQIAAAQI5AnaHHCU1BAgQqE9A8FBfz92YAAECSQHLQ5JIAQECBAgQIECAAAEC3ngwAwQIECDQIiB4MBoECBAg0BAQPBgKAgQIECBAgAABAgRyBOwOOUpqCBAgUJ+A4KG+nrsxAQIEkgKWhySRAgIECBAgQIAAAQIEvPFgBggQIECgRUDwYDQIECBAoCEgeDAUBAgQIECAAAECBAjkCNgdcpTUECBAoD4BwUN9PXdjAgQIJAUsD0kiBQQIECBAgAABAgQIeOPBDBAgQIBAi4DgwWgQIECAQENA8GAoCBAgQIAAAQIECBDIEbA75CipIUCAQH0Cgof6eu7GBAgQSApYHpJECggQIECAAAECBAgQ8MaDGSBAgACBFgHBg9EgQIAAgYaA4MFQECBAgAABAgQIECCQI2B3yFFSQ4AAgfoEBA/19dyNCRAgkBSwPCSJFBAgQIAAAQIECBAg4I0HM0CAAAECLQKCB6NBgAABAg0BwYOhIECAAAECBAgQIEAgR8DukKOkhgABAvUJCB7q67kbEyBAIClgeUgSKSBAgAABAgQIECBAwBsPZoAAAQIEWgQED0aDAAECBBoCggdDQYAAAQIECBAgQIBAjoDdIUdJDQECBOoTEDzU13M3JkCAQFLA8pAkUkCAAAECBAgQIECAgDcezAABAgQItAgIHowGAQIECDQEBA+GggABAgQIECBAgACBHAG7Q46SGgIECNQnIHior+duTIAAgaSA5SFJpIAAAQIECBAgQIAAAW88mAECBAgQaBEQPBgNAgQIEGgICB4MBQECBAgQIECAAAECOQJ2hxwlNQQIEKhPQPBQX8/dmAABAkkBy0OSSAEBAgQIECBAgAABAt54MAMECBAg0CIgeDAaBAgQINAQEDwYCgIECBAgQIAAAQIEcgTsDjlKaggQIFCfgOChvp67MQECBJIClockkQICBAgQIECAAAECBLzxYAYIECBAoEVA8GA0CBAgQKAhIHgwFAQIECBAgAABAgQI5AjYHXKU1BAgQKA+AcFDfT13YwIECCQFLA9JIgUECBAgQIAAAQIECHjjwQwQIECAQIuA4MFoECBAgEBDQPBgKAgQIECAAAECBAgQyBGwO+QoqSFAgEB9AoKH+nruxgQIEEgKWB6SRAoIECBAgAABAgQIEPDGgxkgQIAAgRYBwYPRIECAAIGGgODBUBAgQIAAAQIECBAgkCNgd8hRUkOAAIH6BAQP9fXcjQkQIJAUsDwkiRQQIECAAAECBAgQIOCNBzNAgAABAi0CggejQYAAAQINAcGDoSBAgAABAgQIECBAIEfA7pCjpIYAAQL1CQge6uu5GxMgQCApYHlIEikgQIAAAQIECBAgQMAbD2aAAAECBFoEBA9GgwABAgQaAoIHQ0GAAAECBAgQIECAQI6A3SFHSQ0BAgTqExA81NdzNyZAgEBSwPKQJFJAgAABAgQIECBAgIA3HswAAQIECLQICB6MBgECBAg0BAQPhoIAAQIECBAgQIAAgRwBu0OOkhoCBAjUJyB4qK/nbkyAAIGkgOUhSaSAAAECBAgQIECAAAFvPJgBAgQIEGgREDwYDQIECBBoCAgeDAUBAgQIECBAgAABAjkCdoccJTUECBCoT0DwUF/P3ZgAAQJJActDkkgBAQIECBAgQIAAAQLeeDADBAgQINAiIHgwGgQIECDQEBA8GAoCBAgQIECAAAECBHIE7A45SmoIECBQn4Dgob6euzEBAgSSApaHJJECAgQIECBAgAABAgS88WAGCBAgQKBFQPBgNAgQIECgISB4MBQECBAgQIAAAQIECOQI2B1ylNQQIECgPgHBQ309d2MCBAgkBSwPSSIFBAgQIECAAAECBAh448EMECBAgECLgODBaBAgQIBAQ0DwYCgIECBAgAABAgQIEMgRsDvkKKkhQIBAfQKCh/p67sYECBBIClgekkQKCBAgQIAAAQIECBDwxoMZIECAAIEWAcGD0SBAgACBhoDgwVAQIECAAAECBAgQIJAjYHfIUVJDgACB+gQED/X13I0JECCQFLA8JIkUECBAgAABAgQIECDgjQczQIAAAQItAoIHo0GAAAECDQHBg6EgQIAAAQIECBAgQCBHwO6Qo6SGAAEC9QkIHurruRsTIEAgKWB5SBIpIECAAAECBAgQIEDAGw9mgAABAgRaBAQPRoMAAQIEGgKCB0NBgAABAgQIECBAgECOgN0hR0kNAQIE6hMQPNTXczcmQIBAUsDykCRSQIAAAQIECBAgQICANx7MAAECBAi0CAgejAYBAgQINAQED4aCAAECBAgQIECAAIEcAbtDjpIaAgQI1CcgeKiv525MgACBpIDlIUmkgAABAgQIECBAgAABbzyYAQIECBBoERA8GA0CBAgQaAgIHgwFAQIECBAgQIAAAQI5AnaHHCU1BAgQqE9A8FBfz92YAAECSQHLQ5JIAQECBAgQIECAAAEC3ngwAwQIECDQIiB4MBoECBAg0BAQPBgKAgQIECBAgAABAgRyBOwOOUpqCBAgUJ+A4KG+nrsxAQIEkgKWhySRAgIECBAgQIAAAQIEvPFgBggQIECgRUDwYDQIECBAoCEgeDAUBAgQIECAAAECBAjkCNgdcpTUECBAoD4BwUN9PXdjAgQIJAUsD0kiBQQIEOiywLT58+f/516v97pNmza9ZtWqVTe2XKY3f/78PXq93nER8ZsRcVBEPCciNvT7/Wsi4gtr1qxZcvfddz/S8vvHFi5c+Kp+v/+xiFgcET+JiKX9fv/jK1asuLvLgM5OgAABAv8iYHcwDQQIECDwRAKCB3NBgAABAg0By4OhIECAwJQUGJs/f/6zer3eKRHx5xFx99aCh0WLFuzVpq8AACAASURBVP3qxo0bvxIRh25F43v9fv9frVix4qbH1UxbsGDBByPiwxEx/XH/btnY2NiJy5cvv2FKKrsUAQIEKhOwO1TWcNclQIBApoDgIRNKGQECBGoSsDzU1G13JUCgBoEFCxa8JSI++7i7rsoIHv5Hr9e7oNfrXThjxozbly1btj4iBqHCyyPiv0TECyLic2NjY/96+fLl6zY/f+HChUf0+/3zI+LGiYmJd65cufJ7CxYs2KXX6/2bfr//kYg48/G/p4Y+uCMBAgSmooDdYSp21Z0IECDw1AUED0/d0BMIECAw5QQsD1OupS5EgEDlAk8meEiRPSZcuCciXjs+Pn7z5t8zf/78j/V6vXdGxO+Mj49ftPmfz5kzZ/bMmTP/5udvUfzC70l9nn9PgAABAmUK2B3K7ItTESBAYEcLCB52dAd8PgECBAoUsDwU2BRHIkCAwCQJPOaPUHpO4u942OonLly4cLd+v//ViHjxxMTEy1euXHnZz3/DTgsWLPiLiDjuiZ6/YMGCj/d6vdMmJiZes2LFiusm6VoeQ4AAAQI7SMDusIPgfSwBAgQKFxA8FN4gxyNAgMCOELA87Ah1n0mAAIHtIzBZwcOee+45f9q0aV/t9/tPHxsbe83y5cuXbb6BNx62Ty99CgECBEoQsDuU0AVnIECAQHkCgofyeuJEBAgQ2OEClocd3gIHIECAwMgEJit4WLhw4av7/f6XI+Ly9evXn7B69er7Nx/a3/EwsvZ5MAECBIoTsDsU1xIHIkCAQBECgoci2uAQBAgQKEvA8lBWP5yGAAECkykwGcHDz/+YpXMi4uiIePv4+PhnHnfGwV9A/cGI+HBETH/cv1s2NjZ24vLly2+YzHt5FgECBAjsGAG7w45x96kECBAoXUDwUHqHnI8AAQI7QMDysAPQfSQBAgS2k8BTDR7mzZs3a/r06X/a6/Xe2+/3z5g9e/bbly1b9vATHH9s4cKFr+r3+x+LiMUR8ZOIWNrv9z++YsWKu7fTdX0MAQIECIxYwO4wYmCPJ0CAQEcFBA8dbZxjEyBAYJQClodR6no2AQIEdqzAUwweBm8yfCQiPtrr9S7buHHjKatWrbprx97IpxMgQIDAjhSwO+xIfZ9NgACBcgUED+X2xskIECCwwwQsDzuM3gcTIEBg5AJPNnjYe++9Z2zatOnDvV5v8McnXbFp06bTVq1atWLkB/YBBAgQIFC0gN2h6PY4HAECBHaYgOBhh9H7YAIECJQrYHkotzdORoAAgacq8GSCh8f+8UoRcUGv1/u9W2+99faneha/nwABAgS6L2B36H4P3YAAAQKjEBA8jELVMwkQINBxActDxxvo+AQIENiKwLYGD3Pnzv2VGTNmfDoiTo6IL65bt+4dd9xxxz9DJkCAAAECAwG7gzkgQIAAgScSEDyYCwIECBBoCFgeDAUBAgSmrsC2BA/z58/ft9frnRERh/T7/f+0YcOGP1m9evXaqavjZgQIECCwrQJ2h20VU0+AAIE6BAQPdfTZLQkQILBNApaHbeJSTIAAgU4J5AYP8+fP37/X6305IuZExLvGx8f/OiI2duqyDkuAAAECIxewO4yc2AcQIECgkwKCh062zaEJECAwWgHLw2h9PZ0AAQLbW2DBggVviYjPJj73E+Pj4+/fXLPXXnsdOTY2dmnmWb87bdq037755pvvy6xXRoAAAQJTRMDuMEUa6RoECBCYZAHBwySDehwBAgSmgoDlYSp00R0IECDwLwKCB9NAgAABAqMSsDuMStZzCRAg0G0BwUO3++f0BAgQGImA5WEkrB5KgAABAgQIECBAYMoJ2B2mXEtdiAABApMiIHiYFEYPIUCAwNQSsDxMrX66DQECBAgQIECAAIFRCdgdRiXruQQIEOi2gOCh2/1zegIECIxEwPIwElYPJUCAAAECBAgQIDDlBOwOU66lLkSAAIFJERA8TAqjhxAgQGBqCVgeplY/3YYAAQIECBAgQIDAqATsDqOS9VwCBAh0W0Dw0O3+OT0BAgRGImB5GAmrhxIgQIAAAQIECBCYcgJ2hynXUhciQIDApAgIHiaF0UMIECAwtQQsD1Orn25DgAABAgQIECBAYFQCdodRyXouAQIEui0geOh2/5yeAAECIxGwPIyE1UMJECBAgAABAgQITDkBu8OUa6kLESBAYFIEBA+TwughBAgQmFoCloep1U+3IUCAAAECBAgQIDAqAbvDqGQ9lwABAt0WEDx0u39OT4AAgZEIWB5GwuqhBAgQIECAAAECBKacgN1hyrXUhQgQIDApAoKHSWH0EAIECEwtAcvD1Oqn2xAgQIAAAQIECBAYlYDdYVSynkuAAIFuCwgeut0/pydAgMBIBCwPI2H1UAIECBAgQIAAAQJTTsDuMOVa6kIECBCYFAHBw6QweggBAgSmloDlYWr1020IECBAgAABAgQIjErA7jAqWc8lQIBAtwUED93un9MTIEBgJAKWh5GweigBAgQIECBAgACBKSdgd5hyLXUhAgQITIqA4GFSGD2EAAECU0vA8jC1+uk2BAgQIECAAAECBEYlYHcYlaznEi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JFCpx33nl/PjjYMccc84EiD+hQBAiEn1NDQIAAAQIECBAgMCoBwcOoZD2XAAECBAgQIFCxwOmnn94fXH/p0qX+/82K58DVyxbwc1p2f5yOAAECBAgQINBlAYtgl7vn7AQIECBAgACBQgV8oVloYxyLwGME/JwaBwIECBAgQIAAgVEJCB5GJeu5BAgQIECAAIGKBXyhWXHzXb0zAn5OO9MqByVAgAABAgQIdE5A8NC5ljkwAQIECBAgQKB8AV9olt8jJyTg59QMECBAgAABAgQIjEpA8DAqWc8lQIAAAQIECFQs4AvNipvv6p0R8HPamVY5KAECBAgQIECgcwKCh861zIEJECBAgAABAuUL+EKz/B45IQE/p2aAAAECBAgQIEBgVAKCh1HJei4BAgQIECBAoGIBX2hW3HxX74yAn9POtMpBCRAgQIAAAQKdExA8dK5lDkyAAAECBAgQKF/AF5rl98gJCfg5NQMECBAgQIAAAQKjEhA8jErWcwkQIECAAAECFQs85gvNl1fM4OoEihY4/fTTLx0ccOnSpfbCojvlcAQIECBAgACB7gn4fzC71zMnJkCAAAECBAgULzAIHk499dS44YYbij+rAxKoVeD5z39+nH322YKHWgfAvQkQIECAAAECIxQQPIwQ16MJECBAgAABArUKDIKHPfbYIy655JJrazVwbwKlCxx11FGLb7vtNsFD6Y1yPgIECBAgQIBABwUEDx1smiMTIECAAAECBEoX8GfHl94h5yMQ4efUFBAgQIAAAQIECIxKQPAwKlnPJUCAAAECBAhULOALzYqb7+qdEfBz2plWOSgBAgQIECBAoHMCgofOtcyBCRAgQIAAAQLlC/hCs/weOSEBP6dmgAABAgQIECBAYFQCgodRyXouAQIECBAgQKBiAV9oVtx8V++MgJ/TzrTKQQkQIECAAAECnRMQPHSuZQ5MgAABAgQIEChfwBeaZfdo3rx5s3beeed3RcQzxsfH31/2aZ1uVAJ+Tkcl67kECBAgQIAAAQKCBzNAgAABAgQIECAw6QK+0Jx00kl74F577XXk2NjYpT9/4CcED5NG27kH+TntXMscmAABAgQIECDQGQHBQ2da5aAECBAgQIAAge4I+EKz/F4tWLDgLRGx6LHBw6JFi35148aNX4mI8yPi6Ig4LCI+ExHnRcQHI+KlEfHpWbNmfXTZsmUPb2t9+Sp1ndDPaV39dlsCBAgQIECAwPYUEDxsT22fRYAAAQIECBCoRMAXmuU3emvBQ7/fv7zX6/1Zr9fbdWJi4tyI+NHGjRs/sNNOO+08Njb29xHx7vHx8W9vDh5y68tXqeuEfk7r6rfbEiBAgAABAgS2p4DgYXtq+ywCBAgQIECAQCUC7373u28cXPVTn/rUfpVcuXPX3FrwMDEx8b6VK1deNmfOnNkzZ878m36/f/6KFSvO3Px/R8RF4+Pjn9scPOTWdw5pih/Yz+kUb7DrESBAgAABAgR2oIDgYQfi+2gCBAgQIECAAAECO0pgW4KHzUFDbvDQVr+j7upzCRAgQIAAAQIECBDYvgKCh+3r7dMIECBAgAABAgQIFCEgeCiiDQ5BgAABAgQIECBAYEoKCB6mZFtdigABAgQIECBAgMDWBQQPJoQAAQIECBAgQIAAgVEJCB5GJeu5BAgQIECAAAECBAoU2GuvvY4cGxu79LFHm5iYePng73Ro+zsb/FFLBTbSkQ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w36WUwAAEwJJREFUQIAAAQIEuiYgeOhax5yXAAECBAgQIECAAAECBAgQIECAAAECBAgULJAVPMyZM+eVY2Njx/b7/asLvsukHa3X6x08MTFx7p133vnNSXvoJD5IPyYR06MIECBAgAABAgQIECBAgAABAgQIECBAYFIFksHDokWL/q7f7x+3cOHC6fPmzZvUDy/1YatXr+7feuutG3u93pduvvnmE0s6p36U1Y+SZsNZCBAgQIAAAQIECBAgQIAAAQIECBAgUILAVoOHwX9ZP3v27K8ef/zx05/1rGeVcN7tdoZ77703/vEf/3HDI4888lulvPmgH2X1Y7sNow8iQIAAAQIECBAgQIAAAQIECBAgQIBAhwS2GjzMmzfv0/vtt9/bX/GKV3ToSpN31Isuuqi/bNmy/3bnnXf+4eQ99ck/ac6cOX/1ghe84B36UUY/nnwn/U4CBAgQIECAAAECBAgQIECAAAECBAhMXYGtBg9z5849/eijj16y7777Tl2BrdzspptuiosvvvjNd9xxx9ISAPSjrH6UMBPOQIAAAQIECBAgQIAAAQIECBAgQIAAgdIEksHDkUceuWSfffYp7dzb5Ty33HJLXHbZZUUFD/pRTj+2yxD6EAIECBAgQIAAAQIECBAgQIAAAQIECHRMIBk8vPSlL12y9957d+xak3Pc5cuXx+WXX15U8KAf5fRjcqbMUwgQIECAAAECBAgQIECAAAECBAgQIDC1BJLBwxFHHLFk4cKFU+vWmbe59dZb48orrywqeNCPcvqROUbKCBAgQIAAAQIECBAgQIAAAQIECBAgUJVAMng47LDDlsyfP78qlM2XXbFiRXznO98pKnjQj3L6UeUPhUsTIECAAAECBAgQIECAAAECBAgQIEAgIZAMHg4++OAle+21V5WQK1eujKuvvrqo4EE/yulHlT8ULk2AAAECBAgQIECAAAECBAgQIECAAIGnGjwsXrx4yZ577lk05K8de3z8yl4L4tbLL43bv3/NpJ111apVce211xYVPHShH5PWgMc9qLR+jOqenkuAAAECBAgQIECAAAECBAgQIECAAIEuCyTfeDjwwAOX7L777q13HHzhf8Cxx8e0GTN+oabf78em9evjvhW3xi2XXRxrH3hgZE4vOv6E+NX5C+PmSy+K2669etI+5/bbb48f/OAHRQUPqX5sy+UPO/2tsfOsWfH9//XFePi++7blt+6Q2tL6sUMQfCgBAgQIECBAgAABAgQIECBAgAABAgQKF0gGD/vvv/+SefPmtV5j8IX/Qcef0AgeHvsbfrL6tvjOmUuj358YCcfiE06OZy3YO3588Tdj5dXfnbTPWL16dVx33XVFBQ+pfgwu3+uNxcIjfj32OHBxzNxll8E/iP7Epli/dm08eNddseyCr8Wan/40XvKWtw2Dh2v+7ux46N57J81tVA8qrR+juqfnEiBAgAABAgQIECBAgAABAgQIECBAoMsCyeDhhS984ZK5c+e23nHwhf+L33BSbHh0bXz3nDPjwXvuGdbOeNrTY+ERL4kFhxwe6x5+6Bf+3WSDHXLyG2O3hfvEDRd+I8a/e9VTenyv9y8kd9xxR1x//fVFBQ+pfgwuf9DvvCGe87znx+of/TB+fPGFse6Rh+OXnjsn5v7aAfHsvfeJH53/tbh3fHkc+bZ/PQweHtu3p4Q3gt9ccj9GcF2PJECAAAECBAgQIECAAAECBAgQIECAQOcFksHDfvvtt+S5z31u60UHX/gfetKpw+DhyrOWbAkeBr9h878bfPH97aWfizU//cnwOYeeNAgK9o7pgz+eafBFf78fax98MFZc8724+fLLYmJi05bPGxvbKRa99MiYf/AhwzCjNzYWG9eti3vGl8cNF30zHrr3njjs1NPiOfvsG9df8PVYftUVw987qH3x60+IZy/cJ+5btTK++7dnD7+A35Zfd911V9x4441FBQ+pfvzy3Hlx2CmnxdoHfhrf+uxf/4Ll4+9+9B/84TB4eHzftsVoe9aW1o/teXefRYAAAQIECBAgQIAAAQIECBAgQIAAga4IJIOHfffdd8mzn/3s1vsMvvA//JQ3DYOHy5d+Nh64++5h7a67PTv2f/VrY7cFC+P6Cy+Im7/9rS3PeOU73hW/PKf5FsXEpk1x07cujR998/wttQcec2wsPOTwGNtpp8YZbrr8svjh178SLzntzcPg4brzvxq3XPntmLbzjDjs5FNjzr77xb0rV8SVZ5+5zaHD4MPuvvvuuOmmm4oKHlL9eOa83eMlb3pzPPrQg3HR///prQYPgz7sPHt23LdyZczZb7+YPmNmrFvzSNxyxbfjhksuHHq/6LdeF3sduHgYUAxCok0bNsS9K8fj2i/9Qzzyk58FSZufs/r6H8VeBy2OGbOfFnfcuCyu+sKZccBv/XbsecBBMX3WrOhPTAz/SKd/+tp5cffym7f5Z6S0fmzzBfwGAgQIECBAgAABAgQIECBAgAABAgQIVCCQDB723nvvJbvttlsrxXMXPS9+/U2nx/SZM5s1/X7c8eMb4gdfPS8evOdngcQT/Rq81bD34UfEAa96bTx47z3xjb/61LBsj/1fFIeecFKM7TQtVnz/mrju/K/F+jVrYu4LXhD7HXl03Lvi1uGzX/bmt8bgHIMvtG+58or49dNOj3nPf2Hcs2I8vn3W0nj04YeeVCvvueeeWL58eVHBQ6ofA8uXv/X349l7L4pH7r8/7rrpxrjrlpvivlWrGg6vfud74pef+9y486YfDx0nNm6Iw09+Y+z6rN3i8jOWxD0rbh32dqfp0+O6C86PB+66K/Z7+VHxwlf8Zqy+4fq44gtnDF0f/5zNvT7ilDcNw58fXvD1uPU7V8Wv7LFHHHL8idHbaSwu/ez/iIfvv3+b+lJaP7bp8IoJECBAgAABAgQIECBAgAABAgQIECBQiUAyeHjmM5+5ZPbs2a0c8/d/URz3rvfEjK3UrFuzJi7727Pj+9/4+vA5g/+yfvGrXxP7Hf6SeMazdoudpk372R+7FBE/+T93xTl/9qfx4H33xmve9gdxwNG/ETdedUWc+5f/ufUMr3/v+2PBAQfGpWefGfOe9/xY9OKDY/VNP45//NQnY82DDzzpVq5Zsybuv//+ooKHVD8Gl5296zPilb/71ljwogNjxqyf9W7wtsGD9/9zXPEPfx/XXXLR8J/97sc/GbOe/vT4+0/8+7j39tuH/+yI33l9HH7s8cN+XfP1rzbsBsHGm//8P0a/34/Pv/+PWp+z+/OeP5yLH112SVx6zllbnjN4/qHHHBcXnfH5uO7Si7epN6X1Y5sOr5gAAQIECBAgQIAAAQIECBAgQIAAAQKVCCSDh1/6pV9KBg/H/3/vjUcfeTj+7uN/tuUL7IHfcxYsjJeecFIsfNFBw0Dhi//hYzFrl13imLe/M561++5PSPzAvfdsec4b/vgDw0DhsnPOiu9+5cutLdlcd/9dd8avzp0X962+Pc7+2L99SqHD4MMGX3T/9Kc/LSp4SPXj8UiDYGf35+0Xex+0OBYeuHj4d2RcuOSz8U8XXxhv+cRfDIOHx/bt4Nf+drzsxFPiW393Tlz9ta/EbnvuFS894eSYt+++sfPMWVsCov+zYjw+9773DD+u7TlHvfFfxbTp0xt927hhQ1zyhTOGz9+WX6X1Y1vOrpYAAQIECBAgQIAAAQIECBAgQIAAAQK1CCSDh2c84xlLZg3+fP+WX4Ng4PXv+eNh8PDF//DvfiF4GPyW3fbYM0764Edi5uynxT/8xX+M5x16WBz4ylfFmgceiB9eclGsvP5H8c933hE7z5wRJ3/wo8NP2fycE9//oWHwMPiSemvBw6Bu0YsPicHfEbFp48bhl+tXf+28uOjMpU+pj2vXro0HHnigqOAh1Y+tXfjQ335dDMKAwZsMF57x+fi9//SpYfDw2L4d8lvHxJEnnTp84+G2G2+IE/74AzFt2vT43te/ErctWxZ33HxTvOUTnxx+zP9877uH/7P1OSefGt/623O22rttaVBp/diWs6slQIAAAQIECBAgQIAAAQIECBAgQIBALQLJ4GHXXXddMvOJ/v6GnwsN3mZ4wx+9bxg8nPPv/zTuue22X7Cbu8+iOPF9H4qdZ86M//XJT8SLX/Pa4RsQF5+1NL5z3rlbanfbY4845UN/Mvy/Nz/nuHe+J/Y/8uWx7IrLh6FF26+TPvDhWLT44Lj2gvNj/Lp/imP+4A+H/2X+xWefGd/58peedC8fffTRePDBB4sKHlL9mL//AbH4Va+Jr//1f49HHvjpL9z9pW84cfj2wlXn/u+45Oyz4vc/+V9i9i67/ELfBuHEy09+Y1z6xS8Mf+8rTnvz8M2Eby793JZnDX7f4Nff/NG7hv/ziZ4zOMcgkFpx3Q+32rttaU5p/diWs6slQIAAAQIECBAgQIAAAQIECBAgQIBALQLJ4GGXXXZJBg8nvPf9w+Dh7D/7t1uCh8HfBTD/gAPiqJPfGHP2WRT33LYqln7kA8NQ4HmHHR7Lr70mzv30X8bahx6KfQ89NAZfeO++7/Piofvv3/Kcg37jN+NVb31bjO20U1x32SVx8VlnbKk/4rjXx203XB/fXPr5OPmDHxmGGYP/in/wZsSBr3hlvPLNb42xsbG46En8kT6bmz/4ovuhhx4qKnjI7cf6Rx+N733tvPjBhd+MDevWxQFHvyKOPOHkWPPQg8Og4Sd33x1v+4u/HAYPj+3b8K2IU94Ul5xz1rAXr3vHv4nbb7wxvvRff/YXfh/9xtNi/yOPintX3x5//Z53Dv/ZEz1n8M8HgdM+i1+8pXeDc/zay46MFx39G8NQaBBKbMuv0vqxLWdXS4AAAQIECBAgQIAAAQIECBAgQIAAgVoEksHD05/+9CUzfv4XPz8RyuAL/5Pe98HkXy59wZLPxjXf+HosfuWr4tW/9/8M34B47K+JTRuj3494+Cf3x1n/7qPDAGMQXpz0/g/GvoccFr1e86hXful/xzc+/z/jlA99NPY+cPHwv8rf/BbF4cf+TvzGm06PwRfwX/7Mf40br7pym3u6bt26ePjhh4sKHlL9GJgd9rpjh1/uP/M5z93ydzKsW7smln//2qHRIHQY/Pp/P/VXw+Bhs/fgnx12zLFx9Kmn/extkfPOjSNPPGX4vNm77Bob16+PW75/zfDv0Rj8PQ3//d1/2Pqcwb8YnOXVv/f78cJff9nw9w/+CKz1a9fG6ptvii//t7/cco7cxpTWj9xzqyNAgAABAgQIECBAgAABAgQIECBAgEBNAsng4WlPe9qSnXfeudVk8IX/ye//0BMGD4Mvme8cvzUuPGNJrLrh+i3PeMlxx8fgj/2Zveszoj+xKe4aH4/vfe0rcdQpbxzWDL4Iv3vVquH/Pvjy+mUnnBQHv/q1scsznxnR6w3fevjxd6+KS//27OGX16d++E9in4NeHINw46rH/NFKr/rdt8ZhxxwX69Y8El/+zF/FDVdesU29Xb9+fTzyyCNFBQ+pfmzTBTtWXFo/OsbnuAQIECBAgAABAgQIECBAgAABAgQIENguAsngYdasWVsNHrbLKXfQhwy+6F67dm1RwYN+lNOPHTSWPpYAAQIECBAgQIAAAQIECBAgQIAAAQJFCySDh5kzZy6ZPn160ZcY1eE2bNgQjz76aFHBg36U049RzZ3nEiBAgAABAgQIECBAgAABAgQIECBAoMsCyeBhxowZVQcP69atKyp40I9y+tHlH3xnJ0CAAAECBAgQIECAAAECBAgQIECAwKgEksHDzjvvvGTatGmj+vyin7tx48ZYv359UcGDfpTTj6KH1+EIECBAgAABAgQIECBAgAABAgQIECCwgwSSwcP06dOX7LTTTjvoeDv2Yzdt2hQbNmwoKnjQj3L6sWOn06cTIECAAAECBAgQIECAAAECBAgQIECgTIFk8DBt2rQlY2NjZZ5+xKeamJiIjRs3FhU86Ec5/Rjx+Hk8AQIECBAgQIAAAQIECBAgQIAAAQIEOimw1eBh3rx5n46It1f8xkM/Ij6zevXqd5TQXf3YVFQ/SpgJZyBAgAABAgQIECBAgAABAgQIECBAgEBpAlsNHubMmfPKiDh3bGxsVm1vPQzedpiYmFgbEcfeeeed3yyhcfpRVj9KmAlnIECAAAECBAgQIECAAAECBAgQIECAQGkCWw0eBoedO3fumf1+//W9Xm9Wr5csL+1+T+o8/Z/9erTX6/3DHXfccdqTesiIfpN+lNWPEbXZYwkQIECAAAECBAgQIECAAAECBAgQINBZgawkYfBf2o+NjR3b7/ev7uxNt+HgvV7v4ImJiXNLedPh8UfXj21oplICBAgQIECAAAECBAgQIECAAAECBAgQ2K4CWcHDdj2RDyNAgAABAgQIECBAgAABAgQIECBAgAABAgQ6KyB46GzrHJwAAQIECBAgQIAAAQIECBAgQIAAAQIECJQnIHgorydORIAAAQIECBAgQIAAAQIECBAgQIAAAQIEOivwfwE2OZ13q6Ldv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37894" name="AutoShape 6" descr="data:image/png;base64,iVBORw0KGgoAAAANSUhEUgAABh4AAANZCAYAAADwMESoAAAgAElEQVR4Xuzde7xWc94//nXtUpRDDkmUahciw61ICDk0+DkzmJmfmRxTijK4HRpjiMHDIBQmQjPuGXGP04yv290YhXFmGCWa9qGD5JSzktrX9/Hxa/lds699tdbeXdljr6f/7ulzrWt9np933et9vdZnrVzkPwIECBAgQIAAAQIECBAgQIAAAQIECBAgQIBAmQRyZTqOwxAgQIAAAQIECBAgQIAAAQIECBAgQIAAAQIEIsGDIiBAgAABAgQIECBAgAABAgQIECBAgAABAgTKJiB4KBulAxEgQIAAAQIECBAgQIAAAQIECBAgQIAAAQKCBzVAgAABAgQIECBAgAABAgQIECBAgAABAgQIlE1A8FA2SgciQIAAAQIECBAgQIAAAQIECBAgQIAAAQIEBA9qgAABAgQIECBAgAABAgQIECBAgAABAgQIECibgOChbJQORIAAAQIECBAgQIAAAQIECBAgQIAAAQIECAge1AABAgQIECBAgAABAgQIECBAgAABAgQIECBQNgHBQ9koHYgAAQIECBAgQIAAAQIECBAgQIAAAQIECBAQPKgBAgQIECBAgAABAgQIECBAgAABAgQIECBAoGwCgoeyUToQAQIECBAgQIAAAQIECBAgQIAAAQIECBAgIHhQAwQIECBAgAABAgQIECBAgAABAgQIECBAgEDZBAQPZaN0IAIECBAgQIAAAQIECBAgQIAAAQIECBAgQEDwoAYIECBAgAABAgQIECBAgAABAgQIECBAgACBsgkIHspG6UAECBAgQIAAAQIECBAgQIAAAQIECBAgQICA4EENECBAgAABAgQIECBAgAABAgQIECBAgAABAmUTEDyUjdKBCBAgQIAAAQIECBAgQIAAAQIECBAgQIAAAcGDGiBAgAABAgQIECBAgAABAgQIECBAgAABAgTKJiB4KBulAxEgQIAAAQIECBAgQIAAAQIECBAgQIAAAQKCBzVAgAABAgQIECBAgAABAgQIECBAgAABAgQIlE1A8FA2SgciQIAAAQIECBAgQIAAAQIECBAgQIAAAQIEBA9qgAABAgQIECBAgAABAgQIECBAgAABAgQIECibgOChbJQORIAAAQIECBAgQIAAAQIECBAgQIAAAQIECAge1AABAgQIECBAgAABAgQIECBAgAABAgQIECBQNgHBQ9koHYgAAQIECBAgQIAAAQIECBAgQIAAAQIECBAQPKgBAgQIECBAgAABAgQIECBAgAABAgQIECBAoGwCgoeyUToQAQIECBAgQIAAAQIECBAgQIAAAQIECBAgIHhQAwQIECBAgAABAgQIECBAgAABAgQIECBAgEDZBAQPZaN0IAIECBAgQIAAAQIECBAgQIAAAQIECBAgQEDwoAYIECBAgAABAgQIECBAgAABAgQIECBAgACBsgkIHspG6UAECBAgQIAAAQIECBAgQIAAAQIECBAgQICA4EENECBAgAABAgQIECBAgAABAgQIECBAgAABAmUTEDyUjdKBCBAgQIAAAQIECBAgQIAAAQIECBAgQIAAAcGDGiBAgAABAgQIECBAgAABAgQIECBAgAABAgTKJiB4KBulAxEgQIAAAQIECGRVoLKy8qQoiiY1MP+voij6RxRFf6qrq5tcW1tbW06jysrKK6MoOq+urm5QbW3t9HIde+utt95k+fLlfw7Ha9269SGzZ89+v6Fjx98fRdHJ1dXVt5fr+7+N42y99dZbrJzj60uXLj114cKFX3wb3+s7CBAgQIAAAQIECGRBQPCQhVU2RwIECBAgQIAAgTUqsIrgofB7F0VRdHx1dfVj5ToZwUPjJfv06dNmyZIl3aMo+mUURT+Kouj3gofGO/oEAQIECBAgQIAAgVUJCB7UBwECBAgQIECAAIHVFCgIHur/iN26e/fuvSoqKn4dRdHBURTNrKioOHzOnDlVq/mVX3+8uYOHcszh2zrG5ptv3m7ttde+NYqiH9f7TsHDt7UIvocAAQIECBAgQCAzAoKHzCy1iRIgQIAAAQIECKwpgVUED19/Zc+ePbvW1dU9mMvldsrn88fU1NT8dznORfCQXlHwkN7KSAIECBAgQIAAAQKrKyB4WF1BnydAgAABAgQIEMi8QFLwUO9H71LvQ6jo0aPHHlEUjczlcoOjKNowiqKafD5/VxRFE2pqat6JoQvewbBrCfxv7uLv3r37ZhUVFSdGUXRgFEXfW3nc8LE3oii6v66ubmLhuye6d+++d0VFxbRVLOo3558QfOR69uzZp66u7oxcLndYFEWbRVG0KJ/PP7RixYqr5s2bV13/OwocT66oqPivurq6o/L5fPj8zlEUrYii6IHly5ePaeizjS3Cgnna8dBYPOMJECBAgAABAgQIJAgIHpQIAQIECBAgQIAAgdUUSAoeOnXq1L5du3aTcrnccSV2PLSurKy8MIqin0dRtFYDpzM3n8//pKam5snwZ40MHpKChLkVFRU/mjNnzjPh2GUKHkLo8JN8Pv+bKIrWbmA+H+ZyudOrqqqmRFGUj/+8wHFCFEU7RFG0ZwOfnV1RUXHUnDlzZq7OsgkeVkfPZwkQIECAAAECBAisWkDwoEIIECBAgAABAgQIrKZAUvDQq1evvvl8/k/ha+rq6g6qqan5R+FX9uzZ86f5fP62KIoWhjv827Vr9+jMmTO/6tmzZ5d8Ph8CiWH5fP7v4f0QVVVV8wt+qL8yiqLz6urqBtXW1k5vaBqVlZUDoyg6IZfL3d66devX3nzzzU9XBgwdWrVqFcKBa6Io+tM666wzZObMmZ+FPysINqLWrVsfMnv27PdLHLvB71/5o/794TP5fP7cdu3aTQnH7tKly0Zt27Ydkc/nL8rlcu/lcrlD58yZ83LBfE6KomjSyv/7uYqKiivatm37WPhs165dN19rrbXCuf4wiqJrq6urz4uiaHlTl07w0FQ5nyNAgAABAgQIECCQLCB4SDYyggABAgQIECBAgMAqBUoFDysfsbRPFEXjoijqFUXRxdXV1b8q/ME8/Bjfpk2be1fe3X9kdXX1w4Vf1qtXr7Z1dXXXR1F0WhRFI6qrq28q+KE+MXhY1YnHOzEqKip2WL58+cFz586tCeNXJ3hYeb7hHE/K5XJnVlVVjS/c1RBFUa6ysjKEBlfUDxAKHK+sqKj45Zw5c74sPP9u3bpt26pVq0eiKFqwbNmywxYsWLC4qaUpeGiqnM8RIECAAAECBAgQSBYQPCQbGUGAAAECBAgQIEAgbfBQatzSfD7/81atWo2v/2N69+7dd62oqJgaRdGzdXV1x9bW1n5U/yArfySfms/n/0+bNm1+Eu9aaMTLpXM9evTYMoqiQ6Io6p/L5XpHUdQxiqIeK79r7ooVKw6aO3furNUNHrp169ajdevWX4cnhWFGiQDhw5U7Kt4Kf174jofq6urb6zukDUTSlKvgIY2SMQQIECBAgAABAgSaJiB4aJqbTxEgQIAAAQIECBD4RqDgB/OGVL7I5XL/b1VV1QMN/WGPHj1+kMvl7s3n87e2a9du5MyZM5fVH1dwp/+iwkcfpQkewiOK2rRpMy68W2IVS1a24CFNkFIQIGxWGHgIHvylIkCAAAECBAgQINAyBAQPLWMdzYIAAQIECBAgQKAZBUo8aim8MPqiKIp+kcvlpi9fvvxHc+fOfbv+aRZ89qrq6urzG5pGHDzk8/nFy5cvP2T+/PkLw7ik4KGysnKDKIrujKLoiCiKFkVRNLGuri7smqhatmzZ8iVLlnzVvn37iVEU7VGuHQ9pdhLEwUMul+ta+M4LwUMzFrGvJkCAAAECBAgQIFBGAcFDGTEdigABAgQIECBAIJsCpd7x0KdPn3W/+OKLCblcLrw8+rft2rUbEb/AOZZakzseVr5Y+q9RFNVUVFQcNWfOnJmFK7TyHRS3ljl4SHx0lB0P2fx7YtYECBAgQIAAAQLZERA8ZGetzZQAAQIECBAgQGANCZQKHsLXdevWrXPr1q3/kM/n946i6NLq6uqxhS+XLng00QvLli07pqEXJldWVh4cRdGf8/n8gw294yGKov2rq6sfqz+9+Lzy+fyNNTU1Pyv83jA2RfDQKpfLHVxVVfVuQ3QN7biI3/GQz+dbVVRU/D9z5sypqv/Zbt267dSqVav/iaJooXc8rKGidFgCBAgQIECAAAECzSggeGhGfF9NgAABAgQIECDQMgRWFTyEGfbq1atPXV3dfStf5nxadXV1ePxRPvxZly5dNmrTps29URTtGUXRkdXV1V+/mDn+r3DXRBRFI6qrq2+K/6xHjx6n5nK5ifl8fmhNTU3YufAv/8W7KaIour2iouL0+i+27tGjR6dcLvfbKIq2KXzUUqdOndq3a9duUi6X272iouKg+jsl4i9pKHjo1atX27q6unCOJ+VyuTOrqqrGx3Nd+blvHkEVRdG11dXV58WBiEcttYy/D2ZBgAABAgQIECBAQPCgBggQIECAAAECBAispkBS8BBFUa6ysvKEKIp+E0XRZ1EUHVO4Q6Fnz57hUUy3RVH0QS6XO+vLL798cMGCBUt79uzZJZ/PXxhF0bB8Pv/3ioqKw6uqquYX/PD/9U6IKIr+ls/nT66pqZld+CN/jx49dqioqHgkn8+vk8/nz/3qq69+v2DBgiXdu3fvUFFRET77y5CLRFH0Ly+XjqKodY8ePa7N5XJn5PP5X+dyucuqq6s/rs9U6h0TK9/zcH8URetEUXRBFEV3hM+HkKVt27Yj8vn8Rblc7r1cLnfonDlzXi6Yz0lRFE2Koujk6urq2+t/X8EjmqLCl2w3ZfnSvIuiKcf1GQIECBAgQIAAAQIEokjwoAoIECBAgAABAgQIrKZAiuAhfEPhnf6z671zIfxZCBh+HkXRWg2cztx8Pv+TmpqaJwv/bOVuiT9EUfT9ep/5/dKlS09duHDhkp49e56Tz+cvb+C4X0VR9Luw6aL+jodwrO7duw+oqKj4P1EUbVjv2N+EAqt4uXWuZ8+eP8nn8yFoWbuB+XyYy+VOr6qqmlIYlKzJHQ8Fj5X68aqWu66ublBtbe301SwJHydAgAABAgQIECCQaQHBQ6aX3+QJECBAgAABAgTKIZAyeIgKH5uUy+WmL1++/Edz5859e+U5VPTo0WOPKIpG5nK5wSt/8K/J5/N3RVE0oaam5p2GznXl45LOj6JoyMrPLIqi6A91dXUX1tbWLo2iqKJnz54H5PP58G6JflEUfZjP56dGUTS+Xbt2f1+yZEkIB/YofNTSyu8JuzR2jqLosiiK9lkZXLyRz+d/UVNTEx4NFa0ieAh/HMKH8IipM3K53GFRFG0WRdGifD7/0IoVK66aN29edf35CB7KUY2OQYAAAQIECBAgQKD5BQQPzb8GzoAAAQIECBAgQIAAAQIECBAgQIAAAQIECLQYAcFDi1lKEyFAgAABAgQIECBAgAABAgQIECBAgAABAs0vIHho/jVwBgQIECBAgAABAgQIECBAgAABAgQIECBAoMUICB5azFKaCAECBAgQIECAAAECBAgQIECAAAECBAgQaH4BwUPzr4EzIECAAAECBAgQIECAAAECBAgQIECAAAECLUZA8NBiltJECBAgQIAAAQIECBAgQIAAAQIECBAgQIBA8wsIHpp/DZwBAQIECBAgQIAAAQIECBAgQIAAAQIECBBoMQKChxazlCZCgAABAgQIECBAgAABAgQIECBAgAABAgSaX0Dw0Pxr4AwIECBAgAABAgQIECBAgAABAgQIECBAgECLERA8tJilNBECBAgQIECAAAECBAgQIECAAAECBAgQIND8AoKH5l8DZ0CAAAECBAgQIECAAAECBAgQIECAAAECBFqMgOChxSyliRAgQIAAAQIECBAgQIAAAQIECBAgQIAAgeYXEDw0/xo4AwIECBAgQIAAAQIECBAgQIAAAQIECBAg0GIEBA8tZilNhAABAgQIECBAgAABAgQIECBAgAABAgQINL+A4KH518AZECBAgAABAgQIECBAgAABAgQIECBAgACBFiMgeGgxS2kiBAgQIECAAAECBAgQIECAAAECBAgQIECg+QUED82/Bs6AAAECBAgQIECAAAECBAgQIECAAAECBAi0GIFcPp/v22JmYyIECBAgQIAAAQIECBAgQIAAAQIECBAgQIBAswqE4OH3zXoGvpwAAQIECBAgQIAAAQIECBAgQIAAAQIECBBoMQKChxazlCZCgAABAgQIECBAgAABAgQIECBAgAABAgSaX0Dw0Pxr4AwIECBAgAABAgQIECBAgAABAgQIECBAgECLERA8tJilNBECBAgQIECAAAECBAgQIECAAAECBAgQIND8AoKH5l8DZ0CAAAECBAgQIECAAAECBAgQIECAAAECBFqMgOChxSyliRAgQIAAAQIECBAgQIAAAQIECBAgQIAAgeYXEDw0/xo4AwIECBAgQIAAAQIECBAgQIAAAQIECBAg0GIEBA8tZilNhMB3V+Cll15af9iwYYN69+79/oQJE55bf/31V3x3Z/Pvcebjx4+vvO6663Y966yznhs5cmT1v8dZNf9ZPPzww5ueeeaZ++2+++5zG1Nrb7/9dtuf/vSne4cZ/Pa3v53euXPnL9fUbL7N71pTc3BcAgQIECBAoGUKuMZsmetqVsUCn3zySasRI0bs+vTTT3e74YYbHjv44IPf/Xd18vfy33VlnBcBAoIHNUCAQLMLCB7KvwTNdfEZf+8RRxzx+jXXXPNq+We2ekdcE8HD2WefveMDDzywXblCntUJHppr3VdvVXyaAAECBAgQ+K4IfNvXGt/2931X1sF5rnkBwcOaN/YNBAi0fAHBQ8tfYzMk8G8vIHgo/xI1V5MmeFj93SWCh/L/fXBEAgQIECBAoDwC3/Y15rf9feVRcpSWICB4aAmraA4ECDS3gOChuVfA9xMgEAkeyl8EmrSGTdfEjodyr57godyijkeAAAECBAiUS+Dbvsb8tr+vXE6O890XEDx899fQDAgQaH4BwUPzr4EzIJB5AcFD+UtAkyZ48G6P8v+9ckQCBAgQIJB1gW/7GvPb/r6sr6/5//8CggfVQIAAgdUXEDysvqEjECCwUqCwMfjJT34yb8KECT0fffTRygULFnRo167dsgEDBsw/55xzZm6zzTafF6KtKniYO3fu2rfffnvl888/3zkc54svvmgTPrvZZpt9svvuuy84+eST5/Tu3ftfjlf/jvHFixevNW7cuG1feumlLh9//PHanTp1+vT4449//cQTT6xdZ5116hpawPnz5689fvz4raZNm9b9/fffX7d169Yrevfu/d6QIUNmHX744e+0atUq35iFj98DEF5MtsMOO3xSeOwNNthg6eDBg+eMHj16dkMvLa6rq4tefPHFDW699dat4zmEz/Tr12/B6NGjZ/Xp0+ez+ueyqibtscce2+S+++7r9tprr2369ttvr19XV1cR5ldZWbn4kEMOqT7++OPnbbDBBstXtUbz589fZ9y4cds9++yzXcOaDBw4sOamm2564Y477uhW6qXWH3/8ceu77rprywceeKBnbW3tRuF7wzy22mqr9w499NDaQw89dFH9712yZEnFf/3Xf3WdMmXK1vFnunTp8tEBBxxQPWLEiKr64+Nznjlz5rqFax579erV65OJEyf2LefLpQvXtqGXzr3xxhvtJ02a1Ouxxx6rDPUXzmXPPfecu+uuu75z3XXX9av/UvWm1G9hY9RQXVZWVn6wpl+K3Zi/D8YSIECAAAEC302Bpl7vx7NNe22X9trmySef3PiCCy7Y+9BDD33j2muv/XtFRcU3sNXV1euceuqpe4X/4dZbb32isrJySfyHn3/+eavTTz99l1deeaXzhAkTpg0cOPDDwhVpSi+wYsWK3IMPPthp8uTJ277xxhsdly9f3mqTTTb5bNCgQbUjR478Z9euXZeWur4eP37886+99tp6EyZM2G7GjBmbhevrbt26LT799NP/ceSRRy5qbO8Rf098HfrEE09sGXqaioqKuu7duy/eZ5995h199NELttpqq8+DWeG6Dh8+vCbMY9KkSdvNnj27Y7hmP/fcc58ZNmxYbThumOfUqVM3mTx58tbxua5qnuEzDfUz4Vy6du360YABA946+uij5+20006fxOvX2PGleoDQg26//faLRowY8fruu+/+YWF9lKrJ8L8Ho+9///tzn3nmmc6vvvrq5o19uXRWer/27duvqF9jca++8847v3344YfP3XvvvRc3tX6/m/9KOmsCBAoFBA/qgQCBsgnEF6y77LLL/Nra2g7vvffeevUPHn70v+GGG57ceeedP47/bFXBQ/xonFInudFGG31+5ZVXPr3ffvu9H4+Jf7j98ssvW/Xt23fRI488slW48K9/jGOPPXbGJZdcMqNNmzb/EiI89NBDnX75y1/uHn4kbuh7S31uVZDxxecee+xRGy7QGzr2Ntts8+5NN930dPfu3b9pisJF98SJE3tcd911uzQ0h3AxfdZZZ714wgknzC28kF5V8BCfS6nzDYHG9ddf/3xhCBKvUQgnvve9773/u9/9bofC84l/yP/tb3/bYPBQW1u7zqhRowaEuZf63voX9EmfKeU1ZcqULr/61a92jUOqhr7v2wgewto9+OCDm40dO3a3UrUUzq3+uTSlftM25w0FW2X7B8CBCBAgQIAAgRYv0NTr/QDTmGu7tNc2H3744VpDhw7de6ONNvpi0qRJf+vYseOyeBFCHzF69Oh9wv89bty4xwtvEFmwYMHaQ4YM2Tv8+H3nnXc+scUWW3wZf64pvUC4webss8/u+/jjj/dsqAhW1QNtvvnmn26yySZfPPHEE93Dj/yFnw/nN3r06BeGDx9e3dCP5qUKLlyHTpkyZYurr766f6nr0MJr0Hhdjz/++H/U1tau99RTT/UoPPZZZ531XNhNu2zZstyll17aZ8qUKX3qn2sYH3qzsWPHPnPggQe+F38+qZ+pfz3c2PHh80mfKeUYrrvPOeecfs8++2y3Vf3lbWrw0NJ7v2nTpm2yqr7ZzU8t/v8lmCCBRAHBQyKRAQQIpBWIL1jD+B133HHhiBEjZu6xxx6L27RpUzdjxoz1fvnLX/YNd4zU/6F1VcHDo48+2vHee+/tcdxxx1XvsssuH3fo0OGrcPz33nuvzZ133tl94sSJO/Xt2/etiRMnPhvf/R7/cFtdXb1xuJP/4IMPnn3SSSdVbbvttp+tWLEiuvvuu7uEi/A2bdqsCHc4DRgw4KN4jmFnwZlnnrnn0qVL1zrppJNePe644xaEBiZcZIc7qq644oq+c+fO3fDKK6984uijj347rU38Y3+46B04cGDtGWecMWv77bf/tFWrVtG0adO+Pm5NTc3GP/jBD2aOHTv2tTgMCQ3T+eefv2f4nqFDh77y05/+dG6Y56JFi9pMmDBh67vvvrvP+uuv/+X1118/vfBOrVUFDxdddFGf1q1b53/wgx/M69mz5xdrr712Xbhzac6cOe0uvfTSHcOF9/Dhw18855xz/hnPL16jxYsXtw937B911FGzTjnllOrNNtvsm+YujC31vZdddtm2d9xxx3/0799/3pgxY/4R1iLc+fLRRx+t9cILL2zwpz/9acvDDz98XhwghebtzDPP3Pnpp5/uNnjw4KpRo0bN6tWr1xe5XC5fXV3d7uqrr+7zl7/8pdchhxzyxtVXX/1K7PX8889vMGLEiL0/+uijdX7wgx+8PmzYsH9269ZtaZhfaHYnTpzY67//+7/7fBvBQ1xL7733XvvCcwm1NGvWrHVvvfXWrR555JFtSgUPTalfjyNI+zfSOAIECBAgQKApAoXX+3379l0watSoGeGGoqTr/aZe2yVd24RryVNOOWVAuD6/5ZZbpvXr1++T+Ifo8847b8f77rtvu/B/H3XUUa9fddVVr8Y/3j/11FMbjhgxYtDAgQPnXXfddS/H15JN6QXCtd3FF1+8/T333LN9MLngggteDdf54ZiF1+z1e5b619dHHHHEG8cff3xtuAnpiy++aHXzzTf3DL3Olltu+VH9HRtJaxfmN2rUqL0/+eSTtg1dEz/88MOd58yZs8Fll1326vrrr7+icF3Dj8WnnXbaa4cccsg7oU8o/K5bbrmlxzXXXNO/Q4cOS372s5+9dOSRR74d1r7w+rxr164f3nbbbU+Ea/fw2XBH/GmnnbbX4sWL25155pkvHnvssW+Ffia4zZs3b51HH310s3nz5q07ZsyYmeFcGjs+fEcIi8aMGTOwffv2X/7sZz97+cADD3wnHGvp0qUV999/f+drr722XwhKCnu/8P1jxozZIdRIjx49Phg9evSr3//+998N6xaCr8cff7zjdddd9x/z58/fsKnBQ0vu/T744IO1Tj755D1mzpzZaciQIa/GvWHouxYuXNh2+vTpm/ztb3/b7OKLL/5H/Z4xqX79OQECLUdA8NBy1tJMCDS7QHzBesIJJ/z9wgsvfLP+lsrw+JtTTz110Oeff75W4Zbmpr7jITQwp59++q5z587tMHHixOnbbbfd148cioOHjz76aO1x48Y9uccee/zL1ulwR0zciBRuGw4Xn+eee+5/TJ06tefYsWP/1lCwMG3atI3CRXz//v3fuvHGG1+sfzFeahHi4OGSSy558sc//vGC+ncshe3Ko0aNGrTpppt+dvvtt08PW8HDVvSRI0fuMm3atMphw4a9dPbZZ88u/FyYx9ixY7f77W9/u2P9H+CTmrRS5xmarWHDhg3aaaed3i6cX7xGHTp0WPrrX//6mR133PHTho7R0Pc25fmof/zjHzuff/75e4UG7PLLL/9H/V0pIXgaNmzYgHfeeWe9eO3j9fvzn//cOzSXDX1uTbxcuqFHLa3OuTS1flcV/DT7Pw5OgAABAgQIEGgRAk293m/KtV3aa5uLL764z1133bXDFVdcMf3YY49dGD4XfvA/5ZRTBqJ/2bsAACAASURBVK6zzjpfhRuKli5d2qpwZ8Mtt9zS/eqrr94tvpM/fKapvcCzzz7bIYQYvXv3DruXn6//KNBw3FGjRvWbPn169/Hjxz++7777fhC+L76+Drs1JkyY8HT8Q31cKPE1dHi06fjx4/96wAEHfLOLYFXFVNhDpN2pHa/rQQcd9Ga4hm7ocaax6Ztvvtnx8ssvfzK2js8lfG+Y52OPPdar8Camxl5/N3Z86AmHDh06oLq6eqMJEyZM79+//zc76+Nz+8Mf/tDl5z//+Z5hR8cll1wyM/zv8bqFcKChzzWlh4m/Lwu9X2F/6JGuLeKfd5MgsEYEBA9rhNVBCWRTIOnH7nDHyRlnnLHzX//6156FP/gnBQ/hB/Z//vOf7R966KHNZ8yYsfFbb721/qeffto2PKc0SIctvYV3ONV/Rn5Dj5dp6FzDc2BPOumkvTfZZJPPb7vttmfj3RWFqxkfO1ygTp48+Ym0d28kvQcg/JAe7hiZNWvWpnFj8frrr68bto6H7y8MVgrPJ7Zr3779sjiwSNOkxTs4Hn/88U4zZ87c5JNPPln73XffXTd+PFFjdqUUnk9DroXrfuSRR74ednSUerdG3PSdddZZfZ966qktG3rmbuEF/UMPPdQ79orX7/PPP29TWA+F59fYRib+7KpqqqG1XZ1zaWr9pln3bP7LZNYECBAgQIBAuQSacr0frjubcm2X9tom3O1+1lln7Rt2Dl911VX/CJ/761//uvHIkSP3Oe+8855btGhRu8mTJ3/v+uuvnzZ48OD3Q2/xs5/9bKfHH3+8e+G1ZlN7gauuumqb8A6xwuCjvnfs1pgeKBwjqYdoaF3jHiI8drbUNXGp8ysMYuqPiU179er1Qf3HWsVj48dbhd3vcT8Vfy70Kw3dFFbqe9KOL7V7paGeabvttgvh0Avh3QTxutXfDRN/rhzBQ6mdEi2h94vrbPHixetceumlfzvqqKPebszjwMr1b5LjECDw7y0gePj3Xh9nR+A7JZDUiITJnHfeeTuER90U3m2yquAhNABjxozp+/zzz29ZCqNcwUN8Ufzll1+ulQTf2OdVJjUN8QvuwvNUf/GLXzw1ZMiQ+Wku7gvvji9sLEqtRWi0Hn300U0vueSS/g29gyOedzmDh3DMe+65Z/MxY8bsGb9Qun///vP79+//7q677ro4vNSucEdDfCE+c+bMku+DKFyf+II+9govqSsVCn1bwcPqnIvgIelvnz8nQIAAAQIEmkugKdf7Tb22C3NM833xD6CbbbbZJ/GP3eFH5QcffHCrW2+9ddo777zTNoQQRx999Kxwt/snn3zy9eOZwrsPCndBNKUX2HDDDb+Kb6xKsyaFP+wn3XwVjpfUQzT0nWl6iPqfS+M8efLkrpdeeunAfffdt6rUzu+G7oIPj+QJO5VffvnlLuHmra233vq9XXfd9e1dd931/b59+35c+F6OcF6NHR+fVxr/uMcJvUdDN8QVHmNNBg8tofcLgWII8MKjY4NbeBn6gAEDFu6yyy7v9e/f/8Nw858gIk1VGkOgZQsIHlr2+podgW9VIM0FazzmiCOOeP2aa655NZxgqYvuwovO8F6BAw44YM7gwYMXhvcDhHcUhOeJjhw5sv8bb7yxSTl2PCS9yLoQs9zBQ2FjETckaX4kj3+kDs9MLXxmaam1iJ/3Gt6BEOZw6KGHVu23337vbLTRRl+1b99+edhZEh611Lt37/cnTJjwXHg26qrWKG3TEp71ef/99292ww03/Mdbb73VofBzYW1POeWU8FzQmtAEFL6jI00Bx8FDGq80Yxr6zsbueEjzPaXGCB7SrLoxBAgQIECAQHMINOV6v6nXdmF+ab4vfvxqVVXVRr/5zW+mhfd7hWBhgw02WDZ+/PgXPvvss9ZhZ3E4XrhTPzx//rTTThvUr1+/hYXvd2hKLxCun0eMGLFreC9ZmvX4NoKHNNehaa/hC8c11MfVP06p3djz589f+6qrrtpu6tSpvZYvX96q8HPhvRiXXXbZy9tss83n8f/emPGF76dIWoM4eAjj4nUrtSthTQYPLaX3C3/3rr322m3uu+++3vHO+XgNQsB04YUXvrznnnsuTloXf06AQMsVEDy03LU1MwLfukCaxiC+a2fo0KEvn3feeW+GkywVPIQXS48cOXLfjh07fn7DDTc8GV5cVzip+GKwXMFD/H0DBgyYX/ijezkgk+5WKrywjbdpp7lbqbE7HuIdJwMHDqy54YYbXqz//NZSa5Hmjqw0zWHYcRHO+fnnn9/wb3/7W6enn366a3hPQ7j76eyzz35+2LBhNeH5sUOGDPn6BXRpt4eH747Xr3Brd/21a0ojFo7R2OBhdc5F8FCOv3GOQYAAAQIECKwJgaZc7zf12i7NtWU8x8L3PGy55ZZfhHcunHjiif8YOXJkdRgT/vzee+/dNrxjIQQR4dFM9R8r1JReoPDO9ca+gDjN9XVSD9HQGqfpIep/Ls26NnXHQ+F3hUewzpgxY73nnntu48cff3yL1157rXMIIrbddtt3brnllqe7dOmytLHj4/d1FN7YllT7hetW6hFZazJ4aCm9X+wcdj+EG9iee+65jaZPn77Fyy+/vHkIIjp16vTp+PHjn+jbt+/XL333HwEC2RMQPGRvzc2YwBoTSLpgbegCK5xMqYvu+HgHHnjg7MK7keIJlDt4iLdpt27dekXh+xLKAZbUNLz11lttTzjhhL3CexbiZ83G51NXV5cL28T79Onz9cuzC/+Ln2m64YYbLkl6x0Mp/8Ljrengof75h50QN954Y88bb7xxl4a2Pq/qWbn1j/Xqq6+uF+5eW3vttb8qtX7fVvBQ6m6vwnNekzsezjjjjOdHjx5dVY7adQwCBAgQIECAQCzQlOv9wvd9NebaLnxn/H1J1zbxuwV+/OMfz+jYseOSyZMnb194A8vUqVM3GTVq1KAhQ4a8Fo77+9//frv67xJrai8Qhx6FN1alqZg1FTys6Xc8VFZWLr7tttueauhdd+HxqhdccMHeO+2004JS78wrtJkzZ067ESNG7D5nzpyOaYKbhsbHQct22233TprvjL8/viGr1LqtyeChpfR+pep88eLFa51xxhn9n3322S1X9d6QNH9PjCFA4LstIHj4bq+fsyfwbyWQ1Ij88Y9/7HzRRRft0blz509vvfXWJyorK5eECZS66I7vqhk0aFB12CZd/4XEYQvuyJEjd1u4cOF65XjU0pIlSypGjhy5y7Rp0yqPPfbYGZdccsmMwncPrA72qoKHsAtgwoQJPceNG9d/5513nj9x4sRnw06EwvMZNmzYS2efffbswudkhjtLLr744u3vueee7Q855JA3rr766lfi8016yfOYMWOePumkk+bWn1No2i688MI9dthhh3fK+ailVdk19AP87bff3u3yyy/ffZtttgkvgHu6e/fuX9fKqv776KOPvn5e79///vcupeZ33333bXbuuefuU/8dFknHbuyOh8IXxl1++eVPHnvssQvrf0f8IsT657I6Ox7iYx566KFvXHvttX/3XNWklfXnBAgQIECAQGMEkq73//d//7fj2Wefvdemm276WeH1flOu7cJ5pb22iX9s33jjjb/I5XL5tm3bLo+vqcNxwq6LU045ZWC46aVt27YrPv/887UK3+8QxjS1F4hDjQ4dOixtaJd2Kd81FTw0ZR5J61po+Oabb3Zs6Po2PHbnzDPP3Dm8s2748OEvnnPOOf9Mqq3G/rjf0Ph4bcN5jR49+oXhw4dXp7kGjkOSsNuioSAl9BbDhw/vH941mCYUKZxrVnq/Va1vbCB4SPpb4M8JtGwBwUPLXl+zI/CtCsQXrAMGDJg3fPjw18OjkdZee+26zz77rNV99923+Y033rhTeLdA/QvCUhfdzz77bIewTXrZsmWthg4d+sqJJ55Yu+66664IP+ref//9m99+++3bhxckl+vl0gHrscce22T06NF7L126tPW+++5bffrpp78R3ikRftAPd2tVVVW1mzp16mbV1dXrX3bZZa/G70BIgo4vvA466KA3Tz311H/GxwzvsZg8eXL3O+64Y4dwjMsvv/ypww477J34eOFH+fPPP3/PYHDCCSe8OnTo0OqNN974q3CBPWHChK3vvvvuPuuvv/6X119//fSBAwd+GH+uVPPw61//equbb7555x49enxwwQUXvDxo0KAPwmfC3UO33XZbr4ceemibsN25nC+XDj+kjx49epfddttt0eDBgxf17Nnzi1AXofGbNWvWupdffvkO4YL+pz/96asXXXTR66FRCPM77bTT9pgxY8Zm4fmgw4cPf23QoEHvB+/wufBs3meeeWajRx55pOsZZ5wxK96+G8871MS555774hFHHPF2eB9IbW3tOrfffnvPe++9d7uG5pe0fo0NHsLx4nMJW4zDuRx88MHvxOdy1113dX/ggQd6h5caljN4iHfAtG/f/quLL774uf333//9Vq1a5ZPm588JECBAgAABAmkECq/3TzjhhDfD89vDdV24Tr7//vs7X3vttf0WL17cfvTo0c+PGDGiKv4BuKnXdmmvbQp/kA7zqP/Dd7jRJ+xM+P3vf//1NXepHdVN6QXCD/2jRo3q99hjj/Xq2LHjpyNHjnzlgAMOeDe8NDl877vvvtvmpZde6nD//fd3P+aYY2oOOOCA98I5rKngIRw77iFCT/PDH/5w5ogRI2aHHQrhOjpcFz/88MOd58yZs0Hcz6QJHsJxb7nllh7XXHNN//XWW2/ZyJEjXz722GMXtGvXbkV1dXW7q6++us9f/vKXXl27dv3wtttue6JXr15fxJ958cUXOx555JG1/fr1+2jTTTddFuoiBBX33HPPFjfccMPOHTp0WHLLLbc8EXZ4h+9ozPjwHXfeeeeWl19++W4VFRX5Y4455vUTTzyxOty4FK6DQ23Mnj173YcffniL5cuX58aOHTszfGbu3LlrDxs2bI/Zs2dvuv/++88577zzZoQb40IthwDt5ptv/t7s2bM7hrFNDR5acu/3P//zPx0nTZrU+5hjjqnabbfdFm+++eZfBu/g9/DDD3e65ppr+n366adtx40bN32//fZ7P82/L8YQINDyBAQPLW9NzYhAswkkvdgrPMf/uOOOm/mLX/xiZuFOglIX3eFC/Ve/+tW2kydP3qGurq6icGLhWHvttVft+++/365cOx7C8cN3TpkyZYurr766f/hRuBRmY++Yj4OHUscLj3c666yzXhg6dGhN4R064XwmTpzY47rrrtul/ovYwrHatWu37KyzznrxhBNOmFv4uVLNQ2j6RowYMeCVV17Zov65hJc877333jVPPvlkt2233fa9cu14SPNCwbAde9y4cS8UPtc13Ln2n//5n/1nzZrVqZRb/dCp8E6r+p8JxltttdX74XiNXb+mBA+rOpdQv1tsscXH8+fP33DfffetuvHGG18MTXs459XZ8VDY+BbOv7EvQ2+2f0R8MQECBAgQIPBvLZB0vR9O/rDDDps1duzY18INQ4WTacq1XWOubeJHHq277rpL6z9GKZxH/Dim0FeUugu7qb1AuH47//zzdwp3+69qAQt/wF6TwUNSDxHOsfB6OG3wEHZcX3rppX2mTJnSp35/Fo4Zrs3Hjh37zIEHHvh1uBL+S6qZ+v1MY8eH7wjnddNNN/W8+eab+zbUM8XnUv89EGFHzZgxYwbWfzFyGB8ClBDchBvdmho8tOTeL+ll7KHfCTeWhfc6luspAv/W/zg6OQIEGhQQPCgMAgTKJhBfJB5//PH/WGutteqmTp3afcGCBR3CD769e/d+b8iQIbMOP/zwd+rfgb2qi+5wV87999+/2U033bTD3LlzNwoXpttvv/2iIUOGzN5tt90+HDlyZP9yvVy6ECI0D5MmTar861//uuX8+fM7hAvr8MP8Vltt9d4+++zz1kEHHfR2t27d/uXlZ6uCLNxqOnfu3PWeeOKJLd9///114/mMGDHi9d133/3DhrYFh8bhxRdf3ODWW2/d+qWXXuoSApFwLv369VswevToWQ29+2FVzUP4QXzcuHFbP/jgg9uEY22yySaf7bXXXvNOPvnkOeFFa8OGDRvUu3fv98sVPITzDy8b++Mf/9jlySef7FpdXb1RaAjiujj88MOrfvSjHy2o/yit4BmazQceeKDzlClTtqqqqto4NAXhc+HZsv3791948MEHv9WvX79PCmsqfOaOO+7oPmXKlG1C/RVa1dbWtjvzzDP3+zaCh3D+YbfPpEmTekyZMqV3eIl24Xp//PHHa4Vzqd8ArU7wEL6z/vrG33nddde90NCzeMv2D4ADESBAgAABAi1eIL7GPOWUU15ef/31v3rggQd61tbWbhQmHnapnnzyya83dL0fwzTl2i7ttU0cLOy4444LG3rWf0PP1S+1YE3pBULfEh679Lvf/W7rWbNmbRqus8OPr127dv2ob9++iw466KC39txzzw/iH2HXZPAQz2vmzJnrTpw4cetnn312i9B7hPPp3r374v3333/uD3/4w3lxP5M2eAjHjec5efLkrcPu5HB9HvqJQYMG1Y4cOfKfXbt2/ZceKVwPT506teOf//znbjNmzNg0nEc4TvjMgAED3ho6dOjswn6mseML1/CNN95oP2nSpF5PP/10l0WLFq0ff0/oRQcPHrzgoIMOeifsHi/8TDC64oordnj11Vc7h6Ah+Bx33HGzDzvssLfPPvvsnZ9++uluTQ0eQsDVUnu/EPY8+eSTGz/00ENbvvjii51j79B77bTTTgtPPPHE2aX62xb/D6UJEiDwjYDgQTEQIFA2gcZcsJbtS78jB0p6ufR3ZBpOs4wC8V1CIai75JJLvt7y7T8CBAgQIECAAAECBL7bAnq/7/b6OXsCBMonIHgon6UjEci8gOChdAm4+Mz8X49/AYifM3z33Xdvf+WVVz5x9NFHv02IAAECBAgQIECAAIHvvoDe77u/hmZAgEB5BAQP5XF0FAIECp7fWeqZqVlGcvGZvdUPW/QvvPDC/xg0aNDC/fff/93OnTt/Gb84+4477uhx55137hi2ff/mN7/5m0cgZa8+zJgAAQIECBAgQKBlCuj9Wua6mhUBAo0XEDw03swnCBAoIWDHQ+nScPGZvb82SS/V7tSp06eXXXbZM/vuu+8H2dMxYwIECBAgQIAAAQItU0Dv1zLX1awIEGi8gOCh8WY+QYCA4KHRNeDis9Fk3/kPhJcn/uY3v+kxffr0LuHF6OEFg2FSXbp0+Wjw4MG1J598cnXYBfGdn6gJECBAgAABAgQIECDwjYDeTzEQIEDg/xMQPKgEAgQIECBAgAABAgQIECBAgAABAgQIECBAoGwCIXg4p2xHcyACBAgQIECAAAECBAgQIECAAAECBAgQIEAg0wK5TM/e5AkQ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IAAAQIECBAgQIAAAQIECBAgQIAAgbIKCB7KyulgBAgQIECAAAECBAgQIECAAAECBAgQIEAg2wKCh2yvv9kTIECAAAECBAgQIECAAAECBAgQIECAAIGyCggeysrpYAQIECBAgAABAgQIECBAgAABAgQIECBAINsCgodsr7/ZEyBAgAABAgQIECBAgAABAgQIECBAgACBsgoIHsrK6WAECBAgQIAAAQIECBAgQIAAAQIECBAgQCDbAoKHbK+/2RMgQKBBgXw+/3gul9sHDwECBAgQIECAAAECBFYloHdQHwQIECDQkIDgQV0QIECAQJGA5kFRECBAgAABAgQIECCQRkDvkEbJGAIECGRPQPCQvTU3YwIECCQKaB4SiQwgQIAAAQIECBAgQCCKIr2DMiBAgACBhgQED+qCAAECBIoENA+KggABAgQIECBAgACBNAJ6hzRKxhAgQCB7AoKH7K25GRMgQCBRQPOQSGQAAQIECBAgQIAAAQJ2PKgBAgQIECghIHhQGgQIECBQJCB4UBQECBAgQIAAHwjNegAAIABJREFUAQIECKQR0DukUTKGAAEC2RMQPGRvzc2YAAECiQKah0QiAwgQIECAAAECBAgQsONBDRAgQIBACQHBg9IgQIAAgSIBwYOiIECAAAECBAgQIEAgjYDeIY2SMQQIEMiegOAhe2tuxgQIEEgU0DwkEhlAgAABAgQIECBAgIAdD2qAAAECBEoICB6UBgECBAgUCQgeFAUBAgQIECBAgAABAmkE9A5plIwhQIBA9gQED9lbczMmQIBAooDmIZHIAAIECBAgQIAAAQIE7HhQAwQIECBQQkDwoDQIECBAoEhA8KAoCBAgQIAAAQIECBBII6B3SKNkDAECBLInIHjI3pqbMQECBBIFNA+JRAYQIECAAAECBAgQIGDHgxogQIAAgRICggelQYAAAQJFAoIHRUGAAAECBAgQIECAQBoBvUMaJWMIECCQPQHBQ/bW3IwJECCQKKB5SCQygAABAgQIECBAgAABOx7UAAECBAiUEBA8KA0CBAgQKBIQPCgKAgQIECBAgAABAgTSCOgd0igZQ4AAgewJCB6yt+ZmTIAAgUQBzUMikQEECBAgQIAAAQIECNjxoAYIECBAoISA4EFpECBAgECRgOBBURAgQIAAAQIECBAgkEZA75BGyRgCBAhkT0DwkL01N2MCBAgkCmgeEokMIECAAAECBAgQIEDAjgc1QIAAAQIlBAQPSoMAAQIEigQED4qCAAECBAgQIECAAIE0AnqHNErGECBAIHsCgofsrbkZEyBAIFFA85BIZAABAgQIECBAgAABAnY8qAECBAgQKCEgeFAaBAgQIFAkIHhQFAQIECBAgAABAgQIpBHQO6RRMoYAAQLZExA8ZG/NzZgAAQKJApqHRCIDCBAgQIAAAQIECBCw40ENECBAgEAJAcGD0iBAgACBIgHBg6IgQIAAAQIECBAgQCCNgN4hjZIxBAgQyJ6A4CF7a27GBAgQSBTQPCQSGUCAAAECBAgQIECAgB0PaoAAAQIESggIHpQGAQIECBQJCB4UBQECBAgQIECAAAECaQT0DmmUjCFAgED2BAQP2VtzMyZAgECigOYhkcgAAgQIECBAgAABAgTseFADBAgQIFBCQPCgNAgQIECgSEDwoCgIECBAgAABAgQIEEgjoHdIo2QMAQIEsicgeMjempsxAQIEEgU0D4lEBhAgQIAAAQIECBAgYMeDGiBAgACBEgKCB6VBgAABAkUCggdFQYAAAQIECBAgQIBAGgG9QxolYwgQIJA9AcFD9tbcjAkQIJAooHlIJDKAAAECBAgQIECAAAE7HtQAAQIECJQQEDwoDQIECBAoEhA8KAoCBAgQIECAAAECBNII6B3SKBlDgACB7AkIHrK35mZMgACBRAHNQyKRAQQIECBAgAABAgQI2PGgBggQIECghIDgQWkQIECAQJGA4EFRECBAgAABAgQIECCQRkDvkEbJGAIECGRPQPCQvTU3YwIECCQKaB4SiQwgQIAAAQIECBAgQMCOBzVAgAABAiUEBA9KgwABAgSKBAQPioIAAQIECBAgQIAAgTQCeoc0SsYQIEAgewKCh+ytuRkTIEAgUUDzkEhkAAECBAgQIECAAAECdjyoAQIECBAoISB4UBoECBAgUCQgeFAUBAgQIECAAAECBAikEdA7pFEyhgABAtkTEDxkb83NmAABAokCmodEIgMIECBAgAABAgQIELDjQQ0QIECAQAkBwYPSIECAAIEiAcGDoiBAgAABAgQIECBAII2A3iGNkjEECBDInoDgIXtrbsYECBBIFNA8JBIZQIAAAQIECBAgQICAHQ9qgAABAgRKCAgelAYBAgQIFAkIHhQFAQIECBAgQIAAAQJpBPQOaZSMIUCAQPYEBA/ZW3MzJkCAQKKA5iGRyAACBAgQIECAAAECBOx4UAMECBAgUEJA8KA0CBAgQKBIQPCgKAgQIECAAAECBAgQSCOgd0ijZAwBAgSyJyB4yN6amzEBAgQSBTQPiUQGECBAgAABAgQIECBgx4MaIECAAIESAoIHpUGAAAECRQKCB0VBgAABAgQIECBAgEAaAb1DGiVjCBAgkD0BwUP21tyMCRAgkCigeUgkMoAAAQIECBAgQIAAATse1AABAgQIlBAQPCgNAgQIECgSEDwoCgIECBAgQIAAAQIE0gjoHdIoGUOAAIHsCQgesrfmZkyAAIFEAc1DIpEBBAgQIECAAAECBAjY8aAGCBAgQKCEgOBBaRAgQIBAkYDgQVEQIECAAAECBAgQIJBGQO+QRskYAgQIZE9A8JC9NTdjAgQIJApoHhKJDCBAgAABAgQIECBAwI4HNUCAAAECJQQED0qDAAECBIoEBA+KggABAgQIECBAgACBNAJ6hzRKxhAgQCB7AoKH7K25GRMgQCBRQPOQSGQAAQIECBAgQIAAAQJ2PKgBAgQIECghIHhQGgQIECBQJCB4UBQECBAgQIAAAQIECKQR0DukUTKGAAEC2RMQPGRvzc2YAAECiQKah0QiAwgQIECAAAECBAgQsONBDRAgQIBACQHBg9IgQIAAgSIBwYOiIECAAAECBAgQIEAgjYDeIY2SMQQIEMiegOAhe2tuxgQIEEgU0DwkEhlAgAABAgQIECBAgIAdD2qAAAECBEoICB6UBgECBAgUCQgeFAUBAgQIECBAgAABAmkE9A5plIwhQIBA9gQED9lbczMmQIBAooDmIZHIAAIECBAgQIAAAQIE7HhQAwQIECBQQkDwoDQIECBAoEhA8KAoCBAgQIAAAQIECBBII6B3SKNkDAECBLInIHjI3pqbMQECBBIFNA+JRAYQIECAAAECBAgQIGDHgxogQIAAgRICggelQYAAAQJFAoIHRUGAAAECBAgQIECAQBoBvUMaJWMIECCQPQHBQ/bW3IwJECCQKKB5SCQygAABAgQIECBAgAABOx7UAAECBAiUEBA8KA0CBAgQKBIQPCgKAgQIECBAgAABAgTSCOgd0igZQ4AAgewJCB6yt+ZmTIAAgUQBzUMikQEECBAgQIAAAQIECNjxoAYIECBAoISA4EFpECBAgECRgOBBURAgQIAAAQIECBAgkEZA75BGyRgCBAhkT0DwkL01N2MCBAgkCmgeEokMIECAAAECBAgQIEDAjgc1QIAAAQIlBAQPSoMAAQIEigQED4qCAAECBAgQIECAAIE0AnqHNErGECBAIHsCgofsrbkZEyBAIFFA85BIZAABAgQIECBAgAABAnY8qAECBAgQKCEgeFAaBAgQIFAkIHhQFAQIECBAgAABAgQIpBHQO6RRMoYAAQLZExA8ZG/NzZgAAQKJApqHRCIDCBAgQIAAAQIECBCw40ENECBAgEAJAcGD0iBAgACBIgHBg6IgQIAAAQIECBAgQCCNgN4hjZIxBAgQyJ6A4CF7a27GBAgQSBTQPCQSGUCAAAECBAgQIECAgB0PaoAAAQIESggIHpQGAQIECBQJCB4UBQECBAgQIECAAAECaQT0DmmUjCFAgED2BAQP2VtzMyZAgECigOYhkcgAAgQIECBAgAABAgTseFADBAgQIFBCQPCgNAgQIECgSEDwoCgIECBAgAABAgQIEEgjoHdIo2QMAQIEsicgeMjempsxAQIEEgU0D4lEBhAgQIAAAQIECBAgYMeDGiBAgACBEgKCB6VBgAABAkUCggdFQYAAAQIECBAgQIBAGgG9QxolYwgQIJA9AcFD9tbcjAkQIJAooHlIJDKAAAECBAgQIECAAAE7HtQAAQIECJQQEDwoDQIECBAoEhA8KAoCBAgQIECAAAECBNII6B3SKBlDgACB7AkIHrK35mZMgACBRAHNQyKRAQQIECBAgAABAgQI2PGgBggQIECghIDgQWkQIECAQJGA4EFRECBAgAABAgQIECCQRkDvkEbJGAIECGRPQPCQvTU3YwIECCQKaB4SiQwgQIAAAQIECBAgQMCOBzVAgAABAiUEBA9KgwABAgSKBAQPioIAAQIECBAgQIAAgTQCeoc0SsYQIEAgewKCh+ytuRkTIEAgUUDzkEhkAAECBAgQIECAAAECdjyoAQIECBAoISB4UBoECBAgUCQgeFAUBAgQIECAAAECBAikEdA7pFEyhgABAtkTEDxkb83NmAABAokCmodEIgMIECBAgAABAgQIELDjQQ0QIECAQAkBwYPSIECAAIEiAcGDoiBAgAABAgQIECBAII2A3iGNkjEECBDInoDgIXtrbsYECBBIFNA8JBIZQIAAAQIECBAgQICAHQ9qgAABAgRKCAgelAYBAgQIFAkIHhQFAQIECBAgQIAAAQJpBPQOaZSMIUCAQPYEBA/ZW3MzJkCAQKKA5iGRyAACBAgQIECAAAECBOx4UAMECBAgUEJA8KA0CBAgQKBIQPCgKAgQIECAAAECBAgQSCOgd0ijZAwBAgSyJyB4yN6amzEBAgQSBTQPiUQGECBAgAABAgQIECBgx4MaIECAAIESAoIHpUGAAAECRQKCB0VBgAABAgQIECBAgEAaAb1DGiVjCBAgkD0BwUP21tyMCRAgkCigeUgkMoAAAQIECBAgQIAAATse1AABAgQIlBAQPCgNAgQIECgSEDwoCgIECBAgQIAAAQIE0gjoHdIoGUOAAIHsCQgesrfmZkyAAIFEAc1DIpEBBAgQIECAAAECBAjY8aAGCBAgQKCEgOBBaRAgQIBAkYDgQVEQIECAAAECBAgQIJBGQO+QRskYAgQIZE9A8JC9NTdjAgQIJApoHhKJDCBAgAABAgQIECBAwI4HNUCAAAECJQQED0qDAAECBIoEBA+KggABAgQIECBAgACBNAJ6hzRKxhAgQCB7AoKH7K25GRMgQCBRQPOQSGQAAQIECBAgQIAAAQJ2PKgBAgQIECghIHhQGgQIECBQJCB4UBQECBAgQIAAAQIECKQR0DukUTKGAAEC2RMQPGRvzc2YAAECiQKah0QiAwgQIECAAAECBAgQsONBDRAgQIBACQHBg9IgQIAAgSIBwYOiIECAAAECBAgQIEAgjYDeIY2SMQQIEMiegOAhe2tuxgQIEEgU0DwkEhlAgAABAgQIECBAgIAdD2qAAAECBEoICB6UBgECBAgUCQgeFAUBAgQIECBAgAABAmkE9A5plIwhQIBA9gQED9lbczMmQIBAooDmIZHIAAIECBAgQIAAAQIE7HhQAwQIECBQQkDwoDQIECBAoEhA8KAoCBAgQIAAAQIECBBII6B3SKNkDAECBLInIHjI3pqbMQECBBIFNA+JRAYQIECAAAECBAgQIGDHgxogQIAAgRICggelQYAAAQJFAoIHRUGAAAECBAgQIECAQBoBvUMaJWMIECCQPQHBQ/bW3IwJECCQKKB5SCQygAABAgQIECBAgAABOx7UAAECBAiUEBA8KA0CBAgQKBIQPCgKAgQIECBAgAABAgTSCOgd0igZQ4AAgewJCB6yt+ZmTIAAgUQBzUMikQEECBAgQIAAAQIECNjxoAYIECBAoISA4EFpECBAgECRgOBBURAgQIAAAQIECBAgkEZA75BGyRgCBAhkT0DwkL01N2MCBAgkCmgeEokMIECAAAECBAgQIEDAjgc1QIAAAQIlBAQPSoMAAQIEigQED4qCAAECBAgQIECAAIE0AnqHNErGECBAIHsCgofsrbkZEyBAIFFA85BIZAABAgQIECBAgAABAnY8qAECBAgQKCEgeFAaBAgQIFAkIHhQFAQIECBAgAABAgQIpBHQO6RRMoYAAQLZExA8ZG/NzZgAAQKJApqHRCIDCBAgQIAAAQIECBCw40ENECBAgEAJAcGD0iBAgACBIgHBg6IgQIAAAQIECBAgQCCNgN4hjZIxBAgQyJ6A4CF7a27GBAgQSBTQPCQSGUCAAAECBAgQIECAgB0PaoAAAQIESggIHpQGAQIECBQJCB4UBQECBAgQIECAAAECaQT0DmmUjCFAgED2BAQP2VtzMyZAgECigOYhkcgAAgQIECBAgAABAgTseFADBAgQIFBCQPCgNAgQIECgSEDwoCgIECBAgAABAgQIEEgjoHdIo2QMAQIEsicgeMjempsxAQIEEgU0D4lEBhAgQIAAAQIECBAgYMeDGiBAgACBEgKCB6VBgAABAkUCggdFQYAAAQIECBAgQIBAGgG9QxolYwgQIJA9AcFD9tbcjAkQIJAooHlIJDKAAAECBAgQIECAAAE7HtQAAQIECJQQEDwoDQIECBAoEhA8KAoCBAgQIECAAAECBNII6B3SKBlDgACB7AkIHrK35mZMgACBRAHNQyKRAQQIECBAgAABAgQI2PGgBggQIECghIDgQWkQIECAQJGA4EFRECBAgAABAgQIECCQRkDvkEbJGAIECGRPQPCQvTU3YwIECCQKaB4SiQwgQIAAAQIECBAgQMCOBzVAgAABAiUEBA9KgwABAgSKBAQPioIAAQIECBAgQIAAgTQCeoc0SsYQIEAgewKCh+ytuRkTIEAgUUDzkEhkAAECBAgQIECAAAECdjyoAQIECBAoISB4UBoECBAgUCQgeFAUBAgQIECAAAECBAikEdA7pFEyhgABAtkTEDxkb83NmAABAokCmodEIgMIECBAgAABAgQIELDjQQ0QIECAQAkBwYPSIECAAIEiAcGDoiBAgAABAgQIECBAII2A3iGNkjEECBDInoDgIXtrbsYECBBIFNA8JBIZQIAAAQIECBAgQICAHQ9qgAABAgRKCAgelAYBAgQIFAkIHhQFAQIECBAgQIAAAQJpBPQOaZSMIUCAQPYEBA/ZW3MzJkCAQKKA5iGRyAACBAgQIECAAAECBOx4UAMECBAgUEJA8KA0CBAgQKBIQPCgKAgQIECAAAECBAgQSCOgd0ijZAwBAgSyJyB4yN6amzEBAgQSBTQPiUQGECBAgAABAgQIECBgx4MaIECAAIESAoIHpUGAAAECRQKCB0VBgAABAgQIECBAgEAaAb1DGiVjCBAgkD0BwUP21tyMCRAgkCigeUgkMoAAAQIECBAgQIAAATse1AABAgQIlBAQPCgNAgQIECgSEDwoCgIECBAgQIAAAQIE0gjoHdIoGUOAAIHsCQgesrfmZkyAAIFEAc1DIpEBBAgQIECAAAECBAjY8aAGCBAgQKCEgOBBaRAgQIBAkYDgQVEQIECAAAECBAgQIJBGQO+QRskYAgQIZE9A8JC9NTdjAgQIJApoHhKJDCBAgAABAgQIECBAwI4HNUCAAAECJQQED0qDAAECBIoEBA+KggABAgQIECBAgACBNAJ6hzRKxhAgQCB7AoKH7K25GRMgQCBRQPOQSGQAAQIECBAgQIAAAQJ2PKgBAgQIECghIHhQGgQIECBQJCB4UBQECBAgQIAAAQIECKQR0DukUTKGAAEC2RMQPGRvzc2YAAECiQKah0QiAwgQIECAAAECBAgQsONBDRAgQIBACQHBg9IgQIAAgSIBwYOiIECAAAECBAgQIEAgjYDeIY2SMQQIEMiegOAhe2tuxgQIEEgU0DwkEhlAgAABAgQIECBAgIAdD2qAAAECBEoICB6UBgECBAgUCQgeFAUBAgQIECBAgAABAmkE9A5plIwhQIBA9gQED9lbczMmQIBAooDmIZHIAAIECBAgQIAAAQIE7HhQAwQIECBQQkDwoDQIECBAoEhA8KAoCBAgQIAAAQIECBBII6B3SKNkDAECBLInIHjI3pqbMQECBBIFNA+JRAYQIECAAAECBAgQIGDHgxogQIAAgRICggelQYAAAQJFAoIHRUGAAAECBAgQIECAQBoBvUMaJWMIECCQPQHBQ/bW3IwJECCQKKB5SCQygAABAgQIECBAgAABOx7UAAECBAiUEBA8KA0CBAgQKBIQPCgKAgQIECBAgAABAgTSCOgd0igZQ4AAgewJCB6yt+ZmTIAAgUQBzUMikQEECBAgQIAAAQIECNjxoAYIECBAoISA4EFpECBAgECRgOBBURAgQIAAAQIECBAgkEZA75BGyRgCBAhkT0DwkL01N2MCBAgkCmgeEokMIECAAAECBAgQIEDAjgc1QIAAAQIlBAQPSoMAAQIEigQED4qCAAECBAgQIECAAIE0AnqHNErGECBAIHsCgofsrbkZEyBAIFFA85BIZAABAgQIECBAgAABAnY8qAECBAgQKCEgeFAaBAgQIFAkIHhQFAQIECBAgAABAgQIpBHQO6RRMoYAAQLZExA8ZG/NzZgAAQKJApqHRCIDCBAgQIAAAQIECBCw40ENECBAgEAJAcGD0iBAgACBIgHBg6IgQIAAAQIECBAgQCCNgN4hjZIxBAgQyJ6A4CF7a27GBAgQSBTQPCQSGUCAAAECBAgQIECAgB0PaoAAAQIESggIHpQGAQIECBQJCB4UBQECBAgQIECAAAECaQT0DmmUjCFAgED2BAQP2VtzMyZAgECigOYhkcgAAgQIECBAgAABAgTseFADBAgQIFBCQPCgNAgQIECgSEDwoCgIECBAgAABAgQIEEgjoHdIo2QMAQIEsicgeMjempsxAQIEEgU0D4lEBhAgQIAAAQIECBAgYMeDGiBAgACBEgKCB6VBgAABAkUCggdFQYAAAQIECBAgQIBAGgG9QxolYwgQIJA9AcFD9tbcjAkQIJAooHlIJDKAAAECBAgQIECAAAE7HtQAAQIECJQQEDwoDQIECBAoEhA8KAoCBAgQIECAAAECBNII6B3SKBlDgACB7AkIHrK35mZMgACBRAHNQyKRAQQIECBAgAABAgQI2PGgBggQIECghIDgQWkQIECAQJGA4EFRECBAgAABAgQIECCQRkDvkEbJGAIECGRPQPCQvTU3YwIECCQKaB4SiQwgQIAAAQIECBAgQMCOBzVAgAABAiUEBA9KgwABAgSKBAQPioIAAQIECBAgQIAAgTQCeoc0SsYQIEAgewKCh+ytuRkTIEAgUUDzkEhkAAECBAgQIECAAAECdjyoAQIECBAoISB4UBoECBAgUCQgeFAUBAgQIECAAAECBAikEdA7pFEyhgABAtkTEDxkb83NmAABAokCmodEIgMIECBAgAABAgQIELDjQQ0QIECAQAkBwYPSIECAAIEiAcGDoiBAgAABAgQIECBAII2A3iGNkjEECBDInoDgIXtrbsYECBBIFNA8JBIZQIAAAQIECBAgQICAHQ9qgAABAgRKCAgelAYBAgQIFAkIHhQFAQIECBAgQIAAAQJpBPQOaZSMIUCAQPYEBA/ZW3MzJkCAQKKA5iGRyAACBAgQIECAAAECBOx4UAMECBAgUEJA8KA0CBAgQKBIQPCgKAgQIECAAAECBAgQSCOgd0ijZAwBAgSyJyB4yN6amzEBAgQSBTQPiUQGECBAgAABAgQIECBgx4MaIECAAIESAoIHpUGAAAECRQKCB0VBgAABAgQIECBAgEAaAb1DGiVjCBAgkD0BwUP21tyMCRAgkCigeUgkMoAAAQIECBAgQIAAATse1AABAgQIlBAQPCgNAgQIECgS+L/t3Xu8nWV5J/xrbRJyULC1FTUJhyQQRC0IkaNVBGs9tAhFOSqD1db37WhHfa31bKdjZ6ozdpxOHd+ZdtQEEGw7nYp4QOQoAiqgFQkIhJ0EAgyHopwSctprPmtpUuThyX0H9kruZ9/f/NMWrjzrvr/XtT+fXuvHkwgeDAUBAgQIECBAgAABAjkCdoccJTUECBCoT0DwUF/P3ZgAAQJJActDkkgBAQIECBAgQIAAAQLeeDADBAgQINAiIHgwGgQIECDQEBA8GAoCBAgQIECAAAECBHIE7A45SmoIECBQn4Dgob6euzEBAgSSApaHJJECAgQIECBAgAABAgS88WAGCBAgQKBFQPBgNAgQIECgISB4MBQECBAgQIAAAQIECOQI2B1ylNQQIECgPgHBQ309d2MCBAgkBSwPSSIFBAgQIECAAAECBAh448EMECBAgECLgODBaBAgQIBAQ0DwYCgIECBAgAABAgQIEMgRsDvkKKkhQIBAfQKCh/p67sYECBBIClgekkQKCBAgQIAAAQIECBDwxoMZIECAAIEWAcGD0SBAgACBhoDgwVAQIECAAAECBAgQIJAjYHfIUVJDgACB+gQED/X13I0JECCQFLA8JIkUECBAgAABAgQIECDgjQczQIAAAQItAoIHo0GAAAECDQHBg6EgQIAAAQIECBAgQCBHwO6Qo6SGAAEC9QkIHurruRsTIEAgKWB5SBIpIECAAAECBAgQIEDAGw9mgAABAgRaBAQPRoMAAQIEGgKCB0NBgAABAgQIECBAgECOgN0hR0kNAQIE6hMQPNTXczcmQIBAUsDykCRSQIAAAQIECBAgQICANx7MAAECBAi0CAgejAYBAgQINAQED4aCAAECBAgQIECAAIEcAbtDjpIaAgQI1CcgeKiv525MgACBpIDlIUmkgAABAgQIECBAgAABbzyYAQIECBBoERA8GA0CBAgQaAgIHgwFAQIECBAgQIAAAQI5AnaHHCU1BAgQqE9A8FBfz92YAAECSQHLQ5JIAQECBAgQIECAAAEC3ngwAwQIECDQIiB4MBoECBAg0BAQPBgKAgQIECBAgAABAgRyBOwOOUpqCBAgUJ+A4KG+nrsxAQIEkgKWhySRAgIECBAgQIAAAQIEvPFgBggQIECgRUDwYDQIECBAoCEgeDAUBAgQIECAAAECBAjkCNgdcpTUECBAoD4BwUN9PXdjAgQIJAUsD0kiBQQIECBAgAABAgQIeOPBDBAgQIBAi4DgwWgQIECAQENA8GAoCBAgQIAAAQIECBDIEbA75CipIUCAQH0Cgof6eu7GBAgQSApYHpJECggQIECAAAECBAgQ8MaDGSBAgACBFgHBg9EgQIAAgYaA4MFQECBAgAABAgQIECCQI2B3yFFSQ4AAgfoEBA/19dyNCRAgkBSwPCSJFBAgQIAAAQIECBAg4I0HM0CAAAECLQKCB6NBgAABAg0BwYO5V/t8AAAgAElEQVShIECAAAECBAgQIEAgR8DukKOkhgABAvUJCB7q67kbEyBAIClgeUgSKSBAgAABAgQIECBAwBsPZoAAAQIEWgQED0aDAAECBBoCggdDQYAAAQIECBAgQIBAjoDdIUdJDQECBOoTEDzU13M3JkCAQFLA8pAkUkCAAAECBAgQIECAgDcezAABAgQItAgIHowGAQIECDQEBA+GggABAgQIECBAgACBHAG7Q46SGgIECNQnIHior+duTIAAgaSA5SFJpIAAAQIECBAgQIAAAW88mAECBAgQaBEQPBgNAgQIEGgICB4MBQECBAgQIECAAAECOQJ2hxwlNQQIEKhPQPBQX8/dmAABAkkBy0OSSAEBAgQIECBAgAABAt54MAMECBAg0CIgeDAaBAgQINAQEDwYCgIECBAgQIAAAQIEcgTsDjlKaggQIFCfgOChvp67MQECBJIClockkQICBAgQIECAAAECBLzxYAYIECBAoEVA8GA0CBAgQKAhIHgwFAQIECBAgAABAgQI5AjYHXKU1BAgQKA+AcFDfT13YwIECCQFLA9JIgUECBAgQIAAAQIECHjjwQwQIECAQIuA4MFoECBAgEBDQPBgKAgQIECAAAECBAgQyBGwO+QoqSFAgEB9AoKH+npe3I0H/09KcYdyIAIEXhQR/4SBAIGyBHq93lFlnchpCBAgsH0F7A7b19unEcgUsDtkQikjsD0F7A7bU9tnPZGA4MFcECBAgEBDwH+1ZCgIECBAgAABAgQIEMgRsDvkKKkhQIBAfQKCh/p67sYECBBIClgekkQKCBAgQIAAAQIECBDwdzyYAQIECBBoERA8GA0CBAgQaAgIHgwFAQIECBAgQIAAAQI5AnaHHCU1BAgQqE9A8FBfz92YAAECSQHLQ5JIAQECBAgQIECAAAEC3ngwAwQIECDQIiB4MBoECBAg0BAQPBgKAgQIECBAgAABAgRyBOwOOUpqCBAgUJ+A4KG+nrsxAQIEkgKWhySRAgIECBAgQIAAAQIEvPFgBggQIECgRUDwYDQIECBAoCEgeDAUBAgQIECAAAECBAjkCNgdcpTUECBAoD4BwUN9PXdjAgQIJAUsD0kiBQQIECBAgAABAgQIeOPBDBAgQIBAi4DgwWgQIECAQENA8GAoCBAgQIAAAQIECBDIEbA75CipIUCAQH0Cgof6eu7GBAgQSApYHpJECggQIECAAAECBAgQ8MaDGSBAgACBFgHBg9EgQIAAgYaA4MFQECBAgAABAgQIECCQI2B3yFFSQ4AAgfoEBA/19dyNCRAgkBSwPCSJFBAgQIAAAQIECBAg4I0HM0CAAAECLQKCB6NBgAABAg0BwYOhIECAAAECBAgQIEAgR8DukKOkhgABAvUJCB7q67kbEyBAIClgeUgSKSBAgAABAgQIECBAwBsPZoAAAQIEWgQED0aDAAECBBoCggdDQYAAAQIECBAgQIBAjoDdIUdJDQECBOoTEDzU13M3JkCAQFLA8pAkUkCAAAECBAgQIECAgDcezAABAgQItAgIHowGAQIECDQEBA+GggABAgQIECBAgACBHAG7Q46SGgIECNQnIHior+duTIAAgaSA5SFJpIAAAQIECBAgQIAAAW88mAECBAgQaBEQPBgNAgQIEGgICB4MBQECBAgQIECAAAECOQJ2hxwlNQQIEKhPQPBQX8/dmAABAkkBy0OSSAEBAgQIECBAgAABAt54MAMECBAg0CIgeDAaBAgQINAQEDwYCgIECBAgQIAAAQIEcgTsDjlKaggQIFCfgOChvp67MQECBJIClockkQICBAgQIECAAAECBLzxYAYIECBAoEVA8GA0CBAgQKAhIHgwFAQIECBAgAABAgQI5AjYHXKU1BAgQKA+AcFDfT13YwIECCQFLA9JIgUECBAgQIAAAQIECHjjwQwQIECAQIuA4MFoECBAgEBDQPBgKAgQIECAAAECBAgQyBGwO+QoqSFAgEB9AoKH+nruxgQIEEgKWB6SRAoIECBAgAABAgQIEPDGgxkgQIAAgRYBwYPRIECAAIGGgODBUBAgQIAAAQIECBAgkCNgd8hRUkOAAIH6BAQP9fXcjQkQIJAUsDwkiRQQIECAAAECBAgQIOCNBzNAgAABAi0CggejQYAAAQINAcGDoSBAgAABAgQIECBAIEfA7pCjpIYAAQL1CQge6uu5GxMgQCApYHlIEikgQIAAAQIECBAgQMAbD2aAAAECBFoEBA9GgwABAgQaAoIHQ0GAAAECBAgQIECAQI6A3SFHSQ0BAgTqExA81NdzNyZAgEBSwPKQJFJAgAABAgQIECBAgIA3HswAAQIECLQICB6MBgECBAg0BAQPhoIAAQIECBAgQIAAgRwBu0OOkhoCBAjUJyB4qK/nbkyAAIGkgOUhSaSAAAECBAgQIECAAAFvPJgBAgQIEGgREDwYDQIECBBoCAgeDAUBAgQIECBAgAABAjkCdoccJTUECBCoT0DwUF/P3ZgAAQJJActDkkgBAQIECBAgQIAAAQLeeDADBAgQINAiIHgwGgQIECDQEBA8GAoCBAgQIECAAAECBHIE7A45SmoIECBQn4Dgob6euzEBAgSSApaHJJECAgQIECBAgAABAgS88WAGCBAgQKBFQPBgNAgQIECgISB4MBQECBAgQIAAAQIECOQI2B1ylNQQIECgPgHBQ309d2MCBAgkBSwPSSIFBAgQIECAAAECBAh448EMECBAgECLgODBaBAgQIBAQ0DwYCgIECBAgAABAgQIEMgRsDvkKKkhQIBAfQKCh/p67sYECBBIClgekkQKCBAgQIAAAQIECBDwxoMZIECAAIEWAcGD0SBAgACBhoDgwVAQIECAAAECBAgQIJAjYHfIUVJDgACB+gQED/X13I0JECCQFLA8JIkUECBAgAABAgQIECDgjQczQIAAAQItAoIHo0GAAAECDQHBg6EgQIAAAQIECBAgQCBHwO6Qo6SGAAEC9QkIHurruRsTIEAgKWB5SBIpIECAAAECBAgQIEDAGw9mgAABAgRaBAQPRoMAAQIEGgKCB0NBgAABAgQIECBAgECOgN0hR0kNAQIE6hMQPNTXczcmQIBAUsDykCRSQIAAAQIECBAgQICANx7MAAECBAi0CAgejAYBAgQINAQED4aCAAECBAgQIECAAIEcAbtDjpIaAgQI1CcgeKiv525MgACBpIDlIUmkgAABAgQIECBAgAABbzyYAQIECBBoERA8GA0CBAgQaAgIHgwFAQIECBAgQIAAAQI5AnaHHCU1BAgQqE9A8FBfz92YAAECSQHLQ5JIAQECBAgQIECAAAEC3ngwAwQIECDQIiB4MBoECBAg0BAQPBgKAgQIECBAgAABAgRyBOwOOUpqCBAgUJ+A4KG+nrsxAQIEkgKWhySRAgIECBAgQIAAAQIEvPFgBggQIECgRUDwYDQIECBAoCEgeDAUBAgQIECAAAECBAjkCNgdcpTUECBAoD4BwUN9PXdjAgQIJAUsD0kiBQQIECBAgAABAgQIeOPBDBAgQIBAi4DgwWgQIECAQENA8GAoCBAgQIAAAQIECBDIEbA75CipIUCAQH0Cgof6eu7GBAgQSApYHpJECggQIECAAAECBAgQ8MaDGSBAgACBFgHBg9EgQIAAgYaA4MFQECBAgAABAgQIECCQI2B3yFFSQ4AAgfoEBA/19dyNCRAgkBSwPCSJFBAgQIAAAQIECBAg4I0HM0CAAAECLQKCB6NBgAABAg0BwYOhIECAAAECBAgQIEAgR8DukKOkhgABAvUJCB7q67kbEyBAIClgeUgSKSBAgAABAgQIECBAwBsPZoAAAQIEWgQED0aDAAECBBoCggdDQYAAAQIECBAgQIBAjoDdIUdJDQECBOoTEDzU13M3JkCAQFLA8pAkUkCAAAECBAgQIECAgDcezAABAgQItAgIHowGAQIECDQEBA+GggABAgQIECBAgACBHAG7Q46SGgIECNQnIHior+duTIAAgaSA5SFJpIAAAQIECBAgQIAAAW88mAECBAgQaBEQPBgNAgQIEGgICB4MBQECBAgQIECAAAECOQJ2hxwlNQQIEKhPQPBQX8/dmAABAkkBy0OSSAEBAgQIECBAgAABAt54MAMECBAg0CIgeDAaBAgQINAQEDwYCgIECBAgQIAAAQIEcgTsDjlKaggQIFCfgOChvp67MQECBJIClockkQICBAgQIECAAAECBLzxYAYIECBAoEVA8GA0CBAgQKAhIHgwFAQIECBAgAABAgQI5AjYHXKU1BAgQKA+AcFDfT13YwIECCQFLA9JIgUECBAgQIAAAQIECHjjwQwQIECAQIuA4MFoECBAgEBDQPBgKAgQIECAAAECBAgQyBGwO+QoqSFAgEB9AoKH+nruxgQIEEgKWB6SRAoIECBAgAABAgQIEPDGgxkgQIAAgRYBwYPRIECAAIGGgODBUBAgQIAAAQIECBAgkCNgd8hRUkOAAIH6BAQP9fXcjQkQIJAUsDwkiRQQIECAAAECBAgQIOCNBzNAgAABAi0CggejQYAAAQINAcGDoSBAgAABAgQIECBAIEfA7pCjpIYAAQL1CQge6uu5GxMgQCApYHlIEikgQIAAAQIECBAgQMAbD2aAAAECBFoEBA9GgwABAgQaAoIHQ0GAAAECBAgQIECAQI6A3SFHSQ0BAgTqExA81NdzNyZAgEBSwPKQJFJAgAABAgQIECBAgIA3HswAAQIECLQICB6MBgECBAg0BAQPhoIAAQIECBAgQIAAgRwBu0OOkhoCBAjUJyB4qK/nbkyAAIGkgOUhSaSAAAECBAgQIECAAAFvPJgBAgQIEGgREDwYDQIECBBoCAgeDAUBAgQIECBAgAABAjkCdoccJTUECBCoT0DwUF/P3ZgAAQJJActDkkgBAQIECBAgQIAAAQLeeDADBAgQINAiIHgwGgQIECDQEBA8GAoCBAgQIECAAAECBHIE7A45SmoIECBQn4Dgob6euzEBAgSSApaHJJECAgQIECBAgAABAgS88WAGCBAgQKBFQPBgNAgQIECgISB4MBQECBAgQIAAAQIECOQI2B1ylNQQIECgPgHBQ309d2MCBAgkBSwPSSIFBAgQIECAAAECBAh448EMECBAgECLgODBaBAgQIBAQ0DwYCgIECBAgAABAgQIEMgRsDvkKKkhQIBAfQKCh/p67sYECBBIClgekkQKCBAgQIAAAQIECBDwxoMZIECAAIEWAcGD0SBAgACBhoDgwVAQIECAAAECBAgQIJAjYHfIUVJDgACB+gQED/X13I0JECCQFLA8JIkUECBAgAABAgQIECDgjQczQIAAAQItAoIHo0GAAAECDQHBg6EgQIAAAQIECBAgQCBHwO6Qo6SGAAEC9QkIHurruRsTIEAgKWB5SBIpIECAAAECBAgQIEDAGw9mgAABAgRaBAQPRoMAAQIEGgKCB0NBgAABAgQIECBAgECOgN0hR0kNAQIE6hMQPNTXczcmQIBAUsDykCRSQIAAAQIECBAgQICANx7MAAECBAi0CAgejAYBAgQINAQED4aCAAECBAgQIECAAIEcAbtDjpIaAgQI1CcgeKiv525MgACBpIDlIUmkgAABAgQIECBAgAABbzyYAQIECBBoERA8GA0CBAgQaAgIHgwFAQIECBAgQIAAAQI5AnaHHCU1BAgQqE9A8FBfz92YAAECSQHLQ5JIAQECBAgQIECAAAEC3ngwAwQIECDQIiB4MBoECBAg0BAQPBgKAgQIECBAgAABAgRyBOwOOUpqCBAgUJ+A4KG+nrsxAQIEkgKWhySRAgIECBAgQIAAAQIEvPFgBggQIECgRUDwYDQIECBAoCEgeDAUBAgQIECAAAECBAjkCNgdcpTUECBAoD4BwUN9PXdjAgQIJAUsD0kiBQQIECBAgAABAgQIeOPBDBAgQIBAi4DgwWgQIECAQENA8GAoCBAgQIAAAQIECBDIEbA75CipIUCAQH0Cgof6eu7GBAgQSApYHpJECggQIECAAAECBAgQ8MaDGSBAgACBFgHBg9EgQIAAgYaA4MFQECBAgAABAgQIECCQI2B3yFFSQ4AAgfoEBA/19dyNCRAgkBSwPCSJFBAgQIAAAQIECBAg4I0HM0CAAAECLQKCB6NBgAABAg0BwYOhIECAAAECBAgQIEAgR8DukKOkhgABAvUJCB7q67kbEyBAIClgeUgSKSBAgAABAgQIECBAwBsPZoAAAQIEWgQED0aDAAECBBoCggdDQYAAAQIECBAgQIBAjoDdIUdJDQECBOoTEDzU13M3JkCAQFLA8pAkUkCAAAECBAgQIECAgDcezAABAgQItAgIHowGAQIECDQEBA+GggABAgQIECBAgACBHAG7Q46SGgIECNQnIHior+duTIAAgaSA5SFJpIAAAQIECBAgQIAAAW88mAECBAgQaBEQPBgNAgQIEGgICB4MBQECBAgQIECAAAECOQJ2hxwlNQQIEKhPQPBQX8/dmAABAkkBy0OSSAEBAgQIECBAgAABAt54MAMECBAg0CIgeDAaBAgQINAQEDwYCgIECBAgQIAAAQIEcgTsDjlKaggQIFCfgOChvp67MQECBJIClockkQICBAgQIECAAAECBLzxYAYIECBAoEVA8GA0CBAgQKAhIHgwFAQIECBAgAABAgQI5AjYHXKU1BAgQKA+AcFDfT13YwIECCQFLA9JIgUECBAgQIAAAQIECHjjwQwQIECAQIuA4MFoECBAgEBDQPBgKAgQIECAAAECBAgQyBGwO+QoqSFAgEB9AoKH+nruxgQIEEgKWB6SRAoIECBAgAABAgQIEPDGgxkgQIAAgRYBwYPRIECAAIGGgODBUBAgQIAAAQIECBAgkCNgd8hRUkOAAIH6BAQP9fXcjQkQIJAUsDwkiRQQIECAAAECBAgQIOCNBzNAgAABAi0CggejQYAAAQINAcGDoSBAgAABAgQIECBAIEfA7pCjpIYAAQL1CQge6uu5GxMgQCApYHlIEikgQIAAAQIECBAgQMAbD2aAAAECBFoEBA9GgwABAgQaAoIHQ0GAAAECBAgQIECAQI6A3SFHSQ0BAgTqExA81NdzNyZAgEBSwPKQJFJAgAABAgQIECBAgIA3HswAAQIECLQICB6MBgECBAg0BAQPhoIAAQIECBAgQIAAgRwBu0OOkhoCBAjUJyB4qK/nbkyAAIGkgOUhSaSAAAECBAgQIECAAAFvPJgBAgQIEGgREDwYDQIECBBoCAgeDAUBAgQIECBAgAABAjkCdoccJTUECBCoT0DwUF/P3ZgAAQJJActDkkgBAQIECBAgQIAAAQLeeDADBAgQINAiIHgwGgQIECDQEBA8GAoCBAgQIECAAAECBHIE7A45SmoIECBQn4Dgob6euzEBAgSSApaHJJECAgQIECBAgAABAgS88WAGCBAgQKBFQPBgNAgQIECgISB4MBQECBAgQIAAAQIECOQI2B1ylNQQIECgPgHBQ309d2MCBAgkBSwPSSIFBAgQIECAAAECBAh448EMECBAgECLgODBaBAgQIBAQ0DwYCgIECBAgAABAgQIEMgRsDvkKKkhQIBAfQKCh/p67sYECBBIClgekkQKCBAgQIAAAQIECBDwxoMZIECAAIEWAcGD0SBAgACBhoDgwVAQIECAAAECBAgQIJAjYHfIUVJDgACB+gQED/X13I0JECCQFLA8JIkUECBAgAABAgQIECDgjQczQIAAAQItAoIHo0GAAAECDQHBg6EgQIAAAQIECBAgQCBHwO6Qo6SGAAEC9QkIHurruRsTIEAgKWB5SBIpIECAAAECBAgQIEDAGw9mgAABAgRaBAQPRoMAAQIEGgKCB0NBgAABAgQIECBAgECOgN0hR0kNAQIE6hMQPNTXczcmQIBAUsDykCRSQIAAAQIECBAgQICANx7MAAECBAi0CAgejAYBAgQINAQED4aCAAECBAgQIECAAIEcAbtDjpIaAgQI1CcgeKiv525MgACBpIDlIUmkgAABAgQIECBAgAABbzyYAQIECBBoERA8GA0CBAgQaAgIHgwFAQIECBAgQIAAAQI5AnaHHCU1BAgQqE9A8FBfz92YAAECSQHLQ5JIAQECBAgQIECAAAEC3ngwAwQIECDQIiB4MBoECBAg0BAQPBgKAgQIECBAgAABAgRyBOwOOUpqCBAgUJ+A4KG+nrsxAQIEkgKWhySRAgIECBAgQIAAAQIEvPFgBggQIECgRUDwYDQIECBAoCEgeDAUBAgQIECAAAECBAjkCNgdcpTUECBAoD4BwUN9PXdjAgQIJAUsD0kiBQQIECBAgAABAgQIeOPBDBAgQIBAi4DgwWgQIECAQENA8GAoCBAgQIAAAQIECBDIEbA75CipIUCAQH0Cgof6eu7GBAgQSApYHpJECggQIECAAAECBAgQ8MaDGSBAgACBFgHBg9EgQIAAgYaA4MFQECBAgAABAgQIECCQI2B3yFFSQ4AAgfoEBA/19dyNCRAgkBSwPCSJFBAgQIAAAQIECBAg4I0HM0CAAAECLQKCB6NBgAABAg0BwYOhIECAAAECBAgQIEAgR8DukKOkhgABAvUJCB7q67kbEyBAIClgeUgSKSBAgAABAgQIECBAwBsPZoAAAQIEWgQED0aDAAECBBoCggdDQYAAAQIECBAgQIBAjoDdIUdJDQECBOoTEDzU13M3JkCAQFLA8pAkUkCAAAECBAgQIECAgDcezAABAgQItAgIHowGAQIECDQEBA+GggABAgQIECBAgACBHAG7Q46SGgIECNQnIHior+duTIAAgaSA5SFJpIAAAQIECBAgQIAAAW88mAECBAgQaBEQPBgNAgQIEGgICB4MBQECBAgQIECAAAECOQJ2hxwlNQQIEKhPQPBQX8/dmAABAkkBy0OSSAEBAgQIECBAgAABAt54MAMECBAg0CIgeDAaBAgQINAQEDwYCgIECBAgQIAAAQIEcgTsDjlKaggQIFCfgOChvp67MQECBJIClockkQICBAgQIECAAAECBLzxYAYIECBAoEVA8GA0CBAgQKAhIHgwFAQIECBAgAABAgQI5AjYHXKU1BAgQKA+AcFDfT13YwIECCQFLA9JIgUECBAgQIAAAQIECHjjwQwQIECAQIuA4MFoECBAgEBDQPBgKAgQIECAAAECBAgQyBGwO+QoqSFAgEB9AoKH+nruxgQIEEgKWB6SRAoIECBAgAABAgQIEPDGgxkgQIAAgRYBwYPRIECAAIGGgODBUBAgQIAAAQIECBAgkCNgd8hRUkOAAIH6BAQP9fXcjQkQIJAUsDwkiRQQIECAAAECBAgQIOCNBzNAgAABAi0CggejQYAAAQINAcGDoSBAgAABAgQIECBAIEfA7pCjpIYAAQL1CQge6uu5GxMgQCApYHlIEikgQIAAAQIECBAgQMAbD2aAAAECBFoEBA9GgwABAgQaAoIHQ0GAAAECBAgQIECAQI6A3SFHSQ0BAgTqExA81NdzNyZAgEBSwPKQJFJAgAABAgQIECBAgIA3HswAAQIECLQICB6MBgECBAg0BAQPhoIAAQIECBAgQIAAgRwBu0OOkhoCBAjUJyB4qK/nbkyAAIGkgOUhSaSAAAECBAgQIECAAAFvPJgBAgQIEGgREDwYDQIECBBoCAgeDAUBAgQIECBAgAABAjkCdoccJTUECBCoT0DwUF/P3ZgAAQJJActDkkgBAQIECBAgQIAAAQLeeDADBAgQINAiIHgwGgQIECDQEBA8GAoCBAgQIECAAAECBHIE7A45SmoIECBQn4Dgob6euzEBAgSSApaHJJECAgQIECBAgAABAgS88WAGCBAgQKBFQPBgNAgQIECgISB4MBQECBAgQIAAAQIECOQI2B1ylNQQIECgPgHBQ309d2MCBAgkBSwPSSIFBAgQIECAAAECBAh448EMECBAgECLgODBaBAgQIBAQ0DwYCgIECBAgAABAgQIEMgRsDvkKKkhQIBAfQKCh/p67sYECBBIClgekkQKCBAgQIAAAQIECBDwxoMZIECAAIEWAcGD0SBAgACBhoDgwVAQIECAAAECBAgQIJAjYHfIUVJDgACB+gQED/X13I0JECCQFLA8JIkUECBAgAABAgQIECDgjQczQIAAAQItAoIHo0GAAAECDQHBg6EgQIAAAQIECBAgQCBHwO6Qo6SGAAEC9QkIHurruRsTIEAgKWB5SBIpIECAAAECBAgQIEDAGw9mgAABAgRaBAQPRoMAAQIEGgKCB0NBgAABAgQIECBAgECOgN0hR0kNAQIE6hMQPNTXczcmQIBAUsDykCRSQIAAAQIECBAgQICANx7MAAECBAi0CAgejAYBAgQINAQED4aCAAECBAgQIECAAIEcAbtDjpIaAgQI1CcgeKiv525MgACBpIDlIUmkgAABAgQIECBAgAABbzyYAQIECBBoERA8GA0CBAgQaAgIHgwFAQIECBAgQIAAAQI5AnaHHCU1BAgQqE9A8FBfz92YAAECSQHLQ5JIAQECBAgQIECAAAEC3ngwAwQIECDQIiB4MBoECBAg0BAQPBgKAgQIECBAgAABAgRyBOwOOUpqCBAgUJ+A4KG+nrsxAQIEkgKWhySRAgIECBAgQIAAAQIEvPFgBggQIECgRUDwYDQIECBAoCEgeDAUBAgQIECAAAECBAjkCNgdcpTUECBAoD4BwUN9PXdjAgQIJAUsD0kiBQQIEOiywLT58+f/516v97pNmza9ZtWqVTe2XKY3f/78PXq93nER8ZsRcVBEPCciNvT7/Wsi4gtr1qxZcvfddz/S8vvHFi5c+Kp+v/+xiFgcET+JiKX9fv/jK1asuLvLgM5OgAABAv8iYHcwDQQIECDwRAKCB3NBgAABAg0By4OhIECAwJQUGJs/f/6zer3eKRHx5xFx99aCh0WLFuzVpq8AACAASURBVP3qxo0bvxIRh25F43v9fv9frVix4qbH1UxbsGDBByPiwxEx/XH/btnY2NiJy5cvv2FKKrsUAQIEKhOwO1TWcNclQIBApoDgIRNKGQECBGoSsDzU1G13JUCgBoEFCxa8JSI++7i7rsoIHv5Hr9e7oNfrXThjxozbly1btj4iBqHCyyPiv0TECyLic2NjY/96+fLl6zY/f+HChUf0+/3zI+LGiYmJd65cufJ7CxYs2KXX6/2bfr//kYg48/G/p4Y+uCMBAgSmooDdYSp21Z0IECDw1AUED0/d0BMIECAw5QQsD1OupS5EgEDlAk8meEiRPSZcuCciXjs+Pn7z5t8zf/78j/V6vXdGxO+Mj49ftPmfz5kzZ/bMmTP/5udvUfzC70l9nn9PgAABAmUK2B3K7ItTESBAYEcLCB52dAd8PgECBAoUsDwU2BRHIkCAwCQJPOaPUHpO4u942OonLly4cLd+v//ViHjxxMTEy1euXHnZz3/DTgsWLPiLiDjuiZ6/YMGCj/d6vdMmJiZes2LFiusm6VoeQ4AAAQI7SMDusIPgfSwBAgQKFxA8FN4gxyNAgMCOELA87Ah1n0mAAIHtIzBZwcOee+45f9q0aV/t9/tPHxsbe83y5cuXbb6BNx62Ty99CgECBEoQsDuU0AVnIECAQHkCgofyeuJEBAgQ2OEClocd3gIHIECAwMgEJit4WLhw4av7/f6XI+Ly9evXn7B69er7Nx/a3/EwsvZ5MAECBIoTsDsU1xIHIkCAQBECgoci2uAQBAgQKEvA8lBWP5yGAAECkykwGcHDz/+YpXMi4uiIePv4+PhnHnfGwV9A/cGI+HBETH/cv1s2NjZ24vLly2+YzHt5FgECBAjsGAG7w45x96kECBAoXUDwUHqHnI8AAQI7QMDysAPQfSQBAgS2k8BTDR7mzZs3a/r06X/a6/Xe2+/3z5g9e/bbly1b9vATHH9s4cKFr+r3+x+LiMUR8ZOIWNrv9z++YsWKu7fTdX0MAQIECIxYwO4wYmCPJ0CAQEcFBA8dbZxjEyBAYJQClodR6no2AQIEdqzAUwweBm8yfCQiPtrr9S7buHHjKatWrbprx97IpxMgQIDAjhSwO+xIfZ9NgACBcgUED+X2xskIECCwwwQsDzuM3gcTIEBg5AJPNnjYe++9Z2zatOnDvV5v8McnXbFp06bTVq1atWLkB/YBBAgQIFC0gN2h6PY4HAECBHaYgOBhh9H7YAIECJQrYHkotzdORoAAgacq8GSCh8f+8UoRcUGv1/u9W2+99faneha/nwABAgS6L2B36H4P3YAAAQKjEBA8jELVMwkQINBxActDxxvo+AQIENiKwLYGD3Pnzv2VGTNmfDoiTo6IL65bt+4dd9xxxz9DJkCAAAECAwG7gzkgQIAAgScSEDyYCwIECBBoCFgeDAUBAgSmrsC2BA/z58/ft9frnRERh/T7/f+0YcOGP1m9evXaqavjZgQIECCwrQJ2h20VU0+AAIE6BAQPdfTZLQkQILBNApaHbeJSTIAAgU4J5AYP8+fP37/X6305IuZExLvGx8f/OiI2duqyDkuAAAECIxewO4yc2AcQIECgkwKCh062zaEJECAwWgHLw2h9PZ0AAQLbW2DBggVviYjPJj73E+Pj4+/fXLPXXnsdOTY2dmnmWb87bdq037755pvvy6xXRoAAAQJTRMDuMEUa6RoECBCYZAHBwySDehwBAgSmgoDlYSp00R0IECDwLwKCB9NAgAABAqMSsDuMStZzCRAg0G0BwUO3++f0BAgQGImA5WEkrB5KgAABAgQIECBAYMoJ2B2mXEtdiAABApMiIHiYFEYPIUCAwNQSsDxMrX66DQECBAgQIECAAIFRCdgdRiXruQQIEOi2gOCh2/1zegIECIxEwPIwElYPJUCAAAECBAgQIDDlBOwOU66lLkSAAIFJERA8TAqjhxAgQGBqCVgeplY/3YYAAQIECBAgQIDAqATsDqOS9VwCBAh0W0Dw0O3+OT0BAgRGImB5GAmrhxIgQIAAAQIECBCYcgJ2hynXUhciQIDApAgIHiaF0UMIECAwtQQsD1Orn25DgAABAgQIECBAYFQCdodRyXouAQIEui0geOh2/5yeAAECIxGwPIyE1UMJECBAgAABAgQITDkBu8OUa6kLESBAYFIEBA+TwughBAgQmFoCloep1U+3IUCAAAECBAgQIDAqAbvDqGQ9lwABAt0WEDx0u39OT4AAgZEIWB5GwuqhBAgQIECAAAECBKacgN1hyrXUhQgQIDApAoKHSWH0EAIECEwtAcvD1Oqn2xAgQIAAAQIECBAYlYDdYVSynkuAAIFuCwgeut0/pydAgMBIBCwPI2H1UAIECBAgQIAAAQJTTsDuMOVa6kIECBCYFAHBw6QweggBAgSmloDlYWr1020IECBAgAABAgQIjErA7jAqWc8lQIBAtwUED93un9MTIEBgJAKWh5GweigBAgQIECBAgACBKSdgd5hyLXUhAgQITIqA4GFSGD2EAAECU0vA8jC1+uk2BAgQIECAAAECBEYlYHcYlaznEi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IECBAgQIAAAQIECBAgQIBAUQKCh6La4TAECBAgQIAAAQIECBAgQIAAAQIECBAgQKDbAoKHbvfP6QkQIECAAAECBAgQIECAAAECBAgQIECAQFECgoei2uEwBAgQIECAAAECBAgQIECAAAECBAgQIECg2wKCh273z+kJECBAgAABAgQIECBAgAABAgQIECBAgEBRAoKHotrhMAQIECBAgAABAgQIECBAgAABAgQIECBAoNsCgodu98/pCRAgQIAAAQJFCpx33nl/PjjYMccc84EiD+hQBAiEn1NDQIAAAQIECBAgMCoBwcOoZD2XAAECBAgQIFCxwOmnn94fXH/p0qX+/82K58DVyxbwc1p2f5yOAAECBAgQINBlAYtgl7vn7AQIECBAgACBQgV8oVloYxyLwGME/JwaBwIECBAgQIAAgVEJCB5GJeu5BAgQIECAAIGKBXyhWXHzXb0zAn5OO9MqByVAgAABAgQIdE5A8NC5ljkwAQIECBAgQKB8AV9olt8jJyTg59QMECBAgAABAgQIjEpA8DAqWc8lQIAAAQIECFQs4AvNipvv6p0R8HPamVY5KAECBAgQIECgcwKCh861zIEJECBAgAABAuUL+EKz/B45IQE/p2aAAAECBAgQIEBgVAKCh1HJei4BAgQIECBAoGIBX2hW3HxX74yAn9POtMpBCRAgQIAAAQKdExA8dK5lDkyAAAECBAgQKF/AF5rl98gJCfg5NQMECBAgQIAAAQKjEhA8jErWcwkQIECAAAECFQs85gvNl1fM4OoEihY4/fTTLx0ccOnSpfbCojvlcAQIECBAgACB7gn4fzC71zMnJkCAAAECBAgULzAIHk499dS44YYbij+rAxKoVeD5z39+nH322YKHWgfAvQkQIECAAAECIxQQPIwQ16MJECBAgAABArUKDIKHPfbYIy655JJrazVwbwKlCxx11FGLb7vtNsFD6Y1yPgIECBAgQIBABwUEDx1smiMTIECAAAECBEoX8GfHl94h5yMQ4efUFBAgQIAAAQIECIxKQPAwKlnPJUCAAAECBAhULOALzYqb7+qdEfBz2plWOSgBAgQIECBAoHMCgofOtcyBCRAgQIAAAQLlC/hCs/weOSEBP6dmgAABAgQIECBAYFQCgodRyXouAQIECBAgQKBiAV9oVtx8V++MgJ/TzrTKQQkQIECAAAECnRMQPHSuZQ5MgAABAgQIEChfwBeaZfdo3rx5s3beeed3RcQzxsfH31/2aZ1uVAJ+Tkcl67kECBAgQIAAAQKCBzNAgAABAgQIECAw6QK+0Jx00kl74F577XXk2NjYpT9/4CcED5NG27kH+TntXMscmAABAgQIECDQGQHBQ2da5aAECBAgQIAAge4I+EKz/F4tWLDgLRGx6LHBw6JFi35148aNX4mI8yPi6Ig4LCI+ExHnRcQHI+KlEfHpWbNmfXTZsmUPb2t9+Sp1ndDPaV39dlsCBAgQIECAwPYUEDxsT22fRYAAAQIECBCoRMAXmuU3emvBQ7/fv7zX6/1Zr9fbdWJi4tyI+NHGjRs/sNNOO+08Njb29xHx7vHx8W9vDh5y68tXqeuEfk7r6rfbEiBAgAABAgS2p4DgYXtq+ywCBAgQIECAQCUC7373u28cXPVTn/rUfpVcuXPX3FrwMDEx8b6VK1deNmfOnNkzZ878m36/f/6KFSvO3Px/R8RF4+Pjn9scPOTWdw5pih/Yz+kUb7DrESBAgAABAgR2oIDgYQfi+2gCBAgQIECAAAECO0pgW4KHzUFDbvDQVr+j7upzCRAgQIAAAQIECBDYvgKCh+3r7dMIECBAgAABAgQIFCEgeCiiDQ5BgAABAgQIECBAYEoKCB6mZFtdigABAgQIECBAgMDWBQQPJoQAAQIECBAgQIAAgVEJCB5GJeu5BAgQIECAAAECBAoU2GuvvY4cGxu79LFHm5iYePng73Ro+zsb/FFLBTbSkQ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QIAAAQIEuiYgeOhax5yXAAECBAgQIECAAAECBAgQIECAAAECBAgULCB4KLg5jkaAAAECBAgQIECAAAECBAgQIECAAAECBLomIHjoWseclwABAgQIECBAgAABAgQIECBAgAABAgQIFCwgeCi4OY5GgAABAgQIECBAgAABAgQIECBAgAABAgS6JiB46FrHnJcAAQIECBAgQIAAAQIECBAgQIAAAQIECBQsIHgouDmORoAAAQIECBAgQIAAAQIECBAgw36WUwAAEwJJREFUQIAAAQIEuiYgeOhax5yXAAECBAgQIECAAAECBAgQIECAAAECBAgULJAVPMyZM+eVY2Njx/b7/asLvsukHa3X6x08MTFx7p133vnNSXvoJD5IPyYR06MIECBAgAABAgQIECBAgAABAgQIECBAYFIFksHDokWL/q7f7x+3cOHC6fPmzZvUDy/1YatXr+7feuutG3u93pduvvnmE0s6p36U1Y+SZsNZCBAgQIAAAQIECBAgQIAAAQIECBAgUILAVoOHwX9ZP3v27K8ef/zx05/1rGeVcN7tdoZ77703/vEf/3HDI4888lulvPmgH2X1Y7sNow8iQIAAAQIECBAgQIAAAQIECBAgQIBAhwS2GjzMmzfv0/vtt9/bX/GKV3ToSpN31Isuuqi/bNmy/3bnnXf+4eQ99ck/ac6cOX/1ghe84B36UUY/nnwn/U4CBAgQIECAAAECBAgQIECAAAECBAhMXYGtBg9z5849/eijj16y7777Tl2BrdzspptuiosvvvjNd9xxx9ISAPSjrH6UMBPOQIAAAQIECBAgQIAAAQIECBAgQIAAgdIEksHDkUceuWSfffYp7dzb5Ty33HJLXHbZZUUFD/pRTj+2yxD6EAIECBAgQIAAAQIECBAgQIAAAQIECHRMIBk8vPSlL12y9957d+xak3Pc5cuXx+WXX15U8KAf5fRjcqbMUwgQIECAAAECBAgQIECAAAECBAgQIDC1BJLBwxFHHLFk4cKFU+vWmbe59dZb48orrywqeNCPcvqROUbKCBAgQIAAAQIECBAgQIAAAQIECBAgUJVAMng47LDDlsyfP78qlM2XXbFiRXznO98pKnjQj3L6UeUPhUsTIECAAAECBAgQIECAAAECBAgQIEAgIZAMHg4++OAle+21V5WQK1eujKuvvrqo4EE/yulHlT8ULk2AAAECBAgQIECAAAECBAgQIECAAIGnGjwsXrx4yZ577lk05K8de3z8yl4L4tbLL43bv3/NpJ111apVce211xYVPHShH5PWgMc9qLR+jOqenkuAAAECBAgQIECAAAECBAgQIECAAIEuCyTfeDjwwAOX7L777q13HHzhf8Cxx8e0GTN+oabf78em9evjvhW3xi2XXRxrH3hgZE4vOv6E+NX5C+PmSy+K2669etI+5/bbb48f/OAHRQUPqX5sy+UPO/2tsfOsWfH9//XFePi++7blt+6Q2tL6sUMQfCgBAgQIECBAgAABAgQIECBAgAABAgQKF0gGD/vvv/+SefPmtV5j8IX/Qcef0AgeHvsbfrL6tvjOmUuj358YCcfiE06OZy3YO3588Tdj5dXfnbTPWL16dVx33XVFBQ+pfgwu3+uNxcIjfj32OHBxzNxll8E/iP7Epli/dm08eNddseyCr8Wan/40XvKWtw2Dh2v+7ux46N57J81tVA8qrR+juqfnEiBAgAABAgQIECBAgAABAgQIECBAoMsCyeDhhS984ZK5c+e23nHwhf+L33BSbHh0bXz3nDPjwXvuGdbOeNrTY+ERL4kFhxwe6x5+6Bf+3WSDHXLyG2O3hfvEDRd+I8a/e9VTenyv9y8kd9xxR1x//fVFBQ+pfgwuf9DvvCGe87znx+of/TB+fPGFse6Rh+OXnjsn5v7aAfHsvfeJH53/tbh3fHkc+bZ/PQweHtu3p4Q3gt9ccj9GcF2PJECAAAECBAgQIECAAAECBAgQIECAQOcFksHDfvvtt+S5z31u60UHX/gfetKpw+DhyrOWbAkeBr9h878bfPH97aWfizU//cnwOYeeNAgK9o7pgz+eafBFf78fax98MFZc8724+fLLYmJi05bPGxvbKRa99MiYf/AhwzCjNzYWG9eti3vGl8cNF30zHrr3njjs1NPiOfvsG9df8PVYftUVw987qH3x60+IZy/cJ+5btTK++7dnD7+A35Zfd911V9x4441FBQ+pfvzy3Hlx2CmnxdoHfhrf+uxf/4Ll4+9+9B/84TB4eHzftsVoe9aW1o/teXefRYAAAQIECBAgQIAAAQIECBAgQIAAga4IJIOHfffdd8mzn/3s1vsMvvA//JQ3DYOHy5d+Nh64++5h7a67PTv2f/VrY7cFC+P6Cy+Im7/9rS3PeOU73hW/PKf5FsXEpk1x07cujR998/wttQcec2wsPOTwGNtpp8YZbrr8svjh178SLzntzcPg4brzvxq3XPntmLbzjDjs5FNjzr77xb0rV8SVZ5+5zaHD4MPuvvvuuOmmm4oKHlL9eOa83eMlb3pzPPrQg3HR///prQYPgz7sPHt23LdyZczZb7+YPmNmrFvzSNxyxbfjhksuHHq/6LdeF3sduHgYUAxCok0bNsS9K8fj2i/9Qzzyk58FSZufs/r6H8VeBy2OGbOfFnfcuCyu+sKZccBv/XbsecBBMX3WrOhPTAz/SKd/+tp5cffym7f5Z6S0fmzzBfwGAgQIECBAgAABAgQIECBAgAABAgQIVCCQDB723nvvJbvttlsrxXMXPS9+/U2nx/SZM5s1/X7c8eMb4gdfPS8evOdngcQT/Rq81bD34UfEAa96bTx47z3xjb/61LBsj/1fFIeecFKM7TQtVnz/mrju/K/F+jVrYu4LXhD7HXl03Lvi1uGzX/bmt8bgHIMvtG+58or49dNOj3nPf2Hcs2I8vn3W0nj04YeeVCvvueeeWL58eVHBQ6ofA8uXv/X349l7L4pH7r8/7rrpxrjrlpvivlWrGg6vfud74pef+9y486YfDx0nNm6Iw09+Y+z6rN3i8jOWxD0rbh32dqfp0+O6C86PB+66K/Z7+VHxwlf8Zqy+4fq44gtnDF0f/5zNvT7ilDcNw58fXvD1uPU7V8Wv7LFHHHL8idHbaSwu/ez/iIfvv3+b+lJaP7bp8IoJECBAgAABAgQIECBAgAABAgQIECBQiUAyeHjmM5+5ZPbs2a0c8/d/URz3rvfEjK3UrFuzJi7727Pj+9/4+vA5g/+yfvGrXxP7Hf6SeMazdoudpk372R+7FBE/+T93xTl/9qfx4H33xmve9gdxwNG/ETdedUWc+5f/ufUMr3/v+2PBAQfGpWefGfOe9/xY9OKDY/VNP45//NQnY82DDzzpVq5Zsybuv//+ooKHVD8Gl5296zPilb/71ljwogNjxqyf9W7wtsGD9/9zXPEPfx/XXXLR8J/97sc/GbOe/vT4+0/8+7j39tuH/+yI33l9HH7s8cN+XfP1rzbsBsHGm//8P0a/34/Pv/+PWp+z+/OeP5yLH112SVx6zllbnjN4/qHHHBcXnfH5uO7Si7epN6X1Y5sOr5gAAQIECBAgQIAAAQIECBAgQIAAAQKVCCSDh1/6pV9KBg/H/3/vjUcfeTj+7uN/tuUL7IHfcxYsjJeecFIsfNFBw0Dhi//hYzFrl13imLe/M561++5PSPzAvfdsec4b/vgDw0DhsnPOiu9+5cutLdlcd/9dd8avzp0X962+Pc7+2L99SqHD4MMGX3T/9Kc/LSp4SPXj8UiDYGf35+0Xex+0OBYeuHj4d2RcuOSz8U8XXxhv+cRfDIOHx/bt4Nf+drzsxFPiW393Tlz9ta/EbnvuFS894eSYt+++sfPMWVsCov+zYjw+9773DD+u7TlHvfFfxbTp0xt927hhQ1zyhTOGz9+WX6X1Y1vOrpYAAQIECBAgQIAAAQIECBAgQIAAAQK1CCSDh2c84xlLZg3+fP+WX4Ng4PXv+eNh8PDF//DvfiF4GPyW3fbYM0764Edi5uynxT/8xX+M5x16WBz4ylfFmgceiB9eclGsvP5H8c933hE7z5wRJ3/wo8NP2fycE9//oWHwMPiSemvBw6Bu0YsPicHfEbFp48bhl+tXf+28uOjMpU+pj2vXro0HHnigqOAh1Y+tXfjQ335dDMKAwZsMF57x+fi9//SpYfDw2L4d8lvHxJEnnTp84+G2G2+IE/74AzFt2vT43te/ErctWxZ33HxTvOUTnxx+zP9877uH/7P1OSefGt/623O22rttaVBp/diWs6slQIAAAQIECBAgQIAAAQIECBAgQIBALQLJ4GHXXXddMvOJ/v6GnwsN3mZ4wx+9bxg8nPPv/zTuue22X7Cbu8+iOPF9H4qdZ86M//XJT8SLX/Pa4RsQF5+1NL5z3rlbanfbY4845UN/Mvy/Nz/nuHe+J/Y/8uWx7IrLh6FF26+TPvDhWLT44Lj2gvNj/Lp/imP+4A+H/2X+xWefGd/58peedC8fffTRePDBB4sKHlL9mL//AbH4Va+Jr//1f49HHvjpL9z9pW84cfj2wlXn/u+45Oyz4vc/+V9i9i67/ELfBuHEy09+Y1z6xS8Mf+8rTnvz8M2Eby793JZnDX7f4Nff/NG7hv/ziZ4zOMcgkFpx3Q+32rttaU5p/diWs6slQIAAAQIECBAgQIAAAQIECBAgQIBALQLJ4GGXXXZJBg8nvPf9w+Dh7D/7t1uCh8HfBTD/gAPiqJPfGHP2WRT33LYqln7kA8NQ4HmHHR7Lr70mzv30X8bahx6KfQ89NAZfeO++7/Piofvv3/Kcg37jN+NVb31bjO20U1x32SVx8VlnbKk/4rjXx203XB/fXPr5OPmDHxmGGYP/in/wZsSBr3hlvPLNb42xsbG46En8kT6bmz/4ovuhhx4qKnjI7cf6Rx+N733tvPjBhd+MDevWxQFHvyKOPOHkWPPQg8Og4Sd33x1v+4u/HAYPj+3b8K2IU94Ul5xz1rAXr3vHv4nbb7wxvvRff/YXfh/9xtNi/yOPintX3x5//Z53Dv/ZEz1n8M8HgdM+i1+8pXeDc/zay46MFx39G8NQaBBKbMuv0vqxLWdXS4AAAQIECBAgQIAAAQIECBAgQIAAgVoEksHD05/+9CUzfv4XPz8RyuAL/5Pe98HkXy59wZLPxjXf+HosfuWr4tW/9/8M34B47K+JTRuj3494+Cf3x1n/7qPDAGMQXpz0/g/GvoccFr1e86hXful/xzc+/z/jlA99NPY+cPHwv8rf/BbF4cf+TvzGm06PwRfwX/7Mf40br7pym3u6bt26ePjhh4sKHlL9GJgd9rpjh1/uP/M5z93ydzKsW7smln//2qHRIHQY/Pp/P/VXw+Bhs/fgnx12zLFx9Kmn/extkfPOjSNPPGX4vNm77Bob16+PW75/zfDv0Rj8PQ3//d1/2Pqcwb8YnOXVv/f78cJff9nw9w/+CKz1a9fG6ptvii//t7/cco7cxpTWj9xzqyNAgAABAgQIECBAgAABAgQIECBAgEBNAsng4WlPe9qSnXfeudVk8IX/ye//0BMGD4Mvme8cvzUuPGNJrLrh+i3PeMlxx8fgj/2Zveszoj+xKe4aH4/vfe0rcdQpbxzWDL4Iv3vVquH/Pvjy+mUnnBQHv/q1scsznxnR6w3fevjxd6+KS//27OGX16d++E9in4NeHINw46rH/NFKr/rdt8ZhxxwX69Y8El/+zF/FDVdesU29Xb9+fTzyyCNFBQ+pfmzTBTtWXFo/OsbnuAQIECBAgAABAgQIECBAgAABAgQIENguAsngYdasWVsNHrbLKXfQhwy+6F67dm1RwYN+lNOPHTSWPpYAAQIECBAgQIAAAQIECBAgQIAAAQJFCySDh5kzZy6ZPn160ZcY1eE2bNgQjz76aFHBg36U049RzZ3nEiBAgAABAgQIECBAgAABAgQIECBAoMsCyeBhxowZVQcP69atKyp40I9y+tHlH3xnJ0CAAAECBAgQIECAAAECBAgQIECAwKgEksHDzjvvvGTatGmj+vyin7tx48ZYv359UcGDfpTTj6KH1+EIECBAgAABAgQIECBAgAABAgQIECCwgwSSwcP06dOX7LTTTjvoeDv2Yzdt2hQbNmwoKnjQj3L6sWOn06cTIECAAAECBAgQIECAAAECBAgQIECgTIFk8DBt2rQlY2NjZZ5+xKeamJiIjRs3FhU86Ec5/Rjx+Hk8AQIECBAgQIAAAQIECBAgQIAAAQIEOimw1eBh3rx5n46It1f8xkM/Ij6zevXqd5TQXf3YVFQ/SpgJZyBAgAABAgQIECBAgAABAgQIECBAgEBpAlsNHubMmfPKiDh3bGxsVm1vPQzedpiYmFgbEcfeeeed3yyhcfpRVj9KmAlnIECAAAECBAgQIECAAAECBAgQIECAQGkCWw0eBoedO3fumf1+//W9Xm9Wr5csL+1+T+o8/Z/9erTX6/3DHXfccdqTesiIfpN+lNWPEbXZYwkQIECAAAECBAgQIECAAAECBAgQINBZgawkYfBf2o+NjR3b7/ev7uxNt+HgvV7v4ImJiXNLedPh8UfXj21oplICBAgQIECAAAECBAgQIECAAAECBAgQ2K4CWcHDdj2RDyNAgAABAgQIECBAgAABAgQIECBAgAABAgQ6KyB46GzrHJwAAQIECBAgQIAAAQIECBAgQIAAAQIECJQnIHgorydORIAAAQIECBAgQIAAAQIECBAgQIAAAQIEOivwfwE2OZ13q6Ldv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7895" name="Picture 7" descr="Εικόνα 6: Χιαστολιθικός σχιστόλιθος από την περιοχή του Skiddaw&#10;http://www.virtualmicroscope.org/rock_sample?asset=tom6/index.html?x=11.03&amp;y=5.38&amp;zoom=0&amp;s=0&amp;rot=1&amp;deg=0"/>
          <p:cNvPicPr>
            <a:picLocks noChangeAspect="1" noChangeArrowheads="1"/>
          </p:cNvPicPr>
          <p:nvPr/>
        </p:nvPicPr>
        <p:blipFill>
          <a:blip r:embed="rId4" cstate="print"/>
          <a:srcRect l="4658" t="11121" r="70006" b="42454"/>
          <a:stretch>
            <a:fillRect/>
          </a:stretch>
        </p:blipFill>
        <p:spPr bwMode="auto">
          <a:xfrm>
            <a:off x="899592" y="2348880"/>
            <a:ext cx="6999176" cy="360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1115616" y="5805264"/>
            <a:ext cx="7200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/>
              <a:t>Από: </a:t>
            </a:r>
            <a:r>
              <a:rPr lang="it-IT" sz="1400" dirty="0" smtClean="0"/>
              <a:t>http://www.virtualmicroscope.org/rock_sample?asset=tom6/index.html?x=11.03&amp;y=5.38&amp;zoom=0&amp;s=0&amp;rot=1&amp;deg=0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xmlns="" val="279416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10" name="9 - TextBox"/>
          <p:cNvSpPr txBox="1"/>
          <p:nvPr/>
        </p:nvSpPr>
        <p:spPr>
          <a:xfrm>
            <a:off x="4643438" y="107154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el-GR" dirty="0" smtClean="0"/>
          </a:p>
        </p:txBody>
      </p:sp>
      <p:sp>
        <p:nvSpPr>
          <p:cNvPr id="8" name="7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l-GR" kern="0" dirty="0" smtClean="0">
                <a:latin typeface="+mn-lt"/>
              </a:rPr>
              <a:t>Η μεταμορφική άλως του </a:t>
            </a:r>
            <a:r>
              <a:rPr lang="en-US" kern="0" dirty="0" err="1" smtClean="0">
                <a:latin typeface="+mn-lt"/>
              </a:rPr>
              <a:t>Skiddaw</a:t>
            </a:r>
            <a:r>
              <a:rPr lang="el-GR" kern="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l-GR" kern="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l-GR" dirty="0">
              <a:latin typeface="+mn-lt"/>
            </a:endParaRPr>
          </a:p>
        </p:txBody>
      </p:sp>
      <p:pic>
        <p:nvPicPr>
          <p:cNvPr id="11" name="Picture 2" descr="Εικόνα 7: AFM διαγράμματα για τους μεταπηλίτες της περιοχής του SKiddaw&#10;από: Καταγάς 2012, Πετρολογία Μεταμορφωμένων, Πανεπιστημιακές Σημειώσεις, Πανεπιστήμιο Πατρών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20320" t="16934" r="16396" b="18345"/>
          <a:stretch>
            <a:fillRect/>
          </a:stretch>
        </p:blipFill>
        <p:spPr bwMode="auto">
          <a:xfrm>
            <a:off x="2255766" y="1357298"/>
            <a:ext cx="4645167" cy="380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- TextBox"/>
          <p:cNvSpPr txBox="1"/>
          <p:nvPr/>
        </p:nvSpPr>
        <p:spPr>
          <a:xfrm>
            <a:off x="1000100" y="5072074"/>
            <a:ext cx="7072362" cy="142876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dirty="0" smtClean="0"/>
              <a:t>AFM</a:t>
            </a:r>
            <a:r>
              <a:rPr lang="el-GR" dirty="0" smtClean="0"/>
              <a:t> διαγράμματα που απεικονίζουν την προοδευτική </a:t>
            </a:r>
            <a:r>
              <a:rPr lang="el-GR" dirty="0" err="1" smtClean="0"/>
              <a:t>μεταμορφώση</a:t>
            </a:r>
            <a:r>
              <a:rPr lang="el-GR" dirty="0" smtClean="0"/>
              <a:t> </a:t>
            </a:r>
          </a:p>
          <a:p>
            <a:r>
              <a:rPr lang="el-GR" dirty="0" smtClean="0"/>
              <a:t>των αργιλικών  </a:t>
            </a:r>
            <a:r>
              <a:rPr lang="el-GR" dirty="0" err="1" smtClean="0"/>
              <a:t>σχιστολίθων</a:t>
            </a:r>
            <a:r>
              <a:rPr lang="el-GR" dirty="0" smtClean="0"/>
              <a:t> της  </a:t>
            </a:r>
            <a:r>
              <a:rPr lang="el-GR" dirty="0" err="1" smtClean="0"/>
              <a:t>αλω</a:t>
            </a:r>
            <a:r>
              <a:rPr lang="el-GR" dirty="0" smtClean="0"/>
              <a:t> του </a:t>
            </a:r>
            <a:r>
              <a:rPr lang="en-US" dirty="0" err="1" smtClean="0"/>
              <a:t>Skiddaw</a:t>
            </a:r>
            <a:r>
              <a:rPr lang="en-US" dirty="0" smtClean="0"/>
              <a:t>.</a:t>
            </a:r>
            <a:endParaRPr lang="el-GR" dirty="0" smtClean="0"/>
          </a:p>
          <a:p>
            <a:r>
              <a:rPr lang="en-US" dirty="0" smtClean="0"/>
              <a:t> </a:t>
            </a:r>
            <a:r>
              <a:rPr lang="el-GR" dirty="0" smtClean="0"/>
              <a:t>Α</a:t>
            </a:r>
            <a:r>
              <a:rPr lang="en-US" dirty="0" smtClean="0"/>
              <a:t>) </a:t>
            </a:r>
            <a:r>
              <a:rPr lang="el-GR" dirty="0" smtClean="0"/>
              <a:t>Ορυκτολογικές </a:t>
            </a:r>
            <a:r>
              <a:rPr lang="el-GR" dirty="0" err="1" smtClean="0"/>
              <a:t>παραγενέσεις</a:t>
            </a:r>
            <a:r>
              <a:rPr lang="el-GR" dirty="0" smtClean="0"/>
              <a:t> της εξωτερικής άλω. </a:t>
            </a:r>
          </a:p>
          <a:p>
            <a:r>
              <a:rPr lang="en-US" dirty="0" smtClean="0"/>
              <a:t>B) </a:t>
            </a:r>
            <a:r>
              <a:rPr lang="el-GR" dirty="0" smtClean="0"/>
              <a:t>Ορυκτολογικές </a:t>
            </a:r>
            <a:r>
              <a:rPr lang="el-GR" dirty="0" err="1" smtClean="0"/>
              <a:t>παραγενέσεις</a:t>
            </a:r>
            <a:r>
              <a:rPr lang="el-GR" dirty="0" smtClean="0"/>
              <a:t> της εσωτερικής </a:t>
            </a:r>
            <a:r>
              <a:rPr lang="el-GR" dirty="0" err="1" smtClean="0"/>
              <a:t>κερατικής</a:t>
            </a:r>
            <a:r>
              <a:rPr lang="el-GR" dirty="0" smtClean="0"/>
              <a:t> ζώνης</a:t>
            </a:r>
          </a:p>
        </p:txBody>
      </p:sp>
    </p:spTree>
    <p:extLst>
      <p:ext uri="{BB962C8B-B14F-4D97-AF65-F5344CB8AC3E}">
        <p14:creationId xmlns:p14="http://schemas.microsoft.com/office/powerpoint/2010/main" xmlns="" val="299892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l-GR" kern="0" dirty="0" smtClean="0">
                <a:latin typeface="+mn-lt"/>
              </a:rPr>
              <a:t>Η μεταμορφική άλως του </a:t>
            </a:r>
            <a:r>
              <a:rPr lang="en-US" kern="0" dirty="0" err="1" smtClean="0">
                <a:latin typeface="+mn-lt"/>
              </a:rPr>
              <a:t>Skiddaw</a:t>
            </a:r>
            <a:r>
              <a:rPr lang="el-GR" kern="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l-GR" kern="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l-GR" dirty="0">
              <a:latin typeface="+mn-lt"/>
            </a:endParaRPr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>
          <a:xfrm>
            <a:off x="464156" y="1556792"/>
            <a:ext cx="532229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Έτσι η σειρά των </a:t>
            </a:r>
            <a:r>
              <a:rPr lang="el-GR" sz="2000" dirty="0" err="1" smtClean="0"/>
              <a:t>παραγενέσεων</a:t>
            </a:r>
            <a:r>
              <a:rPr lang="el-GR" sz="2000" dirty="0" smtClean="0"/>
              <a:t> της άλω του </a:t>
            </a:r>
            <a:r>
              <a:rPr lang="en-US" sz="2000" dirty="0" err="1" smtClean="0"/>
              <a:t>Skiddaw</a:t>
            </a:r>
            <a:r>
              <a:rPr lang="en-US" sz="2000" dirty="0" smtClean="0"/>
              <a:t> </a:t>
            </a:r>
            <a:r>
              <a:rPr lang="el-GR" sz="2000" dirty="0" smtClean="0"/>
              <a:t>σε τυπικά πετρώματα είναι η ακόλουθη:</a:t>
            </a:r>
          </a:p>
          <a:p>
            <a:pPr marL="0" indent="0">
              <a:buNone/>
            </a:pPr>
            <a:r>
              <a:rPr lang="el-GR" sz="1800" dirty="0" smtClean="0"/>
              <a:t>α</a:t>
            </a:r>
            <a:r>
              <a:rPr lang="en-US" sz="1800" dirty="0" smtClean="0"/>
              <a:t>) </a:t>
            </a:r>
            <a:r>
              <a:rPr lang="el-GR" sz="1800" dirty="0" err="1" smtClean="0"/>
              <a:t>χλωρίτης</a:t>
            </a:r>
            <a:r>
              <a:rPr lang="el-GR" sz="1800" dirty="0" smtClean="0"/>
              <a:t>+ </a:t>
            </a:r>
            <a:r>
              <a:rPr lang="el-GR" sz="1800" dirty="0" err="1" smtClean="0"/>
              <a:t>χλωριτοειδές</a:t>
            </a:r>
            <a:r>
              <a:rPr lang="el-GR" sz="1800" dirty="0" smtClean="0"/>
              <a:t> + </a:t>
            </a:r>
            <a:r>
              <a:rPr lang="el-GR" sz="1800" dirty="0" err="1" smtClean="0"/>
              <a:t>σερικίτης</a:t>
            </a:r>
            <a:r>
              <a:rPr lang="el-GR" sz="1800" dirty="0" smtClean="0"/>
              <a:t> +χαλαζίας</a:t>
            </a:r>
          </a:p>
          <a:p>
            <a:pPr marL="0" indent="0">
              <a:buNone/>
            </a:pPr>
            <a:endParaRPr lang="el-GR" sz="1800" dirty="0" smtClean="0"/>
          </a:p>
          <a:p>
            <a:pPr marL="0" indent="0">
              <a:buNone/>
            </a:pPr>
            <a:r>
              <a:rPr lang="el-GR" sz="1800" dirty="0" smtClean="0"/>
              <a:t>β</a:t>
            </a:r>
            <a:r>
              <a:rPr lang="en-US" sz="1800" dirty="0" smtClean="0"/>
              <a:t>) </a:t>
            </a:r>
            <a:r>
              <a:rPr lang="el-GR" sz="1800" dirty="0" err="1" smtClean="0"/>
              <a:t>βιοτίτης</a:t>
            </a:r>
            <a:r>
              <a:rPr lang="el-GR" sz="1800" dirty="0" smtClean="0"/>
              <a:t> + </a:t>
            </a:r>
            <a:r>
              <a:rPr lang="el-GR" sz="1800" dirty="0" err="1" smtClean="0"/>
              <a:t>χλωρίτης</a:t>
            </a:r>
            <a:r>
              <a:rPr lang="el-GR" sz="1800" dirty="0" smtClean="0"/>
              <a:t> +</a:t>
            </a:r>
            <a:r>
              <a:rPr lang="el-GR" sz="1800" dirty="0" err="1" smtClean="0"/>
              <a:t>σερικίτης</a:t>
            </a:r>
            <a:r>
              <a:rPr lang="el-GR" sz="1800" dirty="0" smtClean="0"/>
              <a:t> +χαλαζίας </a:t>
            </a:r>
          </a:p>
          <a:p>
            <a:pPr marL="0" indent="0">
              <a:buNone/>
            </a:pPr>
            <a:r>
              <a:rPr lang="el-GR" sz="1800" dirty="0" err="1" smtClean="0"/>
              <a:t>Χλωριτοειδές</a:t>
            </a:r>
            <a:r>
              <a:rPr lang="el-GR" sz="1800" dirty="0" smtClean="0"/>
              <a:t> + </a:t>
            </a:r>
            <a:r>
              <a:rPr lang="el-GR" sz="1800" dirty="0" err="1" smtClean="0"/>
              <a:t>βιοτίτης</a:t>
            </a:r>
            <a:r>
              <a:rPr lang="el-GR" sz="1800" dirty="0" smtClean="0"/>
              <a:t> + </a:t>
            </a:r>
            <a:r>
              <a:rPr lang="el-GR" sz="1800" dirty="0" err="1" smtClean="0"/>
              <a:t>σερικίτης</a:t>
            </a:r>
            <a:r>
              <a:rPr lang="el-GR" sz="1800" dirty="0" smtClean="0"/>
              <a:t> + + χαλαζίας</a:t>
            </a:r>
          </a:p>
          <a:p>
            <a:pPr marL="0" indent="0">
              <a:buNone/>
            </a:pPr>
            <a:endParaRPr lang="el-GR" sz="1800" dirty="0" smtClean="0"/>
          </a:p>
          <a:p>
            <a:pPr marL="0" indent="0">
              <a:buNone/>
            </a:pPr>
            <a:r>
              <a:rPr lang="el-GR" sz="1800" dirty="0" smtClean="0"/>
              <a:t>γ</a:t>
            </a:r>
            <a:r>
              <a:rPr lang="en-US" sz="1800" dirty="0" smtClean="0"/>
              <a:t>) </a:t>
            </a:r>
            <a:r>
              <a:rPr lang="el-GR" sz="1800" dirty="0" err="1" smtClean="0"/>
              <a:t>κορδιερίτης</a:t>
            </a:r>
            <a:r>
              <a:rPr lang="el-GR" sz="1800" dirty="0" smtClean="0"/>
              <a:t> + </a:t>
            </a:r>
            <a:r>
              <a:rPr lang="el-GR" sz="1800" dirty="0" err="1" smtClean="0"/>
              <a:t>ανδαλουσίτης</a:t>
            </a:r>
            <a:r>
              <a:rPr lang="el-GR" sz="1800" dirty="0" smtClean="0"/>
              <a:t> + μοσχοβίτης + </a:t>
            </a:r>
            <a:r>
              <a:rPr lang="el-GR" sz="1800" dirty="0" err="1" smtClean="0"/>
              <a:t>βιοτίτης</a:t>
            </a:r>
            <a:r>
              <a:rPr lang="el-GR" sz="1800" dirty="0" smtClean="0"/>
              <a:t> + χαλαζίας  </a:t>
            </a:r>
          </a:p>
        </p:txBody>
      </p:sp>
      <p:sp>
        <p:nvSpPr>
          <p:cNvPr id="7" name="6 - Δεξιό άγκιστρο"/>
          <p:cNvSpPr/>
          <p:nvPr/>
        </p:nvSpPr>
        <p:spPr>
          <a:xfrm>
            <a:off x="5702436" y="2285992"/>
            <a:ext cx="155448" cy="540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ysClr val="windowText" lastClr="000000"/>
              </a:solidFill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6429388" y="257174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el-GR" dirty="0" smtClean="0"/>
          </a:p>
        </p:txBody>
      </p:sp>
      <p:sp>
        <p:nvSpPr>
          <p:cNvPr id="10" name="9 - Ορθογώνιο"/>
          <p:cNvSpPr/>
          <p:nvPr/>
        </p:nvSpPr>
        <p:spPr>
          <a:xfrm>
            <a:off x="5890272" y="2214554"/>
            <a:ext cx="28251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dirty="0" smtClean="0"/>
              <a:t>Αναλλοίωτοι αργιλικοί     </a:t>
            </a:r>
          </a:p>
          <a:p>
            <a:r>
              <a:rPr lang="el-GR" sz="2000" dirty="0" smtClean="0"/>
              <a:t>σχιστόλιθοι</a:t>
            </a:r>
            <a:endParaRPr lang="el-GR" sz="2000" dirty="0"/>
          </a:p>
        </p:txBody>
      </p:sp>
      <p:sp>
        <p:nvSpPr>
          <p:cNvPr id="11" name="10 - Δεξιό άγκιστρο"/>
          <p:cNvSpPr/>
          <p:nvPr/>
        </p:nvSpPr>
        <p:spPr>
          <a:xfrm>
            <a:off x="5702436" y="3286124"/>
            <a:ext cx="155448" cy="720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ysClr val="windowText" lastClr="000000"/>
              </a:solidFill>
            </a:endParaRPr>
          </a:p>
        </p:txBody>
      </p:sp>
      <p:sp>
        <p:nvSpPr>
          <p:cNvPr id="12" name="11 - Ορθογώνιο"/>
          <p:cNvSpPr/>
          <p:nvPr/>
        </p:nvSpPr>
        <p:spPr>
          <a:xfrm>
            <a:off x="5857884" y="3357562"/>
            <a:ext cx="32861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err="1" smtClean="0"/>
              <a:t>Παραγενέσεις</a:t>
            </a:r>
            <a:r>
              <a:rPr lang="el-GR" sz="2000" dirty="0" smtClean="0"/>
              <a:t> χαμηλού βαθμού μεταμόρφωσης</a:t>
            </a:r>
            <a:endParaRPr lang="el-GR" sz="2000" dirty="0"/>
          </a:p>
        </p:txBody>
      </p:sp>
      <p:sp>
        <p:nvSpPr>
          <p:cNvPr id="13" name="12 - Ορθογώνιο"/>
          <p:cNvSpPr/>
          <p:nvPr/>
        </p:nvSpPr>
        <p:spPr>
          <a:xfrm>
            <a:off x="5857884" y="4500570"/>
            <a:ext cx="32861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err="1" smtClean="0"/>
              <a:t>Παραγενέσεις</a:t>
            </a:r>
            <a:r>
              <a:rPr lang="el-GR" sz="2000" dirty="0" smtClean="0"/>
              <a:t> υψηλού βαθμού μεταμόρφωσης</a:t>
            </a:r>
            <a:endParaRPr lang="el-GR" sz="2000" dirty="0"/>
          </a:p>
        </p:txBody>
      </p:sp>
      <p:sp>
        <p:nvSpPr>
          <p:cNvPr id="14" name="13 - Δεξιό άγκιστρο"/>
          <p:cNvSpPr/>
          <p:nvPr/>
        </p:nvSpPr>
        <p:spPr>
          <a:xfrm>
            <a:off x="5702436" y="4429132"/>
            <a:ext cx="155448" cy="612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ysClr val="windowText" lastClr="000000"/>
              </a:solidFill>
            </a:endParaRPr>
          </a:p>
        </p:txBody>
      </p:sp>
      <p:pic>
        <p:nvPicPr>
          <p:cNvPr id="15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kern="0" dirty="0" smtClean="0"/>
              <a:t>Η μεταμορφική άλως του </a:t>
            </a:r>
            <a:r>
              <a:rPr lang="en-US" kern="0" dirty="0" err="1" smtClean="0"/>
              <a:t>Skiddaw</a:t>
            </a:r>
            <a:r>
              <a:rPr lang="el-GR" kern="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kern="0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kern="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kern="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dirty="0"/>
          </a:p>
        </p:txBody>
      </p:sp>
      <p:pic>
        <p:nvPicPr>
          <p:cNvPr id="4" name="Picture 2" descr="Εικόνα 8: AFM διαγράμματα για τους μεταπηλίτες της περιοχής του SKiddaw&#10;από: Καταγάς 2012, Πετρολογία Μεταμορφωμένων, Πανεπιστημιακές Σημειώσεις, Πανεπιστήμιο Πατρών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495" t="22028" r="23499" b="16977"/>
          <a:stretch>
            <a:fillRect/>
          </a:stretch>
        </p:blipFill>
        <p:spPr bwMode="auto">
          <a:xfrm>
            <a:off x="2355759" y="1557338"/>
            <a:ext cx="4445182" cy="3943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8072462" y="335756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el-GR" dirty="0" smtClean="0"/>
          </a:p>
        </p:txBody>
      </p:sp>
      <p:sp>
        <p:nvSpPr>
          <p:cNvPr id="6" name="5 - TextBox"/>
          <p:cNvSpPr txBox="1"/>
          <p:nvPr/>
        </p:nvSpPr>
        <p:spPr>
          <a:xfrm>
            <a:off x="928662" y="5443558"/>
            <a:ext cx="7643866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en-US" dirty="0" smtClean="0"/>
              <a:t>AFM </a:t>
            </a:r>
            <a:r>
              <a:rPr lang="el-GR" dirty="0" smtClean="0"/>
              <a:t>προβολές που δείχνουν τις διαδοχικές ζώνες της χαμηλής πίεσης </a:t>
            </a:r>
            <a:br>
              <a:rPr lang="el-GR" dirty="0" smtClean="0"/>
            </a:br>
            <a:r>
              <a:rPr lang="el-GR" dirty="0" smtClean="0"/>
              <a:t>μεταμόρφωσης. Όλες οι </a:t>
            </a:r>
            <a:r>
              <a:rPr lang="el-GR" dirty="0" err="1" smtClean="0"/>
              <a:t>παραγενέσεις</a:t>
            </a:r>
            <a:r>
              <a:rPr lang="el-GR" dirty="0" smtClean="0"/>
              <a:t> περιέχουν μοσχοβίτη και χαλαζία</a:t>
            </a: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128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</a:t>
            </a:r>
            <a:r>
              <a:rPr lang="el-GR" sz="2000" b="1" smtClean="0"/>
              <a:t>Πανεπιστήμιο </a:t>
            </a:r>
            <a:r>
              <a:rPr lang="el-GR" sz="2000" b="1" smtClean="0"/>
              <a:t>Πατρών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645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Σημειώματα</a:t>
            </a:r>
            <a:endParaRPr lang="el-GR" sz="4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4857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kern="0" dirty="0" smtClean="0"/>
              <a:t>Μεταμόρφωση Επαφής</a:t>
            </a:r>
            <a:endParaRPr lang="el-GR" kern="0" dirty="0"/>
          </a:p>
        </p:txBody>
      </p:sp>
      <p:sp>
        <p:nvSpPr>
          <p:cNvPr id="9" name="8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9388" indent="-179388">
              <a:spcAft>
                <a:spcPts val="600"/>
              </a:spcAft>
              <a:buClr>
                <a:srgbClr val="800000"/>
              </a:buClr>
            </a:pPr>
            <a:r>
              <a:rPr lang="el-GR" sz="2400" dirty="0" smtClean="0">
                <a:sym typeface="Wingdings" pitchFamily="2" charset="2"/>
              </a:rPr>
              <a:t>Η θερμοκρασία των γειτονικών πετρωμάτων σε κάποια απόσταση από την επιφάνεια επαφής του διεισδύοντος σώματος εξαρτάται από:</a:t>
            </a:r>
          </a:p>
          <a:p>
            <a:pPr marL="812800" lvl="1" indent="-355600"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el-GR" sz="2400" dirty="0" smtClean="0">
                <a:solidFill>
                  <a:srgbClr val="5075BC"/>
                </a:solidFill>
                <a:sym typeface="Wingdings" pitchFamily="2" charset="2"/>
              </a:rPr>
              <a:t>τη θερμοκρασία</a:t>
            </a:r>
          </a:p>
          <a:p>
            <a:pPr marL="812800" lvl="1" indent="-355600"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el-GR" sz="2400" dirty="0" smtClean="0">
                <a:solidFill>
                  <a:srgbClr val="5075BC"/>
                </a:solidFill>
                <a:sym typeface="Wingdings" pitchFamily="2" charset="2"/>
              </a:rPr>
              <a:t>τη θερμοκρασία κρυστάλλωσης</a:t>
            </a:r>
          </a:p>
          <a:p>
            <a:pPr marL="812800" lvl="1" indent="-355600"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el-GR" sz="2400" dirty="0" smtClean="0">
                <a:solidFill>
                  <a:srgbClr val="5075BC"/>
                </a:solidFill>
                <a:sym typeface="Wingdings" pitchFamily="2" charset="2"/>
              </a:rPr>
              <a:t>η λανθάνουσα θερμότητα κρυστάλλωσης</a:t>
            </a:r>
          </a:p>
          <a:p>
            <a:pPr marL="812800" lvl="1" indent="-355600"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el-GR" sz="2400" dirty="0" smtClean="0">
                <a:solidFill>
                  <a:srgbClr val="5075BC"/>
                </a:solidFill>
                <a:sym typeface="Wingdings" pitchFamily="2" charset="2"/>
              </a:rPr>
              <a:t>το μέγεθος του διεισδύοντος μαγματικού σώματος</a:t>
            </a:r>
          </a:p>
          <a:p>
            <a:pPr marL="355600" lvl="1" indent="-355600">
              <a:spcAft>
                <a:spcPts val="1800"/>
              </a:spcAft>
              <a:buNone/>
            </a:pPr>
            <a:r>
              <a:rPr lang="en-US" sz="2400" dirty="0" smtClean="0">
                <a:solidFill>
                  <a:srgbClr val="5075BC"/>
                </a:solidFill>
                <a:sym typeface="Wingdings" pitchFamily="2" charset="2"/>
              </a:rPr>
              <a:t>	</a:t>
            </a:r>
            <a:r>
              <a:rPr lang="el-GR" sz="2400" dirty="0" smtClean="0">
                <a:sym typeface="Wingdings" pitchFamily="2" charset="2"/>
              </a:rPr>
              <a:t>του διεισδύοντος μαγματικού σώματος, και</a:t>
            </a:r>
          </a:p>
          <a:p>
            <a:pPr marL="355600" indent="-355600">
              <a:spcAft>
                <a:spcPts val="1800"/>
              </a:spcAft>
            </a:pPr>
            <a:endParaRPr lang="el-GR" sz="2400" dirty="0"/>
          </a:p>
        </p:txBody>
      </p:sp>
      <p:sp>
        <p:nvSpPr>
          <p:cNvPr id="4" name="Ορθογώνιο 3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7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829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Ιστορικού </a:t>
            </a:r>
            <a:r>
              <a:rPr lang="el-GR" dirty="0" smtClean="0"/>
              <a:t>Εκδόσεων</a:t>
            </a:r>
            <a:r>
              <a:rPr lang="en-US" dirty="0" smtClean="0"/>
              <a:t> </a:t>
            </a:r>
            <a:r>
              <a:rPr lang="el-GR" dirty="0" smtClean="0"/>
              <a:t>Έργου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2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Το παρόν έργο αποτελεί την έκδοση </a:t>
            </a:r>
            <a:r>
              <a:rPr lang="el-GR" sz="2000" dirty="0" smtClean="0">
                <a:solidFill>
                  <a:srgbClr val="FF0000"/>
                </a:solidFill>
              </a:rPr>
              <a:t>1.0 2015</a:t>
            </a:r>
            <a:endParaRPr lang="el-GR" sz="2000" dirty="0" smtClean="0"/>
          </a:p>
          <a:p>
            <a:endParaRPr lang="el-GR" sz="2000" dirty="0"/>
          </a:p>
        </p:txBody>
      </p:sp>
      <p:sp>
        <p:nvSpPr>
          <p:cNvPr id="6" name="Ορθογώνιο 5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057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err="1" smtClean="0"/>
              <a:t>Copyright</a:t>
            </a:r>
            <a:r>
              <a:rPr lang="el-GR" sz="2000" dirty="0" smtClean="0"/>
              <a:t> Πανεπιστήμιο Πατρών</a:t>
            </a:r>
            <a:r>
              <a:rPr lang="en-US" sz="2000" dirty="0" smtClean="0"/>
              <a:t>, </a:t>
            </a:r>
            <a:r>
              <a:rPr lang="el-GR" sz="2000" dirty="0" smtClean="0"/>
              <a:t> </a:t>
            </a:r>
            <a:r>
              <a:rPr lang="el-GR" sz="2000" dirty="0" smtClean="0">
                <a:solidFill>
                  <a:srgbClr val="FF0000"/>
                </a:solidFill>
              </a:rPr>
              <a:t>Ιωάννης Ηλιόπουλος </a:t>
            </a:r>
            <a:r>
              <a:rPr lang="en-US" sz="2000" dirty="0" smtClean="0">
                <a:solidFill>
                  <a:srgbClr val="FF0000"/>
                </a:solidFill>
              </a:rPr>
              <a:t>(</a:t>
            </a:r>
            <a:r>
              <a:rPr lang="el-GR" sz="2000" dirty="0" smtClean="0">
                <a:solidFill>
                  <a:srgbClr val="FF0000"/>
                </a:solidFill>
              </a:rPr>
              <a:t>Επίκουρος Καθηγητής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  <a:r>
              <a:rPr lang="el-GR" sz="2000" dirty="0" smtClean="0">
                <a:solidFill>
                  <a:srgbClr val="FF0000"/>
                </a:solidFill>
              </a:rPr>
              <a:t> </a:t>
            </a:r>
            <a:r>
              <a:rPr lang="el-GR" sz="2000" dirty="0" smtClean="0"/>
              <a:t>.</a:t>
            </a:r>
            <a:r>
              <a:rPr lang="el-GR" sz="2000" dirty="0" smtClean="0">
                <a:solidFill>
                  <a:srgbClr val="FF0000"/>
                </a:solidFill>
              </a:rPr>
              <a:t> </a:t>
            </a:r>
            <a:r>
              <a:rPr lang="el-GR" sz="2000" dirty="0" smtClean="0"/>
              <a:t>«</a:t>
            </a:r>
            <a:r>
              <a:rPr lang="el-GR" sz="2000" dirty="0" smtClean="0">
                <a:solidFill>
                  <a:srgbClr val="FF0000"/>
                </a:solidFill>
              </a:rPr>
              <a:t>Πετρολογία Μαγματικών και Μεταμορφωμένων Πετρωμάτων. Πετρολογία Μαγματικών Πετρωμάτων</a:t>
            </a:r>
            <a:r>
              <a:rPr lang="el-GR" sz="2000" dirty="0" smtClean="0"/>
              <a:t>». Έκδοση: </a:t>
            </a:r>
            <a:r>
              <a:rPr lang="el-GR" sz="2000" dirty="0" smtClean="0">
                <a:solidFill>
                  <a:srgbClr val="FF0000"/>
                </a:solidFill>
              </a:rPr>
              <a:t>1.0</a:t>
            </a:r>
            <a:r>
              <a:rPr lang="el-GR" sz="2000" dirty="0" smtClean="0"/>
              <a:t>. Πάτρα </a:t>
            </a:r>
            <a:r>
              <a:rPr lang="el-GR" sz="2000" dirty="0" smtClean="0">
                <a:solidFill>
                  <a:srgbClr val="FF0000"/>
                </a:solidFill>
              </a:rPr>
              <a:t>2015</a:t>
            </a:r>
            <a:r>
              <a:rPr lang="el-GR" sz="2000" dirty="0" smtClean="0"/>
              <a:t>. Διαθέσιμο από τη δικτυακή διεύθυνση: </a:t>
            </a:r>
            <a:r>
              <a:rPr lang="it-IT" sz="2000" dirty="0" smtClean="0">
                <a:solidFill>
                  <a:srgbClr val="FF0000"/>
                </a:solidFill>
              </a:rPr>
              <a:t>https://eclass.upatras.gr/courses/GEO308/</a:t>
            </a:r>
            <a:r>
              <a:rPr lang="el-GR" sz="2000" dirty="0" smtClean="0"/>
              <a:t>.</a:t>
            </a:r>
            <a:endParaRPr lang="el-GR" sz="2000" dirty="0" smtClean="0"/>
          </a:p>
          <a:p>
            <a:endParaRPr lang="el-GR" sz="2000" dirty="0"/>
          </a:p>
        </p:txBody>
      </p:sp>
      <p:sp>
        <p:nvSpPr>
          <p:cNvPr id="4" name="Ορθογώνιο 3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825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1440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1800" dirty="0" smtClean="0"/>
              <a:t>».                     </a:t>
            </a:r>
          </a:p>
          <a:p>
            <a:pPr marL="0" indent="0">
              <a:buNone/>
            </a:pPr>
            <a:endParaRPr lang="el-GR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2852936"/>
            <a:ext cx="9036496" cy="34563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[Η άδεια αυτή ανήκει στις άδειες που ακολουθούν τις προδιαγραφές του </a:t>
            </a:r>
            <a:r>
              <a:rPr lang="el-GR" dirty="0" err="1" smtClean="0"/>
              <a:t>Oρισμού</a:t>
            </a:r>
            <a:r>
              <a:rPr lang="el-GR" dirty="0" smtClean="0"/>
              <a:t> Ανοικτής Γνώσης [2], είναι ανοικτό πολιτιστικό έργο [3] και για το λόγο αυτό αποτελεί ανοικτό περιεχόμενο [4]. 	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[1] </a:t>
            </a:r>
            <a:r>
              <a:rPr lang="en-US" dirty="0" smtClean="0">
                <a:hlinkClick r:id="rId3"/>
              </a:rPr>
              <a:t>http://creativecommons.org/licenses/by-sa/4.0/</a:t>
            </a:r>
            <a:endParaRPr lang="en-US" dirty="0" smtClean="0"/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[2] http://opendefinition.org/okd/ellinika/ </a:t>
            </a:r>
          </a:p>
          <a:p>
            <a:endParaRPr lang="en-US" dirty="0" smtClean="0"/>
          </a:p>
          <a:p>
            <a:r>
              <a:rPr lang="en-US" dirty="0" smtClean="0"/>
              <a:t>[3] http://freedomdefined.org/Definition/El </a:t>
            </a:r>
          </a:p>
          <a:p>
            <a:endParaRPr lang="en-US" dirty="0" smtClean="0"/>
          </a:p>
          <a:p>
            <a:r>
              <a:rPr lang="en-US" dirty="0" smtClean="0"/>
              <a:t>[4] http://opendefinition.org/buttons/</a:t>
            </a:r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 7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Picture 11" descr="C:\Users\eorfanou\Downloads\by_sa.pn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637580" y="2424372"/>
            <a:ext cx="1648800" cy="57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62364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  <p:sp>
        <p:nvSpPr>
          <p:cNvPr id="4" name="Ορθογώνιο 3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75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(1/2)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Εικόνες/Σχήματα/Διαγράμματα</a:t>
            </a:r>
            <a:r>
              <a:rPr lang="en-US" sz="2000" b="1" dirty="0" smtClean="0"/>
              <a:t>/</a:t>
            </a:r>
            <a:r>
              <a:rPr lang="el-GR" sz="2000" b="1" dirty="0" smtClean="0"/>
              <a:t>Φωτογραφίες</a:t>
            </a:r>
          </a:p>
          <a:p>
            <a:pPr marL="0" indent="0">
              <a:buNone/>
            </a:pPr>
            <a:r>
              <a:rPr lang="el-GR" sz="2000" dirty="0" smtClean="0">
                <a:solidFill>
                  <a:srgbClr val="FF0000"/>
                </a:solidFill>
              </a:rPr>
              <a:t>Εικόνα 1: </a:t>
            </a:r>
            <a:r>
              <a:rPr lang="en-US" sz="2000" dirty="0" smtClean="0"/>
              <a:t>&lt; https://commons.wikimedia.org/wiki/File:Metamorfe_facies.jpg </a:t>
            </a:r>
            <a:r>
              <a:rPr lang="el-GR" sz="2000" dirty="0" smtClean="0"/>
              <a:t>&gt;</a:t>
            </a:r>
          </a:p>
          <a:p>
            <a:pPr marL="0" indent="0">
              <a:buNone/>
            </a:pPr>
            <a:r>
              <a:rPr lang="el-GR" sz="2000" dirty="0">
                <a:solidFill>
                  <a:srgbClr val="FF0000"/>
                </a:solidFill>
              </a:rPr>
              <a:t>Εικόνα </a:t>
            </a:r>
            <a:r>
              <a:rPr lang="el-GR" sz="2000" dirty="0" smtClean="0">
                <a:solidFill>
                  <a:srgbClr val="FF0000"/>
                </a:solidFill>
              </a:rPr>
              <a:t>2: </a:t>
            </a:r>
            <a:r>
              <a:rPr lang="en-US" sz="2000" dirty="0" smtClean="0"/>
              <a:t>&lt;</a:t>
            </a:r>
            <a:r>
              <a:rPr lang="el-GR" sz="2000" dirty="0" err="1" smtClean="0"/>
              <a:t>Καταγάς</a:t>
            </a:r>
            <a:r>
              <a:rPr lang="el-GR" sz="2000" dirty="0" smtClean="0"/>
              <a:t> 2012, Πετρολογία Μεταμορφωμένων, Πανεπιστημιακές Σημειώσεις, Πανεπιστήμιο Πατρών</a:t>
            </a:r>
            <a:r>
              <a:rPr lang="en-US" sz="2000" dirty="0" smtClean="0"/>
              <a:t>&gt;</a:t>
            </a:r>
            <a:endParaRPr lang="el-GR" sz="2000" dirty="0"/>
          </a:p>
          <a:p>
            <a:pPr marL="0" indent="0">
              <a:buNone/>
            </a:pPr>
            <a:r>
              <a:rPr lang="el-GR" sz="2000" dirty="0">
                <a:solidFill>
                  <a:srgbClr val="FF0000"/>
                </a:solidFill>
              </a:rPr>
              <a:t>Εικόνα </a:t>
            </a:r>
            <a:r>
              <a:rPr lang="en-US" sz="2000" dirty="0" smtClean="0">
                <a:solidFill>
                  <a:srgbClr val="FF0000"/>
                </a:solidFill>
              </a:rPr>
              <a:t>4: </a:t>
            </a:r>
            <a:r>
              <a:rPr lang="en-US" sz="2000" dirty="0" smtClean="0"/>
              <a:t>&lt;</a:t>
            </a:r>
            <a:r>
              <a:rPr lang="it-IT" sz="2000" dirty="0" smtClean="0"/>
              <a:t> http://www.virtualmicroscope.org/content/andalusite-cordierite-hornfels </a:t>
            </a:r>
            <a:r>
              <a:rPr lang="en-US" sz="2000" dirty="0" smtClean="0"/>
              <a:t>&gt;</a:t>
            </a:r>
            <a:endParaRPr lang="el-GR" sz="2000" dirty="0"/>
          </a:p>
          <a:p>
            <a:pPr marL="0" indent="0">
              <a:buNone/>
            </a:pPr>
            <a:r>
              <a:rPr lang="el-GR" sz="2000" dirty="0">
                <a:solidFill>
                  <a:srgbClr val="FF0000"/>
                </a:solidFill>
              </a:rPr>
              <a:t>Εικόνα </a:t>
            </a:r>
            <a:r>
              <a:rPr lang="en-US" sz="2000" dirty="0" smtClean="0">
                <a:solidFill>
                  <a:srgbClr val="FF0000"/>
                </a:solidFill>
              </a:rPr>
              <a:t>5</a:t>
            </a:r>
            <a:r>
              <a:rPr lang="el-GR" sz="2000" dirty="0" smtClean="0">
                <a:solidFill>
                  <a:srgbClr val="FF0000"/>
                </a:solidFill>
              </a:rPr>
              <a:t>: </a:t>
            </a:r>
            <a:r>
              <a:rPr lang="en-US" sz="2000" dirty="0" smtClean="0"/>
              <a:t>&lt;</a:t>
            </a:r>
            <a:r>
              <a:rPr lang="it-IT" sz="2000" dirty="0" smtClean="0"/>
              <a:t> http://www.virtualmicroscope.org/rock_sample?asset=tom6/index.html?x=11.03&amp;y=5.38&amp;zoom=0&amp;s=0&amp;rot=2&amp;deg=41 </a:t>
            </a:r>
            <a:r>
              <a:rPr lang="en-US" sz="2000" dirty="0" smtClean="0"/>
              <a:t>&gt;</a:t>
            </a:r>
            <a:endParaRPr lang="el-GR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4" name="Ορθογώνιο 3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304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(1/2)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Εικόνες/Σχήματα/Διαγράμματα</a:t>
            </a:r>
            <a:r>
              <a:rPr lang="en-US" sz="2000" b="1" dirty="0" smtClean="0"/>
              <a:t>/</a:t>
            </a:r>
            <a:r>
              <a:rPr lang="el-GR" sz="2000" b="1" dirty="0" smtClean="0"/>
              <a:t>Φωτογραφίες</a:t>
            </a:r>
          </a:p>
          <a:p>
            <a:pPr marL="0" indent="0">
              <a:buNone/>
            </a:pPr>
            <a:r>
              <a:rPr lang="el-GR" sz="2000" dirty="0" smtClean="0">
                <a:solidFill>
                  <a:srgbClr val="FF0000"/>
                </a:solidFill>
              </a:rPr>
              <a:t>Εικόνα </a:t>
            </a:r>
            <a:r>
              <a:rPr lang="en-US" sz="2000" dirty="0" smtClean="0">
                <a:solidFill>
                  <a:srgbClr val="FF0000"/>
                </a:solidFill>
              </a:rPr>
              <a:t>6</a:t>
            </a:r>
            <a:r>
              <a:rPr lang="el-GR" sz="2000" dirty="0" smtClean="0">
                <a:solidFill>
                  <a:srgbClr val="FF0000"/>
                </a:solidFill>
              </a:rPr>
              <a:t>: </a:t>
            </a:r>
            <a:r>
              <a:rPr lang="en-US" sz="2000" dirty="0" smtClean="0"/>
              <a:t>&lt; http://www.virtualmicroscope.org/rock_sample?asset=tom6/index.html?x=11.03&amp;y=5.38&amp;zoom=0&amp;s=0&amp;rot=1&amp;deg=0 </a:t>
            </a:r>
            <a:r>
              <a:rPr lang="el-GR" sz="2000" dirty="0" smtClean="0"/>
              <a:t>&gt;</a:t>
            </a:r>
          </a:p>
          <a:p>
            <a:pPr marL="0" indent="0">
              <a:buNone/>
            </a:pPr>
            <a:r>
              <a:rPr lang="el-GR" sz="2000" dirty="0" smtClean="0">
                <a:solidFill>
                  <a:srgbClr val="FF0000"/>
                </a:solidFill>
              </a:rPr>
              <a:t>Εικόνα 7: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l-GR" sz="2000" dirty="0" smtClean="0"/>
              <a:t>&lt; </a:t>
            </a:r>
            <a:r>
              <a:rPr lang="el-GR" sz="2000" dirty="0" err="1" smtClean="0"/>
              <a:t>Καταγάς</a:t>
            </a:r>
            <a:r>
              <a:rPr lang="el-GR" sz="2000" dirty="0" smtClean="0"/>
              <a:t> 2012, Πετρολογία Μεταμορφωμένων, Πανεπιστημιακές Σημειώσεις, Πανεπιστήμιο Πατρών&gt;</a:t>
            </a:r>
          </a:p>
          <a:p>
            <a:pPr marL="0" indent="0">
              <a:buNone/>
            </a:pPr>
            <a:r>
              <a:rPr lang="el-GR" sz="2000" dirty="0" smtClean="0">
                <a:solidFill>
                  <a:srgbClr val="FF0000"/>
                </a:solidFill>
              </a:rPr>
              <a:t>Εικόνα 8: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l-GR" sz="2000" dirty="0" smtClean="0"/>
              <a:t>&lt; </a:t>
            </a:r>
            <a:r>
              <a:rPr lang="el-GR" sz="2000" dirty="0" err="1" smtClean="0"/>
              <a:t>Καταγάς</a:t>
            </a:r>
            <a:r>
              <a:rPr lang="el-GR" sz="2000" dirty="0" smtClean="0"/>
              <a:t> 2012, Πετρολογία Μεταμορφωμένων, Πανεπιστημιακές Σημειώσεις, Πανεπιστήμιο Πατρών&gt;</a:t>
            </a:r>
          </a:p>
          <a:p>
            <a:pPr marL="0" indent="0">
              <a:buNone/>
            </a:pPr>
            <a:r>
              <a:rPr lang="el-GR" sz="2000" dirty="0" smtClean="0">
                <a:solidFill>
                  <a:srgbClr val="FF0000"/>
                </a:solidFill>
              </a:rPr>
              <a:t>Εικόνα 9: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&lt; https://commons.wikimedia.org/wiki/File:Metamorfe_facies.jpg </a:t>
            </a:r>
            <a:r>
              <a:rPr lang="el-GR" sz="2000" dirty="0" smtClean="0"/>
              <a:t>&gt;</a:t>
            </a:r>
          </a:p>
          <a:p>
            <a:pPr marL="0" indent="0">
              <a:buNone/>
            </a:pPr>
            <a:endParaRPr lang="el-GR" sz="2000" dirty="0"/>
          </a:p>
        </p:txBody>
      </p:sp>
      <p:sp>
        <p:nvSpPr>
          <p:cNvPr id="4" name="Ορθογώνιο 3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304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kern="0" dirty="0" smtClean="0"/>
              <a:t>Μεταμόρφωση Επαφής</a:t>
            </a:r>
            <a:br>
              <a:rPr lang="el-GR" kern="0" dirty="0" smtClean="0"/>
            </a:br>
            <a:r>
              <a:rPr lang="el-GR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12800" lvl="1" indent="-355600"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el-GR" sz="2400" dirty="0" smtClean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τη θερμική αγωγιμότητα</a:t>
            </a:r>
          </a:p>
          <a:p>
            <a:pPr marL="812800" lvl="1" indent="-355600"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el-GR" sz="2400" dirty="0" smtClean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την ειδική θερμότητα</a:t>
            </a:r>
          </a:p>
          <a:p>
            <a:pPr marL="812800" lvl="1" indent="-355600"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el-GR" sz="2400" dirty="0" smtClean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τη ικανότητα διάχυσης</a:t>
            </a:r>
          </a:p>
          <a:p>
            <a:pPr marL="812800" lvl="1" indent="-355600"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el-GR" sz="2400" dirty="0" smtClean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την αρχική θερμοκρασία </a:t>
            </a:r>
          </a:p>
          <a:p>
            <a:pPr marL="812800" lvl="1" indent="-355600"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el-GR" sz="2400" dirty="0" smtClean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την περιεκτικότητα σε νερό </a:t>
            </a:r>
          </a:p>
          <a:p>
            <a:pPr marL="812800" lvl="1" indent="-355600">
              <a:spcAft>
                <a:spcPts val="300"/>
              </a:spcAft>
              <a:buClr>
                <a:schemeClr val="tx1"/>
              </a:buClr>
              <a:buNone/>
            </a:pPr>
            <a:r>
              <a:rPr lang="el-GR" sz="2400" dirty="0" smtClean="0">
                <a:solidFill>
                  <a:srgbClr val="002060"/>
                </a:solidFill>
                <a:sym typeface="Wingdings" pitchFamily="2" charset="2"/>
              </a:rPr>
              <a:t>του γειτονικού πετρώματος, και</a:t>
            </a:r>
          </a:p>
          <a:p>
            <a:pPr marL="812800" lvl="1" indent="-355600"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el-GR" sz="2400" dirty="0" smtClean="0">
                <a:solidFill>
                  <a:schemeClr val="accent3">
                    <a:lumMod val="75000"/>
                  </a:schemeClr>
                </a:solidFill>
                <a:sym typeface="Wingdings" pitchFamily="2" charset="2"/>
              </a:rPr>
              <a:t>τις ΔΗ </a:t>
            </a:r>
          </a:p>
          <a:p>
            <a:pPr marL="812800" lvl="1" indent="-355600">
              <a:spcAft>
                <a:spcPts val="300"/>
              </a:spcAft>
              <a:buClr>
                <a:schemeClr val="tx1"/>
              </a:buClr>
              <a:buNone/>
            </a:pPr>
            <a:r>
              <a:rPr lang="el-GR" sz="2400" dirty="0" smtClean="0">
                <a:sym typeface="Wingdings" pitchFamily="2" charset="2"/>
              </a:rPr>
              <a:t>των μεταμορφικών αντιδράσεων</a:t>
            </a:r>
          </a:p>
          <a:p>
            <a:pPr marL="355600" indent="-355600">
              <a:spcAft>
                <a:spcPts val="1800"/>
              </a:spcAft>
              <a:buNone/>
            </a:pPr>
            <a:endParaRPr lang="el-GR" dirty="0" smtClean="0">
              <a:sym typeface="Wingdings" pitchFamily="2" charset="2"/>
            </a:endParaRPr>
          </a:p>
          <a:p>
            <a:pPr>
              <a:buNone/>
            </a:pPr>
            <a:endParaRPr lang="el-GR" dirty="0"/>
          </a:p>
        </p:txBody>
      </p:sp>
      <p:pic>
        <p:nvPicPr>
          <p:cNvPr id="4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kern="0" dirty="0" smtClean="0"/>
              <a:t> Μεταμόρφωση Επαφής</a:t>
            </a:r>
            <a:r>
              <a:rPr lang="el-GR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808038" indent="-442913">
              <a:spcBef>
                <a:spcPct val="20000"/>
              </a:spcBef>
              <a:buClr>
                <a:schemeClr val="tx1"/>
              </a:buClr>
              <a:defRPr/>
            </a:pPr>
            <a:r>
              <a:rPr lang="el-GR" sz="2800" dirty="0" smtClean="0"/>
              <a:t>Στην επαφή </a:t>
            </a:r>
            <a:r>
              <a:rPr lang="el-GR" sz="2800" b="1" dirty="0" smtClean="0"/>
              <a:t>γρανιτικών διεισδύσεων</a:t>
            </a:r>
            <a:r>
              <a:rPr lang="el-GR" sz="2800" dirty="0" smtClean="0"/>
              <a:t>: 500-550 </a:t>
            </a:r>
            <a:r>
              <a:rPr lang="el-GR" sz="2800" baseline="30000" dirty="0" smtClean="0"/>
              <a:t>ο</a:t>
            </a:r>
            <a:r>
              <a:rPr lang="en-US" sz="2800" dirty="0" smtClean="0"/>
              <a:t>C </a:t>
            </a:r>
            <a:r>
              <a:rPr lang="en-US" sz="2800" dirty="0" smtClean="0">
                <a:sym typeface="Wingdings" pitchFamily="2" charset="2"/>
              </a:rPr>
              <a:t>→ </a:t>
            </a:r>
            <a:r>
              <a:rPr lang="el-GR" sz="2800" dirty="0" err="1" smtClean="0">
                <a:sym typeface="Wingdings" pitchFamily="2" charset="2"/>
              </a:rPr>
              <a:t>παραγενέσεις</a:t>
            </a:r>
            <a:r>
              <a:rPr lang="el-GR" sz="2800" dirty="0" smtClean="0">
                <a:sym typeface="Wingdings" pitchFamily="2" charset="2"/>
              </a:rPr>
              <a:t> της </a:t>
            </a:r>
            <a:r>
              <a:rPr lang="el-GR" sz="2800" dirty="0" err="1" smtClean="0">
                <a:solidFill>
                  <a:srgbClr val="5075BC"/>
                </a:solidFill>
                <a:sym typeface="Wingdings" pitchFamily="2" charset="2"/>
              </a:rPr>
              <a:t>κεροστιλβο</a:t>
            </a:r>
            <a:r>
              <a:rPr lang="el-GR" sz="2800" dirty="0" smtClean="0">
                <a:solidFill>
                  <a:srgbClr val="5075BC"/>
                </a:solidFill>
                <a:sym typeface="Wingdings" pitchFamily="2" charset="2"/>
              </a:rPr>
              <a:t>-</a:t>
            </a:r>
            <a:r>
              <a:rPr lang="el-GR" sz="2800" dirty="0" err="1" smtClean="0">
                <a:solidFill>
                  <a:srgbClr val="5075BC"/>
                </a:solidFill>
                <a:sym typeface="Wingdings" pitchFamily="2" charset="2"/>
              </a:rPr>
              <a:t>κερατιτικής</a:t>
            </a:r>
            <a:r>
              <a:rPr lang="el-GR" sz="2800" dirty="0" smtClean="0">
                <a:solidFill>
                  <a:srgbClr val="5075BC"/>
                </a:solidFill>
                <a:sym typeface="Wingdings" pitchFamily="2" charset="2"/>
              </a:rPr>
              <a:t> φάσης</a:t>
            </a:r>
          </a:p>
          <a:p>
            <a:pPr marL="808038" indent="-442913">
              <a:spcBef>
                <a:spcPct val="20000"/>
              </a:spcBef>
              <a:buClr>
                <a:schemeClr val="tx1"/>
              </a:buClr>
              <a:defRPr/>
            </a:pPr>
            <a:r>
              <a:rPr lang="el-GR" sz="2800" dirty="0" smtClean="0">
                <a:sym typeface="Wingdings" pitchFamily="2" charset="2"/>
              </a:rPr>
              <a:t>Εύρος μεταμορφικών </a:t>
            </a:r>
            <a:r>
              <a:rPr lang="el-GR" sz="2800" dirty="0" err="1" smtClean="0">
                <a:sym typeface="Wingdings" pitchFamily="2" charset="2"/>
              </a:rPr>
              <a:t>άλωων</a:t>
            </a:r>
            <a:r>
              <a:rPr lang="el-GR" sz="2800" dirty="0" smtClean="0">
                <a:sym typeface="Wingdings" pitchFamily="2" charset="2"/>
              </a:rPr>
              <a:t> συνήθως ~1 </a:t>
            </a:r>
            <a:r>
              <a:rPr lang="en-US" sz="2800" dirty="0" smtClean="0">
                <a:sym typeface="Wingdings" pitchFamily="2" charset="2"/>
              </a:rPr>
              <a:t>km</a:t>
            </a:r>
          </a:p>
          <a:p>
            <a:pPr marL="808038" indent="-442913">
              <a:spcBef>
                <a:spcPct val="20000"/>
              </a:spcBef>
              <a:buClr>
                <a:schemeClr val="tx1"/>
              </a:buClr>
              <a:defRPr/>
            </a:pPr>
            <a:r>
              <a:rPr lang="el-GR" sz="2800" dirty="0" smtClean="0">
                <a:sym typeface="Wingdings" pitchFamily="2" charset="2"/>
              </a:rPr>
              <a:t>Γεωθερμικές βαθμίδες: </a:t>
            </a:r>
            <a:r>
              <a:rPr lang="el-GR" sz="2800" b="1" dirty="0" smtClean="0">
                <a:sym typeface="Wingdings" pitchFamily="2" charset="2"/>
              </a:rPr>
              <a:t>350 – 400 </a:t>
            </a:r>
            <a:r>
              <a:rPr lang="el-GR" sz="2800" b="1" baseline="30000" dirty="0" smtClean="0">
                <a:sym typeface="Wingdings" pitchFamily="2" charset="2"/>
              </a:rPr>
              <a:t>ο</a:t>
            </a:r>
            <a:r>
              <a:rPr lang="en-US" sz="2800" b="1" dirty="0" smtClean="0">
                <a:sym typeface="Wingdings" pitchFamily="2" charset="2"/>
              </a:rPr>
              <a:t>C/Km</a:t>
            </a:r>
            <a:r>
              <a:rPr lang="el-GR" sz="2800" b="1" dirty="0" smtClean="0">
                <a:sym typeface="Wingdings" pitchFamily="2" charset="2"/>
              </a:rPr>
              <a:t> !!!</a:t>
            </a:r>
            <a:endParaRPr lang="en-US" sz="2800" b="1" dirty="0" smtClean="0">
              <a:sym typeface="Wingdings" pitchFamily="2" charset="2"/>
            </a:endParaRPr>
          </a:p>
          <a:p>
            <a:pPr marL="808038" indent="-442913">
              <a:spcBef>
                <a:spcPct val="20000"/>
              </a:spcBef>
              <a:buClr>
                <a:schemeClr val="tx1"/>
              </a:buClr>
              <a:defRPr/>
            </a:pPr>
            <a:r>
              <a:rPr lang="el-GR" sz="2800" dirty="0" smtClean="0"/>
              <a:t>Στην επαφή </a:t>
            </a:r>
            <a:r>
              <a:rPr lang="el-GR" sz="2800" b="1" dirty="0" smtClean="0"/>
              <a:t>βασικών </a:t>
            </a:r>
            <a:r>
              <a:rPr lang="el-GR" sz="2800" b="1" dirty="0" err="1" smtClean="0"/>
              <a:t>πλουτωνιτών</a:t>
            </a:r>
            <a:r>
              <a:rPr lang="el-GR" sz="2800" b="1" dirty="0" smtClean="0"/>
              <a:t> </a:t>
            </a:r>
            <a:r>
              <a:rPr lang="el-GR" sz="2800" dirty="0" smtClean="0"/>
              <a:t>σε </a:t>
            </a:r>
            <a:r>
              <a:rPr lang="el-GR" sz="2800" dirty="0" err="1" smtClean="0"/>
              <a:t>βαθειές</a:t>
            </a:r>
            <a:r>
              <a:rPr lang="el-GR" sz="2800" dirty="0" smtClean="0"/>
              <a:t> θέσεις: 650-700 </a:t>
            </a:r>
            <a:r>
              <a:rPr lang="el-GR" sz="2800" baseline="30000" dirty="0" smtClean="0"/>
              <a:t>ο</a:t>
            </a:r>
            <a:r>
              <a:rPr lang="en-US" sz="2800" dirty="0" smtClean="0"/>
              <a:t>C </a:t>
            </a:r>
            <a:r>
              <a:rPr lang="en-US" sz="2800" dirty="0" smtClean="0">
                <a:sym typeface="Wingdings" pitchFamily="2" charset="2"/>
              </a:rPr>
              <a:t>→ </a:t>
            </a:r>
            <a:r>
              <a:rPr lang="el-GR" sz="2800" dirty="0" err="1" smtClean="0">
                <a:sym typeface="Wingdings" pitchFamily="2" charset="2"/>
              </a:rPr>
              <a:t>παραγενέσεις</a:t>
            </a:r>
            <a:r>
              <a:rPr lang="el-GR" sz="2800" dirty="0" smtClean="0">
                <a:sym typeface="Wingdings" pitchFamily="2" charset="2"/>
              </a:rPr>
              <a:t> της </a:t>
            </a:r>
            <a:r>
              <a:rPr lang="el-GR" sz="2800" dirty="0" err="1" smtClean="0">
                <a:solidFill>
                  <a:srgbClr val="002060"/>
                </a:solidFill>
                <a:sym typeface="Wingdings" pitchFamily="2" charset="2"/>
              </a:rPr>
              <a:t>πυροξενο</a:t>
            </a:r>
            <a:r>
              <a:rPr lang="el-GR" sz="2800" dirty="0" smtClean="0">
                <a:solidFill>
                  <a:srgbClr val="002060"/>
                </a:solidFill>
                <a:sym typeface="Wingdings" pitchFamily="2" charset="2"/>
              </a:rPr>
              <a:t>-</a:t>
            </a:r>
            <a:r>
              <a:rPr lang="el-GR" sz="2800" dirty="0" err="1" smtClean="0">
                <a:solidFill>
                  <a:srgbClr val="002060"/>
                </a:solidFill>
                <a:sym typeface="Wingdings" pitchFamily="2" charset="2"/>
              </a:rPr>
              <a:t>κερατιτικής</a:t>
            </a:r>
            <a:r>
              <a:rPr lang="el-GR" sz="2800" dirty="0" smtClean="0">
                <a:solidFill>
                  <a:srgbClr val="002060"/>
                </a:solidFill>
                <a:sym typeface="Wingdings" pitchFamily="2" charset="2"/>
              </a:rPr>
              <a:t> φάσης</a:t>
            </a:r>
          </a:p>
          <a:p>
            <a:pPr marL="808038" indent="-442913">
              <a:spcBef>
                <a:spcPct val="20000"/>
              </a:spcBef>
              <a:buClr>
                <a:schemeClr val="tx1"/>
              </a:buClr>
              <a:defRPr/>
            </a:pPr>
            <a:r>
              <a:rPr lang="el-GR" sz="2800" dirty="0" smtClean="0">
                <a:sym typeface="Wingdings" pitchFamily="2" charset="2"/>
              </a:rPr>
              <a:t>Όμως πλέον συνήθεις οι </a:t>
            </a:r>
            <a:r>
              <a:rPr lang="el-GR" sz="2800" dirty="0" err="1" smtClean="0">
                <a:sym typeface="Wingdings" pitchFamily="2" charset="2"/>
              </a:rPr>
              <a:t>άλωες</a:t>
            </a:r>
            <a:r>
              <a:rPr lang="el-GR" sz="2800" dirty="0" smtClean="0">
                <a:sym typeface="Wingdings" pitchFamily="2" charset="2"/>
              </a:rPr>
              <a:t> γύρω από γρανιτικά, </a:t>
            </a:r>
            <a:r>
              <a:rPr lang="el-GR" sz="2800" dirty="0" err="1" smtClean="0">
                <a:sym typeface="Wingdings" pitchFamily="2" charset="2"/>
              </a:rPr>
              <a:t>γρανοδιοριτικά</a:t>
            </a:r>
            <a:r>
              <a:rPr lang="el-GR" sz="2800" dirty="0" smtClean="0">
                <a:sym typeface="Wingdings" pitchFamily="2" charset="2"/>
              </a:rPr>
              <a:t>, </a:t>
            </a:r>
            <a:r>
              <a:rPr lang="el-GR" sz="2800" dirty="0" err="1" smtClean="0">
                <a:sym typeface="Wingdings" pitchFamily="2" charset="2"/>
              </a:rPr>
              <a:t>διοριτικά</a:t>
            </a:r>
            <a:r>
              <a:rPr lang="el-GR" sz="2800" dirty="0" smtClean="0">
                <a:sym typeface="Wingdings" pitchFamily="2" charset="2"/>
              </a:rPr>
              <a:t> σώματα </a:t>
            </a:r>
            <a:endParaRPr lang="en-US" sz="2800" dirty="0" smtClean="0">
              <a:solidFill>
                <a:srgbClr val="C00000"/>
              </a:solidFill>
            </a:endParaRPr>
          </a:p>
          <a:p>
            <a:endParaRPr lang="el-GR" sz="2800" dirty="0"/>
          </a:p>
        </p:txBody>
      </p:sp>
      <p:pic>
        <p:nvPicPr>
          <p:cNvPr id="4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0363" indent="4763">
              <a:spcBef>
                <a:spcPct val="20000"/>
              </a:spcBef>
              <a:buClr>
                <a:schemeClr val="tx1"/>
              </a:buClr>
              <a:buNone/>
              <a:defRPr/>
            </a:pPr>
            <a:r>
              <a:rPr lang="el-GR" sz="2800" dirty="0" smtClean="0"/>
              <a:t>Ο μηχανισμός της διείσδυσης επιδρά επίσης στα φαινόμενα επαφής</a:t>
            </a:r>
            <a:endParaRPr lang="el-GR" sz="2800" dirty="0" smtClean="0">
              <a:solidFill>
                <a:srgbClr val="008000"/>
              </a:solidFill>
              <a:sym typeface="Wingdings" pitchFamily="2" charset="2"/>
            </a:endParaRPr>
          </a:p>
          <a:p>
            <a:pPr marL="808038" indent="-442913">
              <a:spcBef>
                <a:spcPct val="20000"/>
              </a:spcBef>
              <a:buClr>
                <a:schemeClr val="tx1"/>
              </a:buClr>
              <a:defRPr/>
            </a:pPr>
            <a:r>
              <a:rPr lang="el-GR" sz="2800" dirty="0" smtClean="0">
                <a:sym typeface="Wingdings" pitchFamily="2" charset="2"/>
              </a:rPr>
              <a:t>Γύρω από μικρές και παθητικά τοποθετημένες διεισδύσεις → ισότροποι </a:t>
            </a:r>
            <a:r>
              <a:rPr lang="el-GR" sz="2800" dirty="0" err="1" smtClean="0">
                <a:sym typeface="Wingdings" pitchFamily="2" charset="2"/>
              </a:rPr>
              <a:t>γρανοβλαστικοί</a:t>
            </a:r>
            <a:r>
              <a:rPr lang="el-GR" sz="2800" dirty="0" smtClean="0">
                <a:sym typeface="Wingdings" pitchFamily="2" charset="2"/>
              </a:rPr>
              <a:t> ιστοί </a:t>
            </a:r>
          </a:p>
          <a:p>
            <a:pPr marL="808038" indent="-442913">
              <a:spcBef>
                <a:spcPct val="20000"/>
              </a:spcBef>
              <a:buClr>
                <a:schemeClr val="tx1"/>
              </a:buClr>
              <a:defRPr/>
            </a:pPr>
            <a:r>
              <a:rPr lang="el-GR" sz="2800" dirty="0" smtClean="0">
                <a:sym typeface="Wingdings" pitchFamily="2" charset="2"/>
              </a:rPr>
              <a:t>Σε βίαιες διεισδύσεις η πλαστική παραμόρφωση μπορεί να προκαλέσει </a:t>
            </a:r>
            <a:r>
              <a:rPr lang="el-GR" sz="2800" dirty="0" err="1" smtClean="0">
                <a:sym typeface="Wingdings" pitchFamily="2" charset="2"/>
              </a:rPr>
              <a:t>ανισότροπο</a:t>
            </a:r>
            <a:r>
              <a:rPr lang="el-GR" sz="2800" dirty="0" smtClean="0">
                <a:sym typeface="Wingdings" pitchFamily="2" charset="2"/>
              </a:rPr>
              <a:t> ιστό και σχιστότητα!</a:t>
            </a:r>
          </a:p>
          <a:p>
            <a:endParaRPr lang="el-GR" sz="2800" dirty="0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kern="0" dirty="0" smtClean="0"/>
              <a:t>Μεταμόρφωση Επαφής</a:t>
            </a:r>
            <a:br>
              <a:rPr lang="el-GR" kern="0" dirty="0" smtClean="0"/>
            </a:br>
            <a:r>
              <a:rPr lang="el-GR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l-GR" dirty="0"/>
          </a:p>
        </p:txBody>
      </p:sp>
      <p:sp>
        <p:nvSpPr>
          <p:cNvPr id="6" name="5 - TextBox"/>
          <p:cNvSpPr txBox="1"/>
          <p:nvPr/>
        </p:nvSpPr>
        <p:spPr>
          <a:xfrm>
            <a:off x="3943352" y="437198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el-GR" dirty="0" smtClean="0"/>
          </a:p>
        </p:txBody>
      </p:sp>
      <p:pic>
        <p:nvPicPr>
          <p:cNvPr id="5" name="Εικόνα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728" y="2728910"/>
            <a:ext cx="1928826" cy="628652"/>
          </a:xfrm>
          <a:prstGeom prst="rect">
            <a:avLst/>
          </a:prstGeom>
          <a:noFill/>
        </p:spPr>
      </p:pic>
      <p:sp>
        <p:nvSpPr>
          <p:cNvPr id="12" name="11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720725" indent="-355600">
              <a:spcBef>
                <a:spcPct val="20000"/>
              </a:spcBef>
              <a:buClr>
                <a:schemeClr val="tx1"/>
              </a:buClr>
              <a:defRPr/>
            </a:pPr>
            <a:r>
              <a:rPr lang="el-GR" dirty="0" smtClean="0"/>
              <a:t>Για το σχήμα κατανομής της θερμοκρασίας στο χώρο και στο χρόνο έχουν προταθεί διάφορα μοντέλα</a:t>
            </a:r>
            <a:endParaRPr lang="el-GR" dirty="0" smtClean="0">
              <a:solidFill>
                <a:srgbClr val="008000"/>
              </a:solidFill>
              <a:sym typeface="Wingdings" pitchFamily="2" charset="2"/>
            </a:endParaRPr>
          </a:p>
          <a:p>
            <a:pPr marL="808038" indent="-442913">
              <a:spcBef>
                <a:spcPts val="2400"/>
              </a:spcBef>
              <a:spcAft>
                <a:spcPts val="2400"/>
              </a:spcAft>
              <a:buClr>
                <a:schemeClr val="tx1"/>
              </a:buClr>
              <a:defRPr/>
            </a:pPr>
            <a:r>
              <a:rPr lang="en-US" dirty="0" smtClean="0">
                <a:sym typeface="Wingdings" pitchFamily="2" charset="2"/>
              </a:rPr>
              <a:t>                           (Jaeger, 1957, 1968)</a:t>
            </a:r>
            <a:endParaRPr lang="el-GR" dirty="0" smtClean="0">
              <a:sym typeface="Wingdings" pitchFamily="2" charset="2"/>
            </a:endParaRPr>
          </a:p>
          <a:p>
            <a:pPr marL="808038" indent="-442913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dirty="0" err="1" smtClean="0">
                <a:sym typeface="Wingdings" pitchFamily="2" charset="2"/>
              </a:rPr>
              <a:t>Tmax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l-GR" dirty="0" smtClean="0">
                <a:sym typeface="Wingdings" pitchFamily="2" charset="2"/>
              </a:rPr>
              <a:t>στην επαφή μιας διείσδυσης → ανεξάρτητη από το μέγεθος και το σχήμα της διείσδυσης</a:t>
            </a:r>
          </a:p>
          <a:p>
            <a:pPr marL="808038" indent="-442913">
              <a:spcBef>
                <a:spcPct val="20000"/>
              </a:spcBef>
              <a:buClr>
                <a:schemeClr val="tx1"/>
              </a:buClr>
              <a:defRPr/>
            </a:pPr>
            <a:r>
              <a:rPr lang="el-GR" dirty="0" smtClean="0">
                <a:sym typeface="Wingdings" pitchFamily="2" charset="2"/>
              </a:rPr>
              <a:t>Η κατανομή όμως της Τ γύρω της εξαρτάται σε πολύ μεγάλο βαθμό από το μέγεθος και το σχήμα της, αλλά και το χρόνο και την απόσταση Χ από την επαφή</a:t>
            </a:r>
          </a:p>
          <a:p>
            <a:pPr>
              <a:buClr>
                <a:schemeClr val="tx1"/>
              </a:buClr>
              <a:buNone/>
            </a:pPr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kern="0" dirty="0" smtClean="0"/>
              <a:t>Μεταμόρφωση Επαφής</a:t>
            </a:r>
            <a:endParaRPr lang="el-GR" kern="0" dirty="0"/>
          </a:p>
        </p:txBody>
      </p:sp>
      <p:sp>
        <p:nvSpPr>
          <p:cNvPr id="15" name="14 - TextBox"/>
          <p:cNvSpPr txBox="1"/>
          <p:nvPr/>
        </p:nvSpPr>
        <p:spPr>
          <a:xfrm>
            <a:off x="3857620" y="464344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el-GR" dirty="0" smtClean="0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8001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995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ρθογώνιο 5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6015402"/>
            <a:ext cx="726005" cy="704483"/>
          </a:xfrm>
          <a:prstGeom prst="rect">
            <a:avLst/>
          </a:prstGeom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kern="0" dirty="0" smtClean="0"/>
              <a:t>Μεταμόρφωση Επαφής</a:t>
            </a:r>
            <a:endParaRPr lang="el-GR" kern="0" dirty="0"/>
          </a:p>
        </p:txBody>
      </p:sp>
      <p:sp>
        <p:nvSpPr>
          <p:cNvPr id="9" name="8 - Θέση κειμένου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360363" indent="-273050">
              <a:spcAft>
                <a:spcPts val="120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en-US" dirty="0" smtClean="0"/>
              <a:t>H </a:t>
            </a:r>
            <a:r>
              <a:rPr lang="el-GR" dirty="0" smtClean="0"/>
              <a:t>Τ</a:t>
            </a:r>
            <a:r>
              <a:rPr lang="en-US" dirty="0" smtClean="0"/>
              <a:t>max </a:t>
            </a:r>
            <a:r>
              <a:rPr lang="el-GR" dirty="0" smtClean="0"/>
              <a:t>σε απόσταση Χ είναι συνάρτηση του λόγου </a:t>
            </a:r>
            <a:r>
              <a:rPr lang="en-US" b="1" dirty="0" smtClean="0"/>
              <a:t>D/X</a:t>
            </a:r>
            <a:endParaRPr lang="el-GR" b="1" dirty="0" smtClean="0"/>
          </a:p>
          <a:p>
            <a:pPr marL="360363" indent="-273050">
              <a:spcAft>
                <a:spcPts val="120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el-GR" dirty="0" smtClean="0"/>
              <a:t>Αν π.χ. </a:t>
            </a:r>
            <a:r>
              <a:rPr lang="en-US" dirty="0" smtClean="0"/>
              <a:t>D/X = 3.3, </a:t>
            </a:r>
            <a:r>
              <a:rPr lang="el-GR" dirty="0" smtClean="0"/>
              <a:t>θερμοκρασία 400 </a:t>
            </a:r>
            <a:r>
              <a:rPr lang="el-GR" baseline="30000" dirty="0" smtClean="0"/>
              <a:t>ο</a:t>
            </a:r>
            <a:r>
              <a:rPr lang="en-US" dirty="0" smtClean="0"/>
              <a:t>C </a:t>
            </a:r>
            <a:r>
              <a:rPr lang="el-GR" dirty="0" smtClean="0"/>
              <a:t>επιτυγχάνεται σε: </a:t>
            </a:r>
            <a:br>
              <a:rPr lang="el-GR" dirty="0" smtClean="0"/>
            </a:br>
            <a:r>
              <a:rPr lang="el-GR" dirty="0" smtClean="0"/>
              <a:t>Χ</a:t>
            </a:r>
            <a:r>
              <a:rPr lang="en-US" dirty="0" smtClean="0"/>
              <a:t> </a:t>
            </a:r>
            <a:r>
              <a:rPr lang="el-GR" dirty="0" smtClean="0"/>
              <a:t>= 300 </a:t>
            </a:r>
            <a:r>
              <a:rPr lang="en-US" dirty="0" smtClean="0"/>
              <a:t>m  </a:t>
            </a:r>
            <a:r>
              <a:rPr lang="el-GR" dirty="0" smtClean="0"/>
              <a:t>για </a:t>
            </a:r>
            <a:r>
              <a:rPr lang="en-US" dirty="0" smtClean="0"/>
              <a:t>D = 1 km</a:t>
            </a:r>
            <a:br>
              <a:rPr lang="en-US" dirty="0" smtClean="0"/>
            </a:br>
            <a:r>
              <a:rPr lang="en-US" dirty="0" smtClean="0"/>
              <a:t>X = 3 km </a:t>
            </a:r>
            <a:r>
              <a:rPr lang="el-GR" dirty="0" smtClean="0"/>
              <a:t>για </a:t>
            </a:r>
            <a:r>
              <a:rPr lang="en-US" dirty="0" smtClean="0"/>
              <a:t>D = 10 km</a:t>
            </a:r>
          </a:p>
          <a:p>
            <a:pPr marL="360363" indent="-273050">
              <a:spcAft>
                <a:spcPts val="120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el-GR" dirty="0" smtClean="0"/>
              <a:t>Οι θερμικές ιστορίες όμως είναι πολύ διαφορετικές</a:t>
            </a:r>
          </a:p>
          <a:p>
            <a:pPr marL="360363" indent="-273050">
              <a:spcAft>
                <a:spcPts val="120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el-GR" dirty="0" smtClean="0"/>
              <a:t>Ο χρόνος που απαιτείται για να φθάσουν τα γειτονικά πετρώματα κάποια συγκεκριμένη </a:t>
            </a:r>
            <a:r>
              <a:rPr lang="en-US" dirty="0" smtClean="0"/>
              <a:t>T, </a:t>
            </a:r>
            <a:r>
              <a:rPr lang="el-GR" dirty="0" smtClean="0"/>
              <a:t>εξαρτάται από το </a:t>
            </a:r>
            <a:r>
              <a:rPr lang="en-US" dirty="0" smtClean="0"/>
              <a:t>D</a:t>
            </a:r>
            <a:r>
              <a:rPr lang="en-US" baseline="30000" dirty="0" smtClean="0"/>
              <a:t>2 </a:t>
            </a:r>
            <a:r>
              <a:rPr lang="el-GR" dirty="0" smtClean="0"/>
              <a:t>του </a:t>
            </a:r>
            <a:r>
              <a:rPr lang="el-GR" dirty="0" err="1" smtClean="0"/>
              <a:t>πλουτωνίτη</a:t>
            </a:r>
            <a:endParaRPr lang="en-US" baseline="30000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49995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08038" indent="-442913">
              <a:spcBef>
                <a:spcPct val="20000"/>
              </a:spcBef>
              <a:buClr>
                <a:schemeClr val="tx1"/>
              </a:buClr>
            </a:pPr>
            <a:r>
              <a:rPr lang="el-GR" sz="2400" dirty="0" smtClean="0"/>
              <a:t>Πολλές φορές το μοντέλο ροής θερμών ρευστών πιο σημαντικό από εκείνο της αγωγιμότητας.</a:t>
            </a:r>
          </a:p>
          <a:p>
            <a:pPr marL="808038" indent="-442913">
              <a:spcBef>
                <a:spcPct val="20000"/>
              </a:spcBef>
              <a:buClr>
                <a:schemeClr val="tx1"/>
              </a:buClr>
            </a:pPr>
            <a:r>
              <a:rPr lang="el-GR" sz="2400" dirty="0" smtClean="0"/>
              <a:t>Συνδυαζόμενη με τη υψηλή θερμοχωρητικότητα του νερού αποτελεί πολύ σημαντικότερο μηχανισμό μεταφοράς θερμότητας προς τα γειτονικά πετρώματα.</a:t>
            </a:r>
          </a:p>
          <a:p>
            <a:pPr marL="808038" indent="-442913">
              <a:spcBef>
                <a:spcPct val="20000"/>
              </a:spcBef>
              <a:buClr>
                <a:schemeClr val="tx1"/>
              </a:buClr>
            </a:pPr>
            <a:r>
              <a:rPr lang="el-GR" sz="2400" dirty="0" smtClean="0"/>
              <a:t>Βέβαια η γρήγορη μεταφορά θερμότητας έχει ως αποτέλεσμα τη γρηγορότερη ψύξη του </a:t>
            </a:r>
            <a:r>
              <a:rPr lang="el-GR" sz="2400" dirty="0" err="1" smtClean="0"/>
              <a:t>πλουτωνίτη</a:t>
            </a:r>
            <a:endParaRPr lang="el-GR" sz="2400" dirty="0" smtClean="0"/>
          </a:p>
          <a:p>
            <a:pPr marL="808038" indent="-442913">
              <a:spcBef>
                <a:spcPct val="20000"/>
              </a:spcBef>
              <a:buClr>
                <a:schemeClr val="tx1"/>
              </a:buClr>
            </a:pPr>
            <a:r>
              <a:rPr lang="el-GR" sz="2400" dirty="0" smtClean="0"/>
              <a:t>Δύσκολος ο προσδιορισμός </a:t>
            </a:r>
            <a:r>
              <a:rPr lang="en-US" sz="2400" dirty="0" smtClean="0"/>
              <a:t>P-T-t</a:t>
            </a:r>
          </a:p>
          <a:p>
            <a:pPr marL="808038" indent="-442913">
              <a:spcBef>
                <a:spcPct val="20000"/>
              </a:spcBef>
              <a:buClr>
                <a:schemeClr val="tx1"/>
              </a:buClr>
            </a:pPr>
            <a:r>
              <a:rPr lang="el-GR" sz="2400" dirty="0" smtClean="0"/>
              <a:t>Διαφορές παρουσιάζονται και στην κατανομή θερμοκρασίας γύρω από τη μαγματική εστία</a:t>
            </a:r>
            <a:endParaRPr lang="en-US" sz="2400" dirty="0" smtClean="0">
              <a:solidFill>
                <a:srgbClr val="FF0000"/>
              </a:solidFill>
            </a:endParaRPr>
          </a:p>
          <a:p>
            <a:endParaRPr lang="el-GR" sz="2400" dirty="0"/>
          </a:p>
        </p:txBody>
      </p:sp>
      <p:sp>
        <p:nvSpPr>
          <p:cNvPr id="5" name="Ορθογώνιο 4"/>
          <p:cNvSpPr/>
          <p:nvPr/>
        </p:nvSpPr>
        <p:spPr>
          <a:xfrm>
            <a:off x="107504" y="6237312"/>
            <a:ext cx="3566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464156" y="6453336"/>
            <a:ext cx="806828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5949280"/>
            <a:ext cx="726005" cy="704483"/>
          </a:xfrm>
          <a:prstGeom prst="rect">
            <a:avLst/>
          </a:prstGeom>
        </p:spPr>
      </p:pic>
      <p:sp>
        <p:nvSpPr>
          <p:cNvPr id="10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kern="0" dirty="0" smtClean="0"/>
              <a:t>Μεταμόρφωση Επαφής</a:t>
            </a:r>
            <a:endParaRPr lang="el-GR" kern="0" dirty="0"/>
          </a:p>
        </p:txBody>
      </p:sp>
    </p:spTree>
    <p:extLst>
      <p:ext uri="{BB962C8B-B14F-4D97-AF65-F5344CB8AC3E}">
        <p14:creationId xmlns:p14="http://schemas.microsoft.com/office/powerpoint/2010/main" xmlns="" val="206675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9688</TotalTime>
  <Words>1355</Words>
  <Application>Microsoft Office PowerPoint</Application>
  <PresentationFormat>On-screen Show (4:3)</PresentationFormat>
  <Paragraphs>209</Paragraphs>
  <Slides>35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Θέμα του Office</vt:lpstr>
      <vt:lpstr>ΠΕΤΡΟΛΟΓΙΑ ΜΑΓΜΑΤΙΚΩΝ &amp; ΜΕΤΑΜΟΡΦΩΜΕΝΩΝ ΠΕΤΡΩΜΑΤΩΝ </vt:lpstr>
      <vt:lpstr>   ΦΑΣΕΙΣ ΜΕΤΑΜΟΡΦΩΣΗΣ ΕΠΑΦΗΣ  ΦΑΣΕΙΣ ΠΟΛΥ ΧΑΜΗΛΟΥ ΒΑΘΜΟΥ ΜΕΤΑΜΟΡΦΩΣΗΣ   </vt:lpstr>
      <vt:lpstr>Μεταμόρφωση Επαφής</vt:lpstr>
      <vt:lpstr>  Μεταμόρφωση Επαφής  </vt:lpstr>
      <vt:lpstr>  Μεταμόρφωση Επαφής </vt:lpstr>
      <vt:lpstr>   Μεταμόρφωση Επαφής   </vt:lpstr>
      <vt:lpstr>Μεταμόρφωση Επαφής</vt:lpstr>
      <vt:lpstr>Μεταμόρφωση Επαφής</vt:lpstr>
      <vt:lpstr>Μεταμόρφωση Επαφής</vt:lpstr>
      <vt:lpstr>Μετασωμάτωση - Skarn</vt:lpstr>
      <vt:lpstr> Οι φάσεις μεταμόρφωσης </vt:lpstr>
      <vt:lpstr> Αλβιτο-επιδοτο-κερατιτική φάση </vt:lpstr>
      <vt:lpstr> Κεροστιλβο-κερατιτική φάση </vt:lpstr>
      <vt:lpstr>  Πυροξενο-κερατιτική φάση  </vt:lpstr>
      <vt:lpstr>Σανιδινική φάση</vt:lpstr>
      <vt:lpstr>P-T συνθήκες των φάσεων Μεταμόρφωσης Επαφής</vt:lpstr>
      <vt:lpstr>Η μεταμορφική άλως του Skiddaw</vt:lpstr>
      <vt:lpstr>  Η μεταμορφική άλως του Skiddaw  </vt:lpstr>
      <vt:lpstr>Η μεταμορφική άλως του Skiddaw</vt:lpstr>
      <vt:lpstr>Η μεταμορφική άλως του Skiddaw</vt:lpstr>
      <vt:lpstr>Η μεταμορφική άλως του Skiddaw</vt:lpstr>
      <vt:lpstr>Η μεταμορφική άλως του Skiddaw</vt:lpstr>
      <vt:lpstr> Η μεταμορφική άλως του Skiddaw </vt:lpstr>
      <vt:lpstr> Η μεταμορφική άλως του Skiddaw </vt:lpstr>
      <vt:lpstr> Η μεταμορφική άλως του Skiddaw </vt:lpstr>
      <vt:lpstr>  Η μεταμορφική άλως του Skiddaw  </vt:lpstr>
      <vt:lpstr>Τέλος Ενότητας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Χρήσης Έργων Τρίτων (1/2)</vt:lpstr>
      <vt:lpstr>Σημείωμα Χρήσης Έργων Τρίτων (1/2)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Stevy</dc:creator>
  <cp:lastModifiedBy>Ioannis Iliopoulos</cp:lastModifiedBy>
  <cp:revision>528</cp:revision>
  <dcterms:created xsi:type="dcterms:W3CDTF">2012-09-06T09:03:05Z</dcterms:created>
  <dcterms:modified xsi:type="dcterms:W3CDTF">2015-09-09T09:00:56Z</dcterms:modified>
</cp:coreProperties>
</file>