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308" r:id="rId2"/>
    <p:sldId id="331" r:id="rId3"/>
    <p:sldId id="332" r:id="rId4"/>
    <p:sldId id="336" r:id="rId5"/>
    <p:sldId id="337" r:id="rId6"/>
    <p:sldId id="338" r:id="rId7"/>
    <p:sldId id="339" r:id="rId8"/>
    <p:sldId id="372" r:id="rId9"/>
    <p:sldId id="381" r:id="rId10"/>
    <p:sldId id="387" r:id="rId11"/>
    <p:sldId id="393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87" autoAdjust="0"/>
  </p:normalViewPr>
  <p:slideViewPr>
    <p:cSldViewPr>
      <p:cViewPr varScale="1">
        <p:scale>
          <a:sx n="71" d="100"/>
          <a:sy n="71" d="100"/>
        </p:scale>
        <p:origin x="120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38284A-C8B9-4F04-B3BF-972FFE04F6E2}" type="datetimeFigureOut">
              <a:rPr lang="en-US"/>
              <a:pPr>
                <a:defRPr/>
              </a:pPr>
              <a:t>5/8/2021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17BA17F-CBE7-44F5-B3B9-90DFE931A05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FFA68F-204D-4399-AB2B-F9F1AD8B4D80}" type="slidenum">
              <a:rPr lang="en-GB" altLang="el-GR"/>
              <a:pPr/>
              <a:t>1</a:t>
            </a:fld>
            <a:endParaRPr lang="en-GB" altLang="el-G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8CBDE9-CD7F-4E5B-8BE2-2274AC8BF693}" type="slidenum">
              <a:rPr lang="en-GB" altLang="el-GR"/>
              <a:pPr/>
              <a:t>5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F43A0A-A497-4C3E-9FFC-C31221D95C08}" type="slidenum">
              <a:rPr lang="en-GB" altLang="el-GR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en-GB" altLang="el-GR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l-GR" altLang="el-GR"/>
              <a:t>με έλεγχο από τον χρήστη για την ανάλογη κίνηση ή διαδρομή που καλούνται να εκτελέσουν</a:t>
            </a:r>
          </a:p>
          <a:p>
            <a:pPr marL="171450" indent="-171450">
              <a:buFontTx/>
              <a:buChar char="•"/>
            </a:pPr>
            <a:r>
              <a:rPr lang="el-GR" altLang="el-GR"/>
              <a:t>κατά την οποία τα παιδιά αναστοχάζονται σχετικά με τις διαδικασίες σκέψης που έχουν ακολουθήσει,</a:t>
            </a:r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3CABC7-5B55-42EF-ABDF-020618D29231}" type="slidenum">
              <a:rPr lang="en-GB" altLang="el-GR">
                <a:latin typeface="Arial" pitchFamily="34" charset="0"/>
              </a:rPr>
              <a:pPr/>
              <a:t>9</a:t>
            </a:fld>
            <a:endParaRPr lang="en-GB" alt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>
                <a:cs typeface="Arial" pitchFamily="34" charset="0"/>
              </a:rPr>
              <a:t>Παρέχει τη δυνατότητα στα παιδιά να ‘χτίζουν’/κατασκευάζουν και να προγραμματίζουν απλά μοντέλα </a:t>
            </a:r>
            <a:r>
              <a:rPr lang="en-US" altLang="el-GR">
                <a:cs typeface="Arial" pitchFamily="34" charset="0"/>
              </a:rPr>
              <a:t>Lego</a:t>
            </a:r>
            <a:r>
              <a:rPr lang="el-GR" altLang="el-GR">
                <a:cs typeface="Arial" pitchFamily="34" charset="0"/>
              </a:rPr>
              <a:t> τα οποία συνδέονται στον υπολογιστή</a:t>
            </a:r>
            <a:endParaRPr lang="el-GR" altLang="el-GR"/>
          </a:p>
        </p:txBody>
      </p:sp>
      <p:sp>
        <p:nvSpPr>
          <p:cNvPr id="2970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22C6C9-825D-4B53-B7CD-EBB93900C5A9}" type="slidenum">
              <a:rPr lang="en-GB" altLang="el-GR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GB" altLang="el-GR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378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D3FF03-0CA5-4184-B336-B1A593D5AD0A}" type="slidenum">
              <a:rPr lang="en-GB" altLang="el-GR"/>
              <a:pPr/>
              <a:t>17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3994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452497-0044-4D7A-89AB-03CD1E31AC41}" type="slidenum">
              <a:rPr lang="en-GB" altLang="el-GR"/>
              <a:pPr/>
              <a:t>18</a:t>
            </a:fld>
            <a:endParaRPr lang="en-GB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E8051F12-4A7C-412E-A58F-3CACF20121A9}" type="datetime1">
              <a:rPr lang="en-US"/>
              <a:pPr>
                <a:defRPr/>
              </a:pPr>
              <a:t>5/8/2021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A85B9-A837-4D12-8C9D-A284215516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80F07691-5282-4C8E-903E-25A735A7D64B}" type="datetime1">
              <a:rPr lang="en-US"/>
              <a:pPr>
                <a:defRPr/>
              </a:pPr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5BF7B-1A15-4DF0-BC74-A7D5C1AE5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EC3A4829-1213-4610-B3EE-3042E3E31BBE}" type="datetime1">
              <a:rPr lang="en-US"/>
              <a:pPr>
                <a:defRPr/>
              </a:pPr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7A864-491F-4580-92F2-F5EAD8ADD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E7DEC9">
                    <a:shade val="50000"/>
                    <a:satMod val="20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1C82814D-821A-4734-8BEF-5DF4D6ED5939}" type="datetime1">
              <a:rPr lang="en-US"/>
              <a:pPr>
                <a:defRPr/>
              </a:pPr>
              <a:t>5/8/2021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l-GR"/>
              <a:t>ΤΠΕ &amp; Εκπαίδευση, Βασίλης Κόμης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3013FC-7F00-4427-BDC4-1F1BBC961B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FBC6A789-6F82-45B8-BC3F-32A3746653D4}" type="datetime1">
              <a:rPr lang="en-US"/>
              <a:pPr>
                <a:defRPr/>
              </a:pPr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AF55-65B4-49EE-BAC4-DBB259675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78198CD3-A988-42C1-AA8D-B24AFBAAF3C1}" type="datetime1">
              <a:rPr lang="en-US"/>
              <a:pPr>
                <a:defRPr/>
              </a:pPr>
              <a:t>5/8/2021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34A2-AD3B-4D47-8B9A-603BA2424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F8AB9C04-FDC1-4F7B-8572-C4A52E44F1A2}" type="datetime1">
              <a:rPr lang="en-US"/>
              <a:pPr>
                <a:defRPr/>
              </a:pPr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4F0F7-B9AC-4DBA-95AD-13624CEEE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B067D8C4-4AA1-49B7-ABF5-1DFA2CA876D6}" type="datetime1">
              <a:rPr lang="en-US"/>
              <a:pPr>
                <a:defRPr/>
              </a:pPr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C3B4F-3354-4CFE-9B8A-8F3F21EA7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88C013DD-B341-463D-9B00-774B10C009B6}" type="datetime1">
              <a:rPr lang="en-US"/>
              <a:pPr>
                <a:defRPr/>
              </a:pPr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DC528-19D8-4BB7-B21C-829C190DB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3B04AAF2-DF02-40A5-A3D2-B7CCF044F1A9}" type="datetime1">
              <a:rPr lang="en-US"/>
              <a:pPr>
                <a:defRPr/>
              </a:pPr>
              <a:t>5/8/2021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CE950-26D5-41D1-A15A-B31AFEB15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36C1211A-ADE9-4C50-A074-15ED47DF3770}" type="datetime1">
              <a:rPr lang="en-US"/>
              <a:pPr>
                <a:defRPr/>
              </a:pPr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AB0D1-C82C-4DC4-8330-1D6419AAF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B85BD2B5-FD50-4DB6-9D0A-7BD9E1A4434E}" type="datetime1">
              <a:rPr lang="en-US"/>
              <a:pPr>
                <a:defRPr/>
              </a:pPr>
              <a:t>5/8/2021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1D549-505D-406E-B264-1A2172FBA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1000" r="89000" b="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F6C0407-44E6-4805-A422-747754FD6159}" type="datetime1">
              <a:rPr lang="en-US"/>
              <a:pPr>
                <a:defRPr/>
              </a:pPr>
              <a:t>5/8/2021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fld id="{2B91FBBE-7736-4854-9DF6-B1791060A395}" type="slidenum">
              <a:rPr lang="en-US"/>
              <a:pPr/>
              <a:t>‹#›</a:t>
            </a:fld>
            <a:endParaRPr lang="en-US">
              <a:solidFill>
                <a:srgbClr val="AAA393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3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kbassett.files.wordpress.com/2009/03/beebot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UrmcZxYNd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87463" y="549275"/>
            <a:ext cx="7407275" cy="11398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200" b="1" dirty="0">
                <a:solidFill>
                  <a:schemeClr val="tx2">
                    <a:satMod val="130000"/>
                  </a:schemeClr>
                </a:solidFill>
                <a:effectLst/>
              </a:rPr>
              <a:t>Οι Τεχνολογίες της Πληροφορίας και των Επικοινωνιών στην Εκπαίδευση</a:t>
            </a:r>
            <a:endParaRPr lang="en-GB" sz="3200" b="1" dirty="0">
              <a:solidFill>
                <a:schemeClr val="tx2">
                  <a:satMod val="130000"/>
                </a:schemeClr>
              </a:solidFill>
              <a:effectLst/>
              <a:latin typeface="Tahoma Greek" charset="-95"/>
            </a:endParaRP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11275" y="2060575"/>
            <a:ext cx="7696200" cy="42926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altLang="el-GR" sz="4000" b="1" dirty="0">
                <a:solidFill>
                  <a:schemeClr val="tx1"/>
                </a:solidFill>
              </a:rPr>
              <a:t>Εκπαιδευτική Ρομποτική και προγραμματισμός τύπου </a:t>
            </a:r>
            <a:r>
              <a:rPr lang="en-US" altLang="el-GR" sz="4000" b="1" dirty="0">
                <a:solidFill>
                  <a:schemeClr val="tx1"/>
                </a:solidFill>
              </a:rPr>
              <a:t>Logo </a:t>
            </a:r>
            <a:r>
              <a:rPr lang="el-GR" sz="4000" b="1" dirty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l-GR" sz="2800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2988" y="0"/>
            <a:ext cx="7567612" cy="1143000"/>
          </a:xfrm>
        </p:spPr>
        <p:txBody>
          <a:bodyPr/>
          <a:lstStyle/>
          <a:p>
            <a:pPr>
              <a:defRPr/>
            </a:pPr>
            <a:r>
              <a:rPr lang="el-GR" sz="3600" b="1" dirty="0"/>
              <a:t>Κατασκευές: Εκπαιδευτικό πακέτο</a:t>
            </a:r>
          </a:p>
        </p:txBody>
      </p:sp>
      <p:sp>
        <p:nvSpPr>
          <p:cNvPr id="28675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52651C-7FB2-41A3-B2B2-2651F23405C5}" type="slidenum">
              <a:rPr lang="en-US" altLang="el-GR"/>
              <a:pPr/>
              <a:t>10</a:t>
            </a:fld>
            <a:endParaRPr lang="en-US" altLang="el-G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57288" y="1473200"/>
            <a:ext cx="3559175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Περιέχει</a:t>
            </a: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158 κομμάτια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1 Μοτέρ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2 Αισθητήρες θέσης και κίνησης αντικειμένων (</a:t>
            </a:r>
            <a:r>
              <a:rPr lang="el-GR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motion</a:t>
            </a: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l-GR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and</a:t>
            </a: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l-GR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tilt</a:t>
            </a: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l-GR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sensors</a:t>
            </a: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LEGO USB </a:t>
            </a:r>
            <a:r>
              <a:rPr lang="el-GR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Hub</a:t>
            </a: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Λογισμικό και Πακέτο Δραστηριοτήτων (12 δραστηριότητες)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Σύνδεση με υπολογιστή</a:t>
            </a: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l-GR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l-GR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Δυνατότητες (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affordances):</a:t>
            </a:r>
            <a:endParaRPr lang="el-GR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Σχεδιασμό και κατασκευή </a:t>
            </a:r>
          </a:p>
          <a:p>
            <a:pPr>
              <a:buFontTx/>
              <a:buChar char="•"/>
              <a:defRPr/>
            </a:pP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    Καταιγισμός ιδεών για εύρεση λειτουργικών λύσεων </a:t>
            </a:r>
          </a:p>
          <a:p>
            <a:pPr>
              <a:buFontTx/>
              <a:buChar char="•"/>
              <a:defRPr/>
            </a:pP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    Επικοινωνία, συνεργασία και ανταλλαγή ιδεών </a:t>
            </a:r>
          </a:p>
          <a:p>
            <a:pPr>
              <a:defRPr/>
            </a:pPr>
            <a:endParaRPr lang="el-GR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28677" name="Control 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28678" name="Control 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l-GR" altLang="el-GR">
              <a:solidFill>
                <a:srgbClr val="000000"/>
              </a:solidFill>
            </a:endParaRPr>
          </a:p>
        </p:txBody>
      </p:sp>
      <p:pic>
        <p:nvPicPr>
          <p:cNvPr id="28679" name="Picture 4" descr="http://cache.lego.com/en-gb/~/media/education/images/products/wedo/ts.20100922t104512.9580_713x380_mainprodu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611313"/>
            <a:ext cx="4427537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476250"/>
            <a:ext cx="7850187" cy="12239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Προγραμματιζόμενα παιχνίδια</a:t>
            </a:r>
            <a:b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Bee-Bot &amp;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Probot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3716338"/>
            <a:ext cx="2593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3517900"/>
            <a:ext cx="24114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205038"/>
            <a:ext cx="2700338" cy="3600450"/>
          </a:xfrm>
          <a:noFill/>
        </p:spPr>
      </p:pic>
      <p:sp>
        <p:nvSpPr>
          <p:cNvPr id="317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2060575"/>
            <a:ext cx="5724525" cy="381635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+"/>
            </a:pPr>
            <a:r>
              <a:rPr lang="el-GR" altLang="el-GR"/>
              <a:t>Στυλό Πάνω/Κάτω 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+"/>
            </a:pPr>
            <a:r>
              <a:rPr lang="el-GR" altLang="el-GR"/>
              <a:t>Παραμετροποιήσιμο Βήμα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+"/>
            </a:pPr>
            <a:r>
              <a:rPr lang="el-GR" altLang="el-GR"/>
              <a:t>Παραμετροποιήσιμη Γωνία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+"/>
            </a:pPr>
            <a:r>
              <a:rPr lang="el-GR" altLang="el-GR"/>
              <a:t>Δομή Επανάληψης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+"/>
            </a:pPr>
            <a:r>
              <a:rPr lang="el-GR" altLang="el-GR"/>
              <a:t>Διαδικασίες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+"/>
            </a:pPr>
            <a:r>
              <a:rPr lang="el-GR" altLang="el-GR"/>
              <a:t>Αισθητήρες Μπρος/Πίσω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8" y="4845050"/>
            <a:ext cx="15732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5138" y="3987800"/>
            <a:ext cx="7810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1588" y="4025900"/>
            <a:ext cx="7207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4138" y="2794000"/>
            <a:ext cx="14763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3328988"/>
            <a:ext cx="1331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2563" y="4664075"/>
            <a:ext cx="152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5600" y="4583113"/>
            <a:ext cx="86518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5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70B7F0-FC86-41C5-816A-5683C14642C0}" type="slidenum">
              <a:rPr lang="el-GR" altLang="el-GR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el-GR" altLang="el-G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187450" y="273050"/>
            <a:ext cx="748823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b="1" kern="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Λειτουργικά χαρακτηριστικά </a:t>
            </a:r>
            <a:r>
              <a:rPr lang="en-US" sz="4000" b="1" kern="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Pro-Bot</a:t>
            </a:r>
            <a:endParaRPr lang="el-GR" b="1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088" y="274638"/>
            <a:ext cx="820896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 είναι το προγραμματιζόμενο παιχνίδι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(1/4)</a:t>
            </a:r>
          </a:p>
        </p:txBody>
      </p:sp>
      <p:sp>
        <p:nvSpPr>
          <p:cNvPr id="32771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E1BB37-203E-4DD7-86ED-B5E139AFE48D}" type="slidenum">
              <a:rPr lang="en-US" altLang="el-GR"/>
              <a:pPr/>
              <a:t>13</a:t>
            </a:fld>
            <a:endParaRPr lang="en-US" altLang="el-GR"/>
          </a:p>
        </p:txBody>
      </p:sp>
      <p:sp>
        <p:nvSpPr>
          <p:cNvPr id="3277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altLang="el-GR" sz="2800"/>
              <a:t>ένα προγραμματιζόμενο ρομπότ δαπέδου (με μπαταρίες ΑΑ ή επαναφορτιζόμενη λιθίου) </a:t>
            </a:r>
          </a:p>
          <a:p>
            <a:r>
              <a:rPr lang="el-GR" altLang="el-GR" sz="2800"/>
              <a:t>βασίζεται σε αρχές προγραμματισμού της γλώσσας </a:t>
            </a:r>
            <a:r>
              <a:rPr lang="en-US" altLang="el-GR" sz="2800"/>
              <a:t>Logo</a:t>
            </a:r>
            <a:r>
              <a:rPr lang="el-GR" altLang="el-GR" sz="2800"/>
              <a:t> για τον έλεγχο και χειρισμό του ρομπότ από τα παιδιά (από τη δεκαετία του 1960 με βάση το έργο του </a:t>
            </a:r>
            <a:r>
              <a:rPr lang="en-US" altLang="el-GR" sz="2800"/>
              <a:t>Piaget</a:t>
            </a:r>
            <a:r>
              <a:rPr lang="el-GR" altLang="el-GR" sz="2800"/>
              <a:t>)</a:t>
            </a:r>
          </a:p>
          <a:p>
            <a:r>
              <a:rPr lang="el-GR" altLang="el-GR" sz="2800"/>
              <a:t>προγραμματίζεται με ένα σύνολο από εντολές που βρίσκεται στο πάνω μέρος του   </a:t>
            </a:r>
          </a:p>
          <a:p>
            <a:r>
              <a:rPr lang="el-GR" altLang="el-GR" sz="2800"/>
              <a:t>εκτελεί διαδρομές σε επίπεδο δάπεδο (τετραγωνισμένο ή μη)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/>
              <a:t>Προγραμματισμός «συμπεριφοράς» του παιγνιδιού μέσω μιας γλώσσας εντολών</a:t>
            </a:r>
          </a:p>
          <a:p>
            <a:pPr lvl="1"/>
            <a:r>
              <a:rPr lang="el-GR" altLang="el-GR" b="1"/>
              <a:t>Πρόγραμμα</a:t>
            </a:r>
            <a:r>
              <a:rPr lang="el-GR" altLang="el-GR" sz="2400"/>
              <a:t>: ακολουθία εντολών (σύνολο εντολών που εκτελούνται η μία μετά την άλλη)  </a:t>
            </a:r>
          </a:p>
          <a:p>
            <a:r>
              <a:rPr lang="el-GR" altLang="el-GR" sz="2800"/>
              <a:t>Δυνατότητα εισαγωγής μέχρι σαράντα (40) εντολές </a:t>
            </a:r>
          </a:p>
          <a:p>
            <a:r>
              <a:rPr lang="el-GR" altLang="el-GR" sz="2800"/>
              <a:t>Σταθερό διάνυσμα μήκους βήματος 15 εκ. χωρίς δυνατότητα τροποποίησης</a:t>
            </a:r>
          </a:p>
          <a:p>
            <a:r>
              <a:rPr lang="el-GR" altLang="el-GR" sz="2800"/>
              <a:t>Σταθερή γωνία στροφής στις 90 μοίρες (ορθή γωνία) χωρίς δυνατότητα τροποποίησης </a:t>
            </a:r>
          </a:p>
          <a:p>
            <a:endParaRPr lang="en-US" altLang="el-GR" sz="2800"/>
          </a:p>
          <a:p>
            <a:endParaRPr lang="el-GR" altLang="el-GR" sz="2800"/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677977-188A-4D26-86F3-E616B6C12512}" type="slidenum">
              <a:rPr lang="en-US" altLang="el-GR"/>
              <a:pPr/>
              <a:t>14</a:t>
            </a:fld>
            <a:endParaRPr lang="en-US" altLang="el-GR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1848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 είναι το προγραμματιζόμενο παιχνίδι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(2/4)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989ECD-1E9C-408A-8BD1-522B2588741F}" type="slidenum">
              <a:rPr lang="en-US" altLang="el-GR"/>
              <a:pPr/>
              <a:t>15</a:t>
            </a:fld>
            <a:endParaRPr lang="en-US" altLang="el-GR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970088"/>
            <a:ext cx="748188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1436688" y="152400"/>
            <a:ext cx="749935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n-US" dirty="0"/>
              <a:t>T</a:t>
            </a:r>
            <a:r>
              <a:rPr lang="el-GR" dirty="0"/>
              <a:t>ι είναι το προγραμματιζόμενο παιχνίδι </a:t>
            </a:r>
            <a:r>
              <a:rPr lang="en-US" dirty="0"/>
              <a:t>Bee</a:t>
            </a:r>
            <a:r>
              <a:rPr lang="el-GR" dirty="0"/>
              <a:t>-</a:t>
            </a:r>
            <a:r>
              <a:rPr lang="en-US" dirty="0"/>
              <a:t>Bot</a:t>
            </a:r>
            <a:r>
              <a:rPr lang="el-GR" dirty="0"/>
              <a:t>; (3/4)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15998A-03C0-43E3-A493-ACD31E72C73E}" type="slidenum">
              <a:rPr lang="en-US" altLang="el-GR"/>
              <a:pPr/>
              <a:t>16</a:t>
            </a:fld>
            <a:endParaRPr lang="en-US" altLang="el-GR"/>
          </a:p>
        </p:txBody>
      </p:sp>
      <p:pic>
        <p:nvPicPr>
          <p:cNvPr id="35843" name="Picture 2" descr="http://kbassett.files.wordpress.com/2009/03/beebot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42938" y="1714500"/>
            <a:ext cx="27146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4" name="Ομάδα 1"/>
          <p:cNvGrpSpPr>
            <a:grpSpLocks/>
          </p:cNvGrpSpPr>
          <p:nvPr/>
        </p:nvGrpSpPr>
        <p:grpSpPr bwMode="auto">
          <a:xfrm>
            <a:off x="3536950" y="1714500"/>
            <a:ext cx="5283200" cy="4378325"/>
            <a:chOff x="3519664" y="1659608"/>
            <a:chExt cx="5283024" cy="4378795"/>
          </a:xfrm>
        </p:grpSpPr>
        <p:sp>
          <p:nvSpPr>
            <p:cNvPr id="35854" name="Oval 3"/>
            <p:cNvSpPr>
              <a:spLocks noChangeArrowheads="1"/>
            </p:cNvSpPr>
            <p:nvPr/>
          </p:nvSpPr>
          <p:spPr bwMode="auto">
            <a:xfrm rot="5400000">
              <a:off x="5429425" y="4655095"/>
              <a:ext cx="1531938" cy="842170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altLang="el-GR"/>
            </a:p>
          </p:txBody>
        </p:sp>
        <p:sp>
          <p:nvSpPr>
            <p:cNvPr id="35855" name="Oval 3"/>
            <p:cNvSpPr>
              <a:spLocks noChangeArrowheads="1"/>
            </p:cNvSpPr>
            <p:nvPr/>
          </p:nvSpPr>
          <p:spPr bwMode="auto">
            <a:xfrm rot="10800000">
              <a:off x="3820718" y="3357562"/>
              <a:ext cx="1552970" cy="871537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altLang="el-GR">
                <a:solidFill>
                  <a:srgbClr val="FF6600"/>
                </a:solidFill>
              </a:endParaRPr>
            </a:p>
          </p:txBody>
        </p:sp>
        <p:sp>
          <p:nvSpPr>
            <p:cNvPr id="35856" name="Oval 3"/>
            <p:cNvSpPr>
              <a:spLocks noChangeArrowheads="1"/>
            </p:cNvSpPr>
            <p:nvPr/>
          </p:nvSpPr>
          <p:spPr bwMode="auto">
            <a:xfrm rot="5400000">
              <a:off x="5408947" y="1965661"/>
              <a:ext cx="1483643" cy="871538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altLang="el-GR"/>
            </a:p>
          </p:txBody>
        </p:sp>
        <p:sp>
          <p:nvSpPr>
            <p:cNvPr id="35857" name="Oval 3"/>
            <p:cNvSpPr>
              <a:spLocks noChangeArrowheads="1"/>
            </p:cNvSpPr>
            <p:nvPr/>
          </p:nvSpPr>
          <p:spPr bwMode="auto">
            <a:xfrm rot="10800000">
              <a:off x="6904511" y="3357561"/>
              <a:ext cx="1584176" cy="871537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altLang="el-GR">
                <a:solidFill>
                  <a:srgbClr val="FF0000"/>
                </a:solidFill>
              </a:endParaRPr>
            </a:p>
          </p:txBody>
        </p:sp>
        <p:sp>
          <p:nvSpPr>
            <p:cNvPr id="35858" name="Oval 3"/>
            <p:cNvSpPr>
              <a:spLocks noChangeArrowheads="1"/>
            </p:cNvSpPr>
            <p:nvPr/>
          </p:nvSpPr>
          <p:spPr bwMode="auto">
            <a:xfrm rot="10800000">
              <a:off x="3519664" y="5174307"/>
              <a:ext cx="1944687" cy="800100"/>
            </a:xfrm>
            <a:prstGeom prst="ellipse">
              <a:avLst/>
            </a:prstGeom>
            <a:solidFill>
              <a:srgbClr val="0070C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altLang="el-GR"/>
            </a:p>
          </p:txBody>
        </p:sp>
        <p:sp>
          <p:nvSpPr>
            <p:cNvPr id="35859" name="Oval 3"/>
            <p:cNvSpPr>
              <a:spLocks noChangeArrowheads="1"/>
            </p:cNvSpPr>
            <p:nvPr/>
          </p:nvSpPr>
          <p:spPr bwMode="auto">
            <a:xfrm>
              <a:off x="6858000" y="5238303"/>
              <a:ext cx="1944688" cy="800100"/>
            </a:xfrm>
            <a:prstGeom prst="ellipse">
              <a:avLst/>
            </a:prstGeom>
            <a:solidFill>
              <a:srgbClr val="0070C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GB" altLang="el-GR" sz="2800" b="1">
                  <a:solidFill>
                    <a:schemeClr val="bg1"/>
                  </a:solidFill>
                  <a:latin typeface="Comic Sans MS" pitchFamily="66" charset="0"/>
                </a:rPr>
                <a:t>PA</a:t>
              </a:r>
              <a:r>
                <a:rPr lang="en-US" altLang="el-GR" sz="2800" b="1">
                  <a:solidFill>
                    <a:schemeClr val="bg1"/>
                  </a:solidFill>
                  <a:latin typeface="Comic Sans MS" pitchFamily="66" charset="0"/>
                </a:rPr>
                <a:t>USE</a:t>
              </a:r>
              <a:endParaRPr lang="en-GB" altLang="el-GR" sz="28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35860" name="Oval 5"/>
            <p:cNvSpPr>
              <a:spLocks noChangeArrowheads="1"/>
            </p:cNvSpPr>
            <p:nvPr/>
          </p:nvSpPr>
          <p:spPr bwMode="auto">
            <a:xfrm>
              <a:off x="5572027" y="3357563"/>
              <a:ext cx="1214437" cy="826119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altLang="el-GR" sz="3200" b="1">
                  <a:solidFill>
                    <a:schemeClr val="bg1"/>
                  </a:solidFill>
                  <a:latin typeface="Comic Sans MS" pitchFamily="66" charset="0"/>
                </a:rPr>
                <a:t>GO</a:t>
              </a:r>
              <a:endParaRPr lang="en-US" altLang="el-GR" sz="3200">
                <a:solidFill>
                  <a:schemeClr val="bg1"/>
                </a:solidFill>
              </a:endParaRPr>
            </a:p>
          </p:txBody>
        </p:sp>
        <p:sp>
          <p:nvSpPr>
            <p:cNvPr id="35861" name="Rectangle 11"/>
            <p:cNvSpPr>
              <a:spLocks noChangeArrowheads="1"/>
            </p:cNvSpPr>
            <p:nvPr/>
          </p:nvSpPr>
          <p:spPr bwMode="auto">
            <a:xfrm>
              <a:off x="3820718" y="5370512"/>
              <a:ext cx="1355601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altLang="el-GR" sz="2800" b="1">
                  <a:solidFill>
                    <a:schemeClr val="bg1"/>
                  </a:solidFill>
                  <a:latin typeface="Comic Sans MS" pitchFamily="66" charset="0"/>
                  <a:cs typeface="Times New Roman" pitchFamily="18" charset="0"/>
                </a:rPr>
                <a:t>CLEAR</a:t>
              </a:r>
              <a:endParaRPr lang="en-GB" altLang="el-GR" sz="2800">
                <a:solidFill>
                  <a:schemeClr val="bg1"/>
                </a:solidFill>
              </a:endParaRPr>
            </a:p>
          </p:txBody>
        </p:sp>
        <p:sp>
          <p:nvSpPr>
            <p:cNvPr id="35862" name="AutoShape 6"/>
            <p:cNvSpPr>
              <a:spLocks noChangeArrowheads="1"/>
            </p:cNvSpPr>
            <p:nvPr/>
          </p:nvSpPr>
          <p:spPr bwMode="auto">
            <a:xfrm rot="5400000">
              <a:off x="5693187" y="4801455"/>
              <a:ext cx="979512" cy="573088"/>
            </a:xfrm>
            <a:prstGeom prst="rightArrow">
              <a:avLst>
                <a:gd name="adj1" fmla="val 50000"/>
                <a:gd name="adj2" fmla="val 5893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altLang="el-GR"/>
            </a:p>
          </p:txBody>
        </p:sp>
      </p:grpSp>
      <p:sp>
        <p:nvSpPr>
          <p:cNvPr id="35845" name="AutoShape 6"/>
          <p:cNvSpPr>
            <a:spLocks noChangeArrowheads="1"/>
          </p:cNvSpPr>
          <p:nvPr/>
        </p:nvSpPr>
        <p:spPr bwMode="auto">
          <a:xfrm rot="-5400000">
            <a:off x="5626894" y="2113756"/>
            <a:ext cx="1047750" cy="573088"/>
          </a:xfrm>
          <a:prstGeom prst="rightArrow">
            <a:avLst>
              <a:gd name="adj1" fmla="val 50000"/>
              <a:gd name="adj2" fmla="val 58851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l-GR"/>
          </a:p>
        </p:txBody>
      </p:sp>
      <p:sp>
        <p:nvSpPr>
          <p:cNvPr id="23" name="1 - Τίτλος"/>
          <p:cNvSpPr txBox="1">
            <a:spLocks/>
          </p:cNvSpPr>
          <p:nvPr/>
        </p:nvSpPr>
        <p:spPr>
          <a:xfrm>
            <a:off x="900113" y="153988"/>
            <a:ext cx="7993062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n-US" dirty="0"/>
              <a:t>T</a:t>
            </a:r>
            <a:r>
              <a:rPr lang="el-GR" dirty="0"/>
              <a:t>ι είναι το προγραμματιζόμενο παιχνίδι </a:t>
            </a:r>
            <a:r>
              <a:rPr lang="en-US" dirty="0"/>
              <a:t>Bee</a:t>
            </a:r>
            <a:r>
              <a:rPr lang="el-GR" dirty="0"/>
              <a:t>-</a:t>
            </a:r>
            <a:r>
              <a:rPr lang="en-US" dirty="0"/>
              <a:t>Bot</a:t>
            </a:r>
            <a:r>
              <a:rPr lang="el-GR" dirty="0"/>
              <a:t>; (4/4)</a:t>
            </a:r>
          </a:p>
        </p:txBody>
      </p:sp>
      <p:sp>
        <p:nvSpPr>
          <p:cNvPr id="25" name="Θέση υποσέλιδου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  <p:grpSp>
        <p:nvGrpSpPr>
          <p:cNvPr id="35848" name="Ομάδα 23"/>
          <p:cNvGrpSpPr>
            <a:grpSpLocks/>
          </p:cNvGrpSpPr>
          <p:nvPr/>
        </p:nvGrpSpPr>
        <p:grpSpPr bwMode="auto">
          <a:xfrm>
            <a:off x="7308850" y="3568700"/>
            <a:ext cx="792163" cy="652463"/>
            <a:chOff x="-352634" y="-230825"/>
            <a:chExt cx="2029952" cy="1425313"/>
          </a:xfrm>
        </p:grpSpPr>
        <p:sp>
          <p:nvSpPr>
            <p:cNvPr id="26" name="Λυγισμένο βέλος 25"/>
            <p:cNvSpPr/>
            <p:nvPr/>
          </p:nvSpPr>
          <p:spPr>
            <a:xfrm>
              <a:off x="-169571" y="-230825"/>
              <a:ext cx="1846889" cy="1425313"/>
            </a:xfrm>
            <a:prstGeom prst="bent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l-GR" sz="2400"/>
            </a:p>
          </p:txBody>
        </p:sp>
        <p:sp>
          <p:nvSpPr>
            <p:cNvPr id="27" name="Ορθογώνιο 26"/>
            <p:cNvSpPr/>
            <p:nvPr/>
          </p:nvSpPr>
          <p:spPr>
            <a:xfrm>
              <a:off x="-352634" y="806082"/>
              <a:ext cx="732247" cy="3884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l-GR" sz="2400"/>
            </a:p>
          </p:txBody>
        </p:sp>
      </p:grpSp>
      <p:grpSp>
        <p:nvGrpSpPr>
          <p:cNvPr id="35849" name="Ομάδα 27"/>
          <p:cNvGrpSpPr>
            <a:grpSpLocks/>
          </p:cNvGrpSpPr>
          <p:nvPr/>
        </p:nvGrpSpPr>
        <p:grpSpPr bwMode="auto">
          <a:xfrm flipH="1">
            <a:off x="4211638" y="3568700"/>
            <a:ext cx="777875" cy="652463"/>
            <a:chOff x="-1798829" y="-210076"/>
            <a:chExt cx="1858880" cy="1425313"/>
          </a:xfrm>
        </p:grpSpPr>
        <p:sp>
          <p:nvSpPr>
            <p:cNvPr id="29" name="Λυγισμένο βέλος 28"/>
            <p:cNvSpPr/>
            <p:nvPr/>
          </p:nvSpPr>
          <p:spPr>
            <a:xfrm>
              <a:off x="-1787447" y="-210076"/>
              <a:ext cx="1847498" cy="1425313"/>
            </a:xfrm>
            <a:prstGeom prst="bent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l-GR" sz="2400"/>
            </a:p>
          </p:txBody>
        </p:sp>
        <p:sp>
          <p:nvSpPr>
            <p:cNvPr id="30" name="Ορθογώνιο 29"/>
            <p:cNvSpPr/>
            <p:nvPr/>
          </p:nvSpPr>
          <p:spPr>
            <a:xfrm>
              <a:off x="-1798829" y="871913"/>
              <a:ext cx="698028" cy="3433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l-GR" sz="24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570787" cy="1143000"/>
          </a:xfrm>
        </p:spPr>
        <p:txBody>
          <a:bodyPr/>
          <a:lstStyle/>
          <a:p>
            <a:pPr>
              <a:defRPr/>
            </a:pP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Λειτουργία του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4213" y="1125538"/>
            <a:ext cx="8064500" cy="5148262"/>
          </a:xfrm>
        </p:spPr>
        <p:txBody>
          <a:bodyPr/>
          <a:lstStyle/>
          <a:p>
            <a:pPr>
              <a:defRPr/>
            </a:pPr>
            <a:r>
              <a:rPr lang="el-GR" sz="2800" dirty="0"/>
              <a:t>Απλό σύστημα λειτουργίας</a:t>
            </a:r>
          </a:p>
          <a:p>
            <a:pPr lvl="1" algn="just">
              <a:defRPr/>
            </a:pPr>
            <a:r>
              <a:rPr lang="el-GR" sz="2000" dirty="0"/>
              <a:t>Τρεις (3) ομάδες εντολών στο πάνω μέρος του ρομπότ</a:t>
            </a:r>
          </a:p>
          <a:p>
            <a:pPr lvl="1" algn="just">
              <a:defRPr/>
            </a:pPr>
            <a:r>
              <a:rPr lang="el-GR" sz="2000" dirty="0"/>
              <a:t>Τα παιδιά πιέζοντας τα πλήκτρα στην ουσία πληκτρολογούν μια σειρά από εντολές για την </a:t>
            </a:r>
            <a:r>
              <a:rPr lang="el-GR" sz="2000" u="sng" dirty="0"/>
              <a:t>κίνηση </a:t>
            </a:r>
            <a:r>
              <a:rPr lang="el-GR" sz="2000" dirty="0"/>
              <a:t>και την </a:t>
            </a:r>
            <a:r>
              <a:rPr lang="el-GR" sz="2000" u="sng" dirty="0"/>
              <a:t>περιστροφή</a:t>
            </a:r>
            <a:r>
              <a:rPr lang="el-GR" sz="2000" dirty="0"/>
              <a:t> του παιχνιδιού</a:t>
            </a:r>
          </a:p>
          <a:p>
            <a:pPr lvl="1" algn="just">
              <a:defRPr/>
            </a:pPr>
            <a:r>
              <a:rPr lang="el-GR" sz="2000" dirty="0"/>
              <a:t>Τέσσερα (4) </a:t>
            </a:r>
            <a:r>
              <a:rPr lang="el-G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πορτοκαλί</a:t>
            </a:r>
            <a:r>
              <a:rPr lang="el-GR" sz="2000" dirty="0"/>
              <a:t> πλήκτρα εξυπηρετούν την εμπρόσθια και οπίσθια κίνηση και περιστροφή αριστερά/δεξιά</a:t>
            </a:r>
          </a:p>
          <a:p>
            <a:pPr lvl="1" algn="just">
              <a:defRPr/>
            </a:pPr>
            <a:r>
              <a:rPr lang="el-GR" sz="2000" dirty="0"/>
              <a:t>Το κεντρικό </a:t>
            </a:r>
            <a:r>
              <a:rPr lang="el-G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πράσινο</a:t>
            </a:r>
            <a:r>
              <a:rPr lang="el-GR" sz="2000" dirty="0"/>
              <a:t> πλήκτρο με αναγραφόμενη τη λέξη ‘</a:t>
            </a:r>
            <a:r>
              <a:rPr lang="en-US" sz="2000" dirty="0"/>
              <a:t>GO</a:t>
            </a:r>
            <a:r>
              <a:rPr lang="el-GR" sz="2000" dirty="0"/>
              <a:t>’ (ΞΕΚΙΝΑ) εξυπηρετεί για την εκκίνηση του παιχνιδιού </a:t>
            </a:r>
          </a:p>
          <a:p>
            <a:pPr lvl="1" algn="just">
              <a:defRPr/>
            </a:pPr>
            <a:r>
              <a:rPr lang="el-GR" sz="2000" dirty="0"/>
              <a:t>Τα άλλα δύο 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μπλε</a:t>
            </a:r>
            <a:r>
              <a:rPr lang="el-GR" sz="2000" dirty="0"/>
              <a:t> πλήκτρα εξυπηρετούν διαφορετικές λειτουργίες. Το ένα με αναγραφόμενη τη λέξη ‘</a:t>
            </a:r>
            <a:r>
              <a:rPr lang="en-US" sz="2000" dirty="0"/>
              <a:t>CLEAR</a:t>
            </a:r>
            <a:r>
              <a:rPr lang="el-GR" sz="2000" dirty="0"/>
              <a:t>’ (ΑΔΕΙΑΣΕ) χρησιμεύει για την διαγραφή των εντολών από τη μνήμη. Το δεύτερο με αναγραφόμενη τη λέξη ‘</a:t>
            </a:r>
            <a:r>
              <a:rPr lang="en-GB" sz="2000" dirty="0"/>
              <a:t>PAUSE</a:t>
            </a:r>
            <a:r>
              <a:rPr lang="el-GR" sz="2000" dirty="0"/>
              <a:t>’ (ΠΑΥΣΗ) παρέχει τη δυνατότητα στο χρήστη να διακόπτει στιγμιαία την εκτέλεση των εντολών</a:t>
            </a:r>
          </a:p>
          <a:p>
            <a:pPr lvl="1">
              <a:defRPr/>
            </a:pPr>
            <a:endParaRPr lang="el-GR" dirty="0"/>
          </a:p>
          <a:p>
            <a:pPr marL="82550" indent="0">
              <a:buFont typeface="Wingdings 2" pitchFamily="18" charset="2"/>
              <a:buNone/>
              <a:defRPr/>
            </a:pPr>
            <a:endParaRPr lang="el-GR" dirty="0"/>
          </a:p>
        </p:txBody>
      </p:sp>
      <p:sp>
        <p:nvSpPr>
          <p:cNvPr id="368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583653-0F40-468A-A65E-F2D4150C1C31}" type="slidenum">
              <a:rPr lang="en-US" altLang="el-GR"/>
              <a:pPr/>
              <a:t>17</a:t>
            </a:fld>
            <a:endParaRPr lang="en-US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Κάρτες εντολών του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Θέση περιεχομένου 2"/>
          <p:cNvSpPr>
            <a:spLocks noGrp="1"/>
          </p:cNvSpPr>
          <p:nvPr>
            <p:ph idx="1"/>
          </p:nvPr>
        </p:nvSpPr>
        <p:spPr>
          <a:xfrm>
            <a:off x="684213" y="1125538"/>
            <a:ext cx="7499350" cy="5148262"/>
          </a:xfrm>
        </p:spPr>
        <p:txBody>
          <a:bodyPr/>
          <a:lstStyle/>
          <a:p>
            <a:pPr lvl="1"/>
            <a:r>
              <a:rPr lang="el-GR" altLang="el-GR"/>
              <a:t>Προγραμματισμός της συμπεριφοράς μέσω «προγράμματος» με χρήση καρτών εντολών</a:t>
            </a:r>
          </a:p>
          <a:p>
            <a:pPr marL="82550" indent="0">
              <a:buFont typeface="Wingdings 2" pitchFamily="18" charset="2"/>
              <a:buNone/>
            </a:pPr>
            <a:r>
              <a:rPr lang="el-GR" altLang="el-GR" b="1">
                <a:solidFill>
                  <a:srgbClr val="FF6600"/>
                </a:solidFill>
              </a:rPr>
              <a:t>Μπροστά </a:t>
            </a:r>
          </a:p>
          <a:p>
            <a:pPr marL="82550" indent="0">
              <a:buFont typeface="Wingdings 2" pitchFamily="18" charset="2"/>
              <a:buNone/>
            </a:pPr>
            <a:r>
              <a:rPr lang="el-GR" altLang="el-GR" b="1">
                <a:solidFill>
                  <a:srgbClr val="FF6600"/>
                </a:solidFill>
              </a:rPr>
              <a:t>Πίσω</a:t>
            </a:r>
          </a:p>
          <a:p>
            <a:pPr marL="82550" indent="0">
              <a:buFont typeface="Wingdings 2" pitchFamily="18" charset="2"/>
              <a:buNone/>
            </a:pPr>
            <a:r>
              <a:rPr lang="el-GR" altLang="el-GR" b="1">
                <a:solidFill>
                  <a:srgbClr val="FF6600"/>
                </a:solidFill>
              </a:rPr>
              <a:t>Αριστερά</a:t>
            </a:r>
          </a:p>
          <a:p>
            <a:pPr marL="82550" indent="0">
              <a:buFont typeface="Wingdings 2" pitchFamily="18" charset="2"/>
              <a:buNone/>
            </a:pPr>
            <a:r>
              <a:rPr lang="el-GR" altLang="el-GR" b="1">
                <a:solidFill>
                  <a:srgbClr val="FF6600"/>
                </a:solidFill>
              </a:rPr>
              <a:t>Δεξιά</a:t>
            </a:r>
          </a:p>
          <a:p>
            <a:pPr marL="82550" indent="0">
              <a:buFont typeface="Wingdings 2" pitchFamily="18" charset="2"/>
              <a:buNone/>
            </a:pPr>
            <a:r>
              <a:rPr lang="el-GR" altLang="el-GR" b="1">
                <a:solidFill>
                  <a:srgbClr val="00B050"/>
                </a:solidFill>
              </a:rPr>
              <a:t>ΞΕΚΙΝΑ</a:t>
            </a:r>
          </a:p>
          <a:p>
            <a:pPr marL="82550" indent="0">
              <a:buFont typeface="Wingdings 2" pitchFamily="18" charset="2"/>
              <a:buNone/>
            </a:pPr>
            <a:r>
              <a:rPr lang="el-GR" altLang="el-GR" b="1">
                <a:solidFill>
                  <a:srgbClr val="0070C0"/>
                </a:solidFill>
              </a:rPr>
              <a:t>ΑΔΕΙΑΣΕ </a:t>
            </a:r>
          </a:p>
          <a:p>
            <a:pPr marL="82550" indent="0">
              <a:buFont typeface="Wingdings 2" pitchFamily="18" charset="2"/>
              <a:buNone/>
            </a:pPr>
            <a:r>
              <a:rPr lang="el-GR" altLang="el-GR"/>
              <a:t>Παύση (δεν χρησιμοποιείται στα σενάρια)</a:t>
            </a:r>
          </a:p>
        </p:txBody>
      </p:sp>
      <p:sp>
        <p:nvSpPr>
          <p:cNvPr id="389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B3327E-98AC-43B9-80EE-02E3B22F38A3}" type="slidenum">
              <a:rPr lang="en-US" altLang="el-GR"/>
              <a:pPr/>
              <a:t>18</a:t>
            </a:fld>
            <a:endParaRPr lang="en-US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el-GR" dirty="0"/>
              <a:t>Εντολή «Μπροστά»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</a:p>
        </p:txBody>
      </p:sp>
      <p:sp>
        <p:nvSpPr>
          <p:cNvPr id="40964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BFC766-DE92-4F91-B614-3BC10956AE60}" type="slidenum">
              <a:rPr lang="el-GR" altLang="el-GR"/>
              <a:pPr/>
              <a:t>19</a:t>
            </a:fld>
            <a:endParaRPr lang="el-GR" altLang="el-GR"/>
          </a:p>
        </p:txBody>
      </p:sp>
      <p:sp>
        <p:nvSpPr>
          <p:cNvPr id="11" name="Έλλειψη 10"/>
          <p:cNvSpPr/>
          <p:nvPr/>
        </p:nvSpPr>
        <p:spPr>
          <a:xfrm>
            <a:off x="3263900" y="1149350"/>
            <a:ext cx="2663825" cy="2520950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chemeClr val="accent6">
                  <a:lumMod val="75000"/>
                </a:schemeClr>
              </a:gs>
              <a:gs pos="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12" name="Βέλος προς τα κάτω 11"/>
          <p:cNvSpPr/>
          <p:nvPr/>
        </p:nvSpPr>
        <p:spPr>
          <a:xfrm rot="10800000">
            <a:off x="3954463" y="1395413"/>
            <a:ext cx="1223962" cy="179863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2887663" y="1057275"/>
            <a:ext cx="3390900" cy="5067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pic>
        <p:nvPicPr>
          <p:cNvPr id="40968" name="Εικόνα 13" descr="C:\Users\Anastasia\Desktop\fd.jpg"/>
          <p:cNvPicPr>
            <a:picLocks noChangeAspect="1" noChangeArrowheads="1"/>
          </p:cNvPicPr>
          <p:nvPr/>
        </p:nvPicPr>
        <p:blipFill>
          <a:blip r:embed="rId2" cstate="print"/>
          <a:srcRect l="16966" t="6261" r="25632" b="4935"/>
          <a:stretch>
            <a:fillRect/>
          </a:stretch>
        </p:blipFill>
        <p:spPr bwMode="auto">
          <a:xfrm>
            <a:off x="3970338" y="3754438"/>
            <a:ext cx="1223962" cy="14208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69" name="TextBox 1"/>
          <p:cNvSpPr txBox="1">
            <a:spLocks noChangeArrowheads="1"/>
          </p:cNvSpPr>
          <p:nvPr/>
        </p:nvSpPr>
        <p:spPr bwMode="auto">
          <a:xfrm>
            <a:off x="3421063" y="5257800"/>
            <a:ext cx="2398712" cy="8286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altLang="el-GR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Μπροστά</a:t>
            </a:r>
            <a:endParaRPr lang="el-GR" altLang="el-GR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 txBox="1">
            <a:spLocks/>
          </p:cNvSpPr>
          <p:nvPr/>
        </p:nvSpPr>
        <p:spPr bwMode="auto">
          <a:xfrm>
            <a:off x="1042988" y="203200"/>
            <a:ext cx="699611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l-GR" altLang="el-GR" sz="4400" b="1">
                <a:solidFill>
                  <a:schemeClr val="tx2"/>
                </a:solidFill>
                <a:cs typeface="Arial" pitchFamily="34" charset="0"/>
              </a:rPr>
              <a:t>Έννοιες - Κλειδιά</a:t>
            </a: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1042988" y="1196975"/>
          <a:ext cx="7850187" cy="467995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886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3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50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/>
                        <a:t> Ρομποτική και εφαρμογές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/>
                        <a:t> Εκπαιδευτική ρομποτική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Γλώσσα προγραμματισμού </a:t>
                      </a:r>
                      <a:r>
                        <a:rPr kumimoji="0" lang="en-US" sz="20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baseline="0" dirty="0"/>
                        <a:t> </a:t>
                      </a:r>
                      <a:r>
                        <a:rPr lang="el-GR" sz="2000" dirty="0"/>
                        <a:t>Παιδαγωγικό πλαίσιο της </a:t>
                      </a:r>
                      <a:r>
                        <a:rPr lang="el-GR" sz="2000" dirty="0" err="1"/>
                        <a:t>Logo</a:t>
                      </a:r>
                      <a:endParaRPr lang="el-GR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Επίλυση προβλήματος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baseline="0" dirty="0"/>
                        <a:t> </a:t>
                      </a:r>
                      <a:r>
                        <a:rPr lang="el-GR" sz="2000" dirty="0"/>
                        <a:t>Μάθηση μέσω προγραμματισμού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baseline="0" dirty="0"/>
                        <a:t> </a:t>
                      </a:r>
                      <a:r>
                        <a:rPr kumimoji="0" lang="el-GR" sz="2000" kern="1200" baseline="0" dirty="0"/>
                        <a:t>Μικρόκοσμος </a:t>
                      </a:r>
                    </a:p>
                  </a:txBody>
                  <a:tcPr marL="91455" marR="91455" marT="45718" marB="45718">
                    <a:solidFill>
                      <a:srgbClr val="FFF7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/>
                        <a:t> Θεωρίες μάθησης και ρομποτική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Courier New" pitchFamily="49" charset="0"/>
                        <a:buChar char="o"/>
                      </a:pPr>
                      <a:r>
                        <a:rPr lang="en-US" sz="1800" dirty="0"/>
                        <a:t> </a:t>
                      </a:r>
                      <a:r>
                        <a:rPr lang="el-GR" sz="1800" dirty="0" err="1">
                          <a:latin typeface="+mn-lt"/>
                        </a:rPr>
                        <a:t>Εποικοδομισμός</a:t>
                      </a:r>
                      <a:r>
                        <a:rPr kumimoji="0" lang="el-G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Courier New" pitchFamily="49" charset="0"/>
                        <a:buChar char="o"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Κατασκευαστικός       </a:t>
                      </a:r>
                    </a:p>
                    <a:p>
                      <a:pPr marL="457200" lvl="1" indent="0">
                        <a:lnSpc>
                          <a:spcPct val="150000"/>
                        </a:lnSpc>
                        <a:buFont typeface="Courier New" pitchFamily="49" charset="0"/>
                        <a:buNone/>
                      </a:pPr>
                      <a:r>
                        <a:rPr kumimoji="0" lang="el-G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l-GR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endParaRPr kumimoji="0" lang="el-G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Courier New" pitchFamily="49" charset="0"/>
                        <a:buChar char="o"/>
                      </a:pPr>
                      <a:r>
                        <a:rPr kumimoji="0" lang="el-G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Κοινωνικός </a:t>
                      </a:r>
                      <a:r>
                        <a:rPr kumimoji="0" lang="el-GR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r>
                        <a:rPr kumimoji="0" lang="el-G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/>
                        <a:t> </a:t>
                      </a:r>
                      <a:r>
                        <a:rPr lang="el-GR" sz="2000" dirty="0"/>
                        <a:t>Γνωστικό εργαλείο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n-US" sz="2000" kern="1200" baseline="0" dirty="0"/>
                        <a:t> </a:t>
                      </a:r>
                      <a:r>
                        <a:rPr kumimoji="0" lang="el-GR" sz="2000" kern="1200" baseline="0" dirty="0"/>
                        <a:t>Πρωτοβάθμια εκπαίδευση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/>
                        <a:t> Προσχολική εκπαίδευση</a:t>
                      </a:r>
                    </a:p>
                  </a:txBody>
                  <a:tcPr marL="91455" marR="91455" marT="45718" marB="45718">
                    <a:solidFill>
                      <a:srgbClr val="FFF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el-GR" dirty="0"/>
              <a:t>Εντολή «Πίσω»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</a:p>
        </p:txBody>
      </p:sp>
      <p:sp>
        <p:nvSpPr>
          <p:cNvPr id="41988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244C32-B309-44BA-89E5-F7EE324887BA}" type="slidenum">
              <a:rPr lang="el-GR" altLang="el-GR"/>
              <a:pPr/>
              <a:t>20</a:t>
            </a:fld>
            <a:endParaRPr lang="el-GR" altLang="el-GR"/>
          </a:p>
        </p:txBody>
      </p:sp>
      <p:sp>
        <p:nvSpPr>
          <p:cNvPr id="41989" name="Έλλειψη 5"/>
          <p:cNvSpPr>
            <a:spLocks noChangeArrowheads="1"/>
          </p:cNvSpPr>
          <p:nvPr/>
        </p:nvSpPr>
        <p:spPr bwMode="auto">
          <a:xfrm>
            <a:off x="3325813" y="1323975"/>
            <a:ext cx="2663825" cy="2519363"/>
          </a:xfrm>
          <a:prstGeom prst="ellipse">
            <a:avLst/>
          </a:prstGeom>
          <a:gradFill rotWithShape="0">
            <a:gsLst>
              <a:gs pos="0">
                <a:srgbClr val="D1C39F"/>
              </a:gs>
              <a:gs pos="999">
                <a:srgbClr val="E46C0A"/>
              </a:gs>
              <a:gs pos="100000">
                <a:srgbClr val="E46C0A"/>
              </a:gs>
            </a:gsLst>
            <a:lin ang="5400000"/>
          </a:gra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l-GR" altLang="el-GR"/>
          </a:p>
        </p:txBody>
      </p:sp>
      <p:sp>
        <p:nvSpPr>
          <p:cNvPr id="41990" name="Στρογγυλεμένο ορθογώνιο 6"/>
          <p:cNvSpPr>
            <a:spLocks noChangeArrowheads="1"/>
          </p:cNvSpPr>
          <p:nvPr/>
        </p:nvSpPr>
        <p:spPr bwMode="auto">
          <a:xfrm>
            <a:off x="2925763" y="1171575"/>
            <a:ext cx="3390900" cy="50673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l-GR" altLang="el-GR"/>
          </a:p>
        </p:txBody>
      </p:sp>
      <p:sp>
        <p:nvSpPr>
          <p:cNvPr id="41991" name="Βέλος προς τα κάτω 7"/>
          <p:cNvSpPr>
            <a:spLocks noChangeArrowheads="1"/>
          </p:cNvSpPr>
          <p:nvPr/>
        </p:nvSpPr>
        <p:spPr bwMode="auto">
          <a:xfrm>
            <a:off x="4035425" y="1701800"/>
            <a:ext cx="1223963" cy="1800225"/>
          </a:xfrm>
          <a:prstGeom prst="downArrow">
            <a:avLst>
              <a:gd name="adj1" fmla="val 50000"/>
              <a:gd name="adj2" fmla="val 50008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l-GR" altLang="el-GR"/>
          </a:p>
        </p:txBody>
      </p:sp>
      <p:sp>
        <p:nvSpPr>
          <p:cNvPr id="41992" name="TextBox 1"/>
          <p:cNvSpPr txBox="1">
            <a:spLocks noChangeArrowheads="1"/>
          </p:cNvSpPr>
          <p:nvPr/>
        </p:nvSpPr>
        <p:spPr bwMode="auto">
          <a:xfrm>
            <a:off x="3744913" y="5313363"/>
            <a:ext cx="1809750" cy="8493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altLang="el-GR" sz="4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Πίσω</a:t>
            </a:r>
            <a:endParaRPr lang="el-GR" altLang="el-GR" sz="1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altLang="el-GR" sz="1400">
                <a:latin typeface="Times New Roman" pitchFamily="18" charset="0"/>
                <a:cs typeface="Times New Roman" pitchFamily="18" charset="0"/>
              </a:rPr>
              <a:t> </a:t>
            </a:r>
            <a:endParaRPr lang="el-GR" altLang="el-GR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3" name="Εικόνα 9" descr="C:\Users\Anastasia\Desktop\bk.jpg"/>
          <p:cNvPicPr>
            <a:picLocks noChangeAspect="1" noChangeArrowheads="1"/>
          </p:cNvPicPr>
          <p:nvPr/>
        </p:nvPicPr>
        <p:blipFill>
          <a:blip r:embed="rId2" cstate="print"/>
          <a:srcRect l="16931" t="5646" r="25627" b="6451"/>
          <a:stretch>
            <a:fillRect/>
          </a:stretch>
        </p:blipFill>
        <p:spPr bwMode="auto">
          <a:xfrm>
            <a:off x="4127500" y="3983038"/>
            <a:ext cx="1085850" cy="124618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5613" y="2174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Εντολή «Αριστερά»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</a:p>
        </p:txBody>
      </p:sp>
      <p:sp>
        <p:nvSpPr>
          <p:cNvPr id="43012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488C2B-FD61-49EE-94B9-0C02BDDE3E10}" type="slidenum">
              <a:rPr lang="el-GR" altLang="el-GR"/>
              <a:pPr/>
              <a:t>21</a:t>
            </a:fld>
            <a:endParaRPr lang="el-GR" altLang="el-GR"/>
          </a:p>
        </p:txBody>
      </p:sp>
      <p:sp>
        <p:nvSpPr>
          <p:cNvPr id="6" name="Έλλειψη 5"/>
          <p:cNvSpPr/>
          <p:nvPr/>
        </p:nvSpPr>
        <p:spPr>
          <a:xfrm>
            <a:off x="3263900" y="1360488"/>
            <a:ext cx="2663825" cy="2519362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chemeClr val="accent6">
                  <a:lumMod val="75000"/>
                </a:schemeClr>
              </a:gs>
              <a:gs pos="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2887663" y="1196975"/>
            <a:ext cx="3390900" cy="5067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grpSp>
        <p:nvGrpSpPr>
          <p:cNvPr id="43015" name="Ομάδα 7"/>
          <p:cNvGrpSpPr>
            <a:grpSpLocks/>
          </p:cNvGrpSpPr>
          <p:nvPr/>
        </p:nvGrpSpPr>
        <p:grpSpPr bwMode="auto">
          <a:xfrm flipH="1">
            <a:off x="3589338" y="1822450"/>
            <a:ext cx="1847850" cy="1774825"/>
            <a:chOff x="0" y="0"/>
            <a:chExt cx="1866900" cy="1774825"/>
          </a:xfrm>
        </p:grpSpPr>
        <p:sp>
          <p:nvSpPr>
            <p:cNvPr id="11" name="Λυγισμένο βέλος 10"/>
            <p:cNvSpPr/>
            <p:nvPr/>
          </p:nvSpPr>
          <p:spPr>
            <a:xfrm>
              <a:off x="19246" y="0"/>
              <a:ext cx="1847654" cy="1733550"/>
            </a:xfrm>
            <a:prstGeom prst="ben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0" y="1085850"/>
              <a:ext cx="734571" cy="6889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alpha val="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43016" name="TextBox 1"/>
          <p:cNvSpPr txBox="1">
            <a:spLocks noChangeArrowheads="1"/>
          </p:cNvSpPr>
          <p:nvPr/>
        </p:nvSpPr>
        <p:spPr bwMode="auto">
          <a:xfrm>
            <a:off x="3208338" y="5349875"/>
            <a:ext cx="2724150" cy="762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altLang="el-GR" sz="4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Αριστερά</a:t>
            </a:r>
            <a:endParaRPr lang="el-GR" altLang="el-GR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7" name="Εικόνα 9" descr="C:\Users\Anastasia\Desktop\lf.jpg"/>
          <p:cNvPicPr>
            <a:picLocks noChangeAspect="1" noChangeArrowheads="1"/>
          </p:cNvPicPr>
          <p:nvPr/>
        </p:nvPicPr>
        <p:blipFill>
          <a:blip r:embed="rId2" cstate="print"/>
          <a:srcRect l="17740" t="7246" r="25781" b="4831"/>
          <a:stretch>
            <a:fillRect/>
          </a:stretch>
        </p:blipFill>
        <p:spPr bwMode="auto">
          <a:xfrm>
            <a:off x="3097213" y="3932238"/>
            <a:ext cx="1120775" cy="1308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Εντολή «Δεξιά»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</a:p>
        </p:txBody>
      </p:sp>
      <p:sp>
        <p:nvSpPr>
          <p:cNvPr id="44036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2316F3-1DDB-4BE7-9234-4869EEE5FB94}" type="slidenum">
              <a:rPr lang="el-GR" altLang="el-GR"/>
              <a:pPr/>
              <a:t>22</a:t>
            </a:fld>
            <a:endParaRPr lang="el-GR" altLang="el-GR"/>
          </a:p>
        </p:txBody>
      </p:sp>
      <p:sp>
        <p:nvSpPr>
          <p:cNvPr id="6" name="Έλλειψη 5"/>
          <p:cNvSpPr/>
          <p:nvPr/>
        </p:nvSpPr>
        <p:spPr>
          <a:xfrm>
            <a:off x="3295650" y="1341438"/>
            <a:ext cx="2663825" cy="2520950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chemeClr val="accent6">
                  <a:lumMod val="75000"/>
                </a:schemeClr>
              </a:gs>
              <a:gs pos="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2903538" y="1196975"/>
            <a:ext cx="3390900" cy="5067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44039" name="TextBox 1"/>
          <p:cNvSpPr txBox="1">
            <a:spLocks noChangeArrowheads="1"/>
          </p:cNvSpPr>
          <p:nvPr/>
        </p:nvSpPr>
        <p:spPr bwMode="auto">
          <a:xfrm>
            <a:off x="3436938" y="5311775"/>
            <a:ext cx="2284412" cy="808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altLang="el-GR" sz="4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Δεξιά</a:t>
            </a:r>
            <a:endParaRPr lang="el-GR" altLang="el-GR" sz="1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040" name="Ομάδα 8"/>
          <p:cNvGrpSpPr>
            <a:grpSpLocks/>
          </p:cNvGrpSpPr>
          <p:nvPr/>
        </p:nvGrpSpPr>
        <p:grpSpPr bwMode="auto">
          <a:xfrm>
            <a:off x="3627438" y="1612900"/>
            <a:ext cx="1866900" cy="1774825"/>
            <a:chOff x="0" y="0"/>
            <a:chExt cx="1866900" cy="1774825"/>
          </a:xfrm>
        </p:grpSpPr>
        <p:sp>
          <p:nvSpPr>
            <p:cNvPr id="11" name="Λυγισμένο βέλος 10"/>
            <p:cNvSpPr/>
            <p:nvPr/>
          </p:nvSpPr>
          <p:spPr>
            <a:xfrm>
              <a:off x="19050" y="0"/>
              <a:ext cx="1847850" cy="1733550"/>
            </a:xfrm>
            <a:prstGeom prst="ben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0" y="1085850"/>
              <a:ext cx="733425" cy="6889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alpha val="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l-GR"/>
            </a:p>
          </p:txBody>
        </p:sp>
      </p:grpSp>
      <p:pic>
        <p:nvPicPr>
          <p:cNvPr id="44041" name="Εικόνα 9" descr="C:\Users\Anastasia\Desktop\rt.jpg"/>
          <p:cNvPicPr>
            <a:picLocks noChangeAspect="1" noChangeArrowheads="1"/>
          </p:cNvPicPr>
          <p:nvPr/>
        </p:nvPicPr>
        <p:blipFill>
          <a:blip r:embed="rId2" cstate="print"/>
          <a:srcRect l="16656" t="5801" r="26091" b="6206"/>
          <a:stretch>
            <a:fillRect/>
          </a:stretch>
        </p:blipFill>
        <p:spPr bwMode="auto">
          <a:xfrm>
            <a:off x="4956175" y="3875088"/>
            <a:ext cx="1181100" cy="1362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Εντολή «Ξεκίνα»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</a:p>
        </p:txBody>
      </p:sp>
      <p:sp>
        <p:nvSpPr>
          <p:cNvPr id="45060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B41693-A74D-4311-A8CA-EEDBF6CA80C8}" type="slidenum">
              <a:rPr lang="el-GR" altLang="el-GR"/>
              <a:pPr/>
              <a:t>23</a:t>
            </a:fld>
            <a:endParaRPr lang="el-GR" altLang="el-GR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2876550" y="1196975"/>
            <a:ext cx="3390900" cy="5067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2" cstate="print"/>
          <a:srcRect l="79730" t="35405" r="14275" b="47128"/>
          <a:stretch>
            <a:fillRect/>
          </a:stretch>
        </p:blipFill>
        <p:spPr bwMode="auto">
          <a:xfrm>
            <a:off x="3786188" y="1314450"/>
            <a:ext cx="1657350" cy="15954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Έλλειψη 7"/>
          <p:cNvSpPr/>
          <p:nvPr/>
        </p:nvSpPr>
        <p:spPr>
          <a:xfrm>
            <a:off x="3273425" y="4595813"/>
            <a:ext cx="2663825" cy="1570037"/>
          </a:xfrm>
          <a:prstGeom prst="ellipse">
            <a:avLst/>
          </a:prstGeom>
          <a:gradFill>
            <a:gsLst>
              <a:gs pos="98000">
                <a:srgbClr val="00823B"/>
              </a:gs>
              <a:gs pos="99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l-GR" sz="1100">
                <a:ea typeface="Times New Roman"/>
                <a:cs typeface="Times New Roman"/>
              </a:rPr>
              <a:t> </a:t>
            </a:r>
            <a:endParaRPr lang="el-GR" sz="1100">
              <a:ea typeface="Calibri"/>
              <a:cs typeface="Times New Roman"/>
            </a:endParaRPr>
          </a:p>
        </p:txBody>
      </p:sp>
      <p:sp>
        <p:nvSpPr>
          <p:cNvPr id="45064" name="TextBox 3"/>
          <p:cNvSpPr txBox="1">
            <a:spLocks noChangeArrowheads="1"/>
          </p:cNvSpPr>
          <p:nvPr/>
        </p:nvSpPr>
        <p:spPr bwMode="auto">
          <a:xfrm>
            <a:off x="3422650" y="4941888"/>
            <a:ext cx="23764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altLang="el-GR" sz="54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ΞΕΚΙΝΑ</a:t>
            </a:r>
            <a:endParaRPr lang="el-GR" altLang="el-GR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5" name="Εικόνα 9" descr="C:\Users\Anastasia\Desktop\Go.jpg"/>
          <p:cNvPicPr>
            <a:picLocks noChangeAspect="1" noChangeArrowheads="1"/>
          </p:cNvPicPr>
          <p:nvPr/>
        </p:nvPicPr>
        <p:blipFill>
          <a:blip r:embed="rId3" cstate="print"/>
          <a:srcRect l="16968" t="6261" r="25272" b="5626"/>
          <a:stretch>
            <a:fillRect/>
          </a:stretch>
        </p:blipFill>
        <p:spPr bwMode="auto">
          <a:xfrm>
            <a:off x="3951288" y="3062288"/>
            <a:ext cx="1257300" cy="14366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5512"/>
          </a:xfrm>
        </p:spPr>
        <p:txBody>
          <a:bodyPr/>
          <a:lstStyle/>
          <a:p>
            <a:pPr>
              <a:defRPr/>
            </a:pPr>
            <a:r>
              <a:rPr lang="el-GR" dirty="0"/>
              <a:t>Εντολή «Άδειασε»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</a:p>
        </p:txBody>
      </p:sp>
      <p:sp>
        <p:nvSpPr>
          <p:cNvPr id="46084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044407-DE1D-4522-A827-F68AF14B775A}" type="slidenum">
              <a:rPr lang="el-GR" altLang="el-GR"/>
              <a:pPr/>
              <a:t>24</a:t>
            </a:fld>
            <a:endParaRPr lang="el-GR" altLang="el-GR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2905125" y="1200150"/>
            <a:ext cx="3390900" cy="50863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3114675" y="5086350"/>
            <a:ext cx="3011488" cy="1052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46087" name="TextBox 5"/>
          <p:cNvSpPr txBox="1">
            <a:spLocks noChangeArrowheads="1"/>
          </p:cNvSpPr>
          <p:nvPr/>
        </p:nvSpPr>
        <p:spPr bwMode="auto">
          <a:xfrm>
            <a:off x="3224213" y="5135563"/>
            <a:ext cx="27352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altLang="el-GR" sz="54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ΑΔΕΙΑΣΕ</a:t>
            </a:r>
            <a:endParaRPr lang="el-GR" altLang="el-GR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8" name="Picture 5"/>
          <p:cNvPicPr>
            <a:picLocks noChangeAspect="1" noChangeArrowheads="1"/>
          </p:cNvPicPr>
          <p:nvPr/>
        </p:nvPicPr>
        <p:blipFill>
          <a:blip r:embed="rId2" cstate="print"/>
          <a:srcRect l="68649" t="60394" r="23532" b="25342"/>
          <a:stretch>
            <a:fillRect/>
          </a:stretch>
        </p:blipFill>
        <p:spPr bwMode="auto">
          <a:xfrm>
            <a:off x="3311525" y="1439863"/>
            <a:ext cx="2636838" cy="1771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9" name="Εικόνα 9" descr="C:\Users\Anastasia\Desktop\CLEAR.jpg"/>
          <p:cNvPicPr>
            <a:picLocks noChangeAspect="1" noChangeArrowheads="1"/>
          </p:cNvPicPr>
          <p:nvPr/>
        </p:nvPicPr>
        <p:blipFill>
          <a:blip r:embed="rId3" cstate="print"/>
          <a:srcRect l="16608" t="7704" r="26353" b="6590"/>
          <a:stretch>
            <a:fillRect/>
          </a:stretch>
        </p:blipFill>
        <p:spPr bwMode="auto">
          <a:xfrm>
            <a:off x="3914775" y="3371850"/>
            <a:ext cx="1238250" cy="1393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067550" cy="1143000"/>
          </a:xfrm>
        </p:spPr>
        <p:txBody>
          <a:bodyPr/>
          <a:lstStyle/>
          <a:p>
            <a:pPr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Επιπλέον ενδείξεις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Bee-Bot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188" y="1412875"/>
            <a:ext cx="749935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dirty="0"/>
              <a:t>Φωτεινές και ηχητικές ενδείξεις για διάφορες λειτουργίες του όπως: </a:t>
            </a:r>
          </a:p>
          <a:p>
            <a:pPr lvl="1" algn="just">
              <a:defRPr/>
            </a:pPr>
            <a:r>
              <a:rPr lang="el-GR" dirty="0"/>
              <a:t>Κατά την 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εισαγωγή εντολών</a:t>
            </a:r>
          </a:p>
          <a:p>
            <a:pPr lvl="2" algn="just">
              <a:defRPr/>
            </a:pPr>
            <a:r>
              <a:rPr lang="el-GR" dirty="0"/>
              <a:t>παρέχει </a:t>
            </a:r>
            <a:r>
              <a:rPr lang="el-GR" dirty="0">
                <a:solidFill>
                  <a:srgbClr val="FF0000"/>
                </a:solidFill>
              </a:rPr>
              <a:t>στιγμιαία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ήχο </a:t>
            </a:r>
            <a:r>
              <a:rPr lang="el-GR" dirty="0"/>
              <a:t>στα πλήκτρα  </a:t>
            </a:r>
          </a:p>
          <a:p>
            <a:pPr lvl="2" algn="just">
              <a:defRPr/>
            </a:pPr>
            <a:r>
              <a:rPr lang="el-GR" dirty="0"/>
              <a:t>με συνακόλουθη</a:t>
            </a:r>
            <a:r>
              <a:rPr lang="el-GR" dirty="0">
                <a:solidFill>
                  <a:srgbClr val="FF0000"/>
                </a:solidFill>
              </a:rPr>
              <a:t> στιγμιαία φωτεινή ένδειξη στα μάτια (αναβοσβήνει μια φορά)</a:t>
            </a:r>
          </a:p>
          <a:p>
            <a:pPr lvl="1" algn="just">
              <a:defRPr/>
            </a:pPr>
            <a:r>
              <a:rPr lang="el-GR" dirty="0"/>
              <a:t>Κατά την 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ολοκλήρωση εκτέλεσης του προγράμματος εντολών </a:t>
            </a:r>
          </a:p>
          <a:p>
            <a:pPr lvl="2" algn="just">
              <a:defRPr/>
            </a:pPr>
            <a:r>
              <a:rPr lang="el-GR" dirty="0"/>
              <a:t>παράγει </a:t>
            </a:r>
            <a:r>
              <a:rPr lang="el-GR" dirty="0">
                <a:solidFill>
                  <a:srgbClr val="FF0000"/>
                </a:solidFill>
              </a:rPr>
              <a:t>παρατεταμένο ήχο</a:t>
            </a:r>
          </a:p>
          <a:p>
            <a:pPr lvl="2" algn="just">
              <a:defRPr/>
            </a:pPr>
            <a:r>
              <a:rPr lang="el-GR" dirty="0"/>
              <a:t>με συνακόλουθη </a:t>
            </a:r>
            <a:r>
              <a:rPr lang="el-GR" dirty="0">
                <a:solidFill>
                  <a:srgbClr val="FF0000"/>
                </a:solidFill>
              </a:rPr>
              <a:t>συνεχόμενη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φωτεινή ένδειξη </a:t>
            </a:r>
            <a:r>
              <a:rPr lang="el-GR" dirty="0"/>
              <a:t>στα  μάτια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  <p:sp>
        <p:nvSpPr>
          <p:cNvPr id="47109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093578-951B-4D8A-BF0F-9D919426827D}" type="slidenum">
              <a:rPr lang="en-US" altLang="el-GR"/>
              <a:pPr/>
              <a:t>25</a:t>
            </a:fld>
            <a:endParaRPr lang="en-US" alt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8034337" cy="1584325"/>
          </a:xfrm>
        </p:spPr>
        <p:txBody>
          <a:bodyPr/>
          <a:lstStyle/>
          <a:p>
            <a:pPr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Ικανότητες που αναπτύσσονται</a:t>
            </a:r>
            <a:b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το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Bee-Bot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700213"/>
            <a:ext cx="7673975" cy="4968875"/>
          </a:xfrm>
        </p:spPr>
        <p:txBody>
          <a:bodyPr/>
          <a:lstStyle/>
          <a:p>
            <a:r>
              <a:rPr lang="el-GR" altLang="el-GR" sz="2800"/>
              <a:t>οικοδόμηση δεξιοτήτων επιμέρους γνωστικών αντικειμένων</a:t>
            </a:r>
            <a:r>
              <a:rPr lang="en-US" altLang="el-GR" sz="2800"/>
              <a:t> (</a:t>
            </a:r>
            <a:r>
              <a:rPr lang="el-GR" altLang="el-GR" sz="2800"/>
              <a:t>Πληροφορική, Μαθηματικά, κλπ.</a:t>
            </a:r>
            <a:r>
              <a:rPr lang="en-US" altLang="el-GR" sz="2800"/>
              <a:t>)</a:t>
            </a:r>
            <a:endParaRPr lang="el-GR" altLang="el-GR" sz="2800"/>
          </a:p>
          <a:p>
            <a:r>
              <a:rPr lang="el-GR" altLang="el-GR" sz="2800"/>
              <a:t>ανάπτυξη επίλυσης προβλήματος και μεταγνωστικών δεξιοτήτων</a:t>
            </a:r>
          </a:p>
          <a:p>
            <a:r>
              <a:rPr lang="el-GR" altLang="el-GR" sz="2800"/>
              <a:t>ανάπτυξη έκφρασης και δημιουργικότητας</a:t>
            </a:r>
          </a:p>
          <a:p>
            <a:r>
              <a:rPr lang="el-GR" altLang="el-GR" sz="2800"/>
              <a:t>ανάπτυξη επικοινωνιακών και κοινωνικών δεξιοτήτων</a:t>
            </a:r>
          </a:p>
          <a:p>
            <a:r>
              <a:rPr lang="el-GR" altLang="el-GR" sz="2800"/>
              <a:t>ανάπτυξη αισθήματος αυτοεκτίμησης και αυτοπεποίθησης </a:t>
            </a:r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4C0F05-35E3-48C2-B8F4-D7F70D85782F}" type="slidenum">
              <a:rPr lang="en-US" altLang="el-GR"/>
              <a:pPr/>
              <a:t>26</a:t>
            </a:fld>
            <a:endParaRPr lang="en-US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00113" y="269875"/>
            <a:ext cx="80645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Οικοδόμηση γνώσεων και δεξιοτήτων σε επιμέρους γνωστικά αντικείμενα</a:t>
            </a:r>
          </a:p>
        </p:txBody>
      </p:sp>
      <p:sp>
        <p:nvSpPr>
          <p:cNvPr id="49155" name="2 - Θέση περιεχομένου"/>
          <p:cNvSpPr>
            <a:spLocks noGrp="1"/>
          </p:cNvSpPr>
          <p:nvPr>
            <p:ph idx="1"/>
          </p:nvPr>
        </p:nvSpPr>
        <p:spPr>
          <a:xfrm>
            <a:off x="1187450" y="1700213"/>
            <a:ext cx="7499350" cy="4537075"/>
          </a:xfrm>
        </p:spPr>
        <p:txBody>
          <a:bodyPr/>
          <a:lstStyle/>
          <a:p>
            <a:r>
              <a:rPr lang="el-GR" altLang="el-GR" b="1"/>
              <a:t>ΤΠΕ- Πληροφορική</a:t>
            </a:r>
          </a:p>
          <a:p>
            <a:pPr lvl="1"/>
            <a:r>
              <a:rPr lang="el-GR" altLang="el-GR" sz="3200"/>
              <a:t>έλεγχος, χειρισμός και προγραμματισμός για την κατεύθυνση και τον προσανατολισμό του ρομπότ από τα παιδιά</a:t>
            </a:r>
          </a:p>
          <a:p>
            <a:r>
              <a:rPr lang="el-GR" altLang="el-GR" b="1"/>
              <a:t>Μαθηματικά</a:t>
            </a:r>
          </a:p>
          <a:p>
            <a:pPr lvl="1"/>
            <a:r>
              <a:rPr lang="el-GR" altLang="el-GR" sz="3200"/>
              <a:t>πληθικότητα, απαρίθμηση, μέτρηση μήκους, στροφή, χωρικές σχέσεις  </a:t>
            </a:r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A6802C-94DD-482D-B38D-DB88B2BAF35C}" type="slidenum">
              <a:rPr lang="en-US" altLang="el-GR"/>
              <a:pPr/>
              <a:t>27</a:t>
            </a:fld>
            <a:endParaRPr lang="en-US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00113" y="1700213"/>
            <a:ext cx="8064500" cy="4152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/>
              <a:t>Σχεδιασμός διαδρομής για την επίλυση προβλήματος, εκτέλεση και αξιολόγησή της</a:t>
            </a:r>
          </a:p>
          <a:p>
            <a:pPr>
              <a:defRPr/>
            </a:pPr>
            <a:r>
              <a:rPr lang="el-GR" dirty="0"/>
              <a:t>Ανάπτυξη κριτικής σκέψης και ικανότητας</a:t>
            </a:r>
          </a:p>
          <a:p>
            <a:pPr>
              <a:defRPr/>
            </a:pPr>
            <a:r>
              <a:rPr lang="el-GR" dirty="0"/>
              <a:t>Παρουσίαση και εξήγηση διαδρομών που έχουν σχεδιαστεί για την επίλυση ενός προβλήματος</a:t>
            </a:r>
          </a:p>
          <a:p>
            <a:pPr>
              <a:defRPr/>
            </a:pPr>
            <a:r>
              <a:rPr lang="el-GR" dirty="0"/>
              <a:t>Δυνατότητα άμεσης δοκιμής και έλεγχου από το παιδί και ανατροφοδότηση</a:t>
            </a:r>
          </a:p>
          <a:p>
            <a:pPr>
              <a:defRPr/>
            </a:pPr>
            <a:endParaRPr lang="el-GR" dirty="0"/>
          </a:p>
          <a:p>
            <a:pPr marL="82550" indent="0">
              <a:buFont typeface="Wingdings 2" pitchFamily="18" charset="2"/>
              <a:buNone/>
              <a:defRPr/>
            </a:pPr>
            <a:endParaRPr lang="el-GR" dirty="0"/>
          </a:p>
        </p:txBody>
      </p:sp>
      <p:sp>
        <p:nvSpPr>
          <p:cNvPr id="50179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CF1B91-FC7C-48F5-9D8A-DADD35F657F5}" type="slidenum">
              <a:rPr lang="en-US" altLang="el-GR"/>
              <a:pPr/>
              <a:t>28</a:t>
            </a:fld>
            <a:endParaRPr lang="en-US" alt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85018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Επίλυση προβλήματος και </a:t>
            </a:r>
            <a:r>
              <a:rPr lang="el-G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μεταγνωστικές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δεξιότητες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2 - Θέση περιεχομένου"/>
          <p:cNvSpPr>
            <a:spLocks noGrp="1"/>
          </p:cNvSpPr>
          <p:nvPr>
            <p:ph idx="1"/>
          </p:nvPr>
        </p:nvSpPr>
        <p:spPr>
          <a:xfrm>
            <a:off x="684213" y="1700213"/>
            <a:ext cx="7499350" cy="3241675"/>
          </a:xfrm>
        </p:spPr>
        <p:txBody>
          <a:bodyPr/>
          <a:lstStyle/>
          <a:p>
            <a:r>
              <a:rPr lang="el-GR" altLang="el-GR" sz="3600"/>
              <a:t>Συνεργασία σε ομάδες</a:t>
            </a:r>
          </a:p>
          <a:p>
            <a:r>
              <a:rPr lang="el-GR" altLang="el-GR" sz="3600"/>
              <a:t>Εναλλαγή σειράς μέσα στην ίδια ομάδα (</a:t>
            </a:r>
            <a:r>
              <a:rPr lang="en-US" altLang="el-GR" sz="3600"/>
              <a:t>turn taking)</a:t>
            </a:r>
          </a:p>
          <a:p>
            <a:r>
              <a:rPr lang="el-GR" altLang="el-GR" sz="3600"/>
              <a:t>Διαπραγμάτευση</a:t>
            </a:r>
          </a:p>
          <a:p>
            <a:r>
              <a:rPr lang="el-GR" altLang="el-GR" sz="3600"/>
              <a:t>Θέτονται ερωτήσεις και δίνονται απαντήσεις</a:t>
            </a:r>
          </a:p>
        </p:txBody>
      </p:sp>
      <p:sp>
        <p:nvSpPr>
          <p:cNvPr id="51203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94A999-D1FD-4222-9694-18B45D3CACD2}" type="slidenum">
              <a:rPr lang="en-US" altLang="el-GR"/>
              <a:pPr/>
              <a:t>29</a:t>
            </a:fld>
            <a:endParaRPr lang="en-US" alt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900113" y="404813"/>
            <a:ext cx="7704137" cy="1008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Επικοινωνία και κοινωνικές δεξιότητες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Τίτλος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2579687" cy="1143000"/>
          </a:xfrm>
        </p:spPr>
        <p:txBody>
          <a:bodyPr/>
          <a:lstStyle/>
          <a:p>
            <a:pPr>
              <a:defRPr/>
            </a:pPr>
            <a:r>
              <a:rPr lang="el-GR" b="1" dirty="0">
                <a:solidFill>
                  <a:srgbClr val="46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Ρομπότ</a:t>
            </a:r>
          </a:p>
        </p:txBody>
      </p:sp>
      <p:sp>
        <p:nvSpPr>
          <p:cNvPr id="18435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210870-C7D1-4E67-B30B-335EB90EB6D9}" type="slidenum">
              <a:rPr lang="el-GR" altLang="el-G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el-GR" altLang="el-GR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2" descr="https://encrypted-tbn2.google.com/images?q=tbn:ANd9GcRDkYB9oyBFOF1tAsO0EkPk_wKDNT5GJU45yUmqIXrVZlXKOxAz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773238"/>
            <a:ext cx="152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https://encrypted-tbn3.google.com/images?q=tbn:ANd9GcRCgidaa-d5x9mcaJrtgr_MIllpzFPNs87xEeL4HXtuH5ALRX6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735138"/>
            <a:ext cx="2209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s://encrypted-tbn0.google.com/images?q=tbn:ANd9GcSrvLh8F4UMjGuX0qnyyoW0puVza8LtpPmTEu71D-Xc08LRtFpC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920875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https://encrypted-tbn2.google.com/images?q=tbn:ANd9GcRI3qlUY_WUSPBP5L6QXwTOlP1wjZmdyllaxnSz04MWdBOu7A4z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3400" y="41290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http://www.mobilityworks.com/robot200/tmn-robot-fixed-chai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4110038"/>
            <a:ext cx="262890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650" y="1916113"/>
            <a:ext cx="7777163" cy="33845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l-GR" dirty="0"/>
              <a:t>Δυνατότητα λήψης ρίσκων</a:t>
            </a:r>
          </a:p>
          <a:p>
            <a:pPr>
              <a:lnSpc>
                <a:spcPct val="120000"/>
              </a:lnSpc>
              <a:defRPr/>
            </a:pPr>
            <a:r>
              <a:rPr lang="el-GR" dirty="0"/>
              <a:t>Παροχή αυτενέργειας</a:t>
            </a:r>
          </a:p>
          <a:p>
            <a:pPr>
              <a:lnSpc>
                <a:spcPct val="120000"/>
              </a:lnSpc>
              <a:defRPr/>
            </a:pPr>
            <a:r>
              <a:rPr lang="el-GR" dirty="0"/>
              <a:t>Άμεση ανατροφοδότηση</a:t>
            </a:r>
          </a:p>
          <a:p>
            <a:pPr>
              <a:lnSpc>
                <a:spcPct val="120000"/>
              </a:lnSpc>
              <a:defRPr/>
            </a:pPr>
            <a:r>
              <a:rPr lang="el-GR" dirty="0"/>
              <a:t>Αίσθηση ικανοποίησης εσωτερικών κινήτρων κατά την επίλυση προβλήματος</a:t>
            </a:r>
          </a:p>
          <a:p>
            <a:pPr>
              <a:lnSpc>
                <a:spcPct val="120000"/>
              </a:lnSpc>
              <a:defRPr/>
            </a:pPr>
            <a:r>
              <a:rPr lang="el-GR" dirty="0"/>
              <a:t>Επιμονή για ολοκλήρωση δραστηριότητας</a:t>
            </a:r>
          </a:p>
          <a:p>
            <a:pPr marL="82550" indent="0">
              <a:lnSpc>
                <a:spcPct val="120000"/>
              </a:lnSpc>
              <a:buFont typeface="Wingdings 2" pitchFamily="18" charset="2"/>
              <a:buNone/>
              <a:defRPr/>
            </a:pPr>
            <a:endParaRPr lang="el-GR" dirty="0"/>
          </a:p>
          <a:p>
            <a:pPr marL="82550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l-GR" dirty="0"/>
              <a:t>     </a:t>
            </a:r>
          </a:p>
        </p:txBody>
      </p:sp>
      <p:sp>
        <p:nvSpPr>
          <p:cNvPr id="52227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60C76-C746-4366-95C0-6C57C918D635}" type="slidenum">
              <a:rPr lang="en-US" altLang="el-GR"/>
              <a:pPr/>
              <a:t>30</a:t>
            </a:fld>
            <a:endParaRPr lang="en-US" alt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971550" y="260350"/>
            <a:ext cx="7067550" cy="11430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l-GR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Αίσθημα αυτοεκτίμησης και αυτοπεποίθησης </a:t>
            </a:r>
            <a:br>
              <a:rPr lang="el-GR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750" y="1319213"/>
            <a:ext cx="3168650" cy="5229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/>
              <a:t>Λογισμικό</a:t>
            </a:r>
          </a:p>
          <a:p>
            <a:pPr lvl="1">
              <a:defRPr/>
            </a:pPr>
            <a:r>
              <a:rPr lang="el-GR" dirty="0"/>
              <a:t>Μενού επιλογών</a:t>
            </a:r>
          </a:p>
          <a:p>
            <a:pPr lvl="1">
              <a:defRPr/>
            </a:pPr>
            <a:r>
              <a:rPr lang="el-GR" dirty="0"/>
              <a:t>Μενού πλοήγησης</a:t>
            </a:r>
          </a:p>
          <a:p>
            <a:pPr lvl="1">
              <a:defRPr/>
            </a:pPr>
            <a:r>
              <a:rPr lang="el-GR" dirty="0"/>
              <a:t>Χώρο ενδείξεως εντολών</a:t>
            </a:r>
          </a:p>
          <a:p>
            <a:pPr lvl="1">
              <a:defRPr/>
            </a:pPr>
            <a:r>
              <a:rPr lang="el-GR" dirty="0"/>
              <a:t>Διαφορετικές </a:t>
            </a:r>
          </a:p>
          <a:p>
            <a:pPr marL="403225" lvl="1" indent="0">
              <a:buFont typeface="Verdana" pitchFamily="34" charset="0"/>
              <a:buNone/>
              <a:defRPr/>
            </a:pPr>
            <a:r>
              <a:rPr lang="el-GR" dirty="0"/>
              <a:t>    διαδρομές</a:t>
            </a:r>
          </a:p>
          <a:p>
            <a:pPr lvl="1">
              <a:defRPr/>
            </a:pPr>
            <a:endParaRPr lang="el-GR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82550" indent="0">
              <a:buFont typeface="Wingdings 2" pitchFamily="18" charset="2"/>
              <a:buNone/>
              <a:defRPr/>
            </a:pPr>
            <a:endParaRPr lang="el-GR" sz="2800" dirty="0"/>
          </a:p>
        </p:txBody>
      </p:sp>
      <p:sp>
        <p:nvSpPr>
          <p:cNvPr id="53251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EF545-4FAA-4735-9761-909E82780A91}" type="slidenum">
              <a:rPr lang="en-US" altLang="el-GR"/>
              <a:pPr/>
              <a:t>31</a:t>
            </a:fld>
            <a:endParaRPr lang="en-US" alt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817563" y="11588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Επιπρόσθετα για το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196975"/>
            <a:ext cx="48958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5013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Χρήσιμοι σύνδεσμοι για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  <a:defRPr/>
            </a:pPr>
            <a:endParaRPr lang="el-GR" sz="28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el-GR" sz="2800" dirty="0"/>
              <a:t>Βίντεο χρήσης με παιδιά  </a:t>
            </a:r>
          </a:p>
          <a:p>
            <a:pPr>
              <a:defRPr/>
            </a:pPr>
            <a:r>
              <a:rPr lang="en-US" sz="2800" dirty="0">
                <a:hlinkClick r:id="rId2"/>
              </a:rPr>
              <a:t>http://www.youtube.com/watch?v=5LFVsTEhdns</a:t>
            </a:r>
            <a:endParaRPr lang="el-GR" sz="2800" dirty="0">
              <a:hlinkClick r:id="rId2"/>
            </a:endParaRPr>
          </a:p>
          <a:p>
            <a:pPr>
              <a:defRPr/>
            </a:pPr>
            <a:r>
              <a:rPr lang="en-US" sz="2800" dirty="0">
                <a:hlinkClick r:id="rId2"/>
              </a:rPr>
              <a:t>http://www.youtube.com/watch?v=SUrmcZxYNdM</a:t>
            </a:r>
            <a:r>
              <a:rPr lang="el-GR" sz="2800" dirty="0"/>
              <a:t> </a:t>
            </a: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l-GR" sz="2800" dirty="0"/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DE0991-414A-40FE-B41A-C4D3E3373FBA}" type="slidenum">
              <a:rPr lang="en-US" altLang="el-GR"/>
              <a:pPr/>
              <a:t>32</a:t>
            </a:fld>
            <a:endParaRPr lang="en-US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 txBox="1">
            <a:spLocks/>
          </p:cNvSpPr>
          <p:nvPr/>
        </p:nvSpPr>
        <p:spPr bwMode="auto">
          <a:xfrm>
            <a:off x="1055688" y="174625"/>
            <a:ext cx="7897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l-GR" altLang="el-GR" sz="3600">
                <a:solidFill>
                  <a:srgbClr val="460202"/>
                </a:solidFill>
                <a:cs typeface="Arial" pitchFamily="34" charset="0"/>
              </a:rPr>
              <a:t>Εκπαιδευτικές ρομποτικές εφαρμογές</a:t>
            </a:r>
          </a:p>
        </p:txBody>
      </p:sp>
      <p:sp>
        <p:nvSpPr>
          <p:cNvPr id="19459" name="Θέση περιεχομένου 2"/>
          <p:cNvSpPr txBox="1">
            <a:spLocks/>
          </p:cNvSpPr>
          <p:nvPr/>
        </p:nvSpPr>
        <p:spPr bwMode="auto">
          <a:xfrm>
            <a:off x="1031875" y="1206500"/>
            <a:ext cx="3589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l-GR" altLang="el-GR" sz="3200">
                <a:cs typeface="Arial" pitchFamily="34" charset="0"/>
              </a:rPr>
              <a:t> Εκπαίδευση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l-GR" altLang="el-GR" sz="2800">
                <a:cs typeface="Arial" pitchFamily="34" charset="0"/>
              </a:rPr>
              <a:t>Κατασκευές</a:t>
            </a:r>
          </a:p>
        </p:txBody>
      </p:sp>
      <p:sp>
        <p:nvSpPr>
          <p:cNvPr id="19460" name="Θέση περιεχομένου 2"/>
          <p:cNvSpPr txBox="1">
            <a:spLocks/>
          </p:cNvSpPr>
          <p:nvPr/>
        </p:nvSpPr>
        <p:spPr bwMode="auto">
          <a:xfrm>
            <a:off x="7046913" y="3933825"/>
            <a:ext cx="1412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l-GR" sz="2400">
                <a:cs typeface="Arial" pitchFamily="34" charset="0"/>
              </a:rPr>
              <a:t>Bee-Bot</a:t>
            </a:r>
            <a:r>
              <a:rPr lang="el-GR" altLang="el-GR" sz="2400">
                <a:cs typeface="Arial" pitchFamily="34" charset="0"/>
              </a:rPr>
              <a:t> </a:t>
            </a:r>
          </a:p>
        </p:txBody>
      </p:sp>
      <p:sp>
        <p:nvSpPr>
          <p:cNvPr id="19461" name="Θέση περιεχομένου 2"/>
          <p:cNvSpPr txBox="1">
            <a:spLocks/>
          </p:cNvSpPr>
          <p:nvPr/>
        </p:nvSpPr>
        <p:spPr bwMode="auto">
          <a:xfrm>
            <a:off x="6884988" y="6108700"/>
            <a:ext cx="1574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l-GR" sz="2400">
                <a:cs typeface="Arial" pitchFamily="34" charset="0"/>
              </a:rPr>
              <a:t>Pro-Bot</a:t>
            </a:r>
            <a:endParaRPr lang="el-GR" altLang="el-GR" sz="2400">
              <a:cs typeface="Arial" pitchFamily="34" charset="0"/>
            </a:endParaRPr>
          </a:p>
        </p:txBody>
      </p:sp>
      <p:sp>
        <p:nvSpPr>
          <p:cNvPr id="19462" name="Θέση περιεχομένου 2"/>
          <p:cNvSpPr txBox="1">
            <a:spLocks/>
          </p:cNvSpPr>
          <p:nvPr/>
        </p:nvSpPr>
        <p:spPr bwMode="auto">
          <a:xfrm>
            <a:off x="4621213" y="1773238"/>
            <a:ext cx="4332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l-GR" altLang="el-GR" sz="2800">
                <a:cs typeface="Arial" pitchFamily="34" charset="0"/>
              </a:rPr>
              <a:t>Προγραμματιζόμενα παιχνίδια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5013325"/>
            <a:ext cx="166211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Εικόνα 2"/>
          <p:cNvPicPr>
            <a:picLocks noChangeAspect="1"/>
          </p:cNvPicPr>
          <p:nvPr/>
        </p:nvPicPr>
        <p:blipFill>
          <a:blip r:embed="rId3" cstate="print"/>
          <a:srcRect l="11275" t="12500" r="5789" b="10146"/>
          <a:stretch>
            <a:fillRect/>
          </a:stretch>
        </p:blipFill>
        <p:spPr bwMode="auto">
          <a:xfrm>
            <a:off x="5732463" y="2878138"/>
            <a:ext cx="12160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" descr="https://encrypted-tbn0.google.com/images?q=tbn:ANd9GcRYpn49HS-7RCvDE1viznTgWOp-DFGLiJQH8wIjh8cGQYk6yXsB3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7275" y="2344738"/>
            <a:ext cx="20923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4" descr="https://encrypted-tbn1.google.com/images?q=tbn:ANd9GcQ_VzaAYhSglJm9vFL14ORfQyEBkeyW08dT6Hy9by1qcIci7tR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7275" y="42148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Θέση περιεχομένου 2"/>
          <p:cNvSpPr txBox="1">
            <a:spLocks/>
          </p:cNvSpPr>
          <p:nvPr/>
        </p:nvSpPr>
        <p:spPr bwMode="auto">
          <a:xfrm>
            <a:off x="1835150" y="6124575"/>
            <a:ext cx="26273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l-GR" sz="2400">
                <a:cs typeface="Arial" pitchFamily="34" charset="0"/>
              </a:rPr>
              <a:t>Mindstorms-NXT</a:t>
            </a:r>
            <a:r>
              <a:rPr lang="el-GR" altLang="el-GR" sz="2400">
                <a:cs typeface="Arial" pitchFamily="34" charset="0"/>
              </a:rPr>
              <a:t> </a:t>
            </a:r>
          </a:p>
        </p:txBody>
      </p:sp>
      <p:sp>
        <p:nvSpPr>
          <p:cNvPr id="19468" name="Θέση περιεχομένου 2"/>
          <p:cNvSpPr txBox="1">
            <a:spLocks/>
          </p:cNvSpPr>
          <p:nvPr/>
        </p:nvSpPr>
        <p:spPr bwMode="auto">
          <a:xfrm>
            <a:off x="2906713" y="3621088"/>
            <a:ext cx="1809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l-GR" sz="2400">
                <a:cs typeface="Arial" pitchFamily="34" charset="0"/>
              </a:rPr>
              <a:t>Lego WeDo</a:t>
            </a:r>
            <a:r>
              <a:rPr lang="el-GR" altLang="el-GR" sz="2400"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Τίτλος 1"/>
          <p:cNvSpPr txBox="1">
            <a:spLocks/>
          </p:cNvSpPr>
          <p:nvPr/>
        </p:nvSpPr>
        <p:spPr bwMode="auto">
          <a:xfrm>
            <a:off x="1042988" y="188913"/>
            <a:ext cx="748982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l-GR" sz="4000" b="1" dirty="0">
                <a:solidFill>
                  <a:srgbClr val="46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Ρομποτική</a:t>
            </a:r>
          </a:p>
        </p:txBody>
      </p:sp>
      <p:sp>
        <p:nvSpPr>
          <p:cNvPr id="20483" name="Θέση περιεχομένου 2"/>
          <p:cNvSpPr txBox="1">
            <a:spLocks/>
          </p:cNvSpPr>
          <p:nvPr/>
        </p:nvSpPr>
        <p:spPr bwMode="auto">
          <a:xfrm>
            <a:off x="1042988" y="1196975"/>
            <a:ext cx="764381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altLang="el-GR" sz="2800">
                <a:cs typeface="Arial" pitchFamily="34" charset="0"/>
              </a:rPr>
              <a:t>Η επιστήμη που ασχολείται με τη μελέτη, την κατασκευή και τις εφαρμογές των ρομπότ </a:t>
            </a:r>
          </a:p>
          <a:p>
            <a:pPr lvl="1">
              <a:spcBef>
                <a:spcPct val="20000"/>
              </a:spcBef>
            </a:pPr>
            <a:r>
              <a:rPr lang="el-GR" altLang="el-GR" sz="2400">
                <a:cs typeface="Arial" pitchFamily="34" charset="0"/>
              </a:rPr>
              <a:t>Ρομπότ</a:t>
            </a:r>
          </a:p>
          <a:p>
            <a:pPr lvl="2">
              <a:spcBef>
                <a:spcPct val="20000"/>
              </a:spcBef>
            </a:pPr>
            <a:r>
              <a:rPr lang="el-GR" altLang="el-GR" sz="2000">
                <a:cs typeface="Arial" pitchFamily="34" charset="0"/>
              </a:rPr>
              <a:t>αυτόματη μηχανή ή διάταξη που ελέγχεται από υπολογιστικό σύστημα για την εκτέλεση ανθρώπινων δράσεων</a:t>
            </a:r>
          </a:p>
          <a:p>
            <a:pPr lvl="2">
              <a:spcBef>
                <a:spcPct val="20000"/>
              </a:spcBef>
            </a:pPr>
            <a:r>
              <a:rPr lang="el-GR" altLang="el-GR" sz="2000">
                <a:cs typeface="Arial" pitchFamily="34" charset="0"/>
              </a:rPr>
              <a:t> ανθρωπόμορφη μηχανική κατασκευή που εκτελεί κινήσεις ανάλογες με του ανθρώπου και μπορεί να τον αντικαταστήσει σε ορισμένες εργασίες. </a:t>
            </a:r>
          </a:p>
          <a:p>
            <a:pPr>
              <a:spcBef>
                <a:spcPct val="20000"/>
              </a:spcBef>
            </a:pPr>
            <a:endParaRPr lang="el-GR" altLang="el-GR"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l-GR" altLang="el-GR" sz="1600">
                <a:cs typeface="Arial" pitchFamily="34" charset="0"/>
              </a:rPr>
              <a:t>Ανάκτηση από (</a:t>
            </a:r>
            <a:r>
              <a:rPr lang="en-GB" altLang="el-GR" sz="1600">
                <a:cs typeface="Arial" pitchFamily="34" charset="0"/>
              </a:rPr>
              <a:t>http://www.greeklanguage.gr/greekLang/modern_greek/tools/lexica/search.html</a:t>
            </a:r>
            <a:r>
              <a:rPr lang="el-GR" altLang="el-GR" sz="1600"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250" y="260350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>
                <a:solidFill>
                  <a:srgbClr val="460202"/>
                </a:solidFill>
              </a:rPr>
              <a:t>Βασικές έννοιες (1) </a:t>
            </a:r>
            <a:endParaRPr lang="en-GB" b="1" dirty="0">
              <a:solidFill>
                <a:srgbClr val="46020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4803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36538" eaLnBrk="1" hangingPunct="1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l-GR" altLang="el-GR" sz="3200">
                <a:latin typeface="Corbel" pitchFamily="34" charset="0"/>
                <a:cs typeface="Arial" pitchFamily="34" charset="0"/>
              </a:rPr>
              <a:t>Να μπει η ρομποτική στο σχολείο;</a:t>
            </a:r>
          </a:p>
          <a:p>
            <a:pPr marL="639763" lvl="1" indent="-236538" eaLnBrk="1" hangingPunct="1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l-GR" altLang="el-GR" sz="3200">
                <a:latin typeface="Corbel" pitchFamily="34" charset="0"/>
                <a:cs typeface="Arial" pitchFamily="34" charset="0"/>
              </a:rPr>
              <a:t>Το ενδιαφέρον του μαθήματος:</a:t>
            </a:r>
          </a:p>
          <a:p>
            <a:pPr marL="639763" lvl="1" indent="-236538" eaLnBrk="1" hangingPunct="1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l-GR" altLang="el-GR" sz="2800">
                <a:latin typeface="Corbel" pitchFamily="34" charset="0"/>
                <a:cs typeface="Arial" pitchFamily="34" charset="0"/>
              </a:rPr>
              <a:t>Π</a:t>
            </a:r>
            <a:r>
              <a:rPr lang="en-GB" altLang="el-GR" sz="2800">
                <a:latin typeface="Corbel" pitchFamily="34" charset="0"/>
                <a:cs typeface="Arial" pitchFamily="34" charset="0"/>
              </a:rPr>
              <a:t>αιδαγωγικό</a:t>
            </a:r>
            <a:r>
              <a:rPr lang="el-GR" altLang="el-GR" sz="2800">
                <a:latin typeface="Corbel" pitchFamily="34" charset="0"/>
                <a:cs typeface="Arial" pitchFamily="34" charset="0"/>
              </a:rPr>
              <a:t>, κοινωνικό, ψυχολογικό </a:t>
            </a:r>
            <a:r>
              <a:rPr lang="en-GB" altLang="el-GR" sz="2800">
                <a:latin typeface="Corbel" pitchFamily="34" charset="0"/>
                <a:cs typeface="Arial" pitchFamily="34" charset="0"/>
              </a:rPr>
              <a:t>και </a:t>
            </a:r>
            <a:r>
              <a:rPr lang="el-GR" altLang="el-GR" sz="2800">
                <a:latin typeface="Corbel" pitchFamily="34" charset="0"/>
                <a:cs typeface="Arial" pitchFamily="34" charset="0"/>
              </a:rPr>
              <a:t>π</a:t>
            </a:r>
            <a:r>
              <a:rPr lang="en-GB" altLang="el-GR" sz="2800">
                <a:latin typeface="Corbel" pitchFamily="34" charset="0"/>
                <a:cs typeface="Arial" pitchFamily="34" charset="0"/>
              </a:rPr>
              <a:t>ολιτισμικό πλαίσιο σχετικό με την </a:t>
            </a:r>
            <a:r>
              <a:rPr lang="el-GR" altLang="el-GR" sz="2800">
                <a:latin typeface="Corbel" pitchFamily="34" charset="0"/>
                <a:cs typeface="Arial" pitchFamily="34" charset="0"/>
              </a:rPr>
              <a:t>ένταξη</a:t>
            </a:r>
            <a:r>
              <a:rPr lang="en-GB" altLang="el-GR" sz="2800">
                <a:latin typeface="Corbel" pitchFamily="34" charset="0"/>
                <a:cs typeface="Arial" pitchFamily="34" charset="0"/>
              </a:rPr>
              <a:t>, χρήση και υποστήριξη των </a:t>
            </a:r>
            <a:r>
              <a:rPr lang="el-GR" altLang="el-GR" sz="2800">
                <a:latin typeface="Corbel" pitchFamily="34" charset="0"/>
                <a:cs typeface="Arial" pitchFamily="34" charset="0"/>
              </a:rPr>
              <a:t>ρομποτικών</a:t>
            </a:r>
            <a:r>
              <a:rPr lang="en-GB" altLang="el-GR" sz="2800">
                <a:latin typeface="Corbel" pitchFamily="34" charset="0"/>
                <a:cs typeface="Arial" pitchFamily="34" charset="0"/>
              </a:rPr>
              <a:t> εφαρμογών στην </a:t>
            </a:r>
            <a:r>
              <a:rPr lang="el-GR" altLang="el-GR" sz="2800">
                <a:latin typeface="Corbel" pitchFamily="34" charset="0"/>
                <a:cs typeface="Arial" pitchFamily="34" charset="0"/>
              </a:rPr>
              <a:t>Ε</a:t>
            </a:r>
            <a:r>
              <a:rPr lang="en-GB" altLang="el-GR" sz="2800">
                <a:latin typeface="Corbel" pitchFamily="34" charset="0"/>
                <a:cs typeface="Arial" pitchFamily="34" charset="0"/>
              </a:rPr>
              <a:t>κπαίδευση</a:t>
            </a:r>
            <a:endParaRPr lang="el-GR" altLang="el-GR" sz="2800">
              <a:latin typeface="Corbel" pitchFamily="34" charset="0"/>
              <a:cs typeface="Arial" pitchFamily="34" charset="0"/>
            </a:endParaRPr>
          </a:p>
          <a:p>
            <a:pPr marL="639763" lvl="1" indent="-236538" eaLnBrk="1" hangingPunct="1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l-GR" altLang="el-GR" sz="3200">
                <a:latin typeface="Corbel" pitchFamily="34" charset="0"/>
                <a:cs typeface="Arial" pitchFamily="34" charset="0"/>
              </a:rPr>
              <a:t>Δεν μας ενδιαφέρει η επιστήμη της ρομποτικής</a:t>
            </a:r>
            <a:endParaRPr lang="en-GB" altLang="el-GR" sz="3200">
              <a:latin typeface="Corbel" pitchFamily="34" charset="0"/>
              <a:cs typeface="Arial" pitchFamily="34" charset="0"/>
            </a:endParaRPr>
          </a:p>
          <a:p>
            <a:pPr marL="885825" lvl="2" indent="-228600" eaLnBrk="1" hangingPunct="1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"/>
            </a:pPr>
            <a:r>
              <a:rPr lang="el-GR" altLang="el-GR" sz="2800">
                <a:latin typeface="Corbel" pitchFamily="34" charset="0"/>
                <a:cs typeface="Arial" pitchFamily="34" charset="0"/>
              </a:rPr>
              <a:t>Η ρομποτική ως  </a:t>
            </a:r>
            <a:r>
              <a:rPr lang="el-GR" altLang="el-GR" sz="2800" u="sng">
                <a:latin typeface="Corbel" pitchFamily="34" charset="0"/>
                <a:cs typeface="Arial" pitchFamily="34" charset="0"/>
              </a:rPr>
              <a:t>γνωστικό εργαλείο</a:t>
            </a:r>
            <a:endParaRPr lang="en-GB" altLang="el-GR" sz="2800" u="sng">
              <a:latin typeface="Corbel" pitchFamily="34" charset="0"/>
              <a:cs typeface="Arial" pitchFamily="34" charset="0"/>
            </a:endParaRPr>
          </a:p>
        </p:txBody>
      </p:sp>
      <p:sp>
        <p:nvSpPr>
          <p:cNvPr id="22532" name="Θέση αριθμού διαφάνειας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01EE09-9BD7-454D-B1E4-706EA2D8FBE2}" type="slidenum">
              <a:rPr lang="el-GR" altLang="el-G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el-GR" altLang="el-GR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250" y="260350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>
                <a:solidFill>
                  <a:srgbClr val="460202"/>
                </a:solidFill>
              </a:rPr>
              <a:t>Βασικές έννοιες (2) </a:t>
            </a:r>
            <a:endParaRPr lang="en-GB" b="1" dirty="0">
              <a:solidFill>
                <a:srgbClr val="46020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28700" y="1520825"/>
            <a:ext cx="74803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+mn-lt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+mn-lt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+mn-lt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+mn-lt"/>
              </a:defRPr>
            </a:lvl5pPr>
            <a:lvl6pPr marL="17541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+mn-lt"/>
              </a:defRPr>
            </a:lvl6pPr>
            <a:lvl7pPr marL="22113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+mn-lt"/>
              </a:defRPr>
            </a:lvl7pPr>
            <a:lvl8pPr marL="26685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+mn-lt"/>
              </a:defRPr>
            </a:lvl8pPr>
            <a:lvl9pPr marL="31257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spcBef>
                <a:spcPts val="0"/>
              </a:spcBef>
              <a:defRPr/>
            </a:pPr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Υλικό</a:t>
            </a:r>
            <a:r>
              <a:rPr lang="el-GR" sz="3600" dirty="0">
                <a:cs typeface="Arial" charset="0"/>
              </a:rPr>
              <a:t>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l-GR" sz="3200" dirty="0">
                <a:cs typeface="Arial" charset="0"/>
              </a:rPr>
              <a:t>Συσκευές ρομπότ (ανθρωπόμορφα, προγραμματιζόμενα παιχνίδια)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l-GR" sz="3200" dirty="0">
                <a:cs typeface="Arial" charset="0"/>
              </a:rPr>
              <a:t>Κατασκευές ρομπότ</a:t>
            </a:r>
          </a:p>
          <a:p>
            <a:pPr marL="657225" lvl="2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l-GR" sz="3200" dirty="0">
              <a:cs typeface="Arial" charset="0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Λογισμικό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l-GR" sz="3200" dirty="0">
                <a:cs typeface="Arial" charset="0"/>
              </a:rPr>
              <a:t>Γλώσσα προγραμματισμού </a:t>
            </a:r>
            <a:r>
              <a:rPr lang="en-US" sz="3200" dirty="0">
                <a:latin typeface="Corbel" pitchFamily="34" charset="0"/>
                <a:cs typeface="Arial" charset="0"/>
              </a:rPr>
              <a:t>Logo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l-GR" sz="3200" dirty="0">
                <a:cs typeface="Arial" charset="0"/>
              </a:rPr>
              <a:t>Μικρόκοσμοι</a:t>
            </a:r>
          </a:p>
        </p:txBody>
      </p:sp>
      <p:sp>
        <p:nvSpPr>
          <p:cNvPr id="2355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9B72AD-41FF-498A-B129-C7F185953AAA}" type="slidenum">
              <a:rPr lang="el-GR" altLang="el-G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el-GR" altLang="el-GR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8"/>
          <p:cNvSpPr>
            <a:spLocks noGrp="1" noChangeArrowheads="1"/>
          </p:cNvSpPr>
          <p:nvPr>
            <p:ph type="title"/>
          </p:nvPr>
        </p:nvSpPr>
        <p:spPr>
          <a:xfrm>
            <a:off x="1100138" y="260350"/>
            <a:ext cx="779303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/>
              <a:t>Ρομπότ </a:t>
            </a:r>
            <a:r>
              <a:rPr lang="en-US" b="1" dirty="0"/>
              <a:t>Logo</a:t>
            </a:r>
            <a:r>
              <a:rPr lang="el-GR" b="1" dirty="0"/>
              <a:t>: </a:t>
            </a:r>
            <a:br>
              <a:rPr lang="el-GR" b="1" dirty="0"/>
            </a:br>
            <a:r>
              <a:rPr lang="el-GR" b="1" dirty="0"/>
              <a:t>Προγραμματισμός &amp; Ρομποτική</a:t>
            </a:r>
            <a:endParaRPr lang="en-GB" b="1" dirty="0"/>
          </a:p>
        </p:txBody>
      </p:sp>
      <p:pic>
        <p:nvPicPr>
          <p:cNvPr id="24579" name="Picture 4" descr="logo turtl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2857500"/>
            <a:ext cx="2159000" cy="1943100"/>
          </a:xfrm>
          <a:noFill/>
        </p:spPr>
      </p:pic>
      <p:pic>
        <p:nvPicPr>
          <p:cNvPr id="24580" name="Picture 7" descr="logo turtle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51500" y="2133600"/>
            <a:ext cx="2135188" cy="1427163"/>
          </a:xfrm>
          <a:noFill/>
        </p:spPr>
      </p:pic>
      <p:pic>
        <p:nvPicPr>
          <p:cNvPr id="24581" name="Picture 10" descr="image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24525" y="4365625"/>
            <a:ext cx="2036763" cy="1511300"/>
          </a:xfrm>
          <a:noFill/>
        </p:spPr>
      </p:pic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9D1328-9558-4B80-9529-F4B62BB36AD7}" type="slidenum">
              <a:rPr lang="en-GB" altLang="el-GR"/>
              <a:pPr/>
              <a:t>8</a:t>
            </a:fld>
            <a:endParaRPr lang="en-GB" alt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2988" y="341313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/>
              <a:t>Προγραμματιζόμενα παιχνίδια στην προσχολική ηλικία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7450" y="1844675"/>
            <a:ext cx="7499350" cy="4248150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προγραμματιζόμενα ρομπότ</a:t>
            </a:r>
            <a:endParaRPr lang="en-US" sz="2400" dirty="0"/>
          </a:p>
          <a:p>
            <a:pPr marL="82550" indent="0">
              <a:buFont typeface="Wingdings 2" pitchFamily="18" charset="2"/>
              <a:buNone/>
              <a:defRPr/>
            </a:pPr>
            <a:endParaRPr lang="el-GR" sz="2400" dirty="0"/>
          </a:p>
          <a:p>
            <a:pPr>
              <a:defRPr/>
            </a:pPr>
            <a:r>
              <a:rPr lang="el-GR" sz="2400" dirty="0"/>
              <a:t>σύνταξη από το χρήστη του κώδικα/προγράμματος ακολουθώντας τις αρχές της γλώσσας προγραμματισμού </a:t>
            </a:r>
            <a:r>
              <a:rPr lang="en-US" sz="2400" dirty="0"/>
              <a:t>Logo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el-GR" sz="2400" dirty="0"/>
          </a:p>
          <a:p>
            <a:pPr>
              <a:defRPr/>
            </a:pPr>
            <a:r>
              <a:rPr lang="el-GR" sz="2400" dirty="0"/>
              <a:t>ανάπτυξη </a:t>
            </a:r>
            <a:r>
              <a:rPr lang="el-GR" sz="2400" dirty="0" err="1"/>
              <a:t>μεταγνωστικής</a:t>
            </a:r>
            <a:r>
              <a:rPr lang="el-GR" sz="2400" dirty="0"/>
              <a:t> ικανότητας, βελτίωση της ικανότητα επίλυσης προβλήματος και προαγωγή της ικανότητας χωρικού προσανατολισμού (</a:t>
            </a:r>
            <a:r>
              <a:rPr lang="en-US" sz="2400" dirty="0"/>
              <a:t>Clements</a:t>
            </a:r>
            <a:r>
              <a:rPr lang="el-GR" sz="2400" dirty="0"/>
              <a:t> &amp; </a:t>
            </a:r>
            <a:r>
              <a:rPr lang="en-US" sz="2400" dirty="0" err="1"/>
              <a:t>Sarama</a:t>
            </a:r>
            <a:r>
              <a:rPr lang="el-GR" sz="2400" dirty="0"/>
              <a:t>, 2002)</a:t>
            </a:r>
          </a:p>
        </p:txBody>
      </p:sp>
      <p:sp>
        <p:nvSpPr>
          <p:cNvPr id="26628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920D49-2698-4F91-818E-A9554DBF6039}" type="slidenum">
              <a:rPr lang="en-US" altLang="el-GR"/>
              <a:pPr/>
              <a:t>9</a:t>
            </a:fld>
            <a:endParaRPr lang="en-US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&amp; Εκπαίδευση, Βασίλης Κόμης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1375</TotalTime>
  <Words>1252</Words>
  <Application>Microsoft Office PowerPoint</Application>
  <PresentationFormat>Προβολή στην οθόνη (4:3)</PresentationFormat>
  <Paragraphs>239</Paragraphs>
  <Slides>32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44" baseType="lpstr">
      <vt:lpstr>Arial</vt:lpstr>
      <vt:lpstr>Calibri</vt:lpstr>
      <vt:lpstr>Comic Sans MS</vt:lpstr>
      <vt:lpstr>Corbel</vt:lpstr>
      <vt:lpstr>Courier New</vt:lpstr>
      <vt:lpstr>Gill Sans MT</vt:lpstr>
      <vt:lpstr>Tahoma Greek</vt:lpstr>
      <vt:lpstr>Times New Roman</vt:lpstr>
      <vt:lpstr>Verdana</vt:lpstr>
      <vt:lpstr>Wingdings</vt:lpstr>
      <vt:lpstr>Wingdings 2</vt:lpstr>
      <vt:lpstr>Solstice</vt:lpstr>
      <vt:lpstr>Οι Τεχνολογίες της Πληροφορίας και των Επικοινωνιών στην Εκπαίδευση</vt:lpstr>
      <vt:lpstr>Παρουσίαση του PowerPoint</vt:lpstr>
      <vt:lpstr>Ρομπότ</vt:lpstr>
      <vt:lpstr>Παρουσίαση του PowerPoint</vt:lpstr>
      <vt:lpstr>Παρουσίαση του PowerPoint</vt:lpstr>
      <vt:lpstr>Βασικές έννοιες (1) </vt:lpstr>
      <vt:lpstr>Βασικές έννοιες (2) </vt:lpstr>
      <vt:lpstr>Ρομπότ Logo:  Προγραμματισμός &amp; Ρομποτική</vt:lpstr>
      <vt:lpstr>Προγραμματιζόμενα παιχνίδια στην προσχολική ηλικία</vt:lpstr>
      <vt:lpstr>Κατασκευές: Εκπαιδευτικό πακέτο</vt:lpstr>
      <vt:lpstr>Προγραμματιζόμενα παιχνίδια Bee-Bot &amp; Probot </vt:lpstr>
      <vt:lpstr>Παρουσίαση του PowerPoint</vt:lpstr>
      <vt:lpstr>Tι είναι το προγραμματιζόμενο παιχνίδι Bee-Bot; (1/4)</vt:lpstr>
      <vt:lpstr>Tι είναι το προγραμματιζόμενο παιχνίδι Bee-Bot; (2/4)</vt:lpstr>
      <vt:lpstr>Παρουσίαση του PowerPoint</vt:lpstr>
      <vt:lpstr>Παρουσίαση του PowerPoint</vt:lpstr>
      <vt:lpstr>Λειτουργία του Bee-Bot</vt:lpstr>
      <vt:lpstr>Κάρτες εντολών του Bee-Bot</vt:lpstr>
      <vt:lpstr>Εντολή «Μπροστά»</vt:lpstr>
      <vt:lpstr>Εντολή «Πίσω»</vt:lpstr>
      <vt:lpstr>Εντολή «Αριστερά»</vt:lpstr>
      <vt:lpstr>Εντολή «Δεξιά»</vt:lpstr>
      <vt:lpstr>Εντολή «Ξεκίνα»</vt:lpstr>
      <vt:lpstr>Εντολή «Άδειασε»</vt:lpstr>
      <vt:lpstr>Επιπλέον ενδείξεις Bee-Bot</vt:lpstr>
      <vt:lpstr>Ικανότητες που αναπτύσσονται με το Bee-Bot</vt:lpstr>
      <vt:lpstr>Οικοδόμηση γνώσεων και δεξιοτήτων σε επιμέρους γνωστικά αντικείμενα</vt:lpstr>
      <vt:lpstr>Επίλυση προβλήματος και μεταγνωστικές δεξιότητες</vt:lpstr>
      <vt:lpstr>Επικοινωνία και κοινωνικές δεξιότητες</vt:lpstr>
      <vt:lpstr> Αίσθημα αυτοεκτίμησης και αυτοπεποίθησης  </vt:lpstr>
      <vt:lpstr>Επιπρόσθετα για το Bee-Bot</vt:lpstr>
      <vt:lpstr>Χρήσιμοι σύνδεσμοι για Bee-Bot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Φάσεις και Μοντέλα ένταξης των Τεχνολογιών της Πληροφορίας και των Επικοινωνιών στην Εκπαίδευση</dc:title>
  <dc:creator>komis</dc:creator>
  <cp:lastModifiedBy>ntinakire10@gmail.com</cp:lastModifiedBy>
  <cp:revision>179</cp:revision>
  <dcterms:created xsi:type="dcterms:W3CDTF">2007-03-24T20:13:53Z</dcterms:created>
  <dcterms:modified xsi:type="dcterms:W3CDTF">2021-05-08T07:21:45Z</dcterms:modified>
</cp:coreProperties>
</file>