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8"/>
  </p:notesMasterIdLst>
  <p:sldIdLst>
    <p:sldId id="256" r:id="rId2"/>
    <p:sldId id="267" r:id="rId3"/>
    <p:sldId id="308" r:id="rId4"/>
    <p:sldId id="275" r:id="rId5"/>
    <p:sldId id="296" r:id="rId6"/>
    <p:sldId id="302" r:id="rId7"/>
    <p:sldId id="298" r:id="rId8"/>
    <p:sldId id="300" r:id="rId9"/>
    <p:sldId id="299" r:id="rId10"/>
    <p:sldId id="304" r:id="rId11"/>
    <p:sldId id="307" r:id="rId12"/>
    <p:sldId id="311" r:id="rId13"/>
    <p:sldId id="312" r:id="rId14"/>
    <p:sldId id="313" r:id="rId15"/>
    <p:sldId id="330" r:id="rId16"/>
    <p:sldId id="331" r:id="rId17"/>
    <p:sldId id="310" r:id="rId18"/>
    <p:sldId id="270" r:id="rId19"/>
    <p:sldId id="306" r:id="rId20"/>
    <p:sldId id="305" r:id="rId21"/>
    <p:sldId id="314" r:id="rId22"/>
    <p:sldId id="315" r:id="rId23"/>
    <p:sldId id="328" r:id="rId24"/>
    <p:sldId id="321" r:id="rId25"/>
    <p:sldId id="323" r:id="rId26"/>
    <p:sldId id="324" r:id="rId27"/>
    <p:sldId id="325" r:id="rId28"/>
    <p:sldId id="326" r:id="rId29"/>
    <p:sldId id="327" r:id="rId30"/>
    <p:sldId id="316" r:id="rId31"/>
    <p:sldId id="317" r:id="rId32"/>
    <p:sldId id="318" r:id="rId33"/>
    <p:sldId id="319" r:id="rId34"/>
    <p:sldId id="329" r:id="rId35"/>
    <p:sldId id="320" r:id="rId36"/>
    <p:sldId id="257" r:id="rId37"/>
  </p:sldIdLst>
  <p:sldSz cx="9144000" cy="5143500" type="screen16x9"/>
  <p:notesSz cx="6858000" cy="9144000"/>
  <p:embeddedFontLst>
    <p:embeddedFont>
      <p:font typeface="Dosis ExtraLight" pitchFamily="2" charset="0"/>
      <p:regular r:id="rId39"/>
      <p:bold r:id="rId40"/>
    </p:embeddedFont>
    <p:embeddedFont>
      <p:font typeface="Pontano Sans" panose="020B0604020202020204" charset="0"/>
      <p:regular r:id="rId41"/>
    </p:embeddedFont>
    <p:embeddedFont>
      <p:font typeface="Times" panose="02020603050405020304" pitchFamily="18"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5688B0-4586-4F79-B386-ED4F693CF96F}">
  <a:tblStyle styleId="{EF5688B0-4586-4F79-B386-ED4F693CF96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2BCA17F-677F-49BD-A665-7EACDE12126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7" autoAdjust="0"/>
    <p:restoredTop sz="94660"/>
  </p:normalViewPr>
  <p:slideViewPr>
    <p:cSldViewPr snapToGrid="0">
      <p:cViewPr varScale="1">
        <p:scale>
          <a:sx n="135" d="100"/>
          <a:sy n="135" d="100"/>
        </p:scale>
        <p:origin x="138"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4919E4-9020-49E0-91FD-34766411A88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423819C1-261B-42CB-999E-49C2C9B09C06}">
      <dgm:prSet phldrT="[Text]"/>
      <dgm:spPr/>
      <dgm:t>
        <a:bodyPr/>
        <a:lstStyle/>
        <a:p>
          <a:r>
            <a:rPr lang="el-GR" dirty="0">
              <a:solidFill>
                <a:schemeClr val="tx1"/>
              </a:solidFill>
            </a:rPr>
            <a:t>Εργαλεία</a:t>
          </a:r>
          <a:endParaRPr lang="en-US" dirty="0">
            <a:solidFill>
              <a:schemeClr val="tx1"/>
            </a:solidFill>
          </a:endParaRPr>
        </a:p>
      </dgm:t>
    </dgm:pt>
    <dgm:pt modelId="{B236375E-BE3C-4387-8B9E-6A459FE0F950}" type="parTrans" cxnId="{440BF5F0-361A-4748-9C6D-EFB0638D0C87}">
      <dgm:prSet/>
      <dgm:spPr/>
      <dgm:t>
        <a:bodyPr/>
        <a:lstStyle/>
        <a:p>
          <a:endParaRPr lang="en-US">
            <a:solidFill>
              <a:schemeClr val="tx1"/>
            </a:solidFill>
          </a:endParaRPr>
        </a:p>
      </dgm:t>
    </dgm:pt>
    <dgm:pt modelId="{E36961B6-2E15-4BCD-B6AF-268F75DC46F3}" type="sibTrans" cxnId="{440BF5F0-361A-4748-9C6D-EFB0638D0C87}">
      <dgm:prSet/>
      <dgm:spPr/>
      <dgm:t>
        <a:bodyPr/>
        <a:lstStyle/>
        <a:p>
          <a:endParaRPr lang="en-US">
            <a:solidFill>
              <a:schemeClr val="tx1"/>
            </a:solidFill>
          </a:endParaRPr>
        </a:p>
      </dgm:t>
    </dgm:pt>
    <dgm:pt modelId="{62237061-2F97-496D-88B8-DEB9E929C73F}">
      <dgm:prSet phldrT="[Text]"/>
      <dgm:spPr/>
      <dgm:t>
        <a:bodyPr/>
        <a:lstStyle/>
        <a:p>
          <a:r>
            <a:rPr lang="el-GR" dirty="0">
              <a:solidFill>
                <a:schemeClr val="tx1"/>
              </a:solidFill>
            </a:rPr>
            <a:t>Παρέμβαση στην αγορά</a:t>
          </a:r>
          <a:endParaRPr lang="en-US" dirty="0">
            <a:solidFill>
              <a:schemeClr val="tx1"/>
            </a:solidFill>
          </a:endParaRPr>
        </a:p>
      </dgm:t>
    </dgm:pt>
    <dgm:pt modelId="{6939B4A2-56F6-4C2B-9C9A-0A04B5E699C3}" type="parTrans" cxnId="{0556F764-F5C4-4CAF-A6DF-3754D3736585}">
      <dgm:prSet/>
      <dgm:spPr/>
      <dgm:t>
        <a:bodyPr/>
        <a:lstStyle/>
        <a:p>
          <a:endParaRPr lang="en-US">
            <a:solidFill>
              <a:schemeClr val="tx1"/>
            </a:solidFill>
          </a:endParaRPr>
        </a:p>
      </dgm:t>
    </dgm:pt>
    <dgm:pt modelId="{ACC8B570-91F8-4961-B445-CCDFDFE88F51}" type="sibTrans" cxnId="{0556F764-F5C4-4CAF-A6DF-3754D3736585}">
      <dgm:prSet/>
      <dgm:spPr/>
      <dgm:t>
        <a:bodyPr/>
        <a:lstStyle/>
        <a:p>
          <a:endParaRPr lang="en-US">
            <a:solidFill>
              <a:schemeClr val="tx1"/>
            </a:solidFill>
          </a:endParaRPr>
        </a:p>
      </dgm:t>
    </dgm:pt>
    <dgm:pt modelId="{4639F6D9-C196-43B0-8D9C-685772042B21}">
      <dgm:prSet phldrT="[Text]"/>
      <dgm:spPr/>
      <dgm:t>
        <a:bodyPr/>
        <a:lstStyle/>
        <a:p>
          <a:r>
            <a:rPr lang="el-GR" dirty="0">
              <a:solidFill>
                <a:schemeClr val="tx1"/>
              </a:solidFill>
            </a:rPr>
            <a:t>Παρεμβάσεις στο εμπόριο</a:t>
          </a:r>
        </a:p>
      </dgm:t>
    </dgm:pt>
    <dgm:pt modelId="{BABC6CBD-C211-4BB9-952D-1CD314F81B4E}" type="parTrans" cxnId="{0C914916-B39C-42E7-B3DB-615C0CB24103}">
      <dgm:prSet/>
      <dgm:spPr/>
      <dgm:t>
        <a:bodyPr/>
        <a:lstStyle/>
        <a:p>
          <a:endParaRPr lang="en-US">
            <a:solidFill>
              <a:schemeClr val="tx1"/>
            </a:solidFill>
          </a:endParaRPr>
        </a:p>
      </dgm:t>
    </dgm:pt>
    <dgm:pt modelId="{2D45F9D7-E337-4E8E-B2ED-237350169A41}" type="sibTrans" cxnId="{0C914916-B39C-42E7-B3DB-615C0CB24103}">
      <dgm:prSet/>
      <dgm:spPr/>
      <dgm:t>
        <a:bodyPr/>
        <a:lstStyle/>
        <a:p>
          <a:endParaRPr lang="en-US">
            <a:solidFill>
              <a:schemeClr val="tx1"/>
            </a:solidFill>
          </a:endParaRPr>
        </a:p>
      </dgm:t>
    </dgm:pt>
    <dgm:pt modelId="{EB2D6C65-9F18-4889-806E-016C84F9A954}">
      <dgm:prSet phldrT="[Text]"/>
      <dgm:spPr/>
      <dgm:t>
        <a:bodyPr/>
        <a:lstStyle/>
        <a:p>
          <a:r>
            <a:rPr lang="el-GR" dirty="0">
              <a:solidFill>
                <a:schemeClr val="tx1"/>
              </a:solidFill>
            </a:rPr>
            <a:t>Παρεμβάσεις στην εσωτερική αγορά</a:t>
          </a:r>
          <a:endParaRPr lang="en-US" dirty="0">
            <a:solidFill>
              <a:schemeClr val="tx1"/>
            </a:solidFill>
          </a:endParaRPr>
        </a:p>
      </dgm:t>
    </dgm:pt>
    <dgm:pt modelId="{3C8AC529-ACD5-4412-A648-9A5D221ED3BF}" type="parTrans" cxnId="{134C1181-C128-4857-9948-C0C40CFD2497}">
      <dgm:prSet/>
      <dgm:spPr/>
      <dgm:t>
        <a:bodyPr/>
        <a:lstStyle/>
        <a:p>
          <a:endParaRPr lang="en-US">
            <a:solidFill>
              <a:schemeClr val="tx1"/>
            </a:solidFill>
          </a:endParaRPr>
        </a:p>
      </dgm:t>
    </dgm:pt>
    <dgm:pt modelId="{88256FF7-F78C-4CA3-A9C8-8BD48CBC7783}" type="sibTrans" cxnId="{134C1181-C128-4857-9948-C0C40CFD2497}">
      <dgm:prSet/>
      <dgm:spPr/>
      <dgm:t>
        <a:bodyPr/>
        <a:lstStyle/>
        <a:p>
          <a:endParaRPr lang="en-US">
            <a:solidFill>
              <a:schemeClr val="tx1"/>
            </a:solidFill>
          </a:endParaRPr>
        </a:p>
      </dgm:t>
    </dgm:pt>
    <dgm:pt modelId="{4D0DF199-4C66-45D0-8F96-7788B03A2FA6}">
      <dgm:prSet phldrT="[Text]"/>
      <dgm:spPr/>
      <dgm:t>
        <a:bodyPr/>
        <a:lstStyle/>
        <a:p>
          <a:r>
            <a:rPr lang="el-GR" dirty="0">
              <a:solidFill>
                <a:schemeClr val="tx1"/>
              </a:solidFill>
            </a:rPr>
            <a:t>Δημοσιονομική μεταφορά σε παραγωγούς</a:t>
          </a:r>
          <a:endParaRPr lang="en-US" dirty="0">
            <a:solidFill>
              <a:schemeClr val="tx1"/>
            </a:solidFill>
          </a:endParaRPr>
        </a:p>
      </dgm:t>
    </dgm:pt>
    <dgm:pt modelId="{C96D0A2A-E46E-409B-9DEB-01EE2A0B7D51}" type="parTrans" cxnId="{37DD6B6C-DDA2-4BE2-8FB5-7C784FA61BD8}">
      <dgm:prSet/>
      <dgm:spPr/>
      <dgm:t>
        <a:bodyPr/>
        <a:lstStyle/>
        <a:p>
          <a:endParaRPr lang="en-US">
            <a:solidFill>
              <a:schemeClr val="tx1"/>
            </a:solidFill>
          </a:endParaRPr>
        </a:p>
      </dgm:t>
    </dgm:pt>
    <dgm:pt modelId="{59E9A918-4B3F-4271-A02E-D9BB585D4191}" type="sibTrans" cxnId="{37DD6B6C-DDA2-4BE2-8FB5-7C784FA61BD8}">
      <dgm:prSet/>
      <dgm:spPr/>
      <dgm:t>
        <a:bodyPr/>
        <a:lstStyle/>
        <a:p>
          <a:endParaRPr lang="en-US">
            <a:solidFill>
              <a:schemeClr val="tx1"/>
            </a:solidFill>
          </a:endParaRPr>
        </a:p>
      </dgm:t>
    </dgm:pt>
    <dgm:pt modelId="{B3BBE9B8-0219-4D2A-996D-230DC4645437}">
      <dgm:prSet phldrT="[Text]"/>
      <dgm:spPr/>
      <dgm:t>
        <a:bodyPr/>
        <a:lstStyle/>
        <a:p>
          <a:r>
            <a:rPr lang="el-GR" dirty="0">
              <a:solidFill>
                <a:schemeClr val="tx1"/>
              </a:solidFill>
            </a:rPr>
            <a:t>Ενέργειες για το ανθρώπινο δυναμικό </a:t>
          </a:r>
          <a:endParaRPr lang="en-US" dirty="0">
            <a:solidFill>
              <a:schemeClr val="tx1"/>
            </a:solidFill>
          </a:endParaRPr>
        </a:p>
      </dgm:t>
    </dgm:pt>
    <dgm:pt modelId="{E96DBC3D-0B3E-4352-AD46-3F5021D1C7DB}" type="parTrans" cxnId="{D507F23C-4F63-46A2-9FD2-E260596A3F84}">
      <dgm:prSet/>
      <dgm:spPr/>
      <dgm:t>
        <a:bodyPr/>
        <a:lstStyle/>
        <a:p>
          <a:endParaRPr lang="en-US">
            <a:solidFill>
              <a:schemeClr val="tx1"/>
            </a:solidFill>
          </a:endParaRPr>
        </a:p>
      </dgm:t>
    </dgm:pt>
    <dgm:pt modelId="{F0FF5880-95CC-4595-940B-A325B9373387}" type="sibTrans" cxnId="{D507F23C-4F63-46A2-9FD2-E260596A3F84}">
      <dgm:prSet/>
      <dgm:spPr/>
      <dgm:t>
        <a:bodyPr/>
        <a:lstStyle/>
        <a:p>
          <a:endParaRPr lang="en-US">
            <a:solidFill>
              <a:schemeClr val="tx1"/>
            </a:solidFill>
          </a:endParaRPr>
        </a:p>
      </dgm:t>
    </dgm:pt>
    <dgm:pt modelId="{5D434000-4F55-4A6B-B456-0A2A99B0E168}">
      <dgm:prSet phldrT="[Text]"/>
      <dgm:spPr/>
      <dgm:t>
        <a:bodyPr/>
        <a:lstStyle/>
        <a:p>
          <a:r>
            <a:rPr lang="el-GR" dirty="0">
              <a:solidFill>
                <a:schemeClr val="tx1"/>
              </a:solidFill>
            </a:rPr>
            <a:t>Δημοσιονομική μεταφορά στο σύνολο του κλάδου της γεωργίας</a:t>
          </a:r>
          <a:endParaRPr lang="en-US" dirty="0">
            <a:solidFill>
              <a:schemeClr val="tx1"/>
            </a:solidFill>
          </a:endParaRPr>
        </a:p>
      </dgm:t>
    </dgm:pt>
    <dgm:pt modelId="{AC5F22C5-EE66-4F9D-8925-BC648EF8F919}" type="parTrans" cxnId="{4C11038F-097D-460D-A1D7-8800C7DD620B}">
      <dgm:prSet/>
      <dgm:spPr/>
      <dgm:t>
        <a:bodyPr/>
        <a:lstStyle/>
        <a:p>
          <a:endParaRPr lang="en-US">
            <a:solidFill>
              <a:schemeClr val="tx1"/>
            </a:solidFill>
          </a:endParaRPr>
        </a:p>
      </dgm:t>
    </dgm:pt>
    <dgm:pt modelId="{5F4A6CF4-841F-42F7-920A-FC9F079E9D6E}" type="sibTrans" cxnId="{4C11038F-097D-460D-A1D7-8800C7DD620B}">
      <dgm:prSet/>
      <dgm:spPr/>
      <dgm:t>
        <a:bodyPr/>
        <a:lstStyle/>
        <a:p>
          <a:endParaRPr lang="en-US">
            <a:solidFill>
              <a:schemeClr val="tx1"/>
            </a:solidFill>
          </a:endParaRPr>
        </a:p>
      </dgm:t>
    </dgm:pt>
    <dgm:pt modelId="{AC146EBF-5139-43A8-BFB0-2A9740C4DEA3}">
      <dgm:prSet phldrT="[Text]"/>
      <dgm:spPr/>
      <dgm:t>
        <a:bodyPr/>
        <a:lstStyle/>
        <a:p>
          <a:r>
            <a:rPr lang="el-GR" dirty="0">
              <a:solidFill>
                <a:schemeClr val="tx1"/>
              </a:solidFill>
            </a:rPr>
            <a:t>Επιδοτήσεις στην παραγωγή</a:t>
          </a:r>
        </a:p>
      </dgm:t>
    </dgm:pt>
    <dgm:pt modelId="{008FC6F5-A59A-4D8F-958C-3C2B7834758C}" type="parTrans" cxnId="{A99FC8EA-EBB1-49E3-B4FC-F12DDC0B281F}">
      <dgm:prSet/>
      <dgm:spPr/>
      <dgm:t>
        <a:bodyPr/>
        <a:lstStyle/>
        <a:p>
          <a:endParaRPr lang="en-US">
            <a:solidFill>
              <a:schemeClr val="tx1"/>
            </a:solidFill>
          </a:endParaRPr>
        </a:p>
      </dgm:t>
    </dgm:pt>
    <dgm:pt modelId="{CEC1A27C-6611-4309-82E1-9D773B30430E}" type="sibTrans" cxnId="{A99FC8EA-EBB1-49E3-B4FC-F12DDC0B281F}">
      <dgm:prSet/>
      <dgm:spPr/>
      <dgm:t>
        <a:bodyPr/>
        <a:lstStyle/>
        <a:p>
          <a:endParaRPr lang="en-US">
            <a:solidFill>
              <a:schemeClr val="tx1"/>
            </a:solidFill>
          </a:endParaRPr>
        </a:p>
      </dgm:t>
    </dgm:pt>
    <dgm:pt modelId="{F3E60AA7-6AC2-40E5-AB58-249DCB5A9520}">
      <dgm:prSet phldrT="[Text]"/>
      <dgm:spPr/>
      <dgm:t>
        <a:bodyPr/>
        <a:lstStyle/>
        <a:p>
          <a:r>
            <a:rPr lang="el-GR" dirty="0">
              <a:solidFill>
                <a:schemeClr val="tx1"/>
              </a:solidFill>
            </a:rPr>
            <a:t>Επιδοτήσεις στην καλλιεργούμενη έκταση ή στον αριθμό των εκτρεφόμενων ζώων </a:t>
          </a:r>
        </a:p>
      </dgm:t>
    </dgm:pt>
    <dgm:pt modelId="{81CF782A-37BD-4676-9229-40FE935DB87E}" type="parTrans" cxnId="{8A636CDF-0468-400A-B892-6279261B49C2}">
      <dgm:prSet/>
      <dgm:spPr/>
      <dgm:t>
        <a:bodyPr/>
        <a:lstStyle/>
        <a:p>
          <a:endParaRPr lang="en-US">
            <a:solidFill>
              <a:schemeClr val="tx1"/>
            </a:solidFill>
          </a:endParaRPr>
        </a:p>
      </dgm:t>
    </dgm:pt>
    <dgm:pt modelId="{6833B3CD-D395-45CA-A0C0-2860CDF1FB74}" type="sibTrans" cxnId="{8A636CDF-0468-400A-B892-6279261B49C2}">
      <dgm:prSet/>
      <dgm:spPr/>
      <dgm:t>
        <a:bodyPr/>
        <a:lstStyle/>
        <a:p>
          <a:endParaRPr lang="en-US">
            <a:solidFill>
              <a:schemeClr val="tx1"/>
            </a:solidFill>
          </a:endParaRPr>
        </a:p>
      </dgm:t>
    </dgm:pt>
    <dgm:pt modelId="{9CD13428-739B-44FE-815C-6132FB2E871C}">
      <dgm:prSet phldrT="[Text]"/>
      <dgm:spPr/>
      <dgm:t>
        <a:bodyPr/>
        <a:lstStyle/>
        <a:p>
          <a:r>
            <a:rPr lang="el-GR" dirty="0">
              <a:solidFill>
                <a:schemeClr val="tx1"/>
              </a:solidFill>
            </a:rPr>
            <a:t>Επιδοτήσεις βασισμένες σε ειδικά κριτήρια</a:t>
          </a:r>
        </a:p>
      </dgm:t>
    </dgm:pt>
    <dgm:pt modelId="{270C0E07-FD3F-4E58-ADEE-B162AF2DA1E2}" type="parTrans" cxnId="{256C072F-63C2-48A5-8633-6E359CBF7E4A}">
      <dgm:prSet/>
      <dgm:spPr/>
      <dgm:t>
        <a:bodyPr/>
        <a:lstStyle/>
        <a:p>
          <a:endParaRPr lang="en-US">
            <a:solidFill>
              <a:schemeClr val="tx1"/>
            </a:solidFill>
          </a:endParaRPr>
        </a:p>
      </dgm:t>
    </dgm:pt>
    <dgm:pt modelId="{92A4D6CD-6692-430E-8007-BC41042B6F6D}" type="sibTrans" cxnId="{256C072F-63C2-48A5-8633-6E359CBF7E4A}">
      <dgm:prSet/>
      <dgm:spPr/>
      <dgm:t>
        <a:bodyPr/>
        <a:lstStyle/>
        <a:p>
          <a:endParaRPr lang="en-US">
            <a:solidFill>
              <a:schemeClr val="tx1"/>
            </a:solidFill>
          </a:endParaRPr>
        </a:p>
      </dgm:t>
    </dgm:pt>
    <dgm:pt modelId="{934F04C2-EDCB-4F28-A281-78A26F63DFB5}">
      <dgm:prSet phldrT="[Text]"/>
      <dgm:spPr/>
      <dgm:t>
        <a:bodyPr/>
        <a:lstStyle/>
        <a:p>
          <a:r>
            <a:rPr lang="el-GR" dirty="0">
              <a:solidFill>
                <a:schemeClr val="tx1"/>
              </a:solidFill>
            </a:rPr>
            <a:t>Ενέργειες για τις υποδομές</a:t>
          </a:r>
          <a:endParaRPr lang="en-US" dirty="0">
            <a:solidFill>
              <a:schemeClr val="tx1"/>
            </a:solidFill>
          </a:endParaRPr>
        </a:p>
      </dgm:t>
    </dgm:pt>
    <dgm:pt modelId="{44B446F2-ABC9-4296-BAD9-8739CB968F26}" type="parTrans" cxnId="{A20097BB-99A5-4683-9EBC-7A509A3AD226}">
      <dgm:prSet/>
      <dgm:spPr/>
      <dgm:t>
        <a:bodyPr/>
        <a:lstStyle/>
        <a:p>
          <a:endParaRPr lang="en-US">
            <a:solidFill>
              <a:schemeClr val="tx1"/>
            </a:solidFill>
          </a:endParaRPr>
        </a:p>
      </dgm:t>
    </dgm:pt>
    <dgm:pt modelId="{64813C4F-9590-4917-8904-A7054C1AA25C}" type="sibTrans" cxnId="{A20097BB-99A5-4683-9EBC-7A509A3AD226}">
      <dgm:prSet/>
      <dgm:spPr/>
      <dgm:t>
        <a:bodyPr/>
        <a:lstStyle/>
        <a:p>
          <a:endParaRPr lang="en-US">
            <a:solidFill>
              <a:schemeClr val="tx1"/>
            </a:solidFill>
          </a:endParaRPr>
        </a:p>
      </dgm:t>
    </dgm:pt>
    <dgm:pt modelId="{5F9E2E78-289B-4084-B83E-94CACE79D8ED}">
      <dgm:prSet phldrT="[Text]"/>
      <dgm:spPr/>
      <dgm:t>
        <a:bodyPr/>
        <a:lstStyle/>
        <a:p>
          <a:r>
            <a:rPr lang="el-GR" dirty="0">
              <a:solidFill>
                <a:schemeClr val="tx1"/>
              </a:solidFill>
            </a:rPr>
            <a:t>Ενέργειες για υπηρεσίες στο σύνολο του κλάδου</a:t>
          </a:r>
          <a:endParaRPr lang="en-US" dirty="0">
            <a:solidFill>
              <a:schemeClr val="tx1"/>
            </a:solidFill>
          </a:endParaRPr>
        </a:p>
      </dgm:t>
    </dgm:pt>
    <dgm:pt modelId="{ACE54042-8A38-43C8-B7AB-157DF7992D46}" type="parTrans" cxnId="{7AD6A01A-965D-4C13-96D7-5F4A71DFD7D1}">
      <dgm:prSet/>
      <dgm:spPr/>
      <dgm:t>
        <a:bodyPr/>
        <a:lstStyle/>
        <a:p>
          <a:endParaRPr lang="en-US">
            <a:solidFill>
              <a:schemeClr val="tx1"/>
            </a:solidFill>
          </a:endParaRPr>
        </a:p>
      </dgm:t>
    </dgm:pt>
    <dgm:pt modelId="{A35711F4-7620-4128-B7BB-5029E88EC56E}" type="sibTrans" cxnId="{7AD6A01A-965D-4C13-96D7-5F4A71DFD7D1}">
      <dgm:prSet/>
      <dgm:spPr/>
      <dgm:t>
        <a:bodyPr/>
        <a:lstStyle/>
        <a:p>
          <a:endParaRPr lang="en-US">
            <a:solidFill>
              <a:schemeClr val="tx1"/>
            </a:solidFill>
          </a:endParaRPr>
        </a:p>
      </dgm:t>
    </dgm:pt>
    <dgm:pt modelId="{A7890A72-ACCF-4BC1-BBC3-60763A096B1E}">
      <dgm:prSet phldrT="[Text]"/>
      <dgm:spPr/>
      <dgm:t>
        <a:bodyPr/>
        <a:lstStyle/>
        <a:p>
          <a:r>
            <a:rPr lang="el-GR" dirty="0">
              <a:solidFill>
                <a:schemeClr val="tx1"/>
              </a:solidFill>
            </a:rPr>
            <a:t>Δασμοί, επιδοτήσεις εξαγωγών, ποσοστώσεις</a:t>
          </a:r>
        </a:p>
      </dgm:t>
    </dgm:pt>
    <dgm:pt modelId="{ADCA015D-29FC-44C5-94B3-3B10653B497B}" type="parTrans" cxnId="{C02A63C9-B1F6-40A2-B754-D2886B7A7687}">
      <dgm:prSet/>
      <dgm:spPr/>
      <dgm:t>
        <a:bodyPr/>
        <a:lstStyle/>
        <a:p>
          <a:endParaRPr lang="en-US">
            <a:solidFill>
              <a:schemeClr val="tx1"/>
            </a:solidFill>
          </a:endParaRPr>
        </a:p>
      </dgm:t>
    </dgm:pt>
    <dgm:pt modelId="{7543E3A8-0CBD-40FC-ABDC-245295D35680}" type="sibTrans" cxnId="{C02A63C9-B1F6-40A2-B754-D2886B7A7687}">
      <dgm:prSet/>
      <dgm:spPr/>
      <dgm:t>
        <a:bodyPr/>
        <a:lstStyle/>
        <a:p>
          <a:endParaRPr lang="en-US">
            <a:solidFill>
              <a:schemeClr val="tx1"/>
            </a:solidFill>
          </a:endParaRPr>
        </a:p>
      </dgm:t>
    </dgm:pt>
    <dgm:pt modelId="{05F00160-EB7B-4E41-AD79-1DC70220295E}">
      <dgm:prSet phldrT="[Text]"/>
      <dgm:spPr/>
      <dgm:t>
        <a:bodyPr/>
        <a:lstStyle/>
        <a:p>
          <a:r>
            <a:rPr lang="el-GR" dirty="0">
              <a:solidFill>
                <a:schemeClr val="tx1"/>
              </a:solidFill>
            </a:rPr>
            <a:t>Ελάχιστη εγγυημένη τιμή,</a:t>
          </a:r>
        </a:p>
        <a:p>
          <a:r>
            <a:rPr lang="el-GR" dirty="0">
              <a:solidFill>
                <a:schemeClr val="tx1"/>
              </a:solidFill>
            </a:rPr>
            <a:t>Απόσυρση παραγωγής</a:t>
          </a:r>
          <a:endParaRPr lang="en-US" dirty="0">
            <a:solidFill>
              <a:schemeClr val="tx1"/>
            </a:solidFill>
          </a:endParaRPr>
        </a:p>
      </dgm:t>
    </dgm:pt>
    <dgm:pt modelId="{3DCBFA7C-FD43-4FD8-B935-313220DEFC30}" type="parTrans" cxnId="{208FE881-C687-4CED-B9A4-C2CFAA7BDF3F}">
      <dgm:prSet/>
      <dgm:spPr/>
      <dgm:t>
        <a:bodyPr/>
        <a:lstStyle/>
        <a:p>
          <a:endParaRPr lang="en-US">
            <a:solidFill>
              <a:schemeClr val="tx1"/>
            </a:solidFill>
          </a:endParaRPr>
        </a:p>
      </dgm:t>
    </dgm:pt>
    <dgm:pt modelId="{F3539311-89FD-4CB5-A8F1-AC1E3FDE383D}" type="sibTrans" cxnId="{208FE881-C687-4CED-B9A4-C2CFAA7BDF3F}">
      <dgm:prSet/>
      <dgm:spPr/>
      <dgm:t>
        <a:bodyPr/>
        <a:lstStyle/>
        <a:p>
          <a:endParaRPr lang="en-US">
            <a:solidFill>
              <a:schemeClr val="tx1"/>
            </a:solidFill>
          </a:endParaRPr>
        </a:p>
      </dgm:t>
    </dgm:pt>
    <dgm:pt modelId="{087AABA4-D9E2-49E2-8FAD-9C1D3CF2CDC1}">
      <dgm:prSet phldrT="[Text]"/>
      <dgm:spPr/>
      <dgm:t>
        <a:bodyPr/>
        <a:lstStyle/>
        <a:p>
          <a:r>
            <a:rPr lang="el-GR" dirty="0">
              <a:solidFill>
                <a:schemeClr val="tx1"/>
              </a:solidFill>
            </a:rPr>
            <a:t>Επιδοτήσεις σε προϊόν, σε εισροές, σε επενδύσεις</a:t>
          </a:r>
        </a:p>
      </dgm:t>
    </dgm:pt>
    <dgm:pt modelId="{620BD359-4549-45EC-9BB9-80FF8BA4EF2A}" type="parTrans" cxnId="{D43D555F-B80C-4A83-8A70-7D8484F31BFE}">
      <dgm:prSet/>
      <dgm:spPr/>
      <dgm:t>
        <a:bodyPr/>
        <a:lstStyle/>
        <a:p>
          <a:endParaRPr lang="en-US">
            <a:solidFill>
              <a:schemeClr val="tx1"/>
            </a:solidFill>
          </a:endParaRPr>
        </a:p>
      </dgm:t>
    </dgm:pt>
    <dgm:pt modelId="{AF500578-6A80-4CC6-BE18-C16F857CADFA}" type="sibTrans" cxnId="{D43D555F-B80C-4A83-8A70-7D8484F31BFE}">
      <dgm:prSet/>
      <dgm:spPr/>
      <dgm:t>
        <a:bodyPr/>
        <a:lstStyle/>
        <a:p>
          <a:endParaRPr lang="en-US">
            <a:solidFill>
              <a:schemeClr val="tx1"/>
            </a:solidFill>
          </a:endParaRPr>
        </a:p>
      </dgm:t>
    </dgm:pt>
    <dgm:pt modelId="{06A82CF9-6CFC-4941-85C0-54A73840131D}">
      <dgm:prSet phldrT="[Text]"/>
      <dgm:spPr/>
      <dgm:t>
        <a:bodyPr/>
        <a:lstStyle/>
        <a:p>
          <a:r>
            <a:rPr lang="el-GR" dirty="0" err="1">
              <a:solidFill>
                <a:schemeClr val="tx1"/>
              </a:solidFill>
            </a:rPr>
            <a:t>Εκταρικές</a:t>
          </a:r>
          <a:r>
            <a:rPr lang="el-GR" dirty="0">
              <a:solidFill>
                <a:schemeClr val="tx1"/>
              </a:solidFill>
            </a:rPr>
            <a:t> και κεφαλικές επιδοτήσεις</a:t>
          </a:r>
        </a:p>
      </dgm:t>
    </dgm:pt>
    <dgm:pt modelId="{E8CEFB2D-3282-4193-AF83-841D4CE40D20}" type="parTrans" cxnId="{CDD0B399-EA2D-47E6-9A42-3A39D16EAC6C}">
      <dgm:prSet/>
      <dgm:spPr/>
      <dgm:t>
        <a:bodyPr/>
        <a:lstStyle/>
        <a:p>
          <a:endParaRPr lang="en-US">
            <a:solidFill>
              <a:schemeClr val="tx1"/>
            </a:solidFill>
          </a:endParaRPr>
        </a:p>
      </dgm:t>
    </dgm:pt>
    <dgm:pt modelId="{27E12465-4A66-487E-8D20-B764F4535D76}" type="sibTrans" cxnId="{CDD0B399-EA2D-47E6-9A42-3A39D16EAC6C}">
      <dgm:prSet/>
      <dgm:spPr/>
      <dgm:t>
        <a:bodyPr/>
        <a:lstStyle/>
        <a:p>
          <a:endParaRPr lang="en-US">
            <a:solidFill>
              <a:schemeClr val="tx1"/>
            </a:solidFill>
          </a:endParaRPr>
        </a:p>
      </dgm:t>
    </dgm:pt>
    <dgm:pt modelId="{7C29A57B-A996-45DC-9FDA-AC7DAEF8D635}">
      <dgm:prSet phldrT="[Text]"/>
      <dgm:spPr/>
      <dgm:t>
        <a:bodyPr/>
        <a:lstStyle/>
        <a:p>
          <a:r>
            <a:rPr lang="el-GR" dirty="0">
              <a:solidFill>
                <a:schemeClr val="tx1"/>
              </a:solidFill>
            </a:rPr>
            <a:t>Περιβαλλοντικά, προσανατολισμού της παραγωγής, ασφάλειας, κ.λπ.</a:t>
          </a:r>
        </a:p>
      </dgm:t>
    </dgm:pt>
    <dgm:pt modelId="{09910615-F9C7-4A3B-AE2B-DBE34BB12D40}" type="parTrans" cxnId="{B6A17F5C-A0D5-4BCF-9F1D-7F705E98A970}">
      <dgm:prSet/>
      <dgm:spPr/>
      <dgm:t>
        <a:bodyPr/>
        <a:lstStyle/>
        <a:p>
          <a:endParaRPr lang="en-US">
            <a:solidFill>
              <a:schemeClr val="tx1"/>
            </a:solidFill>
          </a:endParaRPr>
        </a:p>
      </dgm:t>
    </dgm:pt>
    <dgm:pt modelId="{28145326-BFBB-4C05-9E24-7B8DAAE09EE7}" type="sibTrans" cxnId="{B6A17F5C-A0D5-4BCF-9F1D-7F705E98A970}">
      <dgm:prSet/>
      <dgm:spPr/>
      <dgm:t>
        <a:bodyPr/>
        <a:lstStyle/>
        <a:p>
          <a:endParaRPr lang="en-US">
            <a:solidFill>
              <a:schemeClr val="tx1"/>
            </a:solidFill>
          </a:endParaRPr>
        </a:p>
      </dgm:t>
    </dgm:pt>
    <dgm:pt modelId="{BAE4C845-35E7-4D10-8E5A-81642EAC6554}">
      <dgm:prSet phldrT="[Text]"/>
      <dgm:spPr/>
      <dgm:t>
        <a:bodyPr/>
        <a:lstStyle/>
        <a:p>
          <a:r>
            <a:rPr lang="el-GR" dirty="0">
              <a:solidFill>
                <a:schemeClr val="tx1"/>
              </a:solidFill>
            </a:rPr>
            <a:t>Εκπαίδευση και συμβουλές, Ε+Α, κ.λπ.</a:t>
          </a:r>
          <a:endParaRPr lang="en-US" dirty="0">
            <a:solidFill>
              <a:schemeClr val="tx1"/>
            </a:solidFill>
          </a:endParaRPr>
        </a:p>
      </dgm:t>
    </dgm:pt>
    <dgm:pt modelId="{974452B3-AC6B-49E4-933F-0A215C8180A4}" type="parTrans" cxnId="{40C65CC8-3EF2-47D3-A88D-D866C6B26669}">
      <dgm:prSet/>
      <dgm:spPr/>
      <dgm:t>
        <a:bodyPr/>
        <a:lstStyle/>
        <a:p>
          <a:endParaRPr lang="en-US">
            <a:solidFill>
              <a:schemeClr val="tx1"/>
            </a:solidFill>
          </a:endParaRPr>
        </a:p>
      </dgm:t>
    </dgm:pt>
    <dgm:pt modelId="{521FCFAF-D9E1-47E4-B146-3B5338464269}" type="sibTrans" cxnId="{40C65CC8-3EF2-47D3-A88D-D866C6B26669}">
      <dgm:prSet/>
      <dgm:spPr/>
      <dgm:t>
        <a:bodyPr/>
        <a:lstStyle/>
        <a:p>
          <a:endParaRPr lang="en-US">
            <a:solidFill>
              <a:schemeClr val="tx1"/>
            </a:solidFill>
          </a:endParaRPr>
        </a:p>
      </dgm:t>
    </dgm:pt>
    <dgm:pt modelId="{5B559E2D-8A78-4287-9E06-C5CA8F379F72}">
      <dgm:prSet phldrT="[Text]"/>
      <dgm:spPr/>
      <dgm:t>
        <a:bodyPr/>
        <a:lstStyle/>
        <a:p>
          <a:r>
            <a:rPr lang="el-GR" dirty="0">
              <a:solidFill>
                <a:schemeClr val="tx1"/>
              </a:solidFill>
            </a:rPr>
            <a:t>Υποδομές άρδευσης, αγροτική οδοποιία , στράγγιση, κ.λπ.</a:t>
          </a:r>
          <a:endParaRPr lang="en-US" dirty="0">
            <a:solidFill>
              <a:schemeClr val="tx1"/>
            </a:solidFill>
          </a:endParaRPr>
        </a:p>
      </dgm:t>
    </dgm:pt>
    <dgm:pt modelId="{EAC8F4DF-AC79-4B67-AEFB-403BFF93F4C2}" type="parTrans" cxnId="{99171032-979F-420A-AEE5-A61E25DE94A4}">
      <dgm:prSet/>
      <dgm:spPr/>
      <dgm:t>
        <a:bodyPr/>
        <a:lstStyle/>
        <a:p>
          <a:endParaRPr lang="en-US">
            <a:solidFill>
              <a:schemeClr val="tx1"/>
            </a:solidFill>
          </a:endParaRPr>
        </a:p>
      </dgm:t>
    </dgm:pt>
    <dgm:pt modelId="{0B082922-EE1D-4816-B27D-F0D2C07CB34C}" type="sibTrans" cxnId="{99171032-979F-420A-AEE5-A61E25DE94A4}">
      <dgm:prSet/>
      <dgm:spPr/>
      <dgm:t>
        <a:bodyPr/>
        <a:lstStyle/>
        <a:p>
          <a:endParaRPr lang="en-US">
            <a:solidFill>
              <a:schemeClr val="tx1"/>
            </a:solidFill>
          </a:endParaRPr>
        </a:p>
      </dgm:t>
    </dgm:pt>
    <dgm:pt modelId="{1CBD7947-6B4D-45D6-AEAD-EA6431735C65}">
      <dgm:prSet phldrT="[Text]"/>
      <dgm:spPr/>
      <dgm:t>
        <a:bodyPr/>
        <a:lstStyle/>
        <a:p>
          <a:r>
            <a:rPr lang="el-GR" dirty="0">
              <a:solidFill>
                <a:schemeClr val="tx1"/>
              </a:solidFill>
            </a:rPr>
            <a:t>Υπηρεσίες υγειονομικού ελέγχου, προστασίας, μετεωρολογίας, διαφήμισης, κ.λπ.</a:t>
          </a:r>
          <a:endParaRPr lang="en-US" dirty="0">
            <a:solidFill>
              <a:schemeClr val="tx1"/>
            </a:solidFill>
          </a:endParaRPr>
        </a:p>
      </dgm:t>
    </dgm:pt>
    <dgm:pt modelId="{3789E781-E69E-4019-8889-9F68E6BD62C7}" type="parTrans" cxnId="{26727BDF-9FDB-4650-9550-EE97CBFFAF3C}">
      <dgm:prSet/>
      <dgm:spPr/>
      <dgm:t>
        <a:bodyPr/>
        <a:lstStyle/>
        <a:p>
          <a:endParaRPr lang="en-US">
            <a:solidFill>
              <a:schemeClr val="tx1"/>
            </a:solidFill>
          </a:endParaRPr>
        </a:p>
      </dgm:t>
    </dgm:pt>
    <dgm:pt modelId="{456C6D29-97CE-4DE2-A156-1962DA1A55BE}" type="sibTrans" cxnId="{26727BDF-9FDB-4650-9550-EE97CBFFAF3C}">
      <dgm:prSet/>
      <dgm:spPr/>
      <dgm:t>
        <a:bodyPr/>
        <a:lstStyle/>
        <a:p>
          <a:endParaRPr lang="en-US">
            <a:solidFill>
              <a:schemeClr val="tx1"/>
            </a:solidFill>
          </a:endParaRPr>
        </a:p>
      </dgm:t>
    </dgm:pt>
    <dgm:pt modelId="{BA68DBBE-DC1C-43F1-8450-21AED92B0B2F}" type="pres">
      <dgm:prSet presAssocID="{D24919E4-9020-49E0-91FD-34766411A880}" presName="diagram" presStyleCnt="0">
        <dgm:presLayoutVars>
          <dgm:chPref val="1"/>
          <dgm:dir/>
          <dgm:animOne val="branch"/>
          <dgm:animLvl val="lvl"/>
          <dgm:resizeHandles val="exact"/>
        </dgm:presLayoutVars>
      </dgm:prSet>
      <dgm:spPr/>
    </dgm:pt>
    <dgm:pt modelId="{48369884-619A-4BEC-BDDE-063195D1407B}" type="pres">
      <dgm:prSet presAssocID="{423819C1-261B-42CB-999E-49C2C9B09C06}" presName="root1" presStyleCnt="0"/>
      <dgm:spPr/>
    </dgm:pt>
    <dgm:pt modelId="{624F5BC1-930C-45B1-A3F1-015725439013}" type="pres">
      <dgm:prSet presAssocID="{423819C1-261B-42CB-999E-49C2C9B09C06}" presName="LevelOneTextNode" presStyleLbl="node0" presStyleIdx="0" presStyleCnt="1">
        <dgm:presLayoutVars>
          <dgm:chPref val="3"/>
        </dgm:presLayoutVars>
      </dgm:prSet>
      <dgm:spPr/>
    </dgm:pt>
    <dgm:pt modelId="{01838B2C-D886-4230-AC1B-6348F674BD1C}" type="pres">
      <dgm:prSet presAssocID="{423819C1-261B-42CB-999E-49C2C9B09C06}" presName="level2hierChild" presStyleCnt="0"/>
      <dgm:spPr/>
    </dgm:pt>
    <dgm:pt modelId="{608BEC30-0DAF-4B54-9D79-361D3106FFC5}" type="pres">
      <dgm:prSet presAssocID="{6939B4A2-56F6-4C2B-9C9A-0A04B5E699C3}" presName="conn2-1" presStyleLbl="parChTrans1D2" presStyleIdx="0" presStyleCnt="3"/>
      <dgm:spPr/>
    </dgm:pt>
    <dgm:pt modelId="{9F101B82-D469-45A5-8A6A-C5116112AB3D}" type="pres">
      <dgm:prSet presAssocID="{6939B4A2-56F6-4C2B-9C9A-0A04B5E699C3}" presName="connTx" presStyleLbl="parChTrans1D2" presStyleIdx="0" presStyleCnt="3"/>
      <dgm:spPr/>
    </dgm:pt>
    <dgm:pt modelId="{BDFBAA98-4BAF-4EF2-BE37-CE8A8688D711}" type="pres">
      <dgm:prSet presAssocID="{62237061-2F97-496D-88B8-DEB9E929C73F}" presName="root2" presStyleCnt="0"/>
      <dgm:spPr/>
    </dgm:pt>
    <dgm:pt modelId="{144C932F-51BB-4BF6-AED7-BA0504060D35}" type="pres">
      <dgm:prSet presAssocID="{62237061-2F97-496D-88B8-DEB9E929C73F}" presName="LevelTwoTextNode" presStyleLbl="node2" presStyleIdx="0" presStyleCnt="3">
        <dgm:presLayoutVars>
          <dgm:chPref val="3"/>
        </dgm:presLayoutVars>
      </dgm:prSet>
      <dgm:spPr/>
    </dgm:pt>
    <dgm:pt modelId="{8C2A1970-0A26-4CB4-B665-90D6E97359B0}" type="pres">
      <dgm:prSet presAssocID="{62237061-2F97-496D-88B8-DEB9E929C73F}" presName="level3hierChild" presStyleCnt="0"/>
      <dgm:spPr/>
    </dgm:pt>
    <dgm:pt modelId="{F933577C-15A1-466D-9C09-8386D09F19B3}" type="pres">
      <dgm:prSet presAssocID="{BABC6CBD-C211-4BB9-952D-1CD314F81B4E}" presName="conn2-1" presStyleLbl="parChTrans1D3" presStyleIdx="0" presStyleCnt="8"/>
      <dgm:spPr/>
    </dgm:pt>
    <dgm:pt modelId="{2C81D24B-8AF8-4B8D-9421-4119D305111D}" type="pres">
      <dgm:prSet presAssocID="{BABC6CBD-C211-4BB9-952D-1CD314F81B4E}" presName="connTx" presStyleLbl="parChTrans1D3" presStyleIdx="0" presStyleCnt="8"/>
      <dgm:spPr/>
    </dgm:pt>
    <dgm:pt modelId="{8673DEB1-4F49-4538-8839-61B699DE12EE}" type="pres">
      <dgm:prSet presAssocID="{4639F6D9-C196-43B0-8D9C-685772042B21}" presName="root2" presStyleCnt="0"/>
      <dgm:spPr/>
    </dgm:pt>
    <dgm:pt modelId="{BAEA4688-5F91-441E-83C0-FAC9ABD0B58E}" type="pres">
      <dgm:prSet presAssocID="{4639F6D9-C196-43B0-8D9C-685772042B21}" presName="LevelTwoTextNode" presStyleLbl="node3" presStyleIdx="0" presStyleCnt="8">
        <dgm:presLayoutVars>
          <dgm:chPref val="3"/>
        </dgm:presLayoutVars>
      </dgm:prSet>
      <dgm:spPr/>
    </dgm:pt>
    <dgm:pt modelId="{9F211A99-8034-4D5C-837A-D20D8779B0E0}" type="pres">
      <dgm:prSet presAssocID="{4639F6D9-C196-43B0-8D9C-685772042B21}" presName="level3hierChild" presStyleCnt="0"/>
      <dgm:spPr/>
    </dgm:pt>
    <dgm:pt modelId="{1B9FA8A2-8BA7-45C4-A2B8-97C29B74BD92}" type="pres">
      <dgm:prSet presAssocID="{ADCA015D-29FC-44C5-94B3-3B10653B497B}" presName="conn2-1" presStyleLbl="parChTrans1D4" presStyleIdx="0" presStyleCnt="8"/>
      <dgm:spPr/>
    </dgm:pt>
    <dgm:pt modelId="{185DA4F0-7E1D-4D06-ABDD-810BF4C577B5}" type="pres">
      <dgm:prSet presAssocID="{ADCA015D-29FC-44C5-94B3-3B10653B497B}" presName="connTx" presStyleLbl="parChTrans1D4" presStyleIdx="0" presStyleCnt="8"/>
      <dgm:spPr/>
    </dgm:pt>
    <dgm:pt modelId="{098D3256-F519-468E-9190-4AF7ABB79D3E}" type="pres">
      <dgm:prSet presAssocID="{A7890A72-ACCF-4BC1-BBC3-60763A096B1E}" presName="root2" presStyleCnt="0"/>
      <dgm:spPr/>
    </dgm:pt>
    <dgm:pt modelId="{5A93CF22-5573-498F-B9A1-183939DEE83D}" type="pres">
      <dgm:prSet presAssocID="{A7890A72-ACCF-4BC1-BBC3-60763A096B1E}" presName="LevelTwoTextNode" presStyleLbl="node4" presStyleIdx="0" presStyleCnt="8">
        <dgm:presLayoutVars>
          <dgm:chPref val="3"/>
        </dgm:presLayoutVars>
      </dgm:prSet>
      <dgm:spPr/>
    </dgm:pt>
    <dgm:pt modelId="{A3D59E3D-688C-4EB9-8EA5-89F880DFF605}" type="pres">
      <dgm:prSet presAssocID="{A7890A72-ACCF-4BC1-BBC3-60763A096B1E}" presName="level3hierChild" presStyleCnt="0"/>
      <dgm:spPr/>
    </dgm:pt>
    <dgm:pt modelId="{068180B5-2B30-4BF9-BC16-BEB970863BA4}" type="pres">
      <dgm:prSet presAssocID="{3C8AC529-ACD5-4412-A648-9A5D221ED3BF}" presName="conn2-1" presStyleLbl="parChTrans1D3" presStyleIdx="1" presStyleCnt="8"/>
      <dgm:spPr/>
    </dgm:pt>
    <dgm:pt modelId="{AF250124-DDBB-41A7-AAB9-9BB77C014E26}" type="pres">
      <dgm:prSet presAssocID="{3C8AC529-ACD5-4412-A648-9A5D221ED3BF}" presName="connTx" presStyleLbl="parChTrans1D3" presStyleIdx="1" presStyleCnt="8"/>
      <dgm:spPr/>
    </dgm:pt>
    <dgm:pt modelId="{48CDAD05-99D1-4FDE-BAC7-005A277BE65C}" type="pres">
      <dgm:prSet presAssocID="{EB2D6C65-9F18-4889-806E-016C84F9A954}" presName="root2" presStyleCnt="0"/>
      <dgm:spPr/>
    </dgm:pt>
    <dgm:pt modelId="{B14858AD-5640-436D-8D84-DA44CF089371}" type="pres">
      <dgm:prSet presAssocID="{EB2D6C65-9F18-4889-806E-016C84F9A954}" presName="LevelTwoTextNode" presStyleLbl="node3" presStyleIdx="1" presStyleCnt="8">
        <dgm:presLayoutVars>
          <dgm:chPref val="3"/>
        </dgm:presLayoutVars>
      </dgm:prSet>
      <dgm:spPr/>
    </dgm:pt>
    <dgm:pt modelId="{F0BFF43E-EAFF-4F20-88AD-B7C3CA9CF9AB}" type="pres">
      <dgm:prSet presAssocID="{EB2D6C65-9F18-4889-806E-016C84F9A954}" presName="level3hierChild" presStyleCnt="0"/>
      <dgm:spPr/>
    </dgm:pt>
    <dgm:pt modelId="{3A1EB35B-F4D9-4ADA-97C1-225043892148}" type="pres">
      <dgm:prSet presAssocID="{3DCBFA7C-FD43-4FD8-B935-313220DEFC30}" presName="conn2-1" presStyleLbl="parChTrans1D4" presStyleIdx="1" presStyleCnt="8"/>
      <dgm:spPr/>
    </dgm:pt>
    <dgm:pt modelId="{9F3733CB-A943-4818-B08F-8F7A93C255E1}" type="pres">
      <dgm:prSet presAssocID="{3DCBFA7C-FD43-4FD8-B935-313220DEFC30}" presName="connTx" presStyleLbl="parChTrans1D4" presStyleIdx="1" presStyleCnt="8"/>
      <dgm:spPr/>
    </dgm:pt>
    <dgm:pt modelId="{86AC2AE9-C339-4CC5-AE62-A1D5D9F76F56}" type="pres">
      <dgm:prSet presAssocID="{05F00160-EB7B-4E41-AD79-1DC70220295E}" presName="root2" presStyleCnt="0"/>
      <dgm:spPr/>
    </dgm:pt>
    <dgm:pt modelId="{FB85FB21-6DCD-438C-B105-24D6EB2699FE}" type="pres">
      <dgm:prSet presAssocID="{05F00160-EB7B-4E41-AD79-1DC70220295E}" presName="LevelTwoTextNode" presStyleLbl="node4" presStyleIdx="1" presStyleCnt="8">
        <dgm:presLayoutVars>
          <dgm:chPref val="3"/>
        </dgm:presLayoutVars>
      </dgm:prSet>
      <dgm:spPr/>
    </dgm:pt>
    <dgm:pt modelId="{F4C10D29-A331-46AB-9BD8-E1C12A36709B}" type="pres">
      <dgm:prSet presAssocID="{05F00160-EB7B-4E41-AD79-1DC70220295E}" presName="level3hierChild" presStyleCnt="0"/>
      <dgm:spPr/>
    </dgm:pt>
    <dgm:pt modelId="{DDC72592-DE5E-44AC-B427-0A3F50E40FF1}" type="pres">
      <dgm:prSet presAssocID="{C96D0A2A-E46E-409B-9DEB-01EE2A0B7D51}" presName="conn2-1" presStyleLbl="parChTrans1D2" presStyleIdx="1" presStyleCnt="3"/>
      <dgm:spPr/>
    </dgm:pt>
    <dgm:pt modelId="{3425CE8A-1420-44FE-9C86-E4A59F3A4B82}" type="pres">
      <dgm:prSet presAssocID="{C96D0A2A-E46E-409B-9DEB-01EE2A0B7D51}" presName="connTx" presStyleLbl="parChTrans1D2" presStyleIdx="1" presStyleCnt="3"/>
      <dgm:spPr/>
    </dgm:pt>
    <dgm:pt modelId="{FE3D259B-4745-4EEB-8A69-BCC9544E59D2}" type="pres">
      <dgm:prSet presAssocID="{4D0DF199-4C66-45D0-8F96-7788B03A2FA6}" presName="root2" presStyleCnt="0"/>
      <dgm:spPr/>
    </dgm:pt>
    <dgm:pt modelId="{E1D92467-644E-4565-BA3E-A4881391BBC4}" type="pres">
      <dgm:prSet presAssocID="{4D0DF199-4C66-45D0-8F96-7788B03A2FA6}" presName="LevelTwoTextNode" presStyleLbl="node2" presStyleIdx="1" presStyleCnt="3">
        <dgm:presLayoutVars>
          <dgm:chPref val="3"/>
        </dgm:presLayoutVars>
      </dgm:prSet>
      <dgm:spPr/>
    </dgm:pt>
    <dgm:pt modelId="{4BCC95A2-1883-4A53-9988-EE5ACFA394F1}" type="pres">
      <dgm:prSet presAssocID="{4D0DF199-4C66-45D0-8F96-7788B03A2FA6}" presName="level3hierChild" presStyleCnt="0"/>
      <dgm:spPr/>
    </dgm:pt>
    <dgm:pt modelId="{4681776E-C419-4985-A07F-4296EA792D12}" type="pres">
      <dgm:prSet presAssocID="{008FC6F5-A59A-4D8F-958C-3C2B7834758C}" presName="conn2-1" presStyleLbl="parChTrans1D3" presStyleIdx="2" presStyleCnt="8"/>
      <dgm:spPr/>
    </dgm:pt>
    <dgm:pt modelId="{1FEF0608-34C8-40F7-8F7C-1CF7BBBB52E9}" type="pres">
      <dgm:prSet presAssocID="{008FC6F5-A59A-4D8F-958C-3C2B7834758C}" presName="connTx" presStyleLbl="parChTrans1D3" presStyleIdx="2" presStyleCnt="8"/>
      <dgm:spPr/>
    </dgm:pt>
    <dgm:pt modelId="{55567E74-9761-4FBF-91FD-61F40BC068DE}" type="pres">
      <dgm:prSet presAssocID="{AC146EBF-5139-43A8-BFB0-2A9740C4DEA3}" presName="root2" presStyleCnt="0"/>
      <dgm:spPr/>
    </dgm:pt>
    <dgm:pt modelId="{7AD0F809-F7F5-4AC5-AB46-B356B961828C}" type="pres">
      <dgm:prSet presAssocID="{AC146EBF-5139-43A8-BFB0-2A9740C4DEA3}" presName="LevelTwoTextNode" presStyleLbl="node3" presStyleIdx="2" presStyleCnt="8">
        <dgm:presLayoutVars>
          <dgm:chPref val="3"/>
        </dgm:presLayoutVars>
      </dgm:prSet>
      <dgm:spPr/>
    </dgm:pt>
    <dgm:pt modelId="{1D0BF764-D7A7-47C2-92D7-B45F9FC9587C}" type="pres">
      <dgm:prSet presAssocID="{AC146EBF-5139-43A8-BFB0-2A9740C4DEA3}" presName="level3hierChild" presStyleCnt="0"/>
      <dgm:spPr/>
    </dgm:pt>
    <dgm:pt modelId="{A2CF9A38-3905-466E-8AA5-5FFAFBC621D6}" type="pres">
      <dgm:prSet presAssocID="{620BD359-4549-45EC-9BB9-80FF8BA4EF2A}" presName="conn2-1" presStyleLbl="parChTrans1D4" presStyleIdx="2" presStyleCnt="8"/>
      <dgm:spPr/>
    </dgm:pt>
    <dgm:pt modelId="{310D33F4-9F50-4963-8B95-466E0937403E}" type="pres">
      <dgm:prSet presAssocID="{620BD359-4549-45EC-9BB9-80FF8BA4EF2A}" presName="connTx" presStyleLbl="parChTrans1D4" presStyleIdx="2" presStyleCnt="8"/>
      <dgm:spPr/>
    </dgm:pt>
    <dgm:pt modelId="{48C70544-A2B9-4329-82B6-010D114A7692}" type="pres">
      <dgm:prSet presAssocID="{087AABA4-D9E2-49E2-8FAD-9C1D3CF2CDC1}" presName="root2" presStyleCnt="0"/>
      <dgm:spPr/>
    </dgm:pt>
    <dgm:pt modelId="{DF8E22E7-D6BB-4E80-87C6-8B80B45A4CEA}" type="pres">
      <dgm:prSet presAssocID="{087AABA4-D9E2-49E2-8FAD-9C1D3CF2CDC1}" presName="LevelTwoTextNode" presStyleLbl="node4" presStyleIdx="2" presStyleCnt="8">
        <dgm:presLayoutVars>
          <dgm:chPref val="3"/>
        </dgm:presLayoutVars>
      </dgm:prSet>
      <dgm:spPr/>
    </dgm:pt>
    <dgm:pt modelId="{DF09D7A6-086B-4D3B-9AED-B23716ED9EA2}" type="pres">
      <dgm:prSet presAssocID="{087AABA4-D9E2-49E2-8FAD-9C1D3CF2CDC1}" presName="level3hierChild" presStyleCnt="0"/>
      <dgm:spPr/>
    </dgm:pt>
    <dgm:pt modelId="{BCDBF83E-2813-4D03-8392-3D6863EBA6FA}" type="pres">
      <dgm:prSet presAssocID="{81CF782A-37BD-4676-9229-40FE935DB87E}" presName="conn2-1" presStyleLbl="parChTrans1D3" presStyleIdx="3" presStyleCnt="8"/>
      <dgm:spPr/>
    </dgm:pt>
    <dgm:pt modelId="{B5D5110C-643D-4497-899D-EB668151DA23}" type="pres">
      <dgm:prSet presAssocID="{81CF782A-37BD-4676-9229-40FE935DB87E}" presName="connTx" presStyleLbl="parChTrans1D3" presStyleIdx="3" presStyleCnt="8"/>
      <dgm:spPr/>
    </dgm:pt>
    <dgm:pt modelId="{738CCF52-7993-4509-A132-CFA8D2A9E833}" type="pres">
      <dgm:prSet presAssocID="{F3E60AA7-6AC2-40E5-AB58-249DCB5A9520}" presName="root2" presStyleCnt="0"/>
      <dgm:spPr/>
    </dgm:pt>
    <dgm:pt modelId="{769FB8F3-F868-4E8C-83C5-CF9AD55DD202}" type="pres">
      <dgm:prSet presAssocID="{F3E60AA7-6AC2-40E5-AB58-249DCB5A9520}" presName="LevelTwoTextNode" presStyleLbl="node3" presStyleIdx="3" presStyleCnt="8">
        <dgm:presLayoutVars>
          <dgm:chPref val="3"/>
        </dgm:presLayoutVars>
      </dgm:prSet>
      <dgm:spPr/>
    </dgm:pt>
    <dgm:pt modelId="{A32983B6-AA61-4FF9-B4CF-28C23B9BC6A2}" type="pres">
      <dgm:prSet presAssocID="{F3E60AA7-6AC2-40E5-AB58-249DCB5A9520}" presName="level3hierChild" presStyleCnt="0"/>
      <dgm:spPr/>
    </dgm:pt>
    <dgm:pt modelId="{00F18B11-C49B-4C71-BC7A-1DCE96310600}" type="pres">
      <dgm:prSet presAssocID="{E8CEFB2D-3282-4193-AF83-841D4CE40D20}" presName="conn2-1" presStyleLbl="parChTrans1D4" presStyleIdx="3" presStyleCnt="8"/>
      <dgm:spPr/>
    </dgm:pt>
    <dgm:pt modelId="{0482F03D-937A-421A-92D3-0915ED8B04C5}" type="pres">
      <dgm:prSet presAssocID="{E8CEFB2D-3282-4193-AF83-841D4CE40D20}" presName="connTx" presStyleLbl="parChTrans1D4" presStyleIdx="3" presStyleCnt="8"/>
      <dgm:spPr/>
    </dgm:pt>
    <dgm:pt modelId="{F580607A-3F14-4188-857B-F7C992315C87}" type="pres">
      <dgm:prSet presAssocID="{06A82CF9-6CFC-4941-85C0-54A73840131D}" presName="root2" presStyleCnt="0"/>
      <dgm:spPr/>
    </dgm:pt>
    <dgm:pt modelId="{B5F8E4DF-B5F2-4F43-AF8A-0850AAC94E4A}" type="pres">
      <dgm:prSet presAssocID="{06A82CF9-6CFC-4941-85C0-54A73840131D}" presName="LevelTwoTextNode" presStyleLbl="node4" presStyleIdx="3" presStyleCnt="8">
        <dgm:presLayoutVars>
          <dgm:chPref val="3"/>
        </dgm:presLayoutVars>
      </dgm:prSet>
      <dgm:spPr/>
    </dgm:pt>
    <dgm:pt modelId="{37C02D31-BB15-4267-877E-1A75D583ABE9}" type="pres">
      <dgm:prSet presAssocID="{06A82CF9-6CFC-4941-85C0-54A73840131D}" presName="level3hierChild" presStyleCnt="0"/>
      <dgm:spPr/>
    </dgm:pt>
    <dgm:pt modelId="{0ED2B951-417A-4EC8-BB2F-9FC60E89F969}" type="pres">
      <dgm:prSet presAssocID="{270C0E07-FD3F-4E58-ADEE-B162AF2DA1E2}" presName="conn2-1" presStyleLbl="parChTrans1D3" presStyleIdx="4" presStyleCnt="8"/>
      <dgm:spPr/>
    </dgm:pt>
    <dgm:pt modelId="{D102B5E5-95AE-4F18-A5A0-C09CC1EF2ED1}" type="pres">
      <dgm:prSet presAssocID="{270C0E07-FD3F-4E58-ADEE-B162AF2DA1E2}" presName="connTx" presStyleLbl="parChTrans1D3" presStyleIdx="4" presStyleCnt="8"/>
      <dgm:spPr/>
    </dgm:pt>
    <dgm:pt modelId="{03ED02A2-EDC8-468B-B459-E97F8858B7A9}" type="pres">
      <dgm:prSet presAssocID="{9CD13428-739B-44FE-815C-6132FB2E871C}" presName="root2" presStyleCnt="0"/>
      <dgm:spPr/>
    </dgm:pt>
    <dgm:pt modelId="{71CA659A-3DC3-4718-847A-78B09DCA0321}" type="pres">
      <dgm:prSet presAssocID="{9CD13428-739B-44FE-815C-6132FB2E871C}" presName="LevelTwoTextNode" presStyleLbl="node3" presStyleIdx="4" presStyleCnt="8">
        <dgm:presLayoutVars>
          <dgm:chPref val="3"/>
        </dgm:presLayoutVars>
      </dgm:prSet>
      <dgm:spPr/>
    </dgm:pt>
    <dgm:pt modelId="{52647E0D-989D-4366-AF88-07E8F851AA7C}" type="pres">
      <dgm:prSet presAssocID="{9CD13428-739B-44FE-815C-6132FB2E871C}" presName="level3hierChild" presStyleCnt="0"/>
      <dgm:spPr/>
    </dgm:pt>
    <dgm:pt modelId="{B03CE9B5-1974-4658-B218-C1BF94F7235D}" type="pres">
      <dgm:prSet presAssocID="{09910615-F9C7-4A3B-AE2B-DBE34BB12D40}" presName="conn2-1" presStyleLbl="parChTrans1D4" presStyleIdx="4" presStyleCnt="8"/>
      <dgm:spPr/>
    </dgm:pt>
    <dgm:pt modelId="{3B64F8EB-18C2-4EC5-A322-A18B959B5494}" type="pres">
      <dgm:prSet presAssocID="{09910615-F9C7-4A3B-AE2B-DBE34BB12D40}" presName="connTx" presStyleLbl="parChTrans1D4" presStyleIdx="4" presStyleCnt="8"/>
      <dgm:spPr/>
    </dgm:pt>
    <dgm:pt modelId="{874C14E8-34B8-44E2-9E98-B7BB16AE34B0}" type="pres">
      <dgm:prSet presAssocID="{7C29A57B-A996-45DC-9FDA-AC7DAEF8D635}" presName="root2" presStyleCnt="0"/>
      <dgm:spPr/>
    </dgm:pt>
    <dgm:pt modelId="{FB4B9200-A42A-48F5-973F-6336AEB5EB9A}" type="pres">
      <dgm:prSet presAssocID="{7C29A57B-A996-45DC-9FDA-AC7DAEF8D635}" presName="LevelTwoTextNode" presStyleLbl="node4" presStyleIdx="4" presStyleCnt="8">
        <dgm:presLayoutVars>
          <dgm:chPref val="3"/>
        </dgm:presLayoutVars>
      </dgm:prSet>
      <dgm:spPr/>
    </dgm:pt>
    <dgm:pt modelId="{5421DCE0-8E96-4583-AC95-9A409C22E17A}" type="pres">
      <dgm:prSet presAssocID="{7C29A57B-A996-45DC-9FDA-AC7DAEF8D635}" presName="level3hierChild" presStyleCnt="0"/>
      <dgm:spPr/>
    </dgm:pt>
    <dgm:pt modelId="{46084AD1-0838-4706-AB7F-00996EE77806}" type="pres">
      <dgm:prSet presAssocID="{AC5F22C5-EE66-4F9D-8925-BC648EF8F919}" presName="conn2-1" presStyleLbl="parChTrans1D2" presStyleIdx="2" presStyleCnt="3"/>
      <dgm:spPr/>
    </dgm:pt>
    <dgm:pt modelId="{FFA3449E-6928-4DCD-84BE-494A612D4648}" type="pres">
      <dgm:prSet presAssocID="{AC5F22C5-EE66-4F9D-8925-BC648EF8F919}" presName="connTx" presStyleLbl="parChTrans1D2" presStyleIdx="2" presStyleCnt="3"/>
      <dgm:spPr/>
    </dgm:pt>
    <dgm:pt modelId="{61A22320-9A4F-4ABD-998C-2101A86483F4}" type="pres">
      <dgm:prSet presAssocID="{5D434000-4F55-4A6B-B456-0A2A99B0E168}" presName="root2" presStyleCnt="0"/>
      <dgm:spPr/>
    </dgm:pt>
    <dgm:pt modelId="{3FFD2419-41C4-4E90-96C0-FA6FBCACA4B7}" type="pres">
      <dgm:prSet presAssocID="{5D434000-4F55-4A6B-B456-0A2A99B0E168}" presName="LevelTwoTextNode" presStyleLbl="node2" presStyleIdx="2" presStyleCnt="3">
        <dgm:presLayoutVars>
          <dgm:chPref val="3"/>
        </dgm:presLayoutVars>
      </dgm:prSet>
      <dgm:spPr/>
    </dgm:pt>
    <dgm:pt modelId="{BC82CD82-7476-45E8-B9D0-9B043F3336C6}" type="pres">
      <dgm:prSet presAssocID="{5D434000-4F55-4A6B-B456-0A2A99B0E168}" presName="level3hierChild" presStyleCnt="0"/>
      <dgm:spPr/>
    </dgm:pt>
    <dgm:pt modelId="{CF787C23-3EF6-4D63-9778-5A2608DB981E}" type="pres">
      <dgm:prSet presAssocID="{E96DBC3D-0B3E-4352-AD46-3F5021D1C7DB}" presName="conn2-1" presStyleLbl="parChTrans1D3" presStyleIdx="5" presStyleCnt="8"/>
      <dgm:spPr/>
    </dgm:pt>
    <dgm:pt modelId="{F7FAE52E-F244-41BE-9B8D-AB8D9AA50090}" type="pres">
      <dgm:prSet presAssocID="{E96DBC3D-0B3E-4352-AD46-3F5021D1C7DB}" presName="connTx" presStyleLbl="parChTrans1D3" presStyleIdx="5" presStyleCnt="8"/>
      <dgm:spPr/>
    </dgm:pt>
    <dgm:pt modelId="{B3CDFD4D-A39E-406E-ABB8-EB928D31B3E6}" type="pres">
      <dgm:prSet presAssocID="{B3BBE9B8-0219-4D2A-996D-230DC4645437}" presName="root2" presStyleCnt="0"/>
      <dgm:spPr/>
    </dgm:pt>
    <dgm:pt modelId="{C93D00B7-15C7-4160-9660-B6972A4136B6}" type="pres">
      <dgm:prSet presAssocID="{B3BBE9B8-0219-4D2A-996D-230DC4645437}" presName="LevelTwoTextNode" presStyleLbl="node3" presStyleIdx="5" presStyleCnt="8">
        <dgm:presLayoutVars>
          <dgm:chPref val="3"/>
        </dgm:presLayoutVars>
      </dgm:prSet>
      <dgm:spPr/>
    </dgm:pt>
    <dgm:pt modelId="{A3C2D467-BE36-4D32-A9BC-E22BA05411B6}" type="pres">
      <dgm:prSet presAssocID="{B3BBE9B8-0219-4D2A-996D-230DC4645437}" presName="level3hierChild" presStyleCnt="0"/>
      <dgm:spPr/>
    </dgm:pt>
    <dgm:pt modelId="{DC6F5B4B-B4CE-4A15-81B9-71C2A9C0AE34}" type="pres">
      <dgm:prSet presAssocID="{974452B3-AC6B-49E4-933F-0A215C8180A4}" presName="conn2-1" presStyleLbl="parChTrans1D4" presStyleIdx="5" presStyleCnt="8"/>
      <dgm:spPr/>
    </dgm:pt>
    <dgm:pt modelId="{8221766B-1412-4403-968F-441E5C6290DF}" type="pres">
      <dgm:prSet presAssocID="{974452B3-AC6B-49E4-933F-0A215C8180A4}" presName="connTx" presStyleLbl="parChTrans1D4" presStyleIdx="5" presStyleCnt="8"/>
      <dgm:spPr/>
    </dgm:pt>
    <dgm:pt modelId="{8D0B5FF6-D40F-4AB6-A28B-0DFDD4E15F52}" type="pres">
      <dgm:prSet presAssocID="{BAE4C845-35E7-4D10-8E5A-81642EAC6554}" presName="root2" presStyleCnt="0"/>
      <dgm:spPr/>
    </dgm:pt>
    <dgm:pt modelId="{AD79B659-2583-4F2A-BAA5-CE41BFF1DC02}" type="pres">
      <dgm:prSet presAssocID="{BAE4C845-35E7-4D10-8E5A-81642EAC6554}" presName="LevelTwoTextNode" presStyleLbl="node4" presStyleIdx="5" presStyleCnt="8" custLinFactNeighborX="-2263" custLinFactNeighborY="-1509">
        <dgm:presLayoutVars>
          <dgm:chPref val="3"/>
        </dgm:presLayoutVars>
      </dgm:prSet>
      <dgm:spPr/>
    </dgm:pt>
    <dgm:pt modelId="{D5E3A835-55C5-4D41-A410-F1F6D0E87A89}" type="pres">
      <dgm:prSet presAssocID="{BAE4C845-35E7-4D10-8E5A-81642EAC6554}" presName="level3hierChild" presStyleCnt="0"/>
      <dgm:spPr/>
    </dgm:pt>
    <dgm:pt modelId="{B9426EF3-FF8A-4E11-AE89-4E911E8E1ACA}" type="pres">
      <dgm:prSet presAssocID="{44B446F2-ABC9-4296-BAD9-8739CB968F26}" presName="conn2-1" presStyleLbl="parChTrans1D3" presStyleIdx="6" presStyleCnt="8"/>
      <dgm:spPr/>
    </dgm:pt>
    <dgm:pt modelId="{7D889AEF-CE81-4382-8AEF-7A26D0226B9B}" type="pres">
      <dgm:prSet presAssocID="{44B446F2-ABC9-4296-BAD9-8739CB968F26}" presName="connTx" presStyleLbl="parChTrans1D3" presStyleIdx="6" presStyleCnt="8"/>
      <dgm:spPr/>
    </dgm:pt>
    <dgm:pt modelId="{9DDB5A15-0857-4200-9CEA-DB6670BA0297}" type="pres">
      <dgm:prSet presAssocID="{934F04C2-EDCB-4F28-A281-78A26F63DFB5}" presName="root2" presStyleCnt="0"/>
      <dgm:spPr/>
    </dgm:pt>
    <dgm:pt modelId="{16D1F08C-7736-4508-A22A-B7F11E213FDA}" type="pres">
      <dgm:prSet presAssocID="{934F04C2-EDCB-4F28-A281-78A26F63DFB5}" presName="LevelTwoTextNode" presStyleLbl="node3" presStyleIdx="6" presStyleCnt="8">
        <dgm:presLayoutVars>
          <dgm:chPref val="3"/>
        </dgm:presLayoutVars>
      </dgm:prSet>
      <dgm:spPr/>
    </dgm:pt>
    <dgm:pt modelId="{D12EB6C9-DEA8-4B4C-B50F-17A2249D14D6}" type="pres">
      <dgm:prSet presAssocID="{934F04C2-EDCB-4F28-A281-78A26F63DFB5}" presName="level3hierChild" presStyleCnt="0"/>
      <dgm:spPr/>
    </dgm:pt>
    <dgm:pt modelId="{D7DF292A-FAE7-4986-9BF5-1FF4C11E2E06}" type="pres">
      <dgm:prSet presAssocID="{EAC8F4DF-AC79-4B67-AEFB-403BFF93F4C2}" presName="conn2-1" presStyleLbl="parChTrans1D4" presStyleIdx="6" presStyleCnt="8"/>
      <dgm:spPr/>
    </dgm:pt>
    <dgm:pt modelId="{4C19E823-A320-4A4F-B6B6-5C2DFA7359E1}" type="pres">
      <dgm:prSet presAssocID="{EAC8F4DF-AC79-4B67-AEFB-403BFF93F4C2}" presName="connTx" presStyleLbl="parChTrans1D4" presStyleIdx="6" presStyleCnt="8"/>
      <dgm:spPr/>
    </dgm:pt>
    <dgm:pt modelId="{650D777D-5D13-4FBD-BFF2-37058078DBEC}" type="pres">
      <dgm:prSet presAssocID="{5B559E2D-8A78-4287-9E06-C5CA8F379F72}" presName="root2" presStyleCnt="0"/>
      <dgm:spPr/>
    </dgm:pt>
    <dgm:pt modelId="{E17254DB-F1FA-4644-8FD5-46BC8435B9AD}" type="pres">
      <dgm:prSet presAssocID="{5B559E2D-8A78-4287-9E06-C5CA8F379F72}" presName="LevelTwoTextNode" presStyleLbl="node4" presStyleIdx="6" presStyleCnt="8">
        <dgm:presLayoutVars>
          <dgm:chPref val="3"/>
        </dgm:presLayoutVars>
      </dgm:prSet>
      <dgm:spPr/>
    </dgm:pt>
    <dgm:pt modelId="{DBD867BA-23E5-4C10-8814-73202F8A73EC}" type="pres">
      <dgm:prSet presAssocID="{5B559E2D-8A78-4287-9E06-C5CA8F379F72}" presName="level3hierChild" presStyleCnt="0"/>
      <dgm:spPr/>
    </dgm:pt>
    <dgm:pt modelId="{F6BB5D11-6A00-4106-B790-AEDD8B3C8479}" type="pres">
      <dgm:prSet presAssocID="{ACE54042-8A38-43C8-B7AB-157DF7992D46}" presName="conn2-1" presStyleLbl="parChTrans1D3" presStyleIdx="7" presStyleCnt="8"/>
      <dgm:spPr/>
    </dgm:pt>
    <dgm:pt modelId="{B3948293-A32A-48CF-9D68-F9730DA500F2}" type="pres">
      <dgm:prSet presAssocID="{ACE54042-8A38-43C8-B7AB-157DF7992D46}" presName="connTx" presStyleLbl="parChTrans1D3" presStyleIdx="7" presStyleCnt="8"/>
      <dgm:spPr/>
    </dgm:pt>
    <dgm:pt modelId="{F19CCACB-8A9A-4263-96F8-87D40BBC70F9}" type="pres">
      <dgm:prSet presAssocID="{5F9E2E78-289B-4084-B83E-94CACE79D8ED}" presName="root2" presStyleCnt="0"/>
      <dgm:spPr/>
    </dgm:pt>
    <dgm:pt modelId="{FEF2D123-129C-4F26-8579-CF89A251BA97}" type="pres">
      <dgm:prSet presAssocID="{5F9E2E78-289B-4084-B83E-94CACE79D8ED}" presName="LevelTwoTextNode" presStyleLbl="node3" presStyleIdx="7" presStyleCnt="8">
        <dgm:presLayoutVars>
          <dgm:chPref val="3"/>
        </dgm:presLayoutVars>
      </dgm:prSet>
      <dgm:spPr/>
    </dgm:pt>
    <dgm:pt modelId="{C4CE748F-B85F-4888-A633-356EC070A1E0}" type="pres">
      <dgm:prSet presAssocID="{5F9E2E78-289B-4084-B83E-94CACE79D8ED}" presName="level3hierChild" presStyleCnt="0"/>
      <dgm:spPr/>
    </dgm:pt>
    <dgm:pt modelId="{BDECDC71-94E7-4980-856E-CE27DD611594}" type="pres">
      <dgm:prSet presAssocID="{3789E781-E69E-4019-8889-9F68E6BD62C7}" presName="conn2-1" presStyleLbl="parChTrans1D4" presStyleIdx="7" presStyleCnt="8"/>
      <dgm:spPr/>
    </dgm:pt>
    <dgm:pt modelId="{9AF88E1C-39A7-45EB-80A0-5F19886E6AEB}" type="pres">
      <dgm:prSet presAssocID="{3789E781-E69E-4019-8889-9F68E6BD62C7}" presName="connTx" presStyleLbl="parChTrans1D4" presStyleIdx="7" presStyleCnt="8"/>
      <dgm:spPr/>
    </dgm:pt>
    <dgm:pt modelId="{6E24C3FE-C1C5-413A-8C90-B78603D7372F}" type="pres">
      <dgm:prSet presAssocID="{1CBD7947-6B4D-45D6-AEAD-EA6431735C65}" presName="root2" presStyleCnt="0"/>
      <dgm:spPr/>
    </dgm:pt>
    <dgm:pt modelId="{9AE3653E-5125-41B1-ACF7-3BE203073E28}" type="pres">
      <dgm:prSet presAssocID="{1CBD7947-6B4D-45D6-AEAD-EA6431735C65}" presName="LevelTwoTextNode" presStyleLbl="node4" presStyleIdx="7" presStyleCnt="8">
        <dgm:presLayoutVars>
          <dgm:chPref val="3"/>
        </dgm:presLayoutVars>
      </dgm:prSet>
      <dgm:spPr/>
    </dgm:pt>
    <dgm:pt modelId="{A8401937-5CFF-4AC5-B64D-C3A744D301D9}" type="pres">
      <dgm:prSet presAssocID="{1CBD7947-6B4D-45D6-AEAD-EA6431735C65}" presName="level3hierChild" presStyleCnt="0"/>
      <dgm:spPr/>
    </dgm:pt>
  </dgm:ptLst>
  <dgm:cxnLst>
    <dgm:cxn modelId="{E2110700-6465-42B0-B8CD-63B87D3428B9}" type="presOf" srcId="{AC5F22C5-EE66-4F9D-8925-BC648EF8F919}" destId="{FFA3449E-6928-4DCD-84BE-494A612D4648}" srcOrd="1" destOrd="0" presId="urn:microsoft.com/office/officeart/2005/8/layout/hierarchy2"/>
    <dgm:cxn modelId="{89B0DD07-77E5-475A-85FF-54D97E80A6CC}" type="presOf" srcId="{F3E60AA7-6AC2-40E5-AB58-249DCB5A9520}" destId="{769FB8F3-F868-4E8C-83C5-CF9AD55DD202}" srcOrd="0" destOrd="0" presId="urn:microsoft.com/office/officeart/2005/8/layout/hierarchy2"/>
    <dgm:cxn modelId="{89FE3708-0C31-4CA4-9E7D-1E9FEE023ECA}" type="presOf" srcId="{C96D0A2A-E46E-409B-9DEB-01EE2A0B7D51}" destId="{DDC72592-DE5E-44AC-B427-0A3F50E40FF1}" srcOrd="0" destOrd="0" presId="urn:microsoft.com/office/officeart/2005/8/layout/hierarchy2"/>
    <dgm:cxn modelId="{EDBAD30B-9017-4C74-B091-F342835B6F6D}" type="presOf" srcId="{BAE4C845-35E7-4D10-8E5A-81642EAC6554}" destId="{AD79B659-2583-4F2A-BAA5-CE41BFF1DC02}" srcOrd="0" destOrd="0" presId="urn:microsoft.com/office/officeart/2005/8/layout/hierarchy2"/>
    <dgm:cxn modelId="{B0AFC411-A1C1-4FBA-8408-FD54E77CACD8}" type="presOf" srcId="{620BD359-4549-45EC-9BB9-80FF8BA4EF2A}" destId="{A2CF9A38-3905-466E-8AA5-5FFAFBC621D6}" srcOrd="0" destOrd="0" presId="urn:microsoft.com/office/officeart/2005/8/layout/hierarchy2"/>
    <dgm:cxn modelId="{B0566112-760E-4281-9686-7C0E9DFF0703}" type="presOf" srcId="{6939B4A2-56F6-4C2B-9C9A-0A04B5E699C3}" destId="{608BEC30-0DAF-4B54-9D79-361D3106FFC5}" srcOrd="0" destOrd="0" presId="urn:microsoft.com/office/officeart/2005/8/layout/hierarchy2"/>
    <dgm:cxn modelId="{A654CA15-AFD6-492D-8597-580887DA3732}" type="presOf" srcId="{09910615-F9C7-4A3B-AE2B-DBE34BB12D40}" destId="{3B64F8EB-18C2-4EC5-A322-A18B959B5494}" srcOrd="1" destOrd="0" presId="urn:microsoft.com/office/officeart/2005/8/layout/hierarchy2"/>
    <dgm:cxn modelId="{0C914916-B39C-42E7-B3DB-615C0CB24103}" srcId="{62237061-2F97-496D-88B8-DEB9E929C73F}" destId="{4639F6D9-C196-43B0-8D9C-685772042B21}" srcOrd="0" destOrd="0" parTransId="{BABC6CBD-C211-4BB9-952D-1CD314F81B4E}" sibTransId="{2D45F9D7-E337-4E8E-B2ED-237350169A41}"/>
    <dgm:cxn modelId="{7AD6A01A-965D-4C13-96D7-5F4A71DFD7D1}" srcId="{5D434000-4F55-4A6B-B456-0A2A99B0E168}" destId="{5F9E2E78-289B-4084-B83E-94CACE79D8ED}" srcOrd="2" destOrd="0" parTransId="{ACE54042-8A38-43C8-B7AB-157DF7992D46}" sibTransId="{A35711F4-7620-4128-B7BB-5029E88EC56E}"/>
    <dgm:cxn modelId="{EF06A01B-9772-4AAF-B259-216A39E42ECE}" type="presOf" srcId="{09910615-F9C7-4A3B-AE2B-DBE34BB12D40}" destId="{B03CE9B5-1974-4658-B218-C1BF94F7235D}" srcOrd="0" destOrd="0" presId="urn:microsoft.com/office/officeart/2005/8/layout/hierarchy2"/>
    <dgm:cxn modelId="{B428751C-0E40-4F12-8265-B3AA4D4C3EDD}" type="presOf" srcId="{44B446F2-ABC9-4296-BAD9-8739CB968F26}" destId="{7D889AEF-CE81-4382-8AEF-7A26D0226B9B}" srcOrd="1" destOrd="0" presId="urn:microsoft.com/office/officeart/2005/8/layout/hierarchy2"/>
    <dgm:cxn modelId="{E65E7D1C-CC4C-4A95-8074-05C962E48DB6}" type="presOf" srcId="{4D0DF199-4C66-45D0-8F96-7788B03A2FA6}" destId="{E1D92467-644E-4565-BA3E-A4881391BBC4}" srcOrd="0" destOrd="0" presId="urn:microsoft.com/office/officeart/2005/8/layout/hierarchy2"/>
    <dgm:cxn modelId="{647A231F-1D35-4761-8E36-F3F399BA6FF2}" type="presOf" srcId="{008FC6F5-A59A-4D8F-958C-3C2B7834758C}" destId="{4681776E-C419-4985-A07F-4296EA792D12}" srcOrd="0" destOrd="0" presId="urn:microsoft.com/office/officeart/2005/8/layout/hierarchy2"/>
    <dgm:cxn modelId="{5D47E225-3E84-4241-A86D-B0C165732ECF}" type="presOf" srcId="{1CBD7947-6B4D-45D6-AEAD-EA6431735C65}" destId="{9AE3653E-5125-41B1-ACF7-3BE203073E28}" srcOrd="0" destOrd="0" presId="urn:microsoft.com/office/officeart/2005/8/layout/hierarchy2"/>
    <dgm:cxn modelId="{256C072F-63C2-48A5-8633-6E359CBF7E4A}" srcId="{4D0DF199-4C66-45D0-8F96-7788B03A2FA6}" destId="{9CD13428-739B-44FE-815C-6132FB2E871C}" srcOrd="2" destOrd="0" parTransId="{270C0E07-FD3F-4E58-ADEE-B162AF2DA1E2}" sibTransId="{92A4D6CD-6692-430E-8007-BC41042B6F6D}"/>
    <dgm:cxn modelId="{99171032-979F-420A-AEE5-A61E25DE94A4}" srcId="{934F04C2-EDCB-4F28-A281-78A26F63DFB5}" destId="{5B559E2D-8A78-4287-9E06-C5CA8F379F72}" srcOrd="0" destOrd="0" parTransId="{EAC8F4DF-AC79-4B67-AEFB-403BFF93F4C2}" sibTransId="{0B082922-EE1D-4816-B27D-F0D2C07CB34C}"/>
    <dgm:cxn modelId="{3B47463B-F032-4DD5-B596-1BDC23532CAD}" type="presOf" srcId="{C96D0A2A-E46E-409B-9DEB-01EE2A0B7D51}" destId="{3425CE8A-1420-44FE-9C86-E4A59F3A4B82}" srcOrd="1" destOrd="0" presId="urn:microsoft.com/office/officeart/2005/8/layout/hierarchy2"/>
    <dgm:cxn modelId="{2423E43C-F4C6-43F0-9204-A231726635F5}" type="presOf" srcId="{E96DBC3D-0B3E-4352-AD46-3F5021D1C7DB}" destId="{F7FAE52E-F244-41BE-9B8D-AB8D9AA50090}" srcOrd="1" destOrd="0" presId="urn:microsoft.com/office/officeart/2005/8/layout/hierarchy2"/>
    <dgm:cxn modelId="{D507F23C-4F63-46A2-9FD2-E260596A3F84}" srcId="{5D434000-4F55-4A6B-B456-0A2A99B0E168}" destId="{B3BBE9B8-0219-4D2A-996D-230DC4645437}" srcOrd="0" destOrd="0" parTransId="{E96DBC3D-0B3E-4352-AD46-3F5021D1C7DB}" sibTransId="{F0FF5880-95CC-4595-940B-A325B9373387}"/>
    <dgm:cxn modelId="{DCE6973D-60A9-45DB-9E2C-D5976CE66259}" type="presOf" srcId="{270C0E07-FD3F-4E58-ADEE-B162AF2DA1E2}" destId="{0ED2B951-417A-4EC8-BB2F-9FC60E89F969}" srcOrd="0" destOrd="0" presId="urn:microsoft.com/office/officeart/2005/8/layout/hierarchy2"/>
    <dgm:cxn modelId="{E5ECAA3D-7087-4809-9D37-887079595171}" type="presOf" srcId="{ACE54042-8A38-43C8-B7AB-157DF7992D46}" destId="{B3948293-A32A-48CF-9D68-F9730DA500F2}" srcOrd="1" destOrd="0" presId="urn:microsoft.com/office/officeart/2005/8/layout/hierarchy2"/>
    <dgm:cxn modelId="{B6A17F5C-A0D5-4BCF-9F1D-7F705E98A970}" srcId="{9CD13428-739B-44FE-815C-6132FB2E871C}" destId="{7C29A57B-A996-45DC-9FDA-AC7DAEF8D635}" srcOrd="0" destOrd="0" parTransId="{09910615-F9C7-4A3B-AE2B-DBE34BB12D40}" sibTransId="{28145326-BFBB-4C05-9E24-7B8DAAE09EE7}"/>
    <dgm:cxn modelId="{D43D555F-B80C-4A83-8A70-7D8484F31BFE}" srcId="{AC146EBF-5139-43A8-BFB0-2A9740C4DEA3}" destId="{087AABA4-D9E2-49E2-8FAD-9C1D3CF2CDC1}" srcOrd="0" destOrd="0" parTransId="{620BD359-4549-45EC-9BB9-80FF8BA4EF2A}" sibTransId="{AF500578-6A80-4CC6-BE18-C16F857CADFA}"/>
    <dgm:cxn modelId="{0556F764-F5C4-4CAF-A6DF-3754D3736585}" srcId="{423819C1-261B-42CB-999E-49C2C9B09C06}" destId="{62237061-2F97-496D-88B8-DEB9E929C73F}" srcOrd="0" destOrd="0" parTransId="{6939B4A2-56F6-4C2B-9C9A-0A04B5E699C3}" sibTransId="{ACC8B570-91F8-4961-B445-CCDFDFE88F51}"/>
    <dgm:cxn modelId="{5430EC45-3FC4-4815-9DAD-163C2BE4A194}" type="presOf" srcId="{BABC6CBD-C211-4BB9-952D-1CD314F81B4E}" destId="{2C81D24B-8AF8-4B8D-9421-4119D305111D}" srcOrd="1" destOrd="0" presId="urn:microsoft.com/office/officeart/2005/8/layout/hierarchy2"/>
    <dgm:cxn modelId="{91B15867-E825-45FC-8E73-AE5B7E035ADF}" type="presOf" srcId="{3C8AC529-ACD5-4412-A648-9A5D221ED3BF}" destId="{AF250124-DDBB-41A7-AAB9-9BB77C014E26}" srcOrd="1" destOrd="0" presId="urn:microsoft.com/office/officeart/2005/8/layout/hierarchy2"/>
    <dgm:cxn modelId="{D6E8054B-E0E0-4EE5-9D09-35A7119C4E9A}" type="presOf" srcId="{AC146EBF-5139-43A8-BFB0-2A9740C4DEA3}" destId="{7AD0F809-F7F5-4AC5-AB46-B356B961828C}" srcOrd="0" destOrd="0" presId="urn:microsoft.com/office/officeart/2005/8/layout/hierarchy2"/>
    <dgm:cxn modelId="{DC68976B-6334-4E32-93C6-55115FFB9886}" type="presOf" srcId="{974452B3-AC6B-49E4-933F-0A215C8180A4}" destId="{8221766B-1412-4403-968F-441E5C6290DF}" srcOrd="1" destOrd="0" presId="urn:microsoft.com/office/officeart/2005/8/layout/hierarchy2"/>
    <dgm:cxn modelId="{37DD6B6C-DDA2-4BE2-8FB5-7C784FA61BD8}" srcId="{423819C1-261B-42CB-999E-49C2C9B09C06}" destId="{4D0DF199-4C66-45D0-8F96-7788B03A2FA6}" srcOrd="1" destOrd="0" parTransId="{C96D0A2A-E46E-409B-9DEB-01EE2A0B7D51}" sibTransId="{59E9A918-4B3F-4271-A02E-D9BB585D4191}"/>
    <dgm:cxn modelId="{70A7FB6D-F752-4024-B01B-A73A9137C41F}" type="presOf" srcId="{974452B3-AC6B-49E4-933F-0A215C8180A4}" destId="{DC6F5B4B-B4CE-4A15-81B9-71C2A9C0AE34}" srcOrd="0" destOrd="0" presId="urn:microsoft.com/office/officeart/2005/8/layout/hierarchy2"/>
    <dgm:cxn modelId="{967FFC51-5341-42B8-8F33-E507C355897A}" type="presOf" srcId="{EAC8F4DF-AC79-4B67-AEFB-403BFF93F4C2}" destId="{4C19E823-A320-4A4F-B6B6-5C2DFA7359E1}" srcOrd="1" destOrd="0" presId="urn:microsoft.com/office/officeart/2005/8/layout/hierarchy2"/>
    <dgm:cxn modelId="{8D0BEE72-2D89-4A2B-904F-F49DC9793166}" type="presOf" srcId="{5F9E2E78-289B-4084-B83E-94CACE79D8ED}" destId="{FEF2D123-129C-4F26-8579-CF89A251BA97}" srcOrd="0" destOrd="0" presId="urn:microsoft.com/office/officeart/2005/8/layout/hierarchy2"/>
    <dgm:cxn modelId="{E89A7A57-97FC-4784-8B5F-DFF236BD5026}" type="presOf" srcId="{ACE54042-8A38-43C8-B7AB-157DF7992D46}" destId="{F6BB5D11-6A00-4106-B790-AEDD8B3C8479}" srcOrd="0" destOrd="0" presId="urn:microsoft.com/office/officeart/2005/8/layout/hierarchy2"/>
    <dgm:cxn modelId="{8DA6A078-1E2E-4AE5-ABF9-BDB3731052D0}" type="presOf" srcId="{6939B4A2-56F6-4C2B-9C9A-0A04B5E699C3}" destId="{9F101B82-D469-45A5-8A6A-C5116112AB3D}" srcOrd="1" destOrd="0" presId="urn:microsoft.com/office/officeart/2005/8/layout/hierarchy2"/>
    <dgm:cxn modelId="{7FEEEA78-3F8D-4D8A-ADBB-BCB07D6F593B}" type="presOf" srcId="{B3BBE9B8-0219-4D2A-996D-230DC4645437}" destId="{C93D00B7-15C7-4160-9660-B6972A4136B6}" srcOrd="0" destOrd="0" presId="urn:microsoft.com/office/officeart/2005/8/layout/hierarchy2"/>
    <dgm:cxn modelId="{05AE945A-6360-4DE9-8F8B-B8BFD43AA57B}" type="presOf" srcId="{3DCBFA7C-FD43-4FD8-B935-313220DEFC30}" destId="{3A1EB35B-F4D9-4ADA-97C1-225043892148}" srcOrd="0" destOrd="0" presId="urn:microsoft.com/office/officeart/2005/8/layout/hierarchy2"/>
    <dgm:cxn modelId="{134C1181-C128-4857-9948-C0C40CFD2497}" srcId="{62237061-2F97-496D-88B8-DEB9E929C73F}" destId="{EB2D6C65-9F18-4889-806E-016C84F9A954}" srcOrd="1" destOrd="0" parTransId="{3C8AC529-ACD5-4412-A648-9A5D221ED3BF}" sibTransId="{88256FF7-F78C-4CA3-A9C8-8BD48CBC7783}"/>
    <dgm:cxn modelId="{208FE881-C687-4CED-B9A4-C2CFAA7BDF3F}" srcId="{EB2D6C65-9F18-4889-806E-016C84F9A954}" destId="{05F00160-EB7B-4E41-AD79-1DC70220295E}" srcOrd="0" destOrd="0" parTransId="{3DCBFA7C-FD43-4FD8-B935-313220DEFC30}" sibTransId="{F3539311-89FD-4CB5-A8F1-AC1E3FDE383D}"/>
    <dgm:cxn modelId="{CC048089-AD3D-47DE-988F-1008EA03ED04}" type="presOf" srcId="{3C8AC529-ACD5-4412-A648-9A5D221ED3BF}" destId="{068180B5-2B30-4BF9-BC16-BEB970863BA4}" srcOrd="0" destOrd="0" presId="urn:microsoft.com/office/officeart/2005/8/layout/hierarchy2"/>
    <dgm:cxn modelId="{6A54B88C-C7C0-4351-9187-96EEED20A69D}" type="presOf" srcId="{BABC6CBD-C211-4BB9-952D-1CD314F81B4E}" destId="{F933577C-15A1-466D-9C09-8386D09F19B3}" srcOrd="0" destOrd="0" presId="urn:microsoft.com/office/officeart/2005/8/layout/hierarchy2"/>
    <dgm:cxn modelId="{978E998D-597D-4905-B0FC-9DE5D1B6EF7E}" type="presOf" srcId="{EB2D6C65-9F18-4889-806E-016C84F9A954}" destId="{B14858AD-5640-436D-8D84-DA44CF089371}" srcOrd="0" destOrd="0" presId="urn:microsoft.com/office/officeart/2005/8/layout/hierarchy2"/>
    <dgm:cxn modelId="{4C11038F-097D-460D-A1D7-8800C7DD620B}" srcId="{423819C1-261B-42CB-999E-49C2C9B09C06}" destId="{5D434000-4F55-4A6B-B456-0A2A99B0E168}" srcOrd="2" destOrd="0" parTransId="{AC5F22C5-EE66-4F9D-8925-BC648EF8F919}" sibTransId="{5F4A6CF4-841F-42F7-920A-FC9F079E9D6E}"/>
    <dgm:cxn modelId="{0ABC3493-EDB8-418F-9862-7797E6837431}" type="presOf" srcId="{3DCBFA7C-FD43-4FD8-B935-313220DEFC30}" destId="{9F3733CB-A943-4818-B08F-8F7A93C255E1}" srcOrd="1" destOrd="0" presId="urn:microsoft.com/office/officeart/2005/8/layout/hierarchy2"/>
    <dgm:cxn modelId="{E3FCBF93-94B5-4311-8387-F9550467833E}" type="presOf" srcId="{7C29A57B-A996-45DC-9FDA-AC7DAEF8D635}" destId="{FB4B9200-A42A-48F5-973F-6336AEB5EB9A}" srcOrd="0" destOrd="0" presId="urn:microsoft.com/office/officeart/2005/8/layout/hierarchy2"/>
    <dgm:cxn modelId="{A79B2895-4F8F-459B-BB8A-4B9698092630}" type="presOf" srcId="{4639F6D9-C196-43B0-8D9C-685772042B21}" destId="{BAEA4688-5F91-441E-83C0-FAC9ABD0B58E}" srcOrd="0" destOrd="0" presId="urn:microsoft.com/office/officeart/2005/8/layout/hierarchy2"/>
    <dgm:cxn modelId="{CDD0B399-EA2D-47E6-9A42-3A39D16EAC6C}" srcId="{F3E60AA7-6AC2-40E5-AB58-249DCB5A9520}" destId="{06A82CF9-6CFC-4941-85C0-54A73840131D}" srcOrd="0" destOrd="0" parTransId="{E8CEFB2D-3282-4193-AF83-841D4CE40D20}" sibTransId="{27E12465-4A66-487E-8D20-B764F4535D76}"/>
    <dgm:cxn modelId="{12F2579B-0FDC-4047-9A5C-5A6A885DF24F}" type="presOf" srcId="{05F00160-EB7B-4E41-AD79-1DC70220295E}" destId="{FB85FB21-6DCD-438C-B105-24D6EB2699FE}" srcOrd="0" destOrd="0" presId="urn:microsoft.com/office/officeart/2005/8/layout/hierarchy2"/>
    <dgm:cxn modelId="{A8C8ADA9-02F9-4701-8B72-F4330C40F97C}" type="presOf" srcId="{EAC8F4DF-AC79-4B67-AEFB-403BFF93F4C2}" destId="{D7DF292A-FAE7-4986-9BF5-1FF4C11E2E06}" srcOrd="0" destOrd="0" presId="urn:microsoft.com/office/officeart/2005/8/layout/hierarchy2"/>
    <dgm:cxn modelId="{CB372BAF-00EA-4D05-AD73-DB1CA4734442}" type="presOf" srcId="{E96DBC3D-0B3E-4352-AD46-3F5021D1C7DB}" destId="{CF787C23-3EF6-4D63-9778-5A2608DB981E}" srcOrd="0" destOrd="0" presId="urn:microsoft.com/office/officeart/2005/8/layout/hierarchy2"/>
    <dgm:cxn modelId="{85AA51B0-0529-4A05-A869-5622A20308CD}" type="presOf" srcId="{3789E781-E69E-4019-8889-9F68E6BD62C7}" destId="{9AF88E1C-39A7-45EB-80A0-5F19886E6AEB}" srcOrd="1" destOrd="0" presId="urn:microsoft.com/office/officeart/2005/8/layout/hierarchy2"/>
    <dgm:cxn modelId="{164173B0-BEBB-4EFB-928D-12AB6C9B0AD1}" type="presOf" srcId="{5D434000-4F55-4A6B-B456-0A2A99B0E168}" destId="{3FFD2419-41C4-4E90-96C0-FA6FBCACA4B7}" srcOrd="0" destOrd="0" presId="urn:microsoft.com/office/officeart/2005/8/layout/hierarchy2"/>
    <dgm:cxn modelId="{E85F87B2-B1CD-43EF-87F9-BA75F7A690B9}" type="presOf" srcId="{ADCA015D-29FC-44C5-94B3-3B10653B497B}" destId="{1B9FA8A2-8BA7-45C4-A2B8-97C29B74BD92}" srcOrd="0" destOrd="0" presId="urn:microsoft.com/office/officeart/2005/8/layout/hierarchy2"/>
    <dgm:cxn modelId="{14B2F9B7-7331-4BBB-9774-F34FFFC0AA23}" type="presOf" srcId="{44B446F2-ABC9-4296-BAD9-8739CB968F26}" destId="{B9426EF3-FF8A-4E11-AE89-4E911E8E1ACA}" srcOrd="0" destOrd="0" presId="urn:microsoft.com/office/officeart/2005/8/layout/hierarchy2"/>
    <dgm:cxn modelId="{7DD1E9B9-37C2-4F29-AD81-6EA707127FC6}" type="presOf" srcId="{3789E781-E69E-4019-8889-9F68E6BD62C7}" destId="{BDECDC71-94E7-4980-856E-CE27DD611594}" srcOrd="0" destOrd="0" presId="urn:microsoft.com/office/officeart/2005/8/layout/hierarchy2"/>
    <dgm:cxn modelId="{A20097BB-99A5-4683-9EBC-7A509A3AD226}" srcId="{5D434000-4F55-4A6B-B456-0A2A99B0E168}" destId="{934F04C2-EDCB-4F28-A281-78A26F63DFB5}" srcOrd="1" destOrd="0" parTransId="{44B446F2-ABC9-4296-BAD9-8739CB968F26}" sibTransId="{64813C4F-9590-4917-8904-A7054C1AA25C}"/>
    <dgm:cxn modelId="{0962E1BC-BEA3-4046-9E61-2D6EAE2148FA}" type="presOf" srcId="{270C0E07-FD3F-4E58-ADEE-B162AF2DA1E2}" destId="{D102B5E5-95AE-4F18-A5A0-C09CC1EF2ED1}" srcOrd="1" destOrd="0" presId="urn:microsoft.com/office/officeart/2005/8/layout/hierarchy2"/>
    <dgm:cxn modelId="{B84414BF-EB2B-4763-ADB8-C4E9E812F12A}" type="presOf" srcId="{008FC6F5-A59A-4D8F-958C-3C2B7834758C}" destId="{1FEF0608-34C8-40F7-8F7C-1CF7BBBB52E9}" srcOrd="1" destOrd="0" presId="urn:microsoft.com/office/officeart/2005/8/layout/hierarchy2"/>
    <dgm:cxn modelId="{D1D6C4C6-C2AC-4796-B0FD-C0F18D69F534}" type="presOf" srcId="{934F04C2-EDCB-4F28-A281-78A26F63DFB5}" destId="{16D1F08C-7736-4508-A22A-B7F11E213FDA}" srcOrd="0" destOrd="0" presId="urn:microsoft.com/office/officeart/2005/8/layout/hierarchy2"/>
    <dgm:cxn modelId="{40C65CC8-3EF2-47D3-A88D-D866C6B26669}" srcId="{B3BBE9B8-0219-4D2A-996D-230DC4645437}" destId="{BAE4C845-35E7-4D10-8E5A-81642EAC6554}" srcOrd="0" destOrd="0" parTransId="{974452B3-AC6B-49E4-933F-0A215C8180A4}" sibTransId="{521FCFAF-D9E1-47E4-B146-3B5338464269}"/>
    <dgm:cxn modelId="{6CED95C8-4074-453B-AE53-7E790A143DFF}" type="presOf" srcId="{5B559E2D-8A78-4287-9E06-C5CA8F379F72}" destId="{E17254DB-F1FA-4644-8FD5-46BC8435B9AD}" srcOrd="0" destOrd="0" presId="urn:microsoft.com/office/officeart/2005/8/layout/hierarchy2"/>
    <dgm:cxn modelId="{C02A63C9-B1F6-40A2-B754-D2886B7A7687}" srcId="{4639F6D9-C196-43B0-8D9C-685772042B21}" destId="{A7890A72-ACCF-4BC1-BBC3-60763A096B1E}" srcOrd="0" destOrd="0" parTransId="{ADCA015D-29FC-44C5-94B3-3B10653B497B}" sibTransId="{7543E3A8-0CBD-40FC-ABDC-245295D35680}"/>
    <dgm:cxn modelId="{240F11CD-3547-4A89-9F76-3A23C8D9179E}" type="presOf" srcId="{A7890A72-ACCF-4BC1-BBC3-60763A096B1E}" destId="{5A93CF22-5573-498F-B9A1-183939DEE83D}" srcOrd="0" destOrd="0" presId="urn:microsoft.com/office/officeart/2005/8/layout/hierarchy2"/>
    <dgm:cxn modelId="{AF16E1D0-0ECD-40AB-8293-34CC2C429A9E}" type="presOf" srcId="{620BD359-4549-45EC-9BB9-80FF8BA4EF2A}" destId="{310D33F4-9F50-4963-8B95-466E0937403E}" srcOrd="1" destOrd="0" presId="urn:microsoft.com/office/officeart/2005/8/layout/hierarchy2"/>
    <dgm:cxn modelId="{39026CD1-D7DB-4286-B2B4-E6339F290C01}" type="presOf" srcId="{81CF782A-37BD-4676-9229-40FE935DB87E}" destId="{BCDBF83E-2813-4D03-8392-3D6863EBA6FA}" srcOrd="0" destOrd="0" presId="urn:microsoft.com/office/officeart/2005/8/layout/hierarchy2"/>
    <dgm:cxn modelId="{335AABD1-E2D4-427D-B24F-F04C7EBA488B}" type="presOf" srcId="{81CF782A-37BD-4676-9229-40FE935DB87E}" destId="{B5D5110C-643D-4497-899D-EB668151DA23}" srcOrd="1" destOrd="0" presId="urn:microsoft.com/office/officeart/2005/8/layout/hierarchy2"/>
    <dgm:cxn modelId="{40CE0FD7-223E-4222-803F-01FBF85D48C0}" type="presOf" srcId="{ADCA015D-29FC-44C5-94B3-3B10653B497B}" destId="{185DA4F0-7E1D-4D06-ABDD-810BF4C577B5}" srcOrd="1" destOrd="0" presId="urn:microsoft.com/office/officeart/2005/8/layout/hierarchy2"/>
    <dgm:cxn modelId="{E720FBDB-1EFC-441F-AD39-2056D229A79F}" type="presOf" srcId="{D24919E4-9020-49E0-91FD-34766411A880}" destId="{BA68DBBE-DC1C-43F1-8450-21AED92B0B2F}" srcOrd="0" destOrd="0" presId="urn:microsoft.com/office/officeart/2005/8/layout/hierarchy2"/>
    <dgm:cxn modelId="{7DF437DE-216B-4C4B-894A-21B7C8AD9E0A}" type="presOf" srcId="{087AABA4-D9E2-49E2-8FAD-9C1D3CF2CDC1}" destId="{DF8E22E7-D6BB-4E80-87C6-8B80B45A4CEA}" srcOrd="0" destOrd="0" presId="urn:microsoft.com/office/officeart/2005/8/layout/hierarchy2"/>
    <dgm:cxn modelId="{8A636CDF-0468-400A-B892-6279261B49C2}" srcId="{4D0DF199-4C66-45D0-8F96-7788B03A2FA6}" destId="{F3E60AA7-6AC2-40E5-AB58-249DCB5A9520}" srcOrd="1" destOrd="0" parTransId="{81CF782A-37BD-4676-9229-40FE935DB87E}" sibTransId="{6833B3CD-D395-45CA-A0C0-2860CDF1FB74}"/>
    <dgm:cxn modelId="{26727BDF-9FDB-4650-9550-EE97CBFFAF3C}" srcId="{5F9E2E78-289B-4084-B83E-94CACE79D8ED}" destId="{1CBD7947-6B4D-45D6-AEAD-EA6431735C65}" srcOrd="0" destOrd="0" parTransId="{3789E781-E69E-4019-8889-9F68E6BD62C7}" sibTransId="{456C6D29-97CE-4DE2-A156-1962DA1A55BE}"/>
    <dgm:cxn modelId="{863410EA-9AE9-48F1-B86E-F109649FF2F4}" type="presOf" srcId="{06A82CF9-6CFC-4941-85C0-54A73840131D}" destId="{B5F8E4DF-B5F2-4F43-AF8A-0850AAC94E4A}" srcOrd="0" destOrd="0" presId="urn:microsoft.com/office/officeart/2005/8/layout/hierarchy2"/>
    <dgm:cxn modelId="{A99FC8EA-EBB1-49E3-B4FC-F12DDC0B281F}" srcId="{4D0DF199-4C66-45D0-8F96-7788B03A2FA6}" destId="{AC146EBF-5139-43A8-BFB0-2A9740C4DEA3}" srcOrd="0" destOrd="0" parTransId="{008FC6F5-A59A-4D8F-958C-3C2B7834758C}" sibTransId="{CEC1A27C-6611-4309-82E1-9D773B30430E}"/>
    <dgm:cxn modelId="{A97E76EB-DA02-439C-A443-8A86AECC2F71}" type="presOf" srcId="{E8CEFB2D-3282-4193-AF83-841D4CE40D20}" destId="{0482F03D-937A-421A-92D3-0915ED8B04C5}" srcOrd="1" destOrd="0" presId="urn:microsoft.com/office/officeart/2005/8/layout/hierarchy2"/>
    <dgm:cxn modelId="{440BF5F0-361A-4748-9C6D-EFB0638D0C87}" srcId="{D24919E4-9020-49E0-91FD-34766411A880}" destId="{423819C1-261B-42CB-999E-49C2C9B09C06}" srcOrd="0" destOrd="0" parTransId="{B236375E-BE3C-4387-8B9E-6A459FE0F950}" sibTransId="{E36961B6-2E15-4BCD-B6AF-268F75DC46F3}"/>
    <dgm:cxn modelId="{5DA2A0F5-2099-402D-ACE3-777706695BEE}" type="presOf" srcId="{AC5F22C5-EE66-4F9D-8925-BC648EF8F919}" destId="{46084AD1-0838-4706-AB7F-00996EE77806}" srcOrd="0" destOrd="0" presId="urn:microsoft.com/office/officeart/2005/8/layout/hierarchy2"/>
    <dgm:cxn modelId="{429740F6-6C0D-4349-BC7B-816054AF3198}" type="presOf" srcId="{62237061-2F97-496D-88B8-DEB9E929C73F}" destId="{144C932F-51BB-4BF6-AED7-BA0504060D35}" srcOrd="0" destOrd="0" presId="urn:microsoft.com/office/officeart/2005/8/layout/hierarchy2"/>
    <dgm:cxn modelId="{90475EF6-798F-42F6-A4F0-B8748A0EEB12}" type="presOf" srcId="{423819C1-261B-42CB-999E-49C2C9B09C06}" destId="{624F5BC1-930C-45B1-A3F1-015725439013}" srcOrd="0" destOrd="0" presId="urn:microsoft.com/office/officeart/2005/8/layout/hierarchy2"/>
    <dgm:cxn modelId="{B9801BFC-E30D-43FA-9C3B-215B778062C3}" type="presOf" srcId="{E8CEFB2D-3282-4193-AF83-841D4CE40D20}" destId="{00F18B11-C49B-4C71-BC7A-1DCE96310600}" srcOrd="0" destOrd="0" presId="urn:microsoft.com/office/officeart/2005/8/layout/hierarchy2"/>
    <dgm:cxn modelId="{80CC7CFC-3AAE-4855-9289-21A73637106F}" type="presOf" srcId="{9CD13428-739B-44FE-815C-6132FB2E871C}" destId="{71CA659A-3DC3-4718-847A-78B09DCA0321}" srcOrd="0" destOrd="0" presId="urn:microsoft.com/office/officeart/2005/8/layout/hierarchy2"/>
    <dgm:cxn modelId="{832254A0-95EB-401A-812C-E43E3E6B57E9}" type="presParOf" srcId="{BA68DBBE-DC1C-43F1-8450-21AED92B0B2F}" destId="{48369884-619A-4BEC-BDDE-063195D1407B}" srcOrd="0" destOrd="0" presId="urn:microsoft.com/office/officeart/2005/8/layout/hierarchy2"/>
    <dgm:cxn modelId="{8A3BE614-31E3-4617-861F-2F4A04EF6E5B}" type="presParOf" srcId="{48369884-619A-4BEC-BDDE-063195D1407B}" destId="{624F5BC1-930C-45B1-A3F1-015725439013}" srcOrd="0" destOrd="0" presId="urn:microsoft.com/office/officeart/2005/8/layout/hierarchy2"/>
    <dgm:cxn modelId="{A33B839A-5018-44AA-8C55-3513C7FFE3A5}" type="presParOf" srcId="{48369884-619A-4BEC-BDDE-063195D1407B}" destId="{01838B2C-D886-4230-AC1B-6348F674BD1C}" srcOrd="1" destOrd="0" presId="urn:microsoft.com/office/officeart/2005/8/layout/hierarchy2"/>
    <dgm:cxn modelId="{EF79DDF6-D2C8-4A30-96DF-3320505880A0}" type="presParOf" srcId="{01838B2C-D886-4230-AC1B-6348F674BD1C}" destId="{608BEC30-0DAF-4B54-9D79-361D3106FFC5}" srcOrd="0" destOrd="0" presId="urn:microsoft.com/office/officeart/2005/8/layout/hierarchy2"/>
    <dgm:cxn modelId="{989FF8F4-C5B7-4276-AB93-6C82C5A8F8A5}" type="presParOf" srcId="{608BEC30-0DAF-4B54-9D79-361D3106FFC5}" destId="{9F101B82-D469-45A5-8A6A-C5116112AB3D}" srcOrd="0" destOrd="0" presId="urn:microsoft.com/office/officeart/2005/8/layout/hierarchy2"/>
    <dgm:cxn modelId="{3A192CA8-E434-41C7-918C-2708AA3FEC52}" type="presParOf" srcId="{01838B2C-D886-4230-AC1B-6348F674BD1C}" destId="{BDFBAA98-4BAF-4EF2-BE37-CE8A8688D711}" srcOrd="1" destOrd="0" presId="urn:microsoft.com/office/officeart/2005/8/layout/hierarchy2"/>
    <dgm:cxn modelId="{52256C44-681C-4DE0-A93B-57ABCE5D2460}" type="presParOf" srcId="{BDFBAA98-4BAF-4EF2-BE37-CE8A8688D711}" destId="{144C932F-51BB-4BF6-AED7-BA0504060D35}" srcOrd="0" destOrd="0" presId="urn:microsoft.com/office/officeart/2005/8/layout/hierarchy2"/>
    <dgm:cxn modelId="{7A2A598D-63BF-4126-814D-FB88F073DA97}" type="presParOf" srcId="{BDFBAA98-4BAF-4EF2-BE37-CE8A8688D711}" destId="{8C2A1970-0A26-4CB4-B665-90D6E97359B0}" srcOrd="1" destOrd="0" presId="urn:microsoft.com/office/officeart/2005/8/layout/hierarchy2"/>
    <dgm:cxn modelId="{09B842B3-FC8F-4BD1-920B-34BF8556884E}" type="presParOf" srcId="{8C2A1970-0A26-4CB4-B665-90D6E97359B0}" destId="{F933577C-15A1-466D-9C09-8386D09F19B3}" srcOrd="0" destOrd="0" presId="urn:microsoft.com/office/officeart/2005/8/layout/hierarchy2"/>
    <dgm:cxn modelId="{EAF2DA12-FEAD-4A0B-AB4D-291F2C0D3305}" type="presParOf" srcId="{F933577C-15A1-466D-9C09-8386D09F19B3}" destId="{2C81D24B-8AF8-4B8D-9421-4119D305111D}" srcOrd="0" destOrd="0" presId="urn:microsoft.com/office/officeart/2005/8/layout/hierarchy2"/>
    <dgm:cxn modelId="{B76D678B-6C5B-4CB2-AB0E-47CD5EC409A4}" type="presParOf" srcId="{8C2A1970-0A26-4CB4-B665-90D6E97359B0}" destId="{8673DEB1-4F49-4538-8839-61B699DE12EE}" srcOrd="1" destOrd="0" presId="urn:microsoft.com/office/officeart/2005/8/layout/hierarchy2"/>
    <dgm:cxn modelId="{CC5FA536-3AE2-496D-BB47-1EC1D61E4A6A}" type="presParOf" srcId="{8673DEB1-4F49-4538-8839-61B699DE12EE}" destId="{BAEA4688-5F91-441E-83C0-FAC9ABD0B58E}" srcOrd="0" destOrd="0" presId="urn:microsoft.com/office/officeart/2005/8/layout/hierarchy2"/>
    <dgm:cxn modelId="{A6BC8CD5-4F17-4730-A9C0-583AAC909CB5}" type="presParOf" srcId="{8673DEB1-4F49-4538-8839-61B699DE12EE}" destId="{9F211A99-8034-4D5C-837A-D20D8779B0E0}" srcOrd="1" destOrd="0" presId="urn:microsoft.com/office/officeart/2005/8/layout/hierarchy2"/>
    <dgm:cxn modelId="{AF7CAFD1-164E-46D8-9EB1-36869BEA3209}" type="presParOf" srcId="{9F211A99-8034-4D5C-837A-D20D8779B0E0}" destId="{1B9FA8A2-8BA7-45C4-A2B8-97C29B74BD92}" srcOrd="0" destOrd="0" presId="urn:microsoft.com/office/officeart/2005/8/layout/hierarchy2"/>
    <dgm:cxn modelId="{1842E005-A249-47DD-9CBA-A0D8E26084FB}" type="presParOf" srcId="{1B9FA8A2-8BA7-45C4-A2B8-97C29B74BD92}" destId="{185DA4F0-7E1D-4D06-ABDD-810BF4C577B5}" srcOrd="0" destOrd="0" presId="urn:microsoft.com/office/officeart/2005/8/layout/hierarchy2"/>
    <dgm:cxn modelId="{956033E5-ED2C-45D2-82B9-63D207394069}" type="presParOf" srcId="{9F211A99-8034-4D5C-837A-D20D8779B0E0}" destId="{098D3256-F519-468E-9190-4AF7ABB79D3E}" srcOrd="1" destOrd="0" presId="urn:microsoft.com/office/officeart/2005/8/layout/hierarchy2"/>
    <dgm:cxn modelId="{8B485243-EB15-4E51-8907-F60FF4B185EB}" type="presParOf" srcId="{098D3256-F519-468E-9190-4AF7ABB79D3E}" destId="{5A93CF22-5573-498F-B9A1-183939DEE83D}" srcOrd="0" destOrd="0" presId="urn:microsoft.com/office/officeart/2005/8/layout/hierarchy2"/>
    <dgm:cxn modelId="{1D4D6083-CB27-4934-A43C-9E8B9FE9F8BD}" type="presParOf" srcId="{098D3256-F519-468E-9190-4AF7ABB79D3E}" destId="{A3D59E3D-688C-4EB9-8EA5-89F880DFF605}" srcOrd="1" destOrd="0" presId="urn:microsoft.com/office/officeart/2005/8/layout/hierarchy2"/>
    <dgm:cxn modelId="{70AEF04F-27E7-4303-AF7E-F272D8F7A5B9}" type="presParOf" srcId="{8C2A1970-0A26-4CB4-B665-90D6E97359B0}" destId="{068180B5-2B30-4BF9-BC16-BEB970863BA4}" srcOrd="2" destOrd="0" presId="urn:microsoft.com/office/officeart/2005/8/layout/hierarchy2"/>
    <dgm:cxn modelId="{DFFA1500-0862-480B-8EBA-44F3586909E4}" type="presParOf" srcId="{068180B5-2B30-4BF9-BC16-BEB970863BA4}" destId="{AF250124-DDBB-41A7-AAB9-9BB77C014E26}" srcOrd="0" destOrd="0" presId="urn:microsoft.com/office/officeart/2005/8/layout/hierarchy2"/>
    <dgm:cxn modelId="{1CACA76E-BCC9-4552-AAC8-0B9F29AD8ADC}" type="presParOf" srcId="{8C2A1970-0A26-4CB4-B665-90D6E97359B0}" destId="{48CDAD05-99D1-4FDE-BAC7-005A277BE65C}" srcOrd="3" destOrd="0" presId="urn:microsoft.com/office/officeart/2005/8/layout/hierarchy2"/>
    <dgm:cxn modelId="{075770E6-5BC7-4B68-B7FC-3E437FE7D3FA}" type="presParOf" srcId="{48CDAD05-99D1-4FDE-BAC7-005A277BE65C}" destId="{B14858AD-5640-436D-8D84-DA44CF089371}" srcOrd="0" destOrd="0" presId="urn:microsoft.com/office/officeart/2005/8/layout/hierarchy2"/>
    <dgm:cxn modelId="{BCA114AF-730A-4F87-BD00-D6C00BBC4824}" type="presParOf" srcId="{48CDAD05-99D1-4FDE-BAC7-005A277BE65C}" destId="{F0BFF43E-EAFF-4F20-88AD-B7C3CA9CF9AB}" srcOrd="1" destOrd="0" presId="urn:microsoft.com/office/officeart/2005/8/layout/hierarchy2"/>
    <dgm:cxn modelId="{BE267645-2F22-45F3-8EFB-8212E5DF4280}" type="presParOf" srcId="{F0BFF43E-EAFF-4F20-88AD-B7C3CA9CF9AB}" destId="{3A1EB35B-F4D9-4ADA-97C1-225043892148}" srcOrd="0" destOrd="0" presId="urn:microsoft.com/office/officeart/2005/8/layout/hierarchy2"/>
    <dgm:cxn modelId="{5787C116-CDB5-4C98-AF24-2B6EE7784700}" type="presParOf" srcId="{3A1EB35B-F4D9-4ADA-97C1-225043892148}" destId="{9F3733CB-A943-4818-B08F-8F7A93C255E1}" srcOrd="0" destOrd="0" presId="urn:microsoft.com/office/officeart/2005/8/layout/hierarchy2"/>
    <dgm:cxn modelId="{3DEFAC6B-E709-4930-8056-EDD84A7A619D}" type="presParOf" srcId="{F0BFF43E-EAFF-4F20-88AD-B7C3CA9CF9AB}" destId="{86AC2AE9-C339-4CC5-AE62-A1D5D9F76F56}" srcOrd="1" destOrd="0" presId="urn:microsoft.com/office/officeart/2005/8/layout/hierarchy2"/>
    <dgm:cxn modelId="{AACAA932-4C28-4947-9D75-1A9003CC0AC6}" type="presParOf" srcId="{86AC2AE9-C339-4CC5-AE62-A1D5D9F76F56}" destId="{FB85FB21-6DCD-438C-B105-24D6EB2699FE}" srcOrd="0" destOrd="0" presId="urn:microsoft.com/office/officeart/2005/8/layout/hierarchy2"/>
    <dgm:cxn modelId="{3FFBC4CB-6B13-4371-90B9-9990DCD1E2D4}" type="presParOf" srcId="{86AC2AE9-C339-4CC5-AE62-A1D5D9F76F56}" destId="{F4C10D29-A331-46AB-9BD8-E1C12A36709B}" srcOrd="1" destOrd="0" presId="urn:microsoft.com/office/officeart/2005/8/layout/hierarchy2"/>
    <dgm:cxn modelId="{77F37746-96B0-428F-AFFB-3785FADBD7CC}" type="presParOf" srcId="{01838B2C-D886-4230-AC1B-6348F674BD1C}" destId="{DDC72592-DE5E-44AC-B427-0A3F50E40FF1}" srcOrd="2" destOrd="0" presId="urn:microsoft.com/office/officeart/2005/8/layout/hierarchy2"/>
    <dgm:cxn modelId="{FE781E6B-1468-419B-A791-9D9DE52AA4BD}" type="presParOf" srcId="{DDC72592-DE5E-44AC-B427-0A3F50E40FF1}" destId="{3425CE8A-1420-44FE-9C86-E4A59F3A4B82}" srcOrd="0" destOrd="0" presId="urn:microsoft.com/office/officeart/2005/8/layout/hierarchy2"/>
    <dgm:cxn modelId="{BA8A39F2-BFAE-4499-AE0E-810584CC4F63}" type="presParOf" srcId="{01838B2C-D886-4230-AC1B-6348F674BD1C}" destId="{FE3D259B-4745-4EEB-8A69-BCC9544E59D2}" srcOrd="3" destOrd="0" presId="urn:microsoft.com/office/officeart/2005/8/layout/hierarchy2"/>
    <dgm:cxn modelId="{B2007F1C-B0FA-4B5A-9421-9A12B09A14B4}" type="presParOf" srcId="{FE3D259B-4745-4EEB-8A69-BCC9544E59D2}" destId="{E1D92467-644E-4565-BA3E-A4881391BBC4}" srcOrd="0" destOrd="0" presId="urn:microsoft.com/office/officeart/2005/8/layout/hierarchy2"/>
    <dgm:cxn modelId="{9DC2873F-E3DB-4D5A-AD5D-388C6183E547}" type="presParOf" srcId="{FE3D259B-4745-4EEB-8A69-BCC9544E59D2}" destId="{4BCC95A2-1883-4A53-9988-EE5ACFA394F1}" srcOrd="1" destOrd="0" presId="urn:microsoft.com/office/officeart/2005/8/layout/hierarchy2"/>
    <dgm:cxn modelId="{76C653EE-EB0A-4E00-A6E3-719CEF8C5DBC}" type="presParOf" srcId="{4BCC95A2-1883-4A53-9988-EE5ACFA394F1}" destId="{4681776E-C419-4985-A07F-4296EA792D12}" srcOrd="0" destOrd="0" presId="urn:microsoft.com/office/officeart/2005/8/layout/hierarchy2"/>
    <dgm:cxn modelId="{880A9DBF-87AD-4F16-9C35-3BA7C83B9671}" type="presParOf" srcId="{4681776E-C419-4985-A07F-4296EA792D12}" destId="{1FEF0608-34C8-40F7-8F7C-1CF7BBBB52E9}" srcOrd="0" destOrd="0" presId="urn:microsoft.com/office/officeart/2005/8/layout/hierarchy2"/>
    <dgm:cxn modelId="{E3377C2A-4158-43F5-8DD4-FA9DED1D15C7}" type="presParOf" srcId="{4BCC95A2-1883-4A53-9988-EE5ACFA394F1}" destId="{55567E74-9761-4FBF-91FD-61F40BC068DE}" srcOrd="1" destOrd="0" presId="urn:microsoft.com/office/officeart/2005/8/layout/hierarchy2"/>
    <dgm:cxn modelId="{5FBD11B4-2818-4028-935B-FDDBFEE7635D}" type="presParOf" srcId="{55567E74-9761-4FBF-91FD-61F40BC068DE}" destId="{7AD0F809-F7F5-4AC5-AB46-B356B961828C}" srcOrd="0" destOrd="0" presId="urn:microsoft.com/office/officeart/2005/8/layout/hierarchy2"/>
    <dgm:cxn modelId="{36777FC9-858D-4A65-B7B5-27F30A732169}" type="presParOf" srcId="{55567E74-9761-4FBF-91FD-61F40BC068DE}" destId="{1D0BF764-D7A7-47C2-92D7-B45F9FC9587C}" srcOrd="1" destOrd="0" presId="urn:microsoft.com/office/officeart/2005/8/layout/hierarchy2"/>
    <dgm:cxn modelId="{03762670-33A3-4A0E-85F2-043B6A83BAD1}" type="presParOf" srcId="{1D0BF764-D7A7-47C2-92D7-B45F9FC9587C}" destId="{A2CF9A38-3905-466E-8AA5-5FFAFBC621D6}" srcOrd="0" destOrd="0" presId="urn:microsoft.com/office/officeart/2005/8/layout/hierarchy2"/>
    <dgm:cxn modelId="{92211E90-0E41-4B17-AC67-41F8D58CD3DF}" type="presParOf" srcId="{A2CF9A38-3905-466E-8AA5-5FFAFBC621D6}" destId="{310D33F4-9F50-4963-8B95-466E0937403E}" srcOrd="0" destOrd="0" presId="urn:microsoft.com/office/officeart/2005/8/layout/hierarchy2"/>
    <dgm:cxn modelId="{2AD3DB9E-85FB-4503-9E6E-8896D3211037}" type="presParOf" srcId="{1D0BF764-D7A7-47C2-92D7-B45F9FC9587C}" destId="{48C70544-A2B9-4329-82B6-010D114A7692}" srcOrd="1" destOrd="0" presId="urn:microsoft.com/office/officeart/2005/8/layout/hierarchy2"/>
    <dgm:cxn modelId="{4442AC6E-8B19-4C69-BE97-BB729F1C72C7}" type="presParOf" srcId="{48C70544-A2B9-4329-82B6-010D114A7692}" destId="{DF8E22E7-D6BB-4E80-87C6-8B80B45A4CEA}" srcOrd="0" destOrd="0" presId="urn:microsoft.com/office/officeart/2005/8/layout/hierarchy2"/>
    <dgm:cxn modelId="{B4B74296-B4D1-406C-9502-9F6D7D11778E}" type="presParOf" srcId="{48C70544-A2B9-4329-82B6-010D114A7692}" destId="{DF09D7A6-086B-4D3B-9AED-B23716ED9EA2}" srcOrd="1" destOrd="0" presId="urn:microsoft.com/office/officeart/2005/8/layout/hierarchy2"/>
    <dgm:cxn modelId="{7D1C8081-872D-4C6E-B9F8-F3AC9B59096B}" type="presParOf" srcId="{4BCC95A2-1883-4A53-9988-EE5ACFA394F1}" destId="{BCDBF83E-2813-4D03-8392-3D6863EBA6FA}" srcOrd="2" destOrd="0" presId="urn:microsoft.com/office/officeart/2005/8/layout/hierarchy2"/>
    <dgm:cxn modelId="{27F62684-A2E3-4745-97EA-4C719A8A0571}" type="presParOf" srcId="{BCDBF83E-2813-4D03-8392-3D6863EBA6FA}" destId="{B5D5110C-643D-4497-899D-EB668151DA23}" srcOrd="0" destOrd="0" presId="urn:microsoft.com/office/officeart/2005/8/layout/hierarchy2"/>
    <dgm:cxn modelId="{F0803C07-D4EA-4F8A-BB23-C4391DCF00F4}" type="presParOf" srcId="{4BCC95A2-1883-4A53-9988-EE5ACFA394F1}" destId="{738CCF52-7993-4509-A132-CFA8D2A9E833}" srcOrd="3" destOrd="0" presId="urn:microsoft.com/office/officeart/2005/8/layout/hierarchy2"/>
    <dgm:cxn modelId="{3391BBE0-C474-4CC5-99E3-B84F16AFA1D4}" type="presParOf" srcId="{738CCF52-7993-4509-A132-CFA8D2A9E833}" destId="{769FB8F3-F868-4E8C-83C5-CF9AD55DD202}" srcOrd="0" destOrd="0" presId="urn:microsoft.com/office/officeart/2005/8/layout/hierarchy2"/>
    <dgm:cxn modelId="{2AFCA50C-8B5F-4D1C-A433-6B4187E999E9}" type="presParOf" srcId="{738CCF52-7993-4509-A132-CFA8D2A9E833}" destId="{A32983B6-AA61-4FF9-B4CF-28C23B9BC6A2}" srcOrd="1" destOrd="0" presId="urn:microsoft.com/office/officeart/2005/8/layout/hierarchy2"/>
    <dgm:cxn modelId="{7BE29DA0-5A92-4D13-A878-5FBD7F22D611}" type="presParOf" srcId="{A32983B6-AA61-4FF9-B4CF-28C23B9BC6A2}" destId="{00F18B11-C49B-4C71-BC7A-1DCE96310600}" srcOrd="0" destOrd="0" presId="urn:microsoft.com/office/officeart/2005/8/layout/hierarchy2"/>
    <dgm:cxn modelId="{CC14F2BA-C3A3-42A2-92B9-95472F4D9BB3}" type="presParOf" srcId="{00F18B11-C49B-4C71-BC7A-1DCE96310600}" destId="{0482F03D-937A-421A-92D3-0915ED8B04C5}" srcOrd="0" destOrd="0" presId="urn:microsoft.com/office/officeart/2005/8/layout/hierarchy2"/>
    <dgm:cxn modelId="{B05544B5-F55B-4230-ADDF-40CACBDDEB2D}" type="presParOf" srcId="{A32983B6-AA61-4FF9-B4CF-28C23B9BC6A2}" destId="{F580607A-3F14-4188-857B-F7C992315C87}" srcOrd="1" destOrd="0" presId="urn:microsoft.com/office/officeart/2005/8/layout/hierarchy2"/>
    <dgm:cxn modelId="{B89D6908-FF07-42D1-BD8A-2DFBD83B311D}" type="presParOf" srcId="{F580607A-3F14-4188-857B-F7C992315C87}" destId="{B5F8E4DF-B5F2-4F43-AF8A-0850AAC94E4A}" srcOrd="0" destOrd="0" presId="urn:microsoft.com/office/officeart/2005/8/layout/hierarchy2"/>
    <dgm:cxn modelId="{D4380910-47FC-458A-90BE-8DAFD1CDDD26}" type="presParOf" srcId="{F580607A-3F14-4188-857B-F7C992315C87}" destId="{37C02D31-BB15-4267-877E-1A75D583ABE9}" srcOrd="1" destOrd="0" presId="urn:microsoft.com/office/officeart/2005/8/layout/hierarchy2"/>
    <dgm:cxn modelId="{D40C0DF9-031A-43B4-B628-EC3823CA20F5}" type="presParOf" srcId="{4BCC95A2-1883-4A53-9988-EE5ACFA394F1}" destId="{0ED2B951-417A-4EC8-BB2F-9FC60E89F969}" srcOrd="4" destOrd="0" presId="urn:microsoft.com/office/officeart/2005/8/layout/hierarchy2"/>
    <dgm:cxn modelId="{CD23681C-1A79-4688-9A37-25091EC20826}" type="presParOf" srcId="{0ED2B951-417A-4EC8-BB2F-9FC60E89F969}" destId="{D102B5E5-95AE-4F18-A5A0-C09CC1EF2ED1}" srcOrd="0" destOrd="0" presId="urn:microsoft.com/office/officeart/2005/8/layout/hierarchy2"/>
    <dgm:cxn modelId="{C6633EB8-6752-48AB-9B42-B0FE3570AF19}" type="presParOf" srcId="{4BCC95A2-1883-4A53-9988-EE5ACFA394F1}" destId="{03ED02A2-EDC8-468B-B459-E97F8858B7A9}" srcOrd="5" destOrd="0" presId="urn:microsoft.com/office/officeart/2005/8/layout/hierarchy2"/>
    <dgm:cxn modelId="{1FE41274-7028-4E57-94B8-1B0DC61E4A9E}" type="presParOf" srcId="{03ED02A2-EDC8-468B-B459-E97F8858B7A9}" destId="{71CA659A-3DC3-4718-847A-78B09DCA0321}" srcOrd="0" destOrd="0" presId="urn:microsoft.com/office/officeart/2005/8/layout/hierarchy2"/>
    <dgm:cxn modelId="{8BD7E1FE-6B76-4F4E-9BA0-A258FFF711A0}" type="presParOf" srcId="{03ED02A2-EDC8-468B-B459-E97F8858B7A9}" destId="{52647E0D-989D-4366-AF88-07E8F851AA7C}" srcOrd="1" destOrd="0" presId="urn:microsoft.com/office/officeart/2005/8/layout/hierarchy2"/>
    <dgm:cxn modelId="{E1803668-92F7-4CEC-947E-5CD55D14CAD4}" type="presParOf" srcId="{52647E0D-989D-4366-AF88-07E8F851AA7C}" destId="{B03CE9B5-1974-4658-B218-C1BF94F7235D}" srcOrd="0" destOrd="0" presId="urn:microsoft.com/office/officeart/2005/8/layout/hierarchy2"/>
    <dgm:cxn modelId="{B615EFDA-D20D-4710-B085-B109601C096A}" type="presParOf" srcId="{B03CE9B5-1974-4658-B218-C1BF94F7235D}" destId="{3B64F8EB-18C2-4EC5-A322-A18B959B5494}" srcOrd="0" destOrd="0" presId="urn:microsoft.com/office/officeart/2005/8/layout/hierarchy2"/>
    <dgm:cxn modelId="{5CA71DD3-A9F0-454F-859A-81BD1C502D94}" type="presParOf" srcId="{52647E0D-989D-4366-AF88-07E8F851AA7C}" destId="{874C14E8-34B8-44E2-9E98-B7BB16AE34B0}" srcOrd="1" destOrd="0" presId="urn:microsoft.com/office/officeart/2005/8/layout/hierarchy2"/>
    <dgm:cxn modelId="{92BBAD5B-E057-4C6B-BD89-F62D94F5F4EA}" type="presParOf" srcId="{874C14E8-34B8-44E2-9E98-B7BB16AE34B0}" destId="{FB4B9200-A42A-48F5-973F-6336AEB5EB9A}" srcOrd="0" destOrd="0" presId="urn:microsoft.com/office/officeart/2005/8/layout/hierarchy2"/>
    <dgm:cxn modelId="{B1A9A07B-410C-47C3-882A-DAA70790AFE7}" type="presParOf" srcId="{874C14E8-34B8-44E2-9E98-B7BB16AE34B0}" destId="{5421DCE0-8E96-4583-AC95-9A409C22E17A}" srcOrd="1" destOrd="0" presId="urn:microsoft.com/office/officeart/2005/8/layout/hierarchy2"/>
    <dgm:cxn modelId="{27D9C1C8-F003-4DC0-AC80-481534C57A63}" type="presParOf" srcId="{01838B2C-D886-4230-AC1B-6348F674BD1C}" destId="{46084AD1-0838-4706-AB7F-00996EE77806}" srcOrd="4" destOrd="0" presId="urn:microsoft.com/office/officeart/2005/8/layout/hierarchy2"/>
    <dgm:cxn modelId="{C0B99719-FDAD-4CB2-966D-FAAE972EBDC6}" type="presParOf" srcId="{46084AD1-0838-4706-AB7F-00996EE77806}" destId="{FFA3449E-6928-4DCD-84BE-494A612D4648}" srcOrd="0" destOrd="0" presId="urn:microsoft.com/office/officeart/2005/8/layout/hierarchy2"/>
    <dgm:cxn modelId="{1F355BA5-C269-46E3-B9B4-99599950A1D4}" type="presParOf" srcId="{01838B2C-D886-4230-AC1B-6348F674BD1C}" destId="{61A22320-9A4F-4ABD-998C-2101A86483F4}" srcOrd="5" destOrd="0" presId="urn:microsoft.com/office/officeart/2005/8/layout/hierarchy2"/>
    <dgm:cxn modelId="{C976FEAB-7910-435E-BC8D-6DF5DDB384E6}" type="presParOf" srcId="{61A22320-9A4F-4ABD-998C-2101A86483F4}" destId="{3FFD2419-41C4-4E90-96C0-FA6FBCACA4B7}" srcOrd="0" destOrd="0" presId="urn:microsoft.com/office/officeart/2005/8/layout/hierarchy2"/>
    <dgm:cxn modelId="{2D0508DC-E867-4054-8075-718E9B1C817F}" type="presParOf" srcId="{61A22320-9A4F-4ABD-998C-2101A86483F4}" destId="{BC82CD82-7476-45E8-B9D0-9B043F3336C6}" srcOrd="1" destOrd="0" presId="urn:microsoft.com/office/officeart/2005/8/layout/hierarchy2"/>
    <dgm:cxn modelId="{F1FF8C04-4A2B-4345-B0A5-80BC89704DA6}" type="presParOf" srcId="{BC82CD82-7476-45E8-B9D0-9B043F3336C6}" destId="{CF787C23-3EF6-4D63-9778-5A2608DB981E}" srcOrd="0" destOrd="0" presId="urn:microsoft.com/office/officeart/2005/8/layout/hierarchy2"/>
    <dgm:cxn modelId="{F038613B-E284-446B-8E6A-E1705FCA9A97}" type="presParOf" srcId="{CF787C23-3EF6-4D63-9778-5A2608DB981E}" destId="{F7FAE52E-F244-41BE-9B8D-AB8D9AA50090}" srcOrd="0" destOrd="0" presId="urn:microsoft.com/office/officeart/2005/8/layout/hierarchy2"/>
    <dgm:cxn modelId="{71B90D95-0696-4E7E-9D7A-1CC5F4230636}" type="presParOf" srcId="{BC82CD82-7476-45E8-B9D0-9B043F3336C6}" destId="{B3CDFD4D-A39E-406E-ABB8-EB928D31B3E6}" srcOrd="1" destOrd="0" presId="urn:microsoft.com/office/officeart/2005/8/layout/hierarchy2"/>
    <dgm:cxn modelId="{787066FE-802D-4AF2-8F8E-BF8C1979BBD2}" type="presParOf" srcId="{B3CDFD4D-A39E-406E-ABB8-EB928D31B3E6}" destId="{C93D00B7-15C7-4160-9660-B6972A4136B6}" srcOrd="0" destOrd="0" presId="urn:microsoft.com/office/officeart/2005/8/layout/hierarchy2"/>
    <dgm:cxn modelId="{FA087C54-0B5B-4302-A46A-459CEB989E4A}" type="presParOf" srcId="{B3CDFD4D-A39E-406E-ABB8-EB928D31B3E6}" destId="{A3C2D467-BE36-4D32-A9BC-E22BA05411B6}" srcOrd="1" destOrd="0" presId="urn:microsoft.com/office/officeart/2005/8/layout/hierarchy2"/>
    <dgm:cxn modelId="{A0B39577-C5A6-4ECC-9285-CCA6C25DED48}" type="presParOf" srcId="{A3C2D467-BE36-4D32-A9BC-E22BA05411B6}" destId="{DC6F5B4B-B4CE-4A15-81B9-71C2A9C0AE34}" srcOrd="0" destOrd="0" presId="urn:microsoft.com/office/officeart/2005/8/layout/hierarchy2"/>
    <dgm:cxn modelId="{ADEE2152-A940-45FA-BE64-68B2B5B4365D}" type="presParOf" srcId="{DC6F5B4B-B4CE-4A15-81B9-71C2A9C0AE34}" destId="{8221766B-1412-4403-968F-441E5C6290DF}" srcOrd="0" destOrd="0" presId="urn:microsoft.com/office/officeart/2005/8/layout/hierarchy2"/>
    <dgm:cxn modelId="{589FEE37-FF47-4B24-A8B2-7C60BEC6222F}" type="presParOf" srcId="{A3C2D467-BE36-4D32-A9BC-E22BA05411B6}" destId="{8D0B5FF6-D40F-4AB6-A28B-0DFDD4E15F52}" srcOrd="1" destOrd="0" presId="urn:microsoft.com/office/officeart/2005/8/layout/hierarchy2"/>
    <dgm:cxn modelId="{723DBF6A-685E-427F-9295-80E3779CC1FB}" type="presParOf" srcId="{8D0B5FF6-D40F-4AB6-A28B-0DFDD4E15F52}" destId="{AD79B659-2583-4F2A-BAA5-CE41BFF1DC02}" srcOrd="0" destOrd="0" presId="urn:microsoft.com/office/officeart/2005/8/layout/hierarchy2"/>
    <dgm:cxn modelId="{83157902-0FEE-4E0F-A923-3470F776618E}" type="presParOf" srcId="{8D0B5FF6-D40F-4AB6-A28B-0DFDD4E15F52}" destId="{D5E3A835-55C5-4D41-A410-F1F6D0E87A89}" srcOrd="1" destOrd="0" presId="urn:microsoft.com/office/officeart/2005/8/layout/hierarchy2"/>
    <dgm:cxn modelId="{DB89B2FB-0F0D-4198-BDA5-4672E0584269}" type="presParOf" srcId="{BC82CD82-7476-45E8-B9D0-9B043F3336C6}" destId="{B9426EF3-FF8A-4E11-AE89-4E911E8E1ACA}" srcOrd="2" destOrd="0" presId="urn:microsoft.com/office/officeart/2005/8/layout/hierarchy2"/>
    <dgm:cxn modelId="{4F5AC4FC-A8C2-4418-BF24-57F356774175}" type="presParOf" srcId="{B9426EF3-FF8A-4E11-AE89-4E911E8E1ACA}" destId="{7D889AEF-CE81-4382-8AEF-7A26D0226B9B}" srcOrd="0" destOrd="0" presId="urn:microsoft.com/office/officeart/2005/8/layout/hierarchy2"/>
    <dgm:cxn modelId="{BE15A4BF-FFF9-4AC3-8ED9-47E1A3EB06E5}" type="presParOf" srcId="{BC82CD82-7476-45E8-B9D0-9B043F3336C6}" destId="{9DDB5A15-0857-4200-9CEA-DB6670BA0297}" srcOrd="3" destOrd="0" presId="urn:microsoft.com/office/officeart/2005/8/layout/hierarchy2"/>
    <dgm:cxn modelId="{37102E23-8034-4288-B33A-EFB82D697389}" type="presParOf" srcId="{9DDB5A15-0857-4200-9CEA-DB6670BA0297}" destId="{16D1F08C-7736-4508-A22A-B7F11E213FDA}" srcOrd="0" destOrd="0" presId="urn:microsoft.com/office/officeart/2005/8/layout/hierarchy2"/>
    <dgm:cxn modelId="{4A51A138-9502-4AA1-B53D-4442B45B4D7E}" type="presParOf" srcId="{9DDB5A15-0857-4200-9CEA-DB6670BA0297}" destId="{D12EB6C9-DEA8-4B4C-B50F-17A2249D14D6}" srcOrd="1" destOrd="0" presId="urn:microsoft.com/office/officeart/2005/8/layout/hierarchy2"/>
    <dgm:cxn modelId="{121E321D-2596-45F4-93E0-30325B4472E2}" type="presParOf" srcId="{D12EB6C9-DEA8-4B4C-B50F-17A2249D14D6}" destId="{D7DF292A-FAE7-4986-9BF5-1FF4C11E2E06}" srcOrd="0" destOrd="0" presId="urn:microsoft.com/office/officeart/2005/8/layout/hierarchy2"/>
    <dgm:cxn modelId="{F6ECC842-DE83-4685-9379-0CC5F2D8052E}" type="presParOf" srcId="{D7DF292A-FAE7-4986-9BF5-1FF4C11E2E06}" destId="{4C19E823-A320-4A4F-B6B6-5C2DFA7359E1}" srcOrd="0" destOrd="0" presId="urn:microsoft.com/office/officeart/2005/8/layout/hierarchy2"/>
    <dgm:cxn modelId="{E3ADBD09-5610-40DA-9E94-5D5040B891A3}" type="presParOf" srcId="{D12EB6C9-DEA8-4B4C-B50F-17A2249D14D6}" destId="{650D777D-5D13-4FBD-BFF2-37058078DBEC}" srcOrd="1" destOrd="0" presId="urn:microsoft.com/office/officeart/2005/8/layout/hierarchy2"/>
    <dgm:cxn modelId="{A0C0B784-F25F-44F4-9605-0C95CDFD43E9}" type="presParOf" srcId="{650D777D-5D13-4FBD-BFF2-37058078DBEC}" destId="{E17254DB-F1FA-4644-8FD5-46BC8435B9AD}" srcOrd="0" destOrd="0" presId="urn:microsoft.com/office/officeart/2005/8/layout/hierarchy2"/>
    <dgm:cxn modelId="{19A19ED6-C3B9-45BF-88B0-25B137AB2AA1}" type="presParOf" srcId="{650D777D-5D13-4FBD-BFF2-37058078DBEC}" destId="{DBD867BA-23E5-4C10-8814-73202F8A73EC}" srcOrd="1" destOrd="0" presId="urn:microsoft.com/office/officeart/2005/8/layout/hierarchy2"/>
    <dgm:cxn modelId="{6BBBC6E7-8C04-43D7-B915-8D7567C8ED60}" type="presParOf" srcId="{BC82CD82-7476-45E8-B9D0-9B043F3336C6}" destId="{F6BB5D11-6A00-4106-B790-AEDD8B3C8479}" srcOrd="4" destOrd="0" presId="urn:microsoft.com/office/officeart/2005/8/layout/hierarchy2"/>
    <dgm:cxn modelId="{00034427-1D01-4F36-B96E-215BF4F4B4D4}" type="presParOf" srcId="{F6BB5D11-6A00-4106-B790-AEDD8B3C8479}" destId="{B3948293-A32A-48CF-9D68-F9730DA500F2}" srcOrd="0" destOrd="0" presId="urn:microsoft.com/office/officeart/2005/8/layout/hierarchy2"/>
    <dgm:cxn modelId="{10DFCE22-C901-4433-88F3-AD1A383C197C}" type="presParOf" srcId="{BC82CD82-7476-45E8-B9D0-9B043F3336C6}" destId="{F19CCACB-8A9A-4263-96F8-87D40BBC70F9}" srcOrd="5" destOrd="0" presId="urn:microsoft.com/office/officeart/2005/8/layout/hierarchy2"/>
    <dgm:cxn modelId="{4AA2D6F0-7C05-45BD-AFAF-76292E9D48C0}" type="presParOf" srcId="{F19CCACB-8A9A-4263-96F8-87D40BBC70F9}" destId="{FEF2D123-129C-4F26-8579-CF89A251BA97}" srcOrd="0" destOrd="0" presId="urn:microsoft.com/office/officeart/2005/8/layout/hierarchy2"/>
    <dgm:cxn modelId="{24A49F36-AFF7-4881-837B-157FFE20BE8C}" type="presParOf" srcId="{F19CCACB-8A9A-4263-96F8-87D40BBC70F9}" destId="{C4CE748F-B85F-4888-A633-356EC070A1E0}" srcOrd="1" destOrd="0" presId="urn:microsoft.com/office/officeart/2005/8/layout/hierarchy2"/>
    <dgm:cxn modelId="{36DCA2B5-4B61-4CA4-86BE-01848B7C2FE2}" type="presParOf" srcId="{C4CE748F-B85F-4888-A633-356EC070A1E0}" destId="{BDECDC71-94E7-4980-856E-CE27DD611594}" srcOrd="0" destOrd="0" presId="urn:microsoft.com/office/officeart/2005/8/layout/hierarchy2"/>
    <dgm:cxn modelId="{52B3E4E6-27DA-4E67-9168-628A3DE4EEAC}" type="presParOf" srcId="{BDECDC71-94E7-4980-856E-CE27DD611594}" destId="{9AF88E1C-39A7-45EB-80A0-5F19886E6AEB}" srcOrd="0" destOrd="0" presId="urn:microsoft.com/office/officeart/2005/8/layout/hierarchy2"/>
    <dgm:cxn modelId="{0EDEC59F-857F-4E37-A8FF-A157799DC352}" type="presParOf" srcId="{C4CE748F-B85F-4888-A633-356EC070A1E0}" destId="{6E24C3FE-C1C5-413A-8C90-B78603D7372F}" srcOrd="1" destOrd="0" presId="urn:microsoft.com/office/officeart/2005/8/layout/hierarchy2"/>
    <dgm:cxn modelId="{EAD31178-C3FC-4BC3-88EE-6CF1199B9847}" type="presParOf" srcId="{6E24C3FE-C1C5-413A-8C90-B78603D7372F}" destId="{9AE3653E-5125-41B1-ACF7-3BE203073E28}" srcOrd="0" destOrd="0" presId="urn:microsoft.com/office/officeart/2005/8/layout/hierarchy2"/>
    <dgm:cxn modelId="{9DE64581-2AB2-4467-A159-325E327D26C0}" type="presParOf" srcId="{6E24C3FE-C1C5-413A-8C90-B78603D7372F}" destId="{A8401937-5CFF-4AC5-B64D-C3A744D301D9}"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F5BC1-930C-45B1-A3F1-015725439013}">
      <dsp:nvSpPr>
        <dsp:cNvPr id="0" name=""/>
        <dsp:cNvSpPr/>
      </dsp:nvSpPr>
      <dsp:spPr>
        <a:xfrm>
          <a:off x="639703" y="1678440"/>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l-GR" sz="600" kern="1200" dirty="0">
              <a:solidFill>
                <a:schemeClr val="tx1"/>
              </a:solidFill>
            </a:rPr>
            <a:t>Εργαλεία</a:t>
          </a:r>
          <a:endParaRPr lang="en-US" sz="600" kern="1200" dirty="0">
            <a:solidFill>
              <a:schemeClr val="tx1"/>
            </a:solidFill>
          </a:endParaRPr>
        </a:p>
      </dsp:txBody>
      <dsp:txXfrm>
        <a:off x="652853" y="1691590"/>
        <a:ext cx="871629" cy="422664"/>
      </dsp:txXfrm>
    </dsp:sp>
    <dsp:sp modelId="{608BEC30-0DAF-4B54-9D79-361D3106FFC5}">
      <dsp:nvSpPr>
        <dsp:cNvPr id="0" name=""/>
        <dsp:cNvSpPr/>
      </dsp:nvSpPr>
      <dsp:spPr>
        <a:xfrm rot="17051759">
          <a:off x="984931" y="1183054"/>
          <a:ext cx="1464575" cy="19885"/>
        </a:xfrm>
        <a:custGeom>
          <a:avLst/>
          <a:gdLst/>
          <a:ahLst/>
          <a:cxnLst/>
          <a:rect l="0" t="0" r="0" b="0"/>
          <a:pathLst>
            <a:path>
              <a:moveTo>
                <a:pt x="0" y="9942"/>
              </a:moveTo>
              <a:lnTo>
                <a:pt x="1464575" y="9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680605" y="1156382"/>
        <a:ext cx="73228" cy="73228"/>
      </dsp:txXfrm>
    </dsp:sp>
    <dsp:sp modelId="{144C932F-51BB-4BF6-AED7-BA0504060D35}">
      <dsp:nvSpPr>
        <dsp:cNvPr id="0" name=""/>
        <dsp:cNvSpPr/>
      </dsp:nvSpPr>
      <dsp:spPr>
        <a:xfrm>
          <a:off x="1896805" y="258588"/>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l-GR" sz="600" kern="1200" dirty="0">
              <a:solidFill>
                <a:schemeClr val="tx1"/>
              </a:solidFill>
            </a:rPr>
            <a:t>Παρέμβαση στην αγορά</a:t>
          </a:r>
          <a:endParaRPr lang="en-US" sz="600" kern="1200" dirty="0">
            <a:solidFill>
              <a:schemeClr val="tx1"/>
            </a:solidFill>
          </a:endParaRPr>
        </a:p>
      </dsp:txBody>
      <dsp:txXfrm>
        <a:off x="1909955" y="271738"/>
        <a:ext cx="871629" cy="422664"/>
      </dsp:txXfrm>
    </dsp:sp>
    <dsp:sp modelId="{F933577C-15A1-466D-9C09-8386D09F19B3}">
      <dsp:nvSpPr>
        <dsp:cNvPr id="0" name=""/>
        <dsp:cNvSpPr/>
      </dsp:nvSpPr>
      <dsp:spPr>
        <a:xfrm rot="19457599">
          <a:off x="2753160" y="344051"/>
          <a:ext cx="442321" cy="19885"/>
        </a:xfrm>
        <a:custGeom>
          <a:avLst/>
          <a:gdLst/>
          <a:ahLst/>
          <a:cxnLst/>
          <a:rect l="0" t="0" r="0" b="0"/>
          <a:pathLst>
            <a:path>
              <a:moveTo>
                <a:pt x="0" y="9942"/>
              </a:moveTo>
              <a:lnTo>
                <a:pt x="44232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963262" y="342935"/>
        <a:ext cx="22116" cy="22116"/>
      </dsp:txXfrm>
    </dsp:sp>
    <dsp:sp modelId="{BAEA4688-5F91-441E-83C0-FAC9ABD0B58E}">
      <dsp:nvSpPr>
        <dsp:cNvPr id="0" name=""/>
        <dsp:cNvSpPr/>
      </dsp:nvSpPr>
      <dsp:spPr>
        <a:xfrm>
          <a:off x="3153906" y="434"/>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l-GR" sz="600" kern="1200" dirty="0">
              <a:solidFill>
                <a:schemeClr val="tx1"/>
              </a:solidFill>
            </a:rPr>
            <a:t>Παρεμβάσεις στο εμπόριο</a:t>
          </a:r>
        </a:p>
      </dsp:txBody>
      <dsp:txXfrm>
        <a:off x="3167056" y="13584"/>
        <a:ext cx="871629" cy="422664"/>
      </dsp:txXfrm>
    </dsp:sp>
    <dsp:sp modelId="{1B9FA8A2-8BA7-45C4-A2B8-97C29B74BD92}">
      <dsp:nvSpPr>
        <dsp:cNvPr id="0" name=""/>
        <dsp:cNvSpPr/>
      </dsp:nvSpPr>
      <dsp:spPr>
        <a:xfrm>
          <a:off x="4051836" y="214973"/>
          <a:ext cx="359171" cy="19885"/>
        </a:xfrm>
        <a:custGeom>
          <a:avLst/>
          <a:gdLst/>
          <a:ahLst/>
          <a:cxnLst/>
          <a:rect l="0" t="0" r="0" b="0"/>
          <a:pathLst>
            <a:path>
              <a:moveTo>
                <a:pt x="0" y="9942"/>
              </a:moveTo>
              <a:lnTo>
                <a:pt x="35917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4222443" y="215937"/>
        <a:ext cx="17958" cy="17958"/>
      </dsp:txXfrm>
    </dsp:sp>
    <dsp:sp modelId="{5A93CF22-5573-498F-B9A1-183939DEE83D}">
      <dsp:nvSpPr>
        <dsp:cNvPr id="0" name=""/>
        <dsp:cNvSpPr/>
      </dsp:nvSpPr>
      <dsp:spPr>
        <a:xfrm>
          <a:off x="4411008" y="434"/>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l-GR" sz="600" kern="1200" dirty="0">
              <a:solidFill>
                <a:schemeClr val="tx1"/>
              </a:solidFill>
            </a:rPr>
            <a:t>Δασμοί, επιδοτήσεις εξαγωγών, ποσοστώσεις</a:t>
          </a:r>
        </a:p>
      </dsp:txBody>
      <dsp:txXfrm>
        <a:off x="4424158" y="13584"/>
        <a:ext cx="871629" cy="422664"/>
      </dsp:txXfrm>
    </dsp:sp>
    <dsp:sp modelId="{068180B5-2B30-4BF9-BC16-BEB970863BA4}">
      <dsp:nvSpPr>
        <dsp:cNvPr id="0" name=""/>
        <dsp:cNvSpPr/>
      </dsp:nvSpPr>
      <dsp:spPr>
        <a:xfrm rot="2142401">
          <a:off x="2753160" y="602206"/>
          <a:ext cx="442321" cy="19885"/>
        </a:xfrm>
        <a:custGeom>
          <a:avLst/>
          <a:gdLst/>
          <a:ahLst/>
          <a:cxnLst/>
          <a:rect l="0" t="0" r="0" b="0"/>
          <a:pathLst>
            <a:path>
              <a:moveTo>
                <a:pt x="0" y="9942"/>
              </a:moveTo>
              <a:lnTo>
                <a:pt x="44232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963262" y="601090"/>
        <a:ext cx="22116" cy="22116"/>
      </dsp:txXfrm>
    </dsp:sp>
    <dsp:sp modelId="{B14858AD-5640-436D-8D84-DA44CF089371}">
      <dsp:nvSpPr>
        <dsp:cNvPr id="0" name=""/>
        <dsp:cNvSpPr/>
      </dsp:nvSpPr>
      <dsp:spPr>
        <a:xfrm>
          <a:off x="3153906" y="516743"/>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l-GR" sz="600" kern="1200" dirty="0">
              <a:solidFill>
                <a:schemeClr val="tx1"/>
              </a:solidFill>
            </a:rPr>
            <a:t>Παρεμβάσεις στην εσωτερική αγορά</a:t>
          </a:r>
          <a:endParaRPr lang="en-US" sz="600" kern="1200" dirty="0">
            <a:solidFill>
              <a:schemeClr val="tx1"/>
            </a:solidFill>
          </a:endParaRPr>
        </a:p>
      </dsp:txBody>
      <dsp:txXfrm>
        <a:off x="3167056" y="529893"/>
        <a:ext cx="871629" cy="422664"/>
      </dsp:txXfrm>
    </dsp:sp>
    <dsp:sp modelId="{3A1EB35B-F4D9-4ADA-97C1-225043892148}">
      <dsp:nvSpPr>
        <dsp:cNvPr id="0" name=""/>
        <dsp:cNvSpPr/>
      </dsp:nvSpPr>
      <dsp:spPr>
        <a:xfrm>
          <a:off x="4051836" y="731283"/>
          <a:ext cx="359171" cy="19885"/>
        </a:xfrm>
        <a:custGeom>
          <a:avLst/>
          <a:gdLst/>
          <a:ahLst/>
          <a:cxnLst/>
          <a:rect l="0" t="0" r="0" b="0"/>
          <a:pathLst>
            <a:path>
              <a:moveTo>
                <a:pt x="0" y="9942"/>
              </a:moveTo>
              <a:lnTo>
                <a:pt x="35917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4222443" y="732246"/>
        <a:ext cx="17958" cy="17958"/>
      </dsp:txXfrm>
    </dsp:sp>
    <dsp:sp modelId="{FB85FB21-6DCD-438C-B105-24D6EB2699FE}">
      <dsp:nvSpPr>
        <dsp:cNvPr id="0" name=""/>
        <dsp:cNvSpPr/>
      </dsp:nvSpPr>
      <dsp:spPr>
        <a:xfrm>
          <a:off x="4411008" y="516743"/>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l-GR" sz="600" kern="1200" dirty="0">
              <a:solidFill>
                <a:schemeClr val="tx1"/>
              </a:solidFill>
            </a:rPr>
            <a:t>Ελάχιστη εγγυημένη τιμή,</a:t>
          </a:r>
        </a:p>
        <a:p>
          <a:pPr marL="0" lvl="0" indent="0" algn="ctr" defTabSz="266700">
            <a:lnSpc>
              <a:spcPct val="90000"/>
            </a:lnSpc>
            <a:spcBef>
              <a:spcPct val="0"/>
            </a:spcBef>
            <a:spcAft>
              <a:spcPct val="35000"/>
            </a:spcAft>
            <a:buNone/>
          </a:pPr>
          <a:r>
            <a:rPr lang="el-GR" sz="600" kern="1200" dirty="0">
              <a:solidFill>
                <a:schemeClr val="tx1"/>
              </a:solidFill>
            </a:rPr>
            <a:t>Απόσυρση παραγωγής</a:t>
          </a:r>
          <a:endParaRPr lang="en-US" sz="600" kern="1200" dirty="0">
            <a:solidFill>
              <a:schemeClr val="tx1"/>
            </a:solidFill>
          </a:endParaRPr>
        </a:p>
      </dsp:txBody>
      <dsp:txXfrm>
        <a:off x="4424158" y="529893"/>
        <a:ext cx="871629" cy="422664"/>
      </dsp:txXfrm>
    </dsp:sp>
    <dsp:sp modelId="{DDC72592-DE5E-44AC-B427-0A3F50E40FF1}">
      <dsp:nvSpPr>
        <dsp:cNvPr id="0" name=""/>
        <dsp:cNvSpPr/>
      </dsp:nvSpPr>
      <dsp:spPr>
        <a:xfrm rot="20413970">
          <a:off x="1526388" y="1828441"/>
          <a:ext cx="381661" cy="19885"/>
        </a:xfrm>
        <a:custGeom>
          <a:avLst/>
          <a:gdLst/>
          <a:ahLst/>
          <a:cxnLst/>
          <a:rect l="0" t="0" r="0" b="0"/>
          <a:pathLst>
            <a:path>
              <a:moveTo>
                <a:pt x="0" y="9942"/>
              </a:moveTo>
              <a:lnTo>
                <a:pt x="381661" y="9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707677" y="1828842"/>
        <a:ext cx="19083" cy="19083"/>
      </dsp:txXfrm>
    </dsp:sp>
    <dsp:sp modelId="{E1D92467-644E-4565-BA3E-A4881391BBC4}">
      <dsp:nvSpPr>
        <dsp:cNvPr id="0" name=""/>
        <dsp:cNvSpPr/>
      </dsp:nvSpPr>
      <dsp:spPr>
        <a:xfrm>
          <a:off x="1896805" y="1549362"/>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l-GR" sz="600" kern="1200" dirty="0">
              <a:solidFill>
                <a:schemeClr val="tx1"/>
              </a:solidFill>
            </a:rPr>
            <a:t>Δημοσιονομική μεταφορά σε παραγωγούς</a:t>
          </a:r>
          <a:endParaRPr lang="en-US" sz="600" kern="1200" dirty="0">
            <a:solidFill>
              <a:schemeClr val="tx1"/>
            </a:solidFill>
          </a:endParaRPr>
        </a:p>
      </dsp:txBody>
      <dsp:txXfrm>
        <a:off x="1909955" y="1562512"/>
        <a:ext cx="871629" cy="422664"/>
      </dsp:txXfrm>
    </dsp:sp>
    <dsp:sp modelId="{4681776E-C419-4985-A07F-4296EA792D12}">
      <dsp:nvSpPr>
        <dsp:cNvPr id="0" name=""/>
        <dsp:cNvSpPr/>
      </dsp:nvSpPr>
      <dsp:spPr>
        <a:xfrm rot="18289469">
          <a:off x="2659845" y="1505747"/>
          <a:ext cx="628951" cy="19885"/>
        </a:xfrm>
        <a:custGeom>
          <a:avLst/>
          <a:gdLst/>
          <a:ahLst/>
          <a:cxnLst/>
          <a:rect l="0" t="0" r="0" b="0"/>
          <a:pathLst>
            <a:path>
              <a:moveTo>
                <a:pt x="0" y="9942"/>
              </a:moveTo>
              <a:lnTo>
                <a:pt x="62895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958597" y="1499966"/>
        <a:ext cx="31447" cy="31447"/>
      </dsp:txXfrm>
    </dsp:sp>
    <dsp:sp modelId="{7AD0F809-F7F5-4AC5-AB46-B356B961828C}">
      <dsp:nvSpPr>
        <dsp:cNvPr id="0" name=""/>
        <dsp:cNvSpPr/>
      </dsp:nvSpPr>
      <dsp:spPr>
        <a:xfrm>
          <a:off x="3153906" y="1033053"/>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l-GR" sz="600" kern="1200" dirty="0">
              <a:solidFill>
                <a:schemeClr val="tx1"/>
              </a:solidFill>
            </a:rPr>
            <a:t>Επιδοτήσεις στην παραγωγή</a:t>
          </a:r>
        </a:p>
      </dsp:txBody>
      <dsp:txXfrm>
        <a:off x="3167056" y="1046203"/>
        <a:ext cx="871629" cy="422664"/>
      </dsp:txXfrm>
    </dsp:sp>
    <dsp:sp modelId="{A2CF9A38-3905-466E-8AA5-5FFAFBC621D6}">
      <dsp:nvSpPr>
        <dsp:cNvPr id="0" name=""/>
        <dsp:cNvSpPr/>
      </dsp:nvSpPr>
      <dsp:spPr>
        <a:xfrm>
          <a:off x="4051836" y="1247593"/>
          <a:ext cx="359171" cy="19885"/>
        </a:xfrm>
        <a:custGeom>
          <a:avLst/>
          <a:gdLst/>
          <a:ahLst/>
          <a:cxnLst/>
          <a:rect l="0" t="0" r="0" b="0"/>
          <a:pathLst>
            <a:path>
              <a:moveTo>
                <a:pt x="0" y="9942"/>
              </a:moveTo>
              <a:lnTo>
                <a:pt x="35917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4222443" y="1248556"/>
        <a:ext cx="17958" cy="17958"/>
      </dsp:txXfrm>
    </dsp:sp>
    <dsp:sp modelId="{DF8E22E7-D6BB-4E80-87C6-8B80B45A4CEA}">
      <dsp:nvSpPr>
        <dsp:cNvPr id="0" name=""/>
        <dsp:cNvSpPr/>
      </dsp:nvSpPr>
      <dsp:spPr>
        <a:xfrm>
          <a:off x="4411008" y="1033053"/>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l-GR" sz="600" kern="1200" dirty="0">
              <a:solidFill>
                <a:schemeClr val="tx1"/>
              </a:solidFill>
            </a:rPr>
            <a:t>Επιδοτήσεις σε προϊόν, σε εισροές, σε επενδύσεις</a:t>
          </a:r>
        </a:p>
      </dsp:txBody>
      <dsp:txXfrm>
        <a:off x="4424158" y="1046203"/>
        <a:ext cx="871629" cy="422664"/>
      </dsp:txXfrm>
    </dsp:sp>
    <dsp:sp modelId="{BCDBF83E-2813-4D03-8392-3D6863EBA6FA}">
      <dsp:nvSpPr>
        <dsp:cNvPr id="0" name=""/>
        <dsp:cNvSpPr/>
      </dsp:nvSpPr>
      <dsp:spPr>
        <a:xfrm>
          <a:off x="2794735" y="1763902"/>
          <a:ext cx="359171" cy="19885"/>
        </a:xfrm>
        <a:custGeom>
          <a:avLst/>
          <a:gdLst/>
          <a:ahLst/>
          <a:cxnLst/>
          <a:rect l="0" t="0" r="0" b="0"/>
          <a:pathLst>
            <a:path>
              <a:moveTo>
                <a:pt x="0" y="9942"/>
              </a:moveTo>
              <a:lnTo>
                <a:pt x="35917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965341" y="1764865"/>
        <a:ext cx="17958" cy="17958"/>
      </dsp:txXfrm>
    </dsp:sp>
    <dsp:sp modelId="{769FB8F3-F868-4E8C-83C5-CF9AD55DD202}">
      <dsp:nvSpPr>
        <dsp:cNvPr id="0" name=""/>
        <dsp:cNvSpPr/>
      </dsp:nvSpPr>
      <dsp:spPr>
        <a:xfrm>
          <a:off x="3153906" y="1549362"/>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l-GR" sz="600" kern="1200" dirty="0">
              <a:solidFill>
                <a:schemeClr val="tx1"/>
              </a:solidFill>
            </a:rPr>
            <a:t>Επιδοτήσεις στην καλλιεργούμενη έκταση ή στον αριθμό των εκτρεφόμενων ζώων </a:t>
          </a:r>
        </a:p>
      </dsp:txBody>
      <dsp:txXfrm>
        <a:off x="3167056" y="1562512"/>
        <a:ext cx="871629" cy="422664"/>
      </dsp:txXfrm>
    </dsp:sp>
    <dsp:sp modelId="{00F18B11-C49B-4C71-BC7A-1DCE96310600}">
      <dsp:nvSpPr>
        <dsp:cNvPr id="0" name=""/>
        <dsp:cNvSpPr/>
      </dsp:nvSpPr>
      <dsp:spPr>
        <a:xfrm>
          <a:off x="4051836" y="1763902"/>
          <a:ext cx="359171" cy="19885"/>
        </a:xfrm>
        <a:custGeom>
          <a:avLst/>
          <a:gdLst/>
          <a:ahLst/>
          <a:cxnLst/>
          <a:rect l="0" t="0" r="0" b="0"/>
          <a:pathLst>
            <a:path>
              <a:moveTo>
                <a:pt x="0" y="9942"/>
              </a:moveTo>
              <a:lnTo>
                <a:pt x="35917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4222443" y="1764865"/>
        <a:ext cx="17958" cy="17958"/>
      </dsp:txXfrm>
    </dsp:sp>
    <dsp:sp modelId="{B5F8E4DF-B5F2-4F43-AF8A-0850AAC94E4A}">
      <dsp:nvSpPr>
        <dsp:cNvPr id="0" name=""/>
        <dsp:cNvSpPr/>
      </dsp:nvSpPr>
      <dsp:spPr>
        <a:xfrm>
          <a:off x="4411008" y="1549362"/>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l-GR" sz="600" kern="1200" dirty="0" err="1">
              <a:solidFill>
                <a:schemeClr val="tx1"/>
              </a:solidFill>
            </a:rPr>
            <a:t>Εκταρικές</a:t>
          </a:r>
          <a:r>
            <a:rPr lang="el-GR" sz="600" kern="1200" dirty="0">
              <a:solidFill>
                <a:schemeClr val="tx1"/>
              </a:solidFill>
            </a:rPr>
            <a:t> και κεφαλικές επιδοτήσεις</a:t>
          </a:r>
        </a:p>
      </dsp:txBody>
      <dsp:txXfrm>
        <a:off x="4424158" y="1562512"/>
        <a:ext cx="871629" cy="422664"/>
      </dsp:txXfrm>
    </dsp:sp>
    <dsp:sp modelId="{0ED2B951-417A-4EC8-BB2F-9FC60E89F969}">
      <dsp:nvSpPr>
        <dsp:cNvPr id="0" name=""/>
        <dsp:cNvSpPr/>
      </dsp:nvSpPr>
      <dsp:spPr>
        <a:xfrm rot="3310531">
          <a:off x="2659845" y="2022057"/>
          <a:ext cx="628951" cy="19885"/>
        </a:xfrm>
        <a:custGeom>
          <a:avLst/>
          <a:gdLst/>
          <a:ahLst/>
          <a:cxnLst/>
          <a:rect l="0" t="0" r="0" b="0"/>
          <a:pathLst>
            <a:path>
              <a:moveTo>
                <a:pt x="0" y="9942"/>
              </a:moveTo>
              <a:lnTo>
                <a:pt x="62895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958597" y="2016276"/>
        <a:ext cx="31447" cy="31447"/>
      </dsp:txXfrm>
    </dsp:sp>
    <dsp:sp modelId="{71CA659A-3DC3-4718-847A-78B09DCA0321}">
      <dsp:nvSpPr>
        <dsp:cNvPr id="0" name=""/>
        <dsp:cNvSpPr/>
      </dsp:nvSpPr>
      <dsp:spPr>
        <a:xfrm>
          <a:off x="3153906" y="2065672"/>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l-GR" sz="600" kern="1200" dirty="0">
              <a:solidFill>
                <a:schemeClr val="tx1"/>
              </a:solidFill>
            </a:rPr>
            <a:t>Επιδοτήσεις βασισμένες σε ειδικά κριτήρια</a:t>
          </a:r>
        </a:p>
      </dsp:txBody>
      <dsp:txXfrm>
        <a:off x="3167056" y="2078822"/>
        <a:ext cx="871629" cy="422664"/>
      </dsp:txXfrm>
    </dsp:sp>
    <dsp:sp modelId="{B03CE9B5-1974-4658-B218-C1BF94F7235D}">
      <dsp:nvSpPr>
        <dsp:cNvPr id="0" name=""/>
        <dsp:cNvSpPr/>
      </dsp:nvSpPr>
      <dsp:spPr>
        <a:xfrm>
          <a:off x="4051836" y="2280212"/>
          <a:ext cx="359171" cy="19885"/>
        </a:xfrm>
        <a:custGeom>
          <a:avLst/>
          <a:gdLst/>
          <a:ahLst/>
          <a:cxnLst/>
          <a:rect l="0" t="0" r="0" b="0"/>
          <a:pathLst>
            <a:path>
              <a:moveTo>
                <a:pt x="0" y="9942"/>
              </a:moveTo>
              <a:lnTo>
                <a:pt x="35917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4222443" y="2281175"/>
        <a:ext cx="17958" cy="17958"/>
      </dsp:txXfrm>
    </dsp:sp>
    <dsp:sp modelId="{FB4B9200-A42A-48F5-973F-6336AEB5EB9A}">
      <dsp:nvSpPr>
        <dsp:cNvPr id="0" name=""/>
        <dsp:cNvSpPr/>
      </dsp:nvSpPr>
      <dsp:spPr>
        <a:xfrm>
          <a:off x="4411008" y="2065672"/>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l-GR" sz="600" kern="1200" dirty="0">
              <a:solidFill>
                <a:schemeClr val="tx1"/>
              </a:solidFill>
            </a:rPr>
            <a:t>Περιβαλλοντικά, προσανατολισμού της παραγωγής, ασφάλειας, κ.λπ.</a:t>
          </a:r>
        </a:p>
      </dsp:txBody>
      <dsp:txXfrm>
        <a:off x="4424158" y="2078822"/>
        <a:ext cx="871629" cy="422664"/>
      </dsp:txXfrm>
    </dsp:sp>
    <dsp:sp modelId="{46084AD1-0838-4706-AB7F-00996EE77806}">
      <dsp:nvSpPr>
        <dsp:cNvPr id="0" name=""/>
        <dsp:cNvSpPr/>
      </dsp:nvSpPr>
      <dsp:spPr>
        <a:xfrm rot="4548241">
          <a:off x="984931" y="2602905"/>
          <a:ext cx="1464575" cy="19885"/>
        </a:xfrm>
        <a:custGeom>
          <a:avLst/>
          <a:gdLst/>
          <a:ahLst/>
          <a:cxnLst/>
          <a:rect l="0" t="0" r="0" b="0"/>
          <a:pathLst>
            <a:path>
              <a:moveTo>
                <a:pt x="0" y="9942"/>
              </a:moveTo>
              <a:lnTo>
                <a:pt x="1464575" y="9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680605" y="2576233"/>
        <a:ext cx="73228" cy="73228"/>
      </dsp:txXfrm>
    </dsp:sp>
    <dsp:sp modelId="{3FFD2419-41C4-4E90-96C0-FA6FBCACA4B7}">
      <dsp:nvSpPr>
        <dsp:cNvPr id="0" name=""/>
        <dsp:cNvSpPr/>
      </dsp:nvSpPr>
      <dsp:spPr>
        <a:xfrm>
          <a:off x="1896805" y="3098291"/>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l-GR" sz="600" kern="1200" dirty="0">
              <a:solidFill>
                <a:schemeClr val="tx1"/>
              </a:solidFill>
            </a:rPr>
            <a:t>Δημοσιονομική μεταφορά στο σύνολο του κλάδου της γεωργίας</a:t>
          </a:r>
          <a:endParaRPr lang="en-US" sz="600" kern="1200" dirty="0">
            <a:solidFill>
              <a:schemeClr val="tx1"/>
            </a:solidFill>
          </a:endParaRPr>
        </a:p>
      </dsp:txBody>
      <dsp:txXfrm>
        <a:off x="1909955" y="3111441"/>
        <a:ext cx="871629" cy="422664"/>
      </dsp:txXfrm>
    </dsp:sp>
    <dsp:sp modelId="{CF787C23-3EF6-4D63-9778-5A2608DB981E}">
      <dsp:nvSpPr>
        <dsp:cNvPr id="0" name=""/>
        <dsp:cNvSpPr/>
      </dsp:nvSpPr>
      <dsp:spPr>
        <a:xfrm rot="18289469">
          <a:off x="2659845" y="3054676"/>
          <a:ext cx="628951" cy="19885"/>
        </a:xfrm>
        <a:custGeom>
          <a:avLst/>
          <a:gdLst/>
          <a:ahLst/>
          <a:cxnLst/>
          <a:rect l="0" t="0" r="0" b="0"/>
          <a:pathLst>
            <a:path>
              <a:moveTo>
                <a:pt x="0" y="9942"/>
              </a:moveTo>
              <a:lnTo>
                <a:pt x="62895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958597" y="3048895"/>
        <a:ext cx="31447" cy="31447"/>
      </dsp:txXfrm>
    </dsp:sp>
    <dsp:sp modelId="{C93D00B7-15C7-4160-9660-B6972A4136B6}">
      <dsp:nvSpPr>
        <dsp:cNvPr id="0" name=""/>
        <dsp:cNvSpPr/>
      </dsp:nvSpPr>
      <dsp:spPr>
        <a:xfrm>
          <a:off x="3153906" y="2581981"/>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l-GR" sz="600" kern="1200" dirty="0">
              <a:solidFill>
                <a:schemeClr val="tx1"/>
              </a:solidFill>
            </a:rPr>
            <a:t>Ενέργειες για το ανθρώπινο δυναμικό </a:t>
          </a:r>
          <a:endParaRPr lang="en-US" sz="600" kern="1200" dirty="0">
            <a:solidFill>
              <a:schemeClr val="tx1"/>
            </a:solidFill>
          </a:endParaRPr>
        </a:p>
      </dsp:txBody>
      <dsp:txXfrm>
        <a:off x="3167056" y="2595131"/>
        <a:ext cx="871629" cy="422664"/>
      </dsp:txXfrm>
    </dsp:sp>
    <dsp:sp modelId="{DC6F5B4B-B4CE-4A15-81B9-71C2A9C0AE34}">
      <dsp:nvSpPr>
        <dsp:cNvPr id="0" name=""/>
        <dsp:cNvSpPr/>
      </dsp:nvSpPr>
      <dsp:spPr>
        <a:xfrm rot="21531276">
          <a:off x="4051802" y="2793134"/>
          <a:ext cx="338919" cy="19885"/>
        </a:xfrm>
        <a:custGeom>
          <a:avLst/>
          <a:gdLst/>
          <a:ahLst/>
          <a:cxnLst/>
          <a:rect l="0" t="0" r="0" b="0"/>
          <a:pathLst>
            <a:path>
              <a:moveTo>
                <a:pt x="0" y="9942"/>
              </a:moveTo>
              <a:lnTo>
                <a:pt x="338919"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4212789" y="2794603"/>
        <a:ext cx="16945" cy="16945"/>
      </dsp:txXfrm>
    </dsp:sp>
    <dsp:sp modelId="{AD79B659-2583-4F2A-BAA5-CE41BFF1DC02}">
      <dsp:nvSpPr>
        <dsp:cNvPr id="0" name=""/>
        <dsp:cNvSpPr/>
      </dsp:nvSpPr>
      <dsp:spPr>
        <a:xfrm>
          <a:off x="4390688" y="2575207"/>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l-GR" sz="600" kern="1200" dirty="0">
              <a:solidFill>
                <a:schemeClr val="tx1"/>
              </a:solidFill>
            </a:rPr>
            <a:t>Εκπαίδευση και συμβουλές, Ε+Α, κ.λπ.</a:t>
          </a:r>
          <a:endParaRPr lang="en-US" sz="600" kern="1200" dirty="0">
            <a:solidFill>
              <a:schemeClr val="tx1"/>
            </a:solidFill>
          </a:endParaRPr>
        </a:p>
      </dsp:txBody>
      <dsp:txXfrm>
        <a:off x="4403838" y="2588357"/>
        <a:ext cx="871629" cy="422664"/>
      </dsp:txXfrm>
    </dsp:sp>
    <dsp:sp modelId="{B9426EF3-FF8A-4E11-AE89-4E911E8E1ACA}">
      <dsp:nvSpPr>
        <dsp:cNvPr id="0" name=""/>
        <dsp:cNvSpPr/>
      </dsp:nvSpPr>
      <dsp:spPr>
        <a:xfrm>
          <a:off x="2794735" y="3312831"/>
          <a:ext cx="359171" cy="19885"/>
        </a:xfrm>
        <a:custGeom>
          <a:avLst/>
          <a:gdLst/>
          <a:ahLst/>
          <a:cxnLst/>
          <a:rect l="0" t="0" r="0" b="0"/>
          <a:pathLst>
            <a:path>
              <a:moveTo>
                <a:pt x="0" y="9942"/>
              </a:moveTo>
              <a:lnTo>
                <a:pt x="35917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965341" y="3313794"/>
        <a:ext cx="17958" cy="17958"/>
      </dsp:txXfrm>
    </dsp:sp>
    <dsp:sp modelId="{16D1F08C-7736-4508-A22A-B7F11E213FDA}">
      <dsp:nvSpPr>
        <dsp:cNvPr id="0" name=""/>
        <dsp:cNvSpPr/>
      </dsp:nvSpPr>
      <dsp:spPr>
        <a:xfrm>
          <a:off x="3153906" y="3098291"/>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l-GR" sz="600" kern="1200" dirty="0">
              <a:solidFill>
                <a:schemeClr val="tx1"/>
              </a:solidFill>
            </a:rPr>
            <a:t>Ενέργειες για τις υποδομές</a:t>
          </a:r>
          <a:endParaRPr lang="en-US" sz="600" kern="1200" dirty="0">
            <a:solidFill>
              <a:schemeClr val="tx1"/>
            </a:solidFill>
          </a:endParaRPr>
        </a:p>
      </dsp:txBody>
      <dsp:txXfrm>
        <a:off x="3167056" y="3111441"/>
        <a:ext cx="871629" cy="422664"/>
      </dsp:txXfrm>
    </dsp:sp>
    <dsp:sp modelId="{D7DF292A-FAE7-4986-9BF5-1FF4C11E2E06}">
      <dsp:nvSpPr>
        <dsp:cNvPr id="0" name=""/>
        <dsp:cNvSpPr/>
      </dsp:nvSpPr>
      <dsp:spPr>
        <a:xfrm>
          <a:off x="4051836" y="3312831"/>
          <a:ext cx="359171" cy="19885"/>
        </a:xfrm>
        <a:custGeom>
          <a:avLst/>
          <a:gdLst/>
          <a:ahLst/>
          <a:cxnLst/>
          <a:rect l="0" t="0" r="0" b="0"/>
          <a:pathLst>
            <a:path>
              <a:moveTo>
                <a:pt x="0" y="9942"/>
              </a:moveTo>
              <a:lnTo>
                <a:pt x="35917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4222443" y="3313794"/>
        <a:ext cx="17958" cy="17958"/>
      </dsp:txXfrm>
    </dsp:sp>
    <dsp:sp modelId="{E17254DB-F1FA-4644-8FD5-46BC8435B9AD}">
      <dsp:nvSpPr>
        <dsp:cNvPr id="0" name=""/>
        <dsp:cNvSpPr/>
      </dsp:nvSpPr>
      <dsp:spPr>
        <a:xfrm>
          <a:off x="4411008" y="3098291"/>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l-GR" sz="600" kern="1200" dirty="0">
              <a:solidFill>
                <a:schemeClr val="tx1"/>
              </a:solidFill>
            </a:rPr>
            <a:t>Υποδομές άρδευσης, αγροτική οδοποιία , στράγγιση, κ.λπ.</a:t>
          </a:r>
          <a:endParaRPr lang="en-US" sz="600" kern="1200" dirty="0">
            <a:solidFill>
              <a:schemeClr val="tx1"/>
            </a:solidFill>
          </a:endParaRPr>
        </a:p>
      </dsp:txBody>
      <dsp:txXfrm>
        <a:off x="4424158" y="3111441"/>
        <a:ext cx="871629" cy="422664"/>
      </dsp:txXfrm>
    </dsp:sp>
    <dsp:sp modelId="{F6BB5D11-6A00-4106-B790-AEDD8B3C8479}">
      <dsp:nvSpPr>
        <dsp:cNvPr id="0" name=""/>
        <dsp:cNvSpPr/>
      </dsp:nvSpPr>
      <dsp:spPr>
        <a:xfrm rot="3310531">
          <a:off x="2659845" y="3570986"/>
          <a:ext cx="628951" cy="19885"/>
        </a:xfrm>
        <a:custGeom>
          <a:avLst/>
          <a:gdLst/>
          <a:ahLst/>
          <a:cxnLst/>
          <a:rect l="0" t="0" r="0" b="0"/>
          <a:pathLst>
            <a:path>
              <a:moveTo>
                <a:pt x="0" y="9942"/>
              </a:moveTo>
              <a:lnTo>
                <a:pt x="62895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958597" y="3565204"/>
        <a:ext cx="31447" cy="31447"/>
      </dsp:txXfrm>
    </dsp:sp>
    <dsp:sp modelId="{FEF2D123-129C-4F26-8579-CF89A251BA97}">
      <dsp:nvSpPr>
        <dsp:cNvPr id="0" name=""/>
        <dsp:cNvSpPr/>
      </dsp:nvSpPr>
      <dsp:spPr>
        <a:xfrm>
          <a:off x="3153906" y="3614601"/>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l-GR" sz="600" kern="1200" dirty="0">
              <a:solidFill>
                <a:schemeClr val="tx1"/>
              </a:solidFill>
            </a:rPr>
            <a:t>Ενέργειες για υπηρεσίες στο σύνολο του κλάδου</a:t>
          </a:r>
          <a:endParaRPr lang="en-US" sz="600" kern="1200" dirty="0">
            <a:solidFill>
              <a:schemeClr val="tx1"/>
            </a:solidFill>
          </a:endParaRPr>
        </a:p>
      </dsp:txBody>
      <dsp:txXfrm>
        <a:off x="3167056" y="3627751"/>
        <a:ext cx="871629" cy="422664"/>
      </dsp:txXfrm>
    </dsp:sp>
    <dsp:sp modelId="{BDECDC71-94E7-4980-856E-CE27DD611594}">
      <dsp:nvSpPr>
        <dsp:cNvPr id="0" name=""/>
        <dsp:cNvSpPr/>
      </dsp:nvSpPr>
      <dsp:spPr>
        <a:xfrm>
          <a:off x="4051836" y="3829140"/>
          <a:ext cx="359171" cy="19885"/>
        </a:xfrm>
        <a:custGeom>
          <a:avLst/>
          <a:gdLst/>
          <a:ahLst/>
          <a:cxnLst/>
          <a:rect l="0" t="0" r="0" b="0"/>
          <a:pathLst>
            <a:path>
              <a:moveTo>
                <a:pt x="0" y="9942"/>
              </a:moveTo>
              <a:lnTo>
                <a:pt x="35917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4222443" y="3830104"/>
        <a:ext cx="17958" cy="17958"/>
      </dsp:txXfrm>
    </dsp:sp>
    <dsp:sp modelId="{9AE3653E-5125-41B1-ACF7-3BE203073E28}">
      <dsp:nvSpPr>
        <dsp:cNvPr id="0" name=""/>
        <dsp:cNvSpPr/>
      </dsp:nvSpPr>
      <dsp:spPr>
        <a:xfrm>
          <a:off x="4411008" y="3614601"/>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l-GR" sz="600" kern="1200" dirty="0">
              <a:solidFill>
                <a:schemeClr val="tx1"/>
              </a:solidFill>
            </a:rPr>
            <a:t>Υπηρεσίες υγειονομικού ελέγχου, προστασίας, μετεωρολογίας, διαφήμισης, κ.λπ.</a:t>
          </a:r>
          <a:endParaRPr lang="en-US" sz="600" kern="1200" dirty="0">
            <a:solidFill>
              <a:schemeClr val="tx1"/>
            </a:solidFill>
          </a:endParaRPr>
        </a:p>
      </dsp:txBody>
      <dsp:txXfrm>
        <a:off x="4424158" y="3627751"/>
        <a:ext cx="871629" cy="4226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925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3376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2354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5692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4045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9753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666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7222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5536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7423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8057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727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430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5686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01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0125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017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537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40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8707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93" cy="5143522"/>
          </a:xfrm>
          <a:custGeom>
            <a:avLst/>
            <a:gdLst/>
            <a:ahLst/>
            <a:cxnLst/>
            <a:rect l="l" t="t" r="r" b="b"/>
            <a:pathLst>
              <a:path w="94269" h="53026" extrusionOk="0">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4136135"/>
            <a:ext cx="1085915" cy="1007345"/>
          </a:xfrm>
          <a:custGeom>
            <a:avLst/>
            <a:gdLst/>
            <a:ahLst/>
            <a:cxnLst/>
            <a:rect l="l" t="t" r="r" b="b"/>
            <a:pathLst>
              <a:path w="11195" h="10385" extrusionOk="0">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1936023" cy="2500369"/>
          </a:xfrm>
          <a:custGeom>
            <a:avLst/>
            <a:gdLst/>
            <a:ahLst/>
            <a:cxnLst/>
            <a:rect l="l" t="t" r="r" b="b"/>
            <a:pathLst>
              <a:path w="19959" h="25777" extrusionOk="0">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21665" y="0"/>
            <a:ext cx="971649" cy="843027"/>
          </a:xfrm>
          <a:custGeom>
            <a:avLst/>
            <a:gdLst/>
            <a:ahLst/>
            <a:cxnLst/>
            <a:rect l="l" t="t" r="r" b="b"/>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4918075" y="1991850"/>
            <a:ext cx="39579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1"/>
        <p:cNvGrpSpPr/>
        <p:nvPr/>
      </p:nvGrpSpPr>
      <p:grpSpPr>
        <a:xfrm>
          <a:off x="0" y="0"/>
          <a:ext cx="0" cy="0"/>
          <a:chOff x="0" y="0"/>
          <a:chExt cx="0" cy="0"/>
        </a:xfrm>
      </p:grpSpPr>
      <p:sp>
        <p:nvSpPr>
          <p:cNvPr id="52" name="Google Shape;52;p7"/>
          <p:cNvSpPr/>
          <p:nvPr/>
        </p:nvSpPr>
        <p:spPr>
          <a:xfrm>
            <a:off x="0" y="0"/>
            <a:ext cx="9143954" cy="5143389"/>
          </a:xfrm>
          <a:custGeom>
            <a:avLst/>
            <a:gdLst/>
            <a:ahLst/>
            <a:cxnLst/>
            <a:rect l="l" t="t" r="r" b="b"/>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a:off x="2007373" y="2801981"/>
            <a:ext cx="1494925" cy="907315"/>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rot="758744">
            <a:off x="1198314" y="3395329"/>
            <a:ext cx="582376" cy="869781"/>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1993115" y="0"/>
            <a:ext cx="1828888" cy="1393078"/>
          </a:xfrm>
          <a:custGeom>
            <a:avLst/>
            <a:gdLst/>
            <a:ahLst/>
            <a:cxnLst/>
            <a:rect l="l" t="t" r="r" b="b"/>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1793105" y="4243274"/>
            <a:ext cx="1271637" cy="900137"/>
          </a:xfrm>
          <a:custGeom>
            <a:avLst/>
            <a:gdLst/>
            <a:ahLst/>
            <a:cxnLst/>
            <a:rect l="l" t="t" r="r" b="b"/>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a:off x="0" y="2907418"/>
            <a:ext cx="971624" cy="1607346"/>
          </a:xfrm>
          <a:custGeom>
            <a:avLst/>
            <a:gdLst/>
            <a:ahLst/>
            <a:cxnLst/>
            <a:rect l="l" t="t" r="r" b="b"/>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title"/>
          </p:nvPr>
        </p:nvSpPr>
        <p:spPr>
          <a:xfrm>
            <a:off x="3822000" y="893225"/>
            <a:ext cx="4864800" cy="690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9" name="Google Shape;59;p7"/>
          <p:cNvSpPr txBox="1">
            <a:spLocks noGrp="1"/>
          </p:cNvSpPr>
          <p:nvPr>
            <p:ph type="body" idx="1"/>
          </p:nvPr>
        </p:nvSpPr>
        <p:spPr>
          <a:xfrm>
            <a:off x="3822000" y="1725900"/>
            <a:ext cx="2361300" cy="3024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0" name="Google Shape;60;p7"/>
          <p:cNvSpPr txBox="1">
            <a:spLocks noGrp="1"/>
          </p:cNvSpPr>
          <p:nvPr>
            <p:ph type="body" idx="2"/>
          </p:nvPr>
        </p:nvSpPr>
        <p:spPr>
          <a:xfrm>
            <a:off x="6325498" y="1725900"/>
            <a:ext cx="2361300" cy="3024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1" name="Google Shape;61;p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9"/>
          <p:cNvSpPr/>
          <p:nvPr/>
        </p:nvSpPr>
        <p:spPr>
          <a:xfrm>
            <a:off x="0" y="0"/>
            <a:ext cx="9143954" cy="5143389"/>
          </a:xfrm>
          <a:custGeom>
            <a:avLst/>
            <a:gdLst/>
            <a:ahLst/>
            <a:cxnLst/>
            <a:rect l="l" t="t" r="r" b="b"/>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2007373" y="2801981"/>
            <a:ext cx="1494925" cy="907315"/>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rot="758744">
            <a:off x="1198314" y="3395329"/>
            <a:ext cx="582376" cy="869781"/>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a:off x="1993115" y="0"/>
            <a:ext cx="1828888" cy="1393078"/>
          </a:xfrm>
          <a:custGeom>
            <a:avLst/>
            <a:gdLst/>
            <a:ahLst/>
            <a:cxnLst/>
            <a:rect l="l" t="t" r="r" b="b"/>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a:off x="1793105" y="4243274"/>
            <a:ext cx="1271637" cy="900137"/>
          </a:xfrm>
          <a:custGeom>
            <a:avLst/>
            <a:gdLst/>
            <a:ahLst/>
            <a:cxnLst/>
            <a:rect l="l" t="t" r="r" b="b"/>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a:off x="0" y="2907418"/>
            <a:ext cx="971624" cy="1607346"/>
          </a:xfrm>
          <a:custGeom>
            <a:avLst/>
            <a:gdLst/>
            <a:ahLst/>
            <a:cxnLst/>
            <a:rect l="l" t="t" r="r" b="b"/>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4320075" y="893225"/>
            <a:ext cx="4366800" cy="690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2" name="Google Shape;82;p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90"/>
        <p:cNvGrpSpPr/>
        <p:nvPr/>
      </p:nvGrpSpPr>
      <p:grpSpPr>
        <a:xfrm>
          <a:off x="0" y="0"/>
          <a:ext cx="0" cy="0"/>
          <a:chOff x="0" y="0"/>
          <a:chExt cx="0" cy="0"/>
        </a:xfrm>
      </p:grpSpPr>
      <p:sp>
        <p:nvSpPr>
          <p:cNvPr id="91" name="Google Shape;91;p1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with leaves">
  <p:cSld name="BLANK_2">
    <p:bg>
      <p:bgPr>
        <a:solidFill>
          <a:schemeClr val="accent1"/>
        </a:solidFill>
        <a:effectLst/>
      </p:bgPr>
    </p:bg>
    <p:spTree>
      <p:nvGrpSpPr>
        <p:cNvPr id="1" name="Shape 92"/>
        <p:cNvGrpSpPr/>
        <p:nvPr/>
      </p:nvGrpSpPr>
      <p:grpSpPr>
        <a:xfrm>
          <a:off x="0" y="0"/>
          <a:ext cx="0" cy="0"/>
          <a:chOff x="0" y="0"/>
          <a:chExt cx="0" cy="0"/>
        </a:xfrm>
      </p:grpSpPr>
      <p:sp>
        <p:nvSpPr>
          <p:cNvPr id="93" name="Google Shape;93;p12"/>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
        <p:nvSpPr>
          <p:cNvPr id="94" name="Google Shape;94;p12"/>
          <p:cNvSpPr/>
          <p:nvPr/>
        </p:nvSpPr>
        <p:spPr>
          <a:xfrm rot="3560713">
            <a:off x="7919979" y="4139908"/>
            <a:ext cx="1129759" cy="685684"/>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2"/>
          <p:cNvSpPr/>
          <p:nvPr/>
        </p:nvSpPr>
        <p:spPr>
          <a:xfrm rot="1619439">
            <a:off x="7518911" y="3963338"/>
            <a:ext cx="440102" cy="657294"/>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2"/>
          <p:cNvSpPr/>
          <p:nvPr/>
        </p:nvSpPr>
        <p:spPr>
          <a:xfrm rot="-5564790">
            <a:off x="1156803" y="211500"/>
            <a:ext cx="672035" cy="536827"/>
          </a:xfrm>
          <a:custGeom>
            <a:avLst/>
            <a:gdLst/>
            <a:ahLst/>
            <a:cxnLst/>
            <a:rect l="l" t="t" r="r" b="b"/>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2"/>
          <p:cNvSpPr/>
          <p:nvPr/>
        </p:nvSpPr>
        <p:spPr>
          <a:xfrm rot="8585060">
            <a:off x="241104" y="264328"/>
            <a:ext cx="975659" cy="1597185"/>
          </a:xfrm>
          <a:custGeom>
            <a:avLst/>
            <a:gdLst/>
            <a:ahLst/>
            <a:cxnLst/>
            <a:rect l="l" t="t" r="r" b="b"/>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chemeClr val="accent2"/>
        </a:solidFill>
        <a:effectLst/>
      </p:bgPr>
    </p:bg>
    <p:spTree>
      <p:nvGrpSpPr>
        <p:cNvPr id="1" name="Shape 98"/>
        <p:cNvGrpSpPr/>
        <p:nvPr/>
      </p:nvGrpSpPr>
      <p:grpSpPr>
        <a:xfrm>
          <a:off x="0" y="0"/>
          <a:ext cx="0" cy="0"/>
          <a:chOff x="0" y="0"/>
          <a:chExt cx="0" cy="0"/>
        </a:xfrm>
      </p:grpSpPr>
      <p:sp>
        <p:nvSpPr>
          <p:cNvPr id="99" name="Google Shape;99;p1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3"/>
          <p:cNvSpPr/>
          <p:nvPr/>
        </p:nvSpPr>
        <p:spPr>
          <a:xfrm rot="3560713">
            <a:off x="7919979" y="4139908"/>
            <a:ext cx="1129759" cy="685684"/>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rot="1619439">
            <a:off x="7518911" y="3963338"/>
            <a:ext cx="440102" cy="657294"/>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rot="-5564790">
            <a:off x="1156803" y="211500"/>
            <a:ext cx="672035" cy="536827"/>
          </a:xfrm>
          <a:custGeom>
            <a:avLst/>
            <a:gdLst/>
            <a:ahLst/>
            <a:cxnLst/>
            <a:rect l="l" t="t" r="r" b="b"/>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rot="8585060">
            <a:off x="241104" y="264328"/>
            <a:ext cx="975659" cy="1597185"/>
          </a:xfrm>
          <a:custGeom>
            <a:avLst/>
            <a:gdLst/>
            <a:ahLst/>
            <a:cxnLst/>
            <a:rect l="l" t="t" r="r" b="b"/>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1D5885">
              <a:alpha val="5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320075" y="893225"/>
            <a:ext cx="4366800" cy="690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3600"/>
              <a:buFont typeface="Dosis ExtraLight"/>
              <a:buNone/>
              <a:defRPr sz="3600">
                <a:solidFill>
                  <a:schemeClr val="accent1"/>
                </a:solidFill>
                <a:latin typeface="Dosis ExtraLight"/>
                <a:ea typeface="Dosis ExtraLight"/>
                <a:cs typeface="Dosis ExtraLight"/>
                <a:sym typeface="Dosis ExtraLight"/>
              </a:defRPr>
            </a:lvl1pPr>
            <a:lvl2pPr lvl="1">
              <a:spcBef>
                <a:spcPts val="0"/>
              </a:spcBef>
              <a:spcAft>
                <a:spcPts val="0"/>
              </a:spcAft>
              <a:buClr>
                <a:schemeClr val="accent1"/>
              </a:buClr>
              <a:buSzPts val="3600"/>
              <a:buFont typeface="Dosis ExtraLight"/>
              <a:buNone/>
              <a:defRPr sz="3600">
                <a:solidFill>
                  <a:schemeClr val="accent1"/>
                </a:solidFill>
                <a:latin typeface="Dosis ExtraLight"/>
                <a:ea typeface="Dosis ExtraLight"/>
                <a:cs typeface="Dosis ExtraLight"/>
                <a:sym typeface="Dosis ExtraLight"/>
              </a:defRPr>
            </a:lvl2pPr>
            <a:lvl3pPr lvl="2">
              <a:spcBef>
                <a:spcPts val="0"/>
              </a:spcBef>
              <a:spcAft>
                <a:spcPts val="0"/>
              </a:spcAft>
              <a:buClr>
                <a:schemeClr val="accent1"/>
              </a:buClr>
              <a:buSzPts val="3600"/>
              <a:buFont typeface="Dosis ExtraLight"/>
              <a:buNone/>
              <a:defRPr sz="3600">
                <a:solidFill>
                  <a:schemeClr val="accent1"/>
                </a:solidFill>
                <a:latin typeface="Dosis ExtraLight"/>
                <a:ea typeface="Dosis ExtraLight"/>
                <a:cs typeface="Dosis ExtraLight"/>
                <a:sym typeface="Dosis ExtraLight"/>
              </a:defRPr>
            </a:lvl3pPr>
            <a:lvl4pPr lvl="3">
              <a:spcBef>
                <a:spcPts val="0"/>
              </a:spcBef>
              <a:spcAft>
                <a:spcPts val="0"/>
              </a:spcAft>
              <a:buClr>
                <a:schemeClr val="accent1"/>
              </a:buClr>
              <a:buSzPts val="3600"/>
              <a:buFont typeface="Dosis ExtraLight"/>
              <a:buNone/>
              <a:defRPr sz="3600">
                <a:solidFill>
                  <a:schemeClr val="accent1"/>
                </a:solidFill>
                <a:latin typeface="Dosis ExtraLight"/>
                <a:ea typeface="Dosis ExtraLight"/>
                <a:cs typeface="Dosis ExtraLight"/>
                <a:sym typeface="Dosis ExtraLight"/>
              </a:defRPr>
            </a:lvl4pPr>
            <a:lvl5pPr lvl="4">
              <a:spcBef>
                <a:spcPts val="0"/>
              </a:spcBef>
              <a:spcAft>
                <a:spcPts val="0"/>
              </a:spcAft>
              <a:buClr>
                <a:schemeClr val="accent1"/>
              </a:buClr>
              <a:buSzPts val="3600"/>
              <a:buFont typeface="Dosis ExtraLight"/>
              <a:buNone/>
              <a:defRPr sz="3600">
                <a:solidFill>
                  <a:schemeClr val="accent1"/>
                </a:solidFill>
                <a:latin typeface="Dosis ExtraLight"/>
                <a:ea typeface="Dosis ExtraLight"/>
                <a:cs typeface="Dosis ExtraLight"/>
                <a:sym typeface="Dosis ExtraLight"/>
              </a:defRPr>
            </a:lvl5pPr>
            <a:lvl6pPr lvl="5">
              <a:spcBef>
                <a:spcPts val="0"/>
              </a:spcBef>
              <a:spcAft>
                <a:spcPts val="0"/>
              </a:spcAft>
              <a:buClr>
                <a:schemeClr val="accent1"/>
              </a:buClr>
              <a:buSzPts val="3600"/>
              <a:buFont typeface="Dosis ExtraLight"/>
              <a:buNone/>
              <a:defRPr sz="3600">
                <a:solidFill>
                  <a:schemeClr val="accent1"/>
                </a:solidFill>
                <a:latin typeface="Dosis ExtraLight"/>
                <a:ea typeface="Dosis ExtraLight"/>
                <a:cs typeface="Dosis ExtraLight"/>
                <a:sym typeface="Dosis ExtraLight"/>
              </a:defRPr>
            </a:lvl6pPr>
            <a:lvl7pPr lvl="6">
              <a:spcBef>
                <a:spcPts val="0"/>
              </a:spcBef>
              <a:spcAft>
                <a:spcPts val="0"/>
              </a:spcAft>
              <a:buClr>
                <a:schemeClr val="accent1"/>
              </a:buClr>
              <a:buSzPts val="3600"/>
              <a:buFont typeface="Dosis ExtraLight"/>
              <a:buNone/>
              <a:defRPr sz="3600">
                <a:solidFill>
                  <a:schemeClr val="accent1"/>
                </a:solidFill>
                <a:latin typeface="Dosis ExtraLight"/>
                <a:ea typeface="Dosis ExtraLight"/>
                <a:cs typeface="Dosis ExtraLight"/>
                <a:sym typeface="Dosis ExtraLight"/>
              </a:defRPr>
            </a:lvl7pPr>
            <a:lvl8pPr lvl="7">
              <a:spcBef>
                <a:spcPts val="0"/>
              </a:spcBef>
              <a:spcAft>
                <a:spcPts val="0"/>
              </a:spcAft>
              <a:buClr>
                <a:schemeClr val="accent1"/>
              </a:buClr>
              <a:buSzPts val="3600"/>
              <a:buFont typeface="Dosis ExtraLight"/>
              <a:buNone/>
              <a:defRPr sz="3600">
                <a:solidFill>
                  <a:schemeClr val="accent1"/>
                </a:solidFill>
                <a:latin typeface="Dosis ExtraLight"/>
                <a:ea typeface="Dosis ExtraLight"/>
                <a:cs typeface="Dosis ExtraLight"/>
                <a:sym typeface="Dosis ExtraLight"/>
              </a:defRPr>
            </a:lvl8pPr>
            <a:lvl9pPr lvl="8">
              <a:spcBef>
                <a:spcPts val="0"/>
              </a:spcBef>
              <a:spcAft>
                <a:spcPts val="0"/>
              </a:spcAft>
              <a:buClr>
                <a:schemeClr val="accent1"/>
              </a:buClr>
              <a:buSzPts val="3600"/>
              <a:buFont typeface="Dosis ExtraLight"/>
              <a:buNone/>
              <a:defRPr sz="3600">
                <a:solidFill>
                  <a:schemeClr val="accent1"/>
                </a:solidFill>
                <a:latin typeface="Dosis ExtraLight"/>
                <a:ea typeface="Dosis ExtraLight"/>
                <a:cs typeface="Dosis ExtraLight"/>
                <a:sym typeface="Dosis ExtraLight"/>
              </a:defRPr>
            </a:lvl9pPr>
          </a:lstStyle>
          <a:p>
            <a:endParaRPr/>
          </a:p>
        </p:txBody>
      </p:sp>
      <p:sp>
        <p:nvSpPr>
          <p:cNvPr id="7" name="Google Shape;7;p1"/>
          <p:cNvSpPr txBox="1">
            <a:spLocks noGrp="1"/>
          </p:cNvSpPr>
          <p:nvPr>
            <p:ph type="body" idx="1"/>
          </p:nvPr>
        </p:nvSpPr>
        <p:spPr>
          <a:xfrm>
            <a:off x="4320075" y="1694182"/>
            <a:ext cx="4366800" cy="30015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Pontano Sans"/>
              <a:buChar char="⊷"/>
              <a:defRPr sz="2400">
                <a:solidFill>
                  <a:schemeClr val="dk1"/>
                </a:solidFill>
                <a:latin typeface="Pontano Sans"/>
                <a:ea typeface="Pontano Sans"/>
                <a:cs typeface="Pontano Sans"/>
                <a:sym typeface="Pontano Sans"/>
              </a:defRPr>
            </a:lvl1pPr>
            <a:lvl2pPr marL="914400" lvl="1" indent="-381000">
              <a:spcBef>
                <a:spcPts val="0"/>
              </a:spcBef>
              <a:spcAft>
                <a:spcPts val="0"/>
              </a:spcAft>
              <a:buClr>
                <a:schemeClr val="accent1"/>
              </a:buClr>
              <a:buSzPts val="2400"/>
              <a:buFont typeface="Pontano Sans"/>
              <a:buChar char="⊶"/>
              <a:defRPr sz="2400">
                <a:solidFill>
                  <a:schemeClr val="dk1"/>
                </a:solidFill>
                <a:latin typeface="Pontano Sans"/>
                <a:ea typeface="Pontano Sans"/>
                <a:cs typeface="Pontano Sans"/>
                <a:sym typeface="Pontano Sans"/>
              </a:defRPr>
            </a:lvl2pPr>
            <a:lvl3pPr marL="1371600" lvl="2" indent="-381000">
              <a:spcBef>
                <a:spcPts val="0"/>
              </a:spcBef>
              <a:spcAft>
                <a:spcPts val="0"/>
              </a:spcAft>
              <a:buClr>
                <a:schemeClr val="accent1"/>
              </a:buClr>
              <a:buSzPts val="2400"/>
              <a:buFont typeface="Pontano Sans"/>
              <a:buChar char="⊸"/>
              <a:defRPr sz="2400">
                <a:solidFill>
                  <a:schemeClr val="dk1"/>
                </a:solidFill>
                <a:latin typeface="Pontano Sans"/>
                <a:ea typeface="Pontano Sans"/>
                <a:cs typeface="Pontano Sans"/>
                <a:sym typeface="Pontano Sans"/>
              </a:defRPr>
            </a:lvl3pPr>
            <a:lvl4pPr marL="1828800" lvl="3" indent="-381000">
              <a:spcBef>
                <a:spcPts val="0"/>
              </a:spcBef>
              <a:spcAft>
                <a:spcPts val="0"/>
              </a:spcAft>
              <a:buClr>
                <a:schemeClr val="dk1"/>
              </a:buClr>
              <a:buSzPts val="2400"/>
              <a:buFont typeface="Pontano Sans"/>
              <a:buChar char="●"/>
              <a:defRPr sz="2400">
                <a:solidFill>
                  <a:schemeClr val="dk1"/>
                </a:solidFill>
                <a:latin typeface="Pontano Sans"/>
                <a:ea typeface="Pontano Sans"/>
                <a:cs typeface="Pontano Sans"/>
                <a:sym typeface="Pontano Sans"/>
              </a:defRPr>
            </a:lvl4pPr>
            <a:lvl5pPr marL="2286000" lvl="4" indent="-381000">
              <a:spcBef>
                <a:spcPts val="0"/>
              </a:spcBef>
              <a:spcAft>
                <a:spcPts val="0"/>
              </a:spcAft>
              <a:buClr>
                <a:schemeClr val="dk1"/>
              </a:buClr>
              <a:buSzPts val="2400"/>
              <a:buFont typeface="Pontano Sans"/>
              <a:buChar char="○"/>
              <a:defRPr sz="2400">
                <a:solidFill>
                  <a:schemeClr val="dk1"/>
                </a:solidFill>
                <a:latin typeface="Pontano Sans"/>
                <a:ea typeface="Pontano Sans"/>
                <a:cs typeface="Pontano Sans"/>
                <a:sym typeface="Pontano Sans"/>
              </a:defRPr>
            </a:lvl5pPr>
            <a:lvl6pPr marL="2743200" lvl="5" indent="-381000">
              <a:spcBef>
                <a:spcPts val="0"/>
              </a:spcBef>
              <a:spcAft>
                <a:spcPts val="0"/>
              </a:spcAft>
              <a:buClr>
                <a:schemeClr val="dk1"/>
              </a:buClr>
              <a:buSzPts val="2400"/>
              <a:buFont typeface="Pontano Sans"/>
              <a:buChar char="■"/>
              <a:defRPr sz="2400">
                <a:solidFill>
                  <a:schemeClr val="dk1"/>
                </a:solidFill>
                <a:latin typeface="Pontano Sans"/>
                <a:ea typeface="Pontano Sans"/>
                <a:cs typeface="Pontano Sans"/>
                <a:sym typeface="Pontano Sans"/>
              </a:defRPr>
            </a:lvl6pPr>
            <a:lvl7pPr marL="3200400" lvl="6" indent="-381000">
              <a:spcBef>
                <a:spcPts val="0"/>
              </a:spcBef>
              <a:spcAft>
                <a:spcPts val="0"/>
              </a:spcAft>
              <a:buClr>
                <a:schemeClr val="dk1"/>
              </a:buClr>
              <a:buSzPts val="2400"/>
              <a:buFont typeface="Pontano Sans"/>
              <a:buChar char="●"/>
              <a:defRPr sz="2400">
                <a:solidFill>
                  <a:schemeClr val="dk1"/>
                </a:solidFill>
                <a:latin typeface="Pontano Sans"/>
                <a:ea typeface="Pontano Sans"/>
                <a:cs typeface="Pontano Sans"/>
                <a:sym typeface="Pontano Sans"/>
              </a:defRPr>
            </a:lvl7pPr>
            <a:lvl8pPr marL="3657600" lvl="7" indent="-381000">
              <a:spcBef>
                <a:spcPts val="0"/>
              </a:spcBef>
              <a:spcAft>
                <a:spcPts val="0"/>
              </a:spcAft>
              <a:buClr>
                <a:schemeClr val="dk1"/>
              </a:buClr>
              <a:buSzPts val="2400"/>
              <a:buFont typeface="Pontano Sans"/>
              <a:buChar char="○"/>
              <a:defRPr sz="2400">
                <a:solidFill>
                  <a:schemeClr val="dk1"/>
                </a:solidFill>
                <a:latin typeface="Pontano Sans"/>
                <a:ea typeface="Pontano Sans"/>
                <a:cs typeface="Pontano Sans"/>
                <a:sym typeface="Pontano Sans"/>
              </a:defRPr>
            </a:lvl8pPr>
            <a:lvl9pPr marL="4114800" lvl="8" indent="-381000">
              <a:spcBef>
                <a:spcPts val="0"/>
              </a:spcBef>
              <a:spcAft>
                <a:spcPts val="0"/>
              </a:spcAft>
              <a:buClr>
                <a:schemeClr val="dk1"/>
              </a:buClr>
              <a:buSzPts val="2400"/>
              <a:buFont typeface="Pontano Sans"/>
              <a:buChar char="■"/>
              <a:defRPr sz="2400">
                <a:solidFill>
                  <a:schemeClr val="dk1"/>
                </a:solidFill>
                <a:latin typeface="Pontano Sans"/>
                <a:ea typeface="Pontano Sans"/>
                <a:cs typeface="Pontano Sans"/>
                <a:sym typeface="Pontano Sans"/>
              </a:defRPr>
            </a:lvl9pPr>
          </a:lstStyle>
          <a:p>
            <a:endParaRPr/>
          </a:p>
        </p:txBody>
      </p:sp>
      <p:sp>
        <p:nvSpPr>
          <p:cNvPr id="8" name="Google Shape;8;p1"/>
          <p:cNvSpPr txBox="1">
            <a:spLocks noGrp="1"/>
          </p:cNvSpPr>
          <p:nvPr>
            <p:ph type="sldNum" idx="12"/>
          </p:nvPr>
        </p:nvSpPr>
        <p:spPr>
          <a:xfrm>
            <a:off x="76209" y="4749851"/>
            <a:ext cx="548700" cy="393600"/>
          </a:xfrm>
          <a:prstGeom prst="rect">
            <a:avLst/>
          </a:prstGeom>
          <a:noFill/>
          <a:ln>
            <a:noFill/>
          </a:ln>
        </p:spPr>
        <p:txBody>
          <a:bodyPr spcFirstLastPara="1" wrap="square" lIns="91425" tIns="91425" rIns="91425" bIns="91425" anchor="ctr" anchorCtr="0">
            <a:noAutofit/>
          </a:bodyPr>
          <a:lstStyle>
            <a:lvl1pPr lvl="0">
              <a:buNone/>
              <a:defRPr sz="1300">
                <a:solidFill>
                  <a:schemeClr val="accent2"/>
                </a:solidFill>
                <a:latin typeface="Dosis ExtraLight"/>
                <a:ea typeface="Dosis ExtraLight"/>
                <a:cs typeface="Dosis ExtraLight"/>
                <a:sym typeface="Dosis ExtraLight"/>
              </a:defRPr>
            </a:lvl1pPr>
            <a:lvl2pPr lvl="1">
              <a:buNone/>
              <a:defRPr sz="1300">
                <a:solidFill>
                  <a:schemeClr val="accent2"/>
                </a:solidFill>
                <a:latin typeface="Dosis ExtraLight"/>
                <a:ea typeface="Dosis ExtraLight"/>
                <a:cs typeface="Dosis ExtraLight"/>
                <a:sym typeface="Dosis ExtraLight"/>
              </a:defRPr>
            </a:lvl2pPr>
            <a:lvl3pPr lvl="2">
              <a:buNone/>
              <a:defRPr sz="1300">
                <a:solidFill>
                  <a:schemeClr val="accent2"/>
                </a:solidFill>
                <a:latin typeface="Dosis ExtraLight"/>
                <a:ea typeface="Dosis ExtraLight"/>
                <a:cs typeface="Dosis ExtraLight"/>
                <a:sym typeface="Dosis ExtraLight"/>
              </a:defRPr>
            </a:lvl3pPr>
            <a:lvl4pPr lvl="3">
              <a:buNone/>
              <a:defRPr sz="1300">
                <a:solidFill>
                  <a:schemeClr val="accent2"/>
                </a:solidFill>
                <a:latin typeface="Dosis ExtraLight"/>
                <a:ea typeface="Dosis ExtraLight"/>
                <a:cs typeface="Dosis ExtraLight"/>
                <a:sym typeface="Dosis ExtraLight"/>
              </a:defRPr>
            </a:lvl4pPr>
            <a:lvl5pPr lvl="4">
              <a:buNone/>
              <a:defRPr sz="1300">
                <a:solidFill>
                  <a:schemeClr val="accent2"/>
                </a:solidFill>
                <a:latin typeface="Dosis ExtraLight"/>
                <a:ea typeface="Dosis ExtraLight"/>
                <a:cs typeface="Dosis ExtraLight"/>
                <a:sym typeface="Dosis ExtraLight"/>
              </a:defRPr>
            </a:lvl5pPr>
            <a:lvl6pPr lvl="5">
              <a:buNone/>
              <a:defRPr sz="1300">
                <a:solidFill>
                  <a:schemeClr val="accent2"/>
                </a:solidFill>
                <a:latin typeface="Dosis ExtraLight"/>
                <a:ea typeface="Dosis ExtraLight"/>
                <a:cs typeface="Dosis ExtraLight"/>
                <a:sym typeface="Dosis ExtraLight"/>
              </a:defRPr>
            </a:lvl6pPr>
            <a:lvl7pPr lvl="6">
              <a:buNone/>
              <a:defRPr sz="1300">
                <a:solidFill>
                  <a:schemeClr val="accent2"/>
                </a:solidFill>
                <a:latin typeface="Dosis ExtraLight"/>
                <a:ea typeface="Dosis ExtraLight"/>
                <a:cs typeface="Dosis ExtraLight"/>
                <a:sym typeface="Dosis ExtraLight"/>
              </a:defRPr>
            </a:lvl7pPr>
            <a:lvl8pPr lvl="7">
              <a:buNone/>
              <a:defRPr sz="1300">
                <a:solidFill>
                  <a:schemeClr val="accent2"/>
                </a:solidFill>
                <a:latin typeface="Dosis ExtraLight"/>
                <a:ea typeface="Dosis ExtraLight"/>
                <a:cs typeface="Dosis ExtraLight"/>
                <a:sym typeface="Dosis ExtraLight"/>
              </a:defRPr>
            </a:lvl8pPr>
            <a:lvl9pPr lvl="8">
              <a:buNone/>
              <a:defRPr sz="1300">
                <a:solidFill>
                  <a:schemeClr val="accent2"/>
                </a:solidFill>
                <a:latin typeface="Dosis ExtraLight"/>
                <a:ea typeface="Dosis ExtraLight"/>
                <a:cs typeface="Dosis ExtraLight"/>
                <a:sym typeface="Dosis ExtraLigh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57" r:id="rId4"/>
    <p:sldLayoutId id="2147483658" r:id="rId5"/>
    <p:sldLayoutId id="2147483659"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4"/>
          <p:cNvSpPr txBox="1">
            <a:spLocks noGrp="1"/>
          </p:cNvSpPr>
          <p:nvPr>
            <p:ph type="ctrTitle"/>
          </p:nvPr>
        </p:nvSpPr>
        <p:spPr>
          <a:xfrm>
            <a:off x="4918075" y="1991850"/>
            <a:ext cx="39579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dirty="0">
                <a:latin typeface="+mj-lt"/>
              </a:rPr>
              <a:t>Τα εργαλεία της αγροτικής πολιτικής</a:t>
            </a:r>
            <a:endParaRPr dirty="0">
              <a:latin typeface="+mj-lt"/>
            </a:endParaRPr>
          </a:p>
        </p:txBody>
      </p:sp>
      <p:pic>
        <p:nvPicPr>
          <p:cNvPr id="109" name="Google Shape;109;p14"/>
          <p:cNvPicPr preferRelativeResize="0"/>
          <p:nvPr/>
        </p:nvPicPr>
        <p:blipFill rotWithShape="1">
          <a:blip r:embed="rId3">
            <a:alphaModFix/>
          </a:blip>
          <a:srcRect l="932" r="942"/>
          <a:stretch/>
        </p:blipFill>
        <p:spPr>
          <a:xfrm>
            <a:off x="224471" y="446550"/>
            <a:ext cx="4608989" cy="4696974"/>
          </a:xfrm>
          <a:custGeom>
            <a:avLst/>
            <a:gdLst/>
            <a:ahLst/>
            <a:cxnLst/>
            <a:rect l="l" t="t" r="r" b="b"/>
            <a:pathLst>
              <a:path w="21061" h="21600" extrusionOk="0">
                <a:moveTo>
                  <a:pt x="21016" y="0"/>
                </a:moveTo>
                <a:cubicBezTo>
                  <a:pt x="21016" y="0"/>
                  <a:pt x="13076" y="1665"/>
                  <a:pt x="10033" y="5720"/>
                </a:cubicBezTo>
                <a:cubicBezTo>
                  <a:pt x="6991" y="9775"/>
                  <a:pt x="9992" y="14676"/>
                  <a:pt x="9992" y="14676"/>
                </a:cubicBezTo>
                <a:cubicBezTo>
                  <a:pt x="9992" y="14676"/>
                  <a:pt x="15513" y="16226"/>
                  <a:pt x="18557" y="12175"/>
                </a:cubicBezTo>
                <a:cubicBezTo>
                  <a:pt x="21600" y="8123"/>
                  <a:pt x="21016" y="0"/>
                  <a:pt x="21016" y="0"/>
                </a:cubicBezTo>
                <a:close/>
                <a:moveTo>
                  <a:pt x="4385" y="10816"/>
                </a:moveTo>
                <a:cubicBezTo>
                  <a:pt x="2245" y="10758"/>
                  <a:pt x="0" y="11508"/>
                  <a:pt x="0" y="11508"/>
                </a:cubicBezTo>
                <a:cubicBezTo>
                  <a:pt x="0" y="11508"/>
                  <a:pt x="1843" y="15299"/>
                  <a:pt x="4257" y="16319"/>
                </a:cubicBezTo>
                <a:cubicBezTo>
                  <a:pt x="6207" y="17143"/>
                  <a:pt x="7933" y="15908"/>
                  <a:pt x="8524" y="15404"/>
                </a:cubicBezTo>
                <a:lnTo>
                  <a:pt x="2629" y="12634"/>
                </a:lnTo>
                <a:lnTo>
                  <a:pt x="8734" y="14939"/>
                </a:lnTo>
                <a:cubicBezTo>
                  <a:pt x="8686" y="14185"/>
                  <a:pt x="8378" y="12037"/>
                  <a:pt x="6403" y="11203"/>
                </a:cubicBezTo>
                <a:cubicBezTo>
                  <a:pt x="5799" y="10948"/>
                  <a:pt x="5098" y="10835"/>
                  <a:pt x="4385" y="10816"/>
                </a:cubicBezTo>
                <a:close/>
                <a:moveTo>
                  <a:pt x="9515" y="15936"/>
                </a:moveTo>
                <a:cubicBezTo>
                  <a:pt x="9515" y="15936"/>
                  <a:pt x="6279" y="17665"/>
                  <a:pt x="6644" y="20887"/>
                </a:cubicBezTo>
                <a:cubicBezTo>
                  <a:pt x="6672" y="21128"/>
                  <a:pt x="6721" y="21365"/>
                  <a:pt x="6783" y="21600"/>
                </a:cubicBezTo>
                <a:lnTo>
                  <a:pt x="13391" y="21600"/>
                </a:lnTo>
                <a:cubicBezTo>
                  <a:pt x="13467" y="21105"/>
                  <a:pt x="13478" y="20600"/>
                  <a:pt x="13427" y="20101"/>
                </a:cubicBezTo>
                <a:cubicBezTo>
                  <a:pt x="13059" y="16877"/>
                  <a:pt x="9515" y="15936"/>
                  <a:pt x="9515" y="15936"/>
                </a:cubicBez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300" b="0" i="0" u="none" strike="noStrike" kern="0" cap="none" spc="0" normalizeH="0" baseline="0" noProof="0">
              <a:ln>
                <a:noFill/>
              </a:ln>
              <a:solidFill>
                <a:srgbClr val="FFFFFF"/>
              </a:solidFill>
              <a:effectLst/>
              <a:uLnTx/>
              <a:uFillTx/>
              <a:latin typeface="Dosis ExtraLight"/>
              <a:sym typeface="Dosis ExtraLight"/>
            </a:endParaRPr>
          </a:p>
        </p:txBody>
      </p:sp>
      <p:grpSp>
        <p:nvGrpSpPr>
          <p:cNvPr id="2" name="Group 1">
            <a:extLst>
              <a:ext uri="{FF2B5EF4-FFF2-40B4-BE49-F238E27FC236}">
                <a16:creationId xmlns:a16="http://schemas.microsoft.com/office/drawing/2014/main" id="{F4A5339B-EF97-4F79-9F29-7C495465DA0E}"/>
              </a:ext>
            </a:extLst>
          </p:cNvPr>
          <p:cNvGrpSpPr/>
          <p:nvPr/>
        </p:nvGrpSpPr>
        <p:grpSpPr>
          <a:xfrm>
            <a:off x="2492587" y="652767"/>
            <a:ext cx="3533775" cy="3337902"/>
            <a:chOff x="609600" y="1357313"/>
            <a:chExt cx="3533775" cy="3337902"/>
          </a:xfrm>
        </p:grpSpPr>
        <p:cxnSp>
          <p:nvCxnSpPr>
            <p:cNvPr id="4" name="Straight Connector 7">
              <a:extLst>
                <a:ext uri="{FF2B5EF4-FFF2-40B4-BE49-F238E27FC236}">
                  <a16:creationId xmlns:a16="http://schemas.microsoft.com/office/drawing/2014/main" id="{FE6707F1-153C-4FE8-ADE6-242ACC25C532}"/>
                </a:ext>
              </a:extLst>
            </p:cNvPr>
            <p:cNvCxnSpPr>
              <a:cxnSpLocks noChangeShapeType="1"/>
            </p:cNvCxnSpPr>
            <p:nvPr/>
          </p:nvCxnSpPr>
          <p:spPr bwMode="auto">
            <a:xfrm rot="5400000">
              <a:off x="-213519" y="3036094"/>
              <a:ext cx="2644775"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5" name="Straight Connector 8">
              <a:extLst>
                <a:ext uri="{FF2B5EF4-FFF2-40B4-BE49-F238E27FC236}">
                  <a16:creationId xmlns:a16="http://schemas.microsoft.com/office/drawing/2014/main" id="{0495B83F-FCBB-4FDF-997C-4E39DEC8F261}"/>
                </a:ext>
              </a:extLst>
            </p:cNvPr>
            <p:cNvCxnSpPr>
              <a:cxnSpLocks noChangeShapeType="1"/>
            </p:cNvCxnSpPr>
            <p:nvPr/>
          </p:nvCxnSpPr>
          <p:spPr bwMode="auto">
            <a:xfrm>
              <a:off x="1109663" y="4357688"/>
              <a:ext cx="2357437" cy="1587"/>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6" name="TextBox 9">
              <a:extLst>
                <a:ext uri="{FF2B5EF4-FFF2-40B4-BE49-F238E27FC236}">
                  <a16:creationId xmlns:a16="http://schemas.microsoft.com/office/drawing/2014/main" id="{C89D0759-E61A-4C89-98DD-EE3FD028964E}"/>
                </a:ext>
              </a:extLst>
            </p:cNvPr>
            <p:cNvSpPr txBox="1">
              <a:spLocks noChangeArrowheads="1"/>
            </p:cNvSpPr>
            <p:nvPr/>
          </p:nvSpPr>
          <p:spPr bwMode="auto">
            <a:xfrm>
              <a:off x="609600" y="1357313"/>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Τιμή, </a:t>
              </a: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P</a:t>
              </a:r>
              <a:endParaRPr kumimoji="0" lang="el-GR"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endParaRPr>
            </a:p>
          </p:txBody>
        </p:sp>
        <p:sp>
          <p:nvSpPr>
            <p:cNvPr id="7" name="TextBox 10">
              <a:extLst>
                <a:ext uri="{FF2B5EF4-FFF2-40B4-BE49-F238E27FC236}">
                  <a16:creationId xmlns:a16="http://schemas.microsoft.com/office/drawing/2014/main" id="{DA987087-B394-4C69-A63F-FBB28C447EFA}"/>
                </a:ext>
              </a:extLst>
            </p:cNvPr>
            <p:cNvSpPr txBox="1">
              <a:spLocks noChangeArrowheads="1"/>
            </p:cNvSpPr>
            <p:nvPr/>
          </p:nvSpPr>
          <p:spPr bwMode="auto">
            <a:xfrm>
              <a:off x="2786063" y="4311650"/>
              <a:ext cx="1357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Ποσότητα, </a:t>
              </a:r>
              <a:r>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Q</a:t>
              </a:r>
              <a:endParaRPr kumimoji="0" lang="el-GR"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endParaRPr>
            </a:p>
          </p:txBody>
        </p:sp>
        <p:sp>
          <p:nvSpPr>
            <p:cNvPr id="8" name="TextBox 21">
              <a:extLst>
                <a:ext uri="{FF2B5EF4-FFF2-40B4-BE49-F238E27FC236}">
                  <a16:creationId xmlns:a16="http://schemas.microsoft.com/office/drawing/2014/main" id="{08D2B6EB-DE26-4F21-A475-F51943E1C62E}"/>
                </a:ext>
              </a:extLst>
            </p:cNvPr>
            <p:cNvSpPr txBox="1">
              <a:spLocks noChangeArrowheads="1"/>
            </p:cNvSpPr>
            <p:nvPr/>
          </p:nvSpPr>
          <p:spPr bwMode="auto">
            <a:xfrm>
              <a:off x="668230" y="2983069"/>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W</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9" name="Straight Connector 40">
              <a:extLst>
                <a:ext uri="{FF2B5EF4-FFF2-40B4-BE49-F238E27FC236}">
                  <a16:creationId xmlns:a16="http://schemas.microsoft.com/office/drawing/2014/main" id="{00930EF5-BB74-474C-99B0-B01EBBFA07A8}"/>
                </a:ext>
              </a:extLst>
            </p:cNvPr>
            <p:cNvCxnSpPr>
              <a:cxnSpLocks noChangeShapeType="1"/>
            </p:cNvCxnSpPr>
            <p:nvPr/>
          </p:nvCxnSpPr>
          <p:spPr bwMode="auto">
            <a:xfrm>
              <a:off x="1125538" y="2704145"/>
              <a:ext cx="1260475"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11" name="TextBox 47">
              <a:extLst>
                <a:ext uri="{FF2B5EF4-FFF2-40B4-BE49-F238E27FC236}">
                  <a16:creationId xmlns:a16="http://schemas.microsoft.com/office/drawing/2014/main" id="{2997BECE-BDED-4D5F-AF13-E6BDA0D92DF5}"/>
                </a:ext>
              </a:extLst>
            </p:cNvPr>
            <p:cNvSpPr txBox="1">
              <a:spLocks noChangeArrowheads="1"/>
            </p:cNvSpPr>
            <p:nvPr/>
          </p:nvSpPr>
          <p:spPr bwMode="auto">
            <a:xfrm>
              <a:off x="714375" y="2531995"/>
              <a:ext cx="550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S</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13" name="TextBox 47">
              <a:extLst>
                <a:ext uri="{FF2B5EF4-FFF2-40B4-BE49-F238E27FC236}">
                  <a16:creationId xmlns:a16="http://schemas.microsoft.com/office/drawing/2014/main" id="{BE06A8B2-4624-4E4A-9706-A90E35037245}"/>
                </a:ext>
              </a:extLst>
            </p:cNvPr>
            <p:cNvSpPr txBox="1">
              <a:spLocks noChangeArrowheads="1"/>
            </p:cNvSpPr>
            <p:nvPr/>
          </p:nvSpPr>
          <p:spPr bwMode="auto">
            <a:xfrm>
              <a:off x="1173532" y="2777331"/>
              <a:ext cx="35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a</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14" name="TextBox 47">
              <a:extLst>
                <a:ext uri="{FF2B5EF4-FFF2-40B4-BE49-F238E27FC236}">
                  <a16:creationId xmlns:a16="http://schemas.microsoft.com/office/drawing/2014/main" id="{9D232D19-79D9-4D1C-BB50-EB5D5DF1B8BC}"/>
                </a:ext>
              </a:extLst>
            </p:cNvPr>
            <p:cNvSpPr txBox="1">
              <a:spLocks noChangeArrowheads="1"/>
            </p:cNvSpPr>
            <p:nvPr/>
          </p:nvSpPr>
          <p:spPr bwMode="auto">
            <a:xfrm>
              <a:off x="1502779" y="2793207"/>
              <a:ext cx="35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b</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15" name="TextBox 47">
              <a:extLst>
                <a:ext uri="{FF2B5EF4-FFF2-40B4-BE49-F238E27FC236}">
                  <a16:creationId xmlns:a16="http://schemas.microsoft.com/office/drawing/2014/main" id="{8D9AB3C3-9D5C-41FE-87DD-CBA7EFFF7931}"/>
                </a:ext>
              </a:extLst>
            </p:cNvPr>
            <p:cNvSpPr txBox="1">
              <a:spLocks noChangeArrowheads="1"/>
            </p:cNvSpPr>
            <p:nvPr/>
          </p:nvSpPr>
          <p:spPr bwMode="auto">
            <a:xfrm>
              <a:off x="1779270" y="2781422"/>
              <a:ext cx="357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c</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16" name="TextBox 47">
              <a:extLst>
                <a:ext uri="{FF2B5EF4-FFF2-40B4-BE49-F238E27FC236}">
                  <a16:creationId xmlns:a16="http://schemas.microsoft.com/office/drawing/2014/main" id="{EEEF8E42-8196-45A3-82CC-C79BFDD4BDEA}"/>
                </a:ext>
              </a:extLst>
            </p:cNvPr>
            <p:cNvSpPr txBox="1">
              <a:spLocks noChangeArrowheads="1"/>
            </p:cNvSpPr>
            <p:nvPr/>
          </p:nvSpPr>
          <p:spPr bwMode="auto">
            <a:xfrm>
              <a:off x="2095819" y="2785574"/>
              <a:ext cx="35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d</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17" name="TextBox 47">
              <a:extLst>
                <a:ext uri="{FF2B5EF4-FFF2-40B4-BE49-F238E27FC236}">
                  <a16:creationId xmlns:a16="http://schemas.microsoft.com/office/drawing/2014/main" id="{D94AFB51-4C17-49A7-86E6-D5BE579004DC}"/>
                </a:ext>
              </a:extLst>
            </p:cNvPr>
            <p:cNvSpPr txBox="1">
              <a:spLocks noChangeArrowheads="1"/>
            </p:cNvSpPr>
            <p:nvPr/>
          </p:nvSpPr>
          <p:spPr bwMode="auto">
            <a:xfrm>
              <a:off x="2662238" y="1739900"/>
              <a:ext cx="4222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S</a:t>
              </a:r>
              <a:endParaRPr kumimoji="0" lang="el-GR"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Arial"/>
                <a:sym typeface="Arial"/>
              </a:endParaRPr>
            </a:p>
          </p:txBody>
        </p:sp>
        <p:sp>
          <p:nvSpPr>
            <p:cNvPr id="18" name="TextBox 47">
              <a:extLst>
                <a:ext uri="{FF2B5EF4-FFF2-40B4-BE49-F238E27FC236}">
                  <a16:creationId xmlns:a16="http://schemas.microsoft.com/office/drawing/2014/main" id="{19F7F215-42B4-499C-9CD5-685CC7F1E25C}"/>
                </a:ext>
              </a:extLst>
            </p:cNvPr>
            <p:cNvSpPr txBox="1">
              <a:spLocks noChangeArrowheads="1"/>
            </p:cNvSpPr>
            <p:nvPr/>
          </p:nvSpPr>
          <p:spPr bwMode="auto">
            <a:xfrm>
              <a:off x="2435753" y="3866283"/>
              <a:ext cx="423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D</a:t>
              </a:r>
              <a:endParaRPr kumimoji="0" lang="el-GR" altLang="en-US" sz="1600" b="0" i="0" u="none" strike="noStrike" kern="1200" cap="none" spc="0" normalizeH="0" baseline="30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19" name="Straight Connector 23">
              <a:extLst>
                <a:ext uri="{FF2B5EF4-FFF2-40B4-BE49-F238E27FC236}">
                  <a16:creationId xmlns:a16="http://schemas.microsoft.com/office/drawing/2014/main" id="{8E7E41D9-DC53-46A7-AC78-C795B6E840FC}"/>
                </a:ext>
              </a:extLst>
            </p:cNvPr>
            <p:cNvCxnSpPr>
              <a:cxnSpLocks noChangeShapeType="1"/>
            </p:cNvCxnSpPr>
            <p:nvPr/>
          </p:nvCxnSpPr>
          <p:spPr bwMode="auto">
            <a:xfrm>
              <a:off x="1097351" y="3230563"/>
              <a:ext cx="1224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0" name="Straight Connector 25">
              <a:extLst>
                <a:ext uri="{FF2B5EF4-FFF2-40B4-BE49-F238E27FC236}">
                  <a16:creationId xmlns:a16="http://schemas.microsoft.com/office/drawing/2014/main" id="{4EC5DB76-A296-49D2-AC8E-7E5E6C477CBD}"/>
                </a:ext>
              </a:extLst>
            </p:cNvPr>
            <p:cNvCxnSpPr>
              <a:cxnSpLocks noChangeShapeType="1"/>
            </p:cNvCxnSpPr>
            <p:nvPr/>
          </p:nvCxnSpPr>
          <p:spPr bwMode="auto">
            <a:xfrm>
              <a:off x="1143000" y="2000250"/>
              <a:ext cx="1472829" cy="23114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1" name="Straight Connector 27">
              <a:extLst>
                <a:ext uri="{FF2B5EF4-FFF2-40B4-BE49-F238E27FC236}">
                  <a16:creationId xmlns:a16="http://schemas.microsoft.com/office/drawing/2014/main" id="{D8F3BB40-1309-44AC-810C-5A17F26EBD68}"/>
                </a:ext>
              </a:extLst>
            </p:cNvPr>
            <p:cNvCxnSpPr>
              <a:cxnSpLocks noChangeShapeType="1"/>
            </p:cNvCxnSpPr>
            <p:nvPr/>
          </p:nvCxnSpPr>
          <p:spPr bwMode="auto">
            <a:xfrm flipV="1">
              <a:off x="1249625" y="1857377"/>
              <a:ext cx="1822188" cy="2185986"/>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2" name="Straight Connector 29">
              <a:extLst>
                <a:ext uri="{FF2B5EF4-FFF2-40B4-BE49-F238E27FC236}">
                  <a16:creationId xmlns:a16="http://schemas.microsoft.com/office/drawing/2014/main" id="{428F97CC-3345-4ED0-812B-7D44EF1F360F}"/>
                </a:ext>
              </a:extLst>
            </p:cNvPr>
            <p:cNvCxnSpPr>
              <a:cxnSpLocks noChangeShapeType="1"/>
            </p:cNvCxnSpPr>
            <p:nvPr/>
          </p:nvCxnSpPr>
          <p:spPr bwMode="auto">
            <a:xfrm rot="5400000">
              <a:off x="1544732" y="3517806"/>
              <a:ext cx="1656000" cy="1588"/>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3" name="Straight Connector 30">
              <a:extLst>
                <a:ext uri="{FF2B5EF4-FFF2-40B4-BE49-F238E27FC236}">
                  <a16:creationId xmlns:a16="http://schemas.microsoft.com/office/drawing/2014/main" id="{6D9C3825-BFF1-42EC-85A3-FAEA5C0D0523}"/>
                </a:ext>
              </a:extLst>
            </p:cNvPr>
            <p:cNvCxnSpPr>
              <a:cxnSpLocks noChangeShapeType="1"/>
            </p:cNvCxnSpPr>
            <p:nvPr/>
          </p:nvCxnSpPr>
          <p:spPr bwMode="auto">
            <a:xfrm rot="5400000">
              <a:off x="735422" y="3522991"/>
              <a:ext cx="1656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27" name="Left Brace 34">
              <a:extLst>
                <a:ext uri="{FF2B5EF4-FFF2-40B4-BE49-F238E27FC236}">
                  <a16:creationId xmlns:a16="http://schemas.microsoft.com/office/drawing/2014/main" id="{230B95AC-9970-445A-923A-E546E30C4BC3}"/>
                </a:ext>
              </a:extLst>
            </p:cNvPr>
            <p:cNvSpPr>
              <a:spLocks/>
            </p:cNvSpPr>
            <p:nvPr/>
          </p:nvSpPr>
          <p:spPr bwMode="auto">
            <a:xfrm rot="16200000">
              <a:off x="1934233" y="4034282"/>
              <a:ext cx="49698" cy="825713"/>
            </a:xfrm>
            <a:prstGeom prst="leftBrace">
              <a:avLst>
                <a:gd name="adj1" fmla="val 8255"/>
                <a:gd name="adj2" fmla="val 50000"/>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endParaRPr>
            </a:p>
          </p:txBody>
        </p:sp>
        <p:sp>
          <p:nvSpPr>
            <p:cNvPr id="28" name="TextBox 36">
              <a:extLst>
                <a:ext uri="{FF2B5EF4-FFF2-40B4-BE49-F238E27FC236}">
                  <a16:creationId xmlns:a16="http://schemas.microsoft.com/office/drawing/2014/main" id="{88D267A8-CC04-4A1F-9FB0-BE53CFDAB5CC}"/>
                </a:ext>
              </a:extLst>
            </p:cNvPr>
            <p:cNvSpPr txBox="1">
              <a:spLocks noChangeArrowheads="1"/>
            </p:cNvSpPr>
            <p:nvPr/>
          </p:nvSpPr>
          <p:spPr bwMode="auto">
            <a:xfrm>
              <a:off x="1553477" y="4418990"/>
              <a:ext cx="1357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Απόσυρση</a:t>
              </a:r>
            </a:p>
          </p:txBody>
        </p:sp>
      </p:grpSp>
      <p:sp>
        <p:nvSpPr>
          <p:cNvPr id="30" name="TextBox 35">
            <a:extLst>
              <a:ext uri="{FF2B5EF4-FFF2-40B4-BE49-F238E27FC236}">
                <a16:creationId xmlns:a16="http://schemas.microsoft.com/office/drawing/2014/main" id="{92E49B20-9644-4587-A5EA-760D3F762B49}"/>
              </a:ext>
            </a:extLst>
          </p:cNvPr>
          <p:cNvSpPr txBox="1">
            <a:spLocks noChangeArrowheads="1"/>
          </p:cNvSpPr>
          <p:nvPr/>
        </p:nvSpPr>
        <p:spPr bwMode="auto">
          <a:xfrm>
            <a:off x="5770989" y="71454"/>
            <a:ext cx="325870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Το κράτος εγγυάται ελάχιστη τιμή παρέμβασης (αγοράς και απόσυρσης) ίση με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S </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η οποία είναι πάνω από τη διεθνή τιμή ισορροπίας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W</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Θα πρέπει, με κάποιο τρόπο να αποθαρρύνονται οι εισαγωγές (δασμός, </a:t>
            </a:r>
            <a:r>
              <a:rPr kumimoji="0" lang="el-GR" altLang="en-US" sz="1600" b="0" i="0" u="none" strike="noStrike" kern="1200" cap="none" spc="0" normalizeH="0" baseline="0" noProof="0" dirty="0" err="1">
                <a:ln>
                  <a:noFill/>
                </a:ln>
                <a:solidFill>
                  <a:srgbClr val="000000"/>
                </a:solidFill>
                <a:effectLst/>
                <a:uLnTx/>
                <a:uFillTx/>
                <a:latin typeface="Times" panose="02020603050405020304" pitchFamily="18" charset="0"/>
                <a:ea typeface="+mn-ea"/>
                <a:cs typeface="Arial"/>
                <a:sym typeface="Arial"/>
              </a:rPr>
              <a:t>κ.λπ</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Μετά την εγγυημένη απόσυρση </a:t>
            </a:r>
            <a:r>
              <a:rPr lang="el-GR" altLang="en-US" sz="1600" kern="1200" dirty="0">
                <a:solidFill>
                  <a:srgbClr val="000000"/>
                </a:solidFill>
                <a:ea typeface="+mn-ea"/>
              </a:rPr>
              <a:t>η κατανάλωση περιορίζεται στο </a:t>
            </a:r>
            <a:r>
              <a:rPr lang="en-US" altLang="en-US" sz="1600" kern="1200" dirty="0">
                <a:solidFill>
                  <a:srgbClr val="000000"/>
                </a:solidFill>
                <a:ea typeface="+mn-ea"/>
              </a:rPr>
              <a:t>S</a:t>
            </a:r>
            <a:r>
              <a:rPr lang="en-US" altLang="en-US" sz="1600" kern="1200" baseline="30000" dirty="0">
                <a:solidFill>
                  <a:srgbClr val="000000"/>
                </a:solidFill>
                <a:ea typeface="+mn-ea"/>
              </a:rPr>
              <a:t>1</a:t>
            </a:r>
            <a:r>
              <a:rPr lang="en-US" altLang="en-US" sz="1600" kern="1200" dirty="0">
                <a:solidFill>
                  <a:srgbClr val="000000"/>
                </a:solidFill>
                <a:ea typeface="+mn-ea"/>
              </a:rPr>
              <a:t> </a:t>
            </a:r>
            <a:r>
              <a:rPr lang="el-GR" altLang="en-US" sz="1600" kern="1200" dirty="0">
                <a:solidFill>
                  <a:srgbClr val="000000"/>
                </a:solidFill>
                <a:ea typeface="+mn-ea"/>
              </a:rPr>
              <a:t>από </a:t>
            </a:r>
            <a:r>
              <a:rPr lang="en-US" altLang="en-US" sz="1600" kern="1200" dirty="0">
                <a:solidFill>
                  <a:srgbClr val="000000"/>
                </a:solidFill>
                <a:ea typeface="+mn-ea"/>
              </a:rPr>
              <a:t>Q</a:t>
            </a:r>
            <a:r>
              <a:rPr lang="en-US" altLang="en-US" sz="1600" kern="1200" baseline="30000" dirty="0">
                <a:solidFill>
                  <a:srgbClr val="000000"/>
                </a:solidFill>
                <a:ea typeface="+mn-ea"/>
              </a:rPr>
              <a:t>0</a:t>
            </a:r>
            <a:r>
              <a:rPr lang="el-GR" altLang="en-US" sz="1600" kern="1200" dirty="0">
                <a:solidFill>
                  <a:srgbClr val="000000"/>
                </a:solidFill>
                <a:ea typeface="+mn-ea"/>
              </a:rPr>
              <a:t> και η απόσυρση γίνεται </a:t>
            </a:r>
            <a:r>
              <a:rPr lang="en-US" altLang="en-US" sz="1600" kern="1200" dirty="0">
                <a:solidFill>
                  <a:srgbClr val="000000"/>
                </a:solidFill>
                <a:ea typeface="+mn-ea"/>
              </a:rPr>
              <a:t>D</a:t>
            </a:r>
            <a:r>
              <a:rPr lang="en-US" altLang="en-US" sz="1600" kern="1200" baseline="30000" dirty="0">
                <a:solidFill>
                  <a:srgbClr val="000000"/>
                </a:solidFill>
                <a:ea typeface="+mn-ea"/>
              </a:rPr>
              <a:t>1</a:t>
            </a:r>
            <a:r>
              <a:rPr lang="en-US" altLang="en-US" sz="1600" kern="1200" dirty="0">
                <a:solidFill>
                  <a:srgbClr val="000000"/>
                </a:solidFill>
                <a:ea typeface="+mn-ea"/>
              </a:rPr>
              <a:t>-S</a:t>
            </a:r>
            <a:r>
              <a:rPr lang="en-US" altLang="en-US" sz="1600" kern="1200" baseline="30000" dirty="0">
                <a:solidFill>
                  <a:srgbClr val="000000"/>
                </a:solidFill>
                <a:ea typeface="+mn-ea"/>
              </a:rPr>
              <a:t>1</a:t>
            </a:r>
            <a:r>
              <a:rPr lang="en-US" altLang="en-US" sz="1600" kern="1200" dirty="0">
                <a:solidFill>
                  <a:srgbClr val="000000"/>
                </a:solidFill>
                <a:ea typeface="+mn-ea"/>
              </a:rPr>
              <a:t>. </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Η διεθνής τιμή δεν αλλάζει γιατί η μικρή χώρα δεν μπορεί να την επηρεάσει.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Επιφάνεια </a:t>
            </a:r>
            <a:r>
              <a:rPr kumimoji="0" lang="en-US" altLang="en-US" sz="1600" b="0" i="0" u="none" strike="noStrike" kern="1200" cap="none" spc="0" normalizeH="0" baseline="0" noProof="0" dirty="0" err="1">
                <a:ln>
                  <a:noFill/>
                </a:ln>
                <a:solidFill>
                  <a:srgbClr val="000000"/>
                </a:solidFill>
                <a:effectLst/>
                <a:uLnTx/>
                <a:uFillTx/>
                <a:latin typeface="Times" panose="02020603050405020304" pitchFamily="18" charset="0"/>
                <a:ea typeface="+mn-ea"/>
                <a:cs typeface="Arial"/>
                <a:sym typeface="Arial"/>
              </a:rPr>
              <a:t>a+b+c</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 αύξηση στο πλεόνασμα του παραγωγού</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Επιφάνεια </a:t>
            </a:r>
            <a:r>
              <a:rPr kumimoji="0" lang="en-US" altLang="en-US" sz="1600" b="0" i="0" u="none" strike="noStrike" kern="1200" cap="none" spc="0" normalizeH="0" baseline="0" noProof="0" dirty="0" err="1">
                <a:ln>
                  <a:noFill/>
                </a:ln>
                <a:solidFill>
                  <a:srgbClr val="000000"/>
                </a:solidFill>
                <a:effectLst/>
                <a:uLnTx/>
                <a:uFillTx/>
                <a:latin typeface="Times" panose="02020603050405020304" pitchFamily="18" charset="0"/>
                <a:ea typeface="+mn-ea"/>
                <a:cs typeface="Arial"/>
                <a:sym typeface="Arial"/>
              </a:rPr>
              <a:t>a+b</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 μείωση στο πλεόνασμα του καταναλωτή</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Επιφάνεια </a:t>
            </a:r>
            <a:r>
              <a:rPr kumimoji="0" lang="en-US" altLang="en-US" sz="1600" b="0" i="0" u="none" strike="noStrike" kern="1200" cap="none" spc="0" normalizeH="0" baseline="0" noProof="0" dirty="0" err="1">
                <a:ln>
                  <a:noFill/>
                </a:ln>
                <a:solidFill>
                  <a:srgbClr val="000000"/>
                </a:solidFill>
                <a:effectLst/>
                <a:uLnTx/>
                <a:uFillTx/>
                <a:latin typeface="Times" panose="02020603050405020304" pitchFamily="18" charset="0"/>
                <a:ea typeface="+mn-ea"/>
                <a:cs typeface="Arial"/>
                <a:sym typeface="Arial"/>
              </a:rPr>
              <a:t>b+c+d</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κόστος κρατικής επιδότησης</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Επιφάνεια </a:t>
            </a:r>
            <a:r>
              <a:rPr kumimoji="0" lang="en-US" altLang="en-US" sz="1600" b="0" i="0" u="none" strike="noStrike" kern="1200" cap="none" spc="0" normalizeH="0" baseline="0" noProof="0" dirty="0" err="1">
                <a:ln>
                  <a:noFill/>
                </a:ln>
                <a:solidFill>
                  <a:srgbClr val="000000"/>
                </a:solidFill>
                <a:effectLst/>
                <a:uLnTx/>
                <a:uFillTx/>
                <a:latin typeface="Times" panose="02020603050405020304" pitchFamily="18" charset="0"/>
                <a:ea typeface="+mn-ea"/>
                <a:cs typeface="Arial"/>
                <a:sym typeface="Arial"/>
              </a:rPr>
              <a:t>b+d</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 απώλεια από στρέβλωση της αγοράς</a:t>
            </a:r>
          </a:p>
        </p:txBody>
      </p:sp>
      <p:sp>
        <p:nvSpPr>
          <p:cNvPr id="338" name="Google Shape;338;p33"/>
          <p:cNvSpPr txBox="1">
            <a:spLocks noGrp="1"/>
          </p:cNvSpPr>
          <p:nvPr>
            <p:ph type="body" idx="4294967295"/>
          </p:nvPr>
        </p:nvSpPr>
        <p:spPr>
          <a:xfrm>
            <a:off x="76209" y="1107771"/>
            <a:ext cx="2911800" cy="41640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l-GR" sz="3000" dirty="0">
                <a:solidFill>
                  <a:srgbClr val="51B148"/>
                </a:solidFill>
                <a:latin typeface="+mn-lt"/>
                <a:ea typeface="Dosis ExtraLight"/>
                <a:cs typeface="Dosis ExtraLight"/>
                <a:sym typeface="Dosis ExtraLight"/>
              </a:rPr>
              <a:t>Παρέμβαση στην αγορά </a:t>
            </a:r>
            <a:endParaRPr lang="en-US" sz="3000" dirty="0">
              <a:solidFill>
                <a:srgbClr val="51B148"/>
              </a:solidFill>
              <a:latin typeface="+mn-lt"/>
              <a:ea typeface="Dosis ExtraLight"/>
              <a:cs typeface="Dosis ExtraLight"/>
              <a:sym typeface="Dosis ExtraLight"/>
            </a:endParaRPr>
          </a:p>
          <a:p>
            <a:pPr marL="0" lvl="0" indent="0" algn="l" rtl="0">
              <a:spcBef>
                <a:spcPts val="600"/>
              </a:spcBef>
              <a:spcAft>
                <a:spcPts val="0"/>
              </a:spcAft>
              <a:buNone/>
            </a:pPr>
            <a:r>
              <a:rPr lang="en-US" sz="3000" dirty="0">
                <a:solidFill>
                  <a:srgbClr val="51B148"/>
                </a:solidFill>
                <a:latin typeface="+mn-lt"/>
                <a:ea typeface="Dosis ExtraLight"/>
                <a:cs typeface="Dosis ExtraLight"/>
                <a:sym typeface="Dosis ExtraLight"/>
              </a:rPr>
              <a:t>7</a:t>
            </a:r>
            <a:r>
              <a:rPr lang="el-GR" sz="3000" dirty="0">
                <a:solidFill>
                  <a:srgbClr val="51B148"/>
                </a:solidFill>
                <a:latin typeface="+mn-lt"/>
                <a:ea typeface="Dosis ExtraLight"/>
                <a:cs typeface="Dosis ExtraLight"/>
                <a:sym typeface="Dosis ExtraLight"/>
              </a:rPr>
              <a:t>. Τιμή παρέμβασης από μικρή χώρα</a:t>
            </a:r>
            <a:endParaRPr sz="3000" dirty="0">
              <a:solidFill>
                <a:srgbClr val="51B148"/>
              </a:solidFill>
              <a:latin typeface="+mn-lt"/>
              <a:ea typeface="Dosis ExtraLight"/>
              <a:cs typeface="Dosis ExtraLight"/>
              <a:sym typeface="Dosis ExtraLight"/>
            </a:endParaRPr>
          </a:p>
        </p:txBody>
      </p:sp>
      <p:sp>
        <p:nvSpPr>
          <p:cNvPr id="31" name="TextBox 47">
            <a:extLst>
              <a:ext uri="{FF2B5EF4-FFF2-40B4-BE49-F238E27FC236}">
                <a16:creationId xmlns:a16="http://schemas.microsoft.com/office/drawing/2014/main" id="{0F5EEC5D-A6AA-47C3-99A6-6DC4445D35C9}"/>
              </a:ext>
            </a:extLst>
          </p:cNvPr>
          <p:cNvSpPr txBox="1">
            <a:spLocks noChangeArrowheads="1"/>
          </p:cNvSpPr>
          <p:nvPr/>
        </p:nvSpPr>
        <p:spPr bwMode="auto">
          <a:xfrm>
            <a:off x="3158243" y="3583292"/>
            <a:ext cx="422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S</a:t>
            </a:r>
            <a:r>
              <a:rPr kumimoji="0" lang="en-US" altLang="en-US" sz="1600" b="0" i="0" u="none" strike="noStrike" kern="1200" cap="none" spc="0" normalizeH="0" baseline="30000" noProof="0" dirty="0">
                <a:ln>
                  <a:noFill/>
                </a:ln>
                <a:solidFill>
                  <a:srgbClr val="000000"/>
                </a:solidFill>
                <a:effectLst/>
                <a:uLnTx/>
                <a:uFillTx/>
                <a:latin typeface="Times" panose="02020603050405020304" pitchFamily="18" charset="0"/>
                <a:ea typeface="+mn-ea"/>
                <a:cs typeface="+mn-cs"/>
              </a:rPr>
              <a:t>1</a:t>
            </a:r>
            <a:endParaRPr kumimoji="0" lang="el-GR" altLang="en-US" sz="1600" b="0" i="0" u="none" strike="noStrike" kern="1200" cap="none" spc="0" normalizeH="0" baseline="30000" noProof="0" dirty="0">
              <a:ln>
                <a:noFill/>
              </a:ln>
              <a:solidFill>
                <a:srgbClr val="000000"/>
              </a:solidFill>
              <a:effectLst/>
              <a:uLnTx/>
              <a:uFillTx/>
              <a:latin typeface="Times" panose="02020603050405020304" pitchFamily="18" charset="0"/>
              <a:ea typeface="+mn-ea"/>
              <a:cs typeface="+mn-cs"/>
            </a:endParaRPr>
          </a:p>
        </p:txBody>
      </p:sp>
      <p:sp>
        <p:nvSpPr>
          <p:cNvPr id="32" name="TextBox 47">
            <a:extLst>
              <a:ext uri="{FF2B5EF4-FFF2-40B4-BE49-F238E27FC236}">
                <a16:creationId xmlns:a16="http://schemas.microsoft.com/office/drawing/2014/main" id="{5907AD96-D6B6-4AB2-B1EA-3B28B7C2DFE8}"/>
              </a:ext>
            </a:extLst>
          </p:cNvPr>
          <p:cNvSpPr txBox="1">
            <a:spLocks noChangeArrowheads="1"/>
          </p:cNvSpPr>
          <p:nvPr/>
        </p:nvSpPr>
        <p:spPr bwMode="auto">
          <a:xfrm>
            <a:off x="4192326" y="3579133"/>
            <a:ext cx="423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D</a:t>
            </a:r>
            <a:r>
              <a:rPr kumimoji="0" lang="en-US" altLang="en-US" sz="1600" b="0" i="0" u="none" strike="noStrike" kern="1200" cap="none" spc="0" normalizeH="0" baseline="30000" noProof="0" dirty="0">
                <a:ln>
                  <a:noFill/>
                </a:ln>
                <a:solidFill>
                  <a:srgbClr val="000000"/>
                </a:solidFill>
                <a:effectLst/>
                <a:uLnTx/>
                <a:uFillTx/>
                <a:latin typeface="Times" panose="02020603050405020304" pitchFamily="18" charset="0"/>
                <a:ea typeface="+mn-ea"/>
                <a:cs typeface="+mn-cs"/>
              </a:rPr>
              <a:t>1</a:t>
            </a:r>
            <a:endParaRPr kumimoji="0" lang="el-GR" altLang="en-US" sz="1600" b="0" i="0" u="none" strike="noStrike" kern="1200" cap="none" spc="0" normalizeH="0" baseline="30000" noProof="0" dirty="0">
              <a:ln>
                <a:noFill/>
              </a:ln>
              <a:solidFill>
                <a:srgbClr val="000000"/>
              </a:solidFill>
              <a:effectLst/>
              <a:uLnTx/>
              <a:uFillTx/>
              <a:latin typeface="Times" panose="02020603050405020304" pitchFamily="18" charset="0"/>
              <a:ea typeface="+mn-ea"/>
              <a:cs typeface="+mn-cs"/>
            </a:endParaRPr>
          </a:p>
        </p:txBody>
      </p:sp>
      <p:sp>
        <p:nvSpPr>
          <p:cNvPr id="33" name="TextBox 47">
            <a:extLst>
              <a:ext uri="{FF2B5EF4-FFF2-40B4-BE49-F238E27FC236}">
                <a16:creationId xmlns:a16="http://schemas.microsoft.com/office/drawing/2014/main" id="{510C5C2D-773A-4019-ACBC-9F6933AA46B4}"/>
              </a:ext>
            </a:extLst>
          </p:cNvPr>
          <p:cNvSpPr txBox="1">
            <a:spLocks noChangeArrowheads="1"/>
          </p:cNvSpPr>
          <p:nvPr/>
        </p:nvSpPr>
        <p:spPr bwMode="auto">
          <a:xfrm>
            <a:off x="3744517" y="3378382"/>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Q</a:t>
            </a:r>
            <a:r>
              <a:rPr lang="el-GR" altLang="en-US" sz="1600" kern="1200" baseline="30000" dirty="0">
                <a:solidFill>
                  <a:srgbClr val="000000"/>
                </a:solidFill>
                <a:ea typeface="+mn-ea"/>
                <a:cs typeface="+mn-cs"/>
              </a:rPr>
              <a:t>0</a:t>
            </a:r>
            <a:endParaRPr kumimoji="0" lang="el-GR" altLang="en-US" sz="1600" b="0" i="0" u="none" strike="noStrike" kern="1200" cap="none" spc="0" normalizeH="0" baseline="30000" noProof="0" dirty="0">
              <a:ln>
                <a:noFill/>
              </a:ln>
              <a:solidFill>
                <a:srgbClr val="000000"/>
              </a:solidFill>
              <a:effectLst/>
              <a:uLnTx/>
              <a:uFillTx/>
              <a:latin typeface="Times" panose="02020603050405020304" pitchFamily="18" charset="0"/>
              <a:ea typeface="+mn-ea"/>
              <a:cs typeface="+mn-cs"/>
            </a:endParaRPr>
          </a:p>
        </p:txBody>
      </p:sp>
      <p:cxnSp>
        <p:nvCxnSpPr>
          <p:cNvPr id="34" name="Straight Connector 29">
            <a:extLst>
              <a:ext uri="{FF2B5EF4-FFF2-40B4-BE49-F238E27FC236}">
                <a16:creationId xmlns:a16="http://schemas.microsoft.com/office/drawing/2014/main" id="{BB6FF961-038F-4B8D-9DB6-0FD16CEFA56C}"/>
              </a:ext>
            </a:extLst>
          </p:cNvPr>
          <p:cNvCxnSpPr>
            <a:cxnSpLocks noChangeShapeType="1"/>
          </p:cNvCxnSpPr>
          <p:nvPr/>
        </p:nvCxnSpPr>
        <p:spPr bwMode="auto">
          <a:xfrm flipH="1">
            <a:off x="3811353" y="2524698"/>
            <a:ext cx="0" cy="111600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36806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300" b="0" i="0" u="none" strike="noStrike" kern="0" cap="none" spc="0" normalizeH="0" baseline="0" noProof="0">
              <a:ln>
                <a:noFill/>
              </a:ln>
              <a:solidFill>
                <a:srgbClr val="FFFFFF"/>
              </a:solidFill>
              <a:effectLst/>
              <a:uLnTx/>
              <a:uFillTx/>
              <a:latin typeface="Dosis ExtraLight"/>
              <a:sym typeface="Dosis ExtraLight"/>
            </a:endParaRPr>
          </a:p>
        </p:txBody>
      </p:sp>
      <p:sp>
        <p:nvSpPr>
          <p:cNvPr id="338" name="Google Shape;338;p33"/>
          <p:cNvSpPr txBox="1">
            <a:spLocks noGrp="1"/>
          </p:cNvSpPr>
          <p:nvPr>
            <p:ph type="body" idx="4294967295"/>
          </p:nvPr>
        </p:nvSpPr>
        <p:spPr>
          <a:xfrm>
            <a:off x="161085" y="914826"/>
            <a:ext cx="3144724" cy="41640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l-GR" sz="3000" dirty="0">
                <a:solidFill>
                  <a:srgbClr val="51B148"/>
                </a:solidFill>
                <a:latin typeface="+mn-lt"/>
                <a:ea typeface="Dosis ExtraLight"/>
                <a:cs typeface="Dosis ExtraLight"/>
                <a:sym typeface="Dosis ExtraLight"/>
              </a:rPr>
              <a:t>Παρέμβαση </a:t>
            </a:r>
          </a:p>
          <a:p>
            <a:pPr marL="0" lvl="0" indent="0" algn="l" rtl="0">
              <a:spcBef>
                <a:spcPts val="600"/>
              </a:spcBef>
              <a:spcAft>
                <a:spcPts val="0"/>
              </a:spcAft>
              <a:buNone/>
            </a:pPr>
            <a:r>
              <a:rPr lang="el-GR" sz="3000" dirty="0">
                <a:solidFill>
                  <a:srgbClr val="51B148"/>
                </a:solidFill>
                <a:latin typeface="+mn-lt"/>
                <a:ea typeface="Dosis ExtraLight"/>
                <a:cs typeface="Dosis ExtraLight"/>
                <a:sym typeface="Dosis ExtraLight"/>
              </a:rPr>
              <a:t>στην αγορά  </a:t>
            </a:r>
          </a:p>
          <a:p>
            <a:pPr marL="0" lvl="0" indent="0" algn="l" rtl="0">
              <a:spcBef>
                <a:spcPts val="600"/>
              </a:spcBef>
              <a:spcAft>
                <a:spcPts val="0"/>
              </a:spcAft>
              <a:buNone/>
            </a:pPr>
            <a:r>
              <a:rPr lang="en-US" sz="3000" dirty="0">
                <a:solidFill>
                  <a:srgbClr val="51B148"/>
                </a:solidFill>
                <a:latin typeface="+mn-lt"/>
                <a:ea typeface="Dosis ExtraLight"/>
                <a:cs typeface="Dosis ExtraLight"/>
                <a:sym typeface="Dosis ExtraLight"/>
              </a:rPr>
              <a:t>8</a:t>
            </a:r>
            <a:r>
              <a:rPr lang="el-GR" sz="3000" dirty="0">
                <a:solidFill>
                  <a:srgbClr val="51B148"/>
                </a:solidFill>
                <a:latin typeface="+mn-lt"/>
                <a:ea typeface="Dosis ExtraLight"/>
                <a:cs typeface="Dosis ExtraLight"/>
                <a:sym typeface="Dosis ExtraLight"/>
              </a:rPr>
              <a:t>. Αποδίδουν οι πολιτικές σταθεροποίησης; </a:t>
            </a:r>
            <a:endParaRPr sz="3000" dirty="0">
              <a:solidFill>
                <a:srgbClr val="51B148"/>
              </a:solidFill>
              <a:latin typeface="+mn-lt"/>
              <a:ea typeface="Dosis ExtraLight"/>
              <a:cs typeface="Dosis ExtraLight"/>
              <a:sym typeface="Dosis ExtraLight"/>
            </a:endParaRPr>
          </a:p>
        </p:txBody>
      </p:sp>
      <p:grpSp>
        <p:nvGrpSpPr>
          <p:cNvPr id="3" name="Group 2">
            <a:extLst>
              <a:ext uri="{FF2B5EF4-FFF2-40B4-BE49-F238E27FC236}">
                <a16:creationId xmlns:a16="http://schemas.microsoft.com/office/drawing/2014/main" id="{EC082F15-51B6-4CE5-BB07-619E0AB5C9FD}"/>
              </a:ext>
            </a:extLst>
          </p:cNvPr>
          <p:cNvGrpSpPr/>
          <p:nvPr/>
        </p:nvGrpSpPr>
        <p:grpSpPr>
          <a:xfrm>
            <a:off x="3475977" y="101934"/>
            <a:ext cx="4123751" cy="3230562"/>
            <a:chOff x="2492587" y="652767"/>
            <a:chExt cx="4123751" cy="3230562"/>
          </a:xfrm>
        </p:grpSpPr>
        <p:grpSp>
          <p:nvGrpSpPr>
            <p:cNvPr id="2" name="Group 1">
              <a:extLst>
                <a:ext uri="{FF2B5EF4-FFF2-40B4-BE49-F238E27FC236}">
                  <a16:creationId xmlns:a16="http://schemas.microsoft.com/office/drawing/2014/main" id="{F4A5339B-EF97-4F79-9F29-7C495465DA0E}"/>
                </a:ext>
              </a:extLst>
            </p:cNvPr>
            <p:cNvGrpSpPr/>
            <p:nvPr/>
          </p:nvGrpSpPr>
          <p:grpSpPr>
            <a:xfrm>
              <a:off x="2492587" y="652767"/>
              <a:ext cx="4123751" cy="3230562"/>
              <a:chOff x="609600" y="1357313"/>
              <a:chExt cx="4123751" cy="3230562"/>
            </a:xfrm>
          </p:grpSpPr>
          <p:cxnSp>
            <p:nvCxnSpPr>
              <p:cNvPr id="4" name="Straight Connector 7">
                <a:extLst>
                  <a:ext uri="{FF2B5EF4-FFF2-40B4-BE49-F238E27FC236}">
                    <a16:creationId xmlns:a16="http://schemas.microsoft.com/office/drawing/2014/main" id="{FE6707F1-153C-4FE8-ADE6-242ACC25C532}"/>
                  </a:ext>
                </a:extLst>
              </p:cNvPr>
              <p:cNvCxnSpPr>
                <a:cxnSpLocks noChangeShapeType="1"/>
              </p:cNvCxnSpPr>
              <p:nvPr/>
            </p:nvCxnSpPr>
            <p:spPr bwMode="auto">
              <a:xfrm rot="5400000">
                <a:off x="-213519" y="3036094"/>
                <a:ext cx="2644775"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5" name="Straight Connector 8">
                <a:extLst>
                  <a:ext uri="{FF2B5EF4-FFF2-40B4-BE49-F238E27FC236}">
                    <a16:creationId xmlns:a16="http://schemas.microsoft.com/office/drawing/2014/main" id="{0495B83F-FCBB-4FDF-997C-4E39DEC8F261}"/>
                  </a:ext>
                </a:extLst>
              </p:cNvPr>
              <p:cNvCxnSpPr>
                <a:cxnSpLocks noChangeShapeType="1"/>
              </p:cNvCxnSpPr>
              <p:nvPr/>
            </p:nvCxnSpPr>
            <p:spPr bwMode="auto">
              <a:xfrm>
                <a:off x="1109663" y="4357688"/>
                <a:ext cx="2357437" cy="1587"/>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6" name="TextBox 9">
                <a:extLst>
                  <a:ext uri="{FF2B5EF4-FFF2-40B4-BE49-F238E27FC236}">
                    <a16:creationId xmlns:a16="http://schemas.microsoft.com/office/drawing/2014/main" id="{C89D0759-E61A-4C89-98DD-EE3FD028964E}"/>
                  </a:ext>
                </a:extLst>
              </p:cNvPr>
              <p:cNvSpPr txBox="1">
                <a:spLocks noChangeArrowheads="1"/>
              </p:cNvSpPr>
              <p:nvPr/>
            </p:nvSpPr>
            <p:spPr bwMode="auto">
              <a:xfrm>
                <a:off x="609600" y="1357313"/>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Τιμή,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sp>
            <p:nvSpPr>
              <p:cNvPr id="7" name="TextBox 10">
                <a:extLst>
                  <a:ext uri="{FF2B5EF4-FFF2-40B4-BE49-F238E27FC236}">
                    <a16:creationId xmlns:a16="http://schemas.microsoft.com/office/drawing/2014/main" id="{DA987087-B394-4C69-A63F-FBB28C447EFA}"/>
                  </a:ext>
                </a:extLst>
              </p:cNvPr>
              <p:cNvSpPr txBox="1">
                <a:spLocks noChangeArrowheads="1"/>
              </p:cNvSpPr>
              <p:nvPr/>
            </p:nvSpPr>
            <p:spPr bwMode="auto">
              <a:xfrm>
                <a:off x="2786063" y="4311650"/>
                <a:ext cx="1357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Ποσότητα, </a:t>
                </a:r>
                <a:r>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Q</a:t>
                </a:r>
                <a:endParaRPr kumimoji="0" lang="el-GR"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endParaRPr>
              </a:p>
            </p:txBody>
          </p:sp>
          <p:sp>
            <p:nvSpPr>
              <p:cNvPr id="8" name="TextBox 21">
                <a:extLst>
                  <a:ext uri="{FF2B5EF4-FFF2-40B4-BE49-F238E27FC236}">
                    <a16:creationId xmlns:a16="http://schemas.microsoft.com/office/drawing/2014/main" id="{08D2B6EB-DE26-4F21-A475-F51943E1C62E}"/>
                  </a:ext>
                </a:extLst>
              </p:cNvPr>
              <p:cNvSpPr txBox="1">
                <a:spLocks noChangeArrowheads="1"/>
              </p:cNvSpPr>
              <p:nvPr/>
            </p:nvSpPr>
            <p:spPr bwMode="auto">
              <a:xfrm>
                <a:off x="668230" y="2983069"/>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lang="en-US" altLang="en-US" sz="1600" kern="1200" baseline="-25000" dirty="0">
                    <a:solidFill>
                      <a:srgbClr val="000000"/>
                    </a:solidFill>
                    <a:ea typeface="+mn-ea"/>
                  </a:rPr>
                  <a:t>M</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9" name="Straight Connector 40">
                <a:extLst>
                  <a:ext uri="{FF2B5EF4-FFF2-40B4-BE49-F238E27FC236}">
                    <a16:creationId xmlns:a16="http://schemas.microsoft.com/office/drawing/2014/main" id="{00930EF5-BB74-474C-99B0-B01EBBFA07A8}"/>
                  </a:ext>
                </a:extLst>
              </p:cNvPr>
              <p:cNvCxnSpPr>
                <a:cxnSpLocks noChangeShapeType="1"/>
              </p:cNvCxnSpPr>
              <p:nvPr/>
            </p:nvCxnSpPr>
            <p:spPr bwMode="auto">
              <a:xfrm>
                <a:off x="1125537" y="2704145"/>
                <a:ext cx="3204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11" name="TextBox 47">
                <a:extLst>
                  <a:ext uri="{FF2B5EF4-FFF2-40B4-BE49-F238E27FC236}">
                    <a16:creationId xmlns:a16="http://schemas.microsoft.com/office/drawing/2014/main" id="{2997BECE-BDED-4D5F-AF13-E6BDA0D92DF5}"/>
                  </a:ext>
                </a:extLst>
              </p:cNvPr>
              <p:cNvSpPr txBox="1">
                <a:spLocks noChangeArrowheads="1"/>
              </p:cNvSpPr>
              <p:nvPr/>
            </p:nvSpPr>
            <p:spPr bwMode="auto">
              <a:xfrm>
                <a:off x="714375" y="2531995"/>
                <a:ext cx="550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H</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13" name="TextBox 47">
                <a:extLst>
                  <a:ext uri="{FF2B5EF4-FFF2-40B4-BE49-F238E27FC236}">
                    <a16:creationId xmlns:a16="http://schemas.microsoft.com/office/drawing/2014/main" id="{BE06A8B2-4624-4E4A-9706-A90E35037245}"/>
                  </a:ext>
                </a:extLst>
              </p:cNvPr>
              <p:cNvSpPr txBox="1">
                <a:spLocks noChangeArrowheads="1"/>
              </p:cNvSpPr>
              <p:nvPr/>
            </p:nvSpPr>
            <p:spPr bwMode="auto">
              <a:xfrm>
                <a:off x="1173532" y="2777331"/>
                <a:ext cx="35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a</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14" name="TextBox 47">
                <a:extLst>
                  <a:ext uri="{FF2B5EF4-FFF2-40B4-BE49-F238E27FC236}">
                    <a16:creationId xmlns:a16="http://schemas.microsoft.com/office/drawing/2014/main" id="{9D232D19-79D9-4D1C-BB50-EB5D5DF1B8BC}"/>
                  </a:ext>
                </a:extLst>
              </p:cNvPr>
              <p:cNvSpPr txBox="1">
                <a:spLocks noChangeArrowheads="1"/>
              </p:cNvSpPr>
              <p:nvPr/>
            </p:nvSpPr>
            <p:spPr bwMode="auto">
              <a:xfrm>
                <a:off x="1502779" y="2793207"/>
                <a:ext cx="35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b</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15" name="TextBox 47">
                <a:extLst>
                  <a:ext uri="{FF2B5EF4-FFF2-40B4-BE49-F238E27FC236}">
                    <a16:creationId xmlns:a16="http://schemas.microsoft.com/office/drawing/2014/main" id="{8D9AB3C3-9D5C-41FE-87DD-CBA7EFFF7931}"/>
                  </a:ext>
                </a:extLst>
              </p:cNvPr>
              <p:cNvSpPr txBox="1">
                <a:spLocks noChangeArrowheads="1"/>
              </p:cNvSpPr>
              <p:nvPr/>
            </p:nvSpPr>
            <p:spPr bwMode="auto">
              <a:xfrm>
                <a:off x="1816786" y="2774495"/>
                <a:ext cx="357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c</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17" name="TextBox 47">
                <a:extLst>
                  <a:ext uri="{FF2B5EF4-FFF2-40B4-BE49-F238E27FC236}">
                    <a16:creationId xmlns:a16="http://schemas.microsoft.com/office/drawing/2014/main" id="{D94AFB51-4C17-49A7-86E6-D5BE579004DC}"/>
                  </a:ext>
                </a:extLst>
              </p:cNvPr>
              <p:cNvSpPr txBox="1">
                <a:spLocks noChangeArrowheads="1"/>
              </p:cNvSpPr>
              <p:nvPr/>
            </p:nvSpPr>
            <p:spPr bwMode="auto">
              <a:xfrm>
                <a:off x="2662238" y="1739900"/>
                <a:ext cx="4222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S</a:t>
                </a:r>
                <a:endParaRPr kumimoji="0" lang="el-GR"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Arial"/>
                  <a:sym typeface="Arial"/>
                </a:endParaRPr>
              </a:p>
            </p:txBody>
          </p:sp>
          <p:sp>
            <p:nvSpPr>
              <p:cNvPr id="18" name="TextBox 47">
                <a:extLst>
                  <a:ext uri="{FF2B5EF4-FFF2-40B4-BE49-F238E27FC236}">
                    <a16:creationId xmlns:a16="http://schemas.microsoft.com/office/drawing/2014/main" id="{19F7F215-42B4-499C-9CD5-685CC7F1E25C}"/>
                  </a:ext>
                </a:extLst>
              </p:cNvPr>
              <p:cNvSpPr txBox="1">
                <a:spLocks noChangeArrowheads="1"/>
              </p:cNvSpPr>
              <p:nvPr/>
            </p:nvSpPr>
            <p:spPr bwMode="auto">
              <a:xfrm>
                <a:off x="2435753" y="3866283"/>
                <a:ext cx="423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D</a:t>
                </a:r>
                <a:endParaRPr kumimoji="0" lang="el-GR" altLang="en-US" sz="1600" b="0" i="0" u="none" strike="noStrike" kern="1200" cap="none" spc="0" normalizeH="0" baseline="30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19" name="Straight Connector 23">
                <a:extLst>
                  <a:ext uri="{FF2B5EF4-FFF2-40B4-BE49-F238E27FC236}">
                    <a16:creationId xmlns:a16="http://schemas.microsoft.com/office/drawing/2014/main" id="{8E7E41D9-DC53-46A7-AC78-C795B6E840FC}"/>
                  </a:ext>
                </a:extLst>
              </p:cNvPr>
              <p:cNvCxnSpPr>
                <a:cxnSpLocks noChangeShapeType="1"/>
              </p:cNvCxnSpPr>
              <p:nvPr/>
            </p:nvCxnSpPr>
            <p:spPr bwMode="auto">
              <a:xfrm>
                <a:off x="1097351" y="3230563"/>
                <a:ext cx="3636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0" name="Straight Connector 25">
                <a:extLst>
                  <a:ext uri="{FF2B5EF4-FFF2-40B4-BE49-F238E27FC236}">
                    <a16:creationId xmlns:a16="http://schemas.microsoft.com/office/drawing/2014/main" id="{4EC5DB76-A296-49D2-AC8E-7E5E6C477CBD}"/>
                  </a:ext>
                </a:extLst>
              </p:cNvPr>
              <p:cNvCxnSpPr>
                <a:cxnSpLocks noChangeShapeType="1"/>
              </p:cNvCxnSpPr>
              <p:nvPr/>
            </p:nvCxnSpPr>
            <p:spPr bwMode="auto">
              <a:xfrm>
                <a:off x="1140195" y="2197102"/>
                <a:ext cx="1521700" cy="1892299"/>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1" name="Straight Connector 27">
                <a:extLst>
                  <a:ext uri="{FF2B5EF4-FFF2-40B4-BE49-F238E27FC236}">
                    <a16:creationId xmlns:a16="http://schemas.microsoft.com/office/drawing/2014/main" id="{D8F3BB40-1309-44AC-810C-5A17F26EBD68}"/>
                  </a:ext>
                </a:extLst>
              </p:cNvPr>
              <p:cNvCxnSpPr>
                <a:cxnSpLocks noChangeShapeType="1"/>
              </p:cNvCxnSpPr>
              <p:nvPr/>
            </p:nvCxnSpPr>
            <p:spPr bwMode="auto">
              <a:xfrm flipV="1">
                <a:off x="1249625" y="1857377"/>
                <a:ext cx="1822188" cy="2185986"/>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2" name="Straight Connector 29">
                <a:extLst>
                  <a:ext uri="{FF2B5EF4-FFF2-40B4-BE49-F238E27FC236}">
                    <a16:creationId xmlns:a16="http://schemas.microsoft.com/office/drawing/2014/main" id="{428F97CC-3345-4ED0-812B-7D44EF1F360F}"/>
                  </a:ext>
                </a:extLst>
              </p:cNvPr>
              <p:cNvCxnSpPr>
                <a:cxnSpLocks noChangeShapeType="1"/>
              </p:cNvCxnSpPr>
              <p:nvPr/>
            </p:nvCxnSpPr>
            <p:spPr bwMode="auto">
              <a:xfrm rot="5400000">
                <a:off x="1544732" y="3517806"/>
                <a:ext cx="1656000" cy="1588"/>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3" name="Straight Connector 30">
                <a:extLst>
                  <a:ext uri="{FF2B5EF4-FFF2-40B4-BE49-F238E27FC236}">
                    <a16:creationId xmlns:a16="http://schemas.microsoft.com/office/drawing/2014/main" id="{6D9C3825-BFF1-42EC-85A3-FAEA5C0D0523}"/>
                  </a:ext>
                </a:extLst>
              </p:cNvPr>
              <p:cNvCxnSpPr>
                <a:cxnSpLocks noChangeShapeType="1"/>
              </p:cNvCxnSpPr>
              <p:nvPr/>
            </p:nvCxnSpPr>
            <p:spPr bwMode="auto">
              <a:xfrm rot="5400000">
                <a:off x="735422" y="3522991"/>
                <a:ext cx="1656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41" name="Straight Connector 7">
                <a:extLst>
                  <a:ext uri="{FF2B5EF4-FFF2-40B4-BE49-F238E27FC236}">
                    <a16:creationId xmlns:a16="http://schemas.microsoft.com/office/drawing/2014/main" id="{349D2763-5E5C-4914-A3A9-F41FB83A7F29}"/>
                  </a:ext>
                </a:extLst>
              </p:cNvPr>
              <p:cNvCxnSpPr>
                <a:cxnSpLocks noChangeShapeType="1"/>
              </p:cNvCxnSpPr>
              <p:nvPr/>
            </p:nvCxnSpPr>
            <p:spPr bwMode="auto">
              <a:xfrm rot="5400000">
                <a:off x="-213519" y="3036095"/>
                <a:ext cx="2644775"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42" name="TextBox 9">
                <a:extLst>
                  <a:ext uri="{FF2B5EF4-FFF2-40B4-BE49-F238E27FC236}">
                    <a16:creationId xmlns:a16="http://schemas.microsoft.com/office/drawing/2014/main" id="{647CA3FE-39F7-4B3F-8E3F-3E97CFF89FD6}"/>
                  </a:ext>
                </a:extLst>
              </p:cNvPr>
              <p:cNvSpPr txBox="1">
                <a:spLocks noChangeArrowheads="1"/>
              </p:cNvSpPr>
              <p:nvPr/>
            </p:nvSpPr>
            <p:spPr bwMode="auto">
              <a:xfrm>
                <a:off x="609600" y="1357314"/>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Τιμή,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grpSp>
        <p:sp>
          <p:nvSpPr>
            <p:cNvPr id="33" name="TextBox 47">
              <a:extLst>
                <a:ext uri="{FF2B5EF4-FFF2-40B4-BE49-F238E27FC236}">
                  <a16:creationId xmlns:a16="http://schemas.microsoft.com/office/drawing/2014/main" id="{510C5C2D-773A-4019-ACBC-9F6933AA46B4}"/>
                </a:ext>
              </a:extLst>
            </p:cNvPr>
            <p:cNvSpPr txBox="1">
              <a:spLocks noChangeArrowheads="1"/>
            </p:cNvSpPr>
            <p:nvPr/>
          </p:nvSpPr>
          <p:spPr bwMode="auto">
            <a:xfrm>
              <a:off x="3744517" y="3378382"/>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r>
                <a:rPr kumimoji="0" lang="el-GR" altLang="en-US" sz="1600" b="0" i="0" u="none" strike="noStrike" kern="1200" cap="none" spc="0" normalizeH="0" baseline="30000" noProof="0" dirty="0">
                  <a:ln>
                    <a:noFill/>
                  </a:ln>
                  <a:solidFill>
                    <a:srgbClr val="000000"/>
                  </a:solidFill>
                  <a:effectLst/>
                  <a:uLnTx/>
                  <a:uFillTx/>
                  <a:latin typeface="Times" panose="02020603050405020304" pitchFamily="18" charset="0"/>
                  <a:ea typeface="+mn-ea"/>
                  <a:cs typeface="Arial"/>
                  <a:sym typeface="Arial"/>
                </a:rPr>
                <a:t>0</a:t>
              </a:r>
            </a:p>
          </p:txBody>
        </p:sp>
      </p:grpSp>
      <p:sp>
        <p:nvSpPr>
          <p:cNvPr id="35" name="TextBox 21">
            <a:extLst>
              <a:ext uri="{FF2B5EF4-FFF2-40B4-BE49-F238E27FC236}">
                <a16:creationId xmlns:a16="http://schemas.microsoft.com/office/drawing/2014/main" id="{9A254B78-48CD-4A9D-8B31-EEF875EC23AB}"/>
              </a:ext>
            </a:extLst>
          </p:cNvPr>
          <p:cNvSpPr txBox="1">
            <a:spLocks noChangeArrowheads="1"/>
          </p:cNvSpPr>
          <p:nvPr/>
        </p:nvSpPr>
        <p:spPr bwMode="auto">
          <a:xfrm>
            <a:off x="3558379" y="2154248"/>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L</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36" name="Straight Connector 40">
            <a:extLst>
              <a:ext uri="{FF2B5EF4-FFF2-40B4-BE49-F238E27FC236}">
                <a16:creationId xmlns:a16="http://schemas.microsoft.com/office/drawing/2014/main" id="{13A77564-E662-4797-9FF5-52A9C651246C}"/>
              </a:ext>
            </a:extLst>
          </p:cNvPr>
          <p:cNvCxnSpPr>
            <a:cxnSpLocks noChangeShapeType="1"/>
          </p:cNvCxnSpPr>
          <p:nvPr/>
        </p:nvCxnSpPr>
        <p:spPr bwMode="auto">
          <a:xfrm>
            <a:off x="3963728" y="2439209"/>
            <a:ext cx="4140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37" name="TextBox 47">
            <a:extLst>
              <a:ext uri="{FF2B5EF4-FFF2-40B4-BE49-F238E27FC236}">
                <a16:creationId xmlns:a16="http://schemas.microsoft.com/office/drawing/2014/main" id="{68EDF2A0-5DB8-430B-A14E-5315202B7539}"/>
              </a:ext>
            </a:extLst>
          </p:cNvPr>
          <p:cNvSpPr txBox="1">
            <a:spLocks noChangeArrowheads="1"/>
          </p:cNvSpPr>
          <p:nvPr/>
        </p:nvSpPr>
        <p:spPr bwMode="auto">
          <a:xfrm>
            <a:off x="4031776" y="1972524"/>
            <a:ext cx="35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600" kern="1200" dirty="0">
                <a:solidFill>
                  <a:srgbClr val="000000"/>
                </a:solidFill>
                <a:ea typeface="+mn-ea"/>
              </a:rPr>
              <a:t>d</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38" name="TextBox 47">
            <a:extLst>
              <a:ext uri="{FF2B5EF4-FFF2-40B4-BE49-F238E27FC236}">
                <a16:creationId xmlns:a16="http://schemas.microsoft.com/office/drawing/2014/main" id="{B382FB04-BBF1-43F3-9533-24E7607D4183}"/>
              </a:ext>
            </a:extLst>
          </p:cNvPr>
          <p:cNvSpPr txBox="1">
            <a:spLocks noChangeArrowheads="1"/>
          </p:cNvSpPr>
          <p:nvPr/>
        </p:nvSpPr>
        <p:spPr bwMode="auto">
          <a:xfrm>
            <a:off x="4361023" y="1988400"/>
            <a:ext cx="35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600" kern="1200" dirty="0">
                <a:solidFill>
                  <a:srgbClr val="000000"/>
                </a:solidFill>
                <a:ea typeface="+mn-ea"/>
              </a:rPr>
              <a:t>e</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39" name="TextBox 47">
            <a:extLst>
              <a:ext uri="{FF2B5EF4-FFF2-40B4-BE49-F238E27FC236}">
                <a16:creationId xmlns:a16="http://schemas.microsoft.com/office/drawing/2014/main" id="{564DDFEB-2BE0-4324-AB4F-EF9BF39EEBA9}"/>
              </a:ext>
            </a:extLst>
          </p:cNvPr>
          <p:cNvSpPr txBox="1">
            <a:spLocks noChangeArrowheads="1"/>
          </p:cNvSpPr>
          <p:nvPr/>
        </p:nvSpPr>
        <p:spPr bwMode="auto">
          <a:xfrm>
            <a:off x="4637514" y="1976615"/>
            <a:ext cx="35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600" kern="1200" dirty="0">
                <a:solidFill>
                  <a:srgbClr val="000000"/>
                </a:solidFill>
                <a:ea typeface="+mn-ea"/>
              </a:rPr>
              <a:t>f</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43" name="Straight Connector 8">
            <a:extLst>
              <a:ext uri="{FF2B5EF4-FFF2-40B4-BE49-F238E27FC236}">
                <a16:creationId xmlns:a16="http://schemas.microsoft.com/office/drawing/2014/main" id="{3F8D05A5-18D1-4E44-A16D-D3C3CCD85B14}"/>
              </a:ext>
            </a:extLst>
          </p:cNvPr>
          <p:cNvCxnSpPr>
            <a:cxnSpLocks noChangeShapeType="1"/>
          </p:cNvCxnSpPr>
          <p:nvPr/>
        </p:nvCxnSpPr>
        <p:spPr bwMode="auto">
          <a:xfrm>
            <a:off x="6567371" y="3102309"/>
            <a:ext cx="2357437" cy="1587"/>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44" name="TextBox 10">
            <a:extLst>
              <a:ext uri="{FF2B5EF4-FFF2-40B4-BE49-F238E27FC236}">
                <a16:creationId xmlns:a16="http://schemas.microsoft.com/office/drawing/2014/main" id="{5BE217DE-C481-4714-99C2-D485F96335F5}"/>
              </a:ext>
            </a:extLst>
          </p:cNvPr>
          <p:cNvSpPr txBox="1">
            <a:spLocks noChangeArrowheads="1"/>
          </p:cNvSpPr>
          <p:nvPr/>
        </p:nvSpPr>
        <p:spPr bwMode="auto">
          <a:xfrm>
            <a:off x="7984691" y="3056271"/>
            <a:ext cx="1357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Χρόνος</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a:t>
            </a:r>
            <a:r>
              <a:rPr lang="en-US" altLang="en-US" sz="1200" kern="1200" dirty="0">
                <a:solidFill>
                  <a:srgbClr val="000000"/>
                </a:solidFill>
                <a:ea typeface="+mn-ea"/>
              </a:rPr>
              <a:t>T</a:t>
            </a:r>
            <a:endPar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sp>
        <p:nvSpPr>
          <p:cNvPr id="45" name="TextBox 21">
            <a:extLst>
              <a:ext uri="{FF2B5EF4-FFF2-40B4-BE49-F238E27FC236}">
                <a16:creationId xmlns:a16="http://schemas.microsoft.com/office/drawing/2014/main" id="{053BE912-65D0-4F50-B5BE-A6115701F26F}"/>
              </a:ext>
            </a:extLst>
          </p:cNvPr>
          <p:cNvSpPr txBox="1">
            <a:spLocks noChangeArrowheads="1"/>
          </p:cNvSpPr>
          <p:nvPr/>
        </p:nvSpPr>
        <p:spPr bwMode="auto">
          <a:xfrm>
            <a:off x="6125938" y="1727690"/>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lang="en-US" altLang="en-US" sz="1600" kern="1200" baseline="-25000" dirty="0">
                <a:solidFill>
                  <a:srgbClr val="000000"/>
                </a:solidFill>
                <a:ea typeface="+mn-ea"/>
              </a:rPr>
              <a:t>M</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46" name="TextBox 47">
            <a:extLst>
              <a:ext uri="{FF2B5EF4-FFF2-40B4-BE49-F238E27FC236}">
                <a16:creationId xmlns:a16="http://schemas.microsoft.com/office/drawing/2014/main" id="{6DF247BE-6DA3-47DA-AE8E-0843E33FA349}"/>
              </a:ext>
            </a:extLst>
          </p:cNvPr>
          <p:cNvSpPr txBox="1">
            <a:spLocks noChangeArrowheads="1"/>
          </p:cNvSpPr>
          <p:nvPr/>
        </p:nvSpPr>
        <p:spPr bwMode="auto">
          <a:xfrm>
            <a:off x="6172083" y="1276616"/>
            <a:ext cx="550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H</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47" name="Straight Connector 7">
            <a:extLst>
              <a:ext uri="{FF2B5EF4-FFF2-40B4-BE49-F238E27FC236}">
                <a16:creationId xmlns:a16="http://schemas.microsoft.com/office/drawing/2014/main" id="{213BE0C0-F200-4405-89CE-CB12B3F2AD37}"/>
              </a:ext>
            </a:extLst>
          </p:cNvPr>
          <p:cNvCxnSpPr>
            <a:cxnSpLocks noChangeShapeType="1"/>
          </p:cNvCxnSpPr>
          <p:nvPr/>
        </p:nvCxnSpPr>
        <p:spPr bwMode="auto">
          <a:xfrm rot="5400000">
            <a:off x="5244189" y="1780716"/>
            <a:ext cx="2644775"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48" name="TextBox 9">
            <a:extLst>
              <a:ext uri="{FF2B5EF4-FFF2-40B4-BE49-F238E27FC236}">
                <a16:creationId xmlns:a16="http://schemas.microsoft.com/office/drawing/2014/main" id="{5C2E1633-1AC6-427C-9A46-84C72B353899}"/>
              </a:ext>
            </a:extLst>
          </p:cNvPr>
          <p:cNvSpPr txBox="1">
            <a:spLocks noChangeArrowheads="1"/>
          </p:cNvSpPr>
          <p:nvPr/>
        </p:nvSpPr>
        <p:spPr bwMode="auto">
          <a:xfrm>
            <a:off x="6067308" y="101935"/>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Τιμή,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sp>
        <p:nvSpPr>
          <p:cNvPr id="49" name="TextBox 21">
            <a:extLst>
              <a:ext uri="{FF2B5EF4-FFF2-40B4-BE49-F238E27FC236}">
                <a16:creationId xmlns:a16="http://schemas.microsoft.com/office/drawing/2014/main" id="{7145B9C3-367F-4DD2-B27A-276C7CD3B180}"/>
              </a:ext>
            </a:extLst>
          </p:cNvPr>
          <p:cNvSpPr txBox="1">
            <a:spLocks noChangeArrowheads="1"/>
          </p:cNvSpPr>
          <p:nvPr/>
        </p:nvSpPr>
        <p:spPr bwMode="auto">
          <a:xfrm>
            <a:off x="6145111" y="2113453"/>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L</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24" name="Arc 23">
            <a:extLst>
              <a:ext uri="{FF2B5EF4-FFF2-40B4-BE49-F238E27FC236}">
                <a16:creationId xmlns:a16="http://schemas.microsoft.com/office/drawing/2014/main" id="{4C9396F8-14CE-444A-9710-8A4676BC98A8}"/>
              </a:ext>
            </a:extLst>
          </p:cNvPr>
          <p:cNvSpPr/>
          <p:nvPr/>
        </p:nvSpPr>
        <p:spPr>
          <a:xfrm>
            <a:off x="7231914" y="1435221"/>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Shape 24">
            <a:extLst>
              <a:ext uri="{FF2B5EF4-FFF2-40B4-BE49-F238E27FC236}">
                <a16:creationId xmlns:a16="http://schemas.microsoft.com/office/drawing/2014/main" id="{1B9395F5-D525-4BBF-A78A-EDF9BE2B337D}"/>
              </a:ext>
            </a:extLst>
          </p:cNvPr>
          <p:cNvSpPr/>
          <p:nvPr/>
        </p:nvSpPr>
        <p:spPr>
          <a:xfrm>
            <a:off x="7194963" y="1346112"/>
            <a:ext cx="1933797" cy="1099123"/>
          </a:xfrm>
          <a:custGeom>
            <a:avLst/>
            <a:gdLst>
              <a:gd name="connsiteX0" fmla="*/ 0 w 1897380"/>
              <a:gd name="connsiteY0" fmla="*/ 94068 h 1099123"/>
              <a:gd name="connsiteX1" fmla="*/ 381000 w 1897380"/>
              <a:gd name="connsiteY1" fmla="*/ 635088 h 1099123"/>
              <a:gd name="connsiteX2" fmla="*/ 845820 w 1897380"/>
              <a:gd name="connsiteY2" fmla="*/ 1084668 h 1099123"/>
              <a:gd name="connsiteX3" fmla="*/ 1691640 w 1897380"/>
              <a:gd name="connsiteY3" fmla="*/ 78828 h 1099123"/>
              <a:gd name="connsiteX4" fmla="*/ 1897380 w 1897380"/>
              <a:gd name="connsiteY4" fmla="*/ 139788 h 1099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380" h="1099123">
                <a:moveTo>
                  <a:pt x="0" y="94068"/>
                </a:moveTo>
                <a:cubicBezTo>
                  <a:pt x="120015" y="282028"/>
                  <a:pt x="240030" y="469988"/>
                  <a:pt x="381000" y="635088"/>
                </a:cubicBezTo>
                <a:cubicBezTo>
                  <a:pt x="521970" y="800188"/>
                  <a:pt x="627380" y="1177378"/>
                  <a:pt x="845820" y="1084668"/>
                </a:cubicBezTo>
                <a:cubicBezTo>
                  <a:pt x="1064260" y="991958"/>
                  <a:pt x="1516380" y="236308"/>
                  <a:pt x="1691640" y="78828"/>
                </a:cubicBezTo>
                <a:cubicBezTo>
                  <a:pt x="1866900" y="-78652"/>
                  <a:pt x="1882140" y="30568"/>
                  <a:pt x="1897380" y="1397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DA1D630-3BD8-4765-8407-782651875D7F}"/>
              </a:ext>
            </a:extLst>
          </p:cNvPr>
          <p:cNvSpPr txBox="1"/>
          <p:nvPr/>
        </p:nvSpPr>
        <p:spPr>
          <a:xfrm>
            <a:off x="3427736" y="3373900"/>
            <a:ext cx="5701024" cy="1815882"/>
          </a:xfrm>
          <a:prstGeom prst="rect">
            <a:avLst/>
          </a:prstGeom>
          <a:noFill/>
        </p:spPr>
        <p:txBody>
          <a:bodyPr wrap="square" rtlCol="0">
            <a:spAutoFit/>
          </a:bodyPr>
          <a:lstStyle/>
          <a:p>
            <a:r>
              <a:rPr lang="el-GR" dirty="0"/>
              <a:t>Όταν οι τιμές είναι ψηλά (</a:t>
            </a:r>
            <a:r>
              <a:rPr lang="en-US" dirty="0"/>
              <a:t>P</a:t>
            </a:r>
            <a:r>
              <a:rPr lang="en-US" baseline="-25000" dirty="0"/>
              <a:t>H</a:t>
            </a:r>
            <a:r>
              <a:rPr lang="en-US" dirty="0"/>
              <a:t>) </a:t>
            </a:r>
            <a:r>
              <a:rPr lang="el-GR" dirty="0"/>
              <a:t>σε σχέση με μια μέση τιμή (</a:t>
            </a:r>
            <a:r>
              <a:rPr lang="en-US" dirty="0"/>
              <a:t>P</a:t>
            </a:r>
            <a:r>
              <a:rPr lang="en-US" baseline="-25000" dirty="0"/>
              <a:t>M</a:t>
            </a:r>
            <a:r>
              <a:rPr lang="el-GR" dirty="0"/>
              <a:t>), τότε:</a:t>
            </a:r>
          </a:p>
          <a:p>
            <a:pPr marL="285750" indent="-285750">
              <a:buFont typeface="Arial" panose="020B0604020202020204" pitchFamily="34" charset="0"/>
              <a:buChar char="•"/>
            </a:pPr>
            <a:r>
              <a:rPr lang="el-GR" dirty="0"/>
              <a:t>Οι καταναλωτές χάνουν πλεόνασμα (</a:t>
            </a:r>
            <a:r>
              <a:rPr lang="en-US" dirty="0" err="1"/>
              <a:t>a+b</a:t>
            </a:r>
            <a:r>
              <a:rPr lang="en-US" dirty="0"/>
              <a:t>) </a:t>
            </a:r>
            <a:r>
              <a:rPr lang="el-GR" dirty="0"/>
              <a:t>και οι παραγωγοί κερδίζουν πλεόνασμα </a:t>
            </a:r>
            <a:r>
              <a:rPr lang="en-US" dirty="0"/>
              <a:t>(</a:t>
            </a:r>
            <a:r>
              <a:rPr lang="en-US" dirty="0" err="1"/>
              <a:t>a+b+c</a:t>
            </a:r>
            <a:r>
              <a:rPr lang="en-US" dirty="0"/>
              <a:t>)</a:t>
            </a:r>
            <a:endParaRPr lang="el-GR" dirty="0"/>
          </a:p>
          <a:p>
            <a:r>
              <a:rPr lang="el-GR" dirty="0"/>
              <a:t>Όταν οι τιμές είναι χαμηλά (P</a:t>
            </a:r>
            <a:r>
              <a:rPr lang="en-US" baseline="-25000" dirty="0"/>
              <a:t>L</a:t>
            </a:r>
            <a:r>
              <a:rPr lang="el-GR" dirty="0"/>
              <a:t>) σε σχέση με μια μέση τιμή (PM), τότε:</a:t>
            </a:r>
          </a:p>
          <a:p>
            <a:pPr marL="285750" indent="-285750">
              <a:buFont typeface="Arial" panose="020B0604020202020204" pitchFamily="34" charset="0"/>
              <a:buChar char="•"/>
            </a:pPr>
            <a:r>
              <a:rPr lang="el-GR" dirty="0"/>
              <a:t>Οι καταναλωτές κερδίζουν πλεόνασμα (</a:t>
            </a:r>
            <a:r>
              <a:rPr lang="en-US" dirty="0" err="1"/>
              <a:t>d+e+f</a:t>
            </a:r>
            <a:r>
              <a:rPr lang="el-GR" dirty="0"/>
              <a:t>) και οι παραγωγοί χάνουν πλεόνασμα (</a:t>
            </a:r>
            <a:r>
              <a:rPr lang="en-US" dirty="0" err="1"/>
              <a:t>d+e</a:t>
            </a:r>
            <a:r>
              <a:rPr lang="en-US" dirty="0"/>
              <a:t>)</a:t>
            </a:r>
          </a:p>
          <a:p>
            <a:r>
              <a:rPr lang="el-GR" dirty="0"/>
              <a:t>Οι πολιτικές σταθεροποίησης στη μέση τιμή </a:t>
            </a:r>
            <a:r>
              <a:rPr lang="en-US" dirty="0"/>
              <a:t>P</a:t>
            </a:r>
            <a:r>
              <a:rPr lang="en-US" baseline="-25000" dirty="0"/>
              <a:t>M</a:t>
            </a:r>
            <a:r>
              <a:rPr lang="en-US" dirty="0"/>
              <a:t> </a:t>
            </a:r>
            <a:r>
              <a:rPr lang="el-GR" dirty="0"/>
              <a:t>έχουν κόστος στους καταναλωτές </a:t>
            </a:r>
            <a:r>
              <a:rPr lang="en-US" dirty="0"/>
              <a:t>f</a:t>
            </a:r>
            <a:r>
              <a:rPr lang="el-GR" dirty="0"/>
              <a:t>  (</a:t>
            </a:r>
            <a:r>
              <a:rPr lang="en-US" dirty="0" err="1"/>
              <a:t>d+e+f</a:t>
            </a:r>
            <a:r>
              <a:rPr lang="en-US" dirty="0"/>
              <a:t>)-(</a:t>
            </a:r>
            <a:r>
              <a:rPr lang="en-US" dirty="0" err="1"/>
              <a:t>a+b</a:t>
            </a:r>
            <a:r>
              <a:rPr lang="en-US" dirty="0"/>
              <a:t>) </a:t>
            </a:r>
            <a:r>
              <a:rPr lang="el-GR" dirty="0"/>
              <a:t>και στους παραγωγούς </a:t>
            </a:r>
            <a:r>
              <a:rPr lang="en-US" dirty="0"/>
              <a:t>c (</a:t>
            </a:r>
            <a:r>
              <a:rPr lang="en-US" dirty="0" err="1"/>
              <a:t>a+b+c</a:t>
            </a:r>
            <a:r>
              <a:rPr lang="en-US" dirty="0"/>
              <a:t>)-(</a:t>
            </a:r>
            <a:r>
              <a:rPr lang="en-US" dirty="0" err="1"/>
              <a:t>d+e</a:t>
            </a:r>
            <a:r>
              <a:rPr lang="en-US" dirty="0"/>
              <a:t>)</a:t>
            </a:r>
            <a:endParaRPr lang="el-GR" dirty="0"/>
          </a:p>
        </p:txBody>
      </p:sp>
    </p:spTree>
    <p:extLst>
      <p:ext uri="{BB962C8B-B14F-4D97-AF65-F5344CB8AC3E}">
        <p14:creationId xmlns:p14="http://schemas.microsoft.com/office/powerpoint/2010/main" val="3331212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F6AB08-EEC4-4F23-A60B-218C9631CC8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12</a:t>
            </a:fld>
            <a:endParaRPr lang="en"/>
          </a:p>
        </p:txBody>
      </p:sp>
      <p:sp>
        <p:nvSpPr>
          <p:cNvPr id="4" name="TextBox 3">
            <a:extLst>
              <a:ext uri="{FF2B5EF4-FFF2-40B4-BE49-F238E27FC236}">
                <a16:creationId xmlns:a16="http://schemas.microsoft.com/office/drawing/2014/main" id="{71305DE7-4EE4-4EB1-9868-588D83FDB4C5}"/>
              </a:ext>
            </a:extLst>
          </p:cNvPr>
          <p:cNvSpPr txBox="1"/>
          <p:nvPr/>
        </p:nvSpPr>
        <p:spPr>
          <a:xfrm>
            <a:off x="3810000" y="212199"/>
            <a:ext cx="4998720" cy="4093428"/>
          </a:xfrm>
          <a:prstGeom prst="rect">
            <a:avLst/>
          </a:prstGeom>
          <a:noFill/>
        </p:spPr>
        <p:txBody>
          <a:bodyPr wrap="square">
            <a:spAutoFit/>
          </a:bodyPr>
          <a:lstStyle/>
          <a:p>
            <a:r>
              <a:rPr lang="el-GR" sz="2000" dirty="0"/>
              <a:t>Η κριτική στις πολιτικές που, με διαφορετικούς τρόπους, σταθεροποιούν τις τιμές και απομονώνουν τις εγχώριες αγορές τους από τις παγκόσμιες διακυμάνσεις των τιμών είναι ότι αυτές οι πολιτικές:</a:t>
            </a:r>
          </a:p>
          <a:p>
            <a:pPr marL="342900" lvl="3" indent="-342900">
              <a:buFont typeface="Arial" panose="020B0604020202020204" pitchFamily="34" charset="0"/>
              <a:buChar char="•"/>
            </a:pPr>
            <a:r>
              <a:rPr lang="el-GR" sz="2000" dirty="0"/>
              <a:t>(α) είναι αναποτελεσματικές (μακριά από αποτελεσματικές κατανομές), </a:t>
            </a:r>
          </a:p>
          <a:p>
            <a:pPr marL="342900" lvl="3" indent="-342900">
              <a:buFont typeface="Arial" panose="020B0604020202020204" pitchFamily="34" charset="0"/>
              <a:buChar char="•"/>
            </a:pPr>
            <a:r>
              <a:rPr lang="el-GR" sz="2000" dirty="0"/>
              <a:t>(β) προκαλούν στρεβλώσεις στην οικονομία (παραγωγής ή κατανάλωσης) και, </a:t>
            </a:r>
          </a:p>
          <a:p>
            <a:pPr marL="342900" lvl="3" indent="-342900">
              <a:buFont typeface="Arial" panose="020B0604020202020204" pitchFamily="34" charset="0"/>
              <a:buChar char="•"/>
            </a:pPr>
            <a:r>
              <a:rPr lang="el-GR" sz="2000" dirty="0"/>
              <a:t>(γ) ενισχύουν τελικά τις διακυμάνσεις τιμών</a:t>
            </a:r>
            <a:endParaRPr lang="en-US" sz="2000" dirty="0"/>
          </a:p>
        </p:txBody>
      </p:sp>
      <p:sp>
        <p:nvSpPr>
          <p:cNvPr id="5" name="Google Shape;338;p33">
            <a:extLst>
              <a:ext uri="{FF2B5EF4-FFF2-40B4-BE49-F238E27FC236}">
                <a16:creationId xmlns:a16="http://schemas.microsoft.com/office/drawing/2014/main" id="{E54FCB2F-175A-4AAB-81B4-0A0637799F6E}"/>
              </a:ext>
            </a:extLst>
          </p:cNvPr>
          <p:cNvSpPr txBox="1">
            <a:spLocks/>
          </p:cNvSpPr>
          <p:nvPr/>
        </p:nvSpPr>
        <p:spPr>
          <a:xfrm>
            <a:off x="161085" y="914826"/>
            <a:ext cx="3123187" cy="416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indent="0">
              <a:buFont typeface="Pontano Sans"/>
              <a:buNone/>
            </a:pPr>
            <a:r>
              <a:rPr lang="el-GR" sz="3000" dirty="0">
                <a:solidFill>
                  <a:srgbClr val="51B148"/>
                </a:solidFill>
                <a:latin typeface="+mn-lt"/>
                <a:ea typeface="Dosis ExtraLight"/>
                <a:cs typeface="Dosis ExtraLight"/>
                <a:sym typeface="Dosis ExtraLight"/>
              </a:rPr>
              <a:t>Παρέμβαση </a:t>
            </a:r>
          </a:p>
          <a:p>
            <a:pPr marL="0" indent="0">
              <a:buFont typeface="Pontano Sans"/>
              <a:buNone/>
            </a:pPr>
            <a:r>
              <a:rPr lang="el-GR" sz="3000" dirty="0">
                <a:solidFill>
                  <a:srgbClr val="51B148"/>
                </a:solidFill>
                <a:latin typeface="+mn-lt"/>
                <a:ea typeface="Dosis ExtraLight"/>
                <a:cs typeface="Dosis ExtraLight"/>
                <a:sym typeface="Dosis ExtraLight"/>
              </a:rPr>
              <a:t>στην αγορά  </a:t>
            </a:r>
          </a:p>
          <a:p>
            <a:pPr marL="0" indent="0">
              <a:buFont typeface="Pontano Sans"/>
              <a:buNone/>
            </a:pPr>
            <a:r>
              <a:rPr lang="el-GR" sz="3000" dirty="0">
                <a:solidFill>
                  <a:srgbClr val="51B148"/>
                </a:solidFill>
                <a:latin typeface="+mn-lt"/>
                <a:ea typeface="Dosis ExtraLight"/>
                <a:cs typeface="Dosis ExtraLight"/>
                <a:sym typeface="Dosis ExtraLight"/>
              </a:rPr>
              <a:t>8. Κριτική στις πολιτικές σταθεροποίησης </a:t>
            </a:r>
          </a:p>
        </p:txBody>
      </p:sp>
    </p:spTree>
    <p:extLst>
      <p:ext uri="{BB962C8B-B14F-4D97-AF65-F5344CB8AC3E}">
        <p14:creationId xmlns:p14="http://schemas.microsoft.com/office/powerpoint/2010/main" val="2075161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F6AB08-EEC4-4F23-A60B-218C9631CC80}"/>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 sz="1300" b="0" i="0" u="none" strike="noStrike" kern="0" cap="none" spc="0" normalizeH="0" baseline="0" noProof="0">
              <a:ln>
                <a:noFill/>
              </a:ln>
              <a:solidFill>
                <a:srgbClr val="FFFFFF"/>
              </a:solidFill>
              <a:effectLst/>
              <a:uLnTx/>
              <a:uFillTx/>
              <a:latin typeface="Dosis ExtraLight"/>
              <a:sym typeface="Dosis ExtraLight"/>
            </a:endParaRPr>
          </a:p>
        </p:txBody>
      </p:sp>
      <p:sp>
        <p:nvSpPr>
          <p:cNvPr id="5" name="Google Shape;338;p33">
            <a:extLst>
              <a:ext uri="{FF2B5EF4-FFF2-40B4-BE49-F238E27FC236}">
                <a16:creationId xmlns:a16="http://schemas.microsoft.com/office/drawing/2014/main" id="{E54FCB2F-175A-4AAB-81B4-0A0637799F6E}"/>
              </a:ext>
            </a:extLst>
          </p:cNvPr>
          <p:cNvSpPr txBox="1">
            <a:spLocks/>
          </p:cNvSpPr>
          <p:nvPr/>
        </p:nvSpPr>
        <p:spPr>
          <a:xfrm>
            <a:off x="161085" y="914826"/>
            <a:ext cx="2208735" cy="416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Παρέμβαση </a:t>
            </a:r>
          </a:p>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στην αγορά  </a:t>
            </a:r>
          </a:p>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8. </a:t>
            </a:r>
            <a:r>
              <a:rPr lang="el-GR" sz="3000" dirty="0">
                <a:solidFill>
                  <a:srgbClr val="51B148"/>
                </a:solidFill>
                <a:latin typeface="Arial"/>
                <a:ea typeface="Dosis ExtraLight"/>
                <a:cs typeface="Dosis ExtraLight"/>
                <a:sym typeface="Dosis ExtraLight"/>
              </a:rPr>
              <a:t>Το παράδειγμα της Κίνας</a:t>
            </a:r>
            <a:endPar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endParaRPr>
          </a:p>
        </p:txBody>
      </p:sp>
      <p:pic>
        <p:nvPicPr>
          <p:cNvPr id="6" name="Picture 5">
            <a:extLst>
              <a:ext uri="{FF2B5EF4-FFF2-40B4-BE49-F238E27FC236}">
                <a16:creationId xmlns:a16="http://schemas.microsoft.com/office/drawing/2014/main" id="{F90E42BF-4A79-4FC7-9822-D9CED9C846A3}"/>
              </a:ext>
            </a:extLst>
          </p:cNvPr>
          <p:cNvPicPr>
            <a:picLocks noChangeAspect="1"/>
          </p:cNvPicPr>
          <p:nvPr/>
        </p:nvPicPr>
        <p:blipFill rotWithShape="1">
          <a:blip r:embed="rId2"/>
          <a:srcRect b="16256"/>
          <a:stretch/>
        </p:blipFill>
        <p:spPr>
          <a:xfrm>
            <a:off x="3284273" y="123617"/>
            <a:ext cx="5265367" cy="2939623"/>
          </a:xfrm>
          <a:prstGeom prst="rect">
            <a:avLst/>
          </a:prstGeom>
        </p:spPr>
      </p:pic>
      <p:sp>
        <p:nvSpPr>
          <p:cNvPr id="8" name="TextBox 7">
            <a:extLst>
              <a:ext uri="{FF2B5EF4-FFF2-40B4-BE49-F238E27FC236}">
                <a16:creationId xmlns:a16="http://schemas.microsoft.com/office/drawing/2014/main" id="{2FA7BAB7-ABED-48EF-AA19-BA2E7FCE6806}"/>
              </a:ext>
            </a:extLst>
          </p:cNvPr>
          <p:cNvSpPr txBox="1"/>
          <p:nvPr/>
        </p:nvSpPr>
        <p:spPr>
          <a:xfrm>
            <a:off x="2773680" y="3234779"/>
            <a:ext cx="6148275" cy="1785104"/>
          </a:xfrm>
          <a:prstGeom prst="rect">
            <a:avLst/>
          </a:prstGeom>
          <a:noFill/>
        </p:spPr>
        <p:txBody>
          <a:bodyPr wrap="square">
            <a:spAutoFit/>
          </a:bodyPr>
          <a:lstStyle/>
          <a:p>
            <a:r>
              <a:rPr lang="el-GR" sz="1000" dirty="0"/>
              <a:t>Το γράφημα απεικονίζει δύο σημαντικές παρατηρήσεις. Πρώτον, οι τιμές του ρυζιού στην Κίνα ήταν πολύ λιγότερο ασταθείς από ό,τι στις παγκόσμιες αγορές. Οι έντονες παγκόσμιες διακυμάνσεις των τιμών το 2008-2010 δεν έχουν συμβεί στην Κίνα. Αυτό οφειλόταν σε σημαντικές παρεμβάσεις πολιτικής από την κινεζική κυβέρνηση, συμπεριλαμβανομένων των μέτρων εμπορικής πολιτικής και της στρατηγικής χρήσης των αποθεμάτων ρυζιού. Η δεύτερη παρατήρηση είναι ότι, παρά τη σταθεροποίηση των τιμών, η κινεζική κυβέρνηση επέτρεψε να αυξηθούν οι τιμές του ρυζιού την περίοδο 2006-2013, μεταβιβάζοντας έτσι (προφανώς) διαρθρωτικές αλλαγές στις παγκόσμιες αγορές ρυζιού (και στις αγορές τροφίμων γενικότερα) στους Κινέζους καταναλωτές και παραγωγούς. Οι τιμές του ρυζιού στην Κίνα ήταν πολύ κοντά στις διεθνείς τιμές τόσο στην αρχή όσο και στο τέλος της περιόδου 2006–2013. Στην πραγματικότητα, οι τιμές ήταν κοντά στις διεθνείς τιμές καθ' όλη τη διάρκεια του 2006 και του 2007 και ξανά από το 2011. Ως εκ τούτου, απόκλιναν μόνο κατά τα χρόνια της μεγαλύτερης αστάθειας στις διεθνείς αγορές. </a:t>
            </a:r>
            <a:endParaRPr lang="en-US" sz="1000" dirty="0"/>
          </a:p>
        </p:txBody>
      </p:sp>
    </p:spTree>
    <p:extLst>
      <p:ext uri="{BB962C8B-B14F-4D97-AF65-F5344CB8AC3E}">
        <p14:creationId xmlns:p14="http://schemas.microsoft.com/office/powerpoint/2010/main" val="263212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F6AB08-EEC4-4F23-A60B-218C9631CC80}"/>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 sz="1300" b="0" i="0" u="none" strike="noStrike" kern="0" cap="none" spc="0" normalizeH="0" baseline="0" noProof="0">
              <a:ln>
                <a:noFill/>
              </a:ln>
              <a:solidFill>
                <a:srgbClr val="FFFFFF"/>
              </a:solidFill>
              <a:effectLst/>
              <a:uLnTx/>
              <a:uFillTx/>
              <a:latin typeface="Dosis ExtraLight"/>
              <a:sym typeface="Dosis ExtraLight"/>
            </a:endParaRPr>
          </a:p>
        </p:txBody>
      </p:sp>
      <p:sp>
        <p:nvSpPr>
          <p:cNvPr id="5" name="Google Shape;338;p33">
            <a:extLst>
              <a:ext uri="{FF2B5EF4-FFF2-40B4-BE49-F238E27FC236}">
                <a16:creationId xmlns:a16="http://schemas.microsoft.com/office/drawing/2014/main" id="{E54FCB2F-175A-4AAB-81B4-0A0637799F6E}"/>
              </a:ext>
            </a:extLst>
          </p:cNvPr>
          <p:cNvSpPr txBox="1">
            <a:spLocks/>
          </p:cNvSpPr>
          <p:nvPr/>
        </p:nvSpPr>
        <p:spPr>
          <a:xfrm>
            <a:off x="161085" y="914826"/>
            <a:ext cx="2208735" cy="416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Παρέμβαση </a:t>
            </a:r>
          </a:p>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στην αγορά  </a:t>
            </a:r>
          </a:p>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8. Το παράδειγμα του Πακιστάν</a:t>
            </a:r>
          </a:p>
        </p:txBody>
      </p:sp>
      <p:pic>
        <p:nvPicPr>
          <p:cNvPr id="4" name="Picture 3">
            <a:extLst>
              <a:ext uri="{FF2B5EF4-FFF2-40B4-BE49-F238E27FC236}">
                <a16:creationId xmlns:a16="http://schemas.microsoft.com/office/drawing/2014/main" id="{10EF843B-004C-448D-9FF4-D4A74CC61865}"/>
              </a:ext>
            </a:extLst>
          </p:cNvPr>
          <p:cNvPicPr>
            <a:picLocks noChangeAspect="1"/>
          </p:cNvPicPr>
          <p:nvPr/>
        </p:nvPicPr>
        <p:blipFill>
          <a:blip r:embed="rId2"/>
          <a:stretch>
            <a:fillRect/>
          </a:stretch>
        </p:blipFill>
        <p:spPr>
          <a:xfrm>
            <a:off x="3741134" y="119623"/>
            <a:ext cx="4907852" cy="3210168"/>
          </a:xfrm>
          <a:prstGeom prst="rect">
            <a:avLst/>
          </a:prstGeom>
        </p:spPr>
      </p:pic>
      <p:sp>
        <p:nvSpPr>
          <p:cNvPr id="9" name="TextBox 8">
            <a:extLst>
              <a:ext uri="{FF2B5EF4-FFF2-40B4-BE49-F238E27FC236}">
                <a16:creationId xmlns:a16="http://schemas.microsoft.com/office/drawing/2014/main" id="{38CD466B-EF7A-4D40-999D-A1D3E6C16E54}"/>
              </a:ext>
            </a:extLst>
          </p:cNvPr>
          <p:cNvSpPr txBox="1"/>
          <p:nvPr/>
        </p:nvSpPr>
        <p:spPr>
          <a:xfrm>
            <a:off x="3246120" y="3371701"/>
            <a:ext cx="5897880" cy="1477328"/>
          </a:xfrm>
          <a:prstGeom prst="rect">
            <a:avLst/>
          </a:prstGeom>
          <a:noFill/>
        </p:spPr>
        <p:txBody>
          <a:bodyPr wrap="square">
            <a:spAutoFit/>
          </a:bodyPr>
          <a:lstStyle/>
          <a:p>
            <a:r>
              <a:rPr lang="el-GR" sz="1000" dirty="0"/>
              <a:t>Το Σχήμα απεικονίζει τις τιμές σιταριού στο Πακιστάν και στις παγκόσμιες αγορές. Η ιστορία εδώ είναι παρόμοια με της Κίνας. Οι εγχώριες αγορές σιταριού ήταν λιγότερο ασταθείς από τις τιμές του σιταριού στις διεθνείς αγορές, λόγω των εκτεταμένων παρεμβάσεων της κυβέρνησης του Πακιστάν στις αγορές και το εμπόριο σιταριού. Ωστόσο, την ίδια στιγμή, η κυβέρνηση επέτρεψε να μεταδοθούν οι διαρθρωτικές αλλαγές τιμών στους εγχώριους παραγωγούς και καταναλωτές της. Επίσης εδώ οι εγχώριες τιμές στο Πακιστάν ήταν πολύ κοντά στις διεθνείς τιμές τόσο στην αρχή όσο και στο τέλος της περιόδου 2006–2013, και πιο συγκεκριμένα μέχρι τα μέσα του 2007 και ξανά από το 2011. Όπως και με το ρύζι, στην Κίνα, οι τιμές σιταριού στο Πακιστάν απέκλιναν έντονα από τις διεθνείς τιμές μόνο κατά την πιο ασταθή περίοδο τιμών, δηλαδή από τα μέσα του 2007 έως τα τέλη του 2010.</a:t>
            </a:r>
            <a:endParaRPr lang="en-US" sz="1000" dirty="0"/>
          </a:p>
        </p:txBody>
      </p:sp>
    </p:spTree>
    <p:extLst>
      <p:ext uri="{BB962C8B-B14F-4D97-AF65-F5344CB8AC3E}">
        <p14:creationId xmlns:p14="http://schemas.microsoft.com/office/powerpoint/2010/main" val="211447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C89A3C-5750-42CC-A742-B54DF507F60B}"/>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 sz="1300" b="0" i="0" u="none" strike="noStrike" kern="0" cap="none" spc="0" normalizeH="0" baseline="0" noProof="0">
              <a:ln>
                <a:noFill/>
              </a:ln>
              <a:solidFill>
                <a:srgbClr val="FFFFFF"/>
              </a:solidFill>
              <a:effectLst/>
              <a:uLnTx/>
              <a:uFillTx/>
              <a:latin typeface="Dosis ExtraLight"/>
              <a:sym typeface="Dosis ExtraLight"/>
            </a:endParaRPr>
          </a:p>
        </p:txBody>
      </p:sp>
      <p:sp>
        <p:nvSpPr>
          <p:cNvPr id="9" name="TextBox 8">
            <a:extLst>
              <a:ext uri="{FF2B5EF4-FFF2-40B4-BE49-F238E27FC236}">
                <a16:creationId xmlns:a16="http://schemas.microsoft.com/office/drawing/2014/main" id="{D1122B2E-CAFA-4BA3-87DF-1DC245965EEA}"/>
              </a:ext>
            </a:extLst>
          </p:cNvPr>
          <p:cNvSpPr txBox="1"/>
          <p:nvPr/>
        </p:nvSpPr>
        <p:spPr>
          <a:xfrm>
            <a:off x="-8847" y="54672"/>
            <a:ext cx="9247324"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3600" b="0" i="0" u="none" strike="noStrike" kern="0" cap="none" spc="0" normalizeH="0" baseline="0" noProof="0" dirty="0">
                <a:ln>
                  <a:noFill/>
                </a:ln>
                <a:solidFill>
                  <a:srgbClr val="FFFFFF"/>
                </a:solidFill>
                <a:effectLst/>
                <a:uLnTx/>
                <a:uFillTx/>
                <a:latin typeface="Arial"/>
                <a:cs typeface="Arial"/>
                <a:sym typeface="Dosis ExtraLight"/>
              </a:rPr>
              <a:t>9. Επιδότηση τροφίμων στους καταναλωτές: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400" b="0" i="0" u="none" strike="noStrike" kern="0" cap="none" spc="0" normalizeH="0" baseline="0" noProof="0" dirty="0">
                <a:ln>
                  <a:noFill/>
                </a:ln>
                <a:solidFill>
                  <a:srgbClr val="FFFFFF"/>
                </a:solidFill>
                <a:effectLst/>
                <a:uLnTx/>
                <a:uFillTx/>
                <a:latin typeface="Arial"/>
                <a:cs typeface="Arial"/>
                <a:sym typeface="Dosis ExtraLight"/>
              </a:rPr>
              <a:t>Ένα σύνηθες μέτρο που δεν αφορά τους παραγωγούς ή τον κλάδο</a:t>
            </a:r>
            <a:r>
              <a:rPr kumimoji="0" lang="en-US" sz="2400" b="0" i="0" u="none" strike="noStrike" kern="0" cap="none" spc="0" normalizeH="0" baseline="0" noProof="0" dirty="0">
                <a:ln>
                  <a:noFill/>
                </a:ln>
                <a:solidFill>
                  <a:srgbClr val="FFFFFF"/>
                </a:solidFill>
                <a:effectLst/>
                <a:uLnTx/>
                <a:uFillTx/>
                <a:latin typeface="Arial"/>
                <a:cs typeface="Arial"/>
                <a:sym typeface="Dosis ExtraLight"/>
              </a:rPr>
              <a:t> </a:t>
            </a:r>
            <a:r>
              <a:rPr kumimoji="0" lang="el-GR" sz="2400" b="0" i="0" u="none" strike="noStrike" kern="0" cap="none" spc="0" normalizeH="0" baseline="0" noProof="0" dirty="0">
                <a:ln>
                  <a:noFill/>
                </a:ln>
                <a:solidFill>
                  <a:srgbClr val="FFFFFF"/>
                </a:solidFill>
                <a:effectLst/>
                <a:uLnTx/>
                <a:uFillTx/>
                <a:latin typeface="Arial"/>
                <a:cs typeface="Arial"/>
                <a:sym typeface="Dosis ExtraLight"/>
              </a:rPr>
              <a:t>τροφίμων</a:t>
            </a:r>
          </a:p>
        </p:txBody>
      </p:sp>
      <p:grpSp>
        <p:nvGrpSpPr>
          <p:cNvPr id="13" name="Group 12">
            <a:extLst>
              <a:ext uri="{FF2B5EF4-FFF2-40B4-BE49-F238E27FC236}">
                <a16:creationId xmlns:a16="http://schemas.microsoft.com/office/drawing/2014/main" id="{FC477506-8853-47C4-8BBF-2535D4AC48E3}"/>
              </a:ext>
            </a:extLst>
          </p:cNvPr>
          <p:cNvGrpSpPr/>
          <p:nvPr/>
        </p:nvGrpSpPr>
        <p:grpSpPr>
          <a:xfrm>
            <a:off x="5166868" y="1169023"/>
            <a:ext cx="3151546" cy="3454173"/>
            <a:chOff x="5705584" y="-48692"/>
            <a:chExt cx="3151546" cy="3454173"/>
          </a:xfrm>
        </p:grpSpPr>
        <p:grpSp>
          <p:nvGrpSpPr>
            <p:cNvPr id="14" name="Group 13">
              <a:extLst>
                <a:ext uri="{FF2B5EF4-FFF2-40B4-BE49-F238E27FC236}">
                  <a16:creationId xmlns:a16="http://schemas.microsoft.com/office/drawing/2014/main" id="{33873240-8111-4951-A653-0AED2FBCD454}"/>
                </a:ext>
              </a:extLst>
            </p:cNvPr>
            <p:cNvGrpSpPr/>
            <p:nvPr/>
          </p:nvGrpSpPr>
          <p:grpSpPr>
            <a:xfrm>
              <a:off x="5818347" y="-48692"/>
              <a:ext cx="3038783" cy="3454173"/>
              <a:chOff x="2803826" y="-36074"/>
              <a:chExt cx="3038783" cy="3454173"/>
            </a:xfrm>
          </p:grpSpPr>
          <p:grpSp>
            <p:nvGrpSpPr>
              <p:cNvPr id="18" name="Group 17">
                <a:extLst>
                  <a:ext uri="{FF2B5EF4-FFF2-40B4-BE49-F238E27FC236}">
                    <a16:creationId xmlns:a16="http://schemas.microsoft.com/office/drawing/2014/main" id="{8DB9359C-EADF-4728-A7CA-783D77D8836E}"/>
                  </a:ext>
                </a:extLst>
              </p:cNvPr>
              <p:cNvGrpSpPr/>
              <p:nvPr/>
            </p:nvGrpSpPr>
            <p:grpSpPr>
              <a:xfrm>
                <a:off x="2803826" y="120121"/>
                <a:ext cx="3038783" cy="3297978"/>
                <a:chOff x="3296495" y="314101"/>
                <a:chExt cx="3038783" cy="3297978"/>
              </a:xfrm>
            </p:grpSpPr>
            <p:grpSp>
              <p:nvGrpSpPr>
                <p:cNvPr id="23" name="Group 22">
                  <a:extLst>
                    <a:ext uri="{FF2B5EF4-FFF2-40B4-BE49-F238E27FC236}">
                      <a16:creationId xmlns:a16="http://schemas.microsoft.com/office/drawing/2014/main" id="{E1BEB235-D6C8-449E-B038-980502EB4235}"/>
                    </a:ext>
                  </a:extLst>
                </p:cNvPr>
                <p:cNvGrpSpPr/>
                <p:nvPr/>
              </p:nvGrpSpPr>
              <p:grpSpPr>
                <a:xfrm>
                  <a:off x="3337548" y="314101"/>
                  <a:ext cx="2997730" cy="3297978"/>
                  <a:chOff x="3337548" y="314101"/>
                  <a:chExt cx="2997730" cy="3297978"/>
                </a:xfrm>
              </p:grpSpPr>
              <p:grpSp>
                <p:nvGrpSpPr>
                  <p:cNvPr id="27" name="Group 26">
                    <a:extLst>
                      <a:ext uri="{FF2B5EF4-FFF2-40B4-BE49-F238E27FC236}">
                        <a16:creationId xmlns:a16="http://schemas.microsoft.com/office/drawing/2014/main" id="{96C0B5F1-ECEB-46A4-847F-4DA7A141B2AC}"/>
                      </a:ext>
                    </a:extLst>
                  </p:cNvPr>
                  <p:cNvGrpSpPr/>
                  <p:nvPr/>
                </p:nvGrpSpPr>
                <p:grpSpPr>
                  <a:xfrm>
                    <a:off x="3337548" y="314101"/>
                    <a:ext cx="2997730" cy="3297978"/>
                    <a:chOff x="841574" y="1325986"/>
                    <a:chExt cx="2997730" cy="3297978"/>
                  </a:xfrm>
                </p:grpSpPr>
                <p:cxnSp>
                  <p:nvCxnSpPr>
                    <p:cNvPr id="31" name="Straight Connector 7">
                      <a:extLst>
                        <a:ext uri="{FF2B5EF4-FFF2-40B4-BE49-F238E27FC236}">
                          <a16:creationId xmlns:a16="http://schemas.microsoft.com/office/drawing/2014/main" id="{D6D8396A-34A8-47E1-B0A0-6BD5A1E40EE8}"/>
                        </a:ext>
                      </a:extLst>
                    </p:cNvPr>
                    <p:cNvCxnSpPr>
                      <a:cxnSpLocks noChangeShapeType="1"/>
                    </p:cNvCxnSpPr>
                    <p:nvPr/>
                  </p:nvCxnSpPr>
                  <p:spPr bwMode="auto">
                    <a:xfrm rot="5400000">
                      <a:off x="-349132" y="2889766"/>
                      <a:ext cx="2916000"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32" name="Straight Connector 8">
                      <a:extLst>
                        <a:ext uri="{FF2B5EF4-FFF2-40B4-BE49-F238E27FC236}">
                          <a16:creationId xmlns:a16="http://schemas.microsoft.com/office/drawing/2014/main" id="{48E55664-0FD5-411D-A7D4-13EB05F26D9E}"/>
                        </a:ext>
                      </a:extLst>
                    </p:cNvPr>
                    <p:cNvCxnSpPr>
                      <a:cxnSpLocks noChangeShapeType="1"/>
                    </p:cNvCxnSpPr>
                    <p:nvPr/>
                  </p:nvCxnSpPr>
                  <p:spPr bwMode="auto">
                    <a:xfrm>
                      <a:off x="1109663" y="4357688"/>
                      <a:ext cx="2357437" cy="1587"/>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33" name="TextBox 9">
                      <a:extLst>
                        <a:ext uri="{FF2B5EF4-FFF2-40B4-BE49-F238E27FC236}">
                          <a16:creationId xmlns:a16="http://schemas.microsoft.com/office/drawing/2014/main" id="{DCDBB4C4-7E26-408F-B814-1B4E2A23113D}"/>
                        </a:ext>
                      </a:extLst>
                    </p:cNvPr>
                    <p:cNvSpPr txBox="1">
                      <a:spLocks noChangeArrowheads="1"/>
                    </p:cNvSpPr>
                    <p:nvPr/>
                  </p:nvSpPr>
                  <p:spPr bwMode="auto">
                    <a:xfrm>
                      <a:off x="841574" y="1325986"/>
                      <a:ext cx="43354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sp>
                  <p:nvSpPr>
                    <p:cNvPr id="34" name="TextBox 10">
                      <a:extLst>
                        <a:ext uri="{FF2B5EF4-FFF2-40B4-BE49-F238E27FC236}">
                          <a16:creationId xmlns:a16="http://schemas.microsoft.com/office/drawing/2014/main" id="{67BA38CF-C099-4F76-A664-481954E05EAF}"/>
                        </a:ext>
                      </a:extLst>
                    </p:cNvPr>
                    <p:cNvSpPr txBox="1">
                      <a:spLocks noChangeArrowheads="1"/>
                    </p:cNvSpPr>
                    <p:nvPr/>
                  </p:nvSpPr>
                  <p:spPr bwMode="auto">
                    <a:xfrm>
                      <a:off x="3459374" y="4198222"/>
                      <a:ext cx="3799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36" name="Straight Connector 28">
                      <a:extLst>
                        <a:ext uri="{FF2B5EF4-FFF2-40B4-BE49-F238E27FC236}">
                          <a16:creationId xmlns:a16="http://schemas.microsoft.com/office/drawing/2014/main" id="{40B390F6-33E1-4376-B9B1-E982788174E7}"/>
                        </a:ext>
                      </a:extLst>
                    </p:cNvPr>
                    <p:cNvCxnSpPr>
                      <a:cxnSpLocks noChangeShapeType="1"/>
                    </p:cNvCxnSpPr>
                    <p:nvPr/>
                  </p:nvCxnSpPr>
                  <p:spPr bwMode="auto">
                    <a:xfrm>
                      <a:off x="1487587" y="1637077"/>
                      <a:ext cx="1918291" cy="2103967"/>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37" name="Straight Connector 25">
                      <a:extLst>
                        <a:ext uri="{FF2B5EF4-FFF2-40B4-BE49-F238E27FC236}">
                          <a16:creationId xmlns:a16="http://schemas.microsoft.com/office/drawing/2014/main" id="{4DEB98A1-56CC-460E-8C69-C48E8686F998}"/>
                        </a:ext>
                      </a:extLst>
                    </p:cNvPr>
                    <p:cNvCxnSpPr>
                      <a:cxnSpLocks noChangeShapeType="1"/>
                    </p:cNvCxnSpPr>
                    <p:nvPr/>
                  </p:nvCxnSpPr>
                  <p:spPr bwMode="auto">
                    <a:xfrm rot="5400000">
                      <a:off x="1715436" y="3561428"/>
                      <a:ext cx="1584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38" name="TextBox 47">
                      <a:extLst>
                        <a:ext uri="{FF2B5EF4-FFF2-40B4-BE49-F238E27FC236}">
                          <a16:creationId xmlns:a16="http://schemas.microsoft.com/office/drawing/2014/main" id="{C6D5A6AF-F344-4228-A91E-6A1BFFCCB0B3}"/>
                        </a:ext>
                      </a:extLst>
                    </p:cNvPr>
                    <p:cNvSpPr txBox="1">
                      <a:spLocks noChangeArrowheads="1"/>
                    </p:cNvSpPr>
                    <p:nvPr/>
                  </p:nvSpPr>
                  <p:spPr bwMode="auto">
                    <a:xfrm>
                      <a:off x="1734094" y="4285410"/>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1</a:t>
                      </a:r>
                    </a:p>
                  </p:txBody>
                </p:sp>
                <p:sp>
                  <p:nvSpPr>
                    <p:cNvPr id="39" name="TextBox 47">
                      <a:extLst>
                        <a:ext uri="{FF2B5EF4-FFF2-40B4-BE49-F238E27FC236}">
                          <a16:creationId xmlns:a16="http://schemas.microsoft.com/office/drawing/2014/main" id="{BD7D79A6-7428-49C7-9D0F-778D14FD0F8F}"/>
                        </a:ext>
                      </a:extLst>
                    </p:cNvPr>
                    <p:cNvSpPr txBox="1">
                      <a:spLocks noChangeArrowheads="1"/>
                    </p:cNvSpPr>
                    <p:nvPr/>
                  </p:nvSpPr>
                  <p:spPr bwMode="auto">
                    <a:xfrm>
                      <a:off x="2401672" y="4284360"/>
                      <a:ext cx="4644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2</a:t>
                      </a:r>
                    </a:p>
                  </p:txBody>
                </p:sp>
                <p:sp>
                  <p:nvSpPr>
                    <p:cNvPr id="40" name="TextBox 47">
                      <a:extLst>
                        <a:ext uri="{FF2B5EF4-FFF2-40B4-BE49-F238E27FC236}">
                          <a16:creationId xmlns:a16="http://schemas.microsoft.com/office/drawing/2014/main" id="{D21A0562-09F5-4C4C-BC98-BC5F7A538414}"/>
                        </a:ext>
                      </a:extLst>
                    </p:cNvPr>
                    <p:cNvSpPr txBox="1">
                      <a:spLocks noChangeArrowheads="1"/>
                    </p:cNvSpPr>
                    <p:nvPr/>
                  </p:nvSpPr>
                  <p:spPr bwMode="auto">
                    <a:xfrm>
                      <a:off x="1218899" y="1474008"/>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D</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0</a:t>
                      </a:r>
                    </a:p>
                  </p:txBody>
                </p:sp>
              </p:grpSp>
              <p:sp>
                <p:nvSpPr>
                  <p:cNvPr id="28" name="TextBox 47">
                    <a:extLst>
                      <a:ext uri="{FF2B5EF4-FFF2-40B4-BE49-F238E27FC236}">
                        <a16:creationId xmlns:a16="http://schemas.microsoft.com/office/drawing/2014/main" id="{D90E97CD-1954-4979-8A1A-B9B16E67B32C}"/>
                      </a:ext>
                    </a:extLst>
                  </p:cNvPr>
                  <p:cNvSpPr txBox="1">
                    <a:spLocks noChangeArrowheads="1"/>
                  </p:cNvSpPr>
                  <p:nvPr/>
                </p:nvSpPr>
                <p:spPr bwMode="auto">
                  <a:xfrm>
                    <a:off x="5515895" y="561078"/>
                    <a:ext cx="5541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S</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1</a:t>
                    </a:r>
                  </a:p>
                </p:txBody>
              </p:sp>
              <p:sp>
                <p:nvSpPr>
                  <p:cNvPr id="29" name="TextBox 47">
                    <a:extLst>
                      <a:ext uri="{FF2B5EF4-FFF2-40B4-BE49-F238E27FC236}">
                        <a16:creationId xmlns:a16="http://schemas.microsoft.com/office/drawing/2014/main" id="{30BD4CBA-E5C2-4B9B-90CD-6F6D61BC0681}"/>
                      </a:ext>
                    </a:extLst>
                  </p:cNvPr>
                  <p:cNvSpPr txBox="1">
                    <a:spLocks noChangeArrowheads="1"/>
                  </p:cNvSpPr>
                  <p:nvPr/>
                </p:nvSpPr>
                <p:spPr bwMode="auto">
                  <a:xfrm>
                    <a:off x="3445629" y="3270837"/>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0</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30" name="Straight Connector 36">
                    <a:extLst>
                      <a:ext uri="{FF2B5EF4-FFF2-40B4-BE49-F238E27FC236}">
                        <a16:creationId xmlns:a16="http://schemas.microsoft.com/office/drawing/2014/main" id="{1EED92EB-78BB-4622-81FD-B04066A3819D}"/>
                      </a:ext>
                    </a:extLst>
                  </p:cNvPr>
                  <p:cNvCxnSpPr>
                    <a:cxnSpLocks noChangeShapeType="1"/>
                  </p:cNvCxnSpPr>
                  <p:nvPr/>
                </p:nvCxnSpPr>
                <p:spPr bwMode="auto">
                  <a:xfrm flipH="1">
                    <a:off x="3610306" y="646202"/>
                    <a:ext cx="2076612" cy="1990269"/>
                  </a:xfrm>
                  <a:prstGeom prst="line">
                    <a:avLst/>
                  </a:prstGeom>
                  <a:noFill/>
                  <a:ln w="9525" algn="ctr">
                    <a:solidFill>
                      <a:schemeClr val="tx1"/>
                    </a:solidFill>
                    <a:prstDash val="solid"/>
                    <a:round/>
                    <a:headEnd/>
                    <a:tailEnd/>
                  </a:ln>
                  <a:extLst>
                    <a:ext uri="{909E8E84-426E-40DD-AFC4-6F175D3DCCD1}">
                      <a14:hiddenFill xmlns:a14="http://schemas.microsoft.com/office/drawing/2010/main">
                        <a:noFill/>
                      </a14:hiddenFill>
                    </a:ext>
                  </a:extLst>
                </p:spPr>
              </p:cxnSp>
            </p:grpSp>
            <p:cxnSp>
              <p:nvCxnSpPr>
                <p:cNvPr id="24" name="Straight Connector 23">
                  <a:extLst>
                    <a:ext uri="{FF2B5EF4-FFF2-40B4-BE49-F238E27FC236}">
                      <a16:creationId xmlns:a16="http://schemas.microsoft.com/office/drawing/2014/main" id="{B8370666-AEF7-4236-BC7B-0FD09BA9F645}"/>
                    </a:ext>
                  </a:extLst>
                </p:cNvPr>
                <p:cNvCxnSpPr/>
                <p:nvPr/>
              </p:nvCxnSpPr>
              <p:spPr>
                <a:xfrm>
                  <a:off x="4489193" y="1271237"/>
                  <a:ext cx="139861" cy="307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331BF6-EFFD-4534-B6C1-19F12178F7E7}"/>
                    </a:ext>
                  </a:extLst>
                </p:cNvPr>
                <p:cNvCxnSpPr/>
                <p:nvPr/>
              </p:nvCxnSpPr>
              <p:spPr>
                <a:xfrm>
                  <a:off x="3296495" y="548472"/>
                  <a:ext cx="15307" cy="296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799A0D8-19E2-4713-8B3D-0DE796271BF4}"/>
                    </a:ext>
                  </a:extLst>
                </p:cNvPr>
                <p:cNvCxnSpPr/>
                <p:nvPr/>
              </p:nvCxnSpPr>
              <p:spPr>
                <a:xfrm>
                  <a:off x="3825240" y="1539240"/>
                  <a:ext cx="914400" cy="9144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9" name="Straight Connector 28">
                <a:extLst>
                  <a:ext uri="{FF2B5EF4-FFF2-40B4-BE49-F238E27FC236}">
                    <a16:creationId xmlns:a16="http://schemas.microsoft.com/office/drawing/2014/main" id="{E572F719-C842-4837-A94F-96731628C8D6}"/>
                  </a:ext>
                </a:extLst>
              </p:cNvPr>
              <p:cNvCxnSpPr>
                <a:cxnSpLocks noChangeShapeType="1"/>
              </p:cNvCxnSpPr>
              <p:nvPr/>
            </p:nvCxnSpPr>
            <p:spPr bwMode="auto">
              <a:xfrm>
                <a:off x="3858533" y="238366"/>
                <a:ext cx="1776626" cy="2073233"/>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20" name="TextBox 19">
                <a:extLst>
                  <a:ext uri="{FF2B5EF4-FFF2-40B4-BE49-F238E27FC236}">
                    <a16:creationId xmlns:a16="http://schemas.microsoft.com/office/drawing/2014/main" id="{2E66BD9C-FEDB-466C-975D-0AB96FED2BFF}"/>
                  </a:ext>
                </a:extLst>
              </p:cNvPr>
              <p:cNvSpPr txBox="1">
                <a:spLocks noChangeArrowheads="1"/>
              </p:cNvSpPr>
              <p:nvPr/>
            </p:nvSpPr>
            <p:spPr bwMode="auto">
              <a:xfrm>
                <a:off x="3886278" y="-36074"/>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D</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1</a:t>
                </a:r>
              </a:p>
            </p:txBody>
          </p:sp>
          <p:cxnSp>
            <p:nvCxnSpPr>
              <p:cNvPr id="21" name="Straight Connector 25">
                <a:extLst>
                  <a:ext uri="{FF2B5EF4-FFF2-40B4-BE49-F238E27FC236}">
                    <a16:creationId xmlns:a16="http://schemas.microsoft.com/office/drawing/2014/main" id="{59F415AE-5F1B-40EC-BCC7-2C8E7BB6943B}"/>
                  </a:ext>
                </a:extLst>
              </p:cNvPr>
              <p:cNvCxnSpPr>
                <a:cxnSpLocks noChangeShapeType="1"/>
              </p:cNvCxnSpPr>
              <p:nvPr/>
            </p:nvCxnSpPr>
            <p:spPr bwMode="auto">
              <a:xfrm>
                <a:off x="4031964" y="1593791"/>
                <a:ext cx="0" cy="154800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2" name="Straight Arrow Connector 21">
                <a:extLst>
                  <a:ext uri="{FF2B5EF4-FFF2-40B4-BE49-F238E27FC236}">
                    <a16:creationId xmlns:a16="http://schemas.microsoft.com/office/drawing/2014/main" id="{433EFD2F-79B0-4E8F-98AB-3C3397FD304D}"/>
                  </a:ext>
                </a:extLst>
              </p:cNvPr>
              <p:cNvCxnSpPr>
                <a:cxnSpLocks/>
              </p:cNvCxnSpPr>
              <p:nvPr/>
            </p:nvCxnSpPr>
            <p:spPr>
              <a:xfrm flipV="1">
                <a:off x="3681497" y="241798"/>
                <a:ext cx="152088" cy="1077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21">
              <a:extLst>
                <a:ext uri="{FF2B5EF4-FFF2-40B4-BE49-F238E27FC236}">
                  <a16:creationId xmlns:a16="http://schemas.microsoft.com/office/drawing/2014/main" id="{F06B61CF-1965-4A58-BABF-3E76497BF8EB}"/>
                </a:ext>
              </a:extLst>
            </p:cNvPr>
            <p:cNvSpPr txBox="1">
              <a:spLocks noChangeArrowheads="1"/>
            </p:cNvSpPr>
            <p:nvPr/>
          </p:nvSpPr>
          <p:spPr bwMode="auto">
            <a:xfrm>
              <a:off x="5705584" y="183419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S</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grpSp>
      <p:cxnSp>
        <p:nvCxnSpPr>
          <p:cNvPr id="42" name="Straight Connector 41">
            <a:extLst>
              <a:ext uri="{FF2B5EF4-FFF2-40B4-BE49-F238E27FC236}">
                <a16:creationId xmlns:a16="http://schemas.microsoft.com/office/drawing/2014/main" id="{B54D75D1-893F-4643-8695-66237A8698AA}"/>
              </a:ext>
            </a:extLst>
          </p:cNvPr>
          <p:cNvCxnSpPr/>
          <p:nvPr/>
        </p:nvCxnSpPr>
        <p:spPr>
          <a:xfrm flipV="1">
            <a:off x="5590360" y="2786997"/>
            <a:ext cx="23234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21">
            <a:extLst>
              <a:ext uri="{FF2B5EF4-FFF2-40B4-BE49-F238E27FC236}">
                <a16:creationId xmlns:a16="http://schemas.microsoft.com/office/drawing/2014/main" id="{50680919-03E7-4C61-B7B8-0AB39BF27C2D}"/>
              </a:ext>
            </a:extLst>
          </p:cNvPr>
          <p:cNvSpPr txBox="1">
            <a:spLocks noChangeArrowheads="1"/>
          </p:cNvSpPr>
          <p:nvPr/>
        </p:nvSpPr>
        <p:spPr bwMode="auto">
          <a:xfrm>
            <a:off x="5163710" y="2614850"/>
            <a:ext cx="619124"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w</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45" name="Straight Connector 25">
            <a:extLst>
              <a:ext uri="{FF2B5EF4-FFF2-40B4-BE49-F238E27FC236}">
                <a16:creationId xmlns:a16="http://schemas.microsoft.com/office/drawing/2014/main" id="{1224C623-270E-4A8D-ABE9-E9B601DAABFF}"/>
              </a:ext>
            </a:extLst>
          </p:cNvPr>
          <p:cNvCxnSpPr>
            <a:cxnSpLocks noChangeShapeType="1"/>
          </p:cNvCxnSpPr>
          <p:nvPr/>
        </p:nvCxnSpPr>
        <p:spPr bwMode="auto">
          <a:xfrm rot="5400000">
            <a:off x="6673173" y="3570638"/>
            <a:ext cx="1584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49" name="TextBox 47">
            <a:extLst>
              <a:ext uri="{FF2B5EF4-FFF2-40B4-BE49-F238E27FC236}">
                <a16:creationId xmlns:a16="http://schemas.microsoft.com/office/drawing/2014/main" id="{F3C3373A-F568-44FA-81C4-AECF11FBA80E}"/>
              </a:ext>
            </a:extLst>
          </p:cNvPr>
          <p:cNvSpPr txBox="1">
            <a:spLocks noChangeArrowheads="1"/>
          </p:cNvSpPr>
          <p:nvPr/>
        </p:nvSpPr>
        <p:spPr bwMode="auto">
          <a:xfrm>
            <a:off x="7291955" y="4287470"/>
            <a:ext cx="4644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3</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52" name="Straight Connector 51">
            <a:extLst>
              <a:ext uri="{FF2B5EF4-FFF2-40B4-BE49-F238E27FC236}">
                <a16:creationId xmlns:a16="http://schemas.microsoft.com/office/drawing/2014/main" id="{046A9135-98CA-47F8-8060-3DF14F62F796}"/>
              </a:ext>
            </a:extLst>
          </p:cNvPr>
          <p:cNvCxnSpPr/>
          <p:nvPr/>
        </p:nvCxnSpPr>
        <p:spPr>
          <a:xfrm flipV="1">
            <a:off x="5591534" y="3244197"/>
            <a:ext cx="2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4EE1948F-548C-4AE1-86BE-963FB679EA46}"/>
              </a:ext>
            </a:extLst>
          </p:cNvPr>
          <p:cNvSpPr txBox="1"/>
          <p:nvPr/>
        </p:nvSpPr>
        <p:spPr>
          <a:xfrm>
            <a:off x="5696057" y="2946205"/>
            <a:ext cx="3271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Α</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TextBox 54">
            <a:extLst>
              <a:ext uri="{FF2B5EF4-FFF2-40B4-BE49-F238E27FC236}">
                <a16:creationId xmlns:a16="http://schemas.microsoft.com/office/drawing/2014/main" id="{670759B0-2D75-42E2-8867-542F56CEF18D}"/>
              </a:ext>
            </a:extLst>
          </p:cNvPr>
          <p:cNvSpPr txBox="1"/>
          <p:nvPr/>
        </p:nvSpPr>
        <p:spPr>
          <a:xfrm>
            <a:off x="6210234" y="2953936"/>
            <a:ext cx="3271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Β</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TextBox 55">
            <a:extLst>
              <a:ext uri="{FF2B5EF4-FFF2-40B4-BE49-F238E27FC236}">
                <a16:creationId xmlns:a16="http://schemas.microsoft.com/office/drawing/2014/main" id="{1021B4BA-F49A-43DE-B8F6-6F8E6365D351}"/>
              </a:ext>
            </a:extLst>
          </p:cNvPr>
          <p:cNvSpPr txBox="1"/>
          <p:nvPr/>
        </p:nvSpPr>
        <p:spPr>
          <a:xfrm>
            <a:off x="6621919" y="2939634"/>
            <a:ext cx="3271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C</a:t>
            </a:r>
          </a:p>
        </p:txBody>
      </p:sp>
      <p:sp>
        <p:nvSpPr>
          <p:cNvPr id="57" name="TextBox 56">
            <a:extLst>
              <a:ext uri="{FF2B5EF4-FFF2-40B4-BE49-F238E27FC236}">
                <a16:creationId xmlns:a16="http://schemas.microsoft.com/office/drawing/2014/main" id="{F1BAFD4F-0AE1-4142-B483-EFA42C543783}"/>
              </a:ext>
            </a:extLst>
          </p:cNvPr>
          <p:cNvSpPr txBox="1"/>
          <p:nvPr/>
        </p:nvSpPr>
        <p:spPr>
          <a:xfrm>
            <a:off x="6986733" y="2953935"/>
            <a:ext cx="3271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D</a:t>
            </a:r>
          </a:p>
        </p:txBody>
      </p:sp>
      <p:sp>
        <p:nvSpPr>
          <p:cNvPr id="58" name="TextBox 57">
            <a:extLst>
              <a:ext uri="{FF2B5EF4-FFF2-40B4-BE49-F238E27FC236}">
                <a16:creationId xmlns:a16="http://schemas.microsoft.com/office/drawing/2014/main" id="{550E4BDD-388D-430E-A2AF-80B88951521B}"/>
              </a:ext>
            </a:extLst>
          </p:cNvPr>
          <p:cNvSpPr txBox="1"/>
          <p:nvPr/>
        </p:nvSpPr>
        <p:spPr>
          <a:xfrm>
            <a:off x="7163397" y="2748435"/>
            <a:ext cx="3271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E</a:t>
            </a:r>
          </a:p>
        </p:txBody>
      </p:sp>
      <p:sp>
        <p:nvSpPr>
          <p:cNvPr id="59" name="TextBox 58">
            <a:extLst>
              <a:ext uri="{FF2B5EF4-FFF2-40B4-BE49-F238E27FC236}">
                <a16:creationId xmlns:a16="http://schemas.microsoft.com/office/drawing/2014/main" id="{FE061F6E-3560-4F0B-A99C-F2F9B1F0B69A}"/>
              </a:ext>
            </a:extLst>
          </p:cNvPr>
          <p:cNvSpPr txBox="1"/>
          <p:nvPr/>
        </p:nvSpPr>
        <p:spPr>
          <a:xfrm>
            <a:off x="7068844" y="3453384"/>
            <a:ext cx="3271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F</a:t>
            </a:r>
          </a:p>
        </p:txBody>
      </p:sp>
      <p:sp>
        <p:nvSpPr>
          <p:cNvPr id="60" name="TextBox 59">
            <a:extLst>
              <a:ext uri="{FF2B5EF4-FFF2-40B4-BE49-F238E27FC236}">
                <a16:creationId xmlns:a16="http://schemas.microsoft.com/office/drawing/2014/main" id="{48FCA662-02C5-4BA7-A05B-032718656363}"/>
              </a:ext>
            </a:extLst>
          </p:cNvPr>
          <p:cNvSpPr txBox="1"/>
          <p:nvPr/>
        </p:nvSpPr>
        <p:spPr>
          <a:xfrm>
            <a:off x="254641" y="1507577"/>
            <a:ext cx="4307765"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Η αγορά ισορροπεί στο </a:t>
            </a:r>
            <a:r>
              <a:rPr kumimoji="0" lang="en-US" sz="1400" b="0" i="0" u="none" strike="noStrike" kern="0" cap="none" spc="0" normalizeH="0" baseline="0" noProof="0" dirty="0">
                <a:ln>
                  <a:noFill/>
                </a:ln>
                <a:solidFill>
                  <a:srgbClr val="000000"/>
                </a:solidFill>
                <a:effectLst/>
                <a:uLnTx/>
                <a:uFillTx/>
                <a:latin typeface="Arial"/>
                <a:cs typeface="Arial"/>
                <a:sym typeface="Arial"/>
              </a:rPr>
              <a:t>Q</a:t>
            </a:r>
            <a:r>
              <a:rPr kumimoji="0" lang="en-US" sz="1400" b="0" i="0" u="none" strike="noStrike" kern="0" cap="none" spc="0" normalizeH="0" baseline="-25000" noProof="0" dirty="0">
                <a:ln>
                  <a:noFill/>
                </a:ln>
                <a:solidFill>
                  <a:srgbClr val="000000"/>
                </a:solidFill>
                <a:effectLst/>
                <a:uLnTx/>
                <a:uFillTx/>
                <a:latin typeface="Arial"/>
                <a:cs typeface="Arial"/>
                <a:sym typeface="Arial"/>
              </a:rPr>
              <a:t>2</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el-GR" sz="1400" b="0" i="0" u="none" strike="noStrike" kern="0" cap="none" spc="0" normalizeH="0" baseline="0" noProof="0" dirty="0">
                <a:ln>
                  <a:noFill/>
                </a:ln>
                <a:solidFill>
                  <a:srgbClr val="000000"/>
                </a:solidFill>
                <a:effectLst/>
                <a:uLnTx/>
                <a:uFillTx/>
                <a:latin typeface="Arial"/>
                <a:cs typeface="Arial"/>
                <a:sym typeface="Arial"/>
              </a:rPr>
              <a:t>με 0</a:t>
            </a:r>
            <a:r>
              <a:rPr kumimoji="0" lang="en-US" sz="1400" b="0" i="0" u="none" strike="noStrike" kern="0" cap="none" spc="0" normalizeH="0" baseline="0" noProof="0" dirty="0">
                <a:ln>
                  <a:noFill/>
                </a:ln>
                <a:solidFill>
                  <a:srgbClr val="000000"/>
                </a:solidFill>
                <a:effectLst/>
                <a:uLnTx/>
                <a:uFillTx/>
                <a:latin typeface="Arial"/>
                <a:cs typeface="Arial"/>
                <a:sym typeface="Arial"/>
              </a:rPr>
              <a:t>Q</a:t>
            </a:r>
            <a:r>
              <a:rPr kumimoji="0" lang="en-US" sz="1400" b="0" i="0" u="none" strike="noStrike" kern="0" cap="none" spc="0" normalizeH="0" baseline="-25000" noProof="0" dirty="0">
                <a:ln>
                  <a:noFill/>
                </a:ln>
                <a:solidFill>
                  <a:srgbClr val="000000"/>
                </a:solidFill>
                <a:effectLst/>
                <a:uLnTx/>
                <a:uFillTx/>
                <a:latin typeface="Arial"/>
                <a:cs typeface="Arial"/>
                <a:sym typeface="Arial"/>
              </a:rPr>
              <a:t>1</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el-GR" sz="1400" b="0" i="0" u="none" strike="noStrike" kern="0" cap="none" spc="0" normalizeH="0" baseline="0" noProof="0" dirty="0">
                <a:ln>
                  <a:noFill/>
                </a:ln>
                <a:solidFill>
                  <a:srgbClr val="000000"/>
                </a:solidFill>
                <a:effectLst/>
                <a:uLnTx/>
                <a:uFillTx/>
                <a:latin typeface="Arial"/>
                <a:cs typeface="Arial"/>
                <a:sym typeface="Arial"/>
              </a:rPr>
              <a:t>από την εγχώρια παραγωγή και </a:t>
            </a:r>
            <a:r>
              <a:rPr kumimoji="0" lang="en-US" sz="1400" b="0" i="0" u="none" strike="noStrike" kern="0" cap="none" spc="0" normalizeH="0" baseline="0" noProof="0" dirty="0">
                <a:ln>
                  <a:noFill/>
                </a:ln>
                <a:solidFill>
                  <a:srgbClr val="000000"/>
                </a:solidFill>
                <a:effectLst/>
                <a:uLnTx/>
                <a:uFillTx/>
                <a:latin typeface="Arial"/>
                <a:cs typeface="Arial"/>
                <a:sym typeface="Arial"/>
              </a:rPr>
              <a:t>Q</a:t>
            </a:r>
            <a:r>
              <a:rPr kumimoji="0" lang="en-US" sz="1400" b="0" i="0" u="none" strike="noStrike" kern="0" cap="none" spc="0" normalizeH="0" baseline="-25000" noProof="0" dirty="0">
                <a:ln>
                  <a:noFill/>
                </a:ln>
                <a:solidFill>
                  <a:srgbClr val="000000"/>
                </a:solidFill>
                <a:effectLst/>
                <a:uLnTx/>
                <a:uFillTx/>
                <a:latin typeface="Arial"/>
                <a:cs typeface="Arial"/>
                <a:sym typeface="Arial"/>
              </a:rPr>
              <a:t>2</a:t>
            </a:r>
            <a:r>
              <a:rPr kumimoji="0" lang="en-US" sz="1400" b="0" i="0" u="none" strike="noStrike" kern="0" cap="none" spc="0" normalizeH="0" baseline="0" noProof="0" dirty="0">
                <a:ln>
                  <a:noFill/>
                </a:ln>
                <a:solidFill>
                  <a:srgbClr val="000000"/>
                </a:solidFill>
                <a:effectLst/>
                <a:uLnTx/>
                <a:uFillTx/>
                <a:latin typeface="Arial"/>
                <a:cs typeface="Arial"/>
                <a:sym typeface="Arial"/>
              </a:rPr>
              <a:t>-Q</a:t>
            </a:r>
            <a:r>
              <a:rPr kumimoji="0" lang="en-US" sz="1400" b="0" i="0" u="none" strike="noStrike" kern="0" cap="none" spc="0" normalizeH="0" baseline="-25000" noProof="0" dirty="0">
                <a:ln>
                  <a:noFill/>
                </a:ln>
                <a:solidFill>
                  <a:srgbClr val="000000"/>
                </a:solidFill>
                <a:effectLst/>
                <a:uLnTx/>
                <a:uFillTx/>
                <a:latin typeface="Arial"/>
                <a:cs typeface="Arial"/>
                <a:sym typeface="Arial"/>
              </a:rPr>
              <a:t>1</a:t>
            </a:r>
            <a:r>
              <a:rPr kumimoji="0" lang="el-GR" sz="1400" b="0" i="0" u="none" strike="noStrike" kern="0" cap="none" spc="0" normalizeH="0" baseline="0" noProof="0" dirty="0">
                <a:ln>
                  <a:noFill/>
                </a:ln>
                <a:solidFill>
                  <a:srgbClr val="000000"/>
                </a:solidFill>
                <a:effectLst/>
                <a:uLnTx/>
                <a:uFillTx/>
                <a:latin typeface="Arial"/>
                <a:cs typeface="Arial"/>
                <a:sym typeface="Arial"/>
              </a:rPr>
              <a:t> από εισαγωγές.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Η επιδότηση των τροφίμων </a:t>
            </a:r>
            <a:r>
              <a:rPr kumimoji="0" lang="en-US" sz="1400" b="0" i="0" u="none" strike="noStrike" kern="0" cap="none" spc="0" normalizeH="0" baseline="0" noProof="0" dirty="0">
                <a:ln>
                  <a:noFill/>
                </a:ln>
                <a:solidFill>
                  <a:srgbClr val="000000"/>
                </a:solidFill>
                <a:effectLst/>
                <a:uLnTx/>
                <a:uFillTx/>
                <a:latin typeface="Arial"/>
                <a:cs typeface="Arial"/>
                <a:sym typeface="Arial"/>
              </a:rPr>
              <a:t>P</a:t>
            </a:r>
            <a:r>
              <a:rPr kumimoji="0" lang="en-US" sz="1400" b="0" i="0" u="none" strike="noStrike" kern="0" cap="none" spc="0" normalizeH="0" baseline="-25000" noProof="0" dirty="0">
                <a:ln>
                  <a:noFill/>
                </a:ln>
                <a:solidFill>
                  <a:srgbClr val="000000"/>
                </a:solidFill>
                <a:effectLst/>
                <a:uLnTx/>
                <a:uFillTx/>
                <a:latin typeface="Arial"/>
                <a:cs typeface="Arial"/>
                <a:sym typeface="Arial"/>
              </a:rPr>
              <a:t>w</a:t>
            </a:r>
            <a:r>
              <a:rPr kumimoji="0" lang="en-US" sz="1400" b="0" i="0" u="none" strike="noStrike" kern="0" cap="none" spc="0" normalizeH="0" baseline="0" noProof="0" dirty="0">
                <a:ln>
                  <a:noFill/>
                </a:ln>
                <a:solidFill>
                  <a:srgbClr val="000000"/>
                </a:solidFill>
                <a:effectLst/>
                <a:uLnTx/>
                <a:uFillTx/>
                <a:latin typeface="Arial"/>
                <a:cs typeface="Arial"/>
                <a:sym typeface="Arial"/>
              </a:rPr>
              <a:t>-P</a:t>
            </a:r>
            <a:r>
              <a:rPr kumimoji="0" lang="en-US" sz="1400" b="0" i="0" u="none" strike="noStrike" kern="0" cap="none" spc="0" normalizeH="0" baseline="-25000" noProof="0" dirty="0">
                <a:ln>
                  <a:noFill/>
                </a:ln>
                <a:solidFill>
                  <a:srgbClr val="000000"/>
                </a:solidFill>
                <a:effectLst/>
                <a:uLnTx/>
                <a:uFillTx/>
                <a:latin typeface="Arial"/>
                <a:cs typeface="Arial"/>
                <a:sym typeface="Arial"/>
              </a:rPr>
              <a:t>S</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el-GR" sz="1400" b="0" i="0" u="none" strike="noStrike" kern="0" cap="none" spc="0" normalizeH="0" baseline="0" noProof="0" dirty="0">
                <a:ln>
                  <a:noFill/>
                </a:ln>
                <a:solidFill>
                  <a:srgbClr val="000000"/>
                </a:solidFill>
                <a:effectLst/>
                <a:uLnTx/>
                <a:uFillTx/>
                <a:latin typeface="Arial"/>
                <a:cs typeface="Arial"/>
                <a:sym typeface="Arial"/>
              </a:rPr>
              <a:t>σε συγκεκριμένες ομάδες πληθυσμού μετατοπίζει τη ζήτηση αριστερά στο </a:t>
            </a:r>
            <a:r>
              <a:rPr kumimoji="0" lang="en-US" sz="1400" b="0" i="0" u="none" strike="noStrike" kern="0" cap="none" spc="0" normalizeH="0" baseline="0" noProof="0" dirty="0">
                <a:ln>
                  <a:noFill/>
                </a:ln>
                <a:solidFill>
                  <a:srgbClr val="000000"/>
                </a:solidFill>
                <a:effectLst/>
                <a:uLnTx/>
                <a:uFillTx/>
                <a:latin typeface="Arial"/>
                <a:cs typeface="Arial"/>
                <a:sym typeface="Arial"/>
              </a:rPr>
              <a:t>D</a:t>
            </a:r>
            <a:r>
              <a:rPr kumimoji="0" lang="en-US" sz="1400" b="0" i="0" u="none" strike="noStrike" kern="0" cap="none" spc="0" normalizeH="0" baseline="-25000" noProof="0" dirty="0">
                <a:ln>
                  <a:noFill/>
                </a:ln>
                <a:solidFill>
                  <a:srgbClr val="000000"/>
                </a:solidFill>
                <a:effectLst/>
                <a:uLnTx/>
                <a:uFillTx/>
                <a:latin typeface="Arial"/>
                <a:cs typeface="Arial"/>
                <a:sym typeface="Arial"/>
              </a:rPr>
              <a:t>1</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el-GR" sz="1400" b="0" i="0" u="none" strike="noStrike" kern="0" cap="none" spc="0" normalizeH="0" baseline="0" noProof="0" dirty="0">
                <a:ln>
                  <a:noFill/>
                </a:ln>
                <a:solidFill>
                  <a:srgbClr val="000000"/>
                </a:solidFill>
                <a:effectLst/>
                <a:uLnTx/>
                <a:uFillTx/>
                <a:latin typeface="Arial"/>
                <a:cs typeface="Arial"/>
                <a:sym typeface="Arial"/>
              </a:rPr>
              <a:t>Η ζήτηση αυξάνεται στο </a:t>
            </a:r>
            <a:r>
              <a:rPr kumimoji="0" lang="en-US" sz="1400" b="0" i="0" u="none" strike="noStrike" kern="0" cap="none" spc="0" normalizeH="0" baseline="0" noProof="0" dirty="0">
                <a:ln>
                  <a:noFill/>
                </a:ln>
                <a:solidFill>
                  <a:srgbClr val="000000"/>
                </a:solidFill>
                <a:effectLst/>
                <a:uLnTx/>
                <a:uFillTx/>
                <a:latin typeface="Arial"/>
                <a:cs typeface="Arial"/>
                <a:sym typeface="Arial"/>
              </a:rPr>
              <a:t>Q</a:t>
            </a:r>
            <a:r>
              <a:rPr kumimoji="0" lang="en-US" sz="1400" b="0" i="0" u="none" strike="noStrike" kern="0" cap="none" spc="0" normalizeH="0" baseline="-25000" noProof="0" dirty="0">
                <a:ln>
                  <a:noFill/>
                </a:ln>
                <a:solidFill>
                  <a:srgbClr val="000000"/>
                </a:solidFill>
                <a:effectLst/>
                <a:uLnTx/>
                <a:uFillTx/>
                <a:latin typeface="Arial"/>
                <a:cs typeface="Arial"/>
                <a:sym typeface="Arial"/>
              </a:rPr>
              <a:t>3</a:t>
            </a:r>
            <a:r>
              <a:rPr kumimoji="0" lang="el-GR" sz="1400" b="0" i="0" u="none" strike="noStrike" kern="0" cap="none" spc="0" normalizeH="0" baseline="0" noProof="0" dirty="0">
                <a:ln>
                  <a:noFill/>
                </a:ln>
                <a:solidFill>
                  <a:srgbClr val="000000"/>
                </a:solidFill>
                <a:effectLst/>
                <a:uLnTx/>
                <a:uFillTx/>
                <a:latin typeface="Arial"/>
                <a:cs typeface="Arial"/>
                <a:sym typeface="Arial"/>
              </a:rPr>
              <a:t> που καλύπτεται από εγχώρια προσφορά </a:t>
            </a:r>
            <a:r>
              <a:rPr kumimoji="0" lang="en-US" sz="1400" b="0" i="0" u="none" strike="noStrike" kern="0" cap="none" spc="0" normalizeH="0" baseline="0" noProof="0" dirty="0">
                <a:ln>
                  <a:noFill/>
                </a:ln>
                <a:solidFill>
                  <a:srgbClr val="000000"/>
                </a:solidFill>
                <a:effectLst/>
                <a:uLnTx/>
                <a:uFillTx/>
                <a:latin typeface="Arial"/>
                <a:cs typeface="Arial"/>
                <a:sym typeface="Arial"/>
              </a:rPr>
              <a:t>0Q</a:t>
            </a:r>
            <a:r>
              <a:rPr kumimoji="0" lang="en-US" sz="1400" b="0" i="0" u="none" strike="noStrike" kern="0" cap="none" spc="0" normalizeH="0" baseline="-25000" noProof="0" dirty="0">
                <a:ln>
                  <a:noFill/>
                </a:ln>
                <a:solidFill>
                  <a:srgbClr val="000000"/>
                </a:solidFill>
                <a:effectLst/>
                <a:uLnTx/>
                <a:uFillTx/>
                <a:latin typeface="Arial"/>
                <a:cs typeface="Arial"/>
                <a:sym typeface="Arial"/>
              </a:rPr>
              <a:t>1</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el-GR" sz="1400" b="0" i="0" u="none" strike="noStrike" kern="0" cap="none" spc="0" normalizeH="0" baseline="0" noProof="0" dirty="0">
                <a:ln>
                  <a:noFill/>
                </a:ln>
                <a:solidFill>
                  <a:srgbClr val="000000"/>
                </a:solidFill>
                <a:effectLst/>
                <a:uLnTx/>
                <a:uFillTx/>
                <a:latin typeface="Arial"/>
                <a:cs typeface="Arial"/>
                <a:sym typeface="Arial"/>
              </a:rPr>
              <a:t>και εισαγωγές </a:t>
            </a:r>
            <a:r>
              <a:rPr kumimoji="0" lang="en-US" sz="1400" b="0" i="0" u="none" strike="noStrike" kern="0" cap="none" spc="0" normalizeH="0" baseline="0" noProof="0" dirty="0">
                <a:ln>
                  <a:noFill/>
                </a:ln>
                <a:solidFill>
                  <a:srgbClr val="000000"/>
                </a:solidFill>
                <a:effectLst/>
                <a:uLnTx/>
                <a:uFillTx/>
                <a:latin typeface="Arial"/>
                <a:cs typeface="Arial"/>
                <a:sym typeface="Arial"/>
              </a:rPr>
              <a:t>Q</a:t>
            </a:r>
            <a:r>
              <a:rPr kumimoji="0" lang="en-US" sz="1400" b="0" i="0" u="none" strike="noStrike" kern="0" cap="none" spc="0" normalizeH="0" baseline="-25000" noProof="0" dirty="0">
                <a:ln>
                  <a:noFill/>
                </a:ln>
                <a:solidFill>
                  <a:srgbClr val="000000"/>
                </a:solidFill>
                <a:effectLst/>
                <a:uLnTx/>
                <a:uFillTx/>
                <a:latin typeface="Arial"/>
                <a:cs typeface="Arial"/>
                <a:sym typeface="Arial"/>
              </a:rPr>
              <a:t>3</a:t>
            </a:r>
            <a:r>
              <a:rPr kumimoji="0" lang="en-US" sz="1400" b="0" i="0" u="none" strike="noStrike" kern="0" cap="none" spc="0" normalizeH="0" baseline="0" noProof="0" dirty="0">
                <a:ln>
                  <a:noFill/>
                </a:ln>
                <a:solidFill>
                  <a:srgbClr val="000000"/>
                </a:solidFill>
                <a:effectLst/>
                <a:uLnTx/>
                <a:uFillTx/>
                <a:latin typeface="Arial"/>
                <a:cs typeface="Arial"/>
                <a:sym typeface="Arial"/>
              </a:rPr>
              <a:t>-Q</a:t>
            </a:r>
            <a:r>
              <a:rPr kumimoji="0" lang="en-US" sz="1400" b="0" i="0" u="none" strike="noStrike" kern="0" cap="none" spc="0" normalizeH="0" baseline="-25000" noProof="0" dirty="0">
                <a:ln>
                  <a:noFill/>
                </a:ln>
                <a:solidFill>
                  <a:srgbClr val="000000"/>
                </a:solidFill>
                <a:effectLst/>
                <a:uLnTx/>
                <a:uFillTx/>
                <a:latin typeface="Arial"/>
                <a:cs typeface="Arial"/>
                <a:sym typeface="Arial"/>
              </a:rPr>
              <a:t>1</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Το πλεόνασμα του καταναλωτή  αυξάνεται κατά Α+Β</a:t>
            </a:r>
            <a:r>
              <a:rPr kumimoji="0" lang="en-US" sz="1400" b="0" i="0" u="none" strike="noStrike" kern="0" cap="none" spc="0" normalizeH="0" baseline="0" noProof="0" dirty="0">
                <a:ln>
                  <a:noFill/>
                </a:ln>
                <a:solidFill>
                  <a:srgbClr val="000000"/>
                </a:solidFill>
                <a:effectLst/>
                <a:uLnTx/>
                <a:uFillTx/>
                <a:latin typeface="Arial"/>
                <a:cs typeface="Arial"/>
                <a:sym typeface="Arial"/>
              </a:rPr>
              <a:t>+C+D </a:t>
            </a:r>
            <a:r>
              <a:rPr kumimoji="0" lang="el-GR" sz="1400" b="0" i="0" u="none" strike="noStrike" kern="0" cap="none" spc="0" normalizeH="0" baseline="0" noProof="0" dirty="0">
                <a:ln>
                  <a:noFill/>
                </a:ln>
                <a:solidFill>
                  <a:srgbClr val="000000"/>
                </a:solidFill>
                <a:effectLst/>
                <a:uLnTx/>
                <a:uFillTx/>
                <a:latin typeface="Arial"/>
                <a:cs typeface="Arial"/>
                <a:sym typeface="Arial"/>
              </a:rPr>
              <a:t>και το κόστος της επιδότησης είναι </a:t>
            </a:r>
            <a:r>
              <a:rPr kumimoji="0" lang="en-US" sz="1400" b="0" i="0" u="none" strike="noStrike" kern="0" cap="none" spc="0" normalizeH="0" baseline="0" noProof="0" dirty="0">
                <a:ln>
                  <a:noFill/>
                </a:ln>
                <a:solidFill>
                  <a:srgbClr val="000000"/>
                </a:solidFill>
                <a:effectLst/>
                <a:uLnTx/>
                <a:uFillTx/>
                <a:latin typeface="Arial"/>
                <a:cs typeface="Arial"/>
                <a:sym typeface="Arial"/>
              </a:rPr>
              <a:t>A+B+C+D+E. </a:t>
            </a:r>
            <a:r>
              <a:rPr kumimoji="0" lang="el-GR" sz="1400" b="0" i="0" u="none" strike="noStrike" kern="0" cap="none" spc="0" normalizeH="0" baseline="0" noProof="0" dirty="0">
                <a:ln>
                  <a:noFill/>
                </a:ln>
                <a:solidFill>
                  <a:srgbClr val="000000"/>
                </a:solidFill>
                <a:effectLst/>
                <a:uLnTx/>
                <a:uFillTx/>
                <a:latin typeface="Arial"/>
                <a:cs typeface="Arial"/>
                <a:sym typeface="Arial"/>
              </a:rPr>
              <a:t>Η οικονομική απώλεια από την άσκηση της πολιτικής είναι η επιφάνεια </a:t>
            </a:r>
            <a:r>
              <a:rPr kumimoji="0" lang="en-US" sz="1400" b="0" i="0" u="none" strike="noStrike" kern="0" cap="none" spc="0" normalizeH="0" baseline="0" noProof="0" dirty="0">
                <a:ln>
                  <a:noFill/>
                </a:ln>
                <a:solidFill>
                  <a:srgbClr val="000000"/>
                </a:solidFill>
                <a:effectLst/>
                <a:uLnTx/>
                <a:uFillTx/>
                <a:latin typeface="Arial"/>
                <a:cs typeface="Arial"/>
                <a:sym typeface="Arial"/>
              </a:rPr>
              <a:t>E, </a:t>
            </a:r>
            <a:r>
              <a:rPr kumimoji="0" lang="el-GR" sz="1400" b="0" i="0" u="none" strike="noStrike" kern="0" cap="none" spc="0" normalizeH="0" baseline="0" noProof="0" dirty="0">
                <a:ln>
                  <a:noFill/>
                </a:ln>
                <a:solidFill>
                  <a:srgbClr val="000000"/>
                </a:solidFill>
                <a:effectLst/>
                <a:uLnTx/>
                <a:uFillTx/>
                <a:latin typeface="Arial"/>
                <a:cs typeface="Arial"/>
                <a:sym typeface="Arial"/>
              </a:rPr>
              <a:t>η διαφορά μεταξύ κόστους επιδότησης και αύξησης πλεονάσματος καταναλωτή. </a:t>
            </a:r>
          </a:p>
        </p:txBody>
      </p:sp>
    </p:spTree>
    <p:extLst>
      <p:ext uri="{BB962C8B-B14F-4D97-AF65-F5344CB8AC3E}">
        <p14:creationId xmlns:p14="http://schemas.microsoft.com/office/powerpoint/2010/main" val="1973283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0D4683-0F90-416E-89F8-4AA94149C69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16</a:t>
            </a:fld>
            <a:endParaRPr lang="en"/>
          </a:p>
        </p:txBody>
      </p:sp>
      <p:sp>
        <p:nvSpPr>
          <p:cNvPr id="3" name="TextBox 2">
            <a:extLst>
              <a:ext uri="{FF2B5EF4-FFF2-40B4-BE49-F238E27FC236}">
                <a16:creationId xmlns:a16="http://schemas.microsoft.com/office/drawing/2014/main" id="{AAE836E9-3555-4AC8-9C4F-B1A946AF8AC8}"/>
              </a:ext>
            </a:extLst>
          </p:cNvPr>
          <p:cNvSpPr txBox="1"/>
          <p:nvPr/>
        </p:nvSpPr>
        <p:spPr>
          <a:xfrm>
            <a:off x="76209" y="54672"/>
            <a:ext cx="8911856" cy="52014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4000" b="0" i="0" u="none" strike="noStrike" kern="0" cap="none" spc="0" normalizeH="0" baseline="0" noProof="0" dirty="0">
                <a:ln>
                  <a:noFill/>
                </a:ln>
                <a:solidFill>
                  <a:srgbClr val="FFFFFF"/>
                </a:solidFill>
                <a:effectLst/>
                <a:uLnTx/>
                <a:uFillTx/>
                <a:latin typeface="Arial"/>
                <a:cs typeface="Arial"/>
                <a:sym typeface="Dosis ExtraLight"/>
              </a:rPr>
              <a:t>Μορφές της επιδότηση τροφίμων στους καταναλωτές:</a:t>
            </a:r>
            <a:endParaRPr kumimoji="0" lang="en-US" sz="4000" b="0" i="0" u="none" strike="noStrike" kern="0" cap="none" spc="0" normalizeH="0" baseline="0" noProof="0" dirty="0">
              <a:ln>
                <a:noFill/>
              </a:ln>
              <a:solidFill>
                <a:srgbClr val="FFFFFF"/>
              </a:solidFill>
              <a:effectLst/>
              <a:uLnTx/>
              <a:uFillTx/>
              <a:latin typeface="Arial"/>
              <a:cs typeface="Arial"/>
              <a:sym typeface="Dosis ExtraLight"/>
            </a:endParaRPr>
          </a:p>
          <a:p>
            <a:pPr marL="571500" marR="0" lvl="0" indent="-571500" algn="l" defTabSz="914400" rtl="0" eaLnBrk="1" fontAlgn="auto" latinLnBrk="0" hangingPunct="1">
              <a:lnSpc>
                <a:spcPct val="100000"/>
              </a:lnSpc>
              <a:spcBef>
                <a:spcPts val="0"/>
              </a:spcBef>
              <a:spcAft>
                <a:spcPts val="0"/>
              </a:spcAft>
              <a:buClr>
                <a:srgbClr val="000000"/>
              </a:buClr>
              <a:buSzTx/>
              <a:buFontTx/>
              <a:buChar char="-"/>
              <a:tabLst/>
              <a:defRPr/>
            </a:pPr>
            <a:r>
              <a:rPr lang="el-GR" sz="3600" dirty="0">
                <a:solidFill>
                  <a:srgbClr val="FFFFFF"/>
                </a:solidFill>
                <a:sym typeface="Dosis ExtraLight"/>
              </a:rPr>
              <a:t>Κουπόνια τροφίμων για σουπερμάρκετ (</a:t>
            </a:r>
            <a:r>
              <a:rPr lang="en-US" sz="3600" dirty="0">
                <a:solidFill>
                  <a:srgbClr val="FFFFFF"/>
                </a:solidFill>
                <a:sym typeface="Dosis ExtraLight"/>
              </a:rPr>
              <a:t>food stamps)</a:t>
            </a:r>
          </a:p>
          <a:p>
            <a:pPr marL="571500" marR="0" lvl="0" indent="-571500" algn="l" defTabSz="914400" rtl="0" eaLnBrk="1" fontAlgn="auto" latinLnBrk="0" hangingPunct="1">
              <a:lnSpc>
                <a:spcPct val="100000"/>
              </a:lnSpc>
              <a:spcBef>
                <a:spcPts val="0"/>
              </a:spcBef>
              <a:spcAft>
                <a:spcPts val="0"/>
              </a:spcAft>
              <a:buClr>
                <a:srgbClr val="000000"/>
              </a:buClr>
              <a:buSzTx/>
              <a:buFontTx/>
              <a:buChar char="-"/>
              <a:tabLst/>
              <a:defRPr/>
            </a:pPr>
            <a:r>
              <a:rPr lang="el-GR" sz="3600" dirty="0">
                <a:solidFill>
                  <a:srgbClr val="FFFFFF"/>
                </a:solidFill>
                <a:sym typeface="Dosis ExtraLight"/>
              </a:rPr>
              <a:t>Προπληρωμένες κάρτες αγοράς τροφίμων</a:t>
            </a:r>
          </a:p>
          <a:p>
            <a:pPr marL="571500" marR="0" lvl="0" indent="-571500" algn="l" defTabSz="914400" rtl="0" eaLnBrk="1" fontAlgn="auto" latinLnBrk="0" hangingPunct="1">
              <a:lnSpc>
                <a:spcPct val="100000"/>
              </a:lnSpc>
              <a:spcBef>
                <a:spcPts val="0"/>
              </a:spcBef>
              <a:spcAft>
                <a:spcPts val="0"/>
              </a:spcAft>
              <a:buClr>
                <a:srgbClr val="000000"/>
              </a:buClr>
              <a:buSzTx/>
              <a:buFontTx/>
              <a:buChar char="-"/>
              <a:tabLst/>
              <a:defRPr/>
            </a:pPr>
            <a:r>
              <a:rPr kumimoji="0" lang="el-GR" sz="3600" b="0" i="0" u="none" strike="noStrike" kern="0" cap="none" spc="0" normalizeH="0" baseline="0" noProof="0" dirty="0">
                <a:ln>
                  <a:noFill/>
                </a:ln>
                <a:solidFill>
                  <a:srgbClr val="FFFFFF"/>
                </a:solidFill>
                <a:effectLst/>
                <a:uLnTx/>
                <a:uFillTx/>
                <a:latin typeface="Arial"/>
                <a:cs typeface="Arial"/>
                <a:sym typeface="Dosis ExtraLight"/>
              </a:rPr>
              <a:t>Γεύματα, πρωϊνό και φρούτα σε σχολεία</a:t>
            </a:r>
          </a:p>
          <a:p>
            <a:pPr marL="571500" marR="0" lvl="0" indent="-571500" algn="l" defTabSz="914400" rtl="0" eaLnBrk="1" fontAlgn="auto" latinLnBrk="0" hangingPunct="1">
              <a:lnSpc>
                <a:spcPct val="100000"/>
              </a:lnSpc>
              <a:spcBef>
                <a:spcPts val="0"/>
              </a:spcBef>
              <a:spcAft>
                <a:spcPts val="0"/>
              </a:spcAft>
              <a:buClr>
                <a:srgbClr val="000000"/>
              </a:buClr>
              <a:buSzTx/>
              <a:buFontTx/>
              <a:buChar char="-"/>
              <a:tabLst/>
              <a:defRPr/>
            </a:pPr>
            <a:r>
              <a:rPr lang="el-GR" sz="3600" dirty="0">
                <a:solidFill>
                  <a:srgbClr val="FFFFFF"/>
                </a:solidFill>
                <a:sym typeface="Dosis ExtraLight"/>
              </a:rPr>
              <a:t>Συσσίτια και έτοιμα γεύματα </a:t>
            </a:r>
            <a:endParaRPr kumimoji="0" lang="el-GR" sz="3600" b="0" i="0" u="none" strike="noStrike" kern="0" cap="none" spc="0" normalizeH="0" baseline="0" noProof="0" dirty="0">
              <a:ln>
                <a:noFill/>
              </a:ln>
              <a:solidFill>
                <a:srgbClr val="FFFFFF"/>
              </a:solidFill>
              <a:effectLst/>
              <a:uLnTx/>
              <a:uFillTx/>
              <a:latin typeface="Arial"/>
              <a:cs typeface="Arial"/>
              <a:sym typeface="Dosis ExtraLight"/>
            </a:endParaRPr>
          </a:p>
          <a:p>
            <a:pPr marL="571500" marR="0" lvl="0" indent="-571500" algn="l" defTabSz="914400" rtl="0" eaLnBrk="1" fontAlgn="auto" latinLnBrk="0" hangingPunct="1">
              <a:lnSpc>
                <a:spcPct val="100000"/>
              </a:lnSpc>
              <a:spcBef>
                <a:spcPts val="0"/>
              </a:spcBef>
              <a:spcAft>
                <a:spcPts val="0"/>
              </a:spcAft>
              <a:buClr>
                <a:srgbClr val="000000"/>
              </a:buClr>
              <a:buSzTx/>
              <a:buFontTx/>
              <a:buChar char="-"/>
              <a:tabLst/>
              <a:defRPr/>
            </a:pPr>
            <a:endParaRPr kumimoji="0" lang="el-GR" sz="3600" b="0" i="0" u="none" strike="noStrike" kern="0" cap="none" spc="0" normalizeH="0" baseline="0" noProof="0" dirty="0">
              <a:ln>
                <a:noFill/>
              </a:ln>
              <a:solidFill>
                <a:srgbClr val="FFFFFF"/>
              </a:solidFill>
              <a:effectLst/>
              <a:uLnTx/>
              <a:uFillTx/>
              <a:latin typeface="Arial"/>
              <a:cs typeface="Arial"/>
              <a:sym typeface="Dosis ExtraLight"/>
            </a:endParaRPr>
          </a:p>
        </p:txBody>
      </p:sp>
    </p:spTree>
    <p:extLst>
      <p:ext uri="{BB962C8B-B14F-4D97-AF65-F5344CB8AC3E}">
        <p14:creationId xmlns:p14="http://schemas.microsoft.com/office/powerpoint/2010/main" val="2223043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p:nvSpPr>
          <p:cNvPr id="250" name="Google Shape;250;p2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300" b="0" i="0" u="none" strike="noStrike" kern="0" cap="none" spc="0" normalizeH="0" baseline="0" noProof="0">
              <a:ln>
                <a:noFill/>
              </a:ln>
              <a:solidFill>
                <a:srgbClr val="FFFFFF"/>
              </a:solidFill>
              <a:effectLst/>
              <a:uLnTx/>
              <a:uFillTx/>
              <a:latin typeface="Dosis ExtraLight"/>
              <a:sym typeface="Dosis ExtraLight"/>
            </a:endParaRPr>
          </a:p>
        </p:txBody>
      </p:sp>
      <p:sp>
        <p:nvSpPr>
          <p:cNvPr id="32" name="TextBox 31">
            <a:extLst>
              <a:ext uri="{FF2B5EF4-FFF2-40B4-BE49-F238E27FC236}">
                <a16:creationId xmlns:a16="http://schemas.microsoft.com/office/drawing/2014/main" id="{136672D0-5EAF-42A4-8871-83851CB51EC3}"/>
              </a:ext>
            </a:extLst>
          </p:cNvPr>
          <p:cNvSpPr txBox="1"/>
          <p:nvPr/>
        </p:nvSpPr>
        <p:spPr>
          <a:xfrm>
            <a:off x="76209" y="1295400"/>
            <a:ext cx="8991582" cy="2308324"/>
          </a:xfrm>
          <a:prstGeom prst="rect">
            <a:avLst/>
          </a:prstGeom>
          <a:noFill/>
        </p:spPr>
        <p:txBody>
          <a:bodyPr wrap="square" rtlCol="0">
            <a:spAutoFit/>
          </a:bodyPr>
          <a:lstStyle/>
          <a:p>
            <a:pPr algn="ctr"/>
            <a:r>
              <a:rPr lang="el-GR" sz="4800" dirty="0"/>
              <a:t>Εργαλεία </a:t>
            </a:r>
          </a:p>
          <a:p>
            <a:pPr algn="ctr"/>
            <a:r>
              <a:rPr lang="el-GR" sz="4800" dirty="0"/>
              <a:t>δημοσιονομικής μεταφοράς  </a:t>
            </a:r>
          </a:p>
          <a:p>
            <a:pPr algn="ctr"/>
            <a:r>
              <a:rPr lang="el-GR" sz="4800" dirty="0"/>
              <a:t>σε παραγωγούς</a:t>
            </a:r>
            <a:endParaRPr lang="en-US" sz="4800" dirty="0"/>
          </a:p>
        </p:txBody>
      </p:sp>
    </p:spTree>
    <p:extLst>
      <p:ext uri="{BB962C8B-B14F-4D97-AF65-F5344CB8AC3E}">
        <p14:creationId xmlns:p14="http://schemas.microsoft.com/office/powerpoint/2010/main" val="248708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p:nvSpPr>
          <p:cNvPr id="250" name="Google Shape;250;p2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18</a:t>
            </a:fld>
            <a:endParaRPr/>
          </a:p>
        </p:txBody>
      </p:sp>
      <p:sp>
        <p:nvSpPr>
          <p:cNvPr id="5" name="Google Shape;338;p33">
            <a:extLst>
              <a:ext uri="{FF2B5EF4-FFF2-40B4-BE49-F238E27FC236}">
                <a16:creationId xmlns:a16="http://schemas.microsoft.com/office/drawing/2014/main" id="{5322FFFA-A7E1-4F78-AB6C-E8C2949ADD9C}"/>
              </a:ext>
            </a:extLst>
          </p:cNvPr>
          <p:cNvSpPr txBox="1">
            <a:spLocks/>
          </p:cNvSpPr>
          <p:nvPr/>
        </p:nvSpPr>
        <p:spPr>
          <a:xfrm>
            <a:off x="76209" y="1107771"/>
            <a:ext cx="2911800" cy="416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indent="0">
              <a:buFont typeface="Pontano Sans"/>
              <a:buNone/>
            </a:pPr>
            <a:r>
              <a:rPr lang="el-GR" sz="3000" dirty="0">
                <a:solidFill>
                  <a:srgbClr val="51B148"/>
                </a:solidFill>
                <a:latin typeface="+mn-lt"/>
                <a:ea typeface="Dosis ExtraLight"/>
                <a:cs typeface="Dosis ExtraLight"/>
                <a:sym typeface="Dosis ExtraLight"/>
              </a:rPr>
              <a:t>Δημοσιονομική μεταφορά σε παραγωγούς</a:t>
            </a:r>
          </a:p>
          <a:p>
            <a:pPr marL="0" indent="0">
              <a:buFont typeface="Pontano Sans"/>
              <a:buNone/>
            </a:pPr>
            <a:r>
              <a:rPr lang="el-GR" sz="3000" dirty="0">
                <a:solidFill>
                  <a:srgbClr val="51B148"/>
                </a:solidFill>
                <a:latin typeface="+mn-lt"/>
                <a:ea typeface="Dosis ExtraLight"/>
                <a:cs typeface="Dosis ExtraLight"/>
                <a:sym typeface="Dosis ExtraLight"/>
              </a:rPr>
              <a:t>1. Επιδότηση παραγωγής (χωρίς εισαγωγές)</a:t>
            </a:r>
          </a:p>
        </p:txBody>
      </p:sp>
      <p:sp>
        <p:nvSpPr>
          <p:cNvPr id="4" name="TextBox 3">
            <a:extLst>
              <a:ext uri="{FF2B5EF4-FFF2-40B4-BE49-F238E27FC236}">
                <a16:creationId xmlns:a16="http://schemas.microsoft.com/office/drawing/2014/main" id="{483D2892-A43D-4E45-9D60-56E69A1FA9AA}"/>
              </a:ext>
            </a:extLst>
          </p:cNvPr>
          <p:cNvSpPr txBox="1"/>
          <p:nvPr/>
        </p:nvSpPr>
        <p:spPr>
          <a:xfrm>
            <a:off x="3262724" y="3825240"/>
            <a:ext cx="3910552" cy="523220"/>
          </a:xfrm>
          <a:prstGeom prst="rect">
            <a:avLst/>
          </a:prstGeom>
          <a:noFill/>
        </p:spPr>
        <p:txBody>
          <a:bodyPr wrap="square" rtlCol="0">
            <a:spAutoFit/>
          </a:bodyPr>
          <a:lstStyle/>
          <a:p>
            <a:r>
              <a:rPr lang="el-GR" dirty="0"/>
              <a:t>Επιδότηση ανά κιλό παραγόμενου προϊόντος ίση με </a:t>
            </a:r>
            <a:r>
              <a:rPr lang="en-US" dirty="0"/>
              <a:t>P</a:t>
            </a:r>
            <a:r>
              <a:rPr lang="en-US" baseline="-25000" dirty="0"/>
              <a:t>1</a:t>
            </a:r>
            <a:r>
              <a:rPr lang="en-US" dirty="0"/>
              <a:t>P</a:t>
            </a:r>
            <a:r>
              <a:rPr lang="en-US" baseline="-25000" dirty="0"/>
              <a:t>2</a:t>
            </a:r>
            <a:r>
              <a:rPr lang="en-US" dirty="0"/>
              <a:t>=</a:t>
            </a:r>
            <a:r>
              <a:rPr lang="el-GR" dirty="0"/>
              <a:t>ΒΓ</a:t>
            </a:r>
            <a:endParaRPr lang="en-US" dirty="0"/>
          </a:p>
        </p:txBody>
      </p:sp>
      <p:grpSp>
        <p:nvGrpSpPr>
          <p:cNvPr id="46" name="Group 45">
            <a:extLst>
              <a:ext uri="{FF2B5EF4-FFF2-40B4-BE49-F238E27FC236}">
                <a16:creationId xmlns:a16="http://schemas.microsoft.com/office/drawing/2014/main" id="{BCDD5449-0342-4517-BC7E-7D8A099B8D8F}"/>
              </a:ext>
            </a:extLst>
          </p:cNvPr>
          <p:cNvGrpSpPr/>
          <p:nvPr/>
        </p:nvGrpSpPr>
        <p:grpSpPr>
          <a:xfrm>
            <a:off x="3074657" y="193980"/>
            <a:ext cx="3564692" cy="3444339"/>
            <a:chOff x="3074657" y="193980"/>
            <a:chExt cx="3564692" cy="3444339"/>
          </a:xfrm>
        </p:grpSpPr>
        <p:grpSp>
          <p:nvGrpSpPr>
            <p:cNvPr id="6" name="Group 5">
              <a:extLst>
                <a:ext uri="{FF2B5EF4-FFF2-40B4-BE49-F238E27FC236}">
                  <a16:creationId xmlns:a16="http://schemas.microsoft.com/office/drawing/2014/main" id="{04685DEC-52A5-4A37-918C-22586DF09F51}"/>
                </a:ext>
              </a:extLst>
            </p:cNvPr>
            <p:cNvGrpSpPr/>
            <p:nvPr/>
          </p:nvGrpSpPr>
          <p:grpSpPr>
            <a:xfrm>
              <a:off x="3074657" y="193980"/>
              <a:ext cx="3564692" cy="3444339"/>
              <a:chOff x="578683" y="1205865"/>
              <a:chExt cx="3564692" cy="3444339"/>
            </a:xfrm>
          </p:grpSpPr>
          <p:cxnSp>
            <p:nvCxnSpPr>
              <p:cNvPr id="7" name="Straight Connector 7">
                <a:extLst>
                  <a:ext uri="{FF2B5EF4-FFF2-40B4-BE49-F238E27FC236}">
                    <a16:creationId xmlns:a16="http://schemas.microsoft.com/office/drawing/2014/main" id="{BC4CBF33-53C4-4C5C-A78A-316D4E09E944}"/>
                  </a:ext>
                </a:extLst>
              </p:cNvPr>
              <p:cNvCxnSpPr>
                <a:cxnSpLocks noChangeShapeType="1"/>
              </p:cNvCxnSpPr>
              <p:nvPr/>
            </p:nvCxnSpPr>
            <p:spPr bwMode="auto">
              <a:xfrm rot="5400000">
                <a:off x="-349132" y="2889766"/>
                <a:ext cx="2916000"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8" name="Straight Connector 8">
                <a:extLst>
                  <a:ext uri="{FF2B5EF4-FFF2-40B4-BE49-F238E27FC236}">
                    <a16:creationId xmlns:a16="http://schemas.microsoft.com/office/drawing/2014/main" id="{CDD6C94B-04F3-4CAD-AFAB-A7A7D2509553}"/>
                  </a:ext>
                </a:extLst>
              </p:cNvPr>
              <p:cNvCxnSpPr>
                <a:cxnSpLocks noChangeShapeType="1"/>
              </p:cNvCxnSpPr>
              <p:nvPr/>
            </p:nvCxnSpPr>
            <p:spPr bwMode="auto">
              <a:xfrm>
                <a:off x="1109663" y="4357688"/>
                <a:ext cx="2357437" cy="1587"/>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9" name="TextBox 9">
                <a:extLst>
                  <a:ext uri="{FF2B5EF4-FFF2-40B4-BE49-F238E27FC236}">
                    <a16:creationId xmlns:a16="http://schemas.microsoft.com/office/drawing/2014/main" id="{28E2E1D5-4928-4C62-8E42-9CA6678425D8}"/>
                  </a:ext>
                </a:extLst>
              </p:cNvPr>
              <p:cNvSpPr txBox="1">
                <a:spLocks noChangeArrowheads="1"/>
              </p:cNvSpPr>
              <p:nvPr/>
            </p:nvSpPr>
            <p:spPr bwMode="auto">
              <a:xfrm>
                <a:off x="578683" y="1205865"/>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Τιμή,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P</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
            <p:nvSpPr>
              <p:cNvPr id="10" name="TextBox 10">
                <a:extLst>
                  <a:ext uri="{FF2B5EF4-FFF2-40B4-BE49-F238E27FC236}">
                    <a16:creationId xmlns:a16="http://schemas.microsoft.com/office/drawing/2014/main" id="{DA9DE9AE-C984-4904-AEEC-5122586AE78E}"/>
                  </a:ext>
                </a:extLst>
              </p:cNvPr>
              <p:cNvSpPr txBox="1">
                <a:spLocks noChangeArrowheads="1"/>
              </p:cNvSpPr>
              <p:nvPr/>
            </p:nvSpPr>
            <p:spPr bwMode="auto">
              <a:xfrm>
                <a:off x="2786063" y="4311650"/>
                <a:ext cx="13573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Ποσότητα,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Q</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
            <p:nvSpPr>
              <p:cNvPr id="11" name="TextBox 21">
                <a:extLst>
                  <a:ext uri="{FF2B5EF4-FFF2-40B4-BE49-F238E27FC236}">
                    <a16:creationId xmlns:a16="http://schemas.microsoft.com/office/drawing/2014/main" id="{7A21824E-7F98-4B07-AFA6-0C93CEB98DCB}"/>
                  </a:ext>
                </a:extLst>
              </p:cNvPr>
              <p:cNvSpPr txBox="1">
                <a:spLocks noChangeArrowheads="1"/>
              </p:cNvSpPr>
              <p:nvPr/>
            </p:nvSpPr>
            <p:spPr bwMode="auto">
              <a:xfrm>
                <a:off x="766750" y="2199056"/>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P</a:t>
                </a:r>
                <a:r>
                  <a:rPr lang="el-GR" altLang="en-US" sz="1600" kern="1200" baseline="-25000" dirty="0">
                    <a:solidFill>
                      <a:srgbClr val="000000"/>
                    </a:solidFill>
                    <a:ea typeface="+mn-ea"/>
                    <a:cs typeface="+mn-cs"/>
                  </a:rPr>
                  <a:t>0</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cxnSp>
            <p:nvCxnSpPr>
              <p:cNvPr id="12" name="Straight Connector 27">
                <a:extLst>
                  <a:ext uri="{FF2B5EF4-FFF2-40B4-BE49-F238E27FC236}">
                    <a16:creationId xmlns:a16="http://schemas.microsoft.com/office/drawing/2014/main" id="{CE34EB76-C983-46F5-99A9-624B35E7928B}"/>
                  </a:ext>
                </a:extLst>
              </p:cNvPr>
              <p:cNvCxnSpPr>
                <a:cxnSpLocks noChangeShapeType="1"/>
              </p:cNvCxnSpPr>
              <p:nvPr/>
            </p:nvCxnSpPr>
            <p:spPr bwMode="auto">
              <a:xfrm rot="5400000" flipH="1" flipV="1">
                <a:off x="967673" y="1856950"/>
                <a:ext cx="2088000" cy="14040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3" name="Straight Connector 28">
                <a:extLst>
                  <a:ext uri="{FF2B5EF4-FFF2-40B4-BE49-F238E27FC236}">
                    <a16:creationId xmlns:a16="http://schemas.microsoft.com/office/drawing/2014/main" id="{9F53FC9F-EE81-4ED9-8D19-6F3B130F2F97}"/>
                  </a:ext>
                </a:extLst>
              </p:cNvPr>
              <p:cNvCxnSpPr>
                <a:cxnSpLocks noChangeShapeType="1"/>
              </p:cNvCxnSpPr>
              <p:nvPr/>
            </p:nvCxnSpPr>
            <p:spPr bwMode="auto">
              <a:xfrm rot="16200000" flipH="1">
                <a:off x="1440656" y="2107407"/>
                <a:ext cx="2143125" cy="1643062"/>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4" name="Straight Connector 36">
                <a:extLst>
                  <a:ext uri="{FF2B5EF4-FFF2-40B4-BE49-F238E27FC236}">
                    <a16:creationId xmlns:a16="http://schemas.microsoft.com/office/drawing/2014/main" id="{25303061-04FB-4E97-A71E-114B3D720AF7}"/>
                  </a:ext>
                </a:extLst>
              </p:cNvPr>
              <p:cNvCxnSpPr>
                <a:cxnSpLocks noChangeShapeType="1"/>
              </p:cNvCxnSpPr>
              <p:nvPr/>
            </p:nvCxnSpPr>
            <p:spPr bwMode="auto">
              <a:xfrm flipH="1" flipV="1">
                <a:off x="1130300" y="2400606"/>
                <a:ext cx="991394" cy="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5" name="Straight Connector 40">
                <a:extLst>
                  <a:ext uri="{FF2B5EF4-FFF2-40B4-BE49-F238E27FC236}">
                    <a16:creationId xmlns:a16="http://schemas.microsoft.com/office/drawing/2014/main" id="{B37D376B-123A-476C-91B7-09C417285CCC}"/>
                  </a:ext>
                </a:extLst>
              </p:cNvPr>
              <p:cNvCxnSpPr>
                <a:cxnSpLocks noChangeShapeType="1"/>
              </p:cNvCxnSpPr>
              <p:nvPr/>
            </p:nvCxnSpPr>
            <p:spPr bwMode="auto">
              <a:xfrm>
                <a:off x="1135169" y="1745609"/>
                <a:ext cx="1404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6" name="Straight Connector 46">
                <a:extLst>
                  <a:ext uri="{FF2B5EF4-FFF2-40B4-BE49-F238E27FC236}">
                    <a16:creationId xmlns:a16="http://schemas.microsoft.com/office/drawing/2014/main" id="{890D6698-3753-4CD0-B0C4-EFB4D90EC1D7}"/>
                  </a:ext>
                </a:extLst>
              </p:cNvPr>
              <p:cNvCxnSpPr>
                <a:cxnSpLocks noChangeShapeType="1"/>
              </p:cNvCxnSpPr>
              <p:nvPr/>
            </p:nvCxnSpPr>
            <p:spPr bwMode="auto">
              <a:xfrm flipV="1">
                <a:off x="1128713" y="3009505"/>
                <a:ext cx="1432772" cy="1245"/>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17" name="TextBox 47">
                <a:extLst>
                  <a:ext uri="{FF2B5EF4-FFF2-40B4-BE49-F238E27FC236}">
                    <a16:creationId xmlns:a16="http://schemas.microsoft.com/office/drawing/2014/main" id="{A03FE3E4-8118-46F5-8621-A8089E736C17}"/>
                  </a:ext>
                </a:extLst>
              </p:cNvPr>
              <p:cNvSpPr txBox="1">
                <a:spLocks noChangeArrowheads="1"/>
              </p:cNvSpPr>
              <p:nvPr/>
            </p:nvSpPr>
            <p:spPr bwMode="auto">
              <a:xfrm>
                <a:off x="768667" y="1563505"/>
                <a:ext cx="550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P</a:t>
                </a:r>
                <a:r>
                  <a:rPr lang="el-GR" altLang="en-US" sz="1600" kern="1200" baseline="-25000" dirty="0">
                    <a:solidFill>
                      <a:srgbClr val="000000"/>
                    </a:solidFill>
                    <a:ea typeface="+mn-ea"/>
                    <a:cs typeface="+mn-cs"/>
                  </a:rPr>
                  <a:t>2</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sp>
            <p:nvSpPr>
              <p:cNvPr id="18" name="TextBox 21">
                <a:extLst>
                  <a:ext uri="{FF2B5EF4-FFF2-40B4-BE49-F238E27FC236}">
                    <a16:creationId xmlns:a16="http://schemas.microsoft.com/office/drawing/2014/main" id="{CFD85B91-02DD-4736-B797-3B25050FA347}"/>
                  </a:ext>
                </a:extLst>
              </p:cNvPr>
              <p:cNvSpPr txBox="1">
                <a:spLocks noChangeArrowheads="1"/>
              </p:cNvSpPr>
              <p:nvPr/>
            </p:nvSpPr>
            <p:spPr bwMode="auto">
              <a:xfrm>
                <a:off x="767512" y="2794764"/>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P</a:t>
                </a:r>
                <a:r>
                  <a:rPr lang="el-GR" altLang="en-US" sz="1600" kern="1200" baseline="-25000" dirty="0">
                    <a:solidFill>
                      <a:srgbClr val="000000"/>
                    </a:solidFill>
                    <a:ea typeface="+mn-ea"/>
                    <a:cs typeface="+mn-cs"/>
                  </a:rPr>
                  <a:t>1</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cxnSp>
            <p:nvCxnSpPr>
              <p:cNvPr id="19" name="Straight Connector 18">
                <a:extLst>
                  <a:ext uri="{FF2B5EF4-FFF2-40B4-BE49-F238E27FC236}">
                    <a16:creationId xmlns:a16="http://schemas.microsoft.com/office/drawing/2014/main" id="{67BF93C8-332C-4B88-893A-1AA7521E6188}"/>
                  </a:ext>
                </a:extLst>
              </p:cNvPr>
              <p:cNvCxnSpPr>
                <a:cxnSpLocks noChangeShapeType="1"/>
              </p:cNvCxnSpPr>
              <p:nvPr/>
            </p:nvCxnSpPr>
            <p:spPr bwMode="auto">
              <a:xfrm rot="5400000">
                <a:off x="1136569" y="3392127"/>
                <a:ext cx="1944000" cy="1588"/>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2" name="Straight Connector 25">
                <a:extLst>
                  <a:ext uri="{FF2B5EF4-FFF2-40B4-BE49-F238E27FC236}">
                    <a16:creationId xmlns:a16="http://schemas.microsoft.com/office/drawing/2014/main" id="{3E7E0DE0-7799-40AD-BD89-6CCEB94D7C9D}"/>
                  </a:ext>
                </a:extLst>
              </p:cNvPr>
              <p:cNvCxnSpPr>
                <a:cxnSpLocks noChangeShapeType="1"/>
              </p:cNvCxnSpPr>
              <p:nvPr/>
            </p:nvCxnSpPr>
            <p:spPr bwMode="auto">
              <a:xfrm rot="5400000">
                <a:off x="1249971" y="3048026"/>
                <a:ext cx="2628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23" name="TextBox 47">
                <a:extLst>
                  <a:ext uri="{FF2B5EF4-FFF2-40B4-BE49-F238E27FC236}">
                    <a16:creationId xmlns:a16="http://schemas.microsoft.com/office/drawing/2014/main" id="{E871491E-A52B-4E89-96E4-0E76979015CB}"/>
                  </a:ext>
                </a:extLst>
              </p:cNvPr>
              <p:cNvSpPr txBox="1">
                <a:spLocks noChangeArrowheads="1"/>
              </p:cNvSpPr>
              <p:nvPr/>
            </p:nvSpPr>
            <p:spPr bwMode="auto">
              <a:xfrm>
                <a:off x="1815573" y="2317996"/>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l-GR" altLang="en-US" sz="1600" kern="1200" dirty="0">
                    <a:solidFill>
                      <a:srgbClr val="000000"/>
                    </a:solidFill>
                    <a:ea typeface="+mn-ea"/>
                    <a:cs typeface="+mn-cs"/>
                  </a:rPr>
                  <a:t>Α</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sp>
            <p:nvSpPr>
              <p:cNvPr id="24" name="TextBox 47">
                <a:extLst>
                  <a:ext uri="{FF2B5EF4-FFF2-40B4-BE49-F238E27FC236}">
                    <a16:creationId xmlns:a16="http://schemas.microsoft.com/office/drawing/2014/main" id="{49368D0A-3674-4414-89C7-4DD4056036B4}"/>
                  </a:ext>
                </a:extLst>
              </p:cNvPr>
              <p:cNvSpPr txBox="1">
                <a:spLocks noChangeArrowheads="1"/>
              </p:cNvSpPr>
              <p:nvPr/>
            </p:nvSpPr>
            <p:spPr bwMode="auto">
              <a:xfrm>
                <a:off x="2371725" y="1401103"/>
                <a:ext cx="35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l-GR" altLang="en-US" sz="1600" kern="1200" dirty="0">
                    <a:solidFill>
                      <a:srgbClr val="000000"/>
                    </a:solidFill>
                    <a:ea typeface="+mn-ea"/>
                    <a:cs typeface="+mn-cs"/>
                  </a:rPr>
                  <a:t>Β</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sp>
            <p:nvSpPr>
              <p:cNvPr id="27" name="TextBox 47">
                <a:extLst>
                  <a:ext uri="{FF2B5EF4-FFF2-40B4-BE49-F238E27FC236}">
                    <a16:creationId xmlns:a16="http://schemas.microsoft.com/office/drawing/2014/main" id="{91174713-66D6-4001-BD70-38E62316EBA8}"/>
                  </a:ext>
                </a:extLst>
              </p:cNvPr>
              <p:cNvSpPr txBox="1">
                <a:spLocks noChangeArrowheads="1"/>
              </p:cNvSpPr>
              <p:nvPr/>
            </p:nvSpPr>
            <p:spPr bwMode="auto">
              <a:xfrm>
                <a:off x="1860868" y="3463188"/>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l-GR" altLang="en-US" sz="1600" kern="1200" dirty="0">
                    <a:solidFill>
                      <a:srgbClr val="000000"/>
                    </a:solidFill>
                    <a:ea typeface="+mn-ea"/>
                    <a:cs typeface="+mn-cs"/>
                  </a:rPr>
                  <a:t>Δ</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sp>
            <p:nvSpPr>
              <p:cNvPr id="30" name="TextBox 47">
                <a:extLst>
                  <a:ext uri="{FF2B5EF4-FFF2-40B4-BE49-F238E27FC236}">
                    <a16:creationId xmlns:a16="http://schemas.microsoft.com/office/drawing/2014/main" id="{DE5A842D-C3A4-4E60-9AA5-66641CF1A6F1}"/>
                  </a:ext>
                </a:extLst>
              </p:cNvPr>
              <p:cNvSpPr txBox="1">
                <a:spLocks noChangeArrowheads="1"/>
              </p:cNvSpPr>
              <p:nvPr/>
            </p:nvSpPr>
            <p:spPr bwMode="auto">
              <a:xfrm>
                <a:off x="1937912" y="4310905"/>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Q</a:t>
                </a:r>
                <a:r>
                  <a:rPr lang="en-US" altLang="en-US" sz="1600" kern="1200" baseline="-25000" dirty="0">
                    <a:solidFill>
                      <a:srgbClr val="000000"/>
                    </a:solidFill>
                    <a:ea typeface="+mn-ea"/>
                    <a:cs typeface="+mn-cs"/>
                  </a:rPr>
                  <a:t>0</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sp>
            <p:nvSpPr>
              <p:cNvPr id="31" name="TextBox 47">
                <a:extLst>
                  <a:ext uri="{FF2B5EF4-FFF2-40B4-BE49-F238E27FC236}">
                    <a16:creationId xmlns:a16="http://schemas.microsoft.com/office/drawing/2014/main" id="{344F4788-B7B2-49C4-B9B1-A2A9C004D66A}"/>
                  </a:ext>
                </a:extLst>
              </p:cNvPr>
              <p:cNvSpPr txBox="1">
                <a:spLocks noChangeArrowheads="1"/>
              </p:cNvSpPr>
              <p:nvPr/>
            </p:nvSpPr>
            <p:spPr bwMode="auto">
              <a:xfrm>
                <a:off x="2371725" y="4303713"/>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1600" kern="1200" dirty="0">
                    <a:solidFill>
                      <a:srgbClr val="000000"/>
                    </a:solidFill>
                    <a:ea typeface="+mn-ea"/>
                    <a:cs typeface="+mn-cs"/>
                  </a:rPr>
                  <a:t>Q</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rPr>
                  <a:t>1</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sp>
            <p:nvSpPr>
              <p:cNvPr id="34" name="TextBox 47">
                <a:extLst>
                  <a:ext uri="{FF2B5EF4-FFF2-40B4-BE49-F238E27FC236}">
                    <a16:creationId xmlns:a16="http://schemas.microsoft.com/office/drawing/2014/main" id="{4D42B68F-3164-4612-A585-8D5E76420CE8}"/>
                  </a:ext>
                </a:extLst>
              </p:cNvPr>
              <p:cNvSpPr txBox="1">
                <a:spLocks noChangeArrowheads="1"/>
              </p:cNvSpPr>
              <p:nvPr/>
            </p:nvSpPr>
            <p:spPr bwMode="auto">
              <a:xfrm>
                <a:off x="2428875" y="1714500"/>
                <a:ext cx="423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S</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rPr>
                  <a:t>0</a:t>
                </a:r>
              </a:p>
            </p:txBody>
          </p:sp>
          <p:sp>
            <p:nvSpPr>
              <p:cNvPr id="35" name="TextBox 47">
                <a:extLst>
                  <a:ext uri="{FF2B5EF4-FFF2-40B4-BE49-F238E27FC236}">
                    <a16:creationId xmlns:a16="http://schemas.microsoft.com/office/drawing/2014/main" id="{99CD7F8E-D346-48AE-B677-85A1D09965B6}"/>
                  </a:ext>
                </a:extLst>
              </p:cNvPr>
              <p:cNvSpPr txBox="1">
                <a:spLocks noChangeArrowheads="1"/>
              </p:cNvSpPr>
              <p:nvPr/>
            </p:nvSpPr>
            <p:spPr bwMode="auto">
              <a:xfrm>
                <a:off x="3181350" y="3643313"/>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D</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rPr>
                  <a:t>0</a:t>
                </a:r>
              </a:p>
            </p:txBody>
          </p:sp>
        </p:grpSp>
        <p:cxnSp>
          <p:nvCxnSpPr>
            <p:cNvPr id="36" name="Straight Connector 27">
              <a:extLst>
                <a:ext uri="{FF2B5EF4-FFF2-40B4-BE49-F238E27FC236}">
                  <a16:creationId xmlns:a16="http://schemas.microsoft.com/office/drawing/2014/main" id="{F1D314A8-C37C-4877-8AD4-21FC0FF370CD}"/>
                </a:ext>
              </a:extLst>
            </p:cNvPr>
            <p:cNvCxnSpPr>
              <a:cxnSpLocks noChangeShapeType="1"/>
            </p:cNvCxnSpPr>
            <p:nvPr/>
          </p:nvCxnSpPr>
          <p:spPr bwMode="auto">
            <a:xfrm rot="5400000" flipH="1" flipV="1">
              <a:off x="3948293" y="1251876"/>
              <a:ext cx="2196000" cy="15120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37" name="TextBox 47">
              <a:extLst>
                <a:ext uri="{FF2B5EF4-FFF2-40B4-BE49-F238E27FC236}">
                  <a16:creationId xmlns:a16="http://schemas.microsoft.com/office/drawing/2014/main" id="{72298F53-1A12-4D0C-817C-054B4ACD4DC3}"/>
                </a:ext>
              </a:extLst>
            </p:cNvPr>
            <p:cNvSpPr txBox="1">
              <a:spLocks noChangeArrowheads="1"/>
            </p:cNvSpPr>
            <p:nvPr/>
          </p:nvSpPr>
          <p:spPr bwMode="auto">
            <a:xfrm>
              <a:off x="5480580" y="1158202"/>
              <a:ext cx="423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S</a:t>
              </a:r>
              <a:r>
                <a:rPr lang="el-GR" altLang="en-US" sz="1600" kern="1200" baseline="-25000" dirty="0">
                  <a:solidFill>
                    <a:srgbClr val="000000"/>
                  </a:solidFill>
                  <a:ea typeface="+mn-ea"/>
                  <a:cs typeface="+mn-cs"/>
                </a:rPr>
                <a:t>1</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sp>
          <p:nvSpPr>
            <p:cNvPr id="40" name="TextBox 47">
              <a:extLst>
                <a:ext uri="{FF2B5EF4-FFF2-40B4-BE49-F238E27FC236}">
                  <a16:creationId xmlns:a16="http://schemas.microsoft.com/office/drawing/2014/main" id="{1B6F30E1-0963-435F-A786-B4A4408BB55B}"/>
                </a:ext>
              </a:extLst>
            </p:cNvPr>
            <p:cNvSpPr txBox="1">
              <a:spLocks noChangeArrowheads="1"/>
            </p:cNvSpPr>
            <p:nvPr/>
          </p:nvSpPr>
          <p:spPr bwMode="auto">
            <a:xfrm>
              <a:off x="5049840" y="1802278"/>
              <a:ext cx="530964"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25000" noProof="0" dirty="0">
                  <a:ln>
                    <a:noFill/>
                  </a:ln>
                  <a:solidFill>
                    <a:srgbClr val="000000"/>
                  </a:solidFill>
                  <a:effectLst/>
                  <a:uLnTx/>
                  <a:uFillTx/>
                  <a:ea typeface="+mn-ea"/>
                  <a:cs typeface="Times" panose="02020603050405020304" pitchFamily="18" charset="0"/>
                </a:rPr>
                <a:t>Γ</a:t>
              </a:r>
            </a:p>
          </p:txBody>
        </p:sp>
        <p:cxnSp>
          <p:nvCxnSpPr>
            <p:cNvPr id="39" name="Straight Arrow Connector 38">
              <a:extLst>
                <a:ext uri="{FF2B5EF4-FFF2-40B4-BE49-F238E27FC236}">
                  <a16:creationId xmlns:a16="http://schemas.microsoft.com/office/drawing/2014/main" id="{7E07E616-E6E3-45DE-9B96-60EF05465206}"/>
                </a:ext>
              </a:extLst>
            </p:cNvPr>
            <p:cNvCxnSpPr>
              <a:cxnSpLocks/>
            </p:cNvCxnSpPr>
            <p:nvPr/>
          </p:nvCxnSpPr>
          <p:spPr>
            <a:xfrm>
              <a:off x="5228221" y="740715"/>
              <a:ext cx="343799" cy="2422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B775591-ED82-4455-982E-ADB39B00C0E0}"/>
                </a:ext>
              </a:extLst>
            </p:cNvPr>
            <p:cNvCxnSpPr>
              <a:cxnSpLocks/>
            </p:cNvCxnSpPr>
            <p:nvPr/>
          </p:nvCxnSpPr>
          <p:spPr>
            <a:xfrm flipV="1">
              <a:off x="4744509" y="3468725"/>
              <a:ext cx="18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p:nvSpPr>
          <p:cNvPr id="250" name="Google Shape;250;p2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300" b="0" i="0" u="none" strike="noStrike" kern="0" cap="none" spc="0" normalizeH="0" baseline="0" noProof="0">
              <a:ln>
                <a:noFill/>
              </a:ln>
              <a:solidFill>
                <a:srgbClr val="FFFFFF"/>
              </a:solidFill>
              <a:effectLst/>
              <a:uLnTx/>
              <a:uFillTx/>
              <a:latin typeface="Dosis ExtraLight"/>
              <a:sym typeface="Dosis ExtraLight"/>
            </a:endParaRPr>
          </a:p>
        </p:txBody>
      </p:sp>
      <p:sp>
        <p:nvSpPr>
          <p:cNvPr id="5" name="Google Shape;338;p33">
            <a:extLst>
              <a:ext uri="{FF2B5EF4-FFF2-40B4-BE49-F238E27FC236}">
                <a16:creationId xmlns:a16="http://schemas.microsoft.com/office/drawing/2014/main" id="{5322FFFA-A7E1-4F78-AB6C-E8C2949ADD9C}"/>
              </a:ext>
            </a:extLst>
          </p:cNvPr>
          <p:cNvSpPr txBox="1">
            <a:spLocks/>
          </p:cNvSpPr>
          <p:nvPr/>
        </p:nvSpPr>
        <p:spPr>
          <a:xfrm>
            <a:off x="76209" y="1107771"/>
            <a:ext cx="2911800" cy="416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Δημοσιονομική μεταφορά σε παραγωγούς</a:t>
            </a:r>
          </a:p>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lang="el-GR" sz="3000" dirty="0">
                <a:solidFill>
                  <a:srgbClr val="51B148"/>
                </a:solidFill>
                <a:latin typeface="Arial"/>
                <a:ea typeface="Dosis ExtraLight"/>
                <a:cs typeface="Dosis ExtraLight"/>
                <a:sym typeface="Dosis ExtraLight"/>
              </a:rPr>
              <a:t>2</a:t>
            </a: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 Επιδότηση παραγωγής (με εισαγωγές)</a:t>
            </a:r>
          </a:p>
        </p:txBody>
      </p:sp>
      <p:grpSp>
        <p:nvGrpSpPr>
          <p:cNvPr id="6" name="Group 5">
            <a:extLst>
              <a:ext uri="{FF2B5EF4-FFF2-40B4-BE49-F238E27FC236}">
                <a16:creationId xmlns:a16="http://schemas.microsoft.com/office/drawing/2014/main" id="{04685DEC-52A5-4A37-918C-22586DF09F51}"/>
              </a:ext>
            </a:extLst>
          </p:cNvPr>
          <p:cNvGrpSpPr/>
          <p:nvPr/>
        </p:nvGrpSpPr>
        <p:grpSpPr>
          <a:xfrm>
            <a:off x="3074657" y="193980"/>
            <a:ext cx="3922832" cy="3444339"/>
            <a:chOff x="578683" y="1205865"/>
            <a:chExt cx="3922832" cy="3444339"/>
          </a:xfrm>
        </p:grpSpPr>
        <p:cxnSp>
          <p:nvCxnSpPr>
            <p:cNvPr id="7" name="Straight Connector 7">
              <a:extLst>
                <a:ext uri="{FF2B5EF4-FFF2-40B4-BE49-F238E27FC236}">
                  <a16:creationId xmlns:a16="http://schemas.microsoft.com/office/drawing/2014/main" id="{BC4CBF33-53C4-4C5C-A78A-316D4E09E944}"/>
                </a:ext>
              </a:extLst>
            </p:cNvPr>
            <p:cNvCxnSpPr>
              <a:cxnSpLocks noChangeShapeType="1"/>
            </p:cNvCxnSpPr>
            <p:nvPr/>
          </p:nvCxnSpPr>
          <p:spPr bwMode="auto">
            <a:xfrm rot="5400000">
              <a:off x="-349132" y="2889766"/>
              <a:ext cx="2916000"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8" name="Straight Connector 8">
              <a:extLst>
                <a:ext uri="{FF2B5EF4-FFF2-40B4-BE49-F238E27FC236}">
                  <a16:creationId xmlns:a16="http://schemas.microsoft.com/office/drawing/2014/main" id="{CDD6C94B-04F3-4CAD-AFAB-A7A7D2509553}"/>
                </a:ext>
              </a:extLst>
            </p:cNvPr>
            <p:cNvCxnSpPr>
              <a:cxnSpLocks noChangeShapeType="1"/>
            </p:cNvCxnSpPr>
            <p:nvPr/>
          </p:nvCxnSpPr>
          <p:spPr bwMode="auto">
            <a:xfrm>
              <a:off x="1109663" y="4357688"/>
              <a:ext cx="2357437" cy="1587"/>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9" name="TextBox 9">
              <a:extLst>
                <a:ext uri="{FF2B5EF4-FFF2-40B4-BE49-F238E27FC236}">
                  <a16:creationId xmlns:a16="http://schemas.microsoft.com/office/drawing/2014/main" id="{28E2E1D5-4928-4C62-8E42-9CA6678425D8}"/>
                </a:ext>
              </a:extLst>
            </p:cNvPr>
            <p:cNvSpPr txBox="1">
              <a:spLocks noChangeArrowheads="1"/>
            </p:cNvSpPr>
            <p:nvPr/>
          </p:nvSpPr>
          <p:spPr bwMode="auto">
            <a:xfrm>
              <a:off x="578683" y="1205865"/>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Τιμή,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sp>
          <p:nvSpPr>
            <p:cNvPr id="10" name="TextBox 10">
              <a:extLst>
                <a:ext uri="{FF2B5EF4-FFF2-40B4-BE49-F238E27FC236}">
                  <a16:creationId xmlns:a16="http://schemas.microsoft.com/office/drawing/2014/main" id="{DA9DE9AE-C984-4904-AEEC-5122586AE78E}"/>
                </a:ext>
              </a:extLst>
            </p:cNvPr>
            <p:cNvSpPr txBox="1">
              <a:spLocks noChangeArrowheads="1"/>
            </p:cNvSpPr>
            <p:nvPr/>
          </p:nvSpPr>
          <p:spPr bwMode="auto">
            <a:xfrm>
              <a:off x="3144203" y="4311650"/>
              <a:ext cx="13573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Ποσότητα,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sp>
          <p:nvSpPr>
            <p:cNvPr id="11" name="TextBox 21">
              <a:extLst>
                <a:ext uri="{FF2B5EF4-FFF2-40B4-BE49-F238E27FC236}">
                  <a16:creationId xmlns:a16="http://schemas.microsoft.com/office/drawing/2014/main" id="{7A21824E-7F98-4B07-AFA6-0C93CEB98DCB}"/>
                </a:ext>
              </a:extLst>
            </p:cNvPr>
            <p:cNvSpPr txBox="1">
              <a:spLocks noChangeArrowheads="1"/>
            </p:cNvSpPr>
            <p:nvPr/>
          </p:nvSpPr>
          <p:spPr bwMode="auto">
            <a:xfrm>
              <a:off x="736219" y="2428713"/>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1</a:t>
              </a:r>
            </a:p>
          </p:txBody>
        </p:sp>
        <p:cxnSp>
          <p:nvCxnSpPr>
            <p:cNvPr id="12" name="Straight Connector 27">
              <a:extLst>
                <a:ext uri="{FF2B5EF4-FFF2-40B4-BE49-F238E27FC236}">
                  <a16:creationId xmlns:a16="http://schemas.microsoft.com/office/drawing/2014/main" id="{CE34EB76-C983-46F5-99A9-624B35E7928B}"/>
                </a:ext>
              </a:extLst>
            </p:cNvPr>
            <p:cNvCxnSpPr>
              <a:cxnSpLocks noChangeShapeType="1"/>
            </p:cNvCxnSpPr>
            <p:nvPr/>
          </p:nvCxnSpPr>
          <p:spPr bwMode="auto">
            <a:xfrm rot="5400000" flipH="1" flipV="1">
              <a:off x="967673" y="1856950"/>
              <a:ext cx="2088000" cy="14040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3" name="Straight Connector 28">
              <a:extLst>
                <a:ext uri="{FF2B5EF4-FFF2-40B4-BE49-F238E27FC236}">
                  <a16:creationId xmlns:a16="http://schemas.microsoft.com/office/drawing/2014/main" id="{9F53FC9F-EE81-4ED9-8D19-6F3B130F2F97}"/>
                </a:ext>
              </a:extLst>
            </p:cNvPr>
            <p:cNvCxnSpPr>
              <a:cxnSpLocks noChangeShapeType="1"/>
            </p:cNvCxnSpPr>
            <p:nvPr/>
          </p:nvCxnSpPr>
          <p:spPr bwMode="auto">
            <a:xfrm rot="16200000" flipH="1">
              <a:off x="1440656" y="2107407"/>
              <a:ext cx="2143125" cy="1643062"/>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4" name="Straight Connector 36">
              <a:extLst>
                <a:ext uri="{FF2B5EF4-FFF2-40B4-BE49-F238E27FC236}">
                  <a16:creationId xmlns:a16="http://schemas.microsoft.com/office/drawing/2014/main" id="{25303061-04FB-4E97-A71E-114B3D720AF7}"/>
                </a:ext>
              </a:extLst>
            </p:cNvPr>
            <p:cNvCxnSpPr>
              <a:cxnSpLocks noChangeShapeType="1"/>
            </p:cNvCxnSpPr>
            <p:nvPr/>
          </p:nvCxnSpPr>
          <p:spPr bwMode="auto">
            <a:xfrm flipH="1" flipV="1">
              <a:off x="1130300" y="2606346"/>
              <a:ext cx="1116000" cy="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6" name="Straight Connector 46">
              <a:extLst>
                <a:ext uri="{FF2B5EF4-FFF2-40B4-BE49-F238E27FC236}">
                  <a16:creationId xmlns:a16="http://schemas.microsoft.com/office/drawing/2014/main" id="{890D6698-3753-4CD0-B0C4-EFB4D90EC1D7}"/>
                </a:ext>
              </a:extLst>
            </p:cNvPr>
            <p:cNvCxnSpPr>
              <a:cxnSpLocks noChangeShapeType="1"/>
            </p:cNvCxnSpPr>
            <p:nvPr/>
          </p:nvCxnSpPr>
          <p:spPr bwMode="auto">
            <a:xfrm flipV="1">
              <a:off x="1108074" y="3261718"/>
              <a:ext cx="1656000" cy="1245"/>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18" name="TextBox 21">
              <a:extLst>
                <a:ext uri="{FF2B5EF4-FFF2-40B4-BE49-F238E27FC236}">
                  <a16:creationId xmlns:a16="http://schemas.microsoft.com/office/drawing/2014/main" id="{CFD85B91-02DD-4736-B797-3B25050FA347}"/>
                </a:ext>
              </a:extLst>
            </p:cNvPr>
            <p:cNvSpPr txBox="1">
              <a:spLocks noChangeArrowheads="1"/>
            </p:cNvSpPr>
            <p:nvPr/>
          </p:nvSpPr>
          <p:spPr bwMode="auto">
            <a:xfrm>
              <a:off x="743570" y="3015593"/>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0</a:t>
              </a:r>
            </a:p>
          </p:txBody>
        </p:sp>
        <p:cxnSp>
          <p:nvCxnSpPr>
            <p:cNvPr id="19" name="Straight Connector 18">
              <a:extLst>
                <a:ext uri="{FF2B5EF4-FFF2-40B4-BE49-F238E27FC236}">
                  <a16:creationId xmlns:a16="http://schemas.microsoft.com/office/drawing/2014/main" id="{67BF93C8-332C-4B88-893A-1AA7521E6188}"/>
                </a:ext>
              </a:extLst>
            </p:cNvPr>
            <p:cNvCxnSpPr>
              <a:cxnSpLocks noChangeShapeType="1"/>
            </p:cNvCxnSpPr>
            <p:nvPr/>
          </p:nvCxnSpPr>
          <p:spPr bwMode="auto">
            <a:xfrm rot="5400000">
              <a:off x="1097029" y="3469767"/>
              <a:ext cx="1764000" cy="1588"/>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2" name="Straight Connector 25">
              <a:extLst>
                <a:ext uri="{FF2B5EF4-FFF2-40B4-BE49-F238E27FC236}">
                  <a16:creationId xmlns:a16="http://schemas.microsoft.com/office/drawing/2014/main" id="{3E7E0DE0-7799-40AD-BD89-6CCEB94D7C9D}"/>
                </a:ext>
              </a:extLst>
            </p:cNvPr>
            <p:cNvCxnSpPr>
              <a:cxnSpLocks noChangeShapeType="1"/>
            </p:cNvCxnSpPr>
            <p:nvPr/>
          </p:nvCxnSpPr>
          <p:spPr bwMode="auto">
            <a:xfrm rot="5400000">
              <a:off x="2203776" y="3798636"/>
              <a:ext cx="1116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23" name="TextBox 47">
              <a:extLst>
                <a:ext uri="{FF2B5EF4-FFF2-40B4-BE49-F238E27FC236}">
                  <a16:creationId xmlns:a16="http://schemas.microsoft.com/office/drawing/2014/main" id="{E871491E-A52B-4E89-96E4-0E76979015CB}"/>
                </a:ext>
              </a:extLst>
            </p:cNvPr>
            <p:cNvSpPr txBox="1">
              <a:spLocks noChangeArrowheads="1"/>
            </p:cNvSpPr>
            <p:nvPr/>
          </p:nvSpPr>
          <p:spPr bwMode="auto">
            <a:xfrm>
              <a:off x="1335732" y="2960828"/>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Α</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24" name="TextBox 47">
              <a:extLst>
                <a:ext uri="{FF2B5EF4-FFF2-40B4-BE49-F238E27FC236}">
                  <a16:creationId xmlns:a16="http://schemas.microsoft.com/office/drawing/2014/main" id="{49368D0A-3674-4414-89C7-4DD4056036B4}"/>
                </a:ext>
              </a:extLst>
            </p:cNvPr>
            <p:cNvSpPr txBox="1">
              <a:spLocks noChangeArrowheads="1"/>
            </p:cNvSpPr>
            <p:nvPr/>
          </p:nvSpPr>
          <p:spPr bwMode="auto">
            <a:xfrm>
              <a:off x="2371725" y="1401103"/>
              <a:ext cx="35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Β</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30" name="TextBox 47">
              <a:extLst>
                <a:ext uri="{FF2B5EF4-FFF2-40B4-BE49-F238E27FC236}">
                  <a16:creationId xmlns:a16="http://schemas.microsoft.com/office/drawing/2014/main" id="{DE5A842D-C3A4-4E60-9AA5-66641CF1A6F1}"/>
                </a:ext>
              </a:extLst>
            </p:cNvPr>
            <p:cNvSpPr txBox="1">
              <a:spLocks noChangeArrowheads="1"/>
            </p:cNvSpPr>
            <p:nvPr/>
          </p:nvSpPr>
          <p:spPr bwMode="auto">
            <a:xfrm>
              <a:off x="1368435" y="4287535"/>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1</a:t>
              </a:r>
            </a:p>
          </p:txBody>
        </p:sp>
        <p:sp>
          <p:nvSpPr>
            <p:cNvPr id="31" name="TextBox 47">
              <a:extLst>
                <a:ext uri="{FF2B5EF4-FFF2-40B4-BE49-F238E27FC236}">
                  <a16:creationId xmlns:a16="http://schemas.microsoft.com/office/drawing/2014/main" id="{344F4788-B7B2-49C4-B9B1-A2A9C004D66A}"/>
                </a:ext>
              </a:extLst>
            </p:cNvPr>
            <p:cNvSpPr txBox="1">
              <a:spLocks noChangeArrowheads="1"/>
            </p:cNvSpPr>
            <p:nvPr/>
          </p:nvSpPr>
          <p:spPr bwMode="auto">
            <a:xfrm>
              <a:off x="1815953" y="4287526"/>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2</a:t>
              </a:r>
            </a:p>
          </p:txBody>
        </p:sp>
        <p:sp>
          <p:nvSpPr>
            <p:cNvPr id="34" name="TextBox 47">
              <a:extLst>
                <a:ext uri="{FF2B5EF4-FFF2-40B4-BE49-F238E27FC236}">
                  <a16:creationId xmlns:a16="http://schemas.microsoft.com/office/drawing/2014/main" id="{4D42B68F-3164-4612-A585-8D5E76420CE8}"/>
                </a:ext>
              </a:extLst>
            </p:cNvPr>
            <p:cNvSpPr txBox="1">
              <a:spLocks noChangeArrowheads="1"/>
            </p:cNvSpPr>
            <p:nvPr/>
          </p:nvSpPr>
          <p:spPr bwMode="auto">
            <a:xfrm>
              <a:off x="2170095" y="1626451"/>
              <a:ext cx="423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S</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0</a:t>
              </a:r>
            </a:p>
          </p:txBody>
        </p:sp>
        <p:sp>
          <p:nvSpPr>
            <p:cNvPr id="35" name="TextBox 47">
              <a:extLst>
                <a:ext uri="{FF2B5EF4-FFF2-40B4-BE49-F238E27FC236}">
                  <a16:creationId xmlns:a16="http://schemas.microsoft.com/office/drawing/2014/main" id="{99CD7F8E-D346-48AE-B677-85A1D09965B6}"/>
                </a:ext>
              </a:extLst>
            </p:cNvPr>
            <p:cNvSpPr txBox="1">
              <a:spLocks noChangeArrowheads="1"/>
            </p:cNvSpPr>
            <p:nvPr/>
          </p:nvSpPr>
          <p:spPr bwMode="auto">
            <a:xfrm>
              <a:off x="3181350" y="3643313"/>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D</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0</a:t>
              </a:r>
            </a:p>
          </p:txBody>
        </p:sp>
      </p:grpSp>
      <p:cxnSp>
        <p:nvCxnSpPr>
          <p:cNvPr id="36" name="Straight Connector 27">
            <a:extLst>
              <a:ext uri="{FF2B5EF4-FFF2-40B4-BE49-F238E27FC236}">
                <a16:creationId xmlns:a16="http://schemas.microsoft.com/office/drawing/2014/main" id="{F1D314A8-C37C-4877-8AD4-21FC0FF370CD}"/>
              </a:ext>
            </a:extLst>
          </p:cNvPr>
          <p:cNvCxnSpPr>
            <a:cxnSpLocks noChangeShapeType="1"/>
          </p:cNvCxnSpPr>
          <p:nvPr/>
        </p:nvCxnSpPr>
        <p:spPr bwMode="auto">
          <a:xfrm rot="5400000" flipH="1" flipV="1">
            <a:off x="3712129" y="1022890"/>
            <a:ext cx="2196000" cy="15120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37" name="TextBox 47">
            <a:extLst>
              <a:ext uri="{FF2B5EF4-FFF2-40B4-BE49-F238E27FC236}">
                <a16:creationId xmlns:a16="http://schemas.microsoft.com/office/drawing/2014/main" id="{72298F53-1A12-4D0C-817C-054B4ACD4DC3}"/>
              </a:ext>
            </a:extLst>
          </p:cNvPr>
          <p:cNvSpPr txBox="1">
            <a:spLocks noChangeArrowheads="1"/>
          </p:cNvSpPr>
          <p:nvPr/>
        </p:nvSpPr>
        <p:spPr bwMode="auto">
          <a:xfrm>
            <a:off x="5246197" y="998349"/>
            <a:ext cx="423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S</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1</a:t>
            </a:r>
          </a:p>
        </p:txBody>
      </p:sp>
      <p:sp>
        <p:nvSpPr>
          <p:cNvPr id="4" name="TextBox 3">
            <a:extLst>
              <a:ext uri="{FF2B5EF4-FFF2-40B4-BE49-F238E27FC236}">
                <a16:creationId xmlns:a16="http://schemas.microsoft.com/office/drawing/2014/main" id="{483D2892-A43D-4E45-9D60-56E69A1FA9AA}"/>
              </a:ext>
            </a:extLst>
          </p:cNvPr>
          <p:cNvSpPr txBox="1"/>
          <p:nvPr/>
        </p:nvSpPr>
        <p:spPr>
          <a:xfrm>
            <a:off x="6721335" y="332847"/>
            <a:ext cx="2125165" cy="31085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Επιδότηση ανά κιλό παραγόμενου προϊόντος ίση με </a:t>
            </a:r>
            <a:r>
              <a:rPr kumimoji="0" lang="en-US" sz="1400" b="0" i="0" u="none" strike="noStrike" kern="0" cap="none" spc="0" normalizeH="0" baseline="0" noProof="0" dirty="0">
                <a:ln>
                  <a:noFill/>
                </a:ln>
                <a:solidFill>
                  <a:srgbClr val="000000"/>
                </a:solidFill>
                <a:effectLst/>
                <a:uLnTx/>
                <a:uFillTx/>
                <a:latin typeface="Arial"/>
                <a:cs typeface="Arial"/>
                <a:sym typeface="Arial"/>
              </a:rPr>
              <a:t>P</a:t>
            </a:r>
            <a:r>
              <a:rPr kumimoji="0" lang="el-GR" sz="1400" b="0" i="0" u="none" strike="noStrike" kern="0" cap="none" spc="0" normalizeH="0" baseline="-25000" noProof="0" dirty="0">
                <a:ln>
                  <a:noFill/>
                </a:ln>
                <a:solidFill>
                  <a:srgbClr val="000000"/>
                </a:solidFill>
                <a:effectLst/>
                <a:uLnTx/>
                <a:uFillTx/>
                <a:latin typeface="Arial"/>
                <a:cs typeface="Arial"/>
                <a:sym typeface="Arial"/>
              </a:rPr>
              <a:t>0</a:t>
            </a:r>
            <a:r>
              <a:rPr kumimoji="0" lang="en-US" sz="1400" b="0" i="0" u="none" strike="noStrike" kern="0" cap="none" spc="0" normalizeH="0" baseline="0" noProof="0" dirty="0">
                <a:ln>
                  <a:noFill/>
                </a:ln>
                <a:solidFill>
                  <a:srgbClr val="000000"/>
                </a:solidFill>
                <a:effectLst/>
                <a:uLnTx/>
                <a:uFillTx/>
                <a:latin typeface="Arial"/>
                <a:cs typeface="Arial"/>
                <a:sym typeface="Arial"/>
              </a:rPr>
              <a:t>P</a:t>
            </a:r>
            <a:r>
              <a:rPr kumimoji="0" lang="el-GR" sz="1400" b="0" i="0" u="none" strike="noStrike" kern="0" cap="none" spc="0" normalizeH="0" baseline="-25000" noProof="0" dirty="0">
                <a:ln>
                  <a:noFill/>
                </a:ln>
                <a:solidFill>
                  <a:srgbClr val="000000"/>
                </a:solidFill>
                <a:effectLst/>
                <a:uLnTx/>
                <a:uFillTx/>
                <a:latin typeface="Arial"/>
                <a:cs typeface="Arial"/>
                <a:sym typeface="Arial"/>
              </a:rPr>
              <a:t>1</a:t>
            </a:r>
            <a:r>
              <a:rPr kumimoji="0" lang="en-US" sz="1400" b="0" i="0" u="none" strike="noStrike" kern="0" cap="none" spc="0" normalizeH="0" baseline="0" noProof="0" dirty="0">
                <a:ln>
                  <a:noFill/>
                </a:ln>
                <a:solidFill>
                  <a:srgbClr val="000000"/>
                </a:solidFill>
                <a:effectLst/>
                <a:uLnTx/>
                <a:uFillTx/>
                <a:latin typeface="Arial"/>
                <a:cs typeface="Arial"/>
                <a:sym typeface="Arial"/>
              </a:rPr>
              <a:t>=</a:t>
            </a:r>
            <a:r>
              <a:rPr kumimoji="0" lang="el-GR" sz="1400" b="0" i="0" u="none" strike="noStrike" kern="0" cap="none" spc="0" normalizeH="0" baseline="0" noProof="0" dirty="0">
                <a:ln>
                  <a:noFill/>
                </a:ln>
                <a:solidFill>
                  <a:srgbClr val="000000"/>
                </a:solidFill>
                <a:effectLst/>
                <a:uLnTx/>
                <a:uFillTx/>
                <a:latin typeface="Arial"/>
                <a:cs typeface="Arial"/>
                <a:sym typeface="Arial"/>
              </a:rPr>
              <a:t>ΒΓ</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Αρχική ισορροπία στο </a:t>
            </a:r>
            <a:r>
              <a:rPr kumimoji="0" lang="en-US" sz="1400" b="0" i="0" u="none" strike="noStrike" kern="0" cap="none" spc="0" normalizeH="0" baseline="0" noProof="0" dirty="0">
                <a:ln>
                  <a:noFill/>
                </a:ln>
                <a:solidFill>
                  <a:srgbClr val="000000"/>
                </a:solidFill>
                <a:effectLst/>
                <a:uLnTx/>
                <a:uFillTx/>
                <a:latin typeface="Arial"/>
                <a:cs typeface="Arial"/>
                <a:sym typeface="Arial"/>
              </a:rPr>
              <a:t>Q</a:t>
            </a:r>
            <a:r>
              <a:rPr kumimoji="0" lang="en-US" sz="1400" b="0" i="0" u="none" strike="noStrike" kern="0" cap="none" spc="0" normalizeH="0" baseline="-25000" noProof="0" dirty="0">
                <a:ln>
                  <a:noFill/>
                </a:ln>
                <a:solidFill>
                  <a:srgbClr val="000000"/>
                </a:solidFill>
                <a:effectLst/>
                <a:uLnTx/>
                <a:uFillTx/>
                <a:latin typeface="Arial"/>
                <a:cs typeface="Arial"/>
                <a:sym typeface="Arial"/>
              </a:rPr>
              <a:t>3</a:t>
            </a:r>
            <a:r>
              <a:rPr kumimoji="0" lang="el-GR" sz="1400" b="0" i="0" u="none" strike="noStrike" kern="0" cap="none" spc="0" normalizeH="0" baseline="0" noProof="0" dirty="0">
                <a:ln>
                  <a:noFill/>
                </a:ln>
                <a:solidFill>
                  <a:srgbClr val="000000"/>
                </a:solidFill>
                <a:effectLst/>
                <a:uLnTx/>
                <a:uFillTx/>
                <a:latin typeface="Arial"/>
                <a:cs typeface="Arial"/>
                <a:sym typeface="Arial"/>
              </a:rPr>
              <a:t> με διεθνή τιμή </a:t>
            </a:r>
            <a:r>
              <a:rPr kumimoji="0" lang="en-US" sz="1400" b="0" i="0" u="none" strike="noStrike" kern="0" cap="none" spc="0" normalizeH="0" baseline="0" noProof="0" dirty="0">
                <a:ln>
                  <a:noFill/>
                </a:ln>
                <a:solidFill>
                  <a:srgbClr val="000000"/>
                </a:solidFill>
                <a:effectLst/>
                <a:uLnTx/>
                <a:uFillTx/>
                <a:latin typeface="Arial"/>
                <a:cs typeface="Arial"/>
                <a:sym typeface="Arial"/>
              </a:rPr>
              <a:t>P</a:t>
            </a:r>
            <a:r>
              <a:rPr kumimoji="0" lang="en-US" sz="1400" b="0" i="0" u="none" strike="noStrike" kern="0" cap="none" spc="0" normalizeH="0" baseline="-25000" noProof="0" dirty="0">
                <a:ln>
                  <a:noFill/>
                </a:ln>
                <a:solidFill>
                  <a:srgbClr val="000000"/>
                </a:solidFill>
                <a:effectLst/>
                <a:uLnTx/>
                <a:uFillTx/>
                <a:latin typeface="Arial"/>
                <a:cs typeface="Arial"/>
                <a:sym typeface="Arial"/>
              </a:rPr>
              <a:t>0</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el-GR" sz="1400" b="0" i="0" u="none" strike="noStrike" kern="0" cap="none" spc="0" normalizeH="0" baseline="0" noProof="0" dirty="0">
                <a:ln>
                  <a:noFill/>
                </a:ln>
                <a:solidFill>
                  <a:srgbClr val="000000"/>
                </a:solidFill>
                <a:effectLst/>
                <a:uLnTx/>
                <a:uFillTx/>
                <a:latin typeface="Arial"/>
                <a:cs typeface="Arial"/>
                <a:sym typeface="Arial"/>
              </a:rPr>
              <a:t>εισαγωγές </a:t>
            </a:r>
            <a:r>
              <a:rPr kumimoji="0" lang="en-US" sz="1400" b="0" i="0" u="none" strike="noStrike" kern="0" cap="none" spc="0" normalizeH="0" baseline="0" noProof="0" dirty="0">
                <a:ln>
                  <a:noFill/>
                </a:ln>
                <a:solidFill>
                  <a:srgbClr val="000000"/>
                </a:solidFill>
                <a:effectLst/>
                <a:uLnTx/>
                <a:uFillTx/>
                <a:latin typeface="Arial"/>
                <a:cs typeface="Arial"/>
                <a:sym typeface="Arial"/>
              </a:rPr>
              <a:t>Q</a:t>
            </a:r>
            <a:r>
              <a:rPr kumimoji="0" lang="en-US" sz="1400" b="0" i="0" u="none" strike="noStrike" kern="0" cap="none" spc="0" normalizeH="0" baseline="-25000" noProof="0" dirty="0">
                <a:ln>
                  <a:noFill/>
                </a:ln>
                <a:solidFill>
                  <a:srgbClr val="000000"/>
                </a:solidFill>
                <a:effectLst/>
                <a:uLnTx/>
                <a:uFillTx/>
                <a:latin typeface="Arial"/>
                <a:cs typeface="Arial"/>
                <a:sym typeface="Arial"/>
              </a:rPr>
              <a:t>3</a:t>
            </a:r>
            <a:r>
              <a:rPr kumimoji="0" lang="en-US" sz="1400" b="0" i="0" u="none" strike="noStrike" kern="0" cap="none" spc="0" normalizeH="0" baseline="0" noProof="0" dirty="0">
                <a:ln>
                  <a:noFill/>
                </a:ln>
                <a:solidFill>
                  <a:srgbClr val="000000"/>
                </a:solidFill>
                <a:effectLst/>
                <a:uLnTx/>
                <a:uFillTx/>
                <a:latin typeface="Arial"/>
                <a:cs typeface="Arial"/>
                <a:sym typeface="Arial"/>
              </a:rPr>
              <a:t>-Q</a:t>
            </a:r>
            <a:r>
              <a:rPr kumimoji="0" lang="en-US" sz="1400" b="0" i="0" u="none" strike="noStrike" kern="0" cap="none" spc="0" normalizeH="0" baseline="-25000" noProof="0" dirty="0">
                <a:ln>
                  <a:noFill/>
                </a:ln>
                <a:solidFill>
                  <a:srgbClr val="000000"/>
                </a:solidFill>
                <a:effectLst/>
                <a:uLnTx/>
                <a:uFillTx/>
                <a:latin typeface="Arial"/>
                <a:cs typeface="Arial"/>
                <a:sym typeface="Arial"/>
              </a:rPr>
              <a:t>1</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el-GR" sz="1400" b="0" i="0" u="none" strike="noStrike" kern="0" cap="none" spc="0" normalizeH="0" baseline="0" noProof="0" dirty="0">
                <a:ln>
                  <a:noFill/>
                </a:ln>
                <a:solidFill>
                  <a:srgbClr val="000000"/>
                </a:solidFill>
                <a:effectLst/>
                <a:uLnTx/>
                <a:uFillTx/>
                <a:latin typeface="Arial"/>
                <a:cs typeface="Arial"/>
                <a:sym typeface="Arial"/>
              </a:rPr>
              <a:t>και εγχώρια παραγωγή 0</a:t>
            </a:r>
            <a:r>
              <a:rPr kumimoji="0" lang="en-US" sz="1400" b="0" i="0" u="none" strike="noStrike" kern="0" cap="none" spc="0" normalizeH="0" baseline="0" noProof="0" dirty="0">
                <a:ln>
                  <a:noFill/>
                </a:ln>
                <a:solidFill>
                  <a:srgbClr val="000000"/>
                </a:solidFill>
                <a:effectLst/>
                <a:uLnTx/>
                <a:uFillTx/>
                <a:latin typeface="Arial"/>
                <a:cs typeface="Arial"/>
                <a:sym typeface="Arial"/>
              </a:rPr>
              <a:t>Q</a:t>
            </a:r>
            <a:r>
              <a:rPr kumimoji="0" lang="en-US" sz="1400" b="0" i="0" u="none" strike="noStrike" kern="0" cap="none" spc="0" normalizeH="0" baseline="-25000" noProof="0" dirty="0">
                <a:ln>
                  <a:noFill/>
                </a:ln>
                <a:solidFill>
                  <a:srgbClr val="000000"/>
                </a:solidFill>
                <a:effectLst/>
                <a:uLnTx/>
                <a:uFillTx/>
                <a:latin typeface="Arial"/>
                <a:cs typeface="Arial"/>
                <a:sym typeface="Arial"/>
              </a:rPr>
              <a:t>1</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Μετά την επιδότηση η εγχώρια παραγωγή είναι 0</a:t>
            </a:r>
            <a:r>
              <a:rPr kumimoji="0" lang="en-US" sz="1400" b="0" i="0" u="none" strike="noStrike" kern="0" cap="none" spc="0" normalizeH="0" baseline="0" noProof="0" dirty="0">
                <a:ln>
                  <a:noFill/>
                </a:ln>
                <a:solidFill>
                  <a:srgbClr val="000000"/>
                </a:solidFill>
                <a:effectLst/>
                <a:uLnTx/>
                <a:uFillTx/>
                <a:latin typeface="Arial"/>
                <a:cs typeface="Arial"/>
                <a:sym typeface="Arial"/>
              </a:rPr>
              <a:t>Q</a:t>
            </a:r>
            <a:r>
              <a:rPr kumimoji="0" lang="en-US" sz="1400" b="0" i="0" u="none" strike="noStrike" kern="0" cap="none" spc="0" normalizeH="0" baseline="-25000" noProof="0" dirty="0">
                <a:ln>
                  <a:noFill/>
                </a:ln>
                <a:solidFill>
                  <a:srgbClr val="000000"/>
                </a:solidFill>
                <a:effectLst/>
                <a:uLnTx/>
                <a:uFillTx/>
                <a:latin typeface="Arial"/>
                <a:cs typeface="Arial"/>
                <a:sym typeface="Arial"/>
              </a:rPr>
              <a:t>2</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el-GR" sz="1400" b="0" i="0" u="none" strike="noStrike" kern="0" cap="none" spc="0" normalizeH="0" baseline="0" noProof="0" dirty="0">
                <a:ln>
                  <a:noFill/>
                </a:ln>
                <a:solidFill>
                  <a:srgbClr val="000000"/>
                </a:solidFill>
                <a:effectLst/>
                <a:uLnTx/>
                <a:uFillTx/>
                <a:latin typeface="Arial"/>
                <a:cs typeface="Arial"/>
                <a:sym typeface="Arial"/>
              </a:rPr>
              <a:t>και οι εισαγωγές μειώνονται σε </a:t>
            </a:r>
            <a:r>
              <a:rPr kumimoji="0" lang="en-US" sz="1400" b="0" i="0" u="none" strike="noStrike" kern="0" cap="none" spc="0" normalizeH="0" baseline="0" noProof="0" dirty="0">
                <a:ln>
                  <a:noFill/>
                </a:ln>
                <a:solidFill>
                  <a:srgbClr val="000000"/>
                </a:solidFill>
                <a:effectLst/>
                <a:uLnTx/>
                <a:uFillTx/>
                <a:latin typeface="Arial"/>
                <a:cs typeface="Arial"/>
                <a:sym typeface="Arial"/>
              </a:rPr>
              <a:t>Q</a:t>
            </a:r>
            <a:r>
              <a:rPr kumimoji="0" lang="en-US" sz="1400" b="0" i="0" u="none" strike="noStrike" kern="0" cap="none" spc="0" normalizeH="0" baseline="-25000" noProof="0" dirty="0">
                <a:ln>
                  <a:noFill/>
                </a:ln>
                <a:solidFill>
                  <a:srgbClr val="000000"/>
                </a:solidFill>
                <a:effectLst/>
                <a:uLnTx/>
                <a:uFillTx/>
                <a:latin typeface="Arial"/>
                <a:cs typeface="Arial"/>
                <a:sym typeface="Arial"/>
              </a:rPr>
              <a:t>3</a:t>
            </a:r>
            <a:r>
              <a:rPr kumimoji="0" lang="en-US" sz="1400" b="0" i="0" u="none" strike="noStrike" kern="0" cap="none" spc="0" normalizeH="0" baseline="0" noProof="0" dirty="0">
                <a:ln>
                  <a:noFill/>
                </a:ln>
                <a:solidFill>
                  <a:srgbClr val="000000"/>
                </a:solidFill>
                <a:effectLst/>
                <a:uLnTx/>
                <a:uFillTx/>
                <a:latin typeface="Arial"/>
                <a:cs typeface="Arial"/>
                <a:sym typeface="Arial"/>
              </a:rPr>
              <a:t>-Q</a:t>
            </a:r>
            <a:r>
              <a:rPr kumimoji="0" lang="en-US" sz="1400" b="0" i="0" u="none" strike="noStrike" kern="0" cap="none" spc="0" normalizeH="0" baseline="-25000" noProof="0" dirty="0">
                <a:ln>
                  <a:noFill/>
                </a:ln>
                <a:solidFill>
                  <a:srgbClr val="000000"/>
                </a:solidFill>
                <a:effectLst/>
                <a:uLnTx/>
                <a:uFillTx/>
                <a:latin typeface="Arial"/>
                <a:cs typeface="Arial"/>
                <a:sym typeface="Arial"/>
              </a:rPr>
              <a:t>2</a:t>
            </a:r>
          </a:p>
        </p:txBody>
      </p:sp>
      <p:cxnSp>
        <p:nvCxnSpPr>
          <p:cNvPr id="39" name="Straight Arrow Connector 38">
            <a:extLst>
              <a:ext uri="{FF2B5EF4-FFF2-40B4-BE49-F238E27FC236}">
                <a16:creationId xmlns:a16="http://schemas.microsoft.com/office/drawing/2014/main" id="{7E07E616-E6E3-45DE-9B96-60EF05465206}"/>
              </a:ext>
            </a:extLst>
          </p:cNvPr>
          <p:cNvCxnSpPr>
            <a:cxnSpLocks/>
          </p:cNvCxnSpPr>
          <p:nvPr/>
        </p:nvCxnSpPr>
        <p:spPr>
          <a:xfrm>
            <a:off x="5157980" y="703666"/>
            <a:ext cx="229908" cy="1459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47">
            <a:extLst>
              <a:ext uri="{FF2B5EF4-FFF2-40B4-BE49-F238E27FC236}">
                <a16:creationId xmlns:a16="http://schemas.microsoft.com/office/drawing/2014/main" id="{1D7A3AD5-E69E-4DBE-8AB0-C9D0E9D6C1A0}"/>
              </a:ext>
            </a:extLst>
          </p:cNvPr>
          <p:cNvSpPr txBox="1">
            <a:spLocks noChangeArrowheads="1"/>
          </p:cNvSpPr>
          <p:nvPr/>
        </p:nvSpPr>
        <p:spPr bwMode="auto">
          <a:xfrm>
            <a:off x="4220963" y="1933285"/>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Β</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33" name="TextBox 47">
            <a:extLst>
              <a:ext uri="{FF2B5EF4-FFF2-40B4-BE49-F238E27FC236}">
                <a16:creationId xmlns:a16="http://schemas.microsoft.com/office/drawing/2014/main" id="{7EAAFA83-6A2B-4A31-A949-4B5AE285F778}"/>
              </a:ext>
            </a:extLst>
          </p:cNvPr>
          <p:cNvSpPr txBox="1">
            <a:spLocks noChangeArrowheads="1"/>
          </p:cNvSpPr>
          <p:nvPr/>
        </p:nvSpPr>
        <p:spPr bwMode="auto">
          <a:xfrm>
            <a:off x="4243853" y="1277776"/>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Γ</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38" name="Straight Connector 37">
            <a:extLst>
              <a:ext uri="{FF2B5EF4-FFF2-40B4-BE49-F238E27FC236}">
                <a16:creationId xmlns:a16="http://schemas.microsoft.com/office/drawing/2014/main" id="{97C6AA56-9E7D-4CCB-806B-C4CE9C3970EF}"/>
              </a:ext>
            </a:extLst>
          </p:cNvPr>
          <p:cNvCxnSpPr>
            <a:cxnSpLocks noChangeShapeType="1"/>
          </p:cNvCxnSpPr>
          <p:nvPr/>
        </p:nvCxnSpPr>
        <p:spPr bwMode="auto">
          <a:xfrm rot="5400000">
            <a:off x="3493151" y="2785580"/>
            <a:ext cx="1080000" cy="1588"/>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41" name="TextBox 47">
            <a:extLst>
              <a:ext uri="{FF2B5EF4-FFF2-40B4-BE49-F238E27FC236}">
                <a16:creationId xmlns:a16="http://schemas.microsoft.com/office/drawing/2014/main" id="{2993A317-192A-4001-B1A6-4AB4DF152226}"/>
              </a:ext>
            </a:extLst>
          </p:cNvPr>
          <p:cNvSpPr txBox="1">
            <a:spLocks noChangeArrowheads="1"/>
          </p:cNvSpPr>
          <p:nvPr/>
        </p:nvSpPr>
        <p:spPr bwMode="auto">
          <a:xfrm>
            <a:off x="5093318" y="3275945"/>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3</a:t>
            </a:r>
          </a:p>
        </p:txBody>
      </p:sp>
      <p:sp>
        <p:nvSpPr>
          <p:cNvPr id="42" name="TextBox 47">
            <a:extLst>
              <a:ext uri="{FF2B5EF4-FFF2-40B4-BE49-F238E27FC236}">
                <a16:creationId xmlns:a16="http://schemas.microsoft.com/office/drawing/2014/main" id="{DAC226C0-F9A6-4B7A-9856-E11146D6F4AE}"/>
              </a:ext>
            </a:extLst>
          </p:cNvPr>
          <p:cNvSpPr txBox="1">
            <a:spLocks noChangeArrowheads="1"/>
          </p:cNvSpPr>
          <p:nvPr/>
        </p:nvSpPr>
        <p:spPr bwMode="auto">
          <a:xfrm>
            <a:off x="3445629" y="3270837"/>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0</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Tree>
    <p:extLst>
      <p:ext uri="{BB962C8B-B14F-4D97-AF65-F5344CB8AC3E}">
        <p14:creationId xmlns:p14="http://schemas.microsoft.com/office/powerpoint/2010/main" val="24013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txBox="1">
            <a:spLocks noGrp="1"/>
          </p:cNvSpPr>
          <p:nvPr>
            <p:ph type="title"/>
          </p:nvPr>
        </p:nvSpPr>
        <p:spPr>
          <a:xfrm>
            <a:off x="3332480" y="376031"/>
            <a:ext cx="5754022" cy="6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GR" sz="3200" dirty="0">
                <a:latin typeface="+mj-lt"/>
              </a:rPr>
              <a:t>Μια αδρή ταξινόμηση των εργαλείων αγροτικής πολιτικής</a:t>
            </a:r>
            <a:endParaRPr sz="3200" dirty="0">
              <a:latin typeface="+mj-lt"/>
            </a:endParaRPr>
          </a:p>
        </p:txBody>
      </p:sp>
      <p:sp>
        <p:nvSpPr>
          <p:cNvPr id="207" name="Google Shape;207;p2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pic>
        <p:nvPicPr>
          <p:cNvPr id="221" name="Google Shape;221;p25"/>
          <p:cNvPicPr preferRelativeResize="0"/>
          <p:nvPr/>
        </p:nvPicPr>
        <p:blipFill rotWithShape="1">
          <a:blip r:embed="rId3">
            <a:alphaModFix/>
          </a:blip>
          <a:srcRect l="25369" r="25369"/>
          <a:stretch/>
        </p:blipFill>
        <p:spPr>
          <a:xfrm rot="136920">
            <a:off x="505387" y="431573"/>
            <a:ext cx="1749477" cy="2663589"/>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graphicFrame>
        <p:nvGraphicFramePr>
          <p:cNvPr id="2" name="Diagram 1">
            <a:extLst>
              <a:ext uri="{FF2B5EF4-FFF2-40B4-BE49-F238E27FC236}">
                <a16:creationId xmlns:a16="http://schemas.microsoft.com/office/drawing/2014/main" id="{8F6305CD-69BC-43AF-874C-DA62F405F063}"/>
              </a:ext>
            </a:extLst>
          </p:cNvPr>
          <p:cNvGraphicFramePr/>
          <p:nvPr>
            <p:extLst>
              <p:ext uri="{D42A27DB-BD31-4B8C-83A1-F6EECF244321}">
                <p14:modId xmlns:p14="http://schemas.microsoft.com/office/powerpoint/2010/main" val="1910662098"/>
              </p:ext>
            </p:extLst>
          </p:nvPr>
        </p:nvGraphicFramePr>
        <p:xfrm>
          <a:off x="2944745" y="1066931"/>
          <a:ext cx="594864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p:nvSpPr>
          <p:cNvPr id="250" name="Google Shape;250;p2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300" b="0" i="0" u="none" strike="noStrike" kern="0" cap="none" spc="0" normalizeH="0" baseline="0" noProof="0">
              <a:ln>
                <a:noFill/>
              </a:ln>
              <a:solidFill>
                <a:srgbClr val="FFFFFF"/>
              </a:solidFill>
              <a:effectLst/>
              <a:uLnTx/>
              <a:uFillTx/>
              <a:latin typeface="Dosis ExtraLight"/>
              <a:sym typeface="Dosis ExtraLight"/>
            </a:endParaRPr>
          </a:p>
        </p:txBody>
      </p:sp>
      <p:sp>
        <p:nvSpPr>
          <p:cNvPr id="5" name="Google Shape;338;p33">
            <a:extLst>
              <a:ext uri="{FF2B5EF4-FFF2-40B4-BE49-F238E27FC236}">
                <a16:creationId xmlns:a16="http://schemas.microsoft.com/office/drawing/2014/main" id="{5322FFFA-A7E1-4F78-AB6C-E8C2949ADD9C}"/>
              </a:ext>
            </a:extLst>
          </p:cNvPr>
          <p:cNvSpPr txBox="1">
            <a:spLocks/>
          </p:cNvSpPr>
          <p:nvPr/>
        </p:nvSpPr>
        <p:spPr>
          <a:xfrm>
            <a:off x="76209" y="1107771"/>
            <a:ext cx="2911800" cy="416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Δημοσιονομική μεταφορά σε παραγωγούς</a:t>
            </a:r>
          </a:p>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lang="el-GR" sz="3000" dirty="0">
                <a:solidFill>
                  <a:srgbClr val="51B148"/>
                </a:solidFill>
                <a:latin typeface="Arial"/>
                <a:ea typeface="Dosis ExtraLight"/>
                <a:cs typeface="Dosis ExtraLight"/>
                <a:sym typeface="Dosis ExtraLight"/>
              </a:rPr>
              <a:t>3</a:t>
            </a: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 Επιδότηση εισροών</a:t>
            </a:r>
          </a:p>
        </p:txBody>
      </p:sp>
      <p:sp>
        <p:nvSpPr>
          <p:cNvPr id="4" name="TextBox 3">
            <a:extLst>
              <a:ext uri="{FF2B5EF4-FFF2-40B4-BE49-F238E27FC236}">
                <a16:creationId xmlns:a16="http://schemas.microsoft.com/office/drawing/2014/main" id="{483D2892-A43D-4E45-9D60-56E69A1FA9AA}"/>
              </a:ext>
            </a:extLst>
          </p:cNvPr>
          <p:cNvSpPr txBox="1"/>
          <p:nvPr/>
        </p:nvSpPr>
        <p:spPr>
          <a:xfrm>
            <a:off x="6241555" y="296671"/>
            <a:ext cx="2698160"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Επιδότηση ανά κιλό </a:t>
            </a:r>
            <a:r>
              <a:rPr lang="el-GR" dirty="0"/>
              <a:t>λιπάσματος η οποία μετακινεί τη συνάρτηση προσφορά από  το </a:t>
            </a:r>
            <a:r>
              <a:rPr lang="en-US" dirty="0"/>
              <a:t>S</a:t>
            </a:r>
            <a:r>
              <a:rPr lang="en-US" baseline="-25000" dirty="0"/>
              <a:t>0</a:t>
            </a:r>
            <a:r>
              <a:rPr lang="en-US" dirty="0"/>
              <a:t> </a:t>
            </a:r>
            <a:r>
              <a:rPr lang="el-GR" dirty="0"/>
              <a:t>στο</a:t>
            </a:r>
            <a:r>
              <a:rPr lang="en-US" dirty="0"/>
              <a:t> </a:t>
            </a:r>
            <a:r>
              <a:rPr lang="en-US" dirty="0" err="1"/>
              <a:t>S</a:t>
            </a:r>
            <a:r>
              <a:rPr lang="en-US" baseline="-25000" dirty="0" err="1"/>
              <a:t>sub</a:t>
            </a:r>
            <a:r>
              <a:rPr lang="en-US" dirty="0"/>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Η αρχική ισορροπία πριν την επιδότηση στο </a:t>
            </a:r>
            <a:r>
              <a:rPr kumimoji="0" lang="en-US" sz="1400" b="0" i="0" u="none" strike="noStrike" kern="0" cap="none" spc="0" normalizeH="0" baseline="0" noProof="0" dirty="0" err="1">
                <a:ln>
                  <a:noFill/>
                </a:ln>
                <a:solidFill>
                  <a:srgbClr val="000000"/>
                </a:solidFill>
                <a:effectLst/>
                <a:uLnTx/>
                <a:uFillTx/>
                <a:latin typeface="Arial"/>
                <a:cs typeface="Arial"/>
                <a:sym typeface="Arial"/>
              </a:rPr>
              <a:t>Q</a:t>
            </a:r>
            <a:r>
              <a:rPr kumimoji="0" lang="en-US" sz="1400" b="0" i="0" u="none" strike="noStrike" kern="0" cap="none" spc="0" normalizeH="0" baseline="-25000" noProof="0" dirty="0" err="1">
                <a:ln>
                  <a:noFill/>
                </a:ln>
                <a:solidFill>
                  <a:srgbClr val="000000"/>
                </a:solidFill>
                <a:effectLst/>
                <a:uLnTx/>
                <a:uFillTx/>
                <a:latin typeface="Arial"/>
                <a:cs typeface="Arial"/>
                <a:sym typeface="Arial"/>
              </a:rPr>
              <a:t>d</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el-GR" sz="1400" b="0" i="0" u="none" strike="noStrike" kern="0" cap="none" spc="0" normalizeH="0" baseline="0" noProof="0" dirty="0">
                <a:ln>
                  <a:noFill/>
                </a:ln>
                <a:solidFill>
                  <a:srgbClr val="000000"/>
                </a:solidFill>
                <a:effectLst/>
                <a:uLnTx/>
                <a:uFillTx/>
                <a:latin typeface="Arial"/>
                <a:cs typeface="Arial"/>
                <a:sym typeface="Arial"/>
              </a:rPr>
              <a:t>με ποσότητα </a:t>
            </a:r>
            <a:r>
              <a:rPr kumimoji="0" lang="en-US" sz="1400" b="0" i="0" u="none" strike="noStrike" kern="0" cap="none" spc="0" normalizeH="0" baseline="0" noProof="0" dirty="0">
                <a:ln>
                  <a:noFill/>
                </a:ln>
                <a:solidFill>
                  <a:srgbClr val="000000"/>
                </a:solidFill>
                <a:effectLst/>
                <a:uLnTx/>
                <a:uFillTx/>
                <a:latin typeface="Arial"/>
                <a:cs typeface="Arial"/>
                <a:sym typeface="Arial"/>
              </a:rPr>
              <a:t>Q</a:t>
            </a:r>
            <a:r>
              <a:rPr kumimoji="0" lang="en-US" sz="1400" b="0" i="0" u="none" strike="noStrike" kern="0" cap="none" spc="0" normalizeH="0" baseline="-25000" noProof="0" dirty="0">
                <a:ln>
                  <a:noFill/>
                </a:ln>
                <a:solidFill>
                  <a:srgbClr val="000000"/>
                </a:solidFill>
                <a:effectLst/>
                <a:uLnTx/>
                <a:uFillTx/>
                <a:latin typeface="Arial"/>
                <a:cs typeface="Arial"/>
                <a:sym typeface="Arial"/>
              </a:rPr>
              <a:t>S</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el-GR" sz="1400" b="0" i="0" u="none" strike="noStrike" kern="0" cap="none" spc="0" normalizeH="0" baseline="0" noProof="0" dirty="0">
                <a:ln>
                  <a:noFill/>
                </a:ln>
                <a:solidFill>
                  <a:srgbClr val="000000"/>
                </a:solidFill>
                <a:effectLst/>
                <a:uLnTx/>
                <a:uFillTx/>
                <a:latin typeface="Arial"/>
                <a:cs typeface="Arial"/>
                <a:sym typeface="Arial"/>
              </a:rPr>
              <a:t>να προσφέρεται από εγχώριους παραγωγούς και </a:t>
            </a:r>
            <a:r>
              <a:rPr kumimoji="0" lang="en-US" sz="1400" b="0" i="0" u="none" strike="noStrike" kern="0" cap="none" spc="0" normalizeH="0" baseline="0" noProof="0" dirty="0" err="1">
                <a:ln>
                  <a:noFill/>
                </a:ln>
                <a:solidFill>
                  <a:srgbClr val="000000"/>
                </a:solidFill>
                <a:effectLst/>
                <a:uLnTx/>
                <a:uFillTx/>
                <a:latin typeface="Arial"/>
                <a:cs typeface="Arial"/>
                <a:sym typeface="Arial"/>
              </a:rPr>
              <a:t>Q</a:t>
            </a:r>
            <a:r>
              <a:rPr kumimoji="0" lang="en-US" sz="1400" b="0" i="0" u="none" strike="noStrike" kern="0" cap="none" spc="0" normalizeH="0" baseline="-25000" noProof="0" dirty="0" err="1">
                <a:ln>
                  <a:noFill/>
                </a:ln>
                <a:solidFill>
                  <a:srgbClr val="000000"/>
                </a:solidFill>
                <a:effectLst/>
                <a:uLnTx/>
                <a:uFillTx/>
                <a:latin typeface="Arial"/>
                <a:cs typeface="Arial"/>
                <a:sym typeface="Arial"/>
              </a:rPr>
              <a:t>d</a:t>
            </a:r>
            <a:r>
              <a:rPr kumimoji="0" lang="en-US" sz="1400" b="0" i="0" u="none" strike="noStrike" kern="0" cap="none" spc="0" normalizeH="0" baseline="0" noProof="0" dirty="0">
                <a:ln>
                  <a:noFill/>
                </a:ln>
                <a:solidFill>
                  <a:srgbClr val="000000"/>
                </a:solidFill>
                <a:effectLst/>
                <a:uLnTx/>
                <a:uFillTx/>
                <a:latin typeface="Arial"/>
                <a:cs typeface="Arial"/>
                <a:sym typeface="Arial"/>
              </a:rPr>
              <a:t>-Q</a:t>
            </a:r>
            <a:r>
              <a:rPr kumimoji="0" lang="en-US" sz="1400" b="0" i="0" u="none" strike="noStrike" kern="0" cap="none" spc="0" normalizeH="0" baseline="-25000" noProof="0" dirty="0">
                <a:ln>
                  <a:noFill/>
                </a:ln>
                <a:solidFill>
                  <a:srgbClr val="000000"/>
                </a:solidFill>
                <a:effectLst/>
                <a:uLnTx/>
                <a:uFillTx/>
                <a:latin typeface="Arial"/>
                <a:cs typeface="Arial"/>
                <a:sym typeface="Arial"/>
              </a:rPr>
              <a:t>S</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el-GR" sz="1400" b="0" i="0" u="none" strike="noStrike" kern="0" cap="none" spc="0" normalizeH="0" baseline="0" noProof="0" dirty="0">
                <a:ln>
                  <a:noFill/>
                </a:ln>
                <a:solidFill>
                  <a:srgbClr val="000000"/>
                </a:solidFill>
                <a:effectLst/>
                <a:uLnTx/>
                <a:uFillTx/>
                <a:latin typeface="Arial"/>
                <a:cs typeface="Arial"/>
                <a:sym typeface="Arial"/>
              </a:rPr>
              <a:t>από εισαγωγές. Μετά την επιδότηση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dirty="0"/>
              <a:t>Η ισορροπία είναι η ίδια αλλά οι εισαγωγές έχουν περιορισθεί στο </a:t>
            </a:r>
            <a:r>
              <a:rPr lang="en-US" dirty="0" err="1"/>
              <a:t>Q</a:t>
            </a:r>
            <a:r>
              <a:rPr lang="en-US" baseline="-25000" dirty="0" err="1"/>
              <a:t>d</a:t>
            </a:r>
            <a:r>
              <a:rPr lang="en-US" dirty="0"/>
              <a:t>-Q’</a:t>
            </a:r>
            <a:r>
              <a:rPr lang="en-US" baseline="-25000" dirty="0"/>
              <a:t>S</a:t>
            </a:r>
            <a:r>
              <a:rPr lang="en-US" dirty="0"/>
              <a:t>.</a:t>
            </a:r>
          </a:p>
        </p:txBody>
      </p:sp>
      <p:grpSp>
        <p:nvGrpSpPr>
          <p:cNvPr id="26" name="Group 25">
            <a:extLst>
              <a:ext uri="{FF2B5EF4-FFF2-40B4-BE49-F238E27FC236}">
                <a16:creationId xmlns:a16="http://schemas.microsoft.com/office/drawing/2014/main" id="{E952C246-490E-4409-AE14-7D9A8DD7D844}"/>
              </a:ext>
            </a:extLst>
          </p:cNvPr>
          <p:cNvGrpSpPr/>
          <p:nvPr/>
        </p:nvGrpSpPr>
        <p:grpSpPr>
          <a:xfrm>
            <a:off x="3074657" y="193980"/>
            <a:ext cx="3922832" cy="3444339"/>
            <a:chOff x="3074657" y="193980"/>
            <a:chExt cx="3922832" cy="3444339"/>
          </a:xfrm>
        </p:grpSpPr>
        <p:grpSp>
          <p:nvGrpSpPr>
            <p:cNvPr id="6" name="Group 5">
              <a:extLst>
                <a:ext uri="{FF2B5EF4-FFF2-40B4-BE49-F238E27FC236}">
                  <a16:creationId xmlns:a16="http://schemas.microsoft.com/office/drawing/2014/main" id="{04685DEC-52A5-4A37-918C-22586DF09F51}"/>
                </a:ext>
              </a:extLst>
            </p:cNvPr>
            <p:cNvGrpSpPr/>
            <p:nvPr/>
          </p:nvGrpSpPr>
          <p:grpSpPr>
            <a:xfrm>
              <a:off x="3074657" y="193980"/>
              <a:ext cx="3922832" cy="3444339"/>
              <a:chOff x="578683" y="1205865"/>
              <a:chExt cx="3922832" cy="3444339"/>
            </a:xfrm>
          </p:grpSpPr>
          <p:cxnSp>
            <p:nvCxnSpPr>
              <p:cNvPr id="7" name="Straight Connector 7">
                <a:extLst>
                  <a:ext uri="{FF2B5EF4-FFF2-40B4-BE49-F238E27FC236}">
                    <a16:creationId xmlns:a16="http://schemas.microsoft.com/office/drawing/2014/main" id="{BC4CBF33-53C4-4C5C-A78A-316D4E09E944}"/>
                  </a:ext>
                </a:extLst>
              </p:cNvPr>
              <p:cNvCxnSpPr>
                <a:cxnSpLocks noChangeShapeType="1"/>
              </p:cNvCxnSpPr>
              <p:nvPr/>
            </p:nvCxnSpPr>
            <p:spPr bwMode="auto">
              <a:xfrm rot="5400000">
                <a:off x="-349132" y="2889766"/>
                <a:ext cx="2916000"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8" name="Straight Connector 8">
                <a:extLst>
                  <a:ext uri="{FF2B5EF4-FFF2-40B4-BE49-F238E27FC236}">
                    <a16:creationId xmlns:a16="http://schemas.microsoft.com/office/drawing/2014/main" id="{CDD6C94B-04F3-4CAD-AFAB-A7A7D2509553}"/>
                  </a:ext>
                </a:extLst>
              </p:cNvPr>
              <p:cNvCxnSpPr>
                <a:cxnSpLocks noChangeShapeType="1"/>
              </p:cNvCxnSpPr>
              <p:nvPr/>
            </p:nvCxnSpPr>
            <p:spPr bwMode="auto">
              <a:xfrm>
                <a:off x="1109663" y="4357688"/>
                <a:ext cx="2357437" cy="1587"/>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9" name="TextBox 9">
                <a:extLst>
                  <a:ext uri="{FF2B5EF4-FFF2-40B4-BE49-F238E27FC236}">
                    <a16:creationId xmlns:a16="http://schemas.microsoft.com/office/drawing/2014/main" id="{28E2E1D5-4928-4C62-8E42-9CA6678425D8}"/>
                  </a:ext>
                </a:extLst>
              </p:cNvPr>
              <p:cNvSpPr txBox="1">
                <a:spLocks noChangeArrowheads="1"/>
              </p:cNvSpPr>
              <p:nvPr/>
            </p:nvSpPr>
            <p:spPr bwMode="auto">
              <a:xfrm>
                <a:off x="578683" y="1205865"/>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Τιμή,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sp>
            <p:nvSpPr>
              <p:cNvPr id="10" name="TextBox 10">
                <a:extLst>
                  <a:ext uri="{FF2B5EF4-FFF2-40B4-BE49-F238E27FC236}">
                    <a16:creationId xmlns:a16="http://schemas.microsoft.com/office/drawing/2014/main" id="{DA9DE9AE-C984-4904-AEEC-5122586AE78E}"/>
                  </a:ext>
                </a:extLst>
              </p:cNvPr>
              <p:cNvSpPr txBox="1">
                <a:spLocks noChangeArrowheads="1"/>
              </p:cNvSpPr>
              <p:nvPr/>
            </p:nvSpPr>
            <p:spPr bwMode="auto">
              <a:xfrm>
                <a:off x="3144203" y="4311650"/>
                <a:ext cx="13573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Ποσότητα,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sp>
            <p:nvSpPr>
              <p:cNvPr id="11" name="TextBox 21">
                <a:extLst>
                  <a:ext uri="{FF2B5EF4-FFF2-40B4-BE49-F238E27FC236}">
                    <a16:creationId xmlns:a16="http://schemas.microsoft.com/office/drawing/2014/main" id="{7A21824E-7F98-4B07-AFA6-0C93CEB98DCB}"/>
                  </a:ext>
                </a:extLst>
              </p:cNvPr>
              <p:cNvSpPr txBox="1">
                <a:spLocks noChangeArrowheads="1"/>
              </p:cNvSpPr>
              <p:nvPr/>
            </p:nvSpPr>
            <p:spPr bwMode="auto">
              <a:xfrm>
                <a:off x="759817" y="2533339"/>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a:t>
                </a:r>
                <a:r>
                  <a:rPr lang="en-US" altLang="en-US" sz="1600" kern="1200" baseline="-25000" dirty="0">
                    <a:solidFill>
                      <a:srgbClr val="000000"/>
                    </a:solidFill>
                    <a:ea typeface="+mn-ea"/>
                  </a:rPr>
                  <a:t>e</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12" name="Straight Connector 27">
                <a:extLst>
                  <a:ext uri="{FF2B5EF4-FFF2-40B4-BE49-F238E27FC236}">
                    <a16:creationId xmlns:a16="http://schemas.microsoft.com/office/drawing/2014/main" id="{CE34EB76-C983-46F5-99A9-624B35E7928B}"/>
                  </a:ext>
                </a:extLst>
              </p:cNvPr>
              <p:cNvCxnSpPr>
                <a:cxnSpLocks noChangeShapeType="1"/>
              </p:cNvCxnSpPr>
              <p:nvPr/>
            </p:nvCxnSpPr>
            <p:spPr bwMode="auto">
              <a:xfrm flipV="1">
                <a:off x="1113599" y="1570380"/>
                <a:ext cx="1615314" cy="224864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3" name="Straight Connector 28">
                <a:extLst>
                  <a:ext uri="{FF2B5EF4-FFF2-40B4-BE49-F238E27FC236}">
                    <a16:creationId xmlns:a16="http://schemas.microsoft.com/office/drawing/2014/main" id="{9F53FC9F-EE81-4ED9-8D19-6F3B130F2F97}"/>
                  </a:ext>
                </a:extLst>
              </p:cNvPr>
              <p:cNvCxnSpPr>
                <a:cxnSpLocks noChangeShapeType="1"/>
              </p:cNvCxnSpPr>
              <p:nvPr/>
            </p:nvCxnSpPr>
            <p:spPr bwMode="auto">
              <a:xfrm rot="16200000" flipH="1">
                <a:off x="1440656" y="2107407"/>
                <a:ext cx="2143125" cy="1643062"/>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4" name="Straight Connector 36">
                <a:extLst>
                  <a:ext uri="{FF2B5EF4-FFF2-40B4-BE49-F238E27FC236}">
                    <a16:creationId xmlns:a16="http://schemas.microsoft.com/office/drawing/2014/main" id="{25303061-04FB-4E97-A71E-114B3D720AF7}"/>
                  </a:ext>
                </a:extLst>
              </p:cNvPr>
              <p:cNvCxnSpPr>
                <a:cxnSpLocks noChangeShapeType="1"/>
              </p:cNvCxnSpPr>
              <p:nvPr/>
            </p:nvCxnSpPr>
            <p:spPr bwMode="auto">
              <a:xfrm flipH="1" flipV="1">
                <a:off x="1110707" y="2422974"/>
                <a:ext cx="1008000" cy="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6" name="Straight Connector 46">
                <a:extLst>
                  <a:ext uri="{FF2B5EF4-FFF2-40B4-BE49-F238E27FC236}">
                    <a16:creationId xmlns:a16="http://schemas.microsoft.com/office/drawing/2014/main" id="{890D6698-3753-4CD0-B0C4-EFB4D90EC1D7}"/>
                  </a:ext>
                </a:extLst>
              </p:cNvPr>
              <p:cNvCxnSpPr>
                <a:cxnSpLocks noChangeShapeType="1"/>
              </p:cNvCxnSpPr>
              <p:nvPr/>
            </p:nvCxnSpPr>
            <p:spPr bwMode="auto">
              <a:xfrm flipV="1">
                <a:off x="1108074" y="3261718"/>
                <a:ext cx="2340000" cy="1245"/>
              </a:xfrm>
              <a:prstGeom prst="line">
                <a:avLst/>
              </a:prstGeom>
              <a:noFill/>
              <a:ln w="19050" algn="ctr">
                <a:solidFill>
                  <a:srgbClr val="000000"/>
                </a:solidFill>
                <a:prstDash val="solid"/>
                <a:round/>
                <a:headEnd/>
                <a:tailEnd/>
              </a:ln>
              <a:extLst>
                <a:ext uri="{909E8E84-426E-40DD-AFC4-6F175D3DCCD1}">
                  <a14:hiddenFill xmlns:a14="http://schemas.microsoft.com/office/drawing/2010/main">
                    <a:noFill/>
                  </a14:hiddenFill>
                </a:ext>
              </a:extLst>
            </p:spPr>
          </p:cxnSp>
          <p:sp>
            <p:nvSpPr>
              <p:cNvPr id="18" name="TextBox 21">
                <a:extLst>
                  <a:ext uri="{FF2B5EF4-FFF2-40B4-BE49-F238E27FC236}">
                    <a16:creationId xmlns:a16="http://schemas.microsoft.com/office/drawing/2014/main" id="{CFD85B91-02DD-4736-B797-3B25050FA347}"/>
                  </a:ext>
                </a:extLst>
              </p:cNvPr>
              <p:cNvSpPr txBox="1">
                <a:spLocks noChangeArrowheads="1"/>
              </p:cNvSpPr>
              <p:nvPr/>
            </p:nvSpPr>
            <p:spPr bwMode="auto">
              <a:xfrm>
                <a:off x="743570" y="3015593"/>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w</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19" name="Straight Connector 18">
                <a:extLst>
                  <a:ext uri="{FF2B5EF4-FFF2-40B4-BE49-F238E27FC236}">
                    <a16:creationId xmlns:a16="http://schemas.microsoft.com/office/drawing/2014/main" id="{67BF93C8-332C-4B88-893A-1AA7521E6188}"/>
                  </a:ext>
                </a:extLst>
              </p:cNvPr>
              <p:cNvCxnSpPr>
                <a:cxnSpLocks noChangeShapeType="1"/>
              </p:cNvCxnSpPr>
              <p:nvPr/>
            </p:nvCxnSpPr>
            <p:spPr bwMode="auto">
              <a:xfrm rot="5400000">
                <a:off x="1033189" y="3663147"/>
                <a:ext cx="1404000" cy="1588"/>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2" name="Straight Connector 25">
                <a:extLst>
                  <a:ext uri="{FF2B5EF4-FFF2-40B4-BE49-F238E27FC236}">
                    <a16:creationId xmlns:a16="http://schemas.microsoft.com/office/drawing/2014/main" id="{3E7E0DE0-7799-40AD-BD89-6CCEB94D7C9D}"/>
                  </a:ext>
                </a:extLst>
              </p:cNvPr>
              <p:cNvCxnSpPr>
                <a:cxnSpLocks noChangeShapeType="1"/>
              </p:cNvCxnSpPr>
              <p:nvPr/>
            </p:nvCxnSpPr>
            <p:spPr bwMode="auto">
              <a:xfrm rot="5400000">
                <a:off x="2203776" y="3798636"/>
                <a:ext cx="1116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23" name="TextBox 47">
                <a:extLst>
                  <a:ext uri="{FF2B5EF4-FFF2-40B4-BE49-F238E27FC236}">
                    <a16:creationId xmlns:a16="http://schemas.microsoft.com/office/drawing/2014/main" id="{E871491E-A52B-4E89-96E4-0E76979015CB}"/>
                  </a:ext>
                </a:extLst>
              </p:cNvPr>
              <p:cNvSpPr txBox="1">
                <a:spLocks noChangeArrowheads="1"/>
              </p:cNvSpPr>
              <p:nvPr/>
            </p:nvSpPr>
            <p:spPr bwMode="auto">
              <a:xfrm>
                <a:off x="1335732" y="2960828"/>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Α</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30" name="TextBox 47">
                <a:extLst>
                  <a:ext uri="{FF2B5EF4-FFF2-40B4-BE49-F238E27FC236}">
                    <a16:creationId xmlns:a16="http://schemas.microsoft.com/office/drawing/2014/main" id="{DE5A842D-C3A4-4E60-9AA5-66641CF1A6F1}"/>
                  </a:ext>
                </a:extLst>
              </p:cNvPr>
              <p:cNvSpPr txBox="1">
                <a:spLocks noChangeArrowheads="1"/>
              </p:cNvSpPr>
              <p:nvPr/>
            </p:nvSpPr>
            <p:spPr bwMode="auto">
              <a:xfrm>
                <a:off x="1316218" y="4278177"/>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s</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31" name="TextBox 47">
                <a:extLst>
                  <a:ext uri="{FF2B5EF4-FFF2-40B4-BE49-F238E27FC236}">
                    <a16:creationId xmlns:a16="http://schemas.microsoft.com/office/drawing/2014/main" id="{344F4788-B7B2-49C4-B9B1-A2A9C004D66A}"/>
                  </a:ext>
                </a:extLst>
              </p:cNvPr>
              <p:cNvSpPr txBox="1">
                <a:spLocks noChangeArrowheads="1"/>
              </p:cNvSpPr>
              <p:nvPr/>
            </p:nvSpPr>
            <p:spPr bwMode="auto">
              <a:xfrm>
                <a:off x="1564223" y="4284579"/>
                <a:ext cx="475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s</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34" name="TextBox 47">
                <a:extLst>
                  <a:ext uri="{FF2B5EF4-FFF2-40B4-BE49-F238E27FC236}">
                    <a16:creationId xmlns:a16="http://schemas.microsoft.com/office/drawing/2014/main" id="{4D42B68F-3164-4612-A585-8D5E76420CE8}"/>
                  </a:ext>
                </a:extLst>
              </p:cNvPr>
              <p:cNvSpPr txBox="1">
                <a:spLocks noChangeArrowheads="1"/>
              </p:cNvSpPr>
              <p:nvPr/>
            </p:nvSpPr>
            <p:spPr bwMode="auto">
              <a:xfrm>
                <a:off x="2170095" y="1626451"/>
                <a:ext cx="423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S</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0</a:t>
                </a:r>
              </a:p>
            </p:txBody>
          </p:sp>
          <p:sp>
            <p:nvSpPr>
              <p:cNvPr id="35" name="TextBox 47">
                <a:extLst>
                  <a:ext uri="{FF2B5EF4-FFF2-40B4-BE49-F238E27FC236}">
                    <a16:creationId xmlns:a16="http://schemas.microsoft.com/office/drawing/2014/main" id="{99CD7F8E-D346-48AE-B677-85A1D09965B6}"/>
                  </a:ext>
                </a:extLst>
              </p:cNvPr>
              <p:cNvSpPr txBox="1">
                <a:spLocks noChangeArrowheads="1"/>
              </p:cNvSpPr>
              <p:nvPr/>
            </p:nvSpPr>
            <p:spPr bwMode="auto">
              <a:xfrm>
                <a:off x="3181350" y="3643313"/>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D</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0</a:t>
                </a:r>
              </a:p>
            </p:txBody>
          </p:sp>
        </p:grpSp>
        <p:cxnSp>
          <p:nvCxnSpPr>
            <p:cNvPr id="36" name="Straight Connector 27">
              <a:extLst>
                <a:ext uri="{FF2B5EF4-FFF2-40B4-BE49-F238E27FC236}">
                  <a16:creationId xmlns:a16="http://schemas.microsoft.com/office/drawing/2014/main" id="{F1D314A8-C37C-4877-8AD4-21FC0FF370CD}"/>
                </a:ext>
              </a:extLst>
            </p:cNvPr>
            <p:cNvCxnSpPr>
              <a:cxnSpLocks noChangeShapeType="1"/>
            </p:cNvCxnSpPr>
            <p:nvPr/>
          </p:nvCxnSpPr>
          <p:spPr bwMode="auto">
            <a:xfrm flipV="1">
              <a:off x="3600111" y="819112"/>
              <a:ext cx="2222664" cy="1997152"/>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37" name="TextBox 47">
              <a:extLst>
                <a:ext uri="{FF2B5EF4-FFF2-40B4-BE49-F238E27FC236}">
                  <a16:creationId xmlns:a16="http://schemas.microsoft.com/office/drawing/2014/main" id="{72298F53-1A12-4D0C-817C-054B4ACD4DC3}"/>
                </a:ext>
              </a:extLst>
            </p:cNvPr>
            <p:cNvSpPr txBox="1">
              <a:spLocks noChangeArrowheads="1"/>
            </p:cNvSpPr>
            <p:nvPr/>
          </p:nvSpPr>
          <p:spPr bwMode="auto">
            <a:xfrm>
              <a:off x="5246197" y="998349"/>
              <a:ext cx="5541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Times" panose="02020603050405020304" pitchFamily="18" charset="0"/>
                  <a:ea typeface="+mn-ea"/>
                  <a:cs typeface="Arial"/>
                  <a:sym typeface="Arial"/>
                </a:rPr>
                <a:t>S</a:t>
              </a:r>
              <a:r>
                <a:rPr kumimoji="0" lang="en-US" altLang="en-US" sz="1600" b="0" i="0" u="none" strike="noStrike" kern="1200" cap="none" spc="0" normalizeH="0" baseline="-25000" noProof="0" dirty="0" err="1">
                  <a:ln>
                    <a:noFill/>
                  </a:ln>
                  <a:solidFill>
                    <a:srgbClr val="000000"/>
                  </a:solidFill>
                  <a:effectLst/>
                  <a:uLnTx/>
                  <a:uFillTx/>
                  <a:latin typeface="Times" panose="02020603050405020304" pitchFamily="18" charset="0"/>
                  <a:ea typeface="+mn-ea"/>
                  <a:cs typeface="Arial"/>
                  <a:sym typeface="Arial"/>
                </a:rPr>
                <a:t>sub</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39" name="Straight Arrow Connector 38">
              <a:extLst>
                <a:ext uri="{FF2B5EF4-FFF2-40B4-BE49-F238E27FC236}">
                  <a16:creationId xmlns:a16="http://schemas.microsoft.com/office/drawing/2014/main" id="{7E07E616-E6E3-45DE-9B96-60EF05465206}"/>
                </a:ext>
              </a:extLst>
            </p:cNvPr>
            <p:cNvCxnSpPr>
              <a:cxnSpLocks/>
            </p:cNvCxnSpPr>
            <p:nvPr/>
          </p:nvCxnSpPr>
          <p:spPr>
            <a:xfrm>
              <a:off x="5276618" y="781730"/>
              <a:ext cx="229908" cy="1459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47">
              <a:extLst>
                <a:ext uri="{FF2B5EF4-FFF2-40B4-BE49-F238E27FC236}">
                  <a16:creationId xmlns:a16="http://schemas.microsoft.com/office/drawing/2014/main" id="{1D7A3AD5-E69E-4DBE-8AB0-C9D0E9D6C1A0}"/>
                </a:ext>
              </a:extLst>
            </p:cNvPr>
            <p:cNvSpPr txBox="1">
              <a:spLocks noChangeArrowheads="1"/>
            </p:cNvSpPr>
            <p:nvPr/>
          </p:nvSpPr>
          <p:spPr bwMode="auto">
            <a:xfrm>
              <a:off x="3971020" y="1718800"/>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l-GR" altLang="en-US" sz="1600" kern="1200" dirty="0">
                  <a:solidFill>
                    <a:srgbClr val="000000"/>
                  </a:solidFill>
                  <a:ea typeface="+mn-ea"/>
                </a:rPr>
                <a:t>Β</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33" name="TextBox 47">
              <a:extLst>
                <a:ext uri="{FF2B5EF4-FFF2-40B4-BE49-F238E27FC236}">
                  <a16:creationId xmlns:a16="http://schemas.microsoft.com/office/drawing/2014/main" id="{7EAAFA83-6A2B-4A31-A949-4B5AE285F778}"/>
                </a:ext>
              </a:extLst>
            </p:cNvPr>
            <p:cNvSpPr txBox="1">
              <a:spLocks noChangeArrowheads="1"/>
            </p:cNvSpPr>
            <p:nvPr/>
          </p:nvSpPr>
          <p:spPr bwMode="auto">
            <a:xfrm>
              <a:off x="4484761" y="1042752"/>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l-GR" altLang="en-US" sz="1600" kern="1200" dirty="0">
                  <a:solidFill>
                    <a:srgbClr val="000000"/>
                  </a:solidFill>
                  <a:ea typeface="+mn-ea"/>
                </a:rPr>
                <a:t>Γ</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38" name="Straight Connector 37">
              <a:extLst>
                <a:ext uri="{FF2B5EF4-FFF2-40B4-BE49-F238E27FC236}">
                  <a16:creationId xmlns:a16="http://schemas.microsoft.com/office/drawing/2014/main" id="{97C6AA56-9E7D-4CCB-806B-C4CE9C3970EF}"/>
                </a:ext>
              </a:extLst>
            </p:cNvPr>
            <p:cNvCxnSpPr>
              <a:cxnSpLocks noChangeShapeType="1"/>
            </p:cNvCxnSpPr>
            <p:nvPr/>
          </p:nvCxnSpPr>
          <p:spPr bwMode="auto">
            <a:xfrm rot="5400000">
              <a:off x="3470291" y="2785580"/>
              <a:ext cx="1080000" cy="1588"/>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41" name="TextBox 47">
              <a:extLst>
                <a:ext uri="{FF2B5EF4-FFF2-40B4-BE49-F238E27FC236}">
                  <a16:creationId xmlns:a16="http://schemas.microsoft.com/office/drawing/2014/main" id="{2993A317-192A-4001-B1A6-4AB4DF152226}"/>
                </a:ext>
              </a:extLst>
            </p:cNvPr>
            <p:cNvSpPr txBox="1">
              <a:spLocks noChangeArrowheads="1"/>
            </p:cNvSpPr>
            <p:nvPr/>
          </p:nvSpPr>
          <p:spPr bwMode="auto">
            <a:xfrm>
              <a:off x="5093318" y="3275945"/>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Times" panose="02020603050405020304" pitchFamily="18" charset="0"/>
                  <a:ea typeface="+mn-ea"/>
                  <a:cs typeface="Arial"/>
                  <a:sym typeface="Arial"/>
                </a:rPr>
                <a:t>Q</a:t>
              </a:r>
              <a:r>
                <a:rPr kumimoji="0" lang="en-US" altLang="en-US" sz="1600" b="0" i="0" u="none" strike="noStrike" kern="1200" cap="none" spc="0" normalizeH="0" baseline="-25000" noProof="0" dirty="0" err="1">
                  <a:ln>
                    <a:noFill/>
                  </a:ln>
                  <a:solidFill>
                    <a:srgbClr val="000000"/>
                  </a:solidFill>
                  <a:effectLst/>
                  <a:uLnTx/>
                  <a:uFillTx/>
                  <a:latin typeface="Times" panose="02020603050405020304" pitchFamily="18" charset="0"/>
                  <a:ea typeface="+mn-ea"/>
                  <a:cs typeface="Arial"/>
                  <a:sym typeface="Arial"/>
                </a:rPr>
                <a:t>d</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42" name="TextBox 47">
              <a:extLst>
                <a:ext uri="{FF2B5EF4-FFF2-40B4-BE49-F238E27FC236}">
                  <a16:creationId xmlns:a16="http://schemas.microsoft.com/office/drawing/2014/main" id="{DAC226C0-F9A6-4B7A-9856-E11146D6F4AE}"/>
                </a:ext>
              </a:extLst>
            </p:cNvPr>
            <p:cNvSpPr txBox="1">
              <a:spLocks noChangeArrowheads="1"/>
            </p:cNvSpPr>
            <p:nvPr/>
          </p:nvSpPr>
          <p:spPr bwMode="auto">
            <a:xfrm>
              <a:off x="3445629" y="3270837"/>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600" kern="1200" dirty="0">
                  <a:solidFill>
                    <a:srgbClr val="000000"/>
                  </a:solidFill>
                  <a:ea typeface="+mn-ea"/>
                </a:rPr>
                <a:t>0</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43" name="Straight Connector 36">
              <a:extLst>
                <a:ext uri="{FF2B5EF4-FFF2-40B4-BE49-F238E27FC236}">
                  <a16:creationId xmlns:a16="http://schemas.microsoft.com/office/drawing/2014/main" id="{4D160840-BB6B-44CD-B958-6F05EA4B99F6}"/>
                </a:ext>
              </a:extLst>
            </p:cNvPr>
            <p:cNvCxnSpPr>
              <a:cxnSpLocks noChangeShapeType="1"/>
            </p:cNvCxnSpPr>
            <p:nvPr/>
          </p:nvCxnSpPr>
          <p:spPr bwMode="auto">
            <a:xfrm flipH="1" flipV="1">
              <a:off x="3618171" y="1695724"/>
              <a:ext cx="1224000" cy="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45" name="TextBox 21">
              <a:extLst>
                <a:ext uri="{FF2B5EF4-FFF2-40B4-BE49-F238E27FC236}">
                  <a16:creationId xmlns:a16="http://schemas.microsoft.com/office/drawing/2014/main" id="{DEBADCF1-8D34-4384-88A1-1286815C0DEA}"/>
                </a:ext>
              </a:extLst>
            </p:cNvPr>
            <p:cNvSpPr txBox="1">
              <a:spLocks noChangeArrowheads="1"/>
            </p:cNvSpPr>
            <p:nvPr/>
          </p:nvSpPr>
          <p:spPr bwMode="auto">
            <a:xfrm>
              <a:off x="3240484" y="1225318"/>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lang="en-US" altLang="en-US" sz="1600" kern="1200" baseline="-25000" dirty="0">
                  <a:solidFill>
                    <a:srgbClr val="000000"/>
                  </a:solidFill>
                  <a:ea typeface="+mn-ea"/>
                </a:rPr>
                <a:t>e</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46" name="TextBox 47">
              <a:extLst>
                <a:ext uri="{FF2B5EF4-FFF2-40B4-BE49-F238E27FC236}">
                  <a16:creationId xmlns:a16="http://schemas.microsoft.com/office/drawing/2014/main" id="{8B6A9862-E192-45DB-BCC4-BD54DF6FDAD2}"/>
                </a:ext>
              </a:extLst>
            </p:cNvPr>
            <p:cNvSpPr txBox="1">
              <a:spLocks noChangeArrowheads="1"/>
            </p:cNvSpPr>
            <p:nvPr/>
          </p:nvSpPr>
          <p:spPr bwMode="auto">
            <a:xfrm>
              <a:off x="3336381" y="2635604"/>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l-GR" altLang="en-US" sz="1600" kern="1200" dirty="0">
                  <a:solidFill>
                    <a:srgbClr val="000000"/>
                  </a:solidFill>
                  <a:ea typeface="+mn-ea"/>
                </a:rPr>
                <a:t>Δ</a:t>
              </a:r>
              <a:endParaRPr kumimoji="0" lang="el-GR" altLang="en-US" sz="1600" b="0" i="0" u="none" strike="noStrike" kern="1200" cap="none" spc="0" normalizeH="0" noProof="0" dirty="0">
                <a:ln>
                  <a:noFill/>
                </a:ln>
                <a:solidFill>
                  <a:srgbClr val="000000"/>
                </a:solidFill>
                <a:effectLst/>
                <a:uLnTx/>
                <a:uFillTx/>
                <a:latin typeface="Times" panose="02020603050405020304" pitchFamily="18" charset="0"/>
                <a:ea typeface="+mn-ea"/>
                <a:cs typeface="Arial"/>
                <a:sym typeface="Arial"/>
              </a:endParaRPr>
            </a:p>
          </p:txBody>
        </p:sp>
        <p:sp>
          <p:nvSpPr>
            <p:cNvPr id="47" name="TextBox 47">
              <a:extLst>
                <a:ext uri="{FF2B5EF4-FFF2-40B4-BE49-F238E27FC236}">
                  <a16:creationId xmlns:a16="http://schemas.microsoft.com/office/drawing/2014/main" id="{E2148ACA-98E2-476D-99F9-8D73863D80DB}"/>
                </a:ext>
              </a:extLst>
            </p:cNvPr>
            <p:cNvSpPr txBox="1">
              <a:spLocks noChangeArrowheads="1"/>
            </p:cNvSpPr>
            <p:nvPr/>
          </p:nvSpPr>
          <p:spPr bwMode="auto">
            <a:xfrm>
              <a:off x="4181938" y="2197167"/>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noProof="0" dirty="0">
                  <a:ln>
                    <a:noFill/>
                  </a:ln>
                  <a:solidFill>
                    <a:srgbClr val="000000"/>
                  </a:solidFill>
                  <a:effectLst/>
                  <a:uLnTx/>
                  <a:uFillTx/>
                  <a:latin typeface="Times" panose="02020603050405020304" pitchFamily="18" charset="0"/>
                  <a:ea typeface="+mn-ea"/>
                  <a:cs typeface="Arial"/>
                  <a:sym typeface="Arial"/>
                </a:rPr>
                <a:t>Κ</a:t>
              </a:r>
            </a:p>
          </p:txBody>
        </p:sp>
        <p:sp>
          <p:nvSpPr>
            <p:cNvPr id="48" name="TextBox 47">
              <a:extLst>
                <a:ext uri="{FF2B5EF4-FFF2-40B4-BE49-F238E27FC236}">
                  <a16:creationId xmlns:a16="http://schemas.microsoft.com/office/drawing/2014/main" id="{9FC54E9B-DF1B-4C6D-A0AD-F48BA06C624A}"/>
                </a:ext>
              </a:extLst>
            </p:cNvPr>
            <p:cNvSpPr txBox="1">
              <a:spLocks noChangeArrowheads="1"/>
            </p:cNvSpPr>
            <p:nvPr/>
          </p:nvSpPr>
          <p:spPr bwMode="auto">
            <a:xfrm>
              <a:off x="3915198" y="2318041"/>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l-GR" altLang="en-US" sz="1600" kern="1200" dirty="0">
                  <a:solidFill>
                    <a:srgbClr val="000000"/>
                  </a:solidFill>
                  <a:ea typeface="+mn-ea"/>
                </a:rPr>
                <a:t>Λ</a:t>
              </a:r>
              <a:endParaRPr kumimoji="0" lang="el-GR" altLang="en-US" sz="1600" b="0" i="0" u="none" strike="noStrike" kern="1200" cap="none" spc="0" normalizeH="0" noProof="0" dirty="0">
                <a:ln>
                  <a:noFill/>
                </a:ln>
                <a:solidFill>
                  <a:srgbClr val="000000"/>
                </a:solidFill>
                <a:effectLst/>
                <a:uLnTx/>
                <a:uFillTx/>
                <a:latin typeface="Times" panose="02020603050405020304" pitchFamily="18" charset="0"/>
                <a:ea typeface="+mn-ea"/>
                <a:cs typeface="Arial"/>
                <a:sym typeface="Arial"/>
              </a:endParaRPr>
            </a:p>
          </p:txBody>
        </p:sp>
      </p:grpSp>
      <p:sp>
        <p:nvSpPr>
          <p:cNvPr id="25" name="TextBox 24">
            <a:extLst>
              <a:ext uri="{FF2B5EF4-FFF2-40B4-BE49-F238E27FC236}">
                <a16:creationId xmlns:a16="http://schemas.microsoft.com/office/drawing/2014/main" id="{0E522C8A-FEEB-4CFA-AED9-702775B4AAC4}"/>
              </a:ext>
            </a:extLst>
          </p:cNvPr>
          <p:cNvSpPr txBox="1"/>
          <p:nvPr/>
        </p:nvSpPr>
        <p:spPr>
          <a:xfrm>
            <a:off x="2953487" y="3650735"/>
            <a:ext cx="6089835" cy="954107"/>
          </a:xfrm>
          <a:prstGeom prst="rect">
            <a:avLst/>
          </a:prstGeom>
          <a:noFill/>
        </p:spPr>
        <p:txBody>
          <a:bodyPr wrap="square" rtlCol="0">
            <a:spAutoFit/>
          </a:bodyPr>
          <a:lstStyle/>
          <a:p>
            <a:r>
              <a:rPr lang="el-GR" dirty="0"/>
              <a:t>Επιπτώσεις της επιδότησης</a:t>
            </a:r>
            <a:r>
              <a:rPr lang="en-US" dirty="0"/>
              <a:t>:</a:t>
            </a:r>
            <a:endParaRPr lang="el-GR" dirty="0"/>
          </a:p>
          <a:p>
            <a:pPr marL="285750" indent="-285750">
              <a:buFont typeface="Arial" panose="020B0604020202020204" pitchFamily="34" charset="0"/>
              <a:buChar char="•"/>
            </a:pPr>
            <a:r>
              <a:rPr lang="el-GR" dirty="0"/>
              <a:t>Το κόστος της επιδότησης είναι η επιφάνεια ΔΑΛ+ΑΛΚ+ΑΚΒ</a:t>
            </a:r>
          </a:p>
          <a:p>
            <a:pPr marL="285750" indent="-285750">
              <a:buFont typeface="Arial" panose="020B0604020202020204" pitchFamily="34" charset="0"/>
              <a:buChar char="•"/>
            </a:pPr>
            <a:r>
              <a:rPr lang="el-GR" dirty="0"/>
              <a:t>Το πλεόνασμα του παραγωγού αυξάνεται κατά ΔΑΛ+ΑΛΚ</a:t>
            </a:r>
          </a:p>
          <a:p>
            <a:pPr marL="285750" indent="-285750">
              <a:buFont typeface="Arial" panose="020B0604020202020204" pitchFamily="34" charset="0"/>
              <a:buChar char="•"/>
            </a:pPr>
            <a:r>
              <a:rPr lang="el-GR" dirty="0"/>
              <a:t>Το ΑΚΒ είναι αναποτελεσματικότητα της παραγωγής (</a:t>
            </a:r>
            <a:r>
              <a:rPr lang="en-US" dirty="0"/>
              <a:t>deadweight loss)</a:t>
            </a:r>
          </a:p>
        </p:txBody>
      </p:sp>
    </p:spTree>
    <p:extLst>
      <p:ext uri="{BB962C8B-B14F-4D97-AF65-F5344CB8AC3E}">
        <p14:creationId xmlns:p14="http://schemas.microsoft.com/office/powerpoint/2010/main" val="229883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p:nvSpPr>
          <p:cNvPr id="250" name="Google Shape;250;p2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300" b="0" i="0" u="none" strike="noStrike" kern="0" cap="none" spc="0" normalizeH="0" baseline="0" noProof="0">
              <a:ln>
                <a:noFill/>
              </a:ln>
              <a:solidFill>
                <a:srgbClr val="FFFFFF"/>
              </a:solidFill>
              <a:effectLst/>
              <a:uLnTx/>
              <a:uFillTx/>
              <a:latin typeface="Dosis ExtraLight"/>
              <a:sym typeface="Dosis ExtraLight"/>
            </a:endParaRPr>
          </a:p>
        </p:txBody>
      </p:sp>
      <p:sp>
        <p:nvSpPr>
          <p:cNvPr id="5" name="Google Shape;338;p33">
            <a:extLst>
              <a:ext uri="{FF2B5EF4-FFF2-40B4-BE49-F238E27FC236}">
                <a16:creationId xmlns:a16="http://schemas.microsoft.com/office/drawing/2014/main" id="{5322FFFA-A7E1-4F78-AB6C-E8C2949ADD9C}"/>
              </a:ext>
            </a:extLst>
          </p:cNvPr>
          <p:cNvSpPr txBox="1">
            <a:spLocks/>
          </p:cNvSpPr>
          <p:nvPr/>
        </p:nvSpPr>
        <p:spPr>
          <a:xfrm>
            <a:off x="76209" y="1107771"/>
            <a:ext cx="2911800" cy="416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Δημοσιονομική μεταφορά σε παραγωγούς</a:t>
            </a:r>
          </a:p>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lang="el-GR" sz="3000" dirty="0">
                <a:solidFill>
                  <a:srgbClr val="51B148"/>
                </a:solidFill>
                <a:latin typeface="Arial"/>
                <a:ea typeface="Dosis ExtraLight"/>
                <a:cs typeface="Dosis ExtraLight"/>
                <a:sym typeface="Dosis ExtraLight"/>
              </a:rPr>
              <a:t>4</a:t>
            </a: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 Επιδότηση των μέσων της παραγωγής – Μηχανήματα</a:t>
            </a:r>
          </a:p>
        </p:txBody>
      </p:sp>
      <p:sp>
        <p:nvSpPr>
          <p:cNvPr id="25" name="TextBox 24">
            <a:extLst>
              <a:ext uri="{FF2B5EF4-FFF2-40B4-BE49-F238E27FC236}">
                <a16:creationId xmlns:a16="http://schemas.microsoft.com/office/drawing/2014/main" id="{0E522C8A-FEEB-4CFA-AED9-702775B4AAC4}"/>
              </a:ext>
            </a:extLst>
          </p:cNvPr>
          <p:cNvSpPr txBox="1"/>
          <p:nvPr/>
        </p:nvSpPr>
        <p:spPr>
          <a:xfrm>
            <a:off x="2953487" y="3650735"/>
            <a:ext cx="6089835"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Η επιδότηση μετατοπίζει τη καμπύλη ζήτησης για </a:t>
            </a:r>
            <a:r>
              <a:rPr lang="el-GR" dirty="0"/>
              <a:t>τρακτέρ </a:t>
            </a:r>
            <a:r>
              <a:rPr kumimoji="0" lang="el-GR" sz="1400" b="0" i="0" u="none" strike="noStrike" kern="0" cap="none" spc="0" normalizeH="0" baseline="0" noProof="0" dirty="0">
                <a:ln>
                  <a:noFill/>
                </a:ln>
                <a:solidFill>
                  <a:srgbClr val="000000"/>
                </a:solidFill>
                <a:effectLst/>
                <a:uLnTx/>
                <a:uFillTx/>
                <a:latin typeface="Arial"/>
                <a:cs typeface="Arial"/>
                <a:sym typeface="Arial"/>
              </a:rPr>
              <a:t>από </a:t>
            </a:r>
            <a:r>
              <a:rPr kumimoji="0" lang="en-US" sz="1400" b="0" i="0" u="none" strike="noStrike" kern="0" cap="none" spc="0" normalizeH="0" baseline="0" noProof="0" dirty="0">
                <a:ln>
                  <a:noFill/>
                </a:ln>
                <a:solidFill>
                  <a:srgbClr val="000000"/>
                </a:solidFill>
                <a:effectLst/>
                <a:uLnTx/>
                <a:uFillTx/>
                <a:latin typeface="Arial"/>
                <a:cs typeface="Arial"/>
                <a:sym typeface="Arial"/>
              </a:rPr>
              <a:t>D</a:t>
            </a:r>
            <a:r>
              <a:rPr kumimoji="0" lang="en-US" sz="1400" b="0" i="0" u="none" strike="noStrike" kern="0" cap="none" spc="0" normalizeH="0" baseline="-25000" noProof="0" dirty="0">
                <a:ln>
                  <a:noFill/>
                </a:ln>
                <a:solidFill>
                  <a:srgbClr val="000000"/>
                </a:solidFill>
                <a:effectLst/>
                <a:uLnTx/>
                <a:uFillTx/>
                <a:latin typeface="Arial"/>
                <a:cs typeface="Arial"/>
                <a:sym typeface="Arial"/>
              </a:rPr>
              <a:t>1</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el-GR" sz="1400" b="0" i="0" u="none" strike="noStrike" kern="0" cap="none" spc="0" normalizeH="0" baseline="0" noProof="0" dirty="0">
                <a:ln>
                  <a:noFill/>
                </a:ln>
                <a:solidFill>
                  <a:srgbClr val="000000"/>
                </a:solidFill>
                <a:effectLst/>
                <a:uLnTx/>
                <a:uFillTx/>
                <a:latin typeface="Arial"/>
                <a:cs typeface="Arial"/>
                <a:sym typeface="Arial"/>
              </a:rPr>
              <a:t>σε </a:t>
            </a:r>
            <a:r>
              <a:rPr kumimoji="0" lang="en-US" sz="1400" b="0" i="0" u="none" strike="noStrike" kern="0" cap="none" spc="0" normalizeH="0" baseline="0" noProof="0" dirty="0">
                <a:ln>
                  <a:noFill/>
                </a:ln>
                <a:solidFill>
                  <a:srgbClr val="000000"/>
                </a:solidFill>
                <a:effectLst/>
                <a:uLnTx/>
                <a:uFillTx/>
                <a:latin typeface="Arial"/>
                <a:cs typeface="Arial"/>
                <a:sym typeface="Arial"/>
              </a:rPr>
              <a:t>D</a:t>
            </a:r>
            <a:r>
              <a:rPr kumimoji="0" lang="en-US" sz="1400" b="0" i="0" u="none" strike="noStrike" kern="0" cap="none" spc="0" normalizeH="0" baseline="-25000" noProof="0" dirty="0">
                <a:ln>
                  <a:noFill/>
                </a:ln>
                <a:solidFill>
                  <a:srgbClr val="000000"/>
                </a:solidFill>
                <a:effectLst/>
                <a:uLnTx/>
                <a:uFillTx/>
                <a:latin typeface="Arial"/>
                <a:cs typeface="Arial"/>
                <a:sym typeface="Arial"/>
              </a:rPr>
              <a:t>2</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dirty="0"/>
              <a:t>Ανάλογα με το πόσο ανελαστική είναι η προσφορά τρακτέρ, η επιδότηση μετατρέπεται κατά ένα μέρος σε όφελος του παραγωγού και κατά ένα μέρος σε αυξημένη τιμή αγοράς.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dirty="0"/>
              <a:t>Το συνολικό κόστος της πολιτικής είναι </a:t>
            </a:r>
            <a:r>
              <a:rPr lang="en-US" dirty="0"/>
              <a:t>P</a:t>
            </a:r>
            <a:r>
              <a:rPr lang="en-US" baseline="-25000" dirty="0"/>
              <a:t>2</a:t>
            </a:r>
            <a:r>
              <a:rPr lang="en-US" dirty="0"/>
              <a:t>P</a:t>
            </a:r>
            <a:r>
              <a:rPr lang="en-US" baseline="-25000" dirty="0"/>
              <a:t>1</a:t>
            </a:r>
            <a:r>
              <a:rPr lang="en-US" dirty="0"/>
              <a:t>AB</a:t>
            </a:r>
            <a:r>
              <a:rPr lang="el-GR" dirty="0"/>
              <a:t>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27" name="Group 26">
            <a:extLst>
              <a:ext uri="{FF2B5EF4-FFF2-40B4-BE49-F238E27FC236}">
                <a16:creationId xmlns:a16="http://schemas.microsoft.com/office/drawing/2014/main" id="{B15509F7-1AE3-4666-A063-8356A028EA36}"/>
              </a:ext>
            </a:extLst>
          </p:cNvPr>
          <p:cNvGrpSpPr/>
          <p:nvPr/>
        </p:nvGrpSpPr>
        <p:grpSpPr>
          <a:xfrm>
            <a:off x="3903871" y="145436"/>
            <a:ext cx="3922832" cy="3505299"/>
            <a:chOff x="3074657" y="133020"/>
            <a:chExt cx="3922832" cy="3505299"/>
          </a:xfrm>
        </p:grpSpPr>
        <p:grpSp>
          <p:nvGrpSpPr>
            <p:cNvPr id="6" name="Group 5">
              <a:extLst>
                <a:ext uri="{FF2B5EF4-FFF2-40B4-BE49-F238E27FC236}">
                  <a16:creationId xmlns:a16="http://schemas.microsoft.com/office/drawing/2014/main" id="{04685DEC-52A5-4A37-918C-22586DF09F51}"/>
                </a:ext>
              </a:extLst>
            </p:cNvPr>
            <p:cNvGrpSpPr/>
            <p:nvPr/>
          </p:nvGrpSpPr>
          <p:grpSpPr>
            <a:xfrm>
              <a:off x="3074657" y="133020"/>
              <a:ext cx="3922832" cy="3505299"/>
              <a:chOff x="578683" y="1144905"/>
              <a:chExt cx="3922832" cy="3505299"/>
            </a:xfrm>
          </p:grpSpPr>
          <p:cxnSp>
            <p:nvCxnSpPr>
              <p:cNvPr id="7" name="Straight Connector 7">
                <a:extLst>
                  <a:ext uri="{FF2B5EF4-FFF2-40B4-BE49-F238E27FC236}">
                    <a16:creationId xmlns:a16="http://schemas.microsoft.com/office/drawing/2014/main" id="{BC4CBF33-53C4-4C5C-A78A-316D4E09E944}"/>
                  </a:ext>
                </a:extLst>
              </p:cNvPr>
              <p:cNvCxnSpPr>
                <a:cxnSpLocks noChangeShapeType="1"/>
              </p:cNvCxnSpPr>
              <p:nvPr/>
            </p:nvCxnSpPr>
            <p:spPr bwMode="auto">
              <a:xfrm rot="5400000">
                <a:off x="-349132" y="2889766"/>
                <a:ext cx="2916000"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8" name="Straight Connector 8">
                <a:extLst>
                  <a:ext uri="{FF2B5EF4-FFF2-40B4-BE49-F238E27FC236}">
                    <a16:creationId xmlns:a16="http://schemas.microsoft.com/office/drawing/2014/main" id="{CDD6C94B-04F3-4CAD-AFAB-A7A7D2509553}"/>
                  </a:ext>
                </a:extLst>
              </p:cNvPr>
              <p:cNvCxnSpPr>
                <a:cxnSpLocks noChangeShapeType="1"/>
              </p:cNvCxnSpPr>
              <p:nvPr/>
            </p:nvCxnSpPr>
            <p:spPr bwMode="auto">
              <a:xfrm>
                <a:off x="1109663" y="4357688"/>
                <a:ext cx="2357437" cy="1587"/>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9" name="TextBox 9">
                <a:extLst>
                  <a:ext uri="{FF2B5EF4-FFF2-40B4-BE49-F238E27FC236}">
                    <a16:creationId xmlns:a16="http://schemas.microsoft.com/office/drawing/2014/main" id="{28E2E1D5-4928-4C62-8E42-9CA6678425D8}"/>
                  </a:ext>
                </a:extLst>
              </p:cNvPr>
              <p:cNvSpPr txBox="1">
                <a:spLocks noChangeArrowheads="1"/>
              </p:cNvSpPr>
              <p:nvPr/>
            </p:nvSpPr>
            <p:spPr bwMode="auto">
              <a:xfrm>
                <a:off x="578683" y="1144905"/>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Τιμή Γης,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sp>
            <p:nvSpPr>
              <p:cNvPr id="10" name="TextBox 10">
                <a:extLst>
                  <a:ext uri="{FF2B5EF4-FFF2-40B4-BE49-F238E27FC236}">
                    <a16:creationId xmlns:a16="http://schemas.microsoft.com/office/drawing/2014/main" id="{DA9DE9AE-C984-4904-AEEC-5122586AE78E}"/>
                  </a:ext>
                </a:extLst>
              </p:cNvPr>
              <p:cNvSpPr txBox="1">
                <a:spLocks noChangeArrowheads="1"/>
              </p:cNvSpPr>
              <p:nvPr/>
            </p:nvSpPr>
            <p:spPr bwMode="auto">
              <a:xfrm>
                <a:off x="2651328" y="4311650"/>
                <a:ext cx="1850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Ποσότητα Γης,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sp>
            <p:nvSpPr>
              <p:cNvPr id="11" name="TextBox 21">
                <a:extLst>
                  <a:ext uri="{FF2B5EF4-FFF2-40B4-BE49-F238E27FC236}">
                    <a16:creationId xmlns:a16="http://schemas.microsoft.com/office/drawing/2014/main" id="{7A21824E-7F98-4B07-AFA6-0C93CEB98DCB}"/>
                  </a:ext>
                </a:extLst>
              </p:cNvPr>
              <p:cNvSpPr txBox="1">
                <a:spLocks noChangeArrowheads="1"/>
              </p:cNvSpPr>
              <p:nvPr/>
            </p:nvSpPr>
            <p:spPr bwMode="auto">
              <a:xfrm>
                <a:off x="741946" y="2926563"/>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lang="en-US" altLang="en-US" sz="1600" kern="1200" baseline="-25000" dirty="0">
                    <a:solidFill>
                      <a:srgbClr val="000000"/>
                    </a:solidFill>
                    <a:ea typeface="+mn-ea"/>
                  </a:rPr>
                  <a:t>0</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13" name="Straight Connector 28">
                <a:extLst>
                  <a:ext uri="{FF2B5EF4-FFF2-40B4-BE49-F238E27FC236}">
                    <a16:creationId xmlns:a16="http://schemas.microsoft.com/office/drawing/2014/main" id="{9F53FC9F-EE81-4ED9-8D19-6F3B130F2F97}"/>
                  </a:ext>
                </a:extLst>
              </p:cNvPr>
              <p:cNvCxnSpPr>
                <a:cxnSpLocks noChangeShapeType="1"/>
              </p:cNvCxnSpPr>
              <p:nvPr/>
            </p:nvCxnSpPr>
            <p:spPr bwMode="auto">
              <a:xfrm rot="16200000" flipH="1">
                <a:off x="1440656" y="2107407"/>
                <a:ext cx="2143125" cy="1643062"/>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4" name="Straight Connector 36">
                <a:extLst>
                  <a:ext uri="{FF2B5EF4-FFF2-40B4-BE49-F238E27FC236}">
                    <a16:creationId xmlns:a16="http://schemas.microsoft.com/office/drawing/2014/main" id="{25303061-04FB-4E97-A71E-114B3D720AF7}"/>
                  </a:ext>
                </a:extLst>
              </p:cNvPr>
              <p:cNvCxnSpPr>
                <a:cxnSpLocks noChangeShapeType="1"/>
              </p:cNvCxnSpPr>
              <p:nvPr/>
            </p:nvCxnSpPr>
            <p:spPr bwMode="auto">
              <a:xfrm flipH="1" flipV="1">
                <a:off x="1088355" y="2710359"/>
                <a:ext cx="1260000" cy="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18" name="TextBox 21">
                <a:extLst>
                  <a:ext uri="{FF2B5EF4-FFF2-40B4-BE49-F238E27FC236}">
                    <a16:creationId xmlns:a16="http://schemas.microsoft.com/office/drawing/2014/main" id="{CFD85B91-02DD-4736-B797-3B25050FA347}"/>
                  </a:ext>
                </a:extLst>
              </p:cNvPr>
              <p:cNvSpPr txBox="1">
                <a:spLocks noChangeArrowheads="1"/>
              </p:cNvSpPr>
              <p:nvPr/>
            </p:nvSpPr>
            <p:spPr bwMode="auto">
              <a:xfrm>
                <a:off x="742740" y="3136419"/>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2</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19" name="Straight Connector 18">
                <a:extLst>
                  <a:ext uri="{FF2B5EF4-FFF2-40B4-BE49-F238E27FC236}">
                    <a16:creationId xmlns:a16="http://schemas.microsoft.com/office/drawing/2014/main" id="{67BF93C8-332C-4B88-893A-1AA7521E6188}"/>
                  </a:ext>
                </a:extLst>
              </p:cNvPr>
              <p:cNvCxnSpPr>
                <a:cxnSpLocks noChangeShapeType="1"/>
              </p:cNvCxnSpPr>
              <p:nvPr/>
            </p:nvCxnSpPr>
            <p:spPr bwMode="auto">
              <a:xfrm rot="5400000">
                <a:off x="1252680" y="3753766"/>
                <a:ext cx="1260000" cy="1588"/>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2" name="Straight Connector 25">
                <a:extLst>
                  <a:ext uri="{FF2B5EF4-FFF2-40B4-BE49-F238E27FC236}">
                    <a16:creationId xmlns:a16="http://schemas.microsoft.com/office/drawing/2014/main" id="{3E7E0DE0-7799-40AD-BD89-6CCEB94D7C9D}"/>
                  </a:ext>
                </a:extLst>
              </p:cNvPr>
              <p:cNvCxnSpPr>
                <a:cxnSpLocks noChangeShapeType="1"/>
              </p:cNvCxnSpPr>
              <p:nvPr/>
            </p:nvCxnSpPr>
            <p:spPr bwMode="auto">
              <a:xfrm rot="5400000">
                <a:off x="1518767" y="3532817"/>
                <a:ext cx="1656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23" name="TextBox 47">
                <a:extLst>
                  <a:ext uri="{FF2B5EF4-FFF2-40B4-BE49-F238E27FC236}">
                    <a16:creationId xmlns:a16="http://schemas.microsoft.com/office/drawing/2014/main" id="{E871491E-A52B-4E89-96E4-0E76979015CB}"/>
                  </a:ext>
                </a:extLst>
              </p:cNvPr>
              <p:cNvSpPr txBox="1">
                <a:spLocks noChangeArrowheads="1"/>
              </p:cNvSpPr>
              <p:nvPr/>
            </p:nvSpPr>
            <p:spPr bwMode="auto">
              <a:xfrm>
                <a:off x="2202419" y="2339313"/>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Α</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30" name="TextBox 47">
                <a:extLst>
                  <a:ext uri="{FF2B5EF4-FFF2-40B4-BE49-F238E27FC236}">
                    <a16:creationId xmlns:a16="http://schemas.microsoft.com/office/drawing/2014/main" id="{DE5A842D-C3A4-4E60-9AA5-66641CF1A6F1}"/>
                  </a:ext>
                </a:extLst>
              </p:cNvPr>
              <p:cNvSpPr txBox="1">
                <a:spLocks noChangeArrowheads="1"/>
              </p:cNvSpPr>
              <p:nvPr/>
            </p:nvSpPr>
            <p:spPr bwMode="auto">
              <a:xfrm>
                <a:off x="1716206" y="4291653"/>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r>
                  <a:rPr lang="el-GR" altLang="en-US" sz="1600" kern="1200" baseline="-25000" dirty="0">
                    <a:solidFill>
                      <a:srgbClr val="000000"/>
                    </a:solidFill>
                    <a:ea typeface="+mn-ea"/>
                  </a:rPr>
                  <a:t>0</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34" name="TextBox 47">
                <a:extLst>
                  <a:ext uri="{FF2B5EF4-FFF2-40B4-BE49-F238E27FC236}">
                    <a16:creationId xmlns:a16="http://schemas.microsoft.com/office/drawing/2014/main" id="{4D42B68F-3164-4612-A585-8D5E76420CE8}"/>
                  </a:ext>
                </a:extLst>
              </p:cNvPr>
              <p:cNvSpPr txBox="1">
                <a:spLocks noChangeArrowheads="1"/>
              </p:cNvSpPr>
              <p:nvPr/>
            </p:nvSpPr>
            <p:spPr bwMode="auto">
              <a:xfrm>
                <a:off x="2347675" y="3940039"/>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600" kern="1200" dirty="0">
                    <a:solidFill>
                      <a:srgbClr val="000000"/>
                    </a:solidFill>
                    <a:ea typeface="+mn-ea"/>
                  </a:rPr>
                  <a:t>D</a:t>
                </a:r>
                <a:r>
                  <a:rPr lang="en-US" altLang="en-US" sz="1600" kern="1200" baseline="-25000" dirty="0">
                    <a:solidFill>
                      <a:srgbClr val="000000"/>
                    </a:solidFill>
                    <a:ea typeface="+mn-ea"/>
                  </a:rPr>
                  <a:t>1</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35" name="TextBox 47">
                <a:extLst>
                  <a:ext uri="{FF2B5EF4-FFF2-40B4-BE49-F238E27FC236}">
                    <a16:creationId xmlns:a16="http://schemas.microsoft.com/office/drawing/2014/main" id="{99CD7F8E-D346-48AE-B677-85A1D09965B6}"/>
                  </a:ext>
                </a:extLst>
              </p:cNvPr>
              <p:cNvSpPr txBox="1">
                <a:spLocks noChangeArrowheads="1"/>
              </p:cNvSpPr>
              <p:nvPr/>
            </p:nvSpPr>
            <p:spPr bwMode="auto">
              <a:xfrm>
                <a:off x="3181350" y="3643313"/>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D</a:t>
                </a:r>
                <a:r>
                  <a:rPr lang="en-US" altLang="en-US" sz="1600" kern="1200" baseline="-25000" dirty="0">
                    <a:solidFill>
                      <a:srgbClr val="000000"/>
                    </a:solidFill>
                    <a:ea typeface="+mn-ea"/>
                  </a:rPr>
                  <a:t>2</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grpSp>
        <p:cxnSp>
          <p:nvCxnSpPr>
            <p:cNvPr id="36" name="Straight Connector 27">
              <a:extLst>
                <a:ext uri="{FF2B5EF4-FFF2-40B4-BE49-F238E27FC236}">
                  <a16:creationId xmlns:a16="http://schemas.microsoft.com/office/drawing/2014/main" id="{F1D314A8-C37C-4877-8AD4-21FC0FF370CD}"/>
                </a:ext>
              </a:extLst>
            </p:cNvPr>
            <p:cNvCxnSpPr>
              <a:cxnSpLocks noChangeShapeType="1"/>
            </p:cNvCxnSpPr>
            <p:nvPr/>
          </p:nvCxnSpPr>
          <p:spPr bwMode="auto">
            <a:xfrm flipV="1">
              <a:off x="3798682" y="763556"/>
              <a:ext cx="2077213" cy="1869947"/>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37" name="TextBox 47">
              <a:extLst>
                <a:ext uri="{FF2B5EF4-FFF2-40B4-BE49-F238E27FC236}">
                  <a16:creationId xmlns:a16="http://schemas.microsoft.com/office/drawing/2014/main" id="{72298F53-1A12-4D0C-817C-054B4ACD4DC3}"/>
                </a:ext>
              </a:extLst>
            </p:cNvPr>
            <p:cNvSpPr txBox="1">
              <a:spLocks noChangeArrowheads="1"/>
            </p:cNvSpPr>
            <p:nvPr/>
          </p:nvSpPr>
          <p:spPr bwMode="auto">
            <a:xfrm>
              <a:off x="5158085" y="936768"/>
              <a:ext cx="5541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S</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39" name="Straight Arrow Connector 38">
              <a:extLst>
                <a:ext uri="{FF2B5EF4-FFF2-40B4-BE49-F238E27FC236}">
                  <a16:creationId xmlns:a16="http://schemas.microsoft.com/office/drawing/2014/main" id="{7E07E616-E6E3-45DE-9B96-60EF05465206}"/>
                </a:ext>
              </a:extLst>
            </p:cNvPr>
            <p:cNvCxnSpPr>
              <a:cxnSpLocks/>
            </p:cNvCxnSpPr>
            <p:nvPr/>
          </p:nvCxnSpPr>
          <p:spPr>
            <a:xfrm flipV="1">
              <a:off x="5184325" y="2673927"/>
              <a:ext cx="201277" cy="1784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47">
              <a:extLst>
                <a:ext uri="{FF2B5EF4-FFF2-40B4-BE49-F238E27FC236}">
                  <a16:creationId xmlns:a16="http://schemas.microsoft.com/office/drawing/2014/main" id="{1D7A3AD5-E69E-4DBE-8AB0-C9D0E9D6C1A0}"/>
                </a:ext>
              </a:extLst>
            </p:cNvPr>
            <p:cNvSpPr txBox="1">
              <a:spLocks noChangeArrowheads="1"/>
            </p:cNvSpPr>
            <p:nvPr/>
          </p:nvSpPr>
          <p:spPr bwMode="auto">
            <a:xfrm>
              <a:off x="4790115" y="2149431"/>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Β</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38" name="Straight Connector 37">
              <a:extLst>
                <a:ext uri="{FF2B5EF4-FFF2-40B4-BE49-F238E27FC236}">
                  <a16:creationId xmlns:a16="http://schemas.microsoft.com/office/drawing/2014/main" id="{97C6AA56-9E7D-4CCB-806B-C4CE9C3970EF}"/>
                </a:ext>
              </a:extLst>
            </p:cNvPr>
            <p:cNvCxnSpPr>
              <a:cxnSpLocks noChangeShapeType="1"/>
            </p:cNvCxnSpPr>
            <p:nvPr/>
          </p:nvCxnSpPr>
          <p:spPr bwMode="auto">
            <a:xfrm flipH="1" flipV="1">
              <a:off x="3584329" y="2317349"/>
              <a:ext cx="1260000" cy="4566"/>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41" name="TextBox 47">
              <a:extLst>
                <a:ext uri="{FF2B5EF4-FFF2-40B4-BE49-F238E27FC236}">
                  <a16:creationId xmlns:a16="http://schemas.microsoft.com/office/drawing/2014/main" id="{2993A317-192A-4001-B1A6-4AB4DF152226}"/>
                </a:ext>
              </a:extLst>
            </p:cNvPr>
            <p:cNvSpPr txBox="1">
              <a:spLocks noChangeArrowheads="1"/>
            </p:cNvSpPr>
            <p:nvPr/>
          </p:nvSpPr>
          <p:spPr bwMode="auto">
            <a:xfrm>
              <a:off x="4675884" y="3263459"/>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r>
                <a:rPr lang="el-GR" altLang="en-US" sz="1600" kern="1200" baseline="-25000" dirty="0">
                  <a:solidFill>
                    <a:srgbClr val="000000"/>
                  </a:solidFill>
                  <a:ea typeface="+mn-ea"/>
                </a:rPr>
                <a:t>1</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42" name="TextBox 47">
              <a:extLst>
                <a:ext uri="{FF2B5EF4-FFF2-40B4-BE49-F238E27FC236}">
                  <a16:creationId xmlns:a16="http://schemas.microsoft.com/office/drawing/2014/main" id="{DAC226C0-F9A6-4B7A-9856-E11146D6F4AE}"/>
                </a:ext>
              </a:extLst>
            </p:cNvPr>
            <p:cNvSpPr txBox="1">
              <a:spLocks noChangeArrowheads="1"/>
            </p:cNvSpPr>
            <p:nvPr/>
          </p:nvSpPr>
          <p:spPr bwMode="auto">
            <a:xfrm>
              <a:off x="3445629" y="3270837"/>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0</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43" name="Straight Connector 36">
              <a:extLst>
                <a:ext uri="{FF2B5EF4-FFF2-40B4-BE49-F238E27FC236}">
                  <a16:creationId xmlns:a16="http://schemas.microsoft.com/office/drawing/2014/main" id="{4D160840-BB6B-44CD-B958-6F05EA4B99F6}"/>
                </a:ext>
              </a:extLst>
            </p:cNvPr>
            <p:cNvCxnSpPr>
              <a:cxnSpLocks noChangeShapeType="1"/>
            </p:cNvCxnSpPr>
            <p:nvPr/>
          </p:nvCxnSpPr>
          <p:spPr bwMode="auto">
            <a:xfrm flipH="1" flipV="1">
              <a:off x="3592968" y="2113458"/>
              <a:ext cx="792000" cy="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45" name="TextBox 21">
              <a:extLst>
                <a:ext uri="{FF2B5EF4-FFF2-40B4-BE49-F238E27FC236}">
                  <a16:creationId xmlns:a16="http://schemas.microsoft.com/office/drawing/2014/main" id="{DEBADCF1-8D34-4384-88A1-1286815C0DEA}"/>
                </a:ext>
              </a:extLst>
            </p:cNvPr>
            <p:cNvSpPr txBox="1">
              <a:spLocks noChangeArrowheads="1"/>
            </p:cNvSpPr>
            <p:nvPr/>
          </p:nvSpPr>
          <p:spPr bwMode="auto">
            <a:xfrm>
              <a:off x="3240784" y="1506256"/>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1</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40" name="Straight Connector 28">
              <a:extLst>
                <a:ext uri="{FF2B5EF4-FFF2-40B4-BE49-F238E27FC236}">
                  <a16:creationId xmlns:a16="http://schemas.microsoft.com/office/drawing/2014/main" id="{859E433D-68E4-4368-A171-35E1B19101D8}"/>
                </a:ext>
              </a:extLst>
            </p:cNvPr>
            <p:cNvCxnSpPr>
              <a:cxnSpLocks noChangeShapeType="1"/>
            </p:cNvCxnSpPr>
            <p:nvPr/>
          </p:nvCxnSpPr>
          <p:spPr bwMode="auto">
            <a:xfrm>
              <a:off x="3711656" y="1272415"/>
              <a:ext cx="1463481" cy="1850256"/>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21" name="Right Brace 20">
              <a:extLst>
                <a:ext uri="{FF2B5EF4-FFF2-40B4-BE49-F238E27FC236}">
                  <a16:creationId xmlns:a16="http://schemas.microsoft.com/office/drawing/2014/main" id="{18B6BC2B-68B7-4603-B2A1-8349D992B2E1}"/>
                </a:ext>
              </a:extLst>
            </p:cNvPr>
            <p:cNvSpPr/>
            <p:nvPr/>
          </p:nvSpPr>
          <p:spPr>
            <a:xfrm>
              <a:off x="5092140" y="1693725"/>
              <a:ext cx="124610" cy="64123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TextBox 25">
              <a:extLst>
                <a:ext uri="{FF2B5EF4-FFF2-40B4-BE49-F238E27FC236}">
                  <a16:creationId xmlns:a16="http://schemas.microsoft.com/office/drawing/2014/main" id="{F25F432F-6BCB-4716-A203-2AE5EA895D19}"/>
                </a:ext>
              </a:extLst>
            </p:cNvPr>
            <p:cNvSpPr txBox="1"/>
            <p:nvPr/>
          </p:nvSpPr>
          <p:spPr>
            <a:xfrm>
              <a:off x="5205329" y="1713014"/>
              <a:ext cx="1135415" cy="523220"/>
            </a:xfrm>
            <a:prstGeom prst="rect">
              <a:avLst/>
            </a:prstGeom>
            <a:noFill/>
          </p:spPr>
          <p:txBody>
            <a:bodyPr wrap="square" rtlCol="0">
              <a:spAutoFit/>
            </a:bodyPr>
            <a:lstStyle/>
            <a:p>
              <a:r>
                <a:rPr lang="el-GR" dirty="0"/>
                <a:t>Ύψος επιδότησης</a:t>
              </a:r>
              <a:endParaRPr lang="en-US" dirty="0"/>
            </a:p>
          </p:txBody>
        </p:sp>
      </p:grpSp>
    </p:spTree>
    <p:extLst>
      <p:ext uri="{BB962C8B-B14F-4D97-AF65-F5344CB8AC3E}">
        <p14:creationId xmlns:p14="http://schemas.microsoft.com/office/powerpoint/2010/main" val="3911932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p:nvSpPr>
          <p:cNvPr id="250" name="Google Shape;250;p2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300" b="0" i="0" u="none" strike="noStrike" kern="0" cap="none" spc="0" normalizeH="0" baseline="0" noProof="0">
              <a:ln>
                <a:noFill/>
              </a:ln>
              <a:solidFill>
                <a:srgbClr val="FFFFFF"/>
              </a:solidFill>
              <a:effectLst/>
              <a:uLnTx/>
              <a:uFillTx/>
              <a:latin typeface="Dosis ExtraLight"/>
              <a:sym typeface="Dosis ExtraLight"/>
            </a:endParaRPr>
          </a:p>
        </p:txBody>
      </p:sp>
      <p:sp>
        <p:nvSpPr>
          <p:cNvPr id="5" name="Google Shape;338;p33">
            <a:extLst>
              <a:ext uri="{FF2B5EF4-FFF2-40B4-BE49-F238E27FC236}">
                <a16:creationId xmlns:a16="http://schemas.microsoft.com/office/drawing/2014/main" id="{5322FFFA-A7E1-4F78-AB6C-E8C2949ADD9C}"/>
              </a:ext>
            </a:extLst>
          </p:cNvPr>
          <p:cNvSpPr txBox="1">
            <a:spLocks/>
          </p:cNvSpPr>
          <p:nvPr/>
        </p:nvSpPr>
        <p:spPr>
          <a:xfrm>
            <a:off x="76209" y="1107771"/>
            <a:ext cx="2911800" cy="416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Δημοσιονομική μεταφορά σε παραγωγούς</a:t>
            </a:r>
          </a:p>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lang="el-GR" sz="3000" dirty="0">
                <a:solidFill>
                  <a:srgbClr val="51B148"/>
                </a:solidFill>
                <a:latin typeface="Arial"/>
                <a:ea typeface="Dosis ExtraLight"/>
                <a:cs typeface="Dosis ExtraLight"/>
                <a:sym typeface="Dosis ExtraLight"/>
              </a:rPr>
              <a:t>5</a:t>
            </a: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 Επιδότηση των μέσων της παραγωγής – </a:t>
            </a:r>
            <a:r>
              <a:rPr lang="el-GR" sz="3000" dirty="0">
                <a:solidFill>
                  <a:srgbClr val="51B148"/>
                </a:solidFill>
                <a:latin typeface="Arial"/>
                <a:ea typeface="Dosis ExtraLight"/>
                <a:cs typeface="Dosis ExtraLight"/>
                <a:sym typeface="Dosis ExtraLight"/>
              </a:rPr>
              <a:t>Γη</a:t>
            </a:r>
            <a:endPar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endParaRPr>
          </a:p>
        </p:txBody>
      </p:sp>
      <p:sp>
        <p:nvSpPr>
          <p:cNvPr id="25" name="TextBox 24">
            <a:extLst>
              <a:ext uri="{FF2B5EF4-FFF2-40B4-BE49-F238E27FC236}">
                <a16:creationId xmlns:a16="http://schemas.microsoft.com/office/drawing/2014/main" id="{0E522C8A-FEEB-4CFA-AED9-702775B4AAC4}"/>
              </a:ext>
            </a:extLst>
          </p:cNvPr>
          <p:cNvSpPr txBox="1"/>
          <p:nvPr/>
        </p:nvSpPr>
        <p:spPr>
          <a:xfrm>
            <a:off x="2953487" y="3544055"/>
            <a:ext cx="608983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Η επιδότηση μετατοπίζει τη καμπύλη ζήτησης για γη από </a:t>
            </a:r>
            <a:r>
              <a:rPr kumimoji="0" lang="en-US" sz="1400" b="0" i="0" u="none" strike="noStrike" kern="0" cap="none" spc="0" normalizeH="0" baseline="0" noProof="0" dirty="0">
                <a:ln>
                  <a:noFill/>
                </a:ln>
                <a:solidFill>
                  <a:srgbClr val="000000"/>
                </a:solidFill>
                <a:effectLst/>
                <a:uLnTx/>
                <a:uFillTx/>
                <a:latin typeface="Arial"/>
                <a:cs typeface="Arial"/>
                <a:sym typeface="Arial"/>
              </a:rPr>
              <a:t>D</a:t>
            </a:r>
            <a:r>
              <a:rPr kumimoji="0" lang="en-US" sz="1400" b="0" i="0" u="none" strike="noStrike" kern="0" cap="none" spc="0" normalizeH="0" baseline="-25000" noProof="0" dirty="0">
                <a:ln>
                  <a:noFill/>
                </a:ln>
                <a:solidFill>
                  <a:srgbClr val="000000"/>
                </a:solidFill>
                <a:effectLst/>
                <a:uLnTx/>
                <a:uFillTx/>
                <a:latin typeface="Arial"/>
                <a:cs typeface="Arial"/>
                <a:sym typeface="Arial"/>
              </a:rPr>
              <a:t>1</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el-GR" sz="1400" b="0" i="0" u="none" strike="noStrike" kern="0" cap="none" spc="0" normalizeH="0" baseline="0" noProof="0" dirty="0">
                <a:ln>
                  <a:noFill/>
                </a:ln>
                <a:solidFill>
                  <a:srgbClr val="000000"/>
                </a:solidFill>
                <a:effectLst/>
                <a:uLnTx/>
                <a:uFillTx/>
                <a:latin typeface="Arial"/>
                <a:cs typeface="Arial"/>
                <a:sym typeface="Arial"/>
              </a:rPr>
              <a:t>σε </a:t>
            </a:r>
            <a:r>
              <a:rPr kumimoji="0" lang="en-US" sz="1400" b="0" i="0" u="none" strike="noStrike" kern="0" cap="none" spc="0" normalizeH="0" baseline="0" noProof="0" dirty="0">
                <a:ln>
                  <a:noFill/>
                </a:ln>
                <a:solidFill>
                  <a:srgbClr val="000000"/>
                </a:solidFill>
                <a:effectLst/>
                <a:uLnTx/>
                <a:uFillTx/>
                <a:latin typeface="Arial"/>
                <a:cs typeface="Arial"/>
                <a:sym typeface="Arial"/>
              </a:rPr>
              <a:t>D</a:t>
            </a:r>
            <a:r>
              <a:rPr kumimoji="0" lang="en-US" sz="1400" b="0" i="0" u="none" strike="noStrike" kern="0" cap="none" spc="0" normalizeH="0" baseline="-25000" noProof="0" dirty="0">
                <a:ln>
                  <a:noFill/>
                </a:ln>
                <a:solidFill>
                  <a:srgbClr val="000000"/>
                </a:solidFill>
                <a:effectLst/>
                <a:uLnTx/>
                <a:uFillTx/>
                <a:latin typeface="Arial"/>
                <a:cs typeface="Arial"/>
                <a:sym typeface="Arial"/>
              </a:rPr>
              <a:t>2</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Επειδή η προσφορά γης είναι τέλεια ανελαστική το σύνολο της επιδότησης μετατρέπεται σε αυξημένη τιμή αγοράς.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Το συνολικό κόστος της πολιτικής είναι </a:t>
            </a:r>
            <a:r>
              <a:rPr kumimoji="0" lang="en-US" sz="1400" b="0" i="0" u="none" strike="noStrike" kern="0" cap="none" spc="0" normalizeH="0" baseline="0" noProof="0" dirty="0">
                <a:ln>
                  <a:noFill/>
                </a:ln>
                <a:solidFill>
                  <a:srgbClr val="000000"/>
                </a:solidFill>
                <a:effectLst/>
                <a:uLnTx/>
                <a:uFillTx/>
                <a:latin typeface="Arial"/>
                <a:cs typeface="Arial"/>
                <a:sym typeface="Arial"/>
              </a:rPr>
              <a:t>P</a:t>
            </a:r>
            <a:r>
              <a:rPr kumimoji="0" lang="en-US" sz="1400" b="0" i="0" u="none" strike="noStrike" kern="0" cap="none" spc="0" normalizeH="0" baseline="-25000" noProof="0" dirty="0">
                <a:ln>
                  <a:noFill/>
                </a:ln>
                <a:solidFill>
                  <a:srgbClr val="000000"/>
                </a:solidFill>
                <a:effectLst/>
                <a:uLnTx/>
                <a:uFillTx/>
                <a:latin typeface="Arial"/>
                <a:cs typeface="Arial"/>
                <a:sym typeface="Arial"/>
              </a:rPr>
              <a:t>1</a:t>
            </a:r>
            <a:r>
              <a:rPr kumimoji="0" lang="en-US" sz="1400" b="0" i="0" u="none" strike="noStrike" kern="0" cap="none" spc="0" normalizeH="0" baseline="0" noProof="0" dirty="0">
                <a:ln>
                  <a:noFill/>
                </a:ln>
                <a:solidFill>
                  <a:srgbClr val="000000"/>
                </a:solidFill>
                <a:effectLst/>
                <a:uLnTx/>
                <a:uFillTx/>
                <a:latin typeface="Arial"/>
                <a:cs typeface="Arial"/>
                <a:sym typeface="Arial"/>
              </a:rPr>
              <a:t>P</a:t>
            </a:r>
            <a:r>
              <a:rPr kumimoji="0" lang="en-US" sz="1400" b="0" i="0" u="none" strike="noStrike" kern="0" cap="none" spc="0" normalizeH="0" baseline="-25000" noProof="0" dirty="0">
                <a:ln>
                  <a:noFill/>
                </a:ln>
                <a:solidFill>
                  <a:srgbClr val="000000"/>
                </a:solidFill>
                <a:effectLst/>
                <a:uLnTx/>
                <a:uFillTx/>
                <a:latin typeface="Arial"/>
                <a:cs typeface="Arial"/>
                <a:sym typeface="Arial"/>
              </a:rPr>
              <a:t>2</a:t>
            </a:r>
            <a:r>
              <a:rPr kumimoji="0" lang="en-US" sz="1400" b="0" i="0" u="none" strike="noStrike" kern="0" cap="none" spc="0" normalizeH="0" baseline="0" noProof="0" dirty="0">
                <a:ln>
                  <a:noFill/>
                </a:ln>
                <a:solidFill>
                  <a:srgbClr val="000000"/>
                </a:solidFill>
                <a:effectLst/>
                <a:uLnTx/>
                <a:uFillTx/>
                <a:latin typeface="Arial"/>
                <a:cs typeface="Arial"/>
                <a:sym typeface="Arial"/>
              </a:rPr>
              <a:t>AB</a:t>
            </a:r>
            <a:r>
              <a:rPr kumimoji="0" lang="el-GR" sz="1400" b="0" i="0" u="none" strike="noStrike" kern="0" cap="none" spc="0" normalizeH="0" baseline="0" noProof="0" dirty="0">
                <a:ln>
                  <a:noFill/>
                </a:ln>
                <a:solidFill>
                  <a:srgbClr val="000000"/>
                </a:solidFill>
                <a:effectLst/>
                <a:uLnTx/>
                <a:uFillTx/>
                <a:latin typeface="Arial"/>
                <a:cs typeface="Arial"/>
                <a:sym typeface="Arial"/>
              </a:rPr>
              <a:t> και καταλήγει αποκλειστικά στους ιδιοκτήτες γης.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dirty="0"/>
              <a:t>Εάν η πολιτική στοχεύει στην ενίσχυση του παραγωγού είναι λάθος.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Τράπεζες γης, ένα εργαλείο ελέγχου της αγοράς της αγροτικής γης.</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27" name="Group 26">
            <a:extLst>
              <a:ext uri="{FF2B5EF4-FFF2-40B4-BE49-F238E27FC236}">
                <a16:creationId xmlns:a16="http://schemas.microsoft.com/office/drawing/2014/main" id="{B15509F7-1AE3-4666-A063-8356A028EA36}"/>
              </a:ext>
            </a:extLst>
          </p:cNvPr>
          <p:cNvGrpSpPr/>
          <p:nvPr/>
        </p:nvGrpSpPr>
        <p:grpSpPr>
          <a:xfrm>
            <a:off x="4030786" y="23516"/>
            <a:ext cx="3969759" cy="3520539"/>
            <a:chOff x="3027730" y="117780"/>
            <a:chExt cx="3969759" cy="3520539"/>
          </a:xfrm>
        </p:grpSpPr>
        <p:grpSp>
          <p:nvGrpSpPr>
            <p:cNvPr id="6" name="Group 5">
              <a:extLst>
                <a:ext uri="{FF2B5EF4-FFF2-40B4-BE49-F238E27FC236}">
                  <a16:creationId xmlns:a16="http://schemas.microsoft.com/office/drawing/2014/main" id="{04685DEC-52A5-4A37-918C-22586DF09F51}"/>
                </a:ext>
              </a:extLst>
            </p:cNvPr>
            <p:cNvGrpSpPr/>
            <p:nvPr/>
          </p:nvGrpSpPr>
          <p:grpSpPr>
            <a:xfrm>
              <a:off x="3027730" y="117780"/>
              <a:ext cx="3969759" cy="3520539"/>
              <a:chOff x="531756" y="1129665"/>
              <a:chExt cx="3969759" cy="3520539"/>
            </a:xfrm>
          </p:grpSpPr>
          <p:cxnSp>
            <p:nvCxnSpPr>
              <p:cNvPr id="7" name="Straight Connector 7">
                <a:extLst>
                  <a:ext uri="{FF2B5EF4-FFF2-40B4-BE49-F238E27FC236}">
                    <a16:creationId xmlns:a16="http://schemas.microsoft.com/office/drawing/2014/main" id="{BC4CBF33-53C4-4C5C-A78A-316D4E09E944}"/>
                  </a:ext>
                </a:extLst>
              </p:cNvPr>
              <p:cNvCxnSpPr>
                <a:cxnSpLocks noChangeShapeType="1"/>
              </p:cNvCxnSpPr>
              <p:nvPr/>
            </p:nvCxnSpPr>
            <p:spPr bwMode="auto">
              <a:xfrm rot="5400000">
                <a:off x="-349132" y="2889766"/>
                <a:ext cx="2916000"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8" name="Straight Connector 8">
                <a:extLst>
                  <a:ext uri="{FF2B5EF4-FFF2-40B4-BE49-F238E27FC236}">
                    <a16:creationId xmlns:a16="http://schemas.microsoft.com/office/drawing/2014/main" id="{CDD6C94B-04F3-4CAD-AFAB-A7A7D2509553}"/>
                  </a:ext>
                </a:extLst>
              </p:cNvPr>
              <p:cNvCxnSpPr>
                <a:cxnSpLocks noChangeShapeType="1"/>
              </p:cNvCxnSpPr>
              <p:nvPr/>
            </p:nvCxnSpPr>
            <p:spPr bwMode="auto">
              <a:xfrm>
                <a:off x="1109663" y="4357688"/>
                <a:ext cx="2357437" cy="1587"/>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9" name="TextBox 9">
                <a:extLst>
                  <a:ext uri="{FF2B5EF4-FFF2-40B4-BE49-F238E27FC236}">
                    <a16:creationId xmlns:a16="http://schemas.microsoft.com/office/drawing/2014/main" id="{28E2E1D5-4928-4C62-8E42-9CA6678425D8}"/>
                  </a:ext>
                </a:extLst>
              </p:cNvPr>
              <p:cNvSpPr txBox="1">
                <a:spLocks noChangeArrowheads="1"/>
              </p:cNvSpPr>
              <p:nvPr/>
            </p:nvSpPr>
            <p:spPr bwMode="auto">
              <a:xfrm>
                <a:off x="578683" y="1129665"/>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Τιμή Γης,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sp>
            <p:nvSpPr>
              <p:cNvPr id="10" name="TextBox 10">
                <a:extLst>
                  <a:ext uri="{FF2B5EF4-FFF2-40B4-BE49-F238E27FC236}">
                    <a16:creationId xmlns:a16="http://schemas.microsoft.com/office/drawing/2014/main" id="{DA9DE9AE-C984-4904-AEEC-5122586AE78E}"/>
                  </a:ext>
                </a:extLst>
              </p:cNvPr>
              <p:cNvSpPr txBox="1">
                <a:spLocks noChangeArrowheads="1"/>
              </p:cNvSpPr>
              <p:nvPr/>
            </p:nvSpPr>
            <p:spPr bwMode="auto">
              <a:xfrm>
                <a:off x="2651328" y="4311650"/>
                <a:ext cx="1850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Ποσότητα Γης,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13" name="Straight Connector 28">
                <a:extLst>
                  <a:ext uri="{FF2B5EF4-FFF2-40B4-BE49-F238E27FC236}">
                    <a16:creationId xmlns:a16="http://schemas.microsoft.com/office/drawing/2014/main" id="{9F53FC9F-EE81-4ED9-8D19-6F3B130F2F97}"/>
                  </a:ext>
                </a:extLst>
              </p:cNvPr>
              <p:cNvCxnSpPr>
                <a:cxnSpLocks noChangeShapeType="1"/>
              </p:cNvCxnSpPr>
              <p:nvPr/>
            </p:nvCxnSpPr>
            <p:spPr bwMode="auto">
              <a:xfrm rot="16200000" flipH="1">
                <a:off x="1440656" y="2107407"/>
                <a:ext cx="2143125" cy="1643062"/>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4" name="Straight Connector 36">
                <a:extLst>
                  <a:ext uri="{FF2B5EF4-FFF2-40B4-BE49-F238E27FC236}">
                    <a16:creationId xmlns:a16="http://schemas.microsoft.com/office/drawing/2014/main" id="{25303061-04FB-4E97-A71E-114B3D720AF7}"/>
                  </a:ext>
                </a:extLst>
              </p:cNvPr>
              <p:cNvCxnSpPr>
                <a:cxnSpLocks noChangeShapeType="1"/>
              </p:cNvCxnSpPr>
              <p:nvPr/>
            </p:nvCxnSpPr>
            <p:spPr bwMode="auto">
              <a:xfrm flipH="1" flipV="1">
                <a:off x="1088355" y="2710359"/>
                <a:ext cx="1260000" cy="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18" name="TextBox 21">
                <a:extLst>
                  <a:ext uri="{FF2B5EF4-FFF2-40B4-BE49-F238E27FC236}">
                    <a16:creationId xmlns:a16="http://schemas.microsoft.com/office/drawing/2014/main" id="{CFD85B91-02DD-4736-B797-3B25050FA347}"/>
                  </a:ext>
                </a:extLst>
              </p:cNvPr>
              <p:cNvSpPr txBox="1">
                <a:spLocks noChangeArrowheads="1"/>
              </p:cNvSpPr>
              <p:nvPr/>
            </p:nvSpPr>
            <p:spPr bwMode="auto">
              <a:xfrm>
                <a:off x="531756" y="3136419"/>
                <a:ext cx="6537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0</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1</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22" name="Straight Connector 25">
                <a:extLst>
                  <a:ext uri="{FF2B5EF4-FFF2-40B4-BE49-F238E27FC236}">
                    <a16:creationId xmlns:a16="http://schemas.microsoft.com/office/drawing/2014/main" id="{3E7E0DE0-7799-40AD-BD89-6CCEB94D7C9D}"/>
                  </a:ext>
                </a:extLst>
              </p:cNvPr>
              <p:cNvCxnSpPr>
                <a:cxnSpLocks noChangeShapeType="1"/>
              </p:cNvCxnSpPr>
              <p:nvPr/>
            </p:nvCxnSpPr>
            <p:spPr bwMode="auto">
              <a:xfrm rot="5400000">
                <a:off x="1157735" y="3162101"/>
                <a:ext cx="2376000" cy="1587"/>
              </a:xfrm>
              <a:prstGeom prst="line">
                <a:avLst/>
              </a:prstGeom>
              <a:noFill/>
              <a:ln w="9525" algn="ctr">
                <a:solidFill>
                  <a:schemeClr val="tx1"/>
                </a:solidFill>
                <a:prstDash val="solid"/>
                <a:round/>
                <a:headEnd/>
                <a:tailEnd/>
              </a:ln>
              <a:extLst>
                <a:ext uri="{909E8E84-426E-40DD-AFC4-6F175D3DCCD1}">
                  <a14:hiddenFill xmlns:a14="http://schemas.microsoft.com/office/drawing/2010/main">
                    <a:noFill/>
                  </a14:hiddenFill>
                </a:ext>
              </a:extLst>
            </p:spPr>
          </p:cxnSp>
          <p:sp>
            <p:nvSpPr>
              <p:cNvPr id="23" name="TextBox 47">
                <a:extLst>
                  <a:ext uri="{FF2B5EF4-FFF2-40B4-BE49-F238E27FC236}">
                    <a16:creationId xmlns:a16="http://schemas.microsoft.com/office/drawing/2014/main" id="{E871491E-A52B-4E89-96E4-0E76979015CB}"/>
                  </a:ext>
                </a:extLst>
              </p:cNvPr>
              <p:cNvSpPr txBox="1">
                <a:spLocks noChangeArrowheads="1"/>
              </p:cNvSpPr>
              <p:nvPr/>
            </p:nvSpPr>
            <p:spPr bwMode="auto">
              <a:xfrm>
                <a:off x="2301284" y="2509352"/>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Α</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34" name="TextBox 47">
                <a:extLst>
                  <a:ext uri="{FF2B5EF4-FFF2-40B4-BE49-F238E27FC236}">
                    <a16:creationId xmlns:a16="http://schemas.microsoft.com/office/drawing/2014/main" id="{4D42B68F-3164-4612-A585-8D5E76420CE8}"/>
                  </a:ext>
                </a:extLst>
              </p:cNvPr>
              <p:cNvSpPr txBox="1">
                <a:spLocks noChangeArrowheads="1"/>
              </p:cNvSpPr>
              <p:nvPr/>
            </p:nvSpPr>
            <p:spPr bwMode="auto">
              <a:xfrm>
                <a:off x="2471602" y="3764117"/>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D</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1</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35" name="TextBox 47">
                <a:extLst>
                  <a:ext uri="{FF2B5EF4-FFF2-40B4-BE49-F238E27FC236}">
                    <a16:creationId xmlns:a16="http://schemas.microsoft.com/office/drawing/2014/main" id="{99CD7F8E-D346-48AE-B677-85A1D09965B6}"/>
                  </a:ext>
                </a:extLst>
              </p:cNvPr>
              <p:cNvSpPr txBox="1">
                <a:spLocks noChangeArrowheads="1"/>
              </p:cNvSpPr>
              <p:nvPr/>
            </p:nvSpPr>
            <p:spPr bwMode="auto">
              <a:xfrm>
                <a:off x="3022502" y="3381207"/>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D</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2</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grpSp>
        <p:sp>
          <p:nvSpPr>
            <p:cNvPr id="37" name="TextBox 47">
              <a:extLst>
                <a:ext uri="{FF2B5EF4-FFF2-40B4-BE49-F238E27FC236}">
                  <a16:creationId xmlns:a16="http://schemas.microsoft.com/office/drawing/2014/main" id="{72298F53-1A12-4D0C-817C-054B4ACD4DC3}"/>
                </a:ext>
              </a:extLst>
            </p:cNvPr>
            <p:cNvSpPr txBox="1">
              <a:spLocks noChangeArrowheads="1"/>
            </p:cNvSpPr>
            <p:nvPr/>
          </p:nvSpPr>
          <p:spPr bwMode="auto">
            <a:xfrm>
              <a:off x="4815045" y="922132"/>
              <a:ext cx="5541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S</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39" name="Straight Arrow Connector 38">
              <a:extLst>
                <a:ext uri="{FF2B5EF4-FFF2-40B4-BE49-F238E27FC236}">
                  <a16:creationId xmlns:a16="http://schemas.microsoft.com/office/drawing/2014/main" id="{7E07E616-E6E3-45DE-9B96-60EF05465206}"/>
                </a:ext>
              </a:extLst>
            </p:cNvPr>
            <p:cNvCxnSpPr>
              <a:cxnSpLocks/>
            </p:cNvCxnSpPr>
            <p:nvPr/>
          </p:nvCxnSpPr>
          <p:spPr>
            <a:xfrm flipV="1">
              <a:off x="5311173" y="2620126"/>
              <a:ext cx="201277" cy="1784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47">
              <a:extLst>
                <a:ext uri="{FF2B5EF4-FFF2-40B4-BE49-F238E27FC236}">
                  <a16:creationId xmlns:a16="http://schemas.microsoft.com/office/drawing/2014/main" id="{1D7A3AD5-E69E-4DBE-8AB0-C9D0E9D6C1A0}"/>
                </a:ext>
              </a:extLst>
            </p:cNvPr>
            <p:cNvSpPr txBox="1">
              <a:spLocks noChangeArrowheads="1"/>
            </p:cNvSpPr>
            <p:nvPr/>
          </p:nvSpPr>
          <p:spPr bwMode="auto">
            <a:xfrm>
              <a:off x="4790115" y="2149431"/>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Β</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38" name="Straight Connector 37">
              <a:extLst>
                <a:ext uri="{FF2B5EF4-FFF2-40B4-BE49-F238E27FC236}">
                  <a16:creationId xmlns:a16="http://schemas.microsoft.com/office/drawing/2014/main" id="{97C6AA56-9E7D-4CCB-806B-C4CE9C3970EF}"/>
                </a:ext>
              </a:extLst>
            </p:cNvPr>
            <p:cNvCxnSpPr>
              <a:cxnSpLocks noChangeShapeType="1"/>
            </p:cNvCxnSpPr>
            <p:nvPr/>
          </p:nvCxnSpPr>
          <p:spPr bwMode="auto">
            <a:xfrm flipH="1" flipV="1">
              <a:off x="3584329" y="2317349"/>
              <a:ext cx="1260000" cy="4566"/>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41" name="TextBox 47">
              <a:extLst>
                <a:ext uri="{FF2B5EF4-FFF2-40B4-BE49-F238E27FC236}">
                  <a16:creationId xmlns:a16="http://schemas.microsoft.com/office/drawing/2014/main" id="{2993A317-192A-4001-B1A6-4AB4DF152226}"/>
                </a:ext>
              </a:extLst>
            </p:cNvPr>
            <p:cNvSpPr txBox="1">
              <a:spLocks noChangeArrowheads="1"/>
            </p:cNvSpPr>
            <p:nvPr/>
          </p:nvSpPr>
          <p:spPr bwMode="auto">
            <a:xfrm>
              <a:off x="4675884" y="3263459"/>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r>
                <a:rPr lang="en-US" altLang="en-US" sz="1600" kern="1200" baseline="-25000" dirty="0">
                  <a:solidFill>
                    <a:srgbClr val="000000"/>
                  </a:solidFill>
                  <a:ea typeface="+mn-ea"/>
                </a:rPr>
                <a:t>0</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42" name="TextBox 47">
              <a:extLst>
                <a:ext uri="{FF2B5EF4-FFF2-40B4-BE49-F238E27FC236}">
                  <a16:creationId xmlns:a16="http://schemas.microsoft.com/office/drawing/2014/main" id="{DAC226C0-F9A6-4B7A-9856-E11146D6F4AE}"/>
                </a:ext>
              </a:extLst>
            </p:cNvPr>
            <p:cNvSpPr txBox="1">
              <a:spLocks noChangeArrowheads="1"/>
            </p:cNvSpPr>
            <p:nvPr/>
          </p:nvSpPr>
          <p:spPr bwMode="auto">
            <a:xfrm>
              <a:off x="3445629" y="3270837"/>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0</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45" name="TextBox 21">
              <a:extLst>
                <a:ext uri="{FF2B5EF4-FFF2-40B4-BE49-F238E27FC236}">
                  <a16:creationId xmlns:a16="http://schemas.microsoft.com/office/drawing/2014/main" id="{DEBADCF1-8D34-4384-88A1-1286815C0DEA}"/>
                </a:ext>
              </a:extLst>
            </p:cNvPr>
            <p:cNvSpPr txBox="1">
              <a:spLocks noChangeArrowheads="1"/>
            </p:cNvSpPr>
            <p:nvPr/>
          </p:nvSpPr>
          <p:spPr bwMode="auto">
            <a:xfrm>
              <a:off x="3240784" y="1506256"/>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2</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40" name="Straight Connector 28">
              <a:extLst>
                <a:ext uri="{FF2B5EF4-FFF2-40B4-BE49-F238E27FC236}">
                  <a16:creationId xmlns:a16="http://schemas.microsoft.com/office/drawing/2014/main" id="{859E433D-68E4-4368-A171-35E1B19101D8}"/>
                </a:ext>
              </a:extLst>
            </p:cNvPr>
            <p:cNvCxnSpPr>
              <a:cxnSpLocks noChangeShapeType="1"/>
            </p:cNvCxnSpPr>
            <p:nvPr/>
          </p:nvCxnSpPr>
          <p:spPr bwMode="auto">
            <a:xfrm>
              <a:off x="3923330" y="1147144"/>
              <a:ext cx="1463481" cy="1850256"/>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21" name="Right Brace 20">
              <a:extLst>
                <a:ext uri="{FF2B5EF4-FFF2-40B4-BE49-F238E27FC236}">
                  <a16:creationId xmlns:a16="http://schemas.microsoft.com/office/drawing/2014/main" id="{18B6BC2B-68B7-4603-B2A1-8349D992B2E1}"/>
                </a:ext>
              </a:extLst>
            </p:cNvPr>
            <p:cNvSpPr/>
            <p:nvPr/>
          </p:nvSpPr>
          <p:spPr>
            <a:xfrm>
              <a:off x="5092140" y="1693725"/>
              <a:ext cx="124610" cy="64123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484F56"/>
                </a:solidFill>
                <a:effectLst/>
                <a:uLnTx/>
                <a:uFillTx/>
                <a:latin typeface="Arial"/>
                <a:ea typeface="+mn-ea"/>
                <a:cs typeface="+mn-cs"/>
                <a:sym typeface="Arial"/>
              </a:endParaRPr>
            </a:p>
          </p:txBody>
        </p:sp>
        <p:sp>
          <p:nvSpPr>
            <p:cNvPr id="26" name="TextBox 25">
              <a:extLst>
                <a:ext uri="{FF2B5EF4-FFF2-40B4-BE49-F238E27FC236}">
                  <a16:creationId xmlns:a16="http://schemas.microsoft.com/office/drawing/2014/main" id="{F25F432F-6BCB-4716-A203-2AE5EA895D19}"/>
                </a:ext>
              </a:extLst>
            </p:cNvPr>
            <p:cNvSpPr txBox="1"/>
            <p:nvPr/>
          </p:nvSpPr>
          <p:spPr>
            <a:xfrm>
              <a:off x="5205329" y="1713014"/>
              <a:ext cx="11354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Ύψος επιδότησης</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21565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p:nvSpPr>
          <p:cNvPr id="250" name="Google Shape;250;p2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300" b="0" i="0" u="none" strike="noStrike" kern="0" cap="none" spc="0" normalizeH="0" baseline="0" noProof="0">
              <a:ln>
                <a:noFill/>
              </a:ln>
              <a:solidFill>
                <a:srgbClr val="FFFFFF"/>
              </a:solidFill>
              <a:effectLst/>
              <a:uLnTx/>
              <a:uFillTx/>
              <a:latin typeface="Dosis ExtraLight"/>
              <a:sym typeface="Dosis ExtraLight"/>
            </a:endParaRPr>
          </a:p>
        </p:txBody>
      </p:sp>
      <p:sp>
        <p:nvSpPr>
          <p:cNvPr id="5" name="Google Shape;338;p33">
            <a:extLst>
              <a:ext uri="{FF2B5EF4-FFF2-40B4-BE49-F238E27FC236}">
                <a16:creationId xmlns:a16="http://schemas.microsoft.com/office/drawing/2014/main" id="{5322FFFA-A7E1-4F78-AB6C-E8C2949ADD9C}"/>
              </a:ext>
            </a:extLst>
          </p:cNvPr>
          <p:cNvSpPr txBox="1">
            <a:spLocks/>
          </p:cNvSpPr>
          <p:nvPr/>
        </p:nvSpPr>
        <p:spPr>
          <a:xfrm>
            <a:off x="76209" y="1107771"/>
            <a:ext cx="2911800" cy="416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Δημοσιονομική μεταφορά σε παραγωγούς</a:t>
            </a:r>
          </a:p>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lang="el-GR" sz="3000" dirty="0">
                <a:solidFill>
                  <a:srgbClr val="51B148"/>
                </a:solidFill>
                <a:latin typeface="Arial"/>
                <a:ea typeface="Dosis ExtraLight"/>
                <a:cs typeface="Dosis ExtraLight"/>
                <a:sym typeface="Dosis ExtraLight"/>
              </a:rPr>
              <a:t>6</a:t>
            </a: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 Προαιρετική απόσυρση γης – </a:t>
            </a:r>
            <a:r>
              <a:rPr kumimoji="0" lang="en-US"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Set aside</a:t>
            </a:r>
            <a:endPar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endParaRPr>
          </a:p>
        </p:txBody>
      </p:sp>
      <p:sp>
        <p:nvSpPr>
          <p:cNvPr id="25" name="TextBox 24">
            <a:extLst>
              <a:ext uri="{FF2B5EF4-FFF2-40B4-BE49-F238E27FC236}">
                <a16:creationId xmlns:a16="http://schemas.microsoft.com/office/drawing/2014/main" id="{0E522C8A-FEEB-4CFA-AED9-702775B4AAC4}"/>
              </a:ext>
            </a:extLst>
          </p:cNvPr>
          <p:cNvSpPr txBox="1"/>
          <p:nvPr/>
        </p:nvSpPr>
        <p:spPr>
          <a:xfrm>
            <a:off x="2953487" y="3650735"/>
            <a:ext cx="608983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Στην αγορά επικρατεί τιμή παρέμβασης </a:t>
            </a:r>
            <a:r>
              <a:rPr kumimoji="0" lang="en-US" sz="1400" b="0" i="0" u="none" strike="noStrike" kern="0" cap="none" spc="0" normalizeH="0" baseline="0" noProof="0" dirty="0">
                <a:ln>
                  <a:noFill/>
                </a:ln>
                <a:solidFill>
                  <a:srgbClr val="000000"/>
                </a:solidFill>
                <a:effectLst/>
                <a:uLnTx/>
                <a:uFillTx/>
                <a:latin typeface="Arial"/>
                <a:cs typeface="Arial"/>
                <a:sym typeface="Arial"/>
              </a:rPr>
              <a:t>P1</a:t>
            </a:r>
            <a:r>
              <a:rPr kumimoji="0" lang="el-GR" sz="1400" b="0" i="0" u="none" strike="noStrike" kern="0" cap="none" spc="0" normalizeH="0" baseline="0" noProof="0" dirty="0">
                <a:ln>
                  <a:noFill/>
                </a:ln>
                <a:solidFill>
                  <a:srgbClr val="000000"/>
                </a:solidFill>
                <a:effectLst/>
                <a:uLnTx/>
                <a:uFillTx/>
                <a:latin typeface="Arial"/>
                <a:cs typeface="Arial"/>
                <a:sym typeface="Arial"/>
              </a:rPr>
              <a:t>. </a:t>
            </a:r>
            <a:r>
              <a:rPr lang="el-GR" dirty="0"/>
              <a:t>Αυτό δημιουργεί πλεονάσματα </a:t>
            </a:r>
            <a:r>
              <a:rPr lang="en-US" dirty="0"/>
              <a:t>Q2-Q1. </a:t>
            </a:r>
            <a:r>
              <a:rPr lang="el-GR" dirty="0"/>
              <a:t>Η επιδότηση για απόσυρση γης μετατοπίζει την </a:t>
            </a:r>
            <a:r>
              <a:rPr kumimoji="0" lang="el-GR" sz="1400" b="0" i="0" u="none" strike="noStrike" kern="0" cap="none" spc="0" normalizeH="0" baseline="0" noProof="0" dirty="0">
                <a:ln>
                  <a:noFill/>
                </a:ln>
                <a:solidFill>
                  <a:srgbClr val="000000"/>
                </a:solidFill>
                <a:effectLst/>
                <a:uLnTx/>
                <a:uFillTx/>
                <a:latin typeface="Arial"/>
                <a:cs typeface="Arial"/>
                <a:sym typeface="Arial"/>
              </a:rPr>
              <a:t>προσφορά προϊόντος αριστερά (πάνω) από </a:t>
            </a:r>
            <a:r>
              <a:rPr kumimoji="0" lang="en-US" sz="1400" b="0" i="0" u="none" strike="noStrike" kern="0" cap="none" spc="0" normalizeH="0" baseline="0" noProof="0" dirty="0">
                <a:ln>
                  <a:noFill/>
                </a:ln>
                <a:solidFill>
                  <a:srgbClr val="000000"/>
                </a:solidFill>
                <a:effectLst/>
                <a:uLnTx/>
                <a:uFillTx/>
                <a:latin typeface="Arial"/>
                <a:cs typeface="Arial"/>
                <a:sym typeface="Arial"/>
              </a:rPr>
              <a:t>S</a:t>
            </a:r>
            <a:r>
              <a:rPr kumimoji="0" lang="en-US" sz="1400" b="0" i="0" u="none" strike="noStrike" kern="0" cap="none" spc="0" normalizeH="0" baseline="-25000" noProof="0" dirty="0">
                <a:ln>
                  <a:noFill/>
                </a:ln>
                <a:solidFill>
                  <a:srgbClr val="000000"/>
                </a:solidFill>
                <a:effectLst/>
                <a:uLnTx/>
                <a:uFillTx/>
                <a:latin typeface="Arial"/>
                <a:cs typeface="Arial"/>
                <a:sym typeface="Arial"/>
              </a:rPr>
              <a:t>0</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el-GR" sz="1400" b="0" i="0" u="none" strike="noStrike" kern="0" cap="none" spc="0" normalizeH="0" baseline="0" noProof="0" dirty="0">
                <a:ln>
                  <a:noFill/>
                </a:ln>
                <a:solidFill>
                  <a:srgbClr val="000000"/>
                </a:solidFill>
                <a:effectLst/>
                <a:uLnTx/>
                <a:uFillTx/>
                <a:latin typeface="Arial"/>
                <a:cs typeface="Arial"/>
                <a:sym typeface="Arial"/>
              </a:rPr>
              <a:t>σε </a:t>
            </a:r>
            <a:r>
              <a:rPr kumimoji="0" lang="en-US" sz="1400" b="0" i="0" u="none" strike="noStrike" kern="0" cap="none" spc="0" normalizeH="0" baseline="0" noProof="0" dirty="0">
                <a:ln>
                  <a:noFill/>
                </a:ln>
                <a:solidFill>
                  <a:srgbClr val="000000"/>
                </a:solidFill>
                <a:effectLst/>
                <a:uLnTx/>
                <a:uFillTx/>
                <a:latin typeface="Arial"/>
                <a:cs typeface="Arial"/>
                <a:sym typeface="Arial"/>
              </a:rPr>
              <a:t>S</a:t>
            </a:r>
            <a:r>
              <a:rPr kumimoji="0" lang="en-US" sz="1400" b="0" i="0" u="none" strike="noStrike" kern="0" cap="none" spc="0" normalizeH="0" baseline="-25000" noProof="0" dirty="0">
                <a:ln>
                  <a:noFill/>
                </a:ln>
                <a:solidFill>
                  <a:srgbClr val="000000"/>
                </a:solidFill>
                <a:effectLst/>
                <a:uLnTx/>
                <a:uFillTx/>
                <a:latin typeface="Arial"/>
                <a:cs typeface="Arial"/>
                <a:sym typeface="Arial"/>
              </a:rPr>
              <a:t>1</a:t>
            </a:r>
            <a:r>
              <a:rPr kumimoji="0" lang="el-GR" sz="1400" b="0" i="0" u="none" strike="noStrike" kern="0" cap="none" spc="0" normalizeH="0" baseline="0" noProof="0" dirty="0">
                <a:ln>
                  <a:noFill/>
                </a:ln>
                <a:solidFill>
                  <a:srgbClr val="000000"/>
                </a:solidFill>
                <a:effectLst/>
                <a:uLnTx/>
                <a:uFillTx/>
                <a:latin typeface="Arial"/>
                <a:cs typeface="Arial"/>
                <a:sym typeface="Arial"/>
              </a:rPr>
              <a:t>. Η επιδότηση μειώνει τα πλεονάσματα σε </a:t>
            </a:r>
            <a:r>
              <a:rPr kumimoji="0" lang="en-US" sz="1400" b="0" i="0" u="none" strike="noStrike" kern="0" cap="none" spc="0" normalizeH="0" baseline="0" noProof="0" dirty="0">
                <a:ln>
                  <a:noFill/>
                </a:ln>
                <a:solidFill>
                  <a:srgbClr val="000000"/>
                </a:solidFill>
                <a:effectLst/>
                <a:uLnTx/>
                <a:uFillTx/>
                <a:latin typeface="Arial"/>
                <a:cs typeface="Arial"/>
                <a:sym typeface="Arial"/>
              </a:rPr>
              <a:t>Q3-Q1. </a:t>
            </a:r>
          </a:p>
        </p:txBody>
      </p:sp>
      <p:grpSp>
        <p:nvGrpSpPr>
          <p:cNvPr id="20" name="Group 19">
            <a:extLst>
              <a:ext uri="{FF2B5EF4-FFF2-40B4-BE49-F238E27FC236}">
                <a16:creationId xmlns:a16="http://schemas.microsoft.com/office/drawing/2014/main" id="{C228D7C8-3233-4A2F-8A83-2A3B0E4718BF}"/>
              </a:ext>
            </a:extLst>
          </p:cNvPr>
          <p:cNvGrpSpPr/>
          <p:nvPr/>
        </p:nvGrpSpPr>
        <p:grpSpPr>
          <a:xfrm>
            <a:off x="3110099" y="206396"/>
            <a:ext cx="4477025" cy="3428110"/>
            <a:chOff x="3110099" y="206396"/>
            <a:chExt cx="4477025" cy="3428110"/>
          </a:xfrm>
        </p:grpSpPr>
        <p:grpSp>
          <p:nvGrpSpPr>
            <p:cNvPr id="85" name="Group 84">
              <a:extLst>
                <a:ext uri="{FF2B5EF4-FFF2-40B4-BE49-F238E27FC236}">
                  <a16:creationId xmlns:a16="http://schemas.microsoft.com/office/drawing/2014/main" id="{C656050C-C1CF-48AB-970D-2180AFDCDDBD}"/>
                </a:ext>
              </a:extLst>
            </p:cNvPr>
            <p:cNvGrpSpPr/>
            <p:nvPr/>
          </p:nvGrpSpPr>
          <p:grpSpPr>
            <a:xfrm>
              <a:off x="3110099" y="206396"/>
              <a:ext cx="4477025" cy="3428110"/>
              <a:chOff x="3074657" y="193980"/>
              <a:chExt cx="4477025" cy="3428110"/>
            </a:xfrm>
          </p:grpSpPr>
          <p:grpSp>
            <p:nvGrpSpPr>
              <p:cNvPr id="86" name="Group 85">
                <a:extLst>
                  <a:ext uri="{FF2B5EF4-FFF2-40B4-BE49-F238E27FC236}">
                    <a16:creationId xmlns:a16="http://schemas.microsoft.com/office/drawing/2014/main" id="{8FD12C26-EDDD-48D2-ABA5-15B2C5E1099B}"/>
                  </a:ext>
                </a:extLst>
              </p:cNvPr>
              <p:cNvGrpSpPr/>
              <p:nvPr/>
            </p:nvGrpSpPr>
            <p:grpSpPr>
              <a:xfrm>
                <a:off x="3074657" y="193980"/>
                <a:ext cx="4477025" cy="3428110"/>
                <a:chOff x="578683" y="1205865"/>
                <a:chExt cx="4477025" cy="3428110"/>
              </a:xfrm>
            </p:grpSpPr>
            <p:cxnSp>
              <p:nvCxnSpPr>
                <p:cNvPr id="92" name="Straight Connector 7">
                  <a:extLst>
                    <a:ext uri="{FF2B5EF4-FFF2-40B4-BE49-F238E27FC236}">
                      <a16:creationId xmlns:a16="http://schemas.microsoft.com/office/drawing/2014/main" id="{1252D543-A4C9-4CD3-BE79-42B537C4D845}"/>
                    </a:ext>
                  </a:extLst>
                </p:cNvPr>
                <p:cNvCxnSpPr>
                  <a:cxnSpLocks noChangeShapeType="1"/>
                </p:cNvCxnSpPr>
                <p:nvPr/>
              </p:nvCxnSpPr>
              <p:spPr bwMode="auto">
                <a:xfrm rot="5400000">
                  <a:off x="-349132" y="2889766"/>
                  <a:ext cx="2916000"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93" name="Straight Connector 8">
                  <a:extLst>
                    <a:ext uri="{FF2B5EF4-FFF2-40B4-BE49-F238E27FC236}">
                      <a16:creationId xmlns:a16="http://schemas.microsoft.com/office/drawing/2014/main" id="{39D822B0-841E-4C35-9780-EA0B90E46439}"/>
                    </a:ext>
                  </a:extLst>
                </p:cNvPr>
                <p:cNvCxnSpPr>
                  <a:cxnSpLocks noChangeShapeType="1"/>
                </p:cNvCxnSpPr>
                <p:nvPr/>
              </p:nvCxnSpPr>
              <p:spPr bwMode="auto">
                <a:xfrm>
                  <a:off x="1109662" y="4357688"/>
                  <a:ext cx="3744000" cy="1587"/>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94" name="TextBox 9">
                  <a:extLst>
                    <a:ext uri="{FF2B5EF4-FFF2-40B4-BE49-F238E27FC236}">
                      <a16:creationId xmlns:a16="http://schemas.microsoft.com/office/drawing/2014/main" id="{12A15627-B734-4A0F-96D0-A89DCE29CD47}"/>
                    </a:ext>
                  </a:extLst>
                </p:cNvPr>
                <p:cNvSpPr txBox="1">
                  <a:spLocks noChangeArrowheads="1"/>
                </p:cNvSpPr>
                <p:nvPr/>
              </p:nvSpPr>
              <p:spPr bwMode="auto">
                <a:xfrm>
                  <a:off x="578683" y="1205865"/>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Τιμή,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P</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
              <p:nvSpPr>
                <p:cNvPr id="95" name="TextBox 10">
                  <a:extLst>
                    <a:ext uri="{FF2B5EF4-FFF2-40B4-BE49-F238E27FC236}">
                      <a16:creationId xmlns:a16="http://schemas.microsoft.com/office/drawing/2014/main" id="{5B906DE6-E90E-4D67-B78D-A483BFEA0010}"/>
                    </a:ext>
                  </a:extLst>
                </p:cNvPr>
                <p:cNvSpPr txBox="1">
                  <a:spLocks noChangeArrowheads="1"/>
                </p:cNvSpPr>
                <p:nvPr/>
              </p:nvSpPr>
              <p:spPr bwMode="auto">
                <a:xfrm>
                  <a:off x="3698396" y="4286897"/>
                  <a:ext cx="13573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Ποσότητα,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Q</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cxnSp>
              <p:nvCxnSpPr>
                <p:cNvPr id="97" name="Straight Connector 27">
                  <a:extLst>
                    <a:ext uri="{FF2B5EF4-FFF2-40B4-BE49-F238E27FC236}">
                      <a16:creationId xmlns:a16="http://schemas.microsoft.com/office/drawing/2014/main" id="{4F795779-3781-485D-B591-113801481FB3}"/>
                    </a:ext>
                  </a:extLst>
                </p:cNvPr>
                <p:cNvCxnSpPr>
                  <a:cxnSpLocks noChangeShapeType="1"/>
                </p:cNvCxnSpPr>
                <p:nvPr/>
              </p:nvCxnSpPr>
              <p:spPr bwMode="auto">
                <a:xfrm flipV="1">
                  <a:off x="1478419" y="1514987"/>
                  <a:ext cx="1578503" cy="2320566"/>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98" name="Straight Connector 28">
                  <a:extLst>
                    <a:ext uri="{FF2B5EF4-FFF2-40B4-BE49-F238E27FC236}">
                      <a16:creationId xmlns:a16="http://schemas.microsoft.com/office/drawing/2014/main" id="{31E752FA-1AA4-4F71-ACC5-24A69E1F50A1}"/>
                    </a:ext>
                  </a:extLst>
                </p:cNvPr>
                <p:cNvCxnSpPr>
                  <a:cxnSpLocks noChangeShapeType="1"/>
                </p:cNvCxnSpPr>
                <p:nvPr/>
              </p:nvCxnSpPr>
              <p:spPr bwMode="auto">
                <a:xfrm>
                  <a:off x="1512158" y="1608982"/>
                  <a:ext cx="1821592" cy="239151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00" name="Straight Connector 40">
                  <a:extLst>
                    <a:ext uri="{FF2B5EF4-FFF2-40B4-BE49-F238E27FC236}">
                      <a16:creationId xmlns:a16="http://schemas.microsoft.com/office/drawing/2014/main" id="{EE9AC651-D460-4644-9A16-BFDFD5E7D124}"/>
                    </a:ext>
                  </a:extLst>
                </p:cNvPr>
                <p:cNvCxnSpPr>
                  <a:cxnSpLocks noChangeShapeType="1"/>
                </p:cNvCxnSpPr>
                <p:nvPr/>
              </p:nvCxnSpPr>
              <p:spPr bwMode="auto">
                <a:xfrm>
                  <a:off x="1135169" y="1745609"/>
                  <a:ext cx="2268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01" name="Straight Connector 46">
                  <a:extLst>
                    <a:ext uri="{FF2B5EF4-FFF2-40B4-BE49-F238E27FC236}">
                      <a16:creationId xmlns:a16="http://schemas.microsoft.com/office/drawing/2014/main" id="{AC6DA11C-C771-49BD-9144-75182869169A}"/>
                    </a:ext>
                  </a:extLst>
                </p:cNvPr>
                <p:cNvCxnSpPr>
                  <a:cxnSpLocks noChangeShapeType="1"/>
                </p:cNvCxnSpPr>
                <p:nvPr/>
              </p:nvCxnSpPr>
              <p:spPr bwMode="auto">
                <a:xfrm flipV="1">
                  <a:off x="1128713" y="3009505"/>
                  <a:ext cx="1432772" cy="1245"/>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102" name="TextBox 47">
                  <a:extLst>
                    <a:ext uri="{FF2B5EF4-FFF2-40B4-BE49-F238E27FC236}">
                      <a16:creationId xmlns:a16="http://schemas.microsoft.com/office/drawing/2014/main" id="{8536E67F-6FCB-4CE3-B9CE-807D985C4167}"/>
                    </a:ext>
                  </a:extLst>
                </p:cNvPr>
                <p:cNvSpPr txBox="1">
                  <a:spLocks noChangeArrowheads="1"/>
                </p:cNvSpPr>
                <p:nvPr/>
              </p:nvSpPr>
              <p:spPr bwMode="auto">
                <a:xfrm>
                  <a:off x="747734" y="1564489"/>
                  <a:ext cx="550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rPr>
                    <a:t>1</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sp>
              <p:nvSpPr>
                <p:cNvPr id="103" name="TextBox 21">
                  <a:extLst>
                    <a:ext uri="{FF2B5EF4-FFF2-40B4-BE49-F238E27FC236}">
                      <a16:creationId xmlns:a16="http://schemas.microsoft.com/office/drawing/2014/main" id="{F16AD911-3C50-4146-8E55-FE1C66435382}"/>
                    </a:ext>
                  </a:extLst>
                </p:cNvPr>
                <p:cNvSpPr txBox="1">
                  <a:spLocks noChangeArrowheads="1"/>
                </p:cNvSpPr>
                <p:nvPr/>
              </p:nvSpPr>
              <p:spPr bwMode="auto">
                <a:xfrm>
                  <a:off x="767512" y="2794764"/>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rPr>
                    <a:t>0</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cxnSp>
              <p:nvCxnSpPr>
                <p:cNvPr id="105" name="Straight Connector 25">
                  <a:extLst>
                    <a:ext uri="{FF2B5EF4-FFF2-40B4-BE49-F238E27FC236}">
                      <a16:creationId xmlns:a16="http://schemas.microsoft.com/office/drawing/2014/main" id="{61A342F8-D492-4F6A-B419-3E24320F43AA}"/>
                    </a:ext>
                  </a:extLst>
                </p:cNvPr>
                <p:cNvCxnSpPr>
                  <a:cxnSpLocks noChangeShapeType="1"/>
                </p:cNvCxnSpPr>
                <p:nvPr/>
              </p:nvCxnSpPr>
              <p:spPr bwMode="auto">
                <a:xfrm rot="5400000">
                  <a:off x="1879971" y="3686838"/>
                  <a:ext cx="1368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106" name="TextBox 47">
                  <a:extLst>
                    <a:ext uri="{FF2B5EF4-FFF2-40B4-BE49-F238E27FC236}">
                      <a16:creationId xmlns:a16="http://schemas.microsoft.com/office/drawing/2014/main" id="{02F209A4-FC5B-4BBB-A737-5DEC6D482BC1}"/>
                    </a:ext>
                  </a:extLst>
                </p:cNvPr>
                <p:cNvSpPr txBox="1">
                  <a:spLocks noChangeArrowheads="1"/>
                </p:cNvSpPr>
                <p:nvPr/>
              </p:nvSpPr>
              <p:spPr bwMode="auto">
                <a:xfrm>
                  <a:off x="1815573" y="2317996"/>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l-GR" altLang="en-US" sz="1600" kern="1200" dirty="0">
                      <a:solidFill>
                        <a:srgbClr val="000000"/>
                      </a:solidFill>
                      <a:ea typeface="+mn-ea"/>
                      <a:cs typeface="+mn-cs"/>
                    </a:rPr>
                    <a:t>Α</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sp>
              <p:nvSpPr>
                <p:cNvPr id="107" name="TextBox 47">
                  <a:extLst>
                    <a:ext uri="{FF2B5EF4-FFF2-40B4-BE49-F238E27FC236}">
                      <a16:creationId xmlns:a16="http://schemas.microsoft.com/office/drawing/2014/main" id="{51D379AA-C20A-41C8-A618-87B909ADB4E5}"/>
                    </a:ext>
                  </a:extLst>
                </p:cNvPr>
                <p:cNvSpPr txBox="1">
                  <a:spLocks noChangeArrowheads="1"/>
                </p:cNvSpPr>
                <p:nvPr/>
              </p:nvSpPr>
              <p:spPr bwMode="auto">
                <a:xfrm>
                  <a:off x="2173614" y="1674993"/>
                  <a:ext cx="35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l-GR" altLang="en-US" sz="1600" kern="1200" dirty="0">
                      <a:solidFill>
                        <a:srgbClr val="000000"/>
                      </a:solidFill>
                      <a:ea typeface="+mn-ea"/>
                      <a:cs typeface="+mn-cs"/>
                    </a:rPr>
                    <a:t>Β</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sp>
              <p:nvSpPr>
                <p:cNvPr id="108" name="TextBox 47">
                  <a:extLst>
                    <a:ext uri="{FF2B5EF4-FFF2-40B4-BE49-F238E27FC236}">
                      <a16:creationId xmlns:a16="http://schemas.microsoft.com/office/drawing/2014/main" id="{403CA6F4-B68B-4A60-90A7-27230BC5F3E9}"/>
                    </a:ext>
                  </a:extLst>
                </p:cNvPr>
                <p:cNvSpPr txBox="1">
                  <a:spLocks noChangeArrowheads="1"/>
                </p:cNvSpPr>
                <p:nvPr/>
              </p:nvSpPr>
              <p:spPr bwMode="auto">
                <a:xfrm>
                  <a:off x="1860868" y="3463188"/>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l-GR" altLang="en-US" sz="1600" kern="1200" dirty="0">
                      <a:solidFill>
                        <a:srgbClr val="000000"/>
                      </a:solidFill>
                      <a:ea typeface="+mn-ea"/>
                      <a:cs typeface="+mn-cs"/>
                    </a:rPr>
                    <a:t>Δ</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sp>
              <p:nvSpPr>
                <p:cNvPr id="109" name="TextBox 47">
                  <a:extLst>
                    <a:ext uri="{FF2B5EF4-FFF2-40B4-BE49-F238E27FC236}">
                      <a16:creationId xmlns:a16="http://schemas.microsoft.com/office/drawing/2014/main" id="{749D246E-B99A-45E1-AB43-722BDC1B67FD}"/>
                    </a:ext>
                  </a:extLst>
                </p:cNvPr>
                <p:cNvSpPr txBox="1">
                  <a:spLocks noChangeArrowheads="1"/>
                </p:cNvSpPr>
                <p:nvPr/>
              </p:nvSpPr>
              <p:spPr bwMode="auto">
                <a:xfrm>
                  <a:off x="2390790" y="4295421"/>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Q</a:t>
                  </a:r>
                  <a:r>
                    <a:rPr lang="en-US" altLang="en-US" sz="1600" kern="1200" baseline="-25000" dirty="0">
                      <a:solidFill>
                        <a:srgbClr val="000000"/>
                      </a:solidFill>
                      <a:ea typeface="+mn-ea"/>
                      <a:cs typeface="+mn-cs"/>
                    </a:rPr>
                    <a:t>0</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sp>
              <p:nvSpPr>
                <p:cNvPr id="110" name="TextBox 47">
                  <a:extLst>
                    <a:ext uri="{FF2B5EF4-FFF2-40B4-BE49-F238E27FC236}">
                      <a16:creationId xmlns:a16="http://schemas.microsoft.com/office/drawing/2014/main" id="{673B69A1-D7FC-477C-A4E7-37DF945CA01A}"/>
                    </a:ext>
                  </a:extLst>
                </p:cNvPr>
                <p:cNvSpPr txBox="1">
                  <a:spLocks noChangeArrowheads="1"/>
                </p:cNvSpPr>
                <p:nvPr/>
              </p:nvSpPr>
              <p:spPr bwMode="auto">
                <a:xfrm>
                  <a:off x="2716539" y="4295421"/>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1600" kern="1200" dirty="0">
                      <a:solidFill>
                        <a:srgbClr val="000000"/>
                      </a:solidFill>
                      <a:ea typeface="+mn-ea"/>
                      <a:cs typeface="+mn-cs"/>
                    </a:rPr>
                    <a:t>Q</a:t>
                  </a:r>
                  <a:r>
                    <a:rPr lang="en-US" altLang="en-US" sz="1600" kern="1200" baseline="-25000" dirty="0">
                      <a:solidFill>
                        <a:srgbClr val="000000"/>
                      </a:solidFill>
                      <a:ea typeface="+mn-ea"/>
                      <a:cs typeface="+mn-cs"/>
                    </a:rPr>
                    <a:t>3</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sp>
              <p:nvSpPr>
                <p:cNvPr id="111" name="TextBox 47">
                  <a:extLst>
                    <a:ext uri="{FF2B5EF4-FFF2-40B4-BE49-F238E27FC236}">
                      <a16:creationId xmlns:a16="http://schemas.microsoft.com/office/drawing/2014/main" id="{7F5283BE-869C-4FD5-85D6-26B8537ED90C}"/>
                    </a:ext>
                  </a:extLst>
                </p:cNvPr>
                <p:cNvSpPr txBox="1">
                  <a:spLocks noChangeArrowheads="1"/>
                </p:cNvSpPr>
                <p:nvPr/>
              </p:nvSpPr>
              <p:spPr bwMode="auto">
                <a:xfrm>
                  <a:off x="2177235" y="2166967"/>
                  <a:ext cx="442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S</a:t>
                  </a:r>
                  <a:r>
                    <a:rPr lang="en-US" altLang="en-US" sz="1600" kern="1200" baseline="-25000" dirty="0">
                      <a:solidFill>
                        <a:srgbClr val="000000"/>
                      </a:solidFill>
                      <a:ea typeface="+mn-ea"/>
                      <a:cs typeface="+mn-cs"/>
                    </a:rPr>
                    <a:t>1</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sp>
              <p:nvSpPr>
                <p:cNvPr id="112" name="TextBox 47">
                  <a:extLst>
                    <a:ext uri="{FF2B5EF4-FFF2-40B4-BE49-F238E27FC236}">
                      <a16:creationId xmlns:a16="http://schemas.microsoft.com/office/drawing/2014/main" id="{1D33D8C4-220C-445C-A817-C6FAC9AFAD7E}"/>
                    </a:ext>
                  </a:extLst>
                </p:cNvPr>
                <p:cNvSpPr txBox="1">
                  <a:spLocks noChangeArrowheads="1"/>
                </p:cNvSpPr>
                <p:nvPr/>
              </p:nvSpPr>
              <p:spPr bwMode="auto">
                <a:xfrm>
                  <a:off x="2927953" y="3736142"/>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D</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rPr>
                    <a:t>0</a:t>
                  </a:r>
                </a:p>
              </p:txBody>
            </p:sp>
          </p:grpSp>
          <p:cxnSp>
            <p:nvCxnSpPr>
              <p:cNvPr id="87" name="Straight Connector 27">
                <a:extLst>
                  <a:ext uri="{FF2B5EF4-FFF2-40B4-BE49-F238E27FC236}">
                    <a16:creationId xmlns:a16="http://schemas.microsoft.com/office/drawing/2014/main" id="{AC213FCD-8911-467F-886A-A4FC413F647E}"/>
                  </a:ext>
                </a:extLst>
              </p:cNvPr>
              <p:cNvCxnSpPr>
                <a:cxnSpLocks noChangeShapeType="1"/>
              </p:cNvCxnSpPr>
              <p:nvPr/>
            </p:nvCxnSpPr>
            <p:spPr bwMode="auto">
              <a:xfrm flipV="1">
                <a:off x="4290293" y="540054"/>
                <a:ext cx="1732059" cy="2565822"/>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88" name="TextBox 47">
                <a:extLst>
                  <a:ext uri="{FF2B5EF4-FFF2-40B4-BE49-F238E27FC236}">
                    <a16:creationId xmlns:a16="http://schemas.microsoft.com/office/drawing/2014/main" id="{3A585507-99E3-471D-918C-2CB25E9DA230}"/>
                  </a:ext>
                </a:extLst>
              </p:cNvPr>
              <p:cNvSpPr txBox="1">
                <a:spLocks noChangeArrowheads="1"/>
              </p:cNvSpPr>
              <p:nvPr/>
            </p:nvSpPr>
            <p:spPr bwMode="auto">
              <a:xfrm>
                <a:off x="5133050" y="1568817"/>
                <a:ext cx="442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S</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rPr>
                  <a:t>0</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sp>
            <p:nvSpPr>
              <p:cNvPr id="89" name="TextBox 47">
                <a:extLst>
                  <a:ext uri="{FF2B5EF4-FFF2-40B4-BE49-F238E27FC236}">
                    <a16:creationId xmlns:a16="http://schemas.microsoft.com/office/drawing/2014/main" id="{9210F146-553F-44B3-A69E-DDAE8CB82284}"/>
                  </a:ext>
                </a:extLst>
              </p:cNvPr>
              <p:cNvSpPr txBox="1">
                <a:spLocks noChangeArrowheads="1"/>
              </p:cNvSpPr>
              <p:nvPr/>
            </p:nvSpPr>
            <p:spPr bwMode="auto">
              <a:xfrm>
                <a:off x="5049840" y="1802278"/>
                <a:ext cx="530964"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25000" noProof="0" dirty="0">
                    <a:ln>
                      <a:noFill/>
                    </a:ln>
                    <a:solidFill>
                      <a:srgbClr val="000000"/>
                    </a:solidFill>
                    <a:effectLst/>
                    <a:uLnTx/>
                    <a:uFillTx/>
                    <a:ea typeface="+mn-ea"/>
                    <a:cs typeface="Times" panose="02020603050405020304" pitchFamily="18" charset="0"/>
                  </a:rPr>
                  <a:t>Γ</a:t>
                </a:r>
              </a:p>
            </p:txBody>
          </p:sp>
          <p:cxnSp>
            <p:nvCxnSpPr>
              <p:cNvPr id="90" name="Straight Arrow Connector 89">
                <a:extLst>
                  <a:ext uri="{FF2B5EF4-FFF2-40B4-BE49-F238E27FC236}">
                    <a16:creationId xmlns:a16="http://schemas.microsoft.com/office/drawing/2014/main" id="{18B1C22D-24FE-4A25-9A97-277BD7D9BC44}"/>
                  </a:ext>
                </a:extLst>
              </p:cNvPr>
              <p:cNvCxnSpPr>
                <a:cxnSpLocks/>
              </p:cNvCxnSpPr>
              <p:nvPr/>
            </p:nvCxnSpPr>
            <p:spPr>
              <a:xfrm flipH="1" flipV="1">
                <a:off x="4974749" y="1438087"/>
                <a:ext cx="256578" cy="1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3" name="Straight Connector 25">
              <a:extLst>
                <a:ext uri="{FF2B5EF4-FFF2-40B4-BE49-F238E27FC236}">
                  <a16:creationId xmlns:a16="http://schemas.microsoft.com/office/drawing/2014/main" id="{93C20045-8B3A-41A0-B92A-1BC7750EB541}"/>
                </a:ext>
              </a:extLst>
            </p:cNvPr>
            <p:cNvCxnSpPr>
              <a:cxnSpLocks noChangeShapeType="1"/>
            </p:cNvCxnSpPr>
            <p:nvPr/>
          </p:nvCxnSpPr>
          <p:spPr bwMode="auto">
            <a:xfrm rot="5400000">
              <a:off x="4597510" y="2056545"/>
              <a:ext cx="2592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14" name="Straight Connector 25">
              <a:extLst>
                <a:ext uri="{FF2B5EF4-FFF2-40B4-BE49-F238E27FC236}">
                  <a16:creationId xmlns:a16="http://schemas.microsoft.com/office/drawing/2014/main" id="{5FC82987-2A33-4A4F-A319-4EA8E0ABDB10}"/>
                </a:ext>
              </a:extLst>
            </p:cNvPr>
            <p:cNvCxnSpPr>
              <a:cxnSpLocks noChangeShapeType="1"/>
            </p:cNvCxnSpPr>
            <p:nvPr/>
          </p:nvCxnSpPr>
          <p:spPr bwMode="auto">
            <a:xfrm rot="5400000">
              <a:off x="2798636" y="2047607"/>
              <a:ext cx="2628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115" name="TextBox 47">
              <a:extLst>
                <a:ext uri="{FF2B5EF4-FFF2-40B4-BE49-F238E27FC236}">
                  <a16:creationId xmlns:a16="http://schemas.microsoft.com/office/drawing/2014/main" id="{D9C7E199-B5E6-4109-A857-22FABFA7854D}"/>
                </a:ext>
              </a:extLst>
            </p:cNvPr>
            <p:cNvSpPr txBox="1">
              <a:spLocks noChangeArrowheads="1"/>
            </p:cNvSpPr>
            <p:nvPr/>
          </p:nvSpPr>
          <p:spPr bwMode="auto">
            <a:xfrm>
              <a:off x="3940812" y="3287569"/>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1600" kern="1200" dirty="0">
                  <a:solidFill>
                    <a:srgbClr val="000000"/>
                  </a:solidFill>
                  <a:ea typeface="+mn-ea"/>
                  <a:cs typeface="+mn-cs"/>
                </a:rPr>
                <a:t>Q</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rPr>
                <a:t>1</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cxnSp>
          <p:nvCxnSpPr>
            <p:cNvPr id="116" name="Straight Connector 25">
              <a:extLst>
                <a:ext uri="{FF2B5EF4-FFF2-40B4-BE49-F238E27FC236}">
                  <a16:creationId xmlns:a16="http://schemas.microsoft.com/office/drawing/2014/main" id="{418C895E-F207-4446-BB37-297F253DCD92}"/>
                </a:ext>
              </a:extLst>
            </p:cNvPr>
            <p:cNvCxnSpPr>
              <a:cxnSpLocks noChangeShapeType="1"/>
            </p:cNvCxnSpPr>
            <p:nvPr/>
          </p:nvCxnSpPr>
          <p:spPr bwMode="auto">
            <a:xfrm rot="5400000">
              <a:off x="4122065" y="2051504"/>
              <a:ext cx="2628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117" name="TextBox 47">
              <a:extLst>
                <a:ext uri="{FF2B5EF4-FFF2-40B4-BE49-F238E27FC236}">
                  <a16:creationId xmlns:a16="http://schemas.microsoft.com/office/drawing/2014/main" id="{B48D3516-7062-4948-83B7-911A5DD1BBBE}"/>
                </a:ext>
              </a:extLst>
            </p:cNvPr>
            <p:cNvSpPr txBox="1">
              <a:spLocks noChangeArrowheads="1"/>
            </p:cNvSpPr>
            <p:nvPr/>
          </p:nvSpPr>
          <p:spPr bwMode="auto">
            <a:xfrm>
              <a:off x="5698038" y="3271568"/>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1600" kern="1200" dirty="0">
                  <a:solidFill>
                    <a:srgbClr val="000000"/>
                  </a:solidFill>
                  <a:ea typeface="+mn-ea"/>
                  <a:cs typeface="+mn-cs"/>
                </a:rPr>
                <a:t>Q</a:t>
              </a:r>
              <a:r>
                <a:rPr lang="en-US" altLang="en-US" sz="1600" kern="1200" baseline="-25000" dirty="0">
                  <a:solidFill>
                    <a:srgbClr val="000000"/>
                  </a:solidFill>
                  <a:ea typeface="+mn-ea"/>
                  <a:cs typeface="+mn-cs"/>
                </a:rPr>
                <a:t>2</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grpSp>
      <p:sp>
        <p:nvSpPr>
          <p:cNvPr id="118" name="TextBox 47">
            <a:extLst>
              <a:ext uri="{FF2B5EF4-FFF2-40B4-BE49-F238E27FC236}">
                <a16:creationId xmlns:a16="http://schemas.microsoft.com/office/drawing/2014/main" id="{3F809C01-2636-4266-87FD-EE3EEE4AC5C6}"/>
              </a:ext>
            </a:extLst>
          </p:cNvPr>
          <p:cNvSpPr txBox="1">
            <a:spLocks noChangeArrowheads="1"/>
          </p:cNvSpPr>
          <p:nvPr/>
        </p:nvSpPr>
        <p:spPr bwMode="auto">
          <a:xfrm>
            <a:off x="3495979" y="3302665"/>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1600" kern="1200" dirty="0">
                <a:solidFill>
                  <a:srgbClr val="000000"/>
                </a:solidFill>
                <a:ea typeface="+mn-ea"/>
                <a:cs typeface="+mn-cs"/>
              </a:rPr>
              <a:t>0</a:t>
            </a:r>
            <a:endParaRPr kumimoji="0" lang="el-GR" altLang="en-US" sz="1600" b="0" i="0" u="none" strike="noStrike" kern="1200" cap="none" spc="0" normalizeH="0" noProof="0" dirty="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66712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p:nvSpPr>
          <p:cNvPr id="250" name="Google Shape;250;p2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300" b="0" i="0" u="none" strike="noStrike" kern="0" cap="none" spc="0" normalizeH="0" baseline="0" noProof="0">
              <a:ln>
                <a:noFill/>
              </a:ln>
              <a:solidFill>
                <a:srgbClr val="FFFFFF"/>
              </a:solidFill>
              <a:effectLst/>
              <a:uLnTx/>
              <a:uFillTx/>
              <a:latin typeface="Dosis ExtraLight"/>
              <a:sym typeface="Dosis ExtraLight"/>
            </a:endParaRPr>
          </a:p>
        </p:txBody>
      </p:sp>
      <p:sp>
        <p:nvSpPr>
          <p:cNvPr id="5" name="Google Shape;338;p33">
            <a:extLst>
              <a:ext uri="{FF2B5EF4-FFF2-40B4-BE49-F238E27FC236}">
                <a16:creationId xmlns:a16="http://schemas.microsoft.com/office/drawing/2014/main" id="{5322FFFA-A7E1-4F78-AB6C-E8C2949ADD9C}"/>
              </a:ext>
            </a:extLst>
          </p:cNvPr>
          <p:cNvSpPr txBox="1">
            <a:spLocks/>
          </p:cNvSpPr>
          <p:nvPr/>
        </p:nvSpPr>
        <p:spPr>
          <a:xfrm>
            <a:off x="76209" y="1107771"/>
            <a:ext cx="2911800" cy="416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Δημοσιονομική μεταφορά σε παραγωγούς</a:t>
            </a:r>
          </a:p>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lang="el-GR" sz="3000" dirty="0">
                <a:solidFill>
                  <a:srgbClr val="51B148"/>
                </a:solidFill>
                <a:latin typeface="Arial"/>
                <a:ea typeface="Dosis ExtraLight"/>
                <a:cs typeface="Dosis ExtraLight"/>
                <a:sym typeface="Dosis ExtraLight"/>
              </a:rPr>
              <a:t>7</a:t>
            </a: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 Επιδότηση ειδικού σκοπού</a:t>
            </a:r>
          </a:p>
        </p:txBody>
      </p:sp>
      <p:sp>
        <p:nvSpPr>
          <p:cNvPr id="2" name="TextBox 1">
            <a:extLst>
              <a:ext uri="{FF2B5EF4-FFF2-40B4-BE49-F238E27FC236}">
                <a16:creationId xmlns:a16="http://schemas.microsoft.com/office/drawing/2014/main" id="{D9306E75-1B3A-4568-9909-0DECF7B66568}"/>
              </a:ext>
            </a:extLst>
          </p:cNvPr>
          <p:cNvSpPr txBox="1"/>
          <p:nvPr/>
        </p:nvSpPr>
        <p:spPr>
          <a:xfrm>
            <a:off x="2764630" y="-66290"/>
            <a:ext cx="6379369" cy="5509200"/>
          </a:xfrm>
          <a:prstGeom prst="rect">
            <a:avLst/>
          </a:prstGeom>
          <a:noFill/>
        </p:spPr>
        <p:txBody>
          <a:bodyPr wrap="square" rtlCol="0">
            <a:spAutoFit/>
          </a:bodyPr>
          <a:lstStyle/>
          <a:p>
            <a:r>
              <a:rPr lang="el-GR" sz="1600" dirty="0"/>
              <a:t>Ειδικός σκοπός:</a:t>
            </a:r>
          </a:p>
          <a:p>
            <a:pPr marL="285750" indent="-285750">
              <a:buFont typeface="Arial" panose="020B0604020202020204" pitchFamily="34" charset="0"/>
              <a:buChar char="•"/>
            </a:pPr>
            <a:r>
              <a:rPr lang="el-GR" sz="1600" dirty="0"/>
              <a:t>Στήριξη της αγροτικής οικονομίας σε ειδικές περιοχές έτσι ώστε να μπορέσουν να ανταπεξέλθουν σε ένα υψηλότερο κόστος παραγωγής που επιβάλλει η </a:t>
            </a:r>
            <a:r>
              <a:rPr lang="el-GR" sz="1600" dirty="0" err="1"/>
              <a:t>χωροθέτηση</a:t>
            </a:r>
            <a:r>
              <a:rPr lang="el-GR" sz="1600" dirty="0"/>
              <a:t> ή το περιβάλλον </a:t>
            </a:r>
          </a:p>
          <a:p>
            <a:pPr lvl="8"/>
            <a:r>
              <a:rPr lang="el-GR" sz="1200" u="sng" dirty="0"/>
              <a:t>Παράδειγμα</a:t>
            </a:r>
            <a:r>
              <a:rPr lang="el-GR" sz="1200" dirty="0"/>
              <a:t>: Γεωργία στα μικρά νησιά του Αιγαίου που αντιμετωπίζουν υψηλό κόστος μεταφοράς αγροτικών εφοδίων</a:t>
            </a:r>
          </a:p>
          <a:p>
            <a:pPr lvl="4"/>
            <a:r>
              <a:rPr lang="el-GR" sz="1200" u="sng" dirty="0"/>
              <a:t>Παράδειγμα</a:t>
            </a:r>
            <a:r>
              <a:rPr lang="el-GR" sz="1200" dirty="0"/>
              <a:t>: Αγροτική παραγωγή σε ορεινές περιοχές που αντιμετωπίζουν, λόγω περιβάλλοντος, μικρότερες παραγωγικότητες και υψηλότερο κόστος</a:t>
            </a:r>
          </a:p>
          <a:p>
            <a:pPr lvl="4"/>
            <a:r>
              <a:rPr lang="el-GR" sz="1200" u="sng" dirty="0"/>
              <a:t>Παράδειγμα</a:t>
            </a:r>
            <a:r>
              <a:rPr lang="el-GR" sz="1200" dirty="0"/>
              <a:t>: Αγροτική παραγωγή μέσα σε περιοχές </a:t>
            </a:r>
            <a:r>
              <a:rPr lang="en-US" sz="1200" dirty="0"/>
              <a:t>Natura 2000 </a:t>
            </a:r>
            <a:r>
              <a:rPr lang="el-GR" sz="1200" dirty="0"/>
              <a:t>και επιβάλλουν περιορισμούς στη διαδικασία (μεθόδους) και στις εισροές της παραγωγής</a:t>
            </a:r>
            <a:endParaRPr lang="el-GR" sz="1600" dirty="0"/>
          </a:p>
          <a:p>
            <a:pPr marL="285750" indent="-285750">
              <a:buFont typeface="Arial" panose="020B0604020202020204" pitchFamily="34" charset="0"/>
              <a:buChar char="•"/>
            </a:pPr>
            <a:r>
              <a:rPr lang="el-GR" sz="1600" dirty="0" err="1"/>
              <a:t>Επαναπροσανατολισμός</a:t>
            </a:r>
            <a:r>
              <a:rPr lang="el-GR" sz="1600" dirty="0"/>
              <a:t> της παραγωγής και επιδοτήσεις για την προσέλκυση αγροτών σε συγκεκριμένες μεθοδολογίες παραγωγής (π.χ. βιολογική γεωργία) και σε συγκεκριμένες καλλιέργειες (π.χ. αρωματικά και φαρμακευτικά φυτά)</a:t>
            </a:r>
          </a:p>
          <a:p>
            <a:r>
              <a:rPr lang="el-GR" sz="1200" u="sng" dirty="0"/>
              <a:t>Παράδειγμα</a:t>
            </a:r>
            <a:r>
              <a:rPr lang="el-GR" sz="1200" dirty="0"/>
              <a:t>: Η βιολογική παραγωγή καλαμποκιού μπορεί να έχει σημαντικά χαμηλότερη απόδοση από τη συμβατική. Είναι όμως σημαντική εισροή για την βιολογική κτηνοτροφία.</a:t>
            </a:r>
          </a:p>
          <a:p>
            <a:r>
              <a:rPr lang="el-GR" sz="1200" u="sng" dirty="0"/>
              <a:t>Παράδειγμα</a:t>
            </a:r>
            <a:r>
              <a:rPr lang="el-GR" sz="1200" dirty="0"/>
              <a:t>: Οι εναλλακτικές καλλιέργειες ως διέξοδος από κορεσμένες αγορές χρειάζονται κάποιους αρχικούς καλλιεργητές για να ξεπεραστούν οι ανασφάλειες και να αποκτηθεί κρίσιμη μάζα παραγωγής.</a:t>
            </a:r>
          </a:p>
          <a:p>
            <a:pPr marL="171450" indent="-171450">
              <a:buFont typeface="Arial" panose="020B0604020202020204" pitchFamily="34" charset="0"/>
              <a:buChar char="•"/>
            </a:pPr>
            <a:r>
              <a:rPr lang="el-GR" sz="1600" dirty="0"/>
              <a:t>Παραγωγή περιβαλλοντικών και κλιματικών υπηρεσιών επιπλέον των υποχρεωτικώς παραγόμενων</a:t>
            </a:r>
          </a:p>
          <a:p>
            <a:r>
              <a:rPr lang="el-GR" sz="1200" u="sng" dirty="0"/>
              <a:t>Παράδειγμα</a:t>
            </a:r>
            <a:r>
              <a:rPr lang="el-GR" sz="1200" dirty="0"/>
              <a:t>: Για τη μείωση των εκπομπών μεθανίου επιδοτείται η διαχείριση και η εφαρμογή κοπριάς σε αγρούς αντί για λίπασμα</a:t>
            </a:r>
          </a:p>
          <a:p>
            <a:r>
              <a:rPr lang="el-GR" sz="1200" u="sng" dirty="0"/>
              <a:t>Παράδειγμα</a:t>
            </a:r>
            <a:r>
              <a:rPr lang="el-GR" sz="1200" dirty="0"/>
              <a:t>: Για τη μείωση της </a:t>
            </a:r>
            <a:r>
              <a:rPr lang="el-GR" sz="1200" dirty="0" err="1"/>
              <a:t>νιτρορύπανσης</a:t>
            </a:r>
            <a:r>
              <a:rPr lang="el-GR" sz="1200" dirty="0"/>
              <a:t> σε Νιτρικά Ευαίσθητες Ζώνες επιδοτείται η αγορά λιπασμάτων αργής διάθεσης αζώτου.</a:t>
            </a:r>
            <a:endParaRPr lang="el-GR" sz="1600" dirty="0"/>
          </a:p>
        </p:txBody>
      </p:sp>
    </p:spTree>
    <p:extLst>
      <p:ext uri="{BB962C8B-B14F-4D97-AF65-F5344CB8AC3E}">
        <p14:creationId xmlns:p14="http://schemas.microsoft.com/office/powerpoint/2010/main" val="3612922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p:nvSpPr>
          <p:cNvPr id="250" name="Google Shape;250;p2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300" b="0" i="0" u="none" strike="noStrike" kern="0" cap="none" spc="0" normalizeH="0" baseline="0" noProof="0">
              <a:ln>
                <a:noFill/>
              </a:ln>
              <a:solidFill>
                <a:srgbClr val="FFFFFF"/>
              </a:solidFill>
              <a:effectLst/>
              <a:uLnTx/>
              <a:uFillTx/>
              <a:latin typeface="Dosis ExtraLight"/>
              <a:sym typeface="Dosis ExtraLight"/>
            </a:endParaRPr>
          </a:p>
        </p:txBody>
      </p:sp>
      <p:sp>
        <p:nvSpPr>
          <p:cNvPr id="5" name="Google Shape;338;p33">
            <a:extLst>
              <a:ext uri="{FF2B5EF4-FFF2-40B4-BE49-F238E27FC236}">
                <a16:creationId xmlns:a16="http://schemas.microsoft.com/office/drawing/2014/main" id="{5322FFFA-A7E1-4F78-AB6C-E8C2949ADD9C}"/>
              </a:ext>
            </a:extLst>
          </p:cNvPr>
          <p:cNvSpPr txBox="1">
            <a:spLocks/>
          </p:cNvSpPr>
          <p:nvPr/>
        </p:nvSpPr>
        <p:spPr>
          <a:xfrm>
            <a:off x="76209" y="1107771"/>
            <a:ext cx="2911800" cy="416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Δημοσιονομική μεταφορά σε παραγωγούς</a:t>
            </a:r>
          </a:p>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7. Επιδότηση ειδικού σκοπού</a:t>
            </a:r>
          </a:p>
        </p:txBody>
      </p:sp>
      <p:sp>
        <p:nvSpPr>
          <p:cNvPr id="2" name="TextBox 1">
            <a:extLst>
              <a:ext uri="{FF2B5EF4-FFF2-40B4-BE49-F238E27FC236}">
                <a16:creationId xmlns:a16="http://schemas.microsoft.com/office/drawing/2014/main" id="{D9306E75-1B3A-4568-9909-0DECF7B66568}"/>
              </a:ext>
            </a:extLst>
          </p:cNvPr>
          <p:cNvSpPr txBox="1"/>
          <p:nvPr/>
        </p:nvSpPr>
        <p:spPr>
          <a:xfrm>
            <a:off x="2764630" y="-66290"/>
            <a:ext cx="6379369"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600" b="0" i="0" u="none" strike="noStrike" kern="0" cap="none" spc="0" normalizeH="0" baseline="0" noProof="0" dirty="0">
                <a:ln>
                  <a:noFill/>
                </a:ln>
                <a:solidFill>
                  <a:srgbClr val="000000"/>
                </a:solidFill>
                <a:effectLst/>
                <a:uLnTx/>
                <a:uFillTx/>
                <a:latin typeface="Arial"/>
                <a:cs typeface="Arial"/>
                <a:sym typeface="Arial"/>
              </a:rPr>
              <a:t>Μορφές της επιδότησης ειδικού σκοπού:</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l-GR" sz="1600" b="0" i="0" u="none" strike="noStrike" kern="0" cap="none" spc="0" normalizeH="0" baseline="0" noProof="0" dirty="0">
                <a:ln>
                  <a:noFill/>
                </a:ln>
                <a:solidFill>
                  <a:srgbClr val="000000"/>
                </a:solidFill>
                <a:effectLst/>
                <a:uLnTx/>
                <a:uFillTx/>
                <a:latin typeface="Arial"/>
                <a:cs typeface="Arial"/>
                <a:sym typeface="Arial"/>
              </a:rPr>
              <a:t>Στήριξη της αγροτικής οικονομίας σε ειδικές περιοχές έτσι ώστε να μπορέσουν να ανταπεξέλθουν σε ένα υψηλότερο κόστος παραγωγής που επιβάλλει η </a:t>
            </a:r>
            <a:r>
              <a:rPr kumimoji="0" lang="el-GR" sz="1600" b="0" i="0" u="none" strike="noStrike" kern="0" cap="none" spc="0" normalizeH="0" baseline="0" noProof="0" dirty="0" err="1">
                <a:ln>
                  <a:noFill/>
                </a:ln>
                <a:solidFill>
                  <a:srgbClr val="000000"/>
                </a:solidFill>
                <a:effectLst/>
                <a:uLnTx/>
                <a:uFillTx/>
                <a:latin typeface="Arial"/>
                <a:cs typeface="Arial"/>
                <a:sym typeface="Arial"/>
              </a:rPr>
              <a:t>χωροθέτηση</a:t>
            </a:r>
            <a:r>
              <a:rPr kumimoji="0" lang="el-GR" sz="1600" b="0" i="0" u="none" strike="noStrike" kern="0" cap="none" spc="0" normalizeH="0" baseline="0" noProof="0" dirty="0">
                <a:ln>
                  <a:noFill/>
                </a:ln>
                <a:solidFill>
                  <a:srgbClr val="000000"/>
                </a:solidFill>
                <a:effectLst/>
                <a:uLnTx/>
                <a:uFillTx/>
                <a:latin typeface="Arial"/>
                <a:cs typeface="Arial"/>
                <a:sym typeface="Arial"/>
              </a:rPr>
              <a:t> ή το περιβάλλον </a:t>
            </a:r>
          </a:p>
          <a:p>
            <a:pPr marL="0" marR="0" lvl="8"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200" b="0" i="0" u="sng" strike="noStrike" kern="0" cap="none" spc="0" normalizeH="0" baseline="0" noProof="0" dirty="0">
                <a:ln>
                  <a:noFill/>
                </a:ln>
                <a:solidFill>
                  <a:srgbClr val="000000"/>
                </a:solidFill>
                <a:effectLst/>
                <a:uLnTx/>
                <a:uFillTx/>
                <a:latin typeface="Arial"/>
                <a:cs typeface="Arial"/>
                <a:sym typeface="Arial"/>
              </a:rPr>
              <a:t>Παράδειγμα</a:t>
            </a:r>
            <a:r>
              <a:rPr kumimoji="0" lang="el-GR" sz="1200" b="0" i="0" u="none" strike="noStrike" kern="0" cap="none" spc="0" normalizeH="0" baseline="0" noProof="0" dirty="0">
                <a:ln>
                  <a:noFill/>
                </a:ln>
                <a:solidFill>
                  <a:srgbClr val="000000"/>
                </a:solidFill>
                <a:effectLst/>
                <a:uLnTx/>
                <a:uFillTx/>
                <a:latin typeface="Arial"/>
                <a:cs typeface="Arial"/>
                <a:sym typeface="Arial"/>
              </a:rPr>
              <a:t>: </a:t>
            </a:r>
            <a:r>
              <a:rPr lang="el-GR" sz="1200" dirty="0"/>
              <a:t>Στα Μικρά Νησιά Αιγαίου (ΜΝΑ) υποστηρίζεται το κόστος μεταφοράς ογκωδών εισροών. </a:t>
            </a:r>
            <a:r>
              <a:rPr kumimoji="0" lang="el-GR" sz="1200" b="0" i="0" u="none" strike="noStrike" kern="0" cap="none" spc="0" normalizeH="0" baseline="0" noProof="0" dirty="0">
                <a:ln>
                  <a:noFill/>
                </a:ln>
                <a:solidFill>
                  <a:srgbClr val="000000"/>
                </a:solidFill>
                <a:effectLst/>
                <a:uLnTx/>
                <a:uFillTx/>
                <a:latin typeface="Arial"/>
                <a:cs typeface="Arial"/>
                <a:sym typeface="Arial"/>
              </a:rPr>
              <a:t>Δικαιούχοι της στήριξης είναι:</a:t>
            </a:r>
          </a:p>
          <a:p>
            <a:pPr marL="171450" marR="0" lvl="8"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l-GR" sz="1200" b="0" i="0" u="none" strike="noStrike" kern="0" cap="none" spc="0" normalizeH="0" baseline="0" noProof="0" dirty="0">
                <a:ln>
                  <a:noFill/>
                </a:ln>
                <a:solidFill>
                  <a:srgbClr val="000000"/>
                </a:solidFill>
                <a:effectLst/>
                <a:uLnTx/>
                <a:uFillTx/>
                <a:latin typeface="Arial"/>
                <a:cs typeface="Arial"/>
                <a:sym typeface="Arial"/>
              </a:rPr>
              <a:t>για τις ζωοτροφές: οι ενώσεις γεωργικών συνεταιρισμών, ανεξάρτητοι γεωργικοί</a:t>
            </a:r>
          </a:p>
          <a:p>
            <a:pPr marL="0" marR="0" lvl="8"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200" b="0" i="0" u="none" strike="noStrike" kern="0" cap="none" spc="0" normalizeH="0" baseline="0" noProof="0" dirty="0">
                <a:ln>
                  <a:noFill/>
                </a:ln>
                <a:solidFill>
                  <a:srgbClr val="000000"/>
                </a:solidFill>
                <a:effectLst/>
                <a:uLnTx/>
                <a:uFillTx/>
                <a:latin typeface="Arial"/>
                <a:cs typeface="Arial"/>
                <a:sym typeface="Arial"/>
              </a:rPr>
              <a:t>συνεταιρισμοί, οι γεωργοί και οι έμποροι· και</a:t>
            </a:r>
          </a:p>
          <a:p>
            <a:pPr marL="171450" marR="0" lvl="8"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l-GR" sz="1200" b="0" i="0" u="none" strike="noStrike" kern="0" cap="none" spc="0" normalizeH="0" baseline="0" noProof="0" dirty="0">
                <a:ln>
                  <a:noFill/>
                </a:ln>
                <a:solidFill>
                  <a:srgbClr val="000000"/>
                </a:solidFill>
                <a:effectLst/>
                <a:uLnTx/>
                <a:uFillTx/>
                <a:latin typeface="Arial"/>
                <a:cs typeface="Arial"/>
                <a:sym typeface="Arial"/>
              </a:rPr>
              <a:t>για τα άλευρα: οι έμποροι αλεύρων και οι αρτοποιοί</a:t>
            </a:r>
          </a:p>
          <a:p>
            <a:pPr marR="0" lvl="8" algn="l" defTabSz="914400" rtl="0" eaLnBrk="1" fontAlgn="auto" latinLnBrk="0" hangingPunct="1">
              <a:lnSpc>
                <a:spcPct val="100000"/>
              </a:lnSpc>
              <a:spcBef>
                <a:spcPts val="0"/>
              </a:spcBef>
              <a:spcAft>
                <a:spcPts val="0"/>
              </a:spcAft>
              <a:buClr>
                <a:srgbClr val="000000"/>
              </a:buClr>
              <a:buSzTx/>
              <a:tabLst/>
              <a:defRPr/>
            </a:pPr>
            <a:r>
              <a:rPr kumimoji="0" lang="el-GR" sz="1200" b="0" i="0" u="sng" strike="noStrike" kern="0" cap="none" spc="0" normalizeH="0" baseline="0" noProof="0" dirty="0">
                <a:ln>
                  <a:noFill/>
                </a:ln>
                <a:solidFill>
                  <a:srgbClr val="000000"/>
                </a:solidFill>
                <a:effectLst/>
                <a:uLnTx/>
                <a:uFillTx/>
                <a:latin typeface="Arial"/>
                <a:cs typeface="Arial"/>
                <a:sym typeface="Arial"/>
              </a:rPr>
              <a:t>Παράδειγμα</a:t>
            </a:r>
            <a:r>
              <a:rPr kumimoji="0" lang="el-GR" sz="1200" b="0" i="0" u="none" strike="noStrike" kern="0" cap="none" spc="0" normalizeH="0" baseline="0" noProof="0" dirty="0">
                <a:ln>
                  <a:noFill/>
                </a:ln>
                <a:solidFill>
                  <a:srgbClr val="000000"/>
                </a:solidFill>
                <a:effectLst/>
                <a:uLnTx/>
                <a:uFillTx/>
                <a:latin typeface="Arial"/>
                <a:cs typeface="Arial"/>
                <a:sym typeface="Arial"/>
              </a:rPr>
              <a:t>: Ενισχύσεις για ορεινές περιοχές και περιοχές με μόνιμα φυσικά μειονεκτήματα</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l-GR" sz="1200" b="0" i="0" u="none" strike="noStrike" kern="0" cap="none" spc="0" normalizeH="0" baseline="0" noProof="0" dirty="0">
                <a:ln>
                  <a:noFill/>
                </a:ln>
                <a:solidFill>
                  <a:srgbClr val="000000"/>
                </a:solidFill>
                <a:effectLst/>
                <a:uLnTx/>
                <a:uFillTx/>
                <a:latin typeface="Arial"/>
                <a:cs typeface="Arial"/>
                <a:sym typeface="Arial"/>
              </a:rPr>
              <a:t>Οι ενισχύσεις στους γεωργούς των ορεινών περιοχών και άλλων περιοχών που αντιμετωπίζουν φυσικά ή άλλα ειδικά μειονεκτήματα χορηγούνται ετησίως ανά εκτάριο γεωργικής έκτασης, προκειμένου να αποζημιωθούν οι γεωργοί για το σύνολο των προσθέτων δαπανών και την απώλεια εισοδήματος που σχετίζονται με τα μειονεκτήματα της γεωργικής παραγωγής στη σχετική περιοχή.</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l-GR" sz="1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Picture 3">
            <a:extLst>
              <a:ext uri="{FF2B5EF4-FFF2-40B4-BE49-F238E27FC236}">
                <a16:creationId xmlns:a16="http://schemas.microsoft.com/office/drawing/2014/main" id="{3AA3AD3E-C56A-4C51-B58E-2A33CABF4AA4}"/>
              </a:ext>
            </a:extLst>
          </p:cNvPr>
          <p:cNvPicPr>
            <a:picLocks noChangeAspect="1"/>
          </p:cNvPicPr>
          <p:nvPr/>
        </p:nvPicPr>
        <p:blipFill>
          <a:blip r:embed="rId3"/>
          <a:stretch>
            <a:fillRect/>
          </a:stretch>
        </p:blipFill>
        <p:spPr>
          <a:xfrm>
            <a:off x="3064667" y="3181884"/>
            <a:ext cx="5779294" cy="1674002"/>
          </a:xfrm>
          <a:prstGeom prst="rect">
            <a:avLst/>
          </a:prstGeom>
        </p:spPr>
      </p:pic>
    </p:spTree>
    <p:extLst>
      <p:ext uri="{BB962C8B-B14F-4D97-AF65-F5344CB8AC3E}">
        <p14:creationId xmlns:p14="http://schemas.microsoft.com/office/powerpoint/2010/main" val="1228974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p:nvSpPr>
          <p:cNvPr id="250" name="Google Shape;250;p2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300" b="0" i="0" u="none" strike="noStrike" kern="0" cap="none" spc="0" normalizeH="0" baseline="0" noProof="0">
              <a:ln>
                <a:noFill/>
              </a:ln>
              <a:solidFill>
                <a:srgbClr val="FFFFFF"/>
              </a:solidFill>
              <a:effectLst/>
              <a:uLnTx/>
              <a:uFillTx/>
              <a:latin typeface="Dosis ExtraLight"/>
              <a:sym typeface="Dosis ExtraLight"/>
            </a:endParaRPr>
          </a:p>
        </p:txBody>
      </p:sp>
      <p:sp>
        <p:nvSpPr>
          <p:cNvPr id="5" name="Google Shape;338;p33">
            <a:extLst>
              <a:ext uri="{FF2B5EF4-FFF2-40B4-BE49-F238E27FC236}">
                <a16:creationId xmlns:a16="http://schemas.microsoft.com/office/drawing/2014/main" id="{5322FFFA-A7E1-4F78-AB6C-E8C2949ADD9C}"/>
              </a:ext>
            </a:extLst>
          </p:cNvPr>
          <p:cNvSpPr txBox="1">
            <a:spLocks/>
          </p:cNvSpPr>
          <p:nvPr/>
        </p:nvSpPr>
        <p:spPr>
          <a:xfrm>
            <a:off x="76209" y="1107771"/>
            <a:ext cx="2911800" cy="416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Δημοσιονομική μεταφορά σε παραγωγούς</a:t>
            </a:r>
          </a:p>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7. Επιδότηση ειδικού σκοπού</a:t>
            </a:r>
          </a:p>
        </p:txBody>
      </p:sp>
      <p:sp>
        <p:nvSpPr>
          <p:cNvPr id="2" name="TextBox 1">
            <a:extLst>
              <a:ext uri="{FF2B5EF4-FFF2-40B4-BE49-F238E27FC236}">
                <a16:creationId xmlns:a16="http://schemas.microsoft.com/office/drawing/2014/main" id="{D9306E75-1B3A-4568-9909-0DECF7B66568}"/>
              </a:ext>
            </a:extLst>
          </p:cNvPr>
          <p:cNvSpPr txBox="1"/>
          <p:nvPr/>
        </p:nvSpPr>
        <p:spPr>
          <a:xfrm>
            <a:off x="2764630" y="112310"/>
            <a:ext cx="637936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600" b="0" i="0" u="none" strike="noStrike" kern="0" cap="none" spc="0" normalizeH="0" baseline="0" noProof="0" dirty="0">
                <a:ln>
                  <a:noFill/>
                </a:ln>
                <a:solidFill>
                  <a:srgbClr val="000000"/>
                </a:solidFill>
                <a:effectLst/>
                <a:uLnTx/>
                <a:uFillTx/>
                <a:latin typeface="Arial"/>
                <a:cs typeface="Arial"/>
                <a:sym typeface="Arial"/>
              </a:rPr>
              <a:t>Μορφές της επιδότησης ειδικού σκοπού:</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l-GR" sz="1600" b="0" i="0" u="none" strike="noStrike" kern="0" cap="none" spc="0" normalizeH="0" baseline="0" noProof="0" dirty="0" err="1">
                <a:ln>
                  <a:noFill/>
                </a:ln>
                <a:solidFill>
                  <a:srgbClr val="000000"/>
                </a:solidFill>
                <a:effectLst/>
                <a:uLnTx/>
                <a:uFillTx/>
                <a:latin typeface="Arial"/>
                <a:cs typeface="Arial"/>
                <a:sym typeface="Arial"/>
              </a:rPr>
              <a:t>Επαναπροσανατολισμός</a:t>
            </a:r>
            <a:r>
              <a:rPr kumimoji="0" lang="el-GR" sz="1600" b="0" i="0" u="none" strike="noStrike" kern="0" cap="none" spc="0" normalizeH="0" baseline="0" noProof="0" dirty="0">
                <a:ln>
                  <a:noFill/>
                </a:ln>
                <a:solidFill>
                  <a:srgbClr val="000000"/>
                </a:solidFill>
                <a:effectLst/>
                <a:uLnTx/>
                <a:uFillTx/>
                <a:latin typeface="Arial"/>
                <a:cs typeface="Arial"/>
                <a:sym typeface="Arial"/>
              </a:rPr>
              <a:t> της παραγωγής - επιδοτήσεις για την βιολογική γεωργία </a:t>
            </a:r>
          </a:p>
          <a:p>
            <a:pPr marL="0" marR="0" lvl="8"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200" b="0" i="0" u="sng" strike="noStrike" kern="0" cap="none" spc="0" normalizeH="0" baseline="0" noProof="0" dirty="0">
                <a:ln>
                  <a:noFill/>
                </a:ln>
                <a:solidFill>
                  <a:srgbClr val="000000"/>
                </a:solidFill>
                <a:effectLst/>
                <a:uLnTx/>
                <a:uFillTx/>
                <a:latin typeface="Arial"/>
                <a:cs typeface="Arial"/>
                <a:sym typeface="Arial"/>
              </a:rPr>
              <a:t>Παράδειγμα</a:t>
            </a:r>
            <a:r>
              <a:rPr kumimoji="0" lang="el-GR" sz="1200" b="0" i="0" u="none" strike="noStrike" kern="0" cap="none" spc="0" normalizeH="0" baseline="0" noProof="0" dirty="0">
                <a:ln>
                  <a:noFill/>
                </a:ln>
                <a:solidFill>
                  <a:srgbClr val="000000"/>
                </a:solidFill>
                <a:effectLst/>
                <a:uLnTx/>
                <a:uFillTx/>
                <a:latin typeface="Arial"/>
                <a:cs typeface="Arial"/>
                <a:sym typeface="Arial"/>
              </a:rPr>
              <a:t>: Οι ενισχύσεις χορηγούνται ετησίως για να αποζημιώνουν τους δικαιούχους για το σύνολο ή μέρος των πρόσθετων δαπανών και του διαφυγόντος εισοδήματος ως αποτέλεσμα των δεσμεύσεων που ανελήφθησαν.</a:t>
            </a:r>
          </a:p>
        </p:txBody>
      </p:sp>
      <p:pic>
        <p:nvPicPr>
          <p:cNvPr id="6" name="Picture 5">
            <a:extLst>
              <a:ext uri="{FF2B5EF4-FFF2-40B4-BE49-F238E27FC236}">
                <a16:creationId xmlns:a16="http://schemas.microsoft.com/office/drawing/2014/main" id="{F4E7A200-1641-4137-AFF4-CFBFD5A87F4D}"/>
              </a:ext>
            </a:extLst>
          </p:cNvPr>
          <p:cNvPicPr>
            <a:picLocks noChangeAspect="1"/>
          </p:cNvPicPr>
          <p:nvPr/>
        </p:nvPicPr>
        <p:blipFill>
          <a:blip r:embed="rId3"/>
          <a:stretch>
            <a:fillRect/>
          </a:stretch>
        </p:blipFill>
        <p:spPr>
          <a:xfrm>
            <a:off x="2729473" y="1638861"/>
            <a:ext cx="6338318" cy="3101820"/>
          </a:xfrm>
          <a:prstGeom prst="rect">
            <a:avLst/>
          </a:prstGeom>
        </p:spPr>
      </p:pic>
      <p:sp>
        <p:nvSpPr>
          <p:cNvPr id="7" name="Oval 6">
            <a:extLst>
              <a:ext uri="{FF2B5EF4-FFF2-40B4-BE49-F238E27FC236}">
                <a16:creationId xmlns:a16="http://schemas.microsoft.com/office/drawing/2014/main" id="{9951ECEE-D486-4DB4-9F2E-DDC6B54E831C}"/>
              </a:ext>
            </a:extLst>
          </p:cNvPr>
          <p:cNvSpPr/>
          <p:nvPr/>
        </p:nvSpPr>
        <p:spPr>
          <a:xfrm>
            <a:off x="7115174" y="2074169"/>
            <a:ext cx="892969" cy="2928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EFF82D8-F6D7-4F79-A950-B6C1ACBAB7A4}"/>
              </a:ext>
            </a:extLst>
          </p:cNvPr>
          <p:cNvSpPr/>
          <p:nvPr/>
        </p:nvSpPr>
        <p:spPr>
          <a:xfrm>
            <a:off x="8203238" y="2085430"/>
            <a:ext cx="892969" cy="2928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E281022-B64F-45EA-9563-CD31E37C090B}"/>
              </a:ext>
            </a:extLst>
          </p:cNvPr>
          <p:cNvSpPr/>
          <p:nvPr/>
        </p:nvSpPr>
        <p:spPr>
          <a:xfrm>
            <a:off x="7067383" y="2937876"/>
            <a:ext cx="988552" cy="5037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CBB8CF6-7D63-42D5-967F-29A4E6DA8D4B}"/>
              </a:ext>
            </a:extLst>
          </p:cNvPr>
          <p:cNvSpPr/>
          <p:nvPr/>
        </p:nvSpPr>
        <p:spPr>
          <a:xfrm>
            <a:off x="8119727" y="2765178"/>
            <a:ext cx="988552" cy="6764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425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p:nvSpPr>
          <p:cNvPr id="250" name="Google Shape;250;p2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300" b="0" i="0" u="none" strike="noStrike" kern="0" cap="none" spc="0" normalizeH="0" baseline="0" noProof="0">
              <a:ln>
                <a:noFill/>
              </a:ln>
              <a:solidFill>
                <a:srgbClr val="FFFFFF"/>
              </a:solidFill>
              <a:effectLst/>
              <a:uLnTx/>
              <a:uFillTx/>
              <a:latin typeface="Dosis ExtraLight"/>
              <a:sym typeface="Dosis ExtraLight"/>
            </a:endParaRPr>
          </a:p>
        </p:txBody>
      </p:sp>
      <p:sp>
        <p:nvSpPr>
          <p:cNvPr id="5" name="Google Shape;338;p33">
            <a:extLst>
              <a:ext uri="{FF2B5EF4-FFF2-40B4-BE49-F238E27FC236}">
                <a16:creationId xmlns:a16="http://schemas.microsoft.com/office/drawing/2014/main" id="{5322FFFA-A7E1-4F78-AB6C-E8C2949ADD9C}"/>
              </a:ext>
            </a:extLst>
          </p:cNvPr>
          <p:cNvSpPr txBox="1">
            <a:spLocks/>
          </p:cNvSpPr>
          <p:nvPr/>
        </p:nvSpPr>
        <p:spPr>
          <a:xfrm>
            <a:off x="76209" y="1107771"/>
            <a:ext cx="2911800" cy="416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Δημοσιονομική μεταφορά σε παραγωγούς</a:t>
            </a:r>
          </a:p>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7. Επιδότηση ειδικού σκοπού</a:t>
            </a:r>
          </a:p>
        </p:txBody>
      </p:sp>
      <p:sp>
        <p:nvSpPr>
          <p:cNvPr id="2" name="TextBox 1">
            <a:extLst>
              <a:ext uri="{FF2B5EF4-FFF2-40B4-BE49-F238E27FC236}">
                <a16:creationId xmlns:a16="http://schemas.microsoft.com/office/drawing/2014/main" id="{D9306E75-1B3A-4568-9909-0DECF7B66568}"/>
              </a:ext>
            </a:extLst>
          </p:cNvPr>
          <p:cNvSpPr txBox="1"/>
          <p:nvPr/>
        </p:nvSpPr>
        <p:spPr>
          <a:xfrm>
            <a:off x="2764630" y="112310"/>
            <a:ext cx="637936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600" b="0" i="0" u="none" strike="noStrike" kern="0" cap="none" spc="0" normalizeH="0" baseline="0" noProof="0" dirty="0">
                <a:ln>
                  <a:noFill/>
                </a:ln>
                <a:solidFill>
                  <a:srgbClr val="000000"/>
                </a:solidFill>
                <a:effectLst/>
                <a:uLnTx/>
                <a:uFillTx/>
                <a:latin typeface="Arial"/>
                <a:cs typeface="Arial"/>
                <a:sym typeface="Arial"/>
              </a:rPr>
              <a:t>Μορφές της επιδότησης ειδικού σκοπού:</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l-GR" sz="1600" dirty="0"/>
              <a:t>Παραγωγή περιβαλλοντικών και κλιματικών υπηρεσιών επιπλέον των υποχρεωτικώς παραγόμενων</a:t>
            </a:r>
            <a:endParaRPr kumimoji="0" lang="el-GR" sz="1600" b="0" i="0" u="none" strike="noStrike" kern="0" cap="none" spc="0" normalizeH="0" baseline="0" noProof="0" dirty="0">
              <a:ln>
                <a:noFill/>
              </a:ln>
              <a:solidFill>
                <a:srgbClr val="000000"/>
              </a:solidFill>
              <a:effectLst/>
              <a:uLnTx/>
              <a:uFillTx/>
              <a:latin typeface="Arial"/>
              <a:cs typeface="Arial"/>
              <a:sym typeface="Arial"/>
            </a:endParaRPr>
          </a:p>
          <a:p>
            <a:pPr marL="0" marR="0" lvl="8"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200" b="0" i="0" u="sng" strike="noStrike" kern="0" cap="none" spc="0" normalizeH="0" baseline="0" noProof="0" dirty="0">
                <a:ln>
                  <a:noFill/>
                </a:ln>
                <a:solidFill>
                  <a:srgbClr val="000000"/>
                </a:solidFill>
                <a:effectLst/>
                <a:uLnTx/>
                <a:uFillTx/>
                <a:latin typeface="Arial"/>
                <a:cs typeface="Arial"/>
                <a:sym typeface="Arial"/>
              </a:rPr>
              <a:t>Παράδειγμα</a:t>
            </a:r>
            <a:r>
              <a:rPr kumimoji="0" lang="el-GR" sz="1200" b="0" i="0" u="none" strike="noStrike" kern="0" cap="none" spc="0" normalizeH="0" baseline="0" noProof="0" dirty="0">
                <a:ln>
                  <a:noFill/>
                </a:ln>
                <a:solidFill>
                  <a:srgbClr val="000000"/>
                </a:solidFill>
                <a:effectLst/>
                <a:uLnTx/>
                <a:uFillTx/>
                <a:latin typeface="Arial"/>
                <a:cs typeface="Arial"/>
                <a:sym typeface="Arial"/>
              </a:rPr>
              <a:t>: Οι παραγωγοί μπορούν οικειοθελώς να αφήνουν 10% της καλλιεργούμενης έκτασης σε σιτηρά, αραβόσιτο και κτηνοτροφικά φυτά ασυγκόμιστη για να βρίσκουν τροφή πουλιά και ζώα των γεωργικών εκτάσεων και να στηρίζεται η βιοποικιλότητα. </a:t>
            </a:r>
          </a:p>
          <a:p>
            <a:pPr marL="0" marR="0" lvl="8"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200" b="0" i="0" u="none" strike="noStrike" kern="0" cap="none" spc="0" normalizeH="0" baseline="0" noProof="0" dirty="0">
                <a:ln>
                  <a:noFill/>
                </a:ln>
                <a:solidFill>
                  <a:srgbClr val="000000"/>
                </a:solidFill>
                <a:effectLst/>
                <a:uLnTx/>
                <a:uFillTx/>
                <a:latin typeface="Arial"/>
                <a:cs typeface="Arial"/>
                <a:sym typeface="Arial"/>
              </a:rPr>
              <a:t>Οι ενισχύσεις χορηγούνται ετησίως για να αποζημιώνουν τους δικαιούχους για το σύνολο ή μέρος των πρόσθετων δαπανών και του διαφυγόντος εισοδήματος ως αποτέλεσμα των δεσμεύσεων που ανελήφθησαν.</a:t>
            </a:r>
          </a:p>
        </p:txBody>
      </p:sp>
      <p:pic>
        <p:nvPicPr>
          <p:cNvPr id="4" name="Picture 3">
            <a:extLst>
              <a:ext uri="{FF2B5EF4-FFF2-40B4-BE49-F238E27FC236}">
                <a16:creationId xmlns:a16="http://schemas.microsoft.com/office/drawing/2014/main" id="{802720D6-4C71-47B4-BE30-C317C0DBF2DB}"/>
              </a:ext>
            </a:extLst>
          </p:cNvPr>
          <p:cNvPicPr>
            <a:picLocks noChangeAspect="1"/>
          </p:cNvPicPr>
          <p:nvPr/>
        </p:nvPicPr>
        <p:blipFill>
          <a:blip r:embed="rId3"/>
          <a:stretch>
            <a:fillRect/>
          </a:stretch>
        </p:blipFill>
        <p:spPr>
          <a:xfrm>
            <a:off x="2747490" y="2051302"/>
            <a:ext cx="6303161" cy="2578990"/>
          </a:xfrm>
          <a:prstGeom prst="rect">
            <a:avLst/>
          </a:prstGeom>
        </p:spPr>
      </p:pic>
    </p:spTree>
    <p:extLst>
      <p:ext uri="{BB962C8B-B14F-4D97-AF65-F5344CB8AC3E}">
        <p14:creationId xmlns:p14="http://schemas.microsoft.com/office/powerpoint/2010/main" val="3942373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p:nvSpPr>
          <p:cNvPr id="250" name="Google Shape;250;p2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300" b="0" i="0" u="none" strike="noStrike" kern="0" cap="none" spc="0" normalizeH="0" baseline="0" noProof="0">
              <a:ln>
                <a:noFill/>
              </a:ln>
              <a:solidFill>
                <a:srgbClr val="FFFFFF"/>
              </a:solidFill>
              <a:effectLst/>
              <a:uLnTx/>
              <a:uFillTx/>
              <a:latin typeface="Dosis ExtraLight"/>
              <a:sym typeface="Dosis ExtraLight"/>
            </a:endParaRPr>
          </a:p>
        </p:txBody>
      </p:sp>
      <p:sp>
        <p:nvSpPr>
          <p:cNvPr id="5" name="Google Shape;338;p33">
            <a:extLst>
              <a:ext uri="{FF2B5EF4-FFF2-40B4-BE49-F238E27FC236}">
                <a16:creationId xmlns:a16="http://schemas.microsoft.com/office/drawing/2014/main" id="{5322FFFA-A7E1-4F78-AB6C-E8C2949ADD9C}"/>
              </a:ext>
            </a:extLst>
          </p:cNvPr>
          <p:cNvSpPr txBox="1">
            <a:spLocks/>
          </p:cNvSpPr>
          <p:nvPr/>
        </p:nvSpPr>
        <p:spPr>
          <a:xfrm>
            <a:off x="93886" y="-840798"/>
            <a:ext cx="2855640" cy="416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err="1">
                <a:ln>
                  <a:noFill/>
                </a:ln>
                <a:solidFill>
                  <a:srgbClr val="51B148"/>
                </a:solidFill>
                <a:effectLst/>
                <a:uLnTx/>
                <a:uFillTx/>
                <a:latin typeface="Arial"/>
                <a:ea typeface="Dosis ExtraLight"/>
                <a:cs typeface="Dosis ExtraLight"/>
                <a:sym typeface="Dosis ExtraLight"/>
              </a:rPr>
              <a:t>Δημοσιο</a:t>
            </a: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-νομική μεταφορά σε παραγωγούς</a:t>
            </a:r>
          </a:p>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7. Επιδότηση ειδικού σκοπού</a:t>
            </a:r>
          </a:p>
        </p:txBody>
      </p:sp>
      <p:sp>
        <p:nvSpPr>
          <p:cNvPr id="2" name="TextBox 1">
            <a:extLst>
              <a:ext uri="{FF2B5EF4-FFF2-40B4-BE49-F238E27FC236}">
                <a16:creationId xmlns:a16="http://schemas.microsoft.com/office/drawing/2014/main" id="{D9306E75-1B3A-4568-9909-0DECF7B66568}"/>
              </a:ext>
            </a:extLst>
          </p:cNvPr>
          <p:cNvSpPr txBox="1"/>
          <p:nvPr/>
        </p:nvSpPr>
        <p:spPr>
          <a:xfrm>
            <a:off x="3300238" y="131751"/>
            <a:ext cx="574987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600" b="0" i="0" u="none" strike="noStrike" kern="0" cap="none" spc="0" normalizeH="0" baseline="0" noProof="0" dirty="0">
                <a:ln>
                  <a:noFill/>
                </a:ln>
                <a:solidFill>
                  <a:srgbClr val="000000"/>
                </a:solidFill>
                <a:effectLst/>
                <a:uLnTx/>
                <a:uFillTx/>
                <a:latin typeface="Arial"/>
                <a:cs typeface="Arial"/>
                <a:sym typeface="Arial"/>
              </a:rPr>
              <a:t>Μορφές της επιδότησης ειδικού σκοπού:</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l-GR" sz="1600" b="0" i="0" u="none" strike="noStrike" kern="0" cap="none" spc="0" normalizeH="0" baseline="0" noProof="0" dirty="0">
                <a:ln>
                  <a:noFill/>
                </a:ln>
                <a:solidFill>
                  <a:srgbClr val="000000"/>
                </a:solidFill>
                <a:effectLst/>
                <a:uLnTx/>
                <a:uFillTx/>
                <a:latin typeface="Arial"/>
                <a:cs typeface="Arial"/>
                <a:sym typeface="Arial"/>
              </a:rPr>
              <a:t>Παραγωγή περιβαλλοντικών και κλιματικών υπηρεσιών επιπλέον των υποχρεωτικώς παραγόμενων</a:t>
            </a:r>
          </a:p>
          <a:p>
            <a:pPr marL="0" marR="0" lvl="8"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200" b="0" i="0" u="sng" strike="noStrike" kern="0" cap="none" spc="0" normalizeH="0" baseline="0" noProof="0" dirty="0">
                <a:ln>
                  <a:noFill/>
                </a:ln>
                <a:solidFill>
                  <a:srgbClr val="000000"/>
                </a:solidFill>
                <a:effectLst/>
                <a:uLnTx/>
                <a:uFillTx/>
                <a:latin typeface="Arial"/>
                <a:cs typeface="Arial"/>
                <a:sym typeface="Arial"/>
              </a:rPr>
              <a:t>Παράδειγμα</a:t>
            </a:r>
            <a:r>
              <a:rPr kumimoji="0" lang="el-GR" sz="1200" b="0" i="0" u="none" strike="noStrike" kern="0" cap="none" spc="0" normalizeH="0" baseline="0" noProof="0" dirty="0">
                <a:ln>
                  <a:noFill/>
                </a:ln>
                <a:solidFill>
                  <a:srgbClr val="000000"/>
                </a:solidFill>
                <a:effectLst/>
                <a:uLnTx/>
                <a:uFillTx/>
                <a:latin typeface="Arial"/>
                <a:cs typeface="Arial"/>
                <a:sym typeface="Arial"/>
              </a:rPr>
              <a:t>: Οι παραγωγοί μπορούν οικειοθελώς να μειώσουν την αζωτούχο λίπανση σε καλλιεργούμενες δενδρώδεις και ετήσιες καλλιέργειες.</a:t>
            </a:r>
          </a:p>
        </p:txBody>
      </p:sp>
      <p:pic>
        <p:nvPicPr>
          <p:cNvPr id="6" name="Picture 5">
            <a:extLst>
              <a:ext uri="{FF2B5EF4-FFF2-40B4-BE49-F238E27FC236}">
                <a16:creationId xmlns:a16="http://schemas.microsoft.com/office/drawing/2014/main" id="{37EAAA76-B119-4344-B863-9BB348813F5F}"/>
              </a:ext>
            </a:extLst>
          </p:cNvPr>
          <p:cNvPicPr>
            <a:picLocks noChangeAspect="1"/>
          </p:cNvPicPr>
          <p:nvPr/>
        </p:nvPicPr>
        <p:blipFill>
          <a:blip r:embed="rId3"/>
          <a:stretch>
            <a:fillRect/>
          </a:stretch>
        </p:blipFill>
        <p:spPr>
          <a:xfrm>
            <a:off x="93886" y="2406427"/>
            <a:ext cx="4718388" cy="2708497"/>
          </a:xfrm>
          <a:prstGeom prst="rect">
            <a:avLst/>
          </a:prstGeom>
        </p:spPr>
      </p:pic>
      <p:pic>
        <p:nvPicPr>
          <p:cNvPr id="8" name="Picture 7">
            <a:extLst>
              <a:ext uri="{FF2B5EF4-FFF2-40B4-BE49-F238E27FC236}">
                <a16:creationId xmlns:a16="http://schemas.microsoft.com/office/drawing/2014/main" id="{8E69A018-9E56-4ECD-8363-EAE1BABC36AE}"/>
              </a:ext>
            </a:extLst>
          </p:cNvPr>
          <p:cNvPicPr>
            <a:picLocks noChangeAspect="1"/>
          </p:cNvPicPr>
          <p:nvPr/>
        </p:nvPicPr>
        <p:blipFill>
          <a:blip r:embed="rId4"/>
          <a:stretch>
            <a:fillRect/>
          </a:stretch>
        </p:blipFill>
        <p:spPr>
          <a:xfrm>
            <a:off x="4905152" y="2083012"/>
            <a:ext cx="4162639" cy="2948178"/>
          </a:xfrm>
          <a:prstGeom prst="rect">
            <a:avLst/>
          </a:prstGeom>
        </p:spPr>
      </p:pic>
    </p:spTree>
    <p:extLst>
      <p:ext uri="{BB962C8B-B14F-4D97-AF65-F5344CB8AC3E}">
        <p14:creationId xmlns:p14="http://schemas.microsoft.com/office/powerpoint/2010/main" val="3524846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p:nvSpPr>
          <p:cNvPr id="250" name="Google Shape;250;p2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300" b="0" i="0" u="none" strike="noStrike" kern="0" cap="none" spc="0" normalizeH="0" baseline="0" noProof="0">
              <a:ln>
                <a:noFill/>
              </a:ln>
              <a:solidFill>
                <a:srgbClr val="FFFFFF"/>
              </a:solidFill>
              <a:effectLst/>
              <a:uLnTx/>
              <a:uFillTx/>
              <a:latin typeface="Dosis ExtraLight"/>
              <a:sym typeface="Dosis ExtraLight"/>
            </a:endParaRPr>
          </a:p>
        </p:txBody>
      </p:sp>
      <p:sp>
        <p:nvSpPr>
          <p:cNvPr id="2" name="TextBox 1">
            <a:extLst>
              <a:ext uri="{FF2B5EF4-FFF2-40B4-BE49-F238E27FC236}">
                <a16:creationId xmlns:a16="http://schemas.microsoft.com/office/drawing/2014/main" id="{D9306E75-1B3A-4568-9909-0DECF7B66568}"/>
              </a:ext>
            </a:extLst>
          </p:cNvPr>
          <p:cNvSpPr txBox="1"/>
          <p:nvPr/>
        </p:nvSpPr>
        <p:spPr>
          <a:xfrm>
            <a:off x="3357563" y="112310"/>
            <a:ext cx="57864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600" b="0" i="0" u="none" strike="noStrike" kern="0" cap="none" spc="0" normalizeH="0" baseline="0" noProof="0" dirty="0">
                <a:ln>
                  <a:noFill/>
                </a:ln>
                <a:solidFill>
                  <a:srgbClr val="000000"/>
                </a:solidFill>
                <a:effectLst/>
                <a:uLnTx/>
                <a:uFillTx/>
                <a:latin typeface="Arial"/>
                <a:cs typeface="Arial"/>
                <a:sym typeface="Arial"/>
              </a:rPr>
              <a:t>Μορφές της επιδότησης ειδικού σκοπού:</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l-GR" sz="1600" b="0" i="0" u="none" strike="noStrike" kern="0" cap="none" spc="0" normalizeH="0" baseline="0" noProof="0" dirty="0">
                <a:ln>
                  <a:noFill/>
                </a:ln>
                <a:solidFill>
                  <a:srgbClr val="000000"/>
                </a:solidFill>
                <a:effectLst/>
                <a:uLnTx/>
                <a:uFillTx/>
                <a:latin typeface="Arial"/>
                <a:cs typeface="Arial"/>
                <a:sym typeface="Arial"/>
              </a:rPr>
              <a:t>Καλή διαβίωση των ζώων</a:t>
            </a:r>
            <a:endParaRPr kumimoji="0" lang="el-GR"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338;p33">
            <a:extLst>
              <a:ext uri="{FF2B5EF4-FFF2-40B4-BE49-F238E27FC236}">
                <a16:creationId xmlns:a16="http://schemas.microsoft.com/office/drawing/2014/main" id="{CE1C0540-80B0-4CC8-BF98-11DA581C2888}"/>
              </a:ext>
            </a:extLst>
          </p:cNvPr>
          <p:cNvSpPr txBox="1">
            <a:spLocks/>
          </p:cNvSpPr>
          <p:nvPr/>
        </p:nvSpPr>
        <p:spPr>
          <a:xfrm>
            <a:off x="93886" y="-840798"/>
            <a:ext cx="2855640" cy="416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err="1">
                <a:ln>
                  <a:noFill/>
                </a:ln>
                <a:solidFill>
                  <a:srgbClr val="51B148"/>
                </a:solidFill>
                <a:effectLst/>
                <a:uLnTx/>
                <a:uFillTx/>
                <a:latin typeface="Arial"/>
                <a:ea typeface="Dosis ExtraLight"/>
                <a:cs typeface="Dosis ExtraLight"/>
                <a:sym typeface="Dosis ExtraLight"/>
              </a:rPr>
              <a:t>Δημοσιο</a:t>
            </a: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-νομική μεταφορά σε παραγωγούς</a:t>
            </a:r>
          </a:p>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7. Επιδότηση ειδικού σκοπού</a:t>
            </a:r>
          </a:p>
        </p:txBody>
      </p:sp>
      <p:pic>
        <p:nvPicPr>
          <p:cNvPr id="7" name="Picture 6">
            <a:extLst>
              <a:ext uri="{FF2B5EF4-FFF2-40B4-BE49-F238E27FC236}">
                <a16:creationId xmlns:a16="http://schemas.microsoft.com/office/drawing/2014/main" id="{3D1A4492-F2D4-4EB4-AC75-AB60D67675E5}"/>
              </a:ext>
            </a:extLst>
          </p:cNvPr>
          <p:cNvPicPr>
            <a:picLocks noChangeAspect="1"/>
          </p:cNvPicPr>
          <p:nvPr/>
        </p:nvPicPr>
        <p:blipFill>
          <a:blip r:embed="rId3"/>
          <a:stretch>
            <a:fillRect/>
          </a:stretch>
        </p:blipFill>
        <p:spPr>
          <a:xfrm>
            <a:off x="4305820" y="726117"/>
            <a:ext cx="4838180" cy="3959440"/>
          </a:xfrm>
          <a:prstGeom prst="rect">
            <a:avLst/>
          </a:prstGeom>
        </p:spPr>
      </p:pic>
      <p:pic>
        <p:nvPicPr>
          <p:cNvPr id="9" name="Picture 8">
            <a:extLst>
              <a:ext uri="{FF2B5EF4-FFF2-40B4-BE49-F238E27FC236}">
                <a16:creationId xmlns:a16="http://schemas.microsoft.com/office/drawing/2014/main" id="{9348D489-E2F8-497D-A083-9D5D7EE1AC40}"/>
              </a:ext>
            </a:extLst>
          </p:cNvPr>
          <p:cNvPicPr>
            <a:picLocks noChangeAspect="1"/>
          </p:cNvPicPr>
          <p:nvPr/>
        </p:nvPicPr>
        <p:blipFill>
          <a:blip r:embed="rId4"/>
          <a:stretch>
            <a:fillRect/>
          </a:stretch>
        </p:blipFill>
        <p:spPr>
          <a:xfrm>
            <a:off x="297904" y="2814637"/>
            <a:ext cx="2506403" cy="1875639"/>
          </a:xfrm>
          <a:prstGeom prst="rect">
            <a:avLst/>
          </a:prstGeom>
        </p:spPr>
      </p:pic>
      <p:pic>
        <p:nvPicPr>
          <p:cNvPr id="6146" name="Picture 2">
            <a:extLst>
              <a:ext uri="{FF2B5EF4-FFF2-40B4-BE49-F238E27FC236}">
                <a16:creationId xmlns:a16="http://schemas.microsoft.com/office/drawing/2014/main" id="{4DA0757B-D8B0-4CFF-9752-8F8F98BA4D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0180" y="697085"/>
            <a:ext cx="2686050" cy="215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9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0AE774-8F8A-4612-B554-C111D0F4FE5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a:t>
            </a:fld>
            <a:endParaRPr lang="en"/>
          </a:p>
        </p:txBody>
      </p:sp>
      <p:sp>
        <p:nvSpPr>
          <p:cNvPr id="4" name="TextBox 3">
            <a:extLst>
              <a:ext uri="{FF2B5EF4-FFF2-40B4-BE49-F238E27FC236}">
                <a16:creationId xmlns:a16="http://schemas.microsoft.com/office/drawing/2014/main" id="{F987DFB0-A34A-40A9-B1B2-EF7A3D896C15}"/>
              </a:ext>
            </a:extLst>
          </p:cNvPr>
          <p:cNvSpPr txBox="1"/>
          <p:nvPr/>
        </p:nvSpPr>
        <p:spPr>
          <a:xfrm>
            <a:off x="76209" y="1089660"/>
            <a:ext cx="8991582" cy="3046988"/>
          </a:xfrm>
          <a:prstGeom prst="rect">
            <a:avLst/>
          </a:prstGeom>
          <a:noFill/>
        </p:spPr>
        <p:txBody>
          <a:bodyPr wrap="square" rtlCol="0">
            <a:spAutoFit/>
          </a:bodyPr>
          <a:lstStyle/>
          <a:p>
            <a:pPr algn="ctr"/>
            <a:r>
              <a:rPr lang="el-GR" sz="4800" dirty="0"/>
              <a:t>Εργαλεία παρέμβασης στην αγορά </a:t>
            </a:r>
          </a:p>
          <a:p>
            <a:pPr algn="ctr"/>
            <a:r>
              <a:rPr lang="el-GR" sz="4800" dirty="0"/>
              <a:t>εξωτερικού και εσωτερικού εμπορίου αγροτικών προϊόντων</a:t>
            </a:r>
            <a:endParaRPr lang="en-US" sz="4800" dirty="0"/>
          </a:p>
        </p:txBody>
      </p:sp>
    </p:spTree>
    <p:extLst>
      <p:ext uri="{BB962C8B-B14F-4D97-AF65-F5344CB8AC3E}">
        <p14:creationId xmlns:p14="http://schemas.microsoft.com/office/powerpoint/2010/main" val="760990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0AE774-8F8A-4612-B554-C111D0F4FE5B}"/>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 sz="1300" b="0" i="0" u="none" strike="noStrike" kern="0" cap="none" spc="0" normalizeH="0" baseline="0" noProof="0">
              <a:ln>
                <a:noFill/>
              </a:ln>
              <a:solidFill>
                <a:srgbClr val="FFFFFF"/>
              </a:solidFill>
              <a:effectLst/>
              <a:uLnTx/>
              <a:uFillTx/>
              <a:latin typeface="Dosis ExtraLight"/>
              <a:sym typeface="Dosis ExtraLight"/>
            </a:endParaRPr>
          </a:p>
        </p:txBody>
      </p:sp>
      <p:sp>
        <p:nvSpPr>
          <p:cNvPr id="4" name="TextBox 3">
            <a:extLst>
              <a:ext uri="{FF2B5EF4-FFF2-40B4-BE49-F238E27FC236}">
                <a16:creationId xmlns:a16="http://schemas.microsoft.com/office/drawing/2014/main" id="{F987DFB0-A34A-40A9-B1B2-EF7A3D896C15}"/>
              </a:ext>
            </a:extLst>
          </p:cNvPr>
          <p:cNvSpPr txBox="1"/>
          <p:nvPr/>
        </p:nvSpPr>
        <p:spPr>
          <a:xfrm>
            <a:off x="152418" y="1539240"/>
            <a:ext cx="8991582"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4800" b="0" i="0" u="none" strike="noStrike" kern="0" cap="none" spc="0" normalizeH="0" baseline="0" noProof="0" dirty="0">
                <a:ln>
                  <a:noFill/>
                </a:ln>
                <a:solidFill>
                  <a:srgbClr val="000000"/>
                </a:solidFill>
                <a:effectLst/>
                <a:uLnTx/>
                <a:uFillTx/>
                <a:latin typeface="Arial"/>
                <a:cs typeface="Arial"/>
                <a:sym typeface="Arial"/>
              </a:rPr>
              <a:t>Εργαλεία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4800" b="0" i="0" u="none" strike="noStrike" kern="0" cap="none" spc="0" normalizeH="0" baseline="0" noProof="0" dirty="0">
                <a:ln>
                  <a:noFill/>
                </a:ln>
                <a:solidFill>
                  <a:srgbClr val="000000"/>
                </a:solidFill>
                <a:effectLst/>
                <a:uLnTx/>
                <a:uFillTx/>
                <a:latin typeface="Arial"/>
                <a:cs typeface="Arial"/>
                <a:sym typeface="Arial"/>
              </a:rPr>
              <a:t>δημοσιονομικής μεταφοράς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4800" b="0" i="0" u="none" strike="noStrike" kern="0" cap="none" spc="0" normalizeH="0" baseline="0" noProof="0" dirty="0">
                <a:ln>
                  <a:noFill/>
                </a:ln>
                <a:solidFill>
                  <a:srgbClr val="000000"/>
                </a:solidFill>
                <a:effectLst/>
                <a:uLnTx/>
                <a:uFillTx/>
                <a:latin typeface="Arial"/>
                <a:cs typeface="Arial"/>
                <a:sym typeface="Arial"/>
              </a:rPr>
              <a:t>στο σύνολο του κλάδου</a:t>
            </a:r>
            <a:endParaRPr kumimoji="0" lang="en-US" sz="48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92676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0AE774-8F8A-4612-B554-C111D0F4FE5B}"/>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 sz="1300" b="0" i="0" u="none" strike="noStrike" kern="0" cap="none" spc="0" normalizeH="0" baseline="0" noProof="0">
              <a:ln>
                <a:noFill/>
              </a:ln>
              <a:solidFill>
                <a:srgbClr val="FFFFFF"/>
              </a:solidFill>
              <a:effectLst/>
              <a:uLnTx/>
              <a:uFillTx/>
              <a:latin typeface="Dosis ExtraLight"/>
              <a:sym typeface="Dosis ExtraLight"/>
            </a:endParaRPr>
          </a:p>
        </p:txBody>
      </p:sp>
      <p:grpSp>
        <p:nvGrpSpPr>
          <p:cNvPr id="43" name="Group 42">
            <a:extLst>
              <a:ext uri="{FF2B5EF4-FFF2-40B4-BE49-F238E27FC236}">
                <a16:creationId xmlns:a16="http://schemas.microsoft.com/office/drawing/2014/main" id="{E260B425-9F1B-48AF-A6D9-2205F255F52D}"/>
              </a:ext>
            </a:extLst>
          </p:cNvPr>
          <p:cNvGrpSpPr/>
          <p:nvPr/>
        </p:nvGrpSpPr>
        <p:grpSpPr>
          <a:xfrm>
            <a:off x="3863947" y="49594"/>
            <a:ext cx="3237485" cy="3427950"/>
            <a:chOff x="3074657" y="193980"/>
            <a:chExt cx="3237485" cy="3427950"/>
          </a:xfrm>
        </p:grpSpPr>
        <p:grpSp>
          <p:nvGrpSpPr>
            <p:cNvPr id="5" name="Group 4">
              <a:extLst>
                <a:ext uri="{FF2B5EF4-FFF2-40B4-BE49-F238E27FC236}">
                  <a16:creationId xmlns:a16="http://schemas.microsoft.com/office/drawing/2014/main" id="{DAB51B44-B896-4B4C-8D5A-002D681960A5}"/>
                </a:ext>
              </a:extLst>
            </p:cNvPr>
            <p:cNvGrpSpPr/>
            <p:nvPr/>
          </p:nvGrpSpPr>
          <p:grpSpPr>
            <a:xfrm>
              <a:off x="3074657" y="193980"/>
              <a:ext cx="3237485" cy="3427950"/>
              <a:chOff x="3074657" y="193980"/>
              <a:chExt cx="3237485" cy="3427950"/>
            </a:xfrm>
          </p:grpSpPr>
          <p:grpSp>
            <p:nvGrpSpPr>
              <p:cNvPr id="6" name="Group 5">
                <a:extLst>
                  <a:ext uri="{FF2B5EF4-FFF2-40B4-BE49-F238E27FC236}">
                    <a16:creationId xmlns:a16="http://schemas.microsoft.com/office/drawing/2014/main" id="{B79AA334-6D9F-448D-93FB-C8247DF03A30}"/>
                  </a:ext>
                </a:extLst>
              </p:cNvPr>
              <p:cNvGrpSpPr/>
              <p:nvPr/>
            </p:nvGrpSpPr>
            <p:grpSpPr>
              <a:xfrm>
                <a:off x="3074657" y="193980"/>
                <a:ext cx="3237485" cy="3427950"/>
                <a:chOff x="578683" y="1205865"/>
                <a:chExt cx="3237485" cy="3427950"/>
              </a:xfrm>
            </p:grpSpPr>
            <p:cxnSp>
              <p:nvCxnSpPr>
                <p:cNvPr id="20" name="Straight Connector 7">
                  <a:extLst>
                    <a:ext uri="{FF2B5EF4-FFF2-40B4-BE49-F238E27FC236}">
                      <a16:creationId xmlns:a16="http://schemas.microsoft.com/office/drawing/2014/main" id="{288727DD-1F5C-476D-B747-F4AF43C57663}"/>
                    </a:ext>
                  </a:extLst>
                </p:cNvPr>
                <p:cNvCxnSpPr>
                  <a:cxnSpLocks noChangeShapeType="1"/>
                </p:cNvCxnSpPr>
                <p:nvPr/>
              </p:nvCxnSpPr>
              <p:spPr bwMode="auto">
                <a:xfrm rot="5400000">
                  <a:off x="-349132" y="2889766"/>
                  <a:ext cx="2916000"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1" name="Straight Connector 8">
                  <a:extLst>
                    <a:ext uri="{FF2B5EF4-FFF2-40B4-BE49-F238E27FC236}">
                      <a16:creationId xmlns:a16="http://schemas.microsoft.com/office/drawing/2014/main" id="{6B085050-2590-4EC8-A3D6-4FADA6121FAA}"/>
                    </a:ext>
                  </a:extLst>
                </p:cNvPr>
                <p:cNvCxnSpPr>
                  <a:cxnSpLocks noChangeShapeType="1"/>
                </p:cNvCxnSpPr>
                <p:nvPr/>
              </p:nvCxnSpPr>
              <p:spPr bwMode="auto">
                <a:xfrm>
                  <a:off x="1109663" y="4357688"/>
                  <a:ext cx="2357437" cy="1587"/>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22" name="TextBox 9">
                  <a:extLst>
                    <a:ext uri="{FF2B5EF4-FFF2-40B4-BE49-F238E27FC236}">
                      <a16:creationId xmlns:a16="http://schemas.microsoft.com/office/drawing/2014/main" id="{22C3561B-812A-45C4-A757-725080F60D69}"/>
                    </a:ext>
                  </a:extLst>
                </p:cNvPr>
                <p:cNvSpPr txBox="1">
                  <a:spLocks noChangeArrowheads="1"/>
                </p:cNvSpPr>
                <p:nvPr/>
              </p:nvSpPr>
              <p:spPr bwMode="auto">
                <a:xfrm>
                  <a:off x="578683" y="1205865"/>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Τιμή,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sp>
              <p:nvSpPr>
                <p:cNvPr id="23" name="TextBox 10">
                  <a:extLst>
                    <a:ext uri="{FF2B5EF4-FFF2-40B4-BE49-F238E27FC236}">
                      <a16:creationId xmlns:a16="http://schemas.microsoft.com/office/drawing/2014/main" id="{AEC666E6-C936-4F31-BFA8-43F0127C7B1F}"/>
                    </a:ext>
                  </a:extLst>
                </p:cNvPr>
                <p:cNvSpPr txBox="1">
                  <a:spLocks noChangeArrowheads="1"/>
                </p:cNvSpPr>
                <p:nvPr/>
              </p:nvSpPr>
              <p:spPr bwMode="auto">
                <a:xfrm>
                  <a:off x="2458856" y="4295261"/>
                  <a:ext cx="13573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Ποσότητα,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sp>
              <p:nvSpPr>
                <p:cNvPr id="24" name="TextBox 21">
                  <a:extLst>
                    <a:ext uri="{FF2B5EF4-FFF2-40B4-BE49-F238E27FC236}">
                      <a16:creationId xmlns:a16="http://schemas.microsoft.com/office/drawing/2014/main" id="{535B6A3C-FB2D-47D9-8B6D-9202C56E02E8}"/>
                    </a:ext>
                  </a:extLst>
                </p:cNvPr>
                <p:cNvSpPr txBox="1">
                  <a:spLocks noChangeArrowheads="1"/>
                </p:cNvSpPr>
                <p:nvPr/>
              </p:nvSpPr>
              <p:spPr bwMode="auto">
                <a:xfrm>
                  <a:off x="759817" y="2533339"/>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1</a:t>
                  </a:r>
                </a:p>
              </p:txBody>
            </p:sp>
            <p:cxnSp>
              <p:nvCxnSpPr>
                <p:cNvPr id="25" name="Straight Connector 27">
                  <a:extLst>
                    <a:ext uri="{FF2B5EF4-FFF2-40B4-BE49-F238E27FC236}">
                      <a16:creationId xmlns:a16="http://schemas.microsoft.com/office/drawing/2014/main" id="{0F72DDA5-519C-467D-A250-BFD80E7EDC09}"/>
                    </a:ext>
                  </a:extLst>
                </p:cNvPr>
                <p:cNvCxnSpPr>
                  <a:cxnSpLocks noChangeShapeType="1"/>
                </p:cNvCxnSpPr>
                <p:nvPr/>
              </p:nvCxnSpPr>
              <p:spPr bwMode="auto">
                <a:xfrm flipV="1">
                  <a:off x="1113599" y="1570380"/>
                  <a:ext cx="1615314" cy="224864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6" name="Straight Connector 28">
                  <a:extLst>
                    <a:ext uri="{FF2B5EF4-FFF2-40B4-BE49-F238E27FC236}">
                      <a16:creationId xmlns:a16="http://schemas.microsoft.com/office/drawing/2014/main" id="{97AE9A03-8CA1-4FA4-BBDE-2C5CC9AF480A}"/>
                    </a:ext>
                  </a:extLst>
                </p:cNvPr>
                <p:cNvCxnSpPr>
                  <a:cxnSpLocks noChangeShapeType="1"/>
                </p:cNvCxnSpPr>
                <p:nvPr/>
              </p:nvCxnSpPr>
              <p:spPr bwMode="auto">
                <a:xfrm rot="16200000" flipH="1">
                  <a:off x="1440656" y="2107407"/>
                  <a:ext cx="2143125" cy="1643062"/>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7" name="Straight Connector 36">
                  <a:extLst>
                    <a:ext uri="{FF2B5EF4-FFF2-40B4-BE49-F238E27FC236}">
                      <a16:creationId xmlns:a16="http://schemas.microsoft.com/office/drawing/2014/main" id="{FDF3795D-40B8-41AA-B1B4-5FE0507843C2}"/>
                    </a:ext>
                  </a:extLst>
                </p:cNvPr>
                <p:cNvCxnSpPr>
                  <a:cxnSpLocks noChangeShapeType="1"/>
                </p:cNvCxnSpPr>
                <p:nvPr/>
              </p:nvCxnSpPr>
              <p:spPr bwMode="auto">
                <a:xfrm flipH="1" flipV="1">
                  <a:off x="1110707" y="2422974"/>
                  <a:ext cx="1008000" cy="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30" name="Straight Connector 29">
                  <a:extLst>
                    <a:ext uri="{FF2B5EF4-FFF2-40B4-BE49-F238E27FC236}">
                      <a16:creationId xmlns:a16="http://schemas.microsoft.com/office/drawing/2014/main" id="{129708CF-774E-4B12-947B-6FE8A748465E}"/>
                    </a:ext>
                  </a:extLst>
                </p:cNvPr>
                <p:cNvCxnSpPr>
                  <a:cxnSpLocks noChangeShapeType="1"/>
                </p:cNvCxnSpPr>
                <p:nvPr/>
              </p:nvCxnSpPr>
              <p:spPr bwMode="auto">
                <a:xfrm rot="5400000">
                  <a:off x="1144235" y="3390791"/>
                  <a:ext cx="1944000" cy="1588"/>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31" name="Straight Connector 25">
                  <a:extLst>
                    <a:ext uri="{FF2B5EF4-FFF2-40B4-BE49-F238E27FC236}">
                      <a16:creationId xmlns:a16="http://schemas.microsoft.com/office/drawing/2014/main" id="{FF3CDED1-87B0-4A10-971C-A5F83E73611E}"/>
                    </a:ext>
                  </a:extLst>
                </p:cNvPr>
                <p:cNvCxnSpPr>
                  <a:cxnSpLocks noChangeShapeType="1"/>
                </p:cNvCxnSpPr>
                <p:nvPr/>
              </p:nvCxnSpPr>
              <p:spPr bwMode="auto">
                <a:xfrm rot="5400000">
                  <a:off x="1514945" y="3542874"/>
                  <a:ext cx="1656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32" name="TextBox 47">
                  <a:extLst>
                    <a:ext uri="{FF2B5EF4-FFF2-40B4-BE49-F238E27FC236}">
                      <a16:creationId xmlns:a16="http://schemas.microsoft.com/office/drawing/2014/main" id="{AF34AE22-E1D3-4F41-AE14-BDB4B79CFAB5}"/>
                    </a:ext>
                  </a:extLst>
                </p:cNvPr>
                <p:cNvSpPr txBox="1">
                  <a:spLocks noChangeArrowheads="1"/>
                </p:cNvSpPr>
                <p:nvPr/>
              </p:nvSpPr>
              <p:spPr bwMode="auto">
                <a:xfrm>
                  <a:off x="1928069" y="2075291"/>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Α</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34" name="TextBox 47">
                  <a:extLst>
                    <a:ext uri="{FF2B5EF4-FFF2-40B4-BE49-F238E27FC236}">
                      <a16:creationId xmlns:a16="http://schemas.microsoft.com/office/drawing/2014/main" id="{B46106B0-1F92-49BD-BEDA-FC26C0608957}"/>
                    </a:ext>
                  </a:extLst>
                </p:cNvPr>
                <p:cNvSpPr txBox="1">
                  <a:spLocks noChangeArrowheads="1"/>
                </p:cNvSpPr>
                <p:nvPr/>
              </p:nvSpPr>
              <p:spPr bwMode="auto">
                <a:xfrm>
                  <a:off x="1316218" y="4278177"/>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s</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35" name="TextBox 47">
                  <a:extLst>
                    <a:ext uri="{FF2B5EF4-FFF2-40B4-BE49-F238E27FC236}">
                      <a16:creationId xmlns:a16="http://schemas.microsoft.com/office/drawing/2014/main" id="{6CC6E59D-54CC-40A7-AF0A-CBA36DFC0820}"/>
                    </a:ext>
                  </a:extLst>
                </p:cNvPr>
                <p:cNvSpPr txBox="1">
                  <a:spLocks noChangeArrowheads="1"/>
                </p:cNvSpPr>
                <p:nvPr/>
              </p:nvSpPr>
              <p:spPr bwMode="auto">
                <a:xfrm>
                  <a:off x="1564223" y="4284579"/>
                  <a:ext cx="475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s</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36" name="TextBox 47">
                  <a:extLst>
                    <a:ext uri="{FF2B5EF4-FFF2-40B4-BE49-F238E27FC236}">
                      <a16:creationId xmlns:a16="http://schemas.microsoft.com/office/drawing/2014/main" id="{2623B6AC-506C-4AB9-BD0E-2204F4E8D024}"/>
                    </a:ext>
                  </a:extLst>
                </p:cNvPr>
                <p:cNvSpPr txBox="1">
                  <a:spLocks noChangeArrowheads="1"/>
                </p:cNvSpPr>
                <p:nvPr/>
              </p:nvSpPr>
              <p:spPr bwMode="auto">
                <a:xfrm>
                  <a:off x="2246925" y="1504034"/>
                  <a:ext cx="423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S</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0</a:t>
                  </a:r>
                </a:p>
              </p:txBody>
            </p:sp>
            <p:sp>
              <p:nvSpPr>
                <p:cNvPr id="37" name="TextBox 47">
                  <a:extLst>
                    <a:ext uri="{FF2B5EF4-FFF2-40B4-BE49-F238E27FC236}">
                      <a16:creationId xmlns:a16="http://schemas.microsoft.com/office/drawing/2014/main" id="{A8CF619F-A931-4049-B02E-B2F203C29788}"/>
                    </a:ext>
                  </a:extLst>
                </p:cNvPr>
                <p:cNvSpPr txBox="1">
                  <a:spLocks noChangeArrowheads="1"/>
                </p:cNvSpPr>
                <p:nvPr/>
              </p:nvSpPr>
              <p:spPr bwMode="auto">
                <a:xfrm>
                  <a:off x="3181350" y="3643313"/>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D</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0</a:t>
                  </a:r>
                </a:p>
              </p:txBody>
            </p:sp>
          </p:grpSp>
          <p:cxnSp>
            <p:nvCxnSpPr>
              <p:cNvPr id="7" name="Straight Connector 27">
                <a:extLst>
                  <a:ext uri="{FF2B5EF4-FFF2-40B4-BE49-F238E27FC236}">
                    <a16:creationId xmlns:a16="http://schemas.microsoft.com/office/drawing/2014/main" id="{7343427D-6D60-4CE3-AA0F-D43F1130AD6F}"/>
                  </a:ext>
                </a:extLst>
              </p:cNvPr>
              <p:cNvCxnSpPr>
                <a:cxnSpLocks noChangeShapeType="1"/>
              </p:cNvCxnSpPr>
              <p:nvPr/>
            </p:nvCxnSpPr>
            <p:spPr bwMode="auto">
              <a:xfrm flipV="1">
                <a:off x="3600111" y="819112"/>
                <a:ext cx="2222664" cy="1997152"/>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8" name="TextBox 47">
                <a:extLst>
                  <a:ext uri="{FF2B5EF4-FFF2-40B4-BE49-F238E27FC236}">
                    <a16:creationId xmlns:a16="http://schemas.microsoft.com/office/drawing/2014/main" id="{5512A9A6-0AAC-4F46-92CF-81ABF32B5D52}"/>
                  </a:ext>
                </a:extLst>
              </p:cNvPr>
              <p:cNvSpPr txBox="1">
                <a:spLocks noChangeArrowheads="1"/>
              </p:cNvSpPr>
              <p:nvPr/>
            </p:nvSpPr>
            <p:spPr bwMode="auto">
              <a:xfrm>
                <a:off x="5451109" y="1020096"/>
                <a:ext cx="5541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S</a:t>
                </a:r>
                <a:r>
                  <a:rPr lang="el-GR" altLang="en-US" sz="1600" kern="1200" baseline="-25000" dirty="0">
                    <a:solidFill>
                      <a:srgbClr val="000000"/>
                    </a:solidFill>
                    <a:ea typeface="+mn-ea"/>
                  </a:rPr>
                  <a:t>1</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9" name="Straight Arrow Connector 8">
                <a:extLst>
                  <a:ext uri="{FF2B5EF4-FFF2-40B4-BE49-F238E27FC236}">
                    <a16:creationId xmlns:a16="http://schemas.microsoft.com/office/drawing/2014/main" id="{4E7B9562-3353-4618-88DB-8657A0013BE0}"/>
                  </a:ext>
                </a:extLst>
              </p:cNvPr>
              <p:cNvCxnSpPr>
                <a:cxnSpLocks/>
              </p:cNvCxnSpPr>
              <p:nvPr/>
            </p:nvCxnSpPr>
            <p:spPr>
              <a:xfrm>
                <a:off x="5197721" y="868490"/>
                <a:ext cx="229908" cy="1459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47">
                <a:extLst>
                  <a:ext uri="{FF2B5EF4-FFF2-40B4-BE49-F238E27FC236}">
                    <a16:creationId xmlns:a16="http://schemas.microsoft.com/office/drawing/2014/main" id="{44700D8B-1334-43E5-BD02-687D8AED7E18}"/>
                  </a:ext>
                </a:extLst>
              </p:cNvPr>
              <p:cNvSpPr txBox="1">
                <a:spLocks noChangeArrowheads="1"/>
              </p:cNvSpPr>
              <p:nvPr/>
            </p:nvSpPr>
            <p:spPr bwMode="auto">
              <a:xfrm>
                <a:off x="4908466" y="1536978"/>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l-GR" altLang="en-US" sz="1600" kern="1200" dirty="0">
                    <a:solidFill>
                      <a:srgbClr val="000000"/>
                    </a:solidFill>
                    <a:ea typeface="+mn-ea"/>
                  </a:rPr>
                  <a:t>Β</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14" name="TextBox 47">
                <a:extLst>
                  <a:ext uri="{FF2B5EF4-FFF2-40B4-BE49-F238E27FC236}">
                    <a16:creationId xmlns:a16="http://schemas.microsoft.com/office/drawing/2014/main" id="{FAB4EE41-6A48-4C6B-A141-08F6AC7D4560}"/>
                  </a:ext>
                </a:extLst>
              </p:cNvPr>
              <p:cNvSpPr txBox="1">
                <a:spLocks noChangeArrowheads="1"/>
              </p:cNvSpPr>
              <p:nvPr/>
            </p:nvSpPr>
            <p:spPr bwMode="auto">
              <a:xfrm>
                <a:off x="3445629" y="3270837"/>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600" kern="1200" dirty="0">
                    <a:solidFill>
                      <a:srgbClr val="000000"/>
                    </a:solidFill>
                    <a:ea typeface="+mn-ea"/>
                  </a:rPr>
                  <a:t>0</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15" name="Straight Connector 36">
                <a:extLst>
                  <a:ext uri="{FF2B5EF4-FFF2-40B4-BE49-F238E27FC236}">
                    <a16:creationId xmlns:a16="http://schemas.microsoft.com/office/drawing/2014/main" id="{6A065904-1966-4141-BF5C-6E981883DECA}"/>
                  </a:ext>
                </a:extLst>
              </p:cNvPr>
              <p:cNvCxnSpPr>
                <a:cxnSpLocks noChangeShapeType="1"/>
              </p:cNvCxnSpPr>
              <p:nvPr/>
            </p:nvCxnSpPr>
            <p:spPr bwMode="auto">
              <a:xfrm flipH="1" flipV="1">
                <a:off x="3618171" y="1695724"/>
                <a:ext cx="1224000" cy="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16" name="TextBox 21">
                <a:extLst>
                  <a:ext uri="{FF2B5EF4-FFF2-40B4-BE49-F238E27FC236}">
                    <a16:creationId xmlns:a16="http://schemas.microsoft.com/office/drawing/2014/main" id="{C1FA4AD4-0425-44B9-BAD0-F7B6F94C07CA}"/>
                  </a:ext>
                </a:extLst>
              </p:cNvPr>
              <p:cNvSpPr txBox="1">
                <a:spLocks noChangeArrowheads="1"/>
              </p:cNvSpPr>
              <p:nvPr/>
            </p:nvSpPr>
            <p:spPr bwMode="auto">
              <a:xfrm>
                <a:off x="3240484" y="1225318"/>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0</a:t>
                </a:r>
              </a:p>
            </p:txBody>
          </p:sp>
          <p:sp>
            <p:nvSpPr>
              <p:cNvPr id="17" name="TextBox 47">
                <a:extLst>
                  <a:ext uri="{FF2B5EF4-FFF2-40B4-BE49-F238E27FC236}">
                    <a16:creationId xmlns:a16="http://schemas.microsoft.com/office/drawing/2014/main" id="{72E5419F-AA61-46EA-88F0-AA814CFE71F9}"/>
                  </a:ext>
                </a:extLst>
              </p:cNvPr>
              <p:cNvSpPr txBox="1">
                <a:spLocks noChangeArrowheads="1"/>
              </p:cNvSpPr>
              <p:nvPr/>
            </p:nvSpPr>
            <p:spPr bwMode="auto">
              <a:xfrm>
                <a:off x="3336381" y="2635604"/>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l-GR" altLang="en-US" sz="1600" kern="1200" dirty="0">
                    <a:solidFill>
                      <a:srgbClr val="000000"/>
                    </a:solidFill>
                    <a:ea typeface="+mn-ea"/>
                  </a:rPr>
                  <a:t>Δ</a:t>
                </a:r>
                <a:endParaRPr kumimoji="0" lang="el-GR" altLang="en-US" sz="1600" b="0" i="0" u="none" strike="noStrike" kern="1200" cap="none" spc="0" normalizeH="0" noProof="0" dirty="0">
                  <a:ln>
                    <a:noFill/>
                  </a:ln>
                  <a:solidFill>
                    <a:srgbClr val="000000"/>
                  </a:solidFill>
                  <a:effectLst/>
                  <a:uLnTx/>
                  <a:uFillTx/>
                  <a:latin typeface="Times" panose="02020603050405020304" pitchFamily="18" charset="0"/>
                  <a:ea typeface="+mn-ea"/>
                  <a:cs typeface="Arial"/>
                  <a:sym typeface="Arial"/>
                </a:endParaRPr>
              </a:p>
            </p:txBody>
          </p:sp>
          <p:sp>
            <p:nvSpPr>
              <p:cNvPr id="18" name="TextBox 47">
                <a:extLst>
                  <a:ext uri="{FF2B5EF4-FFF2-40B4-BE49-F238E27FC236}">
                    <a16:creationId xmlns:a16="http://schemas.microsoft.com/office/drawing/2014/main" id="{CD0E67BC-A2BB-4F69-B745-131B3E50E6EE}"/>
                  </a:ext>
                </a:extLst>
              </p:cNvPr>
              <p:cNvSpPr txBox="1">
                <a:spLocks noChangeArrowheads="1"/>
              </p:cNvSpPr>
              <p:nvPr/>
            </p:nvSpPr>
            <p:spPr bwMode="auto">
              <a:xfrm>
                <a:off x="4220146" y="1427584"/>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l-GR" altLang="en-US" sz="1600" kern="1200" dirty="0">
                    <a:solidFill>
                      <a:srgbClr val="000000"/>
                    </a:solidFill>
                    <a:ea typeface="+mn-ea"/>
                  </a:rPr>
                  <a:t>Γ</a:t>
                </a:r>
                <a:endParaRPr kumimoji="0" lang="el-GR" altLang="en-US" sz="1600" b="0" i="0" u="none" strike="noStrike" kern="1200" cap="none" spc="0" normalizeH="0" noProof="0" dirty="0">
                  <a:ln>
                    <a:noFill/>
                  </a:ln>
                  <a:solidFill>
                    <a:srgbClr val="000000"/>
                  </a:solidFill>
                  <a:effectLst/>
                  <a:uLnTx/>
                  <a:uFillTx/>
                  <a:latin typeface="Times" panose="02020603050405020304" pitchFamily="18" charset="0"/>
                  <a:ea typeface="+mn-ea"/>
                  <a:cs typeface="Arial"/>
                  <a:sym typeface="Arial"/>
                </a:endParaRPr>
              </a:p>
            </p:txBody>
          </p:sp>
        </p:grpSp>
        <p:cxnSp>
          <p:nvCxnSpPr>
            <p:cNvPr id="38" name="Straight Connector 37">
              <a:extLst>
                <a:ext uri="{FF2B5EF4-FFF2-40B4-BE49-F238E27FC236}">
                  <a16:creationId xmlns:a16="http://schemas.microsoft.com/office/drawing/2014/main" id="{5398BFE4-D8E6-43FA-94C4-EC901A7248D8}"/>
                </a:ext>
              </a:extLst>
            </p:cNvPr>
            <p:cNvCxnSpPr>
              <a:stCxn id="10" idx="0"/>
            </p:cNvCxnSpPr>
            <p:nvPr/>
          </p:nvCxnSpPr>
          <p:spPr>
            <a:xfrm>
              <a:off x="5087060" y="1536978"/>
              <a:ext cx="139861" cy="307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D5EAFEF-38E6-43BE-AC82-92782B1A7035}"/>
                </a:ext>
              </a:extLst>
            </p:cNvPr>
            <p:cNvCxnSpPr>
              <a:stCxn id="16" idx="3"/>
              <a:endCxn id="24" idx="3"/>
            </p:cNvCxnSpPr>
            <p:nvPr/>
          </p:nvCxnSpPr>
          <p:spPr>
            <a:xfrm>
              <a:off x="3791347" y="1395181"/>
              <a:ext cx="15307" cy="296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18AFB7A-4FD0-435A-90D8-2B6343E3023D}"/>
                </a:ext>
              </a:extLst>
            </p:cNvPr>
            <p:cNvCxnSpPr/>
            <p:nvPr/>
          </p:nvCxnSpPr>
          <p:spPr>
            <a:xfrm>
              <a:off x="3825240" y="1539240"/>
              <a:ext cx="914400" cy="9144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4" name="Google Shape;338;p33">
            <a:extLst>
              <a:ext uri="{FF2B5EF4-FFF2-40B4-BE49-F238E27FC236}">
                <a16:creationId xmlns:a16="http://schemas.microsoft.com/office/drawing/2014/main" id="{E0D630C1-D05E-4455-9616-9D804A08560A}"/>
              </a:ext>
            </a:extLst>
          </p:cNvPr>
          <p:cNvSpPr txBox="1">
            <a:spLocks/>
          </p:cNvSpPr>
          <p:nvPr/>
        </p:nvSpPr>
        <p:spPr>
          <a:xfrm>
            <a:off x="76209" y="1107771"/>
            <a:ext cx="2911800" cy="416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Δημοσιονομική μεταφορά στον κλάδο</a:t>
            </a:r>
          </a:p>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1. Επιδότηση της έρευνας και ανάπτυξης</a:t>
            </a:r>
          </a:p>
        </p:txBody>
      </p:sp>
      <p:sp>
        <p:nvSpPr>
          <p:cNvPr id="46" name="TextBox 45">
            <a:extLst>
              <a:ext uri="{FF2B5EF4-FFF2-40B4-BE49-F238E27FC236}">
                <a16:creationId xmlns:a16="http://schemas.microsoft.com/office/drawing/2014/main" id="{0DCE4D63-2EEC-4855-9537-8FB1C498F8A1}"/>
              </a:ext>
            </a:extLst>
          </p:cNvPr>
          <p:cNvSpPr txBox="1"/>
          <p:nvPr/>
        </p:nvSpPr>
        <p:spPr>
          <a:xfrm>
            <a:off x="2700250" y="3480050"/>
            <a:ext cx="6542794" cy="1631216"/>
          </a:xfrm>
          <a:prstGeom prst="rect">
            <a:avLst/>
          </a:prstGeom>
          <a:noFill/>
        </p:spPr>
        <p:txBody>
          <a:bodyPr wrap="square">
            <a:spAutoFit/>
          </a:bodyPr>
          <a:lstStyle/>
          <a:p>
            <a:r>
              <a:rPr lang="el-GR" sz="1000" dirty="0"/>
              <a:t>Οι καταναλωτές κερδίζουν επιπλέον πλεόνασμα </a:t>
            </a:r>
            <a:r>
              <a:rPr lang="en-US" sz="1000" dirty="0"/>
              <a:t>P0ABP1 </a:t>
            </a:r>
            <a:r>
              <a:rPr lang="el-GR" sz="1000" dirty="0"/>
              <a:t>από τη μετακίνηση της προσφοράς λόγω αύξησης της παραγωγικότητας που προέρχεται από έρευνα και ανάπτυξη. Η καθαρή επίδραση στους παραγωγούς είναι λιγότερο προφανής επειδή επηρεάζονται από δύο (αντίθετες) επιπτώσεις: επωφελούνται από το χαμηλότερο κόστος λόγω της αυξημένης παραγωγικότητας, αλλά χάνουν από τη μείωση των τιμών. Η καθαρή επίδραση στο πλεόνασμα του παραγωγού είναι η περιοχή </a:t>
            </a:r>
            <a:r>
              <a:rPr lang="en-US" sz="1000" dirty="0"/>
              <a:t>P</a:t>
            </a:r>
            <a:r>
              <a:rPr lang="en-US" sz="1000" baseline="-25000" dirty="0"/>
              <a:t>0</a:t>
            </a:r>
            <a:r>
              <a:rPr lang="en-US" sz="1000" dirty="0"/>
              <a:t>A</a:t>
            </a:r>
            <a:r>
              <a:rPr lang="el-GR" sz="1000" dirty="0"/>
              <a:t>Δ – </a:t>
            </a:r>
            <a:r>
              <a:rPr lang="en-US" sz="1000" dirty="0"/>
              <a:t>P</a:t>
            </a:r>
            <a:r>
              <a:rPr lang="en-US" sz="1000" baseline="-25000" dirty="0"/>
              <a:t>1</a:t>
            </a:r>
            <a:r>
              <a:rPr lang="el-GR" sz="1000" dirty="0"/>
              <a:t>ΒΔ δηλαδή η διαφορά μεταξύ </a:t>
            </a:r>
            <a:r>
              <a:rPr lang="en-US" sz="1000" dirty="0"/>
              <a:t>P</a:t>
            </a:r>
            <a:r>
              <a:rPr lang="en-US" sz="1000" baseline="-25000" dirty="0"/>
              <a:t>0</a:t>
            </a:r>
            <a:r>
              <a:rPr lang="en-US" sz="1000" dirty="0"/>
              <a:t>A</a:t>
            </a:r>
            <a:r>
              <a:rPr lang="el-GR" sz="1000" dirty="0"/>
              <a:t>Γ</a:t>
            </a:r>
            <a:r>
              <a:rPr lang="en-US" sz="1000" dirty="0"/>
              <a:t>P</a:t>
            </a:r>
            <a:r>
              <a:rPr lang="en-US" sz="1000" baseline="-25000" dirty="0"/>
              <a:t>1</a:t>
            </a:r>
            <a:r>
              <a:rPr lang="en-US" sz="1000" dirty="0"/>
              <a:t> </a:t>
            </a:r>
            <a:r>
              <a:rPr lang="el-GR" sz="1000" dirty="0"/>
              <a:t>και ΓΒΔ αφού το τρίγωνο </a:t>
            </a:r>
            <a:r>
              <a:rPr lang="en-US" sz="1000" dirty="0"/>
              <a:t>P</a:t>
            </a:r>
            <a:r>
              <a:rPr lang="en-US" sz="1000" baseline="-25000" dirty="0"/>
              <a:t>1</a:t>
            </a:r>
            <a:r>
              <a:rPr lang="el-GR" sz="1000" dirty="0"/>
              <a:t>ΓΔ είναι κοινό. Αν αυτό είναι θετικό ή αρνητικό εξαρτάται από την ελαστικότητα των συναρτήσεων προσφοράς και ζήτησης. </a:t>
            </a:r>
          </a:p>
          <a:p>
            <a:r>
              <a:rPr lang="el-GR" sz="1000" dirty="0"/>
              <a:t>Η έρευνα επηρεάζει όχι μόνο τη συνολική ευημερία αλλά και την κατανομή του εισοδήματος εντός μιας οικονομίας. Οι καταναλωτές θα υποστηρίξουν επενδύσεις στη δημόσια έρευνα. Οι παραγωγοί θα είναι λιγότερο υποστηρικτικοί. </a:t>
            </a:r>
            <a:endParaRPr lang="en-US" sz="1000" dirty="0"/>
          </a:p>
        </p:txBody>
      </p:sp>
    </p:spTree>
    <p:extLst>
      <p:ext uri="{BB962C8B-B14F-4D97-AF65-F5344CB8AC3E}">
        <p14:creationId xmlns:p14="http://schemas.microsoft.com/office/powerpoint/2010/main" val="1689462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0AE774-8F8A-4612-B554-C111D0F4FE5B}"/>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 sz="1300" b="0" i="0" u="none" strike="noStrike" kern="0" cap="none" spc="0" normalizeH="0" baseline="0" noProof="0">
              <a:ln>
                <a:noFill/>
              </a:ln>
              <a:solidFill>
                <a:srgbClr val="FFFFFF"/>
              </a:solidFill>
              <a:effectLst/>
              <a:uLnTx/>
              <a:uFillTx/>
              <a:latin typeface="Dosis ExtraLight"/>
              <a:sym typeface="Dosis ExtraLight"/>
            </a:endParaRPr>
          </a:p>
        </p:txBody>
      </p:sp>
      <p:grpSp>
        <p:nvGrpSpPr>
          <p:cNvPr id="43" name="Group 42">
            <a:extLst>
              <a:ext uri="{FF2B5EF4-FFF2-40B4-BE49-F238E27FC236}">
                <a16:creationId xmlns:a16="http://schemas.microsoft.com/office/drawing/2014/main" id="{E260B425-9F1B-48AF-A6D9-2205F255F52D}"/>
              </a:ext>
            </a:extLst>
          </p:cNvPr>
          <p:cNvGrpSpPr/>
          <p:nvPr/>
        </p:nvGrpSpPr>
        <p:grpSpPr>
          <a:xfrm>
            <a:off x="3821417" y="72060"/>
            <a:ext cx="3574005" cy="3430700"/>
            <a:chOff x="3074657" y="193980"/>
            <a:chExt cx="3574005" cy="3430700"/>
          </a:xfrm>
        </p:grpSpPr>
        <p:grpSp>
          <p:nvGrpSpPr>
            <p:cNvPr id="5" name="Group 4">
              <a:extLst>
                <a:ext uri="{FF2B5EF4-FFF2-40B4-BE49-F238E27FC236}">
                  <a16:creationId xmlns:a16="http://schemas.microsoft.com/office/drawing/2014/main" id="{DAB51B44-B896-4B4C-8D5A-002D681960A5}"/>
                </a:ext>
              </a:extLst>
            </p:cNvPr>
            <p:cNvGrpSpPr/>
            <p:nvPr/>
          </p:nvGrpSpPr>
          <p:grpSpPr>
            <a:xfrm>
              <a:off x="3074657" y="193980"/>
              <a:ext cx="3574005" cy="3430700"/>
              <a:chOff x="3074657" y="193980"/>
              <a:chExt cx="3574005" cy="3430700"/>
            </a:xfrm>
          </p:grpSpPr>
          <p:grpSp>
            <p:nvGrpSpPr>
              <p:cNvPr id="6" name="Group 5">
                <a:extLst>
                  <a:ext uri="{FF2B5EF4-FFF2-40B4-BE49-F238E27FC236}">
                    <a16:creationId xmlns:a16="http://schemas.microsoft.com/office/drawing/2014/main" id="{B79AA334-6D9F-448D-93FB-C8247DF03A30}"/>
                  </a:ext>
                </a:extLst>
              </p:cNvPr>
              <p:cNvGrpSpPr/>
              <p:nvPr/>
            </p:nvGrpSpPr>
            <p:grpSpPr>
              <a:xfrm>
                <a:off x="3074657" y="193980"/>
                <a:ext cx="3574005" cy="3430700"/>
                <a:chOff x="578683" y="1205865"/>
                <a:chExt cx="3574005" cy="3430700"/>
              </a:xfrm>
            </p:grpSpPr>
            <p:cxnSp>
              <p:nvCxnSpPr>
                <p:cNvPr id="20" name="Straight Connector 7">
                  <a:extLst>
                    <a:ext uri="{FF2B5EF4-FFF2-40B4-BE49-F238E27FC236}">
                      <a16:creationId xmlns:a16="http://schemas.microsoft.com/office/drawing/2014/main" id="{288727DD-1F5C-476D-B747-F4AF43C57663}"/>
                    </a:ext>
                  </a:extLst>
                </p:cNvPr>
                <p:cNvCxnSpPr>
                  <a:cxnSpLocks noChangeShapeType="1"/>
                </p:cNvCxnSpPr>
                <p:nvPr/>
              </p:nvCxnSpPr>
              <p:spPr bwMode="auto">
                <a:xfrm rot="5400000">
                  <a:off x="-349132" y="2889766"/>
                  <a:ext cx="2916000"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1" name="Straight Connector 8">
                  <a:extLst>
                    <a:ext uri="{FF2B5EF4-FFF2-40B4-BE49-F238E27FC236}">
                      <a16:creationId xmlns:a16="http://schemas.microsoft.com/office/drawing/2014/main" id="{6B085050-2590-4EC8-A3D6-4FADA6121FAA}"/>
                    </a:ext>
                  </a:extLst>
                </p:cNvPr>
                <p:cNvCxnSpPr>
                  <a:cxnSpLocks noChangeShapeType="1"/>
                </p:cNvCxnSpPr>
                <p:nvPr/>
              </p:nvCxnSpPr>
              <p:spPr bwMode="auto">
                <a:xfrm>
                  <a:off x="1109663" y="4357688"/>
                  <a:ext cx="2357437" cy="1587"/>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22" name="TextBox 9">
                  <a:extLst>
                    <a:ext uri="{FF2B5EF4-FFF2-40B4-BE49-F238E27FC236}">
                      <a16:creationId xmlns:a16="http://schemas.microsoft.com/office/drawing/2014/main" id="{22C3561B-812A-45C4-A757-725080F60D69}"/>
                    </a:ext>
                  </a:extLst>
                </p:cNvPr>
                <p:cNvSpPr txBox="1">
                  <a:spLocks noChangeArrowheads="1"/>
                </p:cNvSpPr>
                <p:nvPr/>
              </p:nvSpPr>
              <p:spPr bwMode="auto">
                <a:xfrm>
                  <a:off x="578683" y="1205865"/>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Τιμή,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sp>
              <p:nvSpPr>
                <p:cNvPr id="23" name="TextBox 10">
                  <a:extLst>
                    <a:ext uri="{FF2B5EF4-FFF2-40B4-BE49-F238E27FC236}">
                      <a16:creationId xmlns:a16="http://schemas.microsoft.com/office/drawing/2014/main" id="{AEC666E6-C936-4F31-BFA8-43F0127C7B1F}"/>
                    </a:ext>
                  </a:extLst>
                </p:cNvPr>
                <p:cNvSpPr txBox="1">
                  <a:spLocks noChangeArrowheads="1"/>
                </p:cNvSpPr>
                <p:nvPr/>
              </p:nvSpPr>
              <p:spPr bwMode="auto">
                <a:xfrm>
                  <a:off x="2795376" y="4295261"/>
                  <a:ext cx="13573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Ποσότητα,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sp>
              <p:nvSpPr>
                <p:cNvPr id="24" name="TextBox 21">
                  <a:extLst>
                    <a:ext uri="{FF2B5EF4-FFF2-40B4-BE49-F238E27FC236}">
                      <a16:creationId xmlns:a16="http://schemas.microsoft.com/office/drawing/2014/main" id="{535B6A3C-FB2D-47D9-8B6D-9202C56E02E8}"/>
                    </a:ext>
                  </a:extLst>
                </p:cNvPr>
                <p:cNvSpPr txBox="1">
                  <a:spLocks noChangeArrowheads="1"/>
                </p:cNvSpPr>
                <p:nvPr/>
              </p:nvSpPr>
              <p:spPr bwMode="auto">
                <a:xfrm>
                  <a:off x="731378" y="2392724"/>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lang="en-US" altLang="en-US" sz="1600" kern="1200" baseline="-25000" dirty="0">
                      <a:solidFill>
                        <a:srgbClr val="000000"/>
                      </a:solidFill>
                      <a:ea typeface="+mn-ea"/>
                    </a:rPr>
                    <a:t>w</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25" name="Straight Connector 27">
                  <a:extLst>
                    <a:ext uri="{FF2B5EF4-FFF2-40B4-BE49-F238E27FC236}">
                      <a16:creationId xmlns:a16="http://schemas.microsoft.com/office/drawing/2014/main" id="{0F72DDA5-519C-467D-A250-BFD80E7EDC09}"/>
                    </a:ext>
                  </a:extLst>
                </p:cNvPr>
                <p:cNvCxnSpPr>
                  <a:cxnSpLocks noChangeShapeType="1"/>
                </p:cNvCxnSpPr>
                <p:nvPr/>
              </p:nvCxnSpPr>
              <p:spPr bwMode="auto">
                <a:xfrm flipV="1">
                  <a:off x="1113599" y="1570380"/>
                  <a:ext cx="1615314" cy="224864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6" name="Straight Connector 28">
                  <a:extLst>
                    <a:ext uri="{FF2B5EF4-FFF2-40B4-BE49-F238E27FC236}">
                      <a16:creationId xmlns:a16="http://schemas.microsoft.com/office/drawing/2014/main" id="{97AE9A03-8CA1-4FA4-BBDE-2C5CC9AF480A}"/>
                    </a:ext>
                  </a:extLst>
                </p:cNvPr>
                <p:cNvCxnSpPr>
                  <a:cxnSpLocks noChangeShapeType="1"/>
                </p:cNvCxnSpPr>
                <p:nvPr/>
              </p:nvCxnSpPr>
              <p:spPr bwMode="auto">
                <a:xfrm rot="16200000" flipH="1">
                  <a:off x="1440656" y="2107407"/>
                  <a:ext cx="2143125" cy="1643062"/>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30" name="Straight Connector 29">
                  <a:extLst>
                    <a:ext uri="{FF2B5EF4-FFF2-40B4-BE49-F238E27FC236}">
                      <a16:creationId xmlns:a16="http://schemas.microsoft.com/office/drawing/2014/main" id="{129708CF-774E-4B12-947B-6FE8A748465E}"/>
                    </a:ext>
                  </a:extLst>
                </p:cNvPr>
                <p:cNvCxnSpPr>
                  <a:cxnSpLocks noChangeShapeType="1"/>
                </p:cNvCxnSpPr>
                <p:nvPr/>
              </p:nvCxnSpPr>
              <p:spPr bwMode="auto">
                <a:xfrm rot="5400000">
                  <a:off x="1127830" y="3461487"/>
                  <a:ext cx="1764000" cy="1588"/>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31" name="Straight Connector 25">
                  <a:extLst>
                    <a:ext uri="{FF2B5EF4-FFF2-40B4-BE49-F238E27FC236}">
                      <a16:creationId xmlns:a16="http://schemas.microsoft.com/office/drawing/2014/main" id="{FF3CDED1-87B0-4A10-971C-A5F83E73611E}"/>
                    </a:ext>
                  </a:extLst>
                </p:cNvPr>
                <p:cNvCxnSpPr>
                  <a:cxnSpLocks noChangeShapeType="1"/>
                </p:cNvCxnSpPr>
                <p:nvPr/>
              </p:nvCxnSpPr>
              <p:spPr bwMode="auto">
                <a:xfrm rot="5400000">
                  <a:off x="1587757" y="3462792"/>
                  <a:ext cx="1800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32" name="TextBox 47">
                  <a:extLst>
                    <a:ext uri="{FF2B5EF4-FFF2-40B4-BE49-F238E27FC236}">
                      <a16:creationId xmlns:a16="http://schemas.microsoft.com/office/drawing/2014/main" id="{AF34AE22-E1D3-4F41-AE14-BDB4B79CFAB5}"/>
                    </a:ext>
                  </a:extLst>
                </p:cNvPr>
                <p:cNvSpPr txBox="1">
                  <a:spLocks noChangeArrowheads="1"/>
                </p:cNvSpPr>
                <p:nvPr/>
              </p:nvSpPr>
              <p:spPr bwMode="auto">
                <a:xfrm>
                  <a:off x="804399" y="3642244"/>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Α</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34" name="TextBox 47">
                  <a:extLst>
                    <a:ext uri="{FF2B5EF4-FFF2-40B4-BE49-F238E27FC236}">
                      <a16:creationId xmlns:a16="http://schemas.microsoft.com/office/drawing/2014/main" id="{B46106B0-1F92-49BD-BEDA-FC26C0608957}"/>
                    </a:ext>
                  </a:extLst>
                </p:cNvPr>
                <p:cNvSpPr txBox="1">
                  <a:spLocks noChangeArrowheads="1"/>
                </p:cNvSpPr>
                <p:nvPr/>
              </p:nvSpPr>
              <p:spPr bwMode="auto">
                <a:xfrm>
                  <a:off x="2092414" y="4285409"/>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1</a:t>
                  </a:r>
                </a:p>
              </p:txBody>
            </p:sp>
            <p:sp>
              <p:nvSpPr>
                <p:cNvPr id="35" name="TextBox 47">
                  <a:extLst>
                    <a:ext uri="{FF2B5EF4-FFF2-40B4-BE49-F238E27FC236}">
                      <a16:creationId xmlns:a16="http://schemas.microsoft.com/office/drawing/2014/main" id="{6CC6E59D-54CC-40A7-AF0A-CBA36DFC0820}"/>
                    </a:ext>
                  </a:extLst>
                </p:cNvPr>
                <p:cNvSpPr txBox="1">
                  <a:spLocks noChangeArrowheads="1"/>
                </p:cNvSpPr>
                <p:nvPr/>
              </p:nvSpPr>
              <p:spPr bwMode="auto">
                <a:xfrm>
                  <a:off x="2330924" y="4298011"/>
                  <a:ext cx="4644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2</a:t>
                  </a:r>
                </a:p>
              </p:txBody>
            </p:sp>
            <p:sp>
              <p:nvSpPr>
                <p:cNvPr id="36" name="TextBox 47">
                  <a:extLst>
                    <a:ext uri="{FF2B5EF4-FFF2-40B4-BE49-F238E27FC236}">
                      <a16:creationId xmlns:a16="http://schemas.microsoft.com/office/drawing/2014/main" id="{2623B6AC-506C-4AB9-BD0E-2204F4E8D024}"/>
                    </a:ext>
                  </a:extLst>
                </p:cNvPr>
                <p:cNvSpPr txBox="1">
                  <a:spLocks noChangeArrowheads="1"/>
                </p:cNvSpPr>
                <p:nvPr/>
              </p:nvSpPr>
              <p:spPr bwMode="auto">
                <a:xfrm>
                  <a:off x="2246925" y="1504034"/>
                  <a:ext cx="423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S</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0</a:t>
                  </a:r>
                </a:p>
              </p:txBody>
            </p:sp>
            <p:sp>
              <p:nvSpPr>
                <p:cNvPr id="37" name="TextBox 47">
                  <a:extLst>
                    <a:ext uri="{FF2B5EF4-FFF2-40B4-BE49-F238E27FC236}">
                      <a16:creationId xmlns:a16="http://schemas.microsoft.com/office/drawing/2014/main" id="{A8CF619F-A931-4049-B02E-B2F203C29788}"/>
                    </a:ext>
                  </a:extLst>
                </p:cNvPr>
                <p:cNvSpPr txBox="1">
                  <a:spLocks noChangeArrowheads="1"/>
                </p:cNvSpPr>
                <p:nvPr/>
              </p:nvSpPr>
              <p:spPr bwMode="auto">
                <a:xfrm>
                  <a:off x="3181350" y="3643313"/>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D</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0</a:t>
                  </a:r>
                </a:p>
              </p:txBody>
            </p:sp>
          </p:grpSp>
          <p:cxnSp>
            <p:nvCxnSpPr>
              <p:cNvPr id="7" name="Straight Connector 27">
                <a:extLst>
                  <a:ext uri="{FF2B5EF4-FFF2-40B4-BE49-F238E27FC236}">
                    <a16:creationId xmlns:a16="http://schemas.microsoft.com/office/drawing/2014/main" id="{7343427D-6D60-4CE3-AA0F-D43F1130AD6F}"/>
                  </a:ext>
                </a:extLst>
              </p:cNvPr>
              <p:cNvCxnSpPr>
                <a:cxnSpLocks noChangeShapeType="1"/>
              </p:cNvCxnSpPr>
              <p:nvPr/>
            </p:nvCxnSpPr>
            <p:spPr bwMode="auto">
              <a:xfrm flipV="1">
                <a:off x="3600111" y="819112"/>
                <a:ext cx="2222664" cy="1997152"/>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8" name="TextBox 47">
                <a:extLst>
                  <a:ext uri="{FF2B5EF4-FFF2-40B4-BE49-F238E27FC236}">
                    <a16:creationId xmlns:a16="http://schemas.microsoft.com/office/drawing/2014/main" id="{5512A9A6-0AAC-4F46-92CF-81ABF32B5D52}"/>
                  </a:ext>
                </a:extLst>
              </p:cNvPr>
              <p:cNvSpPr txBox="1">
                <a:spLocks noChangeArrowheads="1"/>
              </p:cNvSpPr>
              <p:nvPr/>
            </p:nvSpPr>
            <p:spPr bwMode="auto">
              <a:xfrm>
                <a:off x="5451109" y="1020096"/>
                <a:ext cx="5541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S</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1</a:t>
                </a:r>
              </a:p>
            </p:txBody>
          </p:sp>
          <p:cxnSp>
            <p:nvCxnSpPr>
              <p:cNvPr id="9" name="Straight Arrow Connector 8">
                <a:extLst>
                  <a:ext uri="{FF2B5EF4-FFF2-40B4-BE49-F238E27FC236}">
                    <a16:creationId xmlns:a16="http://schemas.microsoft.com/office/drawing/2014/main" id="{4E7B9562-3353-4618-88DB-8657A0013BE0}"/>
                  </a:ext>
                </a:extLst>
              </p:cNvPr>
              <p:cNvCxnSpPr>
                <a:cxnSpLocks/>
              </p:cNvCxnSpPr>
              <p:nvPr/>
            </p:nvCxnSpPr>
            <p:spPr>
              <a:xfrm>
                <a:off x="5197721" y="868490"/>
                <a:ext cx="229908" cy="1459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47">
                <a:extLst>
                  <a:ext uri="{FF2B5EF4-FFF2-40B4-BE49-F238E27FC236}">
                    <a16:creationId xmlns:a16="http://schemas.microsoft.com/office/drawing/2014/main" id="{44700D8B-1334-43E5-BD02-687D8AED7E18}"/>
                  </a:ext>
                </a:extLst>
              </p:cNvPr>
              <p:cNvSpPr txBox="1">
                <a:spLocks noChangeArrowheads="1"/>
              </p:cNvSpPr>
              <p:nvPr/>
            </p:nvSpPr>
            <p:spPr bwMode="auto">
              <a:xfrm>
                <a:off x="4310599" y="1271237"/>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Β</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14" name="TextBox 47">
                <a:extLst>
                  <a:ext uri="{FF2B5EF4-FFF2-40B4-BE49-F238E27FC236}">
                    <a16:creationId xmlns:a16="http://schemas.microsoft.com/office/drawing/2014/main" id="{FAB4EE41-6A48-4C6B-A141-08F6AC7D4560}"/>
                  </a:ext>
                </a:extLst>
              </p:cNvPr>
              <p:cNvSpPr txBox="1">
                <a:spLocks noChangeArrowheads="1"/>
              </p:cNvSpPr>
              <p:nvPr/>
            </p:nvSpPr>
            <p:spPr bwMode="auto">
              <a:xfrm>
                <a:off x="3445629" y="3270837"/>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0</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15" name="Straight Connector 36">
                <a:extLst>
                  <a:ext uri="{FF2B5EF4-FFF2-40B4-BE49-F238E27FC236}">
                    <a16:creationId xmlns:a16="http://schemas.microsoft.com/office/drawing/2014/main" id="{6A065904-1966-4141-BF5C-6E981883DECA}"/>
                  </a:ext>
                </a:extLst>
              </p:cNvPr>
              <p:cNvCxnSpPr>
                <a:cxnSpLocks noChangeShapeType="1"/>
              </p:cNvCxnSpPr>
              <p:nvPr/>
            </p:nvCxnSpPr>
            <p:spPr bwMode="auto">
              <a:xfrm flipH="1" flipV="1">
                <a:off x="3624055" y="1569127"/>
                <a:ext cx="1368000" cy="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18" name="TextBox 47">
                <a:extLst>
                  <a:ext uri="{FF2B5EF4-FFF2-40B4-BE49-F238E27FC236}">
                    <a16:creationId xmlns:a16="http://schemas.microsoft.com/office/drawing/2014/main" id="{CD0E67BC-A2BB-4F69-B745-131B3E50E6EE}"/>
                  </a:ext>
                </a:extLst>
              </p:cNvPr>
              <p:cNvSpPr txBox="1">
                <a:spLocks noChangeArrowheads="1"/>
              </p:cNvSpPr>
              <p:nvPr/>
            </p:nvSpPr>
            <p:spPr bwMode="auto">
              <a:xfrm>
                <a:off x="4629579" y="1279916"/>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Γ</a:t>
                </a:r>
              </a:p>
            </p:txBody>
          </p:sp>
        </p:grpSp>
        <p:cxnSp>
          <p:nvCxnSpPr>
            <p:cNvPr id="38" name="Straight Connector 37">
              <a:extLst>
                <a:ext uri="{FF2B5EF4-FFF2-40B4-BE49-F238E27FC236}">
                  <a16:creationId xmlns:a16="http://schemas.microsoft.com/office/drawing/2014/main" id="{5398BFE4-D8E6-43FA-94C4-EC901A7248D8}"/>
                </a:ext>
              </a:extLst>
            </p:cNvPr>
            <p:cNvCxnSpPr>
              <a:stCxn id="10" idx="0"/>
            </p:cNvCxnSpPr>
            <p:nvPr/>
          </p:nvCxnSpPr>
          <p:spPr>
            <a:xfrm>
              <a:off x="4489193" y="1271237"/>
              <a:ext cx="139861" cy="307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D5EAFEF-38E6-43BE-AC82-92782B1A7035}"/>
                </a:ext>
              </a:extLst>
            </p:cNvPr>
            <p:cNvCxnSpPr>
              <a:endCxn id="24" idx="3"/>
            </p:cNvCxnSpPr>
            <p:nvPr/>
          </p:nvCxnSpPr>
          <p:spPr>
            <a:xfrm>
              <a:off x="3762908" y="1254566"/>
              <a:ext cx="15307" cy="296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18AFB7A-4FD0-435A-90D8-2B6343E3023D}"/>
                </a:ext>
              </a:extLst>
            </p:cNvPr>
            <p:cNvCxnSpPr/>
            <p:nvPr/>
          </p:nvCxnSpPr>
          <p:spPr>
            <a:xfrm>
              <a:off x="3825240" y="1539240"/>
              <a:ext cx="914400" cy="9144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4" name="Google Shape;338;p33">
            <a:extLst>
              <a:ext uri="{FF2B5EF4-FFF2-40B4-BE49-F238E27FC236}">
                <a16:creationId xmlns:a16="http://schemas.microsoft.com/office/drawing/2014/main" id="{E0D630C1-D05E-4455-9616-9D804A08560A}"/>
              </a:ext>
            </a:extLst>
          </p:cNvPr>
          <p:cNvSpPr txBox="1">
            <a:spLocks/>
          </p:cNvSpPr>
          <p:nvPr/>
        </p:nvSpPr>
        <p:spPr>
          <a:xfrm>
            <a:off x="76209" y="1107771"/>
            <a:ext cx="2911800" cy="416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Δημοσιονομική μεταφορά στον κλάδο</a:t>
            </a:r>
          </a:p>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lang="el-GR" sz="3000" dirty="0">
                <a:solidFill>
                  <a:srgbClr val="51B148"/>
                </a:solidFill>
                <a:latin typeface="Arial"/>
                <a:ea typeface="Dosis ExtraLight"/>
                <a:cs typeface="Dosis ExtraLight"/>
                <a:sym typeface="Dosis ExtraLight"/>
              </a:rPr>
              <a:t>2</a:t>
            </a: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 Επιδότηση της έρευνας και ανάπτυξης με διεθνείς τιμές</a:t>
            </a:r>
          </a:p>
        </p:txBody>
      </p:sp>
      <p:sp>
        <p:nvSpPr>
          <p:cNvPr id="46" name="TextBox 45">
            <a:extLst>
              <a:ext uri="{FF2B5EF4-FFF2-40B4-BE49-F238E27FC236}">
                <a16:creationId xmlns:a16="http://schemas.microsoft.com/office/drawing/2014/main" id="{0DCE4D63-2EEC-4855-9537-8FB1C498F8A1}"/>
              </a:ext>
            </a:extLst>
          </p:cNvPr>
          <p:cNvSpPr txBox="1"/>
          <p:nvPr/>
        </p:nvSpPr>
        <p:spPr>
          <a:xfrm>
            <a:off x="2939256" y="3480050"/>
            <a:ext cx="6303788"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000" b="0" i="0" u="none" strike="noStrike" kern="0" cap="none" spc="0" normalizeH="0" baseline="0" noProof="0" dirty="0">
                <a:ln>
                  <a:noFill/>
                </a:ln>
                <a:solidFill>
                  <a:srgbClr val="000000"/>
                </a:solidFill>
                <a:effectLst/>
                <a:uLnTx/>
                <a:uFillTx/>
                <a:latin typeface="Arial"/>
                <a:cs typeface="Arial"/>
                <a:sym typeface="Arial"/>
              </a:rPr>
              <a:t>Στην ανοικτή οικονομία με διεθνείς τιμές του προϊόντος μέσα στη χώρα, η έρευνα αυξάνει την παραγωγή από </a:t>
            </a:r>
            <a:r>
              <a:rPr kumimoji="0" lang="en-US" sz="1000" b="0" i="0" u="none" strike="noStrike" kern="0" cap="none" spc="0" normalizeH="0" baseline="0" noProof="0" dirty="0">
                <a:ln>
                  <a:noFill/>
                </a:ln>
                <a:solidFill>
                  <a:srgbClr val="000000"/>
                </a:solidFill>
                <a:effectLst/>
                <a:uLnTx/>
                <a:uFillTx/>
                <a:latin typeface="Arial"/>
                <a:cs typeface="Arial"/>
                <a:sym typeface="Arial"/>
              </a:rPr>
              <a:t>Q0</a:t>
            </a:r>
            <a:r>
              <a:rPr kumimoji="0" lang="el-GR" sz="1000" b="0" i="0" u="none" strike="noStrike" kern="0" cap="none" spc="0" normalizeH="0" baseline="0" noProof="0" dirty="0">
                <a:ln>
                  <a:noFill/>
                </a:ln>
                <a:solidFill>
                  <a:srgbClr val="000000"/>
                </a:solidFill>
                <a:effectLst/>
                <a:uLnTx/>
                <a:uFillTx/>
                <a:latin typeface="Arial"/>
                <a:cs typeface="Arial"/>
                <a:sym typeface="Arial"/>
              </a:rPr>
              <a:t> σε </a:t>
            </a:r>
            <a:r>
              <a:rPr kumimoji="0" lang="en-US" sz="1000" b="0" i="0" u="none" strike="noStrike" kern="0" cap="none" spc="0" normalizeH="0" baseline="0" noProof="0" dirty="0">
                <a:ln>
                  <a:noFill/>
                </a:ln>
                <a:solidFill>
                  <a:srgbClr val="000000"/>
                </a:solidFill>
                <a:effectLst/>
                <a:uLnTx/>
                <a:uFillTx/>
                <a:latin typeface="Arial"/>
                <a:cs typeface="Arial"/>
                <a:sym typeface="Arial"/>
              </a:rPr>
              <a:t>Q2. </a:t>
            </a:r>
            <a:r>
              <a:rPr kumimoji="0" lang="el-GR" sz="1000" b="0" i="0" u="none" strike="noStrike" kern="0" cap="none" spc="0" normalizeH="0" baseline="0" noProof="0" dirty="0">
                <a:ln>
                  <a:noFill/>
                </a:ln>
                <a:solidFill>
                  <a:srgbClr val="000000"/>
                </a:solidFill>
                <a:effectLst/>
                <a:uLnTx/>
                <a:uFillTx/>
                <a:latin typeface="Arial"/>
                <a:cs typeface="Arial"/>
                <a:sym typeface="Arial"/>
              </a:rPr>
              <a:t>Ποσότητα </a:t>
            </a:r>
            <a:r>
              <a:rPr kumimoji="0" lang="en-US" sz="1000" b="0" i="0" u="none" strike="noStrike" kern="0" cap="none" spc="0" normalizeH="0" baseline="0" noProof="0" dirty="0">
                <a:ln>
                  <a:noFill/>
                </a:ln>
                <a:solidFill>
                  <a:srgbClr val="000000"/>
                </a:solidFill>
                <a:effectLst/>
                <a:uLnTx/>
                <a:uFillTx/>
                <a:latin typeface="Arial"/>
                <a:cs typeface="Arial"/>
                <a:sym typeface="Arial"/>
              </a:rPr>
              <a:t>Q2-Q1 </a:t>
            </a:r>
            <a:r>
              <a:rPr kumimoji="0" lang="el-GR" sz="1000" b="0" i="0" u="none" strike="noStrike" kern="0" cap="none" spc="0" normalizeH="0" baseline="0" noProof="0" dirty="0">
                <a:ln>
                  <a:noFill/>
                </a:ln>
                <a:solidFill>
                  <a:srgbClr val="000000"/>
                </a:solidFill>
                <a:effectLst/>
                <a:uLnTx/>
                <a:uFillTx/>
                <a:latin typeface="Arial"/>
                <a:cs typeface="Arial"/>
                <a:sym typeface="Arial"/>
              </a:rPr>
              <a:t>κατευθύνεται στις διεθνείς αγορές, και 0</a:t>
            </a:r>
            <a:r>
              <a:rPr kumimoji="0" lang="en-US" sz="1000" b="0" i="0" u="none" strike="noStrike" kern="0" cap="none" spc="0" normalizeH="0" baseline="0" noProof="0" dirty="0">
                <a:ln>
                  <a:noFill/>
                </a:ln>
                <a:solidFill>
                  <a:srgbClr val="000000"/>
                </a:solidFill>
                <a:effectLst/>
                <a:uLnTx/>
                <a:uFillTx/>
                <a:latin typeface="Arial"/>
                <a:cs typeface="Arial"/>
                <a:sym typeface="Arial"/>
              </a:rPr>
              <a:t>-Q1 </a:t>
            </a:r>
            <a:r>
              <a:rPr kumimoji="0" lang="el-GR" sz="1000" b="0" i="0" u="none" strike="noStrike" kern="0" cap="none" spc="0" normalizeH="0" baseline="0" noProof="0" dirty="0">
                <a:ln>
                  <a:noFill/>
                </a:ln>
                <a:solidFill>
                  <a:srgbClr val="000000"/>
                </a:solidFill>
                <a:effectLst/>
                <a:uLnTx/>
                <a:uFillTx/>
                <a:latin typeface="Arial"/>
                <a:cs typeface="Arial"/>
                <a:sym typeface="Arial"/>
              </a:rPr>
              <a:t>στην εγχώρια αγορά ενώ οι μέχρι πρότινος εισαγωγές </a:t>
            </a:r>
            <a:r>
              <a:rPr kumimoji="0" lang="en-US" sz="1000" b="0" i="0" u="none" strike="noStrike" kern="0" cap="none" spc="0" normalizeH="0" baseline="0" noProof="0" dirty="0">
                <a:ln>
                  <a:noFill/>
                </a:ln>
                <a:solidFill>
                  <a:srgbClr val="000000"/>
                </a:solidFill>
                <a:effectLst/>
                <a:uLnTx/>
                <a:uFillTx/>
                <a:latin typeface="Arial"/>
                <a:cs typeface="Arial"/>
                <a:sym typeface="Arial"/>
              </a:rPr>
              <a:t>Q1-Q0 </a:t>
            </a:r>
            <a:r>
              <a:rPr kumimoji="0" lang="el-GR" sz="1000" b="0" i="0" u="none" strike="noStrike" kern="0" cap="none" spc="0" normalizeH="0" baseline="0" noProof="0" dirty="0">
                <a:ln>
                  <a:noFill/>
                </a:ln>
                <a:solidFill>
                  <a:srgbClr val="000000"/>
                </a:solidFill>
                <a:effectLst/>
                <a:uLnTx/>
                <a:uFillTx/>
                <a:latin typeface="Arial"/>
                <a:cs typeface="Arial"/>
                <a:sym typeface="Arial"/>
              </a:rPr>
              <a:t>καλύπτονται από την εγχώρια αγορά που γίνεται ανταγωνιστική λόγω έρευνας.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000" b="0" i="0" u="none" strike="noStrike" kern="0" cap="none" spc="0" normalizeH="0" baseline="0" noProof="0" dirty="0">
                <a:ln>
                  <a:noFill/>
                </a:ln>
                <a:solidFill>
                  <a:srgbClr val="000000"/>
                </a:solidFill>
                <a:effectLst/>
                <a:uLnTx/>
                <a:uFillTx/>
                <a:latin typeface="Arial"/>
                <a:cs typeface="Arial"/>
                <a:sym typeface="Arial"/>
              </a:rPr>
              <a:t>Το πλεόνασμα των καταναλωτών παραμένει αμετάβλητο των δε παραγωγών αυξάνεται κατά ΒΔΑ.</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000" b="0" i="0" u="none" strike="noStrike" kern="0" cap="none" spc="0" normalizeH="0" baseline="0" noProof="0" dirty="0">
                <a:ln>
                  <a:noFill/>
                </a:ln>
                <a:solidFill>
                  <a:srgbClr val="000000"/>
                </a:solidFill>
                <a:effectLst/>
                <a:uLnTx/>
                <a:uFillTx/>
                <a:latin typeface="Arial"/>
                <a:cs typeface="Arial"/>
                <a:sym typeface="Arial"/>
              </a:rPr>
              <a:t>Εάν η χώρα είναι μεγάλη οι αλλαγές στην εγχώρια κατανάλωση και παραγωγή θα επηρεάσουν την τιμή της παγκόσμιας αγοράς και ο αντίκτυπος θα ήταν μικτός: οι αυξήσεις της παραγωγής μπορεί να προκαλέσουν πτώση των τιμών.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000" dirty="0"/>
              <a:t>Γενικά στις ανοικτές οικονομίες, μ</a:t>
            </a:r>
            <a:r>
              <a:rPr kumimoji="0" lang="el-GR" sz="1000" b="0" i="0" u="none" strike="noStrike" kern="0" cap="none" spc="0" normalizeH="0" baseline="0" noProof="0" dirty="0" err="1">
                <a:ln>
                  <a:noFill/>
                </a:ln>
                <a:solidFill>
                  <a:srgbClr val="000000"/>
                </a:solidFill>
                <a:effectLst/>
                <a:uLnTx/>
                <a:uFillTx/>
                <a:latin typeface="Arial"/>
                <a:cs typeface="Arial"/>
                <a:sym typeface="Arial"/>
              </a:rPr>
              <a:t>έρος</a:t>
            </a:r>
            <a:r>
              <a:rPr kumimoji="0" lang="el-GR" sz="1000" b="0" i="0" u="none" strike="noStrike" kern="0" cap="none" spc="0" normalizeH="0" baseline="0" noProof="0" dirty="0">
                <a:ln>
                  <a:noFill/>
                </a:ln>
                <a:solidFill>
                  <a:srgbClr val="000000"/>
                </a:solidFill>
                <a:effectLst/>
                <a:uLnTx/>
                <a:uFillTx/>
                <a:latin typeface="Arial"/>
                <a:cs typeface="Arial"/>
                <a:sym typeface="Arial"/>
              </a:rPr>
              <a:t> των οφελών από την έρευνα «εξάγονται», δηλαδή πηγαίνουν σε ξένους καταναλωτές που επωφελούνται από «</a:t>
            </a:r>
            <a:r>
              <a:rPr kumimoji="0" lang="en-US" sz="1000" b="0" i="0" u="none" strike="noStrike" kern="0" cap="none" spc="0" normalizeH="0" baseline="0" noProof="0" dirty="0">
                <a:ln>
                  <a:noFill/>
                </a:ln>
                <a:solidFill>
                  <a:srgbClr val="000000"/>
                </a:solidFill>
                <a:effectLst/>
                <a:uLnTx/>
                <a:uFillTx/>
                <a:latin typeface="Arial"/>
                <a:cs typeface="Arial"/>
                <a:sym typeface="Arial"/>
              </a:rPr>
              <a:t>international research spillovers” </a:t>
            </a:r>
            <a:r>
              <a:rPr kumimoji="0" lang="el-GR" sz="1000" b="0" i="0" u="none" strike="noStrike" kern="0" cap="none" spc="0" normalizeH="0" baseline="0" noProof="0" dirty="0">
                <a:ln>
                  <a:noFill/>
                </a:ln>
                <a:solidFill>
                  <a:srgbClr val="000000"/>
                </a:solidFill>
                <a:effectLst/>
                <a:uLnTx/>
                <a:uFillTx/>
                <a:latin typeface="Arial"/>
                <a:cs typeface="Arial"/>
                <a:sym typeface="Arial"/>
              </a:rPr>
              <a:t>των εγχώριων ερευνητικών δαπανών. </a:t>
            </a:r>
            <a:endParaRPr kumimoji="0" lang="en-US" sz="10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39" name="Straight Connector 38">
            <a:extLst>
              <a:ext uri="{FF2B5EF4-FFF2-40B4-BE49-F238E27FC236}">
                <a16:creationId xmlns:a16="http://schemas.microsoft.com/office/drawing/2014/main" id="{6DF8D39D-5B55-4F67-995B-7D5E6C91B17E}"/>
              </a:ext>
            </a:extLst>
          </p:cNvPr>
          <p:cNvCxnSpPr>
            <a:cxnSpLocks noChangeShapeType="1"/>
          </p:cNvCxnSpPr>
          <p:nvPr/>
        </p:nvCxnSpPr>
        <p:spPr bwMode="auto">
          <a:xfrm rot="5400000">
            <a:off x="4621933" y="2336923"/>
            <a:ext cx="1764000" cy="1588"/>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41" name="TextBox 47">
            <a:extLst>
              <a:ext uri="{FF2B5EF4-FFF2-40B4-BE49-F238E27FC236}">
                <a16:creationId xmlns:a16="http://schemas.microsoft.com/office/drawing/2014/main" id="{621107A8-2167-457E-99EB-7757A5B5AA05}"/>
              </a:ext>
            </a:extLst>
          </p:cNvPr>
          <p:cNvSpPr txBox="1">
            <a:spLocks noChangeArrowheads="1"/>
          </p:cNvSpPr>
          <p:nvPr/>
        </p:nvSpPr>
        <p:spPr bwMode="auto">
          <a:xfrm>
            <a:off x="5099256" y="3144070"/>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r>
              <a:rPr lang="el-GR" altLang="en-US" sz="1600" kern="1200" baseline="-25000" dirty="0">
                <a:solidFill>
                  <a:srgbClr val="000000"/>
                </a:solidFill>
                <a:ea typeface="+mn-ea"/>
              </a:rPr>
              <a:t>0</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45" name="TextBox 47">
            <a:extLst>
              <a:ext uri="{FF2B5EF4-FFF2-40B4-BE49-F238E27FC236}">
                <a16:creationId xmlns:a16="http://schemas.microsoft.com/office/drawing/2014/main" id="{1DC96726-860C-4E05-942A-F9BB8E88FAF8}"/>
              </a:ext>
            </a:extLst>
          </p:cNvPr>
          <p:cNvSpPr txBox="1">
            <a:spLocks noChangeArrowheads="1"/>
          </p:cNvSpPr>
          <p:nvPr/>
        </p:nvSpPr>
        <p:spPr bwMode="auto">
          <a:xfrm>
            <a:off x="5589063" y="1165530"/>
            <a:ext cx="35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Δ</a:t>
            </a:r>
          </a:p>
        </p:txBody>
      </p:sp>
    </p:spTree>
    <p:extLst>
      <p:ext uri="{BB962C8B-B14F-4D97-AF65-F5344CB8AC3E}">
        <p14:creationId xmlns:p14="http://schemas.microsoft.com/office/powerpoint/2010/main" val="1143992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0AE774-8F8A-4612-B554-C111D0F4FE5B}"/>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 sz="1300" b="0" i="0" u="none" strike="noStrike" kern="0" cap="none" spc="0" normalizeH="0" baseline="0" noProof="0">
              <a:ln>
                <a:noFill/>
              </a:ln>
              <a:solidFill>
                <a:srgbClr val="FFFFFF"/>
              </a:solidFill>
              <a:effectLst/>
              <a:uLnTx/>
              <a:uFillTx/>
              <a:latin typeface="Dosis ExtraLight"/>
              <a:sym typeface="Dosis ExtraLight"/>
            </a:endParaRPr>
          </a:p>
        </p:txBody>
      </p:sp>
      <p:sp>
        <p:nvSpPr>
          <p:cNvPr id="44" name="Google Shape;338;p33">
            <a:extLst>
              <a:ext uri="{FF2B5EF4-FFF2-40B4-BE49-F238E27FC236}">
                <a16:creationId xmlns:a16="http://schemas.microsoft.com/office/drawing/2014/main" id="{E0D630C1-D05E-4455-9616-9D804A08560A}"/>
              </a:ext>
            </a:extLst>
          </p:cNvPr>
          <p:cNvSpPr txBox="1">
            <a:spLocks/>
          </p:cNvSpPr>
          <p:nvPr/>
        </p:nvSpPr>
        <p:spPr>
          <a:xfrm>
            <a:off x="76209" y="1107771"/>
            <a:ext cx="2911800" cy="416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Δημοσιονομική μεταφορά στον κλάδο</a:t>
            </a:r>
          </a:p>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lang="el-GR" sz="3000" dirty="0">
                <a:solidFill>
                  <a:srgbClr val="51B148"/>
                </a:solidFill>
                <a:latin typeface="Arial"/>
                <a:ea typeface="Dosis ExtraLight"/>
                <a:cs typeface="Dosis ExtraLight"/>
                <a:sym typeface="Dosis ExtraLight"/>
              </a:rPr>
              <a:t>3</a:t>
            </a: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 Επιδότηση της έρευνας και ανάπτυξης </a:t>
            </a:r>
            <a:r>
              <a:rPr lang="el-GR" sz="3000" dirty="0">
                <a:solidFill>
                  <a:srgbClr val="51B148"/>
                </a:solidFill>
                <a:latin typeface="Arial"/>
                <a:ea typeface="Dosis ExtraLight"/>
                <a:cs typeface="Dosis ExtraLight"/>
                <a:sym typeface="Dosis ExtraLight"/>
              </a:rPr>
              <a:t>και παρέμβαση τιμών</a:t>
            </a:r>
            <a:endPar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endParaRPr>
          </a:p>
        </p:txBody>
      </p:sp>
      <p:sp>
        <p:nvSpPr>
          <p:cNvPr id="46" name="TextBox 45">
            <a:extLst>
              <a:ext uri="{FF2B5EF4-FFF2-40B4-BE49-F238E27FC236}">
                <a16:creationId xmlns:a16="http://schemas.microsoft.com/office/drawing/2014/main" id="{0DCE4D63-2EEC-4855-9537-8FB1C498F8A1}"/>
              </a:ext>
            </a:extLst>
          </p:cNvPr>
          <p:cNvSpPr txBox="1"/>
          <p:nvPr/>
        </p:nvSpPr>
        <p:spPr>
          <a:xfrm>
            <a:off x="2840212" y="3841002"/>
            <a:ext cx="630378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000" b="0" i="0" u="none" strike="noStrike" kern="0" cap="none" spc="0" normalizeH="0" baseline="0" noProof="0" dirty="0">
                <a:ln>
                  <a:noFill/>
                </a:ln>
                <a:solidFill>
                  <a:srgbClr val="000000"/>
                </a:solidFill>
                <a:effectLst/>
                <a:uLnTx/>
                <a:uFillTx/>
                <a:latin typeface="Arial"/>
                <a:cs typeface="Arial"/>
                <a:sym typeface="Arial"/>
              </a:rPr>
              <a:t>Η ενίσχυση της έρευνας θα επηρεάσει την απώλεια νεκρού σημείου μιας πολιτικής παρέμβασης τιμών με τιμή στόχου P</a:t>
            </a:r>
            <a:r>
              <a:rPr kumimoji="0" lang="el-GR" sz="1000" b="0" i="0" u="none" strike="noStrike" kern="0" cap="none" spc="0" normalizeH="0" baseline="30000" noProof="0" dirty="0">
                <a:ln>
                  <a:noFill/>
                </a:ln>
                <a:solidFill>
                  <a:srgbClr val="000000"/>
                </a:solidFill>
                <a:effectLst/>
                <a:uLnTx/>
                <a:uFillTx/>
                <a:latin typeface="Arial"/>
                <a:cs typeface="Arial"/>
                <a:sym typeface="Arial"/>
              </a:rPr>
              <a:t>S</a:t>
            </a:r>
            <a:r>
              <a:rPr kumimoji="0" lang="el-GR" sz="1000" b="0" i="0" u="none" strike="noStrike" kern="0" cap="none" spc="0" normalizeH="0" baseline="-25000" noProof="0" dirty="0">
                <a:ln>
                  <a:noFill/>
                </a:ln>
                <a:solidFill>
                  <a:srgbClr val="000000"/>
                </a:solidFill>
                <a:effectLst/>
                <a:uLnTx/>
                <a:uFillTx/>
                <a:latin typeface="Arial"/>
                <a:cs typeface="Arial"/>
                <a:sym typeface="Arial"/>
              </a:rPr>
              <a:t>0</a:t>
            </a:r>
            <a:r>
              <a:rPr kumimoji="0" lang="el-GR" sz="1000" b="0" i="0" u="none" strike="noStrike" kern="0" cap="none" spc="0" normalizeH="0" baseline="0" noProof="0" dirty="0">
                <a:ln>
                  <a:noFill/>
                </a:ln>
                <a:solidFill>
                  <a:srgbClr val="000000"/>
                </a:solidFill>
                <a:effectLst/>
                <a:uLnTx/>
                <a:uFillTx/>
                <a:latin typeface="Arial"/>
                <a:cs typeface="Arial"/>
                <a:sym typeface="Arial"/>
              </a:rPr>
              <a:t> που λαμβάνουν οι παραγωγοί. Η τιμή εκκαθάρισης της αγοράς είναι P</a:t>
            </a:r>
            <a:r>
              <a:rPr kumimoji="0" lang="el-GR" sz="1000" b="0" i="0" u="none" strike="noStrike" kern="0" cap="none" spc="0" normalizeH="0" baseline="30000" noProof="0" dirty="0">
                <a:ln>
                  <a:noFill/>
                </a:ln>
                <a:solidFill>
                  <a:srgbClr val="000000"/>
                </a:solidFill>
                <a:effectLst/>
                <a:uLnTx/>
                <a:uFillTx/>
                <a:latin typeface="Arial"/>
                <a:cs typeface="Arial"/>
                <a:sym typeface="Arial"/>
              </a:rPr>
              <a:t>D</a:t>
            </a:r>
            <a:r>
              <a:rPr kumimoji="0" lang="el-GR" sz="1000" b="0" i="0" u="none" strike="noStrike" kern="0" cap="none" spc="0" normalizeH="0" baseline="-25000" noProof="0" dirty="0">
                <a:ln>
                  <a:noFill/>
                </a:ln>
                <a:solidFill>
                  <a:srgbClr val="000000"/>
                </a:solidFill>
                <a:effectLst/>
                <a:uLnTx/>
                <a:uFillTx/>
                <a:latin typeface="Arial"/>
                <a:cs typeface="Arial"/>
                <a:sym typeface="Arial"/>
              </a:rPr>
              <a:t>0</a:t>
            </a:r>
            <a:r>
              <a:rPr kumimoji="0" lang="el-GR" sz="1000" b="0" i="0" u="none" strike="noStrike" kern="0" cap="none" spc="0" normalizeH="0" baseline="0" noProof="0" dirty="0">
                <a:ln>
                  <a:noFill/>
                </a:ln>
                <a:solidFill>
                  <a:srgbClr val="000000"/>
                </a:solidFill>
                <a:effectLst/>
                <a:uLnTx/>
                <a:uFillTx/>
                <a:latin typeface="Arial"/>
                <a:cs typeface="Arial"/>
                <a:sym typeface="Arial"/>
              </a:rPr>
              <a:t> και το κόστος της πολιτικής είναι η διαφορά τιμών επί την ποσότητα </a:t>
            </a:r>
            <a:r>
              <a:rPr kumimoji="0" lang="en-US" sz="1000" b="0" i="0" u="none" strike="noStrike" kern="0" cap="none" spc="0" normalizeH="0" baseline="0" noProof="0" dirty="0">
                <a:ln>
                  <a:noFill/>
                </a:ln>
                <a:solidFill>
                  <a:srgbClr val="000000"/>
                </a:solidFill>
                <a:effectLst/>
                <a:uLnTx/>
                <a:uFillTx/>
                <a:latin typeface="Arial"/>
                <a:cs typeface="Arial"/>
                <a:sym typeface="Arial"/>
              </a:rPr>
              <a:t>q</a:t>
            </a:r>
            <a:r>
              <a:rPr kumimoji="0" lang="en-US" sz="1000" b="0" i="0" u="none" strike="noStrike" kern="0" cap="none" spc="0" normalizeH="0" baseline="30000" noProof="0" dirty="0">
                <a:ln>
                  <a:noFill/>
                </a:ln>
                <a:solidFill>
                  <a:srgbClr val="000000"/>
                </a:solidFill>
                <a:effectLst/>
                <a:uLnTx/>
                <a:uFillTx/>
                <a:latin typeface="Arial"/>
                <a:cs typeface="Arial"/>
                <a:sym typeface="Arial"/>
              </a:rPr>
              <a:t>S</a:t>
            </a:r>
            <a:r>
              <a:rPr kumimoji="0" lang="en-US" sz="1000" b="0" i="0" u="none" strike="noStrike" kern="0" cap="none" spc="0" normalizeH="0" baseline="-25000" noProof="0" dirty="0">
                <a:ln>
                  <a:noFill/>
                </a:ln>
                <a:solidFill>
                  <a:srgbClr val="000000"/>
                </a:solidFill>
                <a:effectLst/>
                <a:uLnTx/>
                <a:uFillTx/>
                <a:latin typeface="Arial"/>
                <a:cs typeface="Arial"/>
                <a:sym typeface="Arial"/>
              </a:rPr>
              <a:t>0</a:t>
            </a:r>
            <a:r>
              <a:rPr kumimoji="0" lang="en-US" sz="1000" b="0" i="0" u="none" strike="noStrike" kern="0" cap="none" spc="0" normalizeH="0" baseline="0" noProof="0" dirty="0">
                <a:ln>
                  <a:noFill/>
                </a:ln>
                <a:solidFill>
                  <a:srgbClr val="000000"/>
                </a:solidFill>
                <a:effectLst/>
                <a:uLnTx/>
                <a:uFillTx/>
                <a:latin typeface="Arial"/>
                <a:cs typeface="Arial"/>
                <a:sym typeface="Arial"/>
              </a:rPr>
              <a:t>. </a:t>
            </a:r>
            <a:r>
              <a:rPr kumimoji="0" lang="el-GR" sz="1000" b="0" i="0" u="none" strike="noStrike" kern="0" cap="none" spc="0" normalizeH="0" baseline="0" noProof="0" dirty="0">
                <a:ln>
                  <a:noFill/>
                </a:ln>
                <a:solidFill>
                  <a:srgbClr val="000000"/>
                </a:solidFill>
                <a:effectLst/>
                <a:uLnTx/>
                <a:uFillTx/>
                <a:latin typeface="Arial"/>
                <a:cs typeface="Arial"/>
                <a:sym typeface="Arial"/>
              </a:rPr>
              <a:t>Η καθαρή μεταβίβαση στους αγρότες είναι η περιοχή HIBA και η αύξηση του πλεονάσματος των καταναλωτών είναι η περιοχή ABJK. Οι δαπάνες των φορολογουμένων είναι της περιοχής HIJK και οι κοινωνικές δαπάνες </a:t>
            </a:r>
            <a:r>
              <a:rPr kumimoji="0" lang="en-US" sz="1000" b="0" i="0" u="none" strike="noStrike" kern="0" cap="none" spc="0" normalizeH="0" baseline="0" noProof="0" dirty="0">
                <a:ln>
                  <a:noFill/>
                </a:ln>
                <a:solidFill>
                  <a:srgbClr val="000000"/>
                </a:solidFill>
                <a:effectLst/>
                <a:uLnTx/>
                <a:uFillTx/>
                <a:latin typeface="Arial"/>
                <a:cs typeface="Arial"/>
                <a:sym typeface="Arial"/>
              </a:rPr>
              <a:t>(</a:t>
            </a:r>
            <a:r>
              <a:rPr kumimoji="0" lang="el-GR" sz="1000" b="0" i="0" u="none" strike="noStrike" kern="0" cap="none" spc="0" normalizeH="0" baseline="0" noProof="0" dirty="0">
                <a:ln>
                  <a:noFill/>
                </a:ln>
                <a:solidFill>
                  <a:srgbClr val="000000"/>
                </a:solidFill>
                <a:effectLst/>
                <a:uLnTx/>
                <a:uFillTx/>
                <a:latin typeface="Arial"/>
                <a:cs typeface="Arial"/>
                <a:sym typeface="Arial"/>
              </a:rPr>
              <a:t>απώλεια λόγω στρέβλωσης ή κόστος νεκρού σημείου) είναι η περιοχή BIJ. Η ενίσχυση της έρευνας και η </a:t>
            </a:r>
            <a:r>
              <a:rPr lang="el-GR" sz="1000" dirty="0"/>
              <a:t>αύξηση της παραγωγικότητας που την ακολουθεί </a:t>
            </a:r>
            <a:r>
              <a:rPr kumimoji="0" lang="el-GR" sz="1000" b="0" i="0" u="none" strike="noStrike" kern="0" cap="none" spc="0" normalizeH="0" baseline="0" noProof="0" dirty="0">
                <a:ln>
                  <a:noFill/>
                </a:ln>
                <a:solidFill>
                  <a:srgbClr val="000000"/>
                </a:solidFill>
                <a:effectLst/>
                <a:uLnTx/>
                <a:uFillTx/>
                <a:latin typeface="Arial"/>
                <a:cs typeface="Arial"/>
                <a:sym typeface="Arial"/>
              </a:rPr>
              <a:t>μετατοπίζει την καμπύλη προσφοράς στο </a:t>
            </a:r>
            <a:r>
              <a:rPr kumimoji="0" lang="el-GR" sz="1000" b="0" i="0" u="none" strike="noStrike" kern="0" cap="none" spc="0" normalizeH="0" baseline="0" noProof="0" dirty="0" err="1">
                <a:ln>
                  <a:noFill/>
                </a:ln>
                <a:solidFill>
                  <a:srgbClr val="000000"/>
                </a:solidFill>
                <a:effectLst/>
                <a:uLnTx/>
                <a:uFillTx/>
                <a:latin typeface="Arial"/>
                <a:cs typeface="Arial"/>
                <a:sym typeface="Arial"/>
              </a:rPr>
              <a:t>S</a:t>
            </a:r>
            <a:r>
              <a:rPr kumimoji="0" lang="el-GR" sz="1000" b="0" i="0" u="none" strike="noStrike" kern="0" cap="none" spc="0" normalizeH="0" baseline="-25000" noProof="0" dirty="0" err="1">
                <a:ln>
                  <a:noFill/>
                </a:ln>
                <a:solidFill>
                  <a:srgbClr val="000000"/>
                </a:solidFill>
                <a:effectLst/>
                <a:uLnTx/>
                <a:uFillTx/>
                <a:latin typeface="Arial"/>
                <a:cs typeface="Arial"/>
                <a:sym typeface="Arial"/>
              </a:rPr>
              <a:t>t</a:t>
            </a:r>
            <a:r>
              <a:rPr kumimoji="0" lang="el-GR" sz="1000" b="0" i="0" u="none" strike="noStrike" kern="0" cap="none" spc="0" normalizeH="0" baseline="0" noProof="0" dirty="0">
                <a:ln>
                  <a:noFill/>
                </a:ln>
                <a:solidFill>
                  <a:srgbClr val="000000"/>
                </a:solidFill>
                <a:effectLst/>
                <a:uLnTx/>
                <a:uFillTx/>
                <a:latin typeface="Arial"/>
                <a:cs typeface="Arial"/>
                <a:sym typeface="Arial"/>
              </a:rPr>
              <a:t>. Με μια σταθερή τιμή-στόχο PS0, οι τιμές της αγοράς πέφτουν σε </a:t>
            </a:r>
            <a:r>
              <a:rPr kumimoji="0" lang="el-GR" sz="1000" b="0" i="0" u="none" strike="noStrike" kern="0" cap="none" spc="0" normalizeH="0" baseline="0" noProof="0" dirty="0" err="1">
                <a:ln>
                  <a:noFill/>
                </a:ln>
                <a:solidFill>
                  <a:srgbClr val="000000"/>
                </a:solidFill>
                <a:effectLst/>
                <a:uLnTx/>
                <a:uFillTx/>
                <a:latin typeface="Arial"/>
                <a:cs typeface="Arial"/>
                <a:sym typeface="Arial"/>
              </a:rPr>
              <a:t>P</a:t>
            </a:r>
            <a:r>
              <a:rPr kumimoji="0" lang="el-GR" sz="1000" b="0" i="0" u="none" strike="noStrike" kern="0" cap="none" spc="0" normalizeH="0" baseline="30000" noProof="0" dirty="0" err="1">
                <a:ln>
                  <a:noFill/>
                </a:ln>
                <a:solidFill>
                  <a:srgbClr val="000000"/>
                </a:solidFill>
                <a:effectLst/>
                <a:uLnTx/>
                <a:uFillTx/>
                <a:latin typeface="Arial"/>
                <a:cs typeface="Arial"/>
                <a:sym typeface="Arial"/>
              </a:rPr>
              <a:t>D</a:t>
            </a:r>
            <a:r>
              <a:rPr kumimoji="0" lang="el-GR" sz="1000" b="0" i="0" u="none" strike="noStrike" kern="0" cap="none" spc="0" normalizeH="0" baseline="-25000" noProof="0" dirty="0" err="1">
                <a:ln>
                  <a:noFill/>
                </a:ln>
                <a:solidFill>
                  <a:srgbClr val="000000"/>
                </a:solidFill>
                <a:effectLst/>
                <a:uLnTx/>
                <a:uFillTx/>
                <a:latin typeface="Arial"/>
                <a:cs typeface="Arial"/>
                <a:sym typeface="Arial"/>
              </a:rPr>
              <a:t>τ</a:t>
            </a:r>
            <a:r>
              <a:rPr kumimoji="0" lang="el-GR" sz="1000" b="0" i="0" u="none" strike="noStrike" kern="0" cap="none" spc="0" normalizeH="0" baseline="0" noProof="0" dirty="0">
                <a:ln>
                  <a:noFill/>
                </a:ln>
                <a:solidFill>
                  <a:srgbClr val="000000"/>
                </a:solidFill>
                <a:effectLst/>
                <a:uLnTx/>
                <a:uFillTx/>
                <a:latin typeface="Arial"/>
                <a:cs typeface="Arial"/>
                <a:sym typeface="Arial"/>
              </a:rPr>
              <a:t> και το νεκρό κόστος αυξάνεται στην περιοχή CLM.</a:t>
            </a:r>
            <a:endParaRPr kumimoji="0" lang="en-US" sz="1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Picture 3">
            <a:extLst>
              <a:ext uri="{FF2B5EF4-FFF2-40B4-BE49-F238E27FC236}">
                <a16:creationId xmlns:a16="http://schemas.microsoft.com/office/drawing/2014/main" id="{8E7D055B-A8E7-4F31-98DB-3801A6D81F12}"/>
              </a:ext>
            </a:extLst>
          </p:cNvPr>
          <p:cNvPicPr>
            <a:picLocks noChangeAspect="1"/>
          </p:cNvPicPr>
          <p:nvPr/>
        </p:nvPicPr>
        <p:blipFill>
          <a:blip r:embed="rId2"/>
          <a:stretch>
            <a:fillRect/>
          </a:stretch>
        </p:blipFill>
        <p:spPr>
          <a:xfrm>
            <a:off x="3058905" y="43109"/>
            <a:ext cx="4486901" cy="3791479"/>
          </a:xfrm>
          <a:prstGeom prst="rect">
            <a:avLst/>
          </a:prstGeom>
        </p:spPr>
      </p:pic>
    </p:spTree>
    <p:extLst>
      <p:ext uri="{BB962C8B-B14F-4D97-AF65-F5344CB8AC3E}">
        <p14:creationId xmlns:p14="http://schemas.microsoft.com/office/powerpoint/2010/main" val="1204113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0AE774-8F8A-4612-B554-C111D0F4FE5B}"/>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 sz="1300" b="0" i="0" u="none" strike="noStrike" kern="0" cap="none" spc="0" normalizeH="0" baseline="0" noProof="0">
              <a:ln>
                <a:noFill/>
              </a:ln>
              <a:solidFill>
                <a:srgbClr val="FFFFFF"/>
              </a:solidFill>
              <a:effectLst/>
              <a:uLnTx/>
              <a:uFillTx/>
              <a:latin typeface="Dosis ExtraLight"/>
              <a:sym typeface="Dosis ExtraLight"/>
            </a:endParaRPr>
          </a:p>
        </p:txBody>
      </p:sp>
      <p:sp>
        <p:nvSpPr>
          <p:cNvPr id="44" name="Google Shape;338;p33">
            <a:extLst>
              <a:ext uri="{FF2B5EF4-FFF2-40B4-BE49-F238E27FC236}">
                <a16:creationId xmlns:a16="http://schemas.microsoft.com/office/drawing/2014/main" id="{E0D630C1-D05E-4455-9616-9D804A08560A}"/>
              </a:ext>
            </a:extLst>
          </p:cNvPr>
          <p:cNvSpPr txBox="1">
            <a:spLocks/>
          </p:cNvSpPr>
          <p:nvPr/>
        </p:nvSpPr>
        <p:spPr>
          <a:xfrm>
            <a:off x="76209" y="1107771"/>
            <a:ext cx="2911800" cy="416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Δημοσιονομική μεταφορά στον κλάδο</a:t>
            </a:r>
          </a:p>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lang="el-GR" sz="3000" dirty="0">
                <a:solidFill>
                  <a:srgbClr val="51B148"/>
                </a:solidFill>
                <a:latin typeface="Arial"/>
                <a:ea typeface="Dosis ExtraLight"/>
                <a:cs typeface="Dosis ExtraLight"/>
                <a:sym typeface="Dosis ExtraLight"/>
              </a:rPr>
              <a:t>4</a:t>
            </a: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 Επενδύσεις για </a:t>
            </a:r>
            <a:r>
              <a:rPr lang="el-GR" sz="3000" dirty="0">
                <a:solidFill>
                  <a:srgbClr val="51B148"/>
                </a:solidFill>
                <a:latin typeface="Arial"/>
                <a:ea typeface="Dosis ExtraLight"/>
                <a:cs typeface="Dosis ExtraLight"/>
                <a:sym typeface="Dosis ExtraLight"/>
              </a:rPr>
              <a:t>βελτίωση του ανθρώπινου κεφαλαίου</a:t>
            </a:r>
            <a:endPar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endParaRPr>
          </a:p>
        </p:txBody>
      </p:sp>
      <p:sp>
        <p:nvSpPr>
          <p:cNvPr id="46" name="TextBox 45">
            <a:extLst>
              <a:ext uri="{FF2B5EF4-FFF2-40B4-BE49-F238E27FC236}">
                <a16:creationId xmlns:a16="http://schemas.microsoft.com/office/drawing/2014/main" id="{0DCE4D63-2EEC-4855-9537-8FB1C498F8A1}"/>
              </a:ext>
            </a:extLst>
          </p:cNvPr>
          <p:cNvSpPr txBox="1"/>
          <p:nvPr/>
        </p:nvSpPr>
        <p:spPr>
          <a:xfrm>
            <a:off x="3023840" y="3668250"/>
            <a:ext cx="2911800"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000" b="0" i="0" u="none" strike="noStrike" kern="0" cap="none" spc="0" normalizeH="0" baseline="0" noProof="0" dirty="0">
                <a:ln>
                  <a:noFill/>
                </a:ln>
                <a:solidFill>
                  <a:srgbClr val="000000"/>
                </a:solidFill>
                <a:effectLst/>
                <a:uLnTx/>
                <a:uFillTx/>
                <a:latin typeface="Arial"/>
                <a:cs typeface="Arial"/>
                <a:sym typeface="Arial"/>
              </a:rPr>
              <a:t>Όταν η προσφορά εργασίας είναι απόλυτα ελαστική, το κόστος ευκαιρίας της εργασίας στη γεωργία είναι σταθερό (</a:t>
            </a:r>
            <a:r>
              <a:rPr kumimoji="0" lang="en-US" sz="1000" b="0" i="0" u="none" strike="noStrike" kern="0" cap="none" spc="0" normalizeH="0" baseline="0" noProof="0" dirty="0">
                <a:ln>
                  <a:noFill/>
                </a:ln>
                <a:solidFill>
                  <a:srgbClr val="000000"/>
                </a:solidFill>
                <a:effectLst/>
                <a:uLnTx/>
                <a:uFillTx/>
                <a:latin typeface="Arial"/>
                <a:cs typeface="Arial"/>
                <a:sym typeface="Arial"/>
              </a:rPr>
              <a:t>S</a:t>
            </a:r>
            <a:r>
              <a:rPr kumimoji="0" lang="en-US" sz="1000" b="0" i="0" u="none" strike="noStrike" kern="0" cap="none" spc="0" normalizeH="0" baseline="-25000" noProof="0" dirty="0">
                <a:ln>
                  <a:noFill/>
                </a:ln>
                <a:solidFill>
                  <a:srgbClr val="000000"/>
                </a:solidFill>
                <a:effectLst/>
                <a:uLnTx/>
                <a:uFillTx/>
                <a:latin typeface="Arial"/>
                <a:cs typeface="Arial"/>
                <a:sym typeface="Arial"/>
              </a:rPr>
              <a:t>1</a:t>
            </a:r>
            <a:r>
              <a:rPr kumimoji="0" lang="en-US" sz="1000" b="0" i="0" u="none" strike="noStrike" kern="0" cap="none" spc="0" normalizeH="0" baseline="0" noProof="0" dirty="0">
                <a:ln>
                  <a:noFill/>
                </a:ln>
                <a:solidFill>
                  <a:srgbClr val="000000"/>
                </a:solidFill>
                <a:effectLst/>
                <a:uLnTx/>
                <a:uFillTx/>
                <a:latin typeface="Arial"/>
                <a:cs typeface="Arial"/>
                <a:sym typeface="Arial"/>
              </a:rPr>
              <a:t>)</a:t>
            </a:r>
            <a:r>
              <a:rPr kumimoji="0" lang="el-GR" sz="1000" b="0" i="0" u="none" strike="noStrike" kern="0" cap="none" spc="0" normalizeH="0" baseline="0" noProof="0" dirty="0">
                <a:ln>
                  <a:noFill/>
                </a:ln>
                <a:solidFill>
                  <a:srgbClr val="000000"/>
                </a:solidFill>
                <a:effectLst/>
                <a:uLnTx/>
                <a:uFillTx/>
                <a:latin typeface="Arial"/>
                <a:cs typeface="Arial"/>
                <a:sym typeface="Arial"/>
              </a:rPr>
              <a:t> και ίσο με </a:t>
            </a:r>
            <a:r>
              <a:rPr lang="en-US" sz="1000" dirty="0"/>
              <a:t>P</a:t>
            </a:r>
            <a:r>
              <a:rPr lang="en-US" sz="1000" baseline="-25000" dirty="0"/>
              <a:t>1</a:t>
            </a:r>
            <a:r>
              <a:rPr lang="en-US" sz="1000" dirty="0"/>
              <a:t>. </a:t>
            </a:r>
            <a:r>
              <a:rPr lang="el-GR" sz="1000" dirty="0"/>
              <a:t>Στην περίπτωση αυτή, οι επενδύσεις σε ανθρώπινο κεφάλαιο που αυξάνουν την παραγωγικότητα της εργασίας και τη ζήτηση για εργασία μετατοπίζουν την καμπύλη ζήτησης για εργασία από </a:t>
            </a:r>
            <a:r>
              <a:rPr lang="en-US" sz="1000" dirty="0"/>
              <a:t>D</a:t>
            </a:r>
            <a:r>
              <a:rPr lang="en-US" sz="1000" baseline="-25000" dirty="0"/>
              <a:t>1</a:t>
            </a:r>
            <a:r>
              <a:rPr lang="en-US" sz="1000" dirty="0"/>
              <a:t> </a:t>
            </a:r>
            <a:r>
              <a:rPr lang="el-GR" sz="1000" dirty="0"/>
              <a:t>σε </a:t>
            </a:r>
            <a:r>
              <a:rPr lang="en-US" sz="1000" dirty="0"/>
              <a:t>D</a:t>
            </a:r>
            <a:r>
              <a:rPr lang="en-US" sz="1000" baseline="-25000" dirty="0"/>
              <a:t>2</a:t>
            </a:r>
            <a:r>
              <a:rPr lang="el-GR" sz="1000" dirty="0"/>
              <a:t> χωρίς να αυξάνουν την αμοιβή της εργασίας. </a:t>
            </a:r>
            <a:endParaRPr kumimoji="0" lang="en-US" sz="10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9" name="Group 18">
            <a:extLst>
              <a:ext uri="{FF2B5EF4-FFF2-40B4-BE49-F238E27FC236}">
                <a16:creationId xmlns:a16="http://schemas.microsoft.com/office/drawing/2014/main" id="{1F8BFD3A-C461-4BD4-A62E-209A65A48FAF}"/>
              </a:ext>
            </a:extLst>
          </p:cNvPr>
          <p:cNvGrpSpPr/>
          <p:nvPr/>
        </p:nvGrpSpPr>
        <p:grpSpPr>
          <a:xfrm>
            <a:off x="2735217" y="120121"/>
            <a:ext cx="3183216" cy="3297977"/>
            <a:chOff x="2735217" y="120121"/>
            <a:chExt cx="3183216" cy="3297977"/>
          </a:xfrm>
        </p:grpSpPr>
        <p:grpSp>
          <p:nvGrpSpPr>
            <p:cNvPr id="43" name="Group 42">
              <a:extLst>
                <a:ext uri="{FF2B5EF4-FFF2-40B4-BE49-F238E27FC236}">
                  <a16:creationId xmlns:a16="http://schemas.microsoft.com/office/drawing/2014/main" id="{E260B425-9F1B-48AF-A6D9-2205F255F52D}"/>
                </a:ext>
              </a:extLst>
            </p:cNvPr>
            <p:cNvGrpSpPr/>
            <p:nvPr/>
          </p:nvGrpSpPr>
          <p:grpSpPr>
            <a:xfrm>
              <a:off x="2735217" y="120121"/>
              <a:ext cx="3165462" cy="3297977"/>
              <a:chOff x="3227886" y="314101"/>
              <a:chExt cx="3165462" cy="3297977"/>
            </a:xfrm>
          </p:grpSpPr>
          <p:grpSp>
            <p:nvGrpSpPr>
              <p:cNvPr id="5" name="Group 4">
                <a:extLst>
                  <a:ext uri="{FF2B5EF4-FFF2-40B4-BE49-F238E27FC236}">
                    <a16:creationId xmlns:a16="http://schemas.microsoft.com/office/drawing/2014/main" id="{DAB51B44-B896-4B4C-8D5A-002D681960A5}"/>
                  </a:ext>
                </a:extLst>
              </p:cNvPr>
              <p:cNvGrpSpPr/>
              <p:nvPr/>
            </p:nvGrpSpPr>
            <p:grpSpPr>
              <a:xfrm>
                <a:off x="3227886" y="314101"/>
                <a:ext cx="3165462" cy="3297977"/>
                <a:chOff x="3227886" y="314101"/>
                <a:chExt cx="3165462" cy="3297977"/>
              </a:xfrm>
            </p:grpSpPr>
            <p:grpSp>
              <p:nvGrpSpPr>
                <p:cNvPr id="6" name="Group 5">
                  <a:extLst>
                    <a:ext uri="{FF2B5EF4-FFF2-40B4-BE49-F238E27FC236}">
                      <a16:creationId xmlns:a16="http://schemas.microsoft.com/office/drawing/2014/main" id="{B79AA334-6D9F-448D-93FB-C8247DF03A30}"/>
                    </a:ext>
                  </a:extLst>
                </p:cNvPr>
                <p:cNvGrpSpPr/>
                <p:nvPr/>
              </p:nvGrpSpPr>
              <p:grpSpPr>
                <a:xfrm>
                  <a:off x="3227886" y="314101"/>
                  <a:ext cx="3107392" cy="3297977"/>
                  <a:chOff x="731912" y="1325986"/>
                  <a:chExt cx="3107392" cy="3297977"/>
                </a:xfrm>
              </p:grpSpPr>
              <p:cxnSp>
                <p:nvCxnSpPr>
                  <p:cNvPr id="20" name="Straight Connector 7">
                    <a:extLst>
                      <a:ext uri="{FF2B5EF4-FFF2-40B4-BE49-F238E27FC236}">
                        <a16:creationId xmlns:a16="http://schemas.microsoft.com/office/drawing/2014/main" id="{288727DD-1F5C-476D-B747-F4AF43C57663}"/>
                      </a:ext>
                    </a:extLst>
                  </p:cNvPr>
                  <p:cNvCxnSpPr>
                    <a:cxnSpLocks noChangeShapeType="1"/>
                  </p:cNvCxnSpPr>
                  <p:nvPr/>
                </p:nvCxnSpPr>
                <p:spPr bwMode="auto">
                  <a:xfrm rot="5400000">
                    <a:off x="-349132" y="2889766"/>
                    <a:ext cx="2916000"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1" name="Straight Connector 8">
                    <a:extLst>
                      <a:ext uri="{FF2B5EF4-FFF2-40B4-BE49-F238E27FC236}">
                        <a16:creationId xmlns:a16="http://schemas.microsoft.com/office/drawing/2014/main" id="{6B085050-2590-4EC8-A3D6-4FADA6121FAA}"/>
                      </a:ext>
                    </a:extLst>
                  </p:cNvPr>
                  <p:cNvCxnSpPr>
                    <a:cxnSpLocks noChangeShapeType="1"/>
                  </p:cNvCxnSpPr>
                  <p:nvPr/>
                </p:nvCxnSpPr>
                <p:spPr bwMode="auto">
                  <a:xfrm>
                    <a:off x="1109663" y="4357688"/>
                    <a:ext cx="2357437" cy="1587"/>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22" name="TextBox 9">
                    <a:extLst>
                      <a:ext uri="{FF2B5EF4-FFF2-40B4-BE49-F238E27FC236}">
                        <a16:creationId xmlns:a16="http://schemas.microsoft.com/office/drawing/2014/main" id="{22C3561B-812A-45C4-A757-725080F60D69}"/>
                      </a:ext>
                    </a:extLst>
                  </p:cNvPr>
                  <p:cNvSpPr txBox="1">
                    <a:spLocks noChangeArrowheads="1"/>
                  </p:cNvSpPr>
                  <p:nvPr/>
                </p:nvSpPr>
                <p:spPr bwMode="auto">
                  <a:xfrm>
                    <a:off x="841574" y="1325986"/>
                    <a:ext cx="43354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sp>
                <p:nvSpPr>
                  <p:cNvPr id="23" name="TextBox 10">
                    <a:extLst>
                      <a:ext uri="{FF2B5EF4-FFF2-40B4-BE49-F238E27FC236}">
                        <a16:creationId xmlns:a16="http://schemas.microsoft.com/office/drawing/2014/main" id="{AEC666E6-C936-4F31-BFA8-43F0127C7B1F}"/>
                      </a:ext>
                    </a:extLst>
                  </p:cNvPr>
                  <p:cNvSpPr txBox="1">
                    <a:spLocks noChangeArrowheads="1"/>
                  </p:cNvSpPr>
                  <p:nvPr/>
                </p:nvSpPr>
                <p:spPr bwMode="auto">
                  <a:xfrm>
                    <a:off x="3459374" y="4198222"/>
                    <a:ext cx="3799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sp>
                <p:nvSpPr>
                  <p:cNvPr id="24" name="TextBox 21">
                    <a:extLst>
                      <a:ext uri="{FF2B5EF4-FFF2-40B4-BE49-F238E27FC236}">
                        <a16:creationId xmlns:a16="http://schemas.microsoft.com/office/drawing/2014/main" id="{535B6A3C-FB2D-47D9-8B6D-9202C56E02E8}"/>
                      </a:ext>
                    </a:extLst>
                  </p:cNvPr>
                  <p:cNvSpPr txBox="1">
                    <a:spLocks noChangeArrowheads="1"/>
                  </p:cNvSpPr>
                  <p:nvPr/>
                </p:nvSpPr>
                <p:spPr bwMode="auto">
                  <a:xfrm>
                    <a:off x="731912" y="2797130"/>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lang="el-GR" altLang="en-US" sz="1600" kern="1200" baseline="-25000" dirty="0">
                        <a:solidFill>
                          <a:srgbClr val="000000"/>
                        </a:solidFill>
                        <a:ea typeface="+mn-ea"/>
                      </a:rPr>
                      <a:t>1</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26" name="Straight Connector 28">
                    <a:extLst>
                      <a:ext uri="{FF2B5EF4-FFF2-40B4-BE49-F238E27FC236}">
                        <a16:creationId xmlns:a16="http://schemas.microsoft.com/office/drawing/2014/main" id="{97AE9A03-8CA1-4FA4-BBDE-2C5CC9AF480A}"/>
                      </a:ext>
                    </a:extLst>
                  </p:cNvPr>
                  <p:cNvCxnSpPr>
                    <a:cxnSpLocks noChangeShapeType="1"/>
                  </p:cNvCxnSpPr>
                  <p:nvPr/>
                </p:nvCxnSpPr>
                <p:spPr bwMode="auto">
                  <a:xfrm rot="16200000" flipH="1">
                    <a:off x="973030" y="1992272"/>
                    <a:ext cx="2143125" cy="1643062"/>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31" name="Straight Connector 25">
                    <a:extLst>
                      <a:ext uri="{FF2B5EF4-FFF2-40B4-BE49-F238E27FC236}">
                        <a16:creationId xmlns:a16="http://schemas.microsoft.com/office/drawing/2014/main" id="{FF3CDED1-87B0-4A10-971C-A5F83E73611E}"/>
                      </a:ext>
                    </a:extLst>
                  </p:cNvPr>
                  <p:cNvCxnSpPr>
                    <a:cxnSpLocks noChangeShapeType="1"/>
                  </p:cNvCxnSpPr>
                  <p:nvPr/>
                </p:nvCxnSpPr>
                <p:spPr bwMode="auto">
                  <a:xfrm rot="5400000">
                    <a:off x="2508512" y="3700705"/>
                    <a:ext cx="1332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34" name="TextBox 47">
                    <a:extLst>
                      <a:ext uri="{FF2B5EF4-FFF2-40B4-BE49-F238E27FC236}">
                        <a16:creationId xmlns:a16="http://schemas.microsoft.com/office/drawing/2014/main" id="{B46106B0-1F92-49BD-BEDA-FC26C0608957}"/>
                      </a:ext>
                    </a:extLst>
                  </p:cNvPr>
                  <p:cNvSpPr txBox="1">
                    <a:spLocks noChangeArrowheads="1"/>
                  </p:cNvSpPr>
                  <p:nvPr/>
                </p:nvSpPr>
                <p:spPr bwMode="auto">
                  <a:xfrm>
                    <a:off x="2056974" y="4285409"/>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1</a:t>
                    </a:r>
                  </a:p>
                </p:txBody>
              </p:sp>
              <p:sp>
                <p:nvSpPr>
                  <p:cNvPr id="35" name="TextBox 47">
                    <a:extLst>
                      <a:ext uri="{FF2B5EF4-FFF2-40B4-BE49-F238E27FC236}">
                        <a16:creationId xmlns:a16="http://schemas.microsoft.com/office/drawing/2014/main" id="{6CC6E59D-54CC-40A7-AF0A-CBA36DFC0820}"/>
                      </a:ext>
                    </a:extLst>
                  </p:cNvPr>
                  <p:cNvSpPr txBox="1">
                    <a:spLocks noChangeArrowheads="1"/>
                  </p:cNvSpPr>
                  <p:nvPr/>
                </p:nvSpPr>
                <p:spPr bwMode="auto">
                  <a:xfrm>
                    <a:off x="3007548" y="4276768"/>
                    <a:ext cx="4644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2</a:t>
                    </a:r>
                  </a:p>
                </p:txBody>
              </p:sp>
              <p:sp>
                <p:nvSpPr>
                  <p:cNvPr id="37" name="TextBox 47">
                    <a:extLst>
                      <a:ext uri="{FF2B5EF4-FFF2-40B4-BE49-F238E27FC236}">
                        <a16:creationId xmlns:a16="http://schemas.microsoft.com/office/drawing/2014/main" id="{A8CF619F-A931-4049-B02E-B2F203C29788}"/>
                      </a:ext>
                    </a:extLst>
                  </p:cNvPr>
                  <p:cNvSpPr txBox="1">
                    <a:spLocks noChangeArrowheads="1"/>
                  </p:cNvSpPr>
                  <p:nvPr/>
                </p:nvSpPr>
                <p:spPr bwMode="auto">
                  <a:xfrm>
                    <a:off x="2807990" y="3848767"/>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D</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0</a:t>
                    </a:r>
                  </a:p>
                </p:txBody>
              </p:sp>
            </p:grpSp>
            <p:sp>
              <p:nvSpPr>
                <p:cNvPr id="8" name="TextBox 47">
                  <a:extLst>
                    <a:ext uri="{FF2B5EF4-FFF2-40B4-BE49-F238E27FC236}">
                      <a16:creationId xmlns:a16="http://schemas.microsoft.com/office/drawing/2014/main" id="{5512A9A6-0AAC-4F46-92CF-81ABF32B5D52}"/>
                    </a:ext>
                  </a:extLst>
                </p:cNvPr>
                <p:cNvSpPr txBox="1">
                  <a:spLocks noChangeArrowheads="1"/>
                </p:cNvSpPr>
                <p:nvPr/>
              </p:nvSpPr>
              <p:spPr bwMode="auto">
                <a:xfrm>
                  <a:off x="5839158" y="1680530"/>
                  <a:ext cx="5541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S</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1</a:t>
                  </a:r>
                </a:p>
              </p:txBody>
            </p:sp>
            <p:sp>
              <p:nvSpPr>
                <p:cNvPr id="14" name="TextBox 47">
                  <a:extLst>
                    <a:ext uri="{FF2B5EF4-FFF2-40B4-BE49-F238E27FC236}">
                      <a16:creationId xmlns:a16="http://schemas.microsoft.com/office/drawing/2014/main" id="{FAB4EE41-6A48-4C6B-A141-08F6AC7D4560}"/>
                    </a:ext>
                  </a:extLst>
                </p:cNvPr>
                <p:cNvSpPr txBox="1">
                  <a:spLocks noChangeArrowheads="1"/>
                </p:cNvSpPr>
                <p:nvPr/>
              </p:nvSpPr>
              <p:spPr bwMode="auto">
                <a:xfrm>
                  <a:off x="3445629" y="3270837"/>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0</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15" name="Straight Connector 36">
                  <a:extLst>
                    <a:ext uri="{FF2B5EF4-FFF2-40B4-BE49-F238E27FC236}">
                      <a16:creationId xmlns:a16="http://schemas.microsoft.com/office/drawing/2014/main" id="{6A065904-1966-4141-BF5C-6E981883DECA}"/>
                    </a:ext>
                  </a:extLst>
                </p:cNvPr>
                <p:cNvCxnSpPr>
                  <a:cxnSpLocks noChangeShapeType="1"/>
                </p:cNvCxnSpPr>
                <p:nvPr/>
              </p:nvCxnSpPr>
              <p:spPr bwMode="auto">
                <a:xfrm flipH="1" flipV="1">
                  <a:off x="3626599" y="2017708"/>
                  <a:ext cx="2484000" cy="0"/>
                </a:xfrm>
                <a:prstGeom prst="line">
                  <a:avLst/>
                </a:prstGeom>
                <a:noFill/>
                <a:ln w="9525" algn="ctr">
                  <a:solidFill>
                    <a:srgbClr val="000000"/>
                  </a:solidFill>
                  <a:prstDash val="solid"/>
                  <a:round/>
                  <a:headEnd/>
                  <a:tailEnd/>
                </a:ln>
                <a:extLst>
                  <a:ext uri="{909E8E84-426E-40DD-AFC4-6F175D3DCCD1}">
                    <a14:hiddenFill xmlns:a14="http://schemas.microsoft.com/office/drawing/2010/main">
                      <a:noFill/>
                    </a14:hiddenFill>
                  </a:ext>
                </a:extLst>
              </p:spPr>
            </p:cxnSp>
          </p:grpSp>
          <p:cxnSp>
            <p:nvCxnSpPr>
              <p:cNvPr id="38" name="Straight Connector 37">
                <a:extLst>
                  <a:ext uri="{FF2B5EF4-FFF2-40B4-BE49-F238E27FC236}">
                    <a16:creationId xmlns:a16="http://schemas.microsoft.com/office/drawing/2014/main" id="{5398BFE4-D8E6-43FA-94C4-EC901A7248D8}"/>
                  </a:ext>
                </a:extLst>
              </p:cNvPr>
              <p:cNvCxnSpPr/>
              <p:nvPr/>
            </p:nvCxnSpPr>
            <p:spPr>
              <a:xfrm>
                <a:off x="4489193" y="1271237"/>
                <a:ext cx="139861" cy="307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D5EAFEF-38E6-43BE-AC82-92782B1A7035}"/>
                  </a:ext>
                </a:extLst>
              </p:cNvPr>
              <p:cNvCxnSpPr>
                <a:endCxn id="24" idx="3"/>
              </p:cNvCxnSpPr>
              <p:nvPr/>
            </p:nvCxnSpPr>
            <p:spPr>
              <a:xfrm>
                <a:off x="3763442" y="1658972"/>
                <a:ext cx="15307" cy="296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18AFB7A-4FD0-435A-90D8-2B6343E3023D}"/>
                  </a:ext>
                </a:extLst>
              </p:cNvPr>
              <p:cNvCxnSpPr/>
              <p:nvPr/>
            </p:nvCxnSpPr>
            <p:spPr>
              <a:xfrm>
                <a:off x="3825240" y="1539240"/>
                <a:ext cx="914400" cy="9144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7" name="Straight Connector 28">
              <a:extLst>
                <a:ext uri="{FF2B5EF4-FFF2-40B4-BE49-F238E27FC236}">
                  <a16:creationId xmlns:a16="http://schemas.microsoft.com/office/drawing/2014/main" id="{D5F8383B-126B-42E4-87B9-85A4B6EB0311}"/>
                </a:ext>
              </a:extLst>
            </p:cNvPr>
            <p:cNvCxnSpPr>
              <a:cxnSpLocks noChangeShapeType="1"/>
            </p:cNvCxnSpPr>
            <p:nvPr/>
          </p:nvCxnSpPr>
          <p:spPr bwMode="auto">
            <a:xfrm rot="16200000" flipH="1">
              <a:off x="3707793" y="494064"/>
              <a:ext cx="2143125" cy="1643062"/>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48" name="TextBox 47">
              <a:extLst>
                <a:ext uri="{FF2B5EF4-FFF2-40B4-BE49-F238E27FC236}">
                  <a16:creationId xmlns:a16="http://schemas.microsoft.com/office/drawing/2014/main" id="{18CC8046-0FE6-4A4F-98C3-7FFDE1FB900F}"/>
                </a:ext>
              </a:extLst>
            </p:cNvPr>
            <p:cNvSpPr txBox="1">
              <a:spLocks noChangeArrowheads="1"/>
            </p:cNvSpPr>
            <p:nvPr/>
          </p:nvSpPr>
          <p:spPr bwMode="auto">
            <a:xfrm>
              <a:off x="5494570" y="2329631"/>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D</a:t>
              </a:r>
              <a:r>
                <a:rPr lang="el-GR" altLang="en-US" sz="1600" kern="1200" baseline="-25000" dirty="0">
                  <a:solidFill>
                    <a:srgbClr val="000000"/>
                  </a:solidFill>
                  <a:ea typeface="+mn-ea"/>
                </a:rPr>
                <a:t>1</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49" name="Straight Connector 25">
              <a:extLst>
                <a:ext uri="{FF2B5EF4-FFF2-40B4-BE49-F238E27FC236}">
                  <a16:creationId xmlns:a16="http://schemas.microsoft.com/office/drawing/2014/main" id="{F15D1AA3-98F6-4999-BE51-2E7D55B080F0}"/>
                </a:ext>
              </a:extLst>
            </p:cNvPr>
            <p:cNvCxnSpPr>
              <a:cxnSpLocks noChangeShapeType="1"/>
            </p:cNvCxnSpPr>
            <p:nvPr/>
          </p:nvCxnSpPr>
          <p:spPr bwMode="auto">
            <a:xfrm>
              <a:off x="4215150" y="1816642"/>
              <a:ext cx="0" cy="1354986"/>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1" name="Straight Arrow Connector 10">
              <a:extLst>
                <a:ext uri="{FF2B5EF4-FFF2-40B4-BE49-F238E27FC236}">
                  <a16:creationId xmlns:a16="http://schemas.microsoft.com/office/drawing/2014/main" id="{951DEC99-D811-4AA2-9C74-9F637BFE1C54}"/>
                </a:ext>
              </a:extLst>
            </p:cNvPr>
            <p:cNvCxnSpPr>
              <a:cxnSpLocks/>
              <a:endCxn id="48" idx="1"/>
            </p:cNvCxnSpPr>
            <p:nvPr/>
          </p:nvCxnSpPr>
          <p:spPr>
            <a:xfrm flipV="1">
              <a:off x="5177023" y="2498908"/>
              <a:ext cx="317547" cy="2124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9C70A6F0-E5A8-42E0-AE23-62629E5AAB88}"/>
              </a:ext>
            </a:extLst>
          </p:cNvPr>
          <p:cNvGrpSpPr/>
          <p:nvPr/>
        </p:nvGrpSpPr>
        <p:grpSpPr>
          <a:xfrm>
            <a:off x="5697463" y="107503"/>
            <a:ext cx="3235491" cy="3297978"/>
            <a:chOff x="5697463" y="107503"/>
            <a:chExt cx="3235491" cy="3297978"/>
          </a:xfrm>
        </p:grpSpPr>
        <p:grpSp>
          <p:nvGrpSpPr>
            <p:cNvPr id="50" name="Group 49">
              <a:extLst>
                <a:ext uri="{FF2B5EF4-FFF2-40B4-BE49-F238E27FC236}">
                  <a16:creationId xmlns:a16="http://schemas.microsoft.com/office/drawing/2014/main" id="{CD2E6C7A-4BBF-4608-A8FF-33C043EBA51A}"/>
                </a:ext>
              </a:extLst>
            </p:cNvPr>
            <p:cNvGrpSpPr/>
            <p:nvPr/>
          </p:nvGrpSpPr>
          <p:grpSpPr>
            <a:xfrm>
              <a:off x="5714286" y="107503"/>
              <a:ext cx="3218668" cy="3297978"/>
              <a:chOff x="2699765" y="120121"/>
              <a:chExt cx="3218668" cy="3297978"/>
            </a:xfrm>
          </p:grpSpPr>
          <p:grpSp>
            <p:nvGrpSpPr>
              <p:cNvPr id="51" name="Group 50">
                <a:extLst>
                  <a:ext uri="{FF2B5EF4-FFF2-40B4-BE49-F238E27FC236}">
                    <a16:creationId xmlns:a16="http://schemas.microsoft.com/office/drawing/2014/main" id="{848BAEDB-DBF4-47CA-A39C-B7266CFDB2C7}"/>
                  </a:ext>
                </a:extLst>
              </p:cNvPr>
              <p:cNvGrpSpPr/>
              <p:nvPr/>
            </p:nvGrpSpPr>
            <p:grpSpPr>
              <a:xfrm>
                <a:off x="2699765" y="120121"/>
                <a:ext cx="3142844" cy="3297978"/>
                <a:chOff x="3192434" y="314101"/>
                <a:chExt cx="3142844" cy="3297978"/>
              </a:xfrm>
            </p:grpSpPr>
            <p:grpSp>
              <p:nvGrpSpPr>
                <p:cNvPr id="56" name="Group 55">
                  <a:extLst>
                    <a:ext uri="{FF2B5EF4-FFF2-40B4-BE49-F238E27FC236}">
                      <a16:creationId xmlns:a16="http://schemas.microsoft.com/office/drawing/2014/main" id="{548D38CE-CBBB-4632-8247-120DDD6400D1}"/>
                    </a:ext>
                  </a:extLst>
                </p:cNvPr>
                <p:cNvGrpSpPr/>
                <p:nvPr/>
              </p:nvGrpSpPr>
              <p:grpSpPr>
                <a:xfrm>
                  <a:off x="3192434" y="314101"/>
                  <a:ext cx="3142844" cy="3297978"/>
                  <a:chOff x="3192434" y="314101"/>
                  <a:chExt cx="3142844" cy="3297978"/>
                </a:xfrm>
              </p:grpSpPr>
              <p:grpSp>
                <p:nvGrpSpPr>
                  <p:cNvPr id="60" name="Group 59">
                    <a:extLst>
                      <a:ext uri="{FF2B5EF4-FFF2-40B4-BE49-F238E27FC236}">
                        <a16:creationId xmlns:a16="http://schemas.microsoft.com/office/drawing/2014/main" id="{4579CF52-7E5B-482D-9915-C3884D9B719E}"/>
                      </a:ext>
                    </a:extLst>
                  </p:cNvPr>
                  <p:cNvGrpSpPr/>
                  <p:nvPr/>
                </p:nvGrpSpPr>
                <p:grpSpPr>
                  <a:xfrm>
                    <a:off x="3192434" y="314101"/>
                    <a:ext cx="3142844" cy="3297978"/>
                    <a:chOff x="696460" y="1325986"/>
                    <a:chExt cx="3142844" cy="3297978"/>
                  </a:xfrm>
                </p:grpSpPr>
                <p:cxnSp>
                  <p:nvCxnSpPr>
                    <p:cNvPr id="64" name="Straight Connector 7">
                      <a:extLst>
                        <a:ext uri="{FF2B5EF4-FFF2-40B4-BE49-F238E27FC236}">
                          <a16:creationId xmlns:a16="http://schemas.microsoft.com/office/drawing/2014/main" id="{C16E53AD-A1BF-428D-8ED2-F4D4D53B75E9}"/>
                        </a:ext>
                      </a:extLst>
                    </p:cNvPr>
                    <p:cNvCxnSpPr>
                      <a:cxnSpLocks noChangeShapeType="1"/>
                    </p:cNvCxnSpPr>
                    <p:nvPr/>
                  </p:nvCxnSpPr>
                  <p:spPr bwMode="auto">
                    <a:xfrm rot="5400000">
                      <a:off x="-349132" y="2889766"/>
                      <a:ext cx="2916000"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65" name="Straight Connector 8">
                      <a:extLst>
                        <a:ext uri="{FF2B5EF4-FFF2-40B4-BE49-F238E27FC236}">
                          <a16:creationId xmlns:a16="http://schemas.microsoft.com/office/drawing/2014/main" id="{3ACED620-94C6-434E-A0C8-CF508B62102A}"/>
                        </a:ext>
                      </a:extLst>
                    </p:cNvPr>
                    <p:cNvCxnSpPr>
                      <a:cxnSpLocks noChangeShapeType="1"/>
                    </p:cNvCxnSpPr>
                    <p:nvPr/>
                  </p:nvCxnSpPr>
                  <p:spPr bwMode="auto">
                    <a:xfrm>
                      <a:off x="1109663" y="4357688"/>
                      <a:ext cx="2357437" cy="1587"/>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66" name="TextBox 9">
                      <a:extLst>
                        <a:ext uri="{FF2B5EF4-FFF2-40B4-BE49-F238E27FC236}">
                          <a16:creationId xmlns:a16="http://schemas.microsoft.com/office/drawing/2014/main" id="{BC24A368-5FE7-46BD-BCB6-5BBC581CC1B9}"/>
                        </a:ext>
                      </a:extLst>
                    </p:cNvPr>
                    <p:cNvSpPr txBox="1">
                      <a:spLocks noChangeArrowheads="1"/>
                    </p:cNvSpPr>
                    <p:nvPr/>
                  </p:nvSpPr>
                  <p:spPr bwMode="auto">
                    <a:xfrm>
                      <a:off x="841574" y="1325986"/>
                      <a:ext cx="43354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sp>
                  <p:nvSpPr>
                    <p:cNvPr id="67" name="TextBox 10">
                      <a:extLst>
                        <a:ext uri="{FF2B5EF4-FFF2-40B4-BE49-F238E27FC236}">
                          <a16:creationId xmlns:a16="http://schemas.microsoft.com/office/drawing/2014/main" id="{44C31276-ED6C-4EF1-816D-AF211BD89444}"/>
                        </a:ext>
                      </a:extLst>
                    </p:cNvPr>
                    <p:cNvSpPr txBox="1">
                      <a:spLocks noChangeArrowheads="1"/>
                    </p:cNvSpPr>
                    <p:nvPr/>
                  </p:nvSpPr>
                  <p:spPr bwMode="auto">
                    <a:xfrm>
                      <a:off x="3459374" y="4198222"/>
                      <a:ext cx="3799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sp>
                  <p:nvSpPr>
                    <p:cNvPr id="68" name="TextBox 21">
                      <a:extLst>
                        <a:ext uri="{FF2B5EF4-FFF2-40B4-BE49-F238E27FC236}">
                          <a16:creationId xmlns:a16="http://schemas.microsoft.com/office/drawing/2014/main" id="{BAA03604-9214-490C-B7F7-231910376CE5}"/>
                        </a:ext>
                      </a:extLst>
                    </p:cNvPr>
                    <p:cNvSpPr txBox="1">
                      <a:spLocks noChangeArrowheads="1"/>
                    </p:cNvSpPr>
                    <p:nvPr/>
                  </p:nvSpPr>
                  <p:spPr bwMode="auto">
                    <a:xfrm>
                      <a:off x="696460" y="2419688"/>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lang="el-GR" altLang="en-US" sz="1600" kern="1200" baseline="-25000" dirty="0">
                          <a:solidFill>
                            <a:srgbClr val="000000"/>
                          </a:solidFill>
                          <a:ea typeface="+mn-ea"/>
                        </a:rPr>
                        <a:t>1</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69" name="Straight Connector 28">
                      <a:extLst>
                        <a:ext uri="{FF2B5EF4-FFF2-40B4-BE49-F238E27FC236}">
                          <a16:creationId xmlns:a16="http://schemas.microsoft.com/office/drawing/2014/main" id="{87980966-3A3B-4CD2-9F96-802D18F142B0}"/>
                        </a:ext>
                      </a:extLst>
                    </p:cNvPr>
                    <p:cNvCxnSpPr>
                      <a:cxnSpLocks noChangeShapeType="1"/>
                    </p:cNvCxnSpPr>
                    <p:nvPr/>
                  </p:nvCxnSpPr>
                  <p:spPr bwMode="auto">
                    <a:xfrm rot="16200000" flipH="1">
                      <a:off x="973030" y="1992272"/>
                      <a:ext cx="2143125" cy="1643062"/>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70" name="Straight Connector 25">
                      <a:extLst>
                        <a:ext uri="{FF2B5EF4-FFF2-40B4-BE49-F238E27FC236}">
                          <a16:creationId xmlns:a16="http://schemas.microsoft.com/office/drawing/2014/main" id="{199D7EB4-6651-49F1-87E4-074DC29A0492}"/>
                        </a:ext>
                      </a:extLst>
                    </p:cNvPr>
                    <p:cNvCxnSpPr>
                      <a:cxnSpLocks noChangeShapeType="1"/>
                    </p:cNvCxnSpPr>
                    <p:nvPr/>
                  </p:nvCxnSpPr>
                  <p:spPr bwMode="auto">
                    <a:xfrm rot="5400000">
                      <a:off x="1509228" y="3306902"/>
                      <a:ext cx="2124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71" name="TextBox 47">
                      <a:extLst>
                        <a:ext uri="{FF2B5EF4-FFF2-40B4-BE49-F238E27FC236}">
                          <a16:creationId xmlns:a16="http://schemas.microsoft.com/office/drawing/2014/main" id="{6CC0BDDF-EFBD-4ACE-ACEA-126B2CDF6C83}"/>
                        </a:ext>
                      </a:extLst>
                    </p:cNvPr>
                    <p:cNvSpPr txBox="1">
                      <a:spLocks noChangeArrowheads="1"/>
                    </p:cNvSpPr>
                    <p:nvPr/>
                  </p:nvSpPr>
                  <p:spPr bwMode="auto">
                    <a:xfrm>
                      <a:off x="1734094" y="4285410"/>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1</a:t>
                      </a:r>
                    </a:p>
                  </p:txBody>
                </p:sp>
                <p:sp>
                  <p:nvSpPr>
                    <p:cNvPr id="72" name="TextBox 47">
                      <a:extLst>
                        <a:ext uri="{FF2B5EF4-FFF2-40B4-BE49-F238E27FC236}">
                          <a16:creationId xmlns:a16="http://schemas.microsoft.com/office/drawing/2014/main" id="{A9600C1F-A2FC-48C8-A9ED-E2EC958D2EC1}"/>
                        </a:ext>
                      </a:extLst>
                    </p:cNvPr>
                    <p:cNvSpPr txBox="1">
                      <a:spLocks noChangeArrowheads="1"/>
                    </p:cNvSpPr>
                    <p:nvPr/>
                  </p:nvSpPr>
                  <p:spPr bwMode="auto">
                    <a:xfrm>
                      <a:off x="2401672" y="4284360"/>
                      <a:ext cx="4644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Q</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2</a:t>
                      </a:r>
                    </a:p>
                  </p:txBody>
                </p:sp>
                <p:sp>
                  <p:nvSpPr>
                    <p:cNvPr id="73" name="TextBox 47">
                      <a:extLst>
                        <a:ext uri="{FF2B5EF4-FFF2-40B4-BE49-F238E27FC236}">
                          <a16:creationId xmlns:a16="http://schemas.microsoft.com/office/drawing/2014/main" id="{C403E865-CFF8-4F61-A561-8AD2C3CDB8E1}"/>
                        </a:ext>
                      </a:extLst>
                    </p:cNvPr>
                    <p:cNvSpPr txBox="1">
                      <a:spLocks noChangeArrowheads="1"/>
                    </p:cNvSpPr>
                    <p:nvPr/>
                  </p:nvSpPr>
                  <p:spPr bwMode="auto">
                    <a:xfrm>
                      <a:off x="2807990" y="3848767"/>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D</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0</a:t>
                      </a:r>
                    </a:p>
                  </p:txBody>
                </p:sp>
              </p:grpSp>
              <p:sp>
                <p:nvSpPr>
                  <p:cNvPr id="61" name="TextBox 47">
                    <a:extLst>
                      <a:ext uri="{FF2B5EF4-FFF2-40B4-BE49-F238E27FC236}">
                        <a16:creationId xmlns:a16="http://schemas.microsoft.com/office/drawing/2014/main" id="{31989A7B-D57A-441C-A663-A237474108AF}"/>
                      </a:ext>
                    </a:extLst>
                  </p:cNvPr>
                  <p:cNvSpPr txBox="1">
                    <a:spLocks noChangeArrowheads="1"/>
                  </p:cNvSpPr>
                  <p:nvPr/>
                </p:nvSpPr>
                <p:spPr bwMode="auto">
                  <a:xfrm>
                    <a:off x="5515895" y="561078"/>
                    <a:ext cx="5541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S</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1</a:t>
                    </a:r>
                  </a:p>
                </p:txBody>
              </p:sp>
              <p:sp>
                <p:nvSpPr>
                  <p:cNvPr id="62" name="TextBox 47">
                    <a:extLst>
                      <a:ext uri="{FF2B5EF4-FFF2-40B4-BE49-F238E27FC236}">
                        <a16:creationId xmlns:a16="http://schemas.microsoft.com/office/drawing/2014/main" id="{95AE272B-2291-48FA-A460-6FF2764BF9E2}"/>
                      </a:ext>
                    </a:extLst>
                  </p:cNvPr>
                  <p:cNvSpPr txBox="1">
                    <a:spLocks noChangeArrowheads="1"/>
                  </p:cNvSpPr>
                  <p:nvPr/>
                </p:nvSpPr>
                <p:spPr bwMode="auto">
                  <a:xfrm>
                    <a:off x="3445629" y="3270837"/>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0</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63" name="Straight Connector 36">
                    <a:extLst>
                      <a:ext uri="{FF2B5EF4-FFF2-40B4-BE49-F238E27FC236}">
                        <a16:creationId xmlns:a16="http://schemas.microsoft.com/office/drawing/2014/main" id="{3326DF5E-79A7-44C0-87C7-488FE2A49F10}"/>
                      </a:ext>
                    </a:extLst>
                  </p:cNvPr>
                  <p:cNvCxnSpPr>
                    <a:cxnSpLocks noChangeShapeType="1"/>
                  </p:cNvCxnSpPr>
                  <p:nvPr/>
                </p:nvCxnSpPr>
                <p:spPr bwMode="auto">
                  <a:xfrm flipH="1">
                    <a:off x="3626599" y="823286"/>
                    <a:ext cx="2201866" cy="1194422"/>
                  </a:xfrm>
                  <a:prstGeom prst="line">
                    <a:avLst/>
                  </a:prstGeom>
                  <a:noFill/>
                  <a:ln w="9525" algn="ctr">
                    <a:solidFill>
                      <a:schemeClr val="tx1"/>
                    </a:solidFill>
                    <a:prstDash val="solid"/>
                    <a:round/>
                    <a:headEnd/>
                    <a:tailEnd/>
                  </a:ln>
                  <a:extLst>
                    <a:ext uri="{909E8E84-426E-40DD-AFC4-6F175D3DCCD1}">
                      <a14:hiddenFill xmlns:a14="http://schemas.microsoft.com/office/drawing/2010/main">
                        <a:noFill/>
                      </a14:hiddenFill>
                    </a:ext>
                  </a:extLst>
                </p:spPr>
              </p:cxnSp>
            </p:grpSp>
            <p:cxnSp>
              <p:nvCxnSpPr>
                <p:cNvPr id="57" name="Straight Connector 56">
                  <a:extLst>
                    <a:ext uri="{FF2B5EF4-FFF2-40B4-BE49-F238E27FC236}">
                      <a16:creationId xmlns:a16="http://schemas.microsoft.com/office/drawing/2014/main" id="{7655F31B-A433-47C0-B097-C87995D9E365}"/>
                    </a:ext>
                  </a:extLst>
                </p:cNvPr>
                <p:cNvCxnSpPr/>
                <p:nvPr/>
              </p:nvCxnSpPr>
              <p:spPr>
                <a:xfrm>
                  <a:off x="4489193" y="1271237"/>
                  <a:ext cx="139861" cy="307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1199C2E-D9C0-4B04-956B-055D3A17EE54}"/>
                    </a:ext>
                  </a:extLst>
                </p:cNvPr>
                <p:cNvCxnSpPr>
                  <a:endCxn id="68" idx="3"/>
                </p:cNvCxnSpPr>
                <p:nvPr/>
              </p:nvCxnSpPr>
              <p:spPr>
                <a:xfrm>
                  <a:off x="3727990" y="1281530"/>
                  <a:ext cx="15307" cy="296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1387463-2B77-46AF-B563-D4DC6FB28879}"/>
                    </a:ext>
                  </a:extLst>
                </p:cNvPr>
                <p:cNvCxnSpPr/>
                <p:nvPr/>
              </p:nvCxnSpPr>
              <p:spPr>
                <a:xfrm>
                  <a:off x="3825240" y="1539240"/>
                  <a:ext cx="914400" cy="9144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2" name="Straight Connector 28">
                <a:extLst>
                  <a:ext uri="{FF2B5EF4-FFF2-40B4-BE49-F238E27FC236}">
                    <a16:creationId xmlns:a16="http://schemas.microsoft.com/office/drawing/2014/main" id="{0B08B40B-4EA2-4D31-BD80-EC904EA502D5}"/>
                  </a:ext>
                </a:extLst>
              </p:cNvPr>
              <p:cNvCxnSpPr>
                <a:cxnSpLocks noChangeShapeType="1"/>
              </p:cNvCxnSpPr>
              <p:nvPr/>
            </p:nvCxnSpPr>
            <p:spPr bwMode="auto">
              <a:xfrm rot="16200000" flipH="1">
                <a:off x="3707793" y="494064"/>
                <a:ext cx="2143125" cy="1643062"/>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53" name="TextBox 52">
                <a:extLst>
                  <a:ext uri="{FF2B5EF4-FFF2-40B4-BE49-F238E27FC236}">
                    <a16:creationId xmlns:a16="http://schemas.microsoft.com/office/drawing/2014/main" id="{3672ABB6-85A0-431F-8574-08CD3210F065}"/>
                  </a:ext>
                </a:extLst>
              </p:cNvPr>
              <p:cNvSpPr txBox="1">
                <a:spLocks noChangeArrowheads="1"/>
              </p:cNvSpPr>
              <p:nvPr/>
            </p:nvSpPr>
            <p:spPr bwMode="auto">
              <a:xfrm>
                <a:off x="5494570" y="2329631"/>
                <a:ext cx="423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D</a:t>
                </a:r>
                <a:r>
                  <a:rPr lang="el-GR" altLang="en-US" sz="1600" kern="1200" baseline="-25000" dirty="0">
                    <a:solidFill>
                      <a:srgbClr val="000000"/>
                    </a:solidFill>
                    <a:ea typeface="+mn-ea"/>
                  </a:rPr>
                  <a:t>1</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54" name="Straight Connector 25">
                <a:extLst>
                  <a:ext uri="{FF2B5EF4-FFF2-40B4-BE49-F238E27FC236}">
                    <a16:creationId xmlns:a16="http://schemas.microsoft.com/office/drawing/2014/main" id="{944E2896-7CC3-412E-A372-4A1BDF9B5ED6}"/>
                  </a:ext>
                </a:extLst>
              </p:cNvPr>
              <p:cNvCxnSpPr>
                <a:cxnSpLocks noChangeShapeType="1"/>
              </p:cNvCxnSpPr>
              <p:nvPr/>
            </p:nvCxnSpPr>
            <p:spPr bwMode="auto">
              <a:xfrm>
                <a:off x="3896172" y="1409753"/>
                <a:ext cx="0" cy="176400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55" name="Straight Arrow Connector 54">
                <a:extLst>
                  <a:ext uri="{FF2B5EF4-FFF2-40B4-BE49-F238E27FC236}">
                    <a16:creationId xmlns:a16="http://schemas.microsoft.com/office/drawing/2014/main" id="{499D3F42-C02A-4075-96F4-CF3423F42EFC}"/>
                  </a:ext>
                </a:extLst>
              </p:cNvPr>
              <p:cNvCxnSpPr>
                <a:cxnSpLocks/>
                <a:endCxn id="53" idx="1"/>
              </p:cNvCxnSpPr>
              <p:nvPr/>
            </p:nvCxnSpPr>
            <p:spPr>
              <a:xfrm flipV="1">
                <a:off x="5177023" y="2498908"/>
                <a:ext cx="317547" cy="2124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Straight Connector 28">
              <a:extLst>
                <a:ext uri="{FF2B5EF4-FFF2-40B4-BE49-F238E27FC236}">
                  <a16:creationId xmlns:a16="http://schemas.microsoft.com/office/drawing/2014/main" id="{265BD0C3-B9E7-4C49-9784-D9A6EC995F7D}"/>
                </a:ext>
              </a:extLst>
            </p:cNvPr>
            <p:cNvCxnSpPr/>
            <p:nvPr/>
          </p:nvCxnSpPr>
          <p:spPr>
            <a:xfrm flipH="1">
              <a:off x="6127488" y="1384978"/>
              <a:ext cx="783205" cy="1067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21A0D58-081D-44FD-89D2-A4ADEFDA64BB}"/>
                </a:ext>
              </a:extLst>
            </p:cNvPr>
            <p:cNvCxnSpPr/>
            <p:nvPr/>
          </p:nvCxnSpPr>
          <p:spPr>
            <a:xfrm flipH="1">
              <a:off x="6131674" y="1028803"/>
              <a:ext cx="1476000" cy="1067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5" name="TextBox 21">
              <a:extLst>
                <a:ext uri="{FF2B5EF4-FFF2-40B4-BE49-F238E27FC236}">
                  <a16:creationId xmlns:a16="http://schemas.microsoft.com/office/drawing/2014/main" id="{3EDE26FF-D035-49F5-9D56-F7D86201357A}"/>
                </a:ext>
              </a:extLst>
            </p:cNvPr>
            <p:cNvSpPr txBox="1">
              <a:spLocks noChangeArrowheads="1"/>
            </p:cNvSpPr>
            <p:nvPr/>
          </p:nvSpPr>
          <p:spPr bwMode="auto">
            <a:xfrm>
              <a:off x="5697463" y="85705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2</a:t>
              </a:r>
            </a:p>
          </p:txBody>
        </p:sp>
      </p:grpSp>
      <p:sp>
        <p:nvSpPr>
          <p:cNvPr id="33" name="TextBox 32">
            <a:extLst>
              <a:ext uri="{FF2B5EF4-FFF2-40B4-BE49-F238E27FC236}">
                <a16:creationId xmlns:a16="http://schemas.microsoft.com/office/drawing/2014/main" id="{6B670FEE-EE76-4BD3-815E-6EDA2E2FEF86}"/>
              </a:ext>
            </a:extLst>
          </p:cNvPr>
          <p:cNvSpPr txBox="1"/>
          <p:nvPr/>
        </p:nvSpPr>
        <p:spPr>
          <a:xfrm>
            <a:off x="3018839" y="3418585"/>
            <a:ext cx="2911800" cy="276999"/>
          </a:xfrm>
          <a:prstGeom prst="rect">
            <a:avLst/>
          </a:prstGeom>
          <a:noFill/>
        </p:spPr>
        <p:txBody>
          <a:bodyPr wrap="square" rtlCol="0">
            <a:spAutoFit/>
          </a:bodyPr>
          <a:lstStyle/>
          <a:p>
            <a:r>
              <a:rPr lang="el-GR" sz="1200" dirty="0"/>
              <a:t>Απόλυτα ελαστική προσφορά εργασίας</a:t>
            </a:r>
            <a:endParaRPr lang="en-US" sz="1200" dirty="0"/>
          </a:p>
        </p:txBody>
      </p:sp>
      <p:sp>
        <p:nvSpPr>
          <p:cNvPr id="76" name="TextBox 75">
            <a:extLst>
              <a:ext uri="{FF2B5EF4-FFF2-40B4-BE49-F238E27FC236}">
                <a16:creationId xmlns:a16="http://schemas.microsoft.com/office/drawing/2014/main" id="{D7380F56-E08B-4A13-9A2B-D285A5B991FE}"/>
              </a:ext>
            </a:extLst>
          </p:cNvPr>
          <p:cNvSpPr txBox="1"/>
          <p:nvPr/>
        </p:nvSpPr>
        <p:spPr>
          <a:xfrm>
            <a:off x="5971471" y="3393627"/>
            <a:ext cx="2911800" cy="276999"/>
          </a:xfrm>
          <a:prstGeom prst="rect">
            <a:avLst/>
          </a:prstGeom>
          <a:noFill/>
        </p:spPr>
        <p:txBody>
          <a:bodyPr wrap="square" rtlCol="0">
            <a:spAutoFit/>
          </a:bodyPr>
          <a:lstStyle/>
          <a:p>
            <a:r>
              <a:rPr lang="el-GR" sz="1200" dirty="0"/>
              <a:t>Σχετικά ελαστική προσφορά εργασίας</a:t>
            </a:r>
            <a:endParaRPr lang="en-US" sz="1200" dirty="0"/>
          </a:p>
        </p:txBody>
      </p:sp>
      <p:sp>
        <p:nvSpPr>
          <p:cNvPr id="77" name="TextBox 76">
            <a:extLst>
              <a:ext uri="{FF2B5EF4-FFF2-40B4-BE49-F238E27FC236}">
                <a16:creationId xmlns:a16="http://schemas.microsoft.com/office/drawing/2014/main" id="{3D0AD57A-843C-4190-9C20-B158E1CD1047}"/>
              </a:ext>
            </a:extLst>
          </p:cNvPr>
          <p:cNvSpPr txBox="1"/>
          <p:nvPr/>
        </p:nvSpPr>
        <p:spPr>
          <a:xfrm>
            <a:off x="5961469" y="3675320"/>
            <a:ext cx="309343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000" b="0" i="0" u="none" strike="noStrike" kern="0" cap="none" spc="0" normalizeH="0" baseline="0" noProof="0" dirty="0">
                <a:ln>
                  <a:noFill/>
                </a:ln>
                <a:solidFill>
                  <a:srgbClr val="000000"/>
                </a:solidFill>
                <a:effectLst/>
                <a:uLnTx/>
                <a:uFillTx/>
                <a:latin typeface="Arial"/>
                <a:cs typeface="Arial"/>
                <a:sym typeface="Arial"/>
              </a:rPr>
              <a:t>Όταν η προσφορά εργασίας είναι σχετικά ανελαστική οι επενδύσεις σε ανθρώπινο κεφάλαιο αυξάνουν την ζήτηση από D</a:t>
            </a:r>
            <a:r>
              <a:rPr kumimoji="0" lang="el-GR" sz="1000" b="0" i="0" u="none" strike="noStrike" kern="0" cap="none" spc="0" normalizeH="0" baseline="-25000" noProof="0" dirty="0">
                <a:ln>
                  <a:noFill/>
                </a:ln>
                <a:solidFill>
                  <a:srgbClr val="000000"/>
                </a:solidFill>
                <a:effectLst/>
                <a:uLnTx/>
                <a:uFillTx/>
                <a:latin typeface="Arial"/>
                <a:cs typeface="Arial"/>
                <a:sym typeface="Arial"/>
              </a:rPr>
              <a:t>1</a:t>
            </a:r>
            <a:r>
              <a:rPr kumimoji="0" lang="el-GR" sz="1000" b="0" i="0" u="none" strike="noStrike" kern="0" cap="none" spc="0" normalizeH="0" baseline="0" noProof="0" dirty="0">
                <a:ln>
                  <a:noFill/>
                </a:ln>
                <a:solidFill>
                  <a:srgbClr val="000000"/>
                </a:solidFill>
                <a:effectLst/>
                <a:uLnTx/>
                <a:uFillTx/>
                <a:latin typeface="Arial"/>
                <a:cs typeface="Arial"/>
                <a:sym typeface="Arial"/>
              </a:rPr>
              <a:t> σε D</a:t>
            </a:r>
            <a:r>
              <a:rPr kumimoji="0" lang="el-GR" sz="1000" b="0" i="0" u="none" strike="noStrike" kern="0" cap="none" spc="0" normalizeH="0" baseline="-25000" noProof="0" dirty="0">
                <a:ln>
                  <a:noFill/>
                </a:ln>
                <a:solidFill>
                  <a:srgbClr val="000000"/>
                </a:solidFill>
                <a:effectLst/>
                <a:uLnTx/>
                <a:uFillTx/>
                <a:latin typeface="Arial"/>
                <a:cs typeface="Arial"/>
                <a:sym typeface="Arial"/>
              </a:rPr>
              <a:t>2</a:t>
            </a:r>
            <a:r>
              <a:rPr kumimoji="0" lang="el-GR" sz="1000" b="0" i="0" u="none" strike="noStrike" kern="0" cap="none" spc="0" normalizeH="0" baseline="0" noProof="0" dirty="0">
                <a:ln>
                  <a:noFill/>
                </a:ln>
                <a:solidFill>
                  <a:srgbClr val="000000"/>
                </a:solidFill>
                <a:effectLst/>
                <a:uLnTx/>
                <a:uFillTx/>
                <a:latin typeface="Arial"/>
                <a:cs typeface="Arial"/>
                <a:sym typeface="Arial"/>
              </a:rPr>
              <a:t> και την αμοιβή εργασίας από </a:t>
            </a:r>
            <a:r>
              <a:rPr kumimoji="0" lang="en-US" sz="1000" b="0" i="0" u="none" strike="noStrike" kern="0" cap="none" spc="0" normalizeH="0" baseline="0" noProof="0" dirty="0">
                <a:ln>
                  <a:noFill/>
                </a:ln>
                <a:solidFill>
                  <a:srgbClr val="000000"/>
                </a:solidFill>
                <a:effectLst/>
                <a:uLnTx/>
                <a:uFillTx/>
                <a:latin typeface="Arial"/>
                <a:cs typeface="Arial"/>
                <a:sym typeface="Arial"/>
              </a:rPr>
              <a:t>P</a:t>
            </a:r>
            <a:r>
              <a:rPr kumimoji="0" lang="en-US" sz="1000" b="0" i="0" u="none" strike="noStrike" kern="0" cap="none" spc="0" normalizeH="0" baseline="-25000" noProof="0" dirty="0">
                <a:ln>
                  <a:noFill/>
                </a:ln>
                <a:solidFill>
                  <a:srgbClr val="000000"/>
                </a:solidFill>
                <a:effectLst/>
                <a:uLnTx/>
                <a:uFillTx/>
                <a:latin typeface="Arial"/>
                <a:cs typeface="Arial"/>
                <a:sym typeface="Arial"/>
              </a:rPr>
              <a:t>1</a:t>
            </a:r>
            <a:r>
              <a:rPr kumimoji="0" lang="en-US" sz="1000" b="0" i="0" u="none" strike="noStrike" kern="0" cap="none" spc="0" normalizeH="0" baseline="0" noProof="0" dirty="0">
                <a:ln>
                  <a:noFill/>
                </a:ln>
                <a:solidFill>
                  <a:srgbClr val="000000"/>
                </a:solidFill>
                <a:effectLst/>
                <a:uLnTx/>
                <a:uFillTx/>
                <a:latin typeface="Arial"/>
                <a:cs typeface="Arial"/>
                <a:sym typeface="Arial"/>
              </a:rPr>
              <a:t> </a:t>
            </a:r>
            <a:r>
              <a:rPr kumimoji="0" lang="el-GR" sz="1000" b="0" i="0" u="none" strike="noStrike" kern="0" cap="none" spc="0" normalizeH="0" baseline="0" noProof="0" dirty="0">
                <a:ln>
                  <a:noFill/>
                </a:ln>
                <a:solidFill>
                  <a:srgbClr val="000000"/>
                </a:solidFill>
                <a:effectLst/>
                <a:uLnTx/>
                <a:uFillTx/>
                <a:latin typeface="Arial"/>
                <a:cs typeface="Arial"/>
                <a:sym typeface="Arial"/>
              </a:rPr>
              <a:t>σε </a:t>
            </a:r>
            <a:r>
              <a:rPr kumimoji="0" lang="en-US" sz="1000" b="0" i="0" u="none" strike="noStrike" kern="0" cap="none" spc="0" normalizeH="0" baseline="0" noProof="0" dirty="0">
                <a:ln>
                  <a:noFill/>
                </a:ln>
                <a:solidFill>
                  <a:srgbClr val="000000"/>
                </a:solidFill>
                <a:effectLst/>
                <a:uLnTx/>
                <a:uFillTx/>
                <a:latin typeface="Arial"/>
                <a:cs typeface="Arial"/>
                <a:sym typeface="Arial"/>
              </a:rPr>
              <a:t>P</a:t>
            </a:r>
            <a:r>
              <a:rPr kumimoji="0" lang="en-US" sz="1000" b="0" i="0" u="none" strike="noStrike" kern="0" cap="none" spc="0" normalizeH="0" baseline="-25000" noProof="0" dirty="0">
                <a:ln>
                  <a:noFill/>
                </a:ln>
                <a:solidFill>
                  <a:srgbClr val="000000"/>
                </a:solidFill>
                <a:effectLst/>
                <a:uLnTx/>
                <a:uFillTx/>
                <a:latin typeface="Arial"/>
                <a:cs typeface="Arial"/>
                <a:sym typeface="Arial"/>
              </a:rPr>
              <a:t>2</a:t>
            </a:r>
            <a:r>
              <a:rPr kumimoji="0" lang="el-GR" sz="1000" b="0" i="0" u="none" strike="noStrike" kern="0" cap="none" spc="0" normalizeH="0" baseline="0" noProof="0" dirty="0">
                <a:ln>
                  <a:noFill/>
                </a:ln>
                <a:solidFill>
                  <a:srgbClr val="000000"/>
                </a:solidFill>
                <a:effectLst/>
                <a:uLnTx/>
                <a:uFillTx/>
                <a:latin typeface="Arial"/>
                <a:cs typeface="Arial"/>
                <a:sym typeface="Arial"/>
              </a:rPr>
              <a:t>. </a:t>
            </a:r>
            <a:endParaRPr kumimoji="0" lang="en-US" sz="1000" b="0" i="0" u="none" strike="noStrike" kern="0" cap="none" spc="0" normalizeH="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56563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0AE774-8F8A-4612-B554-C111D0F4FE5B}"/>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 sz="1300" b="0" i="0" u="none" strike="noStrike" kern="0" cap="none" spc="0" normalizeH="0" baseline="0" noProof="0">
              <a:ln>
                <a:noFill/>
              </a:ln>
              <a:solidFill>
                <a:srgbClr val="FFFFFF"/>
              </a:solidFill>
              <a:effectLst/>
              <a:uLnTx/>
              <a:uFillTx/>
              <a:latin typeface="Dosis ExtraLight"/>
              <a:sym typeface="Dosis ExtraLight"/>
            </a:endParaRPr>
          </a:p>
        </p:txBody>
      </p:sp>
      <p:sp>
        <p:nvSpPr>
          <p:cNvPr id="44" name="Google Shape;338;p33">
            <a:extLst>
              <a:ext uri="{FF2B5EF4-FFF2-40B4-BE49-F238E27FC236}">
                <a16:creationId xmlns:a16="http://schemas.microsoft.com/office/drawing/2014/main" id="{E0D630C1-D05E-4455-9616-9D804A08560A}"/>
              </a:ext>
            </a:extLst>
          </p:cNvPr>
          <p:cNvSpPr txBox="1">
            <a:spLocks/>
          </p:cNvSpPr>
          <p:nvPr/>
        </p:nvSpPr>
        <p:spPr>
          <a:xfrm>
            <a:off x="76209" y="1107771"/>
            <a:ext cx="2911800" cy="416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Δημοσιονομική μεταφορά στον κλάδο</a:t>
            </a:r>
          </a:p>
          <a:p>
            <a:pPr marL="0" marR="0" lvl="0" indent="0" algn="l" defTabSz="914400" rtl="0" eaLnBrk="1" fontAlgn="auto" latinLnBrk="0" hangingPunct="1">
              <a:lnSpc>
                <a:spcPct val="100000"/>
              </a:lnSpc>
              <a:spcBef>
                <a:spcPts val="600"/>
              </a:spcBef>
              <a:spcAft>
                <a:spcPts val="0"/>
              </a:spcAft>
              <a:buClr>
                <a:srgbClr val="9BCF63"/>
              </a:buClr>
              <a:buSzPts val="2400"/>
              <a:buFont typeface="Pontano Sans"/>
              <a:buNone/>
              <a:tabLst/>
              <a:defRPr/>
            </a:pPr>
            <a:r>
              <a:rPr lang="el-GR" sz="3000" dirty="0">
                <a:solidFill>
                  <a:srgbClr val="51B148"/>
                </a:solidFill>
                <a:latin typeface="Arial"/>
                <a:ea typeface="Dosis ExtraLight"/>
                <a:cs typeface="Dosis ExtraLight"/>
                <a:sym typeface="Dosis ExtraLight"/>
              </a:rPr>
              <a:t>5</a:t>
            </a:r>
            <a:r>
              <a:rPr kumimoji="0" lang="el-GR" sz="3000" b="0" i="0" u="none" strike="noStrike" kern="0" cap="none" spc="0" normalizeH="0" baseline="0" noProof="0" dirty="0">
                <a:ln>
                  <a:noFill/>
                </a:ln>
                <a:solidFill>
                  <a:srgbClr val="51B148"/>
                </a:solidFill>
                <a:effectLst/>
                <a:uLnTx/>
                <a:uFillTx/>
                <a:latin typeface="Arial"/>
                <a:ea typeface="Dosis ExtraLight"/>
                <a:cs typeface="Dosis ExtraLight"/>
                <a:sym typeface="Dosis ExtraLight"/>
              </a:rPr>
              <a:t>. Υιοθέτηση προτύπων τροφίμων</a:t>
            </a:r>
          </a:p>
        </p:txBody>
      </p:sp>
      <p:sp>
        <p:nvSpPr>
          <p:cNvPr id="46" name="TextBox 45">
            <a:extLst>
              <a:ext uri="{FF2B5EF4-FFF2-40B4-BE49-F238E27FC236}">
                <a16:creationId xmlns:a16="http://schemas.microsoft.com/office/drawing/2014/main" id="{0DCE4D63-2EEC-4855-9537-8FB1C498F8A1}"/>
              </a:ext>
            </a:extLst>
          </p:cNvPr>
          <p:cNvSpPr txBox="1"/>
          <p:nvPr/>
        </p:nvSpPr>
        <p:spPr>
          <a:xfrm>
            <a:off x="2856614" y="3841002"/>
            <a:ext cx="628738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000" b="0" i="0" u="none" strike="noStrike" kern="0" cap="none" spc="0" normalizeH="0" baseline="0" noProof="0" dirty="0">
                <a:ln>
                  <a:noFill/>
                </a:ln>
                <a:solidFill>
                  <a:srgbClr val="000000"/>
                </a:solidFill>
                <a:effectLst/>
                <a:uLnTx/>
                <a:uFillTx/>
                <a:latin typeface="Arial"/>
                <a:cs typeface="Arial"/>
                <a:sym typeface="Arial"/>
              </a:rPr>
              <a:t>Τα S</a:t>
            </a:r>
            <a:r>
              <a:rPr kumimoji="0" lang="el-GR" sz="1000" b="0" i="0" u="none" strike="noStrike" kern="0" cap="none" spc="0" normalizeH="0" baseline="-25000" noProof="0" dirty="0">
                <a:ln>
                  <a:noFill/>
                </a:ln>
                <a:solidFill>
                  <a:srgbClr val="000000"/>
                </a:solidFill>
                <a:effectLst/>
                <a:uLnTx/>
                <a:uFillTx/>
                <a:latin typeface="Arial"/>
                <a:cs typeface="Arial"/>
                <a:sym typeface="Arial"/>
              </a:rPr>
              <a:t>0</a:t>
            </a:r>
            <a:r>
              <a:rPr kumimoji="0" lang="el-GR" sz="1000" b="0" i="0" u="none" strike="noStrike" kern="0" cap="none" spc="0" normalizeH="0" baseline="0" noProof="0" dirty="0">
                <a:ln>
                  <a:noFill/>
                </a:ln>
                <a:solidFill>
                  <a:srgbClr val="000000"/>
                </a:solidFill>
                <a:effectLst/>
                <a:uLnTx/>
                <a:uFillTx/>
                <a:latin typeface="Arial"/>
                <a:cs typeface="Arial"/>
                <a:sym typeface="Arial"/>
              </a:rPr>
              <a:t> και D</a:t>
            </a:r>
            <a:r>
              <a:rPr kumimoji="0" lang="el-GR" sz="1000" b="0" i="0" u="none" strike="noStrike" kern="0" cap="none" spc="0" normalizeH="0" baseline="-25000" noProof="0" dirty="0">
                <a:ln>
                  <a:noFill/>
                </a:ln>
                <a:solidFill>
                  <a:srgbClr val="000000"/>
                </a:solidFill>
                <a:effectLst/>
                <a:uLnTx/>
                <a:uFillTx/>
                <a:latin typeface="Arial"/>
                <a:cs typeface="Arial"/>
                <a:sym typeface="Arial"/>
              </a:rPr>
              <a:t>0</a:t>
            </a:r>
            <a:r>
              <a:rPr kumimoji="0" lang="el-GR" sz="1000" b="0" i="0" u="none" strike="noStrike" kern="0" cap="none" spc="0" normalizeH="0" baseline="0" noProof="0" dirty="0">
                <a:ln>
                  <a:noFill/>
                </a:ln>
                <a:solidFill>
                  <a:srgbClr val="000000"/>
                </a:solidFill>
                <a:effectLst/>
                <a:uLnTx/>
                <a:uFillTx/>
                <a:latin typeface="Arial"/>
                <a:cs typeface="Arial"/>
                <a:sym typeface="Arial"/>
              </a:rPr>
              <a:t> είναι συναρτήσεις προσφοράς και ζήτησης και τα p</a:t>
            </a:r>
            <a:r>
              <a:rPr kumimoji="0" lang="el-GR" sz="1000" b="0" i="0" u="none" strike="noStrike" kern="0" cap="none" spc="0" normalizeH="0" baseline="-25000" noProof="0" dirty="0">
                <a:ln>
                  <a:noFill/>
                </a:ln>
                <a:solidFill>
                  <a:srgbClr val="000000"/>
                </a:solidFill>
                <a:effectLst/>
                <a:uLnTx/>
                <a:uFillTx/>
                <a:latin typeface="Arial"/>
                <a:cs typeface="Arial"/>
                <a:sym typeface="Arial"/>
              </a:rPr>
              <a:t>0</a:t>
            </a:r>
            <a:r>
              <a:rPr kumimoji="0" lang="el-GR" sz="1000" b="0" i="0" u="none" strike="noStrike" kern="0" cap="none" spc="0" normalizeH="0" baseline="0" noProof="0" dirty="0">
                <a:ln>
                  <a:noFill/>
                </a:ln>
                <a:solidFill>
                  <a:srgbClr val="000000"/>
                </a:solidFill>
                <a:effectLst/>
                <a:uLnTx/>
                <a:uFillTx/>
                <a:latin typeface="Arial"/>
                <a:cs typeface="Arial"/>
                <a:sym typeface="Arial"/>
              </a:rPr>
              <a:t> και x</a:t>
            </a:r>
            <a:r>
              <a:rPr kumimoji="0" lang="el-GR" sz="1000" b="0" i="0" u="none" strike="noStrike" kern="0" cap="none" spc="0" normalizeH="0" baseline="-25000" noProof="0" dirty="0">
                <a:ln>
                  <a:noFill/>
                </a:ln>
                <a:solidFill>
                  <a:srgbClr val="000000"/>
                </a:solidFill>
                <a:effectLst/>
                <a:uLnTx/>
                <a:uFillTx/>
                <a:latin typeface="Arial"/>
                <a:cs typeface="Arial"/>
                <a:sym typeface="Arial"/>
              </a:rPr>
              <a:t>0</a:t>
            </a:r>
            <a:r>
              <a:rPr kumimoji="0" lang="el-GR" sz="1000" b="0" i="0" u="none" strike="noStrike" kern="0" cap="none" spc="0" normalizeH="0" baseline="0" noProof="0" dirty="0">
                <a:ln>
                  <a:noFill/>
                </a:ln>
                <a:solidFill>
                  <a:srgbClr val="000000"/>
                </a:solidFill>
                <a:effectLst/>
                <a:uLnTx/>
                <a:uFillTx/>
                <a:latin typeface="Arial"/>
                <a:cs typeface="Arial"/>
                <a:sym typeface="Arial"/>
              </a:rPr>
              <a:t> η τιμή ισορροπίας σε αυτήν την κλειστή οικονομία. Η εισαγωγή ενός προτύπου s μετατοπίζει τις συναρτήσεις προσφοράς και ζήτησης σε S</a:t>
            </a:r>
            <a:r>
              <a:rPr kumimoji="0" lang="el-GR" sz="1000" b="0" i="0" u="none" strike="noStrike" kern="0" cap="none" spc="0" normalizeH="0" baseline="-25000" noProof="0" dirty="0">
                <a:ln>
                  <a:noFill/>
                </a:ln>
                <a:solidFill>
                  <a:srgbClr val="000000"/>
                </a:solidFill>
                <a:effectLst/>
                <a:uLnTx/>
                <a:uFillTx/>
                <a:latin typeface="Arial"/>
                <a:cs typeface="Arial"/>
                <a:sym typeface="Arial"/>
              </a:rPr>
              <a:t>1</a:t>
            </a:r>
            <a:r>
              <a:rPr kumimoji="0" lang="el-GR" sz="1000" b="0" i="0" u="none" strike="noStrike" kern="0" cap="none" spc="0" normalizeH="0" baseline="0" noProof="0" dirty="0">
                <a:ln>
                  <a:noFill/>
                </a:ln>
                <a:solidFill>
                  <a:srgbClr val="000000"/>
                </a:solidFill>
                <a:effectLst/>
                <a:uLnTx/>
                <a:uFillTx/>
                <a:latin typeface="Arial"/>
                <a:cs typeface="Arial"/>
                <a:sym typeface="Arial"/>
              </a:rPr>
              <a:t> και D</a:t>
            </a:r>
            <a:r>
              <a:rPr kumimoji="0" lang="el-GR" sz="1000" b="0" i="0" u="none" strike="noStrike" kern="0" cap="none" spc="0" normalizeH="0" baseline="-25000" noProof="0" dirty="0">
                <a:ln>
                  <a:noFill/>
                </a:ln>
                <a:solidFill>
                  <a:srgbClr val="000000"/>
                </a:solidFill>
                <a:effectLst/>
                <a:uLnTx/>
                <a:uFillTx/>
                <a:latin typeface="Arial"/>
                <a:cs typeface="Arial"/>
                <a:sym typeface="Arial"/>
              </a:rPr>
              <a:t>1</a:t>
            </a:r>
            <a:r>
              <a:rPr kumimoji="0" lang="el-GR" sz="1000" b="0" i="0" u="none" strike="noStrike" kern="0" cap="none" spc="0" normalizeH="0" baseline="0" noProof="0" dirty="0">
                <a:ln>
                  <a:noFill/>
                </a:ln>
                <a:solidFill>
                  <a:srgbClr val="000000"/>
                </a:solidFill>
                <a:effectLst/>
                <a:uLnTx/>
                <a:uFillTx/>
                <a:latin typeface="Arial"/>
                <a:cs typeface="Arial"/>
                <a:sym typeface="Arial"/>
              </a:rPr>
              <a:t>. Η νέα τιμή και ποσότητα ισορροπίας είναι p</a:t>
            </a:r>
            <a:r>
              <a:rPr kumimoji="0" lang="el-GR" sz="1000" b="0" i="0" u="none" strike="noStrike" kern="0" cap="none" spc="0" normalizeH="0" baseline="-25000" noProof="0" dirty="0">
                <a:ln>
                  <a:noFill/>
                </a:ln>
                <a:solidFill>
                  <a:srgbClr val="000000"/>
                </a:solidFill>
                <a:effectLst/>
                <a:uLnTx/>
                <a:uFillTx/>
                <a:latin typeface="Arial"/>
                <a:cs typeface="Arial"/>
                <a:sym typeface="Arial"/>
              </a:rPr>
              <a:t>1</a:t>
            </a:r>
            <a:r>
              <a:rPr kumimoji="0" lang="el-GR" sz="1000" b="0" i="0" u="none" strike="noStrike" kern="0" cap="none" spc="0" normalizeH="0" baseline="0" noProof="0" dirty="0">
                <a:ln>
                  <a:noFill/>
                </a:ln>
                <a:solidFill>
                  <a:srgbClr val="000000"/>
                </a:solidFill>
                <a:effectLst/>
                <a:uLnTx/>
                <a:uFillTx/>
                <a:latin typeface="Arial"/>
                <a:cs typeface="Arial"/>
                <a:sym typeface="Arial"/>
              </a:rPr>
              <a:t> και x</a:t>
            </a:r>
            <a:r>
              <a:rPr kumimoji="0" lang="el-GR" sz="1000" b="0" i="0" u="none" strike="noStrike" kern="0" cap="none" spc="0" normalizeH="0" baseline="-25000" noProof="0" dirty="0">
                <a:ln>
                  <a:noFill/>
                </a:ln>
                <a:solidFill>
                  <a:srgbClr val="000000"/>
                </a:solidFill>
                <a:effectLst/>
                <a:uLnTx/>
                <a:uFillTx/>
                <a:latin typeface="Arial"/>
                <a:cs typeface="Arial"/>
                <a:sym typeface="Arial"/>
              </a:rPr>
              <a:t>1</a:t>
            </a:r>
            <a:r>
              <a:rPr kumimoji="0" lang="el-GR" sz="1000" b="0" i="0" u="none" strike="noStrike" kern="0" cap="none" spc="0" normalizeH="0" baseline="0" noProof="0" dirty="0">
                <a:ln>
                  <a:noFill/>
                </a:ln>
                <a:solidFill>
                  <a:srgbClr val="000000"/>
                </a:solidFill>
                <a:effectLst/>
                <a:uLnTx/>
                <a:uFillTx/>
                <a:latin typeface="Arial"/>
                <a:cs typeface="Arial"/>
                <a:sym typeface="Arial"/>
              </a:rPr>
              <a:t>. Η συνολική επίδραση της τιμής (p</a:t>
            </a:r>
            <a:r>
              <a:rPr kumimoji="0" lang="el-GR" sz="1000" b="0" i="0" u="none" strike="noStrike" kern="0" cap="none" spc="0" normalizeH="0" baseline="-25000" noProof="0" dirty="0">
                <a:ln>
                  <a:noFill/>
                </a:ln>
                <a:solidFill>
                  <a:srgbClr val="000000"/>
                </a:solidFill>
                <a:effectLst/>
                <a:uLnTx/>
                <a:uFillTx/>
                <a:latin typeface="Arial"/>
                <a:cs typeface="Arial"/>
                <a:sym typeface="Arial"/>
              </a:rPr>
              <a:t>1</a:t>
            </a:r>
            <a:r>
              <a:rPr kumimoji="0" lang="el-GR" sz="1000" b="0" i="0" u="none" strike="noStrike" kern="0" cap="none" spc="0" normalizeH="0" baseline="0" noProof="0" dirty="0">
                <a:ln>
                  <a:noFill/>
                </a:ln>
                <a:solidFill>
                  <a:srgbClr val="000000"/>
                </a:solidFill>
                <a:effectLst/>
                <a:uLnTx/>
                <a:uFillTx/>
                <a:latin typeface="Arial"/>
                <a:cs typeface="Arial"/>
                <a:sym typeface="Arial"/>
              </a:rPr>
              <a:t> – p</a:t>
            </a:r>
            <a:r>
              <a:rPr kumimoji="0" lang="el-GR" sz="1000" b="0" i="0" u="none" strike="noStrike" kern="0" cap="none" spc="0" normalizeH="0" baseline="-25000" noProof="0" dirty="0">
                <a:ln>
                  <a:noFill/>
                </a:ln>
                <a:solidFill>
                  <a:srgbClr val="000000"/>
                </a:solidFill>
                <a:effectLst/>
                <a:uLnTx/>
                <a:uFillTx/>
                <a:latin typeface="Arial"/>
                <a:cs typeface="Arial"/>
                <a:sym typeface="Arial"/>
              </a:rPr>
              <a:t>0</a:t>
            </a:r>
            <a:r>
              <a:rPr kumimoji="0" lang="el-GR" sz="1000" b="0" i="0" u="none" strike="noStrike" kern="0" cap="none" spc="0" normalizeH="0" baseline="0" noProof="0" dirty="0">
                <a:ln>
                  <a:noFill/>
                </a:ln>
                <a:solidFill>
                  <a:srgbClr val="000000"/>
                </a:solidFill>
                <a:effectLst/>
                <a:uLnTx/>
                <a:uFillTx/>
                <a:latin typeface="Arial"/>
                <a:cs typeface="Arial"/>
                <a:sym typeface="Arial"/>
              </a:rPr>
              <a:t>) είναι το αποτέλεσμα της αύξησης των τιμών λόγω της αύξησης της ζήτησης (</a:t>
            </a:r>
            <a:r>
              <a:rPr kumimoji="0" lang="el-GR" sz="1000" b="0" i="0" u="none" strike="noStrike" kern="0" cap="none" spc="0" normalizeH="0" baseline="0" noProof="0" dirty="0" err="1">
                <a:ln>
                  <a:noFill/>
                </a:ln>
                <a:solidFill>
                  <a:srgbClr val="000000"/>
                </a:solidFill>
                <a:effectLst/>
                <a:uLnTx/>
                <a:uFillTx/>
                <a:latin typeface="Arial"/>
                <a:cs typeface="Arial"/>
                <a:sym typeface="Arial"/>
              </a:rPr>
              <a:t>p</a:t>
            </a:r>
            <a:r>
              <a:rPr kumimoji="0" lang="el-GR" sz="1000" b="0" i="0" u="none" strike="noStrike" kern="0" cap="none" spc="0" normalizeH="0" baseline="-25000" noProof="0" dirty="0" err="1">
                <a:ln>
                  <a:noFill/>
                </a:ln>
                <a:solidFill>
                  <a:srgbClr val="000000"/>
                </a:solidFill>
                <a:effectLst/>
                <a:uLnTx/>
                <a:uFillTx/>
                <a:latin typeface="Arial"/>
                <a:cs typeface="Arial"/>
                <a:sym typeface="Arial"/>
              </a:rPr>
              <a:t>D</a:t>
            </a:r>
            <a:r>
              <a:rPr kumimoji="0" lang="el-GR" sz="1000" b="0" i="0" u="none" strike="noStrike" kern="0" cap="none" spc="0" normalizeH="0" baseline="0" noProof="0" dirty="0">
                <a:ln>
                  <a:noFill/>
                </a:ln>
                <a:solidFill>
                  <a:srgbClr val="000000"/>
                </a:solidFill>
                <a:effectLst/>
                <a:uLnTx/>
                <a:uFillTx/>
                <a:latin typeface="Arial"/>
                <a:cs typeface="Arial"/>
                <a:sym typeface="Arial"/>
              </a:rPr>
              <a:t> – p</a:t>
            </a:r>
            <a:r>
              <a:rPr kumimoji="0" lang="el-GR" sz="1000" b="0" i="0" u="none" strike="noStrike" kern="0" cap="none" spc="0" normalizeH="0" baseline="-25000" noProof="0" dirty="0">
                <a:ln>
                  <a:noFill/>
                </a:ln>
                <a:solidFill>
                  <a:srgbClr val="000000"/>
                </a:solidFill>
                <a:effectLst/>
                <a:uLnTx/>
                <a:uFillTx/>
                <a:latin typeface="Arial"/>
                <a:cs typeface="Arial"/>
                <a:sym typeface="Arial"/>
              </a:rPr>
              <a:t>0</a:t>
            </a:r>
            <a:r>
              <a:rPr kumimoji="0" lang="el-GR" sz="1000" b="0" i="0" u="none" strike="noStrike" kern="0" cap="none" spc="0" normalizeH="0" baseline="0" noProof="0" dirty="0">
                <a:ln>
                  <a:noFill/>
                </a:ln>
                <a:solidFill>
                  <a:srgbClr val="000000"/>
                </a:solidFill>
                <a:effectLst/>
                <a:uLnTx/>
                <a:uFillTx/>
                <a:latin typeface="Arial"/>
                <a:cs typeface="Arial"/>
                <a:sym typeface="Arial"/>
              </a:rPr>
              <a:t>) και της αύξησης του κόστους (</a:t>
            </a:r>
            <a:r>
              <a:rPr kumimoji="0" lang="el-GR" sz="1000" b="0" i="0" u="none" strike="noStrike" kern="0" cap="none" spc="0" normalizeH="0" baseline="0" noProof="0" dirty="0" err="1">
                <a:ln>
                  <a:noFill/>
                </a:ln>
                <a:solidFill>
                  <a:srgbClr val="000000"/>
                </a:solidFill>
                <a:effectLst/>
                <a:uLnTx/>
                <a:uFillTx/>
                <a:latin typeface="Arial"/>
                <a:cs typeface="Arial"/>
                <a:sym typeface="Arial"/>
              </a:rPr>
              <a:t>p</a:t>
            </a:r>
            <a:r>
              <a:rPr kumimoji="0" lang="el-GR" sz="1000" b="0" i="0" u="none" strike="noStrike" kern="0" cap="none" spc="0" normalizeH="0" baseline="-25000" noProof="0" dirty="0" err="1">
                <a:ln>
                  <a:noFill/>
                </a:ln>
                <a:solidFill>
                  <a:srgbClr val="000000"/>
                </a:solidFill>
                <a:effectLst/>
                <a:uLnTx/>
                <a:uFillTx/>
                <a:latin typeface="Arial"/>
                <a:cs typeface="Arial"/>
                <a:sym typeface="Arial"/>
              </a:rPr>
              <a:t>S</a:t>
            </a:r>
            <a:r>
              <a:rPr kumimoji="0" lang="el-GR" sz="1000" b="0" i="0" u="none" strike="noStrike" kern="0" cap="none" spc="0" normalizeH="0" baseline="0" noProof="0" dirty="0">
                <a:ln>
                  <a:noFill/>
                </a:ln>
                <a:solidFill>
                  <a:srgbClr val="000000"/>
                </a:solidFill>
                <a:effectLst/>
                <a:uLnTx/>
                <a:uFillTx/>
                <a:latin typeface="Arial"/>
                <a:cs typeface="Arial"/>
                <a:sym typeface="Arial"/>
              </a:rPr>
              <a:t> – p</a:t>
            </a:r>
            <a:r>
              <a:rPr kumimoji="0" lang="el-GR" sz="1000" b="0" i="0" u="none" strike="noStrike" kern="0" cap="none" spc="0" normalizeH="0" baseline="-25000" noProof="0" dirty="0">
                <a:ln>
                  <a:noFill/>
                </a:ln>
                <a:solidFill>
                  <a:srgbClr val="000000"/>
                </a:solidFill>
                <a:effectLst/>
                <a:uLnTx/>
                <a:uFillTx/>
                <a:latin typeface="Arial"/>
                <a:cs typeface="Arial"/>
                <a:sym typeface="Arial"/>
              </a:rPr>
              <a:t>0</a:t>
            </a:r>
            <a:r>
              <a:rPr kumimoji="0" lang="el-GR" sz="1000" b="0" i="0" u="none" strike="noStrike" kern="0" cap="none" spc="0" normalizeH="0" baseline="0" noProof="0" dirty="0">
                <a:ln>
                  <a:noFill/>
                </a:ln>
                <a:solidFill>
                  <a:srgbClr val="000000"/>
                </a:solidFill>
                <a:effectLst/>
                <a:uLnTx/>
                <a:uFillTx/>
                <a:latin typeface="Arial"/>
                <a:cs typeface="Arial"/>
                <a:sym typeface="Arial"/>
              </a:rPr>
              <a:t> = p</a:t>
            </a:r>
            <a:r>
              <a:rPr kumimoji="0" lang="el-GR" sz="1000" b="0" i="0" u="none" strike="noStrike" kern="0" cap="none" spc="0" normalizeH="0" baseline="-25000" noProof="0" dirty="0">
                <a:ln>
                  <a:noFill/>
                </a:ln>
                <a:solidFill>
                  <a:srgbClr val="000000"/>
                </a:solidFill>
                <a:effectLst/>
                <a:uLnTx/>
                <a:uFillTx/>
                <a:latin typeface="Arial"/>
                <a:cs typeface="Arial"/>
                <a:sym typeface="Arial"/>
              </a:rPr>
              <a:t>1</a:t>
            </a:r>
            <a:r>
              <a:rPr kumimoji="0" lang="el-GR" sz="1000" b="0" i="0" u="none" strike="noStrike" kern="0" cap="none" spc="0" normalizeH="0" baseline="0" noProof="0" dirty="0">
                <a:ln>
                  <a:noFill/>
                </a:ln>
                <a:solidFill>
                  <a:srgbClr val="000000"/>
                </a:solidFill>
                <a:effectLst/>
                <a:uLnTx/>
                <a:uFillTx/>
                <a:latin typeface="Arial"/>
                <a:cs typeface="Arial"/>
                <a:sym typeface="Arial"/>
              </a:rPr>
              <a:t> – </a:t>
            </a:r>
            <a:r>
              <a:rPr kumimoji="0" lang="el-GR" sz="1000" b="0" i="0" u="none" strike="noStrike" kern="0" cap="none" spc="0" normalizeH="0" baseline="0" noProof="0" dirty="0" err="1">
                <a:ln>
                  <a:noFill/>
                </a:ln>
                <a:solidFill>
                  <a:srgbClr val="000000"/>
                </a:solidFill>
                <a:effectLst/>
                <a:uLnTx/>
                <a:uFillTx/>
                <a:latin typeface="Arial"/>
                <a:cs typeface="Arial"/>
                <a:sym typeface="Arial"/>
              </a:rPr>
              <a:t>p</a:t>
            </a:r>
            <a:r>
              <a:rPr kumimoji="0" lang="el-GR" sz="1000" b="0" i="0" u="none" strike="noStrike" kern="0" cap="none" spc="0" normalizeH="0" baseline="-25000" noProof="0" dirty="0" err="1">
                <a:ln>
                  <a:noFill/>
                </a:ln>
                <a:solidFill>
                  <a:srgbClr val="000000"/>
                </a:solidFill>
                <a:effectLst/>
                <a:uLnTx/>
                <a:uFillTx/>
                <a:latin typeface="Arial"/>
                <a:cs typeface="Arial"/>
                <a:sym typeface="Arial"/>
              </a:rPr>
              <a:t>D</a:t>
            </a:r>
            <a:r>
              <a:rPr kumimoji="0" lang="el-GR" sz="1000" b="0" i="0" u="none" strike="noStrike" kern="0" cap="none" spc="0" normalizeH="0" baseline="0" noProof="0" dirty="0">
                <a:ln>
                  <a:noFill/>
                </a:ln>
                <a:solidFill>
                  <a:srgbClr val="000000"/>
                </a:solidFill>
                <a:effectLst/>
                <a:uLnTx/>
                <a:uFillTx/>
                <a:latin typeface="Arial"/>
                <a:cs typeface="Arial"/>
                <a:sym typeface="Arial"/>
              </a:rPr>
              <a:t>). Στην συγκεκριμένη περίπτωση, η επίδραση της αύξησης της ζήτησης (που αντιπροσωπεύεται από την κατακόρυφη μετατόπιση στην καμπύλη ζήτησης) είναι ισχυρότερη από την επίδραση του αυξανόμενου κόστους (που αντιπροσωπεύεται από την κατακόρυφη μετατόπιση στην καμπύλη προσφοράς).</a:t>
            </a:r>
          </a:p>
        </p:txBody>
      </p:sp>
      <p:pic>
        <p:nvPicPr>
          <p:cNvPr id="5" name="Picture 4">
            <a:extLst>
              <a:ext uri="{FF2B5EF4-FFF2-40B4-BE49-F238E27FC236}">
                <a16:creationId xmlns:a16="http://schemas.microsoft.com/office/drawing/2014/main" id="{52C09831-4DCF-419A-B534-4BE01B8B2408}"/>
              </a:ext>
            </a:extLst>
          </p:cNvPr>
          <p:cNvPicPr>
            <a:picLocks noChangeAspect="1"/>
          </p:cNvPicPr>
          <p:nvPr/>
        </p:nvPicPr>
        <p:blipFill>
          <a:blip r:embed="rId3"/>
          <a:stretch>
            <a:fillRect/>
          </a:stretch>
        </p:blipFill>
        <p:spPr>
          <a:xfrm>
            <a:off x="2919754" y="127995"/>
            <a:ext cx="3922172" cy="3705989"/>
          </a:xfrm>
          <a:prstGeom prst="rect">
            <a:avLst/>
          </a:prstGeom>
        </p:spPr>
      </p:pic>
      <p:sp>
        <p:nvSpPr>
          <p:cNvPr id="9" name="TextBox 8">
            <a:extLst>
              <a:ext uri="{FF2B5EF4-FFF2-40B4-BE49-F238E27FC236}">
                <a16:creationId xmlns:a16="http://schemas.microsoft.com/office/drawing/2014/main" id="{1C97833C-5A9F-401A-A323-3C95A205EA4A}"/>
              </a:ext>
            </a:extLst>
          </p:cNvPr>
          <p:cNvSpPr txBox="1"/>
          <p:nvPr/>
        </p:nvSpPr>
        <p:spPr>
          <a:xfrm>
            <a:off x="6841926" y="57116"/>
            <a:ext cx="2302074"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000" b="1" i="0" u="none" strike="noStrike" kern="0" cap="none" spc="0" normalizeH="0" baseline="0" noProof="0" dirty="0">
                <a:ln>
                  <a:noFill/>
                </a:ln>
                <a:solidFill>
                  <a:srgbClr val="000000"/>
                </a:solidFill>
                <a:effectLst/>
                <a:uLnTx/>
                <a:uFillTx/>
                <a:latin typeface="Arial"/>
                <a:cs typeface="Arial"/>
                <a:sym typeface="Arial"/>
              </a:rPr>
              <a:t>Επιπτώσεις ευημερίας: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000" b="0" i="0" u="none" strike="noStrike" kern="0" cap="none" spc="0" normalizeH="0" baseline="0" noProof="0" dirty="0">
                <a:ln>
                  <a:noFill/>
                </a:ln>
                <a:solidFill>
                  <a:srgbClr val="000000"/>
                </a:solidFill>
                <a:effectLst/>
                <a:uLnTx/>
                <a:uFillTx/>
                <a:latin typeface="Arial"/>
                <a:cs typeface="Arial"/>
                <a:sym typeface="Arial"/>
              </a:rPr>
              <a:t>Η κατανάλωση και η παραγωγή αυξάνονται (x</a:t>
            </a:r>
            <a:r>
              <a:rPr kumimoji="0" lang="el-GR" sz="1000" b="0" i="0" u="none" strike="noStrike" kern="0" cap="none" spc="0" normalizeH="0" baseline="-25000" noProof="0" dirty="0">
                <a:ln>
                  <a:noFill/>
                </a:ln>
                <a:solidFill>
                  <a:srgbClr val="000000"/>
                </a:solidFill>
                <a:effectLst/>
                <a:uLnTx/>
                <a:uFillTx/>
                <a:latin typeface="Arial"/>
                <a:cs typeface="Arial"/>
                <a:sym typeface="Arial"/>
              </a:rPr>
              <a:t>1</a:t>
            </a:r>
            <a:r>
              <a:rPr kumimoji="0" lang="el-GR" sz="1000" b="0" i="0" u="none" strike="noStrike" kern="0" cap="none" spc="0" normalizeH="0" baseline="0" noProof="0" dirty="0">
                <a:ln>
                  <a:noFill/>
                </a:ln>
                <a:solidFill>
                  <a:srgbClr val="000000"/>
                </a:solidFill>
                <a:effectLst/>
                <a:uLnTx/>
                <a:uFillTx/>
                <a:latin typeface="Arial"/>
                <a:cs typeface="Arial"/>
                <a:sym typeface="Arial"/>
              </a:rPr>
              <a:t> &gt; x</a:t>
            </a:r>
            <a:r>
              <a:rPr kumimoji="0" lang="el-GR" sz="1000" b="0" i="0" u="none" strike="noStrike" kern="0" cap="none" spc="0" normalizeH="0" baseline="-25000" noProof="0" dirty="0">
                <a:ln>
                  <a:noFill/>
                </a:ln>
                <a:solidFill>
                  <a:srgbClr val="000000"/>
                </a:solidFill>
                <a:effectLst/>
                <a:uLnTx/>
                <a:uFillTx/>
                <a:latin typeface="Arial"/>
                <a:cs typeface="Arial"/>
                <a:sym typeface="Arial"/>
              </a:rPr>
              <a:t>0</a:t>
            </a:r>
            <a:r>
              <a:rPr kumimoji="0" lang="el-GR" sz="1000" b="0" i="0" u="none" strike="noStrike" kern="0" cap="none" spc="0" normalizeH="0" baseline="0" noProof="0" dirty="0">
                <a:ln>
                  <a:noFill/>
                </a:ln>
                <a:solidFill>
                  <a:srgbClr val="000000"/>
                </a:solidFill>
                <a:effectLst/>
                <a:uLnTx/>
                <a:uFillTx/>
                <a:latin typeface="Arial"/>
                <a:cs typeface="Arial"/>
                <a:sym typeface="Arial"/>
              </a:rPr>
              <a:t>) και κερδίζουν τόσο οι παραγωγοί όσο και οι καταναλωτές. Το πλεόνασμα των καταναλωτών αυξάνεται κατά την περιοχή Α και το πλεόνασμα του παραγωγού αυξάνεται κατά την περιοχή Β. Η συνολική ευημερία αυξάνεται κατά περιοχή Α1+Β1. Με διαφορετικές </a:t>
            </a:r>
            <a:r>
              <a:rPr kumimoji="0" lang="el-GR" sz="1000" b="0" i="0" u="none" strike="noStrike" kern="0" cap="none" spc="0" normalizeH="0" baseline="0" noProof="0" dirty="0" err="1">
                <a:ln>
                  <a:noFill/>
                </a:ln>
                <a:solidFill>
                  <a:srgbClr val="000000"/>
                </a:solidFill>
                <a:effectLst/>
                <a:uLnTx/>
                <a:uFillTx/>
                <a:latin typeface="Arial"/>
                <a:cs typeface="Arial"/>
                <a:sym typeface="Arial"/>
              </a:rPr>
              <a:t>ελαστικότητες</a:t>
            </a:r>
            <a:r>
              <a:rPr kumimoji="0" lang="el-GR" sz="1000" b="0" i="0" u="none" strike="noStrike" kern="0" cap="none" spc="0" normalizeH="0" baseline="0" noProof="0" dirty="0">
                <a:ln>
                  <a:noFill/>
                </a:ln>
                <a:solidFill>
                  <a:srgbClr val="000000"/>
                </a:solidFill>
                <a:effectLst/>
                <a:uLnTx/>
                <a:uFillTx/>
                <a:latin typeface="Arial"/>
                <a:cs typeface="Arial"/>
                <a:sym typeface="Arial"/>
              </a:rPr>
              <a:t> προσφοράς και ζήτησης, το μέγεθος των επιπτώσεων θα ήταν διαφορετικό. Με διαφορετικές μετατοπίσεις (ή εναλλαγές) στις καμπύλες προσφοράς και ζήτησης, το πρόσημο των επιπτώσεων θα μπορούσε να είναι διαφορετικό - ιδίως εάν το αποτέλεσμα κόστους είναι μεγαλύτερο από το φαινόμενο αύξησης της ζήτησης, ο αντίκτυπος στην ευημερία θα ήταν αρνητικός.</a:t>
            </a:r>
            <a:endParaRPr kumimoji="0" lang="en-US" sz="10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38175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3822000" y="588425"/>
            <a:ext cx="5251116" cy="6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GR" dirty="0">
                <a:latin typeface="+mj-lt"/>
              </a:rPr>
              <a:t>Ανάλυση μερικής ισορροπίας</a:t>
            </a:r>
            <a:endParaRPr dirty="0">
              <a:latin typeface="+mj-lt"/>
            </a:endParaRPr>
          </a:p>
        </p:txBody>
      </p:sp>
      <p:sp>
        <p:nvSpPr>
          <p:cNvPr id="118" name="Google Shape;118;p1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36</a:t>
            </a:fld>
            <a:endParaRPr/>
          </a:p>
        </p:txBody>
      </p:sp>
      <p:pic>
        <p:nvPicPr>
          <p:cNvPr id="119" name="Google Shape;119;p15"/>
          <p:cNvPicPr preferRelativeResize="0"/>
          <p:nvPr/>
        </p:nvPicPr>
        <p:blipFill rotWithShape="1">
          <a:blip r:embed="rId3">
            <a:alphaModFix/>
          </a:blip>
          <a:srcRect l="6329" r="44411"/>
          <a:stretch/>
        </p:blipFill>
        <p:spPr>
          <a:xfrm>
            <a:off x="523197" y="432200"/>
            <a:ext cx="1749091" cy="2663023"/>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a:t>
            </a:fld>
            <a:endParaRPr/>
          </a:p>
        </p:txBody>
      </p:sp>
      <p:sp>
        <p:nvSpPr>
          <p:cNvPr id="338" name="Google Shape;338;p33"/>
          <p:cNvSpPr txBox="1">
            <a:spLocks noGrp="1"/>
          </p:cNvSpPr>
          <p:nvPr>
            <p:ph type="body" idx="4294967295"/>
          </p:nvPr>
        </p:nvSpPr>
        <p:spPr>
          <a:xfrm>
            <a:off x="0" y="979488"/>
            <a:ext cx="2911475" cy="4164012"/>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l-GR" sz="3000" dirty="0">
                <a:solidFill>
                  <a:srgbClr val="51B148"/>
                </a:solidFill>
                <a:latin typeface="+mn-lt"/>
                <a:ea typeface="Dosis ExtraLight"/>
                <a:cs typeface="Dosis ExtraLight"/>
                <a:sym typeface="Dosis ExtraLight"/>
              </a:rPr>
              <a:t>Παρέμβαση στην αγορά – εξωτερικό εμπόριο</a:t>
            </a:r>
          </a:p>
          <a:p>
            <a:pPr marL="0" lvl="0" indent="0" algn="l" rtl="0">
              <a:spcBef>
                <a:spcPts val="600"/>
              </a:spcBef>
              <a:spcAft>
                <a:spcPts val="0"/>
              </a:spcAft>
              <a:buNone/>
            </a:pPr>
            <a:r>
              <a:rPr lang="el-GR" sz="3000" dirty="0">
                <a:solidFill>
                  <a:srgbClr val="51B148"/>
                </a:solidFill>
                <a:latin typeface="+mn-lt"/>
                <a:ea typeface="Dosis ExtraLight"/>
                <a:cs typeface="Dosis ExtraLight"/>
                <a:sym typeface="Dosis ExtraLight"/>
              </a:rPr>
              <a:t>1. Δασμοί (α) από μεγάλη χώρα (ΕΕ)</a:t>
            </a:r>
            <a:endParaRPr sz="3000" dirty="0">
              <a:solidFill>
                <a:srgbClr val="51B148"/>
              </a:solidFill>
              <a:latin typeface="+mn-lt"/>
              <a:ea typeface="Dosis ExtraLight"/>
              <a:cs typeface="Dosis ExtraLight"/>
              <a:sym typeface="Dosis ExtraLight"/>
            </a:endParaRPr>
          </a:p>
        </p:txBody>
      </p:sp>
      <p:grpSp>
        <p:nvGrpSpPr>
          <p:cNvPr id="2" name="Group 1">
            <a:extLst>
              <a:ext uri="{FF2B5EF4-FFF2-40B4-BE49-F238E27FC236}">
                <a16:creationId xmlns:a16="http://schemas.microsoft.com/office/drawing/2014/main" id="{19899359-C312-4738-8A91-9947CDFB3E95}"/>
              </a:ext>
            </a:extLst>
          </p:cNvPr>
          <p:cNvGrpSpPr/>
          <p:nvPr/>
        </p:nvGrpSpPr>
        <p:grpSpPr>
          <a:xfrm>
            <a:off x="2450254" y="520688"/>
            <a:ext cx="3533775" cy="3643312"/>
            <a:chOff x="609600" y="1357313"/>
            <a:chExt cx="3533775" cy="3643312"/>
          </a:xfrm>
        </p:grpSpPr>
        <p:cxnSp>
          <p:nvCxnSpPr>
            <p:cNvPr id="10" name="Straight Connector 7">
              <a:extLst>
                <a:ext uri="{FF2B5EF4-FFF2-40B4-BE49-F238E27FC236}">
                  <a16:creationId xmlns:a16="http://schemas.microsoft.com/office/drawing/2014/main" id="{041AC155-D416-4380-B66F-7A35D5E6D101}"/>
                </a:ext>
              </a:extLst>
            </p:cNvPr>
            <p:cNvCxnSpPr>
              <a:cxnSpLocks noChangeShapeType="1"/>
            </p:cNvCxnSpPr>
            <p:nvPr/>
          </p:nvCxnSpPr>
          <p:spPr bwMode="auto">
            <a:xfrm rot="5400000">
              <a:off x="-213519" y="3036094"/>
              <a:ext cx="2644775"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1" name="Straight Connector 8">
              <a:extLst>
                <a:ext uri="{FF2B5EF4-FFF2-40B4-BE49-F238E27FC236}">
                  <a16:creationId xmlns:a16="http://schemas.microsoft.com/office/drawing/2014/main" id="{0E194754-4C33-43D5-9220-FAE0CCAF70B5}"/>
                </a:ext>
              </a:extLst>
            </p:cNvPr>
            <p:cNvCxnSpPr>
              <a:cxnSpLocks noChangeShapeType="1"/>
            </p:cNvCxnSpPr>
            <p:nvPr/>
          </p:nvCxnSpPr>
          <p:spPr bwMode="auto">
            <a:xfrm>
              <a:off x="1109663" y="4357688"/>
              <a:ext cx="2357437" cy="1587"/>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12" name="TextBox 9">
              <a:extLst>
                <a:ext uri="{FF2B5EF4-FFF2-40B4-BE49-F238E27FC236}">
                  <a16:creationId xmlns:a16="http://schemas.microsoft.com/office/drawing/2014/main" id="{8859FFA8-AF75-428C-9CBC-F97775EEDDCE}"/>
                </a:ext>
              </a:extLst>
            </p:cNvPr>
            <p:cNvSpPr txBox="1">
              <a:spLocks noChangeArrowheads="1"/>
            </p:cNvSpPr>
            <p:nvPr/>
          </p:nvSpPr>
          <p:spPr bwMode="auto">
            <a:xfrm>
              <a:off x="609600" y="1357313"/>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Τιμή,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P</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
          <p:nvSpPr>
            <p:cNvPr id="13" name="TextBox 10">
              <a:extLst>
                <a:ext uri="{FF2B5EF4-FFF2-40B4-BE49-F238E27FC236}">
                  <a16:creationId xmlns:a16="http://schemas.microsoft.com/office/drawing/2014/main" id="{F9EA46F0-76AE-4AAF-9593-F7A9FC5CB66B}"/>
                </a:ext>
              </a:extLst>
            </p:cNvPr>
            <p:cNvSpPr txBox="1">
              <a:spLocks noChangeArrowheads="1"/>
            </p:cNvSpPr>
            <p:nvPr/>
          </p:nvSpPr>
          <p:spPr bwMode="auto">
            <a:xfrm>
              <a:off x="2786063" y="4311650"/>
              <a:ext cx="1357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rPr>
                <a:t>Ποσότητα, </a:t>
              </a:r>
              <a:r>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rPr>
                <a:t>Q</a:t>
              </a:r>
              <a:endParaRPr kumimoji="0" lang="el-GR"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14" name="TextBox 21">
              <a:extLst>
                <a:ext uri="{FF2B5EF4-FFF2-40B4-BE49-F238E27FC236}">
                  <a16:creationId xmlns:a16="http://schemas.microsoft.com/office/drawing/2014/main" id="{FE25091A-3934-4BF9-8E70-B6A83DA4A273}"/>
                </a:ext>
              </a:extLst>
            </p:cNvPr>
            <p:cNvSpPr txBox="1">
              <a:spLocks noChangeArrowheads="1"/>
            </p:cNvSpPr>
            <p:nvPr/>
          </p:nvSpPr>
          <p:spPr bwMode="auto">
            <a:xfrm>
              <a:off x="714375" y="2786063"/>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P</a:t>
              </a:r>
              <a:r>
                <a:rPr kumimoji="0" lang="en-US"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rPr>
                <a:t>W</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endParaRPr>
            </a:p>
          </p:txBody>
        </p:sp>
        <p:cxnSp>
          <p:nvCxnSpPr>
            <p:cNvPr id="15" name="Straight Connector 27">
              <a:extLst>
                <a:ext uri="{FF2B5EF4-FFF2-40B4-BE49-F238E27FC236}">
                  <a16:creationId xmlns:a16="http://schemas.microsoft.com/office/drawing/2014/main" id="{84F0985D-FECB-4D9F-BF4C-B52986D7BE91}"/>
                </a:ext>
              </a:extLst>
            </p:cNvPr>
            <p:cNvCxnSpPr>
              <a:cxnSpLocks noChangeShapeType="1"/>
            </p:cNvCxnSpPr>
            <p:nvPr/>
          </p:nvCxnSpPr>
          <p:spPr bwMode="auto">
            <a:xfrm rot="5400000" flipH="1" flipV="1">
              <a:off x="833438" y="2071687"/>
              <a:ext cx="2000250" cy="1285875"/>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6" name="Straight Connector 28">
              <a:extLst>
                <a:ext uri="{FF2B5EF4-FFF2-40B4-BE49-F238E27FC236}">
                  <a16:creationId xmlns:a16="http://schemas.microsoft.com/office/drawing/2014/main" id="{96DB4085-39A1-4C2B-A661-841DEB69CD93}"/>
                </a:ext>
              </a:extLst>
            </p:cNvPr>
            <p:cNvCxnSpPr>
              <a:cxnSpLocks noChangeShapeType="1"/>
            </p:cNvCxnSpPr>
            <p:nvPr/>
          </p:nvCxnSpPr>
          <p:spPr bwMode="auto">
            <a:xfrm rot="16200000" flipH="1">
              <a:off x="1440656" y="2107407"/>
              <a:ext cx="2143125" cy="1643062"/>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7" name="Straight Connector 36">
              <a:extLst>
                <a:ext uri="{FF2B5EF4-FFF2-40B4-BE49-F238E27FC236}">
                  <a16:creationId xmlns:a16="http://schemas.microsoft.com/office/drawing/2014/main" id="{6B8434D9-389D-45AF-9D7B-5CEB0BAC65B2}"/>
                </a:ext>
              </a:extLst>
            </p:cNvPr>
            <p:cNvCxnSpPr>
              <a:cxnSpLocks noChangeShapeType="1"/>
            </p:cNvCxnSpPr>
            <p:nvPr/>
          </p:nvCxnSpPr>
          <p:spPr bwMode="auto">
            <a:xfrm rot="10800000" flipV="1">
              <a:off x="1112838" y="2970213"/>
              <a:ext cx="1439862" cy="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8" name="Straight Connector 40">
              <a:extLst>
                <a:ext uri="{FF2B5EF4-FFF2-40B4-BE49-F238E27FC236}">
                  <a16:creationId xmlns:a16="http://schemas.microsoft.com/office/drawing/2014/main" id="{632E31C9-35CD-4931-80D7-1B51609C357F}"/>
                </a:ext>
              </a:extLst>
            </p:cNvPr>
            <p:cNvCxnSpPr>
              <a:cxnSpLocks noChangeShapeType="1"/>
            </p:cNvCxnSpPr>
            <p:nvPr/>
          </p:nvCxnSpPr>
          <p:spPr bwMode="auto">
            <a:xfrm>
              <a:off x="1125538" y="2643188"/>
              <a:ext cx="118745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9" name="Straight Connector 46">
              <a:extLst>
                <a:ext uri="{FF2B5EF4-FFF2-40B4-BE49-F238E27FC236}">
                  <a16:creationId xmlns:a16="http://schemas.microsoft.com/office/drawing/2014/main" id="{E724CAB4-3B74-49DF-84B6-3FB08D8E3D38}"/>
                </a:ext>
              </a:extLst>
            </p:cNvPr>
            <p:cNvCxnSpPr>
              <a:cxnSpLocks noChangeShapeType="1"/>
            </p:cNvCxnSpPr>
            <p:nvPr/>
          </p:nvCxnSpPr>
          <p:spPr bwMode="auto">
            <a:xfrm>
              <a:off x="1130300" y="3224213"/>
              <a:ext cx="161925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20" name="TextBox 47">
              <a:extLst>
                <a:ext uri="{FF2B5EF4-FFF2-40B4-BE49-F238E27FC236}">
                  <a16:creationId xmlns:a16="http://schemas.microsoft.com/office/drawing/2014/main" id="{D1FCA88E-F5A0-4704-A0CA-B09CE71EE3D5}"/>
                </a:ext>
              </a:extLst>
            </p:cNvPr>
            <p:cNvSpPr txBox="1">
              <a:spLocks noChangeArrowheads="1"/>
            </p:cNvSpPr>
            <p:nvPr/>
          </p:nvSpPr>
          <p:spPr bwMode="auto">
            <a:xfrm>
              <a:off x="714375" y="2470150"/>
              <a:ext cx="550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P</a:t>
              </a:r>
              <a:r>
                <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rPr>
                <a:t>Τ</a:t>
              </a:r>
            </a:p>
          </p:txBody>
        </p:sp>
        <p:sp>
          <p:nvSpPr>
            <p:cNvPr id="21" name="TextBox 21">
              <a:extLst>
                <a:ext uri="{FF2B5EF4-FFF2-40B4-BE49-F238E27FC236}">
                  <a16:creationId xmlns:a16="http://schemas.microsoft.com/office/drawing/2014/main" id="{7622CCD2-E32B-486E-9027-DF33110A69F9}"/>
                </a:ext>
              </a:extLst>
            </p:cNvPr>
            <p:cNvSpPr txBox="1">
              <a:spLocks noChangeArrowheads="1"/>
            </p:cNvSpPr>
            <p:nvPr/>
          </p:nvSpPr>
          <p:spPr bwMode="auto">
            <a:xfrm>
              <a:off x="714375" y="3030538"/>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P</a:t>
              </a:r>
              <a:r>
                <a:rPr kumimoji="0" lang="en-US"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mn-cs"/>
                </a:rPr>
                <a:t>*</a:t>
              </a:r>
              <a:r>
                <a:rPr kumimoji="0" lang="en-US"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rPr>
                <a:t>T</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endParaRPr>
            </a:p>
          </p:txBody>
        </p:sp>
        <p:cxnSp>
          <p:nvCxnSpPr>
            <p:cNvPr id="22" name="Straight Connector 21">
              <a:extLst>
                <a:ext uri="{FF2B5EF4-FFF2-40B4-BE49-F238E27FC236}">
                  <a16:creationId xmlns:a16="http://schemas.microsoft.com/office/drawing/2014/main" id="{6978364F-7ECE-48CB-9AB5-9BD1E7208B8D}"/>
                </a:ext>
              </a:extLst>
            </p:cNvPr>
            <p:cNvCxnSpPr>
              <a:cxnSpLocks noChangeShapeType="1"/>
            </p:cNvCxnSpPr>
            <p:nvPr/>
          </p:nvCxnSpPr>
          <p:spPr bwMode="auto">
            <a:xfrm rot="5400000">
              <a:off x="1022350" y="3500438"/>
              <a:ext cx="1716087" cy="1588"/>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3" name="Straight Connector 22">
              <a:extLst>
                <a:ext uri="{FF2B5EF4-FFF2-40B4-BE49-F238E27FC236}">
                  <a16:creationId xmlns:a16="http://schemas.microsoft.com/office/drawing/2014/main" id="{99F10A86-0BE8-4F0D-89D5-502E123E6A9C}"/>
                </a:ext>
              </a:extLst>
            </p:cNvPr>
            <p:cNvCxnSpPr>
              <a:cxnSpLocks noChangeShapeType="1"/>
            </p:cNvCxnSpPr>
            <p:nvPr/>
          </p:nvCxnSpPr>
          <p:spPr bwMode="auto">
            <a:xfrm rot="5400000">
              <a:off x="1437482" y="3499644"/>
              <a:ext cx="17145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4" name="Straight Connector 24">
              <a:extLst>
                <a:ext uri="{FF2B5EF4-FFF2-40B4-BE49-F238E27FC236}">
                  <a16:creationId xmlns:a16="http://schemas.microsoft.com/office/drawing/2014/main" id="{A2F1FC0F-5720-41CC-BA1F-C28C56D677D9}"/>
                </a:ext>
              </a:extLst>
            </p:cNvPr>
            <p:cNvCxnSpPr>
              <a:cxnSpLocks noChangeShapeType="1"/>
            </p:cNvCxnSpPr>
            <p:nvPr/>
          </p:nvCxnSpPr>
          <p:spPr bwMode="auto">
            <a:xfrm rot="5400000">
              <a:off x="981869" y="3661569"/>
              <a:ext cx="1368425"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5" name="Straight Connector 25">
              <a:extLst>
                <a:ext uri="{FF2B5EF4-FFF2-40B4-BE49-F238E27FC236}">
                  <a16:creationId xmlns:a16="http://schemas.microsoft.com/office/drawing/2014/main" id="{1128279C-0D11-4383-860A-DB12684EE0BB}"/>
                </a:ext>
              </a:extLst>
            </p:cNvPr>
            <p:cNvCxnSpPr>
              <a:cxnSpLocks noChangeShapeType="1"/>
            </p:cNvCxnSpPr>
            <p:nvPr/>
          </p:nvCxnSpPr>
          <p:spPr bwMode="auto">
            <a:xfrm rot="5400000">
              <a:off x="1864519" y="3667919"/>
              <a:ext cx="1368425"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26" name="TextBox 47">
              <a:extLst>
                <a:ext uri="{FF2B5EF4-FFF2-40B4-BE49-F238E27FC236}">
                  <a16:creationId xmlns:a16="http://schemas.microsoft.com/office/drawing/2014/main" id="{9D2F897F-EB1D-4F4F-AB6E-3F195B6A6EE1}"/>
                </a:ext>
              </a:extLst>
            </p:cNvPr>
            <p:cNvSpPr txBox="1">
              <a:spLocks noChangeArrowheads="1"/>
            </p:cNvSpPr>
            <p:nvPr/>
          </p:nvSpPr>
          <p:spPr bwMode="auto">
            <a:xfrm>
              <a:off x="1281113" y="2705100"/>
              <a:ext cx="357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a</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endParaRPr>
            </a:p>
          </p:txBody>
        </p:sp>
        <p:sp>
          <p:nvSpPr>
            <p:cNvPr id="27" name="TextBox 47">
              <a:extLst>
                <a:ext uri="{FF2B5EF4-FFF2-40B4-BE49-F238E27FC236}">
                  <a16:creationId xmlns:a16="http://schemas.microsoft.com/office/drawing/2014/main" id="{7FC22A79-424C-4D6D-A7E1-464FDB1E8ADF}"/>
                </a:ext>
              </a:extLst>
            </p:cNvPr>
            <p:cNvSpPr txBox="1">
              <a:spLocks noChangeArrowheads="1"/>
            </p:cNvSpPr>
            <p:nvPr/>
          </p:nvSpPr>
          <p:spPr bwMode="auto">
            <a:xfrm>
              <a:off x="1663700" y="2711450"/>
              <a:ext cx="35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b</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endParaRPr>
            </a:p>
          </p:txBody>
        </p:sp>
        <p:sp>
          <p:nvSpPr>
            <p:cNvPr id="28" name="TextBox 47">
              <a:extLst>
                <a:ext uri="{FF2B5EF4-FFF2-40B4-BE49-F238E27FC236}">
                  <a16:creationId xmlns:a16="http://schemas.microsoft.com/office/drawing/2014/main" id="{0BF53CB1-D762-45F3-A678-238A337A6478}"/>
                </a:ext>
              </a:extLst>
            </p:cNvPr>
            <p:cNvSpPr txBox="1">
              <a:spLocks noChangeArrowheads="1"/>
            </p:cNvSpPr>
            <p:nvPr/>
          </p:nvSpPr>
          <p:spPr bwMode="auto">
            <a:xfrm>
              <a:off x="1931988" y="2701925"/>
              <a:ext cx="357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c</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endParaRPr>
            </a:p>
          </p:txBody>
        </p:sp>
        <p:sp>
          <p:nvSpPr>
            <p:cNvPr id="29" name="TextBox 47">
              <a:extLst>
                <a:ext uri="{FF2B5EF4-FFF2-40B4-BE49-F238E27FC236}">
                  <a16:creationId xmlns:a16="http://schemas.microsoft.com/office/drawing/2014/main" id="{EC4418B0-5C43-4FAA-99FC-BDF2A4F9DD77}"/>
                </a:ext>
              </a:extLst>
            </p:cNvPr>
            <p:cNvSpPr txBox="1">
              <a:spLocks noChangeArrowheads="1"/>
            </p:cNvSpPr>
            <p:nvPr/>
          </p:nvSpPr>
          <p:spPr bwMode="auto">
            <a:xfrm>
              <a:off x="2222500" y="2708275"/>
              <a:ext cx="35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d</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endParaRPr>
            </a:p>
          </p:txBody>
        </p:sp>
        <p:sp>
          <p:nvSpPr>
            <p:cNvPr id="30" name="TextBox 47">
              <a:extLst>
                <a:ext uri="{FF2B5EF4-FFF2-40B4-BE49-F238E27FC236}">
                  <a16:creationId xmlns:a16="http://schemas.microsoft.com/office/drawing/2014/main" id="{E3E3412B-9CB0-45E0-B2E6-C154ECCD8250}"/>
                </a:ext>
              </a:extLst>
            </p:cNvPr>
            <p:cNvSpPr txBox="1">
              <a:spLocks noChangeArrowheads="1"/>
            </p:cNvSpPr>
            <p:nvPr/>
          </p:nvSpPr>
          <p:spPr bwMode="auto">
            <a:xfrm>
              <a:off x="1938338" y="2970213"/>
              <a:ext cx="3571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e</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endParaRPr>
            </a:p>
          </p:txBody>
        </p:sp>
        <p:sp>
          <p:nvSpPr>
            <p:cNvPr id="31" name="TextBox 47">
              <a:extLst>
                <a:ext uri="{FF2B5EF4-FFF2-40B4-BE49-F238E27FC236}">
                  <a16:creationId xmlns:a16="http://schemas.microsoft.com/office/drawing/2014/main" id="{394A21C4-2CA7-4940-A268-E9B28EE9937E}"/>
                </a:ext>
              </a:extLst>
            </p:cNvPr>
            <p:cNvSpPr txBox="1">
              <a:spLocks noChangeArrowheads="1"/>
            </p:cNvSpPr>
            <p:nvPr/>
          </p:nvSpPr>
          <p:spPr bwMode="auto">
            <a:xfrm>
              <a:off x="1482725" y="4303713"/>
              <a:ext cx="422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S</a:t>
              </a:r>
              <a:r>
                <a:rPr kumimoji="0" lang="en-US"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mn-cs"/>
                </a:rPr>
                <a:t>1</a:t>
              </a:r>
              <a:endParaRPr kumimoji="0" lang="el-GR"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mn-cs"/>
              </a:endParaRPr>
            </a:p>
          </p:txBody>
        </p:sp>
        <p:sp>
          <p:nvSpPr>
            <p:cNvPr id="32" name="TextBox 47">
              <a:extLst>
                <a:ext uri="{FF2B5EF4-FFF2-40B4-BE49-F238E27FC236}">
                  <a16:creationId xmlns:a16="http://schemas.microsoft.com/office/drawing/2014/main" id="{EE53502E-0692-49A6-9CF9-3600ED8DE520}"/>
                </a:ext>
              </a:extLst>
            </p:cNvPr>
            <p:cNvSpPr txBox="1">
              <a:spLocks noChangeArrowheads="1"/>
            </p:cNvSpPr>
            <p:nvPr/>
          </p:nvSpPr>
          <p:spPr bwMode="auto">
            <a:xfrm>
              <a:off x="1711325" y="4302125"/>
              <a:ext cx="423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S</a:t>
              </a:r>
              <a:r>
                <a:rPr kumimoji="0" lang="en-US"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mn-cs"/>
                </a:rPr>
                <a:t>2</a:t>
              </a:r>
              <a:endParaRPr kumimoji="0" lang="el-GR"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mn-cs"/>
              </a:endParaRPr>
            </a:p>
          </p:txBody>
        </p:sp>
        <p:sp>
          <p:nvSpPr>
            <p:cNvPr id="33" name="TextBox 47">
              <a:extLst>
                <a:ext uri="{FF2B5EF4-FFF2-40B4-BE49-F238E27FC236}">
                  <a16:creationId xmlns:a16="http://schemas.microsoft.com/office/drawing/2014/main" id="{D7F64520-9AE9-432E-B714-53FE73AC8275}"/>
                </a:ext>
              </a:extLst>
            </p:cNvPr>
            <p:cNvSpPr txBox="1">
              <a:spLocks noChangeArrowheads="1"/>
            </p:cNvSpPr>
            <p:nvPr/>
          </p:nvSpPr>
          <p:spPr bwMode="auto">
            <a:xfrm>
              <a:off x="2143125" y="4305300"/>
              <a:ext cx="423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D</a:t>
              </a:r>
              <a:r>
                <a:rPr kumimoji="0" lang="en-US"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mn-cs"/>
                </a:rPr>
                <a:t>2</a:t>
              </a:r>
              <a:endParaRPr kumimoji="0" lang="el-GR"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mn-cs"/>
              </a:endParaRPr>
            </a:p>
          </p:txBody>
        </p:sp>
        <p:sp>
          <p:nvSpPr>
            <p:cNvPr id="34" name="TextBox 47">
              <a:extLst>
                <a:ext uri="{FF2B5EF4-FFF2-40B4-BE49-F238E27FC236}">
                  <a16:creationId xmlns:a16="http://schemas.microsoft.com/office/drawing/2014/main" id="{6C8DE93C-7ED5-43D0-A466-FD24B2FDF540}"/>
                </a:ext>
              </a:extLst>
            </p:cNvPr>
            <p:cNvSpPr txBox="1">
              <a:spLocks noChangeArrowheads="1"/>
            </p:cNvSpPr>
            <p:nvPr/>
          </p:nvSpPr>
          <p:spPr bwMode="auto">
            <a:xfrm>
              <a:off x="2371725" y="4303713"/>
              <a:ext cx="4238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D</a:t>
              </a:r>
              <a:r>
                <a:rPr kumimoji="0" lang="en-US"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mn-cs"/>
                </a:rPr>
                <a:t>1</a:t>
              </a:r>
              <a:endParaRPr kumimoji="0" lang="el-GR"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mn-cs"/>
              </a:endParaRPr>
            </a:p>
          </p:txBody>
        </p:sp>
        <p:sp>
          <p:nvSpPr>
            <p:cNvPr id="35" name="Left Brace 35">
              <a:extLst>
                <a:ext uri="{FF2B5EF4-FFF2-40B4-BE49-F238E27FC236}">
                  <a16:creationId xmlns:a16="http://schemas.microsoft.com/office/drawing/2014/main" id="{59BC633A-3AFA-47C8-9CB6-0FAA3C5D181A}"/>
                </a:ext>
              </a:extLst>
            </p:cNvPr>
            <p:cNvSpPr>
              <a:spLocks/>
            </p:cNvSpPr>
            <p:nvPr/>
          </p:nvSpPr>
          <p:spPr bwMode="auto">
            <a:xfrm rot="16200000">
              <a:off x="2051050" y="4494213"/>
              <a:ext cx="73025" cy="396875"/>
            </a:xfrm>
            <a:prstGeom prst="leftBrace">
              <a:avLst>
                <a:gd name="adj1" fmla="val 8228"/>
                <a:gd name="adj2" fmla="val 50000"/>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l-GR"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36" name="TextBox 47">
              <a:extLst>
                <a:ext uri="{FF2B5EF4-FFF2-40B4-BE49-F238E27FC236}">
                  <a16:creationId xmlns:a16="http://schemas.microsoft.com/office/drawing/2014/main" id="{A702FF88-76E4-4141-9AB3-84A33739C37E}"/>
                </a:ext>
              </a:extLst>
            </p:cNvPr>
            <p:cNvSpPr txBox="1">
              <a:spLocks noChangeArrowheads="1"/>
            </p:cNvSpPr>
            <p:nvPr/>
          </p:nvSpPr>
          <p:spPr bwMode="auto">
            <a:xfrm>
              <a:off x="1901825" y="4662488"/>
              <a:ext cx="5032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Q</a:t>
              </a:r>
              <a:r>
                <a:rPr kumimoji="0" lang="en-US"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rPr>
                <a:t>T</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endParaRPr>
            </a:p>
          </p:txBody>
        </p:sp>
        <p:sp>
          <p:nvSpPr>
            <p:cNvPr id="37" name="TextBox 47">
              <a:extLst>
                <a:ext uri="{FF2B5EF4-FFF2-40B4-BE49-F238E27FC236}">
                  <a16:creationId xmlns:a16="http://schemas.microsoft.com/office/drawing/2014/main" id="{F20D28D2-6DE7-4110-AFA6-99A33290017F}"/>
                </a:ext>
              </a:extLst>
            </p:cNvPr>
            <p:cNvSpPr txBox="1">
              <a:spLocks noChangeArrowheads="1"/>
            </p:cNvSpPr>
            <p:nvPr/>
          </p:nvSpPr>
          <p:spPr bwMode="auto">
            <a:xfrm>
              <a:off x="2428875" y="1714500"/>
              <a:ext cx="423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S</a:t>
              </a:r>
              <a:endParaRPr kumimoji="0" lang="el-GR"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mn-cs"/>
              </a:endParaRPr>
            </a:p>
          </p:txBody>
        </p:sp>
        <p:sp>
          <p:nvSpPr>
            <p:cNvPr id="38" name="TextBox 47">
              <a:extLst>
                <a:ext uri="{FF2B5EF4-FFF2-40B4-BE49-F238E27FC236}">
                  <a16:creationId xmlns:a16="http://schemas.microsoft.com/office/drawing/2014/main" id="{ADF9F3C4-6BDA-47BE-9BAE-CA97B3D854EA}"/>
                </a:ext>
              </a:extLst>
            </p:cNvPr>
            <p:cNvSpPr txBox="1">
              <a:spLocks noChangeArrowheads="1"/>
            </p:cNvSpPr>
            <p:nvPr/>
          </p:nvSpPr>
          <p:spPr bwMode="auto">
            <a:xfrm>
              <a:off x="3181350" y="3643313"/>
              <a:ext cx="4238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D</a:t>
              </a:r>
              <a:endParaRPr kumimoji="0" lang="el-GR"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mn-cs"/>
              </a:endParaRPr>
            </a:p>
          </p:txBody>
        </p:sp>
      </p:grpSp>
      <p:sp>
        <p:nvSpPr>
          <p:cNvPr id="40" name="TextBox 39">
            <a:extLst>
              <a:ext uri="{FF2B5EF4-FFF2-40B4-BE49-F238E27FC236}">
                <a16:creationId xmlns:a16="http://schemas.microsoft.com/office/drawing/2014/main" id="{7E35D182-2686-4BA1-A81D-34EAFFB60239}"/>
              </a:ext>
            </a:extLst>
          </p:cNvPr>
          <p:cNvSpPr txBox="1">
            <a:spLocks noChangeArrowheads="1"/>
          </p:cNvSpPr>
          <p:nvPr/>
        </p:nvSpPr>
        <p:spPr bwMode="auto">
          <a:xfrm>
            <a:off x="5984029" y="85276"/>
            <a:ext cx="288643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Ο δασμός αυξάνει την παραγωγή </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S</a:t>
            </a:r>
            <a:r>
              <a:rPr kumimoji="0" lang="en-US" altLang="en-US" sz="1200" b="0" i="0" u="none" strike="noStrike" kern="1200" cap="none" spc="0" normalizeH="0" baseline="30000" noProof="0" dirty="0">
                <a:ln>
                  <a:noFill/>
                </a:ln>
                <a:solidFill>
                  <a:srgbClr val="000000"/>
                </a:solidFill>
                <a:effectLst/>
                <a:uLnTx/>
                <a:uFillTx/>
                <a:latin typeface="Times" panose="02020603050405020304" pitchFamily="18" charset="0"/>
                <a:ea typeface="+mn-ea"/>
                <a:cs typeface="+mn-cs"/>
              </a:rPr>
              <a:t>1</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σε</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S</a:t>
            </a:r>
            <a:r>
              <a:rPr kumimoji="0" lang="el-GR" altLang="en-US" sz="1200" b="0" i="0" u="none" strike="noStrike" kern="1200" cap="none" spc="0" normalizeH="0" baseline="30000" noProof="0" dirty="0">
                <a:ln>
                  <a:noFill/>
                </a:ln>
                <a:solidFill>
                  <a:srgbClr val="000000"/>
                </a:solidFill>
                <a:effectLst/>
                <a:uLnTx/>
                <a:uFillTx/>
                <a:latin typeface="Times" panose="02020603050405020304" pitchFamily="18" charset="0"/>
                <a:ea typeface="+mn-ea"/>
                <a:cs typeface="+mn-cs"/>
              </a:rPr>
              <a:t>2</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και μειώνει τη ζήτηση από </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D</a:t>
            </a:r>
            <a:r>
              <a:rPr kumimoji="0" lang="en-US" altLang="en-US" sz="1200" b="0" i="0" u="none" strike="noStrike" kern="1200" cap="none" spc="0" normalizeH="0" baseline="30000" noProof="0" dirty="0">
                <a:ln>
                  <a:noFill/>
                </a:ln>
                <a:solidFill>
                  <a:srgbClr val="000000"/>
                </a:solidFill>
                <a:effectLst/>
                <a:uLnTx/>
                <a:uFillTx/>
                <a:latin typeface="Times" panose="02020603050405020304" pitchFamily="18" charset="0"/>
                <a:ea typeface="+mn-ea"/>
                <a:cs typeface="+mn-cs"/>
              </a:rPr>
              <a:t>1</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σε</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D</a:t>
            </a:r>
            <a:r>
              <a:rPr kumimoji="0" lang="en-US" altLang="en-US" sz="1200" b="0" i="0" u="none" strike="noStrike" kern="1200" cap="none" spc="0" normalizeH="0" baseline="30000" noProof="0" dirty="0">
                <a:ln>
                  <a:noFill/>
                </a:ln>
                <a:solidFill>
                  <a:srgbClr val="000000"/>
                </a:solidFill>
                <a:effectLst/>
                <a:uLnTx/>
                <a:uFillTx/>
                <a:latin typeface="Times" panose="02020603050405020304" pitchFamily="18" charset="0"/>
                <a:ea typeface="+mn-ea"/>
                <a:cs typeface="+mn-cs"/>
              </a:rPr>
              <a:t>2</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Οι εισαγωγές είναι </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Q</a:t>
            </a:r>
            <a:r>
              <a:rPr kumimoji="0" lang="en-US" altLang="en-US" sz="12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rPr>
              <a:t>T</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a:t>
            </a: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Επιφάνεια </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a</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 αύξηση στο πλεόνασμα του παραγωγού</a:t>
            </a: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Επιφάνεια </a:t>
            </a:r>
            <a:r>
              <a:rPr kumimoji="0" lang="en-US" altLang="en-US" sz="1200" b="0" i="0" u="none" strike="noStrike" kern="1200" cap="none" spc="0" normalizeH="0" baseline="0" noProof="0" dirty="0" err="1">
                <a:ln>
                  <a:noFill/>
                </a:ln>
                <a:solidFill>
                  <a:srgbClr val="000000"/>
                </a:solidFill>
                <a:effectLst/>
                <a:uLnTx/>
                <a:uFillTx/>
                <a:latin typeface="Times" panose="02020603050405020304" pitchFamily="18" charset="0"/>
                <a:ea typeface="+mn-ea"/>
                <a:cs typeface="+mn-cs"/>
              </a:rPr>
              <a:t>a+b+c</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d</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 μείωση στο πλεόνασμα του καταναλωτή</a:t>
            </a: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Επιφάνεια </a:t>
            </a:r>
            <a:r>
              <a:rPr kumimoji="0" lang="en-US" altLang="en-US" sz="1200" b="0" i="0" u="none" strike="noStrike" kern="1200" cap="none" spc="0" normalizeH="0" baseline="0" noProof="0" dirty="0" err="1">
                <a:ln>
                  <a:noFill/>
                </a:ln>
                <a:solidFill>
                  <a:srgbClr val="000000"/>
                </a:solidFill>
                <a:effectLst/>
                <a:uLnTx/>
                <a:uFillTx/>
                <a:latin typeface="Times" panose="02020603050405020304" pitchFamily="18" charset="0"/>
                <a:ea typeface="+mn-ea"/>
                <a:cs typeface="+mn-cs"/>
              </a:rPr>
              <a:t>c+e</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 έσοδα του κράτους</a:t>
            </a: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Επιφάνεια </a:t>
            </a:r>
            <a:r>
              <a:rPr kumimoji="0" lang="en-US" altLang="en-US" sz="1200" b="0" i="0" u="none" strike="noStrike" kern="1200" cap="none" spc="0" normalizeH="0" baseline="0" noProof="0" dirty="0" err="1">
                <a:ln>
                  <a:noFill/>
                </a:ln>
                <a:solidFill>
                  <a:srgbClr val="000000"/>
                </a:solidFill>
                <a:effectLst/>
                <a:uLnTx/>
                <a:uFillTx/>
                <a:latin typeface="Times" panose="02020603050405020304" pitchFamily="18" charset="0"/>
                <a:ea typeface="+mn-ea"/>
                <a:cs typeface="+mn-cs"/>
              </a:rPr>
              <a:t>b+d-e</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καθαρό κόστος δασμού (απώλεια καταναλωτή μείον όφελος παραγωγού μείον κρατικά έσοδα)</a:t>
            </a: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Επιφάνεια </a:t>
            </a:r>
            <a:r>
              <a:rPr kumimoji="0" lang="en-US" altLang="en-US" sz="1200" b="0" i="0" u="none" strike="noStrike" kern="1200" cap="none" spc="0" normalizeH="0" baseline="0" noProof="0" dirty="0" err="1">
                <a:ln>
                  <a:noFill/>
                </a:ln>
                <a:solidFill>
                  <a:srgbClr val="000000"/>
                </a:solidFill>
                <a:effectLst/>
                <a:uLnTx/>
                <a:uFillTx/>
                <a:latin typeface="Times" panose="02020603050405020304" pitchFamily="18" charset="0"/>
                <a:ea typeface="+mn-ea"/>
                <a:cs typeface="+mn-cs"/>
              </a:rPr>
              <a:t>b+d</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 απώλεια νεκρού σημείου (απώλεια αποδοτικότητας)</a:t>
            </a: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Επιφάνεια </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e</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 αντισταθμιστικό όφελος δασμού (όφελος των όρων εμπορίου)</a:t>
            </a: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Επιφάνεια </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b</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 απώλεια από τη στρέβλωση της παραγωγής</a:t>
            </a: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Επιφάνεια </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d</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 απώλεια από τη στρέβλωση της κατανάλωσης</a:t>
            </a: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P</a:t>
            </a:r>
            <a:r>
              <a:rPr kumimoji="0" lang="en-US" altLang="en-US" sz="12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rPr>
              <a:t>W</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η διεθνής τιμή πριν την επιβολή του δασμού</a:t>
            </a: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P</a:t>
            </a:r>
            <a:r>
              <a:rPr kumimoji="0" lang="en-US" altLang="en-US" sz="1200" b="0" i="0" u="none" strike="noStrike" kern="1200" cap="none" spc="0" normalizeH="0" baseline="30000" noProof="0" dirty="0">
                <a:ln>
                  <a:noFill/>
                </a:ln>
                <a:solidFill>
                  <a:srgbClr val="000000"/>
                </a:solidFill>
                <a:effectLst/>
                <a:uLnTx/>
                <a:uFillTx/>
                <a:latin typeface="Times" panose="02020603050405020304" pitchFamily="18" charset="0"/>
                <a:ea typeface="+mn-ea"/>
                <a:cs typeface="+mn-cs"/>
              </a:rPr>
              <a:t>*</a:t>
            </a:r>
            <a:r>
              <a:rPr kumimoji="0" lang="en-US" altLang="en-US" sz="12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rPr>
              <a:t>T</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η διεθνής τιμή αμέσως μετά την επιβολή του δασμού, λόγω επηρεασμού της διεθνούς αγοράς</a:t>
            </a: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a:t>
            </a:r>
            <a:r>
              <a:rPr lang="en-US" altLang="en-US" sz="1200" kern="1200" dirty="0">
                <a:solidFill>
                  <a:srgbClr val="000000"/>
                </a:solidFill>
                <a:ea typeface="+mn-ea"/>
                <a:cs typeface="+mn-cs"/>
              </a:rPr>
              <a:t>PT </a:t>
            </a:r>
            <a:r>
              <a:rPr lang="el-GR" altLang="en-US" sz="1200" kern="1200" dirty="0">
                <a:solidFill>
                  <a:srgbClr val="000000"/>
                </a:solidFill>
                <a:ea typeface="+mn-ea"/>
                <a:cs typeface="+mn-cs"/>
              </a:rPr>
              <a:t>η τιμή μέσα στη χώρα μετά την επιβολή του δασμού </a:t>
            </a:r>
            <a:r>
              <a:rPr lang="en-US" altLang="en-US" sz="1200" kern="1200" dirty="0">
                <a:solidFill>
                  <a:srgbClr val="000000"/>
                </a:solidFill>
                <a:ea typeface="+mn-ea"/>
                <a:cs typeface="+mn-cs"/>
              </a:rPr>
              <a:t>t. P</a:t>
            </a:r>
            <a:r>
              <a:rPr lang="en-US" altLang="en-US" sz="1200" kern="1200" baseline="30000" dirty="0">
                <a:solidFill>
                  <a:srgbClr val="000000"/>
                </a:solidFill>
                <a:ea typeface="+mn-ea"/>
                <a:cs typeface="+mn-cs"/>
              </a:rPr>
              <a:t>T</a:t>
            </a:r>
            <a:r>
              <a:rPr lang="en-US" altLang="en-US" sz="1200" kern="1200" dirty="0">
                <a:solidFill>
                  <a:srgbClr val="000000"/>
                </a:solidFill>
                <a:ea typeface="+mn-ea"/>
                <a:cs typeface="+mn-cs"/>
              </a:rPr>
              <a:t>=</a:t>
            </a:r>
            <a:r>
              <a:rPr lang="en-US" altLang="en-US" sz="1200" kern="1200" dirty="0" err="1">
                <a:solidFill>
                  <a:srgbClr val="000000"/>
                </a:solidFill>
                <a:ea typeface="+mn-ea"/>
                <a:cs typeface="+mn-cs"/>
              </a:rPr>
              <a:t>t+P</a:t>
            </a:r>
            <a:r>
              <a:rPr lang="en-US" altLang="en-US" sz="1200" kern="1200" baseline="30000" dirty="0">
                <a:solidFill>
                  <a:srgbClr val="000000"/>
                </a:solidFill>
                <a:ea typeface="+mn-ea"/>
                <a:cs typeface="+mn-cs"/>
              </a:rPr>
              <a:t>*</a:t>
            </a:r>
            <a:r>
              <a:rPr lang="en-US" altLang="en-US" sz="1200" kern="1200" baseline="-25000" dirty="0">
                <a:solidFill>
                  <a:srgbClr val="000000"/>
                </a:solidFill>
                <a:ea typeface="+mn-ea"/>
                <a:cs typeface="+mn-cs"/>
              </a:rPr>
              <a:t>T</a:t>
            </a:r>
            <a:endParaRPr kumimoji="0" lang="el-GR" altLang="en-US" sz="12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300" b="0" i="0" u="none" strike="noStrike" kern="0" cap="none" spc="0" normalizeH="0" baseline="0" noProof="0">
              <a:ln>
                <a:noFill/>
              </a:ln>
              <a:solidFill>
                <a:srgbClr val="FFFFFF"/>
              </a:solidFill>
              <a:effectLst/>
              <a:uLnTx/>
              <a:uFillTx/>
              <a:latin typeface="Dosis ExtraLight"/>
              <a:sym typeface="Dosis ExtraLight"/>
            </a:endParaRPr>
          </a:p>
        </p:txBody>
      </p:sp>
      <p:sp>
        <p:nvSpPr>
          <p:cNvPr id="338" name="Google Shape;338;p33"/>
          <p:cNvSpPr txBox="1">
            <a:spLocks noGrp="1"/>
          </p:cNvSpPr>
          <p:nvPr>
            <p:ph type="body" idx="4294967295"/>
          </p:nvPr>
        </p:nvSpPr>
        <p:spPr>
          <a:xfrm>
            <a:off x="76209" y="1189051"/>
            <a:ext cx="2911800" cy="41640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l-GR" sz="3000" dirty="0">
                <a:solidFill>
                  <a:srgbClr val="51B148"/>
                </a:solidFill>
                <a:latin typeface="+mn-lt"/>
                <a:ea typeface="Dosis ExtraLight"/>
                <a:cs typeface="Dosis ExtraLight"/>
                <a:sym typeface="Dosis ExtraLight"/>
              </a:rPr>
              <a:t>Παρέμβαση στην αγορά – εξωτερικό εμπόριο</a:t>
            </a:r>
          </a:p>
          <a:p>
            <a:pPr marL="0" lvl="0" indent="0" algn="l" rtl="0">
              <a:spcBef>
                <a:spcPts val="600"/>
              </a:spcBef>
              <a:spcAft>
                <a:spcPts val="0"/>
              </a:spcAft>
              <a:buNone/>
            </a:pPr>
            <a:r>
              <a:rPr lang="el-GR" sz="3000" dirty="0">
                <a:solidFill>
                  <a:srgbClr val="51B148"/>
                </a:solidFill>
                <a:latin typeface="+mn-lt"/>
                <a:ea typeface="Dosis ExtraLight"/>
                <a:cs typeface="Dosis ExtraLight"/>
                <a:sym typeface="Dosis ExtraLight"/>
              </a:rPr>
              <a:t>2. Δασμοί (β)</a:t>
            </a:r>
          </a:p>
          <a:p>
            <a:pPr marL="0" lvl="0" indent="0" algn="l" rtl="0">
              <a:spcBef>
                <a:spcPts val="600"/>
              </a:spcBef>
              <a:spcAft>
                <a:spcPts val="0"/>
              </a:spcAft>
              <a:buNone/>
            </a:pPr>
            <a:r>
              <a:rPr lang="el-GR" sz="3000" dirty="0">
                <a:solidFill>
                  <a:srgbClr val="51B148"/>
                </a:solidFill>
                <a:latin typeface="+mn-lt"/>
                <a:ea typeface="Dosis ExtraLight"/>
                <a:cs typeface="Dosis ExtraLight"/>
                <a:sym typeface="Dosis ExtraLight"/>
              </a:rPr>
              <a:t>από μικρή χώρα</a:t>
            </a:r>
            <a:endParaRPr sz="3000" dirty="0">
              <a:solidFill>
                <a:srgbClr val="51B148"/>
              </a:solidFill>
              <a:latin typeface="+mn-lt"/>
              <a:ea typeface="Dosis ExtraLight"/>
              <a:cs typeface="Dosis ExtraLight"/>
              <a:sym typeface="Dosis ExtraLight"/>
            </a:endParaRPr>
          </a:p>
        </p:txBody>
      </p:sp>
      <p:grpSp>
        <p:nvGrpSpPr>
          <p:cNvPr id="2" name="Group 1">
            <a:extLst>
              <a:ext uri="{FF2B5EF4-FFF2-40B4-BE49-F238E27FC236}">
                <a16:creationId xmlns:a16="http://schemas.microsoft.com/office/drawing/2014/main" id="{3739D5DA-6DAC-4EDA-9EEE-20F56FE264C7}"/>
              </a:ext>
            </a:extLst>
          </p:cNvPr>
          <p:cNvGrpSpPr/>
          <p:nvPr/>
        </p:nvGrpSpPr>
        <p:grpSpPr>
          <a:xfrm>
            <a:off x="2323253" y="602390"/>
            <a:ext cx="3533775" cy="3643312"/>
            <a:chOff x="2465493" y="311137"/>
            <a:chExt cx="3533775" cy="3643312"/>
          </a:xfrm>
        </p:grpSpPr>
        <p:cxnSp>
          <p:nvCxnSpPr>
            <p:cNvPr id="4" name="Straight Connector 6">
              <a:extLst>
                <a:ext uri="{FF2B5EF4-FFF2-40B4-BE49-F238E27FC236}">
                  <a16:creationId xmlns:a16="http://schemas.microsoft.com/office/drawing/2014/main" id="{040F072A-CF5A-4EEC-986D-89314650D590}"/>
                </a:ext>
              </a:extLst>
            </p:cNvPr>
            <p:cNvCxnSpPr>
              <a:cxnSpLocks noChangeShapeType="1"/>
            </p:cNvCxnSpPr>
            <p:nvPr/>
          </p:nvCxnSpPr>
          <p:spPr bwMode="auto">
            <a:xfrm rot="5400000">
              <a:off x="1642374" y="1989918"/>
              <a:ext cx="2644775"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5" name="Straight Connector 7">
              <a:extLst>
                <a:ext uri="{FF2B5EF4-FFF2-40B4-BE49-F238E27FC236}">
                  <a16:creationId xmlns:a16="http://schemas.microsoft.com/office/drawing/2014/main" id="{CF288D70-5C2A-4584-8C40-73F988D55A12}"/>
                </a:ext>
              </a:extLst>
            </p:cNvPr>
            <p:cNvCxnSpPr>
              <a:cxnSpLocks noChangeShapeType="1"/>
            </p:cNvCxnSpPr>
            <p:nvPr/>
          </p:nvCxnSpPr>
          <p:spPr bwMode="auto">
            <a:xfrm>
              <a:off x="2965556" y="3311512"/>
              <a:ext cx="2357437" cy="1587"/>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6" name="TextBox 8">
              <a:extLst>
                <a:ext uri="{FF2B5EF4-FFF2-40B4-BE49-F238E27FC236}">
                  <a16:creationId xmlns:a16="http://schemas.microsoft.com/office/drawing/2014/main" id="{014563A0-0D17-4420-BFC1-94D339BFE0B3}"/>
                </a:ext>
              </a:extLst>
            </p:cNvPr>
            <p:cNvSpPr txBox="1">
              <a:spLocks noChangeArrowheads="1"/>
            </p:cNvSpPr>
            <p:nvPr/>
          </p:nvSpPr>
          <p:spPr bwMode="auto">
            <a:xfrm>
              <a:off x="2465493" y="311137"/>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Τιμή, </a:t>
              </a: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P</a:t>
              </a:r>
              <a:endParaRPr kumimoji="0" lang="el-GR"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7" name="TextBox 9">
              <a:extLst>
                <a:ext uri="{FF2B5EF4-FFF2-40B4-BE49-F238E27FC236}">
                  <a16:creationId xmlns:a16="http://schemas.microsoft.com/office/drawing/2014/main" id="{5095E5B5-7846-43FC-8FF0-3D2DDD6A49DC}"/>
                </a:ext>
              </a:extLst>
            </p:cNvPr>
            <p:cNvSpPr txBox="1">
              <a:spLocks noChangeArrowheads="1"/>
            </p:cNvSpPr>
            <p:nvPr/>
          </p:nvSpPr>
          <p:spPr bwMode="auto">
            <a:xfrm>
              <a:off x="4641956" y="3265474"/>
              <a:ext cx="1357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rPr>
                <a:t>Ποσότητα, </a:t>
              </a:r>
              <a:r>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rPr>
                <a:t>Q</a:t>
              </a:r>
              <a:endParaRPr kumimoji="0" lang="el-GR"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8" name="TextBox 21">
              <a:extLst>
                <a:ext uri="{FF2B5EF4-FFF2-40B4-BE49-F238E27FC236}">
                  <a16:creationId xmlns:a16="http://schemas.microsoft.com/office/drawing/2014/main" id="{7EF11714-485D-4D40-A977-DA2F07D47D5D}"/>
                </a:ext>
              </a:extLst>
            </p:cNvPr>
            <p:cNvSpPr txBox="1">
              <a:spLocks noChangeArrowheads="1"/>
            </p:cNvSpPr>
            <p:nvPr/>
          </p:nvSpPr>
          <p:spPr bwMode="auto">
            <a:xfrm>
              <a:off x="2570268" y="1739887"/>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P</a:t>
              </a:r>
              <a:r>
                <a:rPr kumimoji="0" lang="en-US"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rPr>
                <a:t>W</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endParaRPr>
            </a:p>
          </p:txBody>
        </p:sp>
        <p:cxnSp>
          <p:nvCxnSpPr>
            <p:cNvPr id="9" name="Straight Connector 27">
              <a:extLst>
                <a:ext uri="{FF2B5EF4-FFF2-40B4-BE49-F238E27FC236}">
                  <a16:creationId xmlns:a16="http://schemas.microsoft.com/office/drawing/2014/main" id="{32380AA3-B2E2-4BE5-BD5C-8CC99B63AA28}"/>
                </a:ext>
              </a:extLst>
            </p:cNvPr>
            <p:cNvCxnSpPr>
              <a:cxnSpLocks noChangeShapeType="1"/>
            </p:cNvCxnSpPr>
            <p:nvPr/>
          </p:nvCxnSpPr>
          <p:spPr bwMode="auto">
            <a:xfrm rot="5400000" flipH="1" flipV="1">
              <a:off x="2689331" y="1025511"/>
              <a:ext cx="2000250" cy="1285875"/>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0" name="Straight Connector 28">
              <a:extLst>
                <a:ext uri="{FF2B5EF4-FFF2-40B4-BE49-F238E27FC236}">
                  <a16:creationId xmlns:a16="http://schemas.microsoft.com/office/drawing/2014/main" id="{09A016F8-CECA-4C9C-AC9E-9258682CDD0B}"/>
                </a:ext>
              </a:extLst>
            </p:cNvPr>
            <p:cNvCxnSpPr>
              <a:cxnSpLocks noChangeShapeType="1"/>
            </p:cNvCxnSpPr>
            <p:nvPr/>
          </p:nvCxnSpPr>
          <p:spPr bwMode="auto">
            <a:xfrm rot="16200000" flipH="1">
              <a:off x="3296549" y="1061231"/>
              <a:ext cx="2143125" cy="1643062"/>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1" name="Straight Connector 36">
              <a:extLst>
                <a:ext uri="{FF2B5EF4-FFF2-40B4-BE49-F238E27FC236}">
                  <a16:creationId xmlns:a16="http://schemas.microsoft.com/office/drawing/2014/main" id="{1FE453C4-5984-4797-B179-46CFA2C350D2}"/>
                </a:ext>
              </a:extLst>
            </p:cNvPr>
            <p:cNvCxnSpPr>
              <a:cxnSpLocks noChangeShapeType="1"/>
            </p:cNvCxnSpPr>
            <p:nvPr/>
          </p:nvCxnSpPr>
          <p:spPr bwMode="auto">
            <a:xfrm rot="10800000" flipV="1">
              <a:off x="2968731" y="1924037"/>
              <a:ext cx="1439862" cy="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2" name="Straight Connector 40">
              <a:extLst>
                <a:ext uri="{FF2B5EF4-FFF2-40B4-BE49-F238E27FC236}">
                  <a16:creationId xmlns:a16="http://schemas.microsoft.com/office/drawing/2014/main" id="{D83547D8-AF62-4C38-8467-5936BD19D36D}"/>
                </a:ext>
              </a:extLst>
            </p:cNvPr>
            <p:cNvCxnSpPr>
              <a:cxnSpLocks noChangeShapeType="1"/>
            </p:cNvCxnSpPr>
            <p:nvPr/>
          </p:nvCxnSpPr>
          <p:spPr bwMode="auto">
            <a:xfrm>
              <a:off x="2981431" y="1597012"/>
              <a:ext cx="118745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13" name="TextBox 47">
              <a:extLst>
                <a:ext uri="{FF2B5EF4-FFF2-40B4-BE49-F238E27FC236}">
                  <a16:creationId xmlns:a16="http://schemas.microsoft.com/office/drawing/2014/main" id="{EFB52ACE-46D0-42A9-9E1E-B7D3236B0DCC}"/>
                </a:ext>
              </a:extLst>
            </p:cNvPr>
            <p:cNvSpPr txBox="1">
              <a:spLocks noChangeArrowheads="1"/>
            </p:cNvSpPr>
            <p:nvPr/>
          </p:nvSpPr>
          <p:spPr bwMode="auto">
            <a:xfrm>
              <a:off x="2570268" y="1423974"/>
              <a:ext cx="550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P</a:t>
              </a:r>
              <a:r>
                <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rPr>
                <a:t>Τ</a:t>
              </a:r>
            </a:p>
          </p:txBody>
        </p:sp>
        <p:cxnSp>
          <p:nvCxnSpPr>
            <p:cNvPr id="14" name="Straight Connector 18">
              <a:extLst>
                <a:ext uri="{FF2B5EF4-FFF2-40B4-BE49-F238E27FC236}">
                  <a16:creationId xmlns:a16="http://schemas.microsoft.com/office/drawing/2014/main" id="{6BEA29FD-08DE-4AC0-8B71-DCE2AF4CD67F}"/>
                </a:ext>
              </a:extLst>
            </p:cNvPr>
            <p:cNvCxnSpPr>
              <a:cxnSpLocks noChangeShapeType="1"/>
            </p:cNvCxnSpPr>
            <p:nvPr/>
          </p:nvCxnSpPr>
          <p:spPr bwMode="auto">
            <a:xfrm rot="5400000">
              <a:off x="2878243" y="2454262"/>
              <a:ext cx="1716087" cy="1588"/>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5" name="Straight Connector 19">
              <a:extLst>
                <a:ext uri="{FF2B5EF4-FFF2-40B4-BE49-F238E27FC236}">
                  <a16:creationId xmlns:a16="http://schemas.microsoft.com/office/drawing/2014/main" id="{521A4656-7C8F-43A1-97E2-5FCEB0A0D6A2}"/>
                </a:ext>
              </a:extLst>
            </p:cNvPr>
            <p:cNvCxnSpPr>
              <a:cxnSpLocks noChangeShapeType="1"/>
            </p:cNvCxnSpPr>
            <p:nvPr/>
          </p:nvCxnSpPr>
          <p:spPr bwMode="auto">
            <a:xfrm rot="5400000">
              <a:off x="3293375" y="2453468"/>
              <a:ext cx="17145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6" name="Straight Connector 20">
              <a:extLst>
                <a:ext uri="{FF2B5EF4-FFF2-40B4-BE49-F238E27FC236}">
                  <a16:creationId xmlns:a16="http://schemas.microsoft.com/office/drawing/2014/main" id="{157BF2E3-C470-4B79-BE86-AC427891C976}"/>
                </a:ext>
              </a:extLst>
            </p:cNvPr>
            <p:cNvCxnSpPr>
              <a:cxnSpLocks noChangeShapeType="1"/>
            </p:cNvCxnSpPr>
            <p:nvPr/>
          </p:nvCxnSpPr>
          <p:spPr bwMode="auto">
            <a:xfrm rot="5400000">
              <a:off x="2837762" y="2615393"/>
              <a:ext cx="1368425"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7" name="Straight Connector 21">
              <a:extLst>
                <a:ext uri="{FF2B5EF4-FFF2-40B4-BE49-F238E27FC236}">
                  <a16:creationId xmlns:a16="http://schemas.microsoft.com/office/drawing/2014/main" id="{612EB1FB-6884-47B1-B17A-10B74E4E62CB}"/>
                </a:ext>
              </a:extLst>
            </p:cNvPr>
            <p:cNvCxnSpPr>
              <a:cxnSpLocks noChangeShapeType="1"/>
            </p:cNvCxnSpPr>
            <p:nvPr/>
          </p:nvCxnSpPr>
          <p:spPr bwMode="auto">
            <a:xfrm rot="5400000">
              <a:off x="3720412" y="2621743"/>
              <a:ext cx="1368425"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18" name="TextBox 47">
              <a:extLst>
                <a:ext uri="{FF2B5EF4-FFF2-40B4-BE49-F238E27FC236}">
                  <a16:creationId xmlns:a16="http://schemas.microsoft.com/office/drawing/2014/main" id="{B1104060-6C3E-4DF2-8782-7254C27B54BA}"/>
                </a:ext>
              </a:extLst>
            </p:cNvPr>
            <p:cNvSpPr txBox="1">
              <a:spLocks noChangeArrowheads="1"/>
            </p:cNvSpPr>
            <p:nvPr/>
          </p:nvSpPr>
          <p:spPr bwMode="auto">
            <a:xfrm>
              <a:off x="3137006" y="1658924"/>
              <a:ext cx="357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a</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endParaRPr>
            </a:p>
          </p:txBody>
        </p:sp>
        <p:sp>
          <p:nvSpPr>
            <p:cNvPr id="19" name="TextBox 47">
              <a:extLst>
                <a:ext uri="{FF2B5EF4-FFF2-40B4-BE49-F238E27FC236}">
                  <a16:creationId xmlns:a16="http://schemas.microsoft.com/office/drawing/2014/main" id="{0CD1D5D0-11E8-4229-B3D2-8A847CFD32A2}"/>
                </a:ext>
              </a:extLst>
            </p:cNvPr>
            <p:cNvSpPr txBox="1">
              <a:spLocks noChangeArrowheads="1"/>
            </p:cNvSpPr>
            <p:nvPr/>
          </p:nvSpPr>
          <p:spPr bwMode="auto">
            <a:xfrm>
              <a:off x="3519593" y="1665274"/>
              <a:ext cx="35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b</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endParaRPr>
            </a:p>
          </p:txBody>
        </p:sp>
        <p:sp>
          <p:nvSpPr>
            <p:cNvPr id="20" name="TextBox 47">
              <a:extLst>
                <a:ext uri="{FF2B5EF4-FFF2-40B4-BE49-F238E27FC236}">
                  <a16:creationId xmlns:a16="http://schemas.microsoft.com/office/drawing/2014/main" id="{23ADB6CC-6CE6-4F0B-BE5D-45BB027ADA3D}"/>
                </a:ext>
              </a:extLst>
            </p:cNvPr>
            <p:cNvSpPr txBox="1">
              <a:spLocks noChangeArrowheads="1"/>
            </p:cNvSpPr>
            <p:nvPr/>
          </p:nvSpPr>
          <p:spPr bwMode="auto">
            <a:xfrm>
              <a:off x="3787881" y="1655749"/>
              <a:ext cx="357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c</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endParaRPr>
            </a:p>
          </p:txBody>
        </p:sp>
        <p:sp>
          <p:nvSpPr>
            <p:cNvPr id="21" name="TextBox 47">
              <a:extLst>
                <a:ext uri="{FF2B5EF4-FFF2-40B4-BE49-F238E27FC236}">
                  <a16:creationId xmlns:a16="http://schemas.microsoft.com/office/drawing/2014/main" id="{9D9A03FE-153D-40A1-8A8D-701527853DFE}"/>
                </a:ext>
              </a:extLst>
            </p:cNvPr>
            <p:cNvSpPr txBox="1">
              <a:spLocks noChangeArrowheads="1"/>
            </p:cNvSpPr>
            <p:nvPr/>
          </p:nvSpPr>
          <p:spPr bwMode="auto">
            <a:xfrm>
              <a:off x="4078393" y="1662099"/>
              <a:ext cx="35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d</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endParaRPr>
            </a:p>
          </p:txBody>
        </p:sp>
        <p:sp>
          <p:nvSpPr>
            <p:cNvPr id="22" name="TextBox 47">
              <a:extLst>
                <a:ext uri="{FF2B5EF4-FFF2-40B4-BE49-F238E27FC236}">
                  <a16:creationId xmlns:a16="http://schemas.microsoft.com/office/drawing/2014/main" id="{BEABCCE9-BCB1-4191-AD25-FBB262EBA433}"/>
                </a:ext>
              </a:extLst>
            </p:cNvPr>
            <p:cNvSpPr txBox="1">
              <a:spLocks noChangeArrowheads="1"/>
            </p:cNvSpPr>
            <p:nvPr/>
          </p:nvSpPr>
          <p:spPr bwMode="auto">
            <a:xfrm>
              <a:off x="3338618" y="3257537"/>
              <a:ext cx="422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S</a:t>
              </a:r>
              <a:r>
                <a:rPr kumimoji="0" lang="en-US" altLang="en-US" sz="1600" b="0" i="0" u="none" strike="noStrike" kern="1200" cap="none" spc="0" normalizeH="0" baseline="30000" noProof="0" dirty="0">
                  <a:ln>
                    <a:noFill/>
                  </a:ln>
                  <a:solidFill>
                    <a:srgbClr val="000000"/>
                  </a:solidFill>
                  <a:effectLst/>
                  <a:uLnTx/>
                  <a:uFillTx/>
                  <a:latin typeface="Times" panose="02020603050405020304" pitchFamily="18" charset="0"/>
                  <a:ea typeface="+mn-ea"/>
                  <a:cs typeface="+mn-cs"/>
                </a:rPr>
                <a:t>1</a:t>
              </a:r>
              <a:endParaRPr kumimoji="0" lang="el-GR" altLang="en-US" sz="1600" b="0" i="0" u="none" strike="noStrike" kern="1200" cap="none" spc="0" normalizeH="0" baseline="30000" noProof="0" dirty="0">
                <a:ln>
                  <a:noFill/>
                </a:ln>
                <a:solidFill>
                  <a:srgbClr val="000000"/>
                </a:solidFill>
                <a:effectLst/>
                <a:uLnTx/>
                <a:uFillTx/>
                <a:latin typeface="Times" panose="02020603050405020304" pitchFamily="18" charset="0"/>
                <a:ea typeface="+mn-ea"/>
                <a:cs typeface="+mn-cs"/>
              </a:endParaRPr>
            </a:p>
          </p:txBody>
        </p:sp>
        <p:sp>
          <p:nvSpPr>
            <p:cNvPr id="23" name="TextBox 47">
              <a:extLst>
                <a:ext uri="{FF2B5EF4-FFF2-40B4-BE49-F238E27FC236}">
                  <a16:creationId xmlns:a16="http://schemas.microsoft.com/office/drawing/2014/main" id="{2D8BE237-F580-4862-BFC9-D350BA801094}"/>
                </a:ext>
              </a:extLst>
            </p:cNvPr>
            <p:cNvSpPr txBox="1">
              <a:spLocks noChangeArrowheads="1"/>
            </p:cNvSpPr>
            <p:nvPr/>
          </p:nvSpPr>
          <p:spPr bwMode="auto">
            <a:xfrm>
              <a:off x="3567218" y="3255949"/>
              <a:ext cx="423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S</a:t>
              </a:r>
              <a:r>
                <a:rPr kumimoji="0" lang="en-US"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mn-cs"/>
                </a:rPr>
                <a:t>2</a:t>
              </a:r>
              <a:endParaRPr kumimoji="0" lang="el-GR"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mn-cs"/>
              </a:endParaRPr>
            </a:p>
          </p:txBody>
        </p:sp>
        <p:sp>
          <p:nvSpPr>
            <p:cNvPr id="24" name="TextBox 47">
              <a:extLst>
                <a:ext uri="{FF2B5EF4-FFF2-40B4-BE49-F238E27FC236}">
                  <a16:creationId xmlns:a16="http://schemas.microsoft.com/office/drawing/2014/main" id="{78CFED17-FD5C-44D1-B467-3EA11B21B0AD}"/>
                </a:ext>
              </a:extLst>
            </p:cNvPr>
            <p:cNvSpPr txBox="1">
              <a:spLocks noChangeArrowheads="1"/>
            </p:cNvSpPr>
            <p:nvPr/>
          </p:nvSpPr>
          <p:spPr bwMode="auto">
            <a:xfrm>
              <a:off x="3999018" y="3259124"/>
              <a:ext cx="423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D</a:t>
              </a:r>
              <a:r>
                <a:rPr kumimoji="0" lang="en-US" altLang="en-US" sz="1600" b="0" i="0" u="none" strike="noStrike" kern="1200" cap="none" spc="0" normalizeH="0" baseline="30000" noProof="0" dirty="0">
                  <a:ln>
                    <a:noFill/>
                  </a:ln>
                  <a:solidFill>
                    <a:srgbClr val="000000"/>
                  </a:solidFill>
                  <a:effectLst/>
                  <a:uLnTx/>
                  <a:uFillTx/>
                  <a:latin typeface="Times" panose="02020603050405020304" pitchFamily="18" charset="0"/>
                  <a:ea typeface="+mn-ea"/>
                  <a:cs typeface="+mn-cs"/>
                </a:rPr>
                <a:t>1</a:t>
              </a:r>
              <a:endParaRPr kumimoji="0" lang="el-GR" altLang="en-US" sz="1600" b="0" i="0" u="none" strike="noStrike" kern="1200" cap="none" spc="0" normalizeH="0" baseline="30000" noProof="0" dirty="0">
                <a:ln>
                  <a:noFill/>
                </a:ln>
                <a:solidFill>
                  <a:srgbClr val="000000"/>
                </a:solidFill>
                <a:effectLst/>
                <a:uLnTx/>
                <a:uFillTx/>
                <a:latin typeface="Times" panose="02020603050405020304" pitchFamily="18" charset="0"/>
                <a:ea typeface="+mn-ea"/>
                <a:cs typeface="+mn-cs"/>
              </a:endParaRPr>
            </a:p>
          </p:txBody>
        </p:sp>
        <p:sp>
          <p:nvSpPr>
            <p:cNvPr id="25" name="TextBox 47">
              <a:extLst>
                <a:ext uri="{FF2B5EF4-FFF2-40B4-BE49-F238E27FC236}">
                  <a16:creationId xmlns:a16="http://schemas.microsoft.com/office/drawing/2014/main" id="{50234351-B5B1-463E-B96B-32F1FEB2A26A}"/>
                </a:ext>
              </a:extLst>
            </p:cNvPr>
            <p:cNvSpPr txBox="1">
              <a:spLocks noChangeArrowheads="1"/>
            </p:cNvSpPr>
            <p:nvPr/>
          </p:nvSpPr>
          <p:spPr bwMode="auto">
            <a:xfrm>
              <a:off x="4227618" y="3257537"/>
              <a:ext cx="4238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D</a:t>
              </a:r>
              <a:r>
                <a:rPr kumimoji="0" lang="en-US"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mn-cs"/>
                </a:rPr>
                <a:t>2</a:t>
              </a:r>
              <a:endParaRPr kumimoji="0" lang="el-GR"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mn-cs"/>
              </a:endParaRPr>
            </a:p>
          </p:txBody>
        </p:sp>
        <p:sp>
          <p:nvSpPr>
            <p:cNvPr id="26" name="Left Brace 31">
              <a:extLst>
                <a:ext uri="{FF2B5EF4-FFF2-40B4-BE49-F238E27FC236}">
                  <a16:creationId xmlns:a16="http://schemas.microsoft.com/office/drawing/2014/main" id="{8E023E1F-CEBC-460E-8EF4-97090C1918F3}"/>
                </a:ext>
              </a:extLst>
            </p:cNvPr>
            <p:cNvSpPr>
              <a:spLocks/>
            </p:cNvSpPr>
            <p:nvPr/>
          </p:nvSpPr>
          <p:spPr bwMode="auto">
            <a:xfrm rot="16200000">
              <a:off x="3906943" y="3448037"/>
              <a:ext cx="73025" cy="396875"/>
            </a:xfrm>
            <a:prstGeom prst="leftBrace">
              <a:avLst>
                <a:gd name="adj1" fmla="val 8228"/>
                <a:gd name="adj2" fmla="val 50000"/>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l-GR"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27" name="TextBox 47">
              <a:extLst>
                <a:ext uri="{FF2B5EF4-FFF2-40B4-BE49-F238E27FC236}">
                  <a16:creationId xmlns:a16="http://schemas.microsoft.com/office/drawing/2014/main" id="{962E12C8-0C31-43F8-B1D8-DCAF1E864115}"/>
                </a:ext>
              </a:extLst>
            </p:cNvPr>
            <p:cNvSpPr txBox="1">
              <a:spLocks noChangeArrowheads="1"/>
            </p:cNvSpPr>
            <p:nvPr/>
          </p:nvSpPr>
          <p:spPr bwMode="auto">
            <a:xfrm>
              <a:off x="3757718" y="3616312"/>
              <a:ext cx="5032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Q</a:t>
              </a:r>
              <a:r>
                <a:rPr kumimoji="0" lang="en-US"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rPr>
                <a:t>T</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endParaRPr>
            </a:p>
          </p:txBody>
        </p:sp>
        <p:sp>
          <p:nvSpPr>
            <p:cNvPr id="28" name="TextBox 47">
              <a:extLst>
                <a:ext uri="{FF2B5EF4-FFF2-40B4-BE49-F238E27FC236}">
                  <a16:creationId xmlns:a16="http://schemas.microsoft.com/office/drawing/2014/main" id="{815EEB94-47D0-4B01-9807-104C0DD6463E}"/>
                </a:ext>
              </a:extLst>
            </p:cNvPr>
            <p:cNvSpPr txBox="1">
              <a:spLocks noChangeArrowheads="1"/>
            </p:cNvSpPr>
            <p:nvPr/>
          </p:nvSpPr>
          <p:spPr bwMode="auto">
            <a:xfrm>
              <a:off x="4284768" y="668324"/>
              <a:ext cx="423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S</a:t>
              </a:r>
              <a:endParaRPr kumimoji="0" lang="el-GR"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mn-cs"/>
              </a:endParaRPr>
            </a:p>
          </p:txBody>
        </p:sp>
        <p:sp>
          <p:nvSpPr>
            <p:cNvPr id="29" name="TextBox 47">
              <a:extLst>
                <a:ext uri="{FF2B5EF4-FFF2-40B4-BE49-F238E27FC236}">
                  <a16:creationId xmlns:a16="http://schemas.microsoft.com/office/drawing/2014/main" id="{C6144A19-33EE-487B-B869-FF6581830C55}"/>
                </a:ext>
              </a:extLst>
            </p:cNvPr>
            <p:cNvSpPr txBox="1">
              <a:spLocks noChangeArrowheads="1"/>
            </p:cNvSpPr>
            <p:nvPr/>
          </p:nvSpPr>
          <p:spPr bwMode="auto">
            <a:xfrm>
              <a:off x="5037243" y="2597137"/>
              <a:ext cx="4238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D</a:t>
              </a:r>
              <a:endParaRPr kumimoji="0" lang="el-GR"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mn-cs"/>
              </a:endParaRPr>
            </a:p>
          </p:txBody>
        </p:sp>
      </p:grpSp>
      <p:sp>
        <p:nvSpPr>
          <p:cNvPr id="31" name="TextBox 35">
            <a:extLst>
              <a:ext uri="{FF2B5EF4-FFF2-40B4-BE49-F238E27FC236}">
                <a16:creationId xmlns:a16="http://schemas.microsoft.com/office/drawing/2014/main" id="{F1A086D9-129B-473C-93CA-913254E63E12}"/>
              </a:ext>
            </a:extLst>
          </p:cNvPr>
          <p:cNvSpPr txBox="1">
            <a:spLocks noChangeArrowheads="1"/>
          </p:cNvSpPr>
          <p:nvPr/>
        </p:nvSpPr>
        <p:spPr bwMode="auto">
          <a:xfrm>
            <a:off x="5689705" y="101168"/>
            <a:ext cx="338762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l-GR"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Ο δασμός αυξάνει την παραγωγή </a:t>
            </a:r>
            <a:r>
              <a:rPr kumimoji="0" lang="en-US"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S</a:t>
            </a:r>
            <a:r>
              <a:rPr kumimoji="0" lang="en-US" altLang="en-US" sz="1400" b="0" i="0" u="none" strike="noStrike" kern="1200" cap="none" spc="0" normalizeH="0" baseline="30000" noProof="0" dirty="0">
                <a:ln>
                  <a:noFill/>
                </a:ln>
                <a:solidFill>
                  <a:srgbClr val="000000"/>
                </a:solidFill>
                <a:effectLst/>
                <a:uLnTx/>
                <a:uFillTx/>
                <a:latin typeface="Times" panose="02020603050405020304" pitchFamily="18" charset="0"/>
                <a:ea typeface="+mn-ea"/>
                <a:cs typeface="+mn-cs"/>
              </a:rPr>
              <a:t>1</a:t>
            </a:r>
            <a:r>
              <a:rPr kumimoji="0" lang="el-GR"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σε</a:t>
            </a:r>
            <a:r>
              <a:rPr kumimoji="0" lang="en-US"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S</a:t>
            </a:r>
            <a:r>
              <a:rPr kumimoji="0" lang="el-GR" altLang="en-US" sz="1400" b="0" i="0" u="none" strike="noStrike" kern="1200" cap="none" spc="0" normalizeH="0" baseline="30000" noProof="0" dirty="0">
                <a:ln>
                  <a:noFill/>
                </a:ln>
                <a:solidFill>
                  <a:srgbClr val="000000"/>
                </a:solidFill>
                <a:effectLst/>
                <a:uLnTx/>
                <a:uFillTx/>
                <a:latin typeface="Times" panose="02020603050405020304" pitchFamily="18" charset="0"/>
                <a:ea typeface="+mn-ea"/>
                <a:cs typeface="+mn-cs"/>
              </a:rPr>
              <a:t>2</a:t>
            </a:r>
            <a:r>
              <a:rPr kumimoji="0" lang="el-GR"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και μειώνει τη ζήτηση από </a:t>
            </a:r>
            <a:r>
              <a:rPr kumimoji="0" lang="en-US"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D</a:t>
            </a:r>
            <a:r>
              <a:rPr kumimoji="0" lang="en-US" altLang="en-US" sz="1400" b="0" i="0" u="none" strike="noStrike" kern="1200" cap="none" spc="0" normalizeH="0" baseline="30000" noProof="0" dirty="0">
                <a:ln>
                  <a:noFill/>
                </a:ln>
                <a:solidFill>
                  <a:srgbClr val="000000"/>
                </a:solidFill>
                <a:effectLst/>
                <a:uLnTx/>
                <a:uFillTx/>
                <a:latin typeface="Times" panose="02020603050405020304" pitchFamily="18" charset="0"/>
                <a:ea typeface="+mn-ea"/>
                <a:cs typeface="+mn-cs"/>
              </a:rPr>
              <a:t>1</a:t>
            </a:r>
            <a:r>
              <a:rPr kumimoji="0" lang="el-GR"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σε</a:t>
            </a:r>
            <a:r>
              <a:rPr kumimoji="0" lang="en-US"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D</a:t>
            </a:r>
            <a:r>
              <a:rPr kumimoji="0" lang="en-US" altLang="en-US" sz="1400" b="0" i="0" u="none" strike="noStrike" kern="1200" cap="none" spc="0" normalizeH="0" baseline="30000" noProof="0" dirty="0">
                <a:ln>
                  <a:noFill/>
                </a:ln>
                <a:solidFill>
                  <a:srgbClr val="000000"/>
                </a:solidFill>
                <a:effectLst/>
                <a:uLnTx/>
                <a:uFillTx/>
                <a:latin typeface="Times" panose="02020603050405020304" pitchFamily="18" charset="0"/>
                <a:ea typeface="+mn-ea"/>
                <a:cs typeface="+mn-cs"/>
              </a:rPr>
              <a:t>2</a:t>
            </a:r>
            <a:r>
              <a:rPr kumimoji="0" lang="en-US"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a:t>
            </a:r>
            <a:r>
              <a:rPr kumimoji="0" lang="el-GR"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Οι εισαγωγές είναι </a:t>
            </a:r>
            <a:r>
              <a:rPr kumimoji="0" lang="en-US"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Q</a:t>
            </a:r>
            <a:r>
              <a:rPr kumimoji="0" lang="en-US" altLang="en-US" sz="14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rPr>
              <a:t>T</a:t>
            </a:r>
            <a:r>
              <a:rPr kumimoji="0" lang="en-US"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a:t>
            </a: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Επιφάνεια </a:t>
            </a:r>
            <a:r>
              <a:rPr kumimoji="0" lang="en-US"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a</a:t>
            </a:r>
            <a:r>
              <a:rPr kumimoji="0" lang="el-GR"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 αύξηση στο πλεόνασμα του παραγωγού</a:t>
            </a: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Επιφάνεια </a:t>
            </a:r>
            <a:r>
              <a:rPr kumimoji="0" lang="en-US" altLang="en-US" sz="1400" b="0" i="0" u="none" strike="noStrike" kern="1200" cap="none" spc="0" normalizeH="0" baseline="0" noProof="0" dirty="0" err="1">
                <a:ln>
                  <a:noFill/>
                </a:ln>
                <a:solidFill>
                  <a:srgbClr val="000000"/>
                </a:solidFill>
                <a:effectLst/>
                <a:uLnTx/>
                <a:uFillTx/>
                <a:latin typeface="Times" panose="02020603050405020304" pitchFamily="18" charset="0"/>
                <a:ea typeface="+mn-ea"/>
                <a:cs typeface="+mn-cs"/>
              </a:rPr>
              <a:t>a+b+c</a:t>
            </a:r>
            <a:r>
              <a:rPr kumimoji="0" lang="el-GR"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a:t>
            </a:r>
            <a:r>
              <a:rPr kumimoji="0" lang="en-US"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d</a:t>
            </a:r>
            <a:r>
              <a:rPr kumimoji="0" lang="el-GR"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 μείωση στο πλεόνασμα του καταναλωτή</a:t>
            </a: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Επιφάνεια </a:t>
            </a:r>
            <a:r>
              <a:rPr kumimoji="0" lang="en-US" altLang="en-US" sz="1400" b="0" i="0" u="none" strike="noStrike" kern="1200" cap="none" spc="0" normalizeH="0" baseline="0" noProof="0" dirty="0" err="1">
                <a:ln>
                  <a:noFill/>
                </a:ln>
                <a:solidFill>
                  <a:srgbClr val="000000"/>
                </a:solidFill>
                <a:effectLst/>
                <a:uLnTx/>
                <a:uFillTx/>
                <a:latin typeface="Times" panose="02020603050405020304" pitchFamily="18" charset="0"/>
                <a:ea typeface="+mn-ea"/>
                <a:cs typeface="+mn-cs"/>
              </a:rPr>
              <a:t>b+d</a:t>
            </a:r>
            <a:r>
              <a:rPr kumimoji="0" lang="en-US"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a:t>
            </a:r>
            <a:r>
              <a:rPr kumimoji="0" lang="el-GR"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καθαρό κόστος δασμού (απώλεια καταναλωτή μείον όφελος παραγωγού μείον κρατικά έσοδα) επίσης απώλεια νεκρού σημείου (απώλεια αποδοτικότητας)</a:t>
            </a: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Επιφάνεια </a:t>
            </a:r>
            <a:r>
              <a:rPr kumimoji="0" lang="en-US"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b</a:t>
            </a:r>
            <a:r>
              <a:rPr kumimoji="0" lang="el-GR"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 απώλεια από τη στρέβλωση της παραγωγής</a:t>
            </a: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Επιφάνεια </a:t>
            </a:r>
            <a:r>
              <a:rPr kumimoji="0" lang="en-US"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d</a:t>
            </a:r>
            <a:r>
              <a:rPr kumimoji="0" lang="el-GR"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 απώλεια από τη στρέβλωση της κατανάλωσης</a:t>
            </a: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Επιφάνεια </a:t>
            </a:r>
            <a:r>
              <a:rPr kumimoji="0" lang="en-US"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c </a:t>
            </a:r>
            <a:r>
              <a:rPr kumimoji="0" lang="el-GR" altLang="en-US"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κρατικά έσοδα</a:t>
            </a:r>
            <a:endParaRPr kumimoji="0" lang="en-US" altLang="en-US" sz="1400" b="0" i="0" u="none" strike="noStrike" kern="1200" cap="none" spc="0" normalizeH="0" baseline="0" noProof="0" dirty="0">
              <a:ln>
                <a:noFill/>
              </a:ln>
              <a:solidFill>
                <a:srgbClr val="000000"/>
              </a:solidFill>
              <a:effectLst/>
              <a:uLnTx/>
              <a:uFillTx/>
              <a:ea typeface="+mn-ea"/>
              <a:cs typeface="Times"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ea typeface="+mn-ea"/>
                <a:cs typeface="Times" panose="02020603050405020304" pitchFamily="18" charset="0"/>
                <a:sym typeface="Arial"/>
              </a:rPr>
              <a:t>P</a:t>
            </a:r>
            <a:r>
              <a:rPr lang="en-US" altLang="en-US" sz="1400" kern="1200" baseline="-25000" dirty="0">
                <a:solidFill>
                  <a:srgbClr val="000000"/>
                </a:solidFill>
                <a:ea typeface="+mn-ea"/>
                <a:cs typeface="Times" panose="02020603050405020304" pitchFamily="18" charset="0"/>
              </a:rPr>
              <a:t>W</a:t>
            </a:r>
            <a:r>
              <a:rPr kumimoji="0" lang="en-US" altLang="en-US" sz="1400" b="0" i="0" u="none" strike="noStrike" kern="1200" cap="none" spc="0" normalizeH="0" baseline="0" noProof="0" dirty="0">
                <a:ln>
                  <a:noFill/>
                </a:ln>
                <a:solidFill>
                  <a:srgbClr val="000000"/>
                </a:solidFill>
                <a:effectLst/>
                <a:uLnTx/>
                <a:uFillTx/>
                <a:ea typeface="+mn-ea"/>
                <a:cs typeface="Times" panose="02020603050405020304" pitchFamily="18" charset="0"/>
                <a:sym typeface="Arial"/>
              </a:rPr>
              <a:t> </a:t>
            </a:r>
            <a:r>
              <a:rPr kumimoji="0" lang="el-GR" altLang="en-US" sz="1400" b="0" i="0" u="none" strike="noStrike" kern="1200" cap="none" spc="0" normalizeH="0" baseline="0" noProof="0" dirty="0">
                <a:ln>
                  <a:noFill/>
                </a:ln>
                <a:solidFill>
                  <a:srgbClr val="000000"/>
                </a:solidFill>
                <a:effectLst/>
                <a:uLnTx/>
                <a:uFillTx/>
                <a:ea typeface="+mn-ea"/>
                <a:cs typeface="Times" panose="02020603050405020304" pitchFamily="18" charset="0"/>
                <a:sym typeface="Arial"/>
              </a:rPr>
              <a:t>η διεθνής τιμή </a:t>
            </a:r>
            <a:r>
              <a:rPr lang="el-GR" altLang="en-US" sz="1400" kern="1200" dirty="0">
                <a:solidFill>
                  <a:srgbClr val="000000"/>
                </a:solidFill>
                <a:ea typeface="+mn-ea"/>
                <a:cs typeface="Times" panose="02020603050405020304" pitchFamily="18" charset="0"/>
              </a:rPr>
              <a:t>πριν και μετά την επιβολή του δασμού </a:t>
            </a:r>
            <a:r>
              <a:rPr kumimoji="0" lang="el-GR" altLang="en-US" sz="1400" b="0" i="0" u="none" strike="noStrike" kern="1200" cap="none" spc="0" normalizeH="0" baseline="0" noProof="0" dirty="0">
                <a:ln>
                  <a:noFill/>
                </a:ln>
                <a:solidFill>
                  <a:srgbClr val="000000"/>
                </a:solidFill>
                <a:effectLst/>
                <a:uLnTx/>
                <a:uFillTx/>
                <a:ea typeface="+mn-ea"/>
                <a:cs typeface="Times" panose="02020603050405020304" pitchFamily="18" charset="0"/>
                <a:sym typeface="Arial"/>
              </a:rPr>
              <a:t>λόγω μη επηρεασμού της διεθνούς αγοράς (μικρή χώρα)</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ea typeface="+mn-ea"/>
                <a:cs typeface="Times" panose="02020603050405020304" pitchFamily="18" charset="0"/>
                <a:sym typeface="Arial"/>
              </a:rPr>
              <a:t> P</a:t>
            </a:r>
            <a:r>
              <a:rPr kumimoji="0" lang="en-US" altLang="en-US" sz="1400" b="0" i="0" u="none" strike="noStrike" kern="1200" cap="none" spc="0" normalizeH="0" baseline="-25000" noProof="0" dirty="0">
                <a:ln>
                  <a:noFill/>
                </a:ln>
                <a:solidFill>
                  <a:srgbClr val="000000"/>
                </a:solidFill>
                <a:effectLst/>
                <a:uLnTx/>
                <a:uFillTx/>
                <a:ea typeface="+mn-ea"/>
                <a:cs typeface="Times" panose="02020603050405020304" pitchFamily="18" charset="0"/>
                <a:sym typeface="Arial"/>
              </a:rPr>
              <a:t>T</a:t>
            </a:r>
            <a:r>
              <a:rPr kumimoji="0" lang="en-US" altLang="en-US" sz="1400" b="0" i="0" u="none" strike="noStrike" kern="1200" cap="none" spc="0" normalizeH="0" baseline="0" noProof="0" dirty="0">
                <a:ln>
                  <a:noFill/>
                </a:ln>
                <a:solidFill>
                  <a:srgbClr val="000000"/>
                </a:solidFill>
                <a:effectLst/>
                <a:uLnTx/>
                <a:uFillTx/>
                <a:ea typeface="+mn-ea"/>
                <a:cs typeface="Times" panose="02020603050405020304" pitchFamily="18" charset="0"/>
                <a:sym typeface="Arial"/>
              </a:rPr>
              <a:t> </a:t>
            </a:r>
            <a:r>
              <a:rPr kumimoji="0" lang="el-GR" altLang="en-US" sz="1400" b="0" i="0" u="none" strike="noStrike" kern="1200" cap="none" spc="0" normalizeH="0" baseline="0" noProof="0" dirty="0">
                <a:ln>
                  <a:noFill/>
                </a:ln>
                <a:solidFill>
                  <a:srgbClr val="000000"/>
                </a:solidFill>
                <a:effectLst/>
                <a:uLnTx/>
                <a:uFillTx/>
                <a:ea typeface="+mn-ea"/>
                <a:cs typeface="Times" panose="02020603050405020304" pitchFamily="18" charset="0"/>
                <a:sym typeface="Arial"/>
              </a:rPr>
              <a:t>η τιμή μέσα στη χώρα μετά την επιβολή του δασμού </a:t>
            </a:r>
            <a:r>
              <a:rPr kumimoji="0" lang="en-US" altLang="en-US" sz="1400" b="0" i="0" u="none" strike="noStrike" kern="1200" cap="none" spc="0" normalizeH="0" baseline="0" noProof="0" dirty="0">
                <a:ln>
                  <a:noFill/>
                </a:ln>
                <a:solidFill>
                  <a:srgbClr val="000000"/>
                </a:solidFill>
                <a:effectLst/>
                <a:uLnTx/>
                <a:uFillTx/>
                <a:ea typeface="+mn-ea"/>
                <a:cs typeface="Times" panose="02020603050405020304" pitchFamily="18" charset="0"/>
                <a:sym typeface="Arial"/>
              </a:rPr>
              <a:t>t. P</a:t>
            </a:r>
            <a:r>
              <a:rPr kumimoji="0" lang="en-US" altLang="en-US" sz="1400" b="0" i="0" u="none" strike="noStrike" kern="1200" cap="none" spc="0" normalizeH="0" baseline="-25000" noProof="0" dirty="0">
                <a:ln>
                  <a:noFill/>
                </a:ln>
                <a:solidFill>
                  <a:srgbClr val="000000"/>
                </a:solidFill>
                <a:effectLst/>
                <a:uLnTx/>
                <a:uFillTx/>
                <a:ea typeface="+mn-ea"/>
                <a:cs typeface="Times" panose="02020603050405020304" pitchFamily="18" charset="0"/>
                <a:sym typeface="Arial"/>
              </a:rPr>
              <a:t>T</a:t>
            </a:r>
            <a:r>
              <a:rPr kumimoji="0" lang="en-US" altLang="en-US" sz="1400" b="0" i="0" u="none" strike="noStrike" kern="1200" cap="none" spc="0" normalizeH="0" baseline="0" noProof="0" dirty="0">
                <a:ln>
                  <a:noFill/>
                </a:ln>
                <a:solidFill>
                  <a:srgbClr val="000000"/>
                </a:solidFill>
                <a:effectLst/>
                <a:uLnTx/>
                <a:uFillTx/>
                <a:ea typeface="+mn-ea"/>
                <a:cs typeface="Times" panose="02020603050405020304" pitchFamily="18" charset="0"/>
                <a:sym typeface="Arial"/>
              </a:rPr>
              <a:t>=</a:t>
            </a:r>
            <a:r>
              <a:rPr kumimoji="0" lang="en-US" altLang="en-US" sz="1400" b="0" i="0" u="none" strike="noStrike" kern="1200" cap="none" spc="0" normalizeH="0" baseline="0" noProof="0" dirty="0" err="1">
                <a:ln>
                  <a:noFill/>
                </a:ln>
                <a:solidFill>
                  <a:srgbClr val="000000"/>
                </a:solidFill>
                <a:effectLst/>
                <a:uLnTx/>
                <a:uFillTx/>
                <a:ea typeface="+mn-ea"/>
                <a:cs typeface="Times" panose="02020603050405020304" pitchFamily="18" charset="0"/>
                <a:sym typeface="Arial"/>
              </a:rPr>
              <a:t>t+P</a:t>
            </a:r>
            <a:r>
              <a:rPr lang="en-US" altLang="en-US" sz="1400" kern="1200" baseline="-25000" dirty="0">
                <a:solidFill>
                  <a:srgbClr val="000000"/>
                </a:solidFill>
                <a:ea typeface="+mn-ea"/>
                <a:cs typeface="Times" panose="02020603050405020304" pitchFamily="18" charset="0"/>
              </a:rPr>
              <a:t>W</a:t>
            </a:r>
            <a:endParaRPr kumimoji="0" lang="el-GR" altLang="en-US" sz="1400" b="0" i="0" u="none" strike="noStrike" kern="1200" cap="none" spc="0" normalizeH="0" baseline="-25000" noProof="0" dirty="0">
              <a:ln>
                <a:noFill/>
              </a:ln>
              <a:solidFill>
                <a:srgbClr val="000000"/>
              </a:solidFill>
              <a:effectLst/>
              <a:uLnTx/>
              <a:uFillTx/>
              <a:ea typeface="+mn-ea"/>
              <a:cs typeface="Times" panose="02020603050405020304" pitchFamily="18" charset="0"/>
              <a:sym typeface="Arial"/>
            </a:endParaRPr>
          </a:p>
        </p:txBody>
      </p:sp>
    </p:spTree>
    <p:extLst>
      <p:ext uri="{BB962C8B-B14F-4D97-AF65-F5344CB8AC3E}">
        <p14:creationId xmlns:p14="http://schemas.microsoft.com/office/powerpoint/2010/main" val="137644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300" b="0" i="0" u="none" strike="noStrike" kern="0" cap="none" spc="0" normalizeH="0" baseline="0" noProof="0">
              <a:ln>
                <a:noFill/>
              </a:ln>
              <a:solidFill>
                <a:srgbClr val="FFFFFF"/>
              </a:solidFill>
              <a:effectLst/>
              <a:uLnTx/>
              <a:uFillTx/>
              <a:latin typeface="Dosis ExtraLight"/>
              <a:sym typeface="Dosis ExtraLight"/>
            </a:endParaRPr>
          </a:p>
        </p:txBody>
      </p:sp>
      <p:sp>
        <p:nvSpPr>
          <p:cNvPr id="338" name="Google Shape;338;p33"/>
          <p:cNvSpPr txBox="1">
            <a:spLocks noGrp="1"/>
          </p:cNvSpPr>
          <p:nvPr>
            <p:ph type="body" idx="4294967295"/>
          </p:nvPr>
        </p:nvSpPr>
        <p:spPr>
          <a:xfrm>
            <a:off x="76208" y="1107771"/>
            <a:ext cx="2812935" cy="41640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l-GR" sz="3000" dirty="0">
                <a:solidFill>
                  <a:srgbClr val="51B148"/>
                </a:solidFill>
                <a:latin typeface="+mn-lt"/>
                <a:ea typeface="Dosis ExtraLight"/>
                <a:cs typeface="Dosis ExtraLight"/>
                <a:sym typeface="Dosis ExtraLight"/>
              </a:rPr>
              <a:t>Παρέμβαση στην αγορά – εξωτερικό εμπόριο</a:t>
            </a:r>
          </a:p>
          <a:p>
            <a:pPr marL="0" lvl="0" indent="0" algn="l" rtl="0">
              <a:spcBef>
                <a:spcPts val="600"/>
              </a:spcBef>
              <a:spcAft>
                <a:spcPts val="0"/>
              </a:spcAft>
              <a:buNone/>
            </a:pPr>
            <a:r>
              <a:rPr lang="el-GR" sz="3000" dirty="0">
                <a:solidFill>
                  <a:srgbClr val="51B148"/>
                </a:solidFill>
                <a:latin typeface="+mn-lt"/>
                <a:ea typeface="Dosis ExtraLight"/>
                <a:cs typeface="Dosis ExtraLight"/>
                <a:sym typeface="Dosis ExtraLight"/>
              </a:rPr>
              <a:t>3. Δασμός επί των εξαγωγών – μικρή χώρα</a:t>
            </a:r>
            <a:endParaRPr sz="3000" dirty="0">
              <a:solidFill>
                <a:srgbClr val="51B148"/>
              </a:solidFill>
              <a:latin typeface="+mn-lt"/>
              <a:ea typeface="Dosis ExtraLight"/>
              <a:cs typeface="Dosis ExtraLight"/>
              <a:sym typeface="Dosis ExtraLight"/>
            </a:endParaRPr>
          </a:p>
        </p:txBody>
      </p:sp>
      <p:grpSp>
        <p:nvGrpSpPr>
          <p:cNvPr id="2" name="Group 1">
            <a:extLst>
              <a:ext uri="{FF2B5EF4-FFF2-40B4-BE49-F238E27FC236}">
                <a16:creationId xmlns:a16="http://schemas.microsoft.com/office/drawing/2014/main" id="{F4A5339B-EF97-4F79-9F29-7C495465DA0E}"/>
              </a:ext>
            </a:extLst>
          </p:cNvPr>
          <p:cNvGrpSpPr/>
          <p:nvPr/>
        </p:nvGrpSpPr>
        <p:grpSpPr>
          <a:xfrm>
            <a:off x="2492587" y="652767"/>
            <a:ext cx="3533775" cy="3640262"/>
            <a:chOff x="609600" y="1357313"/>
            <a:chExt cx="3533775" cy="3646646"/>
          </a:xfrm>
        </p:grpSpPr>
        <p:cxnSp>
          <p:nvCxnSpPr>
            <p:cNvPr id="4" name="Straight Connector 7">
              <a:extLst>
                <a:ext uri="{FF2B5EF4-FFF2-40B4-BE49-F238E27FC236}">
                  <a16:creationId xmlns:a16="http://schemas.microsoft.com/office/drawing/2014/main" id="{FE6707F1-153C-4FE8-ADE6-242ACC25C532}"/>
                </a:ext>
              </a:extLst>
            </p:cNvPr>
            <p:cNvCxnSpPr>
              <a:cxnSpLocks noChangeShapeType="1"/>
            </p:cNvCxnSpPr>
            <p:nvPr/>
          </p:nvCxnSpPr>
          <p:spPr bwMode="auto">
            <a:xfrm rot="5400000">
              <a:off x="-213519" y="3036094"/>
              <a:ext cx="2644775"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5" name="Straight Connector 8">
              <a:extLst>
                <a:ext uri="{FF2B5EF4-FFF2-40B4-BE49-F238E27FC236}">
                  <a16:creationId xmlns:a16="http://schemas.microsoft.com/office/drawing/2014/main" id="{0495B83F-FCBB-4FDF-997C-4E39DEC8F261}"/>
                </a:ext>
              </a:extLst>
            </p:cNvPr>
            <p:cNvCxnSpPr>
              <a:cxnSpLocks noChangeShapeType="1"/>
            </p:cNvCxnSpPr>
            <p:nvPr/>
          </p:nvCxnSpPr>
          <p:spPr bwMode="auto">
            <a:xfrm>
              <a:off x="1109663" y="4357688"/>
              <a:ext cx="2357437" cy="1587"/>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6" name="TextBox 9">
              <a:extLst>
                <a:ext uri="{FF2B5EF4-FFF2-40B4-BE49-F238E27FC236}">
                  <a16:creationId xmlns:a16="http://schemas.microsoft.com/office/drawing/2014/main" id="{C89D0759-E61A-4C89-98DD-EE3FD028964E}"/>
                </a:ext>
              </a:extLst>
            </p:cNvPr>
            <p:cNvSpPr txBox="1">
              <a:spLocks noChangeArrowheads="1"/>
            </p:cNvSpPr>
            <p:nvPr/>
          </p:nvSpPr>
          <p:spPr bwMode="auto">
            <a:xfrm>
              <a:off x="609600" y="1357313"/>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Τιμή, </a:t>
              </a: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P</a:t>
              </a:r>
              <a:endParaRPr kumimoji="0" lang="el-GR"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endParaRPr>
            </a:p>
          </p:txBody>
        </p:sp>
        <p:sp>
          <p:nvSpPr>
            <p:cNvPr id="7" name="TextBox 10">
              <a:extLst>
                <a:ext uri="{FF2B5EF4-FFF2-40B4-BE49-F238E27FC236}">
                  <a16:creationId xmlns:a16="http://schemas.microsoft.com/office/drawing/2014/main" id="{DA987087-B394-4C69-A63F-FBB28C447EFA}"/>
                </a:ext>
              </a:extLst>
            </p:cNvPr>
            <p:cNvSpPr txBox="1">
              <a:spLocks noChangeArrowheads="1"/>
            </p:cNvSpPr>
            <p:nvPr/>
          </p:nvSpPr>
          <p:spPr bwMode="auto">
            <a:xfrm>
              <a:off x="2786063" y="4311650"/>
              <a:ext cx="1357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Ποσότητα, </a:t>
              </a:r>
              <a:r>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Q</a:t>
              </a:r>
              <a:endParaRPr kumimoji="0" lang="el-GR"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endParaRPr>
            </a:p>
          </p:txBody>
        </p:sp>
        <p:sp>
          <p:nvSpPr>
            <p:cNvPr id="8" name="TextBox 21">
              <a:extLst>
                <a:ext uri="{FF2B5EF4-FFF2-40B4-BE49-F238E27FC236}">
                  <a16:creationId xmlns:a16="http://schemas.microsoft.com/office/drawing/2014/main" id="{08D2B6EB-DE26-4F21-A475-F51943E1C62E}"/>
                </a:ext>
              </a:extLst>
            </p:cNvPr>
            <p:cNvSpPr txBox="1">
              <a:spLocks noChangeArrowheads="1"/>
            </p:cNvSpPr>
            <p:nvPr/>
          </p:nvSpPr>
          <p:spPr bwMode="auto">
            <a:xfrm>
              <a:off x="720939" y="251142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W</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9" name="Straight Connector 40">
              <a:extLst>
                <a:ext uri="{FF2B5EF4-FFF2-40B4-BE49-F238E27FC236}">
                  <a16:creationId xmlns:a16="http://schemas.microsoft.com/office/drawing/2014/main" id="{00930EF5-BB74-474C-99B0-B01EBBFA07A8}"/>
                </a:ext>
              </a:extLst>
            </p:cNvPr>
            <p:cNvCxnSpPr>
              <a:cxnSpLocks noChangeShapeType="1"/>
            </p:cNvCxnSpPr>
            <p:nvPr/>
          </p:nvCxnSpPr>
          <p:spPr bwMode="auto">
            <a:xfrm>
              <a:off x="1125538" y="2704145"/>
              <a:ext cx="1260475"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0" name="Straight Connector 46">
              <a:extLst>
                <a:ext uri="{FF2B5EF4-FFF2-40B4-BE49-F238E27FC236}">
                  <a16:creationId xmlns:a16="http://schemas.microsoft.com/office/drawing/2014/main" id="{71FE6ADC-A8D3-4FA5-A7A1-782151CD1310}"/>
                </a:ext>
              </a:extLst>
            </p:cNvPr>
            <p:cNvCxnSpPr>
              <a:cxnSpLocks noChangeShapeType="1"/>
            </p:cNvCxnSpPr>
            <p:nvPr/>
          </p:nvCxnSpPr>
          <p:spPr bwMode="auto">
            <a:xfrm>
              <a:off x="1139826" y="3258114"/>
              <a:ext cx="12954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11" name="TextBox 47">
              <a:extLst>
                <a:ext uri="{FF2B5EF4-FFF2-40B4-BE49-F238E27FC236}">
                  <a16:creationId xmlns:a16="http://schemas.microsoft.com/office/drawing/2014/main" id="{2997BECE-BDED-4D5F-AF13-E6BDA0D92DF5}"/>
                </a:ext>
              </a:extLst>
            </p:cNvPr>
            <p:cNvSpPr txBox="1">
              <a:spLocks noChangeArrowheads="1"/>
            </p:cNvSpPr>
            <p:nvPr/>
          </p:nvSpPr>
          <p:spPr bwMode="auto">
            <a:xfrm>
              <a:off x="727182" y="2742884"/>
              <a:ext cx="550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lang="el-GR" altLang="en-US" sz="1600" kern="1200" baseline="-25000" dirty="0">
                  <a:solidFill>
                    <a:srgbClr val="000000"/>
                  </a:solidFill>
                  <a:ea typeface="+mn-ea"/>
                </a:rPr>
                <a:t>Τ</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12" name="TextBox 21">
              <a:extLst>
                <a:ext uri="{FF2B5EF4-FFF2-40B4-BE49-F238E27FC236}">
                  <a16:creationId xmlns:a16="http://schemas.microsoft.com/office/drawing/2014/main" id="{0E84C490-2DA0-4C3D-B5D9-0716E2DC7853}"/>
                </a:ext>
              </a:extLst>
            </p:cNvPr>
            <p:cNvSpPr txBox="1">
              <a:spLocks noChangeArrowheads="1"/>
            </p:cNvSpPr>
            <p:nvPr/>
          </p:nvSpPr>
          <p:spPr bwMode="auto">
            <a:xfrm>
              <a:off x="727762" y="3073398"/>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D</a:t>
              </a:r>
              <a:endParaRPr kumimoji="0" lang="el-GR" altLang="en-US" sz="1600" b="0" i="0" u="none" strike="noStrike" kern="1200" cap="none" spc="0" normalizeH="0" noProof="0" dirty="0">
                <a:ln>
                  <a:noFill/>
                </a:ln>
                <a:solidFill>
                  <a:srgbClr val="000000"/>
                </a:solidFill>
                <a:effectLst/>
                <a:uLnTx/>
                <a:uFillTx/>
                <a:latin typeface="Times" panose="02020603050405020304" pitchFamily="18" charset="0"/>
                <a:ea typeface="+mn-ea"/>
                <a:cs typeface="Arial"/>
                <a:sym typeface="Arial"/>
              </a:endParaRPr>
            </a:p>
          </p:txBody>
        </p:sp>
        <p:sp>
          <p:nvSpPr>
            <p:cNvPr id="13" name="TextBox 47">
              <a:extLst>
                <a:ext uri="{FF2B5EF4-FFF2-40B4-BE49-F238E27FC236}">
                  <a16:creationId xmlns:a16="http://schemas.microsoft.com/office/drawing/2014/main" id="{BE06A8B2-4624-4E4A-9706-A90E35037245}"/>
                </a:ext>
              </a:extLst>
            </p:cNvPr>
            <p:cNvSpPr txBox="1">
              <a:spLocks noChangeArrowheads="1"/>
            </p:cNvSpPr>
            <p:nvPr/>
          </p:nvSpPr>
          <p:spPr bwMode="auto">
            <a:xfrm>
              <a:off x="1143000" y="2670175"/>
              <a:ext cx="35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a</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Arial"/>
                <a:sym typeface="Arial"/>
              </a:endParaRPr>
            </a:p>
          </p:txBody>
        </p:sp>
        <p:sp>
          <p:nvSpPr>
            <p:cNvPr id="14" name="TextBox 47">
              <a:extLst>
                <a:ext uri="{FF2B5EF4-FFF2-40B4-BE49-F238E27FC236}">
                  <a16:creationId xmlns:a16="http://schemas.microsoft.com/office/drawing/2014/main" id="{9D232D19-79D9-4D1C-BB50-EB5D5DF1B8BC}"/>
                </a:ext>
              </a:extLst>
            </p:cNvPr>
            <p:cNvSpPr txBox="1">
              <a:spLocks noChangeArrowheads="1"/>
            </p:cNvSpPr>
            <p:nvPr/>
          </p:nvSpPr>
          <p:spPr bwMode="auto">
            <a:xfrm>
              <a:off x="1457325" y="2676525"/>
              <a:ext cx="35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b</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Arial"/>
                <a:sym typeface="Arial"/>
              </a:endParaRPr>
            </a:p>
          </p:txBody>
        </p:sp>
        <p:sp>
          <p:nvSpPr>
            <p:cNvPr id="15" name="TextBox 47">
              <a:extLst>
                <a:ext uri="{FF2B5EF4-FFF2-40B4-BE49-F238E27FC236}">
                  <a16:creationId xmlns:a16="http://schemas.microsoft.com/office/drawing/2014/main" id="{8D9AB3C3-9D5C-41FE-87DD-CBA7EFFF7931}"/>
                </a:ext>
              </a:extLst>
            </p:cNvPr>
            <p:cNvSpPr txBox="1">
              <a:spLocks noChangeArrowheads="1"/>
            </p:cNvSpPr>
            <p:nvPr/>
          </p:nvSpPr>
          <p:spPr bwMode="auto">
            <a:xfrm>
              <a:off x="1758950" y="2667000"/>
              <a:ext cx="357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c</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16" name="TextBox 47">
              <a:extLst>
                <a:ext uri="{FF2B5EF4-FFF2-40B4-BE49-F238E27FC236}">
                  <a16:creationId xmlns:a16="http://schemas.microsoft.com/office/drawing/2014/main" id="{EEEF8E42-8196-45A3-82CC-C79BFDD4BDEA}"/>
                </a:ext>
              </a:extLst>
            </p:cNvPr>
            <p:cNvSpPr txBox="1">
              <a:spLocks noChangeArrowheads="1"/>
            </p:cNvSpPr>
            <p:nvPr/>
          </p:nvSpPr>
          <p:spPr bwMode="auto">
            <a:xfrm>
              <a:off x="2197100" y="2682875"/>
              <a:ext cx="357188" cy="25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17" name="TextBox 47">
              <a:extLst>
                <a:ext uri="{FF2B5EF4-FFF2-40B4-BE49-F238E27FC236}">
                  <a16:creationId xmlns:a16="http://schemas.microsoft.com/office/drawing/2014/main" id="{D94AFB51-4C17-49A7-86E6-D5BE579004DC}"/>
                </a:ext>
              </a:extLst>
            </p:cNvPr>
            <p:cNvSpPr txBox="1">
              <a:spLocks noChangeArrowheads="1"/>
            </p:cNvSpPr>
            <p:nvPr/>
          </p:nvSpPr>
          <p:spPr bwMode="auto">
            <a:xfrm>
              <a:off x="2662238" y="1739900"/>
              <a:ext cx="4222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S</a:t>
              </a:r>
              <a:endParaRPr kumimoji="0" lang="el-GR"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Arial"/>
                <a:sym typeface="Arial"/>
              </a:endParaRPr>
            </a:p>
          </p:txBody>
        </p:sp>
        <p:sp>
          <p:nvSpPr>
            <p:cNvPr id="18" name="TextBox 47">
              <a:extLst>
                <a:ext uri="{FF2B5EF4-FFF2-40B4-BE49-F238E27FC236}">
                  <a16:creationId xmlns:a16="http://schemas.microsoft.com/office/drawing/2014/main" id="{19F7F215-42B4-499C-9CD5-685CC7F1E25C}"/>
                </a:ext>
              </a:extLst>
            </p:cNvPr>
            <p:cNvSpPr txBox="1">
              <a:spLocks noChangeArrowheads="1"/>
            </p:cNvSpPr>
            <p:nvPr/>
          </p:nvSpPr>
          <p:spPr bwMode="auto">
            <a:xfrm>
              <a:off x="2440781" y="3883820"/>
              <a:ext cx="423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D</a:t>
              </a:r>
              <a:endParaRPr kumimoji="0" lang="el-GR" altLang="en-US" sz="1600" b="0" i="0" u="none" strike="noStrike" kern="1200" cap="none" spc="0" normalizeH="0" baseline="30000" noProof="0" dirty="0">
                <a:ln>
                  <a:noFill/>
                </a:ln>
                <a:solidFill>
                  <a:srgbClr val="000000"/>
                </a:solidFill>
                <a:effectLst/>
                <a:uLnTx/>
                <a:uFillTx/>
                <a:latin typeface="Times" panose="02020603050405020304" pitchFamily="18" charset="0"/>
                <a:ea typeface="+mn-ea"/>
                <a:cs typeface="Arial"/>
                <a:sym typeface="Arial"/>
              </a:endParaRPr>
            </a:p>
          </p:txBody>
        </p:sp>
        <p:cxnSp>
          <p:nvCxnSpPr>
            <p:cNvPr id="19" name="Straight Connector 23">
              <a:extLst>
                <a:ext uri="{FF2B5EF4-FFF2-40B4-BE49-F238E27FC236}">
                  <a16:creationId xmlns:a16="http://schemas.microsoft.com/office/drawing/2014/main" id="{8E7E41D9-DC53-46A7-AC78-C795B6E840FC}"/>
                </a:ext>
              </a:extLst>
            </p:cNvPr>
            <p:cNvCxnSpPr>
              <a:cxnSpLocks noChangeShapeType="1"/>
            </p:cNvCxnSpPr>
            <p:nvPr/>
          </p:nvCxnSpPr>
          <p:spPr bwMode="auto">
            <a:xfrm>
              <a:off x="1123950" y="2928938"/>
              <a:ext cx="12954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0" name="Straight Connector 25">
              <a:extLst>
                <a:ext uri="{FF2B5EF4-FFF2-40B4-BE49-F238E27FC236}">
                  <a16:creationId xmlns:a16="http://schemas.microsoft.com/office/drawing/2014/main" id="{4EC5DB76-A296-49D2-AC8E-7E5E6C477CBD}"/>
                </a:ext>
              </a:extLst>
            </p:cNvPr>
            <p:cNvCxnSpPr>
              <a:cxnSpLocks noChangeShapeType="1"/>
            </p:cNvCxnSpPr>
            <p:nvPr/>
          </p:nvCxnSpPr>
          <p:spPr bwMode="auto">
            <a:xfrm>
              <a:off x="1143000" y="2000250"/>
              <a:ext cx="1313286" cy="2138376"/>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1" name="Straight Connector 27">
              <a:extLst>
                <a:ext uri="{FF2B5EF4-FFF2-40B4-BE49-F238E27FC236}">
                  <a16:creationId xmlns:a16="http://schemas.microsoft.com/office/drawing/2014/main" id="{D8F3BB40-1309-44AC-810C-5A17F26EBD68}"/>
                </a:ext>
              </a:extLst>
            </p:cNvPr>
            <p:cNvCxnSpPr>
              <a:cxnSpLocks noChangeShapeType="1"/>
            </p:cNvCxnSpPr>
            <p:nvPr/>
          </p:nvCxnSpPr>
          <p:spPr bwMode="auto">
            <a:xfrm flipV="1">
              <a:off x="1265238" y="1857376"/>
              <a:ext cx="1806575" cy="2195512"/>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2" name="Straight Connector 29">
              <a:extLst>
                <a:ext uri="{FF2B5EF4-FFF2-40B4-BE49-F238E27FC236}">
                  <a16:creationId xmlns:a16="http://schemas.microsoft.com/office/drawing/2014/main" id="{428F97CC-3345-4ED0-812B-7D44EF1F360F}"/>
                </a:ext>
              </a:extLst>
            </p:cNvPr>
            <p:cNvCxnSpPr>
              <a:cxnSpLocks noChangeShapeType="1"/>
            </p:cNvCxnSpPr>
            <p:nvPr/>
          </p:nvCxnSpPr>
          <p:spPr bwMode="auto">
            <a:xfrm rot="5400000">
              <a:off x="1543280" y="3532911"/>
              <a:ext cx="1658904" cy="1588"/>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3" name="Straight Connector 30">
              <a:extLst>
                <a:ext uri="{FF2B5EF4-FFF2-40B4-BE49-F238E27FC236}">
                  <a16:creationId xmlns:a16="http://schemas.microsoft.com/office/drawing/2014/main" id="{6D9C3825-BFF1-42EC-85A3-FAEA5C0D0523}"/>
                </a:ext>
              </a:extLst>
            </p:cNvPr>
            <p:cNvCxnSpPr>
              <a:cxnSpLocks noChangeShapeType="1"/>
            </p:cNvCxnSpPr>
            <p:nvPr/>
          </p:nvCxnSpPr>
          <p:spPr bwMode="auto">
            <a:xfrm rot="5400000">
              <a:off x="727197" y="3531323"/>
              <a:ext cx="1658904"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27" name="Left Brace 34">
              <a:extLst>
                <a:ext uri="{FF2B5EF4-FFF2-40B4-BE49-F238E27FC236}">
                  <a16:creationId xmlns:a16="http://schemas.microsoft.com/office/drawing/2014/main" id="{230B95AC-9970-445A-923A-E546E30C4BC3}"/>
                </a:ext>
              </a:extLst>
            </p:cNvPr>
            <p:cNvSpPr>
              <a:spLocks/>
            </p:cNvSpPr>
            <p:nvPr/>
          </p:nvSpPr>
          <p:spPr bwMode="auto">
            <a:xfrm rot="16200000">
              <a:off x="1901850" y="4282506"/>
              <a:ext cx="128541" cy="882650"/>
            </a:xfrm>
            <a:prstGeom prst="leftBrace">
              <a:avLst>
                <a:gd name="adj1" fmla="val 8255"/>
                <a:gd name="adj2" fmla="val 50000"/>
              </a:avLst>
            </a:prstGeom>
            <a:solidFill>
              <a:srgbClr val="0070C0"/>
            </a:solidFill>
            <a:ln w="9525" algn="ctr">
              <a:solidFill>
                <a:srgbClr val="0070C0"/>
              </a:solidFill>
              <a:round/>
              <a:headEnd/>
              <a:tailEnd/>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n-US" sz="24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p:txBody>
        </p:sp>
        <p:sp>
          <p:nvSpPr>
            <p:cNvPr id="28" name="TextBox 36">
              <a:extLst>
                <a:ext uri="{FF2B5EF4-FFF2-40B4-BE49-F238E27FC236}">
                  <a16:creationId xmlns:a16="http://schemas.microsoft.com/office/drawing/2014/main" id="{88D267A8-CC04-4A1F-9FB0-BE53CFDAB5CC}"/>
                </a:ext>
              </a:extLst>
            </p:cNvPr>
            <p:cNvSpPr txBox="1">
              <a:spLocks noChangeArrowheads="1"/>
            </p:cNvSpPr>
            <p:nvPr/>
          </p:nvSpPr>
          <p:spPr bwMode="auto">
            <a:xfrm>
              <a:off x="1217930" y="4726960"/>
              <a:ext cx="1543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dirty="0">
                  <a:ln>
                    <a:noFill/>
                  </a:ln>
                  <a:solidFill>
                    <a:srgbClr val="0070C0"/>
                  </a:solidFill>
                  <a:effectLst/>
                  <a:uLnTx/>
                  <a:uFillTx/>
                  <a:latin typeface="Times" panose="02020603050405020304" pitchFamily="18" charset="0"/>
                  <a:ea typeface="+mn-ea"/>
                  <a:cs typeface="Arial"/>
                  <a:sym typeface="Arial"/>
                </a:rPr>
                <a:t>Εξαγωγές</a:t>
              </a:r>
              <a:r>
                <a:rPr kumimoji="0" lang="en-US" altLang="en-US" sz="1200" b="0" i="0" u="none" strike="noStrike" kern="1200" cap="none" spc="0" normalizeH="0" baseline="0" noProof="0" dirty="0">
                  <a:ln>
                    <a:noFill/>
                  </a:ln>
                  <a:solidFill>
                    <a:srgbClr val="0070C0"/>
                  </a:solidFill>
                  <a:effectLst/>
                  <a:uLnTx/>
                  <a:uFillTx/>
                  <a:latin typeface="Times" panose="02020603050405020304" pitchFamily="18" charset="0"/>
                  <a:ea typeface="+mn-ea"/>
                  <a:cs typeface="Arial"/>
                  <a:sym typeface="Arial"/>
                </a:rPr>
                <a:t> </a:t>
              </a:r>
              <a:r>
                <a:rPr kumimoji="0" lang="el-GR" altLang="en-US" sz="1200" b="0" i="0" u="none" strike="noStrike" kern="1200" cap="none" spc="0" normalizeH="0" baseline="0" noProof="0" dirty="0">
                  <a:ln>
                    <a:noFill/>
                  </a:ln>
                  <a:solidFill>
                    <a:srgbClr val="0070C0"/>
                  </a:solidFill>
                  <a:effectLst/>
                  <a:uLnTx/>
                  <a:uFillTx/>
                  <a:latin typeface="Times" panose="02020603050405020304" pitchFamily="18" charset="0"/>
                  <a:ea typeface="+mn-ea"/>
                  <a:cs typeface="Arial"/>
                  <a:sym typeface="Arial"/>
                </a:rPr>
                <a:t>χωρίς φόρο</a:t>
              </a:r>
            </a:p>
          </p:txBody>
        </p:sp>
      </p:grpSp>
      <p:sp>
        <p:nvSpPr>
          <p:cNvPr id="30" name="TextBox 35">
            <a:extLst>
              <a:ext uri="{FF2B5EF4-FFF2-40B4-BE49-F238E27FC236}">
                <a16:creationId xmlns:a16="http://schemas.microsoft.com/office/drawing/2014/main" id="{92E49B20-9644-4587-A5EA-760D3F762B49}"/>
              </a:ext>
            </a:extLst>
          </p:cNvPr>
          <p:cNvSpPr txBox="1">
            <a:spLocks noChangeArrowheads="1"/>
          </p:cNvSpPr>
          <p:nvPr/>
        </p:nvSpPr>
        <p:spPr bwMode="auto">
          <a:xfrm>
            <a:off x="5809089" y="208614"/>
            <a:ext cx="298081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Ο φόρος επί των εξαγωγών μειώνει την εγχώρια παραγωγή, αυξάνει την εγχώρια κατανάλωση και μειώνει τις εξαγωγές. Η διεθνής τιμή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W</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γίνεται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lang="el-GR" altLang="en-US" sz="1600" kern="1200" baseline="-25000" dirty="0">
                <a:solidFill>
                  <a:srgbClr val="000000"/>
                </a:solidFill>
                <a:ea typeface="+mn-ea"/>
              </a:rPr>
              <a:t>Τ</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στο εσωτερικό της χώρας.</a:t>
            </a:r>
            <a:endPar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Επιφάνεια </a:t>
            </a:r>
            <a:r>
              <a:rPr kumimoji="0" lang="en-US" altLang="en-US" sz="1600" b="0" i="0" u="none" strike="noStrike" kern="1200" cap="none" spc="0" normalizeH="0" baseline="0" noProof="0" dirty="0" err="1">
                <a:ln>
                  <a:noFill/>
                </a:ln>
                <a:solidFill>
                  <a:srgbClr val="000000"/>
                </a:solidFill>
                <a:effectLst/>
                <a:uLnTx/>
                <a:uFillTx/>
                <a:latin typeface="Times" panose="02020603050405020304" pitchFamily="18" charset="0"/>
                <a:ea typeface="+mn-ea"/>
                <a:cs typeface="Arial"/>
                <a:sym typeface="Arial"/>
              </a:rPr>
              <a:t>a+b+c</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a:t>
            </a:r>
            <a:r>
              <a:rPr kumimoji="0" lang="en-US" altLang="en-US" sz="1600" b="0" i="0" u="none" strike="noStrike" kern="1200" cap="none" spc="0" normalizeH="0" baseline="0" noProof="0" dirty="0" err="1">
                <a:ln>
                  <a:noFill/>
                </a:ln>
                <a:solidFill>
                  <a:srgbClr val="000000"/>
                </a:solidFill>
                <a:effectLst/>
                <a:uLnTx/>
                <a:uFillTx/>
                <a:latin typeface="Times" panose="02020603050405020304" pitchFamily="18" charset="0"/>
                <a:ea typeface="+mn-ea"/>
                <a:cs typeface="Arial"/>
                <a:sym typeface="Arial"/>
              </a:rPr>
              <a:t>e+f</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 μείωση στο πλεόνασμα του παραγωγού</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Επιφάνεια </a:t>
            </a:r>
            <a:r>
              <a:rPr kumimoji="0" lang="en-US" altLang="en-US" sz="1600" b="0" i="0" u="none" strike="noStrike" kern="1200" cap="none" spc="0" normalizeH="0" baseline="0" noProof="0" dirty="0" err="1">
                <a:ln>
                  <a:noFill/>
                </a:ln>
                <a:solidFill>
                  <a:srgbClr val="000000"/>
                </a:solidFill>
                <a:effectLst/>
                <a:uLnTx/>
                <a:uFillTx/>
                <a:latin typeface="Times" panose="02020603050405020304" pitchFamily="18" charset="0"/>
                <a:ea typeface="+mn-ea"/>
                <a:cs typeface="Arial"/>
                <a:sym typeface="Arial"/>
              </a:rPr>
              <a:t>a+b</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 μείωση στο πλεόνασμα του καταναλωτή</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Επιφάνεια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c</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έσοδα από </a:t>
            </a:r>
            <a:r>
              <a:rPr lang="el-GR" altLang="en-US" sz="1600" kern="1200" dirty="0">
                <a:solidFill>
                  <a:srgbClr val="000000"/>
                </a:solidFill>
                <a:ea typeface="+mn-ea"/>
              </a:rPr>
              <a:t>δασμό</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Επιφάνεια </a:t>
            </a:r>
            <a:r>
              <a:rPr kumimoji="0" lang="en-US" altLang="en-US" sz="1600" b="0" i="0" u="none" strike="noStrike" kern="1200" cap="none" spc="0" normalizeH="0" baseline="0" noProof="0" dirty="0" err="1">
                <a:ln>
                  <a:noFill/>
                </a:ln>
                <a:solidFill>
                  <a:srgbClr val="000000"/>
                </a:solidFill>
                <a:effectLst/>
                <a:uLnTx/>
                <a:uFillTx/>
                <a:latin typeface="Times" panose="02020603050405020304" pitchFamily="18" charset="0"/>
                <a:ea typeface="+mn-ea"/>
                <a:cs typeface="Arial"/>
                <a:sym typeface="Arial"/>
              </a:rPr>
              <a:t>e+f</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 απώλεια από στρέβλωση της παραγωγής</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και της κατανάλωσης</a:t>
            </a:r>
          </a:p>
        </p:txBody>
      </p:sp>
      <p:sp>
        <p:nvSpPr>
          <p:cNvPr id="33" name="TextBox 36">
            <a:extLst>
              <a:ext uri="{FF2B5EF4-FFF2-40B4-BE49-F238E27FC236}">
                <a16:creationId xmlns:a16="http://schemas.microsoft.com/office/drawing/2014/main" id="{0DA267B1-4618-4F82-84C8-AD8B14DE28F5}"/>
              </a:ext>
            </a:extLst>
          </p:cNvPr>
          <p:cNvSpPr txBox="1">
            <a:spLocks noChangeArrowheads="1"/>
          </p:cNvSpPr>
          <p:nvPr/>
        </p:nvSpPr>
        <p:spPr bwMode="auto">
          <a:xfrm>
            <a:off x="3153889" y="3667714"/>
            <a:ext cx="1543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dirty="0">
                <a:ln>
                  <a:noFill/>
                </a:ln>
                <a:solidFill>
                  <a:srgbClr val="FF0000"/>
                </a:solidFill>
                <a:effectLst/>
                <a:uLnTx/>
                <a:uFillTx/>
                <a:latin typeface="Times" panose="02020603050405020304" pitchFamily="18" charset="0"/>
                <a:ea typeface="+mn-ea"/>
                <a:cs typeface="Arial"/>
                <a:sym typeface="Arial"/>
              </a:rPr>
              <a:t>Εξαγωγές</a:t>
            </a:r>
            <a:r>
              <a:rPr kumimoji="0" lang="en-US" altLang="en-US" sz="1200" b="0" i="0" u="none" strike="noStrike" kern="1200" cap="none" spc="0" normalizeH="0" baseline="0" noProof="0" dirty="0">
                <a:ln>
                  <a:noFill/>
                </a:ln>
                <a:solidFill>
                  <a:srgbClr val="FF0000"/>
                </a:solidFill>
                <a:effectLst/>
                <a:uLnTx/>
                <a:uFillTx/>
                <a:latin typeface="Times" panose="02020603050405020304" pitchFamily="18" charset="0"/>
                <a:ea typeface="+mn-ea"/>
                <a:cs typeface="Arial"/>
                <a:sym typeface="Arial"/>
              </a:rPr>
              <a:t> </a:t>
            </a:r>
            <a:r>
              <a:rPr kumimoji="0" lang="el-GR" altLang="en-US" sz="1200" b="0" i="0" u="none" strike="noStrike" kern="1200" cap="none" spc="0" normalizeH="0" baseline="0" noProof="0" dirty="0">
                <a:ln>
                  <a:noFill/>
                </a:ln>
                <a:solidFill>
                  <a:srgbClr val="FF0000"/>
                </a:solidFill>
                <a:effectLst/>
                <a:uLnTx/>
                <a:uFillTx/>
                <a:latin typeface="Times" panose="02020603050405020304" pitchFamily="18" charset="0"/>
                <a:ea typeface="+mn-ea"/>
                <a:cs typeface="Arial"/>
                <a:sym typeface="Arial"/>
              </a:rPr>
              <a:t>με φόρο</a:t>
            </a:r>
          </a:p>
        </p:txBody>
      </p:sp>
      <p:sp>
        <p:nvSpPr>
          <p:cNvPr id="34" name="Left Brace 34">
            <a:extLst>
              <a:ext uri="{FF2B5EF4-FFF2-40B4-BE49-F238E27FC236}">
                <a16:creationId xmlns:a16="http://schemas.microsoft.com/office/drawing/2014/main" id="{CD9E63A3-178A-4239-ABAC-453A4EF76C8F}"/>
              </a:ext>
            </a:extLst>
          </p:cNvPr>
          <p:cNvSpPr>
            <a:spLocks/>
          </p:cNvSpPr>
          <p:nvPr/>
        </p:nvSpPr>
        <p:spPr bwMode="auto">
          <a:xfrm rot="16200000">
            <a:off x="3801413" y="3462281"/>
            <a:ext cx="68721" cy="488628"/>
          </a:xfrm>
          <a:prstGeom prst="leftBrace">
            <a:avLst>
              <a:gd name="adj1" fmla="val 8255"/>
              <a:gd name="adj2" fmla="val 50000"/>
            </a:avLst>
          </a:prstGeom>
          <a:solidFill>
            <a:srgbClr val="FF0000"/>
          </a:solidFill>
          <a:ln w="9525" algn="ctr">
            <a:solidFill>
              <a:srgbClr val="000000"/>
            </a:solidFill>
            <a:round/>
            <a:headEnd/>
            <a:tailEnd/>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endParaRPr>
          </a:p>
        </p:txBody>
      </p:sp>
      <p:cxnSp>
        <p:nvCxnSpPr>
          <p:cNvPr id="35" name="Straight Connector 30">
            <a:extLst>
              <a:ext uri="{FF2B5EF4-FFF2-40B4-BE49-F238E27FC236}">
                <a16:creationId xmlns:a16="http://schemas.microsoft.com/office/drawing/2014/main" id="{4DEF8C66-5F35-4327-A3E9-5074C2C46602}"/>
              </a:ext>
            </a:extLst>
          </p:cNvPr>
          <p:cNvCxnSpPr>
            <a:cxnSpLocks noChangeShapeType="1"/>
          </p:cNvCxnSpPr>
          <p:nvPr/>
        </p:nvCxnSpPr>
        <p:spPr bwMode="auto">
          <a:xfrm flipH="1">
            <a:off x="3593995" y="2002049"/>
            <a:ext cx="0" cy="162000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36" name="Straight Connector 30">
            <a:extLst>
              <a:ext uri="{FF2B5EF4-FFF2-40B4-BE49-F238E27FC236}">
                <a16:creationId xmlns:a16="http://schemas.microsoft.com/office/drawing/2014/main" id="{E39255E2-65E0-4475-BC08-1A4C4C0C25CE}"/>
              </a:ext>
            </a:extLst>
          </p:cNvPr>
          <p:cNvCxnSpPr>
            <a:cxnSpLocks noChangeShapeType="1"/>
          </p:cNvCxnSpPr>
          <p:nvPr/>
        </p:nvCxnSpPr>
        <p:spPr bwMode="auto">
          <a:xfrm>
            <a:off x="4056697" y="1983218"/>
            <a:ext cx="0" cy="1663528"/>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39" name="TextBox 47">
            <a:extLst>
              <a:ext uri="{FF2B5EF4-FFF2-40B4-BE49-F238E27FC236}">
                <a16:creationId xmlns:a16="http://schemas.microsoft.com/office/drawing/2014/main" id="{0B13FFC0-84B8-4A46-8263-792A72515A8E}"/>
              </a:ext>
            </a:extLst>
          </p:cNvPr>
          <p:cNvSpPr txBox="1">
            <a:spLocks noChangeArrowheads="1"/>
          </p:cNvSpPr>
          <p:nvPr/>
        </p:nvSpPr>
        <p:spPr bwMode="auto">
          <a:xfrm>
            <a:off x="3413868" y="1842341"/>
            <a:ext cx="35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600" kern="1200" dirty="0">
                <a:solidFill>
                  <a:srgbClr val="000000"/>
                </a:solidFill>
                <a:ea typeface="+mn-ea"/>
              </a:rPr>
              <a:t>e</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40" name="TextBox 47">
            <a:extLst>
              <a:ext uri="{FF2B5EF4-FFF2-40B4-BE49-F238E27FC236}">
                <a16:creationId xmlns:a16="http://schemas.microsoft.com/office/drawing/2014/main" id="{7CADC482-AE75-4722-8821-780623A9C321}"/>
              </a:ext>
            </a:extLst>
          </p:cNvPr>
          <p:cNvSpPr txBox="1">
            <a:spLocks noChangeArrowheads="1"/>
          </p:cNvSpPr>
          <p:nvPr/>
        </p:nvSpPr>
        <p:spPr bwMode="auto">
          <a:xfrm>
            <a:off x="3974730" y="1919335"/>
            <a:ext cx="35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600" kern="1200" dirty="0">
                <a:solidFill>
                  <a:srgbClr val="000000"/>
                </a:solidFill>
                <a:ea typeface="+mn-ea"/>
              </a:rPr>
              <a:t>f</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Tree>
    <p:extLst>
      <p:ext uri="{BB962C8B-B14F-4D97-AF65-F5344CB8AC3E}">
        <p14:creationId xmlns:p14="http://schemas.microsoft.com/office/powerpoint/2010/main" val="3756183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300" b="0" i="0" u="none" strike="noStrike" kern="0" cap="none" spc="0" normalizeH="0" baseline="0" noProof="0">
              <a:ln>
                <a:noFill/>
              </a:ln>
              <a:solidFill>
                <a:srgbClr val="FFFFFF"/>
              </a:solidFill>
              <a:effectLst/>
              <a:uLnTx/>
              <a:uFillTx/>
              <a:latin typeface="Dosis ExtraLight"/>
              <a:sym typeface="Dosis ExtraLight"/>
            </a:endParaRPr>
          </a:p>
        </p:txBody>
      </p:sp>
      <p:sp>
        <p:nvSpPr>
          <p:cNvPr id="338" name="Google Shape;338;p33"/>
          <p:cNvSpPr txBox="1">
            <a:spLocks noGrp="1"/>
          </p:cNvSpPr>
          <p:nvPr>
            <p:ph type="body" idx="4294967295"/>
          </p:nvPr>
        </p:nvSpPr>
        <p:spPr>
          <a:xfrm>
            <a:off x="76209" y="1107771"/>
            <a:ext cx="2911800" cy="41640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l-GR" sz="3000" dirty="0">
                <a:solidFill>
                  <a:srgbClr val="51B148"/>
                </a:solidFill>
                <a:latin typeface="+mn-lt"/>
                <a:ea typeface="Dosis ExtraLight"/>
                <a:cs typeface="Dosis ExtraLight"/>
                <a:sym typeface="Dosis ExtraLight"/>
              </a:rPr>
              <a:t>Παρέμβαση στην αγορά – εξωτερικό εμπόριο</a:t>
            </a:r>
          </a:p>
          <a:p>
            <a:pPr marL="0" lvl="0" indent="0" algn="l" rtl="0">
              <a:spcBef>
                <a:spcPts val="600"/>
              </a:spcBef>
              <a:spcAft>
                <a:spcPts val="0"/>
              </a:spcAft>
              <a:buNone/>
            </a:pPr>
            <a:r>
              <a:rPr lang="en-US" sz="3000" dirty="0">
                <a:solidFill>
                  <a:srgbClr val="51B148"/>
                </a:solidFill>
                <a:latin typeface="+mn-lt"/>
                <a:ea typeface="Dosis ExtraLight"/>
                <a:cs typeface="Dosis ExtraLight"/>
                <a:sym typeface="Dosis ExtraLight"/>
              </a:rPr>
              <a:t>4</a:t>
            </a:r>
            <a:r>
              <a:rPr lang="el-GR" sz="3000" dirty="0">
                <a:solidFill>
                  <a:srgbClr val="51B148"/>
                </a:solidFill>
                <a:latin typeface="+mn-lt"/>
                <a:ea typeface="Dosis ExtraLight"/>
                <a:cs typeface="Dosis ExtraLight"/>
                <a:sym typeface="Dosis ExtraLight"/>
              </a:rPr>
              <a:t>. Επιδοτήσεις εξαγωγών (α) από μεγάλη χώρα</a:t>
            </a:r>
            <a:endParaRPr sz="3000" dirty="0">
              <a:solidFill>
                <a:srgbClr val="51B148"/>
              </a:solidFill>
              <a:latin typeface="+mn-lt"/>
              <a:ea typeface="Dosis ExtraLight"/>
              <a:cs typeface="Dosis ExtraLight"/>
              <a:sym typeface="Dosis ExtraLight"/>
            </a:endParaRPr>
          </a:p>
        </p:txBody>
      </p:sp>
      <p:grpSp>
        <p:nvGrpSpPr>
          <p:cNvPr id="2" name="Group 1">
            <a:extLst>
              <a:ext uri="{FF2B5EF4-FFF2-40B4-BE49-F238E27FC236}">
                <a16:creationId xmlns:a16="http://schemas.microsoft.com/office/drawing/2014/main" id="{F4A5339B-EF97-4F79-9F29-7C495465DA0E}"/>
              </a:ext>
            </a:extLst>
          </p:cNvPr>
          <p:cNvGrpSpPr/>
          <p:nvPr/>
        </p:nvGrpSpPr>
        <p:grpSpPr>
          <a:xfrm>
            <a:off x="2492587" y="652767"/>
            <a:ext cx="3533775" cy="3382962"/>
            <a:chOff x="609600" y="1357313"/>
            <a:chExt cx="3533775" cy="3382962"/>
          </a:xfrm>
        </p:grpSpPr>
        <p:cxnSp>
          <p:nvCxnSpPr>
            <p:cNvPr id="4" name="Straight Connector 7">
              <a:extLst>
                <a:ext uri="{FF2B5EF4-FFF2-40B4-BE49-F238E27FC236}">
                  <a16:creationId xmlns:a16="http://schemas.microsoft.com/office/drawing/2014/main" id="{FE6707F1-153C-4FE8-ADE6-242ACC25C532}"/>
                </a:ext>
              </a:extLst>
            </p:cNvPr>
            <p:cNvCxnSpPr>
              <a:cxnSpLocks noChangeShapeType="1"/>
            </p:cNvCxnSpPr>
            <p:nvPr/>
          </p:nvCxnSpPr>
          <p:spPr bwMode="auto">
            <a:xfrm rot="5400000">
              <a:off x="-213519" y="3036094"/>
              <a:ext cx="2644775"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5" name="Straight Connector 8">
              <a:extLst>
                <a:ext uri="{FF2B5EF4-FFF2-40B4-BE49-F238E27FC236}">
                  <a16:creationId xmlns:a16="http://schemas.microsoft.com/office/drawing/2014/main" id="{0495B83F-FCBB-4FDF-997C-4E39DEC8F261}"/>
                </a:ext>
              </a:extLst>
            </p:cNvPr>
            <p:cNvCxnSpPr>
              <a:cxnSpLocks noChangeShapeType="1"/>
            </p:cNvCxnSpPr>
            <p:nvPr/>
          </p:nvCxnSpPr>
          <p:spPr bwMode="auto">
            <a:xfrm>
              <a:off x="1109663" y="4357688"/>
              <a:ext cx="2357437" cy="1587"/>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6" name="TextBox 9">
              <a:extLst>
                <a:ext uri="{FF2B5EF4-FFF2-40B4-BE49-F238E27FC236}">
                  <a16:creationId xmlns:a16="http://schemas.microsoft.com/office/drawing/2014/main" id="{C89D0759-E61A-4C89-98DD-EE3FD028964E}"/>
                </a:ext>
              </a:extLst>
            </p:cNvPr>
            <p:cNvSpPr txBox="1">
              <a:spLocks noChangeArrowheads="1"/>
            </p:cNvSpPr>
            <p:nvPr/>
          </p:nvSpPr>
          <p:spPr bwMode="auto">
            <a:xfrm>
              <a:off x="609600" y="1357313"/>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Τιμή, </a:t>
              </a: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P</a:t>
              </a:r>
              <a:endParaRPr kumimoji="0" lang="el-GR"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7" name="TextBox 10">
              <a:extLst>
                <a:ext uri="{FF2B5EF4-FFF2-40B4-BE49-F238E27FC236}">
                  <a16:creationId xmlns:a16="http://schemas.microsoft.com/office/drawing/2014/main" id="{DA987087-B394-4C69-A63F-FBB28C447EFA}"/>
                </a:ext>
              </a:extLst>
            </p:cNvPr>
            <p:cNvSpPr txBox="1">
              <a:spLocks noChangeArrowheads="1"/>
            </p:cNvSpPr>
            <p:nvPr/>
          </p:nvSpPr>
          <p:spPr bwMode="auto">
            <a:xfrm>
              <a:off x="2786063" y="4311650"/>
              <a:ext cx="1357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rPr>
                <a:t>Ποσότητα, </a:t>
              </a:r>
              <a:r>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rPr>
                <a:t>Q</a:t>
              </a:r>
              <a:endParaRPr kumimoji="0" lang="el-GR"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8" name="TextBox 21">
              <a:extLst>
                <a:ext uri="{FF2B5EF4-FFF2-40B4-BE49-F238E27FC236}">
                  <a16:creationId xmlns:a16="http://schemas.microsoft.com/office/drawing/2014/main" id="{08D2B6EB-DE26-4F21-A475-F51943E1C62E}"/>
                </a:ext>
              </a:extLst>
            </p:cNvPr>
            <p:cNvSpPr txBox="1">
              <a:spLocks noChangeArrowheads="1"/>
            </p:cNvSpPr>
            <p:nvPr/>
          </p:nvSpPr>
          <p:spPr bwMode="auto">
            <a:xfrm>
              <a:off x="714375" y="2786063"/>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P</a:t>
              </a:r>
              <a:r>
                <a:rPr kumimoji="0" lang="en-US"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rPr>
                <a:t>W</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endParaRPr>
            </a:p>
          </p:txBody>
        </p:sp>
        <p:cxnSp>
          <p:nvCxnSpPr>
            <p:cNvPr id="9" name="Straight Connector 40">
              <a:extLst>
                <a:ext uri="{FF2B5EF4-FFF2-40B4-BE49-F238E27FC236}">
                  <a16:creationId xmlns:a16="http://schemas.microsoft.com/office/drawing/2014/main" id="{00930EF5-BB74-474C-99B0-B01EBBFA07A8}"/>
                </a:ext>
              </a:extLst>
            </p:cNvPr>
            <p:cNvCxnSpPr>
              <a:cxnSpLocks noChangeShapeType="1"/>
            </p:cNvCxnSpPr>
            <p:nvPr/>
          </p:nvCxnSpPr>
          <p:spPr bwMode="auto">
            <a:xfrm>
              <a:off x="1125538" y="2704145"/>
              <a:ext cx="1260475"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0" name="Straight Connector 46">
              <a:extLst>
                <a:ext uri="{FF2B5EF4-FFF2-40B4-BE49-F238E27FC236}">
                  <a16:creationId xmlns:a16="http://schemas.microsoft.com/office/drawing/2014/main" id="{71FE6ADC-A8D3-4FA5-A7A1-782151CD1310}"/>
                </a:ext>
              </a:extLst>
            </p:cNvPr>
            <p:cNvCxnSpPr>
              <a:cxnSpLocks noChangeShapeType="1"/>
            </p:cNvCxnSpPr>
            <p:nvPr/>
          </p:nvCxnSpPr>
          <p:spPr bwMode="auto">
            <a:xfrm>
              <a:off x="1130300" y="3129391"/>
              <a:ext cx="12954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11" name="TextBox 47">
              <a:extLst>
                <a:ext uri="{FF2B5EF4-FFF2-40B4-BE49-F238E27FC236}">
                  <a16:creationId xmlns:a16="http://schemas.microsoft.com/office/drawing/2014/main" id="{2997BECE-BDED-4D5F-AF13-E6BDA0D92DF5}"/>
                </a:ext>
              </a:extLst>
            </p:cNvPr>
            <p:cNvSpPr txBox="1">
              <a:spLocks noChangeArrowheads="1"/>
            </p:cNvSpPr>
            <p:nvPr/>
          </p:nvSpPr>
          <p:spPr bwMode="auto">
            <a:xfrm>
              <a:off x="714375" y="2531995"/>
              <a:ext cx="550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rPr>
                <a:t>S</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endParaRPr>
            </a:p>
          </p:txBody>
        </p:sp>
        <p:sp>
          <p:nvSpPr>
            <p:cNvPr id="12" name="TextBox 21">
              <a:extLst>
                <a:ext uri="{FF2B5EF4-FFF2-40B4-BE49-F238E27FC236}">
                  <a16:creationId xmlns:a16="http://schemas.microsoft.com/office/drawing/2014/main" id="{0E84C490-2DA0-4C3D-B5D9-0716E2DC7853}"/>
                </a:ext>
              </a:extLst>
            </p:cNvPr>
            <p:cNvSpPr txBox="1">
              <a:spLocks noChangeArrowheads="1"/>
            </p:cNvSpPr>
            <p:nvPr/>
          </p:nvSpPr>
          <p:spPr bwMode="auto">
            <a:xfrm>
              <a:off x="714375" y="3030538"/>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P</a:t>
              </a:r>
              <a:r>
                <a:rPr kumimoji="0" lang="en-US"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mn-cs"/>
                </a:rPr>
                <a:t>*</a:t>
              </a:r>
              <a:r>
                <a:rPr kumimoji="0" lang="en-US"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rPr>
                <a:t>S</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endParaRPr>
            </a:p>
          </p:txBody>
        </p:sp>
        <p:sp>
          <p:nvSpPr>
            <p:cNvPr id="13" name="TextBox 47">
              <a:extLst>
                <a:ext uri="{FF2B5EF4-FFF2-40B4-BE49-F238E27FC236}">
                  <a16:creationId xmlns:a16="http://schemas.microsoft.com/office/drawing/2014/main" id="{BE06A8B2-4624-4E4A-9706-A90E35037245}"/>
                </a:ext>
              </a:extLst>
            </p:cNvPr>
            <p:cNvSpPr txBox="1">
              <a:spLocks noChangeArrowheads="1"/>
            </p:cNvSpPr>
            <p:nvPr/>
          </p:nvSpPr>
          <p:spPr bwMode="auto">
            <a:xfrm>
              <a:off x="1143000" y="2670175"/>
              <a:ext cx="35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a</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endParaRPr>
            </a:p>
          </p:txBody>
        </p:sp>
        <p:sp>
          <p:nvSpPr>
            <p:cNvPr id="14" name="TextBox 47">
              <a:extLst>
                <a:ext uri="{FF2B5EF4-FFF2-40B4-BE49-F238E27FC236}">
                  <a16:creationId xmlns:a16="http://schemas.microsoft.com/office/drawing/2014/main" id="{9D232D19-79D9-4D1C-BB50-EB5D5DF1B8BC}"/>
                </a:ext>
              </a:extLst>
            </p:cNvPr>
            <p:cNvSpPr txBox="1">
              <a:spLocks noChangeArrowheads="1"/>
            </p:cNvSpPr>
            <p:nvPr/>
          </p:nvSpPr>
          <p:spPr bwMode="auto">
            <a:xfrm>
              <a:off x="1457325" y="2676525"/>
              <a:ext cx="35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b</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endParaRPr>
            </a:p>
          </p:txBody>
        </p:sp>
        <p:sp>
          <p:nvSpPr>
            <p:cNvPr id="15" name="TextBox 47">
              <a:extLst>
                <a:ext uri="{FF2B5EF4-FFF2-40B4-BE49-F238E27FC236}">
                  <a16:creationId xmlns:a16="http://schemas.microsoft.com/office/drawing/2014/main" id="{8D9AB3C3-9D5C-41FE-87DD-CBA7EFFF7931}"/>
                </a:ext>
              </a:extLst>
            </p:cNvPr>
            <p:cNvSpPr txBox="1">
              <a:spLocks noChangeArrowheads="1"/>
            </p:cNvSpPr>
            <p:nvPr/>
          </p:nvSpPr>
          <p:spPr bwMode="auto">
            <a:xfrm>
              <a:off x="1758950" y="2667000"/>
              <a:ext cx="357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c</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endParaRPr>
            </a:p>
          </p:txBody>
        </p:sp>
        <p:sp>
          <p:nvSpPr>
            <p:cNvPr id="16" name="TextBox 47">
              <a:extLst>
                <a:ext uri="{FF2B5EF4-FFF2-40B4-BE49-F238E27FC236}">
                  <a16:creationId xmlns:a16="http://schemas.microsoft.com/office/drawing/2014/main" id="{EEEF8E42-8196-45A3-82CC-C79BFDD4BDEA}"/>
                </a:ext>
              </a:extLst>
            </p:cNvPr>
            <p:cNvSpPr txBox="1">
              <a:spLocks noChangeArrowheads="1"/>
            </p:cNvSpPr>
            <p:nvPr/>
          </p:nvSpPr>
          <p:spPr bwMode="auto">
            <a:xfrm>
              <a:off x="2197100" y="2682875"/>
              <a:ext cx="35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d</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mn-cs"/>
              </a:endParaRPr>
            </a:p>
          </p:txBody>
        </p:sp>
        <p:sp>
          <p:nvSpPr>
            <p:cNvPr id="17" name="TextBox 47">
              <a:extLst>
                <a:ext uri="{FF2B5EF4-FFF2-40B4-BE49-F238E27FC236}">
                  <a16:creationId xmlns:a16="http://schemas.microsoft.com/office/drawing/2014/main" id="{D94AFB51-4C17-49A7-86E6-D5BE579004DC}"/>
                </a:ext>
              </a:extLst>
            </p:cNvPr>
            <p:cNvSpPr txBox="1">
              <a:spLocks noChangeArrowheads="1"/>
            </p:cNvSpPr>
            <p:nvPr/>
          </p:nvSpPr>
          <p:spPr bwMode="auto">
            <a:xfrm>
              <a:off x="2662238" y="1739900"/>
              <a:ext cx="4222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S</a:t>
              </a:r>
              <a:endParaRPr kumimoji="0" lang="el-GR"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mn-cs"/>
              </a:endParaRPr>
            </a:p>
          </p:txBody>
        </p:sp>
        <p:sp>
          <p:nvSpPr>
            <p:cNvPr id="18" name="TextBox 47">
              <a:extLst>
                <a:ext uri="{FF2B5EF4-FFF2-40B4-BE49-F238E27FC236}">
                  <a16:creationId xmlns:a16="http://schemas.microsoft.com/office/drawing/2014/main" id="{19F7F215-42B4-499C-9CD5-685CC7F1E25C}"/>
                </a:ext>
              </a:extLst>
            </p:cNvPr>
            <p:cNvSpPr txBox="1">
              <a:spLocks noChangeArrowheads="1"/>
            </p:cNvSpPr>
            <p:nvPr/>
          </p:nvSpPr>
          <p:spPr bwMode="auto">
            <a:xfrm>
              <a:off x="2000250" y="3714750"/>
              <a:ext cx="423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D</a:t>
              </a:r>
              <a:endParaRPr kumimoji="0" lang="el-GR"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mn-cs"/>
              </a:endParaRPr>
            </a:p>
          </p:txBody>
        </p:sp>
        <p:cxnSp>
          <p:nvCxnSpPr>
            <p:cNvPr id="19" name="Straight Connector 23">
              <a:extLst>
                <a:ext uri="{FF2B5EF4-FFF2-40B4-BE49-F238E27FC236}">
                  <a16:creationId xmlns:a16="http://schemas.microsoft.com/office/drawing/2014/main" id="{8E7E41D9-DC53-46A7-AC78-C795B6E840FC}"/>
                </a:ext>
              </a:extLst>
            </p:cNvPr>
            <p:cNvCxnSpPr>
              <a:cxnSpLocks noChangeShapeType="1"/>
            </p:cNvCxnSpPr>
            <p:nvPr/>
          </p:nvCxnSpPr>
          <p:spPr bwMode="auto">
            <a:xfrm>
              <a:off x="1123950" y="2928938"/>
              <a:ext cx="12954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0" name="Straight Connector 25">
              <a:extLst>
                <a:ext uri="{FF2B5EF4-FFF2-40B4-BE49-F238E27FC236}">
                  <a16:creationId xmlns:a16="http://schemas.microsoft.com/office/drawing/2014/main" id="{4EC5DB76-A296-49D2-AC8E-7E5E6C477CBD}"/>
                </a:ext>
              </a:extLst>
            </p:cNvPr>
            <p:cNvCxnSpPr>
              <a:cxnSpLocks noChangeShapeType="1"/>
            </p:cNvCxnSpPr>
            <p:nvPr/>
          </p:nvCxnSpPr>
          <p:spPr bwMode="auto">
            <a:xfrm rot="16200000" flipH="1">
              <a:off x="785813" y="2357437"/>
              <a:ext cx="1785938" cy="1071563"/>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1" name="Straight Connector 27">
              <a:extLst>
                <a:ext uri="{FF2B5EF4-FFF2-40B4-BE49-F238E27FC236}">
                  <a16:creationId xmlns:a16="http://schemas.microsoft.com/office/drawing/2014/main" id="{D8F3BB40-1309-44AC-810C-5A17F26EBD68}"/>
                </a:ext>
              </a:extLst>
            </p:cNvPr>
            <p:cNvCxnSpPr>
              <a:cxnSpLocks noChangeShapeType="1"/>
            </p:cNvCxnSpPr>
            <p:nvPr/>
          </p:nvCxnSpPr>
          <p:spPr bwMode="auto">
            <a:xfrm rot="5400000" flipH="1" flipV="1">
              <a:off x="1285875" y="2000250"/>
              <a:ext cx="1928813" cy="1643063"/>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2" name="Straight Connector 29">
              <a:extLst>
                <a:ext uri="{FF2B5EF4-FFF2-40B4-BE49-F238E27FC236}">
                  <a16:creationId xmlns:a16="http://schemas.microsoft.com/office/drawing/2014/main" id="{428F97CC-3345-4ED0-812B-7D44EF1F360F}"/>
                </a:ext>
              </a:extLst>
            </p:cNvPr>
            <p:cNvCxnSpPr>
              <a:cxnSpLocks noChangeShapeType="1"/>
            </p:cNvCxnSpPr>
            <p:nvPr/>
          </p:nvCxnSpPr>
          <p:spPr bwMode="auto">
            <a:xfrm rot="5400000">
              <a:off x="1514689" y="3500438"/>
              <a:ext cx="1716087" cy="1588"/>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3" name="Straight Connector 30">
              <a:extLst>
                <a:ext uri="{FF2B5EF4-FFF2-40B4-BE49-F238E27FC236}">
                  <a16:creationId xmlns:a16="http://schemas.microsoft.com/office/drawing/2014/main" id="{6D9C3825-BFF1-42EC-85A3-FAEA5C0D0523}"/>
                </a:ext>
              </a:extLst>
            </p:cNvPr>
            <p:cNvCxnSpPr>
              <a:cxnSpLocks noChangeShapeType="1"/>
            </p:cNvCxnSpPr>
            <p:nvPr/>
          </p:nvCxnSpPr>
          <p:spPr bwMode="auto">
            <a:xfrm rot="5400000">
              <a:off x="699399" y="3498056"/>
              <a:ext cx="17145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24" name="TextBox 47">
              <a:extLst>
                <a:ext uri="{FF2B5EF4-FFF2-40B4-BE49-F238E27FC236}">
                  <a16:creationId xmlns:a16="http://schemas.microsoft.com/office/drawing/2014/main" id="{EB8727CD-9047-498B-82B5-18EECCAD6A3F}"/>
                </a:ext>
              </a:extLst>
            </p:cNvPr>
            <p:cNvSpPr txBox="1">
              <a:spLocks noChangeArrowheads="1"/>
            </p:cNvSpPr>
            <p:nvPr/>
          </p:nvSpPr>
          <p:spPr bwMode="auto">
            <a:xfrm>
              <a:off x="1517650" y="2840361"/>
              <a:ext cx="357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rPr>
                <a:t>e</a:t>
              </a:r>
              <a:endParaRPr kumimoji="0" lang="el-GR"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25" name="TextBox 47">
              <a:extLst>
                <a:ext uri="{FF2B5EF4-FFF2-40B4-BE49-F238E27FC236}">
                  <a16:creationId xmlns:a16="http://schemas.microsoft.com/office/drawing/2014/main" id="{3BC215CD-6E3D-45A2-B825-CEC263F68A3D}"/>
                </a:ext>
              </a:extLst>
            </p:cNvPr>
            <p:cNvSpPr txBox="1">
              <a:spLocks noChangeArrowheads="1"/>
            </p:cNvSpPr>
            <p:nvPr/>
          </p:nvSpPr>
          <p:spPr bwMode="auto">
            <a:xfrm>
              <a:off x="1787526" y="2865536"/>
              <a:ext cx="35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f</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
          <p:nvSpPr>
            <p:cNvPr id="26" name="TextBox 47">
              <a:extLst>
                <a:ext uri="{FF2B5EF4-FFF2-40B4-BE49-F238E27FC236}">
                  <a16:creationId xmlns:a16="http://schemas.microsoft.com/office/drawing/2014/main" id="{DEC99980-418D-436C-A181-986BE8E47FD4}"/>
                </a:ext>
              </a:extLst>
            </p:cNvPr>
            <p:cNvSpPr txBox="1">
              <a:spLocks noChangeArrowheads="1"/>
            </p:cNvSpPr>
            <p:nvPr/>
          </p:nvSpPr>
          <p:spPr bwMode="auto">
            <a:xfrm>
              <a:off x="2099098" y="2803525"/>
              <a:ext cx="357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g</a:t>
              </a:r>
              <a:endPar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
          <p:nvSpPr>
            <p:cNvPr id="27" name="Left Brace 34">
              <a:extLst>
                <a:ext uri="{FF2B5EF4-FFF2-40B4-BE49-F238E27FC236}">
                  <a16:creationId xmlns:a16="http://schemas.microsoft.com/office/drawing/2014/main" id="{230B95AC-9970-445A-923A-E546E30C4BC3}"/>
                </a:ext>
              </a:extLst>
            </p:cNvPr>
            <p:cNvSpPr>
              <a:spLocks/>
            </p:cNvSpPr>
            <p:nvPr/>
          </p:nvSpPr>
          <p:spPr bwMode="auto">
            <a:xfrm rot="16200000">
              <a:off x="1964531" y="4007644"/>
              <a:ext cx="46038" cy="882650"/>
            </a:xfrm>
            <a:prstGeom prst="leftBrace">
              <a:avLst>
                <a:gd name="adj1" fmla="val 8255"/>
                <a:gd name="adj2" fmla="val 50000"/>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l-GR"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28" name="TextBox 36">
              <a:extLst>
                <a:ext uri="{FF2B5EF4-FFF2-40B4-BE49-F238E27FC236}">
                  <a16:creationId xmlns:a16="http://schemas.microsoft.com/office/drawing/2014/main" id="{88D267A8-CC04-4A1F-9FB0-BE53CFDAB5CC}"/>
                </a:ext>
              </a:extLst>
            </p:cNvPr>
            <p:cNvSpPr txBox="1">
              <a:spLocks noChangeArrowheads="1"/>
            </p:cNvSpPr>
            <p:nvPr/>
          </p:nvSpPr>
          <p:spPr bwMode="auto">
            <a:xfrm>
              <a:off x="1541463" y="4464050"/>
              <a:ext cx="1357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rPr>
                <a:t>Εξαγωγές</a:t>
              </a:r>
            </a:p>
          </p:txBody>
        </p:sp>
      </p:grpSp>
      <p:sp>
        <p:nvSpPr>
          <p:cNvPr id="30" name="TextBox 35">
            <a:extLst>
              <a:ext uri="{FF2B5EF4-FFF2-40B4-BE49-F238E27FC236}">
                <a16:creationId xmlns:a16="http://schemas.microsoft.com/office/drawing/2014/main" id="{92E49B20-9644-4587-A5EA-760D3F762B49}"/>
              </a:ext>
            </a:extLst>
          </p:cNvPr>
          <p:cNvSpPr txBox="1">
            <a:spLocks noChangeArrowheads="1"/>
          </p:cNvSpPr>
          <p:nvPr/>
        </p:nvSpPr>
        <p:spPr bwMode="auto">
          <a:xfrm>
            <a:off x="5809089" y="208614"/>
            <a:ext cx="298081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Η επιδότηση αυξάνει την παραγωγή, μειώνει τη κατανάλωση και αυξάνει τις εξαγωγές. Η διεθνής τιμή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rPr>
              <a:t>W</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γίνεται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P</a:t>
            </a:r>
            <a:r>
              <a:rPr kumimoji="0" lang="en-US" altLang="en-US" sz="1600" b="0" i="0" u="none" strike="noStrike" kern="1200" cap="none" spc="0" normalizeH="0" baseline="30000" noProof="0" dirty="0">
                <a:ln>
                  <a:noFill/>
                </a:ln>
                <a:solidFill>
                  <a:srgbClr val="000000"/>
                </a:solidFill>
                <a:effectLst/>
                <a:uLnTx/>
                <a:uFillTx/>
                <a:latin typeface="Times" panose="02020603050405020304" pitchFamily="18" charset="0"/>
                <a:ea typeface="+mn-ea"/>
                <a:cs typeface="+mn-cs"/>
              </a:rPr>
              <a:t>*</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rPr>
              <a:t>S</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στις διεθνείς αγορές και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mn-cs"/>
              </a:rPr>
              <a:t>S</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στο εσωτερικό της χώρας.</a:t>
            </a:r>
            <a:endPar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Επιφάνεια </a:t>
            </a:r>
            <a:r>
              <a:rPr kumimoji="0" lang="en-US" altLang="en-US" sz="1600" b="0" i="0" u="none" strike="noStrike" kern="1200" cap="none" spc="0" normalizeH="0" baseline="0" noProof="0" dirty="0" err="1">
                <a:ln>
                  <a:noFill/>
                </a:ln>
                <a:solidFill>
                  <a:srgbClr val="000000"/>
                </a:solidFill>
                <a:effectLst/>
                <a:uLnTx/>
                <a:uFillTx/>
                <a:latin typeface="Times" panose="02020603050405020304" pitchFamily="18" charset="0"/>
                <a:ea typeface="+mn-ea"/>
                <a:cs typeface="+mn-cs"/>
              </a:rPr>
              <a:t>a+b+c</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 αύξηση στο πλεόνασμα του παραγωγού</a:t>
            </a: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Επιφάνεια </a:t>
            </a:r>
            <a:r>
              <a:rPr kumimoji="0" lang="en-US" altLang="en-US" sz="1600" b="0" i="0" u="none" strike="noStrike" kern="1200" cap="none" spc="0" normalizeH="0" baseline="0" noProof="0" dirty="0" err="1">
                <a:ln>
                  <a:noFill/>
                </a:ln>
                <a:solidFill>
                  <a:srgbClr val="000000"/>
                </a:solidFill>
                <a:effectLst/>
                <a:uLnTx/>
                <a:uFillTx/>
                <a:latin typeface="Times" panose="02020603050405020304" pitchFamily="18" charset="0"/>
                <a:ea typeface="+mn-ea"/>
                <a:cs typeface="+mn-cs"/>
              </a:rPr>
              <a:t>a+b</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 μείωση στο πλεόνασμα του καταναλωτή</a:t>
            </a: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Επιφάνεια </a:t>
            </a:r>
            <a:r>
              <a:rPr kumimoji="0" lang="en-US" altLang="en-US" sz="1600" b="0" i="0" u="none" strike="noStrike" kern="1200" cap="none" spc="0" normalizeH="0" baseline="0" noProof="0" dirty="0" err="1">
                <a:ln>
                  <a:noFill/>
                </a:ln>
                <a:solidFill>
                  <a:srgbClr val="000000"/>
                </a:solidFill>
                <a:effectLst/>
                <a:uLnTx/>
                <a:uFillTx/>
                <a:latin typeface="Times" panose="02020603050405020304" pitchFamily="18" charset="0"/>
                <a:ea typeface="+mn-ea"/>
                <a:cs typeface="+mn-cs"/>
              </a:rPr>
              <a:t>b+c+d+e+f</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a:t>
            </a:r>
            <a:r>
              <a:rPr lang="el-GR" altLang="en-US" sz="1600" kern="1200" dirty="0">
                <a:solidFill>
                  <a:srgbClr val="000000"/>
                </a:solidFill>
                <a:ea typeface="+mn-ea"/>
                <a:cs typeface="+mn-cs"/>
              </a:rPr>
              <a:t>+</a:t>
            </a:r>
            <a:r>
              <a:rPr lang="en-US" altLang="en-US" sz="1600" kern="1200" dirty="0">
                <a:solidFill>
                  <a:srgbClr val="000000"/>
                </a:solidFill>
                <a:ea typeface="+mn-ea"/>
                <a:cs typeface="+mn-cs"/>
              </a:rPr>
              <a:t>g</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κόστος κρατικής επιδότησης</a:t>
            </a: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Επιφάνεια </a:t>
            </a:r>
            <a:r>
              <a:rPr kumimoji="0" lang="en-US" altLang="en-US" sz="1600" b="0" i="0" u="none" strike="noStrike" kern="1200" cap="none" spc="0" normalizeH="0" baseline="0" noProof="0" dirty="0" err="1">
                <a:ln>
                  <a:noFill/>
                </a:ln>
                <a:solidFill>
                  <a:srgbClr val="000000"/>
                </a:solidFill>
                <a:effectLst/>
                <a:uLnTx/>
                <a:uFillTx/>
                <a:latin typeface="Times" panose="02020603050405020304" pitchFamily="18" charset="0"/>
                <a:ea typeface="+mn-ea"/>
                <a:cs typeface="+mn-cs"/>
              </a:rPr>
              <a:t>b+d</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 = απώλεια από στρέβλωση της αγοράς</a:t>
            </a:r>
          </a:p>
        </p:txBody>
      </p:sp>
    </p:spTree>
    <p:extLst>
      <p:ext uri="{BB962C8B-B14F-4D97-AF65-F5344CB8AC3E}">
        <p14:creationId xmlns:p14="http://schemas.microsoft.com/office/powerpoint/2010/main" val="3491673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300" b="0" i="0" u="none" strike="noStrike" kern="0" cap="none" spc="0" normalizeH="0" baseline="0" noProof="0">
              <a:ln>
                <a:noFill/>
              </a:ln>
              <a:solidFill>
                <a:srgbClr val="FFFFFF"/>
              </a:solidFill>
              <a:effectLst/>
              <a:uLnTx/>
              <a:uFillTx/>
              <a:latin typeface="Dosis ExtraLight"/>
              <a:sym typeface="Dosis ExtraLight"/>
            </a:endParaRPr>
          </a:p>
        </p:txBody>
      </p:sp>
      <p:grpSp>
        <p:nvGrpSpPr>
          <p:cNvPr id="2" name="Group 1">
            <a:extLst>
              <a:ext uri="{FF2B5EF4-FFF2-40B4-BE49-F238E27FC236}">
                <a16:creationId xmlns:a16="http://schemas.microsoft.com/office/drawing/2014/main" id="{F4A5339B-EF97-4F79-9F29-7C495465DA0E}"/>
              </a:ext>
            </a:extLst>
          </p:cNvPr>
          <p:cNvGrpSpPr/>
          <p:nvPr/>
        </p:nvGrpSpPr>
        <p:grpSpPr>
          <a:xfrm>
            <a:off x="2492587" y="652767"/>
            <a:ext cx="3533775" cy="3382962"/>
            <a:chOff x="609600" y="1357313"/>
            <a:chExt cx="3533775" cy="3382962"/>
          </a:xfrm>
        </p:grpSpPr>
        <p:cxnSp>
          <p:nvCxnSpPr>
            <p:cNvPr id="4" name="Straight Connector 7">
              <a:extLst>
                <a:ext uri="{FF2B5EF4-FFF2-40B4-BE49-F238E27FC236}">
                  <a16:creationId xmlns:a16="http://schemas.microsoft.com/office/drawing/2014/main" id="{FE6707F1-153C-4FE8-ADE6-242ACC25C532}"/>
                </a:ext>
              </a:extLst>
            </p:cNvPr>
            <p:cNvCxnSpPr>
              <a:cxnSpLocks noChangeShapeType="1"/>
            </p:cNvCxnSpPr>
            <p:nvPr/>
          </p:nvCxnSpPr>
          <p:spPr bwMode="auto">
            <a:xfrm rot="5400000">
              <a:off x="-213519" y="3036094"/>
              <a:ext cx="2644775"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5" name="Straight Connector 8">
              <a:extLst>
                <a:ext uri="{FF2B5EF4-FFF2-40B4-BE49-F238E27FC236}">
                  <a16:creationId xmlns:a16="http://schemas.microsoft.com/office/drawing/2014/main" id="{0495B83F-FCBB-4FDF-997C-4E39DEC8F261}"/>
                </a:ext>
              </a:extLst>
            </p:cNvPr>
            <p:cNvCxnSpPr>
              <a:cxnSpLocks noChangeShapeType="1"/>
            </p:cNvCxnSpPr>
            <p:nvPr/>
          </p:nvCxnSpPr>
          <p:spPr bwMode="auto">
            <a:xfrm>
              <a:off x="1109663" y="4357688"/>
              <a:ext cx="2357437" cy="1587"/>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6" name="TextBox 9">
              <a:extLst>
                <a:ext uri="{FF2B5EF4-FFF2-40B4-BE49-F238E27FC236}">
                  <a16:creationId xmlns:a16="http://schemas.microsoft.com/office/drawing/2014/main" id="{C89D0759-E61A-4C89-98DD-EE3FD028964E}"/>
                </a:ext>
              </a:extLst>
            </p:cNvPr>
            <p:cNvSpPr txBox="1">
              <a:spLocks noChangeArrowheads="1"/>
            </p:cNvSpPr>
            <p:nvPr/>
          </p:nvSpPr>
          <p:spPr bwMode="auto">
            <a:xfrm>
              <a:off x="609600" y="1357313"/>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Τιμή, </a:t>
              </a: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P</a:t>
              </a:r>
              <a:endParaRPr kumimoji="0" lang="el-GR"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endParaRPr>
            </a:p>
          </p:txBody>
        </p:sp>
        <p:sp>
          <p:nvSpPr>
            <p:cNvPr id="7" name="TextBox 10">
              <a:extLst>
                <a:ext uri="{FF2B5EF4-FFF2-40B4-BE49-F238E27FC236}">
                  <a16:creationId xmlns:a16="http://schemas.microsoft.com/office/drawing/2014/main" id="{DA987087-B394-4C69-A63F-FBB28C447EFA}"/>
                </a:ext>
              </a:extLst>
            </p:cNvPr>
            <p:cNvSpPr txBox="1">
              <a:spLocks noChangeArrowheads="1"/>
            </p:cNvSpPr>
            <p:nvPr/>
          </p:nvSpPr>
          <p:spPr bwMode="auto">
            <a:xfrm>
              <a:off x="2786063" y="4311650"/>
              <a:ext cx="1357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Ποσότητα, </a:t>
              </a:r>
              <a:r>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Q</a:t>
              </a:r>
              <a:endParaRPr kumimoji="0" lang="el-GR"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endParaRPr>
            </a:p>
          </p:txBody>
        </p:sp>
        <p:sp>
          <p:nvSpPr>
            <p:cNvPr id="8" name="TextBox 21">
              <a:extLst>
                <a:ext uri="{FF2B5EF4-FFF2-40B4-BE49-F238E27FC236}">
                  <a16:creationId xmlns:a16="http://schemas.microsoft.com/office/drawing/2014/main" id="{08D2B6EB-DE26-4F21-A475-F51943E1C62E}"/>
                </a:ext>
              </a:extLst>
            </p:cNvPr>
            <p:cNvSpPr txBox="1">
              <a:spLocks noChangeArrowheads="1"/>
            </p:cNvSpPr>
            <p:nvPr/>
          </p:nvSpPr>
          <p:spPr bwMode="auto">
            <a:xfrm>
              <a:off x="714375" y="2786063"/>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Arial"/>
                  <a:sym typeface="Arial"/>
                </a:rPr>
                <a:t>W</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Arial"/>
                <a:sym typeface="Arial"/>
              </a:endParaRPr>
            </a:p>
          </p:txBody>
        </p:sp>
        <p:cxnSp>
          <p:nvCxnSpPr>
            <p:cNvPr id="9" name="Straight Connector 40">
              <a:extLst>
                <a:ext uri="{FF2B5EF4-FFF2-40B4-BE49-F238E27FC236}">
                  <a16:creationId xmlns:a16="http://schemas.microsoft.com/office/drawing/2014/main" id="{00930EF5-BB74-474C-99B0-B01EBBFA07A8}"/>
                </a:ext>
              </a:extLst>
            </p:cNvPr>
            <p:cNvCxnSpPr>
              <a:cxnSpLocks noChangeShapeType="1"/>
            </p:cNvCxnSpPr>
            <p:nvPr/>
          </p:nvCxnSpPr>
          <p:spPr bwMode="auto">
            <a:xfrm>
              <a:off x="1125538" y="2704145"/>
              <a:ext cx="1260475"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11" name="TextBox 47">
              <a:extLst>
                <a:ext uri="{FF2B5EF4-FFF2-40B4-BE49-F238E27FC236}">
                  <a16:creationId xmlns:a16="http://schemas.microsoft.com/office/drawing/2014/main" id="{2997BECE-BDED-4D5F-AF13-E6BDA0D92DF5}"/>
                </a:ext>
              </a:extLst>
            </p:cNvPr>
            <p:cNvSpPr txBox="1">
              <a:spLocks noChangeArrowheads="1"/>
            </p:cNvSpPr>
            <p:nvPr/>
          </p:nvSpPr>
          <p:spPr bwMode="auto">
            <a:xfrm>
              <a:off x="714375" y="2531995"/>
              <a:ext cx="550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S</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13" name="TextBox 47">
              <a:extLst>
                <a:ext uri="{FF2B5EF4-FFF2-40B4-BE49-F238E27FC236}">
                  <a16:creationId xmlns:a16="http://schemas.microsoft.com/office/drawing/2014/main" id="{BE06A8B2-4624-4E4A-9706-A90E35037245}"/>
                </a:ext>
              </a:extLst>
            </p:cNvPr>
            <p:cNvSpPr txBox="1">
              <a:spLocks noChangeArrowheads="1"/>
            </p:cNvSpPr>
            <p:nvPr/>
          </p:nvSpPr>
          <p:spPr bwMode="auto">
            <a:xfrm>
              <a:off x="1143000" y="2670175"/>
              <a:ext cx="35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a</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Arial"/>
                <a:sym typeface="Arial"/>
              </a:endParaRPr>
            </a:p>
          </p:txBody>
        </p:sp>
        <p:sp>
          <p:nvSpPr>
            <p:cNvPr id="14" name="TextBox 47">
              <a:extLst>
                <a:ext uri="{FF2B5EF4-FFF2-40B4-BE49-F238E27FC236}">
                  <a16:creationId xmlns:a16="http://schemas.microsoft.com/office/drawing/2014/main" id="{9D232D19-79D9-4D1C-BB50-EB5D5DF1B8BC}"/>
                </a:ext>
              </a:extLst>
            </p:cNvPr>
            <p:cNvSpPr txBox="1">
              <a:spLocks noChangeArrowheads="1"/>
            </p:cNvSpPr>
            <p:nvPr/>
          </p:nvSpPr>
          <p:spPr bwMode="auto">
            <a:xfrm>
              <a:off x="1457325" y="2676525"/>
              <a:ext cx="35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b</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Arial"/>
                <a:sym typeface="Arial"/>
              </a:endParaRPr>
            </a:p>
          </p:txBody>
        </p:sp>
        <p:sp>
          <p:nvSpPr>
            <p:cNvPr id="15" name="TextBox 47">
              <a:extLst>
                <a:ext uri="{FF2B5EF4-FFF2-40B4-BE49-F238E27FC236}">
                  <a16:creationId xmlns:a16="http://schemas.microsoft.com/office/drawing/2014/main" id="{8D9AB3C3-9D5C-41FE-87DD-CBA7EFFF7931}"/>
                </a:ext>
              </a:extLst>
            </p:cNvPr>
            <p:cNvSpPr txBox="1">
              <a:spLocks noChangeArrowheads="1"/>
            </p:cNvSpPr>
            <p:nvPr/>
          </p:nvSpPr>
          <p:spPr bwMode="auto">
            <a:xfrm>
              <a:off x="1758950" y="2667000"/>
              <a:ext cx="357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c</a:t>
              </a:r>
              <a:endParaRPr kumimoji="0" lang="el-GR" altLang="en-US" sz="1600" b="0" i="0" u="none" strike="noStrike" kern="1200" cap="none" spc="0" normalizeH="0" baseline="-25000" noProof="0">
                <a:ln>
                  <a:noFill/>
                </a:ln>
                <a:solidFill>
                  <a:srgbClr val="000000"/>
                </a:solidFill>
                <a:effectLst/>
                <a:uLnTx/>
                <a:uFillTx/>
                <a:latin typeface="Times" panose="02020603050405020304" pitchFamily="18" charset="0"/>
                <a:ea typeface="+mn-ea"/>
                <a:cs typeface="Arial"/>
                <a:sym typeface="Arial"/>
              </a:endParaRPr>
            </a:p>
          </p:txBody>
        </p:sp>
        <p:sp>
          <p:nvSpPr>
            <p:cNvPr id="16" name="TextBox 47">
              <a:extLst>
                <a:ext uri="{FF2B5EF4-FFF2-40B4-BE49-F238E27FC236}">
                  <a16:creationId xmlns:a16="http://schemas.microsoft.com/office/drawing/2014/main" id="{EEEF8E42-8196-45A3-82CC-C79BFDD4BDEA}"/>
                </a:ext>
              </a:extLst>
            </p:cNvPr>
            <p:cNvSpPr txBox="1">
              <a:spLocks noChangeArrowheads="1"/>
            </p:cNvSpPr>
            <p:nvPr/>
          </p:nvSpPr>
          <p:spPr bwMode="auto">
            <a:xfrm>
              <a:off x="2163235" y="2669329"/>
              <a:ext cx="35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d</a:t>
              </a:r>
              <a:endParaRPr kumimoji="0" lang="el-GR"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endParaRPr>
            </a:p>
          </p:txBody>
        </p:sp>
        <p:sp>
          <p:nvSpPr>
            <p:cNvPr id="17" name="TextBox 47">
              <a:extLst>
                <a:ext uri="{FF2B5EF4-FFF2-40B4-BE49-F238E27FC236}">
                  <a16:creationId xmlns:a16="http://schemas.microsoft.com/office/drawing/2014/main" id="{D94AFB51-4C17-49A7-86E6-D5BE579004DC}"/>
                </a:ext>
              </a:extLst>
            </p:cNvPr>
            <p:cNvSpPr txBox="1">
              <a:spLocks noChangeArrowheads="1"/>
            </p:cNvSpPr>
            <p:nvPr/>
          </p:nvSpPr>
          <p:spPr bwMode="auto">
            <a:xfrm>
              <a:off x="2662238" y="1739900"/>
              <a:ext cx="4222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S</a:t>
              </a:r>
              <a:endParaRPr kumimoji="0" lang="el-GR"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Arial"/>
                <a:sym typeface="Arial"/>
              </a:endParaRPr>
            </a:p>
          </p:txBody>
        </p:sp>
        <p:sp>
          <p:nvSpPr>
            <p:cNvPr id="18" name="TextBox 47">
              <a:extLst>
                <a:ext uri="{FF2B5EF4-FFF2-40B4-BE49-F238E27FC236}">
                  <a16:creationId xmlns:a16="http://schemas.microsoft.com/office/drawing/2014/main" id="{19F7F215-42B4-499C-9CD5-685CC7F1E25C}"/>
                </a:ext>
              </a:extLst>
            </p:cNvPr>
            <p:cNvSpPr txBox="1">
              <a:spLocks noChangeArrowheads="1"/>
            </p:cNvSpPr>
            <p:nvPr/>
          </p:nvSpPr>
          <p:spPr bwMode="auto">
            <a:xfrm>
              <a:off x="2000250" y="3714750"/>
              <a:ext cx="423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D</a:t>
              </a:r>
              <a:endParaRPr kumimoji="0" lang="el-GR" altLang="en-US" sz="1600" b="0" i="0" u="none" strike="noStrike" kern="1200" cap="none" spc="0" normalizeH="0" baseline="30000" noProof="0">
                <a:ln>
                  <a:noFill/>
                </a:ln>
                <a:solidFill>
                  <a:srgbClr val="000000"/>
                </a:solidFill>
                <a:effectLst/>
                <a:uLnTx/>
                <a:uFillTx/>
                <a:latin typeface="Times" panose="02020603050405020304" pitchFamily="18" charset="0"/>
                <a:ea typeface="+mn-ea"/>
                <a:cs typeface="Arial"/>
                <a:sym typeface="Arial"/>
              </a:endParaRPr>
            </a:p>
          </p:txBody>
        </p:sp>
        <p:cxnSp>
          <p:nvCxnSpPr>
            <p:cNvPr id="19" name="Straight Connector 23">
              <a:extLst>
                <a:ext uri="{FF2B5EF4-FFF2-40B4-BE49-F238E27FC236}">
                  <a16:creationId xmlns:a16="http://schemas.microsoft.com/office/drawing/2014/main" id="{8E7E41D9-DC53-46A7-AC78-C795B6E840FC}"/>
                </a:ext>
              </a:extLst>
            </p:cNvPr>
            <p:cNvCxnSpPr>
              <a:cxnSpLocks noChangeShapeType="1"/>
            </p:cNvCxnSpPr>
            <p:nvPr/>
          </p:nvCxnSpPr>
          <p:spPr bwMode="auto">
            <a:xfrm>
              <a:off x="1123950" y="2928938"/>
              <a:ext cx="1224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0" name="Straight Connector 25">
              <a:extLst>
                <a:ext uri="{FF2B5EF4-FFF2-40B4-BE49-F238E27FC236}">
                  <a16:creationId xmlns:a16="http://schemas.microsoft.com/office/drawing/2014/main" id="{4EC5DB76-A296-49D2-AC8E-7E5E6C477CBD}"/>
                </a:ext>
              </a:extLst>
            </p:cNvPr>
            <p:cNvCxnSpPr>
              <a:cxnSpLocks noChangeShapeType="1"/>
            </p:cNvCxnSpPr>
            <p:nvPr/>
          </p:nvCxnSpPr>
          <p:spPr bwMode="auto">
            <a:xfrm rot="16200000" flipH="1">
              <a:off x="785813" y="2357437"/>
              <a:ext cx="1785938" cy="1071563"/>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1" name="Straight Connector 27">
              <a:extLst>
                <a:ext uri="{FF2B5EF4-FFF2-40B4-BE49-F238E27FC236}">
                  <a16:creationId xmlns:a16="http://schemas.microsoft.com/office/drawing/2014/main" id="{D8F3BB40-1309-44AC-810C-5A17F26EBD68}"/>
                </a:ext>
              </a:extLst>
            </p:cNvPr>
            <p:cNvCxnSpPr>
              <a:cxnSpLocks noChangeShapeType="1"/>
            </p:cNvCxnSpPr>
            <p:nvPr/>
          </p:nvCxnSpPr>
          <p:spPr bwMode="auto">
            <a:xfrm rot="5400000" flipH="1" flipV="1">
              <a:off x="1285875" y="2000250"/>
              <a:ext cx="1928813" cy="1643063"/>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2" name="Straight Connector 29">
              <a:extLst>
                <a:ext uri="{FF2B5EF4-FFF2-40B4-BE49-F238E27FC236}">
                  <a16:creationId xmlns:a16="http://schemas.microsoft.com/office/drawing/2014/main" id="{428F97CC-3345-4ED0-812B-7D44EF1F360F}"/>
                </a:ext>
              </a:extLst>
            </p:cNvPr>
            <p:cNvCxnSpPr>
              <a:cxnSpLocks noChangeShapeType="1"/>
            </p:cNvCxnSpPr>
            <p:nvPr/>
          </p:nvCxnSpPr>
          <p:spPr bwMode="auto">
            <a:xfrm rot="5400000">
              <a:off x="1544732" y="3517806"/>
              <a:ext cx="1656000" cy="1588"/>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3" name="Straight Connector 30">
              <a:extLst>
                <a:ext uri="{FF2B5EF4-FFF2-40B4-BE49-F238E27FC236}">
                  <a16:creationId xmlns:a16="http://schemas.microsoft.com/office/drawing/2014/main" id="{6D9C3825-BFF1-42EC-85A3-FAEA5C0D0523}"/>
                </a:ext>
              </a:extLst>
            </p:cNvPr>
            <p:cNvCxnSpPr>
              <a:cxnSpLocks noChangeShapeType="1"/>
            </p:cNvCxnSpPr>
            <p:nvPr/>
          </p:nvCxnSpPr>
          <p:spPr bwMode="auto">
            <a:xfrm rot="5400000">
              <a:off x="735422" y="3522991"/>
              <a:ext cx="1656000" cy="158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27" name="Left Brace 34">
              <a:extLst>
                <a:ext uri="{FF2B5EF4-FFF2-40B4-BE49-F238E27FC236}">
                  <a16:creationId xmlns:a16="http://schemas.microsoft.com/office/drawing/2014/main" id="{230B95AC-9970-445A-923A-E546E30C4BC3}"/>
                </a:ext>
              </a:extLst>
            </p:cNvPr>
            <p:cNvSpPr>
              <a:spLocks/>
            </p:cNvSpPr>
            <p:nvPr/>
          </p:nvSpPr>
          <p:spPr bwMode="auto">
            <a:xfrm rot="16200000">
              <a:off x="1964531" y="4007644"/>
              <a:ext cx="46038" cy="882650"/>
            </a:xfrm>
            <a:prstGeom prst="leftBrace">
              <a:avLst>
                <a:gd name="adj1" fmla="val 8255"/>
                <a:gd name="adj2" fmla="val 50000"/>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endParaRPr>
            </a:p>
          </p:txBody>
        </p:sp>
        <p:sp>
          <p:nvSpPr>
            <p:cNvPr id="28" name="TextBox 36">
              <a:extLst>
                <a:ext uri="{FF2B5EF4-FFF2-40B4-BE49-F238E27FC236}">
                  <a16:creationId xmlns:a16="http://schemas.microsoft.com/office/drawing/2014/main" id="{88D267A8-CC04-4A1F-9FB0-BE53CFDAB5CC}"/>
                </a:ext>
              </a:extLst>
            </p:cNvPr>
            <p:cNvSpPr txBox="1">
              <a:spLocks noChangeArrowheads="1"/>
            </p:cNvSpPr>
            <p:nvPr/>
          </p:nvSpPr>
          <p:spPr bwMode="auto">
            <a:xfrm>
              <a:off x="1541463" y="4464050"/>
              <a:ext cx="1357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a:sym typeface="Arial"/>
                </a:rPr>
                <a:t>Εξαγωγές</a:t>
              </a:r>
            </a:p>
          </p:txBody>
        </p:sp>
      </p:grpSp>
      <p:sp>
        <p:nvSpPr>
          <p:cNvPr id="30" name="TextBox 35">
            <a:extLst>
              <a:ext uri="{FF2B5EF4-FFF2-40B4-BE49-F238E27FC236}">
                <a16:creationId xmlns:a16="http://schemas.microsoft.com/office/drawing/2014/main" id="{92E49B20-9644-4587-A5EA-760D3F762B49}"/>
              </a:ext>
            </a:extLst>
          </p:cNvPr>
          <p:cNvSpPr txBox="1">
            <a:spLocks noChangeArrowheads="1"/>
          </p:cNvSpPr>
          <p:nvPr/>
        </p:nvSpPr>
        <p:spPr bwMode="auto">
          <a:xfrm>
            <a:off x="5809089" y="208614"/>
            <a:ext cx="2980811"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Η επιδότηση αυξάνει την παραγωγή, μειώνει τη κατανάλωση και αυξάνει τις εξαγωγές. Η διεθνής τιμή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W</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γίνεται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30000" noProof="0" dirty="0">
                <a:ln>
                  <a:noFill/>
                </a:ln>
                <a:solidFill>
                  <a:srgbClr val="000000"/>
                </a:solidFill>
                <a:effectLst/>
                <a:uLnTx/>
                <a:uFillTx/>
                <a:latin typeface="Times" panose="02020603050405020304" pitchFamily="18" charset="0"/>
                <a:ea typeface="+mn-ea"/>
                <a:cs typeface="Arial"/>
                <a:sym typeface="Arial"/>
              </a:rPr>
              <a:t>*</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S</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στις διεθνείς αγορές και </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n-US" altLang="en-US" sz="1600" b="0" i="0" u="none" strike="noStrike" kern="1200" cap="none" spc="0" normalizeH="0" baseline="-25000" noProof="0" dirty="0">
                <a:ln>
                  <a:noFill/>
                </a:ln>
                <a:solidFill>
                  <a:srgbClr val="000000"/>
                </a:solidFill>
                <a:effectLst/>
                <a:uLnTx/>
                <a:uFillTx/>
                <a:latin typeface="Times" panose="02020603050405020304" pitchFamily="18" charset="0"/>
                <a:ea typeface="+mn-ea"/>
                <a:cs typeface="Arial"/>
                <a:sym typeface="Arial"/>
              </a:rPr>
              <a:t>S</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στο εσωτερικό της χώρας.</a:t>
            </a:r>
            <a:endPar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Η διεθνής τιμή δεν αλλάζει η μικρή χώρα δεν μπορεί να την επηρεάσει</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Επιφάνεια </a:t>
            </a:r>
            <a:r>
              <a:rPr kumimoji="0" lang="en-US" altLang="en-US" sz="1600" b="0" i="0" u="none" strike="noStrike" kern="1200" cap="none" spc="0" normalizeH="0" baseline="0" noProof="0" dirty="0" err="1">
                <a:ln>
                  <a:noFill/>
                </a:ln>
                <a:solidFill>
                  <a:srgbClr val="000000"/>
                </a:solidFill>
                <a:effectLst/>
                <a:uLnTx/>
                <a:uFillTx/>
                <a:latin typeface="Times" panose="02020603050405020304" pitchFamily="18" charset="0"/>
                <a:ea typeface="+mn-ea"/>
                <a:cs typeface="Arial"/>
                <a:sym typeface="Arial"/>
              </a:rPr>
              <a:t>a+b+c</a:t>
            </a:r>
            <a:r>
              <a:rPr kumimoji="0" lang="en-US"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 αύξηση στο πλεόνασμα του παραγωγού</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Επιφάνεια </a:t>
            </a:r>
            <a:r>
              <a:rPr kumimoji="0" lang="en-US" altLang="en-US" sz="1600" b="0" i="0" u="none" strike="noStrike" kern="1200" cap="none" spc="0" normalizeH="0" baseline="0" noProof="0" dirty="0" err="1">
                <a:ln>
                  <a:noFill/>
                </a:ln>
                <a:solidFill>
                  <a:srgbClr val="000000"/>
                </a:solidFill>
                <a:effectLst/>
                <a:uLnTx/>
                <a:uFillTx/>
                <a:latin typeface="Times" panose="02020603050405020304" pitchFamily="18" charset="0"/>
                <a:ea typeface="+mn-ea"/>
                <a:cs typeface="Arial"/>
                <a:sym typeface="Arial"/>
              </a:rPr>
              <a:t>a+b</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 μείωση στο πλεόνασμα του καταναλωτή</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Επιφάνεια </a:t>
            </a:r>
            <a:r>
              <a:rPr kumimoji="0" lang="en-US" altLang="en-US" sz="1600" b="0" i="0" u="none" strike="noStrike" kern="1200" cap="none" spc="0" normalizeH="0" baseline="0" noProof="0" dirty="0" err="1">
                <a:ln>
                  <a:noFill/>
                </a:ln>
                <a:solidFill>
                  <a:srgbClr val="000000"/>
                </a:solidFill>
                <a:effectLst/>
                <a:uLnTx/>
                <a:uFillTx/>
                <a:latin typeface="Times" panose="02020603050405020304" pitchFamily="18" charset="0"/>
                <a:ea typeface="+mn-ea"/>
                <a:cs typeface="Arial"/>
                <a:sym typeface="Arial"/>
              </a:rPr>
              <a:t>b+c+d</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κόστος κρατικής επιδότησης</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Επιφάνεια </a:t>
            </a:r>
            <a:r>
              <a:rPr kumimoji="0" lang="en-US" altLang="en-US" sz="1600" b="0" i="0" u="none" strike="noStrike" kern="1200" cap="none" spc="0" normalizeH="0" baseline="0" noProof="0" dirty="0" err="1">
                <a:ln>
                  <a:noFill/>
                </a:ln>
                <a:solidFill>
                  <a:srgbClr val="000000"/>
                </a:solidFill>
                <a:effectLst/>
                <a:uLnTx/>
                <a:uFillTx/>
                <a:latin typeface="Times" panose="02020603050405020304" pitchFamily="18" charset="0"/>
                <a:ea typeface="+mn-ea"/>
                <a:cs typeface="Arial"/>
                <a:sym typeface="Arial"/>
              </a:rPr>
              <a:t>b+d</a:t>
            </a:r>
            <a:r>
              <a:rPr kumimoji="0" lang="el-GR" alt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 απώλεια από στρέβλωση της παραγωγής</a:t>
            </a:r>
          </a:p>
        </p:txBody>
      </p:sp>
      <p:sp>
        <p:nvSpPr>
          <p:cNvPr id="338" name="Google Shape;338;p33"/>
          <p:cNvSpPr txBox="1">
            <a:spLocks noGrp="1"/>
          </p:cNvSpPr>
          <p:nvPr>
            <p:ph type="body" idx="4294967295"/>
          </p:nvPr>
        </p:nvSpPr>
        <p:spPr>
          <a:xfrm>
            <a:off x="76209" y="1107771"/>
            <a:ext cx="2911800" cy="41640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l-GR" sz="3000" dirty="0">
                <a:solidFill>
                  <a:srgbClr val="51B148"/>
                </a:solidFill>
                <a:latin typeface="+mn-lt"/>
                <a:ea typeface="Dosis ExtraLight"/>
                <a:cs typeface="Dosis ExtraLight"/>
                <a:sym typeface="Dosis ExtraLight"/>
              </a:rPr>
              <a:t>Παρέμβαση στην αγορά – εξωτερικό εμπόριο</a:t>
            </a:r>
          </a:p>
          <a:p>
            <a:pPr marL="0" lvl="0" indent="0" algn="l" rtl="0">
              <a:spcBef>
                <a:spcPts val="600"/>
              </a:spcBef>
              <a:spcAft>
                <a:spcPts val="0"/>
              </a:spcAft>
              <a:buNone/>
            </a:pPr>
            <a:r>
              <a:rPr lang="en-US" sz="3000" dirty="0">
                <a:solidFill>
                  <a:srgbClr val="51B148"/>
                </a:solidFill>
                <a:latin typeface="+mn-lt"/>
                <a:ea typeface="Dosis ExtraLight"/>
                <a:cs typeface="Dosis ExtraLight"/>
                <a:sym typeface="Dosis ExtraLight"/>
              </a:rPr>
              <a:t>5</a:t>
            </a:r>
            <a:r>
              <a:rPr lang="el-GR" sz="3000" dirty="0">
                <a:solidFill>
                  <a:srgbClr val="51B148"/>
                </a:solidFill>
                <a:latin typeface="+mn-lt"/>
                <a:ea typeface="Dosis ExtraLight"/>
                <a:cs typeface="Dosis ExtraLight"/>
                <a:sym typeface="Dosis ExtraLight"/>
              </a:rPr>
              <a:t>. Επιδοτήσεις εξαγωγών (β) από μικρή χώρα</a:t>
            </a:r>
            <a:endParaRPr sz="3000" dirty="0">
              <a:solidFill>
                <a:srgbClr val="51B148"/>
              </a:solidFill>
              <a:latin typeface="+mn-lt"/>
              <a:ea typeface="Dosis ExtraLight"/>
              <a:cs typeface="Dosis ExtraLight"/>
              <a:sym typeface="Dosis ExtraLight"/>
            </a:endParaRPr>
          </a:p>
        </p:txBody>
      </p:sp>
    </p:spTree>
    <p:extLst>
      <p:ext uri="{BB962C8B-B14F-4D97-AF65-F5344CB8AC3E}">
        <p14:creationId xmlns:p14="http://schemas.microsoft.com/office/powerpoint/2010/main" val="162263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Dosis ExtraLight"/>
                <a:sym typeface="Dosis ExtraLight"/>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300" b="0" i="0" u="none" strike="noStrike" kern="0" cap="none" spc="0" normalizeH="0" baseline="0" noProof="0">
              <a:ln>
                <a:noFill/>
              </a:ln>
              <a:solidFill>
                <a:srgbClr val="FFFFFF"/>
              </a:solidFill>
              <a:effectLst/>
              <a:uLnTx/>
              <a:uFillTx/>
              <a:latin typeface="Dosis ExtraLight"/>
              <a:sym typeface="Dosis ExtraLight"/>
            </a:endParaRPr>
          </a:p>
        </p:txBody>
      </p:sp>
      <p:sp>
        <p:nvSpPr>
          <p:cNvPr id="338" name="Google Shape;338;p33"/>
          <p:cNvSpPr txBox="1">
            <a:spLocks noGrp="1"/>
          </p:cNvSpPr>
          <p:nvPr>
            <p:ph type="body" idx="4294967295"/>
          </p:nvPr>
        </p:nvSpPr>
        <p:spPr>
          <a:xfrm>
            <a:off x="76209" y="979451"/>
            <a:ext cx="2911800" cy="41640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l-GR" sz="3000" dirty="0">
                <a:solidFill>
                  <a:srgbClr val="51B148"/>
                </a:solidFill>
                <a:latin typeface="+mn-lt"/>
                <a:ea typeface="Dosis ExtraLight"/>
                <a:cs typeface="Dosis ExtraLight"/>
                <a:sym typeface="Dosis ExtraLight"/>
              </a:rPr>
              <a:t>Παρέμβαση στην αγορά – εξωτερικό εμπόριο</a:t>
            </a:r>
          </a:p>
          <a:p>
            <a:pPr marL="0" lvl="0" indent="0" algn="l" rtl="0">
              <a:spcBef>
                <a:spcPts val="600"/>
              </a:spcBef>
              <a:spcAft>
                <a:spcPts val="0"/>
              </a:spcAft>
              <a:buNone/>
            </a:pPr>
            <a:r>
              <a:rPr lang="en-US" sz="3000" dirty="0">
                <a:solidFill>
                  <a:srgbClr val="51B148"/>
                </a:solidFill>
                <a:latin typeface="+mn-lt"/>
                <a:ea typeface="Dosis ExtraLight"/>
                <a:cs typeface="Dosis ExtraLight"/>
                <a:sym typeface="Dosis ExtraLight"/>
              </a:rPr>
              <a:t>6</a:t>
            </a:r>
            <a:r>
              <a:rPr lang="el-GR" sz="3000" dirty="0">
                <a:solidFill>
                  <a:srgbClr val="51B148"/>
                </a:solidFill>
                <a:latin typeface="+mn-lt"/>
                <a:ea typeface="Dosis ExtraLight"/>
                <a:cs typeface="Dosis ExtraLight"/>
                <a:sym typeface="Dosis ExtraLight"/>
              </a:rPr>
              <a:t>. Ποσοστώσεις εισαγωγής</a:t>
            </a:r>
            <a:endParaRPr sz="3000" dirty="0">
              <a:solidFill>
                <a:srgbClr val="51B148"/>
              </a:solidFill>
              <a:latin typeface="+mn-lt"/>
              <a:ea typeface="Dosis ExtraLight"/>
              <a:cs typeface="Dosis ExtraLight"/>
              <a:sym typeface="Dosis ExtraLight"/>
            </a:endParaRPr>
          </a:p>
        </p:txBody>
      </p:sp>
      <p:grpSp>
        <p:nvGrpSpPr>
          <p:cNvPr id="4" name="Group 3">
            <a:extLst>
              <a:ext uri="{FF2B5EF4-FFF2-40B4-BE49-F238E27FC236}">
                <a16:creationId xmlns:a16="http://schemas.microsoft.com/office/drawing/2014/main" id="{C56754E5-04F3-482D-82D2-784112B706D8}"/>
              </a:ext>
            </a:extLst>
          </p:cNvPr>
          <p:cNvGrpSpPr/>
          <p:nvPr/>
        </p:nvGrpSpPr>
        <p:grpSpPr>
          <a:xfrm>
            <a:off x="3244427" y="106257"/>
            <a:ext cx="4876800" cy="3657600"/>
            <a:chOff x="2661920" y="106257"/>
            <a:chExt cx="4876800" cy="3657600"/>
          </a:xfrm>
        </p:grpSpPr>
        <p:pic>
          <p:nvPicPr>
            <p:cNvPr id="1026" name="Picture 2">
              <a:extLst>
                <a:ext uri="{FF2B5EF4-FFF2-40B4-BE49-F238E27FC236}">
                  <a16:creationId xmlns:a16="http://schemas.microsoft.com/office/drawing/2014/main" id="{D645702B-6839-411F-8DD8-0B789273D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920" y="106257"/>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1D55CB-79FA-4D50-BCAA-FEE83CA95692}"/>
                </a:ext>
              </a:extLst>
            </p:cNvPr>
            <p:cNvSpPr txBox="1"/>
            <p:nvPr/>
          </p:nvSpPr>
          <p:spPr>
            <a:xfrm>
              <a:off x="5926665" y="2340917"/>
              <a:ext cx="1253067" cy="461665"/>
            </a:xfrm>
            <a:prstGeom prst="rect">
              <a:avLst/>
            </a:prstGeom>
            <a:solidFill>
              <a:schemeClr val="bg1"/>
            </a:solidFill>
          </p:spPr>
          <p:txBody>
            <a:bodyPr wrap="square" rtlCol="0">
              <a:spAutoFit/>
            </a:bodyPr>
            <a:lstStyle/>
            <a:p>
              <a:r>
                <a:rPr lang="el-GR" sz="1200" dirty="0"/>
                <a:t>Τιμή Διεθνούς εμπορίου</a:t>
              </a:r>
              <a:endParaRPr lang="en-US" sz="1200" dirty="0"/>
            </a:p>
          </p:txBody>
        </p:sp>
        <p:sp>
          <p:nvSpPr>
            <p:cNvPr id="3" name="TextBox 2">
              <a:extLst>
                <a:ext uri="{FF2B5EF4-FFF2-40B4-BE49-F238E27FC236}">
                  <a16:creationId xmlns:a16="http://schemas.microsoft.com/office/drawing/2014/main" id="{9BFA6174-6842-45B7-A9E1-17B8AFA9F64D}"/>
                </a:ext>
              </a:extLst>
            </p:cNvPr>
            <p:cNvSpPr txBox="1"/>
            <p:nvPr/>
          </p:nvSpPr>
          <p:spPr>
            <a:xfrm>
              <a:off x="5935859" y="3115193"/>
              <a:ext cx="440268" cy="307777"/>
            </a:xfrm>
            <a:prstGeom prst="rect">
              <a:avLst/>
            </a:prstGeom>
            <a:solidFill>
              <a:schemeClr val="bg1"/>
            </a:solidFill>
          </p:spPr>
          <p:txBody>
            <a:bodyPr wrap="square" rtlCol="0">
              <a:spAutoFit/>
            </a:bodyPr>
            <a:lstStyle/>
            <a:p>
              <a:r>
                <a:rPr lang="en-US" dirty="0"/>
                <a:t>D</a:t>
              </a:r>
            </a:p>
          </p:txBody>
        </p:sp>
        <p:sp>
          <p:nvSpPr>
            <p:cNvPr id="7" name="TextBox 6">
              <a:extLst>
                <a:ext uri="{FF2B5EF4-FFF2-40B4-BE49-F238E27FC236}">
                  <a16:creationId xmlns:a16="http://schemas.microsoft.com/office/drawing/2014/main" id="{FF6EAAD5-39F8-4E36-A807-DC0BE0946A8D}"/>
                </a:ext>
              </a:extLst>
            </p:cNvPr>
            <p:cNvSpPr txBox="1"/>
            <p:nvPr/>
          </p:nvSpPr>
          <p:spPr>
            <a:xfrm>
              <a:off x="5881672" y="375379"/>
              <a:ext cx="440268" cy="523220"/>
            </a:xfrm>
            <a:prstGeom prst="rect">
              <a:avLst/>
            </a:prstGeom>
            <a:solidFill>
              <a:schemeClr val="bg1"/>
            </a:solidFill>
          </p:spPr>
          <p:txBody>
            <a:bodyPr wrap="square" rtlCol="0">
              <a:spAutoFit/>
            </a:bodyPr>
            <a:lstStyle/>
            <a:p>
              <a:r>
                <a:rPr lang="en-US" dirty="0"/>
                <a:t>S</a:t>
              </a:r>
            </a:p>
            <a:p>
              <a:endParaRPr lang="en-US" dirty="0"/>
            </a:p>
          </p:txBody>
        </p:sp>
        <p:sp>
          <p:nvSpPr>
            <p:cNvPr id="8" name="TextBox 7">
              <a:extLst>
                <a:ext uri="{FF2B5EF4-FFF2-40B4-BE49-F238E27FC236}">
                  <a16:creationId xmlns:a16="http://schemas.microsoft.com/office/drawing/2014/main" id="{25D5ADDD-672D-4A5C-90C2-AB94BA93D740}"/>
                </a:ext>
              </a:extLst>
            </p:cNvPr>
            <p:cNvSpPr txBox="1"/>
            <p:nvPr/>
          </p:nvSpPr>
          <p:spPr>
            <a:xfrm>
              <a:off x="6285653" y="3284470"/>
              <a:ext cx="1253067" cy="276999"/>
            </a:xfrm>
            <a:prstGeom prst="rect">
              <a:avLst/>
            </a:prstGeom>
            <a:solidFill>
              <a:schemeClr val="bg1"/>
            </a:solidFill>
          </p:spPr>
          <p:txBody>
            <a:bodyPr wrap="square" rtlCol="0">
              <a:spAutoFit/>
            </a:bodyPr>
            <a:lstStyle/>
            <a:p>
              <a:r>
                <a:rPr lang="el-GR" sz="1200" dirty="0"/>
                <a:t>Ποσότητα, </a:t>
              </a:r>
              <a:r>
                <a:rPr lang="en-US" sz="1200" dirty="0"/>
                <a:t>Q</a:t>
              </a:r>
            </a:p>
          </p:txBody>
        </p:sp>
        <p:sp>
          <p:nvSpPr>
            <p:cNvPr id="9" name="TextBox 8">
              <a:extLst>
                <a:ext uri="{FF2B5EF4-FFF2-40B4-BE49-F238E27FC236}">
                  <a16:creationId xmlns:a16="http://schemas.microsoft.com/office/drawing/2014/main" id="{E5FD4EAC-FE5B-472C-AB5E-A8EB545F7061}"/>
                </a:ext>
              </a:extLst>
            </p:cNvPr>
            <p:cNvSpPr txBox="1"/>
            <p:nvPr/>
          </p:nvSpPr>
          <p:spPr>
            <a:xfrm>
              <a:off x="5168778" y="2008813"/>
              <a:ext cx="1049142" cy="553998"/>
            </a:xfrm>
            <a:prstGeom prst="rect">
              <a:avLst/>
            </a:prstGeom>
            <a:solidFill>
              <a:schemeClr val="bg1"/>
            </a:solidFill>
          </p:spPr>
          <p:txBody>
            <a:bodyPr wrap="square" rtlCol="0">
              <a:spAutoFit/>
            </a:bodyPr>
            <a:lstStyle/>
            <a:p>
              <a:r>
                <a:rPr lang="el-GR" sz="1000" dirty="0"/>
                <a:t>Ισορροπία διεθνούς εμπορίου</a:t>
              </a:r>
              <a:endParaRPr lang="en-US" sz="1000" dirty="0"/>
            </a:p>
          </p:txBody>
        </p:sp>
        <p:sp>
          <p:nvSpPr>
            <p:cNvPr id="10" name="TextBox 9">
              <a:extLst>
                <a:ext uri="{FF2B5EF4-FFF2-40B4-BE49-F238E27FC236}">
                  <a16:creationId xmlns:a16="http://schemas.microsoft.com/office/drawing/2014/main" id="{B8C6D45E-687B-44A9-92E3-414B29676E6E}"/>
                </a:ext>
              </a:extLst>
            </p:cNvPr>
            <p:cNvSpPr txBox="1"/>
            <p:nvPr/>
          </p:nvSpPr>
          <p:spPr>
            <a:xfrm>
              <a:off x="5272797" y="1446032"/>
              <a:ext cx="1344749" cy="553998"/>
            </a:xfrm>
            <a:prstGeom prst="rect">
              <a:avLst/>
            </a:prstGeom>
            <a:solidFill>
              <a:schemeClr val="bg1"/>
            </a:solidFill>
          </p:spPr>
          <p:txBody>
            <a:bodyPr wrap="square" rtlCol="0">
              <a:spAutoFit/>
            </a:bodyPr>
            <a:lstStyle/>
            <a:p>
              <a:r>
                <a:rPr lang="el-GR" sz="1000" dirty="0"/>
                <a:t>Τιμή στο εσωτερικό μετά την επιβολή της ποσόστωσης</a:t>
              </a:r>
              <a:endParaRPr lang="en-US" sz="1000" dirty="0"/>
            </a:p>
          </p:txBody>
        </p:sp>
        <p:sp>
          <p:nvSpPr>
            <p:cNvPr id="11" name="TextBox 10">
              <a:extLst>
                <a:ext uri="{FF2B5EF4-FFF2-40B4-BE49-F238E27FC236}">
                  <a16:creationId xmlns:a16="http://schemas.microsoft.com/office/drawing/2014/main" id="{709F0913-E4E0-407A-B0F4-5937DECFB266}"/>
                </a:ext>
              </a:extLst>
            </p:cNvPr>
            <p:cNvSpPr txBox="1"/>
            <p:nvPr/>
          </p:nvSpPr>
          <p:spPr>
            <a:xfrm>
              <a:off x="3779761" y="821313"/>
              <a:ext cx="1389017" cy="400110"/>
            </a:xfrm>
            <a:prstGeom prst="rect">
              <a:avLst/>
            </a:prstGeom>
            <a:solidFill>
              <a:schemeClr val="bg1"/>
            </a:solidFill>
          </p:spPr>
          <p:txBody>
            <a:bodyPr wrap="square" rtlCol="0">
              <a:spAutoFit/>
            </a:bodyPr>
            <a:lstStyle/>
            <a:p>
              <a:r>
                <a:rPr lang="el-GR" sz="1000" dirty="0"/>
                <a:t>Ισορροπία εγχώριου εμπορίου</a:t>
              </a:r>
              <a:endParaRPr lang="en-US" sz="1000" dirty="0"/>
            </a:p>
          </p:txBody>
        </p:sp>
        <p:sp>
          <p:nvSpPr>
            <p:cNvPr id="12" name="TextBox 11">
              <a:extLst>
                <a:ext uri="{FF2B5EF4-FFF2-40B4-BE49-F238E27FC236}">
                  <a16:creationId xmlns:a16="http://schemas.microsoft.com/office/drawing/2014/main" id="{63582D6E-ABF2-4F82-9D38-B4000E7B2FD7}"/>
                </a:ext>
              </a:extLst>
            </p:cNvPr>
            <p:cNvSpPr txBox="1"/>
            <p:nvPr/>
          </p:nvSpPr>
          <p:spPr>
            <a:xfrm>
              <a:off x="2709216" y="106257"/>
              <a:ext cx="1253067" cy="276999"/>
            </a:xfrm>
            <a:prstGeom prst="rect">
              <a:avLst/>
            </a:prstGeom>
            <a:solidFill>
              <a:schemeClr val="bg1"/>
            </a:solidFill>
          </p:spPr>
          <p:txBody>
            <a:bodyPr wrap="square" rtlCol="0">
              <a:spAutoFit/>
            </a:bodyPr>
            <a:lstStyle/>
            <a:p>
              <a:r>
                <a:rPr lang="el-GR" sz="1200" dirty="0"/>
                <a:t>Τιμή, </a:t>
              </a:r>
              <a:r>
                <a:rPr lang="en-US" sz="1200" dirty="0"/>
                <a:t>P</a:t>
              </a:r>
            </a:p>
          </p:txBody>
        </p:sp>
      </p:grpSp>
      <p:sp>
        <p:nvSpPr>
          <p:cNvPr id="14" name="TextBox 35">
            <a:extLst>
              <a:ext uri="{FF2B5EF4-FFF2-40B4-BE49-F238E27FC236}">
                <a16:creationId xmlns:a16="http://schemas.microsoft.com/office/drawing/2014/main" id="{FA554713-8499-4B04-92B8-96345C33CB28}"/>
              </a:ext>
            </a:extLst>
          </p:cNvPr>
          <p:cNvSpPr txBox="1">
            <a:spLocks noChangeArrowheads="1"/>
          </p:cNvSpPr>
          <p:nvPr/>
        </p:nvSpPr>
        <p:spPr bwMode="auto">
          <a:xfrm>
            <a:off x="2923649" y="3717330"/>
            <a:ext cx="605779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Η </a:t>
            </a:r>
            <a:r>
              <a:rPr lang="el-GR" altLang="en-US" sz="1200" kern="1200" dirty="0">
                <a:solidFill>
                  <a:srgbClr val="000000"/>
                </a:solidFill>
                <a:ea typeface="+mn-ea"/>
              </a:rPr>
              <a:t>ποσόστωση </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αυξάνει την παραγωγή, μειώνει τη κατανάλωση και μειώνει τις εισαγωγές. </a:t>
            </a:r>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Η διεθνής τιμή </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2</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γίνεται </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P</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1 στο εσωτερικό της χώρας.</a:t>
            </a:r>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Η διεθνής τιμή δεν αλλάζει, η μικρή χώρα δεν μπορεί να την επηρεάσει</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Επιφάνεια </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E+F+G+H+I </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μείωση στο πλεόνασμα του καταναλωτή</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Επιφάνεια Ε = αύξηση στο πλεόνασμα του καταναλωτή</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Επιφάνεια </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G</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+Η= κέρδη από ποσοστώσεις (προς τρίτους ή προς τη χώρα)</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Επιφάνεια </a:t>
            </a: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F+I</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 = απώλεια από στρέβλωση της </a:t>
            </a:r>
            <a:r>
              <a:rPr lang="el-GR" altLang="en-US" sz="1200" kern="1200" dirty="0">
                <a:solidFill>
                  <a:srgbClr val="000000"/>
                </a:solidFill>
                <a:ea typeface="+mn-ea"/>
              </a:rPr>
              <a:t>κατανάλωσης και της </a:t>
            </a:r>
            <a:r>
              <a:rPr kumimoji="0" lang="el-GR"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a:sym typeface="Arial"/>
              </a:rPr>
              <a:t>παραγωγής</a:t>
            </a:r>
          </a:p>
        </p:txBody>
      </p:sp>
    </p:spTree>
    <p:extLst>
      <p:ext uri="{BB962C8B-B14F-4D97-AF65-F5344CB8AC3E}">
        <p14:creationId xmlns:p14="http://schemas.microsoft.com/office/powerpoint/2010/main" val="1916114921"/>
      </p:ext>
    </p:extLst>
  </p:cSld>
  <p:clrMapOvr>
    <a:masterClrMapping/>
  </p:clrMapOvr>
</p:sld>
</file>

<file path=ppt/theme/theme1.xml><?xml version="1.0" encoding="utf-8"?>
<a:theme xmlns:a="http://schemas.openxmlformats.org/drawingml/2006/main" name="Solanio template">
  <a:themeElements>
    <a:clrScheme name="Custom 347">
      <a:dk1>
        <a:srgbClr val="484F56"/>
      </a:dk1>
      <a:lt1>
        <a:srgbClr val="FFFFFF"/>
      </a:lt1>
      <a:dk2>
        <a:srgbClr val="666666"/>
      </a:dk2>
      <a:lt2>
        <a:srgbClr val="EEF1F3"/>
      </a:lt2>
      <a:accent1>
        <a:srgbClr val="9BCF63"/>
      </a:accent1>
      <a:accent2>
        <a:srgbClr val="51B148"/>
      </a:accent2>
      <a:accent3>
        <a:srgbClr val="B8F567"/>
      </a:accent3>
      <a:accent4>
        <a:srgbClr val="484F56"/>
      </a:accent4>
      <a:accent5>
        <a:srgbClr val="89A8BF"/>
      </a:accent5>
      <a:accent6>
        <a:srgbClr val="E0E8EE"/>
      </a:accent6>
      <a:hlink>
        <a:srgbClr val="9BCF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3676</TotalTime>
  <Words>3938</Words>
  <Application>Microsoft Office PowerPoint</Application>
  <PresentationFormat>On-screen Show (16:9)</PresentationFormat>
  <Paragraphs>531</Paragraphs>
  <Slides>36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Dosis ExtraLight</vt:lpstr>
      <vt:lpstr>Pontano Sans</vt:lpstr>
      <vt:lpstr>Times</vt:lpstr>
      <vt:lpstr>Solanio template</vt:lpstr>
      <vt:lpstr>Τα εργαλεία της αγροτικής πολιτικής</vt:lpstr>
      <vt:lpstr>Μια αδρή ταξινόμηση των εργαλείων αγροτικής πολιτικής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Ανάλυση μερικής ισορροπίας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εργαλεία της αγροτικής πολιτικής</dc:title>
  <dc:creator>skuras</dc:creator>
  <cp:lastModifiedBy>Dimitris Skuras</cp:lastModifiedBy>
  <cp:revision>98</cp:revision>
  <dcterms:modified xsi:type="dcterms:W3CDTF">2022-10-23T20:48:52Z</dcterms:modified>
</cp:coreProperties>
</file>