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5" r:id="rId2"/>
    <p:sldId id="306" r:id="rId3"/>
    <p:sldId id="307" r:id="rId4"/>
    <p:sldId id="274" r:id="rId5"/>
    <p:sldId id="308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03" r:id="rId21"/>
    <p:sldId id="302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4660"/>
  </p:normalViewPr>
  <p:slideViewPr>
    <p:cSldViewPr>
      <p:cViewPr>
        <p:scale>
          <a:sx n="50" d="100"/>
          <a:sy n="50" d="100"/>
        </p:scale>
        <p:origin x="-1692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7/9/2015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</a:t>
            </a:r>
            <a:r>
              <a:rPr lang="en-GB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Γεωχημική αξιολόγηση μητρικών πετρωμάτων Ι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Υπολογισμός 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Προσδιορισμός είδους οργανικής ύλης</a:t>
            </a:r>
          </a:p>
          <a:p>
            <a:pPr algn="just"/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Rock-</a:t>
            </a:r>
            <a:r>
              <a:rPr lang="en-GB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πυρόλυση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32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Στον πίνακα 1 ένα ενδεικτικό παράδειγμα αποτελεσμάτων: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6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075983"/>
              </p:ext>
            </p:extLst>
          </p:nvPr>
        </p:nvGraphicFramePr>
        <p:xfrm>
          <a:off x="179509" y="165037"/>
          <a:ext cx="8640958" cy="6365249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866561"/>
                <a:gridCol w="621085"/>
                <a:gridCol w="709810"/>
                <a:gridCol w="709810"/>
                <a:gridCol w="709810"/>
                <a:gridCol w="709810"/>
                <a:gridCol w="621085"/>
                <a:gridCol w="709810"/>
                <a:gridCol w="621085"/>
                <a:gridCol w="709810"/>
                <a:gridCol w="709810"/>
                <a:gridCol w="942472"/>
              </a:tblGrid>
              <a:tr h="428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Sample 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1" baseline="-25000">
                          <a:solidFill>
                            <a:schemeClr val="tx1"/>
                          </a:solidFill>
                        </a:rPr>
                        <a:t>max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mg/g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mg/g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mg/g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TOC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</a:rPr>
                        <a:t>wt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HI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OI</a:t>
                      </a:r>
                      <a:endParaRPr lang="en-US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+S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/S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/TOC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1.82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30.99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5.20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9.16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338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56.8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32.81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5.96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3.45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2.12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1.30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265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163.1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3.62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1.63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418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0.82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14.59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5.34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4.49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325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118.9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15.41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2.73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416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0.98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22.30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5.11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5.97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374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85.7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23.29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4.36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1.23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424.1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1.06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35.7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271.3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0.70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1.44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0.61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26.5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171.9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0.31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21.5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189.7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444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0.69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28.2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201.3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439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0.32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46.1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315.1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0.146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380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0.79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50.3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298.5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0.68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2.04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1.86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62.5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656.8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39.4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145.5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30.3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115.2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358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238.9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1.00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1.50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428.6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1.30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419.4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1.74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70.8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362.5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Z19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1.32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86.3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258.8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38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Z20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141.24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43.3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34597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0.83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89.5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218.4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0.41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218.5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0.542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408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2.37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0.95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56.8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2.73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4.389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404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1.20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0.36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0.72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50.0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1.38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3.33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409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0.44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0.50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89.8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114.3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0.79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0.91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0.55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0.74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74.3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1.06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1.66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0.20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  <a:tr h="2140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Z27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403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0.21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1.14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0.78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80.77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0.16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1.35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1.81</a:t>
                      </a:r>
                      <a:endParaRPr lang="en-US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0.27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01" marR="488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συνολικός οργανικός άνθρακας (% κ.β)</a:t>
            </a:r>
          </a:p>
          <a:p>
            <a:pPr algn="just"/>
            <a:r>
              <a:rPr lang="en-GB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ποσότητα ύδη υφιστάμενων υδρ/κων</a:t>
            </a:r>
            <a:endParaRPr lang="en-GB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S2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οργανική ύλη που μπορεί να παραχθεί επιπλέον με πυρόλυση</a:t>
            </a:r>
            <a:endParaRPr lang="en-GB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S3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ποσότητα διοξειδίου του άνθρακα που μπορεί να παραχθεί έως τους 390</a:t>
            </a:r>
            <a:r>
              <a:rPr lang="el-GR" sz="32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GB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 + S2 =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συνολικός οργανικός άνθρακας</a:t>
            </a:r>
            <a:endParaRPr lang="en-GB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GB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(S2/TOC)*100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Αντίστοιχος του λόγου Υδρογόνου-Άνθρακα</a:t>
            </a:r>
          </a:p>
          <a:p>
            <a:pPr algn="just"/>
            <a:r>
              <a:rPr lang="en-US" alt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altLang="en-US" sz="2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alt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/S</a:t>
            </a:r>
            <a:r>
              <a:rPr lang="en-US" altLang="en-US" sz="2800" b="1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l-GR" alt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l-GR" alt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προσδιορίζει τον τύπο των παραγόμενων υδρογανθράκων </a:t>
            </a:r>
            <a:endParaRPr lang="en-GB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(S3/TOC) x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Αντίστοιχος του λόγου Οξυγόνου-Άνθρακα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S1/(S1+S2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 δείκτης παραγωγικότητας εκφράζει το βαθμό ωριμότητας, καθώς χαρακτηρίζει την ποσότητα που έχει δημιουργηθεί σε σχέση με την δυνάμει ποσότητα.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n-GB" sz="28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Tmax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θερμοκρασία της μέγιστης τιμής του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S2</a:t>
            </a:r>
            <a:endParaRPr lang="el-GR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τιμές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S2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μειώνονται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όσο το κηρογόνο καταναλώνεται (όσο δηλαδή το μητρικό πέτρωμα γίνεται πιο ώριμο)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οξειδωμένα κηρογόνα, τα υπερώριμα μητρικά ή/και τα κηρογόνα τύπου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συνήθως εκφράζονται με ψηλές τιμές </a:t>
            </a:r>
            <a:r>
              <a:rPr lang="en-GB" sz="28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Tmax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 χωρίς κορυφή για την τιμή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S2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αποτελέσματα είναι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αλληλοεξαρτώμενα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πρέπει να εξετάζονται συνολικά.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Έχει δειχθεί ότι η τιμή του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πρέπει να είναι &gt;= </a:t>
            </a:r>
            <a:r>
              <a:rPr lang="el-G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0,5%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να αξιολογηθεί καλή η ποιότητα ενός μητρικού πετρώματος. Πάνω από 1% = πολύ καλή, πάνω από 2% εξαιρετική.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και το </a:t>
            </a:r>
            <a:r>
              <a:rPr lang="en-G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 </a:t>
            </a:r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πρέπει να έχει ψηλή τιμή για ένα καλό μητρικό πέτρωμα, από μόνη της η ψηλή τιμή δεν σημαίνει απαραίτητα καλό μητρικό πέτρωμα! </a:t>
            </a:r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Αναγκαία αλλά όχι ικανή συνθήκη!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49052" y="1628800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Για την παραγωγή υδρογονανθράκων χρειάζεται και υδρογόνο! </a:t>
            </a:r>
          </a:p>
          <a:p>
            <a:pPr algn="just"/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υψηλές τιμές </a:t>
            </a:r>
            <a:r>
              <a:rPr lang="en-GB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S2</a:t>
            </a:r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αποτυπώνουν καλύτερης ποιότητας μητρικά πετρώματα. </a:t>
            </a:r>
          </a:p>
          <a:p>
            <a:pPr algn="just"/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Πρέπει να ελεγχθεί επίσης η θερμική ωριμότητα του μητρικού και ο τύπος του κηρογόνου! </a:t>
            </a:r>
          </a:p>
          <a:p>
            <a:pPr algn="just"/>
            <a:endParaRPr lang="el-GR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03" y="749800"/>
            <a:ext cx="5112568" cy="5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3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49052" y="1628800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Πολλά δείγματα περιέχουν μίξη περισσότερων του ενός τύπων κηρογόνου. </a:t>
            </a: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Χρειάζεται σύνθεση αναλυτικών μεθόδων και μοντελοποίηση της γεωλογικής ιστορίας του μητρικού πετρώματος και της λεκάνης! </a:t>
            </a:r>
          </a:p>
          <a:p>
            <a:pPr algn="just"/>
            <a:endParaRPr lang="el-GR" sz="28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ΑΠΟΤΕΛΕΣΜΑΤΑ - ΕΡΜΗΝΕΙΑ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Ανακεφαλαίωση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Μεθοδολογία έρευνας: Ποσότητα οργανικού υλικού, είδος, θερμική ωριμότητα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Μέθοδοι-τεχνικές προσδιορισμού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-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βασικές γεωλογικές προϋποθέσεις γένεσης πετρελαίου σε μια ιζηματογενή λεκάνη είναι πέντε: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Μητρικό πέτρωμα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Μονωτήρας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Παγίδα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Ταμιευτήρας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Χρόνος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μητρικό πέτρωμα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rock)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είναι ένα ιζηματογενές πέτρωμα που περιέχει αρκετό οργανκό υλικό ικανό να παράγει υδρογονάνθρακες.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24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Θερμοκρασία  +  Χρόνος!  </a:t>
            </a:r>
            <a:endParaRPr lang="el-GR" sz="24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ΑΝΑΚΕΦΑΛΑΙΩΣΗ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ερωτήματα της γεωχημικής αξιολόγησης είναι: </a:t>
            </a:r>
          </a:p>
          <a:p>
            <a:pPr algn="just"/>
            <a:endParaRPr lang="el-GR" sz="2400" i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Δυνατότητες παραγωγής Υδρογονανθράκων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οργανικού υλικού και τύποι παραγόμενων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Θερμική ωριμότητα </a:t>
            </a:r>
          </a:p>
          <a:p>
            <a:pPr algn="just"/>
            <a:endParaRPr lang="el-GR" sz="2800" i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βασικές μεθοδολογίες έρευνας: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Στοιχειομετρία – προσδιορισμός οργανικού άνθρακα</a:t>
            </a:r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Rock-</a:t>
            </a:r>
            <a:r>
              <a:rPr lang="en-GB" sz="2800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GB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πυρόλυση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Βιτουμένια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Αέρια Χρωματογραφική Ανάλυση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Ανακλαστικότητα Βιτρινίτη</a:t>
            </a:r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ΑΝΑΚΕΦΑΛΑΙΩΣΗ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βασικά ερωτήματα της γεωχημικής αξιολόγησης είναι: </a:t>
            </a:r>
          </a:p>
          <a:p>
            <a:pPr algn="just"/>
            <a:endParaRPr lang="el-GR" sz="2400" i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Δυνατότητες παραγωγής Υδρογονανθράκων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οργανικού υλικού και τύποι παραγόμενων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Θερμική ωριμότητα </a:t>
            </a:r>
          </a:p>
          <a:p>
            <a:pPr algn="just"/>
            <a:endParaRPr lang="el-GR" sz="2800" i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βασικές μεθοδολογίες έρευνας: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Στοιχειομετρία – προσδιορισμός οργανικού άνθρακα</a:t>
            </a:r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Rock-</a:t>
            </a:r>
            <a:r>
              <a:rPr lang="en-GB" sz="2800" i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</a:t>
            </a:r>
            <a:r>
              <a:rPr lang="en-GB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πυρόλυση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Βιτουμένια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Αέρια Χρωματογραφική Ανάλυση</a:t>
            </a:r>
          </a:p>
          <a:p>
            <a:pPr algn="just"/>
            <a:r>
              <a:rPr lang="el-GR" sz="28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Ανακλαστικότητα Βιτρινίτη</a:t>
            </a:r>
            <a:endParaRPr lang="el-GR" sz="28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ΑΝΑΚΕΦΑΛΑΙΩΣΗ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διαλογή, δειγματοληψία και ο έλεγχος είναι πολύ σημαντικό βήμα. </a:t>
            </a:r>
          </a:p>
          <a:p>
            <a:pPr algn="just"/>
            <a:endParaRPr lang="el-GR" sz="24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αποσάρθρωση αλλά και το βιολογικό υλικό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organic debris)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μπορεί να οδηγήσουν σε εσφαλμένα αποτελέσματα.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δείγματα από γεωτρήσεις μπορεί να έχουν επιμολυνθεί από διάφορες ουσίες (λιπαντικά γεώτρησης κ.α.)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κάθε περίπτωση είναι αναγκαία η συλλογή ‘’υγιούς’’ δείγματος και η προστασία του (αποθήκευση, καθαρισμός) πριν τις εργαστηριακές αναλύσεις!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ΔΕΙΓΜΑΤΟΛΗΨΙΑ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79512" y="1052736"/>
            <a:ext cx="86409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Καθαρισμός σημείου δειγματοληψίας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Ανάκτηση υγιούς ορίζοντα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Αποθήκευση σε πλαστική συσκευασία αριθμημένη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Προστασία στη μεταφορά – Ασφαλής αποθήκευση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Καθαρισμός πριν το εργαστήριο</a:t>
            </a:r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ΔΕΙΓΜΑΤΟΛΗΨΙΑ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5643</TotalTime>
  <Words>1106</Words>
  <Application>Microsoft Office PowerPoint</Application>
  <PresentationFormat>Προβολή στην οθόνη (4:3)</PresentationFormat>
  <Paragraphs>473</Paragraphs>
  <Slides>21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Sediment01</cp:lastModifiedBy>
  <cp:revision>139</cp:revision>
  <dcterms:created xsi:type="dcterms:W3CDTF">2011-10-06T07:46:53Z</dcterms:created>
  <dcterms:modified xsi:type="dcterms:W3CDTF">2015-09-07T06:48:59Z</dcterms:modified>
</cp:coreProperties>
</file>