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1" r:id="rId2"/>
    <p:sldId id="282" r:id="rId3"/>
    <p:sldId id="283" r:id="rId4"/>
    <p:sldId id="269" r:id="rId5"/>
    <p:sldId id="289" r:id="rId6"/>
    <p:sldId id="260" r:id="rId7"/>
    <p:sldId id="286" r:id="rId8"/>
    <p:sldId id="261" r:id="rId9"/>
    <p:sldId id="262" r:id="rId10"/>
    <p:sldId id="290" r:id="rId11"/>
    <p:sldId id="263" r:id="rId12"/>
    <p:sldId id="287" r:id="rId13"/>
    <p:sldId id="291" r:id="rId14"/>
    <p:sldId id="285" r:id="rId15"/>
    <p:sldId id="264" r:id="rId16"/>
    <p:sldId id="292" r:id="rId17"/>
    <p:sldId id="265" r:id="rId18"/>
    <p:sldId id="293" r:id="rId19"/>
    <p:sldId id="266" r:id="rId20"/>
    <p:sldId id="267" r:id="rId21"/>
    <p:sldId id="294" r:id="rId22"/>
    <p:sldId id="296" r:id="rId23"/>
    <p:sldId id="268" r:id="rId24"/>
    <p:sldId id="288" r:id="rId25"/>
    <p:sldId id="295" r:id="rId26"/>
    <p:sldId id="284" r:id="rId27"/>
    <p:sldId id="298" r:id="rId28"/>
    <p:sldId id="297" r:id="rId2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2C160-B68E-4E00-ABC2-2097E8FE7488}" type="datetimeFigureOut">
              <a:rPr lang="el-GR" smtClean="0"/>
              <a:pPr/>
              <a:t>11/3/2017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1379B-5557-4321-94C5-7FFFDE709B0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746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αρχαιότερο κείμενο της Σανσκριτικής γλώσσας (χρονολογείται γύρω στο 1200 </a:t>
            </a:r>
            <a:r>
              <a:rPr lang="el-GR" dirty="0" err="1" smtClean="0"/>
              <a:t>π.Χ.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379B-5557-4321-94C5-7FFFDE709B0C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αρχαιότερη Ιρανική γλώσσα, η </a:t>
            </a:r>
            <a:r>
              <a:rPr lang="el-GR" dirty="0" err="1" smtClean="0"/>
              <a:t>Αβεστική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379B-5557-4321-94C5-7FFFDE709B0C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ogham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379B-5557-4321-94C5-7FFFDE709B0C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4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CFE1-AD9F-41BA-B143-F469C42D9173}" type="datetimeFigureOut">
              <a:rPr lang="el-GR" smtClean="0"/>
              <a:pPr/>
              <a:t>11/3/2017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BC3E2-27E4-466D-9E50-F9C018B96D8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CFE1-AD9F-41BA-B143-F469C42D9173}" type="datetimeFigureOut">
              <a:rPr lang="el-GR" smtClean="0"/>
              <a:pPr/>
              <a:t>11/3/2017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BC3E2-27E4-466D-9E50-F9C018B96D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CFE1-AD9F-41BA-B143-F469C42D9173}" type="datetimeFigureOut">
              <a:rPr lang="el-GR" smtClean="0"/>
              <a:pPr/>
              <a:t>11/3/2017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BC3E2-27E4-466D-9E50-F9C018B96D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CFE1-AD9F-41BA-B143-F469C42D9173}" type="datetimeFigureOut">
              <a:rPr lang="el-GR" smtClean="0"/>
              <a:pPr/>
              <a:t>11/3/2017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BC3E2-27E4-466D-9E50-F9C018B96D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CFE1-AD9F-41BA-B143-F469C42D9173}" type="datetimeFigureOut">
              <a:rPr lang="el-GR" smtClean="0"/>
              <a:pPr/>
              <a:t>11/3/2017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BC3E2-27E4-466D-9E50-F9C018B96D8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CFE1-AD9F-41BA-B143-F469C42D9173}" type="datetimeFigureOut">
              <a:rPr lang="el-GR" smtClean="0"/>
              <a:pPr/>
              <a:t>11/3/2017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BC3E2-27E4-466D-9E50-F9C018B96D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CFE1-AD9F-41BA-B143-F469C42D9173}" type="datetimeFigureOut">
              <a:rPr lang="el-GR" smtClean="0"/>
              <a:pPr/>
              <a:t>11/3/2017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BC3E2-27E4-466D-9E50-F9C018B96D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CFE1-AD9F-41BA-B143-F469C42D9173}" type="datetimeFigureOut">
              <a:rPr lang="el-GR" smtClean="0"/>
              <a:pPr/>
              <a:t>11/3/2017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BC3E2-27E4-466D-9E50-F9C018B96D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CFE1-AD9F-41BA-B143-F469C42D9173}" type="datetimeFigureOut">
              <a:rPr lang="el-GR" smtClean="0"/>
              <a:pPr/>
              <a:t>11/3/2017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BC3E2-27E4-466D-9E50-F9C018B96D8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CFE1-AD9F-41BA-B143-F469C42D9173}" type="datetimeFigureOut">
              <a:rPr lang="el-GR" smtClean="0"/>
              <a:pPr/>
              <a:t>11/3/2017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BC3E2-27E4-466D-9E50-F9C018B96D8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B2CFE1-AD9F-41BA-B143-F469C42D9173}" type="datetimeFigureOut">
              <a:rPr lang="el-GR" smtClean="0"/>
              <a:pPr/>
              <a:t>11/3/2017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1BC3E2-27E4-466D-9E50-F9C018B96D8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4B2CFE1-AD9F-41BA-B143-F469C42D9173}" type="datetimeFigureOut">
              <a:rPr lang="el-GR" smtClean="0"/>
              <a:pPr/>
              <a:t>11/3/2017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D1BC3E2-27E4-466D-9E50-F9C018B96D8B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gr/url?sa=i&amp;rct=j&amp;q=&amp;esrc=s&amp;source=images&amp;cd=&amp;cad=rja&amp;uact=8&amp;ved=0ahUKEwi1rur7laLLAhWG2xoKHfWpDJgQjRwIBw&amp;url=https://www.univie.ac.at/tocharian/&amp;psig=AFQjCNFkOkCul955jkfzS_Ok-UuOWw63Rw&amp;ust=1457013917622705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n.wikipedia.org/wiki/File:R%C3%B6kstenen.jp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gr/url?sa=i&amp;rct=j&amp;q=&amp;esrc=s&amp;source=images&amp;cd=&amp;cad=rja&amp;uact=8&amp;docid=GwfsLbndXQsS_M&amp;tbnid=ImUY8gr5kG6hAM:&amp;ved=0CAUQjRw&amp;url=http://srhabay.wikispaces.com/19%2BINDO-EUROPEAN%2BLANGUAGE%2BFAMILY&amp;ei=iZQdU47SOsabtQbVwoDQDA&amp;bvm=bv.62578216,d.bGE&amp;psig=AFQjCNFYzZ_gK9-T6lgCTQDZIAo0J1trhw&amp;ust=1394533753963006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gr/url?sa=i&amp;rct=j&amp;q=&amp;esrc=s&amp;source=images&amp;cd=&amp;cad=rja&amp;uact=8&amp;docid=ELdWYesEmPI0IM&amp;tbnid=YcL2ghNyykJPcM:&amp;ved=0CAUQjRw&amp;url=http://www.theapricity.com/forum/showthread.php?71022-why-is-the-Albanian-language-the-black-sheep-of-the-Indo-European-language-Family&amp;ei=xpodU--mN8XOsgbjl4DYBw&amp;bvm=bv.62578216,d.bGE&amp;psig=AFQjCNFHiR_l0hQcC3qJz6gN5DE5T6JmlQ&amp;ust=1394535228243428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gr/url?sa=i&amp;rct=j&amp;q=&amp;esrc=s&amp;source=images&amp;cd=&amp;cad=rja&amp;uact=8&amp;docid=GwfsLbndXQsS_M&amp;tbnid=ImUY8gr5kG6hAM:&amp;ved=0CAUQjRw&amp;url=http://commons.wikimedia.org/wiki/File:Indo-European_languages_distribution.png&amp;ei=rZQdU5P8LobUtQbAlIC4Cw&amp;bvm=bv.62578216,d.bGE&amp;psig=AFQjCNFYzZ_gK9-T6lgCTQDZIAo0J1trhw&amp;ust=139453375396300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ΙΝΔΟΕΥΡΩΠΑΪΚΗ ΓΛΩΣΣΟΛΟΓΙΑ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l-GR" sz="2000" i="1" dirty="0" smtClean="0"/>
          </a:p>
          <a:p>
            <a:pPr algn="ctr"/>
            <a:r>
              <a:rPr lang="el-GR" sz="2000" i="1" dirty="0" smtClean="0"/>
              <a:t>Η </a:t>
            </a:r>
            <a:r>
              <a:rPr lang="el-GR" sz="2000" i="1" dirty="0" err="1" smtClean="0"/>
              <a:t>Αρία</a:t>
            </a:r>
            <a:r>
              <a:rPr lang="el-GR" sz="2000" i="1" dirty="0" smtClean="0"/>
              <a:t> φυλή και η μητέρα-γλώσσα</a:t>
            </a:r>
            <a:endParaRPr lang="el-GR" sz="2000" i="1" dirty="0"/>
          </a:p>
        </p:txBody>
      </p:sp>
      <p:sp>
        <p:nvSpPr>
          <p:cNvPr id="1026" name="AutoShape 2" descr="data:image/jpeg;base64,/9j/4AAQSkZJRgABAQAAAQABAAD/2wCEAAkGBhMSERUUExQWFBUWFxwaGRgXFxsZGhoXGx4ZHBsaHRcXHCgfGRojHhgaHy8gIygpLCwsHR4xNTAqNSYsLCkBCQoKDgwOGg8PGikkHyQpLCwsLSwsLCwsLCosKSwsLCwsLCksLCkpLCksKSwpLCwpLCksKSksLCksKSkpLCwsKf/AABEIAMMBAwMBIgACEQEDEQH/xAAcAAACAgMBAQAAAAAAAAAAAAAEBQMGAAECBwj/xABBEAACAQIEBAMGBAUDAwMFAQABAhEDIQAEEjEFIkFRE2FxBjKBkaHwQrHB0QcUI1LhFWKCM3KSorLxFiRTk9JD/8QAGQEAAgMBAAAAAAAAAAAAAAAAAgMAAQQF/8QALBEAAgICAgEDAwMEAwAAAAAAAAECEQMhEjFBBCJREzJhFHGhgZHB8CNCUv/aAAwDAQACEQMRAD8AudSgQOmCmz8jSVt1m5OMOX7GPzx1lssBHr64TGmhjtGVMseg+QxEtLSY0kn064aJUJGDEeBgbfQykDDhwKidzciOvr0wC/Al1liRFun64dVawCz9ziuZ72l3CBd4kzHmfhhig2tASkl2T1ssEBPh6jGwj9drYDqsoELTCki8X+FsL6Htc5cB1BWwMCJ7mZ+nwwyzvEwwEKYCz5/IYdGLEuS8C+mstzA6fTt38sHUqKlZCqB3tgOk7MxjY98dGnVmPCa+1o+7DD3HwLsnqCCLAj77Y5ekT2+H64NRRp50UW+PxMWwOai3INvK8HBeCURmlYzeMDMkSOvl8OgxNUaAZ2jHVDKtVJCADuSRYfmfhiq8k/Anq0TM/wCMI87xGXVaZBu3iECYI2WdgTPmfK8j0IcDoqp1N4h63Kr6QDP1ws/0TKJASisDyJj4s3z7+eMuXI6qA7HjSdzKhQzBWdUkMOpmN7x97HAFPPv/ADppg6qTLYaRYhQQZ3UG+8jFwzvCctYt/T35QwvefdIMb9O+KnxDh2VSqGFU04NlOlxGwA5D2B/zjLiyzi1CTtfyaMmOElySHVNLkSJgSI2BmNu8YlbLwP1EYX8HFFnGiuz8kRoCh7mCCYM9Nhh89IxuCPnjpYpc1ZhyR4uhMcqCdhjP5c6dgPvthx4fcffwwNrVtYB9xtJ/7oB/Jvzw+10JpvYu/kx2GBzShukekflh7TyWrYE+gm+IanCKkagjle+kxi3TK2Jmog/4GIvA7xhy2RPUEes/PEBy0HyxVE2LXpCbx8sbGWUbQfXDIZYdPzxgyo64KiIBal/2/LGzSEefphh/K+UD0G2O/wCVsY/TF0SxQ1GOv6YxqRgfvg+plPKfjjFy33E4uiWBA/cYzBgofd8ZgaYPI9GXLz064mp5WPLBWXo6rnfE1dbRjk00dQV08ufr2wWiGL2xsoR546SmcUWQ8SqhEv3tijVsoCzFH7wPXzPS5xdeMZI1KRVRLC47+g8zjzStm2Xa1ttzbf541Y6SMma7GeTyYC6oIvv5x2wXlsuGne2/pczib2VyDV0lh/SmN7yIgDrHWcM8waNIRTAdw1+o+gv8NsHdvQKjqwdclURtSnpMAXj4dcEpmSd5t16ffwxDXy9ZwNCiCLiQseXr6Yi/lzTQljBAMgER88E2u2WvwdVmUXMfGL/fliOpUbcAgDvbfsvwPbApaQ03bSxO0jlBiYsJn6YmRiWmVUFyu8grsIGwcsdt/pjm5PWzb/40ka4enj/2OGqEz6x5XKj9cadQOpBnpP0P1wh4/mAjkKBqddIeFMcwkWM+cm3N0O9fyntuyoWcNUVKnhkMVUkRIYQsA8psR1xpx+ri0lL+4uXp3baLy+dFMFtTerMTM292B1xXMzxms5KltBn3V1E2kkahG4HpvgX/AOqaeZQolN1JKnm06RDCbr32sL4JpqQJAB2mNuaO3qcYPXeo9yjF6NPpcTSuS2aWrIJYn1job9/LC7NIGc2/tBAQndiJnyPMR2g4aHNNzSoBW4iDvNpJExG2F2ZzB1EDY6SQKRIibE8+nYC49Mc9NWbGn5FdJ/CZSgNMqS1OVIXVpZyDfYFfP3gOs4sdH21peGGJILKCIU3m3a0EEQe2KnxDjFQABlBgtfTFgSZ33JsRPxOF9DIO2kLAUJ1JhQQW+JljAucdDFlljiZ54o5HstnEPat5OhQguJNz67Dt9euM9i+LsK70zcMC7AgFgVEAz53xT6ucZV5jJFS5nYAEfCf0w19m8+lHNrULaRLqZOy80e6JuLARuRhkMk3NSkyp44qDUUetpn2A3tHmfpjl+MmLXP3t2wLkOIZesJp1EqWnlaWANpKnmXpuMEtWKjlAx1Gl4ObbXZp87UjmVjPrgPMUQfeLgRt7w+XTGVK77kOST2P0x3TrsRYMp3v+2CSaBbsCOVH4TPw+5x0Mg39p+X+MMadGq28/P/GN1ckw8/qfrh6n8i3EGThj/wBp+/jiNso4tpPywVUypG4Ijzt9MaFE7WPqD++CTsF0BLTvcfQ47ejfBXgtjQoYJJgugMJ5/TGYOGXOMwdAUXLLsYwUkkYymgxImOJTOqaKY0qd8SlMbjESZLIPDg4oQ9lqxzelqf8ATDgswA0GnM7n0iBfHoenGlpx1+/PBICSUgdKSooVFCqNlVbD4AQMCVwCDAKA3sFEnvvg5kPQjAtTKG8/IH98WixamXXvO/vED6DAnFqIWk5Gn3TCjdmiwwyqZOWJPXYfv0wq4zSAiFFw1vKAMDmlwxuRIR5SSEq5Co0FiFndRzbqR0t3+h6YkHDFlrktrDG4HMoWDpvcW9IwYahKN3JU+ckMPLyHzGAKNZAaEuzFgQpGzGDOq3TSYjr3tjim+iHOcODobcxWN2Jkgz1A7G0RvijJw3MVlqLWqawzaxDFo3hFK7r10iLdb4vdXMKtekpQlqtNhrmwVeaCs7kgXienlikcU9oWypdaVJjDMNbAhIBPYDUYSzSIvuLYuKk3US9eRNnJy50hHVvdlhE2Y+nQG3ffD3KZh2akACQZ18rHlE6T1/2jznAPAx4q6mTXUZgSQkkknSI7RcnaBixe09Z6VGmwJOsorfhgxqK8p8gu31xc07qhkBalOtFGfeJPickArpqR0AP/APmbeRwtz61ocQSTU5TOyaldVtvZSPjhkDduoiN9rfTf88aOWg3FvO0XkW+e+FfUrx/vY36X5KzmHYOTU0XYmDqIEhQVHL5T8cG5bP04ALqNoHY/EbT+uCauWa2/wJB7bgzqwtzXD6hWxbY2Lt3G8m2xw9OM+xfFx6OeH5ootX3Wkne4shIt5iRgDOU/DrMqAaRUMb8q9OuHPCNahUC6amsW0gloi3c77YX+1GVb+dZApLMyco3LRBAHqcPg/c1+BcurLV/C3Pf/AHdRWnmosFm//TZDv2gG2PSjfpP0x4/wfM/yFelmGVyVZw9MtBYFWHVbQRfeYx7TSy4YBgZVlBHmCAR85Hzx0vSyjTOd6mLbsgZfT5xjkVOk/AYKOTW0gT5gfrja5XSdz9P2xvTXkyUwNqAO4PwP7nHT0ekaR3MGcEsn3H7Y2Kc4jgvBFKganSSPeA++2OjTToxj0j6YLFEdsaFEnafy+uIk+r/glr4BNCHY/nOOTT8p88GnLnHP8rHQn6YNNryC9+AMLH2f2xmDRS/3R9+uMxNgUWGnUvidXBwtSpPXE1MR1xzezoWHzjDgUVfPGeID3+eJRQRrB88Rs2NF474id/PFpEsk8QxbEVQ+WNFvn5Yj1xb9cMSBbMCzPbFez9UvUKNpVVeARMkHqZsp6W8ziwNVJ/xin8TzAFeqLwGG3bnnr5Yxetm1Cl5H4EnKyLj2RqFFWhUCMTJZ2tpDX2Bm7G0T088MqeWp6XCgAqr6QJBA5oMz2I+YPXAlSosKWII557bqSbX87Y7SvTV3E82htO8eHpHw3ZfO+OVfg10GMF0nSAWAFoEAwCZZxGxE9h52xHmstTzFKpT/AAuIYEWgiCBF4tMH6YDy9amagBH9RqeoGPwgKrc07jxAIjaTjjhnE6f9QWDIQGsBqJ0tNiSRNVRJ/ExxF8linKZQRBFOFJGpE8NlAF9LAnyBJixPwpftDxZcxWOzUqZIVSCdQEcx/wBzWjyjBftf7QQhoopJ8VtfKTADG0g9TM7bR3xXc1V0MIpiZloUERFp6zMnpMDDoxb2GmkjvM1wKDnUGLdlgyxkzc9B16YmynENSUxEjVHWxmJn1dvmcDZqsStPSly5MBeykXAEHf7nBfD6jQsqQTOohQtradh64kl7RieyPjYrU69RlZgmiVg2Er28mm/nhXSyrVKYYOzBH5uY9fxd7W+uLtWqp4avUIUadLSNr2BA6GQP+XniqZJRRrVCDqpkEAnqP+0kGQCR5374mKb49bQua2d8Jrrl1OvU7MxMKSTtuG/CZEyMXHhPDhWzK5hyXIUQ7xqUAWadIM9OptvipU+HUtLmN0OiTI8zEzMiBbvhx7O8eAGhyqqo5TBAgWiPUfHBt75IQ5WqEftdxIVKjRMeLUj0kL+YJjzx7V7McRD5TKNNjQpiD/cEg/VMeE+07A12YaoZi1973PTtp+uCOF+1mZpUxSo1GQAg2MkFZbUC06RtKi1sa8MuMbEuPLR9GOnnI+NsclOm/njzb+FXE6tXM1Q7u80ZhiSAQ63A2/FuBj00Kev0xvwz5xszZYcHRAKXkcSLl17YmVDf9cSrSOHcqFUDijbGlVfPBopzjFT7jAcyUBMgIt++NimBYz8sEmiexH3642lP7nE5FcQYZde2MwcKH3OMxXMrgUAfxNyoG956mI+n6YEf+LFMHlVCvXmcN8yoX6Y8lqUjflJPnPU9NJ+GJqfCa7AsKe1upPbb7GOf9WTHJs9kofxayRA160Y7qQCB6NNx8JwSf4p8OAJNY+Q0GT5Ad/W2PEkyrSVNiN5sB07fXB1PgjBNQIE3mBECLAnvIMRgXnou2elZv+M+W2p02J6modA/9CtP0xmX/jLljAqU6i9yjhwPgwUkfd8eVCi4POoa9jI3B9MdViy7KsRf3QbfU9MX9eXgh7Gn8WOHRPiVB60j+hxLR/irwxjBrMnm1N4/9Mx8ceOUmUxKmNvdE/IN++OH0QeQkmN6bDrczNo387jF/qG9Es9sPtxlKoK5bMK9QxpAV+hBMalA2nCZsuJIZiAyBmIiN2GxFrlh5mMUb2VpomZpsGPXdY3BH7Yur51Qabipp/pXJJ2Dvae5iB5jGP1OXk18GvBHVsnyuSBd0YtpQKd4u2qSf/ACB++O6uVXwXrKDIptDE6pGgzHxQAEzIExgYuxqlUddWlDJJ0mNcjlM9yL7x2wUdRp5gypXQ4AvqDguLnbTpKwB2xlux5NmOH06ep/DjTZWNSJTlLS0cux5epVe9uaXDqYuKYTUZH9zSgJLqdjsOtgNsZSzFQtrVl8PSwvJYNA0Qfd0R+GN79cQZGuwku6spuukGQmn8RPvPJO1jbBSdERXfaXhtd6NA5eizwzq6qszDmC2m99sS+zPswa1N/5ugQwdY8QkakiXPI1yLi9p+ODstXepyo6qUraampNUr4lVmRdXulgynVve22CGylT+aLBwEX3kCAydPKQ/wCCDeBvHnOKcqVFJbFHtX7M+IKS0VAIJIClVaAoBAZrLIM9dsIaHsdU0NJjSRChlcFjIhmQQveb9e2Lb7SM3Lp7VR86b2335cef+yErQzgH4svMjuCL26icXBtw7Dtpjb/QKxoaaTUXhrFKobSwiB7oECAYMHCHP5V0c+KJqTE7bwCbGDa8+Xliw/w4SEqzYnTFvLa3ngX2oy6vUnWULCJEmedlUdDuQZ7TY4KMqm4kb1YuzDg5YsRDobEHZTEiAYMyTgTg2Slm8WqKbfhUqWDCJuRsYO25OCf9OZKFaizDUB3me9z0Ft43wTw+ksDWBrUWmY1C0k9Db4R5YZGVRaXyKyK2hNxfLurAshYEEWnYE9Tcnr92jp6QpIXSQIJIiA1j0vcxi0ZelTJeozKFjVzdBYTHqAB1O94uHn4q1eQylhsRJJuGBB3INzvPlglkvQtxCf4dcZTKZpKld9NOrTYEwxC6iu4WTEqtx3x65lPbXJVPcravSnV/IU8eCV2BqACSkwDFpHY7eUYeez+jmR6lQc1o1e4AOblIjt32xqx53BUJyxvZ7knG8vv4nzSoPzS2Ox7TZQb1I/4VP/4x47mqNNSCGrOxvYVFjtJLTI627YlyueqrYPUiYJ8Sp18iCZm8xFtr4b+oT8CNnrT+1eU38X4+HU/RMRf/AFfk/wD8x/8A1Vf1THnKVKrCGzBSCBILX7DUYE/GTF8GU+CMwk5quelmMfIk/TDFO+gbZcq/t1lV2DuD1ClQT/yg/TENb2/pLOmmWjoWgn4QemKs3DRENXqC8zFMHyE6bjy6zjohB1Lf8Fj8sMSbBcy4Ufb/ACpUEiqp7aBb5EjGYpOhTfSPkMZi+AH1SrvUoBpQM5MrAC6Qe5O8GOg+WB8zmajAmlWpU1tIVOnYswk2vHXtGIavBkZtWkyt7kKAZ8r7x174lGTYMNKoexK+vcwSCbkg/DHOf4NCicNlXUkaTVI30idN/eOiLESB0i4x1XqtTpsWIGliWDmSAdpXXYDUTpYA+uDdNQgAldIA08x0Q2xg2nrbHNCiCObQdURzg81xN7Agxbt8MJph8aAcmUZ/eYkSQSmj0tJm3ku04w8G1g8+kdSKZYnvLFixnssYZVXZVWfCm4I1AEgEXEtHrJG4jGVa7NI0ITJiCdxN95+O2Kp+CAY4QVUaA5NzOlluQNkV5Mn02xuvkswCCAzATq0zbaw5ibwBeTibNMWIgwIkC0HrN53jbrjqnVqItgCFYLdQIMmObcR38xg6ZVIZ8F4NVZ1qF1U25GD6izAbsNjYmbxqG2GuYpPp1Dw3AQhYNWNWptJEgTF+u8xbHdGsNdK0SpttH9Ol/nBHD3GhBew855pPfTHIvn5jrjnvR0IvyJsvUrVgXWmniLUVSzSFamm6pp91rmT6YYZbKuvjsdBpmAgJIKz/AHTT5mZzuoPmMdZCuuqsjWNSu9MatVzUaFSEI3IYk29b44zvEg9JyGJYGWuZJmmVLdNRVVNrCwvBOB8dFkFL2frU8xSqB10JSKaAtSbidygWdQHy6YHyOSro0U6fPUYlg+oKxCFdWqIEcgsemHmazistTSdPhk1fxlveqAPEgSTSeFkgGJF8SZZwwqaYBVmVyNR51ADAkgHUAu4EHcYuU/klFdr8H1uKi1OTxqdSPDLHXRYj35AgkESOhHljXFq7nMJVGrUgbSpSw1L4ZJlh5x8PPBXj6XZSBPi1gLE7mrqHYCKd56kC04A4ZlW9+VkgaYXSFVrkKDOmw6kmcNT5AXQHxzjrCmshdQe52BGkgkwTf+oLW+mFHBc0gp1dAZl8Mq5kABSBtNyYX/GNe01Qs5Qa2CN0BPvCkTsO2BfZ3KVWGYDU3INJtMggMwmE2G+oXw6OJOIDm0xj7KcZQVDTpggEGSWk6VFjcXgnoDtthtxLJmsdLUizIbOWUEwd7EdRPae2FHB/ZKvQK1ah99YFpjVfcG0gRHyxa8o5LyDEmCYFhpVreZk4XkilK4lxbl2JTw2rrfVSWXBGpmJbSIFzHSQLdPjhXxTLvlwHCKw/EVYzMgz0j/jYT/tOPQtKmqqk7qwPzQiY6DT9cVvPotSkzC4MsD3A1Ab7YVGb5fgNx0Ici3iIsq51gK0jkBWOVmNhMT5W64nOWVQxACqAdQDAg2OwmdjPUG2Ac5xQJq3LCLm3Xp36/LucQZLiD1nKzACkkDrK6AP/AFDDuMmr6Qu1YflqaGE5jIm8ATE7A336x+uBcjnPCry50gF1LARutjbYk6fsYO4fw11o0qxYEjQdIBIiP7vRgYPnvGA8/kJLMYCmCwYizC3yMDBRe6KktDxuNUVgtWVgVty6SsQCpYmSSeaYBnvjvNcbAMitTINhoE2N9NidQiRczE3k4oq0z4rCCsbAjYCenS+0Y3QOg8gF4gkA9Z2MgbYbwRmplv8A9WaToDQAB70rpANihmwnve3aMar8XqkXZtvwGDbY8sCdzv1PfFZXOOTBbUZnm287CBf0nG/51+8ydV+59DtINsRJrog2o8RzPvGo20yOYHfz8hv3wdlPaGoJltYufdWe8SIgdLXxXqXECWIgD/bNvgSMG0CqtzKqt1IJEWuJBhjHT88MU8kQHFMtOU9pFKKXTmi8G0+UjbGYr1LK1CAQZBEg6Zmb7674zBfqpg/SiH18wS4UqbkyFM7SJIBuOnTG8swJAJDQSASAACBNyZAA77dumOGqtUAXaZ3ixso0zuZn44hqVVIIMi8CwINhYxfafl1nGdzvsfxoPfNixMAf2nm2JMEqWKyTYbWMYjpVlIg/1JJaQevNA7qIjoNpxDSy5qsoBBFr6biJB06ok9L9+mJKeXlrU3IuphZiTElYhjb3Z26TGJ9T4CUb7BqtXcsotJIgmbmVjttI9N8cnNkqYWYkANK8u2qBaSLRt8Nya+X0aoEgmwUtF4aWMC09otgTPJJUe48LOudMTAgnYTCgAi4xam7opx1ZFVzRJkoS0iANj2HKPXBFLOtMAO/dYvBm1uhk9bfLAGZrupKMSCDBAv2nmBjoIv0O0YtnBVNOgHmWgTaJJa0x0EMYttfrNTy8dlwhZrO8dGtTSZW006jSYUCx1f8ALSiwsCe+CeC1XSqlMVJNQFtIfUDoV1t0EWFtxHa0Nfho/m4rlGAUTIlYJiDMX5j87b4O4vl6NGj4wSCpCU9Ep73KQxmVXckCPdg4zuSbNNa0Q5DirpV5VUitXCMSY99+gBHZj16Y64pXc5Z4S1MGT3BUP8ILqPPcYJXgVMwxQMyagCalVCxUHmVFGljHulB2jGVsjRWmaZpwlZlpFPEqAc7bybgxvcWEdMLuKoumLuFZ6hVNQLSIdqNWpq1Ehkc1QLTG9vKBthtwPO5ZzXFKkabI9Wi8ksW8MCGHMdy/zxHQ4LTU8lIIAvhnS7qNIJtzAmJJEzBk4jPD6QBK0/C1qZdHYOQ8EzqT3j5iR5HEc4uyJNApzR15hSpg1n0wYmXc/rYd8Q1K1namJJLEgxAcm/L/AGyZIHQnGjmaZB5dRFUqHNRg8oxj3FAHfbqcDrWBpt4QVNxBlueDcgt0thvOnpAV8ldpjNVKoILqS4ZjEajA96ABpADbWvi/ZBNZRm0QW93c6L9+hPrscVXh+fatUAKKCpMkkwYBlQV2UlheJj1w6yeaCBAW1Fb8waNUFSQCbEDUZvcnBc30SkM/aVQ9ASQP6qsYJsoDXt5WjzxS8txZuYlllXbcqGtyiATzdCPTvfDnj3EXbSsqVdmC2gmxgkdhpO/fFRp+EWdyqyGUzYmGKzBjpM/HFt2tr+CklZc6le9NlY1PeIKqym4MhjsDII+A7zjrO0y66dISxEBwSApsYWwJABjpOEDZ+mC6ioztSBLqdcADeIgGDHl+eDOC51KlMvSBEnTBEEEW6z3Bwl3V0H2Ks97O02ljmQHadSgFwNx+HyntBxHwvgQpuCtQuQdX/TKhgv4CC23wvJwDn+KH+ZanAZXYHmmOcBtutzOGeSqkEEmwiOXYgECfL76jGm5RSQukF1c86gozal1awfeAuSbAAKFgL92X8USaWonVEx8xtFtj9MZxGmJXVtBWek3jf/tJ/eMcLXWrSIDEi9/gRsYwcaW6BYkrVoqSbhl/MD9sdmop7wCLiJPTp8McZjLFtKi5BI27fr++OVZxvHxG/SJ+7Tht30K/cITSL3ZdoEAx8fOPjjnVMgRFr7noQQfh5jfHdOgy1FE6dUkHc2E9f/jE1HhDNqZpHUDl5tzft0+eBL76IaalrSATJkTv/wDOGGRqE3ZXboCB2gXg3AkdpxPkeHAgAnSSDsfTqo7HrGG+T4UinlAN/O95vJM7dIw/HCUtoTOcY9nWV406oFWmgA2EvYYzBQrqIHhpsOnljMO4v8f2F84/H8iCmGZWDO5UagDMFbjY9BINthfocNcrwYvl9Go6xdUXTBEcss5EC9/QRvh5mMrQp5d191graZY87gEyF2IJqER3wkRHorOtXSkoZVtrIj+mxEcoi0T388ciVm6KS7BOG16hIpinDKWIPMwMGY5QVg7BiYIGJM7XrUlUiTpeRCsCRItEwRANj3X0xB/qxfQQrIm7MHgqV2nSRF9p3m2IK3tIrgUSlW5sfEQsLlgNTpaZNulsMjvtAOl9rO8pQWrrWGCD8MgnVzkkahAkWjYTe2Bi+lTK8qwIsZJllkTM33i35mcPzKJzeJNSQWR6er3QsKjIQp638r7YTgUDIepVNoJFNdIAEXKmSetu+BUW2wnJUjujlfFaFuFJNp92wJJ2MR167dcXmk4K012HjKP/ABCb9fxtftOKzwXTSa06ZGqwBIbYHuSLgdBHfD2ilPUrHWukmLhQJMXH4iAdvLC8jp0HD5J6+b1ZqoZ3YCQNri4+WI/aCr/9pSXozlv/AB1Of/cPkcBZzhzXdS7ySSAoAsZUAlrkiN4gntgX2mzhXLUQbNJMRsdIn62wPG2gr7RYlzDilrMczKdRcjVKsx1sfdGsaTH4cZxrPNFAsOX+Zy5W8iYcnpcbQfXphFUzDVcpVpl05lpimpIWJR1OonaXE3O3rg32gBp5XLDco1Cy3uiNJt0t9Di1Ff1LsRZ7iVYJmqviuWNMkAuToY1BDID7nISoIjuO+OvY/i7/AMu+tixDuFlpMQhABO/NNsADg7sKrWHjoAB1iQQSOn5i2G/DOHCkmgG1iY3kmJ9Ywcq4tfn/AACnuzmnmdVXMAQP6zNA6SAYn474Ky1eRBgkDYm8gnby6fTCQZjTmqp6Eg79CiD8vliXK5omoywZpmbRpg9jE/CT674jjsGxlRoEOSBblJ2iPdMT1kj54kzWcPMVS2/QeXTqfM4j4VSapSLzo0uRM7xIa5+C37HucGZnKcklhvJ779R6fnjPkycZJIZGFq2VziGaqV0SDzUjEQeoM7dB+pwjdypqg2N5HSQBbyuuLVnangEimV1XMaSRN9/Mkg9tzio5xmeqNMvKCyCZA1CLeUY2Yrf7ASfwMOGVQKldySRUp1AQf9wB363Prhr7L5kUqLKRLamYCegAPTzXCLKZGqDdHEb2v2Pl3+uCuG5oNVhhpS8EdBcXtb5YucE09lKTTB+PtFdGAjlUHf8AASBM+QA+GCMlxMsHBhdLreSOvn18vTDLMcCLGm5GpT1Ejl3gDrJi/rjKPs6q6iyOgEuzbjSIMAAyDvbywPONJP8A3ZbTOeIVdVMaT0VlvvpPbr1wPwHhrCkIBYhiCB0BkCfKJOGuU4klQaE0qFUMAwBEgaQCABDgWi+53xLm8wEURV1SSdwSQdUKYNlAkX67dsC58VxSJxsX0MgA8tZl5QSG0g3Jk3gj0Ba0dThTxKnyCouxgjb9p7/A98WSlzE9IAFpkgzMzvt5D44UcboyzQIDCTPVhckRYSCcMxyuhUog6KrVVkkQASL3U9J2E/fbBtHNrJGpiBIkiwAJ3J67CfLEfBuEyoILSREhomYtfDHKcKo1H0S+pzueUggSdgeg6j9sNaXLbInrQd7M8Xo0qgDLMqVLSSTzAiVNrRgmvnqcswEe+fMwTE3i35YrXGcj4VUojaikAtG7EavncD4Yky1TlN9jDDazdfjtvjbjlGPgzTTY2RlIBBMQBt2EdvLG8RZTiSBACxBvY36nrjMM5i+CNDMNUTU5YtECWLQlz1JgsTPpBwNl9LRFMEq0GWNxG8yArSwvB/CMVtPaJw5CGCWEmxsu8Wm8772AnF54NxqiqmoAJLGSApgncx27H4eWOQ4TRuTXYPng5adQR9rkExYxygzte4wszXCnccolhuYYat5Ckrvt6d8XRqfiiRUFoIYzBgRvH1+OEOe4ZXL6jUCE2lSQJ6XIMnp06YHhKO2wXOL6RUc346tpRHBAuCLEjeQdh0m2JMnxcByWVSqk308xtMhtpDeUXGLdSzFQXk6b6tWnUbkEmelvW42xzTr5Vqi+NTp0pMh9Ah1IPQMSvUjlgjqMEsq+2g1FvZG2WOsVHP8ATA1gi7GRZu3UfLzwDleL+MzCSQCAon+6Y9T549DPCMq6DlWsg7SRBm/9M+R3tjzlOANRruFDBFawN5RZKmR1ltv9vnhTkmmmMUWh8ud8NQkkliAL9et98Uv2jzzeOSdQ1CTp6bjrtIE/PDrM1WFelTIKlTJDCDvNxuNvriv+1GXKupabgifOfpYyMMwr3UwWc5fizEODJ0x0AjcRsPrizcQ44aeXpuFs4BAJMGVkA2GxJ+WKKHI8SNov1iQYj59sWn22qrooBV0qFmDYgwqxHRRsPjN8aOCTVAuToJbitRcu9RwhYAFRBiSwG0k2LT064P4YtV5DlTKSNI0wZBANyAPX47jCOtmdWVeAswtwSdmU7D08sMOBu+kNpdyV0wADEG9tIvubn9MIyL2hJqzWZ4YHrVGGxKqosNWlVGreQJBt2GB8xWWlELI2PoSSTP4ua3lO4tgDiOccVYOpQAb7GZ2hibT+nTB+W4dmAadR9OnUps28xp6d4NvPANVtsv8AYe8LzC+GKc6Rd4taWd5I/TsNrYrvGOKOakIxEe4D2Nr9LjvhpmDZxIWFN7SRtE9on5euK9XyzaPehZna+179B9PLC4pSlyZbtIMzNdYViNTEQYIO1tI89u2NJmgDoprpZgZMQQTfqN5++uIKWXkhaIJZjBExzSYgHyBknf4Rhxw3gyQWqhgDuzWIA6cwJ0HlXVYnpHU6iuy1KSYtrvWpL+IAT7xEkbG52N/SCO4wPw/g4I1S8kTyXsR3ix+vXY454vnYcaQD+FT+KLsZJkASSIjb0wy4bTBUn3Rv6SB+hiMFJuMNFr3PYbkMo5IRWKpDSZuZEG/Tr5fTHOfq1Q7rrFtzHcbAQBABm438hhhwZwVO1iQI6jfb1nGuLFadRXI5aikNt7ybfGGE+mM6ey3sqlDLMrhRa8AyfUjdV3Ubz9BFgXhqqpABllF231Ry7HoY+WB89lV8cMAsN4bgtcBSBIC7E7AA9cWFqtJwGQwFJUgDqNu32Dg8k26fgkUiqNntJVgI1gAifxDeO24nzGJeKoWAsVJgekEjtFwfh1xPX4DVFYlRpTXqWYszTYjf3tQ7/LDfKcFR51H+oACYaIXvpG1yJv188OhVqhctoW5amaSgaWLEEqAN9EwYJvcRYXg7YcZHMsCxdQoQhWJA1AwC0ncxN8c0+HkOUBWAo1QQWViYVWHvAmbCMQcRzhXL1P7bJAkmWgNcnaJ9YOHJJsB+1FUqDxGeo27MSAesnvFotiajli3QEEgyTcbmwBPSLfHBFBVaNKk3jaw/bBdBFJZTNoHSNrQR5dsbVF2Y5ztaNUuHpAktPqv6jGsOaeXUAXG3mfrBxmG8BHNnlZywNOo8iQ4Avfre33vjVLOliJvA2HUdZ8rd8ek8Sy/glS5TmbSsqsyb9oHn6jviocSySt4zMCaviEhyfwCxkRBFrd+9sc+GVS7R0XFJIM4Px806b0pbUWBEsIXyvHx6fnhz/r80gXYVGJgSLEi8gAR1G9tsee0mI6TG0dO/36Ye18hXUU4YBmZVJLaQhJEBgTtqmbfhGKljTfYNF8TP0XonlHilTAAOomDBBgAiRMXviLL08pVGoIGVROze5oqEEHV0NMCLbjuDis8H9mq9eo9zpQGYJipDAFEYwrEkk3I2vEgETh2VFV6dDUQKlZdVrqGsVHQQv1GELHFyaT2Pql+D1HhXFaUL4TEawRtsRrOknaQQzWN+nbEGfrZcMTrRWaIqKdqmo6og8sAL2gE7b4rPH+AZfKVlbLVWRdE+DUhiXIqJq1kxBAaLbgjFXqVdDVCERAwSnCkyZBOoJvzAQdxO+ClgsuM90W32oASujkc5IuxYLY3kmeaAB1gEWwj4k3i0B4h1GTN0BjxDG/ULbeIjvh3kuPM9HTVRCVOm4BRjFiDEDsY2jpOBqa0CNJpCdpDPqj1Fth1wEIuCSfgCU42Q8B9kKbpTrnn1Ry69E6Swm4M80cogER3w2z1Wl4jmpSDaEX8IMeQGxM6TMbxfEmRzRVAlOp4WkWDaWUC8ATt3je84V5/hr1C1Ss+lGBV/DUnaJsBYtYWv2GJzbltl6a0WDh9fLeAtXw6RSoTOqkLwrMNUzeU28sG5PilHN0Vak2hCSAukLDLFio2ttB2I7YRZHJ5daQVSxAbapDDtqnUQNyNth8yTn0oqmpQhZmLBYYaVLKpJWfDQnTvB3HnhUptppIYkvkE4uadFlZdBl2ViNwIkyRciI3mAMCZni3jUJQNpBEd9SsLbkTYwAf2xJXahXZgHpLBuoEGB2Z5HfbzwZ4FJgKdLMJTVDzBAs+gna/UT64X3WthNpW70JG4TUeTqOs3CqALWBnUOWP39MPOH+yQdNNXdiDC9onmYi3SwF/PGZnJqoDKzSqlQxuxmZvNzewGI8pn8xJhyNiQQPkViBPXriOUoP3C48ZfaPMjwmmtN/AXwnhkDm5NhDzJlbQOojyOA/a3LTl9JcK5WG2UEwJKzGoaiLem2JBxOvy6qgDE7IoAi0bzsJvYm5i+AatRqk06gDqDqE6gykk+662Bv26dMBu7YXKL9p57l8tUai3L/ANJjJMCPKWM2PT0wfw3iSqCWEkiBET9YiwGLFxbL5cgf02GoBdYe9gYkwd4ietsVzOezJDDQxZZtMqR5GBff3rY2LJDIvdoqpQ2h/wACzadANNzYDrIP1nE2YrVa6hai6AGmBFuh5jOqzX2mRhFwrhleiQBTDL+IgsdIJiTpIgRNoxY+KZ7waOr3ubSAGiQYvO2094wmcEpa2XFt9it+G1arqwiAxg6SLbGwEbgn6+WLTlqGlEJlSu7KRMTy9Ln3QeW/xxxk+O5NKQRqwDrUJlUZv6ZA5dQBBM7wbWxmb9qcoYqgM5AC6IKRDhr6phQyj3pmcFWRrSIpQvbJX4gmotUZpaBzbGJIAG9p8z+hGa8CidTGmKt5MamMCAOWTYgbCwHlio8R9oKlcaQmhD+FQZtN9RvfyjAKK39i+pWT89yfjh+PDOvcKnmx37RzxL2oLVJpICQBBemT1DSFJJ36kj0wj/mKsqCWYJsh2v0UAR++O3qaArOR8SZAJsbz2w+o8PLKrLEMAR6ESLRY41Y8UV0Zp5JeQTWIUmwmep9dz9+eMtz7R+o329cD8RqtTJWJIIgTEgiTcbbHE3gkzMKN5+F9/O84bySF8JMY1eGV1JGh7dkZhHQhhYgi+N43w7+JDJTVGIJW0wNgTp6doxmEfVn8Id9HH/6YFxDOZarV1tXddKFQopNYtuwO82wo4ZlUFfMVKas9JFH9RlDBYJAZlYSgJmD0ETG+AfArTanU/wDBo69SMF8G4jUydSnmNBFNuVuXldPxAHaQPy9cZ0jSmHUvZSeHLXLN+EU05VBDNBqNqBsSRECevXGcTOWWkKiuzusF6VRU0nRDaNaKNQLX7QIIGwufEq9IUQpIfL1YXSpGtLBg1ImxUCCFNhIvBjHl3GRQFmFXWJ6KAQfdMRfufOQBFzUW3LYTZbfZb2kesnhCnpFJJMkkmo5lz2UHT7sWsNhOEJzy1OI6qdPw9NrqFOu4Jt1LVBfcwMDey3H/AAGamBOszJ326j8o77Y3wSoKubqVRYF9UGxAuZ+BA+WJHG45pTa1SLlJfSSXyHe2b+JVRZJZVGmLFWMlb7k2ECevnitZ1mFVqWolVqxDWhgdJ2J0xtY9sXRM1TOZDVI0ZetUZpAsq0qIG1zdXsesdceetX1VGqNdizMR5kzPzONUWzPex7V49U0ogJEKBAk7Wi9+hEYFp8Zq3YElY5uwkwD5eV8QZfizJWFVFAcHUOUEDoeXsfLDnivExmdDLllTSDUqhDC1IgmR/wBoIkjVc3OApLtEq2KuH8cZXIdyFY3IvA6wJ3w0p+1ClwCzso/3afjqFwcTZXiNOlrKq1Omz6hEGfdPhwNjBtcj9ZfaXg9OtDrmAY6kCIMD8A8xgGoSe0XTXRHxX2l0udEKTcn9JvePXfCWv7QMyFSTf7E4V8Rypp1CpYNHUbEHY3xAlWBhqwxWwLZN45m2OqPEHQyrFT3UkY5y+WeoYRGc7woJMeg+9sQPhtLooe5TjTkghiD1mY+l73264smT9rMuu4aRYggTA2v9nv3xQaFSDvjeqW8sZ8np4z0woya6Lzxb2rViBTWBvMyxH1gYYcP4uriVDM9pGpT6Rq3I6xG+Kz7Ne070dNMwaeozYaoY3AMSMWzjnHwabrTKWFtNi3c2Fz1xiyw4NQS/qGnfuYMuZFTlqOACbjTcna8CQvmMMa2YV1layjSIMypPRbESDboOxx5q+cfzmfL774unBUqvR2KsQRIE2tBFxv1v+WKy4FCpNmiGaUnSQ4y1TMQPDWpzINLO40aZJna59D1j16r5g0jqzGkhU93/AKhc7SxiB/m2Bslww5cNUqVtOoRy3khtl7wLX2npFws9VFWqahk/2qbhR+9sBjhznp+35Cy5+Md9g4ph99JNpgabm9h0F9umOjkIiVmOsn4ETiYdIj4Y6Z4F/ljp3RyzbBjvtv8AZxj5UeU+n64G/wBQBBtECT9YHxx1lM8Cb27bX+ODU0inBk1XKMQRpVhpZZnoQoAiOkd/zwwysqirNlUCb9BGOaNXoB88EtXHQQMXBJWypybSFuc4YzvrGnYDS1tuoO3wOOa1CoUYaLkROoHqJv6Ttg9Kg640zQbYjSbCjOSVCOnwxwIK0/jv+WN4bFsbxegbkKeP8eChaWkFXpnX3udMA/h2JmDb1wLkc4hyiZZKlMa6jNUDqWIXllxAgXjSRe0d8DpR8ZlDIlRqqnSfEZSuizatKwQTNukiDjseyNVNVQME8NSQo1Nq08xGposY7YzRioqmbLfZrMBMswNKoT5aTJXpqB5T9I8sB53P0qyANuC0i8iOaZI2g6PhJm2B8zlDmailATywAIkkST1gAT17YtnBf4fKFU1HDk+8omAN41AjVNpNvLzOMUtvslmUvYUtSSpQ1qSobRUiTIkEOFF/Jh13GE9CkmU1+IGWorCKRBBcnaTEBBFzcnYdxbs1UXLUygXUxnw6QMgKoubBSEHp5CSZFO4bxIjMeISAeYGVAgTuF/QdMC77J+BNpc+Jrli92Ox1Ak6jO9yZ9fLEvCckjNpqHQZu1oKW1DyaLhtpjFu4pxii9Ng0N1XmuG6Rby62OK8tGBIVHMWnb6H/ADilkbROPFj/ACOVpVqD6cvpCWp2kwQSSSASbQYwJlarmk1GVCESYUAkbwW9RH0wrTMVNGhiouYguNM9QVYfWcHcB4RWq6tTal6tv6wIEn6DzwuUdXZOT8Db2Zp5egjtXUP/AFVVEPMQIvUC9ZtqMe6t8H8aTLvRahSpUQ2lVFQIkqpN4MTqAkTO/bfHP+laKZWlyOQAGYaj8bTH0Ha2BGQ5dA1Ul2MgczQ1zHIeUECJaMXbqwv3KvxHIDlGimjAiSqMJjYaCSDftviTjPs0F1JY11h3INhy6nB7R9CDczbjN8YYVA6sBUBBUW5YmIBtbz9cc5WXFYb+IoBchiA2oMVLASC1jJ/XDY8ktsX2K8vnXoI6jd+U3/DH+fzthZi38XqUnKUqVDRXYgEIwKEEWiDF97iRthbmfZSsELBQT/aplv8AxH6E4bGa8lUIhjc468IjHa5Y9sMsEly+XqBrAgi/w7jvhlUV5VtXbyM2sR1jywTluIr4YUqQQInfDOkiKiuWQydOmeYb83aLeu2Mc8jvotKyv5ig3NJnr02m03tviy+xXHyiPTcagsle8/2gdBO5M44ahTKgOq6WP/UKkunpBE/lhFmcmqOwpuSskT7sr6dMBLhmjxkGpPG7Ra/A8QmpF2JLaTaTvYHGeCR88Vjh2dekRDkLO28g/wCABixJmgwJBuOpn9r/AAwdcdIS0+2TuQu5A9caekYHnir8TzjsdoAnqR9Bh9wet/SW7GP7vhYeWCapWyqJKmUJ2sfv645OUtex8/v8sGLXv/n7GJFqHexwLimEptAlHMsPdJ9CJjy1RBODaeZY+8pHxGITWv8Avf8AXG2zNsElXkBtPwTnt/nGIO98DHP36DHP8zhiaKGQpeQ+uMwCudHb88ZgrQNMrHBKYOZgi3P+cfG2PUKNMGkQb8p+5xmMwmXZrX2nlfBbeGeuuPgF2+uLRl6rKeUkRtBI6x08sZjME+2AgHg+bd86S7Fp1TN9isb7YH4nRWWsOXVHlBtfGYzBlvsP9gcqlWo5qKH0UwVm4BLQTG22LXmchT0T4aTqj3Rt8sbxmM0xkSLjHDKKZOqy0kDCmxB0ixuJFrYolJfzOMxmFx6L8jfKcSqqlnbp1/fCziOdd2dmMm4mBYCRA7f/AD3xrGYauiDL2vpLSyYCKBzBdgTAvEm++E6VCtKiFJUeHqsY5mNye5xmMw5/aK8gXtHlFUUHE6qisXJYkkgwDc2+GLv7O/1cnl6tTmdtYLHc6WIEx1gC++MxmByfYiR7FWcyqO7akU/8QLywm3WwvioZw6K5C2AMRuIjscaxmKxFsYrRXQpjdZ/LGE2P/cPlA+WMxmI+wSXP1CIAJjQn1YA/+4/YwIBKSd4/TGsZio9El2Q1WJ+CW8rDDXP1SqDTabmAN43xrGYJ+CS6QueqSQSev6/5xZPDAFvP8zjMZiT8AklFzOCAZEdMbxmAYIGx3xqpUMNfGYzFxIDpXbviVKhO/fGYzBAhCLbGYzGYIh//2Q=="/>
          <p:cNvSpPr>
            <a:spLocks noChangeAspect="1" noChangeArrowheads="1"/>
          </p:cNvSpPr>
          <p:nvPr/>
        </p:nvSpPr>
        <p:spPr bwMode="auto">
          <a:xfrm>
            <a:off x="63500" y="-812800"/>
            <a:ext cx="2219325" cy="1676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" name="Picture 4" descr="http://upload.wikimedia.org/wikipedia/commons/thumb/e/e1/Brueghel-tower-of-babel.jpg/350px-Brueghel-tower-of-bab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212976"/>
            <a:ext cx="333375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59" y="1124744"/>
            <a:ext cx="723324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16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Χεττιτική</a:t>
            </a:r>
            <a:r>
              <a:rPr lang="el-GR" dirty="0" smtClean="0"/>
              <a:t> (σφηνοειδής)</a:t>
            </a:r>
            <a:endParaRPr lang="el-GR" dirty="0"/>
          </a:p>
        </p:txBody>
      </p:sp>
      <p:pic>
        <p:nvPicPr>
          <p:cNvPr id="20482" name="Picture 2" descr="http://www.specialtyinterests.net/hittite-peace-trea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87953"/>
            <a:ext cx="7992888" cy="4771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Χεττιτική</a:t>
            </a:r>
            <a:r>
              <a:rPr lang="el-GR" dirty="0" smtClean="0"/>
              <a:t>: Χρονικά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1. </a:t>
            </a:r>
            <a:r>
              <a:rPr lang="en-US" i="1" dirty="0"/>
              <a:t>UMMA</a:t>
            </a:r>
            <a:r>
              <a:rPr lang="en-US" dirty="0"/>
              <a:t> </a:t>
            </a:r>
            <a:r>
              <a:rPr lang="en-US" baseline="30000" dirty="0" err="1"/>
              <a:t>d</a:t>
            </a:r>
            <a:r>
              <a:rPr lang="en-US" dirty="0" err="1"/>
              <a:t>UTU</a:t>
            </a:r>
            <a:r>
              <a:rPr lang="en-US" i="1" dirty="0"/>
              <a:t>-ŠI</a:t>
            </a:r>
            <a:r>
              <a:rPr lang="en-US" dirty="0"/>
              <a:t> </a:t>
            </a:r>
            <a:r>
              <a:rPr lang="en-US" dirty="0" err="1"/>
              <a:t>Mursili</a:t>
            </a:r>
            <a:r>
              <a:rPr lang="en-US" dirty="0"/>
              <a:t> LUGAL GAL LUGAL KUR Hatti UR.SAG</a:t>
            </a:r>
          </a:p>
          <a:p>
            <a:r>
              <a:rPr lang="en-US" dirty="0"/>
              <a:t>2. DUMU </a:t>
            </a:r>
            <a:r>
              <a:rPr lang="en-US" dirty="0" err="1"/>
              <a:t>Suppiluliuma</a:t>
            </a:r>
            <a:r>
              <a:rPr lang="en-US" dirty="0"/>
              <a:t> LUGAL GAL UR.SAG :</a:t>
            </a:r>
          </a:p>
          <a:p>
            <a:pPr algn="ctr"/>
            <a:r>
              <a:rPr lang="en-US" dirty="0"/>
              <a:t>──────────────────</a:t>
            </a:r>
          </a:p>
          <a:p>
            <a:r>
              <a:rPr lang="en-US" dirty="0"/>
              <a:t>3. </a:t>
            </a:r>
            <a:r>
              <a:rPr lang="en-US" dirty="0" err="1"/>
              <a:t>Kuitman</a:t>
            </a:r>
            <a:r>
              <a:rPr lang="en-US" dirty="0"/>
              <a:t>=</a:t>
            </a:r>
            <a:r>
              <a:rPr lang="en-US" dirty="0" err="1"/>
              <a:t>za</a:t>
            </a:r>
            <a:r>
              <a:rPr lang="en-US" dirty="0"/>
              <a:t>=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i="1" dirty="0"/>
              <a:t>ANA</a:t>
            </a:r>
            <a:r>
              <a:rPr lang="en-US" dirty="0"/>
              <a:t> </a:t>
            </a:r>
            <a:r>
              <a:rPr lang="en-US" baseline="30000" dirty="0"/>
              <a:t>GIŠ</a:t>
            </a:r>
            <a:r>
              <a:rPr lang="en-US" dirty="0"/>
              <a:t>GU.ZA </a:t>
            </a:r>
            <a:r>
              <a:rPr lang="en-US" i="1" dirty="0"/>
              <a:t>ABI=YA</a:t>
            </a:r>
            <a:r>
              <a:rPr lang="en-US" dirty="0"/>
              <a:t> </a:t>
            </a:r>
            <a:r>
              <a:rPr lang="en-US" dirty="0" err="1"/>
              <a:t>nāwi</a:t>
            </a:r>
            <a:r>
              <a:rPr lang="en-US" dirty="0"/>
              <a:t> </a:t>
            </a:r>
            <a:r>
              <a:rPr lang="en-US" dirty="0" err="1"/>
              <a:t>eshat</a:t>
            </a:r>
            <a:r>
              <a:rPr lang="en-US" dirty="0"/>
              <a:t> nu=mu </a:t>
            </a:r>
            <a:r>
              <a:rPr lang="en-US" dirty="0" err="1"/>
              <a:t>arahzenas</a:t>
            </a:r>
            <a:endParaRPr lang="en-US" dirty="0"/>
          </a:p>
          <a:p>
            <a:r>
              <a:rPr lang="en-US" dirty="0"/>
              <a:t>4. KUR.KUR.MEŠ </a:t>
            </a:r>
            <a:r>
              <a:rPr lang="en-US" baseline="30000" dirty="0"/>
              <a:t>LÚ</a:t>
            </a:r>
            <a:r>
              <a:rPr lang="en-US" dirty="0"/>
              <a:t>KÚR </a:t>
            </a:r>
            <a:r>
              <a:rPr lang="en-US" dirty="0" err="1"/>
              <a:t>hūmantes</a:t>
            </a:r>
            <a:r>
              <a:rPr lang="en-US" dirty="0"/>
              <a:t> </a:t>
            </a:r>
            <a:r>
              <a:rPr lang="en-US" dirty="0" err="1"/>
              <a:t>kururiyahhir</a:t>
            </a:r>
            <a:r>
              <a:rPr lang="en-US" dirty="0"/>
              <a:t>. Nu=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i="1" dirty="0"/>
              <a:t>ABU=YA</a:t>
            </a:r>
            <a:r>
              <a:rPr lang="en-US" dirty="0"/>
              <a:t> </a:t>
            </a:r>
            <a:r>
              <a:rPr lang="en-US" dirty="0" err="1"/>
              <a:t>kuwapi</a:t>
            </a:r>
            <a:r>
              <a:rPr lang="en-US" dirty="0"/>
              <a:t> DINGIR-is </a:t>
            </a:r>
            <a:r>
              <a:rPr lang="en-US" dirty="0" err="1"/>
              <a:t>iyat</a:t>
            </a:r>
            <a:r>
              <a:rPr lang="en-US" dirty="0"/>
              <a:t>,</a:t>
            </a:r>
          </a:p>
          <a:p>
            <a:r>
              <a:rPr lang="en-US" dirty="0"/>
              <a:t>5. </a:t>
            </a:r>
            <a:r>
              <a:rPr lang="en-US" dirty="0" err="1"/>
              <a:t>Arnuandas</a:t>
            </a:r>
            <a:r>
              <a:rPr lang="en-US" dirty="0"/>
              <a:t>=ma=</a:t>
            </a:r>
            <a:r>
              <a:rPr lang="en-US" dirty="0" err="1"/>
              <a:t>za</a:t>
            </a:r>
            <a:r>
              <a:rPr lang="en-US" dirty="0"/>
              <a:t>=</a:t>
            </a:r>
            <a:r>
              <a:rPr lang="en-US" dirty="0" err="1"/>
              <a:t>kan</a:t>
            </a:r>
            <a:r>
              <a:rPr lang="en-US" dirty="0"/>
              <a:t> ŠEŠ</a:t>
            </a:r>
            <a:r>
              <a:rPr lang="en-US" i="1" dirty="0"/>
              <a:t>=YA ANA</a:t>
            </a:r>
            <a:r>
              <a:rPr lang="en-US" dirty="0"/>
              <a:t> </a:t>
            </a:r>
            <a:r>
              <a:rPr lang="en-US" baseline="30000" dirty="0"/>
              <a:t>GIŠ</a:t>
            </a:r>
            <a:r>
              <a:rPr lang="en-US" dirty="0"/>
              <a:t>GU.ZA </a:t>
            </a:r>
            <a:r>
              <a:rPr lang="en-US" i="1" dirty="0"/>
              <a:t>ABI=ŠU</a:t>
            </a:r>
            <a:r>
              <a:rPr lang="en-US" dirty="0"/>
              <a:t> </a:t>
            </a:r>
            <a:r>
              <a:rPr lang="en-US" dirty="0" err="1"/>
              <a:t>esat</a:t>
            </a:r>
            <a:r>
              <a:rPr lang="en-US" dirty="0"/>
              <a:t>. </a:t>
            </a:r>
            <a:r>
              <a:rPr lang="en-US" dirty="0" err="1"/>
              <a:t>Appan</a:t>
            </a:r>
            <a:r>
              <a:rPr lang="en-US" dirty="0"/>
              <a:t>=ma=as</a:t>
            </a:r>
          </a:p>
          <a:p>
            <a:r>
              <a:rPr lang="en-US" dirty="0"/>
              <a:t>6. </a:t>
            </a:r>
            <a:r>
              <a:rPr lang="en-US" dirty="0" err="1"/>
              <a:t>irmaliyattat</a:t>
            </a:r>
            <a:r>
              <a:rPr lang="en-US" dirty="0"/>
              <a:t>=pat. </a:t>
            </a:r>
            <a:r>
              <a:rPr lang="en-US" dirty="0" err="1"/>
              <a:t>Mahhan</a:t>
            </a:r>
            <a:r>
              <a:rPr lang="en-US" dirty="0"/>
              <a:t> KUR.KUR</a:t>
            </a:r>
            <a:r>
              <a:rPr lang="en-US" baseline="30000" dirty="0"/>
              <a:t>MEŠ LÚ</a:t>
            </a:r>
            <a:r>
              <a:rPr lang="en-US" dirty="0"/>
              <a:t>KÚR </a:t>
            </a:r>
            <a:r>
              <a:rPr lang="en-US" dirty="0" err="1"/>
              <a:t>Arnuandan</a:t>
            </a:r>
            <a:r>
              <a:rPr lang="en-US" dirty="0"/>
              <a:t> ŠEŠ</a:t>
            </a:r>
            <a:r>
              <a:rPr lang="en-US" i="1" dirty="0"/>
              <a:t>=YA</a:t>
            </a:r>
            <a:r>
              <a:rPr lang="en-US" dirty="0"/>
              <a:t> </a:t>
            </a:r>
            <a:r>
              <a:rPr lang="en-US" dirty="0" err="1"/>
              <a:t>irman</a:t>
            </a:r>
            <a:endParaRPr lang="en-US" dirty="0"/>
          </a:p>
          <a:p>
            <a:r>
              <a:rPr lang="en-US" dirty="0"/>
              <a:t>7. </a:t>
            </a:r>
            <a:r>
              <a:rPr lang="en-US" dirty="0" err="1"/>
              <a:t>istamassir</a:t>
            </a:r>
            <a:r>
              <a:rPr lang="en-US" dirty="0"/>
              <a:t>, nu KUR.KUR</a:t>
            </a:r>
            <a:r>
              <a:rPr lang="en-US" baseline="30000" dirty="0"/>
              <a:t>MEŠ LÚ</a:t>
            </a:r>
            <a:r>
              <a:rPr lang="en-US" dirty="0"/>
              <a:t>KÚR </a:t>
            </a:r>
            <a:r>
              <a:rPr lang="en-US" dirty="0" err="1"/>
              <a:t>kururiyahhiskiuan</a:t>
            </a:r>
            <a:r>
              <a:rPr lang="en-US" dirty="0"/>
              <a:t> </a:t>
            </a:r>
            <a:r>
              <a:rPr lang="en-US" dirty="0" err="1"/>
              <a:t>dāir</a:t>
            </a:r>
            <a:r>
              <a:rPr lang="en-US" dirty="0"/>
              <a:t>.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300" dirty="0"/>
              <a:t>1) Thus speaks my Sun, </a:t>
            </a:r>
            <a:r>
              <a:rPr lang="en-US" sz="3300" dirty="0" err="1"/>
              <a:t>Mursilis</a:t>
            </a:r>
            <a:r>
              <a:rPr lang="en-US" sz="3300" dirty="0"/>
              <a:t>, the great king, king of the land of Hatti, the valiant, son of </a:t>
            </a:r>
            <a:r>
              <a:rPr lang="en-US" sz="3300" dirty="0" err="1"/>
              <a:t>Suppiluliumas</a:t>
            </a:r>
            <a:r>
              <a:rPr lang="en-US" sz="3300" dirty="0"/>
              <a:t>, the great king, the valiant :</a:t>
            </a:r>
          </a:p>
          <a:p>
            <a:r>
              <a:rPr lang="en-US" sz="3300" dirty="0"/>
              <a:t>(3) Even before I sat on the throne of my father, all the foreign countries were hostile against me. After my father had become a god (i.e. died), my brother </a:t>
            </a:r>
            <a:r>
              <a:rPr lang="en-US" sz="3300" dirty="0" err="1"/>
              <a:t>Arnuandas</a:t>
            </a:r>
            <a:r>
              <a:rPr lang="en-US" sz="3300" dirty="0"/>
              <a:t> sat on the throne of his father. Afterwards, he fell ill. When the foreign countries heard that my brother </a:t>
            </a:r>
            <a:r>
              <a:rPr lang="en-US" sz="3300" dirty="0" err="1"/>
              <a:t>Arnuandas</a:t>
            </a:r>
            <a:r>
              <a:rPr lang="en-US" sz="3300" dirty="0"/>
              <a:t> (was) ill, the foreign countries started to be hostile.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1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65" y="980728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61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Τοχαρική</a:t>
            </a:r>
            <a:endParaRPr lang="el-GR" dirty="0"/>
          </a:p>
        </p:txBody>
      </p:sp>
      <p:pic>
        <p:nvPicPr>
          <p:cNvPr id="1026" name="Picture 2" descr="https://www.univie.ac.at/tocharian/images/manuscript_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7689093" cy="323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Ελληνική (Γραμμική Β)</a:t>
            </a:r>
            <a:endParaRPr lang="el-GR" dirty="0"/>
          </a:p>
        </p:txBody>
      </p:sp>
      <p:pic>
        <p:nvPicPr>
          <p:cNvPr id="1026" name="Picture 2" descr="http://www.ceramicstudies.me.uk/hgrafs05/ch558x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195" y="1484784"/>
            <a:ext cx="5592141" cy="5275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62" y="29904"/>
            <a:ext cx="5204758" cy="677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155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Λατινική</a:t>
            </a:r>
            <a:endParaRPr lang="el-GR" dirty="0"/>
          </a:p>
        </p:txBody>
      </p:sp>
      <p:pic>
        <p:nvPicPr>
          <p:cNvPr id="22530" name="Picture 2" descr="Duenos Inscription - an early form of Latin alphab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0292" y="1268760"/>
            <a:ext cx="3126644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844" y="116632"/>
            <a:ext cx="5760492" cy="651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716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Γερμανική (Ρουνικά)</a:t>
            </a:r>
            <a:endParaRPr lang="el-GR" dirty="0"/>
          </a:p>
        </p:txBody>
      </p:sp>
      <p:pic>
        <p:nvPicPr>
          <p:cNvPr id="23554" name="Picture 2" descr="Röksten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310025"/>
            <a:ext cx="3600400" cy="527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rhabay.wikispaces.com/file/view/indoeuropean-languages.png/40153790/indoeuropean-language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257" y="1484784"/>
            <a:ext cx="8345227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Γερμανική (Γοτθική)</a:t>
            </a:r>
            <a:endParaRPr lang="el-GR" dirty="0"/>
          </a:p>
        </p:txBody>
      </p:sp>
      <p:pic>
        <p:nvPicPr>
          <p:cNvPr id="24578" name="Picture 2" descr="http://historyofscience.com/G2I/timeline/images/codex_argente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6618" y="1628800"/>
            <a:ext cx="388050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3" y="908720"/>
            <a:ext cx="7524925" cy="543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861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55" y="1556792"/>
            <a:ext cx="276406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09663"/>
            <a:ext cx="40481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329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Αρχαία Ιρλανδική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7890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1491" y="1844824"/>
            <a:ext cx="5872372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Ουαλική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http://www.telegraph.co.uk/news/uknews/wales/11853790/Channel-4-weatherman-pronounces-longest-place-name-in-Wales-perfectly.html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222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85" y="908721"/>
            <a:ext cx="5343135" cy="546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517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7106" name="Picture 2" descr="http://upload.wikimedia.org/wikipedia/commons/thumb/4/4f/IndoEuropeanTree.svg/2000px-IndoEuropeanTree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4664"/>
            <a:ext cx="6480720" cy="5997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7381499" cy="611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96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-72373"/>
            <a:ext cx="7992888" cy="690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293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upload.wikimedia.org/wikipedia/commons/7/7d/Indo-European_languages_distribu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36" y="1268760"/>
            <a:ext cx="8414452" cy="4034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«Αρχαία» ΙΕ οικογένεια</a:t>
            </a:r>
            <a:endParaRPr lang="el-GR" dirty="0"/>
          </a:p>
        </p:txBody>
      </p:sp>
      <p:pic>
        <p:nvPicPr>
          <p:cNvPr id="1026" name="Picture 2" descr="http://starling.rinet.ru/maps/maps/Indo-Hitti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2650" y="1628800"/>
            <a:ext cx="6205734" cy="5019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990600"/>
            <a:ext cx="62007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46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Σανσκριτικά: </a:t>
            </a:r>
            <a:r>
              <a:rPr lang="en-US" dirty="0" err="1" smtClean="0"/>
              <a:t>Rigveda</a:t>
            </a:r>
            <a:endParaRPr lang="el-GR" dirty="0"/>
          </a:p>
        </p:txBody>
      </p:sp>
      <p:pic>
        <p:nvPicPr>
          <p:cNvPr id="17410" name="Picture 2" descr="http://www.schoyencollection.com/religions_files/ms2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6457950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Rigveda: </a:t>
            </a:r>
            <a:r>
              <a:rPr lang="el-GR" dirty="0" smtClean="0"/>
              <a:t>Ύμνος στον </a:t>
            </a:r>
            <a:r>
              <a:rPr lang="el-GR" dirty="0" err="1" smtClean="0"/>
              <a:t>Ίντρα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vi-VN" dirty="0"/>
              <a:t>1.006.01a     yuñjánti bradhnám aruṣáṃ</a:t>
            </a:r>
            <a:br>
              <a:rPr lang="vi-VN" dirty="0"/>
            </a:br>
            <a:r>
              <a:rPr lang="vi-VN" dirty="0"/>
              <a:t>1.006.01b     cárantam pári tasthúṣaḥ</a:t>
            </a:r>
            <a:br>
              <a:rPr lang="vi-VN" dirty="0"/>
            </a:br>
            <a:r>
              <a:rPr lang="vi-VN" dirty="0"/>
              <a:t>1.006.01c     rócante rocanā</a:t>
            </a:r>
            <a:r>
              <a:rPr lang="vi-VN" baseline="30000" dirty="0"/>
              <a:t>́</a:t>
            </a:r>
            <a:r>
              <a:rPr lang="vi-VN" dirty="0"/>
              <a:t> diví</a:t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>1.006.02a     yuñjánti asya kā</a:t>
            </a:r>
            <a:r>
              <a:rPr lang="vi-VN" baseline="30000" dirty="0"/>
              <a:t>́</a:t>
            </a:r>
            <a:r>
              <a:rPr lang="vi-VN" dirty="0"/>
              <a:t>miyā</a:t>
            </a:r>
            <a:br>
              <a:rPr lang="vi-VN" dirty="0"/>
            </a:br>
            <a:r>
              <a:rPr lang="vi-VN" dirty="0"/>
              <a:t>1.006.02b     hárī vípakṣasā ráthe</a:t>
            </a:r>
            <a:br>
              <a:rPr lang="vi-VN" dirty="0"/>
            </a:br>
            <a:r>
              <a:rPr lang="vi-VN" dirty="0"/>
              <a:t>1.006.02c     śóṇā dhr̥ṣṇū</a:t>
            </a:r>
            <a:r>
              <a:rPr lang="vi-VN" baseline="30000" dirty="0"/>
              <a:t>́</a:t>
            </a:r>
            <a:r>
              <a:rPr lang="vi-VN" dirty="0"/>
              <a:t> nr̥vā</a:t>
            </a:r>
            <a:r>
              <a:rPr lang="vi-VN" baseline="30000" dirty="0"/>
              <a:t>́</a:t>
            </a:r>
            <a:r>
              <a:rPr lang="vi-VN" dirty="0"/>
              <a:t>hasā</a:t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>1.006.03a     ketúṃ kr̥ṇvánn aketáve</a:t>
            </a:r>
            <a:br>
              <a:rPr lang="vi-VN" dirty="0"/>
            </a:br>
            <a:r>
              <a:rPr lang="vi-VN" dirty="0"/>
              <a:t>1.006.03b     péśo maryā apeśáse</a:t>
            </a:r>
            <a:br>
              <a:rPr lang="vi-VN" dirty="0"/>
            </a:br>
            <a:r>
              <a:rPr lang="vi-VN" dirty="0"/>
              <a:t>1.006.03c     sám uṣádbhir ajāyathāḥ</a:t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>1.006.04a     ã</a:t>
            </a:r>
            <a:r>
              <a:rPr lang="vi-VN" baseline="30000" dirty="0"/>
              <a:t>́</a:t>
            </a:r>
            <a:r>
              <a:rPr lang="vi-VN" dirty="0"/>
              <a:t>d áha svadhā</a:t>
            </a:r>
            <a:r>
              <a:rPr lang="vi-VN" baseline="30000" dirty="0"/>
              <a:t>́</a:t>
            </a:r>
            <a:r>
              <a:rPr lang="vi-VN" dirty="0"/>
              <a:t>m ánu</a:t>
            </a:r>
            <a:br>
              <a:rPr lang="vi-VN" dirty="0"/>
            </a:br>
            <a:r>
              <a:rPr lang="vi-VN" dirty="0"/>
              <a:t>1.006.04b     púnar garbhatvám eriré</a:t>
            </a:r>
            <a:br>
              <a:rPr lang="vi-VN" dirty="0"/>
            </a:br>
            <a:r>
              <a:rPr lang="vi-VN" dirty="0"/>
              <a:t>1.006.04c     dádhānā nā</a:t>
            </a:r>
            <a:r>
              <a:rPr lang="vi-VN" baseline="30000" dirty="0"/>
              <a:t>́</a:t>
            </a:r>
            <a:r>
              <a:rPr lang="vi-VN" dirty="0"/>
              <a:t>ma yajñíyam</a:t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>1.006.05a     vīḷú cid ārujatnúbhir</a:t>
            </a:r>
            <a:br>
              <a:rPr lang="vi-VN" dirty="0"/>
            </a:br>
            <a:r>
              <a:rPr lang="vi-VN" dirty="0"/>
              <a:t>1.006.05b     gúhā cid indra váhnibhiḥ</a:t>
            </a:r>
            <a:br>
              <a:rPr lang="vi-VN" dirty="0"/>
            </a:br>
            <a:r>
              <a:rPr lang="vi-VN" dirty="0"/>
              <a:t>1.006.05c     ávinda usríyā ánu</a:t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>1.006.06a     devayánto yáthā matím</a:t>
            </a:r>
            <a:br>
              <a:rPr lang="vi-VN" dirty="0"/>
            </a:br>
            <a:r>
              <a:rPr lang="vi-VN" dirty="0"/>
              <a:t>1.006.06b     áchā vidádvasuṃ gíraḥ</a:t>
            </a:r>
            <a:br>
              <a:rPr lang="vi-VN" dirty="0"/>
            </a:br>
            <a:r>
              <a:rPr lang="vi-VN" dirty="0"/>
              <a:t>1.006.06c     mahā</a:t>
            </a:r>
            <a:r>
              <a:rPr lang="vi-VN" baseline="30000" dirty="0"/>
              <a:t>́</a:t>
            </a:r>
            <a:r>
              <a:rPr lang="vi-VN" dirty="0"/>
              <a:t>m anūṣata śrutám</a:t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>1.006.07a     índreṇa sáṃ hí dŕ̥kṣase</a:t>
            </a:r>
            <a:br>
              <a:rPr lang="vi-VN" dirty="0"/>
            </a:br>
            <a:r>
              <a:rPr lang="vi-VN" dirty="0"/>
              <a:t>1.006.07b     saṃjagmānó ábibhyuṣā</a:t>
            </a:r>
            <a:br>
              <a:rPr lang="vi-VN" dirty="0"/>
            </a:br>
            <a:r>
              <a:rPr lang="vi-VN" dirty="0"/>
              <a:t>1.006.07c     mandū</a:t>
            </a:r>
            <a:r>
              <a:rPr lang="vi-VN" baseline="30000" dirty="0"/>
              <a:t>́</a:t>
            </a:r>
            <a:r>
              <a:rPr lang="vi-VN" dirty="0"/>
              <a:t> samānávarcasā</a:t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>1.006.08a     anavadyaír abhídyubhir</a:t>
            </a:r>
            <a:br>
              <a:rPr lang="vi-VN" dirty="0"/>
            </a:br>
            <a:r>
              <a:rPr lang="vi-VN" dirty="0"/>
              <a:t>1.006.08b     makháḥ sáhasvad arcati</a:t>
            </a:r>
            <a:br>
              <a:rPr lang="vi-VN" dirty="0"/>
            </a:br>
            <a:r>
              <a:rPr lang="vi-VN" dirty="0"/>
              <a:t>1.006.08c     gaṇaír índrasya kā</a:t>
            </a:r>
            <a:r>
              <a:rPr lang="vi-VN" baseline="30000" dirty="0"/>
              <a:t>́</a:t>
            </a:r>
            <a:r>
              <a:rPr lang="vi-VN" dirty="0"/>
              <a:t>miyaiḥ</a:t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>1.006.09a     átaḥ parijman ā</a:t>
            </a:r>
            <a:r>
              <a:rPr lang="vi-VN" baseline="30000" dirty="0"/>
              <a:t>́</a:t>
            </a:r>
            <a:r>
              <a:rPr lang="vi-VN" dirty="0"/>
              <a:t> gahi</a:t>
            </a:r>
            <a:br>
              <a:rPr lang="vi-VN" dirty="0"/>
            </a:br>
            <a:r>
              <a:rPr lang="vi-VN" dirty="0"/>
              <a:t>1.006.09b     divó vā rocanā</a:t>
            </a:r>
            <a:r>
              <a:rPr lang="vi-VN" baseline="30000" dirty="0"/>
              <a:t>́</a:t>
            </a:r>
            <a:r>
              <a:rPr lang="vi-VN" dirty="0"/>
              <a:t>d ádhi</a:t>
            </a:r>
            <a:br>
              <a:rPr lang="vi-VN" dirty="0"/>
            </a:br>
            <a:r>
              <a:rPr lang="vi-VN" dirty="0"/>
              <a:t>1.006.09c     sám asminn r̥ñjate gíraḥ</a:t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>1.006.10a     itó vā sātím ī</a:t>
            </a:r>
            <a:r>
              <a:rPr lang="vi-VN" baseline="30000" dirty="0"/>
              <a:t>́</a:t>
            </a:r>
            <a:r>
              <a:rPr lang="vi-VN" dirty="0"/>
              <a:t>mahe</a:t>
            </a:r>
            <a:br>
              <a:rPr lang="vi-VN" dirty="0"/>
            </a:br>
            <a:r>
              <a:rPr lang="vi-VN" dirty="0"/>
              <a:t>1.006.10b     divó vā pā</a:t>
            </a:r>
            <a:r>
              <a:rPr lang="vi-VN" baseline="30000" dirty="0"/>
              <a:t>́</a:t>
            </a:r>
            <a:r>
              <a:rPr lang="vi-VN" dirty="0"/>
              <a:t>rthivād ádhi</a:t>
            </a:r>
            <a:br>
              <a:rPr lang="vi-VN" dirty="0"/>
            </a:br>
            <a:r>
              <a:rPr lang="vi-VN" dirty="0"/>
              <a:t>1.006.10c     índram mahó vā rájasaḥ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050" dirty="0"/>
              <a:t>1 They who stand round him as he moves harness the bright, the ruddy Steed</a:t>
            </a:r>
            <a:br>
              <a:rPr lang="en-US" sz="1050" dirty="0"/>
            </a:br>
            <a:r>
              <a:rPr lang="en-US" sz="1050" dirty="0"/>
              <a:t>The lights are shining in the sky.</a:t>
            </a:r>
            <a:br>
              <a:rPr lang="en-US" sz="1050" dirty="0"/>
            </a:br>
            <a:r>
              <a:rPr lang="en-US" sz="1050" dirty="0"/>
              <a:t>2 On both sides to the car they yoke the two bay coursers dear to him,</a:t>
            </a:r>
            <a:br>
              <a:rPr lang="en-US" sz="1050" dirty="0"/>
            </a:br>
            <a:r>
              <a:rPr lang="en-US" sz="1050" dirty="0"/>
              <a:t>Bold, tawny, bearers of the Chief.</a:t>
            </a:r>
            <a:br>
              <a:rPr lang="en-US" sz="1050" dirty="0"/>
            </a:br>
            <a:r>
              <a:rPr lang="en-US" sz="1050" dirty="0"/>
              <a:t>3 Thou, making light where no light was, and form, O men: where form was not,</a:t>
            </a:r>
            <a:br>
              <a:rPr lang="en-US" sz="1050" dirty="0"/>
            </a:br>
            <a:r>
              <a:rPr lang="en-US" sz="1050" dirty="0" err="1"/>
              <a:t>Wast</a:t>
            </a:r>
            <a:r>
              <a:rPr lang="en-US" sz="1050" dirty="0"/>
              <a:t> born together with the Dawns.</a:t>
            </a:r>
            <a:br>
              <a:rPr lang="en-US" sz="1050" dirty="0"/>
            </a:br>
            <a:r>
              <a:rPr lang="en-US" sz="1050" dirty="0"/>
              <a:t>4 Thereafter they, as is their wont, threw off the state of babes unborn,</a:t>
            </a:r>
            <a:br>
              <a:rPr lang="en-US" sz="1050" dirty="0"/>
            </a:br>
            <a:r>
              <a:rPr lang="en-US" sz="1050" dirty="0"/>
              <a:t>Assuming sacrificial names.</a:t>
            </a:r>
            <a:br>
              <a:rPr lang="en-US" sz="1050" dirty="0"/>
            </a:br>
            <a:r>
              <a:rPr lang="en-US" sz="1050" dirty="0"/>
              <a:t>5 Thou, </a:t>
            </a:r>
            <a:r>
              <a:rPr lang="en-US" sz="1050" dirty="0" err="1"/>
              <a:t>Indra</a:t>
            </a:r>
            <a:r>
              <a:rPr lang="en-US" sz="1050" dirty="0"/>
              <a:t>, with the Tempest-Gods, the breakers down of what is firm,</a:t>
            </a:r>
            <a:br>
              <a:rPr lang="en-US" sz="1050" dirty="0"/>
            </a:br>
            <a:r>
              <a:rPr lang="en-US" sz="1050" dirty="0" err="1"/>
              <a:t>Foundest</a:t>
            </a:r>
            <a:r>
              <a:rPr lang="en-US" sz="1050" dirty="0"/>
              <a:t> the </a:t>
            </a:r>
            <a:r>
              <a:rPr lang="en-US" sz="1050" dirty="0" err="1"/>
              <a:t>kine</a:t>
            </a:r>
            <a:r>
              <a:rPr lang="en-US" sz="1050" dirty="0"/>
              <a:t> even in the cave.</a:t>
            </a:r>
            <a:br>
              <a:rPr lang="en-US" sz="1050" dirty="0"/>
            </a:br>
            <a:r>
              <a:rPr lang="en-US" sz="1050" dirty="0"/>
              <a:t>6 Worshipping even as they list, singers laud him who </a:t>
            </a:r>
            <a:r>
              <a:rPr lang="en-US" sz="1050" dirty="0" err="1"/>
              <a:t>findeth</a:t>
            </a:r>
            <a:r>
              <a:rPr lang="en-US" sz="1050" dirty="0"/>
              <a:t> wealth,</a:t>
            </a:r>
            <a:br>
              <a:rPr lang="en-US" sz="1050" dirty="0"/>
            </a:br>
            <a:r>
              <a:rPr lang="en-US" sz="1050" dirty="0"/>
              <a:t>The far-renowned, the mighty One.</a:t>
            </a:r>
            <a:br>
              <a:rPr lang="en-US" sz="1050" dirty="0"/>
            </a:br>
            <a:r>
              <a:rPr lang="en-US" sz="1050" dirty="0"/>
              <a:t>7 </a:t>
            </a:r>
            <a:r>
              <a:rPr lang="en-US" sz="1050" dirty="0" err="1"/>
              <a:t>Mayest</a:t>
            </a:r>
            <a:r>
              <a:rPr lang="en-US" sz="1050" dirty="0"/>
              <a:t> thou verily be seen coming by fearless </a:t>
            </a:r>
            <a:r>
              <a:rPr lang="en-US" sz="1050" dirty="0" err="1"/>
              <a:t>Indra's</a:t>
            </a:r>
            <a:r>
              <a:rPr lang="en-US" sz="1050" dirty="0"/>
              <a:t> side:</a:t>
            </a:r>
            <a:br>
              <a:rPr lang="en-US" sz="1050" dirty="0"/>
            </a:br>
            <a:r>
              <a:rPr lang="en-US" sz="1050" dirty="0"/>
              <a:t>Both joyous, equal in your sheen.</a:t>
            </a:r>
            <a:br>
              <a:rPr lang="en-US" sz="1050" dirty="0"/>
            </a:br>
            <a:r>
              <a:rPr lang="en-US" sz="1050" dirty="0"/>
              <a:t>8 With </a:t>
            </a:r>
            <a:r>
              <a:rPr lang="en-US" sz="1050" dirty="0" err="1"/>
              <a:t>Indra's</a:t>
            </a:r>
            <a:r>
              <a:rPr lang="en-US" sz="1050" dirty="0"/>
              <a:t> well beloved hosts, the blameless, hastening to heaven,</a:t>
            </a:r>
            <a:br>
              <a:rPr lang="en-US" sz="1050" dirty="0"/>
            </a:br>
            <a:r>
              <a:rPr lang="en-US" sz="1050" dirty="0"/>
              <a:t>The </a:t>
            </a:r>
            <a:r>
              <a:rPr lang="en-US" sz="1050" dirty="0" err="1"/>
              <a:t>sacrificer</a:t>
            </a:r>
            <a:r>
              <a:rPr lang="en-US" sz="1050" dirty="0"/>
              <a:t> cries aloud.</a:t>
            </a:r>
            <a:br>
              <a:rPr lang="en-US" sz="1050" dirty="0"/>
            </a:br>
            <a:r>
              <a:rPr lang="en-US" sz="1050" dirty="0"/>
              <a:t>9 Come from this place, O Wanderer, or downward from the light of heaven:</a:t>
            </a:r>
            <a:br>
              <a:rPr lang="en-US" sz="1050" dirty="0"/>
            </a:br>
            <a:r>
              <a:rPr lang="en-US" sz="1050" dirty="0"/>
              <a:t>Our songs of praise all yearn for this.</a:t>
            </a:r>
            <a:br>
              <a:rPr lang="en-US" sz="1050" dirty="0"/>
            </a:br>
            <a:r>
              <a:rPr lang="en-US" sz="1050" dirty="0"/>
              <a:t>10 </a:t>
            </a:r>
            <a:r>
              <a:rPr lang="en-US" sz="1050" dirty="0" err="1"/>
              <a:t>Indra</a:t>
            </a:r>
            <a:r>
              <a:rPr lang="en-US" sz="1050" dirty="0"/>
              <a:t> we seek to give us help, from here, from heaven above the earth,</a:t>
            </a:r>
            <a:br>
              <a:rPr lang="en-US" sz="1050" dirty="0"/>
            </a:br>
            <a:r>
              <a:rPr lang="en-US" sz="1050" dirty="0"/>
              <a:t>Or from the spacious firmament.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5166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Αρχαία Ιρανικά: </a:t>
            </a:r>
            <a:r>
              <a:rPr lang="en-US" dirty="0" err="1" smtClean="0"/>
              <a:t>Avestan</a:t>
            </a:r>
            <a:endParaRPr lang="el-GR" dirty="0"/>
          </a:p>
        </p:txBody>
      </p:sp>
      <p:pic>
        <p:nvPicPr>
          <p:cNvPr id="18434" name="Picture 2" descr="http://earthpages.files.wordpress.com/2008/03/ave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0291" y="2132856"/>
            <a:ext cx="6694077" cy="36148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Αρχαία Περσική</a:t>
            </a:r>
            <a:endParaRPr lang="el-GR" dirty="0"/>
          </a:p>
        </p:txBody>
      </p:sp>
      <p:pic>
        <p:nvPicPr>
          <p:cNvPr id="19458" name="Picture 2" descr="http://www.cais-soas.com/CAIS/Images2/Achaemenid/Bistun/Darius_the_Great_Inscription_of_Behistu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63180"/>
            <a:ext cx="5904656" cy="4422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1068</TotalTime>
  <Words>277</Words>
  <Application>Microsoft Office PowerPoint</Application>
  <PresentationFormat>On-screen Show (4:3)</PresentationFormat>
  <Paragraphs>36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Ηλιοστάσιο</vt:lpstr>
      <vt:lpstr>ΙΝΔΟΕΥΡΩΠΑΪΚΗ ΓΛΩΣΣΟΛΟΓΙΑ</vt:lpstr>
      <vt:lpstr>PowerPoint Presentation</vt:lpstr>
      <vt:lpstr>PowerPoint Presentation</vt:lpstr>
      <vt:lpstr>«Αρχαία» ΙΕ οικογένεια</vt:lpstr>
      <vt:lpstr>PowerPoint Presentation</vt:lpstr>
      <vt:lpstr>Σανσκριτικά: Rigveda</vt:lpstr>
      <vt:lpstr>Rigveda: Ύμνος στον Ίντρα</vt:lpstr>
      <vt:lpstr>Αρχαία Ιρανικά: Avestan</vt:lpstr>
      <vt:lpstr>Αρχαία Περσική</vt:lpstr>
      <vt:lpstr>PowerPoint Presentation</vt:lpstr>
      <vt:lpstr>Χεττιτική (σφηνοειδής)</vt:lpstr>
      <vt:lpstr>Χεττιτική: Χρονικά</vt:lpstr>
      <vt:lpstr>PowerPoint Presentation</vt:lpstr>
      <vt:lpstr>Τοχαρική</vt:lpstr>
      <vt:lpstr>Ελληνική (Γραμμική Β)</vt:lpstr>
      <vt:lpstr>PowerPoint Presentation</vt:lpstr>
      <vt:lpstr>Λατινική</vt:lpstr>
      <vt:lpstr>PowerPoint Presentation</vt:lpstr>
      <vt:lpstr>Γερμανική (Ρουνικά)</vt:lpstr>
      <vt:lpstr>Γερμανική (Γοτθική)</vt:lpstr>
      <vt:lpstr>PowerPoint Presentation</vt:lpstr>
      <vt:lpstr>PowerPoint Presentation</vt:lpstr>
      <vt:lpstr>Αρχαία Ιρλανδική</vt:lpstr>
      <vt:lpstr>Ουαλική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Μαρία Χολή</dc:creator>
  <cp:lastModifiedBy>User</cp:lastModifiedBy>
  <cp:revision>76</cp:revision>
  <dcterms:created xsi:type="dcterms:W3CDTF">2010-11-06T19:24:51Z</dcterms:created>
  <dcterms:modified xsi:type="dcterms:W3CDTF">2017-03-11T21:34:51Z</dcterms:modified>
</cp:coreProperties>
</file>