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344" r:id="rId2"/>
    <p:sldId id="303" r:id="rId3"/>
    <p:sldId id="316" r:id="rId4"/>
    <p:sldId id="299" r:id="rId5"/>
    <p:sldId id="317" r:id="rId6"/>
    <p:sldId id="322" r:id="rId7"/>
    <p:sldId id="330" r:id="rId8"/>
    <p:sldId id="346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40" r:id="rId18"/>
    <p:sldId id="347" r:id="rId19"/>
    <p:sldId id="348" r:id="rId20"/>
    <p:sldId id="345" r:id="rId21"/>
    <p:sldId id="339" r:id="rId22"/>
    <p:sldId id="318" r:id="rId23"/>
    <p:sldId id="341" r:id="rId24"/>
    <p:sldId id="342" r:id="rId25"/>
    <p:sldId id="343" r:id="rId26"/>
  </p:sldIdLst>
  <p:sldSz cx="9144000" cy="6858000" type="screen4x3"/>
  <p:notesSz cx="6797675" cy="98742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87122" autoAdjust="0"/>
  </p:normalViewPr>
  <p:slideViewPr>
    <p:cSldViewPr>
      <p:cViewPr varScale="1">
        <p:scale>
          <a:sx n="96" d="100"/>
          <a:sy n="96" d="100"/>
        </p:scale>
        <p:origin x="-19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8D463-E03C-413B-9725-EFD35D22C9B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80DA27C-F5E1-4120-92D6-2EC61F8D9432}">
      <dgm:prSet phldrT="[Text]" custT="1"/>
      <dgm:spPr/>
      <dgm:t>
        <a:bodyPr/>
        <a:lstStyle/>
        <a:p>
          <a:r>
            <a:rPr lang="el-GR" sz="3200" dirty="0" smtClean="0"/>
            <a:t>το κακό</a:t>
          </a:r>
          <a:endParaRPr lang="el-GR" sz="3200" dirty="0"/>
        </a:p>
      </dgm:t>
    </dgm:pt>
    <dgm:pt modelId="{D1E8A9FE-E9ED-46B2-9876-369B156BAF5F}" type="parTrans" cxnId="{BBDE5284-2501-4C50-AEB9-D1B21D18FC41}">
      <dgm:prSet/>
      <dgm:spPr/>
      <dgm:t>
        <a:bodyPr/>
        <a:lstStyle/>
        <a:p>
          <a:endParaRPr lang="el-GR"/>
        </a:p>
      </dgm:t>
    </dgm:pt>
    <dgm:pt modelId="{F4771223-8F7E-40CB-8E8C-53DE54556ED1}" type="sibTrans" cxnId="{BBDE5284-2501-4C50-AEB9-D1B21D18FC41}">
      <dgm:prSet/>
      <dgm:spPr/>
      <dgm:t>
        <a:bodyPr/>
        <a:lstStyle/>
        <a:p>
          <a:endParaRPr lang="el-GR"/>
        </a:p>
      </dgm:t>
    </dgm:pt>
    <dgm:pt modelId="{D1DFDF1C-8CD4-4636-B605-7278B4264FA3}">
      <dgm:prSet phldrT="[Text]" custT="1"/>
      <dgm:spPr/>
      <dgm:t>
        <a:bodyPr/>
        <a:lstStyle/>
        <a:p>
          <a:r>
            <a:rPr lang="el-GR" sz="2800" dirty="0" smtClean="0"/>
            <a:t>δράστης</a:t>
          </a:r>
          <a:endParaRPr lang="el-GR" sz="2800" dirty="0"/>
        </a:p>
      </dgm:t>
    </dgm:pt>
    <dgm:pt modelId="{CD1CC0D5-0FEF-41BB-BD27-79593F7A6B81}" type="parTrans" cxnId="{76D6648C-73F6-4DB4-9E00-E81E693E224D}">
      <dgm:prSet/>
      <dgm:spPr/>
      <dgm:t>
        <a:bodyPr/>
        <a:lstStyle/>
        <a:p>
          <a:endParaRPr lang="el-GR"/>
        </a:p>
      </dgm:t>
    </dgm:pt>
    <dgm:pt modelId="{FBB30548-06F0-4D39-B95B-159D46C1ACD1}" type="sibTrans" cxnId="{76D6648C-73F6-4DB4-9E00-E81E693E224D}">
      <dgm:prSet/>
      <dgm:spPr/>
      <dgm:t>
        <a:bodyPr/>
        <a:lstStyle/>
        <a:p>
          <a:endParaRPr lang="el-GR"/>
        </a:p>
      </dgm:t>
    </dgm:pt>
    <dgm:pt modelId="{40C507E3-10F1-438C-9E6A-F66A31A11014}">
      <dgm:prSet phldrT="[Text]" custT="1"/>
      <dgm:spPr/>
      <dgm:t>
        <a:bodyPr/>
        <a:lstStyle/>
        <a:p>
          <a:r>
            <a:rPr lang="el-GR" sz="2800" dirty="0" smtClean="0"/>
            <a:t>θεατής</a:t>
          </a:r>
          <a:endParaRPr lang="el-GR" sz="2800" dirty="0"/>
        </a:p>
      </dgm:t>
    </dgm:pt>
    <dgm:pt modelId="{F9640729-2BAD-48E2-B1DB-C9D4E84B650B}" type="parTrans" cxnId="{1A7EC216-1794-4FC5-91C1-31BB1FA152CB}">
      <dgm:prSet/>
      <dgm:spPr/>
      <dgm:t>
        <a:bodyPr/>
        <a:lstStyle/>
        <a:p>
          <a:endParaRPr lang="el-GR"/>
        </a:p>
      </dgm:t>
    </dgm:pt>
    <dgm:pt modelId="{F86830BB-A04D-4356-A11B-15B8F1D0E1EB}" type="sibTrans" cxnId="{1A7EC216-1794-4FC5-91C1-31BB1FA152CB}">
      <dgm:prSet/>
      <dgm:spPr/>
      <dgm:t>
        <a:bodyPr/>
        <a:lstStyle/>
        <a:p>
          <a:endParaRPr lang="el-GR"/>
        </a:p>
      </dgm:t>
    </dgm:pt>
    <dgm:pt modelId="{293D55A9-1F95-47E7-998F-5C9673A520C5}">
      <dgm:prSet phldrT="[Text]" custT="1"/>
      <dgm:spPr/>
      <dgm:t>
        <a:bodyPr/>
        <a:lstStyle/>
        <a:p>
          <a:r>
            <a:rPr lang="el-GR" sz="2800" dirty="0" smtClean="0"/>
            <a:t>θύμα</a:t>
          </a:r>
          <a:endParaRPr lang="el-GR" sz="2800" dirty="0"/>
        </a:p>
      </dgm:t>
    </dgm:pt>
    <dgm:pt modelId="{941E533A-B7B7-4D6C-9487-181C3DEDD939}" type="parTrans" cxnId="{CBD543AB-ED66-42AC-B58D-5EF581F9778E}">
      <dgm:prSet/>
      <dgm:spPr/>
      <dgm:t>
        <a:bodyPr/>
        <a:lstStyle/>
        <a:p>
          <a:endParaRPr lang="el-GR"/>
        </a:p>
      </dgm:t>
    </dgm:pt>
    <dgm:pt modelId="{1E5F903E-3D1F-4833-AE6A-DCE4466BF564}" type="sibTrans" cxnId="{CBD543AB-ED66-42AC-B58D-5EF581F9778E}">
      <dgm:prSet/>
      <dgm:spPr/>
      <dgm:t>
        <a:bodyPr/>
        <a:lstStyle/>
        <a:p>
          <a:endParaRPr lang="el-GR"/>
        </a:p>
      </dgm:t>
    </dgm:pt>
    <dgm:pt modelId="{49914F57-28B3-4FE1-BB1B-1F29FFA83A40}" type="pres">
      <dgm:prSet presAssocID="{2CC8D463-E03C-413B-9725-EFD35D22C9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60C3229-7360-40CF-9276-B796D61D32F3}" type="pres">
      <dgm:prSet presAssocID="{080DA27C-F5E1-4120-92D6-2EC61F8D9432}" presName="centerShape" presStyleLbl="node0" presStyleIdx="0" presStyleCnt="1"/>
      <dgm:spPr/>
      <dgm:t>
        <a:bodyPr/>
        <a:lstStyle/>
        <a:p>
          <a:endParaRPr lang="el-GR"/>
        </a:p>
      </dgm:t>
    </dgm:pt>
    <dgm:pt modelId="{DAB41D26-5277-4EB7-A6E4-2BFE1E993F3E}" type="pres">
      <dgm:prSet presAssocID="{D1DFDF1C-8CD4-4636-B605-7278B4264FA3}" presName="node" presStyleLbl="node1" presStyleIdx="0" presStyleCnt="3" custScaleX="16043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DE4AB0-C513-47BF-A940-6F5EB6989942}" type="pres">
      <dgm:prSet presAssocID="{D1DFDF1C-8CD4-4636-B605-7278B4264FA3}" presName="dummy" presStyleCnt="0"/>
      <dgm:spPr/>
    </dgm:pt>
    <dgm:pt modelId="{FC573954-0DF3-4820-A688-822B1EB900E3}" type="pres">
      <dgm:prSet presAssocID="{FBB30548-06F0-4D39-B95B-159D46C1ACD1}" presName="sibTrans" presStyleLbl="sibTrans2D1" presStyleIdx="0" presStyleCnt="3"/>
      <dgm:spPr/>
      <dgm:t>
        <a:bodyPr/>
        <a:lstStyle/>
        <a:p>
          <a:endParaRPr lang="el-GR"/>
        </a:p>
      </dgm:t>
    </dgm:pt>
    <dgm:pt modelId="{12418146-1BBD-434F-BDBA-54FCFEDA91A0}" type="pres">
      <dgm:prSet presAssocID="{40C507E3-10F1-438C-9E6A-F66A31A11014}" presName="node" presStyleLbl="node1" presStyleIdx="1" presStyleCnt="3" custScaleX="13830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DC6EF06-D27D-4CF1-B2EA-D219584A7892}" type="pres">
      <dgm:prSet presAssocID="{40C507E3-10F1-438C-9E6A-F66A31A11014}" presName="dummy" presStyleCnt="0"/>
      <dgm:spPr/>
    </dgm:pt>
    <dgm:pt modelId="{C957B1F6-C821-498A-81E3-548975D4302B}" type="pres">
      <dgm:prSet presAssocID="{F86830BB-A04D-4356-A11B-15B8F1D0E1EB}" presName="sibTrans" presStyleLbl="sibTrans2D1" presStyleIdx="1" presStyleCnt="3"/>
      <dgm:spPr/>
      <dgm:t>
        <a:bodyPr/>
        <a:lstStyle/>
        <a:p>
          <a:endParaRPr lang="el-GR"/>
        </a:p>
      </dgm:t>
    </dgm:pt>
    <dgm:pt modelId="{12AF990D-1B9C-4553-A654-1EB1145E736C}" type="pres">
      <dgm:prSet presAssocID="{293D55A9-1F95-47E7-998F-5C9673A520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73626A-09E2-4C84-B40B-046F06E2201E}" type="pres">
      <dgm:prSet presAssocID="{293D55A9-1F95-47E7-998F-5C9673A520C5}" presName="dummy" presStyleCnt="0"/>
      <dgm:spPr/>
    </dgm:pt>
    <dgm:pt modelId="{EDE87413-77E6-460F-BF8F-61DA432E6260}" type="pres">
      <dgm:prSet presAssocID="{1E5F903E-3D1F-4833-AE6A-DCE4466BF564}" presName="sibTrans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E6AC5372-7B08-43F4-8A2D-75017471ABC8}" type="presOf" srcId="{40C507E3-10F1-438C-9E6A-F66A31A11014}" destId="{12418146-1BBD-434F-BDBA-54FCFEDA91A0}" srcOrd="0" destOrd="0" presId="urn:microsoft.com/office/officeart/2005/8/layout/radial6"/>
    <dgm:cxn modelId="{BBDE5284-2501-4C50-AEB9-D1B21D18FC41}" srcId="{2CC8D463-E03C-413B-9725-EFD35D22C9B6}" destId="{080DA27C-F5E1-4120-92D6-2EC61F8D9432}" srcOrd="0" destOrd="0" parTransId="{D1E8A9FE-E9ED-46B2-9876-369B156BAF5F}" sibTransId="{F4771223-8F7E-40CB-8E8C-53DE54556ED1}"/>
    <dgm:cxn modelId="{4D581082-10A3-4D78-A7C2-B5627AF0AC81}" type="presOf" srcId="{FBB30548-06F0-4D39-B95B-159D46C1ACD1}" destId="{FC573954-0DF3-4820-A688-822B1EB900E3}" srcOrd="0" destOrd="0" presId="urn:microsoft.com/office/officeart/2005/8/layout/radial6"/>
    <dgm:cxn modelId="{40DCE6BD-9657-4963-8AE1-12BDE74DE4F8}" type="presOf" srcId="{080DA27C-F5E1-4120-92D6-2EC61F8D9432}" destId="{960C3229-7360-40CF-9276-B796D61D32F3}" srcOrd="0" destOrd="0" presId="urn:microsoft.com/office/officeart/2005/8/layout/radial6"/>
    <dgm:cxn modelId="{1A7EC216-1794-4FC5-91C1-31BB1FA152CB}" srcId="{080DA27C-F5E1-4120-92D6-2EC61F8D9432}" destId="{40C507E3-10F1-438C-9E6A-F66A31A11014}" srcOrd="1" destOrd="0" parTransId="{F9640729-2BAD-48E2-B1DB-C9D4E84B650B}" sibTransId="{F86830BB-A04D-4356-A11B-15B8F1D0E1EB}"/>
    <dgm:cxn modelId="{46282E7B-D38A-4A3E-8F83-4BDC7303AC2A}" type="presOf" srcId="{1E5F903E-3D1F-4833-AE6A-DCE4466BF564}" destId="{EDE87413-77E6-460F-BF8F-61DA432E6260}" srcOrd="0" destOrd="0" presId="urn:microsoft.com/office/officeart/2005/8/layout/radial6"/>
    <dgm:cxn modelId="{A055C2BA-4B0E-4FCD-8F6E-3904644AE33C}" type="presOf" srcId="{F86830BB-A04D-4356-A11B-15B8F1D0E1EB}" destId="{C957B1F6-C821-498A-81E3-548975D4302B}" srcOrd="0" destOrd="0" presId="urn:microsoft.com/office/officeart/2005/8/layout/radial6"/>
    <dgm:cxn modelId="{76D6648C-73F6-4DB4-9E00-E81E693E224D}" srcId="{080DA27C-F5E1-4120-92D6-2EC61F8D9432}" destId="{D1DFDF1C-8CD4-4636-B605-7278B4264FA3}" srcOrd="0" destOrd="0" parTransId="{CD1CC0D5-0FEF-41BB-BD27-79593F7A6B81}" sibTransId="{FBB30548-06F0-4D39-B95B-159D46C1ACD1}"/>
    <dgm:cxn modelId="{603D9952-E03E-4393-9A60-B6377A0C5EEF}" type="presOf" srcId="{293D55A9-1F95-47E7-998F-5C9673A520C5}" destId="{12AF990D-1B9C-4553-A654-1EB1145E736C}" srcOrd="0" destOrd="0" presId="urn:microsoft.com/office/officeart/2005/8/layout/radial6"/>
    <dgm:cxn modelId="{9947B85E-DB15-435B-9C5A-41640E970208}" type="presOf" srcId="{2CC8D463-E03C-413B-9725-EFD35D22C9B6}" destId="{49914F57-28B3-4FE1-BB1B-1F29FFA83A40}" srcOrd="0" destOrd="0" presId="urn:microsoft.com/office/officeart/2005/8/layout/radial6"/>
    <dgm:cxn modelId="{12B0C72D-8507-4FBD-B5D3-BBCCF729DD04}" type="presOf" srcId="{D1DFDF1C-8CD4-4636-B605-7278B4264FA3}" destId="{DAB41D26-5277-4EB7-A6E4-2BFE1E993F3E}" srcOrd="0" destOrd="0" presId="urn:microsoft.com/office/officeart/2005/8/layout/radial6"/>
    <dgm:cxn modelId="{CBD543AB-ED66-42AC-B58D-5EF581F9778E}" srcId="{080DA27C-F5E1-4120-92D6-2EC61F8D9432}" destId="{293D55A9-1F95-47E7-998F-5C9673A520C5}" srcOrd="2" destOrd="0" parTransId="{941E533A-B7B7-4D6C-9487-181C3DEDD939}" sibTransId="{1E5F903E-3D1F-4833-AE6A-DCE4466BF564}"/>
    <dgm:cxn modelId="{7B54F8F1-1E1B-4329-82AA-35908002A4A2}" type="presParOf" srcId="{49914F57-28B3-4FE1-BB1B-1F29FFA83A40}" destId="{960C3229-7360-40CF-9276-B796D61D32F3}" srcOrd="0" destOrd="0" presId="urn:microsoft.com/office/officeart/2005/8/layout/radial6"/>
    <dgm:cxn modelId="{4820329B-953D-4E9F-AA46-82154969C13B}" type="presParOf" srcId="{49914F57-28B3-4FE1-BB1B-1F29FFA83A40}" destId="{DAB41D26-5277-4EB7-A6E4-2BFE1E993F3E}" srcOrd="1" destOrd="0" presId="urn:microsoft.com/office/officeart/2005/8/layout/radial6"/>
    <dgm:cxn modelId="{AD7A8D78-F4C0-4B8B-8CCC-602327620441}" type="presParOf" srcId="{49914F57-28B3-4FE1-BB1B-1F29FFA83A40}" destId="{1EDE4AB0-C513-47BF-A940-6F5EB6989942}" srcOrd="2" destOrd="0" presId="urn:microsoft.com/office/officeart/2005/8/layout/radial6"/>
    <dgm:cxn modelId="{24A8E29F-B604-4734-809D-668ECFAB7E4C}" type="presParOf" srcId="{49914F57-28B3-4FE1-BB1B-1F29FFA83A40}" destId="{FC573954-0DF3-4820-A688-822B1EB900E3}" srcOrd="3" destOrd="0" presId="urn:microsoft.com/office/officeart/2005/8/layout/radial6"/>
    <dgm:cxn modelId="{B9448E73-5636-49CA-BC42-19BCAAA62716}" type="presParOf" srcId="{49914F57-28B3-4FE1-BB1B-1F29FFA83A40}" destId="{12418146-1BBD-434F-BDBA-54FCFEDA91A0}" srcOrd="4" destOrd="0" presId="urn:microsoft.com/office/officeart/2005/8/layout/radial6"/>
    <dgm:cxn modelId="{16275725-2342-4B21-8B98-690E807DE71F}" type="presParOf" srcId="{49914F57-28B3-4FE1-BB1B-1F29FFA83A40}" destId="{1DC6EF06-D27D-4CF1-B2EA-D219584A7892}" srcOrd="5" destOrd="0" presId="urn:microsoft.com/office/officeart/2005/8/layout/radial6"/>
    <dgm:cxn modelId="{77E416F6-E01A-447E-BEBF-D6FC5EC97B5F}" type="presParOf" srcId="{49914F57-28B3-4FE1-BB1B-1F29FFA83A40}" destId="{C957B1F6-C821-498A-81E3-548975D4302B}" srcOrd="6" destOrd="0" presId="urn:microsoft.com/office/officeart/2005/8/layout/radial6"/>
    <dgm:cxn modelId="{79544EBC-025A-440D-B47A-7CADBEA7FF31}" type="presParOf" srcId="{49914F57-28B3-4FE1-BB1B-1F29FFA83A40}" destId="{12AF990D-1B9C-4553-A654-1EB1145E736C}" srcOrd="7" destOrd="0" presId="urn:microsoft.com/office/officeart/2005/8/layout/radial6"/>
    <dgm:cxn modelId="{E5162DC9-C806-4E3D-AA99-6757499593CE}" type="presParOf" srcId="{49914F57-28B3-4FE1-BB1B-1F29FFA83A40}" destId="{8173626A-09E2-4C84-B40B-046F06E2201E}" srcOrd="8" destOrd="0" presId="urn:microsoft.com/office/officeart/2005/8/layout/radial6"/>
    <dgm:cxn modelId="{DC6E2AE0-7DAD-4A25-BFF4-48781D6B9853}" type="presParOf" srcId="{49914F57-28B3-4FE1-BB1B-1F29FFA83A40}" destId="{EDE87413-77E6-460F-BF8F-61DA432E626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EF9CF-C113-44DB-B1C8-3136D1D55C4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BFB9D02-526D-434D-AC9B-91166388D41C}">
      <dgm:prSet phldrT="[Text]" custT="1"/>
      <dgm:spPr/>
      <dgm:t>
        <a:bodyPr/>
        <a:lstStyle/>
        <a:p>
          <a:r>
            <a:rPr lang="el-GR" sz="2400" dirty="0" smtClean="0">
              <a:solidFill>
                <a:schemeClr val="tx1"/>
              </a:solidFill>
            </a:rPr>
            <a:t>Αντικείμενο της τέχνης.</a:t>
          </a:r>
          <a:endParaRPr lang="el-GR" sz="2400" dirty="0">
            <a:solidFill>
              <a:schemeClr val="tx1"/>
            </a:solidFill>
          </a:endParaRPr>
        </a:p>
      </dgm:t>
    </dgm:pt>
    <dgm:pt modelId="{C1958F08-A4C3-4EA2-81AB-0027FBBD910F}" type="parTrans" cxnId="{A1B7E69A-084B-46D0-B3F6-5A57FC671482}">
      <dgm:prSet/>
      <dgm:spPr/>
      <dgm:t>
        <a:bodyPr/>
        <a:lstStyle/>
        <a:p>
          <a:endParaRPr lang="el-GR"/>
        </a:p>
      </dgm:t>
    </dgm:pt>
    <dgm:pt modelId="{AE0A90D1-4556-4479-B0E6-9EE7D2D35247}" type="sibTrans" cxnId="{A1B7E69A-084B-46D0-B3F6-5A57FC671482}">
      <dgm:prSet/>
      <dgm:spPr/>
      <dgm:t>
        <a:bodyPr/>
        <a:lstStyle/>
        <a:p>
          <a:endParaRPr lang="el-GR"/>
        </a:p>
      </dgm:t>
    </dgm:pt>
    <dgm:pt modelId="{32BA3336-963E-4EC5-8D5B-3AB6D50752F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l-GR" sz="2400" dirty="0" smtClean="0">
              <a:solidFill>
                <a:schemeClr val="tx1"/>
              </a:solidFill>
            </a:rPr>
            <a:t>πλάνο δράσης //πειθώ </a:t>
          </a:r>
        </a:p>
        <a:p>
          <a:pPr>
            <a:lnSpc>
              <a:spcPct val="100000"/>
            </a:lnSpc>
          </a:pPr>
          <a:r>
            <a:rPr lang="el-GR" sz="2400" dirty="0" smtClean="0">
              <a:solidFill>
                <a:schemeClr val="tx1"/>
              </a:solidFill>
            </a:rPr>
            <a:t>φάρμακα // </a:t>
          </a:r>
        </a:p>
        <a:p>
          <a:pPr>
            <a:lnSpc>
              <a:spcPct val="100000"/>
            </a:lnSpc>
          </a:pPr>
          <a:r>
            <a:rPr lang="el-GR" sz="2400" dirty="0" smtClean="0">
              <a:solidFill>
                <a:schemeClr val="tx1"/>
              </a:solidFill>
            </a:rPr>
            <a:t>τέχνη της σιωπής</a:t>
          </a:r>
          <a:endParaRPr lang="el-GR" sz="2400" dirty="0">
            <a:solidFill>
              <a:schemeClr val="tx1"/>
            </a:solidFill>
          </a:endParaRPr>
        </a:p>
      </dgm:t>
    </dgm:pt>
    <dgm:pt modelId="{B56030A1-EEFC-4E98-98FC-47B0F33343DF}" type="parTrans" cxnId="{B30BC007-6533-4DB3-835C-3A6F6D923652}">
      <dgm:prSet/>
      <dgm:spPr/>
      <dgm:t>
        <a:bodyPr/>
        <a:lstStyle/>
        <a:p>
          <a:endParaRPr lang="el-GR"/>
        </a:p>
      </dgm:t>
    </dgm:pt>
    <dgm:pt modelId="{BD6BD589-55E1-4FC3-BA08-69AB3D2E46B5}" type="sibTrans" cxnId="{B30BC007-6533-4DB3-835C-3A6F6D923652}">
      <dgm:prSet/>
      <dgm:spPr/>
      <dgm:t>
        <a:bodyPr/>
        <a:lstStyle/>
        <a:p>
          <a:endParaRPr lang="el-GR"/>
        </a:p>
      </dgm:t>
    </dgm:pt>
    <dgm:pt modelId="{B509B98D-AFF0-43B9-B95A-A031ACDE8685}">
      <dgm:prSet custT="1"/>
      <dgm:spPr/>
      <dgm:t>
        <a:bodyPr/>
        <a:lstStyle/>
        <a:p>
          <a:r>
            <a:rPr lang="el-GR" sz="2400" dirty="0" smtClean="0">
              <a:solidFill>
                <a:schemeClr val="tx1"/>
              </a:solidFill>
            </a:rPr>
            <a:t>Υποκείμενο της τέχνης.</a:t>
          </a:r>
          <a:endParaRPr lang="el-GR" sz="2400" dirty="0">
            <a:solidFill>
              <a:schemeClr val="tx1"/>
            </a:solidFill>
          </a:endParaRPr>
        </a:p>
      </dgm:t>
    </dgm:pt>
    <dgm:pt modelId="{CA966986-63D1-41E5-80A6-786EFF2B0D34}" type="parTrans" cxnId="{DC26009D-6B0C-4A71-8D9B-7A9E992C0226}">
      <dgm:prSet/>
      <dgm:spPr/>
      <dgm:t>
        <a:bodyPr/>
        <a:lstStyle/>
        <a:p>
          <a:endParaRPr lang="el-GR"/>
        </a:p>
      </dgm:t>
    </dgm:pt>
    <dgm:pt modelId="{9B0813DA-1C58-46DF-B65C-0FBF8AD6B36F}" type="sibTrans" cxnId="{DC26009D-6B0C-4A71-8D9B-7A9E992C0226}">
      <dgm:prSet/>
      <dgm:spPr/>
      <dgm:t>
        <a:bodyPr/>
        <a:lstStyle/>
        <a:p>
          <a:endParaRPr lang="el-GR"/>
        </a:p>
      </dgm:t>
    </dgm:pt>
    <dgm:pt modelId="{D1CC741E-07E4-4CF2-A1BC-C779A89B4B5C}">
      <dgm:prSet custT="1"/>
      <dgm:spPr/>
      <dgm:t>
        <a:bodyPr/>
        <a:lstStyle/>
        <a:p>
          <a:r>
            <a:rPr lang="el-GR" sz="2400" dirty="0" smtClean="0">
              <a:solidFill>
                <a:schemeClr val="tx1"/>
              </a:solidFill>
            </a:rPr>
            <a:t>Ο κόσμος.</a:t>
          </a:r>
          <a:endParaRPr lang="el-GR" sz="2400" dirty="0">
            <a:solidFill>
              <a:schemeClr val="tx1"/>
            </a:solidFill>
          </a:endParaRPr>
        </a:p>
      </dgm:t>
    </dgm:pt>
    <dgm:pt modelId="{A0086BEC-FDD7-4DB3-B5ED-6ECD53766BA1}" type="parTrans" cxnId="{8EDB2509-FE1F-4A20-965C-09BD06BCB8AB}">
      <dgm:prSet/>
      <dgm:spPr/>
      <dgm:t>
        <a:bodyPr/>
        <a:lstStyle/>
        <a:p>
          <a:endParaRPr lang="el-GR"/>
        </a:p>
      </dgm:t>
    </dgm:pt>
    <dgm:pt modelId="{5DD13FA6-4490-4F3E-8B0B-557691A5EC05}" type="sibTrans" cxnId="{8EDB2509-FE1F-4A20-965C-09BD06BCB8AB}">
      <dgm:prSet/>
      <dgm:spPr/>
      <dgm:t>
        <a:bodyPr/>
        <a:lstStyle/>
        <a:p>
          <a:endParaRPr lang="el-GR"/>
        </a:p>
      </dgm:t>
    </dgm:pt>
    <dgm:pt modelId="{79905BEE-EA18-4ACD-AD53-D2BDB826F5F7}">
      <dgm:prSet custT="1"/>
      <dgm:spPr/>
      <dgm:t>
        <a:bodyPr/>
        <a:lstStyle/>
        <a:p>
          <a:r>
            <a:rPr lang="el-GR" sz="2400" dirty="0" smtClean="0">
              <a:solidFill>
                <a:schemeClr val="tx1"/>
              </a:solidFill>
            </a:rPr>
            <a:t>Σοφία-</a:t>
          </a:r>
          <a:r>
            <a:rPr lang="el-GR" sz="2400" dirty="0" err="1" smtClean="0">
              <a:solidFill>
                <a:schemeClr val="tx1"/>
              </a:solidFill>
            </a:rPr>
            <a:t>βούλευση </a:t>
          </a:r>
          <a:r>
            <a:rPr lang="el-GR" sz="2400" dirty="0" smtClean="0">
              <a:solidFill>
                <a:schemeClr val="tx1"/>
              </a:solidFill>
            </a:rPr>
            <a:t>//</a:t>
          </a:r>
        </a:p>
        <a:p>
          <a:r>
            <a:rPr lang="el-GR" sz="2400" dirty="0" smtClean="0">
              <a:solidFill>
                <a:schemeClr val="tx1"/>
              </a:solidFill>
            </a:rPr>
            <a:t>αποφασιστικότητα // </a:t>
          </a:r>
        </a:p>
        <a:p>
          <a:r>
            <a:rPr lang="el-GR" sz="2400" dirty="0" smtClean="0">
              <a:solidFill>
                <a:schemeClr val="tx1"/>
              </a:solidFill>
            </a:rPr>
            <a:t>θυμός-οργή.</a:t>
          </a:r>
          <a:endParaRPr lang="el-GR" sz="2400" dirty="0">
            <a:solidFill>
              <a:schemeClr val="tx1"/>
            </a:solidFill>
          </a:endParaRPr>
        </a:p>
      </dgm:t>
    </dgm:pt>
    <dgm:pt modelId="{4C1C62F5-FC81-4F88-B71B-A105587F3AD4}" type="parTrans" cxnId="{B0028268-185C-4710-B44C-39B49A087DD0}">
      <dgm:prSet/>
      <dgm:spPr/>
      <dgm:t>
        <a:bodyPr/>
        <a:lstStyle/>
        <a:p>
          <a:endParaRPr lang="el-GR"/>
        </a:p>
      </dgm:t>
    </dgm:pt>
    <dgm:pt modelId="{E9B1E9C9-D6DF-4B3F-B065-12614C201AA9}" type="sibTrans" cxnId="{B0028268-185C-4710-B44C-39B49A087DD0}">
      <dgm:prSet/>
      <dgm:spPr/>
      <dgm:t>
        <a:bodyPr/>
        <a:lstStyle/>
        <a:p>
          <a:endParaRPr lang="el-GR"/>
        </a:p>
      </dgm:t>
    </dgm:pt>
    <dgm:pt modelId="{E5E25879-75BB-4D3C-9256-775D9E27E5F5}">
      <dgm:prSet custT="1"/>
      <dgm:spPr/>
      <dgm:t>
        <a:bodyPr/>
        <a:lstStyle/>
        <a:p>
          <a:r>
            <a:rPr lang="el-GR" sz="2400" dirty="0" smtClean="0">
              <a:solidFill>
                <a:schemeClr val="tx1"/>
              </a:solidFill>
            </a:rPr>
            <a:t>Μη-</a:t>
          </a:r>
          <a:r>
            <a:rPr lang="el-GR" sz="2400" dirty="0" err="1" smtClean="0">
              <a:solidFill>
                <a:schemeClr val="tx1"/>
              </a:solidFill>
            </a:rPr>
            <a:t>αναγνωρισιμότητα </a:t>
          </a:r>
          <a:r>
            <a:rPr lang="el-GR" sz="2400" dirty="0" smtClean="0">
              <a:solidFill>
                <a:schemeClr val="tx1"/>
              </a:solidFill>
            </a:rPr>
            <a:t>του κακού:</a:t>
          </a:r>
        </a:p>
        <a:p>
          <a:r>
            <a:rPr lang="el-GR" sz="2400" dirty="0" smtClean="0">
              <a:latin typeface="+mj-lt"/>
            </a:rPr>
            <a:t>[519] </a:t>
          </a:r>
          <a:r>
            <a:rPr lang="en-US" sz="2400" dirty="0" err="1" smtClean="0">
              <a:latin typeface="Palatino Linotype" pitchFamily="18" charset="0"/>
            </a:rPr>
            <a:t>οὐδεὶς</a:t>
          </a:r>
          <a:r>
            <a:rPr lang="en-US" sz="2400" dirty="0" smtClean="0">
              <a:latin typeface="Palatino Linotype" pitchFamily="18" charset="0"/>
            </a:rPr>
            <a:t> </a:t>
          </a:r>
          <a:r>
            <a:rPr lang="en-US" sz="2400" dirty="0" err="1" smtClean="0">
              <a:latin typeface="Palatino Linotype" pitchFamily="18" charset="0"/>
            </a:rPr>
            <a:t>χαρακτὴρ</a:t>
          </a:r>
          <a:r>
            <a:rPr lang="en-US" sz="2400" dirty="0" smtClean="0">
              <a:latin typeface="Palatino Linotype" pitchFamily="18" charset="0"/>
            </a:rPr>
            <a:t> </a:t>
          </a:r>
          <a:r>
            <a:rPr lang="en-US" sz="2400" dirty="0" err="1" smtClean="0">
              <a:latin typeface="Palatino Linotype" pitchFamily="18" charset="0"/>
            </a:rPr>
            <a:t>ἐμπέφυκε</a:t>
          </a:r>
          <a:r>
            <a:rPr lang="en-US" sz="2400" dirty="0" smtClean="0">
              <a:latin typeface="Palatino Linotype" pitchFamily="18" charset="0"/>
            </a:rPr>
            <a:t> </a:t>
          </a:r>
          <a:r>
            <a:rPr lang="en-US" sz="2400" dirty="0" err="1" smtClean="0">
              <a:latin typeface="Palatino Linotype" pitchFamily="18" charset="0"/>
            </a:rPr>
            <a:t>σώματι</a:t>
          </a:r>
          <a:r>
            <a:rPr lang="el-GR" sz="2400" dirty="0" smtClean="0">
              <a:latin typeface="Palatino Linotype" pitchFamily="18" charset="0"/>
            </a:rPr>
            <a:t> …</a:t>
          </a:r>
          <a:endParaRPr lang="el-GR" sz="2400" dirty="0">
            <a:latin typeface="Palatino Linotype" pitchFamily="18" charset="0"/>
          </a:endParaRPr>
        </a:p>
      </dgm:t>
    </dgm:pt>
    <dgm:pt modelId="{F7870D71-78FB-4135-B681-38DBB4AC00E0}" type="parTrans" cxnId="{E4B24233-8ABF-416A-98E6-8768A9E3546B}">
      <dgm:prSet/>
      <dgm:spPr/>
      <dgm:t>
        <a:bodyPr/>
        <a:lstStyle/>
        <a:p>
          <a:endParaRPr lang="el-GR"/>
        </a:p>
      </dgm:t>
    </dgm:pt>
    <dgm:pt modelId="{62ABCF62-941D-4CA1-8E08-8BF654057015}" type="sibTrans" cxnId="{E4B24233-8ABF-416A-98E6-8768A9E3546B}">
      <dgm:prSet/>
      <dgm:spPr/>
      <dgm:t>
        <a:bodyPr/>
        <a:lstStyle/>
        <a:p>
          <a:endParaRPr lang="el-GR"/>
        </a:p>
      </dgm:t>
    </dgm:pt>
    <dgm:pt modelId="{FEA709D9-15D7-4B73-909F-6D4F0FBC0D97}" type="pres">
      <dgm:prSet presAssocID="{C8FEF9CF-C113-44DB-B1C8-3136D1D55C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35EA64E-F3FC-4515-9922-65D752152DA0}" type="pres">
      <dgm:prSet presAssocID="{5BFB9D02-526D-434D-AC9B-91166388D41C}" presName="root1" presStyleCnt="0"/>
      <dgm:spPr/>
    </dgm:pt>
    <dgm:pt modelId="{09C55448-E7FD-43E8-BB1F-5C895D5C758D}" type="pres">
      <dgm:prSet presAssocID="{5BFB9D02-526D-434D-AC9B-91166388D41C}" presName="LevelOneTextNode" presStyleLbl="node0" presStyleIdx="0" presStyleCnt="3" custLinFactNeighborY="-8430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CB6F372-8BC4-4DE2-BBAD-19B74332FA0D}" type="pres">
      <dgm:prSet presAssocID="{5BFB9D02-526D-434D-AC9B-91166388D41C}" presName="level2hierChild" presStyleCnt="0"/>
      <dgm:spPr/>
    </dgm:pt>
    <dgm:pt modelId="{37600313-39CF-4987-BE88-96CC8B94DBCA}" type="pres">
      <dgm:prSet presAssocID="{B56030A1-EEFC-4E98-98FC-47B0F33343DF}" presName="conn2-1" presStyleLbl="parChTrans1D2" presStyleIdx="0" presStyleCnt="3"/>
      <dgm:spPr/>
      <dgm:t>
        <a:bodyPr/>
        <a:lstStyle/>
        <a:p>
          <a:endParaRPr lang="el-GR"/>
        </a:p>
      </dgm:t>
    </dgm:pt>
    <dgm:pt modelId="{A78A193B-B177-4125-BA0E-419E3E0D33EF}" type="pres">
      <dgm:prSet presAssocID="{B56030A1-EEFC-4E98-98FC-47B0F33343DF}" presName="connTx" presStyleLbl="parChTrans1D2" presStyleIdx="0" presStyleCnt="3"/>
      <dgm:spPr/>
      <dgm:t>
        <a:bodyPr/>
        <a:lstStyle/>
        <a:p>
          <a:endParaRPr lang="el-GR"/>
        </a:p>
      </dgm:t>
    </dgm:pt>
    <dgm:pt modelId="{3F2A9325-4598-424F-B9D7-91816412DDC9}" type="pres">
      <dgm:prSet presAssocID="{32BA3336-963E-4EC5-8D5B-3AB6D50752FF}" presName="root2" presStyleCnt="0"/>
      <dgm:spPr/>
    </dgm:pt>
    <dgm:pt modelId="{3728E99C-E72A-41F1-B08F-64A2403DC043}" type="pres">
      <dgm:prSet presAssocID="{32BA3336-963E-4EC5-8D5B-3AB6D50752FF}" presName="LevelTwoTextNode" presStyleLbl="node2" presStyleIdx="0" presStyleCnt="3" custScaleX="13248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50C1278-D43B-466E-89E9-B93A68982B36}" type="pres">
      <dgm:prSet presAssocID="{32BA3336-963E-4EC5-8D5B-3AB6D50752FF}" presName="level3hierChild" presStyleCnt="0"/>
      <dgm:spPr/>
    </dgm:pt>
    <dgm:pt modelId="{AA618D6F-3984-4A3C-B96D-3630B3836AA2}" type="pres">
      <dgm:prSet presAssocID="{B509B98D-AFF0-43B9-B95A-A031ACDE8685}" presName="root1" presStyleCnt="0"/>
      <dgm:spPr/>
    </dgm:pt>
    <dgm:pt modelId="{BD9B872A-2C05-4169-8B5C-45B4E976B7B8}" type="pres">
      <dgm:prSet presAssocID="{B509B98D-AFF0-43B9-B95A-A031ACDE8685}" presName="LevelOneTextNod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2C0FA66-3DB0-4BA5-BC6E-0CF54F633BA4}" type="pres">
      <dgm:prSet presAssocID="{B509B98D-AFF0-43B9-B95A-A031ACDE8685}" presName="level2hierChild" presStyleCnt="0"/>
      <dgm:spPr/>
    </dgm:pt>
    <dgm:pt modelId="{6EEB3BAB-E478-476E-9186-D2798B1EAE0F}" type="pres">
      <dgm:prSet presAssocID="{4C1C62F5-FC81-4F88-B71B-A105587F3AD4}" presName="conn2-1" presStyleLbl="parChTrans1D2" presStyleIdx="1" presStyleCnt="3"/>
      <dgm:spPr/>
      <dgm:t>
        <a:bodyPr/>
        <a:lstStyle/>
        <a:p>
          <a:endParaRPr lang="el-GR"/>
        </a:p>
      </dgm:t>
    </dgm:pt>
    <dgm:pt modelId="{C34F192C-D093-4F36-9814-9470218FF36B}" type="pres">
      <dgm:prSet presAssocID="{4C1C62F5-FC81-4F88-B71B-A105587F3AD4}" presName="connTx" presStyleLbl="parChTrans1D2" presStyleIdx="1" presStyleCnt="3"/>
      <dgm:spPr/>
      <dgm:t>
        <a:bodyPr/>
        <a:lstStyle/>
        <a:p>
          <a:endParaRPr lang="el-GR"/>
        </a:p>
      </dgm:t>
    </dgm:pt>
    <dgm:pt modelId="{72AF0FEE-5365-4A1F-9BFE-CFDDE92E446D}" type="pres">
      <dgm:prSet presAssocID="{79905BEE-EA18-4ACD-AD53-D2BDB826F5F7}" presName="root2" presStyleCnt="0"/>
      <dgm:spPr/>
    </dgm:pt>
    <dgm:pt modelId="{8AEE95A4-5820-4A1B-8C72-D8A5D62C7F1C}" type="pres">
      <dgm:prSet presAssocID="{79905BEE-EA18-4ACD-AD53-D2BDB826F5F7}" presName="LevelTwoTextNode" presStyleLbl="node2" presStyleIdx="1" presStyleCnt="3" custScaleX="12943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489B327-EAB3-4CFA-8E56-6AEE59B0B226}" type="pres">
      <dgm:prSet presAssocID="{79905BEE-EA18-4ACD-AD53-D2BDB826F5F7}" presName="level3hierChild" presStyleCnt="0"/>
      <dgm:spPr/>
    </dgm:pt>
    <dgm:pt modelId="{E1E0A99E-CB8B-412F-AC34-C6FFF86D1210}" type="pres">
      <dgm:prSet presAssocID="{D1CC741E-07E4-4CF2-A1BC-C779A89B4B5C}" presName="root1" presStyleCnt="0"/>
      <dgm:spPr/>
    </dgm:pt>
    <dgm:pt modelId="{4C67EDC1-F36B-429E-82A6-62DFCCE01213}" type="pres">
      <dgm:prSet presAssocID="{D1CC741E-07E4-4CF2-A1BC-C779A89B4B5C}" presName="LevelOneTextNod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B20DA36-56CE-4357-AE89-F3F1AF7FAEAA}" type="pres">
      <dgm:prSet presAssocID="{D1CC741E-07E4-4CF2-A1BC-C779A89B4B5C}" presName="level2hierChild" presStyleCnt="0"/>
      <dgm:spPr/>
    </dgm:pt>
    <dgm:pt modelId="{D2C57BDA-B670-4B71-9189-A3548DDE6A74}" type="pres">
      <dgm:prSet presAssocID="{F7870D71-78FB-4135-B681-38DBB4AC00E0}" presName="conn2-1" presStyleLbl="parChTrans1D2" presStyleIdx="2" presStyleCnt="3"/>
      <dgm:spPr/>
      <dgm:t>
        <a:bodyPr/>
        <a:lstStyle/>
        <a:p>
          <a:endParaRPr lang="el-GR"/>
        </a:p>
      </dgm:t>
    </dgm:pt>
    <dgm:pt modelId="{E529E4C6-6880-4D35-82FE-323E1C671408}" type="pres">
      <dgm:prSet presAssocID="{F7870D71-78FB-4135-B681-38DBB4AC00E0}" presName="connTx" presStyleLbl="parChTrans1D2" presStyleIdx="2" presStyleCnt="3"/>
      <dgm:spPr/>
      <dgm:t>
        <a:bodyPr/>
        <a:lstStyle/>
        <a:p>
          <a:endParaRPr lang="el-GR"/>
        </a:p>
      </dgm:t>
    </dgm:pt>
    <dgm:pt modelId="{09BC404C-15A5-4497-ADA7-88B69FBC232F}" type="pres">
      <dgm:prSet presAssocID="{E5E25879-75BB-4D3C-9256-775D9E27E5F5}" presName="root2" presStyleCnt="0"/>
      <dgm:spPr/>
    </dgm:pt>
    <dgm:pt modelId="{EAF1B9A7-C69F-43A0-A321-65B85EFCB09A}" type="pres">
      <dgm:prSet presAssocID="{E5E25879-75BB-4D3C-9256-775D9E27E5F5}" presName="LevelTwoTextNode" presStyleLbl="node2" presStyleIdx="2" presStyleCnt="3" custScaleX="13702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B04F1FB-373A-467F-8A2B-DF95F67B0050}" type="pres">
      <dgm:prSet presAssocID="{E5E25879-75BB-4D3C-9256-775D9E27E5F5}" presName="level3hierChild" presStyleCnt="0"/>
      <dgm:spPr/>
    </dgm:pt>
  </dgm:ptLst>
  <dgm:cxnLst>
    <dgm:cxn modelId="{CB15CF3F-5629-44A2-BD50-F8B17EFA89BA}" type="presOf" srcId="{4C1C62F5-FC81-4F88-B71B-A105587F3AD4}" destId="{C34F192C-D093-4F36-9814-9470218FF36B}" srcOrd="1" destOrd="0" presId="urn:microsoft.com/office/officeart/2005/8/layout/hierarchy2"/>
    <dgm:cxn modelId="{683FE0AF-12CF-46C8-A09F-AFC33C1A4767}" type="presOf" srcId="{F7870D71-78FB-4135-B681-38DBB4AC00E0}" destId="{D2C57BDA-B670-4B71-9189-A3548DDE6A74}" srcOrd="0" destOrd="0" presId="urn:microsoft.com/office/officeart/2005/8/layout/hierarchy2"/>
    <dgm:cxn modelId="{CD2E9F3D-1E82-4960-BA78-3155F28D2B64}" type="presOf" srcId="{E5E25879-75BB-4D3C-9256-775D9E27E5F5}" destId="{EAF1B9A7-C69F-43A0-A321-65B85EFCB09A}" srcOrd="0" destOrd="0" presId="urn:microsoft.com/office/officeart/2005/8/layout/hierarchy2"/>
    <dgm:cxn modelId="{C9BE08B8-EADA-4EB8-BACA-ED4BAA07B80D}" type="presOf" srcId="{5BFB9D02-526D-434D-AC9B-91166388D41C}" destId="{09C55448-E7FD-43E8-BB1F-5C895D5C758D}" srcOrd="0" destOrd="0" presId="urn:microsoft.com/office/officeart/2005/8/layout/hierarchy2"/>
    <dgm:cxn modelId="{E4B24233-8ABF-416A-98E6-8768A9E3546B}" srcId="{D1CC741E-07E4-4CF2-A1BC-C779A89B4B5C}" destId="{E5E25879-75BB-4D3C-9256-775D9E27E5F5}" srcOrd="0" destOrd="0" parTransId="{F7870D71-78FB-4135-B681-38DBB4AC00E0}" sibTransId="{62ABCF62-941D-4CA1-8E08-8BF654057015}"/>
    <dgm:cxn modelId="{DC26009D-6B0C-4A71-8D9B-7A9E992C0226}" srcId="{C8FEF9CF-C113-44DB-B1C8-3136D1D55C4B}" destId="{B509B98D-AFF0-43B9-B95A-A031ACDE8685}" srcOrd="1" destOrd="0" parTransId="{CA966986-63D1-41E5-80A6-786EFF2B0D34}" sibTransId="{9B0813DA-1C58-46DF-B65C-0FBF8AD6B36F}"/>
    <dgm:cxn modelId="{D4FC453F-887B-4EB1-8D46-D176F42E257C}" type="presOf" srcId="{32BA3336-963E-4EC5-8D5B-3AB6D50752FF}" destId="{3728E99C-E72A-41F1-B08F-64A2403DC043}" srcOrd="0" destOrd="0" presId="urn:microsoft.com/office/officeart/2005/8/layout/hierarchy2"/>
    <dgm:cxn modelId="{18545984-B0C8-47D0-9FCC-D6F7C38904B7}" type="presOf" srcId="{B509B98D-AFF0-43B9-B95A-A031ACDE8685}" destId="{BD9B872A-2C05-4169-8B5C-45B4E976B7B8}" srcOrd="0" destOrd="0" presId="urn:microsoft.com/office/officeart/2005/8/layout/hierarchy2"/>
    <dgm:cxn modelId="{ECE4C32D-4DD5-47D5-B9C4-EB022FD7B932}" type="presOf" srcId="{79905BEE-EA18-4ACD-AD53-D2BDB826F5F7}" destId="{8AEE95A4-5820-4A1B-8C72-D8A5D62C7F1C}" srcOrd="0" destOrd="0" presId="urn:microsoft.com/office/officeart/2005/8/layout/hierarchy2"/>
    <dgm:cxn modelId="{ADFC8A42-2C9D-4E5C-8C97-960F5C2F99D3}" type="presOf" srcId="{4C1C62F5-FC81-4F88-B71B-A105587F3AD4}" destId="{6EEB3BAB-E478-476E-9186-D2798B1EAE0F}" srcOrd="0" destOrd="0" presId="urn:microsoft.com/office/officeart/2005/8/layout/hierarchy2"/>
    <dgm:cxn modelId="{8EDB2509-FE1F-4A20-965C-09BD06BCB8AB}" srcId="{C8FEF9CF-C113-44DB-B1C8-3136D1D55C4B}" destId="{D1CC741E-07E4-4CF2-A1BC-C779A89B4B5C}" srcOrd="2" destOrd="0" parTransId="{A0086BEC-FDD7-4DB3-B5ED-6ECD53766BA1}" sibTransId="{5DD13FA6-4490-4F3E-8B0B-557691A5EC05}"/>
    <dgm:cxn modelId="{18C9560D-ACB2-49EF-9BAD-B19F74C1E911}" type="presOf" srcId="{B56030A1-EEFC-4E98-98FC-47B0F33343DF}" destId="{37600313-39CF-4987-BE88-96CC8B94DBCA}" srcOrd="0" destOrd="0" presId="urn:microsoft.com/office/officeart/2005/8/layout/hierarchy2"/>
    <dgm:cxn modelId="{19C716CA-3A82-4411-B043-89DFECA533EA}" type="presOf" srcId="{C8FEF9CF-C113-44DB-B1C8-3136D1D55C4B}" destId="{FEA709D9-15D7-4B73-909F-6D4F0FBC0D97}" srcOrd="0" destOrd="0" presId="urn:microsoft.com/office/officeart/2005/8/layout/hierarchy2"/>
    <dgm:cxn modelId="{1426A03C-72CD-4E81-B7FF-F64454E012BB}" type="presOf" srcId="{D1CC741E-07E4-4CF2-A1BC-C779A89B4B5C}" destId="{4C67EDC1-F36B-429E-82A6-62DFCCE01213}" srcOrd="0" destOrd="0" presId="urn:microsoft.com/office/officeart/2005/8/layout/hierarchy2"/>
    <dgm:cxn modelId="{B0028268-185C-4710-B44C-39B49A087DD0}" srcId="{B509B98D-AFF0-43B9-B95A-A031ACDE8685}" destId="{79905BEE-EA18-4ACD-AD53-D2BDB826F5F7}" srcOrd="0" destOrd="0" parTransId="{4C1C62F5-FC81-4F88-B71B-A105587F3AD4}" sibTransId="{E9B1E9C9-D6DF-4B3F-B065-12614C201AA9}"/>
    <dgm:cxn modelId="{35C9CD19-1589-4232-87F1-31A9A6BE7279}" type="presOf" srcId="{B56030A1-EEFC-4E98-98FC-47B0F33343DF}" destId="{A78A193B-B177-4125-BA0E-419E3E0D33EF}" srcOrd="1" destOrd="0" presId="urn:microsoft.com/office/officeart/2005/8/layout/hierarchy2"/>
    <dgm:cxn modelId="{FCDC5538-D5C1-44CF-A404-7BC89455DBF0}" type="presOf" srcId="{F7870D71-78FB-4135-B681-38DBB4AC00E0}" destId="{E529E4C6-6880-4D35-82FE-323E1C671408}" srcOrd="1" destOrd="0" presId="urn:microsoft.com/office/officeart/2005/8/layout/hierarchy2"/>
    <dgm:cxn modelId="{A1B7E69A-084B-46D0-B3F6-5A57FC671482}" srcId="{C8FEF9CF-C113-44DB-B1C8-3136D1D55C4B}" destId="{5BFB9D02-526D-434D-AC9B-91166388D41C}" srcOrd="0" destOrd="0" parTransId="{C1958F08-A4C3-4EA2-81AB-0027FBBD910F}" sibTransId="{AE0A90D1-4556-4479-B0E6-9EE7D2D35247}"/>
    <dgm:cxn modelId="{B30BC007-6533-4DB3-835C-3A6F6D923652}" srcId="{5BFB9D02-526D-434D-AC9B-91166388D41C}" destId="{32BA3336-963E-4EC5-8D5B-3AB6D50752FF}" srcOrd="0" destOrd="0" parTransId="{B56030A1-EEFC-4E98-98FC-47B0F33343DF}" sibTransId="{BD6BD589-55E1-4FC3-BA08-69AB3D2E46B5}"/>
    <dgm:cxn modelId="{9DDE115C-F7F4-4936-B67A-0175A17A1A1E}" type="presParOf" srcId="{FEA709D9-15D7-4B73-909F-6D4F0FBC0D97}" destId="{235EA64E-F3FC-4515-9922-65D752152DA0}" srcOrd="0" destOrd="0" presId="urn:microsoft.com/office/officeart/2005/8/layout/hierarchy2"/>
    <dgm:cxn modelId="{67763BE1-7FC0-4C1E-B603-14C967734BB4}" type="presParOf" srcId="{235EA64E-F3FC-4515-9922-65D752152DA0}" destId="{09C55448-E7FD-43E8-BB1F-5C895D5C758D}" srcOrd="0" destOrd="0" presId="urn:microsoft.com/office/officeart/2005/8/layout/hierarchy2"/>
    <dgm:cxn modelId="{6DD284B2-6709-44F8-9996-7A437E7CFDA0}" type="presParOf" srcId="{235EA64E-F3FC-4515-9922-65D752152DA0}" destId="{5CB6F372-8BC4-4DE2-BBAD-19B74332FA0D}" srcOrd="1" destOrd="0" presId="urn:microsoft.com/office/officeart/2005/8/layout/hierarchy2"/>
    <dgm:cxn modelId="{49F0FEDD-4C95-4020-AC0A-C77E079A1F70}" type="presParOf" srcId="{5CB6F372-8BC4-4DE2-BBAD-19B74332FA0D}" destId="{37600313-39CF-4987-BE88-96CC8B94DBCA}" srcOrd="0" destOrd="0" presId="urn:microsoft.com/office/officeart/2005/8/layout/hierarchy2"/>
    <dgm:cxn modelId="{B9833388-7789-4733-A910-153F97C40F58}" type="presParOf" srcId="{37600313-39CF-4987-BE88-96CC8B94DBCA}" destId="{A78A193B-B177-4125-BA0E-419E3E0D33EF}" srcOrd="0" destOrd="0" presId="urn:microsoft.com/office/officeart/2005/8/layout/hierarchy2"/>
    <dgm:cxn modelId="{3E034E14-06C7-4D49-9975-F1CA8E2559FB}" type="presParOf" srcId="{5CB6F372-8BC4-4DE2-BBAD-19B74332FA0D}" destId="{3F2A9325-4598-424F-B9D7-91816412DDC9}" srcOrd="1" destOrd="0" presId="urn:microsoft.com/office/officeart/2005/8/layout/hierarchy2"/>
    <dgm:cxn modelId="{277AD8C0-98AE-4EB8-82F7-8B4CC526692C}" type="presParOf" srcId="{3F2A9325-4598-424F-B9D7-91816412DDC9}" destId="{3728E99C-E72A-41F1-B08F-64A2403DC043}" srcOrd="0" destOrd="0" presId="urn:microsoft.com/office/officeart/2005/8/layout/hierarchy2"/>
    <dgm:cxn modelId="{460AF1B4-B9D3-4889-A1CF-C65F026AB914}" type="presParOf" srcId="{3F2A9325-4598-424F-B9D7-91816412DDC9}" destId="{050C1278-D43B-466E-89E9-B93A68982B36}" srcOrd="1" destOrd="0" presId="urn:microsoft.com/office/officeart/2005/8/layout/hierarchy2"/>
    <dgm:cxn modelId="{B59612B3-B7CE-4331-9736-610E3AEEB6AB}" type="presParOf" srcId="{FEA709D9-15D7-4B73-909F-6D4F0FBC0D97}" destId="{AA618D6F-3984-4A3C-B96D-3630B3836AA2}" srcOrd="1" destOrd="0" presId="urn:microsoft.com/office/officeart/2005/8/layout/hierarchy2"/>
    <dgm:cxn modelId="{A8C63883-60BC-4ECD-A65D-33A703971DD7}" type="presParOf" srcId="{AA618D6F-3984-4A3C-B96D-3630B3836AA2}" destId="{BD9B872A-2C05-4169-8B5C-45B4E976B7B8}" srcOrd="0" destOrd="0" presId="urn:microsoft.com/office/officeart/2005/8/layout/hierarchy2"/>
    <dgm:cxn modelId="{039254E4-56F5-480C-87FF-5C90903AA98A}" type="presParOf" srcId="{AA618D6F-3984-4A3C-B96D-3630B3836AA2}" destId="{22C0FA66-3DB0-4BA5-BC6E-0CF54F633BA4}" srcOrd="1" destOrd="0" presId="urn:microsoft.com/office/officeart/2005/8/layout/hierarchy2"/>
    <dgm:cxn modelId="{8A054E51-F594-4E82-BE82-60BB6D8A0205}" type="presParOf" srcId="{22C0FA66-3DB0-4BA5-BC6E-0CF54F633BA4}" destId="{6EEB3BAB-E478-476E-9186-D2798B1EAE0F}" srcOrd="0" destOrd="0" presId="urn:microsoft.com/office/officeart/2005/8/layout/hierarchy2"/>
    <dgm:cxn modelId="{1CC74853-D59A-4BF0-99F5-5C6B1B92BA1A}" type="presParOf" srcId="{6EEB3BAB-E478-476E-9186-D2798B1EAE0F}" destId="{C34F192C-D093-4F36-9814-9470218FF36B}" srcOrd="0" destOrd="0" presId="urn:microsoft.com/office/officeart/2005/8/layout/hierarchy2"/>
    <dgm:cxn modelId="{4378E10D-9201-45A1-A496-47778CBC77EF}" type="presParOf" srcId="{22C0FA66-3DB0-4BA5-BC6E-0CF54F633BA4}" destId="{72AF0FEE-5365-4A1F-9BFE-CFDDE92E446D}" srcOrd="1" destOrd="0" presId="urn:microsoft.com/office/officeart/2005/8/layout/hierarchy2"/>
    <dgm:cxn modelId="{59664B47-7200-432E-BB81-8755BD75A960}" type="presParOf" srcId="{72AF0FEE-5365-4A1F-9BFE-CFDDE92E446D}" destId="{8AEE95A4-5820-4A1B-8C72-D8A5D62C7F1C}" srcOrd="0" destOrd="0" presId="urn:microsoft.com/office/officeart/2005/8/layout/hierarchy2"/>
    <dgm:cxn modelId="{6CC8BFB6-C99B-4781-B24B-711AA93FF4FD}" type="presParOf" srcId="{72AF0FEE-5365-4A1F-9BFE-CFDDE92E446D}" destId="{B489B327-EAB3-4CFA-8E56-6AEE59B0B226}" srcOrd="1" destOrd="0" presId="urn:microsoft.com/office/officeart/2005/8/layout/hierarchy2"/>
    <dgm:cxn modelId="{536D5107-3A75-4986-9CB3-6BFCF7A21983}" type="presParOf" srcId="{FEA709D9-15D7-4B73-909F-6D4F0FBC0D97}" destId="{E1E0A99E-CB8B-412F-AC34-C6FFF86D1210}" srcOrd="2" destOrd="0" presId="urn:microsoft.com/office/officeart/2005/8/layout/hierarchy2"/>
    <dgm:cxn modelId="{7D8A463B-8830-48B7-920A-B2ECAECEC23B}" type="presParOf" srcId="{E1E0A99E-CB8B-412F-AC34-C6FFF86D1210}" destId="{4C67EDC1-F36B-429E-82A6-62DFCCE01213}" srcOrd="0" destOrd="0" presId="urn:microsoft.com/office/officeart/2005/8/layout/hierarchy2"/>
    <dgm:cxn modelId="{3D5AE4D8-9C5C-4027-870F-F5F7015C9DCC}" type="presParOf" srcId="{E1E0A99E-CB8B-412F-AC34-C6FFF86D1210}" destId="{9B20DA36-56CE-4357-AE89-F3F1AF7FAEAA}" srcOrd="1" destOrd="0" presId="urn:microsoft.com/office/officeart/2005/8/layout/hierarchy2"/>
    <dgm:cxn modelId="{5782D960-991C-40E3-BC22-982229EBC4F0}" type="presParOf" srcId="{9B20DA36-56CE-4357-AE89-F3F1AF7FAEAA}" destId="{D2C57BDA-B670-4B71-9189-A3548DDE6A74}" srcOrd="0" destOrd="0" presId="urn:microsoft.com/office/officeart/2005/8/layout/hierarchy2"/>
    <dgm:cxn modelId="{50D1103C-A3A9-4E1A-85A0-7B450A939CEE}" type="presParOf" srcId="{D2C57BDA-B670-4B71-9189-A3548DDE6A74}" destId="{E529E4C6-6880-4D35-82FE-323E1C671408}" srcOrd="0" destOrd="0" presId="urn:microsoft.com/office/officeart/2005/8/layout/hierarchy2"/>
    <dgm:cxn modelId="{81F232C4-13EB-479D-A898-5747F8AE8717}" type="presParOf" srcId="{9B20DA36-56CE-4357-AE89-F3F1AF7FAEAA}" destId="{09BC404C-15A5-4497-ADA7-88B69FBC232F}" srcOrd="1" destOrd="0" presId="urn:microsoft.com/office/officeart/2005/8/layout/hierarchy2"/>
    <dgm:cxn modelId="{8732F0B8-569B-4F33-B740-CE56D0D5E2BA}" type="presParOf" srcId="{09BC404C-15A5-4497-ADA7-88B69FBC232F}" destId="{EAF1B9A7-C69F-43A0-A321-65B85EFCB09A}" srcOrd="0" destOrd="0" presId="urn:microsoft.com/office/officeart/2005/8/layout/hierarchy2"/>
    <dgm:cxn modelId="{D239182C-9CA0-44F6-9E46-06DDE51D5F71}" type="presParOf" srcId="{09BC404C-15A5-4497-ADA7-88B69FBC232F}" destId="{1B04F1FB-373A-467F-8A2B-DF95F67B00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87413-77E6-460F-BF8F-61DA432E6260}">
      <dsp:nvSpPr>
        <dsp:cNvPr id="0" name=""/>
        <dsp:cNvSpPr/>
      </dsp:nvSpPr>
      <dsp:spPr>
        <a:xfrm>
          <a:off x="1366444" y="630899"/>
          <a:ext cx="4208205" cy="4208205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7B1F6-C821-498A-81E3-548975D4302B}">
      <dsp:nvSpPr>
        <dsp:cNvPr id="0" name=""/>
        <dsp:cNvSpPr/>
      </dsp:nvSpPr>
      <dsp:spPr>
        <a:xfrm>
          <a:off x="1366444" y="630899"/>
          <a:ext cx="4208205" cy="4208205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73954-0DF3-4820-A688-822B1EB900E3}">
      <dsp:nvSpPr>
        <dsp:cNvPr id="0" name=""/>
        <dsp:cNvSpPr/>
      </dsp:nvSpPr>
      <dsp:spPr>
        <a:xfrm>
          <a:off x="1366444" y="630899"/>
          <a:ext cx="4208205" cy="4208205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C3229-7360-40CF-9276-B796D61D32F3}">
      <dsp:nvSpPr>
        <dsp:cNvPr id="0" name=""/>
        <dsp:cNvSpPr/>
      </dsp:nvSpPr>
      <dsp:spPr>
        <a:xfrm>
          <a:off x="2501885" y="1766339"/>
          <a:ext cx="1937324" cy="1937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/>
            <a:t>το κακό</a:t>
          </a:r>
          <a:endParaRPr lang="el-GR" sz="3200" kern="1200" dirty="0"/>
        </a:p>
      </dsp:txBody>
      <dsp:txXfrm>
        <a:off x="2785600" y="2050054"/>
        <a:ext cx="1369894" cy="1369894"/>
      </dsp:txXfrm>
    </dsp:sp>
    <dsp:sp modelId="{DAB41D26-5277-4EB7-A6E4-2BFE1E993F3E}">
      <dsp:nvSpPr>
        <dsp:cNvPr id="0" name=""/>
        <dsp:cNvSpPr/>
      </dsp:nvSpPr>
      <dsp:spPr>
        <a:xfrm>
          <a:off x="2382723" y="1656"/>
          <a:ext cx="2175648" cy="1356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δράστης</a:t>
          </a:r>
          <a:endParaRPr lang="el-GR" sz="2800" kern="1200" dirty="0"/>
        </a:p>
      </dsp:txBody>
      <dsp:txXfrm>
        <a:off x="2701339" y="200256"/>
        <a:ext cx="1538416" cy="958927"/>
      </dsp:txXfrm>
    </dsp:sp>
    <dsp:sp modelId="{12418146-1BBD-434F-BDBA-54FCFEDA91A0}">
      <dsp:nvSpPr>
        <dsp:cNvPr id="0" name=""/>
        <dsp:cNvSpPr/>
      </dsp:nvSpPr>
      <dsp:spPr>
        <a:xfrm>
          <a:off x="4312705" y="3084579"/>
          <a:ext cx="1875537" cy="1356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θεατής</a:t>
          </a:r>
          <a:endParaRPr lang="el-GR" sz="2800" kern="1200" dirty="0"/>
        </a:p>
      </dsp:txBody>
      <dsp:txXfrm>
        <a:off x="4587371" y="3283179"/>
        <a:ext cx="1326205" cy="958927"/>
      </dsp:txXfrm>
    </dsp:sp>
    <dsp:sp modelId="{12AF990D-1B9C-4553-A654-1EB1145E736C}">
      <dsp:nvSpPr>
        <dsp:cNvPr id="0" name=""/>
        <dsp:cNvSpPr/>
      </dsp:nvSpPr>
      <dsp:spPr>
        <a:xfrm>
          <a:off x="1012557" y="3084579"/>
          <a:ext cx="1356127" cy="1356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θύμα</a:t>
          </a:r>
          <a:endParaRPr lang="el-GR" sz="2800" kern="1200" dirty="0"/>
        </a:p>
      </dsp:txBody>
      <dsp:txXfrm>
        <a:off x="1211157" y="3283179"/>
        <a:ext cx="958927" cy="958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55448-E7FD-43E8-BB1F-5C895D5C758D}">
      <dsp:nvSpPr>
        <dsp:cNvPr id="0" name=""/>
        <dsp:cNvSpPr/>
      </dsp:nvSpPr>
      <dsp:spPr>
        <a:xfrm>
          <a:off x="49631" y="0"/>
          <a:ext cx="3005365" cy="1502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tx1"/>
              </a:solidFill>
            </a:rPr>
            <a:t>Αντικείμενο της τέχνης.</a:t>
          </a:r>
          <a:endParaRPr lang="el-GR" sz="2400" kern="1200" dirty="0">
            <a:solidFill>
              <a:schemeClr val="tx1"/>
            </a:solidFill>
          </a:endParaRPr>
        </a:p>
      </dsp:txBody>
      <dsp:txXfrm>
        <a:off x="93643" y="44012"/>
        <a:ext cx="2917341" cy="1414658"/>
      </dsp:txXfrm>
    </dsp:sp>
    <dsp:sp modelId="{37600313-39CF-4987-BE88-96CC8B94DBCA}">
      <dsp:nvSpPr>
        <dsp:cNvPr id="0" name=""/>
        <dsp:cNvSpPr/>
      </dsp:nvSpPr>
      <dsp:spPr>
        <a:xfrm rot="13869">
          <a:off x="3054991" y="726546"/>
          <a:ext cx="120215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202155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626015" y="723712"/>
        <a:ext cx="60107" cy="60107"/>
      </dsp:txXfrm>
    </dsp:sp>
    <dsp:sp modelId="{3728E99C-E72A-41F1-B08F-64A2403DC043}">
      <dsp:nvSpPr>
        <dsp:cNvPr id="0" name=""/>
        <dsp:cNvSpPr/>
      </dsp:nvSpPr>
      <dsp:spPr>
        <a:xfrm>
          <a:off x="4257142" y="4849"/>
          <a:ext cx="3981658" cy="1502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tx1"/>
              </a:solidFill>
            </a:rPr>
            <a:t>πλάνο δράσης //πειθώ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tx1"/>
              </a:solidFill>
            </a:rPr>
            <a:t>φάρμακα //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tx1"/>
              </a:solidFill>
            </a:rPr>
            <a:t>τέχνη της σιωπής</a:t>
          </a:r>
          <a:endParaRPr lang="el-GR" sz="2400" kern="1200" dirty="0">
            <a:solidFill>
              <a:schemeClr val="tx1"/>
            </a:solidFill>
          </a:endParaRPr>
        </a:p>
      </dsp:txBody>
      <dsp:txXfrm>
        <a:off x="4301154" y="48861"/>
        <a:ext cx="3893634" cy="1414658"/>
      </dsp:txXfrm>
    </dsp:sp>
    <dsp:sp modelId="{BD9B872A-2C05-4169-8B5C-45B4E976B7B8}">
      <dsp:nvSpPr>
        <dsp:cNvPr id="0" name=""/>
        <dsp:cNvSpPr/>
      </dsp:nvSpPr>
      <dsp:spPr>
        <a:xfrm>
          <a:off x="49631" y="1732934"/>
          <a:ext cx="3005365" cy="1502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tx1"/>
              </a:solidFill>
            </a:rPr>
            <a:t>Υποκείμενο της τέχνης.</a:t>
          </a:r>
          <a:endParaRPr lang="el-GR" sz="2400" kern="1200" dirty="0">
            <a:solidFill>
              <a:schemeClr val="tx1"/>
            </a:solidFill>
          </a:endParaRPr>
        </a:p>
      </dsp:txBody>
      <dsp:txXfrm>
        <a:off x="93643" y="1776946"/>
        <a:ext cx="2917341" cy="1414658"/>
      </dsp:txXfrm>
    </dsp:sp>
    <dsp:sp modelId="{6EEB3BAB-E478-476E-9186-D2798B1EAE0F}">
      <dsp:nvSpPr>
        <dsp:cNvPr id="0" name=""/>
        <dsp:cNvSpPr/>
      </dsp:nvSpPr>
      <dsp:spPr>
        <a:xfrm>
          <a:off x="3054996" y="2457056"/>
          <a:ext cx="120214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202146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626016" y="2454222"/>
        <a:ext cx="60107" cy="60107"/>
      </dsp:txXfrm>
    </dsp:sp>
    <dsp:sp modelId="{8AEE95A4-5820-4A1B-8C72-D8A5D62C7F1C}">
      <dsp:nvSpPr>
        <dsp:cNvPr id="0" name=""/>
        <dsp:cNvSpPr/>
      </dsp:nvSpPr>
      <dsp:spPr>
        <a:xfrm>
          <a:off x="4257142" y="1732934"/>
          <a:ext cx="3890054" cy="1502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tx1"/>
              </a:solidFill>
            </a:rPr>
            <a:t>Σοφία-</a:t>
          </a:r>
          <a:r>
            <a:rPr lang="el-GR" sz="2400" kern="1200" dirty="0" err="1" smtClean="0">
              <a:solidFill>
                <a:schemeClr val="tx1"/>
              </a:solidFill>
            </a:rPr>
            <a:t>βούλευση </a:t>
          </a:r>
          <a:r>
            <a:rPr lang="el-GR" sz="2400" kern="1200" dirty="0" smtClean="0">
              <a:solidFill>
                <a:schemeClr val="tx1"/>
              </a:solidFill>
            </a:rPr>
            <a:t>//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tx1"/>
              </a:solidFill>
            </a:rPr>
            <a:t>αποφασιστικότητα //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tx1"/>
              </a:solidFill>
            </a:rPr>
            <a:t>θυμός-οργή.</a:t>
          </a:r>
          <a:endParaRPr lang="el-GR" sz="2400" kern="1200" dirty="0">
            <a:solidFill>
              <a:schemeClr val="tx1"/>
            </a:solidFill>
          </a:endParaRPr>
        </a:p>
      </dsp:txBody>
      <dsp:txXfrm>
        <a:off x="4301154" y="1776946"/>
        <a:ext cx="3802030" cy="1414658"/>
      </dsp:txXfrm>
    </dsp:sp>
    <dsp:sp modelId="{4C67EDC1-F36B-429E-82A6-62DFCCE01213}">
      <dsp:nvSpPr>
        <dsp:cNvPr id="0" name=""/>
        <dsp:cNvSpPr/>
      </dsp:nvSpPr>
      <dsp:spPr>
        <a:xfrm>
          <a:off x="49631" y="3461019"/>
          <a:ext cx="3005365" cy="1502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tx1"/>
              </a:solidFill>
            </a:rPr>
            <a:t>Ο κόσμος.</a:t>
          </a:r>
          <a:endParaRPr lang="el-GR" sz="2400" kern="1200" dirty="0">
            <a:solidFill>
              <a:schemeClr val="tx1"/>
            </a:solidFill>
          </a:endParaRPr>
        </a:p>
      </dsp:txBody>
      <dsp:txXfrm>
        <a:off x="93643" y="3505031"/>
        <a:ext cx="2917341" cy="1414658"/>
      </dsp:txXfrm>
    </dsp:sp>
    <dsp:sp modelId="{D2C57BDA-B670-4B71-9189-A3548DDE6A74}">
      <dsp:nvSpPr>
        <dsp:cNvPr id="0" name=""/>
        <dsp:cNvSpPr/>
      </dsp:nvSpPr>
      <dsp:spPr>
        <a:xfrm>
          <a:off x="3054996" y="4185141"/>
          <a:ext cx="120214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202146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626016" y="4182307"/>
        <a:ext cx="60107" cy="60107"/>
      </dsp:txXfrm>
    </dsp:sp>
    <dsp:sp modelId="{EAF1B9A7-C69F-43A0-A321-65B85EFCB09A}">
      <dsp:nvSpPr>
        <dsp:cNvPr id="0" name=""/>
        <dsp:cNvSpPr/>
      </dsp:nvSpPr>
      <dsp:spPr>
        <a:xfrm>
          <a:off x="4257142" y="3461019"/>
          <a:ext cx="4118161" cy="1502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tx1"/>
              </a:solidFill>
            </a:rPr>
            <a:t>Μη-</a:t>
          </a:r>
          <a:r>
            <a:rPr lang="el-GR" sz="2400" kern="1200" dirty="0" err="1" smtClean="0">
              <a:solidFill>
                <a:schemeClr val="tx1"/>
              </a:solidFill>
            </a:rPr>
            <a:t>αναγνωρισιμότητα </a:t>
          </a:r>
          <a:r>
            <a:rPr lang="el-GR" sz="2400" kern="1200" dirty="0" smtClean="0">
              <a:solidFill>
                <a:schemeClr val="tx1"/>
              </a:solidFill>
            </a:rPr>
            <a:t>του κακού: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+mj-lt"/>
            </a:rPr>
            <a:t>[519] </a:t>
          </a:r>
          <a:r>
            <a:rPr lang="en-US" sz="2400" kern="1200" dirty="0" err="1" smtClean="0">
              <a:latin typeface="Palatino Linotype" pitchFamily="18" charset="0"/>
            </a:rPr>
            <a:t>οὐδεὶς</a:t>
          </a:r>
          <a:r>
            <a:rPr lang="en-US" sz="2400" kern="1200" dirty="0" smtClean="0">
              <a:latin typeface="Palatino Linotype" pitchFamily="18" charset="0"/>
            </a:rPr>
            <a:t> </a:t>
          </a:r>
          <a:r>
            <a:rPr lang="en-US" sz="2400" kern="1200" dirty="0" err="1" smtClean="0">
              <a:latin typeface="Palatino Linotype" pitchFamily="18" charset="0"/>
            </a:rPr>
            <a:t>χαρακτὴρ</a:t>
          </a:r>
          <a:r>
            <a:rPr lang="en-US" sz="2400" kern="1200" dirty="0" smtClean="0">
              <a:latin typeface="Palatino Linotype" pitchFamily="18" charset="0"/>
            </a:rPr>
            <a:t> </a:t>
          </a:r>
          <a:r>
            <a:rPr lang="en-US" sz="2400" kern="1200" dirty="0" err="1" smtClean="0">
              <a:latin typeface="Palatino Linotype" pitchFamily="18" charset="0"/>
            </a:rPr>
            <a:t>ἐμπέφυκε</a:t>
          </a:r>
          <a:r>
            <a:rPr lang="en-US" sz="2400" kern="1200" dirty="0" smtClean="0">
              <a:latin typeface="Palatino Linotype" pitchFamily="18" charset="0"/>
            </a:rPr>
            <a:t> </a:t>
          </a:r>
          <a:r>
            <a:rPr lang="en-US" sz="2400" kern="1200" dirty="0" err="1" smtClean="0">
              <a:latin typeface="Palatino Linotype" pitchFamily="18" charset="0"/>
            </a:rPr>
            <a:t>σώματι</a:t>
          </a:r>
          <a:r>
            <a:rPr lang="el-GR" sz="2400" kern="1200" dirty="0" smtClean="0">
              <a:latin typeface="Palatino Linotype" pitchFamily="18" charset="0"/>
            </a:rPr>
            <a:t> …</a:t>
          </a:r>
          <a:endParaRPr lang="el-GR" sz="2400" kern="1200" dirty="0">
            <a:latin typeface="Palatino Linotype" pitchFamily="18" charset="0"/>
          </a:endParaRPr>
        </a:p>
      </dsp:txBody>
      <dsp:txXfrm>
        <a:off x="4301154" y="3505031"/>
        <a:ext cx="4030137" cy="1414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004EA-7AC3-4E88-AB59-0C189ABCBD44}" type="datetimeFigureOut">
              <a:rPr lang="el-GR" smtClean="0"/>
              <a:pPr/>
              <a:t>19/03/2022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6A6C9-66F9-4655-8843-69AC56C5ECB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31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E5C1-5AC5-4D14-B529-3D9952FD5334}" type="datetimeFigureOut">
              <a:rPr lang="el-GR" smtClean="0"/>
              <a:pPr/>
              <a:t>19/03/2022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937-A231-4F95-BE07-ECFDCA1C7F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E5C1-5AC5-4D14-B529-3D9952FD5334}" type="datetimeFigureOut">
              <a:rPr lang="el-GR" smtClean="0"/>
              <a:pPr/>
              <a:t>19/03/2022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937-A231-4F95-BE07-ECFDCA1C7F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E5C1-5AC5-4D14-B529-3D9952FD5334}" type="datetimeFigureOut">
              <a:rPr lang="el-GR" smtClean="0"/>
              <a:pPr/>
              <a:t>19/03/2022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937-A231-4F95-BE07-ECFDCA1C7F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E5C1-5AC5-4D14-B529-3D9952FD5334}" type="datetimeFigureOut">
              <a:rPr lang="el-GR" smtClean="0"/>
              <a:pPr/>
              <a:t>19/03/2022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937-A231-4F95-BE07-ECFDCA1C7F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E5C1-5AC5-4D14-B529-3D9952FD5334}" type="datetimeFigureOut">
              <a:rPr lang="el-GR" smtClean="0"/>
              <a:pPr/>
              <a:t>19/03/2022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937-A231-4F95-BE07-ECFDCA1C7F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E5C1-5AC5-4D14-B529-3D9952FD5334}" type="datetimeFigureOut">
              <a:rPr lang="el-GR" smtClean="0"/>
              <a:pPr/>
              <a:t>19/03/2022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937-A231-4F95-BE07-ECFDCA1C7F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E5C1-5AC5-4D14-B529-3D9952FD5334}" type="datetimeFigureOut">
              <a:rPr lang="el-GR" smtClean="0"/>
              <a:pPr/>
              <a:t>19/03/2022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937-A231-4F95-BE07-ECFDCA1C7F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E5C1-5AC5-4D14-B529-3D9952FD5334}" type="datetimeFigureOut">
              <a:rPr lang="el-GR" smtClean="0"/>
              <a:pPr/>
              <a:t>19/03/2022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937-A231-4F95-BE07-ECFDCA1C7F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E5C1-5AC5-4D14-B529-3D9952FD5334}" type="datetimeFigureOut">
              <a:rPr lang="el-GR" smtClean="0"/>
              <a:pPr/>
              <a:t>19/03/2022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937-A231-4F95-BE07-ECFDCA1C7F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E5C1-5AC5-4D14-B529-3D9952FD5334}" type="datetimeFigureOut">
              <a:rPr lang="el-GR" smtClean="0"/>
              <a:pPr/>
              <a:t>19/03/2022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937-A231-4F95-BE07-ECFDCA1C7F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E5C1-5AC5-4D14-B529-3D9952FD5334}" type="datetimeFigureOut">
              <a:rPr lang="el-GR" smtClean="0"/>
              <a:pPr/>
              <a:t>19/03/2022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937-A231-4F95-BE07-ECFDCA1C7F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0E5C1-5AC5-4D14-B529-3D9952FD5334}" type="datetimeFigureOut">
              <a:rPr lang="el-GR" smtClean="0"/>
              <a:pPr/>
              <a:t>19/03/2022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E937-A231-4F95-BE07-ECFDCA1C7F5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 descr="P_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236" r="4236"/>
          <a:stretch>
            <a:fillRect/>
          </a:stretch>
        </p:blipFill>
        <p:spPr>
          <a:xfrm>
            <a:off x="-3656" y="-2742"/>
            <a:ext cx="9147656" cy="6860742"/>
          </a:xfrm>
        </p:spPr>
      </p:pic>
      <p:sp>
        <p:nvSpPr>
          <p:cNvPr id="7" name="TextBox 6"/>
          <p:cNvSpPr txBox="1"/>
          <p:nvPr/>
        </p:nvSpPr>
        <p:spPr>
          <a:xfrm>
            <a:off x="2339752" y="414269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Παύλος Κόντος</a:t>
            </a:r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603" y="69592"/>
            <a:ext cx="707033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l-GR" sz="3600" b="1" baseline="30000" dirty="0" smtClean="0">
                <a:solidFill>
                  <a:schemeClr val="bg2">
                    <a:lumMod val="50000"/>
                  </a:schemeClr>
                </a:solidFill>
              </a:rPr>
              <a:t>η</a:t>
            </a:r>
            <a:r>
              <a:rPr lang="el-GR" sz="3600" b="1" dirty="0" smtClean="0">
                <a:solidFill>
                  <a:schemeClr val="bg2">
                    <a:lumMod val="50000"/>
                  </a:schemeClr>
                </a:solidFill>
              </a:rPr>
              <a:t> Διάλεξη </a:t>
            </a:r>
          </a:p>
          <a:p>
            <a:r>
              <a:rPr lang="el-GR" sz="3200" b="1" dirty="0" smtClean="0">
                <a:solidFill>
                  <a:schemeClr val="bg2">
                    <a:lumMod val="50000"/>
                  </a:schemeClr>
                </a:solidFill>
              </a:rPr>
              <a:t>Η τέχνη του κακού: </a:t>
            </a:r>
            <a:r>
              <a:rPr lang="el-GR" sz="3200" b="1" i="1" dirty="0" smtClean="0">
                <a:solidFill>
                  <a:schemeClr val="bg2">
                    <a:lumMod val="50000"/>
                  </a:schemeClr>
                </a:solidFill>
              </a:rPr>
              <a:t>Μήδεια</a:t>
            </a:r>
            <a:r>
              <a:rPr lang="el-GR" sz="3200" b="1" dirty="0" smtClean="0">
                <a:solidFill>
                  <a:schemeClr val="bg2">
                    <a:lumMod val="50000"/>
                  </a:schemeClr>
                </a:solidFill>
              </a:rPr>
              <a:t> (Ευριπίδης).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 Μήδεια ως </a:t>
            </a:r>
            <a:r>
              <a:rPr lang="el-GR" sz="3200" b="1" dirty="0" smtClean="0">
                <a:solidFill>
                  <a:srgbClr val="C00000"/>
                </a:solidFill>
              </a:rPr>
              <a:t>ΘΥΤΗΣ</a:t>
            </a:r>
            <a:r>
              <a:rPr lang="el-GR" sz="3200" b="1" dirty="0" smtClean="0"/>
              <a:t>. </a:t>
            </a:r>
            <a:br>
              <a:rPr lang="el-GR" sz="3200" b="1" dirty="0" smtClean="0"/>
            </a:br>
            <a:r>
              <a:rPr lang="el-GR" sz="3200" b="1" dirty="0" smtClean="0"/>
              <a:t>2. Η τέχνη του κακού.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el-GR" sz="2400" b="1" dirty="0" smtClean="0">
                <a:latin typeface="+mj-lt"/>
              </a:rPr>
              <a:t>Σοφία, τέχνη (</a:t>
            </a:r>
            <a:r>
              <a:rPr lang="el-GR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τεχνωμένη</a:t>
            </a:r>
            <a:r>
              <a:rPr lang="el-GR" sz="2400" b="1" dirty="0" smtClean="0">
                <a:latin typeface="+mj-lt"/>
              </a:rPr>
              <a:t>) του κακού.</a:t>
            </a:r>
          </a:p>
          <a:p>
            <a:pPr marL="514350" indent="-514350" algn="ctr">
              <a:buNone/>
            </a:pPr>
            <a:endParaRPr lang="el-GR" sz="2400" b="1" dirty="0" smtClean="0">
              <a:latin typeface="+mj-lt"/>
            </a:endParaRP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[285] </a:t>
            </a: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Κ.	Πανούργα είσαι από τη φύση σου. Του κακού την τέχνη γνωρίζεις καλά [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σοφὴ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πέφυκας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καὶ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κακῶν</a:t>
            </a: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 …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ἴδρις</a:t>
            </a: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]</a:t>
            </a:r>
          </a:p>
          <a:p>
            <a:pPr marL="514350" indent="-514350">
              <a:buNone/>
            </a:pPr>
            <a:endParaRPr lang="el-GR" sz="2400" dirty="0" smtClean="0">
              <a:latin typeface="+mj-lt"/>
            </a:endParaRP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[409] </a:t>
            </a: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Μ.	για το κακό … </a:t>
            </a:r>
            <a:r>
              <a:rPr lang="el-GR" sz="2400" dirty="0" err="1" smtClean="0">
                <a:latin typeface="+mj-lt"/>
              </a:rPr>
              <a:t>τεχνίτρες</a:t>
            </a:r>
            <a:r>
              <a:rPr lang="el-GR" sz="2400" dirty="0" smtClean="0">
                <a:latin typeface="+mj-lt"/>
              </a:rPr>
              <a:t> πολυμήχανες [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κακῶν</a:t>
            </a: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 …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πάντων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τέκτονες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σοφώταται</a:t>
            </a:r>
            <a:r>
              <a:rPr lang="el-GR" sz="2400" dirty="0" smtClean="0"/>
              <a:t>].</a:t>
            </a:r>
            <a:r>
              <a:rPr lang="el-GR" sz="2400" dirty="0" smtClean="0">
                <a:latin typeface="+mj-lt"/>
              </a:rPr>
              <a:t> </a:t>
            </a:r>
          </a:p>
          <a:p>
            <a:pPr marL="514350" indent="-514350">
              <a:buNone/>
            </a:pP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		</a:t>
            </a:r>
          </a:p>
          <a:p>
            <a:pPr marL="514350" indent="-514350">
              <a:buNone/>
            </a:pPr>
            <a:endParaRPr lang="el-GR" sz="2400" b="1" dirty="0" smtClean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423920" y="6353944"/>
            <a:ext cx="720080" cy="504056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 Μήδεια ως </a:t>
            </a:r>
            <a:r>
              <a:rPr lang="el-GR" sz="3200" b="1" dirty="0" smtClean="0">
                <a:solidFill>
                  <a:srgbClr val="C00000"/>
                </a:solidFill>
              </a:rPr>
              <a:t>ΘΥΤΗΣ</a:t>
            </a:r>
            <a:r>
              <a:rPr lang="el-GR" sz="3200" b="1" dirty="0" smtClean="0"/>
              <a:t>. </a:t>
            </a:r>
            <a:br>
              <a:rPr lang="el-GR" sz="3200" b="1" dirty="0" smtClean="0"/>
            </a:br>
            <a:r>
              <a:rPr lang="el-GR" sz="3200" b="1" dirty="0" smtClean="0"/>
              <a:t>2. Η τέχνη του κακού.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445224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514350" indent="-514350" algn="ctr">
              <a:buNone/>
            </a:pPr>
            <a:endParaRPr lang="el-GR" sz="24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514350" indent="-514350">
              <a:buNone/>
            </a:pPr>
            <a:endParaRPr lang="el-GR" sz="2400" b="1" dirty="0" smtClean="0">
              <a:solidFill>
                <a:srgbClr val="C00000"/>
              </a:solidFill>
              <a:latin typeface="Palatino Linotype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52254587"/>
              </p:ext>
            </p:extLst>
          </p:nvPr>
        </p:nvGraphicFramePr>
        <p:xfrm>
          <a:off x="467544" y="1484784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244408" y="908720"/>
            <a:ext cx="720080" cy="504056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 Μήδεια ως </a:t>
            </a:r>
            <a:r>
              <a:rPr lang="el-GR" sz="3200" b="1" dirty="0" smtClean="0">
                <a:solidFill>
                  <a:srgbClr val="C00000"/>
                </a:solidFill>
              </a:rPr>
              <a:t>ΘΥΤΗΣ</a:t>
            </a:r>
            <a:r>
              <a:rPr lang="el-GR" sz="3200" b="1" dirty="0" smtClean="0"/>
              <a:t>. </a:t>
            </a:r>
            <a:br>
              <a:rPr lang="el-GR" sz="3200" b="1" dirty="0" smtClean="0"/>
            </a:br>
            <a:r>
              <a:rPr lang="el-GR" sz="3200" b="1" dirty="0" smtClean="0"/>
              <a:t>2. Η τέχνη του κακού.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[1077-1080]</a:t>
            </a:r>
          </a:p>
          <a:p>
            <a:pPr>
              <a:buNone/>
            </a:pPr>
            <a:r>
              <a:rPr lang="el-GR" sz="2400" dirty="0" smtClean="0"/>
              <a:t>	Μ.</a:t>
            </a:r>
          </a:p>
          <a:p>
            <a:pPr>
              <a:buNone/>
            </a:pPr>
            <a:r>
              <a:rPr lang="el-GR" sz="2400" dirty="0"/>
              <a:t>	</a:t>
            </a:r>
            <a:r>
              <a:rPr lang="el-GR" sz="2400" dirty="0" smtClean="0"/>
              <a:t>Στη δύναμη του κακού υποτάσσομαι [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νικῶμαι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	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κακοῖς</a:t>
            </a:r>
            <a:r>
              <a:rPr lang="el-GR" sz="2400" b="1" dirty="0" smtClean="0">
                <a:latin typeface="Palatino Linotype" pitchFamily="18" charset="0"/>
              </a:rPr>
              <a:t>]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. </a:t>
            </a:r>
            <a:endParaRPr lang="el-GR" sz="24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	</a:t>
            </a:r>
            <a:r>
              <a:rPr lang="el-GR" sz="2400" dirty="0" smtClean="0">
                <a:latin typeface="+mj-lt"/>
              </a:rPr>
              <a:t>Και καταλαβαίνω βέβαια το κακό που πάω να κάνω [</a:t>
            </a:r>
            <a:r>
              <a:rPr lang="el-GR" sz="2400" b="1" dirty="0">
                <a:solidFill>
                  <a:srgbClr val="C00000"/>
                </a:solidFill>
                <a:latin typeface="Palatino Linotype" pitchFamily="18" charset="0"/>
              </a:rPr>
              <a:t>δρᾶν μέλλω κακά</a:t>
            </a:r>
            <a:r>
              <a:rPr lang="el-GR" sz="2400" dirty="0" smtClean="0">
                <a:latin typeface="+mj-lt"/>
              </a:rPr>
              <a:t>],</a:t>
            </a:r>
            <a:endParaRPr lang="el-GR" sz="2400" b="1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	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θυμὸς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δὲ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κρείσσων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τῶν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ἐμῶν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βουλευμάτων</a:t>
            </a: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endParaRPr lang="el-GR" sz="24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	</a:t>
            </a:r>
            <a:r>
              <a:rPr lang="el-GR" sz="2400" dirty="0" smtClean="0">
                <a:latin typeface="+mj-lt"/>
              </a:rPr>
              <a:t>Αυτός είναι η αιτία η ύψιστη των δεινών [</a:t>
            </a:r>
            <a:r>
              <a:rPr lang="el-GR" sz="2400" b="1" dirty="0">
                <a:solidFill>
                  <a:srgbClr val="C00000"/>
                </a:solidFill>
                <a:latin typeface="Palatino Linotype" pitchFamily="18" charset="0"/>
              </a:rPr>
              <a:t>κακῶν</a:t>
            </a:r>
            <a:r>
              <a:rPr lang="el-GR" sz="2400" dirty="0" smtClean="0">
                <a:latin typeface="+mj-lt"/>
              </a:rPr>
              <a:t>] του ανθρώπου.</a:t>
            </a:r>
            <a:endParaRPr lang="el-GR" sz="2400" b="1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 Μήδεια ως </a:t>
            </a:r>
            <a:r>
              <a:rPr lang="el-GR" sz="3200" b="1" dirty="0" smtClean="0">
                <a:solidFill>
                  <a:srgbClr val="C00000"/>
                </a:solidFill>
              </a:rPr>
              <a:t>ΘΥΜΑ</a:t>
            </a:r>
            <a:r>
              <a:rPr lang="el-GR" sz="3200" b="1" dirty="0" smtClean="0"/>
              <a:t>. </a:t>
            </a:r>
            <a:br>
              <a:rPr lang="el-GR" sz="3200" b="1" dirty="0" smtClean="0"/>
            </a:br>
            <a:r>
              <a:rPr lang="el-GR" sz="3200" b="1" dirty="0" smtClean="0"/>
              <a:t>1. Εκ φύσεως.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412776"/>
            <a:ext cx="9144000" cy="5445224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l-GR" sz="2800" b="1" dirty="0" smtClean="0"/>
              <a:t>Ως άνθρωπος</a:t>
            </a:r>
          </a:p>
          <a:p>
            <a:pPr marL="457200" indent="-457200">
              <a:buNone/>
            </a:pPr>
            <a:r>
              <a:rPr lang="en-US" sz="2400" dirty="0" smtClean="0">
                <a:latin typeface="+mj-lt"/>
              </a:rPr>
              <a:t>	</a:t>
            </a:r>
            <a:r>
              <a:rPr lang="el-GR" sz="2400" dirty="0" smtClean="0">
                <a:latin typeface="+mj-lt"/>
              </a:rPr>
              <a:t>[1228]: </a:t>
            </a:r>
            <a:r>
              <a:rPr lang="el-GR" sz="2400" dirty="0" err="1" smtClean="0">
                <a:latin typeface="+mj-lt"/>
              </a:rPr>
              <a:t>Αγγελ</a:t>
            </a:r>
            <a:r>
              <a:rPr lang="el-GR" sz="2400" dirty="0" smtClean="0">
                <a:latin typeface="+mj-lt"/>
              </a:rPr>
              <a:t>.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θνητῶν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γὰρ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οὐδείς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ἐστιν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εὐδαίμων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ἀνήρ</a:t>
            </a:r>
            <a:endParaRPr lang="el-GR" sz="24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457200" indent="-457200">
              <a:buNone/>
            </a:pPr>
            <a:endParaRPr lang="el-G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None/>
            </a:pPr>
            <a:r>
              <a:rPr lang="el-GR" sz="2800" b="1" dirty="0" smtClean="0"/>
              <a:t>2.</a:t>
            </a:r>
            <a:r>
              <a:rPr lang="el-GR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2800" b="1" dirty="0" smtClean="0"/>
              <a:t>Ως γυναίκα.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[230-234] 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Μ.	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πάντων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δ΄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ὅσ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΄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ἔστ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΄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ἔμψυχα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καὶ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γνώμην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ἔχει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endParaRPr lang="el-GR" sz="24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457200" indent="-457200">
              <a:buNone/>
            </a:pP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	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γυναῖκές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ἐσμεν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ἀθλιώτατον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φυτόν</a:t>
            </a: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.</a:t>
            </a:r>
          </a:p>
          <a:p>
            <a:pPr marL="457200" indent="-457200">
              <a:buNone/>
            </a:pP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	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Πρώτα-πρώτα πρέπει, ξοδεύοντας χρήμα και χρήμα,</a:t>
            </a:r>
          </a:p>
          <a:p>
            <a:pPr marL="457200" indent="-457200">
              <a:buNone/>
            </a:pPr>
            <a:r>
              <a:rPr lang="el-GR" sz="2400" dirty="0" smtClean="0">
                <a:latin typeface="+mj-lt"/>
              </a:rPr>
              <a:t>	να αγοράσουμε σύζυγο και να τον έχουμε</a:t>
            </a:r>
          </a:p>
          <a:p>
            <a:pPr marL="457200" indent="-457200">
              <a:buNone/>
            </a:pPr>
            <a:r>
              <a:rPr lang="el-GR" sz="2400" dirty="0" smtClean="0">
                <a:latin typeface="+mj-lt"/>
              </a:rPr>
              <a:t>	κύριο του κορμιού μας.</a:t>
            </a:r>
          </a:p>
          <a:p>
            <a:pPr marL="457200" indent="-457200">
              <a:buNone/>
            </a:pPr>
            <a:r>
              <a:rPr lang="el-GR" sz="2400" dirty="0" smtClean="0">
                <a:latin typeface="+mj-lt"/>
              </a:rPr>
              <a:t>	Κακό το πρώτο, το δεύτερο πικρότερο κακό.</a:t>
            </a:r>
            <a:endParaRPr lang="el-GR" sz="2400" dirty="0" smtClean="0">
              <a:latin typeface="Palatino Linotype" pitchFamily="18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244408" y="6353944"/>
            <a:ext cx="720080" cy="504056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 Μήδεια ως </a:t>
            </a:r>
            <a:r>
              <a:rPr lang="el-GR" sz="3200" b="1" dirty="0" smtClean="0">
                <a:solidFill>
                  <a:srgbClr val="C00000"/>
                </a:solidFill>
              </a:rPr>
              <a:t>ΘΥΜΑ</a:t>
            </a:r>
            <a:r>
              <a:rPr lang="el-GR" sz="3200" b="1" dirty="0" smtClean="0"/>
              <a:t>. </a:t>
            </a:r>
            <a:br>
              <a:rPr lang="el-GR" sz="3200" b="1" dirty="0" smtClean="0"/>
            </a:br>
            <a:r>
              <a:rPr lang="el-GR" sz="3200" b="1" dirty="0" smtClean="0"/>
              <a:t>1. Εκ φύσεως.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l-GR" sz="2800" b="1" dirty="0" smtClean="0"/>
              <a:t>3. Ως μάνα.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[1105-1006]  </a:t>
            </a:r>
          </a:p>
          <a:p>
            <a:pPr marL="457200" indent="-457200">
              <a:buNone/>
            </a:pPr>
            <a:r>
              <a:rPr lang="el-GR" sz="2400" dirty="0" smtClean="0"/>
              <a:t>	Χ.	Θα αναφέρω ακόμα ένα </a:t>
            </a:r>
            <a:r>
              <a:rPr lang="el-GR" sz="2400" b="1" dirty="0" smtClean="0"/>
              <a:t>κακό</a:t>
            </a:r>
            <a:r>
              <a:rPr lang="el-GR" sz="2400" dirty="0" smtClean="0"/>
              <a:t>, </a:t>
            </a:r>
          </a:p>
          <a:p>
            <a:pPr marL="457200" indent="-457200">
              <a:buNone/>
            </a:pPr>
            <a:r>
              <a:rPr lang="el-GR" sz="2400" dirty="0" smtClean="0"/>
              <a:t>		το χειρότερο για όλους εμάς τους ανθρώπους…</a:t>
            </a:r>
          </a:p>
          <a:p>
            <a:pPr marL="457200" indent="-457200">
              <a:buNone/>
            </a:pPr>
            <a:r>
              <a:rPr lang="en-US" sz="2400" dirty="0" smtClean="0">
                <a:latin typeface="+mj-lt"/>
              </a:rPr>
              <a:t>	</a:t>
            </a:r>
            <a:endParaRPr lang="el-GR" sz="2400" dirty="0" smtClean="0">
              <a:latin typeface="+mj-lt"/>
            </a:endParaRPr>
          </a:p>
          <a:p>
            <a:pPr marL="457200" indent="-457200">
              <a:buNone/>
            </a:pPr>
            <a:r>
              <a:rPr lang="el-GR" sz="2400" dirty="0" smtClean="0">
                <a:latin typeface="+mj-lt"/>
              </a:rPr>
              <a:t>	[1241]  </a:t>
            </a:r>
          </a:p>
          <a:p>
            <a:pPr marL="457200" indent="-457200">
              <a:buNone/>
            </a:pPr>
            <a:r>
              <a:rPr lang="el-GR" sz="2400" dirty="0" smtClean="0">
                <a:latin typeface="+mj-lt"/>
              </a:rPr>
              <a:t>	Μ. 	Εγώ που τα γέννησα, εγώ και θα τα σκοτώσω.	</a:t>
            </a:r>
          </a:p>
          <a:p>
            <a:pPr marL="457200" indent="-457200">
              <a:buNone/>
            </a:pPr>
            <a:r>
              <a:rPr lang="en-US" sz="2400" dirty="0" smtClean="0">
                <a:latin typeface="+mj-lt"/>
              </a:rPr>
              <a:t>	</a:t>
            </a:r>
            <a:r>
              <a:rPr lang="el-GR" sz="2400" dirty="0" smtClean="0">
                <a:latin typeface="+mj-lt"/>
              </a:rPr>
              <a:t>[1248-50]</a:t>
            </a:r>
          </a:p>
          <a:p>
            <a:pPr marL="457200" indent="-457200">
              <a:buNone/>
            </a:pPr>
            <a:r>
              <a:rPr lang="el-GR" sz="2400" dirty="0" smtClean="0">
                <a:latin typeface="+mj-lt"/>
              </a:rPr>
              <a:t>	Μ.	Τη μέρα τούτη τη μικρή ξέχνα τα παιδιά σου</a:t>
            </a:r>
          </a:p>
          <a:p>
            <a:pPr marL="457200" indent="-457200">
              <a:buNone/>
            </a:pPr>
            <a:r>
              <a:rPr lang="el-GR" sz="2400" dirty="0" smtClean="0">
                <a:latin typeface="+mj-lt"/>
              </a:rPr>
              <a:t>		[…] Γιατί και αν τα σκοτώσεις,</a:t>
            </a:r>
          </a:p>
          <a:p>
            <a:pPr marL="457200" indent="-457200">
              <a:buNone/>
            </a:pPr>
            <a:r>
              <a:rPr lang="el-GR" sz="2400" dirty="0" smtClean="0">
                <a:latin typeface="+mj-lt"/>
              </a:rPr>
              <a:t>		τα λάτρεψες. Εγώ είμαι μια γυναίκα κακορίζικη</a:t>
            </a:r>
            <a:r>
              <a:rPr lang="en-GB" sz="2400" dirty="0" smtClean="0">
                <a:latin typeface="+mj-lt"/>
              </a:rPr>
              <a:t> [</a:t>
            </a:r>
            <a:r>
              <a:rPr lang="el-GR" sz="2400" b="1" dirty="0">
                <a:solidFill>
                  <a:srgbClr val="C00000"/>
                </a:solidFill>
                <a:latin typeface="Palatino Linotype" pitchFamily="18" charset="0"/>
              </a:rPr>
              <a:t>δυστυχής</a:t>
            </a:r>
            <a:r>
              <a:rPr lang="el-GR" sz="2400" dirty="0" smtClean="0">
                <a:latin typeface="+mj-lt"/>
              </a:rPr>
              <a:t>].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 Μήδεια ως </a:t>
            </a:r>
            <a:r>
              <a:rPr lang="el-GR" sz="3200" b="1" dirty="0" smtClean="0">
                <a:solidFill>
                  <a:srgbClr val="C00000"/>
                </a:solidFill>
              </a:rPr>
              <a:t>ΘΥΜΑ</a:t>
            </a:r>
            <a:r>
              <a:rPr lang="el-GR" sz="3200" b="1" dirty="0" smtClean="0"/>
              <a:t>. </a:t>
            </a:r>
            <a:br>
              <a:rPr lang="el-GR" sz="3200" b="1" dirty="0" smtClean="0"/>
            </a:br>
            <a:r>
              <a:rPr lang="el-GR" sz="3200" b="1" dirty="0" smtClean="0"/>
              <a:t>2. Εκ θέσεως.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endParaRPr lang="el-GR" sz="2400" b="1" dirty="0" smtClean="0"/>
          </a:p>
          <a:p>
            <a:pPr marL="857250" lvl="1" indent="-457200">
              <a:lnSpc>
                <a:spcPct val="150000"/>
              </a:lnSpc>
              <a:buAutoNum type="arabicPeriod"/>
            </a:pPr>
            <a:r>
              <a:rPr lang="el-GR" b="1" dirty="0" smtClean="0"/>
              <a:t>Ως εξόριστη.</a:t>
            </a:r>
          </a:p>
          <a:p>
            <a:pPr marL="857250" lvl="1" indent="-457200">
              <a:lnSpc>
                <a:spcPct val="150000"/>
              </a:lnSpc>
              <a:buAutoNum type="arabicPeriod"/>
            </a:pPr>
            <a:r>
              <a:rPr lang="el-GR" b="1" dirty="0" smtClean="0"/>
              <a:t>Ως βάρβαρη.</a:t>
            </a:r>
          </a:p>
          <a:p>
            <a:pPr marL="857250" lvl="1" indent="-457200">
              <a:lnSpc>
                <a:spcPct val="150000"/>
              </a:lnSpc>
              <a:buAutoNum type="arabicPeriod"/>
            </a:pPr>
            <a:r>
              <a:rPr lang="el-GR" b="1" dirty="0" smtClean="0"/>
              <a:t>Ως απατημένη σε ένα κόσμο ανδροκρατούμενο.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 Μήδεια </a:t>
            </a:r>
            <a:r>
              <a:rPr lang="el-GR" sz="3200" b="1" dirty="0" smtClean="0">
                <a:solidFill>
                  <a:srgbClr val="C00000"/>
                </a:solidFill>
              </a:rPr>
              <a:t>εκτός </a:t>
            </a:r>
            <a:r>
              <a:rPr lang="el-GR" sz="3200" b="1" dirty="0" smtClean="0"/>
              <a:t>ανθρώπινης συνθήκης. 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457200" indent="-457200"/>
            <a:r>
              <a:rPr lang="el-GR" sz="2800" b="1" dirty="0" smtClean="0"/>
              <a:t>Επικίνδυνο άγριο ζώο </a:t>
            </a:r>
          </a:p>
          <a:p>
            <a:pPr marL="457200" indent="-457200">
              <a:buNone/>
            </a:pPr>
            <a:r>
              <a:rPr lang="el-GR" sz="2400" b="1" dirty="0" smtClean="0"/>
              <a:t>		- </a:t>
            </a:r>
            <a:r>
              <a:rPr lang="el-GR" sz="2400" dirty="0" smtClean="0"/>
              <a:t>λέαινα και Σκύλλα [187-9, 1342, 1358-9]</a:t>
            </a:r>
          </a:p>
          <a:p>
            <a:pPr marL="457200" indent="-457200">
              <a:buNone/>
            </a:pPr>
            <a:r>
              <a:rPr lang="el-GR" sz="2400" b="1" dirty="0" smtClean="0"/>
              <a:t>		</a:t>
            </a:r>
            <a:r>
              <a:rPr lang="en-US" sz="2400" dirty="0" smtClean="0"/>
              <a:t> </a:t>
            </a:r>
            <a:r>
              <a:rPr lang="el-GR" sz="2400" dirty="0" smtClean="0"/>
              <a:t>-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ὄμμα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ταυρουμένην</a:t>
            </a: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l-GR" sz="2400" dirty="0" smtClean="0"/>
              <a:t>[92-3, 188]</a:t>
            </a:r>
            <a:r>
              <a:rPr lang="en-US" sz="2400" dirty="0" smtClean="0">
                <a:latin typeface="Palatino Linotype" pitchFamily="18" charset="0"/>
              </a:rPr>
              <a:t> </a:t>
            </a:r>
            <a:endParaRPr lang="el-GR" sz="2400" b="1" dirty="0" smtClean="0">
              <a:latin typeface="Palatino Linotype" pitchFamily="18" charset="0"/>
            </a:endParaRPr>
          </a:p>
          <a:p>
            <a:pPr marL="457200" indent="-457200"/>
            <a:r>
              <a:rPr lang="el-GR" sz="2800" b="1" dirty="0" smtClean="0"/>
              <a:t>Βράχος ή κύμα.</a:t>
            </a:r>
          </a:p>
          <a:p>
            <a:pPr marL="457200" indent="-457200"/>
            <a:endParaRPr lang="el-GR" sz="2400" b="1" dirty="0" smtClean="0"/>
          </a:p>
          <a:p>
            <a:pPr marL="457200" indent="-457200"/>
            <a:r>
              <a:rPr lang="el-GR" sz="2800" b="1" dirty="0" smtClean="0"/>
              <a:t>Υπερφυσική δύναμη </a:t>
            </a:r>
          </a:p>
          <a:p>
            <a:pPr marL="457200" indent="-457200">
              <a:buNone/>
            </a:pPr>
            <a:r>
              <a:rPr lang="el-GR" sz="2400" b="1" dirty="0" smtClean="0"/>
              <a:t>		κατάρα, δαίμονας της εκδίκησης: </a:t>
            </a:r>
          </a:p>
          <a:p>
            <a:pPr marL="457200" indent="-457200">
              <a:buNone/>
            </a:pPr>
            <a:r>
              <a:rPr lang="el-GR" sz="2400" b="1" dirty="0" smtClean="0">
                <a:latin typeface="Palatino Linotype" pitchFamily="18" charset="0"/>
              </a:rPr>
              <a:t>		</a:t>
            </a:r>
            <a:r>
              <a:rPr lang="el-GR" sz="2400" dirty="0" smtClean="0">
                <a:latin typeface="Palatino Linotype" pitchFamily="18" charset="0"/>
              </a:rPr>
              <a:t>[1333]</a:t>
            </a:r>
            <a:r>
              <a:rPr lang="el-GR" sz="2400" b="1" dirty="0" smtClean="0"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τὸν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σὸν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δ΄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ἀλάστορ</a:t>
            </a:r>
            <a:r>
              <a:rPr lang="en-US" sz="2400" dirty="0" smtClean="0">
                <a:solidFill>
                  <a:srgbClr val="C00000"/>
                </a:solidFill>
                <a:latin typeface="Palatino Linotype" pitchFamily="18" charset="0"/>
              </a:rPr>
              <a:t>΄ </a:t>
            </a:r>
            <a:endParaRPr lang="el-GR" sz="24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457200" indent="-457200">
              <a:buNone/>
            </a:pPr>
            <a:endParaRPr lang="el-GR" sz="24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457200" indent="-457200"/>
            <a:r>
              <a:rPr lang="el-GR" sz="2800" b="1" dirty="0" smtClean="0"/>
              <a:t>Τελικός θρίαμβος στο άρμα του Ήλιου.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445c72b85d4065e245e5cf6f9ec6a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317" y="72008"/>
            <a:ext cx="5798147" cy="6597352"/>
          </a:xfrm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27717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Καλυκοειδής 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κρατήρας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endParaRPr lang="el-GR" sz="2400" dirty="0" smtClean="0">
              <a:solidFill>
                <a:schemeClr val="bg1"/>
              </a:solidFill>
            </a:endParaRPr>
          </a:p>
          <a:p>
            <a:r>
              <a:rPr lang="el-GR" sz="2400" dirty="0" smtClean="0">
                <a:solidFill>
                  <a:schemeClr val="bg1"/>
                </a:solidFill>
              </a:rPr>
              <a:t>Ιταλία, </a:t>
            </a:r>
            <a:r>
              <a:rPr lang="el-GR" sz="2400" dirty="0" err="1" smtClean="0">
                <a:solidFill>
                  <a:schemeClr val="bg1"/>
                </a:solidFill>
              </a:rPr>
              <a:t>περ</a:t>
            </a:r>
            <a:r>
              <a:rPr lang="el-GR" sz="2400" dirty="0" smtClean="0">
                <a:solidFill>
                  <a:schemeClr val="bg1"/>
                </a:solidFill>
              </a:rPr>
              <a:t>. 400 π.χ. 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Μουσείο </a:t>
            </a:r>
            <a:r>
              <a:rPr lang="en-US" sz="2400" dirty="0" smtClean="0">
                <a:solidFill>
                  <a:schemeClr val="bg1"/>
                </a:solidFill>
              </a:rPr>
              <a:t> Cleveland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68760"/>
            <a:ext cx="27717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Καλυκοειδής 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κρατήρας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endParaRPr lang="el-GR" sz="2400" dirty="0" smtClean="0">
              <a:solidFill>
                <a:schemeClr val="bg1"/>
              </a:solidFill>
            </a:endParaRPr>
          </a:p>
          <a:p>
            <a:r>
              <a:rPr lang="el-GR" sz="2400" dirty="0" smtClean="0">
                <a:solidFill>
                  <a:schemeClr val="bg1"/>
                </a:solidFill>
              </a:rPr>
              <a:t>Ιταλία, </a:t>
            </a:r>
            <a:r>
              <a:rPr lang="el-GR" sz="2400" dirty="0" err="1" smtClean="0">
                <a:solidFill>
                  <a:schemeClr val="bg1"/>
                </a:solidFill>
              </a:rPr>
              <a:t>περ</a:t>
            </a:r>
            <a:r>
              <a:rPr lang="el-GR" sz="2400" dirty="0" smtClean="0">
                <a:solidFill>
                  <a:schemeClr val="bg1"/>
                </a:solidFill>
              </a:rPr>
              <a:t>. 400 π.χ. 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Μουσείο </a:t>
            </a:r>
            <a:r>
              <a:rPr lang="en-US" sz="2400" dirty="0" smtClean="0">
                <a:solidFill>
                  <a:schemeClr val="bg1"/>
                </a:solidFill>
              </a:rPr>
              <a:t> Cleveland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 descr="Screen Shot 2019-10-20 at 11.40.4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9" b="27919"/>
          <a:stretch>
            <a:fillRect/>
          </a:stretch>
        </p:blipFill>
        <p:spPr>
          <a:xfrm>
            <a:off x="323850" y="2205038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324486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68760"/>
            <a:ext cx="27717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Καλυκοειδής 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κρατήρας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endParaRPr lang="el-GR" sz="2400" dirty="0" smtClean="0">
              <a:solidFill>
                <a:schemeClr val="bg1"/>
              </a:solidFill>
            </a:endParaRPr>
          </a:p>
          <a:p>
            <a:r>
              <a:rPr lang="el-GR" sz="2400" dirty="0" smtClean="0">
                <a:solidFill>
                  <a:schemeClr val="bg1"/>
                </a:solidFill>
              </a:rPr>
              <a:t>Ιταλία, </a:t>
            </a:r>
            <a:r>
              <a:rPr lang="el-GR" sz="2400" dirty="0" err="1" smtClean="0">
                <a:solidFill>
                  <a:schemeClr val="bg1"/>
                </a:solidFill>
              </a:rPr>
              <a:t>περ</a:t>
            </a:r>
            <a:r>
              <a:rPr lang="el-GR" sz="2400" dirty="0" smtClean="0">
                <a:solidFill>
                  <a:schemeClr val="bg1"/>
                </a:solidFill>
              </a:rPr>
              <a:t>. 400 π.χ. 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Μουσείο </a:t>
            </a:r>
            <a:r>
              <a:rPr lang="en-US" sz="2400" dirty="0" smtClean="0">
                <a:solidFill>
                  <a:schemeClr val="bg1"/>
                </a:solidFill>
              </a:rPr>
              <a:t> Cleveland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Screen Shot 2019-10-20 at 11.34.4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" b="124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57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600" b="1" dirty="0" smtClean="0"/>
              <a:t>Νικιέται το κακό;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9144000" cy="5445125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514350" indent="-514350"/>
            <a:endParaRPr lang="el-GR" sz="2800" dirty="0" smtClean="0"/>
          </a:p>
          <a:p>
            <a:pPr marL="514350" indent="-514350">
              <a:buNone/>
            </a:pPr>
            <a:r>
              <a:rPr lang="en-US" sz="2800" dirty="0" smtClean="0"/>
              <a:t>	</a:t>
            </a:r>
            <a:r>
              <a:rPr lang="el-GR" sz="2800" dirty="0" smtClean="0"/>
              <a:t>Κοσμικό:</a:t>
            </a:r>
            <a:r>
              <a:rPr lang="en-US" sz="2800" dirty="0" smtClean="0"/>
              <a:t> </a:t>
            </a:r>
            <a:r>
              <a:rPr lang="el-GR" sz="2800" dirty="0" smtClean="0"/>
              <a:t>θεοδικία.</a:t>
            </a:r>
          </a:p>
          <a:p>
            <a:pPr marL="514350" indent="-514350">
              <a:buNone/>
            </a:pPr>
            <a:r>
              <a:rPr lang="en-US" sz="2800" dirty="0" smtClean="0"/>
              <a:t>	</a:t>
            </a:r>
            <a:r>
              <a:rPr lang="el-GR" sz="2800" dirty="0" smtClean="0"/>
              <a:t>Ιστορικό: τελεολογία.</a:t>
            </a:r>
          </a:p>
          <a:p>
            <a:pPr marL="514350" indent="-514350">
              <a:buNone/>
            </a:pPr>
            <a:r>
              <a:rPr lang="en-US" sz="2800" dirty="0" smtClean="0"/>
              <a:t>	</a:t>
            </a:r>
            <a:r>
              <a:rPr lang="el-GR" sz="2800" dirty="0" smtClean="0"/>
              <a:t>Κοινωνικό: φαύλος κύκλος. </a:t>
            </a:r>
          </a:p>
          <a:p>
            <a:pPr marL="514350" indent="-514350">
              <a:buNone/>
            </a:pPr>
            <a:r>
              <a:rPr lang="en-US" sz="2800" dirty="0" smtClean="0"/>
              <a:t>	</a:t>
            </a:r>
            <a:r>
              <a:rPr lang="el-GR" sz="2800" dirty="0" smtClean="0"/>
              <a:t>Εσωτερικό: ο πειρασμός.</a:t>
            </a:r>
          </a:p>
          <a:p>
            <a:pPr marL="514350" indent="-514350">
              <a:buNone/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68760"/>
            <a:ext cx="3391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Ελικοειδής κρατήρας του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l-GR" sz="2400" dirty="0" smtClean="0">
                <a:solidFill>
                  <a:schemeClr val="bg1"/>
                </a:solidFill>
              </a:rPr>
              <a:t>Μονάχου, 4</a:t>
            </a:r>
            <a:r>
              <a:rPr lang="el-GR" sz="2400" baseline="30000" dirty="0" smtClean="0">
                <a:solidFill>
                  <a:schemeClr val="bg1"/>
                </a:solidFill>
              </a:rPr>
              <a:t>ος</a:t>
            </a:r>
            <a:r>
              <a:rPr lang="el-GR" sz="2400" dirty="0" smtClean="0">
                <a:solidFill>
                  <a:schemeClr val="bg1"/>
                </a:solidFill>
              </a:rPr>
              <a:t> αιώνας,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l-GR" sz="2400" dirty="0" smtClean="0">
                <a:solidFill>
                  <a:schemeClr val="bg1"/>
                </a:solidFill>
              </a:rPr>
              <a:t>Κάτω Ιταλία, </a:t>
            </a:r>
            <a:r>
              <a:rPr lang="en-US" sz="2400" dirty="0" err="1" smtClean="0">
                <a:solidFill>
                  <a:schemeClr val="bg1"/>
                </a:solidFill>
              </a:rPr>
              <a:t>Canosa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medea v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78808" y="332656"/>
            <a:ext cx="3677568" cy="626469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-14503C7BA8A3CBB4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9107" y="44624"/>
            <a:ext cx="7799357" cy="6813376"/>
          </a:xfrm>
          <a:solidFill>
            <a:schemeClr val="tx1">
              <a:alpha val="12000"/>
            </a:schemeClr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Ο θεατής ως συνένοχος.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l-GR" sz="2800" b="1" dirty="0" smtClean="0"/>
              <a:t>1. Κρέοντας και Ιάσονας.</a:t>
            </a: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[282-283, 348-356, 371-372] </a:t>
            </a: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Κ.	Σε φοβάμαι –ποιος ο λόγος να υποκρίνομαι;,</a:t>
            </a:r>
          </a:p>
          <a:p>
            <a:pPr marL="514350" indent="-514350">
              <a:buNone/>
            </a:pPr>
            <a:r>
              <a:rPr lang="el-GR" sz="2400" dirty="0" smtClean="0"/>
              <a:t>	</a:t>
            </a:r>
            <a:r>
              <a:rPr lang="en-US" sz="2400" dirty="0" smtClean="0"/>
              <a:t>	</a:t>
            </a:r>
            <a:r>
              <a:rPr lang="el-GR" sz="2400" dirty="0" smtClean="0"/>
              <a:t>Φοβάμαι μην κάνεις κακό ανήκεστο στην κόρη μου […].</a:t>
            </a:r>
          </a:p>
          <a:p>
            <a:pPr marL="514350" indent="-514350">
              <a:buNone/>
            </a:pPr>
            <a:r>
              <a:rPr lang="el-GR" sz="2400" dirty="0" smtClean="0"/>
              <a:t>	</a:t>
            </a:r>
            <a:r>
              <a:rPr lang="en-US" sz="2400" dirty="0" smtClean="0"/>
              <a:t>	</a:t>
            </a:r>
            <a:r>
              <a:rPr lang="el-GR" sz="2400" dirty="0" smtClean="0"/>
              <a:t>Η φύση μου διόλου τυραννική δεν είναι.</a:t>
            </a:r>
          </a:p>
          <a:p>
            <a:pPr marL="514350" indent="-514350">
              <a:buNone/>
            </a:pPr>
            <a:r>
              <a:rPr lang="el-GR" sz="2400" dirty="0" smtClean="0"/>
              <a:t>	</a:t>
            </a:r>
            <a:r>
              <a:rPr lang="en-US" sz="2400" dirty="0" smtClean="0"/>
              <a:t>	</a:t>
            </a:r>
            <a:r>
              <a:rPr lang="el-GR" sz="2400" dirty="0" smtClean="0"/>
              <a:t>Αρκετά με έχουν φθείρει τα καλά μου αισθήματα.</a:t>
            </a:r>
          </a:p>
          <a:p>
            <a:pPr marL="514350" indent="-514350">
              <a:buNone/>
            </a:pPr>
            <a:r>
              <a:rPr lang="el-GR" sz="2400" dirty="0" smtClean="0"/>
              <a:t>	</a:t>
            </a:r>
            <a:r>
              <a:rPr lang="en-US" sz="2400" dirty="0" smtClean="0"/>
              <a:t>	</a:t>
            </a:r>
            <a:r>
              <a:rPr lang="el-GR" sz="2400" dirty="0" smtClean="0"/>
              <a:t>Και τώρα βλέπω πως κάνω λάθος, γυναίκα.</a:t>
            </a:r>
          </a:p>
          <a:p>
            <a:pPr marL="514350" indent="-514350">
              <a:buNone/>
            </a:pPr>
            <a:r>
              <a:rPr lang="el-GR" sz="2400" dirty="0" smtClean="0"/>
              <a:t>	</a:t>
            </a:r>
            <a:r>
              <a:rPr lang="en-US" sz="2400" dirty="0" smtClean="0"/>
              <a:t>	</a:t>
            </a:r>
            <a:r>
              <a:rPr lang="el-GR" sz="2400" dirty="0" smtClean="0"/>
              <a:t>Ωστόσο, η χάρη αυτή ας σου γίνει […].</a:t>
            </a:r>
          </a:p>
          <a:p>
            <a:pPr marL="514350" indent="-514350">
              <a:buNone/>
            </a:pPr>
            <a:r>
              <a:rPr lang="el-GR" sz="2400" dirty="0" smtClean="0"/>
              <a:t>	</a:t>
            </a:r>
            <a:r>
              <a:rPr lang="en-US" sz="2400" dirty="0" smtClean="0"/>
              <a:t>	</a:t>
            </a:r>
            <a:r>
              <a:rPr lang="el-GR" sz="2400" dirty="0" smtClean="0"/>
              <a:t>κανένα κακό δεν θα πράξεις από όσα φοβούμαι. […]</a:t>
            </a: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Μ. Κι εκείνος σε αυτό το σημείο </a:t>
            </a: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μωρίας</a:t>
            </a:r>
            <a:r>
              <a:rPr lang="el-GR" sz="2400" dirty="0" smtClean="0"/>
              <a:t> να φθάσει!</a:t>
            </a:r>
          </a:p>
          <a:p>
            <a:pPr marL="514350" indent="-514350">
              <a:buNone/>
            </a:pPr>
            <a:r>
              <a:rPr lang="el-GR" sz="2400" dirty="0" smtClean="0"/>
              <a:t>	</a:t>
            </a:r>
            <a:r>
              <a:rPr lang="en-US" sz="2400" dirty="0" smtClean="0"/>
              <a:t>	</a:t>
            </a:r>
            <a:r>
              <a:rPr lang="el-GR" sz="2400" dirty="0" smtClean="0"/>
              <a:t>Μπορούσε τα δικά μου σχέδια να ανατρέψει.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mtClean="0"/>
              <a:t>Ο θεατής ως συνένοχος.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l-GR" sz="2800" b="1" dirty="0" smtClean="0"/>
              <a:t>2. Ο χορός.</a:t>
            </a:r>
          </a:p>
          <a:p>
            <a:pPr marL="514350" indent="-514350">
              <a:buNone/>
            </a:pPr>
            <a:r>
              <a:rPr lang="el-GR" sz="2800" b="1" dirty="0" smtClean="0"/>
              <a:t>	</a:t>
            </a:r>
          </a:p>
          <a:p>
            <a:pPr marL="514350" indent="-514350">
              <a:buNone/>
            </a:pPr>
            <a:r>
              <a:rPr lang="el-GR" sz="2800" b="1" dirty="0" smtClean="0"/>
              <a:t>	</a:t>
            </a:r>
            <a:r>
              <a:rPr lang="el-GR" sz="2400" b="1" dirty="0" smtClean="0"/>
              <a:t>	</a:t>
            </a:r>
          </a:p>
          <a:p>
            <a:pPr marL="514350" indent="-514350">
              <a:buNone/>
            </a:pPr>
            <a:endParaRPr lang="el-GR" sz="2400" dirty="0" smtClean="0"/>
          </a:p>
          <a:p>
            <a:pPr marL="514350" indent="-514350">
              <a:buNone/>
            </a:pPr>
            <a:endParaRPr lang="el-GR" sz="2400" dirty="0" smtClean="0"/>
          </a:p>
          <a:p>
            <a:pPr marL="514350" indent="-514350">
              <a:buNone/>
            </a:pPr>
            <a:r>
              <a:rPr lang="el-GR" sz="2400" dirty="0" smtClean="0"/>
              <a:t>	[1271-1278]</a:t>
            </a: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Χ.		Άκου! Ακούς τις φωνές των παιδιών; …</a:t>
            </a:r>
          </a:p>
          <a:p>
            <a:pPr marL="514350" indent="-514350">
              <a:buNone/>
            </a:pPr>
            <a:r>
              <a:rPr lang="el-GR" sz="2400" dirty="0" smtClean="0"/>
              <a:t>			Μέσα θέλω να μπω.</a:t>
            </a:r>
          </a:p>
          <a:p>
            <a:pPr marL="514350" indent="-514350">
              <a:buNone/>
            </a:pPr>
            <a:r>
              <a:rPr lang="el-GR" sz="2400" dirty="0" smtClean="0"/>
              <a:t>			Των παιδιών τη σφαγή να εμποδίσω σκέφτομαι.</a:t>
            </a: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Παιδ. 	Ναι. Προς θεού βοηθάτε. Τώρα, τώρα!</a:t>
            </a:r>
          </a:p>
          <a:p>
            <a:pPr marL="514350" indent="-514350">
              <a:buNone/>
            </a:pPr>
            <a:r>
              <a:rPr lang="el-GR" sz="2400" dirty="0" smtClean="0"/>
              <a:t>			Όσο είναι καιρός.	</a:t>
            </a:r>
          </a:p>
          <a:p>
            <a:pPr marL="514350" indent="-514350">
              <a:buNone/>
            </a:pPr>
            <a:endParaRPr lang="el-GR" sz="2400" b="1" dirty="0" smtClean="0"/>
          </a:p>
        </p:txBody>
      </p:sp>
      <p:sp>
        <p:nvSpPr>
          <p:cNvPr id="4" name="Line Callout 1 3"/>
          <p:cNvSpPr/>
          <p:nvPr/>
        </p:nvSpPr>
        <p:spPr>
          <a:xfrm>
            <a:off x="2339752" y="1844824"/>
            <a:ext cx="5328592" cy="1800200"/>
          </a:xfrm>
          <a:prstGeom prst="borderCallout1">
            <a:avLst>
              <a:gd name="adj1" fmla="val 18750"/>
              <a:gd name="adj2" fmla="val -8333"/>
              <a:gd name="adj3" fmla="val 2967"/>
              <a:gd name="adj4" fmla="val -15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/>
              <a:t>Ο χορός σαν άλλος θεατής: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l-GR" sz="2400" b="1" dirty="0" smtClean="0"/>
              <a:t>συλλογικότητα	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l-GR" sz="2400" b="1" dirty="0" err="1" smtClean="0"/>
              <a:t>ανισχυρία</a:t>
            </a:r>
            <a:endParaRPr lang="el-GR" sz="2400" b="1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l-GR" sz="2400" b="1" dirty="0" smtClean="0"/>
              <a:t>το τίμημα της επιβίωσης</a:t>
            </a:r>
            <a:r>
              <a:rPr lang="el-GR" b="1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Ο θεατής ως συνένοχος.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l-GR" sz="2800" b="1" dirty="0" smtClean="0"/>
              <a:t>3. Αιγέας (ο βασιλιάς της Αθήνας).</a:t>
            </a:r>
          </a:p>
          <a:p>
            <a:pPr marL="514350" indent="-514350">
              <a:buNone/>
            </a:pPr>
            <a:endParaRPr lang="el-GR" sz="2800" b="1" dirty="0" smtClean="0"/>
          </a:p>
          <a:p>
            <a:pPr marL="514350" indent="-514350">
              <a:lnSpc>
                <a:spcPct val="150000"/>
              </a:lnSpc>
            </a:pPr>
            <a:r>
              <a:rPr lang="el-GR" sz="2400" b="1" dirty="0" smtClean="0"/>
              <a:t>Συμμερίζεται την κριτική στον Ιάσονα.</a:t>
            </a:r>
          </a:p>
          <a:p>
            <a:pPr marL="514350" indent="-514350">
              <a:lnSpc>
                <a:spcPct val="150000"/>
              </a:lnSpc>
            </a:pPr>
            <a:r>
              <a:rPr lang="el-GR" sz="2400" b="1" dirty="0" smtClean="0"/>
              <a:t>Προφέρει καταφύγιο/διαφυγή στη Μήδεια.</a:t>
            </a:r>
          </a:p>
          <a:p>
            <a:pPr marL="514350" indent="-514350">
              <a:lnSpc>
                <a:spcPct val="150000"/>
              </a:lnSpc>
            </a:pPr>
            <a:r>
              <a:rPr lang="el-GR" sz="2400" b="1" dirty="0" smtClean="0"/>
              <a:t>Θεωρεί την ατεκνία ως μεγάλο κακό.</a:t>
            </a:r>
          </a:p>
          <a:p>
            <a:pPr marL="514350" indent="-514350">
              <a:lnSpc>
                <a:spcPct val="150000"/>
              </a:lnSpc>
            </a:pPr>
            <a:r>
              <a:rPr lang="el-GR" sz="2400" b="1" dirty="0" smtClean="0"/>
              <a:t>[743] Ασφάλεια είναι ο όρκος για μένα μεγάλη.</a:t>
            </a:r>
          </a:p>
          <a:p>
            <a:pPr marL="514350" indent="-514350">
              <a:lnSpc>
                <a:spcPct val="150000"/>
              </a:lnSpc>
            </a:pPr>
            <a:r>
              <a:rPr lang="el-GR" sz="2400" b="1" dirty="0" smtClean="0"/>
              <a:t>[726-730] Δεν θέλω να με κατηγορήσουν οι φίλοι.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Το κακό.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endParaRPr lang="el-GR" sz="24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2400" b="1" dirty="0" smtClean="0"/>
              <a:t>Το πρόβλημα της αρχής/εκκίνησης.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2400" b="1" dirty="0" smtClean="0"/>
              <a:t>Καθόλου χώρος για αυτόνομη πράξη εντός της γυναικείας ταυτότητας.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2400" b="1" dirty="0" smtClean="0"/>
              <a:t>Ο φαύλος κύκλος της καταπίεσης και της αντίστασης.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2400" b="1" dirty="0" smtClean="0"/>
              <a:t>Η γνώση δεν μας γλυτώνει από την κακή πράξη και τη δυστυχία.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2400" b="1" dirty="0" smtClean="0"/>
              <a:t>Καμιά αξία, κανένα ιδεώδες, δεν μας προστατεύει από το κακό.</a:t>
            </a:r>
          </a:p>
          <a:p>
            <a:pPr marL="514350" indent="-514350">
              <a:buAutoNum type="arabicPeriod"/>
            </a:pPr>
            <a:endParaRPr lang="el-GR" sz="2800" b="1" dirty="0" smtClean="0"/>
          </a:p>
          <a:p>
            <a:pPr marL="514350" indent="-514350">
              <a:buAutoNum type="arabicPeriod"/>
            </a:pPr>
            <a:endParaRPr lang="el-GR" sz="24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Λίγα λόγια για τον μύθο.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514350" indent="-514350">
              <a:buNone/>
            </a:pPr>
            <a:endParaRPr lang="el-GR" sz="2800" b="1" dirty="0" smtClean="0"/>
          </a:p>
          <a:p>
            <a:pPr marL="514350" indent="-514350"/>
            <a:r>
              <a:rPr lang="el-GR" sz="2800" b="1" dirty="0" smtClean="0"/>
              <a:t>Κολχίδα, Ιάσονας, Χρυσόμαλλο Δέρας, Αιήτης, </a:t>
            </a:r>
            <a:r>
              <a:rPr lang="el-GR" sz="2800" b="1" dirty="0" err="1" smtClean="0"/>
              <a:t>Άψυρτος</a:t>
            </a:r>
            <a:r>
              <a:rPr lang="el-GR" sz="2800" b="1" dirty="0" smtClean="0"/>
              <a:t>.</a:t>
            </a:r>
          </a:p>
          <a:p>
            <a:pPr marL="514350" indent="-514350"/>
            <a:r>
              <a:rPr lang="el-GR" sz="2800" b="1" dirty="0" smtClean="0"/>
              <a:t>Πήλιο, Πελίας.</a:t>
            </a:r>
          </a:p>
          <a:p>
            <a:pPr marL="514350" indent="-514350"/>
            <a:r>
              <a:rPr lang="el-GR" sz="2800" b="1" dirty="0" smtClean="0"/>
              <a:t>Κόρινθος, Κρέοντας, Γλαύκη, εκδίκηση, παιδοκτονία.</a:t>
            </a:r>
          </a:p>
          <a:p>
            <a:pPr marL="514350" indent="-514350"/>
            <a:r>
              <a:rPr lang="el-GR" sz="2800" b="1" dirty="0" smtClean="0"/>
              <a:t>Απόδραση πάνω στο άρμα του Ήλιου.</a:t>
            </a:r>
          </a:p>
          <a:p>
            <a:pPr marL="514350" indent="-514350"/>
            <a:r>
              <a:rPr lang="el-GR" sz="2800" b="1" dirty="0" smtClean="0"/>
              <a:t>Αιγέας, Αθήνα, Θησέας.</a:t>
            </a:r>
          </a:p>
          <a:p>
            <a:pPr marL="514350" indent="-514350"/>
            <a:endParaRPr lang="el-GR" sz="2800" b="1" dirty="0" smtClean="0"/>
          </a:p>
          <a:p>
            <a:pPr marL="514350" indent="-514350">
              <a:buNone/>
            </a:pPr>
            <a:r>
              <a:rPr lang="el-GR" sz="2800" b="1" dirty="0" smtClean="0"/>
              <a:t> </a:t>
            </a:r>
          </a:p>
          <a:p>
            <a:pPr marL="514350" indent="-514350">
              <a:buAutoNum type="arabicPeriod"/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600" b="1" dirty="0" smtClean="0"/>
              <a:t>Τρεις οπτικές που διασταυρώνονται.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l-GR" sz="2800" b="1" dirty="0" smtClean="0"/>
              <a:t>    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71600" y="1484784"/>
          <a:ext cx="72008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600" b="1" dirty="0" smtClean="0"/>
              <a:t>Η Μήδεια ως </a:t>
            </a:r>
            <a:r>
              <a:rPr lang="el-GR" sz="3600" b="1" dirty="0" smtClean="0">
                <a:solidFill>
                  <a:srgbClr val="C00000"/>
                </a:solidFill>
              </a:rPr>
              <a:t>ΘΥΤΗΣ</a:t>
            </a:r>
            <a:r>
              <a:rPr lang="el-GR" sz="3600" b="1" dirty="0" smtClean="0"/>
              <a:t>. </a:t>
            </a:r>
            <a:br>
              <a:rPr lang="el-GR" sz="3600" b="1" dirty="0" smtClean="0"/>
            </a:br>
            <a:r>
              <a:rPr lang="el-GR" sz="3600" b="1" dirty="0" smtClean="0"/>
              <a:t>1. Κίνητρα: α. Ερωτική ζήλια και προδοσία.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l-GR" sz="2400" dirty="0" smtClean="0"/>
              <a:t>[330] 	Μ. Ω έρωτες, έρωτες. Των ανθρώπων </a:t>
            </a:r>
            <a:r>
              <a:rPr lang="en-US" sz="2400" b="1" i="1" dirty="0" err="1" smtClean="0">
                <a:solidFill>
                  <a:srgbClr val="C00000"/>
                </a:solidFill>
                <a:latin typeface="Palatino Linotype" pitchFamily="18" charset="0"/>
              </a:rPr>
              <a:t>κακὸν</a:t>
            </a:r>
            <a:r>
              <a:rPr lang="en-US" sz="2400" dirty="0" smtClean="0"/>
              <a:t> </a:t>
            </a:r>
            <a:r>
              <a:rPr lang="el-GR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μέγα</a:t>
            </a:r>
            <a:r>
              <a:rPr lang="el-GR" sz="2400" dirty="0" smtClean="0"/>
              <a:t>. </a:t>
            </a:r>
            <a:endParaRPr lang="el-GR" sz="2400" b="1" dirty="0" smtClean="0"/>
          </a:p>
          <a:p>
            <a:pPr marL="514350" indent="-514350">
              <a:buNone/>
            </a:pPr>
            <a:r>
              <a:rPr lang="el-GR" sz="2400" dirty="0" smtClean="0"/>
              <a:t>[485]	Μ. Άκουσα την καρδιά μου [</a:t>
            </a:r>
            <a:r>
              <a:rPr lang="el-GR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πρό</a:t>
            </a:r>
            <a:r>
              <a:rPr lang="el-GR" sz="2400" b="1" i="1" u="sng" dirty="0" smtClean="0">
                <a:solidFill>
                  <a:srgbClr val="C00000"/>
                </a:solidFill>
                <a:latin typeface="Palatino Linotype" pitchFamily="18" charset="0"/>
              </a:rPr>
              <a:t>θυμος</a:t>
            </a:r>
            <a:r>
              <a:rPr lang="el-GR" sz="2400" dirty="0" smtClean="0"/>
              <a:t>], όχι τη λογική 	[</a:t>
            </a:r>
            <a:r>
              <a:rPr lang="el-GR" sz="2400" b="1" i="1" dirty="0" err="1" smtClean="0">
                <a:solidFill>
                  <a:srgbClr val="C00000"/>
                </a:solidFill>
              </a:rPr>
              <a:t>σοφωτέρα</a:t>
            </a:r>
            <a:r>
              <a:rPr lang="el-GR" sz="2400" dirty="0" smtClean="0"/>
              <a:t>].</a:t>
            </a:r>
            <a:endParaRPr lang="el-GR" sz="2400" b="1" dirty="0" smtClean="0"/>
          </a:p>
          <a:p>
            <a:pPr marL="514350" indent="-514350">
              <a:buNone/>
            </a:pPr>
            <a:endParaRPr lang="el-GR" sz="2400" dirty="0" smtClean="0"/>
          </a:p>
          <a:p>
            <a:pPr marL="514350" indent="-514350">
              <a:buNone/>
            </a:pPr>
            <a:r>
              <a:rPr lang="el-GR" sz="2400" dirty="0" smtClean="0"/>
              <a:t>[1365-68]</a:t>
            </a:r>
          </a:p>
          <a:p>
            <a:pPr marL="514350" indent="-514350">
              <a:buNone/>
            </a:pPr>
            <a:r>
              <a:rPr lang="el-GR" sz="2400" dirty="0" smtClean="0"/>
              <a:t>Μ.		Αγόρια μου, χαθήκατε από το πάθος του πατέρα σας.</a:t>
            </a:r>
          </a:p>
          <a:p>
            <a:pPr marL="514350" indent="-514350">
              <a:buNone/>
            </a:pPr>
            <a:r>
              <a:rPr lang="el-GR" sz="2400" dirty="0" smtClean="0"/>
              <a:t>Ι. 		Δεν τα σκότωσε δικό μου χέρι.</a:t>
            </a:r>
          </a:p>
          <a:p>
            <a:pPr marL="514350" indent="-514350">
              <a:buNone/>
            </a:pPr>
            <a:r>
              <a:rPr lang="el-GR" sz="2400" dirty="0" smtClean="0"/>
              <a:t>Μ. 		Τα σκότωσε όμως η ύβρις και οι νεόκοποί σου γάμοι.</a:t>
            </a:r>
          </a:p>
          <a:p>
            <a:pPr marL="514350" indent="-514350">
              <a:buNone/>
            </a:pPr>
            <a:r>
              <a:rPr lang="el-GR" sz="2400" dirty="0" smtClean="0"/>
              <a:t>Ι. 		Κι ήταν το </a:t>
            </a:r>
            <a:r>
              <a:rPr lang="el-GR" sz="2400" b="1" dirty="0" smtClean="0"/>
              <a:t>κρεβάτι</a:t>
            </a:r>
            <a:r>
              <a:rPr lang="el-GR" sz="2400" dirty="0" smtClean="0"/>
              <a:t> λόγος για να τα σκοτώσεις;</a:t>
            </a:r>
          </a:p>
          <a:p>
            <a:pPr marL="514350" indent="-514350">
              <a:buNone/>
            </a:pPr>
            <a:r>
              <a:rPr lang="el-GR" sz="2400" dirty="0" smtClean="0"/>
              <a:t>Μ. 		Αυτό είναι, θες να πεις, μικρό κακό [</a:t>
            </a:r>
            <a:r>
              <a:rPr lang="en-US" sz="2400" b="1" i="1" dirty="0" err="1" smtClean="0">
                <a:solidFill>
                  <a:srgbClr val="C00000"/>
                </a:solidFill>
                <a:latin typeface="Palatino Linotype" pitchFamily="18" charset="0"/>
              </a:rPr>
              <a:t>σμικρὸν</a:t>
            </a:r>
            <a:r>
              <a:rPr lang="en-US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Palatino Linotype" pitchFamily="18" charset="0"/>
              </a:rPr>
              <a:t>πῆμα</a:t>
            </a:r>
            <a:r>
              <a:rPr lang="el-GR" sz="2400" dirty="0" smtClean="0"/>
              <a:t>]</a:t>
            </a:r>
            <a:r>
              <a:rPr lang="en-US" sz="2400" dirty="0" smtClean="0"/>
              <a:t> </a:t>
            </a:r>
            <a:r>
              <a:rPr lang="el-GR" sz="2400" dirty="0" smtClean="0"/>
              <a:t> για μια 	γυναίκα;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720080" cy="504056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3200" b="1" dirty="0" smtClean="0"/>
              <a:t>Η Μήδεια ως </a:t>
            </a:r>
            <a:r>
              <a:rPr lang="el-GR" sz="3200" b="1" dirty="0" smtClean="0">
                <a:solidFill>
                  <a:srgbClr val="C00000"/>
                </a:solidFill>
              </a:rPr>
              <a:t>ΘΥΤΗΣ</a:t>
            </a:r>
            <a:r>
              <a:rPr lang="el-GR" sz="3200" b="1" dirty="0" smtClean="0"/>
              <a:t>. </a:t>
            </a:r>
            <a:br>
              <a:rPr lang="el-GR" sz="3200" b="1" dirty="0" smtClean="0"/>
            </a:br>
            <a:r>
              <a:rPr lang="el-GR" sz="3200" b="1" dirty="0" smtClean="0"/>
              <a:t>1. Κίνητρα: α. Ερωτική ζήλια και προδοσία.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514350" indent="-514350">
              <a:buNone/>
            </a:pPr>
            <a:endParaRPr lang="el-GR" sz="2800" b="1" dirty="0" smtClean="0"/>
          </a:p>
          <a:p>
            <a:pPr marL="514350" indent="-514350">
              <a:buNone/>
            </a:pPr>
            <a:r>
              <a:rPr lang="el-GR" sz="2400" dirty="0" smtClean="0"/>
              <a:t>[206-207] </a:t>
            </a:r>
          </a:p>
          <a:p>
            <a:pPr marL="514350" indent="-514350">
              <a:buNone/>
            </a:pPr>
            <a:r>
              <a:rPr lang="el-GR" sz="2400" dirty="0" smtClean="0"/>
              <a:t>Χ. 	Θρηνεί η Μήδεια </a:t>
            </a:r>
            <a:r>
              <a:rPr lang="en-US" sz="2400" b="1" i="1" dirty="0" err="1" smtClean="0">
                <a:solidFill>
                  <a:srgbClr val="C00000"/>
                </a:solidFill>
                <a:latin typeface="Palatino Linotype" pitchFamily="18" charset="0"/>
              </a:rPr>
              <a:t>τὸν</a:t>
            </a:r>
            <a:r>
              <a:rPr lang="en-US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Palatino Linotype" pitchFamily="18" charset="0"/>
              </a:rPr>
              <a:t>ἐν</a:t>
            </a:r>
            <a:r>
              <a:rPr lang="en-US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Palatino Linotype" pitchFamily="18" charset="0"/>
              </a:rPr>
              <a:t>λέχει</a:t>
            </a:r>
            <a:r>
              <a:rPr lang="en-US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Palatino Linotype" pitchFamily="18" charset="0"/>
              </a:rPr>
              <a:t>προδόταν</a:t>
            </a:r>
            <a:r>
              <a:rPr lang="en-US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Palatino Linotype" pitchFamily="18" charset="0"/>
              </a:rPr>
              <a:t>κακόνυμφον</a:t>
            </a:r>
            <a:r>
              <a:rPr lang="el-GR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.</a:t>
            </a:r>
          </a:p>
          <a:p>
            <a:pPr marL="514350" indent="-514350">
              <a:buNone/>
            </a:pPr>
            <a:endParaRPr lang="el-GR" sz="2400" b="1" i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[694-699]</a:t>
            </a: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Μ.		Έβαλε πάνω από εμένα δέσποινα του σπιτιού άλλη γυναίκα.</a:t>
            </a:r>
          </a:p>
          <a:p>
            <a:pPr marL="514350" indent="-514350">
              <a:buNone/>
            </a:pPr>
            <a:r>
              <a:rPr lang="el-GR" sz="2400" dirty="0" err="1" smtClean="0">
                <a:latin typeface="+mj-lt"/>
              </a:rPr>
              <a:t>Αιγ</a:t>
            </a:r>
            <a:r>
              <a:rPr lang="el-GR" sz="2400" dirty="0" smtClean="0">
                <a:latin typeface="+mj-lt"/>
              </a:rPr>
              <a:t>.		Μην μου πεις πως τόλμησε την αισχρότατη τούτη πράξη;</a:t>
            </a: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Μ. 		Τόλμησε […].</a:t>
            </a:r>
          </a:p>
          <a:p>
            <a:pPr marL="514350" indent="-514350">
              <a:buNone/>
            </a:pPr>
            <a:r>
              <a:rPr lang="el-GR" sz="2400" dirty="0" err="1" smtClean="0">
                <a:latin typeface="+mj-lt"/>
              </a:rPr>
              <a:t>Αιγ</a:t>
            </a:r>
            <a:r>
              <a:rPr lang="el-GR" sz="2400" dirty="0" smtClean="0">
                <a:latin typeface="+mj-lt"/>
              </a:rPr>
              <a:t>.		Ας χαθεί τότε, αφού είναι αχρείος [</a:t>
            </a:r>
            <a:r>
              <a:rPr lang="en-US" sz="2400" b="1" i="1" dirty="0" err="1" smtClean="0">
                <a:solidFill>
                  <a:srgbClr val="C00000"/>
                </a:solidFill>
                <a:latin typeface="Palatino Linotype" pitchFamily="18" charset="0"/>
              </a:rPr>
              <a:t>κακὸ</a:t>
            </a:r>
            <a:r>
              <a:rPr lang="el-GR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ς</a:t>
            </a:r>
            <a:r>
              <a:rPr lang="el-GR" sz="2400" dirty="0" smtClean="0">
                <a:latin typeface="+mj-lt"/>
              </a:rPr>
              <a:t>], όπως λες.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3200" b="1" dirty="0" smtClean="0"/>
              <a:t>Η Μήδεια ως </a:t>
            </a:r>
            <a:r>
              <a:rPr lang="el-GR" sz="3200" b="1" dirty="0" smtClean="0">
                <a:solidFill>
                  <a:srgbClr val="C00000"/>
                </a:solidFill>
              </a:rPr>
              <a:t>ΘΥΤΗΣ</a:t>
            </a:r>
            <a:r>
              <a:rPr lang="el-GR" sz="3200" b="1" dirty="0" smtClean="0"/>
              <a:t>. </a:t>
            </a:r>
            <a:br>
              <a:rPr lang="el-GR" sz="3200" b="1" dirty="0" smtClean="0"/>
            </a:br>
            <a:r>
              <a:rPr lang="el-GR" sz="3200" b="1" dirty="0" smtClean="0"/>
              <a:t>1. Κίνητρα: β. Ομηρικές αξίες.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l-GR" sz="2800" b="1" dirty="0" smtClean="0"/>
              <a:t>Βλάβη των εχθρών και ωφέλεια των φίλων.</a:t>
            </a:r>
          </a:p>
          <a:p>
            <a:pPr marL="514350" indent="-514350">
              <a:buNone/>
            </a:pPr>
            <a:endParaRPr lang="el-GR" sz="2400" dirty="0" smtClean="0"/>
          </a:p>
          <a:p>
            <a:pPr marL="514350" indent="-514350">
              <a:buNone/>
            </a:pPr>
            <a:r>
              <a:rPr lang="en-GB" sz="2400" dirty="0" smtClean="0"/>
              <a:t>[93-95]	</a:t>
            </a:r>
            <a:r>
              <a:rPr lang="el-GR" sz="2400" dirty="0" smtClean="0"/>
              <a:t> Τρ.	Η άγρια οργή της δεν θα πάψει, καλά το ξέρω [...]</a:t>
            </a:r>
          </a:p>
          <a:p>
            <a:pPr marL="514350" indent="-514350">
              <a:buNone/>
            </a:pPr>
            <a:r>
              <a:rPr lang="el-GR" sz="2400" dirty="0" smtClean="0"/>
              <a:t>			Μακάρι ωστόσο τους εχθρούς, </a:t>
            </a:r>
          </a:p>
          <a:p>
            <a:pPr marL="514350" indent="-514350">
              <a:buNone/>
            </a:pPr>
            <a:r>
              <a:rPr lang="el-GR" sz="2400" dirty="0"/>
              <a:t>	</a:t>
            </a:r>
            <a:r>
              <a:rPr lang="el-GR" sz="2400" dirty="0" smtClean="0"/>
              <a:t>		όχι στους φίλους της να βλάψει</a:t>
            </a:r>
            <a:r>
              <a:rPr lang="el-GR" sz="2400" dirty="0"/>
              <a:t>	</a:t>
            </a:r>
            <a:r>
              <a:rPr lang="el-GR" sz="2400" dirty="0" smtClean="0"/>
              <a:t>		 </a:t>
            </a:r>
            <a:endParaRPr lang="en-GB" sz="2400" dirty="0" smtClean="0"/>
          </a:p>
          <a:p>
            <a:pPr marL="514350" indent="-514350">
              <a:buNone/>
            </a:pPr>
            <a:endParaRPr lang="el-GR" sz="2400" dirty="0" smtClean="0"/>
          </a:p>
          <a:p>
            <a:pPr marL="514350" indent="-514350">
              <a:buNone/>
            </a:pPr>
            <a:r>
              <a:rPr lang="el-GR" sz="2400" dirty="0" smtClean="0"/>
              <a:t>[809-10]  Μ.</a:t>
            </a:r>
            <a:r>
              <a:rPr lang="el-GR" sz="2800" dirty="0" smtClean="0"/>
              <a:t> 	</a:t>
            </a:r>
            <a:r>
              <a:rPr lang="el-GR" sz="2400" dirty="0" smtClean="0"/>
              <a:t>σκληρή στους εχθρούς, στους φίλους πιστή.</a:t>
            </a:r>
          </a:p>
          <a:p>
            <a:pPr marL="514350" indent="-514350">
              <a:buNone/>
            </a:pPr>
            <a:r>
              <a:rPr lang="el-GR" sz="2400" dirty="0" smtClean="0"/>
              <a:t>			Σε τέτοιους ανθρώπους ανήκει ο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εὐκλεέστατος</a:t>
            </a:r>
            <a:r>
              <a:rPr lang="el-GR" sz="2400" dirty="0" smtClean="0"/>
              <a:t> βίος.</a:t>
            </a:r>
            <a:endParaRPr lang="en-US" sz="2800" b="1" dirty="0" smtClean="0"/>
          </a:p>
          <a:p>
            <a:pPr marL="514350" indent="-514350">
              <a:buNone/>
            </a:pPr>
            <a:endParaRPr lang="el-GR" sz="2400" dirty="0" smtClean="0">
              <a:latin typeface="+mj-lt"/>
            </a:endParaRP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	</a:t>
            </a: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			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423920" y="6353944"/>
            <a:ext cx="720080" cy="504056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3200" b="1" dirty="0" smtClean="0"/>
              <a:t>Η Μήδεια ως </a:t>
            </a:r>
            <a:r>
              <a:rPr lang="el-GR" sz="3200" b="1" dirty="0" smtClean="0">
                <a:solidFill>
                  <a:srgbClr val="C00000"/>
                </a:solidFill>
              </a:rPr>
              <a:t>ΘΥΤΗΣ</a:t>
            </a:r>
            <a:r>
              <a:rPr lang="el-GR" sz="3200" b="1" dirty="0" smtClean="0"/>
              <a:t>. </a:t>
            </a:r>
            <a:br>
              <a:rPr lang="el-GR" sz="3200" b="1" dirty="0" smtClean="0"/>
            </a:br>
            <a:r>
              <a:rPr lang="el-GR" sz="3200" b="1" dirty="0" smtClean="0"/>
              <a:t>1. Κίνητρα: β. Ομηρικές αξίες.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l-GR" sz="2800" b="1" dirty="0" smtClean="0"/>
              <a:t>2. Ανδρεία, τόλμη.</a:t>
            </a:r>
          </a:p>
          <a:p>
            <a:pPr marL="514350" indent="-514350">
              <a:buNone/>
            </a:pPr>
            <a:r>
              <a:rPr lang="el-GR" sz="2400" dirty="0" smtClean="0"/>
              <a:t>[418-419]  </a:t>
            </a:r>
          </a:p>
          <a:p>
            <a:pPr marL="514350" indent="-514350">
              <a:buNone/>
            </a:pPr>
            <a:r>
              <a:rPr lang="el-GR" sz="2400" dirty="0" smtClean="0"/>
              <a:t>Χ.</a:t>
            </a:r>
            <a:r>
              <a:rPr lang="el-GR" sz="2400" b="1" dirty="0" smtClean="0"/>
              <a:t>		</a:t>
            </a:r>
            <a:r>
              <a:rPr lang="el-GR" sz="2400" dirty="0" smtClean="0"/>
              <a:t>Τον ασήμαντο βίο μου θα στρέψουν οι φήμες σε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εὔκλειαν</a:t>
            </a:r>
            <a:r>
              <a:rPr lang="el-GR" sz="2400" dirty="0" smtClean="0"/>
              <a:t>.</a:t>
            </a:r>
          </a:p>
          <a:p>
            <a:pPr marL="514350" indent="-514350">
              <a:buNone/>
            </a:pPr>
            <a:r>
              <a:rPr lang="el-GR" sz="2400" dirty="0" smtClean="0"/>
              <a:t>		Έρχεται τιμή στο γυναικείο γένος.</a:t>
            </a:r>
          </a:p>
          <a:p>
            <a:pPr marL="514350" indent="-514350">
              <a:buNone/>
            </a:pPr>
            <a:endParaRPr lang="el-GR" sz="2400" dirty="0" smtClean="0"/>
          </a:p>
          <a:p>
            <a:pPr marL="514350" indent="-514350">
              <a:buNone/>
            </a:pPr>
            <a:r>
              <a:rPr lang="el-GR" sz="2400" dirty="0" smtClean="0"/>
              <a:t>[403] </a:t>
            </a:r>
            <a:r>
              <a:rPr lang="en-US" sz="2400" dirty="0" smtClean="0"/>
              <a:t>	</a:t>
            </a:r>
            <a:r>
              <a:rPr lang="el-GR" sz="2400" dirty="0" smtClean="0"/>
              <a:t>Μ. 		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ἕρπ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΄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ἐς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τὸ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δεινόν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·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νῦν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ἀγὼν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εὐψυχίας</a:t>
            </a:r>
            <a:r>
              <a:rPr lang="el-GR" sz="2400" b="1" dirty="0" smtClean="0">
                <a:solidFill>
                  <a:srgbClr val="C00000"/>
                </a:solidFill>
                <a:latin typeface="Palatino Linotype" pitchFamily="18" charset="0"/>
              </a:rPr>
              <a:t>.</a:t>
            </a:r>
          </a:p>
          <a:p>
            <a:pPr marL="514350" indent="-514350">
              <a:buNone/>
            </a:pPr>
            <a:endParaRPr lang="el-GR" sz="2400" dirty="0" smtClean="0">
              <a:latin typeface="+mj-lt"/>
            </a:endParaRP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[1244-46]  </a:t>
            </a: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Μ.		Εμπρός, μαύρο χέρι δικό μου, άδραξε το ξίφος, άδραξέ το 	[…]. 	Μη λιποψυχήσεις. </a:t>
            </a: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	</a:t>
            </a: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			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423920" y="6353944"/>
            <a:ext cx="720080" cy="504056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21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 Μήδεια ως </a:t>
            </a:r>
            <a:r>
              <a:rPr lang="el-GR" sz="3200" b="1" dirty="0" smtClean="0">
                <a:solidFill>
                  <a:srgbClr val="C00000"/>
                </a:solidFill>
              </a:rPr>
              <a:t>ΘΥΤΗΣ</a:t>
            </a:r>
            <a:r>
              <a:rPr lang="el-GR" sz="3200" b="1" dirty="0" smtClean="0"/>
              <a:t>. </a:t>
            </a:r>
            <a:br>
              <a:rPr lang="el-GR" sz="3200" b="1" dirty="0" smtClean="0"/>
            </a:br>
            <a:r>
              <a:rPr lang="el-GR" sz="3200" b="1" dirty="0" smtClean="0"/>
              <a:t>1. Κίνητρα. β. Ομηρικές αξίες.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solidFill>
            <a:schemeClr val="tx1">
              <a:alpha val="12000"/>
            </a:schemeClr>
          </a:solidFill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l-GR" sz="2800" b="1" dirty="0" smtClean="0"/>
              <a:t>3. Αποτροπή κάθε μορφής ήττας και γελοιοποίησης. </a:t>
            </a:r>
            <a:endParaRPr lang="en-US" sz="2800" b="1" dirty="0" smtClean="0"/>
          </a:p>
          <a:p>
            <a:pPr marL="514350" indent="-514350">
              <a:buNone/>
            </a:pPr>
            <a:endParaRPr lang="el-GR" sz="2800" dirty="0" smtClean="0">
              <a:latin typeface="+mj-lt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+mj-lt"/>
              </a:rPr>
              <a:t>	</a:t>
            </a:r>
            <a:r>
              <a:rPr lang="el-GR" sz="2400" dirty="0" smtClean="0">
                <a:latin typeface="+mj-lt"/>
              </a:rPr>
              <a:t>[404]	[…] Δεν πρέπει να γελάσουν μαζί σου.		</a:t>
            </a:r>
          </a:p>
          <a:p>
            <a:pPr marL="514350" indent="-514350">
              <a:buNone/>
            </a:pPr>
            <a:r>
              <a:rPr lang="en-US" sz="2400" dirty="0" smtClean="0">
                <a:latin typeface="+mj-lt"/>
              </a:rPr>
              <a:t>	</a:t>
            </a:r>
            <a:r>
              <a:rPr lang="el-GR" sz="2400" dirty="0" smtClean="0">
                <a:latin typeface="+mj-lt"/>
              </a:rPr>
              <a:t>[797]	Να γελούν μαζί μου οι εχθροί δεν αντέχεται, φίλες.</a:t>
            </a:r>
          </a:p>
          <a:p>
            <a:pPr marL="514350" indent="-514350">
              <a:buNone/>
            </a:pPr>
            <a:r>
              <a:rPr lang="en-US" sz="2400" dirty="0" smtClean="0">
                <a:latin typeface="+mj-lt"/>
              </a:rPr>
              <a:t>	</a:t>
            </a:r>
            <a:r>
              <a:rPr lang="el-GR" sz="2400" dirty="0" smtClean="0">
                <a:latin typeface="+mj-lt"/>
              </a:rPr>
              <a:t>[1049-50]  Θέλω μήπως να γίνω περίγελως γιατί άφησα τους</a:t>
            </a: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		</a:t>
            </a:r>
            <a:r>
              <a:rPr lang="en-US" sz="2400" dirty="0" smtClean="0">
                <a:latin typeface="+mj-lt"/>
              </a:rPr>
              <a:t>	</a:t>
            </a:r>
            <a:r>
              <a:rPr lang="el-GR" sz="2400" dirty="0" smtClean="0">
                <a:latin typeface="+mj-lt"/>
              </a:rPr>
              <a:t>εχθρούς μου ατιμώρητους; </a:t>
            </a:r>
          </a:p>
          <a:p>
            <a:pPr marL="514350" indent="-514350">
              <a:buNone/>
            </a:pPr>
            <a:r>
              <a:rPr lang="en-US" sz="2400" dirty="0" smtClean="0">
                <a:latin typeface="+mj-lt"/>
              </a:rPr>
              <a:t>	</a:t>
            </a:r>
            <a:r>
              <a:rPr lang="el-GR" sz="2400" dirty="0" smtClean="0">
                <a:latin typeface="+mj-lt"/>
              </a:rPr>
              <a:t>[1133-1135] </a:t>
            </a:r>
          </a:p>
          <a:p>
            <a:pPr marL="514350" indent="-514350">
              <a:buNone/>
            </a:pPr>
            <a:r>
              <a:rPr lang="en-US" sz="2400" dirty="0" smtClean="0">
                <a:latin typeface="+mj-lt"/>
              </a:rPr>
              <a:t>	</a:t>
            </a:r>
            <a:r>
              <a:rPr lang="el-GR" sz="2400" dirty="0" smtClean="0">
                <a:latin typeface="+mj-lt"/>
              </a:rPr>
              <a:t>		Ωστόσο, μη βιάζεσαι, φίλε. Μίλησε πρώτα.</a:t>
            </a: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		</a:t>
            </a:r>
            <a:r>
              <a:rPr lang="en-US" sz="2400" dirty="0" smtClean="0">
                <a:latin typeface="+mj-lt"/>
              </a:rPr>
              <a:t>	</a:t>
            </a:r>
            <a:r>
              <a:rPr lang="el-GR" sz="2400" dirty="0" smtClean="0">
                <a:latin typeface="+mj-lt"/>
              </a:rPr>
              <a:t>Πώς χάθηκαν; Διπλή χαρά θα αισθανθούμε</a:t>
            </a: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		</a:t>
            </a:r>
            <a:r>
              <a:rPr lang="en-US" sz="2400" dirty="0" smtClean="0">
                <a:latin typeface="+mj-lt"/>
              </a:rPr>
              <a:t>	</a:t>
            </a:r>
            <a:r>
              <a:rPr lang="el-GR" sz="2400" dirty="0" smtClean="0">
                <a:latin typeface="+mj-lt"/>
              </a:rPr>
              <a:t>αν έχουν πεθάνει με τον χειρότερο τρόπο.</a:t>
            </a:r>
          </a:p>
          <a:p>
            <a:pPr marL="514350" indent="-514350">
              <a:buNone/>
            </a:pPr>
            <a:r>
              <a:rPr lang="el-GR" sz="2400" dirty="0" smtClean="0">
                <a:latin typeface="+mj-lt"/>
              </a:rPr>
              <a:t>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</TotalTime>
  <Words>455</Words>
  <Application>Microsoft Macintosh PowerPoint</Application>
  <PresentationFormat>On-screen Show (4:3)</PresentationFormat>
  <Paragraphs>207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Νικιέται το κακό;</vt:lpstr>
      <vt:lpstr>Λίγα λόγια για τον μύθο.</vt:lpstr>
      <vt:lpstr>Τρεις οπτικές που διασταυρώνονται.</vt:lpstr>
      <vt:lpstr>Η Μήδεια ως ΘΥΤΗΣ.  1. Κίνητρα: α. Ερωτική ζήλια και προδοσία.</vt:lpstr>
      <vt:lpstr>Η Μήδεια ως ΘΥΤΗΣ.  1. Κίνητρα: α. Ερωτική ζήλια και προδοσία.</vt:lpstr>
      <vt:lpstr>Η Μήδεια ως ΘΥΤΗΣ.  1. Κίνητρα: β. Ομηρικές αξίες.</vt:lpstr>
      <vt:lpstr>Η Μήδεια ως ΘΥΤΗΣ.  1. Κίνητρα: β. Ομηρικές αξίες.</vt:lpstr>
      <vt:lpstr>Η Μήδεια ως ΘΥΤΗΣ.  1. Κίνητρα. β. Ομηρικές αξίες.</vt:lpstr>
      <vt:lpstr>Η Μήδεια ως ΘΥΤΗΣ.  2. Η τέχνη του κακού.</vt:lpstr>
      <vt:lpstr>Η Μήδεια ως ΘΥΤΗΣ.  2. Η τέχνη του κακού.</vt:lpstr>
      <vt:lpstr>Η Μήδεια ως ΘΥΤΗΣ.  2. Η τέχνη του κακού.</vt:lpstr>
      <vt:lpstr>Η Μήδεια ως ΘΥΜΑ.  1. Εκ φύσεως.</vt:lpstr>
      <vt:lpstr>Η Μήδεια ως ΘΥΜΑ.  1. Εκ φύσεως.</vt:lpstr>
      <vt:lpstr>Η Μήδεια ως ΘΥΜΑ.  2. Εκ θέσεως.</vt:lpstr>
      <vt:lpstr>Η Μήδεια εκτός ανθρώπινης συνθήκης.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 θεατής ως συνένοχος.</vt:lpstr>
      <vt:lpstr>Ο θεατής ως συνένοχος.</vt:lpstr>
      <vt:lpstr>Ο θεατής ως συνένοχος.</vt:lpstr>
      <vt:lpstr>Το κακό.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kontos kontos</cp:lastModifiedBy>
  <cp:revision>269</cp:revision>
  <dcterms:created xsi:type="dcterms:W3CDTF">2015-10-08T07:02:35Z</dcterms:created>
  <dcterms:modified xsi:type="dcterms:W3CDTF">2022-03-19T10:32:55Z</dcterms:modified>
</cp:coreProperties>
</file>