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61" r:id="rId3"/>
    <p:sldId id="270" r:id="rId4"/>
    <p:sldId id="283" r:id="rId5"/>
    <p:sldId id="284" r:id="rId6"/>
    <p:sldId id="285" r:id="rId7"/>
    <p:sldId id="271" r:id="rId8"/>
    <p:sldId id="268" r:id="rId9"/>
    <p:sldId id="275" r:id="rId10"/>
    <p:sldId id="276" r:id="rId11"/>
    <p:sldId id="279" r:id="rId12"/>
    <p:sldId id="278" r:id="rId13"/>
    <p:sldId id="306" r:id="rId14"/>
    <p:sldId id="273" r:id="rId15"/>
    <p:sldId id="286" r:id="rId16"/>
    <p:sldId id="288" r:id="rId17"/>
    <p:sldId id="289" r:id="rId18"/>
    <p:sldId id="290" r:id="rId19"/>
    <p:sldId id="292" r:id="rId20"/>
    <p:sldId id="293" r:id="rId21"/>
    <p:sldId id="307" r:id="rId22"/>
    <p:sldId id="300" r:id="rId23"/>
    <p:sldId id="294" r:id="rId24"/>
    <p:sldId id="297" r:id="rId25"/>
    <p:sldId id="298" r:id="rId26"/>
    <p:sldId id="301" r:id="rId27"/>
    <p:sldId id="303" r:id="rId28"/>
    <p:sldId id="305" r:id="rId29"/>
    <p:sldId id="308" r:id="rId30"/>
    <p:sldId id="262" r:id="rId31"/>
    <p:sldId id="318" r:id="rId32"/>
    <p:sldId id="321" r:id="rId33"/>
    <p:sldId id="323" r:id="rId34"/>
    <p:sldId id="324" r:id="rId35"/>
    <p:sldId id="333" r:id="rId36"/>
    <p:sldId id="335" r:id="rId37"/>
    <p:sldId id="336" r:id="rId38"/>
    <p:sldId id="339" r:id="rId39"/>
    <p:sldId id="330" r:id="rId40"/>
    <p:sldId id="340" r:id="rId41"/>
    <p:sldId id="341" r:id="rId42"/>
    <p:sldId id="325" r:id="rId43"/>
    <p:sldId id="331" r:id="rId44"/>
    <p:sldId id="345" r:id="rId45"/>
    <p:sldId id="347" r:id="rId46"/>
    <p:sldId id="348" r:id="rId47"/>
    <p:sldId id="350" r:id="rId48"/>
    <p:sldId id="351" r:id="rId49"/>
    <p:sldId id="352" r:id="rId50"/>
    <p:sldId id="359" r:id="rId51"/>
    <p:sldId id="362" r:id="rId52"/>
    <p:sldId id="363" r:id="rId53"/>
    <p:sldId id="369" r:id="rId54"/>
    <p:sldId id="367" r:id="rId55"/>
    <p:sldId id="360" r:id="rId56"/>
    <p:sldId id="364" r:id="rId57"/>
    <p:sldId id="365" r:id="rId58"/>
    <p:sldId id="366" r:id="rId59"/>
    <p:sldId id="368" r:id="rId60"/>
    <p:sldId id="370" r:id="rId61"/>
    <p:sldId id="371" r:id="rId62"/>
    <p:sldId id="376" r:id="rId63"/>
    <p:sldId id="372" r:id="rId64"/>
    <p:sldId id="373" r:id="rId65"/>
    <p:sldId id="374" r:id="rId66"/>
    <p:sldId id="375" r:id="rId67"/>
    <p:sldId id="377" r:id="rId6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1933" autoAdjust="0"/>
  </p:normalViewPr>
  <p:slideViewPr>
    <p:cSldViewPr>
      <p:cViewPr>
        <p:scale>
          <a:sx n="90" d="100"/>
          <a:sy n="90" d="100"/>
        </p:scale>
        <p:origin x="-212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4333A-7E5E-4941-8AFE-466BD4A031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CD76CFD-17CB-4733-BB58-8DA5FFE8B3F6}">
      <dgm:prSet phldrT="[Κείμενο]" custT="1"/>
      <dgm:spPr/>
      <dgm:t>
        <a:bodyPr/>
        <a:lstStyle/>
        <a:p>
          <a:r>
            <a:rPr lang="en-US" sz="2400" b="1" dirty="0" err="1" smtClean="0">
              <a:solidFill>
                <a:srgbClr val="FFFF00"/>
              </a:solidFill>
            </a:rPr>
            <a:t>Ca</a:t>
          </a:r>
          <a:r>
            <a:rPr lang="en-US" sz="2400" b="1" baseline="30000" dirty="0" smtClean="0">
              <a:solidFill>
                <a:srgbClr val="FFFF00"/>
              </a:solidFill>
            </a:rPr>
            <a:t>++</a:t>
          </a:r>
          <a:r>
            <a:rPr lang="en-US" sz="2400" b="1" baseline="0" dirty="0" smtClean="0">
              <a:solidFill>
                <a:srgbClr val="FFFF00"/>
              </a:solidFill>
            </a:rPr>
            <a:t> </a:t>
          </a:r>
          <a:r>
            <a:rPr lang="el-GR" sz="2400" b="1" baseline="0" dirty="0" smtClean="0">
              <a:solidFill>
                <a:srgbClr val="FFFF00"/>
              </a:solidFill>
            </a:rPr>
            <a:t>ορού</a:t>
          </a:r>
        </a:p>
      </dgm:t>
    </dgm:pt>
    <dgm:pt modelId="{70F247BA-EDAC-408D-8037-34DEA01D2E7D}" type="parTrans" cxnId="{49F0380B-4712-4930-AEBC-9D5122080C2D}">
      <dgm:prSet/>
      <dgm:spPr/>
      <dgm:t>
        <a:bodyPr/>
        <a:lstStyle/>
        <a:p>
          <a:endParaRPr lang="el-GR"/>
        </a:p>
      </dgm:t>
    </dgm:pt>
    <dgm:pt modelId="{DFD32798-4079-427A-8B96-53642E327DD8}" type="sibTrans" cxnId="{49F0380B-4712-4930-AEBC-9D5122080C2D}">
      <dgm:prSet/>
      <dgm:spPr/>
      <dgm:t>
        <a:bodyPr/>
        <a:lstStyle/>
        <a:p>
          <a:endParaRPr lang="el-GR"/>
        </a:p>
      </dgm:t>
    </dgm:pt>
    <dgm:pt modelId="{434A14B4-B998-41A7-905D-3D04F343E0E2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rgbClr val="FFFF00"/>
              </a:solidFill>
              <a:latin typeface="+mn-lt"/>
              <a:cs typeface="Arial" pitchFamily="34" charset="0"/>
            </a:rPr>
            <a:t>40%</a:t>
          </a:r>
        </a:p>
        <a:p>
          <a:r>
            <a:rPr lang="el-GR" sz="2000" dirty="0" smtClean="0">
              <a:latin typeface="+mn-lt"/>
            </a:rPr>
            <a:t>Συνδεδεμένο με αλβουμίνη</a:t>
          </a:r>
          <a:endParaRPr lang="el-GR" sz="2000" dirty="0">
            <a:latin typeface="+mn-lt"/>
          </a:endParaRPr>
        </a:p>
      </dgm:t>
    </dgm:pt>
    <dgm:pt modelId="{9A70FD10-3402-42C1-BD1D-5F1A86CC925C}" type="parTrans" cxnId="{AB859D9F-7DE0-4B50-92AA-6063E1EFC3AC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FBAFF545-C964-42AC-84C3-424537CDBCF3}" type="sibTrans" cxnId="{AB859D9F-7DE0-4B50-92AA-6063E1EFC3AC}">
      <dgm:prSet/>
      <dgm:spPr/>
      <dgm:t>
        <a:bodyPr/>
        <a:lstStyle/>
        <a:p>
          <a:endParaRPr lang="el-GR"/>
        </a:p>
      </dgm:t>
    </dgm:pt>
    <dgm:pt modelId="{76089E3E-963B-4217-8691-7060B6BBA4E1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rgbClr val="FFFF00"/>
              </a:solidFill>
              <a:latin typeface="+mn-lt"/>
              <a:cs typeface="Arial" pitchFamily="34" charset="0"/>
            </a:rPr>
            <a:t>15%</a:t>
          </a:r>
        </a:p>
        <a:p>
          <a:r>
            <a:rPr lang="el-GR" sz="1700" dirty="0" smtClean="0">
              <a:latin typeface="+mn-lt"/>
              <a:cs typeface="Arial" pitchFamily="34" charset="0"/>
            </a:rPr>
            <a:t>Συνδεδεμένο με ανιόντα (</a:t>
          </a:r>
          <a:r>
            <a:rPr lang="el-GR" sz="1700" dirty="0" err="1" smtClean="0">
              <a:latin typeface="+mn-lt"/>
              <a:cs typeface="Arial" pitchFamily="34" charset="0"/>
            </a:rPr>
            <a:t>θειϊκά</a:t>
          </a:r>
          <a:r>
            <a:rPr lang="el-GR" sz="1700" dirty="0" smtClean="0">
              <a:latin typeface="+mn-lt"/>
              <a:cs typeface="Arial" pitchFamily="34" charset="0"/>
            </a:rPr>
            <a:t>, φωσφορικά, γαλακτικά, κιτρικά)</a:t>
          </a:r>
          <a:endParaRPr lang="el-GR" sz="1700" dirty="0">
            <a:latin typeface="+mn-lt"/>
            <a:cs typeface="Arial" pitchFamily="34" charset="0"/>
          </a:endParaRPr>
        </a:p>
      </dgm:t>
    </dgm:pt>
    <dgm:pt modelId="{3EC90FA9-FCA8-4B63-BECA-530D6F4302E1}" type="parTrans" cxnId="{0101A2F7-8458-45D6-80E9-3D2F74B56001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AD3AB4F6-D9BB-45BF-A608-0EA82F57739C}" type="sibTrans" cxnId="{0101A2F7-8458-45D6-80E9-3D2F74B56001}">
      <dgm:prSet/>
      <dgm:spPr/>
      <dgm:t>
        <a:bodyPr/>
        <a:lstStyle/>
        <a:p>
          <a:endParaRPr lang="el-GR"/>
        </a:p>
      </dgm:t>
    </dgm:pt>
    <dgm:pt modelId="{F64D0C7D-3A13-427A-ADEC-BBE90134F2E8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FFFF00"/>
              </a:solidFill>
              <a:latin typeface="+mn-lt"/>
              <a:cs typeface="Arial" pitchFamily="34" charset="0"/>
            </a:rPr>
            <a:t>45%</a:t>
          </a:r>
        </a:p>
        <a:p>
          <a:r>
            <a:rPr lang="el-GR" sz="2400" dirty="0" smtClean="0">
              <a:latin typeface="+mn-lt"/>
              <a:cs typeface="Arial" pitchFamily="34" charset="0"/>
            </a:rPr>
            <a:t>Ελεύθερο (ιονισμένο) </a:t>
          </a:r>
          <a:endParaRPr lang="el-GR" sz="2400" dirty="0">
            <a:latin typeface="+mn-lt"/>
            <a:cs typeface="Arial" pitchFamily="34" charset="0"/>
          </a:endParaRPr>
        </a:p>
      </dgm:t>
    </dgm:pt>
    <dgm:pt modelId="{13B34487-2B5A-40D9-A14D-9665E19C36A6}" type="parTrans" cxnId="{00C330B9-D112-4217-BF5D-3B55A4404EA1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6E06E517-720A-40A3-AE38-4A7DF3A1383E}" type="sibTrans" cxnId="{00C330B9-D112-4217-BF5D-3B55A4404EA1}">
      <dgm:prSet/>
      <dgm:spPr/>
      <dgm:t>
        <a:bodyPr/>
        <a:lstStyle/>
        <a:p>
          <a:endParaRPr lang="el-GR"/>
        </a:p>
      </dgm:t>
    </dgm:pt>
    <dgm:pt modelId="{16E3DE17-6606-4014-A600-C34CB25C3F0A}" type="pres">
      <dgm:prSet presAssocID="{0DC4333A-7E5E-4941-8AFE-466BD4A031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A7C5C986-A33B-48E3-A49D-09305ECFF9C9}" type="pres">
      <dgm:prSet presAssocID="{FCD76CFD-17CB-4733-BB58-8DA5FFE8B3F6}" presName="hierRoot1" presStyleCnt="0">
        <dgm:presLayoutVars>
          <dgm:hierBranch val="init"/>
        </dgm:presLayoutVars>
      </dgm:prSet>
      <dgm:spPr/>
    </dgm:pt>
    <dgm:pt modelId="{D41F64C2-4148-4CE6-AB65-5D3BE761A484}" type="pres">
      <dgm:prSet presAssocID="{FCD76CFD-17CB-4733-BB58-8DA5FFE8B3F6}" presName="rootComposite1" presStyleCnt="0"/>
      <dgm:spPr/>
    </dgm:pt>
    <dgm:pt modelId="{D42DCA88-6A99-4C28-8F60-673A55C4C6F4}" type="pres">
      <dgm:prSet presAssocID="{FCD76CFD-17CB-4733-BB58-8DA5FFE8B3F6}" presName="rootText1" presStyleLbl="node0" presStyleIdx="0" presStyleCnt="1" custScaleX="67738" custScaleY="41537" custLinFactNeighborX="-1515" custLinFactNeighborY="-9784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6E29BA1-115F-4F0D-8A90-5FCD0272B562}" type="pres">
      <dgm:prSet presAssocID="{FCD76CFD-17CB-4733-BB58-8DA5FFE8B3F6}" presName="rootConnector1" presStyleLbl="node1" presStyleIdx="0" presStyleCnt="0"/>
      <dgm:spPr/>
      <dgm:t>
        <a:bodyPr/>
        <a:lstStyle/>
        <a:p>
          <a:endParaRPr lang="el-GR"/>
        </a:p>
      </dgm:t>
    </dgm:pt>
    <dgm:pt modelId="{02C1DBD0-EE5F-455B-B495-1132EF165D32}" type="pres">
      <dgm:prSet presAssocID="{FCD76CFD-17CB-4733-BB58-8DA5FFE8B3F6}" presName="hierChild2" presStyleCnt="0"/>
      <dgm:spPr/>
    </dgm:pt>
    <dgm:pt modelId="{A2D8CE70-D27A-4B52-9435-0B406574FFE9}" type="pres">
      <dgm:prSet presAssocID="{9A70FD10-3402-42C1-BD1D-5F1A86CC925C}" presName="Name37" presStyleLbl="parChTrans1D2" presStyleIdx="0" presStyleCnt="3"/>
      <dgm:spPr/>
      <dgm:t>
        <a:bodyPr/>
        <a:lstStyle/>
        <a:p>
          <a:endParaRPr lang="el-GR"/>
        </a:p>
      </dgm:t>
    </dgm:pt>
    <dgm:pt modelId="{AC8ABF21-2CA0-4AC7-9D6F-D50061594794}" type="pres">
      <dgm:prSet presAssocID="{434A14B4-B998-41A7-905D-3D04F343E0E2}" presName="hierRoot2" presStyleCnt="0">
        <dgm:presLayoutVars>
          <dgm:hierBranch val="init"/>
        </dgm:presLayoutVars>
      </dgm:prSet>
      <dgm:spPr/>
    </dgm:pt>
    <dgm:pt modelId="{6EC11CC2-33EC-4CDB-BF31-4061834A3EAD}" type="pres">
      <dgm:prSet presAssocID="{434A14B4-B998-41A7-905D-3D04F343E0E2}" presName="rootComposite" presStyleCnt="0"/>
      <dgm:spPr/>
    </dgm:pt>
    <dgm:pt modelId="{3B79EF78-52B7-43AB-8A08-E83CD4889C13}" type="pres">
      <dgm:prSet presAssocID="{434A14B4-B998-41A7-905D-3D04F343E0E2}" presName="rootText" presStyleLbl="node2" presStyleIdx="0" presStyleCnt="3" custLinFactNeighborX="-23" custLinFactNeighborY="-8651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5D80A24-0600-454B-AD09-22BA26135190}" type="pres">
      <dgm:prSet presAssocID="{434A14B4-B998-41A7-905D-3D04F343E0E2}" presName="rootConnector" presStyleLbl="node2" presStyleIdx="0" presStyleCnt="3"/>
      <dgm:spPr/>
      <dgm:t>
        <a:bodyPr/>
        <a:lstStyle/>
        <a:p>
          <a:endParaRPr lang="el-GR"/>
        </a:p>
      </dgm:t>
    </dgm:pt>
    <dgm:pt modelId="{DA534007-4881-4E58-A620-C28E4090E832}" type="pres">
      <dgm:prSet presAssocID="{434A14B4-B998-41A7-905D-3D04F343E0E2}" presName="hierChild4" presStyleCnt="0"/>
      <dgm:spPr/>
    </dgm:pt>
    <dgm:pt modelId="{4E83A713-DDEE-4381-8CEE-5E2C868F1A1C}" type="pres">
      <dgm:prSet presAssocID="{434A14B4-B998-41A7-905D-3D04F343E0E2}" presName="hierChild5" presStyleCnt="0"/>
      <dgm:spPr/>
    </dgm:pt>
    <dgm:pt modelId="{DC1CF183-D247-4959-94EC-B73A9C48E962}" type="pres">
      <dgm:prSet presAssocID="{3EC90FA9-FCA8-4B63-BECA-530D6F4302E1}" presName="Name37" presStyleLbl="parChTrans1D2" presStyleIdx="1" presStyleCnt="3"/>
      <dgm:spPr/>
      <dgm:t>
        <a:bodyPr/>
        <a:lstStyle/>
        <a:p>
          <a:endParaRPr lang="el-GR"/>
        </a:p>
      </dgm:t>
    </dgm:pt>
    <dgm:pt modelId="{01E06EBB-DF7C-4B5C-BD4B-30CC2B22FA50}" type="pres">
      <dgm:prSet presAssocID="{76089E3E-963B-4217-8691-7060B6BBA4E1}" presName="hierRoot2" presStyleCnt="0">
        <dgm:presLayoutVars>
          <dgm:hierBranch val="init"/>
        </dgm:presLayoutVars>
      </dgm:prSet>
      <dgm:spPr/>
    </dgm:pt>
    <dgm:pt modelId="{281D172E-FF91-412D-815D-3C8E984F8C76}" type="pres">
      <dgm:prSet presAssocID="{76089E3E-963B-4217-8691-7060B6BBA4E1}" presName="rootComposite" presStyleCnt="0"/>
      <dgm:spPr/>
    </dgm:pt>
    <dgm:pt modelId="{E8703630-43E0-468F-8848-E70F59BF4856}" type="pres">
      <dgm:prSet presAssocID="{76089E3E-963B-4217-8691-7060B6BBA4E1}" presName="rootText" presStyleLbl="node2" presStyleIdx="1" presStyleCnt="3" custLinFactNeighborX="-127" custLinFactNeighborY="-8651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31A0925-7B55-44ED-B02B-4993C1A87B1C}" type="pres">
      <dgm:prSet presAssocID="{76089E3E-963B-4217-8691-7060B6BBA4E1}" presName="rootConnector" presStyleLbl="node2" presStyleIdx="1" presStyleCnt="3"/>
      <dgm:spPr/>
      <dgm:t>
        <a:bodyPr/>
        <a:lstStyle/>
        <a:p>
          <a:endParaRPr lang="el-GR"/>
        </a:p>
      </dgm:t>
    </dgm:pt>
    <dgm:pt modelId="{95911FE4-AB2C-45E8-BA90-56189B5E8A6D}" type="pres">
      <dgm:prSet presAssocID="{76089E3E-963B-4217-8691-7060B6BBA4E1}" presName="hierChild4" presStyleCnt="0"/>
      <dgm:spPr/>
    </dgm:pt>
    <dgm:pt modelId="{A38F62EB-AA6A-4A6E-83C4-79344C2EF548}" type="pres">
      <dgm:prSet presAssocID="{76089E3E-963B-4217-8691-7060B6BBA4E1}" presName="hierChild5" presStyleCnt="0"/>
      <dgm:spPr/>
    </dgm:pt>
    <dgm:pt modelId="{348F91A7-8A32-4826-B6E1-2029163D55E3}" type="pres">
      <dgm:prSet presAssocID="{13B34487-2B5A-40D9-A14D-9665E19C36A6}" presName="Name37" presStyleLbl="parChTrans1D2" presStyleIdx="2" presStyleCnt="3"/>
      <dgm:spPr/>
      <dgm:t>
        <a:bodyPr/>
        <a:lstStyle/>
        <a:p>
          <a:endParaRPr lang="el-GR"/>
        </a:p>
      </dgm:t>
    </dgm:pt>
    <dgm:pt modelId="{4C391235-A2BD-4B5C-ADD0-D3E3668EB12C}" type="pres">
      <dgm:prSet presAssocID="{F64D0C7D-3A13-427A-ADEC-BBE90134F2E8}" presName="hierRoot2" presStyleCnt="0">
        <dgm:presLayoutVars>
          <dgm:hierBranch val="init"/>
        </dgm:presLayoutVars>
      </dgm:prSet>
      <dgm:spPr/>
    </dgm:pt>
    <dgm:pt modelId="{89C401AA-B8E6-499D-80F1-A3B207DA80DD}" type="pres">
      <dgm:prSet presAssocID="{F64D0C7D-3A13-427A-ADEC-BBE90134F2E8}" presName="rootComposite" presStyleCnt="0"/>
      <dgm:spPr/>
    </dgm:pt>
    <dgm:pt modelId="{13C5A4CB-E587-4223-B5B6-1DB6953789D4}" type="pres">
      <dgm:prSet presAssocID="{F64D0C7D-3A13-427A-ADEC-BBE90134F2E8}" presName="rootText" presStyleLbl="node2" presStyleIdx="2" presStyleCnt="3" custLinFactNeighborX="-3181" custLinFactNeighborY="-8651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AC86B89-EF5C-410A-B951-42946C5D10D8}" type="pres">
      <dgm:prSet presAssocID="{F64D0C7D-3A13-427A-ADEC-BBE90134F2E8}" presName="rootConnector" presStyleLbl="node2" presStyleIdx="2" presStyleCnt="3"/>
      <dgm:spPr/>
      <dgm:t>
        <a:bodyPr/>
        <a:lstStyle/>
        <a:p>
          <a:endParaRPr lang="el-GR"/>
        </a:p>
      </dgm:t>
    </dgm:pt>
    <dgm:pt modelId="{F4ADA421-3111-4283-870E-D6BCE6B07042}" type="pres">
      <dgm:prSet presAssocID="{F64D0C7D-3A13-427A-ADEC-BBE90134F2E8}" presName="hierChild4" presStyleCnt="0"/>
      <dgm:spPr/>
    </dgm:pt>
    <dgm:pt modelId="{E204300F-635D-4B38-8B79-AB0FF7EF57A7}" type="pres">
      <dgm:prSet presAssocID="{F64D0C7D-3A13-427A-ADEC-BBE90134F2E8}" presName="hierChild5" presStyleCnt="0"/>
      <dgm:spPr/>
    </dgm:pt>
    <dgm:pt modelId="{AF90EE54-0458-45B8-B6A7-51C99FE02EA1}" type="pres">
      <dgm:prSet presAssocID="{FCD76CFD-17CB-4733-BB58-8DA5FFE8B3F6}" presName="hierChild3" presStyleCnt="0"/>
      <dgm:spPr/>
    </dgm:pt>
  </dgm:ptLst>
  <dgm:cxnLst>
    <dgm:cxn modelId="{BD35EF1E-D730-4BAB-9638-004D4FCBAA92}" type="presOf" srcId="{434A14B4-B998-41A7-905D-3D04F343E0E2}" destId="{3B79EF78-52B7-43AB-8A08-E83CD4889C13}" srcOrd="0" destOrd="0" presId="urn:microsoft.com/office/officeart/2005/8/layout/orgChart1"/>
    <dgm:cxn modelId="{8EC4C169-8AA4-4A3F-8BD5-2CC0BFEA9C60}" type="presOf" srcId="{3EC90FA9-FCA8-4B63-BECA-530D6F4302E1}" destId="{DC1CF183-D247-4959-94EC-B73A9C48E962}" srcOrd="0" destOrd="0" presId="urn:microsoft.com/office/officeart/2005/8/layout/orgChart1"/>
    <dgm:cxn modelId="{25E16ED4-47B5-4E65-B1C1-A2048887A991}" type="presOf" srcId="{FCD76CFD-17CB-4733-BB58-8DA5FFE8B3F6}" destId="{16E29BA1-115F-4F0D-8A90-5FCD0272B562}" srcOrd="1" destOrd="0" presId="urn:microsoft.com/office/officeart/2005/8/layout/orgChart1"/>
    <dgm:cxn modelId="{41660E46-6C9F-4B8F-8007-D45EEB7AF942}" type="presOf" srcId="{F64D0C7D-3A13-427A-ADEC-BBE90134F2E8}" destId="{13C5A4CB-E587-4223-B5B6-1DB6953789D4}" srcOrd="0" destOrd="0" presId="urn:microsoft.com/office/officeart/2005/8/layout/orgChart1"/>
    <dgm:cxn modelId="{AB859D9F-7DE0-4B50-92AA-6063E1EFC3AC}" srcId="{FCD76CFD-17CB-4733-BB58-8DA5FFE8B3F6}" destId="{434A14B4-B998-41A7-905D-3D04F343E0E2}" srcOrd="0" destOrd="0" parTransId="{9A70FD10-3402-42C1-BD1D-5F1A86CC925C}" sibTransId="{FBAFF545-C964-42AC-84C3-424537CDBCF3}"/>
    <dgm:cxn modelId="{0101A2F7-8458-45D6-80E9-3D2F74B56001}" srcId="{FCD76CFD-17CB-4733-BB58-8DA5FFE8B3F6}" destId="{76089E3E-963B-4217-8691-7060B6BBA4E1}" srcOrd="1" destOrd="0" parTransId="{3EC90FA9-FCA8-4B63-BECA-530D6F4302E1}" sibTransId="{AD3AB4F6-D9BB-45BF-A608-0EA82F57739C}"/>
    <dgm:cxn modelId="{D8019A83-44B8-4052-8D56-89D2BF3A604A}" type="presOf" srcId="{9A70FD10-3402-42C1-BD1D-5F1A86CC925C}" destId="{A2D8CE70-D27A-4B52-9435-0B406574FFE9}" srcOrd="0" destOrd="0" presId="urn:microsoft.com/office/officeart/2005/8/layout/orgChart1"/>
    <dgm:cxn modelId="{1BBA7B38-6682-40D8-9F99-82C22E39D3FC}" type="presOf" srcId="{76089E3E-963B-4217-8691-7060B6BBA4E1}" destId="{E8703630-43E0-468F-8848-E70F59BF4856}" srcOrd="0" destOrd="0" presId="urn:microsoft.com/office/officeart/2005/8/layout/orgChart1"/>
    <dgm:cxn modelId="{64DE4ACE-3D91-4D88-A427-793ADD15E68F}" type="presOf" srcId="{13B34487-2B5A-40D9-A14D-9665E19C36A6}" destId="{348F91A7-8A32-4826-B6E1-2029163D55E3}" srcOrd="0" destOrd="0" presId="urn:microsoft.com/office/officeart/2005/8/layout/orgChart1"/>
    <dgm:cxn modelId="{BA13E0F8-8737-4388-9B2E-13AD09D42350}" type="presOf" srcId="{F64D0C7D-3A13-427A-ADEC-BBE90134F2E8}" destId="{FAC86B89-EF5C-410A-B951-42946C5D10D8}" srcOrd="1" destOrd="0" presId="urn:microsoft.com/office/officeart/2005/8/layout/orgChart1"/>
    <dgm:cxn modelId="{68F85BA3-AE55-4DCA-A79B-2C6FBF732979}" type="presOf" srcId="{0DC4333A-7E5E-4941-8AFE-466BD4A031C3}" destId="{16E3DE17-6606-4014-A600-C34CB25C3F0A}" srcOrd="0" destOrd="0" presId="urn:microsoft.com/office/officeart/2005/8/layout/orgChart1"/>
    <dgm:cxn modelId="{49F0380B-4712-4930-AEBC-9D5122080C2D}" srcId="{0DC4333A-7E5E-4941-8AFE-466BD4A031C3}" destId="{FCD76CFD-17CB-4733-BB58-8DA5FFE8B3F6}" srcOrd="0" destOrd="0" parTransId="{70F247BA-EDAC-408D-8037-34DEA01D2E7D}" sibTransId="{DFD32798-4079-427A-8B96-53642E327DD8}"/>
    <dgm:cxn modelId="{00C330B9-D112-4217-BF5D-3B55A4404EA1}" srcId="{FCD76CFD-17CB-4733-BB58-8DA5FFE8B3F6}" destId="{F64D0C7D-3A13-427A-ADEC-BBE90134F2E8}" srcOrd="2" destOrd="0" parTransId="{13B34487-2B5A-40D9-A14D-9665E19C36A6}" sibTransId="{6E06E517-720A-40A3-AE38-4A7DF3A1383E}"/>
    <dgm:cxn modelId="{725668D7-4955-46D2-8100-C7DA47FAC848}" type="presOf" srcId="{FCD76CFD-17CB-4733-BB58-8DA5FFE8B3F6}" destId="{D42DCA88-6A99-4C28-8F60-673A55C4C6F4}" srcOrd="0" destOrd="0" presId="urn:microsoft.com/office/officeart/2005/8/layout/orgChart1"/>
    <dgm:cxn modelId="{E7FC1B66-8E01-4EBC-BEBE-74508BD003A6}" type="presOf" srcId="{434A14B4-B998-41A7-905D-3D04F343E0E2}" destId="{15D80A24-0600-454B-AD09-22BA26135190}" srcOrd="1" destOrd="0" presId="urn:microsoft.com/office/officeart/2005/8/layout/orgChart1"/>
    <dgm:cxn modelId="{D1E4B76B-2C2C-44DE-83F6-523E92058966}" type="presOf" srcId="{76089E3E-963B-4217-8691-7060B6BBA4E1}" destId="{031A0925-7B55-44ED-B02B-4993C1A87B1C}" srcOrd="1" destOrd="0" presId="urn:microsoft.com/office/officeart/2005/8/layout/orgChart1"/>
    <dgm:cxn modelId="{87219C0E-A464-4A7E-BA94-67167935EEA5}" type="presParOf" srcId="{16E3DE17-6606-4014-A600-C34CB25C3F0A}" destId="{A7C5C986-A33B-48E3-A49D-09305ECFF9C9}" srcOrd="0" destOrd="0" presId="urn:microsoft.com/office/officeart/2005/8/layout/orgChart1"/>
    <dgm:cxn modelId="{937004C8-FB9F-4740-BE47-C1CFB53203C5}" type="presParOf" srcId="{A7C5C986-A33B-48E3-A49D-09305ECFF9C9}" destId="{D41F64C2-4148-4CE6-AB65-5D3BE761A484}" srcOrd="0" destOrd="0" presId="urn:microsoft.com/office/officeart/2005/8/layout/orgChart1"/>
    <dgm:cxn modelId="{AEC72EAC-FD26-4678-AC80-C16DC6816D07}" type="presParOf" srcId="{D41F64C2-4148-4CE6-AB65-5D3BE761A484}" destId="{D42DCA88-6A99-4C28-8F60-673A55C4C6F4}" srcOrd="0" destOrd="0" presId="urn:microsoft.com/office/officeart/2005/8/layout/orgChart1"/>
    <dgm:cxn modelId="{9C3A7749-A127-4713-8606-81C38FE6710A}" type="presParOf" srcId="{D41F64C2-4148-4CE6-AB65-5D3BE761A484}" destId="{16E29BA1-115F-4F0D-8A90-5FCD0272B562}" srcOrd="1" destOrd="0" presId="urn:microsoft.com/office/officeart/2005/8/layout/orgChart1"/>
    <dgm:cxn modelId="{7B507C1E-F65F-4E8F-883B-0CA664B538BE}" type="presParOf" srcId="{A7C5C986-A33B-48E3-A49D-09305ECFF9C9}" destId="{02C1DBD0-EE5F-455B-B495-1132EF165D32}" srcOrd="1" destOrd="0" presId="urn:microsoft.com/office/officeart/2005/8/layout/orgChart1"/>
    <dgm:cxn modelId="{C90CEB59-269B-4940-A91F-30B351262291}" type="presParOf" srcId="{02C1DBD0-EE5F-455B-B495-1132EF165D32}" destId="{A2D8CE70-D27A-4B52-9435-0B406574FFE9}" srcOrd="0" destOrd="0" presId="urn:microsoft.com/office/officeart/2005/8/layout/orgChart1"/>
    <dgm:cxn modelId="{3CD33909-2A19-40CA-9427-99EAD2CF532E}" type="presParOf" srcId="{02C1DBD0-EE5F-455B-B495-1132EF165D32}" destId="{AC8ABF21-2CA0-4AC7-9D6F-D50061594794}" srcOrd="1" destOrd="0" presId="urn:microsoft.com/office/officeart/2005/8/layout/orgChart1"/>
    <dgm:cxn modelId="{291E78A1-57BC-4570-AC26-AA04ABB996B8}" type="presParOf" srcId="{AC8ABF21-2CA0-4AC7-9D6F-D50061594794}" destId="{6EC11CC2-33EC-4CDB-BF31-4061834A3EAD}" srcOrd="0" destOrd="0" presId="urn:microsoft.com/office/officeart/2005/8/layout/orgChart1"/>
    <dgm:cxn modelId="{8EB679B7-04C5-4DF6-9E70-BFDE16560F01}" type="presParOf" srcId="{6EC11CC2-33EC-4CDB-BF31-4061834A3EAD}" destId="{3B79EF78-52B7-43AB-8A08-E83CD4889C13}" srcOrd="0" destOrd="0" presId="urn:microsoft.com/office/officeart/2005/8/layout/orgChart1"/>
    <dgm:cxn modelId="{5D3BE0BE-5552-4103-9406-12DDB8DDDF89}" type="presParOf" srcId="{6EC11CC2-33EC-4CDB-BF31-4061834A3EAD}" destId="{15D80A24-0600-454B-AD09-22BA26135190}" srcOrd="1" destOrd="0" presId="urn:microsoft.com/office/officeart/2005/8/layout/orgChart1"/>
    <dgm:cxn modelId="{9B940534-7E43-426F-9BDF-8B082F0B9B97}" type="presParOf" srcId="{AC8ABF21-2CA0-4AC7-9D6F-D50061594794}" destId="{DA534007-4881-4E58-A620-C28E4090E832}" srcOrd="1" destOrd="0" presId="urn:microsoft.com/office/officeart/2005/8/layout/orgChart1"/>
    <dgm:cxn modelId="{E3F60388-4AAD-4768-878E-9676DCAA10A1}" type="presParOf" srcId="{AC8ABF21-2CA0-4AC7-9D6F-D50061594794}" destId="{4E83A713-DDEE-4381-8CEE-5E2C868F1A1C}" srcOrd="2" destOrd="0" presId="urn:microsoft.com/office/officeart/2005/8/layout/orgChart1"/>
    <dgm:cxn modelId="{28D28CE6-53B6-4979-A05F-12C0BA3B47F6}" type="presParOf" srcId="{02C1DBD0-EE5F-455B-B495-1132EF165D32}" destId="{DC1CF183-D247-4959-94EC-B73A9C48E962}" srcOrd="2" destOrd="0" presId="urn:microsoft.com/office/officeart/2005/8/layout/orgChart1"/>
    <dgm:cxn modelId="{3AB077B6-E1B7-4E4C-93D5-D14CFF28B96E}" type="presParOf" srcId="{02C1DBD0-EE5F-455B-B495-1132EF165D32}" destId="{01E06EBB-DF7C-4B5C-BD4B-30CC2B22FA50}" srcOrd="3" destOrd="0" presId="urn:microsoft.com/office/officeart/2005/8/layout/orgChart1"/>
    <dgm:cxn modelId="{EAE9420C-2EC9-457B-A6BB-651B9A976FD0}" type="presParOf" srcId="{01E06EBB-DF7C-4B5C-BD4B-30CC2B22FA50}" destId="{281D172E-FF91-412D-815D-3C8E984F8C76}" srcOrd="0" destOrd="0" presId="urn:microsoft.com/office/officeart/2005/8/layout/orgChart1"/>
    <dgm:cxn modelId="{0E396054-62FA-44BB-9499-9D2B530252D0}" type="presParOf" srcId="{281D172E-FF91-412D-815D-3C8E984F8C76}" destId="{E8703630-43E0-468F-8848-E70F59BF4856}" srcOrd="0" destOrd="0" presId="urn:microsoft.com/office/officeart/2005/8/layout/orgChart1"/>
    <dgm:cxn modelId="{9A1F0F05-9462-4F44-BB3E-304BF79FF287}" type="presParOf" srcId="{281D172E-FF91-412D-815D-3C8E984F8C76}" destId="{031A0925-7B55-44ED-B02B-4993C1A87B1C}" srcOrd="1" destOrd="0" presId="urn:microsoft.com/office/officeart/2005/8/layout/orgChart1"/>
    <dgm:cxn modelId="{D74A19E1-E990-4221-AD00-C30558FB1158}" type="presParOf" srcId="{01E06EBB-DF7C-4B5C-BD4B-30CC2B22FA50}" destId="{95911FE4-AB2C-45E8-BA90-56189B5E8A6D}" srcOrd="1" destOrd="0" presId="urn:microsoft.com/office/officeart/2005/8/layout/orgChart1"/>
    <dgm:cxn modelId="{225C0B7A-6172-4820-A39B-FA1C8DC55A25}" type="presParOf" srcId="{01E06EBB-DF7C-4B5C-BD4B-30CC2B22FA50}" destId="{A38F62EB-AA6A-4A6E-83C4-79344C2EF548}" srcOrd="2" destOrd="0" presId="urn:microsoft.com/office/officeart/2005/8/layout/orgChart1"/>
    <dgm:cxn modelId="{4744EAF4-A008-4AB8-9719-39E9DA3461AE}" type="presParOf" srcId="{02C1DBD0-EE5F-455B-B495-1132EF165D32}" destId="{348F91A7-8A32-4826-B6E1-2029163D55E3}" srcOrd="4" destOrd="0" presId="urn:microsoft.com/office/officeart/2005/8/layout/orgChart1"/>
    <dgm:cxn modelId="{D9EF264B-AFE4-4EFD-8FB1-D872DB45367C}" type="presParOf" srcId="{02C1DBD0-EE5F-455B-B495-1132EF165D32}" destId="{4C391235-A2BD-4B5C-ADD0-D3E3668EB12C}" srcOrd="5" destOrd="0" presId="urn:microsoft.com/office/officeart/2005/8/layout/orgChart1"/>
    <dgm:cxn modelId="{4240D6F6-A7C1-4EF8-B79E-38E0001AF10C}" type="presParOf" srcId="{4C391235-A2BD-4B5C-ADD0-D3E3668EB12C}" destId="{89C401AA-B8E6-499D-80F1-A3B207DA80DD}" srcOrd="0" destOrd="0" presId="urn:microsoft.com/office/officeart/2005/8/layout/orgChart1"/>
    <dgm:cxn modelId="{986436F9-C7A3-4B92-8660-F3D1D97D5CB4}" type="presParOf" srcId="{89C401AA-B8E6-499D-80F1-A3B207DA80DD}" destId="{13C5A4CB-E587-4223-B5B6-1DB6953789D4}" srcOrd="0" destOrd="0" presId="urn:microsoft.com/office/officeart/2005/8/layout/orgChart1"/>
    <dgm:cxn modelId="{1B360203-CF45-473E-89F6-AB339165C8D4}" type="presParOf" srcId="{89C401AA-B8E6-499D-80F1-A3B207DA80DD}" destId="{FAC86B89-EF5C-410A-B951-42946C5D10D8}" srcOrd="1" destOrd="0" presId="urn:microsoft.com/office/officeart/2005/8/layout/orgChart1"/>
    <dgm:cxn modelId="{E49761A2-7F15-4256-A944-78BC6DC4C2E3}" type="presParOf" srcId="{4C391235-A2BD-4B5C-ADD0-D3E3668EB12C}" destId="{F4ADA421-3111-4283-870E-D6BCE6B07042}" srcOrd="1" destOrd="0" presId="urn:microsoft.com/office/officeart/2005/8/layout/orgChart1"/>
    <dgm:cxn modelId="{B1CA248C-7274-45E8-9402-8F4AD1C1ADE8}" type="presParOf" srcId="{4C391235-A2BD-4B5C-ADD0-D3E3668EB12C}" destId="{E204300F-635D-4B38-8B79-AB0FF7EF57A7}" srcOrd="2" destOrd="0" presId="urn:microsoft.com/office/officeart/2005/8/layout/orgChart1"/>
    <dgm:cxn modelId="{13360B60-703A-47C6-BB8F-670339061DCE}" type="presParOf" srcId="{A7C5C986-A33B-48E3-A49D-09305ECFF9C9}" destId="{AF90EE54-0458-45B8-B6A7-51C99FE02E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F91A7-8A32-4826-B6E1-2029163D55E3}">
      <dsp:nvSpPr>
        <dsp:cNvPr id="0" name=""/>
        <dsp:cNvSpPr/>
      </dsp:nvSpPr>
      <dsp:spPr>
        <a:xfrm>
          <a:off x="4139466" y="792089"/>
          <a:ext cx="2914194" cy="65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769"/>
              </a:lnTo>
              <a:lnTo>
                <a:pt x="2914194" y="394769"/>
              </a:lnTo>
              <a:lnTo>
                <a:pt x="2914194" y="651184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CF183-D247-4959-94EC-B73A9C48E962}">
      <dsp:nvSpPr>
        <dsp:cNvPr id="0" name=""/>
        <dsp:cNvSpPr/>
      </dsp:nvSpPr>
      <dsp:spPr>
        <a:xfrm>
          <a:off x="4093746" y="792089"/>
          <a:ext cx="91440" cy="651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769"/>
              </a:lnTo>
              <a:lnTo>
                <a:pt x="79615" y="394769"/>
              </a:lnTo>
              <a:lnTo>
                <a:pt x="79615" y="651184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8CE70-D27A-4B52-9435-0B406574FFE9}">
      <dsp:nvSpPr>
        <dsp:cNvPr id="0" name=""/>
        <dsp:cNvSpPr/>
      </dsp:nvSpPr>
      <dsp:spPr>
        <a:xfrm>
          <a:off x="1221024" y="792089"/>
          <a:ext cx="2918442" cy="651184"/>
        </a:xfrm>
        <a:custGeom>
          <a:avLst/>
          <a:gdLst/>
          <a:ahLst/>
          <a:cxnLst/>
          <a:rect l="0" t="0" r="0" b="0"/>
          <a:pathLst>
            <a:path>
              <a:moveTo>
                <a:pt x="2918442" y="0"/>
              </a:moveTo>
              <a:lnTo>
                <a:pt x="2918442" y="394769"/>
              </a:lnTo>
              <a:lnTo>
                <a:pt x="0" y="394769"/>
              </a:lnTo>
              <a:lnTo>
                <a:pt x="0" y="651184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DCA88-6A99-4C28-8F60-673A55C4C6F4}">
      <dsp:nvSpPr>
        <dsp:cNvPr id="0" name=""/>
        <dsp:cNvSpPr/>
      </dsp:nvSpPr>
      <dsp:spPr>
        <a:xfrm>
          <a:off x="3312369" y="284912"/>
          <a:ext cx="1654194" cy="5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</a:rPr>
            <a:t>Ca</a:t>
          </a:r>
          <a:r>
            <a:rPr lang="en-US" sz="2400" b="1" kern="1200" baseline="30000" dirty="0" smtClean="0">
              <a:solidFill>
                <a:srgbClr val="FFFF00"/>
              </a:solidFill>
            </a:rPr>
            <a:t>++</a:t>
          </a:r>
          <a:r>
            <a:rPr lang="en-US" sz="2400" b="1" kern="1200" baseline="0" dirty="0" smtClean="0">
              <a:solidFill>
                <a:srgbClr val="FFFF00"/>
              </a:solidFill>
            </a:rPr>
            <a:t> </a:t>
          </a:r>
          <a:r>
            <a:rPr lang="el-GR" sz="2400" b="1" kern="1200" baseline="0" dirty="0" smtClean="0">
              <a:solidFill>
                <a:srgbClr val="FFFF00"/>
              </a:solidFill>
            </a:rPr>
            <a:t>ορού</a:t>
          </a:r>
        </a:p>
      </dsp:txBody>
      <dsp:txXfrm>
        <a:off x="3312369" y="284912"/>
        <a:ext cx="1654194" cy="507176"/>
      </dsp:txXfrm>
    </dsp:sp>
    <dsp:sp modelId="{3B79EF78-52B7-43AB-8A08-E83CD4889C13}">
      <dsp:nvSpPr>
        <dsp:cNvPr id="0" name=""/>
        <dsp:cNvSpPr/>
      </dsp:nvSpPr>
      <dsp:spPr>
        <a:xfrm>
          <a:off x="0" y="1443273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FFFF00"/>
              </a:solidFill>
              <a:latin typeface="+mn-lt"/>
              <a:cs typeface="Arial" pitchFamily="34" charset="0"/>
            </a:rPr>
            <a:t>40%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+mn-lt"/>
            </a:rPr>
            <a:t>Συνδεδεμένο με αλβουμίνη</a:t>
          </a:r>
          <a:endParaRPr lang="el-GR" sz="2000" kern="1200" dirty="0">
            <a:latin typeface="+mn-lt"/>
          </a:endParaRPr>
        </a:p>
      </dsp:txBody>
      <dsp:txXfrm>
        <a:off x="0" y="1443273"/>
        <a:ext cx="2442048" cy="1221024"/>
      </dsp:txXfrm>
    </dsp:sp>
    <dsp:sp modelId="{E8703630-43E0-468F-8848-E70F59BF4856}">
      <dsp:nvSpPr>
        <dsp:cNvPr id="0" name=""/>
        <dsp:cNvSpPr/>
      </dsp:nvSpPr>
      <dsp:spPr>
        <a:xfrm>
          <a:off x="2952338" y="1443273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FFFF00"/>
              </a:solidFill>
              <a:latin typeface="+mn-lt"/>
              <a:cs typeface="Arial" pitchFamily="34" charset="0"/>
            </a:rPr>
            <a:t>15%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+mn-lt"/>
              <a:cs typeface="Arial" pitchFamily="34" charset="0"/>
            </a:rPr>
            <a:t>Συνδεδεμένο με ανιόντα (</a:t>
          </a:r>
          <a:r>
            <a:rPr lang="el-GR" sz="1700" kern="1200" dirty="0" err="1" smtClean="0">
              <a:latin typeface="+mn-lt"/>
              <a:cs typeface="Arial" pitchFamily="34" charset="0"/>
            </a:rPr>
            <a:t>θειϊκά</a:t>
          </a:r>
          <a:r>
            <a:rPr lang="el-GR" sz="1700" kern="1200" dirty="0" smtClean="0">
              <a:latin typeface="+mn-lt"/>
              <a:cs typeface="Arial" pitchFamily="34" charset="0"/>
            </a:rPr>
            <a:t>, φωσφορικά, γαλακτικά, κιτρικά)</a:t>
          </a:r>
          <a:endParaRPr lang="el-GR" sz="1700" kern="1200" dirty="0">
            <a:latin typeface="+mn-lt"/>
            <a:cs typeface="Arial" pitchFamily="34" charset="0"/>
          </a:endParaRPr>
        </a:p>
      </dsp:txBody>
      <dsp:txXfrm>
        <a:off x="2952338" y="1443273"/>
        <a:ext cx="2442048" cy="1221024"/>
      </dsp:txXfrm>
    </dsp:sp>
    <dsp:sp modelId="{13C5A4CB-E587-4223-B5B6-1DB6953789D4}">
      <dsp:nvSpPr>
        <dsp:cNvPr id="0" name=""/>
        <dsp:cNvSpPr/>
      </dsp:nvSpPr>
      <dsp:spPr>
        <a:xfrm>
          <a:off x="5832636" y="1443273"/>
          <a:ext cx="2442048" cy="1221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FFFF00"/>
              </a:solidFill>
              <a:latin typeface="+mn-lt"/>
              <a:cs typeface="Arial" pitchFamily="34" charset="0"/>
            </a:rPr>
            <a:t>45%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+mn-lt"/>
              <a:cs typeface="Arial" pitchFamily="34" charset="0"/>
            </a:rPr>
            <a:t>Ελεύθερο (ιονισμένο) </a:t>
          </a:r>
          <a:endParaRPr lang="el-GR" sz="2400" kern="1200" dirty="0">
            <a:latin typeface="+mn-lt"/>
            <a:cs typeface="Arial" pitchFamily="34" charset="0"/>
          </a:endParaRPr>
        </a:p>
      </dsp:txBody>
      <dsp:txXfrm>
        <a:off x="5832636" y="1443273"/>
        <a:ext cx="2442048" cy="1221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2CDF-A64A-466A-8411-135E05AF29F3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27741-37DD-41F6-8C65-5710522C4BC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972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υπερασβεστιαιμία</a:t>
            </a:r>
            <a:r>
              <a:rPr lang="el-GR" dirty="0" smtClean="0"/>
              <a:t> στο</a:t>
            </a:r>
            <a:r>
              <a:rPr lang="el-GR" baseline="0" dirty="0" smtClean="0"/>
              <a:t> ΠΜ είναι αληθής και οφείλεται σε </a:t>
            </a:r>
            <a:r>
              <a:rPr lang="el-GR" baseline="0" dirty="0" err="1" smtClean="0"/>
              <a:t>οστεολύσιες</a:t>
            </a:r>
            <a:r>
              <a:rPr lang="el-GR" baseline="0" dirty="0" smtClean="0"/>
              <a:t>. Όμως σε σπάνιες περιπτώσεις</a:t>
            </a:r>
            <a:r>
              <a:rPr lang="el-GR" dirty="0" smtClean="0"/>
              <a:t> σε Πολλαπλό </a:t>
            </a:r>
            <a:r>
              <a:rPr lang="el-GR" dirty="0" err="1" smtClean="0"/>
              <a:t>Μυέλωμα</a:t>
            </a:r>
            <a:r>
              <a:rPr lang="el-GR" baseline="0" dirty="0" smtClean="0"/>
              <a:t> η </a:t>
            </a:r>
            <a:r>
              <a:rPr lang="el-GR" baseline="0" dirty="0" err="1" smtClean="0"/>
              <a:t>κλωνική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ανοσοσφαιρίνη</a:t>
            </a:r>
            <a:r>
              <a:rPr lang="el-GR" baseline="0" dirty="0" smtClean="0"/>
              <a:t> εμφανίζει μεγάλη σύνδεση με το ασβέστιο με αποτέλεσμα την παρουσία </a:t>
            </a:r>
            <a:r>
              <a:rPr lang="el-GR" baseline="0" dirty="0" err="1" smtClean="0"/>
              <a:t>υπερασβεστιαιμίας</a:t>
            </a:r>
            <a:r>
              <a:rPr lang="el-GR" baseline="0" dirty="0" smtClean="0"/>
              <a:t> με φυσιολογικό </a:t>
            </a:r>
            <a:r>
              <a:rPr lang="el-GR" baseline="0" dirty="0" err="1" smtClean="0"/>
              <a:t>ιονοσμένο</a:t>
            </a:r>
            <a:r>
              <a:rPr lang="el-GR" baseline="0" dirty="0" smtClean="0"/>
              <a:t> ασβέστιο.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27741-37DD-41F6-8C65-5710522C4BC5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44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C9DD8-51AB-4E25-8BCA-1FC2A372BF0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91000"/>
            <a:ext cx="6172200" cy="4960938"/>
          </a:xfrm>
          <a:noFill/>
        </p:spPr>
        <p:txBody>
          <a:bodyPr/>
          <a:lstStyle/>
          <a:p>
            <a:pPr defTabSz="339725" eaLnBrk="1" hangingPunct="1"/>
            <a:r>
              <a:rPr lang="en-US" sz="1000" smtClean="0"/>
              <a:t>Define osteoblasts (builders) and osteoclasts (resorbers) again</a:t>
            </a:r>
          </a:p>
          <a:p>
            <a:pPr defTabSz="339725" eaLnBrk="1" hangingPunct="1"/>
            <a:r>
              <a:rPr lang="en-US" sz="1000" smtClean="0"/>
              <a:t>Calcitonin</a:t>
            </a:r>
          </a:p>
          <a:p>
            <a:pPr defTabSz="339725" eaLnBrk="1" hangingPunct="1"/>
            <a:r>
              <a:rPr lang="en-US" sz="1000" smtClean="0"/>
              <a:t>Parathormone</a:t>
            </a:r>
          </a:p>
          <a:p>
            <a:pPr defTabSz="339725" eaLnBrk="1" hangingPunct="1"/>
            <a:r>
              <a:rPr lang="en-US" sz="1000" smtClean="0"/>
              <a:t>Vit D3</a:t>
            </a:r>
          </a:p>
          <a:p>
            <a:pPr defTabSz="339725" eaLnBrk="1" hangingPunct="1"/>
            <a:endParaRPr lang="en-US" sz="1000" smtClean="0"/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Other hormonal regulators of Ca++ homeostasis:   </a:t>
            </a:r>
            <a:r>
              <a:rPr lang="en-US" sz="1000" b="1" smtClean="0">
                <a:cs typeface="Times New Roman" pitchFamily="18" charset="0"/>
              </a:rPr>
              <a:t> Estrogens 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-stimulate osteoblast activity , limits osteoclast activity, and enhance PTH secretion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-although there is a lot of disagreement on what estrogens do exactly in bone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 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-estrogens changes the set point of PTH cells in the parathyroid so a greater reduction of Ca++ is needed to increase PTH secretion (so E2 decreases Ca++ loss from bones)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 </a:t>
            </a:r>
          </a:p>
          <a:p>
            <a:pPr defTabSz="339725" eaLnBrk="1" hangingPunct="1"/>
            <a:r>
              <a:rPr lang="en-US" sz="1000" b="1" smtClean="0">
                <a:cs typeface="Times New Roman" pitchFamily="18" charset="0"/>
              </a:rPr>
              <a:t>Clinical aspects</a:t>
            </a:r>
            <a:r>
              <a:rPr lang="en-US" sz="1000" smtClean="0">
                <a:cs typeface="Times New Roman" pitchFamily="18" charset="0"/>
              </a:rPr>
              <a:t>:  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-(there are not many clinical problems with Ca++, because it rapidly leads to death)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-Osteoporosis:  decalcification and loss of bone matrix from the skeleton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-maximum bone mass is achieved in women at age 35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-in the 30 years after menopause, women lose 30-50% of their bone mass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-more common in women than men, may be because women have smaller bone calcium reserves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-treatment: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	-estrogen replacement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	-increased Ca++ in the diet (slow down Ca++ turnover from bone)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	-exercise (especially weight bearing activities)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	  stimulates bone deposition</a:t>
            </a:r>
          </a:p>
          <a:p>
            <a:pPr defTabSz="339725" eaLnBrk="1" hangingPunct="1"/>
            <a:r>
              <a:rPr lang="en-US" sz="1000" smtClean="0">
                <a:cs typeface="Times New Roman" pitchFamily="18" charset="0"/>
              </a:rPr>
              <a:t>		  raquet arm of tennis players is 35% more dense than other arm</a:t>
            </a:r>
          </a:p>
          <a:p>
            <a:pPr defTabSz="339725"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27741-37DD-41F6-8C65-5710522C4BC5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5679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2,3</a:t>
            </a:r>
            <a:r>
              <a:rPr lang="el-GR" baseline="0" dirty="0" smtClean="0"/>
              <a:t> </a:t>
            </a:r>
            <a:r>
              <a:rPr lang="en-US" baseline="0" dirty="0" smtClean="0"/>
              <a:t>DPG</a:t>
            </a:r>
            <a:r>
              <a:rPr lang="el-GR" baseline="0" dirty="0" smtClean="0"/>
              <a:t>: </a:t>
            </a:r>
            <a:r>
              <a:rPr lang="el-GR" baseline="0" dirty="0" err="1" smtClean="0"/>
              <a:t>διφωσφογλυκερικό</a:t>
            </a:r>
            <a:r>
              <a:rPr lang="el-GR" baseline="0" dirty="0" smtClean="0"/>
              <a:t> οξύ ερυθρών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27741-37DD-41F6-8C65-5710522C4BC5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59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035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393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584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35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22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675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305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73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700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949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230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3DBC-7A17-4982-A248-E2AA1B999289}" type="datetimeFigureOut">
              <a:rPr lang="el-GR" smtClean="0"/>
              <a:pPr/>
              <a:t>24/4/2015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6BDC-C07F-48A3-9AE7-D5D2655BFE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159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Διαταραχές του Ασβεστίου, Φωσφόρου και Μαγνησίου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4628728"/>
            <a:ext cx="7560840" cy="17526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Παπαχρήστου Ευάγγελος </a:t>
            </a:r>
          </a:p>
          <a:p>
            <a:r>
              <a:rPr lang="el-GR" sz="2400" dirty="0" smtClean="0">
                <a:solidFill>
                  <a:schemeClr val="tx1">
                    <a:lumMod val="65000"/>
                  </a:schemeClr>
                </a:solidFill>
              </a:rPr>
              <a:t>Επίκουρος Καθηγητής Παθολογίας – Νεφρολογίας</a:t>
            </a:r>
          </a:p>
          <a:p>
            <a:r>
              <a:rPr lang="el-GR" sz="2600" dirty="0" smtClean="0">
                <a:solidFill>
                  <a:schemeClr val="tx1">
                    <a:lumMod val="65000"/>
                  </a:schemeClr>
                </a:solidFill>
              </a:rPr>
              <a:t>Ιατρική Σχολή Πανεπιστημίου Πατρών</a:t>
            </a:r>
            <a:endParaRPr lang="el-GR" sz="2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C000"/>
                </a:solidFill>
                <a:latin typeface="Candara" pitchFamily="34" charset="0"/>
              </a:rPr>
              <a:t>Ομοιόσταση Παραθορμόνης</a:t>
            </a:r>
            <a:endParaRPr lang="el-GR" sz="3200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3" b="27804"/>
          <a:stretch/>
        </p:blipFill>
        <p:spPr bwMode="auto">
          <a:xfrm>
            <a:off x="251519" y="764704"/>
            <a:ext cx="86309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03"/>
          <a:stretch/>
        </p:blipFill>
        <p:spPr bwMode="auto">
          <a:xfrm>
            <a:off x="250825" y="3501008"/>
            <a:ext cx="8631601" cy="32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77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Ομοιόσταση ασβεστίου: Λεπτό έντερο</a:t>
            </a:r>
            <a:endParaRPr lang="el-GR" sz="36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79913" y="1484784"/>
            <a:ext cx="5364088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FFFF00"/>
                </a:solidFill>
              </a:rPr>
              <a:t>↑ απορρόφησης:</a:t>
            </a:r>
          </a:p>
          <a:p>
            <a:pPr lvl="1"/>
            <a:r>
              <a:rPr lang="el-GR" sz="2400" dirty="0" smtClean="0"/>
              <a:t>Εφηβεία - κύηση – γαλουχία (</a:t>
            </a:r>
            <a:r>
              <a:rPr lang="el-GR" sz="2400" dirty="0" err="1" smtClean="0"/>
              <a:t>βιτ</a:t>
            </a:r>
            <a:r>
              <a:rPr lang="el-GR" sz="2400" dirty="0" smtClean="0"/>
              <a:t> </a:t>
            </a:r>
            <a:r>
              <a:rPr lang="en-US" sz="2400" dirty="0" smtClean="0"/>
              <a:t>D)</a:t>
            </a:r>
          </a:p>
          <a:p>
            <a:pPr lvl="1"/>
            <a:r>
              <a:rPr lang="el-GR" sz="2400" dirty="0" smtClean="0"/>
              <a:t>Υπερβιταμίνωση </a:t>
            </a:r>
            <a:r>
              <a:rPr lang="en-US" sz="2400" dirty="0" smtClean="0"/>
              <a:t>D - </a:t>
            </a:r>
            <a:r>
              <a:rPr lang="el-GR" sz="2400" dirty="0" smtClean="0"/>
              <a:t>μεγαλακρία</a:t>
            </a:r>
          </a:p>
          <a:p>
            <a:pPr lvl="1"/>
            <a:r>
              <a:rPr lang="el-GR" sz="2400" dirty="0" smtClean="0"/>
              <a:t>Δίαιτα πλούσια σε ασβέστιο</a:t>
            </a:r>
          </a:p>
          <a:p>
            <a:pPr marL="0" indent="0">
              <a:buNone/>
            </a:pPr>
            <a:r>
              <a:rPr lang="el-GR" sz="2800" b="1" dirty="0" smtClean="0">
                <a:solidFill>
                  <a:srgbClr val="FFFF00"/>
                </a:solidFill>
              </a:rPr>
              <a:t>↓ απορρόφησης:</a:t>
            </a:r>
          </a:p>
          <a:p>
            <a:pPr lvl="1"/>
            <a:r>
              <a:rPr lang="el-GR" sz="2400" dirty="0" smtClean="0"/>
              <a:t>Δίαιτα πτωχή σε ασβέστιο, πλούσια σε φυτικές ίνες – λίπη</a:t>
            </a:r>
          </a:p>
          <a:p>
            <a:pPr lvl="1"/>
            <a:r>
              <a:rPr lang="el-GR" sz="2400" dirty="0" err="1" smtClean="0"/>
              <a:t>Κορτικοστεροειδή</a:t>
            </a:r>
            <a:endParaRPr lang="el-GR" sz="2400" dirty="0" smtClean="0"/>
          </a:p>
          <a:p>
            <a:pPr lvl="1"/>
            <a:r>
              <a:rPr lang="el-GR" sz="2400" dirty="0" smtClean="0"/>
              <a:t>Μεγάλη ηλικία</a:t>
            </a:r>
          </a:p>
          <a:p>
            <a:pPr lvl="1"/>
            <a:r>
              <a:rPr lang="el-GR" sz="2400" dirty="0" smtClean="0"/>
              <a:t>Ανεπάρκεια οιστρογόνων</a:t>
            </a:r>
          </a:p>
          <a:p>
            <a:pPr lvl="1"/>
            <a:r>
              <a:rPr lang="el-GR" sz="2400" dirty="0" smtClean="0"/>
              <a:t>Γαστρεκτομή, σ. δυσαπορρόφησης</a:t>
            </a:r>
          </a:p>
          <a:p>
            <a:pPr lvl="1"/>
            <a:r>
              <a:rPr lang="el-GR" sz="2400" dirty="0" smtClean="0"/>
              <a:t>Σ. Διαβήτης </a:t>
            </a:r>
          </a:p>
          <a:p>
            <a:pPr lvl="1"/>
            <a:r>
              <a:rPr lang="el-GR" sz="2400" dirty="0" smtClean="0"/>
              <a:t>ΧΝΝ</a:t>
            </a:r>
          </a:p>
          <a:p>
            <a:pPr lvl="1"/>
            <a:endParaRPr lang="el-GR" sz="2400" dirty="0">
              <a:latin typeface="Calibri"/>
            </a:endParaRPr>
          </a:p>
          <a:p>
            <a:pPr lvl="1"/>
            <a:endParaRPr lang="el-GR" sz="2400" dirty="0"/>
          </a:p>
        </p:txBody>
      </p:sp>
      <p:pic>
        <p:nvPicPr>
          <p:cNvPr id="4" name="Picture 4" descr="f010-04-A046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2" t="8045" r="11961" b="34332"/>
          <a:stretch/>
        </p:blipFill>
        <p:spPr bwMode="auto">
          <a:xfrm>
            <a:off x="179512" y="1916832"/>
            <a:ext cx="3516497" cy="330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33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FFC000"/>
                </a:solidFill>
              </a:rPr>
              <a:t>Ομοιόσταση ασβεστίου: </a:t>
            </a:r>
            <a:r>
              <a:rPr lang="el-GR" sz="3600" dirty="0" smtClean="0">
                <a:solidFill>
                  <a:srgbClr val="FFC000"/>
                </a:solidFill>
              </a:rPr>
              <a:t>Νεφροί</a:t>
            </a:r>
            <a:endParaRPr lang="el-GR" sz="32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5373216"/>
            <a:ext cx="8712968" cy="1296144"/>
          </a:xfrm>
        </p:spPr>
        <p:txBody>
          <a:bodyPr/>
          <a:lstStyle/>
          <a:p>
            <a:r>
              <a:rPr lang="el-GR" sz="2400" dirty="0" smtClean="0"/>
              <a:t>Ο πρωταρχικός ρόλος της νεφρικής απέκκρισης </a:t>
            </a:r>
            <a:r>
              <a:rPr lang="en-US" sz="2400" dirty="0" err="1" smtClean="0"/>
              <a:t>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</a:t>
            </a:r>
            <a:r>
              <a:rPr lang="el-GR" sz="2400" dirty="0" smtClean="0"/>
              <a:t>είναι η ρύθμιση του γενικότερου ισοζυγίου ασβεστίου και όχι του  </a:t>
            </a:r>
            <a:r>
              <a:rPr lang="en-US" sz="2400" dirty="0" err="1" smtClean="0">
                <a:cs typeface="Arial" pitchFamily="34" charset="0"/>
              </a:rPr>
              <a:t>Ca</a:t>
            </a:r>
            <a:r>
              <a:rPr lang="en-US" sz="2400" baseline="30000" dirty="0" smtClean="0">
                <a:cs typeface="Arial" pitchFamily="34" charset="0"/>
              </a:rPr>
              <a:t>++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l-GR" sz="2400" dirty="0" smtClean="0"/>
              <a:t>ορού (ρύθμιση επιπέδων </a:t>
            </a:r>
            <a:r>
              <a:rPr lang="en-US" sz="2400" dirty="0" err="1" smtClean="0"/>
              <a:t>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</a:t>
            </a:r>
            <a:r>
              <a:rPr lang="el-GR" sz="2400" dirty="0" smtClean="0"/>
              <a:t>ορού </a:t>
            </a:r>
            <a:r>
              <a:rPr lang="el-GR" sz="2400" dirty="0" smtClean="0">
                <a:latin typeface="Calibri"/>
              </a:rPr>
              <a:t>→ </a:t>
            </a:r>
            <a:r>
              <a:rPr lang="en-US" sz="2400" dirty="0" smtClean="0">
                <a:latin typeface="Calibri"/>
              </a:rPr>
              <a:t>PTH, </a:t>
            </a:r>
            <a:r>
              <a:rPr lang="en-US" sz="2400" dirty="0" err="1" smtClean="0">
                <a:latin typeface="Calibri"/>
              </a:rPr>
              <a:t>VitD</a:t>
            </a:r>
            <a:r>
              <a:rPr lang="el-GR" sz="2400" dirty="0" smtClean="0"/>
              <a:t>).</a:t>
            </a:r>
          </a:p>
          <a:p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9" t="10850" r="5239" b="18155"/>
          <a:stretch/>
        </p:blipFill>
        <p:spPr bwMode="auto">
          <a:xfrm>
            <a:off x="251520" y="1132872"/>
            <a:ext cx="4320480" cy="410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268760"/>
            <a:ext cx="4392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FFFF00"/>
                </a:solidFill>
              </a:rPr>
              <a:t>Μείωση της απέκκρισης </a:t>
            </a:r>
            <a:r>
              <a:rPr lang="en-US" sz="2400" b="1" dirty="0" err="1" smtClean="0">
                <a:solidFill>
                  <a:srgbClr val="FFFF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++</a:t>
            </a:r>
            <a:endParaRPr lang="el-GR" sz="2400" b="1" dirty="0" smtClean="0">
              <a:solidFill>
                <a:srgbClr val="FFFF0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PTH</a:t>
            </a:r>
            <a:endParaRPr lang="el-GR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Υπασβεστιαιμία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Θειαζίδες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Αλκάλωση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FFFF00"/>
                </a:solidFill>
              </a:rPr>
              <a:t>Αύξηση της απέκκρισης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++</a:t>
            </a:r>
            <a:endParaRPr lang="el-GR" sz="2400" b="1" baseline="30000" dirty="0">
              <a:solidFill>
                <a:srgbClr val="FFFF0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Αύξηση εξωκυττάριου όγκου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Υπερασβεστιαιμία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Διουρητικά αγκύλης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Οξέωση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0086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ΥΠΕΡΑΣΒΕΣΤΙΑΙΜΙΑ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0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Υπερασβεστιαιμία: Κλινικές εκδηλώσεις </a:t>
            </a:r>
            <a:endParaRPr lang="el-GR" sz="36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925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Πρώιμα συμπτώματα: </a:t>
            </a:r>
            <a:r>
              <a:rPr lang="el-GR" dirty="0" smtClean="0"/>
              <a:t>Κόπωση, μυϊκή αδυναμία, ευερεθιστότητα, αδυναμία συγκέντρωσης.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ΓΕΣ: </a:t>
            </a:r>
            <a:r>
              <a:rPr lang="el-GR" dirty="0" smtClean="0"/>
              <a:t>Δυσκοιλιότητα, ναυτία, έμετοι, επιγραστραλγία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Νεφροί: </a:t>
            </a:r>
            <a:r>
              <a:rPr lang="el-GR" dirty="0" smtClean="0"/>
              <a:t>Υπέρταση, πολυουρία, νεφρολιθίαση, νεφρασβέστωση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ΚΝΣ: </a:t>
            </a:r>
            <a:r>
              <a:rPr lang="el-GR" dirty="0" smtClean="0"/>
              <a:t>Κεφαλαλγία, απώλεια μνήμης, υπνηλία, κώμα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ΗΚΓ:</a:t>
            </a:r>
            <a:r>
              <a:rPr lang="el-GR" dirty="0" smtClean="0"/>
              <a:t> Βράχυνση </a:t>
            </a:r>
            <a:r>
              <a:rPr lang="en-US" dirty="0" smtClean="0"/>
              <a:t>QT </a:t>
            </a:r>
            <a:r>
              <a:rPr lang="el-GR" dirty="0" smtClean="0"/>
              <a:t>διαστήματος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26506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sz="3600" dirty="0">
                <a:solidFill>
                  <a:srgbClr val="FFC000"/>
                </a:solidFill>
              </a:rPr>
              <a:t>Υπερασβεστιαιμία: </a:t>
            </a:r>
            <a:r>
              <a:rPr lang="el-GR" sz="3600" dirty="0" smtClean="0">
                <a:solidFill>
                  <a:srgbClr val="FFC000"/>
                </a:solidFill>
              </a:rPr>
              <a:t>Αίτια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4" name="Picture 4" descr="f010-09-A046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6" t="11803" r="4875" b="15708"/>
          <a:stretch/>
        </p:blipFill>
        <p:spPr bwMode="auto">
          <a:xfrm>
            <a:off x="36512" y="1772816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496" y="1772816"/>
            <a:ext cx="1403648" cy="3960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511394" y="1772816"/>
            <a:ext cx="2052493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07504" y="98072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  <a:cs typeface="Arial" pitchFamily="34" charset="0"/>
              </a:rPr>
              <a:t>Κακοήθεις + Υπερπαραθυρεοειδισμός= &gt;90%</a:t>
            </a:r>
            <a:endParaRPr lang="el-GR" sz="2800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5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FFC000"/>
                </a:solidFill>
              </a:rPr>
              <a:t>Υπερασβεστιαιμία: </a:t>
            </a:r>
            <a:r>
              <a:rPr lang="el-GR" sz="3600" dirty="0" smtClean="0">
                <a:solidFill>
                  <a:srgbClr val="FFC000"/>
                </a:solidFill>
              </a:rPr>
              <a:t>Διαγνωστική προσέγγιση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84" r="7217" b="29548"/>
          <a:stretch/>
        </p:blipFill>
        <p:spPr bwMode="auto">
          <a:xfrm>
            <a:off x="1619672" y="853440"/>
            <a:ext cx="5904656" cy="58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74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35" t="6685" r="44438" b="88435"/>
          <a:stretch/>
        </p:blipFill>
        <p:spPr bwMode="auto">
          <a:xfrm>
            <a:off x="3563888" y="44624"/>
            <a:ext cx="1718442" cy="5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3" t="31072" r="7668" b="16684"/>
          <a:stretch/>
        </p:blipFill>
        <p:spPr bwMode="auto">
          <a:xfrm>
            <a:off x="326648" y="571644"/>
            <a:ext cx="8556318" cy="624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00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FFC000"/>
                </a:solidFill>
              </a:rPr>
              <a:t>Υπερασβεστιαιμία: </a:t>
            </a:r>
            <a:r>
              <a:rPr lang="el-GR" sz="3600" b="1" dirty="0" smtClean="0">
                <a:solidFill>
                  <a:srgbClr val="FFC000"/>
                </a:solidFill>
              </a:rPr>
              <a:t>Αντιμετώπιση</a:t>
            </a:r>
            <a:endParaRPr lang="el-GR" sz="48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cs typeface="Arial" pitchFamily="34" charset="0"/>
              </a:rPr>
              <a:t>Ήπια </a:t>
            </a:r>
            <a:r>
              <a:rPr lang="el-GR" sz="2800" b="1" dirty="0" err="1" smtClean="0">
                <a:solidFill>
                  <a:srgbClr val="FFFF00"/>
                </a:solidFill>
                <a:cs typeface="Arial" pitchFamily="34" charset="0"/>
              </a:rPr>
              <a:t>υπερασβεστιαιμία</a:t>
            </a:r>
            <a:r>
              <a:rPr lang="el-GR" sz="2800" b="1" dirty="0" smtClean="0">
                <a:solidFill>
                  <a:srgbClr val="FFFF00"/>
                </a:solidFill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cs typeface="Arial" pitchFamily="34" charset="0"/>
              </a:rPr>
              <a:t>Ca</a:t>
            </a:r>
            <a:r>
              <a:rPr lang="en-US" sz="2800" b="1" baseline="30000" dirty="0" smtClean="0">
                <a:solidFill>
                  <a:srgbClr val="FFFF00"/>
                </a:solidFill>
                <a:cs typeface="Arial" pitchFamily="34" charset="0"/>
              </a:rPr>
              <a:t>++</a:t>
            </a: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 &lt;12</a:t>
            </a:r>
            <a:r>
              <a:rPr lang="el-GR" sz="28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mg/dl</a:t>
            </a:r>
            <a:r>
              <a:rPr lang="el-GR" sz="2800" b="1" dirty="0" smtClean="0">
                <a:solidFill>
                  <a:srgbClr val="FFFF00"/>
                </a:solidFill>
                <a:cs typeface="Arial" pitchFamily="34" charset="0"/>
              </a:rPr>
              <a:t>)</a:t>
            </a:r>
            <a:endParaRPr lang="en-US" sz="28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 lvl="1"/>
            <a:r>
              <a:rPr lang="el-GR" sz="2400" dirty="0" smtClean="0">
                <a:cs typeface="Arial" pitchFamily="34" charset="0"/>
              </a:rPr>
              <a:t>Διακοπή θειαζιδικών διουρητικών</a:t>
            </a:r>
          </a:p>
          <a:p>
            <a:pPr lvl="1"/>
            <a:r>
              <a:rPr lang="el-GR" sz="2400" dirty="0">
                <a:cs typeface="Arial" pitchFamily="34" charset="0"/>
              </a:rPr>
              <a:t>Δίαιτα πτωχή σε ασβέστιο</a:t>
            </a:r>
          </a:p>
          <a:p>
            <a:pPr lvl="1"/>
            <a:r>
              <a:rPr lang="el-GR" sz="2400" dirty="0" smtClean="0">
                <a:cs typeface="Arial" pitchFamily="34" charset="0"/>
              </a:rPr>
              <a:t>Άφθονη </a:t>
            </a:r>
            <a:r>
              <a:rPr lang="el-GR" sz="2400" dirty="0">
                <a:cs typeface="Arial" pitchFamily="34" charset="0"/>
              </a:rPr>
              <a:t>λήψη </a:t>
            </a:r>
            <a:r>
              <a:rPr lang="el-GR" sz="2400" dirty="0" smtClean="0">
                <a:cs typeface="Arial" pitchFamily="34" charset="0"/>
              </a:rPr>
              <a:t>υγρών</a:t>
            </a:r>
          </a:p>
          <a:p>
            <a:pPr lvl="0"/>
            <a:r>
              <a:rPr lang="el-GR" sz="2800" b="1" dirty="0">
                <a:solidFill>
                  <a:srgbClr val="FFFF00"/>
                </a:solidFill>
                <a:cs typeface="Arial" pitchFamily="34" charset="0"/>
              </a:rPr>
              <a:t>Μέτρια </a:t>
            </a:r>
            <a:r>
              <a:rPr lang="el-GR" sz="2800" b="1" dirty="0" err="1" smtClean="0">
                <a:solidFill>
                  <a:srgbClr val="FFFF00"/>
                </a:solidFill>
                <a:cs typeface="Arial" pitchFamily="34" charset="0"/>
              </a:rPr>
              <a:t>υπερασβεστιαιμία</a:t>
            </a:r>
            <a:r>
              <a:rPr lang="el-GR" sz="28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cs typeface="Arial" pitchFamily="34" charset="0"/>
              </a:rPr>
              <a:t>Ca</a:t>
            </a:r>
            <a:r>
              <a:rPr lang="en-US" sz="2800" b="1" baseline="30000" dirty="0">
                <a:solidFill>
                  <a:srgbClr val="FFFF00"/>
                </a:solidFill>
                <a:cs typeface="Arial" pitchFamily="34" charset="0"/>
              </a:rPr>
              <a:t>++</a:t>
            </a:r>
            <a:r>
              <a:rPr lang="en-US" sz="28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12</a:t>
            </a:r>
            <a:r>
              <a:rPr lang="el-GR" sz="2800" b="1" dirty="0" smtClean="0">
                <a:solidFill>
                  <a:srgbClr val="FFFF00"/>
                </a:solidFill>
                <a:cs typeface="Arial" pitchFamily="34" charset="0"/>
              </a:rPr>
              <a:t> – 14 </a:t>
            </a:r>
            <a:r>
              <a:rPr lang="en-US" sz="2800" b="1" dirty="0" smtClean="0">
                <a:solidFill>
                  <a:srgbClr val="FFFF00"/>
                </a:solidFill>
                <a:cs typeface="Arial" pitchFamily="34" charset="0"/>
              </a:rPr>
              <a:t>mg/dl</a:t>
            </a:r>
            <a:r>
              <a:rPr lang="el-GR" sz="2800" b="1" dirty="0">
                <a:solidFill>
                  <a:srgbClr val="FFFF00"/>
                </a:solidFill>
                <a:cs typeface="Arial" pitchFamily="34" charset="0"/>
              </a:rPr>
              <a:t>)</a:t>
            </a:r>
            <a:endParaRPr lang="en-US" sz="2800" b="1" dirty="0">
              <a:solidFill>
                <a:srgbClr val="FFFF00"/>
              </a:solidFill>
              <a:cs typeface="Arial" pitchFamily="34" charset="0"/>
            </a:endParaRPr>
          </a:p>
          <a:p>
            <a:pPr lvl="1"/>
            <a:r>
              <a:rPr lang="el-GR" sz="2400" dirty="0">
                <a:solidFill>
                  <a:prstClr val="white"/>
                </a:solidFill>
              </a:rPr>
              <a:t>Διόρθωση αφυδάτωσης: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</a:p>
          <a:p>
            <a:pPr lvl="2"/>
            <a:r>
              <a:rPr lang="el-GR" dirty="0">
                <a:solidFill>
                  <a:prstClr val="white"/>
                </a:solidFill>
              </a:rPr>
              <a:t>Φυσιολογικός ορός</a:t>
            </a:r>
            <a:r>
              <a:rPr lang="en-US" dirty="0">
                <a:solidFill>
                  <a:prstClr val="white"/>
                </a:solidFill>
              </a:rPr>
              <a:t> (</a:t>
            </a:r>
            <a:r>
              <a:rPr lang="el-GR" dirty="0">
                <a:solidFill>
                  <a:prstClr val="white"/>
                </a:solidFill>
              </a:rPr>
              <a:t>300</a:t>
            </a:r>
            <a:r>
              <a:rPr lang="en-US" dirty="0">
                <a:solidFill>
                  <a:prstClr val="white"/>
                </a:solidFill>
              </a:rPr>
              <a:t>ml/h → 150ml/h)</a:t>
            </a:r>
            <a:endParaRPr lang="el-GR" dirty="0">
              <a:solidFill>
                <a:prstClr val="white"/>
              </a:solidFill>
            </a:endParaRPr>
          </a:p>
          <a:p>
            <a:pPr lvl="2"/>
            <a:r>
              <a:rPr lang="el-GR" dirty="0">
                <a:solidFill>
                  <a:prstClr val="white"/>
                </a:solidFill>
              </a:rPr>
              <a:t>Αύξηση νεφρικής αποβολής </a:t>
            </a:r>
            <a:r>
              <a:rPr lang="el-GR" dirty="0" smtClean="0">
                <a:solidFill>
                  <a:prstClr val="white"/>
                </a:solidFill>
              </a:rPr>
              <a:t>ασβεστίου</a:t>
            </a:r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2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FFC000"/>
                </a:solidFill>
              </a:rPr>
              <a:t>Υπερασβεστιαιμία: </a:t>
            </a:r>
            <a:r>
              <a:rPr lang="el-GR" sz="3600" b="1" dirty="0" smtClean="0">
                <a:solidFill>
                  <a:srgbClr val="FFC000"/>
                </a:solidFill>
              </a:rPr>
              <a:t>Αντιμετώπιση</a:t>
            </a:r>
            <a:endParaRPr lang="el-GR" sz="48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3000" b="1" dirty="0" smtClean="0">
                <a:solidFill>
                  <a:srgbClr val="FFFF00"/>
                </a:solidFill>
                <a:cs typeface="Arial" pitchFamily="34" charset="0"/>
              </a:rPr>
              <a:t>Σοβαρή </a:t>
            </a:r>
            <a:r>
              <a:rPr lang="el-GR" sz="3000" b="1" dirty="0" err="1" smtClean="0">
                <a:solidFill>
                  <a:srgbClr val="FFFF00"/>
                </a:solidFill>
                <a:cs typeface="Arial" pitchFamily="34" charset="0"/>
              </a:rPr>
              <a:t>υπερασβεστιαιμία</a:t>
            </a:r>
            <a:r>
              <a:rPr lang="el-GR" sz="3000" b="1" dirty="0" smtClean="0">
                <a:solidFill>
                  <a:srgbClr val="FFFF00"/>
                </a:solidFill>
                <a:cs typeface="Arial" pitchFamily="34" charset="0"/>
              </a:rPr>
              <a:t> (</a:t>
            </a:r>
            <a:r>
              <a:rPr lang="en-US" sz="3000" b="1" dirty="0" err="1" smtClean="0">
                <a:solidFill>
                  <a:srgbClr val="FFFF00"/>
                </a:solidFill>
                <a:cs typeface="Arial" pitchFamily="34" charset="0"/>
              </a:rPr>
              <a:t>Ca</a:t>
            </a:r>
            <a:r>
              <a:rPr lang="en-US" sz="3000" b="1" baseline="30000" dirty="0">
                <a:solidFill>
                  <a:srgbClr val="FFFF00"/>
                </a:solidFill>
                <a:cs typeface="Arial" pitchFamily="34" charset="0"/>
              </a:rPr>
              <a:t>++</a:t>
            </a:r>
            <a:r>
              <a:rPr lang="en-US" sz="3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l-GR" sz="3000" b="1" dirty="0" smtClean="0">
                <a:solidFill>
                  <a:srgbClr val="FFFF00"/>
                </a:solidFill>
                <a:cs typeface="Arial" pitchFamily="34" charset="0"/>
              </a:rPr>
              <a:t>&gt;</a:t>
            </a:r>
            <a:r>
              <a:rPr lang="en-US" sz="3000" b="1" dirty="0" smtClean="0">
                <a:solidFill>
                  <a:srgbClr val="FFFF00"/>
                </a:solidFill>
                <a:cs typeface="Arial" pitchFamily="34" charset="0"/>
              </a:rPr>
              <a:t>1</a:t>
            </a:r>
            <a:r>
              <a:rPr lang="el-GR" sz="3000" b="1" dirty="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z="3000" b="1" dirty="0" smtClean="0">
                <a:solidFill>
                  <a:srgbClr val="FFFF00"/>
                </a:solidFill>
                <a:cs typeface="Arial" pitchFamily="34" charset="0"/>
              </a:rPr>
              <a:t>mg/dl</a:t>
            </a:r>
            <a:r>
              <a:rPr lang="el-GR" sz="3000" b="1" dirty="0" smtClean="0">
                <a:solidFill>
                  <a:srgbClr val="FFFF00"/>
                </a:solidFill>
                <a:cs typeface="Arial" pitchFamily="34" charset="0"/>
              </a:rPr>
              <a:t>)</a:t>
            </a:r>
            <a:endParaRPr lang="en-US" sz="3000" b="1" dirty="0">
              <a:solidFill>
                <a:srgbClr val="FFFF00"/>
              </a:solidFill>
              <a:cs typeface="Arial" pitchFamily="34" charset="0"/>
            </a:endParaRPr>
          </a:p>
          <a:p>
            <a:pPr lvl="1"/>
            <a:r>
              <a:rPr lang="el-GR" dirty="0">
                <a:solidFill>
                  <a:srgbClr val="FFFF00"/>
                </a:solidFill>
              </a:rPr>
              <a:t>Διόρθωση </a:t>
            </a:r>
            <a:r>
              <a:rPr lang="el-GR" dirty="0" smtClean="0">
                <a:solidFill>
                  <a:srgbClr val="FFFF00"/>
                </a:solidFill>
              </a:rPr>
              <a:t>αφυδάτωσης: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2"/>
            <a:r>
              <a:rPr lang="el-GR" dirty="0" smtClean="0"/>
              <a:t>Φυσιολογικός ορός</a:t>
            </a:r>
            <a:r>
              <a:rPr lang="en-US" dirty="0" smtClean="0"/>
              <a:t> (</a:t>
            </a:r>
            <a:r>
              <a:rPr lang="el-GR" dirty="0" smtClean="0"/>
              <a:t>300</a:t>
            </a:r>
            <a:r>
              <a:rPr lang="en-US" dirty="0" smtClean="0"/>
              <a:t>ml/h → 150ml/h)</a:t>
            </a:r>
            <a:endParaRPr lang="el-GR" dirty="0" smtClean="0"/>
          </a:p>
          <a:p>
            <a:pPr lvl="2"/>
            <a:r>
              <a:rPr lang="el-GR" dirty="0" smtClean="0"/>
              <a:t>Αύξηση νεφρικής αποβολής ασβεστίου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Φουροσεμίδη:</a:t>
            </a:r>
          </a:p>
          <a:p>
            <a:pPr lvl="2"/>
            <a:r>
              <a:rPr lang="el-GR" dirty="0"/>
              <a:t>Αύξηση νεφρικής αποβολής </a:t>
            </a:r>
            <a:r>
              <a:rPr lang="el-GR" dirty="0" smtClean="0"/>
              <a:t>ασβεστίου</a:t>
            </a:r>
          </a:p>
          <a:p>
            <a:pPr lvl="2"/>
            <a:r>
              <a:rPr lang="el-GR" dirty="0" smtClean="0"/>
              <a:t>Ένδειξη σε ασθενείς με καρδιακή ανεπάρκεια</a:t>
            </a:r>
            <a:endParaRPr lang="el-GR" dirty="0"/>
          </a:p>
          <a:p>
            <a:pPr lvl="1"/>
            <a:r>
              <a:rPr lang="el-GR" dirty="0" err="1" smtClean="0">
                <a:solidFill>
                  <a:srgbClr val="FFFF00"/>
                </a:solidFill>
              </a:rPr>
              <a:t>Καλσιτονίνη</a:t>
            </a:r>
            <a:r>
              <a:rPr lang="el-GR" dirty="0" smtClean="0">
                <a:solidFill>
                  <a:srgbClr val="FFFF00"/>
                </a:solidFill>
              </a:rPr>
              <a:t>:</a:t>
            </a:r>
          </a:p>
          <a:p>
            <a:pPr lvl="2"/>
            <a:r>
              <a:rPr lang="el-GR" dirty="0" smtClean="0"/>
              <a:t>4-6</a:t>
            </a:r>
            <a:r>
              <a:rPr lang="en-US" dirty="0" smtClean="0"/>
              <a:t> IU/Kg</a:t>
            </a:r>
          </a:p>
          <a:p>
            <a:pPr lvl="2"/>
            <a:r>
              <a:rPr lang="el-GR" dirty="0" smtClean="0"/>
              <a:t>Αναστολή οστικής απορρόφησης </a:t>
            </a:r>
            <a:r>
              <a:rPr lang="en-US" dirty="0" err="1" smtClean="0"/>
              <a:t>Ca</a:t>
            </a:r>
            <a:r>
              <a:rPr lang="en-US" dirty="0" smtClean="0"/>
              <a:t>++</a:t>
            </a:r>
          </a:p>
          <a:p>
            <a:pPr lvl="2"/>
            <a:r>
              <a:rPr lang="en-US" dirty="0" smtClean="0"/>
              <a:t>A</a:t>
            </a:r>
            <a:r>
              <a:rPr lang="el-GR" dirty="0" err="1" smtClean="0"/>
              <a:t>ύξηση</a:t>
            </a:r>
            <a:r>
              <a:rPr lang="el-GR" dirty="0" smtClean="0"/>
              <a:t> νεφρικής αποβολής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endParaRPr lang="en-US" dirty="0" smtClean="0"/>
          </a:p>
          <a:p>
            <a:pPr lvl="2"/>
            <a:r>
              <a:rPr lang="el-GR" dirty="0" smtClean="0"/>
              <a:t>Δράση μόνο για 48</a:t>
            </a:r>
            <a:r>
              <a:rPr lang="en-US" dirty="0" smtClean="0"/>
              <a:t>h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570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el-GR" sz="5400" dirty="0" smtClean="0">
                <a:solidFill>
                  <a:srgbClr val="FFC000"/>
                </a:solidFill>
              </a:rPr>
              <a:t>ΔΙΑΤΑΡΑΧΕΣ ΑΣΒΕΣΤΙΟΥ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6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FFC000"/>
                </a:solidFill>
              </a:rPr>
              <a:t>Υπερασβεστιαιμία: </a:t>
            </a:r>
            <a:r>
              <a:rPr lang="el-GR" sz="3600" b="1" dirty="0" smtClean="0">
                <a:solidFill>
                  <a:srgbClr val="FFC000"/>
                </a:solidFill>
              </a:rPr>
              <a:t>Αντιμετώπιση</a:t>
            </a:r>
            <a:endParaRPr lang="el-GR" sz="48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sz="3500" b="1" dirty="0" smtClean="0">
                <a:solidFill>
                  <a:srgbClr val="FFFF00"/>
                </a:solidFill>
                <a:cs typeface="Arial" pitchFamily="34" charset="0"/>
              </a:rPr>
              <a:t>Σοβαρή </a:t>
            </a:r>
            <a:r>
              <a:rPr lang="el-GR" sz="3500" b="1" dirty="0" err="1" smtClean="0">
                <a:solidFill>
                  <a:srgbClr val="FFFF00"/>
                </a:solidFill>
                <a:cs typeface="Arial" pitchFamily="34" charset="0"/>
              </a:rPr>
              <a:t>υπερασβεστιαιμία</a:t>
            </a:r>
            <a:r>
              <a:rPr lang="el-GR" sz="3500" b="1" dirty="0" smtClean="0">
                <a:solidFill>
                  <a:srgbClr val="FFFF00"/>
                </a:solidFill>
                <a:cs typeface="Arial" pitchFamily="34" charset="0"/>
              </a:rPr>
              <a:t> (</a:t>
            </a:r>
            <a:r>
              <a:rPr lang="en-US" sz="3500" b="1" dirty="0" err="1" smtClean="0">
                <a:solidFill>
                  <a:srgbClr val="FFFF00"/>
                </a:solidFill>
                <a:cs typeface="Arial" pitchFamily="34" charset="0"/>
              </a:rPr>
              <a:t>Ca</a:t>
            </a:r>
            <a:r>
              <a:rPr lang="en-US" sz="3500" b="1" baseline="30000" dirty="0">
                <a:solidFill>
                  <a:srgbClr val="FFFF00"/>
                </a:solidFill>
                <a:cs typeface="Arial" pitchFamily="34" charset="0"/>
              </a:rPr>
              <a:t>++</a:t>
            </a:r>
            <a:r>
              <a:rPr lang="en-US" sz="35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l-GR" sz="3500" b="1" dirty="0" smtClean="0">
                <a:solidFill>
                  <a:srgbClr val="FFFF00"/>
                </a:solidFill>
                <a:cs typeface="Arial" pitchFamily="34" charset="0"/>
              </a:rPr>
              <a:t>&gt;</a:t>
            </a:r>
            <a:r>
              <a:rPr lang="en-US" sz="3500" b="1" dirty="0" smtClean="0">
                <a:solidFill>
                  <a:srgbClr val="FFFF00"/>
                </a:solidFill>
                <a:cs typeface="Arial" pitchFamily="34" charset="0"/>
              </a:rPr>
              <a:t>1</a:t>
            </a:r>
            <a:r>
              <a:rPr lang="el-GR" sz="3500" b="1" dirty="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z="3500" b="1" dirty="0" smtClean="0">
                <a:solidFill>
                  <a:srgbClr val="FFFF00"/>
                </a:solidFill>
                <a:cs typeface="Arial" pitchFamily="34" charset="0"/>
              </a:rPr>
              <a:t>mg/dl</a:t>
            </a:r>
            <a:r>
              <a:rPr lang="el-GR" sz="3500" b="1" dirty="0" smtClean="0">
                <a:solidFill>
                  <a:srgbClr val="FFFF00"/>
                </a:solidFill>
                <a:cs typeface="Arial" pitchFamily="34" charset="0"/>
              </a:rPr>
              <a:t>)</a:t>
            </a:r>
            <a:endParaRPr lang="en-US" sz="3500" b="1" dirty="0">
              <a:solidFill>
                <a:srgbClr val="FFFF00"/>
              </a:solidFill>
              <a:cs typeface="Arial" pitchFamily="34" charset="0"/>
            </a:endParaRPr>
          </a:p>
          <a:p>
            <a:pPr lvl="1"/>
            <a:r>
              <a:rPr lang="el-GR" dirty="0" err="1">
                <a:solidFill>
                  <a:srgbClr val="FFFF00"/>
                </a:solidFill>
              </a:rPr>
              <a:t>Διφωσφονικά</a:t>
            </a:r>
            <a:r>
              <a:rPr lang="el-GR" dirty="0">
                <a:solidFill>
                  <a:srgbClr val="FFFF00"/>
                </a:solidFill>
              </a:rPr>
              <a:t>:</a:t>
            </a:r>
          </a:p>
          <a:p>
            <a:pPr lvl="2"/>
            <a:r>
              <a:rPr lang="en-US" dirty="0" err="1"/>
              <a:t>Zoledronic</a:t>
            </a:r>
            <a:r>
              <a:rPr lang="en-US" dirty="0"/>
              <a:t> acid (4mg IV), </a:t>
            </a:r>
            <a:r>
              <a:rPr lang="en-US" dirty="0" err="1"/>
              <a:t>Pamidronate</a:t>
            </a:r>
            <a:r>
              <a:rPr lang="en-US" dirty="0"/>
              <a:t> (60-90mg IV)</a:t>
            </a:r>
            <a:endParaRPr lang="el-GR" dirty="0"/>
          </a:p>
          <a:p>
            <a:pPr lvl="2"/>
            <a:r>
              <a:rPr lang="el-GR" dirty="0"/>
              <a:t>Αναστολή απελευθέρωσης </a:t>
            </a:r>
            <a:r>
              <a:rPr lang="en-US" dirty="0" err="1"/>
              <a:t>Ca</a:t>
            </a:r>
            <a:r>
              <a:rPr lang="en-US" baseline="30000" dirty="0"/>
              <a:t>++</a:t>
            </a:r>
            <a:r>
              <a:rPr lang="en-US" dirty="0"/>
              <a:t> </a:t>
            </a:r>
            <a:r>
              <a:rPr lang="el-GR" dirty="0"/>
              <a:t>από οστεοκλάστες</a:t>
            </a:r>
          </a:p>
          <a:p>
            <a:pPr lvl="2"/>
            <a:r>
              <a:rPr lang="el-GR" dirty="0"/>
              <a:t>Δράση για 2-4 εβδομάδες</a:t>
            </a:r>
          </a:p>
          <a:p>
            <a:pPr lvl="2"/>
            <a:r>
              <a:rPr lang="el-GR" dirty="0"/>
              <a:t>Προσοχή σε σοβαρή νεφρική νόσο (</a:t>
            </a:r>
            <a:r>
              <a:rPr lang="el-GR" dirty="0" err="1"/>
              <a:t>νεφρωσικό</a:t>
            </a:r>
            <a:r>
              <a:rPr lang="el-GR" dirty="0"/>
              <a:t> σύνδρομο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Κορτικοειδή:</a:t>
            </a:r>
          </a:p>
          <a:p>
            <a:pPr lvl="2"/>
            <a:r>
              <a:rPr lang="el-GR" dirty="0" err="1" smtClean="0"/>
              <a:t>Πρεδνιζολόνη</a:t>
            </a:r>
            <a:r>
              <a:rPr lang="el-GR" dirty="0" smtClean="0"/>
              <a:t> 20-40 </a:t>
            </a:r>
            <a:r>
              <a:rPr lang="en-US" dirty="0" smtClean="0"/>
              <a:t>mg/d</a:t>
            </a:r>
          </a:p>
          <a:p>
            <a:pPr lvl="2"/>
            <a:r>
              <a:rPr lang="el-GR" dirty="0" smtClean="0"/>
              <a:t>Αναστολή εντερικής απορρόφησης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endParaRPr lang="el-GR" dirty="0" smtClean="0"/>
          </a:p>
          <a:p>
            <a:pPr lvl="2"/>
            <a:r>
              <a:rPr lang="el-GR" dirty="0" smtClean="0"/>
              <a:t>Αναστολή παραγωγής </a:t>
            </a:r>
            <a:r>
              <a:rPr lang="el-GR" dirty="0" err="1" smtClean="0"/>
              <a:t>καλσιτριόλης</a:t>
            </a:r>
            <a:r>
              <a:rPr lang="el-GR" dirty="0" smtClean="0"/>
              <a:t> από μονοκύτταρα</a:t>
            </a:r>
          </a:p>
          <a:p>
            <a:pPr lvl="2"/>
            <a:r>
              <a:rPr lang="el-GR" dirty="0" smtClean="0"/>
              <a:t>Υπερβιταμίνωση </a:t>
            </a:r>
            <a:r>
              <a:rPr lang="en-US" dirty="0" smtClean="0"/>
              <a:t>D, </a:t>
            </a:r>
            <a:r>
              <a:rPr lang="el-GR" dirty="0" err="1" smtClean="0"/>
              <a:t>σαρκοείδωση</a:t>
            </a:r>
            <a:r>
              <a:rPr lang="el-GR" dirty="0" smtClean="0"/>
              <a:t>, λεμφώματα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Αιμοκάθαρση:</a:t>
            </a:r>
          </a:p>
          <a:p>
            <a:pPr lvl="2"/>
            <a:r>
              <a:rPr lang="el-GR" dirty="0" smtClean="0"/>
              <a:t>Σε σοβαρές περιπτώσεις (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l-GR" dirty="0" smtClean="0"/>
              <a:t> &gt;15</a:t>
            </a:r>
            <a:r>
              <a:rPr lang="en-US" dirty="0" smtClean="0"/>
              <a:t>mg/dl)</a:t>
            </a:r>
          </a:p>
          <a:p>
            <a:pPr lvl="2"/>
            <a:r>
              <a:rPr lang="el-GR" dirty="0" smtClean="0"/>
              <a:t>Διάλυμα ↓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endParaRPr lang="en-US" dirty="0" smtClean="0"/>
          </a:p>
          <a:p>
            <a:pPr lvl="2"/>
            <a:r>
              <a:rPr lang="el-GR" dirty="0" smtClean="0"/>
              <a:t>Σε ασθενείς με κακοήθεια και υποκείμενη σοβαρή καρδιακή ή νεφρική ανεπάρκεια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946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ΥΠΑΣΒΕΣΤΙΑΙΜΙΑ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7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l-GR" sz="3600" b="1" dirty="0">
                <a:solidFill>
                  <a:srgbClr val="FFC000"/>
                </a:solidFill>
              </a:rPr>
              <a:t>Υπασβεστιαιμία: </a:t>
            </a:r>
            <a:r>
              <a:rPr lang="el-GR" sz="3600" b="1" dirty="0" smtClean="0">
                <a:solidFill>
                  <a:srgbClr val="FFFF00"/>
                </a:solidFill>
              </a:rPr>
              <a:t>Κλινικές εκδηλώσεις</a:t>
            </a:r>
            <a:endParaRPr lang="el-GR" sz="4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Τετανία</a:t>
            </a:r>
          </a:p>
          <a:p>
            <a:r>
              <a:rPr lang="el-GR" dirty="0" smtClean="0"/>
              <a:t>Παραισθησίες</a:t>
            </a:r>
          </a:p>
          <a:p>
            <a:r>
              <a:rPr lang="el-GR" dirty="0" smtClean="0"/>
              <a:t>Μυϊκές συσπάσεις</a:t>
            </a:r>
          </a:p>
          <a:p>
            <a:r>
              <a:rPr lang="el-GR" dirty="0" smtClean="0"/>
              <a:t>Σ. </a:t>
            </a:r>
            <a:r>
              <a:rPr lang="en-US" dirty="0" smtClean="0"/>
              <a:t>Trousseau</a:t>
            </a:r>
          </a:p>
          <a:p>
            <a:r>
              <a:rPr lang="el-GR" dirty="0" smtClean="0"/>
              <a:t>Σ. </a:t>
            </a:r>
            <a:r>
              <a:rPr lang="en-US" dirty="0" err="1" smtClean="0"/>
              <a:t>Chvostek</a:t>
            </a:r>
            <a:endParaRPr lang="en-US" dirty="0" smtClean="0"/>
          </a:p>
          <a:p>
            <a:r>
              <a:rPr lang="el-GR" dirty="0" smtClean="0"/>
              <a:t>Σπασμοί</a:t>
            </a:r>
          </a:p>
          <a:p>
            <a:r>
              <a:rPr lang="el-GR" dirty="0" err="1" smtClean="0"/>
              <a:t>Λαρυγγόσπασμος</a:t>
            </a:r>
            <a:endParaRPr lang="el-GR" dirty="0" smtClean="0"/>
          </a:p>
          <a:p>
            <a:r>
              <a:rPr lang="el-GR" dirty="0" err="1" smtClean="0"/>
              <a:t>Βρογχόσπασμος</a:t>
            </a:r>
            <a:endParaRPr lang="el-GR" dirty="0" smtClean="0"/>
          </a:p>
          <a:p>
            <a:r>
              <a:rPr lang="el-GR" dirty="0" smtClean="0"/>
              <a:t>Καρδιακές</a:t>
            </a:r>
          </a:p>
          <a:p>
            <a:pPr lvl="1"/>
            <a:r>
              <a:rPr lang="el-GR" dirty="0" smtClean="0"/>
              <a:t>Παράταση </a:t>
            </a:r>
            <a:r>
              <a:rPr lang="en-US" dirty="0" smtClean="0"/>
              <a:t>QT </a:t>
            </a:r>
            <a:r>
              <a:rPr lang="el-GR" dirty="0" smtClean="0"/>
              <a:t>διαστήματος</a:t>
            </a:r>
            <a:endParaRPr lang="en-US" dirty="0" smtClean="0"/>
          </a:p>
          <a:p>
            <a:pPr lvl="1"/>
            <a:r>
              <a:rPr lang="el-GR" dirty="0" smtClean="0"/>
              <a:t>Υπόταση</a:t>
            </a:r>
          </a:p>
          <a:p>
            <a:pPr lvl="1"/>
            <a:r>
              <a:rPr lang="el-GR" dirty="0" smtClean="0"/>
              <a:t>Καρδιακή ανεπάρκεια</a:t>
            </a:r>
          </a:p>
          <a:p>
            <a:pPr lvl="1"/>
            <a:r>
              <a:rPr lang="el-GR" dirty="0" smtClean="0"/>
              <a:t>Αρρυθμίες</a:t>
            </a:r>
          </a:p>
          <a:p>
            <a:r>
              <a:rPr lang="el-GR" dirty="0" smtClean="0"/>
              <a:t>Οίδημα οπτικής θηλής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15415"/>
            <a:ext cx="35551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56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l-GR" sz="3600" b="1" dirty="0" smtClean="0">
                <a:solidFill>
                  <a:srgbClr val="FFC000"/>
                </a:solidFill>
              </a:rPr>
              <a:t>Υπασβεστιαιμία</a:t>
            </a:r>
            <a:r>
              <a:rPr lang="el-GR" sz="3600" b="1" dirty="0">
                <a:solidFill>
                  <a:srgbClr val="FFC000"/>
                </a:solidFill>
              </a:rPr>
              <a:t>: </a:t>
            </a:r>
            <a:r>
              <a:rPr lang="el-GR" sz="3600" b="1" dirty="0" smtClean="0">
                <a:solidFill>
                  <a:srgbClr val="FFC000"/>
                </a:solidFill>
              </a:rPr>
              <a:t>Αιτιολογία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4000" b="1" dirty="0" err="1" smtClean="0">
                <a:solidFill>
                  <a:srgbClr val="FFC000"/>
                </a:solidFill>
              </a:rPr>
              <a:t>Υποπαραθυρεοειδισμός</a:t>
            </a:r>
            <a:r>
              <a:rPr lang="el-GR" sz="4000" b="1" dirty="0" smtClean="0">
                <a:solidFill>
                  <a:srgbClr val="FFC000"/>
                </a:solidFill>
              </a:rPr>
              <a:t> (↓</a:t>
            </a:r>
            <a:r>
              <a:rPr lang="en-US" sz="4000" b="1" dirty="0" smtClean="0">
                <a:solidFill>
                  <a:srgbClr val="FFC000"/>
                </a:solidFill>
              </a:rPr>
              <a:t> PTH)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Γενετικά νοσήματα</a:t>
            </a:r>
          </a:p>
          <a:p>
            <a:pPr lvl="1"/>
            <a:r>
              <a:rPr lang="el-GR" dirty="0" smtClean="0"/>
              <a:t>Ανωμαλίες στη σύνθεση της </a:t>
            </a:r>
            <a:r>
              <a:rPr lang="en-US" dirty="0" smtClean="0"/>
              <a:t>PTH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Μετεγχειρητική</a:t>
            </a:r>
          </a:p>
          <a:p>
            <a:pPr lvl="1"/>
            <a:r>
              <a:rPr lang="el-GR" dirty="0" smtClean="0"/>
              <a:t>Θυρεοειδεκτομή</a:t>
            </a:r>
          </a:p>
          <a:p>
            <a:pPr lvl="1"/>
            <a:r>
              <a:rPr lang="el-GR" dirty="0" err="1" smtClean="0"/>
              <a:t>Παραθυρεοειδεκτομή</a:t>
            </a:r>
            <a:r>
              <a:rPr lang="el-GR" dirty="0" smtClean="0"/>
              <a:t> (σ. «πεινασμένου οστού»)</a:t>
            </a:r>
          </a:p>
          <a:p>
            <a:pPr lvl="1"/>
            <a:r>
              <a:rPr lang="el-GR" dirty="0" smtClean="0"/>
              <a:t>Ακτινοβολία τραχήλου</a:t>
            </a:r>
          </a:p>
          <a:p>
            <a:r>
              <a:rPr lang="el-GR" b="1" dirty="0" err="1" smtClean="0">
                <a:solidFill>
                  <a:srgbClr val="FFFF00"/>
                </a:solidFill>
              </a:rPr>
              <a:t>Αυτοανοσία</a:t>
            </a:r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Διηθητικά νοσήματα παραθυρεοειδών</a:t>
            </a:r>
          </a:p>
          <a:p>
            <a:pPr lvl="1"/>
            <a:r>
              <a:rPr lang="el-GR" dirty="0" smtClean="0"/>
              <a:t>Κοκκιωματώδη νοσήματα</a:t>
            </a:r>
          </a:p>
          <a:p>
            <a:pPr lvl="1"/>
            <a:r>
              <a:rPr lang="el-GR" dirty="0" smtClean="0"/>
              <a:t>Αιμοσιδήρωση</a:t>
            </a:r>
          </a:p>
          <a:p>
            <a:pPr lvl="1"/>
            <a:r>
              <a:rPr lang="el-GR" dirty="0" smtClean="0"/>
              <a:t>Μεταστάσεις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HIV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2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l-GR" sz="3600" b="1" dirty="0">
                <a:solidFill>
                  <a:srgbClr val="FFC000"/>
                </a:solidFill>
              </a:rPr>
              <a:t>Υπασβεστιαιμία: Αιτιολογία</a:t>
            </a:r>
            <a:endParaRPr lang="el-GR" sz="48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4000" b="1" dirty="0" smtClean="0">
                <a:solidFill>
                  <a:srgbClr val="FFC000"/>
                </a:solidFill>
              </a:rPr>
              <a:t>Υπερπαραθυρεοειδισμός (↑</a:t>
            </a:r>
            <a:r>
              <a:rPr lang="en-US" sz="4000" b="1" dirty="0" smtClean="0">
                <a:solidFill>
                  <a:srgbClr val="FFC000"/>
                </a:solidFill>
              </a:rPr>
              <a:t> PTH)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Ανεπάρκεια </a:t>
            </a:r>
            <a:r>
              <a:rPr lang="en-US" b="1" dirty="0" err="1" smtClean="0">
                <a:solidFill>
                  <a:srgbClr val="FFFF00"/>
                </a:solidFill>
              </a:rPr>
              <a:t>vit</a:t>
            </a:r>
            <a:r>
              <a:rPr lang="en-US" b="1" dirty="0" smtClean="0">
                <a:solidFill>
                  <a:srgbClr val="FFFF00"/>
                </a:solidFill>
              </a:rPr>
              <a:t> D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/>
              <a:t>Μειωμένη πρόσληψη – ↓ εντερική απορρόφηση</a:t>
            </a:r>
          </a:p>
          <a:p>
            <a:pPr lvl="1"/>
            <a:r>
              <a:rPr lang="el-GR" dirty="0" smtClean="0"/>
              <a:t>Ηπατική νόσος</a:t>
            </a:r>
            <a:r>
              <a:rPr lang="en-US" dirty="0" smtClean="0"/>
              <a:t> - </a:t>
            </a:r>
            <a:r>
              <a:rPr lang="el-GR" dirty="0" smtClean="0"/>
              <a:t>αντιπηκτικά (↓ 25(</a:t>
            </a:r>
            <a:r>
              <a:rPr lang="en-US" dirty="0" smtClean="0"/>
              <a:t>OH)D)</a:t>
            </a:r>
            <a:endParaRPr lang="el-GR" dirty="0" smtClean="0"/>
          </a:p>
          <a:p>
            <a:pPr lvl="1"/>
            <a:r>
              <a:rPr lang="el-GR" dirty="0" smtClean="0"/>
              <a:t>ΧΝΝ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Αντίσταση στη </a:t>
            </a:r>
            <a:r>
              <a:rPr lang="en-US" b="1" dirty="0" smtClean="0">
                <a:solidFill>
                  <a:srgbClr val="FFFF00"/>
                </a:solidFill>
              </a:rPr>
              <a:t>PTH</a:t>
            </a:r>
          </a:p>
          <a:p>
            <a:pPr lvl="1"/>
            <a:r>
              <a:rPr lang="el-GR" dirty="0" err="1" smtClean="0"/>
              <a:t>Ψευδοϋποπαραθυρεοειδισμός</a:t>
            </a:r>
            <a:endParaRPr lang="el-GR" dirty="0" smtClean="0"/>
          </a:p>
          <a:p>
            <a:pPr lvl="1"/>
            <a:r>
              <a:rPr lang="el-GR" dirty="0" smtClean="0"/>
              <a:t>Υπομαγνησιαιμία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Νεφρικά νοσήματα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Απώλεια </a:t>
            </a:r>
            <a:r>
              <a:rPr lang="en-US" b="1" dirty="0" err="1" smtClean="0">
                <a:solidFill>
                  <a:srgbClr val="FFFF00"/>
                </a:solidFill>
              </a:rPr>
              <a:t>Ca</a:t>
            </a:r>
            <a:r>
              <a:rPr lang="en-US" b="1" baseline="30000" dirty="0" smtClean="0">
                <a:solidFill>
                  <a:srgbClr val="FFFF00"/>
                </a:solidFill>
              </a:rPr>
              <a:t>++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από την κυκλοφορία</a:t>
            </a:r>
          </a:p>
          <a:p>
            <a:pPr lvl="2"/>
            <a:r>
              <a:rPr lang="el-GR" sz="2900" dirty="0" smtClean="0"/>
              <a:t>Υπερφωσφαταιμία</a:t>
            </a:r>
          </a:p>
          <a:p>
            <a:pPr lvl="2"/>
            <a:r>
              <a:rPr lang="el-GR" sz="2900" dirty="0" smtClean="0"/>
              <a:t>Σύνδρομο λύσης όγκου</a:t>
            </a:r>
          </a:p>
          <a:p>
            <a:pPr lvl="2"/>
            <a:r>
              <a:rPr lang="el-GR" sz="2900" dirty="0" smtClean="0"/>
              <a:t>Οξεία παγκρεατίτιδα</a:t>
            </a:r>
          </a:p>
          <a:p>
            <a:pPr lvl="2"/>
            <a:r>
              <a:rPr lang="el-GR" sz="2900" dirty="0" err="1" smtClean="0"/>
              <a:t>Οστεοβλαστικές</a:t>
            </a:r>
            <a:r>
              <a:rPr lang="el-GR" sz="2900" dirty="0" smtClean="0"/>
              <a:t> μεταστάσεις</a:t>
            </a:r>
          </a:p>
          <a:p>
            <a:pPr lvl="2"/>
            <a:r>
              <a:rPr lang="el-GR" sz="2900" dirty="0" smtClean="0"/>
              <a:t>Οξεία αναπνευστική αλκάλωση</a:t>
            </a:r>
          </a:p>
          <a:p>
            <a:pPr lvl="2"/>
            <a:r>
              <a:rPr lang="el-GR" sz="2900" dirty="0" smtClean="0"/>
              <a:t>Σήψη</a:t>
            </a:r>
          </a:p>
        </p:txBody>
      </p:sp>
    </p:spTree>
    <p:extLst>
      <p:ext uri="{BB962C8B-B14F-4D97-AF65-F5344CB8AC3E}">
        <p14:creationId xmlns:p14="http://schemas.microsoft.com/office/powerpoint/2010/main" xmlns="" val="334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300" b="1" dirty="0" smtClean="0">
                <a:solidFill>
                  <a:srgbClr val="FFFF00"/>
                </a:solidFill>
              </a:rPr>
              <a:t>Φάρμακα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l-GR" dirty="0" err="1" smtClean="0"/>
              <a:t>Διφωσφονικά</a:t>
            </a:r>
            <a:endParaRPr lang="el-GR" dirty="0" smtClean="0"/>
          </a:p>
          <a:p>
            <a:r>
              <a:rPr lang="en-US" dirty="0" err="1" smtClean="0"/>
              <a:t>Cinacalcet</a:t>
            </a:r>
            <a:endParaRPr lang="en-US" dirty="0" smtClean="0"/>
          </a:p>
          <a:p>
            <a:r>
              <a:rPr lang="el-GR" dirty="0" err="1" smtClean="0"/>
              <a:t>Χηλικοί</a:t>
            </a:r>
            <a:r>
              <a:rPr lang="el-GR" dirty="0" smtClean="0"/>
              <a:t> παράγοντες (</a:t>
            </a:r>
            <a:r>
              <a:rPr lang="en-US" dirty="0" smtClean="0"/>
              <a:t>EDTA, </a:t>
            </a:r>
            <a:r>
              <a:rPr lang="el-GR" dirty="0" smtClean="0"/>
              <a:t>κιτρικά)</a:t>
            </a:r>
          </a:p>
          <a:p>
            <a:r>
              <a:rPr lang="en-US" dirty="0" err="1" smtClean="0"/>
              <a:t>Foscarnet</a:t>
            </a:r>
            <a:r>
              <a:rPr lang="en-US" dirty="0" smtClean="0"/>
              <a:t> (</a:t>
            </a:r>
            <a:r>
              <a:rPr lang="el-GR" dirty="0" smtClean="0"/>
              <a:t>σύνδεση με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  <a:r>
              <a:rPr lang="el-GR" dirty="0" smtClean="0"/>
              <a:t>στη κυκλοφορία)</a:t>
            </a:r>
          </a:p>
          <a:p>
            <a:r>
              <a:rPr lang="el-GR" dirty="0" err="1" smtClean="0"/>
              <a:t>Φενυτοϊνη</a:t>
            </a:r>
            <a:r>
              <a:rPr lang="el-GR" dirty="0" smtClean="0"/>
              <a:t> (μετατροπή της </a:t>
            </a:r>
            <a:r>
              <a:rPr lang="en-US" dirty="0" err="1" smtClean="0"/>
              <a:t>Vit</a:t>
            </a:r>
            <a:r>
              <a:rPr lang="en-US" dirty="0" smtClean="0"/>
              <a:t> D </a:t>
            </a:r>
            <a:r>
              <a:rPr lang="el-GR" dirty="0" smtClean="0"/>
              <a:t>σε ανενεργούς </a:t>
            </a:r>
            <a:r>
              <a:rPr lang="el-GR" dirty="0" err="1" smtClean="0"/>
              <a:t>μεταβολιτες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Δηλητηρίαση με Φθόριο</a:t>
            </a:r>
          </a:p>
          <a:p>
            <a:r>
              <a:rPr lang="el-GR" dirty="0" smtClean="0"/>
              <a:t>Σκιαγραφικοί παράγοντες </a:t>
            </a:r>
            <a:r>
              <a:rPr lang="en-US" dirty="0" smtClean="0"/>
              <a:t>MRI</a:t>
            </a:r>
            <a:endParaRPr lang="el-GR" dirty="0" smtClean="0"/>
          </a:p>
          <a:p>
            <a:pPr marL="0" indent="0">
              <a:buNone/>
            </a:pPr>
            <a:r>
              <a:rPr lang="el-GR" sz="3300" b="1" dirty="0" smtClean="0">
                <a:solidFill>
                  <a:srgbClr val="FFFF00"/>
                </a:solidFill>
              </a:rPr>
              <a:t>Διαταραχές μαγνησίου</a:t>
            </a:r>
          </a:p>
          <a:p>
            <a:r>
              <a:rPr lang="el-GR" dirty="0" smtClean="0"/>
              <a:t>Υπομαγνησιαιμία (αναστολή σύνθεσης </a:t>
            </a:r>
            <a:r>
              <a:rPr lang="en-US" dirty="0" smtClean="0"/>
              <a:t>PTH </a:t>
            </a:r>
            <a:r>
              <a:rPr lang="el-GR" dirty="0" smtClean="0"/>
              <a:t>ή αντίσταση στη δράση της</a:t>
            </a:r>
            <a:r>
              <a:rPr lang="en-US" dirty="0" smtClean="0"/>
              <a:t>)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l-GR" sz="3600" b="1" dirty="0">
                <a:solidFill>
                  <a:srgbClr val="FFC000"/>
                </a:solidFill>
              </a:rPr>
              <a:t>Υπασβεστιαιμία: Αιτιολογία</a:t>
            </a:r>
            <a:endParaRPr lang="el-GR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</a:rPr>
              <a:t>Υπασβεστιαιμία: </a:t>
            </a:r>
            <a:r>
              <a:rPr lang="el-GR" sz="3600" b="1" dirty="0" smtClean="0">
                <a:solidFill>
                  <a:srgbClr val="FFFF00"/>
                </a:solidFill>
              </a:rPr>
              <a:t>Αντιμετώπιση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Εξαρτάται από τη βαρύτητα και το υποκείμενο αίτιο</a:t>
            </a:r>
          </a:p>
          <a:p>
            <a:r>
              <a:rPr lang="el-GR" dirty="0" smtClean="0"/>
              <a:t>Οξεία →  συμπτωματική</a:t>
            </a:r>
          </a:p>
          <a:p>
            <a:r>
              <a:rPr lang="el-GR" dirty="0"/>
              <a:t>Χρόνια → </a:t>
            </a:r>
            <a:r>
              <a:rPr lang="el-GR" dirty="0" err="1" smtClean="0"/>
              <a:t>ασυμπτωματική</a:t>
            </a:r>
            <a:endParaRPr lang="el-GR" dirty="0" smtClean="0"/>
          </a:p>
          <a:p>
            <a:r>
              <a:rPr lang="el-GR" dirty="0" smtClean="0">
                <a:solidFill>
                  <a:srgbClr val="FFFF00"/>
                </a:solidFill>
              </a:rPr>
              <a:t>Όταν συνυπάρχει υπομαγνησιαιμία (↓</a:t>
            </a:r>
            <a:r>
              <a:rPr lang="en-US" dirty="0" smtClean="0">
                <a:solidFill>
                  <a:srgbClr val="FFFF00"/>
                </a:solidFill>
              </a:rPr>
              <a:t>Mg</a:t>
            </a:r>
            <a:r>
              <a:rPr lang="en-US" baseline="30000" dirty="0" smtClean="0">
                <a:solidFill>
                  <a:srgbClr val="FFFF00"/>
                </a:solidFill>
              </a:rPr>
              <a:t>++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/>
              <a:t>Αντίσταση και αναστολή της έκκρισης </a:t>
            </a:r>
            <a:r>
              <a:rPr lang="en-US" dirty="0" smtClean="0"/>
              <a:t>PTH</a:t>
            </a:r>
            <a:endParaRPr lang="el-GR" dirty="0" smtClean="0"/>
          </a:p>
          <a:p>
            <a:pPr lvl="1"/>
            <a:r>
              <a:rPr lang="el-GR" dirty="0" smtClean="0"/>
              <a:t>Επιδείνωση υπασβεστιαιμίας</a:t>
            </a:r>
          </a:p>
          <a:p>
            <a:pPr lvl="1"/>
            <a:r>
              <a:rPr lang="el-GR" dirty="0" smtClean="0"/>
              <a:t>Αναπλήρωση μαγνησίου</a:t>
            </a:r>
          </a:p>
          <a:p>
            <a:pPr lvl="0"/>
            <a:r>
              <a:rPr lang="el-GR" dirty="0">
                <a:solidFill>
                  <a:srgbClr val="FFFF00"/>
                </a:solidFill>
              </a:rPr>
              <a:t>Ασβέστιο </a:t>
            </a:r>
            <a:r>
              <a:rPr lang="en-US" dirty="0" err="1">
                <a:solidFill>
                  <a:srgbClr val="FFFF00"/>
                </a:solidFill>
              </a:rPr>
              <a:t>p.o.</a:t>
            </a:r>
            <a:endParaRPr lang="el-GR" dirty="0">
              <a:solidFill>
                <a:srgbClr val="FFFF00"/>
              </a:solidFill>
            </a:endParaRPr>
          </a:p>
          <a:p>
            <a:pPr lvl="1"/>
            <a:r>
              <a:rPr lang="el-GR" dirty="0">
                <a:solidFill>
                  <a:prstClr val="white"/>
                </a:solidFill>
              </a:rPr>
              <a:t>Σε ήπιες καταστάσεις</a:t>
            </a:r>
          </a:p>
          <a:p>
            <a:pPr lvl="1"/>
            <a:r>
              <a:rPr lang="el-GR" dirty="0">
                <a:solidFill>
                  <a:prstClr val="white"/>
                </a:solidFill>
              </a:rPr>
              <a:t>Ανθρακικό ασβέστιο (500</a:t>
            </a:r>
            <a:r>
              <a:rPr lang="en-US" dirty="0">
                <a:solidFill>
                  <a:prstClr val="white"/>
                </a:solidFill>
              </a:rPr>
              <a:t>mg)</a:t>
            </a:r>
          </a:p>
          <a:p>
            <a:pPr lvl="0"/>
            <a:r>
              <a:rPr lang="el-GR" dirty="0">
                <a:solidFill>
                  <a:srgbClr val="FFFF00"/>
                </a:solidFill>
              </a:rPr>
              <a:t>Βιταμίνη </a:t>
            </a:r>
            <a:r>
              <a:rPr lang="en-US" dirty="0">
                <a:solidFill>
                  <a:srgbClr val="FFFF00"/>
                </a:solidFill>
              </a:rPr>
              <a:t>D</a:t>
            </a:r>
          </a:p>
          <a:p>
            <a:pPr lvl="1"/>
            <a:r>
              <a:rPr lang="el-GR" dirty="0" err="1" smtClean="0">
                <a:solidFill>
                  <a:prstClr val="white"/>
                </a:solidFill>
              </a:rPr>
              <a:t>Καλσιτριόλη</a:t>
            </a:r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9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Ενδείξεις αναπλήρωσης με </a:t>
            </a:r>
            <a:r>
              <a:rPr lang="en-US" dirty="0" smtClean="0">
                <a:solidFill>
                  <a:srgbClr val="FFFF00"/>
                </a:solidFill>
              </a:rPr>
              <a:t>IV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</a:t>
            </a:r>
            <a:r>
              <a:rPr lang="en-US" baseline="30000" dirty="0" smtClean="0">
                <a:solidFill>
                  <a:srgbClr val="FFFF00"/>
                </a:solidFill>
              </a:rPr>
              <a:t>++</a:t>
            </a:r>
            <a:r>
              <a:rPr lang="el-GR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l-GR" dirty="0" smtClean="0"/>
              <a:t>Συμπτώματα</a:t>
            </a:r>
          </a:p>
          <a:p>
            <a:pPr lvl="1"/>
            <a:r>
              <a:rPr lang="el-GR" dirty="0" smtClean="0"/>
              <a:t>Παράταση </a:t>
            </a:r>
            <a:r>
              <a:rPr lang="en-US" dirty="0" smtClean="0"/>
              <a:t>QT </a:t>
            </a:r>
            <a:r>
              <a:rPr lang="el-GR" dirty="0" smtClean="0"/>
              <a:t>διαστήματος</a:t>
            </a:r>
          </a:p>
          <a:p>
            <a:pPr lvl="1"/>
            <a:r>
              <a:rPr lang="el-GR" dirty="0" smtClean="0"/>
              <a:t>Οξεία και ταχεία πτώση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  <a:r>
              <a:rPr lang="el-GR" dirty="0" smtClean="0"/>
              <a:t>ορού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Amp Calcium Gluconate </a:t>
            </a:r>
            <a:r>
              <a:rPr lang="el-GR" dirty="0">
                <a:solidFill>
                  <a:srgbClr val="FFFF00"/>
                </a:solidFill>
              </a:rPr>
              <a:t>5</a:t>
            </a:r>
            <a:r>
              <a:rPr lang="en-US" dirty="0" smtClean="0">
                <a:solidFill>
                  <a:srgbClr val="FFFF00"/>
                </a:solidFill>
              </a:rPr>
              <a:t>%</a:t>
            </a:r>
            <a:r>
              <a:rPr lang="el-GR" dirty="0" smtClean="0">
                <a:solidFill>
                  <a:srgbClr val="FFFF00"/>
                </a:solidFill>
              </a:rPr>
              <a:t> (10</a:t>
            </a:r>
            <a:r>
              <a:rPr lang="en-US" dirty="0" smtClean="0">
                <a:solidFill>
                  <a:srgbClr val="FFFF00"/>
                </a:solidFill>
              </a:rPr>
              <a:t>ml)</a:t>
            </a:r>
          </a:p>
          <a:p>
            <a:pPr lvl="1"/>
            <a:r>
              <a:rPr lang="el-GR" dirty="0" smtClean="0"/>
              <a:t>Έναρξη με </a:t>
            </a:r>
            <a:r>
              <a:rPr lang="en-US" dirty="0" smtClean="0"/>
              <a:t>1-2amp</a:t>
            </a:r>
            <a:r>
              <a:rPr lang="el-GR" dirty="0" smtClean="0"/>
              <a:t> σε 15-20</a:t>
            </a:r>
            <a:r>
              <a:rPr lang="en-US" dirty="0" smtClean="0"/>
              <a:t>min</a:t>
            </a:r>
          </a:p>
          <a:p>
            <a:pPr lvl="1"/>
            <a:r>
              <a:rPr lang="el-GR" dirty="0" smtClean="0"/>
              <a:t>Συντήρηση: Διάλυση σε </a:t>
            </a:r>
            <a:r>
              <a:rPr lang="en-US" dirty="0" smtClean="0"/>
              <a:t>N/S </a:t>
            </a:r>
            <a:r>
              <a:rPr lang="el-GR" dirty="0" smtClean="0"/>
              <a:t>ή </a:t>
            </a:r>
            <a:r>
              <a:rPr lang="en-US" dirty="0" smtClean="0"/>
              <a:t>D/W</a:t>
            </a:r>
            <a:r>
              <a:rPr lang="el-GR" dirty="0"/>
              <a:t> </a:t>
            </a:r>
            <a:r>
              <a:rPr lang="el-GR" dirty="0" smtClean="0"/>
              <a:t>σε συνεχή στάγδην έγχυση (ποτέ μαζί με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,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--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Ανάγκες: 0.5 – 1.5</a:t>
            </a:r>
            <a:r>
              <a:rPr lang="en-US" dirty="0" smtClean="0"/>
              <a:t>mg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n-US" dirty="0" smtClean="0"/>
              <a:t>/h</a:t>
            </a:r>
            <a:endParaRPr lang="el-GR" dirty="0" smtClean="0"/>
          </a:p>
          <a:p>
            <a:pPr lvl="1"/>
            <a:endParaRPr lang="en-US" dirty="0" smtClean="0">
              <a:latin typeface="Calibri"/>
            </a:endParaRPr>
          </a:p>
          <a:p>
            <a:pPr lvl="1"/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</a:rPr>
              <a:t>Υπασβεστιαιμία: </a:t>
            </a:r>
            <a:r>
              <a:rPr lang="el-GR" sz="3600" b="1" dirty="0" smtClean="0">
                <a:solidFill>
                  <a:srgbClr val="FFFF00"/>
                </a:solidFill>
              </a:rPr>
              <a:t>Αντιμετώπιση</a:t>
            </a:r>
            <a:endParaRPr lang="el-G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6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FFC000"/>
                </a:solidFill>
              </a:rPr>
              <a:t>ΔΙΑΤΑΡΑΧΕΣ ΦΩΣΦΟΡΟΥ</a:t>
            </a:r>
            <a:endParaRPr lang="el-GR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Φώσφορος (</a:t>
            </a:r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el-GR" dirty="0" smtClean="0">
                <a:solidFill>
                  <a:srgbClr val="FFC000"/>
                </a:solidFill>
              </a:rPr>
              <a:t>)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Αμέταλλο </a:t>
            </a:r>
            <a:r>
              <a:rPr lang="el-GR" dirty="0" smtClean="0"/>
              <a:t>χημικό στοιχείο που δεν απαντάται ελεύθερο στη φύση αλλά υπό μορφή </a:t>
            </a:r>
            <a:r>
              <a:rPr lang="el-GR" dirty="0"/>
              <a:t>φωσφορικών ριζών </a:t>
            </a:r>
            <a:r>
              <a:rPr lang="el-GR" dirty="0" smtClean="0"/>
              <a:t>(Η</a:t>
            </a:r>
            <a:r>
              <a:rPr lang="en-US" dirty="0"/>
              <a:t>PO</a:t>
            </a:r>
            <a:r>
              <a:rPr lang="el-GR" baseline="-25000" dirty="0"/>
              <a:t>4</a:t>
            </a:r>
            <a:r>
              <a:rPr lang="el-GR" baseline="30000" dirty="0"/>
              <a:t>2-</a:t>
            </a:r>
            <a:r>
              <a:rPr lang="el-GR" dirty="0"/>
              <a:t>,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PO</a:t>
            </a:r>
            <a:r>
              <a:rPr lang="el-GR" baseline="-25000" dirty="0"/>
              <a:t>4</a:t>
            </a:r>
            <a:r>
              <a:rPr lang="el-GR" baseline="30000" dirty="0"/>
              <a:t>-</a:t>
            </a:r>
            <a:r>
              <a:rPr lang="el-GR" dirty="0"/>
              <a:t>, </a:t>
            </a:r>
            <a:r>
              <a:rPr lang="en-US" dirty="0"/>
              <a:t>PO</a:t>
            </a:r>
            <a:r>
              <a:rPr lang="el-GR" baseline="-25000" dirty="0" smtClean="0"/>
              <a:t>4</a:t>
            </a:r>
            <a:r>
              <a:rPr lang="el-GR" baseline="30000" dirty="0" smtClean="0"/>
              <a:t>3-</a:t>
            </a:r>
            <a:r>
              <a:rPr lang="el-GR" dirty="0" smtClean="0"/>
              <a:t>).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 ανόργανος φώσφορος </a:t>
            </a:r>
            <a:r>
              <a:rPr lang="en-US" dirty="0">
                <a:solidFill>
                  <a:srgbClr val="FFFF00"/>
                </a:solidFill>
              </a:rPr>
              <a:t>PO</a:t>
            </a:r>
            <a:r>
              <a:rPr lang="el-GR" baseline="-25000" dirty="0" smtClean="0">
                <a:solidFill>
                  <a:srgbClr val="FFFF00"/>
                </a:solidFill>
              </a:rPr>
              <a:t>4</a:t>
            </a:r>
            <a:r>
              <a:rPr lang="el-GR" baseline="30000" dirty="0" smtClean="0">
                <a:solidFill>
                  <a:srgbClr val="FFFF00"/>
                </a:solidFill>
              </a:rPr>
              <a:t>3- </a:t>
            </a:r>
            <a:r>
              <a:rPr lang="el-G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phosphate) </a:t>
            </a:r>
            <a:r>
              <a:rPr lang="el-GR" dirty="0" smtClean="0">
                <a:solidFill>
                  <a:srgbClr val="FFFF00"/>
                </a:solidFill>
              </a:rPr>
              <a:t>συμμετέχει σε πολλές κυτταρικές λειτουργίες:</a:t>
            </a:r>
          </a:p>
          <a:p>
            <a:pPr lvl="1"/>
            <a:r>
              <a:rPr lang="el-GR" dirty="0" smtClean="0"/>
              <a:t>Βασικό συστατικό </a:t>
            </a:r>
            <a:r>
              <a:rPr lang="en-US" dirty="0" smtClean="0"/>
              <a:t>RNA – DNA</a:t>
            </a:r>
          </a:p>
          <a:p>
            <a:pPr lvl="1"/>
            <a:r>
              <a:rPr lang="el-GR" dirty="0" smtClean="0"/>
              <a:t>Ενεργειακή κάλυψη (</a:t>
            </a:r>
            <a:r>
              <a:rPr lang="en-US" dirty="0" smtClean="0"/>
              <a:t>ATP)</a:t>
            </a:r>
            <a:endParaRPr lang="el-GR" dirty="0" smtClean="0"/>
          </a:p>
          <a:p>
            <a:pPr lvl="1"/>
            <a:r>
              <a:rPr lang="el-GR" dirty="0" smtClean="0"/>
              <a:t>Ενδοκυττάρια σηματοδότηση (</a:t>
            </a:r>
            <a:r>
              <a:rPr lang="en-US" dirty="0" smtClean="0"/>
              <a:t>c-AMP, c-GMP)</a:t>
            </a:r>
          </a:p>
          <a:p>
            <a:pPr lvl="1"/>
            <a:r>
              <a:rPr lang="el-GR" dirty="0" smtClean="0"/>
              <a:t>Φωσφορυλίωση </a:t>
            </a:r>
            <a:r>
              <a:rPr lang="el-GR" dirty="0" err="1" smtClean="0"/>
              <a:t>φωσφολιπιδίων</a:t>
            </a:r>
            <a:r>
              <a:rPr lang="el-GR" dirty="0" smtClean="0"/>
              <a:t> (κυτταρικές μεμβράνες)</a:t>
            </a:r>
          </a:p>
          <a:p>
            <a:pPr lvl="1"/>
            <a:r>
              <a:rPr lang="el-GR" dirty="0" smtClean="0"/>
              <a:t>Σχηματισμός </a:t>
            </a:r>
            <a:r>
              <a:rPr lang="el-GR" dirty="0" err="1" smtClean="0"/>
              <a:t>υδροξυαπατίτη</a:t>
            </a:r>
            <a:r>
              <a:rPr lang="el-GR" dirty="0" smtClean="0"/>
              <a:t> στα οστά </a:t>
            </a:r>
            <a:r>
              <a:rPr lang="en-US" dirty="0" smtClean="0">
                <a:cs typeface="Arial" pitchFamily="34" charset="0"/>
              </a:rPr>
              <a:t>Ca</a:t>
            </a:r>
            <a:r>
              <a:rPr lang="en-US" baseline="-25000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(PO</a:t>
            </a:r>
            <a:r>
              <a:rPr lang="en-US" baseline="-25000" dirty="0" smtClean="0">
                <a:cs typeface="Arial" pitchFamily="34" charset="0"/>
              </a:rPr>
              <a:t>4</a:t>
            </a:r>
            <a:r>
              <a:rPr lang="en-US" dirty="0" smtClean="0">
                <a:cs typeface="Arial" pitchFamily="34" charset="0"/>
              </a:rPr>
              <a:t>)</a:t>
            </a:r>
            <a:r>
              <a:rPr lang="en-US" baseline="-25000" dirty="0" smtClean="0">
                <a:cs typeface="Arial" pitchFamily="34" charset="0"/>
              </a:rPr>
              <a:t>6</a:t>
            </a:r>
            <a:r>
              <a:rPr lang="en-US" dirty="0" smtClean="0">
                <a:cs typeface="Arial" pitchFamily="34" charset="0"/>
              </a:rPr>
              <a:t>(OH)</a:t>
            </a:r>
            <a:r>
              <a:rPr lang="en-US" baseline="-25000" dirty="0" smtClean="0">
                <a:cs typeface="Arial" pitchFamily="34" charset="0"/>
              </a:rPr>
              <a:t>2</a:t>
            </a:r>
            <a:endParaRPr lang="el-GR" dirty="0" smtClean="0">
              <a:cs typeface="Arial" pitchFamily="34" charset="0"/>
            </a:endParaRPr>
          </a:p>
          <a:p>
            <a:r>
              <a:rPr lang="el-GR" dirty="0" smtClean="0">
                <a:cs typeface="Arial" pitchFamily="34" charset="0"/>
              </a:rPr>
              <a:t>1% του Σωματικού Βάρους αποτελείται από φώσφορο (700</a:t>
            </a:r>
            <a:r>
              <a:rPr lang="en-US" dirty="0" smtClean="0">
                <a:cs typeface="Arial" pitchFamily="34" charset="0"/>
              </a:rPr>
              <a:t>gr)</a:t>
            </a:r>
            <a:endParaRPr lang="el-GR" dirty="0" smtClean="0">
              <a:cs typeface="Arial" pitchFamily="34" charset="0"/>
            </a:endParaRPr>
          </a:p>
          <a:p>
            <a:pPr lvl="1"/>
            <a:r>
              <a:rPr lang="el-GR" dirty="0" smtClean="0">
                <a:cs typeface="Arial" pitchFamily="34" charset="0"/>
              </a:rPr>
              <a:t>85% οστά και δόντια (υδροξυαπατίτης)</a:t>
            </a:r>
          </a:p>
          <a:p>
            <a:pPr lvl="1"/>
            <a:r>
              <a:rPr lang="el-GR" dirty="0" smtClean="0">
                <a:cs typeface="Arial" pitchFamily="34" charset="0"/>
              </a:rPr>
              <a:t>15% μαλακοί ιστοί και εξωκυττάριο υγρό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613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Ασβέστιο (</a:t>
            </a:r>
            <a:r>
              <a:rPr lang="en-US" dirty="0" err="1" smtClean="0">
                <a:solidFill>
                  <a:srgbClr val="FFC000"/>
                </a:solidFill>
              </a:rPr>
              <a:t>Ca</a:t>
            </a:r>
            <a:r>
              <a:rPr lang="en-US" baseline="30000" dirty="0" smtClean="0">
                <a:solidFill>
                  <a:srgbClr val="FFC000"/>
                </a:solidFill>
              </a:rPr>
              <a:t>++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FF00"/>
              </a:buClr>
            </a:pPr>
            <a:r>
              <a:rPr lang="el-GR" dirty="0" smtClean="0"/>
              <a:t>Το συχνότερα απαντώμενο μεταλλικό στοιχείο του οργανισμού</a:t>
            </a:r>
          </a:p>
          <a:p>
            <a:pPr>
              <a:buClr>
                <a:srgbClr val="FFFF00"/>
              </a:buClr>
            </a:pPr>
            <a:r>
              <a:rPr lang="el-GR" dirty="0" smtClean="0">
                <a:solidFill>
                  <a:srgbClr val="FFFF00"/>
                </a:solidFill>
              </a:rPr>
              <a:t>Φυσιολογικές λειτουργίες: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l-GR" dirty="0" smtClean="0"/>
              <a:t>Δομική σταθερότητα σκελετού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l-GR" dirty="0" smtClean="0"/>
              <a:t>Νευρομυϊκή συστολή και μεταφορά μηνύματος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l-GR" dirty="0" smtClean="0"/>
              <a:t>Μηχανισμοί πήξης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l-GR" dirty="0" smtClean="0"/>
              <a:t>Έκκριση ορμονών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l-GR" dirty="0" smtClean="0"/>
              <a:t>Ενζυμικές λειτουργίες</a:t>
            </a:r>
          </a:p>
          <a:p>
            <a:pPr>
              <a:buClr>
                <a:srgbClr val="FFFF00"/>
              </a:buClr>
            </a:pPr>
            <a:r>
              <a:rPr lang="el-GR" dirty="0">
                <a:cs typeface="Arial" pitchFamily="34" charset="0"/>
              </a:rPr>
              <a:t>99% του ασβεστίου είναι αποθηκευμένο στα οστά (</a:t>
            </a:r>
            <a:r>
              <a:rPr lang="el-GR" dirty="0" smtClean="0">
                <a:cs typeface="Arial" pitchFamily="34" charset="0"/>
              </a:rPr>
              <a:t>υδροξυαπατίτης: </a:t>
            </a:r>
            <a:r>
              <a:rPr lang="en-US" dirty="0" smtClean="0">
                <a:cs typeface="Arial" pitchFamily="34" charset="0"/>
              </a:rPr>
              <a:t>Ca</a:t>
            </a:r>
            <a:r>
              <a:rPr lang="en-US" baseline="-25000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(PO</a:t>
            </a:r>
            <a:r>
              <a:rPr lang="en-US" baseline="-25000" dirty="0" smtClean="0">
                <a:cs typeface="Arial" pitchFamily="34" charset="0"/>
              </a:rPr>
              <a:t>4</a:t>
            </a:r>
            <a:r>
              <a:rPr lang="en-US" dirty="0" smtClean="0">
                <a:cs typeface="Arial" pitchFamily="34" charset="0"/>
              </a:rPr>
              <a:t>)</a:t>
            </a:r>
            <a:r>
              <a:rPr lang="en-US" baseline="-25000" dirty="0" smtClean="0">
                <a:cs typeface="Arial" pitchFamily="34" charset="0"/>
              </a:rPr>
              <a:t>6</a:t>
            </a:r>
            <a:r>
              <a:rPr lang="en-US" dirty="0" smtClean="0">
                <a:cs typeface="Arial" pitchFamily="34" charset="0"/>
              </a:rPr>
              <a:t>(OH)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l-GR" dirty="0" smtClean="0">
                <a:cs typeface="Arial" pitchFamily="34" charset="0"/>
              </a:rPr>
              <a:t>)</a:t>
            </a:r>
            <a:endParaRPr lang="el-GR" dirty="0">
              <a:cs typeface="Arial" pitchFamily="34" charset="0"/>
            </a:endParaRPr>
          </a:p>
          <a:p>
            <a:pPr>
              <a:buClr>
                <a:srgbClr val="FFFF00"/>
              </a:buClr>
            </a:pPr>
            <a:r>
              <a:rPr lang="el-GR" dirty="0">
                <a:cs typeface="Arial" pitchFamily="34" charset="0"/>
              </a:rPr>
              <a:t>1% «ελεύθερο» (ενδοκυττάριο – εξωκυττάριο)</a:t>
            </a:r>
          </a:p>
          <a:p>
            <a:pPr>
              <a:buClr>
                <a:srgbClr val="FFFF00"/>
              </a:buClr>
            </a:pPr>
            <a:r>
              <a:rPr lang="el-GR" dirty="0" smtClean="0"/>
              <a:t>Ισοζύγιο ασβεστίου: Λεπτό έντερο - Οστά - Νεφροί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099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Ομοιοστασία Ασβεστίου - Φωσφόρου</a:t>
            </a:r>
            <a:endParaRPr lang="en-US" sz="4000" dirty="0" smtClean="0">
              <a:solidFill>
                <a:srgbClr val="FFC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83"/>
          <a:stretch>
            <a:fillRect/>
          </a:stretch>
        </p:blipFill>
        <p:spPr bwMode="auto">
          <a:xfrm>
            <a:off x="1747292" y="1064613"/>
            <a:ext cx="5649416" cy="43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1290464" y="5445223"/>
            <a:ext cx="6563072" cy="10801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800" b="1" u="sng" dirty="0" smtClean="0">
                <a:solidFill>
                  <a:srgbClr val="FFFF00"/>
                </a:solidFill>
              </a:rPr>
              <a:t>Φυσιολογικές τιμές φωσφόρου ορού:</a:t>
            </a:r>
          </a:p>
          <a:p>
            <a:pPr marL="457200" lvl="1" indent="0" algn="ctr">
              <a:buNone/>
            </a:pPr>
            <a:r>
              <a:rPr lang="el-GR" sz="2400" dirty="0" smtClean="0"/>
              <a:t>2.5 – 4.5 </a:t>
            </a:r>
            <a:r>
              <a:rPr lang="en-US" sz="2400" dirty="0" smtClean="0"/>
              <a:t>mg/dl (</a:t>
            </a:r>
            <a:r>
              <a:rPr lang="el-GR" sz="2400" dirty="0" smtClean="0"/>
              <a:t>0.80</a:t>
            </a:r>
            <a:r>
              <a:rPr lang="en-US" sz="2400" dirty="0" smtClean="0"/>
              <a:t> – </a:t>
            </a:r>
            <a:r>
              <a:rPr lang="el-GR" sz="2400" dirty="0" smtClean="0"/>
              <a:t>1.45</a:t>
            </a:r>
            <a:r>
              <a:rPr lang="en-US" sz="2400" dirty="0" smtClean="0"/>
              <a:t> </a:t>
            </a:r>
            <a:r>
              <a:rPr lang="en-US" sz="2400" dirty="0" err="1" smtClean="0"/>
              <a:t>mmol</a:t>
            </a:r>
            <a:r>
              <a:rPr lang="en-US" sz="2400" dirty="0" smtClean="0"/>
              <a:t>/L)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045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Φώσφορος: </a:t>
            </a:r>
            <a:r>
              <a:rPr lang="el-GR" dirty="0">
                <a:solidFill>
                  <a:srgbClr val="FFFF00"/>
                </a:solidFill>
              </a:rPr>
              <a:t>Κ</a:t>
            </a:r>
            <a:r>
              <a:rPr lang="el-GR" dirty="0" smtClean="0">
                <a:solidFill>
                  <a:srgbClr val="FFFF00"/>
                </a:solidFill>
              </a:rPr>
              <a:t>ατανομή 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28" t="14092" r="11960" b="22293"/>
          <a:stretch/>
        </p:blipFill>
        <p:spPr bwMode="auto">
          <a:xfrm>
            <a:off x="914399" y="1484784"/>
            <a:ext cx="7315201" cy="41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966098" y="5661248"/>
            <a:ext cx="32403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</a:rPr>
              <a:t>Ανόργανος </a:t>
            </a:r>
            <a:r>
              <a:rPr lang="en-US" sz="2400" b="1" dirty="0" smtClean="0">
                <a:solidFill>
                  <a:srgbClr val="FFFF00"/>
                </a:solidFill>
              </a:rPr>
              <a:t>P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30%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427984" y="5661248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</a:rPr>
              <a:t>Οργανικός </a:t>
            </a:r>
            <a:r>
              <a:rPr lang="en-US" sz="2400" b="1" dirty="0" smtClean="0">
                <a:solidFill>
                  <a:srgbClr val="FFFF00"/>
                </a:solidFill>
              </a:rPr>
              <a:t>P</a:t>
            </a:r>
          </a:p>
          <a:p>
            <a:pPr algn="ctr"/>
            <a:r>
              <a:rPr lang="el-GR" sz="2400" b="1" dirty="0">
                <a:solidFill>
                  <a:srgbClr val="FFFF00"/>
                </a:solidFill>
              </a:rPr>
              <a:t>7</a:t>
            </a:r>
            <a:r>
              <a:rPr lang="en-US" sz="2400" b="1" dirty="0" smtClean="0">
                <a:solidFill>
                  <a:srgbClr val="FFFF00"/>
                </a:solidFill>
              </a:rPr>
              <a:t>0%</a:t>
            </a:r>
            <a:endParaRPr lang="el-G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5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C000"/>
                </a:solidFill>
              </a:rPr>
              <a:t>Φώσφορος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l-GR" dirty="0" smtClean="0">
                <a:solidFill>
                  <a:srgbClr val="FFFF00"/>
                </a:solidFill>
              </a:rPr>
              <a:t>Ισοζύγιο 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126251"/>
            <a:ext cx="4038600" cy="34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230" y="2102116"/>
            <a:ext cx="4903769" cy="348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76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FFC000"/>
                </a:solidFill>
              </a:rPr>
              <a:t>Ισοζύγιο φωσφόρου</a:t>
            </a:r>
            <a:r>
              <a:rPr lang="el-GR" sz="3600" dirty="0">
                <a:solidFill>
                  <a:srgbClr val="FFC000"/>
                </a:solidFill>
              </a:rPr>
              <a:t>: </a:t>
            </a:r>
            <a:r>
              <a:rPr lang="el-GR" sz="3600" dirty="0">
                <a:solidFill>
                  <a:srgbClr val="FFFF00"/>
                </a:solidFill>
              </a:rPr>
              <a:t>Λεπτό έντερο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8024" y="1523925"/>
            <a:ext cx="4248472" cy="5001419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εντερική απορρόφηση είναι γραμμική, εξαρτώμενη από το διαιτ</a:t>
            </a:r>
            <a:r>
              <a:rPr lang="el-GR" dirty="0"/>
              <a:t>η</a:t>
            </a:r>
            <a:r>
              <a:rPr lang="el-GR" dirty="0" smtClean="0"/>
              <a:t>τικό φορτίο </a:t>
            </a:r>
            <a:r>
              <a:rPr lang="en-US" dirty="0" smtClean="0"/>
              <a:t>P (60%)</a:t>
            </a:r>
            <a:endParaRPr lang="el-GR" dirty="0" smtClean="0"/>
          </a:p>
          <a:p>
            <a:r>
              <a:rPr lang="el-GR" dirty="0" smtClean="0"/>
              <a:t>Η βιταμίνη </a:t>
            </a:r>
            <a:r>
              <a:rPr lang="en-US" dirty="0" smtClean="0"/>
              <a:t>D </a:t>
            </a:r>
            <a:r>
              <a:rPr lang="el-GR" dirty="0" smtClean="0"/>
              <a:t>αυξάνει την εντερική απορρόφηση </a:t>
            </a:r>
            <a:r>
              <a:rPr lang="en-US" dirty="0" smtClean="0"/>
              <a:t>P</a:t>
            </a:r>
          </a:p>
          <a:p>
            <a:r>
              <a:rPr lang="el-GR" dirty="0" smtClean="0"/>
              <a:t>Η δίαιτα υψηλή σε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l-GR" dirty="0" smtClean="0"/>
              <a:t> μειώνει την εντερική απορρόφηση </a:t>
            </a:r>
            <a:r>
              <a:rPr lang="en-US" dirty="0" smtClean="0"/>
              <a:t>P</a:t>
            </a:r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12080" cy="45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90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FFC000"/>
                </a:solidFill>
              </a:rPr>
              <a:t>Ισοζύγιο φωσφόρου</a:t>
            </a:r>
            <a:r>
              <a:rPr lang="el-GR" sz="3600" dirty="0">
                <a:solidFill>
                  <a:srgbClr val="FFC000"/>
                </a:solidFill>
              </a:rPr>
              <a:t>: </a:t>
            </a:r>
            <a:r>
              <a:rPr lang="el-GR" sz="3600" dirty="0" smtClean="0">
                <a:solidFill>
                  <a:srgbClr val="FFFF00"/>
                </a:solidFill>
              </a:rPr>
              <a:t>Νεφροί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8024" y="1412777"/>
            <a:ext cx="4248472" cy="525658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Καθημερινά διηθούνται 6.000 – 8.000</a:t>
            </a:r>
            <a:r>
              <a:rPr lang="en-US" dirty="0" smtClean="0"/>
              <a:t>mg P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l-GR" dirty="0" smtClean="0">
                <a:solidFill>
                  <a:srgbClr val="FFFF00"/>
                </a:solidFill>
              </a:rPr>
              <a:t>Εγγύς </a:t>
            </a:r>
            <a:r>
              <a:rPr lang="el-GR" dirty="0" err="1" smtClean="0">
                <a:solidFill>
                  <a:srgbClr val="FFFF00"/>
                </a:solidFill>
              </a:rPr>
              <a:t>εσπειραμένο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ενεργητική επαναρρόφηση</a:t>
            </a:r>
            <a:r>
              <a:rPr lang="en-US" dirty="0" smtClean="0"/>
              <a:t> </a:t>
            </a:r>
            <a:r>
              <a:rPr lang="el-GR" dirty="0"/>
              <a:t>90% </a:t>
            </a:r>
            <a:r>
              <a:rPr lang="en-US" dirty="0" smtClean="0"/>
              <a:t>(</a:t>
            </a:r>
            <a:r>
              <a:rPr lang="el-GR" dirty="0" err="1" smtClean="0"/>
              <a:t>συμμεταφορέας</a:t>
            </a:r>
            <a:r>
              <a:rPr lang="el-GR" dirty="0" smtClean="0"/>
              <a:t> </a:t>
            </a:r>
            <a:r>
              <a:rPr lang="en-US" dirty="0" smtClean="0"/>
              <a:t>Na/Pi)</a:t>
            </a:r>
            <a:endParaRPr lang="el-GR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Tm</a:t>
            </a:r>
            <a:r>
              <a:rPr lang="en-US" baseline="-25000" dirty="0" smtClean="0">
                <a:solidFill>
                  <a:srgbClr val="FFFF00"/>
                </a:solidFill>
              </a:rPr>
              <a:t>(P)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0.1mmol/min </a:t>
            </a:r>
            <a:r>
              <a:rPr lang="el-GR" dirty="0" smtClean="0"/>
              <a:t>(</a:t>
            </a:r>
            <a:r>
              <a:rPr lang="el-GR" dirty="0"/>
              <a:t>140 </a:t>
            </a:r>
            <a:r>
              <a:rPr lang="en-US" dirty="0" err="1"/>
              <a:t>mmol</a:t>
            </a:r>
            <a:r>
              <a:rPr lang="en-US" dirty="0"/>
              <a:t>/4000mg/24h)</a:t>
            </a:r>
            <a:endParaRPr lang="el-GR" dirty="0"/>
          </a:p>
          <a:p>
            <a:r>
              <a:rPr lang="el-GR" dirty="0" smtClean="0">
                <a:solidFill>
                  <a:srgbClr val="FFFF00"/>
                </a:solidFill>
              </a:rPr>
              <a:t>Ρύθμιση επαναρρόφησης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– απέκκρισης</a:t>
            </a:r>
            <a:r>
              <a:rPr lang="el-GR" dirty="0">
                <a:solidFill>
                  <a:srgbClr val="FFFF00"/>
                </a:solidFill>
              </a:rPr>
              <a:t>: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/>
              <a:t>Φώσφορος αίματος</a:t>
            </a:r>
          </a:p>
          <a:p>
            <a:pPr lvl="1"/>
            <a:r>
              <a:rPr lang="en-US" dirty="0" smtClean="0"/>
              <a:t>PTH</a:t>
            </a:r>
          </a:p>
          <a:p>
            <a:pPr lvl="1"/>
            <a:r>
              <a:rPr lang="en-US" dirty="0" smtClean="0"/>
              <a:t>FGF-23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12" y="1556792"/>
            <a:ext cx="4112080" cy="45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97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C000"/>
                </a:solidFill>
              </a:rPr>
              <a:t>Άξονας </a:t>
            </a:r>
            <a:r>
              <a:rPr lang="en-US" sz="2800" dirty="0" smtClean="0">
                <a:solidFill>
                  <a:srgbClr val="FFC000"/>
                </a:solidFill>
              </a:rPr>
              <a:t>FGF-23 - </a:t>
            </a:r>
            <a:r>
              <a:rPr lang="en-US" sz="2800" dirty="0" err="1" smtClean="0">
                <a:solidFill>
                  <a:srgbClr val="FFC000"/>
                </a:solidFill>
              </a:rPr>
              <a:t>Klotho</a:t>
            </a:r>
            <a:endParaRPr lang="el-GR" sz="28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495455"/>
            <a:ext cx="8229600" cy="317390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FGF-23</a:t>
            </a:r>
          </a:p>
          <a:p>
            <a:r>
              <a:rPr lang="el-GR" sz="3400" dirty="0" smtClean="0"/>
              <a:t>Ορμόνη</a:t>
            </a:r>
            <a:r>
              <a:rPr lang="en-US" sz="3400" dirty="0" smtClean="0"/>
              <a:t> (251</a:t>
            </a:r>
            <a:r>
              <a:rPr lang="el-GR" sz="3400" dirty="0" smtClean="0"/>
              <a:t> αμινοξέα, 26</a:t>
            </a:r>
            <a:r>
              <a:rPr lang="en-US" sz="3400" dirty="0" err="1" smtClean="0"/>
              <a:t>kDa</a:t>
            </a:r>
            <a:r>
              <a:rPr lang="el-GR" sz="3400" dirty="0" smtClean="0"/>
              <a:t>) που συντίθεται από </a:t>
            </a:r>
            <a:r>
              <a:rPr lang="el-GR" sz="3400" dirty="0" err="1" smtClean="0"/>
              <a:t>οστεοκύτταρα</a:t>
            </a:r>
            <a:endParaRPr lang="en-US" sz="3400" dirty="0" smtClean="0"/>
          </a:p>
          <a:p>
            <a:r>
              <a:rPr lang="el-GR" sz="3400" dirty="0" smtClean="0"/>
              <a:t>Αύξηση νεφρικής κλασματικής απέκκρισης </a:t>
            </a:r>
            <a:r>
              <a:rPr lang="en-US" sz="3400" dirty="0" smtClean="0"/>
              <a:t>P</a:t>
            </a:r>
            <a:r>
              <a:rPr lang="el-GR" sz="3400" dirty="0"/>
              <a:t> </a:t>
            </a:r>
            <a:r>
              <a:rPr lang="el-GR" sz="3400" dirty="0" smtClean="0"/>
              <a:t>(καταστολή </a:t>
            </a:r>
            <a:r>
              <a:rPr lang="el-GR" sz="3400" dirty="0" err="1" smtClean="0"/>
              <a:t>συμμεταφορέα</a:t>
            </a:r>
            <a:r>
              <a:rPr lang="el-GR" sz="3400" dirty="0" smtClean="0"/>
              <a:t> </a:t>
            </a:r>
            <a:r>
              <a:rPr lang="en-US" sz="3400" dirty="0" err="1" smtClean="0"/>
              <a:t>NaPi</a:t>
            </a:r>
            <a:r>
              <a:rPr lang="en-US" sz="3400" dirty="0"/>
              <a:t> </a:t>
            </a:r>
            <a:r>
              <a:rPr lang="el-GR" sz="3400" dirty="0" smtClean="0"/>
              <a:t>στο εγγύς σωληνάριο)</a:t>
            </a:r>
          </a:p>
          <a:p>
            <a:r>
              <a:rPr lang="el-GR" sz="3400" dirty="0" smtClean="0"/>
              <a:t>Καταστολή της </a:t>
            </a:r>
            <a:r>
              <a:rPr lang="en-US" sz="3400" dirty="0" smtClean="0"/>
              <a:t>25-hydroxyvitaminD-1</a:t>
            </a:r>
            <a:r>
              <a:rPr lang="el-GR" sz="3400" dirty="0"/>
              <a:t>α-</a:t>
            </a:r>
            <a:r>
              <a:rPr lang="en-US" sz="3400" dirty="0"/>
              <a:t>hydroxylase</a:t>
            </a:r>
            <a:r>
              <a:rPr lang="el-GR" sz="3400" dirty="0" smtClean="0"/>
              <a:t> (↓ εντερικής απορρόφησης </a:t>
            </a:r>
            <a:r>
              <a:rPr lang="en-US" sz="3400" dirty="0" smtClean="0"/>
              <a:t>P</a:t>
            </a:r>
            <a:r>
              <a:rPr lang="el-GR" sz="3400" dirty="0" smtClean="0"/>
              <a:t>)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Klotho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l-GR" sz="3400" dirty="0" smtClean="0"/>
              <a:t>Σύνθεση στους νεφρούς</a:t>
            </a:r>
          </a:p>
          <a:p>
            <a:r>
              <a:rPr lang="el-GR" sz="3400" dirty="0" smtClean="0"/>
              <a:t>Συνυποδοχέας απαραίτητος για την ενεργοποίηση του </a:t>
            </a:r>
            <a:r>
              <a:rPr lang="en-US" sz="3400" dirty="0" smtClean="0"/>
              <a:t>FGF-23</a:t>
            </a:r>
          </a:p>
          <a:p>
            <a:r>
              <a:rPr lang="el-GR" sz="3400" dirty="0" err="1" smtClean="0"/>
              <a:t>Αντιγηραντικές</a:t>
            </a:r>
            <a:r>
              <a:rPr lang="el-GR" sz="3400" dirty="0" smtClean="0"/>
              <a:t> ιδιότητες,  αναστολέας αγγειακής ασβεστοποίησης, ενδοθηλιακή δυσλειτουργία και </a:t>
            </a:r>
            <a:r>
              <a:rPr lang="el-GR" sz="3400" dirty="0" err="1" smtClean="0"/>
              <a:t>αθηροσκλήρυνση</a:t>
            </a:r>
            <a:endParaRPr lang="el-GR" sz="3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9156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313875" y="6480375"/>
            <a:ext cx="3794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dirty="0"/>
              <a:t>Urakawa I, et al: Nature 2006;444:770-774</a:t>
            </a:r>
          </a:p>
        </p:txBody>
      </p:sp>
    </p:spTree>
    <p:extLst>
      <p:ext uri="{BB962C8B-B14F-4D97-AF65-F5344CB8AC3E}">
        <p14:creationId xmlns:p14="http://schemas.microsoft.com/office/powerpoint/2010/main" xmlns="" val="17472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653136"/>
            <a:ext cx="8507288" cy="1905955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Σε πρώιμα στάδια ΧΝΝ η </a:t>
            </a:r>
            <a:r>
              <a:rPr lang="el-GR" dirty="0"/>
              <a:t>α</a:t>
            </a:r>
            <a:r>
              <a:rPr lang="el-GR" dirty="0" smtClean="0"/>
              <a:t>ύξηση του </a:t>
            </a:r>
            <a:r>
              <a:rPr lang="en-US" dirty="0" smtClean="0"/>
              <a:t>FGF-23 </a:t>
            </a:r>
            <a:r>
              <a:rPr lang="el-GR" dirty="0" smtClean="0"/>
              <a:t>προκαλεί </a:t>
            </a:r>
            <a:r>
              <a:rPr lang="el-GR" dirty="0" err="1" smtClean="0"/>
              <a:t>φωσφατουρία</a:t>
            </a:r>
            <a:r>
              <a:rPr lang="el-GR" dirty="0" smtClean="0"/>
              <a:t> σε μια προσπάθεια  αποκατάστασης φυσιολογικού ισοζυγίου </a:t>
            </a:r>
            <a:r>
              <a:rPr lang="en-US" dirty="0" smtClean="0"/>
              <a:t>P</a:t>
            </a:r>
          </a:p>
          <a:p>
            <a:r>
              <a:rPr lang="el-GR" dirty="0" smtClean="0"/>
              <a:t>Η ταυτόχρονη όμως καταστολή της 1-α </a:t>
            </a:r>
            <a:r>
              <a:rPr lang="el-GR" dirty="0" err="1" smtClean="0"/>
              <a:t>υδροξυλάσης</a:t>
            </a:r>
            <a:r>
              <a:rPr lang="el-GR" dirty="0" smtClean="0"/>
              <a:t> οδηγεί σε ↓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  <a:r>
              <a:rPr lang="el-GR" dirty="0" smtClean="0"/>
              <a:t>και σε ↑ της </a:t>
            </a:r>
            <a:r>
              <a:rPr lang="en-US" dirty="0" smtClean="0"/>
              <a:t>PTH</a:t>
            </a:r>
            <a:endParaRPr lang="el-GR" dirty="0" smtClean="0"/>
          </a:p>
          <a:p>
            <a:r>
              <a:rPr lang="el-GR" dirty="0" smtClean="0"/>
              <a:t>Σε ασθενείς με ΧΝΝ τα επίπεδα </a:t>
            </a:r>
            <a:r>
              <a:rPr lang="en-US" dirty="0" smtClean="0"/>
              <a:t>FGF-23 </a:t>
            </a:r>
            <a:r>
              <a:rPr lang="el-GR" dirty="0" smtClean="0"/>
              <a:t>σχετίζονται θετικά με το επίπεδο φωσφόρου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606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C000"/>
                </a:solidFill>
              </a:rPr>
              <a:t>FGF-23 – </a:t>
            </a:r>
            <a:r>
              <a:rPr lang="en-US" sz="2800" dirty="0" err="1" smtClean="0">
                <a:solidFill>
                  <a:srgbClr val="FFC000"/>
                </a:solidFill>
              </a:rPr>
              <a:t>Klotho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l-GR" sz="2800" dirty="0" smtClean="0">
                <a:solidFill>
                  <a:srgbClr val="FFC000"/>
                </a:solidFill>
              </a:rPr>
              <a:t>και δευτεροπαθής υπερπαραθυρεοειδισμός</a:t>
            </a:r>
            <a:endParaRPr lang="el-GR" sz="280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01" b="31197"/>
          <a:stretch/>
        </p:blipFill>
        <p:spPr bwMode="auto">
          <a:xfrm>
            <a:off x="179512" y="980728"/>
            <a:ext cx="4320480" cy="33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3" t="5067" r="2818" b="4905"/>
          <a:stretch/>
        </p:blipFill>
        <p:spPr bwMode="auto">
          <a:xfrm>
            <a:off x="4644008" y="980728"/>
            <a:ext cx="4290147" cy="33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4973285" y="6297481"/>
            <a:ext cx="4149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/>
              <a:t>Guiterez O, </a:t>
            </a:r>
            <a:r>
              <a:rPr lang="da-DK" sz="1400" i="1" dirty="0" smtClean="0"/>
              <a:t>et al</a:t>
            </a:r>
            <a:r>
              <a:rPr lang="da-DK" sz="1400" dirty="0" smtClean="0"/>
              <a:t>: J Am Soc Nephrol 2005:2205-2215</a:t>
            </a:r>
          </a:p>
          <a:p>
            <a:r>
              <a:rPr lang="da-DK" sz="1400" dirty="0" smtClean="0"/>
              <a:t>Kim HR, </a:t>
            </a:r>
            <a:r>
              <a:rPr lang="da-DK" sz="1400" i="1" dirty="0" smtClean="0"/>
              <a:t>et al</a:t>
            </a:r>
            <a:r>
              <a:rPr lang="da-DK" sz="1400" dirty="0" smtClean="0"/>
              <a:t>: Am J Kidney Dis 2013:899-909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xmlns="" val="12199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ΥΠΕΡΦΩΣΦΑΤΑΙΜΙΑ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Υπερφωσφαταιμία: </a:t>
            </a:r>
            <a:r>
              <a:rPr lang="el-GR" sz="3600" dirty="0" smtClean="0">
                <a:solidFill>
                  <a:srgbClr val="FFFF00"/>
                </a:solidFill>
              </a:rPr>
              <a:t>Αυξημένο φορτίο </a:t>
            </a:r>
            <a:r>
              <a:rPr lang="en-US" sz="3600" dirty="0">
                <a:solidFill>
                  <a:srgbClr val="FFFF00"/>
                </a:solidFill>
              </a:rPr>
              <a:t>P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 </a:t>
            </a:r>
            <a:r>
              <a:rPr lang="el-GR" dirty="0" smtClean="0"/>
              <a:t>υπερφωσφαταιμία προκαλεί συμπτωματική υπασβεστιαιμία λόγω σχηματισμού </a:t>
            </a:r>
            <a:r>
              <a:rPr lang="el-GR" dirty="0" err="1" smtClean="0"/>
              <a:t>συμπλόκων</a:t>
            </a:r>
            <a:r>
              <a:rPr lang="el-GR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-P</a:t>
            </a:r>
            <a:r>
              <a:rPr lang="el-GR" dirty="0" smtClean="0"/>
              <a:t> στους μαλακούς ιστούς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>
                <a:solidFill>
                  <a:srgbClr val="FFFF00"/>
                </a:solidFill>
              </a:rPr>
              <a:t>Σύνδρομο λύσης όγκου</a:t>
            </a:r>
            <a:r>
              <a:rPr lang="el-GR" dirty="0">
                <a:solidFill>
                  <a:srgbClr val="FFFF00"/>
                </a:solidFill>
              </a:rPr>
              <a:t>: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/>
              <a:t>Μετά από ΧΜΘ (λεμφώματα, λευχαιμίες)</a:t>
            </a:r>
          </a:p>
          <a:p>
            <a:pPr lvl="1"/>
            <a:r>
              <a:rPr lang="el-GR" dirty="0" err="1" smtClean="0"/>
              <a:t>Υπερκαλιαιμία</a:t>
            </a:r>
            <a:r>
              <a:rPr lang="el-GR" dirty="0" smtClean="0"/>
              <a:t>, </a:t>
            </a:r>
            <a:r>
              <a:rPr lang="el-GR" dirty="0" err="1" smtClean="0"/>
              <a:t>υπερουριχαιμία</a:t>
            </a:r>
            <a:r>
              <a:rPr lang="el-GR" dirty="0" smtClean="0"/>
              <a:t>, </a:t>
            </a:r>
            <a:r>
              <a:rPr lang="el-GR" dirty="0" err="1" smtClean="0"/>
              <a:t>αζωθαιμία</a:t>
            </a:r>
            <a:endParaRPr lang="el-GR" dirty="0" smtClean="0"/>
          </a:p>
          <a:p>
            <a:r>
              <a:rPr lang="el-GR" dirty="0" err="1" smtClean="0">
                <a:solidFill>
                  <a:srgbClr val="FFFF00"/>
                </a:solidFill>
              </a:rPr>
              <a:t>Ραβδομυόλυση</a:t>
            </a:r>
            <a:r>
              <a:rPr lang="el-GR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l-GR" dirty="0" smtClean="0"/>
              <a:t>Συνυπάρχει ΟΝΒ</a:t>
            </a:r>
          </a:p>
          <a:p>
            <a:pPr lvl="1"/>
            <a:r>
              <a:rPr lang="el-GR" dirty="0" smtClean="0"/>
              <a:t>Στη φάση αποκατάστασης από ΟΝΒ προκαλείται </a:t>
            </a:r>
            <a:r>
              <a:rPr lang="el-GR" dirty="0" err="1" smtClean="0"/>
              <a:t>υπερασβεστιαιμία</a:t>
            </a:r>
            <a:r>
              <a:rPr lang="el-GR" dirty="0" smtClean="0"/>
              <a:t> λόγω κινητοποίησης </a:t>
            </a:r>
            <a:r>
              <a:rPr lang="en-US" dirty="0" err="1" smtClean="0"/>
              <a:t>Ca</a:t>
            </a:r>
            <a:r>
              <a:rPr lang="el-GR" dirty="0" smtClean="0"/>
              <a:t> από τους μαλακούς ιστούς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Εξωγενής χορήγηση:</a:t>
            </a:r>
          </a:p>
          <a:p>
            <a:pPr lvl="1"/>
            <a:r>
              <a:rPr lang="el-GR" dirty="0" smtClean="0"/>
              <a:t>Υπακτικά που περιέχουν Φώσφορο (</a:t>
            </a:r>
            <a:r>
              <a:rPr lang="en-US" dirty="0" err="1" smtClean="0"/>
              <a:t>Phospho</a:t>
            </a:r>
            <a:r>
              <a:rPr lang="en-US" dirty="0" smtClean="0"/>
              <a:t>-Soda)</a:t>
            </a:r>
          </a:p>
          <a:p>
            <a:pPr lvl="1"/>
            <a:r>
              <a:rPr lang="el-GR" dirty="0" smtClean="0"/>
              <a:t>Οξεία νεφροπάθεια από φώσφορο</a:t>
            </a:r>
          </a:p>
        </p:txBody>
      </p:sp>
    </p:spTree>
    <p:extLst>
      <p:ext uri="{BB962C8B-B14F-4D97-AF65-F5344CB8AC3E}">
        <p14:creationId xmlns:p14="http://schemas.microsoft.com/office/powerpoint/2010/main" xmlns="" val="27860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C000"/>
                </a:solidFill>
              </a:rPr>
              <a:t>Υπερφωσφαταιμία: </a:t>
            </a:r>
            <a:r>
              <a:rPr lang="el-GR" sz="4000" dirty="0" smtClean="0">
                <a:solidFill>
                  <a:srgbClr val="FFFF00"/>
                </a:solidFill>
              </a:rPr>
              <a:t>αίτια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>Έκπτωση νεφρικής λειτουργίας</a:t>
            </a:r>
          </a:p>
          <a:p>
            <a:pPr lvl="1"/>
            <a:r>
              <a:rPr lang="el-GR" dirty="0" smtClean="0"/>
              <a:t>Οξεία νεφρική βλάβη</a:t>
            </a:r>
          </a:p>
          <a:p>
            <a:pPr lvl="1"/>
            <a:r>
              <a:rPr lang="el-GR" dirty="0" smtClean="0"/>
              <a:t>Χρόνια Νεφρική Νόσος</a:t>
            </a:r>
          </a:p>
          <a:p>
            <a:r>
              <a:rPr lang="el-GR" sz="3600" dirty="0" smtClean="0">
                <a:solidFill>
                  <a:srgbClr val="FFFF00"/>
                </a:solidFill>
              </a:rPr>
              <a:t>Αυξημένη σωληναριακή επαναρρόφηση </a:t>
            </a:r>
            <a:r>
              <a:rPr lang="en-US" sz="3600" dirty="0" smtClean="0">
                <a:solidFill>
                  <a:srgbClr val="FFFF00"/>
                </a:solidFill>
              </a:rPr>
              <a:t>P</a:t>
            </a:r>
            <a:endParaRPr lang="el-GR" sz="3600" dirty="0" smtClean="0">
              <a:solidFill>
                <a:srgbClr val="FFFF00"/>
              </a:solidFill>
            </a:endParaRPr>
          </a:p>
          <a:p>
            <a:pPr lvl="1"/>
            <a:r>
              <a:rPr lang="el-GR" dirty="0" err="1" smtClean="0"/>
              <a:t>Υποπαραθυρεοειδισμός</a:t>
            </a:r>
            <a:endParaRPr lang="el-GR" dirty="0" smtClean="0"/>
          </a:p>
          <a:p>
            <a:pPr lvl="1"/>
            <a:r>
              <a:rPr lang="el-GR" dirty="0" smtClean="0"/>
              <a:t>Μεγαλακρία</a:t>
            </a:r>
          </a:p>
          <a:p>
            <a:pPr lvl="1"/>
            <a:r>
              <a:rPr lang="el-GR" dirty="0" err="1" smtClean="0"/>
              <a:t>Διφωσφ</a:t>
            </a:r>
            <a:r>
              <a:rPr lang="en-US" dirty="0" smtClean="0"/>
              <a:t>o</a:t>
            </a:r>
            <a:r>
              <a:rPr lang="el-GR" dirty="0" smtClean="0"/>
              <a:t>νικά</a:t>
            </a:r>
          </a:p>
          <a:p>
            <a:pPr lvl="1"/>
            <a:r>
              <a:rPr lang="el-GR" dirty="0" smtClean="0"/>
              <a:t>Υπερβιταμίνωση </a:t>
            </a:r>
            <a:r>
              <a:rPr lang="en-US" dirty="0" smtClean="0"/>
              <a:t>D</a:t>
            </a:r>
          </a:p>
          <a:p>
            <a:r>
              <a:rPr lang="el-GR" sz="3600" dirty="0">
                <a:solidFill>
                  <a:srgbClr val="FFFF00"/>
                </a:solidFill>
              </a:rPr>
              <a:t>Κυτταρική μετακίνηση</a:t>
            </a:r>
          </a:p>
          <a:p>
            <a:pPr lvl="1"/>
            <a:r>
              <a:rPr lang="el-GR" dirty="0"/>
              <a:t>Γαλακτική και Μεταβολική οξέωση</a:t>
            </a:r>
          </a:p>
          <a:p>
            <a:r>
              <a:rPr lang="el-GR" sz="3600" dirty="0" err="1" smtClean="0">
                <a:solidFill>
                  <a:srgbClr val="FFFF00"/>
                </a:solidFill>
              </a:rPr>
              <a:t>Ψευδοϋπερφωσφαταιμία</a:t>
            </a:r>
            <a:endParaRPr lang="el-GR" sz="3600" dirty="0" smtClean="0">
              <a:solidFill>
                <a:srgbClr val="FFFF00"/>
              </a:solidFill>
            </a:endParaRPr>
          </a:p>
          <a:p>
            <a:pPr lvl="1"/>
            <a:r>
              <a:rPr lang="el-GR" dirty="0" err="1" smtClean="0"/>
              <a:t>Υπεργαμμασφαιριναιμία</a:t>
            </a:r>
            <a:r>
              <a:rPr lang="el-GR" dirty="0" smtClean="0"/>
              <a:t> (ΠΜ, μ. </a:t>
            </a:r>
            <a:r>
              <a:rPr lang="en-US" dirty="0" err="1" smtClean="0"/>
              <a:t>Waldenström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</a:t>
            </a:r>
            <a:r>
              <a:rPr lang="el-GR" dirty="0" err="1" smtClean="0"/>
              <a:t>περλιπιδαιμία</a:t>
            </a:r>
            <a:endParaRPr lang="el-GR" dirty="0" smtClean="0"/>
          </a:p>
          <a:p>
            <a:pPr lvl="1"/>
            <a:r>
              <a:rPr lang="el-GR" dirty="0" smtClean="0"/>
              <a:t>Αιμόλυση</a:t>
            </a:r>
          </a:p>
          <a:p>
            <a:pPr lvl="1"/>
            <a:r>
              <a:rPr lang="el-GR" dirty="0" err="1" smtClean="0"/>
              <a:t>Υπερχολερυθριναιμία</a:t>
            </a:r>
            <a:endParaRPr lang="el-GR" dirty="0" smtClean="0"/>
          </a:p>
          <a:p>
            <a:pPr lvl="1"/>
            <a:r>
              <a:rPr lang="el-GR" dirty="0" smtClean="0"/>
              <a:t>Φάρμακα (</a:t>
            </a:r>
            <a:r>
              <a:rPr lang="el-GR" dirty="0" err="1" smtClean="0"/>
              <a:t>αμφοτερικίνη</a:t>
            </a:r>
            <a:r>
              <a:rPr lang="el-GR" dirty="0" smtClean="0"/>
              <a:t> Β, Ηπαρίνη, </a:t>
            </a:r>
            <a:r>
              <a:rPr lang="en-US" dirty="0" err="1" smtClean="0"/>
              <a:t>tPA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972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024336"/>
          </a:xfrm>
        </p:spPr>
        <p:txBody>
          <a:bodyPr>
            <a:normAutofit/>
          </a:bodyPr>
          <a:lstStyle/>
          <a:p>
            <a:r>
              <a:rPr lang="el-GR" sz="2800" b="1" u="sng" dirty="0" smtClean="0">
                <a:solidFill>
                  <a:srgbClr val="FFFF00"/>
                </a:solidFill>
              </a:rPr>
              <a:t>Φυσιολογικές τιμές ασβεστίου ορού:</a:t>
            </a:r>
          </a:p>
          <a:p>
            <a:pPr lvl="1"/>
            <a:r>
              <a:rPr lang="el-GR" sz="2400" dirty="0" smtClean="0"/>
              <a:t>8.8 – 10.3 </a:t>
            </a:r>
            <a:r>
              <a:rPr lang="en-US" sz="2400" dirty="0" smtClean="0"/>
              <a:t>mg/dl (2.2 – 2.6 </a:t>
            </a:r>
            <a:r>
              <a:rPr lang="en-US" sz="2400" dirty="0" err="1" smtClean="0"/>
              <a:t>mmol</a:t>
            </a:r>
            <a:r>
              <a:rPr lang="en-US" sz="2400" dirty="0" smtClean="0"/>
              <a:t>/L, 4.4 – 5.2 </a:t>
            </a:r>
            <a:r>
              <a:rPr lang="en-US" sz="2400" dirty="0" err="1" smtClean="0"/>
              <a:t>mEq</a:t>
            </a:r>
            <a:r>
              <a:rPr lang="en-US" sz="2400" dirty="0" smtClean="0"/>
              <a:t>/L)</a:t>
            </a:r>
            <a:endParaRPr lang="el-GR" sz="2400" dirty="0" smtClean="0"/>
          </a:p>
          <a:p>
            <a:r>
              <a:rPr lang="el-GR" sz="2800" b="1" u="sng" dirty="0" smtClean="0">
                <a:solidFill>
                  <a:srgbClr val="FFFF00"/>
                </a:solidFill>
              </a:rPr>
              <a:t>Μονάδες μέτρησης: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mmol</a:t>
            </a:r>
            <a:r>
              <a:rPr lang="en-US" sz="2400" dirty="0" smtClean="0"/>
              <a:t>/L = [mg/dl x 10] ÷ MB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mEq</a:t>
            </a:r>
            <a:r>
              <a:rPr lang="en-US" sz="2400" dirty="0" smtClean="0"/>
              <a:t>/L = </a:t>
            </a:r>
            <a:r>
              <a:rPr lang="en-US" sz="2400" dirty="0" err="1" smtClean="0"/>
              <a:t>mmol</a:t>
            </a:r>
            <a:r>
              <a:rPr lang="en-US" sz="2400" dirty="0" smtClean="0"/>
              <a:t>/L x </a:t>
            </a:r>
            <a:r>
              <a:rPr lang="el-GR" sz="2400" dirty="0" smtClean="0"/>
              <a:t>σθένος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1</a:t>
            </a:r>
            <a:r>
              <a:rPr lang="en-US" sz="2400" dirty="0" smtClean="0"/>
              <a:t>mg/dl = 0.25 </a:t>
            </a:r>
            <a:r>
              <a:rPr lang="en-US" sz="2400" dirty="0" err="1" smtClean="0"/>
              <a:t>mmol</a:t>
            </a:r>
            <a:r>
              <a:rPr lang="en-US" sz="2400" dirty="0" smtClean="0"/>
              <a:t>/L = 0.5 </a:t>
            </a:r>
            <a:r>
              <a:rPr lang="en-US" sz="2400" dirty="0" err="1" smtClean="0"/>
              <a:t>mEq</a:t>
            </a:r>
            <a:r>
              <a:rPr lang="en-US" sz="2400" dirty="0" smtClean="0"/>
              <a:t>/L</a:t>
            </a:r>
            <a:endParaRPr lang="el-GR" sz="2400" dirty="0" smtClean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xmlns="" val="143060395"/>
              </p:ext>
            </p:extLst>
          </p:nvPr>
        </p:nvGraphicFramePr>
        <p:xfrm>
          <a:off x="395536" y="172864"/>
          <a:ext cx="835292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01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C000"/>
                </a:solidFill>
              </a:rPr>
              <a:t>Υπερφωσφαταιμία: </a:t>
            </a:r>
            <a:r>
              <a:rPr lang="el-GR" sz="4000" dirty="0" smtClean="0">
                <a:solidFill>
                  <a:srgbClr val="FFFF00"/>
                </a:solidFill>
              </a:rPr>
              <a:t>αντιμετώπιση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Οξεία υπερφωσφαταιμία</a:t>
            </a:r>
          </a:p>
          <a:p>
            <a:pPr lvl="1"/>
            <a:r>
              <a:rPr lang="el-GR" dirty="0" smtClean="0"/>
              <a:t>Αντιμετώπιση της υπασβεστιαιμίας</a:t>
            </a:r>
          </a:p>
          <a:p>
            <a:pPr lvl="1"/>
            <a:r>
              <a:rPr lang="el-GR" dirty="0" smtClean="0"/>
              <a:t>Χορήγηση φυσιολογικού ορού</a:t>
            </a:r>
          </a:p>
          <a:p>
            <a:pPr lvl="1"/>
            <a:r>
              <a:rPr lang="el-GR" dirty="0" smtClean="0"/>
              <a:t>Σε φυσιολογική νεφρική λειτουργία η υπερφωσφαταιμία διορθώνεται σε 6-8 ώρες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Αιμοκάθαρση:</a:t>
            </a:r>
            <a:r>
              <a:rPr lang="el-GR" dirty="0" smtClean="0"/>
              <a:t> Υπερφωσφαταιμία – υπασβεστιαιμία σε ασθενείς με επηρεασμένη νεφρική λειτουργία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Χρόνια υπερφωσφαταιμία</a:t>
            </a:r>
          </a:p>
          <a:p>
            <a:pPr lvl="1"/>
            <a:r>
              <a:rPr lang="el-GR" dirty="0" smtClean="0"/>
              <a:t>Δίαιτα χαμηλή σε φώσφορο</a:t>
            </a:r>
          </a:p>
          <a:p>
            <a:pPr lvl="1"/>
            <a:r>
              <a:rPr lang="el-GR" dirty="0" smtClean="0"/>
              <a:t>Φωσφοροδεσμευτικά φάρμακα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318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0040" y="2463031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ΥΠΟΦΩΣΦΑΤΑΙΜΙΑ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Φυσιολογική απάντηση σε </a:t>
            </a:r>
            <a:r>
              <a:rPr lang="el-GR" sz="3600" dirty="0" err="1" smtClean="0">
                <a:solidFill>
                  <a:srgbClr val="FFC000"/>
                </a:solidFill>
              </a:rPr>
              <a:t>υποφωσφαταιμία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9" t="13754" r="8805" b="39623"/>
          <a:stretch/>
        </p:blipFill>
        <p:spPr bwMode="auto">
          <a:xfrm>
            <a:off x="323528" y="1844824"/>
            <a:ext cx="8513553" cy="333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57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Υποφωσφαταιμία</a:t>
            </a:r>
            <a:r>
              <a:rPr lang="el-GR" dirty="0">
                <a:solidFill>
                  <a:srgbClr val="FFC000"/>
                </a:solidFill>
              </a:rPr>
              <a:t>: </a:t>
            </a:r>
            <a:r>
              <a:rPr lang="el-GR" dirty="0">
                <a:solidFill>
                  <a:srgbClr val="FFFF00"/>
                </a:solidFill>
              </a:rPr>
              <a:t>αίτια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400600"/>
          </a:xfrm>
        </p:spPr>
        <p:txBody>
          <a:bodyPr>
            <a:normAutofit fontScale="62500" lnSpcReduction="20000"/>
          </a:bodyPr>
          <a:lstStyle/>
          <a:p>
            <a:r>
              <a:rPr lang="el-GR" sz="3800" dirty="0" smtClean="0">
                <a:solidFill>
                  <a:srgbClr val="FFFF00"/>
                </a:solidFill>
              </a:rPr>
              <a:t>Κυτταρική ανακατανομή</a:t>
            </a:r>
          </a:p>
          <a:p>
            <a:pPr lvl="1"/>
            <a:r>
              <a:rPr lang="el-GR" dirty="0" smtClean="0"/>
              <a:t>Αυξημένη έκκριση ινσουλίνης</a:t>
            </a:r>
          </a:p>
          <a:p>
            <a:pPr lvl="1"/>
            <a:r>
              <a:rPr lang="el-GR" dirty="0" smtClean="0"/>
              <a:t>Οξεία αναπνευστική αλκάλωση</a:t>
            </a:r>
          </a:p>
          <a:p>
            <a:pPr lvl="1"/>
            <a:r>
              <a:rPr lang="el-GR" dirty="0" smtClean="0"/>
              <a:t>Σύνδρομο «πεινασμένου οστού»</a:t>
            </a:r>
          </a:p>
          <a:p>
            <a:r>
              <a:rPr lang="el-GR" sz="3800" dirty="0" smtClean="0">
                <a:solidFill>
                  <a:srgbClr val="FFFF00"/>
                </a:solidFill>
              </a:rPr>
              <a:t>Μειωμένη εντερική απορρόφηση</a:t>
            </a:r>
          </a:p>
          <a:p>
            <a:pPr lvl="1"/>
            <a:r>
              <a:rPr lang="el-GR" dirty="0" smtClean="0"/>
              <a:t>Δίαιτα ↓ σε φώσφορο</a:t>
            </a:r>
          </a:p>
          <a:p>
            <a:pPr lvl="1"/>
            <a:r>
              <a:rPr lang="el-GR" dirty="0" smtClean="0"/>
              <a:t>Φάρμακα (</a:t>
            </a:r>
            <a:r>
              <a:rPr lang="el-GR" dirty="0" err="1" smtClean="0"/>
              <a:t>αντιόξινα</a:t>
            </a:r>
            <a:r>
              <a:rPr lang="el-GR" dirty="0" smtClean="0"/>
              <a:t> αλουμινίου, μαγνησίου, </a:t>
            </a:r>
            <a:r>
              <a:rPr lang="el-GR" dirty="0" err="1" smtClean="0"/>
              <a:t>νιασίνη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Χρόνια διάρροια, </a:t>
            </a:r>
            <a:r>
              <a:rPr lang="el-GR" dirty="0" err="1" smtClean="0"/>
              <a:t>στεατόρροια</a:t>
            </a:r>
            <a:endParaRPr lang="el-GR" dirty="0" smtClean="0"/>
          </a:p>
          <a:p>
            <a:pPr lvl="1"/>
            <a:r>
              <a:rPr lang="el-GR" dirty="0" smtClean="0"/>
              <a:t>Ανεπάρκεια βιταμίνης </a:t>
            </a:r>
            <a:r>
              <a:rPr lang="en-US" dirty="0" smtClean="0"/>
              <a:t>D</a:t>
            </a:r>
          </a:p>
          <a:p>
            <a:r>
              <a:rPr lang="el-GR" sz="3800" dirty="0" smtClean="0">
                <a:solidFill>
                  <a:srgbClr val="FFFF00"/>
                </a:solidFill>
              </a:rPr>
              <a:t>Αυξημένη νεφρική απώλεια</a:t>
            </a:r>
          </a:p>
          <a:p>
            <a:pPr lvl="1"/>
            <a:r>
              <a:rPr lang="el-GR" dirty="0" smtClean="0"/>
              <a:t>Υπερπαραθυρεοειδισμός </a:t>
            </a:r>
          </a:p>
          <a:p>
            <a:pPr lvl="1"/>
            <a:r>
              <a:rPr lang="el-GR" dirty="0" smtClean="0"/>
              <a:t>Αν</a:t>
            </a:r>
            <a:r>
              <a:rPr lang="el-GR" dirty="0"/>
              <a:t>ε</a:t>
            </a:r>
            <a:r>
              <a:rPr lang="el-GR" dirty="0" smtClean="0"/>
              <a:t>πάρκεια βιταμίνης </a:t>
            </a:r>
            <a:r>
              <a:rPr lang="en-US" dirty="0" smtClean="0"/>
              <a:t>D</a:t>
            </a:r>
          </a:p>
          <a:p>
            <a:pPr lvl="1"/>
            <a:r>
              <a:rPr lang="el-GR" dirty="0" smtClean="0"/>
              <a:t>Μεταμόσχευση νεφρού</a:t>
            </a:r>
          </a:p>
          <a:p>
            <a:pPr lvl="1"/>
            <a:r>
              <a:rPr lang="el-GR" dirty="0" err="1" smtClean="0"/>
              <a:t>Οικογενής</a:t>
            </a:r>
            <a:r>
              <a:rPr lang="el-GR" dirty="0" smtClean="0"/>
              <a:t> </a:t>
            </a:r>
            <a:r>
              <a:rPr lang="el-GR" dirty="0" err="1" smtClean="0"/>
              <a:t>υποφωσφαταιμική</a:t>
            </a:r>
            <a:r>
              <a:rPr lang="el-GR" dirty="0" smtClean="0"/>
              <a:t> ραχίτιδα</a:t>
            </a:r>
          </a:p>
          <a:p>
            <a:pPr lvl="1"/>
            <a:r>
              <a:rPr lang="el-GR" dirty="0" smtClean="0"/>
              <a:t>Οστεομαλακία</a:t>
            </a:r>
          </a:p>
          <a:p>
            <a:pPr lvl="1"/>
            <a:r>
              <a:rPr lang="el-GR" dirty="0" smtClean="0"/>
              <a:t>Σ. </a:t>
            </a:r>
            <a:r>
              <a:rPr lang="en-US" dirty="0" err="1" smtClean="0"/>
              <a:t>Fanconi</a:t>
            </a:r>
            <a:endParaRPr lang="el-GR" dirty="0" smtClean="0"/>
          </a:p>
          <a:p>
            <a:pPr lvl="1"/>
            <a:r>
              <a:rPr lang="el-GR" dirty="0" err="1" smtClean="0"/>
              <a:t>Καρβοξυμαλτοζικός</a:t>
            </a:r>
            <a:r>
              <a:rPr lang="el-GR" dirty="0" smtClean="0"/>
              <a:t> Σίδηρος</a:t>
            </a:r>
          </a:p>
          <a:p>
            <a:r>
              <a:rPr lang="el-GR" sz="3800" dirty="0" smtClean="0">
                <a:solidFill>
                  <a:srgbClr val="FFFF00"/>
                </a:solidFill>
              </a:rPr>
              <a:t>Αιμοκάθαρση</a:t>
            </a:r>
            <a:endParaRPr lang="el-GR" sz="3800" dirty="0">
              <a:solidFill>
                <a:srgbClr val="FFFF00"/>
              </a:solidFill>
            </a:endParaRPr>
          </a:p>
        </p:txBody>
      </p:sp>
      <p:sp>
        <p:nvSpPr>
          <p:cNvPr id="4" name="Δεξιό άγκιστρο 3"/>
          <p:cNvSpPr/>
          <p:nvPr/>
        </p:nvSpPr>
        <p:spPr>
          <a:xfrm>
            <a:off x="6084168" y="1484784"/>
            <a:ext cx="648072" cy="2520280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άγκιστρο 4"/>
          <p:cNvSpPr/>
          <p:nvPr/>
        </p:nvSpPr>
        <p:spPr>
          <a:xfrm>
            <a:off x="6084168" y="4167768"/>
            <a:ext cx="648072" cy="2069544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803740" y="2390981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</a:t>
            </a:r>
            <a:r>
              <a:rPr lang="el-GR" sz="2000" baseline="-25000" dirty="0" smtClean="0">
                <a:solidFill>
                  <a:srgbClr val="FFFF00"/>
                </a:solidFill>
              </a:rPr>
              <a:t>ούρων</a:t>
            </a:r>
            <a:r>
              <a:rPr lang="el-GR" sz="2000" dirty="0" smtClean="0">
                <a:solidFill>
                  <a:srgbClr val="FFFF00"/>
                </a:solidFill>
              </a:rPr>
              <a:t> </a:t>
            </a:r>
            <a:r>
              <a:rPr lang="el-GR" sz="2000" dirty="0">
                <a:solidFill>
                  <a:srgbClr val="FFFF00"/>
                </a:solidFill>
              </a:rPr>
              <a:t>&lt;100</a:t>
            </a:r>
            <a:r>
              <a:rPr lang="en-US" sz="2000" dirty="0">
                <a:solidFill>
                  <a:srgbClr val="FFFF00"/>
                </a:solidFill>
              </a:rPr>
              <a:t>mg/24h (FE</a:t>
            </a:r>
            <a:r>
              <a:rPr lang="en-US" sz="2000" baseline="-25000" dirty="0">
                <a:solidFill>
                  <a:srgbClr val="FFFF00"/>
                </a:solidFill>
              </a:rPr>
              <a:t>PO4</a:t>
            </a:r>
            <a:r>
              <a:rPr lang="en-US" sz="2000" dirty="0">
                <a:solidFill>
                  <a:srgbClr val="FFFF00"/>
                </a:solidFill>
              </a:rPr>
              <a:t>&lt;5%)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3740" y="4740585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</a:t>
            </a:r>
            <a:r>
              <a:rPr lang="el-GR" sz="2000" baseline="-25000" dirty="0" smtClean="0">
                <a:solidFill>
                  <a:srgbClr val="FFFF00"/>
                </a:solidFill>
              </a:rPr>
              <a:t>ούρων</a:t>
            </a:r>
            <a:r>
              <a:rPr lang="el-GR" sz="2000" dirty="0" smtClean="0">
                <a:solidFill>
                  <a:srgbClr val="FFFF00"/>
                </a:solidFill>
              </a:rPr>
              <a:t> &gt;100</a:t>
            </a:r>
            <a:r>
              <a:rPr lang="en-US" sz="2000" dirty="0">
                <a:solidFill>
                  <a:srgbClr val="FFFF00"/>
                </a:solidFill>
              </a:rPr>
              <a:t>mg/24h (</a:t>
            </a:r>
            <a:r>
              <a:rPr lang="en-US" sz="2000" dirty="0" smtClean="0">
                <a:solidFill>
                  <a:srgbClr val="FFFF00"/>
                </a:solidFill>
              </a:rPr>
              <a:t>FE</a:t>
            </a:r>
            <a:r>
              <a:rPr lang="en-US" sz="2000" baseline="-25000" dirty="0" smtClean="0">
                <a:solidFill>
                  <a:srgbClr val="FFFF00"/>
                </a:solidFill>
              </a:rPr>
              <a:t>PO4</a:t>
            </a:r>
            <a:r>
              <a:rPr lang="el-GR" sz="2000" dirty="0" smtClean="0">
                <a:solidFill>
                  <a:srgbClr val="FFFF00"/>
                </a:solidFill>
              </a:rPr>
              <a:t>&gt;</a:t>
            </a:r>
            <a:r>
              <a:rPr lang="en-US" sz="2000" dirty="0" smtClean="0">
                <a:solidFill>
                  <a:srgbClr val="FFFF00"/>
                </a:solidFill>
              </a:rPr>
              <a:t>5</a:t>
            </a:r>
            <a:r>
              <a:rPr lang="en-US" sz="2000" dirty="0">
                <a:solidFill>
                  <a:srgbClr val="FFFF00"/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xmlns="" val="11110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C000"/>
                </a:solidFill>
              </a:rPr>
              <a:t>Υποφωσφαταιμία</a:t>
            </a:r>
            <a:r>
              <a:rPr lang="el-GR" sz="3200" dirty="0">
                <a:solidFill>
                  <a:srgbClr val="FFC000"/>
                </a:solidFill>
              </a:rPr>
              <a:t>: </a:t>
            </a:r>
            <a:r>
              <a:rPr lang="el-GR" sz="3200" dirty="0">
                <a:solidFill>
                  <a:srgbClr val="FFFF00"/>
                </a:solidFill>
              </a:rPr>
              <a:t>Κυτταρική ανακατανομή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438504" cy="5184576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FFFF00"/>
                </a:solidFill>
              </a:rPr>
              <a:t>Αυξημένη </a:t>
            </a:r>
            <a:r>
              <a:rPr lang="el-GR" sz="3200" dirty="0">
                <a:solidFill>
                  <a:srgbClr val="FFFF00"/>
                </a:solidFill>
              </a:rPr>
              <a:t>έκκριση </a:t>
            </a:r>
            <a:r>
              <a:rPr lang="el-GR" sz="3200" dirty="0" smtClean="0">
                <a:solidFill>
                  <a:srgbClr val="FFFF00"/>
                </a:solidFill>
              </a:rPr>
              <a:t>ινσουλίνης (καταστάσεις </a:t>
            </a:r>
            <a:r>
              <a:rPr lang="el-GR" sz="3200" dirty="0">
                <a:solidFill>
                  <a:srgbClr val="FFFF00"/>
                </a:solidFill>
              </a:rPr>
              <a:t>με υποκείμενη ένδεια </a:t>
            </a:r>
            <a:r>
              <a:rPr lang="el-GR" sz="3200" dirty="0" smtClean="0">
                <a:solidFill>
                  <a:srgbClr val="FFFF00"/>
                </a:solidFill>
              </a:rPr>
              <a:t>φωσφόρου)</a:t>
            </a:r>
            <a:endParaRPr lang="el-GR" sz="3200" dirty="0">
              <a:solidFill>
                <a:srgbClr val="FFFF00"/>
              </a:solidFill>
            </a:endParaRPr>
          </a:p>
          <a:p>
            <a:pPr lvl="1"/>
            <a:r>
              <a:rPr lang="el-GR" dirty="0" smtClean="0"/>
              <a:t>Διαβητική κετοξέωση (ωσμωτική διούρηση)</a:t>
            </a:r>
          </a:p>
          <a:p>
            <a:pPr lvl="1"/>
            <a:r>
              <a:rPr lang="el-GR" dirty="0" smtClean="0"/>
              <a:t>Χορήγηση υδατανθράκων μετά από νηστεία – υποσιτισμό</a:t>
            </a:r>
          </a:p>
          <a:p>
            <a:pPr lvl="1"/>
            <a:r>
              <a:rPr lang="el-GR" dirty="0" smtClean="0"/>
              <a:t>Υπερσιτισμός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Οξεία αναπνευστική αλκάλωση</a:t>
            </a:r>
          </a:p>
          <a:p>
            <a:pPr lvl="1"/>
            <a:r>
              <a:rPr lang="el-GR" dirty="0" smtClean="0">
                <a:latin typeface="Calibri"/>
              </a:rPr>
              <a:t>↑</a:t>
            </a:r>
            <a:r>
              <a:rPr lang="en-US" dirty="0" smtClean="0">
                <a:latin typeface="Calibri"/>
              </a:rPr>
              <a:t> pH:</a:t>
            </a:r>
            <a:r>
              <a:rPr lang="el-GR" dirty="0" smtClean="0">
                <a:latin typeface="Calibri"/>
              </a:rPr>
              <a:t> ε</a:t>
            </a:r>
            <a:r>
              <a:rPr lang="el-GR" dirty="0" smtClean="0"/>
              <a:t>νδοκυττάρια ενεργοποίηση γλυκόλυσης </a:t>
            </a:r>
            <a:endParaRPr lang="en-US" dirty="0" smtClean="0"/>
          </a:p>
          <a:p>
            <a:pPr lvl="1"/>
            <a:r>
              <a:rPr lang="el-GR" dirty="0" smtClean="0"/>
              <a:t>Το συχνότερο αίτιο σε νοσηλευόμενους ασθενείς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Σύνδρομο «πεινασμένου οστού»</a:t>
            </a:r>
          </a:p>
          <a:p>
            <a:pPr lvl="1"/>
            <a:r>
              <a:rPr lang="el-GR" dirty="0" smtClean="0"/>
              <a:t>Κατά την άμεση μετεγχειρητική περίοδο μετά από </a:t>
            </a:r>
            <a:r>
              <a:rPr lang="el-GR" dirty="0" err="1" smtClean="0"/>
              <a:t>παραθυρεοειδεκτομή</a:t>
            </a:r>
            <a:r>
              <a:rPr lang="el-GR" dirty="0" smtClean="0"/>
              <a:t> (θυρεοειδεκτομή)</a:t>
            </a:r>
          </a:p>
          <a:p>
            <a:pPr lvl="1"/>
            <a:r>
              <a:rPr lang="el-GR" dirty="0" smtClean="0"/>
              <a:t>Προέχουν τα συμπτώματα της υπασβεστιαιμίας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080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Υποφωσφαταιμία</a:t>
            </a:r>
            <a:r>
              <a:rPr lang="el-GR" dirty="0">
                <a:solidFill>
                  <a:srgbClr val="FFC000"/>
                </a:solidFill>
              </a:rPr>
              <a:t>: </a:t>
            </a:r>
            <a:r>
              <a:rPr lang="el-GR" dirty="0">
                <a:solidFill>
                  <a:srgbClr val="FFFF00"/>
                </a:solidFill>
              </a:rPr>
              <a:t>αίτια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l-GR" sz="3800" dirty="0" smtClean="0">
                <a:solidFill>
                  <a:srgbClr val="FFFF00"/>
                </a:solidFill>
              </a:rPr>
              <a:t>Μειωμένη εντερική απορρόφηση</a:t>
            </a:r>
          </a:p>
          <a:p>
            <a:pPr lvl="1"/>
            <a:r>
              <a:rPr lang="el-GR" dirty="0" smtClean="0"/>
              <a:t>Δίαιτα ↓ σε φώσφορο</a:t>
            </a:r>
          </a:p>
          <a:p>
            <a:pPr lvl="1"/>
            <a:r>
              <a:rPr lang="el-GR" dirty="0" smtClean="0"/>
              <a:t>Φάρμακα (</a:t>
            </a:r>
            <a:r>
              <a:rPr lang="el-GR" dirty="0" err="1" smtClean="0"/>
              <a:t>αντιόξινα</a:t>
            </a:r>
            <a:r>
              <a:rPr lang="el-GR" dirty="0" smtClean="0"/>
              <a:t> αλουμινίου, μαγνησίου, </a:t>
            </a:r>
            <a:r>
              <a:rPr lang="el-GR" dirty="0" err="1" smtClean="0"/>
              <a:t>νιασίνη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Χρόνια διάρροια, </a:t>
            </a:r>
            <a:r>
              <a:rPr lang="el-GR" dirty="0" err="1" smtClean="0"/>
              <a:t>στεατόρροια</a:t>
            </a:r>
            <a:endParaRPr lang="el-GR" dirty="0" smtClean="0"/>
          </a:p>
          <a:p>
            <a:pPr lvl="1"/>
            <a:r>
              <a:rPr lang="el-GR" dirty="0" smtClean="0"/>
              <a:t>Ανεπάρκεια βιταμίνης </a:t>
            </a:r>
            <a:r>
              <a:rPr lang="en-US" dirty="0" smtClean="0"/>
              <a:t>D</a:t>
            </a:r>
            <a:endParaRPr lang="el-GR" dirty="0" smtClean="0"/>
          </a:p>
          <a:p>
            <a:pPr lvl="1"/>
            <a:r>
              <a:rPr lang="el-GR" dirty="0" smtClean="0"/>
              <a:t>Ασιτία - </a:t>
            </a:r>
            <a:r>
              <a:rPr lang="el-GR" dirty="0" err="1" smtClean="0"/>
              <a:t>αλκοολοσμός</a:t>
            </a:r>
            <a:endParaRPr lang="en-US" dirty="0" smtClean="0"/>
          </a:p>
          <a:p>
            <a:r>
              <a:rPr lang="el-GR" sz="3800" dirty="0" smtClean="0">
                <a:solidFill>
                  <a:srgbClr val="FFFF00"/>
                </a:solidFill>
              </a:rPr>
              <a:t>Αυξημένη νεφρική απώλεια</a:t>
            </a:r>
          </a:p>
          <a:p>
            <a:pPr lvl="1"/>
            <a:r>
              <a:rPr lang="el-GR" dirty="0" smtClean="0"/>
              <a:t>Υπερπαραθυρεοειδισμός </a:t>
            </a:r>
          </a:p>
          <a:p>
            <a:pPr lvl="1"/>
            <a:r>
              <a:rPr lang="el-GR" dirty="0" smtClean="0"/>
              <a:t>Αν</a:t>
            </a:r>
            <a:r>
              <a:rPr lang="el-GR" dirty="0"/>
              <a:t>ε</a:t>
            </a:r>
            <a:r>
              <a:rPr lang="el-GR" dirty="0" smtClean="0"/>
              <a:t>πάρκεια βιταμίνης </a:t>
            </a:r>
            <a:r>
              <a:rPr lang="en-US" dirty="0" smtClean="0"/>
              <a:t>D</a:t>
            </a:r>
          </a:p>
          <a:p>
            <a:pPr lvl="1"/>
            <a:r>
              <a:rPr lang="el-GR" dirty="0" smtClean="0"/>
              <a:t>Μεταμόσχευση νεφρού</a:t>
            </a:r>
          </a:p>
          <a:p>
            <a:pPr lvl="1"/>
            <a:r>
              <a:rPr lang="el-GR" dirty="0" smtClean="0"/>
              <a:t>Διουρητικά</a:t>
            </a:r>
          </a:p>
          <a:p>
            <a:pPr lvl="1"/>
            <a:r>
              <a:rPr lang="el-GR" dirty="0" err="1" smtClean="0"/>
              <a:t>Οικογενής</a:t>
            </a:r>
            <a:r>
              <a:rPr lang="el-GR" dirty="0" smtClean="0"/>
              <a:t> </a:t>
            </a:r>
            <a:r>
              <a:rPr lang="el-GR" dirty="0" err="1" smtClean="0"/>
              <a:t>υποφωσφαταιμική</a:t>
            </a:r>
            <a:r>
              <a:rPr lang="el-GR" dirty="0" smtClean="0"/>
              <a:t> ραχίτιδα</a:t>
            </a:r>
          </a:p>
          <a:p>
            <a:pPr lvl="1"/>
            <a:r>
              <a:rPr lang="el-GR" dirty="0" smtClean="0"/>
              <a:t>Οστεομαλακία</a:t>
            </a:r>
          </a:p>
          <a:p>
            <a:pPr lvl="1"/>
            <a:r>
              <a:rPr lang="el-GR" dirty="0" smtClean="0"/>
              <a:t>Σ. </a:t>
            </a:r>
            <a:r>
              <a:rPr lang="en-US" dirty="0" err="1" smtClean="0"/>
              <a:t>Fanconi</a:t>
            </a:r>
            <a:endParaRPr lang="el-GR" dirty="0" smtClean="0"/>
          </a:p>
          <a:p>
            <a:r>
              <a:rPr lang="el-GR" sz="3800" dirty="0" smtClean="0">
                <a:solidFill>
                  <a:srgbClr val="FFFF00"/>
                </a:solidFill>
              </a:rPr>
              <a:t>Αιμοκάθαρση</a:t>
            </a:r>
            <a:endParaRPr lang="el-GR" sz="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3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FFC000"/>
                </a:solidFill>
              </a:rPr>
              <a:t>Υποφωσφαταιμία: </a:t>
            </a:r>
            <a:r>
              <a:rPr lang="el-GR" sz="3600" dirty="0" smtClean="0">
                <a:solidFill>
                  <a:srgbClr val="FFFF00"/>
                </a:solidFill>
              </a:rPr>
              <a:t>κλινικές εκδηλώσεις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FF00"/>
                </a:solidFill>
                <a:latin typeface="+mj-lt"/>
              </a:rPr>
              <a:t>Σχετίζονται με την ενδοκυττάρια ένδεια φωσφόρου:</a:t>
            </a:r>
          </a:p>
          <a:p>
            <a:pPr lvl="1"/>
            <a:r>
              <a:rPr lang="el-GR" dirty="0" smtClean="0">
                <a:latin typeface="+mj-lt"/>
              </a:rPr>
              <a:t>↓ 2,3-</a:t>
            </a:r>
            <a:r>
              <a:rPr lang="en-US" dirty="0" smtClean="0">
                <a:latin typeface="+mj-lt"/>
              </a:rPr>
              <a:t>DPG</a:t>
            </a:r>
            <a:r>
              <a:rPr lang="el-GR" dirty="0" smtClean="0">
                <a:latin typeface="+mj-lt"/>
              </a:rPr>
              <a:t> ερυθρών αιμοσφαιρίων → ελαττωμένη απελευθέρωση </a:t>
            </a:r>
            <a:r>
              <a:rPr lang="en-US" dirty="0" smtClean="0">
                <a:latin typeface="+mj-lt"/>
              </a:rPr>
              <a:t>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σε ιστικό επίπεδο</a:t>
            </a:r>
          </a:p>
          <a:p>
            <a:pPr lvl="1"/>
            <a:r>
              <a:rPr lang="el-GR" dirty="0" smtClean="0">
                <a:solidFill>
                  <a:prstClr val="white"/>
                </a:solidFill>
                <a:latin typeface="+mj-lt"/>
              </a:rPr>
              <a:t>↓ ενδοκυττάριου </a:t>
            </a:r>
            <a:r>
              <a:rPr lang="en-US" dirty="0" smtClean="0">
                <a:solidFill>
                  <a:prstClr val="white"/>
                </a:solidFill>
                <a:latin typeface="+mj-lt"/>
              </a:rPr>
              <a:t>ATP</a:t>
            </a:r>
            <a:endParaRPr lang="el-GR" dirty="0" smtClean="0">
              <a:solidFill>
                <a:prstClr val="white"/>
              </a:solidFill>
              <a:latin typeface="+mj-lt"/>
            </a:endParaRPr>
          </a:p>
          <a:p>
            <a:r>
              <a:rPr lang="el-GR" b="1" dirty="0" smtClean="0">
                <a:solidFill>
                  <a:srgbClr val="FFFF00"/>
                </a:solidFill>
                <a:latin typeface="+mj-lt"/>
              </a:rPr>
              <a:t>Κεντρικό νευρικό σύστημα</a:t>
            </a:r>
          </a:p>
          <a:p>
            <a:pPr lvl="1"/>
            <a:r>
              <a:rPr lang="el-GR" dirty="0" smtClean="0">
                <a:latin typeface="+mj-lt"/>
              </a:rPr>
              <a:t>Εγκεφαλοπάθεια (αποπροσανατολισμός, παραλήρημα, σπασμοί, κώμα)</a:t>
            </a:r>
          </a:p>
          <a:p>
            <a:r>
              <a:rPr lang="el-GR" b="1" dirty="0" smtClean="0">
                <a:solidFill>
                  <a:srgbClr val="FFFF00"/>
                </a:solidFill>
                <a:latin typeface="+mj-lt"/>
              </a:rPr>
              <a:t>Καρδιοαναπνευστικό σύστημα</a:t>
            </a:r>
          </a:p>
          <a:p>
            <a:pPr lvl="1"/>
            <a:r>
              <a:rPr lang="el-GR" sz="3200" dirty="0" smtClean="0">
                <a:solidFill>
                  <a:prstClr val="white"/>
                </a:solidFill>
                <a:latin typeface="+mj-lt"/>
              </a:rPr>
              <a:t>↓ συσταλτικότητα μυοκαρδίου, α</a:t>
            </a:r>
            <a:r>
              <a:rPr lang="el-GR" dirty="0" smtClean="0">
                <a:latin typeface="+mj-lt"/>
              </a:rPr>
              <a:t>ρρυθμίες</a:t>
            </a:r>
          </a:p>
          <a:p>
            <a:pPr lvl="1"/>
            <a:r>
              <a:rPr lang="el-GR" sz="3200" dirty="0" smtClean="0">
                <a:solidFill>
                  <a:prstClr val="white"/>
                </a:solidFill>
                <a:latin typeface="+mj-lt"/>
              </a:rPr>
              <a:t>↓ διαφραγματική συσταλτικότητα</a:t>
            </a:r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262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FFC000"/>
                </a:solidFill>
              </a:rPr>
              <a:t>Υποφωσφαταιμία: </a:t>
            </a:r>
            <a:r>
              <a:rPr lang="el-GR" sz="3600" dirty="0" smtClean="0">
                <a:solidFill>
                  <a:srgbClr val="FFFF00"/>
                </a:solidFill>
              </a:rPr>
              <a:t>κλινικές εκδηλώσεις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l-GR" sz="3500" b="1" dirty="0" smtClean="0">
                <a:solidFill>
                  <a:srgbClr val="FFFF00"/>
                </a:solidFill>
              </a:rPr>
              <a:t>Μυοσκελετικό σύστημα</a:t>
            </a:r>
          </a:p>
          <a:p>
            <a:pPr lvl="1"/>
            <a:r>
              <a:rPr lang="el-GR" dirty="0" smtClean="0"/>
              <a:t>Μυοπάθεια</a:t>
            </a:r>
          </a:p>
          <a:p>
            <a:pPr lvl="1"/>
            <a:r>
              <a:rPr lang="el-GR" dirty="0" smtClean="0"/>
              <a:t>Δυσφαγία</a:t>
            </a:r>
          </a:p>
          <a:p>
            <a:pPr lvl="1"/>
            <a:r>
              <a:rPr lang="el-GR" dirty="0" smtClean="0"/>
              <a:t>Ειλεός</a:t>
            </a:r>
          </a:p>
          <a:p>
            <a:pPr lvl="1"/>
            <a:r>
              <a:rPr lang="el-GR" dirty="0" err="1" smtClean="0"/>
              <a:t>Ραβδομυόλυση</a:t>
            </a:r>
            <a:r>
              <a:rPr lang="el-GR" dirty="0" smtClean="0"/>
              <a:t>:</a:t>
            </a:r>
          </a:p>
          <a:p>
            <a:pPr lvl="2"/>
            <a:r>
              <a:rPr lang="el-GR" dirty="0" smtClean="0"/>
              <a:t>Υποφωσφαταιμία σε έδαφος προϋπάρχουσας ένδειας </a:t>
            </a:r>
            <a:r>
              <a:rPr lang="en-US" dirty="0" smtClean="0"/>
              <a:t>P</a:t>
            </a:r>
            <a:r>
              <a:rPr lang="el-GR" dirty="0" smtClean="0"/>
              <a:t> (αλκοολισμός)</a:t>
            </a:r>
          </a:p>
          <a:p>
            <a:pPr lvl="2"/>
            <a:r>
              <a:rPr lang="el-GR" dirty="0" smtClean="0"/>
              <a:t>Απελευθέρωση </a:t>
            </a:r>
            <a:r>
              <a:rPr lang="en-US" dirty="0" smtClean="0"/>
              <a:t>P </a:t>
            </a:r>
            <a:r>
              <a:rPr lang="el-GR" dirty="0" smtClean="0"/>
              <a:t>από τα κατεστραμμένα μυϊκά κύτταρα</a:t>
            </a:r>
          </a:p>
          <a:p>
            <a:r>
              <a:rPr lang="el-GR" sz="3500" b="1" dirty="0" smtClean="0">
                <a:solidFill>
                  <a:srgbClr val="FFFF00"/>
                </a:solidFill>
              </a:rPr>
              <a:t>Αιμοποιητικό σύστημα</a:t>
            </a:r>
          </a:p>
          <a:p>
            <a:pPr lvl="1"/>
            <a:r>
              <a:rPr lang="el-GR" dirty="0" smtClean="0"/>
              <a:t> ↓</a:t>
            </a:r>
            <a:r>
              <a:rPr lang="en-US" dirty="0" smtClean="0"/>
              <a:t> </a:t>
            </a:r>
            <a:r>
              <a:rPr lang="el-GR" dirty="0" smtClean="0"/>
              <a:t>ενδοκυττάριου </a:t>
            </a:r>
            <a:r>
              <a:rPr lang="en-US" dirty="0" smtClean="0"/>
              <a:t>ATP</a:t>
            </a:r>
          </a:p>
          <a:p>
            <a:pPr lvl="1"/>
            <a:r>
              <a:rPr lang="el-GR" dirty="0" smtClean="0"/>
              <a:t>Αιμόλυση σε επίπεδα </a:t>
            </a:r>
            <a:r>
              <a:rPr lang="en-US" dirty="0" smtClean="0"/>
              <a:t>P&lt;0.5mg/dl</a:t>
            </a:r>
            <a:endParaRPr lang="el-GR" dirty="0" smtClean="0"/>
          </a:p>
          <a:p>
            <a:pPr lvl="1"/>
            <a:r>
              <a:rPr lang="el-GR" dirty="0" smtClean="0"/>
              <a:t>Ελαττωμένη φαγοκυττάρωση</a:t>
            </a:r>
          </a:p>
          <a:p>
            <a:pPr lvl="1"/>
            <a:r>
              <a:rPr lang="el-GR" dirty="0" smtClean="0"/>
              <a:t>Δυσλειτουργία αιμοπεταλίων</a:t>
            </a:r>
            <a:endParaRPr lang="en-US" dirty="0" smtClean="0"/>
          </a:p>
          <a:p>
            <a:pPr lvl="1"/>
            <a:endParaRPr lang="el-GR" dirty="0" smtClean="0"/>
          </a:p>
          <a:p>
            <a:pPr lvl="2"/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958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rgbClr val="FFC000"/>
                </a:solidFill>
              </a:rPr>
              <a:t>Υποφωσφαταιμία: </a:t>
            </a:r>
            <a:r>
              <a:rPr lang="el-GR" sz="3600" dirty="0" smtClean="0">
                <a:solidFill>
                  <a:srgbClr val="FFFF00"/>
                </a:solidFill>
              </a:rPr>
              <a:t>αντιμετώπιση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αντιμετώπιση της υποκείμενης αιτίας συνήθως διορθώνει και την </a:t>
            </a:r>
            <a:r>
              <a:rPr lang="el-GR" dirty="0" err="1" smtClean="0"/>
              <a:t>υποφωσφαταιμία</a:t>
            </a:r>
            <a:r>
              <a:rPr lang="en-US" dirty="0" smtClean="0"/>
              <a:t> (</a:t>
            </a:r>
            <a:r>
              <a:rPr lang="el-GR" dirty="0" err="1" smtClean="0"/>
              <a:t>διαβ</a:t>
            </a:r>
            <a:r>
              <a:rPr lang="el-GR" dirty="0" smtClean="0"/>
              <a:t>. κετοξέωση, διάρροιες).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υποφωσφαταιμία</a:t>
            </a:r>
            <a:r>
              <a:rPr lang="el-GR" dirty="0" smtClean="0"/>
              <a:t> λόγω νεφρικής απώλειας είναι πιο ανθεκτική στη θεραπεία με </a:t>
            </a:r>
            <a:r>
              <a:rPr lang="en-US" dirty="0" smtClean="0"/>
              <a:t>P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>
                <a:latin typeface="Calibri"/>
              </a:rPr>
              <a:t>↑ </a:t>
            </a:r>
            <a:r>
              <a:rPr lang="el-GR" dirty="0" err="1" smtClean="0">
                <a:latin typeface="Calibri"/>
              </a:rPr>
              <a:t>αναπληρωσης</a:t>
            </a:r>
            <a:r>
              <a:rPr lang="el-GR" dirty="0" smtClean="0">
                <a:latin typeface="Calibri"/>
              </a:rPr>
              <a:t> → ↑ </a:t>
            </a:r>
            <a:r>
              <a:rPr lang="el-GR" dirty="0" err="1" smtClean="0">
                <a:latin typeface="Calibri"/>
              </a:rPr>
              <a:t>φωσφατουρίας</a:t>
            </a:r>
            <a:r>
              <a:rPr lang="el-GR" dirty="0" smtClean="0">
                <a:latin typeface="Calibri"/>
              </a:rPr>
              <a:t>)</a:t>
            </a:r>
            <a:endParaRPr lang="el-GR" dirty="0" smtClean="0"/>
          </a:p>
          <a:p>
            <a:r>
              <a:rPr lang="el-GR" dirty="0" smtClean="0">
                <a:solidFill>
                  <a:srgbClr val="FFFF00"/>
                </a:solidFill>
              </a:rPr>
              <a:t>Ήπια – μέτρια </a:t>
            </a:r>
            <a:r>
              <a:rPr lang="el-GR" dirty="0" err="1" smtClean="0">
                <a:solidFill>
                  <a:srgbClr val="FFFF00"/>
                </a:solidFill>
              </a:rPr>
              <a:t>υποφωσφαταιμία</a:t>
            </a:r>
            <a:r>
              <a:rPr lang="el-GR" dirty="0" smtClean="0">
                <a:solidFill>
                  <a:srgbClr val="FFFF00"/>
                </a:solidFill>
              </a:rPr>
              <a:t> (1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– 2</a:t>
            </a:r>
            <a:r>
              <a:rPr lang="en-US" dirty="0" smtClean="0">
                <a:solidFill>
                  <a:srgbClr val="FFFF00"/>
                </a:solidFill>
              </a:rPr>
              <a:t>.5mg/dl)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/>
              <a:t>p.o.</a:t>
            </a:r>
            <a:r>
              <a:rPr lang="en-US" dirty="0" smtClean="0"/>
              <a:t> </a:t>
            </a:r>
            <a:r>
              <a:rPr lang="el-GR" dirty="0" smtClean="0"/>
              <a:t>αναπλήρωση </a:t>
            </a:r>
            <a:r>
              <a:rPr lang="en-US" dirty="0" smtClean="0"/>
              <a:t>P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Σοβαρή </a:t>
            </a:r>
            <a:r>
              <a:rPr lang="el-GR" dirty="0" err="1" smtClean="0">
                <a:solidFill>
                  <a:srgbClr val="FFFF00"/>
                </a:solidFill>
              </a:rPr>
              <a:t>υποφωσφαταιμία</a:t>
            </a:r>
            <a:r>
              <a:rPr lang="el-GR" dirty="0" smtClean="0">
                <a:solidFill>
                  <a:srgbClr val="FFFF00"/>
                </a:solidFill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P&lt;1mg/dl)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IV </a:t>
            </a:r>
            <a:r>
              <a:rPr lang="el-GR" dirty="0" smtClean="0"/>
              <a:t>αναπλήρωση </a:t>
            </a:r>
            <a:r>
              <a:rPr lang="en-US" dirty="0" smtClean="0"/>
              <a:t>P (sodium phosphate)</a:t>
            </a:r>
          </a:p>
          <a:p>
            <a:pPr lvl="1"/>
            <a:endParaRPr lang="el-GR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846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</a:rPr>
              <a:t>ΔΙΑΤΑΡΑΧΕΣ ΜΑΓΝΗΣΙΟΥ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3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C000"/>
                </a:solidFill>
                <a:latin typeface="+mn-lt"/>
              </a:rPr>
              <a:t>Αξιολόγηση τιμών </a:t>
            </a:r>
            <a:r>
              <a:rPr lang="en-US" sz="3600" dirty="0" err="1" smtClean="0">
                <a:solidFill>
                  <a:srgbClr val="FFC000"/>
                </a:solidFill>
                <a:latin typeface="+mn-lt"/>
              </a:rPr>
              <a:t>Ca</a:t>
            </a:r>
            <a:r>
              <a:rPr lang="en-US" sz="3600" baseline="30000" dirty="0" smtClean="0">
                <a:solidFill>
                  <a:srgbClr val="FFC000"/>
                </a:solidFill>
                <a:latin typeface="+mn-lt"/>
              </a:rPr>
              <a:t>++</a:t>
            </a:r>
            <a:r>
              <a:rPr lang="en-US" sz="36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l-GR" sz="3600" dirty="0" smtClean="0">
                <a:solidFill>
                  <a:srgbClr val="FFC000"/>
                </a:solidFill>
                <a:latin typeface="+mn-lt"/>
              </a:rPr>
              <a:t>ορού</a:t>
            </a:r>
            <a:br>
              <a:rPr lang="el-GR" sz="3600" dirty="0" smtClean="0">
                <a:solidFill>
                  <a:srgbClr val="FFC000"/>
                </a:solidFill>
                <a:latin typeface="+mn-lt"/>
              </a:rPr>
            </a:br>
            <a:r>
              <a:rPr lang="el-GR" sz="3600" dirty="0" smtClean="0">
                <a:solidFill>
                  <a:srgbClr val="FFC000"/>
                </a:solidFill>
                <a:latin typeface="+mn-lt"/>
              </a:rPr>
              <a:t>(ιονισμένο </a:t>
            </a:r>
            <a:r>
              <a:rPr lang="en-US" sz="3600" dirty="0" err="1" smtClean="0">
                <a:solidFill>
                  <a:srgbClr val="FFC000"/>
                </a:solidFill>
                <a:latin typeface="+mn-lt"/>
              </a:rPr>
              <a:t>Ca</a:t>
            </a:r>
            <a:r>
              <a:rPr lang="en-US" sz="3600" baseline="30000" dirty="0" smtClean="0">
                <a:solidFill>
                  <a:srgbClr val="FFC000"/>
                </a:solidFill>
                <a:latin typeface="+mn-lt"/>
              </a:rPr>
              <a:t>++</a:t>
            </a:r>
            <a:r>
              <a:rPr lang="en-US" sz="36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l-GR" sz="3600" dirty="0" smtClean="0">
                <a:solidFill>
                  <a:srgbClr val="FFC000"/>
                </a:solidFill>
                <a:latin typeface="+mn-lt"/>
              </a:rPr>
              <a:t>φυσιολογικό)</a:t>
            </a:r>
            <a:endParaRPr lang="el-GR" sz="3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l-GR" b="1" dirty="0" err="1" smtClean="0">
                <a:solidFill>
                  <a:srgbClr val="FFFF00"/>
                </a:solidFill>
              </a:rPr>
              <a:t>Ψευδοϋπασβεστιαιμία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/>
            <a:r>
              <a:rPr lang="el-GR" b="1" dirty="0" smtClean="0"/>
              <a:t>Αλβουμίνη &lt;4</a:t>
            </a:r>
            <a:r>
              <a:rPr lang="en-US" b="1" dirty="0" smtClean="0"/>
              <a:t>g/dl</a:t>
            </a:r>
            <a:endParaRPr lang="el-GR" b="1" dirty="0" smtClean="0"/>
          </a:p>
          <a:p>
            <a:pPr lvl="1"/>
            <a:r>
              <a:rPr lang="el-GR" dirty="0" smtClean="0"/>
              <a:t>↓ τιμής του ολικού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l-GR" baseline="-25000" dirty="0" smtClean="0"/>
              <a:t>ορού</a:t>
            </a:r>
            <a:r>
              <a:rPr lang="el-GR" dirty="0" smtClean="0"/>
              <a:t> </a:t>
            </a:r>
            <a:r>
              <a:rPr lang="el-GR" dirty="0"/>
              <a:t>(ιονισμένο </a:t>
            </a:r>
            <a:r>
              <a:rPr lang="el-GR" dirty="0" err="1"/>
              <a:t>Ca</a:t>
            </a:r>
            <a:r>
              <a:rPr lang="el-GR" baseline="30000" dirty="0"/>
              <a:t>++</a:t>
            </a:r>
            <a:r>
              <a:rPr lang="en-US" baseline="30000" dirty="0"/>
              <a:t> </a:t>
            </a:r>
            <a:r>
              <a:rPr lang="el-GR" dirty="0" err="1"/>
              <a:t>κφ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Για κάθε ↓ 1</a:t>
            </a:r>
            <a:r>
              <a:rPr lang="en-US" dirty="0" smtClean="0"/>
              <a:t>g/dl</a:t>
            </a:r>
            <a:r>
              <a:rPr lang="el-GR" dirty="0" smtClean="0"/>
              <a:t> της </a:t>
            </a:r>
            <a:r>
              <a:rPr lang="el-GR" dirty="0" err="1" smtClean="0"/>
              <a:t>αλβουμίνης</a:t>
            </a:r>
            <a:r>
              <a:rPr lang="el-GR" dirty="0" smtClean="0"/>
              <a:t>: ↓ 0.</a:t>
            </a:r>
            <a:r>
              <a:rPr lang="en-US" dirty="0" smtClean="0"/>
              <a:t>8mg/dl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r>
              <a:rPr lang="el-GR" baseline="-25000" dirty="0" smtClean="0"/>
              <a:t>ορού</a:t>
            </a:r>
          </a:p>
          <a:p>
            <a:r>
              <a:rPr lang="el-GR" b="1" dirty="0" err="1" smtClean="0">
                <a:solidFill>
                  <a:srgbClr val="FFFF00"/>
                </a:solidFill>
              </a:rPr>
              <a:t>Ψευδοϋπερασβεστιαιμία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/>
            <a:r>
              <a:rPr lang="el-GR" b="1" dirty="0"/>
              <a:t>Αλβουμίνη &gt;4</a:t>
            </a:r>
            <a:r>
              <a:rPr lang="en-US" b="1" dirty="0"/>
              <a:t>g/dl</a:t>
            </a:r>
            <a:endParaRPr lang="el-GR" b="1" dirty="0"/>
          </a:p>
          <a:p>
            <a:pPr lvl="1"/>
            <a:r>
              <a:rPr lang="el-GR" dirty="0" smtClean="0"/>
              <a:t>↑ </a:t>
            </a:r>
            <a:r>
              <a:rPr lang="el-GR" dirty="0"/>
              <a:t>τιμής του ολικού </a:t>
            </a:r>
            <a:r>
              <a:rPr lang="el-GR" dirty="0" err="1"/>
              <a:t>Ca++</a:t>
            </a:r>
            <a:r>
              <a:rPr lang="el-GR" baseline="-25000" dirty="0" err="1"/>
              <a:t>ορού</a:t>
            </a:r>
            <a:r>
              <a:rPr lang="el-GR" dirty="0"/>
              <a:t> </a:t>
            </a:r>
            <a:r>
              <a:rPr lang="el-GR" dirty="0" smtClean="0"/>
              <a:t>(ιονισμένο </a:t>
            </a:r>
            <a:r>
              <a:rPr lang="el-GR" dirty="0" err="1"/>
              <a:t>Ca</a:t>
            </a:r>
            <a:r>
              <a:rPr lang="el-GR" baseline="30000" dirty="0" smtClean="0"/>
              <a:t>++</a:t>
            </a:r>
            <a:r>
              <a:rPr lang="en-US" baseline="30000" dirty="0" smtClean="0"/>
              <a:t> </a:t>
            </a:r>
            <a:r>
              <a:rPr lang="el-GR" dirty="0" err="1" smtClean="0"/>
              <a:t>κφ</a:t>
            </a:r>
            <a:r>
              <a:rPr lang="el-GR" dirty="0" smtClean="0"/>
              <a:t>)</a:t>
            </a:r>
            <a:endParaRPr lang="el-GR" dirty="0"/>
          </a:p>
          <a:p>
            <a:pPr lvl="2"/>
            <a:r>
              <a:rPr lang="el-GR" dirty="0" smtClean="0"/>
              <a:t>Ελάττωση ενδαγγειακού</a:t>
            </a:r>
            <a:r>
              <a:rPr lang="el-GR" dirty="0"/>
              <a:t> </a:t>
            </a:r>
            <a:r>
              <a:rPr lang="el-GR" dirty="0" smtClean="0"/>
              <a:t>όγκου</a:t>
            </a:r>
          </a:p>
          <a:p>
            <a:pPr lvl="2"/>
            <a:r>
              <a:rPr lang="el-GR" dirty="0" smtClean="0"/>
              <a:t>Δίαιτα υψηλού λευκώματος (αθλητές)</a:t>
            </a:r>
          </a:p>
        </p:txBody>
      </p:sp>
    </p:spTree>
    <p:extLst>
      <p:ext uri="{BB962C8B-B14F-4D97-AF65-F5344CB8AC3E}">
        <p14:creationId xmlns:p14="http://schemas.microsoft.com/office/powerpoint/2010/main" xmlns="" val="13841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</a:rPr>
              <a:t>Μαγνήσιο (</a:t>
            </a:r>
            <a:r>
              <a:rPr lang="en-US" sz="3600" b="1" dirty="0" smtClean="0">
                <a:solidFill>
                  <a:srgbClr val="FFC000"/>
                </a:solidFill>
              </a:rPr>
              <a:t>Mg</a:t>
            </a:r>
            <a:r>
              <a:rPr lang="en-US" sz="3600" b="1" baseline="30000" dirty="0" smtClean="0">
                <a:solidFill>
                  <a:srgbClr val="FFC000"/>
                </a:solidFill>
              </a:rPr>
              <a:t>++</a:t>
            </a:r>
            <a:r>
              <a:rPr lang="en-US" sz="3600" b="1" dirty="0" smtClean="0">
                <a:solidFill>
                  <a:srgbClr val="FFC000"/>
                </a:solidFill>
              </a:rPr>
              <a:t>)</a:t>
            </a:r>
            <a:endParaRPr lang="el-GR" sz="36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7626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Φυσιολογικές τιμές:</a:t>
            </a:r>
            <a:r>
              <a:rPr lang="el-GR" dirty="0" smtClean="0"/>
              <a:t> </a:t>
            </a:r>
            <a:r>
              <a:rPr lang="en-US" dirty="0" smtClean="0"/>
              <a:t>1.7</a:t>
            </a:r>
            <a:r>
              <a:rPr lang="el-GR" dirty="0" smtClean="0"/>
              <a:t>-</a:t>
            </a:r>
            <a:r>
              <a:rPr lang="en-US" dirty="0" smtClean="0"/>
              <a:t>2.1 mg/</a:t>
            </a:r>
            <a:r>
              <a:rPr lang="en-US" dirty="0" err="1" smtClean="0"/>
              <a:t>dL</a:t>
            </a:r>
            <a:r>
              <a:rPr lang="el-GR" dirty="0" smtClean="0"/>
              <a:t> (</a:t>
            </a:r>
            <a:r>
              <a:rPr lang="en-US" dirty="0" smtClean="0"/>
              <a:t>1.4</a:t>
            </a:r>
            <a:r>
              <a:rPr lang="el-GR" dirty="0" smtClean="0"/>
              <a:t>-</a:t>
            </a:r>
            <a:r>
              <a:rPr lang="en-US" dirty="0" smtClean="0"/>
              <a:t>1.7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r>
              <a:rPr lang="el-GR" dirty="0" smtClean="0"/>
              <a:t>, </a:t>
            </a:r>
            <a:r>
              <a:rPr lang="en-US" dirty="0" smtClean="0"/>
              <a:t>0.70</a:t>
            </a:r>
            <a:r>
              <a:rPr lang="el-GR" dirty="0" smtClean="0"/>
              <a:t>-</a:t>
            </a:r>
            <a:r>
              <a:rPr lang="en-US" dirty="0" smtClean="0"/>
              <a:t>0.85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r>
              <a:rPr lang="el-GR" dirty="0" smtClean="0"/>
              <a:t>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Μεταβολικές διεργασίες:</a:t>
            </a:r>
          </a:p>
          <a:p>
            <a:pPr lvl="1"/>
            <a:r>
              <a:rPr lang="el-GR" dirty="0" smtClean="0"/>
              <a:t>Φλεγμονή, ανοσία, νευρομυϊκή μετάδοση σήματος, αρτηριακή πίεση</a:t>
            </a:r>
          </a:p>
          <a:p>
            <a:r>
              <a:rPr lang="el-GR" dirty="0" smtClean="0"/>
              <a:t>«Ορφανό» κατιόν. Τα επίπεδά του δεν ρυθμίζονται από κάποια ορμόνη. </a:t>
            </a:r>
            <a:endParaRPr lang="en-US" dirty="0" smtClean="0"/>
          </a:p>
        </p:txBody>
      </p:sp>
      <p:pic>
        <p:nvPicPr>
          <p:cNvPr id="4" name="Picture 4" descr="f010-20-A046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2" t="24608" r="12334" b="17419"/>
          <a:stretch/>
        </p:blipFill>
        <p:spPr bwMode="auto">
          <a:xfrm>
            <a:off x="2051720" y="1005850"/>
            <a:ext cx="5112568" cy="314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52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C000"/>
                </a:solidFill>
              </a:rPr>
              <a:t>Ομοιόσταση </a:t>
            </a:r>
            <a:r>
              <a:rPr lang="en-US" sz="4000" b="1" dirty="0" smtClean="0">
                <a:solidFill>
                  <a:srgbClr val="FFC000"/>
                </a:solidFill>
              </a:rPr>
              <a:t>Mg</a:t>
            </a:r>
            <a:r>
              <a:rPr lang="en-US" sz="4000" b="1" baseline="30000" dirty="0" smtClean="0">
                <a:solidFill>
                  <a:srgbClr val="FFC000"/>
                </a:solidFill>
              </a:rPr>
              <a:t>++</a:t>
            </a:r>
            <a:endParaRPr lang="el-GR" sz="40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4437112"/>
            <a:ext cx="8496944" cy="2232248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Οστά:</a:t>
            </a:r>
          </a:p>
          <a:p>
            <a:pPr lvl="1"/>
            <a:r>
              <a:rPr lang="el-GR" sz="1800" dirty="0"/>
              <a:t>Αποτελούν την κύρια αποθήκη </a:t>
            </a:r>
            <a:r>
              <a:rPr lang="en-US" sz="1800" dirty="0"/>
              <a:t>Mg</a:t>
            </a:r>
            <a:r>
              <a:rPr lang="en-US" sz="1800" baseline="30000" dirty="0"/>
              <a:t>++</a:t>
            </a:r>
            <a:r>
              <a:rPr lang="en-US" sz="1800" dirty="0"/>
              <a:t> </a:t>
            </a:r>
            <a:r>
              <a:rPr lang="el-GR" sz="1800" dirty="0"/>
              <a:t>στον οργανισμό</a:t>
            </a:r>
          </a:p>
          <a:p>
            <a:pPr lvl="1"/>
            <a:r>
              <a:rPr lang="el-GR" sz="1800" dirty="0"/>
              <a:t>Δεν μετέχουν στη ρύθμιση και ομοιοστασία του </a:t>
            </a:r>
            <a:r>
              <a:rPr lang="en-US" sz="1800" dirty="0"/>
              <a:t>Mg</a:t>
            </a:r>
            <a:r>
              <a:rPr lang="en-US" sz="1800" baseline="30000" dirty="0"/>
              <a:t>++</a:t>
            </a:r>
            <a:r>
              <a:rPr lang="en-US" sz="1800" dirty="0"/>
              <a:t> </a:t>
            </a:r>
            <a:r>
              <a:rPr lang="el-GR" sz="1800" dirty="0"/>
              <a:t>στο πλάσμα</a:t>
            </a:r>
          </a:p>
          <a:p>
            <a:r>
              <a:rPr lang="el-GR" b="1" dirty="0">
                <a:solidFill>
                  <a:srgbClr val="FFFF00"/>
                </a:solidFill>
              </a:rPr>
              <a:t>Έντερο: </a:t>
            </a:r>
            <a:endParaRPr lang="el-GR" dirty="0"/>
          </a:p>
          <a:p>
            <a:pPr lvl="1"/>
            <a:r>
              <a:rPr lang="en-US" sz="1800" dirty="0"/>
              <a:t>A</a:t>
            </a:r>
            <a:r>
              <a:rPr lang="el-GR" sz="1800" dirty="0" err="1"/>
              <a:t>πορρόφηση</a:t>
            </a:r>
            <a:r>
              <a:rPr lang="el-GR" sz="1800" dirty="0"/>
              <a:t> </a:t>
            </a:r>
            <a:r>
              <a:rPr lang="en-US" sz="1800" dirty="0"/>
              <a:t>Mg</a:t>
            </a:r>
            <a:r>
              <a:rPr lang="en-US" sz="1800" baseline="30000" dirty="0"/>
              <a:t>++</a:t>
            </a:r>
            <a:r>
              <a:rPr lang="en-US" sz="1800" dirty="0"/>
              <a:t> 30% (25-60%)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</a:rPr>
              <a:t>↓ </a:t>
            </a:r>
            <a:r>
              <a:rPr lang="el-GR" sz="1800" b="1" dirty="0">
                <a:solidFill>
                  <a:srgbClr val="FFFF00"/>
                </a:solidFill>
              </a:rPr>
              <a:t>απορρόφηση:</a:t>
            </a:r>
            <a:r>
              <a:rPr lang="el-GR" sz="1800" b="1" dirty="0"/>
              <a:t> </a:t>
            </a:r>
            <a:r>
              <a:rPr lang="el-GR" sz="1800" dirty="0"/>
              <a:t>Δίαιτα υψηλή σε φώσφορο, αλκοολισμός, σ. δυσαπορρόφησης, διάρροια</a:t>
            </a:r>
          </a:p>
          <a:p>
            <a:endParaRPr lang="el-GR" dirty="0"/>
          </a:p>
        </p:txBody>
      </p:sp>
      <p:pic>
        <p:nvPicPr>
          <p:cNvPr id="4" name="Picture 4" descr="f010-21-A046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0" t="9394" r="15555" b="33632"/>
          <a:stretch/>
        </p:blipFill>
        <p:spPr bwMode="auto">
          <a:xfrm>
            <a:off x="2483768" y="925200"/>
            <a:ext cx="4032448" cy="347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78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C000"/>
                </a:solidFill>
              </a:rPr>
              <a:t>Ομοιόσταση </a:t>
            </a:r>
            <a:r>
              <a:rPr lang="en-US" sz="4000" b="1" dirty="0" smtClean="0">
                <a:solidFill>
                  <a:srgbClr val="FFC000"/>
                </a:solidFill>
              </a:rPr>
              <a:t>Mg</a:t>
            </a:r>
            <a:r>
              <a:rPr lang="en-US" sz="4000" b="1" baseline="30000" dirty="0" smtClean="0">
                <a:solidFill>
                  <a:srgbClr val="FFC000"/>
                </a:solidFill>
              </a:rPr>
              <a:t>++</a:t>
            </a:r>
            <a:endParaRPr lang="el-GR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4" descr="f010-22-A0460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12" t="13211" r="7481" b="19815"/>
          <a:stretch/>
        </p:blipFill>
        <p:spPr bwMode="auto">
          <a:xfrm>
            <a:off x="2483992" y="926374"/>
            <a:ext cx="403200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107504" y="4509120"/>
            <a:ext cx="878497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>
                <a:solidFill>
                  <a:srgbClr val="FFFF00"/>
                </a:solidFill>
              </a:rPr>
              <a:t>Νεφροί:</a:t>
            </a:r>
          </a:p>
          <a:p>
            <a:pPr lvl="1"/>
            <a:r>
              <a:rPr lang="el-GR" sz="2000" dirty="0" smtClean="0"/>
              <a:t>Ρυθμίζουν τα επίπεδα </a:t>
            </a:r>
            <a:r>
              <a:rPr lang="en-US" sz="2000" dirty="0" smtClean="0"/>
              <a:t>Mg</a:t>
            </a:r>
            <a:r>
              <a:rPr lang="en-US" sz="2000" baseline="30000" dirty="0" smtClean="0"/>
              <a:t>++</a:t>
            </a:r>
            <a:r>
              <a:rPr lang="en-US" sz="2000" dirty="0" smtClean="0"/>
              <a:t> </a:t>
            </a:r>
            <a:r>
              <a:rPr lang="el-GR" sz="2000" dirty="0" smtClean="0"/>
              <a:t>μέσω ↑/↓ της επαναρρόφησης</a:t>
            </a:r>
          </a:p>
          <a:p>
            <a:pPr lvl="1"/>
            <a:r>
              <a:rPr lang="el-GR" sz="2000" b="1" dirty="0" smtClean="0">
                <a:solidFill>
                  <a:srgbClr val="FFFF00"/>
                </a:solidFill>
              </a:rPr>
              <a:t>↓ επαναρρόφησης: </a:t>
            </a:r>
            <a:r>
              <a:rPr lang="el-GR" sz="2000" dirty="0" smtClean="0">
                <a:latin typeface="Calibri"/>
              </a:rPr>
              <a:t>↑ </a:t>
            </a:r>
            <a:r>
              <a:rPr lang="en-US" sz="2000" dirty="0" smtClean="0">
                <a:latin typeface="Calibri"/>
              </a:rPr>
              <a:t>Mg</a:t>
            </a:r>
            <a:r>
              <a:rPr lang="el-GR" sz="2000" baseline="30000" dirty="0" smtClean="0">
                <a:latin typeface="Calibri"/>
              </a:rPr>
              <a:t>++</a:t>
            </a:r>
            <a:r>
              <a:rPr lang="el-GR" sz="2000" dirty="0" smtClean="0">
                <a:latin typeface="Calibri"/>
              </a:rPr>
              <a:t>, </a:t>
            </a:r>
            <a:r>
              <a:rPr lang="en-US" sz="2000" dirty="0" smtClean="0"/>
              <a:t>↑ </a:t>
            </a:r>
            <a:r>
              <a:rPr lang="en-US" sz="2000" dirty="0" err="1" smtClean="0"/>
              <a:t>Ca</a:t>
            </a:r>
            <a:r>
              <a:rPr lang="en-US" sz="2000" baseline="30000" dirty="0" smtClean="0"/>
              <a:t>++</a:t>
            </a:r>
            <a:r>
              <a:rPr lang="el-GR" sz="2000" dirty="0" smtClean="0"/>
              <a:t>, μεταβολική οξέωση, υποκαλιαιμία, ένδεια φωσφόρου, διουρητικά, αγκύλης</a:t>
            </a:r>
            <a:r>
              <a:rPr lang="en-US" sz="2000" dirty="0" smtClean="0"/>
              <a:t>, </a:t>
            </a:r>
            <a:r>
              <a:rPr lang="el-GR" sz="2000" dirty="0" smtClean="0"/>
              <a:t>θειαζίδες, </a:t>
            </a:r>
            <a:r>
              <a:rPr lang="el-GR" sz="2000" dirty="0" err="1" smtClean="0"/>
              <a:t>γενταμυκίνη</a:t>
            </a:r>
            <a:r>
              <a:rPr lang="en-US" sz="2000" dirty="0" smtClean="0"/>
              <a:t>, </a:t>
            </a:r>
            <a:r>
              <a:rPr lang="en-US" sz="2000" dirty="0" err="1" smtClean="0"/>
              <a:t>cisplatin</a:t>
            </a:r>
            <a:r>
              <a:rPr lang="en-US" sz="2000" dirty="0" smtClean="0"/>
              <a:t>, cyclosporine</a:t>
            </a:r>
            <a:endParaRPr lang="el-GR" sz="2000" dirty="0" smtClean="0"/>
          </a:p>
          <a:p>
            <a:pPr lvl="1"/>
            <a:r>
              <a:rPr lang="el-GR" sz="2000" b="1" dirty="0" smtClean="0">
                <a:solidFill>
                  <a:srgbClr val="FFFF00"/>
                </a:solidFill>
              </a:rPr>
              <a:t>↑ επαναρρόφησης: </a:t>
            </a:r>
            <a:r>
              <a:rPr lang="el-GR" sz="2000" dirty="0" smtClean="0"/>
              <a:t>Υπομαγνησιαιμία,  </a:t>
            </a:r>
            <a:r>
              <a:rPr lang="en-US" sz="2000" dirty="0" smtClean="0"/>
              <a:t>PTH, </a:t>
            </a:r>
            <a:r>
              <a:rPr lang="el-GR" sz="2000" dirty="0" err="1" smtClean="0"/>
              <a:t>αμιλορίδη</a:t>
            </a:r>
            <a:r>
              <a:rPr lang="el-GR" sz="2000" dirty="0" smtClean="0"/>
              <a:t> 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523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0040" y="2463031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ΥΠΕΡΜΑΓΝΗΣΙΑΙΜΙΑ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2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err="1">
                <a:solidFill>
                  <a:srgbClr val="FFC000"/>
                </a:solidFill>
              </a:rPr>
              <a:t>Υπερμαγνησιαιμία</a:t>
            </a:r>
            <a:r>
              <a:rPr lang="el-GR" sz="4000" b="1" dirty="0">
                <a:solidFill>
                  <a:srgbClr val="FFC000"/>
                </a:solidFill>
              </a:rPr>
              <a:t>: </a:t>
            </a:r>
            <a:r>
              <a:rPr lang="el-GR" sz="4000" b="1" dirty="0" smtClean="0">
                <a:solidFill>
                  <a:srgbClr val="FFFF00"/>
                </a:solidFill>
              </a:rPr>
              <a:t>κλινικές εκδηλώσεις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Mg</a:t>
            </a:r>
            <a:r>
              <a:rPr lang="en-US" b="1" baseline="30000" dirty="0" smtClean="0">
                <a:solidFill>
                  <a:srgbClr val="FFFF00"/>
                </a:solidFill>
              </a:rPr>
              <a:t>++</a:t>
            </a:r>
            <a:r>
              <a:rPr lang="en-US" b="1" dirty="0" smtClean="0">
                <a:solidFill>
                  <a:srgbClr val="FFFF00"/>
                </a:solidFill>
              </a:rPr>
              <a:t> &lt;</a:t>
            </a:r>
            <a:r>
              <a:rPr lang="el-GR" b="1" dirty="0" smtClean="0">
                <a:solidFill>
                  <a:srgbClr val="FFFF00"/>
                </a:solidFill>
              </a:rPr>
              <a:t> 4.5</a:t>
            </a:r>
            <a:r>
              <a:rPr lang="en-US" b="1" dirty="0" smtClean="0">
                <a:solidFill>
                  <a:srgbClr val="FFFF00"/>
                </a:solidFill>
              </a:rPr>
              <a:t> mg/dl: </a:t>
            </a:r>
            <a:r>
              <a:rPr lang="el-GR" dirty="0" smtClean="0"/>
              <a:t>Χωρίς συμπτώματα</a:t>
            </a:r>
          </a:p>
          <a:p>
            <a:r>
              <a:rPr lang="en-US" b="1" dirty="0">
                <a:solidFill>
                  <a:srgbClr val="FFFF00"/>
                </a:solidFill>
              </a:rPr>
              <a:t>Mg</a:t>
            </a:r>
            <a:r>
              <a:rPr lang="en-US" b="1" baseline="30000" dirty="0">
                <a:solidFill>
                  <a:srgbClr val="FFFF00"/>
                </a:solidFill>
              </a:rPr>
              <a:t>++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&gt; 7 </a:t>
            </a:r>
            <a:r>
              <a:rPr lang="en-US" b="1" dirty="0" smtClean="0">
                <a:solidFill>
                  <a:srgbClr val="FFFF00"/>
                </a:solidFill>
              </a:rPr>
              <a:t>mg/dl: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απώλεια τενόντιων αντανακλαστικών</a:t>
            </a:r>
          </a:p>
          <a:p>
            <a:r>
              <a:rPr lang="en-US" b="1" dirty="0">
                <a:solidFill>
                  <a:srgbClr val="FFFF00"/>
                </a:solidFill>
              </a:rPr>
              <a:t>Mg</a:t>
            </a:r>
            <a:r>
              <a:rPr lang="en-US" b="1" baseline="30000" dirty="0">
                <a:solidFill>
                  <a:srgbClr val="FFFF00"/>
                </a:solidFill>
              </a:rPr>
              <a:t>++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&gt; </a:t>
            </a:r>
            <a:r>
              <a:rPr lang="el-GR" b="1" dirty="0" smtClean="0">
                <a:solidFill>
                  <a:srgbClr val="FFFF00"/>
                </a:solidFill>
              </a:rPr>
              <a:t>9 - 12 </a:t>
            </a:r>
            <a:r>
              <a:rPr lang="en-US" b="1" dirty="0">
                <a:solidFill>
                  <a:srgbClr val="FFFF00"/>
                </a:solidFill>
              </a:rPr>
              <a:t>mg/dl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Παράλυση αναπνευστικών μυών, υπόταση, διαταραχές καρδιακής αγωγιμότητας, απώλεια συνείδησης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770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6824"/>
            <a:ext cx="8229600" cy="1066130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rgbClr val="FFC000"/>
                </a:solidFill>
              </a:rPr>
              <a:t>Υπερμαγνησιαιμία</a:t>
            </a:r>
            <a:r>
              <a:rPr lang="el-GR" sz="4000" b="1" dirty="0" smtClean="0">
                <a:solidFill>
                  <a:srgbClr val="FFC000"/>
                </a:solidFill>
              </a:rPr>
              <a:t>: </a:t>
            </a:r>
            <a:r>
              <a:rPr lang="el-GR" sz="4000" b="1" dirty="0" smtClean="0">
                <a:solidFill>
                  <a:srgbClr val="FFFF00"/>
                </a:solidFill>
              </a:rPr>
              <a:t>αίτια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1694" y="105273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500" b="1" dirty="0" smtClean="0">
                <a:solidFill>
                  <a:srgbClr val="FFFF00"/>
                </a:solidFill>
              </a:rPr>
              <a:t>Οξεία νεφρική βλάβη, χρόνια νεφρική νόσος:</a:t>
            </a:r>
          </a:p>
          <a:p>
            <a:r>
              <a:rPr lang="el-GR" dirty="0" smtClean="0"/>
              <a:t>Οι νεφροί είναι τα μόνα όργανα που ρυθμίζουν τα επίπεδα του </a:t>
            </a:r>
            <a:r>
              <a:rPr lang="en-US" dirty="0" smtClean="0"/>
              <a:t>Mg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  <a:r>
              <a:rPr lang="el-GR" dirty="0" smtClean="0"/>
              <a:t>πλάσματος</a:t>
            </a:r>
            <a:endParaRPr lang="en-US" dirty="0" smtClean="0"/>
          </a:p>
          <a:p>
            <a:r>
              <a:rPr lang="el-GR" dirty="0" smtClean="0"/>
              <a:t>Τα επίπεδα </a:t>
            </a:r>
            <a:r>
              <a:rPr lang="en-US" dirty="0" smtClean="0"/>
              <a:t>Mg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  <a:r>
              <a:rPr lang="el-GR" dirty="0" smtClean="0"/>
              <a:t>είναι ανάλογα του βαθμού της νεφρικής βλάβης</a:t>
            </a:r>
          </a:p>
          <a:p>
            <a:r>
              <a:rPr lang="el-GR" dirty="0" smtClean="0"/>
              <a:t>Ασθενείς με τελικού σταδίου ΧΝΝ έχουν συνήθως </a:t>
            </a:r>
            <a:r>
              <a:rPr lang="en-US" dirty="0" smtClean="0"/>
              <a:t>Mg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  <a:r>
              <a:rPr lang="el-GR" dirty="0" smtClean="0"/>
              <a:t>πλάσματος 2.4 – 3.6 </a:t>
            </a:r>
            <a:r>
              <a:rPr lang="en-US" dirty="0" smtClean="0"/>
              <a:t>mg/dl</a:t>
            </a:r>
            <a:r>
              <a:rPr lang="el-GR" dirty="0" smtClean="0"/>
              <a:t> και τα επίπεδά του εξαρτώνται αποκλειστικά από το </a:t>
            </a:r>
            <a:r>
              <a:rPr lang="en-US" dirty="0" smtClean="0"/>
              <a:t>Mg</a:t>
            </a:r>
            <a:r>
              <a:rPr lang="en-US" baseline="30000" dirty="0" smtClean="0"/>
              <a:t>++</a:t>
            </a:r>
            <a:r>
              <a:rPr lang="el-GR" baseline="30000" dirty="0" smtClean="0"/>
              <a:t> </a:t>
            </a:r>
            <a:r>
              <a:rPr lang="el-GR" dirty="0" smtClean="0"/>
              <a:t>που προσλαμβάνουν με τη τροφή</a:t>
            </a:r>
          </a:p>
          <a:p>
            <a:r>
              <a:rPr lang="el-GR" dirty="0" smtClean="0"/>
              <a:t>Σοβαρή </a:t>
            </a:r>
            <a:r>
              <a:rPr lang="el-GR" dirty="0" err="1" smtClean="0"/>
              <a:t>υπερμαγνησιαιμία</a:t>
            </a:r>
            <a:r>
              <a:rPr lang="el-GR" dirty="0" smtClean="0"/>
              <a:t> προκαλείται σε αυτούς τους ασθενείς όταν λαμβάνουν εξωγενώς </a:t>
            </a:r>
            <a:r>
              <a:rPr lang="en-US" dirty="0" smtClean="0"/>
              <a:t>Mg</a:t>
            </a:r>
            <a:r>
              <a:rPr lang="en-US" baseline="30000" dirty="0" smtClean="0"/>
              <a:t>++</a:t>
            </a:r>
            <a:r>
              <a:rPr lang="en-US" dirty="0" smtClean="0"/>
              <a:t> (</a:t>
            </a:r>
            <a:r>
              <a:rPr lang="el-GR" dirty="0" err="1" smtClean="0"/>
              <a:t>αντιόξινα</a:t>
            </a:r>
            <a:r>
              <a:rPr lang="el-GR" dirty="0" smtClean="0"/>
              <a:t>, υπακτικά)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873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6824"/>
            <a:ext cx="8229600" cy="1066130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rgbClr val="FFC000"/>
                </a:solidFill>
              </a:rPr>
              <a:t>Υπερμαγνησιαιμία</a:t>
            </a:r>
            <a:r>
              <a:rPr lang="el-GR" sz="4000" b="1" dirty="0" smtClean="0">
                <a:solidFill>
                  <a:srgbClr val="FFC000"/>
                </a:solidFill>
              </a:rPr>
              <a:t>: </a:t>
            </a:r>
            <a:r>
              <a:rPr lang="el-GR" sz="4000" b="1" dirty="0" smtClean="0">
                <a:solidFill>
                  <a:srgbClr val="FFFF00"/>
                </a:solidFill>
              </a:rPr>
              <a:t>αίτια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1694" y="1052736"/>
            <a:ext cx="8229600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500" b="1" dirty="0" smtClean="0">
                <a:solidFill>
                  <a:srgbClr val="FFFF00"/>
                </a:solidFill>
              </a:rPr>
              <a:t>Εξωγενής χορήγηση </a:t>
            </a:r>
            <a:r>
              <a:rPr lang="en-US" sz="3500" b="1" dirty="0" smtClean="0">
                <a:solidFill>
                  <a:srgbClr val="FFFF00"/>
                </a:solidFill>
              </a:rPr>
              <a:t>Mg</a:t>
            </a:r>
            <a:r>
              <a:rPr lang="en-US" sz="3500" b="1" baseline="30000" dirty="0" smtClean="0">
                <a:solidFill>
                  <a:srgbClr val="FFFF00"/>
                </a:solidFill>
              </a:rPr>
              <a:t>++</a:t>
            </a:r>
            <a:r>
              <a:rPr lang="el-GR" sz="3500" b="1" dirty="0" smtClean="0">
                <a:solidFill>
                  <a:srgbClr val="FFFF00"/>
                </a:solidFill>
              </a:rPr>
              <a:t>:</a:t>
            </a:r>
            <a:endParaRPr lang="en-US" sz="3500" b="1" dirty="0" smtClean="0">
              <a:solidFill>
                <a:srgbClr val="FFFF00"/>
              </a:solidFill>
            </a:endParaRPr>
          </a:p>
          <a:p>
            <a:r>
              <a:rPr lang="el-GR" sz="3500" dirty="0" smtClean="0">
                <a:solidFill>
                  <a:srgbClr val="FFFF00"/>
                </a:solidFill>
              </a:rPr>
              <a:t>Χορήγηση (</a:t>
            </a:r>
            <a:r>
              <a:rPr lang="en-US" sz="3500" dirty="0" smtClean="0">
                <a:solidFill>
                  <a:srgbClr val="FFFF00"/>
                </a:solidFill>
              </a:rPr>
              <a:t>IV)</a:t>
            </a:r>
            <a:r>
              <a:rPr lang="el-GR" sz="3500" dirty="0" smtClean="0">
                <a:solidFill>
                  <a:srgbClr val="FFFF00"/>
                </a:solidFill>
              </a:rPr>
              <a:t> </a:t>
            </a:r>
            <a:r>
              <a:rPr lang="en-US" sz="3500" dirty="0" smtClean="0">
                <a:solidFill>
                  <a:srgbClr val="FFFF00"/>
                </a:solidFill>
              </a:rPr>
              <a:t>MgSO</a:t>
            </a:r>
            <a:r>
              <a:rPr lang="en-US" sz="3500" baseline="-25000" dirty="0" smtClean="0">
                <a:solidFill>
                  <a:srgbClr val="FFFF00"/>
                </a:solidFill>
              </a:rPr>
              <a:t>4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endParaRPr lang="el-GR" sz="3500" dirty="0" smtClean="0">
              <a:solidFill>
                <a:srgbClr val="FFFF00"/>
              </a:solidFill>
            </a:endParaRPr>
          </a:p>
          <a:p>
            <a:pPr lvl="1"/>
            <a:r>
              <a:rPr lang="el-GR" sz="3100" dirty="0" smtClean="0"/>
              <a:t>Ως θεραπεία της </a:t>
            </a:r>
            <a:r>
              <a:rPr lang="el-GR" sz="3100" dirty="0" err="1" smtClean="0"/>
              <a:t>προεκλαμψίας</a:t>
            </a:r>
            <a:r>
              <a:rPr lang="el-GR" sz="3100" dirty="0" smtClean="0"/>
              <a:t> – εκλαμψίας</a:t>
            </a:r>
          </a:p>
          <a:p>
            <a:pPr lvl="1"/>
            <a:r>
              <a:rPr lang="el-GR" sz="3100" dirty="0" smtClean="0"/>
              <a:t>Επίπεδα </a:t>
            </a:r>
            <a:r>
              <a:rPr lang="en-US" sz="3100" dirty="0" smtClean="0"/>
              <a:t>Mg</a:t>
            </a:r>
            <a:r>
              <a:rPr lang="en-US" sz="3100" baseline="30000" dirty="0" smtClean="0"/>
              <a:t>++</a:t>
            </a:r>
            <a:r>
              <a:rPr lang="en-US" sz="3100" dirty="0" smtClean="0"/>
              <a:t> 5 – 7 mg/dl</a:t>
            </a:r>
          </a:p>
          <a:p>
            <a:pPr lvl="1"/>
            <a:r>
              <a:rPr lang="el-GR" sz="3100" dirty="0" smtClean="0"/>
              <a:t>Υπασβεστιαιμία - </a:t>
            </a:r>
            <a:r>
              <a:rPr lang="el-GR" sz="3100" dirty="0" err="1" smtClean="0"/>
              <a:t>υπερκαλιαιμία</a:t>
            </a:r>
            <a:endParaRPr lang="el-GR" sz="3100" dirty="0" smtClean="0"/>
          </a:p>
          <a:p>
            <a:r>
              <a:rPr lang="el-GR" sz="3500" dirty="0" smtClean="0">
                <a:solidFill>
                  <a:srgbClr val="FFFF00"/>
                </a:solidFill>
              </a:rPr>
              <a:t>Από του στόματος λήψη </a:t>
            </a:r>
            <a:r>
              <a:rPr lang="en-US" sz="3500" dirty="0" smtClean="0">
                <a:solidFill>
                  <a:srgbClr val="FFFF00"/>
                </a:solidFill>
              </a:rPr>
              <a:t>Mg</a:t>
            </a:r>
            <a:r>
              <a:rPr lang="en-US" sz="3500" baseline="30000" dirty="0" smtClean="0">
                <a:solidFill>
                  <a:srgbClr val="FFFF00"/>
                </a:solidFill>
              </a:rPr>
              <a:t>++</a:t>
            </a:r>
          </a:p>
          <a:p>
            <a:pPr lvl="1"/>
            <a:r>
              <a:rPr lang="el-GR" sz="3100" dirty="0" smtClean="0"/>
              <a:t>Απαιτούνται μεγάλες δόσεις</a:t>
            </a:r>
          </a:p>
          <a:p>
            <a:pPr lvl="1"/>
            <a:r>
              <a:rPr lang="el-GR" sz="3100" dirty="0" smtClean="0"/>
              <a:t>Συνύπαρξη νεφρικής βλάβης</a:t>
            </a:r>
          </a:p>
          <a:p>
            <a:pPr lvl="1"/>
            <a:r>
              <a:rPr lang="el-GR" sz="3100" dirty="0" smtClean="0"/>
              <a:t>Κατάχρηση υπακτικών</a:t>
            </a:r>
          </a:p>
          <a:p>
            <a:pPr lvl="1"/>
            <a:r>
              <a:rPr lang="el-GR" sz="3100" dirty="0" smtClean="0"/>
              <a:t>Ατυχηματική λήψη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633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6824"/>
            <a:ext cx="8229600" cy="1066130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rgbClr val="FFC000"/>
                </a:solidFill>
              </a:rPr>
              <a:t>Υπερμαγνησιαιμία</a:t>
            </a:r>
            <a:r>
              <a:rPr lang="el-GR" sz="4000" b="1" dirty="0" smtClean="0">
                <a:solidFill>
                  <a:srgbClr val="FFC000"/>
                </a:solidFill>
              </a:rPr>
              <a:t>: </a:t>
            </a:r>
            <a:r>
              <a:rPr lang="el-GR" sz="4000" b="1" dirty="0" smtClean="0">
                <a:solidFill>
                  <a:srgbClr val="FFFF00"/>
                </a:solidFill>
              </a:rPr>
              <a:t>αίτια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1694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Εξωγενής χορήγηση </a:t>
            </a:r>
            <a:r>
              <a:rPr lang="en-US" b="1" dirty="0" smtClean="0">
                <a:solidFill>
                  <a:srgbClr val="FFFF00"/>
                </a:solidFill>
              </a:rPr>
              <a:t>Mg</a:t>
            </a:r>
            <a:r>
              <a:rPr lang="en-US" b="1" baseline="30000" dirty="0" smtClean="0">
                <a:solidFill>
                  <a:srgbClr val="FFFF00"/>
                </a:solidFill>
              </a:rPr>
              <a:t>++</a:t>
            </a:r>
            <a:r>
              <a:rPr lang="el-GR" b="1" dirty="0" smtClean="0">
                <a:solidFill>
                  <a:srgbClr val="FFFF00"/>
                </a:solidFill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l-GR" sz="3500" dirty="0" smtClean="0">
                <a:solidFill>
                  <a:srgbClr val="FFFF00"/>
                </a:solidFill>
              </a:rPr>
              <a:t>Υποκλυσμοί με υπακτικά </a:t>
            </a:r>
            <a:r>
              <a:rPr lang="en-US" sz="3500" dirty="0" smtClean="0">
                <a:solidFill>
                  <a:srgbClr val="FFFF00"/>
                </a:solidFill>
              </a:rPr>
              <a:t>Mg</a:t>
            </a:r>
            <a:r>
              <a:rPr lang="en-US" sz="3500" baseline="30000" dirty="0" smtClean="0">
                <a:solidFill>
                  <a:srgbClr val="FFFF00"/>
                </a:solidFill>
              </a:rPr>
              <a:t>++</a:t>
            </a:r>
            <a:endParaRPr lang="en-US" sz="3500" dirty="0" smtClean="0">
              <a:solidFill>
                <a:srgbClr val="FFFF00"/>
              </a:solidFill>
            </a:endParaRPr>
          </a:p>
          <a:p>
            <a:pPr lvl="1"/>
            <a:r>
              <a:rPr lang="el-GR" sz="2700" dirty="0" smtClean="0"/>
              <a:t>Ένας υποκλυσμός (400 – 800 </a:t>
            </a:r>
            <a:r>
              <a:rPr lang="en-US" sz="2700" dirty="0" smtClean="0"/>
              <a:t>mmol magnesium sulfate) </a:t>
            </a:r>
            <a:r>
              <a:rPr lang="el-GR" sz="2700" dirty="0" smtClean="0"/>
              <a:t>σε ασθενείς με φυσιολογική νεφρική λειτουργία μπορεί να αυξήσει το μαγνήσιο πλάσματος σε υψηλά επίπεδα (7 – 19.2 </a:t>
            </a:r>
            <a:r>
              <a:rPr lang="en-US" sz="2700" dirty="0" smtClean="0"/>
              <a:t>mg/dl)</a:t>
            </a:r>
          </a:p>
          <a:p>
            <a:pPr lvl="1"/>
            <a:r>
              <a:rPr lang="el-GR" sz="2700" dirty="0" smtClean="0"/>
              <a:t>Τα υπακτικά μαγνησίου σε ασθενείς με ΧΝΝ μπορεί να αποβούν θανατηφόρα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853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6824"/>
            <a:ext cx="8229600" cy="1066130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rgbClr val="FFC000"/>
                </a:solidFill>
              </a:rPr>
              <a:t>Υπερμαγνησιαιμία</a:t>
            </a:r>
            <a:r>
              <a:rPr lang="el-GR" sz="4000" b="1" dirty="0" smtClean="0">
                <a:solidFill>
                  <a:srgbClr val="FFC000"/>
                </a:solidFill>
              </a:rPr>
              <a:t>: </a:t>
            </a:r>
            <a:r>
              <a:rPr lang="el-GR" sz="4000" b="1" dirty="0" smtClean="0">
                <a:solidFill>
                  <a:srgbClr val="FFFF00"/>
                </a:solidFill>
              </a:rPr>
              <a:t>αίτια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1694" y="1412776"/>
            <a:ext cx="8229600" cy="525658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Πρωτοπαθής υπερπαραθυρεοειδισμός</a:t>
            </a:r>
          </a:p>
          <a:p>
            <a:r>
              <a:rPr lang="el-GR" sz="2800" dirty="0" err="1" smtClean="0"/>
              <a:t>Οικογενής</a:t>
            </a:r>
            <a:r>
              <a:rPr lang="el-GR" sz="2800" dirty="0" smtClean="0"/>
              <a:t> </a:t>
            </a:r>
            <a:r>
              <a:rPr lang="el-GR" sz="2800" dirty="0" err="1" smtClean="0"/>
              <a:t>υποασβεστιουρική</a:t>
            </a:r>
            <a:r>
              <a:rPr lang="el-GR" sz="2800" dirty="0" smtClean="0"/>
              <a:t> </a:t>
            </a:r>
            <a:r>
              <a:rPr lang="el-GR" sz="2800" dirty="0" err="1" smtClean="0"/>
              <a:t>υπερασβεστιαιμία</a:t>
            </a:r>
            <a:endParaRPr lang="el-GR" sz="2800" dirty="0" smtClean="0"/>
          </a:p>
          <a:p>
            <a:r>
              <a:rPr lang="el-GR" sz="2800" dirty="0" smtClean="0"/>
              <a:t>Διαβητική κετοξέωση</a:t>
            </a:r>
          </a:p>
          <a:p>
            <a:r>
              <a:rPr lang="el-GR" sz="2800" dirty="0" err="1" smtClean="0"/>
              <a:t>Υπερκαταβολικές</a:t>
            </a:r>
            <a:r>
              <a:rPr lang="el-GR" sz="2800" dirty="0" smtClean="0"/>
              <a:t> καταστάσεις</a:t>
            </a:r>
          </a:p>
          <a:p>
            <a:r>
              <a:rPr lang="el-GR" sz="2800" dirty="0" smtClean="0"/>
              <a:t>Σύνδρομο λύσεως όγκου</a:t>
            </a:r>
          </a:p>
          <a:p>
            <a:r>
              <a:rPr lang="el-GR" sz="2800" dirty="0" err="1" smtClean="0"/>
              <a:t>Λίθιο</a:t>
            </a:r>
            <a:endParaRPr lang="el-GR" sz="2800" dirty="0" smtClean="0"/>
          </a:p>
          <a:p>
            <a:r>
              <a:rPr lang="el-GR" sz="2800" dirty="0" err="1" smtClean="0"/>
              <a:t>Συνδρομο</a:t>
            </a:r>
            <a:r>
              <a:rPr lang="el-GR" sz="2800" dirty="0" smtClean="0"/>
              <a:t> γάλακτος – </a:t>
            </a:r>
            <a:r>
              <a:rPr lang="el-GR" sz="2800" dirty="0" err="1" smtClean="0"/>
              <a:t>αλκάλεως</a:t>
            </a:r>
            <a:endParaRPr lang="el-GR" sz="2800" dirty="0" smtClean="0"/>
          </a:p>
          <a:p>
            <a:r>
              <a:rPr lang="el-GR" sz="2800" dirty="0" err="1" smtClean="0"/>
              <a:t>Επινεφριδιακή</a:t>
            </a:r>
            <a:r>
              <a:rPr lang="el-GR" sz="2800" dirty="0" smtClean="0"/>
              <a:t> ανεπάρκεια</a:t>
            </a:r>
            <a:endParaRPr lang="el-GR" sz="2000" dirty="0" smtClean="0"/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329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6824"/>
            <a:ext cx="8229600" cy="1066130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rgbClr val="FFC000"/>
                </a:solidFill>
              </a:rPr>
              <a:t>Υπερμαγνησιαιμία</a:t>
            </a:r>
            <a:r>
              <a:rPr lang="el-GR" sz="4000" b="1" dirty="0" smtClean="0">
                <a:solidFill>
                  <a:srgbClr val="FFC000"/>
                </a:solidFill>
              </a:rPr>
              <a:t>: </a:t>
            </a:r>
            <a:r>
              <a:rPr lang="el-GR" sz="4000" b="1" dirty="0" smtClean="0">
                <a:solidFill>
                  <a:srgbClr val="FFFF00"/>
                </a:solidFill>
              </a:rPr>
              <a:t>αντιμετώπιση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1694" y="1484784"/>
            <a:ext cx="8229600" cy="518457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Διακοπή χορηγούμενων σκευασμάτων μαγνησίου</a:t>
            </a:r>
          </a:p>
          <a:p>
            <a:r>
              <a:rPr lang="el-GR" sz="2800" dirty="0"/>
              <a:t>Διουρητικά αγκύλης ± Φυσιολογικός ορός</a:t>
            </a:r>
          </a:p>
          <a:p>
            <a:r>
              <a:rPr lang="el-GR" sz="2800" dirty="0" err="1" smtClean="0">
                <a:solidFill>
                  <a:srgbClr val="FFFF00"/>
                </a:solidFill>
              </a:rPr>
              <a:t>Γλυκονικό</a:t>
            </a:r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err="1" smtClean="0">
                <a:solidFill>
                  <a:srgbClr val="FFFF00"/>
                </a:solidFill>
              </a:rPr>
              <a:t>ασβεστιο</a:t>
            </a:r>
            <a:r>
              <a:rPr lang="el-G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IV)</a:t>
            </a:r>
            <a:r>
              <a:rPr lang="el-GR" sz="2800" dirty="0" smtClean="0">
                <a:solidFill>
                  <a:srgbClr val="FFFF00"/>
                </a:solidFill>
              </a:rPr>
              <a:t>: </a:t>
            </a:r>
            <a:r>
              <a:rPr lang="el-GR" sz="2800" dirty="0" smtClean="0"/>
              <a:t>ανταγωνισμός των δράσεων του μαγνησίου σε καρδιά και </a:t>
            </a:r>
            <a:r>
              <a:rPr lang="el-GR" sz="2800" dirty="0" err="1" smtClean="0"/>
              <a:t>νευρομυϊκό</a:t>
            </a:r>
            <a:r>
              <a:rPr lang="el-GR" sz="2800" dirty="0" smtClean="0"/>
              <a:t> σύστημα </a:t>
            </a:r>
          </a:p>
          <a:p>
            <a:r>
              <a:rPr lang="el-GR" sz="2800" dirty="0" smtClean="0"/>
              <a:t>Αιμοκάθαρση</a:t>
            </a:r>
          </a:p>
        </p:txBody>
      </p:sp>
    </p:spTree>
    <p:extLst>
      <p:ext uri="{BB962C8B-B14F-4D97-AF65-F5344CB8AC3E}">
        <p14:creationId xmlns:p14="http://schemas.microsoft.com/office/powerpoint/2010/main" xmlns="" val="31002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FFC000"/>
                </a:solidFill>
              </a:rPr>
              <a:t>Αξιολόγηση τιμών </a:t>
            </a:r>
            <a:r>
              <a:rPr lang="en-US" sz="3600" dirty="0" err="1">
                <a:solidFill>
                  <a:srgbClr val="FFC000"/>
                </a:solidFill>
              </a:rPr>
              <a:t>Ca</a:t>
            </a:r>
            <a:r>
              <a:rPr lang="en-US" sz="3600" baseline="30000" dirty="0">
                <a:solidFill>
                  <a:srgbClr val="FFC000"/>
                </a:solidFill>
              </a:rPr>
              <a:t>++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l-GR" sz="3600" dirty="0" smtClean="0">
                <a:solidFill>
                  <a:srgbClr val="FFC000"/>
                </a:solidFill>
              </a:rPr>
              <a:t>ορού</a:t>
            </a:r>
            <a:br>
              <a:rPr lang="el-GR" sz="3600" dirty="0" smtClean="0">
                <a:solidFill>
                  <a:srgbClr val="FFC000"/>
                </a:solidFill>
              </a:rPr>
            </a:br>
            <a:r>
              <a:rPr lang="el-GR" sz="3600" dirty="0" smtClean="0">
                <a:solidFill>
                  <a:srgbClr val="FFC000"/>
                </a:solidFill>
              </a:rPr>
              <a:t>(</a:t>
            </a:r>
            <a:r>
              <a:rPr lang="en-US" sz="3600" dirty="0" err="1" smtClean="0">
                <a:solidFill>
                  <a:srgbClr val="FFC000"/>
                </a:solidFill>
              </a:rPr>
              <a:t>Ca</a:t>
            </a:r>
            <a:r>
              <a:rPr lang="en-US" sz="3600" baseline="30000" dirty="0" smtClean="0">
                <a:solidFill>
                  <a:srgbClr val="FFC000"/>
                </a:solidFill>
              </a:rPr>
              <a:t>++</a:t>
            </a:r>
            <a:r>
              <a:rPr lang="el-GR" sz="3600" baseline="-25000" dirty="0" smtClean="0">
                <a:solidFill>
                  <a:srgbClr val="FFC000"/>
                </a:solidFill>
              </a:rPr>
              <a:t>ορού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l-GR" sz="3600" dirty="0" smtClean="0">
                <a:solidFill>
                  <a:srgbClr val="FFC000"/>
                </a:solidFill>
              </a:rPr>
              <a:t>φυσιολογικό)</a:t>
            </a:r>
            <a:endParaRPr lang="el-GR" sz="36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u="sng" dirty="0" smtClean="0">
                <a:solidFill>
                  <a:srgbClr val="FFFF00"/>
                </a:solidFill>
              </a:rPr>
              <a:t>Διαταραχές της οξεοβασικής ισορροπίας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Αλκάλωση: </a:t>
            </a:r>
          </a:p>
          <a:p>
            <a:pPr lvl="1"/>
            <a:r>
              <a:rPr lang="el-GR" dirty="0"/>
              <a:t>Αύξηση της σύνδεσης ασβεστίου με την αλβουμίνη</a:t>
            </a:r>
          </a:p>
          <a:p>
            <a:pPr lvl="1"/>
            <a:r>
              <a:rPr lang="el-GR" dirty="0" smtClean="0"/>
              <a:t>Ελάττωση του ιονισμένου ασβεστίου</a:t>
            </a:r>
          </a:p>
          <a:p>
            <a:pPr lvl="1"/>
            <a:r>
              <a:rPr lang="el-GR" dirty="0" smtClean="0"/>
              <a:t>Οξεία αναπνευστική αλκάλωση:</a:t>
            </a:r>
          </a:p>
          <a:p>
            <a:pPr lvl="2"/>
            <a:r>
              <a:rPr lang="el-GR" dirty="0" smtClean="0"/>
              <a:t>Για κάθε ↑0.1 </a:t>
            </a:r>
            <a:r>
              <a:rPr lang="en-US" dirty="0" smtClean="0"/>
              <a:t>pH: ↓ 0.16mg/dl</a:t>
            </a:r>
            <a:r>
              <a:rPr lang="el-GR" dirty="0" smtClean="0"/>
              <a:t> του ιονισμένου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endParaRPr lang="el-GR" baseline="30000" dirty="0" smtClean="0"/>
          </a:p>
          <a:p>
            <a:r>
              <a:rPr lang="el-GR" b="1" dirty="0" smtClean="0">
                <a:solidFill>
                  <a:srgbClr val="FFFF00"/>
                </a:solidFill>
              </a:rPr>
              <a:t>Οξέωση:</a:t>
            </a:r>
          </a:p>
          <a:p>
            <a:pPr lvl="1"/>
            <a:r>
              <a:rPr lang="el-GR" dirty="0"/>
              <a:t>Μείωση της σύνδεσης ασβεστίου με αλβουμίνη</a:t>
            </a:r>
            <a:endParaRPr lang="en-US" dirty="0"/>
          </a:p>
          <a:p>
            <a:pPr lvl="1"/>
            <a:r>
              <a:rPr lang="el-GR" dirty="0" smtClean="0"/>
              <a:t>Αύξηση του ιονισμένου ασβεστίου</a:t>
            </a:r>
          </a:p>
          <a:p>
            <a:pPr lvl="1"/>
            <a:r>
              <a:rPr lang="el-GR" dirty="0" smtClean="0"/>
              <a:t>Η διόρθωση της οξέωσης με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ελαττώνει το ιονισμένο ασβέστιο και μπορεί να οδηγήσει σε τετανία</a:t>
            </a:r>
            <a:endParaRPr lang="en-US" dirty="0" smtClean="0"/>
          </a:p>
          <a:p>
            <a:pPr lvl="1"/>
            <a:r>
              <a:rPr lang="el-GR" dirty="0" smtClean="0"/>
              <a:t>Ασθενείς με ΧΝΝ: μέτρηση ιονισμένου </a:t>
            </a:r>
            <a:r>
              <a:rPr lang="en-US" dirty="0" err="1" smtClean="0"/>
              <a:t>Ca</a:t>
            </a:r>
            <a:r>
              <a:rPr lang="en-US" baseline="30000" dirty="0" smtClean="0"/>
              <a:t>++</a:t>
            </a:r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0040" y="2463031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ΥΠΟΜΑΓΝΗΣΙΑΙΜΙΑ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2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FFC000"/>
                </a:solidFill>
              </a:rPr>
              <a:t>Υπομαγνησιαιμία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Αφορά στο 10% των εισαγωγών σε γενικά νοσοκομεία (ΜΕΘ: 65%)</a:t>
            </a:r>
          </a:p>
          <a:p>
            <a:r>
              <a:rPr lang="el-GR" dirty="0" smtClean="0"/>
              <a:t>Η μειωμένη διαιτητική πρόσληψη </a:t>
            </a:r>
            <a:r>
              <a:rPr lang="en-US" dirty="0" smtClean="0"/>
              <a:t>Mg</a:t>
            </a:r>
            <a:r>
              <a:rPr lang="en-US" baseline="30000" dirty="0" smtClean="0"/>
              <a:t>++</a:t>
            </a:r>
            <a:r>
              <a:rPr lang="en-US" dirty="0" smtClean="0"/>
              <a:t> </a:t>
            </a:r>
            <a:r>
              <a:rPr lang="el-GR" dirty="0" smtClean="0"/>
              <a:t>(&lt;0.5</a:t>
            </a:r>
            <a:r>
              <a:rPr lang="en-US" dirty="0" smtClean="0"/>
              <a:t>  mmol/d)</a:t>
            </a:r>
            <a:r>
              <a:rPr lang="el-GR" dirty="0" smtClean="0"/>
              <a:t> από μόνη της δεν είναι ικανή να προκαλέσει συμπτωματική υπομαγνησιαιμία παρά μόνο εάν είναι παρατεταμένη</a:t>
            </a:r>
          </a:p>
          <a:p>
            <a:r>
              <a:rPr lang="el-GR" dirty="0" smtClean="0"/>
              <a:t>Η σοβαρή υπομαγνησιαιμία συνοδεύεται συνήθως και από ένδεια μαγνησίου</a:t>
            </a:r>
          </a:p>
          <a:p>
            <a:r>
              <a:rPr lang="el-GR" dirty="0" smtClean="0"/>
              <a:t>Συνυπάρχει συχνά με υποκαλιαιμία, υπασβεστιαιμία και μεταβολική αλκάλωση</a:t>
            </a:r>
          </a:p>
          <a:p>
            <a:r>
              <a:rPr lang="el-GR" dirty="0" smtClean="0"/>
              <a:t>Έχει συσχετιστεί ως δυσμενής </a:t>
            </a:r>
            <a:r>
              <a:rPr lang="el-GR" dirty="0"/>
              <a:t>παράγοντας </a:t>
            </a:r>
            <a:r>
              <a:rPr lang="el-GR" dirty="0" smtClean="0"/>
              <a:t>κινδύνου για καρδιαγγειακά νοσήματα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240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rgbClr val="FFC000"/>
                </a:solidFill>
              </a:rPr>
              <a:t>Υπομαγνησιαιμία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FFFF00"/>
                </a:solidFill>
              </a:rPr>
              <a:t>Υ</a:t>
            </a:r>
            <a:r>
              <a:rPr lang="el-GR" b="1" dirty="0" smtClean="0">
                <a:solidFill>
                  <a:srgbClr val="FFFF00"/>
                </a:solidFill>
              </a:rPr>
              <a:t>ψηλού κινδύνου ασθενείς:</a:t>
            </a:r>
          </a:p>
          <a:p>
            <a:r>
              <a:rPr lang="el-GR" dirty="0" smtClean="0"/>
              <a:t>Χρόνια διαρροϊκά σύνδρομα</a:t>
            </a:r>
          </a:p>
          <a:p>
            <a:r>
              <a:rPr lang="el-GR" dirty="0" smtClean="0"/>
              <a:t>Αλκοολισμός</a:t>
            </a:r>
            <a:endParaRPr lang="el-GR" dirty="0"/>
          </a:p>
          <a:p>
            <a:r>
              <a:rPr lang="el-GR" dirty="0" smtClean="0"/>
              <a:t>Θεραπεία με:</a:t>
            </a:r>
          </a:p>
          <a:p>
            <a:pPr lvl="1"/>
            <a:r>
              <a:rPr lang="el-GR" dirty="0" smtClean="0"/>
              <a:t>Αναστολείς αντλίας πρωτονίων</a:t>
            </a:r>
          </a:p>
          <a:p>
            <a:pPr lvl="1"/>
            <a:r>
              <a:rPr lang="el-GR" dirty="0" smtClean="0"/>
              <a:t>Διουρητικά</a:t>
            </a:r>
          </a:p>
          <a:p>
            <a:r>
              <a:rPr lang="el-GR" dirty="0" smtClean="0"/>
              <a:t>Ανεξήγητη ή ανθεκτική υποκαλιαιμία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393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</a:rPr>
              <a:t>Υπομαγνησιαιμία</a:t>
            </a:r>
            <a:r>
              <a:rPr lang="el-GR" sz="3600" b="1" dirty="0">
                <a:solidFill>
                  <a:srgbClr val="FFC000"/>
                </a:solidFill>
              </a:rPr>
              <a:t>: </a:t>
            </a:r>
            <a:r>
              <a:rPr lang="el-GR" sz="3600" b="1" dirty="0">
                <a:solidFill>
                  <a:srgbClr val="FFFF00"/>
                </a:solidFill>
              </a:rPr>
              <a:t>κλινικές εκδηλώσεις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Γενικευμένη αδυναμία, νευρομυϊκή ευερεθιστότητα, αύξηση τενόντιων αντανακλαστικών, τρόμος</a:t>
            </a:r>
            <a:r>
              <a:rPr lang="en-US" dirty="0" smtClean="0"/>
              <a:t>, </a:t>
            </a:r>
            <a:r>
              <a:rPr lang="el-GR" dirty="0" smtClean="0"/>
              <a:t>τετανία, σπασμοί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ΗΚΓ ευρήματα: </a:t>
            </a:r>
          </a:p>
          <a:p>
            <a:pPr marL="0" indent="0">
              <a:buNone/>
            </a:pPr>
            <a:r>
              <a:rPr lang="el-GR" dirty="0" smtClean="0"/>
              <a:t>Επηρεάζει την αντλία </a:t>
            </a:r>
            <a:r>
              <a:rPr lang="en-US" dirty="0" smtClean="0"/>
              <a:t>Na-K-ATPase </a:t>
            </a:r>
            <a:r>
              <a:rPr lang="el-GR" dirty="0" smtClean="0"/>
              <a:t>και οδηγεί σε διαταραχές </a:t>
            </a:r>
            <a:r>
              <a:rPr lang="el-GR" dirty="0" err="1" smtClean="0"/>
              <a:t>επαναπόλωσης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Παράταση διαστήματος </a:t>
            </a:r>
            <a:r>
              <a:rPr lang="en-US" dirty="0" smtClean="0"/>
              <a:t>QT</a:t>
            </a:r>
            <a:endParaRPr lang="el-GR" dirty="0"/>
          </a:p>
          <a:p>
            <a:pPr lvl="1"/>
            <a:r>
              <a:rPr lang="el-GR" dirty="0" smtClean="0"/>
              <a:t>Διεύρυνση </a:t>
            </a:r>
            <a:r>
              <a:rPr lang="en-US" dirty="0" smtClean="0"/>
              <a:t>QRS</a:t>
            </a:r>
            <a:endParaRPr lang="el-GR" dirty="0" smtClean="0"/>
          </a:p>
          <a:p>
            <a:pPr lvl="1"/>
            <a:r>
              <a:rPr lang="el-GR" dirty="0" smtClean="0"/>
              <a:t>Παράταση</a:t>
            </a:r>
            <a:r>
              <a:rPr lang="en-US" dirty="0" smtClean="0"/>
              <a:t> PR</a:t>
            </a:r>
            <a:endParaRPr lang="el-GR" dirty="0" smtClean="0"/>
          </a:p>
          <a:p>
            <a:pPr lvl="1"/>
            <a:r>
              <a:rPr lang="el-GR" dirty="0" err="1" smtClean="0"/>
              <a:t>Κατασπάσεις</a:t>
            </a:r>
            <a:r>
              <a:rPr lang="el-GR" dirty="0" smtClean="0"/>
              <a:t> </a:t>
            </a:r>
            <a:r>
              <a:rPr lang="en-US" dirty="0" smtClean="0"/>
              <a:t>ST</a:t>
            </a:r>
            <a:endParaRPr lang="el-GR" dirty="0" smtClean="0"/>
          </a:p>
          <a:p>
            <a:pPr lvl="1"/>
            <a:r>
              <a:rPr lang="el-GR" dirty="0" err="1" smtClean="0"/>
              <a:t>Υπερκοιλιακές</a:t>
            </a:r>
            <a:r>
              <a:rPr lang="el-GR" dirty="0" smtClean="0"/>
              <a:t> αρρυθμίες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528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C000"/>
                </a:solidFill>
              </a:rPr>
              <a:t>Υπομαγνησιαιμία – υπασβεστιαιμία - υποκαλιαιμία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Πολύ συχνά σε ασθενείς με </a:t>
            </a:r>
            <a:r>
              <a:rPr lang="en-US" dirty="0" smtClean="0"/>
              <a:t>Mg</a:t>
            </a:r>
            <a:r>
              <a:rPr lang="en-US" baseline="30000" dirty="0" smtClean="0"/>
              <a:t>++</a:t>
            </a:r>
            <a:r>
              <a:rPr lang="en-US" dirty="0" smtClean="0"/>
              <a:t> &lt; 1.2mg/dl </a:t>
            </a:r>
            <a:r>
              <a:rPr lang="el-GR" dirty="0" smtClean="0"/>
              <a:t>συνυπάρχει και συμπτωματική υπασβεστιαιμία - υποκαλιαιμία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 υπομαγνησιαιμία προκαλεί:</a:t>
            </a:r>
          </a:p>
          <a:p>
            <a:pPr lvl="1"/>
            <a:r>
              <a:rPr lang="el-GR" dirty="0" smtClean="0"/>
              <a:t>Καταστολή της έκκρισης </a:t>
            </a:r>
            <a:r>
              <a:rPr lang="en-US" dirty="0" smtClean="0"/>
              <a:t>PTH</a:t>
            </a:r>
            <a:endParaRPr lang="el-GR" dirty="0" smtClean="0"/>
          </a:p>
          <a:p>
            <a:pPr lvl="1"/>
            <a:r>
              <a:rPr lang="el-GR" dirty="0" smtClean="0"/>
              <a:t>Αντίσταση στη δράση της </a:t>
            </a:r>
            <a:r>
              <a:rPr lang="en-US" dirty="0" smtClean="0"/>
              <a:t>PTH</a:t>
            </a:r>
          </a:p>
          <a:p>
            <a:pPr lvl="1"/>
            <a:r>
              <a:rPr lang="el-GR" dirty="0" smtClean="0"/>
              <a:t>Ανεπαρκή 1-α </a:t>
            </a:r>
            <a:r>
              <a:rPr lang="el-GR" dirty="0" err="1" smtClean="0"/>
              <a:t>υδροξυλίωση</a:t>
            </a:r>
            <a:r>
              <a:rPr lang="el-GR" dirty="0" smtClean="0"/>
              <a:t> της βιταμίνης </a:t>
            </a:r>
            <a:r>
              <a:rPr lang="en-US" dirty="0" smtClean="0"/>
              <a:t>D</a:t>
            </a:r>
            <a:endParaRPr lang="el-GR" dirty="0" smtClean="0"/>
          </a:p>
          <a:p>
            <a:pPr lvl="1"/>
            <a:r>
              <a:rPr lang="el-GR" dirty="0" smtClean="0"/>
              <a:t>Αύξηση της απέκκρισης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στο αθροιστικό σωληνάριο (δίαυλοι καλίου </a:t>
            </a:r>
            <a:r>
              <a:rPr lang="en-US" dirty="0" smtClean="0"/>
              <a:t>ROMK)</a:t>
            </a:r>
          </a:p>
          <a:p>
            <a:pPr lvl="1"/>
            <a:r>
              <a:rPr lang="el-GR" dirty="0" smtClean="0"/>
              <a:t>Η υποκαλιαιμία είναι ανθιστάμενη σε υποκατάσταση καλίου και διορθώνεται με τη χορήγηση μαγνησίου</a:t>
            </a:r>
          </a:p>
          <a:p>
            <a:pPr marL="0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 smtClean="0"/>
          </a:p>
        </p:txBody>
      </p:sp>
      <p:sp>
        <p:nvSpPr>
          <p:cNvPr id="4" name="Δεξιό άγκιστρο 3"/>
          <p:cNvSpPr/>
          <p:nvPr/>
        </p:nvSpPr>
        <p:spPr>
          <a:xfrm>
            <a:off x="7787151" y="3228535"/>
            <a:ext cx="648072" cy="108012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άγκιστρο 4"/>
          <p:cNvSpPr/>
          <p:nvPr/>
        </p:nvSpPr>
        <p:spPr>
          <a:xfrm>
            <a:off x="7788486" y="4565528"/>
            <a:ext cx="648072" cy="15277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8459714" y="3568540"/>
            <a:ext cx="70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Ca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++</a:t>
            </a:r>
            <a:endParaRPr lang="el-GR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440" y="5129357"/>
            <a:ext cx="53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K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+</a:t>
            </a:r>
            <a:endParaRPr lang="el-G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8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FFC000"/>
                </a:solidFill>
              </a:rPr>
              <a:t>Υπομαγνησιαιμία: </a:t>
            </a:r>
            <a:r>
              <a:rPr lang="el-GR" sz="3600" b="1" dirty="0" smtClean="0">
                <a:solidFill>
                  <a:srgbClr val="FFFF00"/>
                </a:solidFill>
              </a:rPr>
              <a:t>Αίτια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016" y="1600200"/>
            <a:ext cx="8964488" cy="4525963"/>
          </a:xfrm>
        </p:spPr>
        <p:txBody>
          <a:bodyPr numCol="3">
            <a:normAutofit fontScale="77500" lnSpcReduction="20000"/>
          </a:bodyPr>
          <a:lstStyle/>
          <a:p>
            <a:r>
              <a:rPr lang="el-GR" sz="3100" b="1" dirty="0" smtClean="0">
                <a:solidFill>
                  <a:srgbClr val="FFFF00"/>
                </a:solidFill>
              </a:rPr>
              <a:t>Μειωμένη πρόσληψη</a:t>
            </a:r>
          </a:p>
          <a:p>
            <a:pPr lvl="1"/>
            <a:r>
              <a:rPr lang="el-GR" dirty="0" smtClean="0"/>
              <a:t>Υποσιτισμός</a:t>
            </a:r>
          </a:p>
          <a:p>
            <a:pPr lvl="1"/>
            <a:r>
              <a:rPr lang="el-GR" dirty="0" smtClean="0"/>
              <a:t>Εντερική σίτιση</a:t>
            </a:r>
          </a:p>
          <a:p>
            <a:pPr lvl="1"/>
            <a:r>
              <a:rPr lang="el-GR" dirty="0" smtClean="0"/>
              <a:t>Παρεντερική διατροφή</a:t>
            </a:r>
          </a:p>
          <a:p>
            <a:r>
              <a:rPr lang="el-GR" sz="3100" b="1" dirty="0" smtClean="0">
                <a:solidFill>
                  <a:srgbClr val="FFFF00"/>
                </a:solidFill>
              </a:rPr>
              <a:t>ΓΕΣ</a:t>
            </a:r>
          </a:p>
          <a:p>
            <a:pPr lvl="1"/>
            <a:r>
              <a:rPr lang="el-GR" sz="2600" dirty="0" smtClean="0"/>
              <a:t>Σ. </a:t>
            </a:r>
            <a:r>
              <a:rPr lang="el-GR" sz="2600" dirty="0" err="1" smtClean="0"/>
              <a:t>δυσαπορόφησης</a:t>
            </a:r>
            <a:endParaRPr lang="el-GR" sz="2600" dirty="0" smtClean="0"/>
          </a:p>
          <a:p>
            <a:pPr lvl="1"/>
            <a:r>
              <a:rPr lang="el-GR" sz="2600" dirty="0" smtClean="0"/>
              <a:t>Σ. βραχέως εντέρου</a:t>
            </a:r>
          </a:p>
          <a:p>
            <a:pPr lvl="1"/>
            <a:r>
              <a:rPr lang="el-GR" sz="2600" dirty="0" smtClean="0"/>
              <a:t>Καθαρκτικά</a:t>
            </a:r>
          </a:p>
          <a:p>
            <a:pPr lvl="1"/>
            <a:endParaRPr lang="el-GR" sz="2600" dirty="0"/>
          </a:p>
          <a:p>
            <a:pPr marL="457200" lvl="1" indent="0">
              <a:buNone/>
            </a:pPr>
            <a:endParaRPr lang="el-GR" sz="2600" dirty="0" smtClean="0"/>
          </a:p>
          <a:p>
            <a:pPr marL="457200" lvl="1" indent="0">
              <a:buNone/>
            </a:pPr>
            <a:endParaRPr lang="el-GR" sz="2600" dirty="0" smtClean="0"/>
          </a:p>
          <a:p>
            <a:pPr marL="457200" lvl="1" indent="0">
              <a:buNone/>
            </a:pPr>
            <a:endParaRPr lang="el-GR" sz="2600" dirty="0" smtClean="0"/>
          </a:p>
          <a:p>
            <a:r>
              <a:rPr lang="el-GR" sz="3100" b="1" dirty="0" smtClean="0">
                <a:solidFill>
                  <a:srgbClr val="FFFF00"/>
                </a:solidFill>
              </a:rPr>
              <a:t>Αυξημένες νεφρικές απώλειες</a:t>
            </a:r>
          </a:p>
          <a:p>
            <a:pPr lvl="1"/>
            <a:r>
              <a:rPr lang="el-GR" sz="2600" dirty="0" smtClean="0"/>
              <a:t>Πολυουρία</a:t>
            </a:r>
          </a:p>
          <a:p>
            <a:pPr lvl="1"/>
            <a:r>
              <a:rPr lang="el-GR" sz="2600" dirty="0" smtClean="0"/>
              <a:t>Υπερασβεστιαιμία</a:t>
            </a:r>
          </a:p>
          <a:p>
            <a:pPr lvl="1"/>
            <a:r>
              <a:rPr lang="en-US" sz="2600" dirty="0" err="1" smtClean="0"/>
              <a:t>NaCl</a:t>
            </a:r>
            <a:r>
              <a:rPr lang="en-US" sz="2600" dirty="0" smtClean="0"/>
              <a:t> 0.9% (IV)</a:t>
            </a:r>
          </a:p>
          <a:p>
            <a:pPr lvl="1"/>
            <a:r>
              <a:rPr lang="el-GR" sz="2300" dirty="0" smtClean="0"/>
              <a:t>↑ </a:t>
            </a:r>
            <a:r>
              <a:rPr lang="en-US" sz="2300" dirty="0" smtClean="0"/>
              <a:t>Aldosterone</a:t>
            </a:r>
            <a:endParaRPr lang="el-GR" sz="2300" dirty="0" smtClean="0"/>
          </a:p>
          <a:p>
            <a:pPr lvl="1"/>
            <a:r>
              <a:rPr lang="el-GR" sz="2600" dirty="0" smtClean="0"/>
              <a:t>Σ. Διαβήτης</a:t>
            </a:r>
          </a:p>
          <a:p>
            <a:pPr lvl="1"/>
            <a:r>
              <a:rPr lang="el-GR" sz="2600" dirty="0" smtClean="0"/>
              <a:t>Υπερθυρεοειδισμός</a:t>
            </a:r>
          </a:p>
          <a:p>
            <a:pPr lvl="1"/>
            <a:r>
              <a:rPr lang="el-GR" sz="2600" dirty="0" smtClean="0"/>
              <a:t>Υποφωσφαταιμία</a:t>
            </a:r>
          </a:p>
          <a:p>
            <a:pPr lvl="1"/>
            <a:r>
              <a:rPr lang="el-GR" sz="2600" dirty="0" smtClean="0"/>
              <a:t>Σ. </a:t>
            </a:r>
            <a:r>
              <a:rPr lang="en-US" sz="2600" dirty="0" err="1" smtClean="0"/>
              <a:t>Gitelman’s</a:t>
            </a:r>
            <a:endParaRPr lang="el-GR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l-GR" sz="2600" dirty="0"/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l-GR" sz="3100" b="1" dirty="0" smtClean="0">
                <a:solidFill>
                  <a:srgbClr val="FFFF00"/>
                </a:solidFill>
              </a:rPr>
              <a:t>Φάρμακα</a:t>
            </a:r>
          </a:p>
          <a:p>
            <a:pPr lvl="1"/>
            <a:r>
              <a:rPr lang="el-GR" sz="2600" dirty="0" err="1" smtClean="0"/>
              <a:t>Αμινογλυκοσίδες</a:t>
            </a:r>
            <a:endParaRPr lang="el-GR" sz="2600" dirty="0" smtClean="0"/>
          </a:p>
          <a:p>
            <a:pPr lvl="1"/>
            <a:r>
              <a:rPr lang="el-GR" sz="2600" dirty="0" err="1" smtClean="0"/>
              <a:t>Αμφοτερινίκη</a:t>
            </a:r>
            <a:r>
              <a:rPr lang="el-GR" sz="2600" dirty="0" smtClean="0"/>
              <a:t> Β</a:t>
            </a:r>
          </a:p>
          <a:p>
            <a:pPr lvl="1"/>
            <a:r>
              <a:rPr lang="en-US" sz="2600" dirty="0" err="1" smtClean="0"/>
              <a:t>Cisplatin</a:t>
            </a:r>
            <a:endParaRPr lang="en-US" sz="2600" dirty="0" smtClean="0"/>
          </a:p>
          <a:p>
            <a:pPr lvl="1"/>
            <a:r>
              <a:rPr lang="en-US" sz="2600" dirty="0" err="1" smtClean="0"/>
              <a:t>Pentamidine</a:t>
            </a:r>
            <a:endParaRPr lang="en-US" sz="2600" dirty="0" smtClean="0"/>
          </a:p>
          <a:p>
            <a:pPr lvl="1"/>
            <a:r>
              <a:rPr lang="en-US" sz="2600" dirty="0" smtClean="0"/>
              <a:t>PPI’s</a:t>
            </a:r>
          </a:p>
          <a:p>
            <a:r>
              <a:rPr lang="el-GR" sz="3100" b="1" dirty="0" smtClean="0">
                <a:solidFill>
                  <a:srgbClr val="FFFF00"/>
                </a:solidFill>
              </a:rPr>
              <a:t>Διάφορα</a:t>
            </a:r>
          </a:p>
          <a:p>
            <a:pPr lvl="1"/>
            <a:r>
              <a:rPr lang="el-GR" sz="2600" dirty="0" smtClean="0"/>
              <a:t>Οξεία παγκρεατίτιδα</a:t>
            </a:r>
          </a:p>
          <a:p>
            <a:pPr lvl="1"/>
            <a:r>
              <a:rPr lang="el-GR" sz="2600" dirty="0" smtClean="0"/>
              <a:t>Αλκοολισμός</a:t>
            </a:r>
          </a:p>
          <a:p>
            <a:pPr lvl="1"/>
            <a:r>
              <a:rPr lang="el-GR" sz="2600" dirty="0" smtClean="0"/>
              <a:t>Σ. </a:t>
            </a:r>
            <a:r>
              <a:rPr lang="en-US" sz="2600" dirty="0" smtClean="0"/>
              <a:t>Bartter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xmlns="" val="1041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FFC000"/>
                </a:solidFill>
              </a:rPr>
              <a:t>Υπομαγνησιαιμία: </a:t>
            </a:r>
            <a:r>
              <a:rPr lang="el-GR" sz="3600" b="1" dirty="0" smtClean="0">
                <a:solidFill>
                  <a:srgbClr val="FFFF00"/>
                </a:solidFill>
              </a:rPr>
              <a:t>Αντιμετώπιση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err="1" smtClean="0">
                <a:solidFill>
                  <a:srgbClr val="FFFF00"/>
                </a:solidFill>
              </a:rPr>
              <a:t>Ασυμπτωματική</a:t>
            </a:r>
            <a:r>
              <a:rPr lang="el-GR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l-GR" dirty="0" smtClean="0"/>
              <a:t>Από του στόματος αναπλήρωση</a:t>
            </a:r>
          </a:p>
          <a:p>
            <a:r>
              <a:rPr lang="el-GR" dirty="0" smtClean="0"/>
              <a:t>Συχνά: διάρροια και ΓΕΣ δυσανεξία</a:t>
            </a:r>
          </a:p>
          <a:p>
            <a:r>
              <a:rPr lang="el-GR" dirty="0" smtClean="0"/>
              <a:t>Σε νοσηλευόμενους ασθενείς προτιμάται η </a:t>
            </a:r>
            <a:r>
              <a:rPr lang="en-US" dirty="0" smtClean="0"/>
              <a:t>IV </a:t>
            </a:r>
            <a:r>
              <a:rPr lang="el-GR" dirty="0" smtClean="0"/>
              <a:t>αναπλήρωση με </a:t>
            </a:r>
            <a:r>
              <a:rPr lang="en-US" dirty="0" smtClean="0"/>
              <a:t>MgSO</a:t>
            </a:r>
            <a:r>
              <a:rPr lang="en-US" baseline="-25000" dirty="0" smtClean="0"/>
              <a:t>4</a:t>
            </a:r>
            <a:endParaRPr lang="el-GR" baseline="-25000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Mg</a:t>
            </a:r>
            <a:r>
              <a:rPr lang="en-US" baseline="30000" dirty="0" smtClean="0">
                <a:solidFill>
                  <a:srgbClr val="FFFF00"/>
                </a:solidFill>
              </a:rPr>
              <a:t>++</a:t>
            </a:r>
            <a:r>
              <a:rPr lang="en-US" dirty="0" smtClean="0">
                <a:solidFill>
                  <a:srgbClr val="FFFF00"/>
                </a:solidFill>
              </a:rPr>
              <a:t> &lt; 1mg/dl: </a:t>
            </a:r>
            <a:r>
              <a:rPr lang="en-US" dirty="0" smtClean="0"/>
              <a:t>4-8g/24h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Mg++ </a:t>
            </a:r>
            <a:r>
              <a:rPr lang="en-US" dirty="0" smtClean="0">
                <a:solidFill>
                  <a:srgbClr val="FFFF00"/>
                </a:solidFill>
              </a:rPr>
              <a:t>1-1.5mg/dl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smtClean="0"/>
              <a:t>2-4g/24h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</a:rPr>
              <a:t>Mg++ </a:t>
            </a:r>
            <a:r>
              <a:rPr lang="en-US" dirty="0" smtClean="0">
                <a:solidFill>
                  <a:srgbClr val="FFFF00"/>
                </a:solidFill>
              </a:rPr>
              <a:t>&gt;1.5mg/dl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1-2g/24h</a:t>
            </a:r>
            <a:endParaRPr lang="el-GR" dirty="0" smtClean="0"/>
          </a:p>
          <a:p>
            <a:r>
              <a:rPr lang="el-GR" dirty="0" smtClean="0"/>
              <a:t>1 </a:t>
            </a:r>
            <a:r>
              <a:rPr lang="en-US" dirty="0" smtClean="0"/>
              <a:t>amp MgSO</a:t>
            </a:r>
            <a:r>
              <a:rPr lang="en-US" baseline="-25000" dirty="0" smtClean="0"/>
              <a:t>4 </a:t>
            </a:r>
            <a:r>
              <a:rPr lang="en-US" dirty="0" smtClean="0"/>
              <a:t>(10ml, 25%): 250mg Mg</a:t>
            </a:r>
            <a:r>
              <a:rPr lang="en-US" baseline="30000" dirty="0" smtClean="0"/>
              <a:t>++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Προσοχή: </a:t>
            </a:r>
            <a:r>
              <a:rPr lang="el-GR" dirty="0" smtClean="0"/>
              <a:t>όχι συγχορήγηση με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3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FFC000"/>
                </a:solidFill>
              </a:rPr>
              <a:t>Υπομαγνησιαιμία: </a:t>
            </a:r>
            <a:r>
              <a:rPr lang="el-GR" sz="3600" b="1" dirty="0" smtClean="0">
                <a:solidFill>
                  <a:srgbClr val="FFFF00"/>
                </a:solidFill>
              </a:rPr>
              <a:t>Αντιμετώπιση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Σοβαρή συμπτωματική υπομαγνησιαιμία</a:t>
            </a:r>
            <a:r>
              <a:rPr lang="en-US" b="1" dirty="0" smtClean="0">
                <a:solidFill>
                  <a:srgbClr val="FFFF00"/>
                </a:solidFill>
              </a:rPr>
              <a:t> (&lt;1mg/dl)</a:t>
            </a:r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dirty="0" smtClean="0"/>
              <a:t>Συνεχής ΗΚΓ παρακολούθηση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Αιμοδυναμική αστάθεια:</a:t>
            </a:r>
          </a:p>
          <a:p>
            <a:pPr lvl="1"/>
            <a:r>
              <a:rPr lang="en-US" dirty="0" smtClean="0"/>
              <a:t>1-2g MgSO</a:t>
            </a:r>
            <a:r>
              <a:rPr lang="en-US" baseline="-25000" dirty="0" smtClean="0"/>
              <a:t>4 </a:t>
            </a:r>
            <a:r>
              <a:rPr lang="el-GR" dirty="0" smtClean="0"/>
              <a:t>σε </a:t>
            </a:r>
            <a:r>
              <a:rPr lang="en-US" dirty="0" smtClean="0"/>
              <a:t>5-</a:t>
            </a:r>
            <a:r>
              <a:rPr lang="el-GR" dirty="0" smtClean="0"/>
              <a:t>10</a:t>
            </a:r>
            <a:r>
              <a:rPr lang="en-US" dirty="0" smtClean="0"/>
              <a:t>min</a:t>
            </a:r>
            <a:r>
              <a:rPr lang="el-GR" dirty="0" smtClean="0"/>
              <a:t> </a:t>
            </a:r>
            <a:r>
              <a:rPr lang="en-US" dirty="0" smtClean="0"/>
              <a:t>bolus IV 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Αιμοδυναμική σταθερότητα:</a:t>
            </a:r>
          </a:p>
          <a:p>
            <a:pPr lvl="1"/>
            <a:r>
              <a:rPr lang="el-GR" dirty="0" smtClean="0"/>
              <a:t>Αρχικά: </a:t>
            </a:r>
            <a:r>
              <a:rPr lang="en-US" dirty="0" smtClean="0"/>
              <a:t>1-2g </a:t>
            </a:r>
            <a:r>
              <a:rPr lang="en-US" dirty="0"/>
              <a:t>MgSO4 </a:t>
            </a:r>
            <a:r>
              <a:rPr lang="el-GR" dirty="0"/>
              <a:t>σε </a:t>
            </a:r>
            <a:r>
              <a:rPr lang="el-GR" dirty="0" smtClean="0"/>
              <a:t>100</a:t>
            </a:r>
            <a:r>
              <a:rPr lang="en-US" dirty="0" smtClean="0"/>
              <a:t>ml Dextrose 5% </a:t>
            </a:r>
            <a:r>
              <a:rPr lang="el-GR" dirty="0" smtClean="0"/>
              <a:t>σε 1</a:t>
            </a:r>
            <a:r>
              <a:rPr lang="en-US" dirty="0" smtClean="0"/>
              <a:t>h</a:t>
            </a:r>
          </a:p>
          <a:p>
            <a:pPr lvl="1"/>
            <a:r>
              <a:rPr lang="el-GR" dirty="0" smtClean="0"/>
              <a:t>Συντήρηση: 4</a:t>
            </a:r>
            <a:r>
              <a:rPr lang="en-US" dirty="0" smtClean="0"/>
              <a:t>-</a:t>
            </a:r>
            <a:r>
              <a:rPr lang="el-GR" dirty="0" smtClean="0"/>
              <a:t>8</a:t>
            </a:r>
            <a:r>
              <a:rPr lang="en-US" dirty="0" smtClean="0"/>
              <a:t>g </a:t>
            </a:r>
            <a:r>
              <a:rPr lang="en-US" dirty="0"/>
              <a:t>MgSO4 </a:t>
            </a:r>
            <a:r>
              <a:rPr lang="el-GR" dirty="0" smtClean="0"/>
              <a:t>σε 12 – 24</a:t>
            </a:r>
            <a:r>
              <a:rPr lang="en-US" dirty="0" smtClean="0"/>
              <a:t>h</a:t>
            </a:r>
          </a:p>
          <a:p>
            <a:r>
              <a:rPr lang="el-GR" dirty="0">
                <a:solidFill>
                  <a:srgbClr val="FFFF00"/>
                </a:solidFill>
              </a:rPr>
              <a:t>Α</a:t>
            </a:r>
            <a:r>
              <a:rPr lang="el-GR" dirty="0" smtClean="0">
                <a:solidFill>
                  <a:srgbClr val="FFFF00"/>
                </a:solidFill>
              </a:rPr>
              <a:t>σθενείς με ΧΝΝ: </a:t>
            </a:r>
            <a:r>
              <a:rPr lang="el-GR" dirty="0" smtClean="0"/>
              <a:t>μειωμένες δόσεις</a:t>
            </a:r>
          </a:p>
          <a:p>
            <a:r>
              <a:rPr lang="el-GR" dirty="0" smtClean="0"/>
              <a:t>50% του χορηγούμενου </a:t>
            </a:r>
            <a:r>
              <a:rPr lang="en-US" dirty="0" smtClean="0"/>
              <a:t>IV MgSO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l-GR" dirty="0" smtClean="0"/>
              <a:t>αποβάλλεται από τους νεφρούς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342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Ομοιόσταση Ασβεστίου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54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72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l-GR" sz="4400" dirty="0" smtClean="0">
                <a:solidFill>
                  <a:srgbClr val="FFC000"/>
                </a:solidFill>
              </a:rPr>
              <a:t>Ομοιόσταση Ασβεστίου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33800" y="2438400"/>
            <a:ext cx="1156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Ca</a:t>
            </a:r>
            <a:r>
              <a:rPr lang="en-US" baseline="30000" dirty="0" smtClean="0">
                <a:solidFill>
                  <a:srgbClr val="FFFF00"/>
                </a:solidFill>
              </a:rPr>
              <a:t>++</a:t>
            </a:r>
            <a:endParaRPr lang="el-GR" baseline="300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αίματος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295400" y="5715003"/>
            <a:ext cx="5791200" cy="995363"/>
            <a:chOff x="816" y="3600"/>
            <a:chExt cx="3648" cy="627"/>
          </a:xfrm>
        </p:grpSpPr>
        <p:sp>
          <p:nvSpPr>
            <p:cNvPr id="13349" name="AutoShape 5"/>
            <p:cNvSpPr>
              <a:spLocks noChangeArrowheads="1"/>
            </p:cNvSpPr>
            <p:nvPr/>
          </p:nvSpPr>
          <p:spPr bwMode="auto">
            <a:xfrm rot="-5400000">
              <a:off x="2496" y="1920"/>
              <a:ext cx="288" cy="3648"/>
            </a:xfrm>
            <a:prstGeom prst="can">
              <a:avLst>
                <a:gd name="adj" fmla="val 96701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50" name="Text Box 6"/>
            <p:cNvSpPr txBox="1">
              <a:spLocks noChangeArrowheads="1"/>
            </p:cNvSpPr>
            <p:nvPr/>
          </p:nvSpPr>
          <p:spPr bwMode="auto">
            <a:xfrm>
              <a:off x="2160" y="3936"/>
              <a:ext cx="11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dirty="0" smtClean="0">
                  <a:solidFill>
                    <a:srgbClr val="FFFF00"/>
                  </a:solidFill>
                </a:rPr>
                <a:t>Λεπτό έντερο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4876800" y="1447800"/>
            <a:ext cx="3722688" cy="3632201"/>
            <a:chOff x="3072" y="912"/>
            <a:chExt cx="2345" cy="2288"/>
          </a:xfrm>
        </p:grpSpPr>
        <p:pic>
          <p:nvPicPr>
            <p:cNvPr id="13344" name="Picture 8" descr="kidney goo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215"/>
              <a:ext cx="1289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5" name="Text Box 9"/>
            <p:cNvSpPr txBox="1">
              <a:spLocks noChangeArrowheads="1"/>
            </p:cNvSpPr>
            <p:nvPr/>
          </p:nvSpPr>
          <p:spPr bwMode="auto">
            <a:xfrm>
              <a:off x="4560" y="912"/>
              <a:ext cx="6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dirty="0" smtClean="0">
                  <a:solidFill>
                    <a:srgbClr val="FFFF00"/>
                  </a:solidFill>
                </a:rPr>
                <a:t>Νεφροί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346" name="Line 10"/>
            <p:cNvSpPr>
              <a:spLocks noChangeShapeType="1"/>
            </p:cNvSpPr>
            <p:nvPr/>
          </p:nvSpPr>
          <p:spPr bwMode="auto">
            <a:xfrm>
              <a:off x="3072" y="1968"/>
              <a:ext cx="9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47" name="Line 11"/>
            <p:cNvSpPr>
              <a:spLocks noChangeShapeType="1"/>
            </p:cNvSpPr>
            <p:nvPr/>
          </p:nvSpPr>
          <p:spPr bwMode="auto">
            <a:xfrm>
              <a:off x="4560" y="2832"/>
              <a:ext cx="336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48" name="Text Box 12"/>
            <p:cNvSpPr txBox="1">
              <a:spLocks noChangeArrowheads="1"/>
            </p:cNvSpPr>
            <p:nvPr/>
          </p:nvSpPr>
          <p:spPr bwMode="auto">
            <a:xfrm>
              <a:off x="4924" y="2967"/>
              <a:ext cx="4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 dirty="0" err="1"/>
                <a:t>Ca</a:t>
              </a:r>
              <a:r>
                <a:rPr lang="en-US" sz="1800" b="1" dirty="0"/>
                <a:t>++</a:t>
              </a:r>
            </a:p>
          </p:txBody>
        </p:sp>
      </p:grpSp>
      <p:grpSp>
        <p:nvGrpSpPr>
          <p:cNvPr id="13318" name="Group 13"/>
          <p:cNvGrpSpPr>
            <a:grpSpLocks/>
          </p:cNvGrpSpPr>
          <p:nvPr/>
        </p:nvGrpSpPr>
        <p:grpSpPr bwMode="auto">
          <a:xfrm>
            <a:off x="34925" y="5507044"/>
            <a:ext cx="1311275" cy="436563"/>
            <a:chOff x="22" y="3469"/>
            <a:chExt cx="826" cy="275"/>
          </a:xfrm>
        </p:grpSpPr>
        <p:sp>
          <p:nvSpPr>
            <p:cNvPr id="13342" name="Line 14"/>
            <p:cNvSpPr>
              <a:spLocks noChangeShapeType="1"/>
            </p:cNvSpPr>
            <p:nvPr/>
          </p:nvSpPr>
          <p:spPr bwMode="auto">
            <a:xfrm>
              <a:off x="68" y="3744"/>
              <a:ext cx="72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43" name="Text Box 15"/>
            <p:cNvSpPr txBox="1">
              <a:spLocks noChangeArrowheads="1"/>
            </p:cNvSpPr>
            <p:nvPr/>
          </p:nvSpPr>
          <p:spPr bwMode="auto">
            <a:xfrm>
              <a:off x="22" y="3469"/>
              <a:ext cx="8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 dirty="0" err="1"/>
                <a:t>Ca</a:t>
              </a:r>
              <a:r>
                <a:rPr lang="en-US" sz="1800" b="1" dirty="0"/>
                <a:t>++</a:t>
              </a:r>
            </a:p>
          </p:txBody>
        </p:sp>
      </p:grpSp>
      <p:grpSp>
        <p:nvGrpSpPr>
          <p:cNvPr id="13319" name="Group 16"/>
          <p:cNvGrpSpPr>
            <a:grpSpLocks/>
          </p:cNvGrpSpPr>
          <p:nvPr/>
        </p:nvGrpSpPr>
        <p:grpSpPr bwMode="auto">
          <a:xfrm>
            <a:off x="7245346" y="5497519"/>
            <a:ext cx="1143000" cy="446088"/>
            <a:chOff x="4564" y="3463"/>
            <a:chExt cx="720" cy="281"/>
          </a:xfrm>
        </p:grpSpPr>
        <p:sp>
          <p:nvSpPr>
            <p:cNvPr id="13340" name="Line 17"/>
            <p:cNvSpPr>
              <a:spLocks noChangeShapeType="1"/>
            </p:cNvSpPr>
            <p:nvPr/>
          </p:nvSpPr>
          <p:spPr bwMode="auto">
            <a:xfrm>
              <a:off x="4564" y="3744"/>
              <a:ext cx="72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41" name="Text Box 18"/>
            <p:cNvSpPr txBox="1">
              <a:spLocks noChangeArrowheads="1"/>
            </p:cNvSpPr>
            <p:nvPr/>
          </p:nvSpPr>
          <p:spPr bwMode="auto">
            <a:xfrm>
              <a:off x="4694" y="3463"/>
              <a:ext cx="4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 dirty="0" err="1"/>
                <a:t>Ca</a:t>
              </a:r>
              <a:r>
                <a:rPr lang="en-US" sz="1800" b="1" dirty="0"/>
                <a:t>++</a:t>
              </a:r>
            </a:p>
          </p:txBody>
        </p:sp>
      </p:grpSp>
      <p:grpSp>
        <p:nvGrpSpPr>
          <p:cNvPr id="13320" name="Group 19"/>
          <p:cNvGrpSpPr>
            <a:grpSpLocks/>
          </p:cNvGrpSpPr>
          <p:nvPr/>
        </p:nvGrpSpPr>
        <p:grpSpPr bwMode="auto">
          <a:xfrm>
            <a:off x="-121133" y="1857272"/>
            <a:ext cx="1828800" cy="2381459"/>
            <a:chOff x="48" y="1048"/>
            <a:chExt cx="1455" cy="1754"/>
          </a:xfrm>
        </p:grpSpPr>
        <p:pic>
          <p:nvPicPr>
            <p:cNvPr id="13337" name="Picture 20" descr="legbon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44"/>
              <a:ext cx="1311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530" y="1048"/>
              <a:ext cx="68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dirty="0" smtClean="0">
                  <a:solidFill>
                    <a:srgbClr val="FFFF00"/>
                  </a:solidFill>
                </a:rPr>
                <a:t>Οστά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48" y="2175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sz="1600"/>
            </a:p>
          </p:txBody>
        </p:sp>
      </p:grpSp>
      <p:sp>
        <p:nvSpPr>
          <p:cNvPr id="13321" name="Line 24"/>
          <p:cNvSpPr>
            <a:spLocks noChangeShapeType="1"/>
          </p:cNvSpPr>
          <p:nvPr/>
        </p:nvSpPr>
        <p:spPr bwMode="auto">
          <a:xfrm>
            <a:off x="4038600" y="3505200"/>
            <a:ext cx="0" cy="2057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2" name="Line 26"/>
          <p:cNvSpPr>
            <a:spLocks noChangeShapeType="1"/>
          </p:cNvSpPr>
          <p:nvPr/>
        </p:nvSpPr>
        <p:spPr bwMode="auto">
          <a:xfrm flipH="1" flipV="1">
            <a:off x="4495800" y="3505199"/>
            <a:ext cx="2" cy="2057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3" name="Line 29"/>
          <p:cNvSpPr>
            <a:spLocks noChangeShapeType="1"/>
          </p:cNvSpPr>
          <p:nvPr/>
        </p:nvSpPr>
        <p:spPr bwMode="auto">
          <a:xfrm>
            <a:off x="1835696" y="3276600"/>
            <a:ext cx="1800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4" name="Line 32"/>
          <p:cNvSpPr>
            <a:spLocks noChangeShapeType="1"/>
          </p:cNvSpPr>
          <p:nvPr/>
        </p:nvSpPr>
        <p:spPr bwMode="auto">
          <a:xfrm flipH="1">
            <a:off x="1835696" y="2743200"/>
            <a:ext cx="1800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1755776" y="2011363"/>
            <a:ext cx="4021139" cy="3186113"/>
            <a:chOff x="1106" y="1267"/>
            <a:chExt cx="2533" cy="2007"/>
          </a:xfrm>
        </p:grpSpPr>
        <p:sp>
          <p:nvSpPr>
            <p:cNvPr id="13335" name="Text Box 35"/>
            <p:cNvSpPr txBox="1">
              <a:spLocks noChangeArrowheads="1"/>
            </p:cNvSpPr>
            <p:nvPr/>
          </p:nvSpPr>
          <p:spPr bwMode="auto">
            <a:xfrm>
              <a:off x="1106" y="1267"/>
              <a:ext cx="10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FF0000"/>
                  </a:solidFill>
                </a:rPr>
                <a:t>1,25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Vit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</a:rPr>
                <a:t>D3 (+)</a:t>
              </a:r>
            </a:p>
          </p:txBody>
        </p:sp>
        <p:sp>
          <p:nvSpPr>
            <p:cNvPr id="13336" name="Text Box 38"/>
            <p:cNvSpPr txBox="1">
              <a:spLocks noChangeArrowheads="1"/>
            </p:cNvSpPr>
            <p:nvPr/>
          </p:nvSpPr>
          <p:spPr bwMode="auto">
            <a:xfrm>
              <a:off x="2832" y="3041"/>
              <a:ext cx="8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FF0000"/>
                  </a:solidFill>
                </a:rPr>
                <a:t>1,25 </a:t>
              </a:r>
              <a:r>
                <a:rPr lang="en-US" sz="1800" b="1" dirty="0" err="1">
                  <a:solidFill>
                    <a:srgbClr val="FF0000"/>
                  </a:solidFill>
                </a:rPr>
                <a:t>Vit</a:t>
              </a:r>
              <a:r>
                <a:rPr lang="en-US" sz="1800" b="1" dirty="0">
                  <a:solidFill>
                    <a:srgbClr val="FF0000"/>
                  </a:solidFill>
                </a:rPr>
                <a:t> D3</a:t>
              </a:r>
            </a:p>
          </p:txBody>
        </p:sp>
      </p:grpSp>
      <p:sp>
        <p:nvSpPr>
          <p:cNvPr id="13326" name="Text Box 40"/>
          <p:cNvSpPr txBox="1">
            <a:spLocks noChangeArrowheads="1"/>
          </p:cNvSpPr>
          <p:nvPr/>
        </p:nvSpPr>
        <p:spPr bwMode="auto">
          <a:xfrm>
            <a:off x="2182160" y="3276600"/>
            <a:ext cx="1165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600" b="1" dirty="0" smtClean="0"/>
              <a:t>Εναπόθεση</a:t>
            </a:r>
            <a:endParaRPr lang="en-US" sz="1600" b="1" dirty="0"/>
          </a:p>
        </p:txBody>
      </p: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1763713" y="2319338"/>
            <a:ext cx="5022136" cy="1901826"/>
            <a:chOff x="1484" y="1461"/>
            <a:chExt cx="2823" cy="1198"/>
          </a:xfrm>
        </p:grpSpPr>
        <p:sp>
          <p:nvSpPr>
            <p:cNvPr id="13331" name="Text Box 39"/>
            <p:cNvSpPr txBox="1">
              <a:spLocks noChangeArrowheads="1"/>
            </p:cNvSpPr>
            <p:nvPr/>
          </p:nvSpPr>
          <p:spPr bwMode="auto">
            <a:xfrm>
              <a:off x="3548" y="2426"/>
              <a:ext cx="4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 dirty="0" err="1"/>
                <a:t>Ca</a:t>
              </a:r>
              <a:r>
                <a:rPr lang="en-US" sz="1800" b="1" dirty="0"/>
                <a:t>++</a:t>
              </a:r>
            </a:p>
          </p:txBody>
        </p:sp>
        <p:grpSp>
          <p:nvGrpSpPr>
            <p:cNvPr id="13332" name="Group 45"/>
            <p:cNvGrpSpPr>
              <a:grpSpLocks/>
            </p:cNvGrpSpPr>
            <p:nvPr/>
          </p:nvGrpSpPr>
          <p:grpSpPr bwMode="auto">
            <a:xfrm>
              <a:off x="1484" y="1461"/>
              <a:ext cx="2823" cy="997"/>
              <a:chOff x="1484" y="1365"/>
              <a:chExt cx="2823" cy="997"/>
            </a:xfrm>
          </p:grpSpPr>
          <p:sp>
            <p:nvSpPr>
              <p:cNvPr id="13333" name="Text Box 37"/>
              <p:cNvSpPr txBox="1">
                <a:spLocks noChangeArrowheads="1"/>
              </p:cNvSpPr>
              <p:nvPr/>
            </p:nvSpPr>
            <p:spPr bwMode="auto">
              <a:xfrm>
                <a:off x="3936" y="2129"/>
                <a:ext cx="37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 b="1" dirty="0">
                    <a:solidFill>
                      <a:srgbClr val="FF0000"/>
                    </a:solidFill>
                  </a:rPr>
                  <a:t>PTH</a:t>
                </a:r>
              </a:p>
            </p:txBody>
          </p:sp>
          <p:sp>
            <p:nvSpPr>
              <p:cNvPr id="13334" name="Text Box 42"/>
              <p:cNvSpPr txBox="1">
                <a:spLocks noChangeArrowheads="1"/>
              </p:cNvSpPr>
              <p:nvPr/>
            </p:nvSpPr>
            <p:spPr bwMode="auto">
              <a:xfrm>
                <a:off x="1484" y="1365"/>
                <a:ext cx="53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 b="1" dirty="0" smtClean="0">
                    <a:solidFill>
                      <a:srgbClr val="FF0000"/>
                    </a:solidFill>
                  </a:rPr>
                  <a:t>PTH(+)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329" name="Text Box 43"/>
          <p:cNvSpPr txBox="1">
            <a:spLocks noChangeArrowheads="1"/>
          </p:cNvSpPr>
          <p:nvPr/>
        </p:nvSpPr>
        <p:spPr bwMode="auto">
          <a:xfrm>
            <a:off x="2051720" y="2743200"/>
            <a:ext cx="13452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600" b="1" dirty="0" smtClean="0"/>
              <a:t>Απορρόφηση</a:t>
            </a:r>
            <a:endParaRPr lang="en-US" sz="1400" b="1" dirty="0"/>
          </a:p>
        </p:txBody>
      </p:sp>
      <p:sp>
        <p:nvSpPr>
          <p:cNvPr id="2" name="Καμπύλο αριστερό βέλος 1"/>
          <p:cNvSpPr/>
          <p:nvPr/>
        </p:nvSpPr>
        <p:spPr>
          <a:xfrm>
            <a:off x="6172200" y="3341688"/>
            <a:ext cx="762000" cy="904875"/>
          </a:xfrm>
          <a:prstGeom prst="curved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6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C000"/>
                </a:solidFill>
                <a:latin typeface="Candara" pitchFamily="34" charset="0"/>
              </a:rPr>
              <a:t>Ομοιόσταση Ασβεστίου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7931224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3400" b="1" dirty="0" smtClean="0">
                <a:solidFill>
                  <a:srgbClr val="FFFF00"/>
                </a:solidFill>
                <a:cs typeface="Times New Roman" pitchFamily="18" charset="0"/>
              </a:rPr>
              <a:t>Βιταμίνη </a:t>
            </a:r>
            <a:r>
              <a:rPr lang="en-US" sz="3400" b="1" dirty="0" smtClean="0">
                <a:solidFill>
                  <a:srgbClr val="FFFF00"/>
                </a:solidFill>
                <a:cs typeface="Times New Roman" pitchFamily="18" charset="0"/>
              </a:rPr>
              <a:t>D</a:t>
            </a:r>
            <a:r>
              <a:rPr lang="el-GR" sz="3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3400" b="1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 smtClean="0">
                <a:cs typeface="Times New Roman" pitchFamily="18" charset="0"/>
              </a:rPr>
              <a:t>Έντερο: αυξάνει την απορρόφηση ασβεστίου - φωσφόρου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 smtClean="0">
                <a:cs typeface="Times New Roman" pitchFamily="18" charset="0"/>
              </a:rPr>
              <a:t>Νεφροί: αυξάνει την επαναρρόφηση ασβεστίου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 smtClean="0">
                <a:cs typeface="Times New Roman" pitchFamily="18" charset="0"/>
              </a:rPr>
              <a:t>Οστά: </a:t>
            </a:r>
            <a:r>
              <a:rPr lang="el-GR" sz="2400" dirty="0"/>
              <a:t>α</a:t>
            </a:r>
            <a:r>
              <a:rPr lang="el-GR" sz="2400" dirty="0" smtClean="0"/>
              <a:t>υξάνει την απορρόφηση ασβεστίου </a:t>
            </a:r>
            <a:endParaRPr lang="en-US" sz="2400" dirty="0"/>
          </a:p>
          <a:p>
            <a:pPr marL="57150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l-GR" sz="3400" b="1" dirty="0" err="1" smtClean="0">
                <a:solidFill>
                  <a:srgbClr val="FFFF00"/>
                </a:solidFill>
              </a:rPr>
              <a:t>Παραθορμόνη</a:t>
            </a:r>
            <a:r>
              <a:rPr lang="en-US" sz="3400" b="1" dirty="0" smtClean="0">
                <a:solidFill>
                  <a:srgbClr val="FFFF00"/>
                </a:solidFill>
              </a:rPr>
              <a:t> (PTH) </a:t>
            </a:r>
            <a:r>
              <a:rPr lang="el-GR" sz="3400" b="1" dirty="0" smtClean="0">
                <a:solidFill>
                  <a:srgbClr val="FFFF00"/>
                </a:solidFill>
              </a:rPr>
              <a:t>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 smtClean="0"/>
              <a:t>Νεφροί: </a:t>
            </a:r>
          </a:p>
          <a:p>
            <a:pPr lvl="2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000" dirty="0" smtClean="0"/>
              <a:t>Αυξάνει </a:t>
            </a:r>
            <a:r>
              <a:rPr lang="el-GR" sz="2000" dirty="0"/>
              <a:t>την επαναρρόφηση ασβεστίου </a:t>
            </a:r>
            <a:endParaRPr lang="el-GR" sz="2000" dirty="0" smtClean="0"/>
          </a:p>
          <a:p>
            <a:pPr lvl="2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000" dirty="0" smtClean="0"/>
              <a:t>Μειώνει </a:t>
            </a:r>
            <a:r>
              <a:rPr lang="el-GR" sz="2000" dirty="0"/>
              <a:t>την επαναρρόφηση </a:t>
            </a:r>
            <a:r>
              <a:rPr lang="el-GR" sz="2000" dirty="0" smtClean="0"/>
              <a:t>φωσφόρου</a:t>
            </a:r>
          </a:p>
          <a:p>
            <a:pPr lvl="2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000" dirty="0" smtClean="0"/>
              <a:t>Αυξάνει την σύνθεση της ενεργού μορφής της βιταμίνης </a:t>
            </a:r>
            <a:r>
              <a:rPr lang="en-US" sz="2000" dirty="0" smtClean="0"/>
              <a:t>D </a:t>
            </a:r>
            <a:r>
              <a:rPr lang="el-GR" sz="2000" dirty="0" smtClean="0"/>
              <a:t>(1,25 διϋδροξυχοληκασλιφερόλη)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 smtClean="0"/>
              <a:t>Οστά: αυξάνει </a:t>
            </a:r>
            <a:r>
              <a:rPr lang="el-GR" sz="2400" dirty="0"/>
              <a:t>την </a:t>
            </a:r>
            <a:r>
              <a:rPr lang="el-GR" sz="2400" dirty="0" smtClean="0"/>
              <a:t>απορρόφηση ασβεστίου</a:t>
            </a:r>
            <a:endParaRPr lang="en-US" sz="2400" dirty="0"/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l-GR" sz="2000" dirty="0" smtClean="0">
              <a:solidFill>
                <a:srgbClr val="FFC000"/>
              </a:solidFill>
              <a:sym typeface="Wingdings" pitchFamily="2" charset="2"/>
            </a:endParaRP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78506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2813</Words>
  <Application>Microsoft Office PowerPoint</Application>
  <PresentationFormat>Προβολή στην οθόνη (4:3)</PresentationFormat>
  <Paragraphs>588</Paragraphs>
  <Slides>67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68" baseType="lpstr">
      <vt:lpstr>Θέμα του Office</vt:lpstr>
      <vt:lpstr>Διαταραχές του Ασβεστίου, Φωσφόρου και Μαγνησίου</vt:lpstr>
      <vt:lpstr>ΔΙΑΤΑΡΑΧΕΣ ΑΣΒΕΣΤΙΟΥ</vt:lpstr>
      <vt:lpstr>Ασβέστιο (Ca++)</vt:lpstr>
      <vt:lpstr>Διαφάνεια 4</vt:lpstr>
      <vt:lpstr>Αξιολόγηση τιμών Ca++ ορού (ιονισμένο Ca++ φυσιολογικό)</vt:lpstr>
      <vt:lpstr>Αξιολόγηση τιμών Ca++ ορού (Ca++ορού φυσιολογικό)</vt:lpstr>
      <vt:lpstr>Ομοιόσταση Ασβεστίου</vt:lpstr>
      <vt:lpstr>Διαφάνεια 8</vt:lpstr>
      <vt:lpstr>Ομοιόσταση Ασβεστίου</vt:lpstr>
      <vt:lpstr>Ομοιόσταση Παραθορμόνης</vt:lpstr>
      <vt:lpstr>Ομοιόσταση ασβεστίου: Λεπτό έντερο</vt:lpstr>
      <vt:lpstr>Ομοιόσταση ασβεστίου: Νεφροί</vt:lpstr>
      <vt:lpstr>ΥΠΕΡΑΣΒΕΣΤΙΑΙΜΙΑ</vt:lpstr>
      <vt:lpstr>Υπερασβεστιαιμία: Κλινικές εκδηλώσεις </vt:lpstr>
      <vt:lpstr>Υπερασβεστιαιμία: Αίτια</vt:lpstr>
      <vt:lpstr>Υπερασβεστιαιμία: Διαγνωστική προσέγγιση</vt:lpstr>
      <vt:lpstr>Διαφάνεια 17</vt:lpstr>
      <vt:lpstr>Υπερασβεστιαιμία: Αντιμετώπιση</vt:lpstr>
      <vt:lpstr>Υπερασβεστιαιμία: Αντιμετώπιση</vt:lpstr>
      <vt:lpstr>Υπερασβεστιαιμία: Αντιμετώπιση</vt:lpstr>
      <vt:lpstr>ΥΠΑΣΒΕΣΤΙΑΙΜΙΑ</vt:lpstr>
      <vt:lpstr> Υπασβεστιαιμία: Κλινικές εκδηλώσεις</vt:lpstr>
      <vt:lpstr> Υπασβεστιαιμία: Αιτιολογία</vt:lpstr>
      <vt:lpstr> Υπασβεστιαιμία: Αιτιολογία</vt:lpstr>
      <vt:lpstr> Υπασβεστιαιμία: Αιτιολογία</vt:lpstr>
      <vt:lpstr>Υπασβεστιαιμία: Αντιμετώπιση</vt:lpstr>
      <vt:lpstr>Υπασβεστιαιμία: Αντιμετώπιση</vt:lpstr>
      <vt:lpstr>ΔΙΑΤΑΡΑΧΕΣ ΦΩΣΦΟΡΟΥ</vt:lpstr>
      <vt:lpstr>Φώσφορος (P)</vt:lpstr>
      <vt:lpstr>Ομοιοστασία Ασβεστίου - Φωσφόρου</vt:lpstr>
      <vt:lpstr>Φώσφορος: Κατανομή </vt:lpstr>
      <vt:lpstr>Φώσφορος: Ισοζύγιο </vt:lpstr>
      <vt:lpstr>Ισοζύγιο φωσφόρου: Λεπτό έντερο</vt:lpstr>
      <vt:lpstr>Ισοζύγιο φωσφόρου: Νεφροί</vt:lpstr>
      <vt:lpstr>Άξονας FGF-23 - Klotho</vt:lpstr>
      <vt:lpstr>Διαφάνεια 36</vt:lpstr>
      <vt:lpstr>ΥΠΕΡΦΩΣΦΑΤΑΙΜΙΑ</vt:lpstr>
      <vt:lpstr>Υπερφωσφαταιμία: Αυξημένο φορτίο P</vt:lpstr>
      <vt:lpstr>Υπερφωσφαταιμία: αίτια</vt:lpstr>
      <vt:lpstr>Υπερφωσφαταιμία: αντιμετώπιση</vt:lpstr>
      <vt:lpstr>ΥΠΟΦΩΣΦΑΤΑΙΜΙΑ</vt:lpstr>
      <vt:lpstr>Φυσιολογική απάντηση σε υποφωσφαταιμία</vt:lpstr>
      <vt:lpstr>Υποφωσφαταιμία: αίτια</vt:lpstr>
      <vt:lpstr>Υποφωσφαταιμία: Κυτταρική ανακατανομή</vt:lpstr>
      <vt:lpstr>Υποφωσφαταιμία: αίτια</vt:lpstr>
      <vt:lpstr>Υποφωσφαταιμία: κλινικές εκδηλώσεις</vt:lpstr>
      <vt:lpstr>Υποφωσφαταιμία: κλινικές εκδηλώσεις</vt:lpstr>
      <vt:lpstr>Υποφωσφαταιμία: αντιμετώπιση</vt:lpstr>
      <vt:lpstr>ΔΙΑΤΑΡΑΧΕΣ ΜΑΓΝΗΣΙΟΥ</vt:lpstr>
      <vt:lpstr>Μαγνήσιο (Mg++)</vt:lpstr>
      <vt:lpstr>Ομοιόσταση Mg++</vt:lpstr>
      <vt:lpstr>Ομοιόσταση Mg++</vt:lpstr>
      <vt:lpstr>ΥΠΕΡΜΑΓΝΗΣΙΑΙΜΙΑ</vt:lpstr>
      <vt:lpstr>Υπερμαγνησιαιμία: κλινικές εκδηλώσεις</vt:lpstr>
      <vt:lpstr>Υπερμαγνησιαιμία: αίτια</vt:lpstr>
      <vt:lpstr>Υπερμαγνησιαιμία: αίτια</vt:lpstr>
      <vt:lpstr>Υπερμαγνησιαιμία: αίτια</vt:lpstr>
      <vt:lpstr>Υπερμαγνησιαιμία: αίτια</vt:lpstr>
      <vt:lpstr>Υπερμαγνησιαιμία: αντιμετώπιση</vt:lpstr>
      <vt:lpstr>ΥΠΟΜΑΓΝΗΣΙΑΙΜΙΑ</vt:lpstr>
      <vt:lpstr>Υπομαγνησιαιμία</vt:lpstr>
      <vt:lpstr>Υπομαγνησιαιμία</vt:lpstr>
      <vt:lpstr>Υπομαγνησιαιμία: κλινικές εκδηλώσεις</vt:lpstr>
      <vt:lpstr>Υπομαγνησιαιμία – υπασβεστιαιμία - υποκαλιαιμία</vt:lpstr>
      <vt:lpstr>Υπομαγνησιαιμία: Αίτια</vt:lpstr>
      <vt:lpstr>Υπομαγνησιαιμία: Αντιμετώπιση</vt:lpstr>
      <vt:lpstr>Υπομαγνησιαιμία: Αντιμετώπιση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Διαταραχές του Ασβεστίου, Φωσφόρου και Μαγνησίου</dc:title>
  <dc:creator>VAGGELIS</dc:creator>
  <cp:lastModifiedBy>epap</cp:lastModifiedBy>
  <cp:revision>193</cp:revision>
  <dcterms:created xsi:type="dcterms:W3CDTF">2014-12-14T06:07:48Z</dcterms:created>
  <dcterms:modified xsi:type="dcterms:W3CDTF">2015-04-24T06:40:39Z</dcterms:modified>
</cp:coreProperties>
</file>