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95" r:id="rId29"/>
    <p:sldId id="296" r:id="rId30"/>
    <p:sldId id="297" r:id="rId31"/>
    <p:sldId id="287" r:id="rId32"/>
    <p:sldId id="288" r:id="rId33"/>
    <p:sldId id="289" r:id="rId34"/>
    <p:sldId id="294" r:id="rId35"/>
  </p:sldIdLst>
  <p:sldSz cx="7556500" cy="10693400"/>
  <p:notesSz cx="7556500" cy="106934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ΓΙΑΚΗ ΣΠΥΡΙΔΟΥΛΑ" initials="ΓΣ" lastIdx="1" clrIdx="0">
    <p:extLst>
      <p:ext uri="{19B8F6BF-5375-455C-9EA6-DF929625EA0E}">
        <p15:presenceInfo xmlns:p15="http://schemas.microsoft.com/office/powerpoint/2012/main" userId="ΓΙΑΚΗ ΣΠΥΡΙΔΟΥΛΑ"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0" d="100"/>
          <a:sy n="40" d="100"/>
        </p:scale>
        <p:origin x="2236" y="5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12/17/2021</a:t>
            </a:fld>
            <a:endParaRPr lang="en-US"/>
          </a:p>
        </p:txBody>
      </p:sp>
      <p:sp>
        <p:nvSpPr>
          <p:cNvPr id="6" name="Holder 6"/>
          <p:cNvSpPr>
            <a:spLocks noGrp="1"/>
          </p:cNvSpPr>
          <p:nvPr>
            <p:ph type="sldNum" sz="quarter" idx="7"/>
          </p:nvPr>
        </p:nvSpPr>
        <p:spPr/>
        <p:txBody>
          <a:bodyPr lIns="0" tIns="0" rIns="0" bIns="0"/>
          <a:lstStyle>
            <a:lvl1pPr>
              <a:defRPr sz="700" b="0" i="0">
                <a:solidFill>
                  <a:srgbClr val="7F8080"/>
                </a:solidFill>
                <a:latin typeface="Verdana"/>
                <a:cs typeface="Verdana"/>
              </a:defRPr>
            </a:lvl1pPr>
          </a:lstStyle>
          <a:p>
            <a:pPr marL="1905" algn="ctr">
              <a:lnSpc>
                <a:spcPct val="100000"/>
              </a:lnSpc>
              <a:spcBef>
                <a:spcPts val="105"/>
              </a:spcBef>
            </a:pPr>
            <a:fld id="{81D60167-4931-47E6-BA6A-407CBD079E47}" type="slidenum">
              <a:rPr spc="-15" dirty="0"/>
              <a:t>‹#›</a:t>
            </a:fld>
            <a:endParaRPr spc="-15" dirty="0"/>
          </a:p>
          <a:p>
            <a:pPr marL="1905" algn="ctr">
              <a:lnSpc>
                <a:spcPct val="100000"/>
              </a:lnSpc>
              <a:spcBef>
                <a:spcPts val="360"/>
              </a:spcBef>
            </a:pPr>
            <a:r>
              <a:rPr b="1" spc="-20" dirty="0">
                <a:latin typeface="Noto Sans"/>
                <a:cs typeface="Noto Sans"/>
              </a:rPr>
              <a:t>Περιεχόμενα</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049F86"/>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12/17/2021</a:t>
            </a:fld>
            <a:endParaRPr lang="en-US"/>
          </a:p>
        </p:txBody>
      </p:sp>
      <p:sp>
        <p:nvSpPr>
          <p:cNvPr id="6" name="Holder 6"/>
          <p:cNvSpPr>
            <a:spLocks noGrp="1"/>
          </p:cNvSpPr>
          <p:nvPr>
            <p:ph type="sldNum" sz="quarter" idx="7"/>
          </p:nvPr>
        </p:nvSpPr>
        <p:spPr/>
        <p:txBody>
          <a:bodyPr lIns="0" tIns="0" rIns="0" bIns="0"/>
          <a:lstStyle>
            <a:lvl1pPr>
              <a:defRPr sz="700" b="0" i="0">
                <a:solidFill>
                  <a:srgbClr val="7F8080"/>
                </a:solidFill>
                <a:latin typeface="Verdana"/>
                <a:cs typeface="Verdana"/>
              </a:defRPr>
            </a:lvl1pPr>
          </a:lstStyle>
          <a:p>
            <a:pPr marL="1905" algn="ctr">
              <a:lnSpc>
                <a:spcPct val="100000"/>
              </a:lnSpc>
              <a:spcBef>
                <a:spcPts val="105"/>
              </a:spcBef>
            </a:pPr>
            <a:fld id="{81D60167-4931-47E6-BA6A-407CBD079E47}" type="slidenum">
              <a:rPr spc="-15" dirty="0"/>
              <a:t>‹#›</a:t>
            </a:fld>
            <a:endParaRPr spc="-15" dirty="0"/>
          </a:p>
          <a:p>
            <a:pPr marL="1905" algn="ctr">
              <a:lnSpc>
                <a:spcPct val="100000"/>
              </a:lnSpc>
              <a:spcBef>
                <a:spcPts val="360"/>
              </a:spcBef>
            </a:pPr>
            <a:r>
              <a:rPr b="1" spc="-20" dirty="0">
                <a:latin typeface="Noto Sans"/>
                <a:cs typeface="Noto Sans"/>
              </a:rPr>
              <a:t>Περιεχόμενα</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049F86"/>
                </a:solidFill>
                <a:latin typeface="Arial"/>
                <a:cs typeface="Arial"/>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12/17/2021</a:t>
            </a:fld>
            <a:endParaRPr lang="en-US"/>
          </a:p>
        </p:txBody>
      </p:sp>
      <p:sp>
        <p:nvSpPr>
          <p:cNvPr id="7" name="Holder 7"/>
          <p:cNvSpPr>
            <a:spLocks noGrp="1"/>
          </p:cNvSpPr>
          <p:nvPr>
            <p:ph type="sldNum" sz="quarter" idx="7"/>
          </p:nvPr>
        </p:nvSpPr>
        <p:spPr/>
        <p:txBody>
          <a:bodyPr lIns="0" tIns="0" rIns="0" bIns="0"/>
          <a:lstStyle>
            <a:lvl1pPr>
              <a:defRPr sz="700" b="0" i="0">
                <a:solidFill>
                  <a:srgbClr val="7F8080"/>
                </a:solidFill>
                <a:latin typeface="Verdana"/>
                <a:cs typeface="Verdana"/>
              </a:defRPr>
            </a:lvl1pPr>
          </a:lstStyle>
          <a:p>
            <a:pPr marL="1905" algn="ctr">
              <a:lnSpc>
                <a:spcPct val="100000"/>
              </a:lnSpc>
              <a:spcBef>
                <a:spcPts val="105"/>
              </a:spcBef>
            </a:pPr>
            <a:fld id="{81D60167-4931-47E6-BA6A-407CBD079E47}" type="slidenum">
              <a:rPr spc="-15" dirty="0"/>
              <a:t>‹#›</a:t>
            </a:fld>
            <a:endParaRPr spc="-15" dirty="0"/>
          </a:p>
          <a:p>
            <a:pPr marL="1905" algn="ctr">
              <a:lnSpc>
                <a:spcPct val="100000"/>
              </a:lnSpc>
              <a:spcBef>
                <a:spcPts val="360"/>
              </a:spcBef>
            </a:pPr>
            <a:r>
              <a:rPr b="1" spc="-20" dirty="0">
                <a:latin typeface="Noto Sans"/>
                <a:cs typeface="Noto Sans"/>
              </a:rPr>
              <a:t>Περιεχόμενα</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049F86"/>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12/17/2021</a:t>
            </a:fld>
            <a:endParaRPr lang="en-US"/>
          </a:p>
        </p:txBody>
      </p:sp>
      <p:sp>
        <p:nvSpPr>
          <p:cNvPr id="5" name="Holder 5"/>
          <p:cNvSpPr>
            <a:spLocks noGrp="1"/>
          </p:cNvSpPr>
          <p:nvPr>
            <p:ph type="sldNum" sz="quarter" idx="7"/>
          </p:nvPr>
        </p:nvSpPr>
        <p:spPr/>
        <p:txBody>
          <a:bodyPr lIns="0" tIns="0" rIns="0" bIns="0"/>
          <a:lstStyle>
            <a:lvl1pPr>
              <a:defRPr sz="700" b="0" i="0">
                <a:solidFill>
                  <a:srgbClr val="7F8080"/>
                </a:solidFill>
                <a:latin typeface="Verdana"/>
                <a:cs typeface="Verdana"/>
              </a:defRPr>
            </a:lvl1pPr>
          </a:lstStyle>
          <a:p>
            <a:pPr marL="1905" algn="ctr">
              <a:lnSpc>
                <a:spcPct val="100000"/>
              </a:lnSpc>
              <a:spcBef>
                <a:spcPts val="105"/>
              </a:spcBef>
            </a:pPr>
            <a:fld id="{81D60167-4931-47E6-BA6A-407CBD079E47}" type="slidenum">
              <a:rPr spc="-15" dirty="0"/>
              <a:t>‹#›</a:t>
            </a:fld>
            <a:endParaRPr spc="-15" dirty="0"/>
          </a:p>
          <a:p>
            <a:pPr marL="1905" algn="ctr">
              <a:lnSpc>
                <a:spcPct val="100000"/>
              </a:lnSpc>
              <a:spcBef>
                <a:spcPts val="360"/>
              </a:spcBef>
            </a:pPr>
            <a:r>
              <a:rPr b="1" spc="-20" dirty="0">
                <a:latin typeface="Noto Sans"/>
                <a:cs typeface="Noto Sans"/>
              </a:rPr>
              <a:t>Περιεχόμενα</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12/17/2021</a:t>
            </a:fld>
            <a:endParaRPr lang="en-US"/>
          </a:p>
        </p:txBody>
      </p:sp>
      <p:sp>
        <p:nvSpPr>
          <p:cNvPr id="4" name="Holder 4"/>
          <p:cNvSpPr>
            <a:spLocks noGrp="1"/>
          </p:cNvSpPr>
          <p:nvPr>
            <p:ph type="sldNum" sz="quarter" idx="7"/>
          </p:nvPr>
        </p:nvSpPr>
        <p:spPr/>
        <p:txBody>
          <a:bodyPr lIns="0" tIns="0" rIns="0" bIns="0"/>
          <a:lstStyle>
            <a:lvl1pPr>
              <a:defRPr sz="700" b="0" i="0">
                <a:solidFill>
                  <a:srgbClr val="7F8080"/>
                </a:solidFill>
                <a:latin typeface="Verdana"/>
                <a:cs typeface="Verdana"/>
              </a:defRPr>
            </a:lvl1pPr>
          </a:lstStyle>
          <a:p>
            <a:pPr marL="1905" algn="ctr">
              <a:lnSpc>
                <a:spcPct val="100000"/>
              </a:lnSpc>
              <a:spcBef>
                <a:spcPts val="105"/>
              </a:spcBef>
            </a:pPr>
            <a:fld id="{81D60167-4931-47E6-BA6A-407CBD079E47}" type="slidenum">
              <a:rPr spc="-15" dirty="0"/>
              <a:t>‹#›</a:t>
            </a:fld>
            <a:endParaRPr spc="-15" dirty="0"/>
          </a:p>
          <a:p>
            <a:pPr marL="1905" algn="ctr">
              <a:lnSpc>
                <a:spcPct val="100000"/>
              </a:lnSpc>
              <a:spcBef>
                <a:spcPts val="360"/>
              </a:spcBef>
            </a:pPr>
            <a:r>
              <a:rPr b="1" spc="-20" dirty="0">
                <a:latin typeface="Noto Sans"/>
                <a:cs typeface="Noto Sans"/>
              </a:rPr>
              <a:t>Περιεχόμενα</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07299" y="980935"/>
            <a:ext cx="2207895" cy="635000"/>
          </a:xfrm>
          <a:prstGeom prst="rect">
            <a:avLst/>
          </a:prstGeom>
        </p:spPr>
        <p:txBody>
          <a:bodyPr wrap="square" lIns="0" tIns="0" rIns="0" bIns="0">
            <a:spAutoFit/>
          </a:bodyPr>
          <a:lstStyle>
            <a:lvl1pPr>
              <a:defRPr sz="4000" b="1" i="0">
                <a:solidFill>
                  <a:srgbClr val="049F86"/>
                </a:solidFill>
                <a:latin typeface="Arial"/>
                <a:cs typeface="Arial"/>
              </a:defRPr>
            </a:lvl1pPr>
          </a:lstStyle>
          <a:p>
            <a:endParaRPr/>
          </a:p>
        </p:txBody>
      </p:sp>
      <p:sp>
        <p:nvSpPr>
          <p:cNvPr id="3" name="Holder 3"/>
          <p:cNvSpPr>
            <a:spLocks noGrp="1"/>
          </p:cNvSpPr>
          <p:nvPr>
            <p:ph type="body" idx="1"/>
          </p:nvPr>
        </p:nvSpPr>
        <p:spPr>
          <a:xfrm>
            <a:off x="719999" y="3254235"/>
            <a:ext cx="6120130" cy="305562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12/17/2021</a:t>
            </a:fld>
            <a:endParaRPr lang="en-US"/>
          </a:p>
        </p:txBody>
      </p:sp>
      <p:sp>
        <p:nvSpPr>
          <p:cNvPr id="6" name="Holder 6"/>
          <p:cNvSpPr>
            <a:spLocks noGrp="1"/>
          </p:cNvSpPr>
          <p:nvPr>
            <p:ph type="sldNum" sz="quarter" idx="7"/>
          </p:nvPr>
        </p:nvSpPr>
        <p:spPr>
          <a:xfrm>
            <a:off x="3325431" y="9864011"/>
            <a:ext cx="907414" cy="295275"/>
          </a:xfrm>
          <a:prstGeom prst="rect">
            <a:avLst/>
          </a:prstGeom>
        </p:spPr>
        <p:txBody>
          <a:bodyPr wrap="square" lIns="0" tIns="0" rIns="0" bIns="0">
            <a:spAutoFit/>
          </a:bodyPr>
          <a:lstStyle>
            <a:lvl1pPr>
              <a:defRPr sz="700" b="0" i="0">
                <a:solidFill>
                  <a:srgbClr val="7F8080"/>
                </a:solidFill>
                <a:latin typeface="Verdana"/>
                <a:cs typeface="Verdana"/>
              </a:defRPr>
            </a:lvl1pPr>
          </a:lstStyle>
          <a:p>
            <a:pPr marL="1905" algn="ctr">
              <a:lnSpc>
                <a:spcPct val="100000"/>
              </a:lnSpc>
              <a:spcBef>
                <a:spcPts val="105"/>
              </a:spcBef>
            </a:pPr>
            <a:fld id="{81D60167-4931-47E6-BA6A-407CBD079E47}" type="slidenum">
              <a:rPr spc="-15" dirty="0"/>
              <a:t>‹#›</a:t>
            </a:fld>
            <a:endParaRPr spc="-15" dirty="0"/>
          </a:p>
          <a:p>
            <a:pPr marL="1905" algn="ctr">
              <a:lnSpc>
                <a:spcPct val="100000"/>
              </a:lnSpc>
              <a:spcBef>
                <a:spcPts val="360"/>
              </a:spcBef>
            </a:pPr>
            <a:r>
              <a:rPr b="1" spc="-20" dirty="0">
                <a:latin typeface="Noto Sans"/>
                <a:cs typeface="Noto Sans"/>
              </a:rPr>
              <a:t>Περιεχόμενα</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hyperlink" Target="https://www.skyword.com/contentstandard/" TargetMode="External"/><Relationship Id="rId2" Type="http://schemas.openxmlformats.org/officeDocument/2006/relationships/image" Target="../media/image2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hyperlink" Target="https://www.youtube.com/watch?v=RKK7wGAYP6k" TargetMode="External"/><Relationship Id="rId7" Type="http://schemas.openxmlformats.org/officeDocument/2006/relationships/image" Target="../media/image26.png"/><Relationship Id="rId2" Type="http://schemas.openxmlformats.org/officeDocument/2006/relationships/image" Target="../media/image11.png"/><Relationship Id="rId1" Type="http://schemas.openxmlformats.org/officeDocument/2006/relationships/slideLayout" Target="../slideLayouts/slideLayout5.xml"/><Relationship Id="rId6" Type="http://schemas.openxmlformats.org/officeDocument/2006/relationships/hyperlink" Target="https://www.researchgate.net/publication/322171570_Culturally_Responsive_Pedagogy_Modeling_Teachers%27_Professional_Learning_to_Advance_Plurilingualism" TargetMode="External"/><Relationship Id="rId5" Type="http://schemas.openxmlformats.org/officeDocument/2006/relationships/hyperlink" Target="https://www.researchgate.net/publication/304374463_Intercultural_Dialogue_as_a_means_of_Reflective_Discourse_and_Collective_Action" TargetMode="External"/><Relationship Id="rId10" Type="http://schemas.openxmlformats.org/officeDocument/2006/relationships/hyperlink" Target="http://mediation-time.eu/" TargetMode="External"/><Relationship Id="rId4" Type="http://schemas.openxmlformats.org/officeDocument/2006/relationships/hyperlink" Target="https://www.youtube.com/watch?v=YMyofREc5Jk&amp;list=PLenhmNbAT2DRkKlTt806SZtQF8QYAJJOU" TargetMode="External"/><Relationship Id="rId9" Type="http://schemas.openxmlformats.org/officeDocument/2006/relationships/hyperlink" Target="http://www.reculm.eu/resource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5.xml"/><Relationship Id="rId5" Type="http://schemas.openxmlformats.org/officeDocument/2006/relationships/image" Target="../media/image34.png"/><Relationship Id="rId4" Type="http://schemas.openxmlformats.org/officeDocument/2006/relationships/image" Target="../media/image33.png"/></Relationships>
</file>

<file path=ppt/slides/_rels/slide1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hyperlink" Target="http://commfaculty.cullerton.edu/rwiseman/ICCCpaper.html" TargetMode="External"/><Relationship Id="rId3" Type="http://schemas.openxmlformats.org/officeDocument/2006/relationships/hyperlink" Target="https://rm.coe.int/intercultural-competence-for-all/16808ce20c" TargetMode="External"/><Relationship Id="rId7" Type="http://schemas.openxmlformats.org/officeDocument/2006/relationships/hyperlink" Target="https://www.culturaldetective.com/free-intercultural-competence-development-materials.html" TargetMode="External"/><Relationship Id="rId12" Type="http://schemas.openxmlformats.org/officeDocument/2006/relationships/hyperlink" Target="http://reculm.eu/resources" TargetMode="External"/><Relationship Id="rId2" Type="http://schemas.openxmlformats.org/officeDocument/2006/relationships/image" Target="../media/image40.png"/><Relationship Id="rId1" Type="http://schemas.openxmlformats.org/officeDocument/2006/relationships/slideLayout" Target="../slideLayouts/slideLayout5.xml"/><Relationship Id="rId6" Type="http://schemas.openxmlformats.org/officeDocument/2006/relationships/hyperlink" Target="https://prod.wp.cdn.aws.wfu.edu/sites/18/2016/03/Bennett.Janet_.2016.pdf" TargetMode="External"/><Relationship Id="rId11" Type="http://schemas.openxmlformats.org/officeDocument/2006/relationships/image" Target="../media/image44.png"/><Relationship Id="rId5" Type="http://schemas.openxmlformats.org/officeDocument/2006/relationships/hyperlink" Target="https://www.researchgate.net/publication/323834997_INTERCULTURAL_ACTIVITIES_BUILDING_TRUST_AND_RECIPROCITY_AMONG_GREEK_TEACHERS" TargetMode="External"/><Relationship Id="rId10" Type="http://schemas.openxmlformats.org/officeDocument/2006/relationships/image" Target="../media/image43.png"/><Relationship Id="rId4" Type="http://schemas.openxmlformats.org/officeDocument/2006/relationships/hyperlink" Target="https://www.researchgate.net/publication/317357719_Intercultural_sensitivity_in_cross-cultural_settings_The_case_of_university_students_in_Italy_and_Greece" TargetMode="External"/><Relationship Id="rId9" Type="http://schemas.openxmlformats.org/officeDocument/2006/relationships/image" Target="../media/image4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hyperlink" Target="http://www.agreementswork.com/TheInterculturalMediator.php" TargetMode="External"/><Relationship Id="rId3" Type="http://schemas.openxmlformats.org/officeDocument/2006/relationships/hyperlink" Target="https://www.researchgate.net/publication/269988119_The_Intercultural_Mediation_A_Transformative_Journey_of_Learning_and_Reflexivity" TargetMode="External"/><Relationship Id="rId7" Type="http://schemas.openxmlformats.org/officeDocument/2006/relationships/hyperlink" Target="http://www.sonetor-project.eu/" TargetMode="External"/><Relationship Id="rId12" Type="http://schemas.openxmlformats.org/officeDocument/2006/relationships/hyperlink" Target="http://reculm.eu/" TargetMode="External"/><Relationship Id="rId2" Type="http://schemas.openxmlformats.org/officeDocument/2006/relationships/image" Target="../media/image11.png"/><Relationship Id="rId1" Type="http://schemas.openxmlformats.org/officeDocument/2006/relationships/slideLayout" Target="../slideLayouts/slideLayout5.xml"/><Relationship Id="rId6" Type="http://schemas.openxmlformats.org/officeDocument/2006/relationships/hyperlink" Target="http://mediation-time.eu/index.php?lang=en" TargetMode="External"/><Relationship Id="rId11" Type="http://schemas.openxmlformats.org/officeDocument/2006/relationships/hyperlink" Target="https://www.imimediation.org/" TargetMode="External"/><Relationship Id="rId5" Type="http://schemas.openxmlformats.org/officeDocument/2006/relationships/hyperlink" Target="https://www.researchgate.net/publication/260085254_Being_an_Intercultural_Mediator_A_transformative_journey_of_learning_and_reflective_practice_in_lived_social_spaces" TargetMode="External"/><Relationship Id="rId10" Type="http://schemas.openxmlformats.org/officeDocument/2006/relationships/image" Target="../media/image47.png"/><Relationship Id="rId4" Type="http://schemas.openxmlformats.org/officeDocument/2006/relationships/hyperlink" Target="https://www.researchgate.net/publication/269988046_Intercultural_Mediation_in_Europe_Narratives_of_Professional_Transformation" TargetMode="External"/><Relationship Id="rId9" Type="http://schemas.openxmlformats.org/officeDocument/2006/relationships/image" Target="../media/image43.png"/></Relationships>
</file>

<file path=ppt/slides/_rels/slide34.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reculm.eu/"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hyperlink" Target="https://www.youtube.com/watch?v=Hx0wyjKkKVI" TargetMode="External"/><Relationship Id="rId3" Type="http://schemas.openxmlformats.org/officeDocument/2006/relationships/image" Target="../media/image12.png"/><Relationship Id="rId7" Type="http://schemas.openxmlformats.org/officeDocument/2006/relationships/hyperlink" Target="http://restaurantkyoto.dk/blog/en/high-context-and-low-context-cultures/" TargetMode="External"/><Relationship Id="rId2" Type="http://schemas.openxmlformats.org/officeDocument/2006/relationships/image" Target="../media/image11.png"/><Relationship Id="rId1" Type="http://schemas.openxmlformats.org/officeDocument/2006/relationships/slideLayout" Target="../slideLayouts/slideLayout5.xml"/><Relationship Id="rId6" Type="http://schemas.openxmlformats.org/officeDocument/2006/relationships/hyperlink" Target="https://online.seu.edu/articles/high-and-low-context-cultures/" TargetMode="External"/><Relationship Id="rId5" Type="http://schemas.openxmlformats.org/officeDocument/2006/relationships/hyperlink" Target="https://uk.sagepub.com/en-gb/eur/introducing-intercultural-communication/book242783" TargetMode="External"/><Relationship Id="rId4" Type="http://schemas.openxmlformats.org/officeDocument/2006/relationships/image" Target="../media/image13.png"/><Relationship Id="rId9" Type="http://schemas.openxmlformats.org/officeDocument/2006/relationships/hyperlink" Target="https://www.youtube.com/watch?v=8tIUilYX56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 Id="rId5" Type="http://schemas.openxmlformats.org/officeDocument/2006/relationships/image" Target="../media/image17.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jpg"/><Relationship Id="rId1" Type="http://schemas.openxmlformats.org/officeDocument/2006/relationships/slideLayout" Target="../slideLayouts/slideLayout5.xml"/><Relationship Id="rId6" Type="http://schemas.openxmlformats.org/officeDocument/2006/relationships/image" Target="../media/image22.png"/><Relationship Id="rId5" Type="http://schemas.openxmlformats.org/officeDocument/2006/relationships/image" Target="../media/image21.jpg"/><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7560309" cy="8534400"/>
            <a:chOff x="0" y="0"/>
            <a:chExt cx="7560309" cy="8534400"/>
          </a:xfrm>
        </p:grpSpPr>
        <p:sp>
          <p:nvSpPr>
            <p:cNvPr id="3" name="object 3"/>
            <p:cNvSpPr/>
            <p:nvPr/>
          </p:nvSpPr>
          <p:spPr>
            <a:xfrm>
              <a:off x="0" y="4177080"/>
              <a:ext cx="2088514" cy="4357370"/>
            </a:xfrm>
            <a:custGeom>
              <a:avLst/>
              <a:gdLst/>
              <a:ahLst/>
              <a:cxnLst/>
              <a:rect l="l" t="t" r="r" b="b"/>
              <a:pathLst>
                <a:path w="2088514" h="4357370">
                  <a:moveTo>
                    <a:pt x="2087994" y="0"/>
                  </a:moveTo>
                  <a:lnTo>
                    <a:pt x="0" y="0"/>
                  </a:lnTo>
                  <a:lnTo>
                    <a:pt x="0" y="4357065"/>
                  </a:lnTo>
                  <a:lnTo>
                    <a:pt x="2087994" y="4357065"/>
                  </a:lnTo>
                  <a:lnTo>
                    <a:pt x="2087994" y="0"/>
                  </a:lnTo>
                  <a:close/>
                </a:path>
              </a:pathLst>
            </a:custGeom>
            <a:solidFill>
              <a:srgbClr val="FAEF61"/>
            </a:solidFill>
          </p:spPr>
          <p:txBody>
            <a:bodyPr wrap="square" lIns="0" tIns="0" rIns="0" bIns="0" rtlCol="0"/>
            <a:lstStyle/>
            <a:p>
              <a:endParaRPr/>
            </a:p>
          </p:txBody>
        </p:sp>
        <p:sp>
          <p:nvSpPr>
            <p:cNvPr id="4" name="object 4"/>
            <p:cNvSpPr/>
            <p:nvPr/>
          </p:nvSpPr>
          <p:spPr>
            <a:xfrm>
              <a:off x="2087994" y="0"/>
              <a:ext cx="5472430" cy="8534400"/>
            </a:xfrm>
            <a:custGeom>
              <a:avLst/>
              <a:gdLst/>
              <a:ahLst/>
              <a:cxnLst/>
              <a:rect l="l" t="t" r="r" b="b"/>
              <a:pathLst>
                <a:path w="5472430" h="8534400">
                  <a:moveTo>
                    <a:pt x="5471998" y="0"/>
                  </a:moveTo>
                  <a:lnTo>
                    <a:pt x="0" y="0"/>
                  </a:lnTo>
                  <a:lnTo>
                    <a:pt x="0" y="8534146"/>
                  </a:lnTo>
                  <a:lnTo>
                    <a:pt x="5471998" y="8534146"/>
                  </a:lnTo>
                  <a:lnTo>
                    <a:pt x="5471998" y="0"/>
                  </a:lnTo>
                  <a:close/>
                </a:path>
              </a:pathLst>
            </a:custGeom>
            <a:solidFill>
              <a:srgbClr val="049F86"/>
            </a:solidFill>
          </p:spPr>
          <p:txBody>
            <a:bodyPr wrap="square" lIns="0" tIns="0" rIns="0" bIns="0" rtlCol="0"/>
            <a:lstStyle/>
            <a:p>
              <a:endParaRPr/>
            </a:p>
          </p:txBody>
        </p:sp>
        <p:sp>
          <p:nvSpPr>
            <p:cNvPr id="5" name="object 5"/>
            <p:cNvSpPr/>
            <p:nvPr/>
          </p:nvSpPr>
          <p:spPr>
            <a:xfrm>
              <a:off x="0" y="0"/>
              <a:ext cx="2088514" cy="4177665"/>
            </a:xfrm>
            <a:custGeom>
              <a:avLst/>
              <a:gdLst/>
              <a:ahLst/>
              <a:cxnLst/>
              <a:rect l="l" t="t" r="r" b="b"/>
              <a:pathLst>
                <a:path w="2088514" h="4177665">
                  <a:moveTo>
                    <a:pt x="2087994" y="0"/>
                  </a:moveTo>
                  <a:lnTo>
                    <a:pt x="0" y="0"/>
                  </a:lnTo>
                  <a:lnTo>
                    <a:pt x="0" y="4177068"/>
                  </a:lnTo>
                  <a:lnTo>
                    <a:pt x="2087994" y="4177068"/>
                  </a:lnTo>
                  <a:lnTo>
                    <a:pt x="2087994" y="0"/>
                  </a:lnTo>
                  <a:close/>
                </a:path>
              </a:pathLst>
            </a:custGeom>
            <a:solidFill>
              <a:srgbClr val="EB2847"/>
            </a:solidFill>
          </p:spPr>
          <p:txBody>
            <a:bodyPr wrap="square" lIns="0" tIns="0" rIns="0" bIns="0" rtlCol="0"/>
            <a:lstStyle/>
            <a:p>
              <a:endParaRPr/>
            </a:p>
          </p:txBody>
        </p:sp>
      </p:grpSp>
      <p:sp>
        <p:nvSpPr>
          <p:cNvPr id="8" name="object 8"/>
          <p:cNvSpPr txBox="1">
            <a:spLocks noGrp="1"/>
          </p:cNvSpPr>
          <p:nvPr>
            <p:ph type="title"/>
          </p:nvPr>
        </p:nvSpPr>
        <p:spPr>
          <a:xfrm>
            <a:off x="2849295" y="2954591"/>
            <a:ext cx="3736975" cy="1539875"/>
          </a:xfrm>
          <a:prstGeom prst="rect">
            <a:avLst/>
          </a:prstGeom>
        </p:spPr>
        <p:txBody>
          <a:bodyPr vert="horz" wrap="square" lIns="0" tIns="83820" rIns="0" bIns="0" rtlCol="0">
            <a:spAutoFit/>
          </a:bodyPr>
          <a:lstStyle/>
          <a:p>
            <a:pPr marL="12700" marR="5080">
              <a:lnSpc>
                <a:spcPts val="3800"/>
              </a:lnSpc>
              <a:spcBef>
                <a:spcPts val="660"/>
              </a:spcBef>
            </a:pPr>
            <a:r>
              <a:rPr lang="el-GR" sz="3600" spc="165" dirty="0" err="1">
                <a:solidFill>
                  <a:srgbClr val="FFFFFF"/>
                </a:solidFill>
              </a:rPr>
              <a:t>Διαπ</a:t>
            </a:r>
            <a:r>
              <a:rPr sz="3600" spc="165" dirty="0" err="1">
                <a:solidFill>
                  <a:srgbClr val="FFFFFF"/>
                </a:solidFill>
              </a:rPr>
              <a:t>ολιτισμική</a:t>
            </a:r>
            <a:r>
              <a:rPr sz="3600" spc="165" dirty="0">
                <a:solidFill>
                  <a:srgbClr val="FFFFFF"/>
                </a:solidFill>
              </a:rPr>
              <a:t>  </a:t>
            </a:r>
            <a:r>
              <a:rPr sz="3600" spc="130" dirty="0">
                <a:solidFill>
                  <a:srgbClr val="FFFFFF"/>
                </a:solidFill>
              </a:rPr>
              <a:t>διαμεσολάβηση  </a:t>
            </a:r>
            <a:r>
              <a:rPr sz="3600" spc="475" dirty="0">
                <a:solidFill>
                  <a:srgbClr val="FFFFFF"/>
                </a:solidFill>
              </a:rPr>
              <a:t>&amp;</a:t>
            </a:r>
            <a:r>
              <a:rPr sz="3600" spc="45" dirty="0">
                <a:solidFill>
                  <a:srgbClr val="FFFFFF"/>
                </a:solidFill>
              </a:rPr>
              <a:t> </a:t>
            </a:r>
            <a:r>
              <a:rPr sz="3600" spc="95" dirty="0">
                <a:solidFill>
                  <a:srgbClr val="FFFFFF"/>
                </a:solidFill>
              </a:rPr>
              <a:t>Επικοινωνία</a:t>
            </a:r>
            <a:endParaRPr sz="3600" dirty="0"/>
          </a:p>
        </p:txBody>
      </p:sp>
      <p:sp>
        <p:nvSpPr>
          <p:cNvPr id="9" name="object 9"/>
          <p:cNvSpPr txBox="1"/>
          <p:nvPr/>
        </p:nvSpPr>
        <p:spPr>
          <a:xfrm>
            <a:off x="2849295" y="4321464"/>
            <a:ext cx="3302000" cy="1033168"/>
          </a:xfrm>
          <a:prstGeom prst="rect">
            <a:avLst/>
          </a:prstGeom>
        </p:spPr>
        <p:txBody>
          <a:bodyPr vert="horz" wrap="square" lIns="0" tIns="38735" rIns="0" bIns="0" rtlCol="0">
            <a:spAutoFit/>
          </a:bodyPr>
          <a:lstStyle/>
          <a:p>
            <a:pPr marL="12700">
              <a:lnSpc>
                <a:spcPct val="100000"/>
              </a:lnSpc>
              <a:spcBef>
                <a:spcPts val="305"/>
              </a:spcBef>
            </a:pPr>
            <a:r>
              <a:rPr sz="2400" spc="254" dirty="0">
                <a:solidFill>
                  <a:srgbClr val="FFFFFF"/>
                </a:solidFill>
                <a:latin typeface="MathJax_SansSerif"/>
                <a:cs typeface="MathJax_SansSerif"/>
              </a:rPr>
              <a:t>_</a:t>
            </a:r>
            <a:endParaRPr sz="2400" dirty="0">
              <a:latin typeface="MathJax_SansSerif"/>
              <a:cs typeface="MathJax_SansSerif"/>
            </a:endParaRPr>
          </a:p>
          <a:p>
            <a:pPr marL="12700">
              <a:lnSpc>
                <a:spcPct val="150000"/>
              </a:lnSpc>
              <a:spcBef>
                <a:spcPts val="120"/>
              </a:spcBef>
            </a:pPr>
            <a:r>
              <a:rPr lang="el-GR" sz="1400" spc="-10" dirty="0">
                <a:solidFill>
                  <a:srgbClr val="FFFFFF"/>
                </a:solidFill>
                <a:latin typeface="Noto Sans"/>
                <a:cs typeface="Noto Sans"/>
              </a:rPr>
              <a:t>Συζητώντας για την</a:t>
            </a:r>
            <a:r>
              <a:rPr sz="1400" spc="-10" dirty="0">
                <a:solidFill>
                  <a:srgbClr val="FFFFFF"/>
                </a:solidFill>
                <a:latin typeface="Noto Sans"/>
                <a:cs typeface="Noto Sans"/>
              </a:rPr>
              <a:t> </a:t>
            </a:r>
            <a:r>
              <a:rPr sz="1400" spc="-20" dirty="0" err="1">
                <a:solidFill>
                  <a:srgbClr val="FFFFFF"/>
                </a:solidFill>
                <a:latin typeface="Noto Sans"/>
                <a:cs typeface="Noto Sans"/>
              </a:rPr>
              <a:t>δι</a:t>
            </a:r>
            <a:r>
              <a:rPr sz="1400" spc="-20" dirty="0">
                <a:solidFill>
                  <a:srgbClr val="FFFFFF"/>
                </a:solidFill>
                <a:latin typeface="Noto Sans"/>
                <a:cs typeface="Noto Sans"/>
              </a:rPr>
              <a:t>απολιτισμική</a:t>
            </a:r>
            <a:r>
              <a:rPr sz="1400" spc="15" dirty="0">
                <a:solidFill>
                  <a:srgbClr val="FFFFFF"/>
                </a:solidFill>
                <a:latin typeface="Noto Sans"/>
                <a:cs typeface="Noto Sans"/>
              </a:rPr>
              <a:t> </a:t>
            </a:r>
            <a:r>
              <a:rPr sz="1400" spc="-10" dirty="0">
                <a:solidFill>
                  <a:srgbClr val="FFFFFF"/>
                </a:solidFill>
                <a:latin typeface="Noto Sans"/>
                <a:cs typeface="Noto Sans"/>
              </a:rPr>
              <a:t>ικανότητα.</a:t>
            </a:r>
            <a:endParaRPr sz="1400" dirty="0">
              <a:latin typeface="Noto Sans"/>
              <a:cs typeface="Noto Sans"/>
            </a:endParaRPr>
          </a:p>
        </p:txBody>
      </p:sp>
      <p:grpSp>
        <p:nvGrpSpPr>
          <p:cNvPr id="11" name="object 11"/>
          <p:cNvGrpSpPr/>
          <p:nvPr/>
        </p:nvGrpSpPr>
        <p:grpSpPr>
          <a:xfrm>
            <a:off x="5471998" y="9443818"/>
            <a:ext cx="443865" cy="443865"/>
            <a:chOff x="5471998" y="9443818"/>
            <a:chExt cx="443865" cy="443865"/>
          </a:xfrm>
        </p:grpSpPr>
        <p:sp>
          <p:nvSpPr>
            <p:cNvPr id="12" name="object 12"/>
            <p:cNvSpPr/>
            <p:nvPr/>
          </p:nvSpPr>
          <p:spPr>
            <a:xfrm>
              <a:off x="5502274" y="9478975"/>
              <a:ext cx="377190" cy="377190"/>
            </a:xfrm>
            <a:custGeom>
              <a:avLst/>
              <a:gdLst/>
              <a:ahLst/>
              <a:cxnLst/>
              <a:rect l="l" t="t" r="r" b="b"/>
              <a:pathLst>
                <a:path w="377189" h="377190">
                  <a:moveTo>
                    <a:pt x="188340" y="0"/>
                  </a:moveTo>
                  <a:lnTo>
                    <a:pt x="238403" y="6728"/>
                  </a:lnTo>
                  <a:lnTo>
                    <a:pt x="283392" y="25717"/>
                  </a:lnTo>
                  <a:lnTo>
                    <a:pt x="321511" y="55170"/>
                  </a:lnTo>
                  <a:lnTo>
                    <a:pt x="350964" y="93289"/>
                  </a:lnTo>
                  <a:lnTo>
                    <a:pt x="369953" y="138278"/>
                  </a:lnTo>
                  <a:lnTo>
                    <a:pt x="376681" y="188341"/>
                  </a:lnTo>
                  <a:lnTo>
                    <a:pt x="369953" y="238403"/>
                  </a:lnTo>
                  <a:lnTo>
                    <a:pt x="350964" y="283392"/>
                  </a:lnTo>
                  <a:lnTo>
                    <a:pt x="321511" y="321511"/>
                  </a:lnTo>
                  <a:lnTo>
                    <a:pt x="283392" y="350964"/>
                  </a:lnTo>
                  <a:lnTo>
                    <a:pt x="238403" y="369953"/>
                  </a:lnTo>
                  <a:lnTo>
                    <a:pt x="188340" y="376682"/>
                  </a:lnTo>
                  <a:lnTo>
                    <a:pt x="138278" y="369953"/>
                  </a:lnTo>
                  <a:lnTo>
                    <a:pt x="93289" y="350964"/>
                  </a:lnTo>
                  <a:lnTo>
                    <a:pt x="55170" y="321511"/>
                  </a:lnTo>
                  <a:lnTo>
                    <a:pt x="25717" y="283392"/>
                  </a:lnTo>
                  <a:lnTo>
                    <a:pt x="6728" y="238403"/>
                  </a:lnTo>
                  <a:lnTo>
                    <a:pt x="0" y="188341"/>
                  </a:lnTo>
                  <a:lnTo>
                    <a:pt x="6728" y="138278"/>
                  </a:lnTo>
                  <a:lnTo>
                    <a:pt x="25717" y="93289"/>
                  </a:lnTo>
                  <a:lnTo>
                    <a:pt x="55170" y="55170"/>
                  </a:lnTo>
                  <a:lnTo>
                    <a:pt x="93289" y="25717"/>
                  </a:lnTo>
                  <a:lnTo>
                    <a:pt x="138278" y="6728"/>
                  </a:lnTo>
                  <a:lnTo>
                    <a:pt x="188340" y="0"/>
                  </a:lnTo>
                  <a:close/>
                </a:path>
              </a:pathLst>
            </a:custGeom>
            <a:ln w="3175">
              <a:solidFill>
                <a:srgbClr val="231F20"/>
              </a:solidFill>
            </a:ln>
          </p:spPr>
          <p:txBody>
            <a:bodyPr wrap="square" lIns="0" tIns="0" rIns="0" bIns="0" rtlCol="0"/>
            <a:lstStyle/>
            <a:p>
              <a:endParaRPr/>
            </a:p>
          </p:txBody>
        </p:sp>
        <p:sp>
          <p:nvSpPr>
            <p:cNvPr id="13" name="object 13"/>
            <p:cNvSpPr/>
            <p:nvPr/>
          </p:nvSpPr>
          <p:spPr>
            <a:xfrm>
              <a:off x="5548147" y="9520326"/>
              <a:ext cx="297649" cy="298615"/>
            </a:xfrm>
            <a:prstGeom prst="rect">
              <a:avLst/>
            </a:prstGeom>
            <a:blipFill>
              <a:blip r:embed="rId2" cstate="print"/>
              <a:stretch>
                <a:fillRect/>
              </a:stretch>
            </a:blipFill>
          </p:spPr>
          <p:txBody>
            <a:bodyPr wrap="square" lIns="0" tIns="0" rIns="0" bIns="0" rtlCol="0"/>
            <a:lstStyle/>
            <a:p>
              <a:endParaRPr/>
            </a:p>
          </p:txBody>
        </p:sp>
        <p:sp>
          <p:nvSpPr>
            <p:cNvPr id="14" name="object 14"/>
            <p:cNvSpPr/>
            <p:nvPr/>
          </p:nvSpPr>
          <p:spPr>
            <a:xfrm>
              <a:off x="5478183" y="9449997"/>
              <a:ext cx="431800" cy="431800"/>
            </a:xfrm>
            <a:custGeom>
              <a:avLst/>
              <a:gdLst/>
              <a:ahLst/>
              <a:cxnLst/>
              <a:rect l="l" t="t" r="r" b="b"/>
              <a:pathLst>
                <a:path w="431800" h="431800">
                  <a:moveTo>
                    <a:pt x="215709" y="0"/>
                  </a:moveTo>
                  <a:lnTo>
                    <a:pt x="265163" y="5698"/>
                  </a:lnTo>
                  <a:lnTo>
                    <a:pt x="310564" y="21930"/>
                  </a:lnTo>
                  <a:lnTo>
                    <a:pt x="350616" y="47400"/>
                  </a:lnTo>
                  <a:lnTo>
                    <a:pt x="384023" y="80810"/>
                  </a:lnTo>
                  <a:lnTo>
                    <a:pt x="409490" y="120864"/>
                  </a:lnTo>
                  <a:lnTo>
                    <a:pt x="425720" y="166267"/>
                  </a:lnTo>
                  <a:lnTo>
                    <a:pt x="431419" y="215722"/>
                  </a:lnTo>
                  <a:lnTo>
                    <a:pt x="425720" y="265176"/>
                  </a:lnTo>
                  <a:lnTo>
                    <a:pt x="409490" y="310577"/>
                  </a:lnTo>
                  <a:lnTo>
                    <a:pt x="384023" y="350629"/>
                  </a:lnTo>
                  <a:lnTo>
                    <a:pt x="350616" y="384036"/>
                  </a:lnTo>
                  <a:lnTo>
                    <a:pt x="310564" y="409503"/>
                  </a:lnTo>
                  <a:lnTo>
                    <a:pt x="265163" y="425733"/>
                  </a:lnTo>
                  <a:lnTo>
                    <a:pt x="215709" y="431431"/>
                  </a:lnTo>
                  <a:lnTo>
                    <a:pt x="166255" y="425733"/>
                  </a:lnTo>
                  <a:lnTo>
                    <a:pt x="120854" y="409503"/>
                  </a:lnTo>
                  <a:lnTo>
                    <a:pt x="80802" y="384036"/>
                  </a:lnTo>
                  <a:lnTo>
                    <a:pt x="47395" y="350629"/>
                  </a:lnTo>
                  <a:lnTo>
                    <a:pt x="21928" y="310577"/>
                  </a:lnTo>
                  <a:lnTo>
                    <a:pt x="5698" y="265176"/>
                  </a:lnTo>
                  <a:lnTo>
                    <a:pt x="0" y="215722"/>
                  </a:lnTo>
                  <a:lnTo>
                    <a:pt x="5698" y="166267"/>
                  </a:lnTo>
                  <a:lnTo>
                    <a:pt x="21928" y="120864"/>
                  </a:lnTo>
                  <a:lnTo>
                    <a:pt x="47395" y="80810"/>
                  </a:lnTo>
                  <a:lnTo>
                    <a:pt x="80802" y="47400"/>
                  </a:lnTo>
                  <a:lnTo>
                    <a:pt x="120854" y="21930"/>
                  </a:lnTo>
                  <a:lnTo>
                    <a:pt x="166255" y="5698"/>
                  </a:lnTo>
                  <a:lnTo>
                    <a:pt x="215709" y="0"/>
                  </a:lnTo>
                  <a:close/>
                </a:path>
                <a:path w="431800" h="431800">
                  <a:moveTo>
                    <a:pt x="215709" y="57785"/>
                  </a:moveTo>
                  <a:lnTo>
                    <a:pt x="265617" y="65838"/>
                  </a:lnTo>
                  <a:lnTo>
                    <a:pt x="308968" y="88262"/>
                  </a:lnTo>
                  <a:lnTo>
                    <a:pt x="343157" y="122453"/>
                  </a:lnTo>
                  <a:lnTo>
                    <a:pt x="365580" y="165807"/>
                  </a:lnTo>
                  <a:lnTo>
                    <a:pt x="373634" y="215722"/>
                  </a:lnTo>
                  <a:lnTo>
                    <a:pt x="365580" y="265630"/>
                  </a:lnTo>
                  <a:lnTo>
                    <a:pt x="343157" y="308981"/>
                  </a:lnTo>
                  <a:lnTo>
                    <a:pt x="308968" y="343170"/>
                  </a:lnTo>
                  <a:lnTo>
                    <a:pt x="265617" y="365593"/>
                  </a:lnTo>
                  <a:lnTo>
                    <a:pt x="215709" y="373646"/>
                  </a:lnTo>
                  <a:lnTo>
                    <a:pt x="165796" y="365593"/>
                  </a:lnTo>
                  <a:lnTo>
                    <a:pt x="122444" y="343170"/>
                  </a:lnTo>
                  <a:lnTo>
                    <a:pt x="88257" y="308981"/>
                  </a:lnTo>
                  <a:lnTo>
                    <a:pt x="65836" y="265630"/>
                  </a:lnTo>
                  <a:lnTo>
                    <a:pt x="57785" y="215722"/>
                  </a:lnTo>
                  <a:lnTo>
                    <a:pt x="65836" y="165807"/>
                  </a:lnTo>
                  <a:lnTo>
                    <a:pt x="88257" y="122453"/>
                  </a:lnTo>
                  <a:lnTo>
                    <a:pt x="122444" y="88262"/>
                  </a:lnTo>
                  <a:lnTo>
                    <a:pt x="165796" y="65838"/>
                  </a:lnTo>
                  <a:lnTo>
                    <a:pt x="215709" y="57785"/>
                  </a:lnTo>
                  <a:close/>
                </a:path>
              </a:pathLst>
            </a:custGeom>
            <a:ln w="11874">
              <a:solidFill>
                <a:srgbClr val="D7A760"/>
              </a:solidFill>
            </a:ln>
          </p:spPr>
          <p:txBody>
            <a:bodyPr wrap="square" lIns="0" tIns="0" rIns="0" bIns="0" rtlCol="0"/>
            <a:lstStyle/>
            <a:p>
              <a:endParaRPr/>
            </a:p>
          </p:txBody>
        </p:sp>
        <p:sp>
          <p:nvSpPr>
            <p:cNvPr id="15" name="object 15"/>
            <p:cNvSpPr/>
            <p:nvPr/>
          </p:nvSpPr>
          <p:spPr>
            <a:xfrm>
              <a:off x="5478183" y="9449997"/>
              <a:ext cx="431800" cy="431800"/>
            </a:xfrm>
            <a:custGeom>
              <a:avLst/>
              <a:gdLst/>
              <a:ahLst/>
              <a:cxnLst/>
              <a:rect l="l" t="t" r="r" b="b"/>
              <a:pathLst>
                <a:path w="431800" h="431800">
                  <a:moveTo>
                    <a:pt x="215709" y="0"/>
                  </a:moveTo>
                  <a:lnTo>
                    <a:pt x="166255" y="5698"/>
                  </a:lnTo>
                  <a:lnTo>
                    <a:pt x="120854" y="21930"/>
                  </a:lnTo>
                  <a:lnTo>
                    <a:pt x="80802" y="47400"/>
                  </a:lnTo>
                  <a:lnTo>
                    <a:pt x="47395" y="80810"/>
                  </a:lnTo>
                  <a:lnTo>
                    <a:pt x="21928" y="120864"/>
                  </a:lnTo>
                  <a:lnTo>
                    <a:pt x="5698" y="166267"/>
                  </a:lnTo>
                  <a:lnTo>
                    <a:pt x="0" y="215722"/>
                  </a:lnTo>
                  <a:lnTo>
                    <a:pt x="5698" y="265176"/>
                  </a:lnTo>
                  <a:lnTo>
                    <a:pt x="21928" y="310577"/>
                  </a:lnTo>
                  <a:lnTo>
                    <a:pt x="47395" y="350629"/>
                  </a:lnTo>
                  <a:lnTo>
                    <a:pt x="80802" y="384036"/>
                  </a:lnTo>
                  <a:lnTo>
                    <a:pt x="120854" y="409503"/>
                  </a:lnTo>
                  <a:lnTo>
                    <a:pt x="166255" y="425733"/>
                  </a:lnTo>
                  <a:lnTo>
                    <a:pt x="215709" y="431431"/>
                  </a:lnTo>
                  <a:lnTo>
                    <a:pt x="265163" y="425733"/>
                  </a:lnTo>
                  <a:lnTo>
                    <a:pt x="310564" y="409503"/>
                  </a:lnTo>
                  <a:lnTo>
                    <a:pt x="350616" y="384036"/>
                  </a:lnTo>
                  <a:lnTo>
                    <a:pt x="361006" y="373646"/>
                  </a:lnTo>
                  <a:lnTo>
                    <a:pt x="215709" y="373646"/>
                  </a:lnTo>
                  <a:lnTo>
                    <a:pt x="165796" y="365593"/>
                  </a:lnTo>
                  <a:lnTo>
                    <a:pt x="122444" y="343170"/>
                  </a:lnTo>
                  <a:lnTo>
                    <a:pt x="88257" y="308981"/>
                  </a:lnTo>
                  <a:lnTo>
                    <a:pt x="65836" y="265630"/>
                  </a:lnTo>
                  <a:lnTo>
                    <a:pt x="57785" y="215722"/>
                  </a:lnTo>
                  <a:lnTo>
                    <a:pt x="65836" y="165807"/>
                  </a:lnTo>
                  <a:lnTo>
                    <a:pt x="88257" y="122453"/>
                  </a:lnTo>
                  <a:lnTo>
                    <a:pt x="122444" y="88262"/>
                  </a:lnTo>
                  <a:lnTo>
                    <a:pt x="165796" y="65838"/>
                  </a:lnTo>
                  <a:lnTo>
                    <a:pt x="215709" y="57785"/>
                  </a:lnTo>
                  <a:lnTo>
                    <a:pt x="361000" y="57785"/>
                  </a:lnTo>
                  <a:lnTo>
                    <a:pt x="350616" y="47400"/>
                  </a:lnTo>
                  <a:lnTo>
                    <a:pt x="310564" y="21930"/>
                  </a:lnTo>
                  <a:lnTo>
                    <a:pt x="265163" y="5698"/>
                  </a:lnTo>
                  <a:lnTo>
                    <a:pt x="215709" y="0"/>
                  </a:lnTo>
                  <a:close/>
                </a:path>
                <a:path w="431800" h="431800">
                  <a:moveTo>
                    <a:pt x="361000" y="57785"/>
                  </a:moveTo>
                  <a:lnTo>
                    <a:pt x="215709" y="57785"/>
                  </a:lnTo>
                  <a:lnTo>
                    <a:pt x="265617" y="65838"/>
                  </a:lnTo>
                  <a:lnTo>
                    <a:pt x="308968" y="88262"/>
                  </a:lnTo>
                  <a:lnTo>
                    <a:pt x="343157" y="122453"/>
                  </a:lnTo>
                  <a:lnTo>
                    <a:pt x="365580" y="165807"/>
                  </a:lnTo>
                  <a:lnTo>
                    <a:pt x="373634" y="215722"/>
                  </a:lnTo>
                  <a:lnTo>
                    <a:pt x="365580" y="265630"/>
                  </a:lnTo>
                  <a:lnTo>
                    <a:pt x="343157" y="308981"/>
                  </a:lnTo>
                  <a:lnTo>
                    <a:pt x="308968" y="343170"/>
                  </a:lnTo>
                  <a:lnTo>
                    <a:pt x="265617" y="365593"/>
                  </a:lnTo>
                  <a:lnTo>
                    <a:pt x="215709" y="373646"/>
                  </a:lnTo>
                  <a:lnTo>
                    <a:pt x="361006" y="373646"/>
                  </a:lnTo>
                  <a:lnTo>
                    <a:pt x="384023" y="350629"/>
                  </a:lnTo>
                  <a:lnTo>
                    <a:pt x="409490" y="310577"/>
                  </a:lnTo>
                  <a:lnTo>
                    <a:pt x="425720" y="265176"/>
                  </a:lnTo>
                  <a:lnTo>
                    <a:pt x="431419" y="215722"/>
                  </a:lnTo>
                  <a:lnTo>
                    <a:pt x="425720" y="166267"/>
                  </a:lnTo>
                  <a:lnTo>
                    <a:pt x="409490" y="120864"/>
                  </a:lnTo>
                  <a:lnTo>
                    <a:pt x="384023" y="80810"/>
                  </a:lnTo>
                  <a:lnTo>
                    <a:pt x="361000" y="57785"/>
                  </a:lnTo>
                  <a:close/>
                </a:path>
              </a:pathLst>
            </a:custGeom>
            <a:solidFill>
              <a:srgbClr val="962E34"/>
            </a:solidFill>
          </p:spPr>
          <p:txBody>
            <a:bodyPr wrap="square" lIns="0" tIns="0" rIns="0" bIns="0" rtlCol="0"/>
            <a:lstStyle/>
            <a:p>
              <a:endParaRPr/>
            </a:p>
          </p:txBody>
        </p:sp>
        <p:sp>
          <p:nvSpPr>
            <p:cNvPr id="16" name="object 16"/>
            <p:cNvSpPr/>
            <p:nvPr/>
          </p:nvSpPr>
          <p:spPr>
            <a:xfrm>
              <a:off x="5894247" y="9759675"/>
              <a:ext cx="1270" cy="0"/>
            </a:xfrm>
            <a:custGeom>
              <a:avLst/>
              <a:gdLst/>
              <a:ahLst/>
              <a:cxnLst/>
              <a:rect l="l" t="t" r="r" b="b"/>
              <a:pathLst>
                <a:path w="1270">
                  <a:moveTo>
                    <a:pt x="0" y="0"/>
                  </a:moveTo>
                  <a:lnTo>
                    <a:pt x="911" y="0"/>
                  </a:lnTo>
                </a:path>
              </a:pathLst>
            </a:custGeom>
            <a:ln w="3175">
              <a:solidFill>
                <a:srgbClr val="D6A65F"/>
              </a:solidFill>
            </a:ln>
          </p:spPr>
          <p:txBody>
            <a:bodyPr wrap="square" lIns="0" tIns="0" rIns="0" bIns="0" rtlCol="0"/>
            <a:lstStyle/>
            <a:p>
              <a:endParaRPr/>
            </a:p>
          </p:txBody>
        </p:sp>
        <p:sp>
          <p:nvSpPr>
            <p:cNvPr id="17" name="object 17"/>
            <p:cNvSpPr/>
            <p:nvPr/>
          </p:nvSpPr>
          <p:spPr>
            <a:xfrm>
              <a:off x="5893511" y="9758933"/>
              <a:ext cx="2540" cy="0"/>
            </a:xfrm>
            <a:custGeom>
              <a:avLst/>
              <a:gdLst/>
              <a:ahLst/>
              <a:cxnLst/>
              <a:rect l="l" t="t" r="r" b="b"/>
              <a:pathLst>
                <a:path w="2539">
                  <a:moveTo>
                    <a:pt x="0" y="0"/>
                  </a:moveTo>
                  <a:lnTo>
                    <a:pt x="2386" y="0"/>
                  </a:lnTo>
                </a:path>
              </a:pathLst>
            </a:custGeom>
            <a:ln w="3175">
              <a:solidFill>
                <a:srgbClr val="D6A65F"/>
              </a:solidFill>
            </a:ln>
          </p:spPr>
          <p:txBody>
            <a:bodyPr wrap="square" lIns="0" tIns="0" rIns="0" bIns="0" rtlCol="0"/>
            <a:lstStyle/>
            <a:p>
              <a:endParaRPr/>
            </a:p>
          </p:txBody>
        </p:sp>
        <p:sp>
          <p:nvSpPr>
            <p:cNvPr id="18" name="object 18"/>
            <p:cNvSpPr/>
            <p:nvPr/>
          </p:nvSpPr>
          <p:spPr>
            <a:xfrm>
              <a:off x="5892774" y="9758197"/>
              <a:ext cx="3175" cy="0"/>
            </a:xfrm>
            <a:custGeom>
              <a:avLst/>
              <a:gdLst/>
              <a:ahLst/>
              <a:cxnLst/>
              <a:rect l="l" t="t" r="r" b="b"/>
              <a:pathLst>
                <a:path w="3175">
                  <a:moveTo>
                    <a:pt x="0" y="0"/>
                  </a:moveTo>
                  <a:lnTo>
                    <a:pt x="3122" y="0"/>
                  </a:lnTo>
                </a:path>
              </a:pathLst>
            </a:custGeom>
            <a:ln w="3175">
              <a:solidFill>
                <a:srgbClr val="D6A65F"/>
              </a:solidFill>
            </a:ln>
          </p:spPr>
          <p:txBody>
            <a:bodyPr wrap="square" lIns="0" tIns="0" rIns="0" bIns="0" rtlCol="0"/>
            <a:lstStyle/>
            <a:p>
              <a:endParaRPr/>
            </a:p>
          </p:txBody>
        </p:sp>
        <p:sp>
          <p:nvSpPr>
            <p:cNvPr id="19" name="object 19"/>
            <p:cNvSpPr/>
            <p:nvPr/>
          </p:nvSpPr>
          <p:spPr>
            <a:xfrm>
              <a:off x="5892037" y="9757460"/>
              <a:ext cx="5080" cy="0"/>
            </a:xfrm>
            <a:custGeom>
              <a:avLst/>
              <a:gdLst/>
              <a:ahLst/>
              <a:cxnLst/>
              <a:rect l="l" t="t" r="r" b="b"/>
              <a:pathLst>
                <a:path w="5079">
                  <a:moveTo>
                    <a:pt x="0" y="0"/>
                  </a:moveTo>
                  <a:lnTo>
                    <a:pt x="4596" y="0"/>
                  </a:lnTo>
                </a:path>
              </a:pathLst>
            </a:custGeom>
            <a:ln w="3175">
              <a:solidFill>
                <a:srgbClr val="D6A65F"/>
              </a:solidFill>
            </a:ln>
          </p:spPr>
          <p:txBody>
            <a:bodyPr wrap="square" lIns="0" tIns="0" rIns="0" bIns="0" rtlCol="0"/>
            <a:lstStyle/>
            <a:p>
              <a:endParaRPr/>
            </a:p>
          </p:txBody>
        </p:sp>
        <p:sp>
          <p:nvSpPr>
            <p:cNvPr id="20" name="object 20"/>
            <p:cNvSpPr/>
            <p:nvPr/>
          </p:nvSpPr>
          <p:spPr>
            <a:xfrm>
              <a:off x="5891301" y="9756723"/>
              <a:ext cx="5715" cy="0"/>
            </a:xfrm>
            <a:custGeom>
              <a:avLst/>
              <a:gdLst/>
              <a:ahLst/>
              <a:cxnLst/>
              <a:rect l="l" t="t" r="r" b="b"/>
              <a:pathLst>
                <a:path w="5714">
                  <a:moveTo>
                    <a:pt x="0" y="0"/>
                  </a:moveTo>
                  <a:lnTo>
                    <a:pt x="5333" y="0"/>
                  </a:lnTo>
                </a:path>
              </a:pathLst>
            </a:custGeom>
            <a:ln w="3175">
              <a:solidFill>
                <a:srgbClr val="D6A65F"/>
              </a:solidFill>
            </a:ln>
          </p:spPr>
          <p:txBody>
            <a:bodyPr wrap="square" lIns="0" tIns="0" rIns="0" bIns="0" rtlCol="0"/>
            <a:lstStyle/>
            <a:p>
              <a:endParaRPr/>
            </a:p>
          </p:txBody>
        </p:sp>
        <p:sp>
          <p:nvSpPr>
            <p:cNvPr id="21" name="object 21"/>
            <p:cNvSpPr/>
            <p:nvPr/>
          </p:nvSpPr>
          <p:spPr>
            <a:xfrm>
              <a:off x="5890564" y="9755984"/>
              <a:ext cx="6350" cy="0"/>
            </a:xfrm>
            <a:custGeom>
              <a:avLst/>
              <a:gdLst/>
              <a:ahLst/>
              <a:cxnLst/>
              <a:rect l="l" t="t" r="r" b="b"/>
              <a:pathLst>
                <a:path w="6350">
                  <a:moveTo>
                    <a:pt x="0" y="0"/>
                  </a:moveTo>
                  <a:lnTo>
                    <a:pt x="6070" y="0"/>
                  </a:lnTo>
                </a:path>
              </a:pathLst>
            </a:custGeom>
            <a:ln w="3175">
              <a:solidFill>
                <a:srgbClr val="D6A65F"/>
              </a:solidFill>
            </a:ln>
          </p:spPr>
          <p:txBody>
            <a:bodyPr wrap="square" lIns="0" tIns="0" rIns="0" bIns="0" rtlCol="0"/>
            <a:lstStyle/>
            <a:p>
              <a:endParaRPr/>
            </a:p>
          </p:txBody>
        </p:sp>
        <p:sp>
          <p:nvSpPr>
            <p:cNvPr id="22" name="object 22"/>
            <p:cNvSpPr/>
            <p:nvPr/>
          </p:nvSpPr>
          <p:spPr>
            <a:xfrm>
              <a:off x="5591378" y="9449714"/>
              <a:ext cx="324409" cy="305992"/>
            </a:xfrm>
            <a:prstGeom prst="rect">
              <a:avLst/>
            </a:prstGeom>
            <a:blipFill>
              <a:blip r:embed="rId3" cstate="print"/>
              <a:stretch>
                <a:fillRect/>
              </a:stretch>
            </a:blipFill>
          </p:spPr>
          <p:txBody>
            <a:bodyPr wrap="square" lIns="0" tIns="0" rIns="0" bIns="0" rtlCol="0"/>
            <a:lstStyle/>
            <a:p>
              <a:endParaRPr/>
            </a:p>
          </p:txBody>
        </p:sp>
        <p:sp>
          <p:nvSpPr>
            <p:cNvPr id="23" name="object 23"/>
            <p:cNvSpPr/>
            <p:nvPr/>
          </p:nvSpPr>
          <p:spPr>
            <a:xfrm>
              <a:off x="5644438" y="9519720"/>
              <a:ext cx="7531" cy="2387"/>
            </a:xfrm>
            <a:prstGeom prst="rect">
              <a:avLst/>
            </a:prstGeom>
            <a:blipFill>
              <a:blip r:embed="rId4" cstate="print"/>
              <a:stretch>
                <a:fillRect/>
              </a:stretch>
            </a:blipFill>
          </p:spPr>
          <p:txBody>
            <a:bodyPr wrap="square" lIns="0" tIns="0" rIns="0" bIns="0" rtlCol="0"/>
            <a:lstStyle/>
            <a:p>
              <a:endParaRPr/>
            </a:p>
          </p:txBody>
        </p:sp>
        <p:sp>
          <p:nvSpPr>
            <p:cNvPr id="24" name="object 24"/>
            <p:cNvSpPr/>
            <p:nvPr/>
          </p:nvSpPr>
          <p:spPr>
            <a:xfrm>
              <a:off x="5643702" y="9519439"/>
              <a:ext cx="10795" cy="0"/>
            </a:xfrm>
            <a:custGeom>
              <a:avLst/>
              <a:gdLst/>
              <a:ahLst/>
              <a:cxnLst/>
              <a:rect l="l" t="t" r="r" b="b"/>
              <a:pathLst>
                <a:path w="10795">
                  <a:moveTo>
                    <a:pt x="0" y="0"/>
                  </a:moveTo>
                  <a:lnTo>
                    <a:pt x="10491" y="0"/>
                  </a:lnTo>
                </a:path>
              </a:pathLst>
            </a:custGeom>
            <a:ln w="3175">
              <a:solidFill>
                <a:srgbClr val="D6A65F"/>
              </a:solidFill>
            </a:ln>
          </p:spPr>
          <p:txBody>
            <a:bodyPr wrap="square" lIns="0" tIns="0" rIns="0" bIns="0" rtlCol="0"/>
            <a:lstStyle/>
            <a:p>
              <a:endParaRPr/>
            </a:p>
          </p:txBody>
        </p:sp>
        <p:sp>
          <p:nvSpPr>
            <p:cNvPr id="25" name="object 25"/>
            <p:cNvSpPr/>
            <p:nvPr/>
          </p:nvSpPr>
          <p:spPr>
            <a:xfrm>
              <a:off x="5642965" y="9518700"/>
              <a:ext cx="14604" cy="0"/>
            </a:xfrm>
            <a:custGeom>
              <a:avLst/>
              <a:gdLst/>
              <a:ahLst/>
              <a:cxnLst/>
              <a:rect l="l" t="t" r="r" b="b"/>
              <a:pathLst>
                <a:path w="14604">
                  <a:moveTo>
                    <a:pt x="0" y="0"/>
                  </a:moveTo>
                  <a:lnTo>
                    <a:pt x="14175" y="0"/>
                  </a:lnTo>
                </a:path>
              </a:pathLst>
            </a:custGeom>
            <a:ln w="3175">
              <a:solidFill>
                <a:srgbClr val="D6A65F"/>
              </a:solidFill>
            </a:ln>
          </p:spPr>
          <p:txBody>
            <a:bodyPr wrap="square" lIns="0" tIns="0" rIns="0" bIns="0" rtlCol="0"/>
            <a:lstStyle/>
            <a:p>
              <a:endParaRPr/>
            </a:p>
          </p:txBody>
        </p:sp>
        <p:sp>
          <p:nvSpPr>
            <p:cNvPr id="26" name="object 26"/>
            <p:cNvSpPr/>
            <p:nvPr/>
          </p:nvSpPr>
          <p:spPr>
            <a:xfrm>
              <a:off x="5642228" y="9517966"/>
              <a:ext cx="18415" cy="0"/>
            </a:xfrm>
            <a:custGeom>
              <a:avLst/>
              <a:gdLst/>
              <a:ahLst/>
              <a:cxnLst/>
              <a:rect l="l" t="t" r="r" b="b"/>
              <a:pathLst>
                <a:path w="18414">
                  <a:moveTo>
                    <a:pt x="0" y="0"/>
                  </a:moveTo>
                  <a:lnTo>
                    <a:pt x="17860" y="0"/>
                  </a:lnTo>
                </a:path>
              </a:pathLst>
            </a:custGeom>
            <a:ln w="3175">
              <a:solidFill>
                <a:srgbClr val="D7A661"/>
              </a:solidFill>
            </a:ln>
          </p:spPr>
          <p:txBody>
            <a:bodyPr wrap="square" lIns="0" tIns="0" rIns="0" bIns="0" rtlCol="0"/>
            <a:lstStyle/>
            <a:p>
              <a:endParaRPr/>
            </a:p>
          </p:txBody>
        </p:sp>
        <p:sp>
          <p:nvSpPr>
            <p:cNvPr id="27" name="object 27"/>
            <p:cNvSpPr/>
            <p:nvPr/>
          </p:nvSpPr>
          <p:spPr>
            <a:xfrm>
              <a:off x="5641492" y="9517227"/>
              <a:ext cx="22860" cy="0"/>
            </a:xfrm>
            <a:custGeom>
              <a:avLst/>
              <a:gdLst/>
              <a:ahLst/>
              <a:cxnLst/>
              <a:rect l="l" t="t" r="r" b="b"/>
              <a:pathLst>
                <a:path w="22860">
                  <a:moveTo>
                    <a:pt x="0" y="0"/>
                  </a:moveTo>
                  <a:lnTo>
                    <a:pt x="22282" y="0"/>
                  </a:lnTo>
                </a:path>
              </a:pathLst>
            </a:custGeom>
            <a:ln w="3175">
              <a:solidFill>
                <a:srgbClr val="D7A661"/>
              </a:solidFill>
            </a:ln>
          </p:spPr>
          <p:txBody>
            <a:bodyPr wrap="square" lIns="0" tIns="0" rIns="0" bIns="0" rtlCol="0"/>
            <a:lstStyle/>
            <a:p>
              <a:endParaRPr/>
            </a:p>
          </p:txBody>
        </p:sp>
        <p:sp>
          <p:nvSpPr>
            <p:cNvPr id="28" name="object 28"/>
            <p:cNvSpPr/>
            <p:nvPr/>
          </p:nvSpPr>
          <p:spPr>
            <a:xfrm>
              <a:off x="5642965" y="9447504"/>
              <a:ext cx="101866" cy="2383"/>
            </a:xfrm>
            <a:prstGeom prst="rect">
              <a:avLst/>
            </a:prstGeom>
            <a:blipFill>
              <a:blip r:embed="rId5" cstate="print"/>
              <a:stretch>
                <a:fillRect/>
              </a:stretch>
            </a:blipFill>
          </p:spPr>
          <p:txBody>
            <a:bodyPr wrap="square" lIns="0" tIns="0" rIns="0" bIns="0" rtlCol="0"/>
            <a:lstStyle/>
            <a:p>
              <a:endParaRPr/>
            </a:p>
          </p:txBody>
        </p:sp>
        <p:sp>
          <p:nvSpPr>
            <p:cNvPr id="29" name="object 29"/>
            <p:cNvSpPr/>
            <p:nvPr/>
          </p:nvSpPr>
          <p:spPr>
            <a:xfrm>
              <a:off x="5653277" y="9447221"/>
              <a:ext cx="81280" cy="0"/>
            </a:xfrm>
            <a:custGeom>
              <a:avLst/>
              <a:gdLst/>
              <a:ahLst/>
              <a:cxnLst/>
              <a:rect l="l" t="t" r="r" b="b"/>
              <a:pathLst>
                <a:path w="81279">
                  <a:moveTo>
                    <a:pt x="0" y="0"/>
                  </a:moveTo>
                  <a:lnTo>
                    <a:pt x="81233" y="0"/>
                  </a:lnTo>
                </a:path>
              </a:pathLst>
            </a:custGeom>
            <a:ln w="3175">
              <a:solidFill>
                <a:srgbClr val="D7A661"/>
              </a:solidFill>
            </a:ln>
          </p:spPr>
          <p:txBody>
            <a:bodyPr wrap="square" lIns="0" tIns="0" rIns="0" bIns="0" rtlCol="0"/>
            <a:lstStyle/>
            <a:p>
              <a:endParaRPr/>
            </a:p>
          </p:txBody>
        </p:sp>
        <p:sp>
          <p:nvSpPr>
            <p:cNvPr id="30" name="object 30"/>
            <p:cNvSpPr/>
            <p:nvPr/>
          </p:nvSpPr>
          <p:spPr>
            <a:xfrm>
              <a:off x="5657697" y="9446484"/>
              <a:ext cx="72390" cy="0"/>
            </a:xfrm>
            <a:custGeom>
              <a:avLst/>
              <a:gdLst/>
              <a:ahLst/>
              <a:cxnLst/>
              <a:rect l="l" t="t" r="r" b="b"/>
              <a:pathLst>
                <a:path w="72389">
                  <a:moveTo>
                    <a:pt x="0" y="0"/>
                  </a:moveTo>
                  <a:lnTo>
                    <a:pt x="72391" y="0"/>
                  </a:lnTo>
                </a:path>
              </a:pathLst>
            </a:custGeom>
            <a:ln w="3175">
              <a:solidFill>
                <a:srgbClr val="D7A661"/>
              </a:solidFill>
            </a:ln>
          </p:spPr>
          <p:txBody>
            <a:bodyPr wrap="square" lIns="0" tIns="0" rIns="0" bIns="0" rtlCol="0"/>
            <a:lstStyle/>
            <a:p>
              <a:endParaRPr/>
            </a:p>
          </p:txBody>
        </p:sp>
        <p:sp>
          <p:nvSpPr>
            <p:cNvPr id="31" name="object 31"/>
            <p:cNvSpPr/>
            <p:nvPr/>
          </p:nvSpPr>
          <p:spPr>
            <a:xfrm>
              <a:off x="5662853" y="9445750"/>
              <a:ext cx="62230" cy="0"/>
            </a:xfrm>
            <a:custGeom>
              <a:avLst/>
              <a:gdLst/>
              <a:ahLst/>
              <a:cxnLst/>
              <a:rect l="l" t="t" r="r" b="b"/>
              <a:pathLst>
                <a:path w="62229">
                  <a:moveTo>
                    <a:pt x="0" y="0"/>
                  </a:moveTo>
                  <a:lnTo>
                    <a:pt x="62074" y="0"/>
                  </a:lnTo>
                </a:path>
              </a:pathLst>
            </a:custGeom>
            <a:ln w="3175">
              <a:solidFill>
                <a:srgbClr val="D7A661"/>
              </a:solidFill>
            </a:ln>
          </p:spPr>
          <p:txBody>
            <a:bodyPr wrap="square" lIns="0" tIns="0" rIns="0" bIns="0" rtlCol="0"/>
            <a:lstStyle/>
            <a:p>
              <a:endParaRPr/>
            </a:p>
          </p:txBody>
        </p:sp>
        <p:sp>
          <p:nvSpPr>
            <p:cNvPr id="32" name="object 32"/>
            <p:cNvSpPr/>
            <p:nvPr/>
          </p:nvSpPr>
          <p:spPr>
            <a:xfrm>
              <a:off x="5668746" y="9445013"/>
              <a:ext cx="50800" cy="0"/>
            </a:xfrm>
            <a:custGeom>
              <a:avLst/>
              <a:gdLst/>
              <a:ahLst/>
              <a:cxnLst/>
              <a:rect l="l" t="t" r="r" b="b"/>
              <a:pathLst>
                <a:path w="50800">
                  <a:moveTo>
                    <a:pt x="0" y="0"/>
                  </a:moveTo>
                  <a:lnTo>
                    <a:pt x="50283" y="0"/>
                  </a:lnTo>
                </a:path>
              </a:pathLst>
            </a:custGeom>
            <a:ln w="3175">
              <a:solidFill>
                <a:srgbClr val="D7A661"/>
              </a:solidFill>
            </a:ln>
          </p:spPr>
          <p:txBody>
            <a:bodyPr wrap="square" lIns="0" tIns="0" rIns="0" bIns="0" rtlCol="0"/>
            <a:lstStyle/>
            <a:p>
              <a:endParaRPr/>
            </a:p>
          </p:txBody>
        </p:sp>
        <p:sp>
          <p:nvSpPr>
            <p:cNvPr id="33" name="object 33"/>
            <p:cNvSpPr/>
            <p:nvPr/>
          </p:nvSpPr>
          <p:spPr>
            <a:xfrm>
              <a:off x="5676125" y="9444274"/>
              <a:ext cx="35560" cy="0"/>
            </a:xfrm>
            <a:custGeom>
              <a:avLst/>
              <a:gdLst/>
              <a:ahLst/>
              <a:cxnLst/>
              <a:rect l="l" t="t" r="r" b="b"/>
              <a:pathLst>
                <a:path w="35560">
                  <a:moveTo>
                    <a:pt x="0" y="0"/>
                  </a:moveTo>
                  <a:lnTo>
                    <a:pt x="35546" y="0"/>
                  </a:lnTo>
                </a:path>
              </a:pathLst>
            </a:custGeom>
            <a:ln w="3175">
              <a:solidFill>
                <a:srgbClr val="D7A661"/>
              </a:solidFill>
            </a:ln>
          </p:spPr>
          <p:txBody>
            <a:bodyPr wrap="square" lIns="0" tIns="0" rIns="0" bIns="0" rtlCol="0"/>
            <a:lstStyle/>
            <a:p>
              <a:endParaRPr/>
            </a:p>
          </p:txBody>
        </p:sp>
        <p:sp>
          <p:nvSpPr>
            <p:cNvPr id="34" name="object 34"/>
            <p:cNvSpPr/>
            <p:nvPr/>
          </p:nvSpPr>
          <p:spPr>
            <a:xfrm>
              <a:off x="5645911" y="9882280"/>
              <a:ext cx="95971" cy="5331"/>
            </a:xfrm>
            <a:prstGeom prst="rect">
              <a:avLst/>
            </a:prstGeom>
            <a:blipFill>
              <a:blip r:embed="rId6" cstate="print"/>
              <a:stretch>
                <a:fillRect/>
              </a:stretch>
            </a:blipFill>
          </p:spPr>
          <p:txBody>
            <a:bodyPr wrap="square" lIns="0" tIns="0" rIns="0" bIns="0" rtlCol="0"/>
            <a:lstStyle/>
            <a:p>
              <a:endParaRPr/>
            </a:p>
          </p:txBody>
        </p:sp>
        <p:sp>
          <p:nvSpPr>
            <p:cNvPr id="35" name="object 35"/>
            <p:cNvSpPr/>
            <p:nvPr/>
          </p:nvSpPr>
          <p:spPr>
            <a:xfrm>
              <a:off x="5642965" y="9881996"/>
              <a:ext cx="102235" cy="0"/>
            </a:xfrm>
            <a:custGeom>
              <a:avLst/>
              <a:gdLst/>
              <a:ahLst/>
              <a:cxnLst/>
              <a:rect l="l" t="t" r="r" b="b"/>
              <a:pathLst>
                <a:path w="102235">
                  <a:moveTo>
                    <a:pt x="0" y="0"/>
                  </a:moveTo>
                  <a:lnTo>
                    <a:pt x="101866" y="0"/>
                  </a:lnTo>
                </a:path>
              </a:pathLst>
            </a:custGeom>
            <a:ln w="3175">
              <a:solidFill>
                <a:srgbClr val="D7A661"/>
              </a:solidFill>
            </a:ln>
          </p:spPr>
          <p:txBody>
            <a:bodyPr wrap="square" lIns="0" tIns="0" rIns="0" bIns="0" rtlCol="0"/>
            <a:lstStyle/>
            <a:p>
              <a:endParaRPr/>
            </a:p>
          </p:txBody>
        </p:sp>
        <p:sp>
          <p:nvSpPr>
            <p:cNvPr id="36" name="object 36"/>
            <p:cNvSpPr/>
            <p:nvPr/>
          </p:nvSpPr>
          <p:spPr>
            <a:xfrm>
              <a:off x="5528005" y="9813010"/>
              <a:ext cx="269874" cy="68705"/>
            </a:xfrm>
            <a:prstGeom prst="rect">
              <a:avLst/>
            </a:prstGeom>
            <a:blipFill>
              <a:blip r:embed="rId7" cstate="print"/>
              <a:stretch>
                <a:fillRect/>
              </a:stretch>
            </a:blipFill>
          </p:spPr>
          <p:txBody>
            <a:bodyPr wrap="square" lIns="0" tIns="0" rIns="0" bIns="0" rtlCol="0"/>
            <a:lstStyle/>
            <a:p>
              <a:endParaRPr/>
            </a:p>
          </p:txBody>
        </p:sp>
        <p:sp>
          <p:nvSpPr>
            <p:cNvPr id="37" name="object 37"/>
            <p:cNvSpPr/>
            <p:nvPr/>
          </p:nvSpPr>
          <p:spPr>
            <a:xfrm>
              <a:off x="5727712" y="9810800"/>
              <a:ext cx="20071" cy="3118"/>
            </a:xfrm>
            <a:prstGeom prst="rect">
              <a:avLst/>
            </a:prstGeom>
            <a:blipFill>
              <a:blip r:embed="rId8" cstate="print"/>
              <a:stretch>
                <a:fillRect/>
              </a:stretch>
            </a:blipFill>
          </p:spPr>
          <p:txBody>
            <a:bodyPr wrap="square" lIns="0" tIns="0" rIns="0" bIns="0" rtlCol="0"/>
            <a:lstStyle/>
            <a:p>
              <a:endParaRPr/>
            </a:p>
          </p:txBody>
        </p:sp>
        <p:sp>
          <p:nvSpPr>
            <p:cNvPr id="38" name="object 38"/>
            <p:cNvSpPr/>
            <p:nvPr/>
          </p:nvSpPr>
          <p:spPr>
            <a:xfrm>
              <a:off x="5738761" y="9810519"/>
              <a:ext cx="5715" cy="0"/>
            </a:xfrm>
            <a:custGeom>
              <a:avLst/>
              <a:gdLst/>
              <a:ahLst/>
              <a:cxnLst/>
              <a:rect l="l" t="t" r="r" b="b"/>
              <a:pathLst>
                <a:path w="5714">
                  <a:moveTo>
                    <a:pt x="0" y="0"/>
                  </a:moveTo>
                  <a:lnTo>
                    <a:pt x="5333" y="0"/>
                  </a:lnTo>
                </a:path>
              </a:pathLst>
            </a:custGeom>
            <a:ln w="3175">
              <a:solidFill>
                <a:srgbClr val="D6A65F"/>
              </a:solidFill>
            </a:ln>
          </p:spPr>
          <p:txBody>
            <a:bodyPr wrap="square" lIns="0" tIns="0" rIns="0" bIns="0" rtlCol="0"/>
            <a:lstStyle/>
            <a:p>
              <a:endParaRPr/>
            </a:p>
          </p:txBody>
        </p:sp>
        <p:sp>
          <p:nvSpPr>
            <p:cNvPr id="39" name="object 39"/>
            <p:cNvSpPr/>
            <p:nvPr/>
          </p:nvSpPr>
          <p:spPr>
            <a:xfrm>
              <a:off x="5740971" y="9809780"/>
              <a:ext cx="2540" cy="0"/>
            </a:xfrm>
            <a:custGeom>
              <a:avLst/>
              <a:gdLst/>
              <a:ahLst/>
              <a:cxnLst/>
              <a:rect l="l" t="t" r="r" b="b"/>
              <a:pathLst>
                <a:path w="2539">
                  <a:moveTo>
                    <a:pt x="0" y="0"/>
                  </a:moveTo>
                  <a:lnTo>
                    <a:pt x="2386" y="0"/>
                  </a:lnTo>
                </a:path>
              </a:pathLst>
            </a:custGeom>
            <a:ln w="3175">
              <a:solidFill>
                <a:srgbClr val="D6A65F"/>
              </a:solidFill>
            </a:ln>
          </p:spPr>
          <p:txBody>
            <a:bodyPr wrap="square" lIns="0" tIns="0" rIns="0" bIns="0" rtlCol="0"/>
            <a:lstStyle/>
            <a:p>
              <a:endParaRPr/>
            </a:p>
          </p:txBody>
        </p:sp>
        <p:sp>
          <p:nvSpPr>
            <p:cNvPr id="40" name="object 40"/>
            <p:cNvSpPr/>
            <p:nvPr/>
          </p:nvSpPr>
          <p:spPr>
            <a:xfrm>
              <a:off x="5471998" y="9574250"/>
              <a:ext cx="185127" cy="238932"/>
            </a:xfrm>
            <a:prstGeom prst="rect">
              <a:avLst/>
            </a:prstGeom>
            <a:blipFill>
              <a:blip r:embed="rId9" cstate="print"/>
              <a:stretch>
                <a:fillRect/>
              </a:stretch>
            </a:blipFill>
          </p:spPr>
          <p:txBody>
            <a:bodyPr wrap="square" lIns="0" tIns="0" rIns="0" bIns="0" rtlCol="0"/>
            <a:lstStyle/>
            <a:p>
              <a:endParaRPr/>
            </a:p>
          </p:txBody>
        </p:sp>
        <p:sp>
          <p:nvSpPr>
            <p:cNvPr id="41" name="object 41"/>
            <p:cNvSpPr/>
            <p:nvPr/>
          </p:nvSpPr>
          <p:spPr>
            <a:xfrm>
              <a:off x="5491162" y="9467621"/>
              <a:ext cx="400342" cy="397122"/>
            </a:xfrm>
            <a:prstGeom prst="rect">
              <a:avLst/>
            </a:prstGeom>
            <a:blipFill>
              <a:blip r:embed="rId10" cstate="print"/>
              <a:stretch>
                <a:fillRect/>
              </a:stretch>
            </a:blipFill>
          </p:spPr>
          <p:txBody>
            <a:bodyPr wrap="square" lIns="0" tIns="0" rIns="0" bIns="0" rtlCol="0"/>
            <a:lstStyle/>
            <a:p>
              <a:endParaRPr/>
            </a:p>
          </p:txBody>
        </p:sp>
      </p:grpSp>
      <p:sp>
        <p:nvSpPr>
          <p:cNvPr id="42" name="object 42"/>
          <p:cNvSpPr/>
          <p:nvPr/>
        </p:nvSpPr>
        <p:spPr>
          <a:xfrm>
            <a:off x="5991568" y="9512113"/>
            <a:ext cx="852728" cy="307221"/>
          </a:xfrm>
          <a:prstGeom prst="rect">
            <a:avLst/>
          </a:prstGeom>
          <a:blipFill>
            <a:blip r:embed="rId11"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5591810" cy="972061"/>
          </a:xfrm>
          <a:prstGeom prst="rect">
            <a:avLst/>
          </a:prstGeom>
        </p:spPr>
        <p:txBody>
          <a:bodyPr vert="horz" wrap="square" lIns="0" tIns="48260" rIns="0" bIns="0" rtlCol="0">
            <a:spAutoFit/>
          </a:bodyPr>
          <a:lstStyle/>
          <a:p>
            <a:pPr marL="12700" marR="5080">
              <a:lnSpc>
                <a:spcPts val="2400"/>
              </a:lnSpc>
              <a:spcBef>
                <a:spcPts val="380"/>
              </a:spcBef>
            </a:pPr>
            <a:r>
              <a:rPr sz="2200" b="1" spc="125" dirty="0">
                <a:solidFill>
                  <a:srgbClr val="4A4B4C"/>
                </a:solidFill>
                <a:latin typeface="Arial"/>
                <a:cs typeface="Arial"/>
              </a:rPr>
              <a:t>Διαπολιτισμική </a:t>
            </a:r>
            <a:r>
              <a:rPr sz="2200" b="1" spc="110" dirty="0">
                <a:solidFill>
                  <a:srgbClr val="4A4B4C"/>
                </a:solidFill>
                <a:latin typeface="Arial"/>
                <a:cs typeface="Arial"/>
              </a:rPr>
              <a:t>επικοινωνία:  </a:t>
            </a:r>
            <a:r>
              <a:rPr sz="2200" b="1" spc="120" dirty="0">
                <a:solidFill>
                  <a:srgbClr val="4A4B4C"/>
                </a:solidFill>
                <a:latin typeface="Arial"/>
                <a:cs typeface="Arial"/>
              </a:rPr>
              <a:t>Πολιτισ</a:t>
            </a:r>
            <a:r>
              <a:rPr lang="el-GR" sz="2200" b="1" spc="120" dirty="0">
                <a:solidFill>
                  <a:srgbClr val="4A4B4C"/>
                </a:solidFill>
                <a:latin typeface="Arial"/>
                <a:cs typeface="Arial"/>
              </a:rPr>
              <a:t>μ</a:t>
            </a:r>
            <a:r>
              <a:rPr sz="2200" b="1" spc="120" dirty="0" err="1">
                <a:solidFill>
                  <a:srgbClr val="4A4B4C"/>
                </a:solidFill>
                <a:latin typeface="Arial"/>
                <a:cs typeface="Arial"/>
              </a:rPr>
              <a:t>ικές</a:t>
            </a:r>
            <a:r>
              <a:rPr sz="2200" b="1" spc="120" dirty="0">
                <a:solidFill>
                  <a:srgbClr val="4A4B4C"/>
                </a:solidFill>
                <a:latin typeface="Arial"/>
                <a:cs typeface="Arial"/>
              </a:rPr>
              <a:t> </a:t>
            </a:r>
            <a:r>
              <a:rPr sz="2200" b="1" spc="105" dirty="0">
                <a:solidFill>
                  <a:srgbClr val="4A4B4C"/>
                </a:solidFill>
                <a:latin typeface="Arial"/>
                <a:cs typeface="Arial"/>
              </a:rPr>
              <a:t>διαστάσεις </a:t>
            </a:r>
            <a:r>
              <a:rPr sz="2200" b="1" spc="155" dirty="0">
                <a:solidFill>
                  <a:srgbClr val="4A4B4C"/>
                </a:solidFill>
                <a:latin typeface="Arial"/>
                <a:cs typeface="Arial"/>
              </a:rPr>
              <a:t>του</a:t>
            </a:r>
            <a:r>
              <a:rPr sz="2200" b="1" spc="170" dirty="0">
                <a:solidFill>
                  <a:srgbClr val="4A4B4C"/>
                </a:solidFill>
                <a:latin typeface="Arial"/>
                <a:cs typeface="Arial"/>
              </a:rPr>
              <a:t> </a:t>
            </a:r>
            <a:r>
              <a:rPr sz="2200" b="1" spc="150" dirty="0">
                <a:solidFill>
                  <a:srgbClr val="4A4B4C"/>
                </a:solidFill>
                <a:latin typeface="Arial"/>
                <a:cs typeface="Arial"/>
              </a:rPr>
              <a:t>Hofstede</a:t>
            </a:r>
            <a:endParaRPr sz="2200" dirty="0">
              <a:latin typeface="Arial"/>
              <a:cs typeface="Arial"/>
            </a:endParaRPr>
          </a:p>
        </p:txBody>
      </p:sp>
      <p:sp>
        <p:nvSpPr>
          <p:cNvPr id="3" name="object 3"/>
          <p:cNvSpPr txBox="1"/>
          <p:nvPr/>
        </p:nvSpPr>
        <p:spPr>
          <a:xfrm>
            <a:off x="707299" y="2129777"/>
            <a:ext cx="6147435" cy="838200"/>
          </a:xfrm>
          <a:prstGeom prst="rect">
            <a:avLst/>
          </a:prstGeom>
        </p:spPr>
        <p:txBody>
          <a:bodyPr vert="horz" wrap="square" lIns="0" tIns="12700" rIns="0" bIns="0" rtlCol="0">
            <a:spAutoFit/>
          </a:bodyPr>
          <a:lstStyle/>
          <a:p>
            <a:pPr marL="12700" marR="5080" algn="just">
              <a:lnSpc>
                <a:spcPct val="111100"/>
              </a:lnSpc>
              <a:spcBef>
                <a:spcPts val="100"/>
              </a:spcBef>
            </a:pPr>
            <a:r>
              <a:rPr sz="1200" spc="-5" dirty="0">
                <a:solidFill>
                  <a:srgbClr val="4A4B4C"/>
                </a:solidFill>
                <a:latin typeface="Noto Sans"/>
                <a:cs typeface="Noto Sans"/>
              </a:rPr>
              <a:t>Η </a:t>
            </a:r>
            <a:r>
              <a:rPr sz="1200" spc="-10" dirty="0">
                <a:solidFill>
                  <a:srgbClr val="4A4B4C"/>
                </a:solidFill>
                <a:latin typeface="Noto Sans"/>
                <a:cs typeface="Noto Sans"/>
              </a:rPr>
              <a:t>θεωρία </a:t>
            </a:r>
            <a:r>
              <a:rPr sz="1200" spc="-15" dirty="0">
                <a:solidFill>
                  <a:srgbClr val="4A4B4C"/>
                </a:solidFill>
                <a:latin typeface="Noto Sans"/>
                <a:cs typeface="Noto Sans"/>
              </a:rPr>
              <a:t>των </a:t>
            </a:r>
            <a:r>
              <a:rPr sz="1200" spc="-10" dirty="0">
                <a:solidFill>
                  <a:srgbClr val="4A4B4C"/>
                </a:solidFill>
                <a:latin typeface="Noto Sans"/>
                <a:cs typeface="Noto Sans"/>
              </a:rPr>
              <a:t>πολιτισ</a:t>
            </a:r>
            <a:r>
              <a:rPr lang="el-GR" sz="1200" spc="-10" dirty="0">
                <a:solidFill>
                  <a:srgbClr val="4A4B4C"/>
                </a:solidFill>
                <a:latin typeface="Noto Sans"/>
                <a:cs typeface="Noto Sans"/>
              </a:rPr>
              <a:t>μ</a:t>
            </a:r>
            <a:r>
              <a:rPr sz="1200" spc="-10" dirty="0" err="1">
                <a:solidFill>
                  <a:srgbClr val="4A4B4C"/>
                </a:solidFill>
                <a:latin typeface="Noto Sans"/>
                <a:cs typeface="Noto Sans"/>
              </a:rPr>
              <a:t>ικών</a:t>
            </a:r>
            <a:r>
              <a:rPr sz="1200" spc="-10" dirty="0">
                <a:solidFill>
                  <a:srgbClr val="4A4B4C"/>
                </a:solidFill>
                <a:latin typeface="Noto Sans"/>
                <a:cs typeface="Noto Sans"/>
              </a:rPr>
              <a:t> </a:t>
            </a:r>
            <a:r>
              <a:rPr sz="1200" spc="-15" dirty="0">
                <a:solidFill>
                  <a:srgbClr val="4A4B4C"/>
                </a:solidFill>
                <a:latin typeface="Noto Sans"/>
                <a:cs typeface="Noto Sans"/>
              </a:rPr>
              <a:t>διαστάσεων </a:t>
            </a:r>
            <a:r>
              <a:rPr sz="1200" spc="-10" dirty="0">
                <a:solidFill>
                  <a:srgbClr val="4A4B4C"/>
                </a:solidFill>
                <a:latin typeface="Noto Sans"/>
                <a:cs typeface="Noto Sans"/>
              </a:rPr>
              <a:t>του </a:t>
            </a:r>
            <a:r>
              <a:rPr sz="1200" spc="-5" dirty="0">
                <a:solidFill>
                  <a:srgbClr val="4A4B4C"/>
                </a:solidFill>
                <a:latin typeface="Noto Sans"/>
                <a:cs typeface="Noto Sans"/>
              </a:rPr>
              <a:t>Hofstede </a:t>
            </a:r>
            <a:r>
              <a:rPr sz="1200" spc="-10" dirty="0">
                <a:solidFill>
                  <a:srgbClr val="4A4B4C"/>
                </a:solidFill>
                <a:latin typeface="Noto Sans"/>
                <a:cs typeface="Noto Sans"/>
              </a:rPr>
              <a:t>περιγράφει τις </a:t>
            </a:r>
            <a:r>
              <a:rPr sz="1200" spc="-15" dirty="0">
                <a:solidFill>
                  <a:srgbClr val="4A4B4C"/>
                </a:solidFill>
                <a:latin typeface="Noto Sans"/>
                <a:cs typeface="Noto Sans"/>
              </a:rPr>
              <a:t>επιδράσεις </a:t>
            </a:r>
            <a:r>
              <a:rPr sz="1200" spc="-10" dirty="0">
                <a:solidFill>
                  <a:srgbClr val="4A4B4C"/>
                </a:solidFill>
                <a:latin typeface="Noto Sans"/>
                <a:cs typeface="Noto Sans"/>
              </a:rPr>
              <a:t>της  </a:t>
            </a:r>
            <a:r>
              <a:rPr sz="1200" spc="-15" dirty="0">
                <a:solidFill>
                  <a:srgbClr val="4A4B4C"/>
                </a:solidFill>
                <a:latin typeface="Noto Sans"/>
                <a:cs typeface="Noto Sans"/>
              </a:rPr>
              <a:t>κουλτούρας </a:t>
            </a:r>
            <a:r>
              <a:rPr sz="1200" spc="-10" dirty="0">
                <a:solidFill>
                  <a:srgbClr val="4A4B4C"/>
                </a:solidFill>
                <a:latin typeface="Noto Sans"/>
                <a:cs typeface="Noto Sans"/>
              </a:rPr>
              <a:t>μιας </a:t>
            </a:r>
            <a:r>
              <a:rPr sz="1200" spc="-15" dirty="0">
                <a:solidFill>
                  <a:srgbClr val="4A4B4C"/>
                </a:solidFill>
                <a:latin typeface="Noto Sans"/>
                <a:cs typeface="Noto Sans"/>
              </a:rPr>
              <a:t>κοινωνίας </a:t>
            </a:r>
            <a:r>
              <a:rPr sz="1200" spc="-10" dirty="0">
                <a:solidFill>
                  <a:srgbClr val="4A4B4C"/>
                </a:solidFill>
                <a:latin typeface="Noto Sans"/>
                <a:cs typeface="Noto Sans"/>
              </a:rPr>
              <a:t>στις αξίες </a:t>
            </a:r>
            <a:r>
              <a:rPr sz="1200" spc="-15" dirty="0">
                <a:solidFill>
                  <a:srgbClr val="4A4B4C"/>
                </a:solidFill>
                <a:latin typeface="Noto Sans"/>
                <a:cs typeface="Noto Sans"/>
              </a:rPr>
              <a:t>των μελών </a:t>
            </a:r>
            <a:r>
              <a:rPr sz="1200" spc="-10" dirty="0">
                <a:solidFill>
                  <a:srgbClr val="4A4B4C"/>
                </a:solidFill>
                <a:latin typeface="Noto Sans"/>
                <a:cs typeface="Noto Sans"/>
              </a:rPr>
              <a:t>της </a:t>
            </a:r>
            <a:r>
              <a:rPr sz="1200" spc="-15" dirty="0">
                <a:solidFill>
                  <a:srgbClr val="4A4B4C"/>
                </a:solidFill>
                <a:latin typeface="Noto Sans"/>
                <a:cs typeface="Noto Sans"/>
              </a:rPr>
              <a:t>και </a:t>
            </a:r>
            <a:r>
              <a:rPr sz="1200" spc="-10" dirty="0">
                <a:solidFill>
                  <a:srgbClr val="4A4B4C"/>
                </a:solidFill>
                <a:latin typeface="Noto Sans"/>
                <a:cs typeface="Noto Sans"/>
              </a:rPr>
              <a:t>τον τρόπο με τον </a:t>
            </a:r>
            <a:r>
              <a:rPr sz="1200" spc="-5" dirty="0">
                <a:solidFill>
                  <a:srgbClr val="4A4B4C"/>
                </a:solidFill>
                <a:latin typeface="Noto Sans"/>
                <a:cs typeface="Noto Sans"/>
              </a:rPr>
              <a:t>οποίο  </a:t>
            </a:r>
            <a:r>
              <a:rPr sz="1200" spc="-10" dirty="0">
                <a:solidFill>
                  <a:srgbClr val="4A4B4C"/>
                </a:solidFill>
                <a:latin typeface="Noto Sans"/>
                <a:cs typeface="Noto Sans"/>
              </a:rPr>
              <a:t>αυτές </a:t>
            </a:r>
            <a:r>
              <a:rPr sz="1200" spc="-5" dirty="0">
                <a:solidFill>
                  <a:srgbClr val="4A4B4C"/>
                </a:solidFill>
                <a:latin typeface="Noto Sans"/>
                <a:cs typeface="Noto Sans"/>
              </a:rPr>
              <a:t>οι </a:t>
            </a:r>
            <a:r>
              <a:rPr sz="1200" spc="-10" dirty="0">
                <a:solidFill>
                  <a:srgbClr val="4A4B4C"/>
                </a:solidFill>
                <a:latin typeface="Noto Sans"/>
                <a:cs typeface="Noto Sans"/>
              </a:rPr>
              <a:t>αξίες σχετίζονται με τη συμπεριφορά, χρησιμοποιώντας μια ανάλυση </a:t>
            </a:r>
            <a:r>
              <a:rPr sz="1200" spc="-15" dirty="0">
                <a:solidFill>
                  <a:srgbClr val="4A4B4C"/>
                </a:solidFill>
                <a:latin typeface="Noto Sans"/>
                <a:cs typeface="Noto Sans"/>
              </a:rPr>
              <a:t>έξι  </a:t>
            </a:r>
            <a:r>
              <a:rPr sz="1200" spc="-10" dirty="0">
                <a:solidFill>
                  <a:srgbClr val="4A4B4C"/>
                </a:solidFill>
                <a:latin typeface="Noto Sans"/>
                <a:cs typeface="Noto Sans"/>
              </a:rPr>
              <a:t>παραγόντων (Hofstede,</a:t>
            </a:r>
            <a:r>
              <a:rPr sz="1200" spc="5" dirty="0">
                <a:solidFill>
                  <a:srgbClr val="4A4B4C"/>
                </a:solidFill>
                <a:latin typeface="Noto Sans"/>
                <a:cs typeface="Noto Sans"/>
              </a:rPr>
              <a:t> </a:t>
            </a:r>
            <a:r>
              <a:rPr sz="1200" spc="-5" dirty="0">
                <a:solidFill>
                  <a:srgbClr val="4A4B4C"/>
                </a:solidFill>
                <a:latin typeface="Noto Sans"/>
                <a:cs typeface="Noto Sans"/>
              </a:rPr>
              <a:t>1984).</a:t>
            </a:r>
            <a:endParaRPr sz="1200" dirty="0">
              <a:latin typeface="Noto Sans"/>
              <a:cs typeface="Noto Sans"/>
            </a:endParaRPr>
          </a:p>
        </p:txBody>
      </p:sp>
      <p:sp>
        <p:nvSpPr>
          <p:cNvPr id="4" name="object 4"/>
          <p:cNvSpPr/>
          <p:nvPr/>
        </p:nvSpPr>
        <p:spPr>
          <a:xfrm>
            <a:off x="1205344" y="4340441"/>
            <a:ext cx="3416300" cy="750570"/>
          </a:xfrm>
          <a:custGeom>
            <a:avLst/>
            <a:gdLst/>
            <a:ahLst/>
            <a:cxnLst/>
            <a:rect l="l" t="t" r="r" b="b"/>
            <a:pathLst>
              <a:path w="3416300" h="750570">
                <a:moveTo>
                  <a:pt x="0" y="750315"/>
                </a:moveTo>
                <a:lnTo>
                  <a:pt x="3416160" y="750315"/>
                </a:lnTo>
                <a:lnTo>
                  <a:pt x="3416160" y="0"/>
                </a:lnTo>
                <a:lnTo>
                  <a:pt x="0" y="0"/>
                </a:lnTo>
                <a:lnTo>
                  <a:pt x="0" y="750315"/>
                </a:lnTo>
                <a:close/>
              </a:path>
            </a:pathLst>
          </a:custGeom>
          <a:ln w="31750">
            <a:solidFill>
              <a:srgbClr val="EB2847"/>
            </a:solidFill>
          </a:ln>
        </p:spPr>
        <p:txBody>
          <a:bodyPr wrap="square" lIns="0" tIns="0" rIns="0" bIns="0" rtlCol="0"/>
          <a:lstStyle/>
          <a:p>
            <a:endParaRPr/>
          </a:p>
        </p:txBody>
      </p:sp>
      <p:grpSp>
        <p:nvGrpSpPr>
          <p:cNvPr id="5" name="object 5"/>
          <p:cNvGrpSpPr/>
          <p:nvPr/>
        </p:nvGrpSpPr>
        <p:grpSpPr>
          <a:xfrm>
            <a:off x="1189469" y="6313208"/>
            <a:ext cx="3448050" cy="1016635"/>
            <a:chOff x="1189469" y="6313208"/>
            <a:chExt cx="3448050" cy="1016635"/>
          </a:xfrm>
        </p:grpSpPr>
        <p:sp>
          <p:nvSpPr>
            <p:cNvPr id="6" name="object 6"/>
            <p:cNvSpPr/>
            <p:nvPr/>
          </p:nvSpPr>
          <p:spPr>
            <a:xfrm>
              <a:off x="1205344" y="6329083"/>
              <a:ext cx="3416300" cy="984885"/>
            </a:xfrm>
            <a:custGeom>
              <a:avLst/>
              <a:gdLst/>
              <a:ahLst/>
              <a:cxnLst/>
              <a:rect l="l" t="t" r="r" b="b"/>
              <a:pathLst>
                <a:path w="3416300" h="984884">
                  <a:moveTo>
                    <a:pt x="0" y="984313"/>
                  </a:moveTo>
                  <a:lnTo>
                    <a:pt x="3416160" y="984313"/>
                  </a:lnTo>
                  <a:lnTo>
                    <a:pt x="3416160" y="0"/>
                  </a:lnTo>
                  <a:lnTo>
                    <a:pt x="0" y="0"/>
                  </a:lnTo>
                  <a:lnTo>
                    <a:pt x="0" y="984313"/>
                  </a:lnTo>
                  <a:close/>
                </a:path>
              </a:pathLst>
            </a:custGeom>
            <a:ln w="31750">
              <a:solidFill>
                <a:srgbClr val="049F86"/>
              </a:solidFill>
            </a:ln>
          </p:spPr>
          <p:txBody>
            <a:bodyPr wrap="square" lIns="0" tIns="0" rIns="0" bIns="0" rtlCol="0"/>
            <a:lstStyle/>
            <a:p>
              <a:endParaRPr/>
            </a:p>
          </p:txBody>
        </p:sp>
        <p:sp>
          <p:nvSpPr>
            <p:cNvPr id="7" name="object 7"/>
            <p:cNvSpPr/>
            <p:nvPr/>
          </p:nvSpPr>
          <p:spPr>
            <a:xfrm>
              <a:off x="2913418" y="6759384"/>
              <a:ext cx="0" cy="410209"/>
            </a:xfrm>
            <a:custGeom>
              <a:avLst/>
              <a:gdLst/>
              <a:ahLst/>
              <a:cxnLst/>
              <a:rect l="l" t="t" r="r" b="b"/>
              <a:pathLst>
                <a:path h="410209">
                  <a:moveTo>
                    <a:pt x="0" y="0"/>
                  </a:moveTo>
                  <a:lnTo>
                    <a:pt x="0" y="409841"/>
                  </a:lnTo>
                </a:path>
              </a:pathLst>
            </a:custGeom>
            <a:ln w="31750">
              <a:solidFill>
                <a:srgbClr val="049F86"/>
              </a:solidFill>
              <a:prstDash val="dot"/>
            </a:ln>
          </p:spPr>
          <p:txBody>
            <a:bodyPr wrap="square" lIns="0" tIns="0" rIns="0" bIns="0" rtlCol="0"/>
            <a:lstStyle/>
            <a:p>
              <a:endParaRPr/>
            </a:p>
          </p:txBody>
        </p:sp>
        <p:sp>
          <p:nvSpPr>
            <p:cNvPr id="8" name="object 8"/>
            <p:cNvSpPr/>
            <p:nvPr/>
          </p:nvSpPr>
          <p:spPr>
            <a:xfrm>
              <a:off x="2913418" y="6696342"/>
              <a:ext cx="0" cy="504825"/>
            </a:xfrm>
            <a:custGeom>
              <a:avLst/>
              <a:gdLst/>
              <a:ahLst/>
              <a:cxnLst/>
              <a:rect l="l" t="t" r="r" b="b"/>
              <a:pathLst>
                <a:path h="504825">
                  <a:moveTo>
                    <a:pt x="0" y="0"/>
                  </a:moveTo>
                  <a:lnTo>
                    <a:pt x="0" y="0"/>
                  </a:lnTo>
                </a:path>
                <a:path h="504825">
                  <a:moveTo>
                    <a:pt x="0" y="504418"/>
                  </a:moveTo>
                  <a:lnTo>
                    <a:pt x="0" y="504418"/>
                  </a:lnTo>
                </a:path>
              </a:pathLst>
            </a:custGeom>
            <a:ln w="31750">
              <a:solidFill>
                <a:srgbClr val="049F86"/>
              </a:solidFill>
            </a:ln>
          </p:spPr>
          <p:txBody>
            <a:bodyPr wrap="square" lIns="0" tIns="0" rIns="0" bIns="0" rtlCol="0"/>
            <a:lstStyle/>
            <a:p>
              <a:endParaRPr/>
            </a:p>
          </p:txBody>
        </p:sp>
        <p:sp>
          <p:nvSpPr>
            <p:cNvPr id="9" name="object 9"/>
            <p:cNvSpPr/>
            <p:nvPr/>
          </p:nvSpPr>
          <p:spPr>
            <a:xfrm>
              <a:off x="1189469" y="6313208"/>
              <a:ext cx="3448050" cy="254635"/>
            </a:xfrm>
            <a:custGeom>
              <a:avLst/>
              <a:gdLst/>
              <a:ahLst/>
              <a:cxnLst/>
              <a:rect l="l" t="t" r="r" b="b"/>
              <a:pathLst>
                <a:path w="3448050" h="254634">
                  <a:moveTo>
                    <a:pt x="3447910" y="0"/>
                  </a:moveTo>
                  <a:lnTo>
                    <a:pt x="0" y="0"/>
                  </a:lnTo>
                  <a:lnTo>
                    <a:pt x="0" y="254012"/>
                  </a:lnTo>
                  <a:lnTo>
                    <a:pt x="3447910" y="254012"/>
                  </a:lnTo>
                  <a:lnTo>
                    <a:pt x="3447910" y="0"/>
                  </a:lnTo>
                  <a:close/>
                </a:path>
              </a:pathLst>
            </a:custGeom>
            <a:solidFill>
              <a:srgbClr val="049F86"/>
            </a:solidFill>
          </p:spPr>
          <p:txBody>
            <a:bodyPr wrap="square" lIns="0" tIns="0" rIns="0" bIns="0" rtlCol="0"/>
            <a:lstStyle/>
            <a:p>
              <a:endParaRPr/>
            </a:p>
          </p:txBody>
        </p:sp>
      </p:grpSp>
      <p:grpSp>
        <p:nvGrpSpPr>
          <p:cNvPr id="10" name="object 10"/>
          <p:cNvGrpSpPr/>
          <p:nvPr/>
        </p:nvGrpSpPr>
        <p:grpSpPr>
          <a:xfrm>
            <a:off x="1189469" y="3213239"/>
            <a:ext cx="3448050" cy="1016635"/>
            <a:chOff x="1189469" y="3213239"/>
            <a:chExt cx="3448050" cy="1016635"/>
          </a:xfrm>
        </p:grpSpPr>
        <p:sp>
          <p:nvSpPr>
            <p:cNvPr id="11" name="object 11"/>
            <p:cNvSpPr/>
            <p:nvPr/>
          </p:nvSpPr>
          <p:spPr>
            <a:xfrm>
              <a:off x="1205344" y="3229114"/>
              <a:ext cx="3416300" cy="984885"/>
            </a:xfrm>
            <a:custGeom>
              <a:avLst/>
              <a:gdLst/>
              <a:ahLst/>
              <a:cxnLst/>
              <a:rect l="l" t="t" r="r" b="b"/>
              <a:pathLst>
                <a:path w="3416300" h="984885">
                  <a:moveTo>
                    <a:pt x="0" y="984313"/>
                  </a:moveTo>
                  <a:lnTo>
                    <a:pt x="3416160" y="984313"/>
                  </a:lnTo>
                  <a:lnTo>
                    <a:pt x="3416160" y="0"/>
                  </a:lnTo>
                  <a:lnTo>
                    <a:pt x="0" y="0"/>
                  </a:lnTo>
                  <a:lnTo>
                    <a:pt x="0" y="984313"/>
                  </a:lnTo>
                  <a:close/>
                </a:path>
              </a:pathLst>
            </a:custGeom>
            <a:ln w="31750">
              <a:solidFill>
                <a:srgbClr val="049F86"/>
              </a:solidFill>
            </a:ln>
          </p:spPr>
          <p:txBody>
            <a:bodyPr wrap="square" lIns="0" tIns="0" rIns="0" bIns="0" rtlCol="0"/>
            <a:lstStyle/>
            <a:p>
              <a:endParaRPr/>
            </a:p>
          </p:txBody>
        </p:sp>
        <p:sp>
          <p:nvSpPr>
            <p:cNvPr id="12" name="object 12"/>
            <p:cNvSpPr/>
            <p:nvPr/>
          </p:nvSpPr>
          <p:spPr>
            <a:xfrm>
              <a:off x="2913418" y="3659416"/>
              <a:ext cx="0" cy="410209"/>
            </a:xfrm>
            <a:custGeom>
              <a:avLst/>
              <a:gdLst/>
              <a:ahLst/>
              <a:cxnLst/>
              <a:rect l="l" t="t" r="r" b="b"/>
              <a:pathLst>
                <a:path h="410210">
                  <a:moveTo>
                    <a:pt x="0" y="0"/>
                  </a:moveTo>
                  <a:lnTo>
                    <a:pt x="0" y="409841"/>
                  </a:lnTo>
                </a:path>
              </a:pathLst>
            </a:custGeom>
            <a:ln w="31750">
              <a:solidFill>
                <a:srgbClr val="049F86"/>
              </a:solidFill>
              <a:prstDash val="dot"/>
            </a:ln>
          </p:spPr>
          <p:txBody>
            <a:bodyPr wrap="square" lIns="0" tIns="0" rIns="0" bIns="0" rtlCol="0"/>
            <a:lstStyle/>
            <a:p>
              <a:endParaRPr/>
            </a:p>
          </p:txBody>
        </p:sp>
        <p:sp>
          <p:nvSpPr>
            <p:cNvPr id="13" name="object 13"/>
            <p:cNvSpPr/>
            <p:nvPr/>
          </p:nvSpPr>
          <p:spPr>
            <a:xfrm>
              <a:off x="2913418" y="3596373"/>
              <a:ext cx="0" cy="504825"/>
            </a:xfrm>
            <a:custGeom>
              <a:avLst/>
              <a:gdLst/>
              <a:ahLst/>
              <a:cxnLst/>
              <a:rect l="l" t="t" r="r" b="b"/>
              <a:pathLst>
                <a:path h="504825">
                  <a:moveTo>
                    <a:pt x="0" y="0"/>
                  </a:moveTo>
                  <a:lnTo>
                    <a:pt x="0" y="0"/>
                  </a:lnTo>
                </a:path>
                <a:path h="504825">
                  <a:moveTo>
                    <a:pt x="0" y="504418"/>
                  </a:moveTo>
                  <a:lnTo>
                    <a:pt x="0" y="504418"/>
                  </a:lnTo>
                </a:path>
              </a:pathLst>
            </a:custGeom>
            <a:ln w="31750">
              <a:solidFill>
                <a:srgbClr val="049F86"/>
              </a:solidFill>
            </a:ln>
          </p:spPr>
          <p:txBody>
            <a:bodyPr wrap="square" lIns="0" tIns="0" rIns="0" bIns="0" rtlCol="0"/>
            <a:lstStyle/>
            <a:p>
              <a:endParaRPr/>
            </a:p>
          </p:txBody>
        </p:sp>
      </p:grpSp>
      <p:sp>
        <p:nvSpPr>
          <p:cNvPr id="14" name="object 14"/>
          <p:cNvSpPr txBox="1"/>
          <p:nvPr/>
        </p:nvSpPr>
        <p:spPr>
          <a:xfrm>
            <a:off x="1264323" y="3496703"/>
            <a:ext cx="1533525" cy="645160"/>
          </a:xfrm>
          <a:prstGeom prst="rect">
            <a:avLst/>
          </a:prstGeom>
        </p:spPr>
        <p:txBody>
          <a:bodyPr vert="horz" wrap="square" lIns="0" tIns="12700" rIns="0" bIns="0" rtlCol="0">
            <a:spAutoFit/>
          </a:bodyPr>
          <a:lstStyle/>
          <a:p>
            <a:pPr marL="635" algn="ctr">
              <a:lnSpc>
                <a:spcPct val="100000"/>
              </a:lnSpc>
              <a:spcBef>
                <a:spcPts val="100"/>
              </a:spcBef>
            </a:pPr>
            <a:r>
              <a:rPr sz="800" b="1" spc="-10" dirty="0">
                <a:solidFill>
                  <a:srgbClr val="4A4B4C"/>
                </a:solidFill>
                <a:latin typeface="Noto Sans"/>
                <a:cs typeface="Noto Sans"/>
              </a:rPr>
              <a:t>High:</a:t>
            </a:r>
            <a:endParaRPr sz="800">
              <a:latin typeface="Noto Sans"/>
              <a:cs typeface="Noto Sans"/>
            </a:endParaRPr>
          </a:p>
          <a:p>
            <a:pPr marL="12065" marR="5080" algn="ctr">
              <a:lnSpc>
                <a:spcPct val="102099"/>
              </a:lnSpc>
            </a:pPr>
            <a:r>
              <a:rPr sz="800" spc="-15" dirty="0">
                <a:solidFill>
                  <a:srgbClr val="4A4B4C"/>
                </a:solidFill>
                <a:latin typeface="Noto Sans"/>
                <a:cs typeface="Noto Sans"/>
              </a:rPr>
              <a:t>Acceptance </a:t>
            </a:r>
            <a:r>
              <a:rPr sz="800" spc="-10" dirty="0">
                <a:solidFill>
                  <a:srgbClr val="4A4B4C"/>
                </a:solidFill>
                <a:latin typeface="Noto Sans"/>
                <a:cs typeface="Noto Sans"/>
              </a:rPr>
              <a:t>of </a:t>
            </a:r>
            <a:r>
              <a:rPr sz="800" spc="-5" dirty="0">
                <a:solidFill>
                  <a:srgbClr val="4A4B4C"/>
                </a:solidFill>
                <a:latin typeface="Noto Sans"/>
                <a:cs typeface="Noto Sans"/>
              </a:rPr>
              <a:t>a </a:t>
            </a:r>
            <a:r>
              <a:rPr sz="800" spc="-15" dirty="0">
                <a:solidFill>
                  <a:srgbClr val="4A4B4C"/>
                </a:solidFill>
                <a:latin typeface="Noto Sans"/>
                <a:cs typeface="Noto Sans"/>
              </a:rPr>
              <a:t>hierarchal</a:t>
            </a:r>
            <a:r>
              <a:rPr sz="800" spc="-85" dirty="0">
                <a:solidFill>
                  <a:srgbClr val="4A4B4C"/>
                </a:solidFill>
                <a:latin typeface="Noto Sans"/>
                <a:cs typeface="Noto Sans"/>
              </a:rPr>
              <a:t> </a:t>
            </a:r>
            <a:r>
              <a:rPr sz="800" spc="-15" dirty="0">
                <a:solidFill>
                  <a:srgbClr val="4A4B4C"/>
                </a:solidFill>
                <a:latin typeface="Noto Sans"/>
                <a:cs typeface="Noto Sans"/>
              </a:rPr>
              <a:t>order  </a:t>
            </a:r>
            <a:r>
              <a:rPr sz="800" spc="-10" dirty="0">
                <a:solidFill>
                  <a:srgbClr val="4A4B4C"/>
                </a:solidFill>
                <a:latin typeface="Noto Sans"/>
                <a:cs typeface="Noto Sans"/>
              </a:rPr>
              <a:t>in </a:t>
            </a:r>
            <a:r>
              <a:rPr sz="800" spc="-15" dirty="0">
                <a:solidFill>
                  <a:srgbClr val="4A4B4C"/>
                </a:solidFill>
                <a:latin typeface="Noto Sans"/>
                <a:cs typeface="Noto Sans"/>
              </a:rPr>
              <a:t>which everybody </a:t>
            </a:r>
            <a:r>
              <a:rPr sz="800" spc="-10" dirty="0">
                <a:solidFill>
                  <a:srgbClr val="4A4B4C"/>
                </a:solidFill>
                <a:latin typeface="Noto Sans"/>
                <a:cs typeface="Noto Sans"/>
              </a:rPr>
              <a:t>has </a:t>
            </a:r>
            <a:r>
              <a:rPr sz="800" spc="-5" dirty="0">
                <a:solidFill>
                  <a:srgbClr val="4A4B4C"/>
                </a:solidFill>
                <a:latin typeface="Noto Sans"/>
                <a:cs typeface="Noto Sans"/>
              </a:rPr>
              <a:t>a </a:t>
            </a:r>
            <a:r>
              <a:rPr sz="800" spc="-15" dirty="0">
                <a:solidFill>
                  <a:srgbClr val="4A4B4C"/>
                </a:solidFill>
                <a:latin typeface="Noto Sans"/>
                <a:cs typeface="Noto Sans"/>
              </a:rPr>
              <a:t>place  </a:t>
            </a:r>
            <a:r>
              <a:rPr sz="800" spc="-10" dirty="0">
                <a:solidFill>
                  <a:srgbClr val="4A4B4C"/>
                </a:solidFill>
                <a:latin typeface="Noto Sans"/>
                <a:cs typeface="Noto Sans"/>
              </a:rPr>
              <a:t>and </a:t>
            </a:r>
            <a:r>
              <a:rPr sz="800" spc="-15" dirty="0">
                <a:solidFill>
                  <a:srgbClr val="4A4B4C"/>
                </a:solidFill>
                <a:latin typeface="Noto Sans"/>
                <a:cs typeface="Noto Sans"/>
              </a:rPr>
              <a:t>which needs </a:t>
            </a:r>
            <a:r>
              <a:rPr sz="800" spc="-10" dirty="0">
                <a:solidFill>
                  <a:srgbClr val="4A4B4C"/>
                </a:solidFill>
                <a:latin typeface="Noto Sans"/>
                <a:cs typeface="Noto Sans"/>
              </a:rPr>
              <a:t>no </a:t>
            </a:r>
            <a:r>
              <a:rPr sz="800" spc="-15" dirty="0">
                <a:solidFill>
                  <a:srgbClr val="4A4B4C"/>
                </a:solidFill>
                <a:latin typeface="Noto Sans"/>
                <a:cs typeface="Noto Sans"/>
              </a:rPr>
              <a:t>further  justification.</a:t>
            </a:r>
            <a:endParaRPr sz="800">
              <a:latin typeface="Noto Sans"/>
              <a:cs typeface="Noto Sans"/>
            </a:endParaRPr>
          </a:p>
        </p:txBody>
      </p:sp>
      <p:sp>
        <p:nvSpPr>
          <p:cNvPr id="15" name="object 15"/>
          <p:cNvSpPr txBox="1"/>
          <p:nvPr/>
        </p:nvSpPr>
        <p:spPr>
          <a:xfrm>
            <a:off x="3203422" y="3496703"/>
            <a:ext cx="1184910" cy="645160"/>
          </a:xfrm>
          <a:prstGeom prst="rect">
            <a:avLst/>
          </a:prstGeom>
        </p:spPr>
        <p:txBody>
          <a:bodyPr vert="horz" wrap="square" lIns="0" tIns="12700" rIns="0" bIns="0" rtlCol="0">
            <a:spAutoFit/>
          </a:bodyPr>
          <a:lstStyle/>
          <a:p>
            <a:pPr marL="1270" algn="ctr">
              <a:lnSpc>
                <a:spcPct val="100000"/>
              </a:lnSpc>
              <a:spcBef>
                <a:spcPts val="100"/>
              </a:spcBef>
            </a:pPr>
            <a:r>
              <a:rPr sz="800" b="1" spc="5" dirty="0">
                <a:solidFill>
                  <a:srgbClr val="4A4B4C"/>
                </a:solidFill>
                <a:latin typeface="Noto Sans"/>
                <a:cs typeface="Noto Sans"/>
              </a:rPr>
              <a:t>Low:</a:t>
            </a:r>
            <a:endParaRPr sz="800">
              <a:latin typeface="Noto Sans"/>
              <a:cs typeface="Noto Sans"/>
            </a:endParaRPr>
          </a:p>
          <a:p>
            <a:pPr marL="12065" marR="5080" indent="-635" algn="ctr">
              <a:lnSpc>
                <a:spcPct val="102099"/>
              </a:lnSpc>
            </a:pPr>
            <a:r>
              <a:rPr sz="800" spc="-15" dirty="0">
                <a:solidFill>
                  <a:srgbClr val="4A4B4C"/>
                </a:solidFill>
                <a:latin typeface="Noto Sans"/>
                <a:cs typeface="Noto Sans"/>
              </a:rPr>
              <a:t>People stive </a:t>
            </a:r>
            <a:r>
              <a:rPr sz="800" spc="-10" dirty="0">
                <a:solidFill>
                  <a:srgbClr val="4A4B4C"/>
                </a:solidFill>
                <a:latin typeface="Noto Sans"/>
                <a:cs typeface="Noto Sans"/>
              </a:rPr>
              <a:t>to </a:t>
            </a:r>
            <a:r>
              <a:rPr sz="800" spc="-15" dirty="0">
                <a:solidFill>
                  <a:srgbClr val="4A4B4C"/>
                </a:solidFill>
                <a:latin typeface="Noto Sans"/>
                <a:cs typeface="Noto Sans"/>
              </a:rPr>
              <a:t>equalize  the distribution </a:t>
            </a:r>
            <a:r>
              <a:rPr sz="800" spc="-10" dirty="0">
                <a:solidFill>
                  <a:srgbClr val="4A4B4C"/>
                </a:solidFill>
                <a:latin typeface="Noto Sans"/>
                <a:cs typeface="Noto Sans"/>
              </a:rPr>
              <a:t>of</a:t>
            </a:r>
            <a:r>
              <a:rPr sz="800" spc="-75" dirty="0">
                <a:solidFill>
                  <a:srgbClr val="4A4B4C"/>
                </a:solidFill>
                <a:latin typeface="Noto Sans"/>
                <a:cs typeface="Noto Sans"/>
              </a:rPr>
              <a:t> </a:t>
            </a:r>
            <a:r>
              <a:rPr sz="800" spc="-15" dirty="0">
                <a:solidFill>
                  <a:srgbClr val="4A4B4C"/>
                </a:solidFill>
                <a:latin typeface="Noto Sans"/>
                <a:cs typeface="Noto Sans"/>
              </a:rPr>
              <a:t>power  </a:t>
            </a:r>
            <a:r>
              <a:rPr sz="800" spc="-10" dirty="0">
                <a:solidFill>
                  <a:srgbClr val="4A4B4C"/>
                </a:solidFill>
                <a:latin typeface="Noto Sans"/>
                <a:cs typeface="Noto Sans"/>
              </a:rPr>
              <a:t>and </a:t>
            </a:r>
            <a:r>
              <a:rPr sz="800" spc="-15" dirty="0">
                <a:solidFill>
                  <a:srgbClr val="4A4B4C"/>
                </a:solidFill>
                <a:latin typeface="Noto Sans"/>
                <a:cs typeface="Noto Sans"/>
              </a:rPr>
              <a:t>demand</a:t>
            </a:r>
            <a:r>
              <a:rPr sz="800" spc="-85" dirty="0">
                <a:solidFill>
                  <a:srgbClr val="4A4B4C"/>
                </a:solidFill>
                <a:latin typeface="Noto Sans"/>
                <a:cs typeface="Noto Sans"/>
              </a:rPr>
              <a:t> </a:t>
            </a:r>
            <a:r>
              <a:rPr sz="800" spc="-15" dirty="0">
                <a:solidFill>
                  <a:srgbClr val="4A4B4C"/>
                </a:solidFill>
                <a:latin typeface="Noto Sans"/>
                <a:cs typeface="Noto Sans"/>
              </a:rPr>
              <a:t>justification  </a:t>
            </a:r>
            <a:r>
              <a:rPr sz="800" spc="-10" dirty="0">
                <a:solidFill>
                  <a:srgbClr val="4A4B4C"/>
                </a:solidFill>
                <a:latin typeface="Noto Sans"/>
                <a:cs typeface="Noto Sans"/>
              </a:rPr>
              <a:t>for </a:t>
            </a:r>
            <a:r>
              <a:rPr sz="800" spc="-15" dirty="0">
                <a:solidFill>
                  <a:srgbClr val="4A4B4C"/>
                </a:solidFill>
                <a:latin typeface="Noto Sans"/>
                <a:cs typeface="Noto Sans"/>
              </a:rPr>
              <a:t>inequalities </a:t>
            </a:r>
            <a:r>
              <a:rPr sz="800" spc="-10" dirty="0">
                <a:solidFill>
                  <a:srgbClr val="4A4B4C"/>
                </a:solidFill>
                <a:latin typeface="Noto Sans"/>
                <a:cs typeface="Noto Sans"/>
              </a:rPr>
              <a:t>of</a:t>
            </a:r>
            <a:r>
              <a:rPr sz="800" spc="-85" dirty="0">
                <a:solidFill>
                  <a:srgbClr val="4A4B4C"/>
                </a:solidFill>
                <a:latin typeface="Noto Sans"/>
                <a:cs typeface="Noto Sans"/>
              </a:rPr>
              <a:t> </a:t>
            </a:r>
            <a:r>
              <a:rPr sz="800" spc="-15" dirty="0">
                <a:solidFill>
                  <a:srgbClr val="4A4B4C"/>
                </a:solidFill>
                <a:latin typeface="Noto Sans"/>
                <a:cs typeface="Noto Sans"/>
              </a:rPr>
              <a:t>power.</a:t>
            </a:r>
            <a:endParaRPr sz="800">
              <a:latin typeface="Noto Sans"/>
              <a:cs typeface="Noto Sans"/>
            </a:endParaRPr>
          </a:p>
        </p:txBody>
      </p:sp>
      <p:sp>
        <p:nvSpPr>
          <p:cNvPr id="16" name="object 16"/>
          <p:cNvSpPr/>
          <p:nvPr/>
        </p:nvSpPr>
        <p:spPr>
          <a:xfrm>
            <a:off x="1189469" y="3213252"/>
            <a:ext cx="3448050" cy="254635"/>
          </a:xfrm>
          <a:custGeom>
            <a:avLst/>
            <a:gdLst/>
            <a:ahLst/>
            <a:cxnLst/>
            <a:rect l="l" t="t" r="r" b="b"/>
            <a:pathLst>
              <a:path w="3448050" h="254635">
                <a:moveTo>
                  <a:pt x="3447910" y="0"/>
                </a:moveTo>
                <a:lnTo>
                  <a:pt x="0" y="0"/>
                </a:lnTo>
                <a:lnTo>
                  <a:pt x="0" y="254012"/>
                </a:lnTo>
                <a:lnTo>
                  <a:pt x="3447910" y="254012"/>
                </a:lnTo>
                <a:lnTo>
                  <a:pt x="3447910" y="0"/>
                </a:lnTo>
                <a:close/>
              </a:path>
            </a:pathLst>
          </a:custGeom>
          <a:solidFill>
            <a:srgbClr val="049F86"/>
          </a:solidFill>
        </p:spPr>
        <p:txBody>
          <a:bodyPr wrap="square" lIns="0" tIns="0" rIns="0" bIns="0" rtlCol="0"/>
          <a:lstStyle/>
          <a:p>
            <a:endParaRPr/>
          </a:p>
        </p:txBody>
      </p:sp>
      <p:sp>
        <p:nvSpPr>
          <p:cNvPr id="17" name="object 17"/>
          <p:cNvSpPr txBox="1"/>
          <p:nvPr/>
        </p:nvSpPr>
        <p:spPr>
          <a:xfrm>
            <a:off x="1221219" y="3213252"/>
            <a:ext cx="3384550" cy="254635"/>
          </a:xfrm>
          <a:prstGeom prst="rect">
            <a:avLst/>
          </a:prstGeom>
          <a:solidFill>
            <a:srgbClr val="049F86"/>
          </a:solidFill>
        </p:spPr>
        <p:txBody>
          <a:bodyPr vert="horz" wrap="square" lIns="0" tIns="40640" rIns="0" bIns="0" rtlCol="0">
            <a:spAutoFit/>
          </a:bodyPr>
          <a:lstStyle/>
          <a:p>
            <a:pPr marL="805815">
              <a:lnSpc>
                <a:spcPct val="100000"/>
              </a:lnSpc>
              <a:spcBef>
                <a:spcPts val="320"/>
              </a:spcBef>
            </a:pPr>
            <a:r>
              <a:rPr sz="1050" b="1" spc="-10" dirty="0">
                <a:solidFill>
                  <a:srgbClr val="FFFFFF"/>
                </a:solidFill>
                <a:latin typeface="Noto Sans"/>
                <a:cs typeface="Noto Sans"/>
              </a:rPr>
              <a:t>Power Distance </a:t>
            </a:r>
            <a:r>
              <a:rPr sz="1050" b="1" spc="-20" dirty="0">
                <a:solidFill>
                  <a:srgbClr val="FFFFFF"/>
                </a:solidFill>
                <a:latin typeface="Noto Sans"/>
                <a:cs typeface="Noto Sans"/>
              </a:rPr>
              <a:t>Index</a:t>
            </a:r>
            <a:r>
              <a:rPr sz="1050" b="1" spc="-50" dirty="0">
                <a:solidFill>
                  <a:srgbClr val="FFFFFF"/>
                </a:solidFill>
                <a:latin typeface="Noto Sans"/>
                <a:cs typeface="Noto Sans"/>
              </a:rPr>
              <a:t> </a:t>
            </a:r>
            <a:r>
              <a:rPr sz="1050" b="1" spc="-25" dirty="0">
                <a:solidFill>
                  <a:srgbClr val="FFFFFF"/>
                </a:solidFill>
                <a:latin typeface="Noto Sans"/>
                <a:cs typeface="Noto Sans"/>
              </a:rPr>
              <a:t>(PDI)</a:t>
            </a:r>
            <a:endParaRPr sz="1050">
              <a:latin typeface="Noto Sans"/>
              <a:cs typeface="Noto Sans"/>
            </a:endParaRPr>
          </a:p>
        </p:txBody>
      </p:sp>
      <p:sp>
        <p:nvSpPr>
          <p:cNvPr id="18" name="object 18"/>
          <p:cNvSpPr txBox="1"/>
          <p:nvPr/>
        </p:nvSpPr>
        <p:spPr>
          <a:xfrm>
            <a:off x="1221219" y="6313208"/>
            <a:ext cx="3384550" cy="254635"/>
          </a:xfrm>
          <a:prstGeom prst="rect">
            <a:avLst/>
          </a:prstGeom>
          <a:solidFill>
            <a:srgbClr val="049F86"/>
          </a:solidFill>
        </p:spPr>
        <p:txBody>
          <a:bodyPr vert="horz" wrap="square" lIns="0" tIns="40640" rIns="0" bIns="0" rtlCol="0">
            <a:spAutoFit/>
          </a:bodyPr>
          <a:lstStyle/>
          <a:p>
            <a:pPr marL="558800">
              <a:lnSpc>
                <a:spcPct val="100000"/>
              </a:lnSpc>
              <a:spcBef>
                <a:spcPts val="320"/>
              </a:spcBef>
            </a:pPr>
            <a:r>
              <a:rPr sz="1050" b="1" spc="-10" dirty="0">
                <a:solidFill>
                  <a:srgbClr val="FFFFFF"/>
                </a:solidFill>
                <a:latin typeface="Noto Sans"/>
                <a:cs typeface="Noto Sans"/>
              </a:rPr>
              <a:t>Uncertainty Avoidance </a:t>
            </a:r>
            <a:r>
              <a:rPr sz="1050" b="1" spc="-20" dirty="0">
                <a:solidFill>
                  <a:srgbClr val="FFFFFF"/>
                </a:solidFill>
                <a:latin typeface="Noto Sans"/>
                <a:cs typeface="Noto Sans"/>
              </a:rPr>
              <a:t>Index</a:t>
            </a:r>
            <a:r>
              <a:rPr sz="1050" b="1" spc="-50" dirty="0">
                <a:solidFill>
                  <a:srgbClr val="FFFFFF"/>
                </a:solidFill>
                <a:latin typeface="Noto Sans"/>
                <a:cs typeface="Noto Sans"/>
              </a:rPr>
              <a:t> </a:t>
            </a:r>
            <a:r>
              <a:rPr sz="1050" b="1" spc="-25" dirty="0">
                <a:solidFill>
                  <a:srgbClr val="FFFFFF"/>
                </a:solidFill>
                <a:latin typeface="Noto Sans"/>
                <a:cs typeface="Noto Sans"/>
              </a:rPr>
              <a:t>(UAI)</a:t>
            </a:r>
            <a:endParaRPr sz="1050">
              <a:latin typeface="Noto Sans"/>
              <a:cs typeface="Noto Sans"/>
            </a:endParaRPr>
          </a:p>
        </p:txBody>
      </p:sp>
      <p:sp>
        <p:nvSpPr>
          <p:cNvPr id="19" name="object 19"/>
          <p:cNvSpPr txBox="1"/>
          <p:nvPr/>
        </p:nvSpPr>
        <p:spPr>
          <a:xfrm>
            <a:off x="1257922" y="4608017"/>
            <a:ext cx="1546225" cy="396240"/>
          </a:xfrm>
          <a:prstGeom prst="rect">
            <a:avLst/>
          </a:prstGeom>
        </p:spPr>
        <p:txBody>
          <a:bodyPr vert="horz" wrap="square" lIns="0" tIns="12700" rIns="0" bIns="0" rtlCol="0">
            <a:spAutoFit/>
          </a:bodyPr>
          <a:lstStyle/>
          <a:p>
            <a:pPr marL="635" algn="ctr">
              <a:lnSpc>
                <a:spcPct val="100000"/>
              </a:lnSpc>
              <a:spcBef>
                <a:spcPts val="100"/>
              </a:spcBef>
            </a:pPr>
            <a:r>
              <a:rPr sz="800" b="1" dirty="0">
                <a:solidFill>
                  <a:srgbClr val="4A4B4C"/>
                </a:solidFill>
                <a:latin typeface="Noto Sans"/>
                <a:cs typeface="Noto Sans"/>
              </a:rPr>
              <a:t>Individualism:</a:t>
            </a:r>
            <a:endParaRPr sz="800">
              <a:latin typeface="Noto Sans"/>
              <a:cs typeface="Noto Sans"/>
            </a:endParaRPr>
          </a:p>
          <a:p>
            <a:pPr marL="12700" marR="5080" algn="ctr">
              <a:lnSpc>
                <a:spcPct val="102099"/>
              </a:lnSpc>
            </a:pPr>
            <a:r>
              <a:rPr sz="800" spc="-10" dirty="0">
                <a:solidFill>
                  <a:srgbClr val="4A4B4C"/>
                </a:solidFill>
                <a:latin typeface="Noto Sans"/>
                <a:cs typeface="Noto Sans"/>
              </a:rPr>
              <a:t>As </a:t>
            </a:r>
            <a:r>
              <a:rPr sz="800" spc="-5" dirty="0">
                <a:solidFill>
                  <a:srgbClr val="4A4B4C"/>
                </a:solidFill>
                <a:latin typeface="Noto Sans"/>
                <a:cs typeface="Noto Sans"/>
              </a:rPr>
              <a:t>a </a:t>
            </a:r>
            <a:r>
              <a:rPr sz="800" spc="-15" dirty="0">
                <a:solidFill>
                  <a:srgbClr val="4A4B4C"/>
                </a:solidFill>
                <a:latin typeface="Noto Sans"/>
                <a:cs typeface="Noto Sans"/>
              </a:rPr>
              <a:t>preference </a:t>
            </a:r>
            <a:r>
              <a:rPr sz="800" spc="-10" dirty="0">
                <a:solidFill>
                  <a:srgbClr val="4A4B4C"/>
                </a:solidFill>
                <a:latin typeface="Noto Sans"/>
                <a:cs typeface="Noto Sans"/>
              </a:rPr>
              <a:t>for </a:t>
            </a:r>
            <a:r>
              <a:rPr sz="800" spc="-5" dirty="0">
                <a:solidFill>
                  <a:srgbClr val="4A4B4C"/>
                </a:solidFill>
                <a:latin typeface="Noto Sans"/>
                <a:cs typeface="Noto Sans"/>
              </a:rPr>
              <a:t>a</a:t>
            </a:r>
            <a:r>
              <a:rPr sz="800" spc="-105" dirty="0">
                <a:solidFill>
                  <a:srgbClr val="4A4B4C"/>
                </a:solidFill>
                <a:latin typeface="Noto Sans"/>
                <a:cs typeface="Noto Sans"/>
              </a:rPr>
              <a:t> </a:t>
            </a:r>
            <a:r>
              <a:rPr sz="800" spc="-15" dirty="0">
                <a:solidFill>
                  <a:srgbClr val="4A4B4C"/>
                </a:solidFill>
                <a:latin typeface="Noto Sans"/>
                <a:cs typeface="Noto Sans"/>
              </a:rPr>
              <a:t>loosely-knit  social</a:t>
            </a:r>
            <a:r>
              <a:rPr sz="800" spc="-25" dirty="0">
                <a:solidFill>
                  <a:srgbClr val="4A4B4C"/>
                </a:solidFill>
                <a:latin typeface="Noto Sans"/>
                <a:cs typeface="Noto Sans"/>
              </a:rPr>
              <a:t> </a:t>
            </a:r>
            <a:r>
              <a:rPr sz="800" spc="-15" dirty="0">
                <a:solidFill>
                  <a:srgbClr val="4A4B4C"/>
                </a:solidFill>
                <a:latin typeface="Noto Sans"/>
                <a:cs typeface="Noto Sans"/>
              </a:rPr>
              <a:t>framework.</a:t>
            </a:r>
            <a:endParaRPr sz="800">
              <a:latin typeface="Noto Sans"/>
              <a:cs typeface="Noto Sans"/>
            </a:endParaRPr>
          </a:p>
        </p:txBody>
      </p:sp>
      <p:sp>
        <p:nvSpPr>
          <p:cNvPr id="20" name="object 20"/>
          <p:cNvSpPr txBox="1"/>
          <p:nvPr/>
        </p:nvSpPr>
        <p:spPr>
          <a:xfrm>
            <a:off x="3259823" y="4608017"/>
            <a:ext cx="1071245" cy="396240"/>
          </a:xfrm>
          <a:prstGeom prst="rect">
            <a:avLst/>
          </a:prstGeom>
        </p:spPr>
        <p:txBody>
          <a:bodyPr vert="horz" wrap="square" lIns="0" tIns="12700" rIns="0" bIns="0" rtlCol="0">
            <a:spAutoFit/>
          </a:bodyPr>
          <a:lstStyle/>
          <a:p>
            <a:pPr marL="207010">
              <a:lnSpc>
                <a:spcPct val="100000"/>
              </a:lnSpc>
              <a:spcBef>
                <a:spcPts val="100"/>
              </a:spcBef>
            </a:pPr>
            <a:r>
              <a:rPr sz="800" b="1" spc="5" dirty="0">
                <a:solidFill>
                  <a:srgbClr val="4A4B4C"/>
                </a:solidFill>
                <a:latin typeface="Noto Sans"/>
                <a:cs typeface="Noto Sans"/>
              </a:rPr>
              <a:t>Collectivism:</a:t>
            </a:r>
            <a:endParaRPr sz="800">
              <a:latin typeface="Noto Sans"/>
              <a:cs typeface="Noto Sans"/>
            </a:endParaRPr>
          </a:p>
          <a:p>
            <a:pPr marL="306070" marR="5080" indent="-294005">
              <a:lnSpc>
                <a:spcPct val="102099"/>
              </a:lnSpc>
            </a:pPr>
            <a:r>
              <a:rPr sz="800" spc="-20" dirty="0">
                <a:solidFill>
                  <a:srgbClr val="4A4B4C"/>
                </a:solidFill>
                <a:latin typeface="Noto Sans"/>
                <a:cs typeface="Noto Sans"/>
              </a:rPr>
              <a:t>Tightly-knit</a:t>
            </a:r>
            <a:r>
              <a:rPr sz="800" spc="-70" dirty="0">
                <a:solidFill>
                  <a:srgbClr val="4A4B4C"/>
                </a:solidFill>
                <a:latin typeface="Noto Sans"/>
                <a:cs typeface="Noto Sans"/>
              </a:rPr>
              <a:t> </a:t>
            </a:r>
            <a:r>
              <a:rPr sz="800" spc="-15" dirty="0">
                <a:solidFill>
                  <a:srgbClr val="4A4B4C"/>
                </a:solidFill>
                <a:latin typeface="Noto Sans"/>
                <a:cs typeface="Noto Sans"/>
              </a:rPr>
              <a:t>framework  </a:t>
            </a:r>
            <a:r>
              <a:rPr sz="800" spc="-10" dirty="0">
                <a:solidFill>
                  <a:srgbClr val="4A4B4C"/>
                </a:solidFill>
                <a:latin typeface="Noto Sans"/>
                <a:cs typeface="Noto Sans"/>
              </a:rPr>
              <a:t>in</a:t>
            </a:r>
            <a:r>
              <a:rPr sz="800" spc="-30" dirty="0">
                <a:solidFill>
                  <a:srgbClr val="4A4B4C"/>
                </a:solidFill>
                <a:latin typeface="Noto Sans"/>
                <a:cs typeface="Noto Sans"/>
              </a:rPr>
              <a:t> </a:t>
            </a:r>
            <a:r>
              <a:rPr sz="800" spc="-15" dirty="0">
                <a:solidFill>
                  <a:srgbClr val="4A4B4C"/>
                </a:solidFill>
                <a:latin typeface="Noto Sans"/>
                <a:cs typeface="Noto Sans"/>
              </a:rPr>
              <a:t>society.</a:t>
            </a:r>
            <a:endParaRPr sz="800">
              <a:latin typeface="Noto Sans"/>
              <a:cs typeface="Noto Sans"/>
            </a:endParaRPr>
          </a:p>
        </p:txBody>
      </p:sp>
      <p:sp>
        <p:nvSpPr>
          <p:cNvPr id="21" name="object 21"/>
          <p:cNvSpPr/>
          <p:nvPr/>
        </p:nvSpPr>
        <p:spPr>
          <a:xfrm>
            <a:off x="1189469" y="4324566"/>
            <a:ext cx="3448050" cy="254635"/>
          </a:xfrm>
          <a:custGeom>
            <a:avLst/>
            <a:gdLst/>
            <a:ahLst/>
            <a:cxnLst/>
            <a:rect l="l" t="t" r="r" b="b"/>
            <a:pathLst>
              <a:path w="3448050" h="254635">
                <a:moveTo>
                  <a:pt x="3447910" y="0"/>
                </a:moveTo>
                <a:lnTo>
                  <a:pt x="0" y="0"/>
                </a:lnTo>
                <a:lnTo>
                  <a:pt x="0" y="254012"/>
                </a:lnTo>
                <a:lnTo>
                  <a:pt x="3447910" y="254012"/>
                </a:lnTo>
                <a:lnTo>
                  <a:pt x="3447910" y="0"/>
                </a:lnTo>
                <a:close/>
              </a:path>
            </a:pathLst>
          </a:custGeom>
          <a:solidFill>
            <a:srgbClr val="EB2847"/>
          </a:solidFill>
        </p:spPr>
        <p:txBody>
          <a:bodyPr wrap="square" lIns="0" tIns="0" rIns="0" bIns="0" rtlCol="0"/>
          <a:lstStyle/>
          <a:p>
            <a:endParaRPr/>
          </a:p>
        </p:txBody>
      </p:sp>
      <p:sp>
        <p:nvSpPr>
          <p:cNvPr id="22" name="object 22"/>
          <p:cNvSpPr txBox="1"/>
          <p:nvPr/>
        </p:nvSpPr>
        <p:spPr>
          <a:xfrm>
            <a:off x="1221219" y="4324566"/>
            <a:ext cx="3384550" cy="254635"/>
          </a:xfrm>
          <a:prstGeom prst="rect">
            <a:avLst/>
          </a:prstGeom>
          <a:solidFill>
            <a:srgbClr val="EB2847"/>
          </a:solidFill>
        </p:spPr>
        <p:txBody>
          <a:bodyPr vert="horz" wrap="square" lIns="0" tIns="40640" rIns="0" bIns="0" rtlCol="0">
            <a:spAutoFit/>
          </a:bodyPr>
          <a:lstStyle/>
          <a:p>
            <a:pPr algn="ctr">
              <a:lnSpc>
                <a:spcPct val="100000"/>
              </a:lnSpc>
              <a:spcBef>
                <a:spcPts val="320"/>
              </a:spcBef>
            </a:pPr>
            <a:r>
              <a:rPr sz="1050" b="1" spc="-15" dirty="0">
                <a:solidFill>
                  <a:srgbClr val="FFFFFF"/>
                </a:solidFill>
                <a:latin typeface="Noto Sans"/>
                <a:cs typeface="Noto Sans"/>
              </a:rPr>
              <a:t>Individualism </a:t>
            </a:r>
            <a:r>
              <a:rPr sz="1050" b="1" spc="-10" dirty="0">
                <a:solidFill>
                  <a:srgbClr val="FFFFFF"/>
                </a:solidFill>
                <a:latin typeface="Noto Sans"/>
                <a:cs typeface="Noto Sans"/>
              </a:rPr>
              <a:t>versus Collectivism</a:t>
            </a:r>
            <a:r>
              <a:rPr sz="1050" b="1" spc="-50" dirty="0">
                <a:solidFill>
                  <a:srgbClr val="FFFFFF"/>
                </a:solidFill>
                <a:latin typeface="Noto Sans"/>
                <a:cs typeface="Noto Sans"/>
              </a:rPr>
              <a:t> </a:t>
            </a:r>
            <a:r>
              <a:rPr sz="1050" b="1" spc="-25" dirty="0">
                <a:solidFill>
                  <a:srgbClr val="FFFFFF"/>
                </a:solidFill>
                <a:latin typeface="Noto Sans"/>
                <a:cs typeface="Noto Sans"/>
              </a:rPr>
              <a:t>(IDV)</a:t>
            </a:r>
            <a:endParaRPr sz="1050">
              <a:latin typeface="Noto Sans"/>
              <a:cs typeface="Noto Sans"/>
            </a:endParaRPr>
          </a:p>
        </p:txBody>
      </p:sp>
      <p:sp>
        <p:nvSpPr>
          <p:cNvPr id="23" name="object 23"/>
          <p:cNvSpPr/>
          <p:nvPr/>
        </p:nvSpPr>
        <p:spPr>
          <a:xfrm>
            <a:off x="1205344" y="7440409"/>
            <a:ext cx="3416300" cy="984885"/>
          </a:xfrm>
          <a:custGeom>
            <a:avLst/>
            <a:gdLst/>
            <a:ahLst/>
            <a:cxnLst/>
            <a:rect l="l" t="t" r="r" b="b"/>
            <a:pathLst>
              <a:path w="3416300" h="984884">
                <a:moveTo>
                  <a:pt x="0" y="984313"/>
                </a:moveTo>
                <a:lnTo>
                  <a:pt x="3416160" y="984313"/>
                </a:lnTo>
                <a:lnTo>
                  <a:pt x="3416160" y="0"/>
                </a:lnTo>
                <a:lnTo>
                  <a:pt x="0" y="0"/>
                </a:lnTo>
                <a:lnTo>
                  <a:pt x="0" y="984313"/>
                </a:lnTo>
                <a:close/>
              </a:path>
            </a:pathLst>
          </a:custGeom>
          <a:ln w="31750">
            <a:solidFill>
              <a:srgbClr val="EB2847"/>
            </a:solidFill>
          </a:ln>
        </p:spPr>
        <p:txBody>
          <a:bodyPr wrap="square" lIns="0" tIns="0" rIns="0" bIns="0" rtlCol="0"/>
          <a:lstStyle/>
          <a:p>
            <a:endParaRPr/>
          </a:p>
        </p:txBody>
      </p:sp>
      <p:sp>
        <p:nvSpPr>
          <p:cNvPr id="24" name="object 24"/>
          <p:cNvSpPr txBox="1"/>
          <p:nvPr/>
        </p:nvSpPr>
        <p:spPr>
          <a:xfrm>
            <a:off x="1310957" y="7707985"/>
            <a:ext cx="1438910" cy="645160"/>
          </a:xfrm>
          <a:prstGeom prst="rect">
            <a:avLst/>
          </a:prstGeom>
        </p:spPr>
        <p:txBody>
          <a:bodyPr vert="horz" wrap="square" lIns="0" tIns="12700" rIns="0" bIns="0" rtlCol="0">
            <a:spAutoFit/>
          </a:bodyPr>
          <a:lstStyle/>
          <a:p>
            <a:pPr marL="586740">
              <a:lnSpc>
                <a:spcPct val="100000"/>
              </a:lnSpc>
              <a:spcBef>
                <a:spcPts val="100"/>
              </a:spcBef>
            </a:pPr>
            <a:r>
              <a:rPr sz="800" b="1" spc="-10" dirty="0">
                <a:solidFill>
                  <a:srgbClr val="4A4B4C"/>
                </a:solidFill>
                <a:latin typeface="Noto Sans"/>
                <a:cs typeface="Noto Sans"/>
              </a:rPr>
              <a:t>High:</a:t>
            </a:r>
            <a:endParaRPr sz="800">
              <a:latin typeface="Noto Sans"/>
              <a:cs typeface="Noto Sans"/>
            </a:endParaRPr>
          </a:p>
          <a:p>
            <a:pPr marL="12700" marR="5080" indent="-635" algn="ctr">
              <a:lnSpc>
                <a:spcPct val="102099"/>
              </a:lnSpc>
            </a:pPr>
            <a:r>
              <a:rPr sz="800" spc="-20" dirty="0">
                <a:solidFill>
                  <a:srgbClr val="4A4B4C"/>
                </a:solidFill>
                <a:latin typeface="Noto Sans"/>
                <a:cs typeface="Noto Sans"/>
              </a:rPr>
              <a:t>Pragmatic </a:t>
            </a:r>
            <a:r>
              <a:rPr sz="800" spc="-15" dirty="0">
                <a:solidFill>
                  <a:srgbClr val="4A4B4C"/>
                </a:solidFill>
                <a:latin typeface="Noto Sans"/>
                <a:cs typeface="Noto Sans"/>
              </a:rPr>
              <a:t>approach, they  </a:t>
            </a:r>
            <a:r>
              <a:rPr sz="800" spc="-20" dirty="0">
                <a:solidFill>
                  <a:srgbClr val="4A4B4C"/>
                </a:solidFill>
                <a:latin typeface="Noto Sans"/>
                <a:cs typeface="Noto Sans"/>
              </a:rPr>
              <a:t>encourage </a:t>
            </a:r>
            <a:r>
              <a:rPr sz="800" spc="-15" dirty="0">
                <a:solidFill>
                  <a:srgbClr val="4A4B4C"/>
                </a:solidFill>
                <a:latin typeface="Noto Sans"/>
                <a:cs typeface="Noto Sans"/>
              </a:rPr>
              <a:t>thrift </a:t>
            </a:r>
            <a:r>
              <a:rPr sz="800" spc="-10" dirty="0">
                <a:solidFill>
                  <a:srgbClr val="4A4B4C"/>
                </a:solidFill>
                <a:latin typeface="Noto Sans"/>
                <a:cs typeface="Noto Sans"/>
              </a:rPr>
              <a:t>and </a:t>
            </a:r>
            <a:r>
              <a:rPr sz="800" spc="-15" dirty="0">
                <a:solidFill>
                  <a:srgbClr val="4A4B4C"/>
                </a:solidFill>
                <a:latin typeface="Noto Sans"/>
                <a:cs typeface="Noto Sans"/>
              </a:rPr>
              <a:t>efforts in  modern education </a:t>
            </a:r>
            <a:r>
              <a:rPr sz="800" spc="-10" dirty="0">
                <a:solidFill>
                  <a:srgbClr val="4A4B4C"/>
                </a:solidFill>
                <a:latin typeface="Noto Sans"/>
                <a:cs typeface="Noto Sans"/>
              </a:rPr>
              <a:t>ad </a:t>
            </a:r>
            <a:r>
              <a:rPr sz="800" spc="-5" dirty="0">
                <a:solidFill>
                  <a:srgbClr val="4A4B4C"/>
                </a:solidFill>
                <a:latin typeface="Noto Sans"/>
                <a:cs typeface="Noto Sans"/>
              </a:rPr>
              <a:t>a </a:t>
            </a:r>
            <a:r>
              <a:rPr sz="800" spc="-15" dirty="0">
                <a:solidFill>
                  <a:srgbClr val="4A4B4C"/>
                </a:solidFill>
                <a:latin typeface="Noto Sans"/>
                <a:cs typeface="Noto Sans"/>
              </a:rPr>
              <a:t>way</a:t>
            </a:r>
            <a:r>
              <a:rPr sz="800" spc="-90" dirty="0">
                <a:solidFill>
                  <a:srgbClr val="4A4B4C"/>
                </a:solidFill>
                <a:latin typeface="Noto Sans"/>
                <a:cs typeface="Noto Sans"/>
              </a:rPr>
              <a:t> </a:t>
            </a:r>
            <a:r>
              <a:rPr sz="800" spc="-15" dirty="0">
                <a:solidFill>
                  <a:srgbClr val="4A4B4C"/>
                </a:solidFill>
                <a:latin typeface="Noto Sans"/>
                <a:cs typeface="Noto Sans"/>
              </a:rPr>
              <a:t>to  prepare </a:t>
            </a:r>
            <a:r>
              <a:rPr sz="800" spc="-10" dirty="0">
                <a:solidFill>
                  <a:srgbClr val="4A4B4C"/>
                </a:solidFill>
                <a:latin typeface="Noto Sans"/>
                <a:cs typeface="Noto Sans"/>
              </a:rPr>
              <a:t>for </a:t>
            </a:r>
            <a:r>
              <a:rPr sz="800" spc="-15" dirty="0">
                <a:solidFill>
                  <a:srgbClr val="4A4B4C"/>
                </a:solidFill>
                <a:latin typeface="Noto Sans"/>
                <a:cs typeface="Noto Sans"/>
              </a:rPr>
              <a:t>the</a:t>
            </a:r>
            <a:r>
              <a:rPr sz="800" spc="-50" dirty="0">
                <a:solidFill>
                  <a:srgbClr val="4A4B4C"/>
                </a:solidFill>
                <a:latin typeface="Noto Sans"/>
                <a:cs typeface="Noto Sans"/>
              </a:rPr>
              <a:t> </a:t>
            </a:r>
            <a:r>
              <a:rPr sz="800" spc="-15" dirty="0">
                <a:solidFill>
                  <a:srgbClr val="4A4B4C"/>
                </a:solidFill>
                <a:latin typeface="Noto Sans"/>
                <a:cs typeface="Noto Sans"/>
              </a:rPr>
              <a:t>future.</a:t>
            </a:r>
            <a:endParaRPr sz="800">
              <a:latin typeface="Noto Sans"/>
              <a:cs typeface="Noto Sans"/>
            </a:endParaRPr>
          </a:p>
        </p:txBody>
      </p:sp>
      <p:sp>
        <p:nvSpPr>
          <p:cNvPr id="25" name="object 25"/>
          <p:cNvSpPr txBox="1"/>
          <p:nvPr/>
        </p:nvSpPr>
        <p:spPr>
          <a:xfrm>
            <a:off x="3011525" y="7707693"/>
            <a:ext cx="1568450" cy="645160"/>
          </a:xfrm>
          <a:prstGeom prst="rect">
            <a:avLst/>
          </a:prstGeom>
        </p:spPr>
        <p:txBody>
          <a:bodyPr vert="horz" wrap="square" lIns="0" tIns="12700" rIns="0" bIns="0" rtlCol="0">
            <a:spAutoFit/>
          </a:bodyPr>
          <a:lstStyle/>
          <a:p>
            <a:pPr marL="1270" algn="ctr">
              <a:lnSpc>
                <a:spcPct val="100000"/>
              </a:lnSpc>
              <a:spcBef>
                <a:spcPts val="100"/>
              </a:spcBef>
            </a:pPr>
            <a:r>
              <a:rPr sz="800" b="1" spc="5" dirty="0">
                <a:solidFill>
                  <a:srgbClr val="4A4B4C"/>
                </a:solidFill>
                <a:latin typeface="Noto Sans"/>
                <a:cs typeface="Noto Sans"/>
              </a:rPr>
              <a:t>Low:</a:t>
            </a:r>
            <a:endParaRPr sz="800">
              <a:latin typeface="Noto Sans"/>
              <a:cs typeface="Noto Sans"/>
            </a:endParaRPr>
          </a:p>
          <a:p>
            <a:pPr marL="12700" marR="5080" algn="ctr">
              <a:lnSpc>
                <a:spcPct val="102099"/>
              </a:lnSpc>
            </a:pPr>
            <a:r>
              <a:rPr sz="800" spc="-15" dirty="0">
                <a:solidFill>
                  <a:srgbClr val="4A4B4C"/>
                </a:solidFill>
                <a:latin typeface="Noto Sans"/>
                <a:cs typeface="Noto Sans"/>
              </a:rPr>
              <a:t>Societies prefer </a:t>
            </a:r>
            <a:r>
              <a:rPr sz="800" spc="-10" dirty="0">
                <a:solidFill>
                  <a:srgbClr val="4A4B4C"/>
                </a:solidFill>
                <a:latin typeface="Noto Sans"/>
                <a:cs typeface="Noto Sans"/>
              </a:rPr>
              <a:t>to </a:t>
            </a:r>
            <a:r>
              <a:rPr sz="800" spc="-15" dirty="0">
                <a:solidFill>
                  <a:srgbClr val="4A4B4C"/>
                </a:solidFill>
                <a:latin typeface="Noto Sans"/>
                <a:cs typeface="Noto Sans"/>
              </a:rPr>
              <a:t>maintain</a:t>
            </a:r>
            <a:r>
              <a:rPr sz="800" spc="-60" dirty="0">
                <a:solidFill>
                  <a:srgbClr val="4A4B4C"/>
                </a:solidFill>
                <a:latin typeface="Noto Sans"/>
                <a:cs typeface="Noto Sans"/>
              </a:rPr>
              <a:t> </a:t>
            </a:r>
            <a:r>
              <a:rPr sz="800" spc="-15" dirty="0">
                <a:solidFill>
                  <a:srgbClr val="4A4B4C"/>
                </a:solidFill>
                <a:latin typeface="Noto Sans"/>
                <a:cs typeface="Noto Sans"/>
              </a:rPr>
              <a:t>time-  honored traditions </a:t>
            </a:r>
            <a:r>
              <a:rPr sz="800" spc="-10" dirty="0">
                <a:solidFill>
                  <a:srgbClr val="4A4B4C"/>
                </a:solidFill>
                <a:latin typeface="Noto Sans"/>
                <a:cs typeface="Noto Sans"/>
              </a:rPr>
              <a:t>and </a:t>
            </a:r>
            <a:r>
              <a:rPr sz="800" spc="-15" dirty="0">
                <a:solidFill>
                  <a:srgbClr val="4A4B4C"/>
                </a:solidFill>
                <a:latin typeface="Noto Sans"/>
                <a:cs typeface="Noto Sans"/>
              </a:rPr>
              <a:t>norms  while </a:t>
            </a:r>
            <a:r>
              <a:rPr sz="800" spc="-20" dirty="0">
                <a:solidFill>
                  <a:srgbClr val="4A4B4C"/>
                </a:solidFill>
                <a:latin typeface="Noto Sans"/>
                <a:cs typeface="Noto Sans"/>
              </a:rPr>
              <a:t>viewing </a:t>
            </a:r>
            <a:r>
              <a:rPr sz="800" spc="-15" dirty="0">
                <a:solidFill>
                  <a:srgbClr val="4A4B4C"/>
                </a:solidFill>
                <a:latin typeface="Noto Sans"/>
                <a:cs typeface="Noto Sans"/>
              </a:rPr>
              <a:t>societal </a:t>
            </a:r>
            <a:r>
              <a:rPr sz="800" spc="-25" dirty="0">
                <a:solidFill>
                  <a:srgbClr val="4A4B4C"/>
                </a:solidFill>
                <a:latin typeface="Noto Sans"/>
                <a:cs typeface="Noto Sans"/>
              </a:rPr>
              <a:t>change  </a:t>
            </a:r>
            <a:r>
              <a:rPr sz="800" spc="-15" dirty="0">
                <a:solidFill>
                  <a:srgbClr val="4A4B4C"/>
                </a:solidFill>
                <a:latin typeface="Noto Sans"/>
                <a:cs typeface="Noto Sans"/>
              </a:rPr>
              <a:t>with</a:t>
            </a:r>
            <a:r>
              <a:rPr sz="800" spc="-25" dirty="0">
                <a:solidFill>
                  <a:srgbClr val="4A4B4C"/>
                </a:solidFill>
                <a:latin typeface="Noto Sans"/>
                <a:cs typeface="Noto Sans"/>
              </a:rPr>
              <a:t> </a:t>
            </a:r>
            <a:r>
              <a:rPr sz="800" spc="-15" dirty="0">
                <a:solidFill>
                  <a:srgbClr val="4A4B4C"/>
                </a:solidFill>
                <a:latin typeface="Noto Sans"/>
                <a:cs typeface="Noto Sans"/>
              </a:rPr>
              <a:t>suspicion.</a:t>
            </a:r>
            <a:endParaRPr sz="800">
              <a:latin typeface="Noto Sans"/>
              <a:cs typeface="Noto Sans"/>
            </a:endParaRPr>
          </a:p>
        </p:txBody>
      </p:sp>
      <p:sp>
        <p:nvSpPr>
          <p:cNvPr id="26" name="object 26"/>
          <p:cNvSpPr/>
          <p:nvPr/>
        </p:nvSpPr>
        <p:spPr>
          <a:xfrm>
            <a:off x="1189469" y="7424534"/>
            <a:ext cx="3448050" cy="254635"/>
          </a:xfrm>
          <a:custGeom>
            <a:avLst/>
            <a:gdLst/>
            <a:ahLst/>
            <a:cxnLst/>
            <a:rect l="l" t="t" r="r" b="b"/>
            <a:pathLst>
              <a:path w="3448050" h="254634">
                <a:moveTo>
                  <a:pt x="3447910" y="0"/>
                </a:moveTo>
                <a:lnTo>
                  <a:pt x="0" y="0"/>
                </a:lnTo>
                <a:lnTo>
                  <a:pt x="0" y="254012"/>
                </a:lnTo>
                <a:lnTo>
                  <a:pt x="3447910" y="254012"/>
                </a:lnTo>
                <a:lnTo>
                  <a:pt x="3447910" y="0"/>
                </a:lnTo>
                <a:close/>
              </a:path>
            </a:pathLst>
          </a:custGeom>
          <a:solidFill>
            <a:srgbClr val="EB2847"/>
          </a:solidFill>
        </p:spPr>
        <p:txBody>
          <a:bodyPr wrap="square" lIns="0" tIns="0" rIns="0" bIns="0" rtlCol="0"/>
          <a:lstStyle/>
          <a:p>
            <a:endParaRPr/>
          </a:p>
        </p:txBody>
      </p:sp>
      <p:sp>
        <p:nvSpPr>
          <p:cNvPr id="27" name="object 27"/>
          <p:cNvSpPr txBox="1"/>
          <p:nvPr/>
        </p:nvSpPr>
        <p:spPr>
          <a:xfrm>
            <a:off x="1221219" y="7424534"/>
            <a:ext cx="3384550" cy="254635"/>
          </a:xfrm>
          <a:prstGeom prst="rect">
            <a:avLst/>
          </a:prstGeom>
          <a:solidFill>
            <a:srgbClr val="EB2847"/>
          </a:solidFill>
        </p:spPr>
        <p:txBody>
          <a:bodyPr vert="horz" wrap="square" lIns="0" tIns="69215" rIns="0" bIns="0" rtlCol="0">
            <a:spAutoFit/>
          </a:bodyPr>
          <a:lstStyle/>
          <a:p>
            <a:pPr marL="136525">
              <a:lnSpc>
                <a:spcPct val="100000"/>
              </a:lnSpc>
              <a:spcBef>
                <a:spcPts val="545"/>
              </a:spcBef>
            </a:pPr>
            <a:r>
              <a:rPr sz="700" b="1" spc="-20" dirty="0">
                <a:solidFill>
                  <a:srgbClr val="FFFFFF"/>
                </a:solidFill>
                <a:latin typeface="Noto Sans"/>
                <a:cs typeface="Noto Sans"/>
              </a:rPr>
              <a:t>Long </a:t>
            </a:r>
            <a:r>
              <a:rPr sz="700" b="1" spc="-5" dirty="0">
                <a:solidFill>
                  <a:srgbClr val="FFFFFF"/>
                </a:solidFill>
                <a:latin typeface="Noto Sans"/>
                <a:cs typeface="Noto Sans"/>
              </a:rPr>
              <a:t>Term </a:t>
            </a:r>
            <a:r>
              <a:rPr sz="700" b="1" spc="-10" dirty="0">
                <a:solidFill>
                  <a:srgbClr val="FFFFFF"/>
                </a:solidFill>
                <a:latin typeface="Noto Sans"/>
                <a:cs typeface="Noto Sans"/>
              </a:rPr>
              <a:t>Orientation versus </a:t>
            </a:r>
            <a:r>
              <a:rPr sz="700" b="1" spc="-5" dirty="0">
                <a:solidFill>
                  <a:srgbClr val="FFFFFF"/>
                </a:solidFill>
                <a:latin typeface="Noto Sans"/>
                <a:cs typeface="Noto Sans"/>
              </a:rPr>
              <a:t>Short Term </a:t>
            </a:r>
            <a:r>
              <a:rPr sz="700" b="1" spc="-10" dirty="0">
                <a:solidFill>
                  <a:srgbClr val="FFFFFF"/>
                </a:solidFill>
                <a:latin typeface="Noto Sans"/>
                <a:cs typeface="Noto Sans"/>
              </a:rPr>
              <a:t>Normative Orientation (LTO)</a:t>
            </a:r>
            <a:endParaRPr sz="700">
              <a:latin typeface="Noto Sans"/>
              <a:cs typeface="Noto Sans"/>
            </a:endParaRPr>
          </a:p>
        </p:txBody>
      </p:sp>
      <p:sp>
        <p:nvSpPr>
          <p:cNvPr id="28" name="object 28"/>
          <p:cNvSpPr/>
          <p:nvPr/>
        </p:nvSpPr>
        <p:spPr>
          <a:xfrm>
            <a:off x="1205344" y="5217769"/>
            <a:ext cx="3416300" cy="984885"/>
          </a:xfrm>
          <a:custGeom>
            <a:avLst/>
            <a:gdLst/>
            <a:ahLst/>
            <a:cxnLst/>
            <a:rect l="l" t="t" r="r" b="b"/>
            <a:pathLst>
              <a:path w="3416300" h="984885">
                <a:moveTo>
                  <a:pt x="0" y="984313"/>
                </a:moveTo>
                <a:lnTo>
                  <a:pt x="3416160" y="984313"/>
                </a:lnTo>
                <a:lnTo>
                  <a:pt x="3416160" y="0"/>
                </a:lnTo>
                <a:lnTo>
                  <a:pt x="0" y="0"/>
                </a:lnTo>
                <a:lnTo>
                  <a:pt x="0" y="984313"/>
                </a:lnTo>
                <a:close/>
              </a:path>
            </a:pathLst>
          </a:custGeom>
          <a:ln w="31750">
            <a:solidFill>
              <a:srgbClr val="FAEF61"/>
            </a:solidFill>
          </a:ln>
        </p:spPr>
        <p:txBody>
          <a:bodyPr wrap="square" lIns="0" tIns="0" rIns="0" bIns="0" rtlCol="0"/>
          <a:lstStyle/>
          <a:p>
            <a:endParaRPr/>
          </a:p>
        </p:txBody>
      </p:sp>
      <p:sp>
        <p:nvSpPr>
          <p:cNvPr id="29" name="object 29"/>
          <p:cNvSpPr txBox="1"/>
          <p:nvPr/>
        </p:nvSpPr>
        <p:spPr>
          <a:xfrm>
            <a:off x="1411198" y="5485346"/>
            <a:ext cx="1250950" cy="645160"/>
          </a:xfrm>
          <a:prstGeom prst="rect">
            <a:avLst/>
          </a:prstGeom>
        </p:spPr>
        <p:txBody>
          <a:bodyPr vert="horz" wrap="square" lIns="0" tIns="12700" rIns="0" bIns="0" rtlCol="0">
            <a:spAutoFit/>
          </a:bodyPr>
          <a:lstStyle/>
          <a:p>
            <a:pPr marL="136525" indent="168275">
              <a:lnSpc>
                <a:spcPct val="100000"/>
              </a:lnSpc>
              <a:spcBef>
                <a:spcPts val="100"/>
              </a:spcBef>
            </a:pPr>
            <a:r>
              <a:rPr sz="800" b="1" spc="5" dirty="0">
                <a:solidFill>
                  <a:srgbClr val="4A4B4C"/>
                </a:solidFill>
                <a:latin typeface="Noto Sans"/>
                <a:cs typeface="Noto Sans"/>
              </a:rPr>
              <a:t>Masculinity:</a:t>
            </a:r>
            <a:endParaRPr sz="800">
              <a:latin typeface="Noto Sans"/>
              <a:cs typeface="Noto Sans"/>
            </a:endParaRPr>
          </a:p>
          <a:p>
            <a:pPr marR="5080" indent="136525">
              <a:lnSpc>
                <a:spcPct val="102099"/>
              </a:lnSpc>
            </a:pPr>
            <a:r>
              <a:rPr sz="800" spc="-15" dirty="0">
                <a:solidFill>
                  <a:srgbClr val="4A4B4C"/>
                </a:solidFill>
                <a:latin typeface="Noto Sans"/>
                <a:cs typeface="Noto Sans"/>
              </a:rPr>
              <a:t>Preference </a:t>
            </a:r>
            <a:r>
              <a:rPr sz="800" spc="-10" dirty="0">
                <a:solidFill>
                  <a:srgbClr val="4A4B4C"/>
                </a:solidFill>
                <a:latin typeface="Noto Sans"/>
                <a:cs typeface="Noto Sans"/>
              </a:rPr>
              <a:t>in </a:t>
            </a:r>
            <a:r>
              <a:rPr sz="800" spc="-15" dirty="0">
                <a:solidFill>
                  <a:srgbClr val="4A4B4C"/>
                </a:solidFill>
                <a:latin typeface="Noto Sans"/>
                <a:cs typeface="Noto Sans"/>
              </a:rPr>
              <a:t>society  </a:t>
            </a:r>
            <a:r>
              <a:rPr sz="800" spc="-10" dirty="0">
                <a:solidFill>
                  <a:srgbClr val="4A4B4C"/>
                </a:solidFill>
                <a:latin typeface="Noto Sans"/>
                <a:cs typeface="Noto Sans"/>
              </a:rPr>
              <a:t>for </a:t>
            </a:r>
            <a:r>
              <a:rPr sz="800" spc="-15" dirty="0">
                <a:solidFill>
                  <a:srgbClr val="4A4B4C"/>
                </a:solidFill>
                <a:latin typeface="Noto Sans"/>
                <a:cs typeface="Noto Sans"/>
              </a:rPr>
              <a:t>achievement, heroism,  assertiveness </a:t>
            </a:r>
            <a:r>
              <a:rPr sz="800" spc="-10" dirty="0">
                <a:solidFill>
                  <a:srgbClr val="4A4B4C"/>
                </a:solidFill>
                <a:latin typeface="Noto Sans"/>
                <a:cs typeface="Noto Sans"/>
              </a:rPr>
              <a:t>and</a:t>
            </a:r>
            <a:r>
              <a:rPr sz="800" spc="-75" dirty="0">
                <a:solidFill>
                  <a:srgbClr val="4A4B4C"/>
                </a:solidFill>
                <a:latin typeface="Noto Sans"/>
                <a:cs typeface="Noto Sans"/>
              </a:rPr>
              <a:t> </a:t>
            </a:r>
            <a:r>
              <a:rPr sz="800" spc="-15" dirty="0">
                <a:solidFill>
                  <a:srgbClr val="4A4B4C"/>
                </a:solidFill>
                <a:latin typeface="Noto Sans"/>
                <a:cs typeface="Noto Sans"/>
              </a:rPr>
              <a:t>material</a:t>
            </a:r>
            <a:endParaRPr sz="800">
              <a:latin typeface="Noto Sans"/>
              <a:cs typeface="Noto Sans"/>
            </a:endParaRPr>
          </a:p>
          <a:p>
            <a:pPr marL="146685">
              <a:lnSpc>
                <a:spcPct val="100000"/>
              </a:lnSpc>
              <a:spcBef>
                <a:spcPts val="20"/>
              </a:spcBef>
            </a:pPr>
            <a:r>
              <a:rPr sz="800" spc="-15" dirty="0">
                <a:solidFill>
                  <a:srgbClr val="4A4B4C"/>
                </a:solidFill>
                <a:latin typeface="Noto Sans"/>
                <a:cs typeface="Noto Sans"/>
              </a:rPr>
              <a:t>rewards </a:t>
            </a:r>
            <a:r>
              <a:rPr sz="800" spc="-10" dirty="0">
                <a:solidFill>
                  <a:srgbClr val="4A4B4C"/>
                </a:solidFill>
                <a:latin typeface="Noto Sans"/>
                <a:cs typeface="Noto Sans"/>
              </a:rPr>
              <a:t>for</a:t>
            </a:r>
            <a:r>
              <a:rPr sz="800" spc="-40" dirty="0">
                <a:solidFill>
                  <a:srgbClr val="4A4B4C"/>
                </a:solidFill>
                <a:latin typeface="Noto Sans"/>
                <a:cs typeface="Noto Sans"/>
              </a:rPr>
              <a:t> </a:t>
            </a:r>
            <a:r>
              <a:rPr sz="800" spc="-15" dirty="0">
                <a:solidFill>
                  <a:srgbClr val="4A4B4C"/>
                </a:solidFill>
                <a:latin typeface="Noto Sans"/>
                <a:cs typeface="Noto Sans"/>
              </a:rPr>
              <a:t>success.</a:t>
            </a:r>
            <a:endParaRPr sz="800">
              <a:latin typeface="Noto Sans"/>
              <a:cs typeface="Noto Sans"/>
            </a:endParaRPr>
          </a:p>
        </p:txBody>
      </p:sp>
      <p:sp>
        <p:nvSpPr>
          <p:cNvPr id="30" name="object 30"/>
          <p:cNvSpPr txBox="1"/>
          <p:nvPr/>
        </p:nvSpPr>
        <p:spPr>
          <a:xfrm>
            <a:off x="3196043" y="5485346"/>
            <a:ext cx="1211580" cy="645160"/>
          </a:xfrm>
          <a:prstGeom prst="rect">
            <a:avLst/>
          </a:prstGeom>
        </p:spPr>
        <p:txBody>
          <a:bodyPr vert="horz" wrap="square" lIns="0" tIns="10160" rIns="0" bIns="0" rtlCol="0">
            <a:spAutoFit/>
          </a:bodyPr>
          <a:lstStyle/>
          <a:p>
            <a:pPr marR="5080" indent="307975">
              <a:lnSpc>
                <a:spcPct val="102099"/>
              </a:lnSpc>
              <a:spcBef>
                <a:spcPts val="80"/>
              </a:spcBef>
            </a:pPr>
            <a:r>
              <a:rPr sz="800" b="1" spc="5" dirty="0">
                <a:solidFill>
                  <a:srgbClr val="4A4B4C"/>
                </a:solidFill>
                <a:latin typeface="Noto Sans"/>
                <a:cs typeface="Noto Sans"/>
              </a:rPr>
              <a:t>Femininity:  </a:t>
            </a:r>
            <a:r>
              <a:rPr sz="800" spc="-15" dirty="0">
                <a:solidFill>
                  <a:srgbClr val="4A4B4C"/>
                </a:solidFill>
                <a:latin typeface="Noto Sans"/>
                <a:cs typeface="Noto Sans"/>
              </a:rPr>
              <a:t>Stands </a:t>
            </a:r>
            <a:r>
              <a:rPr sz="800" spc="-10" dirty="0">
                <a:solidFill>
                  <a:srgbClr val="4A4B4C"/>
                </a:solidFill>
                <a:latin typeface="Noto Sans"/>
                <a:cs typeface="Noto Sans"/>
              </a:rPr>
              <a:t>for </a:t>
            </a:r>
            <a:r>
              <a:rPr sz="800" spc="-5" dirty="0">
                <a:solidFill>
                  <a:srgbClr val="4A4B4C"/>
                </a:solidFill>
                <a:latin typeface="Noto Sans"/>
                <a:cs typeface="Noto Sans"/>
              </a:rPr>
              <a:t>a </a:t>
            </a:r>
            <a:r>
              <a:rPr sz="800" spc="-15" dirty="0">
                <a:solidFill>
                  <a:srgbClr val="4A4B4C"/>
                </a:solidFill>
                <a:latin typeface="Noto Sans"/>
                <a:cs typeface="Noto Sans"/>
              </a:rPr>
              <a:t>preference  </a:t>
            </a:r>
            <a:r>
              <a:rPr sz="800" spc="-10" dirty="0">
                <a:solidFill>
                  <a:srgbClr val="4A4B4C"/>
                </a:solidFill>
                <a:latin typeface="Noto Sans"/>
                <a:cs typeface="Noto Sans"/>
              </a:rPr>
              <a:t>for </a:t>
            </a:r>
            <a:r>
              <a:rPr sz="800" spc="-15" dirty="0">
                <a:solidFill>
                  <a:srgbClr val="4A4B4C"/>
                </a:solidFill>
                <a:latin typeface="Noto Sans"/>
                <a:cs typeface="Noto Sans"/>
              </a:rPr>
              <a:t>cooperation,</a:t>
            </a:r>
            <a:r>
              <a:rPr sz="800" spc="-100" dirty="0">
                <a:solidFill>
                  <a:srgbClr val="4A4B4C"/>
                </a:solidFill>
                <a:latin typeface="Noto Sans"/>
                <a:cs typeface="Noto Sans"/>
              </a:rPr>
              <a:t> </a:t>
            </a:r>
            <a:r>
              <a:rPr sz="800" spc="-15" dirty="0">
                <a:solidFill>
                  <a:srgbClr val="4A4B4C"/>
                </a:solidFill>
                <a:latin typeface="Noto Sans"/>
                <a:cs typeface="Noto Sans"/>
              </a:rPr>
              <a:t>modesty,</a:t>
            </a:r>
            <a:endParaRPr sz="800">
              <a:latin typeface="Noto Sans"/>
              <a:cs typeface="Noto Sans"/>
            </a:endParaRPr>
          </a:p>
          <a:p>
            <a:pPr marL="186690" marR="159385" indent="-31750">
              <a:lnSpc>
                <a:spcPct val="102099"/>
              </a:lnSpc>
            </a:pPr>
            <a:r>
              <a:rPr sz="800" spc="-25" dirty="0">
                <a:solidFill>
                  <a:srgbClr val="4A4B4C"/>
                </a:solidFill>
                <a:latin typeface="Noto Sans"/>
                <a:cs typeface="Noto Sans"/>
              </a:rPr>
              <a:t>caring </a:t>
            </a:r>
            <a:r>
              <a:rPr sz="800" spc="-10" dirty="0">
                <a:solidFill>
                  <a:srgbClr val="4A4B4C"/>
                </a:solidFill>
                <a:latin typeface="Noto Sans"/>
                <a:cs typeface="Noto Sans"/>
              </a:rPr>
              <a:t>for </a:t>
            </a:r>
            <a:r>
              <a:rPr sz="800" spc="-15" dirty="0">
                <a:solidFill>
                  <a:srgbClr val="4A4B4C"/>
                </a:solidFill>
                <a:latin typeface="Noto Sans"/>
                <a:cs typeface="Noto Sans"/>
              </a:rPr>
              <a:t>the</a:t>
            </a:r>
            <a:r>
              <a:rPr sz="800" spc="-60" dirty="0">
                <a:solidFill>
                  <a:srgbClr val="4A4B4C"/>
                </a:solidFill>
                <a:latin typeface="Noto Sans"/>
                <a:cs typeface="Noto Sans"/>
              </a:rPr>
              <a:t> </a:t>
            </a:r>
            <a:r>
              <a:rPr sz="800" spc="-20" dirty="0">
                <a:solidFill>
                  <a:srgbClr val="4A4B4C"/>
                </a:solidFill>
                <a:latin typeface="Noto Sans"/>
                <a:cs typeface="Noto Sans"/>
              </a:rPr>
              <a:t>weak  </a:t>
            </a:r>
            <a:r>
              <a:rPr sz="800" spc="-10" dirty="0">
                <a:solidFill>
                  <a:srgbClr val="4A4B4C"/>
                </a:solidFill>
                <a:latin typeface="Noto Sans"/>
                <a:cs typeface="Noto Sans"/>
              </a:rPr>
              <a:t>and </a:t>
            </a:r>
            <a:r>
              <a:rPr sz="800" spc="-15" dirty="0">
                <a:solidFill>
                  <a:srgbClr val="4A4B4C"/>
                </a:solidFill>
                <a:latin typeface="Noto Sans"/>
                <a:cs typeface="Noto Sans"/>
              </a:rPr>
              <a:t>quality </a:t>
            </a:r>
            <a:r>
              <a:rPr sz="800" spc="-10" dirty="0">
                <a:solidFill>
                  <a:srgbClr val="4A4B4C"/>
                </a:solidFill>
                <a:latin typeface="Noto Sans"/>
                <a:cs typeface="Noto Sans"/>
              </a:rPr>
              <a:t>of</a:t>
            </a:r>
            <a:r>
              <a:rPr sz="800" spc="-80" dirty="0">
                <a:solidFill>
                  <a:srgbClr val="4A4B4C"/>
                </a:solidFill>
                <a:latin typeface="Noto Sans"/>
                <a:cs typeface="Noto Sans"/>
              </a:rPr>
              <a:t> </a:t>
            </a:r>
            <a:r>
              <a:rPr sz="800" spc="-15" dirty="0">
                <a:solidFill>
                  <a:srgbClr val="4A4B4C"/>
                </a:solidFill>
                <a:latin typeface="Noto Sans"/>
                <a:cs typeface="Noto Sans"/>
              </a:rPr>
              <a:t>life.</a:t>
            </a:r>
            <a:endParaRPr sz="800">
              <a:latin typeface="Noto Sans"/>
              <a:cs typeface="Noto Sans"/>
            </a:endParaRPr>
          </a:p>
        </p:txBody>
      </p:sp>
      <p:sp>
        <p:nvSpPr>
          <p:cNvPr id="31" name="object 31"/>
          <p:cNvSpPr/>
          <p:nvPr/>
        </p:nvSpPr>
        <p:spPr>
          <a:xfrm>
            <a:off x="1189469" y="5201894"/>
            <a:ext cx="3448050" cy="254635"/>
          </a:xfrm>
          <a:custGeom>
            <a:avLst/>
            <a:gdLst/>
            <a:ahLst/>
            <a:cxnLst/>
            <a:rect l="l" t="t" r="r" b="b"/>
            <a:pathLst>
              <a:path w="3448050" h="254635">
                <a:moveTo>
                  <a:pt x="3447910" y="0"/>
                </a:moveTo>
                <a:lnTo>
                  <a:pt x="0" y="0"/>
                </a:lnTo>
                <a:lnTo>
                  <a:pt x="0" y="254012"/>
                </a:lnTo>
                <a:lnTo>
                  <a:pt x="3447910" y="254012"/>
                </a:lnTo>
                <a:lnTo>
                  <a:pt x="3447910" y="0"/>
                </a:lnTo>
                <a:close/>
              </a:path>
            </a:pathLst>
          </a:custGeom>
          <a:solidFill>
            <a:srgbClr val="FAEF61"/>
          </a:solidFill>
        </p:spPr>
        <p:txBody>
          <a:bodyPr wrap="square" lIns="0" tIns="0" rIns="0" bIns="0" rtlCol="0"/>
          <a:lstStyle/>
          <a:p>
            <a:endParaRPr/>
          </a:p>
        </p:txBody>
      </p:sp>
      <p:sp>
        <p:nvSpPr>
          <p:cNvPr id="32" name="object 32"/>
          <p:cNvSpPr txBox="1"/>
          <p:nvPr/>
        </p:nvSpPr>
        <p:spPr>
          <a:xfrm>
            <a:off x="1221219" y="5201894"/>
            <a:ext cx="3384550" cy="254635"/>
          </a:xfrm>
          <a:prstGeom prst="rect">
            <a:avLst/>
          </a:prstGeom>
          <a:solidFill>
            <a:srgbClr val="FAEF61"/>
          </a:solidFill>
        </p:spPr>
        <p:txBody>
          <a:bodyPr vert="horz" wrap="square" lIns="0" tIns="40640" rIns="0" bIns="0" rtlCol="0">
            <a:spAutoFit/>
          </a:bodyPr>
          <a:lstStyle/>
          <a:p>
            <a:pPr marL="501650">
              <a:lnSpc>
                <a:spcPct val="100000"/>
              </a:lnSpc>
              <a:spcBef>
                <a:spcPts val="320"/>
              </a:spcBef>
            </a:pPr>
            <a:r>
              <a:rPr sz="1050" b="1" spc="-10" dirty="0">
                <a:solidFill>
                  <a:srgbClr val="4A4B4C"/>
                </a:solidFill>
                <a:latin typeface="Noto Sans"/>
                <a:cs typeface="Noto Sans"/>
              </a:rPr>
              <a:t>Masculinity versus Femininity</a:t>
            </a:r>
            <a:r>
              <a:rPr sz="1050" b="1" spc="-50" dirty="0">
                <a:solidFill>
                  <a:srgbClr val="4A4B4C"/>
                </a:solidFill>
                <a:latin typeface="Noto Sans"/>
                <a:cs typeface="Noto Sans"/>
              </a:rPr>
              <a:t> </a:t>
            </a:r>
            <a:r>
              <a:rPr sz="1050" b="1" spc="-15" dirty="0">
                <a:solidFill>
                  <a:srgbClr val="4A4B4C"/>
                </a:solidFill>
                <a:latin typeface="Noto Sans"/>
                <a:cs typeface="Noto Sans"/>
              </a:rPr>
              <a:t>(MAS)</a:t>
            </a:r>
            <a:endParaRPr sz="1050">
              <a:latin typeface="Noto Sans"/>
              <a:cs typeface="Noto Sans"/>
            </a:endParaRPr>
          </a:p>
        </p:txBody>
      </p:sp>
      <p:sp>
        <p:nvSpPr>
          <p:cNvPr id="33" name="object 33"/>
          <p:cNvSpPr/>
          <p:nvPr/>
        </p:nvSpPr>
        <p:spPr>
          <a:xfrm>
            <a:off x="1205344" y="8551722"/>
            <a:ext cx="3416300" cy="984885"/>
          </a:xfrm>
          <a:custGeom>
            <a:avLst/>
            <a:gdLst/>
            <a:ahLst/>
            <a:cxnLst/>
            <a:rect l="l" t="t" r="r" b="b"/>
            <a:pathLst>
              <a:path w="3416300" h="984884">
                <a:moveTo>
                  <a:pt x="0" y="984313"/>
                </a:moveTo>
                <a:lnTo>
                  <a:pt x="3416160" y="984313"/>
                </a:lnTo>
                <a:lnTo>
                  <a:pt x="3416160" y="0"/>
                </a:lnTo>
                <a:lnTo>
                  <a:pt x="0" y="0"/>
                </a:lnTo>
                <a:lnTo>
                  <a:pt x="0" y="984313"/>
                </a:lnTo>
                <a:close/>
              </a:path>
            </a:pathLst>
          </a:custGeom>
          <a:ln w="31750">
            <a:solidFill>
              <a:srgbClr val="FAEF61"/>
            </a:solidFill>
          </a:ln>
        </p:spPr>
        <p:txBody>
          <a:bodyPr wrap="square" lIns="0" tIns="0" rIns="0" bIns="0" rtlCol="0"/>
          <a:lstStyle/>
          <a:p>
            <a:endParaRPr/>
          </a:p>
        </p:txBody>
      </p:sp>
      <p:sp>
        <p:nvSpPr>
          <p:cNvPr id="34" name="object 34"/>
          <p:cNvSpPr txBox="1"/>
          <p:nvPr/>
        </p:nvSpPr>
        <p:spPr>
          <a:xfrm>
            <a:off x="1247678" y="8819007"/>
            <a:ext cx="1565910" cy="645160"/>
          </a:xfrm>
          <a:prstGeom prst="rect">
            <a:avLst/>
          </a:prstGeom>
        </p:spPr>
        <p:txBody>
          <a:bodyPr vert="horz" wrap="square" lIns="0" tIns="12700" rIns="0" bIns="0" rtlCol="0">
            <a:spAutoFit/>
          </a:bodyPr>
          <a:lstStyle/>
          <a:p>
            <a:pPr marL="1905" algn="ctr">
              <a:lnSpc>
                <a:spcPct val="100000"/>
              </a:lnSpc>
              <a:spcBef>
                <a:spcPts val="100"/>
              </a:spcBef>
            </a:pPr>
            <a:r>
              <a:rPr sz="800" b="1" spc="-5" dirty="0">
                <a:solidFill>
                  <a:srgbClr val="4A4B4C"/>
                </a:solidFill>
                <a:latin typeface="Noto Sans"/>
                <a:cs typeface="Noto Sans"/>
              </a:rPr>
              <a:t>Indulgence:</a:t>
            </a:r>
            <a:endParaRPr sz="800">
              <a:latin typeface="Noto Sans"/>
              <a:cs typeface="Noto Sans"/>
            </a:endParaRPr>
          </a:p>
          <a:p>
            <a:pPr marL="12065" marR="5080" algn="ctr">
              <a:lnSpc>
                <a:spcPct val="102099"/>
              </a:lnSpc>
            </a:pPr>
            <a:r>
              <a:rPr sz="800" spc="-15" dirty="0">
                <a:solidFill>
                  <a:srgbClr val="4A4B4C"/>
                </a:solidFill>
                <a:latin typeface="Noto Sans"/>
                <a:cs typeface="Noto Sans"/>
              </a:rPr>
              <a:t>Societies that allow relatively</a:t>
            </a:r>
            <a:r>
              <a:rPr sz="800" spc="-55" dirty="0">
                <a:solidFill>
                  <a:srgbClr val="4A4B4C"/>
                </a:solidFill>
                <a:latin typeface="Noto Sans"/>
                <a:cs typeface="Noto Sans"/>
              </a:rPr>
              <a:t> </a:t>
            </a:r>
            <a:r>
              <a:rPr sz="800" spc="-15" dirty="0">
                <a:solidFill>
                  <a:srgbClr val="4A4B4C"/>
                </a:solidFill>
                <a:latin typeface="Noto Sans"/>
                <a:cs typeface="Noto Sans"/>
              </a:rPr>
              <a:t>free  </a:t>
            </a:r>
            <a:r>
              <a:rPr sz="800" spc="-20" dirty="0">
                <a:solidFill>
                  <a:srgbClr val="4A4B4C"/>
                </a:solidFill>
                <a:latin typeface="Noto Sans"/>
                <a:cs typeface="Noto Sans"/>
              </a:rPr>
              <a:t>gratification </a:t>
            </a:r>
            <a:r>
              <a:rPr sz="800" spc="-10" dirty="0">
                <a:solidFill>
                  <a:srgbClr val="4A4B4C"/>
                </a:solidFill>
                <a:latin typeface="Noto Sans"/>
                <a:cs typeface="Noto Sans"/>
              </a:rPr>
              <a:t>of </a:t>
            </a:r>
            <a:r>
              <a:rPr sz="800" spc="-15" dirty="0">
                <a:solidFill>
                  <a:srgbClr val="4A4B4C"/>
                </a:solidFill>
                <a:latin typeface="Noto Sans"/>
                <a:cs typeface="Noto Sans"/>
              </a:rPr>
              <a:t>basic </a:t>
            </a:r>
            <a:r>
              <a:rPr sz="800" spc="-10" dirty="0">
                <a:solidFill>
                  <a:srgbClr val="4A4B4C"/>
                </a:solidFill>
                <a:latin typeface="Noto Sans"/>
                <a:cs typeface="Noto Sans"/>
              </a:rPr>
              <a:t>and </a:t>
            </a:r>
            <a:r>
              <a:rPr sz="800" spc="-15" dirty="0">
                <a:solidFill>
                  <a:srgbClr val="4A4B4C"/>
                </a:solidFill>
                <a:latin typeface="Noto Sans"/>
                <a:cs typeface="Noto Sans"/>
              </a:rPr>
              <a:t>natural  human drives</a:t>
            </a:r>
            <a:r>
              <a:rPr sz="800" spc="-35" dirty="0">
                <a:solidFill>
                  <a:srgbClr val="4A4B4C"/>
                </a:solidFill>
                <a:latin typeface="Noto Sans"/>
                <a:cs typeface="Noto Sans"/>
              </a:rPr>
              <a:t> </a:t>
            </a:r>
            <a:r>
              <a:rPr sz="800" spc="-15" dirty="0">
                <a:solidFill>
                  <a:srgbClr val="4A4B4C"/>
                </a:solidFill>
                <a:latin typeface="Noto Sans"/>
                <a:cs typeface="Noto Sans"/>
              </a:rPr>
              <a:t>related</a:t>
            </a:r>
            <a:endParaRPr sz="800">
              <a:latin typeface="Noto Sans"/>
              <a:cs typeface="Noto Sans"/>
            </a:endParaRPr>
          </a:p>
          <a:p>
            <a:pPr algn="ctr">
              <a:lnSpc>
                <a:spcPct val="100000"/>
              </a:lnSpc>
              <a:spcBef>
                <a:spcPts val="20"/>
              </a:spcBef>
            </a:pPr>
            <a:r>
              <a:rPr sz="800" spc="-10" dirty="0">
                <a:solidFill>
                  <a:srgbClr val="4A4B4C"/>
                </a:solidFill>
                <a:latin typeface="Noto Sans"/>
                <a:cs typeface="Noto Sans"/>
              </a:rPr>
              <a:t>to </a:t>
            </a:r>
            <a:r>
              <a:rPr sz="800" spc="-20" dirty="0">
                <a:solidFill>
                  <a:srgbClr val="4A4B4C"/>
                </a:solidFill>
                <a:latin typeface="Noto Sans"/>
                <a:cs typeface="Noto Sans"/>
              </a:rPr>
              <a:t>enjoying </a:t>
            </a:r>
            <a:r>
              <a:rPr sz="800" spc="-15" dirty="0">
                <a:solidFill>
                  <a:srgbClr val="4A4B4C"/>
                </a:solidFill>
                <a:latin typeface="Noto Sans"/>
                <a:cs typeface="Noto Sans"/>
              </a:rPr>
              <a:t>life </a:t>
            </a:r>
            <a:r>
              <a:rPr sz="800" spc="-10" dirty="0">
                <a:solidFill>
                  <a:srgbClr val="4A4B4C"/>
                </a:solidFill>
                <a:latin typeface="Noto Sans"/>
                <a:cs typeface="Noto Sans"/>
              </a:rPr>
              <a:t>and </a:t>
            </a:r>
            <a:r>
              <a:rPr sz="800" spc="-25" dirty="0">
                <a:solidFill>
                  <a:srgbClr val="4A4B4C"/>
                </a:solidFill>
                <a:latin typeface="Noto Sans"/>
                <a:cs typeface="Noto Sans"/>
              </a:rPr>
              <a:t>having</a:t>
            </a:r>
            <a:r>
              <a:rPr sz="800" spc="-70" dirty="0">
                <a:solidFill>
                  <a:srgbClr val="4A4B4C"/>
                </a:solidFill>
                <a:latin typeface="Noto Sans"/>
                <a:cs typeface="Noto Sans"/>
              </a:rPr>
              <a:t> </a:t>
            </a:r>
            <a:r>
              <a:rPr sz="800" spc="-15" dirty="0">
                <a:solidFill>
                  <a:srgbClr val="4A4B4C"/>
                </a:solidFill>
                <a:latin typeface="Noto Sans"/>
                <a:cs typeface="Noto Sans"/>
              </a:rPr>
              <a:t>fun.</a:t>
            </a:r>
            <a:endParaRPr sz="800">
              <a:latin typeface="Noto Sans"/>
              <a:cs typeface="Noto Sans"/>
            </a:endParaRPr>
          </a:p>
        </p:txBody>
      </p:sp>
      <p:sp>
        <p:nvSpPr>
          <p:cNvPr id="35" name="object 35"/>
          <p:cNvSpPr txBox="1"/>
          <p:nvPr/>
        </p:nvSpPr>
        <p:spPr>
          <a:xfrm>
            <a:off x="3185121" y="8819007"/>
            <a:ext cx="1220470" cy="645160"/>
          </a:xfrm>
          <a:prstGeom prst="rect">
            <a:avLst/>
          </a:prstGeom>
        </p:spPr>
        <p:txBody>
          <a:bodyPr vert="horz" wrap="square" lIns="0" tIns="10160" rIns="0" bIns="0" rtlCol="0">
            <a:spAutoFit/>
          </a:bodyPr>
          <a:lstStyle/>
          <a:p>
            <a:pPr marL="76835" marR="68580" indent="278765">
              <a:lnSpc>
                <a:spcPct val="102099"/>
              </a:lnSpc>
              <a:spcBef>
                <a:spcPts val="80"/>
              </a:spcBef>
            </a:pPr>
            <a:r>
              <a:rPr sz="800" b="1" spc="5" dirty="0">
                <a:solidFill>
                  <a:srgbClr val="4A4B4C"/>
                </a:solidFill>
                <a:latin typeface="Noto Sans"/>
                <a:cs typeface="Noto Sans"/>
              </a:rPr>
              <a:t>Restraint:  </a:t>
            </a:r>
            <a:r>
              <a:rPr sz="800" spc="-15" dirty="0">
                <a:solidFill>
                  <a:srgbClr val="4A4B4C"/>
                </a:solidFill>
                <a:latin typeface="Noto Sans"/>
                <a:cs typeface="Noto Sans"/>
              </a:rPr>
              <a:t>Societies that suppress  </a:t>
            </a:r>
            <a:r>
              <a:rPr sz="800" spc="-20" dirty="0">
                <a:solidFill>
                  <a:srgbClr val="4A4B4C"/>
                </a:solidFill>
                <a:latin typeface="Noto Sans"/>
                <a:cs typeface="Noto Sans"/>
              </a:rPr>
              <a:t>gratification </a:t>
            </a:r>
            <a:r>
              <a:rPr sz="800" spc="-10" dirty="0">
                <a:solidFill>
                  <a:srgbClr val="4A4B4C"/>
                </a:solidFill>
                <a:latin typeface="Noto Sans"/>
                <a:cs typeface="Noto Sans"/>
              </a:rPr>
              <a:t>of</a:t>
            </a:r>
            <a:r>
              <a:rPr sz="800" spc="-35" dirty="0">
                <a:solidFill>
                  <a:srgbClr val="4A4B4C"/>
                </a:solidFill>
                <a:latin typeface="Noto Sans"/>
                <a:cs typeface="Noto Sans"/>
              </a:rPr>
              <a:t> </a:t>
            </a:r>
            <a:r>
              <a:rPr sz="800" spc="-15" dirty="0">
                <a:solidFill>
                  <a:srgbClr val="4A4B4C"/>
                </a:solidFill>
                <a:latin typeface="Noto Sans"/>
                <a:cs typeface="Noto Sans"/>
              </a:rPr>
              <a:t>needs</a:t>
            </a:r>
            <a:endParaRPr sz="800">
              <a:latin typeface="Noto Sans"/>
              <a:cs typeface="Noto Sans"/>
            </a:endParaRPr>
          </a:p>
          <a:p>
            <a:pPr marL="115570" marR="5080" indent="-103505">
              <a:lnSpc>
                <a:spcPct val="102099"/>
              </a:lnSpc>
            </a:pPr>
            <a:r>
              <a:rPr sz="800" spc="-10" dirty="0">
                <a:solidFill>
                  <a:srgbClr val="4A4B4C"/>
                </a:solidFill>
                <a:latin typeface="Noto Sans"/>
                <a:cs typeface="Noto Sans"/>
              </a:rPr>
              <a:t>and </a:t>
            </a:r>
            <a:r>
              <a:rPr sz="800" spc="-20" dirty="0">
                <a:solidFill>
                  <a:srgbClr val="4A4B4C"/>
                </a:solidFill>
                <a:latin typeface="Noto Sans"/>
                <a:cs typeface="Noto Sans"/>
              </a:rPr>
              <a:t>regulates </a:t>
            </a:r>
            <a:r>
              <a:rPr sz="800" spc="-15" dirty="0">
                <a:solidFill>
                  <a:srgbClr val="4A4B4C"/>
                </a:solidFill>
                <a:latin typeface="Noto Sans"/>
                <a:cs typeface="Noto Sans"/>
              </a:rPr>
              <a:t>it </a:t>
            </a:r>
            <a:r>
              <a:rPr sz="800" spc="-10" dirty="0">
                <a:solidFill>
                  <a:srgbClr val="4A4B4C"/>
                </a:solidFill>
                <a:latin typeface="Noto Sans"/>
                <a:cs typeface="Noto Sans"/>
              </a:rPr>
              <a:t>by</a:t>
            </a:r>
            <a:r>
              <a:rPr sz="800" spc="-90" dirty="0">
                <a:solidFill>
                  <a:srgbClr val="4A4B4C"/>
                </a:solidFill>
                <a:latin typeface="Noto Sans"/>
                <a:cs typeface="Noto Sans"/>
              </a:rPr>
              <a:t> </a:t>
            </a:r>
            <a:r>
              <a:rPr sz="800" spc="-15" dirty="0">
                <a:solidFill>
                  <a:srgbClr val="4A4B4C"/>
                </a:solidFill>
                <a:latin typeface="Noto Sans"/>
                <a:cs typeface="Noto Sans"/>
              </a:rPr>
              <a:t>means  </a:t>
            </a:r>
            <a:r>
              <a:rPr sz="800" spc="-10" dirty="0">
                <a:solidFill>
                  <a:srgbClr val="4A4B4C"/>
                </a:solidFill>
                <a:latin typeface="Noto Sans"/>
                <a:cs typeface="Noto Sans"/>
              </a:rPr>
              <a:t>of </a:t>
            </a:r>
            <a:r>
              <a:rPr sz="800" spc="-15" dirty="0">
                <a:solidFill>
                  <a:srgbClr val="4A4B4C"/>
                </a:solidFill>
                <a:latin typeface="Noto Sans"/>
                <a:cs typeface="Noto Sans"/>
              </a:rPr>
              <a:t>strict social</a:t>
            </a:r>
            <a:r>
              <a:rPr sz="800" spc="-55" dirty="0">
                <a:solidFill>
                  <a:srgbClr val="4A4B4C"/>
                </a:solidFill>
                <a:latin typeface="Noto Sans"/>
                <a:cs typeface="Noto Sans"/>
              </a:rPr>
              <a:t> </a:t>
            </a:r>
            <a:r>
              <a:rPr sz="800" spc="-15" dirty="0">
                <a:solidFill>
                  <a:srgbClr val="4A4B4C"/>
                </a:solidFill>
                <a:latin typeface="Noto Sans"/>
                <a:cs typeface="Noto Sans"/>
              </a:rPr>
              <a:t>norms.</a:t>
            </a:r>
            <a:endParaRPr sz="800">
              <a:latin typeface="Noto Sans"/>
              <a:cs typeface="Noto Sans"/>
            </a:endParaRPr>
          </a:p>
        </p:txBody>
      </p:sp>
      <p:sp>
        <p:nvSpPr>
          <p:cNvPr id="36" name="object 36"/>
          <p:cNvSpPr/>
          <p:nvPr/>
        </p:nvSpPr>
        <p:spPr>
          <a:xfrm>
            <a:off x="1189469" y="8535847"/>
            <a:ext cx="3448050" cy="254635"/>
          </a:xfrm>
          <a:custGeom>
            <a:avLst/>
            <a:gdLst/>
            <a:ahLst/>
            <a:cxnLst/>
            <a:rect l="l" t="t" r="r" b="b"/>
            <a:pathLst>
              <a:path w="3448050" h="254634">
                <a:moveTo>
                  <a:pt x="3447910" y="0"/>
                </a:moveTo>
                <a:lnTo>
                  <a:pt x="0" y="0"/>
                </a:lnTo>
                <a:lnTo>
                  <a:pt x="0" y="254012"/>
                </a:lnTo>
                <a:lnTo>
                  <a:pt x="3447910" y="254012"/>
                </a:lnTo>
                <a:lnTo>
                  <a:pt x="3447910" y="0"/>
                </a:lnTo>
                <a:close/>
              </a:path>
            </a:pathLst>
          </a:custGeom>
          <a:solidFill>
            <a:srgbClr val="FAEF61"/>
          </a:solidFill>
        </p:spPr>
        <p:txBody>
          <a:bodyPr wrap="square" lIns="0" tIns="0" rIns="0" bIns="0" rtlCol="0"/>
          <a:lstStyle/>
          <a:p>
            <a:endParaRPr/>
          </a:p>
        </p:txBody>
      </p:sp>
      <p:sp>
        <p:nvSpPr>
          <p:cNvPr id="37" name="object 37"/>
          <p:cNvSpPr txBox="1"/>
          <p:nvPr/>
        </p:nvSpPr>
        <p:spPr>
          <a:xfrm>
            <a:off x="1221219" y="8535847"/>
            <a:ext cx="3384550" cy="254635"/>
          </a:xfrm>
          <a:prstGeom prst="rect">
            <a:avLst/>
          </a:prstGeom>
          <a:solidFill>
            <a:srgbClr val="FAEF61"/>
          </a:solidFill>
        </p:spPr>
        <p:txBody>
          <a:bodyPr vert="horz" wrap="square" lIns="0" tIns="40640" rIns="0" bIns="0" rtlCol="0">
            <a:spAutoFit/>
          </a:bodyPr>
          <a:lstStyle/>
          <a:p>
            <a:pPr marL="588010">
              <a:lnSpc>
                <a:spcPct val="100000"/>
              </a:lnSpc>
              <a:spcBef>
                <a:spcPts val="320"/>
              </a:spcBef>
            </a:pPr>
            <a:r>
              <a:rPr sz="1050" b="1" spc="-25" dirty="0">
                <a:solidFill>
                  <a:srgbClr val="4A4B4C"/>
                </a:solidFill>
                <a:latin typeface="Noto Sans"/>
                <a:cs typeface="Noto Sans"/>
              </a:rPr>
              <a:t>Indulgence </a:t>
            </a:r>
            <a:r>
              <a:rPr sz="1050" b="1" spc="-10" dirty="0">
                <a:solidFill>
                  <a:srgbClr val="4A4B4C"/>
                </a:solidFill>
                <a:latin typeface="Noto Sans"/>
                <a:cs typeface="Noto Sans"/>
              </a:rPr>
              <a:t>versus Restraint</a:t>
            </a:r>
            <a:r>
              <a:rPr sz="1050" b="1" spc="-35" dirty="0">
                <a:solidFill>
                  <a:srgbClr val="4A4B4C"/>
                </a:solidFill>
                <a:latin typeface="Noto Sans"/>
                <a:cs typeface="Noto Sans"/>
              </a:rPr>
              <a:t> </a:t>
            </a:r>
            <a:r>
              <a:rPr sz="1050" b="1" spc="-25" dirty="0">
                <a:solidFill>
                  <a:srgbClr val="4A4B4C"/>
                </a:solidFill>
                <a:latin typeface="Noto Sans"/>
                <a:cs typeface="Noto Sans"/>
              </a:rPr>
              <a:t>(IND)</a:t>
            </a:r>
            <a:endParaRPr sz="1050">
              <a:latin typeface="Noto Sans"/>
              <a:cs typeface="Noto Sans"/>
            </a:endParaRPr>
          </a:p>
        </p:txBody>
      </p:sp>
      <p:sp>
        <p:nvSpPr>
          <p:cNvPr id="38" name="object 38"/>
          <p:cNvSpPr/>
          <p:nvPr/>
        </p:nvSpPr>
        <p:spPr>
          <a:xfrm>
            <a:off x="2776118" y="3007322"/>
            <a:ext cx="96520" cy="154940"/>
          </a:xfrm>
          <a:custGeom>
            <a:avLst/>
            <a:gdLst/>
            <a:ahLst/>
            <a:cxnLst/>
            <a:rect l="l" t="t" r="r" b="b"/>
            <a:pathLst>
              <a:path w="96519" h="154939">
                <a:moveTo>
                  <a:pt x="96469" y="0"/>
                </a:moveTo>
                <a:lnTo>
                  <a:pt x="0" y="77177"/>
                </a:lnTo>
                <a:lnTo>
                  <a:pt x="96469" y="154355"/>
                </a:lnTo>
                <a:lnTo>
                  <a:pt x="96469" y="0"/>
                </a:lnTo>
                <a:close/>
              </a:path>
            </a:pathLst>
          </a:custGeom>
          <a:solidFill>
            <a:srgbClr val="4A4B4C"/>
          </a:solidFill>
        </p:spPr>
        <p:txBody>
          <a:bodyPr wrap="square" lIns="0" tIns="0" rIns="0" bIns="0" rtlCol="0"/>
          <a:lstStyle/>
          <a:p>
            <a:endParaRPr/>
          </a:p>
        </p:txBody>
      </p:sp>
      <p:sp>
        <p:nvSpPr>
          <p:cNvPr id="39" name="object 39"/>
          <p:cNvSpPr/>
          <p:nvPr/>
        </p:nvSpPr>
        <p:spPr>
          <a:xfrm>
            <a:off x="2954261" y="3007322"/>
            <a:ext cx="96520" cy="154940"/>
          </a:xfrm>
          <a:custGeom>
            <a:avLst/>
            <a:gdLst/>
            <a:ahLst/>
            <a:cxnLst/>
            <a:rect l="l" t="t" r="r" b="b"/>
            <a:pathLst>
              <a:path w="96519" h="154939">
                <a:moveTo>
                  <a:pt x="0" y="0"/>
                </a:moveTo>
                <a:lnTo>
                  <a:pt x="0" y="154355"/>
                </a:lnTo>
                <a:lnTo>
                  <a:pt x="96469" y="77177"/>
                </a:lnTo>
                <a:lnTo>
                  <a:pt x="0" y="0"/>
                </a:lnTo>
                <a:close/>
              </a:path>
            </a:pathLst>
          </a:custGeom>
          <a:solidFill>
            <a:srgbClr val="4A4B4C"/>
          </a:solidFill>
        </p:spPr>
        <p:txBody>
          <a:bodyPr wrap="square" lIns="0" tIns="0" rIns="0" bIns="0" rtlCol="0"/>
          <a:lstStyle/>
          <a:p>
            <a:endParaRPr/>
          </a:p>
        </p:txBody>
      </p:sp>
      <p:sp>
        <p:nvSpPr>
          <p:cNvPr id="40" name="object 40"/>
          <p:cNvSpPr/>
          <p:nvPr/>
        </p:nvSpPr>
        <p:spPr>
          <a:xfrm>
            <a:off x="4829809" y="3594265"/>
            <a:ext cx="159385" cy="254635"/>
          </a:xfrm>
          <a:custGeom>
            <a:avLst/>
            <a:gdLst/>
            <a:ahLst/>
            <a:cxnLst/>
            <a:rect l="l" t="t" r="r" b="b"/>
            <a:pathLst>
              <a:path w="159385" h="254635">
                <a:moveTo>
                  <a:pt x="158762" y="0"/>
                </a:moveTo>
                <a:lnTo>
                  <a:pt x="0" y="127012"/>
                </a:lnTo>
                <a:lnTo>
                  <a:pt x="158762" y="254025"/>
                </a:lnTo>
                <a:lnTo>
                  <a:pt x="158762" y="0"/>
                </a:lnTo>
                <a:close/>
              </a:path>
            </a:pathLst>
          </a:custGeom>
          <a:solidFill>
            <a:srgbClr val="049F86"/>
          </a:solidFill>
        </p:spPr>
        <p:txBody>
          <a:bodyPr wrap="square" lIns="0" tIns="0" rIns="0" bIns="0" rtlCol="0"/>
          <a:lstStyle/>
          <a:p>
            <a:endParaRPr/>
          </a:p>
        </p:txBody>
      </p:sp>
      <p:sp>
        <p:nvSpPr>
          <p:cNvPr id="41" name="object 41"/>
          <p:cNvSpPr txBox="1"/>
          <p:nvPr/>
        </p:nvSpPr>
        <p:spPr>
          <a:xfrm>
            <a:off x="4979047" y="3356114"/>
            <a:ext cx="1376045" cy="730885"/>
          </a:xfrm>
          <a:prstGeom prst="rect">
            <a:avLst/>
          </a:prstGeom>
          <a:ln w="31750">
            <a:solidFill>
              <a:srgbClr val="049F86"/>
            </a:solidFill>
          </a:ln>
        </p:spPr>
        <p:txBody>
          <a:bodyPr vert="horz" wrap="square" lIns="0" tIns="193040" rIns="0" bIns="0" rtlCol="0">
            <a:spAutoFit/>
          </a:bodyPr>
          <a:lstStyle/>
          <a:p>
            <a:pPr marL="422909">
              <a:lnSpc>
                <a:spcPct val="100000"/>
              </a:lnSpc>
              <a:spcBef>
                <a:spcPts val="1520"/>
              </a:spcBef>
            </a:pPr>
            <a:r>
              <a:rPr sz="2400" b="1" spc="-300" dirty="0">
                <a:solidFill>
                  <a:srgbClr val="049F86"/>
                </a:solidFill>
                <a:latin typeface="Verdana"/>
                <a:cs typeface="Verdana"/>
              </a:rPr>
              <a:t>PDI</a:t>
            </a:r>
            <a:endParaRPr sz="2400">
              <a:latin typeface="Verdana"/>
              <a:cs typeface="Verdana"/>
            </a:endParaRPr>
          </a:p>
        </p:txBody>
      </p:sp>
      <p:sp>
        <p:nvSpPr>
          <p:cNvPr id="42" name="object 42"/>
          <p:cNvSpPr/>
          <p:nvPr/>
        </p:nvSpPr>
        <p:spPr>
          <a:xfrm>
            <a:off x="4829809" y="4582668"/>
            <a:ext cx="159385" cy="254635"/>
          </a:xfrm>
          <a:custGeom>
            <a:avLst/>
            <a:gdLst/>
            <a:ahLst/>
            <a:cxnLst/>
            <a:rect l="l" t="t" r="r" b="b"/>
            <a:pathLst>
              <a:path w="159385" h="254635">
                <a:moveTo>
                  <a:pt x="158762" y="0"/>
                </a:moveTo>
                <a:lnTo>
                  <a:pt x="0" y="127012"/>
                </a:lnTo>
                <a:lnTo>
                  <a:pt x="158762" y="254025"/>
                </a:lnTo>
                <a:lnTo>
                  <a:pt x="158762" y="0"/>
                </a:lnTo>
                <a:close/>
              </a:path>
            </a:pathLst>
          </a:custGeom>
          <a:solidFill>
            <a:srgbClr val="EB2847"/>
          </a:solidFill>
        </p:spPr>
        <p:txBody>
          <a:bodyPr wrap="square" lIns="0" tIns="0" rIns="0" bIns="0" rtlCol="0"/>
          <a:lstStyle/>
          <a:p>
            <a:endParaRPr/>
          </a:p>
        </p:txBody>
      </p:sp>
      <p:sp>
        <p:nvSpPr>
          <p:cNvPr id="43" name="object 43"/>
          <p:cNvSpPr txBox="1"/>
          <p:nvPr/>
        </p:nvSpPr>
        <p:spPr>
          <a:xfrm>
            <a:off x="4979047" y="4467441"/>
            <a:ext cx="1376045" cy="496570"/>
          </a:xfrm>
          <a:prstGeom prst="rect">
            <a:avLst/>
          </a:prstGeom>
          <a:ln w="31750">
            <a:solidFill>
              <a:srgbClr val="EB2847"/>
            </a:solidFill>
          </a:ln>
        </p:spPr>
        <p:txBody>
          <a:bodyPr vert="horz" wrap="square" lIns="0" tIns="64135" rIns="0" bIns="0" rtlCol="0">
            <a:spAutoFit/>
          </a:bodyPr>
          <a:lstStyle/>
          <a:p>
            <a:pPr marL="412115">
              <a:lnSpc>
                <a:spcPct val="100000"/>
              </a:lnSpc>
              <a:spcBef>
                <a:spcPts val="505"/>
              </a:spcBef>
            </a:pPr>
            <a:r>
              <a:rPr sz="2400" b="1" spc="-305" dirty="0">
                <a:solidFill>
                  <a:srgbClr val="EB2847"/>
                </a:solidFill>
                <a:latin typeface="Verdana"/>
                <a:cs typeface="Verdana"/>
              </a:rPr>
              <a:t>IDV</a:t>
            </a:r>
            <a:endParaRPr sz="2400">
              <a:latin typeface="Verdana"/>
              <a:cs typeface="Verdana"/>
            </a:endParaRPr>
          </a:p>
        </p:txBody>
      </p:sp>
      <p:sp>
        <p:nvSpPr>
          <p:cNvPr id="44" name="object 44"/>
          <p:cNvSpPr/>
          <p:nvPr/>
        </p:nvSpPr>
        <p:spPr>
          <a:xfrm>
            <a:off x="4829809" y="7805546"/>
            <a:ext cx="159385" cy="254635"/>
          </a:xfrm>
          <a:custGeom>
            <a:avLst/>
            <a:gdLst/>
            <a:ahLst/>
            <a:cxnLst/>
            <a:rect l="l" t="t" r="r" b="b"/>
            <a:pathLst>
              <a:path w="159385" h="254634">
                <a:moveTo>
                  <a:pt x="158762" y="0"/>
                </a:moveTo>
                <a:lnTo>
                  <a:pt x="0" y="127012"/>
                </a:lnTo>
                <a:lnTo>
                  <a:pt x="158762" y="254025"/>
                </a:lnTo>
                <a:lnTo>
                  <a:pt x="158762" y="0"/>
                </a:lnTo>
                <a:close/>
              </a:path>
            </a:pathLst>
          </a:custGeom>
          <a:solidFill>
            <a:srgbClr val="EB2847"/>
          </a:solidFill>
        </p:spPr>
        <p:txBody>
          <a:bodyPr wrap="square" lIns="0" tIns="0" rIns="0" bIns="0" rtlCol="0"/>
          <a:lstStyle/>
          <a:p>
            <a:endParaRPr/>
          </a:p>
        </p:txBody>
      </p:sp>
      <p:sp>
        <p:nvSpPr>
          <p:cNvPr id="45" name="object 45"/>
          <p:cNvSpPr txBox="1"/>
          <p:nvPr/>
        </p:nvSpPr>
        <p:spPr>
          <a:xfrm>
            <a:off x="4979047" y="7567409"/>
            <a:ext cx="1376045" cy="730885"/>
          </a:xfrm>
          <a:prstGeom prst="rect">
            <a:avLst/>
          </a:prstGeom>
          <a:ln w="31750">
            <a:solidFill>
              <a:srgbClr val="EB2847"/>
            </a:solidFill>
          </a:ln>
        </p:spPr>
        <p:txBody>
          <a:bodyPr vert="horz" wrap="square" lIns="0" tIns="187325" rIns="0" bIns="0" rtlCol="0">
            <a:spAutoFit/>
          </a:bodyPr>
          <a:lstStyle/>
          <a:p>
            <a:pPr marL="405765">
              <a:lnSpc>
                <a:spcPct val="100000"/>
              </a:lnSpc>
              <a:spcBef>
                <a:spcPts val="1475"/>
              </a:spcBef>
            </a:pPr>
            <a:r>
              <a:rPr sz="2400" b="1" spc="-260" dirty="0">
                <a:solidFill>
                  <a:srgbClr val="EB2847"/>
                </a:solidFill>
                <a:latin typeface="Verdana"/>
                <a:cs typeface="Verdana"/>
              </a:rPr>
              <a:t>LTO</a:t>
            </a:r>
            <a:endParaRPr sz="2400">
              <a:latin typeface="Verdana"/>
              <a:cs typeface="Verdana"/>
            </a:endParaRPr>
          </a:p>
        </p:txBody>
      </p:sp>
      <p:sp>
        <p:nvSpPr>
          <p:cNvPr id="46" name="object 46"/>
          <p:cNvSpPr/>
          <p:nvPr/>
        </p:nvSpPr>
        <p:spPr>
          <a:xfrm>
            <a:off x="4829809" y="5582907"/>
            <a:ext cx="159385" cy="254635"/>
          </a:xfrm>
          <a:custGeom>
            <a:avLst/>
            <a:gdLst/>
            <a:ahLst/>
            <a:cxnLst/>
            <a:rect l="l" t="t" r="r" b="b"/>
            <a:pathLst>
              <a:path w="159385" h="254635">
                <a:moveTo>
                  <a:pt x="158762" y="0"/>
                </a:moveTo>
                <a:lnTo>
                  <a:pt x="0" y="127012"/>
                </a:lnTo>
                <a:lnTo>
                  <a:pt x="158762" y="254025"/>
                </a:lnTo>
                <a:lnTo>
                  <a:pt x="158762" y="0"/>
                </a:lnTo>
                <a:close/>
              </a:path>
            </a:pathLst>
          </a:custGeom>
          <a:solidFill>
            <a:srgbClr val="FAEF61"/>
          </a:solidFill>
        </p:spPr>
        <p:txBody>
          <a:bodyPr wrap="square" lIns="0" tIns="0" rIns="0" bIns="0" rtlCol="0"/>
          <a:lstStyle/>
          <a:p>
            <a:endParaRPr/>
          </a:p>
        </p:txBody>
      </p:sp>
      <p:sp>
        <p:nvSpPr>
          <p:cNvPr id="47" name="object 47"/>
          <p:cNvSpPr txBox="1"/>
          <p:nvPr/>
        </p:nvSpPr>
        <p:spPr>
          <a:xfrm>
            <a:off x="4979047" y="5344769"/>
            <a:ext cx="1376045" cy="730885"/>
          </a:xfrm>
          <a:prstGeom prst="rect">
            <a:avLst/>
          </a:prstGeom>
          <a:ln w="31750">
            <a:solidFill>
              <a:srgbClr val="FAEF61"/>
            </a:solidFill>
          </a:ln>
        </p:spPr>
        <p:txBody>
          <a:bodyPr vert="horz" wrap="square" lIns="0" tIns="171450" rIns="0" bIns="0" rtlCol="0">
            <a:spAutoFit/>
          </a:bodyPr>
          <a:lstStyle/>
          <a:p>
            <a:pPr marL="318770">
              <a:lnSpc>
                <a:spcPct val="100000"/>
              </a:lnSpc>
              <a:spcBef>
                <a:spcPts val="1350"/>
              </a:spcBef>
            </a:pPr>
            <a:r>
              <a:rPr sz="2400" b="1" spc="-15" dirty="0">
                <a:solidFill>
                  <a:srgbClr val="4A4B4C"/>
                </a:solidFill>
                <a:latin typeface="Verdana"/>
                <a:cs typeface="Verdana"/>
              </a:rPr>
              <a:t>MAS</a:t>
            </a:r>
            <a:endParaRPr sz="2400">
              <a:latin typeface="Verdana"/>
              <a:cs typeface="Verdana"/>
            </a:endParaRPr>
          </a:p>
        </p:txBody>
      </p:sp>
      <p:sp>
        <p:nvSpPr>
          <p:cNvPr id="48" name="object 48"/>
          <p:cNvSpPr/>
          <p:nvPr/>
        </p:nvSpPr>
        <p:spPr>
          <a:xfrm>
            <a:off x="4829809" y="8916873"/>
            <a:ext cx="159385" cy="254635"/>
          </a:xfrm>
          <a:custGeom>
            <a:avLst/>
            <a:gdLst/>
            <a:ahLst/>
            <a:cxnLst/>
            <a:rect l="l" t="t" r="r" b="b"/>
            <a:pathLst>
              <a:path w="159385" h="254634">
                <a:moveTo>
                  <a:pt x="158762" y="0"/>
                </a:moveTo>
                <a:lnTo>
                  <a:pt x="0" y="127012"/>
                </a:lnTo>
                <a:lnTo>
                  <a:pt x="158762" y="254025"/>
                </a:lnTo>
                <a:lnTo>
                  <a:pt x="158762" y="0"/>
                </a:lnTo>
                <a:close/>
              </a:path>
            </a:pathLst>
          </a:custGeom>
          <a:solidFill>
            <a:srgbClr val="FAEF61"/>
          </a:solidFill>
        </p:spPr>
        <p:txBody>
          <a:bodyPr wrap="square" lIns="0" tIns="0" rIns="0" bIns="0" rtlCol="0"/>
          <a:lstStyle/>
          <a:p>
            <a:endParaRPr/>
          </a:p>
        </p:txBody>
      </p:sp>
      <p:sp>
        <p:nvSpPr>
          <p:cNvPr id="49" name="object 49"/>
          <p:cNvSpPr txBox="1"/>
          <p:nvPr/>
        </p:nvSpPr>
        <p:spPr>
          <a:xfrm>
            <a:off x="4979047" y="8678722"/>
            <a:ext cx="1376045" cy="730885"/>
          </a:xfrm>
          <a:prstGeom prst="rect">
            <a:avLst/>
          </a:prstGeom>
          <a:ln w="31750">
            <a:solidFill>
              <a:srgbClr val="FAEF61"/>
            </a:solidFill>
          </a:ln>
        </p:spPr>
        <p:txBody>
          <a:bodyPr vert="horz" wrap="square" lIns="0" tIns="187325" rIns="0" bIns="0" rtlCol="0">
            <a:spAutoFit/>
          </a:bodyPr>
          <a:lstStyle/>
          <a:p>
            <a:pPr marL="387350">
              <a:lnSpc>
                <a:spcPct val="100000"/>
              </a:lnSpc>
              <a:spcBef>
                <a:spcPts val="1475"/>
              </a:spcBef>
            </a:pPr>
            <a:r>
              <a:rPr sz="2400" b="1" spc="-204" dirty="0">
                <a:solidFill>
                  <a:srgbClr val="4A4B4C"/>
                </a:solidFill>
                <a:latin typeface="Verdana"/>
                <a:cs typeface="Verdana"/>
              </a:rPr>
              <a:t>IND</a:t>
            </a:r>
            <a:endParaRPr sz="2400">
              <a:latin typeface="Verdana"/>
              <a:cs typeface="Verdana"/>
            </a:endParaRPr>
          </a:p>
        </p:txBody>
      </p:sp>
      <p:sp>
        <p:nvSpPr>
          <p:cNvPr id="50" name="object 50"/>
          <p:cNvSpPr/>
          <p:nvPr/>
        </p:nvSpPr>
        <p:spPr>
          <a:xfrm>
            <a:off x="4829809" y="6694234"/>
            <a:ext cx="159385" cy="254635"/>
          </a:xfrm>
          <a:custGeom>
            <a:avLst/>
            <a:gdLst/>
            <a:ahLst/>
            <a:cxnLst/>
            <a:rect l="l" t="t" r="r" b="b"/>
            <a:pathLst>
              <a:path w="159385" h="254634">
                <a:moveTo>
                  <a:pt x="158762" y="0"/>
                </a:moveTo>
                <a:lnTo>
                  <a:pt x="0" y="127012"/>
                </a:lnTo>
                <a:lnTo>
                  <a:pt x="158762" y="254025"/>
                </a:lnTo>
                <a:lnTo>
                  <a:pt x="158762" y="0"/>
                </a:lnTo>
                <a:close/>
              </a:path>
            </a:pathLst>
          </a:custGeom>
          <a:solidFill>
            <a:srgbClr val="049F86"/>
          </a:solidFill>
        </p:spPr>
        <p:txBody>
          <a:bodyPr wrap="square" lIns="0" tIns="0" rIns="0" bIns="0" rtlCol="0"/>
          <a:lstStyle/>
          <a:p>
            <a:endParaRPr/>
          </a:p>
        </p:txBody>
      </p:sp>
      <p:sp>
        <p:nvSpPr>
          <p:cNvPr id="51" name="object 51"/>
          <p:cNvSpPr txBox="1"/>
          <p:nvPr/>
        </p:nvSpPr>
        <p:spPr>
          <a:xfrm>
            <a:off x="4979047" y="6456083"/>
            <a:ext cx="1376045" cy="730885"/>
          </a:xfrm>
          <a:prstGeom prst="rect">
            <a:avLst/>
          </a:prstGeom>
          <a:ln w="31750">
            <a:solidFill>
              <a:srgbClr val="049F86"/>
            </a:solidFill>
          </a:ln>
        </p:spPr>
        <p:txBody>
          <a:bodyPr vert="horz" wrap="square" lIns="0" tIns="187325" rIns="0" bIns="0" rtlCol="0">
            <a:spAutoFit/>
          </a:bodyPr>
          <a:lstStyle/>
          <a:p>
            <a:pPr marL="404495">
              <a:lnSpc>
                <a:spcPct val="100000"/>
              </a:lnSpc>
              <a:spcBef>
                <a:spcPts val="1475"/>
              </a:spcBef>
            </a:pPr>
            <a:r>
              <a:rPr sz="2400" b="1" spc="-225" dirty="0">
                <a:solidFill>
                  <a:srgbClr val="049F86"/>
                </a:solidFill>
                <a:latin typeface="Verdana"/>
                <a:cs typeface="Verdana"/>
              </a:rPr>
              <a:t>UAI</a:t>
            </a:r>
            <a:endParaRPr sz="2400">
              <a:latin typeface="Verdana"/>
              <a:cs typeface="Verdana"/>
            </a:endParaRPr>
          </a:p>
        </p:txBody>
      </p:sp>
      <p:grpSp>
        <p:nvGrpSpPr>
          <p:cNvPr id="52" name="object 52"/>
          <p:cNvGrpSpPr/>
          <p:nvPr/>
        </p:nvGrpSpPr>
        <p:grpSpPr>
          <a:xfrm>
            <a:off x="4637379" y="3705402"/>
            <a:ext cx="118110" cy="31750"/>
            <a:chOff x="4637379" y="3705402"/>
            <a:chExt cx="118110" cy="31750"/>
          </a:xfrm>
        </p:grpSpPr>
        <p:sp>
          <p:nvSpPr>
            <p:cNvPr id="53" name="object 53"/>
            <p:cNvSpPr/>
            <p:nvPr/>
          </p:nvSpPr>
          <p:spPr>
            <a:xfrm>
              <a:off x="4666805" y="3721277"/>
              <a:ext cx="88900" cy="0"/>
            </a:xfrm>
            <a:custGeom>
              <a:avLst/>
              <a:gdLst/>
              <a:ahLst/>
              <a:cxnLst/>
              <a:rect l="l" t="t" r="r" b="b"/>
              <a:pathLst>
                <a:path w="88900">
                  <a:moveTo>
                    <a:pt x="88277" y="0"/>
                  </a:moveTo>
                  <a:lnTo>
                    <a:pt x="0" y="0"/>
                  </a:lnTo>
                </a:path>
              </a:pathLst>
            </a:custGeom>
            <a:ln w="31750">
              <a:solidFill>
                <a:srgbClr val="049F86"/>
              </a:solidFill>
              <a:prstDash val="dot"/>
            </a:ln>
          </p:spPr>
          <p:txBody>
            <a:bodyPr wrap="square" lIns="0" tIns="0" rIns="0" bIns="0" rtlCol="0"/>
            <a:lstStyle/>
            <a:p>
              <a:endParaRPr/>
            </a:p>
          </p:txBody>
        </p:sp>
        <p:sp>
          <p:nvSpPr>
            <p:cNvPr id="54" name="object 54"/>
            <p:cNvSpPr/>
            <p:nvPr/>
          </p:nvSpPr>
          <p:spPr>
            <a:xfrm>
              <a:off x="4637379" y="3721277"/>
              <a:ext cx="0" cy="0"/>
            </a:xfrm>
            <a:custGeom>
              <a:avLst/>
              <a:gdLst/>
              <a:ahLst/>
              <a:cxnLst/>
              <a:rect l="l" t="t" r="r" b="b"/>
              <a:pathLst>
                <a:path>
                  <a:moveTo>
                    <a:pt x="0" y="0"/>
                  </a:moveTo>
                  <a:lnTo>
                    <a:pt x="0" y="0"/>
                  </a:lnTo>
                </a:path>
              </a:pathLst>
            </a:custGeom>
            <a:ln w="31750">
              <a:solidFill>
                <a:srgbClr val="049F86"/>
              </a:solidFill>
            </a:ln>
          </p:spPr>
          <p:txBody>
            <a:bodyPr wrap="square" lIns="0" tIns="0" rIns="0" bIns="0" rtlCol="0"/>
            <a:lstStyle/>
            <a:p>
              <a:endParaRPr/>
            </a:p>
          </p:txBody>
        </p:sp>
      </p:grpSp>
      <p:sp>
        <p:nvSpPr>
          <p:cNvPr id="55" name="object 55"/>
          <p:cNvSpPr/>
          <p:nvPr/>
        </p:nvSpPr>
        <p:spPr>
          <a:xfrm>
            <a:off x="4813934" y="3721277"/>
            <a:ext cx="0" cy="0"/>
          </a:xfrm>
          <a:custGeom>
            <a:avLst/>
            <a:gdLst/>
            <a:ahLst/>
            <a:cxnLst/>
            <a:rect l="l" t="t" r="r" b="b"/>
            <a:pathLst>
              <a:path>
                <a:moveTo>
                  <a:pt x="0" y="0"/>
                </a:moveTo>
                <a:lnTo>
                  <a:pt x="0" y="0"/>
                </a:lnTo>
              </a:path>
            </a:pathLst>
          </a:custGeom>
          <a:ln w="31750">
            <a:solidFill>
              <a:srgbClr val="049F86"/>
            </a:solidFill>
          </a:ln>
        </p:spPr>
        <p:txBody>
          <a:bodyPr wrap="square" lIns="0" tIns="0" rIns="0" bIns="0" rtlCol="0"/>
          <a:lstStyle/>
          <a:p>
            <a:endParaRPr/>
          </a:p>
        </p:txBody>
      </p:sp>
      <p:grpSp>
        <p:nvGrpSpPr>
          <p:cNvPr id="56" name="object 56"/>
          <p:cNvGrpSpPr/>
          <p:nvPr/>
        </p:nvGrpSpPr>
        <p:grpSpPr>
          <a:xfrm>
            <a:off x="4637379" y="6805371"/>
            <a:ext cx="118110" cy="31750"/>
            <a:chOff x="4637379" y="6805371"/>
            <a:chExt cx="118110" cy="31750"/>
          </a:xfrm>
        </p:grpSpPr>
        <p:sp>
          <p:nvSpPr>
            <p:cNvPr id="57" name="object 57"/>
            <p:cNvSpPr/>
            <p:nvPr/>
          </p:nvSpPr>
          <p:spPr>
            <a:xfrm>
              <a:off x="4666805" y="6821246"/>
              <a:ext cx="88900" cy="0"/>
            </a:xfrm>
            <a:custGeom>
              <a:avLst/>
              <a:gdLst/>
              <a:ahLst/>
              <a:cxnLst/>
              <a:rect l="l" t="t" r="r" b="b"/>
              <a:pathLst>
                <a:path w="88900">
                  <a:moveTo>
                    <a:pt x="88277" y="0"/>
                  </a:moveTo>
                  <a:lnTo>
                    <a:pt x="0" y="0"/>
                  </a:lnTo>
                </a:path>
              </a:pathLst>
            </a:custGeom>
            <a:ln w="31750">
              <a:solidFill>
                <a:srgbClr val="049F86"/>
              </a:solidFill>
              <a:prstDash val="dot"/>
            </a:ln>
          </p:spPr>
          <p:txBody>
            <a:bodyPr wrap="square" lIns="0" tIns="0" rIns="0" bIns="0" rtlCol="0"/>
            <a:lstStyle/>
            <a:p>
              <a:endParaRPr/>
            </a:p>
          </p:txBody>
        </p:sp>
        <p:sp>
          <p:nvSpPr>
            <p:cNvPr id="58" name="object 58"/>
            <p:cNvSpPr/>
            <p:nvPr/>
          </p:nvSpPr>
          <p:spPr>
            <a:xfrm>
              <a:off x="4637379" y="6821246"/>
              <a:ext cx="0" cy="0"/>
            </a:xfrm>
            <a:custGeom>
              <a:avLst/>
              <a:gdLst/>
              <a:ahLst/>
              <a:cxnLst/>
              <a:rect l="l" t="t" r="r" b="b"/>
              <a:pathLst>
                <a:path>
                  <a:moveTo>
                    <a:pt x="0" y="0"/>
                  </a:moveTo>
                  <a:lnTo>
                    <a:pt x="0" y="0"/>
                  </a:lnTo>
                </a:path>
              </a:pathLst>
            </a:custGeom>
            <a:ln w="31750">
              <a:solidFill>
                <a:srgbClr val="049F86"/>
              </a:solidFill>
            </a:ln>
          </p:spPr>
          <p:txBody>
            <a:bodyPr wrap="square" lIns="0" tIns="0" rIns="0" bIns="0" rtlCol="0"/>
            <a:lstStyle/>
            <a:p>
              <a:endParaRPr/>
            </a:p>
          </p:txBody>
        </p:sp>
      </p:grpSp>
      <p:sp>
        <p:nvSpPr>
          <p:cNvPr id="59" name="object 59"/>
          <p:cNvSpPr/>
          <p:nvPr/>
        </p:nvSpPr>
        <p:spPr>
          <a:xfrm>
            <a:off x="4813934" y="6821246"/>
            <a:ext cx="0" cy="0"/>
          </a:xfrm>
          <a:custGeom>
            <a:avLst/>
            <a:gdLst/>
            <a:ahLst/>
            <a:cxnLst/>
            <a:rect l="l" t="t" r="r" b="b"/>
            <a:pathLst>
              <a:path>
                <a:moveTo>
                  <a:pt x="0" y="0"/>
                </a:moveTo>
                <a:lnTo>
                  <a:pt x="0" y="0"/>
                </a:lnTo>
              </a:path>
            </a:pathLst>
          </a:custGeom>
          <a:ln w="31750">
            <a:solidFill>
              <a:srgbClr val="049F86"/>
            </a:solidFill>
          </a:ln>
        </p:spPr>
        <p:txBody>
          <a:bodyPr wrap="square" lIns="0" tIns="0" rIns="0" bIns="0" rtlCol="0"/>
          <a:lstStyle/>
          <a:p>
            <a:endParaRPr/>
          </a:p>
        </p:txBody>
      </p:sp>
      <p:grpSp>
        <p:nvGrpSpPr>
          <p:cNvPr id="60" name="object 60"/>
          <p:cNvGrpSpPr/>
          <p:nvPr/>
        </p:nvGrpSpPr>
        <p:grpSpPr>
          <a:xfrm>
            <a:off x="2897543" y="4630293"/>
            <a:ext cx="1858010" cy="413384"/>
            <a:chOff x="2897543" y="4630293"/>
            <a:chExt cx="1858010" cy="413384"/>
          </a:xfrm>
        </p:grpSpPr>
        <p:sp>
          <p:nvSpPr>
            <p:cNvPr id="61" name="object 61"/>
            <p:cNvSpPr/>
            <p:nvPr/>
          </p:nvSpPr>
          <p:spPr>
            <a:xfrm>
              <a:off x="4666805" y="4715599"/>
              <a:ext cx="88900" cy="0"/>
            </a:xfrm>
            <a:custGeom>
              <a:avLst/>
              <a:gdLst/>
              <a:ahLst/>
              <a:cxnLst/>
              <a:rect l="l" t="t" r="r" b="b"/>
              <a:pathLst>
                <a:path w="88900">
                  <a:moveTo>
                    <a:pt x="88277" y="0"/>
                  </a:moveTo>
                  <a:lnTo>
                    <a:pt x="0" y="0"/>
                  </a:lnTo>
                </a:path>
              </a:pathLst>
            </a:custGeom>
            <a:ln w="31750">
              <a:solidFill>
                <a:srgbClr val="EB2847"/>
              </a:solidFill>
              <a:prstDash val="dot"/>
            </a:ln>
          </p:spPr>
          <p:txBody>
            <a:bodyPr wrap="square" lIns="0" tIns="0" rIns="0" bIns="0" rtlCol="0"/>
            <a:lstStyle/>
            <a:p>
              <a:endParaRPr/>
            </a:p>
          </p:txBody>
        </p:sp>
        <p:sp>
          <p:nvSpPr>
            <p:cNvPr id="62" name="object 62"/>
            <p:cNvSpPr/>
            <p:nvPr/>
          </p:nvSpPr>
          <p:spPr>
            <a:xfrm>
              <a:off x="4637379" y="4715599"/>
              <a:ext cx="0" cy="0"/>
            </a:xfrm>
            <a:custGeom>
              <a:avLst/>
              <a:gdLst/>
              <a:ahLst/>
              <a:cxnLst/>
              <a:rect l="l" t="t" r="r" b="b"/>
              <a:pathLst>
                <a:path>
                  <a:moveTo>
                    <a:pt x="0" y="0"/>
                  </a:moveTo>
                  <a:lnTo>
                    <a:pt x="0" y="0"/>
                  </a:lnTo>
                </a:path>
              </a:pathLst>
            </a:custGeom>
            <a:ln w="31750">
              <a:solidFill>
                <a:srgbClr val="EB2847"/>
              </a:solidFill>
            </a:ln>
          </p:spPr>
          <p:txBody>
            <a:bodyPr wrap="square" lIns="0" tIns="0" rIns="0" bIns="0" rtlCol="0"/>
            <a:lstStyle/>
            <a:p>
              <a:endParaRPr/>
            </a:p>
          </p:txBody>
        </p:sp>
        <p:sp>
          <p:nvSpPr>
            <p:cNvPr id="63" name="object 63"/>
            <p:cNvSpPr/>
            <p:nvPr/>
          </p:nvSpPr>
          <p:spPr>
            <a:xfrm>
              <a:off x="2913418" y="4709681"/>
              <a:ext cx="0" cy="286385"/>
            </a:xfrm>
            <a:custGeom>
              <a:avLst/>
              <a:gdLst/>
              <a:ahLst/>
              <a:cxnLst/>
              <a:rect l="l" t="t" r="r" b="b"/>
              <a:pathLst>
                <a:path h="286385">
                  <a:moveTo>
                    <a:pt x="0" y="0"/>
                  </a:moveTo>
                  <a:lnTo>
                    <a:pt x="0" y="285762"/>
                  </a:lnTo>
                </a:path>
              </a:pathLst>
            </a:custGeom>
            <a:ln w="31750">
              <a:solidFill>
                <a:srgbClr val="EB2847"/>
              </a:solidFill>
              <a:prstDash val="dot"/>
            </a:ln>
          </p:spPr>
          <p:txBody>
            <a:bodyPr wrap="square" lIns="0" tIns="0" rIns="0" bIns="0" rtlCol="0"/>
            <a:lstStyle/>
            <a:p>
              <a:endParaRPr/>
            </a:p>
          </p:txBody>
        </p:sp>
        <p:sp>
          <p:nvSpPr>
            <p:cNvPr id="64" name="object 64"/>
            <p:cNvSpPr/>
            <p:nvPr/>
          </p:nvSpPr>
          <p:spPr>
            <a:xfrm>
              <a:off x="2913418" y="4646168"/>
              <a:ext cx="0" cy="381635"/>
            </a:xfrm>
            <a:custGeom>
              <a:avLst/>
              <a:gdLst/>
              <a:ahLst/>
              <a:cxnLst/>
              <a:rect l="l" t="t" r="r" b="b"/>
              <a:pathLst>
                <a:path h="381635">
                  <a:moveTo>
                    <a:pt x="0" y="0"/>
                  </a:moveTo>
                  <a:lnTo>
                    <a:pt x="0" y="0"/>
                  </a:lnTo>
                </a:path>
                <a:path h="381635">
                  <a:moveTo>
                    <a:pt x="0" y="381025"/>
                  </a:moveTo>
                  <a:lnTo>
                    <a:pt x="0" y="381025"/>
                  </a:lnTo>
                </a:path>
              </a:pathLst>
            </a:custGeom>
            <a:ln w="31750">
              <a:solidFill>
                <a:srgbClr val="EB2847"/>
              </a:solidFill>
            </a:ln>
          </p:spPr>
          <p:txBody>
            <a:bodyPr wrap="square" lIns="0" tIns="0" rIns="0" bIns="0" rtlCol="0"/>
            <a:lstStyle/>
            <a:p>
              <a:endParaRPr/>
            </a:p>
          </p:txBody>
        </p:sp>
      </p:grpSp>
      <p:sp>
        <p:nvSpPr>
          <p:cNvPr id="65" name="object 65"/>
          <p:cNvSpPr/>
          <p:nvPr/>
        </p:nvSpPr>
        <p:spPr>
          <a:xfrm>
            <a:off x="4813934" y="4715598"/>
            <a:ext cx="0" cy="0"/>
          </a:xfrm>
          <a:custGeom>
            <a:avLst/>
            <a:gdLst/>
            <a:ahLst/>
            <a:cxnLst/>
            <a:rect l="l" t="t" r="r" b="b"/>
            <a:pathLst>
              <a:path>
                <a:moveTo>
                  <a:pt x="0" y="0"/>
                </a:moveTo>
                <a:lnTo>
                  <a:pt x="0" y="0"/>
                </a:lnTo>
              </a:path>
            </a:pathLst>
          </a:custGeom>
          <a:ln w="31750">
            <a:solidFill>
              <a:srgbClr val="EB2847"/>
            </a:solidFill>
          </a:ln>
        </p:spPr>
        <p:txBody>
          <a:bodyPr wrap="square" lIns="0" tIns="0" rIns="0" bIns="0" rtlCol="0"/>
          <a:lstStyle/>
          <a:p>
            <a:endParaRPr/>
          </a:p>
        </p:txBody>
      </p:sp>
      <p:grpSp>
        <p:nvGrpSpPr>
          <p:cNvPr id="66" name="object 66"/>
          <p:cNvGrpSpPr/>
          <p:nvPr/>
        </p:nvGrpSpPr>
        <p:grpSpPr>
          <a:xfrm>
            <a:off x="2897543" y="7791487"/>
            <a:ext cx="1858010" cy="536575"/>
            <a:chOff x="2897543" y="7791487"/>
            <a:chExt cx="1858010" cy="536575"/>
          </a:xfrm>
        </p:grpSpPr>
        <p:sp>
          <p:nvSpPr>
            <p:cNvPr id="67" name="object 67"/>
            <p:cNvSpPr/>
            <p:nvPr/>
          </p:nvSpPr>
          <p:spPr>
            <a:xfrm>
              <a:off x="4666805" y="7932559"/>
              <a:ext cx="88900" cy="0"/>
            </a:xfrm>
            <a:custGeom>
              <a:avLst/>
              <a:gdLst/>
              <a:ahLst/>
              <a:cxnLst/>
              <a:rect l="l" t="t" r="r" b="b"/>
              <a:pathLst>
                <a:path w="88900">
                  <a:moveTo>
                    <a:pt x="88277" y="0"/>
                  </a:moveTo>
                  <a:lnTo>
                    <a:pt x="0" y="0"/>
                  </a:lnTo>
                </a:path>
              </a:pathLst>
            </a:custGeom>
            <a:ln w="31750">
              <a:solidFill>
                <a:srgbClr val="EB2847"/>
              </a:solidFill>
              <a:prstDash val="dot"/>
            </a:ln>
          </p:spPr>
          <p:txBody>
            <a:bodyPr wrap="square" lIns="0" tIns="0" rIns="0" bIns="0" rtlCol="0"/>
            <a:lstStyle/>
            <a:p>
              <a:endParaRPr/>
            </a:p>
          </p:txBody>
        </p:sp>
        <p:sp>
          <p:nvSpPr>
            <p:cNvPr id="68" name="object 68"/>
            <p:cNvSpPr/>
            <p:nvPr/>
          </p:nvSpPr>
          <p:spPr>
            <a:xfrm>
              <a:off x="4637379" y="7932559"/>
              <a:ext cx="0" cy="0"/>
            </a:xfrm>
            <a:custGeom>
              <a:avLst/>
              <a:gdLst/>
              <a:ahLst/>
              <a:cxnLst/>
              <a:rect l="l" t="t" r="r" b="b"/>
              <a:pathLst>
                <a:path>
                  <a:moveTo>
                    <a:pt x="0" y="0"/>
                  </a:moveTo>
                  <a:lnTo>
                    <a:pt x="0" y="0"/>
                  </a:lnTo>
                </a:path>
              </a:pathLst>
            </a:custGeom>
            <a:ln w="31750">
              <a:solidFill>
                <a:srgbClr val="EB2847"/>
              </a:solidFill>
            </a:ln>
          </p:spPr>
          <p:txBody>
            <a:bodyPr wrap="square" lIns="0" tIns="0" rIns="0" bIns="0" rtlCol="0"/>
            <a:lstStyle/>
            <a:p>
              <a:endParaRPr/>
            </a:p>
          </p:txBody>
        </p:sp>
        <p:sp>
          <p:nvSpPr>
            <p:cNvPr id="69" name="object 69"/>
            <p:cNvSpPr/>
            <p:nvPr/>
          </p:nvSpPr>
          <p:spPr>
            <a:xfrm>
              <a:off x="2913418" y="7870418"/>
              <a:ext cx="0" cy="410209"/>
            </a:xfrm>
            <a:custGeom>
              <a:avLst/>
              <a:gdLst/>
              <a:ahLst/>
              <a:cxnLst/>
              <a:rect l="l" t="t" r="r" b="b"/>
              <a:pathLst>
                <a:path h="410209">
                  <a:moveTo>
                    <a:pt x="0" y="0"/>
                  </a:moveTo>
                  <a:lnTo>
                    <a:pt x="0" y="409841"/>
                  </a:lnTo>
                </a:path>
              </a:pathLst>
            </a:custGeom>
            <a:ln w="31750">
              <a:solidFill>
                <a:srgbClr val="EB2847"/>
              </a:solidFill>
              <a:prstDash val="dot"/>
            </a:ln>
          </p:spPr>
          <p:txBody>
            <a:bodyPr wrap="square" lIns="0" tIns="0" rIns="0" bIns="0" rtlCol="0"/>
            <a:lstStyle/>
            <a:p>
              <a:endParaRPr/>
            </a:p>
          </p:txBody>
        </p:sp>
        <p:sp>
          <p:nvSpPr>
            <p:cNvPr id="70" name="object 70"/>
            <p:cNvSpPr/>
            <p:nvPr/>
          </p:nvSpPr>
          <p:spPr>
            <a:xfrm>
              <a:off x="2913418" y="7807362"/>
              <a:ext cx="0" cy="504825"/>
            </a:xfrm>
            <a:custGeom>
              <a:avLst/>
              <a:gdLst/>
              <a:ahLst/>
              <a:cxnLst/>
              <a:rect l="l" t="t" r="r" b="b"/>
              <a:pathLst>
                <a:path h="504825">
                  <a:moveTo>
                    <a:pt x="0" y="0"/>
                  </a:moveTo>
                  <a:lnTo>
                    <a:pt x="0" y="0"/>
                  </a:lnTo>
                </a:path>
                <a:path h="504825">
                  <a:moveTo>
                    <a:pt x="0" y="504418"/>
                  </a:moveTo>
                  <a:lnTo>
                    <a:pt x="0" y="504418"/>
                  </a:lnTo>
                </a:path>
              </a:pathLst>
            </a:custGeom>
            <a:ln w="31750">
              <a:solidFill>
                <a:srgbClr val="EB2847"/>
              </a:solidFill>
            </a:ln>
          </p:spPr>
          <p:txBody>
            <a:bodyPr wrap="square" lIns="0" tIns="0" rIns="0" bIns="0" rtlCol="0"/>
            <a:lstStyle/>
            <a:p>
              <a:endParaRPr/>
            </a:p>
          </p:txBody>
        </p:sp>
      </p:grpSp>
      <p:sp>
        <p:nvSpPr>
          <p:cNvPr id="71" name="object 71"/>
          <p:cNvSpPr/>
          <p:nvPr/>
        </p:nvSpPr>
        <p:spPr>
          <a:xfrm>
            <a:off x="4813934" y="7932559"/>
            <a:ext cx="0" cy="0"/>
          </a:xfrm>
          <a:custGeom>
            <a:avLst/>
            <a:gdLst/>
            <a:ahLst/>
            <a:cxnLst/>
            <a:rect l="l" t="t" r="r" b="b"/>
            <a:pathLst>
              <a:path>
                <a:moveTo>
                  <a:pt x="0" y="0"/>
                </a:moveTo>
                <a:lnTo>
                  <a:pt x="0" y="0"/>
                </a:lnTo>
              </a:path>
            </a:pathLst>
          </a:custGeom>
          <a:ln w="31750">
            <a:solidFill>
              <a:srgbClr val="EB2847"/>
            </a:solidFill>
          </a:ln>
        </p:spPr>
        <p:txBody>
          <a:bodyPr wrap="square" lIns="0" tIns="0" rIns="0" bIns="0" rtlCol="0"/>
          <a:lstStyle/>
          <a:p>
            <a:endParaRPr/>
          </a:p>
        </p:txBody>
      </p:sp>
      <p:grpSp>
        <p:nvGrpSpPr>
          <p:cNvPr id="72" name="object 72"/>
          <p:cNvGrpSpPr/>
          <p:nvPr/>
        </p:nvGrpSpPr>
        <p:grpSpPr>
          <a:xfrm>
            <a:off x="2897543" y="5569140"/>
            <a:ext cx="1858010" cy="536575"/>
            <a:chOff x="2897543" y="5569140"/>
            <a:chExt cx="1858010" cy="536575"/>
          </a:xfrm>
        </p:grpSpPr>
        <p:sp>
          <p:nvSpPr>
            <p:cNvPr id="73" name="object 73"/>
            <p:cNvSpPr/>
            <p:nvPr/>
          </p:nvSpPr>
          <p:spPr>
            <a:xfrm>
              <a:off x="4666805" y="5709920"/>
              <a:ext cx="88900" cy="0"/>
            </a:xfrm>
            <a:custGeom>
              <a:avLst/>
              <a:gdLst/>
              <a:ahLst/>
              <a:cxnLst/>
              <a:rect l="l" t="t" r="r" b="b"/>
              <a:pathLst>
                <a:path w="88900">
                  <a:moveTo>
                    <a:pt x="88277" y="0"/>
                  </a:moveTo>
                  <a:lnTo>
                    <a:pt x="0" y="0"/>
                  </a:lnTo>
                </a:path>
              </a:pathLst>
            </a:custGeom>
            <a:ln w="31750">
              <a:solidFill>
                <a:srgbClr val="FAEF61"/>
              </a:solidFill>
              <a:prstDash val="dot"/>
            </a:ln>
          </p:spPr>
          <p:txBody>
            <a:bodyPr wrap="square" lIns="0" tIns="0" rIns="0" bIns="0" rtlCol="0"/>
            <a:lstStyle/>
            <a:p>
              <a:endParaRPr/>
            </a:p>
          </p:txBody>
        </p:sp>
        <p:sp>
          <p:nvSpPr>
            <p:cNvPr id="74" name="object 74"/>
            <p:cNvSpPr/>
            <p:nvPr/>
          </p:nvSpPr>
          <p:spPr>
            <a:xfrm>
              <a:off x="4637379" y="5709920"/>
              <a:ext cx="0" cy="0"/>
            </a:xfrm>
            <a:custGeom>
              <a:avLst/>
              <a:gdLst/>
              <a:ahLst/>
              <a:cxnLst/>
              <a:rect l="l" t="t" r="r" b="b"/>
              <a:pathLst>
                <a:path>
                  <a:moveTo>
                    <a:pt x="0" y="0"/>
                  </a:moveTo>
                  <a:lnTo>
                    <a:pt x="0" y="0"/>
                  </a:lnTo>
                </a:path>
              </a:pathLst>
            </a:custGeom>
            <a:ln w="31750">
              <a:solidFill>
                <a:srgbClr val="FAEF61"/>
              </a:solidFill>
            </a:ln>
          </p:spPr>
          <p:txBody>
            <a:bodyPr wrap="square" lIns="0" tIns="0" rIns="0" bIns="0" rtlCol="0"/>
            <a:lstStyle/>
            <a:p>
              <a:endParaRPr/>
            </a:p>
          </p:txBody>
        </p:sp>
        <p:sp>
          <p:nvSpPr>
            <p:cNvPr id="75" name="object 75"/>
            <p:cNvSpPr/>
            <p:nvPr/>
          </p:nvSpPr>
          <p:spPr>
            <a:xfrm>
              <a:off x="2913418" y="5648071"/>
              <a:ext cx="0" cy="410209"/>
            </a:xfrm>
            <a:custGeom>
              <a:avLst/>
              <a:gdLst/>
              <a:ahLst/>
              <a:cxnLst/>
              <a:rect l="l" t="t" r="r" b="b"/>
              <a:pathLst>
                <a:path h="410210">
                  <a:moveTo>
                    <a:pt x="0" y="0"/>
                  </a:moveTo>
                  <a:lnTo>
                    <a:pt x="0" y="409841"/>
                  </a:lnTo>
                </a:path>
              </a:pathLst>
            </a:custGeom>
            <a:ln w="31750">
              <a:solidFill>
                <a:srgbClr val="4A4B4C"/>
              </a:solidFill>
              <a:prstDash val="dot"/>
            </a:ln>
          </p:spPr>
          <p:txBody>
            <a:bodyPr wrap="square" lIns="0" tIns="0" rIns="0" bIns="0" rtlCol="0"/>
            <a:lstStyle/>
            <a:p>
              <a:endParaRPr/>
            </a:p>
          </p:txBody>
        </p:sp>
        <p:sp>
          <p:nvSpPr>
            <p:cNvPr id="76" name="object 76"/>
            <p:cNvSpPr/>
            <p:nvPr/>
          </p:nvSpPr>
          <p:spPr>
            <a:xfrm>
              <a:off x="2913418" y="5585015"/>
              <a:ext cx="0" cy="504825"/>
            </a:xfrm>
            <a:custGeom>
              <a:avLst/>
              <a:gdLst/>
              <a:ahLst/>
              <a:cxnLst/>
              <a:rect l="l" t="t" r="r" b="b"/>
              <a:pathLst>
                <a:path h="504825">
                  <a:moveTo>
                    <a:pt x="0" y="0"/>
                  </a:moveTo>
                  <a:lnTo>
                    <a:pt x="0" y="0"/>
                  </a:lnTo>
                </a:path>
                <a:path h="504825">
                  <a:moveTo>
                    <a:pt x="0" y="504418"/>
                  </a:moveTo>
                  <a:lnTo>
                    <a:pt x="0" y="504418"/>
                  </a:lnTo>
                </a:path>
              </a:pathLst>
            </a:custGeom>
            <a:ln w="31750">
              <a:solidFill>
                <a:srgbClr val="4A4B4C"/>
              </a:solidFill>
            </a:ln>
          </p:spPr>
          <p:txBody>
            <a:bodyPr wrap="square" lIns="0" tIns="0" rIns="0" bIns="0" rtlCol="0"/>
            <a:lstStyle/>
            <a:p>
              <a:endParaRPr/>
            </a:p>
          </p:txBody>
        </p:sp>
      </p:grpSp>
      <p:sp>
        <p:nvSpPr>
          <p:cNvPr id="77" name="object 77"/>
          <p:cNvSpPr/>
          <p:nvPr/>
        </p:nvSpPr>
        <p:spPr>
          <a:xfrm>
            <a:off x="4813934" y="5709920"/>
            <a:ext cx="0" cy="0"/>
          </a:xfrm>
          <a:custGeom>
            <a:avLst/>
            <a:gdLst/>
            <a:ahLst/>
            <a:cxnLst/>
            <a:rect l="l" t="t" r="r" b="b"/>
            <a:pathLst>
              <a:path>
                <a:moveTo>
                  <a:pt x="0" y="0"/>
                </a:moveTo>
                <a:lnTo>
                  <a:pt x="0" y="0"/>
                </a:lnTo>
              </a:path>
            </a:pathLst>
          </a:custGeom>
          <a:ln w="31750">
            <a:solidFill>
              <a:srgbClr val="FAEF61"/>
            </a:solidFill>
          </a:ln>
        </p:spPr>
        <p:txBody>
          <a:bodyPr wrap="square" lIns="0" tIns="0" rIns="0" bIns="0" rtlCol="0"/>
          <a:lstStyle/>
          <a:p>
            <a:endParaRPr/>
          </a:p>
        </p:txBody>
      </p:sp>
      <p:grpSp>
        <p:nvGrpSpPr>
          <p:cNvPr id="78" name="object 78"/>
          <p:cNvGrpSpPr/>
          <p:nvPr/>
        </p:nvGrpSpPr>
        <p:grpSpPr>
          <a:xfrm>
            <a:off x="2897543" y="8902801"/>
            <a:ext cx="1858010" cy="536575"/>
            <a:chOff x="2897543" y="8902801"/>
            <a:chExt cx="1858010" cy="536575"/>
          </a:xfrm>
        </p:grpSpPr>
        <p:sp>
          <p:nvSpPr>
            <p:cNvPr id="79" name="object 79"/>
            <p:cNvSpPr/>
            <p:nvPr/>
          </p:nvSpPr>
          <p:spPr>
            <a:xfrm>
              <a:off x="4666805" y="9043885"/>
              <a:ext cx="88900" cy="0"/>
            </a:xfrm>
            <a:custGeom>
              <a:avLst/>
              <a:gdLst/>
              <a:ahLst/>
              <a:cxnLst/>
              <a:rect l="l" t="t" r="r" b="b"/>
              <a:pathLst>
                <a:path w="88900">
                  <a:moveTo>
                    <a:pt x="88277" y="0"/>
                  </a:moveTo>
                  <a:lnTo>
                    <a:pt x="0" y="0"/>
                  </a:lnTo>
                </a:path>
              </a:pathLst>
            </a:custGeom>
            <a:ln w="31750">
              <a:solidFill>
                <a:srgbClr val="FAEF61"/>
              </a:solidFill>
              <a:prstDash val="dot"/>
            </a:ln>
          </p:spPr>
          <p:txBody>
            <a:bodyPr wrap="square" lIns="0" tIns="0" rIns="0" bIns="0" rtlCol="0"/>
            <a:lstStyle/>
            <a:p>
              <a:endParaRPr/>
            </a:p>
          </p:txBody>
        </p:sp>
        <p:sp>
          <p:nvSpPr>
            <p:cNvPr id="80" name="object 80"/>
            <p:cNvSpPr/>
            <p:nvPr/>
          </p:nvSpPr>
          <p:spPr>
            <a:xfrm>
              <a:off x="4637379" y="9043885"/>
              <a:ext cx="0" cy="0"/>
            </a:xfrm>
            <a:custGeom>
              <a:avLst/>
              <a:gdLst/>
              <a:ahLst/>
              <a:cxnLst/>
              <a:rect l="l" t="t" r="r" b="b"/>
              <a:pathLst>
                <a:path>
                  <a:moveTo>
                    <a:pt x="0" y="0"/>
                  </a:moveTo>
                  <a:lnTo>
                    <a:pt x="0" y="0"/>
                  </a:lnTo>
                </a:path>
              </a:pathLst>
            </a:custGeom>
            <a:ln w="31750">
              <a:solidFill>
                <a:srgbClr val="FAEF61"/>
              </a:solidFill>
            </a:ln>
          </p:spPr>
          <p:txBody>
            <a:bodyPr wrap="square" lIns="0" tIns="0" rIns="0" bIns="0" rtlCol="0"/>
            <a:lstStyle/>
            <a:p>
              <a:endParaRPr/>
            </a:p>
          </p:txBody>
        </p:sp>
        <p:sp>
          <p:nvSpPr>
            <p:cNvPr id="81" name="object 81"/>
            <p:cNvSpPr/>
            <p:nvPr/>
          </p:nvSpPr>
          <p:spPr>
            <a:xfrm>
              <a:off x="2913418" y="8981732"/>
              <a:ext cx="0" cy="410209"/>
            </a:xfrm>
            <a:custGeom>
              <a:avLst/>
              <a:gdLst/>
              <a:ahLst/>
              <a:cxnLst/>
              <a:rect l="l" t="t" r="r" b="b"/>
              <a:pathLst>
                <a:path h="410209">
                  <a:moveTo>
                    <a:pt x="0" y="0"/>
                  </a:moveTo>
                  <a:lnTo>
                    <a:pt x="0" y="409841"/>
                  </a:lnTo>
                </a:path>
              </a:pathLst>
            </a:custGeom>
            <a:ln w="31750">
              <a:solidFill>
                <a:srgbClr val="4A4B4C"/>
              </a:solidFill>
              <a:prstDash val="dot"/>
            </a:ln>
          </p:spPr>
          <p:txBody>
            <a:bodyPr wrap="square" lIns="0" tIns="0" rIns="0" bIns="0" rtlCol="0"/>
            <a:lstStyle/>
            <a:p>
              <a:endParaRPr/>
            </a:p>
          </p:txBody>
        </p:sp>
        <p:sp>
          <p:nvSpPr>
            <p:cNvPr id="82" name="object 82"/>
            <p:cNvSpPr/>
            <p:nvPr/>
          </p:nvSpPr>
          <p:spPr>
            <a:xfrm>
              <a:off x="2913418" y="8918676"/>
              <a:ext cx="0" cy="504825"/>
            </a:xfrm>
            <a:custGeom>
              <a:avLst/>
              <a:gdLst/>
              <a:ahLst/>
              <a:cxnLst/>
              <a:rect l="l" t="t" r="r" b="b"/>
              <a:pathLst>
                <a:path h="504825">
                  <a:moveTo>
                    <a:pt x="0" y="0"/>
                  </a:moveTo>
                  <a:lnTo>
                    <a:pt x="0" y="0"/>
                  </a:lnTo>
                </a:path>
                <a:path h="504825">
                  <a:moveTo>
                    <a:pt x="0" y="504418"/>
                  </a:moveTo>
                  <a:lnTo>
                    <a:pt x="0" y="504418"/>
                  </a:lnTo>
                </a:path>
              </a:pathLst>
            </a:custGeom>
            <a:ln w="31750">
              <a:solidFill>
                <a:srgbClr val="4A4B4C"/>
              </a:solidFill>
            </a:ln>
          </p:spPr>
          <p:txBody>
            <a:bodyPr wrap="square" lIns="0" tIns="0" rIns="0" bIns="0" rtlCol="0"/>
            <a:lstStyle/>
            <a:p>
              <a:endParaRPr/>
            </a:p>
          </p:txBody>
        </p:sp>
      </p:grpSp>
      <p:sp>
        <p:nvSpPr>
          <p:cNvPr id="83" name="object 83"/>
          <p:cNvSpPr/>
          <p:nvPr/>
        </p:nvSpPr>
        <p:spPr>
          <a:xfrm>
            <a:off x="4813934" y="9043885"/>
            <a:ext cx="0" cy="0"/>
          </a:xfrm>
          <a:custGeom>
            <a:avLst/>
            <a:gdLst/>
            <a:ahLst/>
            <a:cxnLst/>
            <a:rect l="l" t="t" r="r" b="b"/>
            <a:pathLst>
              <a:path>
                <a:moveTo>
                  <a:pt x="0" y="0"/>
                </a:moveTo>
                <a:lnTo>
                  <a:pt x="0" y="0"/>
                </a:lnTo>
              </a:path>
            </a:pathLst>
          </a:custGeom>
          <a:ln w="31750">
            <a:solidFill>
              <a:srgbClr val="FAEF61"/>
            </a:solidFill>
          </a:ln>
        </p:spPr>
        <p:txBody>
          <a:bodyPr wrap="square" lIns="0" tIns="0" rIns="0" bIns="0" rtlCol="0"/>
          <a:lstStyle/>
          <a:p>
            <a:endParaRPr/>
          </a:p>
        </p:txBody>
      </p:sp>
      <p:sp>
        <p:nvSpPr>
          <p:cNvPr id="84" name="object 84"/>
          <p:cNvSpPr txBox="1"/>
          <p:nvPr/>
        </p:nvSpPr>
        <p:spPr>
          <a:xfrm>
            <a:off x="1352854" y="6596671"/>
            <a:ext cx="1355725" cy="645160"/>
          </a:xfrm>
          <a:prstGeom prst="rect">
            <a:avLst/>
          </a:prstGeom>
        </p:spPr>
        <p:txBody>
          <a:bodyPr vert="horz" wrap="square" lIns="0" tIns="12700" rIns="0" bIns="0" rtlCol="0">
            <a:spAutoFit/>
          </a:bodyPr>
          <a:lstStyle/>
          <a:p>
            <a:pPr marL="544830">
              <a:lnSpc>
                <a:spcPct val="100000"/>
              </a:lnSpc>
              <a:spcBef>
                <a:spcPts val="100"/>
              </a:spcBef>
            </a:pPr>
            <a:r>
              <a:rPr sz="800" b="1" spc="-10" dirty="0">
                <a:solidFill>
                  <a:srgbClr val="4A4B4C"/>
                </a:solidFill>
                <a:latin typeface="Noto Sans"/>
                <a:cs typeface="Noto Sans"/>
              </a:rPr>
              <a:t>High:</a:t>
            </a:r>
            <a:endParaRPr sz="800">
              <a:latin typeface="Noto Sans"/>
              <a:cs typeface="Noto Sans"/>
            </a:endParaRPr>
          </a:p>
          <a:p>
            <a:pPr marL="68580" marR="60960" indent="115570">
              <a:lnSpc>
                <a:spcPct val="102099"/>
              </a:lnSpc>
            </a:pPr>
            <a:r>
              <a:rPr sz="800" spc="-15" dirty="0">
                <a:solidFill>
                  <a:srgbClr val="4A4B4C"/>
                </a:solidFill>
                <a:latin typeface="Noto Sans"/>
                <a:cs typeface="Noto Sans"/>
              </a:rPr>
              <a:t>Maintains </a:t>
            </a:r>
            <a:r>
              <a:rPr sz="800" spc="-25" dirty="0">
                <a:solidFill>
                  <a:srgbClr val="4A4B4C"/>
                </a:solidFill>
                <a:latin typeface="Noto Sans"/>
                <a:cs typeface="Noto Sans"/>
              </a:rPr>
              <a:t>rigid </a:t>
            </a:r>
            <a:r>
              <a:rPr sz="800" spc="-15" dirty="0">
                <a:solidFill>
                  <a:srgbClr val="4A4B4C"/>
                </a:solidFill>
                <a:latin typeface="Noto Sans"/>
                <a:cs typeface="Noto Sans"/>
              </a:rPr>
              <a:t>codes  </a:t>
            </a:r>
            <a:r>
              <a:rPr sz="800" spc="-10" dirty="0">
                <a:solidFill>
                  <a:srgbClr val="4A4B4C"/>
                </a:solidFill>
                <a:latin typeface="Noto Sans"/>
                <a:cs typeface="Noto Sans"/>
              </a:rPr>
              <a:t>of </a:t>
            </a:r>
            <a:r>
              <a:rPr sz="800" spc="-15" dirty="0">
                <a:solidFill>
                  <a:srgbClr val="4A4B4C"/>
                </a:solidFill>
                <a:latin typeface="Noto Sans"/>
                <a:cs typeface="Noto Sans"/>
              </a:rPr>
              <a:t>belief </a:t>
            </a:r>
            <a:r>
              <a:rPr sz="800" spc="-10" dirty="0">
                <a:solidFill>
                  <a:srgbClr val="4A4B4C"/>
                </a:solidFill>
                <a:latin typeface="Noto Sans"/>
                <a:cs typeface="Noto Sans"/>
              </a:rPr>
              <a:t>and </a:t>
            </a:r>
            <a:r>
              <a:rPr sz="800" spc="-15" dirty="0">
                <a:solidFill>
                  <a:srgbClr val="4A4B4C"/>
                </a:solidFill>
                <a:latin typeface="Noto Sans"/>
                <a:cs typeface="Noto Sans"/>
              </a:rPr>
              <a:t>behavior</a:t>
            </a:r>
            <a:r>
              <a:rPr sz="800" spc="-85" dirty="0">
                <a:solidFill>
                  <a:srgbClr val="4A4B4C"/>
                </a:solidFill>
                <a:latin typeface="Noto Sans"/>
                <a:cs typeface="Noto Sans"/>
              </a:rPr>
              <a:t> </a:t>
            </a:r>
            <a:r>
              <a:rPr sz="800" spc="-15" dirty="0">
                <a:solidFill>
                  <a:srgbClr val="4A4B4C"/>
                </a:solidFill>
                <a:latin typeface="Noto Sans"/>
                <a:cs typeface="Noto Sans"/>
              </a:rPr>
              <a:t>and</a:t>
            </a:r>
            <a:endParaRPr sz="800">
              <a:latin typeface="Noto Sans"/>
              <a:cs typeface="Noto Sans"/>
            </a:endParaRPr>
          </a:p>
          <a:p>
            <a:pPr marL="222885" marR="5080" indent="-210820">
              <a:lnSpc>
                <a:spcPct val="102099"/>
              </a:lnSpc>
            </a:pPr>
            <a:r>
              <a:rPr sz="800" spc="-15" dirty="0">
                <a:solidFill>
                  <a:srgbClr val="4A4B4C"/>
                </a:solidFill>
                <a:latin typeface="Noto Sans"/>
                <a:cs typeface="Noto Sans"/>
              </a:rPr>
              <a:t>are intolerant </a:t>
            </a:r>
            <a:r>
              <a:rPr sz="800" spc="-10" dirty="0">
                <a:solidFill>
                  <a:srgbClr val="4A4B4C"/>
                </a:solidFill>
                <a:latin typeface="Noto Sans"/>
                <a:cs typeface="Noto Sans"/>
              </a:rPr>
              <a:t>of </a:t>
            </a:r>
            <a:r>
              <a:rPr sz="800" spc="-15" dirty="0">
                <a:solidFill>
                  <a:srgbClr val="4A4B4C"/>
                </a:solidFill>
                <a:latin typeface="Noto Sans"/>
                <a:cs typeface="Noto Sans"/>
              </a:rPr>
              <a:t>unorthodox  behavior </a:t>
            </a:r>
            <a:r>
              <a:rPr sz="800" spc="-10" dirty="0">
                <a:solidFill>
                  <a:srgbClr val="4A4B4C"/>
                </a:solidFill>
                <a:latin typeface="Noto Sans"/>
                <a:cs typeface="Noto Sans"/>
              </a:rPr>
              <a:t>and</a:t>
            </a:r>
            <a:r>
              <a:rPr sz="800" spc="-40" dirty="0">
                <a:solidFill>
                  <a:srgbClr val="4A4B4C"/>
                </a:solidFill>
                <a:latin typeface="Noto Sans"/>
                <a:cs typeface="Noto Sans"/>
              </a:rPr>
              <a:t> </a:t>
            </a:r>
            <a:r>
              <a:rPr sz="800" spc="-15" dirty="0">
                <a:solidFill>
                  <a:srgbClr val="4A4B4C"/>
                </a:solidFill>
                <a:latin typeface="Noto Sans"/>
                <a:cs typeface="Noto Sans"/>
              </a:rPr>
              <a:t>ideas.</a:t>
            </a:r>
            <a:endParaRPr sz="800">
              <a:latin typeface="Noto Sans"/>
              <a:cs typeface="Noto Sans"/>
            </a:endParaRPr>
          </a:p>
        </p:txBody>
      </p:sp>
      <p:sp>
        <p:nvSpPr>
          <p:cNvPr id="85" name="object 85"/>
          <p:cNvSpPr txBox="1"/>
          <p:nvPr/>
        </p:nvSpPr>
        <p:spPr>
          <a:xfrm>
            <a:off x="3183039" y="6596671"/>
            <a:ext cx="1224915" cy="645160"/>
          </a:xfrm>
          <a:prstGeom prst="rect">
            <a:avLst/>
          </a:prstGeom>
        </p:spPr>
        <p:txBody>
          <a:bodyPr vert="horz" wrap="square" lIns="0" tIns="12700" rIns="0" bIns="0" rtlCol="0">
            <a:spAutoFit/>
          </a:bodyPr>
          <a:lstStyle/>
          <a:p>
            <a:pPr marL="1905" algn="ctr">
              <a:lnSpc>
                <a:spcPct val="100000"/>
              </a:lnSpc>
              <a:spcBef>
                <a:spcPts val="100"/>
              </a:spcBef>
            </a:pPr>
            <a:r>
              <a:rPr sz="800" b="1" spc="5" dirty="0">
                <a:solidFill>
                  <a:srgbClr val="4A4B4C"/>
                </a:solidFill>
                <a:latin typeface="Noto Sans"/>
                <a:cs typeface="Noto Sans"/>
              </a:rPr>
              <a:t>Low:</a:t>
            </a:r>
            <a:endParaRPr sz="800">
              <a:latin typeface="Noto Sans"/>
              <a:cs typeface="Noto Sans"/>
            </a:endParaRPr>
          </a:p>
          <a:p>
            <a:pPr marL="12065" marR="5080" algn="ctr">
              <a:lnSpc>
                <a:spcPct val="102099"/>
              </a:lnSpc>
            </a:pPr>
            <a:r>
              <a:rPr sz="800" spc="-15" dirty="0">
                <a:solidFill>
                  <a:srgbClr val="4A4B4C"/>
                </a:solidFill>
                <a:latin typeface="Noto Sans"/>
                <a:cs typeface="Noto Sans"/>
              </a:rPr>
              <a:t>Societies maintain </a:t>
            </a:r>
            <a:r>
              <a:rPr sz="800" spc="-5" dirty="0">
                <a:solidFill>
                  <a:srgbClr val="4A4B4C"/>
                </a:solidFill>
                <a:latin typeface="Noto Sans"/>
                <a:cs typeface="Noto Sans"/>
              </a:rPr>
              <a:t>a</a:t>
            </a:r>
            <a:r>
              <a:rPr sz="800" spc="-70" dirty="0">
                <a:solidFill>
                  <a:srgbClr val="4A4B4C"/>
                </a:solidFill>
                <a:latin typeface="Noto Sans"/>
                <a:cs typeface="Noto Sans"/>
              </a:rPr>
              <a:t> </a:t>
            </a:r>
            <a:r>
              <a:rPr sz="800" spc="-15" dirty="0">
                <a:solidFill>
                  <a:srgbClr val="4A4B4C"/>
                </a:solidFill>
                <a:latin typeface="Noto Sans"/>
                <a:cs typeface="Noto Sans"/>
              </a:rPr>
              <a:t>more  relaxed attitude </a:t>
            </a:r>
            <a:r>
              <a:rPr sz="800" spc="-10" dirty="0">
                <a:solidFill>
                  <a:srgbClr val="4A4B4C"/>
                </a:solidFill>
                <a:latin typeface="Noto Sans"/>
                <a:cs typeface="Noto Sans"/>
              </a:rPr>
              <a:t>in </a:t>
            </a:r>
            <a:r>
              <a:rPr sz="800" spc="-15" dirty="0">
                <a:solidFill>
                  <a:srgbClr val="4A4B4C"/>
                </a:solidFill>
                <a:latin typeface="Noto Sans"/>
                <a:cs typeface="Noto Sans"/>
              </a:rPr>
              <a:t>which  practice counts more  than</a:t>
            </a:r>
            <a:r>
              <a:rPr sz="800" spc="-30" dirty="0">
                <a:solidFill>
                  <a:srgbClr val="4A4B4C"/>
                </a:solidFill>
                <a:latin typeface="Noto Sans"/>
                <a:cs typeface="Noto Sans"/>
              </a:rPr>
              <a:t> </a:t>
            </a:r>
            <a:r>
              <a:rPr sz="800" spc="-15" dirty="0">
                <a:solidFill>
                  <a:srgbClr val="4A4B4C"/>
                </a:solidFill>
                <a:latin typeface="Noto Sans"/>
                <a:cs typeface="Noto Sans"/>
              </a:rPr>
              <a:t>principles.</a:t>
            </a:r>
            <a:endParaRPr sz="800">
              <a:latin typeface="Noto Sans"/>
              <a:cs typeface="Noto Sans"/>
            </a:endParaRPr>
          </a:p>
        </p:txBody>
      </p:sp>
      <p:sp>
        <p:nvSpPr>
          <p:cNvPr id="86" name="object 86"/>
          <p:cNvSpPr/>
          <p:nvPr/>
        </p:nvSpPr>
        <p:spPr>
          <a:xfrm>
            <a:off x="5587758" y="3019768"/>
            <a:ext cx="124396" cy="152387"/>
          </a:xfrm>
          <a:prstGeom prst="rect">
            <a:avLst/>
          </a:prstGeom>
          <a:blipFill>
            <a:blip r:embed="rId2" cstate="print"/>
            <a:stretch>
              <a:fillRect/>
            </a:stretch>
          </a:blipFill>
        </p:spPr>
        <p:txBody>
          <a:bodyPr wrap="square" lIns="0" tIns="0" rIns="0" bIns="0" rtlCol="0"/>
          <a:lstStyle/>
          <a:p>
            <a:endParaRPr/>
          </a:p>
        </p:txBody>
      </p:sp>
      <p:sp>
        <p:nvSpPr>
          <p:cNvPr id="87" name="object 87"/>
          <p:cNvSpPr txBox="1"/>
          <p:nvPr/>
        </p:nvSpPr>
        <p:spPr>
          <a:xfrm>
            <a:off x="2581529" y="9592301"/>
            <a:ext cx="2397760" cy="177800"/>
          </a:xfrm>
          <a:prstGeom prst="rect">
            <a:avLst/>
          </a:prstGeom>
        </p:spPr>
        <p:txBody>
          <a:bodyPr vert="horz" wrap="square" lIns="0" tIns="12700" rIns="0" bIns="0" rtlCol="0">
            <a:spAutoFit/>
          </a:bodyPr>
          <a:lstStyle/>
          <a:p>
            <a:pPr marL="12700">
              <a:lnSpc>
                <a:spcPct val="100000"/>
              </a:lnSpc>
              <a:spcBef>
                <a:spcPts val="100"/>
              </a:spcBef>
            </a:pPr>
            <a:r>
              <a:rPr sz="1000" u="sng" spc="-20" dirty="0">
                <a:solidFill>
                  <a:srgbClr val="049F86"/>
                </a:solidFill>
                <a:uFill>
                  <a:solidFill>
                    <a:srgbClr val="049F86"/>
                  </a:solidFill>
                </a:uFill>
                <a:latin typeface="Noto Sans"/>
                <a:cs typeface="Noto Sans"/>
                <a:hlinkClick r:id="rId3"/>
              </a:rPr>
              <a:t>Source: </a:t>
            </a:r>
            <a:r>
              <a:rPr sz="1000" u="sng" spc="-5" dirty="0">
                <a:solidFill>
                  <a:srgbClr val="049F86"/>
                </a:solidFill>
                <a:uFill>
                  <a:solidFill>
                    <a:srgbClr val="049F86"/>
                  </a:solidFill>
                </a:uFill>
                <a:latin typeface="Noto Sans"/>
                <a:cs typeface="Noto Sans"/>
                <a:hlinkClick r:id="rId3"/>
              </a:rPr>
              <a:t>@anaisabelsofer </a:t>
            </a:r>
            <a:r>
              <a:rPr sz="1000" u="sng" dirty="0">
                <a:solidFill>
                  <a:srgbClr val="049F86"/>
                </a:solidFill>
                <a:uFill>
                  <a:solidFill>
                    <a:srgbClr val="049F86"/>
                  </a:solidFill>
                </a:uFill>
                <a:latin typeface="Noto Sans"/>
                <a:cs typeface="Noto Sans"/>
                <a:hlinkClick r:id="rId3"/>
              </a:rPr>
              <a:t>- </a:t>
            </a:r>
            <a:r>
              <a:rPr sz="1000" u="sng" spc="-10" dirty="0">
                <a:solidFill>
                  <a:srgbClr val="049F86"/>
                </a:solidFill>
                <a:uFill>
                  <a:solidFill>
                    <a:srgbClr val="049F86"/>
                  </a:solidFill>
                </a:uFill>
                <a:latin typeface="Noto Sans"/>
                <a:cs typeface="Noto Sans"/>
                <a:hlinkClick r:id="rId3"/>
              </a:rPr>
              <a:t>Skyword</a:t>
            </a:r>
            <a:r>
              <a:rPr sz="1000" u="sng" spc="-65" dirty="0">
                <a:solidFill>
                  <a:srgbClr val="049F86"/>
                </a:solidFill>
                <a:uFill>
                  <a:solidFill>
                    <a:srgbClr val="049F86"/>
                  </a:solidFill>
                </a:uFill>
                <a:latin typeface="Noto Sans"/>
                <a:cs typeface="Noto Sans"/>
                <a:hlinkClick r:id="rId3"/>
              </a:rPr>
              <a:t> </a:t>
            </a:r>
            <a:r>
              <a:rPr sz="1000" u="sng" dirty="0">
                <a:solidFill>
                  <a:srgbClr val="049F86"/>
                </a:solidFill>
                <a:uFill>
                  <a:solidFill>
                    <a:srgbClr val="049F86"/>
                  </a:solidFill>
                </a:uFill>
                <a:latin typeface="Noto Sans"/>
                <a:cs typeface="Noto Sans"/>
                <a:hlinkClick r:id="rId3"/>
              </a:rPr>
              <a:t>2015</a:t>
            </a:r>
            <a:endParaRPr sz="1000">
              <a:latin typeface="Noto Sans"/>
              <a:cs typeface="Noto Sans"/>
            </a:endParaRPr>
          </a:p>
        </p:txBody>
      </p:sp>
      <p:sp>
        <p:nvSpPr>
          <p:cNvPr id="88" name="object 88"/>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10</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915035" cy="360680"/>
          </a:xfrm>
          <a:prstGeom prst="rect">
            <a:avLst/>
          </a:prstGeom>
        </p:spPr>
        <p:txBody>
          <a:bodyPr vert="horz" wrap="square" lIns="0" tIns="12700" rIns="0" bIns="0" rtlCol="0">
            <a:spAutoFit/>
          </a:bodyPr>
          <a:lstStyle/>
          <a:p>
            <a:pPr marL="12700">
              <a:lnSpc>
                <a:spcPct val="100000"/>
              </a:lnSpc>
              <a:spcBef>
                <a:spcPts val="100"/>
              </a:spcBef>
            </a:pPr>
            <a:r>
              <a:rPr sz="2200" b="1" spc="130" dirty="0">
                <a:solidFill>
                  <a:srgbClr val="4A4B4C"/>
                </a:solidFill>
                <a:latin typeface="Arial"/>
                <a:cs typeface="Arial"/>
              </a:rPr>
              <a:t>Πηγες</a:t>
            </a:r>
            <a:endParaRPr sz="2200">
              <a:latin typeface="Arial"/>
              <a:cs typeface="Arial"/>
            </a:endParaRPr>
          </a:p>
        </p:txBody>
      </p:sp>
      <p:grpSp>
        <p:nvGrpSpPr>
          <p:cNvPr id="3" name="object 3"/>
          <p:cNvGrpSpPr/>
          <p:nvPr/>
        </p:nvGrpSpPr>
        <p:grpSpPr>
          <a:xfrm>
            <a:off x="720001" y="3211385"/>
            <a:ext cx="346075" cy="346075"/>
            <a:chOff x="720001" y="3211385"/>
            <a:chExt cx="346075" cy="346075"/>
          </a:xfrm>
        </p:grpSpPr>
        <p:sp>
          <p:nvSpPr>
            <p:cNvPr id="4" name="object 4"/>
            <p:cNvSpPr/>
            <p:nvPr/>
          </p:nvSpPr>
          <p:spPr>
            <a:xfrm>
              <a:off x="726351" y="3217735"/>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700">
              <a:solidFill>
                <a:srgbClr val="ED3351"/>
              </a:solidFill>
            </a:ln>
          </p:spPr>
          <p:txBody>
            <a:bodyPr wrap="square" lIns="0" tIns="0" rIns="0" bIns="0" rtlCol="0"/>
            <a:lstStyle/>
            <a:p>
              <a:endParaRPr/>
            </a:p>
          </p:txBody>
        </p:sp>
        <p:sp>
          <p:nvSpPr>
            <p:cNvPr id="5" name="object 5"/>
            <p:cNvSpPr/>
            <p:nvPr/>
          </p:nvSpPr>
          <p:spPr>
            <a:xfrm>
              <a:off x="821258" y="3312642"/>
              <a:ext cx="143078" cy="143078"/>
            </a:xfrm>
            <a:prstGeom prst="rect">
              <a:avLst/>
            </a:prstGeom>
            <a:blipFill>
              <a:blip r:embed="rId2" cstate="print"/>
              <a:stretch>
                <a:fillRect/>
              </a:stretch>
            </a:blipFill>
          </p:spPr>
          <p:txBody>
            <a:bodyPr wrap="square" lIns="0" tIns="0" rIns="0" bIns="0" rtlCol="0"/>
            <a:lstStyle/>
            <a:p>
              <a:endParaRPr/>
            </a:p>
          </p:txBody>
        </p:sp>
      </p:grpSp>
      <p:sp>
        <p:nvSpPr>
          <p:cNvPr id="6" name="object 6"/>
          <p:cNvSpPr txBox="1"/>
          <p:nvPr/>
        </p:nvSpPr>
        <p:spPr>
          <a:xfrm>
            <a:off x="1163699" y="2197379"/>
            <a:ext cx="5671820" cy="1902460"/>
          </a:xfrm>
          <a:prstGeom prst="rect">
            <a:avLst/>
          </a:prstGeom>
        </p:spPr>
        <p:txBody>
          <a:bodyPr vert="horz" wrap="square" lIns="0" tIns="12700" rIns="0" bIns="0" rtlCol="0">
            <a:spAutoFit/>
          </a:bodyPr>
          <a:lstStyle/>
          <a:p>
            <a:pPr marL="12700">
              <a:lnSpc>
                <a:spcPct val="100000"/>
              </a:lnSpc>
              <a:spcBef>
                <a:spcPts val="100"/>
              </a:spcBef>
            </a:pPr>
            <a:r>
              <a:rPr sz="1200" b="1" u="sng" spc="-5" dirty="0">
                <a:solidFill>
                  <a:srgbClr val="EB2847"/>
                </a:solidFill>
                <a:uFill>
                  <a:solidFill>
                    <a:srgbClr val="EB2847"/>
                  </a:solidFill>
                </a:uFill>
                <a:latin typeface="Noto Sans"/>
                <a:cs typeface="Noto Sans"/>
                <a:hlinkClick r:id="rId3"/>
              </a:rPr>
              <a:t>How </a:t>
            </a:r>
            <a:r>
              <a:rPr sz="1200" b="1" u="sng" spc="-25" dirty="0">
                <a:solidFill>
                  <a:srgbClr val="EB2847"/>
                </a:solidFill>
                <a:uFill>
                  <a:solidFill>
                    <a:srgbClr val="EB2847"/>
                  </a:solidFill>
                </a:uFill>
                <a:latin typeface="Noto Sans"/>
                <a:cs typeface="Noto Sans"/>
                <a:hlinkClick r:id="rId3"/>
              </a:rPr>
              <a:t>language </a:t>
            </a:r>
            <a:r>
              <a:rPr sz="1200" b="1" u="sng" spc="-5" dirty="0">
                <a:solidFill>
                  <a:srgbClr val="EB2847"/>
                </a:solidFill>
                <a:uFill>
                  <a:solidFill>
                    <a:srgbClr val="EB2847"/>
                  </a:solidFill>
                </a:uFill>
                <a:latin typeface="Noto Sans"/>
                <a:cs typeface="Noto Sans"/>
                <a:hlinkClick r:id="rId3"/>
              </a:rPr>
              <a:t>shapes the </a:t>
            </a:r>
            <a:r>
              <a:rPr sz="1200" b="1" u="sng" dirty="0">
                <a:solidFill>
                  <a:srgbClr val="EB2847"/>
                </a:solidFill>
                <a:uFill>
                  <a:solidFill>
                    <a:srgbClr val="EB2847"/>
                  </a:solidFill>
                </a:uFill>
                <a:latin typeface="Noto Sans"/>
                <a:cs typeface="Noto Sans"/>
                <a:hlinkClick r:id="rId3"/>
              </a:rPr>
              <a:t>way we </a:t>
            </a:r>
            <a:r>
              <a:rPr sz="1200" b="1" u="sng" spc="-5" dirty="0">
                <a:solidFill>
                  <a:srgbClr val="EB2847"/>
                </a:solidFill>
                <a:uFill>
                  <a:solidFill>
                    <a:srgbClr val="EB2847"/>
                  </a:solidFill>
                </a:uFill>
                <a:latin typeface="Noto Sans"/>
                <a:cs typeface="Noto Sans"/>
                <a:hlinkClick r:id="rId3"/>
              </a:rPr>
              <a:t>think </a:t>
            </a:r>
            <a:r>
              <a:rPr sz="1200" b="1" u="sng" dirty="0">
                <a:solidFill>
                  <a:srgbClr val="EB2847"/>
                </a:solidFill>
                <a:uFill>
                  <a:solidFill>
                    <a:srgbClr val="EB2847"/>
                  </a:solidFill>
                </a:uFill>
                <a:latin typeface="Noto Sans"/>
                <a:cs typeface="Noto Sans"/>
                <a:hlinkClick r:id="rId3"/>
              </a:rPr>
              <a:t>| Lera</a:t>
            </a:r>
            <a:r>
              <a:rPr sz="1200" b="1" u="sng" spc="20" dirty="0">
                <a:solidFill>
                  <a:srgbClr val="EB2847"/>
                </a:solidFill>
                <a:uFill>
                  <a:solidFill>
                    <a:srgbClr val="EB2847"/>
                  </a:solidFill>
                </a:uFill>
                <a:latin typeface="Noto Sans"/>
                <a:cs typeface="Noto Sans"/>
                <a:hlinkClick r:id="rId3"/>
              </a:rPr>
              <a:t> </a:t>
            </a:r>
            <a:r>
              <a:rPr sz="1200" b="1" u="sng" dirty="0">
                <a:solidFill>
                  <a:srgbClr val="EB2847"/>
                </a:solidFill>
                <a:uFill>
                  <a:solidFill>
                    <a:srgbClr val="EB2847"/>
                  </a:solidFill>
                </a:uFill>
                <a:latin typeface="Noto Sans"/>
                <a:cs typeface="Noto Sans"/>
                <a:hlinkClick r:id="rId3"/>
              </a:rPr>
              <a:t>Boroditsky</a:t>
            </a:r>
            <a:endParaRPr sz="1200">
              <a:latin typeface="Noto Sans"/>
              <a:cs typeface="Noto Sans"/>
            </a:endParaRPr>
          </a:p>
          <a:p>
            <a:pPr marL="12700" marR="713740">
              <a:lnSpc>
                <a:spcPct val="236000"/>
              </a:lnSpc>
              <a:spcBef>
                <a:spcPts val="840"/>
              </a:spcBef>
            </a:pPr>
            <a:r>
              <a:rPr sz="1200" b="1" u="sng" spc="-5" dirty="0">
                <a:solidFill>
                  <a:srgbClr val="EB2847"/>
                </a:solidFill>
                <a:uFill>
                  <a:solidFill>
                    <a:srgbClr val="EB2847"/>
                  </a:solidFill>
                </a:uFill>
                <a:latin typeface="Noto Sans"/>
                <a:cs typeface="Noto Sans"/>
                <a:hlinkClick r:id="rId4"/>
              </a:rPr>
              <a:t>Cross cultural communication </a:t>
            </a:r>
            <a:r>
              <a:rPr sz="1200" b="1" u="sng" dirty="0">
                <a:solidFill>
                  <a:srgbClr val="EB2847"/>
                </a:solidFill>
                <a:uFill>
                  <a:solidFill>
                    <a:srgbClr val="EB2847"/>
                  </a:solidFill>
                </a:uFill>
                <a:latin typeface="Noto Sans"/>
                <a:cs typeface="Noto Sans"/>
                <a:hlinkClick r:id="rId4"/>
              </a:rPr>
              <a:t>| </a:t>
            </a:r>
            <a:r>
              <a:rPr sz="1200" b="1" u="sng" spc="-10" dirty="0">
                <a:solidFill>
                  <a:srgbClr val="EB2847"/>
                </a:solidFill>
                <a:uFill>
                  <a:solidFill>
                    <a:srgbClr val="EB2847"/>
                  </a:solidFill>
                </a:uFill>
                <a:latin typeface="Noto Sans"/>
                <a:cs typeface="Noto Sans"/>
                <a:hlinkClick r:id="rId4"/>
              </a:rPr>
              <a:t>Pellegrino </a:t>
            </a:r>
            <a:r>
              <a:rPr sz="1200" b="1" u="sng" spc="-5" dirty="0">
                <a:solidFill>
                  <a:srgbClr val="EB2847"/>
                </a:solidFill>
                <a:uFill>
                  <a:solidFill>
                    <a:srgbClr val="EB2847"/>
                  </a:solidFill>
                </a:uFill>
                <a:latin typeface="Noto Sans"/>
                <a:cs typeface="Noto Sans"/>
                <a:hlinkClick r:id="rId4"/>
              </a:rPr>
              <a:t>Riccardi </a:t>
            </a:r>
            <a:r>
              <a:rPr sz="1200" b="1" u="sng" dirty="0">
                <a:solidFill>
                  <a:srgbClr val="EB2847"/>
                </a:solidFill>
                <a:uFill>
                  <a:solidFill>
                    <a:srgbClr val="EB2847"/>
                  </a:solidFill>
                </a:uFill>
                <a:latin typeface="Noto Sans"/>
                <a:cs typeface="Noto Sans"/>
                <a:hlinkClick r:id="rId4"/>
              </a:rPr>
              <a:t>| </a:t>
            </a:r>
            <a:r>
              <a:rPr sz="1200" b="1" u="sng" spc="-15" dirty="0">
                <a:solidFill>
                  <a:srgbClr val="EB2847"/>
                </a:solidFill>
                <a:uFill>
                  <a:solidFill>
                    <a:srgbClr val="EB2847"/>
                  </a:solidFill>
                </a:uFill>
                <a:latin typeface="Noto Sans"/>
                <a:cs typeface="Noto Sans"/>
                <a:hlinkClick r:id="rId4"/>
              </a:rPr>
              <a:t>TEDxBergen </a:t>
            </a:r>
            <a:r>
              <a:rPr sz="1200" b="1" spc="-15" dirty="0">
                <a:solidFill>
                  <a:srgbClr val="EB2847"/>
                </a:solidFill>
                <a:latin typeface="Noto Sans"/>
                <a:cs typeface="Noto Sans"/>
              </a:rPr>
              <a:t> </a:t>
            </a:r>
            <a:r>
              <a:rPr sz="1200" b="1" u="sng" spc="-10" dirty="0">
                <a:solidFill>
                  <a:srgbClr val="EB2847"/>
                </a:solidFill>
                <a:uFill>
                  <a:solidFill>
                    <a:srgbClr val="EB2847"/>
                  </a:solidFill>
                </a:uFill>
                <a:latin typeface="Noto Sans"/>
                <a:cs typeface="Noto Sans"/>
                <a:hlinkClick r:id="rId5"/>
              </a:rPr>
              <a:t>Intercultural </a:t>
            </a:r>
            <a:r>
              <a:rPr sz="1200" b="1" u="sng" spc="-15" dirty="0">
                <a:solidFill>
                  <a:srgbClr val="EB2847"/>
                </a:solidFill>
                <a:uFill>
                  <a:solidFill>
                    <a:srgbClr val="EB2847"/>
                  </a:solidFill>
                </a:uFill>
                <a:latin typeface="Noto Sans"/>
                <a:cs typeface="Noto Sans"/>
                <a:hlinkClick r:id="rId5"/>
              </a:rPr>
              <a:t>Dialogue </a:t>
            </a:r>
            <a:r>
              <a:rPr sz="1200" b="1" u="sng" dirty="0">
                <a:solidFill>
                  <a:srgbClr val="EB2847"/>
                </a:solidFill>
                <a:uFill>
                  <a:solidFill>
                    <a:srgbClr val="EB2847"/>
                  </a:solidFill>
                </a:uFill>
                <a:latin typeface="Noto Sans"/>
                <a:cs typeface="Noto Sans"/>
                <a:hlinkClick r:id="rId5"/>
              </a:rPr>
              <a:t>as a means </a:t>
            </a:r>
            <a:r>
              <a:rPr sz="1200" b="1" u="sng" spc="-5" dirty="0">
                <a:solidFill>
                  <a:srgbClr val="EB2847"/>
                </a:solidFill>
                <a:uFill>
                  <a:solidFill>
                    <a:srgbClr val="EB2847"/>
                  </a:solidFill>
                </a:uFill>
                <a:latin typeface="Noto Sans"/>
                <a:cs typeface="Noto Sans"/>
                <a:hlinkClick r:id="rId5"/>
              </a:rPr>
              <a:t>of Reflective</a:t>
            </a:r>
            <a:r>
              <a:rPr sz="1200" b="1" u="sng" spc="-15" dirty="0">
                <a:solidFill>
                  <a:srgbClr val="EB2847"/>
                </a:solidFill>
                <a:uFill>
                  <a:solidFill>
                    <a:srgbClr val="EB2847"/>
                  </a:solidFill>
                </a:uFill>
                <a:latin typeface="Noto Sans"/>
                <a:cs typeface="Noto Sans"/>
                <a:hlinkClick r:id="rId5"/>
              </a:rPr>
              <a:t> </a:t>
            </a:r>
            <a:r>
              <a:rPr sz="1200" b="1" u="sng" spc="-5" dirty="0">
                <a:solidFill>
                  <a:srgbClr val="EB2847"/>
                </a:solidFill>
                <a:uFill>
                  <a:solidFill>
                    <a:srgbClr val="EB2847"/>
                  </a:solidFill>
                </a:uFill>
                <a:latin typeface="Noto Sans"/>
                <a:cs typeface="Noto Sans"/>
                <a:hlinkClick r:id="rId5"/>
              </a:rPr>
              <a:t>Discourse</a:t>
            </a:r>
            <a:endParaRPr sz="1200">
              <a:latin typeface="Noto Sans"/>
              <a:cs typeface="Noto Sans"/>
            </a:endParaRPr>
          </a:p>
          <a:p>
            <a:pPr marL="12700">
              <a:lnSpc>
                <a:spcPct val="100000"/>
              </a:lnSpc>
            </a:pPr>
            <a:r>
              <a:rPr sz="1200" b="1" u="sng" dirty="0">
                <a:solidFill>
                  <a:srgbClr val="EB2847"/>
                </a:solidFill>
                <a:uFill>
                  <a:solidFill>
                    <a:srgbClr val="EB2847"/>
                  </a:solidFill>
                </a:uFill>
                <a:latin typeface="Noto Sans"/>
                <a:cs typeface="Noto Sans"/>
                <a:hlinkClick r:id="rId5"/>
              </a:rPr>
              <a:t>and </a:t>
            </a:r>
            <a:r>
              <a:rPr sz="1200" b="1" u="sng" spc="-5" dirty="0">
                <a:solidFill>
                  <a:srgbClr val="EB2847"/>
                </a:solidFill>
                <a:uFill>
                  <a:solidFill>
                    <a:srgbClr val="EB2847"/>
                  </a:solidFill>
                </a:uFill>
                <a:latin typeface="Noto Sans"/>
                <a:cs typeface="Noto Sans"/>
                <a:hlinkClick r:id="rId5"/>
              </a:rPr>
              <a:t>Collective</a:t>
            </a:r>
            <a:r>
              <a:rPr sz="1200" b="1" u="sng" spc="-10" dirty="0">
                <a:solidFill>
                  <a:srgbClr val="EB2847"/>
                </a:solidFill>
                <a:uFill>
                  <a:solidFill>
                    <a:srgbClr val="EB2847"/>
                  </a:solidFill>
                </a:uFill>
                <a:latin typeface="Noto Sans"/>
                <a:cs typeface="Noto Sans"/>
                <a:hlinkClick r:id="rId5"/>
              </a:rPr>
              <a:t> </a:t>
            </a:r>
            <a:r>
              <a:rPr sz="1200" b="1" u="sng" dirty="0">
                <a:solidFill>
                  <a:srgbClr val="EB2847"/>
                </a:solidFill>
                <a:uFill>
                  <a:solidFill>
                    <a:srgbClr val="EB2847"/>
                  </a:solidFill>
                </a:uFill>
                <a:latin typeface="Noto Sans"/>
                <a:cs typeface="Noto Sans"/>
                <a:hlinkClick r:id="rId5"/>
              </a:rPr>
              <a:t>Action</a:t>
            </a:r>
            <a:endParaRPr sz="1200">
              <a:latin typeface="Noto Sans"/>
              <a:cs typeface="Noto Sans"/>
            </a:endParaRPr>
          </a:p>
          <a:p>
            <a:pPr marL="12700" marR="5080">
              <a:lnSpc>
                <a:spcPct val="100000"/>
              </a:lnSpc>
              <a:spcBef>
                <a:spcPts val="1380"/>
              </a:spcBef>
            </a:pPr>
            <a:r>
              <a:rPr sz="1200" b="1" u="sng" spc="-5" dirty="0">
                <a:solidFill>
                  <a:srgbClr val="EB2847"/>
                </a:solidFill>
                <a:uFill>
                  <a:solidFill>
                    <a:srgbClr val="EB2847"/>
                  </a:solidFill>
                </a:uFill>
                <a:latin typeface="Noto Sans"/>
                <a:cs typeface="Noto Sans"/>
                <a:hlinkClick r:id="rId6"/>
              </a:rPr>
              <a:t>Culturally Responsive </a:t>
            </a:r>
            <a:r>
              <a:rPr sz="1200" b="1" u="sng" spc="-20" dirty="0">
                <a:solidFill>
                  <a:srgbClr val="EB2847"/>
                </a:solidFill>
                <a:uFill>
                  <a:solidFill>
                    <a:srgbClr val="EB2847"/>
                  </a:solidFill>
                </a:uFill>
                <a:latin typeface="Noto Sans"/>
                <a:cs typeface="Noto Sans"/>
                <a:hlinkClick r:id="rId6"/>
              </a:rPr>
              <a:t>Pedagogy: </a:t>
            </a:r>
            <a:r>
              <a:rPr sz="1200" b="1" u="sng" spc="-15" dirty="0">
                <a:solidFill>
                  <a:srgbClr val="EB2847"/>
                </a:solidFill>
                <a:uFill>
                  <a:solidFill>
                    <a:srgbClr val="EB2847"/>
                  </a:solidFill>
                </a:uFill>
                <a:latin typeface="Noto Sans"/>
                <a:cs typeface="Noto Sans"/>
                <a:hlinkClick r:id="rId6"/>
              </a:rPr>
              <a:t>Modeling </a:t>
            </a:r>
            <a:r>
              <a:rPr sz="1200" b="1" u="sng" spc="-5" dirty="0">
                <a:solidFill>
                  <a:srgbClr val="EB2847"/>
                </a:solidFill>
                <a:uFill>
                  <a:solidFill>
                    <a:srgbClr val="EB2847"/>
                  </a:solidFill>
                </a:uFill>
                <a:latin typeface="Noto Sans"/>
                <a:cs typeface="Noto Sans"/>
                <a:hlinkClick r:id="rId6"/>
              </a:rPr>
              <a:t>Teachers’ </a:t>
            </a:r>
            <a:r>
              <a:rPr sz="1200" b="1" u="sng" dirty="0">
                <a:solidFill>
                  <a:srgbClr val="EB2847"/>
                </a:solidFill>
                <a:uFill>
                  <a:solidFill>
                    <a:srgbClr val="EB2847"/>
                  </a:solidFill>
                </a:uFill>
                <a:latin typeface="Noto Sans"/>
                <a:cs typeface="Noto Sans"/>
                <a:hlinkClick r:id="rId6"/>
              </a:rPr>
              <a:t>Professional </a:t>
            </a:r>
            <a:r>
              <a:rPr sz="1200" b="1" u="sng" spc="-15" dirty="0">
                <a:solidFill>
                  <a:srgbClr val="EB2847"/>
                </a:solidFill>
                <a:uFill>
                  <a:solidFill>
                    <a:srgbClr val="EB2847"/>
                  </a:solidFill>
                </a:uFill>
                <a:latin typeface="Noto Sans"/>
                <a:cs typeface="Noto Sans"/>
                <a:hlinkClick r:id="rId6"/>
              </a:rPr>
              <a:t>Learning </a:t>
            </a:r>
            <a:r>
              <a:rPr sz="1200" b="1" spc="-15" dirty="0">
                <a:solidFill>
                  <a:srgbClr val="EB2847"/>
                </a:solidFill>
                <a:latin typeface="Noto Sans"/>
                <a:cs typeface="Noto Sans"/>
                <a:hlinkClick r:id="rId6"/>
              </a:rPr>
              <a:t> </a:t>
            </a:r>
            <a:r>
              <a:rPr sz="1200" b="1" u="sng" spc="-5" dirty="0">
                <a:solidFill>
                  <a:srgbClr val="EB2847"/>
                </a:solidFill>
                <a:uFill>
                  <a:solidFill>
                    <a:srgbClr val="EB2847"/>
                  </a:solidFill>
                </a:uFill>
                <a:latin typeface="Noto Sans"/>
                <a:cs typeface="Noto Sans"/>
                <a:hlinkClick r:id="rId6"/>
              </a:rPr>
              <a:t>to </a:t>
            </a:r>
            <a:r>
              <a:rPr sz="1200" b="1" u="sng" dirty="0">
                <a:solidFill>
                  <a:srgbClr val="EB2847"/>
                </a:solidFill>
                <a:uFill>
                  <a:solidFill>
                    <a:srgbClr val="EB2847"/>
                  </a:solidFill>
                </a:uFill>
                <a:latin typeface="Noto Sans"/>
                <a:cs typeface="Noto Sans"/>
                <a:hlinkClick r:id="rId6"/>
              </a:rPr>
              <a:t>Advance </a:t>
            </a:r>
            <a:r>
              <a:rPr sz="1200" b="1" u="sng" spc="-10" dirty="0">
                <a:solidFill>
                  <a:srgbClr val="EB2847"/>
                </a:solidFill>
                <a:uFill>
                  <a:solidFill>
                    <a:srgbClr val="EB2847"/>
                  </a:solidFill>
                </a:uFill>
                <a:latin typeface="Noto Sans"/>
                <a:cs typeface="Noto Sans"/>
                <a:hlinkClick r:id="rId6"/>
              </a:rPr>
              <a:t>Plurilingualism</a:t>
            </a:r>
            <a:endParaRPr sz="1200">
              <a:latin typeface="Noto Sans"/>
              <a:cs typeface="Noto Sans"/>
            </a:endParaRPr>
          </a:p>
        </p:txBody>
      </p:sp>
      <p:grpSp>
        <p:nvGrpSpPr>
          <p:cNvPr id="7" name="object 7"/>
          <p:cNvGrpSpPr/>
          <p:nvPr/>
        </p:nvGrpSpPr>
        <p:grpSpPr>
          <a:xfrm>
            <a:off x="720001" y="2137397"/>
            <a:ext cx="346075" cy="346075"/>
            <a:chOff x="720001" y="2137397"/>
            <a:chExt cx="346075" cy="346075"/>
          </a:xfrm>
        </p:grpSpPr>
        <p:sp>
          <p:nvSpPr>
            <p:cNvPr id="8" name="object 8"/>
            <p:cNvSpPr/>
            <p:nvPr/>
          </p:nvSpPr>
          <p:spPr>
            <a:xfrm>
              <a:off x="803963" y="2266950"/>
              <a:ext cx="177673" cy="86486"/>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726351" y="2143747"/>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700">
              <a:solidFill>
                <a:srgbClr val="ED3351"/>
              </a:solidFill>
            </a:ln>
          </p:spPr>
          <p:txBody>
            <a:bodyPr wrap="square" lIns="0" tIns="0" rIns="0" bIns="0" rtlCol="0"/>
            <a:lstStyle/>
            <a:p>
              <a:endParaRPr/>
            </a:p>
          </p:txBody>
        </p:sp>
      </p:grpSp>
      <p:grpSp>
        <p:nvGrpSpPr>
          <p:cNvPr id="10" name="object 10"/>
          <p:cNvGrpSpPr/>
          <p:nvPr/>
        </p:nvGrpSpPr>
        <p:grpSpPr>
          <a:xfrm>
            <a:off x="720001" y="3748379"/>
            <a:ext cx="346075" cy="346075"/>
            <a:chOff x="720001" y="3748379"/>
            <a:chExt cx="346075" cy="346075"/>
          </a:xfrm>
        </p:grpSpPr>
        <p:sp>
          <p:nvSpPr>
            <p:cNvPr id="11" name="object 11"/>
            <p:cNvSpPr/>
            <p:nvPr/>
          </p:nvSpPr>
          <p:spPr>
            <a:xfrm>
              <a:off x="726351" y="3754729"/>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700">
              <a:solidFill>
                <a:srgbClr val="ED3351"/>
              </a:solidFill>
            </a:ln>
          </p:spPr>
          <p:txBody>
            <a:bodyPr wrap="square" lIns="0" tIns="0" rIns="0" bIns="0" rtlCol="0"/>
            <a:lstStyle/>
            <a:p>
              <a:endParaRPr/>
            </a:p>
          </p:txBody>
        </p:sp>
        <p:sp>
          <p:nvSpPr>
            <p:cNvPr id="12" name="object 12"/>
            <p:cNvSpPr/>
            <p:nvPr/>
          </p:nvSpPr>
          <p:spPr>
            <a:xfrm>
              <a:off x="821258" y="3849636"/>
              <a:ext cx="143078" cy="143078"/>
            </a:xfrm>
            <a:prstGeom prst="rect">
              <a:avLst/>
            </a:prstGeom>
            <a:blipFill>
              <a:blip r:embed="rId8" cstate="print"/>
              <a:stretch>
                <a:fillRect/>
              </a:stretch>
            </a:blipFill>
          </p:spPr>
          <p:txBody>
            <a:bodyPr wrap="square" lIns="0" tIns="0" rIns="0" bIns="0" rtlCol="0"/>
            <a:lstStyle/>
            <a:p>
              <a:endParaRPr/>
            </a:p>
          </p:txBody>
        </p:sp>
      </p:grpSp>
      <p:grpSp>
        <p:nvGrpSpPr>
          <p:cNvPr id="13" name="object 13"/>
          <p:cNvGrpSpPr/>
          <p:nvPr/>
        </p:nvGrpSpPr>
        <p:grpSpPr>
          <a:xfrm>
            <a:off x="720001" y="2674391"/>
            <a:ext cx="346075" cy="346075"/>
            <a:chOff x="720001" y="2674391"/>
            <a:chExt cx="346075" cy="346075"/>
          </a:xfrm>
        </p:grpSpPr>
        <p:sp>
          <p:nvSpPr>
            <p:cNvPr id="14" name="object 14"/>
            <p:cNvSpPr/>
            <p:nvPr/>
          </p:nvSpPr>
          <p:spPr>
            <a:xfrm>
              <a:off x="803963" y="2803956"/>
              <a:ext cx="177673" cy="86486"/>
            </a:xfrm>
            <a:prstGeom prst="rect">
              <a:avLst/>
            </a:prstGeom>
            <a:blipFill>
              <a:blip r:embed="rId7" cstate="print"/>
              <a:stretch>
                <a:fillRect/>
              </a:stretch>
            </a:blipFill>
          </p:spPr>
          <p:txBody>
            <a:bodyPr wrap="square" lIns="0" tIns="0" rIns="0" bIns="0" rtlCol="0"/>
            <a:lstStyle/>
            <a:p>
              <a:endParaRPr/>
            </a:p>
          </p:txBody>
        </p:sp>
        <p:sp>
          <p:nvSpPr>
            <p:cNvPr id="15" name="object 15"/>
            <p:cNvSpPr/>
            <p:nvPr/>
          </p:nvSpPr>
          <p:spPr>
            <a:xfrm>
              <a:off x="726351" y="2680741"/>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700">
              <a:solidFill>
                <a:srgbClr val="ED3351"/>
              </a:solidFill>
            </a:ln>
          </p:spPr>
          <p:txBody>
            <a:bodyPr wrap="square" lIns="0" tIns="0" rIns="0" bIns="0" rtlCol="0"/>
            <a:lstStyle/>
            <a:p>
              <a:endParaRPr/>
            </a:p>
          </p:txBody>
        </p:sp>
      </p:grpSp>
      <p:sp>
        <p:nvSpPr>
          <p:cNvPr id="16" name="object 16"/>
          <p:cNvSpPr txBox="1"/>
          <p:nvPr/>
        </p:nvSpPr>
        <p:spPr>
          <a:xfrm>
            <a:off x="707299" y="4626597"/>
            <a:ext cx="1541780" cy="360680"/>
          </a:xfrm>
          <a:prstGeom prst="rect">
            <a:avLst/>
          </a:prstGeom>
        </p:spPr>
        <p:txBody>
          <a:bodyPr vert="horz" wrap="square" lIns="0" tIns="12700" rIns="0" bIns="0" rtlCol="0">
            <a:spAutoFit/>
          </a:bodyPr>
          <a:lstStyle/>
          <a:p>
            <a:pPr marL="12700">
              <a:lnSpc>
                <a:spcPct val="100000"/>
              </a:lnSpc>
              <a:spcBef>
                <a:spcPts val="100"/>
              </a:spcBef>
            </a:pPr>
            <a:r>
              <a:rPr sz="2200" b="1" spc="254" dirty="0">
                <a:solidFill>
                  <a:srgbClr val="4A4B4C"/>
                </a:solidFill>
                <a:latin typeface="Arial"/>
                <a:cs typeface="Arial"/>
              </a:rPr>
              <a:t>Α</a:t>
            </a:r>
            <a:r>
              <a:rPr sz="2200" b="1" spc="135" dirty="0">
                <a:solidFill>
                  <a:srgbClr val="4A4B4C"/>
                </a:solidFill>
                <a:latin typeface="Arial"/>
                <a:cs typeface="Arial"/>
              </a:rPr>
              <a:t>ν</a:t>
            </a:r>
            <a:r>
              <a:rPr sz="2200" b="1" spc="150" dirty="0">
                <a:solidFill>
                  <a:srgbClr val="4A4B4C"/>
                </a:solidFill>
                <a:latin typeface="Arial"/>
                <a:cs typeface="Arial"/>
              </a:rPr>
              <a:t>αφορες</a:t>
            </a:r>
            <a:endParaRPr sz="2200">
              <a:latin typeface="Arial"/>
              <a:cs typeface="Arial"/>
            </a:endParaRPr>
          </a:p>
        </p:txBody>
      </p:sp>
      <p:sp>
        <p:nvSpPr>
          <p:cNvPr id="18" name="object 18"/>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11</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17" name="object 17"/>
          <p:cNvSpPr txBox="1"/>
          <p:nvPr/>
        </p:nvSpPr>
        <p:spPr>
          <a:xfrm>
            <a:off x="707299" y="5431777"/>
            <a:ext cx="6151245" cy="3073400"/>
          </a:xfrm>
          <a:prstGeom prst="rect">
            <a:avLst/>
          </a:prstGeom>
        </p:spPr>
        <p:txBody>
          <a:bodyPr vert="horz" wrap="square" lIns="0" tIns="12700" rIns="0" bIns="0" rtlCol="0">
            <a:spAutoFit/>
          </a:bodyPr>
          <a:lstStyle/>
          <a:p>
            <a:pPr marL="192405" marR="5080" indent="-180340" algn="just">
              <a:lnSpc>
                <a:spcPct val="111100"/>
              </a:lnSpc>
              <a:spcBef>
                <a:spcPts val="100"/>
              </a:spcBef>
              <a:buChar char="•"/>
              <a:tabLst>
                <a:tab pos="193040" algn="l"/>
              </a:tabLst>
            </a:pPr>
            <a:r>
              <a:rPr sz="1200" spc="5" dirty="0">
                <a:solidFill>
                  <a:srgbClr val="4A4B4C"/>
                </a:solidFill>
                <a:latin typeface="Noto Sans"/>
                <a:cs typeface="Noto Sans"/>
              </a:rPr>
              <a:t>Boyacigiller,</a:t>
            </a:r>
            <a:r>
              <a:rPr sz="1200" spc="-140" dirty="0">
                <a:solidFill>
                  <a:srgbClr val="4A4B4C"/>
                </a:solidFill>
                <a:latin typeface="Noto Sans"/>
                <a:cs typeface="Noto Sans"/>
              </a:rPr>
              <a:t> </a:t>
            </a:r>
            <a:r>
              <a:rPr sz="1200" spc="-5" dirty="0">
                <a:solidFill>
                  <a:srgbClr val="4A4B4C"/>
                </a:solidFill>
                <a:latin typeface="Noto Sans"/>
                <a:cs typeface="Noto Sans"/>
              </a:rPr>
              <a:t>NA,</a:t>
            </a:r>
            <a:r>
              <a:rPr sz="1200" spc="-135" dirty="0">
                <a:solidFill>
                  <a:srgbClr val="4A4B4C"/>
                </a:solidFill>
                <a:latin typeface="Noto Sans"/>
                <a:cs typeface="Noto Sans"/>
              </a:rPr>
              <a:t> </a:t>
            </a:r>
            <a:r>
              <a:rPr sz="1200" dirty="0">
                <a:solidFill>
                  <a:srgbClr val="4A4B4C"/>
                </a:solidFill>
                <a:latin typeface="Noto Sans"/>
                <a:cs typeface="Noto Sans"/>
              </a:rPr>
              <a:t>Kleinberg,</a:t>
            </a:r>
            <a:r>
              <a:rPr sz="1200" spc="-140" dirty="0">
                <a:solidFill>
                  <a:srgbClr val="4A4B4C"/>
                </a:solidFill>
                <a:latin typeface="Noto Sans"/>
                <a:cs typeface="Noto Sans"/>
              </a:rPr>
              <a:t> </a:t>
            </a:r>
            <a:r>
              <a:rPr sz="1200" spc="-10" dirty="0">
                <a:solidFill>
                  <a:srgbClr val="4A4B4C"/>
                </a:solidFill>
                <a:latin typeface="Noto Sans"/>
                <a:cs typeface="Noto Sans"/>
              </a:rPr>
              <a:t>J,</a:t>
            </a:r>
            <a:r>
              <a:rPr sz="1200" spc="-140" dirty="0">
                <a:solidFill>
                  <a:srgbClr val="4A4B4C"/>
                </a:solidFill>
                <a:latin typeface="Noto Sans"/>
                <a:cs typeface="Noto Sans"/>
              </a:rPr>
              <a:t> </a:t>
            </a:r>
            <a:r>
              <a:rPr sz="1200" spc="10" dirty="0">
                <a:solidFill>
                  <a:srgbClr val="4A4B4C"/>
                </a:solidFill>
                <a:latin typeface="Noto Sans"/>
                <a:cs typeface="Noto Sans"/>
              </a:rPr>
              <a:t>Phillips,</a:t>
            </a:r>
            <a:r>
              <a:rPr sz="1200" spc="-145" dirty="0">
                <a:solidFill>
                  <a:srgbClr val="4A4B4C"/>
                </a:solidFill>
                <a:latin typeface="Noto Sans"/>
                <a:cs typeface="Noto Sans"/>
              </a:rPr>
              <a:t> </a:t>
            </a:r>
            <a:r>
              <a:rPr sz="1200" spc="5" dirty="0">
                <a:solidFill>
                  <a:srgbClr val="4A4B4C"/>
                </a:solidFill>
                <a:latin typeface="Noto Sans"/>
                <a:cs typeface="Noto Sans"/>
              </a:rPr>
              <a:t>ME</a:t>
            </a:r>
            <a:r>
              <a:rPr sz="1200" spc="-135" dirty="0">
                <a:solidFill>
                  <a:srgbClr val="4A4B4C"/>
                </a:solidFill>
                <a:latin typeface="Noto Sans"/>
                <a:cs typeface="Noto Sans"/>
              </a:rPr>
              <a:t> </a:t>
            </a:r>
            <a:r>
              <a:rPr sz="1200" spc="5" dirty="0">
                <a:solidFill>
                  <a:srgbClr val="4A4B4C"/>
                </a:solidFill>
                <a:latin typeface="Noto Sans"/>
                <a:cs typeface="Noto Sans"/>
              </a:rPr>
              <a:t>and</a:t>
            </a:r>
            <a:r>
              <a:rPr sz="1200" spc="-140" dirty="0">
                <a:solidFill>
                  <a:srgbClr val="4A4B4C"/>
                </a:solidFill>
                <a:latin typeface="Noto Sans"/>
                <a:cs typeface="Noto Sans"/>
              </a:rPr>
              <a:t> </a:t>
            </a:r>
            <a:r>
              <a:rPr sz="1200" spc="5" dirty="0">
                <a:solidFill>
                  <a:srgbClr val="4A4B4C"/>
                </a:solidFill>
                <a:latin typeface="Noto Sans"/>
                <a:cs typeface="Noto Sans"/>
              </a:rPr>
              <a:t>Sackmann,</a:t>
            </a:r>
            <a:r>
              <a:rPr sz="1200" spc="-140" dirty="0">
                <a:solidFill>
                  <a:srgbClr val="4A4B4C"/>
                </a:solidFill>
                <a:latin typeface="Noto Sans"/>
                <a:cs typeface="Noto Sans"/>
              </a:rPr>
              <a:t> </a:t>
            </a:r>
            <a:r>
              <a:rPr sz="1200" spc="10" dirty="0">
                <a:solidFill>
                  <a:srgbClr val="4A4B4C"/>
                </a:solidFill>
                <a:latin typeface="Noto Sans"/>
                <a:cs typeface="Noto Sans"/>
              </a:rPr>
              <a:t>SA.</a:t>
            </a:r>
            <a:r>
              <a:rPr sz="1200" spc="-135" dirty="0">
                <a:solidFill>
                  <a:srgbClr val="4A4B4C"/>
                </a:solidFill>
                <a:latin typeface="Noto Sans"/>
                <a:cs typeface="Noto Sans"/>
              </a:rPr>
              <a:t> </a:t>
            </a:r>
            <a:r>
              <a:rPr sz="1200" spc="15" dirty="0">
                <a:solidFill>
                  <a:srgbClr val="4A4B4C"/>
                </a:solidFill>
                <a:latin typeface="Noto Sans"/>
                <a:cs typeface="Noto Sans"/>
              </a:rPr>
              <a:t>(2003).</a:t>
            </a:r>
            <a:r>
              <a:rPr sz="1200" spc="-140" dirty="0">
                <a:solidFill>
                  <a:srgbClr val="4A4B4C"/>
                </a:solidFill>
                <a:latin typeface="Noto Sans"/>
                <a:cs typeface="Noto Sans"/>
              </a:rPr>
              <a:t> </a:t>
            </a:r>
            <a:r>
              <a:rPr sz="1200" spc="10" dirty="0">
                <a:solidFill>
                  <a:srgbClr val="4A4B4C"/>
                </a:solidFill>
                <a:latin typeface="Noto Sans"/>
                <a:cs typeface="Noto Sans"/>
              </a:rPr>
              <a:t>Conceptualizing  </a:t>
            </a:r>
            <a:r>
              <a:rPr sz="1200" spc="5" dirty="0">
                <a:solidFill>
                  <a:srgbClr val="4A4B4C"/>
                </a:solidFill>
                <a:latin typeface="Noto Sans"/>
                <a:cs typeface="Noto Sans"/>
              </a:rPr>
              <a:t>culture,</a:t>
            </a:r>
            <a:r>
              <a:rPr sz="1200" spc="-150" dirty="0">
                <a:solidFill>
                  <a:srgbClr val="4A4B4C"/>
                </a:solidFill>
                <a:latin typeface="Noto Sans"/>
                <a:cs typeface="Noto Sans"/>
              </a:rPr>
              <a:t> </a:t>
            </a:r>
            <a:r>
              <a:rPr sz="1200" dirty="0">
                <a:solidFill>
                  <a:srgbClr val="4A4B4C"/>
                </a:solidFill>
                <a:latin typeface="Noto Sans"/>
                <a:cs typeface="Noto Sans"/>
              </a:rPr>
              <a:t>in</a:t>
            </a:r>
            <a:r>
              <a:rPr sz="1200" spc="-150" dirty="0">
                <a:solidFill>
                  <a:srgbClr val="4A4B4C"/>
                </a:solidFill>
                <a:latin typeface="Noto Sans"/>
                <a:cs typeface="Noto Sans"/>
              </a:rPr>
              <a:t> </a:t>
            </a:r>
            <a:r>
              <a:rPr sz="1200" spc="5" dirty="0">
                <a:solidFill>
                  <a:srgbClr val="4A4B4C"/>
                </a:solidFill>
                <a:latin typeface="Noto Sans"/>
                <a:cs typeface="Noto Sans"/>
              </a:rPr>
              <a:t>BJ</a:t>
            </a:r>
            <a:r>
              <a:rPr sz="1200" spc="-145" dirty="0">
                <a:solidFill>
                  <a:srgbClr val="4A4B4C"/>
                </a:solidFill>
                <a:latin typeface="Noto Sans"/>
                <a:cs typeface="Noto Sans"/>
              </a:rPr>
              <a:t> </a:t>
            </a:r>
            <a:r>
              <a:rPr sz="1200" spc="10" dirty="0">
                <a:solidFill>
                  <a:srgbClr val="4A4B4C"/>
                </a:solidFill>
                <a:latin typeface="Noto Sans"/>
                <a:cs typeface="Noto Sans"/>
              </a:rPr>
              <a:t>Punnett</a:t>
            </a:r>
            <a:r>
              <a:rPr sz="1200" spc="-150" dirty="0">
                <a:solidFill>
                  <a:srgbClr val="4A4B4C"/>
                </a:solidFill>
                <a:latin typeface="Noto Sans"/>
                <a:cs typeface="Noto Sans"/>
              </a:rPr>
              <a:t> </a:t>
            </a:r>
            <a:r>
              <a:rPr sz="1200" spc="5" dirty="0">
                <a:solidFill>
                  <a:srgbClr val="4A4B4C"/>
                </a:solidFill>
                <a:latin typeface="Noto Sans"/>
                <a:cs typeface="Noto Sans"/>
              </a:rPr>
              <a:t>and</a:t>
            </a:r>
            <a:r>
              <a:rPr sz="1200" spc="-150" dirty="0">
                <a:solidFill>
                  <a:srgbClr val="4A4B4C"/>
                </a:solidFill>
                <a:latin typeface="Noto Sans"/>
                <a:cs typeface="Noto Sans"/>
              </a:rPr>
              <a:t> </a:t>
            </a:r>
            <a:r>
              <a:rPr sz="1200" spc="-5" dirty="0">
                <a:solidFill>
                  <a:srgbClr val="4A4B4C"/>
                </a:solidFill>
                <a:latin typeface="Noto Sans"/>
                <a:cs typeface="Noto Sans"/>
              </a:rPr>
              <a:t>O</a:t>
            </a:r>
            <a:r>
              <a:rPr sz="1200" spc="-145" dirty="0">
                <a:solidFill>
                  <a:srgbClr val="4A4B4C"/>
                </a:solidFill>
                <a:latin typeface="Noto Sans"/>
                <a:cs typeface="Noto Sans"/>
              </a:rPr>
              <a:t> </a:t>
            </a:r>
            <a:r>
              <a:rPr sz="1200" spc="10" dirty="0">
                <a:solidFill>
                  <a:srgbClr val="4A4B4C"/>
                </a:solidFill>
                <a:latin typeface="Noto Sans"/>
                <a:cs typeface="Noto Sans"/>
              </a:rPr>
              <a:t>Shenkar</a:t>
            </a:r>
            <a:r>
              <a:rPr sz="1200" spc="-150" dirty="0">
                <a:solidFill>
                  <a:srgbClr val="4A4B4C"/>
                </a:solidFill>
                <a:latin typeface="Noto Sans"/>
                <a:cs typeface="Noto Sans"/>
              </a:rPr>
              <a:t> </a:t>
            </a:r>
            <a:r>
              <a:rPr sz="1200" spc="10" dirty="0">
                <a:solidFill>
                  <a:srgbClr val="4A4B4C"/>
                </a:solidFill>
                <a:latin typeface="Noto Sans"/>
                <a:cs typeface="Noto Sans"/>
              </a:rPr>
              <a:t>(eds).</a:t>
            </a:r>
            <a:r>
              <a:rPr sz="1200" spc="-150" dirty="0">
                <a:solidFill>
                  <a:srgbClr val="4A4B4C"/>
                </a:solidFill>
                <a:latin typeface="Noto Sans"/>
                <a:cs typeface="Noto Sans"/>
              </a:rPr>
              <a:t> </a:t>
            </a:r>
            <a:r>
              <a:rPr sz="1200" spc="10" dirty="0">
                <a:solidFill>
                  <a:srgbClr val="4A4B4C"/>
                </a:solidFill>
                <a:latin typeface="Noto Sans"/>
                <a:cs typeface="Noto Sans"/>
              </a:rPr>
              <a:t>Handbook</a:t>
            </a:r>
            <a:r>
              <a:rPr sz="1200" spc="-145" dirty="0">
                <a:solidFill>
                  <a:srgbClr val="4A4B4C"/>
                </a:solidFill>
                <a:latin typeface="Noto Sans"/>
                <a:cs typeface="Noto Sans"/>
              </a:rPr>
              <a:t> </a:t>
            </a:r>
            <a:r>
              <a:rPr sz="1200" spc="5" dirty="0">
                <a:solidFill>
                  <a:srgbClr val="4A4B4C"/>
                </a:solidFill>
                <a:latin typeface="Noto Sans"/>
                <a:cs typeface="Noto Sans"/>
              </a:rPr>
              <a:t>for</a:t>
            </a:r>
            <a:r>
              <a:rPr sz="1200" spc="-150" dirty="0">
                <a:solidFill>
                  <a:srgbClr val="4A4B4C"/>
                </a:solidFill>
                <a:latin typeface="Noto Sans"/>
                <a:cs typeface="Noto Sans"/>
              </a:rPr>
              <a:t> </a:t>
            </a:r>
            <a:r>
              <a:rPr sz="1200" spc="5" dirty="0">
                <a:solidFill>
                  <a:srgbClr val="4A4B4C"/>
                </a:solidFill>
                <a:latin typeface="Noto Sans"/>
                <a:cs typeface="Noto Sans"/>
              </a:rPr>
              <a:t>International</a:t>
            </a:r>
            <a:r>
              <a:rPr sz="1200" spc="-150" dirty="0">
                <a:solidFill>
                  <a:srgbClr val="4A4B4C"/>
                </a:solidFill>
                <a:latin typeface="Noto Sans"/>
                <a:cs typeface="Noto Sans"/>
              </a:rPr>
              <a:t> </a:t>
            </a:r>
            <a:r>
              <a:rPr sz="1200" spc="5" dirty="0">
                <a:solidFill>
                  <a:srgbClr val="4A4B4C"/>
                </a:solidFill>
                <a:latin typeface="Noto Sans"/>
                <a:cs typeface="Noto Sans"/>
              </a:rPr>
              <a:t>Management  </a:t>
            </a:r>
            <a:r>
              <a:rPr sz="1200" spc="10" dirty="0">
                <a:solidFill>
                  <a:srgbClr val="4A4B4C"/>
                </a:solidFill>
                <a:latin typeface="Noto Sans"/>
                <a:cs typeface="Noto Sans"/>
              </a:rPr>
              <a:t>Research, 2nd edn. University </a:t>
            </a:r>
            <a:r>
              <a:rPr sz="1200" spc="5" dirty="0">
                <a:solidFill>
                  <a:srgbClr val="4A4B4C"/>
                </a:solidFill>
                <a:latin typeface="Noto Sans"/>
                <a:cs typeface="Noto Sans"/>
              </a:rPr>
              <a:t>of </a:t>
            </a:r>
            <a:r>
              <a:rPr sz="1200" dirty="0">
                <a:solidFill>
                  <a:srgbClr val="4A4B4C"/>
                </a:solidFill>
                <a:latin typeface="Noto Sans"/>
                <a:cs typeface="Noto Sans"/>
              </a:rPr>
              <a:t>Michigan</a:t>
            </a:r>
            <a:r>
              <a:rPr sz="1200" spc="220" dirty="0">
                <a:solidFill>
                  <a:srgbClr val="4A4B4C"/>
                </a:solidFill>
                <a:latin typeface="Noto Sans"/>
                <a:cs typeface="Noto Sans"/>
              </a:rPr>
              <a:t> </a:t>
            </a:r>
            <a:r>
              <a:rPr sz="1200" spc="15" dirty="0">
                <a:solidFill>
                  <a:srgbClr val="4A4B4C"/>
                </a:solidFill>
                <a:latin typeface="Noto Sans"/>
                <a:cs typeface="Noto Sans"/>
              </a:rPr>
              <a:t>Press.</a:t>
            </a:r>
            <a:endParaRPr sz="1200">
              <a:latin typeface="Noto Sans"/>
              <a:cs typeface="Noto Sans"/>
            </a:endParaRPr>
          </a:p>
          <a:p>
            <a:pPr marL="192405" indent="-180340" algn="just">
              <a:lnSpc>
                <a:spcPct val="100000"/>
              </a:lnSpc>
              <a:spcBef>
                <a:spcPts val="160"/>
              </a:spcBef>
              <a:buChar char="•"/>
              <a:tabLst>
                <a:tab pos="193040" algn="l"/>
              </a:tabLst>
            </a:pPr>
            <a:r>
              <a:rPr sz="1200" spc="10" dirty="0">
                <a:solidFill>
                  <a:srgbClr val="4A4B4C"/>
                </a:solidFill>
                <a:latin typeface="Noto Sans"/>
                <a:cs typeface="Noto Sans"/>
              </a:rPr>
              <a:t>Escoffier, </a:t>
            </a:r>
            <a:r>
              <a:rPr sz="1200" spc="5" dirty="0">
                <a:solidFill>
                  <a:srgbClr val="4A4B4C"/>
                </a:solidFill>
                <a:latin typeface="Noto Sans"/>
                <a:cs typeface="Noto Sans"/>
              </a:rPr>
              <a:t>J. </a:t>
            </a:r>
            <a:r>
              <a:rPr sz="1200" spc="15" dirty="0">
                <a:solidFill>
                  <a:srgbClr val="4A4B4C"/>
                </a:solidFill>
                <a:latin typeface="Noto Sans"/>
                <a:cs typeface="Noto Sans"/>
              </a:rPr>
              <a:t>(1991). </a:t>
            </a:r>
            <a:r>
              <a:rPr sz="1200" spc="5" dirty="0">
                <a:solidFill>
                  <a:srgbClr val="4A4B4C"/>
                </a:solidFill>
                <a:latin typeface="Noto Sans"/>
                <a:cs typeface="Noto Sans"/>
              </a:rPr>
              <a:t>The </a:t>
            </a:r>
            <a:r>
              <a:rPr sz="1200" spc="10" dirty="0">
                <a:solidFill>
                  <a:srgbClr val="4A4B4C"/>
                </a:solidFill>
                <a:latin typeface="Noto Sans"/>
                <a:cs typeface="Noto Sans"/>
              </a:rPr>
              <a:t>Limits </a:t>
            </a:r>
            <a:r>
              <a:rPr sz="1200" spc="5" dirty="0">
                <a:solidFill>
                  <a:srgbClr val="4A4B4C"/>
                </a:solidFill>
                <a:latin typeface="Noto Sans"/>
                <a:cs typeface="Noto Sans"/>
              </a:rPr>
              <a:t>of </a:t>
            </a:r>
            <a:r>
              <a:rPr sz="1200" spc="10" dirty="0">
                <a:solidFill>
                  <a:srgbClr val="4A4B4C"/>
                </a:solidFill>
                <a:latin typeface="Noto Sans"/>
                <a:cs typeface="Noto Sans"/>
              </a:rPr>
              <a:t>Multiculturalism, Socialist </a:t>
            </a:r>
            <a:r>
              <a:rPr sz="1200" spc="5" dirty="0">
                <a:solidFill>
                  <a:srgbClr val="4A4B4C"/>
                </a:solidFill>
                <a:latin typeface="Noto Sans"/>
                <a:cs typeface="Noto Sans"/>
              </a:rPr>
              <a:t>Review,</a:t>
            </a:r>
            <a:r>
              <a:rPr sz="1200" spc="50" dirty="0">
                <a:solidFill>
                  <a:srgbClr val="4A4B4C"/>
                </a:solidFill>
                <a:latin typeface="Noto Sans"/>
                <a:cs typeface="Noto Sans"/>
              </a:rPr>
              <a:t> </a:t>
            </a:r>
            <a:r>
              <a:rPr sz="1200" spc="15" dirty="0">
                <a:solidFill>
                  <a:srgbClr val="4A4B4C"/>
                </a:solidFill>
                <a:latin typeface="Noto Sans"/>
                <a:cs typeface="Noto Sans"/>
              </a:rPr>
              <a:t>3-4:61-73.</a:t>
            </a:r>
            <a:endParaRPr sz="1200">
              <a:latin typeface="Noto Sans"/>
              <a:cs typeface="Noto Sans"/>
            </a:endParaRPr>
          </a:p>
          <a:p>
            <a:pPr marL="192405" marR="9525" indent="-180340" algn="just">
              <a:lnSpc>
                <a:spcPct val="111100"/>
              </a:lnSpc>
              <a:buChar char="•"/>
              <a:tabLst>
                <a:tab pos="193040" algn="l"/>
              </a:tabLst>
            </a:pPr>
            <a:r>
              <a:rPr sz="1200" dirty="0">
                <a:solidFill>
                  <a:srgbClr val="4A4B4C"/>
                </a:solidFill>
                <a:latin typeface="Noto Sans"/>
                <a:cs typeface="Noto Sans"/>
              </a:rPr>
              <a:t>Fan, </a:t>
            </a:r>
            <a:r>
              <a:rPr sz="1200" spc="5" dirty="0">
                <a:solidFill>
                  <a:srgbClr val="4A4B4C"/>
                </a:solidFill>
                <a:latin typeface="Noto Sans"/>
                <a:cs typeface="Noto Sans"/>
              </a:rPr>
              <a:t>Y. </a:t>
            </a:r>
            <a:r>
              <a:rPr sz="1200" spc="15" dirty="0">
                <a:solidFill>
                  <a:srgbClr val="4A4B4C"/>
                </a:solidFill>
                <a:latin typeface="Noto Sans"/>
                <a:cs typeface="Noto Sans"/>
              </a:rPr>
              <a:t>(2000). </a:t>
            </a:r>
            <a:r>
              <a:rPr sz="1200" spc="-10" dirty="0">
                <a:solidFill>
                  <a:srgbClr val="4A4B4C"/>
                </a:solidFill>
                <a:latin typeface="Noto Sans"/>
                <a:cs typeface="Noto Sans"/>
              </a:rPr>
              <a:t>A </a:t>
            </a:r>
            <a:r>
              <a:rPr sz="1200" spc="10" dirty="0">
                <a:solidFill>
                  <a:srgbClr val="4A4B4C"/>
                </a:solidFill>
                <a:latin typeface="Noto Sans"/>
                <a:cs typeface="Noto Sans"/>
              </a:rPr>
              <a:t>classification </a:t>
            </a:r>
            <a:r>
              <a:rPr sz="1200" spc="5" dirty="0">
                <a:solidFill>
                  <a:srgbClr val="4A4B4C"/>
                </a:solidFill>
                <a:latin typeface="Noto Sans"/>
                <a:cs typeface="Noto Sans"/>
              </a:rPr>
              <a:t>of </a:t>
            </a:r>
            <a:r>
              <a:rPr sz="1200" spc="10" dirty="0">
                <a:solidFill>
                  <a:srgbClr val="4A4B4C"/>
                </a:solidFill>
                <a:latin typeface="Noto Sans"/>
                <a:cs typeface="Noto Sans"/>
              </a:rPr>
              <a:t>Chinese </a:t>
            </a:r>
            <a:r>
              <a:rPr sz="1200" spc="5" dirty="0">
                <a:solidFill>
                  <a:srgbClr val="4A4B4C"/>
                </a:solidFill>
                <a:latin typeface="Noto Sans"/>
                <a:cs typeface="Noto Sans"/>
              </a:rPr>
              <a:t>culture, </a:t>
            </a:r>
            <a:r>
              <a:rPr sz="1200" spc="10" dirty="0">
                <a:solidFill>
                  <a:srgbClr val="4A4B4C"/>
                </a:solidFill>
                <a:latin typeface="Noto Sans"/>
                <a:cs typeface="Noto Sans"/>
              </a:rPr>
              <a:t>Cross Cultural </a:t>
            </a:r>
            <a:r>
              <a:rPr sz="1200" dirty="0">
                <a:solidFill>
                  <a:srgbClr val="4A4B4C"/>
                </a:solidFill>
                <a:latin typeface="Noto Sans"/>
                <a:cs typeface="Noto Sans"/>
              </a:rPr>
              <a:t>Management, 7  </a:t>
            </a:r>
            <a:r>
              <a:rPr sz="1200" spc="10" dirty="0">
                <a:solidFill>
                  <a:srgbClr val="4A4B4C"/>
                </a:solidFill>
                <a:latin typeface="Noto Sans"/>
                <a:cs typeface="Noto Sans"/>
              </a:rPr>
              <a:t>(2):</a:t>
            </a:r>
            <a:r>
              <a:rPr sz="1200" spc="40" dirty="0">
                <a:solidFill>
                  <a:srgbClr val="4A4B4C"/>
                </a:solidFill>
                <a:latin typeface="Noto Sans"/>
                <a:cs typeface="Noto Sans"/>
              </a:rPr>
              <a:t> </a:t>
            </a:r>
            <a:r>
              <a:rPr sz="1200" spc="15" dirty="0">
                <a:solidFill>
                  <a:srgbClr val="4A4B4C"/>
                </a:solidFill>
                <a:latin typeface="Noto Sans"/>
                <a:cs typeface="Noto Sans"/>
              </a:rPr>
              <a:t>3-10.</a:t>
            </a:r>
            <a:endParaRPr sz="1200">
              <a:latin typeface="Noto Sans"/>
              <a:cs typeface="Noto Sans"/>
            </a:endParaRPr>
          </a:p>
          <a:p>
            <a:pPr marL="192405" indent="-180340" algn="just">
              <a:lnSpc>
                <a:spcPct val="100000"/>
              </a:lnSpc>
              <a:spcBef>
                <a:spcPts val="160"/>
              </a:spcBef>
              <a:buChar char="•"/>
              <a:tabLst>
                <a:tab pos="193040" algn="l"/>
              </a:tabLst>
            </a:pPr>
            <a:r>
              <a:rPr sz="1200" spc="5" dirty="0">
                <a:solidFill>
                  <a:srgbClr val="4A4B4C"/>
                </a:solidFill>
                <a:latin typeface="Noto Sans"/>
                <a:cs typeface="Noto Sans"/>
              </a:rPr>
              <a:t>Hall,</a:t>
            </a:r>
            <a:r>
              <a:rPr sz="1200" spc="45" dirty="0">
                <a:solidFill>
                  <a:srgbClr val="4A4B4C"/>
                </a:solidFill>
                <a:latin typeface="Noto Sans"/>
                <a:cs typeface="Noto Sans"/>
              </a:rPr>
              <a:t> </a:t>
            </a:r>
            <a:r>
              <a:rPr sz="1200" spc="10" dirty="0">
                <a:solidFill>
                  <a:srgbClr val="4A4B4C"/>
                </a:solidFill>
                <a:latin typeface="Noto Sans"/>
                <a:cs typeface="Noto Sans"/>
              </a:rPr>
              <a:t>ET.</a:t>
            </a:r>
            <a:r>
              <a:rPr sz="1200" spc="45" dirty="0">
                <a:solidFill>
                  <a:srgbClr val="4A4B4C"/>
                </a:solidFill>
                <a:latin typeface="Noto Sans"/>
                <a:cs typeface="Noto Sans"/>
              </a:rPr>
              <a:t> </a:t>
            </a:r>
            <a:r>
              <a:rPr sz="1200" spc="15" dirty="0">
                <a:solidFill>
                  <a:srgbClr val="4A4B4C"/>
                </a:solidFill>
                <a:latin typeface="Noto Sans"/>
                <a:cs typeface="Noto Sans"/>
              </a:rPr>
              <a:t>(1959).</a:t>
            </a:r>
            <a:r>
              <a:rPr sz="1200" spc="45" dirty="0">
                <a:solidFill>
                  <a:srgbClr val="4A4B4C"/>
                </a:solidFill>
                <a:latin typeface="Noto Sans"/>
                <a:cs typeface="Noto Sans"/>
              </a:rPr>
              <a:t> </a:t>
            </a:r>
            <a:r>
              <a:rPr sz="1200" spc="5" dirty="0">
                <a:solidFill>
                  <a:srgbClr val="4A4B4C"/>
                </a:solidFill>
                <a:latin typeface="Noto Sans"/>
                <a:cs typeface="Noto Sans"/>
              </a:rPr>
              <a:t>The</a:t>
            </a:r>
            <a:r>
              <a:rPr sz="1200" spc="45" dirty="0">
                <a:solidFill>
                  <a:srgbClr val="4A4B4C"/>
                </a:solidFill>
                <a:latin typeface="Noto Sans"/>
                <a:cs typeface="Noto Sans"/>
              </a:rPr>
              <a:t> </a:t>
            </a:r>
            <a:r>
              <a:rPr sz="1200" spc="10" dirty="0">
                <a:solidFill>
                  <a:srgbClr val="4A4B4C"/>
                </a:solidFill>
                <a:latin typeface="Noto Sans"/>
                <a:cs typeface="Noto Sans"/>
              </a:rPr>
              <a:t>Silent</a:t>
            </a:r>
            <a:r>
              <a:rPr sz="1200" spc="45" dirty="0">
                <a:solidFill>
                  <a:srgbClr val="4A4B4C"/>
                </a:solidFill>
                <a:latin typeface="Noto Sans"/>
                <a:cs typeface="Noto Sans"/>
              </a:rPr>
              <a:t> </a:t>
            </a:r>
            <a:r>
              <a:rPr sz="1200" spc="-5" dirty="0">
                <a:solidFill>
                  <a:srgbClr val="4A4B4C"/>
                </a:solidFill>
                <a:latin typeface="Noto Sans"/>
                <a:cs typeface="Noto Sans"/>
              </a:rPr>
              <a:t>Language.</a:t>
            </a:r>
            <a:r>
              <a:rPr sz="1200" spc="50" dirty="0">
                <a:solidFill>
                  <a:srgbClr val="4A4B4C"/>
                </a:solidFill>
                <a:latin typeface="Noto Sans"/>
                <a:cs typeface="Noto Sans"/>
              </a:rPr>
              <a:t> </a:t>
            </a:r>
            <a:r>
              <a:rPr sz="1200" spc="5" dirty="0">
                <a:solidFill>
                  <a:srgbClr val="4A4B4C"/>
                </a:solidFill>
                <a:latin typeface="Noto Sans"/>
                <a:cs typeface="Noto Sans"/>
              </a:rPr>
              <a:t>New</a:t>
            </a:r>
            <a:r>
              <a:rPr sz="1200" spc="45" dirty="0">
                <a:solidFill>
                  <a:srgbClr val="4A4B4C"/>
                </a:solidFill>
                <a:latin typeface="Noto Sans"/>
                <a:cs typeface="Noto Sans"/>
              </a:rPr>
              <a:t> </a:t>
            </a:r>
            <a:r>
              <a:rPr sz="1200" spc="10" dirty="0">
                <a:solidFill>
                  <a:srgbClr val="4A4B4C"/>
                </a:solidFill>
                <a:latin typeface="Noto Sans"/>
                <a:cs typeface="Noto Sans"/>
              </a:rPr>
              <a:t>York:</a:t>
            </a:r>
            <a:r>
              <a:rPr sz="1200" spc="45" dirty="0">
                <a:solidFill>
                  <a:srgbClr val="4A4B4C"/>
                </a:solidFill>
                <a:latin typeface="Noto Sans"/>
                <a:cs typeface="Noto Sans"/>
              </a:rPr>
              <a:t> </a:t>
            </a:r>
            <a:r>
              <a:rPr sz="1200" spc="10" dirty="0">
                <a:solidFill>
                  <a:srgbClr val="4A4B4C"/>
                </a:solidFill>
                <a:latin typeface="Noto Sans"/>
                <a:cs typeface="Noto Sans"/>
              </a:rPr>
              <a:t>Doubleday</a:t>
            </a:r>
            <a:r>
              <a:rPr sz="1200" spc="45" dirty="0">
                <a:solidFill>
                  <a:srgbClr val="4A4B4C"/>
                </a:solidFill>
                <a:latin typeface="Noto Sans"/>
                <a:cs typeface="Noto Sans"/>
              </a:rPr>
              <a:t> </a:t>
            </a:r>
            <a:r>
              <a:rPr sz="1200" spc="5" dirty="0">
                <a:solidFill>
                  <a:srgbClr val="4A4B4C"/>
                </a:solidFill>
                <a:latin typeface="Noto Sans"/>
                <a:cs typeface="Noto Sans"/>
              </a:rPr>
              <a:t>and</a:t>
            </a:r>
            <a:r>
              <a:rPr sz="1200" spc="45" dirty="0">
                <a:solidFill>
                  <a:srgbClr val="4A4B4C"/>
                </a:solidFill>
                <a:latin typeface="Noto Sans"/>
                <a:cs typeface="Noto Sans"/>
              </a:rPr>
              <a:t> </a:t>
            </a:r>
            <a:r>
              <a:rPr sz="1200" spc="10" dirty="0">
                <a:solidFill>
                  <a:srgbClr val="4A4B4C"/>
                </a:solidFill>
                <a:latin typeface="Noto Sans"/>
                <a:cs typeface="Noto Sans"/>
              </a:rPr>
              <a:t>Company,</a:t>
            </a:r>
            <a:r>
              <a:rPr sz="1200" spc="50" dirty="0">
                <a:solidFill>
                  <a:srgbClr val="4A4B4C"/>
                </a:solidFill>
                <a:latin typeface="Noto Sans"/>
                <a:cs typeface="Noto Sans"/>
              </a:rPr>
              <a:t> </a:t>
            </a:r>
            <a:r>
              <a:rPr sz="1200" spc="-5" dirty="0">
                <a:solidFill>
                  <a:srgbClr val="4A4B4C"/>
                </a:solidFill>
                <a:latin typeface="Noto Sans"/>
                <a:cs typeface="Noto Sans"/>
              </a:rPr>
              <a:t>Inc.</a:t>
            </a:r>
            <a:endParaRPr sz="1200">
              <a:latin typeface="Noto Sans"/>
              <a:cs typeface="Noto Sans"/>
            </a:endParaRPr>
          </a:p>
          <a:p>
            <a:pPr marL="192405" marR="5080" indent="-180340" algn="just">
              <a:lnSpc>
                <a:spcPct val="111100"/>
              </a:lnSpc>
              <a:buChar char="•"/>
              <a:tabLst>
                <a:tab pos="193040" algn="l"/>
              </a:tabLst>
            </a:pPr>
            <a:r>
              <a:rPr sz="1200" spc="10" dirty="0">
                <a:solidFill>
                  <a:srgbClr val="4A4B4C"/>
                </a:solidFill>
                <a:latin typeface="Noto Sans"/>
                <a:cs typeface="Noto Sans"/>
              </a:rPr>
              <a:t>Hofstede, </a:t>
            </a:r>
            <a:r>
              <a:rPr sz="1200" spc="5" dirty="0">
                <a:solidFill>
                  <a:srgbClr val="4A4B4C"/>
                </a:solidFill>
                <a:latin typeface="Noto Sans"/>
                <a:cs typeface="Noto Sans"/>
              </a:rPr>
              <a:t>G. </a:t>
            </a:r>
            <a:r>
              <a:rPr sz="1200" spc="15" dirty="0">
                <a:solidFill>
                  <a:srgbClr val="4A4B4C"/>
                </a:solidFill>
                <a:latin typeface="Noto Sans"/>
                <a:cs typeface="Noto Sans"/>
              </a:rPr>
              <a:t>(1984). </a:t>
            </a:r>
            <a:r>
              <a:rPr sz="1200" spc="10" dirty="0">
                <a:solidFill>
                  <a:srgbClr val="4A4B4C"/>
                </a:solidFill>
                <a:latin typeface="Noto Sans"/>
                <a:cs typeface="Noto Sans"/>
              </a:rPr>
              <a:t>Culture’s consequences: </a:t>
            </a:r>
            <a:r>
              <a:rPr sz="1200" spc="5" dirty="0">
                <a:solidFill>
                  <a:srgbClr val="4A4B4C"/>
                </a:solidFill>
                <a:latin typeface="Noto Sans"/>
                <a:cs typeface="Noto Sans"/>
              </a:rPr>
              <a:t>International </a:t>
            </a:r>
            <a:r>
              <a:rPr sz="1200" spc="10" dirty="0">
                <a:solidFill>
                  <a:srgbClr val="4A4B4C"/>
                </a:solidFill>
                <a:latin typeface="Noto Sans"/>
                <a:cs typeface="Noto Sans"/>
              </a:rPr>
              <a:t>differences </a:t>
            </a:r>
            <a:r>
              <a:rPr sz="1200" dirty="0">
                <a:solidFill>
                  <a:srgbClr val="4A4B4C"/>
                </a:solidFill>
                <a:latin typeface="Noto Sans"/>
                <a:cs typeface="Noto Sans"/>
              </a:rPr>
              <a:t>in </a:t>
            </a:r>
            <a:r>
              <a:rPr sz="1200" spc="10" dirty="0">
                <a:solidFill>
                  <a:srgbClr val="4A4B4C"/>
                </a:solidFill>
                <a:latin typeface="Noto Sans"/>
                <a:cs typeface="Noto Sans"/>
              </a:rPr>
              <a:t>work-  related values. Newbury </a:t>
            </a:r>
            <a:r>
              <a:rPr sz="1200" spc="5" dirty="0">
                <a:solidFill>
                  <a:srgbClr val="4A4B4C"/>
                </a:solidFill>
                <a:latin typeface="Noto Sans"/>
                <a:cs typeface="Noto Sans"/>
              </a:rPr>
              <a:t>Park, CA:</a:t>
            </a:r>
            <a:r>
              <a:rPr sz="1200" spc="185" dirty="0">
                <a:solidFill>
                  <a:srgbClr val="4A4B4C"/>
                </a:solidFill>
                <a:latin typeface="Noto Sans"/>
                <a:cs typeface="Noto Sans"/>
              </a:rPr>
              <a:t> </a:t>
            </a:r>
            <a:r>
              <a:rPr sz="1200" dirty="0">
                <a:solidFill>
                  <a:srgbClr val="4A4B4C"/>
                </a:solidFill>
                <a:latin typeface="Noto Sans"/>
                <a:cs typeface="Noto Sans"/>
              </a:rPr>
              <a:t>Sage.</a:t>
            </a:r>
            <a:endParaRPr sz="1200">
              <a:latin typeface="Noto Sans"/>
              <a:cs typeface="Noto Sans"/>
            </a:endParaRPr>
          </a:p>
          <a:p>
            <a:pPr marL="192405" indent="-180340" algn="just">
              <a:lnSpc>
                <a:spcPct val="100000"/>
              </a:lnSpc>
              <a:spcBef>
                <a:spcPts val="160"/>
              </a:spcBef>
              <a:buClr>
                <a:srgbClr val="4A4B4C"/>
              </a:buClr>
              <a:buChar char="•"/>
              <a:tabLst>
                <a:tab pos="193040" algn="l"/>
              </a:tabLst>
            </a:pPr>
            <a:r>
              <a:rPr sz="1200" spc="10" dirty="0">
                <a:solidFill>
                  <a:srgbClr val="484945"/>
                </a:solidFill>
                <a:latin typeface="Noto Sans"/>
                <a:cs typeface="Noto Sans"/>
              </a:rPr>
              <a:t>ReCULM project:</a:t>
            </a:r>
            <a:r>
              <a:rPr sz="1200" spc="75" dirty="0">
                <a:solidFill>
                  <a:srgbClr val="049F86"/>
                </a:solidFill>
                <a:latin typeface="Noto Sans"/>
                <a:cs typeface="Noto Sans"/>
              </a:rPr>
              <a:t> </a:t>
            </a:r>
            <a:r>
              <a:rPr sz="1200" u="sng" spc="15" dirty="0">
                <a:solidFill>
                  <a:srgbClr val="049F86"/>
                </a:solidFill>
                <a:uFill>
                  <a:solidFill>
                    <a:srgbClr val="049F86"/>
                  </a:solidFill>
                </a:uFill>
                <a:latin typeface="Noto Sans"/>
                <a:cs typeface="Noto Sans"/>
                <a:hlinkClick r:id="rId9"/>
              </a:rPr>
              <a:t>reculm.eu/resources</a:t>
            </a:r>
            <a:endParaRPr sz="1200">
              <a:latin typeface="Noto Sans"/>
              <a:cs typeface="Noto Sans"/>
            </a:endParaRPr>
          </a:p>
          <a:p>
            <a:pPr marL="192405" marR="7620" indent="-180340">
              <a:lnSpc>
                <a:spcPct val="111100"/>
              </a:lnSpc>
              <a:buClr>
                <a:srgbClr val="4A4B4C"/>
              </a:buClr>
              <a:buChar char="•"/>
              <a:tabLst>
                <a:tab pos="193040" algn="l"/>
              </a:tabLst>
            </a:pPr>
            <a:r>
              <a:rPr sz="1200" spc="5" dirty="0">
                <a:solidFill>
                  <a:srgbClr val="484945"/>
                </a:solidFill>
                <a:latin typeface="Noto Sans"/>
                <a:cs typeface="Noto Sans"/>
              </a:rPr>
              <a:t>Rodrigo-Alsina,</a:t>
            </a:r>
            <a:r>
              <a:rPr sz="1200" spc="-35" dirty="0">
                <a:solidFill>
                  <a:srgbClr val="484945"/>
                </a:solidFill>
                <a:latin typeface="Noto Sans"/>
                <a:cs typeface="Noto Sans"/>
              </a:rPr>
              <a:t> </a:t>
            </a:r>
            <a:r>
              <a:rPr sz="1200" spc="5" dirty="0">
                <a:solidFill>
                  <a:srgbClr val="484945"/>
                </a:solidFill>
                <a:latin typeface="Noto Sans"/>
                <a:cs typeface="Noto Sans"/>
              </a:rPr>
              <a:t>M.</a:t>
            </a:r>
            <a:r>
              <a:rPr sz="1200" spc="-30" dirty="0">
                <a:solidFill>
                  <a:srgbClr val="484945"/>
                </a:solidFill>
                <a:latin typeface="Noto Sans"/>
                <a:cs typeface="Noto Sans"/>
              </a:rPr>
              <a:t> </a:t>
            </a:r>
            <a:r>
              <a:rPr sz="1200" spc="15" dirty="0">
                <a:solidFill>
                  <a:srgbClr val="484945"/>
                </a:solidFill>
                <a:latin typeface="Noto Sans"/>
                <a:cs typeface="Noto Sans"/>
              </a:rPr>
              <a:t>(1997).</a:t>
            </a:r>
            <a:r>
              <a:rPr sz="1200" spc="-30" dirty="0">
                <a:solidFill>
                  <a:srgbClr val="484945"/>
                </a:solidFill>
                <a:latin typeface="Noto Sans"/>
                <a:cs typeface="Noto Sans"/>
              </a:rPr>
              <a:t> </a:t>
            </a:r>
            <a:r>
              <a:rPr sz="1200" spc="10" dirty="0">
                <a:solidFill>
                  <a:srgbClr val="484945"/>
                </a:solidFill>
                <a:latin typeface="Noto Sans"/>
                <a:cs typeface="Noto Sans"/>
              </a:rPr>
              <a:t>Elementos</a:t>
            </a:r>
            <a:r>
              <a:rPr sz="1200" spc="-35" dirty="0">
                <a:solidFill>
                  <a:srgbClr val="484945"/>
                </a:solidFill>
                <a:latin typeface="Noto Sans"/>
                <a:cs typeface="Noto Sans"/>
              </a:rPr>
              <a:t> </a:t>
            </a:r>
            <a:r>
              <a:rPr sz="1200" spc="5" dirty="0">
                <a:solidFill>
                  <a:srgbClr val="484945"/>
                </a:solidFill>
                <a:latin typeface="Noto Sans"/>
                <a:cs typeface="Noto Sans"/>
              </a:rPr>
              <a:t>para</a:t>
            </a:r>
            <a:r>
              <a:rPr sz="1200" spc="-30" dirty="0">
                <a:solidFill>
                  <a:srgbClr val="484945"/>
                </a:solidFill>
                <a:latin typeface="Noto Sans"/>
                <a:cs typeface="Noto Sans"/>
              </a:rPr>
              <a:t> </a:t>
            </a:r>
            <a:r>
              <a:rPr sz="1200" spc="5" dirty="0">
                <a:solidFill>
                  <a:srgbClr val="484945"/>
                </a:solidFill>
                <a:latin typeface="Noto Sans"/>
                <a:cs typeface="Noto Sans"/>
              </a:rPr>
              <a:t>una</a:t>
            </a:r>
            <a:r>
              <a:rPr sz="1200" spc="-30" dirty="0">
                <a:solidFill>
                  <a:srgbClr val="484945"/>
                </a:solidFill>
                <a:latin typeface="Noto Sans"/>
                <a:cs typeface="Noto Sans"/>
              </a:rPr>
              <a:t> </a:t>
            </a:r>
            <a:r>
              <a:rPr sz="1200" spc="10" dirty="0">
                <a:solidFill>
                  <a:srgbClr val="484945"/>
                </a:solidFill>
                <a:latin typeface="Noto Sans"/>
                <a:cs typeface="Noto Sans"/>
              </a:rPr>
              <a:t>comunicación</a:t>
            </a:r>
            <a:r>
              <a:rPr sz="1200" spc="-30" dirty="0">
                <a:solidFill>
                  <a:srgbClr val="484945"/>
                </a:solidFill>
                <a:latin typeface="Noto Sans"/>
                <a:cs typeface="Noto Sans"/>
              </a:rPr>
              <a:t> </a:t>
            </a:r>
            <a:r>
              <a:rPr sz="1200" spc="10" dirty="0">
                <a:solidFill>
                  <a:srgbClr val="484945"/>
                </a:solidFill>
                <a:latin typeface="Noto Sans"/>
                <a:cs typeface="Noto Sans"/>
              </a:rPr>
              <a:t>intercultural.</a:t>
            </a:r>
            <a:r>
              <a:rPr sz="1200" spc="-35" dirty="0">
                <a:solidFill>
                  <a:srgbClr val="484945"/>
                </a:solidFill>
                <a:latin typeface="Noto Sans"/>
                <a:cs typeface="Noto Sans"/>
              </a:rPr>
              <a:t> </a:t>
            </a:r>
            <a:r>
              <a:rPr sz="1200" spc="10" dirty="0">
                <a:solidFill>
                  <a:srgbClr val="484945"/>
                </a:solidFill>
                <a:latin typeface="Noto Sans"/>
                <a:cs typeface="Noto Sans"/>
              </a:rPr>
              <a:t>Revista  Cidob d’Afers </a:t>
            </a:r>
            <a:r>
              <a:rPr sz="1200" spc="5" dirty="0">
                <a:solidFill>
                  <a:srgbClr val="484945"/>
                </a:solidFill>
                <a:latin typeface="Noto Sans"/>
                <a:cs typeface="Noto Sans"/>
              </a:rPr>
              <a:t>Internacionals,</a:t>
            </a:r>
            <a:r>
              <a:rPr sz="1200" spc="114" dirty="0">
                <a:solidFill>
                  <a:srgbClr val="484945"/>
                </a:solidFill>
                <a:latin typeface="Noto Sans"/>
                <a:cs typeface="Noto Sans"/>
              </a:rPr>
              <a:t> </a:t>
            </a:r>
            <a:r>
              <a:rPr sz="1200" spc="15" dirty="0">
                <a:solidFill>
                  <a:srgbClr val="484945"/>
                </a:solidFill>
                <a:latin typeface="Noto Sans"/>
                <a:cs typeface="Noto Sans"/>
              </a:rPr>
              <a:t>36:11-21.</a:t>
            </a:r>
            <a:endParaRPr sz="1200">
              <a:latin typeface="Noto Sans"/>
              <a:cs typeface="Noto Sans"/>
            </a:endParaRPr>
          </a:p>
          <a:p>
            <a:pPr marL="192405" marR="5715" indent="-180340">
              <a:lnSpc>
                <a:spcPct val="111100"/>
              </a:lnSpc>
              <a:buClr>
                <a:srgbClr val="4A4B4C"/>
              </a:buClr>
              <a:buChar char="•"/>
              <a:tabLst>
                <a:tab pos="193040" algn="l"/>
              </a:tabLst>
            </a:pPr>
            <a:r>
              <a:rPr sz="1200" dirty="0">
                <a:solidFill>
                  <a:srgbClr val="484945"/>
                </a:solidFill>
                <a:latin typeface="Noto Sans"/>
                <a:cs typeface="Noto Sans"/>
              </a:rPr>
              <a:t>Spitzberg, </a:t>
            </a:r>
            <a:r>
              <a:rPr sz="1200" spc="10" dirty="0">
                <a:solidFill>
                  <a:srgbClr val="484945"/>
                </a:solidFill>
                <a:latin typeface="Noto Sans"/>
                <a:cs typeface="Noto Sans"/>
              </a:rPr>
              <a:t>B.H. </a:t>
            </a:r>
            <a:r>
              <a:rPr sz="1200" spc="-5" dirty="0">
                <a:solidFill>
                  <a:srgbClr val="484945"/>
                </a:solidFill>
                <a:latin typeface="Noto Sans"/>
                <a:cs typeface="Noto Sans"/>
              </a:rPr>
              <a:t>&amp; </a:t>
            </a:r>
            <a:r>
              <a:rPr sz="1200" spc="5" dirty="0">
                <a:solidFill>
                  <a:srgbClr val="484945"/>
                </a:solidFill>
                <a:latin typeface="Noto Sans"/>
                <a:cs typeface="Noto Sans"/>
              </a:rPr>
              <a:t>Cupach, </a:t>
            </a:r>
            <a:r>
              <a:rPr sz="1200" spc="10" dirty="0">
                <a:solidFill>
                  <a:srgbClr val="484945"/>
                </a:solidFill>
                <a:latin typeface="Noto Sans"/>
                <a:cs typeface="Noto Sans"/>
              </a:rPr>
              <a:t>W.R. </a:t>
            </a:r>
            <a:r>
              <a:rPr sz="1200" spc="15" dirty="0">
                <a:solidFill>
                  <a:srgbClr val="484945"/>
                </a:solidFill>
                <a:latin typeface="Noto Sans"/>
                <a:cs typeface="Noto Sans"/>
              </a:rPr>
              <a:t>(1984). </a:t>
            </a:r>
            <a:r>
              <a:rPr sz="1200" spc="5" dirty="0">
                <a:solidFill>
                  <a:srgbClr val="484945"/>
                </a:solidFill>
                <a:latin typeface="Noto Sans"/>
                <a:cs typeface="Noto Sans"/>
              </a:rPr>
              <a:t>Interpersonal </a:t>
            </a:r>
            <a:r>
              <a:rPr sz="1200" spc="10" dirty="0">
                <a:solidFill>
                  <a:srgbClr val="484945"/>
                </a:solidFill>
                <a:latin typeface="Noto Sans"/>
                <a:cs typeface="Noto Sans"/>
              </a:rPr>
              <a:t>communication </a:t>
            </a:r>
            <a:r>
              <a:rPr sz="1200" spc="15" dirty="0">
                <a:solidFill>
                  <a:srgbClr val="484945"/>
                </a:solidFill>
                <a:latin typeface="Noto Sans"/>
                <a:cs typeface="Noto Sans"/>
              </a:rPr>
              <a:t>competence.  </a:t>
            </a:r>
            <a:r>
              <a:rPr sz="1200" spc="10" dirty="0">
                <a:solidFill>
                  <a:srgbClr val="484945"/>
                </a:solidFill>
                <a:latin typeface="Noto Sans"/>
                <a:cs typeface="Noto Sans"/>
              </a:rPr>
              <a:t>London:</a:t>
            </a:r>
            <a:r>
              <a:rPr sz="1200" spc="40" dirty="0">
                <a:solidFill>
                  <a:srgbClr val="484945"/>
                </a:solidFill>
                <a:latin typeface="Noto Sans"/>
                <a:cs typeface="Noto Sans"/>
              </a:rPr>
              <a:t> </a:t>
            </a:r>
            <a:r>
              <a:rPr sz="1200" dirty="0">
                <a:solidFill>
                  <a:srgbClr val="484945"/>
                </a:solidFill>
                <a:latin typeface="Noto Sans"/>
                <a:cs typeface="Noto Sans"/>
              </a:rPr>
              <a:t>Sage.</a:t>
            </a:r>
            <a:endParaRPr sz="1200">
              <a:latin typeface="Noto Sans"/>
              <a:cs typeface="Noto Sans"/>
            </a:endParaRPr>
          </a:p>
          <a:p>
            <a:pPr marL="192405" indent="-180340">
              <a:lnSpc>
                <a:spcPct val="100000"/>
              </a:lnSpc>
              <a:spcBef>
                <a:spcPts val="160"/>
              </a:spcBef>
              <a:buClr>
                <a:srgbClr val="4A4B4C"/>
              </a:buClr>
              <a:buChar char="•"/>
              <a:tabLst>
                <a:tab pos="193040" algn="l"/>
              </a:tabLst>
            </a:pPr>
            <a:r>
              <a:rPr sz="1200" spc="-10" dirty="0">
                <a:solidFill>
                  <a:srgbClr val="484945"/>
                </a:solidFill>
                <a:latin typeface="Noto Sans"/>
                <a:cs typeface="Noto Sans"/>
              </a:rPr>
              <a:t>TIME </a:t>
            </a:r>
            <a:r>
              <a:rPr sz="1200" spc="10" dirty="0">
                <a:solidFill>
                  <a:srgbClr val="484945"/>
                </a:solidFill>
                <a:latin typeface="Noto Sans"/>
                <a:cs typeface="Noto Sans"/>
              </a:rPr>
              <a:t>project:</a:t>
            </a:r>
            <a:r>
              <a:rPr sz="1200" spc="95" dirty="0">
                <a:solidFill>
                  <a:srgbClr val="049F86"/>
                </a:solidFill>
                <a:latin typeface="Noto Sans"/>
                <a:cs typeface="Noto Sans"/>
              </a:rPr>
              <a:t> </a:t>
            </a:r>
            <a:r>
              <a:rPr sz="1200" u="sng" spc="15" dirty="0">
                <a:solidFill>
                  <a:srgbClr val="049F86"/>
                </a:solidFill>
                <a:uFill>
                  <a:solidFill>
                    <a:srgbClr val="049F86"/>
                  </a:solidFill>
                </a:uFill>
                <a:latin typeface="Noto Sans"/>
                <a:cs typeface="Noto Sans"/>
                <a:hlinkClick r:id="rId10"/>
              </a:rPr>
              <a:t>mediation-time.eu</a:t>
            </a:r>
            <a:endParaRPr sz="1200">
              <a:latin typeface="Noto Sans"/>
              <a:cs typeface="Noto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299" y="980935"/>
            <a:ext cx="2279650" cy="635000"/>
          </a:xfrm>
          <a:prstGeom prst="rect">
            <a:avLst/>
          </a:prstGeom>
        </p:spPr>
        <p:txBody>
          <a:bodyPr vert="horz" wrap="square" lIns="0" tIns="12700" rIns="0" bIns="0" rtlCol="0">
            <a:spAutoFit/>
          </a:bodyPr>
          <a:lstStyle/>
          <a:p>
            <a:pPr marL="12700">
              <a:lnSpc>
                <a:spcPct val="100000"/>
              </a:lnSpc>
              <a:spcBef>
                <a:spcPts val="100"/>
              </a:spcBef>
            </a:pPr>
            <a:r>
              <a:rPr spc="295" dirty="0"/>
              <a:t>Μερος</a:t>
            </a:r>
            <a:r>
              <a:rPr spc="155" dirty="0"/>
              <a:t> </a:t>
            </a:r>
            <a:r>
              <a:rPr spc="240" dirty="0"/>
              <a:t>β</a:t>
            </a:r>
          </a:p>
        </p:txBody>
      </p:sp>
      <p:sp>
        <p:nvSpPr>
          <p:cNvPr id="3" name="object 3"/>
          <p:cNvSpPr txBox="1"/>
          <p:nvPr/>
        </p:nvSpPr>
        <p:spPr>
          <a:xfrm>
            <a:off x="707299" y="1539735"/>
            <a:ext cx="4135120" cy="299720"/>
          </a:xfrm>
          <a:prstGeom prst="rect">
            <a:avLst/>
          </a:prstGeom>
        </p:spPr>
        <p:txBody>
          <a:bodyPr vert="horz" wrap="square" lIns="0" tIns="12700" rIns="0" bIns="0" rtlCol="0">
            <a:spAutoFit/>
          </a:bodyPr>
          <a:lstStyle/>
          <a:p>
            <a:pPr marL="12700">
              <a:lnSpc>
                <a:spcPct val="100000"/>
              </a:lnSpc>
              <a:spcBef>
                <a:spcPts val="100"/>
              </a:spcBef>
            </a:pPr>
            <a:r>
              <a:rPr sz="1800" b="1" spc="-65" dirty="0" err="1">
                <a:solidFill>
                  <a:srgbClr val="049F86"/>
                </a:solidFill>
                <a:latin typeface="Noto Sans"/>
                <a:cs typeface="Noto Sans"/>
              </a:rPr>
              <a:t>Δι</a:t>
            </a:r>
            <a:r>
              <a:rPr sz="1800" b="1" spc="-65" dirty="0">
                <a:solidFill>
                  <a:srgbClr val="049F86"/>
                </a:solidFill>
                <a:latin typeface="Noto Sans"/>
                <a:cs typeface="Noto Sans"/>
              </a:rPr>
              <a:t>απολιτισμική </a:t>
            </a:r>
            <a:r>
              <a:rPr lang="el-GR" sz="1800" b="1" spc="-55" dirty="0">
                <a:solidFill>
                  <a:srgbClr val="049F86"/>
                </a:solidFill>
                <a:latin typeface="Noto Sans"/>
                <a:cs typeface="Noto Sans"/>
              </a:rPr>
              <a:t>Ικανότητα</a:t>
            </a:r>
            <a:r>
              <a:rPr sz="1800" b="1" spc="-55" dirty="0">
                <a:solidFill>
                  <a:srgbClr val="049F86"/>
                </a:solidFill>
                <a:latin typeface="Noto Sans"/>
                <a:cs typeface="Noto Sans"/>
              </a:rPr>
              <a:t>:</a:t>
            </a:r>
            <a:r>
              <a:rPr sz="1800" b="1" spc="55" dirty="0">
                <a:solidFill>
                  <a:srgbClr val="049F86"/>
                </a:solidFill>
                <a:latin typeface="Noto Sans"/>
                <a:cs typeface="Noto Sans"/>
              </a:rPr>
              <a:t> </a:t>
            </a:r>
            <a:r>
              <a:rPr sz="1800" b="1" spc="-50" dirty="0">
                <a:solidFill>
                  <a:srgbClr val="049F86"/>
                </a:solidFill>
                <a:latin typeface="Noto Sans"/>
                <a:cs typeface="Noto Sans"/>
              </a:rPr>
              <a:t>Εισαγωγη</a:t>
            </a:r>
            <a:endParaRPr sz="1800" dirty="0">
              <a:latin typeface="Noto Sans"/>
              <a:cs typeface="Noto Sans"/>
            </a:endParaRPr>
          </a:p>
        </p:txBody>
      </p:sp>
      <p:sp>
        <p:nvSpPr>
          <p:cNvPr id="4" name="object 4"/>
          <p:cNvSpPr/>
          <p:nvPr/>
        </p:nvSpPr>
        <p:spPr>
          <a:xfrm>
            <a:off x="844670" y="2359584"/>
            <a:ext cx="92710" cy="50800"/>
          </a:xfrm>
          <a:custGeom>
            <a:avLst/>
            <a:gdLst/>
            <a:ahLst/>
            <a:cxnLst/>
            <a:rect l="l" t="t" r="r" b="b"/>
            <a:pathLst>
              <a:path w="92709" h="50800">
                <a:moveTo>
                  <a:pt x="0" y="50800"/>
                </a:moveTo>
                <a:lnTo>
                  <a:pt x="92659" y="50800"/>
                </a:lnTo>
                <a:lnTo>
                  <a:pt x="92659" y="0"/>
                </a:lnTo>
                <a:lnTo>
                  <a:pt x="0" y="0"/>
                </a:lnTo>
                <a:lnTo>
                  <a:pt x="0" y="50800"/>
                </a:lnTo>
                <a:close/>
              </a:path>
            </a:pathLst>
          </a:custGeom>
          <a:solidFill>
            <a:srgbClr val="4A4B4C"/>
          </a:solidFill>
        </p:spPr>
        <p:txBody>
          <a:bodyPr wrap="square" lIns="0" tIns="0" rIns="0" bIns="0" rtlCol="0"/>
          <a:lstStyle/>
          <a:p>
            <a:endParaRPr/>
          </a:p>
        </p:txBody>
      </p:sp>
      <p:sp>
        <p:nvSpPr>
          <p:cNvPr id="5" name="object 5"/>
          <p:cNvSpPr/>
          <p:nvPr/>
        </p:nvSpPr>
        <p:spPr>
          <a:xfrm>
            <a:off x="798645" y="2783167"/>
            <a:ext cx="184708" cy="238963"/>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798960" y="3166135"/>
            <a:ext cx="184099" cy="248107"/>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793616" y="3558235"/>
            <a:ext cx="194767" cy="229819"/>
          </a:xfrm>
          <a:prstGeom prst="rect">
            <a:avLst/>
          </a:prstGeom>
          <a:blipFill>
            <a:blip r:embed="rId4" cstate="print"/>
            <a:stretch>
              <a:fillRect/>
            </a:stretch>
          </a:blipFill>
        </p:spPr>
        <p:txBody>
          <a:bodyPr wrap="square" lIns="0" tIns="0" rIns="0" bIns="0" rtlCol="0"/>
          <a:lstStyle/>
          <a:p>
            <a:endParaRPr/>
          </a:p>
        </p:txBody>
      </p:sp>
      <p:graphicFrame>
        <p:nvGraphicFramePr>
          <p:cNvPr id="8" name="object 8"/>
          <p:cNvGraphicFramePr>
            <a:graphicFrameLocks noGrp="1"/>
          </p:cNvGraphicFramePr>
          <p:nvPr>
            <p:extLst>
              <p:ext uri="{D42A27DB-BD31-4B8C-83A1-F6EECF244321}">
                <p14:modId xmlns:p14="http://schemas.microsoft.com/office/powerpoint/2010/main" val="813216913"/>
              </p:ext>
            </p:extLst>
          </p:nvPr>
        </p:nvGraphicFramePr>
        <p:xfrm>
          <a:off x="877589" y="2370110"/>
          <a:ext cx="4100195" cy="1417943"/>
        </p:xfrm>
        <a:graphic>
          <a:graphicData uri="http://schemas.openxmlformats.org/drawingml/2006/table">
            <a:tbl>
              <a:tblPr firstRow="1" bandRow="1">
                <a:tableStyleId>{2D5ABB26-0587-4C30-8999-92F81FD0307C}</a:tableStyleId>
              </a:tblPr>
              <a:tblGrid>
                <a:gridCol w="4100195">
                  <a:extLst>
                    <a:ext uri="{9D8B030D-6E8A-4147-A177-3AD203B41FA5}">
                      <a16:colId xmlns:a16="http://schemas.microsoft.com/office/drawing/2014/main" val="20000"/>
                    </a:ext>
                  </a:extLst>
                </a:gridCol>
              </a:tblGrid>
              <a:tr h="221208">
                <a:tc>
                  <a:txBody>
                    <a:bodyPr/>
                    <a:lstStyle/>
                    <a:p>
                      <a:pPr marL="262255">
                        <a:lnSpc>
                          <a:spcPct val="100000"/>
                        </a:lnSpc>
                        <a:spcBef>
                          <a:spcPts val="80"/>
                        </a:spcBef>
                      </a:pPr>
                      <a:r>
                        <a:rPr sz="1200" spc="-10" dirty="0">
                          <a:solidFill>
                            <a:srgbClr val="4A4B4C"/>
                          </a:solidFill>
                          <a:latin typeface="Noto Sans"/>
                          <a:cs typeface="Noto Sans"/>
                        </a:rPr>
                        <a:t>Τι </a:t>
                      </a:r>
                      <a:r>
                        <a:rPr sz="1200" spc="-15" dirty="0">
                          <a:solidFill>
                            <a:srgbClr val="4A4B4C"/>
                          </a:solidFill>
                          <a:latin typeface="Noto Sans"/>
                          <a:cs typeface="Noto Sans"/>
                        </a:rPr>
                        <a:t>κατανοούμε </a:t>
                      </a:r>
                      <a:r>
                        <a:rPr sz="1200" spc="-10" dirty="0" err="1">
                          <a:solidFill>
                            <a:srgbClr val="4A4B4C"/>
                          </a:solidFill>
                          <a:latin typeface="Noto Sans"/>
                          <a:cs typeface="Noto Sans"/>
                        </a:rPr>
                        <a:t>με</a:t>
                      </a:r>
                      <a:r>
                        <a:rPr sz="1200" spc="-10" dirty="0">
                          <a:solidFill>
                            <a:srgbClr val="4A4B4C"/>
                          </a:solidFill>
                          <a:latin typeface="Noto Sans"/>
                          <a:cs typeface="Noto Sans"/>
                        </a:rPr>
                        <a:t> τ</a:t>
                      </a:r>
                      <a:r>
                        <a:rPr lang="el-GR" sz="1200" spc="-10" dirty="0">
                          <a:solidFill>
                            <a:srgbClr val="4A4B4C"/>
                          </a:solidFill>
                          <a:latin typeface="Noto Sans"/>
                          <a:cs typeface="Noto Sans"/>
                        </a:rPr>
                        <a:t>ον όρο</a:t>
                      </a:r>
                      <a:r>
                        <a:rPr sz="1200" spc="-10" dirty="0">
                          <a:solidFill>
                            <a:srgbClr val="4A4B4C"/>
                          </a:solidFill>
                          <a:latin typeface="Noto Sans"/>
                          <a:cs typeface="Noto Sans"/>
                        </a:rPr>
                        <a:t> Διαπολιτισμική</a:t>
                      </a:r>
                      <a:r>
                        <a:rPr sz="1200" spc="25" dirty="0">
                          <a:solidFill>
                            <a:srgbClr val="4A4B4C"/>
                          </a:solidFill>
                          <a:latin typeface="Noto Sans"/>
                          <a:cs typeface="Noto Sans"/>
                        </a:rPr>
                        <a:t> </a:t>
                      </a:r>
                      <a:r>
                        <a:rPr sz="1200" spc="-15" dirty="0">
                          <a:solidFill>
                            <a:srgbClr val="4A4B4C"/>
                          </a:solidFill>
                          <a:latin typeface="Noto Sans"/>
                          <a:cs typeface="Noto Sans"/>
                        </a:rPr>
                        <a:t>Ικανότητα;</a:t>
                      </a:r>
                      <a:endParaRPr sz="1200" dirty="0">
                        <a:latin typeface="Noto Sans"/>
                        <a:cs typeface="Noto Sans"/>
                      </a:endParaRPr>
                    </a:p>
                  </a:txBody>
                  <a:tcPr marL="0" marR="0" marT="10160" marB="0">
                    <a:lnL w="76200">
                      <a:solidFill>
                        <a:srgbClr val="4A4B4C"/>
                      </a:solidFill>
                      <a:prstDash val="solid"/>
                    </a:lnL>
                  </a:tcPr>
                </a:tc>
                <a:extLst>
                  <a:ext uri="{0D108BD9-81ED-4DB2-BD59-A6C34878D82A}">
                    <a16:rowId xmlns:a16="http://schemas.microsoft.com/office/drawing/2014/main" val="10000"/>
                  </a:ext>
                </a:extLst>
              </a:tr>
              <a:tr h="510446">
                <a:tc>
                  <a:txBody>
                    <a:bodyPr/>
                    <a:lstStyle/>
                    <a:p>
                      <a:pPr>
                        <a:lnSpc>
                          <a:spcPct val="100000"/>
                        </a:lnSpc>
                      </a:pPr>
                      <a:endParaRPr sz="1500" dirty="0">
                        <a:latin typeface="Times New Roman"/>
                        <a:cs typeface="Times New Roman"/>
                      </a:endParaRPr>
                    </a:p>
                    <a:p>
                      <a:pPr marL="262255">
                        <a:lnSpc>
                          <a:spcPct val="100000"/>
                        </a:lnSpc>
                      </a:pPr>
                      <a:r>
                        <a:rPr lang="el-GR" sz="1200" spc="-10" dirty="0">
                          <a:solidFill>
                            <a:srgbClr val="4A4B4C"/>
                          </a:solidFill>
                          <a:latin typeface="Noto Sans"/>
                          <a:cs typeface="Noto Sans"/>
                        </a:rPr>
                        <a:t>Βασικές</a:t>
                      </a:r>
                      <a:r>
                        <a:rPr sz="1200" spc="-10" dirty="0">
                          <a:solidFill>
                            <a:srgbClr val="4A4B4C"/>
                          </a:solidFill>
                          <a:latin typeface="Noto Sans"/>
                          <a:cs typeface="Noto Sans"/>
                        </a:rPr>
                        <a:t> </a:t>
                      </a:r>
                      <a:r>
                        <a:rPr sz="1200" spc="-5" dirty="0">
                          <a:solidFill>
                            <a:srgbClr val="4A4B4C"/>
                          </a:solidFill>
                          <a:latin typeface="Noto Sans"/>
                          <a:cs typeface="Noto Sans"/>
                        </a:rPr>
                        <a:t>αρχές </a:t>
                      </a:r>
                      <a:r>
                        <a:rPr sz="1200" spc="-10" dirty="0">
                          <a:solidFill>
                            <a:srgbClr val="4A4B4C"/>
                          </a:solidFill>
                          <a:latin typeface="Noto Sans"/>
                          <a:cs typeface="Noto Sans"/>
                        </a:rPr>
                        <a:t>της </a:t>
                      </a:r>
                      <a:r>
                        <a:rPr sz="1200" spc="-15" dirty="0">
                          <a:solidFill>
                            <a:srgbClr val="4A4B4C"/>
                          </a:solidFill>
                          <a:latin typeface="Noto Sans"/>
                          <a:cs typeface="Noto Sans"/>
                        </a:rPr>
                        <a:t>διαπολιτισμικής</a:t>
                      </a:r>
                      <a:r>
                        <a:rPr sz="1200" spc="15" dirty="0">
                          <a:solidFill>
                            <a:srgbClr val="4A4B4C"/>
                          </a:solidFill>
                          <a:latin typeface="Noto Sans"/>
                          <a:cs typeface="Noto Sans"/>
                        </a:rPr>
                        <a:t> </a:t>
                      </a:r>
                      <a:r>
                        <a:rPr sz="1200" spc="-10" dirty="0">
                          <a:solidFill>
                            <a:srgbClr val="4A4B4C"/>
                          </a:solidFill>
                          <a:latin typeface="Noto Sans"/>
                          <a:cs typeface="Noto Sans"/>
                        </a:rPr>
                        <a:t>ικανότητας</a:t>
                      </a:r>
                      <a:endParaRPr sz="1200" dirty="0">
                        <a:latin typeface="Noto Sans"/>
                        <a:cs typeface="Noto Sans"/>
                      </a:endParaRPr>
                    </a:p>
                  </a:txBody>
                  <a:tcPr marL="0" marR="0" marT="0" marB="0"/>
                </a:tc>
                <a:extLst>
                  <a:ext uri="{0D108BD9-81ED-4DB2-BD59-A6C34878D82A}">
                    <a16:rowId xmlns:a16="http://schemas.microsoft.com/office/drawing/2014/main" val="10001"/>
                  </a:ext>
                </a:extLst>
              </a:tr>
              <a:tr h="388524">
                <a:tc>
                  <a:txBody>
                    <a:bodyPr/>
                    <a:lstStyle/>
                    <a:p>
                      <a:pPr marL="262255">
                        <a:lnSpc>
                          <a:spcPct val="100000"/>
                        </a:lnSpc>
                        <a:spcBef>
                          <a:spcPts val="790"/>
                        </a:spcBef>
                      </a:pPr>
                      <a:r>
                        <a:rPr sz="1200" spc="-10" dirty="0">
                          <a:solidFill>
                            <a:srgbClr val="4A4B4C"/>
                          </a:solidFill>
                          <a:latin typeface="Noto Sans"/>
                          <a:cs typeface="Noto Sans"/>
                        </a:rPr>
                        <a:t>Συστατικά στοιχεία της </a:t>
                      </a:r>
                      <a:r>
                        <a:rPr sz="1200" spc="-15" dirty="0">
                          <a:solidFill>
                            <a:srgbClr val="4A4B4C"/>
                          </a:solidFill>
                          <a:latin typeface="Noto Sans"/>
                          <a:cs typeface="Noto Sans"/>
                        </a:rPr>
                        <a:t>διαπολιτισμικής</a:t>
                      </a:r>
                      <a:r>
                        <a:rPr sz="1200" spc="30" dirty="0">
                          <a:solidFill>
                            <a:srgbClr val="4A4B4C"/>
                          </a:solidFill>
                          <a:latin typeface="Noto Sans"/>
                          <a:cs typeface="Noto Sans"/>
                        </a:rPr>
                        <a:t> </a:t>
                      </a:r>
                      <a:r>
                        <a:rPr sz="1200" spc="-10" dirty="0">
                          <a:solidFill>
                            <a:srgbClr val="4A4B4C"/>
                          </a:solidFill>
                          <a:latin typeface="Noto Sans"/>
                          <a:cs typeface="Noto Sans"/>
                        </a:rPr>
                        <a:t>ικανότητας</a:t>
                      </a:r>
                      <a:endParaRPr sz="1200">
                        <a:latin typeface="Noto Sans"/>
                        <a:cs typeface="Noto Sans"/>
                      </a:endParaRPr>
                    </a:p>
                  </a:txBody>
                  <a:tcPr marL="0" marR="0" marT="100330" marB="0"/>
                </a:tc>
                <a:extLst>
                  <a:ext uri="{0D108BD9-81ED-4DB2-BD59-A6C34878D82A}">
                    <a16:rowId xmlns:a16="http://schemas.microsoft.com/office/drawing/2014/main" val="10002"/>
                  </a:ext>
                </a:extLst>
              </a:tr>
              <a:tr h="297765">
                <a:tc>
                  <a:txBody>
                    <a:bodyPr/>
                    <a:lstStyle/>
                    <a:p>
                      <a:pPr marL="262255">
                        <a:lnSpc>
                          <a:spcPct val="100000"/>
                        </a:lnSpc>
                        <a:spcBef>
                          <a:spcPts val="770"/>
                        </a:spcBef>
                      </a:pPr>
                      <a:r>
                        <a:rPr sz="1200" spc="-10" dirty="0" err="1">
                          <a:solidFill>
                            <a:srgbClr val="4A4B4C"/>
                          </a:solidFill>
                          <a:latin typeface="Noto Sans"/>
                          <a:cs typeface="Noto Sans"/>
                        </a:rPr>
                        <a:t>Μοντέλ</a:t>
                      </a:r>
                      <a:r>
                        <a:rPr sz="1200" spc="-10" dirty="0">
                          <a:solidFill>
                            <a:srgbClr val="4A4B4C"/>
                          </a:solidFill>
                          <a:latin typeface="Noto Sans"/>
                          <a:cs typeface="Noto Sans"/>
                        </a:rPr>
                        <a:t>α </a:t>
                      </a:r>
                      <a:r>
                        <a:rPr sz="1200" spc="-15" dirty="0">
                          <a:solidFill>
                            <a:srgbClr val="4A4B4C"/>
                          </a:solidFill>
                          <a:latin typeface="Noto Sans"/>
                          <a:cs typeface="Noto Sans"/>
                        </a:rPr>
                        <a:t>διαπολιτισμικ</a:t>
                      </a:r>
                      <a:r>
                        <a:rPr lang="el-GR" sz="1200" spc="-15" dirty="0" err="1">
                          <a:solidFill>
                            <a:srgbClr val="4A4B4C"/>
                          </a:solidFill>
                          <a:latin typeface="Noto Sans"/>
                          <a:cs typeface="Noto Sans"/>
                        </a:rPr>
                        <a:t>ής</a:t>
                      </a:r>
                      <a:r>
                        <a:rPr sz="1200" spc="5" dirty="0">
                          <a:solidFill>
                            <a:srgbClr val="4A4B4C"/>
                          </a:solidFill>
                          <a:latin typeface="Noto Sans"/>
                          <a:cs typeface="Noto Sans"/>
                        </a:rPr>
                        <a:t> </a:t>
                      </a:r>
                      <a:r>
                        <a:rPr sz="1200" spc="-10" dirty="0" err="1">
                          <a:solidFill>
                            <a:srgbClr val="4A4B4C"/>
                          </a:solidFill>
                          <a:latin typeface="Noto Sans"/>
                          <a:cs typeface="Noto Sans"/>
                        </a:rPr>
                        <a:t>ικ</a:t>
                      </a:r>
                      <a:r>
                        <a:rPr sz="1200" spc="-10" dirty="0">
                          <a:solidFill>
                            <a:srgbClr val="4A4B4C"/>
                          </a:solidFill>
                          <a:latin typeface="Noto Sans"/>
                          <a:cs typeface="Noto Sans"/>
                        </a:rPr>
                        <a:t>αν</a:t>
                      </a:r>
                      <a:r>
                        <a:rPr lang="el-GR" sz="1200" spc="-10" dirty="0">
                          <a:solidFill>
                            <a:srgbClr val="4A4B4C"/>
                          </a:solidFill>
                          <a:latin typeface="Noto Sans"/>
                          <a:cs typeface="Noto Sans"/>
                        </a:rPr>
                        <a:t>΄΄</a:t>
                      </a:r>
                      <a:r>
                        <a:rPr lang="el-GR" sz="1200" spc="-10" dirty="0" err="1">
                          <a:solidFill>
                            <a:srgbClr val="4A4B4C"/>
                          </a:solidFill>
                          <a:latin typeface="Noto Sans"/>
                          <a:cs typeface="Noto Sans"/>
                        </a:rPr>
                        <a:t>οτητας</a:t>
                      </a:r>
                      <a:endParaRPr sz="1200" dirty="0">
                        <a:latin typeface="Noto Sans"/>
                        <a:cs typeface="Noto Sans"/>
                      </a:endParaRPr>
                    </a:p>
                  </a:txBody>
                  <a:tcPr marL="0" marR="0" marT="97790" marB="0"/>
                </a:tc>
                <a:extLst>
                  <a:ext uri="{0D108BD9-81ED-4DB2-BD59-A6C34878D82A}">
                    <a16:rowId xmlns:a16="http://schemas.microsoft.com/office/drawing/2014/main" val="10003"/>
                  </a:ext>
                </a:extLst>
              </a:tr>
            </a:tbl>
          </a:graphicData>
        </a:graphic>
      </p:graphicFrame>
      <p:sp>
        <p:nvSpPr>
          <p:cNvPr id="12" name="object 12"/>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12</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9" name="object 9"/>
          <p:cNvSpPr txBox="1"/>
          <p:nvPr/>
        </p:nvSpPr>
        <p:spPr>
          <a:xfrm>
            <a:off x="707299" y="4228350"/>
            <a:ext cx="5468620" cy="360680"/>
          </a:xfrm>
          <a:prstGeom prst="rect">
            <a:avLst/>
          </a:prstGeom>
        </p:spPr>
        <p:txBody>
          <a:bodyPr vert="horz" wrap="square" lIns="0" tIns="12700" rIns="0" bIns="0" rtlCol="0">
            <a:spAutoFit/>
          </a:bodyPr>
          <a:lstStyle/>
          <a:p>
            <a:pPr marL="12700">
              <a:lnSpc>
                <a:spcPct val="100000"/>
              </a:lnSpc>
              <a:spcBef>
                <a:spcPts val="100"/>
              </a:spcBef>
            </a:pPr>
            <a:r>
              <a:rPr sz="2200" b="1" spc="105" dirty="0">
                <a:solidFill>
                  <a:srgbClr val="4A4B4C"/>
                </a:solidFill>
                <a:latin typeface="Arial"/>
                <a:cs typeface="Arial"/>
              </a:rPr>
              <a:t>Διαπολιτισμικες </a:t>
            </a:r>
            <a:r>
              <a:rPr sz="2200" b="1" spc="90" dirty="0">
                <a:solidFill>
                  <a:srgbClr val="4A4B4C"/>
                </a:solidFill>
                <a:latin typeface="Arial"/>
                <a:cs typeface="Arial"/>
              </a:rPr>
              <a:t>Δεξιοτητες:</a:t>
            </a:r>
            <a:r>
              <a:rPr sz="2200" b="1" spc="120" dirty="0">
                <a:solidFill>
                  <a:srgbClr val="4A4B4C"/>
                </a:solidFill>
                <a:latin typeface="Arial"/>
                <a:cs typeface="Arial"/>
              </a:rPr>
              <a:t> </a:t>
            </a:r>
            <a:r>
              <a:rPr sz="2200" b="1" spc="150" dirty="0">
                <a:solidFill>
                  <a:srgbClr val="4A4B4C"/>
                </a:solidFill>
                <a:latin typeface="Arial"/>
                <a:cs typeface="Arial"/>
              </a:rPr>
              <a:t>Ορισμος</a:t>
            </a:r>
            <a:endParaRPr sz="2200">
              <a:latin typeface="Arial"/>
              <a:cs typeface="Arial"/>
            </a:endParaRPr>
          </a:p>
        </p:txBody>
      </p:sp>
      <p:sp>
        <p:nvSpPr>
          <p:cNvPr id="10" name="object 10"/>
          <p:cNvSpPr txBox="1"/>
          <p:nvPr/>
        </p:nvSpPr>
        <p:spPr>
          <a:xfrm>
            <a:off x="707299" y="4964950"/>
            <a:ext cx="6148705" cy="1769908"/>
          </a:xfrm>
          <a:prstGeom prst="rect">
            <a:avLst/>
          </a:prstGeom>
        </p:spPr>
        <p:txBody>
          <a:bodyPr vert="horz" wrap="square" lIns="0" tIns="12700" rIns="0" bIns="0" rtlCol="0">
            <a:spAutoFit/>
          </a:bodyPr>
          <a:lstStyle/>
          <a:p>
            <a:pPr marL="12700" algn="just">
              <a:lnSpc>
                <a:spcPct val="100000"/>
              </a:lnSpc>
              <a:spcBef>
                <a:spcPts val="100"/>
              </a:spcBef>
            </a:pPr>
            <a:r>
              <a:rPr sz="1200" b="1" spc="5" dirty="0">
                <a:solidFill>
                  <a:srgbClr val="4A4B4C"/>
                </a:solidFill>
                <a:latin typeface="Noto Sans"/>
                <a:cs typeface="Noto Sans"/>
              </a:rPr>
              <a:t>Πώς μαθαίνουμε να επικοινωνούμε</a:t>
            </a:r>
            <a:r>
              <a:rPr sz="1200" b="1" spc="65" dirty="0">
                <a:solidFill>
                  <a:srgbClr val="4A4B4C"/>
                </a:solidFill>
                <a:latin typeface="Noto Sans"/>
                <a:cs typeface="Noto Sans"/>
              </a:rPr>
              <a:t> </a:t>
            </a:r>
            <a:r>
              <a:rPr sz="1200" b="1" spc="10" dirty="0">
                <a:solidFill>
                  <a:srgbClr val="4A4B4C"/>
                </a:solidFill>
                <a:latin typeface="Noto Sans"/>
                <a:cs typeface="Noto Sans"/>
              </a:rPr>
              <a:t>διαπολιτισμικά;</a:t>
            </a:r>
            <a:endParaRPr sz="1200" dirty="0">
              <a:latin typeface="Noto Sans"/>
              <a:cs typeface="Noto Sans"/>
            </a:endParaRPr>
          </a:p>
          <a:p>
            <a:pPr>
              <a:lnSpc>
                <a:spcPct val="100000"/>
              </a:lnSpc>
              <a:spcBef>
                <a:spcPts val="30"/>
              </a:spcBef>
            </a:pPr>
            <a:endParaRPr sz="1150" dirty="0">
              <a:latin typeface="Noto Sans"/>
              <a:cs typeface="Noto Sans"/>
            </a:endParaRPr>
          </a:p>
          <a:p>
            <a:pPr marL="12700" marR="6350" algn="just">
              <a:lnSpc>
                <a:spcPct val="111100"/>
              </a:lnSpc>
              <a:spcBef>
                <a:spcPts val="5"/>
              </a:spcBef>
            </a:pPr>
            <a:r>
              <a:rPr sz="1200" spc="-5" dirty="0">
                <a:solidFill>
                  <a:srgbClr val="4A4B4C"/>
                </a:solidFill>
                <a:latin typeface="Noto Sans"/>
                <a:cs typeface="Noto Sans"/>
              </a:rPr>
              <a:t>Ο </a:t>
            </a:r>
            <a:r>
              <a:rPr sz="1200" dirty="0">
                <a:solidFill>
                  <a:srgbClr val="4A4B4C"/>
                </a:solidFill>
                <a:latin typeface="Noto Sans"/>
                <a:cs typeface="Noto Sans"/>
              </a:rPr>
              <a:t>Michael Byram </a:t>
            </a:r>
            <a:r>
              <a:rPr sz="1200" spc="5" dirty="0">
                <a:solidFill>
                  <a:srgbClr val="4A4B4C"/>
                </a:solidFill>
                <a:latin typeface="Noto Sans"/>
                <a:cs typeface="Noto Sans"/>
              </a:rPr>
              <a:t>(1997) </a:t>
            </a:r>
            <a:r>
              <a:rPr sz="1200" dirty="0">
                <a:solidFill>
                  <a:srgbClr val="4A4B4C"/>
                </a:solidFill>
                <a:latin typeface="Noto Sans"/>
                <a:cs typeface="Noto Sans"/>
              </a:rPr>
              <a:t>εισήγαγε την έννοια της διαπολιτισμικής επικοινωνιακής  επάρκειας </a:t>
            </a:r>
            <a:r>
              <a:rPr sz="1200" spc="-15" dirty="0">
                <a:solidFill>
                  <a:srgbClr val="4A4B4C"/>
                </a:solidFill>
                <a:latin typeface="Noto Sans"/>
                <a:cs typeface="Noto Sans"/>
              </a:rPr>
              <a:t>(ICC), </a:t>
            </a:r>
            <a:r>
              <a:rPr sz="1200" dirty="0">
                <a:solidFill>
                  <a:srgbClr val="4A4B4C"/>
                </a:solidFill>
                <a:latin typeface="Noto Sans"/>
                <a:cs typeface="Noto Sans"/>
              </a:rPr>
              <a:t>υπογραμμίζοντας </a:t>
            </a:r>
            <a:r>
              <a:rPr sz="1200" spc="-5" dirty="0">
                <a:solidFill>
                  <a:srgbClr val="4A4B4C"/>
                </a:solidFill>
                <a:latin typeface="Noto Sans"/>
                <a:cs typeface="Noto Sans"/>
              </a:rPr>
              <a:t>τη </a:t>
            </a:r>
            <a:r>
              <a:rPr sz="1200" dirty="0">
                <a:solidFill>
                  <a:srgbClr val="4A4B4C"/>
                </a:solidFill>
                <a:latin typeface="Noto Sans"/>
                <a:cs typeface="Noto Sans"/>
              </a:rPr>
              <a:t>σημασία </a:t>
            </a:r>
            <a:r>
              <a:rPr sz="1200" spc="-5" dirty="0">
                <a:solidFill>
                  <a:srgbClr val="4A4B4C"/>
                </a:solidFill>
                <a:latin typeface="Noto Sans"/>
                <a:cs typeface="Noto Sans"/>
              </a:rPr>
              <a:t>των </a:t>
            </a:r>
            <a:r>
              <a:rPr sz="1200" dirty="0">
                <a:solidFill>
                  <a:srgbClr val="4A4B4C"/>
                </a:solidFill>
                <a:latin typeface="Noto Sans"/>
                <a:cs typeface="Noto Sans"/>
              </a:rPr>
              <a:t>ικανοτήτων</a:t>
            </a:r>
            <a:r>
              <a:rPr sz="1200" spc="195" dirty="0">
                <a:solidFill>
                  <a:srgbClr val="4A4B4C"/>
                </a:solidFill>
                <a:latin typeface="Noto Sans"/>
                <a:cs typeface="Noto Sans"/>
              </a:rPr>
              <a:t> </a:t>
            </a:r>
            <a:r>
              <a:rPr sz="1200" dirty="0">
                <a:solidFill>
                  <a:srgbClr val="4A4B4C"/>
                </a:solidFill>
                <a:latin typeface="Noto Sans"/>
                <a:cs typeface="Noto Sans"/>
              </a:rPr>
              <a:t>κατάρτισης.</a:t>
            </a:r>
            <a:endParaRPr sz="1200" dirty="0">
              <a:latin typeface="Noto Sans"/>
              <a:cs typeface="Noto Sans"/>
            </a:endParaRPr>
          </a:p>
          <a:p>
            <a:pPr>
              <a:lnSpc>
                <a:spcPct val="100000"/>
              </a:lnSpc>
              <a:spcBef>
                <a:spcPts val="30"/>
              </a:spcBef>
            </a:pPr>
            <a:endParaRPr sz="1150" dirty="0">
              <a:latin typeface="Noto Sans"/>
              <a:cs typeface="Noto Sans"/>
            </a:endParaRPr>
          </a:p>
          <a:p>
            <a:pPr marL="12700" marR="5080" algn="just">
              <a:lnSpc>
                <a:spcPct val="111100"/>
              </a:lnSpc>
            </a:pPr>
            <a:r>
              <a:rPr sz="1200" dirty="0">
                <a:solidFill>
                  <a:srgbClr val="4A4B4C"/>
                </a:solidFill>
                <a:latin typeface="Noto Sans"/>
                <a:cs typeface="Noto Sans"/>
              </a:rPr>
              <a:t>Μια </a:t>
            </a:r>
            <a:r>
              <a:rPr sz="1200" spc="-5" dirty="0">
                <a:solidFill>
                  <a:srgbClr val="4A4B4C"/>
                </a:solidFill>
                <a:latin typeface="Noto Sans"/>
                <a:cs typeface="Noto Sans"/>
              </a:rPr>
              <a:t>γενική </a:t>
            </a:r>
            <a:r>
              <a:rPr sz="1200" dirty="0">
                <a:solidFill>
                  <a:srgbClr val="4A4B4C"/>
                </a:solidFill>
                <a:latin typeface="Noto Sans"/>
                <a:cs typeface="Noto Sans"/>
              </a:rPr>
              <a:t>περιγραφή προσφέρεται από τον Wiseman </a:t>
            </a:r>
            <a:r>
              <a:rPr sz="1200" spc="5" dirty="0">
                <a:solidFill>
                  <a:srgbClr val="4A4B4C"/>
                </a:solidFill>
                <a:latin typeface="Noto Sans"/>
                <a:cs typeface="Noto Sans"/>
              </a:rPr>
              <a:t>(2001: </a:t>
            </a:r>
            <a:r>
              <a:rPr sz="1200" dirty="0">
                <a:solidFill>
                  <a:srgbClr val="4A4B4C"/>
                </a:solidFill>
                <a:latin typeface="Noto Sans"/>
                <a:cs typeface="Noto Sans"/>
              </a:rPr>
              <a:t>4) </a:t>
            </a:r>
            <a:r>
              <a:rPr sz="1200" spc="-5" dirty="0">
                <a:solidFill>
                  <a:srgbClr val="4A4B4C"/>
                </a:solidFill>
                <a:latin typeface="Noto Sans"/>
                <a:cs typeface="Noto Sans"/>
              </a:rPr>
              <a:t>ο </a:t>
            </a:r>
            <a:r>
              <a:rPr sz="1200" dirty="0">
                <a:solidFill>
                  <a:srgbClr val="4A4B4C"/>
                </a:solidFill>
                <a:latin typeface="Noto Sans"/>
                <a:cs typeface="Noto Sans"/>
              </a:rPr>
              <a:t>οποίος περιγράφει  </a:t>
            </a:r>
            <a:r>
              <a:rPr lang="el-GR" sz="1200" dirty="0">
                <a:solidFill>
                  <a:srgbClr val="4A4B4C"/>
                </a:solidFill>
                <a:latin typeface="Noto Sans"/>
                <a:cs typeface="Noto Sans"/>
              </a:rPr>
              <a:t>την διαπολιτισμική ικανότητα </a:t>
            </a:r>
            <a:r>
              <a:rPr sz="1200" spc="-5" dirty="0" err="1">
                <a:solidFill>
                  <a:srgbClr val="4A4B4C"/>
                </a:solidFill>
                <a:latin typeface="Noto Sans"/>
                <a:cs typeface="Noto Sans"/>
              </a:rPr>
              <a:t>ως</a:t>
            </a:r>
            <a:r>
              <a:rPr sz="1200" spc="-5" dirty="0">
                <a:solidFill>
                  <a:srgbClr val="4A4B4C"/>
                </a:solidFill>
                <a:latin typeface="Noto Sans"/>
                <a:cs typeface="Noto Sans"/>
              </a:rPr>
              <a:t> «γνώση, </a:t>
            </a:r>
            <a:r>
              <a:rPr sz="1200" dirty="0">
                <a:solidFill>
                  <a:srgbClr val="4A4B4C"/>
                </a:solidFill>
                <a:latin typeface="Noto Sans"/>
                <a:cs typeface="Noto Sans"/>
              </a:rPr>
              <a:t>δεξιότητες </a:t>
            </a:r>
            <a:r>
              <a:rPr sz="1200" spc="-5" dirty="0">
                <a:solidFill>
                  <a:srgbClr val="4A4B4C"/>
                </a:solidFill>
                <a:latin typeface="Noto Sans"/>
                <a:cs typeface="Noto Sans"/>
              </a:rPr>
              <a:t>και </a:t>
            </a:r>
            <a:r>
              <a:rPr sz="1200" dirty="0">
                <a:solidFill>
                  <a:srgbClr val="4A4B4C"/>
                </a:solidFill>
                <a:latin typeface="Noto Sans"/>
                <a:cs typeface="Noto Sans"/>
              </a:rPr>
              <a:t>κίνητρα που απαιτούνται </a:t>
            </a:r>
            <a:r>
              <a:rPr sz="1200" spc="-5" dirty="0">
                <a:solidFill>
                  <a:srgbClr val="4A4B4C"/>
                </a:solidFill>
                <a:latin typeface="Noto Sans"/>
                <a:cs typeface="Noto Sans"/>
              </a:rPr>
              <a:t>για </a:t>
            </a:r>
            <a:r>
              <a:rPr sz="1200" dirty="0">
                <a:solidFill>
                  <a:srgbClr val="4A4B4C"/>
                </a:solidFill>
                <a:latin typeface="Noto Sans"/>
                <a:cs typeface="Noto Sans"/>
              </a:rPr>
              <a:t>την αποτελεσματική  </a:t>
            </a:r>
            <a:r>
              <a:rPr sz="1200" spc="-5" dirty="0">
                <a:solidFill>
                  <a:srgbClr val="4A4B4C"/>
                </a:solidFill>
                <a:latin typeface="Noto Sans"/>
                <a:cs typeface="Noto Sans"/>
              </a:rPr>
              <a:t>και </a:t>
            </a:r>
            <a:r>
              <a:rPr sz="1200" dirty="0">
                <a:solidFill>
                  <a:srgbClr val="4A4B4C"/>
                </a:solidFill>
                <a:latin typeface="Noto Sans"/>
                <a:cs typeface="Noto Sans"/>
              </a:rPr>
              <a:t>κατάλληλη αλληλεπίδραση </a:t>
            </a:r>
            <a:r>
              <a:rPr sz="1200" spc="-5" dirty="0">
                <a:solidFill>
                  <a:srgbClr val="4A4B4C"/>
                </a:solidFill>
                <a:latin typeface="Noto Sans"/>
                <a:cs typeface="Noto Sans"/>
              </a:rPr>
              <a:t>με </a:t>
            </a:r>
            <a:r>
              <a:rPr sz="1200" dirty="0">
                <a:solidFill>
                  <a:srgbClr val="4A4B4C"/>
                </a:solidFill>
                <a:latin typeface="Noto Sans"/>
                <a:cs typeface="Noto Sans"/>
              </a:rPr>
              <a:t>άτομα </a:t>
            </a:r>
            <a:r>
              <a:rPr sz="1200" spc="-5" dirty="0">
                <a:solidFill>
                  <a:srgbClr val="4A4B4C"/>
                </a:solidFill>
                <a:latin typeface="Noto Sans"/>
                <a:cs typeface="Noto Sans"/>
              </a:rPr>
              <a:t>διαφορετικών</a:t>
            </a:r>
            <a:r>
              <a:rPr sz="1200" spc="130" dirty="0">
                <a:solidFill>
                  <a:srgbClr val="4A4B4C"/>
                </a:solidFill>
                <a:latin typeface="Noto Sans"/>
                <a:cs typeface="Noto Sans"/>
              </a:rPr>
              <a:t> </a:t>
            </a:r>
            <a:r>
              <a:rPr sz="1200" dirty="0">
                <a:solidFill>
                  <a:srgbClr val="4A4B4C"/>
                </a:solidFill>
                <a:latin typeface="Noto Sans"/>
                <a:cs typeface="Noto Sans"/>
              </a:rPr>
              <a:t>πολιτισμών».</a:t>
            </a:r>
            <a:endParaRPr sz="1200" dirty="0">
              <a:latin typeface="Noto Sans"/>
              <a:cs typeface="Noto Sans"/>
            </a:endParaRPr>
          </a:p>
        </p:txBody>
      </p:sp>
      <p:sp>
        <p:nvSpPr>
          <p:cNvPr id="11" name="object 11"/>
          <p:cNvSpPr txBox="1"/>
          <p:nvPr/>
        </p:nvSpPr>
        <p:spPr>
          <a:xfrm>
            <a:off x="739051" y="6774713"/>
            <a:ext cx="6082030" cy="2347502"/>
          </a:xfrm>
          <a:prstGeom prst="rect">
            <a:avLst/>
          </a:prstGeom>
          <a:ln w="38100">
            <a:solidFill>
              <a:srgbClr val="00A28B"/>
            </a:solidFill>
          </a:ln>
        </p:spPr>
        <p:txBody>
          <a:bodyPr vert="horz" wrap="square" lIns="0" tIns="1905" rIns="0" bIns="0" rtlCol="0">
            <a:spAutoFit/>
          </a:bodyPr>
          <a:lstStyle/>
          <a:p>
            <a:pPr>
              <a:lnSpc>
                <a:spcPct val="100000"/>
              </a:lnSpc>
              <a:spcBef>
                <a:spcPts val="15"/>
              </a:spcBef>
            </a:pPr>
            <a:endParaRPr sz="2000" dirty="0">
              <a:latin typeface="Times New Roman"/>
              <a:cs typeface="Times New Roman"/>
            </a:endParaRPr>
          </a:p>
          <a:p>
            <a:pPr marL="454025" marR="551180">
              <a:lnSpc>
                <a:spcPct val="104200"/>
              </a:lnSpc>
            </a:pPr>
            <a:r>
              <a:rPr sz="1600" b="1" dirty="0">
                <a:solidFill>
                  <a:srgbClr val="049F86"/>
                </a:solidFill>
                <a:latin typeface="Noto Sans"/>
                <a:cs typeface="Noto Sans"/>
              </a:rPr>
              <a:t>Η </a:t>
            </a:r>
            <a:r>
              <a:rPr sz="1600" b="1" spc="-100" dirty="0">
                <a:solidFill>
                  <a:srgbClr val="049F86"/>
                </a:solidFill>
                <a:latin typeface="Noto Sans"/>
                <a:cs typeface="Noto Sans"/>
              </a:rPr>
              <a:t>Δ</a:t>
            </a:r>
            <a:r>
              <a:rPr lang="el-GR" sz="1600" b="1" spc="-100" dirty="0">
                <a:solidFill>
                  <a:srgbClr val="049F86"/>
                </a:solidFill>
                <a:latin typeface="Noto Sans"/>
                <a:cs typeface="Noto Sans"/>
              </a:rPr>
              <a:t>ΙΑ</a:t>
            </a:r>
            <a:r>
              <a:rPr sz="1600" b="1" spc="-100" dirty="0">
                <a:solidFill>
                  <a:srgbClr val="049F86"/>
                </a:solidFill>
                <a:latin typeface="Noto Sans"/>
                <a:cs typeface="Noto Sans"/>
              </a:rPr>
              <a:t>ΠΌΛ</a:t>
            </a:r>
            <a:r>
              <a:rPr lang="el-GR" sz="1600" b="1" spc="-100" dirty="0">
                <a:solidFill>
                  <a:srgbClr val="049F86"/>
                </a:solidFill>
                <a:latin typeface="Noto Sans"/>
                <a:cs typeface="Noto Sans"/>
              </a:rPr>
              <a:t>Ι</a:t>
            </a:r>
            <a:r>
              <a:rPr sz="1600" b="1" spc="-100" dirty="0">
                <a:solidFill>
                  <a:srgbClr val="049F86"/>
                </a:solidFill>
                <a:latin typeface="Noto Sans"/>
                <a:cs typeface="Noto Sans"/>
              </a:rPr>
              <a:t>ΤΊΣΜΊΚΗ </a:t>
            </a:r>
            <a:r>
              <a:rPr lang="el-GR" sz="1600" b="1" spc="-50" dirty="0">
                <a:solidFill>
                  <a:srgbClr val="049F86"/>
                </a:solidFill>
                <a:latin typeface="Noto Sans"/>
                <a:cs typeface="Noto Sans"/>
              </a:rPr>
              <a:t>Ι</a:t>
            </a:r>
            <a:r>
              <a:rPr sz="1600" b="1" spc="-50" dirty="0">
                <a:solidFill>
                  <a:srgbClr val="049F86"/>
                </a:solidFill>
                <a:latin typeface="Noto Sans"/>
                <a:cs typeface="Noto Sans"/>
              </a:rPr>
              <a:t>ΚΑΝ</a:t>
            </a:r>
            <a:r>
              <a:rPr lang="el-GR" sz="1600" b="1" spc="-50" dirty="0">
                <a:solidFill>
                  <a:srgbClr val="049F86"/>
                </a:solidFill>
                <a:latin typeface="Noto Sans"/>
                <a:cs typeface="Noto Sans"/>
              </a:rPr>
              <a:t>Ο</a:t>
            </a:r>
            <a:r>
              <a:rPr sz="1600" b="1" spc="-50" dirty="0">
                <a:solidFill>
                  <a:srgbClr val="049F86"/>
                </a:solidFill>
                <a:latin typeface="Noto Sans"/>
                <a:cs typeface="Noto Sans"/>
              </a:rPr>
              <a:t>ΤΗΤΑ </a:t>
            </a:r>
            <a:r>
              <a:rPr lang="el-GR" sz="1600" b="1" spc="-50" dirty="0">
                <a:solidFill>
                  <a:srgbClr val="049F86"/>
                </a:solidFill>
                <a:latin typeface="Noto Sans"/>
                <a:cs typeface="Noto Sans"/>
              </a:rPr>
              <a:t>Ή</a:t>
            </a:r>
            <a:r>
              <a:rPr sz="1600" b="1" dirty="0">
                <a:solidFill>
                  <a:srgbClr val="049F86"/>
                </a:solidFill>
                <a:latin typeface="Noto Sans"/>
                <a:cs typeface="Noto Sans"/>
              </a:rPr>
              <a:t> Η  </a:t>
            </a:r>
            <a:r>
              <a:rPr sz="1600" b="1" spc="-100" dirty="0">
                <a:solidFill>
                  <a:srgbClr val="049F86"/>
                </a:solidFill>
                <a:latin typeface="Noto Sans"/>
                <a:cs typeface="Noto Sans"/>
              </a:rPr>
              <a:t>Δ</a:t>
            </a:r>
            <a:r>
              <a:rPr lang="el-GR" sz="1600" b="1" spc="-100" dirty="0">
                <a:solidFill>
                  <a:srgbClr val="049F86"/>
                </a:solidFill>
                <a:latin typeface="Noto Sans"/>
                <a:cs typeface="Noto Sans"/>
              </a:rPr>
              <a:t>Ι</a:t>
            </a:r>
            <a:r>
              <a:rPr sz="1600" b="1" spc="-100" dirty="0">
                <a:solidFill>
                  <a:srgbClr val="049F86"/>
                </a:solidFill>
                <a:latin typeface="Noto Sans"/>
                <a:cs typeface="Noto Sans"/>
              </a:rPr>
              <a:t>ΑΠΌΛΊΤΊΣΜΊΚΗ </a:t>
            </a:r>
            <a:r>
              <a:rPr sz="1600" b="1" spc="-90" dirty="0">
                <a:solidFill>
                  <a:srgbClr val="049F86"/>
                </a:solidFill>
                <a:latin typeface="Noto Sans"/>
                <a:cs typeface="Noto Sans"/>
              </a:rPr>
              <a:t>ΕΠΊΚΌ</a:t>
            </a:r>
            <a:r>
              <a:rPr lang="el-GR" sz="1600" b="1" spc="-90" dirty="0">
                <a:solidFill>
                  <a:srgbClr val="049F86"/>
                </a:solidFill>
                <a:latin typeface="Noto Sans"/>
                <a:cs typeface="Noto Sans"/>
              </a:rPr>
              <a:t>Ι</a:t>
            </a:r>
            <a:r>
              <a:rPr sz="1600" b="1" spc="-90" dirty="0">
                <a:solidFill>
                  <a:srgbClr val="049F86"/>
                </a:solidFill>
                <a:latin typeface="Noto Sans"/>
                <a:cs typeface="Noto Sans"/>
              </a:rPr>
              <a:t>ΝΩΝΊΑΚΗ </a:t>
            </a:r>
            <a:r>
              <a:rPr lang="el-GR" sz="1600" b="1" spc="-55" dirty="0">
                <a:solidFill>
                  <a:srgbClr val="049F86"/>
                </a:solidFill>
                <a:latin typeface="Noto Sans"/>
                <a:cs typeface="Noto Sans"/>
              </a:rPr>
              <a:t>Ι</a:t>
            </a:r>
            <a:r>
              <a:rPr sz="1600" b="1" spc="-55" dirty="0">
                <a:solidFill>
                  <a:srgbClr val="049F86"/>
                </a:solidFill>
                <a:latin typeface="Noto Sans"/>
                <a:cs typeface="Noto Sans"/>
              </a:rPr>
              <a:t>ΚΑΝ</a:t>
            </a:r>
            <a:r>
              <a:rPr lang="el-GR" sz="1600" b="1" spc="-55" dirty="0">
                <a:solidFill>
                  <a:srgbClr val="049F86"/>
                </a:solidFill>
                <a:latin typeface="Noto Sans"/>
                <a:cs typeface="Noto Sans"/>
              </a:rPr>
              <a:t>Ο</a:t>
            </a:r>
            <a:r>
              <a:rPr sz="1600" b="1" spc="-55" dirty="0">
                <a:solidFill>
                  <a:srgbClr val="049F86"/>
                </a:solidFill>
                <a:latin typeface="Noto Sans"/>
                <a:cs typeface="Noto Sans"/>
              </a:rPr>
              <a:t>ΤΗΤΑ  </a:t>
            </a:r>
            <a:r>
              <a:rPr lang="el-GR" sz="1600" b="1" spc="-95" dirty="0">
                <a:solidFill>
                  <a:srgbClr val="049F86"/>
                </a:solidFill>
                <a:latin typeface="Noto Sans"/>
                <a:cs typeface="Noto Sans"/>
              </a:rPr>
              <a:t>Ο</a:t>
            </a:r>
            <a:r>
              <a:rPr sz="1600" b="1" spc="-95" dirty="0">
                <a:solidFill>
                  <a:srgbClr val="049F86"/>
                </a:solidFill>
                <a:latin typeface="Noto Sans"/>
                <a:cs typeface="Noto Sans"/>
              </a:rPr>
              <a:t>Ρ</a:t>
            </a:r>
            <a:r>
              <a:rPr lang="el-GR" sz="1600" b="1" spc="-95" dirty="0">
                <a:solidFill>
                  <a:srgbClr val="049F86"/>
                </a:solidFill>
                <a:latin typeface="Noto Sans"/>
                <a:cs typeface="Noto Sans"/>
              </a:rPr>
              <a:t>Ι</a:t>
            </a:r>
            <a:r>
              <a:rPr sz="1600" b="1" spc="-95" dirty="0">
                <a:solidFill>
                  <a:srgbClr val="049F86"/>
                </a:solidFill>
                <a:latin typeface="Noto Sans"/>
                <a:cs typeface="Noto Sans"/>
              </a:rPr>
              <a:t>ΖΕΤΑ</a:t>
            </a:r>
            <a:r>
              <a:rPr lang="el-GR" sz="1600" b="1" spc="-95" dirty="0">
                <a:solidFill>
                  <a:srgbClr val="049F86"/>
                </a:solidFill>
                <a:latin typeface="Noto Sans"/>
                <a:cs typeface="Noto Sans"/>
              </a:rPr>
              <a:t>Ι</a:t>
            </a:r>
            <a:r>
              <a:rPr sz="1600" b="1" spc="-95" dirty="0">
                <a:solidFill>
                  <a:srgbClr val="049F86"/>
                </a:solidFill>
                <a:latin typeface="Noto Sans"/>
                <a:cs typeface="Noto Sans"/>
              </a:rPr>
              <a:t> </a:t>
            </a:r>
            <a:r>
              <a:rPr sz="1600" b="1" spc="-5" dirty="0">
                <a:solidFill>
                  <a:srgbClr val="049F86"/>
                </a:solidFill>
                <a:latin typeface="Noto Sans"/>
                <a:cs typeface="Noto Sans"/>
              </a:rPr>
              <a:t>ΩΣ </a:t>
            </a:r>
            <a:r>
              <a:rPr sz="1600" b="1" spc="20" dirty="0">
                <a:solidFill>
                  <a:srgbClr val="049F86"/>
                </a:solidFill>
                <a:latin typeface="Noto Sans"/>
                <a:cs typeface="Noto Sans"/>
              </a:rPr>
              <a:t>“Η </a:t>
            </a:r>
            <a:r>
              <a:rPr lang="el-GR" sz="1600" b="1" spc="-50" dirty="0">
                <a:solidFill>
                  <a:srgbClr val="049F86"/>
                </a:solidFill>
                <a:latin typeface="Noto Sans"/>
                <a:cs typeface="Noto Sans"/>
              </a:rPr>
              <a:t>Ι</a:t>
            </a:r>
            <a:r>
              <a:rPr sz="1600" b="1" spc="-50" dirty="0">
                <a:solidFill>
                  <a:srgbClr val="049F86"/>
                </a:solidFill>
                <a:latin typeface="Noto Sans"/>
                <a:cs typeface="Noto Sans"/>
              </a:rPr>
              <a:t>ΚΑΝ</a:t>
            </a:r>
            <a:r>
              <a:rPr lang="el-GR" sz="1600" b="1" spc="-50" dirty="0">
                <a:solidFill>
                  <a:srgbClr val="049F86"/>
                </a:solidFill>
                <a:latin typeface="Noto Sans"/>
                <a:cs typeface="Noto Sans"/>
              </a:rPr>
              <a:t>Ο</a:t>
            </a:r>
            <a:r>
              <a:rPr sz="1600" b="1" spc="-50" dirty="0">
                <a:solidFill>
                  <a:srgbClr val="049F86"/>
                </a:solidFill>
                <a:latin typeface="Noto Sans"/>
                <a:cs typeface="Noto Sans"/>
              </a:rPr>
              <a:t>ΤΗΤΑ </a:t>
            </a:r>
            <a:r>
              <a:rPr sz="1600" b="1" spc="-45" dirty="0">
                <a:solidFill>
                  <a:srgbClr val="049F86"/>
                </a:solidFill>
                <a:latin typeface="Noto Sans"/>
                <a:cs typeface="Noto Sans"/>
              </a:rPr>
              <a:t>ΑΠΌΤΕΛΕΣΜΑΤΊΚΗΣ  </a:t>
            </a:r>
            <a:r>
              <a:rPr sz="1600" b="1" spc="-85" dirty="0">
                <a:solidFill>
                  <a:srgbClr val="049F86"/>
                </a:solidFill>
                <a:latin typeface="Noto Sans"/>
                <a:cs typeface="Noto Sans"/>
              </a:rPr>
              <a:t>ΚΑ</a:t>
            </a:r>
            <a:r>
              <a:rPr lang="el-GR" sz="1600" b="1" spc="-85" dirty="0">
                <a:solidFill>
                  <a:srgbClr val="049F86"/>
                </a:solidFill>
                <a:latin typeface="Noto Sans"/>
                <a:cs typeface="Noto Sans"/>
              </a:rPr>
              <a:t>Ι</a:t>
            </a:r>
            <a:r>
              <a:rPr sz="1600" b="1" spc="-85" dirty="0">
                <a:solidFill>
                  <a:srgbClr val="049F86"/>
                </a:solidFill>
                <a:latin typeface="Noto Sans"/>
                <a:cs typeface="Noto Sans"/>
              </a:rPr>
              <a:t> </a:t>
            </a:r>
            <a:r>
              <a:rPr sz="1600" b="1" dirty="0">
                <a:solidFill>
                  <a:srgbClr val="049F86"/>
                </a:solidFill>
                <a:latin typeface="Noto Sans"/>
                <a:cs typeface="Noto Sans"/>
              </a:rPr>
              <a:t>ΚΑΤΑΛΛΗΛΗΣ </a:t>
            </a:r>
            <a:r>
              <a:rPr sz="1600" b="1" spc="-25" dirty="0">
                <a:solidFill>
                  <a:srgbClr val="049F86"/>
                </a:solidFill>
                <a:latin typeface="Noto Sans"/>
                <a:cs typeface="Noto Sans"/>
              </a:rPr>
              <a:t>ΕΚΤΕΛΕΣΗΣ </a:t>
            </a:r>
            <a:r>
              <a:rPr sz="1600" b="1" spc="-70" dirty="0">
                <a:solidFill>
                  <a:srgbClr val="049F86"/>
                </a:solidFill>
                <a:latin typeface="Noto Sans"/>
                <a:cs typeface="Noto Sans"/>
              </a:rPr>
              <a:t>ΣΎΜΠΕΡ</a:t>
            </a:r>
            <a:r>
              <a:rPr lang="el-GR" sz="1600" b="1" spc="-70" dirty="0">
                <a:solidFill>
                  <a:srgbClr val="049F86"/>
                </a:solidFill>
                <a:latin typeface="Noto Sans"/>
                <a:cs typeface="Noto Sans"/>
              </a:rPr>
              <a:t>Ι</a:t>
            </a:r>
            <a:r>
              <a:rPr sz="1600" b="1" spc="-70" dirty="0">
                <a:solidFill>
                  <a:srgbClr val="049F86"/>
                </a:solidFill>
                <a:latin typeface="Noto Sans"/>
                <a:cs typeface="Noto Sans"/>
              </a:rPr>
              <a:t>Φ</a:t>
            </a:r>
            <a:r>
              <a:rPr lang="el-GR" sz="1600" b="1" spc="-70" dirty="0">
                <a:solidFill>
                  <a:srgbClr val="049F86"/>
                </a:solidFill>
                <a:latin typeface="Noto Sans"/>
                <a:cs typeface="Noto Sans"/>
              </a:rPr>
              <a:t>Ο</a:t>
            </a:r>
            <a:r>
              <a:rPr sz="1600" b="1" spc="-70" dirty="0">
                <a:solidFill>
                  <a:srgbClr val="049F86"/>
                </a:solidFill>
                <a:latin typeface="Noto Sans"/>
                <a:cs typeface="Noto Sans"/>
              </a:rPr>
              <a:t>ΡΩΝ  </a:t>
            </a:r>
            <a:r>
              <a:rPr sz="1600" b="1" spc="-95" dirty="0">
                <a:solidFill>
                  <a:srgbClr val="049F86"/>
                </a:solidFill>
                <a:latin typeface="Noto Sans"/>
                <a:cs typeface="Noto Sans"/>
              </a:rPr>
              <a:t>ΕΠΊΚΌ</a:t>
            </a:r>
            <a:r>
              <a:rPr lang="el-GR" sz="1600" b="1" spc="-95" dirty="0">
                <a:solidFill>
                  <a:srgbClr val="049F86"/>
                </a:solidFill>
                <a:latin typeface="Noto Sans"/>
                <a:cs typeface="Noto Sans"/>
              </a:rPr>
              <a:t>Ι</a:t>
            </a:r>
            <a:r>
              <a:rPr sz="1600" b="1" spc="-95" dirty="0">
                <a:solidFill>
                  <a:srgbClr val="049F86"/>
                </a:solidFill>
                <a:latin typeface="Noto Sans"/>
                <a:cs typeface="Noto Sans"/>
              </a:rPr>
              <a:t>ΝΩΝΊΑΣ </a:t>
            </a:r>
            <a:r>
              <a:rPr sz="1600" b="1" spc="-105" dirty="0">
                <a:solidFill>
                  <a:srgbClr val="049F86"/>
                </a:solidFill>
                <a:latin typeface="Noto Sans"/>
                <a:cs typeface="Noto Sans"/>
              </a:rPr>
              <a:t>ΠΌ</a:t>
            </a:r>
            <a:r>
              <a:rPr lang="el-GR" sz="1600" b="1" spc="-105" dirty="0">
                <a:solidFill>
                  <a:srgbClr val="049F86"/>
                </a:solidFill>
                <a:latin typeface="Noto Sans"/>
                <a:cs typeface="Noto Sans"/>
              </a:rPr>
              <a:t>Υ</a:t>
            </a:r>
            <a:r>
              <a:rPr sz="1600" b="1" spc="-105" dirty="0">
                <a:solidFill>
                  <a:srgbClr val="049F86"/>
                </a:solidFill>
                <a:latin typeface="Noto Sans"/>
                <a:cs typeface="Noto Sans"/>
              </a:rPr>
              <a:t> </a:t>
            </a:r>
            <a:r>
              <a:rPr sz="1600" b="1" spc="-65" dirty="0">
                <a:solidFill>
                  <a:srgbClr val="049F86"/>
                </a:solidFill>
                <a:latin typeface="Noto Sans"/>
                <a:cs typeface="Noto Sans"/>
              </a:rPr>
              <a:t>Δ</a:t>
            </a:r>
            <a:r>
              <a:rPr lang="el-GR" sz="1600" b="1" spc="-65" dirty="0">
                <a:solidFill>
                  <a:srgbClr val="049F86"/>
                </a:solidFill>
                <a:latin typeface="Noto Sans"/>
                <a:cs typeface="Noto Sans"/>
              </a:rPr>
              <a:t>Ι</a:t>
            </a:r>
            <a:r>
              <a:rPr sz="1600" b="1" spc="-65" dirty="0">
                <a:solidFill>
                  <a:srgbClr val="049F86"/>
                </a:solidFill>
                <a:latin typeface="Noto Sans"/>
                <a:cs typeface="Noto Sans"/>
              </a:rPr>
              <a:t>ΑΠΡΑΓΜΑΤΕΎΌΝΤΑ</a:t>
            </a:r>
            <a:r>
              <a:rPr lang="el-GR" sz="1600" b="1" spc="-65" dirty="0">
                <a:solidFill>
                  <a:srgbClr val="049F86"/>
                </a:solidFill>
                <a:latin typeface="Noto Sans"/>
                <a:cs typeface="Noto Sans"/>
              </a:rPr>
              <a:t>Ι</a:t>
            </a:r>
            <a:r>
              <a:rPr sz="1600" b="1" spc="-65" dirty="0">
                <a:solidFill>
                  <a:srgbClr val="049F86"/>
                </a:solidFill>
                <a:latin typeface="Noto Sans"/>
                <a:cs typeface="Noto Sans"/>
              </a:rPr>
              <a:t> </a:t>
            </a:r>
            <a:r>
              <a:rPr sz="1600" b="1" spc="-25" dirty="0">
                <a:solidFill>
                  <a:srgbClr val="049F86"/>
                </a:solidFill>
                <a:latin typeface="Noto Sans"/>
                <a:cs typeface="Noto Sans"/>
              </a:rPr>
              <a:t>ΤΗΝ  </a:t>
            </a:r>
            <a:r>
              <a:rPr sz="1600" b="1" spc="-15" dirty="0">
                <a:solidFill>
                  <a:srgbClr val="049F86"/>
                </a:solidFill>
                <a:latin typeface="Noto Sans"/>
                <a:cs typeface="Noto Sans"/>
              </a:rPr>
              <a:t>ΚΑΘΕ </a:t>
            </a:r>
            <a:r>
              <a:rPr sz="1600" b="1" spc="-105" dirty="0">
                <a:solidFill>
                  <a:srgbClr val="049F86"/>
                </a:solidFill>
                <a:latin typeface="Noto Sans"/>
                <a:cs typeface="Noto Sans"/>
              </a:rPr>
              <a:t>ΠΌΛ</a:t>
            </a:r>
            <a:r>
              <a:rPr lang="el-GR" sz="1600" b="1" spc="-105" dirty="0">
                <a:solidFill>
                  <a:srgbClr val="049F86"/>
                </a:solidFill>
                <a:latin typeface="Noto Sans"/>
                <a:cs typeface="Noto Sans"/>
              </a:rPr>
              <a:t>Ι</a:t>
            </a:r>
            <a:r>
              <a:rPr sz="1600" b="1" spc="-105" dirty="0">
                <a:solidFill>
                  <a:srgbClr val="049F86"/>
                </a:solidFill>
                <a:latin typeface="Noto Sans"/>
                <a:cs typeface="Noto Sans"/>
              </a:rPr>
              <a:t>ΤΊΣΜΊΚΗ </a:t>
            </a:r>
            <a:r>
              <a:rPr sz="1600" b="1" spc="-40" dirty="0">
                <a:solidFill>
                  <a:srgbClr val="049F86"/>
                </a:solidFill>
                <a:latin typeface="Noto Sans"/>
                <a:cs typeface="Noto Sans"/>
              </a:rPr>
              <a:t>ΤΑ</a:t>
            </a:r>
            <a:r>
              <a:rPr lang="el-GR" sz="1600" b="1" spc="-40" dirty="0">
                <a:solidFill>
                  <a:srgbClr val="049F86"/>
                </a:solidFill>
                <a:latin typeface="Noto Sans"/>
                <a:cs typeface="Noto Sans"/>
              </a:rPr>
              <a:t>Υ</a:t>
            </a:r>
            <a:r>
              <a:rPr sz="1600" b="1" spc="-40" dirty="0">
                <a:solidFill>
                  <a:srgbClr val="049F86"/>
                </a:solidFill>
                <a:latin typeface="Noto Sans"/>
                <a:cs typeface="Noto Sans"/>
              </a:rPr>
              <a:t>ΤΌΤΗΤΑ </a:t>
            </a:r>
            <a:r>
              <a:rPr lang="el-GR" sz="1600" b="1" spc="-40" dirty="0">
                <a:solidFill>
                  <a:srgbClr val="049F86"/>
                </a:solidFill>
                <a:latin typeface="Noto Sans"/>
                <a:cs typeface="Noto Sans"/>
              </a:rPr>
              <a:t>Ή</a:t>
            </a:r>
            <a:r>
              <a:rPr sz="1600" b="1" dirty="0">
                <a:solidFill>
                  <a:srgbClr val="049F86"/>
                </a:solidFill>
                <a:latin typeface="Noto Sans"/>
                <a:cs typeface="Noto Sans"/>
              </a:rPr>
              <a:t> </a:t>
            </a:r>
            <a:r>
              <a:rPr sz="1600" b="1" spc="-10" dirty="0">
                <a:solidFill>
                  <a:srgbClr val="049F86"/>
                </a:solidFill>
                <a:latin typeface="Noto Sans"/>
                <a:cs typeface="Noto Sans"/>
              </a:rPr>
              <a:t>ΤΗΝ</a:t>
            </a:r>
            <a:r>
              <a:rPr sz="1600" b="1" spc="-260" dirty="0">
                <a:solidFill>
                  <a:srgbClr val="049F86"/>
                </a:solidFill>
                <a:latin typeface="Noto Sans"/>
                <a:cs typeface="Noto Sans"/>
              </a:rPr>
              <a:t> </a:t>
            </a:r>
            <a:r>
              <a:rPr sz="1600" b="1" spc="-45" dirty="0">
                <a:solidFill>
                  <a:srgbClr val="049F86"/>
                </a:solidFill>
                <a:latin typeface="Noto Sans"/>
                <a:cs typeface="Noto Sans"/>
              </a:rPr>
              <a:t>ΤΑ</a:t>
            </a:r>
            <a:r>
              <a:rPr lang="el-GR" sz="1600" b="1" spc="-45" dirty="0">
                <a:solidFill>
                  <a:srgbClr val="049F86"/>
                </a:solidFill>
                <a:latin typeface="Noto Sans"/>
                <a:cs typeface="Noto Sans"/>
              </a:rPr>
              <a:t>Υ</a:t>
            </a:r>
            <a:r>
              <a:rPr sz="1600" b="1" spc="-45" dirty="0">
                <a:solidFill>
                  <a:srgbClr val="049F86"/>
                </a:solidFill>
                <a:latin typeface="Noto Sans"/>
                <a:cs typeface="Noto Sans"/>
              </a:rPr>
              <a:t>ΤΌΤΗΤΑ  </a:t>
            </a:r>
            <a:r>
              <a:rPr sz="1600" b="1" spc="-95" dirty="0">
                <a:solidFill>
                  <a:srgbClr val="049F86"/>
                </a:solidFill>
                <a:latin typeface="Noto Sans"/>
                <a:cs typeface="Noto Sans"/>
              </a:rPr>
              <a:t>ΤΌ</a:t>
            </a:r>
            <a:r>
              <a:rPr lang="el-GR" sz="1600" b="1" spc="-95" dirty="0">
                <a:solidFill>
                  <a:srgbClr val="049F86"/>
                </a:solidFill>
                <a:latin typeface="Noto Sans"/>
                <a:cs typeface="Noto Sans"/>
              </a:rPr>
              <a:t>Υ</a:t>
            </a:r>
            <a:r>
              <a:rPr sz="1600" b="1" spc="-95" dirty="0">
                <a:solidFill>
                  <a:srgbClr val="049F86"/>
                </a:solidFill>
                <a:latin typeface="Noto Sans"/>
                <a:cs typeface="Noto Sans"/>
              </a:rPr>
              <a:t> </a:t>
            </a:r>
            <a:r>
              <a:rPr sz="1600" b="1" spc="-40" dirty="0">
                <a:solidFill>
                  <a:srgbClr val="049F86"/>
                </a:solidFill>
                <a:latin typeface="Noto Sans"/>
                <a:cs typeface="Noto Sans"/>
              </a:rPr>
              <a:t>ΑΛΛ</a:t>
            </a:r>
            <a:r>
              <a:rPr lang="el-GR" sz="1600" b="1" spc="-40" dirty="0">
                <a:solidFill>
                  <a:srgbClr val="049F86"/>
                </a:solidFill>
                <a:latin typeface="Noto Sans"/>
                <a:cs typeface="Noto Sans"/>
              </a:rPr>
              <a:t>ΟΥ</a:t>
            </a:r>
            <a:r>
              <a:rPr sz="1600" b="1" spc="-40" dirty="0">
                <a:solidFill>
                  <a:srgbClr val="049F86"/>
                </a:solidFill>
                <a:latin typeface="Noto Sans"/>
                <a:cs typeface="Noto Sans"/>
              </a:rPr>
              <a:t> </a:t>
            </a:r>
            <a:r>
              <a:rPr sz="1600" b="1" spc="-25" dirty="0">
                <a:solidFill>
                  <a:srgbClr val="049F86"/>
                </a:solidFill>
                <a:latin typeface="Noto Sans"/>
                <a:cs typeface="Noto Sans"/>
              </a:rPr>
              <a:t>ΣΕ </a:t>
            </a:r>
            <a:r>
              <a:rPr sz="1600" b="1" spc="-5" dirty="0">
                <a:solidFill>
                  <a:srgbClr val="049F86"/>
                </a:solidFill>
                <a:latin typeface="Noto Sans"/>
                <a:cs typeface="Noto Sans"/>
              </a:rPr>
              <a:t>ΕΝΑ </a:t>
            </a:r>
            <a:r>
              <a:rPr sz="1600" b="1" spc="-100" dirty="0">
                <a:solidFill>
                  <a:srgbClr val="049F86"/>
                </a:solidFill>
                <a:latin typeface="Noto Sans"/>
                <a:cs typeface="Noto Sans"/>
              </a:rPr>
              <a:t>ΠΌΛ</a:t>
            </a:r>
            <a:r>
              <a:rPr lang="el-GR" sz="1600" b="1" spc="-100" dirty="0">
                <a:solidFill>
                  <a:srgbClr val="049F86"/>
                </a:solidFill>
                <a:latin typeface="Noto Sans"/>
                <a:cs typeface="Noto Sans"/>
              </a:rPr>
              <a:t>Ι</a:t>
            </a:r>
            <a:r>
              <a:rPr sz="1600" b="1" spc="-100" dirty="0">
                <a:solidFill>
                  <a:srgbClr val="049F86"/>
                </a:solidFill>
                <a:latin typeface="Noto Sans"/>
                <a:cs typeface="Noto Sans"/>
              </a:rPr>
              <a:t>ΤΊΣΜΊΚΑ </a:t>
            </a:r>
            <a:r>
              <a:rPr sz="1600" b="1" spc="-85" dirty="0">
                <a:solidFill>
                  <a:srgbClr val="049F86"/>
                </a:solidFill>
                <a:latin typeface="Noto Sans"/>
                <a:cs typeface="Noto Sans"/>
              </a:rPr>
              <a:t>Δ</a:t>
            </a:r>
            <a:r>
              <a:rPr lang="el-GR" sz="1600" b="1" spc="-85" dirty="0">
                <a:solidFill>
                  <a:srgbClr val="049F86"/>
                </a:solidFill>
                <a:latin typeface="Noto Sans"/>
                <a:cs typeface="Noto Sans"/>
              </a:rPr>
              <a:t>Ι</a:t>
            </a:r>
            <a:r>
              <a:rPr sz="1600" b="1" spc="-85" dirty="0">
                <a:solidFill>
                  <a:srgbClr val="049F86"/>
                </a:solidFill>
                <a:latin typeface="Noto Sans"/>
                <a:cs typeface="Noto Sans"/>
              </a:rPr>
              <a:t>ΑΦ</a:t>
            </a:r>
            <a:r>
              <a:rPr lang="el-GR" sz="1600" b="1" spc="-85" dirty="0">
                <a:solidFill>
                  <a:srgbClr val="049F86"/>
                </a:solidFill>
                <a:latin typeface="Noto Sans"/>
                <a:cs typeface="Noto Sans"/>
              </a:rPr>
              <a:t>Ο</a:t>
            </a:r>
            <a:r>
              <a:rPr sz="1600" b="1" spc="-85" dirty="0">
                <a:solidFill>
                  <a:srgbClr val="049F86"/>
                </a:solidFill>
                <a:latin typeface="Noto Sans"/>
                <a:cs typeface="Noto Sans"/>
              </a:rPr>
              <a:t>ΡΕΤΊΚΌ  </a:t>
            </a:r>
            <a:r>
              <a:rPr sz="1600" b="1" spc="-40" dirty="0">
                <a:solidFill>
                  <a:srgbClr val="049F86"/>
                </a:solidFill>
                <a:latin typeface="Noto Sans"/>
                <a:cs typeface="Noto Sans"/>
              </a:rPr>
              <a:t>ΠΕΡΊΒΑΛΛ</a:t>
            </a:r>
            <a:r>
              <a:rPr lang="el-GR" sz="1600" b="1" spc="-40" dirty="0">
                <a:solidFill>
                  <a:srgbClr val="049F86"/>
                </a:solidFill>
                <a:latin typeface="Noto Sans"/>
                <a:cs typeface="Noto Sans"/>
              </a:rPr>
              <a:t>Ο</a:t>
            </a:r>
            <a:r>
              <a:rPr sz="1600" b="1" spc="-40" dirty="0">
                <a:solidFill>
                  <a:srgbClr val="049F86"/>
                </a:solidFill>
                <a:latin typeface="Noto Sans"/>
                <a:cs typeface="Noto Sans"/>
              </a:rPr>
              <a:t>Ν” </a:t>
            </a:r>
            <a:r>
              <a:rPr sz="1600" b="1" spc="-20" dirty="0">
                <a:solidFill>
                  <a:srgbClr val="049F86"/>
                </a:solidFill>
                <a:latin typeface="Noto Sans"/>
                <a:cs typeface="Noto Sans"/>
              </a:rPr>
              <a:t>(CHEN </a:t>
            </a:r>
            <a:r>
              <a:rPr sz="1600" b="1" spc="75" dirty="0">
                <a:solidFill>
                  <a:srgbClr val="049F86"/>
                </a:solidFill>
                <a:latin typeface="Noto Sans"/>
                <a:cs typeface="Noto Sans"/>
              </a:rPr>
              <a:t>&amp;</a:t>
            </a:r>
            <a:r>
              <a:rPr sz="1600" b="1" spc="-265" dirty="0">
                <a:solidFill>
                  <a:srgbClr val="049F86"/>
                </a:solidFill>
                <a:latin typeface="Noto Sans"/>
                <a:cs typeface="Noto Sans"/>
              </a:rPr>
              <a:t> </a:t>
            </a:r>
            <a:r>
              <a:rPr sz="1600" b="1" spc="-10" dirty="0">
                <a:solidFill>
                  <a:srgbClr val="049F86"/>
                </a:solidFill>
                <a:latin typeface="Noto Sans"/>
                <a:cs typeface="Noto Sans"/>
              </a:rPr>
              <a:t>STAROSTA, </a:t>
            </a:r>
            <a:r>
              <a:rPr sz="1600" b="1" spc="-20" dirty="0">
                <a:solidFill>
                  <a:srgbClr val="049F86"/>
                </a:solidFill>
                <a:latin typeface="Noto Sans"/>
                <a:cs typeface="Noto Sans"/>
              </a:rPr>
              <a:t>1999:28)</a:t>
            </a:r>
            <a:endParaRPr sz="1600" dirty="0">
              <a:latin typeface="Noto Sans"/>
              <a:cs typeface="Noto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1186"/>
            <a:ext cx="6150610" cy="4213461"/>
          </a:xfrm>
          <a:prstGeom prst="rect">
            <a:avLst/>
          </a:prstGeom>
        </p:spPr>
        <p:txBody>
          <a:bodyPr vert="horz" wrap="square" lIns="0" tIns="12700" rIns="0" bIns="0" rtlCol="0">
            <a:spAutoFit/>
          </a:bodyPr>
          <a:lstStyle/>
          <a:p>
            <a:pPr marL="12700" marR="5715" algn="just">
              <a:lnSpc>
                <a:spcPct val="111100"/>
              </a:lnSpc>
              <a:spcBef>
                <a:spcPts val="100"/>
              </a:spcBef>
            </a:pPr>
            <a:r>
              <a:rPr sz="1200" b="1" dirty="0">
                <a:solidFill>
                  <a:srgbClr val="4A4B4C"/>
                </a:solidFill>
                <a:latin typeface="Noto Sans"/>
                <a:cs typeface="Noto Sans"/>
              </a:rPr>
              <a:t>Η </a:t>
            </a:r>
            <a:r>
              <a:rPr sz="1200" b="1" spc="15" dirty="0">
                <a:solidFill>
                  <a:srgbClr val="4A4B4C"/>
                </a:solidFill>
                <a:latin typeface="Noto Sans"/>
                <a:cs typeface="Noto Sans"/>
              </a:rPr>
              <a:t>διαπολιτισμική ικανότητα </a:t>
            </a:r>
            <a:r>
              <a:rPr sz="1200" spc="10" dirty="0">
                <a:solidFill>
                  <a:srgbClr val="4A4B4C"/>
                </a:solidFill>
                <a:latin typeface="Noto Sans"/>
                <a:cs typeface="Noto Sans"/>
              </a:rPr>
              <a:t>μπορεί </a:t>
            </a:r>
            <a:r>
              <a:rPr sz="1200" dirty="0">
                <a:solidFill>
                  <a:srgbClr val="4A4B4C"/>
                </a:solidFill>
                <a:latin typeface="Noto Sans"/>
                <a:cs typeface="Noto Sans"/>
              </a:rPr>
              <a:t>να </a:t>
            </a:r>
            <a:r>
              <a:rPr sz="1200" spc="10" dirty="0">
                <a:solidFill>
                  <a:srgbClr val="4A4B4C"/>
                </a:solidFill>
                <a:latin typeface="Noto Sans"/>
                <a:cs typeface="Noto Sans"/>
              </a:rPr>
              <a:t>θεωρηθεί </a:t>
            </a:r>
            <a:r>
              <a:rPr sz="1200" dirty="0">
                <a:solidFill>
                  <a:srgbClr val="4A4B4C"/>
                </a:solidFill>
                <a:latin typeface="Noto Sans"/>
                <a:cs typeface="Noto Sans"/>
              </a:rPr>
              <a:t>ως </a:t>
            </a:r>
            <a:r>
              <a:rPr sz="1200" spc="5" dirty="0">
                <a:solidFill>
                  <a:srgbClr val="4A4B4C"/>
                </a:solidFill>
                <a:latin typeface="Noto Sans"/>
                <a:cs typeface="Noto Sans"/>
              </a:rPr>
              <a:t>«κοινωνική </a:t>
            </a:r>
            <a:r>
              <a:rPr sz="1200" spc="10" dirty="0">
                <a:solidFill>
                  <a:srgbClr val="4A4B4C"/>
                </a:solidFill>
                <a:latin typeface="Noto Sans"/>
                <a:cs typeface="Noto Sans"/>
              </a:rPr>
              <a:t>ικανότητα  δημιουργίας </a:t>
            </a:r>
            <a:r>
              <a:rPr sz="1200" dirty="0">
                <a:solidFill>
                  <a:srgbClr val="4A4B4C"/>
                </a:solidFill>
                <a:latin typeface="Noto Sans"/>
                <a:cs typeface="Noto Sans"/>
              </a:rPr>
              <a:t>και </a:t>
            </a:r>
            <a:r>
              <a:rPr sz="1200" spc="10" dirty="0">
                <a:solidFill>
                  <a:srgbClr val="4A4B4C"/>
                </a:solidFill>
                <a:latin typeface="Noto Sans"/>
                <a:cs typeface="Noto Sans"/>
              </a:rPr>
              <a:t>διατήρησης </a:t>
            </a:r>
            <a:r>
              <a:rPr sz="1200" spc="5" dirty="0">
                <a:solidFill>
                  <a:srgbClr val="4A4B4C"/>
                </a:solidFill>
                <a:latin typeface="Noto Sans"/>
                <a:cs typeface="Noto Sans"/>
              </a:rPr>
              <a:t>σχέσεων, </a:t>
            </a:r>
            <a:r>
              <a:rPr sz="1200" spc="10" dirty="0">
                <a:solidFill>
                  <a:srgbClr val="4A4B4C"/>
                </a:solidFill>
                <a:latin typeface="Noto Sans"/>
                <a:cs typeface="Noto Sans"/>
              </a:rPr>
              <a:t>αποτελεσματικής επικοινωνίας </a:t>
            </a:r>
            <a:r>
              <a:rPr sz="1200" spc="5" dirty="0">
                <a:solidFill>
                  <a:srgbClr val="4A4B4C"/>
                </a:solidFill>
                <a:latin typeface="Noto Sans"/>
                <a:cs typeface="Noto Sans"/>
              </a:rPr>
              <a:t>και   </a:t>
            </a:r>
            <a:r>
              <a:rPr sz="1200" spc="10" dirty="0">
                <a:solidFill>
                  <a:srgbClr val="4A4B4C"/>
                </a:solidFill>
                <a:latin typeface="Noto Sans"/>
                <a:cs typeface="Noto Sans"/>
              </a:rPr>
              <a:t>συνεργατικών αποτελεσμάτων </a:t>
            </a:r>
            <a:r>
              <a:rPr sz="1200" dirty="0">
                <a:solidFill>
                  <a:srgbClr val="4A4B4C"/>
                </a:solidFill>
                <a:latin typeface="Noto Sans"/>
                <a:cs typeface="Noto Sans"/>
              </a:rPr>
              <a:t>και </a:t>
            </a:r>
            <a:r>
              <a:rPr sz="1200" spc="5" dirty="0">
                <a:solidFill>
                  <a:srgbClr val="4A4B4C"/>
                </a:solidFill>
                <a:latin typeface="Noto Sans"/>
                <a:cs typeface="Noto Sans"/>
              </a:rPr>
              <a:t>πρέπει </a:t>
            </a:r>
            <a:r>
              <a:rPr sz="1200" dirty="0">
                <a:solidFill>
                  <a:srgbClr val="4A4B4C"/>
                </a:solidFill>
                <a:latin typeface="Noto Sans"/>
                <a:cs typeface="Noto Sans"/>
              </a:rPr>
              <a:t>να </a:t>
            </a:r>
            <a:r>
              <a:rPr sz="1200" spc="10" dirty="0">
                <a:solidFill>
                  <a:srgbClr val="4A4B4C"/>
                </a:solidFill>
                <a:latin typeface="Noto Sans"/>
                <a:cs typeface="Noto Sans"/>
              </a:rPr>
              <a:t>προσεγγιστεί </a:t>
            </a:r>
            <a:r>
              <a:rPr sz="1200" dirty="0">
                <a:solidFill>
                  <a:srgbClr val="4A4B4C"/>
                </a:solidFill>
                <a:latin typeface="Noto Sans"/>
                <a:cs typeface="Noto Sans"/>
              </a:rPr>
              <a:t>με </a:t>
            </a:r>
            <a:r>
              <a:rPr sz="1200" spc="10" dirty="0">
                <a:solidFill>
                  <a:srgbClr val="4A4B4C"/>
                </a:solidFill>
                <a:latin typeface="Noto Sans"/>
                <a:cs typeface="Noto Sans"/>
              </a:rPr>
              <a:t>διεπιστημονικό  τρόπο» (Αρβανίτης, </a:t>
            </a:r>
            <a:r>
              <a:rPr sz="1200" spc="15" dirty="0">
                <a:solidFill>
                  <a:srgbClr val="4A4B4C"/>
                </a:solidFill>
                <a:latin typeface="Noto Sans"/>
                <a:cs typeface="Noto Sans"/>
              </a:rPr>
              <a:t>2014: </a:t>
            </a:r>
            <a:r>
              <a:rPr sz="1200" spc="10" dirty="0">
                <a:solidFill>
                  <a:srgbClr val="4A4B4C"/>
                </a:solidFill>
                <a:latin typeface="Noto Sans"/>
                <a:cs typeface="Noto Sans"/>
              </a:rPr>
              <a:t>105). Περιλαμβάνει </a:t>
            </a:r>
            <a:r>
              <a:rPr sz="1200" spc="5" dirty="0">
                <a:solidFill>
                  <a:srgbClr val="4A4B4C"/>
                </a:solidFill>
                <a:latin typeface="Noto Sans"/>
                <a:cs typeface="Noto Sans"/>
              </a:rPr>
              <a:t>επίσης τις </a:t>
            </a:r>
            <a:r>
              <a:rPr sz="1200" spc="10" dirty="0">
                <a:solidFill>
                  <a:srgbClr val="4A4B4C"/>
                </a:solidFill>
                <a:latin typeface="Noto Sans"/>
                <a:cs typeface="Noto Sans"/>
              </a:rPr>
              <a:t>αναλυτικές </a:t>
            </a:r>
            <a:r>
              <a:rPr sz="1200" spc="5" dirty="0">
                <a:solidFill>
                  <a:srgbClr val="4A4B4C"/>
                </a:solidFill>
                <a:latin typeface="Noto Sans"/>
                <a:cs typeface="Noto Sans"/>
              </a:rPr>
              <a:t>δεξιότητες </a:t>
            </a:r>
            <a:r>
              <a:rPr sz="1200" spc="15" dirty="0">
                <a:solidFill>
                  <a:srgbClr val="4A4B4C"/>
                </a:solidFill>
                <a:latin typeface="Noto Sans"/>
                <a:cs typeface="Noto Sans"/>
              </a:rPr>
              <a:t>της  </a:t>
            </a:r>
            <a:r>
              <a:rPr sz="1200" spc="10" dirty="0">
                <a:solidFill>
                  <a:srgbClr val="4A4B4C"/>
                </a:solidFill>
                <a:latin typeface="Noto Sans"/>
                <a:cs typeface="Noto Sans"/>
              </a:rPr>
              <a:t>παγκόσμιας </a:t>
            </a:r>
            <a:r>
              <a:rPr sz="1200" spc="5" dirty="0">
                <a:solidFill>
                  <a:srgbClr val="4A4B4C"/>
                </a:solidFill>
                <a:latin typeface="Noto Sans"/>
                <a:cs typeface="Noto Sans"/>
              </a:rPr>
              <a:t>κοινωνίας, μια </a:t>
            </a:r>
            <a:r>
              <a:rPr sz="1200" spc="10" dirty="0">
                <a:solidFill>
                  <a:srgbClr val="4A4B4C"/>
                </a:solidFill>
                <a:latin typeface="Noto Sans"/>
                <a:cs typeface="Noto Sans"/>
              </a:rPr>
              <a:t>αντανακλαστική</a:t>
            </a:r>
            <a:r>
              <a:rPr lang="el-GR" sz="1200" spc="10" dirty="0">
                <a:solidFill>
                  <a:srgbClr val="4A4B4C"/>
                </a:solidFill>
                <a:latin typeface="Noto Sans"/>
                <a:cs typeface="Noto Sans"/>
              </a:rPr>
              <a:t> πολιτισμική</a:t>
            </a:r>
            <a:r>
              <a:rPr sz="1200" spc="5" dirty="0">
                <a:solidFill>
                  <a:srgbClr val="4A4B4C"/>
                </a:solidFill>
                <a:latin typeface="Noto Sans"/>
                <a:cs typeface="Noto Sans"/>
              </a:rPr>
              <a:t> </a:t>
            </a:r>
            <a:r>
              <a:rPr sz="1200" spc="10" dirty="0">
                <a:solidFill>
                  <a:srgbClr val="4A4B4C"/>
                </a:solidFill>
                <a:latin typeface="Noto Sans"/>
                <a:cs typeface="Noto Sans"/>
              </a:rPr>
              <a:t>ενσυναίσθηση, </a:t>
            </a:r>
            <a:r>
              <a:rPr lang="el-GR" sz="1200" spc="10" dirty="0">
                <a:solidFill>
                  <a:srgbClr val="4A4B4C"/>
                </a:solidFill>
                <a:latin typeface="Noto Sans"/>
                <a:cs typeface="Noto Sans"/>
              </a:rPr>
              <a:t>μία </a:t>
            </a:r>
            <a:r>
              <a:rPr sz="1200" spc="5" dirty="0" err="1">
                <a:solidFill>
                  <a:srgbClr val="4A4B4C"/>
                </a:solidFill>
                <a:latin typeface="Noto Sans"/>
                <a:cs typeface="Noto Sans"/>
              </a:rPr>
              <a:t>δι</a:t>
            </a:r>
            <a:r>
              <a:rPr sz="1200" spc="5" dirty="0">
                <a:solidFill>
                  <a:srgbClr val="4A4B4C"/>
                </a:solidFill>
                <a:latin typeface="Noto Sans"/>
                <a:cs typeface="Noto Sans"/>
              </a:rPr>
              <a:t>απολιτισμική συνείδηση </a:t>
            </a:r>
            <a:r>
              <a:rPr sz="1200" dirty="0">
                <a:solidFill>
                  <a:srgbClr val="4A4B4C"/>
                </a:solidFill>
                <a:latin typeface="Noto Sans"/>
                <a:cs typeface="Noto Sans"/>
              </a:rPr>
              <a:t>και</a:t>
            </a:r>
            <a:r>
              <a:rPr lang="el-GR" sz="1200" dirty="0">
                <a:solidFill>
                  <a:srgbClr val="4A4B4C"/>
                </a:solidFill>
                <a:latin typeface="Noto Sans"/>
                <a:cs typeface="Noto Sans"/>
              </a:rPr>
              <a:t> την</a:t>
            </a:r>
            <a:r>
              <a:rPr sz="1200" dirty="0">
                <a:solidFill>
                  <a:srgbClr val="4A4B4C"/>
                </a:solidFill>
                <a:latin typeface="Noto Sans"/>
                <a:cs typeface="Noto Sans"/>
              </a:rPr>
              <a:t> </a:t>
            </a:r>
            <a:r>
              <a:rPr sz="1200" spc="10" dirty="0">
                <a:solidFill>
                  <a:srgbClr val="4A4B4C"/>
                </a:solidFill>
                <a:latin typeface="Noto Sans"/>
                <a:cs typeface="Noto Sans"/>
              </a:rPr>
              <a:t>ικανότητα</a:t>
            </a:r>
            <a:r>
              <a:rPr sz="1200" spc="229" dirty="0">
                <a:solidFill>
                  <a:srgbClr val="4A4B4C"/>
                </a:solidFill>
                <a:latin typeface="Noto Sans"/>
                <a:cs typeface="Noto Sans"/>
              </a:rPr>
              <a:t> </a:t>
            </a:r>
            <a:r>
              <a:rPr sz="1200" spc="10" dirty="0">
                <a:solidFill>
                  <a:srgbClr val="4A4B4C"/>
                </a:solidFill>
                <a:latin typeface="Noto Sans"/>
                <a:cs typeface="Noto Sans"/>
              </a:rPr>
              <a:t>μετασχηματισμού.</a:t>
            </a:r>
            <a:endParaRPr sz="1200" dirty="0">
              <a:latin typeface="Noto Sans"/>
              <a:cs typeface="Noto Sans"/>
            </a:endParaRPr>
          </a:p>
          <a:p>
            <a:pPr>
              <a:lnSpc>
                <a:spcPct val="100000"/>
              </a:lnSpc>
              <a:spcBef>
                <a:spcPts val="30"/>
              </a:spcBef>
            </a:pPr>
            <a:endParaRPr sz="1150" dirty="0">
              <a:latin typeface="Noto Sans"/>
              <a:cs typeface="Noto Sans"/>
            </a:endParaRPr>
          </a:p>
          <a:p>
            <a:pPr marL="12700" marR="5080" algn="just">
              <a:lnSpc>
                <a:spcPct val="111100"/>
              </a:lnSpc>
              <a:spcBef>
                <a:spcPts val="5"/>
              </a:spcBef>
            </a:pPr>
            <a:r>
              <a:rPr sz="1200" spc="5" dirty="0">
                <a:solidFill>
                  <a:srgbClr val="4A4B4C"/>
                </a:solidFill>
                <a:latin typeface="Noto Sans"/>
                <a:cs typeface="Noto Sans"/>
              </a:rPr>
              <a:t>Αυτές οι </a:t>
            </a:r>
            <a:r>
              <a:rPr sz="1200" spc="10" dirty="0">
                <a:solidFill>
                  <a:srgbClr val="4A4B4C"/>
                </a:solidFill>
                <a:latin typeface="Noto Sans"/>
                <a:cs typeface="Noto Sans"/>
              </a:rPr>
              <a:t>ικανότητες σημαίνουν </a:t>
            </a:r>
            <a:r>
              <a:rPr sz="1200" spc="5" dirty="0">
                <a:solidFill>
                  <a:srgbClr val="4A4B4C"/>
                </a:solidFill>
                <a:latin typeface="Noto Sans"/>
                <a:cs typeface="Noto Sans"/>
              </a:rPr>
              <a:t>ότι ένα </a:t>
            </a:r>
            <a:r>
              <a:rPr sz="1200" spc="10" dirty="0">
                <a:solidFill>
                  <a:srgbClr val="4A4B4C"/>
                </a:solidFill>
                <a:latin typeface="Noto Sans"/>
                <a:cs typeface="Noto Sans"/>
              </a:rPr>
              <a:t>άτομο </a:t>
            </a:r>
            <a:r>
              <a:rPr sz="1200" spc="5" dirty="0">
                <a:solidFill>
                  <a:srgbClr val="4A4B4C"/>
                </a:solidFill>
                <a:latin typeface="Noto Sans"/>
                <a:cs typeface="Noto Sans"/>
              </a:rPr>
              <a:t>είναι </a:t>
            </a:r>
            <a:r>
              <a:rPr sz="1200" dirty="0">
                <a:solidFill>
                  <a:srgbClr val="4A4B4C"/>
                </a:solidFill>
                <a:latin typeface="Noto Sans"/>
                <a:cs typeface="Noto Sans"/>
              </a:rPr>
              <a:t>σε </a:t>
            </a:r>
            <a:r>
              <a:rPr sz="1200" spc="5" dirty="0">
                <a:solidFill>
                  <a:srgbClr val="4A4B4C"/>
                </a:solidFill>
                <a:latin typeface="Noto Sans"/>
                <a:cs typeface="Noto Sans"/>
              </a:rPr>
              <a:t>θέση </a:t>
            </a:r>
            <a:r>
              <a:rPr sz="1200" dirty="0">
                <a:solidFill>
                  <a:srgbClr val="4A4B4C"/>
                </a:solidFill>
                <a:latin typeface="Noto Sans"/>
                <a:cs typeface="Noto Sans"/>
              </a:rPr>
              <a:t>να </a:t>
            </a:r>
            <a:r>
              <a:rPr sz="1200" spc="10" dirty="0">
                <a:solidFill>
                  <a:srgbClr val="4A4B4C"/>
                </a:solidFill>
                <a:latin typeface="Noto Sans"/>
                <a:cs typeface="Noto Sans"/>
              </a:rPr>
              <a:t>αντιληφθεί </a:t>
            </a:r>
            <a:r>
              <a:rPr sz="1200" dirty="0">
                <a:solidFill>
                  <a:srgbClr val="4A4B4C"/>
                </a:solidFill>
                <a:latin typeface="Noto Sans"/>
                <a:cs typeface="Noto Sans"/>
              </a:rPr>
              <a:t>και </a:t>
            </a:r>
            <a:r>
              <a:rPr sz="1200" spc="10" dirty="0">
                <a:solidFill>
                  <a:srgbClr val="4A4B4C"/>
                </a:solidFill>
                <a:latin typeface="Noto Sans"/>
                <a:cs typeface="Noto Sans"/>
              </a:rPr>
              <a:t>να  κατανοήσει</a:t>
            </a:r>
            <a:r>
              <a:rPr sz="1200" spc="-150" dirty="0">
                <a:solidFill>
                  <a:srgbClr val="4A4B4C"/>
                </a:solidFill>
                <a:latin typeface="Noto Sans"/>
                <a:cs typeface="Noto Sans"/>
              </a:rPr>
              <a:t> </a:t>
            </a:r>
            <a:r>
              <a:rPr sz="1200" spc="5" dirty="0">
                <a:solidFill>
                  <a:srgbClr val="4A4B4C"/>
                </a:solidFill>
                <a:latin typeface="Noto Sans"/>
                <a:cs typeface="Noto Sans"/>
              </a:rPr>
              <a:t>τις</a:t>
            </a:r>
            <a:r>
              <a:rPr sz="1200" spc="-150" dirty="0">
                <a:solidFill>
                  <a:srgbClr val="4A4B4C"/>
                </a:solidFill>
                <a:latin typeface="Noto Sans"/>
                <a:cs typeface="Noto Sans"/>
              </a:rPr>
              <a:t> </a:t>
            </a:r>
            <a:r>
              <a:rPr sz="1200" spc="10" dirty="0">
                <a:solidFill>
                  <a:srgbClr val="4A4B4C"/>
                </a:solidFill>
                <a:latin typeface="Noto Sans"/>
                <a:cs typeface="Noto Sans"/>
              </a:rPr>
              <a:t>πολιτισμικές</a:t>
            </a:r>
            <a:r>
              <a:rPr sz="1200" spc="-150" dirty="0">
                <a:solidFill>
                  <a:srgbClr val="4A4B4C"/>
                </a:solidFill>
                <a:latin typeface="Noto Sans"/>
                <a:cs typeface="Noto Sans"/>
              </a:rPr>
              <a:t> </a:t>
            </a:r>
            <a:r>
              <a:rPr sz="1200" spc="5" dirty="0">
                <a:solidFill>
                  <a:srgbClr val="4A4B4C"/>
                </a:solidFill>
                <a:latin typeface="Noto Sans"/>
                <a:cs typeface="Noto Sans"/>
              </a:rPr>
              <a:t>διαφορές</a:t>
            </a:r>
            <a:r>
              <a:rPr sz="1200" spc="-150" dirty="0">
                <a:solidFill>
                  <a:srgbClr val="4A4B4C"/>
                </a:solidFill>
                <a:latin typeface="Noto Sans"/>
                <a:cs typeface="Noto Sans"/>
              </a:rPr>
              <a:t> </a:t>
            </a:r>
            <a:r>
              <a:rPr sz="1200" spc="5" dirty="0">
                <a:solidFill>
                  <a:srgbClr val="4A4B4C"/>
                </a:solidFill>
                <a:latin typeface="Noto Sans"/>
                <a:cs typeface="Noto Sans"/>
              </a:rPr>
              <a:t>που</a:t>
            </a:r>
            <a:r>
              <a:rPr sz="1200" spc="-150" dirty="0">
                <a:solidFill>
                  <a:srgbClr val="4A4B4C"/>
                </a:solidFill>
                <a:latin typeface="Noto Sans"/>
                <a:cs typeface="Noto Sans"/>
              </a:rPr>
              <a:t> </a:t>
            </a:r>
            <a:r>
              <a:rPr sz="1200" spc="10" dirty="0">
                <a:solidFill>
                  <a:srgbClr val="4A4B4C"/>
                </a:solidFill>
                <a:latin typeface="Noto Sans"/>
                <a:cs typeface="Noto Sans"/>
              </a:rPr>
              <a:t>επηρεάζουν</a:t>
            </a:r>
            <a:r>
              <a:rPr sz="1200" spc="-150" dirty="0">
                <a:solidFill>
                  <a:srgbClr val="4A4B4C"/>
                </a:solidFill>
                <a:latin typeface="Noto Sans"/>
                <a:cs typeface="Noto Sans"/>
              </a:rPr>
              <a:t> </a:t>
            </a:r>
            <a:r>
              <a:rPr sz="1200" spc="5" dirty="0">
                <a:solidFill>
                  <a:srgbClr val="4A4B4C"/>
                </a:solidFill>
                <a:latin typeface="Noto Sans"/>
                <a:cs typeface="Noto Sans"/>
              </a:rPr>
              <a:t>τις</a:t>
            </a:r>
            <a:r>
              <a:rPr sz="1200" spc="-150" dirty="0">
                <a:solidFill>
                  <a:srgbClr val="4A4B4C"/>
                </a:solidFill>
                <a:latin typeface="Noto Sans"/>
                <a:cs typeface="Noto Sans"/>
              </a:rPr>
              <a:t> </a:t>
            </a:r>
            <a:r>
              <a:rPr sz="1200" spc="5" dirty="0">
                <a:solidFill>
                  <a:srgbClr val="4A4B4C"/>
                </a:solidFill>
                <a:latin typeface="Noto Sans"/>
                <a:cs typeface="Noto Sans"/>
              </a:rPr>
              <a:t>σκέψεις,</a:t>
            </a:r>
            <a:r>
              <a:rPr sz="1200" spc="-145" dirty="0">
                <a:solidFill>
                  <a:srgbClr val="4A4B4C"/>
                </a:solidFill>
                <a:latin typeface="Noto Sans"/>
                <a:cs typeface="Noto Sans"/>
              </a:rPr>
              <a:t> </a:t>
            </a:r>
            <a:r>
              <a:rPr sz="1200" dirty="0">
                <a:solidFill>
                  <a:srgbClr val="4A4B4C"/>
                </a:solidFill>
                <a:latin typeface="Noto Sans"/>
                <a:cs typeface="Noto Sans"/>
              </a:rPr>
              <a:t>τα</a:t>
            </a:r>
            <a:r>
              <a:rPr sz="1200" spc="-150" dirty="0">
                <a:solidFill>
                  <a:srgbClr val="4A4B4C"/>
                </a:solidFill>
                <a:latin typeface="Noto Sans"/>
                <a:cs typeface="Noto Sans"/>
              </a:rPr>
              <a:t> </a:t>
            </a:r>
            <a:r>
              <a:rPr sz="1200" spc="10" dirty="0">
                <a:solidFill>
                  <a:srgbClr val="4A4B4C"/>
                </a:solidFill>
                <a:latin typeface="Noto Sans"/>
                <a:cs typeface="Noto Sans"/>
              </a:rPr>
              <a:t>συναισθήματα  </a:t>
            </a:r>
            <a:r>
              <a:rPr sz="1200" dirty="0">
                <a:solidFill>
                  <a:srgbClr val="4A4B4C"/>
                </a:solidFill>
                <a:latin typeface="Noto Sans"/>
                <a:cs typeface="Noto Sans"/>
              </a:rPr>
              <a:t>και </a:t>
            </a:r>
            <a:r>
              <a:rPr sz="1200" spc="5" dirty="0">
                <a:solidFill>
                  <a:srgbClr val="4A4B4C"/>
                </a:solidFill>
                <a:latin typeface="Noto Sans"/>
                <a:cs typeface="Noto Sans"/>
              </a:rPr>
              <a:t>τις </a:t>
            </a:r>
            <a:r>
              <a:rPr sz="1200" spc="10" dirty="0">
                <a:solidFill>
                  <a:srgbClr val="4A4B4C"/>
                </a:solidFill>
                <a:latin typeface="Noto Sans"/>
                <a:cs typeface="Noto Sans"/>
              </a:rPr>
              <a:t>ενέργειες (Αρβανίτη, </a:t>
            </a:r>
            <a:r>
              <a:rPr sz="1200" spc="15" dirty="0">
                <a:solidFill>
                  <a:srgbClr val="4A4B4C"/>
                </a:solidFill>
                <a:latin typeface="Noto Sans"/>
                <a:cs typeface="Noto Sans"/>
              </a:rPr>
              <a:t>2014:</a:t>
            </a:r>
            <a:r>
              <a:rPr sz="1200" spc="195" dirty="0">
                <a:solidFill>
                  <a:srgbClr val="4A4B4C"/>
                </a:solidFill>
                <a:latin typeface="Noto Sans"/>
                <a:cs typeface="Noto Sans"/>
              </a:rPr>
              <a:t> </a:t>
            </a:r>
            <a:r>
              <a:rPr sz="1200" spc="15" dirty="0">
                <a:solidFill>
                  <a:srgbClr val="4A4B4C"/>
                </a:solidFill>
                <a:latin typeface="Noto Sans"/>
                <a:cs typeface="Noto Sans"/>
              </a:rPr>
              <a:t>105).</a:t>
            </a:r>
            <a:endParaRPr sz="1200" dirty="0">
              <a:latin typeface="Noto Sans"/>
              <a:cs typeface="Noto Sans"/>
            </a:endParaRPr>
          </a:p>
          <a:p>
            <a:pPr>
              <a:lnSpc>
                <a:spcPct val="100000"/>
              </a:lnSpc>
              <a:spcBef>
                <a:spcPts val="30"/>
              </a:spcBef>
            </a:pPr>
            <a:endParaRPr sz="1150" dirty="0">
              <a:latin typeface="Noto Sans"/>
              <a:cs typeface="Noto Sans"/>
            </a:endParaRPr>
          </a:p>
          <a:p>
            <a:pPr marL="12700" marR="6985" algn="just">
              <a:lnSpc>
                <a:spcPct val="111100"/>
              </a:lnSpc>
            </a:pPr>
            <a:r>
              <a:rPr sz="1200" dirty="0">
                <a:solidFill>
                  <a:srgbClr val="4A4B4C"/>
                </a:solidFill>
                <a:latin typeface="Noto Sans"/>
                <a:cs typeface="Noto Sans"/>
              </a:rPr>
              <a:t>Σε </a:t>
            </a:r>
            <a:r>
              <a:rPr sz="1200" spc="5" dirty="0">
                <a:solidFill>
                  <a:srgbClr val="4A4B4C"/>
                </a:solidFill>
                <a:latin typeface="Noto Sans"/>
                <a:cs typeface="Noto Sans"/>
              </a:rPr>
              <a:t>γενικές γραμμές, </a:t>
            </a:r>
            <a:r>
              <a:rPr sz="1200" spc="-10" dirty="0">
                <a:solidFill>
                  <a:srgbClr val="4A4B4C"/>
                </a:solidFill>
                <a:latin typeface="Noto Sans"/>
                <a:cs typeface="Noto Sans"/>
              </a:rPr>
              <a:t>η </a:t>
            </a:r>
            <a:r>
              <a:rPr sz="1200" spc="5" dirty="0">
                <a:solidFill>
                  <a:srgbClr val="4A4B4C"/>
                </a:solidFill>
                <a:latin typeface="Noto Sans"/>
                <a:cs typeface="Noto Sans"/>
              </a:rPr>
              <a:t>διαπολιτισμική </a:t>
            </a:r>
            <a:r>
              <a:rPr sz="1200" spc="10" dirty="0">
                <a:solidFill>
                  <a:srgbClr val="4A4B4C"/>
                </a:solidFill>
                <a:latin typeface="Noto Sans"/>
                <a:cs typeface="Noto Sans"/>
              </a:rPr>
              <a:t>ικανότητα αποτελείται </a:t>
            </a:r>
            <a:r>
              <a:rPr sz="1200" spc="5" dirty="0">
                <a:solidFill>
                  <a:srgbClr val="4A4B4C"/>
                </a:solidFill>
                <a:latin typeface="Noto Sans"/>
                <a:cs typeface="Noto Sans"/>
              </a:rPr>
              <a:t>από τις </a:t>
            </a:r>
            <a:r>
              <a:rPr sz="1200" spc="10" dirty="0">
                <a:solidFill>
                  <a:srgbClr val="4A4B4C"/>
                </a:solidFill>
                <a:latin typeface="Noto Sans"/>
                <a:cs typeface="Noto Sans"/>
              </a:rPr>
              <a:t>ικανότητες  </a:t>
            </a:r>
            <a:r>
              <a:rPr sz="1200" dirty="0">
                <a:solidFill>
                  <a:srgbClr val="4A4B4C"/>
                </a:solidFill>
                <a:latin typeface="Noto Sans"/>
                <a:cs typeface="Noto Sans"/>
              </a:rPr>
              <a:t>και </a:t>
            </a:r>
            <a:r>
              <a:rPr sz="1200" spc="5" dirty="0">
                <a:solidFill>
                  <a:srgbClr val="4A4B4C"/>
                </a:solidFill>
                <a:latin typeface="Noto Sans"/>
                <a:cs typeface="Noto Sans"/>
              </a:rPr>
              <a:t>τις </a:t>
            </a:r>
            <a:r>
              <a:rPr sz="1200" spc="10" dirty="0">
                <a:solidFill>
                  <a:srgbClr val="4A4B4C"/>
                </a:solidFill>
                <a:latin typeface="Noto Sans"/>
                <a:cs typeface="Noto Sans"/>
              </a:rPr>
              <a:t>αξίες </a:t>
            </a:r>
            <a:r>
              <a:rPr sz="1200" spc="5" dirty="0">
                <a:solidFill>
                  <a:srgbClr val="4A4B4C"/>
                </a:solidFill>
                <a:latin typeface="Noto Sans"/>
                <a:cs typeface="Noto Sans"/>
              </a:rPr>
              <a:t>που </a:t>
            </a:r>
            <a:r>
              <a:rPr sz="1200" spc="10" dirty="0">
                <a:solidFill>
                  <a:srgbClr val="4A4B4C"/>
                </a:solidFill>
                <a:latin typeface="Noto Sans"/>
                <a:cs typeface="Noto Sans"/>
              </a:rPr>
              <a:t>απαιτούνται </a:t>
            </a:r>
            <a:r>
              <a:rPr sz="1200" spc="5" dirty="0">
                <a:solidFill>
                  <a:srgbClr val="4A4B4C"/>
                </a:solidFill>
                <a:latin typeface="Noto Sans"/>
                <a:cs typeface="Noto Sans"/>
              </a:rPr>
              <a:t>για την επικοινωνία </a:t>
            </a:r>
            <a:r>
              <a:rPr sz="1200" dirty="0">
                <a:solidFill>
                  <a:srgbClr val="4A4B4C"/>
                </a:solidFill>
                <a:latin typeface="Noto Sans"/>
                <a:cs typeface="Noto Sans"/>
              </a:rPr>
              <a:t>με </a:t>
            </a:r>
            <a:r>
              <a:rPr sz="1200" spc="10" dirty="0">
                <a:solidFill>
                  <a:srgbClr val="4A4B4C"/>
                </a:solidFill>
                <a:latin typeface="Noto Sans"/>
                <a:cs typeface="Noto Sans"/>
              </a:rPr>
              <a:t>διάφορους κοινωνικούς  παράγοντες.</a:t>
            </a:r>
            <a:endParaRPr sz="1200" dirty="0">
              <a:latin typeface="Noto Sans"/>
              <a:cs typeface="Noto Sans"/>
            </a:endParaRPr>
          </a:p>
          <a:p>
            <a:pPr>
              <a:lnSpc>
                <a:spcPct val="100000"/>
              </a:lnSpc>
              <a:spcBef>
                <a:spcPts val="35"/>
              </a:spcBef>
            </a:pPr>
            <a:endParaRPr sz="1150" dirty="0">
              <a:latin typeface="Noto Sans"/>
              <a:cs typeface="Noto Sans"/>
            </a:endParaRPr>
          </a:p>
          <a:p>
            <a:pPr marL="12700" marR="5080" algn="just">
              <a:lnSpc>
                <a:spcPct val="111100"/>
              </a:lnSpc>
            </a:pPr>
            <a:r>
              <a:rPr sz="1200" spc="5" dirty="0">
                <a:solidFill>
                  <a:srgbClr val="4A4B4C"/>
                </a:solidFill>
                <a:latin typeface="Noto Sans"/>
                <a:cs typeface="Noto Sans"/>
              </a:rPr>
              <a:t>“Τα</a:t>
            </a:r>
            <a:r>
              <a:rPr sz="1200" spc="-70" dirty="0">
                <a:solidFill>
                  <a:srgbClr val="4A4B4C"/>
                </a:solidFill>
                <a:latin typeface="Noto Sans"/>
                <a:cs typeface="Noto Sans"/>
              </a:rPr>
              <a:t> </a:t>
            </a:r>
            <a:r>
              <a:rPr sz="1200" dirty="0">
                <a:solidFill>
                  <a:srgbClr val="4A4B4C"/>
                </a:solidFill>
                <a:latin typeface="Noto Sans"/>
                <a:cs typeface="Noto Sans"/>
              </a:rPr>
              <a:t>3</a:t>
            </a:r>
            <a:r>
              <a:rPr sz="1200" spc="-60" dirty="0">
                <a:solidFill>
                  <a:srgbClr val="4A4B4C"/>
                </a:solidFill>
                <a:latin typeface="Noto Sans"/>
                <a:cs typeface="Noto Sans"/>
              </a:rPr>
              <a:t> </a:t>
            </a:r>
            <a:r>
              <a:rPr sz="1200" dirty="0">
                <a:solidFill>
                  <a:srgbClr val="4A4B4C"/>
                </a:solidFill>
                <a:latin typeface="Noto Sans"/>
                <a:cs typeface="Noto Sans"/>
              </a:rPr>
              <a:t>κλειδιά</a:t>
            </a:r>
            <a:r>
              <a:rPr sz="1200" spc="-65" dirty="0">
                <a:solidFill>
                  <a:srgbClr val="4A4B4C"/>
                </a:solidFill>
                <a:latin typeface="Noto Sans"/>
                <a:cs typeface="Noto Sans"/>
              </a:rPr>
              <a:t> </a:t>
            </a:r>
            <a:r>
              <a:rPr sz="1200" spc="5" dirty="0">
                <a:solidFill>
                  <a:srgbClr val="4A4B4C"/>
                </a:solidFill>
                <a:latin typeface="Noto Sans"/>
                <a:cs typeface="Noto Sans"/>
              </a:rPr>
              <a:t>για</a:t>
            </a:r>
            <a:r>
              <a:rPr sz="1200" spc="-65" dirty="0">
                <a:solidFill>
                  <a:srgbClr val="4A4B4C"/>
                </a:solidFill>
                <a:latin typeface="Noto Sans"/>
                <a:cs typeface="Noto Sans"/>
              </a:rPr>
              <a:t> </a:t>
            </a:r>
            <a:r>
              <a:rPr sz="1200" dirty="0">
                <a:solidFill>
                  <a:srgbClr val="4A4B4C"/>
                </a:solidFill>
                <a:latin typeface="Noto Sans"/>
                <a:cs typeface="Noto Sans"/>
              </a:rPr>
              <a:t>τη</a:t>
            </a:r>
            <a:r>
              <a:rPr sz="1200" spc="-65" dirty="0">
                <a:solidFill>
                  <a:srgbClr val="4A4B4C"/>
                </a:solidFill>
                <a:latin typeface="Noto Sans"/>
                <a:cs typeface="Noto Sans"/>
              </a:rPr>
              <a:t> </a:t>
            </a:r>
            <a:r>
              <a:rPr sz="1200" spc="5" dirty="0">
                <a:solidFill>
                  <a:srgbClr val="4A4B4C"/>
                </a:solidFill>
                <a:latin typeface="Noto Sans"/>
                <a:cs typeface="Noto Sans"/>
              </a:rPr>
              <a:t>διαπολιτισμική</a:t>
            </a:r>
            <a:r>
              <a:rPr sz="1200" spc="-65" dirty="0">
                <a:solidFill>
                  <a:srgbClr val="4A4B4C"/>
                </a:solidFill>
                <a:latin typeface="Noto Sans"/>
                <a:cs typeface="Noto Sans"/>
              </a:rPr>
              <a:t> </a:t>
            </a:r>
            <a:r>
              <a:rPr sz="1200" spc="10" dirty="0">
                <a:solidFill>
                  <a:srgbClr val="4A4B4C"/>
                </a:solidFill>
                <a:latin typeface="Noto Sans"/>
                <a:cs typeface="Noto Sans"/>
              </a:rPr>
              <a:t>ικανότητα</a:t>
            </a:r>
            <a:r>
              <a:rPr sz="1200" spc="-60" dirty="0">
                <a:solidFill>
                  <a:srgbClr val="4A4B4C"/>
                </a:solidFill>
                <a:latin typeface="Noto Sans"/>
                <a:cs typeface="Noto Sans"/>
              </a:rPr>
              <a:t> </a:t>
            </a:r>
            <a:r>
              <a:rPr sz="1200" spc="10" dirty="0">
                <a:solidFill>
                  <a:srgbClr val="4A4B4C"/>
                </a:solidFill>
                <a:latin typeface="Noto Sans"/>
                <a:cs typeface="Noto Sans"/>
              </a:rPr>
              <a:t>αναφέρεται</a:t>
            </a:r>
            <a:r>
              <a:rPr sz="1200" spc="-60" dirty="0">
                <a:solidFill>
                  <a:srgbClr val="4A4B4C"/>
                </a:solidFill>
                <a:latin typeface="Noto Sans"/>
                <a:cs typeface="Noto Sans"/>
              </a:rPr>
              <a:t> </a:t>
            </a:r>
            <a:r>
              <a:rPr sz="1200" dirty="0">
                <a:solidFill>
                  <a:srgbClr val="4A4B4C"/>
                </a:solidFill>
                <a:latin typeface="Noto Sans"/>
                <a:cs typeface="Noto Sans"/>
              </a:rPr>
              <a:t>σε</a:t>
            </a:r>
            <a:r>
              <a:rPr sz="1200" spc="-60" dirty="0">
                <a:solidFill>
                  <a:srgbClr val="4A4B4C"/>
                </a:solidFill>
                <a:latin typeface="Noto Sans"/>
                <a:cs typeface="Noto Sans"/>
              </a:rPr>
              <a:t> </a:t>
            </a:r>
            <a:r>
              <a:rPr sz="1200" spc="5" dirty="0">
                <a:solidFill>
                  <a:srgbClr val="4A4B4C"/>
                </a:solidFill>
                <a:latin typeface="Noto Sans"/>
                <a:cs typeface="Noto Sans"/>
              </a:rPr>
              <a:t>ένα</a:t>
            </a:r>
            <a:r>
              <a:rPr sz="1200" spc="-70" dirty="0">
                <a:solidFill>
                  <a:srgbClr val="4A4B4C"/>
                </a:solidFill>
                <a:latin typeface="Noto Sans"/>
                <a:cs typeface="Noto Sans"/>
              </a:rPr>
              <a:t> </a:t>
            </a:r>
            <a:r>
              <a:rPr sz="1200" spc="10" dirty="0">
                <a:solidFill>
                  <a:srgbClr val="4A4B4C"/>
                </a:solidFill>
                <a:latin typeface="Noto Sans"/>
                <a:cs typeface="Noto Sans"/>
              </a:rPr>
              <a:t>σύνολο</a:t>
            </a:r>
            <a:r>
              <a:rPr sz="1200" spc="-60" dirty="0">
                <a:solidFill>
                  <a:srgbClr val="4A4B4C"/>
                </a:solidFill>
                <a:latin typeface="Noto Sans"/>
                <a:cs typeface="Noto Sans"/>
              </a:rPr>
              <a:t> </a:t>
            </a:r>
            <a:r>
              <a:rPr sz="1200" spc="10" dirty="0">
                <a:solidFill>
                  <a:srgbClr val="4A4B4C"/>
                </a:solidFill>
                <a:latin typeface="Noto Sans"/>
                <a:cs typeface="Noto Sans"/>
              </a:rPr>
              <a:t>γνωστικών  </a:t>
            </a:r>
            <a:r>
              <a:rPr sz="1200" spc="5" dirty="0">
                <a:solidFill>
                  <a:srgbClr val="4A4B4C"/>
                </a:solidFill>
                <a:latin typeface="Noto Sans"/>
                <a:cs typeface="Noto Sans"/>
              </a:rPr>
              <a:t>(σκέψης), </a:t>
            </a:r>
            <a:r>
              <a:rPr sz="1200" spc="10" dirty="0">
                <a:solidFill>
                  <a:srgbClr val="4A4B4C"/>
                </a:solidFill>
                <a:latin typeface="Noto Sans"/>
                <a:cs typeface="Noto Sans"/>
              </a:rPr>
              <a:t>συναισθηματικών (</a:t>
            </a:r>
            <a:r>
              <a:rPr lang="el-GR" sz="1200" spc="10" dirty="0">
                <a:solidFill>
                  <a:srgbClr val="4A4B4C"/>
                </a:solidFill>
                <a:latin typeface="Noto Sans"/>
                <a:cs typeface="Noto Sans"/>
              </a:rPr>
              <a:t>βιωμάτων</a:t>
            </a:r>
            <a:r>
              <a:rPr sz="1200" spc="10" dirty="0">
                <a:solidFill>
                  <a:srgbClr val="4A4B4C"/>
                </a:solidFill>
                <a:latin typeface="Noto Sans"/>
                <a:cs typeface="Noto Sans"/>
              </a:rPr>
              <a:t>) </a:t>
            </a:r>
            <a:r>
              <a:rPr sz="1200" dirty="0">
                <a:solidFill>
                  <a:srgbClr val="4A4B4C"/>
                </a:solidFill>
                <a:latin typeface="Noto Sans"/>
                <a:cs typeface="Noto Sans"/>
              </a:rPr>
              <a:t>και </a:t>
            </a:r>
            <a:r>
              <a:rPr sz="1200" spc="10" dirty="0">
                <a:solidFill>
                  <a:srgbClr val="4A4B4C"/>
                </a:solidFill>
                <a:latin typeface="Noto Sans"/>
                <a:cs typeface="Noto Sans"/>
              </a:rPr>
              <a:t>συμπεριφορικών δεξιοτήτων  </a:t>
            </a:r>
            <a:r>
              <a:rPr sz="1200" dirty="0">
                <a:solidFill>
                  <a:srgbClr val="4A4B4C"/>
                </a:solidFill>
                <a:latin typeface="Noto Sans"/>
                <a:cs typeface="Noto Sans"/>
              </a:rPr>
              <a:t>και </a:t>
            </a:r>
            <a:r>
              <a:rPr sz="1200" spc="10" dirty="0">
                <a:solidFill>
                  <a:srgbClr val="4A4B4C"/>
                </a:solidFill>
                <a:latin typeface="Noto Sans"/>
                <a:cs typeface="Noto Sans"/>
              </a:rPr>
              <a:t>χαρακτηριστικών </a:t>
            </a:r>
            <a:r>
              <a:rPr sz="1200" spc="5" dirty="0">
                <a:solidFill>
                  <a:srgbClr val="4A4B4C"/>
                </a:solidFill>
                <a:latin typeface="Noto Sans"/>
                <a:cs typeface="Noto Sans"/>
              </a:rPr>
              <a:t>που </a:t>
            </a:r>
            <a:r>
              <a:rPr sz="1200" spc="10" dirty="0">
                <a:solidFill>
                  <a:srgbClr val="4A4B4C"/>
                </a:solidFill>
                <a:latin typeface="Noto Sans"/>
                <a:cs typeface="Noto Sans"/>
              </a:rPr>
              <a:t>υποστηρίζουν αποτελεσματική </a:t>
            </a:r>
            <a:r>
              <a:rPr sz="1200" dirty="0">
                <a:solidFill>
                  <a:srgbClr val="4A4B4C"/>
                </a:solidFill>
                <a:latin typeface="Noto Sans"/>
                <a:cs typeface="Noto Sans"/>
              </a:rPr>
              <a:t>και </a:t>
            </a:r>
            <a:r>
              <a:rPr sz="1200" spc="10" dirty="0">
                <a:solidFill>
                  <a:srgbClr val="4A4B4C"/>
                </a:solidFill>
                <a:latin typeface="Noto Sans"/>
                <a:cs typeface="Noto Sans"/>
              </a:rPr>
              <a:t>κατάλληλη  </a:t>
            </a:r>
            <a:r>
              <a:rPr sz="1200" spc="5" dirty="0">
                <a:solidFill>
                  <a:srgbClr val="4A4B4C"/>
                </a:solidFill>
                <a:latin typeface="Noto Sans"/>
                <a:cs typeface="Noto Sans"/>
              </a:rPr>
              <a:t>αλληλεπίδραση </a:t>
            </a:r>
            <a:r>
              <a:rPr sz="1200" dirty="0">
                <a:solidFill>
                  <a:srgbClr val="4A4B4C"/>
                </a:solidFill>
                <a:latin typeface="Noto Sans"/>
                <a:cs typeface="Noto Sans"/>
              </a:rPr>
              <a:t>σε </a:t>
            </a:r>
            <a:r>
              <a:rPr sz="1200" spc="5" dirty="0">
                <a:solidFill>
                  <a:srgbClr val="4A4B4C"/>
                </a:solidFill>
                <a:latin typeface="Noto Sans"/>
                <a:cs typeface="Noto Sans"/>
              </a:rPr>
              <a:t>ποικίλα </a:t>
            </a:r>
            <a:r>
              <a:rPr sz="1200" spc="10" dirty="0">
                <a:solidFill>
                  <a:srgbClr val="4A4B4C"/>
                </a:solidFill>
                <a:latin typeface="Noto Sans"/>
                <a:cs typeface="Noto Sans"/>
              </a:rPr>
              <a:t>πολιτισμικά </a:t>
            </a:r>
            <a:r>
              <a:rPr sz="1200" spc="5" dirty="0">
                <a:solidFill>
                  <a:srgbClr val="4A4B4C"/>
                </a:solidFill>
                <a:latin typeface="Noto Sans"/>
                <a:cs typeface="Noto Sans"/>
              </a:rPr>
              <a:t>πλαίσια” (Bennet, </a:t>
            </a:r>
            <a:r>
              <a:rPr sz="1200" spc="15" dirty="0">
                <a:solidFill>
                  <a:srgbClr val="4A4B4C"/>
                </a:solidFill>
                <a:latin typeface="Noto Sans"/>
                <a:cs typeface="Noto Sans"/>
              </a:rPr>
              <a:t>2016:</a:t>
            </a:r>
            <a:r>
              <a:rPr sz="1200" spc="295" dirty="0">
                <a:solidFill>
                  <a:srgbClr val="4A4B4C"/>
                </a:solidFill>
                <a:latin typeface="Noto Sans"/>
                <a:cs typeface="Noto Sans"/>
              </a:rPr>
              <a:t> </a:t>
            </a:r>
            <a:r>
              <a:rPr sz="1200" spc="10" dirty="0">
                <a:solidFill>
                  <a:srgbClr val="4A4B4C"/>
                </a:solidFill>
                <a:latin typeface="Noto Sans"/>
                <a:cs typeface="Noto Sans"/>
              </a:rPr>
              <a:t>2).</a:t>
            </a:r>
            <a:endParaRPr sz="1200" dirty="0">
              <a:latin typeface="Noto Sans"/>
              <a:cs typeface="Noto Sans"/>
            </a:endParaRPr>
          </a:p>
          <a:p>
            <a:pPr>
              <a:lnSpc>
                <a:spcPct val="100000"/>
              </a:lnSpc>
              <a:spcBef>
                <a:spcPts val="60"/>
              </a:spcBef>
            </a:pPr>
            <a:endParaRPr sz="1250" dirty="0">
              <a:latin typeface="Noto Sans"/>
              <a:cs typeface="Noto Sans"/>
            </a:endParaRPr>
          </a:p>
          <a:p>
            <a:pPr marL="12700" algn="just">
              <a:lnSpc>
                <a:spcPct val="100000"/>
              </a:lnSpc>
            </a:pPr>
            <a:r>
              <a:rPr sz="1200" b="1" spc="10" dirty="0">
                <a:solidFill>
                  <a:srgbClr val="4A4B4C"/>
                </a:solidFill>
                <a:latin typeface="Noto Sans"/>
                <a:cs typeface="Noto Sans"/>
              </a:rPr>
              <a:t>Τα </a:t>
            </a:r>
            <a:r>
              <a:rPr sz="1200" b="1" spc="15" dirty="0">
                <a:solidFill>
                  <a:srgbClr val="4A4B4C"/>
                </a:solidFill>
                <a:latin typeface="Noto Sans"/>
                <a:cs typeface="Noto Sans"/>
              </a:rPr>
              <a:t>τρία κλειδιά </a:t>
            </a:r>
            <a:r>
              <a:rPr sz="1200" b="1" spc="10" dirty="0">
                <a:solidFill>
                  <a:srgbClr val="4A4B4C"/>
                </a:solidFill>
                <a:latin typeface="Noto Sans"/>
                <a:cs typeface="Noto Sans"/>
              </a:rPr>
              <a:t>για τη </a:t>
            </a:r>
            <a:r>
              <a:rPr sz="1200" b="1" spc="15" dirty="0">
                <a:solidFill>
                  <a:srgbClr val="4A4B4C"/>
                </a:solidFill>
                <a:latin typeface="Noto Sans"/>
                <a:cs typeface="Noto Sans"/>
              </a:rPr>
              <a:t>διαπολιτισμική ικανότητα </a:t>
            </a:r>
            <a:r>
              <a:rPr sz="1200" spc="5" dirty="0">
                <a:solidFill>
                  <a:srgbClr val="4A4B4C"/>
                </a:solidFill>
                <a:latin typeface="Noto Sans"/>
                <a:cs typeface="Noto Sans"/>
              </a:rPr>
              <a:t>(Bennet, </a:t>
            </a:r>
            <a:r>
              <a:rPr sz="1200" spc="15" dirty="0">
                <a:solidFill>
                  <a:srgbClr val="4A4B4C"/>
                </a:solidFill>
                <a:latin typeface="Noto Sans"/>
                <a:cs typeface="Noto Sans"/>
              </a:rPr>
              <a:t>2016: </a:t>
            </a:r>
            <a:r>
              <a:rPr sz="1200" spc="5" dirty="0">
                <a:solidFill>
                  <a:srgbClr val="4A4B4C"/>
                </a:solidFill>
                <a:latin typeface="Noto Sans"/>
                <a:cs typeface="Noto Sans"/>
              </a:rPr>
              <a:t>2)</a:t>
            </a:r>
            <a:r>
              <a:rPr sz="1200" spc="65" dirty="0">
                <a:solidFill>
                  <a:srgbClr val="4A4B4C"/>
                </a:solidFill>
                <a:latin typeface="Noto Sans"/>
                <a:cs typeface="Noto Sans"/>
              </a:rPr>
              <a:t> </a:t>
            </a:r>
            <a:r>
              <a:rPr sz="1200" spc="10" dirty="0">
                <a:solidFill>
                  <a:srgbClr val="4A4B4C"/>
                </a:solidFill>
                <a:latin typeface="Noto Sans"/>
                <a:cs typeface="Noto Sans"/>
              </a:rPr>
              <a:t>είναι:</a:t>
            </a:r>
            <a:endParaRPr sz="1200" dirty="0">
              <a:latin typeface="Noto Sans"/>
              <a:cs typeface="Noto Sans"/>
            </a:endParaRPr>
          </a:p>
        </p:txBody>
      </p:sp>
      <p:sp>
        <p:nvSpPr>
          <p:cNvPr id="3" name="object 3"/>
          <p:cNvSpPr/>
          <p:nvPr/>
        </p:nvSpPr>
        <p:spPr>
          <a:xfrm>
            <a:off x="2653068" y="6392265"/>
            <a:ext cx="154305" cy="308610"/>
          </a:xfrm>
          <a:custGeom>
            <a:avLst/>
            <a:gdLst/>
            <a:ahLst/>
            <a:cxnLst/>
            <a:rect l="l" t="t" r="r" b="b"/>
            <a:pathLst>
              <a:path w="154305" h="308609">
                <a:moveTo>
                  <a:pt x="0" y="0"/>
                </a:moveTo>
                <a:lnTo>
                  <a:pt x="0" y="308597"/>
                </a:lnTo>
                <a:lnTo>
                  <a:pt x="154292" y="154304"/>
                </a:lnTo>
                <a:lnTo>
                  <a:pt x="0" y="0"/>
                </a:lnTo>
                <a:close/>
              </a:path>
            </a:pathLst>
          </a:custGeom>
          <a:solidFill>
            <a:srgbClr val="049F86"/>
          </a:solidFill>
        </p:spPr>
        <p:txBody>
          <a:bodyPr wrap="square" lIns="0" tIns="0" rIns="0" bIns="0" rtlCol="0"/>
          <a:lstStyle/>
          <a:p>
            <a:endParaRPr/>
          </a:p>
        </p:txBody>
      </p:sp>
      <p:sp>
        <p:nvSpPr>
          <p:cNvPr id="4" name="object 4"/>
          <p:cNvSpPr/>
          <p:nvPr/>
        </p:nvSpPr>
        <p:spPr>
          <a:xfrm>
            <a:off x="4738611" y="6392265"/>
            <a:ext cx="154305" cy="308610"/>
          </a:xfrm>
          <a:custGeom>
            <a:avLst/>
            <a:gdLst/>
            <a:ahLst/>
            <a:cxnLst/>
            <a:rect l="l" t="t" r="r" b="b"/>
            <a:pathLst>
              <a:path w="154304" h="308609">
                <a:moveTo>
                  <a:pt x="0" y="0"/>
                </a:moveTo>
                <a:lnTo>
                  <a:pt x="0" y="308597"/>
                </a:lnTo>
                <a:lnTo>
                  <a:pt x="154292" y="154304"/>
                </a:lnTo>
                <a:lnTo>
                  <a:pt x="0" y="0"/>
                </a:lnTo>
                <a:close/>
              </a:path>
            </a:pathLst>
          </a:custGeom>
          <a:solidFill>
            <a:srgbClr val="049F86"/>
          </a:solidFill>
        </p:spPr>
        <p:txBody>
          <a:bodyPr wrap="square" lIns="0" tIns="0" rIns="0" bIns="0" rtlCol="0"/>
          <a:lstStyle/>
          <a:p>
            <a:endParaRPr/>
          </a:p>
        </p:txBody>
      </p:sp>
      <p:sp>
        <p:nvSpPr>
          <p:cNvPr id="5" name="object 5"/>
          <p:cNvSpPr txBox="1"/>
          <p:nvPr/>
        </p:nvSpPr>
        <p:spPr>
          <a:xfrm>
            <a:off x="720001" y="5731992"/>
            <a:ext cx="1944370" cy="1620520"/>
          </a:xfrm>
          <a:prstGeom prst="rect">
            <a:avLst/>
          </a:prstGeom>
          <a:solidFill>
            <a:srgbClr val="049F86"/>
          </a:solidFill>
        </p:spPr>
        <p:txBody>
          <a:bodyPr vert="horz" wrap="square" lIns="0" tIns="137160" rIns="0" bIns="0" rtlCol="0">
            <a:spAutoFit/>
          </a:bodyPr>
          <a:lstStyle/>
          <a:p>
            <a:pPr marL="142875">
              <a:lnSpc>
                <a:spcPts val="1420"/>
              </a:lnSpc>
              <a:spcBef>
                <a:spcPts val="1080"/>
              </a:spcBef>
            </a:pPr>
            <a:r>
              <a:rPr sz="1200" b="1" spc="-5" dirty="0">
                <a:solidFill>
                  <a:srgbClr val="FFFFFF"/>
                </a:solidFill>
                <a:latin typeface="Noto Sans"/>
                <a:cs typeface="Noto Sans"/>
              </a:rPr>
              <a:t>01.</a:t>
            </a:r>
            <a:endParaRPr sz="1200">
              <a:latin typeface="Noto Sans"/>
              <a:cs typeface="Noto Sans"/>
            </a:endParaRPr>
          </a:p>
          <a:p>
            <a:pPr marL="142875">
              <a:lnSpc>
                <a:spcPts val="1420"/>
              </a:lnSpc>
            </a:pPr>
            <a:r>
              <a:rPr sz="1200" b="1" spc="-5" dirty="0">
                <a:solidFill>
                  <a:srgbClr val="FFFFFF"/>
                </a:solidFill>
                <a:latin typeface="Noto Sans"/>
                <a:cs typeface="Noto Sans"/>
              </a:rPr>
              <a:t>Περιέργεια</a:t>
            </a:r>
            <a:endParaRPr sz="1200">
              <a:latin typeface="Noto Sans"/>
              <a:cs typeface="Noto Sans"/>
            </a:endParaRPr>
          </a:p>
          <a:p>
            <a:pPr>
              <a:lnSpc>
                <a:spcPct val="100000"/>
              </a:lnSpc>
              <a:spcBef>
                <a:spcPts val="45"/>
              </a:spcBef>
            </a:pPr>
            <a:endParaRPr sz="1700">
              <a:latin typeface="Noto Sans"/>
              <a:cs typeface="Noto Sans"/>
            </a:endParaRPr>
          </a:p>
          <a:p>
            <a:pPr marL="142875" marR="357505">
              <a:lnSpc>
                <a:spcPct val="116700"/>
              </a:lnSpc>
            </a:pPr>
            <a:r>
              <a:rPr sz="1000" spc="-10" dirty="0">
                <a:solidFill>
                  <a:srgbClr val="FFFFFF"/>
                </a:solidFill>
                <a:latin typeface="Noto Sans"/>
                <a:cs typeface="Noto Sans"/>
              </a:rPr>
              <a:t>Εξερευνώντας </a:t>
            </a:r>
            <a:r>
              <a:rPr sz="1000" spc="-5" dirty="0">
                <a:solidFill>
                  <a:srgbClr val="FFFFFF"/>
                </a:solidFill>
                <a:latin typeface="Noto Sans"/>
                <a:cs typeface="Noto Sans"/>
              </a:rPr>
              <a:t>αυτά</a:t>
            </a:r>
            <a:r>
              <a:rPr sz="1000" spc="-75" dirty="0">
                <a:solidFill>
                  <a:srgbClr val="FFFFFF"/>
                </a:solidFill>
                <a:latin typeface="Noto Sans"/>
                <a:cs typeface="Noto Sans"/>
              </a:rPr>
              <a:t> </a:t>
            </a:r>
            <a:r>
              <a:rPr sz="1000" spc="-5" dirty="0">
                <a:solidFill>
                  <a:srgbClr val="FFFFFF"/>
                </a:solidFill>
                <a:latin typeface="Noto Sans"/>
                <a:cs typeface="Noto Sans"/>
              </a:rPr>
              <a:t>που  </a:t>
            </a:r>
            <a:r>
              <a:rPr sz="1000" spc="-20" dirty="0">
                <a:solidFill>
                  <a:srgbClr val="FFFFFF"/>
                </a:solidFill>
                <a:latin typeface="Noto Sans"/>
                <a:cs typeface="Noto Sans"/>
              </a:rPr>
              <a:t>δεν</a:t>
            </a:r>
            <a:r>
              <a:rPr sz="1000" spc="-5" dirty="0">
                <a:solidFill>
                  <a:srgbClr val="FFFFFF"/>
                </a:solidFill>
                <a:latin typeface="Noto Sans"/>
                <a:cs typeface="Noto Sans"/>
              </a:rPr>
              <a:t> </a:t>
            </a:r>
            <a:r>
              <a:rPr sz="1000" spc="-15" dirty="0">
                <a:solidFill>
                  <a:srgbClr val="FFFFFF"/>
                </a:solidFill>
                <a:latin typeface="Noto Sans"/>
                <a:cs typeface="Noto Sans"/>
              </a:rPr>
              <a:t>καταλαβαίνουμε</a:t>
            </a:r>
            <a:endParaRPr sz="1000">
              <a:latin typeface="Noto Sans"/>
              <a:cs typeface="Noto Sans"/>
            </a:endParaRPr>
          </a:p>
        </p:txBody>
      </p:sp>
      <p:sp>
        <p:nvSpPr>
          <p:cNvPr id="8" name="object 8"/>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13</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6" name="object 6"/>
          <p:cNvSpPr txBox="1"/>
          <p:nvPr/>
        </p:nvSpPr>
        <p:spPr>
          <a:xfrm>
            <a:off x="2807995" y="5731992"/>
            <a:ext cx="1944370" cy="1620520"/>
          </a:xfrm>
          <a:prstGeom prst="rect">
            <a:avLst/>
          </a:prstGeom>
          <a:solidFill>
            <a:srgbClr val="049F86"/>
          </a:solidFill>
        </p:spPr>
        <p:txBody>
          <a:bodyPr vert="horz" wrap="square" lIns="0" tIns="137160" rIns="0" bIns="0" rtlCol="0">
            <a:spAutoFit/>
          </a:bodyPr>
          <a:lstStyle/>
          <a:p>
            <a:pPr marL="135890">
              <a:lnSpc>
                <a:spcPts val="1420"/>
              </a:lnSpc>
              <a:spcBef>
                <a:spcPts val="1080"/>
              </a:spcBef>
            </a:pPr>
            <a:r>
              <a:rPr sz="1200" b="1" spc="-5" dirty="0">
                <a:solidFill>
                  <a:srgbClr val="FFFFFF"/>
                </a:solidFill>
                <a:latin typeface="Noto Sans"/>
                <a:cs typeface="Noto Sans"/>
              </a:rPr>
              <a:t>02.</a:t>
            </a:r>
            <a:endParaRPr sz="1200">
              <a:latin typeface="Noto Sans"/>
              <a:cs typeface="Noto Sans"/>
            </a:endParaRPr>
          </a:p>
          <a:p>
            <a:pPr marL="135890" marR="548005">
              <a:lnSpc>
                <a:spcPts val="1400"/>
              </a:lnSpc>
              <a:spcBef>
                <a:spcPts val="60"/>
              </a:spcBef>
            </a:pPr>
            <a:r>
              <a:rPr sz="1200" b="1" spc="-5" dirty="0">
                <a:solidFill>
                  <a:srgbClr val="FFFFFF"/>
                </a:solidFill>
                <a:latin typeface="Noto Sans"/>
                <a:cs typeface="Noto Sans"/>
              </a:rPr>
              <a:t>Γνωστική  </a:t>
            </a:r>
            <a:r>
              <a:rPr sz="1200" b="1" dirty="0">
                <a:solidFill>
                  <a:srgbClr val="FFFFFF"/>
                </a:solidFill>
                <a:latin typeface="Noto Sans"/>
                <a:cs typeface="Noto Sans"/>
              </a:rPr>
              <a:t>πολυπλοκότητα</a:t>
            </a:r>
            <a:endParaRPr sz="1200">
              <a:latin typeface="Noto Sans"/>
              <a:cs typeface="Noto Sans"/>
            </a:endParaRPr>
          </a:p>
          <a:p>
            <a:pPr marL="135890" marR="712470">
              <a:lnSpc>
                <a:spcPct val="116700"/>
              </a:lnSpc>
              <a:spcBef>
                <a:spcPts val="1120"/>
              </a:spcBef>
            </a:pPr>
            <a:r>
              <a:rPr sz="1000" spc="-5" dirty="0">
                <a:solidFill>
                  <a:srgbClr val="FFFFFF"/>
                </a:solidFill>
                <a:latin typeface="Noto Sans"/>
                <a:cs typeface="Noto Sans"/>
              </a:rPr>
              <a:t>Βλέποντας</a:t>
            </a:r>
            <a:r>
              <a:rPr sz="1000" spc="-70" dirty="0">
                <a:solidFill>
                  <a:srgbClr val="FFFFFF"/>
                </a:solidFill>
                <a:latin typeface="Noto Sans"/>
                <a:cs typeface="Noto Sans"/>
              </a:rPr>
              <a:t> </a:t>
            </a:r>
            <a:r>
              <a:rPr sz="1000" spc="-10" dirty="0">
                <a:solidFill>
                  <a:srgbClr val="FFFFFF"/>
                </a:solidFill>
                <a:latin typeface="Noto Sans"/>
                <a:cs typeface="Noto Sans"/>
              </a:rPr>
              <a:t>πολλές  προοπτικές</a:t>
            </a:r>
            <a:endParaRPr sz="1000">
              <a:latin typeface="Noto Sans"/>
              <a:cs typeface="Noto Sans"/>
            </a:endParaRPr>
          </a:p>
        </p:txBody>
      </p:sp>
      <p:sp>
        <p:nvSpPr>
          <p:cNvPr id="7" name="object 7"/>
          <p:cNvSpPr txBox="1"/>
          <p:nvPr/>
        </p:nvSpPr>
        <p:spPr>
          <a:xfrm>
            <a:off x="4896001" y="5731992"/>
            <a:ext cx="1961907" cy="1565429"/>
          </a:xfrm>
          <a:prstGeom prst="rect">
            <a:avLst/>
          </a:prstGeom>
          <a:solidFill>
            <a:srgbClr val="049F86"/>
          </a:solidFill>
        </p:spPr>
        <p:txBody>
          <a:bodyPr vert="horz" wrap="square" lIns="0" tIns="137160" rIns="0" bIns="0" rtlCol="0">
            <a:spAutoFit/>
          </a:bodyPr>
          <a:lstStyle/>
          <a:p>
            <a:pPr marL="135890">
              <a:lnSpc>
                <a:spcPts val="1420"/>
              </a:lnSpc>
              <a:spcBef>
                <a:spcPts val="1080"/>
              </a:spcBef>
            </a:pPr>
            <a:r>
              <a:rPr sz="1200" b="1" spc="-5" dirty="0">
                <a:solidFill>
                  <a:srgbClr val="FFFFFF"/>
                </a:solidFill>
                <a:latin typeface="Noto Sans"/>
                <a:cs typeface="Noto Sans"/>
              </a:rPr>
              <a:t>03.</a:t>
            </a:r>
            <a:endParaRPr sz="1200" dirty="0">
              <a:latin typeface="Noto Sans"/>
              <a:cs typeface="Noto Sans"/>
            </a:endParaRPr>
          </a:p>
          <a:p>
            <a:pPr marL="135890">
              <a:lnSpc>
                <a:spcPts val="1420"/>
              </a:lnSpc>
            </a:pPr>
            <a:r>
              <a:rPr lang="el-GR" sz="1200" b="1" spc="-5" dirty="0" err="1">
                <a:solidFill>
                  <a:srgbClr val="FFFFFF"/>
                </a:solidFill>
                <a:latin typeface="Noto Sans"/>
                <a:cs typeface="Noto Sans"/>
              </a:rPr>
              <a:t>Ενσυναίσθηση</a:t>
            </a:r>
            <a:endParaRPr lang="el-GR" sz="1200" b="1" spc="-5" dirty="0">
              <a:solidFill>
                <a:srgbClr val="FFFFFF"/>
              </a:solidFill>
              <a:latin typeface="Noto Sans"/>
              <a:cs typeface="Noto Sans"/>
            </a:endParaRPr>
          </a:p>
          <a:p>
            <a:pPr marL="135890">
              <a:lnSpc>
                <a:spcPts val="1420"/>
              </a:lnSpc>
            </a:pPr>
            <a:endParaRPr lang="el-GR" sz="1200" b="1" spc="-5" dirty="0">
              <a:solidFill>
                <a:srgbClr val="FFFFFF"/>
              </a:solidFill>
              <a:latin typeface="Noto Sans"/>
              <a:cs typeface="Noto Sans"/>
            </a:endParaRPr>
          </a:p>
          <a:p>
            <a:pPr marL="135890" marR="138430">
              <a:lnSpc>
                <a:spcPct val="116700"/>
              </a:lnSpc>
            </a:pPr>
            <a:r>
              <a:rPr sz="1000" spc="-15" dirty="0">
                <a:solidFill>
                  <a:srgbClr val="FFFFFF"/>
                </a:solidFill>
                <a:latin typeface="Noto Sans"/>
                <a:cs typeface="Noto Sans"/>
              </a:rPr>
              <a:t>Κατα</a:t>
            </a:r>
            <a:r>
              <a:rPr sz="1000" spc="-15" dirty="0" err="1">
                <a:solidFill>
                  <a:srgbClr val="FFFFFF"/>
                </a:solidFill>
                <a:latin typeface="Noto Sans"/>
                <a:cs typeface="Noto Sans"/>
              </a:rPr>
              <a:t>νόηση</a:t>
            </a:r>
            <a:r>
              <a:rPr sz="1000" spc="-15" dirty="0">
                <a:solidFill>
                  <a:srgbClr val="FFFFFF"/>
                </a:solidFill>
                <a:latin typeface="Noto Sans"/>
                <a:cs typeface="Noto Sans"/>
              </a:rPr>
              <a:t> </a:t>
            </a:r>
            <a:r>
              <a:rPr sz="1000" spc="-20" dirty="0">
                <a:solidFill>
                  <a:srgbClr val="FFFFFF"/>
                </a:solidFill>
                <a:latin typeface="Noto Sans"/>
                <a:cs typeface="Noto Sans"/>
              </a:rPr>
              <a:t>και</a:t>
            </a:r>
            <a:r>
              <a:rPr sz="1000" spc="-90" dirty="0">
                <a:solidFill>
                  <a:srgbClr val="FFFFFF"/>
                </a:solidFill>
                <a:latin typeface="Noto Sans"/>
                <a:cs typeface="Noto Sans"/>
              </a:rPr>
              <a:t> </a:t>
            </a:r>
            <a:r>
              <a:rPr sz="1000" spc="-15" dirty="0">
                <a:solidFill>
                  <a:srgbClr val="FFFFFF"/>
                </a:solidFill>
                <a:latin typeface="Noto Sans"/>
                <a:cs typeface="Noto Sans"/>
              </a:rPr>
              <a:t>προσαρμογή  σε </a:t>
            </a:r>
            <a:r>
              <a:rPr sz="1000" spc="-25" dirty="0">
                <a:solidFill>
                  <a:srgbClr val="FFFFFF"/>
                </a:solidFill>
                <a:latin typeface="Noto Sans"/>
                <a:cs typeface="Noto Sans"/>
              </a:rPr>
              <a:t>διαφορετικές </a:t>
            </a:r>
            <a:r>
              <a:rPr sz="1000" spc="-20" dirty="0">
                <a:solidFill>
                  <a:srgbClr val="FFFFFF"/>
                </a:solidFill>
                <a:latin typeface="Noto Sans"/>
                <a:cs typeface="Noto Sans"/>
              </a:rPr>
              <a:t>μορφές  πολιτισμού</a:t>
            </a:r>
            <a:endParaRPr lang="el-GR" sz="1000" spc="-20" dirty="0">
              <a:solidFill>
                <a:srgbClr val="FFFFFF"/>
              </a:solidFill>
              <a:latin typeface="Noto Sans"/>
              <a:cs typeface="Noto Sans"/>
            </a:endParaRPr>
          </a:p>
          <a:p>
            <a:pPr marL="135890" marR="138430">
              <a:lnSpc>
                <a:spcPct val="116700"/>
              </a:lnSpc>
            </a:pPr>
            <a:endParaRPr lang="el-GR" sz="1000" spc="-20" dirty="0">
              <a:solidFill>
                <a:srgbClr val="FFFFFF"/>
              </a:solidFill>
              <a:latin typeface="Noto Sans"/>
              <a:cs typeface="Noto Sans"/>
            </a:endParaRPr>
          </a:p>
          <a:p>
            <a:pPr marL="135890" marR="138430">
              <a:lnSpc>
                <a:spcPct val="116700"/>
              </a:lnSpc>
            </a:pPr>
            <a:endParaRPr lang="el-GR" sz="1000" spc="-20" dirty="0">
              <a:solidFill>
                <a:srgbClr val="FFFFFF"/>
              </a:solidFill>
              <a:latin typeface="Noto Sans"/>
              <a:cs typeface="Noto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4093845" cy="665480"/>
          </a:xfrm>
          <a:prstGeom prst="rect">
            <a:avLst/>
          </a:prstGeom>
        </p:spPr>
        <p:txBody>
          <a:bodyPr vert="horz" wrap="square" lIns="0" tIns="48260" rIns="0" bIns="0" rtlCol="0">
            <a:spAutoFit/>
          </a:bodyPr>
          <a:lstStyle/>
          <a:p>
            <a:pPr marL="12700" marR="5080">
              <a:lnSpc>
                <a:spcPts val="2400"/>
              </a:lnSpc>
              <a:spcBef>
                <a:spcPts val="380"/>
              </a:spcBef>
            </a:pPr>
            <a:r>
              <a:rPr sz="2200" b="1" spc="105" dirty="0" err="1">
                <a:solidFill>
                  <a:srgbClr val="4A4B4C"/>
                </a:solidFill>
                <a:latin typeface="Arial"/>
                <a:cs typeface="Arial"/>
              </a:rPr>
              <a:t>Δι</a:t>
            </a:r>
            <a:r>
              <a:rPr sz="2200" b="1" spc="105" dirty="0">
                <a:solidFill>
                  <a:srgbClr val="4A4B4C"/>
                </a:solidFill>
                <a:latin typeface="Arial"/>
                <a:cs typeface="Arial"/>
              </a:rPr>
              <a:t>απολιτισμικ</a:t>
            </a:r>
            <a:r>
              <a:rPr lang="el-GR" sz="2200" b="1" spc="105" dirty="0">
                <a:solidFill>
                  <a:srgbClr val="4A4B4C"/>
                </a:solidFill>
                <a:latin typeface="Arial"/>
                <a:cs typeface="Arial"/>
              </a:rPr>
              <a:t>η </a:t>
            </a:r>
            <a:r>
              <a:rPr lang="el-GR" sz="2200" b="1" spc="105" dirty="0" err="1">
                <a:solidFill>
                  <a:srgbClr val="4A4B4C"/>
                </a:solidFill>
                <a:latin typeface="Arial"/>
                <a:cs typeface="Arial"/>
              </a:rPr>
              <a:t>Ικανοτητα</a:t>
            </a:r>
            <a:r>
              <a:rPr sz="2200" b="1" spc="90" dirty="0">
                <a:solidFill>
                  <a:srgbClr val="4A4B4C"/>
                </a:solidFill>
                <a:latin typeface="Arial"/>
                <a:cs typeface="Arial"/>
              </a:rPr>
              <a:t>:  </a:t>
            </a:r>
            <a:r>
              <a:rPr sz="2200" b="1" spc="150" dirty="0">
                <a:solidFill>
                  <a:srgbClr val="4A4B4C"/>
                </a:solidFill>
                <a:latin typeface="Arial"/>
                <a:cs typeface="Arial"/>
              </a:rPr>
              <a:t>Ορισμος</a:t>
            </a:r>
            <a:r>
              <a:rPr sz="2200" b="1" spc="130" dirty="0">
                <a:solidFill>
                  <a:srgbClr val="4A4B4C"/>
                </a:solidFill>
                <a:latin typeface="Arial"/>
                <a:cs typeface="Arial"/>
              </a:rPr>
              <a:t> </a:t>
            </a:r>
            <a:r>
              <a:rPr sz="2200" b="1" spc="105" dirty="0">
                <a:solidFill>
                  <a:srgbClr val="4A4B4C"/>
                </a:solidFill>
                <a:latin typeface="Arial"/>
                <a:cs typeface="Arial"/>
              </a:rPr>
              <a:t>Εργασιας</a:t>
            </a:r>
            <a:endParaRPr sz="2200" dirty="0">
              <a:latin typeface="Arial"/>
              <a:cs typeface="Arial"/>
            </a:endParaRPr>
          </a:p>
        </p:txBody>
      </p:sp>
      <p:sp>
        <p:nvSpPr>
          <p:cNvPr id="3" name="object 3"/>
          <p:cNvSpPr txBox="1"/>
          <p:nvPr/>
        </p:nvSpPr>
        <p:spPr>
          <a:xfrm>
            <a:off x="739051" y="1914449"/>
            <a:ext cx="6082030" cy="2065117"/>
          </a:xfrm>
          <a:prstGeom prst="rect">
            <a:avLst/>
          </a:prstGeom>
          <a:ln w="38100">
            <a:solidFill>
              <a:srgbClr val="EB2847"/>
            </a:solidFill>
          </a:ln>
        </p:spPr>
        <p:txBody>
          <a:bodyPr vert="horz" wrap="square" lIns="0" tIns="6350" rIns="0" bIns="0" rtlCol="0">
            <a:spAutoFit/>
          </a:bodyPr>
          <a:lstStyle/>
          <a:p>
            <a:pPr>
              <a:lnSpc>
                <a:spcPct val="100000"/>
              </a:lnSpc>
              <a:spcBef>
                <a:spcPts val="50"/>
              </a:spcBef>
            </a:pPr>
            <a:endParaRPr sz="1800" dirty="0">
              <a:latin typeface="Times New Roman"/>
              <a:cs typeface="Times New Roman"/>
            </a:endParaRPr>
          </a:p>
          <a:p>
            <a:pPr marL="454025" marR="838200">
              <a:lnSpc>
                <a:spcPct val="104200"/>
              </a:lnSpc>
            </a:pPr>
            <a:r>
              <a:rPr sz="1600" b="1" spc="20" dirty="0">
                <a:solidFill>
                  <a:srgbClr val="EB2847"/>
                </a:solidFill>
                <a:latin typeface="Noto Sans"/>
                <a:cs typeface="Noto Sans"/>
              </a:rPr>
              <a:t>“Η </a:t>
            </a:r>
            <a:r>
              <a:rPr sz="1600" b="1" spc="-100" dirty="0">
                <a:solidFill>
                  <a:srgbClr val="EB2847"/>
                </a:solidFill>
                <a:latin typeface="Noto Sans"/>
                <a:cs typeface="Noto Sans"/>
              </a:rPr>
              <a:t>Δ</a:t>
            </a:r>
            <a:r>
              <a:rPr lang="el-GR" sz="1600" b="1" spc="-100" dirty="0">
                <a:solidFill>
                  <a:srgbClr val="EB2847"/>
                </a:solidFill>
                <a:latin typeface="Noto Sans"/>
                <a:cs typeface="Noto Sans"/>
              </a:rPr>
              <a:t>Ι</a:t>
            </a:r>
            <a:r>
              <a:rPr sz="1600" b="1" spc="-100" dirty="0">
                <a:solidFill>
                  <a:srgbClr val="EB2847"/>
                </a:solidFill>
                <a:latin typeface="Noto Sans"/>
                <a:cs typeface="Noto Sans"/>
              </a:rPr>
              <a:t>ΑΠΌΛ</a:t>
            </a:r>
            <a:r>
              <a:rPr lang="el-GR" sz="1600" b="1" spc="-100" dirty="0">
                <a:solidFill>
                  <a:srgbClr val="EB2847"/>
                </a:solidFill>
                <a:latin typeface="Noto Sans"/>
                <a:cs typeface="Noto Sans"/>
              </a:rPr>
              <a:t>Ι</a:t>
            </a:r>
            <a:r>
              <a:rPr sz="1600" b="1" spc="-100" dirty="0">
                <a:solidFill>
                  <a:srgbClr val="EB2847"/>
                </a:solidFill>
                <a:latin typeface="Noto Sans"/>
                <a:cs typeface="Noto Sans"/>
              </a:rPr>
              <a:t>ΤΊΣΜΊΚΗ </a:t>
            </a:r>
            <a:r>
              <a:rPr lang="el-GR" sz="1600" b="1" spc="-50" dirty="0">
                <a:solidFill>
                  <a:srgbClr val="EB2847"/>
                </a:solidFill>
                <a:latin typeface="Noto Sans"/>
                <a:cs typeface="Noto Sans"/>
              </a:rPr>
              <a:t>Ι</a:t>
            </a:r>
            <a:r>
              <a:rPr sz="1600" b="1" spc="-50" dirty="0">
                <a:solidFill>
                  <a:srgbClr val="EB2847"/>
                </a:solidFill>
                <a:latin typeface="Noto Sans"/>
                <a:cs typeface="Noto Sans"/>
              </a:rPr>
              <a:t>ΚΑΝ</a:t>
            </a:r>
            <a:r>
              <a:rPr lang="el-GR" sz="1600" b="1" spc="-50" dirty="0">
                <a:solidFill>
                  <a:srgbClr val="EB2847"/>
                </a:solidFill>
                <a:latin typeface="Noto Sans"/>
                <a:cs typeface="Noto Sans"/>
              </a:rPr>
              <a:t>Ο</a:t>
            </a:r>
            <a:r>
              <a:rPr sz="1600" b="1" spc="-50" dirty="0">
                <a:solidFill>
                  <a:srgbClr val="EB2847"/>
                </a:solidFill>
                <a:latin typeface="Noto Sans"/>
                <a:cs typeface="Noto Sans"/>
              </a:rPr>
              <a:t>ΤΗΤΑ </a:t>
            </a:r>
            <a:r>
              <a:rPr sz="1600" b="1" spc="-125" dirty="0">
                <a:solidFill>
                  <a:srgbClr val="EB2847"/>
                </a:solidFill>
                <a:latin typeface="Noto Sans"/>
                <a:cs typeface="Noto Sans"/>
              </a:rPr>
              <a:t>ΕΊΝΑ</a:t>
            </a:r>
            <a:r>
              <a:rPr lang="el-GR" sz="1600" b="1" spc="-125" dirty="0">
                <a:solidFill>
                  <a:srgbClr val="EB2847"/>
                </a:solidFill>
                <a:latin typeface="Noto Sans"/>
                <a:cs typeface="Noto Sans"/>
              </a:rPr>
              <a:t>Ι</a:t>
            </a:r>
            <a:r>
              <a:rPr sz="1600" b="1" spc="-125" dirty="0">
                <a:solidFill>
                  <a:srgbClr val="EB2847"/>
                </a:solidFill>
                <a:latin typeface="Noto Sans"/>
                <a:cs typeface="Noto Sans"/>
              </a:rPr>
              <a:t> </a:t>
            </a:r>
            <a:r>
              <a:rPr sz="1600" b="1" dirty="0">
                <a:solidFill>
                  <a:srgbClr val="EB2847"/>
                </a:solidFill>
                <a:latin typeface="Noto Sans"/>
                <a:cs typeface="Noto Sans"/>
              </a:rPr>
              <a:t>Η  </a:t>
            </a:r>
            <a:r>
              <a:rPr sz="1600" b="1" spc="-50" dirty="0">
                <a:solidFill>
                  <a:srgbClr val="EB2847"/>
                </a:solidFill>
                <a:latin typeface="Noto Sans"/>
                <a:cs typeface="Noto Sans"/>
              </a:rPr>
              <a:t>ΊΚΑΝΌΤΗΤΑ </a:t>
            </a:r>
            <a:r>
              <a:rPr sz="1600" b="1" spc="-40" dirty="0">
                <a:solidFill>
                  <a:srgbClr val="EB2847"/>
                </a:solidFill>
                <a:latin typeface="Noto Sans"/>
                <a:cs typeface="Noto Sans"/>
              </a:rPr>
              <a:t>ΑΝΑΠΤΎΞΗΣ </a:t>
            </a:r>
            <a:r>
              <a:rPr sz="1600" b="1" spc="-35" dirty="0">
                <a:solidFill>
                  <a:srgbClr val="EB2847"/>
                </a:solidFill>
                <a:latin typeface="Noto Sans"/>
                <a:cs typeface="Noto Sans"/>
              </a:rPr>
              <a:t>ΣΤΌΧΌΘΕΤΗΜΕΝΩΝ  </a:t>
            </a:r>
            <a:r>
              <a:rPr sz="1600" b="1" spc="-20" dirty="0">
                <a:solidFill>
                  <a:srgbClr val="EB2847"/>
                </a:solidFill>
                <a:latin typeface="Noto Sans"/>
                <a:cs typeface="Noto Sans"/>
              </a:rPr>
              <a:t>ΓΝΩΣΕΩΝ, </a:t>
            </a:r>
            <a:r>
              <a:rPr sz="1600" b="1" spc="-60" dirty="0">
                <a:solidFill>
                  <a:srgbClr val="EB2847"/>
                </a:solidFill>
                <a:latin typeface="Noto Sans"/>
                <a:cs typeface="Noto Sans"/>
              </a:rPr>
              <a:t>ΔΕΞΊΌΤΗΤΩΝ </a:t>
            </a:r>
            <a:r>
              <a:rPr sz="1600" b="1" spc="-85" dirty="0">
                <a:solidFill>
                  <a:srgbClr val="EB2847"/>
                </a:solidFill>
                <a:latin typeface="Noto Sans"/>
                <a:cs typeface="Noto Sans"/>
              </a:rPr>
              <a:t>ΚΑΊ </a:t>
            </a:r>
            <a:r>
              <a:rPr sz="1600" b="1" spc="-70" dirty="0">
                <a:solidFill>
                  <a:srgbClr val="EB2847"/>
                </a:solidFill>
                <a:latin typeface="Noto Sans"/>
                <a:cs typeface="Noto Sans"/>
              </a:rPr>
              <a:t>ΣΎΜΠΕΡΊΦΌΡΩΝ  </a:t>
            </a:r>
            <a:r>
              <a:rPr sz="1600" b="1" spc="-105" dirty="0">
                <a:solidFill>
                  <a:srgbClr val="EB2847"/>
                </a:solidFill>
                <a:latin typeface="Noto Sans"/>
                <a:cs typeface="Noto Sans"/>
              </a:rPr>
              <a:t>ΠΌΎ </a:t>
            </a:r>
            <a:r>
              <a:rPr sz="1600" b="1" spc="-60" dirty="0">
                <a:solidFill>
                  <a:srgbClr val="EB2847"/>
                </a:solidFill>
                <a:latin typeface="Noto Sans"/>
                <a:cs typeface="Noto Sans"/>
              </a:rPr>
              <a:t>ΌΔΗΓΌΎΝ </a:t>
            </a:r>
            <a:r>
              <a:rPr sz="1600" b="1" spc="-25" dirty="0">
                <a:solidFill>
                  <a:srgbClr val="EB2847"/>
                </a:solidFill>
                <a:latin typeface="Noto Sans"/>
                <a:cs typeface="Noto Sans"/>
              </a:rPr>
              <a:t>ΣΕ </a:t>
            </a:r>
            <a:r>
              <a:rPr sz="1600" b="1" spc="-70" dirty="0">
                <a:solidFill>
                  <a:srgbClr val="EB2847"/>
                </a:solidFill>
                <a:latin typeface="Noto Sans"/>
                <a:cs typeface="Noto Sans"/>
              </a:rPr>
              <a:t>ΣΎΜΠΕΡΊΦΌΡΑ </a:t>
            </a:r>
            <a:r>
              <a:rPr sz="1600" b="1" spc="-85" dirty="0">
                <a:solidFill>
                  <a:srgbClr val="EB2847"/>
                </a:solidFill>
                <a:latin typeface="Noto Sans"/>
                <a:cs typeface="Noto Sans"/>
              </a:rPr>
              <a:t>ΚΑΊ  </a:t>
            </a:r>
            <a:r>
              <a:rPr sz="1600" b="1" spc="-105" dirty="0">
                <a:solidFill>
                  <a:srgbClr val="EB2847"/>
                </a:solidFill>
                <a:latin typeface="Noto Sans"/>
                <a:cs typeface="Noto Sans"/>
              </a:rPr>
              <a:t>ΕΠΊΚΌΊΝΩΝΊΑ ΠΌΎ </a:t>
            </a:r>
            <a:r>
              <a:rPr sz="1600" b="1" spc="-125" dirty="0">
                <a:solidFill>
                  <a:srgbClr val="EB2847"/>
                </a:solidFill>
                <a:latin typeface="Noto Sans"/>
                <a:cs typeface="Noto Sans"/>
              </a:rPr>
              <a:t>ΕΊΝΑΊ </a:t>
            </a:r>
            <a:r>
              <a:rPr sz="1600" b="1" spc="-85" dirty="0">
                <a:solidFill>
                  <a:srgbClr val="EB2847"/>
                </a:solidFill>
                <a:latin typeface="Noto Sans"/>
                <a:cs typeface="Noto Sans"/>
              </a:rPr>
              <a:t>ΚΑΊ </a:t>
            </a:r>
            <a:r>
              <a:rPr sz="1600" b="1" spc="-45" dirty="0">
                <a:solidFill>
                  <a:srgbClr val="EB2847"/>
                </a:solidFill>
                <a:latin typeface="Noto Sans"/>
                <a:cs typeface="Noto Sans"/>
              </a:rPr>
              <a:t>ΑΠΌΤΕΛΕΣΜΑΤΊΚΕΣ  </a:t>
            </a:r>
            <a:r>
              <a:rPr sz="1600" b="1" spc="-85" dirty="0">
                <a:solidFill>
                  <a:srgbClr val="EB2847"/>
                </a:solidFill>
                <a:latin typeface="Noto Sans"/>
                <a:cs typeface="Noto Sans"/>
              </a:rPr>
              <a:t>ΚΑΊ </a:t>
            </a:r>
            <a:r>
              <a:rPr sz="1600" b="1" dirty="0">
                <a:solidFill>
                  <a:srgbClr val="EB2847"/>
                </a:solidFill>
                <a:latin typeface="Noto Sans"/>
                <a:cs typeface="Noto Sans"/>
              </a:rPr>
              <a:t>ΚΑΤΑΛΛΗΛΕΣ </a:t>
            </a:r>
            <a:r>
              <a:rPr sz="1600" b="1" spc="-90" dirty="0">
                <a:solidFill>
                  <a:srgbClr val="EB2847"/>
                </a:solidFill>
                <a:latin typeface="Noto Sans"/>
                <a:cs typeface="Noto Sans"/>
              </a:rPr>
              <a:t>ΣΤΊΣ </a:t>
            </a:r>
            <a:r>
              <a:rPr sz="1600" b="1" spc="-95" dirty="0">
                <a:solidFill>
                  <a:srgbClr val="EB2847"/>
                </a:solidFill>
                <a:latin typeface="Noto Sans"/>
                <a:cs typeface="Noto Sans"/>
              </a:rPr>
              <a:t>ΔΊΑΠΌΛΊΤΊΣΜΊΚΕΣ  </a:t>
            </a:r>
            <a:r>
              <a:rPr sz="1600" b="1" spc="-45" dirty="0">
                <a:solidFill>
                  <a:srgbClr val="EB2847"/>
                </a:solidFill>
                <a:latin typeface="Noto Sans"/>
                <a:cs typeface="Noto Sans"/>
              </a:rPr>
              <a:t>ΑΛΛΗΛΕΠΊΔΡΑΣΕΊΣ.” </a:t>
            </a:r>
            <a:r>
              <a:rPr sz="1600" b="1" spc="-30" dirty="0">
                <a:solidFill>
                  <a:srgbClr val="EB2847"/>
                </a:solidFill>
                <a:latin typeface="Noto Sans"/>
                <a:cs typeface="Noto Sans"/>
              </a:rPr>
              <a:t>(DEARDORFF,</a:t>
            </a:r>
            <a:r>
              <a:rPr sz="1600" b="1" spc="-120" dirty="0">
                <a:solidFill>
                  <a:srgbClr val="EB2847"/>
                </a:solidFill>
                <a:latin typeface="Noto Sans"/>
                <a:cs typeface="Noto Sans"/>
              </a:rPr>
              <a:t> </a:t>
            </a:r>
            <a:r>
              <a:rPr sz="1600" b="1" spc="-20" dirty="0">
                <a:solidFill>
                  <a:srgbClr val="EB2847"/>
                </a:solidFill>
                <a:latin typeface="Noto Sans"/>
                <a:cs typeface="Noto Sans"/>
              </a:rPr>
              <a:t>2006:241)</a:t>
            </a:r>
            <a:endParaRPr sz="1600" dirty="0">
              <a:latin typeface="Noto Sans"/>
              <a:cs typeface="Noto Sans"/>
            </a:endParaRPr>
          </a:p>
        </p:txBody>
      </p:sp>
      <p:grpSp>
        <p:nvGrpSpPr>
          <p:cNvPr id="4" name="object 4"/>
          <p:cNvGrpSpPr/>
          <p:nvPr/>
        </p:nvGrpSpPr>
        <p:grpSpPr>
          <a:xfrm>
            <a:off x="2655722" y="5555415"/>
            <a:ext cx="2815590" cy="2723515"/>
            <a:chOff x="2655722" y="5555415"/>
            <a:chExt cx="2815590" cy="2723515"/>
          </a:xfrm>
        </p:grpSpPr>
        <p:sp>
          <p:nvSpPr>
            <p:cNvPr id="5" name="object 5"/>
            <p:cNvSpPr/>
            <p:nvPr/>
          </p:nvSpPr>
          <p:spPr>
            <a:xfrm>
              <a:off x="3301644" y="5723241"/>
              <a:ext cx="2001520" cy="1315085"/>
            </a:xfrm>
            <a:custGeom>
              <a:avLst/>
              <a:gdLst/>
              <a:ahLst/>
              <a:cxnLst/>
              <a:rect l="l" t="t" r="r" b="b"/>
              <a:pathLst>
                <a:path w="2001520" h="1315084">
                  <a:moveTo>
                    <a:pt x="802940" y="0"/>
                  </a:moveTo>
                  <a:lnTo>
                    <a:pt x="752111" y="1253"/>
                  </a:lnTo>
                  <a:lnTo>
                    <a:pt x="701755" y="4645"/>
                  </a:lnTo>
                  <a:lnTo>
                    <a:pt x="651922" y="10135"/>
                  </a:lnTo>
                  <a:lnTo>
                    <a:pt x="602660" y="17680"/>
                  </a:lnTo>
                  <a:lnTo>
                    <a:pt x="554016" y="27239"/>
                  </a:lnTo>
                  <a:lnTo>
                    <a:pt x="506040" y="38770"/>
                  </a:lnTo>
                  <a:lnTo>
                    <a:pt x="458780" y="52231"/>
                  </a:lnTo>
                  <a:lnTo>
                    <a:pt x="412284" y="67581"/>
                  </a:lnTo>
                  <a:lnTo>
                    <a:pt x="366601" y="84778"/>
                  </a:lnTo>
                  <a:lnTo>
                    <a:pt x="321779" y="103781"/>
                  </a:lnTo>
                  <a:lnTo>
                    <a:pt x="277866" y="124547"/>
                  </a:lnTo>
                  <a:lnTo>
                    <a:pt x="234910" y="147035"/>
                  </a:lnTo>
                  <a:lnTo>
                    <a:pt x="192961" y="171203"/>
                  </a:lnTo>
                  <a:lnTo>
                    <a:pt x="152066" y="197009"/>
                  </a:lnTo>
                  <a:lnTo>
                    <a:pt x="112274" y="224412"/>
                  </a:lnTo>
                  <a:lnTo>
                    <a:pt x="73634" y="253371"/>
                  </a:lnTo>
                  <a:lnTo>
                    <a:pt x="36193" y="283842"/>
                  </a:lnTo>
                  <a:lnTo>
                    <a:pt x="0" y="315785"/>
                  </a:lnTo>
                  <a:lnTo>
                    <a:pt x="107645" y="432867"/>
                  </a:lnTo>
                  <a:lnTo>
                    <a:pt x="144664" y="400418"/>
                  </a:lnTo>
                  <a:lnTo>
                    <a:pt x="183171" y="369746"/>
                  </a:lnTo>
                  <a:lnTo>
                    <a:pt x="223097" y="340909"/>
                  </a:lnTo>
                  <a:lnTo>
                    <a:pt x="264374" y="313965"/>
                  </a:lnTo>
                  <a:lnTo>
                    <a:pt x="306932" y="288975"/>
                  </a:lnTo>
                  <a:lnTo>
                    <a:pt x="350705" y="265995"/>
                  </a:lnTo>
                  <a:lnTo>
                    <a:pt x="395622" y="245085"/>
                  </a:lnTo>
                  <a:lnTo>
                    <a:pt x="441617" y="226303"/>
                  </a:lnTo>
                  <a:lnTo>
                    <a:pt x="488621" y="209708"/>
                  </a:lnTo>
                  <a:lnTo>
                    <a:pt x="536565" y="195360"/>
                  </a:lnTo>
                  <a:lnTo>
                    <a:pt x="585381" y="183315"/>
                  </a:lnTo>
                  <a:lnTo>
                    <a:pt x="635000" y="173634"/>
                  </a:lnTo>
                  <a:lnTo>
                    <a:pt x="685355" y="166374"/>
                  </a:lnTo>
                  <a:lnTo>
                    <a:pt x="736376" y="161594"/>
                  </a:lnTo>
                  <a:lnTo>
                    <a:pt x="787997" y="159354"/>
                  </a:lnTo>
                  <a:lnTo>
                    <a:pt x="840147" y="159711"/>
                  </a:lnTo>
                  <a:lnTo>
                    <a:pt x="892759" y="162725"/>
                  </a:lnTo>
                  <a:lnTo>
                    <a:pt x="943939" y="168204"/>
                  </a:lnTo>
                  <a:lnTo>
                    <a:pt x="994268" y="176118"/>
                  </a:lnTo>
                  <a:lnTo>
                    <a:pt x="1043693" y="186403"/>
                  </a:lnTo>
                  <a:lnTo>
                    <a:pt x="1092161" y="198993"/>
                  </a:lnTo>
                  <a:lnTo>
                    <a:pt x="1139618" y="213822"/>
                  </a:lnTo>
                  <a:lnTo>
                    <a:pt x="1186011" y="230826"/>
                  </a:lnTo>
                  <a:lnTo>
                    <a:pt x="1231286" y="249938"/>
                  </a:lnTo>
                  <a:lnTo>
                    <a:pt x="1275390" y="271093"/>
                  </a:lnTo>
                  <a:lnTo>
                    <a:pt x="1318270" y="294227"/>
                  </a:lnTo>
                  <a:lnTo>
                    <a:pt x="1359872" y="319273"/>
                  </a:lnTo>
                  <a:lnTo>
                    <a:pt x="1400143" y="346166"/>
                  </a:lnTo>
                  <a:lnTo>
                    <a:pt x="1439029" y="374841"/>
                  </a:lnTo>
                  <a:lnTo>
                    <a:pt x="1476478" y="405232"/>
                  </a:lnTo>
                  <a:lnTo>
                    <a:pt x="1512435" y="437275"/>
                  </a:lnTo>
                  <a:lnTo>
                    <a:pt x="1546847" y="470903"/>
                  </a:lnTo>
                  <a:lnTo>
                    <a:pt x="1579764" y="506192"/>
                  </a:lnTo>
                  <a:lnTo>
                    <a:pt x="1611012" y="542953"/>
                  </a:lnTo>
                  <a:lnTo>
                    <a:pt x="1640536" y="581121"/>
                  </a:lnTo>
                  <a:lnTo>
                    <a:pt x="1668281" y="620633"/>
                  </a:lnTo>
                  <a:lnTo>
                    <a:pt x="1694190" y="661424"/>
                  </a:lnTo>
                  <a:lnTo>
                    <a:pt x="1718209" y="703428"/>
                  </a:lnTo>
                  <a:lnTo>
                    <a:pt x="1740283" y="746583"/>
                  </a:lnTo>
                  <a:lnTo>
                    <a:pt x="1760355" y="790824"/>
                  </a:lnTo>
                  <a:lnTo>
                    <a:pt x="1778371" y="836085"/>
                  </a:lnTo>
                  <a:lnTo>
                    <a:pt x="1794275" y="882304"/>
                  </a:lnTo>
                  <a:lnTo>
                    <a:pt x="1808012" y="929414"/>
                  </a:lnTo>
                  <a:lnTo>
                    <a:pt x="1819527" y="977353"/>
                  </a:lnTo>
                  <a:lnTo>
                    <a:pt x="1828764" y="1026055"/>
                  </a:lnTo>
                  <a:lnTo>
                    <a:pt x="1835668" y="1075456"/>
                  </a:lnTo>
                  <a:lnTo>
                    <a:pt x="1840183" y="1125492"/>
                  </a:lnTo>
                  <a:lnTo>
                    <a:pt x="1842255" y="1176098"/>
                  </a:lnTo>
                  <a:lnTo>
                    <a:pt x="1841827" y="1227210"/>
                  </a:lnTo>
                  <a:lnTo>
                    <a:pt x="1838845" y="1278763"/>
                  </a:lnTo>
                  <a:lnTo>
                    <a:pt x="1838299" y="1285392"/>
                  </a:lnTo>
                  <a:lnTo>
                    <a:pt x="1836750" y="1298397"/>
                  </a:lnTo>
                  <a:lnTo>
                    <a:pt x="1995055" y="1314564"/>
                  </a:lnTo>
                  <a:lnTo>
                    <a:pt x="1995766" y="1306982"/>
                  </a:lnTo>
                  <a:lnTo>
                    <a:pt x="1996871" y="1299477"/>
                  </a:lnTo>
                  <a:lnTo>
                    <a:pt x="2000563" y="1240824"/>
                  </a:lnTo>
                  <a:lnTo>
                    <a:pt x="2001523" y="1190170"/>
                  </a:lnTo>
                  <a:lnTo>
                    <a:pt x="2000351" y="1139931"/>
                  </a:lnTo>
                  <a:lnTo>
                    <a:pt x="1997087" y="1090152"/>
                  </a:lnTo>
                  <a:lnTo>
                    <a:pt x="1991770" y="1040880"/>
                  </a:lnTo>
                  <a:lnTo>
                    <a:pt x="1984443" y="992163"/>
                  </a:lnTo>
                  <a:lnTo>
                    <a:pt x="1975144" y="944046"/>
                  </a:lnTo>
                  <a:lnTo>
                    <a:pt x="1963915" y="896576"/>
                  </a:lnTo>
                  <a:lnTo>
                    <a:pt x="1950795" y="849801"/>
                  </a:lnTo>
                  <a:lnTo>
                    <a:pt x="1935826" y="803767"/>
                  </a:lnTo>
                  <a:lnTo>
                    <a:pt x="1919046" y="758520"/>
                  </a:lnTo>
                  <a:lnTo>
                    <a:pt x="1900497" y="714107"/>
                  </a:lnTo>
                  <a:lnTo>
                    <a:pt x="1880219" y="670576"/>
                  </a:lnTo>
                  <a:lnTo>
                    <a:pt x="1858252" y="627973"/>
                  </a:lnTo>
                  <a:lnTo>
                    <a:pt x="1834637" y="586344"/>
                  </a:lnTo>
                  <a:lnTo>
                    <a:pt x="1809414" y="545736"/>
                  </a:lnTo>
                  <a:lnTo>
                    <a:pt x="1782623" y="506196"/>
                  </a:lnTo>
                  <a:lnTo>
                    <a:pt x="1754304" y="467771"/>
                  </a:lnTo>
                  <a:lnTo>
                    <a:pt x="1724499" y="430507"/>
                  </a:lnTo>
                  <a:lnTo>
                    <a:pt x="1693247" y="394452"/>
                  </a:lnTo>
                  <a:lnTo>
                    <a:pt x="1660588" y="359651"/>
                  </a:lnTo>
                  <a:lnTo>
                    <a:pt x="1625647" y="325319"/>
                  </a:lnTo>
                  <a:lnTo>
                    <a:pt x="1589313" y="292406"/>
                  </a:lnTo>
                  <a:lnTo>
                    <a:pt x="1551627" y="260964"/>
                  </a:lnTo>
                  <a:lnTo>
                    <a:pt x="1512632" y="231045"/>
                  </a:lnTo>
                  <a:lnTo>
                    <a:pt x="1472370" y="202700"/>
                  </a:lnTo>
                  <a:lnTo>
                    <a:pt x="1430884" y="175981"/>
                  </a:lnTo>
                  <a:lnTo>
                    <a:pt x="1388215" y="150938"/>
                  </a:lnTo>
                  <a:lnTo>
                    <a:pt x="1344407" y="127625"/>
                  </a:lnTo>
                  <a:lnTo>
                    <a:pt x="1299501" y="106091"/>
                  </a:lnTo>
                  <a:lnTo>
                    <a:pt x="1253540" y="86388"/>
                  </a:lnTo>
                  <a:lnTo>
                    <a:pt x="1206566" y="68569"/>
                  </a:lnTo>
                  <a:lnTo>
                    <a:pt x="1158622" y="52684"/>
                  </a:lnTo>
                  <a:lnTo>
                    <a:pt x="1109750" y="38785"/>
                  </a:lnTo>
                  <a:lnTo>
                    <a:pt x="1059992" y="26923"/>
                  </a:lnTo>
                  <a:lnTo>
                    <a:pt x="1009391" y="17150"/>
                  </a:lnTo>
                  <a:lnTo>
                    <a:pt x="957988" y="9517"/>
                  </a:lnTo>
                  <a:lnTo>
                    <a:pt x="905827" y="4077"/>
                  </a:lnTo>
                  <a:lnTo>
                    <a:pt x="854195" y="927"/>
                  </a:lnTo>
                  <a:lnTo>
                    <a:pt x="802940" y="0"/>
                  </a:lnTo>
                  <a:close/>
                </a:path>
              </a:pathLst>
            </a:custGeom>
            <a:solidFill>
              <a:srgbClr val="98C6B9"/>
            </a:solidFill>
          </p:spPr>
          <p:txBody>
            <a:bodyPr wrap="square" lIns="0" tIns="0" rIns="0" bIns="0" rtlCol="0"/>
            <a:lstStyle/>
            <a:p>
              <a:endParaRPr/>
            </a:p>
          </p:txBody>
        </p:sp>
        <p:sp>
          <p:nvSpPr>
            <p:cNvPr id="6" name="object 6"/>
            <p:cNvSpPr/>
            <p:nvPr/>
          </p:nvSpPr>
          <p:spPr>
            <a:xfrm>
              <a:off x="2915601" y="6039040"/>
              <a:ext cx="813435" cy="1988185"/>
            </a:xfrm>
            <a:custGeom>
              <a:avLst/>
              <a:gdLst/>
              <a:ahLst/>
              <a:cxnLst/>
              <a:rect l="l" t="t" r="r" b="b"/>
              <a:pathLst>
                <a:path w="813435" h="1988184">
                  <a:moveTo>
                    <a:pt x="386042" y="0"/>
                  </a:moveTo>
                  <a:lnTo>
                    <a:pt x="351160" y="33373"/>
                  </a:lnTo>
                  <a:lnTo>
                    <a:pt x="317626" y="68136"/>
                  </a:lnTo>
                  <a:lnTo>
                    <a:pt x="285487" y="104249"/>
                  </a:lnTo>
                  <a:lnTo>
                    <a:pt x="254793" y="141671"/>
                  </a:lnTo>
                  <a:lnTo>
                    <a:pt x="225591" y="180360"/>
                  </a:lnTo>
                  <a:lnTo>
                    <a:pt x="197932" y="220275"/>
                  </a:lnTo>
                  <a:lnTo>
                    <a:pt x="171864" y="261376"/>
                  </a:lnTo>
                  <a:lnTo>
                    <a:pt x="147435" y="303622"/>
                  </a:lnTo>
                  <a:lnTo>
                    <a:pt x="124695" y="346971"/>
                  </a:lnTo>
                  <a:lnTo>
                    <a:pt x="103692" y="391383"/>
                  </a:lnTo>
                  <a:lnTo>
                    <a:pt x="84474" y="436817"/>
                  </a:lnTo>
                  <a:lnTo>
                    <a:pt x="67091" y="483232"/>
                  </a:lnTo>
                  <a:lnTo>
                    <a:pt x="51592" y="530586"/>
                  </a:lnTo>
                  <a:lnTo>
                    <a:pt x="38024" y="578839"/>
                  </a:lnTo>
                  <a:lnTo>
                    <a:pt x="26438" y="627950"/>
                  </a:lnTo>
                  <a:lnTo>
                    <a:pt x="16881" y="677878"/>
                  </a:lnTo>
                  <a:lnTo>
                    <a:pt x="9403" y="728582"/>
                  </a:lnTo>
                  <a:lnTo>
                    <a:pt x="4051" y="780021"/>
                  </a:lnTo>
                  <a:lnTo>
                    <a:pt x="860" y="832824"/>
                  </a:lnTo>
                  <a:lnTo>
                    <a:pt x="0" y="885232"/>
                  </a:lnTo>
                  <a:lnTo>
                    <a:pt x="1421" y="937194"/>
                  </a:lnTo>
                  <a:lnTo>
                    <a:pt x="5079" y="988658"/>
                  </a:lnTo>
                  <a:lnTo>
                    <a:pt x="10923" y="1039573"/>
                  </a:lnTo>
                  <a:lnTo>
                    <a:pt x="18909" y="1089886"/>
                  </a:lnTo>
                  <a:lnTo>
                    <a:pt x="28987" y="1139547"/>
                  </a:lnTo>
                  <a:lnTo>
                    <a:pt x="41110" y="1188504"/>
                  </a:lnTo>
                  <a:lnTo>
                    <a:pt x="54815" y="1235333"/>
                  </a:lnTo>
                  <a:lnTo>
                    <a:pt x="70376" y="1281399"/>
                  </a:lnTo>
                  <a:lnTo>
                    <a:pt x="87752" y="1326653"/>
                  </a:lnTo>
                  <a:lnTo>
                    <a:pt x="106903" y="1371047"/>
                  </a:lnTo>
                  <a:lnTo>
                    <a:pt x="127788" y="1414534"/>
                  </a:lnTo>
                  <a:lnTo>
                    <a:pt x="150368" y="1457067"/>
                  </a:lnTo>
                  <a:lnTo>
                    <a:pt x="174602" y="1498598"/>
                  </a:lnTo>
                  <a:lnTo>
                    <a:pt x="200449" y="1539080"/>
                  </a:lnTo>
                  <a:lnTo>
                    <a:pt x="227869" y="1578464"/>
                  </a:lnTo>
                  <a:lnTo>
                    <a:pt x="256822" y="1616703"/>
                  </a:lnTo>
                  <a:lnTo>
                    <a:pt x="287267" y="1653750"/>
                  </a:lnTo>
                  <a:lnTo>
                    <a:pt x="319164" y="1689557"/>
                  </a:lnTo>
                  <a:lnTo>
                    <a:pt x="352472" y="1724077"/>
                  </a:lnTo>
                  <a:lnTo>
                    <a:pt x="387151" y="1757261"/>
                  </a:lnTo>
                  <a:lnTo>
                    <a:pt x="423161" y="1789063"/>
                  </a:lnTo>
                  <a:lnTo>
                    <a:pt x="460460" y="1819435"/>
                  </a:lnTo>
                  <a:lnTo>
                    <a:pt x="499010" y="1848329"/>
                  </a:lnTo>
                  <a:lnTo>
                    <a:pt x="538769" y="1875697"/>
                  </a:lnTo>
                  <a:lnTo>
                    <a:pt x="579697" y="1901493"/>
                  </a:lnTo>
                  <a:lnTo>
                    <a:pt x="621754" y="1925668"/>
                  </a:lnTo>
                  <a:lnTo>
                    <a:pt x="664899" y="1948175"/>
                  </a:lnTo>
                  <a:lnTo>
                    <a:pt x="709091" y="1968966"/>
                  </a:lnTo>
                  <a:lnTo>
                    <a:pt x="754291" y="1987994"/>
                  </a:lnTo>
                  <a:lnTo>
                    <a:pt x="812902" y="1839988"/>
                  </a:lnTo>
                  <a:lnTo>
                    <a:pt x="767936" y="1820894"/>
                  </a:lnTo>
                  <a:lnTo>
                    <a:pt x="724130" y="1799787"/>
                  </a:lnTo>
                  <a:lnTo>
                    <a:pt x="681536" y="1776729"/>
                  </a:lnTo>
                  <a:lnTo>
                    <a:pt x="640209" y="1751785"/>
                  </a:lnTo>
                  <a:lnTo>
                    <a:pt x="600202" y="1725015"/>
                  </a:lnTo>
                  <a:lnTo>
                    <a:pt x="561568" y="1696483"/>
                  </a:lnTo>
                  <a:lnTo>
                    <a:pt x="524360" y="1666252"/>
                  </a:lnTo>
                  <a:lnTo>
                    <a:pt x="488632" y="1634384"/>
                  </a:lnTo>
                  <a:lnTo>
                    <a:pt x="454438" y="1600942"/>
                  </a:lnTo>
                  <a:lnTo>
                    <a:pt x="421831" y="1565989"/>
                  </a:lnTo>
                  <a:lnTo>
                    <a:pt x="390863" y="1529587"/>
                  </a:lnTo>
                  <a:lnTo>
                    <a:pt x="361590" y="1491798"/>
                  </a:lnTo>
                  <a:lnTo>
                    <a:pt x="334063" y="1452687"/>
                  </a:lnTo>
                  <a:lnTo>
                    <a:pt x="308337" y="1412314"/>
                  </a:lnTo>
                  <a:lnTo>
                    <a:pt x="284464" y="1370744"/>
                  </a:lnTo>
                  <a:lnTo>
                    <a:pt x="262499" y="1328038"/>
                  </a:lnTo>
                  <a:lnTo>
                    <a:pt x="242495" y="1284259"/>
                  </a:lnTo>
                  <a:lnTo>
                    <a:pt x="224504" y="1239471"/>
                  </a:lnTo>
                  <a:lnTo>
                    <a:pt x="208582" y="1193735"/>
                  </a:lnTo>
                  <a:lnTo>
                    <a:pt x="194780" y="1147114"/>
                  </a:lnTo>
                  <a:lnTo>
                    <a:pt x="182922" y="1098555"/>
                  </a:lnTo>
                  <a:lnTo>
                    <a:pt x="173385" y="1049216"/>
                  </a:lnTo>
                  <a:lnTo>
                    <a:pt x="166231" y="999162"/>
                  </a:lnTo>
                  <a:lnTo>
                    <a:pt x="161525" y="948456"/>
                  </a:lnTo>
                  <a:lnTo>
                    <a:pt x="159327" y="897164"/>
                  </a:lnTo>
                  <a:lnTo>
                    <a:pt x="159702" y="845349"/>
                  </a:lnTo>
                  <a:lnTo>
                    <a:pt x="162712" y="793076"/>
                  </a:lnTo>
                  <a:lnTo>
                    <a:pt x="168048" y="742969"/>
                  </a:lnTo>
                  <a:lnTo>
                    <a:pt x="175713" y="693675"/>
                  </a:lnTo>
                  <a:lnTo>
                    <a:pt x="185647" y="645244"/>
                  </a:lnTo>
                  <a:lnTo>
                    <a:pt x="197789" y="597726"/>
                  </a:lnTo>
                  <a:lnTo>
                    <a:pt x="212080" y="551173"/>
                  </a:lnTo>
                  <a:lnTo>
                    <a:pt x="228457" y="505633"/>
                  </a:lnTo>
                  <a:lnTo>
                    <a:pt x="246861" y="461157"/>
                  </a:lnTo>
                  <a:lnTo>
                    <a:pt x="267230" y="417796"/>
                  </a:lnTo>
                  <a:lnTo>
                    <a:pt x="289505" y="375600"/>
                  </a:lnTo>
                  <a:lnTo>
                    <a:pt x="313625" y="334619"/>
                  </a:lnTo>
                  <a:lnTo>
                    <a:pt x="339529" y="294904"/>
                  </a:lnTo>
                  <a:lnTo>
                    <a:pt x="367156" y="256504"/>
                  </a:lnTo>
                  <a:lnTo>
                    <a:pt x="396446" y="219470"/>
                  </a:lnTo>
                  <a:lnTo>
                    <a:pt x="427338" y="183853"/>
                  </a:lnTo>
                  <a:lnTo>
                    <a:pt x="459772" y="149702"/>
                  </a:lnTo>
                  <a:lnTo>
                    <a:pt x="493687" y="117068"/>
                  </a:lnTo>
                  <a:lnTo>
                    <a:pt x="386042" y="0"/>
                  </a:lnTo>
                  <a:close/>
                </a:path>
              </a:pathLst>
            </a:custGeom>
            <a:solidFill>
              <a:srgbClr val="FCF6B3"/>
            </a:solidFill>
          </p:spPr>
          <p:txBody>
            <a:bodyPr wrap="square" lIns="0" tIns="0" rIns="0" bIns="0" rtlCol="0"/>
            <a:lstStyle/>
            <a:p>
              <a:endParaRPr/>
            </a:p>
          </p:txBody>
        </p:sp>
        <p:sp>
          <p:nvSpPr>
            <p:cNvPr id="7" name="object 7"/>
            <p:cNvSpPr/>
            <p:nvPr/>
          </p:nvSpPr>
          <p:spPr>
            <a:xfrm>
              <a:off x="3669893" y="7021639"/>
              <a:ext cx="1626870" cy="1089660"/>
            </a:xfrm>
            <a:custGeom>
              <a:avLst/>
              <a:gdLst/>
              <a:ahLst/>
              <a:cxnLst/>
              <a:rect l="l" t="t" r="r" b="b"/>
              <a:pathLst>
                <a:path w="1626870" h="1089659">
                  <a:moveTo>
                    <a:pt x="1468501" y="0"/>
                  </a:moveTo>
                  <a:lnTo>
                    <a:pt x="1461681" y="53485"/>
                  </a:lnTo>
                  <a:lnTo>
                    <a:pt x="1452213" y="106001"/>
                  </a:lnTo>
                  <a:lnTo>
                    <a:pt x="1440170" y="157486"/>
                  </a:lnTo>
                  <a:lnTo>
                    <a:pt x="1425624" y="207878"/>
                  </a:lnTo>
                  <a:lnTo>
                    <a:pt x="1408649" y="257116"/>
                  </a:lnTo>
                  <a:lnTo>
                    <a:pt x="1389316" y="305137"/>
                  </a:lnTo>
                  <a:lnTo>
                    <a:pt x="1367700" y="351879"/>
                  </a:lnTo>
                  <a:lnTo>
                    <a:pt x="1343872" y="397282"/>
                  </a:lnTo>
                  <a:lnTo>
                    <a:pt x="1317906" y="441282"/>
                  </a:lnTo>
                  <a:lnTo>
                    <a:pt x="1289875" y="483819"/>
                  </a:lnTo>
                  <a:lnTo>
                    <a:pt x="1261183" y="523143"/>
                  </a:lnTo>
                  <a:lnTo>
                    <a:pt x="1230739" y="561011"/>
                  </a:lnTo>
                  <a:lnTo>
                    <a:pt x="1198608" y="597367"/>
                  </a:lnTo>
                  <a:lnTo>
                    <a:pt x="1164855" y="632154"/>
                  </a:lnTo>
                  <a:lnTo>
                    <a:pt x="1129547" y="665317"/>
                  </a:lnTo>
                  <a:lnTo>
                    <a:pt x="1092747" y="696800"/>
                  </a:lnTo>
                  <a:lnTo>
                    <a:pt x="1054522" y="726548"/>
                  </a:lnTo>
                  <a:lnTo>
                    <a:pt x="1014937" y="754504"/>
                  </a:lnTo>
                  <a:lnTo>
                    <a:pt x="974058" y="780614"/>
                  </a:lnTo>
                  <a:lnTo>
                    <a:pt x="931949" y="804821"/>
                  </a:lnTo>
                  <a:lnTo>
                    <a:pt x="888676" y="827070"/>
                  </a:lnTo>
                  <a:lnTo>
                    <a:pt x="844304" y="847304"/>
                  </a:lnTo>
                  <a:lnTo>
                    <a:pt x="798899" y="865468"/>
                  </a:lnTo>
                  <a:lnTo>
                    <a:pt x="752527" y="881507"/>
                  </a:lnTo>
                  <a:lnTo>
                    <a:pt x="705251" y="895364"/>
                  </a:lnTo>
                  <a:lnTo>
                    <a:pt x="657139" y="906985"/>
                  </a:lnTo>
                  <a:lnTo>
                    <a:pt x="608255" y="916312"/>
                  </a:lnTo>
                  <a:lnTo>
                    <a:pt x="558664" y="923291"/>
                  </a:lnTo>
                  <a:lnTo>
                    <a:pt x="508433" y="927865"/>
                  </a:lnTo>
                  <a:lnTo>
                    <a:pt x="457625" y="929979"/>
                  </a:lnTo>
                  <a:lnTo>
                    <a:pt x="406308" y="929577"/>
                  </a:lnTo>
                  <a:lnTo>
                    <a:pt x="354545" y="926604"/>
                  </a:lnTo>
                  <a:lnTo>
                    <a:pt x="302862" y="921018"/>
                  </a:lnTo>
                  <a:lnTo>
                    <a:pt x="252052" y="912963"/>
                  </a:lnTo>
                  <a:lnTo>
                    <a:pt x="202168" y="902506"/>
                  </a:lnTo>
                  <a:lnTo>
                    <a:pt x="153264" y="889712"/>
                  </a:lnTo>
                  <a:lnTo>
                    <a:pt x="105393" y="874647"/>
                  </a:lnTo>
                  <a:lnTo>
                    <a:pt x="58610" y="857377"/>
                  </a:lnTo>
                  <a:lnTo>
                    <a:pt x="0" y="1005382"/>
                  </a:lnTo>
                  <a:lnTo>
                    <a:pt x="46210" y="1022573"/>
                  </a:lnTo>
                  <a:lnTo>
                    <a:pt x="93342" y="1037930"/>
                  </a:lnTo>
                  <a:lnTo>
                    <a:pt x="141355" y="1051396"/>
                  </a:lnTo>
                  <a:lnTo>
                    <a:pt x="190211" y="1062909"/>
                  </a:lnTo>
                  <a:lnTo>
                    <a:pt x="239870" y="1072410"/>
                  </a:lnTo>
                  <a:lnTo>
                    <a:pt x="290293" y="1079840"/>
                  </a:lnTo>
                  <a:lnTo>
                    <a:pt x="341439" y="1085138"/>
                  </a:lnTo>
                  <a:lnTo>
                    <a:pt x="392014" y="1088246"/>
                  </a:lnTo>
                  <a:lnTo>
                    <a:pt x="442229" y="1089221"/>
                  </a:lnTo>
                  <a:lnTo>
                    <a:pt x="492037" y="1088103"/>
                  </a:lnTo>
                  <a:lnTo>
                    <a:pt x="541394" y="1084931"/>
                  </a:lnTo>
                  <a:lnTo>
                    <a:pt x="590254" y="1079743"/>
                  </a:lnTo>
                  <a:lnTo>
                    <a:pt x="638570" y="1072580"/>
                  </a:lnTo>
                  <a:lnTo>
                    <a:pt x="686298" y="1063479"/>
                  </a:lnTo>
                  <a:lnTo>
                    <a:pt x="733392" y="1052480"/>
                  </a:lnTo>
                  <a:lnTo>
                    <a:pt x="779807" y="1039621"/>
                  </a:lnTo>
                  <a:lnTo>
                    <a:pt x="825496" y="1024943"/>
                  </a:lnTo>
                  <a:lnTo>
                    <a:pt x="870415" y="1008483"/>
                  </a:lnTo>
                  <a:lnTo>
                    <a:pt x="914517" y="990281"/>
                  </a:lnTo>
                  <a:lnTo>
                    <a:pt x="957757" y="970376"/>
                  </a:lnTo>
                  <a:lnTo>
                    <a:pt x="1000090" y="948807"/>
                  </a:lnTo>
                  <a:lnTo>
                    <a:pt x="1041470" y="925613"/>
                  </a:lnTo>
                  <a:lnTo>
                    <a:pt x="1081852" y="900832"/>
                  </a:lnTo>
                  <a:lnTo>
                    <a:pt x="1121189" y="874505"/>
                  </a:lnTo>
                  <a:lnTo>
                    <a:pt x="1159437" y="846669"/>
                  </a:lnTo>
                  <a:lnTo>
                    <a:pt x="1196550" y="817364"/>
                  </a:lnTo>
                  <a:lnTo>
                    <a:pt x="1232481" y="786629"/>
                  </a:lnTo>
                  <a:lnTo>
                    <a:pt x="1267187" y="754502"/>
                  </a:lnTo>
                  <a:lnTo>
                    <a:pt x="1300620" y="721024"/>
                  </a:lnTo>
                  <a:lnTo>
                    <a:pt x="1332736" y="686233"/>
                  </a:lnTo>
                  <a:lnTo>
                    <a:pt x="1363489" y="650167"/>
                  </a:lnTo>
                  <a:lnTo>
                    <a:pt x="1392833" y="612866"/>
                  </a:lnTo>
                  <a:lnTo>
                    <a:pt x="1420723" y="574370"/>
                  </a:lnTo>
                  <a:lnTo>
                    <a:pt x="1447817" y="533581"/>
                  </a:lnTo>
                  <a:lnTo>
                    <a:pt x="1473273" y="491614"/>
                  </a:lnTo>
                  <a:lnTo>
                    <a:pt x="1497042" y="448510"/>
                  </a:lnTo>
                  <a:lnTo>
                    <a:pt x="1519073" y="404310"/>
                  </a:lnTo>
                  <a:lnTo>
                    <a:pt x="1539318" y="359054"/>
                  </a:lnTo>
                  <a:lnTo>
                    <a:pt x="1557726" y="312785"/>
                  </a:lnTo>
                  <a:lnTo>
                    <a:pt x="1574247" y="265542"/>
                  </a:lnTo>
                  <a:lnTo>
                    <a:pt x="1588832" y="217367"/>
                  </a:lnTo>
                  <a:lnTo>
                    <a:pt x="1601430" y="168301"/>
                  </a:lnTo>
                  <a:lnTo>
                    <a:pt x="1611991" y="118385"/>
                  </a:lnTo>
                  <a:lnTo>
                    <a:pt x="1620467" y="67660"/>
                  </a:lnTo>
                  <a:lnTo>
                    <a:pt x="1626806" y="16167"/>
                  </a:lnTo>
                  <a:lnTo>
                    <a:pt x="1468501" y="0"/>
                  </a:lnTo>
                  <a:close/>
                </a:path>
              </a:pathLst>
            </a:custGeom>
            <a:solidFill>
              <a:srgbClr val="F49A8F"/>
            </a:solidFill>
          </p:spPr>
          <p:txBody>
            <a:bodyPr wrap="square" lIns="0" tIns="0" rIns="0" bIns="0" rtlCol="0"/>
            <a:lstStyle/>
            <a:p>
              <a:endParaRPr/>
            </a:p>
          </p:txBody>
        </p:sp>
        <p:sp>
          <p:nvSpPr>
            <p:cNvPr id="8" name="object 8"/>
            <p:cNvSpPr/>
            <p:nvPr/>
          </p:nvSpPr>
          <p:spPr>
            <a:xfrm>
              <a:off x="2747761" y="5915469"/>
              <a:ext cx="922655" cy="2268220"/>
            </a:xfrm>
            <a:custGeom>
              <a:avLst/>
              <a:gdLst/>
              <a:ahLst/>
              <a:cxnLst/>
              <a:rect l="l" t="t" r="r" b="b"/>
              <a:pathLst>
                <a:path w="922654" h="2268220">
                  <a:moveTo>
                    <a:pt x="440280" y="0"/>
                  </a:moveTo>
                  <a:lnTo>
                    <a:pt x="404399" y="34188"/>
                  </a:lnTo>
                  <a:lnTo>
                    <a:pt x="369760" y="69667"/>
                  </a:lnTo>
                  <a:lnTo>
                    <a:pt x="336402" y="106402"/>
                  </a:lnTo>
                  <a:lnTo>
                    <a:pt x="304367" y="144358"/>
                  </a:lnTo>
                  <a:lnTo>
                    <a:pt x="273695" y="183502"/>
                  </a:lnTo>
                  <a:lnTo>
                    <a:pt x="244426" y="223799"/>
                  </a:lnTo>
                  <a:lnTo>
                    <a:pt x="216601" y="265214"/>
                  </a:lnTo>
                  <a:lnTo>
                    <a:pt x="190260" y="307714"/>
                  </a:lnTo>
                  <a:lnTo>
                    <a:pt x="165444" y="351263"/>
                  </a:lnTo>
                  <a:lnTo>
                    <a:pt x="142192" y="395828"/>
                  </a:lnTo>
                  <a:lnTo>
                    <a:pt x="120547" y="441375"/>
                  </a:lnTo>
                  <a:lnTo>
                    <a:pt x="100547" y="487868"/>
                  </a:lnTo>
                  <a:lnTo>
                    <a:pt x="82234" y="535273"/>
                  </a:lnTo>
                  <a:lnTo>
                    <a:pt x="65647" y="583557"/>
                  </a:lnTo>
                  <a:lnTo>
                    <a:pt x="50828" y="632684"/>
                  </a:lnTo>
                  <a:lnTo>
                    <a:pt x="37817" y="682621"/>
                  </a:lnTo>
                  <a:lnTo>
                    <a:pt x="26654" y="733332"/>
                  </a:lnTo>
                  <a:lnTo>
                    <a:pt x="17379" y="784785"/>
                  </a:lnTo>
                  <a:lnTo>
                    <a:pt x="10034" y="836944"/>
                  </a:lnTo>
                  <a:lnTo>
                    <a:pt x="4658" y="889774"/>
                  </a:lnTo>
                  <a:lnTo>
                    <a:pt x="1279" y="943319"/>
                  </a:lnTo>
                  <a:lnTo>
                    <a:pt x="0" y="996519"/>
                  </a:lnTo>
                  <a:lnTo>
                    <a:pt x="784" y="1049330"/>
                  </a:lnTo>
                  <a:lnTo>
                    <a:pt x="3597" y="1101711"/>
                  </a:lnTo>
                  <a:lnTo>
                    <a:pt x="8403" y="1153621"/>
                  </a:lnTo>
                  <a:lnTo>
                    <a:pt x="15165" y="1205016"/>
                  </a:lnTo>
                  <a:lnTo>
                    <a:pt x="23848" y="1255856"/>
                  </a:lnTo>
                  <a:lnTo>
                    <a:pt x="34416" y="1306098"/>
                  </a:lnTo>
                  <a:lnTo>
                    <a:pt x="46834" y="1355699"/>
                  </a:lnTo>
                  <a:lnTo>
                    <a:pt x="60551" y="1403000"/>
                  </a:lnTo>
                  <a:lnTo>
                    <a:pt x="75928" y="1449623"/>
                  </a:lnTo>
                  <a:lnTo>
                    <a:pt x="92934" y="1495531"/>
                  </a:lnTo>
                  <a:lnTo>
                    <a:pt x="111538" y="1540687"/>
                  </a:lnTo>
                  <a:lnTo>
                    <a:pt x="131708" y="1585053"/>
                  </a:lnTo>
                  <a:lnTo>
                    <a:pt x="153411" y="1628592"/>
                  </a:lnTo>
                  <a:lnTo>
                    <a:pt x="176615" y="1671265"/>
                  </a:lnTo>
                  <a:lnTo>
                    <a:pt x="201290" y="1713035"/>
                  </a:lnTo>
                  <a:lnTo>
                    <a:pt x="227402" y="1753865"/>
                  </a:lnTo>
                  <a:lnTo>
                    <a:pt x="254920" y="1793717"/>
                  </a:lnTo>
                  <a:lnTo>
                    <a:pt x="283812" y="1832553"/>
                  </a:lnTo>
                  <a:lnTo>
                    <a:pt x="314046" y="1870336"/>
                  </a:lnTo>
                  <a:lnTo>
                    <a:pt x="345591" y="1907028"/>
                  </a:lnTo>
                  <a:lnTo>
                    <a:pt x="378414" y="1942592"/>
                  </a:lnTo>
                  <a:lnTo>
                    <a:pt x="412483" y="1976990"/>
                  </a:lnTo>
                  <a:lnTo>
                    <a:pt x="447767" y="2010184"/>
                  </a:lnTo>
                  <a:lnTo>
                    <a:pt x="484233" y="2042136"/>
                  </a:lnTo>
                  <a:lnTo>
                    <a:pt x="521850" y="2072810"/>
                  </a:lnTo>
                  <a:lnTo>
                    <a:pt x="560586" y="2102167"/>
                  </a:lnTo>
                  <a:lnTo>
                    <a:pt x="600409" y="2130171"/>
                  </a:lnTo>
                  <a:lnTo>
                    <a:pt x="641287" y="2156782"/>
                  </a:lnTo>
                  <a:lnTo>
                    <a:pt x="683188" y="2181964"/>
                  </a:lnTo>
                  <a:lnTo>
                    <a:pt x="726080" y="2205680"/>
                  </a:lnTo>
                  <a:lnTo>
                    <a:pt x="769931" y="2227890"/>
                  </a:lnTo>
                  <a:lnTo>
                    <a:pt x="814710" y="2248559"/>
                  </a:lnTo>
                  <a:lnTo>
                    <a:pt x="860384" y="2267648"/>
                  </a:lnTo>
                  <a:lnTo>
                    <a:pt x="922131" y="2111552"/>
                  </a:lnTo>
                  <a:lnTo>
                    <a:pt x="876933" y="2092524"/>
                  </a:lnTo>
                  <a:lnTo>
                    <a:pt x="832741" y="2071733"/>
                  </a:lnTo>
                  <a:lnTo>
                    <a:pt x="789598" y="2049226"/>
                  </a:lnTo>
                  <a:lnTo>
                    <a:pt x="747542" y="2025052"/>
                  </a:lnTo>
                  <a:lnTo>
                    <a:pt x="706614" y="1999257"/>
                  </a:lnTo>
                  <a:lnTo>
                    <a:pt x="666856" y="1971889"/>
                  </a:lnTo>
                  <a:lnTo>
                    <a:pt x="628306" y="1942995"/>
                  </a:lnTo>
                  <a:lnTo>
                    <a:pt x="591006" y="1912624"/>
                  </a:lnTo>
                  <a:lnTo>
                    <a:pt x="554996" y="1880823"/>
                  </a:lnTo>
                  <a:lnTo>
                    <a:pt x="520317" y="1847639"/>
                  </a:lnTo>
                  <a:lnTo>
                    <a:pt x="487009" y="1813120"/>
                  </a:lnTo>
                  <a:lnTo>
                    <a:pt x="455111" y="1777313"/>
                  </a:lnTo>
                  <a:lnTo>
                    <a:pt x="424666" y="1740267"/>
                  </a:lnTo>
                  <a:lnTo>
                    <a:pt x="395713" y="1702028"/>
                  </a:lnTo>
                  <a:lnTo>
                    <a:pt x="368292" y="1662644"/>
                  </a:lnTo>
                  <a:lnTo>
                    <a:pt x="342444" y="1622162"/>
                  </a:lnTo>
                  <a:lnTo>
                    <a:pt x="318210" y="1580631"/>
                  </a:lnTo>
                  <a:lnTo>
                    <a:pt x="295630" y="1538098"/>
                  </a:lnTo>
                  <a:lnTo>
                    <a:pt x="274744" y="1494610"/>
                  </a:lnTo>
                  <a:lnTo>
                    <a:pt x="255592" y="1450215"/>
                  </a:lnTo>
                  <a:lnTo>
                    <a:pt x="238216" y="1404960"/>
                  </a:lnTo>
                  <a:lnTo>
                    <a:pt x="222655" y="1358893"/>
                  </a:lnTo>
                  <a:lnTo>
                    <a:pt x="208950" y="1312062"/>
                  </a:lnTo>
                  <a:lnTo>
                    <a:pt x="196827" y="1263109"/>
                  </a:lnTo>
                  <a:lnTo>
                    <a:pt x="186750" y="1213450"/>
                  </a:lnTo>
                  <a:lnTo>
                    <a:pt x="178767" y="1163137"/>
                  </a:lnTo>
                  <a:lnTo>
                    <a:pt x="172923" y="1112221"/>
                  </a:lnTo>
                  <a:lnTo>
                    <a:pt x="169267" y="1060755"/>
                  </a:lnTo>
                  <a:lnTo>
                    <a:pt x="167845" y="1008792"/>
                  </a:lnTo>
                  <a:lnTo>
                    <a:pt x="168704" y="956382"/>
                  </a:lnTo>
                  <a:lnTo>
                    <a:pt x="171891" y="903579"/>
                  </a:lnTo>
                  <a:lnTo>
                    <a:pt x="177243" y="852140"/>
                  </a:lnTo>
                  <a:lnTo>
                    <a:pt x="184721" y="801437"/>
                  </a:lnTo>
                  <a:lnTo>
                    <a:pt x="194278" y="751509"/>
                  </a:lnTo>
                  <a:lnTo>
                    <a:pt x="205865" y="702399"/>
                  </a:lnTo>
                  <a:lnTo>
                    <a:pt x="219432" y="654146"/>
                  </a:lnTo>
                  <a:lnTo>
                    <a:pt x="234932" y="606793"/>
                  </a:lnTo>
                  <a:lnTo>
                    <a:pt x="252315" y="560379"/>
                  </a:lnTo>
                  <a:lnTo>
                    <a:pt x="271533" y="514946"/>
                  </a:lnTo>
                  <a:lnTo>
                    <a:pt x="292537" y="470535"/>
                  </a:lnTo>
                  <a:lnTo>
                    <a:pt x="315278" y="427186"/>
                  </a:lnTo>
                  <a:lnTo>
                    <a:pt x="339707" y="384940"/>
                  </a:lnTo>
                  <a:lnTo>
                    <a:pt x="365776" y="343839"/>
                  </a:lnTo>
                  <a:lnTo>
                    <a:pt x="393436" y="303924"/>
                  </a:lnTo>
                  <a:lnTo>
                    <a:pt x="422638" y="265234"/>
                  </a:lnTo>
                  <a:lnTo>
                    <a:pt x="453334" y="227812"/>
                  </a:lnTo>
                  <a:lnTo>
                    <a:pt x="485475" y="191698"/>
                  </a:lnTo>
                  <a:lnTo>
                    <a:pt x="519011" y="156933"/>
                  </a:lnTo>
                  <a:lnTo>
                    <a:pt x="553895" y="123558"/>
                  </a:lnTo>
                  <a:lnTo>
                    <a:pt x="440280" y="0"/>
                  </a:lnTo>
                  <a:close/>
                </a:path>
              </a:pathLst>
            </a:custGeom>
            <a:solidFill>
              <a:srgbClr val="FAEF61"/>
            </a:solidFill>
          </p:spPr>
          <p:txBody>
            <a:bodyPr wrap="square" lIns="0" tIns="0" rIns="0" bIns="0" rtlCol="0"/>
            <a:lstStyle/>
            <a:p>
              <a:endParaRPr/>
            </a:p>
          </p:txBody>
        </p:sp>
        <p:sp>
          <p:nvSpPr>
            <p:cNvPr id="9" name="object 9"/>
            <p:cNvSpPr/>
            <p:nvPr/>
          </p:nvSpPr>
          <p:spPr>
            <a:xfrm>
              <a:off x="3608146" y="7037819"/>
              <a:ext cx="1856105" cy="1241425"/>
            </a:xfrm>
            <a:custGeom>
              <a:avLst/>
              <a:gdLst/>
              <a:ahLst/>
              <a:cxnLst/>
              <a:rect l="l" t="t" r="r" b="b"/>
              <a:pathLst>
                <a:path w="1856104" h="1241425">
                  <a:moveTo>
                    <a:pt x="1688553" y="0"/>
                  </a:moveTo>
                  <a:lnTo>
                    <a:pt x="1682214" y="51490"/>
                  </a:lnTo>
                  <a:lnTo>
                    <a:pt x="1673739" y="102213"/>
                  </a:lnTo>
                  <a:lnTo>
                    <a:pt x="1663177" y="152127"/>
                  </a:lnTo>
                  <a:lnTo>
                    <a:pt x="1650579" y="201191"/>
                  </a:lnTo>
                  <a:lnTo>
                    <a:pt x="1635994" y="249366"/>
                  </a:lnTo>
                  <a:lnTo>
                    <a:pt x="1619473" y="296608"/>
                  </a:lnTo>
                  <a:lnTo>
                    <a:pt x="1601065" y="342878"/>
                  </a:lnTo>
                  <a:lnTo>
                    <a:pt x="1580821" y="388134"/>
                  </a:lnTo>
                  <a:lnTo>
                    <a:pt x="1558789" y="432336"/>
                  </a:lnTo>
                  <a:lnTo>
                    <a:pt x="1535020" y="475442"/>
                  </a:lnTo>
                  <a:lnTo>
                    <a:pt x="1509564" y="517411"/>
                  </a:lnTo>
                  <a:lnTo>
                    <a:pt x="1482470" y="558203"/>
                  </a:lnTo>
                  <a:lnTo>
                    <a:pt x="1454579" y="596699"/>
                  </a:lnTo>
                  <a:lnTo>
                    <a:pt x="1425234" y="634000"/>
                  </a:lnTo>
                  <a:lnTo>
                    <a:pt x="1394480" y="670065"/>
                  </a:lnTo>
                  <a:lnTo>
                    <a:pt x="1362363" y="704856"/>
                  </a:lnTo>
                  <a:lnTo>
                    <a:pt x="1328929" y="738334"/>
                  </a:lnTo>
                  <a:lnTo>
                    <a:pt x="1294224" y="770460"/>
                  </a:lnTo>
                  <a:lnTo>
                    <a:pt x="1258292" y="801195"/>
                  </a:lnTo>
                  <a:lnTo>
                    <a:pt x="1221179" y="830499"/>
                  </a:lnTo>
                  <a:lnTo>
                    <a:pt x="1182931" y="858334"/>
                  </a:lnTo>
                  <a:lnTo>
                    <a:pt x="1143594" y="884662"/>
                  </a:lnTo>
                  <a:lnTo>
                    <a:pt x="1103212" y="909442"/>
                  </a:lnTo>
                  <a:lnTo>
                    <a:pt x="1061833" y="932636"/>
                  </a:lnTo>
                  <a:lnTo>
                    <a:pt x="1019500" y="954204"/>
                  </a:lnTo>
                  <a:lnTo>
                    <a:pt x="976260" y="974109"/>
                  </a:lnTo>
                  <a:lnTo>
                    <a:pt x="932158" y="992311"/>
                  </a:lnTo>
                  <a:lnTo>
                    <a:pt x="887240" y="1008770"/>
                  </a:lnTo>
                  <a:lnTo>
                    <a:pt x="841551" y="1023449"/>
                  </a:lnTo>
                  <a:lnTo>
                    <a:pt x="795137" y="1036307"/>
                  </a:lnTo>
                  <a:lnTo>
                    <a:pt x="748043" y="1047306"/>
                  </a:lnTo>
                  <a:lnTo>
                    <a:pt x="700316" y="1056407"/>
                  </a:lnTo>
                  <a:lnTo>
                    <a:pt x="652000" y="1063571"/>
                  </a:lnTo>
                  <a:lnTo>
                    <a:pt x="603141" y="1068759"/>
                  </a:lnTo>
                  <a:lnTo>
                    <a:pt x="553784" y="1071932"/>
                  </a:lnTo>
                  <a:lnTo>
                    <a:pt x="503976" y="1073051"/>
                  </a:lnTo>
                  <a:lnTo>
                    <a:pt x="453762" y="1072077"/>
                  </a:lnTo>
                  <a:lnTo>
                    <a:pt x="403186" y="1068971"/>
                  </a:lnTo>
                  <a:lnTo>
                    <a:pt x="352040" y="1063668"/>
                  </a:lnTo>
                  <a:lnTo>
                    <a:pt x="301616" y="1056235"/>
                  </a:lnTo>
                  <a:lnTo>
                    <a:pt x="251955" y="1046732"/>
                  </a:lnTo>
                  <a:lnTo>
                    <a:pt x="203097" y="1035219"/>
                  </a:lnTo>
                  <a:lnTo>
                    <a:pt x="155083" y="1021755"/>
                  </a:lnTo>
                  <a:lnTo>
                    <a:pt x="107953" y="1006401"/>
                  </a:lnTo>
                  <a:lnTo>
                    <a:pt x="61747" y="989215"/>
                  </a:lnTo>
                  <a:lnTo>
                    <a:pt x="0" y="1145298"/>
                  </a:lnTo>
                  <a:lnTo>
                    <a:pt x="46045" y="1162607"/>
                  </a:lnTo>
                  <a:lnTo>
                    <a:pt x="92903" y="1178293"/>
                  </a:lnTo>
                  <a:lnTo>
                    <a:pt x="140543" y="1192321"/>
                  </a:lnTo>
                  <a:lnTo>
                    <a:pt x="188933" y="1204653"/>
                  </a:lnTo>
                  <a:lnTo>
                    <a:pt x="238042" y="1215252"/>
                  </a:lnTo>
                  <a:lnTo>
                    <a:pt x="287841" y="1224081"/>
                  </a:lnTo>
                  <a:lnTo>
                    <a:pt x="338298" y="1231103"/>
                  </a:lnTo>
                  <a:lnTo>
                    <a:pt x="389381" y="1236281"/>
                  </a:lnTo>
                  <a:lnTo>
                    <a:pt x="441124" y="1239571"/>
                  </a:lnTo>
                  <a:lnTo>
                    <a:pt x="492542" y="1240904"/>
                  </a:lnTo>
                  <a:lnTo>
                    <a:pt x="543599" y="1240312"/>
                  </a:lnTo>
                  <a:lnTo>
                    <a:pt x="594256" y="1237827"/>
                  </a:lnTo>
                  <a:lnTo>
                    <a:pt x="644475" y="1233481"/>
                  </a:lnTo>
                  <a:lnTo>
                    <a:pt x="694220" y="1227306"/>
                  </a:lnTo>
                  <a:lnTo>
                    <a:pt x="743453" y="1219333"/>
                  </a:lnTo>
                  <a:lnTo>
                    <a:pt x="792135" y="1209595"/>
                  </a:lnTo>
                  <a:lnTo>
                    <a:pt x="840230" y="1198124"/>
                  </a:lnTo>
                  <a:lnTo>
                    <a:pt x="887700" y="1184951"/>
                  </a:lnTo>
                  <a:lnTo>
                    <a:pt x="934507" y="1170109"/>
                  </a:lnTo>
                  <a:lnTo>
                    <a:pt x="980613" y="1153629"/>
                  </a:lnTo>
                  <a:lnTo>
                    <a:pt x="1025982" y="1135544"/>
                  </a:lnTo>
                  <a:lnTo>
                    <a:pt x="1070574" y="1115884"/>
                  </a:lnTo>
                  <a:lnTo>
                    <a:pt x="1114353" y="1094683"/>
                  </a:lnTo>
                  <a:lnTo>
                    <a:pt x="1157282" y="1071972"/>
                  </a:lnTo>
                  <a:lnTo>
                    <a:pt x="1199322" y="1047782"/>
                  </a:lnTo>
                  <a:lnTo>
                    <a:pt x="1240435" y="1022147"/>
                  </a:lnTo>
                  <a:lnTo>
                    <a:pt x="1280585" y="995097"/>
                  </a:lnTo>
                  <a:lnTo>
                    <a:pt x="1319733" y="966666"/>
                  </a:lnTo>
                  <a:lnTo>
                    <a:pt x="1357843" y="936883"/>
                  </a:lnTo>
                  <a:lnTo>
                    <a:pt x="1394876" y="905783"/>
                  </a:lnTo>
                  <a:lnTo>
                    <a:pt x="1430794" y="873396"/>
                  </a:lnTo>
                  <a:lnTo>
                    <a:pt x="1465561" y="839755"/>
                  </a:lnTo>
                  <a:lnTo>
                    <a:pt x="1499138" y="804890"/>
                  </a:lnTo>
                  <a:lnTo>
                    <a:pt x="1531488" y="768836"/>
                  </a:lnTo>
                  <a:lnTo>
                    <a:pt x="1562573" y="731622"/>
                  </a:lnTo>
                  <a:lnTo>
                    <a:pt x="1592356" y="693282"/>
                  </a:lnTo>
                  <a:lnTo>
                    <a:pt x="1620799" y="653846"/>
                  </a:lnTo>
                  <a:lnTo>
                    <a:pt x="1647387" y="614050"/>
                  </a:lnTo>
                  <a:lnTo>
                    <a:pt x="1672612" y="573254"/>
                  </a:lnTo>
                  <a:lnTo>
                    <a:pt x="1696438" y="531490"/>
                  </a:lnTo>
                  <a:lnTo>
                    <a:pt x="1718828" y="488789"/>
                  </a:lnTo>
                  <a:lnTo>
                    <a:pt x="1739747" y="445180"/>
                  </a:lnTo>
                  <a:lnTo>
                    <a:pt x="1759158" y="400694"/>
                  </a:lnTo>
                  <a:lnTo>
                    <a:pt x="1777026" y="355363"/>
                  </a:lnTo>
                  <a:lnTo>
                    <a:pt x="1793315" y="309217"/>
                  </a:lnTo>
                  <a:lnTo>
                    <a:pt x="1807988" y="262286"/>
                  </a:lnTo>
                  <a:lnTo>
                    <a:pt x="1821010" y="214602"/>
                  </a:lnTo>
                  <a:lnTo>
                    <a:pt x="1832345" y="166194"/>
                  </a:lnTo>
                  <a:lnTo>
                    <a:pt x="1841956" y="117095"/>
                  </a:lnTo>
                  <a:lnTo>
                    <a:pt x="1849807" y="67334"/>
                  </a:lnTo>
                  <a:lnTo>
                    <a:pt x="1855863" y="16941"/>
                  </a:lnTo>
                  <a:close/>
                </a:path>
              </a:pathLst>
            </a:custGeom>
            <a:solidFill>
              <a:srgbClr val="EB2847"/>
            </a:solidFill>
          </p:spPr>
          <p:txBody>
            <a:bodyPr wrap="square" lIns="0" tIns="0" rIns="0" bIns="0" rtlCol="0"/>
            <a:lstStyle/>
            <a:p>
              <a:endParaRPr/>
            </a:p>
          </p:txBody>
        </p:sp>
        <p:sp>
          <p:nvSpPr>
            <p:cNvPr id="10" name="object 10"/>
            <p:cNvSpPr/>
            <p:nvPr/>
          </p:nvSpPr>
          <p:spPr>
            <a:xfrm>
              <a:off x="3188030" y="5555415"/>
              <a:ext cx="2283460" cy="1499870"/>
            </a:xfrm>
            <a:custGeom>
              <a:avLst/>
              <a:gdLst/>
              <a:ahLst/>
              <a:cxnLst/>
              <a:rect l="l" t="t" r="r" b="b"/>
              <a:pathLst>
                <a:path w="2283460" h="1499870">
                  <a:moveTo>
                    <a:pt x="931078" y="0"/>
                  </a:moveTo>
                  <a:lnTo>
                    <a:pt x="880527" y="538"/>
                  </a:lnTo>
                  <a:lnTo>
                    <a:pt x="830366" y="2934"/>
                  </a:lnTo>
                  <a:lnTo>
                    <a:pt x="780632" y="7156"/>
                  </a:lnTo>
                  <a:lnTo>
                    <a:pt x="731361" y="13173"/>
                  </a:lnTo>
                  <a:lnTo>
                    <a:pt x="682591" y="20955"/>
                  </a:lnTo>
                  <a:lnTo>
                    <a:pt x="634357" y="30469"/>
                  </a:lnTo>
                  <a:lnTo>
                    <a:pt x="586696" y="41686"/>
                  </a:lnTo>
                  <a:lnTo>
                    <a:pt x="539644" y="54573"/>
                  </a:lnTo>
                  <a:lnTo>
                    <a:pt x="493238" y="69101"/>
                  </a:lnTo>
                  <a:lnTo>
                    <a:pt x="447514" y="85238"/>
                  </a:lnTo>
                  <a:lnTo>
                    <a:pt x="402509" y="102952"/>
                  </a:lnTo>
                  <a:lnTo>
                    <a:pt x="358259" y="122213"/>
                  </a:lnTo>
                  <a:lnTo>
                    <a:pt x="314800" y="142990"/>
                  </a:lnTo>
                  <a:lnTo>
                    <a:pt x="272169" y="165252"/>
                  </a:lnTo>
                  <a:lnTo>
                    <a:pt x="230403" y="188968"/>
                  </a:lnTo>
                  <a:lnTo>
                    <a:pt x="189538" y="214107"/>
                  </a:lnTo>
                  <a:lnTo>
                    <a:pt x="149610" y="240637"/>
                  </a:lnTo>
                  <a:lnTo>
                    <a:pt x="110656" y="268527"/>
                  </a:lnTo>
                  <a:lnTo>
                    <a:pt x="72711" y="297748"/>
                  </a:lnTo>
                  <a:lnTo>
                    <a:pt x="35814" y="328267"/>
                  </a:lnTo>
                  <a:lnTo>
                    <a:pt x="0" y="360053"/>
                  </a:lnTo>
                  <a:lnTo>
                    <a:pt x="113614" y="483611"/>
                  </a:lnTo>
                  <a:lnTo>
                    <a:pt x="149807" y="451668"/>
                  </a:lnTo>
                  <a:lnTo>
                    <a:pt x="187248" y="421197"/>
                  </a:lnTo>
                  <a:lnTo>
                    <a:pt x="225889" y="392239"/>
                  </a:lnTo>
                  <a:lnTo>
                    <a:pt x="265681" y="364835"/>
                  </a:lnTo>
                  <a:lnTo>
                    <a:pt x="306575" y="339029"/>
                  </a:lnTo>
                  <a:lnTo>
                    <a:pt x="348525" y="314861"/>
                  </a:lnTo>
                  <a:lnTo>
                    <a:pt x="391480" y="292373"/>
                  </a:lnTo>
                  <a:lnTo>
                    <a:pt x="435393" y="271607"/>
                  </a:lnTo>
                  <a:lnTo>
                    <a:pt x="480215" y="252605"/>
                  </a:lnTo>
                  <a:lnTo>
                    <a:pt x="525899" y="235407"/>
                  </a:lnTo>
                  <a:lnTo>
                    <a:pt x="572394" y="220057"/>
                  </a:lnTo>
                  <a:lnTo>
                    <a:pt x="619655" y="206596"/>
                  </a:lnTo>
                  <a:lnTo>
                    <a:pt x="667630" y="195065"/>
                  </a:lnTo>
                  <a:lnTo>
                    <a:pt x="716274" y="185506"/>
                  </a:lnTo>
                  <a:lnTo>
                    <a:pt x="765536" y="177961"/>
                  </a:lnTo>
                  <a:lnTo>
                    <a:pt x="815369" y="172471"/>
                  </a:lnTo>
                  <a:lnTo>
                    <a:pt x="865725" y="169079"/>
                  </a:lnTo>
                  <a:lnTo>
                    <a:pt x="916554" y="167826"/>
                  </a:lnTo>
                  <a:lnTo>
                    <a:pt x="967809" y="168753"/>
                  </a:lnTo>
                  <a:lnTo>
                    <a:pt x="1019441" y="171903"/>
                  </a:lnTo>
                  <a:lnTo>
                    <a:pt x="1071602" y="177343"/>
                  </a:lnTo>
                  <a:lnTo>
                    <a:pt x="1123005" y="184976"/>
                  </a:lnTo>
                  <a:lnTo>
                    <a:pt x="1173606" y="194749"/>
                  </a:lnTo>
                  <a:lnTo>
                    <a:pt x="1223364" y="206611"/>
                  </a:lnTo>
                  <a:lnTo>
                    <a:pt x="1272237" y="220510"/>
                  </a:lnTo>
                  <a:lnTo>
                    <a:pt x="1320181" y="236395"/>
                  </a:lnTo>
                  <a:lnTo>
                    <a:pt x="1367154" y="254214"/>
                  </a:lnTo>
                  <a:lnTo>
                    <a:pt x="1413115" y="273917"/>
                  </a:lnTo>
                  <a:lnTo>
                    <a:pt x="1458021" y="295451"/>
                  </a:lnTo>
                  <a:lnTo>
                    <a:pt x="1501829" y="318764"/>
                  </a:lnTo>
                  <a:lnTo>
                    <a:pt x="1544498" y="343807"/>
                  </a:lnTo>
                  <a:lnTo>
                    <a:pt x="1585984" y="370526"/>
                  </a:lnTo>
                  <a:lnTo>
                    <a:pt x="1626246" y="398871"/>
                  </a:lnTo>
                  <a:lnTo>
                    <a:pt x="1665241" y="428790"/>
                  </a:lnTo>
                  <a:lnTo>
                    <a:pt x="1702927" y="460232"/>
                  </a:lnTo>
                  <a:lnTo>
                    <a:pt x="1739262" y="493145"/>
                  </a:lnTo>
                  <a:lnTo>
                    <a:pt x="1774202" y="527477"/>
                  </a:lnTo>
                  <a:lnTo>
                    <a:pt x="1806861" y="562278"/>
                  </a:lnTo>
                  <a:lnTo>
                    <a:pt x="1838113" y="598333"/>
                  </a:lnTo>
                  <a:lnTo>
                    <a:pt x="1867919" y="635597"/>
                  </a:lnTo>
                  <a:lnTo>
                    <a:pt x="1896237" y="674022"/>
                  </a:lnTo>
                  <a:lnTo>
                    <a:pt x="1923028" y="713562"/>
                  </a:lnTo>
                  <a:lnTo>
                    <a:pt x="1948251" y="754170"/>
                  </a:lnTo>
                  <a:lnTo>
                    <a:pt x="1971866" y="795799"/>
                  </a:lnTo>
                  <a:lnTo>
                    <a:pt x="1993833" y="838402"/>
                  </a:lnTo>
                  <a:lnTo>
                    <a:pt x="2014111" y="881934"/>
                  </a:lnTo>
                  <a:lnTo>
                    <a:pt x="2032660" y="926346"/>
                  </a:lnTo>
                  <a:lnTo>
                    <a:pt x="2049440" y="971593"/>
                  </a:lnTo>
                  <a:lnTo>
                    <a:pt x="2064410" y="1017627"/>
                  </a:lnTo>
                  <a:lnTo>
                    <a:pt x="2077529" y="1064402"/>
                  </a:lnTo>
                  <a:lnTo>
                    <a:pt x="2088759" y="1111872"/>
                  </a:lnTo>
                  <a:lnTo>
                    <a:pt x="2098057" y="1159989"/>
                  </a:lnTo>
                  <a:lnTo>
                    <a:pt x="2105385" y="1208706"/>
                  </a:lnTo>
                  <a:lnTo>
                    <a:pt x="2110701" y="1257978"/>
                  </a:lnTo>
                  <a:lnTo>
                    <a:pt x="2113965" y="1307757"/>
                  </a:lnTo>
                  <a:lnTo>
                    <a:pt x="2115137" y="1357996"/>
                  </a:lnTo>
                  <a:lnTo>
                    <a:pt x="2114177" y="1408650"/>
                  </a:lnTo>
                  <a:lnTo>
                    <a:pt x="2110486" y="1467303"/>
                  </a:lnTo>
                  <a:lnTo>
                    <a:pt x="2109381" y="1474808"/>
                  </a:lnTo>
                  <a:lnTo>
                    <a:pt x="2108669" y="1482390"/>
                  </a:lnTo>
                  <a:lnTo>
                    <a:pt x="2275979" y="1499332"/>
                  </a:lnTo>
                  <a:lnTo>
                    <a:pt x="2278380" y="1473475"/>
                  </a:lnTo>
                  <a:lnTo>
                    <a:pt x="2281633" y="1422532"/>
                  </a:lnTo>
                  <a:lnTo>
                    <a:pt x="2282989" y="1371902"/>
                  </a:lnTo>
                  <a:lnTo>
                    <a:pt x="2282476" y="1321622"/>
                  </a:lnTo>
                  <a:lnTo>
                    <a:pt x="2280127" y="1271726"/>
                  </a:lnTo>
                  <a:lnTo>
                    <a:pt x="2275970" y="1222251"/>
                  </a:lnTo>
                  <a:lnTo>
                    <a:pt x="2270038" y="1173233"/>
                  </a:lnTo>
                  <a:lnTo>
                    <a:pt x="2262360" y="1124708"/>
                  </a:lnTo>
                  <a:lnTo>
                    <a:pt x="2252966" y="1076712"/>
                  </a:lnTo>
                  <a:lnTo>
                    <a:pt x="2241889" y="1029280"/>
                  </a:lnTo>
                  <a:lnTo>
                    <a:pt x="2229157" y="982449"/>
                  </a:lnTo>
                  <a:lnTo>
                    <a:pt x="2214802" y="936254"/>
                  </a:lnTo>
                  <a:lnTo>
                    <a:pt x="2198854" y="890732"/>
                  </a:lnTo>
                  <a:lnTo>
                    <a:pt x="2181343" y="845918"/>
                  </a:lnTo>
                  <a:lnTo>
                    <a:pt x="2162301" y="801849"/>
                  </a:lnTo>
                  <a:lnTo>
                    <a:pt x="2141758" y="758560"/>
                  </a:lnTo>
                  <a:lnTo>
                    <a:pt x="2119744" y="716087"/>
                  </a:lnTo>
                  <a:lnTo>
                    <a:pt x="2096290" y="674467"/>
                  </a:lnTo>
                  <a:lnTo>
                    <a:pt x="2071427" y="633734"/>
                  </a:lnTo>
                  <a:lnTo>
                    <a:pt x="2045184" y="593926"/>
                  </a:lnTo>
                  <a:lnTo>
                    <a:pt x="2017594" y="555077"/>
                  </a:lnTo>
                  <a:lnTo>
                    <a:pt x="1988685" y="517225"/>
                  </a:lnTo>
                  <a:lnTo>
                    <a:pt x="1958489" y="480404"/>
                  </a:lnTo>
                  <a:lnTo>
                    <a:pt x="1927036" y="444651"/>
                  </a:lnTo>
                  <a:lnTo>
                    <a:pt x="1894357" y="410002"/>
                  </a:lnTo>
                  <a:lnTo>
                    <a:pt x="1860585" y="376612"/>
                  </a:lnTo>
                  <a:lnTo>
                    <a:pt x="1825655" y="344389"/>
                  </a:lnTo>
                  <a:lnTo>
                    <a:pt x="1789598" y="313370"/>
                  </a:lnTo>
                  <a:lnTo>
                    <a:pt x="1752443" y="283589"/>
                  </a:lnTo>
                  <a:lnTo>
                    <a:pt x="1714220" y="255083"/>
                  </a:lnTo>
                  <a:lnTo>
                    <a:pt x="1674960" y="227887"/>
                  </a:lnTo>
                  <a:lnTo>
                    <a:pt x="1634692" y="202037"/>
                  </a:lnTo>
                  <a:lnTo>
                    <a:pt x="1593447" y="177568"/>
                  </a:lnTo>
                  <a:lnTo>
                    <a:pt x="1551255" y="154515"/>
                  </a:lnTo>
                  <a:lnTo>
                    <a:pt x="1508145" y="132915"/>
                  </a:lnTo>
                  <a:lnTo>
                    <a:pt x="1464148" y="112803"/>
                  </a:lnTo>
                  <a:lnTo>
                    <a:pt x="1419294" y="94214"/>
                  </a:lnTo>
                  <a:lnTo>
                    <a:pt x="1373613" y="77184"/>
                  </a:lnTo>
                  <a:lnTo>
                    <a:pt x="1327134" y="61749"/>
                  </a:lnTo>
                  <a:lnTo>
                    <a:pt x="1279889" y="47944"/>
                  </a:lnTo>
                  <a:lnTo>
                    <a:pt x="1231907" y="35805"/>
                  </a:lnTo>
                  <a:lnTo>
                    <a:pt x="1183217" y="25368"/>
                  </a:lnTo>
                  <a:lnTo>
                    <a:pt x="1133851" y="16667"/>
                  </a:lnTo>
                  <a:lnTo>
                    <a:pt x="1083838" y="9738"/>
                  </a:lnTo>
                  <a:lnTo>
                    <a:pt x="1033208" y="4618"/>
                  </a:lnTo>
                  <a:lnTo>
                    <a:pt x="981984" y="1349"/>
                  </a:lnTo>
                  <a:lnTo>
                    <a:pt x="931078" y="0"/>
                  </a:lnTo>
                  <a:close/>
                </a:path>
              </a:pathLst>
            </a:custGeom>
            <a:solidFill>
              <a:srgbClr val="169E86"/>
            </a:solidFill>
          </p:spPr>
          <p:txBody>
            <a:bodyPr wrap="square" lIns="0" tIns="0" rIns="0" bIns="0" rtlCol="0"/>
            <a:lstStyle/>
            <a:p>
              <a:endParaRPr/>
            </a:p>
          </p:txBody>
        </p:sp>
        <p:sp>
          <p:nvSpPr>
            <p:cNvPr id="11" name="object 11"/>
            <p:cNvSpPr/>
            <p:nvPr/>
          </p:nvSpPr>
          <p:spPr>
            <a:xfrm>
              <a:off x="4688611" y="5629732"/>
              <a:ext cx="148590" cy="169545"/>
            </a:xfrm>
            <a:custGeom>
              <a:avLst/>
              <a:gdLst/>
              <a:ahLst/>
              <a:cxnLst/>
              <a:rect l="l" t="t" r="r" b="b"/>
              <a:pathLst>
                <a:path w="148589" h="169545">
                  <a:moveTo>
                    <a:pt x="145656" y="0"/>
                  </a:moveTo>
                  <a:lnTo>
                    <a:pt x="0" y="86753"/>
                  </a:lnTo>
                  <a:lnTo>
                    <a:pt x="147967" y="169443"/>
                  </a:lnTo>
                  <a:lnTo>
                    <a:pt x="145656" y="0"/>
                  </a:lnTo>
                  <a:close/>
                </a:path>
              </a:pathLst>
            </a:custGeom>
            <a:solidFill>
              <a:srgbClr val="049F86"/>
            </a:solidFill>
          </p:spPr>
          <p:txBody>
            <a:bodyPr wrap="square" lIns="0" tIns="0" rIns="0" bIns="0" rtlCol="0"/>
            <a:lstStyle/>
            <a:p>
              <a:endParaRPr/>
            </a:p>
          </p:txBody>
        </p:sp>
        <p:sp>
          <p:nvSpPr>
            <p:cNvPr id="12" name="object 12"/>
            <p:cNvSpPr/>
            <p:nvPr/>
          </p:nvSpPr>
          <p:spPr>
            <a:xfrm>
              <a:off x="4818278" y="7951101"/>
              <a:ext cx="154305" cy="168910"/>
            </a:xfrm>
            <a:custGeom>
              <a:avLst/>
              <a:gdLst/>
              <a:ahLst/>
              <a:cxnLst/>
              <a:rect l="l" t="t" r="r" b="b"/>
              <a:pathLst>
                <a:path w="154304" h="168909">
                  <a:moveTo>
                    <a:pt x="137896" y="0"/>
                  </a:moveTo>
                  <a:lnTo>
                    <a:pt x="0" y="98526"/>
                  </a:lnTo>
                  <a:lnTo>
                    <a:pt x="154228" y="168681"/>
                  </a:lnTo>
                  <a:lnTo>
                    <a:pt x="137896" y="0"/>
                  </a:lnTo>
                  <a:close/>
                </a:path>
              </a:pathLst>
            </a:custGeom>
            <a:solidFill>
              <a:srgbClr val="EB2847"/>
            </a:solidFill>
          </p:spPr>
          <p:txBody>
            <a:bodyPr wrap="square" lIns="0" tIns="0" rIns="0" bIns="0" rtlCol="0"/>
            <a:lstStyle/>
            <a:p>
              <a:endParaRPr/>
            </a:p>
          </p:txBody>
        </p:sp>
        <p:sp>
          <p:nvSpPr>
            <p:cNvPr id="13" name="object 13"/>
            <p:cNvSpPr/>
            <p:nvPr/>
          </p:nvSpPr>
          <p:spPr>
            <a:xfrm>
              <a:off x="2655722" y="7075792"/>
              <a:ext cx="160655" cy="166370"/>
            </a:xfrm>
            <a:custGeom>
              <a:avLst/>
              <a:gdLst/>
              <a:ahLst/>
              <a:cxnLst/>
              <a:rect l="l" t="t" r="r" b="b"/>
              <a:pathLst>
                <a:path w="160655" h="166370">
                  <a:moveTo>
                    <a:pt x="127622" y="0"/>
                  </a:moveTo>
                  <a:lnTo>
                    <a:pt x="0" y="111505"/>
                  </a:lnTo>
                  <a:lnTo>
                    <a:pt x="160413" y="166255"/>
                  </a:lnTo>
                  <a:lnTo>
                    <a:pt x="127622" y="0"/>
                  </a:lnTo>
                  <a:close/>
                </a:path>
              </a:pathLst>
            </a:custGeom>
            <a:solidFill>
              <a:srgbClr val="FAEF61"/>
            </a:solidFill>
          </p:spPr>
          <p:txBody>
            <a:bodyPr wrap="square" lIns="0" tIns="0" rIns="0" bIns="0" rtlCol="0"/>
            <a:lstStyle/>
            <a:p>
              <a:endParaRPr/>
            </a:p>
          </p:txBody>
        </p:sp>
      </p:grpSp>
      <p:sp>
        <p:nvSpPr>
          <p:cNvPr id="14" name="object 14"/>
          <p:cNvSpPr txBox="1"/>
          <p:nvPr/>
        </p:nvSpPr>
        <p:spPr>
          <a:xfrm>
            <a:off x="3337356" y="6475704"/>
            <a:ext cx="1543050" cy="889000"/>
          </a:xfrm>
          <a:prstGeom prst="rect">
            <a:avLst/>
          </a:prstGeom>
        </p:spPr>
        <p:txBody>
          <a:bodyPr vert="horz" wrap="square" lIns="0" tIns="22860" rIns="0" bIns="0" rtlCol="0">
            <a:spAutoFit/>
          </a:bodyPr>
          <a:lstStyle/>
          <a:p>
            <a:pPr marL="12700" marR="5080" algn="ctr">
              <a:lnSpc>
                <a:spcPts val="1400"/>
              </a:lnSpc>
              <a:spcBef>
                <a:spcPts val="180"/>
              </a:spcBef>
            </a:pPr>
            <a:r>
              <a:rPr sz="1200" b="1" spc="-95" dirty="0">
                <a:solidFill>
                  <a:srgbClr val="4A4B4C"/>
                </a:solidFill>
                <a:latin typeface="Verdana"/>
                <a:cs typeface="Verdana"/>
              </a:rPr>
              <a:t>Costituent </a:t>
            </a:r>
            <a:r>
              <a:rPr sz="1200" b="1" spc="-90" dirty="0">
                <a:solidFill>
                  <a:srgbClr val="4A4B4C"/>
                </a:solidFill>
                <a:latin typeface="Verdana"/>
                <a:cs typeface="Verdana"/>
              </a:rPr>
              <a:t>elements  </a:t>
            </a:r>
            <a:r>
              <a:rPr sz="1200" b="1" spc="-45" dirty="0">
                <a:solidFill>
                  <a:srgbClr val="4A4B4C"/>
                </a:solidFill>
                <a:latin typeface="Verdana"/>
                <a:cs typeface="Verdana"/>
              </a:rPr>
              <a:t>of </a:t>
            </a:r>
            <a:r>
              <a:rPr sz="1200" b="1" spc="-85" dirty="0">
                <a:solidFill>
                  <a:srgbClr val="4A4B4C"/>
                </a:solidFill>
                <a:latin typeface="Verdana"/>
                <a:cs typeface="Verdana"/>
              </a:rPr>
              <a:t>intecultural  </a:t>
            </a:r>
            <a:r>
              <a:rPr sz="1200" b="1" spc="-95" dirty="0">
                <a:solidFill>
                  <a:srgbClr val="4A4B4C"/>
                </a:solidFill>
                <a:latin typeface="Verdana"/>
                <a:cs typeface="Verdana"/>
              </a:rPr>
              <a:t>competence</a:t>
            </a:r>
            <a:endParaRPr sz="1200">
              <a:latin typeface="Verdana"/>
              <a:cs typeface="Verdana"/>
            </a:endParaRPr>
          </a:p>
          <a:p>
            <a:pPr algn="ctr">
              <a:lnSpc>
                <a:spcPct val="100000"/>
              </a:lnSpc>
              <a:spcBef>
                <a:spcPts val="20"/>
              </a:spcBef>
            </a:pPr>
            <a:r>
              <a:rPr sz="1000" spc="-80" dirty="0">
                <a:solidFill>
                  <a:srgbClr val="4A4B4C"/>
                </a:solidFill>
                <a:latin typeface="Verdana"/>
                <a:cs typeface="Verdana"/>
              </a:rPr>
              <a:t>(Adapted </a:t>
            </a:r>
            <a:r>
              <a:rPr sz="1000" spc="-114" dirty="0">
                <a:solidFill>
                  <a:srgbClr val="4A4B4C"/>
                </a:solidFill>
                <a:latin typeface="Verdana"/>
                <a:cs typeface="Verdana"/>
              </a:rPr>
              <a:t>from</a:t>
            </a:r>
            <a:r>
              <a:rPr sz="1000" spc="-70" dirty="0">
                <a:solidFill>
                  <a:srgbClr val="4A4B4C"/>
                </a:solidFill>
                <a:latin typeface="Verdana"/>
                <a:cs typeface="Verdana"/>
              </a:rPr>
              <a:t> </a:t>
            </a:r>
            <a:r>
              <a:rPr sz="1000" spc="-80" dirty="0">
                <a:solidFill>
                  <a:srgbClr val="4A4B4C"/>
                </a:solidFill>
                <a:latin typeface="Verdana"/>
                <a:cs typeface="Verdana"/>
              </a:rPr>
              <a:t>Deardroff,</a:t>
            </a:r>
            <a:endParaRPr sz="1000">
              <a:latin typeface="Verdana"/>
              <a:cs typeface="Verdana"/>
            </a:endParaRPr>
          </a:p>
          <a:p>
            <a:pPr algn="ctr">
              <a:lnSpc>
                <a:spcPct val="100000"/>
              </a:lnSpc>
              <a:spcBef>
                <a:spcPts val="100"/>
              </a:spcBef>
            </a:pPr>
            <a:r>
              <a:rPr sz="1000" spc="-60" dirty="0">
                <a:solidFill>
                  <a:srgbClr val="4A4B4C"/>
                </a:solidFill>
                <a:latin typeface="Verdana"/>
                <a:cs typeface="Verdana"/>
              </a:rPr>
              <a:t>2006)</a:t>
            </a:r>
            <a:endParaRPr sz="1000">
              <a:latin typeface="Verdana"/>
              <a:cs typeface="Verdana"/>
            </a:endParaRPr>
          </a:p>
        </p:txBody>
      </p:sp>
      <p:sp>
        <p:nvSpPr>
          <p:cNvPr id="21" name="object 21"/>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14</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15" name="object 15"/>
          <p:cNvSpPr txBox="1"/>
          <p:nvPr/>
        </p:nvSpPr>
        <p:spPr>
          <a:xfrm>
            <a:off x="4889258" y="4642231"/>
            <a:ext cx="1052830" cy="212725"/>
          </a:xfrm>
          <a:prstGeom prst="rect">
            <a:avLst/>
          </a:prstGeom>
          <a:solidFill>
            <a:srgbClr val="049F86"/>
          </a:solidFill>
        </p:spPr>
        <p:txBody>
          <a:bodyPr vert="horz" wrap="square" lIns="0" tIns="11430" rIns="0" bIns="0" rtlCol="0">
            <a:spAutoFit/>
          </a:bodyPr>
          <a:lstStyle/>
          <a:p>
            <a:pPr marL="349885">
              <a:lnSpc>
                <a:spcPct val="100000"/>
              </a:lnSpc>
              <a:spcBef>
                <a:spcPts val="90"/>
              </a:spcBef>
            </a:pPr>
            <a:r>
              <a:rPr sz="1000" b="1" spc="-40" dirty="0">
                <a:solidFill>
                  <a:srgbClr val="FFFFFF"/>
                </a:solidFill>
                <a:latin typeface="Verdana"/>
                <a:cs typeface="Verdana"/>
              </a:rPr>
              <a:t>Skills</a:t>
            </a:r>
            <a:endParaRPr sz="1000">
              <a:latin typeface="Verdana"/>
              <a:cs typeface="Verdana"/>
            </a:endParaRPr>
          </a:p>
        </p:txBody>
      </p:sp>
      <p:sp>
        <p:nvSpPr>
          <p:cNvPr id="16" name="object 16"/>
          <p:cNvSpPr txBox="1"/>
          <p:nvPr/>
        </p:nvSpPr>
        <p:spPr>
          <a:xfrm>
            <a:off x="4876558" y="4881511"/>
            <a:ext cx="1846580" cy="685800"/>
          </a:xfrm>
          <a:prstGeom prst="rect">
            <a:avLst/>
          </a:prstGeom>
        </p:spPr>
        <p:txBody>
          <a:bodyPr vert="horz" wrap="square" lIns="0" tIns="12700" rIns="0" bIns="0" rtlCol="0">
            <a:spAutoFit/>
          </a:bodyPr>
          <a:lstStyle/>
          <a:p>
            <a:pPr marL="12700" marR="5080">
              <a:lnSpc>
                <a:spcPct val="108300"/>
              </a:lnSpc>
              <a:spcBef>
                <a:spcPts val="100"/>
              </a:spcBef>
            </a:pPr>
            <a:r>
              <a:rPr sz="1000" spc="-100" dirty="0">
                <a:solidFill>
                  <a:srgbClr val="4A4B4C"/>
                </a:solidFill>
                <a:latin typeface="Verdana"/>
                <a:cs typeface="Verdana"/>
              </a:rPr>
              <a:t>Listening, </a:t>
            </a:r>
            <a:r>
              <a:rPr sz="1000" spc="-80" dirty="0">
                <a:solidFill>
                  <a:srgbClr val="4A4B4C"/>
                </a:solidFill>
                <a:latin typeface="Verdana"/>
                <a:cs typeface="Verdana"/>
              </a:rPr>
              <a:t>observing, </a:t>
            </a:r>
            <a:r>
              <a:rPr sz="1000" spc="-85" dirty="0">
                <a:solidFill>
                  <a:srgbClr val="4A4B4C"/>
                </a:solidFill>
                <a:latin typeface="Verdana"/>
                <a:cs typeface="Verdana"/>
              </a:rPr>
              <a:t>evaluating  </a:t>
            </a:r>
            <a:r>
              <a:rPr sz="1000" spc="-90" dirty="0">
                <a:solidFill>
                  <a:srgbClr val="4A4B4C"/>
                </a:solidFill>
                <a:latin typeface="Verdana"/>
                <a:cs typeface="Verdana"/>
              </a:rPr>
              <a:t>using </a:t>
            </a:r>
            <a:r>
              <a:rPr sz="1000" spc="-80" dirty="0">
                <a:solidFill>
                  <a:srgbClr val="4A4B4C"/>
                </a:solidFill>
                <a:latin typeface="Verdana"/>
                <a:cs typeface="Verdana"/>
              </a:rPr>
              <a:t>patience </a:t>
            </a:r>
            <a:r>
              <a:rPr sz="1000" spc="-65" dirty="0">
                <a:solidFill>
                  <a:srgbClr val="4A4B4C"/>
                </a:solidFill>
                <a:latin typeface="Verdana"/>
                <a:cs typeface="Verdana"/>
              </a:rPr>
              <a:t>and </a:t>
            </a:r>
            <a:r>
              <a:rPr sz="1000" spc="-100" dirty="0">
                <a:solidFill>
                  <a:srgbClr val="4A4B4C"/>
                </a:solidFill>
                <a:latin typeface="Verdana"/>
                <a:cs typeface="Verdana"/>
              </a:rPr>
              <a:t>perseverance;  </a:t>
            </a:r>
            <a:r>
              <a:rPr sz="1000" spc="-50" dirty="0">
                <a:solidFill>
                  <a:srgbClr val="4A4B4C"/>
                </a:solidFill>
                <a:latin typeface="Verdana"/>
                <a:cs typeface="Verdana"/>
              </a:rPr>
              <a:t>viewing </a:t>
            </a:r>
            <a:r>
              <a:rPr sz="1000" spc="-100" dirty="0">
                <a:solidFill>
                  <a:srgbClr val="4A4B4C"/>
                </a:solidFill>
                <a:latin typeface="Verdana"/>
                <a:cs typeface="Verdana"/>
              </a:rPr>
              <a:t>the </a:t>
            </a:r>
            <a:r>
              <a:rPr sz="1000" spc="-45" dirty="0">
                <a:solidFill>
                  <a:srgbClr val="4A4B4C"/>
                </a:solidFill>
                <a:latin typeface="Verdana"/>
                <a:cs typeface="Verdana"/>
              </a:rPr>
              <a:t>world </a:t>
            </a:r>
            <a:r>
              <a:rPr sz="1000" spc="-90" dirty="0">
                <a:solidFill>
                  <a:srgbClr val="4A4B4C"/>
                </a:solidFill>
                <a:latin typeface="Verdana"/>
                <a:cs typeface="Verdana"/>
              </a:rPr>
              <a:t>from </a:t>
            </a:r>
            <a:r>
              <a:rPr sz="1000" spc="-65" dirty="0">
                <a:solidFill>
                  <a:srgbClr val="4A4B4C"/>
                </a:solidFill>
                <a:latin typeface="Verdana"/>
                <a:cs typeface="Verdana"/>
              </a:rPr>
              <a:t>others’  perspectives</a:t>
            </a:r>
            <a:endParaRPr sz="1000">
              <a:latin typeface="Verdana"/>
              <a:cs typeface="Verdana"/>
            </a:endParaRPr>
          </a:p>
        </p:txBody>
      </p:sp>
      <p:sp>
        <p:nvSpPr>
          <p:cNvPr id="17" name="object 17"/>
          <p:cNvSpPr txBox="1"/>
          <p:nvPr/>
        </p:nvSpPr>
        <p:spPr>
          <a:xfrm>
            <a:off x="5003736" y="8183118"/>
            <a:ext cx="1052830" cy="212725"/>
          </a:xfrm>
          <a:prstGeom prst="rect">
            <a:avLst/>
          </a:prstGeom>
          <a:solidFill>
            <a:srgbClr val="EB2847"/>
          </a:solidFill>
        </p:spPr>
        <p:txBody>
          <a:bodyPr vert="horz" wrap="square" lIns="0" tIns="11430" rIns="0" bIns="0" rtlCol="0">
            <a:spAutoFit/>
          </a:bodyPr>
          <a:lstStyle/>
          <a:p>
            <a:pPr marL="221615">
              <a:lnSpc>
                <a:spcPct val="100000"/>
              </a:lnSpc>
              <a:spcBef>
                <a:spcPts val="90"/>
              </a:spcBef>
            </a:pPr>
            <a:r>
              <a:rPr sz="1000" b="1" spc="-50" dirty="0">
                <a:solidFill>
                  <a:srgbClr val="FFFFFF"/>
                </a:solidFill>
                <a:latin typeface="Verdana"/>
                <a:cs typeface="Verdana"/>
              </a:rPr>
              <a:t>Attitudes</a:t>
            </a:r>
            <a:endParaRPr sz="1000">
              <a:latin typeface="Verdana"/>
              <a:cs typeface="Verdana"/>
            </a:endParaRPr>
          </a:p>
        </p:txBody>
      </p:sp>
      <p:sp>
        <p:nvSpPr>
          <p:cNvPr id="18" name="object 18"/>
          <p:cNvSpPr txBox="1"/>
          <p:nvPr/>
        </p:nvSpPr>
        <p:spPr>
          <a:xfrm>
            <a:off x="4991036" y="8422399"/>
            <a:ext cx="1786889" cy="1016000"/>
          </a:xfrm>
          <a:prstGeom prst="rect">
            <a:avLst/>
          </a:prstGeom>
        </p:spPr>
        <p:txBody>
          <a:bodyPr vert="horz" wrap="square" lIns="0" tIns="12700" rIns="0" bIns="0" rtlCol="0">
            <a:spAutoFit/>
          </a:bodyPr>
          <a:lstStyle/>
          <a:p>
            <a:pPr marL="12700" marR="5080">
              <a:lnSpc>
                <a:spcPct val="108300"/>
              </a:lnSpc>
              <a:spcBef>
                <a:spcPts val="100"/>
              </a:spcBef>
            </a:pPr>
            <a:r>
              <a:rPr sz="1000" b="1" spc="-75" dirty="0">
                <a:solidFill>
                  <a:srgbClr val="4A4B4C"/>
                </a:solidFill>
                <a:latin typeface="Verdana"/>
                <a:cs typeface="Verdana"/>
              </a:rPr>
              <a:t>Respect </a:t>
            </a:r>
            <a:r>
              <a:rPr sz="1000" spc="-75" dirty="0">
                <a:solidFill>
                  <a:srgbClr val="4A4B4C"/>
                </a:solidFill>
                <a:latin typeface="Verdana"/>
                <a:cs typeface="Verdana"/>
              </a:rPr>
              <a:t>(aluing </a:t>
            </a:r>
            <a:r>
              <a:rPr sz="1000" spc="-95" dirty="0">
                <a:solidFill>
                  <a:srgbClr val="4A4B4C"/>
                </a:solidFill>
                <a:latin typeface="Verdana"/>
                <a:cs typeface="Verdana"/>
              </a:rPr>
              <a:t>other </a:t>
            </a:r>
            <a:r>
              <a:rPr sz="1000" spc="-110" dirty="0">
                <a:solidFill>
                  <a:srgbClr val="4A4B4C"/>
                </a:solidFill>
                <a:latin typeface="Verdana"/>
                <a:cs typeface="Verdana"/>
              </a:rPr>
              <a:t>cultures);  </a:t>
            </a:r>
            <a:r>
              <a:rPr sz="1000" b="1" spc="-55" dirty="0">
                <a:solidFill>
                  <a:srgbClr val="4A4B4C"/>
                </a:solidFill>
                <a:latin typeface="Verdana"/>
                <a:cs typeface="Verdana"/>
              </a:rPr>
              <a:t>openess </a:t>
            </a:r>
            <a:r>
              <a:rPr sz="1000" spc="-100" dirty="0">
                <a:solidFill>
                  <a:srgbClr val="4A4B4C"/>
                </a:solidFill>
                <a:latin typeface="Verdana"/>
                <a:cs typeface="Verdana"/>
              </a:rPr>
              <a:t>(with </a:t>
            </a:r>
            <a:r>
              <a:rPr sz="1000" spc="-60" dirty="0">
                <a:solidFill>
                  <a:srgbClr val="4A4B4C"/>
                </a:solidFill>
                <a:latin typeface="Verdana"/>
                <a:cs typeface="Verdana"/>
              </a:rPr>
              <a:t>holding  </a:t>
            </a:r>
            <a:r>
              <a:rPr sz="1000" spc="-114" dirty="0">
                <a:solidFill>
                  <a:srgbClr val="4A4B4C"/>
                </a:solidFill>
                <a:latin typeface="Verdana"/>
                <a:cs typeface="Verdana"/>
              </a:rPr>
              <a:t>judgement); </a:t>
            </a:r>
            <a:r>
              <a:rPr sz="1000" b="1" spc="-55" dirty="0">
                <a:solidFill>
                  <a:srgbClr val="4A4B4C"/>
                </a:solidFill>
                <a:latin typeface="Verdana"/>
                <a:cs typeface="Verdana"/>
              </a:rPr>
              <a:t>curiosity </a:t>
            </a:r>
            <a:r>
              <a:rPr sz="1000" spc="-80" dirty="0">
                <a:solidFill>
                  <a:srgbClr val="4A4B4C"/>
                </a:solidFill>
                <a:latin typeface="Verdana"/>
                <a:cs typeface="Verdana"/>
              </a:rPr>
              <a:t>(viewing  </a:t>
            </a:r>
            <a:r>
              <a:rPr sz="1000" spc="-70" dirty="0">
                <a:solidFill>
                  <a:srgbClr val="4A4B4C"/>
                </a:solidFill>
                <a:latin typeface="Verdana"/>
                <a:cs typeface="Verdana"/>
              </a:rPr>
              <a:t>difference </a:t>
            </a:r>
            <a:r>
              <a:rPr sz="1000" spc="-75" dirty="0">
                <a:solidFill>
                  <a:srgbClr val="4A4B4C"/>
                </a:solidFill>
                <a:latin typeface="Verdana"/>
                <a:cs typeface="Verdana"/>
              </a:rPr>
              <a:t>as </a:t>
            </a:r>
            <a:r>
              <a:rPr sz="1000" spc="-25" dirty="0">
                <a:solidFill>
                  <a:srgbClr val="4A4B4C"/>
                </a:solidFill>
                <a:latin typeface="Verdana"/>
                <a:cs typeface="Verdana"/>
              </a:rPr>
              <a:t>a </a:t>
            </a:r>
            <a:r>
              <a:rPr sz="1000" spc="-65" dirty="0">
                <a:solidFill>
                  <a:srgbClr val="4A4B4C"/>
                </a:solidFill>
                <a:latin typeface="Verdana"/>
                <a:cs typeface="Verdana"/>
              </a:rPr>
              <a:t>learning  </a:t>
            </a:r>
            <a:r>
              <a:rPr sz="1000" spc="-95" dirty="0">
                <a:solidFill>
                  <a:srgbClr val="4A4B4C"/>
                </a:solidFill>
                <a:latin typeface="Verdana"/>
                <a:cs typeface="Verdana"/>
              </a:rPr>
              <a:t>opportunity); </a:t>
            </a:r>
            <a:r>
              <a:rPr sz="1000" b="1" spc="-45" dirty="0">
                <a:solidFill>
                  <a:srgbClr val="4A4B4C"/>
                </a:solidFill>
                <a:latin typeface="Verdana"/>
                <a:cs typeface="Verdana"/>
              </a:rPr>
              <a:t>discovery  </a:t>
            </a:r>
            <a:r>
              <a:rPr sz="1000" spc="-80" dirty="0">
                <a:solidFill>
                  <a:srgbClr val="4A4B4C"/>
                </a:solidFill>
                <a:latin typeface="Verdana"/>
                <a:cs typeface="Verdana"/>
              </a:rPr>
              <a:t>(tollerance </a:t>
            </a:r>
            <a:r>
              <a:rPr sz="1000" spc="-75" dirty="0">
                <a:solidFill>
                  <a:srgbClr val="4A4B4C"/>
                </a:solidFill>
                <a:latin typeface="Verdana"/>
                <a:cs typeface="Verdana"/>
              </a:rPr>
              <a:t>for</a:t>
            </a:r>
            <a:r>
              <a:rPr sz="1000" spc="-25" dirty="0">
                <a:solidFill>
                  <a:srgbClr val="4A4B4C"/>
                </a:solidFill>
                <a:latin typeface="Verdana"/>
                <a:cs typeface="Verdana"/>
              </a:rPr>
              <a:t> </a:t>
            </a:r>
            <a:r>
              <a:rPr sz="1000" spc="-90" dirty="0">
                <a:solidFill>
                  <a:srgbClr val="4A4B4C"/>
                </a:solidFill>
                <a:latin typeface="Verdana"/>
                <a:cs typeface="Verdana"/>
              </a:rPr>
              <a:t>ambiguity)</a:t>
            </a:r>
            <a:endParaRPr sz="1000">
              <a:latin typeface="Verdana"/>
              <a:cs typeface="Verdana"/>
            </a:endParaRPr>
          </a:p>
        </p:txBody>
      </p:sp>
      <p:sp>
        <p:nvSpPr>
          <p:cNvPr id="19" name="object 19"/>
          <p:cNvSpPr txBox="1"/>
          <p:nvPr/>
        </p:nvSpPr>
        <p:spPr>
          <a:xfrm>
            <a:off x="1503845" y="7221029"/>
            <a:ext cx="1052830" cy="212725"/>
          </a:xfrm>
          <a:prstGeom prst="rect">
            <a:avLst/>
          </a:prstGeom>
          <a:solidFill>
            <a:srgbClr val="FAEF61"/>
          </a:solidFill>
        </p:spPr>
        <p:txBody>
          <a:bodyPr vert="horz" wrap="square" lIns="0" tIns="11430" rIns="0" bIns="0" rtlCol="0">
            <a:spAutoFit/>
          </a:bodyPr>
          <a:lstStyle/>
          <a:p>
            <a:pPr marL="137160">
              <a:lnSpc>
                <a:spcPct val="100000"/>
              </a:lnSpc>
              <a:spcBef>
                <a:spcPts val="90"/>
              </a:spcBef>
            </a:pPr>
            <a:r>
              <a:rPr sz="1000" b="1" spc="-20" dirty="0">
                <a:solidFill>
                  <a:srgbClr val="4A4B4C"/>
                </a:solidFill>
                <a:latin typeface="Verdana"/>
                <a:cs typeface="Verdana"/>
              </a:rPr>
              <a:t>Knowledge</a:t>
            </a:r>
            <a:endParaRPr sz="1000">
              <a:latin typeface="Verdana"/>
              <a:cs typeface="Verdana"/>
            </a:endParaRPr>
          </a:p>
        </p:txBody>
      </p:sp>
      <p:sp>
        <p:nvSpPr>
          <p:cNvPr id="20" name="object 20"/>
          <p:cNvSpPr txBox="1"/>
          <p:nvPr/>
        </p:nvSpPr>
        <p:spPr>
          <a:xfrm>
            <a:off x="758986" y="7460298"/>
            <a:ext cx="1812925" cy="685800"/>
          </a:xfrm>
          <a:prstGeom prst="rect">
            <a:avLst/>
          </a:prstGeom>
        </p:spPr>
        <p:txBody>
          <a:bodyPr vert="horz" wrap="square" lIns="0" tIns="12700" rIns="0" bIns="0" rtlCol="0">
            <a:spAutoFit/>
          </a:bodyPr>
          <a:lstStyle/>
          <a:p>
            <a:pPr marL="85090" marR="5080" indent="-73025" algn="r">
              <a:lnSpc>
                <a:spcPct val="108300"/>
              </a:lnSpc>
              <a:spcBef>
                <a:spcPts val="100"/>
              </a:spcBef>
            </a:pPr>
            <a:r>
              <a:rPr sz="1000" spc="-60" dirty="0">
                <a:solidFill>
                  <a:srgbClr val="4A4B4C"/>
                </a:solidFill>
                <a:latin typeface="Verdana"/>
                <a:cs typeface="Verdana"/>
              </a:rPr>
              <a:t>Cultural </a:t>
            </a:r>
            <a:r>
              <a:rPr sz="1000" spc="-70" dirty="0">
                <a:solidFill>
                  <a:srgbClr val="4A4B4C"/>
                </a:solidFill>
                <a:latin typeface="Verdana"/>
                <a:cs typeface="Verdana"/>
              </a:rPr>
              <a:t>self</a:t>
            </a:r>
            <a:r>
              <a:rPr sz="1000" spc="40" dirty="0">
                <a:solidFill>
                  <a:srgbClr val="4A4B4C"/>
                </a:solidFill>
                <a:latin typeface="Verdana"/>
                <a:cs typeface="Verdana"/>
              </a:rPr>
              <a:t> </a:t>
            </a:r>
            <a:r>
              <a:rPr sz="1000" spc="-70" dirty="0">
                <a:solidFill>
                  <a:srgbClr val="4A4B4C"/>
                </a:solidFill>
                <a:latin typeface="Verdana"/>
                <a:cs typeface="Verdana"/>
              </a:rPr>
              <a:t>awareness;</a:t>
            </a:r>
            <a:r>
              <a:rPr sz="1000" spc="-5" dirty="0">
                <a:solidFill>
                  <a:srgbClr val="4A4B4C"/>
                </a:solidFill>
                <a:latin typeface="Verdana"/>
                <a:cs typeface="Verdana"/>
              </a:rPr>
              <a:t> </a:t>
            </a:r>
            <a:r>
              <a:rPr sz="1000" spc="-75" dirty="0">
                <a:solidFill>
                  <a:srgbClr val="4A4B4C"/>
                </a:solidFill>
                <a:latin typeface="Verdana"/>
                <a:cs typeface="Verdana"/>
              </a:rPr>
              <a:t>culture </a:t>
            </a:r>
            <a:r>
              <a:rPr sz="1000" spc="-50" dirty="0">
                <a:solidFill>
                  <a:srgbClr val="4A4B4C"/>
                </a:solidFill>
                <a:latin typeface="Verdana"/>
                <a:cs typeface="Verdana"/>
              </a:rPr>
              <a:t> </a:t>
            </a:r>
            <a:r>
              <a:rPr sz="1000" spc="-45" dirty="0">
                <a:solidFill>
                  <a:srgbClr val="4A4B4C"/>
                </a:solidFill>
                <a:latin typeface="Verdana"/>
                <a:cs typeface="Verdana"/>
              </a:rPr>
              <a:t>specific</a:t>
            </a:r>
            <a:r>
              <a:rPr sz="1000" spc="-25" dirty="0">
                <a:solidFill>
                  <a:srgbClr val="4A4B4C"/>
                </a:solidFill>
                <a:latin typeface="Verdana"/>
                <a:cs typeface="Verdana"/>
              </a:rPr>
              <a:t> </a:t>
            </a:r>
            <a:r>
              <a:rPr sz="1000" spc="-60" dirty="0">
                <a:solidFill>
                  <a:srgbClr val="4A4B4C"/>
                </a:solidFill>
                <a:latin typeface="Verdana"/>
                <a:cs typeface="Verdana"/>
              </a:rPr>
              <a:t>knowledge;</a:t>
            </a:r>
            <a:r>
              <a:rPr sz="1000" spc="-25" dirty="0">
                <a:solidFill>
                  <a:srgbClr val="4A4B4C"/>
                </a:solidFill>
                <a:latin typeface="Verdana"/>
                <a:cs typeface="Verdana"/>
              </a:rPr>
              <a:t> </a:t>
            </a:r>
            <a:r>
              <a:rPr sz="1000" spc="-70" dirty="0">
                <a:solidFill>
                  <a:srgbClr val="4A4B4C"/>
                </a:solidFill>
                <a:latin typeface="Verdana"/>
                <a:cs typeface="Verdana"/>
              </a:rPr>
              <a:t>socio- </a:t>
            </a:r>
            <a:r>
              <a:rPr sz="1000" spc="-45" dirty="0">
                <a:solidFill>
                  <a:srgbClr val="4A4B4C"/>
                </a:solidFill>
                <a:latin typeface="Verdana"/>
                <a:cs typeface="Verdana"/>
              </a:rPr>
              <a:t> </a:t>
            </a:r>
            <a:r>
              <a:rPr sz="1000" spc="-50" dirty="0">
                <a:solidFill>
                  <a:srgbClr val="4A4B4C"/>
                </a:solidFill>
                <a:latin typeface="Verdana"/>
                <a:cs typeface="Verdana"/>
              </a:rPr>
              <a:t>linguistic </a:t>
            </a:r>
            <a:r>
              <a:rPr sz="1000" spc="-70" dirty="0">
                <a:solidFill>
                  <a:srgbClr val="4A4B4C"/>
                </a:solidFill>
                <a:latin typeface="Verdana"/>
                <a:cs typeface="Verdana"/>
              </a:rPr>
              <a:t>awareness;</a:t>
            </a:r>
            <a:r>
              <a:rPr sz="1000" spc="5" dirty="0">
                <a:solidFill>
                  <a:srgbClr val="4A4B4C"/>
                </a:solidFill>
                <a:latin typeface="Verdana"/>
                <a:cs typeface="Verdana"/>
              </a:rPr>
              <a:t> </a:t>
            </a:r>
            <a:r>
              <a:rPr sz="1000" spc="-50" dirty="0">
                <a:solidFill>
                  <a:srgbClr val="4A4B4C"/>
                </a:solidFill>
                <a:latin typeface="Verdana"/>
                <a:cs typeface="Verdana"/>
              </a:rPr>
              <a:t>grasp</a:t>
            </a:r>
            <a:r>
              <a:rPr sz="1000" spc="-20" dirty="0">
                <a:solidFill>
                  <a:srgbClr val="4A4B4C"/>
                </a:solidFill>
                <a:latin typeface="Verdana"/>
                <a:cs typeface="Verdana"/>
              </a:rPr>
              <a:t> </a:t>
            </a:r>
            <a:r>
              <a:rPr sz="1000" spc="-45" dirty="0">
                <a:solidFill>
                  <a:srgbClr val="4A4B4C"/>
                </a:solidFill>
                <a:latin typeface="Verdana"/>
                <a:cs typeface="Verdana"/>
              </a:rPr>
              <a:t>of </a:t>
            </a:r>
            <a:r>
              <a:rPr sz="1000" spc="-25" dirty="0">
                <a:solidFill>
                  <a:srgbClr val="4A4B4C"/>
                </a:solidFill>
                <a:latin typeface="Verdana"/>
                <a:cs typeface="Verdana"/>
              </a:rPr>
              <a:t> </a:t>
            </a:r>
            <a:r>
              <a:rPr sz="1000" spc="-30" dirty="0">
                <a:solidFill>
                  <a:srgbClr val="4A4B4C"/>
                </a:solidFill>
                <a:latin typeface="Verdana"/>
                <a:cs typeface="Verdana"/>
              </a:rPr>
              <a:t>global </a:t>
            </a:r>
            <a:r>
              <a:rPr sz="1000" spc="-80" dirty="0">
                <a:solidFill>
                  <a:srgbClr val="4A4B4C"/>
                </a:solidFill>
                <a:latin typeface="Verdana"/>
                <a:cs typeface="Verdana"/>
              </a:rPr>
              <a:t>issues </a:t>
            </a:r>
            <a:r>
              <a:rPr sz="1000" spc="-45" dirty="0">
                <a:solidFill>
                  <a:srgbClr val="4A4B4C"/>
                </a:solidFill>
                <a:latin typeface="Verdana"/>
                <a:cs typeface="Verdana"/>
              </a:rPr>
              <a:t>and</a:t>
            </a:r>
            <a:r>
              <a:rPr sz="1000" spc="30" dirty="0">
                <a:solidFill>
                  <a:srgbClr val="4A4B4C"/>
                </a:solidFill>
                <a:latin typeface="Verdana"/>
                <a:cs typeface="Verdana"/>
              </a:rPr>
              <a:t> </a:t>
            </a:r>
            <a:r>
              <a:rPr sz="1000" spc="-80" dirty="0">
                <a:solidFill>
                  <a:srgbClr val="4A4B4C"/>
                </a:solidFill>
                <a:latin typeface="Verdana"/>
                <a:cs typeface="Verdana"/>
              </a:rPr>
              <a:t>trends</a:t>
            </a:r>
            <a:endParaRPr sz="1000">
              <a:latin typeface="Verdana"/>
              <a:cs typeface="Verdan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4093845" cy="665480"/>
          </a:xfrm>
          <a:prstGeom prst="rect">
            <a:avLst/>
          </a:prstGeom>
        </p:spPr>
        <p:txBody>
          <a:bodyPr vert="horz" wrap="square" lIns="0" tIns="48260" rIns="0" bIns="0" rtlCol="0">
            <a:spAutoFit/>
          </a:bodyPr>
          <a:lstStyle/>
          <a:p>
            <a:pPr marL="12700" marR="5080">
              <a:lnSpc>
                <a:spcPts val="2400"/>
              </a:lnSpc>
              <a:spcBef>
                <a:spcPts val="380"/>
              </a:spcBef>
            </a:pPr>
            <a:r>
              <a:rPr sz="2200" b="1" spc="105" dirty="0" err="1">
                <a:solidFill>
                  <a:srgbClr val="4A4B4C"/>
                </a:solidFill>
                <a:latin typeface="Arial"/>
                <a:cs typeface="Arial"/>
              </a:rPr>
              <a:t>Δι</a:t>
            </a:r>
            <a:r>
              <a:rPr sz="2200" b="1" spc="105" dirty="0">
                <a:solidFill>
                  <a:srgbClr val="4A4B4C"/>
                </a:solidFill>
                <a:latin typeface="Arial"/>
                <a:cs typeface="Arial"/>
              </a:rPr>
              <a:t>απολιτισμικ</a:t>
            </a:r>
            <a:r>
              <a:rPr lang="el-GR" sz="2200" b="1" spc="105" dirty="0">
                <a:solidFill>
                  <a:srgbClr val="4A4B4C"/>
                </a:solidFill>
                <a:latin typeface="Arial"/>
                <a:cs typeface="Arial"/>
              </a:rPr>
              <a:t>η</a:t>
            </a:r>
            <a:r>
              <a:rPr sz="2200" b="1" spc="85" dirty="0">
                <a:solidFill>
                  <a:srgbClr val="4A4B4C"/>
                </a:solidFill>
                <a:latin typeface="Arial"/>
                <a:cs typeface="Arial"/>
              </a:rPr>
              <a:t> </a:t>
            </a:r>
            <a:r>
              <a:rPr lang="el-GR" sz="2200" b="1" spc="90" dirty="0" err="1">
                <a:solidFill>
                  <a:srgbClr val="4A4B4C"/>
                </a:solidFill>
                <a:latin typeface="Arial"/>
                <a:cs typeface="Arial"/>
              </a:rPr>
              <a:t>Ικανοτητα</a:t>
            </a:r>
            <a:r>
              <a:rPr sz="2200" b="1" spc="90" dirty="0">
                <a:solidFill>
                  <a:srgbClr val="4A4B4C"/>
                </a:solidFill>
                <a:latin typeface="Arial"/>
                <a:cs typeface="Arial"/>
              </a:rPr>
              <a:t>:  </a:t>
            </a:r>
            <a:r>
              <a:rPr sz="2200" b="1" spc="165" dirty="0" err="1">
                <a:solidFill>
                  <a:srgbClr val="4A4B4C"/>
                </a:solidFill>
                <a:latin typeface="Arial"/>
                <a:cs typeface="Arial"/>
              </a:rPr>
              <a:t>Συστ</a:t>
            </a:r>
            <a:r>
              <a:rPr sz="2200" b="1" spc="165" dirty="0">
                <a:solidFill>
                  <a:srgbClr val="4A4B4C"/>
                </a:solidFill>
                <a:latin typeface="Arial"/>
                <a:cs typeface="Arial"/>
              </a:rPr>
              <a:t>ατικα</a:t>
            </a:r>
            <a:r>
              <a:rPr sz="2200" b="1" spc="125" dirty="0">
                <a:solidFill>
                  <a:srgbClr val="4A4B4C"/>
                </a:solidFill>
                <a:latin typeface="Arial"/>
                <a:cs typeface="Arial"/>
              </a:rPr>
              <a:t> </a:t>
            </a:r>
            <a:r>
              <a:rPr sz="2200" b="1" spc="114" dirty="0">
                <a:solidFill>
                  <a:srgbClr val="4A4B4C"/>
                </a:solidFill>
                <a:latin typeface="Arial"/>
                <a:cs typeface="Arial"/>
              </a:rPr>
              <a:t>Στοιχεια</a:t>
            </a:r>
            <a:endParaRPr sz="2200" dirty="0">
              <a:latin typeface="Arial"/>
              <a:cs typeface="Arial"/>
            </a:endParaRPr>
          </a:p>
        </p:txBody>
      </p:sp>
      <p:graphicFrame>
        <p:nvGraphicFramePr>
          <p:cNvPr id="3" name="object 3"/>
          <p:cNvGraphicFramePr>
            <a:graphicFrameLocks noGrp="1"/>
          </p:cNvGraphicFramePr>
          <p:nvPr>
            <p:extLst>
              <p:ext uri="{D42A27DB-BD31-4B8C-83A1-F6EECF244321}">
                <p14:modId xmlns:p14="http://schemas.microsoft.com/office/powerpoint/2010/main" val="1520798294"/>
              </p:ext>
            </p:extLst>
          </p:nvPr>
        </p:nvGraphicFramePr>
        <p:xfrm>
          <a:off x="720001" y="2238997"/>
          <a:ext cx="4535805" cy="4245189"/>
        </p:xfrm>
        <a:graphic>
          <a:graphicData uri="http://schemas.openxmlformats.org/drawingml/2006/table">
            <a:tbl>
              <a:tblPr firstRow="1" bandRow="1">
                <a:tableStyleId>{2D5ABB26-0587-4C30-8999-92F81FD0307C}</a:tableStyleId>
              </a:tblPr>
              <a:tblGrid>
                <a:gridCol w="4535805">
                  <a:extLst>
                    <a:ext uri="{9D8B030D-6E8A-4147-A177-3AD203B41FA5}">
                      <a16:colId xmlns:a16="http://schemas.microsoft.com/office/drawing/2014/main" val="20000"/>
                    </a:ext>
                  </a:extLst>
                </a:gridCol>
              </a:tblGrid>
              <a:tr h="828001">
                <a:tc>
                  <a:txBody>
                    <a:bodyPr/>
                    <a:lstStyle/>
                    <a:p>
                      <a:pPr marL="287655" marR="276860" algn="just">
                        <a:lnSpc>
                          <a:spcPct val="111100"/>
                        </a:lnSpc>
                        <a:spcBef>
                          <a:spcPts val="760"/>
                        </a:spcBef>
                      </a:pPr>
                      <a:r>
                        <a:rPr sz="1200" spc="10" dirty="0">
                          <a:solidFill>
                            <a:srgbClr val="FFFFFF"/>
                          </a:solidFill>
                          <a:latin typeface="Noto Sans"/>
                          <a:cs typeface="Noto Sans"/>
                        </a:rPr>
                        <a:t>Πολιτισμική αυτογνωσία: διατυπώνοντας πώς  </a:t>
                      </a:r>
                      <a:r>
                        <a:rPr sz="1200" spc="-5" dirty="0">
                          <a:solidFill>
                            <a:srgbClr val="FFFFFF"/>
                          </a:solidFill>
                          <a:latin typeface="Noto Sans"/>
                          <a:cs typeface="Noto Sans"/>
                        </a:rPr>
                        <a:t>ο </a:t>
                      </a:r>
                      <a:r>
                        <a:rPr sz="1200" spc="10" dirty="0">
                          <a:solidFill>
                            <a:srgbClr val="FFFFFF"/>
                          </a:solidFill>
                          <a:latin typeface="Noto Sans"/>
                          <a:cs typeface="Noto Sans"/>
                        </a:rPr>
                        <a:t>πολιτισμός </a:t>
                      </a:r>
                      <a:r>
                        <a:rPr sz="1200" spc="5" dirty="0">
                          <a:solidFill>
                            <a:srgbClr val="FFFFFF"/>
                          </a:solidFill>
                          <a:latin typeface="Noto Sans"/>
                          <a:cs typeface="Noto Sans"/>
                        </a:rPr>
                        <a:t>του </a:t>
                      </a:r>
                      <a:r>
                        <a:rPr sz="1200" spc="10" dirty="0">
                          <a:solidFill>
                            <a:srgbClr val="FFFFFF"/>
                          </a:solidFill>
                          <a:latin typeface="Noto Sans"/>
                          <a:cs typeface="Noto Sans"/>
                        </a:rPr>
                        <a:t>ατόμου </a:t>
                      </a:r>
                      <a:r>
                        <a:rPr sz="1200" spc="5" dirty="0">
                          <a:solidFill>
                            <a:srgbClr val="FFFFFF"/>
                          </a:solidFill>
                          <a:latin typeface="Noto Sans"/>
                          <a:cs typeface="Noto Sans"/>
                        </a:rPr>
                        <a:t>έχει διαμορφώσει </a:t>
                      </a:r>
                      <a:r>
                        <a:rPr sz="1200" spc="10" dirty="0">
                          <a:solidFill>
                            <a:srgbClr val="FFFFFF"/>
                          </a:solidFill>
                          <a:latin typeface="Noto Sans"/>
                          <a:cs typeface="Noto Sans"/>
                        </a:rPr>
                        <a:t>την  ταυτότητα </a:t>
                      </a:r>
                      <a:r>
                        <a:rPr sz="1200" spc="5" dirty="0">
                          <a:solidFill>
                            <a:srgbClr val="FFFFFF"/>
                          </a:solidFill>
                          <a:latin typeface="Noto Sans"/>
                          <a:cs typeface="Noto Sans"/>
                        </a:rPr>
                        <a:t>του </a:t>
                      </a:r>
                      <a:r>
                        <a:rPr sz="1200" spc="10" dirty="0">
                          <a:solidFill>
                            <a:srgbClr val="FFFFFF"/>
                          </a:solidFill>
                          <a:latin typeface="Noto Sans"/>
                          <a:cs typeface="Noto Sans"/>
                        </a:rPr>
                        <a:t>ατόμου </a:t>
                      </a:r>
                      <a:r>
                        <a:rPr sz="1200" dirty="0">
                          <a:solidFill>
                            <a:srgbClr val="FFFFFF"/>
                          </a:solidFill>
                          <a:latin typeface="Noto Sans"/>
                          <a:cs typeface="Noto Sans"/>
                        </a:rPr>
                        <a:t>και </a:t>
                      </a:r>
                      <a:r>
                        <a:rPr sz="1200" spc="5" dirty="0">
                          <a:solidFill>
                            <a:srgbClr val="FFFFFF"/>
                          </a:solidFill>
                          <a:latin typeface="Noto Sans"/>
                          <a:cs typeface="Noto Sans"/>
                        </a:rPr>
                        <a:t>την άποψη του</a:t>
                      </a:r>
                      <a:r>
                        <a:rPr sz="1200" spc="290" dirty="0">
                          <a:solidFill>
                            <a:srgbClr val="FFFFFF"/>
                          </a:solidFill>
                          <a:latin typeface="Noto Sans"/>
                          <a:cs typeface="Noto Sans"/>
                        </a:rPr>
                        <a:t> </a:t>
                      </a:r>
                      <a:r>
                        <a:rPr lang="el-GR" sz="1200" spc="290" dirty="0">
                          <a:solidFill>
                            <a:srgbClr val="FFFFFF"/>
                          </a:solidFill>
                          <a:latin typeface="Noto Sans"/>
                          <a:cs typeface="Noto Sans"/>
                        </a:rPr>
                        <a:t>για τον</a:t>
                      </a:r>
                      <a:r>
                        <a:rPr sz="1200" spc="10" dirty="0" err="1">
                          <a:solidFill>
                            <a:srgbClr val="FFFFFF"/>
                          </a:solidFill>
                          <a:latin typeface="Noto Sans"/>
                          <a:cs typeface="Noto Sans"/>
                        </a:rPr>
                        <a:t>κόσμο</a:t>
                      </a:r>
                      <a:endParaRPr sz="1200" dirty="0">
                        <a:latin typeface="Noto Sans"/>
                        <a:cs typeface="Noto Sans"/>
                      </a:endParaRPr>
                    </a:p>
                  </a:txBody>
                  <a:tcPr marL="0" marR="0" marT="96520" marB="0">
                    <a:solidFill>
                      <a:srgbClr val="049F86"/>
                    </a:solidFill>
                  </a:tcPr>
                </a:tc>
                <a:extLst>
                  <a:ext uri="{0D108BD9-81ED-4DB2-BD59-A6C34878D82A}">
                    <a16:rowId xmlns:a16="http://schemas.microsoft.com/office/drawing/2014/main" val="10000"/>
                  </a:ext>
                </a:extLst>
              </a:tr>
              <a:tr h="1080007">
                <a:tc>
                  <a:txBody>
                    <a:bodyPr/>
                    <a:lstStyle/>
                    <a:p>
                      <a:pPr marL="287655" marR="280670" algn="just">
                        <a:lnSpc>
                          <a:spcPct val="111100"/>
                        </a:lnSpc>
                        <a:spcBef>
                          <a:spcPts val="950"/>
                        </a:spcBef>
                      </a:pPr>
                      <a:r>
                        <a:rPr sz="1200" spc="-25" dirty="0">
                          <a:solidFill>
                            <a:srgbClr val="FFFFFF"/>
                          </a:solidFill>
                          <a:latin typeface="Noto Sans"/>
                          <a:cs typeface="Noto Sans"/>
                        </a:rPr>
                        <a:t>Ειδικές </a:t>
                      </a:r>
                      <a:r>
                        <a:rPr sz="1200" spc="-20" dirty="0">
                          <a:solidFill>
                            <a:srgbClr val="FFFFFF"/>
                          </a:solidFill>
                          <a:latin typeface="Noto Sans"/>
                          <a:cs typeface="Noto Sans"/>
                        </a:rPr>
                        <a:t>γνώσεις </a:t>
                      </a:r>
                      <a:r>
                        <a:rPr sz="1200" spc="-25" dirty="0">
                          <a:solidFill>
                            <a:srgbClr val="FFFFFF"/>
                          </a:solidFill>
                          <a:latin typeface="Noto Sans"/>
                          <a:cs typeface="Noto Sans"/>
                        </a:rPr>
                        <a:t>σχετικά </a:t>
                      </a:r>
                      <a:r>
                        <a:rPr sz="1200" spc="-15" dirty="0">
                          <a:solidFill>
                            <a:srgbClr val="FFFFFF"/>
                          </a:solidFill>
                          <a:latin typeface="Noto Sans"/>
                          <a:cs typeface="Noto Sans"/>
                        </a:rPr>
                        <a:t>με τον </a:t>
                      </a:r>
                      <a:r>
                        <a:rPr sz="1200" spc="-20" dirty="0">
                          <a:solidFill>
                            <a:srgbClr val="FFFFFF"/>
                          </a:solidFill>
                          <a:latin typeface="Noto Sans"/>
                          <a:cs typeface="Noto Sans"/>
                        </a:rPr>
                        <a:t>πολιτισμό: </a:t>
                      </a:r>
                      <a:r>
                        <a:rPr sz="1200" spc="-25" dirty="0">
                          <a:solidFill>
                            <a:srgbClr val="FFFFFF"/>
                          </a:solidFill>
                          <a:latin typeface="Noto Sans"/>
                          <a:cs typeface="Noto Sans"/>
                        </a:rPr>
                        <a:t>ανάλυση  και </a:t>
                      </a:r>
                      <a:r>
                        <a:rPr sz="1200" spc="-20" dirty="0">
                          <a:solidFill>
                            <a:srgbClr val="FFFFFF"/>
                          </a:solidFill>
                          <a:latin typeface="Noto Sans"/>
                          <a:cs typeface="Noto Sans"/>
                        </a:rPr>
                        <a:t>επεξήγηση</a:t>
                      </a:r>
                      <a:r>
                        <a:rPr sz="1200" spc="270" dirty="0">
                          <a:solidFill>
                            <a:srgbClr val="FFFFFF"/>
                          </a:solidFill>
                          <a:latin typeface="Noto Sans"/>
                          <a:cs typeface="Noto Sans"/>
                        </a:rPr>
                        <a:t> </a:t>
                      </a:r>
                      <a:r>
                        <a:rPr sz="1200" spc="-25" dirty="0">
                          <a:solidFill>
                            <a:srgbClr val="FFFFFF"/>
                          </a:solidFill>
                          <a:latin typeface="Noto Sans"/>
                          <a:cs typeface="Noto Sans"/>
                        </a:rPr>
                        <a:t>βασικών </a:t>
                      </a:r>
                      <a:r>
                        <a:rPr sz="1200" spc="-20" dirty="0">
                          <a:solidFill>
                            <a:srgbClr val="FFFFFF"/>
                          </a:solidFill>
                          <a:latin typeface="Noto Sans"/>
                          <a:cs typeface="Noto Sans"/>
                        </a:rPr>
                        <a:t>πληροφοριών  για  </a:t>
                      </a:r>
                      <a:r>
                        <a:rPr sz="1200" spc="-25" dirty="0">
                          <a:solidFill>
                            <a:srgbClr val="FFFFFF"/>
                          </a:solidFill>
                          <a:latin typeface="Noto Sans"/>
                          <a:cs typeface="Noto Sans"/>
                        </a:rPr>
                        <a:t>άλλους  </a:t>
                      </a:r>
                      <a:r>
                        <a:rPr sz="1200" spc="-20" dirty="0">
                          <a:solidFill>
                            <a:srgbClr val="FFFFFF"/>
                          </a:solidFill>
                          <a:latin typeface="Noto Sans"/>
                          <a:cs typeface="Noto Sans"/>
                        </a:rPr>
                        <a:t>πολιτισμούς</a:t>
                      </a:r>
                      <a:r>
                        <a:rPr sz="1200" spc="-80" dirty="0">
                          <a:solidFill>
                            <a:srgbClr val="FFFFFF"/>
                          </a:solidFill>
                          <a:latin typeface="Noto Sans"/>
                          <a:cs typeface="Noto Sans"/>
                        </a:rPr>
                        <a:t> </a:t>
                      </a:r>
                      <a:r>
                        <a:rPr sz="1200" spc="-25" dirty="0">
                          <a:solidFill>
                            <a:srgbClr val="FFFFFF"/>
                          </a:solidFill>
                          <a:latin typeface="Noto Sans"/>
                          <a:cs typeface="Noto Sans"/>
                        </a:rPr>
                        <a:t>(ιστορία,</a:t>
                      </a:r>
                      <a:r>
                        <a:rPr sz="1200" spc="-80" dirty="0">
                          <a:solidFill>
                            <a:srgbClr val="FFFFFF"/>
                          </a:solidFill>
                          <a:latin typeface="Noto Sans"/>
                          <a:cs typeface="Noto Sans"/>
                        </a:rPr>
                        <a:t> </a:t>
                      </a:r>
                      <a:r>
                        <a:rPr sz="1200" spc="-25" dirty="0">
                          <a:solidFill>
                            <a:srgbClr val="FFFFFF"/>
                          </a:solidFill>
                          <a:latin typeface="Noto Sans"/>
                          <a:cs typeface="Noto Sans"/>
                        </a:rPr>
                        <a:t>αξίες,</a:t>
                      </a:r>
                      <a:r>
                        <a:rPr sz="1200" spc="-80" dirty="0">
                          <a:solidFill>
                            <a:srgbClr val="FFFFFF"/>
                          </a:solidFill>
                          <a:latin typeface="Noto Sans"/>
                          <a:cs typeface="Noto Sans"/>
                        </a:rPr>
                        <a:t> </a:t>
                      </a:r>
                      <a:r>
                        <a:rPr sz="1200" spc="-25" dirty="0">
                          <a:solidFill>
                            <a:srgbClr val="FFFFFF"/>
                          </a:solidFill>
                          <a:latin typeface="Noto Sans"/>
                          <a:cs typeface="Noto Sans"/>
                        </a:rPr>
                        <a:t>πολιτική,</a:t>
                      </a:r>
                      <a:r>
                        <a:rPr sz="1200" spc="-80" dirty="0">
                          <a:solidFill>
                            <a:srgbClr val="FFFFFF"/>
                          </a:solidFill>
                          <a:latin typeface="Noto Sans"/>
                          <a:cs typeface="Noto Sans"/>
                        </a:rPr>
                        <a:t> </a:t>
                      </a:r>
                      <a:r>
                        <a:rPr sz="1200" spc="-25" dirty="0">
                          <a:solidFill>
                            <a:srgbClr val="FFFFFF"/>
                          </a:solidFill>
                          <a:latin typeface="Noto Sans"/>
                          <a:cs typeface="Noto Sans"/>
                        </a:rPr>
                        <a:t>οικονομία,</a:t>
                      </a:r>
                      <a:r>
                        <a:rPr sz="1200" spc="-80" dirty="0">
                          <a:solidFill>
                            <a:srgbClr val="FFFFFF"/>
                          </a:solidFill>
                          <a:latin typeface="Noto Sans"/>
                          <a:cs typeface="Noto Sans"/>
                        </a:rPr>
                        <a:t> </a:t>
                      </a:r>
                      <a:r>
                        <a:rPr sz="1200" spc="-20" dirty="0">
                          <a:solidFill>
                            <a:srgbClr val="FFFFFF"/>
                          </a:solidFill>
                          <a:latin typeface="Noto Sans"/>
                          <a:cs typeface="Noto Sans"/>
                        </a:rPr>
                        <a:t>μορφές  </a:t>
                      </a:r>
                      <a:r>
                        <a:rPr sz="1200" spc="-25" dirty="0">
                          <a:solidFill>
                            <a:srgbClr val="FFFFFF"/>
                          </a:solidFill>
                          <a:latin typeface="Noto Sans"/>
                          <a:cs typeface="Noto Sans"/>
                        </a:rPr>
                        <a:t>επικοινωνίας, αξίες, πεποιθήσεις και πρακτικές)</a:t>
                      </a:r>
                      <a:endParaRPr sz="1200">
                        <a:latin typeface="Noto Sans"/>
                        <a:cs typeface="Noto Sans"/>
                      </a:endParaRPr>
                    </a:p>
                  </a:txBody>
                  <a:tcPr marL="0" marR="0" marT="120650" marB="0">
                    <a:solidFill>
                      <a:srgbClr val="EB2847"/>
                    </a:solidFill>
                  </a:tcPr>
                </a:tc>
                <a:extLst>
                  <a:ext uri="{0D108BD9-81ED-4DB2-BD59-A6C34878D82A}">
                    <a16:rowId xmlns:a16="http://schemas.microsoft.com/office/drawing/2014/main" val="10001"/>
                  </a:ext>
                </a:extLst>
              </a:tr>
              <a:tr h="1223987">
                <a:tc>
                  <a:txBody>
                    <a:bodyPr/>
                    <a:lstStyle/>
                    <a:p>
                      <a:pPr marL="287655" marR="278765" algn="just">
                        <a:lnSpc>
                          <a:spcPct val="111100"/>
                        </a:lnSpc>
                        <a:spcBef>
                          <a:spcPts val="715"/>
                        </a:spcBef>
                      </a:pPr>
                      <a:r>
                        <a:rPr sz="1200" spc="-10" dirty="0">
                          <a:solidFill>
                            <a:srgbClr val="FFFFFF"/>
                          </a:solidFill>
                          <a:latin typeface="Noto Sans"/>
                          <a:cs typeface="Noto Sans"/>
                        </a:rPr>
                        <a:t>Κοινωνικογλωσσική συνείδηση: αποκτώντας βασικές  </a:t>
                      </a:r>
                      <a:r>
                        <a:rPr sz="1200" spc="-15" dirty="0">
                          <a:solidFill>
                            <a:srgbClr val="FFFFFF"/>
                          </a:solidFill>
                          <a:latin typeface="Noto Sans"/>
                          <a:cs typeface="Noto Sans"/>
                        </a:rPr>
                        <a:t>γνώσεις</a:t>
                      </a:r>
                      <a:r>
                        <a:rPr sz="1200" spc="-125" dirty="0">
                          <a:solidFill>
                            <a:srgbClr val="FFFFFF"/>
                          </a:solidFill>
                          <a:latin typeface="Noto Sans"/>
                          <a:cs typeface="Noto Sans"/>
                        </a:rPr>
                        <a:t> </a:t>
                      </a:r>
                      <a:r>
                        <a:rPr sz="1200" spc="-15" dirty="0">
                          <a:solidFill>
                            <a:srgbClr val="FFFFFF"/>
                          </a:solidFill>
                          <a:latin typeface="Noto Sans"/>
                          <a:cs typeface="Noto Sans"/>
                        </a:rPr>
                        <a:t>τοπικής</a:t>
                      </a:r>
                      <a:r>
                        <a:rPr sz="1200" spc="-120" dirty="0">
                          <a:solidFill>
                            <a:srgbClr val="FFFFFF"/>
                          </a:solidFill>
                          <a:latin typeface="Noto Sans"/>
                          <a:cs typeface="Noto Sans"/>
                        </a:rPr>
                        <a:t> </a:t>
                      </a:r>
                      <a:r>
                        <a:rPr sz="1200" spc="-15" dirty="0">
                          <a:solidFill>
                            <a:srgbClr val="FFFFFF"/>
                          </a:solidFill>
                          <a:latin typeface="Noto Sans"/>
                          <a:cs typeface="Noto Sans"/>
                        </a:rPr>
                        <a:t>γλώσσας,</a:t>
                      </a:r>
                      <a:r>
                        <a:rPr sz="1200" spc="-125" dirty="0">
                          <a:solidFill>
                            <a:srgbClr val="FFFFFF"/>
                          </a:solidFill>
                          <a:latin typeface="Noto Sans"/>
                          <a:cs typeface="Noto Sans"/>
                        </a:rPr>
                        <a:t> </a:t>
                      </a:r>
                      <a:r>
                        <a:rPr sz="1200" spc="-15" dirty="0">
                          <a:solidFill>
                            <a:srgbClr val="FFFFFF"/>
                          </a:solidFill>
                          <a:latin typeface="Noto Sans"/>
                          <a:cs typeface="Noto Sans"/>
                        </a:rPr>
                        <a:t>διατυπώνοντας</a:t>
                      </a:r>
                      <a:r>
                        <a:rPr sz="1200" spc="-120" dirty="0">
                          <a:solidFill>
                            <a:srgbClr val="FFFFFF"/>
                          </a:solidFill>
                          <a:latin typeface="Noto Sans"/>
                          <a:cs typeface="Noto Sans"/>
                        </a:rPr>
                        <a:t> </a:t>
                      </a:r>
                      <a:r>
                        <a:rPr sz="1200" spc="-15" dirty="0">
                          <a:solidFill>
                            <a:srgbClr val="FFFFFF"/>
                          </a:solidFill>
                          <a:latin typeface="Noto Sans"/>
                          <a:cs typeface="Noto Sans"/>
                        </a:rPr>
                        <a:t>διαφορές</a:t>
                      </a:r>
                      <a:r>
                        <a:rPr sz="1200" spc="-120" dirty="0">
                          <a:solidFill>
                            <a:srgbClr val="FFFFFF"/>
                          </a:solidFill>
                          <a:latin typeface="Noto Sans"/>
                          <a:cs typeface="Noto Sans"/>
                        </a:rPr>
                        <a:t> </a:t>
                      </a:r>
                      <a:r>
                        <a:rPr sz="1200" spc="-10" dirty="0">
                          <a:solidFill>
                            <a:srgbClr val="FFFFFF"/>
                          </a:solidFill>
                          <a:latin typeface="Noto Sans"/>
                          <a:cs typeface="Noto Sans"/>
                        </a:rPr>
                        <a:t>στη  </a:t>
                      </a:r>
                      <a:r>
                        <a:rPr sz="1200" spc="-20" dirty="0">
                          <a:solidFill>
                            <a:srgbClr val="FFFFFF"/>
                          </a:solidFill>
                          <a:latin typeface="Noto Sans"/>
                          <a:cs typeface="Noto Sans"/>
                        </a:rPr>
                        <a:t>λεκτική </a:t>
                      </a:r>
                      <a:r>
                        <a:rPr sz="1200" spc="-10" dirty="0">
                          <a:solidFill>
                            <a:srgbClr val="FFFFFF"/>
                          </a:solidFill>
                          <a:latin typeface="Noto Sans"/>
                          <a:cs typeface="Noto Sans"/>
                        </a:rPr>
                        <a:t>/ μη </a:t>
                      </a:r>
                      <a:r>
                        <a:rPr sz="1200" spc="-20" dirty="0">
                          <a:solidFill>
                            <a:srgbClr val="FFFFFF"/>
                          </a:solidFill>
                          <a:latin typeface="Noto Sans"/>
                          <a:cs typeface="Noto Sans"/>
                        </a:rPr>
                        <a:t>λεκτική </a:t>
                      </a:r>
                      <a:r>
                        <a:rPr sz="1200" spc="-15" dirty="0">
                          <a:solidFill>
                            <a:srgbClr val="FFFFFF"/>
                          </a:solidFill>
                          <a:latin typeface="Noto Sans"/>
                          <a:cs typeface="Noto Sans"/>
                        </a:rPr>
                        <a:t>επικοινωνία και </a:t>
                      </a:r>
                      <a:r>
                        <a:rPr sz="1200" spc="-5" dirty="0">
                          <a:solidFill>
                            <a:srgbClr val="FFFFFF"/>
                          </a:solidFill>
                          <a:latin typeface="Noto Sans"/>
                          <a:cs typeface="Noto Sans"/>
                        </a:rPr>
                        <a:t>προσαρμόζοντας  </a:t>
                      </a:r>
                      <a:r>
                        <a:rPr sz="1200" spc="-10" dirty="0">
                          <a:solidFill>
                            <a:srgbClr val="FFFFFF"/>
                          </a:solidFill>
                          <a:latin typeface="Noto Sans"/>
                          <a:cs typeface="Noto Sans"/>
                        </a:rPr>
                        <a:t>την ομιλία </a:t>
                      </a:r>
                      <a:r>
                        <a:rPr sz="1200" spc="-5" dirty="0">
                          <a:solidFill>
                            <a:srgbClr val="FFFFFF"/>
                          </a:solidFill>
                          <a:latin typeface="Noto Sans"/>
                          <a:cs typeface="Noto Sans"/>
                        </a:rPr>
                        <a:t>σας </a:t>
                      </a:r>
                      <a:r>
                        <a:rPr sz="1200" spc="-15" dirty="0">
                          <a:solidFill>
                            <a:srgbClr val="FFFFFF"/>
                          </a:solidFill>
                          <a:latin typeface="Noto Sans"/>
                          <a:cs typeface="Noto Sans"/>
                        </a:rPr>
                        <a:t>για </a:t>
                      </a:r>
                      <a:r>
                        <a:rPr sz="1200" spc="-10" dirty="0">
                          <a:solidFill>
                            <a:srgbClr val="FFFFFF"/>
                          </a:solidFill>
                          <a:latin typeface="Noto Sans"/>
                          <a:cs typeface="Noto Sans"/>
                        </a:rPr>
                        <a:t>να φιλοξενήσουν τους υπηκόους  άλλων</a:t>
                      </a:r>
                      <a:r>
                        <a:rPr sz="1200" spc="-5" dirty="0">
                          <a:solidFill>
                            <a:srgbClr val="FFFFFF"/>
                          </a:solidFill>
                          <a:latin typeface="Noto Sans"/>
                          <a:cs typeface="Noto Sans"/>
                        </a:rPr>
                        <a:t> </a:t>
                      </a:r>
                      <a:r>
                        <a:rPr sz="1200" spc="-10" dirty="0">
                          <a:solidFill>
                            <a:srgbClr val="FFFFFF"/>
                          </a:solidFill>
                          <a:latin typeface="Noto Sans"/>
                          <a:cs typeface="Noto Sans"/>
                        </a:rPr>
                        <a:t>πολιτισμών</a:t>
                      </a:r>
                      <a:endParaRPr sz="1200">
                        <a:latin typeface="Noto Sans"/>
                        <a:cs typeface="Noto Sans"/>
                      </a:endParaRPr>
                    </a:p>
                  </a:txBody>
                  <a:tcPr marL="0" marR="0" marT="90805" marB="0">
                    <a:solidFill>
                      <a:srgbClr val="049F86"/>
                    </a:solidFill>
                  </a:tcPr>
                </a:tc>
                <a:extLst>
                  <a:ext uri="{0D108BD9-81ED-4DB2-BD59-A6C34878D82A}">
                    <a16:rowId xmlns:a16="http://schemas.microsoft.com/office/drawing/2014/main" val="10002"/>
                  </a:ext>
                </a:extLst>
              </a:tr>
              <a:tr h="1044003">
                <a:tc>
                  <a:txBody>
                    <a:bodyPr/>
                    <a:lstStyle/>
                    <a:p>
                      <a:pPr marL="287655" marR="276225" algn="just">
                        <a:lnSpc>
                          <a:spcPct val="111100"/>
                        </a:lnSpc>
                        <a:spcBef>
                          <a:spcPts val="810"/>
                        </a:spcBef>
                      </a:pPr>
                      <a:r>
                        <a:rPr lang="el-GR" sz="1200" spc="10" dirty="0">
                          <a:solidFill>
                            <a:srgbClr val="FFFFFF"/>
                          </a:solidFill>
                          <a:latin typeface="Noto Sans"/>
                          <a:cs typeface="Noto Sans"/>
                        </a:rPr>
                        <a:t>Ενασχόληση</a:t>
                      </a:r>
                      <a:r>
                        <a:rPr sz="1200" spc="10" dirty="0">
                          <a:solidFill>
                            <a:srgbClr val="FFFFFF"/>
                          </a:solidFill>
                          <a:latin typeface="Noto Sans"/>
                          <a:cs typeface="Noto Sans"/>
                        </a:rPr>
                        <a:t> </a:t>
                      </a:r>
                      <a:r>
                        <a:rPr sz="1200" dirty="0">
                          <a:solidFill>
                            <a:srgbClr val="FFFFFF"/>
                          </a:solidFill>
                          <a:latin typeface="Noto Sans"/>
                          <a:cs typeface="Noto Sans"/>
                        </a:rPr>
                        <a:t>με τα </a:t>
                      </a:r>
                      <a:r>
                        <a:rPr sz="1200" spc="10" dirty="0">
                          <a:solidFill>
                            <a:srgbClr val="FFFFFF"/>
                          </a:solidFill>
                          <a:latin typeface="Noto Sans"/>
                          <a:cs typeface="Noto Sans"/>
                        </a:rPr>
                        <a:t>παγκόσμια ζητήματα </a:t>
                      </a:r>
                      <a:r>
                        <a:rPr sz="1200" spc="5" dirty="0">
                          <a:solidFill>
                            <a:srgbClr val="FFFFFF"/>
                          </a:solidFill>
                          <a:latin typeface="Noto Sans"/>
                          <a:cs typeface="Noto Sans"/>
                        </a:rPr>
                        <a:t>και  </a:t>
                      </a:r>
                      <a:r>
                        <a:rPr sz="1200" spc="10" dirty="0">
                          <a:solidFill>
                            <a:srgbClr val="FFFFFF"/>
                          </a:solidFill>
                          <a:latin typeface="Noto Sans"/>
                          <a:cs typeface="Noto Sans"/>
                        </a:rPr>
                        <a:t>τάσεις: εξηγώντας </a:t>
                      </a:r>
                      <a:r>
                        <a:rPr sz="1200" spc="5" dirty="0">
                          <a:solidFill>
                            <a:srgbClr val="FFFFFF"/>
                          </a:solidFill>
                          <a:latin typeface="Noto Sans"/>
                          <a:cs typeface="Noto Sans"/>
                        </a:rPr>
                        <a:t>το  </a:t>
                      </a:r>
                      <a:r>
                        <a:rPr sz="1200" spc="10" dirty="0">
                          <a:solidFill>
                            <a:srgbClr val="FFFFFF"/>
                          </a:solidFill>
                          <a:latin typeface="Noto Sans"/>
                          <a:cs typeface="Noto Sans"/>
                        </a:rPr>
                        <a:t>νόημα </a:t>
                      </a:r>
                      <a:r>
                        <a:rPr sz="1200" dirty="0">
                          <a:solidFill>
                            <a:srgbClr val="FFFFFF"/>
                          </a:solidFill>
                          <a:latin typeface="Noto Sans"/>
                          <a:cs typeface="Noto Sans"/>
                        </a:rPr>
                        <a:t>και </a:t>
                      </a:r>
                      <a:r>
                        <a:rPr sz="1200" spc="5" dirty="0">
                          <a:solidFill>
                            <a:srgbClr val="FFFFFF"/>
                          </a:solidFill>
                          <a:latin typeface="Noto Sans"/>
                          <a:cs typeface="Noto Sans"/>
                        </a:rPr>
                        <a:t>τις  </a:t>
                      </a:r>
                      <a:r>
                        <a:rPr sz="1200" spc="10" dirty="0">
                          <a:solidFill>
                            <a:srgbClr val="FFFFFF"/>
                          </a:solidFill>
                          <a:latin typeface="Noto Sans"/>
                          <a:cs typeface="Noto Sans"/>
                        </a:rPr>
                        <a:t>συνέπειες  </a:t>
                      </a:r>
                      <a:r>
                        <a:rPr sz="1200" spc="5" dirty="0">
                          <a:solidFill>
                            <a:srgbClr val="FFFFFF"/>
                          </a:solidFill>
                          <a:latin typeface="Noto Sans"/>
                          <a:cs typeface="Noto Sans"/>
                        </a:rPr>
                        <a:t>της </a:t>
                      </a:r>
                      <a:r>
                        <a:rPr sz="1200" spc="10" dirty="0">
                          <a:solidFill>
                            <a:srgbClr val="FFFFFF"/>
                          </a:solidFill>
                          <a:latin typeface="Noto Sans"/>
                          <a:cs typeface="Noto Sans"/>
                        </a:rPr>
                        <a:t>παγκοσμιοποίησης </a:t>
                      </a:r>
                      <a:r>
                        <a:rPr sz="1200" dirty="0">
                          <a:solidFill>
                            <a:srgbClr val="FFFFFF"/>
                          </a:solidFill>
                          <a:latin typeface="Noto Sans"/>
                          <a:cs typeface="Noto Sans"/>
                        </a:rPr>
                        <a:t>και </a:t>
                      </a:r>
                      <a:r>
                        <a:rPr sz="1200" spc="10" dirty="0">
                          <a:solidFill>
                            <a:srgbClr val="FFFFFF"/>
                          </a:solidFill>
                          <a:latin typeface="Noto Sans"/>
                          <a:cs typeface="Noto Sans"/>
                        </a:rPr>
                        <a:t>συνδέοντας </a:t>
                      </a:r>
                      <a:r>
                        <a:rPr sz="1200" dirty="0">
                          <a:solidFill>
                            <a:srgbClr val="FFFFFF"/>
                          </a:solidFill>
                          <a:latin typeface="Noto Sans"/>
                          <a:cs typeface="Noto Sans"/>
                        </a:rPr>
                        <a:t>τα </a:t>
                      </a:r>
                      <a:r>
                        <a:rPr sz="1200" spc="10" dirty="0">
                          <a:solidFill>
                            <a:srgbClr val="FFFFFF"/>
                          </a:solidFill>
                          <a:latin typeface="Noto Sans"/>
                          <a:cs typeface="Noto Sans"/>
                        </a:rPr>
                        <a:t>τοπικά  ζητήματα </a:t>
                      </a:r>
                      <a:r>
                        <a:rPr sz="1200" dirty="0">
                          <a:solidFill>
                            <a:srgbClr val="FFFFFF"/>
                          </a:solidFill>
                          <a:latin typeface="Noto Sans"/>
                          <a:cs typeface="Noto Sans"/>
                        </a:rPr>
                        <a:t>με </a:t>
                      </a:r>
                      <a:r>
                        <a:rPr sz="1200" spc="5" dirty="0">
                          <a:solidFill>
                            <a:srgbClr val="FFFFFF"/>
                          </a:solidFill>
                          <a:latin typeface="Noto Sans"/>
                          <a:cs typeface="Noto Sans"/>
                        </a:rPr>
                        <a:t>τις </a:t>
                      </a:r>
                      <a:r>
                        <a:rPr sz="1200" spc="10" dirty="0">
                          <a:solidFill>
                            <a:srgbClr val="FFFFFF"/>
                          </a:solidFill>
                          <a:latin typeface="Noto Sans"/>
                          <a:cs typeface="Noto Sans"/>
                        </a:rPr>
                        <a:t>παγκόσμιες</a:t>
                      </a:r>
                      <a:r>
                        <a:rPr sz="1200" spc="155" dirty="0">
                          <a:solidFill>
                            <a:srgbClr val="FFFFFF"/>
                          </a:solidFill>
                          <a:latin typeface="Noto Sans"/>
                          <a:cs typeface="Noto Sans"/>
                        </a:rPr>
                        <a:t> </a:t>
                      </a:r>
                      <a:r>
                        <a:rPr sz="1200" spc="10" dirty="0">
                          <a:solidFill>
                            <a:srgbClr val="FFFFFF"/>
                          </a:solidFill>
                          <a:latin typeface="Noto Sans"/>
                          <a:cs typeface="Noto Sans"/>
                        </a:rPr>
                        <a:t>δυνάμεις</a:t>
                      </a:r>
                      <a:endParaRPr sz="1200" dirty="0">
                        <a:latin typeface="Noto Sans"/>
                        <a:cs typeface="Noto Sans"/>
                      </a:endParaRPr>
                    </a:p>
                  </a:txBody>
                  <a:tcPr marL="0" marR="0" marT="102870" marB="0">
                    <a:solidFill>
                      <a:srgbClr val="EB2847"/>
                    </a:solidFill>
                  </a:tcPr>
                </a:tc>
                <a:extLst>
                  <a:ext uri="{0D108BD9-81ED-4DB2-BD59-A6C34878D82A}">
                    <a16:rowId xmlns:a16="http://schemas.microsoft.com/office/drawing/2014/main" val="10003"/>
                  </a:ext>
                </a:extLst>
              </a:tr>
            </a:tbl>
          </a:graphicData>
        </a:graphic>
      </p:graphicFrame>
      <p:grpSp>
        <p:nvGrpSpPr>
          <p:cNvPr id="4" name="object 4"/>
          <p:cNvGrpSpPr/>
          <p:nvPr/>
        </p:nvGrpSpPr>
        <p:grpSpPr>
          <a:xfrm>
            <a:off x="5921997" y="2238997"/>
            <a:ext cx="918210" cy="4176395"/>
            <a:chOff x="5921997" y="2238997"/>
            <a:chExt cx="918210" cy="4176395"/>
          </a:xfrm>
        </p:grpSpPr>
        <p:sp>
          <p:nvSpPr>
            <p:cNvPr id="5" name="object 5"/>
            <p:cNvSpPr/>
            <p:nvPr/>
          </p:nvSpPr>
          <p:spPr>
            <a:xfrm>
              <a:off x="5921997" y="2238997"/>
              <a:ext cx="918210" cy="4176395"/>
            </a:xfrm>
            <a:custGeom>
              <a:avLst/>
              <a:gdLst/>
              <a:ahLst/>
              <a:cxnLst/>
              <a:rect l="l" t="t" r="r" b="b"/>
              <a:pathLst>
                <a:path w="918209" h="4176395">
                  <a:moveTo>
                    <a:pt x="917994" y="0"/>
                  </a:moveTo>
                  <a:lnTo>
                    <a:pt x="0" y="0"/>
                  </a:lnTo>
                  <a:lnTo>
                    <a:pt x="0" y="4176001"/>
                  </a:lnTo>
                  <a:lnTo>
                    <a:pt x="917994" y="4176001"/>
                  </a:lnTo>
                  <a:lnTo>
                    <a:pt x="917994" y="0"/>
                  </a:lnTo>
                  <a:close/>
                </a:path>
              </a:pathLst>
            </a:custGeom>
            <a:solidFill>
              <a:srgbClr val="FAEF61"/>
            </a:solidFill>
          </p:spPr>
          <p:txBody>
            <a:bodyPr wrap="square" lIns="0" tIns="0" rIns="0" bIns="0" rtlCol="0"/>
            <a:lstStyle/>
            <a:p>
              <a:endParaRPr/>
            </a:p>
          </p:txBody>
        </p:sp>
        <p:sp>
          <p:nvSpPr>
            <p:cNvPr id="6" name="object 6"/>
            <p:cNvSpPr/>
            <p:nvPr/>
          </p:nvSpPr>
          <p:spPr>
            <a:xfrm>
              <a:off x="6224397" y="2944482"/>
              <a:ext cx="313690" cy="2765425"/>
            </a:xfrm>
            <a:custGeom>
              <a:avLst/>
              <a:gdLst/>
              <a:ahLst/>
              <a:cxnLst/>
              <a:rect l="l" t="t" r="r" b="b"/>
              <a:pathLst>
                <a:path w="313690" h="2765425">
                  <a:moveTo>
                    <a:pt x="303453" y="2684284"/>
                  </a:moveTo>
                  <a:lnTo>
                    <a:pt x="9740" y="2684284"/>
                  </a:lnTo>
                  <a:lnTo>
                    <a:pt x="9740" y="2765043"/>
                  </a:lnTo>
                  <a:lnTo>
                    <a:pt x="303453" y="2765043"/>
                  </a:lnTo>
                  <a:lnTo>
                    <a:pt x="303453" y="2684284"/>
                  </a:lnTo>
                  <a:close/>
                </a:path>
                <a:path w="313690" h="2765425">
                  <a:moveTo>
                    <a:pt x="9740" y="2485694"/>
                  </a:moveTo>
                  <a:lnTo>
                    <a:pt x="9740" y="2585808"/>
                  </a:lnTo>
                  <a:lnTo>
                    <a:pt x="130886" y="2683459"/>
                  </a:lnTo>
                  <a:lnTo>
                    <a:pt x="130886" y="2684284"/>
                  </a:lnTo>
                  <a:lnTo>
                    <a:pt x="176072" y="2684284"/>
                  </a:lnTo>
                  <a:lnTo>
                    <a:pt x="176072" y="2683459"/>
                  </a:lnTo>
                  <a:lnTo>
                    <a:pt x="266704" y="2609291"/>
                  </a:lnTo>
                  <a:lnTo>
                    <a:pt x="148805" y="2609291"/>
                  </a:lnTo>
                  <a:lnTo>
                    <a:pt x="9740" y="2485694"/>
                  </a:lnTo>
                  <a:close/>
                </a:path>
                <a:path w="313690" h="2765425">
                  <a:moveTo>
                    <a:pt x="303453" y="2474569"/>
                  </a:moveTo>
                  <a:lnTo>
                    <a:pt x="148805" y="2609291"/>
                  </a:lnTo>
                  <a:lnTo>
                    <a:pt x="266704" y="2609291"/>
                  </a:lnTo>
                  <a:lnTo>
                    <a:pt x="303453" y="2579217"/>
                  </a:lnTo>
                  <a:lnTo>
                    <a:pt x="303453" y="2474569"/>
                  </a:lnTo>
                  <a:close/>
                </a:path>
                <a:path w="313690" h="2765425">
                  <a:moveTo>
                    <a:pt x="303453" y="2142477"/>
                  </a:moveTo>
                  <a:lnTo>
                    <a:pt x="9740" y="2142477"/>
                  </a:lnTo>
                  <a:lnTo>
                    <a:pt x="9740" y="2223236"/>
                  </a:lnTo>
                  <a:lnTo>
                    <a:pt x="189318" y="2223236"/>
                  </a:lnTo>
                  <a:lnTo>
                    <a:pt x="189318" y="2224062"/>
                  </a:lnTo>
                  <a:lnTo>
                    <a:pt x="9740" y="2371978"/>
                  </a:lnTo>
                  <a:lnTo>
                    <a:pt x="9740" y="2452725"/>
                  </a:lnTo>
                  <a:lnTo>
                    <a:pt x="303453" y="2452725"/>
                  </a:lnTo>
                  <a:lnTo>
                    <a:pt x="303453" y="2371978"/>
                  </a:lnTo>
                  <a:lnTo>
                    <a:pt x="123482" y="2371978"/>
                  </a:lnTo>
                  <a:lnTo>
                    <a:pt x="123482" y="2371153"/>
                  </a:lnTo>
                  <a:lnTo>
                    <a:pt x="303453" y="2223236"/>
                  </a:lnTo>
                  <a:lnTo>
                    <a:pt x="303453" y="2142477"/>
                  </a:lnTo>
                  <a:close/>
                </a:path>
                <a:path w="313690" h="2765425">
                  <a:moveTo>
                    <a:pt x="151142" y="1761769"/>
                  </a:moveTo>
                  <a:lnTo>
                    <a:pt x="109109" y="1768287"/>
                  </a:lnTo>
                  <a:lnTo>
                    <a:pt x="72485" y="1786446"/>
                  </a:lnTo>
                  <a:lnTo>
                    <a:pt x="42267" y="1814150"/>
                  </a:lnTo>
                  <a:lnTo>
                    <a:pt x="19449" y="1849305"/>
                  </a:lnTo>
                  <a:lnTo>
                    <a:pt x="5028" y="1889815"/>
                  </a:lnTo>
                  <a:lnTo>
                    <a:pt x="0" y="1933587"/>
                  </a:lnTo>
                  <a:lnTo>
                    <a:pt x="5028" y="1977358"/>
                  </a:lnTo>
                  <a:lnTo>
                    <a:pt x="19449" y="2017866"/>
                  </a:lnTo>
                  <a:lnTo>
                    <a:pt x="42267" y="2053018"/>
                  </a:lnTo>
                  <a:lnTo>
                    <a:pt x="72485" y="2080719"/>
                  </a:lnTo>
                  <a:lnTo>
                    <a:pt x="109109" y="2098875"/>
                  </a:lnTo>
                  <a:lnTo>
                    <a:pt x="151142" y="2105393"/>
                  </a:lnTo>
                  <a:lnTo>
                    <a:pt x="196148" y="2099591"/>
                  </a:lnTo>
                  <a:lnTo>
                    <a:pt x="235399" y="2083008"/>
                  </a:lnTo>
                  <a:lnTo>
                    <a:pt x="267811" y="2056880"/>
                  </a:lnTo>
                  <a:lnTo>
                    <a:pt x="292302" y="2022444"/>
                  </a:lnTo>
                  <a:lnTo>
                    <a:pt x="292713" y="2021344"/>
                  </a:lnTo>
                  <a:lnTo>
                    <a:pt x="151536" y="2021344"/>
                  </a:lnTo>
                  <a:lnTo>
                    <a:pt x="122332" y="2014412"/>
                  </a:lnTo>
                  <a:lnTo>
                    <a:pt x="97583" y="1995544"/>
                  </a:lnTo>
                  <a:lnTo>
                    <a:pt x="80431" y="1967637"/>
                  </a:lnTo>
                  <a:lnTo>
                    <a:pt x="74015" y="1933587"/>
                  </a:lnTo>
                  <a:lnTo>
                    <a:pt x="80431" y="1899537"/>
                  </a:lnTo>
                  <a:lnTo>
                    <a:pt x="97583" y="1871630"/>
                  </a:lnTo>
                  <a:lnTo>
                    <a:pt x="122332" y="1852763"/>
                  </a:lnTo>
                  <a:lnTo>
                    <a:pt x="151536" y="1845830"/>
                  </a:lnTo>
                  <a:lnTo>
                    <a:pt x="292714" y="1845830"/>
                  </a:lnTo>
                  <a:lnTo>
                    <a:pt x="292302" y="1844727"/>
                  </a:lnTo>
                  <a:lnTo>
                    <a:pt x="267811" y="1810288"/>
                  </a:lnTo>
                  <a:lnTo>
                    <a:pt x="235399" y="1784157"/>
                  </a:lnTo>
                  <a:lnTo>
                    <a:pt x="196148" y="1767572"/>
                  </a:lnTo>
                  <a:lnTo>
                    <a:pt x="151142" y="1761769"/>
                  </a:lnTo>
                  <a:close/>
                </a:path>
                <a:path w="313690" h="2765425">
                  <a:moveTo>
                    <a:pt x="292714" y="1845830"/>
                  </a:moveTo>
                  <a:lnTo>
                    <a:pt x="151536" y="1845830"/>
                  </a:lnTo>
                  <a:lnTo>
                    <a:pt x="186592" y="1852763"/>
                  </a:lnTo>
                  <a:lnTo>
                    <a:pt x="214345" y="1871630"/>
                  </a:lnTo>
                  <a:lnTo>
                    <a:pt x="232605" y="1899537"/>
                  </a:lnTo>
                  <a:lnTo>
                    <a:pt x="239179" y="1933587"/>
                  </a:lnTo>
                  <a:lnTo>
                    <a:pt x="232605" y="1967637"/>
                  </a:lnTo>
                  <a:lnTo>
                    <a:pt x="214345" y="1995544"/>
                  </a:lnTo>
                  <a:lnTo>
                    <a:pt x="186592" y="2014412"/>
                  </a:lnTo>
                  <a:lnTo>
                    <a:pt x="151536" y="2021344"/>
                  </a:lnTo>
                  <a:lnTo>
                    <a:pt x="292713" y="2021344"/>
                  </a:lnTo>
                  <a:lnTo>
                    <a:pt x="307791" y="1980934"/>
                  </a:lnTo>
                  <a:lnTo>
                    <a:pt x="313194" y="1933587"/>
                  </a:lnTo>
                  <a:lnTo>
                    <a:pt x="307791" y="1886239"/>
                  </a:lnTo>
                  <a:lnTo>
                    <a:pt x="292714" y="1845830"/>
                  </a:lnTo>
                  <a:close/>
                </a:path>
                <a:path w="313690" h="2765425">
                  <a:moveTo>
                    <a:pt x="9740" y="1284249"/>
                  </a:moveTo>
                  <a:lnTo>
                    <a:pt x="9740" y="1368297"/>
                  </a:lnTo>
                  <a:lnTo>
                    <a:pt x="199440" y="1426806"/>
                  </a:lnTo>
                  <a:lnTo>
                    <a:pt x="199440" y="1427632"/>
                  </a:lnTo>
                  <a:lnTo>
                    <a:pt x="9740" y="1488605"/>
                  </a:lnTo>
                  <a:lnTo>
                    <a:pt x="9740" y="1552879"/>
                  </a:lnTo>
                  <a:lnTo>
                    <a:pt x="199440" y="1617979"/>
                  </a:lnTo>
                  <a:lnTo>
                    <a:pt x="199440" y="1618805"/>
                  </a:lnTo>
                  <a:lnTo>
                    <a:pt x="9740" y="1672780"/>
                  </a:lnTo>
                  <a:lnTo>
                    <a:pt x="9740" y="1756829"/>
                  </a:lnTo>
                  <a:lnTo>
                    <a:pt x="303453" y="1664131"/>
                  </a:lnTo>
                  <a:lnTo>
                    <a:pt x="303453" y="1582140"/>
                  </a:lnTo>
                  <a:lnTo>
                    <a:pt x="133222" y="1521155"/>
                  </a:lnTo>
                  <a:lnTo>
                    <a:pt x="133222" y="1520329"/>
                  </a:lnTo>
                  <a:lnTo>
                    <a:pt x="303453" y="1465948"/>
                  </a:lnTo>
                  <a:lnTo>
                    <a:pt x="303453" y="1383537"/>
                  </a:lnTo>
                  <a:lnTo>
                    <a:pt x="9740" y="1284249"/>
                  </a:lnTo>
                  <a:close/>
                </a:path>
                <a:path w="313690" h="2765425">
                  <a:moveTo>
                    <a:pt x="303453" y="1086484"/>
                  </a:moveTo>
                  <a:lnTo>
                    <a:pt x="238785" y="1086484"/>
                  </a:lnTo>
                  <a:lnTo>
                    <a:pt x="238785" y="1183309"/>
                  </a:lnTo>
                  <a:lnTo>
                    <a:pt x="9740" y="1183309"/>
                  </a:lnTo>
                  <a:lnTo>
                    <a:pt x="9740" y="1264056"/>
                  </a:lnTo>
                  <a:lnTo>
                    <a:pt x="303453" y="1264056"/>
                  </a:lnTo>
                  <a:lnTo>
                    <a:pt x="303453" y="1086484"/>
                  </a:lnTo>
                  <a:close/>
                </a:path>
                <a:path w="313690" h="2765425">
                  <a:moveTo>
                    <a:pt x="74396" y="883361"/>
                  </a:moveTo>
                  <a:lnTo>
                    <a:pt x="9740" y="883361"/>
                  </a:lnTo>
                  <a:lnTo>
                    <a:pt x="9740" y="1060119"/>
                  </a:lnTo>
                  <a:lnTo>
                    <a:pt x="303453" y="1060119"/>
                  </a:lnTo>
                  <a:lnTo>
                    <a:pt x="303453" y="979360"/>
                  </a:lnTo>
                  <a:lnTo>
                    <a:pt x="74396" y="979360"/>
                  </a:lnTo>
                  <a:lnTo>
                    <a:pt x="74396" y="883361"/>
                  </a:lnTo>
                  <a:close/>
                </a:path>
                <a:path w="313690" h="2765425">
                  <a:moveTo>
                    <a:pt x="188150" y="888301"/>
                  </a:moveTo>
                  <a:lnTo>
                    <a:pt x="123482" y="888301"/>
                  </a:lnTo>
                  <a:lnTo>
                    <a:pt x="123482" y="979360"/>
                  </a:lnTo>
                  <a:lnTo>
                    <a:pt x="188150" y="979360"/>
                  </a:lnTo>
                  <a:lnTo>
                    <a:pt x="188150" y="888301"/>
                  </a:lnTo>
                  <a:close/>
                </a:path>
                <a:path w="313690" h="2765425">
                  <a:moveTo>
                    <a:pt x="303453" y="883361"/>
                  </a:moveTo>
                  <a:lnTo>
                    <a:pt x="238785" y="883361"/>
                  </a:lnTo>
                  <a:lnTo>
                    <a:pt x="238785" y="979360"/>
                  </a:lnTo>
                  <a:lnTo>
                    <a:pt x="303453" y="979360"/>
                  </a:lnTo>
                  <a:lnTo>
                    <a:pt x="303453" y="883361"/>
                  </a:lnTo>
                  <a:close/>
                </a:path>
                <a:path w="313690" h="2765425">
                  <a:moveTo>
                    <a:pt x="156590" y="561162"/>
                  </a:moveTo>
                  <a:lnTo>
                    <a:pt x="109609" y="569268"/>
                  </a:lnTo>
                  <a:lnTo>
                    <a:pt x="69227" y="591792"/>
                  </a:lnTo>
                  <a:lnTo>
                    <a:pt x="37650" y="626044"/>
                  </a:lnTo>
                  <a:lnTo>
                    <a:pt x="17086" y="669334"/>
                  </a:lnTo>
                  <a:lnTo>
                    <a:pt x="9740" y="718972"/>
                  </a:lnTo>
                  <a:lnTo>
                    <a:pt x="9740" y="833513"/>
                  </a:lnTo>
                  <a:lnTo>
                    <a:pt x="303453" y="833513"/>
                  </a:lnTo>
                  <a:lnTo>
                    <a:pt x="303453" y="752754"/>
                  </a:lnTo>
                  <a:lnTo>
                    <a:pt x="74396" y="752754"/>
                  </a:lnTo>
                  <a:lnTo>
                    <a:pt x="74396" y="733805"/>
                  </a:lnTo>
                  <a:lnTo>
                    <a:pt x="79845" y="698060"/>
                  </a:lnTo>
                  <a:lnTo>
                    <a:pt x="95777" y="670039"/>
                  </a:lnTo>
                  <a:lnTo>
                    <a:pt x="121566" y="651752"/>
                  </a:lnTo>
                  <a:lnTo>
                    <a:pt x="156590" y="645210"/>
                  </a:lnTo>
                  <a:lnTo>
                    <a:pt x="284569" y="645210"/>
                  </a:lnTo>
                  <a:lnTo>
                    <a:pt x="275543" y="626219"/>
                  </a:lnTo>
                  <a:lnTo>
                    <a:pt x="243964" y="591909"/>
                  </a:lnTo>
                  <a:lnTo>
                    <a:pt x="203578" y="569307"/>
                  </a:lnTo>
                  <a:lnTo>
                    <a:pt x="156590" y="561162"/>
                  </a:lnTo>
                  <a:close/>
                </a:path>
                <a:path w="313690" h="2765425">
                  <a:moveTo>
                    <a:pt x="284569" y="645210"/>
                  </a:moveTo>
                  <a:lnTo>
                    <a:pt x="156590" y="645210"/>
                  </a:lnTo>
                  <a:lnTo>
                    <a:pt x="193592" y="652403"/>
                  </a:lnTo>
                  <a:lnTo>
                    <a:pt x="219162" y="671841"/>
                  </a:lnTo>
                  <a:lnTo>
                    <a:pt x="233995" y="700315"/>
                  </a:lnTo>
                  <a:lnTo>
                    <a:pt x="238671" y="733805"/>
                  </a:lnTo>
                  <a:lnTo>
                    <a:pt x="238785" y="752754"/>
                  </a:lnTo>
                  <a:lnTo>
                    <a:pt x="303453" y="752754"/>
                  </a:lnTo>
                  <a:lnTo>
                    <a:pt x="303453" y="718972"/>
                  </a:lnTo>
                  <a:lnTo>
                    <a:pt x="296108" y="669490"/>
                  </a:lnTo>
                  <a:lnTo>
                    <a:pt x="284569" y="645210"/>
                  </a:lnTo>
                  <a:close/>
                </a:path>
                <a:path w="313690" h="2765425">
                  <a:moveTo>
                    <a:pt x="82194" y="230720"/>
                  </a:moveTo>
                  <a:lnTo>
                    <a:pt x="46178" y="254928"/>
                  </a:lnTo>
                  <a:lnTo>
                    <a:pt x="20499" y="286861"/>
                  </a:lnTo>
                  <a:lnTo>
                    <a:pt x="5118" y="325747"/>
                  </a:lnTo>
                  <a:lnTo>
                    <a:pt x="0" y="370814"/>
                  </a:lnTo>
                  <a:lnTo>
                    <a:pt x="5087" y="418059"/>
                  </a:lnTo>
                  <a:lnTo>
                    <a:pt x="19793" y="458999"/>
                  </a:lnTo>
                  <a:lnTo>
                    <a:pt x="43286" y="492615"/>
                  </a:lnTo>
                  <a:lnTo>
                    <a:pt x="74732" y="517889"/>
                  </a:lnTo>
                  <a:lnTo>
                    <a:pt x="113298" y="533800"/>
                  </a:lnTo>
                  <a:lnTo>
                    <a:pt x="158153" y="539330"/>
                  </a:lnTo>
                  <a:lnTo>
                    <a:pt x="201696" y="533843"/>
                  </a:lnTo>
                  <a:lnTo>
                    <a:pt x="239384" y="518088"/>
                  </a:lnTo>
                  <a:lnTo>
                    <a:pt x="270297" y="493133"/>
                  </a:lnTo>
                  <a:lnTo>
                    <a:pt x="293516" y="460039"/>
                  </a:lnTo>
                  <a:lnTo>
                    <a:pt x="295250" y="455269"/>
                  </a:lnTo>
                  <a:lnTo>
                    <a:pt x="158546" y="455269"/>
                  </a:lnTo>
                  <a:lnTo>
                    <a:pt x="125158" y="450127"/>
                  </a:lnTo>
                  <a:lnTo>
                    <a:pt x="95389" y="434827"/>
                  </a:lnTo>
                  <a:lnTo>
                    <a:pt x="74021" y="409562"/>
                  </a:lnTo>
                  <a:lnTo>
                    <a:pt x="65836" y="374522"/>
                  </a:lnTo>
                  <a:lnTo>
                    <a:pt x="69195" y="351862"/>
                  </a:lnTo>
                  <a:lnTo>
                    <a:pt x="78689" y="332909"/>
                  </a:lnTo>
                  <a:lnTo>
                    <a:pt x="93440" y="317974"/>
                  </a:lnTo>
                  <a:lnTo>
                    <a:pt x="112572" y="307365"/>
                  </a:lnTo>
                  <a:lnTo>
                    <a:pt x="82194" y="230720"/>
                  </a:lnTo>
                  <a:close/>
                </a:path>
                <a:path w="313690" h="2765425">
                  <a:moveTo>
                    <a:pt x="301405" y="308178"/>
                  </a:moveTo>
                  <a:lnTo>
                    <a:pt x="199440" y="308178"/>
                  </a:lnTo>
                  <a:lnTo>
                    <a:pt x="221716" y="314819"/>
                  </a:lnTo>
                  <a:lnTo>
                    <a:pt x="237672" y="328836"/>
                  </a:lnTo>
                  <a:lnTo>
                    <a:pt x="247273" y="348799"/>
                  </a:lnTo>
                  <a:lnTo>
                    <a:pt x="250482" y="373278"/>
                  </a:lnTo>
                  <a:lnTo>
                    <a:pt x="242526" y="408511"/>
                  </a:lnTo>
                  <a:lnTo>
                    <a:pt x="221607" y="434205"/>
                  </a:lnTo>
                  <a:lnTo>
                    <a:pt x="192140" y="449932"/>
                  </a:lnTo>
                  <a:lnTo>
                    <a:pt x="158546" y="455269"/>
                  </a:lnTo>
                  <a:lnTo>
                    <a:pt x="295250" y="455269"/>
                  </a:lnTo>
                  <a:lnTo>
                    <a:pt x="308121" y="419872"/>
                  </a:lnTo>
                  <a:lnTo>
                    <a:pt x="313104" y="374522"/>
                  </a:lnTo>
                  <a:lnTo>
                    <a:pt x="313157" y="373278"/>
                  </a:lnTo>
                  <a:lnTo>
                    <a:pt x="309829" y="336060"/>
                  </a:lnTo>
                  <a:lnTo>
                    <a:pt x="301405" y="308178"/>
                  </a:lnTo>
                  <a:close/>
                </a:path>
                <a:path w="313690" h="2765425">
                  <a:moveTo>
                    <a:pt x="139458" y="213829"/>
                  </a:moveTo>
                  <a:lnTo>
                    <a:pt x="139458" y="374103"/>
                  </a:lnTo>
                  <a:lnTo>
                    <a:pt x="199440" y="374103"/>
                  </a:lnTo>
                  <a:lnTo>
                    <a:pt x="199440" y="308178"/>
                  </a:lnTo>
                  <a:lnTo>
                    <a:pt x="301405" y="308178"/>
                  </a:lnTo>
                  <a:lnTo>
                    <a:pt x="281476" y="271140"/>
                  </a:lnTo>
                  <a:lnTo>
                    <a:pt x="227978" y="229071"/>
                  </a:lnTo>
                  <a:lnTo>
                    <a:pt x="170524" y="215254"/>
                  </a:lnTo>
                  <a:lnTo>
                    <a:pt x="139458" y="213829"/>
                  </a:lnTo>
                  <a:close/>
                </a:path>
                <a:path w="313690" h="2765425">
                  <a:moveTo>
                    <a:pt x="74396" y="0"/>
                  </a:moveTo>
                  <a:lnTo>
                    <a:pt x="9740" y="0"/>
                  </a:lnTo>
                  <a:lnTo>
                    <a:pt x="9740" y="176745"/>
                  </a:lnTo>
                  <a:lnTo>
                    <a:pt x="303453" y="176745"/>
                  </a:lnTo>
                  <a:lnTo>
                    <a:pt x="303453" y="95999"/>
                  </a:lnTo>
                  <a:lnTo>
                    <a:pt x="74396" y="95999"/>
                  </a:lnTo>
                  <a:lnTo>
                    <a:pt x="74396" y="0"/>
                  </a:lnTo>
                  <a:close/>
                </a:path>
                <a:path w="313690" h="2765425">
                  <a:moveTo>
                    <a:pt x="188150" y="4940"/>
                  </a:moveTo>
                  <a:lnTo>
                    <a:pt x="123482" y="4940"/>
                  </a:lnTo>
                  <a:lnTo>
                    <a:pt x="123482" y="95999"/>
                  </a:lnTo>
                  <a:lnTo>
                    <a:pt x="188150" y="95999"/>
                  </a:lnTo>
                  <a:lnTo>
                    <a:pt x="188150" y="4940"/>
                  </a:lnTo>
                  <a:close/>
                </a:path>
                <a:path w="313690" h="2765425">
                  <a:moveTo>
                    <a:pt x="303453" y="0"/>
                  </a:moveTo>
                  <a:lnTo>
                    <a:pt x="238785" y="0"/>
                  </a:lnTo>
                  <a:lnTo>
                    <a:pt x="238785" y="95999"/>
                  </a:lnTo>
                  <a:lnTo>
                    <a:pt x="303453" y="95999"/>
                  </a:lnTo>
                  <a:lnTo>
                    <a:pt x="303453" y="0"/>
                  </a:lnTo>
                  <a:close/>
                </a:path>
              </a:pathLst>
            </a:custGeom>
            <a:solidFill>
              <a:srgbClr val="484945"/>
            </a:solidFill>
          </p:spPr>
          <p:txBody>
            <a:bodyPr wrap="square" lIns="0" tIns="0" rIns="0" bIns="0" rtlCol="0"/>
            <a:lstStyle/>
            <a:p>
              <a:endParaRPr/>
            </a:p>
          </p:txBody>
        </p:sp>
      </p:grpSp>
      <p:sp>
        <p:nvSpPr>
          <p:cNvPr id="7" name="object 7"/>
          <p:cNvSpPr/>
          <p:nvPr/>
        </p:nvSpPr>
        <p:spPr>
          <a:xfrm>
            <a:off x="5543994" y="2465806"/>
            <a:ext cx="141605" cy="374650"/>
          </a:xfrm>
          <a:custGeom>
            <a:avLst/>
            <a:gdLst/>
            <a:ahLst/>
            <a:cxnLst/>
            <a:rect l="l" t="t" r="r" b="b"/>
            <a:pathLst>
              <a:path w="141604" h="374650">
                <a:moveTo>
                  <a:pt x="0" y="0"/>
                </a:moveTo>
                <a:lnTo>
                  <a:pt x="0" y="374396"/>
                </a:lnTo>
                <a:lnTo>
                  <a:pt x="141439" y="187198"/>
                </a:lnTo>
                <a:lnTo>
                  <a:pt x="0" y="0"/>
                </a:lnTo>
                <a:close/>
              </a:path>
            </a:pathLst>
          </a:custGeom>
          <a:solidFill>
            <a:srgbClr val="00A28B"/>
          </a:solidFill>
        </p:spPr>
        <p:txBody>
          <a:bodyPr wrap="square" lIns="0" tIns="0" rIns="0" bIns="0" rtlCol="0"/>
          <a:lstStyle/>
          <a:p>
            <a:endParaRPr/>
          </a:p>
        </p:txBody>
      </p:sp>
      <p:sp>
        <p:nvSpPr>
          <p:cNvPr id="8" name="object 8"/>
          <p:cNvSpPr/>
          <p:nvPr/>
        </p:nvSpPr>
        <p:spPr>
          <a:xfrm>
            <a:off x="5543994" y="3419805"/>
            <a:ext cx="141605" cy="374650"/>
          </a:xfrm>
          <a:custGeom>
            <a:avLst/>
            <a:gdLst/>
            <a:ahLst/>
            <a:cxnLst/>
            <a:rect l="l" t="t" r="r" b="b"/>
            <a:pathLst>
              <a:path w="141604" h="374650">
                <a:moveTo>
                  <a:pt x="0" y="0"/>
                </a:moveTo>
                <a:lnTo>
                  <a:pt x="0" y="374396"/>
                </a:lnTo>
                <a:lnTo>
                  <a:pt x="141439" y="187198"/>
                </a:lnTo>
                <a:lnTo>
                  <a:pt x="0" y="0"/>
                </a:lnTo>
                <a:close/>
              </a:path>
            </a:pathLst>
          </a:custGeom>
          <a:solidFill>
            <a:srgbClr val="EB2847"/>
          </a:solidFill>
        </p:spPr>
        <p:txBody>
          <a:bodyPr wrap="square" lIns="0" tIns="0" rIns="0" bIns="0" rtlCol="0"/>
          <a:lstStyle/>
          <a:p>
            <a:endParaRPr/>
          </a:p>
        </p:txBody>
      </p:sp>
      <p:sp>
        <p:nvSpPr>
          <p:cNvPr id="9" name="object 9"/>
          <p:cNvSpPr/>
          <p:nvPr/>
        </p:nvSpPr>
        <p:spPr>
          <a:xfrm>
            <a:off x="5543994" y="4571796"/>
            <a:ext cx="141605" cy="374650"/>
          </a:xfrm>
          <a:custGeom>
            <a:avLst/>
            <a:gdLst/>
            <a:ahLst/>
            <a:cxnLst/>
            <a:rect l="l" t="t" r="r" b="b"/>
            <a:pathLst>
              <a:path w="141604" h="374650">
                <a:moveTo>
                  <a:pt x="0" y="0"/>
                </a:moveTo>
                <a:lnTo>
                  <a:pt x="0" y="374396"/>
                </a:lnTo>
                <a:lnTo>
                  <a:pt x="141439" y="187198"/>
                </a:lnTo>
                <a:lnTo>
                  <a:pt x="0" y="0"/>
                </a:lnTo>
                <a:close/>
              </a:path>
            </a:pathLst>
          </a:custGeom>
          <a:solidFill>
            <a:srgbClr val="00A28B"/>
          </a:solidFill>
        </p:spPr>
        <p:txBody>
          <a:bodyPr wrap="square" lIns="0" tIns="0" rIns="0" bIns="0" rtlCol="0"/>
          <a:lstStyle/>
          <a:p>
            <a:endParaRPr/>
          </a:p>
        </p:txBody>
      </p:sp>
      <p:sp>
        <p:nvSpPr>
          <p:cNvPr id="10" name="object 10"/>
          <p:cNvSpPr/>
          <p:nvPr/>
        </p:nvSpPr>
        <p:spPr>
          <a:xfrm>
            <a:off x="5543994" y="5705805"/>
            <a:ext cx="141605" cy="374650"/>
          </a:xfrm>
          <a:custGeom>
            <a:avLst/>
            <a:gdLst/>
            <a:ahLst/>
            <a:cxnLst/>
            <a:rect l="l" t="t" r="r" b="b"/>
            <a:pathLst>
              <a:path w="141604" h="374650">
                <a:moveTo>
                  <a:pt x="0" y="0"/>
                </a:moveTo>
                <a:lnTo>
                  <a:pt x="0" y="374396"/>
                </a:lnTo>
                <a:lnTo>
                  <a:pt x="141439" y="187198"/>
                </a:lnTo>
                <a:lnTo>
                  <a:pt x="0" y="0"/>
                </a:lnTo>
                <a:close/>
              </a:path>
            </a:pathLst>
          </a:custGeom>
          <a:solidFill>
            <a:srgbClr val="EB2847"/>
          </a:solidFill>
        </p:spPr>
        <p:txBody>
          <a:bodyPr wrap="square" lIns="0" tIns="0" rIns="0" bIns="0" rtlCol="0"/>
          <a:lstStyle/>
          <a:p>
            <a:endParaRPr/>
          </a:p>
        </p:txBody>
      </p:sp>
      <p:graphicFrame>
        <p:nvGraphicFramePr>
          <p:cNvPr id="11" name="object 11"/>
          <p:cNvGraphicFramePr>
            <a:graphicFrameLocks noGrp="1"/>
          </p:cNvGraphicFramePr>
          <p:nvPr/>
        </p:nvGraphicFramePr>
        <p:xfrm>
          <a:off x="720001" y="6580099"/>
          <a:ext cx="4535805" cy="2843999"/>
        </p:xfrm>
        <a:graphic>
          <a:graphicData uri="http://schemas.openxmlformats.org/drawingml/2006/table">
            <a:tbl>
              <a:tblPr firstRow="1" bandRow="1">
                <a:tableStyleId>{2D5ABB26-0587-4C30-8999-92F81FD0307C}</a:tableStyleId>
              </a:tblPr>
              <a:tblGrid>
                <a:gridCol w="4535805">
                  <a:extLst>
                    <a:ext uri="{9D8B030D-6E8A-4147-A177-3AD203B41FA5}">
                      <a16:colId xmlns:a16="http://schemas.microsoft.com/office/drawing/2014/main" val="20000"/>
                    </a:ext>
                  </a:extLst>
                </a:gridCol>
              </a:tblGrid>
              <a:tr h="1044003">
                <a:tc>
                  <a:txBody>
                    <a:bodyPr/>
                    <a:lstStyle/>
                    <a:p>
                      <a:pPr marL="287655" marR="280035" algn="just">
                        <a:lnSpc>
                          <a:spcPct val="111100"/>
                        </a:lnSpc>
                        <a:spcBef>
                          <a:spcPts val="810"/>
                        </a:spcBef>
                      </a:pPr>
                      <a:r>
                        <a:rPr sz="1200" spc="-25" dirty="0">
                          <a:solidFill>
                            <a:srgbClr val="FFFFFF"/>
                          </a:solidFill>
                          <a:latin typeface="Noto Sans"/>
                          <a:cs typeface="Noto Sans"/>
                        </a:rPr>
                        <a:t>Ακρόαση, παρατήρηση, </a:t>
                      </a:r>
                      <a:r>
                        <a:rPr sz="1200" spc="-30" dirty="0">
                          <a:solidFill>
                            <a:srgbClr val="FFFFFF"/>
                          </a:solidFill>
                          <a:latin typeface="Noto Sans"/>
                          <a:cs typeface="Noto Sans"/>
                        </a:rPr>
                        <a:t>αξιολόγηση: </a:t>
                      </a:r>
                      <a:r>
                        <a:rPr sz="1200" spc="-25" dirty="0">
                          <a:solidFill>
                            <a:srgbClr val="FFFFFF"/>
                          </a:solidFill>
                          <a:latin typeface="Noto Sans"/>
                          <a:cs typeface="Noto Sans"/>
                        </a:rPr>
                        <a:t>χρησιμοποιώντας  υπομονή </a:t>
                      </a:r>
                      <a:r>
                        <a:rPr sz="1200" spc="-30" dirty="0">
                          <a:solidFill>
                            <a:srgbClr val="FFFFFF"/>
                          </a:solidFill>
                          <a:latin typeface="Noto Sans"/>
                          <a:cs typeface="Noto Sans"/>
                        </a:rPr>
                        <a:t>και </a:t>
                      </a:r>
                      <a:r>
                        <a:rPr sz="1200" spc="-20" dirty="0">
                          <a:solidFill>
                            <a:srgbClr val="FFFFFF"/>
                          </a:solidFill>
                          <a:latin typeface="Noto Sans"/>
                          <a:cs typeface="Noto Sans"/>
                        </a:rPr>
                        <a:t>επιμονή  για</a:t>
                      </a:r>
                      <a:r>
                        <a:rPr sz="1200" spc="270" dirty="0">
                          <a:solidFill>
                            <a:srgbClr val="FFFFFF"/>
                          </a:solidFill>
                          <a:latin typeface="Noto Sans"/>
                          <a:cs typeface="Noto Sans"/>
                        </a:rPr>
                        <a:t> </a:t>
                      </a:r>
                      <a:r>
                        <a:rPr sz="1200" spc="-25" dirty="0">
                          <a:solidFill>
                            <a:srgbClr val="FFFFFF"/>
                          </a:solidFill>
                          <a:latin typeface="Noto Sans"/>
                          <a:cs typeface="Noto Sans"/>
                        </a:rPr>
                        <a:t>τον </a:t>
                      </a:r>
                      <a:r>
                        <a:rPr sz="1200" spc="-20" dirty="0">
                          <a:solidFill>
                            <a:srgbClr val="FFFFFF"/>
                          </a:solidFill>
                          <a:latin typeface="Noto Sans"/>
                          <a:cs typeface="Noto Sans"/>
                        </a:rPr>
                        <a:t>εντοπισμό  </a:t>
                      </a:r>
                      <a:r>
                        <a:rPr sz="1200" spc="-30" dirty="0">
                          <a:solidFill>
                            <a:srgbClr val="FFFFFF"/>
                          </a:solidFill>
                          <a:latin typeface="Noto Sans"/>
                          <a:cs typeface="Noto Sans"/>
                        </a:rPr>
                        <a:t>και </a:t>
                      </a:r>
                      <a:r>
                        <a:rPr sz="1200" spc="-25" dirty="0">
                          <a:solidFill>
                            <a:srgbClr val="FFFFFF"/>
                          </a:solidFill>
                          <a:latin typeface="Noto Sans"/>
                          <a:cs typeface="Noto Sans"/>
                        </a:rPr>
                        <a:t>την  </a:t>
                      </a:r>
                      <a:r>
                        <a:rPr sz="1200" spc="-20" dirty="0">
                          <a:solidFill>
                            <a:srgbClr val="FFFFFF"/>
                          </a:solidFill>
                          <a:latin typeface="Noto Sans"/>
                          <a:cs typeface="Noto Sans"/>
                        </a:rPr>
                        <a:t>ελαχιστοποίηση </a:t>
                      </a:r>
                      <a:r>
                        <a:rPr sz="1200" spc="-25" dirty="0">
                          <a:solidFill>
                            <a:srgbClr val="FFFFFF"/>
                          </a:solidFill>
                          <a:latin typeface="Noto Sans"/>
                          <a:cs typeface="Noto Sans"/>
                        </a:rPr>
                        <a:t>του εθνοκεντρισμού, </a:t>
                      </a:r>
                      <a:r>
                        <a:rPr sz="1200" spc="-20" dirty="0">
                          <a:solidFill>
                            <a:srgbClr val="FFFFFF"/>
                          </a:solidFill>
                          <a:latin typeface="Noto Sans"/>
                          <a:cs typeface="Noto Sans"/>
                        </a:rPr>
                        <a:t>αναζητήστε  </a:t>
                      </a:r>
                      <a:r>
                        <a:rPr sz="1200" spc="-35" dirty="0">
                          <a:solidFill>
                            <a:srgbClr val="FFFFFF"/>
                          </a:solidFill>
                          <a:latin typeface="Noto Sans"/>
                          <a:cs typeface="Noto Sans"/>
                        </a:rPr>
                        <a:t>πολιτισμικά </a:t>
                      </a:r>
                      <a:r>
                        <a:rPr sz="1200" spc="-25" dirty="0">
                          <a:solidFill>
                            <a:srgbClr val="FFFFFF"/>
                          </a:solidFill>
                          <a:latin typeface="Noto Sans"/>
                          <a:cs typeface="Noto Sans"/>
                        </a:rPr>
                        <a:t>συμπεράσματα </a:t>
                      </a:r>
                      <a:r>
                        <a:rPr sz="1200" spc="-30" dirty="0">
                          <a:solidFill>
                            <a:srgbClr val="FFFFFF"/>
                          </a:solidFill>
                          <a:latin typeface="Noto Sans"/>
                          <a:cs typeface="Noto Sans"/>
                        </a:rPr>
                        <a:t>και</a:t>
                      </a:r>
                      <a:r>
                        <a:rPr sz="1200" spc="-95" dirty="0">
                          <a:solidFill>
                            <a:srgbClr val="FFFFFF"/>
                          </a:solidFill>
                          <a:latin typeface="Noto Sans"/>
                          <a:cs typeface="Noto Sans"/>
                        </a:rPr>
                        <a:t> </a:t>
                      </a:r>
                      <a:r>
                        <a:rPr sz="1200" spc="-25" dirty="0">
                          <a:solidFill>
                            <a:srgbClr val="FFFFFF"/>
                          </a:solidFill>
                          <a:latin typeface="Noto Sans"/>
                          <a:cs typeface="Noto Sans"/>
                        </a:rPr>
                        <a:t>νόημα</a:t>
                      </a:r>
                      <a:endParaRPr sz="1200">
                        <a:latin typeface="Noto Sans"/>
                        <a:cs typeface="Noto Sans"/>
                      </a:endParaRPr>
                    </a:p>
                  </a:txBody>
                  <a:tcPr marL="0" marR="0" marT="102870" marB="0">
                    <a:solidFill>
                      <a:srgbClr val="4A4B4C"/>
                    </a:solidFill>
                  </a:tcPr>
                </a:tc>
                <a:extLst>
                  <a:ext uri="{0D108BD9-81ED-4DB2-BD59-A6C34878D82A}">
                    <a16:rowId xmlns:a16="http://schemas.microsoft.com/office/drawing/2014/main" val="10000"/>
                  </a:ext>
                </a:extLst>
              </a:tr>
              <a:tr h="899998">
                <a:tc>
                  <a:txBody>
                    <a:bodyPr/>
                    <a:lstStyle/>
                    <a:p>
                      <a:pPr marL="287655" marR="280035" algn="just">
                        <a:lnSpc>
                          <a:spcPct val="111100"/>
                        </a:lnSpc>
                        <a:spcBef>
                          <a:spcPts val="1040"/>
                        </a:spcBef>
                      </a:pPr>
                      <a:r>
                        <a:rPr sz="1200" spc="-30" dirty="0">
                          <a:solidFill>
                            <a:srgbClr val="FFFFFF"/>
                          </a:solidFill>
                          <a:latin typeface="Noto Sans"/>
                          <a:cs typeface="Noto Sans"/>
                        </a:rPr>
                        <a:t>Ανάλυση, </a:t>
                      </a:r>
                      <a:r>
                        <a:rPr sz="1200" spc="-40" dirty="0">
                          <a:solidFill>
                            <a:srgbClr val="FFFFFF"/>
                          </a:solidFill>
                          <a:latin typeface="Noto Sans"/>
                          <a:cs typeface="Noto Sans"/>
                        </a:rPr>
                        <a:t>ερμηνεία </a:t>
                      </a:r>
                      <a:r>
                        <a:rPr sz="1200" spc="-35" dirty="0">
                          <a:solidFill>
                            <a:srgbClr val="FFFFFF"/>
                          </a:solidFill>
                          <a:latin typeface="Noto Sans"/>
                          <a:cs typeface="Noto Sans"/>
                        </a:rPr>
                        <a:t>και </a:t>
                      </a:r>
                      <a:r>
                        <a:rPr sz="1200" spc="-25" dirty="0">
                          <a:solidFill>
                            <a:srgbClr val="FFFFFF"/>
                          </a:solidFill>
                          <a:latin typeface="Noto Sans"/>
                          <a:cs typeface="Noto Sans"/>
                        </a:rPr>
                        <a:t>συσχέτιση: </a:t>
                      </a:r>
                      <a:r>
                        <a:rPr sz="1200" spc="-30" dirty="0">
                          <a:solidFill>
                            <a:srgbClr val="FFFFFF"/>
                          </a:solidFill>
                          <a:latin typeface="Noto Sans"/>
                          <a:cs typeface="Noto Sans"/>
                        </a:rPr>
                        <a:t>αναζήτηση </a:t>
                      </a:r>
                      <a:r>
                        <a:rPr sz="1200" spc="-40" dirty="0">
                          <a:solidFill>
                            <a:srgbClr val="FFFFFF"/>
                          </a:solidFill>
                          <a:latin typeface="Noto Sans"/>
                          <a:cs typeface="Noto Sans"/>
                        </a:rPr>
                        <a:t>σχέσεων,  </a:t>
                      </a:r>
                      <a:r>
                        <a:rPr sz="1200" spc="-35" dirty="0">
                          <a:solidFill>
                            <a:srgbClr val="FFFFFF"/>
                          </a:solidFill>
                          <a:latin typeface="Noto Sans"/>
                          <a:cs typeface="Noto Sans"/>
                        </a:rPr>
                        <a:t>αιτιότητας και </a:t>
                      </a:r>
                      <a:r>
                        <a:rPr sz="1200" spc="-30" dirty="0">
                          <a:solidFill>
                            <a:srgbClr val="FFFFFF"/>
                          </a:solidFill>
                          <a:latin typeface="Noto Sans"/>
                          <a:cs typeface="Noto Sans"/>
                        </a:rPr>
                        <a:t>σχέσεων </a:t>
                      </a:r>
                      <a:r>
                        <a:rPr sz="1200" spc="-35" dirty="0">
                          <a:solidFill>
                            <a:srgbClr val="FFFFFF"/>
                          </a:solidFill>
                          <a:latin typeface="Noto Sans"/>
                          <a:cs typeface="Noto Sans"/>
                        </a:rPr>
                        <a:t>χρησιμοποιώντας συγκριτικές  </a:t>
                      </a:r>
                      <a:r>
                        <a:rPr sz="1200" spc="-20" dirty="0">
                          <a:solidFill>
                            <a:srgbClr val="FFFFFF"/>
                          </a:solidFill>
                          <a:latin typeface="Noto Sans"/>
                          <a:cs typeface="Noto Sans"/>
                        </a:rPr>
                        <a:t>τεχνικές</a:t>
                      </a:r>
                      <a:r>
                        <a:rPr sz="1200" spc="-65" dirty="0">
                          <a:solidFill>
                            <a:srgbClr val="FFFFFF"/>
                          </a:solidFill>
                          <a:latin typeface="Noto Sans"/>
                          <a:cs typeface="Noto Sans"/>
                        </a:rPr>
                        <a:t> </a:t>
                      </a:r>
                      <a:r>
                        <a:rPr sz="1200" spc="-20" dirty="0">
                          <a:solidFill>
                            <a:srgbClr val="FFFFFF"/>
                          </a:solidFill>
                          <a:latin typeface="Noto Sans"/>
                          <a:cs typeface="Noto Sans"/>
                        </a:rPr>
                        <a:t>ανάλυσης</a:t>
                      </a:r>
                      <a:endParaRPr sz="1200">
                        <a:latin typeface="Noto Sans"/>
                        <a:cs typeface="Noto Sans"/>
                      </a:endParaRPr>
                    </a:p>
                  </a:txBody>
                  <a:tcPr marL="0" marR="0" marT="132080" marB="0">
                    <a:solidFill>
                      <a:srgbClr val="7F8080"/>
                    </a:solidFill>
                  </a:tcPr>
                </a:tc>
                <a:extLst>
                  <a:ext uri="{0D108BD9-81ED-4DB2-BD59-A6C34878D82A}">
                    <a16:rowId xmlns:a16="http://schemas.microsoft.com/office/drawing/2014/main" val="10001"/>
                  </a:ext>
                </a:extLst>
              </a:tr>
              <a:tr h="899998">
                <a:tc>
                  <a:txBody>
                    <a:bodyPr/>
                    <a:lstStyle/>
                    <a:p>
                      <a:pPr marL="287655" marR="279400" algn="just">
                        <a:lnSpc>
                          <a:spcPct val="111100"/>
                        </a:lnSpc>
                        <a:spcBef>
                          <a:spcPts val="1040"/>
                        </a:spcBef>
                      </a:pPr>
                      <a:r>
                        <a:rPr sz="1200" spc="-10" dirty="0">
                          <a:solidFill>
                            <a:srgbClr val="FFFFFF"/>
                          </a:solidFill>
                          <a:latin typeface="Noto Sans"/>
                          <a:cs typeface="Noto Sans"/>
                        </a:rPr>
                        <a:t>Κριτική σκέψη: </a:t>
                      </a:r>
                      <a:r>
                        <a:rPr sz="1200" spc="-5" dirty="0">
                          <a:solidFill>
                            <a:srgbClr val="FFFFFF"/>
                          </a:solidFill>
                          <a:latin typeface="Noto Sans"/>
                          <a:cs typeface="Noto Sans"/>
                        </a:rPr>
                        <a:t>προβολή </a:t>
                      </a:r>
                      <a:r>
                        <a:rPr sz="1200" spc="-15" dirty="0">
                          <a:solidFill>
                            <a:srgbClr val="FFFFFF"/>
                          </a:solidFill>
                          <a:latin typeface="Noto Sans"/>
                          <a:cs typeface="Noto Sans"/>
                        </a:rPr>
                        <a:t>και ερμηνεία </a:t>
                      </a:r>
                      <a:r>
                        <a:rPr sz="1200" spc="-10" dirty="0">
                          <a:solidFill>
                            <a:srgbClr val="FFFFFF"/>
                          </a:solidFill>
                          <a:latin typeface="Noto Sans"/>
                          <a:cs typeface="Noto Sans"/>
                        </a:rPr>
                        <a:t>του </a:t>
                      </a:r>
                      <a:r>
                        <a:rPr sz="1200" spc="-15" dirty="0">
                          <a:solidFill>
                            <a:srgbClr val="FFFFFF"/>
                          </a:solidFill>
                          <a:latin typeface="Noto Sans"/>
                          <a:cs typeface="Noto Sans"/>
                        </a:rPr>
                        <a:t>κόσμου </a:t>
                      </a:r>
                      <a:r>
                        <a:rPr sz="1200" spc="-10" dirty="0">
                          <a:solidFill>
                            <a:srgbClr val="FFFFFF"/>
                          </a:solidFill>
                          <a:latin typeface="Noto Sans"/>
                          <a:cs typeface="Noto Sans"/>
                        </a:rPr>
                        <a:t>από  την οπτική </a:t>
                      </a:r>
                      <a:r>
                        <a:rPr sz="1200" spc="-15" dirty="0">
                          <a:solidFill>
                            <a:srgbClr val="FFFFFF"/>
                          </a:solidFill>
                          <a:latin typeface="Noto Sans"/>
                          <a:cs typeface="Noto Sans"/>
                        </a:rPr>
                        <a:t>γωνία </a:t>
                      </a:r>
                      <a:r>
                        <a:rPr sz="1200" spc="-10" dirty="0">
                          <a:solidFill>
                            <a:srgbClr val="FFFFFF"/>
                          </a:solidFill>
                          <a:latin typeface="Noto Sans"/>
                          <a:cs typeface="Noto Sans"/>
                        </a:rPr>
                        <a:t>άλλων πολιτισμών </a:t>
                      </a:r>
                      <a:r>
                        <a:rPr sz="1200" spc="-15" dirty="0">
                          <a:solidFill>
                            <a:srgbClr val="FFFFFF"/>
                          </a:solidFill>
                          <a:latin typeface="Noto Sans"/>
                          <a:cs typeface="Noto Sans"/>
                        </a:rPr>
                        <a:t>και </a:t>
                      </a:r>
                      <a:r>
                        <a:rPr sz="1200" spc="-10" dirty="0">
                          <a:solidFill>
                            <a:srgbClr val="FFFFFF"/>
                          </a:solidFill>
                          <a:latin typeface="Noto Sans"/>
                          <a:cs typeface="Noto Sans"/>
                        </a:rPr>
                        <a:t>αναγνώριση  του </a:t>
                      </a:r>
                      <a:r>
                        <a:rPr sz="1200" spc="-20" dirty="0">
                          <a:solidFill>
                            <a:srgbClr val="FFFFFF"/>
                          </a:solidFill>
                          <a:latin typeface="Noto Sans"/>
                          <a:cs typeface="Noto Sans"/>
                        </a:rPr>
                        <a:t>δικού</a:t>
                      </a:r>
                      <a:r>
                        <a:rPr sz="1200" dirty="0">
                          <a:solidFill>
                            <a:srgbClr val="FFFFFF"/>
                          </a:solidFill>
                          <a:latin typeface="Noto Sans"/>
                          <a:cs typeface="Noto Sans"/>
                        </a:rPr>
                        <a:t> </a:t>
                      </a:r>
                      <a:r>
                        <a:rPr sz="1200" spc="-10" dirty="0">
                          <a:solidFill>
                            <a:srgbClr val="FFFFFF"/>
                          </a:solidFill>
                          <a:latin typeface="Noto Sans"/>
                          <a:cs typeface="Noto Sans"/>
                        </a:rPr>
                        <a:t>του</a:t>
                      </a:r>
                      <a:endParaRPr sz="1200">
                        <a:latin typeface="Noto Sans"/>
                        <a:cs typeface="Noto Sans"/>
                      </a:endParaRPr>
                    </a:p>
                  </a:txBody>
                  <a:tcPr marL="0" marR="0" marT="132080" marB="0">
                    <a:solidFill>
                      <a:srgbClr val="B6B4B4"/>
                    </a:solidFill>
                  </a:tcPr>
                </a:tc>
                <a:extLst>
                  <a:ext uri="{0D108BD9-81ED-4DB2-BD59-A6C34878D82A}">
                    <a16:rowId xmlns:a16="http://schemas.microsoft.com/office/drawing/2014/main" val="10002"/>
                  </a:ext>
                </a:extLst>
              </a:tr>
            </a:tbl>
          </a:graphicData>
        </a:graphic>
      </p:graphicFrame>
      <p:grpSp>
        <p:nvGrpSpPr>
          <p:cNvPr id="12" name="object 12"/>
          <p:cNvGrpSpPr/>
          <p:nvPr/>
        </p:nvGrpSpPr>
        <p:grpSpPr>
          <a:xfrm>
            <a:off x="5921997" y="6580099"/>
            <a:ext cx="918210" cy="2844165"/>
            <a:chOff x="5921997" y="6580099"/>
            <a:chExt cx="918210" cy="2844165"/>
          </a:xfrm>
        </p:grpSpPr>
        <p:sp>
          <p:nvSpPr>
            <p:cNvPr id="13" name="object 13"/>
            <p:cNvSpPr/>
            <p:nvPr/>
          </p:nvSpPr>
          <p:spPr>
            <a:xfrm>
              <a:off x="5921997" y="6580099"/>
              <a:ext cx="918210" cy="2844165"/>
            </a:xfrm>
            <a:custGeom>
              <a:avLst/>
              <a:gdLst/>
              <a:ahLst/>
              <a:cxnLst/>
              <a:rect l="l" t="t" r="r" b="b"/>
              <a:pathLst>
                <a:path w="918209" h="2844165">
                  <a:moveTo>
                    <a:pt x="917994" y="0"/>
                  </a:moveTo>
                  <a:lnTo>
                    <a:pt x="0" y="0"/>
                  </a:lnTo>
                  <a:lnTo>
                    <a:pt x="0" y="2843999"/>
                  </a:lnTo>
                  <a:lnTo>
                    <a:pt x="917994" y="2843999"/>
                  </a:lnTo>
                  <a:lnTo>
                    <a:pt x="917994" y="0"/>
                  </a:lnTo>
                  <a:close/>
                </a:path>
              </a:pathLst>
            </a:custGeom>
            <a:solidFill>
              <a:srgbClr val="FAEF61"/>
            </a:solidFill>
          </p:spPr>
          <p:txBody>
            <a:bodyPr wrap="square" lIns="0" tIns="0" rIns="0" bIns="0" rtlCol="0"/>
            <a:lstStyle/>
            <a:p>
              <a:endParaRPr/>
            </a:p>
          </p:txBody>
        </p:sp>
        <p:sp>
          <p:nvSpPr>
            <p:cNvPr id="14" name="object 14"/>
            <p:cNvSpPr/>
            <p:nvPr/>
          </p:nvSpPr>
          <p:spPr>
            <a:xfrm>
              <a:off x="6224417" y="7362114"/>
              <a:ext cx="313690" cy="1280160"/>
            </a:xfrm>
            <a:custGeom>
              <a:avLst/>
              <a:gdLst/>
              <a:ahLst/>
              <a:cxnLst/>
              <a:rect l="l" t="t" r="r" b="b"/>
              <a:pathLst>
                <a:path w="313690" h="1280159">
                  <a:moveTo>
                    <a:pt x="308828" y="1140739"/>
                  </a:moveTo>
                  <a:lnTo>
                    <a:pt x="217721" y="1140739"/>
                  </a:lnTo>
                  <a:lnTo>
                    <a:pt x="231223" y="1144043"/>
                  </a:lnTo>
                  <a:lnTo>
                    <a:pt x="240546" y="1152672"/>
                  </a:lnTo>
                  <a:lnTo>
                    <a:pt x="245949" y="1164704"/>
                  </a:lnTo>
                  <a:lnTo>
                    <a:pt x="247693" y="1178217"/>
                  </a:lnTo>
                  <a:lnTo>
                    <a:pt x="245271" y="1197372"/>
                  </a:lnTo>
                  <a:lnTo>
                    <a:pt x="238671" y="1215194"/>
                  </a:lnTo>
                  <a:lnTo>
                    <a:pt x="228892" y="1231686"/>
                  </a:lnTo>
                  <a:lnTo>
                    <a:pt x="216933" y="1246847"/>
                  </a:lnTo>
                  <a:lnTo>
                    <a:pt x="279252" y="1279982"/>
                  </a:lnTo>
                  <a:lnTo>
                    <a:pt x="293537" y="1256108"/>
                  </a:lnTo>
                  <a:lnTo>
                    <a:pt x="304200" y="1230382"/>
                  </a:lnTo>
                  <a:lnTo>
                    <a:pt x="310869" y="1203322"/>
                  </a:lnTo>
                  <a:lnTo>
                    <a:pt x="313174" y="1175448"/>
                  </a:lnTo>
                  <a:lnTo>
                    <a:pt x="311572" y="1152887"/>
                  </a:lnTo>
                  <a:lnTo>
                    <a:pt x="308828" y="1140739"/>
                  </a:lnTo>
                  <a:close/>
                </a:path>
                <a:path w="313690" h="1280159">
                  <a:moveTo>
                    <a:pt x="24439" y="1072502"/>
                  </a:moveTo>
                  <a:lnTo>
                    <a:pt x="6589" y="1117714"/>
                  </a:lnTo>
                  <a:lnTo>
                    <a:pt x="67" y="1164382"/>
                  </a:lnTo>
                  <a:lnTo>
                    <a:pt x="0" y="1165711"/>
                  </a:lnTo>
                  <a:lnTo>
                    <a:pt x="7086" y="1206745"/>
                  </a:lnTo>
                  <a:lnTo>
                    <a:pt x="27246" y="1239205"/>
                  </a:lnTo>
                  <a:lnTo>
                    <a:pt x="58722" y="1260498"/>
                  </a:lnTo>
                  <a:lnTo>
                    <a:pt x="99776" y="1268145"/>
                  </a:lnTo>
                  <a:lnTo>
                    <a:pt x="135261" y="1262396"/>
                  </a:lnTo>
                  <a:lnTo>
                    <a:pt x="158208" y="1246109"/>
                  </a:lnTo>
                  <a:lnTo>
                    <a:pt x="172946" y="1220723"/>
                  </a:lnTo>
                  <a:lnTo>
                    <a:pt x="183799" y="1187678"/>
                  </a:lnTo>
                  <a:lnTo>
                    <a:pt x="89527" y="1187678"/>
                  </a:lnTo>
                  <a:lnTo>
                    <a:pt x="78651" y="1184498"/>
                  </a:lnTo>
                  <a:lnTo>
                    <a:pt x="70885" y="1176435"/>
                  </a:lnTo>
                  <a:lnTo>
                    <a:pt x="66226" y="1165711"/>
                  </a:lnTo>
                  <a:lnTo>
                    <a:pt x="64673" y="1154544"/>
                  </a:lnTo>
                  <a:lnTo>
                    <a:pt x="66090" y="1140541"/>
                  </a:lnTo>
                  <a:lnTo>
                    <a:pt x="70096" y="1127132"/>
                  </a:lnTo>
                  <a:lnTo>
                    <a:pt x="76321" y="1114612"/>
                  </a:lnTo>
                  <a:lnTo>
                    <a:pt x="84396" y="1103274"/>
                  </a:lnTo>
                  <a:lnTo>
                    <a:pt x="24439" y="1072502"/>
                  </a:lnTo>
                  <a:close/>
                </a:path>
                <a:path w="313690" h="1280159">
                  <a:moveTo>
                    <a:pt x="205097" y="1060272"/>
                  </a:moveTo>
                  <a:lnTo>
                    <a:pt x="151011" y="1081425"/>
                  </a:lnTo>
                  <a:lnTo>
                    <a:pt x="123842" y="1133640"/>
                  </a:lnTo>
                  <a:lnTo>
                    <a:pt x="117924" y="1153363"/>
                  </a:lnTo>
                  <a:lnTo>
                    <a:pt x="114094" y="1164382"/>
                  </a:lnTo>
                  <a:lnTo>
                    <a:pt x="108602" y="1175550"/>
                  </a:lnTo>
                  <a:lnTo>
                    <a:pt x="100672" y="1184202"/>
                  </a:lnTo>
                  <a:lnTo>
                    <a:pt x="89527" y="1187678"/>
                  </a:lnTo>
                  <a:lnTo>
                    <a:pt x="183799" y="1187678"/>
                  </a:lnTo>
                  <a:lnTo>
                    <a:pt x="188047" y="1173357"/>
                  </a:lnTo>
                  <a:lnTo>
                    <a:pt x="194402" y="1157998"/>
                  </a:lnTo>
                  <a:lnTo>
                    <a:pt x="203935" y="1145744"/>
                  </a:lnTo>
                  <a:lnTo>
                    <a:pt x="217721" y="1140739"/>
                  </a:lnTo>
                  <a:lnTo>
                    <a:pt x="308828" y="1140739"/>
                  </a:lnTo>
                  <a:lnTo>
                    <a:pt x="306568" y="1130731"/>
                  </a:lnTo>
                  <a:lnTo>
                    <a:pt x="285170" y="1091044"/>
                  </a:lnTo>
                  <a:lnTo>
                    <a:pt x="248686" y="1066780"/>
                  </a:lnTo>
                  <a:lnTo>
                    <a:pt x="227263" y="1061751"/>
                  </a:lnTo>
                  <a:lnTo>
                    <a:pt x="205097" y="1060272"/>
                  </a:lnTo>
                  <a:close/>
                </a:path>
                <a:path w="313690" h="1280159">
                  <a:moveTo>
                    <a:pt x="305287" y="946277"/>
                  </a:moveTo>
                  <a:lnTo>
                    <a:pt x="7866" y="946277"/>
                  </a:lnTo>
                  <a:lnTo>
                    <a:pt x="7866" y="1023594"/>
                  </a:lnTo>
                  <a:lnTo>
                    <a:pt x="305287" y="1023594"/>
                  </a:lnTo>
                  <a:lnTo>
                    <a:pt x="305287" y="946277"/>
                  </a:lnTo>
                  <a:close/>
                </a:path>
                <a:path w="313690" h="1280159">
                  <a:moveTo>
                    <a:pt x="7866" y="756158"/>
                  </a:moveTo>
                  <a:lnTo>
                    <a:pt x="7866" y="852004"/>
                  </a:lnTo>
                  <a:lnTo>
                    <a:pt x="130548" y="945489"/>
                  </a:lnTo>
                  <a:lnTo>
                    <a:pt x="130548" y="946277"/>
                  </a:lnTo>
                  <a:lnTo>
                    <a:pt x="176306" y="946277"/>
                  </a:lnTo>
                  <a:lnTo>
                    <a:pt x="176306" y="945489"/>
                  </a:lnTo>
                  <a:lnTo>
                    <a:pt x="268077" y="874483"/>
                  </a:lnTo>
                  <a:lnTo>
                    <a:pt x="148696" y="874483"/>
                  </a:lnTo>
                  <a:lnTo>
                    <a:pt x="7866" y="756158"/>
                  </a:lnTo>
                  <a:close/>
                </a:path>
                <a:path w="313690" h="1280159">
                  <a:moveTo>
                    <a:pt x="305287" y="745502"/>
                  </a:moveTo>
                  <a:lnTo>
                    <a:pt x="148696" y="874483"/>
                  </a:lnTo>
                  <a:lnTo>
                    <a:pt x="268077" y="874483"/>
                  </a:lnTo>
                  <a:lnTo>
                    <a:pt x="305287" y="845693"/>
                  </a:lnTo>
                  <a:lnTo>
                    <a:pt x="305287" y="745502"/>
                  </a:lnTo>
                  <a:close/>
                </a:path>
                <a:path w="313690" h="1280159">
                  <a:moveTo>
                    <a:pt x="305287" y="647280"/>
                  </a:moveTo>
                  <a:lnTo>
                    <a:pt x="7866" y="647280"/>
                  </a:lnTo>
                  <a:lnTo>
                    <a:pt x="7866" y="724598"/>
                  </a:lnTo>
                  <a:lnTo>
                    <a:pt x="305287" y="724598"/>
                  </a:lnTo>
                  <a:lnTo>
                    <a:pt x="305287" y="647280"/>
                  </a:lnTo>
                  <a:close/>
                </a:path>
                <a:path w="313690" h="1280159">
                  <a:moveTo>
                    <a:pt x="305287" y="426796"/>
                  </a:moveTo>
                  <a:lnTo>
                    <a:pt x="239806" y="426796"/>
                  </a:lnTo>
                  <a:lnTo>
                    <a:pt x="239806" y="519493"/>
                  </a:lnTo>
                  <a:lnTo>
                    <a:pt x="7866" y="519493"/>
                  </a:lnTo>
                  <a:lnTo>
                    <a:pt x="7866" y="596798"/>
                  </a:lnTo>
                  <a:lnTo>
                    <a:pt x="305287" y="596798"/>
                  </a:lnTo>
                  <a:lnTo>
                    <a:pt x="305287" y="426796"/>
                  </a:lnTo>
                  <a:close/>
                </a:path>
                <a:path w="313690" h="1280159">
                  <a:moveTo>
                    <a:pt x="305287" y="231533"/>
                  </a:moveTo>
                  <a:lnTo>
                    <a:pt x="239806" y="231533"/>
                  </a:lnTo>
                  <a:lnTo>
                    <a:pt x="239806" y="324231"/>
                  </a:lnTo>
                  <a:lnTo>
                    <a:pt x="7866" y="324231"/>
                  </a:lnTo>
                  <a:lnTo>
                    <a:pt x="7866" y="401548"/>
                  </a:lnTo>
                  <a:lnTo>
                    <a:pt x="305287" y="401548"/>
                  </a:lnTo>
                  <a:lnTo>
                    <a:pt x="305287" y="231533"/>
                  </a:lnTo>
                  <a:close/>
                </a:path>
                <a:path w="313690" h="1280159">
                  <a:moveTo>
                    <a:pt x="308828" y="80467"/>
                  </a:moveTo>
                  <a:lnTo>
                    <a:pt x="217721" y="80467"/>
                  </a:lnTo>
                  <a:lnTo>
                    <a:pt x="231223" y="83770"/>
                  </a:lnTo>
                  <a:lnTo>
                    <a:pt x="240546" y="92400"/>
                  </a:lnTo>
                  <a:lnTo>
                    <a:pt x="245949" y="104432"/>
                  </a:lnTo>
                  <a:lnTo>
                    <a:pt x="247693" y="117944"/>
                  </a:lnTo>
                  <a:lnTo>
                    <a:pt x="245271" y="137099"/>
                  </a:lnTo>
                  <a:lnTo>
                    <a:pt x="238671" y="154922"/>
                  </a:lnTo>
                  <a:lnTo>
                    <a:pt x="228892" y="171414"/>
                  </a:lnTo>
                  <a:lnTo>
                    <a:pt x="216933" y="186575"/>
                  </a:lnTo>
                  <a:lnTo>
                    <a:pt x="279252" y="219710"/>
                  </a:lnTo>
                  <a:lnTo>
                    <a:pt x="293537" y="195831"/>
                  </a:lnTo>
                  <a:lnTo>
                    <a:pt x="304200" y="170105"/>
                  </a:lnTo>
                  <a:lnTo>
                    <a:pt x="310869" y="143048"/>
                  </a:lnTo>
                  <a:lnTo>
                    <a:pt x="313174" y="115176"/>
                  </a:lnTo>
                  <a:lnTo>
                    <a:pt x="311572" y="92615"/>
                  </a:lnTo>
                  <a:lnTo>
                    <a:pt x="308828" y="80467"/>
                  </a:lnTo>
                  <a:close/>
                </a:path>
                <a:path w="313690" h="1280159">
                  <a:moveTo>
                    <a:pt x="24439" y="12230"/>
                  </a:moveTo>
                  <a:lnTo>
                    <a:pt x="6589" y="57442"/>
                  </a:lnTo>
                  <a:lnTo>
                    <a:pt x="67" y="104110"/>
                  </a:lnTo>
                  <a:lnTo>
                    <a:pt x="0" y="105439"/>
                  </a:lnTo>
                  <a:lnTo>
                    <a:pt x="7086" y="146473"/>
                  </a:lnTo>
                  <a:lnTo>
                    <a:pt x="27246" y="178933"/>
                  </a:lnTo>
                  <a:lnTo>
                    <a:pt x="58722" y="200225"/>
                  </a:lnTo>
                  <a:lnTo>
                    <a:pt x="99776" y="207873"/>
                  </a:lnTo>
                  <a:lnTo>
                    <a:pt x="135261" y="202122"/>
                  </a:lnTo>
                  <a:lnTo>
                    <a:pt x="158208" y="185832"/>
                  </a:lnTo>
                  <a:lnTo>
                    <a:pt x="172946" y="160446"/>
                  </a:lnTo>
                  <a:lnTo>
                    <a:pt x="183799" y="127406"/>
                  </a:lnTo>
                  <a:lnTo>
                    <a:pt x="89527" y="127406"/>
                  </a:lnTo>
                  <a:lnTo>
                    <a:pt x="78651" y="124225"/>
                  </a:lnTo>
                  <a:lnTo>
                    <a:pt x="70885" y="116163"/>
                  </a:lnTo>
                  <a:lnTo>
                    <a:pt x="66226" y="105439"/>
                  </a:lnTo>
                  <a:lnTo>
                    <a:pt x="64673" y="94272"/>
                  </a:lnTo>
                  <a:lnTo>
                    <a:pt x="66090" y="80267"/>
                  </a:lnTo>
                  <a:lnTo>
                    <a:pt x="70096" y="66854"/>
                  </a:lnTo>
                  <a:lnTo>
                    <a:pt x="76321" y="54329"/>
                  </a:lnTo>
                  <a:lnTo>
                    <a:pt x="84396" y="42989"/>
                  </a:lnTo>
                  <a:lnTo>
                    <a:pt x="24439" y="12230"/>
                  </a:lnTo>
                  <a:close/>
                </a:path>
                <a:path w="313690" h="1280159">
                  <a:moveTo>
                    <a:pt x="205097" y="0"/>
                  </a:moveTo>
                  <a:lnTo>
                    <a:pt x="151011" y="21153"/>
                  </a:lnTo>
                  <a:lnTo>
                    <a:pt x="123842" y="73367"/>
                  </a:lnTo>
                  <a:lnTo>
                    <a:pt x="117924" y="93091"/>
                  </a:lnTo>
                  <a:lnTo>
                    <a:pt x="114094" y="104110"/>
                  </a:lnTo>
                  <a:lnTo>
                    <a:pt x="108602" y="115277"/>
                  </a:lnTo>
                  <a:lnTo>
                    <a:pt x="100672" y="123930"/>
                  </a:lnTo>
                  <a:lnTo>
                    <a:pt x="89527" y="127406"/>
                  </a:lnTo>
                  <a:lnTo>
                    <a:pt x="183799" y="127406"/>
                  </a:lnTo>
                  <a:lnTo>
                    <a:pt x="188047" y="113080"/>
                  </a:lnTo>
                  <a:lnTo>
                    <a:pt x="194402" y="97721"/>
                  </a:lnTo>
                  <a:lnTo>
                    <a:pt x="203935" y="85470"/>
                  </a:lnTo>
                  <a:lnTo>
                    <a:pt x="217721" y="80467"/>
                  </a:lnTo>
                  <a:lnTo>
                    <a:pt x="308828" y="80467"/>
                  </a:lnTo>
                  <a:lnTo>
                    <a:pt x="306568" y="70458"/>
                  </a:lnTo>
                  <a:lnTo>
                    <a:pt x="285170" y="30759"/>
                  </a:lnTo>
                  <a:lnTo>
                    <a:pt x="248686" y="6507"/>
                  </a:lnTo>
                  <a:lnTo>
                    <a:pt x="227263" y="1478"/>
                  </a:lnTo>
                  <a:lnTo>
                    <a:pt x="205097" y="0"/>
                  </a:lnTo>
                  <a:close/>
                </a:path>
              </a:pathLst>
            </a:custGeom>
            <a:solidFill>
              <a:srgbClr val="484945"/>
            </a:solidFill>
          </p:spPr>
          <p:txBody>
            <a:bodyPr wrap="square" lIns="0" tIns="0" rIns="0" bIns="0" rtlCol="0"/>
            <a:lstStyle/>
            <a:p>
              <a:endParaRPr/>
            </a:p>
          </p:txBody>
        </p:sp>
      </p:grpSp>
      <p:sp>
        <p:nvSpPr>
          <p:cNvPr id="15" name="object 15"/>
          <p:cNvSpPr/>
          <p:nvPr/>
        </p:nvSpPr>
        <p:spPr>
          <a:xfrm>
            <a:off x="5543994" y="6914908"/>
            <a:ext cx="141605" cy="374650"/>
          </a:xfrm>
          <a:custGeom>
            <a:avLst/>
            <a:gdLst/>
            <a:ahLst/>
            <a:cxnLst/>
            <a:rect l="l" t="t" r="r" b="b"/>
            <a:pathLst>
              <a:path w="141604" h="374650">
                <a:moveTo>
                  <a:pt x="0" y="0"/>
                </a:moveTo>
                <a:lnTo>
                  <a:pt x="0" y="374396"/>
                </a:lnTo>
                <a:lnTo>
                  <a:pt x="141439" y="187198"/>
                </a:lnTo>
                <a:lnTo>
                  <a:pt x="0" y="0"/>
                </a:lnTo>
                <a:close/>
              </a:path>
            </a:pathLst>
          </a:custGeom>
          <a:solidFill>
            <a:srgbClr val="4A4B4C"/>
          </a:solidFill>
        </p:spPr>
        <p:txBody>
          <a:bodyPr wrap="square" lIns="0" tIns="0" rIns="0" bIns="0" rtlCol="0"/>
          <a:lstStyle/>
          <a:p>
            <a:endParaRPr/>
          </a:p>
        </p:txBody>
      </p:sp>
      <p:sp>
        <p:nvSpPr>
          <p:cNvPr id="16" name="object 16"/>
          <p:cNvSpPr/>
          <p:nvPr/>
        </p:nvSpPr>
        <p:spPr>
          <a:xfrm>
            <a:off x="5543994" y="7886903"/>
            <a:ext cx="141605" cy="374650"/>
          </a:xfrm>
          <a:custGeom>
            <a:avLst/>
            <a:gdLst/>
            <a:ahLst/>
            <a:cxnLst/>
            <a:rect l="l" t="t" r="r" b="b"/>
            <a:pathLst>
              <a:path w="141604" h="374650">
                <a:moveTo>
                  <a:pt x="0" y="0"/>
                </a:moveTo>
                <a:lnTo>
                  <a:pt x="0" y="374396"/>
                </a:lnTo>
                <a:lnTo>
                  <a:pt x="141439" y="187198"/>
                </a:lnTo>
                <a:lnTo>
                  <a:pt x="0" y="0"/>
                </a:lnTo>
                <a:close/>
              </a:path>
            </a:pathLst>
          </a:custGeom>
          <a:solidFill>
            <a:srgbClr val="7F8080"/>
          </a:solidFill>
        </p:spPr>
        <p:txBody>
          <a:bodyPr wrap="square" lIns="0" tIns="0" rIns="0" bIns="0" rtlCol="0"/>
          <a:lstStyle/>
          <a:p>
            <a:endParaRPr/>
          </a:p>
        </p:txBody>
      </p:sp>
      <p:sp>
        <p:nvSpPr>
          <p:cNvPr id="17" name="object 17"/>
          <p:cNvSpPr/>
          <p:nvPr/>
        </p:nvSpPr>
        <p:spPr>
          <a:xfrm>
            <a:off x="5543994" y="8786901"/>
            <a:ext cx="141605" cy="374650"/>
          </a:xfrm>
          <a:custGeom>
            <a:avLst/>
            <a:gdLst/>
            <a:ahLst/>
            <a:cxnLst/>
            <a:rect l="l" t="t" r="r" b="b"/>
            <a:pathLst>
              <a:path w="141604" h="374650">
                <a:moveTo>
                  <a:pt x="0" y="0"/>
                </a:moveTo>
                <a:lnTo>
                  <a:pt x="0" y="374396"/>
                </a:lnTo>
                <a:lnTo>
                  <a:pt x="141439" y="187198"/>
                </a:lnTo>
                <a:lnTo>
                  <a:pt x="0" y="0"/>
                </a:lnTo>
                <a:close/>
              </a:path>
            </a:pathLst>
          </a:custGeom>
          <a:solidFill>
            <a:srgbClr val="B6B4B4"/>
          </a:solidFill>
        </p:spPr>
        <p:txBody>
          <a:bodyPr wrap="square" lIns="0" tIns="0" rIns="0" bIns="0" rtlCol="0"/>
          <a:lstStyle/>
          <a:p>
            <a:endParaRPr/>
          </a:p>
        </p:txBody>
      </p:sp>
      <p:sp>
        <p:nvSpPr>
          <p:cNvPr id="18" name="object 18"/>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15</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4093845" cy="665480"/>
          </a:xfrm>
          <a:prstGeom prst="rect">
            <a:avLst/>
          </a:prstGeom>
        </p:spPr>
        <p:txBody>
          <a:bodyPr vert="horz" wrap="square" lIns="0" tIns="48260" rIns="0" bIns="0" rtlCol="0">
            <a:spAutoFit/>
          </a:bodyPr>
          <a:lstStyle/>
          <a:p>
            <a:pPr marL="12700" marR="5080">
              <a:lnSpc>
                <a:spcPts val="2400"/>
              </a:lnSpc>
              <a:spcBef>
                <a:spcPts val="380"/>
              </a:spcBef>
            </a:pPr>
            <a:r>
              <a:rPr sz="2200" b="1" spc="105" dirty="0" err="1">
                <a:solidFill>
                  <a:srgbClr val="4A4B4C"/>
                </a:solidFill>
                <a:latin typeface="Arial"/>
                <a:cs typeface="Arial"/>
              </a:rPr>
              <a:t>Δι</a:t>
            </a:r>
            <a:r>
              <a:rPr sz="2200" b="1" spc="105" dirty="0">
                <a:solidFill>
                  <a:srgbClr val="4A4B4C"/>
                </a:solidFill>
                <a:latin typeface="Arial"/>
                <a:cs typeface="Arial"/>
              </a:rPr>
              <a:t>απολιτισμικες</a:t>
            </a:r>
            <a:r>
              <a:rPr sz="2200" b="1" spc="85" dirty="0">
                <a:solidFill>
                  <a:srgbClr val="4A4B4C"/>
                </a:solidFill>
                <a:latin typeface="Arial"/>
                <a:cs typeface="Arial"/>
              </a:rPr>
              <a:t> </a:t>
            </a:r>
            <a:r>
              <a:rPr lang="el-GR" sz="2200" b="1" spc="90" dirty="0" err="1">
                <a:solidFill>
                  <a:srgbClr val="4A4B4C"/>
                </a:solidFill>
                <a:latin typeface="Arial"/>
                <a:cs typeface="Arial"/>
              </a:rPr>
              <a:t>Ικανοτητα</a:t>
            </a:r>
            <a:r>
              <a:rPr sz="2200" b="1" spc="90" dirty="0">
                <a:solidFill>
                  <a:srgbClr val="4A4B4C"/>
                </a:solidFill>
                <a:latin typeface="Arial"/>
                <a:cs typeface="Arial"/>
              </a:rPr>
              <a:t>:  </a:t>
            </a:r>
            <a:r>
              <a:rPr sz="2200" b="1" spc="165" dirty="0" err="1">
                <a:solidFill>
                  <a:srgbClr val="4A4B4C"/>
                </a:solidFill>
                <a:latin typeface="Arial"/>
                <a:cs typeface="Arial"/>
              </a:rPr>
              <a:t>Συστ</a:t>
            </a:r>
            <a:r>
              <a:rPr sz="2200" b="1" spc="165" dirty="0">
                <a:solidFill>
                  <a:srgbClr val="4A4B4C"/>
                </a:solidFill>
                <a:latin typeface="Arial"/>
                <a:cs typeface="Arial"/>
              </a:rPr>
              <a:t>ατικα</a:t>
            </a:r>
            <a:r>
              <a:rPr sz="2200" b="1" spc="125" dirty="0">
                <a:solidFill>
                  <a:srgbClr val="4A4B4C"/>
                </a:solidFill>
                <a:latin typeface="Arial"/>
                <a:cs typeface="Arial"/>
              </a:rPr>
              <a:t> </a:t>
            </a:r>
            <a:r>
              <a:rPr sz="2200" b="1" spc="114" dirty="0">
                <a:solidFill>
                  <a:srgbClr val="4A4B4C"/>
                </a:solidFill>
                <a:latin typeface="Arial"/>
                <a:cs typeface="Arial"/>
              </a:rPr>
              <a:t>Στοιχεια</a:t>
            </a:r>
            <a:endParaRPr sz="2200" dirty="0">
              <a:latin typeface="Arial"/>
              <a:cs typeface="Arial"/>
            </a:endParaRPr>
          </a:p>
        </p:txBody>
      </p:sp>
      <p:sp>
        <p:nvSpPr>
          <p:cNvPr id="3" name="object 3"/>
          <p:cNvSpPr txBox="1"/>
          <p:nvPr/>
        </p:nvSpPr>
        <p:spPr>
          <a:xfrm>
            <a:off x="4990096" y="3352952"/>
            <a:ext cx="819150" cy="165735"/>
          </a:xfrm>
          <a:prstGeom prst="rect">
            <a:avLst/>
          </a:prstGeom>
          <a:solidFill>
            <a:srgbClr val="7E7E7E"/>
          </a:solidFill>
        </p:spPr>
        <p:txBody>
          <a:bodyPr vert="horz" wrap="square" lIns="0" tIns="0" rIns="0" bIns="0" rtlCol="0">
            <a:spAutoFit/>
          </a:bodyPr>
          <a:lstStyle/>
          <a:p>
            <a:pPr marL="41275">
              <a:lnSpc>
                <a:spcPts val="1075"/>
              </a:lnSpc>
            </a:pPr>
            <a:r>
              <a:rPr sz="900" b="1" spc="-10" dirty="0">
                <a:solidFill>
                  <a:srgbClr val="FFFFFF"/>
                </a:solidFill>
                <a:latin typeface="Noto Sans"/>
                <a:cs typeface="Noto Sans"/>
              </a:rPr>
              <a:t>Ανοικτότητα</a:t>
            </a:r>
            <a:endParaRPr sz="900">
              <a:latin typeface="Noto Sans"/>
              <a:cs typeface="Noto Sans"/>
            </a:endParaRPr>
          </a:p>
        </p:txBody>
      </p:sp>
      <p:sp>
        <p:nvSpPr>
          <p:cNvPr id="4" name="object 4"/>
          <p:cNvSpPr txBox="1"/>
          <p:nvPr/>
        </p:nvSpPr>
        <p:spPr>
          <a:xfrm>
            <a:off x="4977396" y="3539667"/>
            <a:ext cx="1640205" cy="909319"/>
          </a:xfrm>
          <a:prstGeom prst="rect">
            <a:avLst/>
          </a:prstGeom>
        </p:spPr>
        <p:txBody>
          <a:bodyPr vert="horz" wrap="square" lIns="0" tIns="7620" rIns="0" bIns="0" rtlCol="0">
            <a:spAutoFit/>
          </a:bodyPr>
          <a:lstStyle/>
          <a:p>
            <a:pPr marL="12700" marR="5080">
              <a:lnSpc>
                <a:spcPct val="104200"/>
              </a:lnSpc>
              <a:spcBef>
                <a:spcPts val="60"/>
              </a:spcBef>
              <a:buChar char="•"/>
              <a:tabLst>
                <a:tab pos="81915" algn="l"/>
              </a:tabLst>
            </a:pPr>
            <a:r>
              <a:rPr sz="800" spc="5" dirty="0">
                <a:solidFill>
                  <a:srgbClr val="4A4B4C"/>
                </a:solidFill>
                <a:latin typeface="Noto Sans"/>
                <a:cs typeface="Noto Sans"/>
              </a:rPr>
              <a:t>αναστέλλοντας την κριτική  άλλων πολιτισμών. επενδύοντας  στη συλλογή “αποδεικτικών  στοιχείων” πολιτισ</a:t>
            </a:r>
            <a:r>
              <a:rPr lang="el-GR" sz="800" spc="5" dirty="0">
                <a:solidFill>
                  <a:srgbClr val="4A4B4C"/>
                </a:solidFill>
                <a:latin typeface="Noto Sans"/>
                <a:cs typeface="Noto Sans"/>
              </a:rPr>
              <a:t>μ</a:t>
            </a:r>
            <a:r>
              <a:rPr sz="800" spc="5" dirty="0" err="1">
                <a:solidFill>
                  <a:srgbClr val="4A4B4C"/>
                </a:solidFill>
                <a:latin typeface="Noto Sans"/>
                <a:cs typeface="Noto Sans"/>
              </a:rPr>
              <a:t>ικών</a:t>
            </a:r>
            <a:r>
              <a:rPr sz="800" spc="5" dirty="0">
                <a:solidFill>
                  <a:srgbClr val="4A4B4C"/>
                </a:solidFill>
                <a:latin typeface="Noto Sans"/>
                <a:cs typeface="Noto Sans"/>
              </a:rPr>
              <a:t>  διαφορών</a:t>
            </a:r>
            <a:endParaRPr sz="800" dirty="0">
              <a:latin typeface="Noto Sans"/>
              <a:cs typeface="Noto Sans"/>
            </a:endParaRPr>
          </a:p>
          <a:p>
            <a:pPr marL="12700" marR="339090">
              <a:lnSpc>
                <a:spcPct val="104200"/>
              </a:lnSpc>
              <a:buChar char="•"/>
              <a:tabLst>
                <a:tab pos="81915" algn="l"/>
              </a:tabLst>
            </a:pPr>
            <a:r>
              <a:rPr sz="800" spc="5" dirty="0">
                <a:solidFill>
                  <a:srgbClr val="4A4B4C"/>
                </a:solidFill>
                <a:latin typeface="Noto Sans"/>
                <a:cs typeface="Noto Sans"/>
              </a:rPr>
              <a:t>που διατίθενται </a:t>
            </a:r>
            <a:r>
              <a:rPr sz="800" spc="10" dirty="0">
                <a:solidFill>
                  <a:srgbClr val="4A4B4C"/>
                </a:solidFill>
                <a:latin typeface="Noto Sans"/>
                <a:cs typeface="Noto Sans"/>
              </a:rPr>
              <a:t>να  </a:t>
            </a:r>
            <a:r>
              <a:rPr sz="800" spc="5" dirty="0">
                <a:solidFill>
                  <a:srgbClr val="4A4B4C"/>
                </a:solidFill>
                <a:latin typeface="Noto Sans"/>
                <a:cs typeface="Noto Sans"/>
              </a:rPr>
              <a:t>αποδειχθούν</a:t>
            </a:r>
            <a:r>
              <a:rPr sz="800" spc="-20" dirty="0">
                <a:solidFill>
                  <a:srgbClr val="4A4B4C"/>
                </a:solidFill>
                <a:latin typeface="Noto Sans"/>
                <a:cs typeface="Noto Sans"/>
              </a:rPr>
              <a:t> </a:t>
            </a:r>
            <a:r>
              <a:rPr sz="800" spc="10" dirty="0">
                <a:solidFill>
                  <a:srgbClr val="4A4B4C"/>
                </a:solidFill>
                <a:latin typeface="Noto Sans"/>
                <a:cs typeface="Noto Sans"/>
              </a:rPr>
              <a:t>λανθασμένα</a:t>
            </a:r>
            <a:endParaRPr sz="800" dirty="0">
              <a:latin typeface="Noto Sans"/>
              <a:cs typeface="Noto Sans"/>
            </a:endParaRPr>
          </a:p>
        </p:txBody>
      </p:sp>
      <p:sp>
        <p:nvSpPr>
          <p:cNvPr id="5" name="object 5"/>
          <p:cNvSpPr txBox="1"/>
          <p:nvPr/>
        </p:nvSpPr>
        <p:spPr>
          <a:xfrm>
            <a:off x="1750796" y="3643782"/>
            <a:ext cx="819150" cy="165735"/>
          </a:xfrm>
          <a:prstGeom prst="rect">
            <a:avLst/>
          </a:prstGeom>
          <a:solidFill>
            <a:srgbClr val="FDF764"/>
          </a:solidFill>
        </p:spPr>
        <p:txBody>
          <a:bodyPr vert="horz" wrap="square" lIns="0" tIns="0" rIns="0" bIns="0" rtlCol="0">
            <a:spAutoFit/>
          </a:bodyPr>
          <a:lstStyle/>
          <a:p>
            <a:pPr marL="85725">
              <a:lnSpc>
                <a:spcPts val="1075"/>
              </a:lnSpc>
            </a:pPr>
            <a:r>
              <a:rPr sz="900" b="1" spc="-10" dirty="0">
                <a:solidFill>
                  <a:srgbClr val="4A4B4C"/>
                </a:solidFill>
                <a:latin typeface="Noto Sans"/>
                <a:cs typeface="Noto Sans"/>
              </a:rPr>
              <a:t>Περιέργεια</a:t>
            </a:r>
            <a:endParaRPr sz="900">
              <a:latin typeface="Noto Sans"/>
              <a:cs typeface="Noto Sans"/>
            </a:endParaRPr>
          </a:p>
        </p:txBody>
      </p:sp>
      <p:sp>
        <p:nvSpPr>
          <p:cNvPr id="6" name="object 6"/>
          <p:cNvSpPr txBox="1"/>
          <p:nvPr/>
        </p:nvSpPr>
        <p:spPr>
          <a:xfrm>
            <a:off x="979431" y="3830497"/>
            <a:ext cx="1605915" cy="655320"/>
          </a:xfrm>
          <a:prstGeom prst="rect">
            <a:avLst/>
          </a:prstGeom>
        </p:spPr>
        <p:txBody>
          <a:bodyPr vert="horz" wrap="square" lIns="0" tIns="7620" rIns="0" bIns="0" rtlCol="0">
            <a:spAutoFit/>
          </a:bodyPr>
          <a:lstStyle/>
          <a:p>
            <a:pPr marL="12700" marR="5080" indent="176530" algn="r">
              <a:lnSpc>
                <a:spcPct val="104200"/>
              </a:lnSpc>
              <a:spcBef>
                <a:spcPts val="60"/>
              </a:spcBef>
            </a:pPr>
            <a:r>
              <a:rPr sz="800" spc="5" dirty="0">
                <a:solidFill>
                  <a:srgbClr val="4A4B4C"/>
                </a:solidFill>
                <a:latin typeface="Noto Sans"/>
                <a:cs typeface="Noto Sans"/>
              </a:rPr>
              <a:t>αναζήτηση</a:t>
            </a:r>
            <a:r>
              <a:rPr sz="800" spc="25" dirty="0">
                <a:solidFill>
                  <a:srgbClr val="4A4B4C"/>
                </a:solidFill>
                <a:latin typeface="Noto Sans"/>
                <a:cs typeface="Noto Sans"/>
              </a:rPr>
              <a:t> </a:t>
            </a:r>
            <a:r>
              <a:rPr sz="800" spc="5" dirty="0">
                <a:solidFill>
                  <a:srgbClr val="4A4B4C"/>
                </a:solidFill>
                <a:latin typeface="Noto Sans"/>
                <a:cs typeface="Noto Sans"/>
              </a:rPr>
              <a:t>διαπολιτισμικών </a:t>
            </a:r>
            <a:r>
              <a:rPr sz="800" spc="10" dirty="0">
                <a:solidFill>
                  <a:srgbClr val="4A4B4C"/>
                </a:solidFill>
                <a:latin typeface="Noto Sans"/>
                <a:cs typeface="Noto Sans"/>
              </a:rPr>
              <a:t> </a:t>
            </a:r>
            <a:r>
              <a:rPr sz="800" spc="5" dirty="0">
                <a:solidFill>
                  <a:srgbClr val="4A4B4C"/>
                </a:solidFill>
                <a:latin typeface="Noto Sans"/>
                <a:cs typeface="Noto Sans"/>
              </a:rPr>
              <a:t>αλληλεπιδράσεων,</a:t>
            </a:r>
            <a:r>
              <a:rPr sz="800" spc="-25" dirty="0">
                <a:solidFill>
                  <a:srgbClr val="4A4B4C"/>
                </a:solidFill>
                <a:latin typeface="Noto Sans"/>
                <a:cs typeface="Noto Sans"/>
              </a:rPr>
              <a:t> </a:t>
            </a:r>
            <a:r>
              <a:rPr sz="800" spc="10" dirty="0">
                <a:solidFill>
                  <a:srgbClr val="4A4B4C"/>
                </a:solidFill>
                <a:latin typeface="Noto Sans"/>
                <a:cs typeface="Noto Sans"/>
              </a:rPr>
              <a:t>βλέποντας  </a:t>
            </a:r>
            <a:r>
              <a:rPr sz="800" dirty="0">
                <a:solidFill>
                  <a:srgbClr val="4A4B4C"/>
                </a:solidFill>
                <a:latin typeface="Noto Sans"/>
                <a:cs typeface="Noto Sans"/>
              </a:rPr>
              <a:t>τη </a:t>
            </a:r>
            <a:r>
              <a:rPr sz="800" spc="5" dirty="0">
                <a:solidFill>
                  <a:srgbClr val="4A4B4C"/>
                </a:solidFill>
                <a:latin typeface="Noto Sans"/>
                <a:cs typeface="Noto Sans"/>
              </a:rPr>
              <a:t>διαφορά</a:t>
            </a:r>
            <a:r>
              <a:rPr sz="800" spc="10" dirty="0">
                <a:solidFill>
                  <a:srgbClr val="4A4B4C"/>
                </a:solidFill>
                <a:latin typeface="Noto Sans"/>
                <a:cs typeface="Noto Sans"/>
              </a:rPr>
              <a:t> </a:t>
            </a:r>
            <a:r>
              <a:rPr sz="800" dirty="0">
                <a:solidFill>
                  <a:srgbClr val="4A4B4C"/>
                </a:solidFill>
                <a:latin typeface="Noto Sans"/>
                <a:cs typeface="Noto Sans"/>
              </a:rPr>
              <a:t>ως</a:t>
            </a:r>
            <a:r>
              <a:rPr sz="800" spc="10" dirty="0">
                <a:solidFill>
                  <a:srgbClr val="4A4B4C"/>
                </a:solidFill>
                <a:latin typeface="Noto Sans"/>
                <a:cs typeface="Noto Sans"/>
              </a:rPr>
              <a:t> μαθησιακή  </a:t>
            </a:r>
            <a:r>
              <a:rPr sz="800" spc="5" dirty="0">
                <a:solidFill>
                  <a:srgbClr val="4A4B4C"/>
                </a:solidFill>
                <a:latin typeface="Noto Sans"/>
                <a:cs typeface="Noto Sans"/>
              </a:rPr>
              <a:t>ευκαιρία, έχοντας επίγνωση</a:t>
            </a:r>
            <a:r>
              <a:rPr sz="800" spc="50" dirty="0">
                <a:solidFill>
                  <a:srgbClr val="4A4B4C"/>
                </a:solidFill>
                <a:latin typeface="Noto Sans"/>
                <a:cs typeface="Noto Sans"/>
              </a:rPr>
              <a:t> </a:t>
            </a:r>
            <a:r>
              <a:rPr sz="800" spc="10" dirty="0">
                <a:solidFill>
                  <a:srgbClr val="4A4B4C"/>
                </a:solidFill>
                <a:latin typeface="Noto Sans"/>
                <a:cs typeface="Noto Sans"/>
              </a:rPr>
              <a:t>της</a:t>
            </a:r>
            <a:endParaRPr sz="800">
              <a:latin typeface="Noto Sans"/>
              <a:cs typeface="Noto Sans"/>
            </a:endParaRPr>
          </a:p>
          <a:p>
            <a:pPr marR="5080" algn="r">
              <a:lnSpc>
                <a:spcPct val="100000"/>
              </a:lnSpc>
              <a:spcBef>
                <a:spcPts val="40"/>
              </a:spcBef>
            </a:pPr>
            <a:r>
              <a:rPr sz="800" spc="5" dirty="0">
                <a:solidFill>
                  <a:srgbClr val="4A4B4C"/>
                </a:solidFill>
                <a:latin typeface="Noto Sans"/>
                <a:cs typeface="Noto Sans"/>
              </a:rPr>
              <a:t>άγνοιας</a:t>
            </a:r>
            <a:r>
              <a:rPr sz="800" spc="-40" dirty="0">
                <a:solidFill>
                  <a:srgbClr val="4A4B4C"/>
                </a:solidFill>
                <a:latin typeface="Noto Sans"/>
                <a:cs typeface="Noto Sans"/>
              </a:rPr>
              <a:t> </a:t>
            </a:r>
            <a:r>
              <a:rPr sz="800" spc="10" dirty="0">
                <a:solidFill>
                  <a:srgbClr val="4A4B4C"/>
                </a:solidFill>
                <a:latin typeface="Noto Sans"/>
                <a:cs typeface="Noto Sans"/>
              </a:rPr>
              <a:t>κάποιου</a:t>
            </a:r>
            <a:endParaRPr sz="800">
              <a:latin typeface="Noto Sans"/>
              <a:cs typeface="Noto Sans"/>
            </a:endParaRPr>
          </a:p>
        </p:txBody>
      </p:sp>
      <p:sp>
        <p:nvSpPr>
          <p:cNvPr id="7" name="object 7"/>
          <p:cNvSpPr txBox="1"/>
          <p:nvPr/>
        </p:nvSpPr>
        <p:spPr>
          <a:xfrm>
            <a:off x="1762226" y="1890763"/>
            <a:ext cx="819150" cy="165735"/>
          </a:xfrm>
          <a:prstGeom prst="rect">
            <a:avLst/>
          </a:prstGeom>
          <a:solidFill>
            <a:srgbClr val="169E86"/>
          </a:solidFill>
        </p:spPr>
        <p:txBody>
          <a:bodyPr vert="horz" wrap="square" lIns="0" tIns="0" rIns="0" bIns="0" rtlCol="0">
            <a:spAutoFit/>
          </a:bodyPr>
          <a:lstStyle/>
          <a:p>
            <a:pPr marL="69215">
              <a:lnSpc>
                <a:spcPts val="1075"/>
              </a:lnSpc>
            </a:pPr>
            <a:r>
              <a:rPr sz="900" b="1" spc="-10" dirty="0">
                <a:solidFill>
                  <a:srgbClr val="FFFFFF"/>
                </a:solidFill>
                <a:latin typeface="Noto Sans"/>
                <a:cs typeface="Noto Sans"/>
              </a:rPr>
              <a:t>Ανακάλυψη</a:t>
            </a:r>
            <a:endParaRPr sz="900">
              <a:latin typeface="Noto Sans"/>
              <a:cs typeface="Noto Sans"/>
            </a:endParaRPr>
          </a:p>
        </p:txBody>
      </p:sp>
      <p:sp>
        <p:nvSpPr>
          <p:cNvPr id="8" name="object 8"/>
          <p:cNvSpPr txBox="1"/>
          <p:nvPr/>
        </p:nvSpPr>
        <p:spPr>
          <a:xfrm>
            <a:off x="1110015" y="2077478"/>
            <a:ext cx="1486535" cy="655320"/>
          </a:xfrm>
          <a:prstGeom prst="rect">
            <a:avLst/>
          </a:prstGeom>
        </p:spPr>
        <p:txBody>
          <a:bodyPr vert="horz" wrap="square" lIns="0" tIns="7620" rIns="0" bIns="0" rtlCol="0">
            <a:spAutoFit/>
          </a:bodyPr>
          <a:lstStyle/>
          <a:p>
            <a:pPr marL="23495" marR="5080" indent="121920" algn="r">
              <a:lnSpc>
                <a:spcPct val="104200"/>
              </a:lnSpc>
              <a:spcBef>
                <a:spcPts val="60"/>
              </a:spcBef>
            </a:pPr>
            <a:r>
              <a:rPr sz="800" spc="5" dirty="0">
                <a:solidFill>
                  <a:srgbClr val="4A4B4C"/>
                </a:solidFill>
                <a:latin typeface="Noto Sans"/>
                <a:cs typeface="Noto Sans"/>
              </a:rPr>
              <a:t>επιδεικνύοντας</a:t>
            </a:r>
            <a:r>
              <a:rPr sz="800" spc="-25" dirty="0">
                <a:solidFill>
                  <a:srgbClr val="4A4B4C"/>
                </a:solidFill>
                <a:latin typeface="Noto Sans"/>
                <a:cs typeface="Noto Sans"/>
              </a:rPr>
              <a:t> </a:t>
            </a:r>
            <a:r>
              <a:rPr sz="800" spc="10" dirty="0">
                <a:solidFill>
                  <a:srgbClr val="4A4B4C"/>
                </a:solidFill>
                <a:latin typeface="Noto Sans"/>
                <a:cs typeface="Noto Sans"/>
              </a:rPr>
              <a:t>αμφισημία  </a:t>
            </a:r>
            <a:r>
              <a:rPr sz="800" dirty="0">
                <a:solidFill>
                  <a:srgbClr val="4A4B4C"/>
                </a:solidFill>
                <a:latin typeface="Noto Sans"/>
                <a:cs typeface="Noto Sans"/>
              </a:rPr>
              <a:t>και </a:t>
            </a:r>
            <a:r>
              <a:rPr sz="800" spc="5" dirty="0">
                <a:solidFill>
                  <a:srgbClr val="4A4B4C"/>
                </a:solidFill>
                <a:latin typeface="Noto Sans"/>
                <a:cs typeface="Noto Sans"/>
              </a:rPr>
              <a:t>θεωρώντας την </a:t>
            </a:r>
            <a:r>
              <a:rPr sz="800" dirty="0">
                <a:solidFill>
                  <a:srgbClr val="4A4B4C"/>
                </a:solidFill>
                <a:latin typeface="Noto Sans"/>
                <a:cs typeface="Noto Sans"/>
              </a:rPr>
              <a:t>ως</a:t>
            </a:r>
            <a:r>
              <a:rPr sz="800" spc="85" dirty="0">
                <a:solidFill>
                  <a:srgbClr val="4A4B4C"/>
                </a:solidFill>
                <a:latin typeface="Noto Sans"/>
                <a:cs typeface="Noto Sans"/>
              </a:rPr>
              <a:t> </a:t>
            </a:r>
            <a:r>
              <a:rPr sz="800" spc="5" dirty="0">
                <a:solidFill>
                  <a:srgbClr val="4A4B4C"/>
                </a:solidFill>
                <a:latin typeface="Noto Sans"/>
                <a:cs typeface="Noto Sans"/>
              </a:rPr>
              <a:t>θετική</a:t>
            </a:r>
            <a:endParaRPr sz="800">
              <a:latin typeface="Noto Sans"/>
              <a:cs typeface="Noto Sans"/>
            </a:endParaRPr>
          </a:p>
          <a:p>
            <a:pPr marL="12700" marR="5080" indent="999490" algn="r">
              <a:lnSpc>
                <a:spcPct val="104200"/>
              </a:lnSpc>
            </a:pPr>
            <a:r>
              <a:rPr sz="800" spc="5" dirty="0">
                <a:solidFill>
                  <a:srgbClr val="4A4B4C"/>
                </a:solidFill>
                <a:latin typeface="Noto Sans"/>
                <a:cs typeface="Noto Sans"/>
              </a:rPr>
              <a:t>εμπειρία,  προθυμία </a:t>
            </a:r>
            <a:r>
              <a:rPr sz="800" dirty="0">
                <a:solidFill>
                  <a:srgbClr val="4A4B4C"/>
                </a:solidFill>
                <a:latin typeface="Noto Sans"/>
                <a:cs typeface="Noto Sans"/>
              </a:rPr>
              <a:t>να </a:t>
            </a:r>
            <a:r>
              <a:rPr sz="800" spc="5" dirty="0">
                <a:solidFill>
                  <a:srgbClr val="4A4B4C"/>
                </a:solidFill>
                <a:latin typeface="Noto Sans"/>
                <a:cs typeface="Noto Sans"/>
              </a:rPr>
              <a:t>ξεπεράσουμε</a:t>
            </a:r>
            <a:r>
              <a:rPr sz="800" spc="80" dirty="0">
                <a:solidFill>
                  <a:srgbClr val="4A4B4C"/>
                </a:solidFill>
                <a:latin typeface="Noto Sans"/>
                <a:cs typeface="Noto Sans"/>
              </a:rPr>
              <a:t> </a:t>
            </a:r>
            <a:r>
              <a:rPr sz="800" spc="10" dirty="0">
                <a:solidFill>
                  <a:srgbClr val="4A4B4C"/>
                </a:solidFill>
                <a:latin typeface="Noto Sans"/>
                <a:cs typeface="Noto Sans"/>
              </a:rPr>
              <a:t>τη</a:t>
            </a:r>
            <a:endParaRPr sz="800">
              <a:latin typeface="Noto Sans"/>
              <a:cs typeface="Noto Sans"/>
            </a:endParaRPr>
          </a:p>
          <a:p>
            <a:pPr marR="5080" algn="r">
              <a:lnSpc>
                <a:spcPct val="100000"/>
              </a:lnSpc>
              <a:spcBef>
                <a:spcPts val="40"/>
              </a:spcBef>
            </a:pPr>
            <a:r>
              <a:rPr sz="800" spc="5" dirty="0">
                <a:solidFill>
                  <a:srgbClr val="4A4B4C"/>
                </a:solidFill>
                <a:latin typeface="Noto Sans"/>
                <a:cs typeface="Noto Sans"/>
              </a:rPr>
              <a:t>ζώνη</a:t>
            </a:r>
            <a:r>
              <a:rPr sz="800" spc="-55" dirty="0">
                <a:solidFill>
                  <a:srgbClr val="4A4B4C"/>
                </a:solidFill>
                <a:latin typeface="Noto Sans"/>
                <a:cs typeface="Noto Sans"/>
              </a:rPr>
              <a:t> </a:t>
            </a:r>
            <a:r>
              <a:rPr sz="800" spc="10" dirty="0">
                <a:solidFill>
                  <a:srgbClr val="4A4B4C"/>
                </a:solidFill>
                <a:latin typeface="Noto Sans"/>
                <a:cs typeface="Noto Sans"/>
              </a:rPr>
              <a:t>άνεσης</a:t>
            </a:r>
            <a:endParaRPr sz="800">
              <a:latin typeface="Noto Sans"/>
              <a:cs typeface="Noto Sans"/>
            </a:endParaRPr>
          </a:p>
        </p:txBody>
      </p:sp>
      <p:sp>
        <p:nvSpPr>
          <p:cNvPr id="9" name="object 9"/>
          <p:cNvSpPr txBox="1"/>
          <p:nvPr/>
        </p:nvSpPr>
        <p:spPr>
          <a:xfrm>
            <a:off x="4994541" y="1892160"/>
            <a:ext cx="819150" cy="165735"/>
          </a:xfrm>
          <a:prstGeom prst="rect">
            <a:avLst/>
          </a:prstGeom>
          <a:solidFill>
            <a:srgbClr val="E92948"/>
          </a:solidFill>
        </p:spPr>
        <p:txBody>
          <a:bodyPr vert="horz" wrap="square" lIns="0" tIns="0" rIns="0" bIns="0" rtlCol="0">
            <a:spAutoFit/>
          </a:bodyPr>
          <a:lstStyle/>
          <a:p>
            <a:pPr marL="130175">
              <a:lnSpc>
                <a:spcPts val="1075"/>
              </a:lnSpc>
            </a:pPr>
            <a:r>
              <a:rPr sz="900" b="1" spc="-10" dirty="0">
                <a:solidFill>
                  <a:srgbClr val="FFFFFF"/>
                </a:solidFill>
                <a:latin typeface="Noto Sans"/>
                <a:cs typeface="Noto Sans"/>
              </a:rPr>
              <a:t>Σεβασμός</a:t>
            </a:r>
            <a:endParaRPr sz="900">
              <a:latin typeface="Noto Sans"/>
              <a:cs typeface="Noto Sans"/>
            </a:endParaRPr>
          </a:p>
        </p:txBody>
      </p:sp>
      <p:sp>
        <p:nvSpPr>
          <p:cNvPr id="10" name="object 10"/>
          <p:cNvSpPr txBox="1"/>
          <p:nvPr/>
        </p:nvSpPr>
        <p:spPr>
          <a:xfrm>
            <a:off x="4973230" y="2078888"/>
            <a:ext cx="1529715" cy="909319"/>
          </a:xfrm>
          <a:prstGeom prst="rect">
            <a:avLst/>
          </a:prstGeom>
        </p:spPr>
        <p:txBody>
          <a:bodyPr vert="horz" wrap="square" lIns="0" tIns="7620" rIns="0" bIns="0" rtlCol="0">
            <a:spAutoFit/>
          </a:bodyPr>
          <a:lstStyle/>
          <a:p>
            <a:pPr marL="12700" marR="292735">
              <a:lnSpc>
                <a:spcPct val="104200"/>
              </a:lnSpc>
              <a:spcBef>
                <a:spcPts val="60"/>
              </a:spcBef>
              <a:buChar char="•"/>
              <a:tabLst>
                <a:tab pos="81915" algn="l"/>
              </a:tabLst>
            </a:pPr>
            <a:r>
              <a:rPr sz="800" spc="5" dirty="0">
                <a:solidFill>
                  <a:srgbClr val="4A4B4C"/>
                </a:solidFill>
                <a:latin typeface="Noto Sans"/>
                <a:cs typeface="Noto Sans"/>
              </a:rPr>
              <a:t>αναζήτηση των  χαρακτηριστικών άλλων  πολιτισμών. π</a:t>
            </a:r>
            <a:r>
              <a:rPr sz="800" spc="5" dirty="0" err="1">
                <a:solidFill>
                  <a:srgbClr val="4A4B4C"/>
                </a:solidFill>
                <a:latin typeface="Noto Sans"/>
                <a:cs typeface="Noto Sans"/>
              </a:rPr>
              <a:t>ολιτισ</a:t>
            </a:r>
            <a:r>
              <a:rPr lang="el-GR" sz="800" spc="5" dirty="0">
                <a:solidFill>
                  <a:srgbClr val="4A4B4C"/>
                </a:solidFill>
                <a:latin typeface="Noto Sans"/>
                <a:cs typeface="Noto Sans"/>
              </a:rPr>
              <a:t>μ</a:t>
            </a:r>
            <a:r>
              <a:rPr sz="800" spc="5" dirty="0" err="1">
                <a:solidFill>
                  <a:srgbClr val="4A4B4C"/>
                </a:solidFill>
                <a:latin typeface="Noto Sans"/>
                <a:cs typeface="Noto Sans"/>
              </a:rPr>
              <a:t>ική</a:t>
            </a:r>
            <a:r>
              <a:rPr sz="800" spc="5" dirty="0">
                <a:solidFill>
                  <a:srgbClr val="4A4B4C"/>
                </a:solidFill>
                <a:latin typeface="Noto Sans"/>
                <a:cs typeface="Noto Sans"/>
              </a:rPr>
              <a:t>  </a:t>
            </a:r>
            <a:r>
              <a:rPr sz="800" spc="10" dirty="0">
                <a:solidFill>
                  <a:srgbClr val="4A4B4C"/>
                </a:solidFill>
                <a:latin typeface="Noto Sans"/>
                <a:cs typeface="Noto Sans"/>
              </a:rPr>
              <a:t>ποικιλομορφία</a:t>
            </a:r>
            <a:endParaRPr sz="800" dirty="0">
              <a:latin typeface="Noto Sans"/>
              <a:cs typeface="Noto Sans"/>
            </a:endParaRPr>
          </a:p>
          <a:p>
            <a:pPr marL="12700" marR="5080" algn="just">
              <a:lnSpc>
                <a:spcPct val="104200"/>
              </a:lnSpc>
              <a:buChar char="•"/>
              <a:tabLst>
                <a:tab pos="81915" algn="l"/>
              </a:tabLst>
            </a:pPr>
            <a:r>
              <a:rPr sz="800" spc="5" dirty="0">
                <a:solidFill>
                  <a:srgbClr val="4A4B4C"/>
                </a:solidFill>
                <a:latin typeface="Noto Sans"/>
                <a:cs typeface="Noto Sans"/>
              </a:rPr>
              <a:t>σκέψης συγκριτικά </a:t>
            </a:r>
            <a:r>
              <a:rPr sz="800" dirty="0">
                <a:solidFill>
                  <a:srgbClr val="4A4B4C"/>
                </a:solidFill>
                <a:latin typeface="Noto Sans"/>
                <a:cs typeface="Noto Sans"/>
              </a:rPr>
              <a:t>και </a:t>
            </a:r>
            <a:r>
              <a:rPr sz="800" spc="10" dirty="0">
                <a:solidFill>
                  <a:srgbClr val="4A4B4C"/>
                </a:solidFill>
                <a:latin typeface="Noto Sans"/>
                <a:cs typeface="Noto Sans"/>
              </a:rPr>
              <a:t>χωρίς  </a:t>
            </a:r>
            <a:r>
              <a:rPr sz="800" spc="5" dirty="0">
                <a:solidFill>
                  <a:srgbClr val="4A4B4C"/>
                </a:solidFill>
                <a:latin typeface="Noto Sans"/>
                <a:cs typeface="Noto Sans"/>
              </a:rPr>
              <a:t>προκαταλήψεις σχετικά </a:t>
            </a:r>
            <a:r>
              <a:rPr sz="800" dirty="0">
                <a:solidFill>
                  <a:srgbClr val="4A4B4C"/>
                </a:solidFill>
                <a:latin typeface="Noto Sans"/>
                <a:cs typeface="Noto Sans"/>
              </a:rPr>
              <a:t>με </a:t>
            </a:r>
            <a:r>
              <a:rPr sz="800" spc="10" dirty="0">
                <a:solidFill>
                  <a:srgbClr val="4A4B4C"/>
                </a:solidFill>
                <a:latin typeface="Noto Sans"/>
                <a:cs typeface="Noto Sans"/>
              </a:rPr>
              <a:t>τις  </a:t>
            </a:r>
            <a:r>
              <a:rPr sz="800" spc="5" dirty="0">
                <a:solidFill>
                  <a:srgbClr val="4A4B4C"/>
                </a:solidFill>
                <a:latin typeface="Noto Sans"/>
                <a:cs typeface="Noto Sans"/>
              </a:rPr>
              <a:t>πολιτισμικές</a:t>
            </a:r>
            <a:r>
              <a:rPr sz="800" spc="25" dirty="0">
                <a:solidFill>
                  <a:srgbClr val="4A4B4C"/>
                </a:solidFill>
                <a:latin typeface="Noto Sans"/>
                <a:cs typeface="Noto Sans"/>
              </a:rPr>
              <a:t> </a:t>
            </a:r>
            <a:r>
              <a:rPr sz="800" spc="5" dirty="0">
                <a:solidFill>
                  <a:srgbClr val="4A4B4C"/>
                </a:solidFill>
                <a:latin typeface="Noto Sans"/>
                <a:cs typeface="Noto Sans"/>
              </a:rPr>
              <a:t>διαφορές</a:t>
            </a:r>
            <a:endParaRPr sz="800" dirty="0">
              <a:latin typeface="Noto Sans"/>
              <a:cs typeface="Noto Sans"/>
            </a:endParaRPr>
          </a:p>
        </p:txBody>
      </p:sp>
      <p:grpSp>
        <p:nvGrpSpPr>
          <p:cNvPr id="11" name="object 11"/>
          <p:cNvGrpSpPr/>
          <p:nvPr/>
        </p:nvGrpSpPr>
        <p:grpSpPr>
          <a:xfrm>
            <a:off x="2760290" y="2126404"/>
            <a:ext cx="2054225" cy="2054225"/>
            <a:chOff x="2760290" y="2126404"/>
            <a:chExt cx="2054225" cy="2054225"/>
          </a:xfrm>
        </p:grpSpPr>
        <p:sp>
          <p:nvSpPr>
            <p:cNvPr id="12" name="object 12"/>
            <p:cNvSpPr/>
            <p:nvPr/>
          </p:nvSpPr>
          <p:spPr>
            <a:xfrm>
              <a:off x="2811725" y="2185660"/>
              <a:ext cx="1951355" cy="1943100"/>
            </a:xfrm>
            <a:custGeom>
              <a:avLst/>
              <a:gdLst/>
              <a:ahLst/>
              <a:cxnLst/>
              <a:rect l="l" t="t" r="r" b="b"/>
              <a:pathLst>
                <a:path w="1951354" h="1943100">
                  <a:moveTo>
                    <a:pt x="1153080" y="12700"/>
                  </a:moveTo>
                  <a:lnTo>
                    <a:pt x="789355" y="12700"/>
                  </a:lnTo>
                  <a:lnTo>
                    <a:pt x="615338" y="63500"/>
                  </a:lnTo>
                  <a:lnTo>
                    <a:pt x="573478" y="88900"/>
                  </a:lnTo>
                  <a:lnTo>
                    <a:pt x="532428" y="101600"/>
                  </a:lnTo>
                  <a:lnTo>
                    <a:pt x="492264" y="127000"/>
                  </a:lnTo>
                  <a:lnTo>
                    <a:pt x="453064" y="152400"/>
                  </a:lnTo>
                  <a:lnTo>
                    <a:pt x="414902" y="177800"/>
                  </a:lnTo>
                  <a:lnTo>
                    <a:pt x="377857" y="203200"/>
                  </a:lnTo>
                  <a:lnTo>
                    <a:pt x="342003" y="228600"/>
                  </a:lnTo>
                  <a:lnTo>
                    <a:pt x="307418" y="266700"/>
                  </a:lnTo>
                  <a:lnTo>
                    <a:pt x="274177" y="292100"/>
                  </a:lnTo>
                  <a:lnTo>
                    <a:pt x="242357" y="330200"/>
                  </a:lnTo>
                  <a:lnTo>
                    <a:pt x="212034" y="368300"/>
                  </a:lnTo>
                  <a:lnTo>
                    <a:pt x="183285" y="406400"/>
                  </a:lnTo>
                  <a:lnTo>
                    <a:pt x="156186" y="444500"/>
                  </a:lnTo>
                  <a:lnTo>
                    <a:pt x="130813" y="482600"/>
                  </a:lnTo>
                  <a:lnTo>
                    <a:pt x="107507" y="533400"/>
                  </a:lnTo>
                  <a:lnTo>
                    <a:pt x="86546" y="571500"/>
                  </a:lnTo>
                  <a:lnTo>
                    <a:pt x="67908" y="622300"/>
                  </a:lnTo>
                  <a:lnTo>
                    <a:pt x="51573" y="660400"/>
                  </a:lnTo>
                  <a:lnTo>
                    <a:pt x="37521" y="711200"/>
                  </a:lnTo>
                  <a:lnTo>
                    <a:pt x="25731" y="749300"/>
                  </a:lnTo>
                  <a:lnTo>
                    <a:pt x="16183" y="800100"/>
                  </a:lnTo>
                  <a:lnTo>
                    <a:pt x="8856" y="838200"/>
                  </a:lnTo>
                  <a:lnTo>
                    <a:pt x="3730" y="889000"/>
                  </a:lnTo>
                  <a:lnTo>
                    <a:pt x="785" y="939800"/>
                  </a:lnTo>
                  <a:lnTo>
                    <a:pt x="0" y="977900"/>
                  </a:lnTo>
                  <a:lnTo>
                    <a:pt x="1354" y="1028700"/>
                  </a:lnTo>
                  <a:lnTo>
                    <a:pt x="4827" y="1066800"/>
                  </a:lnTo>
                  <a:lnTo>
                    <a:pt x="10399" y="1117600"/>
                  </a:lnTo>
                  <a:lnTo>
                    <a:pt x="18048" y="1155700"/>
                  </a:lnTo>
                  <a:lnTo>
                    <a:pt x="27756" y="1206500"/>
                  </a:lnTo>
                  <a:lnTo>
                    <a:pt x="39501" y="1244600"/>
                  </a:lnTo>
                  <a:lnTo>
                    <a:pt x="53263" y="1295400"/>
                  </a:lnTo>
                  <a:lnTo>
                    <a:pt x="69021" y="1333500"/>
                  </a:lnTo>
                  <a:lnTo>
                    <a:pt x="86755" y="1371600"/>
                  </a:lnTo>
                  <a:lnTo>
                    <a:pt x="106444" y="1422400"/>
                  </a:lnTo>
                  <a:lnTo>
                    <a:pt x="128069" y="1460500"/>
                  </a:lnTo>
                  <a:lnTo>
                    <a:pt x="151608" y="1498600"/>
                  </a:lnTo>
                  <a:lnTo>
                    <a:pt x="177041" y="1536700"/>
                  </a:lnTo>
                  <a:lnTo>
                    <a:pt x="204347" y="1574800"/>
                  </a:lnTo>
                  <a:lnTo>
                    <a:pt x="233507" y="1612900"/>
                  </a:lnTo>
                  <a:lnTo>
                    <a:pt x="264500" y="1638300"/>
                  </a:lnTo>
                  <a:lnTo>
                    <a:pt x="297305" y="1676400"/>
                  </a:lnTo>
                  <a:lnTo>
                    <a:pt x="331901" y="1701800"/>
                  </a:lnTo>
                  <a:lnTo>
                    <a:pt x="368269" y="1739900"/>
                  </a:lnTo>
                  <a:lnTo>
                    <a:pt x="406388" y="1765300"/>
                  </a:lnTo>
                  <a:lnTo>
                    <a:pt x="446238" y="1790700"/>
                  </a:lnTo>
                  <a:lnTo>
                    <a:pt x="487797" y="1816100"/>
                  </a:lnTo>
                  <a:lnTo>
                    <a:pt x="573945" y="1866900"/>
                  </a:lnTo>
                  <a:lnTo>
                    <a:pt x="662348" y="1892300"/>
                  </a:lnTo>
                  <a:lnTo>
                    <a:pt x="707204" y="1917700"/>
                  </a:lnTo>
                  <a:lnTo>
                    <a:pt x="752394" y="1917700"/>
                  </a:lnTo>
                  <a:lnTo>
                    <a:pt x="843473" y="1943100"/>
                  </a:lnTo>
                  <a:lnTo>
                    <a:pt x="1116803" y="1943100"/>
                  </a:lnTo>
                  <a:lnTo>
                    <a:pt x="1249741" y="1905000"/>
                  </a:lnTo>
                  <a:lnTo>
                    <a:pt x="877495" y="1905000"/>
                  </a:lnTo>
                  <a:lnTo>
                    <a:pt x="829458" y="1892300"/>
                  </a:lnTo>
                  <a:lnTo>
                    <a:pt x="781796" y="1892300"/>
                  </a:lnTo>
                  <a:lnTo>
                    <a:pt x="687921" y="1866900"/>
                  </a:lnTo>
                  <a:lnTo>
                    <a:pt x="641874" y="1841500"/>
                  </a:lnTo>
                  <a:lnTo>
                    <a:pt x="596530" y="1828800"/>
                  </a:lnTo>
                  <a:lnTo>
                    <a:pt x="551972" y="1803400"/>
                  </a:lnTo>
                  <a:lnTo>
                    <a:pt x="508282" y="1778000"/>
                  </a:lnTo>
                  <a:lnTo>
                    <a:pt x="465885" y="1752600"/>
                  </a:lnTo>
                  <a:lnTo>
                    <a:pt x="425179" y="1727200"/>
                  </a:lnTo>
                  <a:lnTo>
                    <a:pt x="386215" y="1701800"/>
                  </a:lnTo>
                  <a:lnTo>
                    <a:pt x="349044" y="1663700"/>
                  </a:lnTo>
                  <a:lnTo>
                    <a:pt x="313715" y="1638300"/>
                  </a:lnTo>
                  <a:lnTo>
                    <a:pt x="280281" y="1600200"/>
                  </a:lnTo>
                  <a:lnTo>
                    <a:pt x="248791" y="1562100"/>
                  </a:lnTo>
                  <a:lnTo>
                    <a:pt x="219296" y="1524000"/>
                  </a:lnTo>
                  <a:lnTo>
                    <a:pt x="191847" y="1485900"/>
                  </a:lnTo>
                  <a:lnTo>
                    <a:pt x="166494" y="1447800"/>
                  </a:lnTo>
                  <a:lnTo>
                    <a:pt x="143289" y="1397000"/>
                  </a:lnTo>
                  <a:lnTo>
                    <a:pt x="122281" y="1358900"/>
                  </a:lnTo>
                  <a:lnTo>
                    <a:pt x="103522" y="1308100"/>
                  </a:lnTo>
                  <a:lnTo>
                    <a:pt x="87062" y="1257300"/>
                  </a:lnTo>
                  <a:lnTo>
                    <a:pt x="72952" y="1219200"/>
                  </a:lnTo>
                  <a:lnTo>
                    <a:pt x="61335" y="1168400"/>
                  </a:lnTo>
                  <a:lnTo>
                    <a:pt x="52313" y="1117600"/>
                  </a:lnTo>
                  <a:lnTo>
                    <a:pt x="45876" y="1066800"/>
                  </a:lnTo>
                  <a:lnTo>
                    <a:pt x="42013" y="1016000"/>
                  </a:lnTo>
                  <a:lnTo>
                    <a:pt x="40713" y="977900"/>
                  </a:lnTo>
                  <a:lnTo>
                    <a:pt x="41966" y="927100"/>
                  </a:lnTo>
                  <a:lnTo>
                    <a:pt x="45759" y="876300"/>
                  </a:lnTo>
                  <a:lnTo>
                    <a:pt x="52083" y="825500"/>
                  </a:lnTo>
                  <a:lnTo>
                    <a:pt x="60927" y="774700"/>
                  </a:lnTo>
                  <a:lnTo>
                    <a:pt x="72280" y="736600"/>
                  </a:lnTo>
                  <a:lnTo>
                    <a:pt x="86131" y="685800"/>
                  </a:lnTo>
                  <a:lnTo>
                    <a:pt x="102468" y="635000"/>
                  </a:lnTo>
                  <a:lnTo>
                    <a:pt x="121283" y="596900"/>
                  </a:lnTo>
                  <a:lnTo>
                    <a:pt x="142562" y="546100"/>
                  </a:lnTo>
                  <a:lnTo>
                    <a:pt x="166297" y="508000"/>
                  </a:lnTo>
                  <a:lnTo>
                    <a:pt x="192264" y="469900"/>
                  </a:lnTo>
                  <a:lnTo>
                    <a:pt x="220211" y="419100"/>
                  </a:lnTo>
                  <a:lnTo>
                    <a:pt x="250071" y="381000"/>
                  </a:lnTo>
                  <a:lnTo>
                    <a:pt x="281779" y="342900"/>
                  </a:lnTo>
                  <a:lnTo>
                    <a:pt x="315269" y="317500"/>
                  </a:lnTo>
                  <a:lnTo>
                    <a:pt x="350474" y="279400"/>
                  </a:lnTo>
                  <a:lnTo>
                    <a:pt x="387328" y="241300"/>
                  </a:lnTo>
                  <a:lnTo>
                    <a:pt x="425767" y="215900"/>
                  </a:lnTo>
                  <a:lnTo>
                    <a:pt x="465722" y="190500"/>
                  </a:lnTo>
                  <a:lnTo>
                    <a:pt x="507130" y="165100"/>
                  </a:lnTo>
                  <a:lnTo>
                    <a:pt x="549923" y="139700"/>
                  </a:lnTo>
                  <a:lnTo>
                    <a:pt x="594035" y="127000"/>
                  </a:lnTo>
                  <a:lnTo>
                    <a:pt x="639402" y="101600"/>
                  </a:lnTo>
                  <a:lnTo>
                    <a:pt x="879189" y="38100"/>
                  </a:lnTo>
                  <a:lnTo>
                    <a:pt x="1243717" y="38100"/>
                  </a:lnTo>
                  <a:lnTo>
                    <a:pt x="1153080" y="12700"/>
                  </a:lnTo>
                  <a:close/>
                </a:path>
                <a:path w="1951354" h="1943100">
                  <a:moveTo>
                    <a:pt x="1243717" y="38100"/>
                  </a:moveTo>
                  <a:lnTo>
                    <a:pt x="1073422" y="38100"/>
                  </a:lnTo>
                  <a:lnTo>
                    <a:pt x="1354386" y="114300"/>
                  </a:lnTo>
                  <a:lnTo>
                    <a:pt x="1398944" y="139700"/>
                  </a:lnTo>
                  <a:lnTo>
                    <a:pt x="1442634" y="165100"/>
                  </a:lnTo>
                  <a:lnTo>
                    <a:pt x="1485033" y="190500"/>
                  </a:lnTo>
                  <a:lnTo>
                    <a:pt x="1525741" y="215900"/>
                  </a:lnTo>
                  <a:lnTo>
                    <a:pt x="1564706" y="254000"/>
                  </a:lnTo>
                  <a:lnTo>
                    <a:pt x="1601878" y="279400"/>
                  </a:lnTo>
                  <a:lnTo>
                    <a:pt x="1637207" y="317500"/>
                  </a:lnTo>
                  <a:lnTo>
                    <a:pt x="1670642" y="342900"/>
                  </a:lnTo>
                  <a:lnTo>
                    <a:pt x="1702132" y="381000"/>
                  </a:lnTo>
                  <a:lnTo>
                    <a:pt x="1731627" y="419100"/>
                  </a:lnTo>
                  <a:lnTo>
                    <a:pt x="1759076" y="469900"/>
                  </a:lnTo>
                  <a:lnTo>
                    <a:pt x="1784429" y="508000"/>
                  </a:lnTo>
                  <a:lnTo>
                    <a:pt x="1807634" y="546100"/>
                  </a:lnTo>
                  <a:lnTo>
                    <a:pt x="1828643" y="596900"/>
                  </a:lnTo>
                  <a:lnTo>
                    <a:pt x="1847403" y="635000"/>
                  </a:lnTo>
                  <a:lnTo>
                    <a:pt x="1863865" y="685800"/>
                  </a:lnTo>
                  <a:lnTo>
                    <a:pt x="1877977" y="736600"/>
                  </a:lnTo>
                  <a:lnTo>
                    <a:pt x="1889594" y="774700"/>
                  </a:lnTo>
                  <a:lnTo>
                    <a:pt x="1898615" y="825500"/>
                  </a:lnTo>
                  <a:lnTo>
                    <a:pt x="1905051" y="876300"/>
                  </a:lnTo>
                  <a:lnTo>
                    <a:pt x="1908914" y="927100"/>
                  </a:lnTo>
                  <a:lnTo>
                    <a:pt x="1910213" y="977900"/>
                  </a:lnTo>
                  <a:lnTo>
                    <a:pt x="1908960" y="1028700"/>
                  </a:lnTo>
                  <a:lnTo>
                    <a:pt x="1905165" y="1066800"/>
                  </a:lnTo>
                  <a:lnTo>
                    <a:pt x="1898840" y="1117600"/>
                  </a:lnTo>
                  <a:lnTo>
                    <a:pt x="1889996" y="1168400"/>
                  </a:lnTo>
                  <a:lnTo>
                    <a:pt x="1878643" y="1219200"/>
                  </a:lnTo>
                  <a:lnTo>
                    <a:pt x="1864793" y="1257300"/>
                  </a:lnTo>
                  <a:lnTo>
                    <a:pt x="1848455" y="1308100"/>
                  </a:lnTo>
                  <a:lnTo>
                    <a:pt x="1829642" y="1358900"/>
                  </a:lnTo>
                  <a:lnTo>
                    <a:pt x="1808364" y="1397000"/>
                  </a:lnTo>
                  <a:lnTo>
                    <a:pt x="1784632" y="1435100"/>
                  </a:lnTo>
                  <a:lnTo>
                    <a:pt x="1758663" y="1485900"/>
                  </a:lnTo>
                  <a:lnTo>
                    <a:pt x="1730714" y="1524000"/>
                  </a:lnTo>
                  <a:lnTo>
                    <a:pt x="1700852" y="1562100"/>
                  </a:lnTo>
                  <a:lnTo>
                    <a:pt x="1669142" y="1600200"/>
                  </a:lnTo>
                  <a:lnTo>
                    <a:pt x="1635651" y="1638300"/>
                  </a:lnTo>
                  <a:lnTo>
                    <a:pt x="1600445" y="1663700"/>
                  </a:lnTo>
                  <a:lnTo>
                    <a:pt x="1563590" y="1701800"/>
                  </a:lnTo>
                  <a:lnTo>
                    <a:pt x="1525151" y="1727200"/>
                  </a:lnTo>
                  <a:lnTo>
                    <a:pt x="1485195" y="1752600"/>
                  </a:lnTo>
                  <a:lnTo>
                    <a:pt x="1443787" y="1778000"/>
                  </a:lnTo>
                  <a:lnTo>
                    <a:pt x="1400994" y="1803400"/>
                  </a:lnTo>
                  <a:lnTo>
                    <a:pt x="1356881" y="1828800"/>
                  </a:lnTo>
                  <a:lnTo>
                    <a:pt x="1311514" y="1841500"/>
                  </a:lnTo>
                  <a:lnTo>
                    <a:pt x="1264961" y="1866900"/>
                  </a:lnTo>
                  <a:lnTo>
                    <a:pt x="1168942" y="1892300"/>
                  </a:lnTo>
                  <a:lnTo>
                    <a:pt x="1120395" y="1892300"/>
                  </a:lnTo>
                  <a:lnTo>
                    <a:pt x="1071727" y="1905000"/>
                  </a:lnTo>
                  <a:lnTo>
                    <a:pt x="1249741" y="1905000"/>
                  </a:lnTo>
                  <a:lnTo>
                    <a:pt x="1377448" y="1866900"/>
                  </a:lnTo>
                  <a:lnTo>
                    <a:pt x="1418497" y="1841500"/>
                  </a:lnTo>
                  <a:lnTo>
                    <a:pt x="1458660" y="1816100"/>
                  </a:lnTo>
                  <a:lnTo>
                    <a:pt x="1497860" y="1803400"/>
                  </a:lnTo>
                  <a:lnTo>
                    <a:pt x="1536021" y="1778000"/>
                  </a:lnTo>
                  <a:lnTo>
                    <a:pt x="1573066" y="1739900"/>
                  </a:lnTo>
                  <a:lnTo>
                    <a:pt x="1608919" y="1714500"/>
                  </a:lnTo>
                  <a:lnTo>
                    <a:pt x="1643504" y="1689100"/>
                  </a:lnTo>
                  <a:lnTo>
                    <a:pt x="1676744" y="1651000"/>
                  </a:lnTo>
                  <a:lnTo>
                    <a:pt x="1708563" y="1612900"/>
                  </a:lnTo>
                  <a:lnTo>
                    <a:pt x="1738885" y="1587500"/>
                  </a:lnTo>
                  <a:lnTo>
                    <a:pt x="1767633" y="1549400"/>
                  </a:lnTo>
                  <a:lnTo>
                    <a:pt x="1794731" y="1498600"/>
                  </a:lnTo>
                  <a:lnTo>
                    <a:pt x="1820103" y="1460500"/>
                  </a:lnTo>
                  <a:lnTo>
                    <a:pt x="1843409" y="1422400"/>
                  </a:lnTo>
                  <a:lnTo>
                    <a:pt x="1864370" y="1371600"/>
                  </a:lnTo>
                  <a:lnTo>
                    <a:pt x="1883008" y="1333500"/>
                  </a:lnTo>
                  <a:lnTo>
                    <a:pt x="1899343" y="1282700"/>
                  </a:lnTo>
                  <a:lnTo>
                    <a:pt x="1913395" y="1244600"/>
                  </a:lnTo>
                  <a:lnTo>
                    <a:pt x="1925185" y="1193800"/>
                  </a:lnTo>
                  <a:lnTo>
                    <a:pt x="1934733" y="1155700"/>
                  </a:lnTo>
                  <a:lnTo>
                    <a:pt x="1942060" y="1104900"/>
                  </a:lnTo>
                  <a:lnTo>
                    <a:pt x="1947186" y="1054100"/>
                  </a:lnTo>
                  <a:lnTo>
                    <a:pt x="1950131" y="1016000"/>
                  </a:lnTo>
                  <a:lnTo>
                    <a:pt x="1950917" y="965200"/>
                  </a:lnTo>
                  <a:lnTo>
                    <a:pt x="1949562" y="927100"/>
                  </a:lnTo>
                  <a:lnTo>
                    <a:pt x="1946089" y="876300"/>
                  </a:lnTo>
                  <a:lnTo>
                    <a:pt x="1940518" y="838200"/>
                  </a:lnTo>
                  <a:lnTo>
                    <a:pt x="1932868" y="787400"/>
                  </a:lnTo>
                  <a:lnTo>
                    <a:pt x="1923160" y="749300"/>
                  </a:lnTo>
                  <a:lnTo>
                    <a:pt x="1911415" y="698500"/>
                  </a:lnTo>
                  <a:lnTo>
                    <a:pt x="1897653" y="660400"/>
                  </a:lnTo>
                  <a:lnTo>
                    <a:pt x="1881895" y="609600"/>
                  </a:lnTo>
                  <a:lnTo>
                    <a:pt x="1864161" y="571500"/>
                  </a:lnTo>
                  <a:lnTo>
                    <a:pt x="1844472" y="533400"/>
                  </a:lnTo>
                  <a:lnTo>
                    <a:pt x="1822847" y="495300"/>
                  </a:lnTo>
                  <a:lnTo>
                    <a:pt x="1799308" y="457200"/>
                  </a:lnTo>
                  <a:lnTo>
                    <a:pt x="1773875" y="419100"/>
                  </a:lnTo>
                  <a:lnTo>
                    <a:pt x="1746569" y="381000"/>
                  </a:lnTo>
                  <a:lnTo>
                    <a:pt x="1717409" y="342900"/>
                  </a:lnTo>
                  <a:lnTo>
                    <a:pt x="1686416" y="304800"/>
                  </a:lnTo>
                  <a:lnTo>
                    <a:pt x="1653611" y="266700"/>
                  </a:lnTo>
                  <a:lnTo>
                    <a:pt x="1619015" y="241300"/>
                  </a:lnTo>
                  <a:lnTo>
                    <a:pt x="1582647" y="215900"/>
                  </a:lnTo>
                  <a:lnTo>
                    <a:pt x="1544528" y="177800"/>
                  </a:lnTo>
                  <a:lnTo>
                    <a:pt x="1504678" y="152400"/>
                  </a:lnTo>
                  <a:lnTo>
                    <a:pt x="1463119" y="127000"/>
                  </a:lnTo>
                  <a:lnTo>
                    <a:pt x="1420366" y="101600"/>
                  </a:lnTo>
                  <a:lnTo>
                    <a:pt x="1376973" y="88900"/>
                  </a:lnTo>
                  <a:lnTo>
                    <a:pt x="1333016" y="63500"/>
                  </a:lnTo>
                  <a:lnTo>
                    <a:pt x="1243717" y="38100"/>
                  </a:lnTo>
                  <a:close/>
                </a:path>
                <a:path w="1951354" h="1943100">
                  <a:moveTo>
                    <a:pt x="1061714" y="0"/>
                  </a:moveTo>
                  <a:lnTo>
                    <a:pt x="879241" y="0"/>
                  </a:lnTo>
                  <a:lnTo>
                    <a:pt x="834122" y="12700"/>
                  </a:lnTo>
                  <a:lnTo>
                    <a:pt x="1107450" y="12700"/>
                  </a:lnTo>
                  <a:lnTo>
                    <a:pt x="1061714" y="0"/>
                  </a:lnTo>
                  <a:close/>
                </a:path>
              </a:pathLst>
            </a:custGeom>
            <a:solidFill>
              <a:srgbClr val="E6E6E6"/>
            </a:solidFill>
          </p:spPr>
          <p:txBody>
            <a:bodyPr wrap="square" lIns="0" tIns="0" rIns="0" bIns="0" rtlCol="0"/>
            <a:lstStyle/>
            <a:p>
              <a:endParaRPr/>
            </a:p>
          </p:txBody>
        </p:sp>
        <p:sp>
          <p:nvSpPr>
            <p:cNvPr id="13" name="object 13"/>
            <p:cNvSpPr/>
            <p:nvPr/>
          </p:nvSpPr>
          <p:spPr>
            <a:xfrm>
              <a:off x="2811725" y="2177839"/>
              <a:ext cx="1951355" cy="1951355"/>
            </a:xfrm>
            <a:custGeom>
              <a:avLst/>
              <a:gdLst/>
              <a:ahLst/>
              <a:cxnLst/>
              <a:rect l="l" t="t" r="r" b="b"/>
              <a:pathLst>
                <a:path w="1951354" h="1951354">
                  <a:moveTo>
                    <a:pt x="1442634" y="166288"/>
                  </a:moveTo>
                  <a:lnTo>
                    <a:pt x="1485033" y="192257"/>
                  </a:lnTo>
                  <a:lnTo>
                    <a:pt x="1525741" y="220206"/>
                  </a:lnTo>
                  <a:lnTo>
                    <a:pt x="1564706" y="250068"/>
                  </a:lnTo>
                  <a:lnTo>
                    <a:pt x="1601878" y="281778"/>
                  </a:lnTo>
                  <a:lnTo>
                    <a:pt x="1637207" y="315269"/>
                  </a:lnTo>
                  <a:lnTo>
                    <a:pt x="1670642" y="350475"/>
                  </a:lnTo>
                  <a:lnTo>
                    <a:pt x="1702132" y="387330"/>
                  </a:lnTo>
                  <a:lnTo>
                    <a:pt x="1731627" y="425769"/>
                  </a:lnTo>
                  <a:lnTo>
                    <a:pt x="1759076" y="465725"/>
                  </a:lnTo>
                  <a:lnTo>
                    <a:pt x="1784429" y="507133"/>
                  </a:lnTo>
                  <a:lnTo>
                    <a:pt x="1807634" y="549926"/>
                  </a:lnTo>
                  <a:lnTo>
                    <a:pt x="1828643" y="594039"/>
                  </a:lnTo>
                  <a:lnTo>
                    <a:pt x="1847403" y="639405"/>
                  </a:lnTo>
                  <a:lnTo>
                    <a:pt x="1863865" y="685959"/>
                  </a:lnTo>
                  <a:lnTo>
                    <a:pt x="1877977" y="733635"/>
                  </a:lnTo>
                  <a:lnTo>
                    <a:pt x="1889594" y="781976"/>
                  </a:lnTo>
                  <a:lnTo>
                    <a:pt x="1898615" y="830521"/>
                  </a:lnTo>
                  <a:lnTo>
                    <a:pt x="1905051" y="879188"/>
                  </a:lnTo>
                  <a:lnTo>
                    <a:pt x="1908914" y="927894"/>
                  </a:lnTo>
                  <a:lnTo>
                    <a:pt x="1910213" y="976556"/>
                  </a:lnTo>
                  <a:lnTo>
                    <a:pt x="1908960" y="1025092"/>
                  </a:lnTo>
                  <a:lnTo>
                    <a:pt x="1905165" y="1073419"/>
                  </a:lnTo>
                  <a:lnTo>
                    <a:pt x="1898840" y="1121455"/>
                  </a:lnTo>
                  <a:lnTo>
                    <a:pt x="1889996" y="1169118"/>
                  </a:lnTo>
                  <a:lnTo>
                    <a:pt x="1878643" y="1216324"/>
                  </a:lnTo>
                  <a:lnTo>
                    <a:pt x="1864793" y="1262992"/>
                  </a:lnTo>
                  <a:lnTo>
                    <a:pt x="1848455" y="1309038"/>
                  </a:lnTo>
                  <a:lnTo>
                    <a:pt x="1829642" y="1354381"/>
                  </a:lnTo>
                  <a:lnTo>
                    <a:pt x="1808364" y="1398937"/>
                  </a:lnTo>
                  <a:lnTo>
                    <a:pt x="1784632" y="1442625"/>
                  </a:lnTo>
                  <a:lnTo>
                    <a:pt x="1758663" y="1485024"/>
                  </a:lnTo>
                  <a:lnTo>
                    <a:pt x="1730714" y="1525732"/>
                  </a:lnTo>
                  <a:lnTo>
                    <a:pt x="1700852" y="1564698"/>
                  </a:lnTo>
                  <a:lnTo>
                    <a:pt x="1669142" y="1601871"/>
                  </a:lnTo>
                  <a:lnTo>
                    <a:pt x="1635651" y="1637201"/>
                  </a:lnTo>
                  <a:lnTo>
                    <a:pt x="1600445" y="1670636"/>
                  </a:lnTo>
                  <a:lnTo>
                    <a:pt x="1563590" y="1702127"/>
                  </a:lnTo>
                  <a:lnTo>
                    <a:pt x="1525151" y="1731623"/>
                  </a:lnTo>
                  <a:lnTo>
                    <a:pt x="1485195" y="1759072"/>
                  </a:lnTo>
                  <a:lnTo>
                    <a:pt x="1443787" y="1784425"/>
                  </a:lnTo>
                  <a:lnTo>
                    <a:pt x="1400994" y="1807631"/>
                  </a:lnTo>
                  <a:lnTo>
                    <a:pt x="1356881" y="1828639"/>
                  </a:lnTo>
                  <a:lnTo>
                    <a:pt x="1311514" y="1847398"/>
                  </a:lnTo>
                  <a:lnTo>
                    <a:pt x="1264961" y="1863858"/>
                  </a:lnTo>
                  <a:lnTo>
                    <a:pt x="1217285" y="1877968"/>
                  </a:lnTo>
                  <a:lnTo>
                    <a:pt x="1168942" y="1889585"/>
                  </a:lnTo>
                  <a:lnTo>
                    <a:pt x="1120395" y="1898607"/>
                  </a:lnTo>
                  <a:lnTo>
                    <a:pt x="1071727" y="1905044"/>
                  </a:lnTo>
                  <a:lnTo>
                    <a:pt x="1023021" y="1908907"/>
                  </a:lnTo>
                  <a:lnTo>
                    <a:pt x="974358" y="1910207"/>
                  </a:lnTo>
                  <a:lnTo>
                    <a:pt x="925822" y="1908954"/>
                  </a:lnTo>
                  <a:lnTo>
                    <a:pt x="877495" y="1905161"/>
                  </a:lnTo>
                  <a:lnTo>
                    <a:pt x="829458" y="1898836"/>
                  </a:lnTo>
                  <a:lnTo>
                    <a:pt x="781796" y="1889993"/>
                  </a:lnTo>
                  <a:lnTo>
                    <a:pt x="734589" y="1878640"/>
                  </a:lnTo>
                  <a:lnTo>
                    <a:pt x="687921" y="1864789"/>
                  </a:lnTo>
                  <a:lnTo>
                    <a:pt x="641874" y="1848451"/>
                  </a:lnTo>
                  <a:lnTo>
                    <a:pt x="596530" y="1829637"/>
                  </a:lnTo>
                  <a:lnTo>
                    <a:pt x="551972" y="1808358"/>
                  </a:lnTo>
                  <a:lnTo>
                    <a:pt x="508282" y="1784623"/>
                  </a:lnTo>
                  <a:lnTo>
                    <a:pt x="465885" y="1758654"/>
                  </a:lnTo>
                  <a:lnTo>
                    <a:pt x="425179" y="1730705"/>
                  </a:lnTo>
                  <a:lnTo>
                    <a:pt x="386215" y="1700843"/>
                  </a:lnTo>
                  <a:lnTo>
                    <a:pt x="349044" y="1669133"/>
                  </a:lnTo>
                  <a:lnTo>
                    <a:pt x="313715" y="1635643"/>
                  </a:lnTo>
                  <a:lnTo>
                    <a:pt x="280281" y="1600437"/>
                  </a:lnTo>
                  <a:lnTo>
                    <a:pt x="248791" y="1563582"/>
                  </a:lnTo>
                  <a:lnTo>
                    <a:pt x="219296" y="1525144"/>
                  </a:lnTo>
                  <a:lnTo>
                    <a:pt x="191847" y="1485188"/>
                  </a:lnTo>
                  <a:lnTo>
                    <a:pt x="166494" y="1443782"/>
                  </a:lnTo>
                  <a:lnTo>
                    <a:pt x="143289" y="1400990"/>
                  </a:lnTo>
                  <a:lnTo>
                    <a:pt x="122281" y="1356878"/>
                  </a:lnTo>
                  <a:lnTo>
                    <a:pt x="103522" y="1311514"/>
                  </a:lnTo>
                  <a:lnTo>
                    <a:pt x="87062" y="1264962"/>
                  </a:lnTo>
                  <a:lnTo>
                    <a:pt x="72952" y="1217289"/>
                  </a:lnTo>
                  <a:lnTo>
                    <a:pt x="61335" y="1168945"/>
                  </a:lnTo>
                  <a:lnTo>
                    <a:pt x="52313" y="1120398"/>
                  </a:lnTo>
                  <a:lnTo>
                    <a:pt x="45876" y="1071729"/>
                  </a:lnTo>
                  <a:lnTo>
                    <a:pt x="42013" y="1023022"/>
                  </a:lnTo>
                  <a:lnTo>
                    <a:pt x="40713" y="974359"/>
                  </a:lnTo>
                  <a:lnTo>
                    <a:pt x="41966" y="925822"/>
                  </a:lnTo>
                  <a:lnTo>
                    <a:pt x="45759" y="877494"/>
                  </a:lnTo>
                  <a:lnTo>
                    <a:pt x="52083" y="829457"/>
                  </a:lnTo>
                  <a:lnTo>
                    <a:pt x="60927" y="781794"/>
                  </a:lnTo>
                  <a:lnTo>
                    <a:pt x="72280" y="734587"/>
                  </a:lnTo>
                  <a:lnTo>
                    <a:pt x="86131" y="687919"/>
                  </a:lnTo>
                  <a:lnTo>
                    <a:pt x="102468" y="641873"/>
                  </a:lnTo>
                  <a:lnTo>
                    <a:pt x="121283" y="596530"/>
                  </a:lnTo>
                  <a:lnTo>
                    <a:pt x="142562" y="551974"/>
                  </a:lnTo>
                  <a:lnTo>
                    <a:pt x="166297" y="508286"/>
                  </a:lnTo>
                  <a:lnTo>
                    <a:pt x="192264" y="465887"/>
                  </a:lnTo>
                  <a:lnTo>
                    <a:pt x="220211" y="425179"/>
                  </a:lnTo>
                  <a:lnTo>
                    <a:pt x="250071" y="386213"/>
                  </a:lnTo>
                  <a:lnTo>
                    <a:pt x="281779" y="349040"/>
                  </a:lnTo>
                  <a:lnTo>
                    <a:pt x="315269" y="313710"/>
                  </a:lnTo>
                  <a:lnTo>
                    <a:pt x="350474" y="280275"/>
                  </a:lnTo>
                  <a:lnTo>
                    <a:pt x="387328" y="248784"/>
                  </a:lnTo>
                  <a:lnTo>
                    <a:pt x="425767" y="219288"/>
                  </a:lnTo>
                  <a:lnTo>
                    <a:pt x="465722" y="191839"/>
                  </a:lnTo>
                  <a:lnTo>
                    <a:pt x="507130" y="166486"/>
                  </a:lnTo>
                  <a:lnTo>
                    <a:pt x="549923" y="143280"/>
                  </a:lnTo>
                  <a:lnTo>
                    <a:pt x="594035" y="122272"/>
                  </a:lnTo>
                  <a:lnTo>
                    <a:pt x="639402" y="103513"/>
                  </a:lnTo>
                  <a:lnTo>
                    <a:pt x="685956" y="87053"/>
                  </a:lnTo>
                  <a:lnTo>
                    <a:pt x="733631" y="72943"/>
                  </a:lnTo>
                  <a:lnTo>
                    <a:pt x="781974" y="61326"/>
                  </a:lnTo>
                  <a:lnTo>
                    <a:pt x="830521" y="52304"/>
                  </a:lnTo>
                  <a:lnTo>
                    <a:pt x="879189" y="45867"/>
                  </a:lnTo>
                  <a:lnTo>
                    <a:pt x="927896" y="42004"/>
                  </a:lnTo>
                  <a:lnTo>
                    <a:pt x="976558" y="40704"/>
                  </a:lnTo>
                  <a:lnTo>
                    <a:pt x="1025094" y="41957"/>
                  </a:lnTo>
                  <a:lnTo>
                    <a:pt x="1073422" y="45750"/>
                  </a:lnTo>
                  <a:lnTo>
                    <a:pt x="1121458" y="52074"/>
                  </a:lnTo>
                  <a:lnTo>
                    <a:pt x="1169120" y="60918"/>
                  </a:lnTo>
                  <a:lnTo>
                    <a:pt x="1216327" y="72271"/>
                  </a:lnTo>
                  <a:lnTo>
                    <a:pt x="1262995" y="86122"/>
                  </a:lnTo>
                  <a:lnTo>
                    <a:pt x="1309042" y="102459"/>
                  </a:lnTo>
                  <a:lnTo>
                    <a:pt x="1354386" y="121274"/>
                  </a:lnTo>
                  <a:lnTo>
                    <a:pt x="1398944" y="142553"/>
                  </a:lnTo>
                  <a:lnTo>
                    <a:pt x="1442634" y="166288"/>
                  </a:lnTo>
                </a:path>
                <a:path w="1951354" h="1951354">
                  <a:moveTo>
                    <a:pt x="1463119" y="130804"/>
                  </a:moveTo>
                  <a:lnTo>
                    <a:pt x="1420366" y="107499"/>
                  </a:lnTo>
                  <a:lnTo>
                    <a:pt x="1376973" y="86539"/>
                  </a:lnTo>
                  <a:lnTo>
                    <a:pt x="1333016" y="67902"/>
                  </a:lnTo>
                  <a:lnTo>
                    <a:pt x="1288572" y="51568"/>
                  </a:lnTo>
                  <a:lnTo>
                    <a:pt x="1243717" y="37517"/>
                  </a:lnTo>
                  <a:lnTo>
                    <a:pt x="1198528" y="25728"/>
                  </a:lnTo>
                  <a:lnTo>
                    <a:pt x="1153080" y="16180"/>
                  </a:lnTo>
                  <a:lnTo>
                    <a:pt x="1107450" y="8854"/>
                  </a:lnTo>
                  <a:lnTo>
                    <a:pt x="1061714" y="3729"/>
                  </a:lnTo>
                  <a:lnTo>
                    <a:pt x="1015949" y="784"/>
                  </a:lnTo>
                  <a:lnTo>
                    <a:pt x="970231" y="0"/>
                  </a:lnTo>
                  <a:lnTo>
                    <a:pt x="924636" y="1354"/>
                  </a:lnTo>
                  <a:lnTo>
                    <a:pt x="879241" y="4828"/>
                  </a:lnTo>
                  <a:lnTo>
                    <a:pt x="834122" y="10400"/>
                  </a:lnTo>
                  <a:lnTo>
                    <a:pt x="789355" y="18050"/>
                  </a:lnTo>
                  <a:lnTo>
                    <a:pt x="745017" y="27758"/>
                  </a:lnTo>
                  <a:lnTo>
                    <a:pt x="701184" y="39503"/>
                  </a:lnTo>
                  <a:lnTo>
                    <a:pt x="657932" y="53265"/>
                  </a:lnTo>
                  <a:lnTo>
                    <a:pt x="615338" y="69024"/>
                  </a:lnTo>
                  <a:lnTo>
                    <a:pt x="573478" y="86758"/>
                  </a:lnTo>
                  <a:lnTo>
                    <a:pt x="532428" y="106447"/>
                  </a:lnTo>
                  <a:lnTo>
                    <a:pt x="492264" y="128072"/>
                  </a:lnTo>
                  <a:lnTo>
                    <a:pt x="453064" y="151611"/>
                  </a:lnTo>
                  <a:lnTo>
                    <a:pt x="414902" y="177044"/>
                  </a:lnTo>
                  <a:lnTo>
                    <a:pt x="377857" y="204351"/>
                  </a:lnTo>
                  <a:lnTo>
                    <a:pt x="342003" y="233511"/>
                  </a:lnTo>
                  <a:lnTo>
                    <a:pt x="307418" y="264503"/>
                  </a:lnTo>
                  <a:lnTo>
                    <a:pt x="274177" y="297308"/>
                  </a:lnTo>
                  <a:lnTo>
                    <a:pt x="242357" y="331905"/>
                  </a:lnTo>
                  <a:lnTo>
                    <a:pt x="212034" y="368273"/>
                  </a:lnTo>
                  <a:lnTo>
                    <a:pt x="183285" y="406392"/>
                  </a:lnTo>
                  <a:lnTo>
                    <a:pt x="156186" y="446241"/>
                  </a:lnTo>
                  <a:lnTo>
                    <a:pt x="130813" y="487801"/>
                  </a:lnTo>
                  <a:lnTo>
                    <a:pt x="107507" y="530554"/>
                  </a:lnTo>
                  <a:lnTo>
                    <a:pt x="86546" y="573947"/>
                  </a:lnTo>
                  <a:lnTo>
                    <a:pt x="67908" y="617904"/>
                  </a:lnTo>
                  <a:lnTo>
                    <a:pt x="51573" y="662348"/>
                  </a:lnTo>
                  <a:lnTo>
                    <a:pt x="37521" y="707203"/>
                  </a:lnTo>
                  <a:lnTo>
                    <a:pt x="25731" y="752392"/>
                  </a:lnTo>
                  <a:lnTo>
                    <a:pt x="16183" y="797840"/>
                  </a:lnTo>
                  <a:lnTo>
                    <a:pt x="8856" y="843470"/>
                  </a:lnTo>
                  <a:lnTo>
                    <a:pt x="3730" y="889206"/>
                  </a:lnTo>
                  <a:lnTo>
                    <a:pt x="785" y="934971"/>
                  </a:lnTo>
                  <a:lnTo>
                    <a:pt x="0" y="980689"/>
                  </a:lnTo>
                  <a:lnTo>
                    <a:pt x="1354" y="1026283"/>
                  </a:lnTo>
                  <a:lnTo>
                    <a:pt x="4827" y="1071679"/>
                  </a:lnTo>
                  <a:lnTo>
                    <a:pt x="10399" y="1116798"/>
                  </a:lnTo>
                  <a:lnTo>
                    <a:pt x="18048" y="1161564"/>
                  </a:lnTo>
                  <a:lnTo>
                    <a:pt x="27756" y="1205903"/>
                  </a:lnTo>
                  <a:lnTo>
                    <a:pt x="39501" y="1249736"/>
                  </a:lnTo>
                  <a:lnTo>
                    <a:pt x="53263" y="1292988"/>
                  </a:lnTo>
                  <a:lnTo>
                    <a:pt x="69021" y="1335582"/>
                  </a:lnTo>
                  <a:lnTo>
                    <a:pt x="86755" y="1377442"/>
                  </a:lnTo>
                  <a:lnTo>
                    <a:pt x="106444" y="1418492"/>
                  </a:lnTo>
                  <a:lnTo>
                    <a:pt x="128069" y="1458656"/>
                  </a:lnTo>
                  <a:lnTo>
                    <a:pt x="151608" y="1497856"/>
                  </a:lnTo>
                  <a:lnTo>
                    <a:pt x="177041" y="1536017"/>
                  </a:lnTo>
                  <a:lnTo>
                    <a:pt x="204347" y="1573063"/>
                  </a:lnTo>
                  <a:lnTo>
                    <a:pt x="233507" y="1608917"/>
                  </a:lnTo>
                  <a:lnTo>
                    <a:pt x="264500" y="1643502"/>
                  </a:lnTo>
                  <a:lnTo>
                    <a:pt x="297305" y="1676743"/>
                  </a:lnTo>
                  <a:lnTo>
                    <a:pt x="331901" y="1708563"/>
                  </a:lnTo>
                  <a:lnTo>
                    <a:pt x="368269" y="1738886"/>
                  </a:lnTo>
                  <a:lnTo>
                    <a:pt x="406388" y="1767635"/>
                  </a:lnTo>
                  <a:lnTo>
                    <a:pt x="446238" y="1794734"/>
                  </a:lnTo>
                  <a:lnTo>
                    <a:pt x="487797" y="1820107"/>
                  </a:lnTo>
                  <a:lnTo>
                    <a:pt x="530551" y="1843413"/>
                  </a:lnTo>
                  <a:lnTo>
                    <a:pt x="573945" y="1864374"/>
                  </a:lnTo>
                  <a:lnTo>
                    <a:pt x="617903" y="1883012"/>
                  </a:lnTo>
                  <a:lnTo>
                    <a:pt x="662348" y="1899347"/>
                  </a:lnTo>
                  <a:lnTo>
                    <a:pt x="707204" y="1913399"/>
                  </a:lnTo>
                  <a:lnTo>
                    <a:pt x="752394" y="1925189"/>
                  </a:lnTo>
                  <a:lnTo>
                    <a:pt x="797843" y="1934737"/>
                  </a:lnTo>
                  <a:lnTo>
                    <a:pt x="843473" y="1942063"/>
                  </a:lnTo>
                  <a:lnTo>
                    <a:pt x="889210" y="1947189"/>
                  </a:lnTo>
                  <a:lnTo>
                    <a:pt x="934975" y="1950135"/>
                  </a:lnTo>
                  <a:lnTo>
                    <a:pt x="980693" y="1950920"/>
                  </a:lnTo>
                  <a:lnTo>
                    <a:pt x="1026289" y="1949566"/>
                  </a:lnTo>
                  <a:lnTo>
                    <a:pt x="1071684" y="1946092"/>
                  </a:lnTo>
                  <a:lnTo>
                    <a:pt x="1116803" y="1940520"/>
                  </a:lnTo>
                  <a:lnTo>
                    <a:pt x="1161570" y="1932870"/>
                  </a:lnTo>
                  <a:lnTo>
                    <a:pt x="1205908" y="1923162"/>
                  </a:lnTo>
                  <a:lnTo>
                    <a:pt x="1249741" y="1911417"/>
                  </a:lnTo>
                  <a:lnTo>
                    <a:pt x="1292993" y="1897655"/>
                  </a:lnTo>
                  <a:lnTo>
                    <a:pt x="1335587" y="1881897"/>
                  </a:lnTo>
                  <a:lnTo>
                    <a:pt x="1377448" y="1864162"/>
                  </a:lnTo>
                  <a:lnTo>
                    <a:pt x="1418497" y="1844472"/>
                  </a:lnTo>
                  <a:lnTo>
                    <a:pt x="1458660" y="1822847"/>
                  </a:lnTo>
                  <a:lnTo>
                    <a:pt x="1497860" y="1799308"/>
                  </a:lnTo>
                  <a:lnTo>
                    <a:pt x="1536021" y="1773874"/>
                  </a:lnTo>
                  <a:lnTo>
                    <a:pt x="1573066" y="1746567"/>
                  </a:lnTo>
                  <a:lnTo>
                    <a:pt x="1608919" y="1717406"/>
                  </a:lnTo>
                  <a:lnTo>
                    <a:pt x="1643504" y="1686413"/>
                  </a:lnTo>
                  <a:lnTo>
                    <a:pt x="1676744" y="1653608"/>
                  </a:lnTo>
                  <a:lnTo>
                    <a:pt x="1708563" y="1619010"/>
                  </a:lnTo>
                  <a:lnTo>
                    <a:pt x="1738885" y="1582641"/>
                  </a:lnTo>
                  <a:lnTo>
                    <a:pt x="1767633" y="1544521"/>
                  </a:lnTo>
                  <a:lnTo>
                    <a:pt x="1794731" y="1504671"/>
                  </a:lnTo>
                  <a:lnTo>
                    <a:pt x="1820103" y="1463110"/>
                  </a:lnTo>
                  <a:lnTo>
                    <a:pt x="1843409" y="1420357"/>
                  </a:lnTo>
                  <a:lnTo>
                    <a:pt x="1864370" y="1376964"/>
                  </a:lnTo>
                  <a:lnTo>
                    <a:pt x="1883008" y="1333007"/>
                  </a:lnTo>
                  <a:lnTo>
                    <a:pt x="1899343" y="1288563"/>
                  </a:lnTo>
                  <a:lnTo>
                    <a:pt x="1913395" y="1243708"/>
                  </a:lnTo>
                  <a:lnTo>
                    <a:pt x="1925185" y="1198519"/>
                  </a:lnTo>
                  <a:lnTo>
                    <a:pt x="1934733" y="1153071"/>
                  </a:lnTo>
                  <a:lnTo>
                    <a:pt x="1942060" y="1107441"/>
                  </a:lnTo>
                  <a:lnTo>
                    <a:pt x="1947186" y="1061705"/>
                  </a:lnTo>
                  <a:lnTo>
                    <a:pt x="1950131" y="1015940"/>
                  </a:lnTo>
                  <a:lnTo>
                    <a:pt x="1950917" y="970222"/>
                  </a:lnTo>
                  <a:lnTo>
                    <a:pt x="1949562" y="924627"/>
                  </a:lnTo>
                  <a:lnTo>
                    <a:pt x="1946089" y="879232"/>
                  </a:lnTo>
                  <a:lnTo>
                    <a:pt x="1940518" y="834113"/>
                  </a:lnTo>
                  <a:lnTo>
                    <a:pt x="1932868" y="789347"/>
                  </a:lnTo>
                  <a:lnTo>
                    <a:pt x="1923160" y="745008"/>
                  </a:lnTo>
                  <a:lnTo>
                    <a:pt x="1911415" y="701175"/>
                  </a:lnTo>
                  <a:lnTo>
                    <a:pt x="1897653" y="657923"/>
                  </a:lnTo>
                  <a:lnTo>
                    <a:pt x="1881895" y="615329"/>
                  </a:lnTo>
                  <a:lnTo>
                    <a:pt x="1864161" y="573469"/>
                  </a:lnTo>
                  <a:lnTo>
                    <a:pt x="1844472" y="532419"/>
                  </a:lnTo>
                  <a:lnTo>
                    <a:pt x="1822847" y="492255"/>
                  </a:lnTo>
                  <a:lnTo>
                    <a:pt x="1799308" y="453055"/>
                  </a:lnTo>
                  <a:lnTo>
                    <a:pt x="1773875" y="414894"/>
                  </a:lnTo>
                  <a:lnTo>
                    <a:pt x="1746569" y="377848"/>
                  </a:lnTo>
                  <a:lnTo>
                    <a:pt x="1717409" y="341994"/>
                  </a:lnTo>
                  <a:lnTo>
                    <a:pt x="1686416" y="307409"/>
                  </a:lnTo>
                  <a:lnTo>
                    <a:pt x="1653611" y="274168"/>
                  </a:lnTo>
                  <a:lnTo>
                    <a:pt x="1619015" y="242348"/>
                  </a:lnTo>
                  <a:lnTo>
                    <a:pt x="1582647" y="212025"/>
                  </a:lnTo>
                  <a:lnTo>
                    <a:pt x="1544528" y="183276"/>
                  </a:lnTo>
                  <a:lnTo>
                    <a:pt x="1504678" y="156177"/>
                  </a:lnTo>
                  <a:lnTo>
                    <a:pt x="1463119" y="130804"/>
                  </a:lnTo>
                  <a:close/>
                </a:path>
              </a:pathLst>
            </a:custGeom>
            <a:ln w="102412">
              <a:solidFill>
                <a:srgbClr val="F2F2F2"/>
              </a:solidFill>
            </a:ln>
          </p:spPr>
          <p:txBody>
            <a:bodyPr wrap="square" lIns="0" tIns="0" rIns="0" bIns="0" rtlCol="0"/>
            <a:lstStyle/>
            <a:p>
              <a:endParaRPr/>
            </a:p>
          </p:txBody>
        </p:sp>
        <p:sp>
          <p:nvSpPr>
            <p:cNvPr id="14" name="object 14"/>
            <p:cNvSpPr/>
            <p:nvPr/>
          </p:nvSpPr>
          <p:spPr>
            <a:xfrm>
              <a:off x="4136161" y="2166429"/>
              <a:ext cx="252095" cy="329565"/>
            </a:xfrm>
            <a:custGeom>
              <a:avLst/>
              <a:gdLst/>
              <a:ahLst/>
              <a:cxnLst/>
              <a:rect l="l" t="t" r="r" b="b"/>
              <a:pathLst>
                <a:path w="252095" h="329564">
                  <a:moveTo>
                    <a:pt x="159435" y="0"/>
                  </a:moveTo>
                  <a:lnTo>
                    <a:pt x="0" y="276148"/>
                  </a:lnTo>
                  <a:lnTo>
                    <a:pt x="92049" y="329298"/>
                  </a:lnTo>
                  <a:lnTo>
                    <a:pt x="251485" y="53149"/>
                  </a:lnTo>
                  <a:lnTo>
                    <a:pt x="159435" y="0"/>
                  </a:lnTo>
                  <a:close/>
                </a:path>
              </a:pathLst>
            </a:custGeom>
            <a:solidFill>
              <a:srgbClr val="FFFFFF"/>
            </a:solidFill>
          </p:spPr>
          <p:txBody>
            <a:bodyPr wrap="square" lIns="0" tIns="0" rIns="0" bIns="0" rtlCol="0"/>
            <a:lstStyle/>
            <a:p>
              <a:endParaRPr/>
            </a:p>
          </p:txBody>
        </p:sp>
        <p:sp>
          <p:nvSpPr>
            <p:cNvPr id="15" name="object 15"/>
            <p:cNvSpPr/>
            <p:nvPr/>
          </p:nvSpPr>
          <p:spPr>
            <a:xfrm>
              <a:off x="4136161" y="2166442"/>
              <a:ext cx="172085" cy="276225"/>
            </a:xfrm>
            <a:custGeom>
              <a:avLst/>
              <a:gdLst/>
              <a:ahLst/>
              <a:cxnLst/>
              <a:rect l="l" t="t" r="r" b="b"/>
              <a:pathLst>
                <a:path w="172085" h="276225">
                  <a:moveTo>
                    <a:pt x="159435" y="0"/>
                  </a:moveTo>
                  <a:lnTo>
                    <a:pt x="0" y="276136"/>
                  </a:lnTo>
                  <a:lnTo>
                    <a:pt x="171767" y="191211"/>
                  </a:lnTo>
                  <a:lnTo>
                    <a:pt x="159435" y="0"/>
                  </a:lnTo>
                  <a:close/>
                </a:path>
              </a:pathLst>
            </a:custGeom>
            <a:solidFill>
              <a:srgbClr val="E6E6E6"/>
            </a:solidFill>
          </p:spPr>
          <p:txBody>
            <a:bodyPr wrap="square" lIns="0" tIns="0" rIns="0" bIns="0" rtlCol="0"/>
            <a:lstStyle/>
            <a:p>
              <a:endParaRPr/>
            </a:p>
          </p:txBody>
        </p:sp>
        <p:sp>
          <p:nvSpPr>
            <p:cNvPr id="16" name="object 16"/>
            <p:cNvSpPr/>
            <p:nvPr/>
          </p:nvSpPr>
          <p:spPr>
            <a:xfrm>
              <a:off x="3179660" y="3823144"/>
              <a:ext cx="252095" cy="329565"/>
            </a:xfrm>
            <a:custGeom>
              <a:avLst/>
              <a:gdLst/>
              <a:ahLst/>
              <a:cxnLst/>
              <a:rect l="l" t="t" r="r" b="b"/>
              <a:pathLst>
                <a:path w="252095" h="329564">
                  <a:moveTo>
                    <a:pt x="159435" y="0"/>
                  </a:moveTo>
                  <a:lnTo>
                    <a:pt x="0" y="276148"/>
                  </a:lnTo>
                  <a:lnTo>
                    <a:pt x="92049" y="329285"/>
                  </a:lnTo>
                  <a:lnTo>
                    <a:pt x="251485" y="53149"/>
                  </a:lnTo>
                  <a:lnTo>
                    <a:pt x="159435" y="0"/>
                  </a:lnTo>
                  <a:close/>
                </a:path>
              </a:pathLst>
            </a:custGeom>
            <a:solidFill>
              <a:srgbClr val="FFFFFF"/>
            </a:solidFill>
          </p:spPr>
          <p:txBody>
            <a:bodyPr wrap="square" lIns="0" tIns="0" rIns="0" bIns="0" rtlCol="0"/>
            <a:lstStyle/>
            <a:p>
              <a:endParaRPr/>
            </a:p>
          </p:txBody>
        </p:sp>
        <p:sp>
          <p:nvSpPr>
            <p:cNvPr id="17" name="object 17"/>
            <p:cNvSpPr/>
            <p:nvPr/>
          </p:nvSpPr>
          <p:spPr>
            <a:xfrm>
              <a:off x="3259378" y="3876294"/>
              <a:ext cx="172085" cy="276225"/>
            </a:xfrm>
            <a:custGeom>
              <a:avLst/>
              <a:gdLst/>
              <a:ahLst/>
              <a:cxnLst/>
              <a:rect l="l" t="t" r="r" b="b"/>
              <a:pathLst>
                <a:path w="172085" h="276225">
                  <a:moveTo>
                    <a:pt x="171767" y="0"/>
                  </a:moveTo>
                  <a:lnTo>
                    <a:pt x="0" y="84924"/>
                  </a:lnTo>
                  <a:lnTo>
                    <a:pt x="12331" y="276136"/>
                  </a:lnTo>
                  <a:lnTo>
                    <a:pt x="171767" y="0"/>
                  </a:lnTo>
                  <a:close/>
                </a:path>
              </a:pathLst>
            </a:custGeom>
            <a:solidFill>
              <a:srgbClr val="E6E6E6"/>
            </a:solidFill>
          </p:spPr>
          <p:txBody>
            <a:bodyPr wrap="square" lIns="0" tIns="0" rIns="0" bIns="0" rtlCol="0"/>
            <a:lstStyle/>
            <a:p>
              <a:endParaRPr/>
            </a:p>
          </p:txBody>
        </p:sp>
        <p:sp>
          <p:nvSpPr>
            <p:cNvPr id="18" name="object 18"/>
            <p:cNvSpPr/>
            <p:nvPr/>
          </p:nvSpPr>
          <p:spPr>
            <a:xfrm>
              <a:off x="4136161" y="2166442"/>
              <a:ext cx="297815" cy="356235"/>
            </a:xfrm>
            <a:custGeom>
              <a:avLst/>
              <a:gdLst/>
              <a:ahLst/>
              <a:cxnLst/>
              <a:rect l="l" t="t" r="r" b="b"/>
              <a:pathLst>
                <a:path w="297814" h="356235">
                  <a:moveTo>
                    <a:pt x="159435" y="0"/>
                  </a:moveTo>
                  <a:lnTo>
                    <a:pt x="0" y="276148"/>
                  </a:lnTo>
                  <a:lnTo>
                    <a:pt x="138074" y="355866"/>
                  </a:lnTo>
                  <a:lnTo>
                    <a:pt x="297510" y="79717"/>
                  </a:lnTo>
                  <a:lnTo>
                    <a:pt x="159435" y="0"/>
                  </a:lnTo>
                  <a:close/>
                </a:path>
              </a:pathLst>
            </a:custGeom>
            <a:solidFill>
              <a:srgbClr val="FFFFFF"/>
            </a:solidFill>
          </p:spPr>
          <p:txBody>
            <a:bodyPr wrap="square" lIns="0" tIns="0" rIns="0" bIns="0" rtlCol="0"/>
            <a:lstStyle/>
            <a:p>
              <a:endParaRPr/>
            </a:p>
          </p:txBody>
        </p:sp>
        <p:sp>
          <p:nvSpPr>
            <p:cNvPr id="19" name="object 19"/>
            <p:cNvSpPr/>
            <p:nvPr/>
          </p:nvSpPr>
          <p:spPr>
            <a:xfrm>
              <a:off x="4136161" y="2166442"/>
              <a:ext cx="172085" cy="276225"/>
            </a:xfrm>
            <a:custGeom>
              <a:avLst/>
              <a:gdLst/>
              <a:ahLst/>
              <a:cxnLst/>
              <a:rect l="l" t="t" r="r" b="b"/>
              <a:pathLst>
                <a:path w="172085" h="276225">
                  <a:moveTo>
                    <a:pt x="159435" y="0"/>
                  </a:moveTo>
                  <a:lnTo>
                    <a:pt x="0" y="276136"/>
                  </a:lnTo>
                  <a:lnTo>
                    <a:pt x="171767" y="191211"/>
                  </a:lnTo>
                  <a:lnTo>
                    <a:pt x="159435" y="0"/>
                  </a:lnTo>
                  <a:close/>
                </a:path>
              </a:pathLst>
            </a:custGeom>
            <a:solidFill>
              <a:srgbClr val="E6E6E6"/>
            </a:solidFill>
          </p:spPr>
          <p:txBody>
            <a:bodyPr wrap="square" lIns="0" tIns="0" rIns="0" bIns="0" rtlCol="0"/>
            <a:lstStyle/>
            <a:p>
              <a:endParaRPr/>
            </a:p>
          </p:txBody>
        </p:sp>
        <p:sp>
          <p:nvSpPr>
            <p:cNvPr id="20" name="object 20"/>
            <p:cNvSpPr/>
            <p:nvPr/>
          </p:nvSpPr>
          <p:spPr>
            <a:xfrm>
              <a:off x="3133636" y="3796576"/>
              <a:ext cx="297815" cy="356235"/>
            </a:xfrm>
            <a:custGeom>
              <a:avLst/>
              <a:gdLst/>
              <a:ahLst/>
              <a:cxnLst/>
              <a:rect l="l" t="t" r="r" b="b"/>
              <a:pathLst>
                <a:path w="297814" h="356235">
                  <a:moveTo>
                    <a:pt x="159435" y="0"/>
                  </a:moveTo>
                  <a:lnTo>
                    <a:pt x="0" y="276148"/>
                  </a:lnTo>
                  <a:lnTo>
                    <a:pt x="138074" y="355866"/>
                  </a:lnTo>
                  <a:lnTo>
                    <a:pt x="297510" y="79717"/>
                  </a:lnTo>
                  <a:lnTo>
                    <a:pt x="159435" y="0"/>
                  </a:lnTo>
                  <a:close/>
                </a:path>
              </a:pathLst>
            </a:custGeom>
            <a:solidFill>
              <a:srgbClr val="FFFFFF"/>
            </a:solidFill>
          </p:spPr>
          <p:txBody>
            <a:bodyPr wrap="square" lIns="0" tIns="0" rIns="0" bIns="0" rtlCol="0"/>
            <a:lstStyle/>
            <a:p>
              <a:endParaRPr/>
            </a:p>
          </p:txBody>
        </p:sp>
        <p:sp>
          <p:nvSpPr>
            <p:cNvPr id="21" name="object 21"/>
            <p:cNvSpPr/>
            <p:nvPr/>
          </p:nvSpPr>
          <p:spPr>
            <a:xfrm>
              <a:off x="3259378" y="3876294"/>
              <a:ext cx="172085" cy="276225"/>
            </a:xfrm>
            <a:custGeom>
              <a:avLst/>
              <a:gdLst/>
              <a:ahLst/>
              <a:cxnLst/>
              <a:rect l="l" t="t" r="r" b="b"/>
              <a:pathLst>
                <a:path w="172085" h="276225">
                  <a:moveTo>
                    <a:pt x="171767" y="0"/>
                  </a:moveTo>
                  <a:lnTo>
                    <a:pt x="0" y="84924"/>
                  </a:lnTo>
                  <a:lnTo>
                    <a:pt x="12331" y="276136"/>
                  </a:lnTo>
                  <a:lnTo>
                    <a:pt x="171767" y="0"/>
                  </a:lnTo>
                  <a:close/>
                </a:path>
              </a:pathLst>
            </a:custGeom>
            <a:solidFill>
              <a:srgbClr val="E6E6E6"/>
            </a:solidFill>
          </p:spPr>
          <p:txBody>
            <a:bodyPr wrap="square" lIns="0" tIns="0" rIns="0" bIns="0" rtlCol="0"/>
            <a:lstStyle/>
            <a:p>
              <a:endParaRPr/>
            </a:p>
          </p:txBody>
        </p:sp>
        <p:sp>
          <p:nvSpPr>
            <p:cNvPr id="22" name="object 22"/>
            <p:cNvSpPr/>
            <p:nvPr/>
          </p:nvSpPr>
          <p:spPr>
            <a:xfrm>
              <a:off x="2790659" y="2509418"/>
              <a:ext cx="356235" cy="297815"/>
            </a:xfrm>
            <a:custGeom>
              <a:avLst/>
              <a:gdLst/>
              <a:ahLst/>
              <a:cxnLst/>
              <a:rect l="l" t="t" r="r" b="b"/>
              <a:pathLst>
                <a:path w="356235" h="297814">
                  <a:moveTo>
                    <a:pt x="79717" y="0"/>
                  </a:moveTo>
                  <a:lnTo>
                    <a:pt x="0" y="138074"/>
                  </a:lnTo>
                  <a:lnTo>
                    <a:pt x="276148" y="297510"/>
                  </a:lnTo>
                  <a:lnTo>
                    <a:pt x="355866" y="159435"/>
                  </a:lnTo>
                  <a:lnTo>
                    <a:pt x="79717" y="0"/>
                  </a:lnTo>
                  <a:close/>
                </a:path>
              </a:pathLst>
            </a:custGeom>
            <a:solidFill>
              <a:srgbClr val="FFFFFF"/>
            </a:solidFill>
          </p:spPr>
          <p:txBody>
            <a:bodyPr wrap="square" lIns="0" tIns="0" rIns="0" bIns="0" rtlCol="0"/>
            <a:lstStyle/>
            <a:p>
              <a:endParaRPr/>
            </a:p>
          </p:txBody>
        </p:sp>
        <p:sp>
          <p:nvSpPr>
            <p:cNvPr id="23" name="object 23"/>
            <p:cNvSpPr/>
            <p:nvPr/>
          </p:nvSpPr>
          <p:spPr>
            <a:xfrm>
              <a:off x="2790659" y="2635161"/>
              <a:ext cx="276225" cy="172085"/>
            </a:xfrm>
            <a:custGeom>
              <a:avLst/>
              <a:gdLst/>
              <a:ahLst/>
              <a:cxnLst/>
              <a:rect l="l" t="t" r="r" b="b"/>
              <a:pathLst>
                <a:path w="276225" h="172085">
                  <a:moveTo>
                    <a:pt x="191211" y="0"/>
                  </a:moveTo>
                  <a:lnTo>
                    <a:pt x="0" y="12331"/>
                  </a:lnTo>
                  <a:lnTo>
                    <a:pt x="276136" y="171767"/>
                  </a:lnTo>
                  <a:lnTo>
                    <a:pt x="191211" y="0"/>
                  </a:lnTo>
                  <a:close/>
                </a:path>
              </a:pathLst>
            </a:custGeom>
            <a:solidFill>
              <a:srgbClr val="E6E6E6"/>
            </a:solidFill>
          </p:spPr>
          <p:txBody>
            <a:bodyPr wrap="square" lIns="0" tIns="0" rIns="0" bIns="0" rtlCol="0"/>
            <a:lstStyle/>
            <a:p>
              <a:endParaRPr/>
            </a:p>
          </p:txBody>
        </p:sp>
        <p:sp>
          <p:nvSpPr>
            <p:cNvPr id="24" name="object 24"/>
            <p:cNvSpPr/>
            <p:nvPr/>
          </p:nvSpPr>
          <p:spPr>
            <a:xfrm>
              <a:off x="4420780" y="3511943"/>
              <a:ext cx="356235" cy="297815"/>
            </a:xfrm>
            <a:custGeom>
              <a:avLst/>
              <a:gdLst/>
              <a:ahLst/>
              <a:cxnLst/>
              <a:rect l="l" t="t" r="r" b="b"/>
              <a:pathLst>
                <a:path w="356235" h="297814">
                  <a:moveTo>
                    <a:pt x="79717" y="0"/>
                  </a:moveTo>
                  <a:lnTo>
                    <a:pt x="0" y="138074"/>
                  </a:lnTo>
                  <a:lnTo>
                    <a:pt x="276148" y="297510"/>
                  </a:lnTo>
                  <a:lnTo>
                    <a:pt x="355866" y="159435"/>
                  </a:lnTo>
                  <a:lnTo>
                    <a:pt x="79717" y="0"/>
                  </a:lnTo>
                  <a:close/>
                </a:path>
              </a:pathLst>
            </a:custGeom>
            <a:solidFill>
              <a:srgbClr val="FFFFFF"/>
            </a:solidFill>
          </p:spPr>
          <p:txBody>
            <a:bodyPr wrap="square" lIns="0" tIns="0" rIns="0" bIns="0" rtlCol="0"/>
            <a:lstStyle/>
            <a:p>
              <a:endParaRPr/>
            </a:p>
          </p:txBody>
        </p:sp>
        <p:sp>
          <p:nvSpPr>
            <p:cNvPr id="25" name="object 25"/>
            <p:cNvSpPr/>
            <p:nvPr/>
          </p:nvSpPr>
          <p:spPr>
            <a:xfrm>
              <a:off x="4500511" y="3511943"/>
              <a:ext cx="276225" cy="172085"/>
            </a:xfrm>
            <a:custGeom>
              <a:avLst/>
              <a:gdLst/>
              <a:ahLst/>
              <a:cxnLst/>
              <a:rect l="l" t="t" r="r" b="b"/>
              <a:pathLst>
                <a:path w="276225" h="172085">
                  <a:moveTo>
                    <a:pt x="0" y="0"/>
                  </a:moveTo>
                  <a:lnTo>
                    <a:pt x="84924" y="171767"/>
                  </a:lnTo>
                  <a:lnTo>
                    <a:pt x="276136" y="159435"/>
                  </a:lnTo>
                  <a:lnTo>
                    <a:pt x="0" y="0"/>
                  </a:lnTo>
                  <a:close/>
                </a:path>
              </a:pathLst>
            </a:custGeom>
            <a:solidFill>
              <a:srgbClr val="E6E6E6"/>
            </a:solidFill>
          </p:spPr>
          <p:txBody>
            <a:bodyPr wrap="square" lIns="0" tIns="0" rIns="0" bIns="0" rtlCol="0"/>
            <a:lstStyle/>
            <a:p>
              <a:endParaRPr/>
            </a:p>
          </p:txBody>
        </p:sp>
        <p:sp>
          <p:nvSpPr>
            <p:cNvPr id="26" name="object 26"/>
            <p:cNvSpPr/>
            <p:nvPr/>
          </p:nvSpPr>
          <p:spPr>
            <a:xfrm>
              <a:off x="2941592" y="2308198"/>
              <a:ext cx="337820" cy="344805"/>
            </a:xfrm>
            <a:custGeom>
              <a:avLst/>
              <a:gdLst/>
              <a:ahLst/>
              <a:cxnLst/>
              <a:rect l="l" t="t" r="r" b="b"/>
              <a:pathLst>
                <a:path w="337820" h="344805">
                  <a:moveTo>
                    <a:pt x="168827" y="0"/>
                  </a:moveTo>
                  <a:lnTo>
                    <a:pt x="125998" y="5603"/>
                  </a:lnTo>
                  <a:lnTo>
                    <a:pt x="85446" y="22410"/>
                  </a:lnTo>
                  <a:lnTo>
                    <a:pt x="49447" y="50420"/>
                  </a:lnTo>
                  <a:lnTo>
                    <a:pt x="21974" y="87136"/>
                  </a:lnTo>
                  <a:lnTo>
                    <a:pt x="5491" y="128489"/>
                  </a:lnTo>
                  <a:lnTo>
                    <a:pt x="0" y="172162"/>
                  </a:lnTo>
                  <a:lnTo>
                    <a:pt x="5497" y="215835"/>
                  </a:lnTo>
                  <a:lnTo>
                    <a:pt x="21984" y="257189"/>
                  </a:lnTo>
                  <a:lnTo>
                    <a:pt x="49460" y="293904"/>
                  </a:lnTo>
                  <a:lnTo>
                    <a:pt x="85456" y="321914"/>
                  </a:lnTo>
                  <a:lnTo>
                    <a:pt x="126004" y="338721"/>
                  </a:lnTo>
                  <a:lnTo>
                    <a:pt x="168829" y="344325"/>
                  </a:lnTo>
                  <a:lnTo>
                    <a:pt x="211654" y="338724"/>
                  </a:lnTo>
                  <a:lnTo>
                    <a:pt x="252205" y="321918"/>
                  </a:lnTo>
                  <a:lnTo>
                    <a:pt x="288207" y="293904"/>
                  </a:lnTo>
                  <a:lnTo>
                    <a:pt x="315672" y="257193"/>
                  </a:lnTo>
                  <a:lnTo>
                    <a:pt x="332152" y="215841"/>
                  </a:lnTo>
                  <a:lnTo>
                    <a:pt x="337646" y="172167"/>
                  </a:lnTo>
                  <a:lnTo>
                    <a:pt x="332155" y="128492"/>
                  </a:lnTo>
                  <a:lnTo>
                    <a:pt x="315675" y="87136"/>
                  </a:lnTo>
                  <a:lnTo>
                    <a:pt x="288207" y="50420"/>
                  </a:lnTo>
                  <a:lnTo>
                    <a:pt x="252208" y="22407"/>
                  </a:lnTo>
                  <a:lnTo>
                    <a:pt x="211656" y="5600"/>
                  </a:lnTo>
                  <a:lnTo>
                    <a:pt x="168827" y="0"/>
                  </a:lnTo>
                  <a:close/>
                </a:path>
              </a:pathLst>
            </a:custGeom>
            <a:solidFill>
              <a:srgbClr val="FFFFFF"/>
            </a:solidFill>
          </p:spPr>
          <p:txBody>
            <a:bodyPr wrap="square" lIns="0" tIns="0" rIns="0" bIns="0" rtlCol="0"/>
            <a:lstStyle/>
            <a:p>
              <a:endParaRPr/>
            </a:p>
          </p:txBody>
        </p:sp>
        <p:sp>
          <p:nvSpPr>
            <p:cNvPr id="27" name="object 27"/>
            <p:cNvSpPr/>
            <p:nvPr/>
          </p:nvSpPr>
          <p:spPr>
            <a:xfrm>
              <a:off x="2843225" y="2190585"/>
              <a:ext cx="278765" cy="301625"/>
            </a:xfrm>
            <a:custGeom>
              <a:avLst/>
              <a:gdLst/>
              <a:ahLst/>
              <a:cxnLst/>
              <a:rect l="l" t="t" r="r" b="b"/>
              <a:pathLst>
                <a:path w="278764" h="301625">
                  <a:moveTo>
                    <a:pt x="0" y="0"/>
                  </a:moveTo>
                  <a:lnTo>
                    <a:pt x="255905" y="301053"/>
                  </a:lnTo>
                  <a:lnTo>
                    <a:pt x="278472" y="278472"/>
                  </a:lnTo>
                  <a:lnTo>
                    <a:pt x="0" y="0"/>
                  </a:lnTo>
                  <a:close/>
                </a:path>
              </a:pathLst>
            </a:custGeom>
            <a:solidFill>
              <a:srgbClr val="169E86"/>
            </a:solidFill>
          </p:spPr>
          <p:txBody>
            <a:bodyPr wrap="square" lIns="0" tIns="0" rIns="0" bIns="0" rtlCol="0"/>
            <a:lstStyle/>
            <a:p>
              <a:endParaRPr/>
            </a:p>
          </p:txBody>
        </p:sp>
        <p:sp>
          <p:nvSpPr>
            <p:cNvPr id="28" name="object 28"/>
            <p:cNvSpPr/>
            <p:nvPr/>
          </p:nvSpPr>
          <p:spPr>
            <a:xfrm>
              <a:off x="3004129" y="2374063"/>
              <a:ext cx="212574" cy="212577"/>
            </a:xfrm>
            <a:prstGeom prst="rect">
              <a:avLst/>
            </a:prstGeom>
            <a:blipFill>
              <a:blip r:embed="rId2" cstate="print"/>
              <a:stretch>
                <a:fillRect/>
              </a:stretch>
            </a:blipFill>
          </p:spPr>
          <p:txBody>
            <a:bodyPr wrap="square" lIns="0" tIns="0" rIns="0" bIns="0" rtlCol="0"/>
            <a:lstStyle/>
            <a:p>
              <a:endParaRPr/>
            </a:p>
          </p:txBody>
        </p:sp>
        <p:sp>
          <p:nvSpPr>
            <p:cNvPr id="29" name="object 29"/>
            <p:cNvSpPr/>
            <p:nvPr/>
          </p:nvSpPr>
          <p:spPr>
            <a:xfrm>
              <a:off x="4446054" y="2206574"/>
              <a:ext cx="301625" cy="278765"/>
            </a:xfrm>
            <a:custGeom>
              <a:avLst/>
              <a:gdLst/>
              <a:ahLst/>
              <a:cxnLst/>
              <a:rect l="l" t="t" r="r" b="b"/>
              <a:pathLst>
                <a:path w="301625" h="278764">
                  <a:moveTo>
                    <a:pt x="301053" y="0"/>
                  </a:moveTo>
                  <a:lnTo>
                    <a:pt x="0" y="255904"/>
                  </a:lnTo>
                  <a:lnTo>
                    <a:pt x="22580" y="278485"/>
                  </a:lnTo>
                  <a:lnTo>
                    <a:pt x="301053" y="0"/>
                  </a:lnTo>
                  <a:close/>
                </a:path>
              </a:pathLst>
            </a:custGeom>
            <a:solidFill>
              <a:srgbClr val="E92948"/>
            </a:solidFill>
          </p:spPr>
          <p:txBody>
            <a:bodyPr wrap="square" lIns="0" tIns="0" rIns="0" bIns="0" rtlCol="0"/>
            <a:lstStyle/>
            <a:p>
              <a:endParaRPr/>
            </a:p>
          </p:txBody>
        </p:sp>
        <p:sp>
          <p:nvSpPr>
            <p:cNvPr id="30" name="object 30"/>
            <p:cNvSpPr/>
            <p:nvPr/>
          </p:nvSpPr>
          <p:spPr>
            <a:xfrm>
              <a:off x="2939884" y="3655186"/>
              <a:ext cx="1687830" cy="346075"/>
            </a:xfrm>
            <a:custGeom>
              <a:avLst/>
              <a:gdLst/>
              <a:ahLst/>
              <a:cxnLst/>
              <a:rect l="l" t="t" r="r" b="b"/>
              <a:pathLst>
                <a:path w="1687829" h="346075">
                  <a:moveTo>
                    <a:pt x="337642" y="173380"/>
                  </a:moveTo>
                  <a:lnTo>
                    <a:pt x="332155" y="129705"/>
                  </a:lnTo>
                  <a:lnTo>
                    <a:pt x="315671" y="88353"/>
                  </a:lnTo>
                  <a:lnTo>
                    <a:pt x="288213" y="51625"/>
                  </a:lnTo>
                  <a:lnTo>
                    <a:pt x="252209" y="23622"/>
                  </a:lnTo>
                  <a:lnTo>
                    <a:pt x="211658" y="6807"/>
                  </a:lnTo>
                  <a:lnTo>
                    <a:pt x="168833" y="1206"/>
                  </a:lnTo>
                  <a:lnTo>
                    <a:pt x="125996" y="6819"/>
                  </a:lnTo>
                  <a:lnTo>
                    <a:pt x="85445" y="23622"/>
                  </a:lnTo>
                  <a:lnTo>
                    <a:pt x="49453" y="51625"/>
                  </a:lnTo>
                  <a:lnTo>
                    <a:pt x="21971" y="88341"/>
                  </a:lnTo>
                  <a:lnTo>
                    <a:pt x="5486" y="129705"/>
                  </a:lnTo>
                  <a:lnTo>
                    <a:pt x="0" y="173367"/>
                  </a:lnTo>
                  <a:lnTo>
                    <a:pt x="5499" y="217043"/>
                  </a:lnTo>
                  <a:lnTo>
                    <a:pt x="21983" y="258406"/>
                  </a:lnTo>
                  <a:lnTo>
                    <a:pt x="49466" y="295109"/>
                  </a:lnTo>
                  <a:lnTo>
                    <a:pt x="85458" y="323126"/>
                  </a:lnTo>
                  <a:lnTo>
                    <a:pt x="126009" y="339928"/>
                  </a:lnTo>
                  <a:lnTo>
                    <a:pt x="168833" y="345541"/>
                  </a:lnTo>
                  <a:lnTo>
                    <a:pt x="211658" y="339940"/>
                  </a:lnTo>
                  <a:lnTo>
                    <a:pt x="252209" y="323126"/>
                  </a:lnTo>
                  <a:lnTo>
                    <a:pt x="288213" y="295109"/>
                  </a:lnTo>
                  <a:lnTo>
                    <a:pt x="315671" y="258406"/>
                  </a:lnTo>
                  <a:lnTo>
                    <a:pt x="332155" y="217055"/>
                  </a:lnTo>
                  <a:lnTo>
                    <a:pt x="337642" y="173380"/>
                  </a:lnTo>
                  <a:close/>
                </a:path>
                <a:path w="1687829" h="346075">
                  <a:moveTo>
                    <a:pt x="1687322" y="172173"/>
                  </a:moveTo>
                  <a:lnTo>
                    <a:pt x="1681835" y="128498"/>
                  </a:lnTo>
                  <a:lnTo>
                    <a:pt x="1665351" y="87147"/>
                  </a:lnTo>
                  <a:lnTo>
                    <a:pt x="1637893" y="50419"/>
                  </a:lnTo>
                  <a:lnTo>
                    <a:pt x="1601889" y="22415"/>
                  </a:lnTo>
                  <a:lnTo>
                    <a:pt x="1561338" y="5600"/>
                  </a:lnTo>
                  <a:lnTo>
                    <a:pt x="1518513" y="0"/>
                  </a:lnTo>
                  <a:lnTo>
                    <a:pt x="1475676" y="5613"/>
                  </a:lnTo>
                  <a:lnTo>
                    <a:pt x="1435125" y="22415"/>
                  </a:lnTo>
                  <a:lnTo>
                    <a:pt x="1399133" y="50419"/>
                  </a:lnTo>
                  <a:lnTo>
                    <a:pt x="1371650" y="87134"/>
                  </a:lnTo>
                  <a:lnTo>
                    <a:pt x="1355166" y="128498"/>
                  </a:lnTo>
                  <a:lnTo>
                    <a:pt x="1349679" y="172161"/>
                  </a:lnTo>
                  <a:lnTo>
                    <a:pt x="1355178" y="215836"/>
                  </a:lnTo>
                  <a:lnTo>
                    <a:pt x="1371663" y="257200"/>
                  </a:lnTo>
                  <a:lnTo>
                    <a:pt x="1399146" y="293903"/>
                  </a:lnTo>
                  <a:lnTo>
                    <a:pt x="1435138" y="321919"/>
                  </a:lnTo>
                  <a:lnTo>
                    <a:pt x="1475689" y="338721"/>
                  </a:lnTo>
                  <a:lnTo>
                    <a:pt x="1518513" y="344335"/>
                  </a:lnTo>
                  <a:lnTo>
                    <a:pt x="1561338" y="338734"/>
                  </a:lnTo>
                  <a:lnTo>
                    <a:pt x="1601889" y="321919"/>
                  </a:lnTo>
                  <a:lnTo>
                    <a:pt x="1637893" y="293903"/>
                  </a:lnTo>
                  <a:lnTo>
                    <a:pt x="1665351" y="257200"/>
                  </a:lnTo>
                  <a:lnTo>
                    <a:pt x="1681835" y="215849"/>
                  </a:lnTo>
                  <a:lnTo>
                    <a:pt x="1687322" y="172173"/>
                  </a:lnTo>
                  <a:close/>
                </a:path>
              </a:pathLst>
            </a:custGeom>
            <a:solidFill>
              <a:srgbClr val="FFFFFF"/>
            </a:solidFill>
          </p:spPr>
          <p:txBody>
            <a:bodyPr wrap="square" lIns="0" tIns="0" rIns="0" bIns="0" rtlCol="0"/>
            <a:lstStyle/>
            <a:p>
              <a:endParaRPr/>
            </a:p>
          </p:txBody>
        </p:sp>
        <p:sp>
          <p:nvSpPr>
            <p:cNvPr id="31" name="object 31"/>
            <p:cNvSpPr/>
            <p:nvPr/>
          </p:nvSpPr>
          <p:spPr>
            <a:xfrm>
              <a:off x="4447108" y="3816070"/>
              <a:ext cx="278765" cy="301625"/>
            </a:xfrm>
            <a:custGeom>
              <a:avLst/>
              <a:gdLst/>
              <a:ahLst/>
              <a:cxnLst/>
              <a:rect l="l" t="t" r="r" b="b"/>
              <a:pathLst>
                <a:path w="278764" h="301625">
                  <a:moveTo>
                    <a:pt x="22567" y="0"/>
                  </a:moveTo>
                  <a:lnTo>
                    <a:pt x="0" y="22567"/>
                  </a:lnTo>
                  <a:lnTo>
                    <a:pt x="278472" y="301053"/>
                  </a:lnTo>
                  <a:lnTo>
                    <a:pt x="22567" y="0"/>
                  </a:lnTo>
                  <a:close/>
                </a:path>
              </a:pathLst>
            </a:custGeom>
            <a:solidFill>
              <a:srgbClr val="7E7E7E"/>
            </a:solidFill>
          </p:spPr>
          <p:txBody>
            <a:bodyPr wrap="square" lIns="0" tIns="0" rIns="0" bIns="0" rtlCol="0"/>
            <a:lstStyle/>
            <a:p>
              <a:endParaRPr/>
            </a:p>
          </p:txBody>
        </p:sp>
        <p:sp>
          <p:nvSpPr>
            <p:cNvPr id="32" name="object 32"/>
            <p:cNvSpPr/>
            <p:nvPr/>
          </p:nvSpPr>
          <p:spPr>
            <a:xfrm>
              <a:off x="4352108" y="3721058"/>
              <a:ext cx="212575" cy="212572"/>
            </a:xfrm>
            <a:prstGeom prst="rect">
              <a:avLst/>
            </a:prstGeom>
            <a:blipFill>
              <a:blip r:embed="rId3" cstate="print"/>
              <a:stretch>
                <a:fillRect/>
              </a:stretch>
            </a:blipFill>
          </p:spPr>
          <p:txBody>
            <a:bodyPr wrap="square" lIns="0" tIns="0" rIns="0" bIns="0" rtlCol="0"/>
            <a:lstStyle/>
            <a:p>
              <a:endParaRPr/>
            </a:p>
          </p:txBody>
        </p:sp>
        <p:sp>
          <p:nvSpPr>
            <p:cNvPr id="33" name="object 33"/>
            <p:cNvSpPr/>
            <p:nvPr/>
          </p:nvSpPr>
          <p:spPr>
            <a:xfrm>
              <a:off x="3002427" y="3722251"/>
              <a:ext cx="212577" cy="212577"/>
            </a:xfrm>
            <a:prstGeom prst="rect">
              <a:avLst/>
            </a:prstGeom>
            <a:blipFill>
              <a:blip r:embed="rId4" cstate="print"/>
              <a:stretch>
                <a:fillRect/>
              </a:stretch>
            </a:blipFill>
          </p:spPr>
          <p:txBody>
            <a:bodyPr wrap="square" lIns="0" tIns="0" rIns="0" bIns="0" rtlCol="0"/>
            <a:lstStyle/>
            <a:p>
              <a:endParaRPr/>
            </a:p>
          </p:txBody>
        </p:sp>
      </p:grpSp>
      <p:sp>
        <p:nvSpPr>
          <p:cNvPr id="34" name="object 34"/>
          <p:cNvSpPr txBox="1"/>
          <p:nvPr/>
        </p:nvSpPr>
        <p:spPr>
          <a:xfrm>
            <a:off x="3128327" y="2981990"/>
            <a:ext cx="1323340" cy="349885"/>
          </a:xfrm>
          <a:prstGeom prst="rect">
            <a:avLst/>
          </a:prstGeom>
        </p:spPr>
        <p:txBody>
          <a:bodyPr vert="horz" wrap="square" lIns="0" tIns="15875" rIns="0" bIns="0" rtlCol="0">
            <a:spAutoFit/>
          </a:bodyPr>
          <a:lstStyle/>
          <a:p>
            <a:pPr marL="12700">
              <a:lnSpc>
                <a:spcPct val="100000"/>
              </a:lnSpc>
              <a:spcBef>
                <a:spcPts val="125"/>
              </a:spcBef>
            </a:pPr>
            <a:r>
              <a:rPr sz="2100" b="1" spc="-70" dirty="0">
                <a:solidFill>
                  <a:srgbClr val="48494B"/>
                </a:solidFill>
                <a:latin typeface="Verdana"/>
                <a:cs typeface="Verdana"/>
              </a:rPr>
              <a:t>Attitudes</a:t>
            </a:r>
            <a:endParaRPr sz="2100">
              <a:latin typeface="Verdana"/>
              <a:cs typeface="Verdana"/>
            </a:endParaRPr>
          </a:p>
        </p:txBody>
      </p:sp>
      <p:grpSp>
        <p:nvGrpSpPr>
          <p:cNvPr id="35" name="object 35"/>
          <p:cNvGrpSpPr/>
          <p:nvPr/>
        </p:nvGrpSpPr>
        <p:grpSpPr>
          <a:xfrm>
            <a:off x="2818942" y="2301606"/>
            <a:ext cx="1807210" cy="1794510"/>
            <a:chOff x="2818942" y="2301606"/>
            <a:chExt cx="1807210" cy="1794510"/>
          </a:xfrm>
        </p:grpSpPr>
        <p:sp>
          <p:nvSpPr>
            <p:cNvPr id="36" name="object 36"/>
            <p:cNvSpPr/>
            <p:nvPr/>
          </p:nvSpPr>
          <p:spPr>
            <a:xfrm>
              <a:off x="2818942" y="3817264"/>
              <a:ext cx="301625" cy="278765"/>
            </a:xfrm>
            <a:custGeom>
              <a:avLst/>
              <a:gdLst/>
              <a:ahLst/>
              <a:cxnLst/>
              <a:rect l="l" t="t" r="r" b="b"/>
              <a:pathLst>
                <a:path w="301625" h="278764">
                  <a:moveTo>
                    <a:pt x="278485" y="0"/>
                  </a:moveTo>
                  <a:lnTo>
                    <a:pt x="0" y="278485"/>
                  </a:lnTo>
                  <a:lnTo>
                    <a:pt x="301053" y="22567"/>
                  </a:lnTo>
                  <a:lnTo>
                    <a:pt x="278485" y="0"/>
                  </a:lnTo>
                  <a:close/>
                </a:path>
              </a:pathLst>
            </a:custGeom>
            <a:solidFill>
              <a:srgbClr val="FDF764"/>
            </a:solidFill>
          </p:spPr>
          <p:txBody>
            <a:bodyPr wrap="square" lIns="0" tIns="0" rIns="0" bIns="0" rtlCol="0"/>
            <a:lstStyle/>
            <a:p>
              <a:endParaRPr/>
            </a:p>
          </p:txBody>
        </p:sp>
        <p:sp>
          <p:nvSpPr>
            <p:cNvPr id="37" name="object 37"/>
            <p:cNvSpPr/>
            <p:nvPr/>
          </p:nvSpPr>
          <p:spPr>
            <a:xfrm>
              <a:off x="4288504" y="2301606"/>
              <a:ext cx="337820" cy="344805"/>
            </a:xfrm>
            <a:custGeom>
              <a:avLst/>
              <a:gdLst/>
              <a:ahLst/>
              <a:cxnLst/>
              <a:rect l="l" t="t" r="r" b="b"/>
              <a:pathLst>
                <a:path w="337820" h="344805">
                  <a:moveTo>
                    <a:pt x="168827" y="0"/>
                  </a:moveTo>
                  <a:lnTo>
                    <a:pt x="125998" y="5603"/>
                  </a:lnTo>
                  <a:lnTo>
                    <a:pt x="85446" y="22410"/>
                  </a:lnTo>
                  <a:lnTo>
                    <a:pt x="49447" y="50420"/>
                  </a:lnTo>
                  <a:lnTo>
                    <a:pt x="21974" y="87136"/>
                  </a:lnTo>
                  <a:lnTo>
                    <a:pt x="5491" y="128489"/>
                  </a:lnTo>
                  <a:lnTo>
                    <a:pt x="0" y="172162"/>
                  </a:lnTo>
                  <a:lnTo>
                    <a:pt x="5497" y="215835"/>
                  </a:lnTo>
                  <a:lnTo>
                    <a:pt x="21984" y="257189"/>
                  </a:lnTo>
                  <a:lnTo>
                    <a:pt x="49460" y="293904"/>
                  </a:lnTo>
                  <a:lnTo>
                    <a:pt x="85456" y="321914"/>
                  </a:lnTo>
                  <a:lnTo>
                    <a:pt x="126004" y="338721"/>
                  </a:lnTo>
                  <a:lnTo>
                    <a:pt x="168829" y="344325"/>
                  </a:lnTo>
                  <a:lnTo>
                    <a:pt x="211654" y="338724"/>
                  </a:lnTo>
                  <a:lnTo>
                    <a:pt x="252205" y="321918"/>
                  </a:lnTo>
                  <a:lnTo>
                    <a:pt x="288207" y="293904"/>
                  </a:lnTo>
                  <a:lnTo>
                    <a:pt x="315672" y="257193"/>
                  </a:lnTo>
                  <a:lnTo>
                    <a:pt x="332152" y="215841"/>
                  </a:lnTo>
                  <a:lnTo>
                    <a:pt x="337646" y="172167"/>
                  </a:lnTo>
                  <a:lnTo>
                    <a:pt x="332155" y="128492"/>
                  </a:lnTo>
                  <a:lnTo>
                    <a:pt x="315675" y="87136"/>
                  </a:lnTo>
                  <a:lnTo>
                    <a:pt x="288207" y="50420"/>
                  </a:lnTo>
                  <a:lnTo>
                    <a:pt x="252208" y="22407"/>
                  </a:lnTo>
                  <a:lnTo>
                    <a:pt x="211656" y="5600"/>
                  </a:lnTo>
                  <a:lnTo>
                    <a:pt x="168827" y="0"/>
                  </a:lnTo>
                  <a:close/>
                </a:path>
              </a:pathLst>
            </a:custGeom>
            <a:solidFill>
              <a:srgbClr val="FFFFFF"/>
            </a:solidFill>
          </p:spPr>
          <p:txBody>
            <a:bodyPr wrap="square" lIns="0" tIns="0" rIns="0" bIns="0" rtlCol="0"/>
            <a:lstStyle/>
            <a:p>
              <a:endParaRPr/>
            </a:p>
          </p:txBody>
        </p:sp>
        <p:sp>
          <p:nvSpPr>
            <p:cNvPr id="38" name="object 38"/>
            <p:cNvSpPr/>
            <p:nvPr/>
          </p:nvSpPr>
          <p:spPr>
            <a:xfrm>
              <a:off x="4351047" y="2367485"/>
              <a:ext cx="212577" cy="212575"/>
            </a:xfrm>
            <a:prstGeom prst="rect">
              <a:avLst/>
            </a:prstGeom>
            <a:blipFill>
              <a:blip r:embed="rId5" cstate="print"/>
              <a:stretch>
                <a:fillRect/>
              </a:stretch>
            </a:blipFill>
          </p:spPr>
          <p:txBody>
            <a:bodyPr wrap="square" lIns="0" tIns="0" rIns="0" bIns="0" rtlCol="0"/>
            <a:lstStyle/>
            <a:p>
              <a:endParaRPr/>
            </a:p>
          </p:txBody>
        </p:sp>
      </p:grpSp>
      <p:sp>
        <p:nvSpPr>
          <p:cNvPr id="39" name="object 39"/>
          <p:cNvSpPr txBox="1"/>
          <p:nvPr/>
        </p:nvSpPr>
        <p:spPr>
          <a:xfrm>
            <a:off x="707299" y="4664697"/>
            <a:ext cx="6146165" cy="1903085"/>
          </a:xfrm>
          <a:prstGeom prst="rect">
            <a:avLst/>
          </a:prstGeom>
        </p:spPr>
        <p:txBody>
          <a:bodyPr vert="horz" wrap="square" lIns="0" tIns="12700" rIns="0" bIns="0" rtlCol="0">
            <a:spAutoFit/>
          </a:bodyPr>
          <a:lstStyle/>
          <a:p>
            <a:pPr marL="12700" algn="just">
              <a:lnSpc>
                <a:spcPct val="100000"/>
              </a:lnSpc>
              <a:spcBef>
                <a:spcPts val="100"/>
              </a:spcBef>
            </a:pPr>
            <a:r>
              <a:rPr sz="2200" b="1" spc="65" dirty="0">
                <a:solidFill>
                  <a:srgbClr val="4A4B4C"/>
                </a:solidFill>
                <a:latin typeface="Arial"/>
                <a:cs typeface="Arial"/>
              </a:rPr>
              <a:t>Διαπολιτισμικες</a:t>
            </a:r>
            <a:r>
              <a:rPr sz="2200" b="1" spc="-225" dirty="0">
                <a:solidFill>
                  <a:srgbClr val="4A4B4C"/>
                </a:solidFill>
                <a:latin typeface="Arial"/>
                <a:cs typeface="Arial"/>
              </a:rPr>
              <a:t> </a:t>
            </a:r>
            <a:r>
              <a:rPr sz="2200" b="1" spc="45" dirty="0">
                <a:solidFill>
                  <a:srgbClr val="4A4B4C"/>
                </a:solidFill>
                <a:latin typeface="Arial"/>
                <a:cs typeface="Arial"/>
              </a:rPr>
              <a:t>Δεξιοτητες:</a:t>
            </a:r>
            <a:r>
              <a:rPr sz="2200" b="1" spc="-220" dirty="0">
                <a:solidFill>
                  <a:srgbClr val="4A4B4C"/>
                </a:solidFill>
                <a:latin typeface="Arial"/>
                <a:cs typeface="Arial"/>
              </a:rPr>
              <a:t> </a:t>
            </a:r>
            <a:r>
              <a:rPr sz="2200" b="1" spc="114" dirty="0">
                <a:solidFill>
                  <a:srgbClr val="4A4B4C"/>
                </a:solidFill>
                <a:latin typeface="Arial"/>
                <a:cs typeface="Arial"/>
              </a:rPr>
              <a:t>Byram’s</a:t>
            </a:r>
            <a:r>
              <a:rPr sz="2200" b="1" spc="-225" dirty="0">
                <a:solidFill>
                  <a:srgbClr val="4A4B4C"/>
                </a:solidFill>
                <a:latin typeface="Arial"/>
                <a:cs typeface="Arial"/>
              </a:rPr>
              <a:t> </a:t>
            </a:r>
            <a:r>
              <a:rPr sz="2200" b="1" spc="170" dirty="0">
                <a:solidFill>
                  <a:srgbClr val="4A4B4C"/>
                </a:solidFill>
                <a:latin typeface="Arial"/>
                <a:cs typeface="Arial"/>
              </a:rPr>
              <a:t>Model</a:t>
            </a:r>
            <a:endParaRPr sz="2200" dirty="0">
              <a:latin typeface="Arial"/>
              <a:cs typeface="Arial"/>
            </a:endParaRPr>
          </a:p>
          <a:p>
            <a:pPr marL="12700" marR="5080" algn="just">
              <a:lnSpc>
                <a:spcPct val="111100"/>
              </a:lnSpc>
              <a:spcBef>
                <a:spcPts val="1000"/>
              </a:spcBef>
            </a:pPr>
            <a:r>
              <a:rPr sz="1200" spc="-10" dirty="0">
                <a:solidFill>
                  <a:srgbClr val="4A4B4C"/>
                </a:solidFill>
                <a:latin typeface="Noto Sans"/>
                <a:cs typeface="Noto Sans"/>
              </a:rPr>
              <a:t>Κατά την άποψη του Byram (1997), </a:t>
            </a:r>
            <a:r>
              <a:rPr sz="1200" spc="-15" dirty="0">
                <a:solidFill>
                  <a:srgbClr val="4A4B4C"/>
                </a:solidFill>
                <a:latin typeface="Noto Sans"/>
                <a:cs typeface="Noto Sans"/>
              </a:rPr>
              <a:t>ένα </a:t>
            </a:r>
            <a:r>
              <a:rPr sz="1200" spc="-5" dirty="0">
                <a:solidFill>
                  <a:srgbClr val="4A4B4C"/>
                </a:solidFill>
                <a:latin typeface="Noto Sans"/>
                <a:cs typeface="Noto Sans"/>
              </a:rPr>
              <a:t>άτομο </a:t>
            </a:r>
            <a:r>
              <a:rPr sz="1200" spc="-10" dirty="0">
                <a:solidFill>
                  <a:srgbClr val="4A4B4C"/>
                </a:solidFill>
                <a:latin typeface="Noto Sans"/>
                <a:cs typeface="Noto Sans"/>
              </a:rPr>
              <a:t>που </a:t>
            </a:r>
            <a:r>
              <a:rPr sz="1200" spc="-15" dirty="0">
                <a:solidFill>
                  <a:srgbClr val="4A4B4C"/>
                </a:solidFill>
                <a:latin typeface="Noto Sans"/>
                <a:cs typeface="Noto Sans"/>
              </a:rPr>
              <a:t>έχει </a:t>
            </a:r>
            <a:r>
              <a:rPr sz="1200" spc="-10" dirty="0">
                <a:solidFill>
                  <a:srgbClr val="4A4B4C"/>
                </a:solidFill>
                <a:latin typeface="Noto Sans"/>
                <a:cs typeface="Noto Sans"/>
              </a:rPr>
              <a:t>αναπτύξει τ</a:t>
            </a:r>
            <a:r>
              <a:rPr lang="el-GR" sz="1200" spc="-10" dirty="0">
                <a:solidFill>
                  <a:srgbClr val="4A4B4C"/>
                </a:solidFill>
                <a:latin typeface="Noto Sans"/>
                <a:cs typeface="Noto Sans"/>
              </a:rPr>
              <a:t>ην</a:t>
            </a:r>
            <a:r>
              <a:rPr sz="1200" spc="-10" dirty="0">
                <a:solidFill>
                  <a:srgbClr val="4A4B4C"/>
                </a:solidFill>
                <a:latin typeface="Noto Sans"/>
                <a:cs typeface="Noto Sans"/>
              </a:rPr>
              <a:t> </a:t>
            </a:r>
            <a:r>
              <a:rPr sz="1200" b="1" spc="-30" dirty="0">
                <a:solidFill>
                  <a:srgbClr val="4A4B4C"/>
                </a:solidFill>
                <a:latin typeface="Noto Sans"/>
                <a:cs typeface="Noto Sans"/>
              </a:rPr>
              <a:t>ICC </a:t>
            </a:r>
            <a:r>
              <a:rPr sz="1200" spc="-15" dirty="0">
                <a:solidFill>
                  <a:srgbClr val="4A4B4C"/>
                </a:solidFill>
                <a:latin typeface="Noto Sans"/>
                <a:cs typeface="Noto Sans"/>
              </a:rPr>
              <a:t>είναι </a:t>
            </a:r>
            <a:r>
              <a:rPr sz="1200" spc="-10" dirty="0">
                <a:solidFill>
                  <a:srgbClr val="4A4B4C"/>
                </a:solidFill>
                <a:latin typeface="Noto Sans"/>
                <a:cs typeface="Noto Sans"/>
              </a:rPr>
              <a:t>σε θέση  να οικοδομήσει σχέσεις </a:t>
            </a:r>
            <a:r>
              <a:rPr sz="1200" spc="-15" dirty="0">
                <a:solidFill>
                  <a:srgbClr val="4A4B4C"/>
                </a:solidFill>
                <a:latin typeface="Noto Sans"/>
                <a:cs typeface="Noto Sans"/>
              </a:rPr>
              <a:t>ενώ μιλάει </a:t>
            </a:r>
            <a:r>
              <a:rPr sz="1200" spc="-10" dirty="0">
                <a:solidFill>
                  <a:srgbClr val="4A4B4C"/>
                </a:solidFill>
                <a:latin typeface="Noto Sans"/>
                <a:cs typeface="Noto Sans"/>
              </a:rPr>
              <a:t>στην ξένη </a:t>
            </a:r>
            <a:r>
              <a:rPr sz="1200" spc="-15" dirty="0">
                <a:solidFill>
                  <a:srgbClr val="4A4B4C"/>
                </a:solidFill>
                <a:latin typeface="Noto Sans"/>
                <a:cs typeface="Noto Sans"/>
              </a:rPr>
              <a:t>γλώσσα. Επικοινωνεί </a:t>
            </a:r>
            <a:r>
              <a:rPr sz="1200" spc="-10" dirty="0">
                <a:solidFill>
                  <a:srgbClr val="4A4B4C"/>
                </a:solidFill>
                <a:latin typeface="Noto Sans"/>
                <a:cs typeface="Noto Sans"/>
              </a:rPr>
              <a:t>αποτελεσματικά,  λαμβάνοντας</a:t>
            </a:r>
            <a:r>
              <a:rPr sz="1200" spc="-50" dirty="0">
                <a:solidFill>
                  <a:srgbClr val="4A4B4C"/>
                </a:solidFill>
                <a:latin typeface="Noto Sans"/>
                <a:cs typeface="Noto Sans"/>
              </a:rPr>
              <a:t> </a:t>
            </a:r>
            <a:r>
              <a:rPr sz="1200" spc="-10" dirty="0">
                <a:solidFill>
                  <a:srgbClr val="4A4B4C"/>
                </a:solidFill>
                <a:latin typeface="Noto Sans"/>
                <a:cs typeface="Noto Sans"/>
              </a:rPr>
              <a:t>υπόψη</a:t>
            </a:r>
            <a:r>
              <a:rPr sz="1200" spc="-45" dirty="0">
                <a:solidFill>
                  <a:srgbClr val="4A4B4C"/>
                </a:solidFill>
                <a:latin typeface="Noto Sans"/>
                <a:cs typeface="Noto Sans"/>
              </a:rPr>
              <a:t> </a:t>
            </a:r>
            <a:r>
              <a:rPr sz="1200" spc="-10" dirty="0">
                <a:solidFill>
                  <a:srgbClr val="4A4B4C"/>
                </a:solidFill>
                <a:latin typeface="Noto Sans"/>
                <a:cs typeface="Noto Sans"/>
              </a:rPr>
              <a:t>την</a:t>
            </a:r>
            <a:r>
              <a:rPr sz="1200" spc="-45" dirty="0">
                <a:solidFill>
                  <a:srgbClr val="4A4B4C"/>
                </a:solidFill>
                <a:latin typeface="Noto Sans"/>
                <a:cs typeface="Noto Sans"/>
              </a:rPr>
              <a:t> </a:t>
            </a:r>
            <a:r>
              <a:rPr sz="1200" spc="-10" dirty="0">
                <a:solidFill>
                  <a:srgbClr val="4A4B4C"/>
                </a:solidFill>
                <a:latin typeface="Noto Sans"/>
                <a:cs typeface="Noto Sans"/>
              </a:rPr>
              <a:t>άποψή</a:t>
            </a:r>
            <a:r>
              <a:rPr lang="el-GR" sz="1200" spc="-45" dirty="0">
                <a:solidFill>
                  <a:srgbClr val="4A4B4C"/>
                </a:solidFill>
                <a:latin typeface="Noto Sans"/>
                <a:cs typeface="Noto Sans"/>
              </a:rPr>
              <a:t> </a:t>
            </a:r>
            <a:r>
              <a:rPr sz="1200" spc="-15" dirty="0">
                <a:solidFill>
                  <a:srgbClr val="4A4B4C"/>
                </a:solidFill>
                <a:latin typeface="Noto Sans"/>
                <a:cs typeface="Noto Sans"/>
              </a:rPr>
              <a:t>και</a:t>
            </a:r>
            <a:r>
              <a:rPr sz="1200" spc="-45" dirty="0">
                <a:solidFill>
                  <a:srgbClr val="4A4B4C"/>
                </a:solidFill>
                <a:latin typeface="Noto Sans"/>
                <a:cs typeface="Noto Sans"/>
              </a:rPr>
              <a:t> </a:t>
            </a:r>
            <a:r>
              <a:rPr sz="1200" spc="-10" dirty="0">
                <a:solidFill>
                  <a:srgbClr val="4A4B4C"/>
                </a:solidFill>
                <a:latin typeface="Noto Sans"/>
                <a:cs typeface="Noto Sans"/>
              </a:rPr>
              <a:t>τις</a:t>
            </a:r>
            <a:r>
              <a:rPr sz="1200" spc="-45" dirty="0">
                <a:solidFill>
                  <a:srgbClr val="4A4B4C"/>
                </a:solidFill>
                <a:latin typeface="Noto Sans"/>
                <a:cs typeface="Noto Sans"/>
              </a:rPr>
              <a:t> </a:t>
            </a:r>
            <a:r>
              <a:rPr sz="1200" spc="-10" dirty="0">
                <a:solidFill>
                  <a:srgbClr val="4A4B4C"/>
                </a:solidFill>
                <a:latin typeface="Noto Sans"/>
                <a:cs typeface="Noto Sans"/>
              </a:rPr>
              <a:t>ανάγκες</a:t>
            </a:r>
            <a:r>
              <a:rPr sz="1200" spc="-45" dirty="0">
                <a:solidFill>
                  <a:srgbClr val="4A4B4C"/>
                </a:solidFill>
                <a:latin typeface="Noto Sans"/>
                <a:cs typeface="Noto Sans"/>
              </a:rPr>
              <a:t> </a:t>
            </a:r>
            <a:r>
              <a:rPr sz="1200" spc="-10" dirty="0">
                <a:solidFill>
                  <a:srgbClr val="4A4B4C"/>
                </a:solidFill>
                <a:latin typeface="Noto Sans"/>
                <a:cs typeface="Noto Sans"/>
              </a:rPr>
              <a:t>του</a:t>
            </a:r>
            <a:r>
              <a:rPr sz="1200" spc="-45" dirty="0">
                <a:solidFill>
                  <a:srgbClr val="4A4B4C"/>
                </a:solidFill>
                <a:latin typeface="Noto Sans"/>
                <a:cs typeface="Noto Sans"/>
              </a:rPr>
              <a:t> </a:t>
            </a:r>
            <a:r>
              <a:rPr sz="1200" spc="-10" dirty="0">
                <a:solidFill>
                  <a:srgbClr val="4A4B4C"/>
                </a:solidFill>
                <a:latin typeface="Noto Sans"/>
                <a:cs typeface="Noto Sans"/>
              </a:rPr>
              <a:t>άλλου</a:t>
            </a:r>
            <a:r>
              <a:rPr sz="1200" spc="-45" dirty="0">
                <a:solidFill>
                  <a:srgbClr val="4A4B4C"/>
                </a:solidFill>
                <a:latin typeface="Noto Sans"/>
                <a:cs typeface="Noto Sans"/>
              </a:rPr>
              <a:t> </a:t>
            </a:r>
            <a:r>
              <a:rPr sz="1200" spc="-10" dirty="0">
                <a:solidFill>
                  <a:srgbClr val="4A4B4C"/>
                </a:solidFill>
                <a:latin typeface="Noto Sans"/>
                <a:cs typeface="Noto Sans"/>
              </a:rPr>
              <a:t>προσώπου</a:t>
            </a:r>
            <a:r>
              <a:rPr sz="1200" spc="-45" dirty="0">
                <a:solidFill>
                  <a:srgbClr val="4A4B4C"/>
                </a:solidFill>
                <a:latin typeface="Noto Sans"/>
                <a:cs typeface="Noto Sans"/>
              </a:rPr>
              <a:t> </a:t>
            </a:r>
            <a:r>
              <a:rPr sz="1200" dirty="0">
                <a:solidFill>
                  <a:srgbClr val="4A4B4C"/>
                </a:solidFill>
                <a:latin typeface="Noto Sans"/>
                <a:cs typeface="Noto Sans"/>
              </a:rPr>
              <a:t>•</a:t>
            </a:r>
            <a:r>
              <a:rPr sz="1200" spc="-45" dirty="0">
                <a:solidFill>
                  <a:srgbClr val="4A4B4C"/>
                </a:solidFill>
                <a:latin typeface="Noto Sans"/>
                <a:cs typeface="Noto Sans"/>
              </a:rPr>
              <a:t> </a:t>
            </a:r>
            <a:r>
              <a:rPr sz="1200" spc="-15" dirty="0">
                <a:solidFill>
                  <a:srgbClr val="4A4B4C"/>
                </a:solidFill>
                <a:latin typeface="Noto Sans"/>
                <a:cs typeface="Noto Sans"/>
              </a:rPr>
              <a:t>μεσολαβεί  </a:t>
            </a:r>
            <a:r>
              <a:rPr sz="1200" spc="-10" dirty="0">
                <a:solidFill>
                  <a:srgbClr val="4A4B4C"/>
                </a:solidFill>
                <a:latin typeface="Noto Sans"/>
                <a:cs typeface="Noto Sans"/>
              </a:rPr>
              <a:t>σε αλληλεπιδράσεις μεταξύ ανθρώπων </a:t>
            </a:r>
            <a:r>
              <a:rPr sz="1200" spc="-15" dirty="0">
                <a:solidFill>
                  <a:srgbClr val="4A4B4C"/>
                </a:solidFill>
                <a:latin typeface="Noto Sans"/>
                <a:cs typeface="Noto Sans"/>
              </a:rPr>
              <a:t>διαφορετικού </a:t>
            </a:r>
            <a:r>
              <a:rPr sz="1200" spc="-5" dirty="0">
                <a:solidFill>
                  <a:srgbClr val="4A4B4C"/>
                </a:solidFill>
                <a:latin typeface="Noto Sans"/>
                <a:cs typeface="Noto Sans"/>
              </a:rPr>
              <a:t>υποβάθρου </a:t>
            </a:r>
            <a:r>
              <a:rPr sz="1200" spc="-15" dirty="0">
                <a:solidFill>
                  <a:srgbClr val="4A4B4C"/>
                </a:solidFill>
                <a:latin typeface="Noto Sans"/>
                <a:cs typeface="Noto Sans"/>
              </a:rPr>
              <a:t>και </a:t>
            </a:r>
            <a:r>
              <a:rPr sz="1200" spc="-10" dirty="0">
                <a:solidFill>
                  <a:srgbClr val="4A4B4C"/>
                </a:solidFill>
                <a:latin typeface="Noto Sans"/>
                <a:cs typeface="Noto Sans"/>
              </a:rPr>
              <a:t>προσπαθεί να  συνεχίσει να αναπτύσσει </a:t>
            </a:r>
            <a:r>
              <a:rPr sz="1200" spc="-15" dirty="0">
                <a:solidFill>
                  <a:srgbClr val="4A4B4C"/>
                </a:solidFill>
                <a:latin typeface="Noto Sans"/>
                <a:cs typeface="Noto Sans"/>
              </a:rPr>
              <a:t>επικοινωνιακές δεξιότητες. </a:t>
            </a:r>
            <a:r>
              <a:rPr sz="1200" spc="-10" dirty="0">
                <a:solidFill>
                  <a:srgbClr val="4A4B4C"/>
                </a:solidFill>
                <a:latin typeface="Noto Sans"/>
                <a:cs typeface="Noto Sans"/>
              </a:rPr>
              <a:t>Προκειμένου να </a:t>
            </a:r>
            <a:r>
              <a:rPr sz="1200" spc="-15" dirty="0">
                <a:solidFill>
                  <a:srgbClr val="4A4B4C"/>
                </a:solidFill>
                <a:latin typeface="Noto Sans"/>
                <a:cs typeface="Noto Sans"/>
              </a:rPr>
              <a:t>επιτευχθεί </a:t>
            </a:r>
            <a:r>
              <a:rPr sz="1200" spc="-10" dirty="0">
                <a:solidFill>
                  <a:srgbClr val="4A4B4C"/>
                </a:solidFill>
                <a:latin typeface="Noto Sans"/>
                <a:cs typeface="Noto Sans"/>
              </a:rPr>
              <a:t>η  </a:t>
            </a:r>
            <a:r>
              <a:rPr sz="1200" spc="-15" dirty="0">
                <a:solidFill>
                  <a:srgbClr val="4A4B4C"/>
                </a:solidFill>
                <a:latin typeface="Noto Sans"/>
                <a:cs typeface="Noto Sans"/>
              </a:rPr>
              <a:t>διαπολιτισμική </a:t>
            </a:r>
            <a:r>
              <a:rPr sz="1200" spc="-10" dirty="0">
                <a:solidFill>
                  <a:srgbClr val="4A4B4C"/>
                </a:solidFill>
                <a:latin typeface="Noto Sans"/>
                <a:cs typeface="Noto Sans"/>
              </a:rPr>
              <a:t>ικανότητα, πρέπει να αποκτηθούν </a:t>
            </a:r>
            <a:r>
              <a:rPr sz="1200" spc="-5" dirty="0">
                <a:solidFill>
                  <a:srgbClr val="4A4B4C"/>
                </a:solidFill>
                <a:latin typeface="Noto Sans"/>
                <a:cs typeface="Noto Sans"/>
              </a:rPr>
              <a:t>οι </a:t>
            </a:r>
            <a:r>
              <a:rPr sz="1200" b="1" dirty="0">
                <a:solidFill>
                  <a:srgbClr val="4A4B4C"/>
                </a:solidFill>
                <a:latin typeface="Noto Sans"/>
                <a:cs typeface="Noto Sans"/>
              </a:rPr>
              <a:t>ακόλουθες</a:t>
            </a:r>
            <a:r>
              <a:rPr sz="1200" b="1" spc="40" dirty="0">
                <a:solidFill>
                  <a:srgbClr val="4A4B4C"/>
                </a:solidFill>
                <a:latin typeface="Noto Sans"/>
                <a:cs typeface="Noto Sans"/>
              </a:rPr>
              <a:t> </a:t>
            </a:r>
            <a:r>
              <a:rPr sz="1200" b="1" spc="-5" dirty="0">
                <a:solidFill>
                  <a:srgbClr val="4A4B4C"/>
                </a:solidFill>
                <a:latin typeface="Noto Sans"/>
                <a:cs typeface="Noto Sans"/>
              </a:rPr>
              <a:t>δεξιότητες</a:t>
            </a:r>
            <a:r>
              <a:rPr sz="1200" spc="-5" dirty="0">
                <a:solidFill>
                  <a:srgbClr val="4A4B4C"/>
                </a:solidFill>
                <a:latin typeface="Noto Sans"/>
                <a:cs typeface="Noto Sans"/>
              </a:rPr>
              <a:t>:</a:t>
            </a:r>
            <a:endParaRPr sz="1200" dirty="0">
              <a:latin typeface="Noto Sans"/>
              <a:cs typeface="Noto Sans"/>
            </a:endParaRPr>
          </a:p>
        </p:txBody>
      </p:sp>
      <p:grpSp>
        <p:nvGrpSpPr>
          <p:cNvPr id="40" name="object 40"/>
          <p:cNvGrpSpPr/>
          <p:nvPr/>
        </p:nvGrpSpPr>
        <p:grpSpPr>
          <a:xfrm>
            <a:off x="948588" y="6811473"/>
            <a:ext cx="1075055" cy="946150"/>
            <a:chOff x="948588" y="6811473"/>
            <a:chExt cx="1075055" cy="946150"/>
          </a:xfrm>
        </p:grpSpPr>
        <p:sp>
          <p:nvSpPr>
            <p:cNvPr id="41" name="object 41"/>
            <p:cNvSpPr/>
            <p:nvPr/>
          </p:nvSpPr>
          <p:spPr>
            <a:xfrm>
              <a:off x="948588" y="6892022"/>
              <a:ext cx="1075055" cy="865505"/>
            </a:xfrm>
            <a:custGeom>
              <a:avLst/>
              <a:gdLst/>
              <a:ahLst/>
              <a:cxnLst/>
              <a:rect l="l" t="t" r="r" b="b"/>
              <a:pathLst>
                <a:path w="1075055" h="865504">
                  <a:moveTo>
                    <a:pt x="1075042" y="0"/>
                  </a:moveTo>
                  <a:lnTo>
                    <a:pt x="0" y="0"/>
                  </a:lnTo>
                  <a:lnTo>
                    <a:pt x="0" y="729322"/>
                  </a:lnTo>
                  <a:lnTo>
                    <a:pt x="333514" y="729322"/>
                  </a:lnTo>
                  <a:lnTo>
                    <a:pt x="537527" y="865327"/>
                  </a:lnTo>
                  <a:lnTo>
                    <a:pt x="741527" y="729322"/>
                  </a:lnTo>
                  <a:lnTo>
                    <a:pt x="1075042" y="729322"/>
                  </a:lnTo>
                  <a:lnTo>
                    <a:pt x="1075042" y="0"/>
                  </a:lnTo>
                  <a:close/>
                </a:path>
              </a:pathLst>
            </a:custGeom>
            <a:solidFill>
              <a:srgbClr val="169E86"/>
            </a:solidFill>
          </p:spPr>
          <p:txBody>
            <a:bodyPr wrap="square" lIns="0" tIns="0" rIns="0" bIns="0" rtlCol="0"/>
            <a:lstStyle/>
            <a:p>
              <a:endParaRPr/>
            </a:p>
          </p:txBody>
        </p:sp>
        <p:sp>
          <p:nvSpPr>
            <p:cNvPr id="42" name="object 42"/>
            <p:cNvSpPr/>
            <p:nvPr/>
          </p:nvSpPr>
          <p:spPr>
            <a:xfrm>
              <a:off x="1227353" y="6822008"/>
              <a:ext cx="517525" cy="172720"/>
            </a:xfrm>
            <a:custGeom>
              <a:avLst/>
              <a:gdLst/>
              <a:ahLst/>
              <a:cxnLst/>
              <a:rect l="l" t="t" r="r" b="b"/>
              <a:pathLst>
                <a:path w="517525" h="172720">
                  <a:moveTo>
                    <a:pt x="517525" y="0"/>
                  </a:moveTo>
                  <a:lnTo>
                    <a:pt x="0" y="0"/>
                  </a:lnTo>
                  <a:lnTo>
                    <a:pt x="258762" y="172516"/>
                  </a:lnTo>
                  <a:close/>
                </a:path>
              </a:pathLst>
            </a:custGeom>
            <a:solidFill>
              <a:srgbClr val="E6E6E6"/>
            </a:solidFill>
          </p:spPr>
          <p:txBody>
            <a:bodyPr wrap="square" lIns="0" tIns="0" rIns="0" bIns="0" rtlCol="0"/>
            <a:lstStyle/>
            <a:p>
              <a:endParaRPr/>
            </a:p>
          </p:txBody>
        </p:sp>
        <p:sp>
          <p:nvSpPr>
            <p:cNvPr id="43" name="object 43"/>
            <p:cNvSpPr/>
            <p:nvPr/>
          </p:nvSpPr>
          <p:spPr>
            <a:xfrm>
              <a:off x="1227353" y="6822008"/>
              <a:ext cx="517525" cy="172720"/>
            </a:xfrm>
            <a:custGeom>
              <a:avLst/>
              <a:gdLst/>
              <a:ahLst/>
              <a:cxnLst/>
              <a:rect l="l" t="t" r="r" b="b"/>
              <a:pathLst>
                <a:path w="517525" h="172720">
                  <a:moveTo>
                    <a:pt x="264604" y="168617"/>
                  </a:moveTo>
                  <a:lnTo>
                    <a:pt x="488569" y="19303"/>
                  </a:lnTo>
                  <a:lnTo>
                    <a:pt x="517525" y="0"/>
                  </a:lnTo>
                  <a:lnTo>
                    <a:pt x="482727" y="0"/>
                  </a:lnTo>
                  <a:lnTo>
                    <a:pt x="34785" y="0"/>
                  </a:lnTo>
                  <a:lnTo>
                    <a:pt x="0" y="0"/>
                  </a:lnTo>
                  <a:lnTo>
                    <a:pt x="28943" y="19303"/>
                  </a:lnTo>
                  <a:lnTo>
                    <a:pt x="252920" y="168617"/>
                  </a:lnTo>
                  <a:lnTo>
                    <a:pt x="258762" y="172516"/>
                  </a:lnTo>
                  <a:lnTo>
                    <a:pt x="264604" y="168617"/>
                  </a:lnTo>
                  <a:close/>
                </a:path>
              </a:pathLst>
            </a:custGeom>
            <a:ln w="21069">
              <a:solidFill>
                <a:srgbClr val="FFFFFF"/>
              </a:solidFill>
            </a:ln>
          </p:spPr>
          <p:txBody>
            <a:bodyPr wrap="square" lIns="0" tIns="0" rIns="0" bIns="0" rtlCol="0"/>
            <a:lstStyle/>
            <a:p>
              <a:endParaRPr/>
            </a:p>
          </p:txBody>
        </p:sp>
      </p:grpSp>
      <p:grpSp>
        <p:nvGrpSpPr>
          <p:cNvPr id="44" name="object 44"/>
          <p:cNvGrpSpPr/>
          <p:nvPr/>
        </p:nvGrpSpPr>
        <p:grpSpPr>
          <a:xfrm>
            <a:off x="5536349" y="6811473"/>
            <a:ext cx="1075055" cy="946150"/>
            <a:chOff x="5536349" y="6811473"/>
            <a:chExt cx="1075055" cy="946150"/>
          </a:xfrm>
        </p:grpSpPr>
        <p:sp>
          <p:nvSpPr>
            <p:cNvPr id="45" name="object 45"/>
            <p:cNvSpPr/>
            <p:nvPr/>
          </p:nvSpPr>
          <p:spPr>
            <a:xfrm>
              <a:off x="5536349" y="6892022"/>
              <a:ext cx="1075055" cy="865505"/>
            </a:xfrm>
            <a:custGeom>
              <a:avLst/>
              <a:gdLst/>
              <a:ahLst/>
              <a:cxnLst/>
              <a:rect l="l" t="t" r="r" b="b"/>
              <a:pathLst>
                <a:path w="1075054" h="865504">
                  <a:moveTo>
                    <a:pt x="1075042" y="0"/>
                  </a:moveTo>
                  <a:lnTo>
                    <a:pt x="0" y="0"/>
                  </a:lnTo>
                  <a:lnTo>
                    <a:pt x="0" y="729322"/>
                  </a:lnTo>
                  <a:lnTo>
                    <a:pt x="333514" y="729322"/>
                  </a:lnTo>
                  <a:lnTo>
                    <a:pt x="537527" y="865327"/>
                  </a:lnTo>
                  <a:lnTo>
                    <a:pt x="741527" y="729322"/>
                  </a:lnTo>
                  <a:lnTo>
                    <a:pt x="1075042" y="729322"/>
                  </a:lnTo>
                  <a:lnTo>
                    <a:pt x="1075042" y="0"/>
                  </a:lnTo>
                  <a:close/>
                </a:path>
              </a:pathLst>
            </a:custGeom>
            <a:solidFill>
              <a:srgbClr val="169E86"/>
            </a:solidFill>
          </p:spPr>
          <p:txBody>
            <a:bodyPr wrap="square" lIns="0" tIns="0" rIns="0" bIns="0" rtlCol="0"/>
            <a:lstStyle/>
            <a:p>
              <a:endParaRPr/>
            </a:p>
          </p:txBody>
        </p:sp>
        <p:sp>
          <p:nvSpPr>
            <p:cNvPr id="46" name="object 46"/>
            <p:cNvSpPr/>
            <p:nvPr/>
          </p:nvSpPr>
          <p:spPr>
            <a:xfrm>
              <a:off x="5815114" y="6822008"/>
              <a:ext cx="517525" cy="172720"/>
            </a:xfrm>
            <a:custGeom>
              <a:avLst/>
              <a:gdLst/>
              <a:ahLst/>
              <a:cxnLst/>
              <a:rect l="l" t="t" r="r" b="b"/>
              <a:pathLst>
                <a:path w="517525" h="172720">
                  <a:moveTo>
                    <a:pt x="517524" y="0"/>
                  </a:moveTo>
                  <a:lnTo>
                    <a:pt x="0" y="0"/>
                  </a:lnTo>
                  <a:lnTo>
                    <a:pt x="258762" y="172516"/>
                  </a:lnTo>
                  <a:close/>
                </a:path>
              </a:pathLst>
            </a:custGeom>
            <a:solidFill>
              <a:srgbClr val="E6E6E6"/>
            </a:solidFill>
          </p:spPr>
          <p:txBody>
            <a:bodyPr wrap="square" lIns="0" tIns="0" rIns="0" bIns="0" rtlCol="0"/>
            <a:lstStyle/>
            <a:p>
              <a:endParaRPr/>
            </a:p>
          </p:txBody>
        </p:sp>
        <p:sp>
          <p:nvSpPr>
            <p:cNvPr id="47" name="object 47"/>
            <p:cNvSpPr/>
            <p:nvPr/>
          </p:nvSpPr>
          <p:spPr>
            <a:xfrm>
              <a:off x="5815114" y="6822008"/>
              <a:ext cx="517525" cy="172720"/>
            </a:xfrm>
            <a:custGeom>
              <a:avLst/>
              <a:gdLst/>
              <a:ahLst/>
              <a:cxnLst/>
              <a:rect l="l" t="t" r="r" b="b"/>
              <a:pathLst>
                <a:path w="517525" h="172720">
                  <a:moveTo>
                    <a:pt x="264604" y="168617"/>
                  </a:moveTo>
                  <a:lnTo>
                    <a:pt x="488568" y="19303"/>
                  </a:lnTo>
                  <a:lnTo>
                    <a:pt x="517524" y="0"/>
                  </a:lnTo>
                  <a:lnTo>
                    <a:pt x="482726" y="0"/>
                  </a:lnTo>
                  <a:lnTo>
                    <a:pt x="34785" y="0"/>
                  </a:lnTo>
                  <a:lnTo>
                    <a:pt x="0" y="0"/>
                  </a:lnTo>
                  <a:lnTo>
                    <a:pt x="28943" y="19303"/>
                  </a:lnTo>
                  <a:lnTo>
                    <a:pt x="252920" y="168617"/>
                  </a:lnTo>
                  <a:lnTo>
                    <a:pt x="258762" y="172516"/>
                  </a:lnTo>
                  <a:lnTo>
                    <a:pt x="264604" y="168617"/>
                  </a:lnTo>
                  <a:close/>
                </a:path>
              </a:pathLst>
            </a:custGeom>
            <a:ln w="21069">
              <a:solidFill>
                <a:srgbClr val="FFFFFF"/>
              </a:solidFill>
            </a:ln>
          </p:spPr>
          <p:txBody>
            <a:bodyPr wrap="square" lIns="0" tIns="0" rIns="0" bIns="0" rtlCol="0"/>
            <a:lstStyle/>
            <a:p>
              <a:endParaRPr/>
            </a:p>
          </p:txBody>
        </p:sp>
      </p:grpSp>
      <p:grpSp>
        <p:nvGrpSpPr>
          <p:cNvPr id="48" name="object 48"/>
          <p:cNvGrpSpPr/>
          <p:nvPr/>
        </p:nvGrpSpPr>
        <p:grpSpPr>
          <a:xfrm>
            <a:off x="2095525" y="6811473"/>
            <a:ext cx="1075055" cy="946150"/>
            <a:chOff x="2095525" y="6811473"/>
            <a:chExt cx="1075055" cy="946150"/>
          </a:xfrm>
        </p:grpSpPr>
        <p:sp>
          <p:nvSpPr>
            <p:cNvPr id="49" name="object 49"/>
            <p:cNvSpPr/>
            <p:nvPr/>
          </p:nvSpPr>
          <p:spPr>
            <a:xfrm>
              <a:off x="2095525" y="6892023"/>
              <a:ext cx="1075055" cy="729615"/>
            </a:xfrm>
            <a:custGeom>
              <a:avLst/>
              <a:gdLst/>
              <a:ahLst/>
              <a:cxnLst/>
              <a:rect l="l" t="t" r="r" b="b"/>
              <a:pathLst>
                <a:path w="1075055" h="729615">
                  <a:moveTo>
                    <a:pt x="1075055" y="0"/>
                  </a:moveTo>
                  <a:lnTo>
                    <a:pt x="0" y="0"/>
                  </a:lnTo>
                  <a:lnTo>
                    <a:pt x="0" y="729322"/>
                  </a:lnTo>
                  <a:lnTo>
                    <a:pt x="1075055" y="729322"/>
                  </a:lnTo>
                  <a:lnTo>
                    <a:pt x="1075055" y="0"/>
                  </a:lnTo>
                  <a:close/>
                </a:path>
              </a:pathLst>
            </a:custGeom>
            <a:solidFill>
              <a:srgbClr val="E92948"/>
            </a:solidFill>
          </p:spPr>
          <p:txBody>
            <a:bodyPr wrap="square" lIns="0" tIns="0" rIns="0" bIns="0" rtlCol="0"/>
            <a:lstStyle/>
            <a:p>
              <a:endParaRPr/>
            </a:p>
          </p:txBody>
        </p:sp>
        <p:sp>
          <p:nvSpPr>
            <p:cNvPr id="50" name="object 50"/>
            <p:cNvSpPr/>
            <p:nvPr/>
          </p:nvSpPr>
          <p:spPr>
            <a:xfrm>
              <a:off x="2374303" y="6822008"/>
              <a:ext cx="517525" cy="172720"/>
            </a:xfrm>
            <a:custGeom>
              <a:avLst/>
              <a:gdLst/>
              <a:ahLst/>
              <a:cxnLst/>
              <a:rect l="l" t="t" r="r" b="b"/>
              <a:pathLst>
                <a:path w="517525" h="172720">
                  <a:moveTo>
                    <a:pt x="517525" y="0"/>
                  </a:moveTo>
                  <a:lnTo>
                    <a:pt x="0" y="0"/>
                  </a:lnTo>
                  <a:lnTo>
                    <a:pt x="258762" y="172516"/>
                  </a:lnTo>
                  <a:close/>
                </a:path>
              </a:pathLst>
            </a:custGeom>
            <a:solidFill>
              <a:srgbClr val="E6E6E6"/>
            </a:solidFill>
          </p:spPr>
          <p:txBody>
            <a:bodyPr wrap="square" lIns="0" tIns="0" rIns="0" bIns="0" rtlCol="0"/>
            <a:lstStyle/>
            <a:p>
              <a:endParaRPr/>
            </a:p>
          </p:txBody>
        </p:sp>
        <p:sp>
          <p:nvSpPr>
            <p:cNvPr id="51" name="object 51"/>
            <p:cNvSpPr/>
            <p:nvPr/>
          </p:nvSpPr>
          <p:spPr>
            <a:xfrm>
              <a:off x="2374303" y="6822008"/>
              <a:ext cx="517525" cy="172720"/>
            </a:xfrm>
            <a:custGeom>
              <a:avLst/>
              <a:gdLst/>
              <a:ahLst/>
              <a:cxnLst/>
              <a:rect l="l" t="t" r="r" b="b"/>
              <a:pathLst>
                <a:path w="517525" h="172720">
                  <a:moveTo>
                    <a:pt x="264604" y="168617"/>
                  </a:moveTo>
                  <a:lnTo>
                    <a:pt x="488569" y="19303"/>
                  </a:lnTo>
                  <a:lnTo>
                    <a:pt x="517525" y="0"/>
                  </a:lnTo>
                  <a:lnTo>
                    <a:pt x="482727" y="0"/>
                  </a:lnTo>
                  <a:lnTo>
                    <a:pt x="34785" y="0"/>
                  </a:lnTo>
                  <a:lnTo>
                    <a:pt x="0" y="0"/>
                  </a:lnTo>
                  <a:lnTo>
                    <a:pt x="28943" y="19303"/>
                  </a:lnTo>
                  <a:lnTo>
                    <a:pt x="252920" y="168617"/>
                  </a:lnTo>
                  <a:lnTo>
                    <a:pt x="258762" y="172516"/>
                  </a:lnTo>
                  <a:lnTo>
                    <a:pt x="264604" y="168617"/>
                  </a:lnTo>
                  <a:close/>
                </a:path>
              </a:pathLst>
            </a:custGeom>
            <a:ln w="21069">
              <a:solidFill>
                <a:srgbClr val="FFFFFF"/>
              </a:solidFill>
            </a:ln>
          </p:spPr>
          <p:txBody>
            <a:bodyPr wrap="square" lIns="0" tIns="0" rIns="0" bIns="0" rtlCol="0"/>
            <a:lstStyle/>
            <a:p>
              <a:endParaRPr/>
            </a:p>
          </p:txBody>
        </p:sp>
        <p:sp>
          <p:nvSpPr>
            <p:cNvPr id="52" name="object 52"/>
            <p:cNvSpPr/>
            <p:nvPr/>
          </p:nvSpPr>
          <p:spPr>
            <a:xfrm>
              <a:off x="2409101" y="7608036"/>
              <a:ext cx="448309" cy="149860"/>
            </a:xfrm>
            <a:custGeom>
              <a:avLst/>
              <a:gdLst/>
              <a:ahLst/>
              <a:cxnLst/>
              <a:rect l="l" t="t" r="r" b="b"/>
              <a:pathLst>
                <a:path w="448310" h="149859">
                  <a:moveTo>
                    <a:pt x="447928" y="0"/>
                  </a:moveTo>
                  <a:lnTo>
                    <a:pt x="0" y="0"/>
                  </a:lnTo>
                  <a:lnTo>
                    <a:pt x="223964" y="149313"/>
                  </a:lnTo>
                  <a:lnTo>
                    <a:pt x="447928" y="0"/>
                  </a:lnTo>
                  <a:close/>
                </a:path>
              </a:pathLst>
            </a:custGeom>
            <a:solidFill>
              <a:srgbClr val="E92948"/>
            </a:solidFill>
          </p:spPr>
          <p:txBody>
            <a:bodyPr wrap="square" lIns="0" tIns="0" rIns="0" bIns="0" rtlCol="0"/>
            <a:lstStyle/>
            <a:p>
              <a:endParaRPr/>
            </a:p>
          </p:txBody>
        </p:sp>
      </p:grpSp>
      <p:grpSp>
        <p:nvGrpSpPr>
          <p:cNvPr id="53" name="object 53"/>
          <p:cNvGrpSpPr/>
          <p:nvPr/>
        </p:nvGrpSpPr>
        <p:grpSpPr>
          <a:xfrm>
            <a:off x="4389411" y="6811473"/>
            <a:ext cx="1075055" cy="946150"/>
            <a:chOff x="4389411" y="6811473"/>
            <a:chExt cx="1075055" cy="946150"/>
          </a:xfrm>
        </p:grpSpPr>
        <p:sp>
          <p:nvSpPr>
            <p:cNvPr id="54" name="object 54"/>
            <p:cNvSpPr/>
            <p:nvPr/>
          </p:nvSpPr>
          <p:spPr>
            <a:xfrm>
              <a:off x="4389411" y="6892023"/>
              <a:ext cx="1075055" cy="729615"/>
            </a:xfrm>
            <a:custGeom>
              <a:avLst/>
              <a:gdLst/>
              <a:ahLst/>
              <a:cxnLst/>
              <a:rect l="l" t="t" r="r" b="b"/>
              <a:pathLst>
                <a:path w="1075054" h="729615">
                  <a:moveTo>
                    <a:pt x="1075055" y="0"/>
                  </a:moveTo>
                  <a:lnTo>
                    <a:pt x="0" y="0"/>
                  </a:lnTo>
                  <a:lnTo>
                    <a:pt x="0" y="729322"/>
                  </a:lnTo>
                  <a:lnTo>
                    <a:pt x="1075055" y="729322"/>
                  </a:lnTo>
                  <a:lnTo>
                    <a:pt x="1075055" y="0"/>
                  </a:lnTo>
                  <a:close/>
                </a:path>
              </a:pathLst>
            </a:custGeom>
            <a:solidFill>
              <a:srgbClr val="E92948"/>
            </a:solidFill>
          </p:spPr>
          <p:txBody>
            <a:bodyPr wrap="square" lIns="0" tIns="0" rIns="0" bIns="0" rtlCol="0"/>
            <a:lstStyle/>
            <a:p>
              <a:endParaRPr/>
            </a:p>
          </p:txBody>
        </p:sp>
        <p:sp>
          <p:nvSpPr>
            <p:cNvPr id="55" name="object 55"/>
            <p:cNvSpPr/>
            <p:nvPr/>
          </p:nvSpPr>
          <p:spPr>
            <a:xfrm>
              <a:off x="4668176" y="6822008"/>
              <a:ext cx="517525" cy="172720"/>
            </a:xfrm>
            <a:custGeom>
              <a:avLst/>
              <a:gdLst/>
              <a:ahLst/>
              <a:cxnLst/>
              <a:rect l="l" t="t" r="r" b="b"/>
              <a:pathLst>
                <a:path w="517525" h="172720">
                  <a:moveTo>
                    <a:pt x="517524" y="0"/>
                  </a:moveTo>
                  <a:lnTo>
                    <a:pt x="0" y="0"/>
                  </a:lnTo>
                  <a:lnTo>
                    <a:pt x="258762" y="172516"/>
                  </a:lnTo>
                  <a:close/>
                </a:path>
              </a:pathLst>
            </a:custGeom>
            <a:solidFill>
              <a:srgbClr val="E6E6E6"/>
            </a:solidFill>
          </p:spPr>
          <p:txBody>
            <a:bodyPr wrap="square" lIns="0" tIns="0" rIns="0" bIns="0" rtlCol="0"/>
            <a:lstStyle/>
            <a:p>
              <a:endParaRPr/>
            </a:p>
          </p:txBody>
        </p:sp>
        <p:sp>
          <p:nvSpPr>
            <p:cNvPr id="56" name="object 56"/>
            <p:cNvSpPr/>
            <p:nvPr/>
          </p:nvSpPr>
          <p:spPr>
            <a:xfrm>
              <a:off x="4668176" y="6822008"/>
              <a:ext cx="517525" cy="172720"/>
            </a:xfrm>
            <a:custGeom>
              <a:avLst/>
              <a:gdLst/>
              <a:ahLst/>
              <a:cxnLst/>
              <a:rect l="l" t="t" r="r" b="b"/>
              <a:pathLst>
                <a:path w="517525" h="172720">
                  <a:moveTo>
                    <a:pt x="264604" y="168617"/>
                  </a:moveTo>
                  <a:lnTo>
                    <a:pt x="488568" y="19303"/>
                  </a:lnTo>
                  <a:lnTo>
                    <a:pt x="517524" y="0"/>
                  </a:lnTo>
                  <a:lnTo>
                    <a:pt x="482726" y="0"/>
                  </a:lnTo>
                  <a:lnTo>
                    <a:pt x="34785" y="0"/>
                  </a:lnTo>
                  <a:lnTo>
                    <a:pt x="0" y="0"/>
                  </a:lnTo>
                  <a:lnTo>
                    <a:pt x="28943" y="19303"/>
                  </a:lnTo>
                  <a:lnTo>
                    <a:pt x="252920" y="168617"/>
                  </a:lnTo>
                  <a:lnTo>
                    <a:pt x="258762" y="172516"/>
                  </a:lnTo>
                  <a:lnTo>
                    <a:pt x="264604" y="168617"/>
                  </a:lnTo>
                  <a:close/>
                </a:path>
              </a:pathLst>
            </a:custGeom>
            <a:ln w="21069">
              <a:solidFill>
                <a:srgbClr val="FFFFFF"/>
              </a:solidFill>
            </a:ln>
          </p:spPr>
          <p:txBody>
            <a:bodyPr wrap="square" lIns="0" tIns="0" rIns="0" bIns="0" rtlCol="0"/>
            <a:lstStyle/>
            <a:p>
              <a:endParaRPr/>
            </a:p>
          </p:txBody>
        </p:sp>
        <p:sp>
          <p:nvSpPr>
            <p:cNvPr id="57" name="object 57"/>
            <p:cNvSpPr/>
            <p:nvPr/>
          </p:nvSpPr>
          <p:spPr>
            <a:xfrm>
              <a:off x="4702974" y="7608036"/>
              <a:ext cx="448309" cy="149860"/>
            </a:xfrm>
            <a:custGeom>
              <a:avLst/>
              <a:gdLst/>
              <a:ahLst/>
              <a:cxnLst/>
              <a:rect l="l" t="t" r="r" b="b"/>
              <a:pathLst>
                <a:path w="448310" h="149859">
                  <a:moveTo>
                    <a:pt x="447928" y="0"/>
                  </a:moveTo>
                  <a:lnTo>
                    <a:pt x="0" y="0"/>
                  </a:lnTo>
                  <a:lnTo>
                    <a:pt x="223964" y="149313"/>
                  </a:lnTo>
                  <a:lnTo>
                    <a:pt x="447928" y="0"/>
                  </a:lnTo>
                  <a:close/>
                </a:path>
              </a:pathLst>
            </a:custGeom>
            <a:solidFill>
              <a:srgbClr val="E92948"/>
            </a:solidFill>
          </p:spPr>
          <p:txBody>
            <a:bodyPr wrap="square" lIns="0" tIns="0" rIns="0" bIns="0" rtlCol="0"/>
            <a:lstStyle/>
            <a:p>
              <a:endParaRPr/>
            </a:p>
          </p:txBody>
        </p:sp>
      </p:grpSp>
      <p:grpSp>
        <p:nvGrpSpPr>
          <p:cNvPr id="58" name="object 58"/>
          <p:cNvGrpSpPr/>
          <p:nvPr/>
        </p:nvGrpSpPr>
        <p:grpSpPr>
          <a:xfrm>
            <a:off x="3242475" y="6811473"/>
            <a:ext cx="1075055" cy="946150"/>
            <a:chOff x="3242475" y="6811473"/>
            <a:chExt cx="1075055" cy="946150"/>
          </a:xfrm>
        </p:grpSpPr>
        <p:sp>
          <p:nvSpPr>
            <p:cNvPr id="59" name="object 59"/>
            <p:cNvSpPr/>
            <p:nvPr/>
          </p:nvSpPr>
          <p:spPr>
            <a:xfrm>
              <a:off x="3242475" y="6892023"/>
              <a:ext cx="1075055" cy="729615"/>
            </a:xfrm>
            <a:custGeom>
              <a:avLst/>
              <a:gdLst/>
              <a:ahLst/>
              <a:cxnLst/>
              <a:rect l="l" t="t" r="r" b="b"/>
              <a:pathLst>
                <a:path w="1075054" h="729615">
                  <a:moveTo>
                    <a:pt x="1075054" y="0"/>
                  </a:moveTo>
                  <a:lnTo>
                    <a:pt x="0" y="0"/>
                  </a:lnTo>
                  <a:lnTo>
                    <a:pt x="0" y="729322"/>
                  </a:lnTo>
                  <a:lnTo>
                    <a:pt x="1075054" y="729322"/>
                  </a:lnTo>
                  <a:lnTo>
                    <a:pt x="1075054" y="0"/>
                  </a:lnTo>
                  <a:close/>
                </a:path>
              </a:pathLst>
            </a:custGeom>
            <a:solidFill>
              <a:srgbClr val="169E86"/>
            </a:solidFill>
          </p:spPr>
          <p:txBody>
            <a:bodyPr wrap="square" lIns="0" tIns="0" rIns="0" bIns="0" rtlCol="0"/>
            <a:lstStyle/>
            <a:p>
              <a:endParaRPr/>
            </a:p>
          </p:txBody>
        </p:sp>
        <p:sp>
          <p:nvSpPr>
            <p:cNvPr id="60" name="object 60"/>
            <p:cNvSpPr/>
            <p:nvPr/>
          </p:nvSpPr>
          <p:spPr>
            <a:xfrm>
              <a:off x="3521240" y="6822008"/>
              <a:ext cx="517525" cy="172720"/>
            </a:xfrm>
            <a:custGeom>
              <a:avLst/>
              <a:gdLst/>
              <a:ahLst/>
              <a:cxnLst/>
              <a:rect l="l" t="t" r="r" b="b"/>
              <a:pathLst>
                <a:path w="517525" h="172720">
                  <a:moveTo>
                    <a:pt x="517524" y="0"/>
                  </a:moveTo>
                  <a:lnTo>
                    <a:pt x="0" y="0"/>
                  </a:lnTo>
                  <a:lnTo>
                    <a:pt x="258762" y="172516"/>
                  </a:lnTo>
                  <a:close/>
                </a:path>
              </a:pathLst>
            </a:custGeom>
            <a:solidFill>
              <a:srgbClr val="E6E6E6"/>
            </a:solidFill>
          </p:spPr>
          <p:txBody>
            <a:bodyPr wrap="square" lIns="0" tIns="0" rIns="0" bIns="0" rtlCol="0"/>
            <a:lstStyle/>
            <a:p>
              <a:endParaRPr/>
            </a:p>
          </p:txBody>
        </p:sp>
        <p:sp>
          <p:nvSpPr>
            <p:cNvPr id="61" name="object 61"/>
            <p:cNvSpPr/>
            <p:nvPr/>
          </p:nvSpPr>
          <p:spPr>
            <a:xfrm>
              <a:off x="3521240" y="6822008"/>
              <a:ext cx="517525" cy="172720"/>
            </a:xfrm>
            <a:custGeom>
              <a:avLst/>
              <a:gdLst/>
              <a:ahLst/>
              <a:cxnLst/>
              <a:rect l="l" t="t" r="r" b="b"/>
              <a:pathLst>
                <a:path w="517525" h="172720">
                  <a:moveTo>
                    <a:pt x="264604" y="168617"/>
                  </a:moveTo>
                  <a:lnTo>
                    <a:pt x="488568" y="19303"/>
                  </a:lnTo>
                  <a:lnTo>
                    <a:pt x="517524" y="0"/>
                  </a:lnTo>
                  <a:lnTo>
                    <a:pt x="482726" y="0"/>
                  </a:lnTo>
                  <a:lnTo>
                    <a:pt x="34785" y="0"/>
                  </a:lnTo>
                  <a:lnTo>
                    <a:pt x="0" y="0"/>
                  </a:lnTo>
                  <a:lnTo>
                    <a:pt x="28943" y="19303"/>
                  </a:lnTo>
                  <a:lnTo>
                    <a:pt x="252920" y="168617"/>
                  </a:lnTo>
                  <a:lnTo>
                    <a:pt x="258762" y="172516"/>
                  </a:lnTo>
                  <a:lnTo>
                    <a:pt x="264604" y="168617"/>
                  </a:lnTo>
                  <a:close/>
                </a:path>
              </a:pathLst>
            </a:custGeom>
            <a:ln w="21069">
              <a:solidFill>
                <a:srgbClr val="FFFFFF"/>
              </a:solidFill>
            </a:ln>
          </p:spPr>
          <p:txBody>
            <a:bodyPr wrap="square" lIns="0" tIns="0" rIns="0" bIns="0" rtlCol="0"/>
            <a:lstStyle/>
            <a:p>
              <a:endParaRPr/>
            </a:p>
          </p:txBody>
        </p:sp>
        <p:sp>
          <p:nvSpPr>
            <p:cNvPr id="62" name="object 62"/>
            <p:cNvSpPr/>
            <p:nvPr/>
          </p:nvSpPr>
          <p:spPr>
            <a:xfrm>
              <a:off x="3556038" y="7608036"/>
              <a:ext cx="448309" cy="149860"/>
            </a:xfrm>
            <a:custGeom>
              <a:avLst/>
              <a:gdLst/>
              <a:ahLst/>
              <a:cxnLst/>
              <a:rect l="l" t="t" r="r" b="b"/>
              <a:pathLst>
                <a:path w="448310" h="149859">
                  <a:moveTo>
                    <a:pt x="447928" y="0"/>
                  </a:moveTo>
                  <a:lnTo>
                    <a:pt x="0" y="0"/>
                  </a:lnTo>
                  <a:lnTo>
                    <a:pt x="223964" y="149313"/>
                  </a:lnTo>
                  <a:lnTo>
                    <a:pt x="447928" y="0"/>
                  </a:lnTo>
                  <a:close/>
                </a:path>
              </a:pathLst>
            </a:custGeom>
            <a:solidFill>
              <a:srgbClr val="169E86"/>
            </a:solidFill>
          </p:spPr>
          <p:txBody>
            <a:bodyPr wrap="square" lIns="0" tIns="0" rIns="0" bIns="0" rtlCol="0"/>
            <a:lstStyle/>
            <a:p>
              <a:endParaRPr/>
            </a:p>
          </p:txBody>
        </p:sp>
      </p:grpSp>
      <p:graphicFrame>
        <p:nvGraphicFramePr>
          <p:cNvPr id="63" name="object 63"/>
          <p:cNvGraphicFramePr>
            <a:graphicFrameLocks noGrp="1"/>
          </p:cNvGraphicFramePr>
          <p:nvPr/>
        </p:nvGraphicFramePr>
        <p:xfrm>
          <a:off x="938053" y="6524485"/>
          <a:ext cx="5665467" cy="3018895"/>
        </p:xfrm>
        <a:graphic>
          <a:graphicData uri="http://schemas.openxmlformats.org/drawingml/2006/table">
            <a:tbl>
              <a:tblPr firstRow="1" bandRow="1">
                <a:tableStyleId>{2D5ABB26-0587-4C30-8999-92F81FD0307C}</a:tableStyleId>
              </a:tblPr>
              <a:tblGrid>
                <a:gridCol w="316865">
                  <a:extLst>
                    <a:ext uri="{9D8B030D-6E8A-4147-A177-3AD203B41FA5}">
                      <a16:colId xmlns:a16="http://schemas.microsoft.com/office/drawing/2014/main" val="20000"/>
                    </a:ext>
                  </a:extLst>
                </a:gridCol>
                <a:gridCol w="794385">
                  <a:extLst>
                    <a:ext uri="{9D8B030D-6E8A-4147-A177-3AD203B41FA5}">
                      <a16:colId xmlns:a16="http://schemas.microsoft.com/office/drawing/2014/main" val="20001"/>
                    </a:ext>
                  </a:extLst>
                </a:gridCol>
                <a:gridCol w="1147445">
                  <a:extLst>
                    <a:ext uri="{9D8B030D-6E8A-4147-A177-3AD203B41FA5}">
                      <a16:colId xmlns:a16="http://schemas.microsoft.com/office/drawing/2014/main" val="20002"/>
                    </a:ext>
                  </a:extLst>
                </a:gridCol>
                <a:gridCol w="1147445">
                  <a:extLst>
                    <a:ext uri="{9D8B030D-6E8A-4147-A177-3AD203B41FA5}">
                      <a16:colId xmlns:a16="http://schemas.microsoft.com/office/drawing/2014/main" val="20003"/>
                    </a:ext>
                  </a:extLst>
                </a:gridCol>
                <a:gridCol w="1147444">
                  <a:extLst>
                    <a:ext uri="{9D8B030D-6E8A-4147-A177-3AD203B41FA5}">
                      <a16:colId xmlns:a16="http://schemas.microsoft.com/office/drawing/2014/main" val="20004"/>
                    </a:ext>
                  </a:extLst>
                </a:gridCol>
                <a:gridCol w="802004">
                  <a:extLst>
                    <a:ext uri="{9D8B030D-6E8A-4147-A177-3AD203B41FA5}">
                      <a16:colId xmlns:a16="http://schemas.microsoft.com/office/drawing/2014/main" val="20005"/>
                    </a:ext>
                  </a:extLst>
                </a:gridCol>
                <a:gridCol w="309879">
                  <a:extLst>
                    <a:ext uri="{9D8B030D-6E8A-4147-A177-3AD203B41FA5}">
                      <a16:colId xmlns:a16="http://schemas.microsoft.com/office/drawing/2014/main" val="20006"/>
                    </a:ext>
                  </a:extLst>
                </a:gridCol>
              </a:tblGrid>
              <a:tr h="322970">
                <a:tc>
                  <a:txBody>
                    <a:bodyPr/>
                    <a:lstStyle/>
                    <a:p>
                      <a:pPr>
                        <a:lnSpc>
                          <a:spcPct val="100000"/>
                        </a:lnSpc>
                      </a:pPr>
                      <a:endParaRPr sz="1000">
                        <a:latin typeface="Times New Roman"/>
                        <a:cs typeface="Times New Roman"/>
                      </a:endParaRPr>
                    </a:p>
                  </a:txBody>
                  <a:tcPr marL="0" marR="0" marT="0" marB="0">
                    <a:lnB w="76200">
                      <a:solidFill>
                        <a:srgbClr val="FFFFFF"/>
                      </a:solidFill>
                      <a:prstDash val="solid"/>
                    </a:lnB>
                  </a:tcPr>
                </a:tc>
                <a:tc gridSpan="5">
                  <a:txBody>
                    <a:bodyPr/>
                    <a:lstStyle/>
                    <a:p>
                      <a:pPr algn="ctr">
                        <a:lnSpc>
                          <a:spcPct val="100000"/>
                        </a:lnSpc>
                        <a:spcBef>
                          <a:spcPts val="545"/>
                        </a:spcBef>
                      </a:pPr>
                      <a:r>
                        <a:rPr sz="1000" b="1" spc="-70" dirty="0">
                          <a:solidFill>
                            <a:srgbClr val="48494B"/>
                          </a:solidFill>
                          <a:latin typeface="Verdana"/>
                          <a:cs typeface="Verdana"/>
                        </a:rPr>
                        <a:t>Byram’s </a:t>
                      </a:r>
                      <a:r>
                        <a:rPr sz="1000" b="1" spc="-80" dirty="0">
                          <a:solidFill>
                            <a:srgbClr val="48494B"/>
                          </a:solidFill>
                          <a:latin typeface="Verdana"/>
                          <a:cs typeface="Verdana"/>
                        </a:rPr>
                        <a:t>Intercultural </a:t>
                      </a:r>
                      <a:r>
                        <a:rPr sz="1000" b="1" spc="-65" dirty="0">
                          <a:solidFill>
                            <a:srgbClr val="48494B"/>
                          </a:solidFill>
                          <a:latin typeface="Verdana"/>
                          <a:cs typeface="Verdana"/>
                        </a:rPr>
                        <a:t>Communicative </a:t>
                      </a:r>
                      <a:r>
                        <a:rPr sz="1000" b="1" spc="-75" dirty="0">
                          <a:solidFill>
                            <a:srgbClr val="48494B"/>
                          </a:solidFill>
                          <a:latin typeface="Verdana"/>
                          <a:cs typeface="Verdana"/>
                        </a:rPr>
                        <a:t>Competence</a:t>
                      </a:r>
                      <a:r>
                        <a:rPr sz="1000" b="1" spc="110" dirty="0">
                          <a:solidFill>
                            <a:srgbClr val="48494B"/>
                          </a:solidFill>
                          <a:latin typeface="Verdana"/>
                          <a:cs typeface="Verdana"/>
                        </a:rPr>
                        <a:t> </a:t>
                      </a:r>
                      <a:r>
                        <a:rPr sz="1000" b="1" spc="-95" dirty="0">
                          <a:solidFill>
                            <a:srgbClr val="48494B"/>
                          </a:solidFill>
                          <a:latin typeface="Verdana"/>
                          <a:cs typeface="Verdana"/>
                        </a:rPr>
                        <a:t>(1997)</a:t>
                      </a:r>
                      <a:endParaRPr sz="1000">
                        <a:latin typeface="Verdana"/>
                        <a:cs typeface="Verdana"/>
                      </a:endParaRPr>
                    </a:p>
                  </a:txBody>
                  <a:tcPr marL="0" marR="0" marT="69215" marB="0">
                    <a:lnB w="76200">
                      <a:solidFill>
                        <a:srgbClr val="FFFFFF"/>
                      </a:solidFill>
                      <a:prstDash val="solid"/>
                    </a:lnB>
                    <a:solidFill>
                      <a:srgbClr val="E6E6E6"/>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000">
                        <a:latin typeface="Times New Roman"/>
                        <a:cs typeface="Times New Roman"/>
                      </a:endParaRPr>
                    </a:p>
                  </a:txBody>
                  <a:tcPr marL="0" marR="0" marT="0" marB="0">
                    <a:lnB w="76200">
                      <a:solidFill>
                        <a:srgbClr val="FFFFFF"/>
                      </a:solidFill>
                      <a:prstDash val="solid"/>
                    </a:lnB>
                  </a:tcPr>
                </a:tc>
                <a:extLst>
                  <a:ext uri="{0D108BD9-81ED-4DB2-BD59-A6C34878D82A}">
                    <a16:rowId xmlns:a16="http://schemas.microsoft.com/office/drawing/2014/main" val="10000"/>
                  </a:ext>
                </a:extLst>
              </a:tr>
              <a:tr h="788396">
                <a:tc gridSpan="2">
                  <a:txBody>
                    <a:bodyPr/>
                    <a:lstStyle/>
                    <a:p>
                      <a:pPr>
                        <a:lnSpc>
                          <a:spcPct val="100000"/>
                        </a:lnSpc>
                        <a:spcBef>
                          <a:spcPts val="35"/>
                        </a:spcBef>
                      </a:pPr>
                      <a:endParaRPr sz="1550">
                        <a:latin typeface="Times New Roman"/>
                        <a:cs typeface="Times New Roman"/>
                      </a:endParaRPr>
                    </a:p>
                    <a:p>
                      <a:pPr marL="228600">
                        <a:lnSpc>
                          <a:spcPct val="100000"/>
                        </a:lnSpc>
                      </a:pPr>
                      <a:r>
                        <a:rPr sz="900" b="1" spc="-20" dirty="0">
                          <a:solidFill>
                            <a:srgbClr val="FFFFFF"/>
                          </a:solidFill>
                          <a:latin typeface="Noto Sans"/>
                          <a:cs typeface="Noto Sans"/>
                        </a:rPr>
                        <a:t>Knowledge</a:t>
                      </a:r>
                      <a:endParaRPr sz="900">
                        <a:latin typeface="Noto Sans"/>
                        <a:cs typeface="Noto Sans"/>
                      </a:endParaRPr>
                    </a:p>
                    <a:p>
                      <a:pPr>
                        <a:lnSpc>
                          <a:spcPct val="100000"/>
                        </a:lnSpc>
                        <a:spcBef>
                          <a:spcPts val="15"/>
                        </a:spcBef>
                      </a:pPr>
                      <a:endParaRPr sz="1000">
                        <a:latin typeface="Times New Roman"/>
                        <a:cs typeface="Times New Roman"/>
                      </a:endParaRPr>
                    </a:p>
                    <a:p>
                      <a:pPr marL="290195">
                        <a:lnSpc>
                          <a:spcPct val="100000"/>
                        </a:lnSpc>
                      </a:pPr>
                      <a:r>
                        <a:rPr sz="800" spc="15" dirty="0">
                          <a:solidFill>
                            <a:srgbClr val="FFFFFF"/>
                          </a:solidFill>
                          <a:latin typeface="Noto Sans"/>
                          <a:cs typeface="Noto Sans"/>
                        </a:rPr>
                        <a:t>(knowing)</a:t>
                      </a:r>
                      <a:endParaRPr sz="800">
                        <a:latin typeface="Noto Sans"/>
                        <a:cs typeface="Noto Sans"/>
                      </a:endParaRPr>
                    </a:p>
                  </a:txBody>
                  <a:tcPr marL="0" marR="0" marT="4445" marB="0">
                    <a:lnL w="28575">
                      <a:solidFill>
                        <a:srgbClr val="169E86"/>
                      </a:solidFill>
                      <a:prstDash val="solid"/>
                    </a:lnL>
                    <a:lnR w="28575">
                      <a:solidFill>
                        <a:srgbClr val="E92948"/>
                      </a:solidFill>
                      <a:prstDash val="solid"/>
                    </a:lnR>
                    <a:lnT w="76200">
                      <a:solidFill>
                        <a:srgbClr val="FFFFFF"/>
                      </a:solidFill>
                      <a:prstDash val="solid"/>
                    </a:lnT>
                    <a:lnB w="38100">
                      <a:solidFill>
                        <a:srgbClr val="8ACEC3"/>
                      </a:solidFill>
                      <a:prstDash val="solid"/>
                    </a:lnB>
                  </a:tcPr>
                </a:tc>
                <a:tc hMerge="1">
                  <a:txBody>
                    <a:bodyPr/>
                    <a:lstStyle/>
                    <a:p>
                      <a:endParaRPr/>
                    </a:p>
                  </a:txBody>
                  <a:tcPr marL="0" marR="0" marT="0" marB="0"/>
                </a:tc>
                <a:tc>
                  <a:txBody>
                    <a:bodyPr/>
                    <a:lstStyle/>
                    <a:p>
                      <a:pPr>
                        <a:lnSpc>
                          <a:spcPct val="100000"/>
                        </a:lnSpc>
                        <a:spcBef>
                          <a:spcPts val="35"/>
                        </a:spcBef>
                      </a:pPr>
                      <a:endParaRPr sz="1550">
                        <a:latin typeface="Times New Roman"/>
                        <a:cs typeface="Times New Roman"/>
                      </a:endParaRPr>
                    </a:p>
                    <a:p>
                      <a:pPr algn="ctr">
                        <a:lnSpc>
                          <a:spcPct val="100000"/>
                        </a:lnSpc>
                      </a:pPr>
                      <a:r>
                        <a:rPr sz="900" b="1" spc="-10" dirty="0">
                          <a:solidFill>
                            <a:srgbClr val="FFFFFF"/>
                          </a:solidFill>
                          <a:latin typeface="Noto Sans"/>
                          <a:cs typeface="Noto Sans"/>
                        </a:rPr>
                        <a:t>Attitudes</a:t>
                      </a:r>
                      <a:endParaRPr sz="900">
                        <a:latin typeface="Noto Sans"/>
                        <a:cs typeface="Noto Sans"/>
                      </a:endParaRPr>
                    </a:p>
                    <a:p>
                      <a:pPr>
                        <a:lnSpc>
                          <a:spcPct val="100000"/>
                        </a:lnSpc>
                        <a:spcBef>
                          <a:spcPts val="15"/>
                        </a:spcBef>
                      </a:pPr>
                      <a:endParaRPr sz="1000">
                        <a:latin typeface="Times New Roman"/>
                        <a:cs typeface="Times New Roman"/>
                      </a:endParaRPr>
                    </a:p>
                    <a:p>
                      <a:pPr algn="ctr">
                        <a:lnSpc>
                          <a:spcPct val="100000"/>
                        </a:lnSpc>
                      </a:pPr>
                      <a:r>
                        <a:rPr sz="800" spc="10" dirty="0">
                          <a:solidFill>
                            <a:srgbClr val="FFFFFF"/>
                          </a:solidFill>
                          <a:latin typeface="Noto Sans"/>
                          <a:cs typeface="Noto Sans"/>
                        </a:rPr>
                        <a:t>(knowing</a:t>
                      </a:r>
                      <a:r>
                        <a:rPr sz="800" spc="20" dirty="0">
                          <a:solidFill>
                            <a:srgbClr val="FFFFFF"/>
                          </a:solidFill>
                          <a:latin typeface="Noto Sans"/>
                          <a:cs typeface="Noto Sans"/>
                        </a:rPr>
                        <a:t> </a:t>
                      </a:r>
                      <a:r>
                        <a:rPr sz="800" spc="15" dirty="0">
                          <a:solidFill>
                            <a:srgbClr val="FFFFFF"/>
                          </a:solidFill>
                          <a:latin typeface="Noto Sans"/>
                          <a:cs typeface="Noto Sans"/>
                        </a:rPr>
                        <a:t>how)</a:t>
                      </a:r>
                      <a:endParaRPr sz="800">
                        <a:latin typeface="Noto Sans"/>
                        <a:cs typeface="Noto Sans"/>
                      </a:endParaRPr>
                    </a:p>
                  </a:txBody>
                  <a:tcPr marL="0" marR="0" marT="4445" marB="0">
                    <a:lnL w="28575">
                      <a:solidFill>
                        <a:srgbClr val="E92948"/>
                      </a:solidFill>
                      <a:prstDash val="solid"/>
                    </a:lnL>
                    <a:lnR w="28575">
                      <a:solidFill>
                        <a:srgbClr val="E92948"/>
                      </a:solidFill>
                      <a:prstDash val="solid"/>
                    </a:lnR>
                    <a:lnT w="76200">
                      <a:solidFill>
                        <a:srgbClr val="FFFFFF"/>
                      </a:solidFill>
                      <a:prstDash val="solid"/>
                    </a:lnT>
                    <a:lnB w="38100">
                      <a:solidFill>
                        <a:srgbClr val="F493A3"/>
                      </a:solidFill>
                      <a:prstDash val="solid"/>
                    </a:lnB>
                  </a:tcPr>
                </a:tc>
                <a:tc>
                  <a:txBody>
                    <a:bodyPr/>
                    <a:lstStyle/>
                    <a:p>
                      <a:pPr>
                        <a:lnSpc>
                          <a:spcPct val="100000"/>
                        </a:lnSpc>
                        <a:spcBef>
                          <a:spcPts val="45"/>
                        </a:spcBef>
                      </a:pPr>
                      <a:endParaRPr sz="1400">
                        <a:latin typeface="Times New Roman"/>
                        <a:cs typeface="Times New Roman"/>
                      </a:endParaRPr>
                    </a:p>
                    <a:p>
                      <a:pPr marL="172720" marR="158750" algn="ctr">
                        <a:lnSpc>
                          <a:spcPct val="115199"/>
                        </a:lnSpc>
                      </a:pPr>
                      <a:r>
                        <a:rPr sz="900" b="1" spc="-10" dirty="0">
                          <a:solidFill>
                            <a:srgbClr val="FFFFFF"/>
                          </a:solidFill>
                          <a:latin typeface="Noto Sans"/>
                          <a:cs typeface="Noto Sans"/>
                        </a:rPr>
                        <a:t>Interpretation  skill</a:t>
                      </a:r>
                      <a:endParaRPr sz="900">
                        <a:latin typeface="Noto Sans"/>
                        <a:cs typeface="Noto Sans"/>
                      </a:endParaRPr>
                    </a:p>
                    <a:p>
                      <a:pPr marL="199390" marR="184785" algn="ctr">
                        <a:lnSpc>
                          <a:spcPts val="900"/>
                        </a:lnSpc>
                      </a:pPr>
                      <a:r>
                        <a:rPr sz="800" spc="10" dirty="0">
                          <a:solidFill>
                            <a:srgbClr val="FFFFFF"/>
                          </a:solidFill>
                          <a:latin typeface="Noto Sans"/>
                          <a:cs typeface="Noto Sans"/>
                        </a:rPr>
                        <a:t>(knowing how  </a:t>
                      </a:r>
                      <a:r>
                        <a:rPr sz="800" spc="5" dirty="0">
                          <a:solidFill>
                            <a:srgbClr val="FFFFFF"/>
                          </a:solidFill>
                          <a:latin typeface="Noto Sans"/>
                          <a:cs typeface="Noto Sans"/>
                        </a:rPr>
                        <a:t>to</a:t>
                      </a:r>
                      <a:r>
                        <a:rPr sz="800" spc="-55" dirty="0">
                          <a:solidFill>
                            <a:srgbClr val="FFFFFF"/>
                          </a:solidFill>
                          <a:latin typeface="Noto Sans"/>
                          <a:cs typeface="Noto Sans"/>
                        </a:rPr>
                        <a:t> </a:t>
                      </a:r>
                      <a:r>
                        <a:rPr sz="800" spc="25" dirty="0">
                          <a:solidFill>
                            <a:srgbClr val="FFFFFF"/>
                          </a:solidFill>
                          <a:latin typeface="Noto Sans"/>
                          <a:cs typeface="Noto Sans"/>
                        </a:rPr>
                        <a:t>understand)</a:t>
                      </a:r>
                      <a:endParaRPr sz="800">
                        <a:latin typeface="Noto Sans"/>
                        <a:cs typeface="Noto Sans"/>
                      </a:endParaRPr>
                    </a:p>
                  </a:txBody>
                  <a:tcPr marL="0" marR="0" marT="5715" marB="0">
                    <a:lnL w="28575">
                      <a:solidFill>
                        <a:srgbClr val="E92948"/>
                      </a:solidFill>
                      <a:prstDash val="solid"/>
                    </a:lnL>
                    <a:lnR w="28575">
                      <a:solidFill>
                        <a:srgbClr val="169E86"/>
                      </a:solidFill>
                      <a:prstDash val="solid"/>
                    </a:lnR>
                    <a:lnT w="76200">
                      <a:solidFill>
                        <a:srgbClr val="FFFFFF"/>
                      </a:solidFill>
                      <a:prstDash val="solid"/>
                    </a:lnT>
                    <a:lnB w="38100">
                      <a:solidFill>
                        <a:srgbClr val="8ACEC3"/>
                      </a:solidFill>
                      <a:prstDash val="solid"/>
                    </a:lnB>
                  </a:tcPr>
                </a:tc>
                <a:tc>
                  <a:txBody>
                    <a:bodyPr/>
                    <a:lstStyle/>
                    <a:p>
                      <a:pPr>
                        <a:lnSpc>
                          <a:spcPct val="100000"/>
                        </a:lnSpc>
                        <a:spcBef>
                          <a:spcPts val="35"/>
                        </a:spcBef>
                      </a:pPr>
                      <a:endParaRPr sz="1550">
                        <a:latin typeface="Times New Roman"/>
                        <a:cs typeface="Times New Roman"/>
                      </a:endParaRPr>
                    </a:p>
                    <a:p>
                      <a:pPr algn="ctr">
                        <a:lnSpc>
                          <a:spcPct val="100000"/>
                        </a:lnSpc>
                      </a:pPr>
                      <a:r>
                        <a:rPr sz="900" b="1" spc="-15" dirty="0">
                          <a:solidFill>
                            <a:srgbClr val="FFFFFF"/>
                          </a:solidFill>
                          <a:latin typeface="Noto Sans"/>
                          <a:cs typeface="Noto Sans"/>
                        </a:rPr>
                        <a:t>Interaction</a:t>
                      </a:r>
                      <a:r>
                        <a:rPr sz="900" b="1" spc="-35" dirty="0">
                          <a:solidFill>
                            <a:srgbClr val="FFFFFF"/>
                          </a:solidFill>
                          <a:latin typeface="Noto Sans"/>
                          <a:cs typeface="Noto Sans"/>
                        </a:rPr>
                        <a:t> </a:t>
                      </a:r>
                      <a:r>
                        <a:rPr sz="900" b="1" spc="-10" dirty="0">
                          <a:solidFill>
                            <a:srgbClr val="FFFFFF"/>
                          </a:solidFill>
                          <a:latin typeface="Noto Sans"/>
                          <a:cs typeface="Noto Sans"/>
                        </a:rPr>
                        <a:t>skill</a:t>
                      </a:r>
                      <a:endParaRPr sz="900">
                        <a:latin typeface="Noto Sans"/>
                        <a:cs typeface="Noto Sans"/>
                      </a:endParaRPr>
                    </a:p>
                    <a:p>
                      <a:pPr marL="224154" marR="216535" algn="ctr">
                        <a:lnSpc>
                          <a:spcPts val="900"/>
                        </a:lnSpc>
                        <a:spcBef>
                          <a:spcPts val="994"/>
                        </a:spcBef>
                      </a:pPr>
                      <a:r>
                        <a:rPr sz="800" spc="10" dirty="0">
                          <a:solidFill>
                            <a:srgbClr val="FFFFFF"/>
                          </a:solidFill>
                          <a:latin typeface="Noto Sans"/>
                          <a:cs typeface="Noto Sans"/>
                        </a:rPr>
                        <a:t>(knowing</a:t>
                      </a:r>
                      <a:r>
                        <a:rPr sz="800" spc="-20" dirty="0">
                          <a:solidFill>
                            <a:srgbClr val="FFFFFF"/>
                          </a:solidFill>
                          <a:latin typeface="Noto Sans"/>
                          <a:cs typeface="Noto Sans"/>
                        </a:rPr>
                        <a:t> </a:t>
                      </a:r>
                      <a:r>
                        <a:rPr sz="800" spc="10" dirty="0">
                          <a:solidFill>
                            <a:srgbClr val="FFFFFF"/>
                          </a:solidFill>
                          <a:latin typeface="Noto Sans"/>
                          <a:cs typeface="Noto Sans"/>
                        </a:rPr>
                        <a:t>how  </a:t>
                      </a:r>
                      <a:r>
                        <a:rPr sz="800" spc="5" dirty="0">
                          <a:solidFill>
                            <a:srgbClr val="FFFFFF"/>
                          </a:solidFill>
                          <a:latin typeface="Noto Sans"/>
                          <a:cs typeface="Noto Sans"/>
                        </a:rPr>
                        <a:t>to</a:t>
                      </a:r>
                      <a:r>
                        <a:rPr sz="800" spc="15" dirty="0">
                          <a:solidFill>
                            <a:srgbClr val="FFFFFF"/>
                          </a:solidFill>
                          <a:latin typeface="Noto Sans"/>
                          <a:cs typeface="Noto Sans"/>
                        </a:rPr>
                        <a:t> </a:t>
                      </a:r>
                      <a:r>
                        <a:rPr sz="800" spc="20" dirty="0">
                          <a:solidFill>
                            <a:srgbClr val="FFFFFF"/>
                          </a:solidFill>
                          <a:latin typeface="Noto Sans"/>
                          <a:cs typeface="Noto Sans"/>
                        </a:rPr>
                        <a:t>act)</a:t>
                      </a:r>
                      <a:endParaRPr sz="800">
                        <a:latin typeface="Noto Sans"/>
                        <a:cs typeface="Noto Sans"/>
                      </a:endParaRPr>
                    </a:p>
                  </a:txBody>
                  <a:tcPr marL="0" marR="0" marT="4445" marB="0">
                    <a:lnL w="28575">
                      <a:solidFill>
                        <a:srgbClr val="169E86"/>
                      </a:solidFill>
                      <a:prstDash val="solid"/>
                    </a:lnL>
                    <a:lnR w="28575">
                      <a:solidFill>
                        <a:srgbClr val="E92948"/>
                      </a:solidFill>
                      <a:prstDash val="solid"/>
                    </a:lnR>
                    <a:lnT w="76200">
                      <a:solidFill>
                        <a:srgbClr val="FFFFFF"/>
                      </a:solidFill>
                      <a:prstDash val="solid"/>
                    </a:lnT>
                    <a:lnB w="38100">
                      <a:solidFill>
                        <a:srgbClr val="F493A3"/>
                      </a:solidFill>
                      <a:prstDash val="solid"/>
                    </a:lnB>
                  </a:tcPr>
                </a:tc>
                <a:tc gridSpan="2">
                  <a:txBody>
                    <a:bodyPr/>
                    <a:lstStyle/>
                    <a:p>
                      <a:pPr>
                        <a:lnSpc>
                          <a:spcPct val="100000"/>
                        </a:lnSpc>
                        <a:spcBef>
                          <a:spcPts val="45"/>
                        </a:spcBef>
                      </a:pPr>
                      <a:endParaRPr sz="1400">
                        <a:latin typeface="Times New Roman"/>
                        <a:cs typeface="Times New Roman"/>
                      </a:endParaRPr>
                    </a:p>
                    <a:p>
                      <a:pPr marL="139700" marR="97155" algn="ctr">
                        <a:lnSpc>
                          <a:spcPct val="115199"/>
                        </a:lnSpc>
                      </a:pPr>
                      <a:r>
                        <a:rPr sz="900" b="1" spc="-10" dirty="0">
                          <a:solidFill>
                            <a:srgbClr val="FFFFFF"/>
                          </a:solidFill>
                          <a:latin typeface="Noto Sans"/>
                          <a:cs typeface="Noto Sans"/>
                        </a:rPr>
                        <a:t>Critical</a:t>
                      </a:r>
                      <a:r>
                        <a:rPr sz="900" b="1" spc="-105" dirty="0">
                          <a:solidFill>
                            <a:srgbClr val="FFFFFF"/>
                          </a:solidFill>
                          <a:latin typeface="Noto Sans"/>
                          <a:cs typeface="Noto Sans"/>
                        </a:rPr>
                        <a:t> </a:t>
                      </a:r>
                      <a:r>
                        <a:rPr sz="900" b="1" spc="-10" dirty="0">
                          <a:solidFill>
                            <a:srgbClr val="FFFFFF"/>
                          </a:solidFill>
                          <a:latin typeface="Noto Sans"/>
                          <a:cs typeface="Noto Sans"/>
                        </a:rPr>
                        <a:t>cultural  </a:t>
                      </a:r>
                      <a:r>
                        <a:rPr sz="900" b="1" spc="-20" dirty="0">
                          <a:solidFill>
                            <a:srgbClr val="FFFFFF"/>
                          </a:solidFill>
                          <a:latin typeface="Noto Sans"/>
                          <a:cs typeface="Noto Sans"/>
                        </a:rPr>
                        <a:t>thought</a:t>
                      </a:r>
                      <a:endParaRPr sz="900">
                        <a:latin typeface="Noto Sans"/>
                        <a:cs typeface="Noto Sans"/>
                      </a:endParaRPr>
                    </a:p>
                    <a:p>
                      <a:pPr marL="186055" marR="142875" algn="ctr">
                        <a:lnSpc>
                          <a:spcPts val="900"/>
                        </a:lnSpc>
                      </a:pPr>
                      <a:r>
                        <a:rPr sz="800" spc="10" dirty="0">
                          <a:solidFill>
                            <a:srgbClr val="FFFFFF"/>
                          </a:solidFill>
                          <a:latin typeface="Noto Sans"/>
                          <a:cs typeface="Noto Sans"/>
                        </a:rPr>
                        <a:t>(knowing how  </a:t>
                      </a:r>
                      <a:r>
                        <a:rPr sz="800" spc="5" dirty="0">
                          <a:solidFill>
                            <a:srgbClr val="FFFFFF"/>
                          </a:solidFill>
                          <a:latin typeface="Noto Sans"/>
                          <a:cs typeface="Noto Sans"/>
                        </a:rPr>
                        <a:t>to </a:t>
                      </a:r>
                      <a:r>
                        <a:rPr sz="800" spc="-10" dirty="0">
                          <a:solidFill>
                            <a:srgbClr val="FFFFFF"/>
                          </a:solidFill>
                          <a:latin typeface="Noto Sans"/>
                          <a:cs typeface="Noto Sans"/>
                        </a:rPr>
                        <a:t>get</a:t>
                      </a:r>
                      <a:r>
                        <a:rPr sz="800" spc="-15" dirty="0">
                          <a:solidFill>
                            <a:srgbClr val="FFFFFF"/>
                          </a:solidFill>
                          <a:latin typeface="Noto Sans"/>
                          <a:cs typeface="Noto Sans"/>
                        </a:rPr>
                        <a:t> </a:t>
                      </a:r>
                      <a:r>
                        <a:rPr sz="800" spc="20" dirty="0">
                          <a:solidFill>
                            <a:srgbClr val="FFFFFF"/>
                          </a:solidFill>
                          <a:latin typeface="Noto Sans"/>
                          <a:cs typeface="Noto Sans"/>
                        </a:rPr>
                        <a:t>involved)</a:t>
                      </a:r>
                      <a:endParaRPr sz="800">
                        <a:latin typeface="Noto Sans"/>
                        <a:cs typeface="Noto Sans"/>
                      </a:endParaRPr>
                    </a:p>
                  </a:txBody>
                  <a:tcPr marL="0" marR="0" marT="5715" marB="0">
                    <a:lnL w="28575">
                      <a:solidFill>
                        <a:srgbClr val="E92948"/>
                      </a:solidFill>
                      <a:prstDash val="solid"/>
                    </a:lnL>
                    <a:lnR w="28575">
                      <a:solidFill>
                        <a:srgbClr val="169E86"/>
                      </a:solidFill>
                      <a:prstDash val="solid"/>
                    </a:lnR>
                    <a:lnT w="76200">
                      <a:solidFill>
                        <a:srgbClr val="FFFFFF"/>
                      </a:solidFill>
                      <a:prstDash val="solid"/>
                    </a:lnT>
                    <a:lnB w="38100">
                      <a:solidFill>
                        <a:srgbClr val="8ACEC3"/>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623287">
                <a:tc rowSpan="3" gridSpan="2">
                  <a:txBody>
                    <a:bodyPr/>
                    <a:lstStyle/>
                    <a:p>
                      <a:pPr>
                        <a:lnSpc>
                          <a:spcPct val="100000"/>
                        </a:lnSpc>
                        <a:spcBef>
                          <a:spcPts val="20"/>
                        </a:spcBef>
                      </a:pPr>
                      <a:endParaRPr sz="850">
                        <a:latin typeface="Times New Roman"/>
                        <a:cs typeface="Times New Roman"/>
                      </a:endParaRPr>
                    </a:p>
                    <a:p>
                      <a:pPr marL="123825" marR="151130" algn="ctr">
                        <a:lnSpc>
                          <a:spcPct val="103699"/>
                        </a:lnSpc>
                      </a:pPr>
                      <a:r>
                        <a:rPr sz="800" spc="-35" dirty="0">
                          <a:solidFill>
                            <a:srgbClr val="48494B"/>
                          </a:solidFill>
                          <a:latin typeface="Verdana"/>
                          <a:cs typeface="Verdana"/>
                        </a:rPr>
                        <a:t>Knowing </a:t>
                      </a:r>
                      <a:r>
                        <a:rPr sz="800" spc="-75" dirty="0">
                          <a:solidFill>
                            <a:srgbClr val="48494B"/>
                          </a:solidFill>
                          <a:latin typeface="Verdana"/>
                          <a:cs typeface="Verdana"/>
                        </a:rPr>
                        <a:t>the  </a:t>
                      </a:r>
                      <a:r>
                        <a:rPr sz="800" spc="-40" dirty="0">
                          <a:solidFill>
                            <a:srgbClr val="48494B"/>
                          </a:solidFill>
                          <a:latin typeface="Verdana"/>
                          <a:cs typeface="Verdana"/>
                        </a:rPr>
                        <a:t>practices </a:t>
                      </a:r>
                      <a:r>
                        <a:rPr sz="800" spc="-25" dirty="0">
                          <a:solidFill>
                            <a:srgbClr val="48494B"/>
                          </a:solidFill>
                          <a:latin typeface="Verdana"/>
                          <a:cs typeface="Verdana"/>
                        </a:rPr>
                        <a:t>and  </a:t>
                      </a:r>
                      <a:r>
                        <a:rPr sz="800" spc="-40" dirty="0">
                          <a:solidFill>
                            <a:srgbClr val="48494B"/>
                          </a:solidFill>
                          <a:latin typeface="Verdana"/>
                          <a:cs typeface="Verdana"/>
                        </a:rPr>
                        <a:t>beliefs </a:t>
                      </a:r>
                      <a:r>
                        <a:rPr sz="800" spc="-35" dirty="0">
                          <a:solidFill>
                            <a:srgbClr val="48494B"/>
                          </a:solidFill>
                          <a:latin typeface="Verdana"/>
                          <a:cs typeface="Verdana"/>
                        </a:rPr>
                        <a:t>of </a:t>
                      </a:r>
                      <a:r>
                        <a:rPr sz="800" spc="-75" dirty="0">
                          <a:solidFill>
                            <a:srgbClr val="48494B"/>
                          </a:solidFill>
                          <a:latin typeface="Verdana"/>
                          <a:cs typeface="Verdana"/>
                        </a:rPr>
                        <a:t>the </a:t>
                      </a:r>
                      <a:r>
                        <a:rPr sz="800" spc="-35" dirty="0">
                          <a:solidFill>
                            <a:srgbClr val="48494B"/>
                          </a:solidFill>
                          <a:latin typeface="Verdana"/>
                          <a:cs typeface="Verdana"/>
                        </a:rPr>
                        <a:t>own  </a:t>
                      </a:r>
                      <a:r>
                        <a:rPr sz="800" spc="-25" dirty="0">
                          <a:solidFill>
                            <a:srgbClr val="48494B"/>
                          </a:solidFill>
                          <a:latin typeface="Verdana"/>
                          <a:cs typeface="Verdana"/>
                        </a:rPr>
                        <a:t>social </a:t>
                      </a:r>
                      <a:r>
                        <a:rPr sz="800" spc="-40" dirty="0">
                          <a:solidFill>
                            <a:srgbClr val="48494B"/>
                          </a:solidFill>
                          <a:latin typeface="Verdana"/>
                          <a:cs typeface="Verdana"/>
                        </a:rPr>
                        <a:t>group </a:t>
                      </a:r>
                      <a:r>
                        <a:rPr sz="800" spc="-25" dirty="0">
                          <a:solidFill>
                            <a:srgbClr val="48494B"/>
                          </a:solidFill>
                          <a:latin typeface="Verdana"/>
                          <a:cs typeface="Verdana"/>
                        </a:rPr>
                        <a:t>and  </a:t>
                      </a:r>
                      <a:r>
                        <a:rPr sz="800" spc="-75" dirty="0">
                          <a:solidFill>
                            <a:srgbClr val="48494B"/>
                          </a:solidFill>
                          <a:latin typeface="Verdana"/>
                          <a:cs typeface="Verdana"/>
                        </a:rPr>
                        <a:t>the </a:t>
                      </a:r>
                      <a:r>
                        <a:rPr sz="800" spc="-45" dirty="0">
                          <a:solidFill>
                            <a:srgbClr val="48494B"/>
                          </a:solidFill>
                          <a:latin typeface="Verdana"/>
                          <a:cs typeface="Verdana"/>
                        </a:rPr>
                        <a:t>one </a:t>
                      </a:r>
                      <a:r>
                        <a:rPr sz="800" spc="-35" dirty="0">
                          <a:solidFill>
                            <a:srgbClr val="48494B"/>
                          </a:solidFill>
                          <a:latin typeface="Verdana"/>
                          <a:cs typeface="Verdana"/>
                        </a:rPr>
                        <a:t>of </a:t>
                      </a:r>
                      <a:r>
                        <a:rPr sz="800" spc="-75" dirty="0">
                          <a:solidFill>
                            <a:srgbClr val="48494B"/>
                          </a:solidFill>
                          <a:latin typeface="Verdana"/>
                          <a:cs typeface="Verdana"/>
                        </a:rPr>
                        <a:t>the  </a:t>
                      </a:r>
                      <a:r>
                        <a:rPr sz="800" spc="-45" dirty="0">
                          <a:solidFill>
                            <a:srgbClr val="48494B"/>
                          </a:solidFill>
                          <a:latin typeface="Verdana"/>
                          <a:cs typeface="Verdana"/>
                        </a:rPr>
                        <a:t>speaker</a:t>
                      </a:r>
                      <a:endParaRPr sz="800">
                        <a:latin typeface="Verdana"/>
                        <a:cs typeface="Verdana"/>
                      </a:endParaRPr>
                    </a:p>
                  </a:txBody>
                  <a:tcPr marL="0" marR="0" marT="2540" marB="0">
                    <a:lnL w="28575">
                      <a:solidFill>
                        <a:srgbClr val="169E86"/>
                      </a:solidFill>
                      <a:prstDash val="solid"/>
                    </a:lnL>
                    <a:lnR w="28575">
                      <a:solidFill>
                        <a:srgbClr val="E92948"/>
                      </a:solidFill>
                      <a:prstDash val="solid"/>
                    </a:lnR>
                    <a:lnT w="38100">
                      <a:solidFill>
                        <a:srgbClr val="8ACEC3"/>
                      </a:solidFill>
                      <a:prstDash val="solid"/>
                    </a:lnT>
                    <a:lnB w="28575">
                      <a:solidFill>
                        <a:srgbClr val="8ACEC3"/>
                      </a:solidFill>
                      <a:prstDash val="solid"/>
                    </a:lnB>
                  </a:tcPr>
                </a:tc>
                <a:tc rowSpan="3" hMerge="1">
                  <a:txBody>
                    <a:bodyPr/>
                    <a:lstStyle/>
                    <a:p>
                      <a:endParaRPr/>
                    </a:p>
                  </a:txBody>
                  <a:tcPr marL="0" marR="0" marT="0" marB="0"/>
                </a:tc>
                <a:tc>
                  <a:txBody>
                    <a:bodyPr/>
                    <a:lstStyle/>
                    <a:p>
                      <a:pPr marL="203835" marR="194945" algn="ctr">
                        <a:lnSpc>
                          <a:spcPct val="103699"/>
                        </a:lnSpc>
                        <a:spcBef>
                          <a:spcPts val="965"/>
                        </a:spcBef>
                      </a:pPr>
                      <a:r>
                        <a:rPr sz="800" spc="-45" dirty="0">
                          <a:solidFill>
                            <a:srgbClr val="48494B"/>
                          </a:solidFill>
                          <a:latin typeface="Verdana"/>
                          <a:cs typeface="Verdana"/>
                        </a:rPr>
                        <a:t>Relativising </a:t>
                      </a:r>
                      <a:r>
                        <a:rPr sz="800" spc="-50" dirty="0">
                          <a:solidFill>
                            <a:srgbClr val="48494B"/>
                          </a:solidFill>
                          <a:latin typeface="Verdana"/>
                          <a:cs typeface="Verdana"/>
                        </a:rPr>
                        <a:t>our  perspective </a:t>
                      </a:r>
                      <a:r>
                        <a:rPr sz="800" spc="-25" dirty="0">
                          <a:solidFill>
                            <a:srgbClr val="48494B"/>
                          </a:solidFill>
                          <a:latin typeface="Verdana"/>
                          <a:cs typeface="Verdana"/>
                        </a:rPr>
                        <a:t>and  </a:t>
                      </a:r>
                      <a:r>
                        <a:rPr sz="800" spc="-50" dirty="0">
                          <a:solidFill>
                            <a:srgbClr val="48494B"/>
                          </a:solidFill>
                          <a:latin typeface="Verdana"/>
                          <a:cs typeface="Verdana"/>
                        </a:rPr>
                        <a:t>value</a:t>
                      </a:r>
                      <a:r>
                        <a:rPr sz="800" spc="-30" dirty="0">
                          <a:solidFill>
                            <a:srgbClr val="48494B"/>
                          </a:solidFill>
                          <a:latin typeface="Verdana"/>
                          <a:cs typeface="Verdana"/>
                        </a:rPr>
                        <a:t> </a:t>
                      </a:r>
                      <a:r>
                        <a:rPr sz="800" spc="-65" dirty="0">
                          <a:solidFill>
                            <a:srgbClr val="48494B"/>
                          </a:solidFill>
                          <a:latin typeface="Verdana"/>
                          <a:cs typeface="Verdana"/>
                        </a:rPr>
                        <a:t>others</a:t>
                      </a:r>
                      <a:endParaRPr sz="800">
                        <a:latin typeface="Verdana"/>
                        <a:cs typeface="Verdana"/>
                      </a:endParaRPr>
                    </a:p>
                  </a:txBody>
                  <a:tcPr marL="0" marR="0" marT="122555" marB="0">
                    <a:lnL w="28575">
                      <a:solidFill>
                        <a:srgbClr val="E92948"/>
                      </a:solidFill>
                      <a:prstDash val="solid"/>
                    </a:lnL>
                    <a:lnR w="28575">
                      <a:solidFill>
                        <a:srgbClr val="E92948"/>
                      </a:solidFill>
                      <a:prstDash val="solid"/>
                    </a:lnR>
                    <a:lnT w="38100">
                      <a:solidFill>
                        <a:srgbClr val="F493A3"/>
                      </a:solidFill>
                      <a:prstDash val="solid"/>
                    </a:lnT>
                    <a:lnB w="28575">
                      <a:solidFill>
                        <a:srgbClr val="F493A3"/>
                      </a:solidFill>
                      <a:prstDash val="solid"/>
                    </a:lnB>
                  </a:tcPr>
                </a:tc>
                <a:tc rowSpan="2">
                  <a:txBody>
                    <a:bodyPr/>
                    <a:lstStyle/>
                    <a:p>
                      <a:pPr marL="127000" marR="118110" algn="ctr">
                        <a:lnSpc>
                          <a:spcPct val="103699"/>
                        </a:lnSpc>
                        <a:spcBef>
                          <a:spcPts val="930"/>
                        </a:spcBef>
                      </a:pPr>
                      <a:r>
                        <a:rPr sz="800" spc="-60" dirty="0">
                          <a:solidFill>
                            <a:srgbClr val="48494B"/>
                          </a:solidFill>
                          <a:latin typeface="Verdana"/>
                          <a:cs typeface="Verdana"/>
                        </a:rPr>
                        <a:t>Interpreting </a:t>
                      </a:r>
                      <a:r>
                        <a:rPr sz="800" spc="-55" dirty="0">
                          <a:solidFill>
                            <a:srgbClr val="48494B"/>
                          </a:solidFill>
                          <a:latin typeface="Verdana"/>
                          <a:cs typeface="Verdana"/>
                        </a:rPr>
                        <a:t>symbol  </a:t>
                      </a:r>
                      <a:r>
                        <a:rPr sz="800" spc="-30" dirty="0">
                          <a:solidFill>
                            <a:srgbClr val="48494B"/>
                          </a:solidFill>
                          <a:latin typeface="Verdana"/>
                          <a:cs typeface="Verdana"/>
                        </a:rPr>
                        <a:t>and </a:t>
                      </a:r>
                      <a:r>
                        <a:rPr sz="800" spc="-75" dirty="0">
                          <a:solidFill>
                            <a:srgbClr val="48494B"/>
                          </a:solidFill>
                          <a:latin typeface="Verdana"/>
                          <a:cs typeface="Verdana"/>
                        </a:rPr>
                        <a:t>events </a:t>
                      </a:r>
                      <a:r>
                        <a:rPr sz="800" spc="-35" dirty="0">
                          <a:solidFill>
                            <a:srgbClr val="48494B"/>
                          </a:solidFill>
                          <a:latin typeface="Verdana"/>
                          <a:cs typeface="Verdana"/>
                        </a:rPr>
                        <a:t>of </a:t>
                      </a:r>
                      <a:r>
                        <a:rPr sz="800" spc="-60" dirty="0">
                          <a:solidFill>
                            <a:srgbClr val="48494B"/>
                          </a:solidFill>
                          <a:latin typeface="Verdana"/>
                          <a:cs typeface="Verdana"/>
                        </a:rPr>
                        <a:t>other  </a:t>
                      </a:r>
                      <a:r>
                        <a:rPr sz="800" spc="-65" dirty="0">
                          <a:solidFill>
                            <a:srgbClr val="48494B"/>
                          </a:solidFill>
                          <a:latin typeface="Verdana"/>
                          <a:cs typeface="Verdana"/>
                        </a:rPr>
                        <a:t>cultures</a:t>
                      </a:r>
                      <a:endParaRPr sz="800">
                        <a:latin typeface="Verdana"/>
                        <a:cs typeface="Verdana"/>
                      </a:endParaRPr>
                    </a:p>
                  </a:txBody>
                  <a:tcPr marL="0" marR="0" marT="118110" marB="0">
                    <a:lnL w="28575">
                      <a:solidFill>
                        <a:srgbClr val="E92948"/>
                      </a:solidFill>
                      <a:prstDash val="solid"/>
                    </a:lnL>
                    <a:lnR w="28575">
                      <a:solidFill>
                        <a:srgbClr val="169E86"/>
                      </a:solidFill>
                      <a:prstDash val="solid"/>
                    </a:lnR>
                    <a:lnT w="38100">
                      <a:solidFill>
                        <a:srgbClr val="8ACEC3"/>
                      </a:solidFill>
                      <a:prstDash val="solid"/>
                    </a:lnT>
                    <a:lnB w="28575">
                      <a:solidFill>
                        <a:srgbClr val="8ACEC3"/>
                      </a:solidFill>
                      <a:prstDash val="solid"/>
                    </a:lnB>
                  </a:tcPr>
                </a:tc>
                <a:tc rowSpan="2">
                  <a:txBody>
                    <a:bodyPr/>
                    <a:lstStyle/>
                    <a:p>
                      <a:pPr marL="169545" marR="161290" indent="35560">
                        <a:lnSpc>
                          <a:spcPct val="103699"/>
                        </a:lnSpc>
                        <a:spcBef>
                          <a:spcPts val="975"/>
                        </a:spcBef>
                      </a:pPr>
                      <a:r>
                        <a:rPr sz="800" spc="-50" dirty="0">
                          <a:solidFill>
                            <a:srgbClr val="48494B"/>
                          </a:solidFill>
                          <a:latin typeface="Verdana"/>
                          <a:cs typeface="Verdana"/>
                        </a:rPr>
                        <a:t>Skills </a:t>
                      </a:r>
                      <a:r>
                        <a:rPr sz="800" spc="-70" dirty="0">
                          <a:solidFill>
                            <a:srgbClr val="48494B"/>
                          </a:solidFill>
                          <a:latin typeface="Verdana"/>
                          <a:cs typeface="Verdana"/>
                        </a:rPr>
                        <a:t>to </a:t>
                      </a:r>
                      <a:r>
                        <a:rPr sz="800" spc="-30" dirty="0">
                          <a:solidFill>
                            <a:srgbClr val="48494B"/>
                          </a:solidFill>
                          <a:latin typeface="Verdana"/>
                          <a:cs typeface="Verdana"/>
                        </a:rPr>
                        <a:t>acquire  </a:t>
                      </a:r>
                      <a:r>
                        <a:rPr sz="800" spc="-40" dirty="0">
                          <a:solidFill>
                            <a:srgbClr val="48494B"/>
                          </a:solidFill>
                          <a:latin typeface="Verdana"/>
                          <a:cs typeface="Verdana"/>
                        </a:rPr>
                        <a:t>knowledge </a:t>
                      </a:r>
                      <a:r>
                        <a:rPr sz="800" spc="-45" dirty="0">
                          <a:solidFill>
                            <a:srgbClr val="48494B"/>
                          </a:solidFill>
                          <a:latin typeface="Verdana"/>
                          <a:cs typeface="Verdana"/>
                        </a:rPr>
                        <a:t>about  </a:t>
                      </a:r>
                      <a:r>
                        <a:rPr sz="800" spc="-50" dirty="0">
                          <a:solidFill>
                            <a:srgbClr val="48494B"/>
                          </a:solidFill>
                          <a:latin typeface="Verdana"/>
                          <a:cs typeface="Verdana"/>
                        </a:rPr>
                        <a:t>cultural </a:t>
                      </a:r>
                      <a:r>
                        <a:rPr sz="800" spc="-40" dirty="0">
                          <a:solidFill>
                            <a:srgbClr val="48494B"/>
                          </a:solidFill>
                          <a:latin typeface="Verdana"/>
                          <a:cs typeface="Verdana"/>
                        </a:rPr>
                        <a:t>practices</a:t>
                      </a:r>
                      <a:endParaRPr sz="800">
                        <a:latin typeface="Verdana"/>
                        <a:cs typeface="Verdana"/>
                      </a:endParaRPr>
                    </a:p>
                  </a:txBody>
                  <a:tcPr marL="0" marR="0" marT="123825" marB="0">
                    <a:lnL w="28575">
                      <a:solidFill>
                        <a:srgbClr val="169E86"/>
                      </a:solidFill>
                      <a:prstDash val="solid"/>
                    </a:lnL>
                    <a:lnR w="28575">
                      <a:solidFill>
                        <a:srgbClr val="E92948"/>
                      </a:solidFill>
                      <a:prstDash val="solid"/>
                    </a:lnR>
                    <a:lnT w="38100">
                      <a:solidFill>
                        <a:srgbClr val="F493A3"/>
                      </a:solidFill>
                      <a:prstDash val="solid"/>
                    </a:lnT>
                    <a:lnB w="28575">
                      <a:solidFill>
                        <a:srgbClr val="F493A3"/>
                      </a:solidFill>
                      <a:prstDash val="solid"/>
                    </a:lnB>
                  </a:tcPr>
                </a:tc>
                <a:tc rowSpan="3" gridSpan="2">
                  <a:txBody>
                    <a:bodyPr/>
                    <a:lstStyle/>
                    <a:p>
                      <a:pPr marL="221615" marR="176530" algn="ctr">
                        <a:lnSpc>
                          <a:spcPct val="103699"/>
                        </a:lnSpc>
                        <a:spcBef>
                          <a:spcPts val="910"/>
                        </a:spcBef>
                      </a:pPr>
                      <a:r>
                        <a:rPr sz="800" spc="-45" dirty="0">
                          <a:solidFill>
                            <a:srgbClr val="48494B"/>
                          </a:solidFill>
                          <a:latin typeface="Verdana"/>
                          <a:cs typeface="Verdana"/>
                        </a:rPr>
                        <a:t>Assessing </a:t>
                      </a:r>
                      <a:r>
                        <a:rPr sz="800" spc="-75" dirty="0">
                          <a:solidFill>
                            <a:srgbClr val="48494B"/>
                          </a:solidFill>
                          <a:latin typeface="Verdana"/>
                          <a:cs typeface="Verdana"/>
                        </a:rPr>
                        <a:t>the  </a:t>
                      </a:r>
                      <a:r>
                        <a:rPr sz="800" spc="-40" dirty="0">
                          <a:solidFill>
                            <a:srgbClr val="48494B"/>
                          </a:solidFill>
                          <a:latin typeface="Verdana"/>
                          <a:cs typeface="Verdana"/>
                        </a:rPr>
                        <a:t>practices </a:t>
                      </a:r>
                      <a:r>
                        <a:rPr sz="800" spc="-25" dirty="0">
                          <a:solidFill>
                            <a:srgbClr val="48494B"/>
                          </a:solidFill>
                          <a:latin typeface="Verdana"/>
                          <a:cs typeface="Verdana"/>
                        </a:rPr>
                        <a:t>and  </a:t>
                      </a:r>
                      <a:r>
                        <a:rPr sz="800" spc="-50" dirty="0">
                          <a:solidFill>
                            <a:srgbClr val="48494B"/>
                          </a:solidFill>
                          <a:latin typeface="Verdana"/>
                          <a:cs typeface="Verdana"/>
                        </a:rPr>
                        <a:t>products </a:t>
                      </a:r>
                      <a:r>
                        <a:rPr sz="800" spc="-35" dirty="0">
                          <a:solidFill>
                            <a:srgbClr val="48494B"/>
                          </a:solidFill>
                          <a:latin typeface="Verdana"/>
                          <a:cs typeface="Verdana"/>
                        </a:rPr>
                        <a:t>of</a:t>
                      </a:r>
                      <a:r>
                        <a:rPr sz="800" spc="-60" dirty="0">
                          <a:solidFill>
                            <a:srgbClr val="48494B"/>
                          </a:solidFill>
                          <a:latin typeface="Verdana"/>
                          <a:cs typeface="Verdana"/>
                        </a:rPr>
                        <a:t> </a:t>
                      </a:r>
                      <a:r>
                        <a:rPr sz="800" spc="-50" dirty="0">
                          <a:solidFill>
                            <a:srgbClr val="48494B"/>
                          </a:solidFill>
                          <a:latin typeface="Verdana"/>
                          <a:cs typeface="Verdana"/>
                        </a:rPr>
                        <a:t>our  </a:t>
                      </a:r>
                      <a:r>
                        <a:rPr sz="800" spc="-35" dirty="0">
                          <a:solidFill>
                            <a:srgbClr val="48494B"/>
                          </a:solidFill>
                          <a:latin typeface="Verdana"/>
                          <a:cs typeface="Verdana"/>
                        </a:rPr>
                        <a:t>own </a:t>
                      </a:r>
                      <a:r>
                        <a:rPr sz="800" spc="-60" dirty="0">
                          <a:solidFill>
                            <a:srgbClr val="48494B"/>
                          </a:solidFill>
                          <a:latin typeface="Verdana"/>
                          <a:cs typeface="Verdana"/>
                        </a:rPr>
                        <a:t>culture</a:t>
                      </a:r>
                      <a:endParaRPr sz="800">
                        <a:latin typeface="Verdana"/>
                        <a:cs typeface="Verdana"/>
                      </a:endParaRPr>
                    </a:p>
                    <a:p>
                      <a:pPr marL="288925" marR="244475" algn="ctr">
                        <a:lnSpc>
                          <a:spcPct val="103699"/>
                        </a:lnSpc>
                      </a:pPr>
                      <a:r>
                        <a:rPr sz="800" spc="-45" dirty="0">
                          <a:solidFill>
                            <a:srgbClr val="48494B"/>
                          </a:solidFill>
                          <a:latin typeface="Verdana"/>
                          <a:cs typeface="Verdana"/>
                        </a:rPr>
                        <a:t>fro </a:t>
                      </a:r>
                      <a:r>
                        <a:rPr sz="800" spc="-50" dirty="0">
                          <a:solidFill>
                            <a:srgbClr val="48494B"/>
                          </a:solidFill>
                          <a:latin typeface="Verdana"/>
                          <a:cs typeface="Verdana"/>
                        </a:rPr>
                        <a:t>different  </a:t>
                      </a:r>
                      <a:r>
                        <a:rPr sz="800" spc="5" dirty="0">
                          <a:solidFill>
                            <a:srgbClr val="48494B"/>
                          </a:solidFill>
                          <a:latin typeface="Verdana"/>
                          <a:cs typeface="Verdana"/>
                        </a:rPr>
                        <a:t>perspectives</a:t>
                      </a:r>
                      <a:endParaRPr sz="800">
                        <a:latin typeface="Verdana"/>
                        <a:cs typeface="Verdana"/>
                      </a:endParaRPr>
                    </a:p>
                  </a:txBody>
                  <a:tcPr marL="0" marR="0" marT="115570" marB="0">
                    <a:lnL w="28575">
                      <a:solidFill>
                        <a:srgbClr val="E92948"/>
                      </a:solidFill>
                      <a:prstDash val="solid"/>
                    </a:lnL>
                    <a:lnR w="28575">
                      <a:solidFill>
                        <a:srgbClr val="169E86"/>
                      </a:solidFill>
                      <a:prstDash val="solid"/>
                    </a:lnR>
                    <a:lnT w="38100">
                      <a:solidFill>
                        <a:srgbClr val="8ACEC3"/>
                      </a:solidFill>
                      <a:prstDash val="solid"/>
                    </a:lnT>
                    <a:lnB w="28575">
                      <a:solidFill>
                        <a:srgbClr val="8ACEC3"/>
                      </a:solidFill>
                      <a:prstDash val="solid"/>
                    </a:lnB>
                  </a:tcPr>
                </a:tc>
                <a:tc rowSpan="3" hMerge="1">
                  <a:txBody>
                    <a:bodyPr/>
                    <a:lstStyle/>
                    <a:p>
                      <a:endParaRPr/>
                    </a:p>
                  </a:txBody>
                  <a:tcPr marL="0" marR="0" marT="0" marB="0"/>
                </a:tc>
                <a:extLst>
                  <a:ext uri="{0D108BD9-81ED-4DB2-BD59-A6C34878D82A}">
                    <a16:rowId xmlns:a16="http://schemas.microsoft.com/office/drawing/2014/main" val="10002"/>
                  </a:ext>
                </a:extLst>
              </a:tr>
              <a:tr h="0">
                <a:tc gridSpan="2" vMerge="1">
                  <a:txBody>
                    <a:bodyPr/>
                    <a:lstStyle/>
                    <a:p>
                      <a:endParaRPr/>
                    </a:p>
                  </a:txBody>
                  <a:tcPr marL="0" marR="0" marT="2540" marB="0">
                    <a:lnL w="28575">
                      <a:solidFill>
                        <a:srgbClr val="169E86"/>
                      </a:solidFill>
                      <a:prstDash val="solid"/>
                    </a:lnL>
                    <a:lnR w="28575">
                      <a:solidFill>
                        <a:srgbClr val="E92948"/>
                      </a:solidFill>
                      <a:prstDash val="solid"/>
                    </a:lnR>
                    <a:lnT w="38100">
                      <a:solidFill>
                        <a:srgbClr val="8ACEC3"/>
                      </a:solidFill>
                      <a:prstDash val="solid"/>
                    </a:lnT>
                    <a:lnB w="28575">
                      <a:solidFill>
                        <a:srgbClr val="8ACEC3"/>
                      </a:solidFill>
                      <a:prstDash val="solid"/>
                    </a:lnB>
                  </a:tcPr>
                </a:tc>
                <a:tc hMerge="1" vMerge="1">
                  <a:txBody>
                    <a:bodyPr/>
                    <a:lstStyle/>
                    <a:p>
                      <a:endParaRPr/>
                    </a:p>
                  </a:txBody>
                  <a:tcPr marL="0" marR="0" marT="0" marB="0"/>
                </a:tc>
                <a:tc rowSpan="2">
                  <a:txBody>
                    <a:bodyPr/>
                    <a:lstStyle/>
                    <a:p>
                      <a:pPr marL="144145" marR="130810" indent="-4445">
                        <a:lnSpc>
                          <a:spcPct val="103699"/>
                        </a:lnSpc>
                        <a:spcBef>
                          <a:spcPts val="880"/>
                        </a:spcBef>
                      </a:pPr>
                      <a:r>
                        <a:rPr sz="800" spc="-35" dirty="0">
                          <a:solidFill>
                            <a:srgbClr val="48494B"/>
                          </a:solidFill>
                          <a:latin typeface="Verdana"/>
                          <a:cs typeface="Verdana"/>
                        </a:rPr>
                        <a:t>Keeping </a:t>
                      </a:r>
                      <a:r>
                        <a:rPr sz="800" spc="-30" dirty="0">
                          <a:solidFill>
                            <a:srgbClr val="48494B"/>
                          </a:solidFill>
                          <a:latin typeface="Verdana"/>
                          <a:cs typeface="Verdana"/>
                        </a:rPr>
                        <a:t>and </a:t>
                      </a:r>
                      <a:r>
                        <a:rPr sz="800" spc="-35" dirty="0">
                          <a:solidFill>
                            <a:srgbClr val="48494B"/>
                          </a:solidFill>
                          <a:latin typeface="Verdana"/>
                          <a:cs typeface="Verdana"/>
                        </a:rPr>
                        <a:t>open  </a:t>
                      </a:r>
                      <a:r>
                        <a:rPr sz="800" spc="-55" dirty="0">
                          <a:solidFill>
                            <a:srgbClr val="48494B"/>
                          </a:solidFill>
                          <a:latin typeface="Verdana"/>
                          <a:cs typeface="Verdana"/>
                        </a:rPr>
                        <a:t>mind </a:t>
                      </a:r>
                      <a:r>
                        <a:rPr sz="800" spc="-30" dirty="0">
                          <a:solidFill>
                            <a:srgbClr val="48494B"/>
                          </a:solidFill>
                          <a:latin typeface="Verdana"/>
                          <a:cs typeface="Verdana"/>
                        </a:rPr>
                        <a:t>and</a:t>
                      </a:r>
                      <a:r>
                        <a:rPr sz="800" spc="-5" dirty="0">
                          <a:solidFill>
                            <a:srgbClr val="48494B"/>
                          </a:solidFill>
                          <a:latin typeface="Verdana"/>
                          <a:cs typeface="Verdana"/>
                        </a:rPr>
                        <a:t> </a:t>
                      </a:r>
                      <a:r>
                        <a:rPr sz="800" spc="-50" dirty="0">
                          <a:solidFill>
                            <a:srgbClr val="48494B"/>
                          </a:solidFill>
                          <a:latin typeface="Verdana"/>
                          <a:cs typeface="Verdana"/>
                        </a:rPr>
                        <a:t>curiosity</a:t>
                      </a:r>
                      <a:endParaRPr sz="800">
                        <a:latin typeface="Verdana"/>
                        <a:cs typeface="Verdana"/>
                      </a:endParaRPr>
                    </a:p>
                  </a:txBody>
                  <a:tcPr marL="0" marR="0" marT="111760" marB="0">
                    <a:lnL w="28575">
                      <a:solidFill>
                        <a:srgbClr val="E92948"/>
                      </a:solidFill>
                      <a:prstDash val="solid"/>
                    </a:lnL>
                    <a:lnR w="28575">
                      <a:solidFill>
                        <a:srgbClr val="E92948"/>
                      </a:solidFill>
                      <a:prstDash val="solid"/>
                    </a:lnR>
                    <a:lnT w="28575">
                      <a:solidFill>
                        <a:srgbClr val="F493A3"/>
                      </a:solidFill>
                      <a:prstDash val="solid"/>
                    </a:lnT>
                    <a:lnB w="28575">
                      <a:solidFill>
                        <a:srgbClr val="F493A3"/>
                      </a:solidFill>
                      <a:prstDash val="solid"/>
                    </a:lnB>
                  </a:tcPr>
                </a:tc>
                <a:tc vMerge="1">
                  <a:txBody>
                    <a:bodyPr/>
                    <a:lstStyle/>
                    <a:p>
                      <a:endParaRPr/>
                    </a:p>
                  </a:txBody>
                  <a:tcPr marL="0" marR="0" marT="118110" marB="0">
                    <a:lnL w="28575">
                      <a:solidFill>
                        <a:srgbClr val="E92948"/>
                      </a:solidFill>
                      <a:prstDash val="solid"/>
                    </a:lnL>
                    <a:lnR w="28575">
                      <a:solidFill>
                        <a:srgbClr val="169E86"/>
                      </a:solidFill>
                      <a:prstDash val="solid"/>
                    </a:lnR>
                    <a:lnT w="38100">
                      <a:solidFill>
                        <a:srgbClr val="8ACEC3"/>
                      </a:solidFill>
                      <a:prstDash val="solid"/>
                    </a:lnT>
                    <a:lnB w="28575">
                      <a:solidFill>
                        <a:srgbClr val="8ACEC3"/>
                      </a:solidFill>
                      <a:prstDash val="solid"/>
                    </a:lnB>
                  </a:tcPr>
                </a:tc>
                <a:tc vMerge="1">
                  <a:txBody>
                    <a:bodyPr/>
                    <a:lstStyle/>
                    <a:p>
                      <a:endParaRPr/>
                    </a:p>
                  </a:txBody>
                  <a:tcPr marL="0" marR="0" marT="123825" marB="0">
                    <a:lnL w="28575">
                      <a:solidFill>
                        <a:srgbClr val="169E86"/>
                      </a:solidFill>
                      <a:prstDash val="solid"/>
                    </a:lnL>
                    <a:lnR w="28575">
                      <a:solidFill>
                        <a:srgbClr val="E92948"/>
                      </a:solidFill>
                      <a:prstDash val="solid"/>
                    </a:lnR>
                    <a:lnT w="38100">
                      <a:solidFill>
                        <a:srgbClr val="F493A3"/>
                      </a:solidFill>
                      <a:prstDash val="solid"/>
                    </a:lnT>
                    <a:lnB w="28575">
                      <a:solidFill>
                        <a:srgbClr val="F493A3"/>
                      </a:solidFill>
                      <a:prstDash val="solid"/>
                    </a:lnB>
                  </a:tcPr>
                </a:tc>
                <a:tc gridSpan="2" vMerge="1">
                  <a:txBody>
                    <a:bodyPr/>
                    <a:lstStyle/>
                    <a:p>
                      <a:endParaRPr/>
                    </a:p>
                  </a:txBody>
                  <a:tcPr marL="0" marR="0" marT="115570" marB="0">
                    <a:lnL w="28575">
                      <a:solidFill>
                        <a:srgbClr val="E92948"/>
                      </a:solidFill>
                      <a:prstDash val="solid"/>
                    </a:lnL>
                    <a:lnR w="28575">
                      <a:solidFill>
                        <a:srgbClr val="169E86"/>
                      </a:solidFill>
                      <a:prstDash val="solid"/>
                    </a:lnR>
                    <a:lnT w="38100">
                      <a:solidFill>
                        <a:srgbClr val="8ACEC3"/>
                      </a:solidFill>
                      <a:prstDash val="solid"/>
                    </a:lnT>
                    <a:lnB w="28575">
                      <a:solidFill>
                        <a:srgbClr val="8ACEC3"/>
                      </a:solidFill>
                      <a:prstDash val="solid"/>
                    </a:lnB>
                  </a:tcPr>
                </a:tc>
                <a:tc hMerge="1" vMerge="1">
                  <a:txBody>
                    <a:bodyPr/>
                    <a:lstStyle/>
                    <a:p>
                      <a:endParaRPr/>
                    </a:p>
                  </a:txBody>
                  <a:tcPr marL="0" marR="0" marT="0" marB="0"/>
                </a:tc>
                <a:extLst>
                  <a:ext uri="{0D108BD9-81ED-4DB2-BD59-A6C34878D82A}">
                    <a16:rowId xmlns:a16="http://schemas.microsoft.com/office/drawing/2014/main" val="10003"/>
                  </a:ext>
                </a:extLst>
              </a:tr>
              <a:tr h="384600">
                <a:tc gridSpan="2" vMerge="1">
                  <a:txBody>
                    <a:bodyPr/>
                    <a:lstStyle/>
                    <a:p>
                      <a:endParaRPr/>
                    </a:p>
                  </a:txBody>
                  <a:tcPr marL="0" marR="0" marT="2540" marB="0">
                    <a:lnL w="28575">
                      <a:solidFill>
                        <a:srgbClr val="169E86"/>
                      </a:solidFill>
                      <a:prstDash val="solid"/>
                    </a:lnL>
                    <a:lnR w="28575">
                      <a:solidFill>
                        <a:srgbClr val="E92948"/>
                      </a:solidFill>
                      <a:prstDash val="solid"/>
                    </a:lnR>
                    <a:lnT w="38100">
                      <a:solidFill>
                        <a:srgbClr val="8ACEC3"/>
                      </a:solidFill>
                      <a:prstDash val="solid"/>
                    </a:lnT>
                    <a:lnB w="28575">
                      <a:solidFill>
                        <a:srgbClr val="8ACEC3"/>
                      </a:solidFill>
                      <a:prstDash val="solid"/>
                    </a:lnB>
                  </a:tcPr>
                </a:tc>
                <a:tc hMerge="1" vMerge="1">
                  <a:txBody>
                    <a:bodyPr/>
                    <a:lstStyle/>
                    <a:p>
                      <a:endParaRPr/>
                    </a:p>
                  </a:txBody>
                  <a:tcPr marL="0" marR="0" marT="0" marB="0"/>
                </a:tc>
                <a:tc vMerge="1">
                  <a:txBody>
                    <a:bodyPr/>
                    <a:lstStyle/>
                    <a:p>
                      <a:endParaRPr/>
                    </a:p>
                  </a:txBody>
                  <a:tcPr marL="0" marR="0" marT="111760" marB="0">
                    <a:lnL w="28575">
                      <a:solidFill>
                        <a:srgbClr val="E92948"/>
                      </a:solidFill>
                      <a:prstDash val="solid"/>
                    </a:lnL>
                    <a:lnR w="28575">
                      <a:solidFill>
                        <a:srgbClr val="E92948"/>
                      </a:solidFill>
                      <a:prstDash val="solid"/>
                    </a:lnR>
                    <a:lnT w="28575">
                      <a:solidFill>
                        <a:srgbClr val="F493A3"/>
                      </a:solidFill>
                      <a:prstDash val="solid"/>
                    </a:lnT>
                    <a:lnB w="28575">
                      <a:solidFill>
                        <a:srgbClr val="F493A3"/>
                      </a:solidFill>
                      <a:prstDash val="solid"/>
                    </a:lnB>
                  </a:tcPr>
                </a:tc>
                <a:tc rowSpan="2">
                  <a:txBody>
                    <a:bodyPr/>
                    <a:lstStyle/>
                    <a:p>
                      <a:pPr marL="168275" marR="159385" algn="ctr">
                        <a:lnSpc>
                          <a:spcPct val="103699"/>
                        </a:lnSpc>
                        <a:spcBef>
                          <a:spcPts val="925"/>
                        </a:spcBef>
                      </a:pPr>
                      <a:r>
                        <a:rPr sz="800" spc="-35" dirty="0">
                          <a:solidFill>
                            <a:srgbClr val="48494B"/>
                          </a:solidFill>
                          <a:latin typeface="Verdana"/>
                          <a:cs typeface="Verdana"/>
                        </a:rPr>
                        <a:t>Knowing how </a:t>
                      </a:r>
                      <a:r>
                        <a:rPr sz="800" spc="-65" dirty="0">
                          <a:solidFill>
                            <a:srgbClr val="48494B"/>
                          </a:solidFill>
                          <a:latin typeface="Verdana"/>
                          <a:cs typeface="Verdana"/>
                        </a:rPr>
                        <a:t>to  </a:t>
                      </a:r>
                      <a:r>
                        <a:rPr sz="800" spc="-30" dirty="0">
                          <a:solidFill>
                            <a:srgbClr val="48494B"/>
                          </a:solidFill>
                          <a:latin typeface="Verdana"/>
                          <a:cs typeface="Verdana"/>
                        </a:rPr>
                        <a:t>explain </a:t>
                      </a:r>
                      <a:r>
                        <a:rPr sz="800" spc="-90" dirty="0">
                          <a:solidFill>
                            <a:srgbClr val="48494B"/>
                          </a:solidFill>
                          <a:latin typeface="Verdana"/>
                          <a:cs typeface="Verdana"/>
                        </a:rPr>
                        <a:t>them </a:t>
                      </a:r>
                      <a:r>
                        <a:rPr sz="800" spc="-25" dirty="0">
                          <a:solidFill>
                            <a:srgbClr val="48494B"/>
                          </a:solidFill>
                          <a:latin typeface="Verdana"/>
                          <a:cs typeface="Verdana"/>
                        </a:rPr>
                        <a:t>and  </a:t>
                      </a:r>
                      <a:r>
                        <a:rPr sz="800" spc="-50" dirty="0">
                          <a:solidFill>
                            <a:srgbClr val="48494B"/>
                          </a:solidFill>
                          <a:latin typeface="Verdana"/>
                          <a:cs typeface="Verdana"/>
                        </a:rPr>
                        <a:t>relate </a:t>
                      </a:r>
                      <a:r>
                        <a:rPr sz="800" spc="-90" dirty="0">
                          <a:solidFill>
                            <a:srgbClr val="48494B"/>
                          </a:solidFill>
                          <a:latin typeface="Verdana"/>
                          <a:cs typeface="Verdana"/>
                        </a:rPr>
                        <a:t>them </a:t>
                      </a:r>
                      <a:r>
                        <a:rPr sz="800" spc="-70" dirty="0">
                          <a:solidFill>
                            <a:srgbClr val="48494B"/>
                          </a:solidFill>
                          <a:latin typeface="Verdana"/>
                          <a:cs typeface="Verdana"/>
                        </a:rPr>
                        <a:t>to </a:t>
                      </a:r>
                      <a:r>
                        <a:rPr sz="800" spc="-75" dirty="0">
                          <a:solidFill>
                            <a:srgbClr val="48494B"/>
                          </a:solidFill>
                          <a:latin typeface="Verdana"/>
                          <a:cs typeface="Verdana"/>
                        </a:rPr>
                        <a:t>the  </a:t>
                      </a:r>
                      <a:r>
                        <a:rPr sz="800" spc="-55" dirty="0">
                          <a:solidFill>
                            <a:srgbClr val="48494B"/>
                          </a:solidFill>
                          <a:latin typeface="Verdana"/>
                          <a:cs typeface="Verdana"/>
                        </a:rPr>
                        <a:t>ones </a:t>
                      </a:r>
                      <a:r>
                        <a:rPr sz="800" spc="-35" dirty="0">
                          <a:solidFill>
                            <a:srgbClr val="48494B"/>
                          </a:solidFill>
                          <a:latin typeface="Verdana"/>
                          <a:cs typeface="Verdana"/>
                        </a:rPr>
                        <a:t>of </a:t>
                      </a:r>
                      <a:r>
                        <a:rPr sz="800" spc="-75" dirty="0">
                          <a:solidFill>
                            <a:srgbClr val="48494B"/>
                          </a:solidFill>
                          <a:latin typeface="Verdana"/>
                          <a:cs typeface="Verdana"/>
                        </a:rPr>
                        <a:t>the </a:t>
                      </a:r>
                      <a:r>
                        <a:rPr sz="800" spc="-35" dirty="0">
                          <a:solidFill>
                            <a:srgbClr val="48494B"/>
                          </a:solidFill>
                          <a:latin typeface="Verdana"/>
                          <a:cs typeface="Verdana"/>
                        </a:rPr>
                        <a:t>own  </a:t>
                      </a:r>
                      <a:r>
                        <a:rPr sz="800" spc="-60" dirty="0">
                          <a:solidFill>
                            <a:srgbClr val="48494B"/>
                          </a:solidFill>
                          <a:latin typeface="Verdana"/>
                          <a:cs typeface="Verdana"/>
                        </a:rPr>
                        <a:t>culture</a:t>
                      </a:r>
                      <a:endParaRPr sz="800">
                        <a:latin typeface="Verdana"/>
                        <a:cs typeface="Verdana"/>
                      </a:endParaRPr>
                    </a:p>
                  </a:txBody>
                  <a:tcPr marL="0" marR="0" marT="117475" marB="0">
                    <a:lnL w="28575">
                      <a:solidFill>
                        <a:srgbClr val="E92948"/>
                      </a:solidFill>
                      <a:prstDash val="solid"/>
                    </a:lnL>
                    <a:lnR w="28575">
                      <a:solidFill>
                        <a:srgbClr val="169E86"/>
                      </a:solidFill>
                      <a:prstDash val="solid"/>
                    </a:lnR>
                    <a:lnT w="28575">
                      <a:solidFill>
                        <a:srgbClr val="8ACEC3"/>
                      </a:solidFill>
                      <a:prstDash val="solid"/>
                    </a:lnT>
                    <a:lnB w="28575">
                      <a:solidFill>
                        <a:srgbClr val="169E86"/>
                      </a:solidFill>
                      <a:prstDash val="solid"/>
                    </a:lnB>
                  </a:tcPr>
                </a:tc>
                <a:tc rowSpan="2">
                  <a:txBody>
                    <a:bodyPr/>
                    <a:lstStyle/>
                    <a:p>
                      <a:pPr>
                        <a:lnSpc>
                          <a:spcPct val="100000"/>
                        </a:lnSpc>
                        <a:spcBef>
                          <a:spcPts val="20"/>
                        </a:spcBef>
                      </a:pPr>
                      <a:endParaRPr sz="850">
                        <a:latin typeface="Times New Roman"/>
                        <a:cs typeface="Times New Roman"/>
                      </a:endParaRPr>
                    </a:p>
                    <a:p>
                      <a:pPr marL="275590" marR="266700" algn="ctr">
                        <a:lnSpc>
                          <a:spcPct val="103699"/>
                        </a:lnSpc>
                        <a:spcBef>
                          <a:spcPts val="5"/>
                        </a:spcBef>
                      </a:pPr>
                      <a:r>
                        <a:rPr sz="800" spc="-20" dirty="0">
                          <a:solidFill>
                            <a:srgbClr val="48494B"/>
                          </a:solidFill>
                          <a:latin typeface="Verdana"/>
                          <a:cs typeface="Verdana"/>
                        </a:rPr>
                        <a:t>Applying</a:t>
                      </a:r>
                      <a:r>
                        <a:rPr sz="800" spc="-85" dirty="0">
                          <a:solidFill>
                            <a:srgbClr val="48494B"/>
                          </a:solidFill>
                          <a:latin typeface="Verdana"/>
                          <a:cs typeface="Verdana"/>
                        </a:rPr>
                        <a:t> </a:t>
                      </a:r>
                      <a:r>
                        <a:rPr sz="800" spc="-75" dirty="0">
                          <a:solidFill>
                            <a:srgbClr val="48494B"/>
                          </a:solidFill>
                          <a:latin typeface="Verdana"/>
                          <a:cs typeface="Verdana"/>
                        </a:rPr>
                        <a:t>the  </a:t>
                      </a:r>
                      <a:r>
                        <a:rPr sz="800" spc="-35" dirty="0">
                          <a:solidFill>
                            <a:srgbClr val="48494B"/>
                          </a:solidFill>
                          <a:latin typeface="Verdana"/>
                          <a:cs typeface="Verdana"/>
                        </a:rPr>
                        <a:t>knowledge  in </a:t>
                      </a:r>
                      <a:r>
                        <a:rPr sz="800" spc="-5" dirty="0">
                          <a:solidFill>
                            <a:srgbClr val="48494B"/>
                          </a:solidFill>
                          <a:latin typeface="Verdana"/>
                          <a:cs typeface="Verdana"/>
                        </a:rPr>
                        <a:t>a</a:t>
                      </a:r>
                      <a:r>
                        <a:rPr sz="800" spc="-15" dirty="0">
                          <a:solidFill>
                            <a:srgbClr val="48494B"/>
                          </a:solidFill>
                          <a:latin typeface="Verdana"/>
                          <a:cs typeface="Verdana"/>
                        </a:rPr>
                        <a:t> </a:t>
                      </a:r>
                      <a:r>
                        <a:rPr sz="800" spc="-35" dirty="0">
                          <a:solidFill>
                            <a:srgbClr val="48494B"/>
                          </a:solidFill>
                          <a:latin typeface="Verdana"/>
                          <a:cs typeface="Verdana"/>
                        </a:rPr>
                        <a:t>real</a:t>
                      </a:r>
                      <a:endParaRPr sz="800">
                        <a:latin typeface="Verdana"/>
                        <a:cs typeface="Verdana"/>
                      </a:endParaRPr>
                    </a:p>
                    <a:p>
                      <a:pPr marL="223520" marR="214629" algn="ctr">
                        <a:lnSpc>
                          <a:spcPct val="103699"/>
                        </a:lnSpc>
                      </a:pPr>
                      <a:r>
                        <a:rPr sz="800" spc="5" dirty="0">
                          <a:solidFill>
                            <a:srgbClr val="48494B"/>
                          </a:solidFill>
                          <a:latin typeface="Verdana"/>
                          <a:cs typeface="Verdana"/>
                        </a:rPr>
                        <a:t>communication  </a:t>
                      </a:r>
                      <a:r>
                        <a:rPr sz="800" spc="-60" dirty="0">
                          <a:solidFill>
                            <a:srgbClr val="48494B"/>
                          </a:solidFill>
                          <a:latin typeface="Verdana"/>
                          <a:cs typeface="Verdana"/>
                        </a:rPr>
                        <a:t>context</a:t>
                      </a:r>
                      <a:endParaRPr sz="800">
                        <a:latin typeface="Verdana"/>
                        <a:cs typeface="Verdana"/>
                      </a:endParaRPr>
                    </a:p>
                  </a:txBody>
                  <a:tcPr marL="0" marR="0" marT="2540" marB="0">
                    <a:lnL w="28575">
                      <a:solidFill>
                        <a:srgbClr val="169E86"/>
                      </a:solidFill>
                      <a:prstDash val="solid"/>
                    </a:lnL>
                    <a:lnR w="28575">
                      <a:solidFill>
                        <a:srgbClr val="E92948"/>
                      </a:solidFill>
                      <a:prstDash val="solid"/>
                    </a:lnR>
                    <a:lnT w="28575">
                      <a:solidFill>
                        <a:srgbClr val="F493A3"/>
                      </a:solidFill>
                      <a:prstDash val="solid"/>
                    </a:lnT>
                    <a:lnB w="28575">
                      <a:solidFill>
                        <a:srgbClr val="E92948"/>
                      </a:solidFill>
                      <a:prstDash val="solid"/>
                    </a:lnB>
                  </a:tcPr>
                </a:tc>
                <a:tc gridSpan="2" vMerge="1">
                  <a:txBody>
                    <a:bodyPr/>
                    <a:lstStyle/>
                    <a:p>
                      <a:endParaRPr/>
                    </a:p>
                  </a:txBody>
                  <a:tcPr marL="0" marR="0" marT="115570" marB="0">
                    <a:lnL w="28575">
                      <a:solidFill>
                        <a:srgbClr val="E92948"/>
                      </a:solidFill>
                      <a:prstDash val="solid"/>
                    </a:lnL>
                    <a:lnR w="28575">
                      <a:solidFill>
                        <a:srgbClr val="169E86"/>
                      </a:solidFill>
                      <a:prstDash val="solid"/>
                    </a:lnR>
                    <a:lnT w="38100">
                      <a:solidFill>
                        <a:srgbClr val="8ACEC3"/>
                      </a:solidFill>
                      <a:prstDash val="solid"/>
                    </a:lnT>
                    <a:lnB w="28575">
                      <a:solidFill>
                        <a:srgbClr val="8ACEC3"/>
                      </a:solidFill>
                      <a:prstDash val="solid"/>
                    </a:lnB>
                  </a:tcPr>
                </a:tc>
                <a:tc hMerge="1" vMerge="1">
                  <a:txBody>
                    <a:bodyPr/>
                    <a:lstStyle/>
                    <a:p>
                      <a:endParaRPr/>
                    </a:p>
                  </a:txBody>
                  <a:tcPr marL="0" marR="0" marT="0" marB="0"/>
                </a:tc>
                <a:extLst>
                  <a:ext uri="{0D108BD9-81ED-4DB2-BD59-A6C34878D82A}">
                    <a16:rowId xmlns:a16="http://schemas.microsoft.com/office/drawing/2014/main" val="10004"/>
                  </a:ext>
                </a:extLst>
              </a:tr>
              <a:tr h="762482">
                <a:tc gridSpan="2">
                  <a:txBody>
                    <a:bodyPr/>
                    <a:lstStyle/>
                    <a:p>
                      <a:pPr marL="91440" marR="118745" algn="ctr">
                        <a:lnSpc>
                          <a:spcPct val="103699"/>
                        </a:lnSpc>
                        <a:spcBef>
                          <a:spcPts val="685"/>
                        </a:spcBef>
                      </a:pPr>
                      <a:r>
                        <a:rPr sz="800" spc="-35" dirty="0">
                          <a:solidFill>
                            <a:srgbClr val="48494B"/>
                          </a:solidFill>
                          <a:latin typeface="Verdana"/>
                          <a:cs typeface="Verdana"/>
                        </a:rPr>
                        <a:t>Knowing </a:t>
                      </a:r>
                      <a:r>
                        <a:rPr sz="800" spc="-75" dirty="0">
                          <a:solidFill>
                            <a:srgbClr val="48494B"/>
                          </a:solidFill>
                          <a:latin typeface="Verdana"/>
                          <a:cs typeface="Verdana"/>
                        </a:rPr>
                        <a:t>the </a:t>
                      </a:r>
                      <a:r>
                        <a:rPr sz="800" spc="-40" dirty="0">
                          <a:solidFill>
                            <a:srgbClr val="48494B"/>
                          </a:solidFill>
                          <a:latin typeface="Verdana"/>
                          <a:cs typeface="Verdana"/>
                        </a:rPr>
                        <a:t>group  </a:t>
                      </a:r>
                      <a:r>
                        <a:rPr sz="800" spc="-30" dirty="0">
                          <a:solidFill>
                            <a:srgbClr val="48494B"/>
                          </a:solidFill>
                          <a:latin typeface="Verdana"/>
                          <a:cs typeface="Verdana"/>
                        </a:rPr>
                        <a:t>and individual  </a:t>
                      </a:r>
                      <a:r>
                        <a:rPr sz="800" spc="-45" dirty="0">
                          <a:solidFill>
                            <a:srgbClr val="48494B"/>
                          </a:solidFill>
                          <a:latin typeface="Verdana"/>
                          <a:cs typeface="Verdana"/>
                        </a:rPr>
                        <a:t>interaction  </a:t>
                      </a:r>
                      <a:r>
                        <a:rPr sz="800" spc="-50" dirty="0">
                          <a:solidFill>
                            <a:srgbClr val="48494B"/>
                          </a:solidFill>
                          <a:latin typeface="Verdana"/>
                          <a:cs typeface="Verdana"/>
                        </a:rPr>
                        <a:t>processes</a:t>
                      </a:r>
                      <a:endParaRPr sz="800">
                        <a:latin typeface="Verdana"/>
                        <a:cs typeface="Verdana"/>
                      </a:endParaRPr>
                    </a:p>
                  </a:txBody>
                  <a:tcPr marL="0" marR="0" marT="86995" marB="0">
                    <a:lnL w="28575">
                      <a:solidFill>
                        <a:srgbClr val="169E86"/>
                      </a:solidFill>
                      <a:prstDash val="solid"/>
                    </a:lnL>
                    <a:lnR w="28575">
                      <a:solidFill>
                        <a:srgbClr val="E92948"/>
                      </a:solidFill>
                      <a:prstDash val="solid"/>
                    </a:lnR>
                    <a:lnT w="28575">
                      <a:solidFill>
                        <a:srgbClr val="8ACEC3"/>
                      </a:solidFill>
                      <a:prstDash val="solid"/>
                    </a:lnT>
                    <a:lnB w="28575">
                      <a:solidFill>
                        <a:srgbClr val="169E86"/>
                      </a:solidFill>
                      <a:prstDash val="solid"/>
                    </a:lnB>
                  </a:tcPr>
                </a:tc>
                <a:tc hMerge="1">
                  <a:txBody>
                    <a:bodyPr/>
                    <a:lstStyle/>
                    <a:p>
                      <a:endParaRPr/>
                    </a:p>
                  </a:txBody>
                  <a:tcPr marL="0" marR="0" marT="0" marB="0"/>
                </a:tc>
                <a:tc>
                  <a:txBody>
                    <a:bodyPr/>
                    <a:lstStyle/>
                    <a:p>
                      <a:pPr marL="151130" marR="142240" indent="53975" algn="just">
                        <a:lnSpc>
                          <a:spcPct val="103699"/>
                        </a:lnSpc>
                        <a:spcBef>
                          <a:spcPts val="915"/>
                        </a:spcBef>
                      </a:pPr>
                      <a:r>
                        <a:rPr sz="800" spc="-35" dirty="0">
                          <a:solidFill>
                            <a:srgbClr val="48494B"/>
                          </a:solidFill>
                          <a:latin typeface="Verdana"/>
                          <a:cs typeface="Verdana"/>
                        </a:rPr>
                        <a:t>Questioning </a:t>
                      </a:r>
                      <a:r>
                        <a:rPr sz="800" spc="-75" dirty="0">
                          <a:solidFill>
                            <a:srgbClr val="48494B"/>
                          </a:solidFill>
                          <a:latin typeface="Verdana"/>
                          <a:cs typeface="Verdana"/>
                        </a:rPr>
                        <a:t>the  </a:t>
                      </a:r>
                      <a:r>
                        <a:rPr sz="800" spc="-85" dirty="0">
                          <a:solidFill>
                            <a:srgbClr val="48494B"/>
                          </a:solidFill>
                          <a:latin typeface="Verdana"/>
                          <a:cs typeface="Verdana"/>
                        </a:rPr>
                        <a:t>mistrust </a:t>
                      </a:r>
                      <a:r>
                        <a:rPr sz="800" spc="-35" dirty="0">
                          <a:solidFill>
                            <a:srgbClr val="48494B"/>
                          </a:solidFill>
                          <a:latin typeface="Verdana"/>
                          <a:cs typeface="Verdana"/>
                        </a:rPr>
                        <a:t>of </a:t>
                      </a:r>
                      <a:r>
                        <a:rPr sz="800" spc="-60" dirty="0">
                          <a:solidFill>
                            <a:srgbClr val="48494B"/>
                          </a:solidFill>
                          <a:latin typeface="Verdana"/>
                          <a:cs typeface="Verdana"/>
                        </a:rPr>
                        <a:t>other  </a:t>
                      </a:r>
                      <a:r>
                        <a:rPr sz="800" spc="-65" dirty="0">
                          <a:solidFill>
                            <a:srgbClr val="48494B"/>
                          </a:solidFill>
                          <a:latin typeface="Verdana"/>
                          <a:cs typeface="Verdana"/>
                        </a:rPr>
                        <a:t>cultures </a:t>
                      </a:r>
                      <a:r>
                        <a:rPr sz="800" spc="-30" dirty="0">
                          <a:solidFill>
                            <a:srgbClr val="48494B"/>
                          </a:solidFill>
                          <a:latin typeface="Verdana"/>
                          <a:cs typeface="Verdana"/>
                        </a:rPr>
                        <a:t>and </a:t>
                      </a:r>
                      <a:r>
                        <a:rPr sz="800" spc="-50" dirty="0">
                          <a:solidFill>
                            <a:srgbClr val="48494B"/>
                          </a:solidFill>
                          <a:latin typeface="Verdana"/>
                          <a:cs typeface="Verdana"/>
                        </a:rPr>
                        <a:t>our  </a:t>
                      </a:r>
                      <a:r>
                        <a:rPr sz="800" spc="-45" dirty="0">
                          <a:solidFill>
                            <a:srgbClr val="48494B"/>
                          </a:solidFill>
                          <a:latin typeface="Verdana"/>
                          <a:cs typeface="Verdana"/>
                        </a:rPr>
                        <a:t>faith </a:t>
                      </a:r>
                      <a:r>
                        <a:rPr sz="800" spc="-35" dirty="0">
                          <a:solidFill>
                            <a:srgbClr val="48494B"/>
                          </a:solidFill>
                          <a:latin typeface="Verdana"/>
                          <a:cs typeface="Verdana"/>
                        </a:rPr>
                        <a:t>in </a:t>
                      </a:r>
                      <a:r>
                        <a:rPr sz="800" spc="-55" dirty="0">
                          <a:solidFill>
                            <a:srgbClr val="48494B"/>
                          </a:solidFill>
                          <a:latin typeface="Verdana"/>
                          <a:cs typeface="Verdana"/>
                        </a:rPr>
                        <a:t>our</a:t>
                      </a:r>
                      <a:r>
                        <a:rPr sz="800" spc="-15" dirty="0">
                          <a:solidFill>
                            <a:srgbClr val="48494B"/>
                          </a:solidFill>
                          <a:latin typeface="Verdana"/>
                          <a:cs typeface="Verdana"/>
                        </a:rPr>
                        <a:t> </a:t>
                      </a:r>
                      <a:r>
                        <a:rPr sz="800" spc="-60" dirty="0">
                          <a:solidFill>
                            <a:srgbClr val="48494B"/>
                          </a:solidFill>
                          <a:latin typeface="Verdana"/>
                          <a:cs typeface="Verdana"/>
                        </a:rPr>
                        <a:t>culture</a:t>
                      </a:r>
                      <a:endParaRPr sz="800">
                        <a:latin typeface="Verdana"/>
                        <a:cs typeface="Verdana"/>
                      </a:endParaRPr>
                    </a:p>
                  </a:txBody>
                  <a:tcPr marL="0" marR="0" marT="116205" marB="0">
                    <a:lnL w="28575">
                      <a:solidFill>
                        <a:srgbClr val="E92948"/>
                      </a:solidFill>
                      <a:prstDash val="solid"/>
                    </a:lnL>
                    <a:lnR w="28575">
                      <a:solidFill>
                        <a:srgbClr val="E92948"/>
                      </a:solidFill>
                      <a:prstDash val="solid"/>
                    </a:lnR>
                    <a:lnT w="28575">
                      <a:solidFill>
                        <a:srgbClr val="F493A3"/>
                      </a:solidFill>
                      <a:prstDash val="solid"/>
                    </a:lnT>
                    <a:lnB w="28575">
                      <a:solidFill>
                        <a:srgbClr val="E92948"/>
                      </a:solidFill>
                      <a:prstDash val="solid"/>
                    </a:lnB>
                  </a:tcPr>
                </a:tc>
                <a:tc vMerge="1">
                  <a:txBody>
                    <a:bodyPr/>
                    <a:lstStyle/>
                    <a:p>
                      <a:endParaRPr/>
                    </a:p>
                  </a:txBody>
                  <a:tcPr marL="0" marR="0" marT="117475" marB="0">
                    <a:lnL w="28575">
                      <a:solidFill>
                        <a:srgbClr val="E92948"/>
                      </a:solidFill>
                      <a:prstDash val="solid"/>
                    </a:lnL>
                    <a:lnR w="28575">
                      <a:solidFill>
                        <a:srgbClr val="169E86"/>
                      </a:solidFill>
                      <a:prstDash val="solid"/>
                    </a:lnR>
                    <a:lnT w="28575">
                      <a:solidFill>
                        <a:srgbClr val="8ACEC3"/>
                      </a:solidFill>
                      <a:prstDash val="solid"/>
                    </a:lnT>
                    <a:lnB w="28575">
                      <a:solidFill>
                        <a:srgbClr val="169E86"/>
                      </a:solidFill>
                      <a:prstDash val="solid"/>
                    </a:lnB>
                  </a:tcPr>
                </a:tc>
                <a:tc vMerge="1">
                  <a:txBody>
                    <a:bodyPr/>
                    <a:lstStyle/>
                    <a:p>
                      <a:endParaRPr/>
                    </a:p>
                  </a:txBody>
                  <a:tcPr marL="0" marR="0" marT="2540" marB="0">
                    <a:lnL w="28575">
                      <a:solidFill>
                        <a:srgbClr val="169E86"/>
                      </a:solidFill>
                      <a:prstDash val="solid"/>
                    </a:lnL>
                    <a:lnR w="28575">
                      <a:solidFill>
                        <a:srgbClr val="E92948"/>
                      </a:solidFill>
                      <a:prstDash val="solid"/>
                    </a:lnR>
                    <a:lnT w="28575">
                      <a:solidFill>
                        <a:srgbClr val="F493A3"/>
                      </a:solidFill>
                      <a:prstDash val="solid"/>
                    </a:lnT>
                    <a:lnB w="28575">
                      <a:solidFill>
                        <a:srgbClr val="E92948"/>
                      </a:solidFill>
                      <a:prstDash val="solid"/>
                    </a:lnB>
                  </a:tcPr>
                </a:tc>
                <a:tc gridSpan="2">
                  <a:txBody>
                    <a:bodyPr/>
                    <a:lstStyle/>
                    <a:p>
                      <a:pPr marL="330200" marR="285750" algn="ctr">
                        <a:lnSpc>
                          <a:spcPct val="103699"/>
                        </a:lnSpc>
                        <a:spcBef>
                          <a:spcPts val="985"/>
                        </a:spcBef>
                      </a:pPr>
                      <a:r>
                        <a:rPr sz="800" spc="5" dirty="0">
                          <a:solidFill>
                            <a:srgbClr val="48494B"/>
                          </a:solidFill>
                          <a:latin typeface="Verdana"/>
                          <a:cs typeface="Verdana"/>
                        </a:rPr>
                        <a:t>Identifying  evaluation  </a:t>
                      </a:r>
                      <a:r>
                        <a:rPr sz="800" spc="-35" dirty="0">
                          <a:solidFill>
                            <a:srgbClr val="48494B"/>
                          </a:solidFill>
                          <a:latin typeface="Verdana"/>
                          <a:cs typeface="Verdana"/>
                        </a:rPr>
                        <a:t>criteria</a:t>
                      </a:r>
                      <a:endParaRPr sz="800">
                        <a:latin typeface="Verdana"/>
                        <a:cs typeface="Verdana"/>
                      </a:endParaRPr>
                    </a:p>
                  </a:txBody>
                  <a:tcPr marL="0" marR="0" marT="125095" marB="0">
                    <a:lnL w="28575">
                      <a:solidFill>
                        <a:srgbClr val="E92948"/>
                      </a:solidFill>
                      <a:prstDash val="solid"/>
                    </a:lnL>
                    <a:lnR w="28575">
                      <a:solidFill>
                        <a:srgbClr val="169E86"/>
                      </a:solidFill>
                      <a:prstDash val="solid"/>
                    </a:lnR>
                    <a:lnT w="28575">
                      <a:solidFill>
                        <a:srgbClr val="8ACEC3"/>
                      </a:solidFill>
                      <a:prstDash val="solid"/>
                    </a:lnT>
                    <a:lnB w="28575">
                      <a:solidFill>
                        <a:srgbClr val="169E86"/>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bl>
          </a:graphicData>
        </a:graphic>
      </p:graphicFrame>
      <p:sp>
        <p:nvSpPr>
          <p:cNvPr id="64" name="object 64"/>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16</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299" y="1019797"/>
            <a:ext cx="4093845" cy="665480"/>
          </a:xfrm>
          <a:prstGeom prst="rect">
            <a:avLst/>
          </a:prstGeom>
        </p:spPr>
        <p:txBody>
          <a:bodyPr vert="horz" wrap="square" lIns="0" tIns="48260" rIns="0" bIns="0" rtlCol="0">
            <a:spAutoFit/>
          </a:bodyPr>
          <a:lstStyle/>
          <a:p>
            <a:pPr marL="12700" marR="5080">
              <a:lnSpc>
                <a:spcPts val="2400"/>
              </a:lnSpc>
              <a:spcBef>
                <a:spcPts val="380"/>
              </a:spcBef>
            </a:pPr>
            <a:r>
              <a:rPr sz="2200" spc="105" dirty="0" err="1">
                <a:solidFill>
                  <a:srgbClr val="4A4B4C"/>
                </a:solidFill>
              </a:rPr>
              <a:t>Δι</a:t>
            </a:r>
            <a:r>
              <a:rPr sz="2200" spc="105" dirty="0">
                <a:solidFill>
                  <a:srgbClr val="4A4B4C"/>
                </a:solidFill>
              </a:rPr>
              <a:t>απολιτισμικ</a:t>
            </a:r>
            <a:r>
              <a:rPr lang="el-GR" sz="2200" spc="105" dirty="0">
                <a:solidFill>
                  <a:srgbClr val="4A4B4C"/>
                </a:solidFill>
              </a:rPr>
              <a:t>η </a:t>
            </a:r>
            <a:r>
              <a:rPr lang="el-GR" sz="2200" spc="105" dirty="0" err="1">
                <a:solidFill>
                  <a:srgbClr val="4A4B4C"/>
                </a:solidFill>
              </a:rPr>
              <a:t>Ικανοτητα</a:t>
            </a:r>
            <a:r>
              <a:rPr sz="2200" spc="90" dirty="0">
                <a:solidFill>
                  <a:srgbClr val="4A4B4C"/>
                </a:solidFill>
              </a:rPr>
              <a:t>:  </a:t>
            </a:r>
            <a:r>
              <a:rPr sz="2200" spc="110" dirty="0">
                <a:solidFill>
                  <a:srgbClr val="4A4B4C"/>
                </a:solidFill>
              </a:rPr>
              <a:t>Bennett’s</a:t>
            </a:r>
            <a:r>
              <a:rPr sz="2200" spc="130" dirty="0">
                <a:solidFill>
                  <a:srgbClr val="4A4B4C"/>
                </a:solidFill>
              </a:rPr>
              <a:t> </a:t>
            </a:r>
            <a:r>
              <a:rPr sz="2200" spc="215" dirty="0">
                <a:solidFill>
                  <a:srgbClr val="4A4B4C"/>
                </a:solidFill>
              </a:rPr>
              <a:t>Model</a:t>
            </a:r>
            <a:endParaRPr sz="2200" dirty="0"/>
          </a:p>
        </p:txBody>
      </p:sp>
      <p:sp>
        <p:nvSpPr>
          <p:cNvPr id="3" name="object 3"/>
          <p:cNvSpPr txBox="1"/>
          <p:nvPr/>
        </p:nvSpPr>
        <p:spPr>
          <a:xfrm>
            <a:off x="707299" y="2193277"/>
            <a:ext cx="6149975" cy="2334895"/>
          </a:xfrm>
          <a:prstGeom prst="rect">
            <a:avLst/>
          </a:prstGeom>
        </p:spPr>
        <p:txBody>
          <a:bodyPr vert="horz" wrap="square" lIns="0" tIns="12700" rIns="0" bIns="0" rtlCol="0">
            <a:spAutoFit/>
          </a:bodyPr>
          <a:lstStyle/>
          <a:p>
            <a:pPr marL="12700" marR="5080" algn="just">
              <a:lnSpc>
                <a:spcPct val="111100"/>
              </a:lnSpc>
              <a:spcBef>
                <a:spcPts val="100"/>
              </a:spcBef>
            </a:pPr>
            <a:r>
              <a:rPr sz="1200" spc="-5" dirty="0">
                <a:solidFill>
                  <a:srgbClr val="4A4B4C"/>
                </a:solidFill>
                <a:latin typeface="Noto Sans"/>
                <a:cs typeface="Noto Sans"/>
              </a:rPr>
              <a:t>Ο</a:t>
            </a:r>
            <a:r>
              <a:rPr sz="1200" spc="-135" dirty="0">
                <a:solidFill>
                  <a:srgbClr val="4A4B4C"/>
                </a:solidFill>
                <a:latin typeface="Noto Sans"/>
                <a:cs typeface="Noto Sans"/>
              </a:rPr>
              <a:t> </a:t>
            </a:r>
            <a:r>
              <a:rPr sz="1200" spc="15" dirty="0">
                <a:solidFill>
                  <a:srgbClr val="4A4B4C"/>
                </a:solidFill>
                <a:latin typeface="Noto Sans"/>
                <a:cs typeface="Noto Sans"/>
              </a:rPr>
              <a:t>Milton</a:t>
            </a:r>
            <a:r>
              <a:rPr sz="1200" spc="-130" dirty="0">
                <a:solidFill>
                  <a:srgbClr val="4A4B4C"/>
                </a:solidFill>
                <a:latin typeface="Noto Sans"/>
                <a:cs typeface="Noto Sans"/>
              </a:rPr>
              <a:t> </a:t>
            </a:r>
            <a:r>
              <a:rPr sz="1200" spc="20" dirty="0">
                <a:solidFill>
                  <a:srgbClr val="4A4B4C"/>
                </a:solidFill>
                <a:latin typeface="Noto Sans"/>
                <a:cs typeface="Noto Sans"/>
              </a:rPr>
              <a:t>Bennett</a:t>
            </a:r>
            <a:r>
              <a:rPr sz="1200" spc="-135" dirty="0">
                <a:solidFill>
                  <a:srgbClr val="4A4B4C"/>
                </a:solidFill>
                <a:latin typeface="Noto Sans"/>
                <a:cs typeface="Noto Sans"/>
              </a:rPr>
              <a:t> </a:t>
            </a:r>
            <a:r>
              <a:rPr sz="1200" spc="20" dirty="0">
                <a:solidFill>
                  <a:srgbClr val="4A4B4C"/>
                </a:solidFill>
                <a:latin typeface="Noto Sans"/>
                <a:cs typeface="Noto Sans"/>
              </a:rPr>
              <a:t>(1993)</a:t>
            </a:r>
            <a:r>
              <a:rPr sz="1200" spc="-130" dirty="0">
                <a:solidFill>
                  <a:srgbClr val="4A4B4C"/>
                </a:solidFill>
                <a:latin typeface="Noto Sans"/>
                <a:cs typeface="Noto Sans"/>
              </a:rPr>
              <a:t> </a:t>
            </a:r>
            <a:r>
              <a:rPr sz="1200" spc="15" dirty="0">
                <a:solidFill>
                  <a:srgbClr val="4A4B4C"/>
                </a:solidFill>
                <a:latin typeface="Noto Sans"/>
                <a:cs typeface="Noto Sans"/>
              </a:rPr>
              <a:t>θεωρεί</a:t>
            </a:r>
            <a:r>
              <a:rPr sz="1200" spc="-135" dirty="0">
                <a:solidFill>
                  <a:srgbClr val="4A4B4C"/>
                </a:solidFill>
                <a:latin typeface="Noto Sans"/>
                <a:cs typeface="Noto Sans"/>
              </a:rPr>
              <a:t> </a:t>
            </a:r>
            <a:r>
              <a:rPr sz="1200" spc="5" dirty="0">
                <a:solidFill>
                  <a:srgbClr val="4A4B4C"/>
                </a:solidFill>
                <a:latin typeface="Noto Sans"/>
                <a:cs typeface="Noto Sans"/>
              </a:rPr>
              <a:t>τη</a:t>
            </a:r>
            <a:r>
              <a:rPr sz="1200" spc="-130" dirty="0">
                <a:solidFill>
                  <a:srgbClr val="4A4B4C"/>
                </a:solidFill>
                <a:latin typeface="Noto Sans"/>
                <a:cs typeface="Noto Sans"/>
              </a:rPr>
              <a:t> </a:t>
            </a:r>
            <a:r>
              <a:rPr sz="1200" spc="10" dirty="0">
                <a:solidFill>
                  <a:srgbClr val="4A4B4C"/>
                </a:solidFill>
                <a:latin typeface="Noto Sans"/>
                <a:cs typeface="Noto Sans"/>
              </a:rPr>
              <a:t>διαπολιτισμική</a:t>
            </a:r>
            <a:r>
              <a:rPr sz="1200" spc="-135" dirty="0">
                <a:solidFill>
                  <a:srgbClr val="4A4B4C"/>
                </a:solidFill>
                <a:latin typeface="Noto Sans"/>
                <a:cs typeface="Noto Sans"/>
              </a:rPr>
              <a:t> </a:t>
            </a:r>
            <a:r>
              <a:rPr sz="1200" spc="15" dirty="0">
                <a:solidFill>
                  <a:srgbClr val="4A4B4C"/>
                </a:solidFill>
                <a:latin typeface="Noto Sans"/>
                <a:cs typeface="Noto Sans"/>
              </a:rPr>
              <a:t>κατανόηση</a:t>
            </a:r>
            <a:r>
              <a:rPr sz="1200" spc="-130" dirty="0">
                <a:solidFill>
                  <a:srgbClr val="4A4B4C"/>
                </a:solidFill>
                <a:latin typeface="Noto Sans"/>
                <a:cs typeface="Noto Sans"/>
              </a:rPr>
              <a:t> </a:t>
            </a:r>
            <a:r>
              <a:rPr sz="1200" spc="5" dirty="0">
                <a:solidFill>
                  <a:srgbClr val="4A4B4C"/>
                </a:solidFill>
                <a:latin typeface="Noto Sans"/>
                <a:cs typeface="Noto Sans"/>
              </a:rPr>
              <a:t>ως</a:t>
            </a:r>
            <a:r>
              <a:rPr sz="1200" spc="-135" dirty="0">
                <a:solidFill>
                  <a:srgbClr val="4A4B4C"/>
                </a:solidFill>
                <a:latin typeface="Noto Sans"/>
                <a:cs typeface="Noto Sans"/>
              </a:rPr>
              <a:t> </a:t>
            </a:r>
            <a:r>
              <a:rPr sz="1200" spc="15" dirty="0">
                <a:solidFill>
                  <a:srgbClr val="4A4B4C"/>
                </a:solidFill>
                <a:latin typeface="Noto Sans"/>
                <a:cs typeface="Noto Sans"/>
              </a:rPr>
              <a:t>ατομική</a:t>
            </a:r>
            <a:r>
              <a:rPr sz="1200" spc="-130" dirty="0">
                <a:solidFill>
                  <a:srgbClr val="4A4B4C"/>
                </a:solidFill>
                <a:latin typeface="Noto Sans"/>
                <a:cs typeface="Noto Sans"/>
              </a:rPr>
              <a:t> </a:t>
            </a:r>
            <a:r>
              <a:rPr sz="1200" spc="10" dirty="0">
                <a:solidFill>
                  <a:srgbClr val="4A4B4C"/>
                </a:solidFill>
                <a:latin typeface="Noto Sans"/>
                <a:cs typeface="Noto Sans"/>
              </a:rPr>
              <a:t>διαδικασία  </a:t>
            </a:r>
            <a:r>
              <a:rPr sz="1200" spc="5" dirty="0">
                <a:solidFill>
                  <a:srgbClr val="4A4B4C"/>
                </a:solidFill>
                <a:latin typeface="Noto Sans"/>
                <a:cs typeface="Noto Sans"/>
              </a:rPr>
              <a:t>και </a:t>
            </a:r>
            <a:r>
              <a:rPr sz="1200" spc="10" dirty="0">
                <a:solidFill>
                  <a:srgbClr val="4A4B4C"/>
                </a:solidFill>
                <a:latin typeface="Noto Sans"/>
                <a:cs typeface="Noto Sans"/>
              </a:rPr>
              <a:t>την </a:t>
            </a:r>
            <a:r>
              <a:rPr sz="1200" spc="20" dirty="0">
                <a:solidFill>
                  <a:srgbClr val="4A4B4C"/>
                </a:solidFill>
                <a:latin typeface="Noto Sans"/>
                <a:cs typeface="Noto Sans"/>
              </a:rPr>
              <a:t>χαρακτηρίζει </a:t>
            </a:r>
            <a:r>
              <a:rPr sz="1200" spc="5" dirty="0">
                <a:solidFill>
                  <a:srgbClr val="4A4B4C"/>
                </a:solidFill>
                <a:latin typeface="Noto Sans"/>
                <a:cs typeface="Noto Sans"/>
              </a:rPr>
              <a:t>ως </a:t>
            </a:r>
            <a:r>
              <a:rPr sz="1200" spc="10" dirty="0">
                <a:solidFill>
                  <a:srgbClr val="4A4B4C"/>
                </a:solidFill>
                <a:latin typeface="Noto Sans"/>
                <a:cs typeface="Noto Sans"/>
              </a:rPr>
              <a:t>μια </a:t>
            </a:r>
            <a:r>
              <a:rPr sz="1200" b="1" spc="15" dirty="0">
                <a:solidFill>
                  <a:srgbClr val="4A4B4C"/>
                </a:solidFill>
                <a:latin typeface="Noto Sans"/>
                <a:cs typeface="Noto Sans"/>
              </a:rPr>
              <a:t>συνέχεια διαφορετικών επιπέδων </a:t>
            </a:r>
            <a:r>
              <a:rPr sz="1200" b="1" spc="20" dirty="0">
                <a:solidFill>
                  <a:srgbClr val="4A4B4C"/>
                </a:solidFill>
                <a:latin typeface="Noto Sans"/>
                <a:cs typeface="Noto Sans"/>
              </a:rPr>
              <a:t>προσωπικής  </a:t>
            </a:r>
            <a:r>
              <a:rPr sz="1200" b="1" spc="15" dirty="0">
                <a:solidFill>
                  <a:srgbClr val="4A4B4C"/>
                </a:solidFill>
                <a:latin typeface="Noto Sans"/>
                <a:cs typeface="Noto Sans"/>
              </a:rPr>
              <a:t>ανάπτυξης στην αναγνώριση </a:t>
            </a:r>
            <a:r>
              <a:rPr sz="1200" b="1" spc="10" dirty="0">
                <a:solidFill>
                  <a:srgbClr val="4A4B4C"/>
                </a:solidFill>
                <a:latin typeface="Noto Sans"/>
                <a:cs typeface="Noto Sans"/>
              </a:rPr>
              <a:t>και </a:t>
            </a:r>
            <a:r>
              <a:rPr sz="1200" b="1" spc="15" dirty="0">
                <a:solidFill>
                  <a:srgbClr val="4A4B4C"/>
                </a:solidFill>
                <a:latin typeface="Noto Sans"/>
                <a:cs typeface="Noto Sans"/>
              </a:rPr>
              <a:t>αποδοχή </a:t>
            </a:r>
            <a:r>
              <a:rPr sz="1200" b="1" spc="10" dirty="0">
                <a:solidFill>
                  <a:srgbClr val="4A4B4C"/>
                </a:solidFill>
                <a:latin typeface="Noto Sans"/>
                <a:cs typeface="Noto Sans"/>
              </a:rPr>
              <a:t>των </a:t>
            </a:r>
            <a:r>
              <a:rPr sz="1200" b="1" spc="15" dirty="0">
                <a:solidFill>
                  <a:srgbClr val="4A4B4C"/>
                </a:solidFill>
                <a:latin typeface="Noto Sans"/>
                <a:cs typeface="Noto Sans"/>
              </a:rPr>
              <a:t>πολιτισμικών</a:t>
            </a:r>
            <a:r>
              <a:rPr sz="1200" b="1" spc="250" dirty="0">
                <a:solidFill>
                  <a:srgbClr val="4A4B4C"/>
                </a:solidFill>
                <a:latin typeface="Noto Sans"/>
                <a:cs typeface="Noto Sans"/>
              </a:rPr>
              <a:t> </a:t>
            </a:r>
            <a:r>
              <a:rPr sz="1200" b="1" spc="15" dirty="0">
                <a:solidFill>
                  <a:srgbClr val="4A4B4C"/>
                </a:solidFill>
                <a:latin typeface="Noto Sans"/>
                <a:cs typeface="Noto Sans"/>
              </a:rPr>
              <a:t>διαφορών</a:t>
            </a:r>
            <a:r>
              <a:rPr sz="1200" spc="15" dirty="0">
                <a:solidFill>
                  <a:srgbClr val="4A4B4C"/>
                </a:solidFill>
                <a:latin typeface="Noto Sans"/>
                <a:cs typeface="Noto Sans"/>
              </a:rPr>
              <a:t>.</a:t>
            </a:r>
            <a:endParaRPr sz="1200">
              <a:latin typeface="Noto Sans"/>
              <a:cs typeface="Noto Sans"/>
            </a:endParaRPr>
          </a:p>
          <a:p>
            <a:pPr marL="12700" marR="5080" algn="just">
              <a:lnSpc>
                <a:spcPct val="111100"/>
              </a:lnSpc>
            </a:pPr>
            <a:r>
              <a:rPr sz="1200" spc="-5" dirty="0">
                <a:solidFill>
                  <a:srgbClr val="4A4B4C"/>
                </a:solidFill>
                <a:latin typeface="Noto Sans"/>
                <a:cs typeface="Noto Sans"/>
              </a:rPr>
              <a:t>Η </a:t>
            </a:r>
            <a:r>
              <a:rPr sz="1200" spc="10" dirty="0">
                <a:solidFill>
                  <a:srgbClr val="4A4B4C"/>
                </a:solidFill>
                <a:latin typeface="Noto Sans"/>
                <a:cs typeface="Noto Sans"/>
              </a:rPr>
              <a:t>ανάπτυξη </a:t>
            </a:r>
            <a:r>
              <a:rPr sz="1200" spc="5" dirty="0">
                <a:solidFill>
                  <a:srgbClr val="4A4B4C"/>
                </a:solidFill>
                <a:latin typeface="Noto Sans"/>
                <a:cs typeface="Noto Sans"/>
              </a:rPr>
              <a:t>της διαπολιτισμικής </a:t>
            </a:r>
            <a:r>
              <a:rPr sz="1200" spc="10" dirty="0">
                <a:solidFill>
                  <a:srgbClr val="4A4B4C"/>
                </a:solidFill>
                <a:latin typeface="Noto Sans"/>
                <a:cs typeface="Noto Sans"/>
              </a:rPr>
              <a:t>ευαισθησίας σημαίνει </a:t>
            </a:r>
            <a:r>
              <a:rPr sz="1200" dirty="0">
                <a:solidFill>
                  <a:srgbClr val="4A4B4C"/>
                </a:solidFill>
                <a:latin typeface="Noto Sans"/>
                <a:cs typeface="Noto Sans"/>
              </a:rPr>
              <a:t>να </a:t>
            </a:r>
            <a:r>
              <a:rPr sz="1200" spc="10" dirty="0">
                <a:solidFill>
                  <a:srgbClr val="4A4B4C"/>
                </a:solidFill>
                <a:latin typeface="Noto Sans"/>
                <a:cs typeface="Noto Sans"/>
              </a:rPr>
              <a:t>αναπτυχθεί </a:t>
            </a:r>
            <a:r>
              <a:rPr sz="1200" spc="-10" dirty="0">
                <a:solidFill>
                  <a:srgbClr val="4A4B4C"/>
                </a:solidFill>
                <a:latin typeface="Noto Sans"/>
                <a:cs typeface="Noto Sans"/>
              </a:rPr>
              <a:t>η </a:t>
            </a:r>
            <a:r>
              <a:rPr sz="1200" spc="10" dirty="0">
                <a:solidFill>
                  <a:srgbClr val="4A4B4C"/>
                </a:solidFill>
                <a:latin typeface="Noto Sans"/>
                <a:cs typeface="Noto Sans"/>
              </a:rPr>
              <a:t>ικανότητα  αναγνώρισης </a:t>
            </a:r>
            <a:r>
              <a:rPr sz="1200" dirty="0">
                <a:solidFill>
                  <a:srgbClr val="4A4B4C"/>
                </a:solidFill>
                <a:latin typeface="Noto Sans"/>
                <a:cs typeface="Noto Sans"/>
              </a:rPr>
              <a:t>και </a:t>
            </a:r>
            <a:r>
              <a:rPr sz="1200" spc="5" dirty="0">
                <a:solidFill>
                  <a:srgbClr val="4A4B4C"/>
                </a:solidFill>
                <a:latin typeface="Noto Sans"/>
                <a:cs typeface="Noto Sans"/>
              </a:rPr>
              <a:t>αποδοχής των διαφορών </a:t>
            </a:r>
            <a:r>
              <a:rPr sz="1200" spc="10" dirty="0">
                <a:solidFill>
                  <a:srgbClr val="4A4B4C"/>
                </a:solidFill>
                <a:latin typeface="Noto Sans"/>
                <a:cs typeface="Noto Sans"/>
              </a:rPr>
              <a:t>μεταξύ </a:t>
            </a:r>
            <a:r>
              <a:rPr sz="1200" spc="5" dirty="0">
                <a:solidFill>
                  <a:srgbClr val="4A4B4C"/>
                </a:solidFill>
                <a:latin typeface="Noto Sans"/>
                <a:cs typeface="Noto Sans"/>
              </a:rPr>
              <a:t>της </a:t>
            </a:r>
            <a:r>
              <a:rPr sz="1200" spc="10" dirty="0">
                <a:solidFill>
                  <a:srgbClr val="4A4B4C"/>
                </a:solidFill>
                <a:latin typeface="Noto Sans"/>
                <a:cs typeface="Noto Sans"/>
              </a:rPr>
              <a:t>αντίληψης </a:t>
            </a:r>
            <a:r>
              <a:rPr sz="1200" spc="5" dirty="0">
                <a:solidFill>
                  <a:srgbClr val="4A4B4C"/>
                </a:solidFill>
                <a:latin typeface="Noto Sans"/>
                <a:cs typeface="Noto Sans"/>
              </a:rPr>
              <a:t>των </a:t>
            </a:r>
            <a:r>
              <a:rPr sz="1200" spc="10" dirty="0">
                <a:solidFill>
                  <a:srgbClr val="4A4B4C"/>
                </a:solidFill>
                <a:latin typeface="Noto Sans"/>
                <a:cs typeface="Noto Sans"/>
              </a:rPr>
              <a:t>πολιτισμών  </a:t>
            </a:r>
            <a:r>
              <a:rPr sz="1200" spc="5" dirty="0">
                <a:solidFill>
                  <a:srgbClr val="4A4B4C"/>
                </a:solidFill>
                <a:latin typeface="Noto Sans"/>
                <a:cs typeface="Noto Sans"/>
              </a:rPr>
              <a:t>για τον</a:t>
            </a:r>
            <a:r>
              <a:rPr sz="1200" spc="80" dirty="0">
                <a:solidFill>
                  <a:srgbClr val="4A4B4C"/>
                </a:solidFill>
                <a:latin typeface="Noto Sans"/>
                <a:cs typeface="Noto Sans"/>
              </a:rPr>
              <a:t> </a:t>
            </a:r>
            <a:r>
              <a:rPr sz="1200" spc="10" dirty="0">
                <a:solidFill>
                  <a:srgbClr val="4A4B4C"/>
                </a:solidFill>
                <a:latin typeface="Noto Sans"/>
                <a:cs typeface="Noto Sans"/>
              </a:rPr>
              <a:t>κόσμο.</a:t>
            </a:r>
            <a:endParaRPr sz="1200">
              <a:latin typeface="Noto Sans"/>
              <a:cs typeface="Noto Sans"/>
            </a:endParaRPr>
          </a:p>
          <a:p>
            <a:pPr marL="12700" marR="5715" algn="just">
              <a:lnSpc>
                <a:spcPct val="111100"/>
              </a:lnSpc>
            </a:pPr>
            <a:r>
              <a:rPr sz="1200" spc="-5" dirty="0">
                <a:solidFill>
                  <a:srgbClr val="4A4B4C"/>
                </a:solidFill>
                <a:latin typeface="Noto Sans"/>
                <a:cs typeface="Noto Sans"/>
              </a:rPr>
              <a:t>Η </a:t>
            </a:r>
            <a:r>
              <a:rPr sz="1200" spc="10" dirty="0">
                <a:solidFill>
                  <a:srgbClr val="4A4B4C"/>
                </a:solidFill>
                <a:latin typeface="Noto Sans"/>
                <a:cs typeface="Noto Sans"/>
              </a:rPr>
              <a:t>ανάπτυξη </a:t>
            </a:r>
            <a:r>
              <a:rPr sz="1200" spc="5" dirty="0">
                <a:solidFill>
                  <a:srgbClr val="4A4B4C"/>
                </a:solidFill>
                <a:latin typeface="Noto Sans"/>
                <a:cs typeface="Noto Sans"/>
              </a:rPr>
              <a:t>της </a:t>
            </a:r>
            <a:r>
              <a:rPr sz="1200" spc="10" dirty="0">
                <a:solidFill>
                  <a:srgbClr val="4A4B4C"/>
                </a:solidFill>
                <a:latin typeface="Noto Sans"/>
                <a:cs typeface="Noto Sans"/>
              </a:rPr>
              <a:t>ευαισθησίας </a:t>
            </a:r>
            <a:r>
              <a:rPr sz="1200" spc="5" dirty="0">
                <a:solidFill>
                  <a:srgbClr val="4A4B4C"/>
                </a:solidFill>
                <a:latin typeface="Noto Sans"/>
                <a:cs typeface="Noto Sans"/>
              </a:rPr>
              <a:t>περνάει από </a:t>
            </a:r>
            <a:r>
              <a:rPr sz="1200" dirty="0">
                <a:solidFill>
                  <a:srgbClr val="4A4B4C"/>
                </a:solidFill>
                <a:latin typeface="Noto Sans"/>
                <a:cs typeface="Noto Sans"/>
              </a:rPr>
              <a:t>τα </a:t>
            </a:r>
            <a:r>
              <a:rPr sz="1200" spc="10" dirty="0">
                <a:solidFill>
                  <a:srgbClr val="4A4B4C"/>
                </a:solidFill>
                <a:latin typeface="Noto Sans"/>
                <a:cs typeface="Noto Sans"/>
              </a:rPr>
              <a:t>ακόλουθα </a:t>
            </a:r>
            <a:r>
              <a:rPr sz="1200" spc="5" dirty="0">
                <a:solidFill>
                  <a:srgbClr val="4A4B4C"/>
                </a:solidFill>
                <a:latin typeface="Noto Sans"/>
                <a:cs typeface="Noto Sans"/>
              </a:rPr>
              <a:t>στάδια </a:t>
            </a:r>
            <a:r>
              <a:rPr sz="1200" spc="10" dirty="0">
                <a:solidFill>
                  <a:srgbClr val="4A4B4C"/>
                </a:solidFill>
                <a:latin typeface="Noto Sans"/>
                <a:cs typeface="Noto Sans"/>
              </a:rPr>
              <a:t>εθνοκεντρισμού </a:t>
            </a:r>
            <a:r>
              <a:rPr sz="1200" spc="5" dirty="0">
                <a:solidFill>
                  <a:srgbClr val="4A4B4C"/>
                </a:solidFill>
                <a:latin typeface="Noto Sans"/>
                <a:cs typeface="Noto Sans"/>
              </a:rPr>
              <a:t>και  </a:t>
            </a:r>
            <a:r>
              <a:rPr sz="1200" spc="10" dirty="0">
                <a:solidFill>
                  <a:srgbClr val="4A4B4C"/>
                </a:solidFill>
                <a:latin typeface="Noto Sans"/>
                <a:cs typeface="Noto Sans"/>
              </a:rPr>
              <a:t>εθνοσχετικισμού:</a:t>
            </a:r>
            <a:endParaRPr sz="1200">
              <a:latin typeface="Noto Sans"/>
              <a:cs typeface="Noto Sans"/>
            </a:endParaRPr>
          </a:p>
          <a:p>
            <a:pPr>
              <a:lnSpc>
                <a:spcPct val="100000"/>
              </a:lnSpc>
              <a:spcBef>
                <a:spcPts val="50"/>
              </a:spcBef>
            </a:pPr>
            <a:endParaRPr sz="2150">
              <a:latin typeface="Noto Sans"/>
              <a:cs typeface="Noto Sans"/>
            </a:endParaRPr>
          </a:p>
          <a:p>
            <a:pPr marL="2014855" marR="1082040" indent="-862965">
              <a:lnSpc>
                <a:spcPct val="100000"/>
              </a:lnSpc>
            </a:pPr>
            <a:r>
              <a:rPr sz="1000" b="1" spc="-15" dirty="0">
                <a:solidFill>
                  <a:srgbClr val="4A4B4C"/>
                </a:solidFill>
                <a:latin typeface="Verdana"/>
                <a:cs typeface="Verdana"/>
              </a:rPr>
              <a:t>An </a:t>
            </a:r>
            <a:r>
              <a:rPr sz="1000" b="1" spc="-35" dirty="0">
                <a:solidFill>
                  <a:srgbClr val="4A4B4C"/>
                </a:solidFill>
                <a:latin typeface="Verdana"/>
                <a:cs typeface="Verdana"/>
              </a:rPr>
              <a:t>illustrated interpretation </a:t>
            </a:r>
            <a:r>
              <a:rPr sz="1000" b="1" spc="-20" dirty="0">
                <a:solidFill>
                  <a:srgbClr val="4A4B4C"/>
                </a:solidFill>
                <a:latin typeface="Verdana"/>
                <a:cs typeface="Verdana"/>
              </a:rPr>
              <a:t>of </a:t>
            </a:r>
            <a:r>
              <a:rPr sz="1000" b="1" spc="-55" dirty="0">
                <a:solidFill>
                  <a:srgbClr val="4A4B4C"/>
                </a:solidFill>
                <a:latin typeface="Verdana"/>
                <a:cs typeface="Verdana"/>
              </a:rPr>
              <a:t>the </a:t>
            </a:r>
            <a:r>
              <a:rPr sz="1000" b="1" spc="-30" dirty="0">
                <a:solidFill>
                  <a:srgbClr val="4A4B4C"/>
                </a:solidFill>
                <a:latin typeface="Verdana"/>
                <a:cs typeface="Verdana"/>
              </a:rPr>
              <a:t>Developmental </a:t>
            </a:r>
            <a:r>
              <a:rPr sz="1000" b="1" spc="-5" dirty="0">
                <a:solidFill>
                  <a:srgbClr val="4A4B4C"/>
                </a:solidFill>
                <a:latin typeface="Verdana"/>
                <a:cs typeface="Verdana"/>
              </a:rPr>
              <a:t>Model  </a:t>
            </a:r>
            <a:r>
              <a:rPr sz="1000" b="1" spc="-20" dirty="0">
                <a:solidFill>
                  <a:srgbClr val="4A4B4C"/>
                </a:solidFill>
                <a:latin typeface="Verdana"/>
                <a:cs typeface="Verdana"/>
              </a:rPr>
              <a:t>of </a:t>
            </a:r>
            <a:r>
              <a:rPr sz="1000" b="1" spc="-50" dirty="0">
                <a:solidFill>
                  <a:srgbClr val="4A4B4C"/>
                </a:solidFill>
                <a:latin typeface="Verdana"/>
                <a:cs typeface="Verdana"/>
              </a:rPr>
              <a:t>Intercultural </a:t>
            </a:r>
            <a:r>
              <a:rPr sz="1000" b="1" spc="-40" dirty="0">
                <a:solidFill>
                  <a:srgbClr val="4A4B4C"/>
                </a:solidFill>
                <a:latin typeface="Verdana"/>
                <a:cs typeface="Verdana"/>
              </a:rPr>
              <a:t>Sentitivity</a:t>
            </a:r>
            <a:r>
              <a:rPr sz="1000" b="1" spc="175" dirty="0">
                <a:solidFill>
                  <a:srgbClr val="4A4B4C"/>
                </a:solidFill>
                <a:latin typeface="Verdana"/>
                <a:cs typeface="Verdana"/>
              </a:rPr>
              <a:t> </a:t>
            </a:r>
            <a:r>
              <a:rPr sz="1000" spc="-95" dirty="0">
                <a:solidFill>
                  <a:srgbClr val="4A4B4C"/>
                </a:solidFill>
                <a:latin typeface="Verdana"/>
                <a:cs typeface="Verdana"/>
              </a:rPr>
              <a:t>(DMIS)</a:t>
            </a:r>
            <a:endParaRPr sz="1000">
              <a:latin typeface="Verdana"/>
              <a:cs typeface="Verdana"/>
            </a:endParaRPr>
          </a:p>
        </p:txBody>
      </p:sp>
      <p:sp>
        <p:nvSpPr>
          <p:cNvPr id="4" name="object 4"/>
          <p:cNvSpPr/>
          <p:nvPr/>
        </p:nvSpPr>
        <p:spPr>
          <a:xfrm>
            <a:off x="811580" y="5067782"/>
            <a:ext cx="708748" cy="1040091"/>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923542" y="6636563"/>
            <a:ext cx="487045" cy="147320"/>
          </a:xfrm>
          <a:prstGeom prst="rect">
            <a:avLst/>
          </a:prstGeom>
        </p:spPr>
        <p:txBody>
          <a:bodyPr vert="horz" wrap="square" lIns="0" tIns="12700" rIns="0" bIns="0" rtlCol="0">
            <a:spAutoFit/>
          </a:bodyPr>
          <a:lstStyle/>
          <a:p>
            <a:pPr marL="12700">
              <a:lnSpc>
                <a:spcPct val="100000"/>
              </a:lnSpc>
              <a:spcBef>
                <a:spcPts val="100"/>
              </a:spcBef>
            </a:pPr>
            <a:r>
              <a:rPr sz="800" b="1" spc="-60" dirty="0">
                <a:solidFill>
                  <a:srgbClr val="4A4B4C"/>
                </a:solidFill>
                <a:latin typeface="Verdana"/>
                <a:cs typeface="Verdana"/>
              </a:rPr>
              <a:t>DENIALS</a:t>
            </a:r>
            <a:endParaRPr sz="800">
              <a:latin typeface="Verdana"/>
              <a:cs typeface="Verdana"/>
            </a:endParaRPr>
          </a:p>
        </p:txBody>
      </p:sp>
      <p:sp>
        <p:nvSpPr>
          <p:cNvPr id="6" name="object 6"/>
          <p:cNvSpPr txBox="1"/>
          <p:nvPr/>
        </p:nvSpPr>
        <p:spPr>
          <a:xfrm>
            <a:off x="794057" y="6890563"/>
            <a:ext cx="744855" cy="528320"/>
          </a:xfrm>
          <a:prstGeom prst="rect">
            <a:avLst/>
          </a:prstGeom>
        </p:spPr>
        <p:txBody>
          <a:bodyPr vert="horz" wrap="square" lIns="0" tIns="7620" rIns="0" bIns="0" rtlCol="0">
            <a:spAutoFit/>
          </a:bodyPr>
          <a:lstStyle/>
          <a:p>
            <a:pPr marL="12065" marR="5080" algn="ctr">
              <a:lnSpc>
                <a:spcPct val="104200"/>
              </a:lnSpc>
              <a:spcBef>
                <a:spcPts val="60"/>
              </a:spcBef>
            </a:pPr>
            <a:r>
              <a:rPr sz="800" spc="-150" dirty="0">
                <a:solidFill>
                  <a:srgbClr val="4A4B4C"/>
                </a:solidFill>
                <a:latin typeface="Verdana"/>
                <a:cs typeface="Verdana"/>
              </a:rPr>
              <a:t>I </a:t>
            </a:r>
            <a:r>
              <a:rPr sz="800" spc="-55" dirty="0">
                <a:solidFill>
                  <a:srgbClr val="4A4B4C"/>
                </a:solidFill>
                <a:latin typeface="Verdana"/>
                <a:cs typeface="Verdana"/>
              </a:rPr>
              <a:t>don’t </a:t>
            </a:r>
            <a:r>
              <a:rPr sz="800" spc="-50" dirty="0">
                <a:solidFill>
                  <a:srgbClr val="4A4B4C"/>
                </a:solidFill>
                <a:latin typeface="Verdana"/>
                <a:cs typeface="Verdana"/>
              </a:rPr>
              <a:t>consider  </a:t>
            </a:r>
            <a:r>
              <a:rPr sz="800" spc="-85" dirty="0">
                <a:solidFill>
                  <a:srgbClr val="4A4B4C"/>
                </a:solidFill>
                <a:latin typeface="Verdana"/>
                <a:cs typeface="Verdana"/>
              </a:rPr>
              <a:t>that </a:t>
            </a:r>
            <a:r>
              <a:rPr sz="800" spc="-65" dirty="0">
                <a:solidFill>
                  <a:srgbClr val="4A4B4C"/>
                </a:solidFill>
                <a:latin typeface="Verdana"/>
                <a:cs typeface="Verdana"/>
              </a:rPr>
              <a:t>cultural  </a:t>
            </a:r>
            <a:r>
              <a:rPr sz="800" spc="-55" dirty="0">
                <a:solidFill>
                  <a:srgbClr val="4A4B4C"/>
                </a:solidFill>
                <a:latin typeface="Verdana"/>
                <a:cs typeface="Verdana"/>
              </a:rPr>
              <a:t>differences</a:t>
            </a:r>
            <a:r>
              <a:rPr sz="800" spc="-95" dirty="0">
                <a:solidFill>
                  <a:srgbClr val="4A4B4C"/>
                </a:solidFill>
                <a:latin typeface="Verdana"/>
                <a:cs typeface="Verdana"/>
              </a:rPr>
              <a:t> </a:t>
            </a:r>
            <a:r>
              <a:rPr sz="800" spc="-70" dirty="0">
                <a:solidFill>
                  <a:srgbClr val="4A4B4C"/>
                </a:solidFill>
                <a:latin typeface="Verdana"/>
                <a:cs typeface="Verdana"/>
              </a:rPr>
              <a:t>exist  at</a:t>
            </a:r>
            <a:r>
              <a:rPr sz="800" spc="-35" dirty="0">
                <a:solidFill>
                  <a:srgbClr val="4A4B4C"/>
                </a:solidFill>
                <a:latin typeface="Verdana"/>
                <a:cs typeface="Verdana"/>
              </a:rPr>
              <a:t> </a:t>
            </a:r>
            <a:r>
              <a:rPr sz="800" spc="-30" dirty="0">
                <a:solidFill>
                  <a:srgbClr val="4A4B4C"/>
                </a:solidFill>
                <a:latin typeface="Verdana"/>
                <a:cs typeface="Verdana"/>
              </a:rPr>
              <a:t>all.</a:t>
            </a:r>
            <a:endParaRPr sz="800">
              <a:latin typeface="Verdana"/>
              <a:cs typeface="Verdana"/>
            </a:endParaRPr>
          </a:p>
        </p:txBody>
      </p:sp>
      <p:sp>
        <p:nvSpPr>
          <p:cNvPr id="7" name="object 7"/>
          <p:cNvSpPr txBox="1"/>
          <p:nvPr/>
        </p:nvSpPr>
        <p:spPr>
          <a:xfrm>
            <a:off x="1951608" y="6636563"/>
            <a:ext cx="490855" cy="147320"/>
          </a:xfrm>
          <a:prstGeom prst="rect">
            <a:avLst/>
          </a:prstGeom>
        </p:spPr>
        <p:txBody>
          <a:bodyPr vert="horz" wrap="square" lIns="0" tIns="12700" rIns="0" bIns="0" rtlCol="0">
            <a:spAutoFit/>
          </a:bodyPr>
          <a:lstStyle/>
          <a:p>
            <a:pPr marL="12700">
              <a:lnSpc>
                <a:spcPct val="100000"/>
              </a:lnSpc>
              <a:spcBef>
                <a:spcPts val="100"/>
              </a:spcBef>
            </a:pPr>
            <a:r>
              <a:rPr sz="800" b="1" spc="-60" dirty="0">
                <a:solidFill>
                  <a:srgbClr val="4A4B4C"/>
                </a:solidFill>
                <a:latin typeface="Verdana"/>
                <a:cs typeface="Verdana"/>
              </a:rPr>
              <a:t>DEFENSE</a:t>
            </a:r>
            <a:endParaRPr sz="800">
              <a:latin typeface="Verdana"/>
              <a:cs typeface="Verdana"/>
            </a:endParaRPr>
          </a:p>
        </p:txBody>
      </p:sp>
      <p:sp>
        <p:nvSpPr>
          <p:cNvPr id="8" name="object 8"/>
          <p:cNvSpPr txBox="1"/>
          <p:nvPr/>
        </p:nvSpPr>
        <p:spPr>
          <a:xfrm>
            <a:off x="1772691" y="6890563"/>
            <a:ext cx="847725" cy="528320"/>
          </a:xfrm>
          <a:prstGeom prst="rect">
            <a:avLst/>
          </a:prstGeom>
        </p:spPr>
        <p:txBody>
          <a:bodyPr vert="horz" wrap="square" lIns="0" tIns="7620" rIns="0" bIns="0" rtlCol="0">
            <a:spAutoFit/>
          </a:bodyPr>
          <a:lstStyle/>
          <a:p>
            <a:pPr marL="19050" marR="11430" algn="ctr">
              <a:lnSpc>
                <a:spcPct val="104200"/>
              </a:lnSpc>
              <a:spcBef>
                <a:spcPts val="60"/>
              </a:spcBef>
            </a:pPr>
            <a:r>
              <a:rPr sz="800" spc="-150" dirty="0">
                <a:solidFill>
                  <a:srgbClr val="4A4B4C"/>
                </a:solidFill>
                <a:latin typeface="Verdana"/>
                <a:cs typeface="Verdana"/>
              </a:rPr>
              <a:t>I </a:t>
            </a:r>
            <a:r>
              <a:rPr sz="800" spc="-55" dirty="0">
                <a:solidFill>
                  <a:srgbClr val="4A4B4C"/>
                </a:solidFill>
                <a:latin typeface="Verdana"/>
                <a:cs typeface="Verdana"/>
              </a:rPr>
              <a:t>defend </a:t>
            </a:r>
            <a:r>
              <a:rPr sz="800" spc="-120" dirty="0">
                <a:solidFill>
                  <a:srgbClr val="4A4B4C"/>
                </a:solidFill>
                <a:latin typeface="Verdana"/>
                <a:cs typeface="Verdana"/>
              </a:rPr>
              <a:t>my </a:t>
            </a:r>
            <a:r>
              <a:rPr sz="800" spc="-85" dirty="0">
                <a:solidFill>
                  <a:srgbClr val="4A4B4C"/>
                </a:solidFill>
                <a:latin typeface="Verdana"/>
                <a:cs typeface="Verdana"/>
              </a:rPr>
              <a:t>home  </a:t>
            </a:r>
            <a:r>
              <a:rPr sz="800" spc="-75" dirty="0">
                <a:solidFill>
                  <a:srgbClr val="4A4B4C"/>
                </a:solidFill>
                <a:latin typeface="Verdana"/>
                <a:cs typeface="Verdana"/>
              </a:rPr>
              <a:t>culture</a:t>
            </a:r>
            <a:r>
              <a:rPr sz="800" spc="-45" dirty="0">
                <a:solidFill>
                  <a:srgbClr val="4A4B4C"/>
                </a:solidFill>
                <a:latin typeface="Verdana"/>
                <a:cs typeface="Verdana"/>
              </a:rPr>
              <a:t> </a:t>
            </a:r>
            <a:r>
              <a:rPr sz="800" spc="-55" dirty="0">
                <a:solidFill>
                  <a:srgbClr val="4A4B4C"/>
                </a:solidFill>
                <a:latin typeface="Verdana"/>
                <a:cs typeface="Verdana"/>
              </a:rPr>
              <a:t>because</a:t>
            </a:r>
            <a:endParaRPr sz="800">
              <a:latin typeface="Verdana"/>
              <a:cs typeface="Verdana"/>
            </a:endParaRPr>
          </a:p>
          <a:p>
            <a:pPr marL="12700" marR="5080" algn="ctr">
              <a:lnSpc>
                <a:spcPct val="104200"/>
              </a:lnSpc>
            </a:pPr>
            <a:r>
              <a:rPr sz="800" spc="-150" dirty="0">
                <a:solidFill>
                  <a:srgbClr val="4A4B4C"/>
                </a:solidFill>
                <a:latin typeface="Verdana"/>
                <a:cs typeface="Verdana"/>
              </a:rPr>
              <a:t>I </a:t>
            </a:r>
            <a:r>
              <a:rPr sz="800" spc="-55" dirty="0">
                <a:solidFill>
                  <a:srgbClr val="4A4B4C"/>
                </a:solidFill>
                <a:latin typeface="Verdana"/>
                <a:cs typeface="Verdana"/>
              </a:rPr>
              <a:t>lose </a:t>
            </a:r>
            <a:r>
              <a:rPr sz="800" spc="-120" dirty="0">
                <a:solidFill>
                  <a:srgbClr val="4A4B4C"/>
                </a:solidFill>
                <a:latin typeface="Verdana"/>
                <a:cs typeface="Verdana"/>
              </a:rPr>
              <a:t>my </a:t>
            </a:r>
            <a:r>
              <a:rPr sz="800" spc="-50" dirty="0">
                <a:solidFill>
                  <a:srgbClr val="4A4B4C"/>
                </a:solidFill>
                <a:latin typeface="Verdana"/>
                <a:cs typeface="Verdana"/>
              </a:rPr>
              <a:t>bearings  </a:t>
            </a:r>
            <a:r>
              <a:rPr sz="800" spc="-70" dirty="0">
                <a:solidFill>
                  <a:srgbClr val="4A4B4C"/>
                </a:solidFill>
                <a:latin typeface="Verdana"/>
                <a:cs typeface="Verdana"/>
              </a:rPr>
              <a:t>otherusies.</a:t>
            </a:r>
            <a:endParaRPr sz="800">
              <a:latin typeface="Verdana"/>
              <a:cs typeface="Verdana"/>
            </a:endParaRPr>
          </a:p>
        </p:txBody>
      </p:sp>
      <p:sp>
        <p:nvSpPr>
          <p:cNvPr id="9" name="object 9"/>
          <p:cNvSpPr/>
          <p:nvPr/>
        </p:nvSpPr>
        <p:spPr>
          <a:xfrm>
            <a:off x="1724279" y="5067782"/>
            <a:ext cx="927988" cy="1040091"/>
          </a:xfrm>
          <a:prstGeom prst="rect">
            <a:avLst/>
          </a:prstGeom>
          <a:blipFill>
            <a:blip r:embed="rId3" cstate="print"/>
            <a:stretch>
              <a:fillRect/>
            </a:stretch>
          </a:blipFill>
        </p:spPr>
        <p:txBody>
          <a:bodyPr wrap="square" lIns="0" tIns="0" rIns="0" bIns="0" rtlCol="0"/>
          <a:lstStyle/>
          <a:p>
            <a:endParaRPr/>
          </a:p>
        </p:txBody>
      </p:sp>
      <p:sp>
        <p:nvSpPr>
          <p:cNvPr id="10" name="object 10"/>
          <p:cNvSpPr txBox="1"/>
          <p:nvPr/>
        </p:nvSpPr>
        <p:spPr>
          <a:xfrm>
            <a:off x="2887903" y="6635813"/>
            <a:ext cx="849630" cy="147320"/>
          </a:xfrm>
          <a:prstGeom prst="rect">
            <a:avLst/>
          </a:prstGeom>
        </p:spPr>
        <p:txBody>
          <a:bodyPr vert="horz" wrap="square" lIns="0" tIns="12700" rIns="0" bIns="0" rtlCol="0">
            <a:spAutoFit/>
          </a:bodyPr>
          <a:lstStyle/>
          <a:p>
            <a:pPr marL="12700">
              <a:lnSpc>
                <a:spcPct val="100000"/>
              </a:lnSpc>
              <a:spcBef>
                <a:spcPts val="100"/>
              </a:spcBef>
            </a:pPr>
            <a:r>
              <a:rPr sz="800" b="1" spc="-50" dirty="0">
                <a:solidFill>
                  <a:srgbClr val="4A4B4C"/>
                </a:solidFill>
                <a:latin typeface="Verdana"/>
                <a:cs typeface="Verdana"/>
              </a:rPr>
              <a:t>MINIMIZATION</a:t>
            </a:r>
            <a:endParaRPr sz="800">
              <a:latin typeface="Verdana"/>
              <a:cs typeface="Verdana"/>
            </a:endParaRPr>
          </a:p>
        </p:txBody>
      </p:sp>
      <p:sp>
        <p:nvSpPr>
          <p:cNvPr id="11" name="object 11"/>
          <p:cNvSpPr txBox="1"/>
          <p:nvPr/>
        </p:nvSpPr>
        <p:spPr>
          <a:xfrm>
            <a:off x="2883230" y="6889813"/>
            <a:ext cx="858519" cy="655320"/>
          </a:xfrm>
          <a:prstGeom prst="rect">
            <a:avLst/>
          </a:prstGeom>
        </p:spPr>
        <p:txBody>
          <a:bodyPr vert="horz" wrap="square" lIns="0" tIns="7620" rIns="0" bIns="0" rtlCol="0">
            <a:spAutoFit/>
          </a:bodyPr>
          <a:lstStyle/>
          <a:p>
            <a:pPr marL="185420" marR="177800" algn="ctr">
              <a:lnSpc>
                <a:spcPct val="104200"/>
              </a:lnSpc>
              <a:spcBef>
                <a:spcPts val="60"/>
              </a:spcBef>
            </a:pPr>
            <a:r>
              <a:rPr sz="800" spc="-150" dirty="0">
                <a:solidFill>
                  <a:srgbClr val="4A4B4C"/>
                </a:solidFill>
                <a:latin typeface="Verdana"/>
                <a:cs typeface="Verdana"/>
              </a:rPr>
              <a:t>I </a:t>
            </a:r>
            <a:r>
              <a:rPr sz="800" spc="-60" dirty="0">
                <a:solidFill>
                  <a:srgbClr val="4A4B4C"/>
                </a:solidFill>
                <a:latin typeface="Verdana"/>
                <a:cs typeface="Verdana"/>
              </a:rPr>
              <a:t>minimize  </a:t>
            </a:r>
            <a:r>
              <a:rPr sz="800" spc="-55" dirty="0">
                <a:solidFill>
                  <a:srgbClr val="4A4B4C"/>
                </a:solidFill>
                <a:latin typeface="Verdana"/>
                <a:cs typeface="Verdana"/>
              </a:rPr>
              <a:t>differences</a:t>
            </a:r>
            <a:endParaRPr sz="800">
              <a:latin typeface="Verdana"/>
              <a:cs typeface="Verdana"/>
            </a:endParaRPr>
          </a:p>
          <a:p>
            <a:pPr marL="12700" marR="5080" algn="ctr">
              <a:lnSpc>
                <a:spcPct val="104200"/>
              </a:lnSpc>
            </a:pPr>
            <a:r>
              <a:rPr sz="800" spc="-45" dirty="0">
                <a:solidFill>
                  <a:srgbClr val="4A4B4C"/>
                </a:solidFill>
                <a:latin typeface="Verdana"/>
                <a:cs typeface="Verdana"/>
              </a:rPr>
              <a:t>and </a:t>
            </a:r>
            <a:r>
              <a:rPr sz="800" spc="-65" dirty="0">
                <a:solidFill>
                  <a:srgbClr val="4A4B4C"/>
                </a:solidFill>
                <a:latin typeface="Verdana"/>
                <a:cs typeface="Verdana"/>
              </a:rPr>
              <a:t>focus </a:t>
            </a:r>
            <a:r>
              <a:rPr sz="800" spc="-60" dirty="0">
                <a:solidFill>
                  <a:srgbClr val="4A4B4C"/>
                </a:solidFill>
                <a:latin typeface="Verdana"/>
                <a:cs typeface="Verdana"/>
              </a:rPr>
              <a:t>on </a:t>
            </a:r>
            <a:r>
              <a:rPr sz="800" spc="-65" dirty="0">
                <a:solidFill>
                  <a:srgbClr val="4A4B4C"/>
                </a:solidFill>
                <a:latin typeface="Verdana"/>
                <a:cs typeface="Verdana"/>
              </a:rPr>
              <a:t>what  </a:t>
            </a:r>
            <a:r>
              <a:rPr sz="800" spc="-55" dirty="0">
                <a:solidFill>
                  <a:srgbClr val="4A4B4C"/>
                </a:solidFill>
                <a:latin typeface="Verdana"/>
                <a:cs typeface="Verdana"/>
              </a:rPr>
              <a:t>brings </a:t>
            </a:r>
            <a:r>
              <a:rPr sz="800" spc="-110" dirty="0">
                <a:solidFill>
                  <a:srgbClr val="4A4B4C"/>
                </a:solidFill>
                <a:latin typeface="Verdana"/>
                <a:cs typeface="Verdana"/>
              </a:rPr>
              <a:t>me </a:t>
            </a:r>
            <a:r>
              <a:rPr sz="800" spc="-55" dirty="0">
                <a:solidFill>
                  <a:srgbClr val="4A4B4C"/>
                </a:solidFill>
                <a:latin typeface="Verdana"/>
                <a:cs typeface="Verdana"/>
              </a:rPr>
              <a:t>similar  </a:t>
            </a:r>
            <a:r>
              <a:rPr sz="800" spc="-80" dirty="0">
                <a:solidFill>
                  <a:srgbClr val="4A4B4C"/>
                </a:solidFill>
                <a:latin typeface="Verdana"/>
                <a:cs typeface="Verdana"/>
              </a:rPr>
              <a:t>to</a:t>
            </a:r>
            <a:r>
              <a:rPr sz="800" spc="-35" dirty="0">
                <a:solidFill>
                  <a:srgbClr val="4A4B4C"/>
                </a:solidFill>
                <a:latin typeface="Verdana"/>
                <a:cs typeface="Verdana"/>
              </a:rPr>
              <a:t> </a:t>
            </a:r>
            <a:r>
              <a:rPr sz="800" spc="-70" dirty="0">
                <a:solidFill>
                  <a:srgbClr val="4A4B4C"/>
                </a:solidFill>
                <a:latin typeface="Verdana"/>
                <a:cs typeface="Verdana"/>
              </a:rPr>
              <a:t>others.</a:t>
            </a:r>
            <a:endParaRPr sz="800">
              <a:latin typeface="Verdana"/>
              <a:cs typeface="Verdana"/>
            </a:endParaRPr>
          </a:p>
        </p:txBody>
      </p:sp>
      <p:sp>
        <p:nvSpPr>
          <p:cNvPr id="12" name="object 12"/>
          <p:cNvSpPr/>
          <p:nvPr/>
        </p:nvSpPr>
        <p:spPr>
          <a:xfrm>
            <a:off x="3034449" y="5067274"/>
            <a:ext cx="553666" cy="1039850"/>
          </a:xfrm>
          <a:prstGeom prst="rect">
            <a:avLst/>
          </a:prstGeom>
          <a:blipFill>
            <a:blip r:embed="rId4" cstate="print"/>
            <a:stretch>
              <a:fillRect/>
            </a:stretch>
          </a:blipFill>
        </p:spPr>
        <p:txBody>
          <a:bodyPr wrap="square" lIns="0" tIns="0" rIns="0" bIns="0" rtlCol="0"/>
          <a:lstStyle/>
          <a:p>
            <a:endParaRPr/>
          </a:p>
        </p:txBody>
      </p:sp>
      <p:sp>
        <p:nvSpPr>
          <p:cNvPr id="13" name="object 13"/>
          <p:cNvSpPr txBox="1"/>
          <p:nvPr/>
        </p:nvSpPr>
        <p:spPr>
          <a:xfrm>
            <a:off x="3977982" y="6635813"/>
            <a:ext cx="722630" cy="147320"/>
          </a:xfrm>
          <a:prstGeom prst="rect">
            <a:avLst/>
          </a:prstGeom>
        </p:spPr>
        <p:txBody>
          <a:bodyPr vert="horz" wrap="square" lIns="0" tIns="12700" rIns="0" bIns="0" rtlCol="0">
            <a:spAutoFit/>
          </a:bodyPr>
          <a:lstStyle/>
          <a:p>
            <a:pPr marL="12700">
              <a:lnSpc>
                <a:spcPct val="100000"/>
              </a:lnSpc>
              <a:spcBef>
                <a:spcPts val="100"/>
              </a:spcBef>
            </a:pPr>
            <a:r>
              <a:rPr sz="800" b="1" spc="-45" dirty="0">
                <a:solidFill>
                  <a:srgbClr val="4A4B4C"/>
                </a:solidFill>
                <a:latin typeface="Verdana"/>
                <a:cs typeface="Verdana"/>
              </a:rPr>
              <a:t>ACCEPTANCE</a:t>
            </a:r>
            <a:endParaRPr sz="800">
              <a:latin typeface="Verdana"/>
              <a:cs typeface="Verdana"/>
            </a:endParaRPr>
          </a:p>
        </p:txBody>
      </p:sp>
      <p:sp>
        <p:nvSpPr>
          <p:cNvPr id="14" name="object 14"/>
          <p:cNvSpPr txBox="1"/>
          <p:nvPr/>
        </p:nvSpPr>
        <p:spPr>
          <a:xfrm>
            <a:off x="4050372" y="6889813"/>
            <a:ext cx="576580" cy="528320"/>
          </a:xfrm>
          <a:prstGeom prst="rect">
            <a:avLst/>
          </a:prstGeom>
        </p:spPr>
        <p:txBody>
          <a:bodyPr vert="horz" wrap="square" lIns="0" tIns="7620" rIns="0" bIns="0" rtlCol="0">
            <a:spAutoFit/>
          </a:bodyPr>
          <a:lstStyle/>
          <a:p>
            <a:pPr marL="12700" marR="5080" algn="ctr">
              <a:lnSpc>
                <a:spcPct val="104200"/>
              </a:lnSpc>
              <a:spcBef>
                <a:spcPts val="60"/>
              </a:spcBef>
            </a:pPr>
            <a:r>
              <a:rPr sz="800" spc="-150" dirty="0">
                <a:solidFill>
                  <a:srgbClr val="4A4B4C"/>
                </a:solidFill>
                <a:latin typeface="Verdana"/>
                <a:cs typeface="Verdana"/>
              </a:rPr>
              <a:t>I </a:t>
            </a:r>
            <a:r>
              <a:rPr sz="800" spc="-90" dirty="0">
                <a:solidFill>
                  <a:srgbClr val="4A4B4C"/>
                </a:solidFill>
                <a:latin typeface="Verdana"/>
                <a:cs typeface="Verdana"/>
              </a:rPr>
              <a:t>am </a:t>
            </a:r>
            <a:r>
              <a:rPr sz="800" spc="-40" dirty="0">
                <a:solidFill>
                  <a:srgbClr val="4A4B4C"/>
                </a:solidFill>
                <a:latin typeface="Verdana"/>
                <a:cs typeface="Verdana"/>
              </a:rPr>
              <a:t>aware  </a:t>
            </a:r>
            <a:r>
              <a:rPr sz="800" spc="-50" dirty="0">
                <a:solidFill>
                  <a:srgbClr val="4A4B4C"/>
                </a:solidFill>
                <a:latin typeface="Verdana"/>
                <a:cs typeface="Verdana"/>
              </a:rPr>
              <a:t>of </a:t>
            </a:r>
            <a:r>
              <a:rPr sz="800" spc="-60" dirty="0">
                <a:solidFill>
                  <a:srgbClr val="4A4B4C"/>
                </a:solidFill>
                <a:latin typeface="Verdana"/>
                <a:cs typeface="Verdana"/>
              </a:rPr>
              <a:t>diverse  </a:t>
            </a:r>
            <a:r>
              <a:rPr sz="800" spc="-65" dirty="0">
                <a:solidFill>
                  <a:srgbClr val="4A4B4C"/>
                </a:solidFill>
                <a:latin typeface="Verdana"/>
                <a:cs typeface="Verdana"/>
              </a:rPr>
              <a:t>cultural  </a:t>
            </a:r>
            <a:r>
              <a:rPr sz="800" spc="-55" dirty="0">
                <a:solidFill>
                  <a:srgbClr val="4A4B4C"/>
                </a:solidFill>
                <a:latin typeface="Verdana"/>
                <a:cs typeface="Verdana"/>
              </a:rPr>
              <a:t>perceptions.</a:t>
            </a:r>
            <a:endParaRPr sz="800">
              <a:latin typeface="Verdana"/>
              <a:cs typeface="Verdana"/>
            </a:endParaRPr>
          </a:p>
        </p:txBody>
      </p:sp>
      <p:sp>
        <p:nvSpPr>
          <p:cNvPr id="15" name="object 15"/>
          <p:cNvSpPr/>
          <p:nvPr/>
        </p:nvSpPr>
        <p:spPr>
          <a:xfrm>
            <a:off x="3934307" y="5067274"/>
            <a:ext cx="829078" cy="1039850"/>
          </a:xfrm>
          <a:prstGeom prst="rect">
            <a:avLst/>
          </a:prstGeom>
          <a:blipFill>
            <a:blip r:embed="rId5" cstate="print"/>
            <a:stretch>
              <a:fillRect/>
            </a:stretch>
          </a:blipFill>
        </p:spPr>
        <p:txBody>
          <a:bodyPr wrap="square" lIns="0" tIns="0" rIns="0" bIns="0" rtlCol="0"/>
          <a:lstStyle/>
          <a:p>
            <a:endParaRPr/>
          </a:p>
        </p:txBody>
      </p:sp>
      <p:sp>
        <p:nvSpPr>
          <p:cNvPr id="16" name="object 16"/>
          <p:cNvSpPr txBox="1"/>
          <p:nvPr/>
        </p:nvSpPr>
        <p:spPr>
          <a:xfrm>
            <a:off x="5003634" y="6638226"/>
            <a:ext cx="736600" cy="147320"/>
          </a:xfrm>
          <a:prstGeom prst="rect">
            <a:avLst/>
          </a:prstGeom>
        </p:spPr>
        <p:txBody>
          <a:bodyPr vert="horz" wrap="square" lIns="0" tIns="12700" rIns="0" bIns="0" rtlCol="0">
            <a:spAutoFit/>
          </a:bodyPr>
          <a:lstStyle/>
          <a:p>
            <a:pPr marL="12700">
              <a:lnSpc>
                <a:spcPct val="100000"/>
              </a:lnSpc>
              <a:spcBef>
                <a:spcPts val="100"/>
              </a:spcBef>
            </a:pPr>
            <a:r>
              <a:rPr sz="800" b="1" spc="-45" dirty="0">
                <a:solidFill>
                  <a:srgbClr val="4A4B4C"/>
                </a:solidFill>
                <a:latin typeface="Verdana"/>
                <a:cs typeface="Verdana"/>
              </a:rPr>
              <a:t>ADAPTATION</a:t>
            </a:r>
            <a:endParaRPr sz="800">
              <a:latin typeface="Verdana"/>
              <a:cs typeface="Verdana"/>
            </a:endParaRPr>
          </a:p>
        </p:txBody>
      </p:sp>
      <p:sp>
        <p:nvSpPr>
          <p:cNvPr id="17" name="object 17"/>
          <p:cNvSpPr txBox="1"/>
          <p:nvPr/>
        </p:nvSpPr>
        <p:spPr>
          <a:xfrm>
            <a:off x="4946535" y="6892226"/>
            <a:ext cx="849630" cy="528320"/>
          </a:xfrm>
          <a:prstGeom prst="rect">
            <a:avLst/>
          </a:prstGeom>
        </p:spPr>
        <p:txBody>
          <a:bodyPr vert="horz" wrap="square" lIns="0" tIns="7620" rIns="0" bIns="0" rtlCol="0">
            <a:spAutoFit/>
          </a:bodyPr>
          <a:lstStyle/>
          <a:p>
            <a:pPr marL="120014" marR="112395" indent="142875">
              <a:lnSpc>
                <a:spcPct val="104200"/>
              </a:lnSpc>
              <a:spcBef>
                <a:spcPts val="60"/>
              </a:spcBef>
            </a:pPr>
            <a:r>
              <a:rPr sz="800" spc="-150" dirty="0">
                <a:solidFill>
                  <a:srgbClr val="4A4B4C"/>
                </a:solidFill>
                <a:latin typeface="Verdana"/>
                <a:cs typeface="Verdana"/>
              </a:rPr>
              <a:t>I </a:t>
            </a:r>
            <a:r>
              <a:rPr sz="800" spc="-45" dirty="0">
                <a:solidFill>
                  <a:srgbClr val="4A4B4C"/>
                </a:solidFill>
                <a:latin typeface="Verdana"/>
                <a:cs typeface="Verdana"/>
              </a:rPr>
              <a:t>adapt  </a:t>
            </a:r>
            <a:r>
              <a:rPr sz="800" spc="-120" dirty="0">
                <a:solidFill>
                  <a:srgbClr val="4A4B4C"/>
                </a:solidFill>
                <a:latin typeface="Verdana"/>
                <a:cs typeface="Verdana"/>
              </a:rPr>
              <a:t>my </a:t>
            </a:r>
            <a:r>
              <a:rPr sz="800" spc="-55" dirty="0">
                <a:solidFill>
                  <a:srgbClr val="4A4B4C"/>
                </a:solidFill>
                <a:latin typeface="Verdana"/>
                <a:cs typeface="Verdana"/>
              </a:rPr>
              <a:t>reasoning  </a:t>
            </a:r>
            <a:r>
              <a:rPr sz="800" spc="-45" dirty="0">
                <a:solidFill>
                  <a:srgbClr val="4A4B4C"/>
                </a:solidFill>
                <a:latin typeface="Verdana"/>
                <a:cs typeface="Verdana"/>
              </a:rPr>
              <a:t>and </a:t>
            </a:r>
            <a:r>
              <a:rPr sz="800" spc="-55" dirty="0">
                <a:solidFill>
                  <a:srgbClr val="4A4B4C"/>
                </a:solidFill>
                <a:latin typeface="Verdana"/>
                <a:cs typeface="Verdana"/>
              </a:rPr>
              <a:t>actions</a:t>
            </a:r>
            <a:endParaRPr sz="800">
              <a:latin typeface="Verdana"/>
              <a:cs typeface="Verdana"/>
            </a:endParaRPr>
          </a:p>
          <a:p>
            <a:pPr marL="12700">
              <a:lnSpc>
                <a:spcPct val="100000"/>
              </a:lnSpc>
              <a:spcBef>
                <a:spcPts val="40"/>
              </a:spcBef>
            </a:pPr>
            <a:r>
              <a:rPr sz="800" spc="-80" dirty="0">
                <a:solidFill>
                  <a:srgbClr val="4A4B4C"/>
                </a:solidFill>
                <a:latin typeface="Verdana"/>
                <a:cs typeface="Verdana"/>
              </a:rPr>
              <a:t>to </a:t>
            </a:r>
            <a:r>
              <a:rPr sz="800" spc="-120" dirty="0">
                <a:solidFill>
                  <a:srgbClr val="4A4B4C"/>
                </a:solidFill>
                <a:latin typeface="Verdana"/>
                <a:cs typeface="Verdana"/>
              </a:rPr>
              <a:t>my </a:t>
            </a:r>
            <a:r>
              <a:rPr sz="800" spc="-65" dirty="0">
                <a:solidFill>
                  <a:srgbClr val="4A4B4C"/>
                </a:solidFill>
                <a:latin typeface="Verdana"/>
                <a:cs typeface="Verdana"/>
              </a:rPr>
              <a:t>new</a:t>
            </a:r>
            <a:r>
              <a:rPr sz="800" spc="-60" dirty="0">
                <a:solidFill>
                  <a:srgbClr val="4A4B4C"/>
                </a:solidFill>
                <a:latin typeface="Verdana"/>
                <a:cs typeface="Verdana"/>
              </a:rPr>
              <a:t> </a:t>
            </a:r>
            <a:r>
              <a:rPr sz="800" spc="-70" dirty="0">
                <a:solidFill>
                  <a:srgbClr val="4A4B4C"/>
                </a:solidFill>
                <a:latin typeface="Verdana"/>
                <a:cs typeface="Verdana"/>
              </a:rPr>
              <a:t>culture.</a:t>
            </a:r>
            <a:endParaRPr sz="800">
              <a:latin typeface="Verdana"/>
              <a:cs typeface="Verdana"/>
            </a:endParaRPr>
          </a:p>
        </p:txBody>
      </p:sp>
      <p:grpSp>
        <p:nvGrpSpPr>
          <p:cNvPr id="18" name="object 18"/>
          <p:cNvGrpSpPr/>
          <p:nvPr/>
        </p:nvGrpSpPr>
        <p:grpSpPr>
          <a:xfrm>
            <a:off x="5016246" y="5138470"/>
            <a:ext cx="709295" cy="971550"/>
            <a:chOff x="5016246" y="5138470"/>
            <a:chExt cx="709295" cy="971550"/>
          </a:xfrm>
        </p:grpSpPr>
        <p:sp>
          <p:nvSpPr>
            <p:cNvPr id="19" name="object 19"/>
            <p:cNvSpPr/>
            <p:nvPr/>
          </p:nvSpPr>
          <p:spPr>
            <a:xfrm>
              <a:off x="5016246" y="5460784"/>
              <a:ext cx="708748" cy="648741"/>
            </a:xfrm>
            <a:prstGeom prst="rect">
              <a:avLst/>
            </a:prstGeom>
            <a:blipFill>
              <a:blip r:embed="rId6" cstate="print"/>
              <a:stretch>
                <a:fillRect/>
              </a:stretch>
            </a:blipFill>
          </p:spPr>
          <p:txBody>
            <a:bodyPr wrap="square" lIns="0" tIns="0" rIns="0" bIns="0" rtlCol="0"/>
            <a:lstStyle/>
            <a:p>
              <a:endParaRPr/>
            </a:p>
          </p:txBody>
        </p:sp>
        <p:sp>
          <p:nvSpPr>
            <p:cNvPr id="20" name="object 20"/>
            <p:cNvSpPr/>
            <p:nvPr/>
          </p:nvSpPr>
          <p:spPr>
            <a:xfrm>
              <a:off x="5231483" y="5138470"/>
              <a:ext cx="280670" cy="280670"/>
            </a:xfrm>
            <a:custGeom>
              <a:avLst/>
              <a:gdLst/>
              <a:ahLst/>
              <a:cxnLst/>
              <a:rect l="l" t="t" r="r" b="b"/>
              <a:pathLst>
                <a:path w="280670" h="280670">
                  <a:moveTo>
                    <a:pt x="148350" y="0"/>
                  </a:moveTo>
                  <a:lnTo>
                    <a:pt x="140184" y="0"/>
                  </a:lnTo>
                  <a:lnTo>
                    <a:pt x="91532" y="8669"/>
                  </a:lnTo>
                  <a:lnTo>
                    <a:pt x="50054" y="32781"/>
                  </a:lnTo>
                  <a:lnTo>
                    <a:pt x="19131" y="69490"/>
                  </a:lnTo>
                  <a:lnTo>
                    <a:pt x="2148" y="115950"/>
                  </a:lnTo>
                  <a:lnTo>
                    <a:pt x="0" y="143592"/>
                  </a:lnTo>
                  <a:lnTo>
                    <a:pt x="3251" y="170711"/>
                  </a:lnTo>
                  <a:lnTo>
                    <a:pt x="25376" y="220814"/>
                  </a:lnTo>
                  <a:lnTo>
                    <a:pt x="64889" y="258741"/>
                  </a:lnTo>
                  <a:lnTo>
                    <a:pt x="115965" y="278523"/>
                  </a:lnTo>
                  <a:lnTo>
                    <a:pt x="132259" y="280669"/>
                  </a:lnTo>
                  <a:lnTo>
                    <a:pt x="140400" y="280669"/>
                  </a:lnTo>
                  <a:lnTo>
                    <a:pt x="189052" y="271995"/>
                  </a:lnTo>
                  <a:lnTo>
                    <a:pt x="230546" y="247869"/>
                  </a:lnTo>
                  <a:lnTo>
                    <a:pt x="243386" y="232625"/>
                  </a:lnTo>
                  <a:lnTo>
                    <a:pt x="135040" y="232625"/>
                  </a:lnTo>
                  <a:lnTo>
                    <a:pt x="129617" y="232155"/>
                  </a:lnTo>
                  <a:lnTo>
                    <a:pt x="90728" y="218205"/>
                  </a:lnTo>
                  <a:lnTo>
                    <a:pt x="55781" y="177387"/>
                  </a:lnTo>
                  <a:lnTo>
                    <a:pt x="48053" y="142471"/>
                  </a:lnTo>
                  <a:lnTo>
                    <a:pt x="49468" y="124282"/>
                  </a:lnTo>
                  <a:lnTo>
                    <a:pt x="60624" y="93733"/>
                  </a:lnTo>
                  <a:lnTo>
                    <a:pt x="80951" y="69592"/>
                  </a:lnTo>
                  <a:lnTo>
                    <a:pt x="108222" y="53734"/>
                  </a:lnTo>
                  <a:lnTo>
                    <a:pt x="140209" y="48031"/>
                  </a:lnTo>
                  <a:lnTo>
                    <a:pt x="245148" y="48031"/>
                  </a:lnTo>
                  <a:lnTo>
                    <a:pt x="237223" y="38772"/>
                  </a:lnTo>
                  <a:lnTo>
                    <a:pt x="215744" y="21901"/>
                  </a:lnTo>
                  <a:lnTo>
                    <a:pt x="191372" y="9573"/>
                  </a:lnTo>
                  <a:lnTo>
                    <a:pt x="164669" y="2146"/>
                  </a:lnTo>
                  <a:lnTo>
                    <a:pt x="156580" y="723"/>
                  </a:lnTo>
                  <a:lnTo>
                    <a:pt x="148350" y="0"/>
                  </a:lnTo>
                  <a:close/>
                </a:path>
                <a:path w="280670" h="280670">
                  <a:moveTo>
                    <a:pt x="245148" y="48031"/>
                  </a:moveTo>
                  <a:lnTo>
                    <a:pt x="145556" y="48031"/>
                  </a:lnTo>
                  <a:lnTo>
                    <a:pt x="150992" y="48501"/>
                  </a:lnTo>
                  <a:lnTo>
                    <a:pt x="156338" y="49453"/>
                  </a:lnTo>
                  <a:lnTo>
                    <a:pt x="204039" y="73531"/>
                  </a:lnTo>
                  <a:lnTo>
                    <a:pt x="230435" y="120295"/>
                  </a:lnTo>
                  <a:lnTo>
                    <a:pt x="232578" y="138126"/>
                  </a:lnTo>
                  <a:lnTo>
                    <a:pt x="231179" y="156311"/>
                  </a:lnTo>
                  <a:lnTo>
                    <a:pt x="219997" y="186891"/>
                  </a:lnTo>
                  <a:lnTo>
                    <a:pt x="199653" y="211051"/>
                  </a:lnTo>
                  <a:lnTo>
                    <a:pt x="172377" y="226920"/>
                  </a:lnTo>
                  <a:lnTo>
                    <a:pt x="140400" y="232625"/>
                  </a:lnTo>
                  <a:lnTo>
                    <a:pt x="243386" y="232625"/>
                  </a:lnTo>
                  <a:lnTo>
                    <a:pt x="261488" y="211136"/>
                  </a:lnTo>
                  <a:lnTo>
                    <a:pt x="278487" y="164642"/>
                  </a:lnTo>
                  <a:lnTo>
                    <a:pt x="280610" y="137005"/>
                  </a:lnTo>
                  <a:lnTo>
                    <a:pt x="277353" y="109897"/>
                  </a:lnTo>
                  <a:lnTo>
                    <a:pt x="268854" y="83959"/>
                  </a:lnTo>
                  <a:lnTo>
                    <a:pt x="255246" y="59829"/>
                  </a:lnTo>
                  <a:lnTo>
                    <a:pt x="245148" y="48031"/>
                  </a:lnTo>
                  <a:close/>
                </a:path>
              </a:pathLst>
            </a:custGeom>
            <a:solidFill>
              <a:srgbClr val="231F20"/>
            </a:solidFill>
          </p:spPr>
          <p:txBody>
            <a:bodyPr wrap="square" lIns="0" tIns="0" rIns="0" bIns="0" rtlCol="0"/>
            <a:lstStyle/>
            <a:p>
              <a:endParaRPr/>
            </a:p>
          </p:txBody>
        </p:sp>
      </p:grpSp>
      <p:sp>
        <p:nvSpPr>
          <p:cNvPr id="21" name="object 21"/>
          <p:cNvSpPr txBox="1"/>
          <p:nvPr/>
        </p:nvSpPr>
        <p:spPr>
          <a:xfrm>
            <a:off x="6007811" y="6639763"/>
            <a:ext cx="775335" cy="147320"/>
          </a:xfrm>
          <a:prstGeom prst="rect">
            <a:avLst/>
          </a:prstGeom>
        </p:spPr>
        <p:txBody>
          <a:bodyPr vert="horz" wrap="square" lIns="0" tIns="12700" rIns="0" bIns="0" rtlCol="0">
            <a:spAutoFit/>
          </a:bodyPr>
          <a:lstStyle/>
          <a:p>
            <a:pPr marL="12700">
              <a:lnSpc>
                <a:spcPct val="100000"/>
              </a:lnSpc>
              <a:spcBef>
                <a:spcPts val="100"/>
              </a:spcBef>
            </a:pPr>
            <a:r>
              <a:rPr sz="800" b="1" spc="-55" dirty="0">
                <a:solidFill>
                  <a:srgbClr val="4A4B4C"/>
                </a:solidFill>
                <a:latin typeface="Verdana"/>
                <a:cs typeface="Verdana"/>
              </a:rPr>
              <a:t>INTEGRATION</a:t>
            </a:r>
            <a:endParaRPr sz="800">
              <a:latin typeface="Verdana"/>
              <a:cs typeface="Verdana"/>
            </a:endParaRPr>
          </a:p>
        </p:txBody>
      </p:sp>
      <p:sp>
        <p:nvSpPr>
          <p:cNvPr id="22" name="object 22"/>
          <p:cNvSpPr txBox="1"/>
          <p:nvPr/>
        </p:nvSpPr>
        <p:spPr>
          <a:xfrm>
            <a:off x="5961227" y="6893763"/>
            <a:ext cx="867410" cy="401320"/>
          </a:xfrm>
          <a:prstGeom prst="rect">
            <a:avLst/>
          </a:prstGeom>
        </p:spPr>
        <p:txBody>
          <a:bodyPr vert="horz" wrap="square" lIns="0" tIns="7620" rIns="0" bIns="0" rtlCol="0">
            <a:spAutoFit/>
          </a:bodyPr>
          <a:lstStyle/>
          <a:p>
            <a:pPr marL="116205" marR="5080" indent="-104139">
              <a:lnSpc>
                <a:spcPct val="104200"/>
              </a:lnSpc>
              <a:spcBef>
                <a:spcPts val="60"/>
              </a:spcBef>
            </a:pPr>
            <a:r>
              <a:rPr sz="800" spc="-150" dirty="0">
                <a:solidFill>
                  <a:srgbClr val="4A4B4C"/>
                </a:solidFill>
                <a:latin typeface="Verdana"/>
                <a:cs typeface="Verdana"/>
              </a:rPr>
              <a:t>I </a:t>
            </a:r>
            <a:r>
              <a:rPr sz="800" spc="-50" dirty="0">
                <a:solidFill>
                  <a:srgbClr val="4A4B4C"/>
                </a:solidFill>
                <a:latin typeface="Verdana"/>
                <a:cs typeface="Verdana"/>
              </a:rPr>
              <a:t>develop </a:t>
            </a:r>
            <a:r>
              <a:rPr sz="800" spc="-20" dirty="0">
                <a:solidFill>
                  <a:srgbClr val="4A4B4C"/>
                </a:solidFill>
                <a:latin typeface="Verdana"/>
                <a:cs typeface="Verdana"/>
              </a:rPr>
              <a:t>a </a:t>
            </a:r>
            <a:r>
              <a:rPr sz="800" spc="-50" dirty="0">
                <a:solidFill>
                  <a:srgbClr val="4A4B4C"/>
                </a:solidFill>
                <a:latin typeface="Verdana"/>
                <a:cs typeface="Verdana"/>
              </a:rPr>
              <a:t>feeling  </a:t>
            </a:r>
            <a:r>
              <a:rPr sz="800" spc="-40" dirty="0">
                <a:solidFill>
                  <a:srgbClr val="4A4B4C"/>
                </a:solidFill>
                <a:latin typeface="Verdana"/>
                <a:cs typeface="Verdana"/>
              </a:rPr>
              <a:t>o </a:t>
            </a:r>
            <a:r>
              <a:rPr sz="800" spc="-75" dirty="0">
                <a:solidFill>
                  <a:srgbClr val="4A4B4C"/>
                </a:solidFill>
                <a:latin typeface="Verdana"/>
                <a:cs typeface="Verdana"/>
              </a:rPr>
              <a:t>membership</a:t>
            </a:r>
            <a:endParaRPr sz="800">
              <a:latin typeface="Verdana"/>
              <a:cs typeface="Verdana"/>
            </a:endParaRPr>
          </a:p>
          <a:p>
            <a:pPr marL="21590">
              <a:lnSpc>
                <a:spcPct val="100000"/>
              </a:lnSpc>
              <a:spcBef>
                <a:spcPts val="40"/>
              </a:spcBef>
            </a:pPr>
            <a:r>
              <a:rPr sz="800" spc="-45" dirty="0">
                <a:solidFill>
                  <a:srgbClr val="4A4B4C"/>
                </a:solidFill>
                <a:latin typeface="Verdana"/>
                <a:cs typeface="Verdana"/>
              </a:rPr>
              <a:t>in </a:t>
            </a:r>
            <a:r>
              <a:rPr sz="800" spc="-120" dirty="0">
                <a:solidFill>
                  <a:srgbClr val="4A4B4C"/>
                </a:solidFill>
                <a:latin typeface="Verdana"/>
                <a:cs typeface="Verdana"/>
              </a:rPr>
              <a:t>my </a:t>
            </a:r>
            <a:r>
              <a:rPr sz="800" spc="-65" dirty="0">
                <a:solidFill>
                  <a:srgbClr val="4A4B4C"/>
                </a:solidFill>
                <a:latin typeface="Verdana"/>
                <a:cs typeface="Verdana"/>
              </a:rPr>
              <a:t>new</a:t>
            </a:r>
            <a:r>
              <a:rPr sz="800" spc="-95" dirty="0">
                <a:solidFill>
                  <a:srgbClr val="4A4B4C"/>
                </a:solidFill>
                <a:latin typeface="Verdana"/>
                <a:cs typeface="Verdana"/>
              </a:rPr>
              <a:t> </a:t>
            </a:r>
            <a:r>
              <a:rPr sz="800" spc="-70" dirty="0">
                <a:solidFill>
                  <a:srgbClr val="4A4B4C"/>
                </a:solidFill>
                <a:latin typeface="Verdana"/>
                <a:cs typeface="Verdana"/>
              </a:rPr>
              <a:t>culture.</a:t>
            </a:r>
            <a:endParaRPr sz="800">
              <a:latin typeface="Verdana"/>
              <a:cs typeface="Verdana"/>
            </a:endParaRPr>
          </a:p>
        </p:txBody>
      </p:sp>
      <p:grpSp>
        <p:nvGrpSpPr>
          <p:cNvPr id="23" name="object 23"/>
          <p:cNvGrpSpPr/>
          <p:nvPr/>
        </p:nvGrpSpPr>
        <p:grpSpPr>
          <a:xfrm>
            <a:off x="6001420" y="5139626"/>
            <a:ext cx="783590" cy="971550"/>
            <a:chOff x="6001420" y="5139626"/>
            <a:chExt cx="783590" cy="971550"/>
          </a:xfrm>
        </p:grpSpPr>
        <p:sp>
          <p:nvSpPr>
            <p:cNvPr id="24" name="object 24"/>
            <p:cNvSpPr/>
            <p:nvPr/>
          </p:nvSpPr>
          <p:spPr>
            <a:xfrm>
              <a:off x="6113790" y="5139626"/>
              <a:ext cx="280670" cy="281305"/>
            </a:xfrm>
            <a:custGeom>
              <a:avLst/>
              <a:gdLst/>
              <a:ahLst/>
              <a:cxnLst/>
              <a:rect l="l" t="t" r="r" b="b"/>
              <a:pathLst>
                <a:path w="280670" h="281304">
                  <a:moveTo>
                    <a:pt x="148350" y="0"/>
                  </a:moveTo>
                  <a:lnTo>
                    <a:pt x="140184" y="0"/>
                  </a:lnTo>
                  <a:lnTo>
                    <a:pt x="91530" y="8669"/>
                  </a:lnTo>
                  <a:lnTo>
                    <a:pt x="50049" y="32783"/>
                  </a:lnTo>
                  <a:lnTo>
                    <a:pt x="19126" y="69496"/>
                  </a:lnTo>
                  <a:lnTo>
                    <a:pt x="2148" y="115963"/>
                  </a:lnTo>
                  <a:lnTo>
                    <a:pt x="0" y="143605"/>
                  </a:lnTo>
                  <a:lnTo>
                    <a:pt x="3251" y="170724"/>
                  </a:lnTo>
                  <a:lnTo>
                    <a:pt x="25376" y="220827"/>
                  </a:lnTo>
                  <a:lnTo>
                    <a:pt x="64889" y="258754"/>
                  </a:lnTo>
                  <a:lnTo>
                    <a:pt x="115965" y="278536"/>
                  </a:lnTo>
                  <a:lnTo>
                    <a:pt x="132259" y="280682"/>
                  </a:lnTo>
                  <a:lnTo>
                    <a:pt x="140400" y="280682"/>
                  </a:lnTo>
                  <a:lnTo>
                    <a:pt x="189052" y="272008"/>
                  </a:lnTo>
                  <a:lnTo>
                    <a:pt x="230546" y="247880"/>
                  </a:lnTo>
                  <a:lnTo>
                    <a:pt x="243384" y="232638"/>
                  </a:lnTo>
                  <a:lnTo>
                    <a:pt x="135040" y="232638"/>
                  </a:lnTo>
                  <a:lnTo>
                    <a:pt x="129617" y="232168"/>
                  </a:lnTo>
                  <a:lnTo>
                    <a:pt x="90728" y="218217"/>
                  </a:lnTo>
                  <a:lnTo>
                    <a:pt x="55779" y="177399"/>
                  </a:lnTo>
                  <a:lnTo>
                    <a:pt x="48042" y="142483"/>
                  </a:lnTo>
                  <a:lnTo>
                    <a:pt x="49455" y="124294"/>
                  </a:lnTo>
                  <a:lnTo>
                    <a:pt x="60619" y="93746"/>
                  </a:lnTo>
                  <a:lnTo>
                    <a:pt x="80949" y="69605"/>
                  </a:lnTo>
                  <a:lnTo>
                    <a:pt x="108221" y="53746"/>
                  </a:lnTo>
                  <a:lnTo>
                    <a:pt x="140209" y="48044"/>
                  </a:lnTo>
                  <a:lnTo>
                    <a:pt x="245164" y="48044"/>
                  </a:lnTo>
                  <a:lnTo>
                    <a:pt x="237229" y="38779"/>
                  </a:lnTo>
                  <a:lnTo>
                    <a:pt x="215746" y="21910"/>
                  </a:lnTo>
                  <a:lnTo>
                    <a:pt x="191372" y="9580"/>
                  </a:lnTo>
                  <a:lnTo>
                    <a:pt x="164669" y="2146"/>
                  </a:lnTo>
                  <a:lnTo>
                    <a:pt x="156580" y="736"/>
                  </a:lnTo>
                  <a:lnTo>
                    <a:pt x="148350" y="0"/>
                  </a:lnTo>
                  <a:close/>
                </a:path>
                <a:path w="280670" h="281304">
                  <a:moveTo>
                    <a:pt x="245164" y="48044"/>
                  </a:moveTo>
                  <a:lnTo>
                    <a:pt x="145569" y="48044"/>
                  </a:lnTo>
                  <a:lnTo>
                    <a:pt x="150992" y="48514"/>
                  </a:lnTo>
                  <a:lnTo>
                    <a:pt x="156351" y="49466"/>
                  </a:lnTo>
                  <a:lnTo>
                    <a:pt x="204039" y="73544"/>
                  </a:lnTo>
                  <a:lnTo>
                    <a:pt x="230435" y="120303"/>
                  </a:lnTo>
                  <a:lnTo>
                    <a:pt x="232578" y="138137"/>
                  </a:lnTo>
                  <a:lnTo>
                    <a:pt x="231179" y="156324"/>
                  </a:lnTo>
                  <a:lnTo>
                    <a:pt x="219999" y="186904"/>
                  </a:lnTo>
                  <a:lnTo>
                    <a:pt x="199658" y="211064"/>
                  </a:lnTo>
                  <a:lnTo>
                    <a:pt x="172383" y="226933"/>
                  </a:lnTo>
                  <a:lnTo>
                    <a:pt x="140400" y="232638"/>
                  </a:lnTo>
                  <a:lnTo>
                    <a:pt x="243384" y="232638"/>
                  </a:lnTo>
                  <a:lnTo>
                    <a:pt x="261488" y="211143"/>
                  </a:lnTo>
                  <a:lnTo>
                    <a:pt x="278487" y="164642"/>
                  </a:lnTo>
                  <a:lnTo>
                    <a:pt x="280617" y="137010"/>
                  </a:lnTo>
                  <a:lnTo>
                    <a:pt x="277365" y="109902"/>
                  </a:lnTo>
                  <a:lnTo>
                    <a:pt x="268866" y="83961"/>
                  </a:lnTo>
                  <a:lnTo>
                    <a:pt x="255259" y="59829"/>
                  </a:lnTo>
                  <a:lnTo>
                    <a:pt x="245164" y="48044"/>
                  </a:lnTo>
                  <a:close/>
                </a:path>
              </a:pathLst>
            </a:custGeom>
            <a:solidFill>
              <a:srgbClr val="049F86"/>
            </a:solidFill>
          </p:spPr>
          <p:txBody>
            <a:bodyPr wrap="square" lIns="0" tIns="0" rIns="0" bIns="0" rtlCol="0"/>
            <a:lstStyle/>
            <a:p>
              <a:endParaRPr/>
            </a:p>
          </p:txBody>
        </p:sp>
        <p:sp>
          <p:nvSpPr>
            <p:cNvPr id="25" name="object 25"/>
            <p:cNvSpPr/>
            <p:nvPr/>
          </p:nvSpPr>
          <p:spPr>
            <a:xfrm>
              <a:off x="6016625" y="5139626"/>
              <a:ext cx="768350" cy="727710"/>
            </a:xfrm>
            <a:custGeom>
              <a:avLst/>
              <a:gdLst/>
              <a:ahLst/>
              <a:cxnLst/>
              <a:rect l="l" t="t" r="r" b="b"/>
              <a:pathLst>
                <a:path w="768350" h="727710">
                  <a:moveTo>
                    <a:pt x="108419" y="347179"/>
                  </a:moveTo>
                  <a:lnTo>
                    <a:pt x="106438" y="337400"/>
                  </a:lnTo>
                  <a:lnTo>
                    <a:pt x="101053" y="329425"/>
                  </a:lnTo>
                  <a:lnTo>
                    <a:pt x="93065" y="324040"/>
                  </a:lnTo>
                  <a:lnTo>
                    <a:pt x="83286" y="322059"/>
                  </a:lnTo>
                  <a:lnTo>
                    <a:pt x="25666" y="322059"/>
                  </a:lnTo>
                  <a:lnTo>
                    <a:pt x="15748" y="323900"/>
                  </a:lnTo>
                  <a:lnTo>
                    <a:pt x="7581" y="329247"/>
                  </a:lnTo>
                  <a:lnTo>
                    <a:pt x="2032" y="337286"/>
                  </a:lnTo>
                  <a:lnTo>
                    <a:pt x="0" y="347179"/>
                  </a:lnTo>
                  <a:lnTo>
                    <a:pt x="0" y="385940"/>
                  </a:lnTo>
                  <a:lnTo>
                    <a:pt x="1968" y="395732"/>
                  </a:lnTo>
                  <a:lnTo>
                    <a:pt x="7366" y="403707"/>
                  </a:lnTo>
                  <a:lnTo>
                    <a:pt x="15354" y="409092"/>
                  </a:lnTo>
                  <a:lnTo>
                    <a:pt x="25146" y="411060"/>
                  </a:lnTo>
                  <a:lnTo>
                    <a:pt x="34925" y="409092"/>
                  </a:lnTo>
                  <a:lnTo>
                    <a:pt x="42900" y="403707"/>
                  </a:lnTo>
                  <a:lnTo>
                    <a:pt x="48285" y="395732"/>
                  </a:lnTo>
                  <a:lnTo>
                    <a:pt x="50266" y="385940"/>
                  </a:lnTo>
                  <a:lnTo>
                    <a:pt x="50266" y="372300"/>
                  </a:lnTo>
                  <a:lnTo>
                    <a:pt x="83286" y="372300"/>
                  </a:lnTo>
                  <a:lnTo>
                    <a:pt x="93065" y="370332"/>
                  </a:lnTo>
                  <a:lnTo>
                    <a:pt x="101053" y="364947"/>
                  </a:lnTo>
                  <a:lnTo>
                    <a:pt x="106438" y="356971"/>
                  </a:lnTo>
                  <a:lnTo>
                    <a:pt x="108419" y="347179"/>
                  </a:lnTo>
                  <a:close/>
                </a:path>
                <a:path w="768350" h="727710">
                  <a:moveTo>
                    <a:pt x="734796" y="697306"/>
                  </a:moveTo>
                  <a:lnTo>
                    <a:pt x="686854" y="463854"/>
                  </a:lnTo>
                  <a:lnTo>
                    <a:pt x="671677" y="415518"/>
                  </a:lnTo>
                  <a:lnTo>
                    <a:pt x="648398" y="376161"/>
                  </a:lnTo>
                  <a:lnTo>
                    <a:pt x="618083" y="346786"/>
                  </a:lnTo>
                  <a:lnTo>
                    <a:pt x="581774" y="328409"/>
                  </a:lnTo>
                  <a:lnTo>
                    <a:pt x="540512" y="322059"/>
                  </a:lnTo>
                  <a:lnTo>
                    <a:pt x="382333" y="322059"/>
                  </a:lnTo>
                  <a:lnTo>
                    <a:pt x="372541" y="324040"/>
                  </a:lnTo>
                  <a:lnTo>
                    <a:pt x="364553" y="329425"/>
                  </a:lnTo>
                  <a:lnTo>
                    <a:pt x="359168" y="337400"/>
                  </a:lnTo>
                  <a:lnTo>
                    <a:pt x="357200" y="347179"/>
                  </a:lnTo>
                  <a:lnTo>
                    <a:pt x="359168" y="356971"/>
                  </a:lnTo>
                  <a:lnTo>
                    <a:pt x="364553" y="364947"/>
                  </a:lnTo>
                  <a:lnTo>
                    <a:pt x="372541" y="370332"/>
                  </a:lnTo>
                  <a:lnTo>
                    <a:pt x="382333" y="372300"/>
                  </a:lnTo>
                  <a:lnTo>
                    <a:pt x="540512" y="372300"/>
                  </a:lnTo>
                  <a:lnTo>
                    <a:pt x="584835" y="384835"/>
                  </a:lnTo>
                  <a:lnTo>
                    <a:pt x="613752" y="414197"/>
                  </a:lnTo>
                  <a:lnTo>
                    <a:pt x="630326" y="448017"/>
                  </a:lnTo>
                  <a:lnTo>
                    <a:pt x="637628" y="473964"/>
                  </a:lnTo>
                  <a:lnTo>
                    <a:pt x="685558" y="707428"/>
                  </a:lnTo>
                  <a:lnTo>
                    <a:pt x="688784" y="715581"/>
                  </a:lnTo>
                  <a:lnTo>
                    <a:pt x="694385" y="721931"/>
                  </a:lnTo>
                  <a:lnTo>
                    <a:pt x="701713" y="726046"/>
                  </a:lnTo>
                  <a:lnTo>
                    <a:pt x="710145" y="727506"/>
                  </a:lnTo>
                  <a:lnTo>
                    <a:pt x="711835" y="727506"/>
                  </a:lnTo>
                  <a:lnTo>
                    <a:pt x="734758" y="707428"/>
                  </a:lnTo>
                  <a:lnTo>
                    <a:pt x="734796" y="697306"/>
                  </a:lnTo>
                  <a:close/>
                </a:path>
                <a:path w="768350" h="727710">
                  <a:moveTo>
                    <a:pt x="768007" y="137020"/>
                  </a:moveTo>
                  <a:lnTo>
                    <a:pt x="756259" y="83972"/>
                  </a:lnTo>
                  <a:lnTo>
                    <a:pt x="732561" y="48044"/>
                  </a:lnTo>
                  <a:lnTo>
                    <a:pt x="719975" y="35140"/>
                  </a:lnTo>
                  <a:lnTo>
                    <a:pt x="719975" y="138137"/>
                  </a:lnTo>
                  <a:lnTo>
                    <a:pt x="718578" y="156324"/>
                  </a:lnTo>
                  <a:lnTo>
                    <a:pt x="707390" y="186905"/>
                  </a:lnTo>
                  <a:lnTo>
                    <a:pt x="687057" y="211074"/>
                  </a:lnTo>
                  <a:lnTo>
                    <a:pt x="659777" y="226936"/>
                  </a:lnTo>
                  <a:lnTo>
                    <a:pt x="627799" y="232638"/>
                  </a:lnTo>
                  <a:lnTo>
                    <a:pt x="622439" y="232638"/>
                  </a:lnTo>
                  <a:lnTo>
                    <a:pt x="578116" y="218224"/>
                  </a:lnTo>
                  <a:lnTo>
                    <a:pt x="543166" y="177406"/>
                  </a:lnTo>
                  <a:lnTo>
                    <a:pt x="535432" y="142494"/>
                  </a:lnTo>
                  <a:lnTo>
                    <a:pt x="536854" y="124294"/>
                  </a:lnTo>
                  <a:lnTo>
                    <a:pt x="548017" y="93751"/>
                  </a:lnTo>
                  <a:lnTo>
                    <a:pt x="568337" y="69608"/>
                  </a:lnTo>
                  <a:lnTo>
                    <a:pt x="595617" y="53759"/>
                  </a:lnTo>
                  <a:lnTo>
                    <a:pt x="627608" y="48044"/>
                  </a:lnTo>
                  <a:lnTo>
                    <a:pt x="632955" y="48044"/>
                  </a:lnTo>
                  <a:lnTo>
                    <a:pt x="677316" y="62458"/>
                  </a:lnTo>
                  <a:lnTo>
                    <a:pt x="712228" y="103251"/>
                  </a:lnTo>
                  <a:lnTo>
                    <a:pt x="719975" y="138137"/>
                  </a:lnTo>
                  <a:lnTo>
                    <a:pt x="719975" y="35140"/>
                  </a:lnTo>
                  <a:lnTo>
                    <a:pt x="678764" y="9588"/>
                  </a:lnTo>
                  <a:lnTo>
                    <a:pt x="635749" y="0"/>
                  </a:lnTo>
                  <a:lnTo>
                    <a:pt x="627583" y="0"/>
                  </a:lnTo>
                  <a:lnTo>
                    <a:pt x="578929" y="8674"/>
                  </a:lnTo>
                  <a:lnTo>
                    <a:pt x="537438" y="32791"/>
                  </a:lnTo>
                  <a:lnTo>
                    <a:pt x="506514" y="69507"/>
                  </a:lnTo>
                  <a:lnTo>
                    <a:pt x="489546" y="115963"/>
                  </a:lnTo>
                  <a:lnTo>
                    <a:pt x="487387" y="143611"/>
                  </a:lnTo>
                  <a:lnTo>
                    <a:pt x="490639" y="170726"/>
                  </a:lnTo>
                  <a:lnTo>
                    <a:pt x="512775" y="220827"/>
                  </a:lnTo>
                  <a:lnTo>
                    <a:pt x="552284" y="258762"/>
                  </a:lnTo>
                  <a:lnTo>
                    <a:pt x="603364" y="278536"/>
                  </a:lnTo>
                  <a:lnTo>
                    <a:pt x="619658" y="280682"/>
                  </a:lnTo>
                  <a:lnTo>
                    <a:pt x="627799" y="280682"/>
                  </a:lnTo>
                  <a:lnTo>
                    <a:pt x="676440" y="272008"/>
                  </a:lnTo>
                  <a:lnTo>
                    <a:pt x="717943" y="247891"/>
                  </a:lnTo>
                  <a:lnTo>
                    <a:pt x="730770" y="232638"/>
                  </a:lnTo>
                  <a:lnTo>
                    <a:pt x="748880" y="211150"/>
                  </a:lnTo>
                  <a:lnTo>
                    <a:pt x="765886" y="164642"/>
                  </a:lnTo>
                  <a:lnTo>
                    <a:pt x="768007" y="137020"/>
                  </a:lnTo>
                  <a:close/>
                </a:path>
              </a:pathLst>
            </a:custGeom>
            <a:solidFill>
              <a:srgbClr val="231F20"/>
            </a:solidFill>
          </p:spPr>
          <p:txBody>
            <a:bodyPr wrap="square" lIns="0" tIns="0" rIns="0" bIns="0" rtlCol="0"/>
            <a:lstStyle/>
            <a:p>
              <a:endParaRPr/>
            </a:p>
          </p:txBody>
        </p:sp>
        <p:sp>
          <p:nvSpPr>
            <p:cNvPr id="26" name="object 26"/>
            <p:cNvSpPr/>
            <p:nvPr/>
          </p:nvSpPr>
          <p:spPr>
            <a:xfrm>
              <a:off x="6001420" y="5461685"/>
              <a:ext cx="474980" cy="628650"/>
            </a:xfrm>
            <a:custGeom>
              <a:avLst/>
              <a:gdLst/>
              <a:ahLst/>
              <a:cxnLst/>
              <a:rect l="l" t="t" r="r" b="b"/>
              <a:pathLst>
                <a:path w="474979" h="628650">
                  <a:moveTo>
                    <a:pt x="248326" y="0"/>
                  </a:moveTo>
                  <a:lnTo>
                    <a:pt x="207061" y="6350"/>
                  </a:lnTo>
                  <a:lnTo>
                    <a:pt x="170745" y="24722"/>
                  </a:lnTo>
                  <a:lnTo>
                    <a:pt x="140427" y="54098"/>
                  </a:lnTo>
                  <a:lnTo>
                    <a:pt x="117157" y="93462"/>
                  </a:lnTo>
                  <a:lnTo>
                    <a:pt x="101983" y="141795"/>
                  </a:lnTo>
                  <a:lnTo>
                    <a:pt x="28" y="598030"/>
                  </a:lnTo>
                  <a:lnTo>
                    <a:pt x="0" y="608011"/>
                  </a:lnTo>
                  <a:lnTo>
                    <a:pt x="3668" y="616916"/>
                  </a:lnTo>
                  <a:lnTo>
                    <a:pt x="10406" y="623796"/>
                  </a:lnTo>
                  <a:lnTo>
                    <a:pt x="19586" y="627697"/>
                  </a:lnTo>
                  <a:lnTo>
                    <a:pt x="21288" y="628053"/>
                  </a:lnTo>
                  <a:lnTo>
                    <a:pt x="24679" y="628218"/>
                  </a:lnTo>
                  <a:lnTo>
                    <a:pt x="33105" y="626752"/>
                  </a:lnTo>
                  <a:lnTo>
                    <a:pt x="40433" y="622636"/>
                  </a:lnTo>
                  <a:lnTo>
                    <a:pt x="46028" y="616291"/>
                  </a:lnTo>
                  <a:lnTo>
                    <a:pt x="49253" y="608139"/>
                  </a:lnTo>
                  <a:lnTo>
                    <a:pt x="151209" y="151917"/>
                  </a:lnTo>
                  <a:lnTo>
                    <a:pt x="158504" y="125972"/>
                  </a:lnTo>
                  <a:lnTo>
                    <a:pt x="175078" y="92148"/>
                  </a:lnTo>
                  <a:lnTo>
                    <a:pt x="203997" y="62795"/>
                  </a:lnTo>
                  <a:lnTo>
                    <a:pt x="248326" y="50266"/>
                  </a:lnTo>
                  <a:lnTo>
                    <a:pt x="279605" y="57385"/>
                  </a:lnTo>
                  <a:lnTo>
                    <a:pt x="304925" y="78081"/>
                  </a:lnTo>
                  <a:lnTo>
                    <a:pt x="326551" y="111361"/>
                  </a:lnTo>
                  <a:lnTo>
                    <a:pt x="346751" y="156235"/>
                  </a:lnTo>
                  <a:lnTo>
                    <a:pt x="425999" y="353390"/>
                  </a:lnTo>
                  <a:lnTo>
                    <a:pt x="431483" y="361730"/>
                  </a:lnTo>
                  <a:lnTo>
                    <a:pt x="439464" y="367133"/>
                  </a:lnTo>
                  <a:lnTo>
                    <a:pt x="448887" y="369147"/>
                  </a:lnTo>
                  <a:lnTo>
                    <a:pt x="458701" y="367322"/>
                  </a:lnTo>
                  <a:lnTo>
                    <a:pt x="467034" y="361846"/>
                  </a:lnTo>
                  <a:lnTo>
                    <a:pt x="472436" y="353874"/>
                  </a:lnTo>
                  <a:lnTo>
                    <a:pt x="474457" y="344456"/>
                  </a:lnTo>
                  <a:lnTo>
                    <a:pt x="472646" y="334645"/>
                  </a:lnTo>
                  <a:lnTo>
                    <a:pt x="393372" y="137490"/>
                  </a:lnTo>
                  <a:lnTo>
                    <a:pt x="359245" y="66879"/>
                  </a:lnTo>
                  <a:lnTo>
                    <a:pt x="332214" y="33586"/>
                  </a:lnTo>
                  <a:lnTo>
                    <a:pt x="295901" y="9362"/>
                  </a:lnTo>
                  <a:lnTo>
                    <a:pt x="248326" y="0"/>
                  </a:lnTo>
                  <a:close/>
                </a:path>
              </a:pathLst>
            </a:custGeom>
            <a:solidFill>
              <a:srgbClr val="049F86"/>
            </a:solidFill>
          </p:spPr>
          <p:txBody>
            <a:bodyPr wrap="square" lIns="0" tIns="0" rIns="0" bIns="0" rtlCol="0"/>
            <a:lstStyle/>
            <a:p>
              <a:endParaRPr/>
            </a:p>
          </p:txBody>
        </p:sp>
        <p:sp>
          <p:nvSpPr>
            <p:cNvPr id="27" name="object 27"/>
            <p:cNvSpPr/>
            <p:nvPr/>
          </p:nvSpPr>
          <p:spPr>
            <a:xfrm>
              <a:off x="6283020" y="5882919"/>
              <a:ext cx="479425" cy="228600"/>
            </a:xfrm>
            <a:custGeom>
              <a:avLst/>
              <a:gdLst/>
              <a:ahLst/>
              <a:cxnLst/>
              <a:rect l="l" t="t" r="r" b="b"/>
              <a:pathLst>
                <a:path w="479425" h="228600">
                  <a:moveTo>
                    <a:pt x="478929" y="0"/>
                  </a:moveTo>
                  <a:lnTo>
                    <a:pt x="100279" y="17652"/>
                  </a:lnTo>
                  <a:lnTo>
                    <a:pt x="59761" y="27845"/>
                  </a:lnTo>
                  <a:lnTo>
                    <a:pt x="27374" y="51971"/>
                  </a:lnTo>
                  <a:lnTo>
                    <a:pt x="6371" y="86465"/>
                  </a:lnTo>
                  <a:lnTo>
                    <a:pt x="0" y="127761"/>
                  </a:lnTo>
                  <a:lnTo>
                    <a:pt x="10187" y="168274"/>
                  </a:lnTo>
                  <a:lnTo>
                    <a:pt x="34312" y="200661"/>
                  </a:lnTo>
                  <a:lnTo>
                    <a:pt x="68805" y="221668"/>
                  </a:lnTo>
                  <a:lnTo>
                    <a:pt x="110096" y="228041"/>
                  </a:lnTo>
                  <a:lnTo>
                    <a:pt x="284441" y="219913"/>
                  </a:lnTo>
                  <a:lnTo>
                    <a:pt x="406095" y="129959"/>
                  </a:lnTo>
                  <a:lnTo>
                    <a:pt x="403480" y="87360"/>
                  </a:lnTo>
                  <a:lnTo>
                    <a:pt x="268986" y="169367"/>
                  </a:lnTo>
                  <a:lnTo>
                    <a:pt x="107708" y="176898"/>
                  </a:lnTo>
                  <a:lnTo>
                    <a:pt x="86493" y="173621"/>
                  </a:lnTo>
                  <a:lnTo>
                    <a:pt x="68765" y="162826"/>
                  </a:lnTo>
                  <a:lnTo>
                    <a:pt x="56364" y="146183"/>
                  </a:lnTo>
                  <a:lnTo>
                    <a:pt x="51130" y="125361"/>
                  </a:lnTo>
                  <a:lnTo>
                    <a:pt x="54403" y="104143"/>
                  </a:lnTo>
                  <a:lnTo>
                    <a:pt x="65201" y="86420"/>
                  </a:lnTo>
                  <a:lnTo>
                    <a:pt x="81848" y="74026"/>
                  </a:lnTo>
                  <a:lnTo>
                    <a:pt x="102666" y="68795"/>
                  </a:lnTo>
                  <a:lnTo>
                    <a:pt x="425564" y="53733"/>
                  </a:lnTo>
                  <a:lnTo>
                    <a:pt x="478929" y="0"/>
                  </a:lnTo>
                  <a:close/>
                </a:path>
              </a:pathLst>
            </a:custGeom>
            <a:solidFill>
              <a:srgbClr val="231F20"/>
            </a:solidFill>
          </p:spPr>
          <p:txBody>
            <a:bodyPr wrap="square" lIns="0" tIns="0" rIns="0" bIns="0" rtlCol="0"/>
            <a:lstStyle/>
            <a:p>
              <a:endParaRPr/>
            </a:p>
          </p:txBody>
        </p:sp>
      </p:grpSp>
      <p:sp>
        <p:nvSpPr>
          <p:cNvPr id="28" name="object 28"/>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17</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4093845" cy="665480"/>
          </a:xfrm>
          <a:prstGeom prst="rect">
            <a:avLst/>
          </a:prstGeom>
        </p:spPr>
        <p:txBody>
          <a:bodyPr vert="horz" wrap="square" lIns="0" tIns="48260" rIns="0" bIns="0" rtlCol="0">
            <a:spAutoFit/>
          </a:bodyPr>
          <a:lstStyle/>
          <a:p>
            <a:pPr marL="12700" marR="5080">
              <a:lnSpc>
                <a:spcPts val="2400"/>
              </a:lnSpc>
              <a:spcBef>
                <a:spcPts val="380"/>
              </a:spcBef>
            </a:pPr>
            <a:r>
              <a:rPr sz="2200" b="1" spc="105" dirty="0" err="1">
                <a:solidFill>
                  <a:srgbClr val="4A4B4C"/>
                </a:solidFill>
                <a:latin typeface="Arial"/>
                <a:cs typeface="Arial"/>
              </a:rPr>
              <a:t>Δι</a:t>
            </a:r>
            <a:r>
              <a:rPr sz="2200" b="1" spc="105" dirty="0">
                <a:solidFill>
                  <a:srgbClr val="4A4B4C"/>
                </a:solidFill>
                <a:latin typeface="Arial"/>
                <a:cs typeface="Arial"/>
              </a:rPr>
              <a:t>απολιτισμικ</a:t>
            </a:r>
            <a:r>
              <a:rPr lang="el-GR" sz="2200" b="1" spc="105" dirty="0">
                <a:solidFill>
                  <a:srgbClr val="4A4B4C"/>
                </a:solidFill>
                <a:latin typeface="Arial"/>
                <a:cs typeface="Arial"/>
              </a:rPr>
              <a:t>η </a:t>
            </a:r>
            <a:r>
              <a:rPr lang="el-GR" sz="2200" b="1" spc="105" dirty="0" err="1">
                <a:solidFill>
                  <a:srgbClr val="4A4B4C"/>
                </a:solidFill>
                <a:latin typeface="Arial"/>
                <a:cs typeface="Arial"/>
              </a:rPr>
              <a:t>Ικανοτητα</a:t>
            </a:r>
            <a:r>
              <a:rPr sz="2200" b="1" spc="90" dirty="0">
                <a:solidFill>
                  <a:srgbClr val="4A4B4C"/>
                </a:solidFill>
                <a:latin typeface="Arial"/>
                <a:cs typeface="Arial"/>
              </a:rPr>
              <a:t>:  </a:t>
            </a:r>
            <a:r>
              <a:rPr sz="2200" b="1" spc="185" dirty="0">
                <a:solidFill>
                  <a:srgbClr val="4A4B4C"/>
                </a:solidFill>
                <a:latin typeface="Arial"/>
                <a:cs typeface="Arial"/>
              </a:rPr>
              <a:t>Meyer’s</a:t>
            </a:r>
            <a:r>
              <a:rPr sz="2200" b="1" spc="130" dirty="0">
                <a:solidFill>
                  <a:srgbClr val="4A4B4C"/>
                </a:solidFill>
                <a:latin typeface="Arial"/>
                <a:cs typeface="Arial"/>
              </a:rPr>
              <a:t> </a:t>
            </a:r>
            <a:r>
              <a:rPr sz="2200" b="1" spc="215" dirty="0">
                <a:solidFill>
                  <a:srgbClr val="4A4B4C"/>
                </a:solidFill>
                <a:latin typeface="Arial"/>
                <a:cs typeface="Arial"/>
              </a:rPr>
              <a:t>Model</a:t>
            </a:r>
            <a:endParaRPr sz="2200" dirty="0">
              <a:latin typeface="Arial"/>
              <a:cs typeface="Arial"/>
            </a:endParaRPr>
          </a:p>
        </p:txBody>
      </p:sp>
      <p:sp>
        <p:nvSpPr>
          <p:cNvPr id="3" name="object 3"/>
          <p:cNvSpPr txBox="1"/>
          <p:nvPr/>
        </p:nvSpPr>
        <p:spPr>
          <a:xfrm>
            <a:off x="707299" y="2193277"/>
            <a:ext cx="6150610" cy="1041400"/>
          </a:xfrm>
          <a:prstGeom prst="rect">
            <a:avLst/>
          </a:prstGeom>
        </p:spPr>
        <p:txBody>
          <a:bodyPr vert="horz" wrap="square" lIns="0" tIns="12700" rIns="0" bIns="0" rtlCol="0">
            <a:spAutoFit/>
          </a:bodyPr>
          <a:lstStyle/>
          <a:p>
            <a:pPr marL="12700" marR="337185">
              <a:lnSpc>
                <a:spcPct val="111100"/>
              </a:lnSpc>
              <a:spcBef>
                <a:spcPts val="100"/>
              </a:spcBef>
            </a:pPr>
            <a:r>
              <a:rPr sz="1200" b="1" spc="-20" dirty="0">
                <a:solidFill>
                  <a:srgbClr val="4A4B4C"/>
                </a:solidFill>
                <a:latin typeface="Noto Sans"/>
                <a:cs typeface="Noto Sans"/>
              </a:rPr>
              <a:t>ACQUISITION </a:t>
            </a:r>
            <a:r>
              <a:rPr sz="1200" b="1" dirty="0">
                <a:solidFill>
                  <a:srgbClr val="4A4B4C"/>
                </a:solidFill>
                <a:latin typeface="Noto Sans"/>
                <a:cs typeface="Noto Sans"/>
              </a:rPr>
              <a:t>PROCESS </a:t>
            </a:r>
            <a:r>
              <a:rPr sz="1200" b="1" spc="-5" dirty="0">
                <a:solidFill>
                  <a:srgbClr val="4A4B4C"/>
                </a:solidFill>
                <a:latin typeface="Noto Sans"/>
                <a:cs typeface="Noto Sans"/>
              </a:rPr>
              <a:t>THE </a:t>
            </a:r>
            <a:r>
              <a:rPr sz="1200" b="1" spc="-10" dirty="0">
                <a:solidFill>
                  <a:srgbClr val="4A4B4C"/>
                </a:solidFill>
                <a:latin typeface="Noto Sans"/>
                <a:cs typeface="Noto Sans"/>
              </a:rPr>
              <a:t>INTERCULTURAL </a:t>
            </a:r>
            <a:r>
              <a:rPr sz="1200" b="1" spc="-20" dirty="0">
                <a:solidFill>
                  <a:srgbClr val="4A4B4C"/>
                </a:solidFill>
                <a:latin typeface="Noto Sans"/>
                <a:cs typeface="Noto Sans"/>
              </a:rPr>
              <a:t>COMMUNICATIVE </a:t>
            </a:r>
            <a:r>
              <a:rPr sz="1200" b="1" spc="-5" dirty="0">
                <a:solidFill>
                  <a:srgbClr val="4A4B4C"/>
                </a:solidFill>
                <a:latin typeface="Noto Sans"/>
                <a:cs typeface="Noto Sans"/>
              </a:rPr>
              <a:t>COMPETENCE.  </a:t>
            </a:r>
            <a:r>
              <a:rPr sz="1200" b="1" dirty="0">
                <a:solidFill>
                  <a:srgbClr val="4A4B4C"/>
                </a:solidFill>
                <a:latin typeface="Noto Sans"/>
                <a:cs typeface="Noto Sans"/>
              </a:rPr>
              <a:t>(MEYER,</a:t>
            </a:r>
            <a:r>
              <a:rPr sz="1200" b="1" spc="-5" dirty="0">
                <a:solidFill>
                  <a:srgbClr val="4A4B4C"/>
                </a:solidFill>
                <a:latin typeface="Noto Sans"/>
                <a:cs typeface="Noto Sans"/>
              </a:rPr>
              <a:t> 1991)</a:t>
            </a:r>
            <a:endParaRPr sz="1200">
              <a:latin typeface="Noto Sans"/>
              <a:cs typeface="Noto Sans"/>
            </a:endParaRPr>
          </a:p>
          <a:p>
            <a:pPr>
              <a:lnSpc>
                <a:spcPct val="100000"/>
              </a:lnSpc>
              <a:spcBef>
                <a:spcPts val="30"/>
              </a:spcBef>
            </a:pPr>
            <a:endParaRPr sz="1150">
              <a:latin typeface="Noto Sans"/>
              <a:cs typeface="Noto Sans"/>
            </a:endParaRPr>
          </a:p>
          <a:p>
            <a:pPr marL="12700" marR="5080">
              <a:lnSpc>
                <a:spcPct val="111100"/>
              </a:lnSpc>
              <a:spcBef>
                <a:spcPts val="5"/>
              </a:spcBef>
            </a:pPr>
            <a:r>
              <a:rPr sz="1200" spc="10" dirty="0">
                <a:solidFill>
                  <a:srgbClr val="4A4B4C"/>
                </a:solidFill>
                <a:latin typeface="Noto Sans"/>
                <a:cs typeface="Noto Sans"/>
              </a:rPr>
              <a:t>The </a:t>
            </a:r>
            <a:r>
              <a:rPr sz="1200" spc="20" dirty="0">
                <a:solidFill>
                  <a:srgbClr val="4A4B4C"/>
                </a:solidFill>
                <a:latin typeface="Noto Sans"/>
                <a:cs typeface="Noto Sans"/>
              </a:rPr>
              <a:t>learner </a:t>
            </a:r>
            <a:r>
              <a:rPr sz="1200" spc="10" dirty="0">
                <a:solidFill>
                  <a:srgbClr val="4A4B4C"/>
                </a:solidFill>
                <a:latin typeface="Noto Sans"/>
                <a:cs typeface="Noto Sans"/>
              </a:rPr>
              <a:t>of foreign </a:t>
            </a:r>
            <a:r>
              <a:rPr sz="1200" dirty="0">
                <a:solidFill>
                  <a:srgbClr val="4A4B4C"/>
                </a:solidFill>
                <a:latin typeface="Noto Sans"/>
                <a:cs typeface="Noto Sans"/>
              </a:rPr>
              <a:t>language goes </a:t>
            </a:r>
            <a:r>
              <a:rPr sz="1200" spc="5" dirty="0">
                <a:solidFill>
                  <a:srgbClr val="4A4B4C"/>
                </a:solidFill>
                <a:latin typeface="Noto Sans"/>
                <a:cs typeface="Noto Sans"/>
              </a:rPr>
              <a:t>through </a:t>
            </a:r>
            <a:r>
              <a:rPr sz="1200" spc="10" dirty="0">
                <a:solidFill>
                  <a:srgbClr val="4A4B4C"/>
                </a:solidFill>
                <a:latin typeface="Noto Sans"/>
                <a:cs typeface="Noto Sans"/>
              </a:rPr>
              <a:t>the following </a:t>
            </a:r>
            <a:r>
              <a:rPr sz="1200" dirty="0">
                <a:solidFill>
                  <a:srgbClr val="4A4B4C"/>
                </a:solidFill>
                <a:latin typeface="Noto Sans"/>
                <a:cs typeface="Noto Sans"/>
              </a:rPr>
              <a:t>stages </a:t>
            </a:r>
            <a:r>
              <a:rPr sz="1200" spc="5" dirty="0">
                <a:solidFill>
                  <a:srgbClr val="4A4B4C"/>
                </a:solidFill>
                <a:latin typeface="Noto Sans"/>
                <a:cs typeface="Noto Sans"/>
              </a:rPr>
              <a:t>in </a:t>
            </a:r>
            <a:r>
              <a:rPr sz="1200" spc="20" dirty="0">
                <a:solidFill>
                  <a:srgbClr val="4A4B4C"/>
                </a:solidFill>
                <a:latin typeface="Noto Sans"/>
                <a:cs typeface="Noto Sans"/>
              </a:rPr>
              <a:t>intercultural  </a:t>
            </a:r>
            <a:r>
              <a:rPr sz="1200" spc="10" dirty="0">
                <a:solidFill>
                  <a:srgbClr val="4A4B4C"/>
                </a:solidFill>
                <a:latin typeface="Noto Sans"/>
                <a:cs typeface="Noto Sans"/>
              </a:rPr>
              <a:t>communicative</a:t>
            </a:r>
            <a:r>
              <a:rPr sz="1200" spc="40" dirty="0">
                <a:solidFill>
                  <a:srgbClr val="4A4B4C"/>
                </a:solidFill>
                <a:latin typeface="Noto Sans"/>
                <a:cs typeface="Noto Sans"/>
              </a:rPr>
              <a:t> </a:t>
            </a:r>
            <a:r>
              <a:rPr sz="1200" spc="15" dirty="0">
                <a:solidFill>
                  <a:srgbClr val="4A4B4C"/>
                </a:solidFill>
                <a:latin typeface="Noto Sans"/>
                <a:cs typeface="Noto Sans"/>
              </a:rPr>
              <a:t>competence:</a:t>
            </a:r>
            <a:endParaRPr sz="1200">
              <a:latin typeface="Noto Sans"/>
              <a:cs typeface="Noto Sans"/>
            </a:endParaRPr>
          </a:p>
        </p:txBody>
      </p:sp>
      <p:grpSp>
        <p:nvGrpSpPr>
          <p:cNvPr id="4" name="object 4"/>
          <p:cNvGrpSpPr/>
          <p:nvPr/>
        </p:nvGrpSpPr>
        <p:grpSpPr>
          <a:xfrm>
            <a:off x="723277" y="3686797"/>
            <a:ext cx="6113780" cy="3781425"/>
            <a:chOff x="723277" y="3686797"/>
            <a:chExt cx="6113780" cy="3781425"/>
          </a:xfrm>
        </p:grpSpPr>
        <p:sp>
          <p:nvSpPr>
            <p:cNvPr id="5" name="object 5"/>
            <p:cNvSpPr/>
            <p:nvPr/>
          </p:nvSpPr>
          <p:spPr>
            <a:xfrm>
              <a:off x="1716760" y="5991720"/>
              <a:ext cx="4126865" cy="1476375"/>
            </a:xfrm>
            <a:custGeom>
              <a:avLst/>
              <a:gdLst/>
              <a:ahLst/>
              <a:cxnLst/>
              <a:rect l="l" t="t" r="r" b="b"/>
              <a:pathLst>
                <a:path w="4126865" h="1476375">
                  <a:moveTo>
                    <a:pt x="4126484" y="0"/>
                  </a:moveTo>
                  <a:lnTo>
                    <a:pt x="0" y="0"/>
                  </a:lnTo>
                  <a:lnTo>
                    <a:pt x="487184" y="1475994"/>
                  </a:lnTo>
                  <a:lnTo>
                    <a:pt x="3639312" y="1475994"/>
                  </a:lnTo>
                  <a:lnTo>
                    <a:pt x="4126484" y="0"/>
                  </a:lnTo>
                  <a:close/>
                </a:path>
              </a:pathLst>
            </a:custGeom>
            <a:solidFill>
              <a:srgbClr val="FAEF61"/>
            </a:solidFill>
          </p:spPr>
          <p:txBody>
            <a:bodyPr wrap="square" lIns="0" tIns="0" rIns="0" bIns="0" rtlCol="0"/>
            <a:lstStyle/>
            <a:p>
              <a:endParaRPr/>
            </a:p>
          </p:txBody>
        </p:sp>
        <p:sp>
          <p:nvSpPr>
            <p:cNvPr id="6" name="object 6"/>
            <p:cNvSpPr/>
            <p:nvPr/>
          </p:nvSpPr>
          <p:spPr>
            <a:xfrm>
              <a:off x="2203195" y="7448664"/>
              <a:ext cx="3154045" cy="0"/>
            </a:xfrm>
            <a:custGeom>
              <a:avLst/>
              <a:gdLst/>
              <a:ahLst/>
              <a:cxnLst/>
              <a:rect l="l" t="t" r="r" b="b"/>
              <a:pathLst>
                <a:path w="3154045">
                  <a:moveTo>
                    <a:pt x="0" y="0"/>
                  </a:moveTo>
                  <a:lnTo>
                    <a:pt x="3153600" y="0"/>
                  </a:lnTo>
                </a:path>
              </a:pathLst>
            </a:custGeom>
            <a:ln w="38099">
              <a:solidFill>
                <a:srgbClr val="BCBEC0"/>
              </a:solidFill>
            </a:ln>
          </p:spPr>
          <p:txBody>
            <a:bodyPr wrap="square" lIns="0" tIns="0" rIns="0" bIns="0" rtlCol="0"/>
            <a:lstStyle/>
            <a:p>
              <a:endParaRPr/>
            </a:p>
          </p:txBody>
        </p:sp>
        <p:sp>
          <p:nvSpPr>
            <p:cNvPr id="7" name="object 7"/>
            <p:cNvSpPr/>
            <p:nvPr/>
          </p:nvSpPr>
          <p:spPr>
            <a:xfrm>
              <a:off x="1716760" y="5991720"/>
              <a:ext cx="4126865" cy="369570"/>
            </a:xfrm>
            <a:custGeom>
              <a:avLst/>
              <a:gdLst/>
              <a:ahLst/>
              <a:cxnLst/>
              <a:rect l="l" t="t" r="r" b="b"/>
              <a:pathLst>
                <a:path w="4126865" h="369570">
                  <a:moveTo>
                    <a:pt x="4126471" y="0"/>
                  </a:moveTo>
                  <a:lnTo>
                    <a:pt x="0" y="25"/>
                  </a:lnTo>
                  <a:lnTo>
                    <a:pt x="121780" y="368998"/>
                  </a:lnTo>
                  <a:lnTo>
                    <a:pt x="4004678" y="368998"/>
                  </a:lnTo>
                  <a:lnTo>
                    <a:pt x="4126471" y="25"/>
                  </a:lnTo>
                  <a:close/>
                </a:path>
              </a:pathLst>
            </a:custGeom>
            <a:solidFill>
              <a:srgbClr val="BCBEC0"/>
            </a:solidFill>
          </p:spPr>
          <p:txBody>
            <a:bodyPr wrap="square" lIns="0" tIns="0" rIns="0" bIns="0" rtlCol="0"/>
            <a:lstStyle/>
            <a:p>
              <a:endParaRPr/>
            </a:p>
          </p:txBody>
        </p:sp>
        <p:sp>
          <p:nvSpPr>
            <p:cNvPr id="8" name="object 8"/>
            <p:cNvSpPr/>
            <p:nvPr/>
          </p:nvSpPr>
          <p:spPr>
            <a:xfrm>
              <a:off x="3510000" y="5837390"/>
              <a:ext cx="540385" cy="180340"/>
            </a:xfrm>
            <a:custGeom>
              <a:avLst/>
              <a:gdLst/>
              <a:ahLst/>
              <a:cxnLst/>
              <a:rect l="l" t="t" r="r" b="b"/>
              <a:pathLst>
                <a:path w="540385" h="180339">
                  <a:moveTo>
                    <a:pt x="540004" y="0"/>
                  </a:moveTo>
                  <a:lnTo>
                    <a:pt x="0" y="0"/>
                  </a:lnTo>
                  <a:lnTo>
                    <a:pt x="270002" y="179997"/>
                  </a:lnTo>
                  <a:lnTo>
                    <a:pt x="540004" y="0"/>
                  </a:lnTo>
                  <a:close/>
                </a:path>
              </a:pathLst>
            </a:custGeom>
            <a:solidFill>
              <a:srgbClr val="EB2847"/>
            </a:solidFill>
          </p:spPr>
          <p:txBody>
            <a:bodyPr wrap="square" lIns="0" tIns="0" rIns="0" bIns="0" rtlCol="0"/>
            <a:lstStyle/>
            <a:p>
              <a:endParaRPr/>
            </a:p>
          </p:txBody>
        </p:sp>
        <p:sp>
          <p:nvSpPr>
            <p:cNvPr id="9" name="object 9"/>
            <p:cNvSpPr/>
            <p:nvPr/>
          </p:nvSpPr>
          <p:spPr>
            <a:xfrm>
              <a:off x="3510000" y="5837390"/>
              <a:ext cx="540385" cy="180340"/>
            </a:xfrm>
            <a:custGeom>
              <a:avLst/>
              <a:gdLst/>
              <a:ahLst/>
              <a:cxnLst/>
              <a:rect l="l" t="t" r="r" b="b"/>
              <a:pathLst>
                <a:path w="540385" h="180339">
                  <a:moveTo>
                    <a:pt x="540004" y="0"/>
                  </a:moveTo>
                  <a:lnTo>
                    <a:pt x="0" y="0"/>
                  </a:lnTo>
                  <a:lnTo>
                    <a:pt x="270002" y="179997"/>
                  </a:lnTo>
                  <a:lnTo>
                    <a:pt x="540004" y="0"/>
                  </a:lnTo>
                  <a:close/>
                </a:path>
              </a:pathLst>
            </a:custGeom>
            <a:solidFill>
              <a:srgbClr val="BCBEC0"/>
            </a:solidFill>
          </p:spPr>
          <p:txBody>
            <a:bodyPr wrap="square" lIns="0" tIns="0" rIns="0" bIns="0" rtlCol="0"/>
            <a:lstStyle/>
            <a:p>
              <a:endParaRPr/>
            </a:p>
          </p:txBody>
        </p:sp>
        <p:sp>
          <p:nvSpPr>
            <p:cNvPr id="10" name="object 10"/>
            <p:cNvSpPr/>
            <p:nvPr/>
          </p:nvSpPr>
          <p:spPr>
            <a:xfrm>
              <a:off x="3517049" y="5826823"/>
              <a:ext cx="526415" cy="175895"/>
            </a:xfrm>
            <a:custGeom>
              <a:avLst/>
              <a:gdLst/>
              <a:ahLst/>
              <a:cxnLst/>
              <a:rect l="l" t="t" r="r" b="b"/>
              <a:pathLst>
                <a:path w="526414" h="175895">
                  <a:moveTo>
                    <a:pt x="0" y="0"/>
                  </a:moveTo>
                  <a:lnTo>
                    <a:pt x="43826" y="29216"/>
                  </a:lnTo>
                  <a:lnTo>
                    <a:pt x="87652" y="58432"/>
                  </a:lnTo>
                  <a:lnTo>
                    <a:pt x="131476" y="87649"/>
                  </a:lnTo>
                  <a:lnTo>
                    <a:pt x="175301" y="116865"/>
                  </a:lnTo>
                  <a:lnTo>
                    <a:pt x="219126" y="146081"/>
                  </a:lnTo>
                  <a:lnTo>
                    <a:pt x="262953" y="175298"/>
                  </a:lnTo>
                  <a:lnTo>
                    <a:pt x="306780" y="146081"/>
                  </a:lnTo>
                  <a:lnTo>
                    <a:pt x="350605" y="116865"/>
                  </a:lnTo>
                  <a:lnTo>
                    <a:pt x="394430" y="87649"/>
                  </a:lnTo>
                  <a:lnTo>
                    <a:pt x="438254" y="58432"/>
                  </a:lnTo>
                  <a:lnTo>
                    <a:pt x="482080" y="29216"/>
                  </a:lnTo>
                  <a:lnTo>
                    <a:pt x="525907" y="0"/>
                  </a:lnTo>
                </a:path>
              </a:pathLst>
            </a:custGeom>
            <a:ln w="25400">
              <a:solidFill>
                <a:srgbClr val="FFFFFF"/>
              </a:solidFill>
            </a:ln>
          </p:spPr>
          <p:txBody>
            <a:bodyPr wrap="square" lIns="0" tIns="0" rIns="0" bIns="0" rtlCol="0"/>
            <a:lstStyle/>
            <a:p>
              <a:endParaRPr/>
            </a:p>
          </p:txBody>
        </p:sp>
        <p:sp>
          <p:nvSpPr>
            <p:cNvPr id="11" name="object 11"/>
            <p:cNvSpPr/>
            <p:nvPr/>
          </p:nvSpPr>
          <p:spPr>
            <a:xfrm>
              <a:off x="1158379" y="4688611"/>
              <a:ext cx="5243830" cy="1131570"/>
            </a:xfrm>
            <a:custGeom>
              <a:avLst/>
              <a:gdLst/>
              <a:ahLst/>
              <a:cxnLst/>
              <a:rect l="l" t="t" r="r" b="b"/>
              <a:pathLst>
                <a:path w="5243830" h="1131570">
                  <a:moveTo>
                    <a:pt x="5243245" y="0"/>
                  </a:moveTo>
                  <a:lnTo>
                    <a:pt x="0" y="0"/>
                  </a:lnTo>
                  <a:lnTo>
                    <a:pt x="362419" y="1131443"/>
                  </a:lnTo>
                  <a:lnTo>
                    <a:pt x="4880825" y="1131443"/>
                  </a:lnTo>
                  <a:lnTo>
                    <a:pt x="5243245" y="0"/>
                  </a:lnTo>
                  <a:close/>
                </a:path>
              </a:pathLst>
            </a:custGeom>
            <a:solidFill>
              <a:srgbClr val="EB2847"/>
            </a:solidFill>
          </p:spPr>
          <p:txBody>
            <a:bodyPr wrap="square" lIns="0" tIns="0" rIns="0" bIns="0" rtlCol="0"/>
            <a:lstStyle/>
            <a:p>
              <a:endParaRPr/>
            </a:p>
          </p:txBody>
        </p:sp>
        <p:sp>
          <p:nvSpPr>
            <p:cNvPr id="12" name="object 12"/>
            <p:cNvSpPr/>
            <p:nvPr/>
          </p:nvSpPr>
          <p:spPr>
            <a:xfrm>
              <a:off x="1520799" y="5801741"/>
              <a:ext cx="4518660" cy="0"/>
            </a:xfrm>
            <a:custGeom>
              <a:avLst/>
              <a:gdLst/>
              <a:ahLst/>
              <a:cxnLst/>
              <a:rect l="l" t="t" r="r" b="b"/>
              <a:pathLst>
                <a:path w="4518660">
                  <a:moveTo>
                    <a:pt x="0" y="0"/>
                  </a:moveTo>
                  <a:lnTo>
                    <a:pt x="4518418" y="0"/>
                  </a:lnTo>
                </a:path>
              </a:pathLst>
            </a:custGeom>
            <a:ln w="36601">
              <a:solidFill>
                <a:srgbClr val="BCBEC0"/>
              </a:solidFill>
            </a:ln>
          </p:spPr>
          <p:txBody>
            <a:bodyPr wrap="square" lIns="0" tIns="0" rIns="0" bIns="0" rtlCol="0"/>
            <a:lstStyle/>
            <a:p>
              <a:endParaRPr/>
            </a:p>
          </p:txBody>
        </p:sp>
        <p:sp>
          <p:nvSpPr>
            <p:cNvPr id="13" name="object 13"/>
            <p:cNvSpPr/>
            <p:nvPr/>
          </p:nvSpPr>
          <p:spPr>
            <a:xfrm>
              <a:off x="1158379" y="4688611"/>
              <a:ext cx="5243830" cy="354965"/>
            </a:xfrm>
            <a:custGeom>
              <a:avLst/>
              <a:gdLst/>
              <a:ahLst/>
              <a:cxnLst/>
              <a:rect l="l" t="t" r="r" b="b"/>
              <a:pathLst>
                <a:path w="5243830" h="354964">
                  <a:moveTo>
                    <a:pt x="5243233" y="0"/>
                  </a:moveTo>
                  <a:lnTo>
                    <a:pt x="0" y="0"/>
                  </a:lnTo>
                  <a:lnTo>
                    <a:pt x="113537" y="354457"/>
                  </a:lnTo>
                  <a:lnTo>
                    <a:pt x="5129695" y="354457"/>
                  </a:lnTo>
                  <a:lnTo>
                    <a:pt x="5243233" y="0"/>
                  </a:lnTo>
                  <a:close/>
                </a:path>
              </a:pathLst>
            </a:custGeom>
            <a:solidFill>
              <a:srgbClr val="BCBEC0"/>
            </a:solidFill>
          </p:spPr>
          <p:txBody>
            <a:bodyPr wrap="square" lIns="0" tIns="0" rIns="0" bIns="0" rtlCol="0"/>
            <a:lstStyle/>
            <a:p>
              <a:endParaRPr/>
            </a:p>
          </p:txBody>
        </p:sp>
        <p:sp>
          <p:nvSpPr>
            <p:cNvPr id="14" name="object 14"/>
            <p:cNvSpPr/>
            <p:nvPr/>
          </p:nvSpPr>
          <p:spPr>
            <a:xfrm>
              <a:off x="3510000" y="4523778"/>
              <a:ext cx="540385" cy="180340"/>
            </a:xfrm>
            <a:custGeom>
              <a:avLst/>
              <a:gdLst/>
              <a:ahLst/>
              <a:cxnLst/>
              <a:rect l="l" t="t" r="r" b="b"/>
              <a:pathLst>
                <a:path w="540385" h="180339">
                  <a:moveTo>
                    <a:pt x="540004" y="0"/>
                  </a:moveTo>
                  <a:lnTo>
                    <a:pt x="0" y="0"/>
                  </a:lnTo>
                  <a:lnTo>
                    <a:pt x="270002" y="179997"/>
                  </a:lnTo>
                  <a:lnTo>
                    <a:pt x="540004" y="0"/>
                  </a:lnTo>
                  <a:close/>
                </a:path>
              </a:pathLst>
            </a:custGeom>
            <a:solidFill>
              <a:srgbClr val="049F86"/>
            </a:solidFill>
          </p:spPr>
          <p:txBody>
            <a:bodyPr wrap="square" lIns="0" tIns="0" rIns="0" bIns="0" rtlCol="0"/>
            <a:lstStyle/>
            <a:p>
              <a:endParaRPr/>
            </a:p>
          </p:txBody>
        </p:sp>
        <p:sp>
          <p:nvSpPr>
            <p:cNvPr id="15" name="object 15"/>
            <p:cNvSpPr/>
            <p:nvPr/>
          </p:nvSpPr>
          <p:spPr>
            <a:xfrm>
              <a:off x="3510000" y="4523778"/>
              <a:ext cx="540385" cy="180340"/>
            </a:xfrm>
            <a:custGeom>
              <a:avLst/>
              <a:gdLst/>
              <a:ahLst/>
              <a:cxnLst/>
              <a:rect l="l" t="t" r="r" b="b"/>
              <a:pathLst>
                <a:path w="540385" h="180339">
                  <a:moveTo>
                    <a:pt x="540004" y="0"/>
                  </a:moveTo>
                  <a:lnTo>
                    <a:pt x="0" y="0"/>
                  </a:lnTo>
                  <a:lnTo>
                    <a:pt x="270002" y="179997"/>
                  </a:lnTo>
                  <a:lnTo>
                    <a:pt x="540004" y="0"/>
                  </a:lnTo>
                  <a:close/>
                </a:path>
              </a:pathLst>
            </a:custGeom>
            <a:solidFill>
              <a:srgbClr val="BCBEC0"/>
            </a:solidFill>
          </p:spPr>
          <p:txBody>
            <a:bodyPr wrap="square" lIns="0" tIns="0" rIns="0" bIns="0" rtlCol="0"/>
            <a:lstStyle/>
            <a:p>
              <a:endParaRPr/>
            </a:p>
          </p:txBody>
        </p:sp>
        <p:sp>
          <p:nvSpPr>
            <p:cNvPr id="16" name="object 16"/>
            <p:cNvSpPr/>
            <p:nvPr/>
          </p:nvSpPr>
          <p:spPr>
            <a:xfrm>
              <a:off x="3517049" y="4513211"/>
              <a:ext cx="526415" cy="175895"/>
            </a:xfrm>
            <a:custGeom>
              <a:avLst/>
              <a:gdLst/>
              <a:ahLst/>
              <a:cxnLst/>
              <a:rect l="l" t="t" r="r" b="b"/>
              <a:pathLst>
                <a:path w="526414" h="175895">
                  <a:moveTo>
                    <a:pt x="0" y="0"/>
                  </a:moveTo>
                  <a:lnTo>
                    <a:pt x="43826" y="29216"/>
                  </a:lnTo>
                  <a:lnTo>
                    <a:pt x="87652" y="58432"/>
                  </a:lnTo>
                  <a:lnTo>
                    <a:pt x="131476" y="87649"/>
                  </a:lnTo>
                  <a:lnTo>
                    <a:pt x="175301" y="116865"/>
                  </a:lnTo>
                  <a:lnTo>
                    <a:pt x="219126" y="146081"/>
                  </a:lnTo>
                  <a:lnTo>
                    <a:pt x="262953" y="175298"/>
                  </a:lnTo>
                  <a:lnTo>
                    <a:pt x="306780" y="146081"/>
                  </a:lnTo>
                  <a:lnTo>
                    <a:pt x="350605" y="116865"/>
                  </a:lnTo>
                  <a:lnTo>
                    <a:pt x="394430" y="87649"/>
                  </a:lnTo>
                  <a:lnTo>
                    <a:pt x="438254" y="58432"/>
                  </a:lnTo>
                  <a:lnTo>
                    <a:pt x="482080" y="29216"/>
                  </a:lnTo>
                  <a:lnTo>
                    <a:pt x="525907" y="0"/>
                  </a:lnTo>
                </a:path>
              </a:pathLst>
            </a:custGeom>
            <a:ln w="25400">
              <a:solidFill>
                <a:srgbClr val="FFFFFF"/>
              </a:solidFill>
            </a:ln>
          </p:spPr>
          <p:txBody>
            <a:bodyPr wrap="square" lIns="0" tIns="0" rIns="0" bIns="0" rtlCol="0"/>
            <a:lstStyle/>
            <a:p>
              <a:endParaRPr/>
            </a:p>
          </p:txBody>
        </p:sp>
        <p:sp>
          <p:nvSpPr>
            <p:cNvPr id="17" name="object 17"/>
            <p:cNvSpPr/>
            <p:nvPr/>
          </p:nvSpPr>
          <p:spPr>
            <a:xfrm>
              <a:off x="723281" y="3692448"/>
              <a:ext cx="6113780" cy="839469"/>
            </a:xfrm>
            <a:custGeom>
              <a:avLst/>
              <a:gdLst/>
              <a:ahLst/>
              <a:cxnLst/>
              <a:rect l="l" t="t" r="r" b="b"/>
              <a:pathLst>
                <a:path w="6113780" h="839470">
                  <a:moveTo>
                    <a:pt x="6113437" y="0"/>
                  </a:moveTo>
                  <a:lnTo>
                    <a:pt x="0" y="0"/>
                  </a:lnTo>
                  <a:lnTo>
                    <a:pt x="288480" y="838860"/>
                  </a:lnTo>
                  <a:lnTo>
                    <a:pt x="5824956" y="838860"/>
                  </a:lnTo>
                  <a:lnTo>
                    <a:pt x="6113437" y="0"/>
                  </a:lnTo>
                  <a:close/>
                </a:path>
              </a:pathLst>
            </a:custGeom>
            <a:solidFill>
              <a:srgbClr val="049F86"/>
            </a:solidFill>
          </p:spPr>
          <p:txBody>
            <a:bodyPr wrap="square" lIns="0" tIns="0" rIns="0" bIns="0" rtlCol="0"/>
            <a:lstStyle/>
            <a:p>
              <a:endParaRPr/>
            </a:p>
          </p:txBody>
        </p:sp>
        <p:sp>
          <p:nvSpPr>
            <p:cNvPr id="18" name="object 18"/>
            <p:cNvSpPr/>
            <p:nvPr/>
          </p:nvSpPr>
          <p:spPr>
            <a:xfrm>
              <a:off x="1007418" y="4517415"/>
              <a:ext cx="5541010" cy="0"/>
            </a:xfrm>
            <a:custGeom>
              <a:avLst/>
              <a:gdLst/>
              <a:ahLst/>
              <a:cxnLst/>
              <a:rect l="l" t="t" r="r" b="b"/>
              <a:pathLst>
                <a:path w="5541009">
                  <a:moveTo>
                    <a:pt x="0" y="0"/>
                  </a:moveTo>
                  <a:lnTo>
                    <a:pt x="5540667" y="0"/>
                  </a:lnTo>
                </a:path>
              </a:pathLst>
            </a:custGeom>
            <a:ln w="35509">
              <a:solidFill>
                <a:srgbClr val="BCBEC0"/>
              </a:solidFill>
            </a:ln>
          </p:spPr>
          <p:txBody>
            <a:bodyPr wrap="square" lIns="0" tIns="0" rIns="0" bIns="0" rtlCol="0"/>
            <a:lstStyle/>
            <a:p>
              <a:endParaRPr/>
            </a:p>
          </p:txBody>
        </p:sp>
        <p:sp>
          <p:nvSpPr>
            <p:cNvPr id="19" name="object 19"/>
            <p:cNvSpPr/>
            <p:nvPr/>
          </p:nvSpPr>
          <p:spPr>
            <a:xfrm>
              <a:off x="723277" y="3686797"/>
              <a:ext cx="6113780" cy="335915"/>
            </a:xfrm>
            <a:custGeom>
              <a:avLst/>
              <a:gdLst/>
              <a:ahLst/>
              <a:cxnLst/>
              <a:rect l="l" t="t" r="r" b="b"/>
              <a:pathLst>
                <a:path w="6113780" h="335914">
                  <a:moveTo>
                    <a:pt x="6113437" y="0"/>
                  </a:moveTo>
                  <a:lnTo>
                    <a:pt x="0" y="0"/>
                  </a:lnTo>
                  <a:lnTo>
                    <a:pt x="115392" y="335546"/>
                  </a:lnTo>
                  <a:lnTo>
                    <a:pt x="5998044" y="335546"/>
                  </a:lnTo>
                  <a:lnTo>
                    <a:pt x="6113437" y="0"/>
                  </a:lnTo>
                  <a:close/>
                </a:path>
              </a:pathLst>
            </a:custGeom>
            <a:solidFill>
              <a:srgbClr val="BCBEC0"/>
            </a:solidFill>
          </p:spPr>
          <p:txBody>
            <a:bodyPr wrap="square" lIns="0" tIns="0" rIns="0" bIns="0" rtlCol="0"/>
            <a:lstStyle/>
            <a:p>
              <a:endParaRPr/>
            </a:p>
          </p:txBody>
        </p:sp>
      </p:grpSp>
      <p:sp>
        <p:nvSpPr>
          <p:cNvPr id="20" name="object 20"/>
          <p:cNvSpPr txBox="1"/>
          <p:nvPr/>
        </p:nvSpPr>
        <p:spPr>
          <a:xfrm>
            <a:off x="1113731" y="3730129"/>
            <a:ext cx="5333365" cy="3470910"/>
          </a:xfrm>
          <a:prstGeom prst="rect">
            <a:avLst/>
          </a:prstGeom>
        </p:spPr>
        <p:txBody>
          <a:bodyPr vert="horz" wrap="square" lIns="0" tIns="12700" rIns="0" bIns="0" rtlCol="0">
            <a:spAutoFit/>
          </a:bodyPr>
          <a:lstStyle/>
          <a:p>
            <a:pPr marL="1868805" indent="-165735">
              <a:lnSpc>
                <a:spcPct val="100000"/>
              </a:lnSpc>
              <a:spcBef>
                <a:spcPts val="100"/>
              </a:spcBef>
              <a:buAutoNum type="arabicPeriod"/>
              <a:tabLst>
                <a:tab pos="1869439" algn="l"/>
              </a:tabLst>
            </a:pPr>
            <a:r>
              <a:rPr sz="1200" b="1" spc="-15" dirty="0">
                <a:solidFill>
                  <a:srgbClr val="FFFFFF"/>
                </a:solidFill>
                <a:latin typeface="Noto Sans"/>
                <a:cs typeface="Noto Sans"/>
              </a:rPr>
              <a:t>MONOCULTURAL</a:t>
            </a:r>
            <a:r>
              <a:rPr sz="1200" b="1" spc="-30" dirty="0">
                <a:solidFill>
                  <a:srgbClr val="FFFFFF"/>
                </a:solidFill>
                <a:latin typeface="Noto Sans"/>
                <a:cs typeface="Noto Sans"/>
              </a:rPr>
              <a:t> </a:t>
            </a:r>
            <a:r>
              <a:rPr sz="1200" b="1" spc="-15" dirty="0">
                <a:solidFill>
                  <a:srgbClr val="FFFFFF"/>
                </a:solidFill>
                <a:latin typeface="Noto Sans"/>
                <a:cs typeface="Noto Sans"/>
              </a:rPr>
              <a:t>LEVEL</a:t>
            </a:r>
            <a:endParaRPr sz="1200">
              <a:latin typeface="Noto Sans"/>
              <a:cs typeface="Noto Sans"/>
            </a:endParaRPr>
          </a:p>
          <a:p>
            <a:pPr>
              <a:lnSpc>
                <a:spcPct val="100000"/>
              </a:lnSpc>
              <a:buClr>
                <a:srgbClr val="FFFFFF"/>
              </a:buClr>
              <a:buFont typeface="Noto Sans"/>
              <a:buAutoNum type="arabicPeriod"/>
            </a:pPr>
            <a:endParaRPr sz="1350">
              <a:latin typeface="Noto Sans"/>
              <a:cs typeface="Noto Sans"/>
            </a:endParaRPr>
          </a:p>
          <a:p>
            <a:pPr algn="ctr">
              <a:lnSpc>
                <a:spcPct val="100000"/>
              </a:lnSpc>
            </a:pPr>
            <a:r>
              <a:rPr sz="1200" spc="-10" dirty="0">
                <a:solidFill>
                  <a:srgbClr val="FFFFFF"/>
                </a:solidFill>
                <a:latin typeface="Noto Sans"/>
                <a:cs typeface="Noto Sans"/>
              </a:rPr>
              <a:t>Your own culture </a:t>
            </a:r>
            <a:r>
              <a:rPr sz="1200" spc="-5" dirty="0">
                <a:solidFill>
                  <a:srgbClr val="FFFFFF"/>
                </a:solidFill>
                <a:latin typeface="Noto Sans"/>
                <a:cs typeface="Noto Sans"/>
              </a:rPr>
              <a:t>is </a:t>
            </a:r>
            <a:r>
              <a:rPr sz="1200" spc="-10" dirty="0">
                <a:solidFill>
                  <a:srgbClr val="FFFFFF"/>
                </a:solidFill>
                <a:latin typeface="Noto Sans"/>
                <a:cs typeface="Noto Sans"/>
              </a:rPr>
              <a:t>seen </a:t>
            </a:r>
            <a:r>
              <a:rPr sz="1200" spc="-5" dirty="0">
                <a:solidFill>
                  <a:srgbClr val="FFFFFF"/>
                </a:solidFill>
                <a:latin typeface="Noto Sans"/>
                <a:cs typeface="Noto Sans"/>
              </a:rPr>
              <a:t>from </a:t>
            </a:r>
            <a:r>
              <a:rPr sz="1200" spc="-10" dirty="0">
                <a:solidFill>
                  <a:srgbClr val="FFFFFF"/>
                </a:solidFill>
                <a:latin typeface="Noto Sans"/>
                <a:cs typeface="Noto Sans"/>
              </a:rPr>
              <a:t>the interpretative limits </a:t>
            </a:r>
            <a:r>
              <a:rPr sz="1200" spc="-5" dirty="0">
                <a:solidFill>
                  <a:srgbClr val="FFFFFF"/>
                </a:solidFill>
                <a:latin typeface="Noto Sans"/>
                <a:cs typeface="Noto Sans"/>
              </a:rPr>
              <a:t>of </a:t>
            </a:r>
            <a:r>
              <a:rPr sz="1200" spc="-15" dirty="0">
                <a:solidFill>
                  <a:srgbClr val="FFFFFF"/>
                </a:solidFill>
                <a:latin typeface="Noto Sans"/>
                <a:cs typeface="Noto Sans"/>
              </a:rPr>
              <a:t>thet </a:t>
            </a:r>
            <a:r>
              <a:rPr sz="1200" spc="-10" dirty="0">
                <a:solidFill>
                  <a:srgbClr val="FFFFFF"/>
                </a:solidFill>
                <a:latin typeface="Noto Sans"/>
                <a:cs typeface="Noto Sans"/>
              </a:rPr>
              <a:t>same</a:t>
            </a:r>
            <a:r>
              <a:rPr sz="1200" spc="165" dirty="0">
                <a:solidFill>
                  <a:srgbClr val="FFFFFF"/>
                </a:solidFill>
                <a:latin typeface="Noto Sans"/>
                <a:cs typeface="Noto Sans"/>
              </a:rPr>
              <a:t> </a:t>
            </a:r>
            <a:r>
              <a:rPr sz="1200" spc="-15" dirty="0">
                <a:solidFill>
                  <a:srgbClr val="FFFFFF"/>
                </a:solidFill>
                <a:latin typeface="Noto Sans"/>
                <a:cs typeface="Noto Sans"/>
              </a:rPr>
              <a:t>culture</a:t>
            </a:r>
            <a:endParaRPr sz="1200">
              <a:latin typeface="Noto Sans"/>
              <a:cs typeface="Noto Sans"/>
            </a:endParaRPr>
          </a:p>
          <a:p>
            <a:pPr>
              <a:lnSpc>
                <a:spcPct val="100000"/>
              </a:lnSpc>
              <a:spcBef>
                <a:spcPts val="15"/>
              </a:spcBef>
            </a:pPr>
            <a:endParaRPr sz="2350">
              <a:latin typeface="Noto Sans"/>
              <a:cs typeface="Noto Sans"/>
            </a:endParaRPr>
          </a:p>
          <a:p>
            <a:pPr marL="1900555" indent="-166370">
              <a:lnSpc>
                <a:spcPct val="100000"/>
              </a:lnSpc>
              <a:buAutoNum type="arabicPeriod" startAt="2"/>
              <a:tabLst>
                <a:tab pos="1901189" algn="l"/>
              </a:tabLst>
            </a:pPr>
            <a:r>
              <a:rPr sz="1200" b="1" spc="-20" dirty="0">
                <a:solidFill>
                  <a:srgbClr val="FFFFFF"/>
                </a:solidFill>
                <a:latin typeface="Noto Sans"/>
                <a:cs typeface="Noto Sans"/>
              </a:rPr>
              <a:t>INTERCULTURAL</a:t>
            </a:r>
            <a:r>
              <a:rPr sz="1200" b="1" spc="-30" dirty="0">
                <a:solidFill>
                  <a:srgbClr val="FFFFFF"/>
                </a:solidFill>
                <a:latin typeface="Noto Sans"/>
                <a:cs typeface="Noto Sans"/>
              </a:rPr>
              <a:t> </a:t>
            </a:r>
            <a:r>
              <a:rPr sz="1200" b="1" spc="-15" dirty="0">
                <a:solidFill>
                  <a:srgbClr val="FFFFFF"/>
                </a:solidFill>
                <a:latin typeface="Noto Sans"/>
                <a:cs typeface="Noto Sans"/>
              </a:rPr>
              <a:t>LEVEL</a:t>
            </a:r>
            <a:endParaRPr sz="1200">
              <a:latin typeface="Noto Sans"/>
              <a:cs typeface="Noto Sans"/>
            </a:endParaRPr>
          </a:p>
          <a:p>
            <a:pPr marL="854710" marR="842644" algn="ctr">
              <a:lnSpc>
                <a:spcPct val="111100"/>
              </a:lnSpc>
              <a:spcBef>
                <a:spcPts val="1185"/>
              </a:spcBef>
            </a:pPr>
            <a:r>
              <a:rPr sz="1200" spc="5" dirty="0">
                <a:solidFill>
                  <a:srgbClr val="FFFFFF"/>
                </a:solidFill>
                <a:latin typeface="Noto Sans"/>
                <a:cs typeface="Noto Sans"/>
              </a:rPr>
              <a:t>Intermediate </a:t>
            </a:r>
            <a:r>
              <a:rPr sz="1200" spc="10" dirty="0">
                <a:solidFill>
                  <a:srgbClr val="FFFFFF"/>
                </a:solidFill>
                <a:latin typeface="Noto Sans"/>
                <a:cs typeface="Noto Sans"/>
              </a:rPr>
              <a:t>position between your </a:t>
            </a:r>
            <a:r>
              <a:rPr sz="1200" spc="5" dirty="0">
                <a:solidFill>
                  <a:srgbClr val="FFFFFF"/>
                </a:solidFill>
                <a:latin typeface="Noto Sans"/>
                <a:cs typeface="Noto Sans"/>
              </a:rPr>
              <a:t>owm </a:t>
            </a:r>
            <a:r>
              <a:rPr sz="1200" spc="10" dirty="0">
                <a:solidFill>
                  <a:srgbClr val="FFFFFF"/>
                </a:solidFill>
                <a:latin typeface="Noto Sans"/>
                <a:cs typeface="Noto Sans"/>
              </a:rPr>
              <a:t>culture  </a:t>
            </a:r>
            <a:r>
              <a:rPr sz="1200" spc="5" dirty="0">
                <a:solidFill>
                  <a:srgbClr val="FFFFFF"/>
                </a:solidFill>
                <a:latin typeface="Noto Sans"/>
                <a:cs typeface="Noto Sans"/>
              </a:rPr>
              <a:t>and the other, which </a:t>
            </a:r>
            <a:r>
              <a:rPr sz="1200" spc="10" dirty="0">
                <a:solidFill>
                  <a:srgbClr val="FFFFFF"/>
                </a:solidFill>
                <a:latin typeface="Noto Sans"/>
                <a:cs typeface="Noto Sans"/>
              </a:rPr>
              <a:t>allows </a:t>
            </a:r>
            <a:r>
              <a:rPr sz="1200" dirty="0">
                <a:solidFill>
                  <a:srgbClr val="FFFFFF"/>
                </a:solidFill>
                <a:latin typeface="Noto Sans"/>
                <a:cs typeface="Noto Sans"/>
              </a:rPr>
              <a:t>to </a:t>
            </a:r>
            <a:r>
              <a:rPr sz="1200" spc="10" dirty="0">
                <a:solidFill>
                  <a:srgbClr val="FFFFFF"/>
                </a:solidFill>
                <a:latin typeface="Noto Sans"/>
                <a:cs typeface="Noto Sans"/>
              </a:rPr>
              <a:t>establish </a:t>
            </a:r>
            <a:r>
              <a:rPr sz="1200" spc="5" dirty="0">
                <a:solidFill>
                  <a:srgbClr val="FFFFFF"/>
                </a:solidFill>
                <a:latin typeface="Noto Sans"/>
                <a:cs typeface="Noto Sans"/>
              </a:rPr>
              <a:t>the </a:t>
            </a:r>
            <a:r>
              <a:rPr sz="1200" spc="10" dirty="0">
                <a:solidFill>
                  <a:srgbClr val="FFFFFF"/>
                </a:solidFill>
                <a:latin typeface="Noto Sans"/>
                <a:cs typeface="Noto Sans"/>
              </a:rPr>
              <a:t>first  comparisons between </a:t>
            </a:r>
            <a:r>
              <a:rPr sz="1200" spc="5" dirty="0">
                <a:solidFill>
                  <a:srgbClr val="FFFFFF"/>
                </a:solidFill>
                <a:latin typeface="Noto Sans"/>
                <a:cs typeface="Noto Sans"/>
              </a:rPr>
              <a:t>the</a:t>
            </a:r>
            <a:r>
              <a:rPr sz="1200" spc="110" dirty="0">
                <a:solidFill>
                  <a:srgbClr val="FFFFFF"/>
                </a:solidFill>
                <a:latin typeface="Noto Sans"/>
                <a:cs typeface="Noto Sans"/>
              </a:rPr>
              <a:t> </a:t>
            </a:r>
            <a:r>
              <a:rPr sz="1200" spc="10" dirty="0">
                <a:solidFill>
                  <a:srgbClr val="FFFFFF"/>
                </a:solidFill>
                <a:latin typeface="Noto Sans"/>
                <a:cs typeface="Noto Sans"/>
              </a:rPr>
              <a:t>two</a:t>
            </a:r>
            <a:endParaRPr sz="1200">
              <a:latin typeface="Noto Sans"/>
              <a:cs typeface="Noto Sans"/>
            </a:endParaRPr>
          </a:p>
          <a:p>
            <a:pPr>
              <a:lnSpc>
                <a:spcPct val="100000"/>
              </a:lnSpc>
              <a:spcBef>
                <a:spcPts val="25"/>
              </a:spcBef>
            </a:pPr>
            <a:endParaRPr sz="2200">
              <a:latin typeface="Noto Sans"/>
              <a:cs typeface="Noto Sans"/>
            </a:endParaRPr>
          </a:p>
          <a:p>
            <a:pPr marL="1873885" indent="-166370">
              <a:lnSpc>
                <a:spcPct val="100000"/>
              </a:lnSpc>
              <a:buAutoNum type="arabicPeriod" startAt="3"/>
              <a:tabLst>
                <a:tab pos="1874520" algn="l"/>
              </a:tabLst>
            </a:pPr>
            <a:r>
              <a:rPr sz="1200" b="1" spc="-15" dirty="0">
                <a:solidFill>
                  <a:srgbClr val="FFFFFF"/>
                </a:solidFill>
                <a:latin typeface="Noto Sans"/>
                <a:cs typeface="Noto Sans"/>
              </a:rPr>
              <a:t>TRANSCULTURAL</a:t>
            </a:r>
            <a:r>
              <a:rPr sz="1200" b="1" spc="-30" dirty="0">
                <a:solidFill>
                  <a:srgbClr val="FFFFFF"/>
                </a:solidFill>
                <a:latin typeface="Noto Sans"/>
                <a:cs typeface="Noto Sans"/>
              </a:rPr>
              <a:t> </a:t>
            </a:r>
            <a:r>
              <a:rPr sz="1200" b="1" spc="-15" dirty="0">
                <a:solidFill>
                  <a:srgbClr val="FFFFFF"/>
                </a:solidFill>
                <a:latin typeface="Noto Sans"/>
                <a:cs typeface="Noto Sans"/>
              </a:rPr>
              <a:t>LEVEL</a:t>
            </a:r>
            <a:endParaRPr sz="1200">
              <a:latin typeface="Noto Sans"/>
              <a:cs typeface="Noto Sans"/>
            </a:endParaRPr>
          </a:p>
          <a:p>
            <a:pPr>
              <a:lnSpc>
                <a:spcPct val="100000"/>
              </a:lnSpc>
              <a:spcBef>
                <a:spcPts val="55"/>
              </a:spcBef>
            </a:pPr>
            <a:endParaRPr sz="1800">
              <a:latin typeface="Noto Sans"/>
              <a:cs typeface="Noto Sans"/>
            </a:endParaRPr>
          </a:p>
          <a:p>
            <a:pPr marL="1398270" marR="1387475" algn="ctr">
              <a:lnSpc>
                <a:spcPct val="111100"/>
              </a:lnSpc>
            </a:pPr>
            <a:r>
              <a:rPr sz="1200" spc="5" dirty="0">
                <a:solidFill>
                  <a:srgbClr val="4A4B4C"/>
                </a:solidFill>
                <a:latin typeface="Noto Sans"/>
                <a:cs typeface="Noto Sans"/>
              </a:rPr>
              <a:t>The </a:t>
            </a:r>
            <a:r>
              <a:rPr sz="1200" spc="10" dirty="0">
                <a:solidFill>
                  <a:srgbClr val="4A4B4C"/>
                </a:solidFill>
                <a:latin typeface="Noto Sans"/>
                <a:cs typeface="Noto Sans"/>
              </a:rPr>
              <a:t>distance between </a:t>
            </a:r>
            <a:r>
              <a:rPr sz="1200" spc="5" dirty="0">
                <a:solidFill>
                  <a:srgbClr val="4A4B4C"/>
                </a:solidFill>
                <a:latin typeface="Noto Sans"/>
                <a:cs typeface="Noto Sans"/>
              </a:rPr>
              <a:t>the </a:t>
            </a:r>
            <a:r>
              <a:rPr sz="1200" spc="10" dirty="0">
                <a:solidFill>
                  <a:srgbClr val="4A4B4C"/>
                </a:solidFill>
                <a:latin typeface="Noto Sans"/>
                <a:cs typeface="Noto Sans"/>
              </a:rPr>
              <a:t>cultures  </a:t>
            </a:r>
            <a:r>
              <a:rPr sz="1200" dirty="0">
                <a:solidFill>
                  <a:srgbClr val="4A4B4C"/>
                </a:solidFill>
                <a:latin typeface="Noto Sans"/>
                <a:cs typeface="Noto Sans"/>
              </a:rPr>
              <a:t>in </a:t>
            </a:r>
            <a:r>
              <a:rPr sz="1200" spc="10" dirty="0">
                <a:solidFill>
                  <a:srgbClr val="4A4B4C"/>
                </a:solidFill>
                <a:latin typeface="Noto Sans"/>
                <a:cs typeface="Noto Sans"/>
              </a:rPr>
              <a:t>contact </a:t>
            </a:r>
            <a:r>
              <a:rPr sz="1200" spc="5" dirty="0">
                <a:solidFill>
                  <a:srgbClr val="4A4B4C"/>
                </a:solidFill>
                <a:latin typeface="Noto Sans"/>
                <a:cs typeface="Noto Sans"/>
              </a:rPr>
              <a:t>is </a:t>
            </a:r>
            <a:r>
              <a:rPr sz="1200" spc="10" dirty="0">
                <a:solidFill>
                  <a:srgbClr val="4A4B4C"/>
                </a:solidFill>
                <a:latin typeface="Noto Sans"/>
                <a:cs typeface="Noto Sans"/>
              </a:rPr>
              <a:t>reached </a:t>
            </a:r>
            <a:r>
              <a:rPr sz="1200" dirty="0">
                <a:solidFill>
                  <a:srgbClr val="4A4B4C"/>
                </a:solidFill>
                <a:latin typeface="Noto Sans"/>
                <a:cs typeface="Noto Sans"/>
              </a:rPr>
              <a:t>in</a:t>
            </a:r>
            <a:r>
              <a:rPr sz="1200" spc="170" dirty="0">
                <a:solidFill>
                  <a:srgbClr val="4A4B4C"/>
                </a:solidFill>
                <a:latin typeface="Noto Sans"/>
                <a:cs typeface="Noto Sans"/>
              </a:rPr>
              <a:t> </a:t>
            </a:r>
            <a:r>
              <a:rPr sz="1200" spc="15" dirty="0">
                <a:solidFill>
                  <a:srgbClr val="4A4B4C"/>
                </a:solidFill>
                <a:latin typeface="Noto Sans"/>
                <a:cs typeface="Noto Sans"/>
              </a:rPr>
              <a:t>order</a:t>
            </a:r>
            <a:endParaRPr sz="1200">
              <a:latin typeface="Noto Sans"/>
              <a:cs typeface="Noto Sans"/>
            </a:endParaRPr>
          </a:p>
          <a:p>
            <a:pPr marL="2540" algn="ctr">
              <a:lnSpc>
                <a:spcPct val="100000"/>
              </a:lnSpc>
              <a:spcBef>
                <a:spcPts val="160"/>
              </a:spcBef>
            </a:pPr>
            <a:r>
              <a:rPr sz="1200" dirty="0">
                <a:solidFill>
                  <a:srgbClr val="4A4B4C"/>
                </a:solidFill>
                <a:latin typeface="Noto Sans"/>
                <a:cs typeface="Noto Sans"/>
              </a:rPr>
              <a:t>to </a:t>
            </a:r>
            <a:r>
              <a:rPr sz="1200" spc="10" dirty="0">
                <a:solidFill>
                  <a:srgbClr val="4A4B4C"/>
                </a:solidFill>
                <a:latin typeface="Noto Sans"/>
                <a:cs typeface="Noto Sans"/>
              </a:rPr>
              <a:t>mediate between</a:t>
            </a:r>
            <a:r>
              <a:rPr sz="1200" spc="120" dirty="0">
                <a:solidFill>
                  <a:srgbClr val="4A4B4C"/>
                </a:solidFill>
                <a:latin typeface="Noto Sans"/>
                <a:cs typeface="Noto Sans"/>
              </a:rPr>
              <a:t> </a:t>
            </a:r>
            <a:r>
              <a:rPr sz="1200" spc="10" dirty="0">
                <a:solidFill>
                  <a:srgbClr val="4A4B4C"/>
                </a:solidFill>
                <a:latin typeface="Noto Sans"/>
                <a:cs typeface="Noto Sans"/>
              </a:rPr>
              <a:t>them</a:t>
            </a:r>
            <a:endParaRPr sz="1200">
              <a:latin typeface="Noto Sans"/>
              <a:cs typeface="Noto Sans"/>
            </a:endParaRPr>
          </a:p>
        </p:txBody>
      </p:sp>
      <p:sp>
        <p:nvSpPr>
          <p:cNvPr id="21" name="object 21"/>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18</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6412" y="1019797"/>
            <a:ext cx="942975" cy="360680"/>
          </a:xfrm>
          <a:prstGeom prst="rect">
            <a:avLst/>
          </a:prstGeom>
        </p:spPr>
        <p:txBody>
          <a:bodyPr vert="horz" wrap="square" lIns="0" tIns="12700" rIns="0" bIns="0" rtlCol="0">
            <a:spAutoFit/>
          </a:bodyPr>
          <a:lstStyle/>
          <a:p>
            <a:pPr marL="12700">
              <a:lnSpc>
                <a:spcPct val="100000"/>
              </a:lnSpc>
              <a:spcBef>
                <a:spcPts val="100"/>
              </a:spcBef>
            </a:pPr>
            <a:r>
              <a:rPr sz="2200" b="1" spc="170" dirty="0">
                <a:solidFill>
                  <a:srgbClr val="4A4B4C"/>
                </a:solidFill>
                <a:latin typeface="Arial"/>
                <a:cs typeface="Arial"/>
              </a:rPr>
              <a:t>Πηγες</a:t>
            </a:r>
            <a:endParaRPr sz="2200">
              <a:latin typeface="Arial"/>
              <a:cs typeface="Arial"/>
            </a:endParaRPr>
          </a:p>
        </p:txBody>
      </p:sp>
      <p:grpSp>
        <p:nvGrpSpPr>
          <p:cNvPr id="3" name="object 3"/>
          <p:cNvGrpSpPr/>
          <p:nvPr/>
        </p:nvGrpSpPr>
        <p:grpSpPr>
          <a:xfrm>
            <a:off x="719112" y="2868485"/>
            <a:ext cx="346075" cy="346075"/>
            <a:chOff x="719112" y="2868485"/>
            <a:chExt cx="346075" cy="346075"/>
          </a:xfrm>
        </p:grpSpPr>
        <p:sp>
          <p:nvSpPr>
            <p:cNvPr id="4" name="object 4"/>
            <p:cNvSpPr/>
            <p:nvPr/>
          </p:nvSpPr>
          <p:spPr>
            <a:xfrm>
              <a:off x="725462" y="2874835"/>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700">
              <a:solidFill>
                <a:srgbClr val="ED3351"/>
              </a:solidFill>
            </a:ln>
          </p:spPr>
          <p:txBody>
            <a:bodyPr wrap="square" lIns="0" tIns="0" rIns="0" bIns="0" rtlCol="0"/>
            <a:lstStyle/>
            <a:p>
              <a:endParaRPr/>
            </a:p>
          </p:txBody>
        </p:sp>
        <p:sp>
          <p:nvSpPr>
            <p:cNvPr id="5" name="object 5"/>
            <p:cNvSpPr/>
            <p:nvPr/>
          </p:nvSpPr>
          <p:spPr>
            <a:xfrm>
              <a:off x="820371" y="2969742"/>
              <a:ext cx="143078" cy="143078"/>
            </a:xfrm>
            <a:prstGeom prst="rect">
              <a:avLst/>
            </a:prstGeom>
            <a:blipFill>
              <a:blip r:embed="rId2" cstate="print"/>
              <a:stretch>
                <a:fillRect/>
              </a:stretch>
            </a:blipFill>
          </p:spPr>
          <p:txBody>
            <a:bodyPr wrap="square" lIns="0" tIns="0" rIns="0" bIns="0" rtlCol="0"/>
            <a:lstStyle/>
            <a:p>
              <a:endParaRPr/>
            </a:p>
          </p:txBody>
        </p:sp>
      </p:grpSp>
      <p:sp>
        <p:nvSpPr>
          <p:cNvPr id="6" name="object 6"/>
          <p:cNvSpPr txBox="1"/>
          <p:nvPr/>
        </p:nvSpPr>
        <p:spPr>
          <a:xfrm>
            <a:off x="1162811" y="1841779"/>
            <a:ext cx="5467350" cy="2374265"/>
          </a:xfrm>
          <a:prstGeom prst="rect">
            <a:avLst/>
          </a:prstGeom>
        </p:spPr>
        <p:txBody>
          <a:bodyPr vert="horz" wrap="square" lIns="0" tIns="12700" rIns="0" bIns="0" rtlCol="0">
            <a:spAutoFit/>
          </a:bodyPr>
          <a:lstStyle/>
          <a:p>
            <a:pPr marL="12700">
              <a:lnSpc>
                <a:spcPct val="100000"/>
              </a:lnSpc>
              <a:spcBef>
                <a:spcPts val="100"/>
              </a:spcBef>
            </a:pPr>
            <a:r>
              <a:rPr sz="1200" b="1" u="sng" spc="-20" dirty="0">
                <a:solidFill>
                  <a:srgbClr val="EB2847"/>
                </a:solidFill>
                <a:uFill>
                  <a:solidFill>
                    <a:srgbClr val="EB2847"/>
                  </a:solidFill>
                </a:uFill>
                <a:latin typeface="Noto Sans"/>
                <a:cs typeface="Noto Sans"/>
                <a:hlinkClick r:id="rId3"/>
              </a:rPr>
              <a:t>Intercultural </a:t>
            </a:r>
            <a:r>
              <a:rPr sz="1200" b="1" u="sng" spc="-15" dirty="0">
                <a:solidFill>
                  <a:srgbClr val="EB2847"/>
                </a:solidFill>
                <a:uFill>
                  <a:solidFill>
                    <a:srgbClr val="EB2847"/>
                  </a:solidFill>
                </a:uFill>
                <a:latin typeface="Noto Sans"/>
                <a:cs typeface="Noto Sans"/>
                <a:hlinkClick r:id="rId3"/>
              </a:rPr>
              <a:t>competence </a:t>
            </a:r>
            <a:r>
              <a:rPr sz="1200" b="1" u="sng" spc="-10" dirty="0">
                <a:solidFill>
                  <a:srgbClr val="EB2847"/>
                </a:solidFill>
                <a:uFill>
                  <a:solidFill>
                    <a:srgbClr val="EB2847"/>
                  </a:solidFill>
                </a:uFill>
                <a:latin typeface="Noto Sans"/>
                <a:cs typeface="Noto Sans"/>
                <a:hlinkClick r:id="rId3"/>
              </a:rPr>
              <a:t>for all </a:t>
            </a:r>
            <a:r>
              <a:rPr sz="1200" b="1" u="sng" dirty="0">
                <a:solidFill>
                  <a:srgbClr val="EB2847"/>
                </a:solidFill>
                <a:uFill>
                  <a:solidFill>
                    <a:srgbClr val="EB2847"/>
                  </a:solidFill>
                </a:uFill>
                <a:latin typeface="Noto Sans"/>
                <a:cs typeface="Noto Sans"/>
                <a:hlinkClick r:id="rId3"/>
              </a:rPr>
              <a:t>– </a:t>
            </a:r>
            <a:r>
              <a:rPr sz="1200" b="1" u="sng" spc="-15" dirty="0">
                <a:solidFill>
                  <a:srgbClr val="EB2847"/>
                </a:solidFill>
                <a:uFill>
                  <a:solidFill>
                    <a:srgbClr val="EB2847"/>
                  </a:solidFill>
                </a:uFill>
                <a:latin typeface="Noto Sans"/>
                <a:cs typeface="Noto Sans"/>
                <a:hlinkClick r:id="rId3"/>
              </a:rPr>
              <a:t>Council </a:t>
            </a:r>
            <a:r>
              <a:rPr sz="1200" b="1" u="sng" spc="-10" dirty="0">
                <a:solidFill>
                  <a:srgbClr val="EB2847"/>
                </a:solidFill>
                <a:uFill>
                  <a:solidFill>
                    <a:srgbClr val="EB2847"/>
                  </a:solidFill>
                </a:uFill>
                <a:latin typeface="Noto Sans"/>
                <a:cs typeface="Noto Sans"/>
                <a:hlinkClick r:id="rId3"/>
              </a:rPr>
              <a:t>of</a:t>
            </a:r>
            <a:r>
              <a:rPr sz="1200" b="1" u="sng" spc="-114" dirty="0">
                <a:solidFill>
                  <a:srgbClr val="EB2847"/>
                </a:solidFill>
                <a:uFill>
                  <a:solidFill>
                    <a:srgbClr val="EB2847"/>
                  </a:solidFill>
                </a:uFill>
                <a:latin typeface="Noto Sans"/>
                <a:cs typeface="Noto Sans"/>
                <a:hlinkClick r:id="rId3"/>
              </a:rPr>
              <a:t> </a:t>
            </a:r>
            <a:r>
              <a:rPr sz="1200" b="1" u="sng" spc="-15" dirty="0">
                <a:solidFill>
                  <a:srgbClr val="EB2847"/>
                </a:solidFill>
                <a:uFill>
                  <a:solidFill>
                    <a:srgbClr val="EB2847"/>
                  </a:solidFill>
                </a:uFill>
                <a:latin typeface="Noto Sans"/>
                <a:cs typeface="Noto Sans"/>
                <a:hlinkClick r:id="rId3"/>
              </a:rPr>
              <a:t>Europe</a:t>
            </a:r>
            <a:endParaRPr sz="1200">
              <a:latin typeface="Noto Sans"/>
              <a:cs typeface="Noto Sans"/>
            </a:endParaRPr>
          </a:p>
          <a:p>
            <a:pPr>
              <a:lnSpc>
                <a:spcPct val="100000"/>
              </a:lnSpc>
            </a:pPr>
            <a:endParaRPr sz="1600">
              <a:latin typeface="Noto Sans"/>
              <a:cs typeface="Noto Sans"/>
            </a:endParaRPr>
          </a:p>
          <a:p>
            <a:pPr marL="12700" marR="1541780">
              <a:lnSpc>
                <a:spcPts val="1400"/>
              </a:lnSpc>
            </a:pPr>
            <a:r>
              <a:rPr sz="1200" b="1" u="sng" dirty="0">
                <a:solidFill>
                  <a:srgbClr val="EB2847"/>
                </a:solidFill>
                <a:uFill>
                  <a:solidFill>
                    <a:srgbClr val="EB2847"/>
                  </a:solidFill>
                </a:uFill>
                <a:latin typeface="Noto Sans"/>
                <a:cs typeface="Noto Sans"/>
                <a:hlinkClick r:id="rId4"/>
              </a:rPr>
              <a:t>Intercultural </a:t>
            </a:r>
            <a:r>
              <a:rPr sz="1200" b="1" u="sng" spc="5" dirty="0">
                <a:solidFill>
                  <a:srgbClr val="EB2847"/>
                </a:solidFill>
                <a:uFill>
                  <a:solidFill>
                    <a:srgbClr val="EB2847"/>
                  </a:solidFill>
                </a:uFill>
                <a:latin typeface="Noto Sans"/>
                <a:cs typeface="Noto Sans"/>
                <a:hlinkClick r:id="rId4"/>
              </a:rPr>
              <a:t>sensitivity in cross-cultural </a:t>
            </a:r>
            <a:r>
              <a:rPr sz="1200" b="1" u="sng" dirty="0">
                <a:solidFill>
                  <a:srgbClr val="EB2847"/>
                </a:solidFill>
                <a:uFill>
                  <a:solidFill>
                    <a:srgbClr val="EB2847"/>
                  </a:solidFill>
                </a:uFill>
                <a:latin typeface="Noto Sans"/>
                <a:cs typeface="Noto Sans"/>
                <a:hlinkClick r:id="rId4"/>
              </a:rPr>
              <a:t>settings: </a:t>
            </a:r>
            <a:r>
              <a:rPr sz="1200" b="1" dirty="0">
                <a:solidFill>
                  <a:srgbClr val="EB2847"/>
                </a:solidFill>
                <a:latin typeface="Noto Sans"/>
                <a:cs typeface="Noto Sans"/>
                <a:hlinkClick r:id="rId4"/>
              </a:rPr>
              <a:t> </a:t>
            </a:r>
            <a:r>
              <a:rPr sz="1200" b="1" u="sng" spc="5" dirty="0">
                <a:solidFill>
                  <a:srgbClr val="EB2847"/>
                </a:solidFill>
                <a:uFill>
                  <a:solidFill>
                    <a:srgbClr val="EB2847"/>
                  </a:solidFill>
                </a:uFill>
                <a:latin typeface="Noto Sans"/>
                <a:cs typeface="Noto Sans"/>
                <a:hlinkClick r:id="rId4"/>
              </a:rPr>
              <a:t>The case of university students in </a:t>
            </a:r>
            <a:r>
              <a:rPr sz="1200" b="1" u="sng" spc="-10" dirty="0">
                <a:solidFill>
                  <a:srgbClr val="EB2847"/>
                </a:solidFill>
                <a:uFill>
                  <a:solidFill>
                    <a:srgbClr val="EB2847"/>
                  </a:solidFill>
                </a:uFill>
                <a:latin typeface="Noto Sans"/>
                <a:cs typeface="Noto Sans"/>
                <a:hlinkClick r:id="rId4"/>
              </a:rPr>
              <a:t>Italy </a:t>
            </a:r>
            <a:r>
              <a:rPr sz="1200" b="1" u="sng" spc="5" dirty="0">
                <a:solidFill>
                  <a:srgbClr val="EB2847"/>
                </a:solidFill>
                <a:uFill>
                  <a:solidFill>
                    <a:srgbClr val="EB2847"/>
                  </a:solidFill>
                </a:uFill>
                <a:latin typeface="Noto Sans"/>
                <a:cs typeface="Noto Sans"/>
                <a:hlinkClick r:id="rId4"/>
              </a:rPr>
              <a:t>and</a:t>
            </a:r>
            <a:r>
              <a:rPr sz="1200" b="1" u="sng" spc="145" dirty="0">
                <a:solidFill>
                  <a:srgbClr val="EB2847"/>
                </a:solidFill>
                <a:uFill>
                  <a:solidFill>
                    <a:srgbClr val="EB2847"/>
                  </a:solidFill>
                </a:uFill>
                <a:latin typeface="Noto Sans"/>
                <a:cs typeface="Noto Sans"/>
                <a:hlinkClick r:id="rId4"/>
              </a:rPr>
              <a:t> </a:t>
            </a:r>
            <a:r>
              <a:rPr sz="1200" b="1" u="sng" spc="10" dirty="0">
                <a:solidFill>
                  <a:srgbClr val="EB2847"/>
                </a:solidFill>
                <a:uFill>
                  <a:solidFill>
                    <a:srgbClr val="EB2847"/>
                  </a:solidFill>
                </a:uFill>
                <a:latin typeface="Noto Sans"/>
                <a:cs typeface="Noto Sans"/>
                <a:hlinkClick r:id="rId4"/>
              </a:rPr>
              <a:t>Greece</a:t>
            </a:r>
            <a:endParaRPr sz="1200">
              <a:latin typeface="Noto Sans"/>
              <a:cs typeface="Noto Sans"/>
            </a:endParaRPr>
          </a:p>
          <a:p>
            <a:pPr>
              <a:lnSpc>
                <a:spcPct val="100000"/>
              </a:lnSpc>
              <a:spcBef>
                <a:spcPts val="40"/>
              </a:spcBef>
            </a:pPr>
            <a:endParaRPr sz="1450">
              <a:latin typeface="Noto Sans"/>
              <a:cs typeface="Noto Sans"/>
            </a:endParaRPr>
          </a:p>
          <a:p>
            <a:pPr marL="12700">
              <a:lnSpc>
                <a:spcPct val="100000"/>
              </a:lnSpc>
              <a:spcBef>
                <a:spcPts val="5"/>
              </a:spcBef>
            </a:pPr>
            <a:r>
              <a:rPr sz="1200" b="1" u="sng" spc="-45" dirty="0">
                <a:solidFill>
                  <a:srgbClr val="EB2847"/>
                </a:solidFill>
                <a:uFill>
                  <a:solidFill>
                    <a:srgbClr val="EB2847"/>
                  </a:solidFill>
                </a:uFill>
                <a:latin typeface="Noto Sans"/>
                <a:cs typeface="Noto Sans"/>
                <a:hlinkClick r:id="rId5"/>
              </a:rPr>
              <a:t>Intercultural </a:t>
            </a:r>
            <a:r>
              <a:rPr sz="1200" b="1" u="sng" spc="-40" dirty="0">
                <a:solidFill>
                  <a:srgbClr val="EB2847"/>
                </a:solidFill>
                <a:uFill>
                  <a:solidFill>
                    <a:srgbClr val="EB2847"/>
                  </a:solidFill>
                </a:uFill>
                <a:latin typeface="Noto Sans"/>
                <a:cs typeface="Noto Sans"/>
                <a:hlinkClick r:id="rId5"/>
              </a:rPr>
              <a:t>Activities: </a:t>
            </a:r>
            <a:r>
              <a:rPr sz="1200" b="1" u="sng" spc="-50" dirty="0">
                <a:solidFill>
                  <a:srgbClr val="EB2847"/>
                </a:solidFill>
                <a:uFill>
                  <a:solidFill>
                    <a:srgbClr val="EB2847"/>
                  </a:solidFill>
                </a:uFill>
                <a:latin typeface="Noto Sans"/>
                <a:cs typeface="Noto Sans"/>
                <a:hlinkClick r:id="rId5"/>
              </a:rPr>
              <a:t>Building </a:t>
            </a:r>
            <a:r>
              <a:rPr sz="1200" b="1" u="sng" spc="-35" dirty="0">
                <a:solidFill>
                  <a:srgbClr val="EB2847"/>
                </a:solidFill>
                <a:uFill>
                  <a:solidFill>
                    <a:srgbClr val="EB2847"/>
                  </a:solidFill>
                </a:uFill>
                <a:latin typeface="Noto Sans"/>
                <a:cs typeface="Noto Sans"/>
                <a:hlinkClick r:id="rId5"/>
              </a:rPr>
              <a:t>trust </a:t>
            </a:r>
            <a:r>
              <a:rPr sz="1200" b="1" u="sng" spc="-30" dirty="0">
                <a:solidFill>
                  <a:srgbClr val="EB2847"/>
                </a:solidFill>
                <a:uFill>
                  <a:solidFill>
                    <a:srgbClr val="EB2847"/>
                  </a:solidFill>
                </a:uFill>
                <a:latin typeface="Noto Sans"/>
                <a:cs typeface="Noto Sans"/>
                <a:hlinkClick r:id="rId5"/>
              </a:rPr>
              <a:t>and </a:t>
            </a:r>
            <a:r>
              <a:rPr sz="1200" b="1" u="sng" spc="-40" dirty="0">
                <a:solidFill>
                  <a:srgbClr val="EB2847"/>
                </a:solidFill>
                <a:uFill>
                  <a:solidFill>
                    <a:srgbClr val="EB2847"/>
                  </a:solidFill>
                </a:uFill>
                <a:latin typeface="Noto Sans"/>
                <a:cs typeface="Noto Sans"/>
                <a:hlinkClick r:id="rId5"/>
              </a:rPr>
              <a:t>reciprocity </a:t>
            </a:r>
            <a:r>
              <a:rPr sz="1200" b="1" u="sng" spc="-50" dirty="0">
                <a:solidFill>
                  <a:srgbClr val="EB2847"/>
                </a:solidFill>
                <a:uFill>
                  <a:solidFill>
                    <a:srgbClr val="EB2847"/>
                  </a:solidFill>
                </a:uFill>
                <a:latin typeface="Noto Sans"/>
                <a:cs typeface="Noto Sans"/>
                <a:hlinkClick r:id="rId5"/>
              </a:rPr>
              <a:t>among </a:t>
            </a:r>
            <a:r>
              <a:rPr sz="1200" b="1" u="sng" spc="-35" dirty="0">
                <a:solidFill>
                  <a:srgbClr val="EB2847"/>
                </a:solidFill>
                <a:uFill>
                  <a:solidFill>
                    <a:srgbClr val="EB2847"/>
                  </a:solidFill>
                </a:uFill>
                <a:latin typeface="Noto Sans"/>
                <a:cs typeface="Noto Sans"/>
                <a:hlinkClick r:id="rId5"/>
              </a:rPr>
              <a:t>Greek</a:t>
            </a:r>
            <a:r>
              <a:rPr sz="1200" b="1" u="sng" spc="-225" dirty="0">
                <a:solidFill>
                  <a:srgbClr val="EB2847"/>
                </a:solidFill>
                <a:uFill>
                  <a:solidFill>
                    <a:srgbClr val="EB2847"/>
                  </a:solidFill>
                </a:uFill>
                <a:latin typeface="Noto Sans"/>
                <a:cs typeface="Noto Sans"/>
                <a:hlinkClick r:id="rId5"/>
              </a:rPr>
              <a:t> </a:t>
            </a:r>
            <a:r>
              <a:rPr sz="1200" b="1" u="sng" spc="-40" dirty="0">
                <a:solidFill>
                  <a:srgbClr val="EB2847"/>
                </a:solidFill>
                <a:uFill>
                  <a:solidFill>
                    <a:srgbClr val="EB2847"/>
                  </a:solidFill>
                </a:uFill>
                <a:latin typeface="Noto Sans"/>
                <a:cs typeface="Noto Sans"/>
                <a:hlinkClick r:id="rId5"/>
              </a:rPr>
              <a:t>teachers</a:t>
            </a:r>
            <a:endParaRPr sz="1200">
              <a:latin typeface="Noto Sans"/>
              <a:cs typeface="Noto Sans"/>
            </a:endParaRPr>
          </a:p>
          <a:p>
            <a:pPr marL="12700" marR="955675">
              <a:lnSpc>
                <a:spcPts val="4350"/>
              </a:lnSpc>
              <a:spcBef>
                <a:spcPts val="535"/>
              </a:spcBef>
            </a:pPr>
            <a:r>
              <a:rPr sz="1200" b="1" u="sng" spc="-20" dirty="0">
                <a:solidFill>
                  <a:srgbClr val="EB2847"/>
                </a:solidFill>
                <a:uFill>
                  <a:solidFill>
                    <a:srgbClr val="EB2847"/>
                  </a:solidFill>
                </a:uFill>
                <a:latin typeface="Noto Sans"/>
                <a:cs typeface="Noto Sans"/>
                <a:hlinkClick r:id="rId6"/>
              </a:rPr>
              <a:t>Interactive </a:t>
            </a:r>
            <a:r>
              <a:rPr sz="1200" b="1" u="sng" spc="-15" dirty="0">
                <a:solidFill>
                  <a:srgbClr val="EB2847"/>
                </a:solidFill>
                <a:uFill>
                  <a:solidFill>
                    <a:srgbClr val="EB2847"/>
                  </a:solidFill>
                </a:uFill>
                <a:latin typeface="Noto Sans"/>
                <a:cs typeface="Noto Sans"/>
                <a:hlinkClick r:id="rId6"/>
              </a:rPr>
              <a:t>Methods </a:t>
            </a:r>
            <a:r>
              <a:rPr sz="1200" b="1" u="sng" spc="-10" dirty="0">
                <a:solidFill>
                  <a:srgbClr val="EB2847"/>
                </a:solidFill>
                <a:uFill>
                  <a:solidFill>
                    <a:srgbClr val="EB2847"/>
                  </a:solidFill>
                </a:uFill>
                <a:latin typeface="Noto Sans"/>
                <a:cs typeface="Noto Sans"/>
                <a:hlinkClick r:id="rId6"/>
              </a:rPr>
              <a:t>for </a:t>
            </a:r>
            <a:r>
              <a:rPr sz="1200" b="1" u="sng" spc="-25" dirty="0">
                <a:solidFill>
                  <a:srgbClr val="EB2847"/>
                </a:solidFill>
                <a:uFill>
                  <a:solidFill>
                    <a:srgbClr val="EB2847"/>
                  </a:solidFill>
                </a:uFill>
                <a:latin typeface="Noto Sans"/>
                <a:cs typeface="Noto Sans"/>
                <a:hlinkClick r:id="rId6"/>
              </a:rPr>
              <a:t>Teaching </a:t>
            </a:r>
            <a:r>
              <a:rPr sz="1200" b="1" u="sng" spc="-15" dirty="0">
                <a:solidFill>
                  <a:srgbClr val="EB2847"/>
                </a:solidFill>
                <a:uFill>
                  <a:solidFill>
                    <a:srgbClr val="EB2847"/>
                  </a:solidFill>
                </a:uFill>
                <a:latin typeface="Noto Sans"/>
                <a:cs typeface="Noto Sans"/>
                <a:hlinkClick r:id="rId6"/>
              </a:rPr>
              <a:t>about Cultural Differences </a:t>
            </a:r>
            <a:r>
              <a:rPr sz="1200" b="1" spc="-15" dirty="0">
                <a:solidFill>
                  <a:srgbClr val="EB2847"/>
                </a:solidFill>
                <a:latin typeface="Noto Sans"/>
                <a:cs typeface="Noto Sans"/>
              </a:rPr>
              <a:t> </a:t>
            </a:r>
            <a:r>
              <a:rPr sz="1200" b="1" u="sng" spc="-15" dirty="0">
                <a:solidFill>
                  <a:srgbClr val="EB2847"/>
                </a:solidFill>
                <a:uFill>
                  <a:solidFill>
                    <a:srgbClr val="EB2847"/>
                  </a:solidFill>
                </a:uFill>
                <a:latin typeface="Noto Sans"/>
                <a:cs typeface="Noto Sans"/>
                <a:hlinkClick r:id="rId7"/>
              </a:rPr>
              <a:t>Free </a:t>
            </a:r>
            <a:r>
              <a:rPr sz="1200" b="1" u="sng" spc="-20" dirty="0">
                <a:solidFill>
                  <a:srgbClr val="EB2847"/>
                </a:solidFill>
                <a:uFill>
                  <a:solidFill>
                    <a:srgbClr val="EB2847"/>
                  </a:solidFill>
                </a:uFill>
                <a:latin typeface="Noto Sans"/>
                <a:cs typeface="Noto Sans"/>
                <a:hlinkClick r:id="rId7"/>
              </a:rPr>
              <a:t>Intercultural </a:t>
            </a:r>
            <a:r>
              <a:rPr sz="1200" b="1" u="sng" spc="-15" dirty="0">
                <a:solidFill>
                  <a:srgbClr val="EB2847"/>
                </a:solidFill>
                <a:uFill>
                  <a:solidFill>
                    <a:srgbClr val="EB2847"/>
                  </a:solidFill>
                </a:uFill>
                <a:latin typeface="Noto Sans"/>
                <a:cs typeface="Noto Sans"/>
                <a:hlinkClick r:id="rId7"/>
              </a:rPr>
              <a:t>Competence Development</a:t>
            </a:r>
            <a:r>
              <a:rPr sz="1200" b="1" u="sng" spc="-65" dirty="0">
                <a:solidFill>
                  <a:srgbClr val="EB2847"/>
                </a:solidFill>
                <a:uFill>
                  <a:solidFill>
                    <a:srgbClr val="EB2847"/>
                  </a:solidFill>
                </a:uFill>
                <a:latin typeface="Noto Sans"/>
                <a:cs typeface="Noto Sans"/>
                <a:hlinkClick r:id="rId7"/>
              </a:rPr>
              <a:t> </a:t>
            </a:r>
            <a:r>
              <a:rPr sz="1200" b="1" u="sng" spc="-15" dirty="0">
                <a:solidFill>
                  <a:srgbClr val="EB2847"/>
                </a:solidFill>
                <a:uFill>
                  <a:solidFill>
                    <a:srgbClr val="EB2847"/>
                  </a:solidFill>
                </a:uFill>
                <a:latin typeface="Noto Sans"/>
                <a:cs typeface="Noto Sans"/>
                <a:hlinkClick r:id="rId7"/>
              </a:rPr>
              <a:t>Materials</a:t>
            </a:r>
            <a:endParaRPr sz="1200">
              <a:latin typeface="Noto Sans"/>
              <a:cs typeface="Noto Sans"/>
            </a:endParaRPr>
          </a:p>
        </p:txBody>
      </p:sp>
      <p:grpSp>
        <p:nvGrpSpPr>
          <p:cNvPr id="7" name="object 7"/>
          <p:cNvGrpSpPr/>
          <p:nvPr/>
        </p:nvGrpSpPr>
        <p:grpSpPr>
          <a:xfrm>
            <a:off x="719112" y="1794497"/>
            <a:ext cx="346075" cy="346075"/>
            <a:chOff x="719112" y="1794497"/>
            <a:chExt cx="346075" cy="346075"/>
          </a:xfrm>
        </p:grpSpPr>
        <p:sp>
          <p:nvSpPr>
            <p:cNvPr id="8" name="object 8"/>
            <p:cNvSpPr/>
            <p:nvPr/>
          </p:nvSpPr>
          <p:spPr>
            <a:xfrm>
              <a:off x="820370" y="1895754"/>
              <a:ext cx="143078" cy="143078"/>
            </a:xfrm>
            <a:prstGeom prst="rect">
              <a:avLst/>
            </a:prstGeom>
            <a:blipFill>
              <a:blip r:embed="rId8" cstate="print"/>
              <a:stretch>
                <a:fillRect/>
              </a:stretch>
            </a:blipFill>
          </p:spPr>
          <p:txBody>
            <a:bodyPr wrap="square" lIns="0" tIns="0" rIns="0" bIns="0" rtlCol="0"/>
            <a:lstStyle/>
            <a:p>
              <a:endParaRPr/>
            </a:p>
          </p:txBody>
        </p:sp>
        <p:sp>
          <p:nvSpPr>
            <p:cNvPr id="9" name="object 9"/>
            <p:cNvSpPr/>
            <p:nvPr/>
          </p:nvSpPr>
          <p:spPr>
            <a:xfrm>
              <a:off x="725462" y="1800847"/>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700">
              <a:solidFill>
                <a:srgbClr val="ED3351"/>
              </a:solidFill>
            </a:ln>
          </p:spPr>
          <p:txBody>
            <a:bodyPr wrap="square" lIns="0" tIns="0" rIns="0" bIns="0" rtlCol="0"/>
            <a:lstStyle/>
            <a:p>
              <a:endParaRPr/>
            </a:p>
          </p:txBody>
        </p:sp>
      </p:grpSp>
      <p:grpSp>
        <p:nvGrpSpPr>
          <p:cNvPr id="10" name="object 10"/>
          <p:cNvGrpSpPr/>
          <p:nvPr/>
        </p:nvGrpSpPr>
        <p:grpSpPr>
          <a:xfrm>
            <a:off x="719112" y="3405479"/>
            <a:ext cx="346075" cy="346075"/>
            <a:chOff x="719112" y="3405479"/>
            <a:chExt cx="346075" cy="346075"/>
          </a:xfrm>
        </p:grpSpPr>
        <p:sp>
          <p:nvSpPr>
            <p:cNvPr id="11" name="object 11"/>
            <p:cNvSpPr/>
            <p:nvPr/>
          </p:nvSpPr>
          <p:spPr>
            <a:xfrm>
              <a:off x="725462" y="3411829"/>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700">
              <a:solidFill>
                <a:srgbClr val="ED3351"/>
              </a:solidFill>
            </a:ln>
          </p:spPr>
          <p:txBody>
            <a:bodyPr wrap="square" lIns="0" tIns="0" rIns="0" bIns="0" rtlCol="0"/>
            <a:lstStyle/>
            <a:p>
              <a:endParaRPr/>
            </a:p>
          </p:txBody>
        </p:sp>
        <p:sp>
          <p:nvSpPr>
            <p:cNvPr id="12" name="object 12"/>
            <p:cNvSpPr/>
            <p:nvPr/>
          </p:nvSpPr>
          <p:spPr>
            <a:xfrm>
              <a:off x="820371" y="3506736"/>
              <a:ext cx="143078" cy="143078"/>
            </a:xfrm>
            <a:prstGeom prst="rect">
              <a:avLst/>
            </a:prstGeom>
            <a:blipFill>
              <a:blip r:embed="rId9" cstate="print"/>
              <a:stretch>
                <a:fillRect/>
              </a:stretch>
            </a:blipFill>
          </p:spPr>
          <p:txBody>
            <a:bodyPr wrap="square" lIns="0" tIns="0" rIns="0" bIns="0" rtlCol="0"/>
            <a:lstStyle/>
            <a:p>
              <a:endParaRPr/>
            </a:p>
          </p:txBody>
        </p:sp>
      </p:grpSp>
      <p:grpSp>
        <p:nvGrpSpPr>
          <p:cNvPr id="13" name="object 13"/>
          <p:cNvGrpSpPr/>
          <p:nvPr/>
        </p:nvGrpSpPr>
        <p:grpSpPr>
          <a:xfrm>
            <a:off x="719112" y="2331491"/>
            <a:ext cx="346075" cy="346075"/>
            <a:chOff x="719112" y="2331491"/>
            <a:chExt cx="346075" cy="346075"/>
          </a:xfrm>
        </p:grpSpPr>
        <p:sp>
          <p:nvSpPr>
            <p:cNvPr id="14" name="object 14"/>
            <p:cNvSpPr/>
            <p:nvPr/>
          </p:nvSpPr>
          <p:spPr>
            <a:xfrm>
              <a:off x="820370" y="2432748"/>
              <a:ext cx="143078" cy="143078"/>
            </a:xfrm>
            <a:prstGeom prst="rect">
              <a:avLst/>
            </a:prstGeom>
            <a:blipFill>
              <a:blip r:embed="rId10" cstate="print"/>
              <a:stretch>
                <a:fillRect/>
              </a:stretch>
            </a:blipFill>
          </p:spPr>
          <p:txBody>
            <a:bodyPr wrap="square" lIns="0" tIns="0" rIns="0" bIns="0" rtlCol="0"/>
            <a:lstStyle/>
            <a:p>
              <a:endParaRPr/>
            </a:p>
          </p:txBody>
        </p:sp>
        <p:sp>
          <p:nvSpPr>
            <p:cNvPr id="15" name="object 15"/>
            <p:cNvSpPr/>
            <p:nvPr/>
          </p:nvSpPr>
          <p:spPr>
            <a:xfrm>
              <a:off x="725462" y="2337841"/>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700">
              <a:solidFill>
                <a:srgbClr val="ED3351"/>
              </a:solidFill>
            </a:ln>
          </p:spPr>
          <p:txBody>
            <a:bodyPr wrap="square" lIns="0" tIns="0" rIns="0" bIns="0" rtlCol="0"/>
            <a:lstStyle/>
            <a:p>
              <a:endParaRPr/>
            </a:p>
          </p:txBody>
        </p:sp>
      </p:grpSp>
      <p:grpSp>
        <p:nvGrpSpPr>
          <p:cNvPr id="16" name="object 16"/>
          <p:cNvGrpSpPr/>
          <p:nvPr/>
        </p:nvGrpSpPr>
        <p:grpSpPr>
          <a:xfrm>
            <a:off x="719112" y="3945813"/>
            <a:ext cx="346075" cy="346075"/>
            <a:chOff x="719112" y="3945813"/>
            <a:chExt cx="346075" cy="346075"/>
          </a:xfrm>
        </p:grpSpPr>
        <p:sp>
          <p:nvSpPr>
            <p:cNvPr id="17" name="object 17"/>
            <p:cNvSpPr/>
            <p:nvPr/>
          </p:nvSpPr>
          <p:spPr>
            <a:xfrm>
              <a:off x="725462" y="3952163"/>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700">
              <a:solidFill>
                <a:srgbClr val="ED3351"/>
              </a:solidFill>
            </a:ln>
          </p:spPr>
          <p:txBody>
            <a:bodyPr wrap="square" lIns="0" tIns="0" rIns="0" bIns="0" rtlCol="0"/>
            <a:lstStyle/>
            <a:p>
              <a:endParaRPr/>
            </a:p>
          </p:txBody>
        </p:sp>
        <p:sp>
          <p:nvSpPr>
            <p:cNvPr id="18" name="object 18"/>
            <p:cNvSpPr/>
            <p:nvPr/>
          </p:nvSpPr>
          <p:spPr>
            <a:xfrm>
              <a:off x="820371" y="4047070"/>
              <a:ext cx="143078" cy="143078"/>
            </a:xfrm>
            <a:prstGeom prst="rect">
              <a:avLst/>
            </a:prstGeom>
            <a:blipFill>
              <a:blip r:embed="rId11" cstate="print"/>
              <a:stretch>
                <a:fillRect/>
              </a:stretch>
            </a:blipFill>
          </p:spPr>
          <p:txBody>
            <a:bodyPr wrap="square" lIns="0" tIns="0" rIns="0" bIns="0" rtlCol="0"/>
            <a:lstStyle/>
            <a:p>
              <a:endParaRPr/>
            </a:p>
          </p:txBody>
        </p:sp>
      </p:grpSp>
      <p:sp>
        <p:nvSpPr>
          <p:cNvPr id="19" name="object 19"/>
          <p:cNvSpPr txBox="1"/>
          <p:nvPr/>
        </p:nvSpPr>
        <p:spPr>
          <a:xfrm>
            <a:off x="706412" y="4575797"/>
            <a:ext cx="1541780" cy="360680"/>
          </a:xfrm>
          <a:prstGeom prst="rect">
            <a:avLst/>
          </a:prstGeom>
        </p:spPr>
        <p:txBody>
          <a:bodyPr vert="horz" wrap="square" lIns="0" tIns="12700" rIns="0" bIns="0" rtlCol="0">
            <a:spAutoFit/>
          </a:bodyPr>
          <a:lstStyle/>
          <a:p>
            <a:pPr marL="12700">
              <a:lnSpc>
                <a:spcPct val="100000"/>
              </a:lnSpc>
              <a:spcBef>
                <a:spcPts val="100"/>
              </a:spcBef>
            </a:pPr>
            <a:r>
              <a:rPr sz="2200" b="1" spc="254" dirty="0">
                <a:solidFill>
                  <a:srgbClr val="4A4B4C"/>
                </a:solidFill>
                <a:latin typeface="Arial"/>
                <a:cs typeface="Arial"/>
              </a:rPr>
              <a:t>Α</a:t>
            </a:r>
            <a:r>
              <a:rPr sz="2200" b="1" spc="135" dirty="0">
                <a:solidFill>
                  <a:srgbClr val="4A4B4C"/>
                </a:solidFill>
                <a:latin typeface="Arial"/>
                <a:cs typeface="Arial"/>
              </a:rPr>
              <a:t>ν</a:t>
            </a:r>
            <a:r>
              <a:rPr sz="2200" b="1" spc="150" dirty="0">
                <a:solidFill>
                  <a:srgbClr val="4A4B4C"/>
                </a:solidFill>
                <a:latin typeface="Arial"/>
                <a:cs typeface="Arial"/>
              </a:rPr>
              <a:t>αφορες</a:t>
            </a:r>
            <a:endParaRPr sz="2200">
              <a:latin typeface="Arial"/>
              <a:cs typeface="Arial"/>
            </a:endParaRPr>
          </a:p>
        </p:txBody>
      </p:sp>
      <p:sp>
        <p:nvSpPr>
          <p:cNvPr id="21" name="object 21"/>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19</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20" name="object 20"/>
          <p:cNvSpPr txBox="1"/>
          <p:nvPr/>
        </p:nvSpPr>
        <p:spPr>
          <a:xfrm>
            <a:off x="706412" y="5241277"/>
            <a:ext cx="6148705" cy="4287520"/>
          </a:xfrm>
          <a:prstGeom prst="rect">
            <a:avLst/>
          </a:prstGeom>
        </p:spPr>
        <p:txBody>
          <a:bodyPr vert="horz" wrap="square" lIns="0" tIns="12700" rIns="0" bIns="0" rtlCol="0">
            <a:spAutoFit/>
          </a:bodyPr>
          <a:lstStyle/>
          <a:p>
            <a:pPr marL="192405" marR="8255" indent="-180340" algn="just">
              <a:lnSpc>
                <a:spcPct val="111100"/>
              </a:lnSpc>
              <a:spcBef>
                <a:spcPts val="100"/>
              </a:spcBef>
              <a:buChar char="•"/>
              <a:tabLst>
                <a:tab pos="193040" algn="l"/>
              </a:tabLst>
            </a:pPr>
            <a:r>
              <a:rPr sz="1200" spc="-35" dirty="0">
                <a:solidFill>
                  <a:srgbClr val="4A4B4C"/>
                </a:solidFill>
                <a:latin typeface="Noto Sans"/>
                <a:cs typeface="Noto Sans"/>
              </a:rPr>
              <a:t>Arvanitis, </a:t>
            </a:r>
            <a:r>
              <a:rPr sz="1200" spc="-15" dirty="0">
                <a:solidFill>
                  <a:srgbClr val="4A4B4C"/>
                </a:solidFill>
                <a:latin typeface="Noto Sans"/>
                <a:cs typeface="Noto Sans"/>
              </a:rPr>
              <a:t>E. </a:t>
            </a:r>
            <a:r>
              <a:rPr sz="1200" spc="-25" dirty="0">
                <a:solidFill>
                  <a:srgbClr val="4A4B4C"/>
                </a:solidFill>
                <a:latin typeface="Noto Sans"/>
                <a:cs typeface="Noto Sans"/>
              </a:rPr>
              <a:t>(2014) </a:t>
            </a:r>
            <a:r>
              <a:rPr sz="1200" spc="-40" dirty="0">
                <a:solidFill>
                  <a:srgbClr val="4A4B4C"/>
                </a:solidFill>
                <a:latin typeface="Noto Sans"/>
                <a:cs typeface="Noto Sans"/>
              </a:rPr>
              <a:t>Being </a:t>
            </a:r>
            <a:r>
              <a:rPr sz="1200" spc="-20" dirty="0">
                <a:solidFill>
                  <a:srgbClr val="4A4B4C"/>
                </a:solidFill>
                <a:latin typeface="Noto Sans"/>
                <a:cs typeface="Noto Sans"/>
              </a:rPr>
              <a:t>an </a:t>
            </a:r>
            <a:r>
              <a:rPr sz="1200" spc="-35" dirty="0">
                <a:solidFill>
                  <a:srgbClr val="4A4B4C"/>
                </a:solidFill>
                <a:latin typeface="Noto Sans"/>
                <a:cs typeface="Noto Sans"/>
              </a:rPr>
              <a:t>Intercultural </a:t>
            </a:r>
            <a:r>
              <a:rPr sz="1200" spc="-30" dirty="0">
                <a:solidFill>
                  <a:srgbClr val="4A4B4C"/>
                </a:solidFill>
                <a:latin typeface="Noto Sans"/>
                <a:cs typeface="Noto Sans"/>
              </a:rPr>
              <a:t>Mediator: </a:t>
            </a:r>
            <a:r>
              <a:rPr sz="1200" spc="-10" dirty="0">
                <a:solidFill>
                  <a:srgbClr val="4A4B4C"/>
                </a:solidFill>
                <a:latin typeface="Noto Sans"/>
                <a:cs typeface="Noto Sans"/>
              </a:rPr>
              <a:t>A </a:t>
            </a:r>
            <a:r>
              <a:rPr sz="1200" spc="-30" dirty="0">
                <a:solidFill>
                  <a:srgbClr val="4A4B4C"/>
                </a:solidFill>
                <a:latin typeface="Noto Sans"/>
                <a:cs typeface="Noto Sans"/>
              </a:rPr>
              <a:t>transformative journey </a:t>
            </a:r>
            <a:r>
              <a:rPr sz="1200" spc="-20" dirty="0">
                <a:solidFill>
                  <a:srgbClr val="4A4B4C"/>
                </a:solidFill>
                <a:latin typeface="Noto Sans"/>
                <a:cs typeface="Noto Sans"/>
              </a:rPr>
              <a:t>of</a:t>
            </a:r>
            <a:r>
              <a:rPr sz="1200" spc="-229" dirty="0">
                <a:solidFill>
                  <a:srgbClr val="4A4B4C"/>
                </a:solidFill>
                <a:latin typeface="Noto Sans"/>
                <a:cs typeface="Noto Sans"/>
              </a:rPr>
              <a:t> </a:t>
            </a:r>
            <a:r>
              <a:rPr sz="1200" spc="-40" dirty="0">
                <a:solidFill>
                  <a:srgbClr val="4A4B4C"/>
                </a:solidFill>
                <a:latin typeface="Noto Sans"/>
                <a:cs typeface="Noto Sans"/>
              </a:rPr>
              <a:t>learning  </a:t>
            </a:r>
            <a:r>
              <a:rPr sz="1200" spc="-25" dirty="0">
                <a:solidFill>
                  <a:srgbClr val="4A4B4C"/>
                </a:solidFill>
                <a:latin typeface="Noto Sans"/>
                <a:cs typeface="Noto Sans"/>
              </a:rPr>
              <a:t>and </a:t>
            </a:r>
            <a:r>
              <a:rPr sz="1200" spc="-30" dirty="0">
                <a:solidFill>
                  <a:srgbClr val="4A4B4C"/>
                </a:solidFill>
                <a:latin typeface="Noto Sans"/>
                <a:cs typeface="Noto Sans"/>
              </a:rPr>
              <a:t>reflective practice </a:t>
            </a:r>
            <a:r>
              <a:rPr sz="1200" spc="-20" dirty="0">
                <a:solidFill>
                  <a:srgbClr val="4A4B4C"/>
                </a:solidFill>
                <a:latin typeface="Noto Sans"/>
                <a:cs typeface="Noto Sans"/>
              </a:rPr>
              <a:t>in </a:t>
            </a:r>
            <a:r>
              <a:rPr sz="1200" spc="-30" dirty="0">
                <a:solidFill>
                  <a:srgbClr val="4A4B4C"/>
                </a:solidFill>
                <a:latin typeface="Noto Sans"/>
                <a:cs typeface="Noto Sans"/>
              </a:rPr>
              <a:t>lived social </a:t>
            </a:r>
            <a:r>
              <a:rPr sz="1200" spc="-25" dirty="0">
                <a:solidFill>
                  <a:srgbClr val="4A4B4C"/>
                </a:solidFill>
                <a:latin typeface="Noto Sans"/>
                <a:cs typeface="Noto Sans"/>
              </a:rPr>
              <a:t>spaces. </a:t>
            </a:r>
            <a:r>
              <a:rPr sz="1200" spc="-55" dirty="0">
                <a:solidFill>
                  <a:srgbClr val="4A4B4C"/>
                </a:solidFill>
                <a:latin typeface="Noto Sans"/>
                <a:cs typeface="Noto Sans"/>
              </a:rPr>
              <a:t>In </a:t>
            </a:r>
            <a:r>
              <a:rPr sz="1200" spc="-20" dirty="0">
                <a:solidFill>
                  <a:srgbClr val="4A4B4C"/>
                </a:solidFill>
                <a:latin typeface="Noto Sans"/>
                <a:cs typeface="Noto Sans"/>
              </a:rPr>
              <a:t>K. </a:t>
            </a:r>
            <a:r>
              <a:rPr sz="1200" spc="-30" dirty="0">
                <a:solidFill>
                  <a:srgbClr val="4A4B4C"/>
                </a:solidFill>
                <a:latin typeface="Noto Sans"/>
                <a:cs typeface="Noto Sans"/>
              </a:rPr>
              <a:t>Polymeropoulou, </a:t>
            </a:r>
            <a:r>
              <a:rPr sz="1200" spc="-15" dirty="0">
                <a:solidFill>
                  <a:srgbClr val="4A4B4C"/>
                </a:solidFill>
                <a:latin typeface="Noto Sans"/>
                <a:cs typeface="Noto Sans"/>
              </a:rPr>
              <a:t>E. </a:t>
            </a:r>
            <a:r>
              <a:rPr sz="1200" spc="-35" dirty="0">
                <a:solidFill>
                  <a:srgbClr val="4A4B4C"/>
                </a:solidFill>
                <a:latin typeface="Noto Sans"/>
                <a:cs typeface="Noto Sans"/>
              </a:rPr>
              <a:t>Arvanitis, </a:t>
            </a:r>
            <a:r>
              <a:rPr sz="1200" spc="-30" dirty="0">
                <a:solidFill>
                  <a:srgbClr val="4A4B4C"/>
                </a:solidFill>
                <a:latin typeface="Noto Sans"/>
                <a:cs typeface="Noto Sans"/>
              </a:rPr>
              <a:t>(eds).  </a:t>
            </a:r>
            <a:r>
              <a:rPr sz="1200" spc="-35" dirty="0">
                <a:solidFill>
                  <a:srgbClr val="4A4B4C"/>
                </a:solidFill>
                <a:latin typeface="Noto Sans"/>
                <a:cs typeface="Noto Sans"/>
              </a:rPr>
              <a:t>Proceedings </a:t>
            </a:r>
            <a:r>
              <a:rPr sz="1200" spc="-20" dirty="0">
                <a:solidFill>
                  <a:srgbClr val="4A4B4C"/>
                </a:solidFill>
                <a:latin typeface="Noto Sans"/>
                <a:cs typeface="Noto Sans"/>
              </a:rPr>
              <a:t>of </a:t>
            </a:r>
            <a:r>
              <a:rPr sz="1200" spc="-25" dirty="0">
                <a:solidFill>
                  <a:srgbClr val="4A4B4C"/>
                </a:solidFill>
                <a:latin typeface="Noto Sans"/>
                <a:cs typeface="Noto Sans"/>
              </a:rPr>
              <a:t>the </a:t>
            </a:r>
            <a:r>
              <a:rPr sz="1200" spc="-35" dirty="0">
                <a:solidFill>
                  <a:srgbClr val="4A4B4C"/>
                </a:solidFill>
                <a:latin typeface="Noto Sans"/>
                <a:cs typeface="Noto Sans"/>
              </a:rPr>
              <a:t>International </a:t>
            </a:r>
            <a:r>
              <a:rPr sz="1200" spc="-30" dirty="0">
                <a:solidFill>
                  <a:srgbClr val="4A4B4C"/>
                </a:solidFill>
                <a:latin typeface="Noto Sans"/>
                <a:cs typeface="Noto Sans"/>
              </a:rPr>
              <a:t>Conference </a:t>
            </a:r>
            <a:r>
              <a:rPr sz="1200" spc="-20" dirty="0">
                <a:solidFill>
                  <a:srgbClr val="4A4B4C"/>
                </a:solidFill>
                <a:latin typeface="Noto Sans"/>
                <a:cs typeface="Noto Sans"/>
              </a:rPr>
              <a:t>on </a:t>
            </a:r>
            <a:r>
              <a:rPr sz="1200" spc="-40" dirty="0">
                <a:solidFill>
                  <a:srgbClr val="4A4B4C"/>
                </a:solidFill>
                <a:latin typeface="Noto Sans"/>
                <a:cs typeface="Noto Sans"/>
              </a:rPr>
              <a:t>«Enhancing </a:t>
            </a:r>
            <a:r>
              <a:rPr sz="1200" spc="-25" dirty="0">
                <a:solidFill>
                  <a:srgbClr val="4A4B4C"/>
                </a:solidFill>
                <a:latin typeface="Noto Sans"/>
                <a:cs typeface="Noto Sans"/>
              </a:rPr>
              <a:t>the </a:t>
            </a:r>
            <a:r>
              <a:rPr sz="1200" spc="-30" dirty="0">
                <a:solidFill>
                  <a:srgbClr val="4A4B4C"/>
                </a:solidFill>
                <a:latin typeface="Noto Sans"/>
                <a:cs typeface="Noto Sans"/>
              </a:rPr>
              <a:t>Skills </a:t>
            </a:r>
            <a:r>
              <a:rPr sz="1200" spc="-25" dirty="0">
                <a:solidFill>
                  <a:srgbClr val="4A4B4C"/>
                </a:solidFill>
                <a:latin typeface="Noto Sans"/>
                <a:cs typeface="Noto Sans"/>
              </a:rPr>
              <a:t>and </a:t>
            </a:r>
            <a:r>
              <a:rPr sz="1200" spc="-40" dirty="0">
                <a:solidFill>
                  <a:srgbClr val="4A4B4C"/>
                </a:solidFill>
                <a:latin typeface="Noto Sans"/>
                <a:cs typeface="Noto Sans"/>
              </a:rPr>
              <a:t>Identity </a:t>
            </a:r>
            <a:r>
              <a:rPr sz="1200" spc="-30" dirty="0">
                <a:solidFill>
                  <a:srgbClr val="4A4B4C"/>
                </a:solidFill>
                <a:latin typeface="Noto Sans"/>
                <a:cs typeface="Noto Sans"/>
              </a:rPr>
              <a:t>of  Cultural</a:t>
            </a:r>
            <a:r>
              <a:rPr sz="1200" spc="-100" dirty="0">
                <a:solidFill>
                  <a:srgbClr val="4A4B4C"/>
                </a:solidFill>
                <a:latin typeface="Noto Sans"/>
                <a:cs typeface="Noto Sans"/>
              </a:rPr>
              <a:t> </a:t>
            </a:r>
            <a:r>
              <a:rPr sz="1200" spc="-30" dirty="0">
                <a:solidFill>
                  <a:srgbClr val="4A4B4C"/>
                </a:solidFill>
                <a:latin typeface="Noto Sans"/>
                <a:cs typeface="Noto Sans"/>
              </a:rPr>
              <a:t>Mediators</a:t>
            </a:r>
            <a:r>
              <a:rPr sz="1200" spc="-100" dirty="0">
                <a:solidFill>
                  <a:srgbClr val="4A4B4C"/>
                </a:solidFill>
                <a:latin typeface="Noto Sans"/>
                <a:cs typeface="Noto Sans"/>
              </a:rPr>
              <a:t> </a:t>
            </a:r>
            <a:r>
              <a:rPr sz="1200" spc="-20" dirty="0">
                <a:solidFill>
                  <a:srgbClr val="4A4B4C"/>
                </a:solidFill>
                <a:latin typeface="Noto Sans"/>
                <a:cs typeface="Noto Sans"/>
              </a:rPr>
              <a:t>in</a:t>
            </a:r>
            <a:r>
              <a:rPr sz="1200" spc="-95" dirty="0">
                <a:solidFill>
                  <a:srgbClr val="4A4B4C"/>
                </a:solidFill>
                <a:latin typeface="Noto Sans"/>
                <a:cs typeface="Noto Sans"/>
              </a:rPr>
              <a:t> </a:t>
            </a:r>
            <a:r>
              <a:rPr sz="1200" spc="-10" dirty="0">
                <a:solidFill>
                  <a:srgbClr val="4A4B4C"/>
                </a:solidFill>
                <a:latin typeface="Noto Sans"/>
                <a:cs typeface="Noto Sans"/>
              </a:rPr>
              <a:t>a</a:t>
            </a:r>
            <a:r>
              <a:rPr sz="1200" spc="-100" dirty="0">
                <a:solidFill>
                  <a:srgbClr val="4A4B4C"/>
                </a:solidFill>
                <a:latin typeface="Noto Sans"/>
                <a:cs typeface="Noto Sans"/>
              </a:rPr>
              <a:t> </a:t>
            </a:r>
            <a:r>
              <a:rPr sz="1200" spc="-30" dirty="0">
                <a:solidFill>
                  <a:srgbClr val="4A4B4C"/>
                </a:solidFill>
                <a:latin typeface="Noto Sans"/>
                <a:cs typeface="Noto Sans"/>
              </a:rPr>
              <a:t>multicultural</a:t>
            </a:r>
            <a:r>
              <a:rPr sz="1200" spc="-100" dirty="0">
                <a:solidFill>
                  <a:srgbClr val="4A4B4C"/>
                </a:solidFill>
                <a:latin typeface="Noto Sans"/>
                <a:cs typeface="Noto Sans"/>
              </a:rPr>
              <a:t> </a:t>
            </a:r>
            <a:r>
              <a:rPr sz="1200" spc="-30" dirty="0">
                <a:solidFill>
                  <a:srgbClr val="4A4B4C"/>
                </a:solidFill>
                <a:latin typeface="Noto Sans"/>
                <a:cs typeface="Noto Sans"/>
              </a:rPr>
              <a:t>Europe»</a:t>
            </a:r>
            <a:r>
              <a:rPr sz="1200" spc="-95" dirty="0">
                <a:solidFill>
                  <a:srgbClr val="4A4B4C"/>
                </a:solidFill>
                <a:latin typeface="Noto Sans"/>
                <a:cs typeface="Noto Sans"/>
              </a:rPr>
              <a:t> </a:t>
            </a:r>
            <a:r>
              <a:rPr sz="1200" spc="-25" dirty="0">
                <a:solidFill>
                  <a:srgbClr val="4A4B4C"/>
                </a:solidFill>
                <a:latin typeface="Noto Sans"/>
                <a:cs typeface="Noto Sans"/>
              </a:rPr>
              <a:t>(ES-CM</a:t>
            </a:r>
            <a:r>
              <a:rPr sz="1200" spc="-100" dirty="0">
                <a:solidFill>
                  <a:srgbClr val="4A4B4C"/>
                </a:solidFill>
                <a:latin typeface="Noto Sans"/>
                <a:cs typeface="Noto Sans"/>
              </a:rPr>
              <a:t> </a:t>
            </a:r>
            <a:r>
              <a:rPr sz="1200" spc="-30" dirty="0">
                <a:solidFill>
                  <a:srgbClr val="4A4B4C"/>
                </a:solidFill>
                <a:latin typeface="Noto Sans"/>
                <a:cs typeface="Noto Sans"/>
              </a:rPr>
              <a:t>2014),</a:t>
            </a:r>
            <a:r>
              <a:rPr sz="1200" spc="-100" dirty="0">
                <a:solidFill>
                  <a:srgbClr val="4A4B4C"/>
                </a:solidFill>
                <a:latin typeface="Noto Sans"/>
                <a:cs typeface="Noto Sans"/>
              </a:rPr>
              <a:t> </a:t>
            </a:r>
            <a:r>
              <a:rPr sz="1200" spc="-15" dirty="0">
                <a:solidFill>
                  <a:srgbClr val="4A4B4C"/>
                </a:solidFill>
                <a:latin typeface="Noto Sans"/>
                <a:cs typeface="Noto Sans"/>
              </a:rPr>
              <a:t>08</a:t>
            </a:r>
            <a:r>
              <a:rPr sz="1200" spc="-95" dirty="0">
                <a:solidFill>
                  <a:srgbClr val="4A4B4C"/>
                </a:solidFill>
                <a:latin typeface="Noto Sans"/>
                <a:cs typeface="Noto Sans"/>
              </a:rPr>
              <a:t> </a:t>
            </a:r>
            <a:r>
              <a:rPr sz="1200" spc="-5" dirty="0">
                <a:solidFill>
                  <a:srgbClr val="4A4B4C"/>
                </a:solidFill>
                <a:latin typeface="Noto Sans"/>
                <a:cs typeface="Noto Sans"/>
              </a:rPr>
              <a:t>&amp;</a:t>
            </a:r>
            <a:r>
              <a:rPr sz="1200" spc="-100" dirty="0">
                <a:solidFill>
                  <a:srgbClr val="4A4B4C"/>
                </a:solidFill>
                <a:latin typeface="Noto Sans"/>
                <a:cs typeface="Noto Sans"/>
              </a:rPr>
              <a:t> </a:t>
            </a:r>
            <a:r>
              <a:rPr sz="1200" spc="-15" dirty="0">
                <a:solidFill>
                  <a:srgbClr val="4A4B4C"/>
                </a:solidFill>
                <a:latin typeface="Noto Sans"/>
                <a:cs typeface="Noto Sans"/>
              </a:rPr>
              <a:t>09</a:t>
            </a:r>
            <a:r>
              <a:rPr sz="1200" spc="-95" dirty="0">
                <a:solidFill>
                  <a:srgbClr val="4A4B4C"/>
                </a:solidFill>
                <a:latin typeface="Noto Sans"/>
                <a:cs typeface="Noto Sans"/>
              </a:rPr>
              <a:t> </a:t>
            </a:r>
            <a:r>
              <a:rPr sz="1200" spc="-30" dirty="0">
                <a:solidFill>
                  <a:srgbClr val="4A4B4C"/>
                </a:solidFill>
                <a:latin typeface="Noto Sans"/>
                <a:cs typeface="Noto Sans"/>
              </a:rPr>
              <a:t>January</a:t>
            </a:r>
            <a:r>
              <a:rPr sz="1200" spc="-100" dirty="0">
                <a:solidFill>
                  <a:srgbClr val="4A4B4C"/>
                </a:solidFill>
                <a:latin typeface="Noto Sans"/>
                <a:cs typeface="Noto Sans"/>
              </a:rPr>
              <a:t> </a:t>
            </a:r>
            <a:r>
              <a:rPr sz="1200" spc="-30" dirty="0">
                <a:solidFill>
                  <a:srgbClr val="4A4B4C"/>
                </a:solidFill>
                <a:latin typeface="Noto Sans"/>
                <a:cs typeface="Noto Sans"/>
              </a:rPr>
              <a:t>2014,</a:t>
            </a:r>
            <a:r>
              <a:rPr sz="1200" spc="-100" dirty="0">
                <a:solidFill>
                  <a:srgbClr val="4A4B4C"/>
                </a:solidFill>
                <a:latin typeface="Noto Sans"/>
                <a:cs typeface="Noto Sans"/>
              </a:rPr>
              <a:t> </a:t>
            </a:r>
            <a:r>
              <a:rPr sz="1200" spc="-35" dirty="0">
                <a:solidFill>
                  <a:srgbClr val="4A4B4C"/>
                </a:solidFill>
                <a:latin typeface="Noto Sans"/>
                <a:cs typeface="Noto Sans"/>
              </a:rPr>
              <a:t>Patras,  </a:t>
            </a:r>
            <a:r>
              <a:rPr sz="1200" spc="-30" dirty="0">
                <a:solidFill>
                  <a:srgbClr val="4A4B4C"/>
                </a:solidFill>
                <a:latin typeface="Noto Sans"/>
                <a:cs typeface="Noto Sans"/>
              </a:rPr>
              <a:t>Greece,</a:t>
            </a:r>
            <a:r>
              <a:rPr sz="1200" spc="-55" dirty="0">
                <a:solidFill>
                  <a:srgbClr val="4A4B4C"/>
                </a:solidFill>
                <a:latin typeface="Noto Sans"/>
                <a:cs typeface="Noto Sans"/>
              </a:rPr>
              <a:t> </a:t>
            </a:r>
            <a:r>
              <a:rPr sz="1200" spc="-30" dirty="0">
                <a:solidFill>
                  <a:srgbClr val="4A4B4C"/>
                </a:solidFill>
                <a:latin typeface="Noto Sans"/>
                <a:cs typeface="Noto Sans"/>
              </a:rPr>
              <a:t>pp103-109.</a:t>
            </a:r>
            <a:endParaRPr sz="1200">
              <a:latin typeface="Noto Sans"/>
              <a:cs typeface="Noto Sans"/>
            </a:endParaRPr>
          </a:p>
          <a:p>
            <a:pPr marL="192405" marR="9525" indent="-180340" algn="just">
              <a:lnSpc>
                <a:spcPct val="111100"/>
              </a:lnSpc>
              <a:buChar char="•"/>
              <a:tabLst>
                <a:tab pos="193040" algn="l"/>
              </a:tabLst>
            </a:pPr>
            <a:r>
              <a:rPr sz="1200" spc="-30" dirty="0">
                <a:solidFill>
                  <a:srgbClr val="4A4B4C"/>
                </a:solidFill>
                <a:latin typeface="Noto Sans"/>
                <a:cs typeface="Noto Sans"/>
              </a:rPr>
              <a:t>Bennet, </a:t>
            </a:r>
            <a:r>
              <a:rPr sz="1200" spc="-20" dirty="0">
                <a:solidFill>
                  <a:srgbClr val="4A4B4C"/>
                </a:solidFill>
                <a:latin typeface="Noto Sans"/>
                <a:cs typeface="Noto Sans"/>
              </a:rPr>
              <a:t>J. </a:t>
            </a:r>
            <a:r>
              <a:rPr sz="1200" spc="-25" dirty="0">
                <a:solidFill>
                  <a:srgbClr val="4A4B4C"/>
                </a:solidFill>
                <a:latin typeface="Noto Sans"/>
                <a:cs typeface="Noto Sans"/>
              </a:rPr>
              <a:t>(2016). </a:t>
            </a:r>
            <a:r>
              <a:rPr sz="1200" spc="-35" dirty="0">
                <a:solidFill>
                  <a:srgbClr val="4A4B4C"/>
                </a:solidFill>
                <a:latin typeface="Noto Sans"/>
                <a:cs typeface="Noto Sans"/>
              </a:rPr>
              <a:t>Interactive </a:t>
            </a:r>
            <a:r>
              <a:rPr sz="1200" spc="-30" dirty="0">
                <a:solidFill>
                  <a:srgbClr val="4A4B4C"/>
                </a:solidFill>
                <a:latin typeface="Noto Sans"/>
                <a:cs typeface="Noto Sans"/>
              </a:rPr>
              <a:t>Methods </a:t>
            </a:r>
            <a:r>
              <a:rPr sz="1200" spc="-25" dirty="0">
                <a:solidFill>
                  <a:srgbClr val="4A4B4C"/>
                </a:solidFill>
                <a:latin typeface="Noto Sans"/>
                <a:cs typeface="Noto Sans"/>
              </a:rPr>
              <a:t>for </a:t>
            </a:r>
            <a:r>
              <a:rPr sz="1200" spc="-40" dirty="0">
                <a:solidFill>
                  <a:srgbClr val="4A4B4C"/>
                </a:solidFill>
                <a:latin typeface="Noto Sans"/>
                <a:cs typeface="Noto Sans"/>
              </a:rPr>
              <a:t>Teaching </a:t>
            </a:r>
            <a:r>
              <a:rPr sz="1200" spc="-25" dirty="0">
                <a:solidFill>
                  <a:srgbClr val="4A4B4C"/>
                </a:solidFill>
                <a:latin typeface="Noto Sans"/>
                <a:cs typeface="Noto Sans"/>
              </a:rPr>
              <a:t>about </a:t>
            </a:r>
            <a:r>
              <a:rPr sz="1200" spc="-30" dirty="0">
                <a:solidFill>
                  <a:srgbClr val="4A4B4C"/>
                </a:solidFill>
                <a:latin typeface="Noto Sans"/>
                <a:cs typeface="Noto Sans"/>
              </a:rPr>
              <a:t>Cultural Differences, </a:t>
            </a:r>
            <a:r>
              <a:rPr sz="1200" spc="-45" dirty="0">
                <a:solidFill>
                  <a:srgbClr val="4A4B4C"/>
                </a:solidFill>
                <a:latin typeface="Noto Sans"/>
                <a:cs typeface="Noto Sans"/>
              </a:rPr>
              <a:t>WISE </a:t>
            </a:r>
            <a:r>
              <a:rPr sz="1200" spc="220" dirty="0">
                <a:solidFill>
                  <a:srgbClr val="4A4B4C"/>
                </a:solidFill>
                <a:latin typeface="Noto Sans"/>
                <a:cs typeface="Noto Sans"/>
              </a:rPr>
              <a:t> </a:t>
            </a:r>
            <a:r>
              <a:rPr sz="1200" spc="-30" dirty="0">
                <a:solidFill>
                  <a:srgbClr val="4A4B4C"/>
                </a:solidFill>
                <a:latin typeface="Noto Sans"/>
                <a:cs typeface="Noto Sans"/>
              </a:rPr>
              <a:t>Conference, </a:t>
            </a:r>
            <a:r>
              <a:rPr sz="1200" spc="-20" dirty="0">
                <a:solidFill>
                  <a:srgbClr val="4A4B4C"/>
                </a:solidFill>
                <a:latin typeface="Noto Sans"/>
                <a:cs typeface="Noto Sans"/>
              </a:rPr>
              <a:t>3-5 </a:t>
            </a:r>
            <a:r>
              <a:rPr sz="1200" spc="-30" dirty="0">
                <a:solidFill>
                  <a:srgbClr val="4A4B4C"/>
                </a:solidFill>
                <a:latin typeface="Noto Sans"/>
                <a:cs typeface="Noto Sans"/>
              </a:rPr>
              <a:t>February, Winston Salem, North</a:t>
            </a:r>
            <a:r>
              <a:rPr sz="1200" spc="-165" dirty="0">
                <a:solidFill>
                  <a:srgbClr val="4A4B4C"/>
                </a:solidFill>
                <a:latin typeface="Noto Sans"/>
                <a:cs typeface="Noto Sans"/>
              </a:rPr>
              <a:t> </a:t>
            </a:r>
            <a:r>
              <a:rPr sz="1200" spc="-30" dirty="0">
                <a:solidFill>
                  <a:srgbClr val="4A4B4C"/>
                </a:solidFill>
                <a:latin typeface="Noto Sans"/>
                <a:cs typeface="Noto Sans"/>
              </a:rPr>
              <a:t>Carolina.</a:t>
            </a:r>
            <a:endParaRPr sz="1200">
              <a:latin typeface="Noto Sans"/>
              <a:cs typeface="Noto Sans"/>
            </a:endParaRPr>
          </a:p>
          <a:p>
            <a:pPr marL="192405" marR="10160" indent="-180340" algn="just">
              <a:lnSpc>
                <a:spcPct val="111100"/>
              </a:lnSpc>
              <a:buChar char="•"/>
              <a:tabLst>
                <a:tab pos="193040" algn="l"/>
              </a:tabLst>
            </a:pPr>
            <a:r>
              <a:rPr sz="1200" spc="-35" dirty="0">
                <a:solidFill>
                  <a:srgbClr val="4A4B4C"/>
                </a:solidFill>
                <a:latin typeface="Noto Sans"/>
                <a:cs typeface="Noto Sans"/>
              </a:rPr>
              <a:t>Bennett, </a:t>
            </a:r>
            <a:r>
              <a:rPr sz="1200" spc="-25" dirty="0">
                <a:solidFill>
                  <a:srgbClr val="4A4B4C"/>
                </a:solidFill>
                <a:latin typeface="Noto Sans"/>
                <a:cs typeface="Noto Sans"/>
              </a:rPr>
              <a:t>M.J. (1993). </a:t>
            </a:r>
            <a:r>
              <a:rPr sz="1200" spc="-30" dirty="0">
                <a:solidFill>
                  <a:srgbClr val="4A4B4C"/>
                </a:solidFill>
                <a:latin typeface="Noto Sans"/>
                <a:cs typeface="Noto Sans"/>
              </a:rPr>
              <a:t>Towards ethnorelativism: </a:t>
            </a:r>
            <a:r>
              <a:rPr sz="1200" spc="-10" dirty="0">
                <a:solidFill>
                  <a:srgbClr val="4A4B4C"/>
                </a:solidFill>
                <a:latin typeface="Noto Sans"/>
                <a:cs typeface="Noto Sans"/>
              </a:rPr>
              <a:t>A </a:t>
            </a:r>
            <a:r>
              <a:rPr sz="1200" spc="-30" dirty="0">
                <a:solidFill>
                  <a:srgbClr val="4A4B4C"/>
                </a:solidFill>
                <a:latin typeface="Noto Sans"/>
                <a:cs typeface="Noto Sans"/>
              </a:rPr>
              <a:t>developmental </a:t>
            </a:r>
            <a:r>
              <a:rPr sz="1200" spc="-25" dirty="0">
                <a:solidFill>
                  <a:srgbClr val="4A4B4C"/>
                </a:solidFill>
                <a:latin typeface="Noto Sans"/>
                <a:cs typeface="Noto Sans"/>
              </a:rPr>
              <a:t>model </a:t>
            </a:r>
            <a:r>
              <a:rPr sz="1200" spc="-20" dirty="0">
                <a:solidFill>
                  <a:srgbClr val="4A4B4C"/>
                </a:solidFill>
                <a:latin typeface="Noto Sans"/>
                <a:cs typeface="Noto Sans"/>
              </a:rPr>
              <a:t>of </a:t>
            </a:r>
            <a:r>
              <a:rPr sz="1200" spc="-35" dirty="0">
                <a:solidFill>
                  <a:srgbClr val="4A4B4C"/>
                </a:solidFill>
                <a:latin typeface="Noto Sans"/>
                <a:cs typeface="Noto Sans"/>
              </a:rPr>
              <a:t>intercultural  </a:t>
            </a:r>
            <a:r>
              <a:rPr sz="1200" spc="-30" dirty="0">
                <a:solidFill>
                  <a:srgbClr val="4A4B4C"/>
                </a:solidFill>
                <a:latin typeface="Noto Sans"/>
                <a:cs typeface="Noto Sans"/>
              </a:rPr>
              <a:t>sensitivity.</a:t>
            </a:r>
            <a:r>
              <a:rPr sz="1200" spc="-75" dirty="0">
                <a:solidFill>
                  <a:srgbClr val="4A4B4C"/>
                </a:solidFill>
                <a:latin typeface="Noto Sans"/>
                <a:cs typeface="Noto Sans"/>
              </a:rPr>
              <a:t> </a:t>
            </a:r>
            <a:r>
              <a:rPr sz="1200" spc="-55" dirty="0">
                <a:solidFill>
                  <a:srgbClr val="4A4B4C"/>
                </a:solidFill>
                <a:latin typeface="Noto Sans"/>
                <a:cs typeface="Noto Sans"/>
              </a:rPr>
              <a:t>In</a:t>
            </a:r>
            <a:r>
              <a:rPr sz="1200" spc="-70" dirty="0">
                <a:solidFill>
                  <a:srgbClr val="4A4B4C"/>
                </a:solidFill>
                <a:latin typeface="Noto Sans"/>
                <a:cs typeface="Noto Sans"/>
              </a:rPr>
              <a:t> </a:t>
            </a:r>
            <a:r>
              <a:rPr sz="1200" spc="-25" dirty="0">
                <a:solidFill>
                  <a:srgbClr val="4A4B4C"/>
                </a:solidFill>
                <a:latin typeface="Noto Sans"/>
                <a:cs typeface="Noto Sans"/>
              </a:rPr>
              <a:t>R.M.</a:t>
            </a:r>
            <a:r>
              <a:rPr sz="1200" spc="-70" dirty="0">
                <a:solidFill>
                  <a:srgbClr val="4A4B4C"/>
                </a:solidFill>
                <a:latin typeface="Noto Sans"/>
                <a:cs typeface="Noto Sans"/>
              </a:rPr>
              <a:t> </a:t>
            </a:r>
            <a:r>
              <a:rPr sz="1200" spc="-40" dirty="0">
                <a:solidFill>
                  <a:srgbClr val="4A4B4C"/>
                </a:solidFill>
                <a:latin typeface="Noto Sans"/>
                <a:cs typeface="Noto Sans"/>
              </a:rPr>
              <a:t>Paige</a:t>
            </a:r>
            <a:r>
              <a:rPr sz="1200" spc="-70" dirty="0">
                <a:solidFill>
                  <a:srgbClr val="4A4B4C"/>
                </a:solidFill>
                <a:latin typeface="Noto Sans"/>
                <a:cs typeface="Noto Sans"/>
              </a:rPr>
              <a:t> </a:t>
            </a:r>
            <a:r>
              <a:rPr sz="1200" spc="-30" dirty="0">
                <a:solidFill>
                  <a:srgbClr val="4A4B4C"/>
                </a:solidFill>
                <a:latin typeface="Noto Sans"/>
                <a:cs typeface="Noto Sans"/>
              </a:rPr>
              <a:t>(Ed.),</a:t>
            </a:r>
            <a:r>
              <a:rPr sz="1200" spc="-70" dirty="0">
                <a:solidFill>
                  <a:srgbClr val="4A4B4C"/>
                </a:solidFill>
                <a:latin typeface="Noto Sans"/>
                <a:cs typeface="Noto Sans"/>
              </a:rPr>
              <a:t> </a:t>
            </a:r>
            <a:r>
              <a:rPr sz="1200" spc="-30" dirty="0">
                <a:solidFill>
                  <a:srgbClr val="4A4B4C"/>
                </a:solidFill>
                <a:latin typeface="Noto Sans"/>
                <a:cs typeface="Noto Sans"/>
              </a:rPr>
              <a:t>Education</a:t>
            </a:r>
            <a:r>
              <a:rPr sz="1200" spc="-70" dirty="0">
                <a:solidFill>
                  <a:srgbClr val="4A4B4C"/>
                </a:solidFill>
                <a:latin typeface="Noto Sans"/>
                <a:cs typeface="Noto Sans"/>
              </a:rPr>
              <a:t> </a:t>
            </a:r>
            <a:r>
              <a:rPr sz="1200" spc="-25" dirty="0">
                <a:solidFill>
                  <a:srgbClr val="4A4B4C"/>
                </a:solidFill>
                <a:latin typeface="Noto Sans"/>
                <a:cs typeface="Noto Sans"/>
              </a:rPr>
              <a:t>for</a:t>
            </a:r>
            <a:r>
              <a:rPr sz="1200" spc="-70" dirty="0">
                <a:solidFill>
                  <a:srgbClr val="4A4B4C"/>
                </a:solidFill>
                <a:latin typeface="Noto Sans"/>
                <a:cs typeface="Noto Sans"/>
              </a:rPr>
              <a:t> </a:t>
            </a:r>
            <a:r>
              <a:rPr sz="1200" spc="-25" dirty="0">
                <a:solidFill>
                  <a:srgbClr val="4A4B4C"/>
                </a:solidFill>
                <a:latin typeface="Noto Sans"/>
                <a:cs typeface="Noto Sans"/>
              </a:rPr>
              <a:t>the</a:t>
            </a:r>
            <a:r>
              <a:rPr sz="1200" spc="-70" dirty="0">
                <a:solidFill>
                  <a:srgbClr val="4A4B4C"/>
                </a:solidFill>
                <a:latin typeface="Noto Sans"/>
                <a:cs typeface="Noto Sans"/>
              </a:rPr>
              <a:t> </a:t>
            </a:r>
            <a:r>
              <a:rPr sz="1200" spc="-30" dirty="0">
                <a:solidFill>
                  <a:srgbClr val="4A4B4C"/>
                </a:solidFill>
                <a:latin typeface="Noto Sans"/>
                <a:cs typeface="Noto Sans"/>
              </a:rPr>
              <a:t>intercultural</a:t>
            </a:r>
            <a:r>
              <a:rPr sz="1200" spc="-70" dirty="0">
                <a:solidFill>
                  <a:srgbClr val="4A4B4C"/>
                </a:solidFill>
                <a:latin typeface="Noto Sans"/>
                <a:cs typeface="Noto Sans"/>
              </a:rPr>
              <a:t> </a:t>
            </a:r>
            <a:r>
              <a:rPr sz="1200" spc="-30" dirty="0">
                <a:solidFill>
                  <a:srgbClr val="4A4B4C"/>
                </a:solidFill>
                <a:latin typeface="Noto Sans"/>
                <a:cs typeface="Noto Sans"/>
              </a:rPr>
              <a:t>experience</a:t>
            </a:r>
            <a:r>
              <a:rPr sz="1200" spc="-70" dirty="0">
                <a:solidFill>
                  <a:srgbClr val="4A4B4C"/>
                </a:solidFill>
                <a:latin typeface="Noto Sans"/>
                <a:cs typeface="Noto Sans"/>
              </a:rPr>
              <a:t> </a:t>
            </a:r>
            <a:r>
              <a:rPr sz="1200" spc="-25" dirty="0">
                <a:solidFill>
                  <a:srgbClr val="4A4B4C"/>
                </a:solidFill>
                <a:latin typeface="Noto Sans"/>
                <a:cs typeface="Noto Sans"/>
              </a:rPr>
              <a:t>(2nd</a:t>
            </a:r>
            <a:r>
              <a:rPr sz="1200" spc="-70" dirty="0">
                <a:solidFill>
                  <a:srgbClr val="4A4B4C"/>
                </a:solidFill>
                <a:latin typeface="Noto Sans"/>
                <a:cs typeface="Noto Sans"/>
              </a:rPr>
              <a:t> </a:t>
            </a:r>
            <a:r>
              <a:rPr sz="1200" spc="-30" dirty="0">
                <a:solidFill>
                  <a:srgbClr val="4A4B4C"/>
                </a:solidFill>
                <a:latin typeface="Noto Sans"/>
                <a:cs typeface="Noto Sans"/>
              </a:rPr>
              <a:t>ed.,</a:t>
            </a:r>
            <a:r>
              <a:rPr sz="1200" spc="-75" dirty="0">
                <a:solidFill>
                  <a:srgbClr val="4A4B4C"/>
                </a:solidFill>
                <a:latin typeface="Noto Sans"/>
                <a:cs typeface="Noto Sans"/>
              </a:rPr>
              <a:t> </a:t>
            </a:r>
            <a:r>
              <a:rPr sz="1200" spc="-20" dirty="0">
                <a:solidFill>
                  <a:srgbClr val="4A4B4C"/>
                </a:solidFill>
                <a:latin typeface="Noto Sans"/>
                <a:cs typeface="Noto Sans"/>
              </a:rPr>
              <a:t>pp.</a:t>
            </a:r>
            <a:r>
              <a:rPr sz="1200" spc="-70" dirty="0">
                <a:solidFill>
                  <a:srgbClr val="4A4B4C"/>
                </a:solidFill>
                <a:latin typeface="Noto Sans"/>
                <a:cs typeface="Noto Sans"/>
              </a:rPr>
              <a:t> </a:t>
            </a:r>
            <a:r>
              <a:rPr sz="1200" spc="-25" dirty="0">
                <a:solidFill>
                  <a:srgbClr val="4A4B4C"/>
                </a:solidFill>
                <a:latin typeface="Noto Sans"/>
                <a:cs typeface="Noto Sans"/>
              </a:rPr>
              <a:t>21-  71). </a:t>
            </a:r>
            <a:r>
              <a:rPr sz="1200" spc="-35" dirty="0">
                <a:solidFill>
                  <a:srgbClr val="4A4B4C"/>
                </a:solidFill>
                <a:latin typeface="Noto Sans"/>
                <a:cs typeface="Noto Sans"/>
              </a:rPr>
              <a:t>Yarmouth, </a:t>
            </a:r>
            <a:r>
              <a:rPr sz="1200" spc="-20" dirty="0">
                <a:solidFill>
                  <a:srgbClr val="4A4B4C"/>
                </a:solidFill>
                <a:latin typeface="Noto Sans"/>
                <a:cs typeface="Noto Sans"/>
              </a:rPr>
              <a:t>ME: </a:t>
            </a:r>
            <a:r>
              <a:rPr sz="1200" spc="-35" dirty="0">
                <a:solidFill>
                  <a:srgbClr val="4A4B4C"/>
                </a:solidFill>
                <a:latin typeface="Noto Sans"/>
                <a:cs typeface="Noto Sans"/>
              </a:rPr>
              <a:t>Intercultural</a:t>
            </a:r>
            <a:r>
              <a:rPr sz="1200" spc="-125" dirty="0">
                <a:solidFill>
                  <a:srgbClr val="4A4B4C"/>
                </a:solidFill>
                <a:latin typeface="Noto Sans"/>
                <a:cs typeface="Noto Sans"/>
              </a:rPr>
              <a:t> </a:t>
            </a:r>
            <a:r>
              <a:rPr sz="1200" spc="-30" dirty="0">
                <a:solidFill>
                  <a:srgbClr val="4A4B4C"/>
                </a:solidFill>
                <a:latin typeface="Noto Sans"/>
                <a:cs typeface="Noto Sans"/>
              </a:rPr>
              <a:t>Press.</a:t>
            </a:r>
            <a:endParaRPr sz="1200">
              <a:latin typeface="Noto Sans"/>
              <a:cs typeface="Noto Sans"/>
            </a:endParaRPr>
          </a:p>
          <a:p>
            <a:pPr marL="192405" marR="11430" indent="-180340" algn="just">
              <a:lnSpc>
                <a:spcPct val="111100"/>
              </a:lnSpc>
              <a:buChar char="•"/>
              <a:tabLst>
                <a:tab pos="193040" algn="l"/>
              </a:tabLst>
            </a:pPr>
            <a:r>
              <a:rPr sz="1200" spc="-30" dirty="0">
                <a:solidFill>
                  <a:srgbClr val="4A4B4C"/>
                </a:solidFill>
                <a:latin typeface="Noto Sans"/>
                <a:cs typeface="Noto Sans"/>
              </a:rPr>
              <a:t>Byram, </a:t>
            </a:r>
            <a:r>
              <a:rPr sz="1200" spc="-20" dirty="0">
                <a:solidFill>
                  <a:srgbClr val="4A4B4C"/>
                </a:solidFill>
                <a:latin typeface="Noto Sans"/>
                <a:cs typeface="Noto Sans"/>
              </a:rPr>
              <a:t>M. </a:t>
            </a:r>
            <a:r>
              <a:rPr sz="1200" spc="-25" dirty="0">
                <a:solidFill>
                  <a:srgbClr val="4A4B4C"/>
                </a:solidFill>
                <a:latin typeface="Noto Sans"/>
                <a:cs typeface="Noto Sans"/>
              </a:rPr>
              <a:t>(1997). </a:t>
            </a:r>
            <a:r>
              <a:rPr sz="1200" spc="-40" dirty="0">
                <a:solidFill>
                  <a:srgbClr val="4A4B4C"/>
                </a:solidFill>
                <a:latin typeface="Noto Sans"/>
                <a:cs typeface="Noto Sans"/>
              </a:rPr>
              <a:t>Teaching </a:t>
            </a:r>
            <a:r>
              <a:rPr sz="1200" spc="-25" dirty="0">
                <a:solidFill>
                  <a:srgbClr val="4A4B4C"/>
                </a:solidFill>
                <a:latin typeface="Noto Sans"/>
                <a:cs typeface="Noto Sans"/>
              </a:rPr>
              <a:t>and </a:t>
            </a:r>
            <a:r>
              <a:rPr sz="1200" spc="-35" dirty="0">
                <a:solidFill>
                  <a:srgbClr val="4A4B4C"/>
                </a:solidFill>
                <a:latin typeface="Noto Sans"/>
                <a:cs typeface="Noto Sans"/>
              </a:rPr>
              <a:t>assessing </a:t>
            </a:r>
            <a:r>
              <a:rPr sz="1200" spc="-30" dirty="0">
                <a:solidFill>
                  <a:srgbClr val="4A4B4C"/>
                </a:solidFill>
                <a:latin typeface="Noto Sans"/>
                <a:cs typeface="Noto Sans"/>
              </a:rPr>
              <a:t>intercultural communicative competence.  Clevedon: </a:t>
            </a:r>
            <a:r>
              <a:rPr sz="1200" spc="-40" dirty="0">
                <a:solidFill>
                  <a:srgbClr val="4A4B4C"/>
                </a:solidFill>
                <a:latin typeface="Noto Sans"/>
                <a:cs typeface="Noto Sans"/>
              </a:rPr>
              <a:t>Multilingual</a:t>
            </a:r>
            <a:r>
              <a:rPr sz="1200" spc="-70" dirty="0">
                <a:solidFill>
                  <a:srgbClr val="4A4B4C"/>
                </a:solidFill>
                <a:latin typeface="Noto Sans"/>
                <a:cs typeface="Noto Sans"/>
              </a:rPr>
              <a:t> </a:t>
            </a:r>
            <a:r>
              <a:rPr sz="1200" spc="-35" dirty="0">
                <a:solidFill>
                  <a:srgbClr val="4A4B4C"/>
                </a:solidFill>
                <a:latin typeface="Noto Sans"/>
                <a:cs typeface="Noto Sans"/>
              </a:rPr>
              <a:t>Matters.</a:t>
            </a:r>
            <a:endParaRPr sz="1200">
              <a:latin typeface="Noto Sans"/>
              <a:cs typeface="Noto Sans"/>
            </a:endParaRPr>
          </a:p>
          <a:p>
            <a:pPr marL="192405" marR="10160" indent="-180340" algn="just">
              <a:lnSpc>
                <a:spcPct val="111100"/>
              </a:lnSpc>
              <a:buChar char="•"/>
              <a:tabLst>
                <a:tab pos="193040" algn="l"/>
              </a:tabLst>
            </a:pPr>
            <a:r>
              <a:rPr sz="1200" spc="-30" dirty="0">
                <a:solidFill>
                  <a:srgbClr val="4A4B4C"/>
                </a:solidFill>
                <a:latin typeface="Noto Sans"/>
                <a:cs typeface="Noto Sans"/>
              </a:rPr>
              <a:t>Chen, G.M., </a:t>
            </a:r>
            <a:r>
              <a:rPr sz="1200" spc="-5" dirty="0">
                <a:solidFill>
                  <a:srgbClr val="4A4B4C"/>
                </a:solidFill>
                <a:latin typeface="Noto Sans"/>
                <a:cs typeface="Noto Sans"/>
              </a:rPr>
              <a:t>&amp; </a:t>
            </a:r>
            <a:r>
              <a:rPr sz="1200" spc="-30" dirty="0">
                <a:solidFill>
                  <a:srgbClr val="4A4B4C"/>
                </a:solidFill>
                <a:latin typeface="Noto Sans"/>
                <a:cs typeface="Noto Sans"/>
              </a:rPr>
              <a:t>Starosta, </a:t>
            </a:r>
            <a:r>
              <a:rPr sz="1200" spc="-25" dirty="0">
                <a:solidFill>
                  <a:srgbClr val="4A4B4C"/>
                </a:solidFill>
                <a:latin typeface="Noto Sans"/>
                <a:cs typeface="Noto Sans"/>
              </a:rPr>
              <a:t>W.J. (1999). </a:t>
            </a:r>
            <a:r>
              <a:rPr sz="1200" spc="-10" dirty="0">
                <a:solidFill>
                  <a:srgbClr val="4A4B4C"/>
                </a:solidFill>
                <a:latin typeface="Noto Sans"/>
                <a:cs typeface="Noto Sans"/>
              </a:rPr>
              <a:t>A </a:t>
            </a:r>
            <a:r>
              <a:rPr sz="1200" spc="-30" dirty="0">
                <a:solidFill>
                  <a:srgbClr val="4A4B4C"/>
                </a:solidFill>
                <a:latin typeface="Noto Sans"/>
                <a:cs typeface="Noto Sans"/>
              </a:rPr>
              <a:t>review </a:t>
            </a:r>
            <a:r>
              <a:rPr sz="1200" spc="-20" dirty="0">
                <a:solidFill>
                  <a:srgbClr val="4A4B4C"/>
                </a:solidFill>
                <a:latin typeface="Noto Sans"/>
                <a:cs typeface="Noto Sans"/>
              </a:rPr>
              <a:t>of </a:t>
            </a:r>
            <a:r>
              <a:rPr sz="1200" spc="-25" dirty="0">
                <a:solidFill>
                  <a:srgbClr val="4A4B4C"/>
                </a:solidFill>
                <a:latin typeface="Noto Sans"/>
                <a:cs typeface="Noto Sans"/>
              </a:rPr>
              <a:t>the </a:t>
            </a:r>
            <a:r>
              <a:rPr sz="1200" spc="-30" dirty="0">
                <a:solidFill>
                  <a:srgbClr val="4A4B4C"/>
                </a:solidFill>
                <a:latin typeface="Noto Sans"/>
                <a:cs typeface="Noto Sans"/>
              </a:rPr>
              <a:t>concept </a:t>
            </a:r>
            <a:r>
              <a:rPr sz="1200" spc="-20" dirty="0">
                <a:solidFill>
                  <a:srgbClr val="4A4B4C"/>
                </a:solidFill>
                <a:latin typeface="Noto Sans"/>
                <a:cs typeface="Noto Sans"/>
              </a:rPr>
              <a:t>of </a:t>
            </a:r>
            <a:r>
              <a:rPr sz="1200" spc="-30" dirty="0">
                <a:solidFill>
                  <a:srgbClr val="4A4B4C"/>
                </a:solidFill>
                <a:latin typeface="Noto Sans"/>
                <a:cs typeface="Noto Sans"/>
              </a:rPr>
              <a:t>intercultural awareness.  Human Communication, 2,</a:t>
            </a:r>
            <a:r>
              <a:rPr sz="1200" spc="-95" dirty="0">
                <a:solidFill>
                  <a:srgbClr val="4A4B4C"/>
                </a:solidFill>
                <a:latin typeface="Noto Sans"/>
                <a:cs typeface="Noto Sans"/>
              </a:rPr>
              <a:t> </a:t>
            </a:r>
            <a:r>
              <a:rPr sz="1200" spc="-30" dirty="0">
                <a:solidFill>
                  <a:srgbClr val="4A4B4C"/>
                </a:solidFill>
                <a:latin typeface="Noto Sans"/>
                <a:cs typeface="Noto Sans"/>
              </a:rPr>
              <a:t>27-54.</a:t>
            </a:r>
            <a:endParaRPr sz="1200">
              <a:latin typeface="Noto Sans"/>
              <a:cs typeface="Noto Sans"/>
            </a:endParaRPr>
          </a:p>
          <a:p>
            <a:pPr marL="192405" marR="8255" indent="-180340" algn="just">
              <a:lnSpc>
                <a:spcPct val="111100"/>
              </a:lnSpc>
              <a:buChar char="•"/>
              <a:tabLst>
                <a:tab pos="193040" algn="l"/>
              </a:tabLst>
            </a:pPr>
            <a:r>
              <a:rPr sz="1200" spc="-30" dirty="0">
                <a:solidFill>
                  <a:srgbClr val="4A4B4C"/>
                </a:solidFill>
                <a:latin typeface="Noto Sans"/>
                <a:cs typeface="Noto Sans"/>
              </a:rPr>
              <a:t>Deardorff, </a:t>
            </a:r>
            <a:r>
              <a:rPr sz="1200" spc="-15" dirty="0">
                <a:solidFill>
                  <a:srgbClr val="4A4B4C"/>
                </a:solidFill>
                <a:latin typeface="Noto Sans"/>
                <a:cs typeface="Noto Sans"/>
              </a:rPr>
              <a:t>D. </a:t>
            </a:r>
            <a:r>
              <a:rPr sz="1200" spc="-20" dirty="0">
                <a:solidFill>
                  <a:srgbClr val="4A4B4C"/>
                </a:solidFill>
                <a:latin typeface="Noto Sans"/>
                <a:cs typeface="Noto Sans"/>
              </a:rPr>
              <a:t>K. </a:t>
            </a:r>
            <a:r>
              <a:rPr sz="1200" spc="-25" dirty="0">
                <a:solidFill>
                  <a:srgbClr val="4A4B4C"/>
                </a:solidFill>
                <a:latin typeface="Noto Sans"/>
                <a:cs typeface="Noto Sans"/>
              </a:rPr>
              <a:t>(2006). The </a:t>
            </a:r>
            <a:r>
              <a:rPr sz="1200" spc="-35" dirty="0">
                <a:solidFill>
                  <a:srgbClr val="4A4B4C"/>
                </a:solidFill>
                <a:latin typeface="Noto Sans"/>
                <a:cs typeface="Noto Sans"/>
              </a:rPr>
              <a:t>Identification </a:t>
            </a:r>
            <a:r>
              <a:rPr sz="1200" spc="-25" dirty="0">
                <a:solidFill>
                  <a:srgbClr val="4A4B4C"/>
                </a:solidFill>
                <a:latin typeface="Noto Sans"/>
                <a:cs typeface="Noto Sans"/>
              </a:rPr>
              <a:t>and </a:t>
            </a:r>
            <a:r>
              <a:rPr sz="1200" spc="-30" dirty="0">
                <a:solidFill>
                  <a:srgbClr val="4A4B4C"/>
                </a:solidFill>
                <a:latin typeface="Noto Sans"/>
                <a:cs typeface="Noto Sans"/>
              </a:rPr>
              <a:t>Assessment </a:t>
            </a:r>
            <a:r>
              <a:rPr sz="1200" spc="-20" dirty="0">
                <a:solidFill>
                  <a:srgbClr val="4A4B4C"/>
                </a:solidFill>
                <a:latin typeface="Noto Sans"/>
                <a:cs typeface="Noto Sans"/>
              </a:rPr>
              <a:t>of </a:t>
            </a:r>
            <a:r>
              <a:rPr sz="1200" spc="-35" dirty="0">
                <a:solidFill>
                  <a:srgbClr val="4A4B4C"/>
                </a:solidFill>
                <a:latin typeface="Noto Sans"/>
                <a:cs typeface="Noto Sans"/>
              </a:rPr>
              <a:t>Intercultural </a:t>
            </a:r>
            <a:r>
              <a:rPr sz="1200" spc="-30" dirty="0">
                <a:solidFill>
                  <a:srgbClr val="4A4B4C"/>
                </a:solidFill>
                <a:latin typeface="Noto Sans"/>
                <a:cs typeface="Noto Sans"/>
              </a:rPr>
              <a:t>Competence  </a:t>
            </a:r>
            <a:r>
              <a:rPr sz="1200" spc="-20" dirty="0">
                <a:solidFill>
                  <a:srgbClr val="4A4B4C"/>
                </a:solidFill>
                <a:latin typeface="Noto Sans"/>
                <a:cs typeface="Noto Sans"/>
              </a:rPr>
              <a:t>as </a:t>
            </a:r>
            <a:r>
              <a:rPr sz="1200" spc="-10" dirty="0">
                <a:solidFill>
                  <a:srgbClr val="4A4B4C"/>
                </a:solidFill>
                <a:latin typeface="Noto Sans"/>
                <a:cs typeface="Noto Sans"/>
              </a:rPr>
              <a:t>a </a:t>
            </a:r>
            <a:r>
              <a:rPr sz="1200" spc="-30" dirty="0">
                <a:solidFill>
                  <a:srgbClr val="4A4B4C"/>
                </a:solidFill>
                <a:latin typeface="Noto Sans"/>
                <a:cs typeface="Noto Sans"/>
              </a:rPr>
              <a:t>Student Outcome </a:t>
            </a:r>
            <a:r>
              <a:rPr sz="1200" spc="-20" dirty="0">
                <a:solidFill>
                  <a:srgbClr val="4A4B4C"/>
                </a:solidFill>
                <a:latin typeface="Noto Sans"/>
                <a:cs typeface="Noto Sans"/>
              </a:rPr>
              <a:t>of </a:t>
            </a:r>
            <a:r>
              <a:rPr sz="1200" spc="-35" dirty="0">
                <a:solidFill>
                  <a:srgbClr val="4A4B4C"/>
                </a:solidFill>
                <a:latin typeface="Noto Sans"/>
                <a:cs typeface="Noto Sans"/>
              </a:rPr>
              <a:t>Internationalization </a:t>
            </a:r>
            <a:r>
              <a:rPr sz="1200" spc="-25" dirty="0">
                <a:solidFill>
                  <a:srgbClr val="4A4B4C"/>
                </a:solidFill>
                <a:latin typeface="Noto Sans"/>
                <a:cs typeface="Noto Sans"/>
              </a:rPr>
              <a:t>at </a:t>
            </a:r>
            <a:r>
              <a:rPr sz="1200" spc="-35" dirty="0">
                <a:solidFill>
                  <a:srgbClr val="4A4B4C"/>
                </a:solidFill>
                <a:latin typeface="Noto Sans"/>
                <a:cs typeface="Noto Sans"/>
              </a:rPr>
              <a:t>Institutions </a:t>
            </a:r>
            <a:r>
              <a:rPr sz="1200" spc="-20" dirty="0">
                <a:solidFill>
                  <a:srgbClr val="4A4B4C"/>
                </a:solidFill>
                <a:latin typeface="Noto Sans"/>
                <a:cs typeface="Noto Sans"/>
              </a:rPr>
              <a:t>of </a:t>
            </a:r>
            <a:r>
              <a:rPr sz="1200" spc="-40" dirty="0">
                <a:solidFill>
                  <a:srgbClr val="4A4B4C"/>
                </a:solidFill>
                <a:latin typeface="Noto Sans"/>
                <a:cs typeface="Noto Sans"/>
              </a:rPr>
              <a:t>Higher </a:t>
            </a:r>
            <a:r>
              <a:rPr sz="1200" spc="-30" dirty="0">
                <a:solidFill>
                  <a:srgbClr val="4A4B4C"/>
                </a:solidFill>
                <a:latin typeface="Noto Sans"/>
                <a:cs typeface="Noto Sans"/>
              </a:rPr>
              <a:t>Education </a:t>
            </a:r>
            <a:r>
              <a:rPr sz="1200" spc="-20" dirty="0">
                <a:solidFill>
                  <a:srgbClr val="4A4B4C"/>
                </a:solidFill>
                <a:latin typeface="Noto Sans"/>
                <a:cs typeface="Noto Sans"/>
              </a:rPr>
              <a:t>in </a:t>
            </a:r>
            <a:r>
              <a:rPr sz="1200" spc="-35" dirty="0">
                <a:solidFill>
                  <a:srgbClr val="4A4B4C"/>
                </a:solidFill>
                <a:latin typeface="Noto Sans"/>
                <a:cs typeface="Noto Sans"/>
              </a:rPr>
              <a:t>the  </a:t>
            </a:r>
            <a:r>
              <a:rPr sz="1200" spc="-30" dirty="0">
                <a:solidFill>
                  <a:srgbClr val="4A4B4C"/>
                </a:solidFill>
                <a:latin typeface="Noto Sans"/>
                <a:cs typeface="Noto Sans"/>
              </a:rPr>
              <a:t>United States, Journal </a:t>
            </a:r>
            <a:r>
              <a:rPr sz="1200" spc="-20" dirty="0">
                <a:solidFill>
                  <a:srgbClr val="4A4B4C"/>
                </a:solidFill>
                <a:latin typeface="Noto Sans"/>
                <a:cs typeface="Noto Sans"/>
              </a:rPr>
              <a:t>of </a:t>
            </a:r>
            <a:r>
              <a:rPr sz="1200" spc="-30" dirty="0">
                <a:solidFill>
                  <a:srgbClr val="4A4B4C"/>
                </a:solidFill>
                <a:latin typeface="Noto Sans"/>
                <a:cs typeface="Noto Sans"/>
              </a:rPr>
              <a:t>Studies </a:t>
            </a:r>
            <a:r>
              <a:rPr sz="1200" spc="-20" dirty="0">
                <a:solidFill>
                  <a:srgbClr val="4A4B4C"/>
                </a:solidFill>
                <a:latin typeface="Noto Sans"/>
                <a:cs typeface="Noto Sans"/>
              </a:rPr>
              <a:t>in </a:t>
            </a:r>
            <a:r>
              <a:rPr sz="1200" spc="-35" dirty="0">
                <a:solidFill>
                  <a:srgbClr val="4A4B4C"/>
                </a:solidFill>
                <a:latin typeface="Noto Sans"/>
                <a:cs typeface="Noto Sans"/>
              </a:rPr>
              <a:t>International </a:t>
            </a:r>
            <a:r>
              <a:rPr sz="1200" spc="-30" dirty="0">
                <a:solidFill>
                  <a:srgbClr val="4A4B4C"/>
                </a:solidFill>
                <a:latin typeface="Noto Sans"/>
                <a:cs typeface="Noto Sans"/>
              </a:rPr>
              <a:t>Education</a:t>
            </a:r>
            <a:r>
              <a:rPr sz="1200" spc="-190" dirty="0">
                <a:solidFill>
                  <a:srgbClr val="4A4B4C"/>
                </a:solidFill>
                <a:latin typeface="Noto Sans"/>
                <a:cs typeface="Noto Sans"/>
              </a:rPr>
              <a:t> </a:t>
            </a:r>
            <a:r>
              <a:rPr sz="1200" spc="-30" dirty="0">
                <a:solidFill>
                  <a:srgbClr val="4A4B4C"/>
                </a:solidFill>
                <a:latin typeface="Noto Sans"/>
                <a:cs typeface="Noto Sans"/>
              </a:rPr>
              <a:t>10:241-266.</a:t>
            </a:r>
            <a:endParaRPr sz="1200">
              <a:latin typeface="Noto Sans"/>
              <a:cs typeface="Noto Sans"/>
            </a:endParaRPr>
          </a:p>
          <a:p>
            <a:pPr>
              <a:lnSpc>
                <a:spcPct val="100000"/>
              </a:lnSpc>
              <a:spcBef>
                <a:spcPts val="60"/>
              </a:spcBef>
            </a:pPr>
            <a:endParaRPr sz="1100">
              <a:latin typeface="Noto Sans"/>
              <a:cs typeface="Noto Sans"/>
            </a:endParaRPr>
          </a:p>
          <a:p>
            <a:pPr marL="12700" algn="just">
              <a:lnSpc>
                <a:spcPct val="100000"/>
              </a:lnSpc>
            </a:pPr>
            <a:r>
              <a:rPr sz="1000" spc="-50" dirty="0">
                <a:solidFill>
                  <a:srgbClr val="484945"/>
                </a:solidFill>
                <a:latin typeface="Verdana"/>
                <a:cs typeface="Verdana"/>
              </a:rPr>
              <a:t>ReCULM </a:t>
            </a:r>
            <a:r>
              <a:rPr sz="1000" spc="-70" dirty="0">
                <a:solidFill>
                  <a:srgbClr val="484945"/>
                </a:solidFill>
                <a:latin typeface="Verdana"/>
                <a:cs typeface="Verdana"/>
              </a:rPr>
              <a:t>project:</a:t>
            </a:r>
            <a:r>
              <a:rPr sz="1000" spc="35" dirty="0">
                <a:solidFill>
                  <a:srgbClr val="484945"/>
                </a:solidFill>
                <a:latin typeface="Verdana"/>
                <a:cs typeface="Verdana"/>
              </a:rPr>
              <a:t> </a:t>
            </a:r>
            <a:r>
              <a:rPr sz="1000" u="sng" spc="10" dirty="0">
                <a:solidFill>
                  <a:srgbClr val="049F86"/>
                </a:solidFill>
                <a:uFill>
                  <a:solidFill>
                    <a:srgbClr val="049F86"/>
                  </a:solidFill>
                </a:uFill>
                <a:latin typeface="Noto Sans"/>
                <a:cs typeface="Noto Sans"/>
                <a:hlinkClick r:id="rId12"/>
              </a:rPr>
              <a:t>reculm.eu/resources</a:t>
            </a:r>
            <a:endParaRPr sz="1000">
              <a:latin typeface="Noto Sans"/>
              <a:cs typeface="Noto Sans"/>
            </a:endParaRPr>
          </a:p>
          <a:p>
            <a:pPr marL="12700" marR="5080" algn="just">
              <a:lnSpc>
                <a:spcPct val="100000"/>
              </a:lnSpc>
            </a:pPr>
            <a:r>
              <a:rPr sz="1000" spc="-50" dirty="0">
                <a:solidFill>
                  <a:srgbClr val="484945"/>
                </a:solidFill>
                <a:latin typeface="Verdana"/>
                <a:cs typeface="Verdana"/>
              </a:rPr>
              <a:t>Wiseman, </a:t>
            </a:r>
            <a:r>
              <a:rPr sz="1000" spc="-100" dirty="0">
                <a:solidFill>
                  <a:srgbClr val="484945"/>
                </a:solidFill>
                <a:latin typeface="Verdana"/>
                <a:cs typeface="Verdana"/>
              </a:rPr>
              <a:t>R.L. </a:t>
            </a:r>
            <a:r>
              <a:rPr sz="1000" spc="-50" dirty="0">
                <a:solidFill>
                  <a:srgbClr val="484945"/>
                </a:solidFill>
                <a:latin typeface="Verdana"/>
                <a:cs typeface="Verdana"/>
              </a:rPr>
              <a:t>(2001). </a:t>
            </a:r>
            <a:r>
              <a:rPr sz="1000" spc="-80" dirty="0">
                <a:solidFill>
                  <a:srgbClr val="484945"/>
                </a:solidFill>
                <a:latin typeface="Verdana"/>
                <a:cs typeface="Verdana"/>
              </a:rPr>
              <a:t>Intercultural </a:t>
            </a:r>
            <a:r>
              <a:rPr sz="1000" spc="-70" dirty="0">
                <a:solidFill>
                  <a:srgbClr val="484945"/>
                </a:solidFill>
                <a:latin typeface="Verdana"/>
                <a:cs typeface="Verdana"/>
              </a:rPr>
              <a:t>communication competence. </a:t>
            </a:r>
            <a:r>
              <a:rPr sz="1000" spc="-75" dirty="0">
                <a:solidFill>
                  <a:srgbClr val="484945"/>
                </a:solidFill>
                <a:latin typeface="Verdana"/>
                <a:cs typeface="Verdana"/>
              </a:rPr>
              <a:t>Retrieved December </a:t>
            </a:r>
            <a:r>
              <a:rPr sz="1000" spc="-20" dirty="0">
                <a:solidFill>
                  <a:srgbClr val="484945"/>
                </a:solidFill>
                <a:latin typeface="Verdana"/>
                <a:cs typeface="Verdana"/>
              </a:rPr>
              <a:t>10, </a:t>
            </a:r>
            <a:r>
              <a:rPr sz="1000" spc="-5" dirty="0">
                <a:solidFill>
                  <a:srgbClr val="484945"/>
                </a:solidFill>
                <a:latin typeface="Verdana"/>
                <a:cs typeface="Verdana"/>
              </a:rPr>
              <a:t>2018 </a:t>
            </a:r>
            <a:r>
              <a:rPr sz="1000" spc="-90" dirty="0">
                <a:solidFill>
                  <a:srgbClr val="484945"/>
                </a:solidFill>
                <a:latin typeface="Verdana"/>
                <a:cs typeface="Verdana"/>
              </a:rPr>
              <a:t>from</a:t>
            </a:r>
            <a:r>
              <a:rPr sz="1000" spc="-155" dirty="0">
                <a:solidFill>
                  <a:srgbClr val="484945"/>
                </a:solidFill>
                <a:latin typeface="Verdana"/>
                <a:cs typeface="Verdana"/>
              </a:rPr>
              <a:t> </a:t>
            </a:r>
            <a:r>
              <a:rPr sz="1000" u="sng" spc="15" dirty="0">
                <a:solidFill>
                  <a:srgbClr val="049F86"/>
                </a:solidFill>
                <a:uFill>
                  <a:solidFill>
                    <a:srgbClr val="049F86"/>
                  </a:solidFill>
                </a:uFill>
                <a:latin typeface="Noto Sans"/>
                <a:cs typeface="Noto Sans"/>
                <a:hlinkClick r:id="rId13"/>
              </a:rPr>
              <a:t>http:// </a:t>
            </a:r>
            <a:r>
              <a:rPr sz="1000" spc="15" dirty="0">
                <a:solidFill>
                  <a:srgbClr val="049F86"/>
                </a:solidFill>
                <a:latin typeface="Noto Sans"/>
                <a:cs typeface="Noto Sans"/>
              </a:rPr>
              <a:t> </a:t>
            </a:r>
            <a:r>
              <a:rPr sz="1000" u="sng" spc="5" dirty="0">
                <a:solidFill>
                  <a:srgbClr val="049F86"/>
                </a:solidFill>
                <a:uFill>
                  <a:solidFill>
                    <a:srgbClr val="049F86"/>
                  </a:solidFill>
                </a:uFill>
                <a:latin typeface="Noto Sans"/>
                <a:cs typeface="Noto Sans"/>
                <a:hlinkClick r:id="rId13"/>
              </a:rPr>
              <a:t>commfaculty.cullerton.edu/rwiseman/ICCCpaper.html</a:t>
            </a:r>
            <a:r>
              <a:rPr sz="1000" spc="5" dirty="0">
                <a:solidFill>
                  <a:srgbClr val="049F86"/>
                </a:solidFill>
                <a:latin typeface="Noto Sans"/>
                <a:cs typeface="Noto Sans"/>
              </a:rPr>
              <a:t> </a:t>
            </a:r>
            <a:r>
              <a:rPr sz="1000" spc="-55" dirty="0">
                <a:solidFill>
                  <a:srgbClr val="484945"/>
                </a:solidFill>
                <a:latin typeface="Verdana"/>
                <a:cs typeface="Verdana"/>
              </a:rPr>
              <a:t>of Internationalization </a:t>
            </a:r>
            <a:r>
              <a:rPr sz="1000" spc="-80" dirty="0">
                <a:solidFill>
                  <a:srgbClr val="484945"/>
                </a:solidFill>
                <a:latin typeface="Verdana"/>
                <a:cs typeface="Verdana"/>
              </a:rPr>
              <a:t>at </a:t>
            </a:r>
            <a:r>
              <a:rPr sz="1000" spc="-90" dirty="0">
                <a:solidFill>
                  <a:srgbClr val="484945"/>
                </a:solidFill>
                <a:latin typeface="Verdana"/>
                <a:cs typeface="Verdana"/>
              </a:rPr>
              <a:t>Institutions </a:t>
            </a:r>
            <a:r>
              <a:rPr sz="1000" spc="-55" dirty="0">
                <a:solidFill>
                  <a:srgbClr val="484945"/>
                </a:solidFill>
                <a:latin typeface="Verdana"/>
                <a:cs typeface="Verdana"/>
              </a:rPr>
              <a:t>of </a:t>
            </a:r>
            <a:r>
              <a:rPr sz="1000" spc="-45" dirty="0">
                <a:solidFill>
                  <a:srgbClr val="484945"/>
                </a:solidFill>
                <a:latin typeface="Verdana"/>
                <a:cs typeface="Verdana"/>
              </a:rPr>
              <a:t>Higher  </a:t>
            </a:r>
            <a:r>
              <a:rPr sz="1000" spc="-55" dirty="0">
                <a:solidFill>
                  <a:srgbClr val="484945"/>
                </a:solidFill>
                <a:latin typeface="Verdana"/>
                <a:cs typeface="Verdana"/>
              </a:rPr>
              <a:t>Education</a:t>
            </a:r>
            <a:r>
              <a:rPr sz="1000" spc="-5" dirty="0">
                <a:solidFill>
                  <a:srgbClr val="484945"/>
                </a:solidFill>
                <a:latin typeface="Verdana"/>
                <a:cs typeface="Verdana"/>
              </a:rPr>
              <a:t> </a:t>
            </a:r>
            <a:r>
              <a:rPr sz="1000" spc="-50" dirty="0">
                <a:solidFill>
                  <a:srgbClr val="484945"/>
                </a:solidFill>
                <a:latin typeface="Verdana"/>
                <a:cs typeface="Verdana"/>
              </a:rPr>
              <a:t>in</a:t>
            </a:r>
            <a:r>
              <a:rPr sz="1000" spc="-5" dirty="0">
                <a:solidFill>
                  <a:srgbClr val="484945"/>
                </a:solidFill>
                <a:latin typeface="Verdana"/>
                <a:cs typeface="Verdana"/>
              </a:rPr>
              <a:t> </a:t>
            </a:r>
            <a:r>
              <a:rPr sz="1000" spc="-100" dirty="0">
                <a:solidFill>
                  <a:srgbClr val="484945"/>
                </a:solidFill>
                <a:latin typeface="Verdana"/>
                <a:cs typeface="Verdana"/>
              </a:rPr>
              <a:t>the</a:t>
            </a:r>
            <a:r>
              <a:rPr sz="1000" dirty="0">
                <a:solidFill>
                  <a:srgbClr val="484945"/>
                </a:solidFill>
                <a:latin typeface="Verdana"/>
                <a:cs typeface="Verdana"/>
              </a:rPr>
              <a:t> </a:t>
            </a:r>
            <a:r>
              <a:rPr sz="1000" spc="-60" dirty="0">
                <a:solidFill>
                  <a:srgbClr val="484945"/>
                </a:solidFill>
                <a:latin typeface="Verdana"/>
                <a:cs typeface="Verdana"/>
              </a:rPr>
              <a:t>United</a:t>
            </a:r>
            <a:r>
              <a:rPr sz="1000" spc="-5" dirty="0">
                <a:solidFill>
                  <a:srgbClr val="484945"/>
                </a:solidFill>
                <a:latin typeface="Verdana"/>
                <a:cs typeface="Verdana"/>
              </a:rPr>
              <a:t> </a:t>
            </a:r>
            <a:r>
              <a:rPr sz="1000" spc="-85" dirty="0">
                <a:solidFill>
                  <a:srgbClr val="484945"/>
                </a:solidFill>
                <a:latin typeface="Verdana"/>
                <a:cs typeface="Verdana"/>
              </a:rPr>
              <a:t>States,</a:t>
            </a:r>
            <a:r>
              <a:rPr sz="1000" spc="-5" dirty="0">
                <a:solidFill>
                  <a:srgbClr val="484945"/>
                </a:solidFill>
                <a:latin typeface="Verdana"/>
                <a:cs typeface="Verdana"/>
              </a:rPr>
              <a:t> </a:t>
            </a:r>
            <a:r>
              <a:rPr sz="1000" spc="-65" dirty="0">
                <a:solidFill>
                  <a:srgbClr val="484945"/>
                </a:solidFill>
                <a:latin typeface="Verdana"/>
                <a:cs typeface="Verdana"/>
              </a:rPr>
              <a:t>Journal</a:t>
            </a:r>
            <a:r>
              <a:rPr sz="1000" dirty="0">
                <a:solidFill>
                  <a:srgbClr val="484945"/>
                </a:solidFill>
                <a:latin typeface="Verdana"/>
                <a:cs typeface="Verdana"/>
              </a:rPr>
              <a:t> </a:t>
            </a:r>
            <a:r>
              <a:rPr sz="1000" spc="-55" dirty="0">
                <a:solidFill>
                  <a:srgbClr val="484945"/>
                </a:solidFill>
                <a:latin typeface="Verdana"/>
                <a:cs typeface="Verdana"/>
              </a:rPr>
              <a:t>of</a:t>
            </a:r>
            <a:r>
              <a:rPr sz="1000" spc="-5" dirty="0">
                <a:solidFill>
                  <a:srgbClr val="484945"/>
                </a:solidFill>
                <a:latin typeface="Verdana"/>
                <a:cs typeface="Verdana"/>
              </a:rPr>
              <a:t> </a:t>
            </a:r>
            <a:r>
              <a:rPr sz="1000" spc="-80" dirty="0">
                <a:solidFill>
                  <a:srgbClr val="484945"/>
                </a:solidFill>
                <a:latin typeface="Verdana"/>
                <a:cs typeface="Verdana"/>
              </a:rPr>
              <a:t>Studies</a:t>
            </a:r>
            <a:r>
              <a:rPr sz="1000" dirty="0">
                <a:solidFill>
                  <a:srgbClr val="484945"/>
                </a:solidFill>
                <a:latin typeface="Verdana"/>
                <a:cs typeface="Verdana"/>
              </a:rPr>
              <a:t> </a:t>
            </a:r>
            <a:r>
              <a:rPr sz="1000" spc="-50" dirty="0">
                <a:solidFill>
                  <a:srgbClr val="484945"/>
                </a:solidFill>
                <a:latin typeface="Verdana"/>
                <a:cs typeface="Verdana"/>
              </a:rPr>
              <a:t>in</a:t>
            </a:r>
            <a:r>
              <a:rPr sz="1000" spc="-5" dirty="0">
                <a:solidFill>
                  <a:srgbClr val="484945"/>
                </a:solidFill>
                <a:latin typeface="Verdana"/>
                <a:cs typeface="Verdana"/>
              </a:rPr>
              <a:t> </a:t>
            </a:r>
            <a:r>
              <a:rPr sz="1000" spc="-70" dirty="0">
                <a:solidFill>
                  <a:srgbClr val="484945"/>
                </a:solidFill>
                <a:latin typeface="Verdana"/>
                <a:cs typeface="Verdana"/>
              </a:rPr>
              <a:t>International</a:t>
            </a:r>
            <a:r>
              <a:rPr sz="1000" spc="-5" dirty="0">
                <a:solidFill>
                  <a:srgbClr val="484945"/>
                </a:solidFill>
                <a:latin typeface="Verdana"/>
                <a:cs typeface="Verdana"/>
              </a:rPr>
              <a:t> </a:t>
            </a:r>
            <a:r>
              <a:rPr sz="1000" spc="-55" dirty="0">
                <a:solidFill>
                  <a:srgbClr val="484945"/>
                </a:solidFill>
                <a:latin typeface="Verdana"/>
                <a:cs typeface="Verdana"/>
              </a:rPr>
              <a:t>Education</a:t>
            </a:r>
            <a:r>
              <a:rPr sz="1000" dirty="0">
                <a:solidFill>
                  <a:srgbClr val="484945"/>
                </a:solidFill>
                <a:latin typeface="Verdana"/>
                <a:cs typeface="Verdana"/>
              </a:rPr>
              <a:t> </a:t>
            </a:r>
            <a:r>
              <a:rPr sz="1000" spc="-40" dirty="0">
                <a:solidFill>
                  <a:srgbClr val="484945"/>
                </a:solidFill>
                <a:latin typeface="Verdana"/>
                <a:cs typeface="Verdana"/>
              </a:rPr>
              <a:t>10:241-266.</a:t>
            </a:r>
            <a:endParaRPr sz="1000">
              <a:latin typeface="Verdana"/>
              <a:cs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2</a:t>
            </a:fld>
            <a:endParaRPr spc="-15" dirty="0"/>
          </a:p>
          <a:p>
            <a:pPr marL="1905" algn="ctr">
              <a:lnSpc>
                <a:spcPct val="100000"/>
              </a:lnSpc>
              <a:spcBef>
                <a:spcPts val="360"/>
              </a:spcBef>
            </a:pPr>
            <a:r>
              <a:rPr b="1" spc="-20" dirty="0">
                <a:latin typeface="Noto Sans"/>
                <a:cs typeface="Noto Sans"/>
              </a:rPr>
              <a:t>Περιεχόμενα</a:t>
            </a:r>
          </a:p>
        </p:txBody>
      </p:sp>
      <p:graphicFrame>
        <p:nvGraphicFramePr>
          <p:cNvPr id="2" name="object 2"/>
          <p:cNvGraphicFramePr>
            <a:graphicFrameLocks noGrp="1"/>
          </p:cNvGraphicFramePr>
          <p:nvPr>
            <p:extLst>
              <p:ext uri="{D42A27DB-BD31-4B8C-83A1-F6EECF244321}">
                <p14:modId xmlns:p14="http://schemas.microsoft.com/office/powerpoint/2010/main" val="1983772701"/>
              </p:ext>
            </p:extLst>
          </p:nvPr>
        </p:nvGraphicFramePr>
        <p:xfrm>
          <a:off x="1558251" y="2187754"/>
          <a:ext cx="5281930" cy="6064660"/>
        </p:xfrm>
        <a:graphic>
          <a:graphicData uri="http://schemas.openxmlformats.org/drawingml/2006/table">
            <a:tbl>
              <a:tblPr firstRow="1" bandRow="1">
                <a:tableStyleId>{2D5ABB26-0587-4C30-8999-92F81FD0307C}</a:tableStyleId>
              </a:tblPr>
              <a:tblGrid>
                <a:gridCol w="490220">
                  <a:extLst>
                    <a:ext uri="{9D8B030D-6E8A-4147-A177-3AD203B41FA5}">
                      <a16:colId xmlns:a16="http://schemas.microsoft.com/office/drawing/2014/main" val="20000"/>
                    </a:ext>
                  </a:extLst>
                </a:gridCol>
                <a:gridCol w="4791710">
                  <a:extLst>
                    <a:ext uri="{9D8B030D-6E8A-4147-A177-3AD203B41FA5}">
                      <a16:colId xmlns:a16="http://schemas.microsoft.com/office/drawing/2014/main" val="20001"/>
                    </a:ext>
                  </a:extLst>
                </a:gridCol>
              </a:tblGrid>
              <a:tr h="495300">
                <a:tc>
                  <a:txBody>
                    <a:bodyPr/>
                    <a:lstStyle/>
                    <a:p>
                      <a:pPr>
                        <a:lnSpc>
                          <a:spcPct val="100000"/>
                        </a:lnSpc>
                        <a:spcBef>
                          <a:spcPts val="15"/>
                        </a:spcBef>
                      </a:pPr>
                      <a:endParaRPr sz="1500" dirty="0">
                        <a:latin typeface="Times New Roman"/>
                        <a:cs typeface="Times New Roman"/>
                      </a:endParaRPr>
                    </a:p>
                    <a:p>
                      <a:pPr marL="31750">
                        <a:lnSpc>
                          <a:spcPct val="100000"/>
                        </a:lnSpc>
                      </a:pPr>
                      <a:r>
                        <a:rPr sz="1400" b="1" spc="-5" dirty="0">
                          <a:solidFill>
                            <a:srgbClr val="4A4B4C"/>
                          </a:solidFill>
                          <a:latin typeface="Noto Sans"/>
                          <a:cs typeface="Noto Sans"/>
                        </a:rPr>
                        <a:t>0</a:t>
                      </a:r>
                      <a:r>
                        <a:rPr lang="el-GR" sz="1400" b="1" spc="-5" dirty="0">
                          <a:solidFill>
                            <a:srgbClr val="4A4B4C"/>
                          </a:solidFill>
                          <a:latin typeface="Noto Sans"/>
                          <a:cs typeface="Noto Sans"/>
                        </a:rPr>
                        <a:t>1</a:t>
                      </a:r>
                      <a:endParaRPr sz="1400" dirty="0">
                        <a:latin typeface="Noto Sans"/>
                        <a:cs typeface="Noto Sans"/>
                      </a:endParaRPr>
                    </a:p>
                  </a:txBody>
                  <a:tcPr marL="0" marR="0" marT="1905" marB="0"/>
                </a:tc>
                <a:tc>
                  <a:txBody>
                    <a:bodyPr/>
                    <a:lstStyle/>
                    <a:p>
                      <a:pPr>
                        <a:lnSpc>
                          <a:spcPct val="100000"/>
                        </a:lnSpc>
                        <a:spcBef>
                          <a:spcPts val="15"/>
                        </a:spcBef>
                      </a:pPr>
                      <a:endParaRPr sz="1500" dirty="0">
                        <a:latin typeface="Times New Roman"/>
                        <a:cs typeface="Times New Roman"/>
                      </a:endParaRPr>
                    </a:p>
                    <a:p>
                      <a:pPr marL="255270">
                        <a:lnSpc>
                          <a:spcPct val="100000"/>
                        </a:lnSpc>
                      </a:pPr>
                      <a:r>
                        <a:rPr sz="1400" dirty="0">
                          <a:solidFill>
                            <a:srgbClr val="4A4B4C"/>
                          </a:solidFill>
                          <a:latin typeface="Noto Sans"/>
                          <a:cs typeface="Noto Sans"/>
                        </a:rPr>
                        <a:t>— </a:t>
                      </a:r>
                      <a:r>
                        <a:rPr sz="1400" spc="5" dirty="0">
                          <a:solidFill>
                            <a:srgbClr val="4A4B4C"/>
                          </a:solidFill>
                          <a:latin typeface="Noto Sans"/>
                          <a:cs typeface="Noto Sans"/>
                        </a:rPr>
                        <a:t>ΠΡΩΤΟ </a:t>
                      </a:r>
                      <a:r>
                        <a:rPr sz="1400" spc="-10" dirty="0">
                          <a:solidFill>
                            <a:srgbClr val="4A4B4C"/>
                          </a:solidFill>
                          <a:latin typeface="Noto Sans"/>
                          <a:cs typeface="Noto Sans"/>
                        </a:rPr>
                        <a:t>ΚΕΦΑΛΑΙΟ: </a:t>
                      </a:r>
                      <a:r>
                        <a:rPr sz="1400" spc="-20" dirty="0">
                          <a:solidFill>
                            <a:srgbClr val="4A4B4C"/>
                          </a:solidFill>
                          <a:latin typeface="Noto Sans"/>
                          <a:cs typeface="Noto Sans"/>
                        </a:rPr>
                        <a:t>ΔΙΑΠΟΛΙΤΙΣΜΙΚΗ</a:t>
                      </a:r>
                      <a:r>
                        <a:rPr sz="1400" spc="95" dirty="0">
                          <a:solidFill>
                            <a:srgbClr val="4A4B4C"/>
                          </a:solidFill>
                          <a:latin typeface="Noto Sans"/>
                          <a:cs typeface="Noto Sans"/>
                        </a:rPr>
                        <a:t> </a:t>
                      </a:r>
                      <a:r>
                        <a:rPr sz="1400" spc="-20" dirty="0">
                          <a:solidFill>
                            <a:srgbClr val="4A4B4C"/>
                          </a:solidFill>
                          <a:latin typeface="Noto Sans"/>
                          <a:cs typeface="Noto Sans"/>
                        </a:rPr>
                        <a:t>ΕΠΙΚΟΙΝΩΝΙΑ</a:t>
                      </a:r>
                      <a:endParaRPr sz="1400" dirty="0">
                        <a:latin typeface="Noto Sans"/>
                        <a:cs typeface="Noto Sans"/>
                      </a:endParaRPr>
                    </a:p>
                  </a:txBody>
                  <a:tcPr marL="0" marR="0" marT="1905" marB="0"/>
                </a:tc>
                <a:extLst>
                  <a:ext uri="{0D108BD9-81ED-4DB2-BD59-A6C34878D82A}">
                    <a16:rowId xmlns:a16="http://schemas.microsoft.com/office/drawing/2014/main" val="10003"/>
                  </a:ext>
                </a:extLst>
              </a:tr>
              <a:tr h="660393">
                <a:tc>
                  <a:txBody>
                    <a:bodyPr/>
                    <a:lstStyle/>
                    <a:p>
                      <a:pPr>
                        <a:lnSpc>
                          <a:spcPct val="100000"/>
                        </a:lnSpc>
                        <a:spcBef>
                          <a:spcPts val="50"/>
                        </a:spcBef>
                      </a:pPr>
                      <a:endParaRPr sz="2600" dirty="0">
                        <a:latin typeface="Times New Roman"/>
                        <a:cs typeface="Times New Roman"/>
                      </a:endParaRPr>
                    </a:p>
                    <a:p>
                      <a:pPr marL="31750">
                        <a:lnSpc>
                          <a:spcPct val="100000"/>
                        </a:lnSpc>
                      </a:pPr>
                      <a:r>
                        <a:rPr sz="1400" b="1" spc="-5" dirty="0">
                          <a:solidFill>
                            <a:srgbClr val="4A4B4C"/>
                          </a:solidFill>
                          <a:latin typeface="Noto Sans"/>
                          <a:cs typeface="Noto Sans"/>
                        </a:rPr>
                        <a:t>0</a:t>
                      </a:r>
                      <a:r>
                        <a:rPr lang="el-GR" sz="1400" b="1" spc="-5" dirty="0">
                          <a:solidFill>
                            <a:srgbClr val="4A4B4C"/>
                          </a:solidFill>
                          <a:latin typeface="Noto Sans"/>
                          <a:cs typeface="Noto Sans"/>
                        </a:rPr>
                        <a:t>2</a:t>
                      </a:r>
                      <a:endParaRPr sz="1400" dirty="0">
                        <a:latin typeface="Noto Sans"/>
                        <a:cs typeface="Noto Sans"/>
                      </a:endParaRPr>
                    </a:p>
                  </a:txBody>
                  <a:tcPr marL="0" marR="0" marT="6350" marB="0"/>
                </a:tc>
                <a:tc>
                  <a:txBody>
                    <a:bodyPr/>
                    <a:lstStyle/>
                    <a:p>
                      <a:pPr marL="255270">
                        <a:lnSpc>
                          <a:spcPct val="100000"/>
                        </a:lnSpc>
                        <a:spcBef>
                          <a:spcPts val="440"/>
                        </a:spcBef>
                      </a:pPr>
                      <a:r>
                        <a:rPr sz="1400" spc="-10" dirty="0">
                          <a:solidFill>
                            <a:srgbClr val="4A4B4C"/>
                          </a:solidFill>
                          <a:latin typeface="Noto Sans"/>
                          <a:cs typeface="Noto Sans"/>
                        </a:rPr>
                        <a:t>Στόχοι</a:t>
                      </a:r>
                      <a:endParaRPr sz="1400" dirty="0">
                        <a:latin typeface="Noto Sans"/>
                        <a:cs typeface="Noto Sans"/>
                      </a:endParaRPr>
                    </a:p>
                    <a:p>
                      <a:pPr marL="255270">
                        <a:lnSpc>
                          <a:spcPct val="100000"/>
                        </a:lnSpc>
                        <a:spcBef>
                          <a:spcPts val="919"/>
                        </a:spcBef>
                      </a:pPr>
                      <a:r>
                        <a:rPr sz="1400" spc="-15" dirty="0">
                          <a:solidFill>
                            <a:srgbClr val="4A4B4C"/>
                          </a:solidFill>
                          <a:latin typeface="Noto Sans"/>
                          <a:cs typeface="Noto Sans"/>
                        </a:rPr>
                        <a:t>Εμπόδια </a:t>
                      </a:r>
                      <a:r>
                        <a:rPr sz="1400" spc="-5" dirty="0">
                          <a:solidFill>
                            <a:srgbClr val="4A4B4C"/>
                          </a:solidFill>
                          <a:latin typeface="Noto Sans"/>
                          <a:cs typeface="Noto Sans"/>
                        </a:rPr>
                        <a:t>&amp; </a:t>
                      </a:r>
                      <a:r>
                        <a:rPr sz="1400" spc="-10" dirty="0">
                          <a:solidFill>
                            <a:srgbClr val="4A4B4C"/>
                          </a:solidFill>
                          <a:latin typeface="Noto Sans"/>
                          <a:cs typeface="Noto Sans"/>
                        </a:rPr>
                        <a:t>Προϋποθέσεις /</a:t>
                      </a:r>
                      <a:r>
                        <a:rPr sz="1400" spc="15" dirty="0">
                          <a:solidFill>
                            <a:srgbClr val="4A4B4C"/>
                          </a:solidFill>
                          <a:latin typeface="Noto Sans"/>
                          <a:cs typeface="Noto Sans"/>
                        </a:rPr>
                        <a:t> </a:t>
                      </a:r>
                      <a:r>
                        <a:rPr sz="1400" spc="-10" dirty="0">
                          <a:solidFill>
                            <a:srgbClr val="4A4B4C"/>
                          </a:solidFill>
                          <a:latin typeface="Noto Sans"/>
                          <a:cs typeface="Noto Sans"/>
                        </a:rPr>
                        <a:t>Κύκλος</a:t>
                      </a:r>
                      <a:endParaRPr sz="1400" dirty="0">
                        <a:latin typeface="Noto Sans"/>
                        <a:cs typeface="Noto Sans"/>
                      </a:endParaRPr>
                    </a:p>
                  </a:txBody>
                  <a:tcPr marL="0" marR="0" marT="55880" marB="0"/>
                </a:tc>
                <a:extLst>
                  <a:ext uri="{0D108BD9-81ED-4DB2-BD59-A6C34878D82A}">
                    <a16:rowId xmlns:a16="http://schemas.microsoft.com/office/drawing/2014/main" val="10004"/>
                  </a:ext>
                </a:extLst>
              </a:tr>
              <a:tr h="330193">
                <a:tc>
                  <a:txBody>
                    <a:bodyPr/>
                    <a:lstStyle/>
                    <a:p>
                      <a:pPr marL="31750">
                        <a:lnSpc>
                          <a:spcPct val="100000"/>
                        </a:lnSpc>
                        <a:spcBef>
                          <a:spcPts val="440"/>
                        </a:spcBef>
                      </a:pPr>
                      <a:r>
                        <a:rPr lang="el-GR" sz="1400" b="1" spc="-5" dirty="0">
                          <a:solidFill>
                            <a:srgbClr val="4A4B4C"/>
                          </a:solidFill>
                          <a:latin typeface="Noto Sans"/>
                          <a:cs typeface="Noto Sans"/>
                        </a:rPr>
                        <a:t>03</a:t>
                      </a:r>
                      <a:endParaRPr sz="1400" dirty="0">
                        <a:latin typeface="Noto Sans"/>
                        <a:cs typeface="Noto Sans"/>
                      </a:endParaRPr>
                    </a:p>
                  </a:txBody>
                  <a:tcPr marL="0" marR="0" marT="55880" marB="0"/>
                </a:tc>
                <a:tc>
                  <a:txBody>
                    <a:bodyPr/>
                    <a:lstStyle/>
                    <a:p>
                      <a:pPr marL="255270">
                        <a:lnSpc>
                          <a:spcPct val="100000"/>
                        </a:lnSpc>
                        <a:spcBef>
                          <a:spcPts val="440"/>
                        </a:spcBef>
                      </a:pPr>
                      <a:r>
                        <a:rPr sz="1400" spc="-10" dirty="0">
                          <a:solidFill>
                            <a:srgbClr val="4A4B4C"/>
                          </a:solidFill>
                          <a:latin typeface="Noto Sans"/>
                          <a:cs typeface="Noto Sans"/>
                        </a:rPr>
                        <a:t>Low Context </a:t>
                      </a:r>
                      <a:r>
                        <a:rPr sz="1400" spc="-5" dirty="0">
                          <a:solidFill>
                            <a:srgbClr val="4A4B4C"/>
                          </a:solidFill>
                          <a:latin typeface="Noto Sans"/>
                          <a:cs typeface="Noto Sans"/>
                        </a:rPr>
                        <a:t>E.</a:t>
                      </a:r>
                      <a:r>
                        <a:rPr sz="1400" spc="10" dirty="0">
                          <a:solidFill>
                            <a:srgbClr val="4A4B4C"/>
                          </a:solidFill>
                          <a:latin typeface="Noto Sans"/>
                          <a:cs typeface="Noto Sans"/>
                        </a:rPr>
                        <a:t> </a:t>
                      </a:r>
                      <a:r>
                        <a:rPr sz="1400" spc="-10" dirty="0">
                          <a:solidFill>
                            <a:srgbClr val="4A4B4C"/>
                          </a:solidFill>
                          <a:latin typeface="Noto Sans"/>
                          <a:cs typeface="Noto Sans"/>
                        </a:rPr>
                        <a:t>Hall</a:t>
                      </a:r>
                      <a:endParaRPr sz="1400" dirty="0">
                        <a:latin typeface="Noto Sans"/>
                        <a:cs typeface="Noto Sans"/>
                      </a:endParaRPr>
                    </a:p>
                  </a:txBody>
                  <a:tcPr marL="0" marR="0" marT="55880" marB="0"/>
                </a:tc>
                <a:extLst>
                  <a:ext uri="{0D108BD9-81ED-4DB2-BD59-A6C34878D82A}">
                    <a16:rowId xmlns:a16="http://schemas.microsoft.com/office/drawing/2014/main" val="10005"/>
                  </a:ext>
                </a:extLst>
              </a:tr>
              <a:tr h="330206">
                <a:tc>
                  <a:txBody>
                    <a:bodyPr/>
                    <a:lstStyle/>
                    <a:p>
                      <a:pPr marL="31750">
                        <a:lnSpc>
                          <a:spcPct val="100000"/>
                        </a:lnSpc>
                        <a:spcBef>
                          <a:spcPts val="440"/>
                        </a:spcBef>
                      </a:pPr>
                      <a:r>
                        <a:rPr lang="el-GR" sz="1400" b="1" spc="-5" dirty="0">
                          <a:solidFill>
                            <a:srgbClr val="4A4B4C"/>
                          </a:solidFill>
                          <a:latin typeface="Noto Sans"/>
                          <a:cs typeface="Noto Sans"/>
                        </a:rPr>
                        <a:t>04</a:t>
                      </a:r>
                      <a:endParaRPr sz="1400" dirty="0">
                        <a:latin typeface="Noto Sans"/>
                        <a:cs typeface="Noto Sans"/>
                      </a:endParaRPr>
                    </a:p>
                  </a:txBody>
                  <a:tcPr marL="0" marR="0" marT="55880" marB="0"/>
                </a:tc>
                <a:tc>
                  <a:txBody>
                    <a:bodyPr/>
                    <a:lstStyle/>
                    <a:p>
                      <a:pPr marL="255270">
                        <a:lnSpc>
                          <a:spcPct val="100000"/>
                        </a:lnSpc>
                        <a:spcBef>
                          <a:spcPts val="440"/>
                        </a:spcBef>
                      </a:pPr>
                      <a:r>
                        <a:rPr sz="1400" spc="-10" dirty="0">
                          <a:solidFill>
                            <a:srgbClr val="4A4B4C"/>
                          </a:solidFill>
                          <a:latin typeface="Noto Sans"/>
                          <a:cs typeface="Noto Sans"/>
                        </a:rPr>
                        <a:t>Βασικές αρχές /</a:t>
                      </a:r>
                      <a:r>
                        <a:rPr sz="1400" spc="10" dirty="0">
                          <a:solidFill>
                            <a:srgbClr val="4A4B4C"/>
                          </a:solidFill>
                          <a:latin typeface="Noto Sans"/>
                          <a:cs typeface="Noto Sans"/>
                        </a:rPr>
                        <a:t> </a:t>
                      </a:r>
                      <a:r>
                        <a:rPr sz="1400" spc="-10" dirty="0">
                          <a:solidFill>
                            <a:srgbClr val="4A4B4C"/>
                          </a:solidFill>
                          <a:latin typeface="Noto Sans"/>
                          <a:cs typeface="Noto Sans"/>
                        </a:rPr>
                        <a:t>Στρατηγικές</a:t>
                      </a:r>
                      <a:endParaRPr sz="1400">
                        <a:latin typeface="Noto Sans"/>
                        <a:cs typeface="Noto Sans"/>
                      </a:endParaRPr>
                    </a:p>
                  </a:txBody>
                  <a:tcPr marL="0" marR="0" marT="55880" marB="0"/>
                </a:tc>
                <a:extLst>
                  <a:ext uri="{0D108BD9-81ED-4DB2-BD59-A6C34878D82A}">
                    <a16:rowId xmlns:a16="http://schemas.microsoft.com/office/drawing/2014/main" val="10006"/>
                  </a:ext>
                </a:extLst>
              </a:tr>
              <a:tr h="330206">
                <a:tc>
                  <a:txBody>
                    <a:bodyPr/>
                    <a:lstStyle/>
                    <a:p>
                      <a:pPr marL="31750">
                        <a:lnSpc>
                          <a:spcPct val="100000"/>
                        </a:lnSpc>
                        <a:spcBef>
                          <a:spcPts val="440"/>
                        </a:spcBef>
                      </a:pPr>
                      <a:r>
                        <a:rPr lang="el-GR" sz="1400" b="1" spc="-5" dirty="0">
                          <a:solidFill>
                            <a:srgbClr val="4A4B4C"/>
                          </a:solidFill>
                          <a:latin typeface="Noto Sans"/>
                          <a:cs typeface="Noto Sans"/>
                        </a:rPr>
                        <a:t>05</a:t>
                      </a:r>
                      <a:endParaRPr sz="1400" dirty="0">
                        <a:latin typeface="Noto Sans"/>
                        <a:cs typeface="Noto Sans"/>
                      </a:endParaRPr>
                    </a:p>
                  </a:txBody>
                  <a:tcPr marL="0" marR="0" marT="55880" marB="0"/>
                </a:tc>
                <a:tc>
                  <a:txBody>
                    <a:bodyPr/>
                    <a:lstStyle/>
                    <a:p>
                      <a:pPr marL="255270">
                        <a:lnSpc>
                          <a:spcPct val="100000"/>
                        </a:lnSpc>
                        <a:spcBef>
                          <a:spcPts val="440"/>
                        </a:spcBef>
                      </a:pPr>
                      <a:r>
                        <a:rPr sz="1400" spc="-10" dirty="0">
                          <a:solidFill>
                            <a:srgbClr val="4A4B4C"/>
                          </a:solidFill>
                          <a:latin typeface="Noto Sans"/>
                          <a:cs typeface="Noto Sans"/>
                        </a:rPr>
                        <a:t>Πολιτισμικες πτυχες που πρεπει να</a:t>
                      </a:r>
                      <a:r>
                        <a:rPr sz="1400" spc="35" dirty="0">
                          <a:solidFill>
                            <a:srgbClr val="4A4B4C"/>
                          </a:solidFill>
                          <a:latin typeface="Noto Sans"/>
                          <a:cs typeface="Noto Sans"/>
                        </a:rPr>
                        <a:t> </a:t>
                      </a:r>
                      <a:r>
                        <a:rPr sz="1400" spc="-15" dirty="0">
                          <a:solidFill>
                            <a:srgbClr val="4A4B4C"/>
                          </a:solidFill>
                          <a:latin typeface="Noto Sans"/>
                          <a:cs typeface="Noto Sans"/>
                        </a:rPr>
                        <a:t>λαμβανονται</a:t>
                      </a:r>
                      <a:endParaRPr sz="1400">
                        <a:latin typeface="Noto Sans"/>
                        <a:cs typeface="Noto Sans"/>
                      </a:endParaRPr>
                    </a:p>
                  </a:txBody>
                  <a:tcPr marL="0" marR="0" marT="55880" marB="0"/>
                </a:tc>
                <a:extLst>
                  <a:ext uri="{0D108BD9-81ED-4DB2-BD59-A6C34878D82A}">
                    <a16:rowId xmlns:a16="http://schemas.microsoft.com/office/drawing/2014/main" val="10007"/>
                  </a:ext>
                </a:extLst>
              </a:tr>
              <a:tr h="660393">
                <a:tc>
                  <a:txBody>
                    <a:bodyPr/>
                    <a:lstStyle/>
                    <a:p>
                      <a:pPr>
                        <a:lnSpc>
                          <a:spcPct val="100000"/>
                        </a:lnSpc>
                        <a:spcBef>
                          <a:spcPts val="50"/>
                        </a:spcBef>
                      </a:pPr>
                      <a:endParaRPr sz="2600" dirty="0">
                        <a:latin typeface="Times New Roman"/>
                        <a:cs typeface="Times New Roman"/>
                      </a:endParaRPr>
                    </a:p>
                    <a:p>
                      <a:pPr marL="31750">
                        <a:lnSpc>
                          <a:spcPct val="100000"/>
                        </a:lnSpc>
                      </a:pPr>
                      <a:r>
                        <a:rPr lang="el-GR" sz="1400" b="1" spc="-5" dirty="0">
                          <a:solidFill>
                            <a:srgbClr val="4A4B4C"/>
                          </a:solidFill>
                          <a:latin typeface="Noto Sans"/>
                          <a:cs typeface="Noto Sans"/>
                        </a:rPr>
                        <a:t>06</a:t>
                      </a:r>
                      <a:endParaRPr sz="1400" dirty="0">
                        <a:latin typeface="Noto Sans"/>
                        <a:cs typeface="Noto Sans"/>
                      </a:endParaRPr>
                    </a:p>
                  </a:txBody>
                  <a:tcPr marL="0" marR="0" marT="6350" marB="0"/>
                </a:tc>
                <a:tc>
                  <a:txBody>
                    <a:bodyPr/>
                    <a:lstStyle/>
                    <a:p>
                      <a:pPr marL="255270">
                        <a:lnSpc>
                          <a:spcPct val="100000"/>
                        </a:lnSpc>
                        <a:spcBef>
                          <a:spcPts val="440"/>
                        </a:spcBef>
                      </a:pPr>
                      <a:r>
                        <a:rPr sz="1400" spc="-10" dirty="0">
                          <a:solidFill>
                            <a:srgbClr val="4A4B4C"/>
                          </a:solidFill>
                          <a:latin typeface="Noto Sans"/>
                          <a:cs typeface="Noto Sans"/>
                        </a:rPr>
                        <a:t>υποψη στη μη </a:t>
                      </a:r>
                      <a:r>
                        <a:rPr sz="1400" spc="-20" dirty="0">
                          <a:solidFill>
                            <a:srgbClr val="4A4B4C"/>
                          </a:solidFill>
                          <a:latin typeface="Noto Sans"/>
                          <a:cs typeface="Noto Sans"/>
                        </a:rPr>
                        <a:t>λεκτικη</a:t>
                      </a:r>
                      <a:r>
                        <a:rPr sz="1400" spc="15" dirty="0">
                          <a:solidFill>
                            <a:srgbClr val="4A4B4C"/>
                          </a:solidFill>
                          <a:latin typeface="Noto Sans"/>
                          <a:cs typeface="Noto Sans"/>
                        </a:rPr>
                        <a:t> </a:t>
                      </a:r>
                      <a:r>
                        <a:rPr sz="1400" spc="-20" dirty="0">
                          <a:solidFill>
                            <a:srgbClr val="4A4B4C"/>
                          </a:solidFill>
                          <a:latin typeface="Noto Sans"/>
                          <a:cs typeface="Noto Sans"/>
                        </a:rPr>
                        <a:t>επικοινωνια</a:t>
                      </a:r>
                      <a:endParaRPr sz="1400" dirty="0">
                        <a:latin typeface="Noto Sans"/>
                        <a:cs typeface="Noto Sans"/>
                      </a:endParaRPr>
                    </a:p>
                    <a:p>
                      <a:pPr marL="255270">
                        <a:lnSpc>
                          <a:spcPct val="100000"/>
                        </a:lnSpc>
                        <a:spcBef>
                          <a:spcPts val="919"/>
                        </a:spcBef>
                      </a:pPr>
                      <a:r>
                        <a:rPr sz="1400" spc="-10" dirty="0" err="1">
                          <a:solidFill>
                            <a:srgbClr val="4A4B4C"/>
                          </a:solidFill>
                          <a:latin typeface="Noto Sans"/>
                          <a:cs typeface="Noto Sans"/>
                        </a:rPr>
                        <a:t>Πολιτισ</a:t>
                      </a:r>
                      <a:r>
                        <a:rPr lang="el-GR" sz="1400" spc="-10" dirty="0">
                          <a:solidFill>
                            <a:srgbClr val="4A4B4C"/>
                          </a:solidFill>
                          <a:latin typeface="Noto Sans"/>
                          <a:cs typeface="Noto Sans"/>
                        </a:rPr>
                        <a:t>μ</a:t>
                      </a:r>
                      <a:r>
                        <a:rPr sz="1400" spc="-10" dirty="0" err="1">
                          <a:solidFill>
                            <a:srgbClr val="4A4B4C"/>
                          </a:solidFill>
                          <a:latin typeface="Noto Sans"/>
                          <a:cs typeface="Noto Sans"/>
                        </a:rPr>
                        <a:t>ικές</a:t>
                      </a:r>
                      <a:r>
                        <a:rPr sz="1400" spc="-10" dirty="0">
                          <a:solidFill>
                            <a:srgbClr val="4A4B4C"/>
                          </a:solidFill>
                          <a:latin typeface="Noto Sans"/>
                          <a:cs typeface="Noto Sans"/>
                        </a:rPr>
                        <a:t> </a:t>
                      </a:r>
                      <a:r>
                        <a:rPr sz="1400" spc="-15" dirty="0">
                          <a:solidFill>
                            <a:srgbClr val="4A4B4C"/>
                          </a:solidFill>
                          <a:latin typeface="Noto Sans"/>
                          <a:cs typeface="Noto Sans"/>
                        </a:rPr>
                        <a:t>διαστάσεις </a:t>
                      </a:r>
                      <a:r>
                        <a:rPr sz="1400" spc="-10" dirty="0">
                          <a:solidFill>
                            <a:srgbClr val="4A4B4C"/>
                          </a:solidFill>
                          <a:latin typeface="Noto Sans"/>
                          <a:cs typeface="Noto Sans"/>
                        </a:rPr>
                        <a:t>του</a:t>
                      </a:r>
                      <a:r>
                        <a:rPr sz="1400" spc="10" dirty="0">
                          <a:solidFill>
                            <a:srgbClr val="4A4B4C"/>
                          </a:solidFill>
                          <a:latin typeface="Noto Sans"/>
                          <a:cs typeface="Noto Sans"/>
                        </a:rPr>
                        <a:t> </a:t>
                      </a:r>
                      <a:r>
                        <a:rPr sz="1400" spc="-5" dirty="0">
                          <a:solidFill>
                            <a:srgbClr val="4A4B4C"/>
                          </a:solidFill>
                          <a:latin typeface="Noto Sans"/>
                          <a:cs typeface="Noto Sans"/>
                        </a:rPr>
                        <a:t>Hofstede</a:t>
                      </a:r>
                      <a:endParaRPr sz="1400" dirty="0">
                        <a:latin typeface="Noto Sans"/>
                        <a:cs typeface="Noto Sans"/>
                      </a:endParaRPr>
                    </a:p>
                  </a:txBody>
                  <a:tcPr marL="0" marR="0" marT="55880" marB="0"/>
                </a:tc>
                <a:extLst>
                  <a:ext uri="{0D108BD9-81ED-4DB2-BD59-A6C34878D82A}">
                    <a16:rowId xmlns:a16="http://schemas.microsoft.com/office/drawing/2014/main" val="10008"/>
                  </a:ext>
                </a:extLst>
              </a:tr>
              <a:tr h="495306">
                <a:tc>
                  <a:txBody>
                    <a:bodyPr/>
                    <a:lstStyle/>
                    <a:p>
                      <a:pPr marL="31750">
                        <a:lnSpc>
                          <a:spcPct val="100000"/>
                        </a:lnSpc>
                        <a:spcBef>
                          <a:spcPts val="440"/>
                        </a:spcBef>
                      </a:pPr>
                      <a:r>
                        <a:rPr lang="el-GR" sz="1400" b="1" spc="-5" dirty="0">
                          <a:solidFill>
                            <a:srgbClr val="4A4B4C"/>
                          </a:solidFill>
                          <a:latin typeface="Noto Sans"/>
                          <a:cs typeface="Noto Sans"/>
                        </a:rPr>
                        <a:t>07</a:t>
                      </a:r>
                      <a:endParaRPr sz="1400" dirty="0">
                        <a:latin typeface="Noto Sans"/>
                        <a:cs typeface="Noto Sans"/>
                      </a:endParaRPr>
                    </a:p>
                  </a:txBody>
                  <a:tcPr marL="0" marR="0" marT="55880" marB="0"/>
                </a:tc>
                <a:tc>
                  <a:txBody>
                    <a:bodyPr/>
                    <a:lstStyle/>
                    <a:p>
                      <a:pPr marL="255270">
                        <a:lnSpc>
                          <a:spcPct val="100000"/>
                        </a:lnSpc>
                        <a:spcBef>
                          <a:spcPts val="440"/>
                        </a:spcBef>
                      </a:pPr>
                      <a:r>
                        <a:rPr sz="1400" spc="-10" dirty="0">
                          <a:solidFill>
                            <a:srgbClr val="4A4B4C"/>
                          </a:solidFill>
                          <a:latin typeface="Noto Sans"/>
                          <a:cs typeface="Noto Sans"/>
                        </a:rPr>
                        <a:t>Πηγες /</a:t>
                      </a:r>
                      <a:r>
                        <a:rPr sz="1400" dirty="0">
                          <a:solidFill>
                            <a:srgbClr val="4A4B4C"/>
                          </a:solidFill>
                          <a:latin typeface="Noto Sans"/>
                          <a:cs typeface="Noto Sans"/>
                        </a:rPr>
                        <a:t> </a:t>
                      </a:r>
                      <a:r>
                        <a:rPr sz="1400" spc="-10" dirty="0">
                          <a:solidFill>
                            <a:srgbClr val="4A4B4C"/>
                          </a:solidFill>
                          <a:latin typeface="Noto Sans"/>
                          <a:cs typeface="Noto Sans"/>
                        </a:rPr>
                        <a:t>Αναφορες</a:t>
                      </a:r>
                      <a:endParaRPr sz="1400" dirty="0">
                        <a:latin typeface="Noto Sans"/>
                        <a:cs typeface="Noto Sans"/>
                      </a:endParaRPr>
                    </a:p>
                  </a:txBody>
                  <a:tcPr marL="0" marR="0" marT="55880" marB="0"/>
                </a:tc>
                <a:extLst>
                  <a:ext uri="{0D108BD9-81ED-4DB2-BD59-A6C34878D82A}">
                    <a16:rowId xmlns:a16="http://schemas.microsoft.com/office/drawing/2014/main" val="10009"/>
                  </a:ext>
                </a:extLst>
              </a:tr>
              <a:tr h="495293">
                <a:tc>
                  <a:txBody>
                    <a:bodyPr/>
                    <a:lstStyle/>
                    <a:p>
                      <a:pPr>
                        <a:lnSpc>
                          <a:spcPct val="100000"/>
                        </a:lnSpc>
                        <a:spcBef>
                          <a:spcPts val="15"/>
                        </a:spcBef>
                      </a:pPr>
                      <a:endParaRPr sz="1500" dirty="0">
                        <a:latin typeface="Times New Roman"/>
                        <a:cs typeface="Times New Roman"/>
                      </a:endParaRPr>
                    </a:p>
                    <a:p>
                      <a:pPr marL="31750">
                        <a:lnSpc>
                          <a:spcPct val="100000"/>
                        </a:lnSpc>
                      </a:pPr>
                      <a:r>
                        <a:rPr sz="1400" b="1" spc="-5" dirty="0">
                          <a:solidFill>
                            <a:srgbClr val="4A4B4C"/>
                          </a:solidFill>
                          <a:latin typeface="Noto Sans"/>
                          <a:cs typeface="Noto Sans"/>
                        </a:rPr>
                        <a:t>16</a:t>
                      </a:r>
                      <a:endParaRPr sz="1400" dirty="0">
                        <a:latin typeface="Noto Sans"/>
                        <a:cs typeface="Noto Sans"/>
                      </a:endParaRPr>
                    </a:p>
                  </a:txBody>
                  <a:tcPr marL="0" marR="0" marT="1905" marB="0"/>
                </a:tc>
                <a:tc>
                  <a:txBody>
                    <a:bodyPr/>
                    <a:lstStyle/>
                    <a:p>
                      <a:pPr>
                        <a:lnSpc>
                          <a:spcPct val="100000"/>
                        </a:lnSpc>
                        <a:spcBef>
                          <a:spcPts val="15"/>
                        </a:spcBef>
                      </a:pPr>
                      <a:endParaRPr sz="1500" dirty="0">
                        <a:latin typeface="Times New Roman"/>
                        <a:cs typeface="Times New Roman"/>
                      </a:endParaRPr>
                    </a:p>
                    <a:p>
                      <a:pPr marL="255270">
                        <a:lnSpc>
                          <a:spcPct val="100000"/>
                        </a:lnSpc>
                      </a:pPr>
                      <a:r>
                        <a:rPr sz="1400" dirty="0">
                          <a:solidFill>
                            <a:srgbClr val="4A4B4C"/>
                          </a:solidFill>
                          <a:latin typeface="Noto Sans"/>
                          <a:cs typeface="Noto Sans"/>
                        </a:rPr>
                        <a:t>— </a:t>
                      </a:r>
                      <a:r>
                        <a:rPr sz="1400" spc="-5" dirty="0">
                          <a:solidFill>
                            <a:srgbClr val="4A4B4C"/>
                          </a:solidFill>
                          <a:latin typeface="Noto Sans"/>
                          <a:cs typeface="Noto Sans"/>
                        </a:rPr>
                        <a:t>ΜΕΡΟΣ Β: </a:t>
                      </a:r>
                      <a:r>
                        <a:rPr sz="1400" spc="-30" dirty="0">
                          <a:solidFill>
                            <a:srgbClr val="4A4B4C"/>
                          </a:solidFill>
                          <a:latin typeface="Noto Sans"/>
                          <a:cs typeface="Noto Sans"/>
                        </a:rPr>
                        <a:t>ΔΙΑΠΟΛΙΤΙΣΜΙΚΗ</a:t>
                      </a:r>
                      <a:r>
                        <a:rPr sz="1400" dirty="0">
                          <a:solidFill>
                            <a:srgbClr val="4A4B4C"/>
                          </a:solidFill>
                          <a:latin typeface="Noto Sans"/>
                          <a:cs typeface="Noto Sans"/>
                        </a:rPr>
                        <a:t> </a:t>
                      </a:r>
                      <a:r>
                        <a:rPr lang="el-GR" sz="1400" spc="-15" dirty="0">
                          <a:solidFill>
                            <a:srgbClr val="4A4B4C"/>
                          </a:solidFill>
                          <a:latin typeface="Noto Sans"/>
                          <a:cs typeface="Noto Sans"/>
                        </a:rPr>
                        <a:t>ΙΚΑΝΟΤΗΤΑ</a:t>
                      </a:r>
                      <a:endParaRPr sz="1400" dirty="0">
                        <a:latin typeface="Noto Sans"/>
                        <a:cs typeface="Noto Sans"/>
                      </a:endParaRPr>
                    </a:p>
                  </a:txBody>
                  <a:tcPr marL="0" marR="0" marT="1905" marB="0"/>
                </a:tc>
                <a:extLst>
                  <a:ext uri="{0D108BD9-81ED-4DB2-BD59-A6C34878D82A}">
                    <a16:rowId xmlns:a16="http://schemas.microsoft.com/office/drawing/2014/main" val="10010"/>
                  </a:ext>
                </a:extLst>
              </a:tr>
              <a:tr h="660406">
                <a:tc>
                  <a:txBody>
                    <a:bodyPr/>
                    <a:lstStyle/>
                    <a:p>
                      <a:pPr>
                        <a:lnSpc>
                          <a:spcPct val="100000"/>
                        </a:lnSpc>
                        <a:spcBef>
                          <a:spcPts val="50"/>
                        </a:spcBef>
                      </a:pPr>
                      <a:endParaRPr sz="2600">
                        <a:latin typeface="Times New Roman"/>
                        <a:cs typeface="Times New Roman"/>
                      </a:endParaRPr>
                    </a:p>
                    <a:p>
                      <a:pPr marL="31750">
                        <a:lnSpc>
                          <a:spcPct val="100000"/>
                        </a:lnSpc>
                      </a:pPr>
                      <a:r>
                        <a:rPr sz="1400" b="1" spc="-5" dirty="0">
                          <a:solidFill>
                            <a:srgbClr val="4A4B4C"/>
                          </a:solidFill>
                          <a:latin typeface="Noto Sans"/>
                          <a:cs typeface="Noto Sans"/>
                        </a:rPr>
                        <a:t>18</a:t>
                      </a:r>
                      <a:endParaRPr sz="1400">
                        <a:latin typeface="Noto Sans"/>
                        <a:cs typeface="Noto Sans"/>
                      </a:endParaRPr>
                    </a:p>
                  </a:txBody>
                  <a:tcPr marL="0" marR="0" marT="6350" marB="0"/>
                </a:tc>
                <a:tc>
                  <a:txBody>
                    <a:bodyPr/>
                    <a:lstStyle/>
                    <a:p>
                      <a:pPr marL="255270">
                        <a:lnSpc>
                          <a:spcPct val="100000"/>
                        </a:lnSpc>
                        <a:spcBef>
                          <a:spcPts val="440"/>
                        </a:spcBef>
                      </a:pPr>
                      <a:r>
                        <a:rPr sz="1400" spc="-15" dirty="0">
                          <a:solidFill>
                            <a:srgbClr val="4A4B4C"/>
                          </a:solidFill>
                          <a:latin typeface="Noto Sans"/>
                          <a:cs typeface="Noto Sans"/>
                        </a:rPr>
                        <a:t>Εισαγωγη </a:t>
                      </a:r>
                      <a:r>
                        <a:rPr sz="1400" spc="-10" dirty="0">
                          <a:solidFill>
                            <a:srgbClr val="4A4B4C"/>
                          </a:solidFill>
                          <a:latin typeface="Noto Sans"/>
                          <a:cs typeface="Noto Sans"/>
                        </a:rPr>
                        <a:t>/</a:t>
                      </a:r>
                      <a:r>
                        <a:rPr sz="1400" dirty="0">
                          <a:solidFill>
                            <a:srgbClr val="4A4B4C"/>
                          </a:solidFill>
                          <a:latin typeface="Noto Sans"/>
                          <a:cs typeface="Noto Sans"/>
                        </a:rPr>
                        <a:t> </a:t>
                      </a:r>
                      <a:r>
                        <a:rPr sz="1400" spc="-5" dirty="0">
                          <a:solidFill>
                            <a:srgbClr val="4A4B4C"/>
                          </a:solidFill>
                          <a:latin typeface="Noto Sans"/>
                          <a:cs typeface="Noto Sans"/>
                        </a:rPr>
                        <a:t>Ορισμος</a:t>
                      </a:r>
                      <a:endParaRPr sz="1400">
                        <a:latin typeface="Noto Sans"/>
                        <a:cs typeface="Noto Sans"/>
                      </a:endParaRPr>
                    </a:p>
                    <a:p>
                      <a:pPr marL="255270">
                        <a:lnSpc>
                          <a:spcPct val="100000"/>
                        </a:lnSpc>
                        <a:spcBef>
                          <a:spcPts val="919"/>
                        </a:spcBef>
                      </a:pPr>
                      <a:r>
                        <a:rPr sz="1400" spc="-5" dirty="0">
                          <a:solidFill>
                            <a:srgbClr val="4A4B4C"/>
                          </a:solidFill>
                          <a:latin typeface="Noto Sans"/>
                          <a:cs typeface="Noto Sans"/>
                        </a:rPr>
                        <a:t>Ορισμος </a:t>
                      </a:r>
                      <a:r>
                        <a:rPr sz="1400" spc="-15" dirty="0">
                          <a:solidFill>
                            <a:srgbClr val="4A4B4C"/>
                          </a:solidFill>
                          <a:latin typeface="Noto Sans"/>
                          <a:cs typeface="Noto Sans"/>
                        </a:rPr>
                        <a:t>Εργασιας</a:t>
                      </a:r>
                      <a:endParaRPr sz="1400">
                        <a:latin typeface="Noto Sans"/>
                        <a:cs typeface="Noto Sans"/>
                      </a:endParaRPr>
                    </a:p>
                  </a:txBody>
                  <a:tcPr marL="0" marR="0" marT="55880" marB="0"/>
                </a:tc>
                <a:extLst>
                  <a:ext uri="{0D108BD9-81ED-4DB2-BD59-A6C34878D82A}">
                    <a16:rowId xmlns:a16="http://schemas.microsoft.com/office/drawing/2014/main" val="10011"/>
                  </a:ext>
                </a:extLst>
              </a:tr>
              <a:tr h="330200">
                <a:tc>
                  <a:txBody>
                    <a:bodyPr/>
                    <a:lstStyle/>
                    <a:p>
                      <a:pPr marL="31750">
                        <a:lnSpc>
                          <a:spcPct val="100000"/>
                        </a:lnSpc>
                        <a:spcBef>
                          <a:spcPts val="440"/>
                        </a:spcBef>
                      </a:pPr>
                      <a:r>
                        <a:rPr sz="1400" b="1" spc="-5" dirty="0">
                          <a:solidFill>
                            <a:srgbClr val="4A4B4C"/>
                          </a:solidFill>
                          <a:latin typeface="Noto Sans"/>
                          <a:cs typeface="Noto Sans"/>
                        </a:rPr>
                        <a:t>19</a:t>
                      </a:r>
                      <a:endParaRPr sz="1400">
                        <a:latin typeface="Noto Sans"/>
                        <a:cs typeface="Noto Sans"/>
                      </a:endParaRPr>
                    </a:p>
                  </a:txBody>
                  <a:tcPr marL="0" marR="0" marT="55880" marB="0"/>
                </a:tc>
                <a:tc>
                  <a:txBody>
                    <a:bodyPr/>
                    <a:lstStyle/>
                    <a:p>
                      <a:pPr marL="255270">
                        <a:lnSpc>
                          <a:spcPct val="100000"/>
                        </a:lnSpc>
                        <a:spcBef>
                          <a:spcPts val="440"/>
                        </a:spcBef>
                      </a:pPr>
                      <a:r>
                        <a:rPr sz="1400" spc="-10" dirty="0" err="1">
                          <a:solidFill>
                            <a:srgbClr val="4A4B4C"/>
                          </a:solidFill>
                          <a:latin typeface="Noto Sans"/>
                          <a:cs typeface="Noto Sans"/>
                        </a:rPr>
                        <a:t>Συστ</a:t>
                      </a:r>
                      <a:r>
                        <a:rPr sz="1400" spc="-10" dirty="0">
                          <a:solidFill>
                            <a:srgbClr val="4A4B4C"/>
                          </a:solidFill>
                          <a:latin typeface="Noto Sans"/>
                          <a:cs typeface="Noto Sans"/>
                        </a:rPr>
                        <a:t>ατικα</a:t>
                      </a:r>
                      <a:r>
                        <a:rPr sz="1400" spc="-5" dirty="0">
                          <a:solidFill>
                            <a:srgbClr val="4A4B4C"/>
                          </a:solidFill>
                          <a:latin typeface="Noto Sans"/>
                          <a:cs typeface="Noto Sans"/>
                        </a:rPr>
                        <a:t> </a:t>
                      </a:r>
                      <a:r>
                        <a:rPr sz="1400" spc="-10" dirty="0">
                          <a:solidFill>
                            <a:srgbClr val="4A4B4C"/>
                          </a:solidFill>
                          <a:latin typeface="Noto Sans"/>
                          <a:cs typeface="Noto Sans"/>
                        </a:rPr>
                        <a:t>Στοιχεια</a:t>
                      </a:r>
                      <a:endParaRPr sz="1400" dirty="0">
                        <a:latin typeface="Noto Sans"/>
                        <a:cs typeface="Noto Sans"/>
                      </a:endParaRPr>
                    </a:p>
                  </a:txBody>
                  <a:tcPr marL="0" marR="0" marT="55880" marB="0"/>
                </a:tc>
                <a:extLst>
                  <a:ext uri="{0D108BD9-81ED-4DB2-BD59-A6C34878D82A}">
                    <a16:rowId xmlns:a16="http://schemas.microsoft.com/office/drawing/2014/main" val="10012"/>
                  </a:ext>
                </a:extLst>
              </a:tr>
              <a:tr h="330193">
                <a:tc>
                  <a:txBody>
                    <a:bodyPr/>
                    <a:lstStyle/>
                    <a:p>
                      <a:pPr marL="31750">
                        <a:lnSpc>
                          <a:spcPct val="100000"/>
                        </a:lnSpc>
                        <a:spcBef>
                          <a:spcPts val="440"/>
                        </a:spcBef>
                      </a:pPr>
                      <a:r>
                        <a:rPr sz="1400" b="1" spc="-5" dirty="0">
                          <a:solidFill>
                            <a:srgbClr val="4A4B4C"/>
                          </a:solidFill>
                          <a:latin typeface="Noto Sans"/>
                          <a:cs typeface="Noto Sans"/>
                        </a:rPr>
                        <a:t>20</a:t>
                      </a:r>
                      <a:endParaRPr sz="1400">
                        <a:latin typeface="Noto Sans"/>
                        <a:cs typeface="Noto Sans"/>
                      </a:endParaRPr>
                    </a:p>
                  </a:txBody>
                  <a:tcPr marL="0" marR="0" marT="55880" marB="0"/>
                </a:tc>
                <a:tc>
                  <a:txBody>
                    <a:bodyPr/>
                    <a:lstStyle/>
                    <a:p>
                      <a:pPr marL="255270">
                        <a:lnSpc>
                          <a:spcPct val="100000"/>
                        </a:lnSpc>
                        <a:spcBef>
                          <a:spcPts val="440"/>
                        </a:spcBef>
                      </a:pPr>
                      <a:r>
                        <a:rPr sz="1400" spc="-10" dirty="0">
                          <a:solidFill>
                            <a:srgbClr val="4A4B4C"/>
                          </a:solidFill>
                          <a:latin typeface="Noto Sans"/>
                          <a:cs typeface="Noto Sans"/>
                        </a:rPr>
                        <a:t>Byram’s</a:t>
                      </a:r>
                      <a:r>
                        <a:rPr sz="1400" spc="-5" dirty="0">
                          <a:solidFill>
                            <a:srgbClr val="4A4B4C"/>
                          </a:solidFill>
                          <a:latin typeface="Noto Sans"/>
                          <a:cs typeface="Noto Sans"/>
                        </a:rPr>
                        <a:t> Model</a:t>
                      </a:r>
                      <a:endParaRPr sz="1400">
                        <a:latin typeface="Noto Sans"/>
                        <a:cs typeface="Noto Sans"/>
                      </a:endParaRPr>
                    </a:p>
                  </a:txBody>
                  <a:tcPr marL="0" marR="0" marT="55880" marB="0"/>
                </a:tc>
                <a:extLst>
                  <a:ext uri="{0D108BD9-81ED-4DB2-BD59-A6C34878D82A}">
                    <a16:rowId xmlns:a16="http://schemas.microsoft.com/office/drawing/2014/main" val="10013"/>
                  </a:ext>
                </a:extLst>
              </a:tr>
              <a:tr h="330200">
                <a:tc>
                  <a:txBody>
                    <a:bodyPr/>
                    <a:lstStyle/>
                    <a:p>
                      <a:pPr marL="31750">
                        <a:lnSpc>
                          <a:spcPct val="100000"/>
                        </a:lnSpc>
                        <a:spcBef>
                          <a:spcPts val="440"/>
                        </a:spcBef>
                      </a:pPr>
                      <a:r>
                        <a:rPr sz="1400" b="1" spc="-5" dirty="0">
                          <a:solidFill>
                            <a:srgbClr val="4A4B4C"/>
                          </a:solidFill>
                          <a:latin typeface="Noto Sans"/>
                          <a:cs typeface="Noto Sans"/>
                        </a:rPr>
                        <a:t>21</a:t>
                      </a:r>
                      <a:endParaRPr sz="1400">
                        <a:latin typeface="Noto Sans"/>
                        <a:cs typeface="Noto Sans"/>
                      </a:endParaRPr>
                    </a:p>
                  </a:txBody>
                  <a:tcPr marL="0" marR="0" marT="55880" marB="0"/>
                </a:tc>
                <a:tc>
                  <a:txBody>
                    <a:bodyPr/>
                    <a:lstStyle/>
                    <a:p>
                      <a:pPr marL="255270">
                        <a:lnSpc>
                          <a:spcPct val="100000"/>
                        </a:lnSpc>
                        <a:spcBef>
                          <a:spcPts val="440"/>
                        </a:spcBef>
                      </a:pPr>
                      <a:r>
                        <a:rPr sz="1400" spc="-10" dirty="0">
                          <a:solidFill>
                            <a:srgbClr val="4A4B4C"/>
                          </a:solidFill>
                          <a:latin typeface="Noto Sans"/>
                          <a:cs typeface="Noto Sans"/>
                        </a:rPr>
                        <a:t>Bennett’s</a:t>
                      </a:r>
                      <a:r>
                        <a:rPr sz="1400" spc="-5" dirty="0">
                          <a:solidFill>
                            <a:srgbClr val="4A4B4C"/>
                          </a:solidFill>
                          <a:latin typeface="Noto Sans"/>
                          <a:cs typeface="Noto Sans"/>
                        </a:rPr>
                        <a:t> Model</a:t>
                      </a:r>
                      <a:endParaRPr sz="1400">
                        <a:latin typeface="Noto Sans"/>
                        <a:cs typeface="Noto Sans"/>
                      </a:endParaRPr>
                    </a:p>
                  </a:txBody>
                  <a:tcPr marL="0" marR="0" marT="55880" marB="0"/>
                </a:tc>
                <a:extLst>
                  <a:ext uri="{0D108BD9-81ED-4DB2-BD59-A6C34878D82A}">
                    <a16:rowId xmlns:a16="http://schemas.microsoft.com/office/drawing/2014/main" val="10014"/>
                  </a:ext>
                </a:extLst>
              </a:tr>
              <a:tr h="330206">
                <a:tc>
                  <a:txBody>
                    <a:bodyPr/>
                    <a:lstStyle/>
                    <a:p>
                      <a:pPr marL="31750">
                        <a:lnSpc>
                          <a:spcPct val="100000"/>
                        </a:lnSpc>
                        <a:spcBef>
                          <a:spcPts val="440"/>
                        </a:spcBef>
                      </a:pPr>
                      <a:r>
                        <a:rPr sz="1400" b="1" spc="-5" dirty="0">
                          <a:solidFill>
                            <a:srgbClr val="4A4B4C"/>
                          </a:solidFill>
                          <a:latin typeface="Noto Sans"/>
                          <a:cs typeface="Noto Sans"/>
                        </a:rPr>
                        <a:t>22</a:t>
                      </a:r>
                      <a:endParaRPr sz="1400">
                        <a:latin typeface="Noto Sans"/>
                        <a:cs typeface="Noto Sans"/>
                      </a:endParaRPr>
                    </a:p>
                  </a:txBody>
                  <a:tcPr marL="0" marR="0" marT="55880" marB="0"/>
                </a:tc>
                <a:tc>
                  <a:txBody>
                    <a:bodyPr/>
                    <a:lstStyle/>
                    <a:p>
                      <a:pPr marL="255270">
                        <a:lnSpc>
                          <a:spcPct val="100000"/>
                        </a:lnSpc>
                        <a:spcBef>
                          <a:spcPts val="440"/>
                        </a:spcBef>
                      </a:pPr>
                      <a:r>
                        <a:rPr sz="1400" spc="-10" dirty="0">
                          <a:solidFill>
                            <a:srgbClr val="4A4B4C"/>
                          </a:solidFill>
                          <a:latin typeface="Noto Sans"/>
                          <a:cs typeface="Noto Sans"/>
                        </a:rPr>
                        <a:t>Meyer’s</a:t>
                      </a:r>
                      <a:r>
                        <a:rPr sz="1400" spc="-5" dirty="0">
                          <a:solidFill>
                            <a:srgbClr val="4A4B4C"/>
                          </a:solidFill>
                          <a:latin typeface="Noto Sans"/>
                          <a:cs typeface="Noto Sans"/>
                        </a:rPr>
                        <a:t> Model</a:t>
                      </a:r>
                      <a:endParaRPr sz="1400">
                        <a:latin typeface="Noto Sans"/>
                        <a:cs typeface="Noto Sans"/>
                      </a:endParaRPr>
                    </a:p>
                  </a:txBody>
                  <a:tcPr marL="0" marR="0" marT="55880" marB="0"/>
                </a:tc>
                <a:extLst>
                  <a:ext uri="{0D108BD9-81ED-4DB2-BD59-A6C34878D82A}">
                    <a16:rowId xmlns:a16="http://schemas.microsoft.com/office/drawing/2014/main" val="10015"/>
                  </a:ext>
                </a:extLst>
              </a:tr>
              <a:tr h="286165">
                <a:tc>
                  <a:txBody>
                    <a:bodyPr/>
                    <a:lstStyle/>
                    <a:p>
                      <a:pPr marL="31750">
                        <a:lnSpc>
                          <a:spcPct val="100000"/>
                        </a:lnSpc>
                        <a:spcBef>
                          <a:spcPts val="440"/>
                        </a:spcBef>
                      </a:pPr>
                      <a:r>
                        <a:rPr sz="1400" b="1" spc="-5" dirty="0">
                          <a:solidFill>
                            <a:srgbClr val="4A4B4C"/>
                          </a:solidFill>
                          <a:latin typeface="Noto Sans"/>
                          <a:cs typeface="Noto Sans"/>
                        </a:rPr>
                        <a:t>23</a:t>
                      </a:r>
                      <a:endParaRPr sz="1400">
                        <a:latin typeface="Noto Sans"/>
                        <a:cs typeface="Noto Sans"/>
                      </a:endParaRPr>
                    </a:p>
                  </a:txBody>
                  <a:tcPr marL="0" marR="0" marT="55880" marB="0"/>
                </a:tc>
                <a:tc>
                  <a:txBody>
                    <a:bodyPr/>
                    <a:lstStyle/>
                    <a:p>
                      <a:pPr marL="255270">
                        <a:lnSpc>
                          <a:spcPct val="100000"/>
                        </a:lnSpc>
                        <a:spcBef>
                          <a:spcPts val="440"/>
                        </a:spcBef>
                      </a:pPr>
                      <a:r>
                        <a:rPr sz="1400" spc="-10" dirty="0">
                          <a:solidFill>
                            <a:srgbClr val="4A4B4C"/>
                          </a:solidFill>
                          <a:latin typeface="Noto Sans"/>
                          <a:cs typeface="Noto Sans"/>
                        </a:rPr>
                        <a:t>Πηγες /</a:t>
                      </a:r>
                      <a:r>
                        <a:rPr sz="1400" dirty="0">
                          <a:solidFill>
                            <a:srgbClr val="4A4B4C"/>
                          </a:solidFill>
                          <a:latin typeface="Noto Sans"/>
                          <a:cs typeface="Noto Sans"/>
                        </a:rPr>
                        <a:t> </a:t>
                      </a:r>
                      <a:r>
                        <a:rPr sz="1400" spc="-10" dirty="0">
                          <a:solidFill>
                            <a:srgbClr val="4A4B4C"/>
                          </a:solidFill>
                          <a:latin typeface="Noto Sans"/>
                          <a:cs typeface="Noto Sans"/>
                        </a:rPr>
                        <a:t>Αναφορες</a:t>
                      </a:r>
                      <a:endParaRPr sz="1400" dirty="0">
                        <a:latin typeface="Noto Sans"/>
                        <a:cs typeface="Noto Sans"/>
                      </a:endParaRPr>
                    </a:p>
                  </a:txBody>
                  <a:tcPr marL="0" marR="0" marT="55880" marB="0"/>
                </a:tc>
                <a:extLst>
                  <a:ext uri="{0D108BD9-81ED-4DB2-BD59-A6C34878D82A}">
                    <a16:rowId xmlns:a16="http://schemas.microsoft.com/office/drawing/2014/main" val="10016"/>
                  </a:ext>
                </a:extLst>
              </a:tr>
            </a:tbl>
          </a:graphicData>
        </a:graphic>
      </p:graphicFrame>
      <p:sp>
        <p:nvSpPr>
          <p:cNvPr id="3" name="object 3"/>
          <p:cNvSpPr txBox="1"/>
          <p:nvPr/>
        </p:nvSpPr>
        <p:spPr>
          <a:xfrm>
            <a:off x="1577301" y="1378191"/>
            <a:ext cx="1651000" cy="299720"/>
          </a:xfrm>
          <a:prstGeom prst="rect">
            <a:avLst/>
          </a:prstGeom>
        </p:spPr>
        <p:txBody>
          <a:bodyPr vert="horz" wrap="square" lIns="0" tIns="12700" rIns="0" bIns="0" rtlCol="0">
            <a:spAutoFit/>
          </a:bodyPr>
          <a:lstStyle/>
          <a:p>
            <a:pPr marL="12700">
              <a:lnSpc>
                <a:spcPct val="100000"/>
              </a:lnSpc>
              <a:spcBef>
                <a:spcPts val="100"/>
              </a:spcBef>
            </a:pPr>
            <a:r>
              <a:rPr sz="1800" b="1" spc="-50" dirty="0">
                <a:solidFill>
                  <a:srgbClr val="4A4B4C"/>
                </a:solidFill>
                <a:latin typeface="Noto Sans"/>
                <a:cs typeface="Noto Sans"/>
              </a:rPr>
              <a:t>ΠΕΡΙΕ</a:t>
            </a:r>
            <a:r>
              <a:rPr lang="el-GR" sz="1800" b="1" spc="-50" dirty="0">
                <a:solidFill>
                  <a:srgbClr val="4A4B4C"/>
                </a:solidFill>
                <a:latin typeface="Noto Sans"/>
                <a:cs typeface="Noto Sans"/>
              </a:rPr>
              <a:t>ΧΟ</a:t>
            </a:r>
            <a:r>
              <a:rPr sz="1800" b="1" spc="-50" dirty="0">
                <a:solidFill>
                  <a:srgbClr val="4A4B4C"/>
                </a:solidFill>
                <a:latin typeface="Noto Sans"/>
                <a:cs typeface="Noto Sans"/>
              </a:rPr>
              <a:t>ΜΕΝΑ</a:t>
            </a:r>
            <a:endParaRPr sz="1800" dirty="0">
              <a:latin typeface="Noto Sans"/>
              <a:cs typeface="Noto San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295" dirty="0"/>
              <a:t>Μερος</a:t>
            </a:r>
            <a:r>
              <a:rPr spc="150" dirty="0"/>
              <a:t> </a:t>
            </a:r>
            <a:r>
              <a:rPr spc="-285" dirty="0"/>
              <a:t>Γ</a:t>
            </a:r>
          </a:p>
        </p:txBody>
      </p:sp>
      <p:sp>
        <p:nvSpPr>
          <p:cNvPr id="3" name="object 3"/>
          <p:cNvSpPr txBox="1"/>
          <p:nvPr/>
        </p:nvSpPr>
        <p:spPr>
          <a:xfrm>
            <a:off x="707299" y="1539735"/>
            <a:ext cx="4408170" cy="299720"/>
          </a:xfrm>
          <a:prstGeom prst="rect">
            <a:avLst/>
          </a:prstGeom>
        </p:spPr>
        <p:txBody>
          <a:bodyPr vert="horz" wrap="square" lIns="0" tIns="12700" rIns="0" bIns="0" rtlCol="0">
            <a:spAutoFit/>
          </a:bodyPr>
          <a:lstStyle/>
          <a:p>
            <a:pPr marL="12700">
              <a:lnSpc>
                <a:spcPct val="100000"/>
              </a:lnSpc>
              <a:spcBef>
                <a:spcPts val="100"/>
              </a:spcBef>
            </a:pPr>
            <a:r>
              <a:rPr sz="1800" b="1" spc="-65" dirty="0">
                <a:solidFill>
                  <a:srgbClr val="049F86"/>
                </a:solidFill>
                <a:latin typeface="Noto Sans"/>
                <a:cs typeface="Noto Sans"/>
              </a:rPr>
              <a:t>Διαπολιτσμικη </a:t>
            </a:r>
            <a:r>
              <a:rPr sz="1800" b="1" spc="-40" dirty="0">
                <a:solidFill>
                  <a:srgbClr val="049F86"/>
                </a:solidFill>
                <a:latin typeface="Noto Sans"/>
                <a:cs typeface="Noto Sans"/>
              </a:rPr>
              <a:t>Μεσολαβηση:</a:t>
            </a:r>
            <a:r>
              <a:rPr sz="1800" b="1" spc="35" dirty="0">
                <a:solidFill>
                  <a:srgbClr val="049F86"/>
                </a:solidFill>
                <a:latin typeface="Noto Sans"/>
                <a:cs typeface="Noto Sans"/>
              </a:rPr>
              <a:t> </a:t>
            </a:r>
            <a:r>
              <a:rPr sz="1800" b="1" spc="-50" dirty="0">
                <a:solidFill>
                  <a:srgbClr val="049F86"/>
                </a:solidFill>
                <a:latin typeface="Noto Sans"/>
                <a:cs typeface="Noto Sans"/>
              </a:rPr>
              <a:t>Εισαγωγη</a:t>
            </a:r>
            <a:endParaRPr sz="1800">
              <a:latin typeface="Noto Sans"/>
              <a:cs typeface="Noto Sans"/>
            </a:endParaRPr>
          </a:p>
        </p:txBody>
      </p:sp>
      <p:sp>
        <p:nvSpPr>
          <p:cNvPr id="4" name="object 4"/>
          <p:cNvSpPr/>
          <p:nvPr/>
        </p:nvSpPr>
        <p:spPr>
          <a:xfrm>
            <a:off x="844670" y="2359584"/>
            <a:ext cx="92710" cy="50800"/>
          </a:xfrm>
          <a:custGeom>
            <a:avLst/>
            <a:gdLst/>
            <a:ahLst/>
            <a:cxnLst/>
            <a:rect l="l" t="t" r="r" b="b"/>
            <a:pathLst>
              <a:path w="92709" h="50800">
                <a:moveTo>
                  <a:pt x="0" y="50800"/>
                </a:moveTo>
                <a:lnTo>
                  <a:pt x="92659" y="50800"/>
                </a:lnTo>
                <a:lnTo>
                  <a:pt x="92659" y="0"/>
                </a:lnTo>
                <a:lnTo>
                  <a:pt x="0" y="0"/>
                </a:lnTo>
                <a:lnTo>
                  <a:pt x="0" y="50800"/>
                </a:lnTo>
                <a:close/>
              </a:path>
            </a:pathLst>
          </a:custGeom>
          <a:solidFill>
            <a:srgbClr val="4A4B4C"/>
          </a:solidFill>
        </p:spPr>
        <p:txBody>
          <a:bodyPr wrap="square" lIns="0" tIns="0" rIns="0" bIns="0" rtlCol="0"/>
          <a:lstStyle/>
          <a:p>
            <a:endParaRPr/>
          </a:p>
        </p:txBody>
      </p:sp>
      <p:sp>
        <p:nvSpPr>
          <p:cNvPr id="5" name="object 5"/>
          <p:cNvSpPr/>
          <p:nvPr/>
        </p:nvSpPr>
        <p:spPr>
          <a:xfrm>
            <a:off x="798645" y="2783167"/>
            <a:ext cx="184708" cy="238963"/>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798960" y="3166135"/>
            <a:ext cx="184099" cy="248107"/>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793616" y="3558235"/>
            <a:ext cx="194767" cy="229819"/>
          </a:xfrm>
          <a:prstGeom prst="rect">
            <a:avLst/>
          </a:prstGeom>
          <a:blipFill>
            <a:blip r:embed="rId4" cstate="print"/>
            <a:stretch>
              <a:fillRect/>
            </a:stretch>
          </a:blipFill>
        </p:spPr>
        <p:txBody>
          <a:bodyPr wrap="square" lIns="0" tIns="0" rIns="0" bIns="0" rtlCol="0"/>
          <a:lstStyle/>
          <a:p>
            <a:endParaRPr/>
          </a:p>
        </p:txBody>
      </p:sp>
      <p:graphicFrame>
        <p:nvGraphicFramePr>
          <p:cNvPr id="8" name="object 8"/>
          <p:cNvGraphicFramePr>
            <a:graphicFrameLocks noGrp="1"/>
          </p:cNvGraphicFramePr>
          <p:nvPr>
            <p:extLst>
              <p:ext uri="{D42A27DB-BD31-4B8C-83A1-F6EECF244321}">
                <p14:modId xmlns:p14="http://schemas.microsoft.com/office/powerpoint/2010/main" val="3524269636"/>
              </p:ext>
            </p:extLst>
          </p:nvPr>
        </p:nvGraphicFramePr>
        <p:xfrm>
          <a:off x="877589" y="2370110"/>
          <a:ext cx="4885055" cy="1405987"/>
        </p:xfrm>
        <a:graphic>
          <a:graphicData uri="http://schemas.openxmlformats.org/drawingml/2006/table">
            <a:tbl>
              <a:tblPr firstRow="1" bandRow="1">
                <a:tableStyleId>{2D5ABB26-0587-4C30-8999-92F81FD0307C}</a:tableStyleId>
              </a:tblPr>
              <a:tblGrid>
                <a:gridCol w="4885055">
                  <a:extLst>
                    <a:ext uri="{9D8B030D-6E8A-4147-A177-3AD203B41FA5}">
                      <a16:colId xmlns:a16="http://schemas.microsoft.com/office/drawing/2014/main" val="20000"/>
                    </a:ext>
                  </a:extLst>
                </a:gridCol>
              </a:tblGrid>
              <a:tr h="219343">
                <a:tc>
                  <a:txBody>
                    <a:bodyPr/>
                    <a:lstStyle/>
                    <a:p>
                      <a:pPr marL="262255">
                        <a:lnSpc>
                          <a:spcPct val="100000"/>
                        </a:lnSpc>
                        <a:spcBef>
                          <a:spcPts val="80"/>
                        </a:spcBef>
                      </a:pPr>
                      <a:r>
                        <a:rPr sz="1200" spc="-10" dirty="0">
                          <a:solidFill>
                            <a:srgbClr val="4A4B4C"/>
                          </a:solidFill>
                          <a:latin typeface="Noto Sans"/>
                          <a:cs typeface="Noto Sans"/>
                        </a:rPr>
                        <a:t>Τι </a:t>
                      </a:r>
                      <a:r>
                        <a:rPr sz="1200" spc="-15" dirty="0">
                          <a:solidFill>
                            <a:srgbClr val="4A4B4C"/>
                          </a:solidFill>
                          <a:latin typeface="Noto Sans"/>
                          <a:cs typeface="Noto Sans"/>
                        </a:rPr>
                        <a:t>κατανοούμε </a:t>
                      </a:r>
                      <a:r>
                        <a:rPr sz="1200" spc="-10" dirty="0" err="1">
                          <a:solidFill>
                            <a:srgbClr val="4A4B4C"/>
                          </a:solidFill>
                          <a:latin typeface="Noto Sans"/>
                          <a:cs typeface="Noto Sans"/>
                        </a:rPr>
                        <a:t>με</a:t>
                      </a:r>
                      <a:r>
                        <a:rPr sz="1200" spc="-10" dirty="0">
                          <a:solidFill>
                            <a:srgbClr val="4A4B4C"/>
                          </a:solidFill>
                          <a:latin typeface="Noto Sans"/>
                          <a:cs typeface="Noto Sans"/>
                        </a:rPr>
                        <a:t> τ</a:t>
                      </a:r>
                      <a:r>
                        <a:rPr lang="el-GR" sz="1200" spc="-10" dirty="0">
                          <a:solidFill>
                            <a:srgbClr val="4A4B4C"/>
                          </a:solidFill>
                          <a:latin typeface="Noto Sans"/>
                          <a:cs typeface="Noto Sans"/>
                        </a:rPr>
                        <a:t>ον όρο</a:t>
                      </a:r>
                      <a:r>
                        <a:rPr sz="1200" spc="-10" dirty="0">
                          <a:solidFill>
                            <a:srgbClr val="4A4B4C"/>
                          </a:solidFill>
                          <a:latin typeface="Noto Sans"/>
                          <a:cs typeface="Noto Sans"/>
                        </a:rPr>
                        <a:t> Διαπολιτισμική</a:t>
                      </a:r>
                      <a:r>
                        <a:rPr sz="1200" spc="35" dirty="0">
                          <a:solidFill>
                            <a:srgbClr val="4A4B4C"/>
                          </a:solidFill>
                          <a:latin typeface="Noto Sans"/>
                          <a:cs typeface="Noto Sans"/>
                        </a:rPr>
                        <a:t> </a:t>
                      </a:r>
                      <a:r>
                        <a:rPr sz="1200" spc="-10" dirty="0">
                          <a:solidFill>
                            <a:srgbClr val="4A4B4C"/>
                          </a:solidFill>
                          <a:latin typeface="Noto Sans"/>
                          <a:cs typeface="Noto Sans"/>
                        </a:rPr>
                        <a:t>Διαμεσολάβηση;</a:t>
                      </a:r>
                      <a:endParaRPr sz="1200" dirty="0">
                        <a:latin typeface="Noto Sans"/>
                        <a:cs typeface="Noto Sans"/>
                      </a:endParaRPr>
                    </a:p>
                  </a:txBody>
                  <a:tcPr marL="0" marR="0" marT="10160" marB="0">
                    <a:lnL w="76200">
                      <a:solidFill>
                        <a:srgbClr val="4A4B4C"/>
                      </a:solidFill>
                      <a:prstDash val="solid"/>
                    </a:lnL>
                  </a:tcPr>
                </a:tc>
                <a:extLst>
                  <a:ext uri="{0D108BD9-81ED-4DB2-BD59-A6C34878D82A}">
                    <a16:rowId xmlns:a16="http://schemas.microsoft.com/office/drawing/2014/main" val="10000"/>
                  </a:ext>
                </a:extLst>
              </a:tr>
              <a:tr h="506142">
                <a:tc>
                  <a:txBody>
                    <a:bodyPr/>
                    <a:lstStyle/>
                    <a:p>
                      <a:pPr>
                        <a:lnSpc>
                          <a:spcPct val="100000"/>
                        </a:lnSpc>
                      </a:pPr>
                      <a:endParaRPr sz="1500" dirty="0">
                        <a:latin typeface="Times New Roman"/>
                        <a:cs typeface="Times New Roman"/>
                      </a:endParaRPr>
                    </a:p>
                    <a:p>
                      <a:pPr marL="262255">
                        <a:lnSpc>
                          <a:spcPct val="100000"/>
                        </a:lnSpc>
                      </a:pPr>
                      <a:r>
                        <a:rPr lang="el-GR" sz="1200" spc="-10" dirty="0">
                          <a:solidFill>
                            <a:srgbClr val="4A4B4C"/>
                          </a:solidFill>
                          <a:latin typeface="Noto Sans"/>
                          <a:cs typeface="Noto Sans"/>
                        </a:rPr>
                        <a:t>Βασικές</a:t>
                      </a:r>
                      <a:r>
                        <a:rPr sz="1200" spc="-10" dirty="0">
                          <a:solidFill>
                            <a:srgbClr val="4A4B4C"/>
                          </a:solidFill>
                          <a:latin typeface="Noto Sans"/>
                          <a:cs typeface="Noto Sans"/>
                        </a:rPr>
                        <a:t> </a:t>
                      </a:r>
                      <a:r>
                        <a:rPr sz="1200" spc="-5" dirty="0">
                          <a:solidFill>
                            <a:srgbClr val="4A4B4C"/>
                          </a:solidFill>
                          <a:latin typeface="Noto Sans"/>
                          <a:cs typeface="Noto Sans"/>
                        </a:rPr>
                        <a:t>αρχές </a:t>
                      </a:r>
                      <a:r>
                        <a:rPr sz="1200" spc="-10" dirty="0">
                          <a:solidFill>
                            <a:srgbClr val="4A4B4C"/>
                          </a:solidFill>
                          <a:latin typeface="Noto Sans"/>
                          <a:cs typeface="Noto Sans"/>
                        </a:rPr>
                        <a:t>της Διαπολιτισμικής</a:t>
                      </a:r>
                      <a:r>
                        <a:rPr sz="1200" spc="20" dirty="0">
                          <a:solidFill>
                            <a:srgbClr val="4A4B4C"/>
                          </a:solidFill>
                          <a:latin typeface="Noto Sans"/>
                          <a:cs typeface="Noto Sans"/>
                        </a:rPr>
                        <a:t> </a:t>
                      </a:r>
                      <a:r>
                        <a:rPr sz="1200" spc="-10" dirty="0">
                          <a:solidFill>
                            <a:srgbClr val="4A4B4C"/>
                          </a:solidFill>
                          <a:latin typeface="Noto Sans"/>
                          <a:cs typeface="Noto Sans"/>
                        </a:rPr>
                        <a:t>Διαμεσολάβησης</a:t>
                      </a:r>
                      <a:endParaRPr sz="1200" dirty="0">
                        <a:latin typeface="Noto Sans"/>
                        <a:cs typeface="Noto Sans"/>
                      </a:endParaRPr>
                    </a:p>
                  </a:txBody>
                  <a:tcPr marL="0" marR="0" marT="0" marB="0"/>
                </a:tc>
                <a:extLst>
                  <a:ext uri="{0D108BD9-81ED-4DB2-BD59-A6C34878D82A}">
                    <a16:rowId xmlns:a16="http://schemas.microsoft.com/office/drawing/2014/main" val="10001"/>
                  </a:ext>
                </a:extLst>
              </a:tr>
              <a:tr h="385248">
                <a:tc>
                  <a:txBody>
                    <a:bodyPr/>
                    <a:lstStyle/>
                    <a:p>
                      <a:pPr marL="262255">
                        <a:lnSpc>
                          <a:spcPct val="100000"/>
                        </a:lnSpc>
                        <a:spcBef>
                          <a:spcPts val="790"/>
                        </a:spcBef>
                      </a:pPr>
                      <a:r>
                        <a:rPr sz="1200" spc="-10" dirty="0">
                          <a:solidFill>
                            <a:srgbClr val="4A4B4C"/>
                          </a:solidFill>
                          <a:latin typeface="Noto Sans"/>
                          <a:cs typeface="Noto Sans"/>
                        </a:rPr>
                        <a:t>Δεοντολογία της Διαπολιτισμικής</a:t>
                      </a:r>
                      <a:r>
                        <a:rPr sz="1200" spc="15" dirty="0">
                          <a:solidFill>
                            <a:srgbClr val="4A4B4C"/>
                          </a:solidFill>
                          <a:latin typeface="Noto Sans"/>
                          <a:cs typeface="Noto Sans"/>
                        </a:rPr>
                        <a:t> </a:t>
                      </a:r>
                      <a:r>
                        <a:rPr sz="1200" spc="-10" dirty="0">
                          <a:solidFill>
                            <a:srgbClr val="4A4B4C"/>
                          </a:solidFill>
                          <a:latin typeface="Noto Sans"/>
                          <a:cs typeface="Noto Sans"/>
                        </a:rPr>
                        <a:t>Διαμεσολάβησης</a:t>
                      </a:r>
                      <a:endParaRPr sz="1200">
                        <a:latin typeface="Noto Sans"/>
                        <a:cs typeface="Noto Sans"/>
                      </a:endParaRPr>
                    </a:p>
                  </a:txBody>
                  <a:tcPr marL="0" marR="0" marT="100330" marB="0"/>
                </a:tc>
                <a:extLst>
                  <a:ext uri="{0D108BD9-81ED-4DB2-BD59-A6C34878D82A}">
                    <a16:rowId xmlns:a16="http://schemas.microsoft.com/office/drawing/2014/main" val="10002"/>
                  </a:ext>
                </a:extLst>
              </a:tr>
              <a:tr h="295254">
                <a:tc>
                  <a:txBody>
                    <a:bodyPr/>
                    <a:lstStyle/>
                    <a:p>
                      <a:pPr marL="262255">
                        <a:lnSpc>
                          <a:spcPct val="100000"/>
                        </a:lnSpc>
                        <a:spcBef>
                          <a:spcPts val="770"/>
                        </a:spcBef>
                      </a:pPr>
                      <a:r>
                        <a:rPr sz="1200" spc="-10" dirty="0">
                          <a:solidFill>
                            <a:srgbClr val="4A4B4C"/>
                          </a:solidFill>
                          <a:latin typeface="Noto Sans"/>
                          <a:cs typeface="Noto Sans"/>
                        </a:rPr>
                        <a:t>Διαπολιτισμικός Μεσολαβητής: Προφίλ, Ρόλος </a:t>
                      </a:r>
                      <a:r>
                        <a:rPr sz="1200" spc="-15" dirty="0">
                          <a:solidFill>
                            <a:srgbClr val="4A4B4C"/>
                          </a:solidFill>
                          <a:latin typeface="Noto Sans"/>
                          <a:cs typeface="Noto Sans"/>
                        </a:rPr>
                        <a:t>και</a:t>
                      </a:r>
                      <a:r>
                        <a:rPr sz="1200" spc="70" dirty="0">
                          <a:solidFill>
                            <a:srgbClr val="4A4B4C"/>
                          </a:solidFill>
                          <a:latin typeface="Noto Sans"/>
                          <a:cs typeface="Noto Sans"/>
                        </a:rPr>
                        <a:t> </a:t>
                      </a:r>
                      <a:r>
                        <a:rPr sz="1200" spc="-10" dirty="0">
                          <a:solidFill>
                            <a:srgbClr val="4A4B4C"/>
                          </a:solidFill>
                          <a:latin typeface="Noto Sans"/>
                          <a:cs typeface="Noto Sans"/>
                        </a:rPr>
                        <a:t>Στρατηγικές</a:t>
                      </a:r>
                      <a:endParaRPr sz="1200" dirty="0">
                        <a:latin typeface="Noto Sans"/>
                        <a:cs typeface="Noto Sans"/>
                      </a:endParaRPr>
                    </a:p>
                  </a:txBody>
                  <a:tcPr marL="0" marR="0" marT="97790" marB="0"/>
                </a:tc>
                <a:extLst>
                  <a:ext uri="{0D108BD9-81ED-4DB2-BD59-A6C34878D82A}">
                    <a16:rowId xmlns:a16="http://schemas.microsoft.com/office/drawing/2014/main" val="10003"/>
                  </a:ext>
                </a:extLst>
              </a:tr>
            </a:tbl>
          </a:graphicData>
        </a:graphic>
      </p:graphicFrame>
      <p:sp>
        <p:nvSpPr>
          <p:cNvPr id="11" name="object 11"/>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20</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9" name="object 9"/>
          <p:cNvSpPr txBox="1"/>
          <p:nvPr/>
        </p:nvSpPr>
        <p:spPr>
          <a:xfrm>
            <a:off x="707299" y="4355350"/>
            <a:ext cx="6148705" cy="970280"/>
          </a:xfrm>
          <a:prstGeom prst="rect">
            <a:avLst/>
          </a:prstGeom>
        </p:spPr>
        <p:txBody>
          <a:bodyPr vert="horz" wrap="square" lIns="0" tIns="48260" rIns="0" bIns="0" rtlCol="0">
            <a:spAutoFit/>
          </a:bodyPr>
          <a:lstStyle/>
          <a:p>
            <a:pPr marL="12700" marR="5080">
              <a:lnSpc>
                <a:spcPts val="2400"/>
              </a:lnSpc>
              <a:spcBef>
                <a:spcPts val="380"/>
              </a:spcBef>
            </a:pPr>
            <a:r>
              <a:rPr sz="2200" b="1" spc="145" dirty="0" err="1">
                <a:solidFill>
                  <a:srgbClr val="4A4B4C"/>
                </a:solidFill>
                <a:latin typeface="Arial"/>
                <a:cs typeface="Arial"/>
              </a:rPr>
              <a:t>Δι</a:t>
            </a:r>
            <a:r>
              <a:rPr sz="2200" b="1" spc="145" dirty="0">
                <a:solidFill>
                  <a:srgbClr val="4A4B4C"/>
                </a:solidFill>
                <a:latin typeface="Arial"/>
                <a:cs typeface="Arial"/>
              </a:rPr>
              <a:t>απολιτ</a:t>
            </a:r>
            <a:r>
              <a:rPr lang="el-GR" sz="2200" b="1" spc="145" dirty="0">
                <a:solidFill>
                  <a:srgbClr val="4A4B4C"/>
                </a:solidFill>
                <a:latin typeface="Arial"/>
                <a:cs typeface="Arial"/>
              </a:rPr>
              <a:t>ι</a:t>
            </a:r>
            <a:r>
              <a:rPr sz="2200" b="1" spc="145" dirty="0" err="1">
                <a:solidFill>
                  <a:srgbClr val="4A4B4C"/>
                </a:solidFill>
                <a:latin typeface="Arial"/>
                <a:cs typeface="Arial"/>
              </a:rPr>
              <a:t>σμικη</a:t>
            </a:r>
            <a:r>
              <a:rPr sz="2200" b="1" spc="145" dirty="0">
                <a:solidFill>
                  <a:srgbClr val="4A4B4C"/>
                </a:solidFill>
                <a:latin typeface="Arial"/>
                <a:cs typeface="Arial"/>
              </a:rPr>
              <a:t> </a:t>
            </a:r>
            <a:r>
              <a:rPr sz="2200" b="1" spc="165" dirty="0">
                <a:solidFill>
                  <a:srgbClr val="4A4B4C"/>
                </a:solidFill>
                <a:latin typeface="Arial"/>
                <a:cs typeface="Arial"/>
              </a:rPr>
              <a:t>Μεσολαβηση:  </a:t>
            </a:r>
            <a:r>
              <a:rPr sz="2200" b="1" spc="135" dirty="0">
                <a:solidFill>
                  <a:srgbClr val="4A4B4C"/>
                </a:solidFill>
                <a:latin typeface="Arial"/>
                <a:cs typeface="Arial"/>
              </a:rPr>
              <a:t>Περιεχομενο </a:t>
            </a:r>
            <a:r>
              <a:rPr sz="2200" b="1" spc="160" dirty="0">
                <a:solidFill>
                  <a:srgbClr val="4A4B4C"/>
                </a:solidFill>
                <a:latin typeface="Arial"/>
                <a:cs typeface="Arial"/>
              </a:rPr>
              <a:t>Και </a:t>
            </a:r>
            <a:r>
              <a:rPr sz="2200" b="1" spc="165" dirty="0">
                <a:solidFill>
                  <a:srgbClr val="4A4B4C"/>
                </a:solidFill>
                <a:latin typeface="Arial"/>
                <a:cs typeface="Arial"/>
              </a:rPr>
              <a:t>Ορισμος, </a:t>
            </a:r>
            <a:r>
              <a:rPr sz="2200" b="1" spc="210" dirty="0">
                <a:solidFill>
                  <a:srgbClr val="4A4B4C"/>
                </a:solidFill>
                <a:latin typeface="Arial"/>
                <a:cs typeface="Arial"/>
              </a:rPr>
              <a:t>Μοντελα </a:t>
            </a:r>
            <a:r>
              <a:rPr sz="2200" b="1" spc="165" dirty="0">
                <a:solidFill>
                  <a:srgbClr val="4A4B4C"/>
                </a:solidFill>
                <a:latin typeface="Arial"/>
                <a:cs typeface="Arial"/>
              </a:rPr>
              <a:t>Και  </a:t>
            </a:r>
            <a:r>
              <a:rPr sz="2200" b="1" spc="105" dirty="0">
                <a:solidFill>
                  <a:srgbClr val="4A4B4C"/>
                </a:solidFill>
                <a:latin typeface="Arial"/>
                <a:cs typeface="Arial"/>
              </a:rPr>
              <a:t>Αρχες</a:t>
            </a:r>
            <a:endParaRPr sz="2200" dirty="0">
              <a:latin typeface="Arial"/>
              <a:cs typeface="Arial"/>
            </a:endParaRPr>
          </a:p>
        </p:txBody>
      </p:sp>
      <p:sp>
        <p:nvSpPr>
          <p:cNvPr id="10" name="object 10"/>
          <p:cNvSpPr txBox="1"/>
          <p:nvPr/>
        </p:nvSpPr>
        <p:spPr>
          <a:xfrm>
            <a:off x="707299" y="5808230"/>
            <a:ext cx="6150610" cy="3657600"/>
          </a:xfrm>
          <a:prstGeom prst="rect">
            <a:avLst/>
          </a:prstGeom>
        </p:spPr>
        <p:txBody>
          <a:bodyPr vert="horz" wrap="square" lIns="0" tIns="12700" rIns="0" bIns="0" rtlCol="0">
            <a:spAutoFit/>
          </a:bodyPr>
          <a:lstStyle/>
          <a:p>
            <a:pPr marL="12700" marR="5080" algn="just">
              <a:lnSpc>
                <a:spcPct val="111100"/>
              </a:lnSpc>
              <a:spcBef>
                <a:spcPts val="100"/>
              </a:spcBef>
            </a:pPr>
            <a:r>
              <a:rPr sz="1200" spc="-5" dirty="0">
                <a:solidFill>
                  <a:srgbClr val="4A4B4C"/>
                </a:solidFill>
                <a:latin typeface="Noto Sans"/>
                <a:cs typeface="Noto Sans"/>
              </a:rPr>
              <a:t>Η </a:t>
            </a:r>
            <a:r>
              <a:rPr sz="1200" spc="5" dirty="0">
                <a:solidFill>
                  <a:srgbClr val="4A4B4C"/>
                </a:solidFill>
                <a:latin typeface="Noto Sans"/>
                <a:cs typeface="Noto Sans"/>
              </a:rPr>
              <a:t>διαπολιτισμική </a:t>
            </a:r>
            <a:r>
              <a:rPr sz="1200" spc="10" dirty="0">
                <a:solidFill>
                  <a:srgbClr val="4A4B4C"/>
                </a:solidFill>
                <a:latin typeface="Noto Sans"/>
                <a:cs typeface="Noto Sans"/>
              </a:rPr>
              <a:t>διαμεσολάβηση </a:t>
            </a:r>
            <a:r>
              <a:rPr sz="1200" spc="5" dirty="0">
                <a:solidFill>
                  <a:srgbClr val="4A4B4C"/>
                </a:solidFill>
                <a:latin typeface="Noto Sans"/>
                <a:cs typeface="Noto Sans"/>
              </a:rPr>
              <a:t>φέρνει στο </a:t>
            </a:r>
            <a:r>
              <a:rPr sz="1200" spc="10" dirty="0">
                <a:solidFill>
                  <a:srgbClr val="4A4B4C"/>
                </a:solidFill>
                <a:latin typeface="Noto Sans"/>
                <a:cs typeface="Noto Sans"/>
              </a:rPr>
              <a:t>προσκήνιο </a:t>
            </a:r>
            <a:r>
              <a:rPr sz="1200" spc="5" dirty="0">
                <a:solidFill>
                  <a:srgbClr val="4A4B4C"/>
                </a:solidFill>
                <a:latin typeface="Noto Sans"/>
                <a:cs typeface="Noto Sans"/>
              </a:rPr>
              <a:t>ένα </a:t>
            </a:r>
            <a:r>
              <a:rPr sz="1200" spc="10" dirty="0">
                <a:solidFill>
                  <a:srgbClr val="4A4B4C"/>
                </a:solidFill>
                <a:latin typeface="Noto Sans"/>
                <a:cs typeface="Noto Sans"/>
              </a:rPr>
              <a:t>ευρύ φάσμα θεμάτων  </a:t>
            </a:r>
            <a:r>
              <a:rPr sz="1200" spc="5" dirty="0">
                <a:solidFill>
                  <a:srgbClr val="4A4B4C"/>
                </a:solidFill>
                <a:latin typeface="Noto Sans"/>
                <a:cs typeface="Noto Sans"/>
              </a:rPr>
              <a:t>που </a:t>
            </a:r>
            <a:r>
              <a:rPr sz="1200" spc="10" dirty="0">
                <a:solidFill>
                  <a:srgbClr val="4A4B4C"/>
                </a:solidFill>
                <a:latin typeface="Noto Sans"/>
                <a:cs typeface="Noto Sans"/>
              </a:rPr>
              <a:t>αντιμετωπίζουν </a:t>
            </a:r>
            <a:r>
              <a:rPr sz="1200" spc="5" dirty="0">
                <a:solidFill>
                  <a:srgbClr val="4A4B4C"/>
                </a:solidFill>
                <a:latin typeface="Noto Sans"/>
                <a:cs typeface="Noto Sans"/>
              </a:rPr>
              <a:t>οι </a:t>
            </a:r>
            <a:r>
              <a:rPr sz="1200" spc="10" dirty="0">
                <a:solidFill>
                  <a:srgbClr val="4A4B4C"/>
                </a:solidFill>
                <a:latin typeface="Noto Sans"/>
                <a:cs typeface="Noto Sans"/>
              </a:rPr>
              <a:t>σύγχρονες </a:t>
            </a:r>
            <a:r>
              <a:rPr sz="1200" spc="5" dirty="0">
                <a:solidFill>
                  <a:srgbClr val="4A4B4C"/>
                </a:solidFill>
                <a:latin typeface="Noto Sans"/>
                <a:cs typeface="Noto Sans"/>
              </a:rPr>
              <a:t>κοινωνίες </a:t>
            </a:r>
            <a:r>
              <a:rPr sz="1200" dirty="0">
                <a:solidFill>
                  <a:srgbClr val="4A4B4C"/>
                </a:solidFill>
                <a:latin typeface="Noto Sans"/>
                <a:cs typeface="Noto Sans"/>
              </a:rPr>
              <a:t>με </a:t>
            </a:r>
            <a:r>
              <a:rPr sz="1200" spc="5" dirty="0">
                <a:solidFill>
                  <a:srgbClr val="4A4B4C"/>
                </a:solidFill>
                <a:latin typeface="Noto Sans"/>
                <a:cs typeface="Noto Sans"/>
              </a:rPr>
              <a:t>έναν πολύπλευρο, περιεκτικό και  </a:t>
            </a:r>
            <a:r>
              <a:rPr sz="1200" spc="10" dirty="0">
                <a:solidFill>
                  <a:srgbClr val="4A4B4C"/>
                </a:solidFill>
                <a:latin typeface="Noto Sans"/>
                <a:cs typeface="Noto Sans"/>
              </a:rPr>
              <a:t>συναρπαστικό τρόπο. </a:t>
            </a:r>
            <a:r>
              <a:rPr sz="1200" spc="5" dirty="0">
                <a:solidFill>
                  <a:srgbClr val="4A4B4C"/>
                </a:solidFill>
                <a:latin typeface="Noto Sans"/>
                <a:cs typeface="Noto Sans"/>
              </a:rPr>
              <a:t>Στο ευρωπαϊκό πλαίσιο, </a:t>
            </a:r>
            <a:r>
              <a:rPr sz="1200" spc="-10" dirty="0">
                <a:solidFill>
                  <a:srgbClr val="4A4B4C"/>
                </a:solidFill>
                <a:latin typeface="Noto Sans"/>
                <a:cs typeface="Noto Sans"/>
              </a:rPr>
              <a:t>η </a:t>
            </a:r>
            <a:r>
              <a:rPr sz="1200" spc="5" dirty="0">
                <a:solidFill>
                  <a:srgbClr val="4A4B4C"/>
                </a:solidFill>
                <a:latin typeface="Noto Sans"/>
                <a:cs typeface="Noto Sans"/>
              </a:rPr>
              <a:t>(δια) </a:t>
            </a:r>
            <a:r>
              <a:rPr sz="1200" spc="10" dirty="0">
                <a:solidFill>
                  <a:srgbClr val="4A4B4C"/>
                </a:solidFill>
                <a:latin typeface="Noto Sans"/>
                <a:cs typeface="Noto Sans"/>
              </a:rPr>
              <a:t>πολιτισμική διαμεσολάβηση  </a:t>
            </a:r>
            <a:r>
              <a:rPr sz="1200" spc="5" dirty="0">
                <a:solidFill>
                  <a:srgbClr val="4A4B4C"/>
                </a:solidFill>
                <a:latin typeface="Noto Sans"/>
                <a:cs typeface="Noto Sans"/>
              </a:rPr>
              <a:t>συνδέεται </a:t>
            </a:r>
            <a:r>
              <a:rPr sz="1200" dirty="0">
                <a:solidFill>
                  <a:srgbClr val="4A4B4C"/>
                </a:solidFill>
                <a:latin typeface="Noto Sans"/>
                <a:cs typeface="Noto Sans"/>
              </a:rPr>
              <a:t>με </a:t>
            </a:r>
            <a:r>
              <a:rPr sz="1200" spc="5" dirty="0">
                <a:solidFill>
                  <a:srgbClr val="4A4B4C"/>
                </a:solidFill>
                <a:latin typeface="Noto Sans"/>
                <a:cs typeface="Noto Sans"/>
              </a:rPr>
              <a:t>την </a:t>
            </a:r>
            <a:r>
              <a:rPr sz="1200" spc="10" dirty="0">
                <a:solidFill>
                  <a:srgbClr val="4A4B4C"/>
                </a:solidFill>
                <a:latin typeface="Noto Sans"/>
                <a:cs typeface="Noto Sans"/>
              </a:rPr>
              <a:t>εισροή μεταναστών </a:t>
            </a:r>
            <a:r>
              <a:rPr sz="1200" dirty="0">
                <a:solidFill>
                  <a:srgbClr val="4A4B4C"/>
                </a:solidFill>
                <a:latin typeface="Noto Sans"/>
                <a:cs typeface="Noto Sans"/>
              </a:rPr>
              <a:t>και </a:t>
            </a:r>
            <a:r>
              <a:rPr sz="1200" spc="5" dirty="0">
                <a:solidFill>
                  <a:srgbClr val="4A4B4C"/>
                </a:solidFill>
                <a:latin typeface="Noto Sans"/>
                <a:cs typeface="Noto Sans"/>
              </a:rPr>
              <a:t>τις δυσκολίες που </a:t>
            </a:r>
            <a:r>
              <a:rPr sz="1200" spc="10" dirty="0">
                <a:solidFill>
                  <a:srgbClr val="4A4B4C"/>
                </a:solidFill>
                <a:latin typeface="Noto Sans"/>
                <a:cs typeface="Noto Sans"/>
              </a:rPr>
              <a:t>αντιμετωπίζουν </a:t>
            </a:r>
            <a:r>
              <a:rPr sz="1200" spc="15" dirty="0">
                <a:solidFill>
                  <a:srgbClr val="4A4B4C"/>
                </a:solidFill>
                <a:latin typeface="Noto Sans"/>
                <a:cs typeface="Noto Sans"/>
              </a:rPr>
              <a:t>οι  </a:t>
            </a:r>
            <a:r>
              <a:rPr sz="1200" spc="5" dirty="0">
                <a:solidFill>
                  <a:srgbClr val="4A4B4C"/>
                </a:solidFill>
                <a:latin typeface="Noto Sans"/>
                <a:cs typeface="Noto Sans"/>
              </a:rPr>
              <a:t>κοινωνικοί </a:t>
            </a:r>
            <a:r>
              <a:rPr sz="1200" spc="10" dirty="0">
                <a:solidFill>
                  <a:srgbClr val="4A4B4C"/>
                </a:solidFill>
                <a:latin typeface="Noto Sans"/>
                <a:cs typeface="Noto Sans"/>
              </a:rPr>
              <a:t>θεσμοί </a:t>
            </a:r>
            <a:r>
              <a:rPr sz="1200" dirty="0">
                <a:solidFill>
                  <a:srgbClr val="4A4B4C"/>
                </a:solidFill>
                <a:latin typeface="Noto Sans"/>
                <a:cs typeface="Noto Sans"/>
              </a:rPr>
              <a:t>και </a:t>
            </a:r>
            <a:r>
              <a:rPr sz="1200" spc="5" dirty="0">
                <a:solidFill>
                  <a:srgbClr val="4A4B4C"/>
                </a:solidFill>
                <a:latin typeface="Noto Sans"/>
                <a:cs typeface="Noto Sans"/>
              </a:rPr>
              <a:t>οι </a:t>
            </a:r>
            <a:r>
              <a:rPr sz="1200" spc="10" dirty="0">
                <a:solidFill>
                  <a:srgbClr val="4A4B4C"/>
                </a:solidFill>
                <a:latin typeface="Noto Sans"/>
                <a:cs typeface="Noto Sans"/>
              </a:rPr>
              <a:t>επαγγελματίες </a:t>
            </a:r>
            <a:r>
              <a:rPr sz="1200" spc="5" dirty="0">
                <a:solidFill>
                  <a:srgbClr val="4A4B4C"/>
                </a:solidFill>
                <a:latin typeface="Noto Sans"/>
                <a:cs typeface="Noto Sans"/>
              </a:rPr>
              <a:t>για </a:t>
            </a:r>
            <a:r>
              <a:rPr sz="1200" dirty="0">
                <a:solidFill>
                  <a:srgbClr val="4A4B4C"/>
                </a:solidFill>
                <a:latin typeface="Noto Sans"/>
                <a:cs typeface="Noto Sans"/>
              </a:rPr>
              <a:t>να </a:t>
            </a:r>
            <a:r>
              <a:rPr sz="1200" spc="10" dirty="0">
                <a:solidFill>
                  <a:srgbClr val="4A4B4C"/>
                </a:solidFill>
                <a:latin typeface="Noto Sans"/>
                <a:cs typeface="Noto Sans"/>
              </a:rPr>
              <a:t>προσαρμόσουν </a:t>
            </a:r>
            <a:r>
              <a:rPr sz="1200" spc="5" dirty="0">
                <a:solidFill>
                  <a:srgbClr val="4A4B4C"/>
                </a:solidFill>
                <a:latin typeface="Noto Sans"/>
                <a:cs typeface="Noto Sans"/>
              </a:rPr>
              <a:t>τις </a:t>
            </a:r>
            <a:r>
              <a:rPr sz="1200" spc="10" dirty="0">
                <a:solidFill>
                  <a:srgbClr val="4A4B4C"/>
                </a:solidFill>
                <a:latin typeface="Noto Sans"/>
                <a:cs typeface="Noto Sans"/>
              </a:rPr>
              <a:t>παρεμβάσεις  τους </a:t>
            </a:r>
            <a:r>
              <a:rPr sz="1200" dirty="0">
                <a:solidFill>
                  <a:srgbClr val="4A4B4C"/>
                </a:solidFill>
                <a:latin typeface="Noto Sans"/>
                <a:cs typeface="Noto Sans"/>
              </a:rPr>
              <a:t>σε </a:t>
            </a:r>
            <a:r>
              <a:rPr sz="1200" spc="10" dirty="0">
                <a:solidFill>
                  <a:srgbClr val="4A4B4C"/>
                </a:solidFill>
                <a:latin typeface="Noto Sans"/>
                <a:cs typeface="Noto Sans"/>
              </a:rPr>
              <a:t>συγκεκριμένες </a:t>
            </a:r>
            <a:r>
              <a:rPr sz="1200" spc="5" dirty="0">
                <a:solidFill>
                  <a:srgbClr val="4A4B4C"/>
                </a:solidFill>
                <a:latin typeface="Noto Sans"/>
                <a:cs typeface="Noto Sans"/>
              </a:rPr>
              <a:t>ανάγκες </a:t>
            </a:r>
            <a:r>
              <a:rPr sz="1200" spc="10" dirty="0">
                <a:solidFill>
                  <a:srgbClr val="4A4B4C"/>
                </a:solidFill>
                <a:latin typeface="Noto Sans"/>
                <a:cs typeface="Noto Sans"/>
              </a:rPr>
              <a:t>ενσωμάτωσης </a:t>
            </a:r>
            <a:r>
              <a:rPr sz="1200" spc="-10" dirty="0">
                <a:solidFill>
                  <a:srgbClr val="4A4B4C"/>
                </a:solidFill>
                <a:latin typeface="Noto Sans"/>
                <a:cs typeface="Noto Sans"/>
              </a:rPr>
              <a:t>ή </a:t>
            </a:r>
            <a:r>
              <a:rPr sz="1200" spc="10" dirty="0">
                <a:solidFill>
                  <a:srgbClr val="4A4B4C"/>
                </a:solidFill>
                <a:latin typeface="Noto Sans"/>
                <a:cs typeface="Noto Sans"/>
              </a:rPr>
              <a:t>διευθέτησης (Αρβανίτης,</a:t>
            </a:r>
            <a:r>
              <a:rPr sz="1200" spc="320" dirty="0">
                <a:solidFill>
                  <a:srgbClr val="4A4B4C"/>
                </a:solidFill>
                <a:latin typeface="Noto Sans"/>
                <a:cs typeface="Noto Sans"/>
              </a:rPr>
              <a:t> </a:t>
            </a:r>
            <a:r>
              <a:rPr sz="1200" spc="15" dirty="0">
                <a:solidFill>
                  <a:srgbClr val="4A4B4C"/>
                </a:solidFill>
                <a:latin typeface="Noto Sans"/>
                <a:cs typeface="Noto Sans"/>
              </a:rPr>
              <a:t>2014).</a:t>
            </a:r>
            <a:endParaRPr sz="1200">
              <a:latin typeface="Noto Sans"/>
              <a:cs typeface="Noto Sans"/>
            </a:endParaRPr>
          </a:p>
          <a:p>
            <a:pPr>
              <a:lnSpc>
                <a:spcPct val="100000"/>
              </a:lnSpc>
            </a:pPr>
            <a:endParaRPr sz="1100">
              <a:latin typeface="Noto Sans"/>
              <a:cs typeface="Noto Sans"/>
            </a:endParaRPr>
          </a:p>
          <a:p>
            <a:pPr marL="12700" marR="5080" algn="just">
              <a:lnSpc>
                <a:spcPct val="111100"/>
              </a:lnSpc>
            </a:pPr>
            <a:r>
              <a:rPr sz="1200" spc="10" dirty="0">
                <a:solidFill>
                  <a:srgbClr val="4A4B4C"/>
                </a:solidFill>
                <a:latin typeface="Noto Sans"/>
                <a:cs typeface="Noto Sans"/>
              </a:rPr>
              <a:t>Συσχετίζεται </a:t>
            </a:r>
            <a:r>
              <a:rPr sz="1200" spc="5" dirty="0">
                <a:solidFill>
                  <a:srgbClr val="4A4B4C"/>
                </a:solidFill>
                <a:latin typeface="Noto Sans"/>
                <a:cs typeface="Noto Sans"/>
              </a:rPr>
              <a:t>επίσης </a:t>
            </a:r>
            <a:r>
              <a:rPr sz="1200" dirty="0">
                <a:solidFill>
                  <a:srgbClr val="4A4B4C"/>
                </a:solidFill>
                <a:latin typeface="Noto Sans"/>
                <a:cs typeface="Noto Sans"/>
              </a:rPr>
              <a:t>με </a:t>
            </a:r>
            <a:r>
              <a:rPr sz="1200" spc="5" dirty="0">
                <a:solidFill>
                  <a:srgbClr val="4A4B4C"/>
                </a:solidFill>
                <a:latin typeface="Noto Sans"/>
                <a:cs typeface="Noto Sans"/>
              </a:rPr>
              <a:t>τον </a:t>
            </a:r>
            <a:r>
              <a:rPr sz="1200" spc="10" dirty="0">
                <a:solidFill>
                  <a:srgbClr val="4A4B4C"/>
                </a:solidFill>
                <a:latin typeface="Noto Sans"/>
                <a:cs typeface="Noto Sans"/>
              </a:rPr>
              <a:t>αποκλεισμό </a:t>
            </a:r>
            <a:r>
              <a:rPr sz="1200" dirty="0">
                <a:solidFill>
                  <a:srgbClr val="4A4B4C"/>
                </a:solidFill>
                <a:latin typeface="Noto Sans"/>
                <a:cs typeface="Noto Sans"/>
              </a:rPr>
              <a:t>και </a:t>
            </a:r>
            <a:r>
              <a:rPr sz="1200" spc="5" dirty="0">
                <a:solidFill>
                  <a:srgbClr val="4A4B4C"/>
                </a:solidFill>
                <a:latin typeface="Noto Sans"/>
                <a:cs typeface="Noto Sans"/>
              </a:rPr>
              <a:t>την </a:t>
            </a:r>
            <a:r>
              <a:rPr sz="1200" spc="10" dirty="0">
                <a:solidFill>
                  <a:srgbClr val="4A4B4C"/>
                </a:solidFill>
                <a:latin typeface="Noto Sans"/>
                <a:cs typeface="Noto Sans"/>
              </a:rPr>
              <a:t>περιθωριοποίηση </a:t>
            </a:r>
            <a:r>
              <a:rPr sz="1200" spc="5" dirty="0">
                <a:solidFill>
                  <a:srgbClr val="4A4B4C"/>
                </a:solidFill>
                <a:latin typeface="Noto Sans"/>
                <a:cs typeface="Noto Sans"/>
              </a:rPr>
              <a:t>που πλήττει </a:t>
            </a:r>
            <a:r>
              <a:rPr sz="1200" spc="10" dirty="0">
                <a:solidFill>
                  <a:srgbClr val="4A4B4C"/>
                </a:solidFill>
                <a:latin typeface="Noto Sans"/>
                <a:cs typeface="Noto Sans"/>
              </a:rPr>
              <a:t>τις  </a:t>
            </a:r>
            <a:r>
              <a:rPr sz="1200" spc="5" dirty="0">
                <a:solidFill>
                  <a:srgbClr val="4A4B4C"/>
                </a:solidFill>
                <a:latin typeface="Noto Sans"/>
                <a:cs typeface="Noto Sans"/>
              </a:rPr>
              <a:t>κοινωνικά </a:t>
            </a:r>
            <a:r>
              <a:rPr sz="1200" spc="10" dirty="0">
                <a:solidFill>
                  <a:srgbClr val="4A4B4C"/>
                </a:solidFill>
                <a:latin typeface="Noto Sans"/>
                <a:cs typeface="Noto Sans"/>
              </a:rPr>
              <a:t>αποκλεισμένες </a:t>
            </a:r>
            <a:r>
              <a:rPr sz="1200" spc="5" dirty="0">
                <a:solidFill>
                  <a:srgbClr val="4A4B4C"/>
                </a:solidFill>
                <a:latin typeface="Noto Sans"/>
                <a:cs typeface="Noto Sans"/>
              </a:rPr>
              <a:t>ομάδες (ιδιαίτερα </a:t>
            </a:r>
            <a:r>
              <a:rPr sz="1200" spc="10" dirty="0">
                <a:solidFill>
                  <a:srgbClr val="4A4B4C"/>
                </a:solidFill>
                <a:latin typeface="Noto Sans"/>
                <a:cs typeface="Noto Sans"/>
              </a:rPr>
              <a:t>τους μετανάστες) </a:t>
            </a:r>
            <a:r>
              <a:rPr sz="1200" dirty="0">
                <a:solidFill>
                  <a:srgbClr val="4A4B4C"/>
                </a:solidFill>
                <a:latin typeface="Noto Sans"/>
                <a:cs typeface="Noto Sans"/>
              </a:rPr>
              <a:t>και </a:t>
            </a:r>
            <a:r>
              <a:rPr sz="1200" spc="5" dirty="0">
                <a:solidFill>
                  <a:srgbClr val="4A4B4C"/>
                </a:solidFill>
                <a:latin typeface="Noto Sans"/>
                <a:cs typeface="Noto Sans"/>
              </a:rPr>
              <a:t>τον </a:t>
            </a:r>
            <a:r>
              <a:rPr sz="1200" spc="10" dirty="0">
                <a:solidFill>
                  <a:srgbClr val="4A4B4C"/>
                </a:solidFill>
                <a:latin typeface="Noto Sans"/>
                <a:cs typeface="Noto Sans"/>
              </a:rPr>
              <a:t>επείγοντα  χαρακτήρα </a:t>
            </a:r>
            <a:r>
              <a:rPr sz="1200" spc="5" dirty="0">
                <a:solidFill>
                  <a:srgbClr val="4A4B4C"/>
                </a:solidFill>
                <a:latin typeface="Noto Sans"/>
                <a:cs typeface="Noto Sans"/>
              </a:rPr>
              <a:t>της </a:t>
            </a:r>
            <a:r>
              <a:rPr sz="1200" spc="10" dirty="0">
                <a:solidFill>
                  <a:srgbClr val="4A4B4C"/>
                </a:solidFill>
                <a:latin typeface="Noto Sans"/>
                <a:cs typeface="Noto Sans"/>
              </a:rPr>
              <a:t>ανακούφισης </a:t>
            </a:r>
            <a:r>
              <a:rPr sz="1200" spc="5" dirty="0">
                <a:solidFill>
                  <a:srgbClr val="4A4B4C"/>
                </a:solidFill>
                <a:latin typeface="Noto Sans"/>
                <a:cs typeface="Noto Sans"/>
              </a:rPr>
              <a:t>του κοινωνικού </a:t>
            </a:r>
            <a:r>
              <a:rPr sz="1200" spc="10" dirty="0">
                <a:solidFill>
                  <a:srgbClr val="4A4B4C"/>
                </a:solidFill>
                <a:latin typeface="Noto Sans"/>
                <a:cs typeface="Noto Sans"/>
              </a:rPr>
              <a:t>κατακερματισμού </a:t>
            </a:r>
            <a:r>
              <a:rPr sz="1200" spc="5" dirty="0">
                <a:solidFill>
                  <a:srgbClr val="4A4B4C"/>
                </a:solidFill>
                <a:latin typeface="Noto Sans"/>
                <a:cs typeface="Noto Sans"/>
              </a:rPr>
              <a:t>που </a:t>
            </a:r>
            <a:r>
              <a:rPr sz="1200" spc="10" dirty="0">
                <a:solidFill>
                  <a:srgbClr val="4A4B4C"/>
                </a:solidFill>
                <a:latin typeface="Noto Sans"/>
                <a:cs typeface="Noto Sans"/>
              </a:rPr>
              <a:t>καταλήγει  </a:t>
            </a:r>
            <a:r>
              <a:rPr sz="1200" dirty="0">
                <a:solidFill>
                  <a:srgbClr val="4A4B4C"/>
                </a:solidFill>
                <a:latin typeface="Noto Sans"/>
                <a:cs typeface="Noto Sans"/>
              </a:rPr>
              <a:t>σε </a:t>
            </a:r>
            <a:r>
              <a:rPr sz="1200" spc="10" dirty="0">
                <a:solidFill>
                  <a:srgbClr val="4A4B4C"/>
                </a:solidFill>
                <a:latin typeface="Noto Sans"/>
                <a:cs typeface="Noto Sans"/>
              </a:rPr>
              <a:t>συγκρούσεις </a:t>
            </a:r>
            <a:r>
              <a:rPr sz="1200" dirty="0">
                <a:solidFill>
                  <a:srgbClr val="4A4B4C"/>
                </a:solidFill>
                <a:latin typeface="Noto Sans"/>
                <a:cs typeface="Noto Sans"/>
              </a:rPr>
              <a:t>και </a:t>
            </a:r>
            <a:r>
              <a:rPr sz="1200" spc="10" dirty="0">
                <a:solidFill>
                  <a:srgbClr val="4A4B4C"/>
                </a:solidFill>
                <a:latin typeface="Noto Sans"/>
                <a:cs typeface="Noto Sans"/>
              </a:rPr>
              <a:t>βιαιότητες </a:t>
            </a:r>
            <a:r>
              <a:rPr sz="1200" spc="5" dirty="0">
                <a:solidFill>
                  <a:srgbClr val="4A4B4C"/>
                </a:solidFill>
                <a:latin typeface="Noto Sans"/>
                <a:cs typeface="Noto Sans"/>
              </a:rPr>
              <a:t>(εγχώριες, </a:t>
            </a:r>
            <a:r>
              <a:rPr sz="1200" spc="10" dirty="0">
                <a:solidFill>
                  <a:srgbClr val="4A4B4C"/>
                </a:solidFill>
                <a:latin typeface="Noto Sans"/>
                <a:cs typeface="Noto Sans"/>
              </a:rPr>
              <a:t>εθνοτικές </a:t>
            </a:r>
            <a:r>
              <a:rPr sz="1200" spc="5" dirty="0">
                <a:solidFill>
                  <a:srgbClr val="4A4B4C"/>
                </a:solidFill>
                <a:latin typeface="Noto Sans"/>
                <a:cs typeface="Noto Sans"/>
              </a:rPr>
              <a:t>κ.λπ.). </a:t>
            </a:r>
            <a:r>
              <a:rPr sz="1200" spc="-5" dirty="0">
                <a:solidFill>
                  <a:srgbClr val="4A4B4C"/>
                </a:solidFill>
                <a:latin typeface="Noto Sans"/>
                <a:cs typeface="Noto Sans"/>
              </a:rPr>
              <a:t>Η </a:t>
            </a:r>
            <a:r>
              <a:rPr sz="1200" spc="10" dirty="0">
                <a:solidFill>
                  <a:srgbClr val="4A4B4C"/>
                </a:solidFill>
                <a:latin typeface="Noto Sans"/>
                <a:cs typeface="Noto Sans"/>
              </a:rPr>
              <a:t>διαπολιτισμική  διαμεσολάβηση θεωρείται </a:t>
            </a:r>
            <a:r>
              <a:rPr sz="1200" dirty="0">
                <a:solidFill>
                  <a:srgbClr val="4A4B4C"/>
                </a:solidFill>
                <a:latin typeface="Noto Sans"/>
                <a:cs typeface="Noto Sans"/>
              </a:rPr>
              <a:t>ως </a:t>
            </a:r>
            <a:r>
              <a:rPr sz="1200" spc="10" dirty="0">
                <a:solidFill>
                  <a:srgbClr val="4A4B4C"/>
                </a:solidFill>
                <a:latin typeface="Noto Sans"/>
                <a:cs typeface="Noto Sans"/>
              </a:rPr>
              <a:t>συστημική απάντηση </a:t>
            </a:r>
            <a:r>
              <a:rPr sz="1200" spc="5" dirty="0">
                <a:solidFill>
                  <a:srgbClr val="4A4B4C"/>
                </a:solidFill>
                <a:latin typeface="Noto Sans"/>
                <a:cs typeface="Noto Sans"/>
              </a:rPr>
              <a:t>στην </a:t>
            </a:r>
            <a:r>
              <a:rPr sz="1200" spc="10" dirty="0">
                <a:solidFill>
                  <a:srgbClr val="4A4B4C"/>
                </a:solidFill>
                <a:latin typeface="Noto Sans"/>
                <a:cs typeface="Noto Sans"/>
              </a:rPr>
              <a:t>ασφαλή πρόσβαση στις  </a:t>
            </a:r>
            <a:r>
              <a:rPr sz="1200" spc="5" dirty="0">
                <a:solidFill>
                  <a:srgbClr val="4A4B4C"/>
                </a:solidFill>
                <a:latin typeface="Noto Sans"/>
                <a:cs typeface="Noto Sans"/>
              </a:rPr>
              <a:t>δημόσιες </a:t>
            </a:r>
            <a:r>
              <a:rPr sz="1200" spc="10" dirty="0">
                <a:solidFill>
                  <a:srgbClr val="4A4B4C"/>
                </a:solidFill>
                <a:latin typeface="Noto Sans"/>
                <a:cs typeface="Noto Sans"/>
              </a:rPr>
              <a:t>υπηρεσίες (Αρβανίτης,</a:t>
            </a:r>
            <a:r>
              <a:rPr sz="1200" spc="114" dirty="0">
                <a:solidFill>
                  <a:srgbClr val="4A4B4C"/>
                </a:solidFill>
                <a:latin typeface="Noto Sans"/>
                <a:cs typeface="Noto Sans"/>
              </a:rPr>
              <a:t> </a:t>
            </a:r>
            <a:r>
              <a:rPr sz="1200" spc="15" dirty="0">
                <a:solidFill>
                  <a:srgbClr val="4A4B4C"/>
                </a:solidFill>
                <a:latin typeface="Noto Sans"/>
                <a:cs typeface="Noto Sans"/>
              </a:rPr>
              <a:t>2014).</a:t>
            </a:r>
            <a:endParaRPr sz="1200">
              <a:latin typeface="Noto Sans"/>
              <a:cs typeface="Noto Sans"/>
            </a:endParaRPr>
          </a:p>
          <a:p>
            <a:pPr>
              <a:lnSpc>
                <a:spcPct val="100000"/>
              </a:lnSpc>
            </a:pPr>
            <a:endParaRPr sz="1100">
              <a:latin typeface="Noto Sans"/>
              <a:cs typeface="Noto Sans"/>
            </a:endParaRPr>
          </a:p>
          <a:p>
            <a:pPr marL="12700" marR="6985" algn="just">
              <a:lnSpc>
                <a:spcPct val="111100"/>
              </a:lnSpc>
              <a:spcBef>
                <a:spcPts val="5"/>
              </a:spcBef>
            </a:pPr>
            <a:r>
              <a:rPr sz="1200" spc="-5" dirty="0">
                <a:solidFill>
                  <a:srgbClr val="4A4B4C"/>
                </a:solidFill>
                <a:latin typeface="Noto Sans"/>
                <a:cs typeface="Noto Sans"/>
              </a:rPr>
              <a:t>Η </a:t>
            </a:r>
            <a:r>
              <a:rPr sz="1200" spc="5" dirty="0">
                <a:solidFill>
                  <a:srgbClr val="4A4B4C"/>
                </a:solidFill>
                <a:latin typeface="Noto Sans"/>
                <a:cs typeface="Noto Sans"/>
              </a:rPr>
              <a:t>διαπολιτισμική </a:t>
            </a:r>
            <a:r>
              <a:rPr sz="1200" spc="10" dirty="0">
                <a:solidFill>
                  <a:srgbClr val="4A4B4C"/>
                </a:solidFill>
                <a:latin typeface="Noto Sans"/>
                <a:cs typeface="Noto Sans"/>
              </a:rPr>
              <a:t>διαμεσολάβηση βοηθά τους μετανάστες </a:t>
            </a:r>
            <a:r>
              <a:rPr sz="1200" dirty="0">
                <a:solidFill>
                  <a:srgbClr val="4A4B4C"/>
                </a:solidFill>
                <a:latin typeface="Noto Sans"/>
                <a:cs typeface="Noto Sans"/>
              </a:rPr>
              <a:t>να </a:t>
            </a:r>
            <a:r>
              <a:rPr sz="1200" spc="10" dirty="0">
                <a:solidFill>
                  <a:srgbClr val="4A4B4C"/>
                </a:solidFill>
                <a:latin typeface="Noto Sans"/>
                <a:cs typeface="Noto Sans"/>
              </a:rPr>
              <a:t>βρουν </a:t>
            </a:r>
            <a:r>
              <a:rPr sz="1200" spc="5" dirty="0">
                <a:solidFill>
                  <a:srgbClr val="4A4B4C"/>
                </a:solidFill>
                <a:latin typeface="Noto Sans"/>
                <a:cs typeface="Noto Sans"/>
              </a:rPr>
              <a:t>το δρόμο </a:t>
            </a:r>
            <a:r>
              <a:rPr sz="1200" spc="15" dirty="0">
                <a:solidFill>
                  <a:srgbClr val="4A4B4C"/>
                </a:solidFill>
                <a:latin typeface="Noto Sans"/>
                <a:cs typeface="Noto Sans"/>
              </a:rPr>
              <a:t>τους  </a:t>
            </a:r>
            <a:r>
              <a:rPr sz="1200" spc="5" dirty="0">
                <a:solidFill>
                  <a:srgbClr val="4A4B4C"/>
                </a:solidFill>
                <a:latin typeface="Noto Sans"/>
                <a:cs typeface="Noto Sans"/>
              </a:rPr>
              <a:t>στη νέα χώρα </a:t>
            </a:r>
            <a:r>
              <a:rPr sz="1200" dirty="0">
                <a:solidFill>
                  <a:srgbClr val="4A4B4C"/>
                </a:solidFill>
                <a:latin typeface="Noto Sans"/>
                <a:cs typeface="Noto Sans"/>
              </a:rPr>
              <a:t>και </a:t>
            </a:r>
            <a:r>
              <a:rPr sz="1200" spc="10" dirty="0">
                <a:solidFill>
                  <a:srgbClr val="4A4B4C"/>
                </a:solidFill>
                <a:latin typeface="Noto Sans"/>
                <a:cs typeface="Noto Sans"/>
              </a:rPr>
              <a:t>τους κοινωνικούς φορείς </a:t>
            </a:r>
            <a:r>
              <a:rPr sz="1200" dirty="0">
                <a:solidFill>
                  <a:srgbClr val="4A4B4C"/>
                </a:solidFill>
                <a:latin typeface="Noto Sans"/>
                <a:cs typeface="Noto Sans"/>
              </a:rPr>
              <a:t>και </a:t>
            </a:r>
            <a:r>
              <a:rPr sz="1200" spc="10" dirty="0">
                <a:solidFill>
                  <a:srgbClr val="4A4B4C"/>
                </a:solidFill>
                <a:latin typeface="Noto Sans"/>
                <a:cs typeface="Noto Sans"/>
              </a:rPr>
              <a:t>τους θεσμούς </a:t>
            </a:r>
            <a:r>
              <a:rPr sz="1200" spc="5" dirty="0">
                <a:solidFill>
                  <a:srgbClr val="4A4B4C"/>
                </a:solidFill>
                <a:latin typeface="Noto Sans"/>
                <a:cs typeface="Noto Sans"/>
              </a:rPr>
              <a:t>για </a:t>
            </a:r>
            <a:r>
              <a:rPr sz="1200" dirty="0">
                <a:solidFill>
                  <a:srgbClr val="4A4B4C"/>
                </a:solidFill>
                <a:latin typeface="Noto Sans"/>
                <a:cs typeface="Noto Sans"/>
              </a:rPr>
              <a:t>να </a:t>
            </a:r>
            <a:r>
              <a:rPr sz="1200" spc="10" dirty="0">
                <a:solidFill>
                  <a:srgbClr val="4A4B4C"/>
                </a:solidFill>
                <a:latin typeface="Noto Sans"/>
                <a:cs typeface="Noto Sans"/>
              </a:rPr>
              <a:t>κατανοήσουν  </a:t>
            </a:r>
            <a:r>
              <a:rPr sz="1200" spc="5" dirty="0">
                <a:solidFill>
                  <a:srgbClr val="4A4B4C"/>
                </a:solidFill>
                <a:latin typeface="Noto Sans"/>
                <a:cs typeface="Noto Sans"/>
              </a:rPr>
              <a:t>καλύτερα τις </a:t>
            </a:r>
            <a:r>
              <a:rPr sz="1200" spc="10" dirty="0">
                <a:solidFill>
                  <a:srgbClr val="4A4B4C"/>
                </a:solidFill>
                <a:latin typeface="Noto Sans"/>
                <a:cs typeface="Noto Sans"/>
              </a:rPr>
              <a:t>μεταναστευτικές </a:t>
            </a:r>
            <a:r>
              <a:rPr sz="1200" spc="5" dirty="0">
                <a:solidFill>
                  <a:srgbClr val="4A4B4C"/>
                </a:solidFill>
                <a:latin typeface="Noto Sans"/>
                <a:cs typeface="Noto Sans"/>
              </a:rPr>
              <a:t>ανάγκες </a:t>
            </a:r>
            <a:r>
              <a:rPr sz="1200" spc="10" dirty="0">
                <a:solidFill>
                  <a:srgbClr val="4A4B4C"/>
                </a:solidFill>
                <a:latin typeface="Noto Sans"/>
                <a:cs typeface="Noto Sans"/>
              </a:rPr>
              <a:t>διακανονισμού </a:t>
            </a:r>
            <a:r>
              <a:rPr sz="1200" dirty="0">
                <a:solidFill>
                  <a:srgbClr val="4A4B4C"/>
                </a:solidFill>
                <a:latin typeface="Noto Sans"/>
                <a:cs typeface="Noto Sans"/>
              </a:rPr>
              <a:t>και να </a:t>
            </a:r>
            <a:r>
              <a:rPr sz="1200" spc="10" dirty="0">
                <a:solidFill>
                  <a:srgbClr val="4A4B4C"/>
                </a:solidFill>
                <a:latin typeface="Noto Sans"/>
                <a:cs typeface="Noto Sans"/>
              </a:rPr>
              <a:t>επικοινωνήσουν με  σεβασμό </a:t>
            </a:r>
            <a:r>
              <a:rPr sz="1200" dirty="0">
                <a:solidFill>
                  <a:srgbClr val="4A4B4C"/>
                </a:solidFill>
                <a:latin typeface="Noto Sans"/>
                <a:cs typeface="Noto Sans"/>
              </a:rPr>
              <a:t>με </a:t>
            </a:r>
            <a:r>
              <a:rPr sz="1200" spc="10" dirty="0">
                <a:solidFill>
                  <a:srgbClr val="4A4B4C"/>
                </a:solidFill>
                <a:latin typeface="Noto Sans"/>
                <a:cs typeface="Noto Sans"/>
              </a:rPr>
              <a:t>αυτούς (Cohen-Emerique, </a:t>
            </a:r>
            <a:r>
              <a:rPr sz="1200" spc="15" dirty="0">
                <a:solidFill>
                  <a:srgbClr val="4A4B4C"/>
                </a:solidFill>
                <a:latin typeface="Noto Sans"/>
                <a:cs typeface="Noto Sans"/>
              </a:rPr>
              <a:t>2007:</a:t>
            </a:r>
            <a:r>
              <a:rPr sz="1200" spc="195" dirty="0">
                <a:solidFill>
                  <a:srgbClr val="4A4B4C"/>
                </a:solidFill>
                <a:latin typeface="Noto Sans"/>
                <a:cs typeface="Noto Sans"/>
              </a:rPr>
              <a:t> </a:t>
            </a:r>
            <a:r>
              <a:rPr sz="1200" spc="15" dirty="0">
                <a:solidFill>
                  <a:srgbClr val="4A4B4C"/>
                </a:solidFill>
                <a:latin typeface="Noto Sans"/>
                <a:cs typeface="Noto Sans"/>
              </a:rPr>
              <a:t>8).</a:t>
            </a:r>
            <a:endParaRPr sz="1200">
              <a:latin typeface="Noto Sans"/>
              <a:cs typeface="Noto San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1186"/>
            <a:ext cx="6150610" cy="2667000"/>
          </a:xfrm>
          <a:prstGeom prst="rect">
            <a:avLst/>
          </a:prstGeom>
        </p:spPr>
        <p:txBody>
          <a:bodyPr vert="horz" wrap="square" lIns="0" tIns="12700" rIns="0" bIns="0" rtlCol="0">
            <a:spAutoFit/>
          </a:bodyPr>
          <a:lstStyle/>
          <a:p>
            <a:pPr marL="12700" marR="5080" algn="just">
              <a:lnSpc>
                <a:spcPct val="111100"/>
              </a:lnSpc>
              <a:spcBef>
                <a:spcPts val="100"/>
              </a:spcBef>
            </a:pPr>
            <a:r>
              <a:rPr sz="1200" b="1" dirty="0">
                <a:solidFill>
                  <a:srgbClr val="4A4B4C"/>
                </a:solidFill>
                <a:latin typeface="Noto Sans"/>
                <a:cs typeface="Noto Sans"/>
              </a:rPr>
              <a:t>Η </a:t>
            </a:r>
            <a:r>
              <a:rPr sz="1200" b="1" spc="15" dirty="0">
                <a:solidFill>
                  <a:srgbClr val="4A4B4C"/>
                </a:solidFill>
                <a:latin typeface="Noto Sans"/>
                <a:cs typeface="Noto Sans"/>
              </a:rPr>
              <a:t>διαπολιτισμική διαμεσολάβηση </a:t>
            </a:r>
            <a:r>
              <a:rPr sz="1200" spc="-5" dirty="0">
                <a:solidFill>
                  <a:srgbClr val="4A4B4C"/>
                </a:solidFill>
                <a:latin typeface="Noto Sans"/>
                <a:cs typeface="Noto Sans"/>
              </a:rPr>
              <a:t>δεν </a:t>
            </a:r>
            <a:r>
              <a:rPr sz="1200" spc="5" dirty="0">
                <a:solidFill>
                  <a:srgbClr val="4A4B4C"/>
                </a:solidFill>
                <a:latin typeface="Noto Sans"/>
                <a:cs typeface="Noto Sans"/>
              </a:rPr>
              <a:t>είναι</a:t>
            </a:r>
            <a:r>
              <a:rPr sz="1200" spc="320" dirty="0">
                <a:solidFill>
                  <a:srgbClr val="4A4B4C"/>
                </a:solidFill>
                <a:latin typeface="Noto Sans"/>
                <a:cs typeface="Noto Sans"/>
              </a:rPr>
              <a:t> </a:t>
            </a:r>
            <a:r>
              <a:rPr sz="1200" spc="5" dirty="0">
                <a:solidFill>
                  <a:srgbClr val="4A4B4C"/>
                </a:solidFill>
                <a:latin typeface="Noto Sans"/>
                <a:cs typeface="Noto Sans"/>
              </a:rPr>
              <a:t>απλά  μια  </a:t>
            </a:r>
            <a:r>
              <a:rPr sz="1200" spc="10" dirty="0">
                <a:solidFill>
                  <a:srgbClr val="4A4B4C"/>
                </a:solidFill>
                <a:latin typeface="Noto Sans"/>
                <a:cs typeface="Noto Sans"/>
              </a:rPr>
              <a:t>μορφή επίλυσης  συγκρούσεων </a:t>
            </a:r>
            <a:r>
              <a:rPr sz="1200" spc="-10" dirty="0">
                <a:solidFill>
                  <a:srgbClr val="4A4B4C"/>
                </a:solidFill>
                <a:latin typeface="Noto Sans"/>
                <a:cs typeface="Noto Sans"/>
              </a:rPr>
              <a:t>ή </a:t>
            </a:r>
            <a:r>
              <a:rPr sz="1200" spc="5" dirty="0">
                <a:solidFill>
                  <a:srgbClr val="4A4B4C"/>
                </a:solidFill>
                <a:latin typeface="Noto Sans"/>
                <a:cs typeface="Noto Sans"/>
              </a:rPr>
              <a:t>απλώς μια διαπροσωπική </a:t>
            </a:r>
            <a:r>
              <a:rPr sz="1200" spc="10" dirty="0">
                <a:solidFill>
                  <a:srgbClr val="4A4B4C"/>
                </a:solidFill>
                <a:latin typeface="Noto Sans"/>
                <a:cs typeface="Noto Sans"/>
              </a:rPr>
              <a:t>πράξη. </a:t>
            </a:r>
            <a:r>
              <a:rPr sz="1200" spc="5" dirty="0">
                <a:solidFill>
                  <a:srgbClr val="4A4B4C"/>
                </a:solidFill>
                <a:latin typeface="Noto Sans"/>
                <a:cs typeface="Noto Sans"/>
              </a:rPr>
              <a:t>Έχει μια </a:t>
            </a:r>
            <a:r>
              <a:rPr sz="1200" b="1" spc="15" dirty="0">
                <a:solidFill>
                  <a:srgbClr val="4A4B4C"/>
                </a:solidFill>
                <a:latin typeface="Noto Sans"/>
                <a:cs typeface="Noto Sans"/>
              </a:rPr>
              <a:t>πολυδιάστατη </a:t>
            </a:r>
            <a:r>
              <a:rPr sz="1200" b="1" spc="5" dirty="0">
                <a:solidFill>
                  <a:srgbClr val="4A4B4C"/>
                </a:solidFill>
                <a:latin typeface="Noto Sans"/>
                <a:cs typeface="Noto Sans"/>
              </a:rPr>
              <a:t>φύση</a:t>
            </a:r>
            <a:r>
              <a:rPr sz="1200" spc="5" dirty="0">
                <a:solidFill>
                  <a:srgbClr val="4A4B4C"/>
                </a:solidFill>
                <a:latin typeface="Noto Sans"/>
                <a:cs typeface="Noto Sans"/>
              </a:rPr>
              <a:t>,  </a:t>
            </a:r>
            <a:r>
              <a:rPr sz="1200" spc="-10" dirty="0">
                <a:solidFill>
                  <a:srgbClr val="4A4B4C"/>
                </a:solidFill>
                <a:latin typeface="Noto Sans"/>
                <a:cs typeface="Noto Sans"/>
              </a:rPr>
              <a:t>η </a:t>
            </a:r>
            <a:r>
              <a:rPr sz="1200" spc="10" dirty="0">
                <a:solidFill>
                  <a:srgbClr val="4A4B4C"/>
                </a:solidFill>
                <a:latin typeface="Noto Sans"/>
                <a:cs typeface="Noto Sans"/>
              </a:rPr>
              <a:t>οποία αναπτύσσει </a:t>
            </a:r>
            <a:r>
              <a:rPr sz="1200" spc="5" dirty="0">
                <a:solidFill>
                  <a:srgbClr val="4A4B4C"/>
                </a:solidFill>
                <a:latin typeface="Noto Sans"/>
                <a:cs typeface="Noto Sans"/>
              </a:rPr>
              <a:t>μια </a:t>
            </a:r>
            <a:r>
              <a:rPr sz="1200" spc="10" dirty="0">
                <a:solidFill>
                  <a:srgbClr val="4A4B4C"/>
                </a:solidFill>
                <a:latin typeface="Noto Sans"/>
                <a:cs typeface="Noto Sans"/>
              </a:rPr>
              <a:t>αντανακλαστική στάση </a:t>
            </a:r>
            <a:r>
              <a:rPr sz="1200" spc="5" dirty="0">
                <a:solidFill>
                  <a:srgbClr val="4A4B4C"/>
                </a:solidFill>
                <a:latin typeface="Noto Sans"/>
                <a:cs typeface="Noto Sans"/>
              </a:rPr>
              <a:t>στην </a:t>
            </a:r>
            <a:r>
              <a:rPr sz="1200" spc="10" dirty="0">
                <a:solidFill>
                  <a:srgbClr val="4A4B4C"/>
                </a:solidFill>
                <a:latin typeface="Noto Sans"/>
                <a:cs typeface="Noto Sans"/>
              </a:rPr>
              <a:t>ποικιλομορφία λαμβάνοντας  </a:t>
            </a:r>
            <a:r>
              <a:rPr sz="1200" spc="5" dirty="0">
                <a:solidFill>
                  <a:srgbClr val="4A4B4C"/>
                </a:solidFill>
                <a:latin typeface="Noto Sans"/>
                <a:cs typeface="Noto Sans"/>
              </a:rPr>
              <a:t>υπόψη το </a:t>
            </a:r>
            <a:r>
              <a:rPr sz="1200" b="1" spc="15" dirty="0">
                <a:solidFill>
                  <a:srgbClr val="4A4B4C"/>
                </a:solidFill>
                <a:latin typeface="Noto Sans"/>
                <a:cs typeface="Noto Sans"/>
              </a:rPr>
              <a:t>κοινωνικοπολιτικό πλαίσιο </a:t>
            </a:r>
            <a:r>
              <a:rPr sz="1200" dirty="0">
                <a:solidFill>
                  <a:srgbClr val="4A4B4C"/>
                </a:solidFill>
                <a:latin typeface="Noto Sans"/>
                <a:cs typeface="Noto Sans"/>
              </a:rPr>
              <a:t>και </a:t>
            </a:r>
            <a:r>
              <a:rPr sz="1200" spc="5" dirty="0">
                <a:solidFill>
                  <a:srgbClr val="4A4B4C"/>
                </a:solidFill>
                <a:latin typeface="Noto Sans"/>
                <a:cs typeface="Noto Sans"/>
              </a:rPr>
              <a:t>τις </a:t>
            </a:r>
            <a:r>
              <a:rPr sz="1200" b="1" spc="15" dirty="0">
                <a:solidFill>
                  <a:srgbClr val="4A4B4C"/>
                </a:solidFill>
                <a:latin typeface="Noto Sans"/>
                <a:cs typeface="Noto Sans"/>
              </a:rPr>
              <a:t>ισχύουσες σχέσεις </a:t>
            </a:r>
            <a:r>
              <a:rPr sz="1200" b="1" spc="20" dirty="0">
                <a:solidFill>
                  <a:srgbClr val="4A4B4C"/>
                </a:solidFill>
                <a:latin typeface="Noto Sans"/>
                <a:cs typeface="Noto Sans"/>
              </a:rPr>
              <a:t>εξουσίας  </a:t>
            </a:r>
            <a:r>
              <a:rPr sz="1200" spc="10" dirty="0">
                <a:solidFill>
                  <a:srgbClr val="4A4B4C"/>
                </a:solidFill>
                <a:latin typeface="Noto Sans"/>
                <a:cs typeface="Noto Sans"/>
              </a:rPr>
              <a:t>(Αρβανίτη,</a:t>
            </a:r>
            <a:r>
              <a:rPr sz="1200" spc="40" dirty="0">
                <a:solidFill>
                  <a:srgbClr val="4A4B4C"/>
                </a:solidFill>
                <a:latin typeface="Noto Sans"/>
                <a:cs typeface="Noto Sans"/>
              </a:rPr>
              <a:t> </a:t>
            </a:r>
            <a:r>
              <a:rPr sz="1200" spc="15" dirty="0">
                <a:solidFill>
                  <a:srgbClr val="4A4B4C"/>
                </a:solidFill>
                <a:latin typeface="Noto Sans"/>
                <a:cs typeface="Noto Sans"/>
              </a:rPr>
              <a:t>2014).</a:t>
            </a:r>
            <a:endParaRPr sz="1200" dirty="0">
              <a:latin typeface="Noto Sans"/>
              <a:cs typeface="Noto Sans"/>
            </a:endParaRPr>
          </a:p>
          <a:p>
            <a:pPr>
              <a:lnSpc>
                <a:spcPct val="100000"/>
              </a:lnSpc>
              <a:spcBef>
                <a:spcPts val="30"/>
              </a:spcBef>
            </a:pPr>
            <a:endParaRPr sz="1150" dirty="0">
              <a:latin typeface="Noto Sans"/>
              <a:cs typeface="Noto Sans"/>
            </a:endParaRPr>
          </a:p>
          <a:p>
            <a:pPr marL="12700" marR="5715" algn="just">
              <a:lnSpc>
                <a:spcPct val="111100"/>
              </a:lnSpc>
              <a:spcBef>
                <a:spcPts val="5"/>
              </a:spcBef>
            </a:pPr>
            <a:r>
              <a:rPr sz="1200" spc="10" dirty="0">
                <a:solidFill>
                  <a:srgbClr val="4A4B4C"/>
                </a:solidFill>
                <a:latin typeface="Noto Sans"/>
                <a:cs typeface="Noto Sans"/>
              </a:rPr>
              <a:t>Αυτός </a:t>
            </a:r>
            <a:r>
              <a:rPr sz="1200" spc="-5" dirty="0">
                <a:solidFill>
                  <a:srgbClr val="4A4B4C"/>
                </a:solidFill>
                <a:latin typeface="Noto Sans"/>
                <a:cs typeface="Noto Sans"/>
              </a:rPr>
              <a:t>ο </a:t>
            </a:r>
            <a:r>
              <a:rPr sz="1200" spc="10" dirty="0">
                <a:solidFill>
                  <a:srgbClr val="4A4B4C"/>
                </a:solidFill>
                <a:latin typeface="Noto Sans"/>
                <a:cs typeface="Noto Sans"/>
              </a:rPr>
              <a:t>αντανακλαστικός </a:t>
            </a:r>
            <a:r>
              <a:rPr sz="1200" dirty="0">
                <a:solidFill>
                  <a:srgbClr val="4A4B4C"/>
                </a:solidFill>
                <a:latin typeface="Noto Sans"/>
                <a:cs typeface="Noto Sans"/>
              </a:rPr>
              <a:t>και </a:t>
            </a:r>
            <a:r>
              <a:rPr sz="1200" spc="10" dirty="0">
                <a:solidFill>
                  <a:srgbClr val="4A4B4C"/>
                </a:solidFill>
                <a:latin typeface="Noto Sans"/>
                <a:cs typeface="Noto Sans"/>
              </a:rPr>
              <a:t>μετασχηματιστικός χαρακτήρας </a:t>
            </a:r>
            <a:r>
              <a:rPr sz="1200" spc="5" dirty="0">
                <a:solidFill>
                  <a:srgbClr val="4A4B4C"/>
                </a:solidFill>
                <a:latin typeface="Noto Sans"/>
                <a:cs typeface="Noto Sans"/>
              </a:rPr>
              <a:t>της </a:t>
            </a:r>
            <a:r>
              <a:rPr sz="1200" spc="10" dirty="0">
                <a:solidFill>
                  <a:srgbClr val="4A4B4C"/>
                </a:solidFill>
                <a:latin typeface="Noto Sans"/>
                <a:cs typeface="Noto Sans"/>
              </a:rPr>
              <a:t>διαμεσολάβησης  </a:t>
            </a:r>
            <a:r>
              <a:rPr sz="1200" spc="5" dirty="0">
                <a:solidFill>
                  <a:srgbClr val="4A4B4C"/>
                </a:solidFill>
                <a:latin typeface="Noto Sans"/>
                <a:cs typeface="Noto Sans"/>
              </a:rPr>
              <a:t>απαιτεί</a:t>
            </a:r>
            <a:r>
              <a:rPr sz="1200" spc="320" dirty="0">
                <a:solidFill>
                  <a:srgbClr val="4A4B4C"/>
                </a:solidFill>
                <a:latin typeface="Noto Sans"/>
                <a:cs typeface="Noto Sans"/>
              </a:rPr>
              <a:t> </a:t>
            </a:r>
            <a:r>
              <a:rPr sz="1200" spc="5" dirty="0">
                <a:solidFill>
                  <a:srgbClr val="4A4B4C"/>
                </a:solidFill>
                <a:latin typeface="Noto Sans"/>
                <a:cs typeface="Noto Sans"/>
              </a:rPr>
              <a:t>μια  </a:t>
            </a:r>
            <a:r>
              <a:rPr sz="1200" b="1" spc="15" dirty="0">
                <a:solidFill>
                  <a:srgbClr val="4A4B4C"/>
                </a:solidFill>
                <a:latin typeface="Noto Sans"/>
                <a:cs typeface="Noto Sans"/>
              </a:rPr>
              <a:t>κρίσιμη δέσμευση </a:t>
            </a:r>
            <a:r>
              <a:rPr sz="1200" spc="5" dirty="0">
                <a:solidFill>
                  <a:srgbClr val="4A4B4C"/>
                </a:solidFill>
                <a:latin typeface="Noto Sans"/>
                <a:cs typeface="Noto Sans"/>
              </a:rPr>
              <a:t>από  </a:t>
            </a:r>
            <a:r>
              <a:rPr sz="1200" spc="10" dirty="0">
                <a:solidFill>
                  <a:srgbClr val="4A4B4C"/>
                </a:solidFill>
                <a:latin typeface="Noto Sans"/>
                <a:cs typeface="Noto Sans"/>
              </a:rPr>
              <a:t>όλους τους συμμετέχοντες </a:t>
            </a:r>
            <a:r>
              <a:rPr sz="1200" dirty="0">
                <a:solidFill>
                  <a:srgbClr val="4A4B4C"/>
                </a:solidFill>
                <a:latin typeface="Noto Sans"/>
                <a:cs typeface="Noto Sans"/>
              </a:rPr>
              <a:t>με </a:t>
            </a:r>
            <a:r>
              <a:rPr sz="1200" spc="10" dirty="0">
                <a:solidFill>
                  <a:srgbClr val="4A4B4C"/>
                </a:solidFill>
                <a:latin typeface="Noto Sans"/>
                <a:cs typeface="Noto Sans"/>
              </a:rPr>
              <a:t>βάση </a:t>
            </a:r>
            <a:r>
              <a:rPr sz="1200" spc="15" dirty="0">
                <a:solidFill>
                  <a:srgbClr val="4A4B4C"/>
                </a:solidFill>
                <a:latin typeface="Noto Sans"/>
                <a:cs typeface="Noto Sans"/>
              </a:rPr>
              <a:t>το  </a:t>
            </a:r>
            <a:r>
              <a:rPr sz="1200" b="1" spc="15" dirty="0">
                <a:solidFill>
                  <a:srgbClr val="4A4B4C"/>
                </a:solidFill>
                <a:latin typeface="Noto Sans"/>
                <a:cs typeface="Noto Sans"/>
              </a:rPr>
              <a:t>ανθρώπινο </a:t>
            </a:r>
            <a:r>
              <a:rPr sz="1200" b="1" spc="10" dirty="0">
                <a:solidFill>
                  <a:srgbClr val="4A4B4C"/>
                </a:solidFill>
                <a:latin typeface="Noto Sans"/>
                <a:cs typeface="Noto Sans"/>
              </a:rPr>
              <a:t>και </a:t>
            </a:r>
            <a:r>
              <a:rPr sz="1200" b="1" spc="15" dirty="0">
                <a:solidFill>
                  <a:srgbClr val="4A4B4C"/>
                </a:solidFill>
                <a:latin typeface="Noto Sans"/>
                <a:cs typeface="Noto Sans"/>
              </a:rPr>
              <a:t>κοινωνικό τους κεφάλαιο </a:t>
            </a:r>
            <a:r>
              <a:rPr sz="1200" dirty="0">
                <a:solidFill>
                  <a:srgbClr val="4A4B4C"/>
                </a:solidFill>
                <a:latin typeface="Noto Sans"/>
                <a:cs typeface="Noto Sans"/>
              </a:rPr>
              <a:t>και </a:t>
            </a:r>
            <a:r>
              <a:rPr sz="1200" spc="10" dirty="0">
                <a:solidFill>
                  <a:srgbClr val="4A4B4C"/>
                </a:solidFill>
                <a:latin typeface="Noto Sans"/>
                <a:cs typeface="Noto Sans"/>
              </a:rPr>
              <a:t>προϋποθέτει </a:t>
            </a:r>
            <a:r>
              <a:rPr sz="1200" spc="5" dirty="0">
                <a:solidFill>
                  <a:srgbClr val="4A4B4C"/>
                </a:solidFill>
                <a:latin typeface="Noto Sans"/>
                <a:cs typeface="Noto Sans"/>
              </a:rPr>
              <a:t>ότι  πρέπει  </a:t>
            </a:r>
            <a:r>
              <a:rPr sz="1200" spc="10" dirty="0">
                <a:solidFill>
                  <a:srgbClr val="4A4B4C"/>
                </a:solidFill>
                <a:latin typeface="Noto Sans"/>
                <a:cs typeface="Noto Sans"/>
              </a:rPr>
              <a:t>να  ακουστούν </a:t>
            </a:r>
            <a:r>
              <a:rPr sz="1200" b="1" spc="15" dirty="0">
                <a:solidFill>
                  <a:srgbClr val="4A4B4C"/>
                </a:solidFill>
                <a:latin typeface="Noto Sans"/>
                <a:cs typeface="Noto Sans"/>
              </a:rPr>
              <a:t>πολλαπλές αφηγήσεις </a:t>
            </a:r>
            <a:r>
              <a:rPr sz="1200" b="1" spc="10" dirty="0">
                <a:solidFill>
                  <a:srgbClr val="4A4B4C"/>
                </a:solidFill>
                <a:latin typeface="Noto Sans"/>
                <a:cs typeface="Noto Sans"/>
              </a:rPr>
              <a:t>και </a:t>
            </a:r>
            <a:r>
              <a:rPr sz="1200" b="1" spc="15" dirty="0">
                <a:solidFill>
                  <a:srgbClr val="4A4B4C"/>
                </a:solidFill>
                <a:latin typeface="Noto Sans"/>
                <a:cs typeface="Noto Sans"/>
              </a:rPr>
              <a:t>προοπτικές </a:t>
            </a:r>
            <a:r>
              <a:rPr sz="1200" spc="10" dirty="0">
                <a:solidFill>
                  <a:srgbClr val="4A4B4C"/>
                </a:solidFill>
                <a:latin typeface="Noto Sans"/>
                <a:cs typeface="Noto Sans"/>
              </a:rPr>
              <a:t>(Αρβανίτης,</a:t>
            </a:r>
            <a:r>
              <a:rPr sz="1200" spc="204" dirty="0">
                <a:solidFill>
                  <a:srgbClr val="4A4B4C"/>
                </a:solidFill>
                <a:latin typeface="Noto Sans"/>
                <a:cs typeface="Noto Sans"/>
              </a:rPr>
              <a:t> </a:t>
            </a:r>
            <a:r>
              <a:rPr sz="1200" spc="15" dirty="0">
                <a:solidFill>
                  <a:srgbClr val="4A4B4C"/>
                </a:solidFill>
                <a:latin typeface="Noto Sans"/>
                <a:cs typeface="Noto Sans"/>
              </a:rPr>
              <a:t>2014).</a:t>
            </a:r>
            <a:endParaRPr sz="1200" dirty="0">
              <a:latin typeface="Noto Sans"/>
              <a:cs typeface="Noto Sans"/>
            </a:endParaRPr>
          </a:p>
          <a:p>
            <a:pPr>
              <a:lnSpc>
                <a:spcPct val="100000"/>
              </a:lnSpc>
              <a:spcBef>
                <a:spcPts val="30"/>
              </a:spcBef>
            </a:pPr>
            <a:endParaRPr sz="1150" dirty="0">
              <a:latin typeface="Noto Sans"/>
              <a:cs typeface="Noto Sans"/>
            </a:endParaRPr>
          </a:p>
          <a:p>
            <a:pPr marL="12700" marR="7620" algn="just">
              <a:lnSpc>
                <a:spcPct val="111100"/>
              </a:lnSpc>
            </a:pPr>
            <a:r>
              <a:rPr sz="1200" spc="10" dirty="0">
                <a:solidFill>
                  <a:srgbClr val="4A4B4C"/>
                </a:solidFill>
                <a:latin typeface="Noto Sans"/>
                <a:cs typeface="Noto Sans"/>
              </a:rPr>
              <a:t>Ένας ολιστικός ορισμός </a:t>
            </a:r>
            <a:r>
              <a:rPr sz="1200" spc="5" dirty="0">
                <a:solidFill>
                  <a:srgbClr val="4A4B4C"/>
                </a:solidFill>
                <a:latin typeface="Noto Sans"/>
                <a:cs typeface="Noto Sans"/>
              </a:rPr>
              <a:t>της διαπολιτισμικής </a:t>
            </a:r>
            <a:r>
              <a:rPr sz="1200" spc="10" dirty="0">
                <a:solidFill>
                  <a:srgbClr val="4A4B4C"/>
                </a:solidFill>
                <a:latin typeface="Noto Sans"/>
                <a:cs typeface="Noto Sans"/>
              </a:rPr>
              <a:t>διαμεσολάβησης </a:t>
            </a:r>
            <a:r>
              <a:rPr sz="1200" spc="5" dirty="0">
                <a:solidFill>
                  <a:srgbClr val="4A4B4C"/>
                </a:solidFill>
                <a:latin typeface="Noto Sans"/>
                <a:cs typeface="Noto Sans"/>
              </a:rPr>
              <a:t>δίνεται από </a:t>
            </a:r>
            <a:r>
              <a:rPr sz="1200" spc="15" dirty="0">
                <a:solidFill>
                  <a:srgbClr val="4A4B4C"/>
                </a:solidFill>
                <a:latin typeface="Noto Sans"/>
                <a:cs typeface="Noto Sans"/>
              </a:rPr>
              <a:t>τον  </a:t>
            </a:r>
            <a:r>
              <a:rPr sz="1200" spc="10" dirty="0">
                <a:solidFill>
                  <a:srgbClr val="4A4B4C"/>
                </a:solidFill>
                <a:latin typeface="Noto Sans"/>
                <a:cs typeface="Noto Sans"/>
              </a:rPr>
              <a:t>Gimenez</a:t>
            </a:r>
            <a:r>
              <a:rPr sz="1200" spc="45" dirty="0">
                <a:solidFill>
                  <a:srgbClr val="4A4B4C"/>
                </a:solidFill>
                <a:latin typeface="Noto Sans"/>
                <a:cs typeface="Noto Sans"/>
              </a:rPr>
              <a:t> </a:t>
            </a:r>
            <a:r>
              <a:rPr sz="1200" spc="15" dirty="0">
                <a:solidFill>
                  <a:srgbClr val="4A4B4C"/>
                </a:solidFill>
                <a:latin typeface="Noto Sans"/>
                <a:cs typeface="Noto Sans"/>
              </a:rPr>
              <a:t>(1997:</a:t>
            </a:r>
            <a:r>
              <a:rPr sz="1200" spc="50" dirty="0">
                <a:solidFill>
                  <a:srgbClr val="4A4B4C"/>
                </a:solidFill>
                <a:latin typeface="Noto Sans"/>
                <a:cs typeface="Noto Sans"/>
              </a:rPr>
              <a:t> </a:t>
            </a:r>
            <a:r>
              <a:rPr sz="1200" spc="5" dirty="0">
                <a:solidFill>
                  <a:srgbClr val="4A4B4C"/>
                </a:solidFill>
                <a:latin typeface="Noto Sans"/>
                <a:cs typeface="Noto Sans"/>
              </a:rPr>
              <a:t>147,</a:t>
            </a:r>
            <a:r>
              <a:rPr sz="1200" spc="50" dirty="0">
                <a:solidFill>
                  <a:srgbClr val="4A4B4C"/>
                </a:solidFill>
                <a:latin typeface="Noto Sans"/>
                <a:cs typeface="Noto Sans"/>
              </a:rPr>
              <a:t> </a:t>
            </a:r>
            <a:r>
              <a:rPr sz="1200" spc="5" dirty="0">
                <a:solidFill>
                  <a:srgbClr val="4A4B4C"/>
                </a:solidFill>
                <a:latin typeface="Noto Sans"/>
                <a:cs typeface="Noto Sans"/>
              </a:rPr>
              <a:t>όπως</a:t>
            </a:r>
            <a:r>
              <a:rPr sz="1200" spc="50" dirty="0">
                <a:solidFill>
                  <a:srgbClr val="4A4B4C"/>
                </a:solidFill>
                <a:latin typeface="Noto Sans"/>
                <a:cs typeface="Noto Sans"/>
              </a:rPr>
              <a:t> </a:t>
            </a:r>
            <a:r>
              <a:rPr sz="1200" spc="10" dirty="0">
                <a:solidFill>
                  <a:srgbClr val="4A4B4C"/>
                </a:solidFill>
                <a:latin typeface="Noto Sans"/>
                <a:cs typeface="Noto Sans"/>
              </a:rPr>
              <a:t>αναφέρεται</a:t>
            </a:r>
            <a:r>
              <a:rPr sz="1200" spc="50" dirty="0">
                <a:solidFill>
                  <a:srgbClr val="4A4B4C"/>
                </a:solidFill>
                <a:latin typeface="Noto Sans"/>
                <a:cs typeface="Noto Sans"/>
              </a:rPr>
              <a:t> </a:t>
            </a:r>
            <a:r>
              <a:rPr sz="1200" spc="5" dirty="0">
                <a:solidFill>
                  <a:srgbClr val="4A4B4C"/>
                </a:solidFill>
                <a:latin typeface="Noto Sans"/>
                <a:cs typeface="Noto Sans"/>
              </a:rPr>
              <a:t>στο</a:t>
            </a:r>
            <a:r>
              <a:rPr sz="1200" spc="50" dirty="0">
                <a:solidFill>
                  <a:srgbClr val="4A4B4C"/>
                </a:solidFill>
                <a:latin typeface="Noto Sans"/>
                <a:cs typeface="Noto Sans"/>
              </a:rPr>
              <a:t> </a:t>
            </a:r>
            <a:r>
              <a:rPr sz="1200" spc="10" dirty="0">
                <a:solidFill>
                  <a:srgbClr val="4A4B4C"/>
                </a:solidFill>
                <a:latin typeface="Noto Sans"/>
                <a:cs typeface="Noto Sans"/>
              </a:rPr>
              <a:t>Valero-Garcés:</a:t>
            </a:r>
            <a:r>
              <a:rPr sz="1200" spc="50" dirty="0">
                <a:solidFill>
                  <a:srgbClr val="4A4B4C"/>
                </a:solidFill>
                <a:latin typeface="Noto Sans"/>
                <a:cs typeface="Noto Sans"/>
              </a:rPr>
              <a:t> </a:t>
            </a:r>
            <a:r>
              <a:rPr sz="1200" spc="10" dirty="0">
                <a:solidFill>
                  <a:srgbClr val="4A4B4C"/>
                </a:solidFill>
                <a:latin typeface="Noto Sans"/>
                <a:cs typeface="Noto Sans"/>
              </a:rPr>
              <a:t>82)</a:t>
            </a:r>
            <a:r>
              <a:rPr sz="1200" spc="50" dirty="0">
                <a:solidFill>
                  <a:srgbClr val="4A4B4C"/>
                </a:solidFill>
                <a:latin typeface="Noto Sans"/>
                <a:cs typeface="Noto Sans"/>
              </a:rPr>
              <a:t> </a:t>
            </a:r>
            <a:r>
              <a:rPr lang="el-GR" sz="1200" spc="50" dirty="0">
                <a:solidFill>
                  <a:srgbClr val="4A4B4C"/>
                </a:solidFill>
                <a:latin typeface="Noto Sans"/>
                <a:cs typeface="Noto Sans"/>
              </a:rPr>
              <a:t>την ορίζει ως</a:t>
            </a:r>
            <a:r>
              <a:rPr sz="1200" spc="10" dirty="0">
                <a:solidFill>
                  <a:srgbClr val="4A4B4C"/>
                </a:solidFill>
                <a:latin typeface="Noto Sans"/>
                <a:cs typeface="Noto Sans"/>
              </a:rPr>
              <a:t>:</a:t>
            </a:r>
            <a:endParaRPr sz="1200" dirty="0">
              <a:latin typeface="Noto Sans"/>
              <a:cs typeface="Noto Sans"/>
            </a:endParaRPr>
          </a:p>
        </p:txBody>
      </p:sp>
      <p:sp>
        <p:nvSpPr>
          <p:cNvPr id="3" name="object 3"/>
          <p:cNvSpPr/>
          <p:nvPr/>
        </p:nvSpPr>
        <p:spPr>
          <a:xfrm>
            <a:off x="739051" y="4096118"/>
            <a:ext cx="6082030" cy="4332605"/>
          </a:xfrm>
          <a:custGeom>
            <a:avLst/>
            <a:gdLst/>
            <a:ahLst/>
            <a:cxnLst/>
            <a:rect l="l" t="t" r="r" b="b"/>
            <a:pathLst>
              <a:path w="6082030" h="4332605">
                <a:moveTo>
                  <a:pt x="0" y="4332414"/>
                </a:moveTo>
                <a:lnTo>
                  <a:pt x="6081903" y="4332414"/>
                </a:lnTo>
                <a:lnTo>
                  <a:pt x="6081903" y="0"/>
                </a:lnTo>
                <a:lnTo>
                  <a:pt x="0" y="0"/>
                </a:lnTo>
                <a:lnTo>
                  <a:pt x="0" y="4332414"/>
                </a:lnTo>
                <a:close/>
              </a:path>
            </a:pathLst>
          </a:custGeom>
          <a:ln w="38100">
            <a:solidFill>
              <a:srgbClr val="00A28B"/>
            </a:solidFill>
          </a:ln>
        </p:spPr>
        <p:txBody>
          <a:bodyPr wrap="square" lIns="0" tIns="0" rIns="0" bIns="0" rtlCol="0"/>
          <a:lstStyle/>
          <a:p>
            <a:endParaRPr/>
          </a:p>
        </p:txBody>
      </p:sp>
      <p:sp>
        <p:nvSpPr>
          <p:cNvPr id="4" name="object 4"/>
          <p:cNvSpPr txBox="1"/>
          <p:nvPr/>
        </p:nvSpPr>
        <p:spPr>
          <a:xfrm>
            <a:off x="1180824" y="4498060"/>
            <a:ext cx="5180330" cy="3571240"/>
          </a:xfrm>
          <a:prstGeom prst="rect">
            <a:avLst/>
          </a:prstGeom>
        </p:spPr>
        <p:txBody>
          <a:bodyPr vert="horz" wrap="square" lIns="0" tIns="2540" rIns="0" bIns="0" rtlCol="0">
            <a:spAutoFit/>
          </a:bodyPr>
          <a:lstStyle/>
          <a:p>
            <a:pPr marL="12700" marR="5080">
              <a:lnSpc>
                <a:spcPct val="104200"/>
              </a:lnSpc>
              <a:spcBef>
                <a:spcPts val="20"/>
              </a:spcBef>
            </a:pPr>
            <a:r>
              <a:rPr sz="1600" b="1" spc="-25" dirty="0">
                <a:solidFill>
                  <a:srgbClr val="049F86"/>
                </a:solidFill>
                <a:latin typeface="Noto Sans"/>
                <a:cs typeface="Noto Sans"/>
              </a:rPr>
              <a:t>“ΜΊΑ </a:t>
            </a:r>
            <a:r>
              <a:rPr sz="1600" b="1" spc="-5" dirty="0">
                <a:solidFill>
                  <a:srgbClr val="049F86"/>
                </a:solidFill>
                <a:latin typeface="Noto Sans"/>
                <a:cs typeface="Noto Sans"/>
              </a:rPr>
              <a:t>ΜΕΘΌΔΌΣ </a:t>
            </a:r>
            <a:r>
              <a:rPr sz="1600" b="1" spc="15" dirty="0">
                <a:solidFill>
                  <a:srgbClr val="049F86"/>
                </a:solidFill>
                <a:latin typeface="Noto Sans"/>
                <a:cs typeface="Noto Sans"/>
              </a:rPr>
              <a:t>ΠΑΡΕΜΒΑΣΗΣ </a:t>
            </a:r>
            <a:r>
              <a:rPr sz="1600" b="1" spc="-30" dirty="0">
                <a:solidFill>
                  <a:srgbClr val="049F86"/>
                </a:solidFill>
                <a:latin typeface="Noto Sans"/>
                <a:cs typeface="Noto Sans"/>
              </a:rPr>
              <a:t>ΤΡΊΤΩΝ </a:t>
            </a:r>
            <a:r>
              <a:rPr sz="1600" b="1" spc="-80" dirty="0">
                <a:solidFill>
                  <a:srgbClr val="049F86"/>
                </a:solidFill>
                <a:latin typeface="Noto Sans"/>
                <a:cs typeface="Noto Sans"/>
              </a:rPr>
              <a:t>ΠΌΎ  </a:t>
            </a:r>
            <a:r>
              <a:rPr sz="1600" b="1" spc="-45" dirty="0">
                <a:solidFill>
                  <a:srgbClr val="049F86"/>
                </a:solidFill>
                <a:latin typeface="Noto Sans"/>
                <a:cs typeface="Noto Sans"/>
              </a:rPr>
              <a:t>ΠΡΑΓΜΑΤΌΠΌΊΕΊΤΑΊ </a:t>
            </a:r>
            <a:r>
              <a:rPr sz="1600" b="1" spc="-5" dirty="0">
                <a:solidFill>
                  <a:srgbClr val="049F86"/>
                </a:solidFill>
                <a:latin typeface="Noto Sans"/>
                <a:cs typeface="Noto Sans"/>
              </a:rPr>
              <a:t>ΣΕ </a:t>
            </a:r>
            <a:r>
              <a:rPr sz="1600" b="1" spc="-45" dirty="0">
                <a:solidFill>
                  <a:srgbClr val="049F86"/>
                </a:solidFill>
                <a:latin typeface="Noto Sans"/>
                <a:cs typeface="Noto Sans"/>
              </a:rPr>
              <a:t>ΚΌΊΝΩΝΊΚΕΣ </a:t>
            </a:r>
            <a:r>
              <a:rPr sz="1600" b="1" spc="-5" dirty="0">
                <a:solidFill>
                  <a:srgbClr val="049F86"/>
                </a:solidFill>
                <a:latin typeface="Noto Sans"/>
                <a:cs typeface="Noto Sans"/>
              </a:rPr>
              <a:t>ΚΑΤΑΣΤΑΣΕΊΣ  </a:t>
            </a:r>
            <a:r>
              <a:rPr sz="1600" b="1" spc="-80" dirty="0">
                <a:solidFill>
                  <a:srgbClr val="049F86"/>
                </a:solidFill>
                <a:latin typeface="Noto Sans"/>
                <a:cs typeface="Noto Sans"/>
              </a:rPr>
              <a:t>ΠΌΎ </a:t>
            </a:r>
            <a:r>
              <a:rPr sz="1600" b="1" spc="-15" dirty="0">
                <a:solidFill>
                  <a:srgbClr val="049F86"/>
                </a:solidFill>
                <a:latin typeface="Noto Sans"/>
                <a:cs typeface="Noto Sans"/>
              </a:rPr>
              <a:t>ΧΑΡΑΚΤΗΡΊΖΌΝΤΑΊ </a:t>
            </a:r>
            <a:r>
              <a:rPr sz="1600" b="1" spc="-10" dirty="0">
                <a:solidFill>
                  <a:srgbClr val="049F86"/>
                </a:solidFill>
                <a:latin typeface="Noto Sans"/>
                <a:cs typeface="Noto Sans"/>
              </a:rPr>
              <a:t>ΑΠΌ </a:t>
            </a:r>
            <a:r>
              <a:rPr sz="1600" b="1" spc="-15" dirty="0">
                <a:solidFill>
                  <a:srgbClr val="049F86"/>
                </a:solidFill>
                <a:latin typeface="Noto Sans"/>
                <a:cs typeface="Noto Sans"/>
              </a:rPr>
              <a:t>ΣΗΜΑΝΤΊΚΗ  </a:t>
            </a:r>
            <a:r>
              <a:rPr sz="1600" b="1" spc="-45" dirty="0">
                <a:solidFill>
                  <a:srgbClr val="049F86"/>
                </a:solidFill>
                <a:latin typeface="Noto Sans"/>
                <a:cs typeface="Noto Sans"/>
              </a:rPr>
              <a:t>ΠΌΛΎΠΌΛΊΤΊΣΜΊΚΌΤΗΤΑ. </a:t>
            </a:r>
            <a:r>
              <a:rPr sz="1600" b="1" dirty="0">
                <a:solidFill>
                  <a:srgbClr val="049F86"/>
                </a:solidFill>
                <a:latin typeface="Noto Sans"/>
                <a:cs typeface="Noto Sans"/>
              </a:rPr>
              <a:t>Η</a:t>
            </a:r>
            <a:r>
              <a:rPr sz="1600" b="1" spc="40" dirty="0">
                <a:solidFill>
                  <a:srgbClr val="049F86"/>
                </a:solidFill>
                <a:latin typeface="Noto Sans"/>
                <a:cs typeface="Noto Sans"/>
              </a:rPr>
              <a:t> </a:t>
            </a:r>
            <a:r>
              <a:rPr sz="1600" b="1" spc="15" dirty="0">
                <a:solidFill>
                  <a:srgbClr val="049F86"/>
                </a:solidFill>
                <a:latin typeface="Noto Sans"/>
                <a:cs typeface="Noto Sans"/>
              </a:rPr>
              <a:t>ΠΑΡΕΜΒΑΣΗ</a:t>
            </a:r>
            <a:endParaRPr sz="1600" dirty="0">
              <a:latin typeface="Noto Sans"/>
              <a:cs typeface="Noto Sans"/>
            </a:endParaRPr>
          </a:p>
          <a:p>
            <a:pPr marL="12700" marR="576580">
              <a:lnSpc>
                <a:spcPct val="104200"/>
              </a:lnSpc>
            </a:pPr>
            <a:r>
              <a:rPr sz="1600" b="1" spc="-25" dirty="0">
                <a:solidFill>
                  <a:srgbClr val="049F86"/>
                </a:solidFill>
                <a:latin typeface="Noto Sans"/>
                <a:cs typeface="Noto Sans"/>
              </a:rPr>
              <a:t>ΑΎΤΗ </a:t>
            </a:r>
            <a:r>
              <a:rPr sz="1600" b="1" spc="-95" dirty="0">
                <a:solidFill>
                  <a:srgbClr val="049F86"/>
                </a:solidFill>
                <a:latin typeface="Noto Sans"/>
                <a:cs typeface="Noto Sans"/>
              </a:rPr>
              <a:t>ΕΊΝΑΊ </a:t>
            </a:r>
            <a:r>
              <a:rPr sz="1600" b="1" spc="-10" dirty="0">
                <a:solidFill>
                  <a:srgbClr val="049F86"/>
                </a:solidFill>
                <a:latin typeface="Noto Sans"/>
                <a:cs typeface="Noto Sans"/>
              </a:rPr>
              <a:t>ΠΡΌΣΑΝΑΤΌΛΊΣΜΕΝΗ </a:t>
            </a:r>
            <a:r>
              <a:rPr sz="1600" b="1" spc="10" dirty="0">
                <a:solidFill>
                  <a:srgbClr val="049F86"/>
                </a:solidFill>
                <a:latin typeface="Noto Sans"/>
                <a:cs typeface="Noto Sans"/>
              </a:rPr>
              <a:t>ΣΤΗΝ  </a:t>
            </a:r>
            <a:r>
              <a:rPr sz="1600" b="1" spc="-60" dirty="0">
                <a:solidFill>
                  <a:srgbClr val="049F86"/>
                </a:solidFill>
                <a:latin typeface="Noto Sans"/>
                <a:cs typeface="Noto Sans"/>
              </a:rPr>
              <a:t>ΕΠΊΤΕΎΞΗ </a:t>
            </a:r>
            <a:r>
              <a:rPr sz="1600" b="1" spc="10" dirty="0">
                <a:solidFill>
                  <a:srgbClr val="049F86"/>
                </a:solidFill>
                <a:latin typeface="Noto Sans"/>
                <a:cs typeface="Noto Sans"/>
              </a:rPr>
              <a:t>ΤΗΣ </a:t>
            </a:r>
            <a:r>
              <a:rPr sz="1600" b="1" spc="-5" dirty="0">
                <a:solidFill>
                  <a:srgbClr val="049F86"/>
                </a:solidFill>
                <a:latin typeface="Noto Sans"/>
                <a:cs typeface="Noto Sans"/>
              </a:rPr>
              <a:t>ΑΝΑΓΝΩΡΊΣΗΣ </a:t>
            </a:r>
            <a:r>
              <a:rPr sz="1600" b="1" spc="20" dirty="0">
                <a:solidFill>
                  <a:srgbClr val="049F86"/>
                </a:solidFill>
                <a:latin typeface="Noto Sans"/>
                <a:cs typeface="Noto Sans"/>
              </a:rPr>
              <a:t>ΤΩΝ </a:t>
            </a:r>
            <a:r>
              <a:rPr sz="1600" b="1" spc="60" dirty="0">
                <a:solidFill>
                  <a:srgbClr val="049F86"/>
                </a:solidFill>
                <a:latin typeface="Noto Sans"/>
                <a:cs typeface="Noto Sans"/>
              </a:rPr>
              <a:t>«ΑΛΛΩΝ»  </a:t>
            </a:r>
            <a:r>
              <a:rPr sz="1600" b="1" spc="-60" dirty="0">
                <a:solidFill>
                  <a:srgbClr val="049F86"/>
                </a:solidFill>
                <a:latin typeface="Noto Sans"/>
                <a:cs typeface="Noto Sans"/>
              </a:rPr>
              <a:t>ΚΑΊ </a:t>
            </a:r>
            <a:r>
              <a:rPr sz="1600" b="1" spc="10" dirty="0">
                <a:solidFill>
                  <a:srgbClr val="049F86"/>
                </a:solidFill>
                <a:latin typeface="Noto Sans"/>
                <a:cs typeface="Noto Sans"/>
              </a:rPr>
              <a:t>ΤΗΣ </a:t>
            </a:r>
            <a:r>
              <a:rPr sz="1600" b="1" spc="-45" dirty="0">
                <a:solidFill>
                  <a:srgbClr val="049F86"/>
                </a:solidFill>
                <a:latin typeface="Noto Sans"/>
                <a:cs typeface="Noto Sans"/>
              </a:rPr>
              <a:t>ΣΎΜΦΊΛΊΩΣΗΣ </a:t>
            </a:r>
            <a:r>
              <a:rPr sz="1600" b="1" spc="20" dirty="0">
                <a:solidFill>
                  <a:srgbClr val="049F86"/>
                </a:solidFill>
                <a:latin typeface="Noto Sans"/>
                <a:cs typeface="Noto Sans"/>
              </a:rPr>
              <a:t>ΤΩΝ </a:t>
            </a:r>
            <a:r>
              <a:rPr lang="el-GR" sz="1600" b="1" spc="20" dirty="0">
                <a:solidFill>
                  <a:srgbClr val="049F86"/>
                </a:solidFill>
                <a:latin typeface="Noto Sans"/>
                <a:cs typeface="Noto Sans"/>
              </a:rPr>
              <a:t>ΜΕΡΩΝ</a:t>
            </a:r>
            <a:r>
              <a:rPr sz="1600" b="1" spc="20" dirty="0">
                <a:solidFill>
                  <a:srgbClr val="049F86"/>
                </a:solidFill>
                <a:latin typeface="Noto Sans"/>
                <a:cs typeface="Noto Sans"/>
              </a:rPr>
              <a:t>,  </a:t>
            </a:r>
            <a:r>
              <a:rPr sz="1600" b="1" spc="10" dirty="0">
                <a:solidFill>
                  <a:srgbClr val="049F86"/>
                </a:solidFill>
                <a:latin typeface="Noto Sans"/>
                <a:cs typeface="Noto Sans"/>
              </a:rPr>
              <a:t>ΤΗΣ </a:t>
            </a:r>
            <a:r>
              <a:rPr sz="1600" b="1" spc="-60" dirty="0">
                <a:solidFill>
                  <a:srgbClr val="049F86"/>
                </a:solidFill>
                <a:latin typeface="Noto Sans"/>
                <a:cs typeface="Noto Sans"/>
              </a:rPr>
              <a:t>ΕΠΊΚΌΊΝΩΝΊΑΣ ΚΑΊ </a:t>
            </a:r>
            <a:r>
              <a:rPr sz="1600" b="1" spc="10" dirty="0">
                <a:solidFill>
                  <a:srgbClr val="049F86"/>
                </a:solidFill>
                <a:latin typeface="Noto Sans"/>
                <a:cs typeface="Noto Sans"/>
              </a:rPr>
              <a:t>ΤΗΣ </a:t>
            </a:r>
            <a:r>
              <a:rPr sz="1600" b="1" spc="-45" dirty="0">
                <a:solidFill>
                  <a:srgbClr val="049F86"/>
                </a:solidFill>
                <a:latin typeface="Noto Sans"/>
                <a:cs typeface="Noto Sans"/>
              </a:rPr>
              <a:t>ΑΜΌΊΒΑΊΑΣ  </a:t>
            </a:r>
            <a:r>
              <a:rPr sz="1600" b="1" spc="15" dirty="0">
                <a:solidFill>
                  <a:srgbClr val="049F86"/>
                </a:solidFill>
                <a:latin typeface="Noto Sans"/>
                <a:cs typeface="Noto Sans"/>
              </a:rPr>
              <a:t>ΚΑΤΑΝΌΗΣΗΣ, </a:t>
            </a:r>
            <a:r>
              <a:rPr sz="1600" b="1" spc="10" dirty="0">
                <a:solidFill>
                  <a:srgbClr val="049F86"/>
                </a:solidFill>
                <a:latin typeface="Noto Sans"/>
                <a:cs typeface="Noto Sans"/>
              </a:rPr>
              <a:t>ΤΗΣ </a:t>
            </a:r>
            <a:r>
              <a:rPr sz="1600" b="1" spc="15" dirty="0">
                <a:solidFill>
                  <a:srgbClr val="049F86"/>
                </a:solidFill>
                <a:latin typeface="Noto Sans"/>
                <a:cs typeface="Noto Sans"/>
              </a:rPr>
              <a:t>ΜΑΘΗΣΗΣ </a:t>
            </a:r>
            <a:r>
              <a:rPr sz="1600" b="1" spc="-60" dirty="0">
                <a:solidFill>
                  <a:srgbClr val="049F86"/>
                </a:solidFill>
                <a:latin typeface="Noto Sans"/>
                <a:cs typeface="Noto Sans"/>
              </a:rPr>
              <a:t>ΚΑΊ</a:t>
            </a:r>
            <a:r>
              <a:rPr sz="1600" b="1" spc="-45" dirty="0">
                <a:solidFill>
                  <a:srgbClr val="049F86"/>
                </a:solidFill>
                <a:latin typeface="Noto Sans"/>
                <a:cs typeface="Noto Sans"/>
              </a:rPr>
              <a:t> </a:t>
            </a:r>
            <a:r>
              <a:rPr sz="1600" b="1" spc="10" dirty="0">
                <a:solidFill>
                  <a:srgbClr val="049F86"/>
                </a:solidFill>
                <a:latin typeface="Noto Sans"/>
                <a:cs typeface="Noto Sans"/>
              </a:rPr>
              <a:t>ΤΗΣ</a:t>
            </a:r>
            <a:endParaRPr sz="1600" dirty="0">
              <a:latin typeface="Noto Sans"/>
              <a:cs typeface="Noto Sans"/>
            </a:endParaRPr>
          </a:p>
          <a:p>
            <a:pPr marL="12700" marR="67310">
              <a:lnSpc>
                <a:spcPct val="104200"/>
              </a:lnSpc>
            </a:pPr>
            <a:r>
              <a:rPr sz="1600" b="1" spc="-5" dirty="0">
                <a:solidFill>
                  <a:srgbClr val="049F86"/>
                </a:solidFill>
                <a:latin typeface="Noto Sans"/>
                <a:cs typeface="Noto Sans"/>
              </a:rPr>
              <a:t>ΑΝΑΠΤΎΞΗΣ </a:t>
            </a:r>
            <a:r>
              <a:rPr sz="1600" b="1" spc="10" dirty="0">
                <a:solidFill>
                  <a:srgbClr val="049F86"/>
                </a:solidFill>
                <a:latin typeface="Noto Sans"/>
                <a:cs typeface="Noto Sans"/>
              </a:rPr>
              <a:t>ΤΗΣ </a:t>
            </a:r>
            <a:r>
              <a:rPr sz="1600" b="1" spc="-20" dirty="0">
                <a:solidFill>
                  <a:srgbClr val="049F86"/>
                </a:solidFill>
                <a:latin typeface="Noto Sans"/>
                <a:cs typeface="Noto Sans"/>
              </a:rPr>
              <a:t>ΣΎΝΎΠΑΡΞΗΣ, </a:t>
            </a:r>
            <a:r>
              <a:rPr sz="1600" b="1" spc="10" dirty="0">
                <a:solidFill>
                  <a:srgbClr val="049F86"/>
                </a:solidFill>
                <a:latin typeface="Noto Sans"/>
                <a:cs typeface="Noto Sans"/>
              </a:rPr>
              <a:t>ΤΗΣ </a:t>
            </a:r>
            <a:r>
              <a:rPr sz="1600" b="1" spc="-50" dirty="0">
                <a:solidFill>
                  <a:srgbClr val="049F86"/>
                </a:solidFill>
                <a:latin typeface="Noto Sans"/>
                <a:cs typeface="Noto Sans"/>
              </a:rPr>
              <a:t>ΡΎΘΜΊΣΗΣ  </a:t>
            </a:r>
            <a:r>
              <a:rPr sz="1600" b="1" spc="20" dirty="0">
                <a:solidFill>
                  <a:srgbClr val="049F86"/>
                </a:solidFill>
                <a:latin typeface="Noto Sans"/>
                <a:cs typeface="Noto Sans"/>
              </a:rPr>
              <a:t>ΤΩΝ </a:t>
            </a:r>
            <a:r>
              <a:rPr sz="1600" b="1" spc="-30" dirty="0">
                <a:solidFill>
                  <a:srgbClr val="049F86"/>
                </a:solidFill>
                <a:latin typeface="Noto Sans"/>
                <a:cs typeface="Noto Sans"/>
              </a:rPr>
              <a:t>ΣΎΓΚΡΌΎΣΕΩΝ </a:t>
            </a:r>
            <a:r>
              <a:rPr sz="1600" b="1" spc="-60" dirty="0">
                <a:solidFill>
                  <a:srgbClr val="049F86"/>
                </a:solidFill>
                <a:latin typeface="Noto Sans"/>
                <a:cs typeface="Noto Sans"/>
              </a:rPr>
              <a:t>ΚΑΊ </a:t>
            </a:r>
            <a:r>
              <a:rPr sz="1600" b="1" spc="10" dirty="0">
                <a:solidFill>
                  <a:srgbClr val="049F86"/>
                </a:solidFill>
                <a:latin typeface="Noto Sans"/>
                <a:cs typeface="Noto Sans"/>
              </a:rPr>
              <a:t>ΤΗΣ </a:t>
            </a:r>
            <a:r>
              <a:rPr sz="1600" b="1" spc="-25" dirty="0">
                <a:solidFill>
                  <a:srgbClr val="049F86"/>
                </a:solidFill>
                <a:latin typeface="Noto Sans"/>
                <a:cs typeface="Noto Sans"/>
              </a:rPr>
              <a:t>ΘΕΣΜΊΚΗΣ  </a:t>
            </a:r>
            <a:r>
              <a:rPr sz="1600" b="1" dirty="0">
                <a:solidFill>
                  <a:srgbClr val="049F86"/>
                </a:solidFill>
                <a:latin typeface="Noto Sans"/>
                <a:cs typeface="Noto Sans"/>
              </a:rPr>
              <a:t>ΠΡΌΣΑΡΜΌΓΗΣ </a:t>
            </a:r>
            <a:r>
              <a:rPr sz="1600" b="1" spc="20" dirty="0">
                <a:solidFill>
                  <a:srgbClr val="049F86"/>
                </a:solidFill>
                <a:latin typeface="Noto Sans"/>
                <a:cs typeface="Noto Sans"/>
              </a:rPr>
              <a:t>ΤΩΝ </a:t>
            </a:r>
            <a:r>
              <a:rPr sz="1600" b="1" spc="-40" dirty="0">
                <a:solidFill>
                  <a:srgbClr val="049F86"/>
                </a:solidFill>
                <a:latin typeface="Noto Sans"/>
                <a:cs typeface="Noto Sans"/>
              </a:rPr>
              <a:t>ΚΌΊΝΩΝΊΚΩΝ </a:t>
            </a:r>
            <a:r>
              <a:rPr sz="1600" b="1" spc="15" dirty="0">
                <a:solidFill>
                  <a:srgbClr val="049F86"/>
                </a:solidFill>
                <a:latin typeface="Noto Sans"/>
                <a:cs typeface="Noto Sans"/>
              </a:rPr>
              <a:t>ΠΑΡΑΓΌΝΤΩΝ  </a:t>
            </a:r>
            <a:r>
              <a:rPr sz="1600" b="1" spc="-60" dirty="0">
                <a:solidFill>
                  <a:srgbClr val="049F86"/>
                </a:solidFill>
                <a:latin typeface="Noto Sans"/>
                <a:cs typeface="Noto Sans"/>
              </a:rPr>
              <a:t>ΚΑΊ </a:t>
            </a:r>
            <a:r>
              <a:rPr sz="1600" b="1" spc="10" dirty="0">
                <a:solidFill>
                  <a:srgbClr val="049F86"/>
                </a:solidFill>
                <a:latin typeface="Noto Sans"/>
                <a:cs typeface="Noto Sans"/>
              </a:rPr>
              <a:t>ΘΕΣΜΩΝ </a:t>
            </a:r>
            <a:r>
              <a:rPr sz="1600" b="1" spc="-165" dirty="0">
                <a:solidFill>
                  <a:srgbClr val="049F86"/>
                </a:solidFill>
                <a:latin typeface="Noto Sans"/>
                <a:cs typeface="Noto Sans"/>
              </a:rPr>
              <a:t>ΌΊ </a:t>
            </a:r>
            <a:r>
              <a:rPr sz="1600" b="1" spc="-125" dirty="0">
                <a:solidFill>
                  <a:srgbClr val="049F86"/>
                </a:solidFill>
                <a:latin typeface="Noto Sans"/>
                <a:cs typeface="Noto Sans"/>
              </a:rPr>
              <a:t>ΌΠΌΊΌΊ </a:t>
            </a:r>
            <a:r>
              <a:rPr sz="1600" b="1" spc="-95" dirty="0">
                <a:solidFill>
                  <a:srgbClr val="049F86"/>
                </a:solidFill>
                <a:latin typeface="Noto Sans"/>
                <a:cs typeface="Noto Sans"/>
              </a:rPr>
              <a:t>ΕΊΝΑΊ </a:t>
            </a:r>
            <a:r>
              <a:rPr sz="1600" b="1" spc="-20" dirty="0">
                <a:solidFill>
                  <a:srgbClr val="049F86"/>
                </a:solidFill>
                <a:latin typeface="Noto Sans"/>
                <a:cs typeface="Noto Sans"/>
              </a:rPr>
              <a:t>ΕΘΝΌΛΌΓΊΚΩΣ  </a:t>
            </a:r>
            <a:r>
              <a:rPr sz="1600" b="1" spc="-60" dirty="0">
                <a:solidFill>
                  <a:srgbClr val="049F86"/>
                </a:solidFill>
                <a:latin typeface="Noto Sans"/>
                <a:cs typeface="Noto Sans"/>
              </a:rPr>
              <a:t>ΔΊΑΦΌΡΕΤΊΚΌΊ</a:t>
            </a:r>
            <a:r>
              <a:rPr sz="1600" b="1" spc="-10" dirty="0">
                <a:solidFill>
                  <a:srgbClr val="049F86"/>
                </a:solidFill>
                <a:latin typeface="Noto Sans"/>
                <a:cs typeface="Noto Sans"/>
              </a:rPr>
              <a:t> </a:t>
            </a:r>
            <a:r>
              <a:rPr sz="1600" b="1" spc="85" dirty="0">
                <a:solidFill>
                  <a:srgbClr val="049F86"/>
                </a:solidFill>
                <a:latin typeface="Noto Sans"/>
                <a:cs typeface="Noto Sans"/>
              </a:rPr>
              <a:t>”</a:t>
            </a:r>
            <a:endParaRPr sz="1600" dirty="0">
              <a:latin typeface="Noto Sans"/>
              <a:cs typeface="Noto Sans"/>
            </a:endParaRPr>
          </a:p>
        </p:txBody>
      </p:sp>
      <p:sp>
        <p:nvSpPr>
          <p:cNvPr id="5" name="object 5"/>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21</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22</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2" name="object 2"/>
          <p:cNvSpPr txBox="1"/>
          <p:nvPr/>
        </p:nvSpPr>
        <p:spPr>
          <a:xfrm>
            <a:off x="707299" y="1019797"/>
            <a:ext cx="5825490" cy="689932"/>
          </a:xfrm>
          <a:prstGeom prst="rect">
            <a:avLst/>
          </a:prstGeom>
        </p:spPr>
        <p:txBody>
          <a:bodyPr vert="horz" wrap="square" lIns="0" tIns="12700" rIns="0" bIns="0" rtlCol="0">
            <a:spAutoFit/>
          </a:bodyPr>
          <a:lstStyle/>
          <a:p>
            <a:pPr marL="12700">
              <a:lnSpc>
                <a:spcPct val="100000"/>
              </a:lnSpc>
              <a:spcBef>
                <a:spcPts val="100"/>
              </a:spcBef>
            </a:pPr>
            <a:r>
              <a:rPr sz="2200" b="1" spc="145" dirty="0" err="1">
                <a:solidFill>
                  <a:srgbClr val="4A4B4C"/>
                </a:solidFill>
                <a:latin typeface="Arial"/>
                <a:cs typeface="Arial"/>
              </a:rPr>
              <a:t>Δι</a:t>
            </a:r>
            <a:r>
              <a:rPr sz="2200" b="1" spc="145" dirty="0">
                <a:solidFill>
                  <a:srgbClr val="4A4B4C"/>
                </a:solidFill>
                <a:latin typeface="Arial"/>
                <a:cs typeface="Arial"/>
              </a:rPr>
              <a:t>απολιτσμικη </a:t>
            </a:r>
            <a:r>
              <a:rPr lang="el-GR" sz="2200" b="1" spc="145" dirty="0" err="1">
                <a:solidFill>
                  <a:srgbClr val="4A4B4C"/>
                </a:solidFill>
                <a:latin typeface="Arial"/>
                <a:cs typeface="Arial"/>
              </a:rPr>
              <a:t>Διαμ</a:t>
            </a:r>
            <a:r>
              <a:rPr sz="2200" b="1" spc="165" dirty="0" err="1">
                <a:solidFill>
                  <a:srgbClr val="4A4B4C"/>
                </a:solidFill>
                <a:latin typeface="Arial"/>
                <a:cs typeface="Arial"/>
              </a:rPr>
              <a:t>εσολ</a:t>
            </a:r>
            <a:r>
              <a:rPr sz="2200" b="1" spc="165" dirty="0">
                <a:solidFill>
                  <a:srgbClr val="4A4B4C"/>
                </a:solidFill>
                <a:latin typeface="Arial"/>
                <a:cs typeface="Arial"/>
              </a:rPr>
              <a:t>αβηση:</a:t>
            </a:r>
            <a:r>
              <a:rPr sz="2200" b="1" spc="130" dirty="0">
                <a:solidFill>
                  <a:srgbClr val="4A4B4C"/>
                </a:solidFill>
                <a:latin typeface="Arial"/>
                <a:cs typeface="Arial"/>
              </a:rPr>
              <a:t> </a:t>
            </a:r>
            <a:r>
              <a:rPr sz="2200" b="1" spc="190" dirty="0">
                <a:solidFill>
                  <a:srgbClr val="4A4B4C"/>
                </a:solidFill>
                <a:latin typeface="Arial"/>
                <a:cs typeface="Arial"/>
              </a:rPr>
              <a:t>Μοντέλα</a:t>
            </a:r>
            <a:endParaRPr sz="2200" dirty="0">
              <a:latin typeface="Arial"/>
              <a:cs typeface="Arial"/>
            </a:endParaRPr>
          </a:p>
        </p:txBody>
      </p:sp>
      <p:sp>
        <p:nvSpPr>
          <p:cNvPr id="3" name="object 3"/>
          <p:cNvSpPr txBox="1"/>
          <p:nvPr/>
        </p:nvSpPr>
        <p:spPr>
          <a:xfrm>
            <a:off x="707299" y="1736077"/>
            <a:ext cx="6149975" cy="8268482"/>
          </a:xfrm>
          <a:prstGeom prst="rect">
            <a:avLst/>
          </a:prstGeom>
        </p:spPr>
        <p:txBody>
          <a:bodyPr vert="horz" wrap="square" lIns="0" tIns="12700" rIns="0" bIns="0" rtlCol="0">
            <a:spAutoFit/>
          </a:bodyPr>
          <a:lstStyle/>
          <a:p>
            <a:pPr marL="12700" marR="6985" algn="just">
              <a:lnSpc>
                <a:spcPct val="111100"/>
              </a:lnSpc>
              <a:spcBef>
                <a:spcPts val="100"/>
              </a:spcBef>
            </a:pPr>
            <a:r>
              <a:rPr sz="1200" spc="-5" dirty="0">
                <a:solidFill>
                  <a:srgbClr val="4A4B4C"/>
                </a:solidFill>
                <a:latin typeface="Noto Sans"/>
                <a:cs typeface="Noto Sans"/>
              </a:rPr>
              <a:t>Η </a:t>
            </a:r>
            <a:r>
              <a:rPr sz="1200" spc="5" dirty="0">
                <a:solidFill>
                  <a:srgbClr val="4A4B4C"/>
                </a:solidFill>
                <a:latin typeface="Noto Sans"/>
                <a:cs typeface="Noto Sans"/>
              </a:rPr>
              <a:t>διαπολιτισμική </a:t>
            </a:r>
            <a:r>
              <a:rPr sz="1200" spc="10" dirty="0">
                <a:solidFill>
                  <a:srgbClr val="4A4B4C"/>
                </a:solidFill>
                <a:latin typeface="Noto Sans"/>
                <a:cs typeface="Noto Sans"/>
              </a:rPr>
              <a:t>διαμεσολάβηση μπορεί </a:t>
            </a:r>
            <a:r>
              <a:rPr sz="1200" dirty="0">
                <a:solidFill>
                  <a:srgbClr val="4A4B4C"/>
                </a:solidFill>
                <a:latin typeface="Noto Sans"/>
                <a:cs typeface="Noto Sans"/>
              </a:rPr>
              <a:t>να </a:t>
            </a:r>
            <a:r>
              <a:rPr sz="1200" spc="5" dirty="0">
                <a:solidFill>
                  <a:srgbClr val="4A4B4C"/>
                </a:solidFill>
                <a:latin typeface="Noto Sans"/>
                <a:cs typeface="Noto Sans"/>
              </a:rPr>
              <a:t>λάβει διάφορες μορφές, </a:t>
            </a:r>
            <a:r>
              <a:rPr sz="1200" spc="-5" dirty="0">
                <a:solidFill>
                  <a:srgbClr val="4A4B4C"/>
                </a:solidFill>
                <a:latin typeface="Noto Sans"/>
                <a:cs typeface="Noto Sans"/>
              </a:rPr>
              <a:t>ο </a:t>
            </a:r>
            <a:r>
              <a:rPr sz="1200" spc="15" dirty="0">
                <a:solidFill>
                  <a:srgbClr val="4A4B4C"/>
                </a:solidFill>
                <a:latin typeface="Noto Sans"/>
                <a:cs typeface="Noto Sans"/>
              </a:rPr>
              <a:t>Cohen-  </a:t>
            </a:r>
            <a:r>
              <a:rPr sz="1200" spc="10" dirty="0">
                <a:solidFill>
                  <a:srgbClr val="4A4B4C"/>
                </a:solidFill>
                <a:latin typeface="Noto Sans"/>
                <a:cs typeface="Noto Sans"/>
              </a:rPr>
              <a:t>Emerique</a:t>
            </a:r>
            <a:r>
              <a:rPr sz="1200" spc="-75" dirty="0">
                <a:solidFill>
                  <a:srgbClr val="4A4B4C"/>
                </a:solidFill>
                <a:latin typeface="Noto Sans"/>
                <a:cs typeface="Noto Sans"/>
              </a:rPr>
              <a:t> </a:t>
            </a:r>
            <a:r>
              <a:rPr sz="1200" spc="15" dirty="0">
                <a:solidFill>
                  <a:srgbClr val="4A4B4C"/>
                </a:solidFill>
                <a:latin typeface="Noto Sans"/>
                <a:cs typeface="Noto Sans"/>
              </a:rPr>
              <a:t>(2007)</a:t>
            </a:r>
            <a:r>
              <a:rPr sz="1200" spc="-75" dirty="0">
                <a:solidFill>
                  <a:srgbClr val="4A4B4C"/>
                </a:solidFill>
                <a:latin typeface="Noto Sans"/>
                <a:cs typeface="Noto Sans"/>
              </a:rPr>
              <a:t> </a:t>
            </a:r>
            <a:r>
              <a:rPr sz="1200" spc="5" dirty="0">
                <a:solidFill>
                  <a:srgbClr val="4A4B4C"/>
                </a:solidFill>
                <a:latin typeface="Noto Sans"/>
                <a:cs typeface="Noto Sans"/>
              </a:rPr>
              <a:t>έχει</a:t>
            </a:r>
            <a:r>
              <a:rPr sz="1200" spc="-70" dirty="0">
                <a:solidFill>
                  <a:srgbClr val="4A4B4C"/>
                </a:solidFill>
                <a:latin typeface="Noto Sans"/>
                <a:cs typeface="Noto Sans"/>
              </a:rPr>
              <a:t> </a:t>
            </a:r>
            <a:r>
              <a:rPr sz="1200" spc="10" dirty="0">
                <a:solidFill>
                  <a:srgbClr val="4A4B4C"/>
                </a:solidFill>
                <a:latin typeface="Noto Sans"/>
                <a:cs typeface="Noto Sans"/>
              </a:rPr>
              <a:t>εντοπίσει</a:t>
            </a:r>
            <a:r>
              <a:rPr sz="1200" spc="-75" dirty="0">
                <a:solidFill>
                  <a:srgbClr val="4A4B4C"/>
                </a:solidFill>
                <a:latin typeface="Noto Sans"/>
                <a:cs typeface="Noto Sans"/>
              </a:rPr>
              <a:t> </a:t>
            </a:r>
            <a:r>
              <a:rPr sz="1200" spc="10" dirty="0">
                <a:solidFill>
                  <a:srgbClr val="4A4B4C"/>
                </a:solidFill>
                <a:latin typeface="Noto Sans"/>
                <a:cs typeface="Noto Sans"/>
              </a:rPr>
              <a:t>τέσσερις</a:t>
            </a:r>
            <a:r>
              <a:rPr sz="1200" spc="-75" dirty="0">
                <a:solidFill>
                  <a:srgbClr val="4A4B4C"/>
                </a:solidFill>
                <a:latin typeface="Noto Sans"/>
                <a:cs typeface="Noto Sans"/>
              </a:rPr>
              <a:t> </a:t>
            </a:r>
            <a:r>
              <a:rPr sz="1200" spc="10" dirty="0">
                <a:solidFill>
                  <a:srgbClr val="4A4B4C"/>
                </a:solidFill>
                <a:latin typeface="Noto Sans"/>
                <a:cs typeface="Noto Sans"/>
              </a:rPr>
              <a:t>τύπους</a:t>
            </a:r>
            <a:r>
              <a:rPr sz="1200" spc="-70" dirty="0">
                <a:solidFill>
                  <a:srgbClr val="4A4B4C"/>
                </a:solidFill>
                <a:latin typeface="Noto Sans"/>
                <a:cs typeface="Noto Sans"/>
              </a:rPr>
              <a:t> </a:t>
            </a:r>
            <a:r>
              <a:rPr sz="1200" spc="10" dirty="0">
                <a:solidFill>
                  <a:srgbClr val="4A4B4C"/>
                </a:solidFill>
                <a:latin typeface="Noto Sans"/>
                <a:cs typeface="Noto Sans"/>
              </a:rPr>
              <a:t>διαμεσολάβησης</a:t>
            </a:r>
            <a:r>
              <a:rPr sz="1200" spc="-75" dirty="0">
                <a:solidFill>
                  <a:srgbClr val="4A4B4C"/>
                </a:solidFill>
                <a:latin typeface="Noto Sans"/>
                <a:cs typeface="Noto Sans"/>
              </a:rPr>
              <a:t> </a:t>
            </a:r>
            <a:r>
              <a:rPr sz="1200" spc="10" dirty="0">
                <a:solidFill>
                  <a:srgbClr val="4A4B4C"/>
                </a:solidFill>
                <a:latin typeface="Noto Sans"/>
                <a:cs typeface="Noto Sans"/>
              </a:rPr>
              <a:t>(Cohen-Emerique,  </a:t>
            </a:r>
            <a:r>
              <a:rPr sz="1200" spc="15" dirty="0">
                <a:solidFill>
                  <a:srgbClr val="4A4B4C"/>
                </a:solidFill>
                <a:latin typeface="Noto Sans"/>
                <a:cs typeface="Noto Sans"/>
              </a:rPr>
              <a:t>2007: 11-14 </a:t>
            </a:r>
            <a:r>
              <a:rPr sz="1200" spc="5" dirty="0">
                <a:solidFill>
                  <a:srgbClr val="4A4B4C"/>
                </a:solidFill>
                <a:latin typeface="Noto Sans"/>
                <a:cs typeface="Noto Sans"/>
              </a:rPr>
              <a:t>όπως </a:t>
            </a:r>
            <a:r>
              <a:rPr sz="1200" spc="10" dirty="0">
                <a:solidFill>
                  <a:srgbClr val="4A4B4C"/>
                </a:solidFill>
                <a:latin typeface="Noto Sans"/>
                <a:cs typeface="Noto Sans"/>
              </a:rPr>
              <a:t>αναφέρεται </a:t>
            </a:r>
            <a:r>
              <a:rPr sz="1200" spc="5" dirty="0">
                <a:solidFill>
                  <a:srgbClr val="4A4B4C"/>
                </a:solidFill>
                <a:latin typeface="Noto Sans"/>
                <a:cs typeface="Noto Sans"/>
              </a:rPr>
              <a:t>στην Αρβανίτη, </a:t>
            </a:r>
            <a:r>
              <a:rPr sz="1200" spc="15" dirty="0">
                <a:solidFill>
                  <a:srgbClr val="4A4B4C"/>
                </a:solidFill>
                <a:latin typeface="Noto Sans"/>
                <a:cs typeface="Noto Sans"/>
              </a:rPr>
              <a:t>2014:</a:t>
            </a:r>
            <a:r>
              <a:rPr sz="1200" spc="260" dirty="0">
                <a:solidFill>
                  <a:srgbClr val="4A4B4C"/>
                </a:solidFill>
                <a:latin typeface="Noto Sans"/>
                <a:cs typeface="Noto Sans"/>
              </a:rPr>
              <a:t> </a:t>
            </a:r>
            <a:r>
              <a:rPr sz="1200" spc="15" dirty="0">
                <a:solidFill>
                  <a:srgbClr val="4A4B4C"/>
                </a:solidFill>
                <a:latin typeface="Noto Sans"/>
                <a:cs typeface="Noto Sans"/>
              </a:rPr>
              <a:t>104):</a:t>
            </a:r>
            <a:endParaRPr sz="1200" dirty="0">
              <a:latin typeface="Noto Sans"/>
              <a:cs typeface="Noto Sans"/>
            </a:endParaRPr>
          </a:p>
          <a:p>
            <a:pPr>
              <a:lnSpc>
                <a:spcPct val="100000"/>
              </a:lnSpc>
            </a:pPr>
            <a:endParaRPr sz="1100" dirty="0">
              <a:latin typeface="Noto Sans"/>
              <a:cs typeface="Noto Sans"/>
            </a:endParaRPr>
          </a:p>
          <a:p>
            <a:pPr marL="12700" marR="6350" algn="just">
              <a:lnSpc>
                <a:spcPct val="111100"/>
              </a:lnSpc>
            </a:pPr>
            <a:r>
              <a:rPr sz="1200" b="1" dirty="0">
                <a:solidFill>
                  <a:srgbClr val="049F86"/>
                </a:solidFill>
                <a:latin typeface="Noto Sans"/>
                <a:cs typeface="Noto Sans"/>
              </a:rPr>
              <a:t>Ο </a:t>
            </a:r>
            <a:r>
              <a:rPr sz="1200" b="1" spc="15" dirty="0">
                <a:solidFill>
                  <a:srgbClr val="049F86"/>
                </a:solidFill>
                <a:latin typeface="Noto Sans"/>
                <a:cs typeface="Noto Sans"/>
              </a:rPr>
              <a:t>ΤΥΠΟΣ </a:t>
            </a:r>
            <a:r>
              <a:rPr sz="1200" b="1" spc="5" dirty="0">
                <a:solidFill>
                  <a:srgbClr val="049F86"/>
                </a:solidFill>
                <a:latin typeface="Noto Sans"/>
                <a:cs typeface="Noto Sans"/>
              </a:rPr>
              <a:t>ΣΥΝΔΈΣΜΟΥ: </a:t>
            </a:r>
            <a:r>
              <a:rPr sz="1200" spc="5" dirty="0">
                <a:solidFill>
                  <a:srgbClr val="4A4B4C"/>
                </a:solidFill>
                <a:latin typeface="Noto Sans"/>
                <a:cs typeface="Noto Sans"/>
              </a:rPr>
              <a:t>διευκολύνει την επικοινωνία </a:t>
            </a:r>
            <a:r>
              <a:rPr sz="1200" spc="10" dirty="0">
                <a:solidFill>
                  <a:srgbClr val="4A4B4C"/>
                </a:solidFill>
                <a:latin typeface="Noto Sans"/>
                <a:cs typeface="Noto Sans"/>
              </a:rPr>
              <a:t>μεταξύ </a:t>
            </a:r>
            <a:r>
              <a:rPr sz="1200" spc="5" dirty="0">
                <a:solidFill>
                  <a:srgbClr val="4A4B4C"/>
                </a:solidFill>
                <a:latin typeface="Noto Sans"/>
                <a:cs typeface="Noto Sans"/>
              </a:rPr>
              <a:t>των μερών </a:t>
            </a:r>
            <a:r>
              <a:rPr sz="1200" spc="10" dirty="0">
                <a:solidFill>
                  <a:srgbClr val="4A4B4C"/>
                </a:solidFill>
                <a:latin typeface="Noto Sans"/>
                <a:cs typeface="Noto Sans"/>
              </a:rPr>
              <a:t>(μέσω  </a:t>
            </a:r>
            <a:r>
              <a:rPr sz="1200" spc="5" dirty="0">
                <a:solidFill>
                  <a:srgbClr val="4A4B4C"/>
                </a:solidFill>
                <a:latin typeface="Noto Sans"/>
                <a:cs typeface="Noto Sans"/>
              </a:rPr>
              <a:t>της </a:t>
            </a:r>
            <a:r>
              <a:rPr sz="1200" spc="10" dirty="0">
                <a:solidFill>
                  <a:srgbClr val="4A4B4C"/>
                </a:solidFill>
                <a:latin typeface="Noto Sans"/>
                <a:cs typeface="Noto Sans"/>
              </a:rPr>
              <a:t>παροχής πληροφοριών, </a:t>
            </a:r>
            <a:r>
              <a:rPr sz="1200" spc="5" dirty="0">
                <a:solidFill>
                  <a:srgbClr val="4A4B4C"/>
                </a:solidFill>
                <a:latin typeface="Noto Sans"/>
                <a:cs typeface="Noto Sans"/>
              </a:rPr>
              <a:t>της </a:t>
            </a:r>
            <a:r>
              <a:rPr sz="1200" spc="10" dirty="0">
                <a:solidFill>
                  <a:srgbClr val="4A4B4C"/>
                </a:solidFill>
                <a:latin typeface="Noto Sans"/>
                <a:cs typeface="Noto Sans"/>
              </a:rPr>
              <a:t>διερμηνείας </a:t>
            </a:r>
            <a:r>
              <a:rPr sz="1200" spc="-10" dirty="0">
                <a:solidFill>
                  <a:srgbClr val="4A4B4C"/>
                </a:solidFill>
                <a:latin typeface="Noto Sans"/>
                <a:cs typeface="Noto Sans"/>
              </a:rPr>
              <a:t>ή </a:t>
            </a:r>
            <a:r>
              <a:rPr sz="1200" spc="5" dirty="0">
                <a:solidFill>
                  <a:srgbClr val="4A4B4C"/>
                </a:solidFill>
                <a:latin typeface="Noto Sans"/>
                <a:cs typeface="Noto Sans"/>
              </a:rPr>
              <a:t>της </a:t>
            </a:r>
            <a:r>
              <a:rPr sz="1200" spc="10" dirty="0">
                <a:solidFill>
                  <a:srgbClr val="4A4B4C"/>
                </a:solidFill>
                <a:latin typeface="Noto Sans"/>
                <a:cs typeface="Noto Sans"/>
              </a:rPr>
              <a:t>μετάφρασης). Αυτός </a:t>
            </a:r>
            <a:r>
              <a:rPr sz="1200" spc="-5" dirty="0">
                <a:solidFill>
                  <a:srgbClr val="4A4B4C"/>
                </a:solidFill>
                <a:latin typeface="Noto Sans"/>
                <a:cs typeface="Noto Sans"/>
              </a:rPr>
              <a:t>ο </a:t>
            </a:r>
            <a:r>
              <a:rPr sz="1200" spc="10" dirty="0">
                <a:solidFill>
                  <a:srgbClr val="4A4B4C"/>
                </a:solidFill>
                <a:latin typeface="Noto Sans"/>
                <a:cs typeface="Noto Sans"/>
              </a:rPr>
              <a:t>τύπος  διαμεσολάβησης </a:t>
            </a:r>
            <a:r>
              <a:rPr sz="1200" spc="5" dirty="0">
                <a:solidFill>
                  <a:srgbClr val="4A4B4C"/>
                </a:solidFill>
                <a:latin typeface="Noto Sans"/>
                <a:cs typeface="Noto Sans"/>
              </a:rPr>
              <a:t>διευκολύνει την </a:t>
            </a:r>
            <a:r>
              <a:rPr sz="1200" spc="10" dirty="0">
                <a:solidFill>
                  <a:srgbClr val="4A4B4C"/>
                </a:solidFill>
                <a:latin typeface="Noto Sans"/>
                <a:cs typeface="Noto Sans"/>
              </a:rPr>
              <a:t>προσβασιμότητα </a:t>
            </a:r>
            <a:r>
              <a:rPr sz="1200" spc="5" dirty="0">
                <a:solidFill>
                  <a:srgbClr val="4A4B4C"/>
                </a:solidFill>
                <a:latin typeface="Noto Sans"/>
                <a:cs typeface="Noto Sans"/>
              </a:rPr>
              <a:t>των ομάδων </a:t>
            </a:r>
            <a:r>
              <a:rPr sz="1200" spc="10" dirty="0">
                <a:solidFill>
                  <a:srgbClr val="4A4B4C"/>
                </a:solidFill>
                <a:latin typeface="Noto Sans"/>
                <a:cs typeface="Noto Sans"/>
              </a:rPr>
              <a:t>μεταναστών σε  </a:t>
            </a:r>
            <a:r>
              <a:rPr sz="1200" spc="5" dirty="0">
                <a:solidFill>
                  <a:srgbClr val="4A4B4C"/>
                </a:solidFill>
                <a:latin typeface="Noto Sans"/>
                <a:cs typeface="Noto Sans"/>
              </a:rPr>
              <a:t>διάφορες δημόσιες </a:t>
            </a:r>
            <a:r>
              <a:rPr sz="1200" spc="10" dirty="0">
                <a:solidFill>
                  <a:srgbClr val="4A4B4C"/>
                </a:solidFill>
                <a:latin typeface="Noto Sans"/>
                <a:cs typeface="Noto Sans"/>
              </a:rPr>
              <a:t>υπηρεσίες </a:t>
            </a:r>
            <a:r>
              <a:rPr sz="1200" dirty="0">
                <a:solidFill>
                  <a:srgbClr val="4A4B4C"/>
                </a:solidFill>
                <a:latin typeface="Noto Sans"/>
                <a:cs typeface="Noto Sans"/>
              </a:rPr>
              <a:t>και </a:t>
            </a:r>
            <a:r>
              <a:rPr sz="1200" spc="10" dirty="0">
                <a:solidFill>
                  <a:srgbClr val="4A4B4C"/>
                </a:solidFill>
                <a:latin typeface="Noto Sans"/>
                <a:cs typeface="Noto Sans"/>
              </a:rPr>
              <a:t>εξασφαλίζει </a:t>
            </a:r>
            <a:r>
              <a:rPr sz="1200" spc="5" dirty="0">
                <a:solidFill>
                  <a:srgbClr val="4A4B4C"/>
                </a:solidFill>
                <a:latin typeface="Noto Sans"/>
                <a:cs typeface="Noto Sans"/>
              </a:rPr>
              <a:t>επίσης ότι οι κοινωνικοί </a:t>
            </a:r>
            <a:r>
              <a:rPr sz="1200" spc="10" dirty="0">
                <a:solidFill>
                  <a:srgbClr val="4A4B4C"/>
                </a:solidFill>
                <a:latin typeface="Noto Sans"/>
                <a:cs typeface="Noto Sans"/>
              </a:rPr>
              <a:t>φορείς  </a:t>
            </a:r>
            <a:r>
              <a:rPr sz="1200" spc="5" dirty="0">
                <a:solidFill>
                  <a:srgbClr val="4A4B4C"/>
                </a:solidFill>
                <a:latin typeface="Noto Sans"/>
                <a:cs typeface="Noto Sans"/>
              </a:rPr>
              <a:t>αποκωδικοποιούν</a:t>
            </a:r>
            <a:r>
              <a:rPr sz="1200" spc="50" dirty="0">
                <a:solidFill>
                  <a:srgbClr val="4A4B4C"/>
                </a:solidFill>
                <a:latin typeface="Noto Sans"/>
                <a:cs typeface="Noto Sans"/>
              </a:rPr>
              <a:t> </a:t>
            </a:r>
            <a:r>
              <a:rPr sz="1200" spc="5" dirty="0">
                <a:solidFill>
                  <a:srgbClr val="4A4B4C"/>
                </a:solidFill>
                <a:latin typeface="Noto Sans"/>
                <a:cs typeface="Noto Sans"/>
              </a:rPr>
              <a:t>τις</a:t>
            </a:r>
            <a:r>
              <a:rPr sz="1200" spc="55" dirty="0">
                <a:solidFill>
                  <a:srgbClr val="4A4B4C"/>
                </a:solidFill>
                <a:latin typeface="Noto Sans"/>
                <a:cs typeface="Noto Sans"/>
              </a:rPr>
              <a:t> </a:t>
            </a:r>
            <a:r>
              <a:rPr sz="1200" spc="5" dirty="0">
                <a:solidFill>
                  <a:srgbClr val="4A4B4C"/>
                </a:solidFill>
                <a:latin typeface="Noto Sans"/>
                <a:cs typeface="Noto Sans"/>
              </a:rPr>
              <a:t>ανάγκες</a:t>
            </a:r>
            <a:r>
              <a:rPr sz="1200" spc="55" dirty="0">
                <a:solidFill>
                  <a:srgbClr val="4A4B4C"/>
                </a:solidFill>
                <a:latin typeface="Noto Sans"/>
                <a:cs typeface="Noto Sans"/>
              </a:rPr>
              <a:t> </a:t>
            </a:r>
            <a:r>
              <a:rPr sz="1200" spc="5" dirty="0">
                <a:solidFill>
                  <a:srgbClr val="4A4B4C"/>
                </a:solidFill>
                <a:latin typeface="Noto Sans"/>
                <a:cs typeface="Noto Sans"/>
              </a:rPr>
              <a:t>αυτών</a:t>
            </a:r>
            <a:r>
              <a:rPr sz="1200" spc="55" dirty="0">
                <a:solidFill>
                  <a:srgbClr val="4A4B4C"/>
                </a:solidFill>
                <a:latin typeface="Noto Sans"/>
                <a:cs typeface="Noto Sans"/>
              </a:rPr>
              <a:t> </a:t>
            </a:r>
            <a:r>
              <a:rPr sz="1200" spc="5" dirty="0">
                <a:solidFill>
                  <a:srgbClr val="4A4B4C"/>
                </a:solidFill>
                <a:latin typeface="Noto Sans"/>
                <a:cs typeface="Noto Sans"/>
              </a:rPr>
              <a:t>των</a:t>
            </a:r>
            <a:r>
              <a:rPr sz="1200" spc="55" dirty="0">
                <a:solidFill>
                  <a:srgbClr val="4A4B4C"/>
                </a:solidFill>
                <a:latin typeface="Noto Sans"/>
                <a:cs typeface="Noto Sans"/>
              </a:rPr>
              <a:t> </a:t>
            </a:r>
            <a:r>
              <a:rPr sz="1200" spc="5" dirty="0">
                <a:solidFill>
                  <a:srgbClr val="4A4B4C"/>
                </a:solidFill>
                <a:latin typeface="Noto Sans"/>
                <a:cs typeface="Noto Sans"/>
              </a:rPr>
              <a:t>ομάδων</a:t>
            </a:r>
            <a:r>
              <a:rPr sz="1200" spc="50" dirty="0">
                <a:solidFill>
                  <a:srgbClr val="4A4B4C"/>
                </a:solidFill>
                <a:latin typeface="Noto Sans"/>
                <a:cs typeface="Noto Sans"/>
              </a:rPr>
              <a:t> </a:t>
            </a:r>
            <a:r>
              <a:rPr sz="1200" dirty="0">
                <a:solidFill>
                  <a:srgbClr val="4A4B4C"/>
                </a:solidFill>
                <a:latin typeface="Noto Sans"/>
                <a:cs typeface="Noto Sans"/>
              </a:rPr>
              <a:t>και</a:t>
            </a:r>
            <a:r>
              <a:rPr sz="1200" spc="55" dirty="0">
                <a:solidFill>
                  <a:srgbClr val="4A4B4C"/>
                </a:solidFill>
                <a:latin typeface="Noto Sans"/>
                <a:cs typeface="Noto Sans"/>
              </a:rPr>
              <a:t> </a:t>
            </a:r>
            <a:r>
              <a:rPr sz="1200" spc="10" dirty="0">
                <a:solidFill>
                  <a:srgbClr val="4A4B4C"/>
                </a:solidFill>
                <a:latin typeface="Noto Sans"/>
                <a:cs typeface="Noto Sans"/>
              </a:rPr>
              <a:t>ανταποκρίνονται</a:t>
            </a:r>
            <a:r>
              <a:rPr sz="1200" spc="55" dirty="0">
                <a:solidFill>
                  <a:srgbClr val="4A4B4C"/>
                </a:solidFill>
                <a:latin typeface="Noto Sans"/>
                <a:cs typeface="Noto Sans"/>
              </a:rPr>
              <a:t> </a:t>
            </a:r>
            <a:r>
              <a:rPr sz="1200" dirty="0">
                <a:solidFill>
                  <a:srgbClr val="4A4B4C"/>
                </a:solidFill>
                <a:latin typeface="Noto Sans"/>
                <a:cs typeface="Noto Sans"/>
              </a:rPr>
              <a:t>σε</a:t>
            </a:r>
            <a:r>
              <a:rPr sz="1200" spc="55" dirty="0">
                <a:solidFill>
                  <a:srgbClr val="4A4B4C"/>
                </a:solidFill>
                <a:latin typeface="Noto Sans"/>
                <a:cs typeface="Noto Sans"/>
              </a:rPr>
              <a:t> </a:t>
            </a:r>
            <a:r>
              <a:rPr sz="1200" spc="10" dirty="0">
                <a:solidFill>
                  <a:srgbClr val="4A4B4C"/>
                </a:solidFill>
                <a:latin typeface="Noto Sans"/>
                <a:cs typeface="Noto Sans"/>
              </a:rPr>
              <a:t>αυτές.</a:t>
            </a:r>
            <a:endParaRPr sz="1200" dirty="0">
              <a:latin typeface="Noto Sans"/>
              <a:cs typeface="Noto Sans"/>
            </a:endParaRPr>
          </a:p>
          <a:p>
            <a:pPr>
              <a:lnSpc>
                <a:spcPct val="100000"/>
              </a:lnSpc>
            </a:pPr>
            <a:endParaRPr sz="1100" dirty="0">
              <a:latin typeface="Noto Sans"/>
              <a:cs typeface="Noto Sans"/>
            </a:endParaRPr>
          </a:p>
          <a:p>
            <a:pPr marL="12700" marR="5080" algn="just">
              <a:lnSpc>
                <a:spcPct val="111100"/>
              </a:lnSpc>
              <a:spcBef>
                <a:spcPts val="5"/>
              </a:spcBef>
            </a:pPr>
            <a:r>
              <a:rPr sz="1200" b="1" dirty="0">
                <a:solidFill>
                  <a:srgbClr val="049F86"/>
                </a:solidFill>
                <a:latin typeface="Noto Sans"/>
                <a:cs typeface="Noto Sans"/>
              </a:rPr>
              <a:t>Ο </a:t>
            </a:r>
            <a:r>
              <a:rPr sz="1200" b="1" spc="15" dirty="0">
                <a:solidFill>
                  <a:srgbClr val="049F86"/>
                </a:solidFill>
                <a:latin typeface="Noto Sans"/>
                <a:cs typeface="Noto Sans"/>
              </a:rPr>
              <a:t>ΤΥΠΟΣ </a:t>
            </a:r>
            <a:r>
              <a:rPr sz="1200" b="1" dirty="0">
                <a:solidFill>
                  <a:srgbClr val="049F86"/>
                </a:solidFill>
                <a:latin typeface="Noto Sans"/>
                <a:cs typeface="Noto Sans"/>
              </a:rPr>
              <a:t>ΣΤΈΡΈΟΤΥΠΏΝ: </a:t>
            </a:r>
            <a:r>
              <a:rPr sz="1200" spc="5" dirty="0">
                <a:solidFill>
                  <a:srgbClr val="4A4B4C"/>
                </a:solidFill>
                <a:latin typeface="Noto Sans"/>
                <a:cs typeface="Noto Sans"/>
              </a:rPr>
              <a:t>επιδιώκει </a:t>
            </a:r>
            <a:r>
              <a:rPr sz="1200" dirty="0">
                <a:solidFill>
                  <a:srgbClr val="4A4B4C"/>
                </a:solidFill>
                <a:latin typeface="Noto Sans"/>
                <a:cs typeface="Noto Sans"/>
              </a:rPr>
              <a:t>να </a:t>
            </a:r>
            <a:r>
              <a:rPr sz="1200" spc="5" dirty="0">
                <a:solidFill>
                  <a:srgbClr val="4A4B4C"/>
                </a:solidFill>
                <a:latin typeface="Noto Sans"/>
                <a:cs typeface="Noto Sans"/>
              </a:rPr>
              <a:t>διαλύσει τις </a:t>
            </a:r>
            <a:r>
              <a:rPr sz="1200" spc="10" dirty="0">
                <a:solidFill>
                  <a:srgbClr val="4A4B4C"/>
                </a:solidFill>
                <a:latin typeface="Noto Sans"/>
                <a:cs typeface="Noto Sans"/>
              </a:rPr>
              <a:t>πολιτισ</a:t>
            </a:r>
            <a:r>
              <a:rPr lang="el-GR" sz="1200" spc="10" dirty="0">
                <a:solidFill>
                  <a:srgbClr val="4A4B4C"/>
                </a:solidFill>
                <a:latin typeface="Noto Sans"/>
                <a:cs typeface="Noto Sans"/>
              </a:rPr>
              <a:t>μ</a:t>
            </a:r>
            <a:r>
              <a:rPr sz="1200" spc="10" dirty="0" err="1">
                <a:solidFill>
                  <a:srgbClr val="4A4B4C"/>
                </a:solidFill>
                <a:latin typeface="Noto Sans"/>
                <a:cs typeface="Noto Sans"/>
              </a:rPr>
              <a:t>ικές</a:t>
            </a:r>
            <a:r>
              <a:rPr sz="1200" spc="10" dirty="0">
                <a:solidFill>
                  <a:srgbClr val="4A4B4C"/>
                </a:solidFill>
                <a:latin typeface="Noto Sans"/>
                <a:cs typeface="Noto Sans"/>
              </a:rPr>
              <a:t> παρανοήσεις που  οφείλονται </a:t>
            </a:r>
            <a:r>
              <a:rPr sz="1200" spc="5" dirty="0">
                <a:solidFill>
                  <a:srgbClr val="4A4B4C"/>
                </a:solidFill>
                <a:latin typeface="Noto Sans"/>
                <a:cs typeface="Noto Sans"/>
              </a:rPr>
              <a:t>στην άγνοια, τις προκαταλήψεις, τις διακρίσεις </a:t>
            </a:r>
            <a:r>
              <a:rPr sz="1200" spc="-10" dirty="0">
                <a:solidFill>
                  <a:srgbClr val="4A4B4C"/>
                </a:solidFill>
                <a:latin typeface="Noto Sans"/>
                <a:cs typeface="Noto Sans"/>
              </a:rPr>
              <a:t>ή </a:t>
            </a:r>
            <a:r>
              <a:rPr sz="1200" dirty="0">
                <a:solidFill>
                  <a:srgbClr val="4A4B4C"/>
                </a:solidFill>
                <a:latin typeface="Noto Sans"/>
                <a:cs typeface="Noto Sans"/>
              </a:rPr>
              <a:t>τα </a:t>
            </a:r>
            <a:r>
              <a:rPr sz="1200" spc="10" dirty="0">
                <a:solidFill>
                  <a:srgbClr val="4A4B4C"/>
                </a:solidFill>
                <a:latin typeface="Noto Sans"/>
                <a:cs typeface="Noto Sans"/>
              </a:rPr>
              <a:t>στερεότυπα. </a:t>
            </a:r>
            <a:r>
              <a:rPr sz="1200" spc="5" dirty="0">
                <a:solidFill>
                  <a:srgbClr val="4A4B4C"/>
                </a:solidFill>
                <a:latin typeface="Noto Sans"/>
                <a:cs typeface="Noto Sans"/>
              </a:rPr>
              <a:t>Εδώ </a:t>
            </a:r>
            <a:r>
              <a:rPr sz="1200" spc="320" dirty="0">
                <a:solidFill>
                  <a:srgbClr val="4A4B4C"/>
                </a:solidFill>
                <a:latin typeface="Noto Sans"/>
                <a:cs typeface="Noto Sans"/>
              </a:rPr>
              <a:t> </a:t>
            </a:r>
            <a:r>
              <a:rPr sz="1200" spc="-10" dirty="0">
                <a:solidFill>
                  <a:srgbClr val="4A4B4C"/>
                </a:solidFill>
                <a:latin typeface="Noto Sans"/>
                <a:cs typeface="Noto Sans"/>
              </a:rPr>
              <a:t>η </a:t>
            </a:r>
            <a:r>
              <a:rPr sz="1200" spc="5" dirty="0">
                <a:solidFill>
                  <a:srgbClr val="4A4B4C"/>
                </a:solidFill>
                <a:latin typeface="Noto Sans"/>
                <a:cs typeface="Noto Sans"/>
              </a:rPr>
              <a:t>διαπολιτισμική </a:t>
            </a:r>
            <a:r>
              <a:rPr sz="1200" spc="10" dirty="0">
                <a:solidFill>
                  <a:srgbClr val="4A4B4C"/>
                </a:solidFill>
                <a:latin typeface="Noto Sans"/>
                <a:cs typeface="Noto Sans"/>
              </a:rPr>
              <a:t>διαμεσολάβηση βοηθά </a:t>
            </a:r>
            <a:r>
              <a:rPr sz="1200" dirty="0">
                <a:solidFill>
                  <a:srgbClr val="4A4B4C"/>
                </a:solidFill>
                <a:latin typeface="Noto Sans"/>
                <a:cs typeface="Noto Sans"/>
              </a:rPr>
              <a:t>και τα δύο </a:t>
            </a:r>
            <a:r>
              <a:rPr sz="1200" spc="5" dirty="0">
                <a:solidFill>
                  <a:srgbClr val="4A4B4C"/>
                </a:solidFill>
                <a:latin typeface="Noto Sans"/>
                <a:cs typeface="Noto Sans"/>
              </a:rPr>
              <a:t>μέρη </a:t>
            </a:r>
            <a:r>
              <a:rPr sz="1200" dirty="0">
                <a:solidFill>
                  <a:srgbClr val="4A4B4C"/>
                </a:solidFill>
                <a:latin typeface="Noto Sans"/>
                <a:cs typeface="Noto Sans"/>
              </a:rPr>
              <a:t>να </a:t>
            </a:r>
            <a:r>
              <a:rPr sz="1200" spc="10" dirty="0">
                <a:solidFill>
                  <a:srgbClr val="4A4B4C"/>
                </a:solidFill>
                <a:latin typeface="Noto Sans"/>
                <a:cs typeface="Noto Sans"/>
              </a:rPr>
              <a:t>ξεφύγουν </a:t>
            </a:r>
            <a:r>
              <a:rPr sz="1200" spc="5" dirty="0">
                <a:solidFill>
                  <a:srgbClr val="4A4B4C"/>
                </a:solidFill>
                <a:latin typeface="Noto Sans"/>
                <a:cs typeface="Noto Sans"/>
              </a:rPr>
              <a:t>από </a:t>
            </a:r>
            <a:r>
              <a:rPr sz="1200" spc="10" dirty="0">
                <a:solidFill>
                  <a:srgbClr val="4A4B4C"/>
                </a:solidFill>
                <a:latin typeface="Noto Sans"/>
                <a:cs typeface="Noto Sans"/>
              </a:rPr>
              <a:t>την  άγνοιά τους παρέχοντας πολιτισμικά </a:t>
            </a:r>
            <a:r>
              <a:rPr sz="1200" spc="5" dirty="0">
                <a:solidFill>
                  <a:srgbClr val="4A4B4C"/>
                </a:solidFill>
                <a:latin typeface="Noto Sans"/>
                <a:cs typeface="Noto Sans"/>
              </a:rPr>
              <a:t>κατάλληλες </a:t>
            </a:r>
            <a:r>
              <a:rPr sz="1200" spc="10" dirty="0">
                <a:solidFill>
                  <a:srgbClr val="4A4B4C"/>
                </a:solidFill>
                <a:latin typeface="Noto Sans"/>
                <a:cs typeface="Noto Sans"/>
              </a:rPr>
              <a:t>πληροφορίες. Παρέχει επίσης  </a:t>
            </a:r>
            <a:r>
              <a:rPr sz="1200" dirty="0">
                <a:solidFill>
                  <a:srgbClr val="4A4B4C"/>
                </a:solidFill>
                <a:latin typeface="Noto Sans"/>
                <a:cs typeface="Noto Sans"/>
              </a:rPr>
              <a:t>τη </a:t>
            </a:r>
            <a:r>
              <a:rPr sz="1200" spc="10" dirty="0">
                <a:solidFill>
                  <a:srgbClr val="4A4B4C"/>
                </a:solidFill>
                <a:latin typeface="Noto Sans"/>
                <a:cs typeface="Noto Sans"/>
              </a:rPr>
              <a:t>δυνατότητα </a:t>
            </a:r>
            <a:r>
              <a:rPr sz="1200" spc="5" dirty="0">
                <a:solidFill>
                  <a:srgbClr val="4A4B4C"/>
                </a:solidFill>
                <a:latin typeface="Noto Sans"/>
                <a:cs typeface="Noto Sans"/>
              </a:rPr>
              <a:t>στα </a:t>
            </a:r>
            <a:r>
              <a:rPr lang="el-GR" sz="1200" spc="10" dirty="0">
                <a:solidFill>
                  <a:srgbClr val="4A4B4C"/>
                </a:solidFill>
                <a:latin typeface="Noto Sans"/>
                <a:cs typeface="Noto Sans"/>
              </a:rPr>
              <a:t>μέρη</a:t>
            </a:r>
            <a:r>
              <a:rPr sz="1200" spc="10" dirty="0">
                <a:solidFill>
                  <a:srgbClr val="4A4B4C"/>
                </a:solidFill>
                <a:latin typeface="Noto Sans"/>
                <a:cs typeface="Noto Sans"/>
              </a:rPr>
              <a:t> </a:t>
            </a:r>
            <a:r>
              <a:rPr sz="1200" dirty="0">
                <a:solidFill>
                  <a:srgbClr val="4A4B4C"/>
                </a:solidFill>
                <a:latin typeface="Noto Sans"/>
                <a:cs typeface="Noto Sans"/>
              </a:rPr>
              <a:t>να </a:t>
            </a:r>
            <a:r>
              <a:rPr sz="1200" spc="10" dirty="0">
                <a:solidFill>
                  <a:srgbClr val="4A4B4C"/>
                </a:solidFill>
                <a:latin typeface="Noto Sans"/>
                <a:cs typeface="Noto Sans"/>
              </a:rPr>
              <a:t>αναλογιστούν </a:t>
            </a:r>
            <a:r>
              <a:rPr sz="1200" dirty="0">
                <a:solidFill>
                  <a:srgbClr val="4A4B4C"/>
                </a:solidFill>
                <a:latin typeface="Noto Sans"/>
                <a:cs typeface="Noto Sans"/>
              </a:rPr>
              <a:t>τη </a:t>
            </a:r>
            <a:r>
              <a:rPr sz="1200" spc="5" dirty="0">
                <a:solidFill>
                  <a:srgbClr val="4A4B4C"/>
                </a:solidFill>
                <a:latin typeface="Noto Sans"/>
                <a:cs typeface="Noto Sans"/>
              </a:rPr>
              <a:t>δυναμική των </a:t>
            </a:r>
            <a:r>
              <a:rPr sz="1200" spc="10" dirty="0">
                <a:solidFill>
                  <a:srgbClr val="4A4B4C"/>
                </a:solidFill>
                <a:latin typeface="Noto Sans"/>
                <a:cs typeface="Noto Sans"/>
              </a:rPr>
              <a:t>διαπροσωπικών  τους ταυτοτήτων, </a:t>
            </a:r>
            <a:r>
              <a:rPr sz="1200" spc="5" dirty="0">
                <a:solidFill>
                  <a:srgbClr val="4A4B4C"/>
                </a:solidFill>
                <a:latin typeface="Noto Sans"/>
                <a:cs typeface="Noto Sans"/>
              </a:rPr>
              <a:t>που </a:t>
            </a:r>
            <a:r>
              <a:rPr sz="1200" spc="10" dirty="0">
                <a:solidFill>
                  <a:srgbClr val="4A4B4C"/>
                </a:solidFill>
                <a:latin typeface="Noto Sans"/>
                <a:cs typeface="Noto Sans"/>
              </a:rPr>
              <a:t>συνεπάγονται </a:t>
            </a:r>
            <a:r>
              <a:rPr sz="1200" spc="5" dirty="0">
                <a:solidFill>
                  <a:srgbClr val="4A4B4C"/>
                </a:solidFill>
                <a:latin typeface="Noto Sans"/>
                <a:cs typeface="Noto Sans"/>
              </a:rPr>
              <a:t>κάθε είδους </a:t>
            </a:r>
            <a:r>
              <a:rPr sz="1200" spc="10" dirty="0">
                <a:solidFill>
                  <a:srgbClr val="4A4B4C"/>
                </a:solidFill>
                <a:latin typeface="Noto Sans"/>
                <a:cs typeface="Noto Sans"/>
              </a:rPr>
              <a:t>δυϊσμούς </a:t>
            </a:r>
            <a:r>
              <a:rPr sz="1200" dirty="0">
                <a:solidFill>
                  <a:srgbClr val="4A4B4C"/>
                </a:solidFill>
                <a:latin typeface="Noto Sans"/>
                <a:cs typeface="Noto Sans"/>
              </a:rPr>
              <a:t>και </a:t>
            </a:r>
            <a:r>
              <a:rPr sz="1200" spc="10" dirty="0">
                <a:solidFill>
                  <a:srgbClr val="4A4B4C"/>
                </a:solidFill>
                <a:latin typeface="Noto Sans"/>
                <a:cs typeface="Noto Sans"/>
              </a:rPr>
              <a:t>σχέσεις </a:t>
            </a:r>
            <a:r>
              <a:rPr sz="1200" spc="15" dirty="0">
                <a:solidFill>
                  <a:srgbClr val="4A4B4C"/>
                </a:solidFill>
                <a:latin typeface="Noto Sans"/>
                <a:cs typeface="Noto Sans"/>
              </a:rPr>
              <a:t>εξουσίας  </a:t>
            </a:r>
            <a:r>
              <a:rPr sz="1200" spc="5" dirty="0">
                <a:solidFill>
                  <a:srgbClr val="4A4B4C"/>
                </a:solidFill>
                <a:latin typeface="Noto Sans"/>
                <a:cs typeface="Noto Sans"/>
              </a:rPr>
              <a:t>όπως εμείς έναντι άλλων, </a:t>
            </a:r>
            <a:r>
              <a:rPr sz="1200" spc="10" dirty="0">
                <a:solidFill>
                  <a:srgbClr val="4A4B4C"/>
                </a:solidFill>
                <a:latin typeface="Noto Sans"/>
                <a:cs typeface="Noto Sans"/>
              </a:rPr>
              <a:t>ανώτερων </a:t>
            </a:r>
            <a:r>
              <a:rPr sz="1200" spc="5" dirty="0">
                <a:solidFill>
                  <a:srgbClr val="4A4B4C"/>
                </a:solidFill>
                <a:latin typeface="Noto Sans"/>
                <a:cs typeface="Noto Sans"/>
              </a:rPr>
              <a:t>έναντι κατωτέρων </a:t>
            </a:r>
            <a:r>
              <a:rPr sz="1200" dirty="0">
                <a:solidFill>
                  <a:srgbClr val="4A4B4C"/>
                </a:solidFill>
                <a:latin typeface="Noto Sans"/>
                <a:cs typeface="Noto Sans"/>
              </a:rPr>
              <a:t>και </a:t>
            </a:r>
            <a:r>
              <a:rPr sz="1200" spc="10" dirty="0">
                <a:solidFill>
                  <a:srgbClr val="4A4B4C"/>
                </a:solidFill>
                <a:latin typeface="Noto Sans"/>
                <a:cs typeface="Noto Sans"/>
              </a:rPr>
              <a:t>πλειοψηφίας έναντι  μειονοτήτων.</a:t>
            </a:r>
            <a:endParaRPr sz="1200" dirty="0">
              <a:latin typeface="Noto Sans"/>
              <a:cs typeface="Noto Sans"/>
            </a:endParaRPr>
          </a:p>
          <a:p>
            <a:pPr>
              <a:lnSpc>
                <a:spcPct val="100000"/>
              </a:lnSpc>
              <a:spcBef>
                <a:spcPts val="65"/>
              </a:spcBef>
            </a:pPr>
            <a:endParaRPr sz="1200" dirty="0">
              <a:latin typeface="Noto Sans"/>
              <a:cs typeface="Noto Sans"/>
            </a:endParaRPr>
          </a:p>
          <a:p>
            <a:pPr marL="12700" marR="5715" algn="just">
              <a:lnSpc>
                <a:spcPct val="111100"/>
              </a:lnSpc>
            </a:pPr>
            <a:r>
              <a:rPr sz="1200" b="1" dirty="0">
                <a:solidFill>
                  <a:srgbClr val="049F86"/>
                </a:solidFill>
                <a:latin typeface="Noto Sans"/>
                <a:cs typeface="Noto Sans"/>
              </a:rPr>
              <a:t>Ο </a:t>
            </a:r>
            <a:r>
              <a:rPr sz="1200" b="1" spc="15" dirty="0">
                <a:solidFill>
                  <a:srgbClr val="049F86"/>
                </a:solidFill>
                <a:latin typeface="Noto Sans"/>
                <a:cs typeface="Noto Sans"/>
              </a:rPr>
              <a:t>ΤΥΠΟΣ </a:t>
            </a:r>
            <a:r>
              <a:rPr sz="1200" b="1" spc="-10" dirty="0">
                <a:solidFill>
                  <a:srgbClr val="049F86"/>
                </a:solidFill>
                <a:latin typeface="Noto Sans"/>
                <a:cs typeface="Noto Sans"/>
              </a:rPr>
              <a:t>ΔΙΑΧΈΙΡΙΣΗΣ ΚΑΙ </a:t>
            </a:r>
            <a:r>
              <a:rPr sz="1200" b="1" spc="-5" dirty="0">
                <a:solidFill>
                  <a:srgbClr val="049F86"/>
                </a:solidFill>
                <a:latin typeface="Noto Sans"/>
                <a:cs typeface="Noto Sans"/>
              </a:rPr>
              <a:t>ΈΠΙΛΥΣΗΣ </a:t>
            </a:r>
            <a:r>
              <a:rPr sz="1200" b="1" spc="5" dirty="0">
                <a:solidFill>
                  <a:srgbClr val="049F86"/>
                </a:solidFill>
                <a:latin typeface="Noto Sans"/>
                <a:cs typeface="Noto Sans"/>
              </a:rPr>
              <a:t>ΣΥΓΚΡΟΥΣΈΏΝ: </a:t>
            </a:r>
            <a:r>
              <a:rPr sz="1200" spc="10" dirty="0">
                <a:solidFill>
                  <a:srgbClr val="4A4B4C"/>
                </a:solidFill>
                <a:latin typeface="Noto Sans"/>
                <a:cs typeface="Noto Sans"/>
              </a:rPr>
              <a:t>εφαρμόζεται </a:t>
            </a:r>
            <a:r>
              <a:rPr sz="1200" dirty="0">
                <a:solidFill>
                  <a:srgbClr val="4A4B4C"/>
                </a:solidFill>
                <a:latin typeface="Noto Sans"/>
                <a:cs typeface="Noto Sans"/>
              </a:rPr>
              <a:t>σε </a:t>
            </a:r>
            <a:r>
              <a:rPr sz="1200" spc="10" dirty="0">
                <a:solidFill>
                  <a:srgbClr val="4A4B4C"/>
                </a:solidFill>
                <a:latin typeface="Noto Sans"/>
                <a:cs typeface="Noto Sans"/>
              </a:rPr>
              <a:t>όλους </a:t>
            </a:r>
            <a:r>
              <a:rPr sz="1200" spc="15" dirty="0">
                <a:solidFill>
                  <a:srgbClr val="4A4B4C"/>
                </a:solidFill>
                <a:latin typeface="Noto Sans"/>
                <a:cs typeface="Noto Sans"/>
              </a:rPr>
              <a:t>τους  </a:t>
            </a:r>
            <a:r>
              <a:rPr sz="1200" spc="10" dirty="0">
                <a:solidFill>
                  <a:srgbClr val="4A4B4C"/>
                </a:solidFill>
                <a:latin typeface="Noto Sans"/>
                <a:cs typeface="Noto Sans"/>
              </a:rPr>
              <a:t>τομείς</a:t>
            </a:r>
            <a:r>
              <a:rPr sz="1200" spc="-95" dirty="0">
                <a:solidFill>
                  <a:srgbClr val="4A4B4C"/>
                </a:solidFill>
                <a:latin typeface="Noto Sans"/>
                <a:cs typeface="Noto Sans"/>
              </a:rPr>
              <a:t> </a:t>
            </a:r>
            <a:r>
              <a:rPr sz="1200" spc="5" dirty="0">
                <a:solidFill>
                  <a:srgbClr val="4A4B4C"/>
                </a:solidFill>
                <a:latin typeface="Noto Sans"/>
                <a:cs typeface="Noto Sans"/>
              </a:rPr>
              <a:t>όπως</a:t>
            </a:r>
            <a:r>
              <a:rPr sz="1200" spc="-90" dirty="0">
                <a:solidFill>
                  <a:srgbClr val="4A4B4C"/>
                </a:solidFill>
                <a:latin typeface="Noto Sans"/>
                <a:cs typeface="Noto Sans"/>
              </a:rPr>
              <a:t> </a:t>
            </a:r>
            <a:r>
              <a:rPr sz="1200" spc="-10" dirty="0">
                <a:solidFill>
                  <a:srgbClr val="4A4B4C"/>
                </a:solidFill>
                <a:latin typeface="Noto Sans"/>
                <a:cs typeface="Noto Sans"/>
              </a:rPr>
              <a:t>η</a:t>
            </a:r>
            <a:r>
              <a:rPr sz="1200" spc="-90" dirty="0">
                <a:solidFill>
                  <a:srgbClr val="4A4B4C"/>
                </a:solidFill>
                <a:latin typeface="Noto Sans"/>
                <a:cs typeface="Noto Sans"/>
              </a:rPr>
              <a:t> </a:t>
            </a:r>
            <a:r>
              <a:rPr sz="1200" spc="5" dirty="0">
                <a:solidFill>
                  <a:srgbClr val="4A4B4C"/>
                </a:solidFill>
                <a:latin typeface="Noto Sans"/>
                <a:cs typeface="Noto Sans"/>
              </a:rPr>
              <a:t>οικογένεια,</a:t>
            </a:r>
            <a:r>
              <a:rPr sz="1200" spc="-90" dirty="0">
                <a:solidFill>
                  <a:srgbClr val="4A4B4C"/>
                </a:solidFill>
                <a:latin typeface="Noto Sans"/>
                <a:cs typeface="Noto Sans"/>
              </a:rPr>
              <a:t> </a:t>
            </a:r>
            <a:r>
              <a:rPr sz="1200" spc="-10" dirty="0">
                <a:solidFill>
                  <a:srgbClr val="4A4B4C"/>
                </a:solidFill>
                <a:latin typeface="Noto Sans"/>
                <a:cs typeface="Noto Sans"/>
              </a:rPr>
              <a:t>η</a:t>
            </a:r>
            <a:r>
              <a:rPr sz="1200" spc="-95" dirty="0">
                <a:solidFill>
                  <a:srgbClr val="4A4B4C"/>
                </a:solidFill>
                <a:latin typeface="Noto Sans"/>
                <a:cs typeface="Noto Sans"/>
              </a:rPr>
              <a:t> </a:t>
            </a:r>
            <a:r>
              <a:rPr sz="1200" spc="5" dirty="0">
                <a:solidFill>
                  <a:srgbClr val="4A4B4C"/>
                </a:solidFill>
                <a:latin typeface="Noto Sans"/>
                <a:cs typeface="Noto Sans"/>
              </a:rPr>
              <a:t>δικαιοσύνη,</a:t>
            </a:r>
            <a:r>
              <a:rPr sz="1200" spc="-90" dirty="0">
                <a:solidFill>
                  <a:srgbClr val="4A4B4C"/>
                </a:solidFill>
                <a:latin typeface="Noto Sans"/>
                <a:cs typeface="Noto Sans"/>
              </a:rPr>
              <a:t> </a:t>
            </a:r>
            <a:r>
              <a:rPr sz="1200" spc="-10" dirty="0">
                <a:solidFill>
                  <a:srgbClr val="4A4B4C"/>
                </a:solidFill>
                <a:latin typeface="Noto Sans"/>
                <a:cs typeface="Noto Sans"/>
              </a:rPr>
              <a:t>η</a:t>
            </a:r>
            <a:r>
              <a:rPr sz="1200" spc="-90" dirty="0">
                <a:solidFill>
                  <a:srgbClr val="4A4B4C"/>
                </a:solidFill>
                <a:latin typeface="Noto Sans"/>
                <a:cs typeface="Noto Sans"/>
              </a:rPr>
              <a:t> </a:t>
            </a:r>
            <a:r>
              <a:rPr sz="1200" spc="5" dirty="0">
                <a:solidFill>
                  <a:srgbClr val="4A4B4C"/>
                </a:solidFill>
                <a:latin typeface="Noto Sans"/>
                <a:cs typeface="Noto Sans"/>
              </a:rPr>
              <a:t>εκπαίδευση,</a:t>
            </a:r>
            <a:r>
              <a:rPr sz="1200" spc="-90" dirty="0">
                <a:solidFill>
                  <a:srgbClr val="4A4B4C"/>
                </a:solidFill>
                <a:latin typeface="Noto Sans"/>
                <a:cs typeface="Noto Sans"/>
              </a:rPr>
              <a:t> </a:t>
            </a:r>
            <a:r>
              <a:rPr sz="1200" spc="-10" dirty="0">
                <a:solidFill>
                  <a:srgbClr val="4A4B4C"/>
                </a:solidFill>
                <a:latin typeface="Noto Sans"/>
                <a:cs typeface="Noto Sans"/>
              </a:rPr>
              <a:t>η</a:t>
            </a:r>
            <a:r>
              <a:rPr sz="1200" spc="-95" dirty="0">
                <a:solidFill>
                  <a:srgbClr val="4A4B4C"/>
                </a:solidFill>
                <a:latin typeface="Noto Sans"/>
                <a:cs typeface="Noto Sans"/>
              </a:rPr>
              <a:t> </a:t>
            </a:r>
            <a:r>
              <a:rPr sz="1200" spc="10" dirty="0">
                <a:solidFill>
                  <a:srgbClr val="4A4B4C"/>
                </a:solidFill>
                <a:latin typeface="Noto Sans"/>
                <a:cs typeface="Noto Sans"/>
              </a:rPr>
              <a:t>υγειονομική</a:t>
            </a:r>
            <a:r>
              <a:rPr sz="1200" spc="-90" dirty="0">
                <a:solidFill>
                  <a:srgbClr val="4A4B4C"/>
                </a:solidFill>
                <a:latin typeface="Noto Sans"/>
                <a:cs typeface="Noto Sans"/>
              </a:rPr>
              <a:t> </a:t>
            </a:r>
            <a:r>
              <a:rPr sz="1200" spc="10" dirty="0">
                <a:solidFill>
                  <a:srgbClr val="4A4B4C"/>
                </a:solidFill>
                <a:latin typeface="Noto Sans"/>
                <a:cs typeface="Noto Sans"/>
              </a:rPr>
              <a:t>περίθαλψη</a:t>
            </a:r>
            <a:r>
              <a:rPr sz="1200" spc="-90" dirty="0">
                <a:solidFill>
                  <a:srgbClr val="4A4B4C"/>
                </a:solidFill>
                <a:latin typeface="Noto Sans"/>
                <a:cs typeface="Noto Sans"/>
              </a:rPr>
              <a:t> </a:t>
            </a:r>
            <a:r>
              <a:rPr sz="1200" spc="5" dirty="0">
                <a:solidFill>
                  <a:srgbClr val="4A4B4C"/>
                </a:solidFill>
                <a:latin typeface="Noto Sans"/>
                <a:cs typeface="Noto Sans"/>
              </a:rPr>
              <a:t>και  </a:t>
            </a:r>
            <a:r>
              <a:rPr sz="1200" spc="-10" dirty="0">
                <a:solidFill>
                  <a:srgbClr val="4A4B4C"/>
                </a:solidFill>
                <a:latin typeface="Noto Sans"/>
                <a:cs typeface="Noto Sans"/>
              </a:rPr>
              <a:t>η </a:t>
            </a:r>
            <a:r>
              <a:rPr sz="1200" spc="10" dirty="0">
                <a:solidFill>
                  <a:srgbClr val="4A4B4C"/>
                </a:solidFill>
                <a:latin typeface="Noto Sans"/>
                <a:cs typeface="Noto Sans"/>
              </a:rPr>
              <a:t>ευημερία. </a:t>
            </a:r>
            <a:r>
              <a:rPr sz="1200" dirty="0">
                <a:solidFill>
                  <a:srgbClr val="4A4B4C"/>
                </a:solidFill>
                <a:latin typeface="Noto Sans"/>
                <a:cs typeface="Noto Sans"/>
              </a:rPr>
              <a:t>Εδώ </a:t>
            </a:r>
            <a:r>
              <a:rPr sz="1200" spc="-10" dirty="0">
                <a:solidFill>
                  <a:srgbClr val="4A4B4C"/>
                </a:solidFill>
                <a:latin typeface="Noto Sans"/>
                <a:cs typeface="Noto Sans"/>
              </a:rPr>
              <a:t>η </a:t>
            </a:r>
            <a:r>
              <a:rPr sz="1200" spc="10" dirty="0">
                <a:solidFill>
                  <a:srgbClr val="4A4B4C"/>
                </a:solidFill>
                <a:latin typeface="Noto Sans"/>
                <a:cs typeface="Noto Sans"/>
              </a:rPr>
              <a:t>ποικιλομορφία </a:t>
            </a:r>
            <a:r>
              <a:rPr sz="1200" spc="5" dirty="0">
                <a:solidFill>
                  <a:srgbClr val="4A4B4C"/>
                </a:solidFill>
                <a:latin typeface="Noto Sans"/>
                <a:cs typeface="Noto Sans"/>
              </a:rPr>
              <a:t>(με </a:t>
            </a:r>
            <a:r>
              <a:rPr sz="1200" spc="10" dirty="0">
                <a:solidFill>
                  <a:srgbClr val="4A4B4C"/>
                </a:solidFill>
                <a:latin typeface="Noto Sans"/>
                <a:cs typeface="Noto Sans"/>
              </a:rPr>
              <a:t>βάση </a:t>
            </a:r>
            <a:r>
              <a:rPr sz="1200" spc="5" dirty="0">
                <a:solidFill>
                  <a:srgbClr val="4A4B4C"/>
                </a:solidFill>
                <a:latin typeface="Noto Sans"/>
                <a:cs typeface="Noto Sans"/>
              </a:rPr>
              <a:t>το φύλο, την εθνότητα, τις </a:t>
            </a:r>
            <a:r>
              <a:rPr sz="1200" spc="10" dirty="0">
                <a:solidFill>
                  <a:srgbClr val="4A4B4C"/>
                </a:solidFill>
                <a:latin typeface="Noto Sans"/>
                <a:cs typeface="Noto Sans"/>
              </a:rPr>
              <a:t>πολιτισ</a:t>
            </a:r>
            <a:r>
              <a:rPr lang="el-GR" sz="1200" spc="10" dirty="0">
                <a:solidFill>
                  <a:srgbClr val="4A4B4C"/>
                </a:solidFill>
                <a:latin typeface="Noto Sans"/>
                <a:cs typeface="Noto Sans"/>
              </a:rPr>
              <a:t>μ</a:t>
            </a:r>
            <a:r>
              <a:rPr sz="1200" spc="10" dirty="0" err="1">
                <a:solidFill>
                  <a:srgbClr val="4A4B4C"/>
                </a:solidFill>
                <a:latin typeface="Noto Sans"/>
                <a:cs typeface="Noto Sans"/>
              </a:rPr>
              <a:t>ικές</a:t>
            </a:r>
            <a:r>
              <a:rPr sz="1200" spc="10" dirty="0">
                <a:solidFill>
                  <a:srgbClr val="4A4B4C"/>
                </a:solidFill>
                <a:latin typeface="Noto Sans"/>
                <a:cs typeface="Noto Sans"/>
              </a:rPr>
              <a:t>  </a:t>
            </a:r>
            <a:r>
              <a:rPr sz="1200" spc="5" dirty="0">
                <a:solidFill>
                  <a:srgbClr val="4A4B4C"/>
                </a:solidFill>
                <a:latin typeface="Noto Sans"/>
                <a:cs typeface="Noto Sans"/>
              </a:rPr>
              <a:t>προσδοκίες, </a:t>
            </a:r>
            <a:r>
              <a:rPr sz="1200" spc="10" dirty="0">
                <a:solidFill>
                  <a:srgbClr val="4A4B4C"/>
                </a:solidFill>
                <a:latin typeface="Noto Sans"/>
                <a:cs typeface="Noto Sans"/>
              </a:rPr>
              <a:t>τους τρόπους εργασίας </a:t>
            </a:r>
            <a:r>
              <a:rPr sz="1200" dirty="0">
                <a:solidFill>
                  <a:srgbClr val="4A4B4C"/>
                </a:solidFill>
                <a:latin typeface="Noto Sans"/>
                <a:cs typeface="Noto Sans"/>
              </a:rPr>
              <a:t>και </a:t>
            </a:r>
            <a:r>
              <a:rPr sz="1200" spc="5" dirty="0">
                <a:solidFill>
                  <a:srgbClr val="4A4B4C"/>
                </a:solidFill>
                <a:latin typeface="Noto Sans"/>
                <a:cs typeface="Noto Sans"/>
              </a:rPr>
              <a:t>τις </a:t>
            </a:r>
            <a:r>
              <a:rPr sz="1200" spc="10" dirty="0">
                <a:solidFill>
                  <a:srgbClr val="4A4B4C"/>
                </a:solidFill>
                <a:latin typeface="Noto Sans"/>
                <a:cs typeface="Noto Sans"/>
              </a:rPr>
              <a:t>εμπειρίες </a:t>
            </a:r>
            <a:r>
              <a:rPr sz="1200" spc="5" dirty="0">
                <a:solidFill>
                  <a:srgbClr val="4A4B4C"/>
                </a:solidFill>
                <a:latin typeface="Noto Sans"/>
                <a:cs typeface="Noto Sans"/>
              </a:rPr>
              <a:t>της ζωής, </a:t>
            </a:r>
            <a:r>
              <a:rPr sz="1200" dirty="0">
                <a:solidFill>
                  <a:srgbClr val="4A4B4C"/>
                </a:solidFill>
                <a:latin typeface="Noto Sans"/>
                <a:cs typeface="Noto Sans"/>
              </a:rPr>
              <a:t>τα </a:t>
            </a:r>
            <a:r>
              <a:rPr sz="1200" spc="10" dirty="0">
                <a:solidFill>
                  <a:srgbClr val="4A4B4C"/>
                </a:solidFill>
                <a:latin typeface="Noto Sans"/>
                <a:cs typeface="Noto Sans"/>
              </a:rPr>
              <a:t>ενδιαφέροντα,  τους τρόπους </a:t>
            </a:r>
            <a:r>
              <a:rPr sz="1200" spc="5" dirty="0">
                <a:solidFill>
                  <a:srgbClr val="4A4B4C"/>
                </a:solidFill>
                <a:latin typeface="Noto Sans"/>
                <a:cs typeface="Noto Sans"/>
              </a:rPr>
              <a:t>επικοινωνίας, τις διαφορετικές απόψεις, τις εξειδικευμένες </a:t>
            </a:r>
            <a:r>
              <a:rPr sz="1200" spc="10" dirty="0">
                <a:solidFill>
                  <a:srgbClr val="4A4B4C"/>
                </a:solidFill>
                <a:latin typeface="Noto Sans"/>
                <a:cs typeface="Noto Sans"/>
              </a:rPr>
              <a:t>γνώσεις  </a:t>
            </a:r>
            <a:r>
              <a:rPr sz="1200" spc="-10" dirty="0">
                <a:solidFill>
                  <a:srgbClr val="4A4B4C"/>
                </a:solidFill>
                <a:latin typeface="Noto Sans"/>
                <a:cs typeface="Noto Sans"/>
              </a:rPr>
              <a:t>ή </a:t>
            </a:r>
            <a:r>
              <a:rPr sz="1200" spc="10" dirty="0">
                <a:solidFill>
                  <a:srgbClr val="4A4B4C"/>
                </a:solidFill>
                <a:latin typeface="Noto Sans"/>
                <a:cs typeface="Noto Sans"/>
              </a:rPr>
              <a:t>οποιεσδήποτε </a:t>
            </a:r>
            <a:r>
              <a:rPr sz="1200" spc="5" dirty="0">
                <a:solidFill>
                  <a:srgbClr val="4A4B4C"/>
                </a:solidFill>
                <a:latin typeface="Noto Sans"/>
                <a:cs typeface="Noto Sans"/>
              </a:rPr>
              <a:t>άλλες </a:t>
            </a:r>
            <a:r>
              <a:rPr sz="1200" spc="10" dirty="0">
                <a:solidFill>
                  <a:srgbClr val="4A4B4C"/>
                </a:solidFill>
                <a:latin typeface="Noto Sans"/>
                <a:cs typeface="Noto Sans"/>
              </a:rPr>
              <a:t>διαφορές) νοείται </a:t>
            </a:r>
            <a:r>
              <a:rPr sz="1200" dirty="0">
                <a:solidFill>
                  <a:srgbClr val="4A4B4C"/>
                </a:solidFill>
                <a:latin typeface="Noto Sans"/>
                <a:cs typeface="Noto Sans"/>
              </a:rPr>
              <a:t>ως </a:t>
            </a:r>
            <a:r>
              <a:rPr sz="1200" spc="5" dirty="0">
                <a:solidFill>
                  <a:srgbClr val="4A4B4C"/>
                </a:solidFill>
                <a:latin typeface="Noto Sans"/>
                <a:cs typeface="Noto Sans"/>
              </a:rPr>
              <a:t>ένα νέο είδος μη </a:t>
            </a:r>
            <a:r>
              <a:rPr sz="1200" spc="10" dirty="0">
                <a:solidFill>
                  <a:srgbClr val="4A4B4C"/>
                </a:solidFill>
                <a:latin typeface="Noto Sans"/>
                <a:cs typeface="Noto Sans"/>
              </a:rPr>
              <a:t>σταθερού κεφαλαίου  </a:t>
            </a:r>
            <a:r>
              <a:rPr lang="el-GR" sz="1200" spc="10" dirty="0">
                <a:solidFill>
                  <a:srgbClr val="4A4B4C"/>
                </a:solidFill>
                <a:latin typeface="Noto Sans"/>
                <a:cs typeface="Noto Sans"/>
              </a:rPr>
              <a:t>και μπορεί </a:t>
            </a:r>
            <a:r>
              <a:rPr sz="1200" dirty="0">
                <a:solidFill>
                  <a:srgbClr val="4A4B4C"/>
                </a:solidFill>
                <a:latin typeface="Noto Sans"/>
                <a:cs typeface="Noto Sans"/>
              </a:rPr>
              <a:t>να </a:t>
            </a:r>
            <a:r>
              <a:rPr sz="1200" spc="10" dirty="0">
                <a:solidFill>
                  <a:srgbClr val="4A4B4C"/>
                </a:solidFill>
                <a:latin typeface="Noto Sans"/>
                <a:cs typeface="Noto Sans"/>
              </a:rPr>
              <a:t>αξιοποιηθεί </a:t>
            </a:r>
            <a:r>
              <a:rPr sz="1200" dirty="0">
                <a:solidFill>
                  <a:srgbClr val="4A4B4C"/>
                </a:solidFill>
                <a:latin typeface="Noto Sans"/>
                <a:cs typeface="Noto Sans"/>
              </a:rPr>
              <a:t>ως </a:t>
            </a:r>
            <a:r>
              <a:rPr sz="1200" spc="10" dirty="0">
                <a:solidFill>
                  <a:srgbClr val="4A4B4C"/>
                </a:solidFill>
                <a:latin typeface="Noto Sans"/>
                <a:cs typeface="Noto Sans"/>
              </a:rPr>
              <a:t>πλεονέκτημα </a:t>
            </a:r>
            <a:r>
              <a:rPr sz="1200" spc="5" dirty="0">
                <a:solidFill>
                  <a:srgbClr val="4A4B4C"/>
                </a:solidFill>
                <a:latin typeface="Noto Sans"/>
                <a:cs typeface="Noto Sans"/>
              </a:rPr>
              <a:t>για την κοινωνία στο </a:t>
            </a:r>
            <a:r>
              <a:rPr sz="1200" spc="10" dirty="0">
                <a:solidFill>
                  <a:srgbClr val="4A4B4C"/>
                </a:solidFill>
                <a:latin typeface="Noto Sans"/>
                <a:cs typeface="Noto Sans"/>
              </a:rPr>
              <a:t>σύνολό </a:t>
            </a:r>
            <a:r>
              <a:rPr sz="1200" spc="5" dirty="0">
                <a:solidFill>
                  <a:srgbClr val="4A4B4C"/>
                </a:solidFill>
                <a:latin typeface="Noto Sans"/>
                <a:cs typeface="Noto Sans"/>
              </a:rPr>
              <a:t>της </a:t>
            </a:r>
            <a:r>
              <a:rPr sz="1200" spc="10" dirty="0">
                <a:solidFill>
                  <a:srgbClr val="4A4B4C"/>
                </a:solidFill>
                <a:latin typeface="Noto Sans"/>
                <a:cs typeface="Noto Sans"/>
              </a:rPr>
              <a:t>(</a:t>
            </a:r>
            <a:r>
              <a:rPr lang="en-US" sz="1200" spc="10" dirty="0">
                <a:solidFill>
                  <a:srgbClr val="4A4B4C"/>
                </a:solidFill>
                <a:latin typeface="Noto Sans"/>
                <a:cs typeface="Noto Sans"/>
              </a:rPr>
              <a:t>Kalantzis</a:t>
            </a:r>
            <a:r>
              <a:rPr sz="1200" spc="10" dirty="0">
                <a:solidFill>
                  <a:srgbClr val="4A4B4C"/>
                </a:solidFill>
                <a:latin typeface="Noto Sans"/>
                <a:cs typeface="Noto Sans"/>
              </a:rPr>
              <a:t> </a:t>
            </a:r>
            <a:r>
              <a:rPr sz="1200" spc="-5" dirty="0">
                <a:solidFill>
                  <a:srgbClr val="4A4B4C"/>
                </a:solidFill>
                <a:latin typeface="Noto Sans"/>
                <a:cs typeface="Noto Sans"/>
              </a:rPr>
              <a:t>&amp;  </a:t>
            </a:r>
            <a:r>
              <a:rPr lang="en-US" sz="1200" dirty="0">
                <a:solidFill>
                  <a:srgbClr val="4A4B4C"/>
                </a:solidFill>
                <a:latin typeface="Noto Sans"/>
                <a:cs typeface="Noto Sans"/>
              </a:rPr>
              <a:t>Cope</a:t>
            </a:r>
            <a:r>
              <a:rPr sz="1200" dirty="0">
                <a:solidFill>
                  <a:srgbClr val="4A4B4C"/>
                </a:solidFill>
                <a:latin typeface="Noto Sans"/>
                <a:cs typeface="Noto Sans"/>
              </a:rPr>
              <a:t>, </a:t>
            </a:r>
            <a:r>
              <a:rPr sz="1200" spc="15" dirty="0">
                <a:solidFill>
                  <a:srgbClr val="4A4B4C"/>
                </a:solidFill>
                <a:latin typeface="Noto Sans"/>
                <a:cs typeface="Noto Sans"/>
              </a:rPr>
              <a:t>2012). </a:t>
            </a:r>
            <a:r>
              <a:rPr sz="1200" spc="-5" dirty="0">
                <a:solidFill>
                  <a:srgbClr val="4A4B4C"/>
                </a:solidFill>
                <a:latin typeface="Noto Sans"/>
                <a:cs typeface="Noto Sans"/>
              </a:rPr>
              <a:t>Η </a:t>
            </a:r>
            <a:r>
              <a:rPr sz="1200" spc="5" dirty="0">
                <a:solidFill>
                  <a:srgbClr val="4A4B4C"/>
                </a:solidFill>
                <a:latin typeface="Noto Sans"/>
                <a:cs typeface="Noto Sans"/>
              </a:rPr>
              <a:t>διαπολιτισμική </a:t>
            </a:r>
            <a:r>
              <a:rPr sz="1200" spc="10" dirty="0">
                <a:solidFill>
                  <a:srgbClr val="4A4B4C"/>
                </a:solidFill>
                <a:latin typeface="Noto Sans"/>
                <a:cs typeface="Noto Sans"/>
              </a:rPr>
              <a:t>διαμεσολάβηση δημιουργεί γέφυρες </a:t>
            </a:r>
            <a:r>
              <a:rPr sz="1200" dirty="0">
                <a:solidFill>
                  <a:srgbClr val="4A4B4C"/>
                </a:solidFill>
                <a:latin typeface="Noto Sans"/>
                <a:cs typeface="Noto Sans"/>
              </a:rPr>
              <a:t>και </a:t>
            </a:r>
            <a:r>
              <a:rPr sz="1200" spc="10" dirty="0">
                <a:solidFill>
                  <a:srgbClr val="4A4B4C"/>
                </a:solidFill>
                <a:latin typeface="Noto Sans"/>
                <a:cs typeface="Noto Sans"/>
              </a:rPr>
              <a:t>δημιουργεί  νέους χώρους συμβιβασμού </a:t>
            </a:r>
            <a:r>
              <a:rPr sz="1200" dirty="0">
                <a:solidFill>
                  <a:srgbClr val="4A4B4C"/>
                </a:solidFill>
                <a:latin typeface="Noto Sans"/>
                <a:cs typeface="Noto Sans"/>
              </a:rPr>
              <a:t>και</a:t>
            </a:r>
            <a:r>
              <a:rPr sz="1200" spc="150" dirty="0">
                <a:solidFill>
                  <a:srgbClr val="4A4B4C"/>
                </a:solidFill>
                <a:latin typeface="Noto Sans"/>
                <a:cs typeface="Noto Sans"/>
              </a:rPr>
              <a:t> </a:t>
            </a:r>
            <a:r>
              <a:rPr sz="1200" spc="10" dirty="0">
                <a:solidFill>
                  <a:srgbClr val="4A4B4C"/>
                </a:solidFill>
                <a:latin typeface="Noto Sans"/>
                <a:cs typeface="Noto Sans"/>
              </a:rPr>
              <a:t>συναίνεσης.</a:t>
            </a:r>
            <a:endParaRPr sz="1200" dirty="0">
              <a:latin typeface="Noto Sans"/>
              <a:cs typeface="Noto Sans"/>
            </a:endParaRPr>
          </a:p>
          <a:p>
            <a:pPr>
              <a:lnSpc>
                <a:spcPct val="100000"/>
              </a:lnSpc>
            </a:pPr>
            <a:endParaRPr sz="1100" dirty="0">
              <a:latin typeface="Noto Sans"/>
              <a:cs typeface="Noto Sans"/>
            </a:endParaRPr>
          </a:p>
          <a:p>
            <a:pPr marL="12700" marR="6350" algn="just">
              <a:lnSpc>
                <a:spcPct val="111100"/>
              </a:lnSpc>
            </a:pPr>
            <a:r>
              <a:rPr sz="1200" b="1" dirty="0">
                <a:solidFill>
                  <a:srgbClr val="049F86"/>
                </a:solidFill>
                <a:latin typeface="Noto Sans"/>
                <a:cs typeface="Noto Sans"/>
              </a:rPr>
              <a:t>Ο </a:t>
            </a:r>
            <a:r>
              <a:rPr sz="1200" b="1" spc="5" dirty="0">
                <a:solidFill>
                  <a:srgbClr val="049F86"/>
                </a:solidFill>
                <a:latin typeface="Noto Sans"/>
                <a:cs typeface="Noto Sans"/>
              </a:rPr>
              <a:t>ΤΥΠΟΣ </a:t>
            </a:r>
            <a:r>
              <a:rPr sz="1200" b="1" spc="-5" dirty="0">
                <a:solidFill>
                  <a:srgbClr val="049F86"/>
                </a:solidFill>
                <a:latin typeface="Noto Sans"/>
                <a:cs typeface="Noto Sans"/>
              </a:rPr>
              <a:t>ΜΈΤΑΣΧΗΜΑΤΙΣΜΟΥ: </a:t>
            </a:r>
            <a:r>
              <a:rPr sz="1200" dirty="0">
                <a:solidFill>
                  <a:srgbClr val="4A4B4C"/>
                </a:solidFill>
                <a:latin typeface="Noto Sans"/>
                <a:cs typeface="Noto Sans"/>
              </a:rPr>
              <a:t>αναφέρεται </a:t>
            </a:r>
            <a:r>
              <a:rPr sz="1200" spc="-5" dirty="0">
                <a:solidFill>
                  <a:srgbClr val="4A4B4C"/>
                </a:solidFill>
                <a:latin typeface="Noto Sans"/>
                <a:cs typeface="Noto Sans"/>
              </a:rPr>
              <a:t>σε </a:t>
            </a:r>
            <a:r>
              <a:rPr sz="1200" dirty="0">
                <a:solidFill>
                  <a:srgbClr val="4A4B4C"/>
                </a:solidFill>
                <a:latin typeface="Noto Sans"/>
                <a:cs typeface="Noto Sans"/>
              </a:rPr>
              <a:t>μια </a:t>
            </a:r>
            <a:r>
              <a:rPr sz="1200" spc="-5" dirty="0">
                <a:solidFill>
                  <a:srgbClr val="4A4B4C"/>
                </a:solidFill>
                <a:latin typeface="Noto Sans"/>
                <a:cs typeface="Noto Sans"/>
              </a:rPr>
              <a:t>διαδικασία </a:t>
            </a:r>
            <a:r>
              <a:rPr sz="1200" dirty="0">
                <a:solidFill>
                  <a:srgbClr val="4A4B4C"/>
                </a:solidFill>
                <a:latin typeface="Noto Sans"/>
                <a:cs typeface="Noto Sans"/>
              </a:rPr>
              <a:t>μετασχηματισμού  θεσμικών προσεγγίσεων, </a:t>
            </a:r>
            <a:r>
              <a:rPr sz="1200" spc="-5" dirty="0">
                <a:solidFill>
                  <a:srgbClr val="4A4B4C"/>
                </a:solidFill>
                <a:latin typeface="Noto Sans"/>
                <a:cs typeface="Noto Sans"/>
              </a:rPr>
              <a:t>κανόνων, δομών και </a:t>
            </a:r>
            <a:r>
              <a:rPr sz="1200" dirty="0">
                <a:solidFill>
                  <a:srgbClr val="4A4B4C"/>
                </a:solidFill>
                <a:latin typeface="Noto Sans"/>
                <a:cs typeface="Noto Sans"/>
              </a:rPr>
              <a:t>κανονισμών </a:t>
            </a:r>
            <a:r>
              <a:rPr sz="1200" spc="-5" dirty="0">
                <a:solidFill>
                  <a:srgbClr val="4A4B4C"/>
                </a:solidFill>
                <a:latin typeface="Noto Sans"/>
                <a:cs typeface="Noto Sans"/>
              </a:rPr>
              <a:t>καθώς και </a:t>
            </a:r>
            <a:r>
              <a:rPr sz="1200" dirty="0">
                <a:solidFill>
                  <a:srgbClr val="4A4B4C"/>
                </a:solidFill>
                <a:latin typeface="Noto Sans"/>
                <a:cs typeface="Noto Sans"/>
              </a:rPr>
              <a:t>προσωπικών  πεποιθήσεων</a:t>
            </a:r>
            <a:r>
              <a:rPr sz="1200" spc="-140" dirty="0">
                <a:solidFill>
                  <a:srgbClr val="4A4B4C"/>
                </a:solidFill>
                <a:latin typeface="Noto Sans"/>
                <a:cs typeface="Noto Sans"/>
              </a:rPr>
              <a:t> </a:t>
            </a:r>
            <a:r>
              <a:rPr sz="1200" dirty="0">
                <a:solidFill>
                  <a:srgbClr val="4A4B4C"/>
                </a:solidFill>
                <a:latin typeface="Noto Sans"/>
                <a:cs typeface="Noto Sans"/>
              </a:rPr>
              <a:t>στο</a:t>
            </a:r>
            <a:r>
              <a:rPr sz="1200" spc="-135" dirty="0">
                <a:solidFill>
                  <a:srgbClr val="4A4B4C"/>
                </a:solidFill>
                <a:latin typeface="Noto Sans"/>
                <a:cs typeface="Noto Sans"/>
              </a:rPr>
              <a:t> </a:t>
            </a:r>
            <a:r>
              <a:rPr sz="1200" dirty="0">
                <a:solidFill>
                  <a:srgbClr val="4A4B4C"/>
                </a:solidFill>
                <a:latin typeface="Noto Sans"/>
                <a:cs typeface="Noto Sans"/>
              </a:rPr>
              <a:t>πλαίσιο</a:t>
            </a:r>
            <a:r>
              <a:rPr sz="1200" spc="-135" dirty="0">
                <a:solidFill>
                  <a:srgbClr val="4A4B4C"/>
                </a:solidFill>
                <a:latin typeface="Noto Sans"/>
                <a:cs typeface="Noto Sans"/>
              </a:rPr>
              <a:t> </a:t>
            </a:r>
            <a:r>
              <a:rPr sz="1200" dirty="0">
                <a:solidFill>
                  <a:srgbClr val="4A4B4C"/>
                </a:solidFill>
                <a:latin typeface="Noto Sans"/>
                <a:cs typeface="Noto Sans"/>
              </a:rPr>
              <a:t>της</a:t>
            </a:r>
            <a:r>
              <a:rPr sz="1200" spc="-135" dirty="0">
                <a:solidFill>
                  <a:srgbClr val="4A4B4C"/>
                </a:solidFill>
                <a:latin typeface="Noto Sans"/>
                <a:cs typeface="Noto Sans"/>
              </a:rPr>
              <a:t> </a:t>
            </a:r>
            <a:r>
              <a:rPr sz="1200" dirty="0">
                <a:solidFill>
                  <a:srgbClr val="4A4B4C"/>
                </a:solidFill>
                <a:latin typeface="Noto Sans"/>
                <a:cs typeface="Noto Sans"/>
              </a:rPr>
              <a:t>αμοιβαίας</a:t>
            </a:r>
            <a:r>
              <a:rPr sz="1200" spc="-135" dirty="0">
                <a:solidFill>
                  <a:srgbClr val="4A4B4C"/>
                </a:solidFill>
                <a:latin typeface="Noto Sans"/>
                <a:cs typeface="Noto Sans"/>
              </a:rPr>
              <a:t> </a:t>
            </a:r>
            <a:r>
              <a:rPr sz="1200" dirty="0">
                <a:solidFill>
                  <a:srgbClr val="4A4B4C"/>
                </a:solidFill>
                <a:latin typeface="Noto Sans"/>
                <a:cs typeface="Noto Sans"/>
              </a:rPr>
              <a:t>κατανόησης,</a:t>
            </a:r>
            <a:r>
              <a:rPr sz="1200" spc="-135" dirty="0">
                <a:solidFill>
                  <a:srgbClr val="4A4B4C"/>
                </a:solidFill>
                <a:latin typeface="Noto Sans"/>
                <a:cs typeface="Noto Sans"/>
              </a:rPr>
              <a:t> </a:t>
            </a:r>
            <a:r>
              <a:rPr sz="1200" dirty="0">
                <a:solidFill>
                  <a:srgbClr val="4A4B4C"/>
                </a:solidFill>
                <a:latin typeface="Noto Sans"/>
                <a:cs typeface="Noto Sans"/>
              </a:rPr>
              <a:t>συνεργασίας</a:t>
            </a:r>
            <a:r>
              <a:rPr sz="1200" spc="-140" dirty="0">
                <a:solidFill>
                  <a:srgbClr val="4A4B4C"/>
                </a:solidFill>
                <a:latin typeface="Noto Sans"/>
                <a:cs typeface="Noto Sans"/>
              </a:rPr>
              <a:t> </a:t>
            </a:r>
            <a:r>
              <a:rPr sz="1200" spc="-5" dirty="0">
                <a:solidFill>
                  <a:srgbClr val="4A4B4C"/>
                </a:solidFill>
                <a:latin typeface="Noto Sans"/>
                <a:cs typeface="Noto Sans"/>
              </a:rPr>
              <a:t>και</a:t>
            </a:r>
            <a:r>
              <a:rPr sz="1200" spc="-135" dirty="0">
                <a:solidFill>
                  <a:srgbClr val="4A4B4C"/>
                </a:solidFill>
                <a:latin typeface="Noto Sans"/>
                <a:cs typeface="Noto Sans"/>
              </a:rPr>
              <a:t> </a:t>
            </a:r>
            <a:r>
              <a:rPr sz="1200" dirty="0">
                <a:solidFill>
                  <a:srgbClr val="4A4B4C"/>
                </a:solidFill>
                <a:latin typeface="Noto Sans"/>
                <a:cs typeface="Noto Sans"/>
              </a:rPr>
              <a:t>εμπιστοσύνης.  </a:t>
            </a:r>
            <a:r>
              <a:rPr sz="1200" spc="-10" dirty="0">
                <a:solidFill>
                  <a:srgbClr val="4A4B4C"/>
                </a:solidFill>
                <a:latin typeface="Noto Sans"/>
                <a:cs typeface="Noto Sans"/>
              </a:rPr>
              <a:t>Εδώ </a:t>
            </a:r>
            <a:r>
              <a:rPr sz="1200" dirty="0">
                <a:solidFill>
                  <a:srgbClr val="4A4B4C"/>
                </a:solidFill>
                <a:latin typeface="Noto Sans"/>
                <a:cs typeface="Noto Sans"/>
              </a:rPr>
              <a:t>οι διαπολιτισμικοί μεσολαβητές λειτουργούν </a:t>
            </a:r>
            <a:r>
              <a:rPr sz="1200" spc="-5" dirty="0">
                <a:solidFill>
                  <a:srgbClr val="4A4B4C"/>
                </a:solidFill>
                <a:latin typeface="Noto Sans"/>
                <a:cs typeface="Noto Sans"/>
              </a:rPr>
              <a:t>ως </a:t>
            </a:r>
            <a:r>
              <a:rPr sz="1200" dirty="0">
                <a:solidFill>
                  <a:srgbClr val="4A4B4C"/>
                </a:solidFill>
                <a:latin typeface="Noto Sans"/>
                <a:cs typeface="Noto Sans"/>
              </a:rPr>
              <a:t>παράγοντες αλλαγής </a:t>
            </a:r>
            <a:r>
              <a:rPr sz="1200" spc="-5" dirty="0">
                <a:solidFill>
                  <a:srgbClr val="4A4B4C"/>
                </a:solidFill>
                <a:latin typeface="Noto Sans"/>
                <a:cs typeface="Noto Sans"/>
              </a:rPr>
              <a:t>και </a:t>
            </a:r>
            <a:r>
              <a:rPr sz="1200" spc="-10" dirty="0">
                <a:solidFill>
                  <a:srgbClr val="4A4B4C"/>
                </a:solidFill>
                <a:latin typeface="Noto Sans"/>
                <a:cs typeface="Noto Sans"/>
              </a:rPr>
              <a:t>η  </a:t>
            </a:r>
            <a:r>
              <a:rPr sz="1200" dirty="0">
                <a:solidFill>
                  <a:srgbClr val="4A4B4C"/>
                </a:solidFill>
                <a:latin typeface="Noto Sans"/>
                <a:cs typeface="Noto Sans"/>
              </a:rPr>
              <a:t>γνώση </a:t>
            </a:r>
            <a:r>
              <a:rPr sz="1200" spc="-5" dirty="0">
                <a:solidFill>
                  <a:srgbClr val="4A4B4C"/>
                </a:solidFill>
                <a:latin typeface="Noto Sans"/>
                <a:cs typeface="Noto Sans"/>
              </a:rPr>
              <a:t>και </a:t>
            </a:r>
            <a:r>
              <a:rPr sz="1200" spc="-10" dirty="0">
                <a:solidFill>
                  <a:srgbClr val="4A4B4C"/>
                </a:solidFill>
                <a:latin typeface="Noto Sans"/>
                <a:cs typeface="Noto Sans"/>
              </a:rPr>
              <a:t>η </a:t>
            </a:r>
            <a:r>
              <a:rPr sz="1200" dirty="0">
                <a:solidFill>
                  <a:srgbClr val="4A4B4C"/>
                </a:solidFill>
                <a:latin typeface="Noto Sans"/>
                <a:cs typeface="Noto Sans"/>
              </a:rPr>
              <a:t>ικανότητά τους αναγνωρίζονται </a:t>
            </a:r>
            <a:r>
              <a:rPr sz="1200" spc="-5" dirty="0">
                <a:solidFill>
                  <a:srgbClr val="4A4B4C"/>
                </a:solidFill>
                <a:latin typeface="Noto Sans"/>
                <a:cs typeface="Noto Sans"/>
              </a:rPr>
              <a:t>και </a:t>
            </a:r>
            <a:r>
              <a:rPr sz="1200" dirty="0">
                <a:solidFill>
                  <a:srgbClr val="4A4B4C"/>
                </a:solidFill>
                <a:latin typeface="Noto Sans"/>
                <a:cs typeface="Noto Sans"/>
              </a:rPr>
              <a:t>αποτιμώνται </a:t>
            </a:r>
            <a:r>
              <a:rPr sz="1200" spc="-5" dirty="0">
                <a:solidFill>
                  <a:srgbClr val="4A4B4C"/>
                </a:solidFill>
                <a:latin typeface="Noto Sans"/>
                <a:cs typeface="Noto Sans"/>
              </a:rPr>
              <a:t>και </a:t>
            </a:r>
            <a:r>
              <a:rPr sz="1200" dirty="0">
                <a:solidFill>
                  <a:srgbClr val="4A4B4C"/>
                </a:solidFill>
                <a:latin typeface="Noto Sans"/>
                <a:cs typeface="Noto Sans"/>
              </a:rPr>
              <a:t>από </a:t>
            </a:r>
            <a:r>
              <a:rPr sz="1200" spc="-5" dirty="0">
                <a:solidFill>
                  <a:srgbClr val="4A4B4C"/>
                </a:solidFill>
                <a:latin typeface="Noto Sans"/>
                <a:cs typeface="Noto Sans"/>
              </a:rPr>
              <a:t>τα δύο</a:t>
            </a:r>
            <a:r>
              <a:rPr sz="1200" spc="295" dirty="0">
                <a:solidFill>
                  <a:srgbClr val="4A4B4C"/>
                </a:solidFill>
                <a:latin typeface="Noto Sans"/>
                <a:cs typeface="Noto Sans"/>
              </a:rPr>
              <a:t> </a:t>
            </a:r>
            <a:r>
              <a:rPr sz="1200" spc="5" dirty="0">
                <a:solidFill>
                  <a:srgbClr val="4A4B4C"/>
                </a:solidFill>
                <a:latin typeface="Noto Sans"/>
                <a:cs typeface="Noto Sans"/>
              </a:rPr>
              <a:t>μέρη.</a:t>
            </a:r>
            <a:endParaRPr sz="1200" dirty="0">
              <a:latin typeface="Noto Sans"/>
              <a:cs typeface="Noto Sans"/>
            </a:endParaRPr>
          </a:p>
          <a:p>
            <a:pPr>
              <a:lnSpc>
                <a:spcPct val="100000"/>
              </a:lnSpc>
            </a:pPr>
            <a:endParaRPr sz="1100" dirty="0">
              <a:latin typeface="Noto Sans"/>
              <a:cs typeface="Noto Sans"/>
            </a:endParaRPr>
          </a:p>
          <a:p>
            <a:pPr marL="12700" marR="5080" algn="just">
              <a:lnSpc>
                <a:spcPct val="111100"/>
              </a:lnSpc>
              <a:spcBef>
                <a:spcPts val="5"/>
              </a:spcBef>
            </a:pPr>
            <a:r>
              <a:rPr sz="1200" spc="-5" dirty="0">
                <a:solidFill>
                  <a:srgbClr val="4A4B4C"/>
                </a:solidFill>
                <a:latin typeface="Noto Sans"/>
                <a:cs typeface="Noto Sans"/>
              </a:rPr>
              <a:t>Ο </a:t>
            </a:r>
            <a:r>
              <a:rPr sz="1200" spc="5" dirty="0">
                <a:solidFill>
                  <a:srgbClr val="4A4B4C"/>
                </a:solidFill>
                <a:latin typeface="Noto Sans"/>
                <a:cs typeface="Noto Sans"/>
              </a:rPr>
              <a:t>πιο </a:t>
            </a:r>
            <a:r>
              <a:rPr sz="1200" spc="10" dirty="0">
                <a:solidFill>
                  <a:srgbClr val="4A4B4C"/>
                </a:solidFill>
                <a:latin typeface="Noto Sans"/>
                <a:cs typeface="Noto Sans"/>
              </a:rPr>
              <a:t>συχνά χρησιμοποιούμενος τύπος διαμεσολάβησης </a:t>
            </a:r>
            <a:r>
              <a:rPr sz="1200" spc="5" dirty="0">
                <a:solidFill>
                  <a:srgbClr val="4A4B4C"/>
                </a:solidFill>
                <a:latin typeface="Noto Sans"/>
                <a:cs typeface="Noto Sans"/>
              </a:rPr>
              <a:t>είναι </a:t>
            </a:r>
            <a:r>
              <a:rPr sz="1200" spc="-5" dirty="0">
                <a:solidFill>
                  <a:srgbClr val="4A4B4C"/>
                </a:solidFill>
                <a:latin typeface="Noto Sans"/>
                <a:cs typeface="Noto Sans"/>
              </a:rPr>
              <a:t>ο </a:t>
            </a:r>
            <a:r>
              <a:rPr sz="1200" spc="5" dirty="0">
                <a:solidFill>
                  <a:srgbClr val="4A4B4C"/>
                </a:solidFill>
                <a:latin typeface="Noto Sans"/>
                <a:cs typeface="Noto Sans"/>
              </a:rPr>
              <a:t>πρώτος, </a:t>
            </a:r>
            <a:r>
              <a:rPr sz="1200" spc="10" dirty="0">
                <a:solidFill>
                  <a:srgbClr val="4A4B4C"/>
                </a:solidFill>
                <a:latin typeface="Noto Sans"/>
                <a:cs typeface="Noto Sans"/>
              </a:rPr>
              <a:t>σύμφωνα  </a:t>
            </a:r>
            <a:r>
              <a:rPr sz="1200" dirty="0">
                <a:solidFill>
                  <a:srgbClr val="4A4B4C"/>
                </a:solidFill>
                <a:latin typeface="Noto Sans"/>
                <a:cs typeface="Noto Sans"/>
              </a:rPr>
              <a:t>με </a:t>
            </a:r>
            <a:r>
              <a:rPr sz="1200" spc="10" dirty="0">
                <a:solidFill>
                  <a:srgbClr val="4A4B4C"/>
                </a:solidFill>
                <a:latin typeface="Noto Sans"/>
                <a:cs typeface="Noto Sans"/>
              </a:rPr>
              <a:t>στοιχεία </a:t>
            </a:r>
            <a:r>
              <a:rPr sz="1200" spc="5" dirty="0">
                <a:solidFill>
                  <a:srgbClr val="4A4B4C"/>
                </a:solidFill>
                <a:latin typeface="Noto Sans"/>
                <a:cs typeface="Noto Sans"/>
              </a:rPr>
              <a:t>της </a:t>
            </a:r>
            <a:r>
              <a:rPr sz="1200" spc="10" dirty="0">
                <a:solidFill>
                  <a:srgbClr val="4A4B4C"/>
                </a:solidFill>
                <a:latin typeface="Noto Sans"/>
                <a:cs typeface="Noto Sans"/>
              </a:rPr>
              <a:t>έρευνας. </a:t>
            </a:r>
            <a:r>
              <a:rPr sz="1200" dirty="0">
                <a:solidFill>
                  <a:srgbClr val="4A4B4C"/>
                </a:solidFill>
                <a:latin typeface="Noto Sans"/>
                <a:cs typeface="Noto Sans"/>
              </a:rPr>
              <a:t>Οι </a:t>
            </a:r>
            <a:r>
              <a:rPr sz="1200" spc="5" dirty="0">
                <a:solidFill>
                  <a:srgbClr val="4A4B4C"/>
                </a:solidFill>
                <a:latin typeface="Noto Sans"/>
                <a:cs typeface="Noto Sans"/>
              </a:rPr>
              <a:t>άλλες </a:t>
            </a:r>
            <a:r>
              <a:rPr sz="1200" spc="10" dirty="0">
                <a:solidFill>
                  <a:srgbClr val="4A4B4C"/>
                </a:solidFill>
                <a:latin typeface="Noto Sans"/>
                <a:cs typeface="Noto Sans"/>
              </a:rPr>
              <a:t>μορφές </a:t>
            </a:r>
            <a:r>
              <a:rPr sz="1200" dirty="0">
                <a:solidFill>
                  <a:srgbClr val="4A4B4C"/>
                </a:solidFill>
                <a:latin typeface="Noto Sans"/>
                <a:cs typeface="Noto Sans"/>
              </a:rPr>
              <a:t>και </a:t>
            </a:r>
            <a:r>
              <a:rPr sz="1200" spc="5" dirty="0">
                <a:solidFill>
                  <a:srgbClr val="4A4B4C"/>
                </a:solidFill>
                <a:latin typeface="Noto Sans"/>
                <a:cs typeface="Noto Sans"/>
              </a:rPr>
              <a:t>ιδιαίτερα </a:t>
            </a:r>
            <a:r>
              <a:rPr sz="1200" spc="-10" dirty="0">
                <a:solidFill>
                  <a:srgbClr val="4A4B4C"/>
                </a:solidFill>
                <a:latin typeface="Noto Sans"/>
                <a:cs typeface="Noto Sans"/>
              </a:rPr>
              <a:t>η </a:t>
            </a:r>
            <a:r>
              <a:rPr sz="1200" spc="10" dirty="0">
                <a:solidFill>
                  <a:srgbClr val="4A4B4C"/>
                </a:solidFill>
                <a:latin typeface="Noto Sans"/>
                <a:cs typeface="Noto Sans"/>
              </a:rPr>
              <a:t>μετασχηματιστική  διαμεσολάβηση </a:t>
            </a:r>
            <a:r>
              <a:rPr sz="1200" spc="5" dirty="0">
                <a:solidFill>
                  <a:srgbClr val="4A4B4C"/>
                </a:solidFill>
                <a:latin typeface="Noto Sans"/>
                <a:cs typeface="Noto Sans"/>
              </a:rPr>
              <a:t>(που  απαιτεί</a:t>
            </a:r>
            <a:r>
              <a:rPr sz="1200" spc="320" dirty="0">
                <a:solidFill>
                  <a:srgbClr val="4A4B4C"/>
                </a:solidFill>
                <a:latin typeface="Noto Sans"/>
                <a:cs typeface="Noto Sans"/>
              </a:rPr>
              <a:t> </a:t>
            </a:r>
            <a:r>
              <a:rPr sz="1200" spc="5" dirty="0">
                <a:solidFill>
                  <a:srgbClr val="4A4B4C"/>
                </a:solidFill>
                <a:latin typeface="Noto Sans"/>
                <a:cs typeface="Noto Sans"/>
              </a:rPr>
              <a:t>κριτική  </a:t>
            </a:r>
            <a:r>
              <a:rPr sz="1200" dirty="0">
                <a:solidFill>
                  <a:srgbClr val="4A4B4C"/>
                </a:solidFill>
                <a:latin typeface="Noto Sans"/>
                <a:cs typeface="Noto Sans"/>
              </a:rPr>
              <a:t>και </a:t>
            </a:r>
            <a:r>
              <a:rPr sz="1200" spc="10" dirty="0">
                <a:solidFill>
                  <a:srgbClr val="4A4B4C"/>
                </a:solidFill>
                <a:latin typeface="Noto Sans"/>
                <a:cs typeface="Noto Sans"/>
              </a:rPr>
              <a:t>αντανακλαστική συμμετοχή)</a:t>
            </a:r>
            <a:r>
              <a:rPr sz="1200" spc="180" dirty="0">
                <a:solidFill>
                  <a:srgbClr val="4A4B4C"/>
                </a:solidFill>
                <a:latin typeface="Noto Sans"/>
                <a:cs typeface="Noto Sans"/>
              </a:rPr>
              <a:t> </a:t>
            </a:r>
            <a:r>
              <a:rPr sz="1200" spc="10" dirty="0">
                <a:solidFill>
                  <a:srgbClr val="4A4B4C"/>
                </a:solidFill>
                <a:latin typeface="Noto Sans"/>
                <a:cs typeface="Noto Sans"/>
              </a:rPr>
              <a:t>είναι</a:t>
            </a:r>
            <a:r>
              <a:rPr lang="en-US" sz="1200" spc="10" dirty="0">
                <a:solidFill>
                  <a:srgbClr val="4A4B4C"/>
                </a:solidFill>
                <a:latin typeface="Noto Sans"/>
                <a:cs typeface="Noto Sans"/>
              </a:rPr>
              <a:t> </a:t>
            </a:r>
            <a:r>
              <a:rPr lang="el-GR" sz="1200" spc="5" dirty="0">
                <a:solidFill>
                  <a:srgbClr val="4A4B4C"/>
                </a:solidFill>
                <a:latin typeface="Noto Sans"/>
                <a:cs typeface="Noto Sans"/>
              </a:rPr>
              <a:t>δύσκολο </a:t>
            </a:r>
            <a:r>
              <a:rPr lang="el-GR" sz="1200" dirty="0">
                <a:solidFill>
                  <a:srgbClr val="4A4B4C"/>
                </a:solidFill>
                <a:latin typeface="Noto Sans"/>
                <a:cs typeface="Noto Sans"/>
              </a:rPr>
              <a:t>να </a:t>
            </a:r>
            <a:r>
              <a:rPr lang="el-GR" sz="1200" spc="5" dirty="0">
                <a:solidFill>
                  <a:srgbClr val="4A4B4C"/>
                </a:solidFill>
                <a:latin typeface="Noto Sans"/>
                <a:cs typeface="Noto Sans"/>
              </a:rPr>
              <a:t>αναδυθούν </a:t>
            </a:r>
            <a:r>
              <a:rPr lang="el-GR" sz="1200" dirty="0">
                <a:solidFill>
                  <a:srgbClr val="4A4B4C"/>
                </a:solidFill>
                <a:latin typeface="Noto Sans"/>
                <a:cs typeface="Noto Sans"/>
              </a:rPr>
              <a:t>ως </a:t>
            </a:r>
            <a:r>
              <a:rPr lang="el-GR" sz="1200" spc="5" dirty="0">
                <a:solidFill>
                  <a:srgbClr val="4A4B4C"/>
                </a:solidFill>
                <a:latin typeface="Noto Sans"/>
                <a:cs typeface="Noto Sans"/>
              </a:rPr>
              <a:t>κοινή πρακτική, </a:t>
            </a:r>
            <a:r>
              <a:rPr lang="el-GR" sz="1200" dirty="0">
                <a:solidFill>
                  <a:srgbClr val="4A4B4C"/>
                </a:solidFill>
                <a:latin typeface="Noto Sans"/>
                <a:cs typeface="Noto Sans"/>
              </a:rPr>
              <a:t>επειδή τα </a:t>
            </a:r>
            <a:r>
              <a:rPr lang="el-GR" sz="1200" spc="5" dirty="0">
                <a:solidFill>
                  <a:srgbClr val="4A4B4C"/>
                </a:solidFill>
                <a:latin typeface="Noto Sans"/>
                <a:cs typeface="Noto Sans"/>
              </a:rPr>
              <a:t>ιδρύματα </a:t>
            </a:r>
            <a:r>
              <a:rPr lang="el-GR" sz="1200" dirty="0">
                <a:solidFill>
                  <a:srgbClr val="4A4B4C"/>
                </a:solidFill>
                <a:latin typeface="Noto Sans"/>
                <a:cs typeface="Noto Sans"/>
              </a:rPr>
              <a:t>και τα </a:t>
            </a:r>
            <a:r>
              <a:rPr lang="el-GR" sz="1200" spc="10" dirty="0">
                <a:solidFill>
                  <a:srgbClr val="4A4B4C"/>
                </a:solidFill>
                <a:latin typeface="Noto Sans"/>
                <a:cs typeface="Noto Sans"/>
              </a:rPr>
              <a:t>επαγγέλματα  </a:t>
            </a:r>
            <a:r>
              <a:rPr lang="el-GR" sz="1200" spc="5" dirty="0">
                <a:solidFill>
                  <a:srgbClr val="4A4B4C"/>
                </a:solidFill>
                <a:latin typeface="Noto Sans"/>
                <a:cs typeface="Noto Sans"/>
              </a:rPr>
              <a:t>είναι ανθεκτικά στην αλλαγή </a:t>
            </a:r>
            <a:r>
              <a:rPr lang="el-GR" sz="1200" spc="10" dirty="0">
                <a:solidFill>
                  <a:srgbClr val="4A4B4C"/>
                </a:solidFill>
                <a:latin typeface="Noto Sans"/>
                <a:cs typeface="Noto Sans"/>
              </a:rPr>
              <a:t>(Αρβανίτη, </a:t>
            </a:r>
            <a:r>
              <a:rPr lang="el-GR" sz="1200" spc="15" dirty="0">
                <a:solidFill>
                  <a:srgbClr val="4A4B4C"/>
                </a:solidFill>
                <a:latin typeface="Noto Sans"/>
                <a:cs typeface="Noto Sans"/>
              </a:rPr>
              <a:t>2014:</a:t>
            </a:r>
            <a:r>
              <a:rPr lang="el-GR" sz="1200" spc="240" dirty="0">
                <a:solidFill>
                  <a:srgbClr val="4A4B4C"/>
                </a:solidFill>
                <a:latin typeface="Noto Sans"/>
                <a:cs typeface="Noto Sans"/>
              </a:rPr>
              <a:t> </a:t>
            </a:r>
            <a:r>
              <a:rPr lang="el-GR" sz="1200" spc="15" dirty="0">
                <a:solidFill>
                  <a:srgbClr val="4A4B4C"/>
                </a:solidFill>
                <a:latin typeface="Noto Sans"/>
                <a:cs typeface="Noto Sans"/>
              </a:rPr>
              <a:t>105).</a:t>
            </a:r>
            <a:endParaRPr lang="el-GR" sz="1200" dirty="0">
              <a:latin typeface="Noto Sans"/>
              <a:cs typeface="Noto Sans"/>
            </a:endParaRPr>
          </a:p>
          <a:p>
            <a:pPr marL="12700" marR="5080" algn="just">
              <a:lnSpc>
                <a:spcPct val="111100"/>
              </a:lnSpc>
              <a:spcBef>
                <a:spcPts val="5"/>
              </a:spcBef>
            </a:pPr>
            <a:endParaRPr sz="1200" dirty="0">
              <a:latin typeface="Noto Sans"/>
              <a:cs typeface="Noto San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23</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3" name="object 3"/>
          <p:cNvSpPr txBox="1"/>
          <p:nvPr/>
        </p:nvSpPr>
        <p:spPr>
          <a:xfrm>
            <a:off x="707299" y="1869706"/>
            <a:ext cx="5379720" cy="689932"/>
          </a:xfrm>
          <a:prstGeom prst="rect">
            <a:avLst/>
          </a:prstGeom>
        </p:spPr>
        <p:txBody>
          <a:bodyPr vert="horz" wrap="square" lIns="0" tIns="12700" rIns="0" bIns="0" rtlCol="0">
            <a:spAutoFit/>
          </a:bodyPr>
          <a:lstStyle/>
          <a:p>
            <a:pPr marL="12700">
              <a:lnSpc>
                <a:spcPct val="100000"/>
              </a:lnSpc>
              <a:spcBef>
                <a:spcPts val="100"/>
              </a:spcBef>
            </a:pPr>
            <a:r>
              <a:rPr sz="2200" b="1" spc="145" dirty="0" err="1">
                <a:solidFill>
                  <a:srgbClr val="4A4B4C"/>
                </a:solidFill>
                <a:latin typeface="Arial"/>
                <a:cs typeface="Arial"/>
              </a:rPr>
              <a:t>Δι</a:t>
            </a:r>
            <a:r>
              <a:rPr sz="2200" b="1" spc="145" dirty="0">
                <a:solidFill>
                  <a:srgbClr val="4A4B4C"/>
                </a:solidFill>
                <a:latin typeface="Arial"/>
                <a:cs typeface="Arial"/>
              </a:rPr>
              <a:t>απολιτσμικη </a:t>
            </a:r>
            <a:r>
              <a:rPr lang="el-GR" sz="2200" b="1" spc="145" dirty="0" err="1">
                <a:solidFill>
                  <a:srgbClr val="4A4B4C"/>
                </a:solidFill>
                <a:latin typeface="Arial"/>
                <a:cs typeface="Arial"/>
              </a:rPr>
              <a:t>Διαμ</a:t>
            </a:r>
            <a:r>
              <a:rPr sz="2200" b="1" spc="165" dirty="0" err="1">
                <a:solidFill>
                  <a:srgbClr val="4A4B4C"/>
                </a:solidFill>
                <a:latin typeface="Arial"/>
                <a:cs typeface="Arial"/>
              </a:rPr>
              <a:t>εσολ</a:t>
            </a:r>
            <a:r>
              <a:rPr sz="2200" b="1" spc="165" dirty="0">
                <a:solidFill>
                  <a:srgbClr val="4A4B4C"/>
                </a:solidFill>
                <a:latin typeface="Arial"/>
                <a:cs typeface="Arial"/>
              </a:rPr>
              <a:t>αβηση:</a:t>
            </a:r>
            <a:r>
              <a:rPr sz="2200" b="1" spc="125" dirty="0">
                <a:solidFill>
                  <a:srgbClr val="4A4B4C"/>
                </a:solidFill>
                <a:latin typeface="Arial"/>
                <a:cs typeface="Arial"/>
              </a:rPr>
              <a:t> </a:t>
            </a:r>
            <a:r>
              <a:rPr sz="2200" b="1" spc="85" dirty="0">
                <a:solidFill>
                  <a:srgbClr val="4A4B4C"/>
                </a:solidFill>
                <a:latin typeface="Arial"/>
                <a:cs typeface="Arial"/>
              </a:rPr>
              <a:t>Αρχές</a:t>
            </a:r>
            <a:endParaRPr sz="2200" dirty="0">
              <a:latin typeface="Arial"/>
              <a:cs typeface="Arial"/>
            </a:endParaRPr>
          </a:p>
        </p:txBody>
      </p:sp>
      <p:sp>
        <p:nvSpPr>
          <p:cNvPr id="4" name="object 4"/>
          <p:cNvSpPr txBox="1"/>
          <p:nvPr/>
        </p:nvSpPr>
        <p:spPr>
          <a:xfrm>
            <a:off x="707299" y="2636786"/>
            <a:ext cx="6149975" cy="838200"/>
          </a:xfrm>
          <a:prstGeom prst="rect">
            <a:avLst/>
          </a:prstGeom>
        </p:spPr>
        <p:txBody>
          <a:bodyPr vert="horz" wrap="square" lIns="0" tIns="12700" rIns="0" bIns="0" rtlCol="0">
            <a:spAutoFit/>
          </a:bodyPr>
          <a:lstStyle/>
          <a:p>
            <a:pPr marL="12700" marR="5080" algn="just">
              <a:lnSpc>
                <a:spcPct val="111100"/>
              </a:lnSpc>
              <a:spcBef>
                <a:spcPts val="100"/>
              </a:spcBef>
            </a:pPr>
            <a:r>
              <a:rPr sz="1200" spc="5" dirty="0">
                <a:solidFill>
                  <a:srgbClr val="4A4B4C"/>
                </a:solidFill>
                <a:latin typeface="Noto Sans"/>
                <a:cs typeface="Noto Sans"/>
              </a:rPr>
              <a:t>Jon </a:t>
            </a:r>
            <a:r>
              <a:rPr sz="1200" spc="10" dirty="0">
                <a:solidFill>
                  <a:srgbClr val="4A4B4C"/>
                </a:solidFill>
                <a:latin typeface="Noto Sans"/>
                <a:cs typeface="Noto Sans"/>
              </a:rPr>
              <a:t>Townsend </a:t>
            </a:r>
            <a:r>
              <a:rPr sz="1200" spc="15" dirty="0">
                <a:solidFill>
                  <a:srgbClr val="4A4B4C"/>
                </a:solidFill>
                <a:latin typeface="Noto Sans"/>
                <a:cs typeface="Noto Sans"/>
              </a:rPr>
              <a:t>(2002) </a:t>
            </a:r>
            <a:r>
              <a:rPr sz="1200" spc="10" dirty="0">
                <a:solidFill>
                  <a:srgbClr val="4A4B4C"/>
                </a:solidFill>
                <a:latin typeface="Noto Sans"/>
                <a:cs typeface="Noto Sans"/>
              </a:rPr>
              <a:t>described </a:t>
            </a:r>
            <a:r>
              <a:rPr sz="1200" spc="5" dirty="0">
                <a:solidFill>
                  <a:srgbClr val="4A4B4C"/>
                </a:solidFill>
                <a:latin typeface="Noto Sans"/>
                <a:cs typeface="Noto Sans"/>
              </a:rPr>
              <a:t>the </a:t>
            </a:r>
            <a:r>
              <a:rPr sz="1200" dirty="0">
                <a:solidFill>
                  <a:srgbClr val="4A4B4C"/>
                </a:solidFill>
                <a:latin typeface="Noto Sans"/>
                <a:cs typeface="Noto Sans"/>
              </a:rPr>
              <a:t>following </a:t>
            </a:r>
            <a:r>
              <a:rPr sz="1200" spc="5" dirty="0">
                <a:solidFill>
                  <a:srgbClr val="4A4B4C"/>
                </a:solidFill>
                <a:latin typeface="Noto Sans"/>
                <a:cs typeface="Noto Sans"/>
              </a:rPr>
              <a:t>five </a:t>
            </a:r>
            <a:r>
              <a:rPr sz="1200" spc="10" dirty="0">
                <a:solidFill>
                  <a:srgbClr val="4A4B4C"/>
                </a:solidFill>
                <a:latin typeface="Noto Sans"/>
                <a:cs typeface="Noto Sans"/>
              </a:rPr>
              <a:t>intercultural principles </a:t>
            </a:r>
            <a:r>
              <a:rPr sz="1200" spc="15" dirty="0">
                <a:solidFill>
                  <a:srgbClr val="4A4B4C"/>
                </a:solidFill>
                <a:latin typeface="Noto Sans"/>
                <a:cs typeface="Noto Sans"/>
              </a:rPr>
              <a:t>and  </a:t>
            </a:r>
            <a:r>
              <a:rPr sz="1200" spc="10" dirty="0">
                <a:solidFill>
                  <a:srgbClr val="4A4B4C"/>
                </a:solidFill>
                <a:latin typeface="Noto Sans"/>
                <a:cs typeface="Noto Sans"/>
              </a:rPr>
              <a:t>mediation practices, </a:t>
            </a:r>
            <a:r>
              <a:rPr sz="1200" spc="5" dirty="0">
                <a:solidFill>
                  <a:srgbClr val="4A4B4C"/>
                </a:solidFill>
                <a:latin typeface="Noto Sans"/>
                <a:cs typeface="Noto Sans"/>
              </a:rPr>
              <a:t>which </a:t>
            </a:r>
            <a:r>
              <a:rPr sz="1200" spc="10" dirty="0">
                <a:solidFill>
                  <a:srgbClr val="4A4B4C"/>
                </a:solidFill>
                <a:latin typeface="Noto Sans"/>
                <a:cs typeface="Noto Sans"/>
              </a:rPr>
              <a:t>create </a:t>
            </a:r>
            <a:r>
              <a:rPr sz="1200" dirty="0">
                <a:solidFill>
                  <a:srgbClr val="4A4B4C"/>
                </a:solidFill>
                <a:latin typeface="Noto Sans"/>
                <a:cs typeface="Noto Sans"/>
              </a:rPr>
              <a:t>an </a:t>
            </a:r>
            <a:r>
              <a:rPr sz="1200" spc="10" dirty="0">
                <a:solidFill>
                  <a:srgbClr val="4A4B4C"/>
                </a:solidFill>
                <a:latin typeface="Noto Sans"/>
                <a:cs typeface="Noto Sans"/>
              </a:rPr>
              <a:t>operational intercultural space </a:t>
            </a:r>
            <a:r>
              <a:rPr sz="1200" spc="5" dirty="0">
                <a:solidFill>
                  <a:srgbClr val="4A4B4C"/>
                </a:solidFill>
                <a:latin typeface="Noto Sans"/>
                <a:cs typeface="Noto Sans"/>
              </a:rPr>
              <a:t>of </a:t>
            </a:r>
            <a:r>
              <a:rPr sz="1200" spc="10" dirty="0">
                <a:solidFill>
                  <a:srgbClr val="4A4B4C"/>
                </a:solidFill>
                <a:latin typeface="Noto Sans"/>
                <a:cs typeface="Noto Sans"/>
              </a:rPr>
              <a:t>mutual  </a:t>
            </a:r>
            <a:r>
              <a:rPr sz="1200" spc="5" dirty="0">
                <a:solidFill>
                  <a:srgbClr val="4A4B4C"/>
                </a:solidFill>
                <a:latin typeface="Noto Sans"/>
                <a:cs typeface="Noto Sans"/>
              </a:rPr>
              <a:t>understanding,</a:t>
            </a:r>
            <a:r>
              <a:rPr sz="1200" spc="320" dirty="0">
                <a:solidFill>
                  <a:srgbClr val="4A4B4C"/>
                </a:solidFill>
                <a:latin typeface="Noto Sans"/>
                <a:cs typeface="Noto Sans"/>
              </a:rPr>
              <a:t> </a:t>
            </a:r>
            <a:r>
              <a:rPr sz="1200" spc="10" dirty="0">
                <a:solidFill>
                  <a:srgbClr val="4A4B4C"/>
                </a:solidFill>
                <a:latin typeface="Noto Sans"/>
                <a:cs typeface="Noto Sans"/>
              </a:rPr>
              <a:t>empathy </a:t>
            </a:r>
            <a:r>
              <a:rPr sz="1200" spc="5" dirty="0">
                <a:solidFill>
                  <a:srgbClr val="4A4B4C"/>
                </a:solidFill>
                <a:latin typeface="Noto Sans"/>
                <a:cs typeface="Noto Sans"/>
              </a:rPr>
              <a:t>and  </a:t>
            </a:r>
            <a:r>
              <a:rPr sz="1200" spc="10" dirty="0">
                <a:solidFill>
                  <a:srgbClr val="4A4B4C"/>
                </a:solidFill>
                <a:latin typeface="Noto Sans"/>
                <a:cs typeface="Noto Sans"/>
              </a:rPr>
              <a:t>collaborative ethos </a:t>
            </a:r>
            <a:r>
              <a:rPr sz="1200" spc="-5" dirty="0">
                <a:solidFill>
                  <a:srgbClr val="4A4B4C"/>
                </a:solidFill>
                <a:latin typeface="Noto Sans"/>
                <a:cs typeface="Noto Sans"/>
              </a:rPr>
              <a:t>using </a:t>
            </a:r>
            <a:r>
              <a:rPr sz="1200" spc="10" dirty="0">
                <a:solidFill>
                  <a:srgbClr val="4A4B4C"/>
                </a:solidFill>
                <a:latin typeface="Noto Sans"/>
                <a:cs typeface="Noto Sans"/>
              </a:rPr>
              <a:t>culturally </a:t>
            </a:r>
            <a:r>
              <a:rPr sz="1200" spc="15" dirty="0">
                <a:solidFill>
                  <a:srgbClr val="4A4B4C"/>
                </a:solidFill>
                <a:latin typeface="Noto Sans"/>
                <a:cs typeface="Noto Sans"/>
              </a:rPr>
              <a:t>appropriate  </a:t>
            </a:r>
            <a:r>
              <a:rPr sz="1200" spc="10" dirty="0">
                <a:solidFill>
                  <a:srgbClr val="4A4B4C"/>
                </a:solidFill>
                <a:latin typeface="Noto Sans"/>
                <a:cs typeface="Noto Sans"/>
              </a:rPr>
              <a:t>behaviors. These principles</a:t>
            </a:r>
            <a:r>
              <a:rPr sz="1200" spc="110" dirty="0">
                <a:solidFill>
                  <a:srgbClr val="4A4B4C"/>
                </a:solidFill>
                <a:latin typeface="Noto Sans"/>
                <a:cs typeface="Noto Sans"/>
              </a:rPr>
              <a:t> </a:t>
            </a:r>
            <a:r>
              <a:rPr sz="1200" spc="15" dirty="0">
                <a:solidFill>
                  <a:srgbClr val="4A4B4C"/>
                </a:solidFill>
                <a:latin typeface="Noto Sans"/>
                <a:cs typeface="Noto Sans"/>
              </a:rPr>
              <a:t>are:</a:t>
            </a:r>
            <a:endParaRPr sz="1200">
              <a:latin typeface="Noto Sans"/>
              <a:cs typeface="Noto Sans"/>
            </a:endParaRPr>
          </a:p>
        </p:txBody>
      </p:sp>
      <p:graphicFrame>
        <p:nvGraphicFramePr>
          <p:cNvPr id="5" name="object 5"/>
          <p:cNvGraphicFramePr>
            <a:graphicFrameLocks noGrp="1"/>
          </p:cNvGraphicFramePr>
          <p:nvPr/>
        </p:nvGraphicFramePr>
        <p:xfrm>
          <a:off x="720001" y="3711206"/>
          <a:ext cx="6120130" cy="5799808"/>
        </p:xfrm>
        <a:graphic>
          <a:graphicData uri="http://schemas.openxmlformats.org/drawingml/2006/table">
            <a:tbl>
              <a:tblPr firstRow="1" bandRow="1">
                <a:tableStyleId>{2D5ABB26-0587-4C30-8999-92F81FD0307C}</a:tableStyleId>
              </a:tblPr>
              <a:tblGrid>
                <a:gridCol w="6120130">
                  <a:extLst>
                    <a:ext uri="{9D8B030D-6E8A-4147-A177-3AD203B41FA5}">
                      <a16:colId xmlns:a16="http://schemas.microsoft.com/office/drawing/2014/main" val="20000"/>
                    </a:ext>
                  </a:extLst>
                </a:gridCol>
              </a:tblGrid>
              <a:tr h="1388385">
                <a:tc>
                  <a:txBody>
                    <a:bodyPr/>
                    <a:lstStyle/>
                    <a:p>
                      <a:pPr>
                        <a:lnSpc>
                          <a:spcPct val="100000"/>
                        </a:lnSpc>
                        <a:spcBef>
                          <a:spcPts val="55"/>
                        </a:spcBef>
                      </a:pPr>
                      <a:endParaRPr sz="2150">
                        <a:latin typeface="Times New Roman"/>
                        <a:cs typeface="Times New Roman"/>
                      </a:endParaRPr>
                    </a:p>
                    <a:p>
                      <a:pPr marL="287655">
                        <a:lnSpc>
                          <a:spcPct val="100000"/>
                        </a:lnSpc>
                      </a:pPr>
                      <a:r>
                        <a:rPr sz="1200" b="1" dirty="0">
                          <a:solidFill>
                            <a:srgbClr val="FFFFFF"/>
                          </a:solidFill>
                          <a:latin typeface="Noto Sans"/>
                          <a:cs typeface="Noto Sans"/>
                        </a:rPr>
                        <a:t>FLEXIBILITY</a:t>
                      </a:r>
                      <a:endParaRPr sz="1200">
                        <a:latin typeface="Noto Sans"/>
                        <a:cs typeface="Noto Sans"/>
                      </a:endParaRPr>
                    </a:p>
                    <a:p>
                      <a:pPr marL="287655" marR="276860" algn="just">
                        <a:lnSpc>
                          <a:spcPct val="111100"/>
                        </a:lnSpc>
                      </a:pPr>
                      <a:r>
                        <a:rPr sz="1200" spc="10" dirty="0">
                          <a:solidFill>
                            <a:srgbClr val="FFFFFF"/>
                          </a:solidFill>
                          <a:latin typeface="Noto Sans"/>
                          <a:cs typeface="Noto Sans"/>
                        </a:rPr>
                        <a:t>Namely </a:t>
                      </a:r>
                      <a:r>
                        <a:rPr sz="1200" spc="5" dirty="0">
                          <a:solidFill>
                            <a:srgbClr val="FFFFFF"/>
                          </a:solidFill>
                          <a:latin typeface="Noto Sans"/>
                          <a:cs typeface="Noto Sans"/>
                        </a:rPr>
                        <a:t>the </a:t>
                      </a:r>
                      <a:r>
                        <a:rPr sz="1200" spc="10" dirty="0">
                          <a:solidFill>
                            <a:srgbClr val="FFFFFF"/>
                          </a:solidFill>
                          <a:latin typeface="Noto Sans"/>
                          <a:cs typeface="Noto Sans"/>
                        </a:rPr>
                        <a:t>“mental elasticity” </a:t>
                      </a:r>
                      <a:r>
                        <a:rPr sz="1200" spc="5" dirty="0">
                          <a:solidFill>
                            <a:srgbClr val="FFFFFF"/>
                          </a:solidFill>
                          <a:latin typeface="Noto Sans"/>
                          <a:cs typeface="Noto Sans"/>
                        </a:rPr>
                        <a:t>that </a:t>
                      </a:r>
                      <a:r>
                        <a:rPr sz="1200" spc="10" dirty="0">
                          <a:solidFill>
                            <a:srgbClr val="FFFFFF"/>
                          </a:solidFill>
                          <a:latin typeface="Noto Sans"/>
                          <a:cs typeface="Noto Sans"/>
                        </a:rPr>
                        <a:t>allows mediators </a:t>
                      </a:r>
                      <a:r>
                        <a:rPr sz="1200" spc="5" dirty="0">
                          <a:solidFill>
                            <a:srgbClr val="FFFFFF"/>
                          </a:solidFill>
                          <a:latin typeface="Noto Sans"/>
                          <a:cs typeface="Noto Sans"/>
                        </a:rPr>
                        <a:t>“to be </a:t>
                      </a:r>
                      <a:r>
                        <a:rPr sz="1200" spc="-10" dirty="0">
                          <a:solidFill>
                            <a:srgbClr val="FFFFFF"/>
                          </a:solidFill>
                          <a:latin typeface="Noto Sans"/>
                          <a:cs typeface="Noto Sans"/>
                        </a:rPr>
                        <a:t>a </a:t>
                      </a:r>
                      <a:r>
                        <a:rPr sz="1200" spc="5" dirty="0">
                          <a:solidFill>
                            <a:srgbClr val="FFFFFF"/>
                          </a:solidFill>
                          <a:latin typeface="Noto Sans"/>
                          <a:cs typeface="Noto Sans"/>
                        </a:rPr>
                        <a:t>part of </a:t>
                      </a:r>
                      <a:r>
                        <a:rPr sz="1200" spc="15" dirty="0">
                          <a:solidFill>
                            <a:srgbClr val="FFFFFF"/>
                          </a:solidFill>
                          <a:latin typeface="Noto Sans"/>
                          <a:cs typeface="Noto Sans"/>
                        </a:rPr>
                        <a:t>and  </a:t>
                      </a:r>
                      <a:r>
                        <a:rPr sz="1200" spc="5" dirty="0">
                          <a:solidFill>
                            <a:srgbClr val="FFFFFF"/>
                          </a:solidFill>
                          <a:latin typeface="Noto Sans"/>
                          <a:cs typeface="Noto Sans"/>
                        </a:rPr>
                        <a:t>yet </a:t>
                      </a:r>
                      <a:r>
                        <a:rPr sz="1200" spc="10" dirty="0">
                          <a:solidFill>
                            <a:srgbClr val="FFFFFF"/>
                          </a:solidFill>
                          <a:latin typeface="Noto Sans"/>
                          <a:cs typeface="Noto Sans"/>
                        </a:rPr>
                        <a:t>apart from </a:t>
                      </a:r>
                      <a:r>
                        <a:rPr sz="1200" spc="5" dirty="0">
                          <a:solidFill>
                            <a:srgbClr val="FFFFFF"/>
                          </a:solidFill>
                          <a:latin typeface="Noto Sans"/>
                          <a:cs typeface="Noto Sans"/>
                        </a:rPr>
                        <a:t>the </a:t>
                      </a:r>
                      <a:r>
                        <a:rPr sz="1200" spc="10" dirty="0">
                          <a:solidFill>
                            <a:srgbClr val="FFFFFF"/>
                          </a:solidFill>
                          <a:latin typeface="Noto Sans"/>
                          <a:cs typeface="Noto Sans"/>
                        </a:rPr>
                        <a:t>cultural milieu </a:t>
                      </a:r>
                      <a:r>
                        <a:rPr sz="1200" spc="5" dirty="0">
                          <a:solidFill>
                            <a:srgbClr val="FFFFFF"/>
                          </a:solidFill>
                          <a:latin typeface="Noto Sans"/>
                          <a:cs typeface="Noto Sans"/>
                        </a:rPr>
                        <a:t>into which they have </a:t>
                      </a:r>
                      <a:r>
                        <a:rPr sz="1200" spc="10" dirty="0">
                          <a:solidFill>
                            <a:srgbClr val="FFFFFF"/>
                          </a:solidFill>
                          <a:latin typeface="Noto Sans"/>
                          <a:cs typeface="Noto Sans"/>
                        </a:rPr>
                        <a:t>entered”. Attributes  associated </a:t>
                      </a:r>
                      <a:r>
                        <a:rPr sz="1200" spc="5" dirty="0">
                          <a:solidFill>
                            <a:srgbClr val="FFFFFF"/>
                          </a:solidFill>
                          <a:latin typeface="Noto Sans"/>
                          <a:cs typeface="Noto Sans"/>
                        </a:rPr>
                        <a:t>with this </a:t>
                      </a:r>
                      <a:r>
                        <a:rPr sz="1200" spc="10" dirty="0">
                          <a:solidFill>
                            <a:srgbClr val="FFFFFF"/>
                          </a:solidFill>
                          <a:latin typeface="Noto Sans"/>
                          <a:cs typeface="Noto Sans"/>
                        </a:rPr>
                        <a:t>principle </a:t>
                      </a:r>
                      <a:r>
                        <a:rPr sz="1200" spc="5" dirty="0">
                          <a:solidFill>
                            <a:srgbClr val="FFFFFF"/>
                          </a:solidFill>
                          <a:latin typeface="Noto Sans"/>
                          <a:cs typeface="Noto Sans"/>
                        </a:rPr>
                        <a:t>are wonder, awe or</a:t>
                      </a:r>
                      <a:r>
                        <a:rPr sz="1200" spc="15" dirty="0">
                          <a:solidFill>
                            <a:srgbClr val="FFFFFF"/>
                          </a:solidFill>
                          <a:latin typeface="Noto Sans"/>
                          <a:cs typeface="Noto Sans"/>
                        </a:rPr>
                        <a:t> </a:t>
                      </a:r>
                      <a:r>
                        <a:rPr sz="1200" spc="10" dirty="0">
                          <a:solidFill>
                            <a:srgbClr val="FFFFFF"/>
                          </a:solidFill>
                          <a:latin typeface="Noto Sans"/>
                          <a:cs typeface="Noto Sans"/>
                        </a:rPr>
                        <a:t>creativity.</a:t>
                      </a:r>
                      <a:endParaRPr sz="1200">
                        <a:latin typeface="Noto Sans"/>
                        <a:cs typeface="Noto Sans"/>
                      </a:endParaRPr>
                    </a:p>
                  </a:txBody>
                  <a:tcPr marL="0" marR="0" marT="6985" marB="0">
                    <a:solidFill>
                      <a:srgbClr val="049F86"/>
                    </a:solidFill>
                  </a:tcPr>
                </a:tc>
                <a:extLst>
                  <a:ext uri="{0D108BD9-81ED-4DB2-BD59-A6C34878D82A}">
                    <a16:rowId xmlns:a16="http://schemas.microsoft.com/office/drawing/2014/main" val="10000"/>
                  </a:ext>
                </a:extLst>
              </a:tr>
              <a:tr h="1505597">
                <a:tc>
                  <a:txBody>
                    <a:bodyPr/>
                    <a:lstStyle/>
                    <a:p>
                      <a:pPr>
                        <a:lnSpc>
                          <a:spcPct val="100000"/>
                        </a:lnSpc>
                        <a:spcBef>
                          <a:spcPts val="5"/>
                        </a:spcBef>
                      </a:pPr>
                      <a:endParaRPr sz="1850">
                        <a:latin typeface="Times New Roman"/>
                        <a:cs typeface="Times New Roman"/>
                      </a:endParaRPr>
                    </a:p>
                    <a:p>
                      <a:pPr marL="287655">
                        <a:lnSpc>
                          <a:spcPct val="100000"/>
                        </a:lnSpc>
                      </a:pPr>
                      <a:r>
                        <a:rPr sz="1200" b="1" spc="20" dirty="0">
                          <a:solidFill>
                            <a:srgbClr val="FFFFFF"/>
                          </a:solidFill>
                          <a:latin typeface="Noto Sans"/>
                          <a:cs typeface="Noto Sans"/>
                        </a:rPr>
                        <a:t>TOLERANCE</a:t>
                      </a:r>
                      <a:endParaRPr sz="1200">
                        <a:latin typeface="Noto Sans"/>
                        <a:cs typeface="Noto Sans"/>
                      </a:endParaRPr>
                    </a:p>
                    <a:p>
                      <a:pPr marL="287655" marR="276225" algn="just">
                        <a:lnSpc>
                          <a:spcPct val="111100"/>
                        </a:lnSpc>
                      </a:pPr>
                      <a:r>
                        <a:rPr sz="1200" spc="10" dirty="0">
                          <a:solidFill>
                            <a:srgbClr val="FFFFFF"/>
                          </a:solidFill>
                          <a:latin typeface="Noto Sans"/>
                          <a:cs typeface="Noto Sans"/>
                        </a:rPr>
                        <a:t>Namely </a:t>
                      </a:r>
                      <a:r>
                        <a:rPr sz="1200" spc="5" dirty="0">
                          <a:solidFill>
                            <a:srgbClr val="FFFFFF"/>
                          </a:solidFill>
                          <a:latin typeface="Noto Sans"/>
                          <a:cs typeface="Noto Sans"/>
                        </a:rPr>
                        <a:t>the </a:t>
                      </a:r>
                      <a:r>
                        <a:rPr sz="1200" spc="10" dirty="0">
                          <a:solidFill>
                            <a:srgbClr val="FFFFFF"/>
                          </a:solidFill>
                          <a:latin typeface="Noto Sans"/>
                          <a:cs typeface="Noto Sans"/>
                        </a:rPr>
                        <a:t>ability </a:t>
                      </a:r>
                      <a:r>
                        <a:rPr sz="1200" dirty="0">
                          <a:solidFill>
                            <a:srgbClr val="FFFFFF"/>
                          </a:solidFill>
                          <a:latin typeface="Noto Sans"/>
                          <a:cs typeface="Noto Sans"/>
                        </a:rPr>
                        <a:t>to </a:t>
                      </a:r>
                      <a:r>
                        <a:rPr sz="1200" spc="10" dirty="0">
                          <a:solidFill>
                            <a:srgbClr val="FFFFFF"/>
                          </a:solidFill>
                          <a:latin typeface="Noto Sans"/>
                          <a:cs typeface="Noto Sans"/>
                        </a:rPr>
                        <a:t>resist </a:t>
                      </a:r>
                      <a:r>
                        <a:rPr sz="1200" spc="5" dirty="0">
                          <a:solidFill>
                            <a:srgbClr val="FFFFFF"/>
                          </a:solidFill>
                          <a:latin typeface="Noto Sans"/>
                          <a:cs typeface="Noto Sans"/>
                        </a:rPr>
                        <a:t>the </a:t>
                      </a:r>
                      <a:r>
                        <a:rPr sz="1200" spc="10" dirty="0">
                          <a:solidFill>
                            <a:srgbClr val="FFFFFF"/>
                          </a:solidFill>
                          <a:latin typeface="Noto Sans"/>
                          <a:cs typeface="Noto Sans"/>
                        </a:rPr>
                        <a:t>effects </a:t>
                      </a:r>
                      <a:r>
                        <a:rPr sz="1200" spc="5" dirty="0">
                          <a:solidFill>
                            <a:srgbClr val="FFFFFF"/>
                          </a:solidFill>
                          <a:latin typeface="Noto Sans"/>
                          <a:cs typeface="Noto Sans"/>
                        </a:rPr>
                        <a:t>of </a:t>
                      </a:r>
                      <a:r>
                        <a:rPr sz="1200" spc="10" dirty="0">
                          <a:solidFill>
                            <a:srgbClr val="FFFFFF"/>
                          </a:solidFill>
                          <a:latin typeface="Noto Sans"/>
                          <a:cs typeface="Noto Sans"/>
                        </a:rPr>
                        <a:t>prejudice </a:t>
                      </a:r>
                      <a:r>
                        <a:rPr sz="1200" dirty="0">
                          <a:solidFill>
                            <a:srgbClr val="FFFFFF"/>
                          </a:solidFill>
                          <a:latin typeface="Noto Sans"/>
                          <a:cs typeface="Noto Sans"/>
                        </a:rPr>
                        <a:t>in </a:t>
                      </a:r>
                      <a:r>
                        <a:rPr sz="1200" spc="-5" dirty="0">
                          <a:solidFill>
                            <a:srgbClr val="FFFFFF"/>
                          </a:solidFill>
                          <a:latin typeface="Noto Sans"/>
                          <a:cs typeface="Noto Sans"/>
                        </a:rPr>
                        <a:t>regard </a:t>
                      </a:r>
                      <a:r>
                        <a:rPr sz="1200" dirty="0">
                          <a:solidFill>
                            <a:srgbClr val="FFFFFF"/>
                          </a:solidFill>
                          <a:latin typeface="Noto Sans"/>
                          <a:cs typeface="Noto Sans"/>
                        </a:rPr>
                        <a:t>to </a:t>
                      </a:r>
                      <a:r>
                        <a:rPr sz="1200" spc="5" dirty="0">
                          <a:solidFill>
                            <a:srgbClr val="FFFFFF"/>
                          </a:solidFill>
                          <a:latin typeface="Noto Sans"/>
                          <a:cs typeface="Noto Sans"/>
                        </a:rPr>
                        <a:t>the </a:t>
                      </a:r>
                      <a:r>
                        <a:rPr sz="1200" spc="10" dirty="0">
                          <a:solidFill>
                            <a:srgbClr val="FFFFFF"/>
                          </a:solidFill>
                          <a:latin typeface="Noto Sans"/>
                          <a:cs typeface="Noto Sans"/>
                        </a:rPr>
                        <a:t>views,  beliefs </a:t>
                      </a:r>
                      <a:r>
                        <a:rPr sz="1200" spc="5" dirty="0">
                          <a:solidFill>
                            <a:srgbClr val="FFFFFF"/>
                          </a:solidFill>
                          <a:latin typeface="Noto Sans"/>
                          <a:cs typeface="Noto Sans"/>
                        </a:rPr>
                        <a:t>and </a:t>
                      </a:r>
                      <a:r>
                        <a:rPr sz="1200" spc="10" dirty="0">
                          <a:solidFill>
                            <a:srgbClr val="FFFFFF"/>
                          </a:solidFill>
                          <a:latin typeface="Noto Sans"/>
                          <a:cs typeface="Noto Sans"/>
                        </a:rPr>
                        <a:t>practices </a:t>
                      </a:r>
                      <a:r>
                        <a:rPr sz="1200" spc="5" dirty="0">
                          <a:solidFill>
                            <a:srgbClr val="FFFFFF"/>
                          </a:solidFill>
                          <a:latin typeface="Noto Sans"/>
                          <a:cs typeface="Noto Sans"/>
                        </a:rPr>
                        <a:t>of </a:t>
                      </a:r>
                      <a:r>
                        <a:rPr sz="1200" spc="10" dirty="0">
                          <a:solidFill>
                            <a:srgbClr val="FFFFFF"/>
                          </a:solidFill>
                          <a:latin typeface="Noto Sans"/>
                          <a:cs typeface="Noto Sans"/>
                        </a:rPr>
                        <a:t>others. “Transparency, empathetic </a:t>
                      </a:r>
                      <a:r>
                        <a:rPr sz="1200" spc="5" dirty="0">
                          <a:solidFill>
                            <a:srgbClr val="FFFFFF"/>
                          </a:solidFill>
                          <a:latin typeface="Noto Sans"/>
                          <a:cs typeface="Noto Sans"/>
                        </a:rPr>
                        <a:t>understanding  and </a:t>
                      </a:r>
                      <a:r>
                        <a:rPr sz="1200" spc="10" dirty="0">
                          <a:solidFill>
                            <a:srgbClr val="FFFFFF"/>
                          </a:solidFill>
                          <a:latin typeface="Noto Sans"/>
                          <a:cs typeface="Noto Sans"/>
                        </a:rPr>
                        <a:t>ethnorelative </a:t>
                      </a:r>
                      <a:r>
                        <a:rPr sz="1200" dirty="0">
                          <a:solidFill>
                            <a:srgbClr val="FFFFFF"/>
                          </a:solidFill>
                          <a:latin typeface="Noto Sans"/>
                          <a:cs typeface="Noto Sans"/>
                        </a:rPr>
                        <a:t>valuing” </a:t>
                      </a:r>
                      <a:r>
                        <a:rPr sz="1200" spc="5" dirty="0">
                          <a:solidFill>
                            <a:srgbClr val="FFFFFF"/>
                          </a:solidFill>
                          <a:latin typeface="Noto Sans"/>
                          <a:cs typeface="Noto Sans"/>
                        </a:rPr>
                        <a:t>are </a:t>
                      </a:r>
                      <a:r>
                        <a:rPr sz="1200" spc="10" dirty="0">
                          <a:solidFill>
                            <a:srgbClr val="FFFFFF"/>
                          </a:solidFill>
                          <a:latin typeface="Noto Sans"/>
                          <a:cs typeface="Noto Sans"/>
                        </a:rPr>
                        <a:t>some </a:t>
                      </a:r>
                      <a:r>
                        <a:rPr sz="1200" spc="5" dirty="0">
                          <a:solidFill>
                            <a:srgbClr val="FFFFFF"/>
                          </a:solidFill>
                          <a:latin typeface="Noto Sans"/>
                          <a:cs typeface="Noto Sans"/>
                        </a:rPr>
                        <a:t>of the </a:t>
                      </a:r>
                      <a:r>
                        <a:rPr sz="1200" spc="10" dirty="0">
                          <a:solidFill>
                            <a:srgbClr val="FFFFFF"/>
                          </a:solidFill>
                          <a:latin typeface="Noto Sans"/>
                          <a:cs typeface="Noto Sans"/>
                        </a:rPr>
                        <a:t>attributes associated </a:t>
                      </a:r>
                      <a:r>
                        <a:rPr sz="1200" spc="5" dirty="0">
                          <a:solidFill>
                            <a:srgbClr val="FFFFFF"/>
                          </a:solidFill>
                          <a:latin typeface="Noto Sans"/>
                          <a:cs typeface="Noto Sans"/>
                        </a:rPr>
                        <a:t>with </a:t>
                      </a:r>
                      <a:r>
                        <a:rPr sz="1200" spc="10" dirty="0">
                          <a:solidFill>
                            <a:srgbClr val="FFFFFF"/>
                          </a:solidFill>
                          <a:latin typeface="Noto Sans"/>
                          <a:cs typeface="Noto Sans"/>
                        </a:rPr>
                        <a:t>this  </a:t>
                      </a:r>
                      <a:r>
                        <a:rPr sz="1200" spc="15" dirty="0">
                          <a:solidFill>
                            <a:srgbClr val="FFFFFF"/>
                          </a:solidFill>
                          <a:latin typeface="Noto Sans"/>
                          <a:cs typeface="Noto Sans"/>
                        </a:rPr>
                        <a:t>principle.</a:t>
                      </a:r>
                      <a:endParaRPr sz="1200">
                        <a:latin typeface="Noto Sans"/>
                        <a:cs typeface="Noto Sans"/>
                      </a:endParaRPr>
                    </a:p>
                  </a:txBody>
                  <a:tcPr marL="0" marR="0" marT="635" marB="0">
                    <a:solidFill>
                      <a:srgbClr val="049F86"/>
                    </a:solidFill>
                  </a:tcPr>
                </a:tc>
                <a:extLst>
                  <a:ext uri="{0D108BD9-81ED-4DB2-BD59-A6C34878D82A}">
                    <a16:rowId xmlns:a16="http://schemas.microsoft.com/office/drawing/2014/main" val="10001"/>
                  </a:ext>
                </a:extLst>
              </a:tr>
              <a:tr h="1210748">
                <a:tc>
                  <a:txBody>
                    <a:bodyPr/>
                    <a:lstStyle/>
                    <a:p>
                      <a:pPr>
                        <a:lnSpc>
                          <a:spcPct val="100000"/>
                        </a:lnSpc>
                        <a:spcBef>
                          <a:spcPts val="10"/>
                        </a:spcBef>
                      </a:pPr>
                      <a:endParaRPr sz="1600">
                        <a:latin typeface="Times New Roman"/>
                        <a:cs typeface="Times New Roman"/>
                      </a:endParaRPr>
                    </a:p>
                    <a:p>
                      <a:pPr marL="287655">
                        <a:lnSpc>
                          <a:spcPct val="100000"/>
                        </a:lnSpc>
                      </a:pPr>
                      <a:r>
                        <a:rPr sz="1200" b="1" spc="20" dirty="0">
                          <a:solidFill>
                            <a:srgbClr val="FFFFFF"/>
                          </a:solidFill>
                          <a:latin typeface="Noto Sans"/>
                          <a:cs typeface="Noto Sans"/>
                        </a:rPr>
                        <a:t>HOPE</a:t>
                      </a:r>
                      <a:endParaRPr sz="1200">
                        <a:latin typeface="Noto Sans"/>
                        <a:cs typeface="Noto Sans"/>
                      </a:endParaRPr>
                    </a:p>
                    <a:p>
                      <a:pPr marL="287655" marR="276225" algn="just">
                        <a:lnSpc>
                          <a:spcPct val="111100"/>
                        </a:lnSpc>
                      </a:pPr>
                      <a:r>
                        <a:rPr sz="1200" spc="10" dirty="0">
                          <a:solidFill>
                            <a:srgbClr val="FFFFFF"/>
                          </a:solidFill>
                          <a:latin typeface="Noto Sans"/>
                          <a:cs typeface="Noto Sans"/>
                        </a:rPr>
                        <a:t>Namely </a:t>
                      </a:r>
                      <a:r>
                        <a:rPr sz="1200" spc="5" dirty="0">
                          <a:solidFill>
                            <a:srgbClr val="FFFFFF"/>
                          </a:solidFill>
                          <a:latin typeface="Noto Sans"/>
                          <a:cs typeface="Noto Sans"/>
                        </a:rPr>
                        <a:t>the </a:t>
                      </a:r>
                      <a:r>
                        <a:rPr sz="1200" spc="10" dirty="0">
                          <a:solidFill>
                            <a:srgbClr val="FFFFFF"/>
                          </a:solidFill>
                          <a:latin typeface="Noto Sans"/>
                          <a:cs typeface="Noto Sans"/>
                        </a:rPr>
                        <a:t>ability </a:t>
                      </a:r>
                      <a:r>
                        <a:rPr sz="1200" dirty="0">
                          <a:solidFill>
                            <a:srgbClr val="FFFFFF"/>
                          </a:solidFill>
                          <a:latin typeface="Noto Sans"/>
                          <a:cs typeface="Noto Sans"/>
                        </a:rPr>
                        <a:t>to </a:t>
                      </a:r>
                      <a:r>
                        <a:rPr sz="1200" spc="5" dirty="0">
                          <a:solidFill>
                            <a:srgbClr val="FFFFFF"/>
                          </a:solidFill>
                          <a:latin typeface="Noto Sans"/>
                          <a:cs typeface="Noto Sans"/>
                        </a:rPr>
                        <a:t>act as </a:t>
                      </a:r>
                      <a:r>
                        <a:rPr sz="1200" spc="-10" dirty="0">
                          <a:solidFill>
                            <a:srgbClr val="FFFFFF"/>
                          </a:solidFill>
                          <a:latin typeface="Noto Sans"/>
                          <a:cs typeface="Noto Sans"/>
                        </a:rPr>
                        <a:t>a </a:t>
                      </a:r>
                      <a:r>
                        <a:rPr sz="1200" spc="10" dirty="0">
                          <a:solidFill>
                            <a:srgbClr val="FFFFFF"/>
                          </a:solidFill>
                          <a:latin typeface="Noto Sans"/>
                          <a:cs typeface="Noto Sans"/>
                        </a:rPr>
                        <a:t>positive role-model </a:t>
                      </a:r>
                      <a:r>
                        <a:rPr sz="1200" dirty="0">
                          <a:solidFill>
                            <a:srgbClr val="FFFFFF"/>
                          </a:solidFill>
                          <a:latin typeface="Noto Sans"/>
                          <a:cs typeface="Noto Sans"/>
                        </a:rPr>
                        <a:t>providing </a:t>
                      </a:r>
                      <a:r>
                        <a:rPr sz="1200" spc="10" dirty="0">
                          <a:solidFill>
                            <a:srgbClr val="FFFFFF"/>
                          </a:solidFill>
                          <a:latin typeface="Noto Sans"/>
                          <a:cs typeface="Noto Sans"/>
                        </a:rPr>
                        <a:t>pathways </a:t>
                      </a:r>
                      <a:r>
                        <a:rPr sz="1200" spc="15" dirty="0">
                          <a:solidFill>
                            <a:srgbClr val="FFFFFF"/>
                          </a:solidFill>
                          <a:latin typeface="Noto Sans"/>
                          <a:cs typeface="Noto Sans"/>
                        </a:rPr>
                        <a:t>for  </a:t>
                      </a:r>
                      <a:r>
                        <a:rPr sz="1200" spc="5" dirty="0">
                          <a:solidFill>
                            <a:srgbClr val="FFFFFF"/>
                          </a:solidFill>
                          <a:latin typeface="Noto Sans"/>
                          <a:cs typeface="Noto Sans"/>
                        </a:rPr>
                        <a:t>the </a:t>
                      </a:r>
                      <a:r>
                        <a:rPr sz="1200" spc="10" dirty="0">
                          <a:solidFill>
                            <a:srgbClr val="FFFFFF"/>
                          </a:solidFill>
                          <a:latin typeface="Noto Sans"/>
                          <a:cs typeface="Noto Sans"/>
                        </a:rPr>
                        <a:t>participants </a:t>
                      </a:r>
                      <a:r>
                        <a:rPr sz="1200" dirty="0">
                          <a:solidFill>
                            <a:srgbClr val="FFFFFF"/>
                          </a:solidFill>
                          <a:latin typeface="Noto Sans"/>
                          <a:cs typeface="Noto Sans"/>
                        </a:rPr>
                        <a:t>to </a:t>
                      </a:r>
                      <a:r>
                        <a:rPr sz="1200" spc="10" dirty="0">
                          <a:solidFill>
                            <a:srgbClr val="FFFFFF"/>
                          </a:solidFill>
                          <a:latin typeface="Noto Sans"/>
                          <a:cs typeface="Noto Sans"/>
                        </a:rPr>
                        <a:t>enter </a:t>
                      </a:r>
                      <a:r>
                        <a:rPr sz="1200" dirty="0">
                          <a:solidFill>
                            <a:srgbClr val="FFFFFF"/>
                          </a:solidFill>
                          <a:latin typeface="Noto Sans"/>
                          <a:cs typeface="Noto Sans"/>
                        </a:rPr>
                        <a:t>in </a:t>
                      </a:r>
                      <a:r>
                        <a:rPr sz="1200" spc="-10" dirty="0">
                          <a:solidFill>
                            <a:srgbClr val="FFFFFF"/>
                          </a:solidFill>
                          <a:latin typeface="Noto Sans"/>
                          <a:cs typeface="Noto Sans"/>
                        </a:rPr>
                        <a:t>a </a:t>
                      </a:r>
                      <a:r>
                        <a:rPr sz="1200" spc="10" dirty="0">
                          <a:solidFill>
                            <a:srgbClr val="FFFFFF"/>
                          </a:solidFill>
                          <a:latin typeface="Noto Sans"/>
                          <a:cs typeface="Noto Sans"/>
                        </a:rPr>
                        <a:t>transformative journey </a:t>
                      </a:r>
                      <a:r>
                        <a:rPr sz="1200" spc="5" dirty="0">
                          <a:solidFill>
                            <a:srgbClr val="FFFFFF"/>
                          </a:solidFill>
                          <a:latin typeface="Noto Sans"/>
                          <a:cs typeface="Noto Sans"/>
                        </a:rPr>
                        <a:t>of </a:t>
                      </a:r>
                      <a:r>
                        <a:rPr sz="1200" spc="10" dirty="0">
                          <a:solidFill>
                            <a:srgbClr val="FFFFFF"/>
                          </a:solidFill>
                          <a:latin typeface="Noto Sans"/>
                          <a:cs typeface="Noto Sans"/>
                        </a:rPr>
                        <a:t>exploration </a:t>
                      </a:r>
                      <a:r>
                        <a:rPr sz="1200" spc="5" dirty="0">
                          <a:solidFill>
                            <a:srgbClr val="FFFFFF"/>
                          </a:solidFill>
                          <a:latin typeface="Noto Sans"/>
                          <a:cs typeface="Noto Sans"/>
                        </a:rPr>
                        <a:t>of </a:t>
                      </a:r>
                      <a:r>
                        <a:rPr sz="1200" spc="10" dirty="0">
                          <a:solidFill>
                            <a:srgbClr val="FFFFFF"/>
                          </a:solidFill>
                          <a:latin typeface="Noto Sans"/>
                          <a:cs typeface="Noto Sans"/>
                        </a:rPr>
                        <a:t>the  unknown </a:t>
                      </a:r>
                      <a:r>
                        <a:rPr sz="1200" spc="5" dirty="0">
                          <a:solidFill>
                            <a:srgbClr val="FFFFFF"/>
                          </a:solidFill>
                          <a:latin typeface="Noto Sans"/>
                          <a:cs typeface="Noto Sans"/>
                        </a:rPr>
                        <a:t>and the</a:t>
                      </a:r>
                      <a:r>
                        <a:rPr sz="1200" spc="114" dirty="0">
                          <a:solidFill>
                            <a:srgbClr val="FFFFFF"/>
                          </a:solidFill>
                          <a:latin typeface="Noto Sans"/>
                          <a:cs typeface="Noto Sans"/>
                        </a:rPr>
                        <a:t> </a:t>
                      </a:r>
                      <a:r>
                        <a:rPr sz="1200" spc="10" dirty="0">
                          <a:solidFill>
                            <a:srgbClr val="FFFFFF"/>
                          </a:solidFill>
                          <a:latin typeface="Noto Sans"/>
                          <a:cs typeface="Noto Sans"/>
                        </a:rPr>
                        <a:t>unfamiliar.</a:t>
                      </a:r>
                      <a:endParaRPr sz="1200">
                        <a:latin typeface="Noto Sans"/>
                        <a:cs typeface="Noto Sans"/>
                      </a:endParaRPr>
                    </a:p>
                  </a:txBody>
                  <a:tcPr marL="0" marR="0" marT="1270" marB="0">
                    <a:solidFill>
                      <a:srgbClr val="049F86"/>
                    </a:solidFill>
                  </a:tcPr>
                </a:tc>
                <a:extLst>
                  <a:ext uri="{0D108BD9-81ED-4DB2-BD59-A6C34878D82A}">
                    <a16:rowId xmlns:a16="http://schemas.microsoft.com/office/drawing/2014/main" val="10002"/>
                  </a:ext>
                </a:extLst>
              </a:tr>
              <a:tr h="1695078">
                <a:tc>
                  <a:txBody>
                    <a:bodyPr/>
                    <a:lstStyle/>
                    <a:p>
                      <a:pPr marL="287655" algn="just">
                        <a:lnSpc>
                          <a:spcPct val="100000"/>
                        </a:lnSpc>
                        <a:spcBef>
                          <a:spcPts val="1410"/>
                        </a:spcBef>
                      </a:pPr>
                      <a:r>
                        <a:rPr sz="1200" b="1" spc="15" dirty="0">
                          <a:solidFill>
                            <a:srgbClr val="FFFFFF"/>
                          </a:solidFill>
                          <a:latin typeface="Noto Sans"/>
                          <a:cs typeface="Noto Sans"/>
                        </a:rPr>
                        <a:t>RESPECT </a:t>
                      </a:r>
                      <a:r>
                        <a:rPr sz="1200" b="1" spc="10" dirty="0">
                          <a:solidFill>
                            <a:srgbClr val="FFFFFF"/>
                          </a:solidFill>
                          <a:latin typeface="Noto Sans"/>
                          <a:cs typeface="Noto Sans"/>
                        </a:rPr>
                        <a:t>AND</a:t>
                      </a:r>
                      <a:r>
                        <a:rPr sz="1200" b="1" spc="70" dirty="0">
                          <a:solidFill>
                            <a:srgbClr val="FFFFFF"/>
                          </a:solidFill>
                          <a:latin typeface="Noto Sans"/>
                          <a:cs typeface="Noto Sans"/>
                        </a:rPr>
                        <a:t> </a:t>
                      </a:r>
                      <a:r>
                        <a:rPr sz="1200" b="1" spc="5" dirty="0">
                          <a:solidFill>
                            <a:srgbClr val="FFFFFF"/>
                          </a:solidFill>
                          <a:latin typeface="Noto Sans"/>
                          <a:cs typeface="Noto Sans"/>
                        </a:rPr>
                        <a:t>RECIPROCITY</a:t>
                      </a:r>
                      <a:endParaRPr sz="1200">
                        <a:latin typeface="Noto Sans"/>
                        <a:cs typeface="Noto Sans"/>
                      </a:endParaRPr>
                    </a:p>
                    <a:p>
                      <a:pPr marL="287655" marR="278130" algn="just">
                        <a:lnSpc>
                          <a:spcPct val="111100"/>
                        </a:lnSpc>
                      </a:pPr>
                      <a:r>
                        <a:rPr sz="1200" dirty="0">
                          <a:solidFill>
                            <a:srgbClr val="FFFFFF"/>
                          </a:solidFill>
                          <a:latin typeface="Noto Sans"/>
                          <a:cs typeface="Noto Sans"/>
                        </a:rPr>
                        <a:t>This “allows the mediator </a:t>
                      </a:r>
                      <a:r>
                        <a:rPr sz="1200" spc="-5" dirty="0">
                          <a:solidFill>
                            <a:srgbClr val="FFFFFF"/>
                          </a:solidFill>
                          <a:latin typeface="Noto Sans"/>
                          <a:cs typeface="Noto Sans"/>
                        </a:rPr>
                        <a:t>to </a:t>
                      </a:r>
                      <a:r>
                        <a:rPr sz="1200" dirty="0">
                          <a:solidFill>
                            <a:srgbClr val="FFFFFF"/>
                          </a:solidFill>
                          <a:latin typeface="Noto Sans"/>
                          <a:cs typeface="Noto Sans"/>
                        </a:rPr>
                        <a:t>realize that </a:t>
                      </a:r>
                      <a:r>
                        <a:rPr sz="1200" spc="5" dirty="0">
                          <a:solidFill>
                            <a:srgbClr val="FFFFFF"/>
                          </a:solidFill>
                          <a:latin typeface="Noto Sans"/>
                          <a:cs typeface="Noto Sans"/>
                        </a:rPr>
                        <a:t>process </a:t>
                      </a:r>
                      <a:r>
                        <a:rPr sz="1200" dirty="0">
                          <a:solidFill>
                            <a:srgbClr val="FFFFFF"/>
                          </a:solidFill>
                          <a:latin typeface="Noto Sans"/>
                          <a:cs typeface="Noto Sans"/>
                        </a:rPr>
                        <a:t>is </a:t>
                      </a:r>
                      <a:r>
                        <a:rPr sz="1200" spc="-5" dirty="0">
                          <a:solidFill>
                            <a:srgbClr val="FFFFFF"/>
                          </a:solidFill>
                          <a:latin typeface="Noto Sans"/>
                          <a:cs typeface="Noto Sans"/>
                        </a:rPr>
                        <a:t>negotiable” </a:t>
                      </a:r>
                      <a:r>
                        <a:rPr sz="1200" dirty="0">
                          <a:solidFill>
                            <a:srgbClr val="FFFFFF"/>
                          </a:solidFill>
                          <a:latin typeface="Noto Sans"/>
                          <a:cs typeface="Noto Sans"/>
                        </a:rPr>
                        <a:t>based on </a:t>
                      </a:r>
                      <a:r>
                        <a:rPr sz="1200" spc="-10" dirty="0">
                          <a:solidFill>
                            <a:srgbClr val="FFFFFF"/>
                          </a:solidFill>
                          <a:latin typeface="Noto Sans"/>
                          <a:cs typeface="Noto Sans"/>
                        </a:rPr>
                        <a:t>a  </a:t>
                      </a:r>
                      <a:r>
                        <a:rPr sz="1200" dirty="0">
                          <a:solidFill>
                            <a:srgbClr val="FFFFFF"/>
                          </a:solidFill>
                          <a:latin typeface="Noto Sans"/>
                          <a:cs typeface="Noto Sans"/>
                        </a:rPr>
                        <a:t>reciprocal and reflective </a:t>
                      </a:r>
                      <a:r>
                        <a:rPr sz="1200" spc="-5" dirty="0">
                          <a:solidFill>
                            <a:srgbClr val="FFFFFF"/>
                          </a:solidFill>
                          <a:latin typeface="Noto Sans"/>
                          <a:cs typeface="Noto Sans"/>
                        </a:rPr>
                        <a:t>dialogue. </a:t>
                      </a:r>
                      <a:r>
                        <a:rPr sz="1200" spc="-35" dirty="0">
                          <a:solidFill>
                            <a:srgbClr val="FFFFFF"/>
                          </a:solidFill>
                          <a:latin typeface="Noto Sans"/>
                          <a:cs typeface="Noto Sans"/>
                        </a:rPr>
                        <a:t>In </a:t>
                      </a:r>
                      <a:r>
                        <a:rPr sz="1200" dirty="0">
                          <a:solidFill>
                            <a:srgbClr val="FFFFFF"/>
                          </a:solidFill>
                          <a:latin typeface="Noto Sans"/>
                          <a:cs typeface="Noto Sans"/>
                        </a:rPr>
                        <a:t>order </a:t>
                      </a:r>
                      <a:r>
                        <a:rPr sz="1200" spc="-5" dirty="0">
                          <a:solidFill>
                            <a:srgbClr val="FFFFFF"/>
                          </a:solidFill>
                          <a:latin typeface="Noto Sans"/>
                          <a:cs typeface="Noto Sans"/>
                        </a:rPr>
                        <a:t>to acknowledge </a:t>
                      </a:r>
                      <a:r>
                        <a:rPr sz="1200" dirty="0">
                          <a:solidFill>
                            <a:srgbClr val="FFFFFF"/>
                          </a:solidFill>
                          <a:latin typeface="Noto Sans"/>
                          <a:cs typeface="Noto Sans"/>
                        </a:rPr>
                        <a:t>and </a:t>
                      </a:r>
                      <a:r>
                        <a:rPr sz="1200" spc="5" dirty="0">
                          <a:solidFill>
                            <a:srgbClr val="FFFFFF"/>
                          </a:solidFill>
                          <a:latin typeface="Noto Sans"/>
                          <a:cs typeface="Noto Sans"/>
                        </a:rPr>
                        <a:t>understand </a:t>
                      </a:r>
                      <a:r>
                        <a:rPr sz="1200" spc="320" dirty="0">
                          <a:solidFill>
                            <a:srgbClr val="FFFFFF"/>
                          </a:solidFill>
                          <a:latin typeface="Noto Sans"/>
                          <a:cs typeface="Noto Sans"/>
                        </a:rPr>
                        <a:t> </a:t>
                      </a:r>
                      <a:r>
                        <a:rPr sz="1200" dirty="0">
                          <a:solidFill>
                            <a:srgbClr val="FFFFFF"/>
                          </a:solidFill>
                          <a:latin typeface="Noto Sans"/>
                          <a:cs typeface="Noto Sans"/>
                        </a:rPr>
                        <a:t>the participants’ cultural beliefs and values, the cultural/communicative  </a:t>
                      </a:r>
                      <a:r>
                        <a:rPr sz="1200" spc="5" dirty="0">
                          <a:solidFill>
                            <a:srgbClr val="FFFFFF"/>
                          </a:solidFill>
                          <a:latin typeface="Noto Sans"/>
                          <a:cs typeface="Noto Sans"/>
                        </a:rPr>
                        <a:t>protocols </a:t>
                      </a:r>
                      <a:r>
                        <a:rPr sz="1200" dirty="0">
                          <a:solidFill>
                            <a:srgbClr val="FFFFFF"/>
                          </a:solidFill>
                          <a:latin typeface="Noto Sans"/>
                          <a:cs typeface="Noto Sans"/>
                        </a:rPr>
                        <a:t>of </a:t>
                      </a:r>
                      <a:r>
                        <a:rPr sz="1200" spc="-15" dirty="0">
                          <a:solidFill>
                            <a:srgbClr val="FFFFFF"/>
                          </a:solidFill>
                          <a:latin typeface="Noto Sans"/>
                          <a:cs typeface="Noto Sans"/>
                        </a:rPr>
                        <a:t>engagement </a:t>
                      </a:r>
                      <a:r>
                        <a:rPr sz="1200" dirty="0">
                          <a:solidFill>
                            <a:srgbClr val="FFFFFF"/>
                          </a:solidFill>
                          <a:latin typeface="Noto Sans"/>
                          <a:cs typeface="Noto Sans"/>
                        </a:rPr>
                        <a:t>must be made explicit and </a:t>
                      </a:r>
                      <a:r>
                        <a:rPr sz="1200" spc="5" dirty="0">
                          <a:solidFill>
                            <a:srgbClr val="FFFFFF"/>
                          </a:solidFill>
                          <a:latin typeface="Noto Sans"/>
                          <a:cs typeface="Noto Sans"/>
                        </a:rPr>
                        <a:t>discussed </a:t>
                      </a:r>
                      <a:r>
                        <a:rPr sz="1200" dirty="0">
                          <a:solidFill>
                            <a:srgbClr val="FFFFFF"/>
                          </a:solidFill>
                          <a:latin typeface="Noto Sans"/>
                          <a:cs typeface="Noto Sans"/>
                        </a:rPr>
                        <a:t>by all parties  involved </a:t>
                      </a:r>
                      <a:r>
                        <a:rPr sz="1200" spc="-5" dirty="0">
                          <a:solidFill>
                            <a:srgbClr val="FFFFFF"/>
                          </a:solidFill>
                          <a:latin typeface="Noto Sans"/>
                          <a:cs typeface="Noto Sans"/>
                        </a:rPr>
                        <a:t>in an </a:t>
                      </a:r>
                      <a:r>
                        <a:rPr sz="1200" dirty="0">
                          <a:solidFill>
                            <a:srgbClr val="FFFFFF"/>
                          </a:solidFill>
                          <a:latin typeface="Noto Sans"/>
                          <a:cs typeface="Noto Sans"/>
                        </a:rPr>
                        <a:t>inclusive context, which values and reflects the cultural </a:t>
                      </a:r>
                      <a:r>
                        <a:rPr sz="1200" spc="5" dirty="0">
                          <a:solidFill>
                            <a:srgbClr val="FFFFFF"/>
                          </a:solidFill>
                          <a:latin typeface="Noto Sans"/>
                          <a:cs typeface="Noto Sans"/>
                        </a:rPr>
                        <a:t>needs </a:t>
                      </a:r>
                      <a:r>
                        <a:rPr sz="1200" spc="320" dirty="0">
                          <a:solidFill>
                            <a:srgbClr val="FFFFFF"/>
                          </a:solidFill>
                          <a:latin typeface="Noto Sans"/>
                          <a:cs typeface="Noto Sans"/>
                        </a:rPr>
                        <a:t> </a:t>
                      </a:r>
                      <a:r>
                        <a:rPr sz="1200" dirty="0">
                          <a:solidFill>
                            <a:srgbClr val="FFFFFF"/>
                          </a:solidFill>
                          <a:latin typeface="Noto Sans"/>
                          <a:cs typeface="Noto Sans"/>
                        </a:rPr>
                        <a:t>and values of the</a:t>
                      </a:r>
                      <a:r>
                        <a:rPr sz="1200" spc="75" dirty="0">
                          <a:solidFill>
                            <a:srgbClr val="FFFFFF"/>
                          </a:solidFill>
                          <a:latin typeface="Noto Sans"/>
                          <a:cs typeface="Noto Sans"/>
                        </a:rPr>
                        <a:t> </a:t>
                      </a:r>
                      <a:r>
                        <a:rPr sz="1200" spc="5" dirty="0">
                          <a:solidFill>
                            <a:srgbClr val="FFFFFF"/>
                          </a:solidFill>
                          <a:latin typeface="Noto Sans"/>
                          <a:cs typeface="Noto Sans"/>
                        </a:rPr>
                        <a:t>parties.</a:t>
                      </a:r>
                      <a:endParaRPr sz="1200">
                        <a:latin typeface="Noto Sans"/>
                        <a:cs typeface="Noto Sans"/>
                      </a:endParaRPr>
                    </a:p>
                  </a:txBody>
                  <a:tcPr marL="0" marR="0" marT="179070" marB="0">
                    <a:solidFill>
                      <a:srgbClr val="049F86"/>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24</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2" name="object 2"/>
          <p:cNvSpPr txBox="1"/>
          <p:nvPr/>
        </p:nvSpPr>
        <p:spPr>
          <a:xfrm>
            <a:off x="720001" y="1080008"/>
            <a:ext cx="6120130" cy="1440180"/>
          </a:xfrm>
          <a:prstGeom prst="rect">
            <a:avLst/>
          </a:prstGeom>
          <a:solidFill>
            <a:srgbClr val="049F86"/>
          </a:solidFill>
        </p:spPr>
        <p:txBody>
          <a:bodyPr vert="horz" wrap="square" lIns="0" tIns="0" rIns="0" bIns="0" rtlCol="0">
            <a:spAutoFit/>
          </a:bodyPr>
          <a:lstStyle/>
          <a:p>
            <a:pPr>
              <a:lnSpc>
                <a:spcPct val="100000"/>
              </a:lnSpc>
            </a:pPr>
            <a:endParaRPr sz="1500">
              <a:latin typeface="Times New Roman"/>
              <a:cs typeface="Times New Roman"/>
            </a:endParaRPr>
          </a:p>
          <a:p>
            <a:pPr marL="287655" algn="just">
              <a:lnSpc>
                <a:spcPct val="100000"/>
              </a:lnSpc>
            </a:pPr>
            <a:r>
              <a:rPr sz="1200" b="1" dirty="0">
                <a:solidFill>
                  <a:srgbClr val="FFFFFF"/>
                </a:solidFill>
                <a:latin typeface="Noto Sans"/>
                <a:cs typeface="Noto Sans"/>
              </a:rPr>
              <a:t>INQUISITIVENESS </a:t>
            </a:r>
            <a:r>
              <a:rPr sz="1200" b="1" spc="10" dirty="0">
                <a:solidFill>
                  <a:srgbClr val="FFFFFF"/>
                </a:solidFill>
                <a:latin typeface="Noto Sans"/>
                <a:cs typeface="Noto Sans"/>
              </a:rPr>
              <a:t>TO</a:t>
            </a:r>
            <a:r>
              <a:rPr sz="1200" b="1" spc="85" dirty="0">
                <a:solidFill>
                  <a:srgbClr val="FFFFFF"/>
                </a:solidFill>
                <a:latin typeface="Noto Sans"/>
                <a:cs typeface="Noto Sans"/>
              </a:rPr>
              <a:t> </a:t>
            </a:r>
            <a:r>
              <a:rPr sz="1200" b="1" spc="10" dirty="0">
                <a:solidFill>
                  <a:srgbClr val="FFFFFF"/>
                </a:solidFill>
                <a:latin typeface="Noto Sans"/>
                <a:cs typeface="Noto Sans"/>
              </a:rPr>
              <a:t>LEARNING</a:t>
            </a:r>
            <a:endParaRPr sz="1200">
              <a:latin typeface="Noto Sans"/>
              <a:cs typeface="Noto Sans"/>
            </a:endParaRPr>
          </a:p>
          <a:p>
            <a:pPr marL="287655" marR="276225" algn="just">
              <a:lnSpc>
                <a:spcPct val="111100"/>
              </a:lnSpc>
            </a:pPr>
            <a:r>
              <a:rPr sz="1200" spc="10" dirty="0">
                <a:solidFill>
                  <a:srgbClr val="FFFFFF"/>
                </a:solidFill>
                <a:latin typeface="Noto Sans"/>
                <a:cs typeface="Noto Sans"/>
              </a:rPr>
              <a:t>Namely</a:t>
            </a:r>
            <a:r>
              <a:rPr sz="1200" spc="-55" dirty="0">
                <a:solidFill>
                  <a:srgbClr val="FFFFFF"/>
                </a:solidFill>
                <a:latin typeface="Noto Sans"/>
                <a:cs typeface="Noto Sans"/>
              </a:rPr>
              <a:t> </a:t>
            </a:r>
            <a:r>
              <a:rPr sz="1200" spc="5" dirty="0">
                <a:solidFill>
                  <a:srgbClr val="FFFFFF"/>
                </a:solidFill>
                <a:latin typeface="Noto Sans"/>
                <a:cs typeface="Noto Sans"/>
              </a:rPr>
              <a:t>the</a:t>
            </a:r>
            <a:r>
              <a:rPr sz="1200" spc="-55" dirty="0">
                <a:solidFill>
                  <a:srgbClr val="FFFFFF"/>
                </a:solidFill>
                <a:latin typeface="Noto Sans"/>
                <a:cs typeface="Noto Sans"/>
              </a:rPr>
              <a:t> </a:t>
            </a:r>
            <a:r>
              <a:rPr sz="1200" spc="10" dirty="0">
                <a:solidFill>
                  <a:srgbClr val="FFFFFF"/>
                </a:solidFill>
                <a:latin typeface="Noto Sans"/>
                <a:cs typeface="Noto Sans"/>
              </a:rPr>
              <a:t>ability</a:t>
            </a:r>
            <a:r>
              <a:rPr sz="1200" spc="-55" dirty="0">
                <a:solidFill>
                  <a:srgbClr val="FFFFFF"/>
                </a:solidFill>
                <a:latin typeface="Noto Sans"/>
                <a:cs typeface="Noto Sans"/>
              </a:rPr>
              <a:t> </a:t>
            </a:r>
            <a:r>
              <a:rPr sz="1200" spc="5" dirty="0">
                <a:solidFill>
                  <a:srgbClr val="FFFFFF"/>
                </a:solidFill>
                <a:latin typeface="Noto Sans"/>
                <a:cs typeface="Noto Sans"/>
              </a:rPr>
              <a:t>and</a:t>
            </a:r>
            <a:r>
              <a:rPr sz="1200" spc="-50" dirty="0">
                <a:solidFill>
                  <a:srgbClr val="FFFFFF"/>
                </a:solidFill>
                <a:latin typeface="Noto Sans"/>
                <a:cs typeface="Noto Sans"/>
              </a:rPr>
              <a:t> </a:t>
            </a:r>
            <a:r>
              <a:rPr sz="1200" spc="5" dirty="0">
                <a:solidFill>
                  <a:srgbClr val="FFFFFF"/>
                </a:solidFill>
                <a:latin typeface="Noto Sans"/>
                <a:cs typeface="Noto Sans"/>
              </a:rPr>
              <a:t>willingness</a:t>
            </a:r>
            <a:r>
              <a:rPr sz="1200" spc="-55" dirty="0">
                <a:solidFill>
                  <a:srgbClr val="FFFFFF"/>
                </a:solidFill>
                <a:latin typeface="Noto Sans"/>
                <a:cs typeface="Noto Sans"/>
              </a:rPr>
              <a:t> </a:t>
            </a:r>
            <a:r>
              <a:rPr sz="1200" dirty="0">
                <a:solidFill>
                  <a:srgbClr val="FFFFFF"/>
                </a:solidFill>
                <a:latin typeface="Noto Sans"/>
                <a:cs typeface="Noto Sans"/>
              </a:rPr>
              <a:t>to</a:t>
            </a:r>
            <a:r>
              <a:rPr sz="1200" spc="-55" dirty="0">
                <a:solidFill>
                  <a:srgbClr val="FFFFFF"/>
                </a:solidFill>
                <a:latin typeface="Noto Sans"/>
                <a:cs typeface="Noto Sans"/>
              </a:rPr>
              <a:t> </a:t>
            </a:r>
            <a:r>
              <a:rPr sz="1200" dirty="0">
                <a:solidFill>
                  <a:srgbClr val="FFFFFF"/>
                </a:solidFill>
                <a:latin typeface="Noto Sans"/>
                <a:cs typeface="Noto Sans"/>
              </a:rPr>
              <a:t>learning</a:t>
            </a:r>
            <a:r>
              <a:rPr sz="1200" spc="-50" dirty="0">
                <a:solidFill>
                  <a:srgbClr val="FFFFFF"/>
                </a:solidFill>
                <a:latin typeface="Noto Sans"/>
                <a:cs typeface="Noto Sans"/>
              </a:rPr>
              <a:t> </a:t>
            </a:r>
            <a:r>
              <a:rPr sz="1200" spc="10" dirty="0">
                <a:solidFill>
                  <a:srgbClr val="FFFFFF"/>
                </a:solidFill>
                <a:latin typeface="Noto Sans"/>
                <a:cs typeface="Noto Sans"/>
              </a:rPr>
              <a:t>“about</a:t>
            </a:r>
            <a:r>
              <a:rPr sz="1200" spc="-55" dirty="0">
                <a:solidFill>
                  <a:srgbClr val="FFFFFF"/>
                </a:solidFill>
                <a:latin typeface="Noto Sans"/>
                <a:cs typeface="Noto Sans"/>
              </a:rPr>
              <a:t> </a:t>
            </a:r>
            <a:r>
              <a:rPr sz="1200" spc="10" dirty="0">
                <a:solidFill>
                  <a:srgbClr val="FFFFFF"/>
                </a:solidFill>
                <a:latin typeface="Noto Sans"/>
                <a:cs typeface="Noto Sans"/>
              </a:rPr>
              <a:t>one’s</a:t>
            </a:r>
            <a:r>
              <a:rPr sz="1200" spc="-55" dirty="0">
                <a:solidFill>
                  <a:srgbClr val="FFFFFF"/>
                </a:solidFill>
                <a:latin typeface="Noto Sans"/>
                <a:cs typeface="Noto Sans"/>
              </a:rPr>
              <a:t> </a:t>
            </a:r>
            <a:r>
              <a:rPr sz="1200" spc="5" dirty="0">
                <a:solidFill>
                  <a:srgbClr val="FFFFFF"/>
                </a:solidFill>
                <a:latin typeface="Noto Sans"/>
                <a:cs typeface="Noto Sans"/>
              </a:rPr>
              <a:t>self,</a:t>
            </a:r>
            <a:r>
              <a:rPr sz="1200" spc="-50" dirty="0">
                <a:solidFill>
                  <a:srgbClr val="FFFFFF"/>
                </a:solidFill>
                <a:latin typeface="Noto Sans"/>
                <a:cs typeface="Noto Sans"/>
              </a:rPr>
              <a:t> </a:t>
            </a:r>
            <a:r>
              <a:rPr sz="1200" spc="10" dirty="0">
                <a:solidFill>
                  <a:srgbClr val="FFFFFF"/>
                </a:solidFill>
                <a:latin typeface="Noto Sans"/>
                <a:cs typeface="Noto Sans"/>
              </a:rPr>
              <a:t>about</a:t>
            </a:r>
            <a:r>
              <a:rPr sz="1200" spc="-55" dirty="0">
                <a:solidFill>
                  <a:srgbClr val="FFFFFF"/>
                </a:solidFill>
                <a:latin typeface="Noto Sans"/>
                <a:cs typeface="Noto Sans"/>
              </a:rPr>
              <a:t> </a:t>
            </a:r>
            <a:r>
              <a:rPr sz="1200" spc="10" dirty="0">
                <a:solidFill>
                  <a:srgbClr val="FFFFFF"/>
                </a:solidFill>
                <a:latin typeface="Noto Sans"/>
                <a:cs typeface="Noto Sans"/>
              </a:rPr>
              <a:t>others,  about </a:t>
            </a:r>
            <a:r>
              <a:rPr sz="1200" spc="5" dirty="0">
                <a:solidFill>
                  <a:srgbClr val="FFFFFF"/>
                </a:solidFill>
                <a:latin typeface="Noto Sans"/>
                <a:cs typeface="Noto Sans"/>
              </a:rPr>
              <a:t>how </a:t>
            </a:r>
            <a:r>
              <a:rPr sz="1200" spc="10" dirty="0">
                <a:solidFill>
                  <a:srgbClr val="FFFFFF"/>
                </a:solidFill>
                <a:latin typeface="Noto Sans"/>
                <a:cs typeface="Noto Sans"/>
              </a:rPr>
              <a:t>others see themselves”. Mediators serve </a:t>
            </a:r>
            <a:r>
              <a:rPr sz="1200" spc="5" dirty="0">
                <a:solidFill>
                  <a:srgbClr val="FFFFFF"/>
                </a:solidFill>
                <a:latin typeface="Noto Sans"/>
                <a:cs typeface="Noto Sans"/>
              </a:rPr>
              <a:t>as </a:t>
            </a:r>
            <a:r>
              <a:rPr sz="1200" spc="-10" dirty="0">
                <a:solidFill>
                  <a:srgbClr val="FFFFFF"/>
                </a:solidFill>
                <a:latin typeface="Noto Sans"/>
                <a:cs typeface="Noto Sans"/>
              </a:rPr>
              <a:t>a </a:t>
            </a:r>
            <a:r>
              <a:rPr sz="1200" spc="-5" dirty="0">
                <a:solidFill>
                  <a:srgbClr val="FFFFFF"/>
                </a:solidFill>
                <a:latin typeface="Noto Sans"/>
                <a:cs typeface="Noto Sans"/>
              </a:rPr>
              <a:t>bridge </a:t>
            </a:r>
            <a:r>
              <a:rPr sz="1200" spc="10" dirty="0">
                <a:solidFill>
                  <a:srgbClr val="FFFFFF"/>
                </a:solidFill>
                <a:latin typeface="Noto Sans"/>
                <a:cs typeface="Noto Sans"/>
              </a:rPr>
              <a:t>between  their </a:t>
            </a:r>
            <a:r>
              <a:rPr sz="1200" spc="5" dirty="0">
                <a:solidFill>
                  <a:srgbClr val="FFFFFF"/>
                </a:solidFill>
                <a:latin typeface="Noto Sans"/>
                <a:cs typeface="Noto Sans"/>
              </a:rPr>
              <a:t>own </a:t>
            </a:r>
            <a:r>
              <a:rPr sz="1200" spc="10" dirty="0">
                <a:solidFill>
                  <a:srgbClr val="FFFFFF"/>
                </a:solidFill>
                <a:latin typeface="Noto Sans"/>
                <a:cs typeface="Noto Sans"/>
              </a:rPr>
              <a:t>lifeworld </a:t>
            </a:r>
            <a:r>
              <a:rPr sz="1200" spc="5" dirty="0">
                <a:solidFill>
                  <a:srgbClr val="FFFFFF"/>
                </a:solidFill>
                <a:latin typeface="Noto Sans"/>
                <a:cs typeface="Noto Sans"/>
              </a:rPr>
              <a:t>and the life </a:t>
            </a:r>
            <a:r>
              <a:rPr sz="1200" spc="10" dirty="0">
                <a:solidFill>
                  <a:srgbClr val="FFFFFF"/>
                </a:solidFill>
                <a:latin typeface="Noto Sans"/>
                <a:cs typeface="Noto Sans"/>
              </a:rPr>
              <a:t>histories </a:t>
            </a:r>
            <a:r>
              <a:rPr sz="1200" spc="5" dirty="0">
                <a:solidFill>
                  <a:srgbClr val="FFFFFF"/>
                </a:solidFill>
                <a:latin typeface="Noto Sans"/>
                <a:cs typeface="Noto Sans"/>
              </a:rPr>
              <a:t>and </a:t>
            </a:r>
            <a:r>
              <a:rPr sz="1200" spc="10" dirty="0">
                <a:solidFill>
                  <a:srgbClr val="FFFFFF"/>
                </a:solidFill>
                <a:latin typeface="Noto Sans"/>
                <a:cs typeface="Noto Sans"/>
              </a:rPr>
              <a:t>cultures </a:t>
            </a:r>
            <a:r>
              <a:rPr sz="1200" spc="5" dirty="0">
                <a:solidFill>
                  <a:srgbClr val="FFFFFF"/>
                </a:solidFill>
                <a:latin typeface="Noto Sans"/>
                <a:cs typeface="Noto Sans"/>
              </a:rPr>
              <a:t>of </a:t>
            </a:r>
            <a:r>
              <a:rPr sz="1200" spc="10" dirty="0">
                <a:solidFill>
                  <a:srgbClr val="FFFFFF"/>
                </a:solidFill>
                <a:latin typeface="Noto Sans"/>
                <a:cs typeface="Noto Sans"/>
              </a:rPr>
              <a:t>others. They are  also </a:t>
            </a:r>
            <a:r>
              <a:rPr sz="1200" spc="5" dirty="0">
                <a:solidFill>
                  <a:srgbClr val="FFFFFF"/>
                </a:solidFill>
                <a:latin typeface="Noto Sans"/>
                <a:cs typeface="Noto Sans"/>
              </a:rPr>
              <a:t>keen </a:t>
            </a:r>
            <a:r>
              <a:rPr sz="1200" dirty="0">
                <a:solidFill>
                  <a:srgbClr val="FFFFFF"/>
                </a:solidFill>
                <a:latin typeface="Noto Sans"/>
                <a:cs typeface="Noto Sans"/>
              </a:rPr>
              <a:t>to </a:t>
            </a:r>
            <a:r>
              <a:rPr sz="1200" spc="5" dirty="0">
                <a:solidFill>
                  <a:srgbClr val="FFFFFF"/>
                </a:solidFill>
                <a:latin typeface="Noto Sans"/>
                <a:cs typeface="Noto Sans"/>
              </a:rPr>
              <a:t>know “why” and</a:t>
            </a:r>
            <a:r>
              <a:rPr sz="1200" spc="240" dirty="0">
                <a:solidFill>
                  <a:srgbClr val="FFFFFF"/>
                </a:solidFill>
                <a:latin typeface="Noto Sans"/>
                <a:cs typeface="Noto Sans"/>
              </a:rPr>
              <a:t> </a:t>
            </a:r>
            <a:r>
              <a:rPr sz="1200" spc="10" dirty="0">
                <a:solidFill>
                  <a:srgbClr val="FFFFFF"/>
                </a:solidFill>
                <a:latin typeface="Noto Sans"/>
                <a:cs typeface="Noto Sans"/>
              </a:rPr>
              <a:t>“how”.</a:t>
            </a:r>
            <a:endParaRPr sz="1200">
              <a:latin typeface="Noto Sans"/>
              <a:cs typeface="Noto Sans"/>
            </a:endParaRPr>
          </a:p>
        </p:txBody>
      </p:sp>
      <p:sp>
        <p:nvSpPr>
          <p:cNvPr id="3" name="object 3"/>
          <p:cNvSpPr txBox="1"/>
          <p:nvPr/>
        </p:nvSpPr>
        <p:spPr>
          <a:xfrm>
            <a:off x="707299" y="2812097"/>
            <a:ext cx="5418455" cy="689932"/>
          </a:xfrm>
          <a:prstGeom prst="rect">
            <a:avLst/>
          </a:prstGeom>
        </p:spPr>
        <p:txBody>
          <a:bodyPr vert="horz" wrap="square" lIns="0" tIns="12700" rIns="0" bIns="0" rtlCol="0">
            <a:spAutoFit/>
          </a:bodyPr>
          <a:lstStyle/>
          <a:p>
            <a:pPr marL="12700">
              <a:lnSpc>
                <a:spcPct val="100000"/>
              </a:lnSpc>
              <a:spcBef>
                <a:spcPts val="100"/>
              </a:spcBef>
            </a:pPr>
            <a:r>
              <a:rPr sz="2200" b="1" spc="145" dirty="0" err="1">
                <a:solidFill>
                  <a:srgbClr val="4A4B4C"/>
                </a:solidFill>
                <a:latin typeface="Arial"/>
                <a:cs typeface="Arial"/>
              </a:rPr>
              <a:t>Δι</a:t>
            </a:r>
            <a:r>
              <a:rPr sz="2200" b="1" spc="145" dirty="0">
                <a:solidFill>
                  <a:srgbClr val="4A4B4C"/>
                </a:solidFill>
                <a:latin typeface="Arial"/>
                <a:cs typeface="Arial"/>
              </a:rPr>
              <a:t>απολιτσμικ</a:t>
            </a:r>
            <a:r>
              <a:rPr lang="el-GR" sz="2200" b="1" spc="145" dirty="0" err="1">
                <a:solidFill>
                  <a:srgbClr val="4A4B4C"/>
                </a:solidFill>
                <a:latin typeface="Arial"/>
                <a:cs typeface="Arial"/>
              </a:rPr>
              <a:t>ος</a:t>
            </a:r>
            <a:r>
              <a:rPr sz="2200" b="1" spc="145" dirty="0">
                <a:solidFill>
                  <a:srgbClr val="4A4B4C"/>
                </a:solidFill>
                <a:latin typeface="Arial"/>
                <a:cs typeface="Arial"/>
              </a:rPr>
              <a:t> </a:t>
            </a:r>
            <a:r>
              <a:rPr lang="el-GR" sz="2200" b="1" spc="145" dirty="0" err="1">
                <a:solidFill>
                  <a:srgbClr val="4A4B4C"/>
                </a:solidFill>
                <a:latin typeface="Arial"/>
                <a:cs typeface="Arial"/>
              </a:rPr>
              <a:t>Διαμ</a:t>
            </a:r>
            <a:r>
              <a:rPr sz="2200" b="1" spc="165" dirty="0" err="1">
                <a:solidFill>
                  <a:srgbClr val="4A4B4C"/>
                </a:solidFill>
                <a:latin typeface="Arial"/>
                <a:cs typeface="Arial"/>
              </a:rPr>
              <a:t>εσολ</a:t>
            </a:r>
            <a:r>
              <a:rPr sz="2200" b="1" spc="165" dirty="0">
                <a:solidFill>
                  <a:srgbClr val="4A4B4C"/>
                </a:solidFill>
                <a:latin typeface="Arial"/>
                <a:cs typeface="Arial"/>
              </a:rPr>
              <a:t>α</a:t>
            </a:r>
            <a:r>
              <a:rPr lang="el-GR" sz="2200" b="1" spc="165" dirty="0" err="1">
                <a:solidFill>
                  <a:srgbClr val="4A4B4C"/>
                </a:solidFill>
                <a:latin typeface="Arial"/>
                <a:cs typeface="Arial"/>
              </a:rPr>
              <a:t>βητ</a:t>
            </a:r>
            <a:r>
              <a:rPr sz="2200" b="1" spc="165" dirty="0">
                <a:solidFill>
                  <a:srgbClr val="4A4B4C"/>
                </a:solidFill>
                <a:latin typeface="Arial"/>
                <a:cs typeface="Arial"/>
              </a:rPr>
              <a:t>η</a:t>
            </a:r>
            <a:r>
              <a:rPr lang="el-GR" sz="2200" b="1" spc="165" dirty="0">
                <a:solidFill>
                  <a:srgbClr val="4A4B4C"/>
                </a:solidFill>
                <a:latin typeface="Arial"/>
                <a:cs typeface="Arial"/>
              </a:rPr>
              <a:t>ς</a:t>
            </a:r>
            <a:r>
              <a:rPr sz="2200" b="1" spc="165" dirty="0">
                <a:solidFill>
                  <a:srgbClr val="4A4B4C"/>
                </a:solidFill>
                <a:latin typeface="Arial"/>
                <a:cs typeface="Arial"/>
              </a:rPr>
              <a:t>:</a:t>
            </a:r>
            <a:r>
              <a:rPr sz="2200" b="1" spc="110" dirty="0">
                <a:solidFill>
                  <a:srgbClr val="4A4B4C"/>
                </a:solidFill>
                <a:latin typeface="Arial"/>
                <a:cs typeface="Arial"/>
              </a:rPr>
              <a:t> </a:t>
            </a:r>
            <a:r>
              <a:rPr sz="2200" b="1" spc="125" dirty="0">
                <a:solidFill>
                  <a:srgbClr val="4A4B4C"/>
                </a:solidFill>
                <a:latin typeface="Arial"/>
                <a:cs typeface="Arial"/>
              </a:rPr>
              <a:t>Ρόλος</a:t>
            </a:r>
            <a:endParaRPr sz="2200" dirty="0">
              <a:latin typeface="Arial"/>
              <a:cs typeface="Arial"/>
            </a:endParaRPr>
          </a:p>
        </p:txBody>
      </p:sp>
      <p:sp>
        <p:nvSpPr>
          <p:cNvPr id="4" name="object 4"/>
          <p:cNvSpPr txBox="1"/>
          <p:nvPr/>
        </p:nvSpPr>
        <p:spPr>
          <a:xfrm>
            <a:off x="707299" y="3528377"/>
            <a:ext cx="6150610" cy="4495800"/>
          </a:xfrm>
          <a:prstGeom prst="rect">
            <a:avLst/>
          </a:prstGeom>
        </p:spPr>
        <p:txBody>
          <a:bodyPr vert="horz" wrap="square" lIns="0" tIns="12700" rIns="0" bIns="0" rtlCol="0">
            <a:spAutoFit/>
          </a:bodyPr>
          <a:lstStyle/>
          <a:p>
            <a:pPr marL="12700" marR="5080" algn="just">
              <a:lnSpc>
                <a:spcPct val="111100"/>
              </a:lnSpc>
              <a:spcBef>
                <a:spcPts val="100"/>
              </a:spcBef>
            </a:pPr>
            <a:r>
              <a:rPr sz="1200" dirty="0">
                <a:solidFill>
                  <a:srgbClr val="4A4B4C"/>
                </a:solidFill>
                <a:latin typeface="Noto Sans"/>
                <a:cs typeface="Noto Sans"/>
              </a:rPr>
              <a:t>Οι </a:t>
            </a:r>
            <a:r>
              <a:rPr sz="1200" spc="5" dirty="0">
                <a:solidFill>
                  <a:srgbClr val="4A4B4C"/>
                </a:solidFill>
                <a:latin typeface="Noto Sans"/>
                <a:cs typeface="Noto Sans"/>
              </a:rPr>
              <a:t>διαπολιτισμικοί </a:t>
            </a:r>
            <a:r>
              <a:rPr sz="1200" spc="10" dirty="0">
                <a:solidFill>
                  <a:srgbClr val="4A4B4C"/>
                </a:solidFill>
                <a:latin typeface="Noto Sans"/>
                <a:cs typeface="Noto Sans"/>
              </a:rPr>
              <a:t>μεσολαβητές αντιμετωπίζουν </a:t>
            </a:r>
            <a:r>
              <a:rPr sz="1200" spc="5" dirty="0">
                <a:solidFill>
                  <a:srgbClr val="4A4B4C"/>
                </a:solidFill>
                <a:latin typeface="Noto Sans"/>
                <a:cs typeface="Noto Sans"/>
              </a:rPr>
              <a:t>τον </a:t>
            </a:r>
            <a:r>
              <a:rPr sz="1200" b="1" spc="15" dirty="0">
                <a:solidFill>
                  <a:srgbClr val="4A4B4C"/>
                </a:solidFill>
                <a:latin typeface="Noto Sans"/>
                <a:cs typeface="Noto Sans"/>
              </a:rPr>
              <a:t>προσωπικό </a:t>
            </a:r>
            <a:r>
              <a:rPr sz="1200" b="1" spc="20" dirty="0">
                <a:solidFill>
                  <a:srgbClr val="4A4B4C"/>
                </a:solidFill>
                <a:latin typeface="Noto Sans"/>
                <a:cs typeface="Noto Sans"/>
              </a:rPr>
              <a:t>εθνοκεντρισμό  </a:t>
            </a:r>
            <a:r>
              <a:rPr sz="1200" spc="5" dirty="0">
                <a:solidFill>
                  <a:srgbClr val="4A4B4C"/>
                </a:solidFill>
                <a:latin typeface="Noto Sans"/>
                <a:cs typeface="Noto Sans"/>
              </a:rPr>
              <a:t>(την </a:t>
            </a:r>
            <a:r>
              <a:rPr sz="1200" spc="10" dirty="0">
                <a:solidFill>
                  <a:srgbClr val="4A4B4C"/>
                </a:solidFill>
                <a:latin typeface="Noto Sans"/>
                <a:cs typeface="Noto Sans"/>
              </a:rPr>
              <a:t>αίσθηση </a:t>
            </a:r>
            <a:r>
              <a:rPr sz="1200" spc="5" dirty="0">
                <a:solidFill>
                  <a:srgbClr val="4A4B4C"/>
                </a:solidFill>
                <a:latin typeface="Noto Sans"/>
                <a:cs typeface="Noto Sans"/>
              </a:rPr>
              <a:t>ότι </a:t>
            </a:r>
            <a:r>
              <a:rPr sz="1200" spc="-10" dirty="0">
                <a:solidFill>
                  <a:srgbClr val="4A4B4C"/>
                </a:solidFill>
                <a:latin typeface="Noto Sans"/>
                <a:cs typeface="Noto Sans"/>
              </a:rPr>
              <a:t>η </a:t>
            </a:r>
            <a:r>
              <a:rPr sz="1200" spc="5" dirty="0">
                <a:solidFill>
                  <a:srgbClr val="4A4B4C"/>
                </a:solidFill>
                <a:latin typeface="Noto Sans"/>
                <a:cs typeface="Noto Sans"/>
              </a:rPr>
              <a:t>εθνική </a:t>
            </a:r>
            <a:r>
              <a:rPr sz="1200" spc="10" dirty="0">
                <a:solidFill>
                  <a:srgbClr val="4A4B4C"/>
                </a:solidFill>
                <a:latin typeface="Noto Sans"/>
                <a:cs typeface="Noto Sans"/>
              </a:rPr>
              <a:t>κουλτούρα </a:t>
            </a:r>
            <a:r>
              <a:rPr sz="1200" spc="5" dirty="0">
                <a:solidFill>
                  <a:srgbClr val="4A4B4C"/>
                </a:solidFill>
                <a:latin typeface="Noto Sans"/>
                <a:cs typeface="Noto Sans"/>
              </a:rPr>
              <a:t>του </a:t>
            </a:r>
            <a:r>
              <a:rPr sz="1200" spc="10" dirty="0">
                <a:solidFill>
                  <a:srgbClr val="4A4B4C"/>
                </a:solidFill>
                <a:latin typeface="Noto Sans"/>
                <a:cs typeface="Noto Sans"/>
              </a:rPr>
              <a:t>ατόμου </a:t>
            </a:r>
            <a:r>
              <a:rPr sz="1200" spc="5" dirty="0">
                <a:solidFill>
                  <a:srgbClr val="4A4B4C"/>
                </a:solidFill>
                <a:latin typeface="Noto Sans"/>
                <a:cs typeface="Noto Sans"/>
              </a:rPr>
              <a:t>είναι </a:t>
            </a:r>
            <a:r>
              <a:rPr sz="1200" spc="10" dirty="0">
                <a:solidFill>
                  <a:srgbClr val="4A4B4C"/>
                </a:solidFill>
                <a:latin typeface="Noto Sans"/>
                <a:cs typeface="Noto Sans"/>
              </a:rPr>
              <a:t>ανώτερη </a:t>
            </a:r>
            <a:r>
              <a:rPr sz="1200" spc="5" dirty="0">
                <a:solidFill>
                  <a:srgbClr val="4A4B4C"/>
                </a:solidFill>
                <a:latin typeface="Noto Sans"/>
                <a:cs typeface="Noto Sans"/>
              </a:rPr>
              <a:t>από </a:t>
            </a:r>
            <a:r>
              <a:rPr sz="1200" spc="10" dirty="0">
                <a:solidFill>
                  <a:srgbClr val="4A4B4C"/>
                </a:solidFill>
                <a:latin typeface="Noto Sans"/>
                <a:cs typeface="Noto Sans"/>
              </a:rPr>
              <a:t>όλους </a:t>
            </a:r>
            <a:r>
              <a:rPr sz="1200" spc="15" dirty="0">
                <a:solidFill>
                  <a:srgbClr val="4A4B4C"/>
                </a:solidFill>
                <a:latin typeface="Noto Sans"/>
                <a:cs typeface="Noto Sans"/>
              </a:rPr>
              <a:t>τους  </a:t>
            </a:r>
            <a:r>
              <a:rPr sz="1200" spc="10" dirty="0">
                <a:solidFill>
                  <a:srgbClr val="4A4B4C"/>
                </a:solidFill>
                <a:latin typeface="Noto Sans"/>
                <a:cs typeface="Noto Sans"/>
              </a:rPr>
              <a:t>άλλους) </a:t>
            </a:r>
            <a:r>
              <a:rPr sz="1200" dirty="0">
                <a:solidFill>
                  <a:srgbClr val="4A4B4C"/>
                </a:solidFill>
                <a:latin typeface="Noto Sans"/>
                <a:cs typeface="Noto Sans"/>
              </a:rPr>
              <a:t>και </a:t>
            </a:r>
            <a:r>
              <a:rPr sz="1200" spc="10" dirty="0">
                <a:solidFill>
                  <a:srgbClr val="4A4B4C"/>
                </a:solidFill>
                <a:latin typeface="Noto Sans"/>
                <a:cs typeface="Noto Sans"/>
              </a:rPr>
              <a:t>εξασφαλίζουν </a:t>
            </a:r>
            <a:r>
              <a:rPr sz="1200" spc="5" dirty="0">
                <a:solidFill>
                  <a:srgbClr val="4A4B4C"/>
                </a:solidFill>
                <a:latin typeface="Noto Sans"/>
                <a:cs typeface="Noto Sans"/>
              </a:rPr>
              <a:t>ότι </a:t>
            </a:r>
            <a:r>
              <a:rPr sz="1200" dirty="0">
                <a:solidFill>
                  <a:srgbClr val="4A4B4C"/>
                </a:solidFill>
                <a:latin typeface="Noto Sans"/>
                <a:cs typeface="Noto Sans"/>
              </a:rPr>
              <a:t>τα </a:t>
            </a:r>
            <a:r>
              <a:rPr sz="1200" spc="5" dirty="0">
                <a:solidFill>
                  <a:srgbClr val="4A4B4C"/>
                </a:solidFill>
                <a:latin typeface="Noto Sans"/>
                <a:cs typeface="Noto Sans"/>
              </a:rPr>
              <a:t>άλλα </a:t>
            </a:r>
            <a:r>
              <a:rPr lang="el-GR" sz="1200" spc="10" dirty="0">
                <a:solidFill>
                  <a:srgbClr val="4A4B4C"/>
                </a:solidFill>
                <a:latin typeface="Noto Sans"/>
                <a:cs typeface="Noto Sans"/>
              </a:rPr>
              <a:t>μέρη</a:t>
            </a:r>
            <a:r>
              <a:rPr sz="1200" spc="10" dirty="0">
                <a:solidFill>
                  <a:srgbClr val="4A4B4C"/>
                </a:solidFill>
                <a:latin typeface="Noto Sans"/>
                <a:cs typeface="Noto Sans"/>
              </a:rPr>
              <a:t> </a:t>
            </a:r>
            <a:r>
              <a:rPr sz="1200" spc="10" dirty="0" err="1">
                <a:solidFill>
                  <a:srgbClr val="4A4B4C"/>
                </a:solidFill>
                <a:latin typeface="Noto Sans"/>
                <a:cs typeface="Noto Sans"/>
              </a:rPr>
              <a:t>δι</a:t>
            </a:r>
            <a:r>
              <a:rPr sz="1200" spc="10" dirty="0">
                <a:solidFill>
                  <a:srgbClr val="4A4B4C"/>
                </a:solidFill>
                <a:latin typeface="Noto Sans"/>
                <a:cs typeface="Noto Sans"/>
              </a:rPr>
              <a:t>αμεσολάβησης </a:t>
            </a:r>
            <a:r>
              <a:rPr lang="el-GR" sz="1200" spc="10" dirty="0">
                <a:solidFill>
                  <a:srgbClr val="4A4B4C"/>
                </a:solidFill>
                <a:latin typeface="Noto Sans"/>
                <a:cs typeface="Noto Sans"/>
              </a:rPr>
              <a:t>δεν </a:t>
            </a:r>
            <a:r>
              <a:rPr sz="1200" spc="5" dirty="0" err="1">
                <a:solidFill>
                  <a:srgbClr val="4A4B4C"/>
                </a:solidFill>
                <a:latin typeface="Noto Sans"/>
                <a:cs typeface="Noto Sans"/>
              </a:rPr>
              <a:t>το</a:t>
            </a:r>
            <a:r>
              <a:rPr sz="1200" spc="5" dirty="0">
                <a:solidFill>
                  <a:srgbClr val="4A4B4C"/>
                </a:solidFill>
                <a:latin typeface="Noto Sans"/>
                <a:cs typeface="Noto Sans"/>
              </a:rPr>
              <a:t> </a:t>
            </a:r>
            <a:r>
              <a:rPr sz="1200" spc="10" dirty="0">
                <a:solidFill>
                  <a:srgbClr val="4A4B4C"/>
                </a:solidFill>
                <a:latin typeface="Noto Sans"/>
                <a:cs typeface="Noto Sans"/>
              </a:rPr>
              <a:t>κάνουν.  </a:t>
            </a:r>
            <a:r>
              <a:rPr sz="1200" spc="5" dirty="0">
                <a:solidFill>
                  <a:srgbClr val="4A4B4C"/>
                </a:solidFill>
                <a:latin typeface="Noto Sans"/>
                <a:cs typeface="Noto Sans"/>
              </a:rPr>
              <a:t>Επιδιώκουν επίσης </a:t>
            </a:r>
            <a:r>
              <a:rPr sz="1200" dirty="0">
                <a:solidFill>
                  <a:srgbClr val="4A4B4C"/>
                </a:solidFill>
                <a:latin typeface="Noto Sans"/>
                <a:cs typeface="Noto Sans"/>
              </a:rPr>
              <a:t>να </a:t>
            </a:r>
            <a:r>
              <a:rPr sz="1200" spc="10" dirty="0">
                <a:solidFill>
                  <a:srgbClr val="4A4B4C"/>
                </a:solidFill>
                <a:latin typeface="Noto Sans"/>
                <a:cs typeface="Noto Sans"/>
              </a:rPr>
              <a:t>προχωρήσουν </a:t>
            </a:r>
            <a:r>
              <a:rPr sz="1200" dirty="0">
                <a:solidFill>
                  <a:srgbClr val="4A4B4C"/>
                </a:solidFill>
                <a:latin typeface="Noto Sans"/>
                <a:cs typeface="Noto Sans"/>
              </a:rPr>
              <a:t>σε </a:t>
            </a:r>
            <a:r>
              <a:rPr sz="1200" spc="5" dirty="0">
                <a:solidFill>
                  <a:srgbClr val="4A4B4C"/>
                </a:solidFill>
                <a:latin typeface="Noto Sans"/>
                <a:cs typeface="Noto Sans"/>
              </a:rPr>
              <a:t>μια πιο </a:t>
            </a:r>
            <a:r>
              <a:rPr sz="1200" b="1" spc="15" dirty="0">
                <a:solidFill>
                  <a:srgbClr val="4A4B4C"/>
                </a:solidFill>
                <a:latin typeface="Noto Sans"/>
                <a:cs typeface="Noto Sans"/>
              </a:rPr>
              <a:t>εθνογραφική </a:t>
            </a:r>
            <a:r>
              <a:rPr sz="1200" dirty="0">
                <a:solidFill>
                  <a:srgbClr val="4A4B4C"/>
                </a:solidFill>
                <a:latin typeface="Noto Sans"/>
                <a:cs typeface="Noto Sans"/>
              </a:rPr>
              <a:t>και </a:t>
            </a:r>
            <a:r>
              <a:rPr sz="1200" spc="10" dirty="0">
                <a:solidFill>
                  <a:srgbClr val="4A4B4C"/>
                </a:solidFill>
                <a:latin typeface="Noto Sans"/>
                <a:cs typeface="Noto Sans"/>
              </a:rPr>
              <a:t>περιεκτική  κατανόηση </a:t>
            </a:r>
            <a:r>
              <a:rPr sz="1200" dirty="0">
                <a:solidFill>
                  <a:srgbClr val="4A4B4C"/>
                </a:solidFill>
                <a:latin typeface="Noto Sans"/>
                <a:cs typeface="Noto Sans"/>
              </a:rPr>
              <a:t>και </a:t>
            </a:r>
            <a:r>
              <a:rPr sz="1200" spc="5" dirty="0">
                <a:solidFill>
                  <a:srgbClr val="4A4B4C"/>
                </a:solidFill>
                <a:latin typeface="Noto Sans"/>
                <a:cs typeface="Noto Sans"/>
              </a:rPr>
              <a:t>πρακτική (την </a:t>
            </a:r>
            <a:r>
              <a:rPr sz="1200" spc="10" dirty="0">
                <a:solidFill>
                  <a:srgbClr val="4A4B4C"/>
                </a:solidFill>
                <a:latin typeface="Noto Sans"/>
                <a:cs typeface="Noto Sans"/>
              </a:rPr>
              <a:t>υπόθεση </a:t>
            </a:r>
            <a:r>
              <a:rPr sz="1200" spc="5" dirty="0">
                <a:solidFill>
                  <a:srgbClr val="4A4B4C"/>
                </a:solidFill>
                <a:latin typeface="Noto Sans"/>
                <a:cs typeface="Noto Sans"/>
              </a:rPr>
              <a:t>ότι οι </a:t>
            </a:r>
            <a:r>
              <a:rPr sz="1200" spc="10" dirty="0">
                <a:solidFill>
                  <a:srgbClr val="4A4B4C"/>
                </a:solidFill>
                <a:latin typeface="Noto Sans"/>
                <a:cs typeface="Noto Sans"/>
              </a:rPr>
              <a:t>πολιτισμοί </a:t>
            </a:r>
            <a:r>
              <a:rPr sz="1200" spc="-5" dirty="0">
                <a:solidFill>
                  <a:srgbClr val="4A4B4C"/>
                </a:solidFill>
                <a:latin typeface="Noto Sans"/>
                <a:cs typeface="Noto Sans"/>
              </a:rPr>
              <a:t>δεν </a:t>
            </a:r>
            <a:r>
              <a:rPr sz="1200" spc="10" dirty="0">
                <a:solidFill>
                  <a:srgbClr val="4A4B4C"/>
                </a:solidFill>
                <a:latin typeface="Noto Sans"/>
                <a:cs typeface="Noto Sans"/>
              </a:rPr>
              <a:t>μπορούν </a:t>
            </a:r>
            <a:r>
              <a:rPr sz="1200" dirty="0">
                <a:solidFill>
                  <a:srgbClr val="4A4B4C"/>
                </a:solidFill>
                <a:latin typeface="Noto Sans"/>
                <a:cs typeface="Noto Sans"/>
              </a:rPr>
              <a:t>να </a:t>
            </a:r>
            <a:r>
              <a:rPr sz="1200" spc="10" dirty="0">
                <a:solidFill>
                  <a:srgbClr val="4A4B4C"/>
                </a:solidFill>
                <a:latin typeface="Noto Sans"/>
                <a:cs typeface="Noto Sans"/>
              </a:rPr>
              <a:t>κριθούν </a:t>
            </a:r>
            <a:r>
              <a:rPr sz="1200" spc="-10" dirty="0">
                <a:solidFill>
                  <a:srgbClr val="4A4B4C"/>
                </a:solidFill>
                <a:latin typeface="Noto Sans"/>
                <a:cs typeface="Noto Sans"/>
              </a:rPr>
              <a:t>ή  </a:t>
            </a:r>
            <a:r>
              <a:rPr sz="1200" dirty="0">
                <a:solidFill>
                  <a:srgbClr val="4A4B4C"/>
                </a:solidFill>
                <a:latin typeface="Noto Sans"/>
                <a:cs typeface="Noto Sans"/>
              </a:rPr>
              <a:t>να </a:t>
            </a:r>
            <a:r>
              <a:rPr sz="1200" spc="10" dirty="0">
                <a:solidFill>
                  <a:srgbClr val="4A4B4C"/>
                </a:solidFill>
                <a:latin typeface="Noto Sans"/>
                <a:cs typeface="Noto Sans"/>
              </a:rPr>
              <a:t>αξιολογηθούν </a:t>
            </a:r>
            <a:r>
              <a:rPr sz="1200" spc="5" dirty="0">
                <a:solidFill>
                  <a:srgbClr val="4A4B4C"/>
                </a:solidFill>
                <a:latin typeface="Noto Sans"/>
                <a:cs typeface="Noto Sans"/>
              </a:rPr>
              <a:t>από μια ενιαία </a:t>
            </a:r>
            <a:r>
              <a:rPr sz="1200" spc="-10" dirty="0">
                <a:solidFill>
                  <a:srgbClr val="4A4B4C"/>
                </a:solidFill>
                <a:latin typeface="Noto Sans"/>
                <a:cs typeface="Noto Sans"/>
              </a:rPr>
              <a:t>ή </a:t>
            </a:r>
            <a:r>
              <a:rPr sz="1200" spc="10" dirty="0">
                <a:solidFill>
                  <a:srgbClr val="4A4B4C"/>
                </a:solidFill>
                <a:latin typeface="Noto Sans"/>
                <a:cs typeface="Noto Sans"/>
              </a:rPr>
              <a:t>απόλυτη </a:t>
            </a:r>
            <a:r>
              <a:rPr sz="1200" spc="5" dirty="0">
                <a:solidFill>
                  <a:srgbClr val="4A4B4C"/>
                </a:solidFill>
                <a:latin typeface="Noto Sans"/>
                <a:cs typeface="Noto Sans"/>
              </a:rPr>
              <a:t>ηθική </a:t>
            </a:r>
            <a:r>
              <a:rPr sz="1200" spc="-10" dirty="0">
                <a:solidFill>
                  <a:srgbClr val="4A4B4C"/>
                </a:solidFill>
                <a:latin typeface="Noto Sans"/>
                <a:cs typeface="Noto Sans"/>
              </a:rPr>
              <a:t>ή </a:t>
            </a:r>
            <a:r>
              <a:rPr sz="1200" spc="5" dirty="0">
                <a:solidFill>
                  <a:srgbClr val="4A4B4C"/>
                </a:solidFill>
                <a:latin typeface="Noto Sans"/>
                <a:cs typeface="Noto Sans"/>
              </a:rPr>
              <a:t>ηθική </a:t>
            </a:r>
            <a:r>
              <a:rPr sz="1200" spc="10" dirty="0">
                <a:solidFill>
                  <a:srgbClr val="4A4B4C"/>
                </a:solidFill>
                <a:latin typeface="Noto Sans"/>
                <a:cs typeface="Noto Sans"/>
              </a:rPr>
              <a:t>προοπτική) (Townsend,  </a:t>
            </a:r>
            <a:r>
              <a:rPr sz="1200" spc="15" dirty="0">
                <a:solidFill>
                  <a:srgbClr val="4A4B4C"/>
                </a:solidFill>
                <a:latin typeface="Noto Sans"/>
                <a:cs typeface="Noto Sans"/>
              </a:rPr>
              <a:t>2002 </a:t>
            </a:r>
            <a:r>
              <a:rPr sz="1200" spc="5" dirty="0">
                <a:solidFill>
                  <a:srgbClr val="4A4B4C"/>
                </a:solidFill>
                <a:latin typeface="Noto Sans"/>
                <a:cs typeface="Noto Sans"/>
              </a:rPr>
              <a:t>όπως </a:t>
            </a:r>
            <a:r>
              <a:rPr sz="1200" spc="10" dirty="0">
                <a:solidFill>
                  <a:srgbClr val="4A4B4C"/>
                </a:solidFill>
                <a:latin typeface="Noto Sans"/>
                <a:cs typeface="Noto Sans"/>
              </a:rPr>
              <a:t>αναφέρεται </a:t>
            </a:r>
            <a:r>
              <a:rPr sz="1200" spc="5" dirty="0">
                <a:solidFill>
                  <a:srgbClr val="4A4B4C"/>
                </a:solidFill>
                <a:latin typeface="Noto Sans"/>
                <a:cs typeface="Noto Sans"/>
              </a:rPr>
              <a:t>στην Αρβανίτη, </a:t>
            </a:r>
            <a:r>
              <a:rPr sz="1200" spc="15" dirty="0">
                <a:solidFill>
                  <a:srgbClr val="4A4B4C"/>
                </a:solidFill>
                <a:latin typeface="Noto Sans"/>
                <a:cs typeface="Noto Sans"/>
              </a:rPr>
              <a:t>2014:</a:t>
            </a:r>
            <a:r>
              <a:rPr sz="1200" spc="229" dirty="0">
                <a:solidFill>
                  <a:srgbClr val="4A4B4C"/>
                </a:solidFill>
                <a:latin typeface="Noto Sans"/>
                <a:cs typeface="Noto Sans"/>
              </a:rPr>
              <a:t> </a:t>
            </a:r>
            <a:r>
              <a:rPr sz="1200" spc="15" dirty="0">
                <a:solidFill>
                  <a:srgbClr val="4A4B4C"/>
                </a:solidFill>
                <a:latin typeface="Noto Sans"/>
                <a:cs typeface="Noto Sans"/>
              </a:rPr>
              <a:t>108).</a:t>
            </a:r>
            <a:endParaRPr sz="1200" dirty="0">
              <a:latin typeface="Noto Sans"/>
              <a:cs typeface="Noto Sans"/>
            </a:endParaRPr>
          </a:p>
          <a:p>
            <a:pPr>
              <a:lnSpc>
                <a:spcPct val="100000"/>
              </a:lnSpc>
              <a:spcBef>
                <a:spcPts val="30"/>
              </a:spcBef>
            </a:pPr>
            <a:endParaRPr sz="1150" dirty="0">
              <a:latin typeface="Noto Sans"/>
              <a:cs typeface="Noto Sans"/>
            </a:endParaRPr>
          </a:p>
          <a:p>
            <a:pPr marL="12700" marR="6350" algn="just">
              <a:lnSpc>
                <a:spcPct val="111100"/>
              </a:lnSpc>
              <a:spcBef>
                <a:spcPts val="5"/>
              </a:spcBef>
            </a:pPr>
            <a:r>
              <a:rPr sz="1200" dirty="0">
                <a:solidFill>
                  <a:srgbClr val="4A4B4C"/>
                </a:solidFill>
                <a:latin typeface="Noto Sans"/>
                <a:cs typeface="Noto Sans"/>
              </a:rPr>
              <a:t>Οι </a:t>
            </a:r>
            <a:r>
              <a:rPr sz="1200" spc="5" dirty="0">
                <a:solidFill>
                  <a:srgbClr val="4A4B4C"/>
                </a:solidFill>
                <a:latin typeface="Noto Sans"/>
                <a:cs typeface="Noto Sans"/>
              </a:rPr>
              <a:t>διαπολιτισμικοί </a:t>
            </a:r>
            <a:r>
              <a:rPr sz="1200" spc="10" dirty="0">
                <a:solidFill>
                  <a:srgbClr val="4A4B4C"/>
                </a:solidFill>
                <a:latin typeface="Noto Sans"/>
                <a:cs typeface="Noto Sans"/>
              </a:rPr>
              <a:t>μεσολαβητές </a:t>
            </a:r>
            <a:r>
              <a:rPr sz="1200" spc="5" dirty="0">
                <a:solidFill>
                  <a:srgbClr val="4A4B4C"/>
                </a:solidFill>
                <a:latin typeface="Noto Sans"/>
                <a:cs typeface="Noto Sans"/>
              </a:rPr>
              <a:t>είναι</a:t>
            </a:r>
            <a:r>
              <a:rPr sz="1200" spc="320" dirty="0">
                <a:solidFill>
                  <a:srgbClr val="4A4B4C"/>
                </a:solidFill>
                <a:latin typeface="Noto Sans"/>
                <a:cs typeface="Noto Sans"/>
              </a:rPr>
              <a:t> </a:t>
            </a:r>
            <a:r>
              <a:rPr sz="1200" b="1" spc="15" dirty="0">
                <a:solidFill>
                  <a:srgbClr val="4A4B4C"/>
                </a:solidFill>
                <a:latin typeface="Noto Sans"/>
                <a:cs typeface="Noto Sans"/>
              </a:rPr>
              <a:t>επαγγελματίες </a:t>
            </a:r>
            <a:r>
              <a:rPr sz="1200" b="1" spc="10" dirty="0">
                <a:solidFill>
                  <a:srgbClr val="4A4B4C"/>
                </a:solidFill>
                <a:latin typeface="Noto Sans"/>
                <a:cs typeface="Noto Sans"/>
              </a:rPr>
              <a:t>που </a:t>
            </a:r>
            <a:r>
              <a:rPr sz="1200" b="1" spc="15" dirty="0">
                <a:solidFill>
                  <a:srgbClr val="4A4B4C"/>
                </a:solidFill>
                <a:latin typeface="Noto Sans"/>
                <a:cs typeface="Noto Sans"/>
              </a:rPr>
              <a:t>αντανακλούν </a:t>
            </a:r>
            <a:r>
              <a:rPr sz="1200" spc="5" dirty="0">
                <a:solidFill>
                  <a:srgbClr val="4A4B4C"/>
                </a:solidFill>
                <a:latin typeface="Noto Sans"/>
                <a:cs typeface="Noto Sans"/>
              </a:rPr>
              <a:t>και  </a:t>
            </a:r>
            <a:r>
              <a:rPr sz="1200" spc="10" dirty="0">
                <a:solidFill>
                  <a:srgbClr val="4A4B4C"/>
                </a:solidFill>
                <a:latin typeface="Noto Sans"/>
                <a:cs typeface="Noto Sans"/>
              </a:rPr>
              <a:t>αναπτύσσουν πολιτισμικά ευαίσθητες </a:t>
            </a:r>
            <a:r>
              <a:rPr sz="1200" spc="5" dirty="0">
                <a:solidFill>
                  <a:srgbClr val="4A4B4C"/>
                </a:solidFill>
                <a:latin typeface="Noto Sans"/>
                <a:cs typeface="Noto Sans"/>
              </a:rPr>
              <a:t>δεξιότητες </a:t>
            </a:r>
            <a:r>
              <a:rPr sz="1200" dirty="0">
                <a:solidFill>
                  <a:srgbClr val="4A4B4C"/>
                </a:solidFill>
                <a:latin typeface="Noto Sans"/>
                <a:cs typeface="Noto Sans"/>
              </a:rPr>
              <a:t>και </a:t>
            </a:r>
            <a:r>
              <a:rPr sz="1200" spc="10" dirty="0">
                <a:solidFill>
                  <a:srgbClr val="4A4B4C"/>
                </a:solidFill>
                <a:latin typeface="Noto Sans"/>
                <a:cs typeface="Noto Sans"/>
              </a:rPr>
              <a:t>εφαρμόζουν μεθοδολογία  </a:t>
            </a:r>
            <a:r>
              <a:rPr sz="1200" dirty="0">
                <a:solidFill>
                  <a:srgbClr val="4A4B4C"/>
                </a:solidFill>
                <a:latin typeface="Noto Sans"/>
                <a:cs typeface="Noto Sans"/>
              </a:rPr>
              <a:t>και κώδικα </a:t>
            </a:r>
            <a:r>
              <a:rPr sz="1200" spc="5" dirty="0">
                <a:solidFill>
                  <a:srgbClr val="4A4B4C"/>
                </a:solidFill>
                <a:latin typeface="Noto Sans"/>
                <a:cs typeface="Noto Sans"/>
              </a:rPr>
              <a:t>πρακτικής. </a:t>
            </a:r>
            <a:r>
              <a:rPr sz="1200" dirty="0">
                <a:solidFill>
                  <a:srgbClr val="4A4B4C"/>
                </a:solidFill>
                <a:latin typeface="Noto Sans"/>
                <a:cs typeface="Noto Sans"/>
              </a:rPr>
              <a:t>Οι </a:t>
            </a:r>
            <a:r>
              <a:rPr sz="1200" spc="10" dirty="0">
                <a:solidFill>
                  <a:srgbClr val="4A4B4C"/>
                </a:solidFill>
                <a:latin typeface="Noto Sans"/>
                <a:cs typeface="Noto Sans"/>
              </a:rPr>
              <a:t>διαμεσολαβητές </a:t>
            </a:r>
            <a:r>
              <a:rPr sz="1200" spc="5" dirty="0">
                <a:solidFill>
                  <a:srgbClr val="4A4B4C"/>
                </a:solidFill>
                <a:latin typeface="Noto Sans"/>
                <a:cs typeface="Noto Sans"/>
              </a:rPr>
              <a:t>εκπαιδεύονται ώστε </a:t>
            </a:r>
            <a:r>
              <a:rPr sz="1200" dirty="0">
                <a:solidFill>
                  <a:srgbClr val="4A4B4C"/>
                </a:solidFill>
                <a:latin typeface="Noto Sans"/>
                <a:cs typeface="Noto Sans"/>
              </a:rPr>
              <a:t>να </a:t>
            </a:r>
            <a:r>
              <a:rPr sz="1200" spc="10" dirty="0">
                <a:solidFill>
                  <a:srgbClr val="4A4B4C"/>
                </a:solidFill>
                <a:latin typeface="Noto Sans"/>
                <a:cs typeface="Noto Sans"/>
              </a:rPr>
              <a:t>εμπλέκονται  </a:t>
            </a:r>
            <a:r>
              <a:rPr sz="1200" spc="5" dirty="0">
                <a:solidFill>
                  <a:srgbClr val="4A4B4C"/>
                </a:solidFill>
                <a:latin typeface="Noto Sans"/>
                <a:cs typeface="Noto Sans"/>
              </a:rPr>
              <a:t>στη διαπολιτισμική </a:t>
            </a:r>
            <a:r>
              <a:rPr sz="1200" spc="10" dirty="0">
                <a:solidFill>
                  <a:srgbClr val="4A4B4C"/>
                </a:solidFill>
                <a:latin typeface="Noto Sans"/>
                <a:cs typeface="Noto Sans"/>
              </a:rPr>
              <a:t>εκμάθηση </a:t>
            </a:r>
            <a:r>
              <a:rPr sz="1200" dirty="0">
                <a:solidFill>
                  <a:srgbClr val="4A4B4C"/>
                </a:solidFill>
                <a:latin typeface="Noto Sans"/>
                <a:cs typeface="Noto Sans"/>
              </a:rPr>
              <a:t>και </a:t>
            </a:r>
            <a:r>
              <a:rPr sz="1200" spc="5" dirty="0">
                <a:solidFill>
                  <a:srgbClr val="4A4B4C"/>
                </a:solidFill>
                <a:latin typeface="Noto Sans"/>
                <a:cs typeface="Noto Sans"/>
              </a:rPr>
              <a:t>δράση </a:t>
            </a:r>
            <a:r>
              <a:rPr sz="1200" dirty="0">
                <a:solidFill>
                  <a:srgbClr val="4A4B4C"/>
                </a:solidFill>
                <a:latin typeface="Noto Sans"/>
                <a:cs typeface="Noto Sans"/>
              </a:rPr>
              <a:t>και να </a:t>
            </a:r>
            <a:r>
              <a:rPr sz="1200" spc="10" dirty="0">
                <a:solidFill>
                  <a:srgbClr val="4A4B4C"/>
                </a:solidFill>
                <a:latin typeface="Noto Sans"/>
                <a:cs typeface="Noto Sans"/>
              </a:rPr>
              <a:t>εξασφαλίζουν </a:t>
            </a:r>
            <a:r>
              <a:rPr sz="1200" spc="5" dirty="0">
                <a:solidFill>
                  <a:srgbClr val="4A4B4C"/>
                </a:solidFill>
                <a:latin typeface="Noto Sans"/>
                <a:cs typeface="Noto Sans"/>
              </a:rPr>
              <a:t>την </a:t>
            </a:r>
            <a:r>
              <a:rPr sz="1200" b="1" spc="15" dirty="0">
                <a:solidFill>
                  <a:srgbClr val="4A4B4C"/>
                </a:solidFill>
                <a:latin typeface="Noto Sans"/>
                <a:cs typeface="Noto Sans"/>
              </a:rPr>
              <a:t>ποιότητα </a:t>
            </a:r>
            <a:r>
              <a:rPr sz="1200" b="1" spc="20" dirty="0">
                <a:solidFill>
                  <a:srgbClr val="4A4B4C"/>
                </a:solidFill>
                <a:latin typeface="Noto Sans"/>
                <a:cs typeface="Noto Sans"/>
              </a:rPr>
              <a:t>και  </a:t>
            </a:r>
            <a:r>
              <a:rPr sz="1200" b="1" spc="10" dirty="0">
                <a:solidFill>
                  <a:srgbClr val="4A4B4C"/>
                </a:solidFill>
                <a:latin typeface="Noto Sans"/>
                <a:cs typeface="Noto Sans"/>
              </a:rPr>
              <a:t>την </a:t>
            </a:r>
            <a:r>
              <a:rPr sz="1200" b="1" spc="15" dirty="0">
                <a:solidFill>
                  <a:srgbClr val="4A4B4C"/>
                </a:solidFill>
                <a:latin typeface="Noto Sans"/>
                <a:cs typeface="Noto Sans"/>
              </a:rPr>
              <a:t>αποτελεσματι</a:t>
            </a:r>
            <a:r>
              <a:rPr sz="1200" b="1" spc="5" dirty="0">
                <a:solidFill>
                  <a:srgbClr val="4A4B4C"/>
                </a:solidFill>
                <a:latin typeface="Noto Sans"/>
                <a:cs typeface="Noto Sans"/>
              </a:rPr>
              <a:t>κότητα</a:t>
            </a:r>
            <a:r>
              <a:rPr sz="1200" spc="5" dirty="0">
                <a:solidFill>
                  <a:srgbClr val="4A4B4C"/>
                </a:solidFill>
                <a:latin typeface="Noto Sans"/>
                <a:cs typeface="Noto Sans"/>
              </a:rPr>
              <a:t> της </a:t>
            </a:r>
            <a:r>
              <a:rPr sz="1200" spc="10" dirty="0">
                <a:solidFill>
                  <a:srgbClr val="4A4B4C"/>
                </a:solidFill>
                <a:latin typeface="Noto Sans"/>
                <a:cs typeface="Noto Sans"/>
              </a:rPr>
              <a:t>διαμεσολάβησης </a:t>
            </a:r>
            <a:r>
              <a:rPr lang="el-GR" sz="1200" spc="5" dirty="0">
                <a:solidFill>
                  <a:srgbClr val="4A4B4C"/>
                </a:solidFill>
                <a:latin typeface="Noto Sans"/>
                <a:cs typeface="Noto Sans"/>
              </a:rPr>
              <a:t>και</a:t>
            </a:r>
            <a:r>
              <a:rPr sz="1200" spc="5" dirty="0">
                <a:solidFill>
                  <a:srgbClr val="4A4B4C"/>
                </a:solidFill>
                <a:latin typeface="Noto Sans"/>
                <a:cs typeface="Noto Sans"/>
              </a:rPr>
              <a:t> </a:t>
            </a:r>
            <a:r>
              <a:rPr sz="1200" spc="5" dirty="0" err="1">
                <a:solidFill>
                  <a:srgbClr val="4A4B4C"/>
                </a:solidFill>
                <a:latin typeface="Noto Sans"/>
                <a:cs typeface="Noto Sans"/>
              </a:rPr>
              <a:t>ενεργ</a:t>
            </a:r>
            <a:r>
              <a:rPr lang="el-GR" sz="1200" spc="5" dirty="0" err="1">
                <a:solidFill>
                  <a:srgbClr val="4A4B4C"/>
                </a:solidFill>
                <a:latin typeface="Noto Sans"/>
                <a:cs typeface="Noto Sans"/>
              </a:rPr>
              <a:t>ούν</a:t>
            </a:r>
            <a:r>
              <a:rPr sz="1200" spc="5" dirty="0">
                <a:solidFill>
                  <a:srgbClr val="4A4B4C"/>
                </a:solidFill>
                <a:latin typeface="Noto Sans"/>
                <a:cs typeface="Noto Sans"/>
              </a:rPr>
              <a:t> </a:t>
            </a:r>
            <a:r>
              <a:rPr sz="1200" dirty="0">
                <a:solidFill>
                  <a:srgbClr val="4A4B4C"/>
                </a:solidFill>
                <a:latin typeface="Noto Sans"/>
                <a:cs typeface="Noto Sans"/>
              </a:rPr>
              <a:t>ως </a:t>
            </a:r>
            <a:r>
              <a:rPr sz="1200" spc="10" dirty="0">
                <a:solidFill>
                  <a:srgbClr val="4A4B4C"/>
                </a:solidFill>
                <a:latin typeface="Noto Sans"/>
                <a:cs typeface="Noto Sans"/>
              </a:rPr>
              <a:t>επαγγελματίες </a:t>
            </a:r>
            <a:r>
              <a:rPr sz="1200" spc="15" dirty="0">
                <a:solidFill>
                  <a:srgbClr val="4A4B4C"/>
                </a:solidFill>
                <a:latin typeface="Noto Sans"/>
                <a:cs typeface="Noto Sans"/>
              </a:rPr>
              <a:t>της  </a:t>
            </a:r>
            <a:r>
              <a:rPr sz="1200" spc="10" dirty="0">
                <a:solidFill>
                  <a:srgbClr val="4A4B4C"/>
                </a:solidFill>
                <a:latin typeface="Noto Sans"/>
                <a:cs typeface="Noto Sans"/>
              </a:rPr>
              <a:t>έρευνας-δράσης (Arvanitis,</a:t>
            </a:r>
            <a:r>
              <a:rPr sz="1200" spc="75" dirty="0">
                <a:solidFill>
                  <a:srgbClr val="4A4B4C"/>
                </a:solidFill>
                <a:latin typeface="Noto Sans"/>
                <a:cs typeface="Noto Sans"/>
              </a:rPr>
              <a:t> </a:t>
            </a:r>
            <a:r>
              <a:rPr sz="1200" spc="15" dirty="0">
                <a:solidFill>
                  <a:srgbClr val="4A4B4C"/>
                </a:solidFill>
                <a:latin typeface="Noto Sans"/>
                <a:cs typeface="Noto Sans"/>
              </a:rPr>
              <a:t>2014).</a:t>
            </a:r>
            <a:endParaRPr sz="1200" dirty="0">
              <a:latin typeface="Noto Sans"/>
              <a:cs typeface="Noto Sans"/>
            </a:endParaRPr>
          </a:p>
          <a:p>
            <a:pPr>
              <a:lnSpc>
                <a:spcPct val="100000"/>
              </a:lnSpc>
              <a:spcBef>
                <a:spcPts val="30"/>
              </a:spcBef>
            </a:pPr>
            <a:endParaRPr sz="1150" dirty="0">
              <a:latin typeface="Noto Sans"/>
              <a:cs typeface="Noto Sans"/>
            </a:endParaRPr>
          </a:p>
          <a:p>
            <a:pPr marL="12700" marR="6350" algn="just">
              <a:lnSpc>
                <a:spcPct val="111100"/>
              </a:lnSpc>
            </a:pPr>
            <a:r>
              <a:rPr sz="1200" spc="10" dirty="0">
                <a:solidFill>
                  <a:srgbClr val="4A4B4C"/>
                </a:solidFill>
                <a:latin typeface="Noto Sans"/>
                <a:cs typeface="Noto Sans"/>
              </a:rPr>
              <a:t>Δρουν </a:t>
            </a:r>
            <a:r>
              <a:rPr sz="1200" spc="5" dirty="0">
                <a:solidFill>
                  <a:srgbClr val="4A4B4C"/>
                </a:solidFill>
                <a:latin typeface="Noto Sans"/>
                <a:cs typeface="Noto Sans"/>
              </a:rPr>
              <a:t>επίσης </a:t>
            </a:r>
            <a:r>
              <a:rPr sz="1200" dirty="0">
                <a:solidFill>
                  <a:srgbClr val="4A4B4C"/>
                </a:solidFill>
                <a:latin typeface="Noto Sans"/>
                <a:cs typeface="Noto Sans"/>
              </a:rPr>
              <a:t>ως </a:t>
            </a:r>
            <a:r>
              <a:rPr sz="1200" b="1" spc="15" dirty="0">
                <a:solidFill>
                  <a:srgbClr val="4A4B4C"/>
                </a:solidFill>
                <a:latin typeface="Noto Sans"/>
                <a:cs typeface="Noto Sans"/>
              </a:rPr>
              <a:t>κοινωνικοί επιστήμονες </a:t>
            </a:r>
            <a:r>
              <a:rPr sz="1200" spc="5" dirty="0">
                <a:solidFill>
                  <a:srgbClr val="4A4B4C"/>
                </a:solidFill>
                <a:latin typeface="Noto Sans"/>
                <a:cs typeface="Noto Sans"/>
              </a:rPr>
              <a:t>που είναι </a:t>
            </a:r>
            <a:r>
              <a:rPr sz="1200" dirty="0">
                <a:solidFill>
                  <a:srgbClr val="4A4B4C"/>
                </a:solidFill>
                <a:latin typeface="Noto Sans"/>
                <a:cs typeface="Noto Sans"/>
              </a:rPr>
              <a:t>σε </a:t>
            </a:r>
            <a:r>
              <a:rPr sz="1200" spc="5" dirty="0">
                <a:solidFill>
                  <a:srgbClr val="4A4B4C"/>
                </a:solidFill>
                <a:latin typeface="Noto Sans"/>
                <a:cs typeface="Noto Sans"/>
              </a:rPr>
              <a:t>θέση </a:t>
            </a:r>
            <a:r>
              <a:rPr sz="1200" dirty="0">
                <a:solidFill>
                  <a:srgbClr val="4A4B4C"/>
                </a:solidFill>
                <a:latin typeface="Noto Sans"/>
                <a:cs typeface="Noto Sans"/>
              </a:rPr>
              <a:t>να </a:t>
            </a:r>
            <a:r>
              <a:rPr sz="1200" spc="10" dirty="0">
                <a:solidFill>
                  <a:srgbClr val="4A4B4C"/>
                </a:solidFill>
                <a:latin typeface="Noto Sans"/>
                <a:cs typeface="Noto Sans"/>
              </a:rPr>
              <a:t>αναλύσουν τα  περιστατικά τους </a:t>
            </a:r>
            <a:r>
              <a:rPr sz="1200" dirty="0">
                <a:solidFill>
                  <a:srgbClr val="4A4B4C"/>
                </a:solidFill>
                <a:latin typeface="Noto Sans"/>
                <a:cs typeface="Noto Sans"/>
              </a:rPr>
              <a:t>και τη </a:t>
            </a:r>
            <a:r>
              <a:rPr sz="1200" spc="5" dirty="0">
                <a:solidFill>
                  <a:srgbClr val="4A4B4C"/>
                </a:solidFill>
                <a:latin typeface="Noto Sans"/>
                <a:cs typeface="Noto Sans"/>
              </a:rPr>
              <a:t>διαδικασία </a:t>
            </a:r>
            <a:r>
              <a:rPr sz="1200" spc="10" dirty="0">
                <a:solidFill>
                  <a:srgbClr val="4A4B4C"/>
                </a:solidFill>
                <a:latin typeface="Noto Sans"/>
                <a:cs typeface="Noto Sans"/>
              </a:rPr>
              <a:t>διαμεσολάβησης </a:t>
            </a:r>
            <a:r>
              <a:rPr sz="1200" dirty="0">
                <a:solidFill>
                  <a:srgbClr val="4A4B4C"/>
                </a:solidFill>
                <a:latin typeface="Noto Sans"/>
                <a:cs typeface="Noto Sans"/>
              </a:rPr>
              <a:t>και να </a:t>
            </a:r>
            <a:r>
              <a:rPr sz="1200" spc="10" dirty="0">
                <a:solidFill>
                  <a:srgbClr val="4A4B4C"/>
                </a:solidFill>
                <a:latin typeface="Noto Sans"/>
                <a:cs typeface="Noto Sans"/>
              </a:rPr>
              <a:t>προβληματιστούν για  </a:t>
            </a:r>
            <a:r>
              <a:rPr sz="1200" spc="5" dirty="0">
                <a:solidFill>
                  <a:srgbClr val="4A4B4C"/>
                </a:solidFill>
                <a:latin typeface="Noto Sans"/>
                <a:cs typeface="Noto Sans"/>
              </a:rPr>
              <a:t>το κοινωνικό </a:t>
            </a:r>
            <a:r>
              <a:rPr sz="1200" spc="10" dirty="0">
                <a:solidFill>
                  <a:srgbClr val="4A4B4C"/>
                </a:solidFill>
                <a:latin typeface="Noto Sans"/>
                <a:cs typeface="Noto Sans"/>
              </a:rPr>
              <a:t>πλαίσιο (π.χ. σχέσεις εξουσίας, θέματα </a:t>
            </a:r>
            <a:r>
              <a:rPr sz="1200" spc="5" dirty="0">
                <a:solidFill>
                  <a:srgbClr val="4A4B4C"/>
                </a:solidFill>
                <a:latin typeface="Noto Sans"/>
                <a:cs typeface="Noto Sans"/>
              </a:rPr>
              <a:t>κοινωνικής</a:t>
            </a:r>
            <a:r>
              <a:rPr sz="1200" spc="310" dirty="0">
                <a:solidFill>
                  <a:srgbClr val="4A4B4C"/>
                </a:solidFill>
                <a:latin typeface="Noto Sans"/>
                <a:cs typeface="Noto Sans"/>
              </a:rPr>
              <a:t> </a:t>
            </a:r>
            <a:r>
              <a:rPr sz="1200" spc="10" dirty="0">
                <a:solidFill>
                  <a:srgbClr val="4A4B4C"/>
                </a:solidFill>
                <a:latin typeface="Noto Sans"/>
                <a:cs typeface="Noto Sans"/>
              </a:rPr>
              <a:t>δικαιοσύνης).</a:t>
            </a:r>
            <a:endParaRPr sz="1200" dirty="0">
              <a:latin typeface="Noto Sans"/>
              <a:cs typeface="Noto Sans"/>
            </a:endParaRPr>
          </a:p>
          <a:p>
            <a:pPr>
              <a:lnSpc>
                <a:spcPct val="100000"/>
              </a:lnSpc>
              <a:spcBef>
                <a:spcPts val="35"/>
              </a:spcBef>
            </a:pPr>
            <a:endParaRPr sz="1150" dirty="0">
              <a:latin typeface="Noto Sans"/>
              <a:cs typeface="Noto Sans"/>
            </a:endParaRPr>
          </a:p>
          <a:p>
            <a:pPr marL="12700" marR="6350" algn="just">
              <a:lnSpc>
                <a:spcPct val="111100"/>
              </a:lnSpc>
            </a:pPr>
            <a:r>
              <a:rPr sz="1200" dirty="0">
                <a:solidFill>
                  <a:srgbClr val="4A4B4C"/>
                </a:solidFill>
                <a:latin typeface="Noto Sans"/>
                <a:cs typeface="Noto Sans"/>
              </a:rPr>
              <a:t>Οι </a:t>
            </a:r>
            <a:r>
              <a:rPr sz="1200" spc="5" dirty="0" err="1">
                <a:solidFill>
                  <a:srgbClr val="4A4B4C"/>
                </a:solidFill>
                <a:latin typeface="Noto Sans"/>
                <a:cs typeface="Noto Sans"/>
              </a:rPr>
              <a:t>δι</a:t>
            </a:r>
            <a:r>
              <a:rPr sz="1200" spc="5" dirty="0">
                <a:solidFill>
                  <a:srgbClr val="4A4B4C"/>
                </a:solidFill>
                <a:latin typeface="Noto Sans"/>
                <a:cs typeface="Noto Sans"/>
              </a:rPr>
              <a:t>απολιτισμικοί </a:t>
            </a:r>
            <a:r>
              <a:rPr lang="el-GR" sz="1200" spc="5" dirty="0">
                <a:solidFill>
                  <a:srgbClr val="4A4B4C"/>
                </a:solidFill>
                <a:latin typeface="Noto Sans"/>
                <a:cs typeface="Noto Sans"/>
              </a:rPr>
              <a:t>δια</a:t>
            </a:r>
            <a:r>
              <a:rPr sz="1200" spc="10" dirty="0" err="1">
                <a:solidFill>
                  <a:srgbClr val="4A4B4C"/>
                </a:solidFill>
                <a:latin typeface="Noto Sans"/>
                <a:cs typeface="Noto Sans"/>
              </a:rPr>
              <a:t>μεσολ</a:t>
            </a:r>
            <a:r>
              <a:rPr sz="1200" spc="10" dirty="0">
                <a:solidFill>
                  <a:srgbClr val="4A4B4C"/>
                </a:solidFill>
                <a:latin typeface="Noto Sans"/>
                <a:cs typeface="Noto Sans"/>
              </a:rPr>
              <a:t>αβητές </a:t>
            </a:r>
            <a:r>
              <a:rPr sz="1200" spc="5" dirty="0">
                <a:solidFill>
                  <a:srgbClr val="4A4B4C"/>
                </a:solidFill>
                <a:latin typeface="Noto Sans"/>
                <a:cs typeface="Noto Sans"/>
              </a:rPr>
              <a:t>διαθέτουν </a:t>
            </a:r>
            <a:r>
              <a:rPr sz="1200" b="1" spc="15" dirty="0">
                <a:solidFill>
                  <a:srgbClr val="4A4B4C"/>
                </a:solidFill>
                <a:latin typeface="Noto Sans"/>
                <a:cs typeface="Noto Sans"/>
              </a:rPr>
              <a:t>πολύπλευρη </a:t>
            </a:r>
            <a:r>
              <a:rPr sz="1200" b="1" spc="20" dirty="0">
                <a:solidFill>
                  <a:srgbClr val="4A4B4C"/>
                </a:solidFill>
                <a:latin typeface="Noto Sans"/>
                <a:cs typeface="Noto Sans"/>
              </a:rPr>
              <a:t>διαπολιτισμική  </a:t>
            </a:r>
            <a:r>
              <a:rPr sz="1200" b="1" spc="15" dirty="0">
                <a:solidFill>
                  <a:srgbClr val="4A4B4C"/>
                </a:solidFill>
                <a:latin typeface="Noto Sans"/>
                <a:cs typeface="Noto Sans"/>
              </a:rPr>
              <a:t>ικανότητα </a:t>
            </a:r>
            <a:r>
              <a:rPr sz="1200" spc="5" dirty="0">
                <a:solidFill>
                  <a:srgbClr val="4A4B4C"/>
                </a:solidFill>
                <a:latin typeface="Noto Sans"/>
                <a:cs typeface="Noto Sans"/>
              </a:rPr>
              <a:t>(γνώση, δεξιότητες </a:t>
            </a:r>
            <a:r>
              <a:rPr sz="1200" dirty="0">
                <a:solidFill>
                  <a:srgbClr val="4A4B4C"/>
                </a:solidFill>
                <a:latin typeface="Noto Sans"/>
                <a:cs typeface="Noto Sans"/>
              </a:rPr>
              <a:t>και </a:t>
            </a:r>
            <a:r>
              <a:rPr sz="1200" spc="10" dirty="0">
                <a:solidFill>
                  <a:srgbClr val="4A4B4C"/>
                </a:solidFill>
                <a:latin typeface="Noto Sans"/>
                <a:cs typeface="Noto Sans"/>
              </a:rPr>
              <a:t>συμπεριφορές) εμπλουτισμένες </a:t>
            </a:r>
            <a:r>
              <a:rPr sz="1200" dirty="0">
                <a:solidFill>
                  <a:srgbClr val="4A4B4C"/>
                </a:solidFill>
                <a:latin typeface="Noto Sans"/>
                <a:cs typeface="Noto Sans"/>
              </a:rPr>
              <a:t>με </a:t>
            </a:r>
            <a:r>
              <a:rPr sz="1200" spc="10" dirty="0">
                <a:solidFill>
                  <a:srgbClr val="4A4B4C"/>
                </a:solidFill>
                <a:latin typeface="Noto Sans"/>
                <a:cs typeface="Noto Sans"/>
              </a:rPr>
              <a:t>προσωπικές  εμπειρίες </a:t>
            </a:r>
            <a:r>
              <a:rPr sz="1200" dirty="0">
                <a:solidFill>
                  <a:srgbClr val="4A4B4C"/>
                </a:solidFill>
                <a:latin typeface="Noto Sans"/>
                <a:cs typeface="Noto Sans"/>
              </a:rPr>
              <a:t>και </a:t>
            </a:r>
            <a:r>
              <a:rPr sz="1200" spc="10" dirty="0">
                <a:solidFill>
                  <a:srgbClr val="4A4B4C"/>
                </a:solidFill>
                <a:latin typeface="Noto Sans"/>
                <a:cs typeface="Noto Sans"/>
              </a:rPr>
              <a:t>προβληματισμό (Αρβανίτη,</a:t>
            </a:r>
            <a:r>
              <a:rPr sz="1200" spc="155" dirty="0">
                <a:solidFill>
                  <a:srgbClr val="4A4B4C"/>
                </a:solidFill>
                <a:latin typeface="Noto Sans"/>
                <a:cs typeface="Noto Sans"/>
              </a:rPr>
              <a:t> </a:t>
            </a:r>
            <a:r>
              <a:rPr sz="1200" spc="15" dirty="0">
                <a:solidFill>
                  <a:srgbClr val="4A4B4C"/>
                </a:solidFill>
                <a:latin typeface="Noto Sans"/>
                <a:cs typeface="Noto Sans"/>
              </a:rPr>
              <a:t>2014).</a:t>
            </a:r>
            <a:endParaRPr sz="1200" dirty="0">
              <a:latin typeface="Noto Sans"/>
              <a:cs typeface="Noto Sans"/>
            </a:endParaRPr>
          </a:p>
        </p:txBody>
      </p:sp>
      <p:sp>
        <p:nvSpPr>
          <p:cNvPr id="5" name="object 5"/>
          <p:cNvSpPr txBox="1"/>
          <p:nvPr/>
        </p:nvSpPr>
        <p:spPr>
          <a:xfrm>
            <a:off x="739051" y="8204314"/>
            <a:ext cx="6082030" cy="986232"/>
          </a:xfrm>
          <a:prstGeom prst="rect">
            <a:avLst/>
          </a:prstGeom>
          <a:ln w="38100">
            <a:solidFill>
              <a:srgbClr val="00A28B"/>
            </a:solidFill>
          </a:ln>
        </p:spPr>
        <p:txBody>
          <a:bodyPr vert="horz" wrap="square" lIns="0" tIns="226695" rIns="0" bIns="0" rtlCol="0">
            <a:spAutoFit/>
          </a:bodyPr>
          <a:lstStyle/>
          <a:p>
            <a:pPr marL="454025" marR="650875">
              <a:lnSpc>
                <a:spcPct val="104200"/>
              </a:lnSpc>
              <a:spcBef>
                <a:spcPts val="1785"/>
              </a:spcBef>
            </a:pPr>
            <a:r>
              <a:rPr sz="1600" b="1" spc="-65" dirty="0">
                <a:solidFill>
                  <a:srgbClr val="049F86"/>
                </a:solidFill>
                <a:latin typeface="Noto Sans"/>
                <a:cs typeface="Noto Sans"/>
              </a:rPr>
              <a:t>“</a:t>
            </a:r>
            <a:r>
              <a:rPr lang="el-GR" sz="1600" b="1" spc="-65" dirty="0">
                <a:solidFill>
                  <a:srgbClr val="049F86"/>
                </a:solidFill>
                <a:latin typeface="Noto Sans"/>
                <a:cs typeface="Noto Sans"/>
              </a:rPr>
              <a:t>ΟΙ </a:t>
            </a:r>
            <a:r>
              <a:rPr sz="1600" b="1" spc="-65" dirty="0">
                <a:solidFill>
                  <a:srgbClr val="049F86"/>
                </a:solidFill>
                <a:latin typeface="Noto Sans"/>
                <a:cs typeface="Noto Sans"/>
              </a:rPr>
              <a:t>ΠΌΛΊΤΊΣΜΌΊ </a:t>
            </a:r>
            <a:r>
              <a:rPr sz="1600" b="1" spc="25" dirty="0">
                <a:solidFill>
                  <a:srgbClr val="049F86"/>
                </a:solidFill>
                <a:latin typeface="Noto Sans"/>
                <a:cs typeface="Noto Sans"/>
              </a:rPr>
              <a:t>ΔΕΝ </a:t>
            </a:r>
            <a:r>
              <a:rPr sz="1600" b="1" spc="-35" dirty="0">
                <a:solidFill>
                  <a:srgbClr val="049F86"/>
                </a:solidFill>
                <a:latin typeface="Noto Sans"/>
                <a:cs typeface="Noto Sans"/>
              </a:rPr>
              <a:t>ΜΠΌΡΌΎΝ </a:t>
            </a:r>
            <a:r>
              <a:rPr sz="1600" b="1" spc="45" dirty="0">
                <a:solidFill>
                  <a:srgbClr val="049F86"/>
                </a:solidFill>
                <a:latin typeface="Noto Sans"/>
                <a:cs typeface="Noto Sans"/>
              </a:rPr>
              <a:t>ΝΑ </a:t>
            </a:r>
            <a:r>
              <a:rPr sz="1600" b="1" spc="-60" dirty="0">
                <a:solidFill>
                  <a:srgbClr val="049F86"/>
                </a:solidFill>
                <a:latin typeface="Noto Sans"/>
                <a:cs typeface="Noto Sans"/>
              </a:rPr>
              <a:t>ΚΡΊΘΌΎΝ </a:t>
            </a:r>
            <a:r>
              <a:rPr sz="1600" b="1" dirty="0">
                <a:solidFill>
                  <a:srgbClr val="049F86"/>
                </a:solidFill>
                <a:latin typeface="Noto Sans"/>
                <a:cs typeface="Noto Sans"/>
              </a:rPr>
              <a:t>Η </a:t>
            </a:r>
            <a:r>
              <a:rPr sz="1600" b="1" spc="45" dirty="0">
                <a:solidFill>
                  <a:srgbClr val="049F86"/>
                </a:solidFill>
                <a:latin typeface="Noto Sans"/>
                <a:cs typeface="Noto Sans"/>
              </a:rPr>
              <a:t>ΝΑ  </a:t>
            </a:r>
            <a:r>
              <a:rPr sz="1600" b="1" spc="-40" dirty="0">
                <a:solidFill>
                  <a:srgbClr val="049F86"/>
                </a:solidFill>
                <a:latin typeface="Noto Sans"/>
                <a:cs typeface="Noto Sans"/>
              </a:rPr>
              <a:t>ΑΞΊΌΛΌΓΗΘΌΎΝ </a:t>
            </a:r>
            <a:r>
              <a:rPr sz="1600" b="1" spc="-10" dirty="0">
                <a:solidFill>
                  <a:srgbClr val="049F86"/>
                </a:solidFill>
                <a:latin typeface="Noto Sans"/>
                <a:cs typeface="Noto Sans"/>
              </a:rPr>
              <a:t>ΑΠΌ </a:t>
            </a:r>
            <a:r>
              <a:rPr sz="1600" b="1" spc="-60" dirty="0">
                <a:solidFill>
                  <a:srgbClr val="049F86"/>
                </a:solidFill>
                <a:latin typeface="Noto Sans"/>
                <a:cs typeface="Noto Sans"/>
              </a:rPr>
              <a:t>ΜΊΑ </a:t>
            </a:r>
            <a:r>
              <a:rPr sz="1600" b="1" spc="-70" dirty="0">
                <a:solidFill>
                  <a:srgbClr val="049F86"/>
                </a:solidFill>
                <a:latin typeface="Noto Sans"/>
                <a:cs typeface="Noto Sans"/>
              </a:rPr>
              <a:t>ΕΝΊΑΊΑ </a:t>
            </a:r>
            <a:r>
              <a:rPr sz="1600" b="1" dirty="0">
                <a:solidFill>
                  <a:srgbClr val="049F86"/>
                </a:solidFill>
                <a:latin typeface="Noto Sans"/>
                <a:cs typeface="Noto Sans"/>
              </a:rPr>
              <a:t>Η </a:t>
            </a:r>
            <a:r>
              <a:rPr sz="1600" b="1" spc="-20" dirty="0">
                <a:solidFill>
                  <a:srgbClr val="049F86"/>
                </a:solidFill>
                <a:latin typeface="Noto Sans"/>
                <a:cs typeface="Noto Sans"/>
              </a:rPr>
              <a:t>ΑΠΌΛΎΤΗ  </a:t>
            </a:r>
            <a:r>
              <a:rPr sz="1600" b="1" spc="-50" dirty="0">
                <a:solidFill>
                  <a:srgbClr val="049F86"/>
                </a:solidFill>
                <a:latin typeface="Noto Sans"/>
                <a:cs typeface="Noto Sans"/>
              </a:rPr>
              <a:t>ΗΘΊΚΗ </a:t>
            </a:r>
            <a:r>
              <a:rPr sz="1600" b="1" dirty="0">
                <a:solidFill>
                  <a:srgbClr val="049F86"/>
                </a:solidFill>
                <a:latin typeface="Noto Sans"/>
                <a:cs typeface="Noto Sans"/>
              </a:rPr>
              <a:t>Η </a:t>
            </a:r>
            <a:r>
              <a:rPr sz="1600" b="1" spc="-50" dirty="0">
                <a:solidFill>
                  <a:srgbClr val="049F86"/>
                </a:solidFill>
                <a:latin typeface="Noto Sans"/>
                <a:cs typeface="Noto Sans"/>
              </a:rPr>
              <a:t>ΗΘΊΚΗ</a:t>
            </a:r>
            <a:r>
              <a:rPr sz="1600" b="1" spc="40" dirty="0">
                <a:solidFill>
                  <a:srgbClr val="049F86"/>
                </a:solidFill>
                <a:latin typeface="Noto Sans"/>
                <a:cs typeface="Noto Sans"/>
              </a:rPr>
              <a:t> </a:t>
            </a:r>
            <a:r>
              <a:rPr sz="1600" b="1" spc="-25" dirty="0">
                <a:solidFill>
                  <a:srgbClr val="049F86"/>
                </a:solidFill>
                <a:latin typeface="Noto Sans"/>
                <a:cs typeface="Noto Sans"/>
              </a:rPr>
              <a:t>ΠΡΌΌΠΤΊΚΗ.“</a:t>
            </a:r>
            <a:endParaRPr sz="1600" dirty="0">
              <a:latin typeface="Noto Sans"/>
              <a:cs typeface="Noto San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299" y="1019797"/>
            <a:ext cx="5649595" cy="689932"/>
          </a:xfrm>
          <a:prstGeom prst="rect">
            <a:avLst/>
          </a:prstGeom>
        </p:spPr>
        <p:txBody>
          <a:bodyPr vert="horz" wrap="square" lIns="0" tIns="12700" rIns="0" bIns="0" rtlCol="0">
            <a:spAutoFit/>
          </a:bodyPr>
          <a:lstStyle/>
          <a:p>
            <a:pPr marL="12700">
              <a:lnSpc>
                <a:spcPct val="100000"/>
              </a:lnSpc>
              <a:spcBef>
                <a:spcPts val="100"/>
              </a:spcBef>
            </a:pPr>
            <a:r>
              <a:rPr sz="2200" spc="145" dirty="0" err="1">
                <a:solidFill>
                  <a:srgbClr val="4A4B4C"/>
                </a:solidFill>
              </a:rPr>
              <a:t>Δι</a:t>
            </a:r>
            <a:r>
              <a:rPr sz="2200" spc="145" dirty="0">
                <a:solidFill>
                  <a:srgbClr val="4A4B4C"/>
                </a:solidFill>
              </a:rPr>
              <a:t>απολιτσμικ</a:t>
            </a:r>
            <a:r>
              <a:rPr lang="el-GR" sz="2200" spc="145" dirty="0" err="1">
                <a:solidFill>
                  <a:srgbClr val="4A4B4C"/>
                </a:solidFill>
              </a:rPr>
              <a:t>ος</a:t>
            </a:r>
            <a:r>
              <a:rPr sz="2200" spc="145" dirty="0">
                <a:solidFill>
                  <a:srgbClr val="4A4B4C"/>
                </a:solidFill>
              </a:rPr>
              <a:t> </a:t>
            </a:r>
            <a:r>
              <a:rPr lang="el-GR" sz="2200" spc="145" dirty="0" err="1">
                <a:solidFill>
                  <a:srgbClr val="4A4B4C"/>
                </a:solidFill>
              </a:rPr>
              <a:t>Διαμ</a:t>
            </a:r>
            <a:r>
              <a:rPr sz="2200" spc="165" dirty="0" err="1">
                <a:solidFill>
                  <a:srgbClr val="4A4B4C"/>
                </a:solidFill>
              </a:rPr>
              <a:t>εσολ</a:t>
            </a:r>
            <a:r>
              <a:rPr sz="2200" spc="165" dirty="0">
                <a:solidFill>
                  <a:srgbClr val="4A4B4C"/>
                </a:solidFill>
              </a:rPr>
              <a:t>αβη</a:t>
            </a:r>
            <a:r>
              <a:rPr lang="el-GR" sz="2200" spc="165" dirty="0">
                <a:solidFill>
                  <a:srgbClr val="4A4B4C"/>
                </a:solidFill>
              </a:rPr>
              <a:t>της</a:t>
            </a:r>
            <a:r>
              <a:rPr sz="2200" spc="165" dirty="0">
                <a:solidFill>
                  <a:srgbClr val="4A4B4C"/>
                </a:solidFill>
              </a:rPr>
              <a:t>:</a:t>
            </a:r>
            <a:r>
              <a:rPr sz="2200" spc="114" dirty="0">
                <a:solidFill>
                  <a:srgbClr val="4A4B4C"/>
                </a:solidFill>
              </a:rPr>
              <a:t> </a:t>
            </a:r>
            <a:r>
              <a:rPr sz="2200" spc="210" dirty="0">
                <a:solidFill>
                  <a:srgbClr val="4A4B4C"/>
                </a:solidFill>
              </a:rPr>
              <a:t>Προφίλ</a:t>
            </a:r>
            <a:endParaRPr sz="2200" dirty="0"/>
          </a:p>
        </p:txBody>
      </p:sp>
      <p:grpSp>
        <p:nvGrpSpPr>
          <p:cNvPr id="3" name="object 3"/>
          <p:cNvGrpSpPr/>
          <p:nvPr/>
        </p:nvGrpSpPr>
        <p:grpSpPr>
          <a:xfrm>
            <a:off x="1167104" y="1612201"/>
            <a:ext cx="5226050" cy="4153535"/>
            <a:chOff x="1167104" y="1612201"/>
            <a:chExt cx="5226050" cy="4153535"/>
          </a:xfrm>
        </p:grpSpPr>
        <p:sp>
          <p:nvSpPr>
            <p:cNvPr id="4" name="object 4"/>
            <p:cNvSpPr/>
            <p:nvPr/>
          </p:nvSpPr>
          <p:spPr>
            <a:xfrm>
              <a:off x="1177582" y="1945284"/>
              <a:ext cx="5203825" cy="3810000"/>
            </a:xfrm>
            <a:custGeom>
              <a:avLst/>
              <a:gdLst/>
              <a:ahLst/>
              <a:cxnLst/>
              <a:rect l="l" t="t" r="r" b="b"/>
              <a:pathLst>
                <a:path w="5203825" h="3810000">
                  <a:moveTo>
                    <a:pt x="5203215" y="2681249"/>
                  </a:moveTo>
                  <a:lnTo>
                    <a:pt x="5203215" y="102171"/>
                  </a:lnTo>
                  <a:lnTo>
                    <a:pt x="5195186" y="62397"/>
                  </a:lnTo>
                  <a:lnTo>
                    <a:pt x="5173289" y="29921"/>
                  </a:lnTo>
                  <a:lnTo>
                    <a:pt x="5140812" y="8027"/>
                  </a:lnTo>
                  <a:lnTo>
                    <a:pt x="5101043" y="0"/>
                  </a:lnTo>
                  <a:lnTo>
                    <a:pt x="102158" y="0"/>
                  </a:lnTo>
                  <a:lnTo>
                    <a:pt x="62391" y="8027"/>
                  </a:lnTo>
                  <a:lnTo>
                    <a:pt x="29919" y="29921"/>
                  </a:lnTo>
                  <a:lnTo>
                    <a:pt x="8027" y="62397"/>
                  </a:lnTo>
                  <a:lnTo>
                    <a:pt x="0" y="102171"/>
                  </a:lnTo>
                  <a:lnTo>
                    <a:pt x="0" y="3707599"/>
                  </a:lnTo>
                  <a:lnTo>
                    <a:pt x="8027" y="3747368"/>
                  </a:lnTo>
                  <a:lnTo>
                    <a:pt x="29919" y="3779845"/>
                  </a:lnTo>
                  <a:lnTo>
                    <a:pt x="62391" y="3801742"/>
                  </a:lnTo>
                  <a:lnTo>
                    <a:pt x="102158" y="3809771"/>
                  </a:lnTo>
                  <a:lnTo>
                    <a:pt x="5101043" y="3809771"/>
                  </a:lnTo>
                  <a:lnTo>
                    <a:pt x="5140812" y="3801742"/>
                  </a:lnTo>
                  <a:lnTo>
                    <a:pt x="5173289" y="3779845"/>
                  </a:lnTo>
                  <a:lnTo>
                    <a:pt x="5195186" y="3747368"/>
                  </a:lnTo>
                  <a:lnTo>
                    <a:pt x="5203215" y="3707599"/>
                  </a:lnTo>
                  <a:lnTo>
                    <a:pt x="5203215" y="2618486"/>
                  </a:lnTo>
                </a:path>
              </a:pathLst>
            </a:custGeom>
            <a:ln w="20574">
              <a:solidFill>
                <a:srgbClr val="4A4B4C"/>
              </a:solidFill>
            </a:ln>
          </p:spPr>
          <p:txBody>
            <a:bodyPr wrap="square" lIns="0" tIns="0" rIns="0" bIns="0" rtlCol="0"/>
            <a:lstStyle/>
            <a:p>
              <a:endParaRPr/>
            </a:p>
          </p:txBody>
        </p:sp>
        <p:sp>
          <p:nvSpPr>
            <p:cNvPr id="5" name="object 5"/>
            <p:cNvSpPr/>
            <p:nvPr/>
          </p:nvSpPr>
          <p:spPr>
            <a:xfrm>
              <a:off x="3093326" y="1622679"/>
              <a:ext cx="1260475" cy="880110"/>
            </a:xfrm>
            <a:custGeom>
              <a:avLst/>
              <a:gdLst/>
              <a:ahLst/>
              <a:cxnLst/>
              <a:rect l="l" t="t" r="r" b="b"/>
              <a:pathLst>
                <a:path w="1260475" h="880110">
                  <a:moveTo>
                    <a:pt x="1174343" y="326123"/>
                  </a:moveTo>
                  <a:lnTo>
                    <a:pt x="85699" y="326123"/>
                  </a:lnTo>
                  <a:lnTo>
                    <a:pt x="52340" y="332859"/>
                  </a:lnTo>
                  <a:lnTo>
                    <a:pt x="25099" y="351229"/>
                  </a:lnTo>
                  <a:lnTo>
                    <a:pt x="6734" y="378474"/>
                  </a:lnTo>
                  <a:lnTo>
                    <a:pt x="0" y="411835"/>
                  </a:lnTo>
                  <a:lnTo>
                    <a:pt x="0" y="768553"/>
                  </a:lnTo>
                  <a:lnTo>
                    <a:pt x="8716" y="811740"/>
                  </a:lnTo>
                  <a:lnTo>
                    <a:pt x="32486" y="847005"/>
                  </a:lnTo>
                  <a:lnTo>
                    <a:pt x="67744" y="870782"/>
                  </a:lnTo>
                  <a:lnTo>
                    <a:pt x="110921" y="879500"/>
                  </a:lnTo>
                  <a:lnTo>
                    <a:pt x="1149096" y="879500"/>
                  </a:lnTo>
                  <a:lnTo>
                    <a:pt x="1192280" y="870782"/>
                  </a:lnTo>
                  <a:lnTo>
                    <a:pt x="1227542" y="847005"/>
                  </a:lnTo>
                  <a:lnTo>
                    <a:pt x="1251314" y="811740"/>
                  </a:lnTo>
                  <a:lnTo>
                    <a:pt x="1260030" y="768553"/>
                  </a:lnTo>
                  <a:lnTo>
                    <a:pt x="1260030" y="411835"/>
                  </a:lnTo>
                  <a:lnTo>
                    <a:pt x="1253296" y="378474"/>
                  </a:lnTo>
                  <a:lnTo>
                    <a:pt x="1234932" y="351229"/>
                  </a:lnTo>
                  <a:lnTo>
                    <a:pt x="1207695" y="332859"/>
                  </a:lnTo>
                  <a:lnTo>
                    <a:pt x="1174343" y="326123"/>
                  </a:lnTo>
                  <a:close/>
                </a:path>
                <a:path w="1260475" h="880110">
                  <a:moveTo>
                    <a:pt x="630008" y="0"/>
                  </a:moveTo>
                  <a:lnTo>
                    <a:pt x="584556" y="3335"/>
                  </a:lnTo>
                  <a:lnTo>
                    <a:pt x="541174" y="13024"/>
                  </a:lnTo>
                  <a:lnTo>
                    <a:pt x="500339" y="28591"/>
                  </a:lnTo>
                  <a:lnTo>
                    <a:pt x="462526" y="49560"/>
                  </a:lnTo>
                  <a:lnTo>
                    <a:pt x="428211" y="75454"/>
                  </a:lnTo>
                  <a:lnTo>
                    <a:pt x="397871" y="105798"/>
                  </a:lnTo>
                  <a:lnTo>
                    <a:pt x="371980" y="140116"/>
                  </a:lnTo>
                  <a:lnTo>
                    <a:pt x="351014" y="177932"/>
                  </a:lnTo>
                  <a:lnTo>
                    <a:pt x="335450" y="218769"/>
                  </a:lnTo>
                  <a:lnTo>
                    <a:pt x="325762" y="262153"/>
                  </a:lnTo>
                  <a:lnTo>
                    <a:pt x="322427" y="307606"/>
                  </a:lnTo>
                  <a:lnTo>
                    <a:pt x="322427" y="326123"/>
                  </a:lnTo>
                  <a:lnTo>
                    <a:pt x="937615" y="326123"/>
                  </a:lnTo>
                  <a:lnTo>
                    <a:pt x="937615" y="307606"/>
                  </a:lnTo>
                  <a:lnTo>
                    <a:pt x="934280" y="262153"/>
                  </a:lnTo>
                  <a:lnTo>
                    <a:pt x="924591" y="218769"/>
                  </a:lnTo>
                  <a:lnTo>
                    <a:pt x="909026" y="177932"/>
                  </a:lnTo>
                  <a:lnTo>
                    <a:pt x="888058" y="140116"/>
                  </a:lnTo>
                  <a:lnTo>
                    <a:pt x="862165" y="105798"/>
                  </a:lnTo>
                  <a:lnTo>
                    <a:pt x="831822" y="75454"/>
                  </a:lnTo>
                  <a:lnTo>
                    <a:pt x="797504" y="49560"/>
                  </a:lnTo>
                  <a:lnTo>
                    <a:pt x="759688" y="28591"/>
                  </a:lnTo>
                  <a:lnTo>
                    <a:pt x="718850" y="13024"/>
                  </a:lnTo>
                  <a:lnTo>
                    <a:pt x="675465" y="3335"/>
                  </a:lnTo>
                  <a:lnTo>
                    <a:pt x="630008" y="0"/>
                  </a:lnTo>
                  <a:close/>
                </a:path>
              </a:pathLst>
            </a:custGeom>
            <a:solidFill>
              <a:srgbClr val="FFFFFF"/>
            </a:solidFill>
          </p:spPr>
          <p:txBody>
            <a:bodyPr wrap="square" lIns="0" tIns="0" rIns="0" bIns="0" rtlCol="0"/>
            <a:lstStyle/>
            <a:p>
              <a:endParaRPr/>
            </a:p>
          </p:txBody>
        </p:sp>
        <p:sp>
          <p:nvSpPr>
            <p:cNvPr id="6" name="object 6"/>
            <p:cNvSpPr/>
            <p:nvPr/>
          </p:nvSpPr>
          <p:spPr>
            <a:xfrm>
              <a:off x="3093326" y="1622679"/>
              <a:ext cx="1260475" cy="880110"/>
            </a:xfrm>
            <a:custGeom>
              <a:avLst/>
              <a:gdLst/>
              <a:ahLst/>
              <a:cxnLst/>
              <a:rect l="l" t="t" r="r" b="b"/>
              <a:pathLst>
                <a:path w="1260475" h="880110">
                  <a:moveTo>
                    <a:pt x="937615" y="326123"/>
                  </a:moveTo>
                  <a:lnTo>
                    <a:pt x="937615" y="307606"/>
                  </a:lnTo>
                  <a:lnTo>
                    <a:pt x="934280" y="262153"/>
                  </a:lnTo>
                  <a:lnTo>
                    <a:pt x="924591" y="218769"/>
                  </a:lnTo>
                  <a:lnTo>
                    <a:pt x="909026" y="177932"/>
                  </a:lnTo>
                  <a:lnTo>
                    <a:pt x="888058" y="140116"/>
                  </a:lnTo>
                  <a:lnTo>
                    <a:pt x="862165" y="105798"/>
                  </a:lnTo>
                  <a:lnTo>
                    <a:pt x="831822" y="75454"/>
                  </a:lnTo>
                  <a:lnTo>
                    <a:pt x="797504" y="49560"/>
                  </a:lnTo>
                  <a:lnTo>
                    <a:pt x="759688" y="28591"/>
                  </a:lnTo>
                  <a:lnTo>
                    <a:pt x="718850" y="13024"/>
                  </a:lnTo>
                  <a:lnTo>
                    <a:pt x="675465" y="3335"/>
                  </a:lnTo>
                  <a:lnTo>
                    <a:pt x="630008" y="0"/>
                  </a:lnTo>
                  <a:lnTo>
                    <a:pt x="584556" y="3335"/>
                  </a:lnTo>
                  <a:lnTo>
                    <a:pt x="541174" y="13024"/>
                  </a:lnTo>
                  <a:lnTo>
                    <a:pt x="500339" y="28591"/>
                  </a:lnTo>
                  <a:lnTo>
                    <a:pt x="462526" y="49560"/>
                  </a:lnTo>
                  <a:lnTo>
                    <a:pt x="428211" y="75454"/>
                  </a:lnTo>
                  <a:lnTo>
                    <a:pt x="397871" y="105798"/>
                  </a:lnTo>
                  <a:lnTo>
                    <a:pt x="371980" y="140116"/>
                  </a:lnTo>
                  <a:lnTo>
                    <a:pt x="351014" y="177932"/>
                  </a:lnTo>
                  <a:lnTo>
                    <a:pt x="335450" y="218769"/>
                  </a:lnTo>
                  <a:lnTo>
                    <a:pt x="325762" y="262153"/>
                  </a:lnTo>
                  <a:lnTo>
                    <a:pt x="322427" y="307606"/>
                  </a:lnTo>
                  <a:lnTo>
                    <a:pt x="322427" y="326123"/>
                  </a:lnTo>
                </a:path>
                <a:path w="1260475" h="880110">
                  <a:moveTo>
                    <a:pt x="0" y="411835"/>
                  </a:moveTo>
                  <a:lnTo>
                    <a:pt x="0" y="768553"/>
                  </a:lnTo>
                  <a:lnTo>
                    <a:pt x="8716" y="811740"/>
                  </a:lnTo>
                  <a:lnTo>
                    <a:pt x="32486" y="847005"/>
                  </a:lnTo>
                  <a:lnTo>
                    <a:pt x="67744" y="870782"/>
                  </a:lnTo>
                  <a:lnTo>
                    <a:pt x="110921" y="879500"/>
                  </a:lnTo>
                  <a:lnTo>
                    <a:pt x="1149096" y="879500"/>
                  </a:lnTo>
                  <a:lnTo>
                    <a:pt x="1192280" y="870782"/>
                  </a:lnTo>
                  <a:lnTo>
                    <a:pt x="1227542" y="847005"/>
                  </a:lnTo>
                  <a:lnTo>
                    <a:pt x="1251314" y="811740"/>
                  </a:lnTo>
                  <a:lnTo>
                    <a:pt x="1260030" y="768553"/>
                  </a:lnTo>
                  <a:lnTo>
                    <a:pt x="1260030" y="411835"/>
                  </a:lnTo>
                  <a:lnTo>
                    <a:pt x="1253296" y="378474"/>
                  </a:lnTo>
                  <a:lnTo>
                    <a:pt x="1234932" y="351229"/>
                  </a:lnTo>
                  <a:lnTo>
                    <a:pt x="1207695" y="332859"/>
                  </a:lnTo>
                  <a:lnTo>
                    <a:pt x="1174343" y="326123"/>
                  </a:lnTo>
                  <a:lnTo>
                    <a:pt x="85699" y="326123"/>
                  </a:lnTo>
                  <a:lnTo>
                    <a:pt x="52340" y="332859"/>
                  </a:lnTo>
                  <a:lnTo>
                    <a:pt x="25099" y="351229"/>
                  </a:lnTo>
                  <a:lnTo>
                    <a:pt x="6734" y="378474"/>
                  </a:lnTo>
                  <a:lnTo>
                    <a:pt x="0" y="411835"/>
                  </a:lnTo>
                  <a:close/>
                </a:path>
              </a:pathLst>
            </a:custGeom>
            <a:ln w="20574">
              <a:solidFill>
                <a:srgbClr val="4A4B4C"/>
              </a:solidFill>
            </a:ln>
          </p:spPr>
          <p:txBody>
            <a:bodyPr wrap="square" lIns="0" tIns="0" rIns="0" bIns="0" rtlCol="0"/>
            <a:lstStyle/>
            <a:p>
              <a:endParaRPr/>
            </a:p>
          </p:txBody>
        </p:sp>
        <p:sp>
          <p:nvSpPr>
            <p:cNvPr id="7" name="object 7"/>
            <p:cNvSpPr/>
            <p:nvPr/>
          </p:nvSpPr>
          <p:spPr>
            <a:xfrm>
              <a:off x="1167295" y="2104199"/>
              <a:ext cx="5225415" cy="729615"/>
            </a:xfrm>
            <a:custGeom>
              <a:avLst/>
              <a:gdLst/>
              <a:ahLst/>
              <a:cxnLst/>
              <a:rect l="l" t="t" r="r" b="b"/>
              <a:pathLst>
                <a:path w="5225415" h="729614">
                  <a:moveTo>
                    <a:pt x="5225402" y="0"/>
                  </a:moveTo>
                  <a:lnTo>
                    <a:pt x="0" y="0"/>
                  </a:lnTo>
                  <a:lnTo>
                    <a:pt x="0" y="729005"/>
                  </a:lnTo>
                  <a:lnTo>
                    <a:pt x="5225402" y="729005"/>
                  </a:lnTo>
                  <a:lnTo>
                    <a:pt x="5225402" y="0"/>
                  </a:lnTo>
                  <a:close/>
                </a:path>
              </a:pathLst>
            </a:custGeom>
            <a:solidFill>
              <a:srgbClr val="049F86"/>
            </a:solidFill>
          </p:spPr>
          <p:txBody>
            <a:bodyPr wrap="square" lIns="0" tIns="0" rIns="0" bIns="0" rtlCol="0"/>
            <a:lstStyle/>
            <a:p>
              <a:endParaRPr/>
            </a:p>
          </p:txBody>
        </p:sp>
        <p:sp>
          <p:nvSpPr>
            <p:cNvPr id="8" name="object 8"/>
            <p:cNvSpPr/>
            <p:nvPr/>
          </p:nvSpPr>
          <p:spPr>
            <a:xfrm>
              <a:off x="1167297" y="2808503"/>
              <a:ext cx="5225415" cy="24765"/>
            </a:xfrm>
            <a:custGeom>
              <a:avLst/>
              <a:gdLst/>
              <a:ahLst/>
              <a:cxnLst/>
              <a:rect l="l" t="t" r="r" b="b"/>
              <a:pathLst>
                <a:path w="5225415" h="24764">
                  <a:moveTo>
                    <a:pt x="0" y="24688"/>
                  </a:moveTo>
                  <a:lnTo>
                    <a:pt x="5225402" y="24688"/>
                  </a:lnTo>
                  <a:lnTo>
                    <a:pt x="5225402" y="0"/>
                  </a:lnTo>
                  <a:lnTo>
                    <a:pt x="0" y="0"/>
                  </a:lnTo>
                  <a:lnTo>
                    <a:pt x="0" y="24688"/>
                  </a:lnTo>
                  <a:close/>
                </a:path>
              </a:pathLst>
            </a:custGeom>
            <a:solidFill>
              <a:srgbClr val="BCBEC0"/>
            </a:solidFill>
          </p:spPr>
          <p:txBody>
            <a:bodyPr wrap="square" lIns="0" tIns="0" rIns="0" bIns="0" rtlCol="0"/>
            <a:lstStyle/>
            <a:p>
              <a:endParaRPr/>
            </a:p>
          </p:txBody>
        </p:sp>
      </p:grpSp>
      <p:sp>
        <p:nvSpPr>
          <p:cNvPr id="9" name="object 9"/>
          <p:cNvSpPr txBox="1"/>
          <p:nvPr/>
        </p:nvSpPr>
        <p:spPr>
          <a:xfrm>
            <a:off x="1187869" y="2236279"/>
            <a:ext cx="5182870" cy="482600"/>
          </a:xfrm>
          <a:prstGeom prst="rect">
            <a:avLst/>
          </a:prstGeom>
        </p:spPr>
        <p:txBody>
          <a:bodyPr vert="horz" wrap="square" lIns="0" tIns="12700" rIns="0" bIns="0" rtlCol="0">
            <a:spAutoFit/>
          </a:bodyPr>
          <a:lstStyle/>
          <a:p>
            <a:pPr marL="895985" marR="886460" algn="ctr">
              <a:lnSpc>
                <a:spcPct val="100000"/>
              </a:lnSpc>
              <a:spcBef>
                <a:spcPts val="100"/>
              </a:spcBef>
            </a:pPr>
            <a:r>
              <a:rPr sz="1000" b="1" spc="40" dirty="0">
                <a:solidFill>
                  <a:srgbClr val="FFFFFF"/>
                </a:solidFill>
                <a:latin typeface="Arial"/>
                <a:cs typeface="Arial"/>
              </a:rPr>
              <a:t>ΓΙΑ </a:t>
            </a:r>
            <a:r>
              <a:rPr sz="1000" b="1" spc="140" dirty="0">
                <a:solidFill>
                  <a:srgbClr val="FFFFFF"/>
                </a:solidFill>
                <a:latin typeface="Arial"/>
                <a:cs typeface="Arial"/>
              </a:rPr>
              <a:t>ΝΑ </a:t>
            </a:r>
            <a:r>
              <a:rPr sz="1000" b="1" spc="80" dirty="0">
                <a:solidFill>
                  <a:srgbClr val="FFFFFF"/>
                </a:solidFill>
                <a:latin typeface="Arial"/>
                <a:cs typeface="Arial"/>
              </a:rPr>
              <a:t>ΕΙΝΑΙ </a:t>
            </a:r>
            <a:r>
              <a:rPr sz="1000" b="1" spc="125" dirty="0">
                <a:solidFill>
                  <a:srgbClr val="FFFFFF"/>
                </a:solidFill>
                <a:latin typeface="Arial"/>
                <a:cs typeface="Arial"/>
              </a:rPr>
              <a:t>ΚΑΠΟΙΟΣ </a:t>
            </a:r>
            <a:r>
              <a:rPr sz="1000" b="1" spc="110" dirty="0">
                <a:solidFill>
                  <a:srgbClr val="FFFFFF"/>
                </a:solidFill>
                <a:latin typeface="Arial"/>
                <a:cs typeface="Arial"/>
              </a:rPr>
              <a:t>ΔΙΑΠΟΛΙΤΙΣΜΙΚΟΣ  </a:t>
            </a:r>
            <a:r>
              <a:rPr sz="1000" b="1" spc="95" dirty="0">
                <a:solidFill>
                  <a:srgbClr val="FFFFFF"/>
                </a:solidFill>
                <a:latin typeface="Arial"/>
                <a:cs typeface="Arial"/>
              </a:rPr>
              <a:t>ΔΙΑΜΕΣΟΛΑΒΗΤΗΣ, </a:t>
            </a:r>
            <a:r>
              <a:rPr sz="1000" b="1" spc="105" dirty="0">
                <a:solidFill>
                  <a:srgbClr val="FFFFFF"/>
                </a:solidFill>
                <a:latin typeface="Arial"/>
                <a:cs typeface="Arial"/>
              </a:rPr>
              <a:t>ΘΑ </a:t>
            </a:r>
            <a:r>
              <a:rPr sz="1000" b="1" spc="35" dirty="0">
                <a:solidFill>
                  <a:srgbClr val="FFFFFF"/>
                </a:solidFill>
                <a:latin typeface="Arial"/>
                <a:cs typeface="Arial"/>
              </a:rPr>
              <a:t>ΠΡΕΠΕΙ </a:t>
            </a:r>
            <a:r>
              <a:rPr sz="1000" b="1" spc="140" dirty="0">
                <a:solidFill>
                  <a:srgbClr val="FFFFFF"/>
                </a:solidFill>
                <a:latin typeface="Arial"/>
                <a:cs typeface="Arial"/>
              </a:rPr>
              <a:t>ΝΑ </a:t>
            </a:r>
            <a:r>
              <a:rPr sz="1000" b="1" spc="35" dirty="0">
                <a:solidFill>
                  <a:srgbClr val="FFFFFF"/>
                </a:solidFill>
                <a:latin typeface="Arial"/>
                <a:cs typeface="Arial"/>
              </a:rPr>
              <a:t>ΔΙΑΘΕΤΕΙ </a:t>
            </a:r>
            <a:r>
              <a:rPr sz="1000" b="1" spc="-10" dirty="0">
                <a:solidFill>
                  <a:srgbClr val="FFFFFF"/>
                </a:solidFill>
                <a:latin typeface="Arial"/>
                <a:cs typeface="Arial"/>
              </a:rPr>
              <a:t>ΤΑ  </a:t>
            </a:r>
            <a:r>
              <a:rPr sz="1000" b="1" spc="110" dirty="0">
                <a:solidFill>
                  <a:srgbClr val="FFFFFF"/>
                </a:solidFill>
                <a:latin typeface="Arial"/>
                <a:cs typeface="Arial"/>
              </a:rPr>
              <a:t>ΠΑΡΑΠΑΝΩ </a:t>
            </a:r>
            <a:r>
              <a:rPr sz="1000" b="1" spc="105" dirty="0">
                <a:solidFill>
                  <a:srgbClr val="FFFFFF"/>
                </a:solidFill>
                <a:latin typeface="Arial"/>
                <a:cs typeface="Arial"/>
              </a:rPr>
              <a:t>ΠΡΟΣΟΝΤΑ </a:t>
            </a:r>
            <a:r>
              <a:rPr sz="1000" spc="-20" dirty="0">
                <a:solidFill>
                  <a:srgbClr val="FFFFFF"/>
                </a:solidFill>
                <a:latin typeface="Arial"/>
                <a:cs typeface="Arial"/>
              </a:rPr>
              <a:t>(VALERO-GARCÉS,</a:t>
            </a:r>
            <a:r>
              <a:rPr sz="1000" spc="25" dirty="0">
                <a:solidFill>
                  <a:srgbClr val="FFFFFF"/>
                </a:solidFill>
                <a:latin typeface="Arial"/>
                <a:cs typeface="Arial"/>
              </a:rPr>
              <a:t> </a:t>
            </a:r>
            <a:r>
              <a:rPr sz="1000" spc="40" dirty="0">
                <a:solidFill>
                  <a:srgbClr val="FFFFFF"/>
                </a:solidFill>
                <a:latin typeface="Arial"/>
                <a:cs typeface="Arial"/>
              </a:rPr>
              <a:t>2014):</a:t>
            </a:r>
            <a:endParaRPr sz="1000">
              <a:latin typeface="Arial"/>
              <a:cs typeface="Arial"/>
            </a:endParaRPr>
          </a:p>
        </p:txBody>
      </p:sp>
      <p:grpSp>
        <p:nvGrpSpPr>
          <p:cNvPr id="10" name="object 10"/>
          <p:cNvGrpSpPr/>
          <p:nvPr/>
        </p:nvGrpSpPr>
        <p:grpSpPr>
          <a:xfrm>
            <a:off x="1483652" y="3105709"/>
            <a:ext cx="4592955" cy="2450465"/>
            <a:chOff x="1483652" y="3105709"/>
            <a:chExt cx="4592955" cy="2450465"/>
          </a:xfrm>
        </p:grpSpPr>
        <p:sp>
          <p:nvSpPr>
            <p:cNvPr id="11" name="object 11"/>
            <p:cNvSpPr/>
            <p:nvPr/>
          </p:nvSpPr>
          <p:spPr>
            <a:xfrm>
              <a:off x="1483652" y="3368903"/>
              <a:ext cx="4592955" cy="2187575"/>
            </a:xfrm>
            <a:custGeom>
              <a:avLst/>
              <a:gdLst/>
              <a:ahLst/>
              <a:cxnLst/>
              <a:rect l="l" t="t" r="r" b="b"/>
              <a:pathLst>
                <a:path w="4592955" h="2187575">
                  <a:moveTo>
                    <a:pt x="4592688" y="1749590"/>
                  </a:moveTo>
                  <a:lnTo>
                    <a:pt x="3980345" y="1749590"/>
                  </a:lnTo>
                  <a:lnTo>
                    <a:pt x="0" y="1749590"/>
                  </a:lnTo>
                  <a:lnTo>
                    <a:pt x="0" y="2186990"/>
                  </a:lnTo>
                  <a:lnTo>
                    <a:pt x="3980332" y="2186990"/>
                  </a:lnTo>
                  <a:lnTo>
                    <a:pt x="4592688" y="2186990"/>
                  </a:lnTo>
                  <a:lnTo>
                    <a:pt x="4592688" y="1749590"/>
                  </a:lnTo>
                  <a:close/>
                </a:path>
                <a:path w="4592955" h="2187575">
                  <a:moveTo>
                    <a:pt x="4592688" y="874801"/>
                  </a:moveTo>
                  <a:lnTo>
                    <a:pt x="3980345" y="874801"/>
                  </a:lnTo>
                  <a:lnTo>
                    <a:pt x="0" y="874801"/>
                  </a:lnTo>
                  <a:lnTo>
                    <a:pt x="0" y="1312202"/>
                  </a:lnTo>
                  <a:lnTo>
                    <a:pt x="3980332" y="1312202"/>
                  </a:lnTo>
                  <a:lnTo>
                    <a:pt x="4592688" y="1312202"/>
                  </a:lnTo>
                  <a:lnTo>
                    <a:pt x="4592688" y="874801"/>
                  </a:lnTo>
                  <a:close/>
                </a:path>
                <a:path w="4592955" h="2187575">
                  <a:moveTo>
                    <a:pt x="4592688" y="0"/>
                  </a:moveTo>
                  <a:lnTo>
                    <a:pt x="3980345" y="0"/>
                  </a:lnTo>
                  <a:lnTo>
                    <a:pt x="0" y="0"/>
                  </a:lnTo>
                  <a:lnTo>
                    <a:pt x="0" y="437413"/>
                  </a:lnTo>
                  <a:lnTo>
                    <a:pt x="3980332" y="437413"/>
                  </a:lnTo>
                  <a:lnTo>
                    <a:pt x="4592688" y="437413"/>
                  </a:lnTo>
                  <a:lnTo>
                    <a:pt x="4592688" y="0"/>
                  </a:lnTo>
                  <a:close/>
                </a:path>
              </a:pathLst>
            </a:custGeom>
            <a:solidFill>
              <a:srgbClr val="F6F5F4"/>
            </a:solidFill>
          </p:spPr>
          <p:txBody>
            <a:bodyPr wrap="square" lIns="0" tIns="0" rIns="0" bIns="0" rtlCol="0"/>
            <a:lstStyle/>
            <a:p>
              <a:endParaRPr/>
            </a:p>
          </p:txBody>
        </p:sp>
        <p:sp>
          <p:nvSpPr>
            <p:cNvPr id="12" name="object 12"/>
            <p:cNvSpPr/>
            <p:nvPr/>
          </p:nvSpPr>
          <p:spPr>
            <a:xfrm>
              <a:off x="5730443" y="3110471"/>
              <a:ext cx="80010" cy="80010"/>
            </a:xfrm>
            <a:custGeom>
              <a:avLst/>
              <a:gdLst/>
              <a:ahLst/>
              <a:cxnLst/>
              <a:rect l="l" t="t" r="r" b="b"/>
              <a:pathLst>
                <a:path w="80010" h="80010">
                  <a:moveTo>
                    <a:pt x="0" y="79451"/>
                  </a:moveTo>
                  <a:lnTo>
                    <a:pt x="79451" y="79451"/>
                  </a:lnTo>
                  <a:lnTo>
                    <a:pt x="79451" y="0"/>
                  </a:lnTo>
                  <a:lnTo>
                    <a:pt x="0" y="0"/>
                  </a:lnTo>
                  <a:lnTo>
                    <a:pt x="0" y="79451"/>
                  </a:lnTo>
                  <a:close/>
                </a:path>
              </a:pathLst>
            </a:custGeom>
            <a:ln w="8902">
              <a:solidFill>
                <a:srgbClr val="7F8080"/>
              </a:solidFill>
            </a:ln>
          </p:spPr>
          <p:txBody>
            <a:bodyPr wrap="square" lIns="0" tIns="0" rIns="0" bIns="0" rtlCol="0"/>
            <a:lstStyle/>
            <a:p>
              <a:endParaRPr/>
            </a:p>
          </p:txBody>
        </p:sp>
        <p:sp>
          <p:nvSpPr>
            <p:cNvPr id="13" name="object 13"/>
            <p:cNvSpPr/>
            <p:nvPr/>
          </p:nvSpPr>
          <p:spPr>
            <a:xfrm>
              <a:off x="5730443" y="3547872"/>
              <a:ext cx="80010" cy="80010"/>
            </a:xfrm>
            <a:custGeom>
              <a:avLst/>
              <a:gdLst/>
              <a:ahLst/>
              <a:cxnLst/>
              <a:rect l="l" t="t" r="r" b="b"/>
              <a:pathLst>
                <a:path w="80010" h="80010">
                  <a:moveTo>
                    <a:pt x="79451" y="0"/>
                  </a:moveTo>
                  <a:lnTo>
                    <a:pt x="0" y="0"/>
                  </a:lnTo>
                  <a:lnTo>
                    <a:pt x="0" y="79451"/>
                  </a:lnTo>
                  <a:lnTo>
                    <a:pt x="79451" y="79451"/>
                  </a:lnTo>
                  <a:lnTo>
                    <a:pt x="79451" y="0"/>
                  </a:lnTo>
                  <a:close/>
                </a:path>
              </a:pathLst>
            </a:custGeom>
            <a:solidFill>
              <a:srgbClr val="FFFFFF"/>
            </a:solidFill>
          </p:spPr>
          <p:txBody>
            <a:bodyPr wrap="square" lIns="0" tIns="0" rIns="0" bIns="0" rtlCol="0"/>
            <a:lstStyle/>
            <a:p>
              <a:endParaRPr/>
            </a:p>
          </p:txBody>
        </p:sp>
        <p:sp>
          <p:nvSpPr>
            <p:cNvPr id="14" name="object 14"/>
            <p:cNvSpPr/>
            <p:nvPr/>
          </p:nvSpPr>
          <p:spPr>
            <a:xfrm>
              <a:off x="5730443" y="3547872"/>
              <a:ext cx="80010" cy="80010"/>
            </a:xfrm>
            <a:custGeom>
              <a:avLst/>
              <a:gdLst/>
              <a:ahLst/>
              <a:cxnLst/>
              <a:rect l="l" t="t" r="r" b="b"/>
              <a:pathLst>
                <a:path w="80010" h="80010">
                  <a:moveTo>
                    <a:pt x="0" y="79451"/>
                  </a:moveTo>
                  <a:lnTo>
                    <a:pt x="79451" y="79451"/>
                  </a:lnTo>
                  <a:lnTo>
                    <a:pt x="79451" y="0"/>
                  </a:lnTo>
                  <a:lnTo>
                    <a:pt x="0" y="0"/>
                  </a:lnTo>
                  <a:lnTo>
                    <a:pt x="0" y="79451"/>
                  </a:lnTo>
                  <a:close/>
                </a:path>
              </a:pathLst>
            </a:custGeom>
            <a:ln w="8902">
              <a:solidFill>
                <a:srgbClr val="7F8080"/>
              </a:solidFill>
            </a:ln>
          </p:spPr>
          <p:txBody>
            <a:bodyPr wrap="square" lIns="0" tIns="0" rIns="0" bIns="0" rtlCol="0"/>
            <a:lstStyle/>
            <a:p>
              <a:endParaRPr/>
            </a:p>
          </p:txBody>
        </p:sp>
      </p:grpSp>
      <p:sp>
        <p:nvSpPr>
          <p:cNvPr id="15" name="object 15"/>
          <p:cNvSpPr txBox="1"/>
          <p:nvPr/>
        </p:nvSpPr>
        <p:spPr>
          <a:xfrm>
            <a:off x="1483652" y="3011272"/>
            <a:ext cx="4592955" cy="1085850"/>
          </a:xfrm>
          <a:prstGeom prst="rect">
            <a:avLst/>
          </a:prstGeom>
        </p:spPr>
        <p:txBody>
          <a:bodyPr vert="horz" wrap="square" lIns="0" tIns="7620" rIns="0" bIns="0" rtlCol="0">
            <a:spAutoFit/>
          </a:bodyPr>
          <a:lstStyle/>
          <a:p>
            <a:pPr marL="233045" marR="997585">
              <a:lnSpc>
                <a:spcPct val="104200"/>
              </a:lnSpc>
              <a:spcBef>
                <a:spcPts val="60"/>
              </a:spcBef>
            </a:pPr>
            <a:r>
              <a:rPr sz="800" spc="-5" dirty="0">
                <a:solidFill>
                  <a:srgbClr val="4A4B4C"/>
                </a:solidFill>
                <a:latin typeface="Noto Sans"/>
                <a:cs typeface="Noto Sans"/>
              </a:rPr>
              <a:t>Γνώση </a:t>
            </a:r>
            <a:r>
              <a:rPr sz="800" spc="-10" dirty="0">
                <a:solidFill>
                  <a:srgbClr val="4A4B4C"/>
                </a:solidFill>
                <a:latin typeface="Noto Sans"/>
                <a:cs typeface="Noto Sans"/>
              </a:rPr>
              <a:t>της </a:t>
            </a:r>
            <a:r>
              <a:rPr sz="800" spc="-5" dirty="0">
                <a:solidFill>
                  <a:srgbClr val="4A4B4C"/>
                </a:solidFill>
                <a:latin typeface="Noto Sans"/>
                <a:cs typeface="Noto Sans"/>
              </a:rPr>
              <a:t>προέλευσης </a:t>
            </a:r>
            <a:r>
              <a:rPr sz="800" spc="-15" dirty="0">
                <a:solidFill>
                  <a:srgbClr val="4A4B4C"/>
                </a:solidFill>
                <a:latin typeface="Noto Sans"/>
                <a:cs typeface="Noto Sans"/>
              </a:rPr>
              <a:t>και </a:t>
            </a:r>
            <a:r>
              <a:rPr sz="800" spc="-10" dirty="0">
                <a:solidFill>
                  <a:srgbClr val="4A4B4C"/>
                </a:solidFill>
                <a:latin typeface="Noto Sans"/>
                <a:cs typeface="Noto Sans"/>
              </a:rPr>
              <a:t>επίλυση </a:t>
            </a:r>
            <a:r>
              <a:rPr sz="800" spc="-5" dirty="0">
                <a:solidFill>
                  <a:srgbClr val="4A4B4C"/>
                </a:solidFill>
                <a:latin typeface="Noto Sans"/>
                <a:cs typeface="Noto Sans"/>
              </a:rPr>
              <a:t>συγκρούσεων σε </a:t>
            </a:r>
            <a:r>
              <a:rPr sz="800" spc="-10" dirty="0">
                <a:solidFill>
                  <a:srgbClr val="4A4B4C"/>
                </a:solidFill>
                <a:latin typeface="Noto Sans"/>
                <a:cs typeface="Noto Sans"/>
              </a:rPr>
              <a:t>πολυπολιτισμικά  πλαίσια</a:t>
            </a:r>
            <a:endParaRPr sz="800" dirty="0">
              <a:latin typeface="Noto Sans"/>
              <a:cs typeface="Noto Sans"/>
            </a:endParaRPr>
          </a:p>
          <a:p>
            <a:pPr>
              <a:lnSpc>
                <a:spcPct val="100000"/>
              </a:lnSpc>
              <a:spcBef>
                <a:spcPts val="10"/>
              </a:spcBef>
            </a:pPr>
            <a:endParaRPr sz="1050" dirty="0">
              <a:latin typeface="Noto Sans"/>
              <a:cs typeface="Noto Sans"/>
            </a:endParaRPr>
          </a:p>
          <a:p>
            <a:pPr marL="233045" marR="980440">
              <a:lnSpc>
                <a:spcPct val="104200"/>
              </a:lnSpc>
            </a:pPr>
            <a:r>
              <a:rPr sz="800" spc="-5" dirty="0">
                <a:solidFill>
                  <a:srgbClr val="4A4B4C"/>
                </a:solidFill>
                <a:latin typeface="Noto Sans"/>
                <a:cs typeface="Noto Sans"/>
              </a:rPr>
              <a:t>Γνώση </a:t>
            </a:r>
            <a:r>
              <a:rPr sz="800" spc="-10" dirty="0">
                <a:solidFill>
                  <a:srgbClr val="4A4B4C"/>
                </a:solidFill>
                <a:latin typeface="Noto Sans"/>
                <a:cs typeface="Noto Sans"/>
              </a:rPr>
              <a:t>της μετάφρασης </a:t>
            </a:r>
            <a:r>
              <a:rPr sz="800" spc="-15" dirty="0">
                <a:solidFill>
                  <a:srgbClr val="4A4B4C"/>
                </a:solidFill>
                <a:latin typeface="Noto Sans"/>
                <a:cs typeface="Noto Sans"/>
              </a:rPr>
              <a:t>και </a:t>
            </a:r>
            <a:r>
              <a:rPr sz="800" spc="-10" dirty="0">
                <a:solidFill>
                  <a:srgbClr val="4A4B4C"/>
                </a:solidFill>
                <a:latin typeface="Noto Sans"/>
                <a:cs typeface="Noto Sans"/>
              </a:rPr>
              <a:t>της διερμηνείας με </a:t>
            </a:r>
            <a:r>
              <a:rPr sz="800" spc="-15" dirty="0">
                <a:solidFill>
                  <a:srgbClr val="4A4B4C"/>
                </a:solidFill>
                <a:latin typeface="Noto Sans"/>
                <a:cs typeface="Noto Sans"/>
              </a:rPr>
              <a:t>ειδική εκπαίδευση </a:t>
            </a:r>
            <a:r>
              <a:rPr sz="800" spc="-5" dirty="0">
                <a:solidFill>
                  <a:srgbClr val="4A4B4C"/>
                </a:solidFill>
                <a:latin typeface="Noto Sans"/>
                <a:cs typeface="Noto Sans"/>
              </a:rPr>
              <a:t>στην  </a:t>
            </a:r>
            <a:r>
              <a:rPr sz="800" spc="-10" dirty="0">
                <a:solidFill>
                  <a:srgbClr val="4A4B4C"/>
                </a:solidFill>
                <a:latin typeface="Noto Sans"/>
                <a:cs typeface="Noto Sans"/>
              </a:rPr>
              <a:t>πολιτισμική</a:t>
            </a:r>
            <a:r>
              <a:rPr sz="800" spc="-5" dirty="0">
                <a:solidFill>
                  <a:srgbClr val="4A4B4C"/>
                </a:solidFill>
                <a:latin typeface="Noto Sans"/>
                <a:cs typeface="Noto Sans"/>
              </a:rPr>
              <a:t> </a:t>
            </a:r>
            <a:r>
              <a:rPr sz="800" spc="-10" dirty="0">
                <a:solidFill>
                  <a:srgbClr val="4A4B4C"/>
                </a:solidFill>
                <a:latin typeface="Noto Sans"/>
                <a:cs typeface="Noto Sans"/>
              </a:rPr>
              <a:t>διαμεσολάβηση</a:t>
            </a:r>
            <a:endParaRPr sz="800" dirty="0">
              <a:latin typeface="Noto Sans"/>
              <a:cs typeface="Noto Sans"/>
            </a:endParaRPr>
          </a:p>
          <a:p>
            <a:pPr>
              <a:lnSpc>
                <a:spcPct val="100000"/>
              </a:lnSpc>
              <a:spcBef>
                <a:spcPts val="10"/>
              </a:spcBef>
            </a:pPr>
            <a:endParaRPr sz="1450" dirty="0">
              <a:latin typeface="Noto Sans"/>
              <a:cs typeface="Noto Sans"/>
            </a:endParaRPr>
          </a:p>
          <a:p>
            <a:pPr marL="233045">
              <a:lnSpc>
                <a:spcPct val="100000"/>
              </a:lnSpc>
            </a:pPr>
            <a:r>
              <a:rPr sz="800" spc="-5" dirty="0">
                <a:solidFill>
                  <a:srgbClr val="4A4B4C"/>
                </a:solidFill>
                <a:latin typeface="Noto Sans"/>
                <a:cs typeface="Noto Sans"/>
              </a:rPr>
              <a:t>Γνώση </a:t>
            </a:r>
            <a:r>
              <a:rPr sz="800" spc="-10" dirty="0">
                <a:solidFill>
                  <a:srgbClr val="4A4B4C"/>
                </a:solidFill>
                <a:latin typeface="Noto Sans"/>
                <a:cs typeface="Noto Sans"/>
              </a:rPr>
              <a:t>της γλώσσας </a:t>
            </a:r>
            <a:r>
              <a:rPr sz="800" spc="-5" dirty="0">
                <a:solidFill>
                  <a:srgbClr val="4A4B4C"/>
                </a:solidFill>
                <a:latin typeface="Noto Sans"/>
                <a:cs typeface="Noto Sans"/>
              </a:rPr>
              <a:t>ως </a:t>
            </a:r>
            <a:r>
              <a:rPr sz="800" spc="-10" dirty="0">
                <a:solidFill>
                  <a:srgbClr val="4A4B4C"/>
                </a:solidFill>
                <a:latin typeface="Noto Sans"/>
                <a:cs typeface="Noto Sans"/>
              </a:rPr>
              <a:t>γέφυρα</a:t>
            </a:r>
            <a:r>
              <a:rPr sz="800" spc="15" dirty="0">
                <a:solidFill>
                  <a:srgbClr val="4A4B4C"/>
                </a:solidFill>
                <a:latin typeface="Noto Sans"/>
                <a:cs typeface="Noto Sans"/>
              </a:rPr>
              <a:t> </a:t>
            </a:r>
            <a:r>
              <a:rPr sz="800" spc="-15" dirty="0">
                <a:solidFill>
                  <a:srgbClr val="4A4B4C"/>
                </a:solidFill>
                <a:latin typeface="Noto Sans"/>
                <a:cs typeface="Noto Sans"/>
              </a:rPr>
              <a:t>επικοινωνίας</a:t>
            </a:r>
            <a:endParaRPr sz="800" dirty="0">
              <a:latin typeface="Noto Sans"/>
              <a:cs typeface="Noto Sans"/>
            </a:endParaRPr>
          </a:p>
        </p:txBody>
      </p:sp>
      <p:sp>
        <p:nvSpPr>
          <p:cNvPr id="16" name="object 16"/>
          <p:cNvSpPr/>
          <p:nvPr/>
        </p:nvSpPr>
        <p:spPr>
          <a:xfrm>
            <a:off x="5730443" y="3985273"/>
            <a:ext cx="80010" cy="80010"/>
          </a:xfrm>
          <a:custGeom>
            <a:avLst/>
            <a:gdLst/>
            <a:ahLst/>
            <a:cxnLst/>
            <a:rect l="l" t="t" r="r" b="b"/>
            <a:pathLst>
              <a:path w="80010" h="80010">
                <a:moveTo>
                  <a:pt x="0" y="79451"/>
                </a:moveTo>
                <a:lnTo>
                  <a:pt x="79451" y="79451"/>
                </a:lnTo>
                <a:lnTo>
                  <a:pt x="79451" y="0"/>
                </a:lnTo>
                <a:lnTo>
                  <a:pt x="0" y="0"/>
                </a:lnTo>
                <a:lnTo>
                  <a:pt x="0" y="79451"/>
                </a:lnTo>
                <a:close/>
              </a:path>
            </a:pathLst>
          </a:custGeom>
          <a:ln w="8902">
            <a:solidFill>
              <a:srgbClr val="7F8080"/>
            </a:solidFill>
          </a:ln>
        </p:spPr>
        <p:txBody>
          <a:bodyPr wrap="square" lIns="0" tIns="0" rIns="0" bIns="0" rtlCol="0"/>
          <a:lstStyle/>
          <a:p>
            <a:endParaRPr/>
          </a:p>
        </p:txBody>
      </p:sp>
      <p:sp>
        <p:nvSpPr>
          <p:cNvPr id="17" name="object 17"/>
          <p:cNvSpPr txBox="1"/>
          <p:nvPr/>
        </p:nvSpPr>
        <p:spPr>
          <a:xfrm>
            <a:off x="1483652" y="4386973"/>
            <a:ext cx="4592955" cy="147320"/>
          </a:xfrm>
          <a:prstGeom prst="rect">
            <a:avLst/>
          </a:prstGeom>
        </p:spPr>
        <p:txBody>
          <a:bodyPr vert="horz" wrap="square" lIns="0" tIns="12700" rIns="0" bIns="0" rtlCol="0">
            <a:spAutoFit/>
          </a:bodyPr>
          <a:lstStyle/>
          <a:p>
            <a:pPr marL="233045">
              <a:lnSpc>
                <a:spcPct val="100000"/>
              </a:lnSpc>
              <a:spcBef>
                <a:spcPts val="100"/>
              </a:spcBef>
            </a:pPr>
            <a:r>
              <a:rPr sz="800" spc="-10" dirty="0">
                <a:solidFill>
                  <a:srgbClr val="4A4B4C"/>
                </a:solidFill>
                <a:latin typeface="Noto Sans"/>
                <a:cs typeface="Noto Sans"/>
              </a:rPr>
              <a:t>Κοινωνική, ανοικτή, </a:t>
            </a:r>
            <a:r>
              <a:rPr sz="800" spc="-5" dirty="0">
                <a:solidFill>
                  <a:srgbClr val="4A4B4C"/>
                </a:solidFill>
                <a:latin typeface="Noto Sans"/>
                <a:cs typeface="Noto Sans"/>
              </a:rPr>
              <a:t>αμερόληπτη </a:t>
            </a:r>
            <a:r>
              <a:rPr sz="800" spc="-15" dirty="0">
                <a:solidFill>
                  <a:srgbClr val="4A4B4C"/>
                </a:solidFill>
                <a:latin typeface="Noto Sans"/>
                <a:cs typeface="Noto Sans"/>
              </a:rPr>
              <a:t>και ευέλικτη</a:t>
            </a:r>
            <a:r>
              <a:rPr sz="800" spc="40" dirty="0">
                <a:solidFill>
                  <a:srgbClr val="4A4B4C"/>
                </a:solidFill>
                <a:latin typeface="Noto Sans"/>
                <a:cs typeface="Noto Sans"/>
              </a:rPr>
              <a:t> </a:t>
            </a:r>
            <a:r>
              <a:rPr sz="800" spc="-5" dirty="0">
                <a:solidFill>
                  <a:srgbClr val="4A4B4C"/>
                </a:solidFill>
                <a:latin typeface="Noto Sans"/>
                <a:cs typeface="Noto Sans"/>
              </a:rPr>
              <a:t>στάση</a:t>
            </a:r>
            <a:endParaRPr sz="800">
              <a:latin typeface="Noto Sans"/>
              <a:cs typeface="Noto Sans"/>
            </a:endParaRPr>
          </a:p>
        </p:txBody>
      </p:sp>
      <p:grpSp>
        <p:nvGrpSpPr>
          <p:cNvPr id="18" name="object 18"/>
          <p:cNvGrpSpPr/>
          <p:nvPr/>
        </p:nvGrpSpPr>
        <p:grpSpPr>
          <a:xfrm>
            <a:off x="5725680" y="4417910"/>
            <a:ext cx="89535" cy="89535"/>
            <a:chOff x="5725680" y="4417910"/>
            <a:chExt cx="89535" cy="89535"/>
          </a:xfrm>
        </p:grpSpPr>
        <p:sp>
          <p:nvSpPr>
            <p:cNvPr id="19" name="object 19"/>
            <p:cNvSpPr/>
            <p:nvPr/>
          </p:nvSpPr>
          <p:spPr>
            <a:xfrm>
              <a:off x="5730443" y="4422673"/>
              <a:ext cx="80010" cy="80010"/>
            </a:xfrm>
            <a:custGeom>
              <a:avLst/>
              <a:gdLst/>
              <a:ahLst/>
              <a:cxnLst/>
              <a:rect l="l" t="t" r="r" b="b"/>
              <a:pathLst>
                <a:path w="80010" h="80010">
                  <a:moveTo>
                    <a:pt x="79451" y="0"/>
                  </a:moveTo>
                  <a:lnTo>
                    <a:pt x="0" y="0"/>
                  </a:lnTo>
                  <a:lnTo>
                    <a:pt x="0" y="79451"/>
                  </a:lnTo>
                  <a:lnTo>
                    <a:pt x="79451" y="79451"/>
                  </a:lnTo>
                  <a:lnTo>
                    <a:pt x="79451" y="0"/>
                  </a:lnTo>
                  <a:close/>
                </a:path>
              </a:pathLst>
            </a:custGeom>
            <a:solidFill>
              <a:srgbClr val="FFFFFF"/>
            </a:solidFill>
          </p:spPr>
          <p:txBody>
            <a:bodyPr wrap="square" lIns="0" tIns="0" rIns="0" bIns="0" rtlCol="0"/>
            <a:lstStyle/>
            <a:p>
              <a:endParaRPr/>
            </a:p>
          </p:txBody>
        </p:sp>
        <p:sp>
          <p:nvSpPr>
            <p:cNvPr id="20" name="object 20"/>
            <p:cNvSpPr/>
            <p:nvPr/>
          </p:nvSpPr>
          <p:spPr>
            <a:xfrm>
              <a:off x="5730443" y="4422673"/>
              <a:ext cx="80010" cy="80010"/>
            </a:xfrm>
            <a:custGeom>
              <a:avLst/>
              <a:gdLst/>
              <a:ahLst/>
              <a:cxnLst/>
              <a:rect l="l" t="t" r="r" b="b"/>
              <a:pathLst>
                <a:path w="80010" h="80010">
                  <a:moveTo>
                    <a:pt x="0" y="79451"/>
                  </a:moveTo>
                  <a:lnTo>
                    <a:pt x="79451" y="79451"/>
                  </a:lnTo>
                  <a:lnTo>
                    <a:pt x="79451" y="0"/>
                  </a:lnTo>
                  <a:lnTo>
                    <a:pt x="0" y="0"/>
                  </a:lnTo>
                  <a:lnTo>
                    <a:pt x="0" y="79451"/>
                  </a:lnTo>
                  <a:close/>
                </a:path>
              </a:pathLst>
            </a:custGeom>
            <a:ln w="8902">
              <a:solidFill>
                <a:srgbClr val="7F8080"/>
              </a:solidFill>
            </a:ln>
          </p:spPr>
          <p:txBody>
            <a:bodyPr wrap="square" lIns="0" tIns="0" rIns="0" bIns="0" rtlCol="0"/>
            <a:lstStyle/>
            <a:p>
              <a:endParaRPr/>
            </a:p>
          </p:txBody>
        </p:sp>
      </p:grpSp>
      <p:sp>
        <p:nvSpPr>
          <p:cNvPr id="21" name="object 21"/>
          <p:cNvSpPr txBox="1"/>
          <p:nvPr/>
        </p:nvSpPr>
        <p:spPr>
          <a:xfrm>
            <a:off x="1483652" y="4824374"/>
            <a:ext cx="4592955" cy="147320"/>
          </a:xfrm>
          <a:prstGeom prst="rect">
            <a:avLst/>
          </a:prstGeom>
        </p:spPr>
        <p:txBody>
          <a:bodyPr vert="horz" wrap="square" lIns="0" tIns="12700" rIns="0" bIns="0" rtlCol="0">
            <a:spAutoFit/>
          </a:bodyPr>
          <a:lstStyle/>
          <a:p>
            <a:pPr marL="233045">
              <a:lnSpc>
                <a:spcPct val="100000"/>
              </a:lnSpc>
              <a:spcBef>
                <a:spcPts val="100"/>
              </a:spcBef>
            </a:pPr>
            <a:r>
              <a:rPr sz="800" spc="-5" dirty="0">
                <a:solidFill>
                  <a:srgbClr val="4A4B4C"/>
                </a:solidFill>
                <a:latin typeface="Noto Sans"/>
                <a:cs typeface="Noto Sans"/>
              </a:rPr>
              <a:t>Συναλλαγή </a:t>
            </a:r>
            <a:r>
              <a:rPr sz="800" spc="-10" dirty="0">
                <a:solidFill>
                  <a:srgbClr val="4A4B4C"/>
                </a:solidFill>
                <a:latin typeface="Noto Sans"/>
                <a:cs typeface="Noto Sans"/>
              </a:rPr>
              <a:t>με διαπραγματεύσεις </a:t>
            </a:r>
            <a:r>
              <a:rPr sz="800" spc="-15" dirty="0">
                <a:solidFill>
                  <a:srgbClr val="4A4B4C"/>
                </a:solidFill>
                <a:latin typeface="Noto Sans"/>
                <a:cs typeface="Noto Sans"/>
              </a:rPr>
              <a:t>και</a:t>
            </a:r>
            <a:r>
              <a:rPr sz="800" spc="20" dirty="0">
                <a:solidFill>
                  <a:srgbClr val="4A4B4C"/>
                </a:solidFill>
                <a:latin typeface="Noto Sans"/>
                <a:cs typeface="Noto Sans"/>
              </a:rPr>
              <a:t> </a:t>
            </a:r>
            <a:r>
              <a:rPr sz="800" spc="-5" dirty="0">
                <a:solidFill>
                  <a:srgbClr val="4A4B4C"/>
                </a:solidFill>
                <a:latin typeface="Noto Sans"/>
                <a:cs typeface="Noto Sans"/>
              </a:rPr>
              <a:t>συμβιβασμό</a:t>
            </a:r>
            <a:endParaRPr sz="800">
              <a:latin typeface="Noto Sans"/>
              <a:cs typeface="Noto Sans"/>
            </a:endParaRPr>
          </a:p>
        </p:txBody>
      </p:sp>
      <p:sp>
        <p:nvSpPr>
          <p:cNvPr id="22" name="object 22"/>
          <p:cNvSpPr/>
          <p:nvPr/>
        </p:nvSpPr>
        <p:spPr>
          <a:xfrm>
            <a:off x="5730443" y="4860074"/>
            <a:ext cx="80010" cy="80010"/>
          </a:xfrm>
          <a:custGeom>
            <a:avLst/>
            <a:gdLst/>
            <a:ahLst/>
            <a:cxnLst/>
            <a:rect l="l" t="t" r="r" b="b"/>
            <a:pathLst>
              <a:path w="80010" h="80010">
                <a:moveTo>
                  <a:pt x="0" y="79451"/>
                </a:moveTo>
                <a:lnTo>
                  <a:pt x="79451" y="79451"/>
                </a:lnTo>
                <a:lnTo>
                  <a:pt x="79451" y="0"/>
                </a:lnTo>
                <a:lnTo>
                  <a:pt x="0" y="0"/>
                </a:lnTo>
                <a:lnTo>
                  <a:pt x="0" y="79451"/>
                </a:lnTo>
                <a:close/>
              </a:path>
            </a:pathLst>
          </a:custGeom>
          <a:ln w="8902">
            <a:solidFill>
              <a:srgbClr val="7F8080"/>
            </a:solidFill>
          </a:ln>
        </p:spPr>
        <p:txBody>
          <a:bodyPr wrap="square" lIns="0" tIns="0" rIns="0" bIns="0" rtlCol="0"/>
          <a:lstStyle/>
          <a:p>
            <a:endParaRPr/>
          </a:p>
        </p:txBody>
      </p:sp>
      <p:sp>
        <p:nvSpPr>
          <p:cNvPr id="23" name="object 23"/>
          <p:cNvSpPr txBox="1"/>
          <p:nvPr/>
        </p:nvSpPr>
        <p:spPr>
          <a:xfrm>
            <a:off x="1483652" y="5261775"/>
            <a:ext cx="4592955" cy="147320"/>
          </a:xfrm>
          <a:prstGeom prst="rect">
            <a:avLst/>
          </a:prstGeom>
        </p:spPr>
        <p:txBody>
          <a:bodyPr vert="horz" wrap="square" lIns="0" tIns="12700" rIns="0" bIns="0" rtlCol="0">
            <a:spAutoFit/>
          </a:bodyPr>
          <a:lstStyle/>
          <a:p>
            <a:pPr marL="233045">
              <a:lnSpc>
                <a:spcPct val="100000"/>
              </a:lnSpc>
              <a:spcBef>
                <a:spcPts val="100"/>
              </a:spcBef>
            </a:pPr>
            <a:r>
              <a:rPr sz="800" spc="-5" dirty="0">
                <a:solidFill>
                  <a:srgbClr val="4A4B4C"/>
                </a:solidFill>
                <a:latin typeface="Noto Sans"/>
                <a:cs typeface="Noto Sans"/>
              </a:rPr>
              <a:t>Συναισθηματική νοημοσύνη</a:t>
            </a:r>
            <a:endParaRPr sz="800">
              <a:latin typeface="Noto Sans"/>
              <a:cs typeface="Noto Sans"/>
            </a:endParaRPr>
          </a:p>
        </p:txBody>
      </p:sp>
      <p:grpSp>
        <p:nvGrpSpPr>
          <p:cNvPr id="24" name="object 24"/>
          <p:cNvGrpSpPr/>
          <p:nvPr/>
        </p:nvGrpSpPr>
        <p:grpSpPr>
          <a:xfrm>
            <a:off x="1470952" y="2918803"/>
            <a:ext cx="4618355" cy="2649855"/>
            <a:chOff x="1470952" y="2918803"/>
            <a:chExt cx="4618355" cy="2649855"/>
          </a:xfrm>
        </p:grpSpPr>
        <p:sp>
          <p:nvSpPr>
            <p:cNvPr id="25" name="object 25"/>
            <p:cNvSpPr/>
            <p:nvPr/>
          </p:nvSpPr>
          <p:spPr>
            <a:xfrm>
              <a:off x="5730443" y="5297474"/>
              <a:ext cx="80010" cy="80010"/>
            </a:xfrm>
            <a:custGeom>
              <a:avLst/>
              <a:gdLst/>
              <a:ahLst/>
              <a:cxnLst/>
              <a:rect l="l" t="t" r="r" b="b"/>
              <a:pathLst>
                <a:path w="80010" h="80010">
                  <a:moveTo>
                    <a:pt x="79451" y="0"/>
                  </a:moveTo>
                  <a:lnTo>
                    <a:pt x="0" y="0"/>
                  </a:lnTo>
                  <a:lnTo>
                    <a:pt x="0" y="79451"/>
                  </a:lnTo>
                  <a:lnTo>
                    <a:pt x="79451" y="79451"/>
                  </a:lnTo>
                  <a:lnTo>
                    <a:pt x="79451" y="0"/>
                  </a:lnTo>
                  <a:close/>
                </a:path>
              </a:pathLst>
            </a:custGeom>
            <a:solidFill>
              <a:srgbClr val="FFFFFF"/>
            </a:solidFill>
          </p:spPr>
          <p:txBody>
            <a:bodyPr wrap="square" lIns="0" tIns="0" rIns="0" bIns="0" rtlCol="0"/>
            <a:lstStyle/>
            <a:p>
              <a:endParaRPr/>
            </a:p>
          </p:txBody>
        </p:sp>
        <p:sp>
          <p:nvSpPr>
            <p:cNvPr id="26" name="object 26"/>
            <p:cNvSpPr/>
            <p:nvPr/>
          </p:nvSpPr>
          <p:spPr>
            <a:xfrm>
              <a:off x="5730443" y="5297474"/>
              <a:ext cx="80010" cy="80010"/>
            </a:xfrm>
            <a:custGeom>
              <a:avLst/>
              <a:gdLst/>
              <a:ahLst/>
              <a:cxnLst/>
              <a:rect l="l" t="t" r="r" b="b"/>
              <a:pathLst>
                <a:path w="80010" h="80010">
                  <a:moveTo>
                    <a:pt x="0" y="79451"/>
                  </a:moveTo>
                  <a:lnTo>
                    <a:pt x="79451" y="79451"/>
                  </a:lnTo>
                  <a:lnTo>
                    <a:pt x="79451" y="0"/>
                  </a:lnTo>
                  <a:lnTo>
                    <a:pt x="0" y="0"/>
                  </a:lnTo>
                  <a:lnTo>
                    <a:pt x="0" y="79451"/>
                  </a:lnTo>
                  <a:close/>
                </a:path>
              </a:pathLst>
            </a:custGeom>
            <a:ln w="8902">
              <a:solidFill>
                <a:srgbClr val="7F8080"/>
              </a:solidFill>
            </a:ln>
          </p:spPr>
          <p:txBody>
            <a:bodyPr wrap="square" lIns="0" tIns="0" rIns="0" bIns="0" rtlCol="0"/>
            <a:lstStyle/>
            <a:p>
              <a:endParaRPr/>
            </a:p>
          </p:txBody>
        </p:sp>
        <p:sp>
          <p:nvSpPr>
            <p:cNvPr id="27" name="object 27"/>
            <p:cNvSpPr/>
            <p:nvPr/>
          </p:nvSpPr>
          <p:spPr>
            <a:xfrm>
              <a:off x="1477302" y="2925153"/>
              <a:ext cx="4605655" cy="2637155"/>
            </a:xfrm>
            <a:custGeom>
              <a:avLst/>
              <a:gdLst/>
              <a:ahLst/>
              <a:cxnLst/>
              <a:rect l="l" t="t" r="r" b="b"/>
              <a:pathLst>
                <a:path w="4605655" h="2637154">
                  <a:moveTo>
                    <a:pt x="0" y="6350"/>
                  </a:moveTo>
                  <a:lnTo>
                    <a:pt x="0" y="2630754"/>
                  </a:lnTo>
                  <a:lnTo>
                    <a:pt x="0" y="2637104"/>
                  </a:lnTo>
                  <a:lnTo>
                    <a:pt x="6350" y="2637104"/>
                  </a:lnTo>
                  <a:lnTo>
                    <a:pt x="4599051" y="2637104"/>
                  </a:lnTo>
                  <a:lnTo>
                    <a:pt x="4605401" y="2637104"/>
                  </a:lnTo>
                  <a:lnTo>
                    <a:pt x="4605401" y="2630754"/>
                  </a:lnTo>
                  <a:lnTo>
                    <a:pt x="4605401" y="6350"/>
                  </a:lnTo>
                  <a:lnTo>
                    <a:pt x="4605401" y="0"/>
                  </a:lnTo>
                  <a:lnTo>
                    <a:pt x="4599051" y="0"/>
                  </a:lnTo>
                  <a:lnTo>
                    <a:pt x="6350" y="0"/>
                  </a:lnTo>
                  <a:lnTo>
                    <a:pt x="0" y="0"/>
                  </a:lnTo>
                  <a:lnTo>
                    <a:pt x="0" y="6350"/>
                  </a:lnTo>
                  <a:close/>
                </a:path>
              </a:pathLst>
            </a:custGeom>
            <a:ln w="12700">
              <a:solidFill>
                <a:srgbClr val="E7E7E5"/>
              </a:solidFill>
            </a:ln>
          </p:spPr>
          <p:txBody>
            <a:bodyPr wrap="square" lIns="0" tIns="0" rIns="0" bIns="0" rtlCol="0"/>
            <a:lstStyle/>
            <a:p>
              <a:endParaRPr/>
            </a:p>
          </p:txBody>
        </p:sp>
        <p:sp>
          <p:nvSpPr>
            <p:cNvPr id="28" name="object 28"/>
            <p:cNvSpPr/>
            <p:nvPr/>
          </p:nvSpPr>
          <p:spPr>
            <a:xfrm>
              <a:off x="4630077" y="4019334"/>
              <a:ext cx="656590" cy="860425"/>
            </a:xfrm>
            <a:custGeom>
              <a:avLst/>
              <a:gdLst/>
              <a:ahLst/>
              <a:cxnLst/>
              <a:rect l="l" t="t" r="r" b="b"/>
              <a:pathLst>
                <a:path w="656589" h="860425">
                  <a:moveTo>
                    <a:pt x="463727" y="0"/>
                  </a:moveTo>
                  <a:lnTo>
                    <a:pt x="0" y="739038"/>
                  </a:lnTo>
                  <a:lnTo>
                    <a:pt x="192836" y="860031"/>
                  </a:lnTo>
                  <a:lnTo>
                    <a:pt x="656564" y="120992"/>
                  </a:lnTo>
                  <a:lnTo>
                    <a:pt x="463727" y="0"/>
                  </a:lnTo>
                  <a:close/>
                </a:path>
              </a:pathLst>
            </a:custGeom>
            <a:solidFill>
              <a:srgbClr val="FFFFFF"/>
            </a:solidFill>
          </p:spPr>
          <p:txBody>
            <a:bodyPr wrap="square" lIns="0" tIns="0" rIns="0" bIns="0" rtlCol="0"/>
            <a:lstStyle/>
            <a:p>
              <a:endParaRPr/>
            </a:p>
          </p:txBody>
        </p:sp>
        <p:sp>
          <p:nvSpPr>
            <p:cNvPr id="29" name="object 29"/>
            <p:cNvSpPr/>
            <p:nvPr/>
          </p:nvSpPr>
          <p:spPr>
            <a:xfrm>
              <a:off x="4630127" y="4020947"/>
              <a:ext cx="567690" cy="781685"/>
            </a:xfrm>
            <a:custGeom>
              <a:avLst/>
              <a:gdLst/>
              <a:ahLst/>
              <a:cxnLst/>
              <a:rect l="l" t="t" r="r" b="b"/>
              <a:pathLst>
                <a:path w="567689" h="781685">
                  <a:moveTo>
                    <a:pt x="456691" y="0"/>
                  </a:moveTo>
                  <a:lnTo>
                    <a:pt x="0" y="731075"/>
                  </a:lnTo>
                  <a:lnTo>
                    <a:pt x="119341" y="781342"/>
                  </a:lnTo>
                  <a:lnTo>
                    <a:pt x="567308" y="64325"/>
                  </a:lnTo>
                  <a:lnTo>
                    <a:pt x="456691" y="0"/>
                  </a:lnTo>
                  <a:close/>
                </a:path>
              </a:pathLst>
            </a:custGeom>
            <a:solidFill>
              <a:srgbClr val="049F86"/>
            </a:solidFill>
          </p:spPr>
          <p:txBody>
            <a:bodyPr wrap="square" lIns="0" tIns="0" rIns="0" bIns="0" rtlCol="0"/>
            <a:lstStyle/>
            <a:p>
              <a:endParaRPr/>
            </a:p>
          </p:txBody>
        </p:sp>
        <p:sp>
          <p:nvSpPr>
            <p:cNvPr id="30" name="object 30"/>
            <p:cNvSpPr/>
            <p:nvPr/>
          </p:nvSpPr>
          <p:spPr>
            <a:xfrm>
              <a:off x="5093792" y="3904470"/>
              <a:ext cx="259079" cy="236220"/>
            </a:xfrm>
            <a:custGeom>
              <a:avLst/>
              <a:gdLst/>
              <a:ahLst/>
              <a:cxnLst/>
              <a:rect l="l" t="t" r="r" b="b"/>
              <a:pathLst>
                <a:path w="259079" h="236220">
                  <a:moveTo>
                    <a:pt x="103559" y="0"/>
                  </a:moveTo>
                  <a:lnTo>
                    <a:pt x="86823" y="544"/>
                  </a:lnTo>
                  <a:lnTo>
                    <a:pt x="71516" y="7328"/>
                  </a:lnTo>
                  <a:lnTo>
                    <a:pt x="59575" y="19906"/>
                  </a:lnTo>
                  <a:lnTo>
                    <a:pt x="0" y="114863"/>
                  </a:lnTo>
                  <a:lnTo>
                    <a:pt x="192836" y="235856"/>
                  </a:lnTo>
                  <a:lnTo>
                    <a:pt x="252412" y="140911"/>
                  </a:lnTo>
                  <a:lnTo>
                    <a:pt x="258537" y="124686"/>
                  </a:lnTo>
                  <a:lnTo>
                    <a:pt x="257986" y="107953"/>
                  </a:lnTo>
                  <a:lnTo>
                    <a:pt x="251203" y="92646"/>
                  </a:lnTo>
                  <a:lnTo>
                    <a:pt x="238633" y="80700"/>
                  </a:lnTo>
                  <a:lnTo>
                    <a:pt x="119786" y="6139"/>
                  </a:lnTo>
                  <a:lnTo>
                    <a:pt x="103559" y="0"/>
                  </a:lnTo>
                  <a:close/>
                </a:path>
              </a:pathLst>
            </a:custGeom>
            <a:solidFill>
              <a:srgbClr val="FFFFFF"/>
            </a:solidFill>
          </p:spPr>
          <p:txBody>
            <a:bodyPr wrap="square" lIns="0" tIns="0" rIns="0" bIns="0" rtlCol="0"/>
            <a:lstStyle/>
            <a:p>
              <a:endParaRPr/>
            </a:p>
          </p:txBody>
        </p:sp>
        <p:sp>
          <p:nvSpPr>
            <p:cNvPr id="31" name="object 31"/>
            <p:cNvSpPr/>
            <p:nvPr/>
          </p:nvSpPr>
          <p:spPr>
            <a:xfrm>
              <a:off x="5093792" y="3904470"/>
              <a:ext cx="259079" cy="236220"/>
            </a:xfrm>
            <a:custGeom>
              <a:avLst/>
              <a:gdLst/>
              <a:ahLst/>
              <a:cxnLst/>
              <a:rect l="l" t="t" r="r" b="b"/>
              <a:pathLst>
                <a:path w="259079" h="236220">
                  <a:moveTo>
                    <a:pt x="238633" y="80700"/>
                  </a:moveTo>
                  <a:lnTo>
                    <a:pt x="119786" y="6139"/>
                  </a:lnTo>
                  <a:lnTo>
                    <a:pt x="103559" y="0"/>
                  </a:lnTo>
                  <a:lnTo>
                    <a:pt x="86823" y="544"/>
                  </a:lnTo>
                  <a:lnTo>
                    <a:pt x="71516" y="7328"/>
                  </a:lnTo>
                  <a:lnTo>
                    <a:pt x="59575" y="19906"/>
                  </a:lnTo>
                  <a:lnTo>
                    <a:pt x="0" y="114863"/>
                  </a:lnTo>
                  <a:lnTo>
                    <a:pt x="192836" y="235856"/>
                  </a:lnTo>
                  <a:lnTo>
                    <a:pt x="252412" y="140911"/>
                  </a:lnTo>
                  <a:lnTo>
                    <a:pt x="258537" y="124686"/>
                  </a:lnTo>
                  <a:lnTo>
                    <a:pt x="257986" y="107953"/>
                  </a:lnTo>
                  <a:lnTo>
                    <a:pt x="251203" y="92646"/>
                  </a:lnTo>
                  <a:lnTo>
                    <a:pt x="238633" y="80700"/>
                  </a:lnTo>
                  <a:close/>
                </a:path>
              </a:pathLst>
            </a:custGeom>
            <a:ln w="20574">
              <a:solidFill>
                <a:srgbClr val="4A4B4C"/>
              </a:solidFill>
            </a:ln>
          </p:spPr>
          <p:txBody>
            <a:bodyPr wrap="square" lIns="0" tIns="0" rIns="0" bIns="0" rtlCol="0"/>
            <a:lstStyle/>
            <a:p>
              <a:endParaRPr/>
            </a:p>
          </p:txBody>
        </p:sp>
        <p:sp>
          <p:nvSpPr>
            <p:cNvPr id="32" name="object 32"/>
            <p:cNvSpPr/>
            <p:nvPr/>
          </p:nvSpPr>
          <p:spPr>
            <a:xfrm>
              <a:off x="5165661" y="3959250"/>
              <a:ext cx="132080" cy="109220"/>
            </a:xfrm>
            <a:custGeom>
              <a:avLst/>
              <a:gdLst/>
              <a:ahLst/>
              <a:cxnLst/>
              <a:rect l="l" t="t" r="r" b="b"/>
              <a:pathLst>
                <a:path w="132079" h="109220">
                  <a:moveTo>
                    <a:pt x="27381" y="0"/>
                  </a:moveTo>
                  <a:lnTo>
                    <a:pt x="0" y="43624"/>
                  </a:lnTo>
                  <a:lnTo>
                    <a:pt x="104521" y="109219"/>
                  </a:lnTo>
                  <a:lnTo>
                    <a:pt x="131914" y="65582"/>
                  </a:lnTo>
                  <a:lnTo>
                    <a:pt x="27381" y="0"/>
                  </a:lnTo>
                  <a:close/>
                </a:path>
              </a:pathLst>
            </a:custGeom>
            <a:solidFill>
              <a:srgbClr val="049F86"/>
            </a:solidFill>
          </p:spPr>
          <p:txBody>
            <a:bodyPr wrap="square" lIns="0" tIns="0" rIns="0" bIns="0" rtlCol="0"/>
            <a:lstStyle/>
            <a:p>
              <a:endParaRPr/>
            </a:p>
          </p:txBody>
        </p:sp>
        <p:sp>
          <p:nvSpPr>
            <p:cNvPr id="33" name="object 33"/>
            <p:cNvSpPr/>
            <p:nvPr/>
          </p:nvSpPr>
          <p:spPr>
            <a:xfrm>
              <a:off x="4609122" y="4758372"/>
              <a:ext cx="213791" cy="253339"/>
            </a:xfrm>
            <a:prstGeom prst="rect">
              <a:avLst/>
            </a:prstGeom>
            <a:blipFill>
              <a:blip r:embed="rId2" cstate="print"/>
              <a:stretch>
                <a:fillRect/>
              </a:stretch>
            </a:blipFill>
          </p:spPr>
          <p:txBody>
            <a:bodyPr wrap="square" lIns="0" tIns="0" rIns="0" bIns="0" rtlCol="0"/>
            <a:lstStyle/>
            <a:p>
              <a:endParaRPr/>
            </a:p>
          </p:txBody>
        </p:sp>
        <p:sp>
          <p:nvSpPr>
            <p:cNvPr id="34" name="object 34"/>
            <p:cNvSpPr/>
            <p:nvPr/>
          </p:nvSpPr>
          <p:spPr>
            <a:xfrm>
              <a:off x="4609122" y="4019334"/>
              <a:ext cx="677545" cy="992505"/>
            </a:xfrm>
            <a:custGeom>
              <a:avLst/>
              <a:gdLst/>
              <a:ahLst/>
              <a:cxnLst/>
              <a:rect l="l" t="t" r="r" b="b"/>
              <a:pathLst>
                <a:path w="677545" h="992504">
                  <a:moveTo>
                    <a:pt x="20954" y="739038"/>
                  </a:moveTo>
                  <a:lnTo>
                    <a:pt x="0" y="992377"/>
                  </a:lnTo>
                  <a:lnTo>
                    <a:pt x="213791" y="860031"/>
                  </a:lnTo>
                  <a:lnTo>
                    <a:pt x="187119" y="820796"/>
                  </a:lnTo>
                  <a:lnTo>
                    <a:pt x="153544" y="788306"/>
                  </a:lnTo>
                  <a:lnTo>
                    <a:pt x="114305" y="763351"/>
                  </a:lnTo>
                  <a:lnTo>
                    <a:pt x="70643" y="746720"/>
                  </a:lnTo>
                  <a:lnTo>
                    <a:pt x="23799" y="739203"/>
                  </a:lnTo>
                  <a:lnTo>
                    <a:pt x="20954" y="739038"/>
                  </a:lnTo>
                  <a:close/>
                </a:path>
                <a:path w="677545" h="992504">
                  <a:moveTo>
                    <a:pt x="20954" y="739038"/>
                  </a:moveTo>
                  <a:lnTo>
                    <a:pt x="484682" y="0"/>
                  </a:lnTo>
                  <a:lnTo>
                    <a:pt x="677519" y="120992"/>
                  </a:lnTo>
                  <a:lnTo>
                    <a:pt x="213791" y="860031"/>
                  </a:lnTo>
                </a:path>
              </a:pathLst>
            </a:custGeom>
            <a:ln w="20574">
              <a:solidFill>
                <a:srgbClr val="4A4B4C"/>
              </a:solidFill>
            </a:ln>
          </p:spPr>
          <p:txBody>
            <a:bodyPr wrap="square" lIns="0" tIns="0" rIns="0" bIns="0" rtlCol="0"/>
            <a:lstStyle/>
            <a:p>
              <a:endParaRPr/>
            </a:p>
          </p:txBody>
        </p:sp>
      </p:grpSp>
      <p:sp>
        <p:nvSpPr>
          <p:cNvPr id="35" name="object 35"/>
          <p:cNvSpPr txBox="1"/>
          <p:nvPr/>
        </p:nvSpPr>
        <p:spPr>
          <a:xfrm>
            <a:off x="707299" y="6150597"/>
            <a:ext cx="6148070" cy="1295400"/>
          </a:xfrm>
          <a:prstGeom prst="rect">
            <a:avLst/>
          </a:prstGeom>
        </p:spPr>
        <p:txBody>
          <a:bodyPr vert="horz" wrap="square" lIns="0" tIns="48260" rIns="0" bIns="0" rtlCol="0">
            <a:spAutoFit/>
          </a:bodyPr>
          <a:lstStyle/>
          <a:p>
            <a:pPr marL="12700" marR="1734820">
              <a:lnSpc>
                <a:spcPts val="2400"/>
              </a:lnSpc>
              <a:spcBef>
                <a:spcPts val="380"/>
              </a:spcBef>
            </a:pPr>
            <a:r>
              <a:rPr sz="2200" b="1" spc="145" dirty="0">
                <a:solidFill>
                  <a:srgbClr val="4A4B4C"/>
                </a:solidFill>
                <a:latin typeface="Arial"/>
                <a:cs typeface="Arial"/>
              </a:rPr>
              <a:t>Διαπολιτσμικη </a:t>
            </a:r>
            <a:r>
              <a:rPr sz="2200" b="1" spc="165" dirty="0">
                <a:solidFill>
                  <a:srgbClr val="4A4B4C"/>
                </a:solidFill>
                <a:latin typeface="Arial"/>
                <a:cs typeface="Arial"/>
              </a:rPr>
              <a:t>Μεσολαβηση:  </a:t>
            </a:r>
            <a:r>
              <a:rPr sz="2200" b="1" spc="140" dirty="0">
                <a:solidFill>
                  <a:srgbClr val="4A4B4C"/>
                </a:solidFill>
                <a:latin typeface="Arial"/>
                <a:cs typeface="Arial"/>
              </a:rPr>
              <a:t>Πεδία</a:t>
            </a:r>
            <a:r>
              <a:rPr sz="2200" b="1" spc="130" dirty="0">
                <a:solidFill>
                  <a:srgbClr val="4A4B4C"/>
                </a:solidFill>
                <a:latin typeface="Arial"/>
                <a:cs typeface="Arial"/>
              </a:rPr>
              <a:t> </a:t>
            </a:r>
            <a:r>
              <a:rPr sz="2200" b="1" spc="125" dirty="0">
                <a:solidFill>
                  <a:srgbClr val="4A4B4C"/>
                </a:solidFill>
                <a:latin typeface="Arial"/>
                <a:cs typeface="Arial"/>
              </a:rPr>
              <a:t>Παρέμβασης</a:t>
            </a:r>
            <a:endParaRPr sz="2200">
              <a:latin typeface="Arial"/>
              <a:cs typeface="Arial"/>
            </a:endParaRPr>
          </a:p>
          <a:p>
            <a:pPr marL="12700" marR="5080">
              <a:lnSpc>
                <a:spcPct val="108300"/>
              </a:lnSpc>
              <a:spcBef>
                <a:spcPts val="2320"/>
              </a:spcBef>
            </a:pPr>
            <a:r>
              <a:rPr sz="1000" dirty="0">
                <a:solidFill>
                  <a:srgbClr val="4A4B4C"/>
                </a:solidFill>
                <a:latin typeface="Noto Sans"/>
                <a:cs typeface="Noto Sans"/>
              </a:rPr>
              <a:t>Τα </a:t>
            </a:r>
            <a:r>
              <a:rPr sz="1000" spc="5" dirty="0">
                <a:solidFill>
                  <a:srgbClr val="4A4B4C"/>
                </a:solidFill>
                <a:latin typeface="Noto Sans"/>
                <a:cs typeface="Noto Sans"/>
              </a:rPr>
              <a:t>πεδία </a:t>
            </a:r>
            <a:r>
              <a:rPr sz="1000" spc="10" dirty="0">
                <a:solidFill>
                  <a:srgbClr val="4A4B4C"/>
                </a:solidFill>
                <a:latin typeface="Noto Sans"/>
                <a:cs typeface="Noto Sans"/>
              </a:rPr>
              <a:t>παρέμβασης </a:t>
            </a:r>
            <a:r>
              <a:rPr sz="1000" spc="5" dirty="0">
                <a:solidFill>
                  <a:srgbClr val="4A4B4C"/>
                </a:solidFill>
                <a:latin typeface="Noto Sans"/>
                <a:cs typeface="Noto Sans"/>
              </a:rPr>
              <a:t>του διαπολιτισμικού μεσολαβητή έχουν τις </a:t>
            </a:r>
            <a:r>
              <a:rPr sz="1000" spc="10" dirty="0">
                <a:solidFill>
                  <a:srgbClr val="4A4B4C"/>
                </a:solidFill>
                <a:latin typeface="Noto Sans"/>
                <a:cs typeface="Noto Sans"/>
              </a:rPr>
              <a:t>ιδιαιτερότητές </a:t>
            </a:r>
            <a:r>
              <a:rPr sz="1000" dirty="0">
                <a:solidFill>
                  <a:srgbClr val="4A4B4C"/>
                </a:solidFill>
                <a:latin typeface="Noto Sans"/>
                <a:cs typeface="Noto Sans"/>
              </a:rPr>
              <a:t>τους, ένα </a:t>
            </a:r>
            <a:r>
              <a:rPr sz="1000" spc="10" dirty="0">
                <a:solidFill>
                  <a:srgbClr val="4A4B4C"/>
                </a:solidFill>
                <a:latin typeface="Noto Sans"/>
                <a:cs typeface="Noto Sans"/>
              </a:rPr>
              <a:t>βασικό  σημείο </a:t>
            </a:r>
            <a:r>
              <a:rPr sz="1000" dirty="0">
                <a:solidFill>
                  <a:srgbClr val="4A4B4C"/>
                </a:solidFill>
                <a:latin typeface="Noto Sans"/>
                <a:cs typeface="Noto Sans"/>
              </a:rPr>
              <a:t>το </a:t>
            </a:r>
            <a:r>
              <a:rPr sz="1000" spc="10" dirty="0">
                <a:solidFill>
                  <a:srgbClr val="4A4B4C"/>
                </a:solidFill>
                <a:latin typeface="Noto Sans"/>
                <a:cs typeface="Noto Sans"/>
              </a:rPr>
              <a:t>οποίο </a:t>
            </a:r>
            <a:r>
              <a:rPr sz="1000" spc="5" dirty="0">
                <a:solidFill>
                  <a:srgbClr val="4A4B4C"/>
                </a:solidFill>
                <a:latin typeface="Noto Sans"/>
                <a:cs typeface="Noto Sans"/>
              </a:rPr>
              <a:t>πρέπει να </a:t>
            </a:r>
            <a:r>
              <a:rPr sz="1000" spc="10" dirty="0">
                <a:solidFill>
                  <a:srgbClr val="4A4B4C"/>
                </a:solidFill>
                <a:latin typeface="Noto Sans"/>
                <a:cs typeface="Noto Sans"/>
              </a:rPr>
              <a:t>αντιμετωπιστεί </a:t>
            </a:r>
            <a:r>
              <a:rPr sz="1000" dirty="0">
                <a:solidFill>
                  <a:srgbClr val="4A4B4C"/>
                </a:solidFill>
                <a:latin typeface="Noto Sans"/>
                <a:cs typeface="Noto Sans"/>
              </a:rPr>
              <a:t>κατά</a:t>
            </a:r>
            <a:r>
              <a:rPr sz="1000" spc="75" dirty="0">
                <a:solidFill>
                  <a:srgbClr val="4A4B4C"/>
                </a:solidFill>
                <a:latin typeface="Noto Sans"/>
                <a:cs typeface="Noto Sans"/>
              </a:rPr>
              <a:t> </a:t>
            </a:r>
            <a:r>
              <a:rPr sz="1000" spc="5" dirty="0">
                <a:solidFill>
                  <a:srgbClr val="4A4B4C"/>
                </a:solidFill>
                <a:latin typeface="Noto Sans"/>
                <a:cs typeface="Noto Sans"/>
              </a:rPr>
              <a:t>την εκπόνηση της </a:t>
            </a:r>
            <a:r>
              <a:rPr sz="1000" spc="15" dirty="0">
                <a:solidFill>
                  <a:srgbClr val="4A4B4C"/>
                </a:solidFill>
                <a:latin typeface="Noto Sans"/>
                <a:cs typeface="Noto Sans"/>
              </a:rPr>
              <a:t>παρέμβασης.</a:t>
            </a:r>
            <a:endParaRPr sz="1000">
              <a:latin typeface="Noto Sans"/>
              <a:cs typeface="Noto Sans"/>
            </a:endParaRPr>
          </a:p>
        </p:txBody>
      </p:sp>
      <p:grpSp>
        <p:nvGrpSpPr>
          <p:cNvPr id="36" name="object 36"/>
          <p:cNvGrpSpPr/>
          <p:nvPr/>
        </p:nvGrpSpPr>
        <p:grpSpPr>
          <a:xfrm>
            <a:off x="2785097" y="7672387"/>
            <a:ext cx="1974214" cy="1790064"/>
            <a:chOff x="2785097" y="7672387"/>
            <a:chExt cx="1974214" cy="1790064"/>
          </a:xfrm>
        </p:grpSpPr>
        <p:sp>
          <p:nvSpPr>
            <p:cNvPr id="37" name="object 37"/>
            <p:cNvSpPr/>
            <p:nvPr/>
          </p:nvSpPr>
          <p:spPr>
            <a:xfrm>
              <a:off x="2796412" y="7683703"/>
              <a:ext cx="1951355" cy="1767839"/>
            </a:xfrm>
            <a:custGeom>
              <a:avLst/>
              <a:gdLst/>
              <a:ahLst/>
              <a:cxnLst/>
              <a:rect l="l" t="t" r="r" b="b"/>
              <a:pathLst>
                <a:path w="1951354" h="1767840">
                  <a:moveTo>
                    <a:pt x="0" y="1767217"/>
                  </a:moveTo>
                  <a:lnTo>
                    <a:pt x="1950974" y="1767217"/>
                  </a:lnTo>
                  <a:lnTo>
                    <a:pt x="1950974" y="0"/>
                  </a:lnTo>
                  <a:lnTo>
                    <a:pt x="0" y="0"/>
                  </a:lnTo>
                  <a:lnTo>
                    <a:pt x="0" y="1767217"/>
                  </a:lnTo>
                  <a:close/>
                </a:path>
              </a:pathLst>
            </a:custGeom>
            <a:ln w="22631">
              <a:solidFill>
                <a:srgbClr val="EB2847"/>
              </a:solidFill>
            </a:ln>
          </p:spPr>
          <p:txBody>
            <a:bodyPr wrap="square" lIns="0" tIns="0" rIns="0" bIns="0" rtlCol="0"/>
            <a:lstStyle/>
            <a:p>
              <a:endParaRPr/>
            </a:p>
          </p:txBody>
        </p:sp>
        <p:sp>
          <p:nvSpPr>
            <p:cNvPr id="38" name="object 38"/>
            <p:cNvSpPr/>
            <p:nvPr/>
          </p:nvSpPr>
          <p:spPr>
            <a:xfrm>
              <a:off x="2830944" y="8051190"/>
              <a:ext cx="1882139" cy="0"/>
            </a:xfrm>
            <a:custGeom>
              <a:avLst/>
              <a:gdLst/>
              <a:ahLst/>
              <a:cxnLst/>
              <a:rect l="l" t="t" r="r" b="b"/>
              <a:pathLst>
                <a:path w="1882139">
                  <a:moveTo>
                    <a:pt x="0" y="0"/>
                  </a:moveTo>
                  <a:lnTo>
                    <a:pt x="1881898" y="0"/>
                  </a:lnTo>
                </a:path>
              </a:pathLst>
            </a:custGeom>
            <a:ln w="33947">
              <a:solidFill>
                <a:srgbClr val="F49A8F"/>
              </a:solidFill>
            </a:ln>
          </p:spPr>
          <p:txBody>
            <a:bodyPr wrap="square" lIns="0" tIns="0" rIns="0" bIns="0" rtlCol="0"/>
            <a:lstStyle/>
            <a:p>
              <a:endParaRPr/>
            </a:p>
          </p:txBody>
        </p:sp>
      </p:grpSp>
      <p:sp>
        <p:nvSpPr>
          <p:cNvPr id="39" name="object 39"/>
          <p:cNvSpPr txBox="1"/>
          <p:nvPr/>
        </p:nvSpPr>
        <p:spPr>
          <a:xfrm>
            <a:off x="2807728" y="7672387"/>
            <a:ext cx="1928495" cy="344805"/>
          </a:xfrm>
          <a:prstGeom prst="rect">
            <a:avLst/>
          </a:prstGeom>
          <a:solidFill>
            <a:srgbClr val="EB2847"/>
          </a:solidFill>
        </p:spPr>
        <p:txBody>
          <a:bodyPr vert="horz" wrap="square" lIns="0" tIns="116839" rIns="0" bIns="0" rtlCol="0">
            <a:spAutoFit/>
          </a:bodyPr>
          <a:lstStyle/>
          <a:p>
            <a:pPr marL="474345">
              <a:lnSpc>
                <a:spcPct val="100000"/>
              </a:lnSpc>
              <a:spcBef>
                <a:spcPts val="919"/>
              </a:spcBef>
            </a:pPr>
            <a:r>
              <a:rPr sz="1000" b="1" spc="-20" dirty="0">
                <a:solidFill>
                  <a:srgbClr val="FFFFFF"/>
                </a:solidFill>
                <a:latin typeface="Noto Sans"/>
                <a:cs typeface="Noto Sans"/>
              </a:rPr>
              <a:t>WORKING</a:t>
            </a:r>
            <a:r>
              <a:rPr sz="1000" b="1" spc="-25" dirty="0">
                <a:solidFill>
                  <a:srgbClr val="FFFFFF"/>
                </a:solidFill>
                <a:latin typeface="Noto Sans"/>
                <a:cs typeface="Noto Sans"/>
              </a:rPr>
              <a:t> </a:t>
            </a:r>
            <a:r>
              <a:rPr sz="1000" b="1" spc="-10" dirty="0">
                <a:solidFill>
                  <a:srgbClr val="FFFFFF"/>
                </a:solidFill>
                <a:latin typeface="Noto Sans"/>
                <a:cs typeface="Noto Sans"/>
              </a:rPr>
              <a:t>AREA</a:t>
            </a:r>
            <a:endParaRPr sz="1000">
              <a:latin typeface="Noto Sans"/>
              <a:cs typeface="Noto Sans"/>
            </a:endParaRPr>
          </a:p>
        </p:txBody>
      </p:sp>
      <p:sp>
        <p:nvSpPr>
          <p:cNvPr id="40" name="object 40"/>
          <p:cNvSpPr txBox="1"/>
          <p:nvPr/>
        </p:nvSpPr>
        <p:spPr>
          <a:xfrm>
            <a:off x="2807728" y="8114804"/>
            <a:ext cx="1928495" cy="1112520"/>
          </a:xfrm>
          <a:prstGeom prst="rect">
            <a:avLst/>
          </a:prstGeom>
        </p:spPr>
        <p:txBody>
          <a:bodyPr vert="horz" wrap="square" lIns="0" tIns="7620" rIns="0" bIns="0" rtlCol="0">
            <a:spAutoFit/>
          </a:bodyPr>
          <a:lstStyle/>
          <a:p>
            <a:pPr marL="320040" marR="302260" algn="ctr">
              <a:lnSpc>
                <a:spcPct val="104200"/>
              </a:lnSpc>
              <a:spcBef>
                <a:spcPts val="60"/>
              </a:spcBef>
            </a:pPr>
            <a:r>
              <a:rPr sz="800" spc="-5" dirty="0">
                <a:solidFill>
                  <a:srgbClr val="4A4B4C"/>
                </a:solidFill>
                <a:latin typeface="Noto Sans"/>
                <a:cs typeface="Noto Sans"/>
              </a:rPr>
              <a:t>Facilitating</a:t>
            </a:r>
            <a:r>
              <a:rPr sz="800" spc="-40" dirty="0">
                <a:solidFill>
                  <a:srgbClr val="4A4B4C"/>
                </a:solidFill>
                <a:latin typeface="Noto Sans"/>
                <a:cs typeface="Noto Sans"/>
              </a:rPr>
              <a:t> </a:t>
            </a:r>
            <a:r>
              <a:rPr sz="800" dirty="0">
                <a:solidFill>
                  <a:srgbClr val="4A4B4C"/>
                </a:solidFill>
                <a:latin typeface="Noto Sans"/>
                <a:cs typeface="Noto Sans"/>
              </a:rPr>
              <a:t>communication  between employers</a:t>
            </a:r>
            <a:endParaRPr sz="800">
              <a:latin typeface="Noto Sans"/>
              <a:cs typeface="Noto Sans"/>
            </a:endParaRPr>
          </a:p>
          <a:p>
            <a:pPr marL="10160" algn="ctr">
              <a:lnSpc>
                <a:spcPct val="100000"/>
              </a:lnSpc>
              <a:spcBef>
                <a:spcPts val="40"/>
              </a:spcBef>
            </a:pPr>
            <a:r>
              <a:rPr sz="800" dirty="0">
                <a:solidFill>
                  <a:srgbClr val="4A4B4C"/>
                </a:solidFill>
                <a:latin typeface="Noto Sans"/>
                <a:cs typeface="Noto Sans"/>
              </a:rPr>
              <a:t>and</a:t>
            </a:r>
            <a:r>
              <a:rPr sz="800" spc="10" dirty="0">
                <a:solidFill>
                  <a:srgbClr val="4A4B4C"/>
                </a:solidFill>
                <a:latin typeface="Noto Sans"/>
                <a:cs typeface="Noto Sans"/>
              </a:rPr>
              <a:t> </a:t>
            </a:r>
            <a:r>
              <a:rPr sz="800" dirty="0">
                <a:solidFill>
                  <a:srgbClr val="4A4B4C"/>
                </a:solidFill>
                <a:latin typeface="Noto Sans"/>
                <a:cs typeface="Noto Sans"/>
              </a:rPr>
              <a:t>employees.</a:t>
            </a:r>
            <a:endParaRPr sz="800">
              <a:latin typeface="Noto Sans"/>
              <a:cs typeface="Noto Sans"/>
            </a:endParaRPr>
          </a:p>
          <a:p>
            <a:pPr>
              <a:lnSpc>
                <a:spcPct val="100000"/>
              </a:lnSpc>
              <a:spcBef>
                <a:spcPts val="30"/>
              </a:spcBef>
            </a:pPr>
            <a:endParaRPr sz="750">
              <a:latin typeface="Noto Sans"/>
              <a:cs typeface="Noto Sans"/>
            </a:endParaRPr>
          </a:p>
          <a:p>
            <a:pPr algn="ctr">
              <a:lnSpc>
                <a:spcPct val="100000"/>
              </a:lnSpc>
              <a:tabLst>
                <a:tab pos="1154430" algn="l"/>
              </a:tabLst>
            </a:pPr>
            <a:r>
              <a:rPr sz="800" u="heavy" dirty="0">
                <a:solidFill>
                  <a:srgbClr val="4A4B4C"/>
                </a:solidFill>
                <a:uFill>
                  <a:solidFill>
                    <a:srgbClr val="F49A8F"/>
                  </a:solidFill>
                </a:uFill>
                <a:latin typeface="Times New Roman"/>
                <a:cs typeface="Times New Roman"/>
              </a:rPr>
              <a:t> 	</a:t>
            </a:r>
            <a:endParaRPr sz="800">
              <a:latin typeface="Times New Roman"/>
              <a:cs typeface="Times New Roman"/>
            </a:endParaRPr>
          </a:p>
          <a:p>
            <a:pPr>
              <a:lnSpc>
                <a:spcPct val="100000"/>
              </a:lnSpc>
            </a:pPr>
            <a:endParaRPr sz="900">
              <a:latin typeface="Times New Roman"/>
              <a:cs typeface="Times New Roman"/>
            </a:endParaRPr>
          </a:p>
          <a:p>
            <a:pPr marL="199390" marR="210820" algn="ctr">
              <a:lnSpc>
                <a:spcPct val="104200"/>
              </a:lnSpc>
              <a:spcBef>
                <a:spcPts val="550"/>
              </a:spcBef>
            </a:pPr>
            <a:r>
              <a:rPr sz="800" spc="-10" dirty="0">
                <a:solidFill>
                  <a:srgbClr val="4A4B4C"/>
                </a:solidFill>
                <a:latin typeface="Noto Sans"/>
                <a:cs typeface="Noto Sans"/>
              </a:rPr>
              <a:t>Giving </a:t>
            </a:r>
            <a:r>
              <a:rPr sz="800" dirty="0">
                <a:solidFill>
                  <a:srgbClr val="4A4B4C"/>
                </a:solidFill>
                <a:latin typeface="Noto Sans"/>
                <a:cs typeface="Noto Sans"/>
              </a:rPr>
              <a:t>support </a:t>
            </a:r>
            <a:r>
              <a:rPr sz="800" spc="-5" dirty="0">
                <a:solidFill>
                  <a:srgbClr val="4A4B4C"/>
                </a:solidFill>
                <a:latin typeface="Noto Sans"/>
                <a:cs typeface="Noto Sans"/>
              </a:rPr>
              <a:t>to </a:t>
            </a:r>
            <a:r>
              <a:rPr sz="800" dirty="0">
                <a:solidFill>
                  <a:srgbClr val="4A4B4C"/>
                </a:solidFill>
                <a:latin typeface="Noto Sans"/>
                <a:cs typeface="Noto Sans"/>
              </a:rPr>
              <a:t>professionals  </a:t>
            </a:r>
            <a:r>
              <a:rPr sz="800" spc="-5" dirty="0">
                <a:solidFill>
                  <a:srgbClr val="4A4B4C"/>
                </a:solidFill>
                <a:latin typeface="Noto Sans"/>
                <a:cs typeface="Noto Sans"/>
              </a:rPr>
              <a:t>of the </a:t>
            </a:r>
            <a:r>
              <a:rPr sz="800" dirty="0">
                <a:solidFill>
                  <a:srgbClr val="4A4B4C"/>
                </a:solidFill>
                <a:latin typeface="Noto Sans"/>
                <a:cs typeface="Noto Sans"/>
              </a:rPr>
              <a:t>service</a:t>
            </a:r>
            <a:r>
              <a:rPr sz="800" spc="40" dirty="0">
                <a:solidFill>
                  <a:srgbClr val="4A4B4C"/>
                </a:solidFill>
                <a:latin typeface="Noto Sans"/>
                <a:cs typeface="Noto Sans"/>
              </a:rPr>
              <a:t> </a:t>
            </a:r>
            <a:r>
              <a:rPr sz="800" dirty="0">
                <a:solidFill>
                  <a:srgbClr val="4A4B4C"/>
                </a:solidFill>
                <a:latin typeface="Noto Sans"/>
                <a:cs typeface="Noto Sans"/>
              </a:rPr>
              <a:t>areas.</a:t>
            </a:r>
            <a:endParaRPr sz="800">
              <a:latin typeface="Noto Sans"/>
              <a:cs typeface="Noto Sans"/>
            </a:endParaRPr>
          </a:p>
        </p:txBody>
      </p:sp>
      <p:grpSp>
        <p:nvGrpSpPr>
          <p:cNvPr id="41" name="object 41"/>
          <p:cNvGrpSpPr/>
          <p:nvPr/>
        </p:nvGrpSpPr>
        <p:grpSpPr>
          <a:xfrm>
            <a:off x="4850193" y="7672375"/>
            <a:ext cx="1974214" cy="1788795"/>
            <a:chOff x="4850193" y="7672375"/>
            <a:chExt cx="1974214" cy="1788795"/>
          </a:xfrm>
        </p:grpSpPr>
        <p:sp>
          <p:nvSpPr>
            <p:cNvPr id="42" name="object 42"/>
            <p:cNvSpPr/>
            <p:nvPr/>
          </p:nvSpPr>
          <p:spPr>
            <a:xfrm>
              <a:off x="4861509" y="7683690"/>
              <a:ext cx="1951355" cy="1766570"/>
            </a:xfrm>
            <a:custGeom>
              <a:avLst/>
              <a:gdLst/>
              <a:ahLst/>
              <a:cxnLst/>
              <a:rect l="l" t="t" r="r" b="b"/>
              <a:pathLst>
                <a:path w="1951354" h="1766570">
                  <a:moveTo>
                    <a:pt x="0" y="1766062"/>
                  </a:moveTo>
                  <a:lnTo>
                    <a:pt x="1950973" y="1766062"/>
                  </a:lnTo>
                  <a:lnTo>
                    <a:pt x="1950973" y="0"/>
                  </a:lnTo>
                  <a:lnTo>
                    <a:pt x="0" y="0"/>
                  </a:lnTo>
                  <a:lnTo>
                    <a:pt x="0" y="1766062"/>
                  </a:lnTo>
                  <a:close/>
                </a:path>
              </a:pathLst>
            </a:custGeom>
            <a:ln w="22631">
              <a:solidFill>
                <a:srgbClr val="049F86"/>
              </a:solidFill>
            </a:ln>
          </p:spPr>
          <p:txBody>
            <a:bodyPr wrap="square" lIns="0" tIns="0" rIns="0" bIns="0" rtlCol="0"/>
            <a:lstStyle/>
            <a:p>
              <a:endParaRPr/>
            </a:p>
          </p:txBody>
        </p:sp>
        <p:sp>
          <p:nvSpPr>
            <p:cNvPr id="43" name="object 43"/>
            <p:cNvSpPr/>
            <p:nvPr/>
          </p:nvSpPr>
          <p:spPr>
            <a:xfrm>
              <a:off x="4896040" y="8044218"/>
              <a:ext cx="1882139" cy="0"/>
            </a:xfrm>
            <a:custGeom>
              <a:avLst/>
              <a:gdLst/>
              <a:ahLst/>
              <a:cxnLst/>
              <a:rect l="l" t="t" r="r" b="b"/>
              <a:pathLst>
                <a:path w="1882140">
                  <a:moveTo>
                    <a:pt x="0" y="0"/>
                  </a:moveTo>
                  <a:lnTo>
                    <a:pt x="1881898" y="0"/>
                  </a:lnTo>
                </a:path>
              </a:pathLst>
            </a:custGeom>
            <a:ln w="33947">
              <a:solidFill>
                <a:srgbClr val="98C6B9"/>
              </a:solidFill>
            </a:ln>
          </p:spPr>
          <p:txBody>
            <a:bodyPr wrap="square" lIns="0" tIns="0" rIns="0" bIns="0" rtlCol="0"/>
            <a:lstStyle/>
            <a:p>
              <a:endParaRPr/>
            </a:p>
          </p:txBody>
        </p:sp>
      </p:grpSp>
      <p:sp>
        <p:nvSpPr>
          <p:cNvPr id="44" name="object 44"/>
          <p:cNvSpPr txBox="1"/>
          <p:nvPr/>
        </p:nvSpPr>
        <p:spPr>
          <a:xfrm>
            <a:off x="4872825" y="8114804"/>
            <a:ext cx="1928495" cy="1163320"/>
          </a:xfrm>
          <a:prstGeom prst="rect">
            <a:avLst/>
          </a:prstGeom>
        </p:spPr>
        <p:txBody>
          <a:bodyPr vert="horz" wrap="square" lIns="0" tIns="7620" rIns="0" bIns="0" rtlCol="0">
            <a:spAutoFit/>
          </a:bodyPr>
          <a:lstStyle/>
          <a:p>
            <a:pPr marL="109855" marR="100965" indent="-1270" algn="ctr">
              <a:lnSpc>
                <a:spcPct val="104200"/>
              </a:lnSpc>
              <a:spcBef>
                <a:spcPts val="60"/>
              </a:spcBef>
            </a:pPr>
            <a:r>
              <a:rPr sz="800" spc="-5" dirty="0">
                <a:solidFill>
                  <a:srgbClr val="4A4B4C"/>
                </a:solidFill>
                <a:latin typeface="Noto Sans"/>
                <a:cs typeface="Noto Sans"/>
              </a:rPr>
              <a:t>Facilitating </a:t>
            </a:r>
            <a:r>
              <a:rPr sz="800" dirty="0">
                <a:solidFill>
                  <a:srgbClr val="4A4B4C"/>
                </a:solidFill>
                <a:latin typeface="Noto Sans"/>
                <a:cs typeface="Noto Sans"/>
              </a:rPr>
              <a:t>communication  between social workers and service  seekers </a:t>
            </a:r>
            <a:r>
              <a:rPr sz="800" spc="-5" dirty="0">
                <a:solidFill>
                  <a:srgbClr val="4A4B4C"/>
                </a:solidFill>
                <a:latin typeface="Noto Sans"/>
                <a:cs typeface="Noto Sans"/>
              </a:rPr>
              <a:t>in </a:t>
            </a:r>
            <a:r>
              <a:rPr sz="800" dirty="0">
                <a:solidFill>
                  <a:srgbClr val="4A4B4C"/>
                </a:solidFill>
                <a:latin typeface="Noto Sans"/>
                <a:cs typeface="Noto Sans"/>
              </a:rPr>
              <a:t>case of</a:t>
            </a:r>
            <a:r>
              <a:rPr sz="800" spc="40" dirty="0">
                <a:solidFill>
                  <a:srgbClr val="4A4B4C"/>
                </a:solidFill>
                <a:latin typeface="Noto Sans"/>
                <a:cs typeface="Noto Sans"/>
              </a:rPr>
              <a:t> </a:t>
            </a:r>
            <a:r>
              <a:rPr sz="800" spc="-5" dirty="0">
                <a:solidFill>
                  <a:srgbClr val="4A4B4C"/>
                </a:solidFill>
                <a:latin typeface="Noto Sans"/>
                <a:cs typeface="Noto Sans"/>
              </a:rPr>
              <a:t>linguistic</a:t>
            </a:r>
            <a:endParaRPr sz="800">
              <a:latin typeface="Noto Sans"/>
              <a:cs typeface="Noto Sans"/>
            </a:endParaRPr>
          </a:p>
          <a:p>
            <a:pPr marL="162560" marR="153035" indent="-1270" algn="ctr">
              <a:lnSpc>
                <a:spcPct val="104200"/>
              </a:lnSpc>
            </a:pPr>
            <a:r>
              <a:rPr sz="800" dirty="0">
                <a:solidFill>
                  <a:srgbClr val="4A4B4C"/>
                </a:solidFill>
                <a:latin typeface="Noto Sans"/>
                <a:cs typeface="Noto Sans"/>
              </a:rPr>
              <a:t>and cultural comprehension  difficulties such as: educational  </a:t>
            </a:r>
            <a:r>
              <a:rPr sz="800" spc="-5" dirty="0">
                <a:solidFill>
                  <a:srgbClr val="4A4B4C"/>
                </a:solidFill>
                <a:latin typeface="Noto Sans"/>
                <a:cs typeface="Noto Sans"/>
              </a:rPr>
              <a:t>model, religious </a:t>
            </a:r>
            <a:r>
              <a:rPr sz="800" dirty="0">
                <a:solidFill>
                  <a:srgbClr val="4A4B4C"/>
                </a:solidFill>
                <a:latin typeface="Noto Sans"/>
                <a:cs typeface="Noto Sans"/>
              </a:rPr>
              <a:t>peculiarities;  </a:t>
            </a:r>
            <a:r>
              <a:rPr sz="800" spc="-5" dirty="0">
                <a:solidFill>
                  <a:srgbClr val="4A4B4C"/>
                </a:solidFill>
                <a:latin typeface="Noto Sans"/>
                <a:cs typeface="Noto Sans"/>
              </a:rPr>
              <a:t>clarifing to foregners the </a:t>
            </a:r>
            <a:r>
              <a:rPr sz="800" dirty="0">
                <a:solidFill>
                  <a:srgbClr val="4A4B4C"/>
                </a:solidFill>
                <a:latin typeface="Noto Sans"/>
                <a:cs typeface="Noto Sans"/>
              </a:rPr>
              <a:t>roles  and responsibilities of  professionals </a:t>
            </a:r>
            <a:r>
              <a:rPr sz="800" spc="-5" dirty="0">
                <a:solidFill>
                  <a:srgbClr val="4A4B4C"/>
                </a:solidFill>
                <a:latin typeface="Noto Sans"/>
                <a:cs typeface="Noto Sans"/>
              </a:rPr>
              <a:t>in the </a:t>
            </a:r>
            <a:r>
              <a:rPr sz="800" dirty="0">
                <a:solidFill>
                  <a:srgbClr val="4A4B4C"/>
                </a:solidFill>
                <a:latin typeface="Noto Sans"/>
                <a:cs typeface="Noto Sans"/>
              </a:rPr>
              <a:t>social</a:t>
            </a:r>
            <a:r>
              <a:rPr sz="800" spc="40" dirty="0">
                <a:solidFill>
                  <a:srgbClr val="4A4B4C"/>
                </a:solidFill>
                <a:latin typeface="Noto Sans"/>
                <a:cs typeface="Noto Sans"/>
              </a:rPr>
              <a:t> </a:t>
            </a:r>
            <a:r>
              <a:rPr sz="800" dirty="0">
                <a:solidFill>
                  <a:srgbClr val="4A4B4C"/>
                </a:solidFill>
                <a:latin typeface="Noto Sans"/>
                <a:cs typeface="Noto Sans"/>
              </a:rPr>
              <a:t>sector.</a:t>
            </a:r>
            <a:endParaRPr sz="800">
              <a:latin typeface="Noto Sans"/>
              <a:cs typeface="Noto Sans"/>
            </a:endParaRPr>
          </a:p>
        </p:txBody>
      </p:sp>
      <p:sp>
        <p:nvSpPr>
          <p:cNvPr id="45" name="object 45"/>
          <p:cNvSpPr txBox="1"/>
          <p:nvPr/>
        </p:nvSpPr>
        <p:spPr>
          <a:xfrm>
            <a:off x="4872825" y="7672375"/>
            <a:ext cx="1928495" cy="344805"/>
          </a:xfrm>
          <a:prstGeom prst="rect">
            <a:avLst/>
          </a:prstGeom>
          <a:solidFill>
            <a:srgbClr val="049F86"/>
          </a:solidFill>
        </p:spPr>
        <p:txBody>
          <a:bodyPr vert="horz" wrap="square" lIns="0" tIns="116839" rIns="0" bIns="0" rtlCol="0">
            <a:spAutoFit/>
          </a:bodyPr>
          <a:lstStyle/>
          <a:p>
            <a:pPr marL="299720">
              <a:lnSpc>
                <a:spcPct val="100000"/>
              </a:lnSpc>
              <a:spcBef>
                <a:spcPts val="919"/>
              </a:spcBef>
            </a:pPr>
            <a:r>
              <a:rPr sz="1000" b="1" spc="-20" dirty="0">
                <a:solidFill>
                  <a:srgbClr val="FFFFFF"/>
                </a:solidFill>
                <a:latin typeface="Noto Sans"/>
                <a:cs typeface="Noto Sans"/>
              </a:rPr>
              <a:t>SOCIAL SERVICE</a:t>
            </a:r>
            <a:r>
              <a:rPr sz="1000" b="1" spc="-35" dirty="0">
                <a:solidFill>
                  <a:srgbClr val="FFFFFF"/>
                </a:solidFill>
                <a:latin typeface="Noto Sans"/>
                <a:cs typeface="Noto Sans"/>
              </a:rPr>
              <a:t> </a:t>
            </a:r>
            <a:r>
              <a:rPr sz="1000" b="1" spc="-10" dirty="0">
                <a:solidFill>
                  <a:srgbClr val="FFFFFF"/>
                </a:solidFill>
                <a:latin typeface="Noto Sans"/>
                <a:cs typeface="Noto Sans"/>
              </a:rPr>
              <a:t>AREA</a:t>
            </a:r>
            <a:endParaRPr sz="1000">
              <a:latin typeface="Noto Sans"/>
              <a:cs typeface="Noto Sans"/>
            </a:endParaRPr>
          </a:p>
        </p:txBody>
      </p:sp>
      <p:grpSp>
        <p:nvGrpSpPr>
          <p:cNvPr id="46" name="object 46"/>
          <p:cNvGrpSpPr/>
          <p:nvPr/>
        </p:nvGrpSpPr>
        <p:grpSpPr>
          <a:xfrm>
            <a:off x="719886" y="7672273"/>
            <a:ext cx="1974214" cy="1790700"/>
            <a:chOff x="719886" y="7672273"/>
            <a:chExt cx="1974214" cy="1790700"/>
          </a:xfrm>
        </p:grpSpPr>
        <p:sp>
          <p:nvSpPr>
            <p:cNvPr id="47" name="object 47"/>
            <p:cNvSpPr/>
            <p:nvPr/>
          </p:nvSpPr>
          <p:spPr>
            <a:xfrm>
              <a:off x="731316" y="7683703"/>
              <a:ext cx="1951355" cy="1767839"/>
            </a:xfrm>
            <a:custGeom>
              <a:avLst/>
              <a:gdLst/>
              <a:ahLst/>
              <a:cxnLst/>
              <a:rect l="l" t="t" r="r" b="b"/>
              <a:pathLst>
                <a:path w="1951355" h="1767840">
                  <a:moveTo>
                    <a:pt x="0" y="1767217"/>
                  </a:moveTo>
                  <a:lnTo>
                    <a:pt x="1950974" y="1767217"/>
                  </a:lnTo>
                  <a:lnTo>
                    <a:pt x="1950974" y="0"/>
                  </a:lnTo>
                  <a:lnTo>
                    <a:pt x="0" y="0"/>
                  </a:lnTo>
                  <a:lnTo>
                    <a:pt x="0" y="1767217"/>
                  </a:lnTo>
                  <a:close/>
                </a:path>
              </a:pathLst>
            </a:custGeom>
            <a:ln w="22631">
              <a:solidFill>
                <a:srgbClr val="049F86"/>
              </a:solidFill>
            </a:ln>
          </p:spPr>
          <p:txBody>
            <a:bodyPr wrap="square" lIns="0" tIns="0" rIns="0" bIns="0" rtlCol="0"/>
            <a:lstStyle/>
            <a:p>
              <a:endParaRPr/>
            </a:p>
          </p:txBody>
        </p:sp>
        <p:sp>
          <p:nvSpPr>
            <p:cNvPr id="48" name="object 48"/>
            <p:cNvSpPr/>
            <p:nvPr/>
          </p:nvSpPr>
          <p:spPr>
            <a:xfrm>
              <a:off x="765853" y="8044218"/>
              <a:ext cx="1882139" cy="0"/>
            </a:xfrm>
            <a:custGeom>
              <a:avLst/>
              <a:gdLst/>
              <a:ahLst/>
              <a:cxnLst/>
              <a:rect l="l" t="t" r="r" b="b"/>
              <a:pathLst>
                <a:path w="1882139">
                  <a:moveTo>
                    <a:pt x="0" y="0"/>
                  </a:moveTo>
                  <a:lnTo>
                    <a:pt x="1881898" y="0"/>
                  </a:lnTo>
                </a:path>
              </a:pathLst>
            </a:custGeom>
            <a:ln w="33947">
              <a:solidFill>
                <a:srgbClr val="98C6B9"/>
              </a:solidFill>
            </a:ln>
          </p:spPr>
          <p:txBody>
            <a:bodyPr wrap="square" lIns="0" tIns="0" rIns="0" bIns="0" rtlCol="0"/>
            <a:lstStyle/>
            <a:p>
              <a:endParaRPr/>
            </a:p>
          </p:txBody>
        </p:sp>
      </p:grpSp>
      <p:sp>
        <p:nvSpPr>
          <p:cNvPr id="49" name="object 49"/>
          <p:cNvSpPr txBox="1"/>
          <p:nvPr/>
        </p:nvSpPr>
        <p:spPr>
          <a:xfrm>
            <a:off x="742632" y="7672387"/>
            <a:ext cx="1928495" cy="344805"/>
          </a:xfrm>
          <a:prstGeom prst="rect">
            <a:avLst/>
          </a:prstGeom>
          <a:solidFill>
            <a:srgbClr val="049F86"/>
          </a:solidFill>
        </p:spPr>
        <p:txBody>
          <a:bodyPr vert="horz" wrap="square" lIns="0" tIns="116839" rIns="0" bIns="0" rtlCol="0">
            <a:spAutoFit/>
          </a:bodyPr>
          <a:lstStyle/>
          <a:p>
            <a:pPr marL="438150">
              <a:lnSpc>
                <a:spcPct val="100000"/>
              </a:lnSpc>
              <a:spcBef>
                <a:spcPts val="919"/>
              </a:spcBef>
            </a:pPr>
            <a:r>
              <a:rPr sz="1000" b="1" spc="-20" dirty="0">
                <a:solidFill>
                  <a:srgbClr val="FFFFFF"/>
                </a:solidFill>
                <a:latin typeface="Noto Sans"/>
                <a:cs typeface="Noto Sans"/>
              </a:rPr>
              <a:t>EDUCATION</a:t>
            </a:r>
            <a:r>
              <a:rPr sz="1000" b="1" spc="-30" dirty="0">
                <a:solidFill>
                  <a:srgbClr val="FFFFFF"/>
                </a:solidFill>
                <a:latin typeface="Noto Sans"/>
                <a:cs typeface="Noto Sans"/>
              </a:rPr>
              <a:t> </a:t>
            </a:r>
            <a:r>
              <a:rPr sz="1000" b="1" spc="-10" dirty="0">
                <a:solidFill>
                  <a:srgbClr val="FFFFFF"/>
                </a:solidFill>
                <a:latin typeface="Noto Sans"/>
                <a:cs typeface="Noto Sans"/>
              </a:rPr>
              <a:t>AREA</a:t>
            </a:r>
            <a:endParaRPr sz="1000">
              <a:latin typeface="Noto Sans"/>
              <a:cs typeface="Noto Sans"/>
            </a:endParaRPr>
          </a:p>
        </p:txBody>
      </p:sp>
      <p:sp>
        <p:nvSpPr>
          <p:cNvPr id="50" name="object 50"/>
          <p:cNvSpPr txBox="1"/>
          <p:nvPr/>
        </p:nvSpPr>
        <p:spPr>
          <a:xfrm>
            <a:off x="742632" y="8116354"/>
            <a:ext cx="1928495" cy="1014730"/>
          </a:xfrm>
          <a:prstGeom prst="rect">
            <a:avLst/>
          </a:prstGeom>
        </p:spPr>
        <p:txBody>
          <a:bodyPr vert="horz" wrap="square" lIns="0" tIns="7620" rIns="0" bIns="0" rtlCol="0">
            <a:spAutoFit/>
          </a:bodyPr>
          <a:lstStyle/>
          <a:p>
            <a:pPr marL="314960" marR="306705" algn="ctr">
              <a:lnSpc>
                <a:spcPct val="104200"/>
              </a:lnSpc>
              <a:spcBef>
                <a:spcPts val="60"/>
              </a:spcBef>
            </a:pPr>
            <a:r>
              <a:rPr sz="800" spc="-5" dirty="0">
                <a:solidFill>
                  <a:srgbClr val="4A4B4C"/>
                </a:solidFill>
                <a:latin typeface="Noto Sans"/>
                <a:cs typeface="Noto Sans"/>
              </a:rPr>
              <a:t>Facilitating</a:t>
            </a:r>
            <a:r>
              <a:rPr sz="800" spc="-40" dirty="0">
                <a:solidFill>
                  <a:srgbClr val="4A4B4C"/>
                </a:solidFill>
                <a:latin typeface="Noto Sans"/>
                <a:cs typeface="Noto Sans"/>
              </a:rPr>
              <a:t> </a:t>
            </a:r>
            <a:r>
              <a:rPr sz="800" dirty="0">
                <a:solidFill>
                  <a:srgbClr val="4A4B4C"/>
                </a:solidFill>
                <a:latin typeface="Noto Sans"/>
                <a:cs typeface="Noto Sans"/>
              </a:rPr>
              <a:t>communication  between </a:t>
            </a:r>
            <a:r>
              <a:rPr sz="800" spc="-10" dirty="0">
                <a:solidFill>
                  <a:srgbClr val="4A4B4C"/>
                </a:solidFill>
                <a:latin typeface="Noto Sans"/>
                <a:cs typeface="Noto Sans"/>
              </a:rPr>
              <a:t>foreign</a:t>
            </a:r>
            <a:r>
              <a:rPr sz="800" spc="-5" dirty="0">
                <a:solidFill>
                  <a:srgbClr val="4A4B4C"/>
                </a:solidFill>
                <a:latin typeface="Noto Sans"/>
                <a:cs typeface="Noto Sans"/>
              </a:rPr>
              <a:t> </a:t>
            </a:r>
            <a:r>
              <a:rPr sz="800" dirty="0">
                <a:solidFill>
                  <a:srgbClr val="4A4B4C"/>
                </a:solidFill>
                <a:latin typeface="Noto Sans"/>
                <a:cs typeface="Noto Sans"/>
              </a:rPr>
              <a:t>students</a:t>
            </a:r>
            <a:endParaRPr sz="800">
              <a:latin typeface="Noto Sans"/>
              <a:cs typeface="Noto Sans"/>
            </a:endParaRPr>
          </a:p>
          <a:p>
            <a:pPr marL="194945" marR="186690" algn="ctr">
              <a:lnSpc>
                <a:spcPct val="104200"/>
              </a:lnSpc>
            </a:pPr>
            <a:r>
              <a:rPr sz="800" dirty="0">
                <a:solidFill>
                  <a:srgbClr val="4A4B4C"/>
                </a:solidFill>
                <a:latin typeface="Noto Sans"/>
                <a:cs typeface="Noto Sans"/>
              </a:rPr>
              <a:t>and their teachers and between  </a:t>
            </a:r>
            <a:r>
              <a:rPr sz="800" spc="-5" dirty="0">
                <a:solidFill>
                  <a:srgbClr val="4A4B4C"/>
                </a:solidFill>
                <a:latin typeface="Noto Sans"/>
                <a:cs typeface="Noto Sans"/>
              </a:rPr>
              <a:t>the </a:t>
            </a:r>
            <a:r>
              <a:rPr sz="800" dirty="0">
                <a:solidFill>
                  <a:srgbClr val="4A4B4C"/>
                </a:solidFill>
                <a:latin typeface="Noto Sans"/>
                <a:cs typeface="Noto Sans"/>
              </a:rPr>
              <a:t>students’</a:t>
            </a:r>
            <a:r>
              <a:rPr sz="800" spc="20" dirty="0">
                <a:solidFill>
                  <a:srgbClr val="4A4B4C"/>
                </a:solidFill>
                <a:latin typeface="Noto Sans"/>
                <a:cs typeface="Noto Sans"/>
              </a:rPr>
              <a:t> </a:t>
            </a:r>
            <a:r>
              <a:rPr sz="800" dirty="0">
                <a:solidFill>
                  <a:srgbClr val="4A4B4C"/>
                </a:solidFill>
                <a:latin typeface="Noto Sans"/>
                <a:cs typeface="Noto Sans"/>
              </a:rPr>
              <a:t>familiares</a:t>
            </a:r>
            <a:endParaRPr sz="800">
              <a:latin typeface="Noto Sans"/>
              <a:cs typeface="Noto Sans"/>
            </a:endParaRPr>
          </a:p>
          <a:p>
            <a:pPr marL="635" algn="ctr">
              <a:lnSpc>
                <a:spcPct val="100000"/>
              </a:lnSpc>
              <a:spcBef>
                <a:spcPts val="40"/>
              </a:spcBef>
            </a:pPr>
            <a:r>
              <a:rPr sz="800" dirty="0">
                <a:solidFill>
                  <a:srgbClr val="4A4B4C"/>
                </a:solidFill>
                <a:latin typeface="Noto Sans"/>
                <a:cs typeface="Noto Sans"/>
              </a:rPr>
              <a:t>and </a:t>
            </a:r>
            <a:r>
              <a:rPr sz="800" spc="-5" dirty="0">
                <a:solidFill>
                  <a:srgbClr val="4A4B4C"/>
                </a:solidFill>
                <a:latin typeface="Noto Sans"/>
                <a:cs typeface="Noto Sans"/>
              </a:rPr>
              <a:t>teachers,</a:t>
            </a:r>
            <a:r>
              <a:rPr sz="800" spc="25" dirty="0">
                <a:solidFill>
                  <a:srgbClr val="4A4B4C"/>
                </a:solidFill>
                <a:latin typeface="Noto Sans"/>
                <a:cs typeface="Noto Sans"/>
              </a:rPr>
              <a:t> </a:t>
            </a:r>
            <a:r>
              <a:rPr sz="800" dirty="0">
                <a:solidFill>
                  <a:srgbClr val="4A4B4C"/>
                </a:solidFill>
                <a:latin typeface="Noto Sans"/>
                <a:cs typeface="Noto Sans"/>
              </a:rPr>
              <a:t>etc.</a:t>
            </a:r>
            <a:endParaRPr sz="800">
              <a:latin typeface="Noto Sans"/>
              <a:cs typeface="Noto Sans"/>
            </a:endParaRPr>
          </a:p>
          <a:p>
            <a:pPr>
              <a:lnSpc>
                <a:spcPct val="100000"/>
              </a:lnSpc>
              <a:spcBef>
                <a:spcPts val="25"/>
              </a:spcBef>
            </a:pPr>
            <a:endParaRPr sz="1350">
              <a:latin typeface="Noto Sans"/>
              <a:cs typeface="Noto Sans"/>
            </a:endParaRPr>
          </a:p>
          <a:p>
            <a:pPr marL="1085850">
              <a:lnSpc>
                <a:spcPct val="100000"/>
              </a:lnSpc>
              <a:spcBef>
                <a:spcPts val="5"/>
              </a:spcBef>
            </a:pPr>
            <a:r>
              <a:rPr sz="800" b="1" spc="-40" dirty="0">
                <a:solidFill>
                  <a:srgbClr val="049F86"/>
                </a:solidFill>
                <a:latin typeface="Verdana"/>
                <a:cs typeface="Verdana"/>
              </a:rPr>
              <a:t>LEARN</a:t>
            </a:r>
            <a:endParaRPr sz="800">
              <a:latin typeface="Verdana"/>
              <a:cs typeface="Verdana"/>
            </a:endParaRPr>
          </a:p>
        </p:txBody>
      </p:sp>
      <p:grpSp>
        <p:nvGrpSpPr>
          <p:cNvPr id="51" name="object 51"/>
          <p:cNvGrpSpPr/>
          <p:nvPr/>
        </p:nvGrpSpPr>
        <p:grpSpPr>
          <a:xfrm>
            <a:off x="1226781" y="8779612"/>
            <a:ext cx="507365" cy="558800"/>
            <a:chOff x="1226781" y="8779612"/>
            <a:chExt cx="507365" cy="558800"/>
          </a:xfrm>
        </p:grpSpPr>
        <p:sp>
          <p:nvSpPr>
            <p:cNvPr id="52" name="object 52"/>
            <p:cNvSpPr/>
            <p:nvPr/>
          </p:nvSpPr>
          <p:spPr>
            <a:xfrm>
              <a:off x="1479600" y="9281198"/>
              <a:ext cx="109220" cy="0"/>
            </a:xfrm>
            <a:custGeom>
              <a:avLst/>
              <a:gdLst/>
              <a:ahLst/>
              <a:cxnLst/>
              <a:rect l="l" t="t" r="r" b="b"/>
              <a:pathLst>
                <a:path w="109219">
                  <a:moveTo>
                    <a:pt x="109105" y="0"/>
                  </a:moveTo>
                  <a:lnTo>
                    <a:pt x="0" y="0"/>
                  </a:lnTo>
                </a:path>
              </a:pathLst>
            </a:custGeom>
            <a:ln w="13030">
              <a:solidFill>
                <a:srgbClr val="4A4B4C"/>
              </a:solidFill>
            </a:ln>
          </p:spPr>
          <p:txBody>
            <a:bodyPr wrap="square" lIns="0" tIns="0" rIns="0" bIns="0" rtlCol="0"/>
            <a:lstStyle/>
            <a:p>
              <a:endParaRPr/>
            </a:p>
          </p:txBody>
        </p:sp>
        <p:sp>
          <p:nvSpPr>
            <p:cNvPr id="53" name="object 53"/>
            <p:cNvSpPr/>
            <p:nvPr/>
          </p:nvSpPr>
          <p:spPr>
            <a:xfrm>
              <a:off x="1479600" y="9221965"/>
              <a:ext cx="109220" cy="33020"/>
            </a:xfrm>
            <a:custGeom>
              <a:avLst/>
              <a:gdLst/>
              <a:ahLst/>
              <a:cxnLst/>
              <a:rect l="l" t="t" r="r" b="b"/>
              <a:pathLst>
                <a:path w="109219" h="33020">
                  <a:moveTo>
                    <a:pt x="109105" y="0"/>
                  </a:moveTo>
                  <a:lnTo>
                    <a:pt x="0" y="0"/>
                  </a:lnTo>
                  <a:lnTo>
                    <a:pt x="0" y="32651"/>
                  </a:lnTo>
                  <a:lnTo>
                    <a:pt x="109105" y="32651"/>
                  </a:lnTo>
                  <a:lnTo>
                    <a:pt x="109105" y="0"/>
                  </a:lnTo>
                  <a:close/>
                </a:path>
              </a:pathLst>
            </a:custGeom>
            <a:solidFill>
              <a:srgbClr val="049F86"/>
            </a:solidFill>
          </p:spPr>
          <p:txBody>
            <a:bodyPr wrap="square" lIns="0" tIns="0" rIns="0" bIns="0" rtlCol="0"/>
            <a:lstStyle/>
            <a:p>
              <a:endParaRPr/>
            </a:p>
          </p:txBody>
        </p:sp>
        <p:sp>
          <p:nvSpPr>
            <p:cNvPr id="54" name="object 54"/>
            <p:cNvSpPr/>
            <p:nvPr/>
          </p:nvSpPr>
          <p:spPr>
            <a:xfrm>
              <a:off x="1689404" y="8964828"/>
              <a:ext cx="38735" cy="373380"/>
            </a:xfrm>
            <a:custGeom>
              <a:avLst/>
              <a:gdLst/>
              <a:ahLst/>
              <a:cxnLst/>
              <a:rect l="l" t="t" r="r" b="b"/>
              <a:pathLst>
                <a:path w="38735" h="373379">
                  <a:moveTo>
                    <a:pt x="0" y="268287"/>
                  </a:moveTo>
                  <a:lnTo>
                    <a:pt x="38201" y="268287"/>
                  </a:lnTo>
                  <a:lnTo>
                    <a:pt x="38201" y="38201"/>
                  </a:lnTo>
                  <a:lnTo>
                    <a:pt x="0" y="38201"/>
                  </a:lnTo>
                  <a:lnTo>
                    <a:pt x="0" y="268287"/>
                  </a:lnTo>
                  <a:close/>
                </a:path>
                <a:path w="38735" h="373379">
                  <a:moveTo>
                    <a:pt x="12230" y="334518"/>
                  </a:moveTo>
                  <a:lnTo>
                    <a:pt x="25984" y="334518"/>
                  </a:lnTo>
                  <a:lnTo>
                    <a:pt x="32740" y="334518"/>
                  </a:lnTo>
                  <a:lnTo>
                    <a:pt x="38214" y="329044"/>
                  </a:lnTo>
                  <a:lnTo>
                    <a:pt x="38214" y="322300"/>
                  </a:lnTo>
                  <a:lnTo>
                    <a:pt x="38214" y="268287"/>
                  </a:lnTo>
                  <a:lnTo>
                    <a:pt x="0" y="268287"/>
                  </a:lnTo>
                  <a:lnTo>
                    <a:pt x="0" y="322300"/>
                  </a:lnTo>
                  <a:lnTo>
                    <a:pt x="0" y="329044"/>
                  </a:lnTo>
                  <a:lnTo>
                    <a:pt x="5473" y="334518"/>
                  </a:lnTo>
                  <a:lnTo>
                    <a:pt x="12230" y="334518"/>
                  </a:lnTo>
                  <a:close/>
                </a:path>
                <a:path w="38735" h="373379">
                  <a:moveTo>
                    <a:pt x="19113" y="334518"/>
                  </a:moveTo>
                  <a:lnTo>
                    <a:pt x="19113" y="373024"/>
                  </a:lnTo>
                </a:path>
                <a:path w="38735" h="373379">
                  <a:moveTo>
                    <a:pt x="25984" y="0"/>
                  </a:moveTo>
                  <a:lnTo>
                    <a:pt x="12230" y="0"/>
                  </a:lnTo>
                  <a:lnTo>
                    <a:pt x="5473" y="0"/>
                  </a:lnTo>
                  <a:lnTo>
                    <a:pt x="0" y="5473"/>
                  </a:lnTo>
                  <a:lnTo>
                    <a:pt x="0" y="12230"/>
                  </a:lnTo>
                  <a:lnTo>
                    <a:pt x="0" y="38214"/>
                  </a:lnTo>
                  <a:lnTo>
                    <a:pt x="38214" y="38214"/>
                  </a:lnTo>
                  <a:lnTo>
                    <a:pt x="38214" y="12230"/>
                  </a:lnTo>
                  <a:lnTo>
                    <a:pt x="38214" y="5473"/>
                  </a:lnTo>
                  <a:lnTo>
                    <a:pt x="32740" y="0"/>
                  </a:lnTo>
                  <a:lnTo>
                    <a:pt x="25984" y="0"/>
                  </a:lnTo>
                  <a:close/>
                </a:path>
              </a:pathLst>
            </a:custGeom>
            <a:ln w="13030">
              <a:solidFill>
                <a:srgbClr val="4A4B4C"/>
              </a:solidFill>
            </a:ln>
          </p:spPr>
          <p:txBody>
            <a:bodyPr wrap="square" lIns="0" tIns="0" rIns="0" bIns="0" rtlCol="0"/>
            <a:lstStyle/>
            <a:p>
              <a:endParaRPr/>
            </a:p>
          </p:txBody>
        </p:sp>
        <p:sp>
          <p:nvSpPr>
            <p:cNvPr id="55" name="object 55"/>
            <p:cNvSpPr/>
            <p:nvPr/>
          </p:nvSpPr>
          <p:spPr>
            <a:xfrm>
              <a:off x="1352461" y="8832621"/>
              <a:ext cx="149860" cy="332740"/>
            </a:xfrm>
            <a:custGeom>
              <a:avLst/>
              <a:gdLst/>
              <a:ahLst/>
              <a:cxnLst/>
              <a:rect l="l" t="t" r="r" b="b"/>
              <a:pathLst>
                <a:path w="149859" h="332740">
                  <a:moveTo>
                    <a:pt x="8293" y="242163"/>
                  </a:moveTo>
                  <a:lnTo>
                    <a:pt x="4763" y="224511"/>
                  </a:lnTo>
                  <a:lnTo>
                    <a:pt x="2160" y="205847"/>
                  </a:lnTo>
                  <a:lnTo>
                    <a:pt x="551" y="186317"/>
                  </a:lnTo>
                  <a:lnTo>
                    <a:pt x="0" y="166065"/>
                  </a:lnTo>
                  <a:lnTo>
                    <a:pt x="5869" y="101423"/>
                  </a:lnTo>
                  <a:lnTo>
                    <a:pt x="21877" y="48637"/>
                  </a:lnTo>
                  <a:lnTo>
                    <a:pt x="45621" y="13049"/>
                  </a:lnTo>
                  <a:lnTo>
                    <a:pt x="74701" y="0"/>
                  </a:lnTo>
                  <a:lnTo>
                    <a:pt x="103771" y="13049"/>
                  </a:lnTo>
                  <a:lnTo>
                    <a:pt x="127508" y="48637"/>
                  </a:lnTo>
                  <a:lnTo>
                    <a:pt x="143510" y="101423"/>
                  </a:lnTo>
                  <a:lnTo>
                    <a:pt x="149377" y="166065"/>
                  </a:lnTo>
                  <a:lnTo>
                    <a:pt x="143510" y="230699"/>
                  </a:lnTo>
                  <a:lnTo>
                    <a:pt x="127508" y="283481"/>
                  </a:lnTo>
                  <a:lnTo>
                    <a:pt x="103771" y="319068"/>
                  </a:lnTo>
                  <a:lnTo>
                    <a:pt x="74701" y="332117"/>
                  </a:lnTo>
                  <a:lnTo>
                    <a:pt x="69977" y="332117"/>
                  </a:lnTo>
                  <a:lnTo>
                    <a:pt x="65366" y="331152"/>
                  </a:lnTo>
                  <a:lnTo>
                    <a:pt x="60883" y="329285"/>
                  </a:lnTo>
                </a:path>
              </a:pathLst>
            </a:custGeom>
            <a:ln w="13030">
              <a:solidFill>
                <a:srgbClr val="4A4B4C"/>
              </a:solidFill>
            </a:ln>
          </p:spPr>
          <p:txBody>
            <a:bodyPr wrap="square" lIns="0" tIns="0" rIns="0" bIns="0" rtlCol="0"/>
            <a:lstStyle/>
            <a:p>
              <a:endParaRPr/>
            </a:p>
          </p:txBody>
        </p:sp>
        <p:sp>
          <p:nvSpPr>
            <p:cNvPr id="56" name="object 56"/>
            <p:cNvSpPr/>
            <p:nvPr/>
          </p:nvSpPr>
          <p:spPr>
            <a:xfrm>
              <a:off x="1272053" y="8864156"/>
              <a:ext cx="326711" cy="289864"/>
            </a:xfrm>
            <a:prstGeom prst="rect">
              <a:avLst/>
            </a:prstGeom>
            <a:blipFill>
              <a:blip r:embed="rId3" cstate="print"/>
              <a:stretch>
                <a:fillRect/>
              </a:stretch>
            </a:blipFill>
          </p:spPr>
          <p:txBody>
            <a:bodyPr wrap="square" lIns="0" tIns="0" rIns="0" bIns="0" rtlCol="0"/>
            <a:lstStyle/>
            <a:p>
              <a:endParaRPr/>
            </a:p>
          </p:txBody>
        </p:sp>
        <p:sp>
          <p:nvSpPr>
            <p:cNvPr id="57" name="object 57"/>
            <p:cNvSpPr/>
            <p:nvPr/>
          </p:nvSpPr>
          <p:spPr>
            <a:xfrm>
              <a:off x="1233297" y="8786127"/>
              <a:ext cx="397510" cy="545465"/>
            </a:xfrm>
            <a:custGeom>
              <a:avLst/>
              <a:gdLst/>
              <a:ahLst/>
              <a:cxnLst/>
              <a:rect l="l" t="t" r="r" b="b"/>
              <a:pathLst>
                <a:path w="397510" h="545465">
                  <a:moveTo>
                    <a:pt x="54102" y="491362"/>
                  </a:moveTo>
                  <a:lnTo>
                    <a:pt x="65243" y="534323"/>
                  </a:lnTo>
                  <a:lnTo>
                    <a:pt x="92138" y="545464"/>
                  </a:lnTo>
                  <a:lnTo>
                    <a:pt x="396925" y="545464"/>
                  </a:lnTo>
                  <a:lnTo>
                    <a:pt x="396925" y="0"/>
                  </a:lnTo>
                  <a:lnTo>
                    <a:pt x="0" y="0"/>
                  </a:lnTo>
                  <a:lnTo>
                    <a:pt x="0" y="453326"/>
                  </a:lnTo>
                  <a:lnTo>
                    <a:pt x="2989" y="468131"/>
                  </a:lnTo>
                  <a:lnTo>
                    <a:pt x="11141" y="480221"/>
                  </a:lnTo>
                  <a:lnTo>
                    <a:pt x="23231" y="488373"/>
                  </a:lnTo>
                  <a:lnTo>
                    <a:pt x="38036" y="491362"/>
                  </a:lnTo>
                  <a:lnTo>
                    <a:pt x="54102" y="491362"/>
                  </a:lnTo>
                  <a:close/>
                </a:path>
              </a:pathLst>
            </a:custGeom>
            <a:ln w="13030">
              <a:solidFill>
                <a:srgbClr val="4A4B4C"/>
              </a:solidFill>
            </a:ln>
          </p:spPr>
          <p:txBody>
            <a:bodyPr wrap="square" lIns="0" tIns="0" rIns="0" bIns="0" rtlCol="0"/>
            <a:lstStyle/>
            <a:p>
              <a:endParaRPr/>
            </a:p>
          </p:txBody>
        </p:sp>
        <p:sp>
          <p:nvSpPr>
            <p:cNvPr id="58" name="object 58"/>
            <p:cNvSpPr/>
            <p:nvPr/>
          </p:nvSpPr>
          <p:spPr>
            <a:xfrm>
              <a:off x="1630222" y="8818461"/>
              <a:ext cx="36830" cy="119380"/>
            </a:xfrm>
            <a:custGeom>
              <a:avLst/>
              <a:gdLst/>
              <a:ahLst/>
              <a:cxnLst/>
              <a:rect l="l" t="t" r="r" b="b"/>
              <a:pathLst>
                <a:path w="36830" h="119379">
                  <a:moveTo>
                    <a:pt x="0" y="0"/>
                  </a:moveTo>
                  <a:lnTo>
                    <a:pt x="36537" y="0"/>
                  </a:lnTo>
                  <a:lnTo>
                    <a:pt x="36537" y="119214"/>
                  </a:lnTo>
                </a:path>
              </a:pathLst>
            </a:custGeom>
            <a:ln w="13030">
              <a:solidFill>
                <a:srgbClr val="4A4B4C"/>
              </a:solidFill>
            </a:ln>
          </p:spPr>
          <p:txBody>
            <a:bodyPr wrap="square" lIns="0" tIns="0" rIns="0" bIns="0" rtlCol="0"/>
            <a:lstStyle/>
            <a:p>
              <a:endParaRPr/>
            </a:p>
          </p:txBody>
        </p:sp>
      </p:grpSp>
      <p:sp>
        <p:nvSpPr>
          <p:cNvPr id="59" name="object 59"/>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25</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26</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2" name="object 2"/>
          <p:cNvSpPr txBox="1"/>
          <p:nvPr/>
        </p:nvSpPr>
        <p:spPr>
          <a:xfrm>
            <a:off x="707299" y="1019797"/>
            <a:ext cx="5706745" cy="689932"/>
          </a:xfrm>
          <a:prstGeom prst="rect">
            <a:avLst/>
          </a:prstGeom>
        </p:spPr>
        <p:txBody>
          <a:bodyPr vert="horz" wrap="square" lIns="0" tIns="12700" rIns="0" bIns="0" rtlCol="0">
            <a:spAutoFit/>
          </a:bodyPr>
          <a:lstStyle/>
          <a:p>
            <a:pPr marL="12700">
              <a:lnSpc>
                <a:spcPct val="100000"/>
              </a:lnSpc>
              <a:spcBef>
                <a:spcPts val="100"/>
              </a:spcBef>
            </a:pPr>
            <a:r>
              <a:rPr sz="2200" b="1" spc="145" dirty="0" err="1">
                <a:solidFill>
                  <a:srgbClr val="4A4B4C"/>
                </a:solidFill>
                <a:latin typeface="Arial"/>
                <a:cs typeface="Arial"/>
              </a:rPr>
              <a:t>Δι</a:t>
            </a:r>
            <a:r>
              <a:rPr sz="2200" b="1" spc="145" dirty="0">
                <a:solidFill>
                  <a:srgbClr val="4A4B4C"/>
                </a:solidFill>
                <a:latin typeface="Arial"/>
                <a:cs typeface="Arial"/>
              </a:rPr>
              <a:t>απολιτσμικη </a:t>
            </a:r>
            <a:r>
              <a:rPr lang="el-GR" sz="2200" b="1" spc="145" dirty="0" err="1">
                <a:solidFill>
                  <a:srgbClr val="4A4B4C"/>
                </a:solidFill>
                <a:latin typeface="Arial"/>
                <a:cs typeface="Arial"/>
              </a:rPr>
              <a:t>Διαμ</a:t>
            </a:r>
            <a:r>
              <a:rPr sz="2200" b="1" spc="165" dirty="0" err="1">
                <a:solidFill>
                  <a:srgbClr val="4A4B4C"/>
                </a:solidFill>
                <a:latin typeface="Arial"/>
                <a:cs typeface="Arial"/>
              </a:rPr>
              <a:t>εσολ</a:t>
            </a:r>
            <a:r>
              <a:rPr sz="2200" b="1" spc="165" dirty="0">
                <a:solidFill>
                  <a:srgbClr val="4A4B4C"/>
                </a:solidFill>
                <a:latin typeface="Arial"/>
                <a:cs typeface="Arial"/>
              </a:rPr>
              <a:t>αβηση:</a:t>
            </a:r>
            <a:r>
              <a:rPr sz="2200" b="1" spc="140" dirty="0">
                <a:solidFill>
                  <a:srgbClr val="4A4B4C"/>
                </a:solidFill>
                <a:latin typeface="Arial"/>
                <a:cs typeface="Arial"/>
              </a:rPr>
              <a:t> </a:t>
            </a:r>
            <a:r>
              <a:rPr sz="2200" b="1" spc="60" dirty="0">
                <a:solidFill>
                  <a:srgbClr val="4A4B4C"/>
                </a:solidFill>
                <a:latin typeface="Arial"/>
                <a:cs typeface="Arial"/>
              </a:rPr>
              <a:t>Τεχνικές</a:t>
            </a:r>
            <a:endParaRPr sz="2200" dirty="0">
              <a:latin typeface="Arial"/>
              <a:cs typeface="Arial"/>
            </a:endParaRPr>
          </a:p>
        </p:txBody>
      </p:sp>
      <p:graphicFrame>
        <p:nvGraphicFramePr>
          <p:cNvPr id="3" name="object 3"/>
          <p:cNvGraphicFramePr>
            <a:graphicFrameLocks noGrp="1"/>
          </p:cNvGraphicFramePr>
          <p:nvPr/>
        </p:nvGraphicFramePr>
        <p:xfrm>
          <a:off x="720002" y="1805108"/>
          <a:ext cx="6102985" cy="7598036"/>
        </p:xfrm>
        <a:graphic>
          <a:graphicData uri="http://schemas.openxmlformats.org/drawingml/2006/table">
            <a:tbl>
              <a:tblPr firstRow="1" bandRow="1">
                <a:tableStyleId>{2D5ABB26-0587-4C30-8999-92F81FD0307C}</a:tableStyleId>
              </a:tblPr>
              <a:tblGrid>
                <a:gridCol w="6102985">
                  <a:extLst>
                    <a:ext uri="{9D8B030D-6E8A-4147-A177-3AD203B41FA5}">
                      <a16:colId xmlns:a16="http://schemas.microsoft.com/office/drawing/2014/main" val="20000"/>
                    </a:ext>
                  </a:extLst>
                </a:gridCol>
              </a:tblGrid>
              <a:tr h="537565">
                <a:tc>
                  <a:txBody>
                    <a:bodyPr/>
                    <a:lstStyle/>
                    <a:p>
                      <a:pPr marL="179705">
                        <a:lnSpc>
                          <a:spcPct val="100000"/>
                        </a:lnSpc>
                        <a:spcBef>
                          <a:spcPts val="894"/>
                        </a:spcBef>
                      </a:pPr>
                      <a:r>
                        <a:rPr sz="1000" b="1" spc="10" dirty="0">
                          <a:solidFill>
                            <a:srgbClr val="4A4B4C"/>
                          </a:solidFill>
                          <a:latin typeface="Noto Sans"/>
                          <a:cs typeface="Noto Sans"/>
                        </a:rPr>
                        <a:t>01. </a:t>
                      </a:r>
                      <a:r>
                        <a:rPr sz="1000" b="1" spc="15" dirty="0">
                          <a:solidFill>
                            <a:srgbClr val="4A4B4C"/>
                          </a:solidFill>
                          <a:latin typeface="Noto Sans"/>
                          <a:cs typeface="Noto Sans"/>
                        </a:rPr>
                        <a:t>Active</a:t>
                      </a:r>
                      <a:r>
                        <a:rPr sz="1000" b="1" spc="65" dirty="0">
                          <a:solidFill>
                            <a:srgbClr val="4A4B4C"/>
                          </a:solidFill>
                          <a:latin typeface="Noto Sans"/>
                          <a:cs typeface="Noto Sans"/>
                        </a:rPr>
                        <a:t> </a:t>
                      </a:r>
                      <a:r>
                        <a:rPr sz="1000" b="1" spc="10" dirty="0">
                          <a:solidFill>
                            <a:srgbClr val="4A4B4C"/>
                          </a:solidFill>
                          <a:latin typeface="Noto Sans"/>
                          <a:cs typeface="Noto Sans"/>
                        </a:rPr>
                        <a:t>Listening</a:t>
                      </a:r>
                      <a:endParaRPr sz="1000">
                        <a:latin typeface="Noto Sans"/>
                        <a:cs typeface="Noto Sans"/>
                      </a:endParaRPr>
                    </a:p>
                    <a:p>
                      <a:pPr marL="179705">
                        <a:lnSpc>
                          <a:spcPct val="100000"/>
                        </a:lnSpc>
                      </a:pPr>
                      <a:r>
                        <a:rPr sz="1000" dirty="0">
                          <a:solidFill>
                            <a:srgbClr val="4A4B4C"/>
                          </a:solidFill>
                          <a:latin typeface="Noto Sans"/>
                          <a:cs typeface="Noto Sans"/>
                        </a:rPr>
                        <a:t>Showing</a:t>
                      </a:r>
                      <a:r>
                        <a:rPr sz="1000" spc="40" dirty="0">
                          <a:solidFill>
                            <a:srgbClr val="4A4B4C"/>
                          </a:solidFill>
                          <a:latin typeface="Noto Sans"/>
                          <a:cs typeface="Noto Sans"/>
                        </a:rPr>
                        <a:t> </a:t>
                      </a:r>
                      <a:r>
                        <a:rPr sz="1000" spc="5" dirty="0">
                          <a:solidFill>
                            <a:srgbClr val="4A4B4C"/>
                          </a:solidFill>
                          <a:latin typeface="Noto Sans"/>
                          <a:cs typeface="Noto Sans"/>
                        </a:rPr>
                        <a:t>that</a:t>
                      </a:r>
                      <a:r>
                        <a:rPr sz="1000" spc="40" dirty="0">
                          <a:solidFill>
                            <a:srgbClr val="4A4B4C"/>
                          </a:solidFill>
                          <a:latin typeface="Noto Sans"/>
                          <a:cs typeface="Noto Sans"/>
                        </a:rPr>
                        <a:t> </a:t>
                      </a:r>
                      <a:r>
                        <a:rPr sz="1000" dirty="0">
                          <a:solidFill>
                            <a:srgbClr val="4A4B4C"/>
                          </a:solidFill>
                          <a:latin typeface="Noto Sans"/>
                          <a:cs typeface="Noto Sans"/>
                        </a:rPr>
                        <a:t>we</a:t>
                      </a:r>
                      <a:r>
                        <a:rPr sz="1000" spc="40" dirty="0">
                          <a:solidFill>
                            <a:srgbClr val="4A4B4C"/>
                          </a:solidFill>
                          <a:latin typeface="Noto Sans"/>
                          <a:cs typeface="Noto Sans"/>
                        </a:rPr>
                        <a:t> </a:t>
                      </a:r>
                      <a:r>
                        <a:rPr sz="1000" spc="10" dirty="0">
                          <a:solidFill>
                            <a:srgbClr val="4A4B4C"/>
                          </a:solidFill>
                          <a:latin typeface="Noto Sans"/>
                          <a:cs typeface="Noto Sans"/>
                        </a:rPr>
                        <a:t>have</a:t>
                      </a:r>
                      <a:r>
                        <a:rPr sz="1000" spc="45" dirty="0">
                          <a:solidFill>
                            <a:srgbClr val="4A4B4C"/>
                          </a:solidFill>
                          <a:latin typeface="Noto Sans"/>
                          <a:cs typeface="Noto Sans"/>
                        </a:rPr>
                        <a:t> </a:t>
                      </a:r>
                      <a:r>
                        <a:rPr sz="1000" spc="10" dirty="0">
                          <a:solidFill>
                            <a:srgbClr val="4A4B4C"/>
                          </a:solidFill>
                          <a:latin typeface="Noto Sans"/>
                          <a:cs typeface="Noto Sans"/>
                        </a:rPr>
                        <a:t>understood</a:t>
                      </a:r>
                      <a:r>
                        <a:rPr sz="1000" spc="40" dirty="0">
                          <a:solidFill>
                            <a:srgbClr val="4A4B4C"/>
                          </a:solidFill>
                          <a:latin typeface="Noto Sans"/>
                          <a:cs typeface="Noto Sans"/>
                        </a:rPr>
                        <a:t> </a:t>
                      </a:r>
                      <a:r>
                        <a:rPr sz="1000" spc="5" dirty="0">
                          <a:solidFill>
                            <a:srgbClr val="4A4B4C"/>
                          </a:solidFill>
                          <a:latin typeface="Noto Sans"/>
                          <a:cs typeface="Noto Sans"/>
                        </a:rPr>
                        <a:t>the</a:t>
                      </a:r>
                      <a:r>
                        <a:rPr sz="1000" spc="40" dirty="0">
                          <a:solidFill>
                            <a:srgbClr val="4A4B4C"/>
                          </a:solidFill>
                          <a:latin typeface="Noto Sans"/>
                          <a:cs typeface="Noto Sans"/>
                        </a:rPr>
                        <a:t> </a:t>
                      </a:r>
                      <a:r>
                        <a:rPr sz="1000" dirty="0">
                          <a:solidFill>
                            <a:srgbClr val="4A4B4C"/>
                          </a:solidFill>
                          <a:latin typeface="Noto Sans"/>
                          <a:cs typeface="Noto Sans"/>
                        </a:rPr>
                        <a:t>message</a:t>
                      </a:r>
                      <a:r>
                        <a:rPr sz="1000" spc="40" dirty="0">
                          <a:solidFill>
                            <a:srgbClr val="4A4B4C"/>
                          </a:solidFill>
                          <a:latin typeface="Noto Sans"/>
                          <a:cs typeface="Noto Sans"/>
                        </a:rPr>
                        <a:t> </a:t>
                      </a:r>
                      <a:r>
                        <a:rPr sz="1000" spc="5" dirty="0">
                          <a:solidFill>
                            <a:srgbClr val="4A4B4C"/>
                          </a:solidFill>
                          <a:latin typeface="Noto Sans"/>
                          <a:cs typeface="Noto Sans"/>
                        </a:rPr>
                        <a:t>of</a:t>
                      </a:r>
                      <a:r>
                        <a:rPr sz="1000" spc="40" dirty="0">
                          <a:solidFill>
                            <a:srgbClr val="4A4B4C"/>
                          </a:solidFill>
                          <a:latin typeface="Noto Sans"/>
                          <a:cs typeface="Noto Sans"/>
                        </a:rPr>
                        <a:t> </a:t>
                      </a:r>
                      <a:r>
                        <a:rPr sz="1000" spc="5" dirty="0">
                          <a:solidFill>
                            <a:srgbClr val="4A4B4C"/>
                          </a:solidFill>
                          <a:latin typeface="Noto Sans"/>
                          <a:cs typeface="Noto Sans"/>
                        </a:rPr>
                        <a:t>each</a:t>
                      </a:r>
                      <a:r>
                        <a:rPr sz="1000" spc="40" dirty="0">
                          <a:solidFill>
                            <a:srgbClr val="4A4B4C"/>
                          </a:solidFill>
                          <a:latin typeface="Noto Sans"/>
                          <a:cs typeface="Noto Sans"/>
                        </a:rPr>
                        <a:t> </a:t>
                      </a:r>
                      <a:r>
                        <a:rPr sz="1000" spc="10" dirty="0">
                          <a:solidFill>
                            <a:srgbClr val="4A4B4C"/>
                          </a:solidFill>
                          <a:latin typeface="Noto Sans"/>
                          <a:cs typeface="Noto Sans"/>
                        </a:rPr>
                        <a:t>part</a:t>
                      </a:r>
                      <a:r>
                        <a:rPr sz="1000" spc="45" dirty="0">
                          <a:solidFill>
                            <a:srgbClr val="4A4B4C"/>
                          </a:solidFill>
                          <a:latin typeface="Noto Sans"/>
                          <a:cs typeface="Noto Sans"/>
                        </a:rPr>
                        <a:t> </a:t>
                      </a:r>
                      <a:r>
                        <a:rPr sz="1000" dirty="0">
                          <a:solidFill>
                            <a:srgbClr val="4A4B4C"/>
                          </a:solidFill>
                          <a:latin typeface="Noto Sans"/>
                          <a:cs typeface="Noto Sans"/>
                        </a:rPr>
                        <a:t>through</a:t>
                      </a:r>
                      <a:r>
                        <a:rPr sz="1000" spc="40" dirty="0">
                          <a:solidFill>
                            <a:srgbClr val="4A4B4C"/>
                          </a:solidFill>
                          <a:latin typeface="Noto Sans"/>
                          <a:cs typeface="Noto Sans"/>
                        </a:rPr>
                        <a:t> </a:t>
                      </a:r>
                      <a:r>
                        <a:rPr sz="1000" spc="5" dirty="0">
                          <a:solidFill>
                            <a:srgbClr val="4A4B4C"/>
                          </a:solidFill>
                          <a:latin typeface="Noto Sans"/>
                          <a:cs typeface="Noto Sans"/>
                        </a:rPr>
                        <a:t>“paraphrasing”.</a:t>
                      </a:r>
                      <a:endParaRPr sz="1000">
                        <a:latin typeface="Noto Sans"/>
                        <a:cs typeface="Noto Sans"/>
                      </a:endParaRPr>
                    </a:p>
                  </a:txBody>
                  <a:tcPr marL="0" marR="0" marT="113664" marB="0">
                    <a:lnL w="19050">
                      <a:solidFill>
                        <a:srgbClr val="E7E7E5"/>
                      </a:solidFill>
                      <a:prstDash val="solid"/>
                    </a:lnL>
                    <a:lnR w="19050">
                      <a:solidFill>
                        <a:srgbClr val="E7E7E5"/>
                      </a:solidFill>
                      <a:prstDash val="solid"/>
                    </a:lnR>
                    <a:lnT w="19050">
                      <a:solidFill>
                        <a:srgbClr val="E7E7E5"/>
                      </a:solidFill>
                      <a:prstDash val="solid"/>
                    </a:lnT>
                  </a:tcPr>
                </a:tc>
                <a:extLst>
                  <a:ext uri="{0D108BD9-81ED-4DB2-BD59-A6C34878D82A}">
                    <a16:rowId xmlns:a16="http://schemas.microsoft.com/office/drawing/2014/main" val="10000"/>
                  </a:ext>
                </a:extLst>
              </a:tr>
              <a:tr h="537578">
                <a:tc>
                  <a:txBody>
                    <a:bodyPr/>
                    <a:lstStyle/>
                    <a:p>
                      <a:pPr marL="179705">
                        <a:lnSpc>
                          <a:spcPct val="100000"/>
                        </a:lnSpc>
                        <a:spcBef>
                          <a:spcPts val="894"/>
                        </a:spcBef>
                      </a:pPr>
                      <a:r>
                        <a:rPr sz="1000" b="1" spc="10" dirty="0">
                          <a:solidFill>
                            <a:srgbClr val="4A4B4C"/>
                          </a:solidFill>
                          <a:latin typeface="Noto Sans"/>
                          <a:cs typeface="Noto Sans"/>
                        </a:rPr>
                        <a:t>02.</a:t>
                      </a:r>
                      <a:r>
                        <a:rPr sz="1000" b="1" spc="35" dirty="0">
                          <a:solidFill>
                            <a:srgbClr val="4A4B4C"/>
                          </a:solidFill>
                          <a:latin typeface="Noto Sans"/>
                          <a:cs typeface="Noto Sans"/>
                        </a:rPr>
                        <a:t> </a:t>
                      </a:r>
                      <a:r>
                        <a:rPr sz="1000" b="1" spc="20" dirty="0">
                          <a:solidFill>
                            <a:srgbClr val="4A4B4C"/>
                          </a:solidFill>
                          <a:latin typeface="Noto Sans"/>
                          <a:cs typeface="Noto Sans"/>
                        </a:rPr>
                        <a:t>Self-expression</a:t>
                      </a:r>
                      <a:endParaRPr sz="1000">
                        <a:latin typeface="Noto Sans"/>
                        <a:cs typeface="Noto Sans"/>
                      </a:endParaRPr>
                    </a:p>
                    <a:p>
                      <a:pPr marL="179705">
                        <a:lnSpc>
                          <a:spcPct val="100000"/>
                        </a:lnSpc>
                      </a:pPr>
                      <a:r>
                        <a:rPr sz="1000" spc="-25" dirty="0">
                          <a:solidFill>
                            <a:srgbClr val="4A4B4C"/>
                          </a:solidFill>
                          <a:latin typeface="Noto Sans"/>
                          <a:cs typeface="Noto Sans"/>
                        </a:rPr>
                        <a:t>It </a:t>
                      </a:r>
                      <a:r>
                        <a:rPr sz="1000" spc="5" dirty="0">
                          <a:solidFill>
                            <a:srgbClr val="4A4B4C"/>
                          </a:solidFill>
                          <a:latin typeface="Noto Sans"/>
                          <a:cs typeface="Noto Sans"/>
                        </a:rPr>
                        <a:t>consist in </a:t>
                      </a:r>
                      <a:r>
                        <a:rPr sz="1000" dirty="0">
                          <a:solidFill>
                            <a:srgbClr val="4A4B4C"/>
                          </a:solidFill>
                          <a:latin typeface="Noto Sans"/>
                          <a:cs typeface="Noto Sans"/>
                        </a:rPr>
                        <a:t>spelling </a:t>
                      </a:r>
                      <a:r>
                        <a:rPr sz="1000" spc="10" dirty="0">
                          <a:solidFill>
                            <a:srgbClr val="4A4B4C"/>
                          </a:solidFill>
                          <a:latin typeface="Noto Sans"/>
                          <a:cs typeface="Noto Sans"/>
                        </a:rPr>
                        <a:t>from </a:t>
                      </a:r>
                      <a:r>
                        <a:rPr sz="1000" spc="5" dirty="0">
                          <a:solidFill>
                            <a:srgbClr val="4A4B4C"/>
                          </a:solidFill>
                          <a:latin typeface="Noto Sans"/>
                          <a:cs typeface="Noto Sans"/>
                        </a:rPr>
                        <a:t>our own, </a:t>
                      </a:r>
                      <a:r>
                        <a:rPr sz="1000" spc="10" dirty="0">
                          <a:solidFill>
                            <a:srgbClr val="4A4B4C"/>
                          </a:solidFill>
                          <a:latin typeface="Noto Sans"/>
                          <a:cs typeface="Noto Sans"/>
                        </a:rPr>
                        <a:t>experience: </a:t>
                      </a:r>
                      <a:r>
                        <a:rPr sz="1000" spc="-30" dirty="0">
                          <a:solidFill>
                            <a:srgbClr val="4A4B4C"/>
                          </a:solidFill>
                          <a:latin typeface="Noto Sans"/>
                          <a:cs typeface="Noto Sans"/>
                        </a:rPr>
                        <a:t>“I </a:t>
                      </a:r>
                      <a:r>
                        <a:rPr sz="1000" spc="5" dirty="0">
                          <a:solidFill>
                            <a:srgbClr val="4A4B4C"/>
                          </a:solidFill>
                          <a:latin typeface="Noto Sans"/>
                          <a:cs typeface="Noto Sans"/>
                        </a:rPr>
                        <a:t>feel,</a:t>
                      </a:r>
                      <a:r>
                        <a:rPr sz="1000" spc="60" dirty="0">
                          <a:solidFill>
                            <a:srgbClr val="4A4B4C"/>
                          </a:solidFill>
                          <a:latin typeface="Noto Sans"/>
                          <a:cs typeface="Noto Sans"/>
                        </a:rPr>
                        <a:t> </a:t>
                      </a:r>
                      <a:r>
                        <a:rPr sz="1000" spc="-65" dirty="0">
                          <a:solidFill>
                            <a:srgbClr val="4A4B4C"/>
                          </a:solidFill>
                          <a:latin typeface="Noto Sans"/>
                          <a:cs typeface="Noto Sans"/>
                        </a:rPr>
                        <a:t>I </a:t>
                      </a:r>
                      <a:r>
                        <a:rPr sz="1000" spc="15" dirty="0">
                          <a:solidFill>
                            <a:srgbClr val="4A4B4C"/>
                          </a:solidFill>
                          <a:latin typeface="Noto Sans"/>
                          <a:cs typeface="Noto Sans"/>
                        </a:rPr>
                        <a:t>need”.</a:t>
                      </a:r>
                      <a:endParaRPr sz="1000">
                        <a:latin typeface="Noto Sans"/>
                        <a:cs typeface="Noto Sans"/>
                      </a:endParaRPr>
                    </a:p>
                  </a:txBody>
                  <a:tcPr marL="0" marR="0" marT="113664" marB="0">
                    <a:lnL w="19050">
                      <a:solidFill>
                        <a:srgbClr val="E7E7E5"/>
                      </a:solidFill>
                      <a:prstDash val="solid"/>
                    </a:lnL>
                    <a:lnR w="19050">
                      <a:solidFill>
                        <a:srgbClr val="E7E7E5"/>
                      </a:solidFill>
                      <a:prstDash val="solid"/>
                    </a:lnR>
                    <a:solidFill>
                      <a:srgbClr val="F6F5F4"/>
                    </a:solidFill>
                  </a:tcPr>
                </a:tc>
                <a:extLst>
                  <a:ext uri="{0D108BD9-81ED-4DB2-BD59-A6C34878D82A}">
                    <a16:rowId xmlns:a16="http://schemas.microsoft.com/office/drawing/2014/main" val="10001"/>
                  </a:ext>
                </a:extLst>
              </a:tr>
              <a:tr h="689965">
                <a:tc>
                  <a:txBody>
                    <a:bodyPr/>
                    <a:lstStyle/>
                    <a:p>
                      <a:pPr marL="179705">
                        <a:lnSpc>
                          <a:spcPct val="100000"/>
                        </a:lnSpc>
                        <a:spcBef>
                          <a:spcPts val="894"/>
                        </a:spcBef>
                      </a:pPr>
                      <a:r>
                        <a:rPr sz="1000" b="1" spc="10" dirty="0">
                          <a:solidFill>
                            <a:srgbClr val="4A4B4C"/>
                          </a:solidFill>
                          <a:latin typeface="Noto Sans"/>
                          <a:cs typeface="Noto Sans"/>
                        </a:rPr>
                        <a:t>03. </a:t>
                      </a:r>
                      <a:r>
                        <a:rPr sz="1000" b="1" spc="5" dirty="0">
                          <a:solidFill>
                            <a:srgbClr val="4A4B4C"/>
                          </a:solidFill>
                          <a:latin typeface="Noto Sans"/>
                          <a:cs typeface="Noto Sans"/>
                        </a:rPr>
                        <a:t>Asking </a:t>
                      </a:r>
                      <a:r>
                        <a:rPr sz="1000" b="1" spc="15" dirty="0">
                          <a:solidFill>
                            <a:srgbClr val="4A4B4C"/>
                          </a:solidFill>
                          <a:latin typeface="Noto Sans"/>
                          <a:cs typeface="Noto Sans"/>
                        </a:rPr>
                        <a:t>Open</a:t>
                      </a:r>
                      <a:r>
                        <a:rPr sz="1000" b="1" spc="100" dirty="0">
                          <a:solidFill>
                            <a:srgbClr val="4A4B4C"/>
                          </a:solidFill>
                          <a:latin typeface="Noto Sans"/>
                          <a:cs typeface="Noto Sans"/>
                        </a:rPr>
                        <a:t> </a:t>
                      </a:r>
                      <a:r>
                        <a:rPr sz="1000" b="1" spc="20" dirty="0">
                          <a:solidFill>
                            <a:srgbClr val="4A4B4C"/>
                          </a:solidFill>
                          <a:latin typeface="Noto Sans"/>
                          <a:cs typeface="Noto Sans"/>
                        </a:rPr>
                        <a:t>Questions</a:t>
                      </a:r>
                      <a:endParaRPr sz="1000">
                        <a:latin typeface="Noto Sans"/>
                        <a:cs typeface="Noto Sans"/>
                      </a:endParaRPr>
                    </a:p>
                    <a:p>
                      <a:pPr marL="179705" marR="169545">
                        <a:lnSpc>
                          <a:spcPct val="100000"/>
                        </a:lnSpc>
                      </a:pPr>
                      <a:r>
                        <a:rPr sz="1000" spc="-15" dirty="0">
                          <a:solidFill>
                            <a:srgbClr val="4A4B4C"/>
                          </a:solidFill>
                          <a:latin typeface="Noto Sans"/>
                          <a:cs typeface="Noto Sans"/>
                        </a:rPr>
                        <a:t>Digging </a:t>
                      </a:r>
                      <a:r>
                        <a:rPr sz="1000" spc="10" dirty="0">
                          <a:solidFill>
                            <a:srgbClr val="4A4B4C"/>
                          </a:solidFill>
                          <a:latin typeface="Noto Sans"/>
                          <a:cs typeface="Noto Sans"/>
                        </a:rPr>
                        <a:t>questions </a:t>
                      </a:r>
                      <a:r>
                        <a:rPr sz="1000" spc="5" dirty="0">
                          <a:solidFill>
                            <a:srgbClr val="4A4B4C"/>
                          </a:solidFill>
                          <a:latin typeface="Noto Sans"/>
                          <a:cs typeface="Noto Sans"/>
                        </a:rPr>
                        <a:t>that allow </a:t>
                      </a:r>
                      <a:r>
                        <a:rPr sz="1000" dirty="0">
                          <a:solidFill>
                            <a:srgbClr val="4A4B4C"/>
                          </a:solidFill>
                          <a:latin typeface="Noto Sans"/>
                          <a:cs typeface="Noto Sans"/>
                        </a:rPr>
                        <a:t>opening </a:t>
                      </a:r>
                      <a:r>
                        <a:rPr sz="1000" spc="10" dirty="0">
                          <a:solidFill>
                            <a:srgbClr val="4A4B4C"/>
                          </a:solidFill>
                          <a:latin typeface="Noto Sans"/>
                          <a:cs typeface="Noto Sans"/>
                        </a:rPr>
                        <a:t>doors </a:t>
                      </a:r>
                      <a:r>
                        <a:rPr sz="1000" spc="5" dirty="0">
                          <a:solidFill>
                            <a:srgbClr val="4A4B4C"/>
                          </a:solidFill>
                          <a:latin typeface="Noto Sans"/>
                          <a:cs typeface="Noto Sans"/>
                        </a:rPr>
                        <a:t>in </a:t>
                      </a:r>
                      <a:r>
                        <a:rPr sz="1000" spc="10" dirty="0">
                          <a:solidFill>
                            <a:srgbClr val="4A4B4C"/>
                          </a:solidFill>
                          <a:latin typeface="Noto Sans"/>
                          <a:cs typeface="Noto Sans"/>
                        </a:rPr>
                        <a:t>order forthe </a:t>
                      </a:r>
                      <a:r>
                        <a:rPr sz="1000" spc="5" dirty="0">
                          <a:solidFill>
                            <a:srgbClr val="4A4B4C"/>
                          </a:solidFill>
                          <a:latin typeface="Noto Sans"/>
                          <a:cs typeface="Noto Sans"/>
                        </a:rPr>
                        <a:t>mediator </a:t>
                      </a:r>
                      <a:r>
                        <a:rPr sz="1000" dirty="0">
                          <a:solidFill>
                            <a:srgbClr val="4A4B4C"/>
                          </a:solidFill>
                          <a:latin typeface="Noto Sans"/>
                          <a:cs typeface="Noto Sans"/>
                        </a:rPr>
                        <a:t>to </a:t>
                      </a:r>
                      <a:r>
                        <a:rPr sz="1000" spc="5" dirty="0">
                          <a:solidFill>
                            <a:srgbClr val="4A4B4C"/>
                          </a:solidFill>
                          <a:latin typeface="Noto Sans"/>
                          <a:cs typeface="Noto Sans"/>
                        </a:rPr>
                        <a:t>receive </a:t>
                      </a:r>
                      <a:r>
                        <a:rPr sz="1000" spc="15" dirty="0">
                          <a:solidFill>
                            <a:srgbClr val="4A4B4C"/>
                          </a:solidFill>
                          <a:latin typeface="Noto Sans"/>
                          <a:cs typeface="Noto Sans"/>
                        </a:rPr>
                        <a:t>information  </a:t>
                      </a:r>
                      <a:r>
                        <a:rPr sz="1000" spc="5" dirty="0">
                          <a:solidFill>
                            <a:srgbClr val="4A4B4C"/>
                          </a:solidFill>
                          <a:latin typeface="Noto Sans"/>
                          <a:cs typeface="Noto Sans"/>
                        </a:rPr>
                        <a:t>and compare</a:t>
                      </a:r>
                      <a:r>
                        <a:rPr sz="1000" spc="65" dirty="0">
                          <a:solidFill>
                            <a:srgbClr val="4A4B4C"/>
                          </a:solidFill>
                          <a:latin typeface="Noto Sans"/>
                          <a:cs typeface="Noto Sans"/>
                        </a:rPr>
                        <a:t> </a:t>
                      </a:r>
                      <a:r>
                        <a:rPr sz="1000" spc="10" dirty="0">
                          <a:solidFill>
                            <a:srgbClr val="4A4B4C"/>
                          </a:solidFill>
                          <a:latin typeface="Noto Sans"/>
                          <a:cs typeface="Noto Sans"/>
                        </a:rPr>
                        <a:t>realities.</a:t>
                      </a:r>
                      <a:endParaRPr sz="1000">
                        <a:latin typeface="Noto Sans"/>
                        <a:cs typeface="Noto Sans"/>
                      </a:endParaRPr>
                    </a:p>
                  </a:txBody>
                  <a:tcPr marL="0" marR="0" marT="113664" marB="0">
                    <a:lnL w="19050">
                      <a:solidFill>
                        <a:srgbClr val="E7E7E5"/>
                      </a:solidFill>
                      <a:prstDash val="solid"/>
                    </a:lnL>
                    <a:lnR w="19050">
                      <a:solidFill>
                        <a:srgbClr val="E7E7E5"/>
                      </a:solidFill>
                      <a:prstDash val="solid"/>
                    </a:lnR>
                  </a:tcPr>
                </a:tc>
                <a:extLst>
                  <a:ext uri="{0D108BD9-81ED-4DB2-BD59-A6C34878D82A}">
                    <a16:rowId xmlns:a16="http://schemas.microsoft.com/office/drawing/2014/main" val="10002"/>
                  </a:ext>
                </a:extLst>
              </a:tr>
              <a:tr h="537565">
                <a:tc>
                  <a:txBody>
                    <a:bodyPr/>
                    <a:lstStyle/>
                    <a:p>
                      <a:pPr marL="179705">
                        <a:lnSpc>
                          <a:spcPct val="100000"/>
                        </a:lnSpc>
                        <a:spcBef>
                          <a:spcPts val="894"/>
                        </a:spcBef>
                      </a:pPr>
                      <a:r>
                        <a:rPr sz="1000" b="1" spc="10" dirty="0">
                          <a:solidFill>
                            <a:srgbClr val="4A4B4C"/>
                          </a:solidFill>
                          <a:latin typeface="Noto Sans"/>
                          <a:cs typeface="Noto Sans"/>
                        </a:rPr>
                        <a:t>04. </a:t>
                      </a:r>
                      <a:r>
                        <a:rPr sz="1000" b="1" spc="5" dirty="0">
                          <a:solidFill>
                            <a:srgbClr val="4A4B4C"/>
                          </a:solidFill>
                          <a:latin typeface="Noto Sans"/>
                          <a:cs typeface="Noto Sans"/>
                        </a:rPr>
                        <a:t>Asking </a:t>
                      </a:r>
                      <a:r>
                        <a:rPr sz="1000" b="1" spc="10" dirty="0">
                          <a:solidFill>
                            <a:srgbClr val="4A4B4C"/>
                          </a:solidFill>
                          <a:latin typeface="Noto Sans"/>
                          <a:cs typeface="Noto Sans"/>
                        </a:rPr>
                        <a:t>Circular</a:t>
                      </a:r>
                      <a:r>
                        <a:rPr sz="1000" b="1" spc="95" dirty="0">
                          <a:solidFill>
                            <a:srgbClr val="4A4B4C"/>
                          </a:solidFill>
                          <a:latin typeface="Noto Sans"/>
                          <a:cs typeface="Noto Sans"/>
                        </a:rPr>
                        <a:t> </a:t>
                      </a:r>
                      <a:r>
                        <a:rPr sz="1000" b="1" spc="20" dirty="0">
                          <a:solidFill>
                            <a:srgbClr val="4A4B4C"/>
                          </a:solidFill>
                          <a:latin typeface="Noto Sans"/>
                          <a:cs typeface="Noto Sans"/>
                        </a:rPr>
                        <a:t>Questions</a:t>
                      </a:r>
                      <a:endParaRPr sz="1000">
                        <a:latin typeface="Noto Sans"/>
                        <a:cs typeface="Noto Sans"/>
                      </a:endParaRPr>
                    </a:p>
                    <a:p>
                      <a:pPr marL="179705">
                        <a:lnSpc>
                          <a:spcPct val="100000"/>
                        </a:lnSpc>
                      </a:pPr>
                      <a:r>
                        <a:rPr sz="1000" spc="-25" dirty="0">
                          <a:solidFill>
                            <a:srgbClr val="4A4B4C"/>
                          </a:solidFill>
                          <a:latin typeface="Noto Sans"/>
                          <a:cs typeface="Noto Sans"/>
                        </a:rPr>
                        <a:t>It</a:t>
                      </a:r>
                      <a:r>
                        <a:rPr sz="1000" spc="40" dirty="0">
                          <a:solidFill>
                            <a:srgbClr val="4A4B4C"/>
                          </a:solidFill>
                          <a:latin typeface="Noto Sans"/>
                          <a:cs typeface="Noto Sans"/>
                        </a:rPr>
                        <a:t> </a:t>
                      </a:r>
                      <a:r>
                        <a:rPr sz="1000" spc="10" dirty="0">
                          <a:solidFill>
                            <a:srgbClr val="4A4B4C"/>
                          </a:solidFill>
                          <a:latin typeface="Noto Sans"/>
                          <a:cs typeface="Noto Sans"/>
                        </a:rPr>
                        <a:t>helps</a:t>
                      </a:r>
                      <a:r>
                        <a:rPr sz="1000" spc="40" dirty="0">
                          <a:solidFill>
                            <a:srgbClr val="4A4B4C"/>
                          </a:solidFill>
                          <a:latin typeface="Noto Sans"/>
                          <a:cs typeface="Noto Sans"/>
                        </a:rPr>
                        <a:t> </a:t>
                      </a:r>
                      <a:r>
                        <a:rPr sz="1000" dirty="0">
                          <a:solidFill>
                            <a:srgbClr val="4A4B4C"/>
                          </a:solidFill>
                          <a:latin typeface="Noto Sans"/>
                          <a:cs typeface="Noto Sans"/>
                        </a:rPr>
                        <a:t>to</a:t>
                      </a:r>
                      <a:r>
                        <a:rPr sz="1000" spc="40" dirty="0">
                          <a:solidFill>
                            <a:srgbClr val="4A4B4C"/>
                          </a:solidFill>
                          <a:latin typeface="Noto Sans"/>
                          <a:cs typeface="Noto Sans"/>
                        </a:rPr>
                        <a:t> </a:t>
                      </a:r>
                      <a:r>
                        <a:rPr sz="1000" spc="5" dirty="0">
                          <a:solidFill>
                            <a:srgbClr val="4A4B4C"/>
                          </a:solidFill>
                          <a:latin typeface="Noto Sans"/>
                          <a:cs typeface="Noto Sans"/>
                        </a:rPr>
                        <a:t>create</a:t>
                      </a:r>
                      <a:r>
                        <a:rPr sz="1000" spc="45" dirty="0">
                          <a:solidFill>
                            <a:srgbClr val="4A4B4C"/>
                          </a:solidFill>
                          <a:latin typeface="Noto Sans"/>
                          <a:cs typeface="Noto Sans"/>
                        </a:rPr>
                        <a:t> </a:t>
                      </a:r>
                      <a:r>
                        <a:rPr sz="1000" spc="10" dirty="0">
                          <a:solidFill>
                            <a:srgbClr val="4A4B4C"/>
                          </a:solidFill>
                          <a:latin typeface="Noto Sans"/>
                          <a:cs typeface="Noto Sans"/>
                        </a:rPr>
                        <a:t>connections</a:t>
                      </a:r>
                      <a:r>
                        <a:rPr sz="1000" spc="40" dirty="0">
                          <a:solidFill>
                            <a:srgbClr val="4A4B4C"/>
                          </a:solidFill>
                          <a:latin typeface="Noto Sans"/>
                          <a:cs typeface="Noto Sans"/>
                        </a:rPr>
                        <a:t> </a:t>
                      </a:r>
                      <a:r>
                        <a:rPr sz="1000" spc="10" dirty="0">
                          <a:solidFill>
                            <a:srgbClr val="4A4B4C"/>
                          </a:solidFill>
                          <a:latin typeface="Noto Sans"/>
                          <a:cs typeface="Noto Sans"/>
                        </a:rPr>
                        <a:t>between</a:t>
                      </a:r>
                      <a:r>
                        <a:rPr sz="1000" spc="40" dirty="0">
                          <a:solidFill>
                            <a:srgbClr val="4A4B4C"/>
                          </a:solidFill>
                          <a:latin typeface="Noto Sans"/>
                          <a:cs typeface="Noto Sans"/>
                        </a:rPr>
                        <a:t> </a:t>
                      </a:r>
                      <a:r>
                        <a:rPr sz="1000" spc="10" dirty="0">
                          <a:solidFill>
                            <a:srgbClr val="4A4B4C"/>
                          </a:solidFill>
                          <a:latin typeface="Noto Sans"/>
                          <a:cs typeface="Noto Sans"/>
                        </a:rPr>
                        <a:t>people,</a:t>
                      </a:r>
                      <a:r>
                        <a:rPr sz="1000" spc="40" dirty="0">
                          <a:solidFill>
                            <a:srgbClr val="4A4B4C"/>
                          </a:solidFill>
                          <a:latin typeface="Noto Sans"/>
                          <a:cs typeface="Noto Sans"/>
                        </a:rPr>
                        <a:t> </a:t>
                      </a:r>
                      <a:r>
                        <a:rPr sz="1000" spc="5" dirty="0">
                          <a:solidFill>
                            <a:srgbClr val="4A4B4C"/>
                          </a:solidFill>
                          <a:latin typeface="Noto Sans"/>
                          <a:cs typeface="Noto Sans"/>
                        </a:rPr>
                        <a:t>intertwining</a:t>
                      </a:r>
                      <a:r>
                        <a:rPr sz="1000" spc="45" dirty="0">
                          <a:solidFill>
                            <a:srgbClr val="4A4B4C"/>
                          </a:solidFill>
                          <a:latin typeface="Noto Sans"/>
                          <a:cs typeface="Noto Sans"/>
                        </a:rPr>
                        <a:t> </a:t>
                      </a:r>
                      <a:r>
                        <a:rPr sz="1000" spc="5" dirty="0">
                          <a:solidFill>
                            <a:srgbClr val="4A4B4C"/>
                          </a:solidFill>
                          <a:latin typeface="Noto Sans"/>
                          <a:cs typeface="Noto Sans"/>
                        </a:rPr>
                        <a:t>past,</a:t>
                      </a:r>
                      <a:r>
                        <a:rPr sz="1000" spc="40" dirty="0">
                          <a:solidFill>
                            <a:srgbClr val="4A4B4C"/>
                          </a:solidFill>
                          <a:latin typeface="Noto Sans"/>
                          <a:cs typeface="Noto Sans"/>
                        </a:rPr>
                        <a:t> </a:t>
                      </a:r>
                      <a:r>
                        <a:rPr sz="1000" spc="10" dirty="0">
                          <a:solidFill>
                            <a:srgbClr val="4A4B4C"/>
                          </a:solidFill>
                          <a:latin typeface="Noto Sans"/>
                          <a:cs typeface="Noto Sans"/>
                        </a:rPr>
                        <a:t>present</a:t>
                      </a:r>
                      <a:r>
                        <a:rPr sz="1000" spc="40" dirty="0">
                          <a:solidFill>
                            <a:srgbClr val="4A4B4C"/>
                          </a:solidFill>
                          <a:latin typeface="Noto Sans"/>
                          <a:cs typeface="Noto Sans"/>
                        </a:rPr>
                        <a:t> </a:t>
                      </a:r>
                      <a:r>
                        <a:rPr sz="1000" spc="5" dirty="0">
                          <a:solidFill>
                            <a:srgbClr val="4A4B4C"/>
                          </a:solidFill>
                          <a:latin typeface="Noto Sans"/>
                          <a:cs typeface="Noto Sans"/>
                        </a:rPr>
                        <a:t>and</a:t>
                      </a:r>
                      <a:r>
                        <a:rPr sz="1000" spc="35" dirty="0">
                          <a:solidFill>
                            <a:srgbClr val="4A4B4C"/>
                          </a:solidFill>
                          <a:latin typeface="Noto Sans"/>
                          <a:cs typeface="Noto Sans"/>
                        </a:rPr>
                        <a:t> </a:t>
                      </a:r>
                      <a:r>
                        <a:rPr sz="1000" spc="15" dirty="0">
                          <a:solidFill>
                            <a:srgbClr val="4A4B4C"/>
                          </a:solidFill>
                          <a:latin typeface="Noto Sans"/>
                          <a:cs typeface="Noto Sans"/>
                        </a:rPr>
                        <a:t>future.</a:t>
                      </a:r>
                      <a:endParaRPr sz="1000">
                        <a:latin typeface="Noto Sans"/>
                        <a:cs typeface="Noto Sans"/>
                      </a:endParaRPr>
                    </a:p>
                  </a:txBody>
                  <a:tcPr marL="0" marR="0" marT="113664" marB="0">
                    <a:lnL w="19050">
                      <a:solidFill>
                        <a:srgbClr val="E7E7E5"/>
                      </a:solidFill>
                      <a:prstDash val="solid"/>
                    </a:lnL>
                    <a:lnR w="19050">
                      <a:solidFill>
                        <a:srgbClr val="E7E7E5"/>
                      </a:solidFill>
                      <a:prstDash val="solid"/>
                    </a:lnR>
                    <a:solidFill>
                      <a:srgbClr val="F6F5F4"/>
                    </a:solidFill>
                  </a:tcPr>
                </a:tc>
                <a:extLst>
                  <a:ext uri="{0D108BD9-81ED-4DB2-BD59-A6C34878D82A}">
                    <a16:rowId xmlns:a16="http://schemas.microsoft.com/office/drawing/2014/main" val="10003"/>
                  </a:ext>
                </a:extLst>
              </a:tr>
              <a:tr h="537578">
                <a:tc>
                  <a:txBody>
                    <a:bodyPr/>
                    <a:lstStyle/>
                    <a:p>
                      <a:pPr marL="179705">
                        <a:lnSpc>
                          <a:spcPct val="100000"/>
                        </a:lnSpc>
                        <a:spcBef>
                          <a:spcPts val="900"/>
                        </a:spcBef>
                      </a:pPr>
                      <a:r>
                        <a:rPr sz="1000" b="1" spc="10" dirty="0">
                          <a:solidFill>
                            <a:srgbClr val="4A4B4C"/>
                          </a:solidFill>
                          <a:latin typeface="Noto Sans"/>
                          <a:cs typeface="Noto Sans"/>
                        </a:rPr>
                        <a:t>05.</a:t>
                      </a:r>
                      <a:r>
                        <a:rPr sz="1000" b="1" spc="35" dirty="0">
                          <a:solidFill>
                            <a:srgbClr val="4A4B4C"/>
                          </a:solidFill>
                          <a:latin typeface="Noto Sans"/>
                          <a:cs typeface="Noto Sans"/>
                        </a:rPr>
                        <a:t> </a:t>
                      </a:r>
                      <a:r>
                        <a:rPr sz="1000" b="1" spc="15" dirty="0">
                          <a:solidFill>
                            <a:srgbClr val="4A4B4C"/>
                          </a:solidFill>
                          <a:latin typeface="Noto Sans"/>
                          <a:cs typeface="Noto Sans"/>
                        </a:rPr>
                        <a:t>Reformulation</a:t>
                      </a:r>
                      <a:endParaRPr sz="1000">
                        <a:latin typeface="Noto Sans"/>
                        <a:cs typeface="Noto Sans"/>
                      </a:endParaRPr>
                    </a:p>
                    <a:p>
                      <a:pPr marL="179705">
                        <a:lnSpc>
                          <a:spcPct val="100000"/>
                        </a:lnSpc>
                      </a:pPr>
                      <a:r>
                        <a:rPr sz="1000" spc="5" dirty="0">
                          <a:solidFill>
                            <a:srgbClr val="4A4B4C"/>
                          </a:solidFill>
                          <a:latin typeface="Noto Sans"/>
                          <a:cs typeface="Noto Sans"/>
                        </a:rPr>
                        <a:t>New</a:t>
                      </a:r>
                      <a:r>
                        <a:rPr sz="1000" spc="40" dirty="0">
                          <a:solidFill>
                            <a:srgbClr val="4A4B4C"/>
                          </a:solidFill>
                          <a:latin typeface="Noto Sans"/>
                          <a:cs typeface="Noto Sans"/>
                        </a:rPr>
                        <a:t> </a:t>
                      </a:r>
                      <a:r>
                        <a:rPr sz="1000" spc="5" dirty="0">
                          <a:solidFill>
                            <a:srgbClr val="4A4B4C"/>
                          </a:solidFill>
                          <a:latin typeface="Noto Sans"/>
                          <a:cs typeface="Noto Sans"/>
                        </a:rPr>
                        <a:t>way</a:t>
                      </a:r>
                      <a:r>
                        <a:rPr sz="1000" spc="40" dirty="0">
                          <a:solidFill>
                            <a:srgbClr val="4A4B4C"/>
                          </a:solidFill>
                          <a:latin typeface="Noto Sans"/>
                          <a:cs typeface="Noto Sans"/>
                        </a:rPr>
                        <a:t> </a:t>
                      </a:r>
                      <a:r>
                        <a:rPr sz="1000" dirty="0">
                          <a:solidFill>
                            <a:srgbClr val="4A4B4C"/>
                          </a:solidFill>
                          <a:latin typeface="Noto Sans"/>
                          <a:cs typeface="Noto Sans"/>
                        </a:rPr>
                        <a:t>to</a:t>
                      </a:r>
                      <a:r>
                        <a:rPr sz="1000" spc="40" dirty="0">
                          <a:solidFill>
                            <a:srgbClr val="4A4B4C"/>
                          </a:solidFill>
                          <a:latin typeface="Noto Sans"/>
                          <a:cs typeface="Noto Sans"/>
                        </a:rPr>
                        <a:t> </a:t>
                      </a:r>
                      <a:r>
                        <a:rPr sz="1000" spc="5" dirty="0">
                          <a:solidFill>
                            <a:srgbClr val="4A4B4C"/>
                          </a:solidFill>
                          <a:latin typeface="Noto Sans"/>
                          <a:cs typeface="Noto Sans"/>
                        </a:rPr>
                        <a:t>approach</a:t>
                      </a:r>
                      <a:r>
                        <a:rPr sz="1000" spc="35" dirty="0">
                          <a:solidFill>
                            <a:srgbClr val="4A4B4C"/>
                          </a:solidFill>
                          <a:latin typeface="Noto Sans"/>
                          <a:cs typeface="Noto Sans"/>
                        </a:rPr>
                        <a:t> </a:t>
                      </a:r>
                      <a:r>
                        <a:rPr sz="1000" spc="5" dirty="0">
                          <a:solidFill>
                            <a:srgbClr val="4A4B4C"/>
                          </a:solidFill>
                          <a:latin typeface="Noto Sans"/>
                          <a:cs typeface="Noto Sans"/>
                        </a:rPr>
                        <a:t>the</a:t>
                      </a:r>
                      <a:r>
                        <a:rPr sz="1000" spc="40" dirty="0">
                          <a:solidFill>
                            <a:srgbClr val="4A4B4C"/>
                          </a:solidFill>
                          <a:latin typeface="Noto Sans"/>
                          <a:cs typeface="Noto Sans"/>
                        </a:rPr>
                        <a:t> </a:t>
                      </a:r>
                      <a:r>
                        <a:rPr sz="1000" spc="10" dirty="0">
                          <a:solidFill>
                            <a:srgbClr val="4A4B4C"/>
                          </a:solidFill>
                          <a:latin typeface="Noto Sans"/>
                          <a:cs typeface="Noto Sans"/>
                        </a:rPr>
                        <a:t>problem</a:t>
                      </a:r>
                      <a:r>
                        <a:rPr sz="1000" spc="40" dirty="0">
                          <a:solidFill>
                            <a:srgbClr val="4A4B4C"/>
                          </a:solidFill>
                          <a:latin typeface="Noto Sans"/>
                          <a:cs typeface="Noto Sans"/>
                        </a:rPr>
                        <a:t> </a:t>
                      </a:r>
                      <a:r>
                        <a:rPr sz="1000" spc="5" dirty="0">
                          <a:solidFill>
                            <a:srgbClr val="4A4B4C"/>
                          </a:solidFill>
                          <a:latin typeface="Noto Sans"/>
                          <a:cs typeface="Noto Sans"/>
                        </a:rPr>
                        <a:t>in</a:t>
                      </a:r>
                      <a:r>
                        <a:rPr sz="1000" spc="40" dirty="0">
                          <a:solidFill>
                            <a:srgbClr val="4A4B4C"/>
                          </a:solidFill>
                          <a:latin typeface="Noto Sans"/>
                          <a:cs typeface="Noto Sans"/>
                        </a:rPr>
                        <a:t> </a:t>
                      </a:r>
                      <a:r>
                        <a:rPr sz="1000" spc="10" dirty="0">
                          <a:solidFill>
                            <a:srgbClr val="4A4B4C"/>
                          </a:solidFill>
                          <a:latin typeface="Noto Sans"/>
                          <a:cs typeface="Noto Sans"/>
                        </a:rPr>
                        <a:t>order</a:t>
                      </a:r>
                      <a:r>
                        <a:rPr sz="1000" spc="40" dirty="0">
                          <a:solidFill>
                            <a:srgbClr val="4A4B4C"/>
                          </a:solidFill>
                          <a:latin typeface="Noto Sans"/>
                          <a:cs typeface="Noto Sans"/>
                        </a:rPr>
                        <a:t> </a:t>
                      </a:r>
                      <a:r>
                        <a:rPr sz="1000" dirty="0">
                          <a:solidFill>
                            <a:srgbClr val="4A4B4C"/>
                          </a:solidFill>
                          <a:latin typeface="Noto Sans"/>
                          <a:cs typeface="Noto Sans"/>
                        </a:rPr>
                        <a:t>to</a:t>
                      </a:r>
                      <a:r>
                        <a:rPr sz="1000" spc="40" dirty="0">
                          <a:solidFill>
                            <a:srgbClr val="4A4B4C"/>
                          </a:solidFill>
                          <a:latin typeface="Noto Sans"/>
                          <a:cs typeface="Noto Sans"/>
                        </a:rPr>
                        <a:t> </a:t>
                      </a:r>
                      <a:r>
                        <a:rPr sz="1000" spc="5" dirty="0">
                          <a:solidFill>
                            <a:srgbClr val="4A4B4C"/>
                          </a:solidFill>
                          <a:latin typeface="Noto Sans"/>
                          <a:cs typeface="Noto Sans"/>
                        </a:rPr>
                        <a:t>move</a:t>
                      </a:r>
                      <a:r>
                        <a:rPr sz="1000" spc="35" dirty="0">
                          <a:solidFill>
                            <a:srgbClr val="4A4B4C"/>
                          </a:solidFill>
                          <a:latin typeface="Noto Sans"/>
                          <a:cs typeface="Noto Sans"/>
                        </a:rPr>
                        <a:t> </a:t>
                      </a:r>
                      <a:r>
                        <a:rPr sz="1000" spc="15" dirty="0">
                          <a:solidFill>
                            <a:srgbClr val="4A4B4C"/>
                          </a:solidFill>
                          <a:latin typeface="Noto Sans"/>
                          <a:cs typeface="Noto Sans"/>
                        </a:rPr>
                        <a:t>forward.</a:t>
                      </a:r>
                      <a:endParaRPr sz="1000">
                        <a:latin typeface="Noto Sans"/>
                        <a:cs typeface="Noto Sans"/>
                      </a:endParaRPr>
                    </a:p>
                  </a:txBody>
                  <a:tcPr marL="0" marR="0" marT="114300" marB="0">
                    <a:lnL w="19050">
                      <a:solidFill>
                        <a:srgbClr val="E7E7E5"/>
                      </a:solidFill>
                      <a:prstDash val="solid"/>
                    </a:lnL>
                    <a:lnR w="19050">
                      <a:solidFill>
                        <a:srgbClr val="E7E7E5"/>
                      </a:solidFill>
                      <a:prstDash val="solid"/>
                    </a:lnR>
                  </a:tcPr>
                </a:tc>
                <a:extLst>
                  <a:ext uri="{0D108BD9-81ED-4DB2-BD59-A6C34878D82A}">
                    <a16:rowId xmlns:a16="http://schemas.microsoft.com/office/drawing/2014/main" val="10004"/>
                  </a:ext>
                </a:extLst>
              </a:tr>
              <a:tr h="537578">
                <a:tc>
                  <a:txBody>
                    <a:bodyPr/>
                    <a:lstStyle/>
                    <a:p>
                      <a:pPr marL="179705">
                        <a:lnSpc>
                          <a:spcPct val="100000"/>
                        </a:lnSpc>
                        <a:spcBef>
                          <a:spcPts val="894"/>
                        </a:spcBef>
                      </a:pPr>
                      <a:r>
                        <a:rPr sz="1000" b="1" spc="10" dirty="0">
                          <a:solidFill>
                            <a:srgbClr val="4A4B4C"/>
                          </a:solidFill>
                          <a:latin typeface="Noto Sans"/>
                          <a:cs typeface="Noto Sans"/>
                        </a:rPr>
                        <a:t>06. </a:t>
                      </a:r>
                      <a:r>
                        <a:rPr sz="1000" b="1" spc="15" dirty="0">
                          <a:solidFill>
                            <a:srgbClr val="4A4B4C"/>
                          </a:solidFill>
                          <a:latin typeface="Noto Sans"/>
                          <a:cs typeface="Noto Sans"/>
                        </a:rPr>
                        <a:t>Positive</a:t>
                      </a:r>
                      <a:r>
                        <a:rPr sz="1000" b="1" spc="65" dirty="0">
                          <a:solidFill>
                            <a:srgbClr val="4A4B4C"/>
                          </a:solidFill>
                          <a:latin typeface="Noto Sans"/>
                          <a:cs typeface="Noto Sans"/>
                        </a:rPr>
                        <a:t> </a:t>
                      </a:r>
                      <a:r>
                        <a:rPr sz="1000" b="1" spc="15" dirty="0">
                          <a:solidFill>
                            <a:srgbClr val="4A4B4C"/>
                          </a:solidFill>
                          <a:latin typeface="Noto Sans"/>
                          <a:cs typeface="Noto Sans"/>
                        </a:rPr>
                        <a:t>Connotation</a:t>
                      </a:r>
                      <a:endParaRPr sz="1000">
                        <a:latin typeface="Noto Sans"/>
                        <a:cs typeface="Noto Sans"/>
                      </a:endParaRPr>
                    </a:p>
                    <a:p>
                      <a:pPr marL="179705">
                        <a:lnSpc>
                          <a:spcPct val="100000"/>
                        </a:lnSpc>
                      </a:pPr>
                      <a:r>
                        <a:rPr sz="1000" spc="-5" dirty="0">
                          <a:solidFill>
                            <a:srgbClr val="4A4B4C"/>
                          </a:solidFill>
                          <a:latin typeface="Noto Sans"/>
                          <a:cs typeface="Noto Sans"/>
                        </a:rPr>
                        <a:t>Giving a </a:t>
                      </a:r>
                      <a:r>
                        <a:rPr sz="1000" spc="10" dirty="0">
                          <a:solidFill>
                            <a:srgbClr val="4A4B4C"/>
                          </a:solidFill>
                          <a:latin typeface="Noto Sans"/>
                          <a:cs typeface="Noto Sans"/>
                        </a:rPr>
                        <a:t>positive quality </a:t>
                      </a:r>
                      <a:r>
                        <a:rPr sz="1000" dirty="0">
                          <a:solidFill>
                            <a:srgbClr val="4A4B4C"/>
                          </a:solidFill>
                          <a:latin typeface="Noto Sans"/>
                          <a:cs typeface="Noto Sans"/>
                        </a:rPr>
                        <a:t>to </a:t>
                      </a:r>
                      <a:r>
                        <a:rPr sz="1000" spc="-5" dirty="0">
                          <a:solidFill>
                            <a:srgbClr val="4A4B4C"/>
                          </a:solidFill>
                          <a:latin typeface="Noto Sans"/>
                          <a:cs typeface="Noto Sans"/>
                        </a:rPr>
                        <a:t>things</a:t>
                      </a:r>
                      <a:r>
                        <a:rPr sz="1000" spc="80" dirty="0">
                          <a:solidFill>
                            <a:srgbClr val="4A4B4C"/>
                          </a:solidFill>
                          <a:latin typeface="Noto Sans"/>
                          <a:cs typeface="Noto Sans"/>
                        </a:rPr>
                        <a:t> </a:t>
                      </a:r>
                      <a:r>
                        <a:rPr sz="1000" spc="5" dirty="0">
                          <a:solidFill>
                            <a:srgbClr val="4A4B4C"/>
                          </a:solidFill>
                          <a:latin typeface="Noto Sans"/>
                          <a:cs typeface="Noto Sans"/>
                        </a:rPr>
                        <a:t>or characteristics of </a:t>
                      </a:r>
                      <a:r>
                        <a:rPr sz="1000" spc="15" dirty="0">
                          <a:solidFill>
                            <a:srgbClr val="4A4B4C"/>
                          </a:solidFill>
                          <a:latin typeface="Noto Sans"/>
                          <a:cs typeface="Noto Sans"/>
                        </a:rPr>
                        <a:t>people.</a:t>
                      </a:r>
                      <a:endParaRPr sz="1000">
                        <a:latin typeface="Noto Sans"/>
                        <a:cs typeface="Noto Sans"/>
                      </a:endParaRPr>
                    </a:p>
                  </a:txBody>
                  <a:tcPr marL="0" marR="0" marT="113664" marB="0">
                    <a:lnL w="19050">
                      <a:solidFill>
                        <a:srgbClr val="E7E7E5"/>
                      </a:solidFill>
                      <a:prstDash val="solid"/>
                    </a:lnL>
                    <a:lnR w="19050">
                      <a:solidFill>
                        <a:srgbClr val="E7E7E5"/>
                      </a:solidFill>
                      <a:prstDash val="solid"/>
                    </a:lnR>
                    <a:solidFill>
                      <a:srgbClr val="F6F5F4"/>
                    </a:solidFill>
                  </a:tcPr>
                </a:tc>
                <a:extLst>
                  <a:ext uri="{0D108BD9-81ED-4DB2-BD59-A6C34878D82A}">
                    <a16:rowId xmlns:a16="http://schemas.microsoft.com/office/drawing/2014/main" val="10005"/>
                  </a:ext>
                </a:extLst>
              </a:tr>
              <a:tr h="537565">
                <a:tc>
                  <a:txBody>
                    <a:bodyPr/>
                    <a:lstStyle/>
                    <a:p>
                      <a:pPr marL="179705">
                        <a:lnSpc>
                          <a:spcPct val="100000"/>
                        </a:lnSpc>
                        <a:spcBef>
                          <a:spcPts val="900"/>
                        </a:spcBef>
                      </a:pPr>
                      <a:r>
                        <a:rPr sz="1000" b="1" spc="10" dirty="0">
                          <a:solidFill>
                            <a:srgbClr val="4A4B4C"/>
                          </a:solidFill>
                          <a:latin typeface="Noto Sans"/>
                          <a:cs typeface="Noto Sans"/>
                        </a:rPr>
                        <a:t>07.</a:t>
                      </a:r>
                      <a:r>
                        <a:rPr sz="1000" b="1" spc="35" dirty="0">
                          <a:solidFill>
                            <a:srgbClr val="4A4B4C"/>
                          </a:solidFill>
                          <a:latin typeface="Noto Sans"/>
                          <a:cs typeface="Noto Sans"/>
                        </a:rPr>
                        <a:t> </a:t>
                      </a:r>
                      <a:r>
                        <a:rPr sz="1000" b="1" spc="10" dirty="0">
                          <a:solidFill>
                            <a:srgbClr val="4A4B4C"/>
                          </a:solidFill>
                          <a:latin typeface="Noto Sans"/>
                          <a:cs typeface="Noto Sans"/>
                        </a:rPr>
                        <a:t>Legitimation</a:t>
                      </a:r>
                      <a:endParaRPr sz="1000">
                        <a:latin typeface="Noto Sans"/>
                        <a:cs typeface="Noto Sans"/>
                      </a:endParaRPr>
                    </a:p>
                    <a:p>
                      <a:pPr marL="179705">
                        <a:lnSpc>
                          <a:spcPct val="100000"/>
                        </a:lnSpc>
                      </a:pPr>
                      <a:r>
                        <a:rPr sz="1000" spc="5" dirty="0">
                          <a:solidFill>
                            <a:srgbClr val="4A4B4C"/>
                          </a:solidFill>
                          <a:latin typeface="Noto Sans"/>
                          <a:cs typeface="Noto Sans"/>
                        </a:rPr>
                        <a:t>The </a:t>
                      </a:r>
                      <a:r>
                        <a:rPr sz="1000" spc="10" dirty="0">
                          <a:solidFill>
                            <a:srgbClr val="4A4B4C"/>
                          </a:solidFill>
                          <a:latin typeface="Noto Sans"/>
                          <a:cs typeface="Noto Sans"/>
                        </a:rPr>
                        <a:t>possibility </a:t>
                      </a:r>
                      <a:r>
                        <a:rPr sz="1000" spc="5" dirty="0">
                          <a:solidFill>
                            <a:srgbClr val="4A4B4C"/>
                          </a:solidFill>
                          <a:latin typeface="Noto Sans"/>
                          <a:cs typeface="Noto Sans"/>
                        </a:rPr>
                        <a:t>of </a:t>
                      </a:r>
                      <a:r>
                        <a:rPr sz="1000" dirty="0">
                          <a:solidFill>
                            <a:srgbClr val="4A4B4C"/>
                          </a:solidFill>
                          <a:latin typeface="Noto Sans"/>
                          <a:cs typeface="Noto Sans"/>
                        </a:rPr>
                        <a:t>explaining </a:t>
                      </a:r>
                      <a:r>
                        <a:rPr sz="1000" spc="5" dirty="0">
                          <a:solidFill>
                            <a:srgbClr val="4A4B4C"/>
                          </a:solidFill>
                          <a:latin typeface="Noto Sans"/>
                          <a:cs typeface="Noto Sans"/>
                        </a:rPr>
                        <a:t>attitudes, attributes and</a:t>
                      </a:r>
                      <a:r>
                        <a:rPr sz="1000" spc="235" dirty="0">
                          <a:solidFill>
                            <a:srgbClr val="4A4B4C"/>
                          </a:solidFill>
                          <a:latin typeface="Noto Sans"/>
                          <a:cs typeface="Noto Sans"/>
                        </a:rPr>
                        <a:t> </a:t>
                      </a:r>
                      <a:r>
                        <a:rPr sz="1000" spc="15" dirty="0">
                          <a:solidFill>
                            <a:srgbClr val="4A4B4C"/>
                          </a:solidFill>
                          <a:latin typeface="Noto Sans"/>
                          <a:cs typeface="Noto Sans"/>
                        </a:rPr>
                        <a:t>pretensions.</a:t>
                      </a:r>
                      <a:endParaRPr sz="1000">
                        <a:latin typeface="Noto Sans"/>
                        <a:cs typeface="Noto Sans"/>
                      </a:endParaRPr>
                    </a:p>
                  </a:txBody>
                  <a:tcPr marL="0" marR="0" marT="114300" marB="0">
                    <a:lnL w="19050">
                      <a:solidFill>
                        <a:srgbClr val="E7E7E5"/>
                      </a:solidFill>
                      <a:prstDash val="solid"/>
                    </a:lnL>
                    <a:lnR w="19050">
                      <a:solidFill>
                        <a:srgbClr val="E7E7E5"/>
                      </a:solidFill>
                      <a:prstDash val="solid"/>
                    </a:lnR>
                  </a:tcPr>
                </a:tc>
                <a:extLst>
                  <a:ext uri="{0D108BD9-81ED-4DB2-BD59-A6C34878D82A}">
                    <a16:rowId xmlns:a16="http://schemas.microsoft.com/office/drawing/2014/main" val="10006"/>
                  </a:ext>
                </a:extLst>
              </a:tr>
              <a:tr h="537578">
                <a:tc>
                  <a:txBody>
                    <a:bodyPr/>
                    <a:lstStyle/>
                    <a:p>
                      <a:pPr marL="179705">
                        <a:lnSpc>
                          <a:spcPct val="100000"/>
                        </a:lnSpc>
                        <a:spcBef>
                          <a:spcPts val="900"/>
                        </a:spcBef>
                      </a:pPr>
                      <a:r>
                        <a:rPr sz="1000" b="1" spc="10" dirty="0">
                          <a:solidFill>
                            <a:srgbClr val="4A4B4C"/>
                          </a:solidFill>
                          <a:latin typeface="Noto Sans"/>
                          <a:cs typeface="Noto Sans"/>
                        </a:rPr>
                        <a:t>08. </a:t>
                      </a:r>
                      <a:r>
                        <a:rPr sz="1000" b="1" spc="15" dirty="0">
                          <a:solidFill>
                            <a:srgbClr val="4A4B4C"/>
                          </a:solidFill>
                          <a:latin typeface="Noto Sans"/>
                          <a:cs typeface="Noto Sans"/>
                        </a:rPr>
                        <a:t>Substantial</a:t>
                      </a:r>
                      <a:r>
                        <a:rPr sz="1000" b="1" spc="65" dirty="0">
                          <a:solidFill>
                            <a:srgbClr val="4A4B4C"/>
                          </a:solidFill>
                          <a:latin typeface="Noto Sans"/>
                          <a:cs typeface="Noto Sans"/>
                        </a:rPr>
                        <a:t> </a:t>
                      </a:r>
                      <a:r>
                        <a:rPr sz="1000" b="1" spc="10" dirty="0">
                          <a:solidFill>
                            <a:srgbClr val="4A4B4C"/>
                          </a:solidFill>
                          <a:latin typeface="Noto Sans"/>
                          <a:cs typeface="Noto Sans"/>
                        </a:rPr>
                        <a:t>Legitimation</a:t>
                      </a:r>
                      <a:endParaRPr sz="1000">
                        <a:latin typeface="Noto Sans"/>
                        <a:cs typeface="Noto Sans"/>
                      </a:endParaRPr>
                    </a:p>
                    <a:p>
                      <a:pPr marL="179705">
                        <a:lnSpc>
                          <a:spcPct val="100000"/>
                        </a:lnSpc>
                      </a:pPr>
                      <a:r>
                        <a:rPr sz="1000" spc="5" dirty="0">
                          <a:solidFill>
                            <a:srgbClr val="4A4B4C"/>
                          </a:solidFill>
                          <a:latin typeface="Noto Sans"/>
                          <a:cs typeface="Noto Sans"/>
                        </a:rPr>
                        <a:t>Of the content of</a:t>
                      </a:r>
                      <a:r>
                        <a:rPr sz="1000" spc="140" dirty="0">
                          <a:solidFill>
                            <a:srgbClr val="4A4B4C"/>
                          </a:solidFill>
                          <a:latin typeface="Noto Sans"/>
                          <a:cs typeface="Noto Sans"/>
                        </a:rPr>
                        <a:t> </a:t>
                      </a:r>
                      <a:r>
                        <a:rPr sz="1000" dirty="0">
                          <a:solidFill>
                            <a:srgbClr val="4A4B4C"/>
                          </a:solidFill>
                          <a:latin typeface="Noto Sans"/>
                          <a:cs typeface="Noto Sans"/>
                        </a:rPr>
                        <a:t>message.</a:t>
                      </a:r>
                      <a:endParaRPr sz="1000">
                        <a:latin typeface="Noto Sans"/>
                        <a:cs typeface="Noto Sans"/>
                      </a:endParaRPr>
                    </a:p>
                  </a:txBody>
                  <a:tcPr marL="0" marR="0" marT="114300" marB="0">
                    <a:lnL w="19050">
                      <a:solidFill>
                        <a:srgbClr val="E7E7E5"/>
                      </a:solidFill>
                      <a:prstDash val="solid"/>
                    </a:lnL>
                    <a:lnR w="19050">
                      <a:solidFill>
                        <a:srgbClr val="E7E7E5"/>
                      </a:solidFill>
                      <a:prstDash val="solid"/>
                    </a:lnR>
                    <a:solidFill>
                      <a:srgbClr val="F6F5F4"/>
                    </a:solidFill>
                  </a:tcPr>
                </a:tc>
                <a:extLst>
                  <a:ext uri="{0D108BD9-81ED-4DB2-BD59-A6C34878D82A}">
                    <a16:rowId xmlns:a16="http://schemas.microsoft.com/office/drawing/2014/main" val="10007"/>
                  </a:ext>
                </a:extLst>
              </a:tr>
              <a:tr h="689965">
                <a:tc>
                  <a:txBody>
                    <a:bodyPr/>
                    <a:lstStyle/>
                    <a:p>
                      <a:pPr marL="179705">
                        <a:lnSpc>
                          <a:spcPct val="100000"/>
                        </a:lnSpc>
                        <a:spcBef>
                          <a:spcPts val="900"/>
                        </a:spcBef>
                      </a:pPr>
                      <a:r>
                        <a:rPr sz="1000" b="1" spc="10" dirty="0">
                          <a:solidFill>
                            <a:srgbClr val="4A4B4C"/>
                          </a:solidFill>
                          <a:latin typeface="Noto Sans"/>
                          <a:cs typeface="Noto Sans"/>
                        </a:rPr>
                        <a:t>09. Relational</a:t>
                      </a:r>
                      <a:r>
                        <a:rPr sz="1000" b="1" spc="60" dirty="0">
                          <a:solidFill>
                            <a:srgbClr val="4A4B4C"/>
                          </a:solidFill>
                          <a:latin typeface="Noto Sans"/>
                          <a:cs typeface="Noto Sans"/>
                        </a:rPr>
                        <a:t> </a:t>
                      </a:r>
                      <a:r>
                        <a:rPr sz="1000" b="1" spc="10" dirty="0">
                          <a:solidFill>
                            <a:srgbClr val="4A4B4C"/>
                          </a:solidFill>
                          <a:latin typeface="Noto Sans"/>
                          <a:cs typeface="Noto Sans"/>
                        </a:rPr>
                        <a:t>Legitimation</a:t>
                      </a:r>
                      <a:endParaRPr sz="1000">
                        <a:latin typeface="Noto Sans"/>
                        <a:cs typeface="Noto Sans"/>
                      </a:endParaRPr>
                    </a:p>
                    <a:p>
                      <a:pPr marL="179705" marR="168275">
                        <a:lnSpc>
                          <a:spcPct val="100000"/>
                        </a:lnSpc>
                      </a:pPr>
                      <a:r>
                        <a:rPr sz="1000" spc="5" dirty="0">
                          <a:solidFill>
                            <a:srgbClr val="4A4B4C"/>
                          </a:solidFill>
                          <a:latin typeface="Noto Sans"/>
                          <a:cs typeface="Noto Sans"/>
                        </a:rPr>
                        <a:t>Referred </a:t>
                      </a:r>
                      <a:r>
                        <a:rPr sz="1000" dirty="0">
                          <a:solidFill>
                            <a:srgbClr val="4A4B4C"/>
                          </a:solidFill>
                          <a:latin typeface="Noto Sans"/>
                          <a:cs typeface="Noto Sans"/>
                        </a:rPr>
                        <a:t>to </a:t>
                      </a:r>
                      <a:r>
                        <a:rPr sz="1000" spc="5" dirty="0">
                          <a:solidFill>
                            <a:srgbClr val="4A4B4C"/>
                          </a:solidFill>
                          <a:latin typeface="Noto Sans"/>
                          <a:cs typeface="Noto Sans"/>
                        </a:rPr>
                        <a:t>the </a:t>
                      </a:r>
                      <a:r>
                        <a:rPr sz="1000" spc="10" dirty="0">
                          <a:solidFill>
                            <a:srgbClr val="4A4B4C"/>
                          </a:solidFill>
                          <a:latin typeface="Noto Sans"/>
                          <a:cs typeface="Noto Sans"/>
                        </a:rPr>
                        <a:t>people involved </a:t>
                      </a:r>
                      <a:r>
                        <a:rPr sz="1000" spc="5" dirty="0">
                          <a:solidFill>
                            <a:srgbClr val="4A4B4C"/>
                          </a:solidFill>
                          <a:latin typeface="Noto Sans"/>
                          <a:cs typeface="Noto Sans"/>
                        </a:rPr>
                        <a:t>in the </a:t>
                      </a:r>
                      <a:r>
                        <a:rPr sz="1000" spc="10" dirty="0">
                          <a:solidFill>
                            <a:srgbClr val="4A4B4C"/>
                          </a:solidFill>
                          <a:latin typeface="Noto Sans"/>
                          <a:cs typeface="Noto Sans"/>
                        </a:rPr>
                        <a:t>dispute. </a:t>
                      </a:r>
                      <a:r>
                        <a:rPr sz="1000" spc="5" dirty="0">
                          <a:solidFill>
                            <a:srgbClr val="4A4B4C"/>
                          </a:solidFill>
                          <a:latin typeface="Noto Sans"/>
                          <a:cs typeface="Noto Sans"/>
                        </a:rPr>
                        <a:t>How they are </a:t>
                      </a:r>
                      <a:r>
                        <a:rPr sz="1000" spc="10" dirty="0">
                          <a:solidFill>
                            <a:srgbClr val="4A4B4C"/>
                          </a:solidFill>
                          <a:latin typeface="Noto Sans"/>
                          <a:cs typeface="Noto Sans"/>
                        </a:rPr>
                        <a:t>positioned one </a:t>
                      </a:r>
                      <a:r>
                        <a:rPr sz="1000" spc="5" dirty="0">
                          <a:solidFill>
                            <a:srgbClr val="4A4B4C"/>
                          </a:solidFill>
                          <a:latin typeface="Noto Sans"/>
                          <a:cs typeface="Noto Sans"/>
                        </a:rPr>
                        <a:t>in </a:t>
                      </a:r>
                      <a:r>
                        <a:rPr sz="1000" spc="10" dirty="0">
                          <a:solidFill>
                            <a:srgbClr val="4A4B4C"/>
                          </a:solidFill>
                          <a:latin typeface="Noto Sans"/>
                          <a:cs typeface="Noto Sans"/>
                        </a:rPr>
                        <a:t>front </a:t>
                      </a:r>
                      <a:r>
                        <a:rPr sz="1000" spc="5" dirty="0">
                          <a:solidFill>
                            <a:srgbClr val="4A4B4C"/>
                          </a:solidFill>
                          <a:latin typeface="Noto Sans"/>
                          <a:cs typeface="Noto Sans"/>
                        </a:rPr>
                        <a:t>of </a:t>
                      </a:r>
                      <a:r>
                        <a:rPr sz="1000" spc="15" dirty="0">
                          <a:solidFill>
                            <a:srgbClr val="4A4B4C"/>
                          </a:solidFill>
                          <a:latin typeface="Noto Sans"/>
                          <a:cs typeface="Noto Sans"/>
                        </a:rPr>
                        <a:t>the  other.</a:t>
                      </a:r>
                      <a:endParaRPr sz="1000">
                        <a:latin typeface="Noto Sans"/>
                        <a:cs typeface="Noto Sans"/>
                      </a:endParaRPr>
                    </a:p>
                  </a:txBody>
                  <a:tcPr marL="0" marR="0" marT="114300" marB="0">
                    <a:lnL w="19050">
                      <a:solidFill>
                        <a:srgbClr val="E7E7E5"/>
                      </a:solidFill>
                      <a:prstDash val="solid"/>
                    </a:lnL>
                    <a:lnR w="19050">
                      <a:solidFill>
                        <a:srgbClr val="E7E7E5"/>
                      </a:solidFill>
                      <a:prstDash val="solid"/>
                    </a:lnR>
                  </a:tcPr>
                </a:tc>
                <a:extLst>
                  <a:ext uri="{0D108BD9-81ED-4DB2-BD59-A6C34878D82A}">
                    <a16:rowId xmlns:a16="http://schemas.microsoft.com/office/drawing/2014/main" val="10008"/>
                  </a:ext>
                </a:extLst>
              </a:tr>
              <a:tr h="537578">
                <a:tc>
                  <a:txBody>
                    <a:bodyPr/>
                    <a:lstStyle/>
                    <a:p>
                      <a:pPr marL="179705">
                        <a:lnSpc>
                          <a:spcPct val="100000"/>
                        </a:lnSpc>
                        <a:spcBef>
                          <a:spcPts val="894"/>
                        </a:spcBef>
                      </a:pPr>
                      <a:r>
                        <a:rPr sz="1000" b="1" spc="10" dirty="0">
                          <a:solidFill>
                            <a:srgbClr val="4A4B4C"/>
                          </a:solidFill>
                          <a:latin typeface="Noto Sans"/>
                          <a:cs typeface="Noto Sans"/>
                        </a:rPr>
                        <a:t>10.</a:t>
                      </a:r>
                      <a:r>
                        <a:rPr sz="1000" b="1" spc="35" dirty="0">
                          <a:solidFill>
                            <a:srgbClr val="4A4B4C"/>
                          </a:solidFill>
                          <a:latin typeface="Noto Sans"/>
                          <a:cs typeface="Noto Sans"/>
                        </a:rPr>
                        <a:t> </a:t>
                      </a:r>
                      <a:r>
                        <a:rPr sz="1000" b="1" spc="15" dirty="0">
                          <a:solidFill>
                            <a:srgbClr val="4A4B4C"/>
                          </a:solidFill>
                          <a:latin typeface="Noto Sans"/>
                          <a:cs typeface="Noto Sans"/>
                        </a:rPr>
                        <a:t>Revaluation</a:t>
                      </a:r>
                      <a:endParaRPr sz="1000">
                        <a:latin typeface="Noto Sans"/>
                        <a:cs typeface="Noto Sans"/>
                      </a:endParaRPr>
                    </a:p>
                    <a:p>
                      <a:pPr marL="179705">
                        <a:lnSpc>
                          <a:spcPct val="100000"/>
                        </a:lnSpc>
                      </a:pPr>
                      <a:r>
                        <a:rPr sz="1000" spc="-25" dirty="0">
                          <a:solidFill>
                            <a:srgbClr val="4A4B4C"/>
                          </a:solidFill>
                          <a:latin typeface="Noto Sans"/>
                          <a:cs typeface="Noto Sans"/>
                        </a:rPr>
                        <a:t>It</a:t>
                      </a:r>
                      <a:r>
                        <a:rPr sz="1000" spc="40" dirty="0">
                          <a:solidFill>
                            <a:srgbClr val="4A4B4C"/>
                          </a:solidFill>
                          <a:latin typeface="Noto Sans"/>
                          <a:cs typeface="Noto Sans"/>
                        </a:rPr>
                        <a:t> </a:t>
                      </a:r>
                      <a:r>
                        <a:rPr sz="1000" spc="5" dirty="0">
                          <a:solidFill>
                            <a:srgbClr val="4A4B4C"/>
                          </a:solidFill>
                          <a:latin typeface="Noto Sans"/>
                          <a:cs typeface="Noto Sans"/>
                        </a:rPr>
                        <a:t>is</a:t>
                      </a:r>
                      <a:r>
                        <a:rPr sz="1000" spc="45" dirty="0">
                          <a:solidFill>
                            <a:srgbClr val="4A4B4C"/>
                          </a:solidFill>
                          <a:latin typeface="Noto Sans"/>
                          <a:cs typeface="Noto Sans"/>
                        </a:rPr>
                        <a:t> </a:t>
                      </a:r>
                      <a:r>
                        <a:rPr sz="1000" spc="5" dirty="0">
                          <a:solidFill>
                            <a:srgbClr val="4A4B4C"/>
                          </a:solidFill>
                          <a:latin typeface="Noto Sans"/>
                          <a:cs typeface="Noto Sans"/>
                        </a:rPr>
                        <a:t>achieved</a:t>
                      </a:r>
                      <a:r>
                        <a:rPr sz="1000" spc="35" dirty="0">
                          <a:solidFill>
                            <a:srgbClr val="4A4B4C"/>
                          </a:solidFill>
                          <a:latin typeface="Noto Sans"/>
                          <a:cs typeface="Noto Sans"/>
                        </a:rPr>
                        <a:t> </a:t>
                      </a:r>
                      <a:r>
                        <a:rPr sz="1000" spc="10" dirty="0">
                          <a:solidFill>
                            <a:srgbClr val="4A4B4C"/>
                          </a:solidFill>
                          <a:latin typeface="Noto Sans"/>
                          <a:cs typeface="Noto Sans"/>
                        </a:rPr>
                        <a:t>when</a:t>
                      </a:r>
                      <a:r>
                        <a:rPr sz="1000" spc="40" dirty="0">
                          <a:solidFill>
                            <a:srgbClr val="4A4B4C"/>
                          </a:solidFill>
                          <a:latin typeface="Noto Sans"/>
                          <a:cs typeface="Noto Sans"/>
                        </a:rPr>
                        <a:t> </a:t>
                      </a:r>
                      <a:r>
                        <a:rPr sz="1000" spc="5" dirty="0">
                          <a:solidFill>
                            <a:srgbClr val="4A4B4C"/>
                          </a:solidFill>
                          <a:latin typeface="Noto Sans"/>
                          <a:cs typeface="Noto Sans"/>
                        </a:rPr>
                        <a:t>you</a:t>
                      </a:r>
                      <a:r>
                        <a:rPr sz="1000" spc="45" dirty="0">
                          <a:solidFill>
                            <a:srgbClr val="4A4B4C"/>
                          </a:solidFill>
                          <a:latin typeface="Noto Sans"/>
                          <a:cs typeface="Noto Sans"/>
                        </a:rPr>
                        <a:t> </a:t>
                      </a:r>
                      <a:r>
                        <a:rPr sz="1000" dirty="0">
                          <a:solidFill>
                            <a:srgbClr val="4A4B4C"/>
                          </a:solidFill>
                          <a:latin typeface="Noto Sans"/>
                          <a:cs typeface="Noto Sans"/>
                        </a:rPr>
                        <a:t>acknowledge</a:t>
                      </a:r>
                      <a:r>
                        <a:rPr sz="1000" spc="35" dirty="0">
                          <a:solidFill>
                            <a:srgbClr val="4A4B4C"/>
                          </a:solidFill>
                          <a:latin typeface="Noto Sans"/>
                          <a:cs typeface="Noto Sans"/>
                        </a:rPr>
                        <a:t> </a:t>
                      </a:r>
                      <a:r>
                        <a:rPr sz="1000" spc="10" dirty="0">
                          <a:solidFill>
                            <a:srgbClr val="4A4B4C"/>
                          </a:solidFill>
                          <a:latin typeface="Noto Sans"/>
                          <a:cs typeface="Noto Sans"/>
                        </a:rPr>
                        <a:t>your</a:t>
                      </a:r>
                      <a:r>
                        <a:rPr sz="1000" spc="45" dirty="0">
                          <a:solidFill>
                            <a:srgbClr val="4A4B4C"/>
                          </a:solidFill>
                          <a:latin typeface="Noto Sans"/>
                          <a:cs typeface="Noto Sans"/>
                        </a:rPr>
                        <a:t> </a:t>
                      </a:r>
                      <a:r>
                        <a:rPr sz="1000" spc="10" dirty="0">
                          <a:solidFill>
                            <a:srgbClr val="4A4B4C"/>
                          </a:solidFill>
                          <a:latin typeface="Noto Sans"/>
                          <a:cs typeface="Noto Sans"/>
                        </a:rPr>
                        <a:t>value</a:t>
                      </a:r>
                      <a:r>
                        <a:rPr sz="1000" spc="40" dirty="0">
                          <a:solidFill>
                            <a:srgbClr val="4A4B4C"/>
                          </a:solidFill>
                          <a:latin typeface="Noto Sans"/>
                          <a:cs typeface="Noto Sans"/>
                        </a:rPr>
                        <a:t> </a:t>
                      </a:r>
                      <a:r>
                        <a:rPr sz="1000" spc="5" dirty="0">
                          <a:solidFill>
                            <a:srgbClr val="4A4B4C"/>
                          </a:solidFill>
                          <a:latin typeface="Noto Sans"/>
                          <a:cs typeface="Noto Sans"/>
                        </a:rPr>
                        <a:t>and</a:t>
                      </a:r>
                      <a:r>
                        <a:rPr sz="1000" spc="40" dirty="0">
                          <a:solidFill>
                            <a:srgbClr val="4A4B4C"/>
                          </a:solidFill>
                          <a:latin typeface="Noto Sans"/>
                          <a:cs typeface="Noto Sans"/>
                        </a:rPr>
                        <a:t> </a:t>
                      </a:r>
                      <a:r>
                        <a:rPr sz="1000" spc="5" dirty="0">
                          <a:solidFill>
                            <a:srgbClr val="4A4B4C"/>
                          </a:solidFill>
                          <a:latin typeface="Noto Sans"/>
                          <a:cs typeface="Noto Sans"/>
                        </a:rPr>
                        <a:t>ability</a:t>
                      </a:r>
                      <a:r>
                        <a:rPr sz="1000" spc="35" dirty="0">
                          <a:solidFill>
                            <a:srgbClr val="4A4B4C"/>
                          </a:solidFill>
                          <a:latin typeface="Noto Sans"/>
                          <a:cs typeface="Noto Sans"/>
                        </a:rPr>
                        <a:t> </a:t>
                      </a:r>
                      <a:r>
                        <a:rPr sz="1000" dirty="0">
                          <a:solidFill>
                            <a:srgbClr val="4A4B4C"/>
                          </a:solidFill>
                          <a:latin typeface="Noto Sans"/>
                          <a:cs typeface="Noto Sans"/>
                        </a:rPr>
                        <a:t>to</a:t>
                      </a:r>
                      <a:r>
                        <a:rPr sz="1000" spc="45" dirty="0">
                          <a:solidFill>
                            <a:srgbClr val="4A4B4C"/>
                          </a:solidFill>
                          <a:latin typeface="Noto Sans"/>
                          <a:cs typeface="Noto Sans"/>
                        </a:rPr>
                        <a:t> </a:t>
                      </a:r>
                      <a:r>
                        <a:rPr sz="1000" spc="5" dirty="0">
                          <a:solidFill>
                            <a:srgbClr val="4A4B4C"/>
                          </a:solidFill>
                          <a:latin typeface="Noto Sans"/>
                          <a:cs typeface="Noto Sans"/>
                        </a:rPr>
                        <a:t>face</a:t>
                      </a:r>
                      <a:r>
                        <a:rPr sz="1000" spc="35" dirty="0">
                          <a:solidFill>
                            <a:srgbClr val="4A4B4C"/>
                          </a:solidFill>
                          <a:latin typeface="Noto Sans"/>
                          <a:cs typeface="Noto Sans"/>
                        </a:rPr>
                        <a:t> </a:t>
                      </a:r>
                      <a:r>
                        <a:rPr sz="1000" spc="5" dirty="0">
                          <a:solidFill>
                            <a:srgbClr val="4A4B4C"/>
                          </a:solidFill>
                          <a:latin typeface="Noto Sans"/>
                          <a:cs typeface="Noto Sans"/>
                        </a:rPr>
                        <a:t>and</a:t>
                      </a:r>
                      <a:r>
                        <a:rPr sz="1000" spc="40" dirty="0">
                          <a:solidFill>
                            <a:srgbClr val="4A4B4C"/>
                          </a:solidFill>
                          <a:latin typeface="Noto Sans"/>
                          <a:cs typeface="Noto Sans"/>
                        </a:rPr>
                        <a:t> </a:t>
                      </a:r>
                      <a:r>
                        <a:rPr sz="1000" spc="5" dirty="0">
                          <a:solidFill>
                            <a:srgbClr val="4A4B4C"/>
                          </a:solidFill>
                          <a:latin typeface="Noto Sans"/>
                          <a:cs typeface="Noto Sans"/>
                        </a:rPr>
                        <a:t>solve</a:t>
                      </a:r>
                      <a:r>
                        <a:rPr sz="1000" spc="40" dirty="0">
                          <a:solidFill>
                            <a:srgbClr val="4A4B4C"/>
                          </a:solidFill>
                          <a:latin typeface="Noto Sans"/>
                          <a:cs typeface="Noto Sans"/>
                        </a:rPr>
                        <a:t> </a:t>
                      </a:r>
                      <a:r>
                        <a:rPr sz="1000" spc="15" dirty="0">
                          <a:solidFill>
                            <a:srgbClr val="4A4B4C"/>
                          </a:solidFill>
                          <a:latin typeface="Noto Sans"/>
                          <a:cs typeface="Noto Sans"/>
                        </a:rPr>
                        <a:t>problems</a:t>
                      </a:r>
                      <a:endParaRPr sz="1000">
                        <a:latin typeface="Noto Sans"/>
                        <a:cs typeface="Noto Sans"/>
                      </a:endParaRPr>
                    </a:p>
                  </a:txBody>
                  <a:tcPr marL="0" marR="0" marT="113664" marB="0">
                    <a:lnL w="19050">
                      <a:solidFill>
                        <a:srgbClr val="E7E7E5"/>
                      </a:solidFill>
                      <a:prstDash val="solid"/>
                    </a:lnL>
                    <a:lnR w="19050">
                      <a:solidFill>
                        <a:srgbClr val="E7E7E5"/>
                      </a:solidFill>
                      <a:prstDash val="solid"/>
                    </a:lnR>
                    <a:solidFill>
                      <a:srgbClr val="F6F5F4"/>
                    </a:solidFill>
                  </a:tcPr>
                </a:tc>
                <a:extLst>
                  <a:ext uri="{0D108BD9-81ED-4DB2-BD59-A6C34878D82A}">
                    <a16:rowId xmlns:a16="http://schemas.microsoft.com/office/drawing/2014/main" val="10009"/>
                  </a:ext>
                </a:extLst>
              </a:tr>
              <a:tr h="537565">
                <a:tc>
                  <a:txBody>
                    <a:bodyPr/>
                    <a:lstStyle/>
                    <a:p>
                      <a:pPr marL="179705">
                        <a:lnSpc>
                          <a:spcPct val="100000"/>
                        </a:lnSpc>
                        <a:spcBef>
                          <a:spcPts val="894"/>
                        </a:spcBef>
                      </a:pPr>
                      <a:r>
                        <a:rPr sz="1000" b="1" spc="10" dirty="0">
                          <a:solidFill>
                            <a:srgbClr val="4A4B4C"/>
                          </a:solidFill>
                          <a:latin typeface="Noto Sans"/>
                          <a:cs typeface="Noto Sans"/>
                        </a:rPr>
                        <a:t>11.</a:t>
                      </a:r>
                      <a:r>
                        <a:rPr sz="1000" b="1" spc="35" dirty="0">
                          <a:solidFill>
                            <a:srgbClr val="4A4B4C"/>
                          </a:solidFill>
                          <a:latin typeface="Noto Sans"/>
                          <a:cs typeface="Noto Sans"/>
                        </a:rPr>
                        <a:t> </a:t>
                      </a:r>
                      <a:r>
                        <a:rPr sz="1000" b="1" spc="15" dirty="0">
                          <a:solidFill>
                            <a:srgbClr val="4A4B4C"/>
                          </a:solidFill>
                          <a:latin typeface="Noto Sans"/>
                          <a:cs typeface="Noto Sans"/>
                        </a:rPr>
                        <a:t>Empowerment</a:t>
                      </a:r>
                      <a:endParaRPr sz="1000">
                        <a:latin typeface="Noto Sans"/>
                        <a:cs typeface="Noto Sans"/>
                      </a:endParaRPr>
                    </a:p>
                    <a:p>
                      <a:pPr marL="179705">
                        <a:lnSpc>
                          <a:spcPct val="100000"/>
                        </a:lnSpc>
                      </a:pPr>
                      <a:r>
                        <a:rPr sz="1000" spc="-25" dirty="0">
                          <a:solidFill>
                            <a:srgbClr val="4A4B4C"/>
                          </a:solidFill>
                          <a:latin typeface="Noto Sans"/>
                          <a:cs typeface="Noto Sans"/>
                        </a:rPr>
                        <a:t>It</a:t>
                      </a:r>
                      <a:r>
                        <a:rPr sz="1000" spc="40" dirty="0">
                          <a:solidFill>
                            <a:srgbClr val="4A4B4C"/>
                          </a:solidFill>
                          <a:latin typeface="Noto Sans"/>
                          <a:cs typeface="Noto Sans"/>
                        </a:rPr>
                        <a:t> </a:t>
                      </a:r>
                      <a:r>
                        <a:rPr sz="1000" spc="5" dirty="0">
                          <a:solidFill>
                            <a:srgbClr val="4A4B4C"/>
                          </a:solidFill>
                          <a:latin typeface="Noto Sans"/>
                          <a:cs typeface="Noto Sans"/>
                        </a:rPr>
                        <a:t>is</a:t>
                      </a:r>
                      <a:r>
                        <a:rPr sz="1000" spc="40" dirty="0">
                          <a:solidFill>
                            <a:srgbClr val="4A4B4C"/>
                          </a:solidFill>
                          <a:latin typeface="Noto Sans"/>
                          <a:cs typeface="Noto Sans"/>
                        </a:rPr>
                        <a:t> </a:t>
                      </a:r>
                      <a:r>
                        <a:rPr sz="1000" spc="10" dirty="0">
                          <a:solidFill>
                            <a:srgbClr val="4A4B4C"/>
                          </a:solidFill>
                          <a:latin typeface="Noto Sans"/>
                          <a:cs typeface="Noto Sans"/>
                        </a:rPr>
                        <a:t>used</a:t>
                      </a:r>
                      <a:r>
                        <a:rPr sz="1000" spc="40" dirty="0">
                          <a:solidFill>
                            <a:srgbClr val="4A4B4C"/>
                          </a:solidFill>
                          <a:latin typeface="Noto Sans"/>
                          <a:cs typeface="Noto Sans"/>
                        </a:rPr>
                        <a:t> </a:t>
                      </a:r>
                      <a:r>
                        <a:rPr sz="1000" dirty="0">
                          <a:solidFill>
                            <a:srgbClr val="4A4B4C"/>
                          </a:solidFill>
                          <a:latin typeface="Noto Sans"/>
                          <a:cs typeface="Noto Sans"/>
                        </a:rPr>
                        <a:t>to</a:t>
                      </a:r>
                      <a:r>
                        <a:rPr sz="1000" spc="40" dirty="0">
                          <a:solidFill>
                            <a:srgbClr val="4A4B4C"/>
                          </a:solidFill>
                          <a:latin typeface="Noto Sans"/>
                          <a:cs typeface="Noto Sans"/>
                        </a:rPr>
                        <a:t> </a:t>
                      </a:r>
                      <a:r>
                        <a:rPr sz="1000" spc="5" dirty="0">
                          <a:solidFill>
                            <a:srgbClr val="4A4B4C"/>
                          </a:solidFill>
                          <a:latin typeface="Noto Sans"/>
                          <a:cs typeface="Noto Sans"/>
                        </a:rPr>
                        <a:t>reach</a:t>
                      </a:r>
                      <a:r>
                        <a:rPr sz="1000" spc="35" dirty="0">
                          <a:solidFill>
                            <a:srgbClr val="4A4B4C"/>
                          </a:solidFill>
                          <a:latin typeface="Noto Sans"/>
                          <a:cs typeface="Noto Sans"/>
                        </a:rPr>
                        <a:t> </a:t>
                      </a:r>
                      <a:r>
                        <a:rPr sz="1000" spc="5" dirty="0">
                          <a:solidFill>
                            <a:srgbClr val="4A4B4C"/>
                          </a:solidFill>
                          <a:latin typeface="Noto Sans"/>
                          <a:cs typeface="Noto Sans"/>
                        </a:rPr>
                        <a:t>the</a:t>
                      </a:r>
                      <a:r>
                        <a:rPr sz="1000" spc="40" dirty="0">
                          <a:solidFill>
                            <a:srgbClr val="4A4B4C"/>
                          </a:solidFill>
                          <a:latin typeface="Noto Sans"/>
                          <a:cs typeface="Noto Sans"/>
                        </a:rPr>
                        <a:t> </a:t>
                      </a:r>
                      <a:r>
                        <a:rPr sz="1000" spc="-5" dirty="0">
                          <a:solidFill>
                            <a:srgbClr val="4A4B4C"/>
                          </a:solidFill>
                          <a:latin typeface="Noto Sans"/>
                          <a:cs typeface="Noto Sans"/>
                        </a:rPr>
                        <a:t>goal</a:t>
                      </a:r>
                      <a:r>
                        <a:rPr sz="1000" spc="45" dirty="0">
                          <a:solidFill>
                            <a:srgbClr val="4A4B4C"/>
                          </a:solidFill>
                          <a:latin typeface="Noto Sans"/>
                          <a:cs typeface="Noto Sans"/>
                        </a:rPr>
                        <a:t> </a:t>
                      </a:r>
                      <a:r>
                        <a:rPr sz="1000" spc="5" dirty="0">
                          <a:solidFill>
                            <a:srgbClr val="4A4B4C"/>
                          </a:solidFill>
                          <a:latin typeface="Noto Sans"/>
                          <a:cs typeface="Noto Sans"/>
                        </a:rPr>
                        <a:t>of</a:t>
                      </a:r>
                      <a:r>
                        <a:rPr sz="1000" spc="40" dirty="0">
                          <a:solidFill>
                            <a:srgbClr val="4A4B4C"/>
                          </a:solidFill>
                          <a:latin typeface="Noto Sans"/>
                          <a:cs typeface="Noto Sans"/>
                        </a:rPr>
                        <a:t> </a:t>
                      </a:r>
                      <a:r>
                        <a:rPr sz="1000" spc="5" dirty="0">
                          <a:solidFill>
                            <a:srgbClr val="4A4B4C"/>
                          </a:solidFill>
                          <a:latin typeface="Noto Sans"/>
                          <a:cs typeface="Noto Sans"/>
                        </a:rPr>
                        <a:t>revaluation.</a:t>
                      </a:r>
                      <a:r>
                        <a:rPr sz="1000" spc="35" dirty="0">
                          <a:solidFill>
                            <a:srgbClr val="4A4B4C"/>
                          </a:solidFill>
                          <a:latin typeface="Noto Sans"/>
                          <a:cs typeface="Noto Sans"/>
                        </a:rPr>
                        <a:t> </a:t>
                      </a:r>
                      <a:r>
                        <a:rPr sz="1000" spc="-10" dirty="0">
                          <a:solidFill>
                            <a:srgbClr val="4A4B4C"/>
                          </a:solidFill>
                          <a:latin typeface="Noto Sans"/>
                          <a:cs typeface="Noto Sans"/>
                        </a:rPr>
                        <a:t>Its</a:t>
                      </a:r>
                      <a:r>
                        <a:rPr sz="1000" spc="40" dirty="0">
                          <a:solidFill>
                            <a:srgbClr val="4A4B4C"/>
                          </a:solidFill>
                          <a:latin typeface="Noto Sans"/>
                          <a:cs typeface="Noto Sans"/>
                        </a:rPr>
                        <a:t> </a:t>
                      </a:r>
                      <a:r>
                        <a:rPr sz="1000" spc="5" dirty="0">
                          <a:solidFill>
                            <a:srgbClr val="4A4B4C"/>
                          </a:solidFill>
                          <a:latin typeface="Noto Sans"/>
                          <a:cs typeface="Noto Sans"/>
                        </a:rPr>
                        <a:t>is</a:t>
                      </a:r>
                      <a:r>
                        <a:rPr sz="1000" spc="40" dirty="0">
                          <a:solidFill>
                            <a:srgbClr val="4A4B4C"/>
                          </a:solidFill>
                          <a:latin typeface="Noto Sans"/>
                          <a:cs typeface="Noto Sans"/>
                        </a:rPr>
                        <a:t> </a:t>
                      </a:r>
                      <a:r>
                        <a:rPr sz="1000" spc="5" dirty="0">
                          <a:solidFill>
                            <a:srgbClr val="4A4B4C"/>
                          </a:solidFill>
                          <a:latin typeface="Noto Sans"/>
                          <a:cs typeface="Noto Sans"/>
                        </a:rPr>
                        <a:t>about</a:t>
                      </a:r>
                      <a:r>
                        <a:rPr sz="1000" spc="35" dirty="0">
                          <a:solidFill>
                            <a:srgbClr val="4A4B4C"/>
                          </a:solidFill>
                          <a:latin typeface="Noto Sans"/>
                          <a:cs typeface="Noto Sans"/>
                        </a:rPr>
                        <a:t> </a:t>
                      </a:r>
                      <a:r>
                        <a:rPr sz="1000" spc="-10" dirty="0">
                          <a:solidFill>
                            <a:srgbClr val="4A4B4C"/>
                          </a:solidFill>
                          <a:latin typeface="Noto Sans"/>
                          <a:cs typeface="Noto Sans"/>
                        </a:rPr>
                        <a:t>giving</a:t>
                      </a:r>
                      <a:r>
                        <a:rPr sz="1000" spc="45" dirty="0">
                          <a:solidFill>
                            <a:srgbClr val="4A4B4C"/>
                          </a:solidFill>
                          <a:latin typeface="Noto Sans"/>
                          <a:cs typeface="Noto Sans"/>
                        </a:rPr>
                        <a:t> </a:t>
                      </a:r>
                      <a:r>
                        <a:rPr sz="1000" spc="10" dirty="0">
                          <a:solidFill>
                            <a:srgbClr val="4A4B4C"/>
                          </a:solidFill>
                          <a:latin typeface="Noto Sans"/>
                          <a:cs typeface="Noto Sans"/>
                        </a:rPr>
                        <a:t>value</a:t>
                      </a:r>
                      <a:r>
                        <a:rPr sz="1000" spc="40" dirty="0">
                          <a:solidFill>
                            <a:srgbClr val="4A4B4C"/>
                          </a:solidFill>
                          <a:latin typeface="Noto Sans"/>
                          <a:cs typeface="Noto Sans"/>
                        </a:rPr>
                        <a:t> </a:t>
                      </a:r>
                      <a:r>
                        <a:rPr sz="1000" dirty="0">
                          <a:solidFill>
                            <a:srgbClr val="4A4B4C"/>
                          </a:solidFill>
                          <a:latin typeface="Noto Sans"/>
                          <a:cs typeface="Noto Sans"/>
                        </a:rPr>
                        <a:t>to</a:t>
                      </a:r>
                      <a:r>
                        <a:rPr sz="1000" spc="40" dirty="0">
                          <a:solidFill>
                            <a:srgbClr val="4A4B4C"/>
                          </a:solidFill>
                          <a:latin typeface="Noto Sans"/>
                          <a:cs typeface="Noto Sans"/>
                        </a:rPr>
                        <a:t> </a:t>
                      </a:r>
                      <a:r>
                        <a:rPr sz="1000" spc="5" dirty="0">
                          <a:solidFill>
                            <a:srgbClr val="4A4B4C"/>
                          </a:solidFill>
                          <a:latin typeface="Noto Sans"/>
                          <a:cs typeface="Noto Sans"/>
                        </a:rPr>
                        <a:t>the</a:t>
                      </a:r>
                      <a:r>
                        <a:rPr sz="1000" spc="40" dirty="0">
                          <a:solidFill>
                            <a:srgbClr val="4A4B4C"/>
                          </a:solidFill>
                          <a:latin typeface="Noto Sans"/>
                          <a:cs typeface="Noto Sans"/>
                        </a:rPr>
                        <a:t> </a:t>
                      </a:r>
                      <a:r>
                        <a:rPr sz="1000" spc="15" dirty="0">
                          <a:solidFill>
                            <a:srgbClr val="4A4B4C"/>
                          </a:solidFill>
                          <a:latin typeface="Noto Sans"/>
                          <a:cs typeface="Noto Sans"/>
                        </a:rPr>
                        <a:t>parties.</a:t>
                      </a:r>
                      <a:endParaRPr sz="1000">
                        <a:latin typeface="Noto Sans"/>
                        <a:cs typeface="Noto Sans"/>
                      </a:endParaRPr>
                    </a:p>
                  </a:txBody>
                  <a:tcPr marL="0" marR="0" marT="113664" marB="0">
                    <a:lnL w="19050">
                      <a:solidFill>
                        <a:srgbClr val="E7E7E5"/>
                      </a:solidFill>
                      <a:prstDash val="solid"/>
                    </a:lnL>
                    <a:lnR w="19050">
                      <a:solidFill>
                        <a:srgbClr val="E7E7E5"/>
                      </a:solidFill>
                      <a:prstDash val="solid"/>
                    </a:lnR>
                  </a:tcPr>
                </a:tc>
                <a:extLst>
                  <a:ext uri="{0D108BD9-81ED-4DB2-BD59-A6C34878D82A}">
                    <a16:rowId xmlns:a16="http://schemas.microsoft.com/office/drawing/2014/main" val="10010"/>
                  </a:ext>
                </a:extLst>
              </a:tr>
              <a:tr h="689978">
                <a:tc>
                  <a:txBody>
                    <a:bodyPr/>
                    <a:lstStyle/>
                    <a:p>
                      <a:pPr marL="179705">
                        <a:lnSpc>
                          <a:spcPct val="100000"/>
                        </a:lnSpc>
                        <a:spcBef>
                          <a:spcPts val="894"/>
                        </a:spcBef>
                      </a:pPr>
                      <a:r>
                        <a:rPr sz="1000" b="1" spc="10" dirty="0">
                          <a:solidFill>
                            <a:srgbClr val="4A4B4C"/>
                          </a:solidFill>
                          <a:latin typeface="Noto Sans"/>
                          <a:cs typeface="Noto Sans"/>
                        </a:rPr>
                        <a:t>12.</a:t>
                      </a:r>
                      <a:r>
                        <a:rPr sz="1000" b="1" spc="35" dirty="0">
                          <a:solidFill>
                            <a:srgbClr val="4A4B4C"/>
                          </a:solidFill>
                          <a:latin typeface="Noto Sans"/>
                          <a:cs typeface="Noto Sans"/>
                        </a:rPr>
                        <a:t> </a:t>
                      </a:r>
                      <a:r>
                        <a:rPr sz="1000" b="1" spc="5" dirty="0">
                          <a:solidFill>
                            <a:srgbClr val="4A4B4C"/>
                          </a:solidFill>
                          <a:latin typeface="Noto Sans"/>
                          <a:cs typeface="Noto Sans"/>
                        </a:rPr>
                        <a:t>Recognition</a:t>
                      </a:r>
                      <a:endParaRPr sz="1000">
                        <a:latin typeface="Noto Sans"/>
                        <a:cs typeface="Noto Sans"/>
                      </a:endParaRPr>
                    </a:p>
                    <a:p>
                      <a:pPr marL="179705" marR="168910">
                        <a:lnSpc>
                          <a:spcPct val="100000"/>
                        </a:lnSpc>
                      </a:pPr>
                      <a:r>
                        <a:rPr sz="1000" spc="-25" dirty="0">
                          <a:solidFill>
                            <a:srgbClr val="4A4B4C"/>
                          </a:solidFill>
                          <a:latin typeface="Noto Sans"/>
                          <a:cs typeface="Noto Sans"/>
                        </a:rPr>
                        <a:t>It </a:t>
                      </a:r>
                      <a:r>
                        <a:rPr sz="1000" spc="10" dirty="0">
                          <a:solidFill>
                            <a:srgbClr val="4A4B4C"/>
                          </a:solidFill>
                          <a:latin typeface="Noto Sans"/>
                          <a:cs typeface="Noto Sans"/>
                        </a:rPr>
                        <a:t>refers </a:t>
                      </a:r>
                      <a:r>
                        <a:rPr sz="1000" spc="5" dirty="0">
                          <a:solidFill>
                            <a:srgbClr val="4A4B4C"/>
                          </a:solidFill>
                          <a:latin typeface="Noto Sans"/>
                          <a:cs typeface="Noto Sans"/>
                        </a:rPr>
                        <a:t>to the </a:t>
                      </a:r>
                      <a:r>
                        <a:rPr sz="1000" spc="15" dirty="0">
                          <a:solidFill>
                            <a:srgbClr val="4A4B4C"/>
                          </a:solidFill>
                          <a:latin typeface="Noto Sans"/>
                          <a:cs typeface="Noto Sans"/>
                        </a:rPr>
                        <a:t>demonstration </a:t>
                      </a:r>
                      <a:r>
                        <a:rPr sz="1000" spc="5" dirty="0">
                          <a:solidFill>
                            <a:srgbClr val="4A4B4C"/>
                          </a:solidFill>
                          <a:latin typeface="Noto Sans"/>
                          <a:cs typeface="Noto Sans"/>
                        </a:rPr>
                        <a:t>of </a:t>
                      </a:r>
                      <a:r>
                        <a:rPr sz="1000" spc="10" dirty="0">
                          <a:solidFill>
                            <a:srgbClr val="4A4B4C"/>
                          </a:solidFill>
                          <a:latin typeface="Noto Sans"/>
                          <a:cs typeface="Noto Sans"/>
                        </a:rPr>
                        <a:t>empathy </a:t>
                      </a:r>
                      <a:r>
                        <a:rPr sz="1000" spc="5" dirty="0">
                          <a:solidFill>
                            <a:srgbClr val="4A4B4C"/>
                          </a:solidFill>
                          <a:latin typeface="Noto Sans"/>
                          <a:cs typeface="Noto Sans"/>
                        </a:rPr>
                        <a:t>and </a:t>
                      </a:r>
                      <a:r>
                        <a:rPr sz="1000" spc="10" dirty="0">
                          <a:solidFill>
                            <a:srgbClr val="4A4B4C"/>
                          </a:solidFill>
                          <a:latin typeface="Noto Sans"/>
                          <a:cs typeface="Noto Sans"/>
                        </a:rPr>
                        <a:t>sensitivity towards </a:t>
                      </a:r>
                      <a:r>
                        <a:rPr sz="1000" spc="5" dirty="0">
                          <a:solidFill>
                            <a:srgbClr val="4A4B4C"/>
                          </a:solidFill>
                          <a:latin typeface="Noto Sans"/>
                          <a:cs typeface="Noto Sans"/>
                        </a:rPr>
                        <a:t>the </a:t>
                      </a:r>
                      <a:r>
                        <a:rPr sz="1000" spc="15" dirty="0">
                          <a:solidFill>
                            <a:srgbClr val="4A4B4C"/>
                          </a:solidFill>
                          <a:latin typeface="Noto Sans"/>
                          <a:cs typeface="Noto Sans"/>
                        </a:rPr>
                        <a:t>situation  </a:t>
                      </a:r>
                      <a:r>
                        <a:rPr sz="1000" spc="5" dirty="0">
                          <a:solidFill>
                            <a:srgbClr val="4A4B4C"/>
                          </a:solidFill>
                          <a:latin typeface="Noto Sans"/>
                          <a:cs typeface="Noto Sans"/>
                        </a:rPr>
                        <a:t>of the</a:t>
                      </a:r>
                      <a:r>
                        <a:rPr sz="1000" spc="70" dirty="0">
                          <a:solidFill>
                            <a:srgbClr val="4A4B4C"/>
                          </a:solidFill>
                          <a:latin typeface="Noto Sans"/>
                          <a:cs typeface="Noto Sans"/>
                        </a:rPr>
                        <a:t> </a:t>
                      </a:r>
                      <a:r>
                        <a:rPr sz="1000" spc="15" dirty="0">
                          <a:solidFill>
                            <a:srgbClr val="4A4B4C"/>
                          </a:solidFill>
                          <a:latin typeface="Noto Sans"/>
                          <a:cs typeface="Noto Sans"/>
                        </a:rPr>
                        <a:t>other.</a:t>
                      </a:r>
                      <a:endParaRPr sz="1000">
                        <a:latin typeface="Noto Sans"/>
                        <a:cs typeface="Noto Sans"/>
                      </a:endParaRPr>
                    </a:p>
                  </a:txBody>
                  <a:tcPr marL="0" marR="0" marT="113664" marB="0">
                    <a:lnL w="19050">
                      <a:solidFill>
                        <a:srgbClr val="E7E7E5"/>
                      </a:solidFill>
                      <a:prstDash val="solid"/>
                    </a:lnL>
                    <a:lnR w="19050">
                      <a:solidFill>
                        <a:srgbClr val="E7E7E5"/>
                      </a:solidFill>
                      <a:prstDash val="solid"/>
                    </a:lnR>
                    <a:lnB w="19050">
                      <a:solidFill>
                        <a:srgbClr val="E7E7E5"/>
                      </a:solidFill>
                      <a:prstDash val="solid"/>
                    </a:lnB>
                    <a:solidFill>
                      <a:srgbClr val="F6F5F4"/>
                    </a:solidFill>
                  </a:tcPr>
                </a:tc>
                <a:extLst>
                  <a:ext uri="{0D108BD9-81ED-4DB2-BD59-A6C34878D82A}">
                    <a16:rowId xmlns:a16="http://schemas.microsoft.com/office/drawing/2014/main" val="10011"/>
                  </a:ext>
                </a:extLst>
              </a:tr>
              <a:tr h="689978">
                <a:tc>
                  <a:txBody>
                    <a:bodyPr/>
                    <a:lstStyle/>
                    <a:p>
                      <a:pPr marL="179705">
                        <a:lnSpc>
                          <a:spcPct val="100000"/>
                        </a:lnSpc>
                        <a:spcBef>
                          <a:spcPts val="894"/>
                        </a:spcBef>
                      </a:pPr>
                      <a:r>
                        <a:rPr sz="1000" b="1" spc="10" dirty="0">
                          <a:solidFill>
                            <a:srgbClr val="4A4B4C"/>
                          </a:solidFill>
                          <a:latin typeface="Noto Sans"/>
                          <a:cs typeface="Noto Sans"/>
                        </a:rPr>
                        <a:t>13. </a:t>
                      </a:r>
                      <a:r>
                        <a:rPr sz="1000" b="1" spc="15" dirty="0">
                          <a:solidFill>
                            <a:srgbClr val="4A4B4C"/>
                          </a:solidFill>
                          <a:latin typeface="Noto Sans"/>
                          <a:cs typeface="Noto Sans"/>
                        </a:rPr>
                        <a:t>Alternative</a:t>
                      </a:r>
                      <a:r>
                        <a:rPr sz="1000" b="1" spc="65" dirty="0">
                          <a:solidFill>
                            <a:srgbClr val="4A4B4C"/>
                          </a:solidFill>
                          <a:latin typeface="Noto Sans"/>
                          <a:cs typeface="Noto Sans"/>
                        </a:rPr>
                        <a:t> </a:t>
                      </a:r>
                      <a:r>
                        <a:rPr sz="1000" b="1" spc="15" dirty="0">
                          <a:solidFill>
                            <a:srgbClr val="4A4B4C"/>
                          </a:solidFill>
                          <a:latin typeface="Noto Sans"/>
                          <a:cs typeface="Noto Sans"/>
                        </a:rPr>
                        <a:t>story</a:t>
                      </a:r>
                      <a:endParaRPr sz="1000">
                        <a:latin typeface="Noto Sans"/>
                        <a:cs typeface="Noto Sans"/>
                      </a:endParaRPr>
                    </a:p>
                    <a:p>
                      <a:pPr marL="179705" marR="169545">
                        <a:lnSpc>
                          <a:spcPct val="100000"/>
                        </a:lnSpc>
                        <a:spcBef>
                          <a:spcPts val="5"/>
                        </a:spcBef>
                      </a:pPr>
                      <a:r>
                        <a:rPr sz="1000" spc="-25" dirty="0">
                          <a:solidFill>
                            <a:srgbClr val="4A4B4C"/>
                          </a:solidFill>
                          <a:latin typeface="Noto Sans"/>
                          <a:cs typeface="Noto Sans"/>
                        </a:rPr>
                        <a:t>It </a:t>
                      </a:r>
                      <a:r>
                        <a:rPr sz="1000" spc="5" dirty="0">
                          <a:solidFill>
                            <a:srgbClr val="4A4B4C"/>
                          </a:solidFill>
                          <a:latin typeface="Noto Sans"/>
                          <a:cs typeface="Noto Sans"/>
                        </a:rPr>
                        <a:t>is the main technique of the </a:t>
                      </a:r>
                      <a:r>
                        <a:rPr sz="1000" spc="10" dirty="0">
                          <a:solidFill>
                            <a:srgbClr val="4A4B4C"/>
                          </a:solidFill>
                          <a:latin typeface="Noto Sans"/>
                          <a:cs typeface="Noto Sans"/>
                        </a:rPr>
                        <a:t>Narrative </a:t>
                      </a:r>
                      <a:r>
                        <a:rPr sz="1000" spc="5" dirty="0">
                          <a:solidFill>
                            <a:srgbClr val="4A4B4C"/>
                          </a:solidFill>
                          <a:latin typeface="Noto Sans"/>
                          <a:cs typeface="Noto Sans"/>
                        </a:rPr>
                        <a:t>circular model. </a:t>
                      </a:r>
                      <a:r>
                        <a:rPr sz="1000" spc="-25" dirty="0">
                          <a:solidFill>
                            <a:srgbClr val="4A4B4C"/>
                          </a:solidFill>
                          <a:latin typeface="Noto Sans"/>
                          <a:cs typeface="Noto Sans"/>
                        </a:rPr>
                        <a:t>It </a:t>
                      </a:r>
                      <a:r>
                        <a:rPr sz="1000" spc="5" dirty="0">
                          <a:solidFill>
                            <a:srgbClr val="4A4B4C"/>
                          </a:solidFill>
                          <a:latin typeface="Noto Sans"/>
                          <a:cs typeface="Noto Sans"/>
                        </a:rPr>
                        <a:t>allows </a:t>
                      </a:r>
                      <a:r>
                        <a:rPr sz="1000" spc="10" dirty="0">
                          <a:solidFill>
                            <a:srgbClr val="4A4B4C"/>
                          </a:solidFill>
                          <a:latin typeface="Noto Sans"/>
                          <a:cs typeface="Noto Sans"/>
                        </a:rPr>
                        <a:t>parties </a:t>
                      </a:r>
                      <a:r>
                        <a:rPr sz="1000" dirty="0">
                          <a:solidFill>
                            <a:srgbClr val="4A4B4C"/>
                          </a:solidFill>
                          <a:latin typeface="Noto Sans"/>
                          <a:cs typeface="Noto Sans"/>
                        </a:rPr>
                        <a:t>to </a:t>
                      </a:r>
                      <a:r>
                        <a:rPr sz="1000" spc="10" dirty="0">
                          <a:solidFill>
                            <a:srgbClr val="4A4B4C"/>
                          </a:solidFill>
                          <a:latin typeface="Noto Sans"/>
                          <a:cs typeface="Noto Sans"/>
                        </a:rPr>
                        <a:t>face </a:t>
                      </a:r>
                      <a:r>
                        <a:rPr sz="1000" spc="5" dirty="0">
                          <a:solidFill>
                            <a:srgbClr val="4A4B4C"/>
                          </a:solidFill>
                          <a:latin typeface="Noto Sans"/>
                          <a:cs typeface="Noto Sans"/>
                        </a:rPr>
                        <a:t>their </a:t>
                      </a:r>
                      <a:r>
                        <a:rPr sz="1000" spc="15" dirty="0">
                          <a:solidFill>
                            <a:srgbClr val="4A4B4C"/>
                          </a:solidFill>
                          <a:latin typeface="Noto Sans"/>
                          <a:cs typeface="Noto Sans"/>
                        </a:rPr>
                        <a:t>problems  </a:t>
                      </a:r>
                      <a:r>
                        <a:rPr sz="1000" spc="5" dirty="0">
                          <a:solidFill>
                            <a:srgbClr val="4A4B4C"/>
                          </a:solidFill>
                          <a:latin typeface="Noto Sans"/>
                          <a:cs typeface="Noto Sans"/>
                        </a:rPr>
                        <a:t>in</a:t>
                      </a:r>
                      <a:r>
                        <a:rPr sz="1000" spc="40" dirty="0">
                          <a:solidFill>
                            <a:srgbClr val="4A4B4C"/>
                          </a:solidFill>
                          <a:latin typeface="Noto Sans"/>
                          <a:cs typeface="Noto Sans"/>
                        </a:rPr>
                        <a:t> </a:t>
                      </a:r>
                      <a:r>
                        <a:rPr sz="1000" spc="-5" dirty="0">
                          <a:solidFill>
                            <a:srgbClr val="4A4B4C"/>
                          </a:solidFill>
                          <a:latin typeface="Noto Sans"/>
                          <a:cs typeface="Noto Sans"/>
                        </a:rPr>
                        <a:t>a</a:t>
                      </a:r>
                      <a:r>
                        <a:rPr sz="1000" spc="40" dirty="0">
                          <a:solidFill>
                            <a:srgbClr val="4A4B4C"/>
                          </a:solidFill>
                          <a:latin typeface="Noto Sans"/>
                          <a:cs typeface="Noto Sans"/>
                        </a:rPr>
                        <a:t> </a:t>
                      </a:r>
                      <a:r>
                        <a:rPr sz="1000" spc="10" dirty="0">
                          <a:solidFill>
                            <a:srgbClr val="4A4B4C"/>
                          </a:solidFill>
                          <a:latin typeface="Noto Sans"/>
                          <a:cs typeface="Noto Sans"/>
                        </a:rPr>
                        <a:t>different</a:t>
                      </a:r>
                      <a:r>
                        <a:rPr sz="1000" spc="45" dirty="0">
                          <a:solidFill>
                            <a:srgbClr val="4A4B4C"/>
                          </a:solidFill>
                          <a:latin typeface="Noto Sans"/>
                          <a:cs typeface="Noto Sans"/>
                        </a:rPr>
                        <a:t> </a:t>
                      </a:r>
                      <a:r>
                        <a:rPr sz="1000" spc="5" dirty="0">
                          <a:solidFill>
                            <a:srgbClr val="4A4B4C"/>
                          </a:solidFill>
                          <a:latin typeface="Noto Sans"/>
                          <a:cs typeface="Noto Sans"/>
                        </a:rPr>
                        <a:t>way.</a:t>
                      </a:r>
                      <a:r>
                        <a:rPr sz="1000" spc="40" dirty="0">
                          <a:solidFill>
                            <a:srgbClr val="4A4B4C"/>
                          </a:solidFill>
                          <a:latin typeface="Noto Sans"/>
                          <a:cs typeface="Noto Sans"/>
                        </a:rPr>
                        <a:t> </a:t>
                      </a:r>
                      <a:r>
                        <a:rPr sz="1000" spc="-25" dirty="0">
                          <a:solidFill>
                            <a:srgbClr val="4A4B4C"/>
                          </a:solidFill>
                          <a:latin typeface="Noto Sans"/>
                          <a:cs typeface="Noto Sans"/>
                        </a:rPr>
                        <a:t>It</a:t>
                      </a:r>
                      <a:r>
                        <a:rPr sz="1000" spc="45" dirty="0">
                          <a:solidFill>
                            <a:srgbClr val="4A4B4C"/>
                          </a:solidFill>
                          <a:latin typeface="Noto Sans"/>
                          <a:cs typeface="Noto Sans"/>
                        </a:rPr>
                        <a:t> </a:t>
                      </a:r>
                      <a:r>
                        <a:rPr sz="1000" spc="5" dirty="0">
                          <a:solidFill>
                            <a:srgbClr val="4A4B4C"/>
                          </a:solidFill>
                          <a:latin typeface="Noto Sans"/>
                          <a:cs typeface="Noto Sans"/>
                        </a:rPr>
                        <a:t>consist</a:t>
                      </a:r>
                      <a:r>
                        <a:rPr sz="1000" spc="45" dirty="0">
                          <a:solidFill>
                            <a:srgbClr val="4A4B4C"/>
                          </a:solidFill>
                          <a:latin typeface="Noto Sans"/>
                          <a:cs typeface="Noto Sans"/>
                        </a:rPr>
                        <a:t> </a:t>
                      </a:r>
                      <a:r>
                        <a:rPr sz="1000" spc="5" dirty="0">
                          <a:solidFill>
                            <a:srgbClr val="4A4B4C"/>
                          </a:solidFill>
                          <a:latin typeface="Noto Sans"/>
                          <a:cs typeface="Noto Sans"/>
                        </a:rPr>
                        <a:t>in</a:t>
                      </a:r>
                      <a:r>
                        <a:rPr sz="1000" spc="40" dirty="0">
                          <a:solidFill>
                            <a:srgbClr val="4A4B4C"/>
                          </a:solidFill>
                          <a:latin typeface="Noto Sans"/>
                          <a:cs typeface="Noto Sans"/>
                        </a:rPr>
                        <a:t> </a:t>
                      </a:r>
                      <a:r>
                        <a:rPr sz="1000" spc="5" dirty="0">
                          <a:solidFill>
                            <a:srgbClr val="4A4B4C"/>
                          </a:solidFill>
                          <a:latin typeface="Noto Sans"/>
                          <a:cs typeface="Noto Sans"/>
                        </a:rPr>
                        <a:t>broadening</a:t>
                      </a:r>
                      <a:r>
                        <a:rPr sz="1000" spc="45" dirty="0">
                          <a:solidFill>
                            <a:srgbClr val="4A4B4C"/>
                          </a:solidFill>
                          <a:latin typeface="Noto Sans"/>
                          <a:cs typeface="Noto Sans"/>
                        </a:rPr>
                        <a:t> </a:t>
                      </a:r>
                      <a:r>
                        <a:rPr sz="1000" spc="5" dirty="0">
                          <a:solidFill>
                            <a:srgbClr val="4A4B4C"/>
                          </a:solidFill>
                          <a:latin typeface="Noto Sans"/>
                          <a:cs typeface="Noto Sans"/>
                        </a:rPr>
                        <a:t>their</a:t>
                      </a:r>
                      <a:r>
                        <a:rPr sz="1000" spc="45" dirty="0">
                          <a:solidFill>
                            <a:srgbClr val="4A4B4C"/>
                          </a:solidFill>
                          <a:latin typeface="Noto Sans"/>
                          <a:cs typeface="Noto Sans"/>
                        </a:rPr>
                        <a:t> </a:t>
                      </a:r>
                      <a:r>
                        <a:rPr sz="1000" spc="10" dirty="0">
                          <a:solidFill>
                            <a:srgbClr val="4A4B4C"/>
                          </a:solidFill>
                          <a:latin typeface="Noto Sans"/>
                          <a:cs typeface="Noto Sans"/>
                        </a:rPr>
                        <a:t>prospects</a:t>
                      </a:r>
                      <a:r>
                        <a:rPr sz="1000" spc="40" dirty="0">
                          <a:solidFill>
                            <a:srgbClr val="4A4B4C"/>
                          </a:solidFill>
                          <a:latin typeface="Noto Sans"/>
                          <a:cs typeface="Noto Sans"/>
                        </a:rPr>
                        <a:t> </a:t>
                      </a:r>
                      <a:r>
                        <a:rPr sz="1000" spc="5" dirty="0">
                          <a:solidFill>
                            <a:srgbClr val="4A4B4C"/>
                          </a:solidFill>
                          <a:latin typeface="Noto Sans"/>
                          <a:cs typeface="Noto Sans"/>
                        </a:rPr>
                        <a:t>in</a:t>
                      </a:r>
                      <a:r>
                        <a:rPr sz="1000" spc="45" dirty="0">
                          <a:solidFill>
                            <a:srgbClr val="4A4B4C"/>
                          </a:solidFill>
                          <a:latin typeface="Noto Sans"/>
                          <a:cs typeface="Noto Sans"/>
                        </a:rPr>
                        <a:t> </a:t>
                      </a:r>
                      <a:r>
                        <a:rPr sz="1000" spc="10" dirty="0">
                          <a:solidFill>
                            <a:srgbClr val="4A4B4C"/>
                          </a:solidFill>
                          <a:latin typeface="Noto Sans"/>
                          <a:cs typeface="Noto Sans"/>
                        </a:rPr>
                        <a:t>order</a:t>
                      </a:r>
                      <a:r>
                        <a:rPr sz="1000" spc="45" dirty="0">
                          <a:solidFill>
                            <a:srgbClr val="4A4B4C"/>
                          </a:solidFill>
                          <a:latin typeface="Noto Sans"/>
                          <a:cs typeface="Noto Sans"/>
                        </a:rPr>
                        <a:t> </a:t>
                      </a:r>
                      <a:r>
                        <a:rPr sz="1000" dirty="0">
                          <a:solidFill>
                            <a:srgbClr val="4A4B4C"/>
                          </a:solidFill>
                          <a:latin typeface="Noto Sans"/>
                          <a:cs typeface="Noto Sans"/>
                        </a:rPr>
                        <a:t>to</a:t>
                      </a:r>
                      <a:r>
                        <a:rPr sz="1000" spc="45" dirty="0">
                          <a:solidFill>
                            <a:srgbClr val="4A4B4C"/>
                          </a:solidFill>
                          <a:latin typeface="Noto Sans"/>
                          <a:cs typeface="Noto Sans"/>
                        </a:rPr>
                        <a:t> </a:t>
                      </a:r>
                      <a:r>
                        <a:rPr sz="1000" spc="10" dirty="0">
                          <a:solidFill>
                            <a:srgbClr val="4A4B4C"/>
                          </a:solidFill>
                          <a:latin typeface="Noto Sans"/>
                          <a:cs typeface="Noto Sans"/>
                        </a:rPr>
                        <a:t>find</a:t>
                      </a:r>
                      <a:r>
                        <a:rPr sz="1000" spc="40" dirty="0">
                          <a:solidFill>
                            <a:srgbClr val="4A4B4C"/>
                          </a:solidFill>
                          <a:latin typeface="Noto Sans"/>
                          <a:cs typeface="Noto Sans"/>
                        </a:rPr>
                        <a:t> </a:t>
                      </a:r>
                      <a:r>
                        <a:rPr sz="1000" spc="10" dirty="0">
                          <a:solidFill>
                            <a:srgbClr val="4A4B4C"/>
                          </a:solidFill>
                          <a:latin typeface="Noto Sans"/>
                          <a:cs typeface="Noto Sans"/>
                        </a:rPr>
                        <a:t>alternatives.</a:t>
                      </a:r>
                      <a:endParaRPr sz="1000">
                        <a:latin typeface="Noto Sans"/>
                        <a:cs typeface="Noto Sans"/>
                      </a:endParaRPr>
                    </a:p>
                  </a:txBody>
                  <a:tcPr marL="0" marR="0" marT="113664" marB="0">
                    <a:lnL w="19050">
                      <a:solidFill>
                        <a:srgbClr val="E7E7E5"/>
                      </a:solidFill>
                      <a:prstDash val="solid"/>
                    </a:lnL>
                    <a:lnR w="19050">
                      <a:solidFill>
                        <a:srgbClr val="E7E7E5"/>
                      </a:solidFill>
                      <a:prstDash val="solid"/>
                    </a:lnR>
                    <a:lnT w="19050">
                      <a:solidFill>
                        <a:srgbClr val="E7E7E5"/>
                      </a:solidFill>
                      <a:prstDash val="solid"/>
                    </a:lnT>
                    <a:lnB w="19050">
                      <a:solidFill>
                        <a:srgbClr val="E7E7E5"/>
                      </a:solidFill>
                      <a:prstDash val="solid"/>
                    </a:lnB>
                  </a:tcPr>
                </a:tc>
                <a:extLst>
                  <a:ext uri="{0D108BD9-81ED-4DB2-BD59-A6C34878D82A}">
                    <a16:rowId xmlns:a16="http://schemas.microsoft.com/office/drawing/2014/main" val="10012"/>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27</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2" name="object 2"/>
          <p:cNvSpPr txBox="1"/>
          <p:nvPr/>
        </p:nvSpPr>
        <p:spPr>
          <a:xfrm>
            <a:off x="707299" y="1019797"/>
            <a:ext cx="5603240" cy="689932"/>
          </a:xfrm>
          <a:prstGeom prst="rect">
            <a:avLst/>
          </a:prstGeom>
        </p:spPr>
        <p:txBody>
          <a:bodyPr vert="horz" wrap="square" lIns="0" tIns="12700" rIns="0" bIns="0" rtlCol="0">
            <a:spAutoFit/>
          </a:bodyPr>
          <a:lstStyle/>
          <a:p>
            <a:pPr marL="12700">
              <a:lnSpc>
                <a:spcPct val="100000"/>
              </a:lnSpc>
              <a:spcBef>
                <a:spcPts val="100"/>
              </a:spcBef>
            </a:pPr>
            <a:r>
              <a:rPr sz="2200" b="1" spc="145" dirty="0" err="1">
                <a:solidFill>
                  <a:srgbClr val="4A4B4C"/>
                </a:solidFill>
                <a:latin typeface="Arial"/>
                <a:cs typeface="Arial"/>
              </a:rPr>
              <a:t>Δι</a:t>
            </a:r>
            <a:r>
              <a:rPr sz="2200" b="1" spc="145" dirty="0">
                <a:solidFill>
                  <a:srgbClr val="4A4B4C"/>
                </a:solidFill>
                <a:latin typeface="Arial"/>
                <a:cs typeface="Arial"/>
              </a:rPr>
              <a:t>απολιτσμικη </a:t>
            </a:r>
            <a:r>
              <a:rPr lang="el-GR" sz="2200" b="1" spc="165" dirty="0" err="1">
                <a:solidFill>
                  <a:srgbClr val="4A4B4C"/>
                </a:solidFill>
                <a:latin typeface="Arial"/>
                <a:cs typeface="Arial"/>
              </a:rPr>
              <a:t>Διαμ</a:t>
            </a:r>
            <a:r>
              <a:rPr sz="2200" b="1" spc="165" dirty="0" err="1">
                <a:solidFill>
                  <a:srgbClr val="4A4B4C"/>
                </a:solidFill>
                <a:latin typeface="Arial"/>
                <a:cs typeface="Arial"/>
              </a:rPr>
              <a:t>εσολ</a:t>
            </a:r>
            <a:r>
              <a:rPr sz="2200" b="1" spc="165" dirty="0">
                <a:solidFill>
                  <a:srgbClr val="4A4B4C"/>
                </a:solidFill>
                <a:latin typeface="Arial"/>
                <a:cs typeface="Arial"/>
              </a:rPr>
              <a:t>αβηση:</a:t>
            </a:r>
            <a:r>
              <a:rPr sz="2200" b="1" spc="114" dirty="0">
                <a:solidFill>
                  <a:srgbClr val="4A4B4C"/>
                </a:solidFill>
                <a:latin typeface="Arial"/>
                <a:cs typeface="Arial"/>
              </a:rPr>
              <a:t> </a:t>
            </a:r>
            <a:r>
              <a:rPr sz="2200" b="1" spc="105" dirty="0">
                <a:solidFill>
                  <a:srgbClr val="4A4B4C"/>
                </a:solidFill>
                <a:latin typeface="Arial"/>
                <a:cs typeface="Arial"/>
              </a:rPr>
              <a:t>Βήματα</a:t>
            </a:r>
            <a:endParaRPr sz="2200" dirty="0">
              <a:latin typeface="Arial"/>
              <a:cs typeface="Arial"/>
            </a:endParaRPr>
          </a:p>
        </p:txBody>
      </p:sp>
      <p:graphicFrame>
        <p:nvGraphicFramePr>
          <p:cNvPr id="3" name="object 3"/>
          <p:cNvGraphicFramePr>
            <a:graphicFrameLocks noGrp="1"/>
          </p:cNvGraphicFramePr>
          <p:nvPr/>
        </p:nvGraphicFramePr>
        <p:xfrm>
          <a:off x="720001" y="1769097"/>
          <a:ext cx="6120130" cy="7683523"/>
        </p:xfrm>
        <a:graphic>
          <a:graphicData uri="http://schemas.openxmlformats.org/drawingml/2006/table">
            <a:tbl>
              <a:tblPr firstRow="1" bandRow="1">
                <a:tableStyleId>{2D5ABB26-0587-4C30-8999-92F81FD0307C}</a:tableStyleId>
              </a:tblPr>
              <a:tblGrid>
                <a:gridCol w="6120130">
                  <a:extLst>
                    <a:ext uri="{9D8B030D-6E8A-4147-A177-3AD203B41FA5}">
                      <a16:colId xmlns:a16="http://schemas.microsoft.com/office/drawing/2014/main" val="20000"/>
                    </a:ext>
                  </a:extLst>
                </a:gridCol>
              </a:tblGrid>
              <a:tr h="2205570">
                <a:tc>
                  <a:txBody>
                    <a:bodyPr/>
                    <a:lstStyle/>
                    <a:p>
                      <a:pPr>
                        <a:lnSpc>
                          <a:spcPct val="100000"/>
                        </a:lnSpc>
                        <a:spcBef>
                          <a:spcPts val="25"/>
                        </a:spcBef>
                      </a:pPr>
                      <a:endParaRPr sz="1250">
                        <a:latin typeface="Times New Roman"/>
                        <a:cs typeface="Times New Roman"/>
                      </a:endParaRPr>
                    </a:p>
                    <a:p>
                      <a:pPr marL="215900">
                        <a:lnSpc>
                          <a:spcPct val="100000"/>
                        </a:lnSpc>
                      </a:pPr>
                      <a:r>
                        <a:rPr sz="1000" b="1" spc="10" dirty="0">
                          <a:solidFill>
                            <a:srgbClr val="FFFFFF"/>
                          </a:solidFill>
                          <a:latin typeface="Noto Sans"/>
                          <a:cs typeface="Noto Sans"/>
                        </a:rPr>
                        <a:t>01.</a:t>
                      </a:r>
                      <a:r>
                        <a:rPr sz="1000" b="1" spc="35" dirty="0">
                          <a:solidFill>
                            <a:srgbClr val="FFFFFF"/>
                          </a:solidFill>
                          <a:latin typeface="Noto Sans"/>
                          <a:cs typeface="Noto Sans"/>
                        </a:rPr>
                        <a:t> </a:t>
                      </a:r>
                      <a:r>
                        <a:rPr sz="1000" b="1" spc="5" dirty="0">
                          <a:solidFill>
                            <a:srgbClr val="FFFFFF"/>
                          </a:solidFill>
                          <a:latin typeface="Noto Sans"/>
                          <a:cs typeface="Noto Sans"/>
                        </a:rPr>
                        <a:t>INTRODUCTION</a:t>
                      </a:r>
                      <a:endParaRPr sz="1000">
                        <a:latin typeface="Noto Sans"/>
                        <a:cs typeface="Noto Sans"/>
                      </a:endParaRPr>
                    </a:p>
                    <a:p>
                      <a:pPr>
                        <a:lnSpc>
                          <a:spcPct val="100000"/>
                        </a:lnSpc>
                        <a:spcBef>
                          <a:spcPts val="50"/>
                        </a:spcBef>
                      </a:pPr>
                      <a:endParaRPr sz="1000">
                        <a:latin typeface="Times New Roman"/>
                        <a:cs typeface="Times New Roman"/>
                      </a:endParaRPr>
                    </a:p>
                    <a:p>
                      <a:pPr marL="395605" marR="208279" indent="-180340" algn="just">
                        <a:lnSpc>
                          <a:spcPct val="100000"/>
                        </a:lnSpc>
                        <a:buSzPct val="120000"/>
                        <a:buChar char="•"/>
                        <a:tabLst>
                          <a:tab pos="396240" algn="l"/>
                        </a:tabLst>
                      </a:pPr>
                      <a:r>
                        <a:rPr sz="1000" spc="-5" dirty="0">
                          <a:solidFill>
                            <a:srgbClr val="FFFFFF"/>
                          </a:solidFill>
                          <a:latin typeface="Noto Sans"/>
                          <a:cs typeface="Noto Sans"/>
                        </a:rPr>
                        <a:t>Mediators </a:t>
                      </a:r>
                      <a:r>
                        <a:rPr sz="1000" spc="-10" dirty="0">
                          <a:solidFill>
                            <a:srgbClr val="FFFFFF"/>
                          </a:solidFill>
                          <a:latin typeface="Noto Sans"/>
                          <a:cs typeface="Noto Sans"/>
                        </a:rPr>
                        <a:t>will endeavor to ensure that the </a:t>
                      </a:r>
                      <a:r>
                        <a:rPr sz="1000" spc="-5" dirty="0">
                          <a:solidFill>
                            <a:srgbClr val="FFFFFF"/>
                          </a:solidFill>
                          <a:latin typeface="Noto Sans"/>
                          <a:cs typeface="Noto Sans"/>
                        </a:rPr>
                        <a:t>parties </a:t>
                      </a:r>
                      <a:r>
                        <a:rPr sz="1000" spc="-10" dirty="0">
                          <a:solidFill>
                            <a:srgbClr val="FFFFFF"/>
                          </a:solidFill>
                          <a:latin typeface="Noto Sans"/>
                          <a:cs typeface="Noto Sans"/>
                        </a:rPr>
                        <a:t>to the mediation and their advisers  </a:t>
                      </a:r>
                      <a:r>
                        <a:rPr sz="1000" spc="-5" dirty="0">
                          <a:solidFill>
                            <a:srgbClr val="FFFFFF"/>
                          </a:solidFill>
                          <a:latin typeface="Noto Sans"/>
                          <a:cs typeface="Noto Sans"/>
                        </a:rPr>
                        <a:t>understand </a:t>
                      </a:r>
                      <a:r>
                        <a:rPr sz="1000" spc="-10" dirty="0">
                          <a:solidFill>
                            <a:srgbClr val="FFFFFF"/>
                          </a:solidFill>
                          <a:latin typeface="Noto Sans"/>
                          <a:cs typeface="Noto Sans"/>
                        </a:rPr>
                        <a:t>the characteristics </a:t>
                      </a:r>
                      <a:r>
                        <a:rPr sz="1000" spc="-5" dirty="0">
                          <a:solidFill>
                            <a:srgbClr val="FFFFFF"/>
                          </a:solidFill>
                          <a:latin typeface="Noto Sans"/>
                          <a:cs typeface="Noto Sans"/>
                        </a:rPr>
                        <a:t>of </a:t>
                      </a:r>
                      <a:r>
                        <a:rPr sz="1000" spc="-10" dirty="0">
                          <a:solidFill>
                            <a:srgbClr val="FFFFFF"/>
                          </a:solidFill>
                          <a:latin typeface="Noto Sans"/>
                          <a:cs typeface="Noto Sans"/>
                        </a:rPr>
                        <a:t>the mediation process, their roles as </a:t>
                      </a:r>
                      <a:r>
                        <a:rPr sz="1000" spc="-5" dirty="0">
                          <a:solidFill>
                            <a:srgbClr val="FFFFFF"/>
                          </a:solidFill>
                          <a:latin typeface="Noto Sans"/>
                          <a:cs typeface="Noto Sans"/>
                        </a:rPr>
                        <a:t>parties </a:t>
                      </a:r>
                      <a:r>
                        <a:rPr sz="1000" spc="-10" dirty="0">
                          <a:solidFill>
                            <a:srgbClr val="FFFFFF"/>
                          </a:solidFill>
                          <a:latin typeface="Noto Sans"/>
                          <a:cs typeface="Noto Sans"/>
                        </a:rPr>
                        <a:t>and </a:t>
                      </a:r>
                      <a:r>
                        <a:rPr sz="1000" spc="-15" dirty="0">
                          <a:solidFill>
                            <a:srgbClr val="FFFFFF"/>
                          </a:solidFill>
                          <a:latin typeface="Noto Sans"/>
                          <a:cs typeface="Noto Sans"/>
                        </a:rPr>
                        <a:t>advisers,  </a:t>
                      </a:r>
                      <a:r>
                        <a:rPr sz="1000" spc="-10" dirty="0">
                          <a:solidFill>
                            <a:srgbClr val="FFFFFF"/>
                          </a:solidFill>
                          <a:latin typeface="Noto Sans"/>
                          <a:cs typeface="Noto Sans"/>
                        </a:rPr>
                        <a:t>and the role </a:t>
                      </a:r>
                      <a:r>
                        <a:rPr sz="1000" spc="-5" dirty="0">
                          <a:solidFill>
                            <a:srgbClr val="FFFFFF"/>
                          </a:solidFill>
                          <a:latin typeface="Noto Sans"/>
                          <a:cs typeface="Noto Sans"/>
                        </a:rPr>
                        <a:t>of a </a:t>
                      </a:r>
                      <a:r>
                        <a:rPr sz="1000" spc="-15" dirty="0">
                          <a:solidFill>
                            <a:srgbClr val="FFFFFF"/>
                          </a:solidFill>
                          <a:latin typeface="Noto Sans"/>
                          <a:cs typeface="Noto Sans"/>
                        </a:rPr>
                        <a:t>mediator, </a:t>
                      </a:r>
                      <a:r>
                        <a:rPr sz="1000" spc="-10" dirty="0">
                          <a:solidFill>
                            <a:srgbClr val="FFFFFF"/>
                          </a:solidFill>
                          <a:latin typeface="Noto Sans"/>
                          <a:cs typeface="Noto Sans"/>
                        </a:rPr>
                        <a:t>as well as the enforceability </a:t>
                      </a:r>
                      <a:r>
                        <a:rPr sz="1000" spc="-5" dirty="0">
                          <a:solidFill>
                            <a:srgbClr val="FFFFFF"/>
                          </a:solidFill>
                          <a:latin typeface="Noto Sans"/>
                          <a:cs typeface="Noto Sans"/>
                        </a:rPr>
                        <a:t>of </a:t>
                      </a:r>
                      <a:r>
                        <a:rPr sz="1000" spc="-10" dirty="0">
                          <a:solidFill>
                            <a:srgbClr val="FFFFFF"/>
                          </a:solidFill>
                          <a:latin typeface="Noto Sans"/>
                          <a:cs typeface="Noto Sans"/>
                        </a:rPr>
                        <a:t>any </a:t>
                      </a:r>
                      <a:r>
                        <a:rPr sz="1000" spc="-20" dirty="0">
                          <a:solidFill>
                            <a:srgbClr val="FFFFFF"/>
                          </a:solidFill>
                          <a:latin typeface="Noto Sans"/>
                          <a:cs typeface="Noto Sans"/>
                        </a:rPr>
                        <a:t>resulting</a:t>
                      </a:r>
                      <a:r>
                        <a:rPr sz="1000" spc="125" dirty="0">
                          <a:solidFill>
                            <a:srgbClr val="FFFFFF"/>
                          </a:solidFill>
                          <a:latin typeface="Noto Sans"/>
                          <a:cs typeface="Noto Sans"/>
                        </a:rPr>
                        <a:t> </a:t>
                      </a:r>
                      <a:r>
                        <a:rPr sz="1000" spc="-20" dirty="0">
                          <a:solidFill>
                            <a:srgbClr val="FFFFFF"/>
                          </a:solidFill>
                          <a:latin typeface="Noto Sans"/>
                          <a:cs typeface="Noto Sans"/>
                        </a:rPr>
                        <a:t>agreement.</a:t>
                      </a:r>
                      <a:endParaRPr sz="1000">
                        <a:latin typeface="Noto Sans"/>
                        <a:cs typeface="Noto Sans"/>
                      </a:endParaRPr>
                    </a:p>
                    <a:p>
                      <a:pPr>
                        <a:lnSpc>
                          <a:spcPct val="100000"/>
                        </a:lnSpc>
                        <a:spcBef>
                          <a:spcPts val="50"/>
                        </a:spcBef>
                        <a:buClr>
                          <a:srgbClr val="FFFFFF"/>
                        </a:buClr>
                        <a:buFont typeface="Noto Sans"/>
                        <a:buChar char="•"/>
                      </a:pPr>
                      <a:endParaRPr sz="1000">
                        <a:latin typeface="Times New Roman"/>
                        <a:cs typeface="Times New Roman"/>
                      </a:endParaRPr>
                    </a:p>
                    <a:p>
                      <a:pPr marL="395605" marR="206375" indent="-180340" algn="just">
                        <a:lnSpc>
                          <a:spcPct val="100000"/>
                        </a:lnSpc>
                        <a:buSzPct val="120000"/>
                        <a:buChar char="•"/>
                        <a:tabLst>
                          <a:tab pos="396240" algn="l"/>
                        </a:tabLst>
                      </a:pPr>
                      <a:r>
                        <a:rPr sz="1000" spc="-10" dirty="0">
                          <a:solidFill>
                            <a:srgbClr val="FFFFFF"/>
                          </a:solidFill>
                          <a:latin typeface="Noto Sans"/>
                          <a:cs typeface="Noto Sans"/>
                        </a:rPr>
                        <a:t>The </a:t>
                      </a:r>
                      <a:r>
                        <a:rPr sz="1000" spc="-5" dirty="0">
                          <a:solidFill>
                            <a:srgbClr val="FFFFFF"/>
                          </a:solidFill>
                          <a:latin typeface="Noto Sans"/>
                          <a:cs typeface="Noto Sans"/>
                        </a:rPr>
                        <a:t>Mediator </a:t>
                      </a:r>
                      <a:r>
                        <a:rPr sz="1000" spc="-10" dirty="0">
                          <a:solidFill>
                            <a:srgbClr val="FFFFFF"/>
                          </a:solidFill>
                          <a:latin typeface="Noto Sans"/>
                          <a:cs typeface="Noto Sans"/>
                        </a:rPr>
                        <a:t>will ensure that </a:t>
                      </a:r>
                      <a:r>
                        <a:rPr sz="1000" spc="-5" dirty="0">
                          <a:solidFill>
                            <a:srgbClr val="FFFFFF"/>
                          </a:solidFill>
                          <a:latin typeface="Noto Sans"/>
                          <a:cs typeface="Noto Sans"/>
                        </a:rPr>
                        <a:t>before </a:t>
                      </a:r>
                      <a:r>
                        <a:rPr sz="1000" spc="-10" dirty="0">
                          <a:solidFill>
                            <a:srgbClr val="FFFFFF"/>
                          </a:solidFill>
                          <a:latin typeface="Noto Sans"/>
                          <a:cs typeface="Noto Sans"/>
                        </a:rPr>
                        <a:t>the mediation </a:t>
                      </a:r>
                      <a:r>
                        <a:rPr sz="1000" spc="-20" dirty="0">
                          <a:solidFill>
                            <a:srgbClr val="FFFFFF"/>
                          </a:solidFill>
                          <a:latin typeface="Noto Sans"/>
                          <a:cs typeface="Noto Sans"/>
                        </a:rPr>
                        <a:t>begins, </a:t>
                      </a:r>
                      <a:r>
                        <a:rPr sz="1000" spc="-10" dirty="0">
                          <a:solidFill>
                            <a:srgbClr val="FFFFFF"/>
                          </a:solidFill>
                          <a:latin typeface="Noto Sans"/>
                          <a:cs typeface="Noto Sans"/>
                        </a:rPr>
                        <a:t>the </a:t>
                      </a:r>
                      <a:r>
                        <a:rPr sz="1000" spc="-5" dirty="0">
                          <a:solidFill>
                            <a:srgbClr val="FFFFFF"/>
                          </a:solidFill>
                          <a:latin typeface="Noto Sans"/>
                          <a:cs typeface="Noto Sans"/>
                        </a:rPr>
                        <a:t>parties have understood </a:t>
                      </a:r>
                      <a:r>
                        <a:rPr sz="1000" spc="-10" dirty="0">
                          <a:solidFill>
                            <a:srgbClr val="FFFFFF"/>
                          </a:solidFill>
                          <a:latin typeface="Noto Sans"/>
                          <a:cs typeface="Noto Sans"/>
                        </a:rPr>
                        <a:t>and  </a:t>
                      </a:r>
                      <a:r>
                        <a:rPr sz="1000" spc="-20" dirty="0">
                          <a:solidFill>
                            <a:srgbClr val="FFFFFF"/>
                          </a:solidFill>
                          <a:latin typeface="Noto Sans"/>
                          <a:cs typeface="Noto Sans"/>
                        </a:rPr>
                        <a:t>agreed </a:t>
                      </a:r>
                      <a:r>
                        <a:rPr sz="1000" spc="-10" dirty="0">
                          <a:solidFill>
                            <a:srgbClr val="FFFFFF"/>
                          </a:solidFill>
                          <a:latin typeface="Noto Sans"/>
                          <a:cs typeface="Noto Sans"/>
                        </a:rPr>
                        <a:t>to the terms and conditions which will </a:t>
                      </a:r>
                      <a:r>
                        <a:rPr sz="1000" spc="-15" dirty="0">
                          <a:solidFill>
                            <a:srgbClr val="FFFFFF"/>
                          </a:solidFill>
                          <a:latin typeface="Noto Sans"/>
                          <a:cs typeface="Noto Sans"/>
                        </a:rPr>
                        <a:t>govern </a:t>
                      </a:r>
                      <a:r>
                        <a:rPr sz="1000" spc="-10" dirty="0">
                          <a:solidFill>
                            <a:srgbClr val="FFFFFF"/>
                          </a:solidFill>
                          <a:latin typeface="Noto Sans"/>
                          <a:cs typeface="Noto Sans"/>
                        </a:rPr>
                        <a:t>the mediation </a:t>
                      </a:r>
                      <a:r>
                        <a:rPr sz="1000" spc="-15" dirty="0">
                          <a:solidFill>
                            <a:srgbClr val="FFFFFF"/>
                          </a:solidFill>
                          <a:latin typeface="Noto Sans"/>
                          <a:cs typeface="Noto Sans"/>
                        </a:rPr>
                        <a:t>including </a:t>
                      </a:r>
                      <a:r>
                        <a:rPr sz="1000" spc="-10" dirty="0">
                          <a:solidFill>
                            <a:srgbClr val="FFFFFF"/>
                          </a:solidFill>
                          <a:latin typeface="Noto Sans"/>
                          <a:cs typeface="Noto Sans"/>
                        </a:rPr>
                        <a:t>those </a:t>
                      </a:r>
                      <a:r>
                        <a:rPr sz="1000" spc="-20" dirty="0">
                          <a:solidFill>
                            <a:srgbClr val="FFFFFF"/>
                          </a:solidFill>
                          <a:latin typeface="Noto Sans"/>
                          <a:cs typeface="Noto Sans"/>
                        </a:rPr>
                        <a:t>relating </a:t>
                      </a:r>
                      <a:r>
                        <a:rPr sz="1000" spc="-10" dirty="0">
                          <a:solidFill>
                            <a:srgbClr val="FFFFFF"/>
                          </a:solidFill>
                          <a:latin typeface="Noto Sans"/>
                          <a:cs typeface="Noto Sans"/>
                        </a:rPr>
                        <a:t>to  </a:t>
                      </a:r>
                      <a:r>
                        <a:rPr sz="1000" spc="-5" dirty="0">
                          <a:solidFill>
                            <a:srgbClr val="FFFFFF"/>
                          </a:solidFill>
                          <a:latin typeface="Noto Sans"/>
                          <a:cs typeface="Noto Sans"/>
                        </a:rPr>
                        <a:t>Mediator </a:t>
                      </a:r>
                      <a:r>
                        <a:rPr sz="1000" spc="-10" dirty="0">
                          <a:solidFill>
                            <a:srgbClr val="FFFFFF"/>
                          </a:solidFill>
                          <a:latin typeface="Noto Sans"/>
                          <a:cs typeface="Noto Sans"/>
                        </a:rPr>
                        <a:t>and party obligations to respect </a:t>
                      </a:r>
                      <a:r>
                        <a:rPr sz="1000" spc="-5" dirty="0">
                          <a:solidFill>
                            <a:srgbClr val="FFFFFF"/>
                          </a:solidFill>
                          <a:latin typeface="Noto Sans"/>
                          <a:cs typeface="Noto Sans"/>
                        </a:rPr>
                        <a:t>Mediator</a:t>
                      </a:r>
                      <a:r>
                        <a:rPr sz="1000" spc="40" dirty="0">
                          <a:solidFill>
                            <a:srgbClr val="FFFFFF"/>
                          </a:solidFill>
                          <a:latin typeface="Noto Sans"/>
                          <a:cs typeface="Noto Sans"/>
                        </a:rPr>
                        <a:t> </a:t>
                      </a:r>
                      <a:r>
                        <a:rPr sz="1000" spc="-10" dirty="0">
                          <a:solidFill>
                            <a:srgbClr val="FFFFFF"/>
                          </a:solidFill>
                          <a:latin typeface="Noto Sans"/>
                          <a:cs typeface="Noto Sans"/>
                        </a:rPr>
                        <a:t>confidentiality.</a:t>
                      </a:r>
                      <a:endParaRPr sz="1000">
                        <a:latin typeface="Noto Sans"/>
                        <a:cs typeface="Noto Sans"/>
                      </a:endParaRPr>
                    </a:p>
                    <a:p>
                      <a:pPr>
                        <a:lnSpc>
                          <a:spcPct val="100000"/>
                        </a:lnSpc>
                        <a:spcBef>
                          <a:spcPts val="50"/>
                        </a:spcBef>
                        <a:buClr>
                          <a:srgbClr val="FFFFFF"/>
                        </a:buClr>
                        <a:buFont typeface="Noto Sans"/>
                        <a:buChar char="•"/>
                      </a:pPr>
                      <a:endParaRPr sz="1000">
                        <a:latin typeface="Times New Roman"/>
                        <a:cs typeface="Times New Roman"/>
                      </a:endParaRPr>
                    </a:p>
                    <a:p>
                      <a:pPr marL="395605" marR="205740" indent="-180340" algn="just">
                        <a:lnSpc>
                          <a:spcPct val="100000"/>
                        </a:lnSpc>
                        <a:buSzPct val="120000"/>
                        <a:buChar char="•"/>
                        <a:tabLst>
                          <a:tab pos="396240" algn="l"/>
                        </a:tabLst>
                      </a:pPr>
                      <a:r>
                        <a:rPr sz="1000" spc="-35" dirty="0">
                          <a:solidFill>
                            <a:srgbClr val="FFFFFF"/>
                          </a:solidFill>
                          <a:latin typeface="Noto Sans"/>
                          <a:cs typeface="Noto Sans"/>
                        </a:rPr>
                        <a:t>It </a:t>
                      </a:r>
                      <a:r>
                        <a:rPr sz="1000" spc="-5" dirty="0">
                          <a:solidFill>
                            <a:srgbClr val="FFFFFF"/>
                          </a:solidFill>
                          <a:latin typeface="Noto Sans"/>
                          <a:cs typeface="Noto Sans"/>
                        </a:rPr>
                        <a:t>is best practice for </a:t>
                      </a:r>
                      <a:r>
                        <a:rPr sz="1000" spc="-10" dirty="0">
                          <a:solidFill>
                            <a:srgbClr val="FFFFFF"/>
                          </a:solidFill>
                          <a:latin typeface="Noto Sans"/>
                          <a:cs typeface="Noto Sans"/>
                        </a:rPr>
                        <a:t>those terms to </a:t>
                      </a:r>
                      <a:r>
                        <a:rPr sz="1000" spc="-5" dirty="0">
                          <a:solidFill>
                            <a:srgbClr val="FFFFFF"/>
                          </a:solidFill>
                          <a:latin typeface="Noto Sans"/>
                          <a:cs typeface="Noto Sans"/>
                        </a:rPr>
                        <a:t>be </a:t>
                      </a:r>
                      <a:r>
                        <a:rPr sz="1000" spc="-10" dirty="0">
                          <a:solidFill>
                            <a:srgbClr val="FFFFFF"/>
                          </a:solidFill>
                          <a:latin typeface="Noto Sans"/>
                          <a:cs typeface="Noto Sans"/>
                        </a:rPr>
                        <a:t>contained </a:t>
                      </a:r>
                      <a:r>
                        <a:rPr sz="1000" spc="-5" dirty="0">
                          <a:solidFill>
                            <a:srgbClr val="FFFFFF"/>
                          </a:solidFill>
                          <a:latin typeface="Noto Sans"/>
                          <a:cs typeface="Noto Sans"/>
                        </a:rPr>
                        <a:t>in a </a:t>
                      </a:r>
                      <a:r>
                        <a:rPr sz="1000" spc="-10" dirty="0">
                          <a:solidFill>
                            <a:srgbClr val="FFFFFF"/>
                          </a:solidFill>
                          <a:latin typeface="Noto Sans"/>
                          <a:cs typeface="Noto Sans"/>
                        </a:rPr>
                        <a:t>written </a:t>
                      </a:r>
                      <a:r>
                        <a:rPr sz="1000" spc="-15" dirty="0">
                          <a:solidFill>
                            <a:srgbClr val="FFFFFF"/>
                          </a:solidFill>
                          <a:latin typeface="Noto Sans"/>
                          <a:cs typeface="Noto Sans"/>
                        </a:rPr>
                        <a:t>Agreement </a:t>
                      </a:r>
                      <a:r>
                        <a:rPr sz="1000" spc="-10" dirty="0">
                          <a:solidFill>
                            <a:srgbClr val="FFFFFF"/>
                          </a:solidFill>
                          <a:latin typeface="Noto Sans"/>
                          <a:cs typeface="Noto Sans"/>
                        </a:rPr>
                        <a:t>to Mediate, </a:t>
                      </a:r>
                      <a:r>
                        <a:rPr sz="1000" spc="-5" dirty="0">
                          <a:solidFill>
                            <a:srgbClr val="FFFFFF"/>
                          </a:solidFill>
                          <a:latin typeface="Noto Sans"/>
                          <a:cs typeface="Noto Sans"/>
                        </a:rPr>
                        <a:t>unless  </a:t>
                      </a:r>
                      <a:r>
                        <a:rPr sz="1000" spc="-10" dirty="0">
                          <a:solidFill>
                            <a:srgbClr val="FFFFFF"/>
                          </a:solidFill>
                          <a:latin typeface="Noto Sans"/>
                          <a:cs typeface="Noto Sans"/>
                        </a:rPr>
                        <a:t>the </a:t>
                      </a:r>
                      <a:r>
                        <a:rPr sz="1000" spc="-5" dirty="0">
                          <a:solidFill>
                            <a:srgbClr val="FFFFFF"/>
                          </a:solidFill>
                          <a:latin typeface="Noto Sans"/>
                          <a:cs typeface="Noto Sans"/>
                        </a:rPr>
                        <a:t>parties or </a:t>
                      </a:r>
                      <a:r>
                        <a:rPr sz="1000" spc="-10" dirty="0">
                          <a:solidFill>
                            <a:srgbClr val="FFFFFF"/>
                          </a:solidFill>
                          <a:latin typeface="Noto Sans"/>
                          <a:cs typeface="Noto Sans"/>
                        </a:rPr>
                        <a:t>the circumstances </a:t>
                      </a:r>
                      <a:r>
                        <a:rPr sz="1000" spc="-5" dirty="0">
                          <a:solidFill>
                            <a:srgbClr val="FFFFFF"/>
                          </a:solidFill>
                          <a:latin typeface="Noto Sans"/>
                          <a:cs typeface="Noto Sans"/>
                        </a:rPr>
                        <a:t>dictate</a:t>
                      </a:r>
                      <a:r>
                        <a:rPr sz="1000" spc="35" dirty="0">
                          <a:solidFill>
                            <a:srgbClr val="FFFFFF"/>
                          </a:solidFill>
                          <a:latin typeface="Noto Sans"/>
                          <a:cs typeface="Noto Sans"/>
                        </a:rPr>
                        <a:t> </a:t>
                      </a:r>
                      <a:r>
                        <a:rPr sz="1000" spc="-5" dirty="0">
                          <a:solidFill>
                            <a:srgbClr val="FFFFFF"/>
                          </a:solidFill>
                          <a:latin typeface="Noto Sans"/>
                          <a:cs typeface="Noto Sans"/>
                        </a:rPr>
                        <a:t>otherwise.</a:t>
                      </a:r>
                      <a:endParaRPr sz="1000">
                        <a:latin typeface="Noto Sans"/>
                        <a:cs typeface="Noto Sans"/>
                      </a:endParaRPr>
                    </a:p>
                  </a:txBody>
                  <a:tcPr marL="0" marR="0" marT="3175" marB="0">
                    <a:solidFill>
                      <a:srgbClr val="EB2847"/>
                    </a:solidFill>
                  </a:tcPr>
                </a:tc>
                <a:extLst>
                  <a:ext uri="{0D108BD9-81ED-4DB2-BD59-A6C34878D82A}">
                    <a16:rowId xmlns:a16="http://schemas.microsoft.com/office/drawing/2014/main" val="10000"/>
                  </a:ext>
                </a:extLst>
              </a:tr>
              <a:tr h="2967583">
                <a:tc>
                  <a:txBody>
                    <a:bodyPr/>
                    <a:lstStyle/>
                    <a:p>
                      <a:pPr>
                        <a:lnSpc>
                          <a:spcPct val="100000"/>
                        </a:lnSpc>
                        <a:spcBef>
                          <a:spcPts val="25"/>
                        </a:spcBef>
                      </a:pPr>
                      <a:endParaRPr sz="1250">
                        <a:latin typeface="Times New Roman"/>
                        <a:cs typeface="Times New Roman"/>
                      </a:endParaRPr>
                    </a:p>
                    <a:p>
                      <a:pPr marL="215900">
                        <a:lnSpc>
                          <a:spcPct val="100000"/>
                        </a:lnSpc>
                      </a:pPr>
                      <a:r>
                        <a:rPr sz="1000" b="1" spc="10" dirty="0">
                          <a:solidFill>
                            <a:srgbClr val="FFFFFF"/>
                          </a:solidFill>
                          <a:latin typeface="Noto Sans"/>
                          <a:cs typeface="Noto Sans"/>
                        </a:rPr>
                        <a:t>02.</a:t>
                      </a:r>
                      <a:r>
                        <a:rPr sz="1000" b="1" spc="35" dirty="0">
                          <a:solidFill>
                            <a:srgbClr val="FFFFFF"/>
                          </a:solidFill>
                          <a:latin typeface="Noto Sans"/>
                          <a:cs typeface="Noto Sans"/>
                        </a:rPr>
                        <a:t> </a:t>
                      </a:r>
                      <a:r>
                        <a:rPr sz="1000" b="1" spc="5" dirty="0">
                          <a:solidFill>
                            <a:srgbClr val="FFFFFF"/>
                          </a:solidFill>
                          <a:latin typeface="Noto Sans"/>
                          <a:cs typeface="Noto Sans"/>
                        </a:rPr>
                        <a:t>MEDIATION</a:t>
                      </a:r>
                      <a:endParaRPr sz="1000">
                        <a:latin typeface="Noto Sans"/>
                        <a:cs typeface="Noto Sans"/>
                      </a:endParaRPr>
                    </a:p>
                    <a:p>
                      <a:pPr>
                        <a:lnSpc>
                          <a:spcPct val="100000"/>
                        </a:lnSpc>
                        <a:spcBef>
                          <a:spcPts val="50"/>
                        </a:spcBef>
                      </a:pPr>
                      <a:endParaRPr sz="1000">
                        <a:latin typeface="Times New Roman"/>
                        <a:cs typeface="Times New Roman"/>
                      </a:endParaRPr>
                    </a:p>
                    <a:p>
                      <a:pPr marL="395605" marR="207645" indent="-180340" algn="just">
                        <a:lnSpc>
                          <a:spcPct val="100000"/>
                        </a:lnSpc>
                        <a:buSzPct val="120000"/>
                        <a:buChar char="•"/>
                        <a:tabLst>
                          <a:tab pos="396240" algn="l"/>
                        </a:tabLst>
                      </a:pPr>
                      <a:r>
                        <a:rPr sz="1000" spc="-5" dirty="0">
                          <a:solidFill>
                            <a:srgbClr val="FFFFFF"/>
                          </a:solidFill>
                          <a:latin typeface="Noto Sans"/>
                          <a:cs typeface="Noto Sans"/>
                        </a:rPr>
                        <a:t>Mediators </a:t>
                      </a:r>
                      <a:r>
                        <a:rPr sz="1000" spc="-10" dirty="0">
                          <a:solidFill>
                            <a:srgbClr val="FFFFFF"/>
                          </a:solidFill>
                          <a:latin typeface="Noto Sans"/>
                          <a:cs typeface="Noto Sans"/>
                        </a:rPr>
                        <a:t>will explain the mediation </a:t>
                      </a:r>
                      <a:r>
                        <a:rPr sz="1000" spc="-5" dirty="0">
                          <a:solidFill>
                            <a:srgbClr val="FFFFFF"/>
                          </a:solidFill>
                          <a:latin typeface="Noto Sans"/>
                          <a:cs typeface="Noto Sans"/>
                        </a:rPr>
                        <a:t>process </a:t>
                      </a:r>
                      <a:r>
                        <a:rPr sz="1000" spc="-10" dirty="0">
                          <a:solidFill>
                            <a:srgbClr val="FFFFFF"/>
                          </a:solidFill>
                          <a:latin typeface="Noto Sans"/>
                          <a:cs typeface="Noto Sans"/>
                        </a:rPr>
                        <a:t>to the </a:t>
                      </a:r>
                      <a:r>
                        <a:rPr sz="1000" spc="-5" dirty="0">
                          <a:solidFill>
                            <a:srgbClr val="FFFFFF"/>
                          </a:solidFill>
                          <a:latin typeface="Noto Sans"/>
                          <a:cs typeface="Noto Sans"/>
                        </a:rPr>
                        <a:t>parties </a:t>
                      </a:r>
                      <a:r>
                        <a:rPr sz="1000" spc="-10" dirty="0">
                          <a:solidFill>
                            <a:srgbClr val="FFFFFF"/>
                          </a:solidFill>
                          <a:latin typeface="Noto Sans"/>
                          <a:cs typeface="Noto Sans"/>
                        </a:rPr>
                        <a:t>and their </a:t>
                      </a:r>
                      <a:r>
                        <a:rPr sz="1000" spc="-15" dirty="0">
                          <a:solidFill>
                            <a:srgbClr val="FFFFFF"/>
                          </a:solidFill>
                          <a:latin typeface="Noto Sans"/>
                          <a:cs typeface="Noto Sans"/>
                        </a:rPr>
                        <a:t>advisers, </a:t>
                      </a:r>
                      <a:r>
                        <a:rPr sz="1000" spc="-10" dirty="0">
                          <a:solidFill>
                            <a:srgbClr val="FFFFFF"/>
                          </a:solidFill>
                          <a:latin typeface="Noto Sans"/>
                          <a:cs typeface="Noto Sans"/>
                        </a:rPr>
                        <a:t>and </a:t>
                      </a:r>
                      <a:r>
                        <a:rPr sz="1000" spc="-5" dirty="0">
                          <a:solidFill>
                            <a:srgbClr val="FFFFFF"/>
                          </a:solidFill>
                          <a:latin typeface="Noto Sans"/>
                          <a:cs typeface="Noto Sans"/>
                        </a:rPr>
                        <a:t>be </a:t>
                      </a:r>
                      <a:r>
                        <a:rPr sz="1000" spc="-10" dirty="0">
                          <a:solidFill>
                            <a:srgbClr val="FFFFFF"/>
                          </a:solidFill>
                          <a:latin typeface="Noto Sans"/>
                          <a:cs typeface="Noto Sans"/>
                        </a:rPr>
                        <a:t>satisfied  that they consent to the </a:t>
                      </a:r>
                      <a:r>
                        <a:rPr sz="1000" spc="-5" dirty="0">
                          <a:solidFill>
                            <a:srgbClr val="FFFFFF"/>
                          </a:solidFill>
                          <a:latin typeface="Noto Sans"/>
                          <a:cs typeface="Noto Sans"/>
                        </a:rPr>
                        <a:t>process </a:t>
                      </a:r>
                      <a:r>
                        <a:rPr sz="1000" spc="-20" dirty="0">
                          <a:solidFill>
                            <a:srgbClr val="FFFFFF"/>
                          </a:solidFill>
                          <a:latin typeface="Noto Sans"/>
                          <a:cs typeface="Noto Sans"/>
                        </a:rPr>
                        <a:t>being </a:t>
                      </a:r>
                      <a:r>
                        <a:rPr sz="1000" spc="-5" dirty="0">
                          <a:solidFill>
                            <a:srgbClr val="FFFFFF"/>
                          </a:solidFill>
                          <a:latin typeface="Noto Sans"/>
                          <a:cs typeface="Noto Sans"/>
                        </a:rPr>
                        <a:t>used </a:t>
                      </a:r>
                      <a:r>
                        <a:rPr sz="1000" spc="-10" dirty="0">
                          <a:solidFill>
                            <a:srgbClr val="FFFFFF"/>
                          </a:solidFill>
                          <a:latin typeface="Noto Sans"/>
                          <a:cs typeface="Noto Sans"/>
                        </a:rPr>
                        <a:t>and to the </a:t>
                      </a:r>
                      <a:r>
                        <a:rPr sz="1000" spc="-5" dirty="0">
                          <a:solidFill>
                            <a:srgbClr val="FFFFFF"/>
                          </a:solidFill>
                          <a:latin typeface="Noto Sans"/>
                          <a:cs typeface="Noto Sans"/>
                        </a:rPr>
                        <a:t>Mediator </a:t>
                      </a:r>
                      <a:r>
                        <a:rPr sz="1000" spc="-10" dirty="0">
                          <a:solidFill>
                            <a:srgbClr val="FFFFFF"/>
                          </a:solidFill>
                          <a:latin typeface="Noto Sans"/>
                          <a:cs typeface="Noto Sans"/>
                        </a:rPr>
                        <a:t>selected </a:t>
                      </a:r>
                      <a:r>
                        <a:rPr sz="1000" spc="-5" dirty="0">
                          <a:solidFill>
                            <a:srgbClr val="FFFFFF"/>
                          </a:solidFill>
                          <a:latin typeface="Noto Sans"/>
                          <a:cs typeface="Noto Sans"/>
                        </a:rPr>
                        <a:t>(unless </a:t>
                      </a:r>
                      <a:r>
                        <a:rPr sz="1000" spc="-10" dirty="0">
                          <a:solidFill>
                            <a:srgbClr val="FFFFFF"/>
                          </a:solidFill>
                          <a:latin typeface="Noto Sans"/>
                          <a:cs typeface="Noto Sans"/>
                        </a:rPr>
                        <a:t>applicable  </a:t>
                      </a:r>
                      <a:r>
                        <a:rPr sz="1000" spc="-15" dirty="0">
                          <a:solidFill>
                            <a:srgbClr val="FFFFFF"/>
                          </a:solidFill>
                          <a:latin typeface="Noto Sans"/>
                          <a:cs typeface="Noto Sans"/>
                        </a:rPr>
                        <a:t>law, court, </a:t>
                      </a:r>
                      <a:r>
                        <a:rPr sz="1000" spc="-10" dirty="0">
                          <a:solidFill>
                            <a:srgbClr val="FFFFFF"/>
                          </a:solidFill>
                          <a:latin typeface="Noto Sans"/>
                          <a:cs typeface="Noto Sans"/>
                        </a:rPr>
                        <a:t>rules </a:t>
                      </a:r>
                      <a:r>
                        <a:rPr sz="1000" spc="-5" dirty="0">
                          <a:solidFill>
                            <a:srgbClr val="FFFFFF"/>
                          </a:solidFill>
                          <a:latin typeface="Noto Sans"/>
                          <a:cs typeface="Noto Sans"/>
                        </a:rPr>
                        <a:t>or </a:t>
                      </a:r>
                      <a:r>
                        <a:rPr sz="1000" spc="-10" dirty="0">
                          <a:solidFill>
                            <a:srgbClr val="FFFFFF"/>
                          </a:solidFill>
                          <a:latin typeface="Noto Sans"/>
                          <a:cs typeface="Noto Sans"/>
                        </a:rPr>
                        <a:t>contract require </a:t>
                      </a:r>
                      <a:r>
                        <a:rPr sz="1000" spc="-5" dirty="0">
                          <a:solidFill>
                            <a:srgbClr val="FFFFFF"/>
                          </a:solidFill>
                          <a:latin typeface="Noto Sans"/>
                          <a:cs typeface="Noto Sans"/>
                        </a:rPr>
                        <a:t>use of a particular process </a:t>
                      </a:r>
                      <a:r>
                        <a:rPr sz="1000" spc="-10" dirty="0">
                          <a:solidFill>
                            <a:srgbClr val="FFFFFF"/>
                          </a:solidFill>
                          <a:latin typeface="Noto Sans"/>
                          <a:cs typeface="Noto Sans"/>
                        </a:rPr>
                        <a:t>and/or mediator). </a:t>
                      </a:r>
                      <a:r>
                        <a:rPr sz="1000" spc="-5" dirty="0">
                          <a:solidFill>
                            <a:srgbClr val="FFFFFF"/>
                          </a:solidFill>
                          <a:latin typeface="Noto Sans"/>
                          <a:cs typeface="Noto Sans"/>
                        </a:rPr>
                        <a:t>Mediators  </a:t>
                      </a:r>
                      <a:r>
                        <a:rPr sz="1000" spc="-10" dirty="0">
                          <a:solidFill>
                            <a:srgbClr val="FFFFFF"/>
                          </a:solidFill>
                          <a:latin typeface="Noto Sans"/>
                          <a:cs typeface="Noto Sans"/>
                        </a:rPr>
                        <a:t>will ensure that all </a:t>
                      </a:r>
                      <a:r>
                        <a:rPr sz="1000" spc="-5" dirty="0">
                          <a:solidFill>
                            <a:srgbClr val="FFFFFF"/>
                          </a:solidFill>
                          <a:latin typeface="Noto Sans"/>
                          <a:cs typeface="Noto Sans"/>
                        </a:rPr>
                        <a:t>parties </a:t>
                      </a:r>
                      <a:r>
                        <a:rPr sz="1000" spc="-10" dirty="0">
                          <a:solidFill>
                            <a:srgbClr val="FFFFFF"/>
                          </a:solidFill>
                          <a:latin typeface="Noto Sans"/>
                          <a:cs typeface="Noto Sans"/>
                        </a:rPr>
                        <a:t>are aware that they </a:t>
                      </a:r>
                      <a:r>
                        <a:rPr sz="1000" spc="-5" dirty="0">
                          <a:solidFill>
                            <a:srgbClr val="FFFFFF"/>
                          </a:solidFill>
                          <a:latin typeface="Noto Sans"/>
                          <a:cs typeface="Noto Sans"/>
                        </a:rPr>
                        <a:t>have </a:t>
                      </a:r>
                      <a:r>
                        <a:rPr sz="1000" spc="-10" dirty="0">
                          <a:solidFill>
                            <a:srgbClr val="FFFFFF"/>
                          </a:solidFill>
                          <a:latin typeface="Noto Sans"/>
                          <a:cs typeface="Noto Sans"/>
                        </a:rPr>
                        <a:t>an equal </a:t>
                      </a:r>
                      <a:r>
                        <a:rPr sz="1000" spc="-5" dirty="0">
                          <a:solidFill>
                            <a:srgbClr val="FFFFFF"/>
                          </a:solidFill>
                          <a:latin typeface="Noto Sans"/>
                          <a:cs typeface="Noto Sans"/>
                        </a:rPr>
                        <a:t>opportunity </a:t>
                      </a:r>
                      <a:r>
                        <a:rPr sz="1000" spc="-10" dirty="0">
                          <a:solidFill>
                            <a:srgbClr val="FFFFFF"/>
                          </a:solidFill>
                          <a:latin typeface="Noto Sans"/>
                          <a:cs typeface="Noto Sans"/>
                        </a:rPr>
                        <a:t>to </a:t>
                      </a:r>
                      <a:r>
                        <a:rPr sz="1000" spc="-30" dirty="0">
                          <a:solidFill>
                            <a:srgbClr val="FFFFFF"/>
                          </a:solidFill>
                          <a:latin typeface="Noto Sans"/>
                          <a:cs typeface="Noto Sans"/>
                        </a:rPr>
                        <a:t>engage </a:t>
                      </a:r>
                      <a:r>
                        <a:rPr sz="1000" spc="-5" dirty="0">
                          <a:solidFill>
                            <a:srgbClr val="FFFFFF"/>
                          </a:solidFill>
                          <a:latin typeface="Noto Sans"/>
                          <a:cs typeface="Noto Sans"/>
                        </a:rPr>
                        <a:t>in pre-  </a:t>
                      </a:r>
                      <a:r>
                        <a:rPr sz="1000" spc="-10" dirty="0">
                          <a:solidFill>
                            <a:srgbClr val="FFFFFF"/>
                          </a:solidFill>
                          <a:latin typeface="Noto Sans"/>
                          <a:cs typeface="Noto Sans"/>
                        </a:rPr>
                        <a:t>mediation </a:t>
                      </a:r>
                      <a:r>
                        <a:rPr sz="1000" spc="-5" dirty="0">
                          <a:solidFill>
                            <a:srgbClr val="FFFFFF"/>
                          </a:solidFill>
                          <a:latin typeface="Noto Sans"/>
                          <a:cs typeface="Noto Sans"/>
                        </a:rPr>
                        <a:t>private </a:t>
                      </a:r>
                      <a:r>
                        <a:rPr sz="1000" spc="-10" dirty="0">
                          <a:solidFill>
                            <a:srgbClr val="FFFFFF"/>
                          </a:solidFill>
                          <a:latin typeface="Noto Sans"/>
                          <a:cs typeface="Noto Sans"/>
                        </a:rPr>
                        <a:t>communications with the</a:t>
                      </a:r>
                      <a:r>
                        <a:rPr sz="1000" spc="25" dirty="0">
                          <a:solidFill>
                            <a:srgbClr val="FFFFFF"/>
                          </a:solidFill>
                          <a:latin typeface="Noto Sans"/>
                          <a:cs typeface="Noto Sans"/>
                        </a:rPr>
                        <a:t> </a:t>
                      </a:r>
                      <a:r>
                        <a:rPr sz="1000" spc="-5" dirty="0">
                          <a:solidFill>
                            <a:srgbClr val="FFFFFF"/>
                          </a:solidFill>
                          <a:latin typeface="Noto Sans"/>
                          <a:cs typeface="Noto Sans"/>
                        </a:rPr>
                        <a:t>Mediator.</a:t>
                      </a:r>
                      <a:endParaRPr sz="1000">
                        <a:latin typeface="Noto Sans"/>
                        <a:cs typeface="Noto Sans"/>
                      </a:endParaRPr>
                    </a:p>
                    <a:p>
                      <a:pPr>
                        <a:lnSpc>
                          <a:spcPct val="100000"/>
                        </a:lnSpc>
                        <a:spcBef>
                          <a:spcPts val="50"/>
                        </a:spcBef>
                        <a:buClr>
                          <a:srgbClr val="FFFFFF"/>
                        </a:buClr>
                        <a:buFont typeface="Noto Sans"/>
                        <a:buChar char="•"/>
                      </a:pPr>
                      <a:endParaRPr sz="1000">
                        <a:latin typeface="Times New Roman"/>
                        <a:cs typeface="Times New Roman"/>
                      </a:endParaRPr>
                    </a:p>
                    <a:p>
                      <a:pPr marL="395605" marR="206375" indent="-180340" algn="just">
                        <a:lnSpc>
                          <a:spcPct val="100000"/>
                        </a:lnSpc>
                        <a:buSzPct val="120000"/>
                        <a:buChar char="•"/>
                        <a:tabLst>
                          <a:tab pos="396240" algn="l"/>
                        </a:tabLst>
                      </a:pPr>
                      <a:r>
                        <a:rPr sz="1000" spc="-5" dirty="0">
                          <a:solidFill>
                            <a:srgbClr val="FFFFFF"/>
                          </a:solidFill>
                          <a:latin typeface="Noto Sans"/>
                          <a:cs typeface="Noto Sans"/>
                        </a:rPr>
                        <a:t>Mediators </a:t>
                      </a:r>
                      <a:r>
                        <a:rPr sz="1000" spc="-10" dirty="0">
                          <a:solidFill>
                            <a:srgbClr val="FFFFFF"/>
                          </a:solidFill>
                          <a:latin typeface="Noto Sans"/>
                          <a:cs typeface="Noto Sans"/>
                        </a:rPr>
                        <a:t>will conduct the </a:t>
                      </a:r>
                      <a:r>
                        <a:rPr sz="1000" spc="-5" dirty="0">
                          <a:solidFill>
                            <a:srgbClr val="FFFFFF"/>
                          </a:solidFill>
                          <a:latin typeface="Noto Sans"/>
                          <a:cs typeface="Noto Sans"/>
                        </a:rPr>
                        <a:t>process </a:t>
                      </a:r>
                      <a:r>
                        <a:rPr sz="1000" spc="-10" dirty="0">
                          <a:solidFill>
                            <a:srgbClr val="FFFFFF"/>
                          </a:solidFill>
                          <a:latin typeface="Noto Sans"/>
                          <a:cs typeface="Noto Sans"/>
                        </a:rPr>
                        <a:t>with attention to </a:t>
                      </a:r>
                      <a:r>
                        <a:rPr sz="1000" spc="-5" dirty="0">
                          <a:solidFill>
                            <a:srgbClr val="FFFFFF"/>
                          </a:solidFill>
                          <a:latin typeface="Noto Sans"/>
                          <a:cs typeface="Noto Sans"/>
                        </a:rPr>
                        <a:t>procedural fairness </a:t>
                      </a:r>
                      <a:r>
                        <a:rPr sz="1000" spc="-10" dirty="0">
                          <a:solidFill>
                            <a:srgbClr val="FFFFFF"/>
                          </a:solidFill>
                          <a:latin typeface="Noto Sans"/>
                          <a:cs typeface="Noto Sans"/>
                        </a:rPr>
                        <a:t>to all </a:t>
                      </a:r>
                      <a:r>
                        <a:rPr sz="1000" spc="-5" dirty="0">
                          <a:solidFill>
                            <a:srgbClr val="FFFFFF"/>
                          </a:solidFill>
                          <a:latin typeface="Noto Sans"/>
                          <a:cs typeface="Noto Sans"/>
                        </a:rPr>
                        <a:t>parties. </a:t>
                      </a:r>
                      <a:r>
                        <a:rPr sz="1000" spc="-10" dirty="0">
                          <a:solidFill>
                            <a:srgbClr val="FFFFFF"/>
                          </a:solidFill>
                          <a:latin typeface="Noto Sans"/>
                          <a:cs typeface="Noto Sans"/>
                        </a:rPr>
                        <a:t>The  </a:t>
                      </a:r>
                      <a:r>
                        <a:rPr sz="1000" spc="-5" dirty="0">
                          <a:solidFill>
                            <a:srgbClr val="FFFFFF"/>
                          </a:solidFill>
                          <a:latin typeface="Noto Sans"/>
                          <a:cs typeface="Noto Sans"/>
                        </a:rPr>
                        <a:t>Mediator </a:t>
                      </a:r>
                      <a:r>
                        <a:rPr sz="1000" spc="-10" dirty="0">
                          <a:solidFill>
                            <a:srgbClr val="FFFFFF"/>
                          </a:solidFill>
                          <a:latin typeface="Noto Sans"/>
                          <a:cs typeface="Noto Sans"/>
                        </a:rPr>
                        <a:t>will take </a:t>
                      </a:r>
                      <a:r>
                        <a:rPr sz="1000" spc="-5" dirty="0">
                          <a:solidFill>
                            <a:srgbClr val="FFFFFF"/>
                          </a:solidFill>
                          <a:latin typeface="Noto Sans"/>
                          <a:cs typeface="Noto Sans"/>
                        </a:rPr>
                        <a:t>particular </a:t>
                      </a:r>
                      <a:r>
                        <a:rPr sz="1000" spc="-10" dirty="0">
                          <a:solidFill>
                            <a:srgbClr val="FFFFFF"/>
                          </a:solidFill>
                          <a:latin typeface="Noto Sans"/>
                          <a:cs typeface="Noto Sans"/>
                        </a:rPr>
                        <a:t>care to ensure that all </a:t>
                      </a:r>
                      <a:r>
                        <a:rPr sz="1000" spc="-5" dirty="0">
                          <a:solidFill>
                            <a:srgbClr val="FFFFFF"/>
                          </a:solidFill>
                          <a:latin typeface="Noto Sans"/>
                          <a:cs typeface="Noto Sans"/>
                        </a:rPr>
                        <a:t>parties have </a:t>
                      </a:r>
                      <a:r>
                        <a:rPr sz="1000" spc="-10" dirty="0">
                          <a:solidFill>
                            <a:srgbClr val="FFFFFF"/>
                          </a:solidFill>
                          <a:latin typeface="Noto Sans"/>
                          <a:cs typeface="Noto Sans"/>
                        </a:rPr>
                        <a:t>adequate </a:t>
                      </a:r>
                      <a:r>
                        <a:rPr sz="1000" spc="-5" dirty="0">
                          <a:solidFill>
                            <a:srgbClr val="FFFFFF"/>
                          </a:solidFill>
                          <a:latin typeface="Noto Sans"/>
                          <a:cs typeface="Noto Sans"/>
                        </a:rPr>
                        <a:t>opportunities </a:t>
                      </a:r>
                      <a:r>
                        <a:rPr sz="1000" spc="-10" dirty="0">
                          <a:solidFill>
                            <a:srgbClr val="FFFFFF"/>
                          </a:solidFill>
                          <a:latin typeface="Noto Sans"/>
                          <a:cs typeface="Noto Sans"/>
                        </a:rPr>
                        <a:t>to </a:t>
                      </a:r>
                      <a:r>
                        <a:rPr sz="1000" spc="-5" dirty="0">
                          <a:solidFill>
                            <a:srgbClr val="FFFFFF"/>
                          </a:solidFill>
                          <a:latin typeface="Noto Sans"/>
                          <a:cs typeface="Noto Sans"/>
                        </a:rPr>
                        <a:t>be  </a:t>
                      </a:r>
                      <a:r>
                        <a:rPr sz="1000" spc="-10" dirty="0">
                          <a:solidFill>
                            <a:srgbClr val="FFFFFF"/>
                          </a:solidFill>
                          <a:latin typeface="Noto Sans"/>
                          <a:cs typeface="Noto Sans"/>
                        </a:rPr>
                        <a:t>heard, to </a:t>
                      </a:r>
                      <a:r>
                        <a:rPr sz="1000" spc="-5" dirty="0">
                          <a:solidFill>
                            <a:srgbClr val="FFFFFF"/>
                          </a:solidFill>
                          <a:latin typeface="Noto Sans"/>
                          <a:cs typeface="Noto Sans"/>
                        </a:rPr>
                        <a:t>be involved in </a:t>
                      </a:r>
                      <a:r>
                        <a:rPr sz="1000" spc="-10" dirty="0">
                          <a:solidFill>
                            <a:srgbClr val="FFFFFF"/>
                          </a:solidFill>
                          <a:latin typeface="Noto Sans"/>
                          <a:cs typeface="Noto Sans"/>
                        </a:rPr>
                        <a:t>the </a:t>
                      </a:r>
                      <a:r>
                        <a:rPr sz="1000" spc="-5" dirty="0">
                          <a:solidFill>
                            <a:srgbClr val="FFFFFF"/>
                          </a:solidFill>
                          <a:latin typeface="Noto Sans"/>
                          <a:cs typeface="Noto Sans"/>
                        </a:rPr>
                        <a:t>process </a:t>
                      </a:r>
                      <a:r>
                        <a:rPr sz="1000" spc="-10" dirty="0">
                          <a:solidFill>
                            <a:srgbClr val="FFFFFF"/>
                          </a:solidFill>
                          <a:latin typeface="Noto Sans"/>
                          <a:cs typeface="Noto Sans"/>
                        </a:rPr>
                        <a:t>and to </a:t>
                      </a:r>
                      <a:r>
                        <a:rPr sz="1000" spc="-5" dirty="0">
                          <a:solidFill>
                            <a:srgbClr val="FFFFFF"/>
                          </a:solidFill>
                          <a:latin typeface="Noto Sans"/>
                          <a:cs typeface="Noto Sans"/>
                        </a:rPr>
                        <a:t>have </a:t>
                      </a:r>
                      <a:r>
                        <a:rPr sz="1000" spc="-10" dirty="0">
                          <a:solidFill>
                            <a:srgbClr val="FFFFFF"/>
                          </a:solidFill>
                          <a:latin typeface="Noto Sans"/>
                          <a:cs typeface="Noto Sans"/>
                        </a:rPr>
                        <a:t>the </a:t>
                      </a:r>
                      <a:r>
                        <a:rPr sz="1000" spc="-5" dirty="0">
                          <a:solidFill>
                            <a:srgbClr val="FFFFFF"/>
                          </a:solidFill>
                          <a:latin typeface="Noto Sans"/>
                          <a:cs typeface="Noto Sans"/>
                        </a:rPr>
                        <a:t>opportunity </a:t>
                      </a:r>
                      <a:r>
                        <a:rPr sz="1000" spc="-10" dirty="0">
                          <a:solidFill>
                            <a:srgbClr val="FFFFFF"/>
                          </a:solidFill>
                          <a:latin typeface="Noto Sans"/>
                          <a:cs typeface="Noto Sans"/>
                        </a:rPr>
                        <a:t>to seek and </a:t>
                      </a:r>
                      <a:r>
                        <a:rPr sz="1000" spc="-5" dirty="0">
                          <a:solidFill>
                            <a:srgbClr val="FFFFFF"/>
                          </a:solidFill>
                          <a:latin typeface="Noto Sans"/>
                          <a:cs typeface="Noto Sans"/>
                        </a:rPr>
                        <a:t>obtain </a:t>
                      </a:r>
                      <a:r>
                        <a:rPr sz="1000" spc="-20" dirty="0">
                          <a:solidFill>
                            <a:srgbClr val="FFFFFF"/>
                          </a:solidFill>
                          <a:latin typeface="Noto Sans"/>
                          <a:cs typeface="Noto Sans"/>
                        </a:rPr>
                        <a:t>legal </a:t>
                      </a:r>
                      <a:r>
                        <a:rPr sz="1000" spc="-5" dirty="0">
                          <a:solidFill>
                            <a:srgbClr val="FFFFFF"/>
                          </a:solidFill>
                          <a:latin typeface="Noto Sans"/>
                          <a:cs typeface="Noto Sans"/>
                        </a:rPr>
                        <a:t>or  other </a:t>
                      </a:r>
                      <a:r>
                        <a:rPr sz="1000" spc="-10" dirty="0">
                          <a:solidFill>
                            <a:srgbClr val="FFFFFF"/>
                          </a:solidFill>
                          <a:latin typeface="Noto Sans"/>
                          <a:cs typeface="Noto Sans"/>
                        </a:rPr>
                        <a:t>counsel </a:t>
                      </a:r>
                      <a:r>
                        <a:rPr sz="1000" spc="-5" dirty="0">
                          <a:solidFill>
                            <a:srgbClr val="FFFFFF"/>
                          </a:solidFill>
                          <a:latin typeface="Noto Sans"/>
                          <a:cs typeface="Noto Sans"/>
                        </a:rPr>
                        <a:t>before </a:t>
                      </a:r>
                      <a:r>
                        <a:rPr sz="1000" spc="-15" dirty="0">
                          <a:solidFill>
                            <a:srgbClr val="FFFFFF"/>
                          </a:solidFill>
                          <a:latin typeface="Noto Sans"/>
                          <a:cs typeface="Noto Sans"/>
                        </a:rPr>
                        <a:t>finalizing </a:t>
                      </a:r>
                      <a:r>
                        <a:rPr sz="1000" spc="-10" dirty="0">
                          <a:solidFill>
                            <a:srgbClr val="FFFFFF"/>
                          </a:solidFill>
                          <a:latin typeface="Noto Sans"/>
                          <a:cs typeface="Noto Sans"/>
                        </a:rPr>
                        <a:t>any</a:t>
                      </a:r>
                      <a:r>
                        <a:rPr sz="1000" spc="25" dirty="0">
                          <a:solidFill>
                            <a:srgbClr val="FFFFFF"/>
                          </a:solidFill>
                          <a:latin typeface="Noto Sans"/>
                          <a:cs typeface="Noto Sans"/>
                        </a:rPr>
                        <a:t> </a:t>
                      </a:r>
                      <a:r>
                        <a:rPr sz="1000" spc="-10" dirty="0">
                          <a:solidFill>
                            <a:srgbClr val="FFFFFF"/>
                          </a:solidFill>
                          <a:latin typeface="Noto Sans"/>
                          <a:cs typeface="Noto Sans"/>
                        </a:rPr>
                        <a:t>resolution.</a:t>
                      </a:r>
                      <a:endParaRPr sz="1000">
                        <a:latin typeface="Noto Sans"/>
                        <a:cs typeface="Noto Sans"/>
                      </a:endParaRPr>
                    </a:p>
                    <a:p>
                      <a:pPr>
                        <a:lnSpc>
                          <a:spcPct val="100000"/>
                        </a:lnSpc>
                        <a:spcBef>
                          <a:spcPts val="50"/>
                        </a:spcBef>
                        <a:buClr>
                          <a:srgbClr val="FFFFFF"/>
                        </a:buClr>
                        <a:buFont typeface="Noto Sans"/>
                        <a:buChar char="•"/>
                      </a:pPr>
                      <a:endParaRPr sz="1000">
                        <a:latin typeface="Times New Roman"/>
                        <a:cs typeface="Times New Roman"/>
                      </a:endParaRPr>
                    </a:p>
                    <a:p>
                      <a:pPr marL="395605" marR="208279" indent="-180340" algn="just">
                        <a:lnSpc>
                          <a:spcPct val="100000"/>
                        </a:lnSpc>
                        <a:buSzPct val="120000"/>
                        <a:buChar char="•"/>
                        <a:tabLst>
                          <a:tab pos="396240" algn="l"/>
                        </a:tabLst>
                      </a:pPr>
                      <a:r>
                        <a:rPr sz="1000" spc="-5" dirty="0">
                          <a:solidFill>
                            <a:srgbClr val="FFFFFF"/>
                          </a:solidFill>
                          <a:latin typeface="Noto Sans"/>
                          <a:cs typeface="Noto Sans"/>
                        </a:rPr>
                        <a:t>Mediators </a:t>
                      </a:r>
                      <a:r>
                        <a:rPr sz="1000" spc="-10" dirty="0">
                          <a:solidFill>
                            <a:srgbClr val="FFFFFF"/>
                          </a:solidFill>
                          <a:latin typeface="Noto Sans"/>
                          <a:cs typeface="Noto Sans"/>
                        </a:rPr>
                        <a:t>will take reasonable steps to </a:t>
                      </a:r>
                      <a:r>
                        <a:rPr sz="1000" spc="-5" dirty="0">
                          <a:solidFill>
                            <a:srgbClr val="FFFFFF"/>
                          </a:solidFill>
                          <a:latin typeface="Noto Sans"/>
                          <a:cs typeface="Noto Sans"/>
                        </a:rPr>
                        <a:t>prevent </a:t>
                      </a:r>
                      <a:r>
                        <a:rPr sz="1000" spc="-10" dirty="0">
                          <a:solidFill>
                            <a:srgbClr val="FFFFFF"/>
                          </a:solidFill>
                          <a:latin typeface="Noto Sans"/>
                          <a:cs typeface="Noto Sans"/>
                        </a:rPr>
                        <a:t>any misconduct that </a:t>
                      </a:r>
                      <a:r>
                        <a:rPr sz="1000" spc="-25" dirty="0">
                          <a:solidFill>
                            <a:srgbClr val="FFFFFF"/>
                          </a:solidFill>
                          <a:latin typeface="Noto Sans"/>
                          <a:cs typeface="Noto Sans"/>
                        </a:rPr>
                        <a:t>might </a:t>
                      </a:r>
                      <a:r>
                        <a:rPr sz="1000" spc="-5" dirty="0">
                          <a:solidFill>
                            <a:srgbClr val="FFFFFF"/>
                          </a:solidFill>
                          <a:latin typeface="Noto Sans"/>
                          <a:cs typeface="Noto Sans"/>
                        </a:rPr>
                        <a:t>invalidate </a:t>
                      </a:r>
                      <a:r>
                        <a:rPr sz="1000" spc="-10" dirty="0">
                          <a:solidFill>
                            <a:srgbClr val="FFFFFF"/>
                          </a:solidFill>
                          <a:latin typeface="Noto Sans"/>
                          <a:cs typeface="Noto Sans"/>
                        </a:rPr>
                        <a:t>an  </a:t>
                      </a:r>
                      <a:r>
                        <a:rPr sz="1000" spc="-20" dirty="0">
                          <a:solidFill>
                            <a:srgbClr val="FFFFFF"/>
                          </a:solidFill>
                          <a:latin typeface="Noto Sans"/>
                          <a:cs typeface="Noto Sans"/>
                        </a:rPr>
                        <a:t>agreement </a:t>
                      </a:r>
                      <a:r>
                        <a:rPr sz="1000" spc="-10" dirty="0">
                          <a:solidFill>
                            <a:srgbClr val="FFFFFF"/>
                          </a:solidFill>
                          <a:latin typeface="Noto Sans"/>
                          <a:cs typeface="Noto Sans"/>
                        </a:rPr>
                        <a:t>reached </a:t>
                      </a:r>
                      <a:r>
                        <a:rPr sz="1000" spc="-5" dirty="0">
                          <a:solidFill>
                            <a:srgbClr val="FFFFFF"/>
                          </a:solidFill>
                          <a:latin typeface="Noto Sans"/>
                          <a:cs typeface="Noto Sans"/>
                        </a:rPr>
                        <a:t>in </a:t>
                      </a:r>
                      <a:r>
                        <a:rPr sz="1000" spc="-10" dirty="0">
                          <a:solidFill>
                            <a:srgbClr val="FFFFFF"/>
                          </a:solidFill>
                          <a:latin typeface="Noto Sans"/>
                          <a:cs typeface="Noto Sans"/>
                        </a:rPr>
                        <a:t>mediation </a:t>
                      </a:r>
                      <a:r>
                        <a:rPr sz="1000" spc="-5" dirty="0">
                          <a:solidFill>
                            <a:srgbClr val="FFFFFF"/>
                          </a:solidFill>
                          <a:latin typeface="Noto Sans"/>
                          <a:cs typeface="Noto Sans"/>
                        </a:rPr>
                        <a:t>or </a:t>
                      </a:r>
                      <a:r>
                        <a:rPr sz="1000" spc="-10" dirty="0">
                          <a:solidFill>
                            <a:srgbClr val="FFFFFF"/>
                          </a:solidFill>
                          <a:latin typeface="Noto Sans"/>
                          <a:cs typeface="Noto Sans"/>
                        </a:rPr>
                        <a:t>create </a:t>
                      </a:r>
                      <a:r>
                        <a:rPr sz="1000" spc="-5" dirty="0">
                          <a:solidFill>
                            <a:srgbClr val="FFFFFF"/>
                          </a:solidFill>
                          <a:latin typeface="Noto Sans"/>
                          <a:cs typeface="Noto Sans"/>
                        </a:rPr>
                        <a:t>or </a:t>
                      </a:r>
                      <a:r>
                        <a:rPr sz="1000" spc="-25" dirty="0">
                          <a:solidFill>
                            <a:srgbClr val="FFFFFF"/>
                          </a:solidFill>
                          <a:latin typeface="Noto Sans"/>
                          <a:cs typeface="Noto Sans"/>
                        </a:rPr>
                        <a:t>aggravate </a:t>
                      </a:r>
                      <a:r>
                        <a:rPr sz="1000" spc="-5" dirty="0">
                          <a:solidFill>
                            <a:srgbClr val="FFFFFF"/>
                          </a:solidFill>
                          <a:latin typeface="Noto Sans"/>
                          <a:cs typeface="Noto Sans"/>
                        </a:rPr>
                        <a:t>a hostile </a:t>
                      </a:r>
                      <a:r>
                        <a:rPr sz="1000" spc="-10" dirty="0">
                          <a:solidFill>
                            <a:srgbClr val="FFFFFF"/>
                          </a:solidFill>
                          <a:latin typeface="Noto Sans"/>
                          <a:cs typeface="Noto Sans"/>
                        </a:rPr>
                        <a:t>environment. </a:t>
                      </a:r>
                      <a:r>
                        <a:rPr sz="1000" spc="-5" dirty="0">
                          <a:solidFill>
                            <a:srgbClr val="FFFFFF"/>
                          </a:solidFill>
                          <a:latin typeface="Noto Sans"/>
                          <a:cs typeface="Noto Sans"/>
                        </a:rPr>
                        <a:t>Mediators  </a:t>
                      </a:r>
                      <a:r>
                        <a:rPr sz="1000" spc="-10" dirty="0">
                          <a:solidFill>
                            <a:srgbClr val="FFFFFF"/>
                          </a:solidFill>
                          <a:latin typeface="Noto Sans"/>
                          <a:cs typeface="Noto Sans"/>
                        </a:rPr>
                        <a:t>will endeavor to ensure that the </a:t>
                      </a:r>
                      <a:r>
                        <a:rPr sz="1000" spc="-5" dirty="0">
                          <a:solidFill>
                            <a:srgbClr val="FFFFFF"/>
                          </a:solidFill>
                          <a:latin typeface="Noto Sans"/>
                          <a:cs typeface="Noto Sans"/>
                        </a:rPr>
                        <a:t>parties have </a:t>
                      </a:r>
                      <a:r>
                        <a:rPr sz="1000" spc="-10" dirty="0">
                          <a:solidFill>
                            <a:srgbClr val="FFFFFF"/>
                          </a:solidFill>
                          <a:latin typeface="Noto Sans"/>
                          <a:cs typeface="Noto Sans"/>
                        </a:rPr>
                        <a:t>reached </a:t>
                      </a:r>
                      <a:r>
                        <a:rPr sz="1000" spc="-20" dirty="0">
                          <a:solidFill>
                            <a:srgbClr val="FFFFFF"/>
                          </a:solidFill>
                          <a:latin typeface="Noto Sans"/>
                          <a:cs typeface="Noto Sans"/>
                        </a:rPr>
                        <a:t>agreement </a:t>
                      </a:r>
                      <a:r>
                        <a:rPr sz="1000" spc="-5" dirty="0">
                          <a:solidFill>
                            <a:srgbClr val="FFFFFF"/>
                          </a:solidFill>
                          <a:latin typeface="Noto Sans"/>
                          <a:cs typeface="Noto Sans"/>
                        </a:rPr>
                        <a:t>of </a:t>
                      </a:r>
                      <a:r>
                        <a:rPr sz="1000" spc="-10" dirty="0">
                          <a:solidFill>
                            <a:srgbClr val="FFFFFF"/>
                          </a:solidFill>
                          <a:latin typeface="Noto Sans"/>
                          <a:cs typeface="Noto Sans"/>
                        </a:rPr>
                        <a:t>their </a:t>
                      </a:r>
                      <a:r>
                        <a:rPr sz="1000" spc="-5" dirty="0">
                          <a:solidFill>
                            <a:srgbClr val="FFFFFF"/>
                          </a:solidFill>
                          <a:latin typeface="Noto Sans"/>
                          <a:cs typeface="Noto Sans"/>
                        </a:rPr>
                        <a:t>own volition </a:t>
                      </a:r>
                      <a:r>
                        <a:rPr sz="1000" spc="-10" dirty="0">
                          <a:solidFill>
                            <a:srgbClr val="FFFFFF"/>
                          </a:solidFill>
                          <a:latin typeface="Noto Sans"/>
                          <a:cs typeface="Noto Sans"/>
                        </a:rPr>
                        <a:t>and  </a:t>
                      </a:r>
                      <a:r>
                        <a:rPr sz="1000" spc="-15" dirty="0">
                          <a:solidFill>
                            <a:srgbClr val="FFFFFF"/>
                          </a:solidFill>
                          <a:latin typeface="Noto Sans"/>
                          <a:cs typeface="Noto Sans"/>
                        </a:rPr>
                        <a:t>knowingly </a:t>
                      </a:r>
                      <a:r>
                        <a:rPr sz="1000" spc="-10" dirty="0">
                          <a:solidFill>
                            <a:srgbClr val="FFFFFF"/>
                          </a:solidFill>
                          <a:latin typeface="Noto Sans"/>
                          <a:cs typeface="Noto Sans"/>
                        </a:rPr>
                        <a:t>consent to any</a:t>
                      </a:r>
                      <a:r>
                        <a:rPr sz="1000" spc="25" dirty="0">
                          <a:solidFill>
                            <a:srgbClr val="FFFFFF"/>
                          </a:solidFill>
                          <a:latin typeface="Noto Sans"/>
                          <a:cs typeface="Noto Sans"/>
                        </a:rPr>
                        <a:t> </a:t>
                      </a:r>
                      <a:r>
                        <a:rPr sz="1000" spc="-10" dirty="0">
                          <a:solidFill>
                            <a:srgbClr val="FFFFFF"/>
                          </a:solidFill>
                          <a:latin typeface="Noto Sans"/>
                          <a:cs typeface="Noto Sans"/>
                        </a:rPr>
                        <a:t>resolution.</a:t>
                      </a:r>
                      <a:endParaRPr sz="1000">
                        <a:latin typeface="Noto Sans"/>
                        <a:cs typeface="Noto Sans"/>
                      </a:endParaRPr>
                    </a:p>
                  </a:txBody>
                  <a:tcPr marL="0" marR="0" marT="3175" marB="0">
                    <a:solidFill>
                      <a:srgbClr val="049F86"/>
                    </a:solidFill>
                  </a:tcPr>
                </a:tc>
                <a:extLst>
                  <a:ext uri="{0D108BD9-81ED-4DB2-BD59-A6C34878D82A}">
                    <a16:rowId xmlns:a16="http://schemas.microsoft.com/office/drawing/2014/main" val="10001"/>
                  </a:ext>
                </a:extLst>
              </a:tr>
              <a:tr h="2510370">
                <a:tc>
                  <a:txBody>
                    <a:bodyPr/>
                    <a:lstStyle/>
                    <a:p>
                      <a:pPr>
                        <a:lnSpc>
                          <a:spcPct val="100000"/>
                        </a:lnSpc>
                        <a:spcBef>
                          <a:spcPts val="25"/>
                        </a:spcBef>
                      </a:pPr>
                      <a:endParaRPr sz="1250">
                        <a:latin typeface="Times New Roman"/>
                        <a:cs typeface="Times New Roman"/>
                      </a:endParaRPr>
                    </a:p>
                    <a:p>
                      <a:pPr marL="215900">
                        <a:lnSpc>
                          <a:spcPct val="100000"/>
                        </a:lnSpc>
                      </a:pPr>
                      <a:r>
                        <a:rPr sz="1000" b="1" spc="10" dirty="0">
                          <a:solidFill>
                            <a:srgbClr val="4A4B4C"/>
                          </a:solidFill>
                          <a:latin typeface="Noto Sans"/>
                          <a:cs typeface="Noto Sans"/>
                        </a:rPr>
                        <a:t>03.</a:t>
                      </a:r>
                      <a:r>
                        <a:rPr sz="1000" b="1" spc="35" dirty="0">
                          <a:solidFill>
                            <a:srgbClr val="4A4B4C"/>
                          </a:solidFill>
                          <a:latin typeface="Noto Sans"/>
                          <a:cs typeface="Noto Sans"/>
                        </a:rPr>
                        <a:t> </a:t>
                      </a:r>
                      <a:r>
                        <a:rPr sz="1000" b="1" spc="20" dirty="0">
                          <a:solidFill>
                            <a:srgbClr val="4A4B4C"/>
                          </a:solidFill>
                          <a:latin typeface="Noto Sans"/>
                          <a:cs typeface="Noto Sans"/>
                        </a:rPr>
                        <a:t>FEEDBACK</a:t>
                      </a:r>
                      <a:endParaRPr sz="1000">
                        <a:latin typeface="Noto Sans"/>
                        <a:cs typeface="Noto Sans"/>
                      </a:endParaRPr>
                    </a:p>
                    <a:p>
                      <a:pPr>
                        <a:lnSpc>
                          <a:spcPct val="100000"/>
                        </a:lnSpc>
                        <a:spcBef>
                          <a:spcPts val="50"/>
                        </a:spcBef>
                      </a:pPr>
                      <a:endParaRPr sz="1000">
                        <a:latin typeface="Times New Roman"/>
                        <a:cs typeface="Times New Roman"/>
                      </a:endParaRPr>
                    </a:p>
                    <a:p>
                      <a:pPr marL="395605" marR="207010" indent="-180340" algn="just">
                        <a:lnSpc>
                          <a:spcPct val="100000"/>
                        </a:lnSpc>
                        <a:buSzPct val="120000"/>
                        <a:buChar char="•"/>
                        <a:tabLst>
                          <a:tab pos="396240" algn="l"/>
                        </a:tabLst>
                      </a:pPr>
                      <a:r>
                        <a:rPr sz="1000" spc="-10" dirty="0">
                          <a:solidFill>
                            <a:srgbClr val="4A4B4C"/>
                          </a:solidFill>
                          <a:latin typeface="Noto Sans"/>
                          <a:cs typeface="Noto Sans"/>
                        </a:rPr>
                        <a:t>The </a:t>
                      </a:r>
                      <a:r>
                        <a:rPr sz="1000" spc="-5" dirty="0">
                          <a:solidFill>
                            <a:srgbClr val="4A4B4C"/>
                          </a:solidFill>
                          <a:latin typeface="Noto Sans"/>
                          <a:cs typeface="Noto Sans"/>
                        </a:rPr>
                        <a:t>Mediator </a:t>
                      </a:r>
                      <a:r>
                        <a:rPr sz="1000" spc="-10" dirty="0">
                          <a:solidFill>
                            <a:srgbClr val="4A4B4C"/>
                          </a:solidFill>
                          <a:latin typeface="Noto Sans"/>
                          <a:cs typeface="Noto Sans"/>
                        </a:rPr>
                        <a:t>will ensure the </a:t>
                      </a:r>
                      <a:r>
                        <a:rPr sz="1000" spc="-5" dirty="0">
                          <a:solidFill>
                            <a:srgbClr val="4A4B4C"/>
                          </a:solidFill>
                          <a:latin typeface="Noto Sans"/>
                          <a:cs typeface="Noto Sans"/>
                        </a:rPr>
                        <a:t>parties understand </a:t>
                      </a:r>
                      <a:r>
                        <a:rPr sz="1000" spc="-10" dirty="0">
                          <a:solidFill>
                            <a:srgbClr val="4A4B4C"/>
                          </a:solidFill>
                          <a:latin typeface="Noto Sans"/>
                          <a:cs typeface="Noto Sans"/>
                        </a:rPr>
                        <a:t>that they may withdraw </a:t>
                      </a:r>
                      <a:r>
                        <a:rPr sz="1000" spc="-5" dirty="0">
                          <a:solidFill>
                            <a:srgbClr val="4A4B4C"/>
                          </a:solidFill>
                          <a:latin typeface="Noto Sans"/>
                          <a:cs typeface="Noto Sans"/>
                        </a:rPr>
                        <a:t>from </a:t>
                      </a:r>
                      <a:r>
                        <a:rPr sz="1000" spc="-10" dirty="0">
                          <a:solidFill>
                            <a:srgbClr val="4A4B4C"/>
                          </a:solidFill>
                          <a:latin typeface="Noto Sans"/>
                          <a:cs typeface="Noto Sans"/>
                        </a:rPr>
                        <a:t>the mediation  at any time </a:t>
                      </a:r>
                      <a:r>
                        <a:rPr sz="1000" spc="-5" dirty="0">
                          <a:solidFill>
                            <a:srgbClr val="4A4B4C"/>
                          </a:solidFill>
                          <a:latin typeface="Noto Sans"/>
                          <a:cs typeface="Noto Sans"/>
                        </a:rPr>
                        <a:t>by </a:t>
                      </a:r>
                      <a:r>
                        <a:rPr sz="1000" spc="-15" dirty="0">
                          <a:solidFill>
                            <a:srgbClr val="4A4B4C"/>
                          </a:solidFill>
                          <a:latin typeface="Noto Sans"/>
                          <a:cs typeface="Noto Sans"/>
                        </a:rPr>
                        <a:t>informing </a:t>
                      </a:r>
                      <a:r>
                        <a:rPr sz="1000" spc="-10" dirty="0">
                          <a:solidFill>
                            <a:srgbClr val="4A4B4C"/>
                          </a:solidFill>
                          <a:latin typeface="Noto Sans"/>
                          <a:cs typeface="Noto Sans"/>
                        </a:rPr>
                        <a:t>the </a:t>
                      </a:r>
                      <a:r>
                        <a:rPr sz="1000" spc="-5" dirty="0">
                          <a:solidFill>
                            <a:srgbClr val="4A4B4C"/>
                          </a:solidFill>
                          <a:latin typeface="Noto Sans"/>
                          <a:cs typeface="Noto Sans"/>
                        </a:rPr>
                        <a:t>Mediator of </a:t>
                      </a:r>
                      <a:r>
                        <a:rPr sz="1000" spc="-10" dirty="0">
                          <a:solidFill>
                            <a:srgbClr val="4A4B4C"/>
                          </a:solidFill>
                          <a:latin typeface="Noto Sans"/>
                          <a:cs typeface="Noto Sans"/>
                        </a:rPr>
                        <a:t>that </a:t>
                      </a:r>
                      <a:r>
                        <a:rPr sz="1000" spc="-5" dirty="0">
                          <a:solidFill>
                            <a:srgbClr val="4A4B4C"/>
                          </a:solidFill>
                          <a:latin typeface="Noto Sans"/>
                          <a:cs typeface="Noto Sans"/>
                        </a:rPr>
                        <a:t>preference (unless </a:t>
                      </a:r>
                      <a:r>
                        <a:rPr sz="1000" spc="-10" dirty="0">
                          <a:solidFill>
                            <a:srgbClr val="4A4B4C"/>
                          </a:solidFill>
                          <a:latin typeface="Noto Sans"/>
                          <a:cs typeface="Noto Sans"/>
                        </a:rPr>
                        <a:t>applicable </a:t>
                      </a:r>
                      <a:r>
                        <a:rPr sz="1000" spc="-15" dirty="0">
                          <a:solidFill>
                            <a:srgbClr val="4A4B4C"/>
                          </a:solidFill>
                          <a:latin typeface="Noto Sans"/>
                          <a:cs typeface="Noto Sans"/>
                        </a:rPr>
                        <a:t>law, </a:t>
                      </a:r>
                      <a:r>
                        <a:rPr sz="1000" spc="-10" dirty="0">
                          <a:solidFill>
                            <a:srgbClr val="4A4B4C"/>
                          </a:solidFill>
                          <a:latin typeface="Noto Sans"/>
                          <a:cs typeface="Noto Sans"/>
                        </a:rPr>
                        <a:t>court rules </a:t>
                      </a:r>
                      <a:r>
                        <a:rPr sz="1000" spc="-5" dirty="0">
                          <a:solidFill>
                            <a:srgbClr val="4A4B4C"/>
                          </a:solidFill>
                          <a:latin typeface="Noto Sans"/>
                          <a:cs typeface="Noto Sans"/>
                        </a:rPr>
                        <a:t>or  </a:t>
                      </a:r>
                      <a:r>
                        <a:rPr sz="1000" spc="-10" dirty="0">
                          <a:solidFill>
                            <a:srgbClr val="4A4B4C"/>
                          </a:solidFill>
                          <a:latin typeface="Noto Sans"/>
                          <a:cs typeface="Noto Sans"/>
                        </a:rPr>
                        <a:t>contract require</a:t>
                      </a:r>
                      <a:r>
                        <a:rPr sz="1000" dirty="0">
                          <a:solidFill>
                            <a:srgbClr val="4A4B4C"/>
                          </a:solidFill>
                          <a:latin typeface="Noto Sans"/>
                          <a:cs typeface="Noto Sans"/>
                        </a:rPr>
                        <a:t> </a:t>
                      </a:r>
                      <a:r>
                        <a:rPr sz="1000" spc="-5" dirty="0">
                          <a:solidFill>
                            <a:srgbClr val="4A4B4C"/>
                          </a:solidFill>
                          <a:latin typeface="Noto Sans"/>
                          <a:cs typeface="Noto Sans"/>
                        </a:rPr>
                        <a:t>otherwise).</a:t>
                      </a:r>
                      <a:endParaRPr sz="1000">
                        <a:latin typeface="Noto Sans"/>
                        <a:cs typeface="Noto Sans"/>
                      </a:endParaRPr>
                    </a:p>
                    <a:p>
                      <a:pPr>
                        <a:lnSpc>
                          <a:spcPct val="100000"/>
                        </a:lnSpc>
                        <a:spcBef>
                          <a:spcPts val="50"/>
                        </a:spcBef>
                        <a:buClr>
                          <a:srgbClr val="4A4B4C"/>
                        </a:buClr>
                        <a:buFont typeface="Noto Sans"/>
                        <a:buChar char="•"/>
                      </a:pPr>
                      <a:endParaRPr sz="1000">
                        <a:latin typeface="Times New Roman"/>
                        <a:cs typeface="Times New Roman"/>
                      </a:endParaRPr>
                    </a:p>
                    <a:p>
                      <a:pPr marL="395605" marR="205740" indent="-180340" algn="just">
                        <a:lnSpc>
                          <a:spcPct val="100000"/>
                        </a:lnSpc>
                        <a:buSzPct val="120000"/>
                        <a:buChar char="•"/>
                        <a:tabLst>
                          <a:tab pos="396240" algn="l"/>
                        </a:tabLst>
                      </a:pPr>
                      <a:r>
                        <a:rPr sz="1000" spc="-5" dirty="0">
                          <a:solidFill>
                            <a:srgbClr val="4A4B4C"/>
                          </a:solidFill>
                          <a:latin typeface="Noto Sans"/>
                          <a:cs typeface="Noto Sans"/>
                        </a:rPr>
                        <a:t>Mediators </a:t>
                      </a:r>
                      <a:r>
                        <a:rPr sz="1000" spc="-10" dirty="0">
                          <a:solidFill>
                            <a:srgbClr val="4A4B4C"/>
                          </a:solidFill>
                          <a:latin typeface="Noto Sans"/>
                          <a:cs typeface="Noto Sans"/>
                        </a:rPr>
                        <a:t>shall withdraw </a:t>
                      </a:r>
                      <a:r>
                        <a:rPr sz="1000" spc="-5" dirty="0">
                          <a:solidFill>
                            <a:srgbClr val="4A4B4C"/>
                          </a:solidFill>
                          <a:latin typeface="Noto Sans"/>
                          <a:cs typeface="Noto Sans"/>
                        </a:rPr>
                        <a:t>from a </a:t>
                      </a:r>
                      <a:r>
                        <a:rPr sz="1000" spc="-10" dirty="0">
                          <a:solidFill>
                            <a:srgbClr val="4A4B4C"/>
                          </a:solidFill>
                          <a:latin typeface="Noto Sans"/>
                          <a:cs typeface="Noto Sans"/>
                        </a:rPr>
                        <a:t>mediation if </a:t>
                      </a:r>
                      <a:r>
                        <a:rPr sz="1000" spc="-5" dirty="0">
                          <a:solidFill>
                            <a:srgbClr val="4A4B4C"/>
                          </a:solidFill>
                          <a:latin typeface="Noto Sans"/>
                          <a:cs typeface="Noto Sans"/>
                        </a:rPr>
                        <a:t>a </a:t>
                      </a:r>
                      <a:r>
                        <a:rPr sz="1000" spc="-15" dirty="0">
                          <a:solidFill>
                            <a:srgbClr val="4A4B4C"/>
                          </a:solidFill>
                          <a:latin typeface="Noto Sans"/>
                          <a:cs typeface="Noto Sans"/>
                        </a:rPr>
                        <a:t>negotiation </a:t>
                      </a:r>
                      <a:r>
                        <a:rPr sz="1000" spc="-25" dirty="0">
                          <a:solidFill>
                            <a:srgbClr val="4A4B4C"/>
                          </a:solidFill>
                          <a:latin typeface="Noto Sans"/>
                          <a:cs typeface="Noto Sans"/>
                        </a:rPr>
                        <a:t>among </a:t>
                      </a:r>
                      <a:r>
                        <a:rPr sz="1000" spc="-10" dirty="0">
                          <a:solidFill>
                            <a:srgbClr val="4A4B4C"/>
                          </a:solidFill>
                          <a:latin typeface="Noto Sans"/>
                          <a:cs typeface="Noto Sans"/>
                        </a:rPr>
                        <a:t>the </a:t>
                      </a:r>
                      <a:r>
                        <a:rPr sz="1000" spc="-5" dirty="0">
                          <a:solidFill>
                            <a:srgbClr val="4A4B4C"/>
                          </a:solidFill>
                          <a:latin typeface="Noto Sans"/>
                          <a:cs typeface="Noto Sans"/>
                        </a:rPr>
                        <a:t>parties </a:t>
                      </a:r>
                      <a:r>
                        <a:rPr sz="1000" spc="-10" dirty="0">
                          <a:solidFill>
                            <a:srgbClr val="4A4B4C"/>
                          </a:solidFill>
                          <a:latin typeface="Noto Sans"/>
                          <a:cs typeface="Noto Sans"/>
                        </a:rPr>
                        <a:t>appears to  </a:t>
                      </a:r>
                      <a:r>
                        <a:rPr sz="1000" spc="-5" dirty="0">
                          <a:solidFill>
                            <a:srgbClr val="4A4B4C"/>
                          </a:solidFill>
                          <a:latin typeface="Noto Sans"/>
                          <a:cs typeface="Noto Sans"/>
                        </a:rPr>
                        <a:t>be </a:t>
                      </a:r>
                      <a:r>
                        <a:rPr sz="1000" spc="-20" dirty="0">
                          <a:solidFill>
                            <a:srgbClr val="4A4B4C"/>
                          </a:solidFill>
                          <a:latin typeface="Noto Sans"/>
                          <a:cs typeface="Noto Sans"/>
                        </a:rPr>
                        <a:t>moving </a:t>
                      </a:r>
                      <a:r>
                        <a:rPr sz="1000" spc="-10" dirty="0">
                          <a:solidFill>
                            <a:srgbClr val="4A4B4C"/>
                          </a:solidFill>
                          <a:latin typeface="Noto Sans"/>
                          <a:cs typeface="Noto Sans"/>
                        </a:rPr>
                        <a:t>toward an unconscionable </a:t>
                      </a:r>
                      <a:r>
                        <a:rPr sz="1000" spc="-5" dirty="0">
                          <a:solidFill>
                            <a:srgbClr val="4A4B4C"/>
                          </a:solidFill>
                          <a:latin typeface="Noto Sans"/>
                          <a:cs typeface="Noto Sans"/>
                        </a:rPr>
                        <a:t>or </a:t>
                      </a:r>
                      <a:r>
                        <a:rPr sz="1000" spc="-15" dirty="0">
                          <a:solidFill>
                            <a:srgbClr val="4A4B4C"/>
                          </a:solidFill>
                          <a:latin typeface="Noto Sans"/>
                          <a:cs typeface="Noto Sans"/>
                        </a:rPr>
                        <a:t>illegal </a:t>
                      </a:r>
                      <a:r>
                        <a:rPr sz="1000" spc="-5" dirty="0">
                          <a:solidFill>
                            <a:srgbClr val="4A4B4C"/>
                          </a:solidFill>
                          <a:latin typeface="Noto Sans"/>
                          <a:cs typeface="Noto Sans"/>
                        </a:rPr>
                        <a:t>outcome. </a:t>
                      </a:r>
                      <a:r>
                        <a:rPr sz="1000" spc="-10" dirty="0">
                          <a:solidFill>
                            <a:srgbClr val="4A4B4C"/>
                          </a:solidFill>
                          <a:latin typeface="Noto Sans"/>
                          <a:cs typeface="Noto Sans"/>
                        </a:rPr>
                        <a:t>An </a:t>
                      </a:r>
                      <a:r>
                        <a:rPr sz="1000" spc="-5" dirty="0">
                          <a:solidFill>
                            <a:srgbClr val="4A4B4C"/>
                          </a:solidFill>
                          <a:latin typeface="Noto Sans"/>
                          <a:cs typeface="Noto Sans"/>
                        </a:rPr>
                        <a:t>unconscionable outcome is one  </a:t>
                      </a:r>
                      <a:r>
                        <a:rPr sz="1000" spc="-10" dirty="0">
                          <a:solidFill>
                            <a:srgbClr val="4A4B4C"/>
                          </a:solidFill>
                          <a:latin typeface="Noto Sans"/>
                          <a:cs typeface="Noto Sans"/>
                        </a:rPr>
                        <a:t>which </a:t>
                      </a:r>
                      <a:r>
                        <a:rPr sz="1000" spc="-5" dirty="0">
                          <a:solidFill>
                            <a:srgbClr val="4A4B4C"/>
                          </a:solidFill>
                          <a:latin typeface="Noto Sans"/>
                          <a:cs typeface="Noto Sans"/>
                        </a:rPr>
                        <a:t>is </a:t>
                      </a:r>
                      <a:r>
                        <a:rPr sz="1000" spc="-10" dirty="0">
                          <a:solidFill>
                            <a:srgbClr val="4A4B4C"/>
                          </a:solidFill>
                          <a:latin typeface="Noto Sans"/>
                          <a:cs typeface="Noto Sans"/>
                        </a:rPr>
                        <a:t>the </a:t>
                      </a:r>
                      <a:r>
                        <a:rPr sz="1000" spc="-5" dirty="0">
                          <a:solidFill>
                            <a:srgbClr val="4A4B4C"/>
                          </a:solidFill>
                          <a:latin typeface="Noto Sans"/>
                          <a:cs typeface="Noto Sans"/>
                        </a:rPr>
                        <a:t>product of undue </a:t>
                      </a:r>
                      <a:r>
                        <a:rPr sz="1000" spc="-10" dirty="0">
                          <a:solidFill>
                            <a:srgbClr val="4A4B4C"/>
                          </a:solidFill>
                          <a:latin typeface="Noto Sans"/>
                          <a:cs typeface="Noto Sans"/>
                        </a:rPr>
                        <a:t>pressure, exploitation </a:t>
                      </a:r>
                      <a:r>
                        <a:rPr sz="1000" spc="-5" dirty="0">
                          <a:solidFill>
                            <a:srgbClr val="4A4B4C"/>
                          </a:solidFill>
                          <a:latin typeface="Noto Sans"/>
                          <a:cs typeface="Noto Sans"/>
                        </a:rPr>
                        <a:t>or duress. </a:t>
                      </a:r>
                      <a:r>
                        <a:rPr sz="1000" spc="-10" dirty="0">
                          <a:solidFill>
                            <a:srgbClr val="4A4B4C"/>
                          </a:solidFill>
                          <a:latin typeface="Noto Sans"/>
                          <a:cs typeface="Noto Sans"/>
                        </a:rPr>
                        <a:t>An </a:t>
                      </a:r>
                      <a:r>
                        <a:rPr sz="1000" spc="-5" dirty="0">
                          <a:solidFill>
                            <a:srgbClr val="4A4B4C"/>
                          </a:solidFill>
                          <a:latin typeface="Noto Sans"/>
                          <a:cs typeface="Noto Sans"/>
                        </a:rPr>
                        <a:t>unconscionable outcome  </a:t>
                      </a:r>
                      <a:r>
                        <a:rPr sz="1000" spc="-10" dirty="0">
                          <a:solidFill>
                            <a:srgbClr val="4A4B4C"/>
                          </a:solidFill>
                          <a:latin typeface="Noto Sans"/>
                          <a:cs typeface="Noto Sans"/>
                        </a:rPr>
                        <a:t>reflects </a:t>
                      </a:r>
                      <a:r>
                        <a:rPr sz="1000" spc="-5" dirty="0">
                          <a:solidFill>
                            <a:srgbClr val="4A4B4C"/>
                          </a:solidFill>
                          <a:latin typeface="Noto Sans"/>
                          <a:cs typeface="Noto Sans"/>
                        </a:rPr>
                        <a:t>on party’s </a:t>
                      </a:r>
                      <a:r>
                        <a:rPr sz="1000" spc="-10" dirty="0">
                          <a:solidFill>
                            <a:srgbClr val="4A4B4C"/>
                          </a:solidFill>
                          <a:latin typeface="Noto Sans"/>
                          <a:cs typeface="Noto Sans"/>
                        </a:rPr>
                        <a:t>exploitation </a:t>
                      </a:r>
                      <a:r>
                        <a:rPr sz="1000" spc="-5" dirty="0">
                          <a:solidFill>
                            <a:srgbClr val="4A4B4C"/>
                          </a:solidFill>
                          <a:latin typeface="Noto Sans"/>
                          <a:cs typeface="Noto Sans"/>
                        </a:rPr>
                        <a:t>of </a:t>
                      </a:r>
                      <a:r>
                        <a:rPr sz="1000" spc="-10" dirty="0">
                          <a:solidFill>
                            <a:srgbClr val="4A4B4C"/>
                          </a:solidFill>
                          <a:latin typeface="Noto Sans"/>
                          <a:cs typeface="Noto Sans"/>
                        </a:rPr>
                        <a:t>an </a:t>
                      </a:r>
                      <a:r>
                        <a:rPr sz="1000" spc="-20" dirty="0">
                          <a:solidFill>
                            <a:srgbClr val="4A4B4C"/>
                          </a:solidFill>
                          <a:latin typeface="Noto Sans"/>
                          <a:cs typeface="Noto Sans"/>
                        </a:rPr>
                        <a:t>existing </a:t>
                      </a:r>
                      <a:r>
                        <a:rPr sz="1000" spc="-5" dirty="0">
                          <a:solidFill>
                            <a:srgbClr val="4A4B4C"/>
                          </a:solidFill>
                          <a:latin typeface="Noto Sans"/>
                          <a:cs typeface="Noto Sans"/>
                        </a:rPr>
                        <a:t>power imbalance </a:t>
                      </a:r>
                      <a:r>
                        <a:rPr sz="1000" spc="-10" dirty="0">
                          <a:solidFill>
                            <a:srgbClr val="4A4B4C"/>
                          </a:solidFill>
                          <a:latin typeface="Noto Sans"/>
                          <a:cs typeface="Noto Sans"/>
                        </a:rPr>
                        <a:t>to the </a:t>
                      </a:r>
                      <a:r>
                        <a:rPr sz="1000" spc="-15" dirty="0">
                          <a:solidFill>
                            <a:srgbClr val="4A4B4C"/>
                          </a:solidFill>
                          <a:latin typeface="Noto Sans"/>
                          <a:cs typeface="Noto Sans"/>
                        </a:rPr>
                        <a:t>degree </a:t>
                      </a:r>
                      <a:r>
                        <a:rPr sz="1000" spc="-10" dirty="0">
                          <a:solidFill>
                            <a:srgbClr val="4A4B4C"/>
                          </a:solidFill>
                          <a:latin typeface="Noto Sans"/>
                          <a:cs typeface="Noto Sans"/>
                        </a:rPr>
                        <a:t>that the </a:t>
                      </a:r>
                      <a:r>
                        <a:rPr sz="1000" spc="-20" dirty="0">
                          <a:solidFill>
                            <a:srgbClr val="4A4B4C"/>
                          </a:solidFill>
                          <a:latin typeface="Noto Sans"/>
                          <a:cs typeface="Noto Sans"/>
                        </a:rPr>
                        <a:t>resulting  agreement</a:t>
                      </a:r>
                      <a:r>
                        <a:rPr sz="1000" spc="-30" dirty="0">
                          <a:solidFill>
                            <a:srgbClr val="4A4B4C"/>
                          </a:solidFill>
                          <a:latin typeface="Noto Sans"/>
                          <a:cs typeface="Noto Sans"/>
                        </a:rPr>
                        <a:t> </a:t>
                      </a:r>
                      <a:r>
                        <a:rPr sz="1000" spc="-10" dirty="0">
                          <a:solidFill>
                            <a:srgbClr val="4A4B4C"/>
                          </a:solidFill>
                          <a:latin typeface="Noto Sans"/>
                          <a:cs typeface="Noto Sans"/>
                        </a:rPr>
                        <a:t>“shocks</a:t>
                      </a:r>
                      <a:r>
                        <a:rPr sz="1000" spc="-25" dirty="0">
                          <a:solidFill>
                            <a:srgbClr val="4A4B4C"/>
                          </a:solidFill>
                          <a:latin typeface="Noto Sans"/>
                          <a:cs typeface="Noto Sans"/>
                        </a:rPr>
                        <a:t> </a:t>
                      </a:r>
                      <a:r>
                        <a:rPr sz="1000" spc="-10" dirty="0">
                          <a:solidFill>
                            <a:srgbClr val="4A4B4C"/>
                          </a:solidFill>
                          <a:latin typeface="Noto Sans"/>
                          <a:cs typeface="Noto Sans"/>
                        </a:rPr>
                        <a:t>the</a:t>
                      </a:r>
                      <a:r>
                        <a:rPr sz="1000" spc="-25" dirty="0">
                          <a:solidFill>
                            <a:srgbClr val="4A4B4C"/>
                          </a:solidFill>
                          <a:latin typeface="Noto Sans"/>
                          <a:cs typeface="Noto Sans"/>
                        </a:rPr>
                        <a:t> </a:t>
                      </a:r>
                      <a:r>
                        <a:rPr sz="1000" spc="-10" dirty="0">
                          <a:solidFill>
                            <a:srgbClr val="4A4B4C"/>
                          </a:solidFill>
                          <a:latin typeface="Noto Sans"/>
                          <a:cs typeface="Noto Sans"/>
                        </a:rPr>
                        <a:t>conscience”</a:t>
                      </a:r>
                      <a:r>
                        <a:rPr sz="1000" spc="-30" dirty="0">
                          <a:solidFill>
                            <a:srgbClr val="4A4B4C"/>
                          </a:solidFill>
                          <a:latin typeface="Noto Sans"/>
                          <a:cs typeface="Noto Sans"/>
                        </a:rPr>
                        <a:t> </a:t>
                      </a:r>
                      <a:r>
                        <a:rPr sz="1000" spc="-10" dirty="0">
                          <a:solidFill>
                            <a:srgbClr val="4A4B4C"/>
                          </a:solidFill>
                          <a:latin typeface="Noto Sans"/>
                          <a:cs typeface="Noto Sans"/>
                        </a:rPr>
                        <a:t>and</a:t>
                      </a:r>
                      <a:r>
                        <a:rPr sz="1000" spc="-25" dirty="0">
                          <a:solidFill>
                            <a:srgbClr val="4A4B4C"/>
                          </a:solidFill>
                          <a:latin typeface="Noto Sans"/>
                          <a:cs typeface="Noto Sans"/>
                        </a:rPr>
                        <a:t> </a:t>
                      </a:r>
                      <a:r>
                        <a:rPr sz="1000" spc="-5" dirty="0">
                          <a:solidFill>
                            <a:srgbClr val="4A4B4C"/>
                          </a:solidFill>
                          <a:latin typeface="Noto Sans"/>
                          <a:cs typeface="Noto Sans"/>
                        </a:rPr>
                        <a:t>violates</a:t>
                      </a:r>
                      <a:r>
                        <a:rPr sz="1000" spc="-25" dirty="0">
                          <a:solidFill>
                            <a:srgbClr val="4A4B4C"/>
                          </a:solidFill>
                          <a:latin typeface="Noto Sans"/>
                          <a:cs typeface="Noto Sans"/>
                        </a:rPr>
                        <a:t> </a:t>
                      </a:r>
                      <a:r>
                        <a:rPr sz="1000" spc="-10" dirty="0">
                          <a:solidFill>
                            <a:srgbClr val="4A4B4C"/>
                          </a:solidFill>
                          <a:latin typeface="Noto Sans"/>
                          <a:cs typeface="Noto Sans"/>
                        </a:rPr>
                        <a:t>accepted</a:t>
                      </a:r>
                      <a:r>
                        <a:rPr sz="1000" spc="-30" dirty="0">
                          <a:solidFill>
                            <a:srgbClr val="4A4B4C"/>
                          </a:solidFill>
                          <a:latin typeface="Noto Sans"/>
                          <a:cs typeface="Noto Sans"/>
                        </a:rPr>
                        <a:t> </a:t>
                      </a:r>
                      <a:r>
                        <a:rPr sz="1000" spc="-20" dirty="0">
                          <a:solidFill>
                            <a:srgbClr val="4A4B4C"/>
                          </a:solidFill>
                          <a:latin typeface="Noto Sans"/>
                          <a:cs typeface="Noto Sans"/>
                        </a:rPr>
                        <a:t>legal</a:t>
                      </a:r>
                      <a:r>
                        <a:rPr sz="1000" spc="-25" dirty="0">
                          <a:solidFill>
                            <a:srgbClr val="4A4B4C"/>
                          </a:solidFill>
                          <a:latin typeface="Noto Sans"/>
                          <a:cs typeface="Noto Sans"/>
                        </a:rPr>
                        <a:t> </a:t>
                      </a:r>
                      <a:r>
                        <a:rPr sz="1000" spc="-10" dirty="0">
                          <a:solidFill>
                            <a:srgbClr val="4A4B4C"/>
                          </a:solidFill>
                          <a:latin typeface="Noto Sans"/>
                          <a:cs typeface="Noto Sans"/>
                        </a:rPr>
                        <a:t>and</a:t>
                      </a:r>
                      <a:r>
                        <a:rPr sz="1000" spc="-25" dirty="0">
                          <a:solidFill>
                            <a:srgbClr val="4A4B4C"/>
                          </a:solidFill>
                          <a:latin typeface="Noto Sans"/>
                          <a:cs typeface="Noto Sans"/>
                        </a:rPr>
                        <a:t> </a:t>
                      </a:r>
                      <a:r>
                        <a:rPr sz="1000" spc="-10" dirty="0">
                          <a:solidFill>
                            <a:srgbClr val="4A4B4C"/>
                          </a:solidFill>
                          <a:latin typeface="Noto Sans"/>
                          <a:cs typeface="Noto Sans"/>
                        </a:rPr>
                        <a:t>cultural</a:t>
                      </a:r>
                      <a:r>
                        <a:rPr sz="1000" spc="-30" dirty="0">
                          <a:solidFill>
                            <a:srgbClr val="4A4B4C"/>
                          </a:solidFill>
                          <a:latin typeface="Noto Sans"/>
                          <a:cs typeface="Noto Sans"/>
                        </a:rPr>
                        <a:t> </a:t>
                      </a:r>
                      <a:r>
                        <a:rPr sz="1000" spc="-5" dirty="0">
                          <a:solidFill>
                            <a:srgbClr val="4A4B4C"/>
                          </a:solidFill>
                          <a:latin typeface="Noto Sans"/>
                          <a:cs typeface="Noto Sans"/>
                        </a:rPr>
                        <a:t>norms</a:t>
                      </a:r>
                      <a:r>
                        <a:rPr sz="1000" spc="-25" dirty="0">
                          <a:solidFill>
                            <a:srgbClr val="4A4B4C"/>
                          </a:solidFill>
                          <a:latin typeface="Noto Sans"/>
                          <a:cs typeface="Noto Sans"/>
                        </a:rPr>
                        <a:t> </a:t>
                      </a:r>
                      <a:r>
                        <a:rPr sz="1000" spc="-5" dirty="0">
                          <a:solidFill>
                            <a:srgbClr val="4A4B4C"/>
                          </a:solidFill>
                          <a:latin typeface="Noto Sans"/>
                          <a:cs typeface="Noto Sans"/>
                        </a:rPr>
                        <a:t>of</a:t>
                      </a:r>
                      <a:r>
                        <a:rPr sz="1000" spc="-25" dirty="0">
                          <a:solidFill>
                            <a:srgbClr val="4A4B4C"/>
                          </a:solidFill>
                          <a:latin typeface="Noto Sans"/>
                          <a:cs typeface="Noto Sans"/>
                        </a:rPr>
                        <a:t> </a:t>
                      </a:r>
                      <a:r>
                        <a:rPr sz="1000" spc="-5" dirty="0">
                          <a:solidFill>
                            <a:srgbClr val="4A4B4C"/>
                          </a:solidFill>
                          <a:latin typeface="Noto Sans"/>
                          <a:cs typeface="Noto Sans"/>
                        </a:rPr>
                        <a:t>fairness.</a:t>
                      </a:r>
                      <a:endParaRPr sz="1000">
                        <a:latin typeface="Noto Sans"/>
                        <a:cs typeface="Noto Sans"/>
                      </a:endParaRPr>
                    </a:p>
                    <a:p>
                      <a:pPr>
                        <a:lnSpc>
                          <a:spcPct val="100000"/>
                        </a:lnSpc>
                        <a:spcBef>
                          <a:spcPts val="50"/>
                        </a:spcBef>
                        <a:buClr>
                          <a:srgbClr val="4A4B4C"/>
                        </a:buClr>
                        <a:buFont typeface="Noto Sans"/>
                        <a:buChar char="•"/>
                      </a:pPr>
                      <a:endParaRPr sz="1000">
                        <a:latin typeface="Times New Roman"/>
                        <a:cs typeface="Times New Roman"/>
                      </a:endParaRPr>
                    </a:p>
                    <a:p>
                      <a:pPr marL="395605" marR="208279" indent="-180340" algn="just">
                        <a:lnSpc>
                          <a:spcPct val="100000"/>
                        </a:lnSpc>
                        <a:buSzPct val="120000"/>
                        <a:buChar char="•"/>
                        <a:tabLst>
                          <a:tab pos="396240" algn="l"/>
                        </a:tabLst>
                      </a:pPr>
                      <a:r>
                        <a:rPr sz="1000" spc="-5" dirty="0">
                          <a:solidFill>
                            <a:srgbClr val="4A4B4C"/>
                          </a:solidFill>
                          <a:latin typeface="Noto Sans"/>
                          <a:cs typeface="Noto Sans"/>
                        </a:rPr>
                        <a:t>Mediators </a:t>
                      </a:r>
                      <a:r>
                        <a:rPr sz="1000" spc="-10" dirty="0">
                          <a:solidFill>
                            <a:srgbClr val="4A4B4C"/>
                          </a:solidFill>
                          <a:latin typeface="Noto Sans"/>
                          <a:cs typeface="Noto Sans"/>
                        </a:rPr>
                        <a:t>will, at the conclusion </a:t>
                      </a:r>
                      <a:r>
                        <a:rPr sz="1000" spc="-5" dirty="0">
                          <a:solidFill>
                            <a:srgbClr val="4A4B4C"/>
                          </a:solidFill>
                          <a:latin typeface="Noto Sans"/>
                          <a:cs typeface="Noto Sans"/>
                        </a:rPr>
                        <a:t>of a </a:t>
                      </a:r>
                      <a:r>
                        <a:rPr sz="1000" spc="-15" dirty="0">
                          <a:solidFill>
                            <a:srgbClr val="4A4B4C"/>
                          </a:solidFill>
                          <a:latin typeface="Noto Sans"/>
                          <a:cs typeface="Noto Sans"/>
                        </a:rPr>
                        <a:t>mediation, </a:t>
                      </a:r>
                      <a:r>
                        <a:rPr sz="1000" spc="-10" dirty="0">
                          <a:solidFill>
                            <a:srgbClr val="4A4B4C"/>
                          </a:solidFill>
                          <a:latin typeface="Noto Sans"/>
                          <a:cs typeface="Noto Sans"/>
                        </a:rPr>
                        <a:t>invite the </a:t>
                      </a:r>
                      <a:r>
                        <a:rPr sz="1000" spc="-5" dirty="0">
                          <a:solidFill>
                            <a:srgbClr val="4A4B4C"/>
                          </a:solidFill>
                          <a:latin typeface="Noto Sans"/>
                          <a:cs typeface="Noto Sans"/>
                        </a:rPr>
                        <a:t>parties </a:t>
                      </a:r>
                      <a:r>
                        <a:rPr sz="1000" spc="-10" dirty="0">
                          <a:solidFill>
                            <a:srgbClr val="4A4B4C"/>
                          </a:solidFill>
                          <a:latin typeface="Noto Sans"/>
                          <a:cs typeface="Noto Sans"/>
                        </a:rPr>
                        <a:t>and advisers and any co-  mediators </a:t>
                      </a:r>
                      <a:r>
                        <a:rPr sz="1000" spc="-5" dirty="0">
                          <a:solidFill>
                            <a:srgbClr val="4A4B4C"/>
                          </a:solidFill>
                          <a:latin typeface="Noto Sans"/>
                          <a:cs typeface="Noto Sans"/>
                        </a:rPr>
                        <a:t>or </a:t>
                      </a:r>
                      <a:r>
                        <a:rPr sz="1000" spc="-10" dirty="0">
                          <a:solidFill>
                            <a:srgbClr val="4A4B4C"/>
                          </a:solidFill>
                          <a:latin typeface="Noto Sans"/>
                          <a:cs typeface="Noto Sans"/>
                        </a:rPr>
                        <a:t>assistant </a:t>
                      </a:r>
                      <a:r>
                        <a:rPr sz="1000" spc="-15" dirty="0">
                          <a:solidFill>
                            <a:srgbClr val="4A4B4C"/>
                          </a:solidFill>
                          <a:latin typeface="Noto Sans"/>
                          <a:cs typeface="Noto Sans"/>
                        </a:rPr>
                        <a:t>mediators, </a:t>
                      </a:r>
                      <a:r>
                        <a:rPr sz="1000" spc="-10" dirty="0">
                          <a:solidFill>
                            <a:srgbClr val="4A4B4C"/>
                          </a:solidFill>
                          <a:latin typeface="Noto Sans"/>
                          <a:cs typeface="Noto Sans"/>
                        </a:rPr>
                        <a:t>to </a:t>
                      </a:r>
                      <a:r>
                        <a:rPr sz="1000" spc="-5" dirty="0">
                          <a:solidFill>
                            <a:srgbClr val="4A4B4C"/>
                          </a:solidFill>
                          <a:latin typeface="Noto Sans"/>
                          <a:cs typeface="Noto Sans"/>
                        </a:rPr>
                        <a:t>provide a feedback </a:t>
                      </a:r>
                      <a:r>
                        <a:rPr sz="1000" spc="-10" dirty="0">
                          <a:solidFill>
                            <a:srgbClr val="4A4B4C"/>
                          </a:solidFill>
                          <a:latin typeface="Noto Sans"/>
                          <a:cs typeface="Noto Sans"/>
                        </a:rPr>
                        <a:t>and reflect </a:t>
                      </a:r>
                      <a:r>
                        <a:rPr sz="1000" spc="-5" dirty="0">
                          <a:solidFill>
                            <a:srgbClr val="4A4B4C"/>
                          </a:solidFill>
                          <a:latin typeface="Noto Sans"/>
                          <a:cs typeface="Noto Sans"/>
                        </a:rPr>
                        <a:t>upon </a:t>
                      </a:r>
                      <a:r>
                        <a:rPr sz="1000" spc="-10" dirty="0">
                          <a:solidFill>
                            <a:srgbClr val="4A4B4C"/>
                          </a:solidFill>
                          <a:latin typeface="Noto Sans"/>
                          <a:cs typeface="Noto Sans"/>
                        </a:rPr>
                        <a:t>mediation</a:t>
                      </a:r>
                      <a:r>
                        <a:rPr sz="1000" spc="95" dirty="0">
                          <a:solidFill>
                            <a:srgbClr val="4A4B4C"/>
                          </a:solidFill>
                          <a:latin typeface="Noto Sans"/>
                          <a:cs typeface="Noto Sans"/>
                        </a:rPr>
                        <a:t> </a:t>
                      </a:r>
                      <a:r>
                        <a:rPr sz="1000" spc="-5" dirty="0">
                          <a:solidFill>
                            <a:srgbClr val="4A4B4C"/>
                          </a:solidFill>
                          <a:latin typeface="Noto Sans"/>
                          <a:cs typeface="Noto Sans"/>
                        </a:rPr>
                        <a:t>process.</a:t>
                      </a:r>
                      <a:endParaRPr sz="1000">
                        <a:latin typeface="Noto Sans"/>
                        <a:cs typeface="Noto Sans"/>
                      </a:endParaRPr>
                    </a:p>
                  </a:txBody>
                  <a:tcPr marL="0" marR="0" marT="3175" marB="0">
                    <a:solidFill>
                      <a:srgbClr val="FAEF61"/>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5603240" cy="689932"/>
          </a:xfrm>
          <a:prstGeom prst="rect">
            <a:avLst/>
          </a:prstGeom>
        </p:spPr>
        <p:txBody>
          <a:bodyPr vert="horz" wrap="square" lIns="0" tIns="12700" rIns="0" bIns="0" rtlCol="0">
            <a:spAutoFit/>
          </a:bodyPr>
          <a:lstStyle/>
          <a:p>
            <a:pPr marL="12700">
              <a:lnSpc>
                <a:spcPct val="100000"/>
              </a:lnSpc>
              <a:spcBef>
                <a:spcPts val="100"/>
              </a:spcBef>
            </a:pPr>
            <a:r>
              <a:rPr sz="2200" b="1" spc="145" dirty="0" err="1">
                <a:solidFill>
                  <a:srgbClr val="4A4B4C"/>
                </a:solidFill>
                <a:latin typeface="Arial"/>
                <a:cs typeface="Arial"/>
              </a:rPr>
              <a:t>Δι</a:t>
            </a:r>
            <a:r>
              <a:rPr sz="2200" b="1" spc="145" dirty="0">
                <a:solidFill>
                  <a:srgbClr val="4A4B4C"/>
                </a:solidFill>
                <a:latin typeface="Arial"/>
                <a:cs typeface="Arial"/>
              </a:rPr>
              <a:t>απολιτσμικη </a:t>
            </a:r>
            <a:r>
              <a:rPr lang="el-GR" sz="2200" b="1" spc="165" dirty="0" err="1">
                <a:solidFill>
                  <a:srgbClr val="4A4B4C"/>
                </a:solidFill>
                <a:latin typeface="Arial"/>
                <a:cs typeface="Arial"/>
              </a:rPr>
              <a:t>Διαμ</a:t>
            </a:r>
            <a:r>
              <a:rPr sz="2200" b="1" spc="165" dirty="0" err="1">
                <a:solidFill>
                  <a:srgbClr val="4A4B4C"/>
                </a:solidFill>
                <a:latin typeface="Arial"/>
                <a:cs typeface="Arial"/>
              </a:rPr>
              <a:t>εσολ</a:t>
            </a:r>
            <a:r>
              <a:rPr sz="2200" b="1" spc="165" dirty="0">
                <a:solidFill>
                  <a:srgbClr val="4A4B4C"/>
                </a:solidFill>
                <a:latin typeface="Arial"/>
                <a:cs typeface="Arial"/>
              </a:rPr>
              <a:t>αβηση:</a:t>
            </a:r>
            <a:r>
              <a:rPr sz="2200" b="1" spc="114" dirty="0">
                <a:solidFill>
                  <a:srgbClr val="4A4B4C"/>
                </a:solidFill>
                <a:latin typeface="Arial"/>
                <a:cs typeface="Arial"/>
              </a:rPr>
              <a:t> </a:t>
            </a:r>
            <a:r>
              <a:rPr sz="2200" b="1" spc="105" dirty="0">
                <a:solidFill>
                  <a:srgbClr val="4A4B4C"/>
                </a:solidFill>
                <a:latin typeface="Arial"/>
                <a:cs typeface="Arial"/>
              </a:rPr>
              <a:t>Βήματα</a:t>
            </a:r>
            <a:r>
              <a:rPr lang="el-GR" sz="2200" b="1" spc="105" dirty="0">
                <a:solidFill>
                  <a:srgbClr val="4A4B4C"/>
                </a:solidFill>
                <a:latin typeface="Arial"/>
                <a:cs typeface="Arial"/>
              </a:rPr>
              <a:t> Εργασίας</a:t>
            </a:r>
            <a:endParaRPr sz="2200" dirty="0">
              <a:latin typeface="Arial"/>
              <a:cs typeface="Arial"/>
            </a:endParaRPr>
          </a:p>
        </p:txBody>
      </p:sp>
      <p:sp>
        <p:nvSpPr>
          <p:cNvPr id="5" name="TextBox 4">
            <a:extLst>
              <a:ext uri="{FF2B5EF4-FFF2-40B4-BE49-F238E27FC236}">
                <a16:creationId xmlns:a16="http://schemas.microsoft.com/office/drawing/2014/main" id="{C370EBE8-0309-479F-886B-F8692E525CB3}"/>
              </a:ext>
            </a:extLst>
          </p:cNvPr>
          <p:cNvSpPr txBox="1"/>
          <p:nvPr/>
        </p:nvSpPr>
        <p:spPr>
          <a:xfrm>
            <a:off x="349250" y="1917700"/>
            <a:ext cx="6096000" cy="8391913"/>
          </a:xfrm>
          <a:prstGeom prst="rect">
            <a:avLst/>
          </a:prstGeom>
          <a:noFill/>
        </p:spPr>
        <p:txBody>
          <a:bodyPr wrap="square" rtlCol="0">
            <a:spAutoFit/>
          </a:bodyPr>
          <a:lstStyle/>
          <a:p>
            <a:pPr algn="ctr">
              <a:lnSpc>
                <a:spcPct val="107000"/>
              </a:lnSpc>
              <a:spcAft>
                <a:spcPts val="800"/>
              </a:spcAft>
            </a:pPr>
            <a:r>
              <a:rPr lang="el-GR" sz="1800" b="1" dirty="0">
                <a:effectLst/>
                <a:latin typeface="Arial" panose="020B0604020202020204" pitchFamily="34" charset="0"/>
                <a:ea typeface="Calibri" panose="020F0502020204030204" pitchFamily="34" charset="0"/>
                <a:cs typeface="Times New Roman" panose="02020603050405020304" pitchFamily="18" charset="0"/>
              </a:rPr>
              <a:t>Τα έξι στάδια της διαμεσολάβησης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1200"/>
              </a:spcBef>
              <a:buFont typeface="+mj-lt"/>
              <a:buAutoNum type="arabicParenR"/>
            </a:pPr>
            <a:r>
              <a:rPr lang="el-GR" sz="1800" b="1" u="sng" dirty="0">
                <a:effectLst/>
                <a:latin typeface="Times New Roman" panose="02020603050405020304" pitchFamily="18" charset="0"/>
                <a:ea typeface="Calibri" panose="020F0502020204030204" pitchFamily="34" charset="0"/>
                <a:cs typeface="Times New Roman" panose="02020603050405020304" pitchFamily="18" charset="0"/>
              </a:rPr>
              <a:t>Προσωπικές Αφηγήσεις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Individual Storytelling</a:t>
            </a:r>
            <a:r>
              <a:rPr lang="el-GR" sz="1800" b="1" u="sng"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Bef>
                <a:spcPts val="1200"/>
              </a:spcBef>
            </a:pP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Εισαγωγικές παρατηρήσεις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Στο στάδιο αυτό καθορίζονται οι βασικοί </a:t>
            </a:r>
            <a:r>
              <a:rPr lang="el-GR" sz="1800" u="sng" dirty="0">
                <a:effectLst/>
                <a:latin typeface="Times New Roman" panose="02020603050405020304" pitchFamily="18" charset="0"/>
                <a:ea typeface="Calibri" panose="020F0502020204030204" pitchFamily="34" charset="0"/>
                <a:cs typeface="Times New Roman" panose="02020603050405020304" pitchFamily="18" charset="0"/>
              </a:rPr>
              <a:t>κανόνες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για τη διαμεσολάβηση (π.χ. εμπιστοσύνη, ασφάλεια, εχεμύθεια κτλ.). Οι βασικοί κανόνες είναι αυτοί που βοηθούν τη διαμεσολάβηση να προχωρήσει ομαλά, σκιαγραφώντας τον ρόλο των συμμετεχόντων και καταδεικνύοντας την ουδετερότητα του διαμεσολαβητή. Στη συνέχεια, ο διαμεσολαβητής καθορίζει το </a:t>
            </a:r>
            <a:r>
              <a:rPr lang="el-GR" sz="1800" u="sng" dirty="0">
                <a:effectLst/>
                <a:latin typeface="Times New Roman" panose="02020603050405020304" pitchFamily="18" charset="0"/>
                <a:ea typeface="Calibri" panose="020F0502020204030204" pitchFamily="34" charset="0"/>
                <a:cs typeface="Times New Roman" panose="02020603050405020304" pitchFamily="18" charset="0"/>
              </a:rPr>
              <a:t>πρωτόκολλο</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ορίζει το </a:t>
            </a:r>
            <a:r>
              <a:rPr lang="el-GR" sz="1800" u="sng" dirty="0">
                <a:effectLst/>
                <a:latin typeface="Times New Roman" panose="02020603050405020304" pitchFamily="18" charset="0"/>
                <a:ea typeface="Calibri" panose="020F0502020204030204" pitchFamily="34" charset="0"/>
                <a:cs typeface="Times New Roman" panose="02020603050405020304" pitchFamily="18" charset="0"/>
              </a:rPr>
              <a:t>χρονικό πλαίσιο</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για τη διαδικασία. Τα μέρη δεν πρέπει να διακόπτουν το ένα το άλλο. ο διαμεσολαβητής δίνει την ευκαιρία σε κάθε μέρος να μοιραστεί πλήρως την πλευρά του. Ο διαμεσολαβητής συνοψίζει τα ζητήματα της διαμεσολάβησης.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50000"/>
              </a:lnSpc>
              <a:spcBef>
                <a:spcPts val="1200"/>
              </a:spcBef>
            </a:pPr>
            <a:r>
              <a:rPr lang="el-GR" sz="1800" b="1" u="sng" dirty="0">
                <a:solidFill>
                  <a:srgbClr val="000000"/>
                </a:solidFill>
                <a:effectLst/>
                <a:latin typeface="Times New Roman" panose="02020603050405020304" pitchFamily="18" charset="0"/>
                <a:ea typeface="Times New Roman" panose="02020603050405020304" pitchFamily="18" charset="0"/>
              </a:rPr>
              <a:t>2)</a:t>
            </a:r>
            <a:r>
              <a:rPr lang="el-GR" sz="1800" b="1" dirty="0">
                <a:solidFill>
                  <a:srgbClr val="000000"/>
                </a:solidFill>
                <a:effectLst/>
                <a:latin typeface="Times New Roman" panose="02020603050405020304" pitchFamily="18" charset="0"/>
                <a:ea typeface="Times New Roman" panose="02020603050405020304" pitchFamily="18" charset="0"/>
              </a:rPr>
              <a:t>     </a:t>
            </a:r>
            <a:r>
              <a:rPr lang="el-GR" sz="1800" b="1" u="sng" dirty="0">
                <a:solidFill>
                  <a:srgbClr val="000000"/>
                </a:solidFill>
                <a:effectLst/>
                <a:latin typeface="Times New Roman" panose="02020603050405020304" pitchFamily="18" charset="0"/>
                <a:ea typeface="Times New Roman" panose="02020603050405020304" pitchFamily="18" charset="0"/>
              </a:rPr>
              <a:t>Κοινές Αφηγήσεις (</a:t>
            </a:r>
            <a:r>
              <a:rPr lang="en-US" sz="1800" b="1" u="sng" dirty="0">
                <a:solidFill>
                  <a:srgbClr val="000000"/>
                </a:solidFill>
                <a:effectLst/>
                <a:latin typeface="Times New Roman" panose="02020603050405020304" pitchFamily="18" charset="0"/>
                <a:ea typeface="Times New Roman" panose="02020603050405020304" pitchFamily="18" charset="0"/>
              </a:rPr>
              <a:t>Joint Storytelling</a:t>
            </a:r>
            <a:r>
              <a:rPr lang="el-GR" sz="1800" b="1" u="sng" dirty="0">
                <a:solidFill>
                  <a:srgbClr val="000000"/>
                </a:solidFill>
                <a:effectLst/>
                <a:latin typeface="Times New Roman" panose="02020603050405020304" pitchFamily="18"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pPr marL="457200">
              <a:lnSpc>
                <a:spcPct val="150000"/>
              </a:lnSpc>
            </a:pP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Δήλωση του προβλήματος από τα συμβαλλόμενα μέρη</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b="1" dirty="0">
                <a:solidFill>
                  <a:srgbClr val="44444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Μετά την εισαγωγική δήλωση, ο διαμεσολαβητής δίνει σε κάθε συμμετέχοντα την ευκαιρία να πει </a:t>
            </a:r>
            <a:r>
              <a:rPr lang="el-GR" sz="1800" u="sng" dirty="0">
                <a:effectLst/>
                <a:latin typeface="Times New Roman" panose="02020603050405020304" pitchFamily="18" charset="0"/>
                <a:ea typeface="Calibri" panose="020F0502020204030204" pitchFamily="34" charset="0"/>
                <a:cs typeface="Times New Roman" panose="02020603050405020304" pitchFamily="18" charset="0"/>
              </a:rPr>
              <a:t>την ιστορία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του χωρίς διακοπή. Στο στάδιο αυτό, ο διαμεσολαβητής προσπαθεί να αποκτήσει μία αρχική εικόνα για τα πρόβλημα της διαμεσολάβησης.</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dirty="0"/>
          </a:p>
        </p:txBody>
      </p:sp>
    </p:spTree>
    <p:extLst>
      <p:ext uri="{BB962C8B-B14F-4D97-AF65-F5344CB8AC3E}">
        <p14:creationId xmlns:p14="http://schemas.microsoft.com/office/powerpoint/2010/main" val="41423024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5603240" cy="689932"/>
          </a:xfrm>
          <a:prstGeom prst="rect">
            <a:avLst/>
          </a:prstGeom>
        </p:spPr>
        <p:txBody>
          <a:bodyPr vert="horz" wrap="square" lIns="0" tIns="12700" rIns="0" bIns="0" rtlCol="0">
            <a:spAutoFit/>
          </a:bodyPr>
          <a:lstStyle/>
          <a:p>
            <a:pPr marL="12700">
              <a:lnSpc>
                <a:spcPct val="100000"/>
              </a:lnSpc>
              <a:spcBef>
                <a:spcPts val="100"/>
              </a:spcBef>
            </a:pPr>
            <a:r>
              <a:rPr sz="2200" b="1" spc="145" dirty="0" err="1">
                <a:solidFill>
                  <a:srgbClr val="4A4B4C"/>
                </a:solidFill>
                <a:latin typeface="Arial"/>
                <a:cs typeface="Arial"/>
              </a:rPr>
              <a:t>Δι</a:t>
            </a:r>
            <a:r>
              <a:rPr sz="2200" b="1" spc="145" dirty="0">
                <a:solidFill>
                  <a:srgbClr val="4A4B4C"/>
                </a:solidFill>
                <a:latin typeface="Arial"/>
                <a:cs typeface="Arial"/>
              </a:rPr>
              <a:t>απολιτσμικη </a:t>
            </a:r>
            <a:r>
              <a:rPr lang="el-GR" sz="2200" b="1" spc="165" dirty="0" err="1">
                <a:solidFill>
                  <a:srgbClr val="4A4B4C"/>
                </a:solidFill>
                <a:latin typeface="Arial"/>
                <a:cs typeface="Arial"/>
              </a:rPr>
              <a:t>Διαμ</a:t>
            </a:r>
            <a:r>
              <a:rPr sz="2200" b="1" spc="165" dirty="0" err="1">
                <a:solidFill>
                  <a:srgbClr val="4A4B4C"/>
                </a:solidFill>
                <a:latin typeface="Arial"/>
                <a:cs typeface="Arial"/>
              </a:rPr>
              <a:t>εσολ</a:t>
            </a:r>
            <a:r>
              <a:rPr sz="2200" b="1" spc="165" dirty="0">
                <a:solidFill>
                  <a:srgbClr val="4A4B4C"/>
                </a:solidFill>
                <a:latin typeface="Arial"/>
                <a:cs typeface="Arial"/>
              </a:rPr>
              <a:t>αβηση:</a:t>
            </a:r>
            <a:r>
              <a:rPr sz="2200" b="1" spc="114" dirty="0">
                <a:solidFill>
                  <a:srgbClr val="4A4B4C"/>
                </a:solidFill>
                <a:latin typeface="Arial"/>
                <a:cs typeface="Arial"/>
              </a:rPr>
              <a:t> </a:t>
            </a:r>
            <a:r>
              <a:rPr sz="2200" b="1" spc="105" dirty="0">
                <a:solidFill>
                  <a:srgbClr val="4A4B4C"/>
                </a:solidFill>
                <a:latin typeface="Arial"/>
                <a:cs typeface="Arial"/>
              </a:rPr>
              <a:t>Βήματα</a:t>
            </a:r>
            <a:r>
              <a:rPr lang="el-GR" sz="2200" b="1" spc="105" dirty="0">
                <a:solidFill>
                  <a:srgbClr val="4A4B4C"/>
                </a:solidFill>
                <a:latin typeface="Arial"/>
                <a:cs typeface="Arial"/>
              </a:rPr>
              <a:t> Εργασίας</a:t>
            </a:r>
            <a:endParaRPr sz="2200" dirty="0">
              <a:latin typeface="Arial"/>
              <a:cs typeface="Arial"/>
            </a:endParaRPr>
          </a:p>
        </p:txBody>
      </p:sp>
      <p:sp>
        <p:nvSpPr>
          <p:cNvPr id="5" name="TextBox 4">
            <a:extLst>
              <a:ext uri="{FF2B5EF4-FFF2-40B4-BE49-F238E27FC236}">
                <a16:creationId xmlns:a16="http://schemas.microsoft.com/office/drawing/2014/main" id="{C370EBE8-0309-479F-886B-F8692E525CB3}"/>
              </a:ext>
            </a:extLst>
          </p:cNvPr>
          <p:cNvSpPr txBox="1"/>
          <p:nvPr/>
        </p:nvSpPr>
        <p:spPr>
          <a:xfrm>
            <a:off x="730250" y="2070100"/>
            <a:ext cx="6096000" cy="7288277"/>
          </a:xfrm>
          <a:prstGeom prst="rect">
            <a:avLst/>
          </a:prstGeom>
          <a:noFill/>
        </p:spPr>
        <p:txBody>
          <a:bodyPr wrap="square" rtlCol="0">
            <a:spAutoFit/>
          </a:bodyPr>
          <a:lstStyle/>
          <a:p>
            <a:pPr algn="ctr">
              <a:lnSpc>
                <a:spcPct val="107000"/>
              </a:lnSpc>
              <a:spcAft>
                <a:spcPts val="800"/>
              </a:spcAft>
            </a:pPr>
            <a:r>
              <a:rPr lang="el-GR" sz="1800" b="1" dirty="0">
                <a:effectLst/>
                <a:latin typeface="Arial" panose="020B0604020202020204" pitchFamily="34" charset="0"/>
                <a:ea typeface="Calibri" panose="020F0502020204030204" pitchFamily="34" charset="0"/>
                <a:cs typeface="Times New Roman" panose="02020603050405020304" pitchFamily="18" charset="0"/>
              </a:rPr>
              <a:t>Τα έξι στάδια της διαμεσολάβησης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l-GR" sz="1800" b="1" u="sng" dirty="0">
                <a:effectLst/>
                <a:latin typeface="Times New Roman" panose="02020603050405020304" pitchFamily="18" charset="0"/>
                <a:ea typeface="Calibri" panose="020F0502020204030204" pitchFamily="34" charset="0"/>
                <a:cs typeface="Times New Roman" panose="02020603050405020304" pitchFamily="18" charset="0"/>
              </a:rPr>
              <a:t>3)</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b="1" u="sng" dirty="0">
                <a:effectLst/>
                <a:latin typeface="Times New Roman" panose="02020603050405020304" pitchFamily="18" charset="0"/>
                <a:ea typeface="Calibri" panose="020F0502020204030204" pitchFamily="34" charset="0"/>
                <a:cs typeface="Times New Roman" panose="02020603050405020304" pitchFamily="18" charset="0"/>
              </a:rPr>
              <a:t>Πλαισιώνοντας τα θέματα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Framing the issues</a:t>
            </a:r>
            <a:r>
              <a:rPr lang="el-GR" sz="1800" b="1" u="sng"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Συλλογή πληροφοριών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διαμεσολαβητής θέτει στα μέρη </a:t>
            </a:r>
            <a:r>
              <a:rPr lang="el-GR" sz="1800" u="sng" dirty="0">
                <a:effectLst/>
                <a:latin typeface="Times New Roman" panose="02020603050405020304" pitchFamily="18" charset="0"/>
                <a:ea typeface="Calibri" panose="020F0502020204030204" pitchFamily="34" charset="0"/>
                <a:cs typeface="Times New Roman" panose="02020603050405020304" pitchFamily="18" charset="0"/>
              </a:rPr>
              <a:t>ανοιχτές ερωτήσεις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για να εντοπίσει τα ουσιαστικά </a:t>
            </a:r>
            <a:r>
              <a:rPr lang="el-GR" sz="1800" u="sng" dirty="0">
                <a:effectLst/>
                <a:latin typeface="Times New Roman" panose="02020603050405020304" pitchFamily="18" charset="0"/>
                <a:ea typeface="Calibri" panose="020F0502020204030204" pitchFamily="34" charset="0"/>
                <a:cs typeface="Times New Roman" panose="02020603050405020304" pitchFamily="18" charset="0"/>
              </a:rPr>
              <a:t>προβλήματα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τα </a:t>
            </a:r>
            <a:r>
              <a:rPr lang="el-GR" sz="1800" u="sng" dirty="0">
                <a:effectLst/>
                <a:latin typeface="Times New Roman" panose="02020603050405020304" pitchFamily="18" charset="0"/>
                <a:ea typeface="Calibri" panose="020F0502020204030204" pitchFamily="34" charset="0"/>
                <a:cs typeface="Times New Roman" panose="02020603050405020304" pitchFamily="18" charset="0"/>
              </a:rPr>
              <a:t>συναισθηματικά εμπόδια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Ο διαμεσολαβητής μπορεί να επαναλαμβάνει τις βασικές ιδέες στα μέρη, και να συνοψίζει συχνά.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l-GR" sz="1800" b="1" u="sng" dirty="0">
                <a:effectLst/>
                <a:latin typeface="Times New Roman" panose="02020603050405020304" pitchFamily="18" charset="0"/>
                <a:ea typeface="Calibri" panose="020F0502020204030204" pitchFamily="34" charset="0"/>
                <a:cs typeface="Times New Roman" panose="02020603050405020304" pitchFamily="18" charset="0"/>
              </a:rPr>
              <a:t>4)</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b="1" u="sng" dirty="0">
                <a:effectLst/>
                <a:latin typeface="Times New Roman" panose="02020603050405020304" pitchFamily="18" charset="0"/>
                <a:ea typeface="Calibri" panose="020F0502020204030204" pitchFamily="34" charset="0"/>
                <a:cs typeface="Times New Roman" panose="02020603050405020304" pitchFamily="18" charset="0"/>
              </a:rPr>
              <a:t>Δημιουργική Επίλυση Προβλημάτων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Creative Problem solving</a:t>
            </a:r>
            <a:r>
              <a:rPr lang="el-GR" sz="1800" b="1" u="sng"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Αναγνώριση Προβλήματος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διαμεσολαβητής προσπαθεί να βρει </a:t>
            </a:r>
            <a:r>
              <a:rPr lang="el-GR" sz="1800" u="sng" dirty="0">
                <a:effectLst/>
                <a:latin typeface="Times New Roman" panose="02020603050405020304" pitchFamily="18" charset="0"/>
                <a:ea typeface="Calibri" panose="020F0502020204030204" pitchFamily="34" charset="0"/>
                <a:cs typeface="Times New Roman" panose="02020603050405020304" pitchFamily="18" charset="0"/>
              </a:rPr>
              <a:t>κοινούς στόχους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μεταξύ των μερών. Ο διαμεσολαβητής μπορεί καταλάβει ποια θέματα μπορούν να διευθετηθούν ή  ποια θέματα πρέπει να επιλυθούν πρώτα.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διαμεσολαβητής  πρέπει να μεριμνήσει ιδιαίτερα για να διασφαλίσει ότι όλα τα μέρη έχουν επαρκείς ευκαιρίες να ακουστούν και να συμμετάσχουν στη διαδικασία.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926468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577301" y="1378191"/>
            <a:ext cx="1651000" cy="299720"/>
          </a:xfrm>
          <a:prstGeom prst="rect">
            <a:avLst/>
          </a:prstGeom>
        </p:spPr>
        <p:txBody>
          <a:bodyPr vert="horz" wrap="square" lIns="0" tIns="12700" rIns="0" bIns="0" rtlCol="0">
            <a:spAutoFit/>
          </a:bodyPr>
          <a:lstStyle/>
          <a:p>
            <a:pPr marL="12700">
              <a:lnSpc>
                <a:spcPct val="100000"/>
              </a:lnSpc>
              <a:spcBef>
                <a:spcPts val="100"/>
              </a:spcBef>
            </a:pPr>
            <a:r>
              <a:rPr sz="1800" b="1" spc="-50" dirty="0">
                <a:solidFill>
                  <a:srgbClr val="4A4B4C"/>
                </a:solidFill>
                <a:latin typeface="Noto Sans"/>
                <a:cs typeface="Noto Sans"/>
              </a:rPr>
              <a:t>ΠΕΡΙΕΧΌΜΕΝΑ</a:t>
            </a:r>
            <a:endParaRPr sz="1800">
              <a:latin typeface="Noto Sans"/>
              <a:cs typeface="Noto Sans"/>
            </a:endParaRPr>
          </a:p>
        </p:txBody>
      </p:sp>
      <p:sp>
        <p:nvSpPr>
          <p:cNvPr id="27" name="object 27"/>
          <p:cNvSpPr txBox="1"/>
          <p:nvPr/>
        </p:nvSpPr>
        <p:spPr>
          <a:xfrm>
            <a:off x="1577301" y="2187295"/>
            <a:ext cx="228600" cy="238760"/>
          </a:xfrm>
          <a:prstGeom prst="rect">
            <a:avLst/>
          </a:prstGeom>
        </p:spPr>
        <p:txBody>
          <a:bodyPr vert="horz" wrap="square" lIns="0" tIns="12700" rIns="0" bIns="0" rtlCol="0">
            <a:spAutoFit/>
          </a:bodyPr>
          <a:lstStyle/>
          <a:p>
            <a:pPr marL="12700">
              <a:lnSpc>
                <a:spcPct val="100000"/>
              </a:lnSpc>
              <a:spcBef>
                <a:spcPts val="100"/>
              </a:spcBef>
            </a:pPr>
            <a:r>
              <a:rPr sz="1400" b="1" spc="-5" dirty="0">
                <a:solidFill>
                  <a:srgbClr val="4A4B4C"/>
                </a:solidFill>
                <a:latin typeface="Noto Sans"/>
                <a:cs typeface="Noto Sans"/>
              </a:rPr>
              <a:t>24</a:t>
            </a:r>
            <a:endParaRPr sz="1400">
              <a:latin typeface="Noto Sans"/>
              <a:cs typeface="Noto Sans"/>
            </a:endParaRPr>
          </a:p>
        </p:txBody>
      </p:sp>
      <p:sp>
        <p:nvSpPr>
          <p:cNvPr id="33" name="object 33"/>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3</a:t>
            </a:fld>
            <a:endParaRPr spc="-15" dirty="0"/>
          </a:p>
          <a:p>
            <a:pPr marL="1905" algn="ctr">
              <a:lnSpc>
                <a:spcPct val="100000"/>
              </a:lnSpc>
              <a:spcBef>
                <a:spcPts val="360"/>
              </a:spcBef>
            </a:pPr>
            <a:r>
              <a:rPr b="1" spc="-20" dirty="0">
                <a:latin typeface="Noto Sans"/>
                <a:cs typeface="Noto Sans"/>
              </a:rPr>
              <a:t>Περιεχόμενα</a:t>
            </a:r>
          </a:p>
        </p:txBody>
      </p:sp>
      <p:sp>
        <p:nvSpPr>
          <p:cNvPr id="28" name="object 28"/>
          <p:cNvSpPr txBox="1"/>
          <p:nvPr/>
        </p:nvSpPr>
        <p:spPr>
          <a:xfrm>
            <a:off x="1577301" y="2730855"/>
            <a:ext cx="228600" cy="1346200"/>
          </a:xfrm>
          <a:prstGeom prst="rect">
            <a:avLst/>
          </a:prstGeom>
        </p:spPr>
        <p:txBody>
          <a:bodyPr vert="horz" wrap="square" lIns="0" tIns="129539" rIns="0" bIns="0" rtlCol="0">
            <a:spAutoFit/>
          </a:bodyPr>
          <a:lstStyle/>
          <a:p>
            <a:pPr marL="12700">
              <a:lnSpc>
                <a:spcPct val="100000"/>
              </a:lnSpc>
              <a:spcBef>
                <a:spcPts val="1019"/>
              </a:spcBef>
            </a:pPr>
            <a:r>
              <a:rPr sz="1400" b="1" spc="-5" dirty="0">
                <a:solidFill>
                  <a:srgbClr val="4A4B4C"/>
                </a:solidFill>
                <a:latin typeface="Noto Sans"/>
                <a:cs typeface="Noto Sans"/>
              </a:rPr>
              <a:t>26</a:t>
            </a:r>
            <a:endParaRPr sz="1400">
              <a:latin typeface="Noto Sans"/>
              <a:cs typeface="Noto Sans"/>
            </a:endParaRPr>
          </a:p>
          <a:p>
            <a:pPr marL="12700">
              <a:lnSpc>
                <a:spcPct val="100000"/>
              </a:lnSpc>
              <a:spcBef>
                <a:spcPts val="919"/>
              </a:spcBef>
            </a:pPr>
            <a:r>
              <a:rPr sz="1400" b="1" spc="-5" dirty="0">
                <a:solidFill>
                  <a:srgbClr val="4A4B4C"/>
                </a:solidFill>
                <a:latin typeface="Noto Sans"/>
                <a:cs typeface="Noto Sans"/>
              </a:rPr>
              <a:t>27</a:t>
            </a:r>
            <a:endParaRPr sz="1400">
              <a:latin typeface="Noto Sans"/>
              <a:cs typeface="Noto Sans"/>
            </a:endParaRPr>
          </a:p>
          <a:p>
            <a:pPr marL="12700">
              <a:lnSpc>
                <a:spcPct val="100000"/>
              </a:lnSpc>
              <a:spcBef>
                <a:spcPts val="919"/>
              </a:spcBef>
            </a:pPr>
            <a:r>
              <a:rPr sz="1400" b="1" spc="-5" dirty="0">
                <a:solidFill>
                  <a:srgbClr val="4A4B4C"/>
                </a:solidFill>
                <a:latin typeface="Noto Sans"/>
                <a:cs typeface="Noto Sans"/>
              </a:rPr>
              <a:t>28</a:t>
            </a:r>
            <a:endParaRPr sz="1400">
              <a:latin typeface="Noto Sans"/>
              <a:cs typeface="Noto Sans"/>
            </a:endParaRPr>
          </a:p>
          <a:p>
            <a:pPr marL="12700">
              <a:lnSpc>
                <a:spcPct val="100000"/>
              </a:lnSpc>
              <a:spcBef>
                <a:spcPts val="919"/>
              </a:spcBef>
            </a:pPr>
            <a:r>
              <a:rPr sz="1400" b="1" spc="-5" dirty="0">
                <a:solidFill>
                  <a:srgbClr val="4A4B4C"/>
                </a:solidFill>
                <a:latin typeface="Noto Sans"/>
                <a:cs typeface="Noto Sans"/>
              </a:rPr>
              <a:t>29</a:t>
            </a:r>
            <a:endParaRPr sz="1400">
              <a:latin typeface="Noto Sans"/>
              <a:cs typeface="Noto Sans"/>
            </a:endParaRPr>
          </a:p>
        </p:txBody>
      </p:sp>
      <p:sp>
        <p:nvSpPr>
          <p:cNvPr id="29" name="object 29"/>
          <p:cNvSpPr txBox="1"/>
          <p:nvPr/>
        </p:nvSpPr>
        <p:spPr>
          <a:xfrm>
            <a:off x="1577301" y="4381843"/>
            <a:ext cx="228600" cy="1676400"/>
          </a:xfrm>
          <a:prstGeom prst="rect">
            <a:avLst/>
          </a:prstGeom>
        </p:spPr>
        <p:txBody>
          <a:bodyPr vert="horz" wrap="square" lIns="0" tIns="129540" rIns="0" bIns="0" rtlCol="0">
            <a:spAutoFit/>
          </a:bodyPr>
          <a:lstStyle/>
          <a:p>
            <a:pPr marL="12700">
              <a:lnSpc>
                <a:spcPct val="100000"/>
              </a:lnSpc>
              <a:spcBef>
                <a:spcPts val="1020"/>
              </a:spcBef>
            </a:pPr>
            <a:r>
              <a:rPr sz="1400" b="1" spc="-5" dirty="0">
                <a:solidFill>
                  <a:srgbClr val="4A4B4C"/>
                </a:solidFill>
                <a:latin typeface="Noto Sans"/>
                <a:cs typeface="Noto Sans"/>
              </a:rPr>
              <a:t>30</a:t>
            </a:r>
            <a:endParaRPr sz="1400">
              <a:latin typeface="Noto Sans"/>
              <a:cs typeface="Noto Sans"/>
            </a:endParaRPr>
          </a:p>
          <a:p>
            <a:pPr marL="12700">
              <a:lnSpc>
                <a:spcPct val="100000"/>
              </a:lnSpc>
              <a:spcBef>
                <a:spcPts val="920"/>
              </a:spcBef>
            </a:pPr>
            <a:r>
              <a:rPr sz="1400" b="1" spc="-5" dirty="0">
                <a:solidFill>
                  <a:srgbClr val="4A4B4C"/>
                </a:solidFill>
                <a:latin typeface="Noto Sans"/>
                <a:cs typeface="Noto Sans"/>
              </a:rPr>
              <a:t>31</a:t>
            </a:r>
            <a:endParaRPr sz="1400">
              <a:latin typeface="Noto Sans"/>
              <a:cs typeface="Noto Sans"/>
            </a:endParaRPr>
          </a:p>
          <a:p>
            <a:pPr marL="12700">
              <a:lnSpc>
                <a:spcPct val="100000"/>
              </a:lnSpc>
              <a:spcBef>
                <a:spcPts val="919"/>
              </a:spcBef>
            </a:pPr>
            <a:r>
              <a:rPr sz="1400" b="1" spc="-5" dirty="0">
                <a:solidFill>
                  <a:srgbClr val="4A4B4C"/>
                </a:solidFill>
                <a:latin typeface="Noto Sans"/>
                <a:cs typeface="Noto Sans"/>
              </a:rPr>
              <a:t>32</a:t>
            </a:r>
            <a:endParaRPr sz="1400">
              <a:latin typeface="Noto Sans"/>
              <a:cs typeface="Noto Sans"/>
            </a:endParaRPr>
          </a:p>
          <a:p>
            <a:pPr marL="12700">
              <a:lnSpc>
                <a:spcPct val="100000"/>
              </a:lnSpc>
              <a:spcBef>
                <a:spcPts val="919"/>
              </a:spcBef>
            </a:pPr>
            <a:r>
              <a:rPr sz="1400" b="1" spc="-5" dirty="0">
                <a:solidFill>
                  <a:srgbClr val="4A4B4C"/>
                </a:solidFill>
                <a:latin typeface="Noto Sans"/>
                <a:cs typeface="Noto Sans"/>
              </a:rPr>
              <a:t>33</a:t>
            </a:r>
            <a:endParaRPr sz="1400">
              <a:latin typeface="Noto Sans"/>
              <a:cs typeface="Noto Sans"/>
            </a:endParaRPr>
          </a:p>
          <a:p>
            <a:pPr marL="12700">
              <a:lnSpc>
                <a:spcPct val="100000"/>
              </a:lnSpc>
              <a:spcBef>
                <a:spcPts val="920"/>
              </a:spcBef>
            </a:pPr>
            <a:r>
              <a:rPr sz="1400" b="1" spc="-5" dirty="0">
                <a:solidFill>
                  <a:srgbClr val="4A4B4C"/>
                </a:solidFill>
                <a:latin typeface="Noto Sans"/>
                <a:cs typeface="Noto Sans"/>
              </a:rPr>
              <a:t>34</a:t>
            </a:r>
            <a:endParaRPr sz="1400">
              <a:latin typeface="Noto Sans"/>
              <a:cs typeface="Noto Sans"/>
            </a:endParaRPr>
          </a:p>
        </p:txBody>
      </p:sp>
      <p:sp>
        <p:nvSpPr>
          <p:cNvPr id="31" name="object 31"/>
          <p:cNvSpPr txBox="1"/>
          <p:nvPr/>
        </p:nvSpPr>
        <p:spPr>
          <a:xfrm>
            <a:off x="2291295" y="2070455"/>
            <a:ext cx="4548505" cy="3982436"/>
          </a:xfrm>
          <a:prstGeom prst="rect">
            <a:avLst/>
          </a:prstGeom>
        </p:spPr>
        <p:txBody>
          <a:bodyPr vert="horz" wrap="square" lIns="0" tIns="129539" rIns="0" bIns="0" rtlCol="0">
            <a:spAutoFit/>
          </a:bodyPr>
          <a:lstStyle/>
          <a:p>
            <a:pPr marL="12700">
              <a:lnSpc>
                <a:spcPct val="100000"/>
              </a:lnSpc>
              <a:spcBef>
                <a:spcPts val="1019"/>
              </a:spcBef>
            </a:pPr>
            <a:r>
              <a:rPr sz="1400" dirty="0">
                <a:solidFill>
                  <a:srgbClr val="4A4B4C"/>
                </a:solidFill>
                <a:latin typeface="Noto Sans"/>
                <a:cs typeface="Noto Sans"/>
              </a:rPr>
              <a:t>— </a:t>
            </a:r>
            <a:r>
              <a:rPr sz="1400" spc="-5" dirty="0">
                <a:solidFill>
                  <a:srgbClr val="4A4B4C"/>
                </a:solidFill>
                <a:latin typeface="Noto Sans"/>
                <a:cs typeface="Noto Sans"/>
              </a:rPr>
              <a:t>ΜΕΡΟΣ </a:t>
            </a:r>
            <a:r>
              <a:rPr sz="1400" spc="-10" dirty="0">
                <a:solidFill>
                  <a:srgbClr val="4A4B4C"/>
                </a:solidFill>
                <a:latin typeface="Noto Sans"/>
                <a:cs typeface="Noto Sans"/>
              </a:rPr>
              <a:t>Γ: </a:t>
            </a:r>
            <a:r>
              <a:rPr sz="1400" spc="-25" dirty="0">
                <a:solidFill>
                  <a:srgbClr val="4A4B4C"/>
                </a:solidFill>
                <a:latin typeface="Noto Sans"/>
                <a:cs typeface="Noto Sans"/>
              </a:rPr>
              <a:t>ΔΙΑΠΟΛΙΤΣΜΙΚΗ</a:t>
            </a:r>
            <a:r>
              <a:rPr sz="1400" dirty="0">
                <a:solidFill>
                  <a:srgbClr val="4A4B4C"/>
                </a:solidFill>
                <a:latin typeface="Noto Sans"/>
                <a:cs typeface="Noto Sans"/>
              </a:rPr>
              <a:t> </a:t>
            </a:r>
            <a:r>
              <a:rPr lang="el-GR" sz="1400" dirty="0">
                <a:solidFill>
                  <a:srgbClr val="4A4B4C"/>
                </a:solidFill>
                <a:latin typeface="Noto Sans"/>
                <a:cs typeface="Noto Sans"/>
              </a:rPr>
              <a:t>ΔΙΑ</a:t>
            </a:r>
            <a:r>
              <a:rPr sz="1400" spc="-5" dirty="0">
                <a:solidFill>
                  <a:srgbClr val="4A4B4C"/>
                </a:solidFill>
                <a:latin typeface="Noto Sans"/>
                <a:cs typeface="Noto Sans"/>
              </a:rPr>
              <a:t>ΜΕΣΟΛΑΒΗΣΗ</a:t>
            </a:r>
            <a:endParaRPr sz="1400" dirty="0">
              <a:latin typeface="Noto Sans"/>
              <a:cs typeface="Noto Sans"/>
            </a:endParaRPr>
          </a:p>
          <a:p>
            <a:pPr marL="12700" marR="5080">
              <a:lnSpc>
                <a:spcPct val="154800"/>
              </a:lnSpc>
            </a:pPr>
            <a:r>
              <a:rPr sz="1400" spc="-50" dirty="0" err="1">
                <a:solidFill>
                  <a:srgbClr val="4A4B4C"/>
                </a:solidFill>
                <a:latin typeface="Noto Sans"/>
                <a:cs typeface="Noto Sans"/>
              </a:rPr>
              <a:t>Εισ</a:t>
            </a:r>
            <a:r>
              <a:rPr sz="1400" spc="-50" dirty="0">
                <a:solidFill>
                  <a:srgbClr val="4A4B4C"/>
                </a:solidFill>
                <a:latin typeface="Noto Sans"/>
                <a:cs typeface="Noto Sans"/>
              </a:rPr>
              <a:t>αγωγη </a:t>
            </a:r>
            <a:endParaRPr lang="el-GR" sz="1400" spc="-50" dirty="0">
              <a:solidFill>
                <a:srgbClr val="4A4B4C"/>
              </a:solidFill>
              <a:latin typeface="Noto Sans"/>
              <a:cs typeface="Noto Sans"/>
            </a:endParaRPr>
          </a:p>
          <a:p>
            <a:pPr marL="12700" marR="5080">
              <a:lnSpc>
                <a:spcPct val="154800"/>
              </a:lnSpc>
            </a:pPr>
            <a:r>
              <a:rPr sz="1400" spc="-10" dirty="0" err="1">
                <a:solidFill>
                  <a:srgbClr val="4A4B4C"/>
                </a:solidFill>
                <a:latin typeface="Noto Sans"/>
                <a:cs typeface="Noto Sans"/>
              </a:rPr>
              <a:t>Μοντέλ</a:t>
            </a:r>
            <a:r>
              <a:rPr sz="1400" spc="-10" dirty="0">
                <a:solidFill>
                  <a:srgbClr val="4A4B4C"/>
                </a:solidFill>
                <a:latin typeface="Noto Sans"/>
                <a:cs typeface="Noto Sans"/>
              </a:rPr>
              <a:t>α</a:t>
            </a:r>
            <a:r>
              <a:rPr lang="el-GR" sz="1400" spc="-10" dirty="0">
                <a:solidFill>
                  <a:srgbClr val="4A4B4C"/>
                </a:solidFill>
                <a:latin typeface="Noto Sans"/>
                <a:cs typeface="Noto Sans"/>
              </a:rPr>
              <a:t> Διαμεσολάβησης</a:t>
            </a:r>
            <a:endParaRPr sz="1400" dirty="0">
              <a:latin typeface="Noto Sans"/>
              <a:cs typeface="Noto Sans"/>
            </a:endParaRPr>
          </a:p>
          <a:p>
            <a:pPr marL="12700" marR="3900804">
              <a:lnSpc>
                <a:spcPct val="154800"/>
              </a:lnSpc>
            </a:pPr>
            <a:r>
              <a:rPr sz="1400" spc="-10" dirty="0" err="1">
                <a:solidFill>
                  <a:srgbClr val="4A4B4C"/>
                </a:solidFill>
                <a:latin typeface="Noto Sans"/>
                <a:cs typeface="Noto Sans"/>
              </a:rPr>
              <a:t>Αρχές</a:t>
            </a:r>
            <a:r>
              <a:rPr sz="1400" spc="-10" dirty="0">
                <a:solidFill>
                  <a:srgbClr val="4A4B4C"/>
                </a:solidFill>
                <a:latin typeface="Noto Sans"/>
                <a:cs typeface="Noto Sans"/>
              </a:rPr>
              <a:t>  </a:t>
            </a:r>
            <a:r>
              <a:rPr sz="1400" spc="-10" dirty="0" err="1">
                <a:solidFill>
                  <a:srgbClr val="4A4B4C"/>
                </a:solidFill>
                <a:latin typeface="Noto Sans"/>
                <a:cs typeface="Noto Sans"/>
              </a:rPr>
              <a:t>Ρόλος</a:t>
            </a:r>
            <a:r>
              <a:rPr lang="el-GR" sz="1400" spc="-10" dirty="0">
                <a:solidFill>
                  <a:srgbClr val="4A4B4C"/>
                </a:solidFill>
                <a:latin typeface="Noto Sans"/>
                <a:cs typeface="Noto Sans"/>
              </a:rPr>
              <a:t> </a:t>
            </a:r>
            <a:r>
              <a:rPr sz="1400" spc="-10" dirty="0">
                <a:solidFill>
                  <a:srgbClr val="4A4B4C"/>
                </a:solidFill>
                <a:latin typeface="Noto Sans"/>
                <a:cs typeface="Noto Sans"/>
              </a:rPr>
              <a:t> Προφίλ</a:t>
            </a:r>
            <a:endParaRPr sz="1400" dirty="0">
              <a:latin typeface="Noto Sans"/>
              <a:cs typeface="Noto Sans"/>
            </a:endParaRPr>
          </a:p>
          <a:p>
            <a:pPr marL="12700" marR="2931160">
              <a:lnSpc>
                <a:spcPct val="154800"/>
              </a:lnSpc>
            </a:pPr>
            <a:r>
              <a:rPr sz="1400" spc="-15" dirty="0">
                <a:solidFill>
                  <a:srgbClr val="4A4B4C"/>
                </a:solidFill>
                <a:latin typeface="Noto Sans"/>
                <a:cs typeface="Noto Sans"/>
              </a:rPr>
              <a:t>Πεδία</a:t>
            </a:r>
            <a:r>
              <a:rPr sz="1400" spc="-40" dirty="0">
                <a:solidFill>
                  <a:srgbClr val="4A4B4C"/>
                </a:solidFill>
                <a:latin typeface="Noto Sans"/>
                <a:cs typeface="Noto Sans"/>
              </a:rPr>
              <a:t> </a:t>
            </a:r>
            <a:r>
              <a:rPr sz="1400" spc="-10" dirty="0">
                <a:solidFill>
                  <a:srgbClr val="4A4B4C"/>
                </a:solidFill>
                <a:latin typeface="Noto Sans"/>
                <a:cs typeface="Noto Sans"/>
              </a:rPr>
              <a:t>Παρέμβασης  </a:t>
            </a:r>
            <a:r>
              <a:rPr sz="1400" spc="-15" dirty="0">
                <a:solidFill>
                  <a:srgbClr val="4A4B4C"/>
                </a:solidFill>
                <a:latin typeface="Noto Sans"/>
                <a:cs typeface="Noto Sans"/>
              </a:rPr>
              <a:t>Τεχνικές</a:t>
            </a:r>
            <a:endParaRPr sz="1400" dirty="0">
              <a:latin typeface="Noto Sans"/>
              <a:cs typeface="Noto Sans"/>
            </a:endParaRPr>
          </a:p>
          <a:p>
            <a:pPr marL="12700" marR="3891915">
              <a:lnSpc>
                <a:spcPct val="154800"/>
              </a:lnSpc>
            </a:pPr>
            <a:r>
              <a:rPr sz="1400" spc="-10" dirty="0">
                <a:solidFill>
                  <a:srgbClr val="4A4B4C"/>
                </a:solidFill>
                <a:latin typeface="Noto Sans"/>
                <a:cs typeface="Noto Sans"/>
              </a:rPr>
              <a:t>Βήματα </a:t>
            </a:r>
            <a:r>
              <a:rPr sz="1400" spc="-5" dirty="0">
                <a:solidFill>
                  <a:srgbClr val="4A4B4C"/>
                </a:solidFill>
                <a:latin typeface="Noto Sans"/>
                <a:cs typeface="Noto Sans"/>
              </a:rPr>
              <a:t> </a:t>
            </a:r>
            <a:r>
              <a:rPr sz="1400" spc="-10" dirty="0">
                <a:solidFill>
                  <a:srgbClr val="4A4B4C"/>
                </a:solidFill>
                <a:latin typeface="Noto Sans"/>
                <a:cs typeface="Noto Sans"/>
              </a:rPr>
              <a:t>Ηθική</a:t>
            </a:r>
            <a:endParaRPr sz="1400" dirty="0">
              <a:latin typeface="Noto Sans"/>
              <a:cs typeface="Noto Sans"/>
            </a:endParaRPr>
          </a:p>
          <a:p>
            <a:pPr marL="12700" marR="554990">
              <a:lnSpc>
                <a:spcPct val="154800"/>
              </a:lnSpc>
            </a:pPr>
            <a:r>
              <a:rPr sz="1400" spc="-10" dirty="0">
                <a:solidFill>
                  <a:srgbClr val="4A4B4C"/>
                </a:solidFill>
                <a:latin typeface="Noto Sans"/>
                <a:cs typeface="Noto Sans"/>
              </a:rPr>
              <a:t>General Rules </a:t>
            </a:r>
            <a:r>
              <a:rPr sz="1400" spc="-20" dirty="0">
                <a:solidFill>
                  <a:srgbClr val="4A4B4C"/>
                </a:solidFill>
                <a:latin typeface="Noto Sans"/>
                <a:cs typeface="Noto Sans"/>
              </a:rPr>
              <a:t>Applying </a:t>
            </a:r>
            <a:r>
              <a:rPr sz="1400" spc="-10" dirty="0">
                <a:solidFill>
                  <a:srgbClr val="4A4B4C"/>
                </a:solidFill>
                <a:latin typeface="Noto Sans"/>
                <a:cs typeface="Noto Sans"/>
              </a:rPr>
              <a:t>To Professional </a:t>
            </a:r>
            <a:r>
              <a:rPr sz="1400" spc="-5" dirty="0">
                <a:solidFill>
                  <a:srgbClr val="4A4B4C"/>
                </a:solidFill>
                <a:latin typeface="Noto Sans"/>
                <a:cs typeface="Noto Sans"/>
              </a:rPr>
              <a:t>Conduct  </a:t>
            </a:r>
            <a:r>
              <a:rPr sz="1400" spc="-10" dirty="0">
                <a:solidFill>
                  <a:srgbClr val="4A4B4C"/>
                </a:solidFill>
                <a:latin typeface="Noto Sans"/>
                <a:cs typeface="Noto Sans"/>
              </a:rPr>
              <a:t>Πηγες /</a:t>
            </a:r>
            <a:r>
              <a:rPr sz="1400" dirty="0">
                <a:solidFill>
                  <a:srgbClr val="4A4B4C"/>
                </a:solidFill>
                <a:latin typeface="Noto Sans"/>
                <a:cs typeface="Noto Sans"/>
              </a:rPr>
              <a:t> </a:t>
            </a:r>
            <a:r>
              <a:rPr sz="1400" spc="-10" dirty="0">
                <a:solidFill>
                  <a:srgbClr val="4A4B4C"/>
                </a:solidFill>
                <a:latin typeface="Noto Sans"/>
                <a:cs typeface="Noto Sans"/>
              </a:rPr>
              <a:t>Αναφορες</a:t>
            </a:r>
            <a:endParaRPr sz="1400" dirty="0">
              <a:latin typeface="Noto Sans"/>
              <a:cs typeface="Noto San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5603240" cy="689932"/>
          </a:xfrm>
          <a:prstGeom prst="rect">
            <a:avLst/>
          </a:prstGeom>
        </p:spPr>
        <p:txBody>
          <a:bodyPr vert="horz" wrap="square" lIns="0" tIns="12700" rIns="0" bIns="0" rtlCol="0">
            <a:spAutoFit/>
          </a:bodyPr>
          <a:lstStyle/>
          <a:p>
            <a:pPr marL="12700">
              <a:lnSpc>
                <a:spcPct val="100000"/>
              </a:lnSpc>
              <a:spcBef>
                <a:spcPts val="100"/>
              </a:spcBef>
            </a:pPr>
            <a:r>
              <a:rPr sz="2200" b="1" spc="145" dirty="0" err="1">
                <a:solidFill>
                  <a:srgbClr val="4A4B4C"/>
                </a:solidFill>
                <a:latin typeface="Arial"/>
                <a:cs typeface="Arial"/>
              </a:rPr>
              <a:t>Δι</a:t>
            </a:r>
            <a:r>
              <a:rPr sz="2200" b="1" spc="145" dirty="0">
                <a:solidFill>
                  <a:srgbClr val="4A4B4C"/>
                </a:solidFill>
                <a:latin typeface="Arial"/>
                <a:cs typeface="Arial"/>
              </a:rPr>
              <a:t>απολιτσμικη </a:t>
            </a:r>
            <a:r>
              <a:rPr lang="el-GR" sz="2200" b="1" spc="165" dirty="0" err="1">
                <a:solidFill>
                  <a:srgbClr val="4A4B4C"/>
                </a:solidFill>
                <a:latin typeface="Arial"/>
                <a:cs typeface="Arial"/>
              </a:rPr>
              <a:t>Διαμ</a:t>
            </a:r>
            <a:r>
              <a:rPr sz="2200" b="1" spc="165" dirty="0" err="1">
                <a:solidFill>
                  <a:srgbClr val="4A4B4C"/>
                </a:solidFill>
                <a:latin typeface="Arial"/>
                <a:cs typeface="Arial"/>
              </a:rPr>
              <a:t>εσολ</a:t>
            </a:r>
            <a:r>
              <a:rPr sz="2200" b="1" spc="165" dirty="0">
                <a:solidFill>
                  <a:srgbClr val="4A4B4C"/>
                </a:solidFill>
                <a:latin typeface="Arial"/>
                <a:cs typeface="Arial"/>
              </a:rPr>
              <a:t>αβηση:</a:t>
            </a:r>
            <a:r>
              <a:rPr sz="2200" b="1" spc="114" dirty="0">
                <a:solidFill>
                  <a:srgbClr val="4A4B4C"/>
                </a:solidFill>
                <a:latin typeface="Arial"/>
                <a:cs typeface="Arial"/>
              </a:rPr>
              <a:t> </a:t>
            </a:r>
            <a:r>
              <a:rPr sz="2200" b="1" spc="105" dirty="0">
                <a:solidFill>
                  <a:srgbClr val="4A4B4C"/>
                </a:solidFill>
                <a:latin typeface="Arial"/>
                <a:cs typeface="Arial"/>
              </a:rPr>
              <a:t>Βήματα</a:t>
            </a:r>
            <a:r>
              <a:rPr lang="el-GR" sz="2200" b="1" spc="105" dirty="0">
                <a:solidFill>
                  <a:srgbClr val="4A4B4C"/>
                </a:solidFill>
                <a:latin typeface="Arial"/>
                <a:cs typeface="Arial"/>
              </a:rPr>
              <a:t> Εργασίας</a:t>
            </a:r>
            <a:endParaRPr sz="2200" dirty="0">
              <a:latin typeface="Arial"/>
              <a:cs typeface="Arial"/>
            </a:endParaRPr>
          </a:p>
        </p:txBody>
      </p:sp>
      <p:sp>
        <p:nvSpPr>
          <p:cNvPr id="5" name="TextBox 4">
            <a:extLst>
              <a:ext uri="{FF2B5EF4-FFF2-40B4-BE49-F238E27FC236}">
                <a16:creationId xmlns:a16="http://schemas.microsoft.com/office/drawing/2014/main" id="{C370EBE8-0309-479F-886B-F8692E525CB3}"/>
              </a:ext>
            </a:extLst>
          </p:cNvPr>
          <p:cNvSpPr txBox="1"/>
          <p:nvPr/>
        </p:nvSpPr>
        <p:spPr>
          <a:xfrm>
            <a:off x="730250" y="2070100"/>
            <a:ext cx="6096000" cy="6798143"/>
          </a:xfrm>
          <a:prstGeom prst="rect">
            <a:avLst/>
          </a:prstGeom>
          <a:noFill/>
        </p:spPr>
        <p:txBody>
          <a:bodyPr wrap="square" rtlCol="0">
            <a:spAutoFit/>
          </a:bodyPr>
          <a:lstStyle/>
          <a:p>
            <a:pPr algn="ctr">
              <a:lnSpc>
                <a:spcPct val="107000"/>
              </a:lnSpc>
              <a:spcAft>
                <a:spcPts val="800"/>
              </a:spcAft>
            </a:pPr>
            <a:r>
              <a:rPr lang="el-GR" sz="1800" b="1" dirty="0">
                <a:effectLst/>
                <a:latin typeface="Arial" panose="020B0604020202020204" pitchFamily="34" charset="0"/>
                <a:ea typeface="Calibri" panose="020F0502020204030204" pitchFamily="34" charset="0"/>
                <a:cs typeface="Times New Roman" panose="02020603050405020304" pitchFamily="18" charset="0"/>
              </a:rPr>
              <a:t>Τα έξι στάδια της διαμεσολάβησης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l-GR" sz="1800" b="1" u="sng" dirty="0">
                <a:effectLst/>
                <a:latin typeface="Times New Roman" panose="02020603050405020304" pitchFamily="18" charset="0"/>
                <a:ea typeface="Calibri" panose="020F0502020204030204" pitchFamily="34" charset="0"/>
                <a:cs typeface="Times New Roman" panose="02020603050405020304" pitchFamily="18" charset="0"/>
              </a:rPr>
              <a:t>5)</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Επ</a:t>
            </a:r>
            <a:r>
              <a:rPr lang="en-US" sz="1800" b="1" u="sng" dirty="0" err="1">
                <a:effectLst/>
                <a:latin typeface="Times New Roman" panose="02020603050405020304" pitchFamily="18" charset="0"/>
                <a:ea typeface="Calibri" panose="020F0502020204030204" pitchFamily="34" charset="0"/>
                <a:cs typeface="Times New Roman" panose="02020603050405020304" pitchFamily="18" charset="0"/>
              </a:rPr>
              <a:t>ίσημη</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u="sng" dirty="0" err="1">
                <a:effectLst/>
                <a:latin typeface="Times New Roman" panose="02020603050405020304" pitchFamily="18" charset="0"/>
                <a:ea typeface="Calibri" panose="020F0502020204030204" pitchFamily="34" charset="0"/>
                <a:cs typeface="Times New Roman" panose="02020603050405020304" pitchFamily="18" charset="0"/>
              </a:rPr>
              <a:t>σύμ</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βαση και συνέχεια (Formalising the agreement and follow up)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Διαπραγμάτευση και δημιουργία επιλογών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Μόλις οι συμμετέχοντες δεσμευτούν για την επίτευξη </a:t>
            </a:r>
            <a:r>
              <a:rPr lang="el-GR" sz="1800" u="sng" dirty="0">
                <a:effectLst/>
                <a:latin typeface="Times New Roman" panose="02020603050405020304" pitchFamily="18" charset="0"/>
                <a:ea typeface="Calibri" panose="020F0502020204030204" pitchFamily="34" charset="0"/>
                <a:cs typeface="Times New Roman" panose="02020603050405020304" pitchFamily="18" charset="0"/>
              </a:rPr>
              <a:t>διακανονισμού</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με διαπραγμάτευση, ο διαμεσολαβητής προτείνει μια συνεδρία </a:t>
            </a:r>
            <a:r>
              <a:rPr lang="el-GR" sz="1800" u="sng" dirty="0">
                <a:effectLst/>
                <a:latin typeface="Times New Roman" panose="02020603050405020304" pitchFamily="18" charset="0"/>
                <a:ea typeface="Calibri" panose="020F0502020204030204" pitchFamily="34" charset="0"/>
                <a:cs typeface="Times New Roman" panose="02020603050405020304" pitchFamily="18" charset="0"/>
              </a:rPr>
              <a:t>καταιγισμού ιδεών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για να διερευνήσει πιθανές λύσεις. Αυτό μπορεί να οδηγήσει σε μια τελική συμφωνία, η οποία διαχέει τη σύγκρουση και παρέχει μια νέα βάση για μελλοντικές σχέσεις.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l-GR" sz="1800" b="1" u="sng" dirty="0">
                <a:effectLst/>
                <a:latin typeface="Times New Roman" panose="02020603050405020304" pitchFamily="18" charset="0"/>
                <a:ea typeface="Calibri" panose="020F0502020204030204" pitchFamily="34" charset="0"/>
                <a:cs typeface="Times New Roman" panose="02020603050405020304" pitchFamily="18" charset="0"/>
              </a:rPr>
              <a:t>6)</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b="1" u="sng" dirty="0">
                <a:effectLst/>
                <a:latin typeface="Times New Roman" panose="02020603050405020304" pitchFamily="18" charset="0"/>
                <a:ea typeface="Calibri" panose="020F0502020204030204" pitchFamily="34" charset="0"/>
                <a:cs typeface="Times New Roman" panose="02020603050405020304" pitchFamily="18" charset="0"/>
              </a:rPr>
              <a:t>«Λιώσιμο του Παγόβουνου»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Melting the iceberg</a:t>
            </a:r>
            <a:r>
              <a:rPr lang="el-GR" sz="1800" b="1" u="sng"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Επίτευξη Συμφωνίας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Στο τέλος μιας διαμεσολάβησης, οι διαμεσολαβητές καλούν τα μέρη και τους συμβούλους και τυχόν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συνδιαμεσολαβητές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ή βοηθούς διαμεσολαβητών, να παράσχουν ανατροφοδότηση και να αναλογιστούν τη διαδικασία διαμεσολάβησης.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5096808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31</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2" name="object 2"/>
          <p:cNvSpPr txBox="1"/>
          <p:nvPr/>
        </p:nvSpPr>
        <p:spPr>
          <a:xfrm>
            <a:off x="707299" y="1019797"/>
            <a:ext cx="5403850" cy="689932"/>
          </a:xfrm>
          <a:prstGeom prst="rect">
            <a:avLst/>
          </a:prstGeom>
        </p:spPr>
        <p:txBody>
          <a:bodyPr vert="horz" wrap="square" lIns="0" tIns="12700" rIns="0" bIns="0" rtlCol="0">
            <a:spAutoFit/>
          </a:bodyPr>
          <a:lstStyle/>
          <a:p>
            <a:pPr marL="12700">
              <a:lnSpc>
                <a:spcPct val="100000"/>
              </a:lnSpc>
              <a:spcBef>
                <a:spcPts val="100"/>
              </a:spcBef>
            </a:pPr>
            <a:r>
              <a:rPr sz="2200" b="1" spc="145" dirty="0" err="1">
                <a:solidFill>
                  <a:srgbClr val="4A4B4C"/>
                </a:solidFill>
                <a:latin typeface="Arial"/>
                <a:cs typeface="Arial"/>
              </a:rPr>
              <a:t>Δι</a:t>
            </a:r>
            <a:r>
              <a:rPr sz="2200" b="1" spc="145" dirty="0">
                <a:solidFill>
                  <a:srgbClr val="4A4B4C"/>
                </a:solidFill>
                <a:latin typeface="Arial"/>
                <a:cs typeface="Arial"/>
              </a:rPr>
              <a:t>απολιτσμικη </a:t>
            </a:r>
            <a:r>
              <a:rPr lang="el-GR" sz="2200" b="1" spc="165" dirty="0" err="1">
                <a:solidFill>
                  <a:srgbClr val="4A4B4C"/>
                </a:solidFill>
                <a:latin typeface="Arial"/>
                <a:cs typeface="Arial"/>
              </a:rPr>
              <a:t>Διαμ</a:t>
            </a:r>
            <a:r>
              <a:rPr sz="2200" b="1" spc="165" dirty="0" err="1">
                <a:solidFill>
                  <a:srgbClr val="4A4B4C"/>
                </a:solidFill>
                <a:latin typeface="Arial"/>
                <a:cs typeface="Arial"/>
              </a:rPr>
              <a:t>εσολ</a:t>
            </a:r>
            <a:r>
              <a:rPr sz="2200" b="1" spc="165" dirty="0">
                <a:solidFill>
                  <a:srgbClr val="4A4B4C"/>
                </a:solidFill>
                <a:latin typeface="Arial"/>
                <a:cs typeface="Arial"/>
              </a:rPr>
              <a:t>αβηση:</a:t>
            </a:r>
            <a:r>
              <a:rPr sz="2200" b="1" spc="110" dirty="0">
                <a:solidFill>
                  <a:srgbClr val="4A4B4C"/>
                </a:solidFill>
                <a:latin typeface="Arial"/>
                <a:cs typeface="Arial"/>
              </a:rPr>
              <a:t> </a:t>
            </a:r>
            <a:r>
              <a:rPr sz="2200" b="1" spc="215" dirty="0">
                <a:solidFill>
                  <a:srgbClr val="4A4B4C"/>
                </a:solidFill>
                <a:latin typeface="Arial"/>
                <a:cs typeface="Arial"/>
              </a:rPr>
              <a:t>Ηθική</a:t>
            </a:r>
            <a:endParaRPr sz="2200" dirty="0">
              <a:latin typeface="Arial"/>
              <a:cs typeface="Arial"/>
            </a:endParaRPr>
          </a:p>
        </p:txBody>
      </p:sp>
      <p:sp>
        <p:nvSpPr>
          <p:cNvPr id="3" name="object 3"/>
          <p:cNvSpPr txBox="1"/>
          <p:nvPr/>
        </p:nvSpPr>
        <p:spPr>
          <a:xfrm>
            <a:off x="707299" y="1736077"/>
            <a:ext cx="6149975" cy="7423251"/>
          </a:xfrm>
          <a:prstGeom prst="rect">
            <a:avLst/>
          </a:prstGeom>
        </p:spPr>
        <p:txBody>
          <a:bodyPr vert="horz" wrap="square" lIns="0" tIns="12700" rIns="0" bIns="0" rtlCol="0">
            <a:spAutoFit/>
          </a:bodyPr>
          <a:lstStyle/>
          <a:p>
            <a:pPr marL="12700" marR="5715" algn="just">
              <a:lnSpc>
                <a:spcPct val="111100"/>
              </a:lnSpc>
              <a:spcBef>
                <a:spcPts val="100"/>
              </a:spcBef>
            </a:pPr>
            <a:r>
              <a:rPr sz="1200" spc="10" dirty="0">
                <a:solidFill>
                  <a:srgbClr val="4A4B4C"/>
                </a:solidFill>
                <a:latin typeface="Noto Sans"/>
                <a:cs typeface="Noto Sans"/>
              </a:rPr>
              <a:t>Ένας </a:t>
            </a:r>
            <a:r>
              <a:rPr sz="1200" dirty="0">
                <a:solidFill>
                  <a:srgbClr val="4A4B4C"/>
                </a:solidFill>
                <a:latin typeface="Noto Sans"/>
                <a:cs typeface="Noto Sans"/>
              </a:rPr>
              <a:t>κώδικας </a:t>
            </a:r>
            <a:r>
              <a:rPr sz="1200" spc="10" dirty="0">
                <a:solidFill>
                  <a:srgbClr val="4A4B4C"/>
                </a:solidFill>
                <a:latin typeface="Noto Sans"/>
                <a:cs typeface="Noto Sans"/>
              </a:rPr>
              <a:t>δεοντολογίας αναφέρει </a:t>
            </a:r>
            <a:r>
              <a:rPr sz="1200" spc="5" dirty="0">
                <a:solidFill>
                  <a:srgbClr val="4A4B4C"/>
                </a:solidFill>
                <a:latin typeface="Noto Sans"/>
                <a:cs typeface="Noto Sans"/>
              </a:rPr>
              <a:t>τις βασικές </a:t>
            </a:r>
            <a:r>
              <a:rPr sz="1200" spc="10" dirty="0">
                <a:solidFill>
                  <a:srgbClr val="4A4B4C"/>
                </a:solidFill>
                <a:latin typeface="Noto Sans"/>
                <a:cs typeface="Noto Sans"/>
              </a:rPr>
              <a:t>αρχές γ</a:t>
            </a:r>
            <a:r>
              <a:rPr sz="1200" spc="5" dirty="0">
                <a:solidFill>
                  <a:srgbClr val="4A4B4C"/>
                </a:solidFill>
                <a:latin typeface="Noto Sans"/>
                <a:cs typeface="Noto Sans"/>
              </a:rPr>
              <a:t>των </a:t>
            </a:r>
            <a:r>
              <a:rPr sz="1200" spc="10" dirty="0">
                <a:solidFill>
                  <a:srgbClr val="4A4B4C"/>
                </a:solidFill>
                <a:latin typeface="Noto Sans"/>
                <a:cs typeface="Noto Sans"/>
              </a:rPr>
              <a:t>διαμεσολαβητών </a:t>
            </a:r>
            <a:r>
              <a:rPr sz="1200" spc="5" dirty="0">
                <a:solidFill>
                  <a:srgbClr val="4A4B4C"/>
                </a:solidFill>
                <a:latin typeface="Noto Sans"/>
                <a:cs typeface="Noto Sans"/>
              </a:rPr>
              <a:t>κατά την άσκηση των επαγγελματικών </a:t>
            </a:r>
            <a:r>
              <a:rPr sz="1200" spc="15" dirty="0">
                <a:solidFill>
                  <a:srgbClr val="4A4B4C"/>
                </a:solidFill>
                <a:latin typeface="Noto Sans"/>
                <a:cs typeface="Noto Sans"/>
              </a:rPr>
              <a:t>τους  </a:t>
            </a:r>
            <a:r>
              <a:rPr sz="1200" spc="10" dirty="0">
                <a:solidFill>
                  <a:srgbClr val="4A4B4C"/>
                </a:solidFill>
                <a:latin typeface="Noto Sans"/>
                <a:cs typeface="Noto Sans"/>
              </a:rPr>
              <a:t>δραστηριοτήτων προς τους </a:t>
            </a:r>
            <a:r>
              <a:rPr sz="1200" spc="5" dirty="0">
                <a:solidFill>
                  <a:srgbClr val="4A4B4C"/>
                </a:solidFill>
                <a:latin typeface="Noto Sans"/>
                <a:cs typeface="Noto Sans"/>
              </a:rPr>
              <a:t>πελάτες τους, </a:t>
            </a:r>
            <a:r>
              <a:rPr sz="1200" spc="10" dirty="0">
                <a:solidFill>
                  <a:srgbClr val="4A4B4C"/>
                </a:solidFill>
                <a:latin typeface="Noto Sans"/>
                <a:cs typeface="Noto Sans"/>
              </a:rPr>
              <a:t>τους </a:t>
            </a:r>
            <a:r>
              <a:rPr sz="1200" spc="5" dirty="0">
                <a:solidFill>
                  <a:srgbClr val="4A4B4C"/>
                </a:solidFill>
                <a:latin typeface="Noto Sans"/>
                <a:cs typeface="Noto Sans"/>
              </a:rPr>
              <a:t>δυνητικούς πελάτες τους, </a:t>
            </a:r>
            <a:r>
              <a:rPr sz="1200" spc="10" dirty="0">
                <a:solidFill>
                  <a:srgbClr val="4A4B4C"/>
                </a:solidFill>
                <a:latin typeface="Noto Sans"/>
                <a:cs typeface="Noto Sans"/>
              </a:rPr>
              <a:t>άλλους  επαγγελματίες </a:t>
            </a:r>
            <a:r>
              <a:rPr sz="1200" dirty="0">
                <a:solidFill>
                  <a:srgbClr val="4A4B4C"/>
                </a:solidFill>
                <a:latin typeface="Noto Sans"/>
                <a:cs typeface="Noto Sans"/>
              </a:rPr>
              <a:t>και </a:t>
            </a:r>
            <a:r>
              <a:rPr sz="1200" spc="10" dirty="0">
                <a:solidFill>
                  <a:srgbClr val="4A4B4C"/>
                </a:solidFill>
                <a:latin typeface="Noto Sans"/>
                <a:cs typeface="Noto Sans"/>
              </a:rPr>
              <a:t>τους συναδέλφους</a:t>
            </a:r>
            <a:r>
              <a:rPr sz="1200" spc="155" dirty="0">
                <a:solidFill>
                  <a:srgbClr val="4A4B4C"/>
                </a:solidFill>
                <a:latin typeface="Noto Sans"/>
                <a:cs typeface="Noto Sans"/>
              </a:rPr>
              <a:t> </a:t>
            </a:r>
            <a:r>
              <a:rPr sz="1200" spc="15" dirty="0">
                <a:solidFill>
                  <a:srgbClr val="4A4B4C"/>
                </a:solidFill>
                <a:latin typeface="Noto Sans"/>
                <a:cs typeface="Noto Sans"/>
              </a:rPr>
              <a:t>τους.</a:t>
            </a:r>
            <a:endParaRPr sz="1200" dirty="0">
              <a:latin typeface="Noto Sans"/>
              <a:cs typeface="Noto Sans"/>
            </a:endParaRPr>
          </a:p>
          <a:p>
            <a:pPr>
              <a:lnSpc>
                <a:spcPct val="100000"/>
              </a:lnSpc>
              <a:spcBef>
                <a:spcPts val="30"/>
              </a:spcBef>
            </a:pPr>
            <a:endParaRPr sz="1150" dirty="0">
              <a:latin typeface="Noto Sans"/>
              <a:cs typeface="Noto Sans"/>
            </a:endParaRPr>
          </a:p>
          <a:p>
            <a:pPr marL="12700" marR="6350" algn="just">
              <a:lnSpc>
                <a:spcPct val="111100"/>
              </a:lnSpc>
              <a:spcBef>
                <a:spcPts val="5"/>
              </a:spcBef>
            </a:pPr>
            <a:r>
              <a:rPr sz="1200" dirty="0">
                <a:solidFill>
                  <a:srgbClr val="4A4B4C"/>
                </a:solidFill>
                <a:latin typeface="Noto Sans"/>
                <a:cs typeface="Noto Sans"/>
              </a:rPr>
              <a:t>Οι </a:t>
            </a:r>
            <a:r>
              <a:rPr sz="1200" spc="10" dirty="0">
                <a:solidFill>
                  <a:srgbClr val="4A4B4C"/>
                </a:solidFill>
                <a:latin typeface="Noto Sans"/>
                <a:cs typeface="Noto Sans"/>
              </a:rPr>
              <a:t>περισσότεροι </a:t>
            </a:r>
            <a:r>
              <a:rPr sz="1200" dirty="0">
                <a:solidFill>
                  <a:srgbClr val="4A4B4C"/>
                </a:solidFill>
                <a:latin typeface="Noto Sans"/>
                <a:cs typeface="Noto Sans"/>
              </a:rPr>
              <a:t>κώδικες </a:t>
            </a:r>
            <a:r>
              <a:rPr sz="1200" spc="10" dirty="0">
                <a:solidFill>
                  <a:srgbClr val="4A4B4C"/>
                </a:solidFill>
                <a:latin typeface="Noto Sans"/>
                <a:cs typeface="Noto Sans"/>
              </a:rPr>
              <a:t>δεοντολογίας </a:t>
            </a:r>
            <a:r>
              <a:rPr sz="1200" spc="5" dirty="0">
                <a:solidFill>
                  <a:srgbClr val="4A4B4C"/>
                </a:solidFill>
                <a:latin typeface="Noto Sans"/>
                <a:cs typeface="Noto Sans"/>
              </a:rPr>
              <a:t>για  </a:t>
            </a:r>
            <a:r>
              <a:rPr sz="1200" spc="10" dirty="0">
                <a:solidFill>
                  <a:srgbClr val="4A4B4C"/>
                </a:solidFill>
                <a:latin typeface="Noto Sans"/>
                <a:cs typeface="Noto Sans"/>
              </a:rPr>
              <a:t>διαμεσολάβηση </a:t>
            </a:r>
            <a:r>
              <a:rPr sz="1200" dirty="0">
                <a:solidFill>
                  <a:srgbClr val="4A4B4C"/>
                </a:solidFill>
                <a:latin typeface="Noto Sans"/>
                <a:cs typeface="Noto Sans"/>
              </a:rPr>
              <a:t>και </a:t>
            </a:r>
            <a:r>
              <a:rPr sz="1200" spc="10" dirty="0">
                <a:solidFill>
                  <a:srgbClr val="4A4B4C"/>
                </a:solidFill>
                <a:latin typeface="Noto Sans"/>
                <a:cs typeface="Noto Sans"/>
              </a:rPr>
              <a:t>διερμηνεία  μοιράζονται αυτές </a:t>
            </a:r>
            <a:r>
              <a:rPr sz="1200" spc="5" dirty="0">
                <a:solidFill>
                  <a:srgbClr val="4A4B4C"/>
                </a:solidFill>
                <a:latin typeface="Noto Sans"/>
                <a:cs typeface="Noto Sans"/>
              </a:rPr>
              <a:t>τις βασικές </a:t>
            </a:r>
            <a:r>
              <a:rPr sz="1200" spc="10" dirty="0">
                <a:solidFill>
                  <a:srgbClr val="4A4B4C"/>
                </a:solidFill>
                <a:latin typeface="Noto Sans"/>
                <a:cs typeface="Noto Sans"/>
              </a:rPr>
              <a:t>αρχές (Valero-Garcés, </a:t>
            </a:r>
            <a:r>
              <a:rPr sz="1200" spc="15" dirty="0">
                <a:solidFill>
                  <a:srgbClr val="4A4B4C"/>
                </a:solidFill>
                <a:latin typeface="Noto Sans"/>
                <a:cs typeface="Noto Sans"/>
              </a:rPr>
              <a:t>2014:</a:t>
            </a:r>
            <a:r>
              <a:rPr sz="1200" spc="275" dirty="0">
                <a:solidFill>
                  <a:srgbClr val="4A4B4C"/>
                </a:solidFill>
                <a:latin typeface="Noto Sans"/>
                <a:cs typeface="Noto Sans"/>
              </a:rPr>
              <a:t> </a:t>
            </a:r>
            <a:r>
              <a:rPr sz="1200" spc="15" dirty="0">
                <a:solidFill>
                  <a:srgbClr val="4A4B4C"/>
                </a:solidFill>
                <a:latin typeface="Noto Sans"/>
                <a:cs typeface="Noto Sans"/>
              </a:rPr>
              <a:t>76-78):</a:t>
            </a:r>
            <a:endParaRPr sz="1200" dirty="0">
              <a:latin typeface="Noto Sans"/>
              <a:cs typeface="Noto Sans"/>
            </a:endParaRPr>
          </a:p>
          <a:p>
            <a:pPr>
              <a:lnSpc>
                <a:spcPct val="100000"/>
              </a:lnSpc>
              <a:spcBef>
                <a:spcPts val="30"/>
              </a:spcBef>
            </a:pPr>
            <a:endParaRPr sz="1150" dirty="0">
              <a:latin typeface="Noto Sans"/>
              <a:cs typeface="Noto Sans"/>
            </a:endParaRPr>
          </a:p>
          <a:p>
            <a:pPr marL="12700" marR="5080" algn="just">
              <a:lnSpc>
                <a:spcPct val="111100"/>
              </a:lnSpc>
            </a:pPr>
            <a:r>
              <a:rPr lang="el-GR" sz="1200" b="1" spc="5" dirty="0">
                <a:solidFill>
                  <a:srgbClr val="049F86"/>
                </a:solidFill>
                <a:latin typeface="Noto Sans"/>
                <a:cs typeface="Noto Sans"/>
              </a:rPr>
              <a:t>ΕΧΕΜΥΘΕΙΑ</a:t>
            </a:r>
            <a:r>
              <a:rPr sz="1200" b="1" spc="5" dirty="0">
                <a:solidFill>
                  <a:srgbClr val="049F86"/>
                </a:solidFill>
                <a:latin typeface="Noto Sans"/>
                <a:cs typeface="Noto Sans"/>
              </a:rPr>
              <a:t>: </a:t>
            </a:r>
            <a:r>
              <a:rPr sz="1200" spc="5" dirty="0">
                <a:solidFill>
                  <a:srgbClr val="4A4B4C"/>
                </a:solidFill>
                <a:latin typeface="Noto Sans"/>
                <a:cs typeface="Noto Sans"/>
              </a:rPr>
              <a:t>Όλες οι </a:t>
            </a:r>
            <a:r>
              <a:rPr sz="1200" spc="10" dirty="0">
                <a:solidFill>
                  <a:srgbClr val="4A4B4C"/>
                </a:solidFill>
                <a:latin typeface="Noto Sans"/>
                <a:cs typeface="Noto Sans"/>
              </a:rPr>
              <a:t>πληροφορίες </a:t>
            </a:r>
            <a:r>
              <a:rPr sz="1200" spc="5" dirty="0">
                <a:solidFill>
                  <a:srgbClr val="4A4B4C"/>
                </a:solidFill>
                <a:latin typeface="Noto Sans"/>
                <a:cs typeface="Noto Sans"/>
              </a:rPr>
              <a:t>που </a:t>
            </a:r>
            <a:r>
              <a:rPr sz="1200" spc="10" dirty="0">
                <a:solidFill>
                  <a:srgbClr val="4A4B4C"/>
                </a:solidFill>
                <a:latin typeface="Noto Sans"/>
                <a:cs typeface="Noto Sans"/>
              </a:rPr>
              <a:t>αφορούν </a:t>
            </a:r>
            <a:r>
              <a:rPr sz="1200" spc="5" dirty="0">
                <a:solidFill>
                  <a:srgbClr val="4A4B4C"/>
                </a:solidFill>
                <a:latin typeface="Noto Sans"/>
                <a:cs typeface="Noto Sans"/>
              </a:rPr>
              <a:t>την προσωπική </a:t>
            </a:r>
            <a:r>
              <a:rPr sz="1200" spc="10" dirty="0">
                <a:solidFill>
                  <a:srgbClr val="4A4B4C"/>
                </a:solidFill>
                <a:latin typeface="Noto Sans"/>
                <a:cs typeface="Noto Sans"/>
              </a:rPr>
              <a:t>κατάσταση  ενός ατόμου </a:t>
            </a:r>
            <a:r>
              <a:rPr sz="1200" spc="5" dirty="0">
                <a:solidFill>
                  <a:srgbClr val="4A4B4C"/>
                </a:solidFill>
                <a:latin typeface="Noto Sans"/>
                <a:cs typeface="Noto Sans"/>
              </a:rPr>
              <a:t>πρέπει  </a:t>
            </a:r>
            <a:r>
              <a:rPr sz="1200" dirty="0">
                <a:solidFill>
                  <a:srgbClr val="4A4B4C"/>
                </a:solidFill>
                <a:latin typeface="Noto Sans"/>
                <a:cs typeface="Noto Sans"/>
              </a:rPr>
              <a:t>να </a:t>
            </a:r>
            <a:r>
              <a:rPr sz="1200" spc="10" dirty="0">
                <a:solidFill>
                  <a:srgbClr val="4A4B4C"/>
                </a:solidFill>
                <a:latin typeface="Noto Sans"/>
                <a:cs typeface="Noto Sans"/>
              </a:rPr>
              <a:t>αντιμετωπίζονται </a:t>
            </a:r>
            <a:r>
              <a:rPr sz="1200" dirty="0">
                <a:solidFill>
                  <a:srgbClr val="4A4B4C"/>
                </a:solidFill>
                <a:latin typeface="Noto Sans"/>
                <a:cs typeface="Noto Sans"/>
              </a:rPr>
              <a:t>με </a:t>
            </a:r>
            <a:r>
              <a:rPr sz="1200" spc="10" dirty="0">
                <a:solidFill>
                  <a:srgbClr val="4A4B4C"/>
                </a:solidFill>
                <a:latin typeface="Noto Sans"/>
                <a:cs typeface="Noto Sans"/>
              </a:rPr>
              <a:t>όρους εμπιστευτικότητας. Οι  διαμεσολαβητές</a:t>
            </a:r>
            <a:r>
              <a:rPr sz="1200" spc="-50" dirty="0">
                <a:solidFill>
                  <a:srgbClr val="4A4B4C"/>
                </a:solidFill>
                <a:latin typeface="Noto Sans"/>
                <a:cs typeface="Noto Sans"/>
              </a:rPr>
              <a:t> </a:t>
            </a:r>
            <a:r>
              <a:rPr sz="1200" spc="-5" dirty="0">
                <a:solidFill>
                  <a:srgbClr val="4A4B4C"/>
                </a:solidFill>
                <a:latin typeface="Noto Sans"/>
                <a:cs typeface="Noto Sans"/>
              </a:rPr>
              <a:t>δεν</a:t>
            </a:r>
            <a:r>
              <a:rPr sz="1200" spc="-50" dirty="0">
                <a:solidFill>
                  <a:srgbClr val="4A4B4C"/>
                </a:solidFill>
                <a:latin typeface="Noto Sans"/>
                <a:cs typeface="Noto Sans"/>
              </a:rPr>
              <a:t> </a:t>
            </a:r>
            <a:r>
              <a:rPr sz="1200" spc="5" dirty="0">
                <a:solidFill>
                  <a:srgbClr val="4A4B4C"/>
                </a:solidFill>
                <a:latin typeface="Noto Sans"/>
                <a:cs typeface="Noto Sans"/>
              </a:rPr>
              <a:t>πρέπει</a:t>
            </a:r>
            <a:r>
              <a:rPr sz="1200" spc="-45" dirty="0">
                <a:solidFill>
                  <a:srgbClr val="4A4B4C"/>
                </a:solidFill>
                <a:latin typeface="Noto Sans"/>
                <a:cs typeface="Noto Sans"/>
              </a:rPr>
              <a:t> </a:t>
            </a:r>
            <a:r>
              <a:rPr sz="1200" dirty="0">
                <a:solidFill>
                  <a:srgbClr val="4A4B4C"/>
                </a:solidFill>
                <a:latin typeface="Noto Sans"/>
                <a:cs typeface="Noto Sans"/>
              </a:rPr>
              <a:t>να</a:t>
            </a:r>
            <a:r>
              <a:rPr sz="1200" spc="-50" dirty="0">
                <a:solidFill>
                  <a:srgbClr val="4A4B4C"/>
                </a:solidFill>
                <a:latin typeface="Noto Sans"/>
                <a:cs typeface="Noto Sans"/>
              </a:rPr>
              <a:t> </a:t>
            </a:r>
            <a:r>
              <a:rPr sz="1200" spc="10" dirty="0">
                <a:solidFill>
                  <a:srgbClr val="4A4B4C"/>
                </a:solidFill>
                <a:latin typeface="Noto Sans"/>
                <a:cs typeface="Noto Sans"/>
              </a:rPr>
              <a:t>αποκαλύπτουν</a:t>
            </a:r>
            <a:r>
              <a:rPr sz="1200" spc="-45" dirty="0">
                <a:solidFill>
                  <a:srgbClr val="4A4B4C"/>
                </a:solidFill>
                <a:latin typeface="Noto Sans"/>
                <a:cs typeface="Noto Sans"/>
              </a:rPr>
              <a:t> </a:t>
            </a:r>
            <a:r>
              <a:rPr sz="1200" spc="5" dirty="0">
                <a:solidFill>
                  <a:srgbClr val="4A4B4C"/>
                </a:solidFill>
                <a:latin typeface="Noto Sans"/>
                <a:cs typeface="Noto Sans"/>
              </a:rPr>
              <a:t>καμία</a:t>
            </a:r>
            <a:r>
              <a:rPr sz="1200" spc="-50" dirty="0">
                <a:solidFill>
                  <a:srgbClr val="4A4B4C"/>
                </a:solidFill>
                <a:latin typeface="Noto Sans"/>
                <a:cs typeface="Noto Sans"/>
              </a:rPr>
              <a:t> </a:t>
            </a:r>
            <a:r>
              <a:rPr sz="1200" spc="5" dirty="0">
                <a:solidFill>
                  <a:srgbClr val="4A4B4C"/>
                </a:solidFill>
                <a:latin typeface="Noto Sans"/>
                <a:cs typeface="Noto Sans"/>
              </a:rPr>
              <a:t>προσωπική</a:t>
            </a:r>
            <a:r>
              <a:rPr sz="1200" spc="-45" dirty="0">
                <a:solidFill>
                  <a:srgbClr val="4A4B4C"/>
                </a:solidFill>
                <a:latin typeface="Noto Sans"/>
                <a:cs typeface="Noto Sans"/>
              </a:rPr>
              <a:t> </a:t>
            </a:r>
            <a:r>
              <a:rPr sz="1200" spc="10" dirty="0">
                <a:solidFill>
                  <a:srgbClr val="4A4B4C"/>
                </a:solidFill>
                <a:latin typeface="Noto Sans"/>
                <a:cs typeface="Noto Sans"/>
              </a:rPr>
              <a:t>πληροφορία</a:t>
            </a:r>
            <a:r>
              <a:rPr sz="1200" spc="-50" dirty="0">
                <a:solidFill>
                  <a:srgbClr val="4A4B4C"/>
                </a:solidFill>
                <a:latin typeface="Noto Sans"/>
                <a:cs typeface="Noto Sans"/>
              </a:rPr>
              <a:t> </a:t>
            </a:r>
            <a:r>
              <a:rPr sz="1200" spc="10" dirty="0">
                <a:solidFill>
                  <a:srgbClr val="4A4B4C"/>
                </a:solidFill>
                <a:latin typeface="Noto Sans"/>
                <a:cs typeface="Noto Sans"/>
              </a:rPr>
              <a:t>χωρίς  </a:t>
            </a:r>
            <a:r>
              <a:rPr sz="1200" spc="5" dirty="0">
                <a:solidFill>
                  <a:srgbClr val="4A4B4C"/>
                </a:solidFill>
                <a:latin typeface="Noto Sans"/>
                <a:cs typeface="Noto Sans"/>
              </a:rPr>
              <a:t>την </a:t>
            </a:r>
            <a:r>
              <a:rPr sz="1200" dirty="0">
                <a:solidFill>
                  <a:srgbClr val="4A4B4C"/>
                </a:solidFill>
                <a:latin typeface="Noto Sans"/>
                <a:cs typeface="Noto Sans"/>
              </a:rPr>
              <a:t>άδεια </a:t>
            </a:r>
            <a:r>
              <a:rPr sz="1200" spc="5" dirty="0">
                <a:solidFill>
                  <a:srgbClr val="4A4B4C"/>
                </a:solidFill>
                <a:latin typeface="Noto Sans"/>
                <a:cs typeface="Noto Sans"/>
              </a:rPr>
              <a:t>του ατόμου, εκτός εάν είναι </a:t>
            </a:r>
            <a:r>
              <a:rPr sz="1200" spc="10" dirty="0">
                <a:solidFill>
                  <a:srgbClr val="4A4B4C"/>
                </a:solidFill>
                <a:latin typeface="Noto Sans"/>
                <a:cs typeface="Noto Sans"/>
              </a:rPr>
              <a:t>υποχρεωμένες </a:t>
            </a:r>
            <a:r>
              <a:rPr sz="1200" spc="5" dirty="0">
                <a:solidFill>
                  <a:srgbClr val="4A4B4C"/>
                </a:solidFill>
                <a:latin typeface="Noto Sans"/>
                <a:cs typeface="Noto Sans"/>
              </a:rPr>
              <a:t>από την </a:t>
            </a:r>
            <a:r>
              <a:rPr sz="1200" spc="10" dirty="0">
                <a:solidFill>
                  <a:srgbClr val="4A4B4C"/>
                </a:solidFill>
                <a:latin typeface="Noto Sans"/>
                <a:cs typeface="Noto Sans"/>
              </a:rPr>
              <a:t>ισχύουσα</a:t>
            </a:r>
            <a:r>
              <a:rPr sz="1200" spc="-175" dirty="0">
                <a:solidFill>
                  <a:srgbClr val="4A4B4C"/>
                </a:solidFill>
                <a:latin typeface="Noto Sans"/>
                <a:cs typeface="Noto Sans"/>
              </a:rPr>
              <a:t> </a:t>
            </a:r>
            <a:r>
              <a:rPr sz="1200" spc="15" dirty="0">
                <a:solidFill>
                  <a:srgbClr val="4A4B4C"/>
                </a:solidFill>
                <a:latin typeface="Noto Sans"/>
                <a:cs typeface="Noto Sans"/>
              </a:rPr>
              <a:t>νομοθεσία.</a:t>
            </a:r>
            <a:endParaRPr sz="1200" dirty="0">
              <a:latin typeface="Noto Sans"/>
              <a:cs typeface="Noto Sans"/>
            </a:endParaRPr>
          </a:p>
          <a:p>
            <a:pPr>
              <a:lnSpc>
                <a:spcPct val="100000"/>
              </a:lnSpc>
              <a:spcBef>
                <a:spcPts val="35"/>
              </a:spcBef>
            </a:pPr>
            <a:endParaRPr sz="1150" dirty="0">
              <a:latin typeface="Noto Sans"/>
              <a:cs typeface="Noto Sans"/>
            </a:endParaRPr>
          </a:p>
          <a:p>
            <a:pPr marL="12700" marR="5715" algn="just">
              <a:lnSpc>
                <a:spcPct val="111100"/>
              </a:lnSpc>
            </a:pPr>
            <a:r>
              <a:rPr sz="1200" b="1" spc="-5" dirty="0">
                <a:solidFill>
                  <a:srgbClr val="049F86"/>
                </a:solidFill>
                <a:latin typeface="Noto Sans"/>
                <a:cs typeface="Noto Sans"/>
              </a:rPr>
              <a:t>ΑΝΤΙΜΈΤΏΠΙΣΗ:</a:t>
            </a:r>
            <a:r>
              <a:rPr sz="1200" b="1" spc="-90" dirty="0">
                <a:solidFill>
                  <a:srgbClr val="049F86"/>
                </a:solidFill>
                <a:latin typeface="Noto Sans"/>
                <a:cs typeface="Noto Sans"/>
              </a:rPr>
              <a:t> </a:t>
            </a:r>
            <a:r>
              <a:rPr sz="1200" spc="-5" dirty="0">
                <a:solidFill>
                  <a:srgbClr val="4A4B4C"/>
                </a:solidFill>
                <a:latin typeface="Noto Sans"/>
                <a:cs typeface="Noto Sans"/>
              </a:rPr>
              <a:t>Η</a:t>
            </a:r>
            <a:r>
              <a:rPr sz="1200" spc="-105" dirty="0">
                <a:solidFill>
                  <a:srgbClr val="4A4B4C"/>
                </a:solidFill>
                <a:latin typeface="Noto Sans"/>
                <a:cs typeface="Noto Sans"/>
              </a:rPr>
              <a:t> </a:t>
            </a:r>
            <a:r>
              <a:rPr sz="1200" dirty="0">
                <a:solidFill>
                  <a:srgbClr val="4A4B4C"/>
                </a:solidFill>
                <a:latin typeface="Noto Sans"/>
                <a:cs typeface="Noto Sans"/>
              </a:rPr>
              <a:t>ποιότητα</a:t>
            </a:r>
            <a:r>
              <a:rPr sz="1200" spc="-105" dirty="0">
                <a:solidFill>
                  <a:srgbClr val="4A4B4C"/>
                </a:solidFill>
                <a:latin typeface="Noto Sans"/>
                <a:cs typeface="Noto Sans"/>
              </a:rPr>
              <a:t> </a:t>
            </a:r>
            <a:r>
              <a:rPr sz="1200" dirty="0">
                <a:solidFill>
                  <a:srgbClr val="4A4B4C"/>
                </a:solidFill>
                <a:latin typeface="Noto Sans"/>
                <a:cs typeface="Noto Sans"/>
              </a:rPr>
              <a:t>αυτή</a:t>
            </a:r>
            <a:r>
              <a:rPr sz="1200" spc="-105" dirty="0">
                <a:solidFill>
                  <a:srgbClr val="4A4B4C"/>
                </a:solidFill>
                <a:latin typeface="Noto Sans"/>
                <a:cs typeface="Noto Sans"/>
              </a:rPr>
              <a:t> </a:t>
            </a:r>
            <a:r>
              <a:rPr sz="1200" dirty="0">
                <a:solidFill>
                  <a:srgbClr val="4A4B4C"/>
                </a:solidFill>
                <a:latin typeface="Noto Sans"/>
                <a:cs typeface="Noto Sans"/>
              </a:rPr>
              <a:t>συνεπάγεται</a:t>
            </a:r>
            <a:r>
              <a:rPr sz="1200" spc="-105" dirty="0">
                <a:solidFill>
                  <a:srgbClr val="4A4B4C"/>
                </a:solidFill>
                <a:latin typeface="Noto Sans"/>
                <a:cs typeface="Noto Sans"/>
              </a:rPr>
              <a:t> </a:t>
            </a:r>
            <a:r>
              <a:rPr sz="1200" dirty="0">
                <a:solidFill>
                  <a:srgbClr val="4A4B4C"/>
                </a:solidFill>
                <a:latin typeface="Noto Sans"/>
                <a:cs typeface="Noto Sans"/>
              </a:rPr>
              <a:t>ουδετερότητα</a:t>
            </a:r>
            <a:r>
              <a:rPr sz="1200" spc="-105" dirty="0">
                <a:solidFill>
                  <a:srgbClr val="4A4B4C"/>
                </a:solidFill>
                <a:latin typeface="Noto Sans"/>
                <a:cs typeface="Noto Sans"/>
              </a:rPr>
              <a:t> </a:t>
            </a:r>
            <a:r>
              <a:rPr sz="1200" spc="-5" dirty="0">
                <a:solidFill>
                  <a:srgbClr val="4A4B4C"/>
                </a:solidFill>
                <a:latin typeface="Noto Sans"/>
                <a:cs typeface="Noto Sans"/>
              </a:rPr>
              <a:t>και</a:t>
            </a:r>
            <a:r>
              <a:rPr sz="1200" spc="-105" dirty="0">
                <a:solidFill>
                  <a:srgbClr val="4A4B4C"/>
                </a:solidFill>
                <a:latin typeface="Noto Sans"/>
                <a:cs typeface="Noto Sans"/>
              </a:rPr>
              <a:t> </a:t>
            </a:r>
            <a:r>
              <a:rPr sz="1200" dirty="0">
                <a:solidFill>
                  <a:srgbClr val="4A4B4C"/>
                </a:solidFill>
                <a:latin typeface="Noto Sans"/>
                <a:cs typeface="Noto Sans"/>
              </a:rPr>
              <a:t>αντικειμενικότητα.  Δεδομένου ότι οι διαμεσολαβητές είναι </a:t>
            </a:r>
            <a:r>
              <a:rPr sz="1200" spc="-5" dirty="0">
                <a:solidFill>
                  <a:srgbClr val="4A4B4C"/>
                </a:solidFill>
                <a:latin typeface="Noto Sans"/>
                <a:cs typeface="Noto Sans"/>
              </a:rPr>
              <a:t>τελικά και </a:t>
            </a:r>
            <a:r>
              <a:rPr sz="1200" dirty="0">
                <a:solidFill>
                  <a:srgbClr val="4A4B4C"/>
                </a:solidFill>
                <a:latin typeface="Noto Sans"/>
                <a:cs typeface="Noto Sans"/>
              </a:rPr>
              <a:t>κοινωνικοί παράγοντες, </a:t>
            </a:r>
            <a:r>
              <a:rPr sz="1200" spc="-10" dirty="0">
                <a:solidFill>
                  <a:srgbClr val="4A4B4C"/>
                </a:solidFill>
                <a:latin typeface="Noto Sans"/>
                <a:cs typeface="Noto Sans"/>
              </a:rPr>
              <a:t>η  </a:t>
            </a:r>
            <a:r>
              <a:rPr sz="1200" dirty="0">
                <a:solidFill>
                  <a:srgbClr val="4A4B4C"/>
                </a:solidFill>
                <a:latin typeface="Noto Sans"/>
                <a:cs typeface="Noto Sans"/>
              </a:rPr>
              <a:t>αυστηρή αμεροληψία είναι σπάνια </a:t>
            </a:r>
            <a:r>
              <a:rPr sz="1200" spc="-5" dirty="0">
                <a:solidFill>
                  <a:srgbClr val="4A4B4C"/>
                </a:solidFill>
                <a:latin typeface="Noto Sans"/>
                <a:cs typeface="Noto Sans"/>
              </a:rPr>
              <a:t>και γι </a:t>
            </a:r>
            <a:r>
              <a:rPr sz="1200" dirty="0">
                <a:solidFill>
                  <a:srgbClr val="4A4B4C"/>
                </a:solidFill>
                <a:latin typeface="Noto Sans"/>
                <a:cs typeface="Noto Sans"/>
              </a:rPr>
              <a:t>‘αυτό είναι απαραίτητο οι διαμεσολαβητές  </a:t>
            </a:r>
            <a:r>
              <a:rPr sz="1200" spc="-5" dirty="0">
                <a:solidFill>
                  <a:srgbClr val="4A4B4C"/>
                </a:solidFill>
                <a:latin typeface="Noto Sans"/>
                <a:cs typeface="Noto Sans"/>
              </a:rPr>
              <a:t>να </a:t>
            </a:r>
            <a:r>
              <a:rPr sz="1200" dirty="0">
                <a:solidFill>
                  <a:srgbClr val="4A4B4C"/>
                </a:solidFill>
                <a:latin typeface="Noto Sans"/>
                <a:cs typeface="Noto Sans"/>
              </a:rPr>
              <a:t>δουλέψουν στην ικανότητά τους </a:t>
            </a:r>
            <a:r>
              <a:rPr sz="1200" spc="-5" dirty="0">
                <a:solidFill>
                  <a:srgbClr val="4A4B4C"/>
                </a:solidFill>
                <a:latin typeface="Noto Sans"/>
                <a:cs typeface="Noto Sans"/>
              </a:rPr>
              <a:t>να </a:t>
            </a:r>
            <a:r>
              <a:rPr sz="1200" dirty="0">
                <a:solidFill>
                  <a:srgbClr val="4A4B4C"/>
                </a:solidFill>
                <a:latin typeface="Noto Sans"/>
                <a:cs typeface="Noto Sans"/>
              </a:rPr>
              <a:t>εντοπίζουν τις </a:t>
            </a:r>
            <a:r>
              <a:rPr sz="1200" spc="-10" dirty="0">
                <a:solidFill>
                  <a:srgbClr val="4A4B4C"/>
                </a:solidFill>
                <a:latin typeface="Noto Sans"/>
                <a:cs typeface="Noto Sans"/>
              </a:rPr>
              <a:t>δικές </a:t>
            </a:r>
            <a:r>
              <a:rPr sz="1200" dirty="0">
                <a:solidFill>
                  <a:srgbClr val="4A4B4C"/>
                </a:solidFill>
                <a:latin typeface="Noto Sans"/>
                <a:cs typeface="Noto Sans"/>
              </a:rPr>
              <a:t>τους προτιμήσεις </a:t>
            </a:r>
            <a:r>
              <a:rPr sz="1200" spc="-5" dirty="0">
                <a:solidFill>
                  <a:srgbClr val="4A4B4C"/>
                </a:solidFill>
                <a:latin typeface="Noto Sans"/>
                <a:cs typeface="Noto Sans"/>
              </a:rPr>
              <a:t>και  </a:t>
            </a:r>
            <a:r>
              <a:rPr sz="1200" dirty="0">
                <a:solidFill>
                  <a:srgbClr val="4A4B4C"/>
                </a:solidFill>
                <a:latin typeface="Noto Sans"/>
                <a:cs typeface="Noto Sans"/>
              </a:rPr>
              <a:t>απόψεις</a:t>
            </a:r>
            <a:r>
              <a:rPr sz="1200" spc="-150" dirty="0">
                <a:solidFill>
                  <a:srgbClr val="4A4B4C"/>
                </a:solidFill>
                <a:latin typeface="Noto Sans"/>
                <a:cs typeface="Noto Sans"/>
              </a:rPr>
              <a:t> </a:t>
            </a:r>
            <a:r>
              <a:rPr sz="1200" spc="-5" dirty="0">
                <a:solidFill>
                  <a:srgbClr val="4A4B4C"/>
                </a:solidFill>
                <a:latin typeface="Noto Sans"/>
                <a:cs typeface="Noto Sans"/>
              </a:rPr>
              <a:t>σε</a:t>
            </a:r>
            <a:r>
              <a:rPr sz="1200" spc="-150" dirty="0">
                <a:solidFill>
                  <a:srgbClr val="4A4B4C"/>
                </a:solidFill>
                <a:latin typeface="Noto Sans"/>
                <a:cs typeface="Noto Sans"/>
              </a:rPr>
              <a:t> </a:t>
            </a:r>
            <a:r>
              <a:rPr sz="1200" dirty="0">
                <a:solidFill>
                  <a:srgbClr val="4A4B4C"/>
                </a:solidFill>
                <a:latin typeface="Noto Sans"/>
                <a:cs typeface="Noto Sans"/>
              </a:rPr>
              <a:t>οποιαδήποτε</a:t>
            </a:r>
            <a:r>
              <a:rPr sz="1200" spc="-155" dirty="0">
                <a:solidFill>
                  <a:srgbClr val="4A4B4C"/>
                </a:solidFill>
                <a:latin typeface="Noto Sans"/>
                <a:cs typeface="Noto Sans"/>
              </a:rPr>
              <a:t> </a:t>
            </a:r>
            <a:r>
              <a:rPr sz="1200" spc="-5" dirty="0">
                <a:solidFill>
                  <a:srgbClr val="4A4B4C"/>
                </a:solidFill>
                <a:latin typeface="Noto Sans"/>
                <a:cs typeface="Noto Sans"/>
              </a:rPr>
              <a:t>δεδομένη</a:t>
            </a:r>
            <a:r>
              <a:rPr sz="1200" spc="-150" dirty="0">
                <a:solidFill>
                  <a:srgbClr val="4A4B4C"/>
                </a:solidFill>
                <a:latin typeface="Noto Sans"/>
                <a:cs typeface="Noto Sans"/>
              </a:rPr>
              <a:t> </a:t>
            </a:r>
            <a:r>
              <a:rPr sz="1200" spc="-5" dirty="0">
                <a:solidFill>
                  <a:srgbClr val="4A4B4C"/>
                </a:solidFill>
                <a:latin typeface="Noto Sans"/>
                <a:cs typeface="Noto Sans"/>
              </a:rPr>
              <a:t>αλληλεπίδραση,</a:t>
            </a:r>
            <a:r>
              <a:rPr sz="1200" spc="-150" dirty="0">
                <a:solidFill>
                  <a:srgbClr val="4A4B4C"/>
                </a:solidFill>
                <a:latin typeface="Noto Sans"/>
                <a:cs typeface="Noto Sans"/>
              </a:rPr>
              <a:t> </a:t>
            </a:r>
            <a:r>
              <a:rPr sz="1200" spc="-5" dirty="0">
                <a:solidFill>
                  <a:srgbClr val="4A4B4C"/>
                </a:solidFill>
                <a:latin typeface="Noto Sans"/>
                <a:cs typeface="Noto Sans"/>
              </a:rPr>
              <a:t>ώστε</a:t>
            </a:r>
            <a:r>
              <a:rPr sz="1200" spc="-155" dirty="0">
                <a:solidFill>
                  <a:srgbClr val="4A4B4C"/>
                </a:solidFill>
                <a:latin typeface="Noto Sans"/>
                <a:cs typeface="Noto Sans"/>
              </a:rPr>
              <a:t> </a:t>
            </a:r>
            <a:r>
              <a:rPr sz="1200" spc="-5" dirty="0">
                <a:solidFill>
                  <a:srgbClr val="4A4B4C"/>
                </a:solidFill>
                <a:latin typeface="Noto Sans"/>
                <a:cs typeface="Noto Sans"/>
              </a:rPr>
              <a:t>να</a:t>
            </a:r>
            <a:r>
              <a:rPr sz="1200" spc="-150" dirty="0">
                <a:solidFill>
                  <a:srgbClr val="4A4B4C"/>
                </a:solidFill>
                <a:latin typeface="Noto Sans"/>
                <a:cs typeface="Noto Sans"/>
              </a:rPr>
              <a:t> </a:t>
            </a:r>
            <a:r>
              <a:rPr sz="1200" dirty="0">
                <a:solidFill>
                  <a:srgbClr val="4A4B4C"/>
                </a:solidFill>
                <a:latin typeface="Noto Sans"/>
                <a:cs typeface="Noto Sans"/>
              </a:rPr>
              <a:t>είναι</a:t>
            </a:r>
            <a:r>
              <a:rPr sz="1200" spc="-155" dirty="0">
                <a:solidFill>
                  <a:srgbClr val="4A4B4C"/>
                </a:solidFill>
                <a:latin typeface="Noto Sans"/>
                <a:cs typeface="Noto Sans"/>
              </a:rPr>
              <a:t> </a:t>
            </a:r>
            <a:r>
              <a:rPr sz="1200" spc="-5" dirty="0">
                <a:solidFill>
                  <a:srgbClr val="4A4B4C"/>
                </a:solidFill>
                <a:latin typeface="Noto Sans"/>
                <a:cs typeface="Noto Sans"/>
              </a:rPr>
              <a:t>σε</a:t>
            </a:r>
            <a:r>
              <a:rPr sz="1200" spc="-150" dirty="0">
                <a:solidFill>
                  <a:srgbClr val="4A4B4C"/>
                </a:solidFill>
                <a:latin typeface="Noto Sans"/>
                <a:cs typeface="Noto Sans"/>
              </a:rPr>
              <a:t> </a:t>
            </a:r>
            <a:r>
              <a:rPr sz="1200" dirty="0">
                <a:solidFill>
                  <a:srgbClr val="4A4B4C"/>
                </a:solidFill>
                <a:latin typeface="Noto Sans"/>
                <a:cs typeface="Noto Sans"/>
              </a:rPr>
              <a:t>θέση</a:t>
            </a:r>
            <a:r>
              <a:rPr sz="1200" spc="-145" dirty="0">
                <a:solidFill>
                  <a:srgbClr val="4A4B4C"/>
                </a:solidFill>
                <a:latin typeface="Noto Sans"/>
                <a:cs typeface="Noto Sans"/>
              </a:rPr>
              <a:t> </a:t>
            </a:r>
            <a:r>
              <a:rPr sz="1200" spc="-5" dirty="0">
                <a:solidFill>
                  <a:srgbClr val="4A4B4C"/>
                </a:solidFill>
                <a:latin typeface="Noto Sans"/>
                <a:cs typeface="Noto Sans"/>
              </a:rPr>
              <a:t>να</a:t>
            </a:r>
            <a:r>
              <a:rPr sz="1200" spc="-155" dirty="0">
                <a:solidFill>
                  <a:srgbClr val="4A4B4C"/>
                </a:solidFill>
                <a:latin typeface="Noto Sans"/>
                <a:cs typeface="Noto Sans"/>
              </a:rPr>
              <a:t> </a:t>
            </a:r>
            <a:r>
              <a:rPr sz="1200" dirty="0">
                <a:solidFill>
                  <a:srgbClr val="4A4B4C"/>
                </a:solidFill>
                <a:latin typeface="Noto Sans"/>
                <a:cs typeface="Noto Sans"/>
              </a:rPr>
              <a:t>μειώσουν  την επιρροή τους. </a:t>
            </a:r>
            <a:r>
              <a:rPr sz="1200" spc="-5" dirty="0">
                <a:solidFill>
                  <a:srgbClr val="4A4B4C"/>
                </a:solidFill>
                <a:latin typeface="Noto Sans"/>
                <a:cs typeface="Noto Sans"/>
              </a:rPr>
              <a:t>Οι </a:t>
            </a:r>
            <a:r>
              <a:rPr sz="1200" dirty="0">
                <a:solidFill>
                  <a:srgbClr val="4A4B4C"/>
                </a:solidFill>
                <a:latin typeface="Noto Sans"/>
                <a:cs typeface="Noto Sans"/>
              </a:rPr>
              <a:t>μεσολαβητές </a:t>
            </a:r>
            <a:r>
              <a:rPr sz="1200" spc="-5" dirty="0">
                <a:solidFill>
                  <a:srgbClr val="4A4B4C"/>
                </a:solidFill>
                <a:latin typeface="Noto Sans"/>
                <a:cs typeface="Noto Sans"/>
              </a:rPr>
              <a:t>πρέπει να </a:t>
            </a:r>
            <a:r>
              <a:rPr sz="1200" dirty="0">
                <a:solidFill>
                  <a:srgbClr val="4A4B4C"/>
                </a:solidFill>
                <a:latin typeface="Noto Sans"/>
                <a:cs typeface="Noto Sans"/>
              </a:rPr>
              <a:t>είναι ουδέτεροι στις περισσότερες  </a:t>
            </a:r>
            <a:r>
              <a:rPr sz="1200" spc="-5" dirty="0">
                <a:solidFill>
                  <a:srgbClr val="4A4B4C"/>
                </a:solidFill>
                <a:latin typeface="Noto Sans"/>
                <a:cs typeface="Noto Sans"/>
              </a:rPr>
              <a:t>περιπτώσεις, </a:t>
            </a:r>
            <a:r>
              <a:rPr sz="1200" dirty="0">
                <a:solidFill>
                  <a:srgbClr val="4A4B4C"/>
                </a:solidFill>
                <a:latin typeface="Noto Sans"/>
                <a:cs typeface="Noto Sans"/>
              </a:rPr>
              <a:t>εκτός </a:t>
            </a:r>
            <a:r>
              <a:rPr sz="1200" spc="-5" dirty="0">
                <a:solidFill>
                  <a:srgbClr val="4A4B4C"/>
                </a:solidFill>
                <a:latin typeface="Noto Sans"/>
                <a:cs typeface="Noto Sans"/>
              </a:rPr>
              <a:t>εάν </a:t>
            </a:r>
            <a:r>
              <a:rPr sz="1200" dirty="0">
                <a:solidFill>
                  <a:srgbClr val="4A4B4C"/>
                </a:solidFill>
                <a:latin typeface="Noto Sans"/>
                <a:cs typeface="Noto Sans"/>
              </a:rPr>
              <a:t>αντιμετωπίζουν μια κατάσταση που απαιτεί νομική  υπεράσπιση</a:t>
            </a:r>
            <a:r>
              <a:rPr sz="1200" spc="75" dirty="0">
                <a:solidFill>
                  <a:srgbClr val="4A4B4C"/>
                </a:solidFill>
                <a:latin typeface="Noto Sans"/>
                <a:cs typeface="Noto Sans"/>
              </a:rPr>
              <a:t> </a:t>
            </a:r>
            <a:r>
              <a:rPr sz="1200" spc="-5" dirty="0">
                <a:solidFill>
                  <a:srgbClr val="4A4B4C"/>
                </a:solidFill>
                <a:latin typeface="Noto Sans"/>
                <a:cs typeface="Noto Sans"/>
              </a:rPr>
              <a:t>για</a:t>
            </a:r>
            <a:r>
              <a:rPr sz="1200" spc="80" dirty="0">
                <a:solidFill>
                  <a:srgbClr val="4A4B4C"/>
                </a:solidFill>
                <a:latin typeface="Noto Sans"/>
                <a:cs typeface="Noto Sans"/>
              </a:rPr>
              <a:t> </a:t>
            </a:r>
            <a:r>
              <a:rPr sz="1200" dirty="0">
                <a:solidFill>
                  <a:srgbClr val="4A4B4C"/>
                </a:solidFill>
                <a:latin typeface="Noto Sans"/>
                <a:cs typeface="Noto Sans"/>
              </a:rPr>
              <a:t>λογαριασμό</a:t>
            </a:r>
            <a:r>
              <a:rPr sz="1200" spc="80" dirty="0">
                <a:solidFill>
                  <a:srgbClr val="4A4B4C"/>
                </a:solidFill>
                <a:latin typeface="Noto Sans"/>
                <a:cs typeface="Noto Sans"/>
              </a:rPr>
              <a:t> </a:t>
            </a:r>
            <a:r>
              <a:rPr sz="1200" dirty="0">
                <a:solidFill>
                  <a:srgbClr val="4A4B4C"/>
                </a:solidFill>
                <a:latin typeface="Noto Sans"/>
                <a:cs typeface="Noto Sans"/>
              </a:rPr>
              <a:t>του</a:t>
            </a:r>
            <a:r>
              <a:rPr sz="1200" spc="80" dirty="0">
                <a:solidFill>
                  <a:srgbClr val="4A4B4C"/>
                </a:solidFill>
                <a:latin typeface="Noto Sans"/>
                <a:cs typeface="Noto Sans"/>
              </a:rPr>
              <a:t> </a:t>
            </a:r>
            <a:r>
              <a:rPr sz="1200" dirty="0">
                <a:solidFill>
                  <a:srgbClr val="4A4B4C"/>
                </a:solidFill>
                <a:latin typeface="Noto Sans"/>
                <a:cs typeface="Noto Sans"/>
              </a:rPr>
              <a:t>μετανάστη</a:t>
            </a:r>
            <a:r>
              <a:rPr sz="1200" spc="75" dirty="0">
                <a:solidFill>
                  <a:srgbClr val="4A4B4C"/>
                </a:solidFill>
                <a:latin typeface="Noto Sans"/>
                <a:cs typeface="Noto Sans"/>
              </a:rPr>
              <a:t> </a:t>
            </a:r>
            <a:r>
              <a:rPr sz="1200" spc="-10" dirty="0">
                <a:solidFill>
                  <a:srgbClr val="4A4B4C"/>
                </a:solidFill>
                <a:latin typeface="Noto Sans"/>
                <a:cs typeface="Noto Sans"/>
              </a:rPr>
              <a:t>/</a:t>
            </a:r>
            <a:r>
              <a:rPr sz="1200" spc="80" dirty="0">
                <a:solidFill>
                  <a:srgbClr val="4A4B4C"/>
                </a:solidFill>
                <a:latin typeface="Noto Sans"/>
                <a:cs typeface="Noto Sans"/>
              </a:rPr>
              <a:t> </a:t>
            </a:r>
            <a:r>
              <a:rPr sz="1200" dirty="0">
                <a:solidFill>
                  <a:srgbClr val="4A4B4C"/>
                </a:solidFill>
                <a:latin typeface="Noto Sans"/>
                <a:cs typeface="Noto Sans"/>
              </a:rPr>
              <a:t>του</a:t>
            </a:r>
            <a:r>
              <a:rPr sz="1200" spc="80" dirty="0">
                <a:solidFill>
                  <a:srgbClr val="4A4B4C"/>
                </a:solidFill>
                <a:latin typeface="Noto Sans"/>
                <a:cs typeface="Noto Sans"/>
              </a:rPr>
              <a:t> </a:t>
            </a:r>
            <a:r>
              <a:rPr sz="1200" dirty="0">
                <a:solidFill>
                  <a:srgbClr val="4A4B4C"/>
                </a:solidFill>
                <a:latin typeface="Noto Sans"/>
                <a:cs typeface="Noto Sans"/>
              </a:rPr>
              <a:t>πρόσφυγα</a:t>
            </a:r>
            <a:r>
              <a:rPr sz="1200" spc="80" dirty="0">
                <a:solidFill>
                  <a:srgbClr val="4A4B4C"/>
                </a:solidFill>
                <a:latin typeface="Noto Sans"/>
                <a:cs typeface="Noto Sans"/>
              </a:rPr>
              <a:t> </a:t>
            </a:r>
            <a:r>
              <a:rPr sz="1200" spc="-10" dirty="0">
                <a:solidFill>
                  <a:srgbClr val="4A4B4C"/>
                </a:solidFill>
                <a:latin typeface="Noto Sans"/>
                <a:cs typeface="Noto Sans"/>
              </a:rPr>
              <a:t>ή</a:t>
            </a:r>
            <a:r>
              <a:rPr sz="1200" spc="75" dirty="0">
                <a:solidFill>
                  <a:srgbClr val="4A4B4C"/>
                </a:solidFill>
                <a:latin typeface="Noto Sans"/>
                <a:cs typeface="Noto Sans"/>
              </a:rPr>
              <a:t> </a:t>
            </a:r>
            <a:r>
              <a:rPr sz="1200" dirty="0">
                <a:solidFill>
                  <a:srgbClr val="4A4B4C"/>
                </a:solidFill>
                <a:latin typeface="Noto Sans"/>
                <a:cs typeface="Noto Sans"/>
              </a:rPr>
              <a:t>του</a:t>
            </a:r>
            <a:r>
              <a:rPr sz="1200" spc="80" dirty="0">
                <a:solidFill>
                  <a:srgbClr val="4A4B4C"/>
                </a:solidFill>
                <a:latin typeface="Noto Sans"/>
                <a:cs typeface="Noto Sans"/>
              </a:rPr>
              <a:t> </a:t>
            </a:r>
            <a:r>
              <a:rPr sz="1200" dirty="0">
                <a:solidFill>
                  <a:srgbClr val="4A4B4C"/>
                </a:solidFill>
                <a:latin typeface="Noto Sans"/>
                <a:cs typeface="Noto Sans"/>
              </a:rPr>
              <a:t>επαγγελματικού</a:t>
            </a:r>
            <a:endParaRPr sz="1200" dirty="0">
              <a:latin typeface="Noto Sans"/>
              <a:cs typeface="Noto Sans"/>
            </a:endParaRPr>
          </a:p>
          <a:p>
            <a:pPr marL="12700" algn="just">
              <a:lnSpc>
                <a:spcPct val="100000"/>
              </a:lnSpc>
              <a:spcBef>
                <a:spcPts val="160"/>
              </a:spcBef>
            </a:pPr>
            <a:r>
              <a:rPr sz="1200" spc="-10" dirty="0">
                <a:solidFill>
                  <a:srgbClr val="4A4B4C"/>
                </a:solidFill>
                <a:latin typeface="Noto Sans"/>
                <a:cs typeface="Noto Sans"/>
              </a:rPr>
              <a:t>/ </a:t>
            </a:r>
            <a:r>
              <a:rPr sz="1200" dirty="0">
                <a:solidFill>
                  <a:srgbClr val="4A4B4C"/>
                </a:solidFill>
                <a:latin typeface="Noto Sans"/>
                <a:cs typeface="Noto Sans"/>
              </a:rPr>
              <a:t>δημόσιου</a:t>
            </a:r>
            <a:r>
              <a:rPr sz="1200" spc="45" dirty="0">
                <a:solidFill>
                  <a:srgbClr val="4A4B4C"/>
                </a:solidFill>
                <a:latin typeface="Noto Sans"/>
                <a:cs typeface="Noto Sans"/>
              </a:rPr>
              <a:t> </a:t>
            </a:r>
            <a:r>
              <a:rPr sz="1200" spc="5" dirty="0">
                <a:solidFill>
                  <a:srgbClr val="4A4B4C"/>
                </a:solidFill>
                <a:latin typeface="Noto Sans"/>
                <a:cs typeface="Noto Sans"/>
              </a:rPr>
              <a:t>φορέα.</a:t>
            </a:r>
            <a:endParaRPr sz="1200" dirty="0">
              <a:latin typeface="Noto Sans"/>
              <a:cs typeface="Noto Sans"/>
            </a:endParaRPr>
          </a:p>
          <a:p>
            <a:pPr>
              <a:lnSpc>
                <a:spcPct val="100000"/>
              </a:lnSpc>
              <a:spcBef>
                <a:spcPts val="35"/>
              </a:spcBef>
            </a:pPr>
            <a:endParaRPr sz="1150" dirty="0">
              <a:latin typeface="Noto Sans"/>
              <a:cs typeface="Noto Sans"/>
            </a:endParaRPr>
          </a:p>
          <a:p>
            <a:pPr marL="12700" marR="5080" algn="just">
              <a:lnSpc>
                <a:spcPct val="111100"/>
              </a:lnSpc>
            </a:pPr>
            <a:r>
              <a:rPr sz="1200" b="1" spc="5" dirty="0">
                <a:solidFill>
                  <a:srgbClr val="049F86"/>
                </a:solidFill>
                <a:latin typeface="Noto Sans"/>
                <a:cs typeface="Noto Sans"/>
              </a:rPr>
              <a:t>ΣΈΒΑΣΜΟΣ:</a:t>
            </a:r>
            <a:r>
              <a:rPr sz="1200" b="1" spc="-70" dirty="0">
                <a:solidFill>
                  <a:srgbClr val="049F86"/>
                </a:solidFill>
                <a:latin typeface="Noto Sans"/>
                <a:cs typeface="Noto Sans"/>
              </a:rPr>
              <a:t> </a:t>
            </a:r>
            <a:r>
              <a:rPr sz="1200" spc="-5" dirty="0">
                <a:solidFill>
                  <a:srgbClr val="4A4B4C"/>
                </a:solidFill>
                <a:latin typeface="Noto Sans"/>
                <a:cs typeface="Noto Sans"/>
              </a:rPr>
              <a:t>Ο</a:t>
            </a:r>
            <a:r>
              <a:rPr sz="1200" spc="-60" dirty="0">
                <a:solidFill>
                  <a:srgbClr val="4A4B4C"/>
                </a:solidFill>
                <a:latin typeface="Noto Sans"/>
                <a:cs typeface="Noto Sans"/>
              </a:rPr>
              <a:t> </a:t>
            </a:r>
            <a:r>
              <a:rPr sz="1200" spc="10" dirty="0">
                <a:solidFill>
                  <a:srgbClr val="4A4B4C"/>
                </a:solidFill>
                <a:latin typeface="Noto Sans"/>
                <a:cs typeface="Noto Sans"/>
              </a:rPr>
              <a:t>διαμεσολαβητής</a:t>
            </a:r>
            <a:r>
              <a:rPr sz="1200" spc="-65" dirty="0">
                <a:solidFill>
                  <a:srgbClr val="4A4B4C"/>
                </a:solidFill>
                <a:latin typeface="Noto Sans"/>
                <a:cs typeface="Noto Sans"/>
              </a:rPr>
              <a:t> </a:t>
            </a:r>
            <a:r>
              <a:rPr sz="1200" spc="10" dirty="0">
                <a:solidFill>
                  <a:srgbClr val="4A4B4C"/>
                </a:solidFill>
                <a:latin typeface="Noto Sans"/>
                <a:cs typeface="Noto Sans"/>
              </a:rPr>
              <a:t>αντιμετωπίζει</a:t>
            </a:r>
            <a:r>
              <a:rPr sz="1200" spc="-60" dirty="0">
                <a:solidFill>
                  <a:srgbClr val="4A4B4C"/>
                </a:solidFill>
                <a:latin typeface="Noto Sans"/>
                <a:cs typeface="Noto Sans"/>
              </a:rPr>
              <a:t> </a:t>
            </a:r>
            <a:r>
              <a:rPr sz="1200" spc="5" dirty="0">
                <a:solidFill>
                  <a:srgbClr val="4A4B4C"/>
                </a:solidFill>
                <a:latin typeface="Noto Sans"/>
                <a:cs typeface="Noto Sans"/>
              </a:rPr>
              <a:t>την</a:t>
            </a:r>
            <a:r>
              <a:rPr sz="1200" spc="-65" dirty="0">
                <a:solidFill>
                  <a:srgbClr val="4A4B4C"/>
                </a:solidFill>
                <a:latin typeface="Noto Sans"/>
                <a:cs typeface="Noto Sans"/>
              </a:rPr>
              <a:t> </a:t>
            </a:r>
            <a:r>
              <a:rPr sz="1200" spc="10" dirty="0">
                <a:solidFill>
                  <a:srgbClr val="4A4B4C"/>
                </a:solidFill>
                <a:latin typeface="Noto Sans"/>
                <a:cs typeface="Noto Sans"/>
              </a:rPr>
              <a:t>πρόκληση</a:t>
            </a:r>
            <a:r>
              <a:rPr sz="1200" spc="-60" dirty="0">
                <a:solidFill>
                  <a:srgbClr val="4A4B4C"/>
                </a:solidFill>
                <a:latin typeface="Noto Sans"/>
                <a:cs typeface="Noto Sans"/>
              </a:rPr>
              <a:t> </a:t>
            </a:r>
            <a:r>
              <a:rPr sz="1200" dirty="0">
                <a:solidFill>
                  <a:srgbClr val="4A4B4C"/>
                </a:solidFill>
                <a:latin typeface="Noto Sans"/>
                <a:cs typeface="Noto Sans"/>
              </a:rPr>
              <a:t>να</a:t>
            </a:r>
            <a:r>
              <a:rPr sz="1200" spc="-60" dirty="0">
                <a:solidFill>
                  <a:srgbClr val="4A4B4C"/>
                </a:solidFill>
                <a:latin typeface="Noto Sans"/>
                <a:cs typeface="Noto Sans"/>
              </a:rPr>
              <a:t> </a:t>
            </a:r>
            <a:r>
              <a:rPr sz="1200" spc="5" dirty="0">
                <a:solidFill>
                  <a:srgbClr val="4A4B4C"/>
                </a:solidFill>
                <a:latin typeface="Noto Sans"/>
                <a:cs typeface="Noto Sans"/>
              </a:rPr>
              <a:t>δείξει</a:t>
            </a:r>
            <a:r>
              <a:rPr sz="1200" spc="-65" dirty="0">
                <a:solidFill>
                  <a:srgbClr val="4A4B4C"/>
                </a:solidFill>
                <a:latin typeface="Noto Sans"/>
                <a:cs typeface="Noto Sans"/>
              </a:rPr>
              <a:t> </a:t>
            </a:r>
            <a:r>
              <a:rPr sz="1200" dirty="0">
                <a:solidFill>
                  <a:srgbClr val="4A4B4C"/>
                </a:solidFill>
                <a:latin typeface="Noto Sans"/>
                <a:cs typeface="Noto Sans"/>
              </a:rPr>
              <a:t>ίδιο</a:t>
            </a:r>
            <a:r>
              <a:rPr sz="1200" spc="-60" dirty="0">
                <a:solidFill>
                  <a:srgbClr val="4A4B4C"/>
                </a:solidFill>
                <a:latin typeface="Noto Sans"/>
                <a:cs typeface="Noto Sans"/>
              </a:rPr>
              <a:t> </a:t>
            </a:r>
            <a:r>
              <a:rPr sz="1200" spc="15" dirty="0">
                <a:solidFill>
                  <a:srgbClr val="4A4B4C"/>
                </a:solidFill>
                <a:latin typeface="Noto Sans"/>
                <a:cs typeface="Noto Sans"/>
              </a:rPr>
              <a:t>σεβασμό  </a:t>
            </a:r>
            <a:r>
              <a:rPr sz="1200" spc="10" dirty="0">
                <a:solidFill>
                  <a:srgbClr val="4A4B4C"/>
                </a:solidFill>
                <a:latin typeface="Noto Sans"/>
                <a:cs typeface="Noto Sans"/>
              </a:rPr>
              <a:t>τόσο </a:t>
            </a:r>
            <a:r>
              <a:rPr sz="1200" spc="5" dirty="0">
                <a:solidFill>
                  <a:srgbClr val="4A4B4C"/>
                </a:solidFill>
                <a:latin typeface="Noto Sans"/>
                <a:cs typeface="Noto Sans"/>
              </a:rPr>
              <a:t>στο </a:t>
            </a:r>
            <a:r>
              <a:rPr sz="1200" spc="10" dirty="0">
                <a:solidFill>
                  <a:srgbClr val="4A4B4C"/>
                </a:solidFill>
                <a:latin typeface="Noto Sans"/>
                <a:cs typeface="Noto Sans"/>
              </a:rPr>
              <a:t>άτομο </a:t>
            </a:r>
            <a:r>
              <a:rPr sz="1200" spc="5" dirty="0">
                <a:solidFill>
                  <a:srgbClr val="4A4B4C"/>
                </a:solidFill>
                <a:latin typeface="Noto Sans"/>
                <a:cs typeface="Noto Sans"/>
              </a:rPr>
              <a:t>που έχει ανάγκη </a:t>
            </a:r>
            <a:r>
              <a:rPr sz="1200" spc="10" dirty="0">
                <a:solidFill>
                  <a:srgbClr val="4A4B4C"/>
                </a:solidFill>
                <a:latin typeface="Noto Sans"/>
                <a:cs typeface="Noto Sans"/>
              </a:rPr>
              <a:t>όσο </a:t>
            </a:r>
            <a:r>
              <a:rPr sz="1200" dirty="0">
                <a:solidFill>
                  <a:srgbClr val="4A4B4C"/>
                </a:solidFill>
                <a:latin typeface="Noto Sans"/>
                <a:cs typeface="Noto Sans"/>
              </a:rPr>
              <a:t>και </a:t>
            </a:r>
            <a:r>
              <a:rPr sz="1200" spc="5" dirty="0">
                <a:solidFill>
                  <a:srgbClr val="4A4B4C"/>
                </a:solidFill>
                <a:latin typeface="Noto Sans"/>
                <a:cs typeface="Noto Sans"/>
              </a:rPr>
              <a:t>στην</a:t>
            </a:r>
            <a:r>
              <a:rPr sz="1200" spc="85" dirty="0">
                <a:solidFill>
                  <a:srgbClr val="4A4B4C"/>
                </a:solidFill>
                <a:latin typeface="Noto Sans"/>
                <a:cs typeface="Noto Sans"/>
              </a:rPr>
              <a:t> </a:t>
            </a:r>
            <a:r>
              <a:rPr sz="1200" spc="10" dirty="0">
                <a:solidFill>
                  <a:srgbClr val="4A4B4C"/>
                </a:solidFill>
                <a:latin typeface="Noto Sans"/>
                <a:cs typeface="Noto Sans"/>
              </a:rPr>
              <a:t>κοινότητα φιλοξενίας.</a:t>
            </a:r>
            <a:endParaRPr sz="1200" dirty="0">
              <a:latin typeface="Noto Sans"/>
              <a:cs typeface="Noto Sans"/>
            </a:endParaRPr>
          </a:p>
          <a:p>
            <a:pPr>
              <a:lnSpc>
                <a:spcPct val="100000"/>
              </a:lnSpc>
              <a:spcBef>
                <a:spcPts val="35"/>
              </a:spcBef>
            </a:pPr>
            <a:endParaRPr sz="1150" dirty="0">
              <a:latin typeface="Noto Sans"/>
              <a:cs typeface="Noto Sans"/>
            </a:endParaRPr>
          </a:p>
          <a:p>
            <a:pPr marL="12700" marR="5080" algn="just">
              <a:lnSpc>
                <a:spcPct val="111100"/>
              </a:lnSpc>
            </a:pPr>
            <a:r>
              <a:rPr sz="1200" b="1" spc="5" dirty="0">
                <a:solidFill>
                  <a:srgbClr val="049F86"/>
                </a:solidFill>
                <a:latin typeface="Noto Sans"/>
                <a:cs typeface="Noto Sans"/>
              </a:rPr>
              <a:t>ΈΥΘΥΝΗ: </a:t>
            </a:r>
            <a:r>
              <a:rPr sz="1200" spc="10" dirty="0">
                <a:solidFill>
                  <a:srgbClr val="4A4B4C"/>
                </a:solidFill>
                <a:latin typeface="Noto Sans"/>
                <a:cs typeface="Noto Sans"/>
              </a:rPr>
              <a:t>Αναφέρεται </a:t>
            </a:r>
            <a:r>
              <a:rPr sz="1200" spc="5" dirty="0">
                <a:solidFill>
                  <a:srgbClr val="4A4B4C"/>
                </a:solidFill>
                <a:latin typeface="Noto Sans"/>
                <a:cs typeface="Noto Sans"/>
              </a:rPr>
              <a:t>στις ηθικές </a:t>
            </a:r>
            <a:r>
              <a:rPr sz="1200" dirty="0">
                <a:solidFill>
                  <a:srgbClr val="4A4B4C"/>
                </a:solidFill>
                <a:latin typeface="Noto Sans"/>
                <a:cs typeface="Noto Sans"/>
              </a:rPr>
              <a:t>και </a:t>
            </a:r>
            <a:r>
              <a:rPr sz="1200" spc="10" dirty="0">
                <a:solidFill>
                  <a:srgbClr val="4A4B4C"/>
                </a:solidFill>
                <a:latin typeface="Noto Sans"/>
                <a:cs typeface="Noto Sans"/>
              </a:rPr>
              <a:t>πιθανές </a:t>
            </a:r>
            <a:r>
              <a:rPr sz="1200" spc="5" dirty="0">
                <a:solidFill>
                  <a:srgbClr val="4A4B4C"/>
                </a:solidFill>
                <a:latin typeface="Noto Sans"/>
                <a:cs typeface="Noto Sans"/>
              </a:rPr>
              <a:t>νομικές </a:t>
            </a:r>
            <a:r>
              <a:rPr sz="1200" spc="10" dirty="0">
                <a:solidFill>
                  <a:srgbClr val="4A4B4C"/>
                </a:solidFill>
                <a:latin typeface="Noto Sans"/>
                <a:cs typeface="Noto Sans"/>
              </a:rPr>
              <a:t>ευθύνες </a:t>
            </a:r>
            <a:r>
              <a:rPr sz="1200" spc="5" dirty="0">
                <a:solidFill>
                  <a:srgbClr val="4A4B4C"/>
                </a:solidFill>
                <a:latin typeface="Noto Sans"/>
                <a:cs typeface="Noto Sans"/>
              </a:rPr>
              <a:t>του </a:t>
            </a:r>
            <a:r>
              <a:rPr sz="1200" spc="10" dirty="0">
                <a:solidFill>
                  <a:srgbClr val="4A4B4C"/>
                </a:solidFill>
                <a:latin typeface="Noto Sans"/>
                <a:cs typeface="Noto Sans"/>
              </a:rPr>
              <a:t>διαμεσολαβητή.  Παρότι </a:t>
            </a:r>
            <a:r>
              <a:rPr sz="1200" spc="5" dirty="0">
                <a:solidFill>
                  <a:srgbClr val="4A4B4C"/>
                </a:solidFill>
                <a:latin typeface="Noto Sans"/>
                <a:cs typeface="Noto Sans"/>
              </a:rPr>
              <a:t>οι άλλοι </a:t>
            </a:r>
            <a:r>
              <a:rPr sz="1200" spc="10" dirty="0">
                <a:solidFill>
                  <a:srgbClr val="4A4B4C"/>
                </a:solidFill>
                <a:latin typeface="Noto Sans"/>
                <a:cs typeface="Noto Sans"/>
              </a:rPr>
              <a:t>επαγγελματίες </a:t>
            </a:r>
            <a:r>
              <a:rPr sz="1200" dirty="0">
                <a:solidFill>
                  <a:srgbClr val="4A4B4C"/>
                </a:solidFill>
                <a:latin typeface="Noto Sans"/>
                <a:cs typeface="Noto Sans"/>
              </a:rPr>
              <a:t>και </a:t>
            </a:r>
            <a:r>
              <a:rPr sz="1200" spc="5" dirty="0">
                <a:solidFill>
                  <a:srgbClr val="4A4B4C"/>
                </a:solidFill>
                <a:latin typeface="Noto Sans"/>
                <a:cs typeface="Noto Sans"/>
              </a:rPr>
              <a:t>οι δημόσιοι </a:t>
            </a:r>
            <a:r>
              <a:rPr sz="1200" spc="10" dirty="0">
                <a:solidFill>
                  <a:srgbClr val="4A4B4C"/>
                </a:solidFill>
                <a:latin typeface="Noto Sans"/>
                <a:cs typeface="Noto Sans"/>
              </a:rPr>
              <a:t>υπάλληλοι </a:t>
            </a:r>
            <a:r>
              <a:rPr sz="1200" spc="5" dirty="0">
                <a:solidFill>
                  <a:srgbClr val="4A4B4C"/>
                </a:solidFill>
                <a:latin typeface="Noto Sans"/>
                <a:cs typeface="Noto Sans"/>
              </a:rPr>
              <a:t>(ιατρικές, διοικητικές,  τοπικές </a:t>
            </a:r>
            <a:r>
              <a:rPr sz="1200" dirty="0">
                <a:solidFill>
                  <a:srgbClr val="4A4B4C"/>
                </a:solidFill>
                <a:latin typeface="Noto Sans"/>
                <a:cs typeface="Noto Sans"/>
              </a:rPr>
              <a:t>και </a:t>
            </a:r>
            <a:r>
              <a:rPr sz="1200" spc="5" dirty="0">
                <a:solidFill>
                  <a:srgbClr val="4A4B4C"/>
                </a:solidFill>
                <a:latin typeface="Noto Sans"/>
                <a:cs typeface="Noto Sans"/>
              </a:rPr>
              <a:t>κρατικές </a:t>
            </a:r>
            <a:r>
              <a:rPr sz="1200" spc="10" dirty="0">
                <a:solidFill>
                  <a:srgbClr val="4A4B4C"/>
                </a:solidFill>
                <a:latin typeface="Noto Sans"/>
                <a:cs typeface="Noto Sans"/>
              </a:rPr>
              <a:t>αρχές </a:t>
            </a:r>
            <a:r>
              <a:rPr sz="1200" spc="5" dirty="0">
                <a:solidFill>
                  <a:srgbClr val="4A4B4C"/>
                </a:solidFill>
                <a:latin typeface="Noto Sans"/>
                <a:cs typeface="Noto Sans"/>
              </a:rPr>
              <a:t>κ.λπ.) </a:t>
            </a:r>
            <a:r>
              <a:rPr sz="1200" spc="10" dirty="0">
                <a:solidFill>
                  <a:srgbClr val="4A4B4C"/>
                </a:solidFill>
                <a:latin typeface="Noto Sans"/>
                <a:cs typeface="Noto Sans"/>
              </a:rPr>
              <a:t>έχουν </a:t>
            </a:r>
            <a:r>
              <a:rPr sz="1200" dirty="0">
                <a:solidFill>
                  <a:srgbClr val="4A4B4C"/>
                </a:solidFill>
                <a:latin typeface="Noto Sans"/>
                <a:cs typeface="Noto Sans"/>
              </a:rPr>
              <a:t>τη </a:t>
            </a:r>
            <a:r>
              <a:rPr sz="1200" spc="10" dirty="0">
                <a:solidFill>
                  <a:srgbClr val="4A4B4C"/>
                </a:solidFill>
                <a:latin typeface="Noto Sans"/>
                <a:cs typeface="Noto Sans"/>
              </a:rPr>
              <a:t>μεγαλύτερη ευθύνη </a:t>
            </a:r>
            <a:r>
              <a:rPr sz="1200" dirty="0">
                <a:solidFill>
                  <a:srgbClr val="4A4B4C"/>
                </a:solidFill>
                <a:latin typeface="Noto Sans"/>
                <a:cs typeface="Noto Sans"/>
              </a:rPr>
              <a:t>και </a:t>
            </a:r>
            <a:r>
              <a:rPr sz="1200" spc="10" dirty="0">
                <a:solidFill>
                  <a:srgbClr val="4A4B4C"/>
                </a:solidFill>
                <a:latin typeface="Noto Sans"/>
                <a:cs typeface="Noto Sans"/>
              </a:rPr>
              <a:t>ευθύνη στις  </a:t>
            </a:r>
            <a:r>
              <a:rPr sz="1200" spc="5" dirty="0">
                <a:solidFill>
                  <a:srgbClr val="4A4B4C"/>
                </a:solidFill>
                <a:latin typeface="Noto Sans"/>
                <a:cs typeface="Noto Sans"/>
              </a:rPr>
              <a:t>επαφές</a:t>
            </a:r>
            <a:r>
              <a:rPr sz="1200" spc="-70" dirty="0">
                <a:solidFill>
                  <a:srgbClr val="4A4B4C"/>
                </a:solidFill>
                <a:latin typeface="Noto Sans"/>
                <a:cs typeface="Noto Sans"/>
              </a:rPr>
              <a:t> </a:t>
            </a:r>
            <a:r>
              <a:rPr sz="1200" spc="10" dirty="0">
                <a:solidFill>
                  <a:srgbClr val="4A4B4C"/>
                </a:solidFill>
                <a:latin typeface="Noto Sans"/>
                <a:cs typeface="Noto Sans"/>
              </a:rPr>
              <a:t>τους</a:t>
            </a:r>
            <a:r>
              <a:rPr sz="1200" spc="-65" dirty="0">
                <a:solidFill>
                  <a:srgbClr val="4A4B4C"/>
                </a:solidFill>
                <a:latin typeface="Noto Sans"/>
                <a:cs typeface="Noto Sans"/>
              </a:rPr>
              <a:t> </a:t>
            </a:r>
            <a:r>
              <a:rPr sz="1200" dirty="0">
                <a:solidFill>
                  <a:srgbClr val="4A4B4C"/>
                </a:solidFill>
                <a:latin typeface="Noto Sans"/>
                <a:cs typeface="Noto Sans"/>
              </a:rPr>
              <a:t>με</a:t>
            </a:r>
            <a:r>
              <a:rPr sz="1200" spc="-65" dirty="0">
                <a:solidFill>
                  <a:srgbClr val="4A4B4C"/>
                </a:solidFill>
                <a:latin typeface="Noto Sans"/>
                <a:cs typeface="Noto Sans"/>
              </a:rPr>
              <a:t> </a:t>
            </a:r>
            <a:r>
              <a:rPr sz="1200" spc="10" dirty="0">
                <a:solidFill>
                  <a:srgbClr val="4A4B4C"/>
                </a:solidFill>
                <a:latin typeface="Noto Sans"/>
                <a:cs typeface="Noto Sans"/>
              </a:rPr>
              <a:t>τους</a:t>
            </a:r>
            <a:r>
              <a:rPr sz="1200" spc="-65" dirty="0">
                <a:solidFill>
                  <a:srgbClr val="4A4B4C"/>
                </a:solidFill>
                <a:latin typeface="Noto Sans"/>
                <a:cs typeface="Noto Sans"/>
              </a:rPr>
              <a:t> </a:t>
            </a:r>
            <a:r>
              <a:rPr sz="1200" spc="10" dirty="0">
                <a:solidFill>
                  <a:srgbClr val="4A4B4C"/>
                </a:solidFill>
                <a:latin typeface="Noto Sans"/>
                <a:cs typeface="Noto Sans"/>
              </a:rPr>
              <a:t>μετανάστες,</a:t>
            </a:r>
            <a:r>
              <a:rPr sz="1200" spc="-65" dirty="0">
                <a:solidFill>
                  <a:srgbClr val="4A4B4C"/>
                </a:solidFill>
                <a:latin typeface="Noto Sans"/>
                <a:cs typeface="Noto Sans"/>
              </a:rPr>
              <a:t> </a:t>
            </a:r>
            <a:r>
              <a:rPr sz="1200" spc="5" dirty="0">
                <a:solidFill>
                  <a:srgbClr val="4A4B4C"/>
                </a:solidFill>
                <a:latin typeface="Noto Sans"/>
                <a:cs typeface="Noto Sans"/>
              </a:rPr>
              <a:t>οι</a:t>
            </a:r>
            <a:r>
              <a:rPr sz="1200" spc="-65" dirty="0">
                <a:solidFill>
                  <a:srgbClr val="4A4B4C"/>
                </a:solidFill>
                <a:latin typeface="Noto Sans"/>
                <a:cs typeface="Noto Sans"/>
              </a:rPr>
              <a:t> </a:t>
            </a:r>
            <a:r>
              <a:rPr sz="1200" spc="10" dirty="0">
                <a:solidFill>
                  <a:srgbClr val="4A4B4C"/>
                </a:solidFill>
                <a:latin typeface="Noto Sans"/>
                <a:cs typeface="Noto Sans"/>
              </a:rPr>
              <a:t>διαμεσολαβητές</a:t>
            </a:r>
            <a:r>
              <a:rPr sz="1200" spc="-65" dirty="0">
                <a:solidFill>
                  <a:srgbClr val="4A4B4C"/>
                </a:solidFill>
                <a:latin typeface="Noto Sans"/>
                <a:cs typeface="Noto Sans"/>
              </a:rPr>
              <a:t> </a:t>
            </a:r>
            <a:r>
              <a:rPr sz="1200" spc="5" dirty="0">
                <a:solidFill>
                  <a:srgbClr val="4A4B4C"/>
                </a:solidFill>
                <a:latin typeface="Noto Sans"/>
                <a:cs typeface="Noto Sans"/>
              </a:rPr>
              <a:t>θα</a:t>
            </a:r>
            <a:r>
              <a:rPr sz="1200" spc="-65" dirty="0">
                <a:solidFill>
                  <a:srgbClr val="4A4B4C"/>
                </a:solidFill>
                <a:latin typeface="Noto Sans"/>
                <a:cs typeface="Noto Sans"/>
              </a:rPr>
              <a:t> </a:t>
            </a:r>
            <a:r>
              <a:rPr sz="1200" spc="5" dirty="0">
                <a:solidFill>
                  <a:srgbClr val="4A4B4C"/>
                </a:solidFill>
                <a:latin typeface="Noto Sans"/>
                <a:cs typeface="Noto Sans"/>
              </a:rPr>
              <a:t>πρέπει</a:t>
            </a:r>
            <a:r>
              <a:rPr sz="1200" spc="-70" dirty="0">
                <a:solidFill>
                  <a:srgbClr val="4A4B4C"/>
                </a:solidFill>
                <a:latin typeface="Noto Sans"/>
                <a:cs typeface="Noto Sans"/>
              </a:rPr>
              <a:t> </a:t>
            </a:r>
            <a:r>
              <a:rPr sz="1200" spc="5" dirty="0">
                <a:solidFill>
                  <a:srgbClr val="4A4B4C"/>
                </a:solidFill>
                <a:latin typeface="Noto Sans"/>
                <a:cs typeface="Noto Sans"/>
              </a:rPr>
              <a:t>επίσης</a:t>
            </a:r>
            <a:r>
              <a:rPr sz="1200" spc="-65" dirty="0">
                <a:solidFill>
                  <a:srgbClr val="4A4B4C"/>
                </a:solidFill>
                <a:latin typeface="Noto Sans"/>
                <a:cs typeface="Noto Sans"/>
              </a:rPr>
              <a:t> </a:t>
            </a:r>
            <a:r>
              <a:rPr sz="1200" dirty="0">
                <a:solidFill>
                  <a:srgbClr val="4A4B4C"/>
                </a:solidFill>
                <a:latin typeface="Noto Sans"/>
                <a:cs typeface="Noto Sans"/>
              </a:rPr>
              <a:t>να</a:t>
            </a:r>
            <a:r>
              <a:rPr sz="1200" spc="-65" dirty="0">
                <a:solidFill>
                  <a:srgbClr val="4A4B4C"/>
                </a:solidFill>
                <a:latin typeface="Noto Sans"/>
                <a:cs typeface="Noto Sans"/>
              </a:rPr>
              <a:t> </a:t>
            </a:r>
            <a:r>
              <a:rPr sz="1200" spc="10" dirty="0">
                <a:solidFill>
                  <a:srgbClr val="4A4B4C"/>
                </a:solidFill>
                <a:latin typeface="Noto Sans"/>
                <a:cs typeface="Noto Sans"/>
              </a:rPr>
              <a:t>γνωρίζουν  </a:t>
            </a:r>
            <a:r>
              <a:rPr sz="1200" dirty="0">
                <a:solidFill>
                  <a:srgbClr val="4A4B4C"/>
                </a:solidFill>
                <a:latin typeface="Noto Sans"/>
                <a:cs typeface="Noto Sans"/>
              </a:rPr>
              <a:t>τη </a:t>
            </a:r>
            <a:r>
              <a:rPr sz="1200" spc="10" dirty="0">
                <a:solidFill>
                  <a:srgbClr val="4A4B4C"/>
                </a:solidFill>
                <a:latin typeface="Noto Sans"/>
                <a:cs typeface="Noto Sans"/>
              </a:rPr>
              <a:t>λογοδοσία</a:t>
            </a:r>
            <a:r>
              <a:rPr sz="1200" spc="85" dirty="0">
                <a:solidFill>
                  <a:srgbClr val="4A4B4C"/>
                </a:solidFill>
                <a:latin typeface="Noto Sans"/>
                <a:cs typeface="Noto Sans"/>
              </a:rPr>
              <a:t> </a:t>
            </a:r>
            <a:r>
              <a:rPr sz="1200" spc="15" dirty="0">
                <a:solidFill>
                  <a:srgbClr val="4A4B4C"/>
                </a:solidFill>
                <a:latin typeface="Noto Sans"/>
                <a:cs typeface="Noto Sans"/>
              </a:rPr>
              <a:t>τους.</a:t>
            </a:r>
            <a:endParaRPr sz="1200" dirty="0">
              <a:latin typeface="Noto Sans"/>
              <a:cs typeface="Noto Sans"/>
            </a:endParaRPr>
          </a:p>
          <a:p>
            <a:pPr>
              <a:lnSpc>
                <a:spcPct val="100000"/>
              </a:lnSpc>
              <a:spcBef>
                <a:spcPts val="30"/>
              </a:spcBef>
            </a:pPr>
            <a:endParaRPr sz="1150" dirty="0">
              <a:latin typeface="Noto Sans"/>
              <a:cs typeface="Noto Sans"/>
            </a:endParaRPr>
          </a:p>
          <a:p>
            <a:pPr marL="12700" marR="5080" algn="just">
              <a:lnSpc>
                <a:spcPct val="111100"/>
              </a:lnSpc>
              <a:spcBef>
                <a:spcPts val="5"/>
              </a:spcBef>
            </a:pPr>
            <a:r>
              <a:rPr sz="1200" dirty="0">
                <a:solidFill>
                  <a:srgbClr val="4A4B4C"/>
                </a:solidFill>
                <a:latin typeface="Noto Sans"/>
                <a:cs typeface="Noto Sans"/>
              </a:rPr>
              <a:t>Οι </a:t>
            </a:r>
            <a:r>
              <a:rPr sz="1200" spc="10" dirty="0">
                <a:solidFill>
                  <a:srgbClr val="4A4B4C"/>
                </a:solidFill>
                <a:latin typeface="Noto Sans"/>
                <a:cs typeface="Noto Sans"/>
              </a:rPr>
              <a:t>διαμεσολαβητές </a:t>
            </a:r>
            <a:r>
              <a:rPr sz="1200" spc="5" dirty="0">
                <a:solidFill>
                  <a:srgbClr val="4A4B4C"/>
                </a:solidFill>
                <a:latin typeface="Noto Sans"/>
                <a:cs typeface="Noto Sans"/>
              </a:rPr>
              <a:t>θα πρέπει επίσης </a:t>
            </a:r>
            <a:r>
              <a:rPr sz="1200" dirty="0">
                <a:solidFill>
                  <a:srgbClr val="4A4B4C"/>
                </a:solidFill>
                <a:latin typeface="Noto Sans"/>
                <a:cs typeface="Noto Sans"/>
              </a:rPr>
              <a:t>να </a:t>
            </a:r>
            <a:r>
              <a:rPr sz="1200" spc="10" dirty="0">
                <a:solidFill>
                  <a:srgbClr val="4A4B4C"/>
                </a:solidFill>
                <a:latin typeface="Noto Sans"/>
                <a:cs typeface="Noto Sans"/>
              </a:rPr>
              <a:t>γνωρίζουν </a:t>
            </a:r>
            <a:r>
              <a:rPr sz="1200" spc="5" dirty="0">
                <a:solidFill>
                  <a:srgbClr val="4A4B4C"/>
                </a:solidFill>
                <a:latin typeface="Noto Sans"/>
                <a:cs typeface="Noto Sans"/>
              </a:rPr>
              <a:t>τις νομικές </a:t>
            </a:r>
            <a:r>
              <a:rPr sz="1200" spc="10" dirty="0">
                <a:solidFill>
                  <a:srgbClr val="4A4B4C"/>
                </a:solidFill>
                <a:latin typeface="Noto Sans"/>
                <a:cs typeface="Noto Sans"/>
              </a:rPr>
              <a:t>ευθύνες των  </a:t>
            </a:r>
            <a:r>
              <a:rPr sz="1200" spc="20" dirty="0">
                <a:solidFill>
                  <a:srgbClr val="4A4B4C"/>
                </a:solidFill>
                <a:latin typeface="Noto Sans"/>
                <a:cs typeface="Noto Sans"/>
              </a:rPr>
              <a:t>επαγγελματιών</a:t>
            </a:r>
            <a:r>
              <a:rPr lang="el-GR" sz="1200" spc="20" dirty="0">
                <a:solidFill>
                  <a:srgbClr val="4A4B4C"/>
                </a:solidFill>
                <a:latin typeface="Noto Sans"/>
                <a:cs typeface="Noto Sans"/>
              </a:rPr>
              <a:t> </a:t>
            </a:r>
            <a:r>
              <a:rPr sz="1200" spc="20" dirty="0">
                <a:solidFill>
                  <a:srgbClr val="4A4B4C"/>
                </a:solidFill>
                <a:latin typeface="Noto Sans"/>
                <a:cs typeface="Noto Sans"/>
              </a:rPr>
              <a:t>π</a:t>
            </a:r>
            <a:r>
              <a:rPr sz="1200" spc="20" dirty="0" err="1">
                <a:solidFill>
                  <a:srgbClr val="4A4B4C"/>
                </a:solidFill>
                <a:latin typeface="Noto Sans"/>
                <a:cs typeface="Noto Sans"/>
              </a:rPr>
              <a:t>ου</a:t>
            </a:r>
            <a:r>
              <a:rPr lang="el-GR" sz="1200" spc="20" dirty="0">
                <a:solidFill>
                  <a:srgbClr val="4A4B4C"/>
                </a:solidFill>
                <a:latin typeface="Noto Sans"/>
                <a:cs typeface="Noto Sans"/>
              </a:rPr>
              <a:t> </a:t>
            </a:r>
            <a:r>
              <a:rPr sz="1200" spc="20" dirty="0" err="1">
                <a:solidFill>
                  <a:srgbClr val="4A4B4C"/>
                </a:solidFill>
                <a:latin typeface="Noto Sans"/>
                <a:cs typeface="Noto Sans"/>
              </a:rPr>
              <a:t>εργάζοντ</a:t>
            </a:r>
            <a:r>
              <a:rPr sz="1200" spc="20" dirty="0">
                <a:solidFill>
                  <a:srgbClr val="4A4B4C"/>
                </a:solidFill>
                <a:latin typeface="Noto Sans"/>
                <a:cs typeface="Noto Sans"/>
              </a:rPr>
              <a:t>αι</a:t>
            </a:r>
            <a:r>
              <a:rPr lang="el-GR" sz="1200" spc="20" dirty="0">
                <a:solidFill>
                  <a:srgbClr val="4A4B4C"/>
                </a:solidFill>
                <a:latin typeface="Noto Sans"/>
                <a:cs typeface="Noto Sans"/>
              </a:rPr>
              <a:t> </a:t>
            </a:r>
            <a:r>
              <a:rPr sz="1200" spc="20" dirty="0">
                <a:solidFill>
                  <a:srgbClr val="4A4B4C"/>
                </a:solidFill>
                <a:latin typeface="Noto Sans"/>
                <a:cs typeface="Noto Sans"/>
              </a:rPr>
              <a:t>μα</a:t>
            </a:r>
            <a:r>
              <a:rPr sz="1200" spc="20" dirty="0" err="1">
                <a:solidFill>
                  <a:srgbClr val="4A4B4C"/>
                </a:solidFill>
                <a:latin typeface="Noto Sans"/>
                <a:cs typeface="Noto Sans"/>
              </a:rPr>
              <a:t>ζί</a:t>
            </a:r>
            <a:r>
              <a:rPr lang="el-GR" sz="1200" spc="20" dirty="0">
                <a:solidFill>
                  <a:srgbClr val="4A4B4C"/>
                </a:solidFill>
                <a:latin typeface="Noto Sans"/>
                <a:cs typeface="Noto Sans"/>
              </a:rPr>
              <a:t> </a:t>
            </a:r>
            <a:r>
              <a:rPr sz="1200" spc="20" dirty="0" err="1">
                <a:solidFill>
                  <a:srgbClr val="4A4B4C"/>
                </a:solidFill>
                <a:latin typeface="Noto Sans"/>
                <a:cs typeface="Noto Sans"/>
              </a:rPr>
              <a:t>τους</a:t>
            </a:r>
            <a:r>
              <a:rPr sz="1200" spc="20" dirty="0">
                <a:solidFill>
                  <a:srgbClr val="4A4B4C"/>
                </a:solidFill>
                <a:latin typeface="Noto Sans"/>
                <a:cs typeface="Noto Sans"/>
              </a:rPr>
              <a:t>, </a:t>
            </a:r>
            <a:r>
              <a:rPr sz="1200" spc="25" dirty="0" err="1">
                <a:solidFill>
                  <a:srgbClr val="4A4B4C"/>
                </a:solidFill>
                <a:latin typeface="Noto Sans"/>
                <a:cs typeface="Noto Sans"/>
              </a:rPr>
              <a:t>όχι</a:t>
            </a:r>
            <a:r>
              <a:rPr lang="el-GR" sz="1200" spc="25" dirty="0">
                <a:solidFill>
                  <a:srgbClr val="4A4B4C"/>
                </a:solidFill>
                <a:latin typeface="Noto Sans"/>
                <a:cs typeface="Noto Sans"/>
              </a:rPr>
              <a:t> </a:t>
            </a:r>
            <a:r>
              <a:rPr sz="1200" spc="25" dirty="0" err="1">
                <a:solidFill>
                  <a:srgbClr val="4A4B4C"/>
                </a:solidFill>
                <a:latin typeface="Noto Sans"/>
                <a:cs typeface="Noto Sans"/>
              </a:rPr>
              <a:t>μόνο</a:t>
            </a:r>
            <a:r>
              <a:rPr lang="el-GR" sz="1200" spc="25" dirty="0">
                <a:solidFill>
                  <a:srgbClr val="4A4B4C"/>
                </a:solidFill>
                <a:latin typeface="Noto Sans"/>
                <a:cs typeface="Noto Sans"/>
              </a:rPr>
              <a:t> </a:t>
            </a:r>
            <a:r>
              <a:rPr sz="1200" spc="25" dirty="0" err="1">
                <a:solidFill>
                  <a:srgbClr val="4A4B4C"/>
                </a:solidFill>
                <a:latin typeface="Noto Sans"/>
                <a:cs typeface="Noto Sans"/>
              </a:rPr>
              <a:t>θεωρητικά</a:t>
            </a:r>
            <a:r>
              <a:rPr lang="el-GR" sz="1200" spc="25" dirty="0">
                <a:solidFill>
                  <a:srgbClr val="4A4B4C"/>
                </a:solidFill>
                <a:latin typeface="Noto Sans"/>
                <a:cs typeface="Noto Sans"/>
              </a:rPr>
              <a:t> </a:t>
            </a:r>
            <a:r>
              <a:rPr sz="1200" spc="25" dirty="0">
                <a:solidFill>
                  <a:srgbClr val="4A4B4C"/>
                </a:solidFill>
                <a:latin typeface="Noto Sans"/>
                <a:cs typeface="Noto Sans"/>
              </a:rPr>
              <a:t>α</a:t>
            </a:r>
            <a:r>
              <a:rPr sz="1200" spc="25" dirty="0" err="1">
                <a:solidFill>
                  <a:srgbClr val="4A4B4C"/>
                </a:solidFill>
                <a:latin typeface="Noto Sans"/>
                <a:cs typeface="Noto Sans"/>
              </a:rPr>
              <a:t>λλά</a:t>
            </a:r>
            <a:r>
              <a:rPr lang="el-GR" sz="1200" spc="25" dirty="0">
                <a:solidFill>
                  <a:srgbClr val="4A4B4C"/>
                </a:solidFill>
                <a:latin typeface="Noto Sans"/>
                <a:cs typeface="Noto Sans"/>
              </a:rPr>
              <a:t> </a:t>
            </a:r>
            <a:r>
              <a:rPr sz="1200" spc="25" dirty="0">
                <a:solidFill>
                  <a:srgbClr val="4A4B4C"/>
                </a:solidFill>
                <a:latin typeface="Noto Sans"/>
                <a:cs typeface="Noto Sans"/>
              </a:rPr>
              <a:t>και</a:t>
            </a:r>
            <a:r>
              <a:rPr lang="el-GR" sz="1200" spc="25" dirty="0">
                <a:solidFill>
                  <a:srgbClr val="4A4B4C"/>
                </a:solidFill>
                <a:latin typeface="Noto Sans"/>
                <a:cs typeface="Noto Sans"/>
              </a:rPr>
              <a:t> </a:t>
            </a:r>
            <a:r>
              <a:rPr sz="1200" spc="25" dirty="0" err="1">
                <a:solidFill>
                  <a:srgbClr val="4A4B4C"/>
                </a:solidFill>
                <a:latin typeface="Noto Sans"/>
                <a:cs typeface="Noto Sans"/>
              </a:rPr>
              <a:t>εφ</a:t>
            </a:r>
            <a:r>
              <a:rPr sz="1200" spc="25" dirty="0">
                <a:solidFill>
                  <a:srgbClr val="4A4B4C"/>
                </a:solidFill>
                <a:latin typeface="Noto Sans"/>
                <a:cs typeface="Noto Sans"/>
              </a:rPr>
              <a:t>αρμοσμένα.  </a:t>
            </a:r>
            <a:r>
              <a:rPr sz="1200" spc="-5" dirty="0">
                <a:solidFill>
                  <a:srgbClr val="4A4B4C"/>
                </a:solidFill>
                <a:latin typeface="Noto Sans"/>
                <a:cs typeface="Noto Sans"/>
              </a:rPr>
              <a:t>Η</a:t>
            </a:r>
            <a:r>
              <a:rPr sz="1200" spc="-114" dirty="0">
                <a:solidFill>
                  <a:srgbClr val="4A4B4C"/>
                </a:solidFill>
                <a:latin typeface="Noto Sans"/>
                <a:cs typeface="Noto Sans"/>
              </a:rPr>
              <a:t> </a:t>
            </a:r>
            <a:r>
              <a:rPr sz="1200" spc="10" dirty="0">
                <a:solidFill>
                  <a:srgbClr val="4A4B4C"/>
                </a:solidFill>
                <a:latin typeface="Noto Sans"/>
                <a:cs typeface="Noto Sans"/>
              </a:rPr>
              <a:t>συνειδητοποίηση</a:t>
            </a:r>
            <a:r>
              <a:rPr sz="1200" spc="-114" dirty="0">
                <a:solidFill>
                  <a:srgbClr val="4A4B4C"/>
                </a:solidFill>
                <a:latin typeface="Noto Sans"/>
                <a:cs typeface="Noto Sans"/>
              </a:rPr>
              <a:t> </a:t>
            </a:r>
            <a:r>
              <a:rPr sz="1200" spc="10" dirty="0">
                <a:solidFill>
                  <a:srgbClr val="4A4B4C"/>
                </a:solidFill>
                <a:latin typeface="Noto Sans"/>
                <a:cs typeface="Noto Sans"/>
              </a:rPr>
              <a:t>αυτού</a:t>
            </a:r>
            <a:r>
              <a:rPr sz="1200" spc="-114" dirty="0">
                <a:solidFill>
                  <a:srgbClr val="4A4B4C"/>
                </a:solidFill>
                <a:latin typeface="Noto Sans"/>
                <a:cs typeface="Noto Sans"/>
              </a:rPr>
              <a:t> </a:t>
            </a:r>
            <a:r>
              <a:rPr sz="1200" spc="5" dirty="0">
                <a:solidFill>
                  <a:srgbClr val="4A4B4C"/>
                </a:solidFill>
                <a:latin typeface="Noto Sans"/>
                <a:cs typeface="Noto Sans"/>
              </a:rPr>
              <a:t>του</a:t>
            </a:r>
            <a:r>
              <a:rPr sz="1200" spc="-110" dirty="0">
                <a:solidFill>
                  <a:srgbClr val="4A4B4C"/>
                </a:solidFill>
                <a:latin typeface="Noto Sans"/>
                <a:cs typeface="Noto Sans"/>
              </a:rPr>
              <a:t> </a:t>
            </a:r>
            <a:r>
              <a:rPr sz="1200" spc="10" dirty="0">
                <a:solidFill>
                  <a:srgbClr val="4A4B4C"/>
                </a:solidFill>
                <a:latin typeface="Noto Sans"/>
                <a:cs typeface="Noto Sans"/>
              </a:rPr>
              <a:t>περιορισμού</a:t>
            </a:r>
            <a:r>
              <a:rPr sz="1200" spc="-114" dirty="0">
                <a:solidFill>
                  <a:srgbClr val="4A4B4C"/>
                </a:solidFill>
                <a:latin typeface="Noto Sans"/>
                <a:cs typeface="Noto Sans"/>
              </a:rPr>
              <a:t> </a:t>
            </a:r>
            <a:r>
              <a:rPr sz="1200" spc="5" dirty="0">
                <a:solidFill>
                  <a:srgbClr val="4A4B4C"/>
                </a:solidFill>
                <a:latin typeface="Noto Sans"/>
                <a:cs typeface="Noto Sans"/>
              </a:rPr>
              <a:t>θα</a:t>
            </a:r>
            <a:r>
              <a:rPr sz="1200" spc="-114" dirty="0">
                <a:solidFill>
                  <a:srgbClr val="4A4B4C"/>
                </a:solidFill>
                <a:latin typeface="Noto Sans"/>
                <a:cs typeface="Noto Sans"/>
              </a:rPr>
              <a:t> </a:t>
            </a:r>
            <a:r>
              <a:rPr sz="1200" spc="10" dirty="0">
                <a:solidFill>
                  <a:srgbClr val="4A4B4C"/>
                </a:solidFill>
                <a:latin typeface="Noto Sans"/>
                <a:cs typeface="Noto Sans"/>
              </a:rPr>
              <a:t>μπορούσε</a:t>
            </a:r>
            <a:r>
              <a:rPr sz="1200" spc="-110" dirty="0">
                <a:solidFill>
                  <a:srgbClr val="4A4B4C"/>
                </a:solidFill>
                <a:latin typeface="Noto Sans"/>
                <a:cs typeface="Noto Sans"/>
              </a:rPr>
              <a:t> </a:t>
            </a:r>
            <a:r>
              <a:rPr sz="1200" spc="5" dirty="0">
                <a:solidFill>
                  <a:srgbClr val="4A4B4C"/>
                </a:solidFill>
                <a:latin typeface="Noto Sans"/>
                <a:cs typeface="Noto Sans"/>
              </a:rPr>
              <a:t>ενδεχομένως</a:t>
            </a:r>
            <a:r>
              <a:rPr sz="1200" spc="-114" dirty="0">
                <a:solidFill>
                  <a:srgbClr val="4A4B4C"/>
                </a:solidFill>
                <a:latin typeface="Noto Sans"/>
                <a:cs typeface="Noto Sans"/>
              </a:rPr>
              <a:t> </a:t>
            </a:r>
            <a:r>
              <a:rPr sz="1200" dirty="0">
                <a:solidFill>
                  <a:srgbClr val="4A4B4C"/>
                </a:solidFill>
                <a:latin typeface="Noto Sans"/>
                <a:cs typeface="Noto Sans"/>
              </a:rPr>
              <a:t>να</a:t>
            </a:r>
            <a:r>
              <a:rPr sz="1200" spc="-114" dirty="0">
                <a:solidFill>
                  <a:srgbClr val="4A4B4C"/>
                </a:solidFill>
                <a:latin typeface="Noto Sans"/>
                <a:cs typeface="Noto Sans"/>
              </a:rPr>
              <a:t> </a:t>
            </a:r>
            <a:r>
              <a:rPr sz="1200" spc="10" dirty="0">
                <a:solidFill>
                  <a:srgbClr val="4A4B4C"/>
                </a:solidFill>
                <a:latin typeface="Noto Sans"/>
                <a:cs typeface="Noto Sans"/>
              </a:rPr>
              <a:t>βελτιώσει  </a:t>
            </a:r>
            <a:r>
              <a:rPr sz="1200" spc="5" dirty="0">
                <a:solidFill>
                  <a:srgbClr val="4A4B4C"/>
                </a:solidFill>
                <a:latin typeface="Noto Sans"/>
                <a:cs typeface="Noto Sans"/>
              </a:rPr>
              <a:t>την </a:t>
            </a:r>
            <a:r>
              <a:rPr sz="1200" spc="10" dirty="0">
                <a:solidFill>
                  <a:srgbClr val="4A4B4C"/>
                </a:solidFill>
                <a:latin typeface="Noto Sans"/>
                <a:cs typeface="Noto Sans"/>
              </a:rPr>
              <a:t>ποιότητα </a:t>
            </a:r>
            <a:r>
              <a:rPr sz="1200" spc="5" dirty="0">
                <a:solidFill>
                  <a:srgbClr val="4A4B4C"/>
                </a:solidFill>
                <a:latin typeface="Noto Sans"/>
                <a:cs typeface="Noto Sans"/>
              </a:rPr>
              <a:t>της </a:t>
            </a:r>
            <a:r>
              <a:rPr sz="1200" spc="10" dirty="0">
                <a:solidFill>
                  <a:srgbClr val="4A4B4C"/>
                </a:solidFill>
                <a:latin typeface="Noto Sans"/>
                <a:cs typeface="Noto Sans"/>
              </a:rPr>
              <a:t>αλληλεπίδρασης μεταξύ επαγγελματιών </a:t>
            </a:r>
            <a:r>
              <a:rPr sz="1200" dirty="0">
                <a:solidFill>
                  <a:srgbClr val="4A4B4C"/>
                </a:solidFill>
                <a:latin typeface="Noto Sans"/>
                <a:cs typeface="Noto Sans"/>
              </a:rPr>
              <a:t>και </a:t>
            </a:r>
            <a:r>
              <a:rPr sz="1200" spc="10" dirty="0">
                <a:solidFill>
                  <a:srgbClr val="4A4B4C"/>
                </a:solidFill>
                <a:latin typeface="Noto Sans"/>
                <a:cs typeface="Noto Sans"/>
              </a:rPr>
              <a:t>διαμεσολαβητών </a:t>
            </a:r>
            <a:r>
              <a:rPr sz="1200" spc="5" dirty="0">
                <a:solidFill>
                  <a:srgbClr val="4A4B4C"/>
                </a:solidFill>
                <a:latin typeface="Noto Sans"/>
                <a:cs typeface="Noto Sans"/>
              </a:rPr>
              <a:t>και  την </a:t>
            </a:r>
            <a:r>
              <a:rPr sz="1200" spc="10" dirty="0">
                <a:solidFill>
                  <a:srgbClr val="4A4B4C"/>
                </a:solidFill>
                <a:latin typeface="Noto Sans"/>
                <a:cs typeface="Noto Sans"/>
              </a:rPr>
              <a:t>ποιότητα </a:t>
            </a:r>
            <a:r>
              <a:rPr sz="1200" spc="5" dirty="0">
                <a:solidFill>
                  <a:srgbClr val="4A4B4C"/>
                </a:solidFill>
                <a:latin typeface="Noto Sans"/>
                <a:cs typeface="Noto Sans"/>
              </a:rPr>
              <a:t>της </a:t>
            </a:r>
            <a:r>
              <a:rPr sz="1200" spc="10" dirty="0">
                <a:solidFill>
                  <a:srgbClr val="4A4B4C"/>
                </a:solidFill>
                <a:latin typeface="Noto Sans"/>
                <a:cs typeface="Noto Sans"/>
              </a:rPr>
              <a:t>υπηρεσίας </a:t>
            </a:r>
            <a:r>
              <a:rPr sz="1200" spc="5" dirty="0">
                <a:solidFill>
                  <a:srgbClr val="4A4B4C"/>
                </a:solidFill>
                <a:latin typeface="Noto Sans"/>
                <a:cs typeface="Noto Sans"/>
              </a:rPr>
              <a:t>που</a:t>
            </a:r>
            <a:r>
              <a:rPr sz="1200" spc="190" dirty="0">
                <a:solidFill>
                  <a:srgbClr val="4A4B4C"/>
                </a:solidFill>
                <a:latin typeface="Noto Sans"/>
                <a:cs typeface="Noto Sans"/>
              </a:rPr>
              <a:t> </a:t>
            </a:r>
            <a:r>
              <a:rPr sz="1200" spc="15" dirty="0">
                <a:solidFill>
                  <a:srgbClr val="4A4B4C"/>
                </a:solidFill>
                <a:latin typeface="Noto Sans"/>
                <a:cs typeface="Noto Sans"/>
              </a:rPr>
              <a:t>προσφέρουν.</a:t>
            </a:r>
            <a:endParaRPr sz="1200" dirty="0">
              <a:latin typeface="Noto Sans"/>
              <a:cs typeface="Noto San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32</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2" name="object 2"/>
          <p:cNvSpPr txBox="1"/>
          <p:nvPr/>
        </p:nvSpPr>
        <p:spPr>
          <a:xfrm>
            <a:off x="707299" y="1019797"/>
            <a:ext cx="5128351" cy="972061"/>
          </a:xfrm>
          <a:prstGeom prst="rect">
            <a:avLst/>
          </a:prstGeom>
        </p:spPr>
        <p:txBody>
          <a:bodyPr vert="horz" wrap="square" lIns="0" tIns="48260" rIns="0" bIns="0" rtlCol="0">
            <a:spAutoFit/>
          </a:bodyPr>
          <a:lstStyle/>
          <a:p>
            <a:pPr marL="12700" marR="5080">
              <a:lnSpc>
                <a:spcPts val="2400"/>
              </a:lnSpc>
              <a:spcBef>
                <a:spcPts val="380"/>
              </a:spcBef>
            </a:pPr>
            <a:r>
              <a:rPr sz="2200" b="1" spc="145" dirty="0" err="1">
                <a:solidFill>
                  <a:srgbClr val="4A4B4C"/>
                </a:solidFill>
                <a:latin typeface="Arial"/>
                <a:cs typeface="Arial"/>
              </a:rPr>
              <a:t>Δι</a:t>
            </a:r>
            <a:r>
              <a:rPr sz="2200" b="1" spc="145" dirty="0">
                <a:solidFill>
                  <a:srgbClr val="4A4B4C"/>
                </a:solidFill>
                <a:latin typeface="Arial"/>
                <a:cs typeface="Arial"/>
              </a:rPr>
              <a:t>απολιτσμικη </a:t>
            </a:r>
            <a:r>
              <a:rPr lang="el-GR" sz="2200" b="1" spc="145" dirty="0" err="1">
                <a:solidFill>
                  <a:srgbClr val="4A4B4C"/>
                </a:solidFill>
                <a:latin typeface="Arial"/>
                <a:cs typeface="Arial"/>
              </a:rPr>
              <a:t>Διαμ</a:t>
            </a:r>
            <a:r>
              <a:rPr sz="2200" b="1" spc="165" dirty="0" err="1">
                <a:solidFill>
                  <a:srgbClr val="4A4B4C"/>
                </a:solidFill>
                <a:latin typeface="Arial"/>
                <a:cs typeface="Arial"/>
              </a:rPr>
              <a:t>εσολ</a:t>
            </a:r>
            <a:r>
              <a:rPr sz="2200" b="1" spc="165" dirty="0">
                <a:solidFill>
                  <a:srgbClr val="4A4B4C"/>
                </a:solidFill>
                <a:latin typeface="Arial"/>
                <a:cs typeface="Arial"/>
              </a:rPr>
              <a:t>αβηση:  </a:t>
            </a:r>
            <a:r>
              <a:rPr sz="2200" b="1" spc="185" dirty="0">
                <a:solidFill>
                  <a:srgbClr val="4A4B4C"/>
                </a:solidFill>
                <a:latin typeface="Arial"/>
                <a:cs typeface="Arial"/>
              </a:rPr>
              <a:t>General </a:t>
            </a:r>
            <a:r>
              <a:rPr sz="2200" b="1" spc="45" dirty="0">
                <a:solidFill>
                  <a:srgbClr val="4A4B4C"/>
                </a:solidFill>
                <a:latin typeface="Arial"/>
                <a:cs typeface="Arial"/>
              </a:rPr>
              <a:t>Rules</a:t>
            </a:r>
            <a:r>
              <a:rPr sz="2200" b="1" spc="70" dirty="0">
                <a:solidFill>
                  <a:srgbClr val="4A4B4C"/>
                </a:solidFill>
                <a:latin typeface="Arial"/>
                <a:cs typeface="Arial"/>
              </a:rPr>
              <a:t> </a:t>
            </a:r>
            <a:r>
              <a:rPr sz="2200" b="1" spc="165" dirty="0">
                <a:solidFill>
                  <a:srgbClr val="4A4B4C"/>
                </a:solidFill>
                <a:latin typeface="Arial"/>
                <a:cs typeface="Arial"/>
              </a:rPr>
              <a:t>Applying</a:t>
            </a:r>
            <a:endParaRPr sz="2200" dirty="0">
              <a:latin typeface="Arial"/>
              <a:cs typeface="Arial"/>
            </a:endParaRPr>
          </a:p>
          <a:p>
            <a:pPr marL="12700">
              <a:lnSpc>
                <a:spcPts val="2360"/>
              </a:lnSpc>
            </a:pPr>
            <a:r>
              <a:rPr sz="2200" b="1" spc="-30" dirty="0">
                <a:solidFill>
                  <a:srgbClr val="4A4B4C"/>
                </a:solidFill>
                <a:latin typeface="Arial"/>
                <a:cs typeface="Arial"/>
              </a:rPr>
              <a:t>To </a:t>
            </a:r>
            <a:r>
              <a:rPr sz="2200" b="1" spc="105" dirty="0">
                <a:solidFill>
                  <a:srgbClr val="4A4B4C"/>
                </a:solidFill>
                <a:latin typeface="Arial"/>
                <a:cs typeface="Arial"/>
              </a:rPr>
              <a:t>Professional</a:t>
            </a:r>
            <a:r>
              <a:rPr sz="2200" b="1" spc="235" dirty="0">
                <a:solidFill>
                  <a:srgbClr val="4A4B4C"/>
                </a:solidFill>
                <a:latin typeface="Arial"/>
                <a:cs typeface="Arial"/>
              </a:rPr>
              <a:t> </a:t>
            </a:r>
            <a:r>
              <a:rPr sz="2200" b="1" spc="65" dirty="0">
                <a:solidFill>
                  <a:srgbClr val="4A4B4C"/>
                </a:solidFill>
                <a:latin typeface="Arial"/>
                <a:cs typeface="Arial"/>
              </a:rPr>
              <a:t>Conduct</a:t>
            </a:r>
            <a:endParaRPr sz="2200" dirty="0">
              <a:latin typeface="Arial"/>
              <a:cs typeface="Arial"/>
            </a:endParaRPr>
          </a:p>
        </p:txBody>
      </p:sp>
      <p:sp>
        <p:nvSpPr>
          <p:cNvPr id="3" name="object 3"/>
          <p:cNvSpPr txBox="1"/>
          <p:nvPr/>
        </p:nvSpPr>
        <p:spPr>
          <a:xfrm>
            <a:off x="707299" y="2294877"/>
            <a:ext cx="6149975" cy="3828484"/>
          </a:xfrm>
          <a:prstGeom prst="rect">
            <a:avLst/>
          </a:prstGeom>
        </p:spPr>
        <p:txBody>
          <a:bodyPr vert="horz" wrap="square" lIns="0" tIns="33020" rIns="0" bIns="0" rtlCol="0">
            <a:spAutoFit/>
          </a:bodyPr>
          <a:lstStyle/>
          <a:p>
            <a:pPr marL="12700">
              <a:lnSpc>
                <a:spcPct val="100000"/>
              </a:lnSpc>
              <a:spcBef>
                <a:spcPts val="260"/>
              </a:spcBef>
            </a:pPr>
            <a:r>
              <a:rPr sz="1200" b="1" spc="15" dirty="0">
                <a:solidFill>
                  <a:srgbClr val="049F86"/>
                </a:solidFill>
                <a:latin typeface="Noto Sans"/>
                <a:cs typeface="Noto Sans"/>
              </a:rPr>
              <a:t>ΣΤΗΝ </a:t>
            </a:r>
            <a:r>
              <a:rPr sz="1200" b="1" spc="-5" dirty="0">
                <a:solidFill>
                  <a:srgbClr val="049F86"/>
                </a:solidFill>
                <a:latin typeface="Noto Sans"/>
                <a:cs typeface="Noto Sans"/>
              </a:rPr>
              <a:t>ΏΡΑ</a:t>
            </a:r>
            <a:r>
              <a:rPr sz="1200" b="1" spc="70" dirty="0">
                <a:solidFill>
                  <a:srgbClr val="049F86"/>
                </a:solidFill>
                <a:latin typeface="Noto Sans"/>
                <a:cs typeface="Noto Sans"/>
              </a:rPr>
              <a:t> </a:t>
            </a:r>
            <a:r>
              <a:rPr sz="1200" b="1" spc="20" dirty="0">
                <a:solidFill>
                  <a:srgbClr val="049F86"/>
                </a:solidFill>
                <a:latin typeface="Noto Sans"/>
                <a:cs typeface="Noto Sans"/>
              </a:rPr>
              <a:t>ΤΟΥ</a:t>
            </a:r>
            <a:endParaRPr sz="1200" dirty="0">
              <a:latin typeface="Noto Sans"/>
              <a:cs typeface="Noto Sans"/>
            </a:endParaRPr>
          </a:p>
          <a:p>
            <a:pPr marL="12700" marR="5715" algn="just">
              <a:lnSpc>
                <a:spcPct val="111100"/>
              </a:lnSpc>
            </a:pPr>
            <a:r>
              <a:rPr sz="1200" spc="5" dirty="0">
                <a:solidFill>
                  <a:srgbClr val="4A4B4C"/>
                </a:solidFill>
                <a:latin typeface="Noto Sans"/>
                <a:cs typeface="Noto Sans"/>
              </a:rPr>
              <a:t>Ως ένδειξη </a:t>
            </a:r>
            <a:r>
              <a:rPr sz="1200" spc="10" dirty="0">
                <a:solidFill>
                  <a:srgbClr val="4A4B4C"/>
                </a:solidFill>
                <a:latin typeface="Noto Sans"/>
                <a:cs typeface="Noto Sans"/>
              </a:rPr>
              <a:t>σεβασμού προς τους άλλους </a:t>
            </a:r>
            <a:r>
              <a:rPr sz="1200" dirty="0">
                <a:solidFill>
                  <a:srgbClr val="4A4B4C"/>
                </a:solidFill>
                <a:latin typeface="Noto Sans"/>
                <a:cs typeface="Noto Sans"/>
              </a:rPr>
              <a:t>και </a:t>
            </a:r>
            <a:r>
              <a:rPr sz="1200" spc="5" dirty="0">
                <a:solidFill>
                  <a:srgbClr val="4A4B4C"/>
                </a:solidFill>
                <a:latin typeface="Noto Sans"/>
                <a:cs typeface="Noto Sans"/>
              </a:rPr>
              <a:t>για </a:t>
            </a:r>
            <a:r>
              <a:rPr sz="1200" dirty="0">
                <a:solidFill>
                  <a:srgbClr val="4A4B4C"/>
                </a:solidFill>
                <a:latin typeface="Noto Sans"/>
                <a:cs typeface="Noto Sans"/>
              </a:rPr>
              <a:t>τη </a:t>
            </a:r>
            <a:r>
              <a:rPr sz="1200" spc="-5" dirty="0">
                <a:solidFill>
                  <a:srgbClr val="4A4B4C"/>
                </a:solidFill>
                <a:latin typeface="Noto Sans"/>
                <a:cs typeface="Noto Sans"/>
              </a:rPr>
              <a:t>δική </a:t>
            </a:r>
            <a:r>
              <a:rPr sz="1200" spc="5" dirty="0">
                <a:solidFill>
                  <a:srgbClr val="4A4B4C"/>
                </a:solidFill>
                <a:latin typeface="Noto Sans"/>
                <a:cs typeface="Noto Sans"/>
              </a:rPr>
              <a:t>σας δουλειά θα </a:t>
            </a:r>
            <a:r>
              <a:rPr sz="1200" spc="10" dirty="0">
                <a:solidFill>
                  <a:srgbClr val="4A4B4C"/>
                </a:solidFill>
                <a:latin typeface="Noto Sans"/>
                <a:cs typeface="Noto Sans"/>
              </a:rPr>
              <a:t>πρέπει  </a:t>
            </a:r>
            <a:r>
              <a:rPr sz="1200" spc="5" dirty="0">
                <a:solidFill>
                  <a:srgbClr val="4A4B4C"/>
                </a:solidFill>
                <a:latin typeface="Noto Sans"/>
                <a:cs typeface="Noto Sans"/>
              </a:rPr>
              <a:t>πάντα </a:t>
            </a:r>
            <a:r>
              <a:rPr sz="1200" dirty="0">
                <a:solidFill>
                  <a:srgbClr val="4A4B4C"/>
                </a:solidFill>
                <a:latin typeface="Noto Sans"/>
                <a:cs typeface="Noto Sans"/>
              </a:rPr>
              <a:t>να </a:t>
            </a:r>
            <a:r>
              <a:rPr sz="1200" spc="5" dirty="0">
                <a:solidFill>
                  <a:srgbClr val="4A4B4C"/>
                </a:solidFill>
                <a:latin typeface="Noto Sans"/>
                <a:cs typeface="Noto Sans"/>
              </a:rPr>
              <a:t>είστε στην ώρα</a:t>
            </a:r>
            <a:r>
              <a:rPr sz="1200" spc="204" dirty="0">
                <a:solidFill>
                  <a:srgbClr val="4A4B4C"/>
                </a:solidFill>
                <a:latin typeface="Noto Sans"/>
                <a:cs typeface="Noto Sans"/>
              </a:rPr>
              <a:t> </a:t>
            </a:r>
            <a:r>
              <a:rPr sz="1200" spc="15" dirty="0">
                <a:solidFill>
                  <a:srgbClr val="4A4B4C"/>
                </a:solidFill>
                <a:latin typeface="Noto Sans"/>
                <a:cs typeface="Noto Sans"/>
              </a:rPr>
              <a:t>σας</a:t>
            </a:r>
            <a:endParaRPr sz="1200" dirty="0">
              <a:latin typeface="Noto Sans"/>
              <a:cs typeface="Noto Sans"/>
            </a:endParaRPr>
          </a:p>
          <a:p>
            <a:pPr>
              <a:lnSpc>
                <a:spcPct val="100000"/>
              </a:lnSpc>
              <a:spcBef>
                <a:spcPts val="55"/>
              </a:spcBef>
            </a:pPr>
            <a:r>
              <a:rPr sz="1200" b="1" spc="5" dirty="0">
                <a:solidFill>
                  <a:srgbClr val="049F86"/>
                </a:solidFill>
                <a:latin typeface="Noto Sans"/>
                <a:cs typeface="Noto Sans"/>
              </a:rPr>
              <a:t>ΣΥΜΠΈΡΙΦΟΡΑ</a:t>
            </a:r>
            <a:endParaRPr sz="1200" dirty="0">
              <a:latin typeface="Noto Sans"/>
              <a:cs typeface="Noto Sans"/>
            </a:endParaRPr>
          </a:p>
          <a:p>
            <a:pPr marL="12700" marR="5080" algn="just">
              <a:lnSpc>
                <a:spcPct val="111100"/>
              </a:lnSpc>
            </a:pPr>
            <a:r>
              <a:rPr sz="1200" spc="10" dirty="0">
                <a:solidFill>
                  <a:srgbClr val="4A4B4C"/>
                </a:solidFill>
                <a:latin typeface="Noto Sans"/>
                <a:cs typeface="Noto Sans"/>
              </a:rPr>
              <a:t>Χρησιμοποιήστε τους κατάλληλους χαιρετισμούς </a:t>
            </a:r>
            <a:r>
              <a:rPr sz="1200" dirty="0">
                <a:solidFill>
                  <a:srgbClr val="4A4B4C"/>
                </a:solidFill>
                <a:latin typeface="Noto Sans"/>
                <a:cs typeface="Noto Sans"/>
              </a:rPr>
              <a:t>και τη </a:t>
            </a:r>
            <a:r>
              <a:rPr sz="1200" spc="10" dirty="0">
                <a:solidFill>
                  <a:srgbClr val="4A4B4C"/>
                </a:solidFill>
                <a:latin typeface="Noto Sans"/>
                <a:cs typeface="Noto Sans"/>
              </a:rPr>
              <a:t>γλώσσα. </a:t>
            </a:r>
            <a:r>
              <a:rPr sz="1200" spc="5" dirty="0">
                <a:solidFill>
                  <a:srgbClr val="4A4B4C"/>
                </a:solidFill>
                <a:latin typeface="Noto Sans"/>
                <a:cs typeface="Noto Sans"/>
              </a:rPr>
              <a:t>Λάβετε υπόψη </a:t>
            </a:r>
            <a:r>
              <a:rPr sz="1200" spc="10" dirty="0">
                <a:solidFill>
                  <a:srgbClr val="4A4B4C"/>
                </a:solidFill>
                <a:latin typeface="Noto Sans"/>
                <a:cs typeface="Noto Sans"/>
              </a:rPr>
              <a:t>τις  </a:t>
            </a:r>
            <a:r>
              <a:rPr sz="1200" spc="5" dirty="0">
                <a:solidFill>
                  <a:srgbClr val="4A4B4C"/>
                </a:solidFill>
                <a:latin typeface="Noto Sans"/>
                <a:cs typeface="Noto Sans"/>
              </a:rPr>
              <a:t>βασικές </a:t>
            </a:r>
            <a:r>
              <a:rPr sz="1200" spc="10" dirty="0">
                <a:solidFill>
                  <a:srgbClr val="4A4B4C"/>
                </a:solidFill>
                <a:latin typeface="Noto Sans"/>
                <a:cs typeface="Noto Sans"/>
              </a:rPr>
              <a:t>πολιτιστικές </a:t>
            </a:r>
            <a:r>
              <a:rPr sz="1200" spc="5" dirty="0">
                <a:solidFill>
                  <a:srgbClr val="4A4B4C"/>
                </a:solidFill>
                <a:latin typeface="Noto Sans"/>
                <a:cs typeface="Noto Sans"/>
              </a:rPr>
              <a:t>πτυχές που είναι </a:t>
            </a:r>
            <a:r>
              <a:rPr sz="1200" spc="10" dirty="0">
                <a:solidFill>
                  <a:srgbClr val="4A4B4C"/>
                </a:solidFill>
                <a:latin typeface="Noto Sans"/>
                <a:cs typeface="Noto Sans"/>
              </a:rPr>
              <a:t>απαραίτητες </a:t>
            </a:r>
            <a:r>
              <a:rPr sz="1200" spc="5" dirty="0">
                <a:solidFill>
                  <a:srgbClr val="4A4B4C"/>
                </a:solidFill>
                <a:latin typeface="Noto Sans"/>
                <a:cs typeface="Noto Sans"/>
              </a:rPr>
              <a:t>για την εδραίωση μιας </a:t>
            </a:r>
            <a:r>
              <a:rPr sz="1200" spc="10" dirty="0">
                <a:solidFill>
                  <a:srgbClr val="4A4B4C"/>
                </a:solidFill>
                <a:latin typeface="Noto Sans"/>
                <a:cs typeface="Noto Sans"/>
              </a:rPr>
              <a:t>σχέσης  </a:t>
            </a:r>
            <a:r>
              <a:rPr sz="1200" spc="15" dirty="0">
                <a:solidFill>
                  <a:srgbClr val="4A4B4C"/>
                </a:solidFill>
                <a:latin typeface="Noto Sans"/>
                <a:cs typeface="Noto Sans"/>
              </a:rPr>
              <a:t>σεβασμού.</a:t>
            </a:r>
            <a:endParaRPr sz="1200" dirty="0">
              <a:latin typeface="Noto Sans"/>
              <a:cs typeface="Noto Sans"/>
            </a:endParaRPr>
          </a:p>
          <a:p>
            <a:pPr>
              <a:lnSpc>
                <a:spcPct val="100000"/>
              </a:lnSpc>
              <a:spcBef>
                <a:spcPts val="60"/>
              </a:spcBef>
            </a:pPr>
            <a:endParaRPr sz="1250" dirty="0">
              <a:latin typeface="Noto Sans"/>
              <a:cs typeface="Noto Sans"/>
            </a:endParaRPr>
          </a:p>
          <a:p>
            <a:pPr marL="12700">
              <a:lnSpc>
                <a:spcPct val="100000"/>
              </a:lnSpc>
            </a:pPr>
            <a:r>
              <a:rPr sz="1200" b="1" dirty="0">
                <a:solidFill>
                  <a:srgbClr val="049F86"/>
                </a:solidFill>
                <a:latin typeface="Noto Sans"/>
                <a:cs typeface="Noto Sans"/>
              </a:rPr>
              <a:t>ΘΈΜΑΤΑ</a:t>
            </a:r>
            <a:r>
              <a:rPr sz="1200" b="1" spc="40" dirty="0">
                <a:solidFill>
                  <a:srgbClr val="049F86"/>
                </a:solidFill>
                <a:latin typeface="Noto Sans"/>
                <a:cs typeface="Noto Sans"/>
              </a:rPr>
              <a:t> </a:t>
            </a:r>
            <a:r>
              <a:rPr sz="1200" b="1" spc="-5" dirty="0">
                <a:solidFill>
                  <a:srgbClr val="049F86"/>
                </a:solidFill>
                <a:latin typeface="Noto Sans"/>
                <a:cs typeface="Noto Sans"/>
              </a:rPr>
              <a:t>ΙΈΡΑΡΧΙΑΣ</a:t>
            </a:r>
            <a:endParaRPr sz="1200" dirty="0">
              <a:latin typeface="Noto Sans"/>
              <a:cs typeface="Noto Sans"/>
            </a:endParaRPr>
          </a:p>
          <a:p>
            <a:pPr marL="12700" marR="5080" algn="just">
              <a:lnSpc>
                <a:spcPct val="111100"/>
              </a:lnSpc>
            </a:pPr>
            <a:r>
              <a:rPr sz="1200" spc="10" dirty="0">
                <a:solidFill>
                  <a:srgbClr val="4A4B4C"/>
                </a:solidFill>
                <a:latin typeface="Noto Sans"/>
                <a:cs typeface="Noto Sans"/>
              </a:rPr>
              <a:t>Γνωρίστε </a:t>
            </a:r>
            <a:r>
              <a:rPr sz="1200" dirty="0">
                <a:solidFill>
                  <a:srgbClr val="4A4B4C"/>
                </a:solidFill>
                <a:latin typeface="Noto Sans"/>
                <a:cs typeface="Noto Sans"/>
              </a:rPr>
              <a:t>τα </a:t>
            </a:r>
            <a:r>
              <a:rPr sz="1200" spc="10" dirty="0">
                <a:solidFill>
                  <a:srgbClr val="4A4B4C"/>
                </a:solidFill>
                <a:latin typeface="Noto Sans"/>
                <a:cs typeface="Noto Sans"/>
              </a:rPr>
              <a:t>ζητήματα ιεραρχίας </a:t>
            </a:r>
            <a:r>
              <a:rPr sz="1200" spc="5" dirty="0">
                <a:solidFill>
                  <a:srgbClr val="4A4B4C"/>
                </a:solidFill>
                <a:latin typeface="Noto Sans"/>
                <a:cs typeface="Noto Sans"/>
              </a:rPr>
              <a:t>μέσα </a:t>
            </a:r>
            <a:r>
              <a:rPr sz="1200" spc="10" dirty="0">
                <a:solidFill>
                  <a:srgbClr val="4A4B4C"/>
                </a:solidFill>
                <a:latin typeface="Noto Sans"/>
                <a:cs typeface="Noto Sans"/>
              </a:rPr>
              <a:t>στους οργανισμούς </a:t>
            </a:r>
            <a:r>
              <a:rPr sz="1200" dirty="0">
                <a:solidFill>
                  <a:srgbClr val="4A4B4C"/>
                </a:solidFill>
                <a:latin typeface="Noto Sans"/>
                <a:cs typeface="Noto Sans"/>
              </a:rPr>
              <a:t>και τα </a:t>
            </a:r>
            <a:r>
              <a:rPr sz="1200" spc="5" dirty="0">
                <a:solidFill>
                  <a:srgbClr val="4A4B4C"/>
                </a:solidFill>
                <a:latin typeface="Noto Sans"/>
                <a:cs typeface="Noto Sans"/>
              </a:rPr>
              <a:t>ιδρύματα </a:t>
            </a:r>
            <a:r>
              <a:rPr sz="1200" spc="10" dirty="0">
                <a:solidFill>
                  <a:srgbClr val="4A4B4C"/>
                </a:solidFill>
                <a:latin typeface="Noto Sans"/>
                <a:cs typeface="Noto Sans"/>
              </a:rPr>
              <a:t>στα  οποία </a:t>
            </a:r>
            <a:r>
              <a:rPr sz="1200" spc="5" dirty="0">
                <a:solidFill>
                  <a:srgbClr val="4A4B4C"/>
                </a:solidFill>
                <a:latin typeface="Noto Sans"/>
                <a:cs typeface="Noto Sans"/>
              </a:rPr>
              <a:t>εργάζεστε, αλλά </a:t>
            </a:r>
            <a:r>
              <a:rPr sz="1200" dirty="0">
                <a:solidFill>
                  <a:srgbClr val="4A4B4C"/>
                </a:solidFill>
                <a:latin typeface="Noto Sans"/>
                <a:cs typeface="Noto Sans"/>
              </a:rPr>
              <a:t>και </a:t>
            </a:r>
            <a:r>
              <a:rPr sz="1200" spc="5" dirty="0">
                <a:solidFill>
                  <a:srgbClr val="4A4B4C"/>
                </a:solidFill>
                <a:latin typeface="Noto Sans"/>
                <a:cs typeface="Noto Sans"/>
              </a:rPr>
              <a:t>μέσα </a:t>
            </a:r>
            <a:r>
              <a:rPr sz="1200" dirty="0">
                <a:solidFill>
                  <a:srgbClr val="4A4B4C"/>
                </a:solidFill>
                <a:latin typeface="Noto Sans"/>
                <a:cs typeface="Noto Sans"/>
              </a:rPr>
              <a:t>σε </a:t>
            </a:r>
            <a:r>
              <a:rPr sz="1200" spc="10" dirty="0">
                <a:solidFill>
                  <a:srgbClr val="4A4B4C"/>
                </a:solidFill>
                <a:latin typeface="Noto Sans"/>
                <a:cs typeface="Noto Sans"/>
              </a:rPr>
              <a:t>κοινότητες </a:t>
            </a:r>
            <a:r>
              <a:rPr sz="1200" dirty="0">
                <a:solidFill>
                  <a:srgbClr val="4A4B4C"/>
                </a:solidFill>
                <a:latin typeface="Noto Sans"/>
                <a:cs typeface="Noto Sans"/>
              </a:rPr>
              <a:t>και</a:t>
            </a:r>
            <a:r>
              <a:rPr sz="1200" spc="15" dirty="0">
                <a:solidFill>
                  <a:srgbClr val="4A4B4C"/>
                </a:solidFill>
                <a:latin typeface="Noto Sans"/>
                <a:cs typeface="Noto Sans"/>
              </a:rPr>
              <a:t> </a:t>
            </a:r>
            <a:r>
              <a:rPr sz="1200" spc="10" dirty="0">
                <a:solidFill>
                  <a:srgbClr val="4A4B4C"/>
                </a:solidFill>
                <a:latin typeface="Noto Sans"/>
                <a:cs typeface="Noto Sans"/>
              </a:rPr>
              <a:t>ομάδες.</a:t>
            </a:r>
            <a:endParaRPr sz="1200" dirty="0">
              <a:latin typeface="Noto Sans"/>
              <a:cs typeface="Noto Sans"/>
            </a:endParaRPr>
          </a:p>
          <a:p>
            <a:pPr>
              <a:lnSpc>
                <a:spcPct val="100000"/>
              </a:lnSpc>
              <a:spcBef>
                <a:spcPts val="55"/>
              </a:spcBef>
            </a:pPr>
            <a:endParaRPr sz="1250" dirty="0">
              <a:latin typeface="Noto Sans"/>
              <a:cs typeface="Noto Sans"/>
            </a:endParaRPr>
          </a:p>
          <a:p>
            <a:pPr marL="12700">
              <a:lnSpc>
                <a:spcPct val="100000"/>
              </a:lnSpc>
            </a:pPr>
            <a:r>
              <a:rPr sz="1200" b="1" spc="-15" dirty="0">
                <a:solidFill>
                  <a:srgbClr val="049F86"/>
                </a:solidFill>
                <a:latin typeface="Noto Sans"/>
                <a:cs typeface="Noto Sans"/>
              </a:rPr>
              <a:t>ΈΥΚΑΙΡΙΑ </a:t>
            </a:r>
            <a:r>
              <a:rPr sz="1200" b="1" spc="-10" dirty="0">
                <a:solidFill>
                  <a:srgbClr val="049F86"/>
                </a:solidFill>
                <a:latin typeface="Noto Sans"/>
                <a:cs typeface="Noto Sans"/>
              </a:rPr>
              <a:t>ΓΙΑ </a:t>
            </a:r>
            <a:r>
              <a:rPr sz="1200" b="1" spc="10" dirty="0">
                <a:solidFill>
                  <a:srgbClr val="049F86"/>
                </a:solidFill>
                <a:latin typeface="Noto Sans"/>
                <a:cs typeface="Noto Sans"/>
              </a:rPr>
              <a:t>ΝΑ</a:t>
            </a:r>
            <a:r>
              <a:rPr sz="1200" b="1" spc="155" dirty="0">
                <a:solidFill>
                  <a:srgbClr val="049F86"/>
                </a:solidFill>
                <a:latin typeface="Noto Sans"/>
                <a:cs typeface="Noto Sans"/>
              </a:rPr>
              <a:t> </a:t>
            </a:r>
            <a:r>
              <a:rPr sz="1200" b="1" spc="-15" dirty="0">
                <a:solidFill>
                  <a:srgbClr val="049F86"/>
                </a:solidFill>
                <a:latin typeface="Noto Sans"/>
                <a:cs typeface="Noto Sans"/>
              </a:rPr>
              <a:t>ΜΑΘΈΤΈ</a:t>
            </a:r>
            <a:endParaRPr sz="1200" dirty="0">
              <a:latin typeface="Noto Sans"/>
              <a:cs typeface="Noto Sans"/>
            </a:endParaRPr>
          </a:p>
          <a:p>
            <a:pPr marL="12700" marR="5080" algn="just">
              <a:lnSpc>
                <a:spcPct val="111100"/>
              </a:lnSpc>
            </a:pPr>
            <a:r>
              <a:rPr sz="1200" spc="10" dirty="0">
                <a:solidFill>
                  <a:srgbClr val="4A4B4C"/>
                </a:solidFill>
                <a:latin typeface="Noto Sans"/>
                <a:cs typeface="Noto Sans"/>
              </a:rPr>
              <a:t>Αξιοποιήστε </a:t>
            </a:r>
            <a:r>
              <a:rPr sz="1200" spc="5" dirty="0">
                <a:solidFill>
                  <a:srgbClr val="4A4B4C"/>
                </a:solidFill>
                <a:latin typeface="Noto Sans"/>
                <a:cs typeface="Noto Sans"/>
              </a:rPr>
              <a:t>στο έπακρο κάθε ευκαιρία </a:t>
            </a:r>
            <a:r>
              <a:rPr sz="1200" spc="10" dirty="0">
                <a:solidFill>
                  <a:srgbClr val="4A4B4C"/>
                </a:solidFill>
                <a:latin typeface="Noto Sans"/>
                <a:cs typeface="Noto Sans"/>
              </a:rPr>
              <a:t>μάθησης </a:t>
            </a:r>
            <a:r>
              <a:rPr sz="1200" spc="5" dirty="0">
                <a:solidFill>
                  <a:srgbClr val="4A4B4C"/>
                </a:solidFill>
                <a:latin typeface="Noto Sans"/>
                <a:cs typeface="Noto Sans"/>
              </a:rPr>
              <a:t>που </a:t>
            </a:r>
            <a:r>
              <a:rPr sz="1200" spc="10" dirty="0">
                <a:solidFill>
                  <a:srgbClr val="4A4B4C"/>
                </a:solidFill>
                <a:latin typeface="Noto Sans"/>
                <a:cs typeface="Noto Sans"/>
              </a:rPr>
              <a:t>μπορεί </a:t>
            </a:r>
            <a:r>
              <a:rPr sz="1200" dirty="0">
                <a:solidFill>
                  <a:srgbClr val="4A4B4C"/>
                </a:solidFill>
                <a:latin typeface="Noto Sans"/>
                <a:cs typeface="Noto Sans"/>
              </a:rPr>
              <a:t>να </a:t>
            </a:r>
            <a:r>
              <a:rPr sz="1200" spc="10" dirty="0">
                <a:solidFill>
                  <a:srgbClr val="4A4B4C"/>
                </a:solidFill>
                <a:latin typeface="Noto Sans"/>
                <a:cs typeface="Noto Sans"/>
              </a:rPr>
              <a:t>συναντήσετε </a:t>
            </a:r>
            <a:r>
              <a:rPr sz="1200" spc="5" dirty="0">
                <a:solidFill>
                  <a:srgbClr val="4A4B4C"/>
                </a:solidFill>
                <a:latin typeface="Noto Sans"/>
                <a:cs typeface="Noto Sans"/>
              </a:rPr>
              <a:t>και  </a:t>
            </a:r>
            <a:r>
              <a:rPr sz="1200" spc="10" dirty="0">
                <a:solidFill>
                  <a:srgbClr val="4A4B4C"/>
                </a:solidFill>
                <a:latin typeface="Noto Sans"/>
                <a:cs typeface="Noto Sans"/>
              </a:rPr>
              <a:t>αναλάβετε </a:t>
            </a:r>
            <a:r>
              <a:rPr sz="1200" spc="5" dirty="0">
                <a:solidFill>
                  <a:srgbClr val="4A4B4C"/>
                </a:solidFill>
                <a:latin typeface="Noto Sans"/>
                <a:cs typeface="Noto Sans"/>
              </a:rPr>
              <a:t>την </a:t>
            </a:r>
            <a:r>
              <a:rPr sz="1200" spc="10" dirty="0">
                <a:solidFill>
                  <a:srgbClr val="4A4B4C"/>
                </a:solidFill>
                <a:latin typeface="Noto Sans"/>
                <a:cs typeface="Noto Sans"/>
              </a:rPr>
              <a:t>πρωτοβουλία </a:t>
            </a:r>
            <a:r>
              <a:rPr sz="1200" dirty="0">
                <a:solidFill>
                  <a:srgbClr val="4A4B4C"/>
                </a:solidFill>
                <a:latin typeface="Noto Sans"/>
                <a:cs typeface="Noto Sans"/>
              </a:rPr>
              <a:t>να </a:t>
            </a:r>
            <a:r>
              <a:rPr sz="1200" spc="10" dirty="0">
                <a:solidFill>
                  <a:srgbClr val="4A4B4C"/>
                </a:solidFill>
                <a:latin typeface="Noto Sans"/>
                <a:cs typeface="Noto Sans"/>
              </a:rPr>
              <a:t>συνεχίσετε </a:t>
            </a:r>
            <a:r>
              <a:rPr sz="1200" dirty="0">
                <a:solidFill>
                  <a:srgbClr val="4A4B4C"/>
                </a:solidFill>
                <a:latin typeface="Noto Sans"/>
                <a:cs typeface="Noto Sans"/>
              </a:rPr>
              <a:t>τη</a:t>
            </a:r>
            <a:r>
              <a:rPr sz="1200" spc="229" dirty="0">
                <a:solidFill>
                  <a:srgbClr val="4A4B4C"/>
                </a:solidFill>
                <a:latin typeface="Noto Sans"/>
                <a:cs typeface="Noto Sans"/>
              </a:rPr>
              <a:t> </a:t>
            </a:r>
            <a:r>
              <a:rPr sz="1200" spc="15" dirty="0">
                <a:solidFill>
                  <a:srgbClr val="4A4B4C"/>
                </a:solidFill>
                <a:latin typeface="Noto Sans"/>
                <a:cs typeface="Noto Sans"/>
              </a:rPr>
              <a:t>μάθηση.</a:t>
            </a:r>
            <a:endParaRPr sz="1200" dirty="0">
              <a:latin typeface="Noto Sans"/>
              <a:cs typeface="Noto Sans"/>
            </a:endParaRPr>
          </a:p>
          <a:p>
            <a:pPr>
              <a:lnSpc>
                <a:spcPct val="100000"/>
              </a:lnSpc>
              <a:spcBef>
                <a:spcPts val="60"/>
              </a:spcBef>
            </a:pPr>
            <a:endParaRPr sz="1250" dirty="0">
              <a:latin typeface="Noto Sans"/>
              <a:cs typeface="Noto Sans"/>
            </a:endParaRPr>
          </a:p>
          <a:p>
            <a:pPr marL="12700">
              <a:lnSpc>
                <a:spcPct val="100000"/>
              </a:lnSpc>
            </a:pPr>
            <a:r>
              <a:rPr sz="1200" b="1" spc="15" dirty="0">
                <a:solidFill>
                  <a:srgbClr val="049F86"/>
                </a:solidFill>
                <a:latin typeface="Noto Sans"/>
                <a:cs typeface="Noto Sans"/>
              </a:rPr>
              <a:t>ΑΠΟΔΟΧΗ</a:t>
            </a:r>
            <a:r>
              <a:rPr sz="1200" b="1" spc="40" dirty="0">
                <a:solidFill>
                  <a:srgbClr val="049F86"/>
                </a:solidFill>
                <a:latin typeface="Noto Sans"/>
                <a:cs typeface="Noto Sans"/>
              </a:rPr>
              <a:t> </a:t>
            </a:r>
            <a:r>
              <a:rPr sz="1200" b="1" dirty="0">
                <a:solidFill>
                  <a:srgbClr val="049F86"/>
                </a:solidFill>
                <a:latin typeface="Noto Sans"/>
                <a:cs typeface="Noto Sans"/>
              </a:rPr>
              <a:t>ΈΝΙΣΧΥΣΗΣ</a:t>
            </a:r>
            <a:endParaRPr sz="1200" dirty="0">
              <a:latin typeface="Noto Sans"/>
              <a:cs typeface="Noto Sans"/>
            </a:endParaRPr>
          </a:p>
          <a:p>
            <a:pPr marL="12700" marR="5080" algn="just">
              <a:lnSpc>
                <a:spcPct val="111100"/>
              </a:lnSpc>
            </a:pPr>
            <a:r>
              <a:rPr sz="1200" spc="5" dirty="0">
                <a:solidFill>
                  <a:srgbClr val="4A4B4C"/>
                </a:solidFill>
                <a:latin typeface="Noto Sans"/>
                <a:cs typeface="Noto Sans"/>
              </a:rPr>
              <a:t>Γίνετε ικανός </a:t>
            </a:r>
            <a:r>
              <a:rPr sz="1200" dirty="0">
                <a:solidFill>
                  <a:srgbClr val="4A4B4C"/>
                </a:solidFill>
                <a:latin typeface="Noto Sans"/>
                <a:cs typeface="Noto Sans"/>
              </a:rPr>
              <a:t>να </a:t>
            </a:r>
            <a:r>
              <a:rPr sz="1200" spc="10" dirty="0">
                <a:solidFill>
                  <a:srgbClr val="4A4B4C"/>
                </a:solidFill>
                <a:latin typeface="Noto Sans"/>
                <a:cs typeface="Noto Sans"/>
              </a:rPr>
              <a:t>βελτιώσετε </a:t>
            </a:r>
            <a:r>
              <a:rPr sz="1200" spc="5" dirty="0">
                <a:solidFill>
                  <a:srgbClr val="4A4B4C"/>
                </a:solidFill>
                <a:latin typeface="Noto Sans"/>
                <a:cs typeface="Noto Sans"/>
              </a:rPr>
              <a:t>την </a:t>
            </a:r>
            <a:r>
              <a:rPr sz="1200" spc="10" dirty="0">
                <a:solidFill>
                  <a:srgbClr val="4A4B4C"/>
                </a:solidFill>
                <a:latin typeface="Noto Sans"/>
                <a:cs typeface="Noto Sans"/>
              </a:rPr>
              <a:t>εργασία </a:t>
            </a:r>
            <a:r>
              <a:rPr sz="1200" spc="5" dirty="0">
                <a:solidFill>
                  <a:srgbClr val="4A4B4C"/>
                </a:solidFill>
                <a:latin typeface="Noto Sans"/>
                <a:cs typeface="Noto Sans"/>
              </a:rPr>
              <a:t>σας </a:t>
            </a:r>
            <a:r>
              <a:rPr sz="1200" spc="10" dirty="0">
                <a:solidFill>
                  <a:srgbClr val="4A4B4C"/>
                </a:solidFill>
                <a:latin typeface="Noto Sans"/>
                <a:cs typeface="Noto Sans"/>
              </a:rPr>
              <a:t>αποδεχόμενος </a:t>
            </a:r>
            <a:r>
              <a:rPr sz="1200" dirty="0">
                <a:solidFill>
                  <a:srgbClr val="4A4B4C"/>
                </a:solidFill>
                <a:latin typeface="Noto Sans"/>
                <a:cs typeface="Noto Sans"/>
              </a:rPr>
              <a:t>και </a:t>
            </a:r>
            <a:r>
              <a:rPr sz="1200" spc="10" dirty="0">
                <a:solidFill>
                  <a:srgbClr val="4A4B4C"/>
                </a:solidFill>
                <a:latin typeface="Noto Sans"/>
                <a:cs typeface="Noto Sans"/>
              </a:rPr>
              <a:t>αξιοποιώντας  </a:t>
            </a:r>
            <a:r>
              <a:rPr sz="1200" spc="5" dirty="0">
                <a:solidFill>
                  <a:srgbClr val="4A4B4C"/>
                </a:solidFill>
                <a:latin typeface="Noto Sans"/>
                <a:cs typeface="Noto Sans"/>
              </a:rPr>
              <a:t>εποικοδομητικά την </a:t>
            </a:r>
            <a:r>
              <a:rPr sz="1200" spc="10" dirty="0">
                <a:solidFill>
                  <a:srgbClr val="4A4B4C"/>
                </a:solidFill>
                <a:latin typeface="Noto Sans"/>
                <a:cs typeface="Noto Sans"/>
              </a:rPr>
              <a:t>ανατροφοδότηση </a:t>
            </a:r>
            <a:r>
              <a:rPr sz="1200" dirty="0">
                <a:solidFill>
                  <a:srgbClr val="4A4B4C"/>
                </a:solidFill>
                <a:latin typeface="Noto Sans"/>
                <a:cs typeface="Noto Sans"/>
              </a:rPr>
              <a:t>και </a:t>
            </a:r>
            <a:r>
              <a:rPr sz="1200" spc="5" dirty="0">
                <a:solidFill>
                  <a:srgbClr val="4A4B4C"/>
                </a:solidFill>
                <a:latin typeface="Noto Sans"/>
                <a:cs typeface="Noto Sans"/>
              </a:rPr>
              <a:t>την</a:t>
            </a:r>
            <a:r>
              <a:rPr sz="1200" spc="204" dirty="0">
                <a:solidFill>
                  <a:srgbClr val="4A4B4C"/>
                </a:solidFill>
                <a:latin typeface="Noto Sans"/>
                <a:cs typeface="Noto Sans"/>
              </a:rPr>
              <a:t> </a:t>
            </a:r>
            <a:r>
              <a:rPr sz="1200" spc="10" dirty="0">
                <a:solidFill>
                  <a:srgbClr val="4A4B4C"/>
                </a:solidFill>
                <a:latin typeface="Noto Sans"/>
                <a:cs typeface="Noto Sans"/>
              </a:rPr>
              <a:t>κριτική.</a:t>
            </a:r>
            <a:endParaRPr sz="1200" dirty="0">
              <a:latin typeface="Noto Sans"/>
              <a:cs typeface="Noto San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915035" cy="360680"/>
          </a:xfrm>
          <a:prstGeom prst="rect">
            <a:avLst/>
          </a:prstGeom>
        </p:spPr>
        <p:txBody>
          <a:bodyPr vert="horz" wrap="square" lIns="0" tIns="12700" rIns="0" bIns="0" rtlCol="0">
            <a:spAutoFit/>
          </a:bodyPr>
          <a:lstStyle/>
          <a:p>
            <a:pPr marL="12700">
              <a:lnSpc>
                <a:spcPct val="100000"/>
              </a:lnSpc>
              <a:spcBef>
                <a:spcPts val="100"/>
              </a:spcBef>
            </a:pPr>
            <a:r>
              <a:rPr sz="2200" b="1" spc="130" dirty="0">
                <a:solidFill>
                  <a:srgbClr val="4A4B4C"/>
                </a:solidFill>
                <a:latin typeface="Arial"/>
                <a:cs typeface="Arial"/>
              </a:rPr>
              <a:t>Πηγες</a:t>
            </a:r>
            <a:endParaRPr sz="2200">
              <a:latin typeface="Arial"/>
              <a:cs typeface="Arial"/>
            </a:endParaRPr>
          </a:p>
        </p:txBody>
      </p:sp>
      <p:grpSp>
        <p:nvGrpSpPr>
          <p:cNvPr id="3" name="object 3"/>
          <p:cNvGrpSpPr/>
          <p:nvPr/>
        </p:nvGrpSpPr>
        <p:grpSpPr>
          <a:xfrm>
            <a:off x="720001" y="2868485"/>
            <a:ext cx="346075" cy="346075"/>
            <a:chOff x="720001" y="2868485"/>
            <a:chExt cx="346075" cy="346075"/>
          </a:xfrm>
        </p:grpSpPr>
        <p:sp>
          <p:nvSpPr>
            <p:cNvPr id="4" name="object 4"/>
            <p:cNvSpPr/>
            <p:nvPr/>
          </p:nvSpPr>
          <p:spPr>
            <a:xfrm>
              <a:off x="726351" y="2874835"/>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700">
              <a:solidFill>
                <a:srgbClr val="ED3351"/>
              </a:solidFill>
            </a:ln>
          </p:spPr>
          <p:txBody>
            <a:bodyPr wrap="square" lIns="0" tIns="0" rIns="0" bIns="0" rtlCol="0"/>
            <a:lstStyle/>
            <a:p>
              <a:endParaRPr/>
            </a:p>
          </p:txBody>
        </p:sp>
        <p:sp>
          <p:nvSpPr>
            <p:cNvPr id="5" name="object 5"/>
            <p:cNvSpPr/>
            <p:nvPr/>
          </p:nvSpPr>
          <p:spPr>
            <a:xfrm>
              <a:off x="821258" y="2969742"/>
              <a:ext cx="143078" cy="143078"/>
            </a:xfrm>
            <a:prstGeom prst="rect">
              <a:avLst/>
            </a:prstGeom>
            <a:blipFill>
              <a:blip r:embed="rId2" cstate="print"/>
              <a:stretch>
                <a:fillRect/>
              </a:stretch>
            </a:blipFill>
          </p:spPr>
          <p:txBody>
            <a:bodyPr wrap="square" lIns="0" tIns="0" rIns="0" bIns="0" rtlCol="0"/>
            <a:lstStyle/>
            <a:p>
              <a:endParaRPr/>
            </a:p>
          </p:txBody>
        </p:sp>
      </p:grpSp>
      <p:sp>
        <p:nvSpPr>
          <p:cNvPr id="6" name="object 6"/>
          <p:cNvSpPr txBox="1"/>
          <p:nvPr/>
        </p:nvSpPr>
        <p:spPr>
          <a:xfrm>
            <a:off x="1163699" y="1775917"/>
            <a:ext cx="5442585" cy="2515870"/>
          </a:xfrm>
          <a:prstGeom prst="rect">
            <a:avLst/>
          </a:prstGeom>
        </p:spPr>
        <p:txBody>
          <a:bodyPr vert="horz" wrap="square" lIns="0" tIns="22860" rIns="0" bIns="0" rtlCol="0">
            <a:spAutoFit/>
          </a:bodyPr>
          <a:lstStyle/>
          <a:p>
            <a:pPr marL="12700" marR="372745">
              <a:lnSpc>
                <a:spcPts val="1400"/>
              </a:lnSpc>
              <a:spcBef>
                <a:spcPts val="180"/>
              </a:spcBef>
            </a:pPr>
            <a:r>
              <a:rPr sz="1200" b="1" u="sng" spc="-5" dirty="0">
                <a:solidFill>
                  <a:srgbClr val="EB2847"/>
                </a:solidFill>
                <a:uFill>
                  <a:solidFill>
                    <a:srgbClr val="EB2847"/>
                  </a:solidFill>
                </a:uFill>
                <a:latin typeface="Noto Sans"/>
                <a:cs typeface="Noto Sans"/>
                <a:hlinkClick r:id="rId3"/>
              </a:rPr>
              <a:t>The </a:t>
            </a:r>
            <a:r>
              <a:rPr sz="1200" b="1" u="sng" spc="-10" dirty="0">
                <a:solidFill>
                  <a:srgbClr val="EB2847"/>
                </a:solidFill>
                <a:uFill>
                  <a:solidFill>
                    <a:srgbClr val="EB2847"/>
                  </a:solidFill>
                </a:uFill>
                <a:latin typeface="Noto Sans"/>
                <a:cs typeface="Noto Sans"/>
                <a:hlinkClick r:id="rId3"/>
              </a:rPr>
              <a:t>Intercultural </a:t>
            </a:r>
            <a:r>
              <a:rPr sz="1200" b="1" u="sng" dirty="0">
                <a:solidFill>
                  <a:srgbClr val="EB2847"/>
                </a:solidFill>
                <a:uFill>
                  <a:solidFill>
                    <a:srgbClr val="EB2847"/>
                  </a:solidFill>
                </a:uFill>
                <a:latin typeface="Noto Sans"/>
                <a:cs typeface="Noto Sans"/>
                <a:hlinkClick r:id="rId3"/>
              </a:rPr>
              <a:t>Mediation: A </a:t>
            </a:r>
            <a:r>
              <a:rPr sz="1200" b="1" u="sng" spc="-5" dirty="0">
                <a:solidFill>
                  <a:srgbClr val="EB2847"/>
                </a:solidFill>
                <a:uFill>
                  <a:solidFill>
                    <a:srgbClr val="EB2847"/>
                  </a:solidFill>
                </a:uFill>
                <a:latin typeface="Noto Sans"/>
                <a:cs typeface="Noto Sans"/>
                <a:hlinkClick r:id="rId3"/>
              </a:rPr>
              <a:t>Transformative Journey of </a:t>
            </a:r>
            <a:r>
              <a:rPr sz="1200" b="1" u="sng" spc="-15" dirty="0">
                <a:solidFill>
                  <a:srgbClr val="EB2847"/>
                </a:solidFill>
                <a:uFill>
                  <a:solidFill>
                    <a:srgbClr val="EB2847"/>
                  </a:solidFill>
                </a:uFill>
                <a:latin typeface="Noto Sans"/>
                <a:cs typeface="Noto Sans"/>
                <a:hlinkClick r:id="rId3"/>
              </a:rPr>
              <a:t>Learning </a:t>
            </a:r>
            <a:r>
              <a:rPr sz="1200" b="1" spc="-15" dirty="0">
                <a:solidFill>
                  <a:srgbClr val="EB2847"/>
                </a:solidFill>
                <a:latin typeface="Noto Sans"/>
                <a:cs typeface="Noto Sans"/>
                <a:hlinkClick r:id="rId3"/>
              </a:rPr>
              <a:t> </a:t>
            </a:r>
            <a:r>
              <a:rPr sz="1200" b="1" dirty="0">
                <a:solidFill>
                  <a:srgbClr val="EB2847"/>
                </a:solidFill>
                <a:latin typeface="Noto Sans"/>
                <a:cs typeface="Noto Sans"/>
                <a:hlinkClick r:id="rId3"/>
              </a:rPr>
              <a:t>and</a:t>
            </a:r>
            <a:r>
              <a:rPr sz="1200" b="1" spc="-5" dirty="0">
                <a:solidFill>
                  <a:srgbClr val="EB2847"/>
                </a:solidFill>
                <a:latin typeface="Noto Sans"/>
                <a:cs typeface="Noto Sans"/>
                <a:hlinkClick r:id="rId3"/>
              </a:rPr>
              <a:t> Reflexivity</a:t>
            </a:r>
            <a:endParaRPr sz="1200">
              <a:latin typeface="Noto Sans"/>
              <a:cs typeface="Noto Sans"/>
            </a:endParaRPr>
          </a:p>
          <a:p>
            <a:pPr marL="12700" marR="802640">
              <a:lnSpc>
                <a:spcPts val="1400"/>
              </a:lnSpc>
              <a:spcBef>
                <a:spcPts val="1255"/>
              </a:spcBef>
            </a:pPr>
            <a:r>
              <a:rPr sz="1200" b="1" u="sng" spc="-10" dirty="0">
                <a:solidFill>
                  <a:srgbClr val="EB2847"/>
                </a:solidFill>
                <a:uFill>
                  <a:solidFill>
                    <a:srgbClr val="EB2847"/>
                  </a:solidFill>
                </a:uFill>
                <a:latin typeface="Noto Sans"/>
                <a:cs typeface="Noto Sans"/>
                <a:hlinkClick r:id="rId4"/>
              </a:rPr>
              <a:t>Intercultural </a:t>
            </a:r>
            <a:r>
              <a:rPr sz="1200" b="1" u="sng" dirty="0">
                <a:solidFill>
                  <a:srgbClr val="EB2847"/>
                </a:solidFill>
                <a:uFill>
                  <a:solidFill>
                    <a:srgbClr val="EB2847"/>
                  </a:solidFill>
                </a:uFill>
                <a:latin typeface="Noto Sans"/>
                <a:cs typeface="Noto Sans"/>
                <a:hlinkClick r:id="rId4"/>
              </a:rPr>
              <a:t>Mediation </a:t>
            </a:r>
            <a:r>
              <a:rPr sz="1200" b="1" u="sng" spc="-5" dirty="0">
                <a:solidFill>
                  <a:srgbClr val="EB2847"/>
                </a:solidFill>
                <a:uFill>
                  <a:solidFill>
                    <a:srgbClr val="EB2847"/>
                  </a:solidFill>
                </a:uFill>
                <a:latin typeface="Noto Sans"/>
                <a:cs typeface="Noto Sans"/>
                <a:hlinkClick r:id="rId4"/>
              </a:rPr>
              <a:t>in Europe. </a:t>
            </a:r>
            <a:r>
              <a:rPr sz="1200" b="1" u="sng" dirty="0">
                <a:solidFill>
                  <a:srgbClr val="EB2847"/>
                </a:solidFill>
                <a:uFill>
                  <a:solidFill>
                    <a:srgbClr val="EB2847"/>
                  </a:solidFill>
                </a:uFill>
                <a:latin typeface="Noto Sans"/>
                <a:cs typeface="Noto Sans"/>
                <a:hlinkClick r:id="rId4"/>
              </a:rPr>
              <a:t>Narratives </a:t>
            </a:r>
            <a:r>
              <a:rPr sz="1200" b="1" u="sng" spc="-5" dirty="0">
                <a:solidFill>
                  <a:srgbClr val="EB2847"/>
                </a:solidFill>
                <a:uFill>
                  <a:solidFill>
                    <a:srgbClr val="EB2847"/>
                  </a:solidFill>
                </a:uFill>
                <a:latin typeface="Noto Sans"/>
                <a:cs typeface="Noto Sans"/>
                <a:hlinkClick r:id="rId4"/>
              </a:rPr>
              <a:t>of </a:t>
            </a:r>
            <a:r>
              <a:rPr sz="1200" b="1" u="sng" dirty="0">
                <a:solidFill>
                  <a:srgbClr val="EB2847"/>
                </a:solidFill>
                <a:uFill>
                  <a:solidFill>
                    <a:srgbClr val="EB2847"/>
                  </a:solidFill>
                </a:uFill>
                <a:latin typeface="Noto Sans"/>
                <a:cs typeface="Noto Sans"/>
                <a:hlinkClick r:id="rId4"/>
              </a:rPr>
              <a:t>Professional </a:t>
            </a:r>
            <a:r>
              <a:rPr sz="1200" b="1" dirty="0">
                <a:solidFill>
                  <a:srgbClr val="EB2847"/>
                </a:solidFill>
                <a:latin typeface="Noto Sans"/>
                <a:cs typeface="Noto Sans"/>
                <a:hlinkClick r:id="rId4"/>
              </a:rPr>
              <a:t> </a:t>
            </a:r>
            <a:r>
              <a:rPr sz="1200" b="1" u="sng" spc="-5" dirty="0">
                <a:solidFill>
                  <a:srgbClr val="EB2847"/>
                </a:solidFill>
                <a:uFill>
                  <a:solidFill>
                    <a:srgbClr val="EB2847"/>
                  </a:solidFill>
                </a:uFill>
                <a:latin typeface="Noto Sans"/>
                <a:cs typeface="Noto Sans"/>
                <a:hlinkClick r:id="rId4"/>
              </a:rPr>
              <a:t>Transformation</a:t>
            </a:r>
            <a:endParaRPr sz="1200">
              <a:latin typeface="Noto Sans"/>
              <a:cs typeface="Noto Sans"/>
            </a:endParaRPr>
          </a:p>
          <a:p>
            <a:pPr marL="12700" marR="31750">
              <a:lnSpc>
                <a:spcPts val="1400"/>
              </a:lnSpc>
              <a:spcBef>
                <a:spcPts val="1400"/>
              </a:spcBef>
            </a:pPr>
            <a:r>
              <a:rPr sz="1200" b="1" u="sng" spc="-40" dirty="0">
                <a:solidFill>
                  <a:srgbClr val="EB2847"/>
                </a:solidFill>
                <a:uFill>
                  <a:solidFill>
                    <a:srgbClr val="EB2847"/>
                  </a:solidFill>
                </a:uFill>
                <a:latin typeface="Noto Sans"/>
                <a:cs typeface="Noto Sans"/>
                <a:hlinkClick r:id="rId5"/>
              </a:rPr>
              <a:t>Being </a:t>
            </a:r>
            <a:r>
              <a:rPr sz="1200" b="1" u="sng" spc="-15" dirty="0">
                <a:solidFill>
                  <a:srgbClr val="EB2847"/>
                </a:solidFill>
                <a:uFill>
                  <a:solidFill>
                    <a:srgbClr val="EB2847"/>
                  </a:solidFill>
                </a:uFill>
                <a:latin typeface="Noto Sans"/>
                <a:cs typeface="Noto Sans"/>
                <a:hlinkClick r:id="rId5"/>
              </a:rPr>
              <a:t>an </a:t>
            </a:r>
            <a:r>
              <a:rPr sz="1200" b="1" u="sng" spc="-30" dirty="0">
                <a:solidFill>
                  <a:srgbClr val="EB2847"/>
                </a:solidFill>
                <a:uFill>
                  <a:solidFill>
                    <a:srgbClr val="EB2847"/>
                  </a:solidFill>
                </a:uFill>
                <a:latin typeface="Noto Sans"/>
                <a:cs typeface="Noto Sans"/>
                <a:hlinkClick r:id="rId5"/>
              </a:rPr>
              <a:t>Intercultural </a:t>
            </a:r>
            <a:r>
              <a:rPr sz="1200" b="1" u="sng" spc="-25" dirty="0">
                <a:solidFill>
                  <a:srgbClr val="EB2847"/>
                </a:solidFill>
                <a:uFill>
                  <a:solidFill>
                    <a:srgbClr val="EB2847"/>
                  </a:solidFill>
                </a:uFill>
                <a:latin typeface="Noto Sans"/>
                <a:cs typeface="Noto Sans"/>
                <a:hlinkClick r:id="rId5"/>
              </a:rPr>
              <a:t>Mediator: </a:t>
            </a:r>
            <a:r>
              <a:rPr sz="1200" b="1" u="sng" dirty="0">
                <a:solidFill>
                  <a:srgbClr val="EB2847"/>
                </a:solidFill>
                <a:uFill>
                  <a:solidFill>
                    <a:srgbClr val="EB2847"/>
                  </a:solidFill>
                </a:uFill>
                <a:latin typeface="Noto Sans"/>
                <a:cs typeface="Noto Sans"/>
                <a:hlinkClick r:id="rId5"/>
              </a:rPr>
              <a:t>A </a:t>
            </a:r>
            <a:r>
              <a:rPr sz="1200" b="1" u="sng" spc="-25" dirty="0">
                <a:solidFill>
                  <a:srgbClr val="EB2847"/>
                </a:solidFill>
                <a:uFill>
                  <a:solidFill>
                    <a:srgbClr val="EB2847"/>
                  </a:solidFill>
                </a:uFill>
                <a:latin typeface="Noto Sans"/>
                <a:cs typeface="Noto Sans"/>
                <a:hlinkClick r:id="rId5"/>
              </a:rPr>
              <a:t>transformative journey </a:t>
            </a:r>
            <a:r>
              <a:rPr sz="1200" b="1" u="sng" spc="-15" dirty="0">
                <a:solidFill>
                  <a:srgbClr val="EB2847"/>
                </a:solidFill>
                <a:uFill>
                  <a:solidFill>
                    <a:srgbClr val="EB2847"/>
                  </a:solidFill>
                </a:uFill>
                <a:latin typeface="Noto Sans"/>
                <a:cs typeface="Noto Sans"/>
                <a:hlinkClick r:id="rId5"/>
              </a:rPr>
              <a:t>of </a:t>
            </a:r>
            <a:r>
              <a:rPr sz="1200" b="1" u="sng" spc="-35" dirty="0">
                <a:solidFill>
                  <a:srgbClr val="EB2847"/>
                </a:solidFill>
                <a:uFill>
                  <a:solidFill>
                    <a:srgbClr val="EB2847"/>
                  </a:solidFill>
                </a:uFill>
                <a:latin typeface="Noto Sans"/>
                <a:cs typeface="Noto Sans"/>
                <a:hlinkClick r:id="rId5"/>
              </a:rPr>
              <a:t>learning</a:t>
            </a:r>
            <a:r>
              <a:rPr sz="1200" b="1" u="sng" spc="-229" dirty="0">
                <a:solidFill>
                  <a:srgbClr val="EB2847"/>
                </a:solidFill>
                <a:uFill>
                  <a:solidFill>
                    <a:srgbClr val="EB2847"/>
                  </a:solidFill>
                </a:uFill>
                <a:latin typeface="Noto Sans"/>
                <a:cs typeface="Noto Sans"/>
                <a:hlinkClick r:id="rId5"/>
              </a:rPr>
              <a:t> </a:t>
            </a:r>
            <a:r>
              <a:rPr sz="1200" b="1" u="sng" spc="-25" dirty="0">
                <a:solidFill>
                  <a:srgbClr val="EB2847"/>
                </a:solidFill>
                <a:uFill>
                  <a:solidFill>
                    <a:srgbClr val="EB2847"/>
                  </a:solidFill>
                </a:uFill>
                <a:latin typeface="Noto Sans"/>
                <a:cs typeface="Noto Sans"/>
                <a:hlinkClick r:id="rId5"/>
              </a:rPr>
              <a:t>and </a:t>
            </a:r>
            <a:r>
              <a:rPr sz="1200" b="1" spc="-25" dirty="0">
                <a:solidFill>
                  <a:srgbClr val="EB2847"/>
                </a:solidFill>
                <a:latin typeface="Noto Sans"/>
                <a:cs typeface="Noto Sans"/>
                <a:hlinkClick r:id="rId5"/>
              </a:rPr>
              <a:t> </a:t>
            </a:r>
            <a:r>
              <a:rPr sz="1200" b="1" u="sng" spc="-25" dirty="0">
                <a:solidFill>
                  <a:srgbClr val="EB2847"/>
                </a:solidFill>
                <a:uFill>
                  <a:solidFill>
                    <a:srgbClr val="EB2847"/>
                  </a:solidFill>
                </a:uFill>
                <a:latin typeface="Noto Sans"/>
                <a:cs typeface="Noto Sans"/>
                <a:hlinkClick r:id="rId5"/>
              </a:rPr>
              <a:t>reflective practice </a:t>
            </a:r>
            <a:r>
              <a:rPr sz="1200" b="1" u="sng" spc="-15" dirty="0">
                <a:solidFill>
                  <a:srgbClr val="EB2847"/>
                </a:solidFill>
                <a:uFill>
                  <a:solidFill>
                    <a:srgbClr val="EB2847"/>
                  </a:solidFill>
                </a:uFill>
                <a:latin typeface="Noto Sans"/>
                <a:cs typeface="Noto Sans"/>
                <a:hlinkClick r:id="rId5"/>
              </a:rPr>
              <a:t>in </a:t>
            </a:r>
            <a:r>
              <a:rPr sz="1200" b="1" u="sng" spc="-20" dirty="0">
                <a:solidFill>
                  <a:srgbClr val="EB2847"/>
                </a:solidFill>
                <a:uFill>
                  <a:solidFill>
                    <a:srgbClr val="EB2847"/>
                  </a:solidFill>
                </a:uFill>
                <a:latin typeface="Noto Sans"/>
                <a:cs typeface="Noto Sans"/>
                <a:hlinkClick r:id="rId5"/>
              </a:rPr>
              <a:t>lived </a:t>
            </a:r>
            <a:r>
              <a:rPr sz="1200" b="1" u="sng" spc="-25" dirty="0">
                <a:solidFill>
                  <a:srgbClr val="EB2847"/>
                </a:solidFill>
                <a:uFill>
                  <a:solidFill>
                    <a:srgbClr val="EB2847"/>
                  </a:solidFill>
                </a:uFill>
                <a:latin typeface="Noto Sans"/>
                <a:cs typeface="Noto Sans"/>
                <a:hlinkClick r:id="rId5"/>
              </a:rPr>
              <a:t>social</a:t>
            </a:r>
            <a:r>
              <a:rPr sz="1200" b="1" u="sng" spc="-170" dirty="0">
                <a:solidFill>
                  <a:srgbClr val="EB2847"/>
                </a:solidFill>
                <a:uFill>
                  <a:solidFill>
                    <a:srgbClr val="EB2847"/>
                  </a:solidFill>
                </a:uFill>
                <a:latin typeface="Noto Sans"/>
                <a:cs typeface="Noto Sans"/>
                <a:hlinkClick r:id="rId5"/>
              </a:rPr>
              <a:t> </a:t>
            </a:r>
            <a:r>
              <a:rPr sz="1200" b="1" u="sng" spc="-25" dirty="0">
                <a:solidFill>
                  <a:srgbClr val="EB2847"/>
                </a:solidFill>
                <a:uFill>
                  <a:solidFill>
                    <a:srgbClr val="EB2847"/>
                  </a:solidFill>
                </a:uFill>
                <a:latin typeface="Noto Sans"/>
                <a:cs typeface="Noto Sans"/>
                <a:hlinkClick r:id="rId5"/>
              </a:rPr>
              <a:t>spaces</a:t>
            </a:r>
            <a:endParaRPr sz="1200">
              <a:latin typeface="Noto Sans"/>
              <a:cs typeface="Noto Sans"/>
            </a:endParaRPr>
          </a:p>
          <a:p>
            <a:pPr>
              <a:lnSpc>
                <a:spcPct val="100000"/>
              </a:lnSpc>
              <a:spcBef>
                <a:spcPts val="35"/>
              </a:spcBef>
            </a:pPr>
            <a:endParaRPr sz="1500">
              <a:latin typeface="Noto Sans"/>
              <a:cs typeface="Noto Sans"/>
            </a:endParaRPr>
          </a:p>
          <a:p>
            <a:pPr marL="12700">
              <a:lnSpc>
                <a:spcPct val="100000"/>
              </a:lnSpc>
            </a:pPr>
            <a:r>
              <a:rPr sz="1200" b="1" u="sng" spc="-20" dirty="0">
                <a:solidFill>
                  <a:srgbClr val="EB2847"/>
                </a:solidFill>
                <a:uFill>
                  <a:solidFill>
                    <a:srgbClr val="EB2847"/>
                  </a:solidFill>
                </a:uFill>
                <a:latin typeface="Noto Sans"/>
                <a:cs typeface="Noto Sans"/>
                <a:hlinkClick r:id="rId6"/>
              </a:rPr>
              <a:t>The </a:t>
            </a:r>
            <a:r>
              <a:rPr sz="1200" b="1" u="sng" spc="-25" dirty="0">
                <a:solidFill>
                  <a:srgbClr val="EB2847"/>
                </a:solidFill>
                <a:uFill>
                  <a:solidFill>
                    <a:srgbClr val="EB2847"/>
                  </a:solidFill>
                </a:uFill>
                <a:latin typeface="Noto Sans"/>
                <a:cs typeface="Noto Sans"/>
                <a:hlinkClick r:id="rId6"/>
              </a:rPr>
              <a:t>project </a:t>
            </a:r>
            <a:r>
              <a:rPr sz="1200" b="1" u="sng" spc="-20" dirty="0">
                <a:solidFill>
                  <a:srgbClr val="EB2847"/>
                </a:solidFill>
                <a:uFill>
                  <a:solidFill>
                    <a:srgbClr val="EB2847"/>
                  </a:solidFill>
                </a:uFill>
                <a:latin typeface="Noto Sans"/>
                <a:cs typeface="Noto Sans"/>
                <a:hlinkClick r:id="rId6"/>
              </a:rPr>
              <a:t>Train </a:t>
            </a:r>
            <a:r>
              <a:rPr sz="1200" b="1" u="sng" spc="-30" dirty="0">
                <a:solidFill>
                  <a:srgbClr val="EB2847"/>
                </a:solidFill>
                <a:uFill>
                  <a:solidFill>
                    <a:srgbClr val="EB2847"/>
                  </a:solidFill>
                </a:uFill>
                <a:latin typeface="Noto Sans"/>
                <a:cs typeface="Noto Sans"/>
                <a:hlinkClick r:id="rId6"/>
              </a:rPr>
              <a:t>Intercultural </a:t>
            </a:r>
            <a:r>
              <a:rPr sz="1200" b="1" u="sng" spc="-25" dirty="0">
                <a:solidFill>
                  <a:srgbClr val="EB2847"/>
                </a:solidFill>
                <a:uFill>
                  <a:solidFill>
                    <a:srgbClr val="EB2847"/>
                  </a:solidFill>
                </a:uFill>
                <a:latin typeface="Noto Sans"/>
                <a:cs typeface="Noto Sans"/>
                <a:hlinkClick r:id="rId6"/>
              </a:rPr>
              <a:t>Mediators </a:t>
            </a:r>
            <a:r>
              <a:rPr sz="1200" b="1" u="sng" spc="-20" dirty="0">
                <a:solidFill>
                  <a:srgbClr val="EB2847"/>
                </a:solidFill>
                <a:uFill>
                  <a:solidFill>
                    <a:srgbClr val="EB2847"/>
                  </a:solidFill>
                </a:uFill>
                <a:latin typeface="Noto Sans"/>
                <a:cs typeface="Noto Sans"/>
                <a:hlinkClick r:id="rId6"/>
              </a:rPr>
              <a:t>for </a:t>
            </a:r>
            <a:r>
              <a:rPr sz="1200" b="1" u="sng" dirty="0">
                <a:solidFill>
                  <a:srgbClr val="EB2847"/>
                </a:solidFill>
                <a:uFill>
                  <a:solidFill>
                    <a:srgbClr val="EB2847"/>
                  </a:solidFill>
                </a:uFill>
                <a:latin typeface="Noto Sans"/>
                <a:cs typeface="Noto Sans"/>
                <a:hlinkClick r:id="rId6"/>
              </a:rPr>
              <a:t>a </a:t>
            </a:r>
            <a:r>
              <a:rPr sz="1200" b="1" u="sng" spc="-25" dirty="0">
                <a:solidFill>
                  <a:srgbClr val="EB2847"/>
                </a:solidFill>
                <a:uFill>
                  <a:solidFill>
                    <a:srgbClr val="EB2847"/>
                  </a:solidFill>
                </a:uFill>
                <a:latin typeface="Noto Sans"/>
                <a:cs typeface="Noto Sans"/>
                <a:hlinkClick r:id="rId6"/>
              </a:rPr>
              <a:t>Multicultural Europe</a:t>
            </a:r>
            <a:r>
              <a:rPr sz="1200" b="1" u="sng" spc="-229" dirty="0">
                <a:solidFill>
                  <a:srgbClr val="EB2847"/>
                </a:solidFill>
                <a:uFill>
                  <a:solidFill>
                    <a:srgbClr val="EB2847"/>
                  </a:solidFill>
                </a:uFill>
                <a:latin typeface="Noto Sans"/>
                <a:cs typeface="Noto Sans"/>
                <a:hlinkClick r:id="rId6"/>
              </a:rPr>
              <a:t> </a:t>
            </a:r>
            <a:r>
              <a:rPr sz="1200" b="1" u="sng" spc="-40" dirty="0">
                <a:solidFill>
                  <a:srgbClr val="EB2847"/>
                </a:solidFill>
                <a:uFill>
                  <a:solidFill>
                    <a:srgbClr val="EB2847"/>
                  </a:solidFill>
                </a:uFill>
                <a:latin typeface="Noto Sans"/>
                <a:cs typeface="Noto Sans"/>
                <a:hlinkClick r:id="rId6"/>
              </a:rPr>
              <a:t>(TIME)</a:t>
            </a:r>
            <a:endParaRPr sz="1200">
              <a:latin typeface="Noto Sans"/>
              <a:cs typeface="Noto Sans"/>
            </a:endParaRPr>
          </a:p>
          <a:p>
            <a:pPr>
              <a:lnSpc>
                <a:spcPct val="100000"/>
              </a:lnSpc>
              <a:spcBef>
                <a:spcPts val="15"/>
              </a:spcBef>
            </a:pPr>
            <a:endParaRPr sz="1600">
              <a:latin typeface="Noto Sans"/>
              <a:cs typeface="Noto Sans"/>
            </a:endParaRPr>
          </a:p>
          <a:p>
            <a:pPr marL="12700" marR="54610">
              <a:lnSpc>
                <a:spcPts val="1400"/>
              </a:lnSpc>
            </a:pPr>
            <a:r>
              <a:rPr sz="1200" b="1" u="sng" spc="-20" dirty="0">
                <a:solidFill>
                  <a:srgbClr val="EB2847"/>
                </a:solidFill>
                <a:uFill>
                  <a:solidFill>
                    <a:srgbClr val="EB2847"/>
                  </a:solidFill>
                </a:uFill>
                <a:latin typeface="Noto Sans"/>
                <a:cs typeface="Noto Sans"/>
                <a:hlinkClick r:id="rId7"/>
              </a:rPr>
              <a:t>The </a:t>
            </a:r>
            <a:r>
              <a:rPr sz="1200" b="1" u="sng" spc="-25" dirty="0">
                <a:solidFill>
                  <a:srgbClr val="EB2847"/>
                </a:solidFill>
                <a:uFill>
                  <a:solidFill>
                    <a:srgbClr val="EB2847"/>
                  </a:solidFill>
                </a:uFill>
                <a:latin typeface="Noto Sans"/>
                <a:cs typeface="Noto Sans"/>
                <a:hlinkClick r:id="rId7"/>
              </a:rPr>
              <a:t>SONETOR project, </a:t>
            </a:r>
            <a:r>
              <a:rPr sz="1200" b="1" u="sng" spc="-35" dirty="0">
                <a:solidFill>
                  <a:srgbClr val="EB2847"/>
                </a:solidFill>
                <a:uFill>
                  <a:solidFill>
                    <a:srgbClr val="EB2847"/>
                  </a:solidFill>
                </a:uFill>
                <a:latin typeface="Noto Sans"/>
                <a:cs typeface="Noto Sans"/>
                <a:hlinkClick r:id="rId7"/>
              </a:rPr>
              <a:t>«Training </a:t>
            </a:r>
            <a:r>
              <a:rPr sz="1200" b="1" u="sng" spc="-15" dirty="0">
                <a:solidFill>
                  <a:srgbClr val="EB2847"/>
                </a:solidFill>
                <a:uFill>
                  <a:solidFill>
                    <a:srgbClr val="EB2847"/>
                  </a:solidFill>
                </a:uFill>
                <a:latin typeface="Noto Sans"/>
                <a:cs typeface="Noto Sans"/>
                <a:hlinkClick r:id="rId7"/>
              </a:rPr>
              <a:t>of </a:t>
            </a:r>
            <a:r>
              <a:rPr sz="1200" b="1" u="sng" spc="-25" dirty="0">
                <a:solidFill>
                  <a:srgbClr val="EB2847"/>
                </a:solidFill>
                <a:uFill>
                  <a:solidFill>
                    <a:srgbClr val="EB2847"/>
                  </a:solidFill>
                </a:uFill>
                <a:latin typeface="Noto Sans"/>
                <a:cs typeface="Noto Sans"/>
                <a:hlinkClick r:id="rId7"/>
              </a:rPr>
              <a:t>Cultural Mediators </a:t>
            </a:r>
            <a:r>
              <a:rPr sz="1200" b="1" u="sng" spc="-35" dirty="0">
                <a:solidFill>
                  <a:srgbClr val="EB2847"/>
                </a:solidFill>
                <a:uFill>
                  <a:solidFill>
                    <a:srgbClr val="EB2847"/>
                  </a:solidFill>
                </a:uFill>
                <a:latin typeface="Noto Sans"/>
                <a:cs typeface="Noto Sans"/>
                <a:hlinkClick r:id="rId7"/>
              </a:rPr>
              <a:t>utilising </a:t>
            </a:r>
            <a:r>
              <a:rPr sz="1200" b="1" u="sng" spc="-20" dirty="0">
                <a:solidFill>
                  <a:srgbClr val="EB2847"/>
                </a:solidFill>
                <a:uFill>
                  <a:solidFill>
                    <a:srgbClr val="EB2847"/>
                  </a:solidFill>
                </a:uFill>
                <a:latin typeface="Noto Sans"/>
                <a:cs typeface="Noto Sans"/>
                <a:hlinkClick r:id="rId7"/>
              </a:rPr>
              <a:t>new</a:t>
            </a:r>
            <a:r>
              <a:rPr sz="1200" b="1" u="sng" spc="-155" dirty="0">
                <a:solidFill>
                  <a:srgbClr val="EB2847"/>
                </a:solidFill>
                <a:uFill>
                  <a:solidFill>
                    <a:srgbClr val="EB2847"/>
                  </a:solidFill>
                </a:uFill>
                <a:latin typeface="Noto Sans"/>
                <a:cs typeface="Noto Sans"/>
                <a:hlinkClick r:id="rId7"/>
              </a:rPr>
              <a:t> </a:t>
            </a:r>
            <a:r>
              <a:rPr sz="1200" b="1" u="sng" spc="-25" dirty="0">
                <a:solidFill>
                  <a:srgbClr val="EB2847"/>
                </a:solidFill>
                <a:uFill>
                  <a:solidFill>
                    <a:srgbClr val="EB2847"/>
                  </a:solidFill>
                </a:uFill>
                <a:latin typeface="Noto Sans"/>
                <a:cs typeface="Noto Sans"/>
                <a:hlinkClick r:id="rId7"/>
              </a:rPr>
              <a:t>Social </a:t>
            </a:r>
            <a:r>
              <a:rPr sz="1200" b="1" spc="-25" dirty="0">
                <a:solidFill>
                  <a:srgbClr val="EB2847"/>
                </a:solidFill>
                <a:latin typeface="Noto Sans"/>
                <a:cs typeface="Noto Sans"/>
                <a:hlinkClick r:id="rId7"/>
              </a:rPr>
              <a:t> </a:t>
            </a:r>
            <a:r>
              <a:rPr sz="1200" b="1" u="sng" spc="-35" dirty="0">
                <a:solidFill>
                  <a:srgbClr val="EB2847"/>
                </a:solidFill>
                <a:uFill>
                  <a:solidFill>
                    <a:srgbClr val="EB2847"/>
                  </a:solidFill>
                </a:uFill>
                <a:latin typeface="Noto Sans"/>
                <a:cs typeface="Noto Sans"/>
                <a:hlinkClick r:id="rId7"/>
              </a:rPr>
              <a:t>Networking</a:t>
            </a:r>
            <a:r>
              <a:rPr sz="1200" b="1" u="sng" spc="-55" dirty="0">
                <a:solidFill>
                  <a:srgbClr val="EB2847"/>
                </a:solidFill>
                <a:uFill>
                  <a:solidFill>
                    <a:srgbClr val="EB2847"/>
                  </a:solidFill>
                </a:uFill>
                <a:latin typeface="Noto Sans"/>
                <a:cs typeface="Noto Sans"/>
                <a:hlinkClick r:id="rId7"/>
              </a:rPr>
              <a:t> </a:t>
            </a:r>
            <a:r>
              <a:rPr sz="1200" b="1" u="sng" spc="-25" dirty="0">
                <a:solidFill>
                  <a:srgbClr val="EB2847"/>
                </a:solidFill>
                <a:uFill>
                  <a:solidFill>
                    <a:srgbClr val="EB2847"/>
                  </a:solidFill>
                </a:uFill>
                <a:latin typeface="Noto Sans"/>
                <a:cs typeface="Noto Sans"/>
                <a:hlinkClick r:id="rId7"/>
              </a:rPr>
              <a:t>Software»</a:t>
            </a:r>
            <a:endParaRPr sz="1200">
              <a:latin typeface="Noto Sans"/>
              <a:cs typeface="Noto Sans"/>
            </a:endParaRPr>
          </a:p>
        </p:txBody>
      </p:sp>
      <p:grpSp>
        <p:nvGrpSpPr>
          <p:cNvPr id="7" name="object 7"/>
          <p:cNvGrpSpPr/>
          <p:nvPr/>
        </p:nvGrpSpPr>
        <p:grpSpPr>
          <a:xfrm>
            <a:off x="720001" y="1794497"/>
            <a:ext cx="346075" cy="346075"/>
            <a:chOff x="720001" y="1794497"/>
            <a:chExt cx="346075" cy="346075"/>
          </a:xfrm>
        </p:grpSpPr>
        <p:sp>
          <p:nvSpPr>
            <p:cNvPr id="8" name="object 8"/>
            <p:cNvSpPr/>
            <p:nvPr/>
          </p:nvSpPr>
          <p:spPr>
            <a:xfrm>
              <a:off x="821258" y="1895754"/>
              <a:ext cx="143078" cy="143078"/>
            </a:xfrm>
            <a:prstGeom prst="rect">
              <a:avLst/>
            </a:prstGeom>
            <a:blipFill>
              <a:blip r:embed="rId8" cstate="print"/>
              <a:stretch>
                <a:fillRect/>
              </a:stretch>
            </a:blipFill>
          </p:spPr>
          <p:txBody>
            <a:bodyPr wrap="square" lIns="0" tIns="0" rIns="0" bIns="0" rtlCol="0"/>
            <a:lstStyle/>
            <a:p>
              <a:endParaRPr/>
            </a:p>
          </p:txBody>
        </p:sp>
        <p:sp>
          <p:nvSpPr>
            <p:cNvPr id="9" name="object 9"/>
            <p:cNvSpPr/>
            <p:nvPr/>
          </p:nvSpPr>
          <p:spPr>
            <a:xfrm>
              <a:off x="726351" y="1800847"/>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700">
              <a:solidFill>
                <a:srgbClr val="ED3351"/>
              </a:solidFill>
            </a:ln>
          </p:spPr>
          <p:txBody>
            <a:bodyPr wrap="square" lIns="0" tIns="0" rIns="0" bIns="0" rtlCol="0"/>
            <a:lstStyle/>
            <a:p>
              <a:endParaRPr/>
            </a:p>
          </p:txBody>
        </p:sp>
      </p:grpSp>
      <p:grpSp>
        <p:nvGrpSpPr>
          <p:cNvPr id="10" name="object 10"/>
          <p:cNvGrpSpPr/>
          <p:nvPr/>
        </p:nvGrpSpPr>
        <p:grpSpPr>
          <a:xfrm>
            <a:off x="720001" y="3405479"/>
            <a:ext cx="346075" cy="346075"/>
            <a:chOff x="720001" y="3405479"/>
            <a:chExt cx="346075" cy="346075"/>
          </a:xfrm>
        </p:grpSpPr>
        <p:sp>
          <p:nvSpPr>
            <p:cNvPr id="11" name="object 11"/>
            <p:cNvSpPr/>
            <p:nvPr/>
          </p:nvSpPr>
          <p:spPr>
            <a:xfrm>
              <a:off x="726351" y="3411829"/>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700">
              <a:solidFill>
                <a:srgbClr val="ED3351"/>
              </a:solidFill>
            </a:ln>
          </p:spPr>
          <p:txBody>
            <a:bodyPr wrap="square" lIns="0" tIns="0" rIns="0" bIns="0" rtlCol="0"/>
            <a:lstStyle/>
            <a:p>
              <a:endParaRPr/>
            </a:p>
          </p:txBody>
        </p:sp>
        <p:sp>
          <p:nvSpPr>
            <p:cNvPr id="12" name="object 12"/>
            <p:cNvSpPr/>
            <p:nvPr/>
          </p:nvSpPr>
          <p:spPr>
            <a:xfrm>
              <a:off x="821258" y="3506736"/>
              <a:ext cx="143078" cy="143078"/>
            </a:xfrm>
            <a:prstGeom prst="rect">
              <a:avLst/>
            </a:prstGeom>
            <a:blipFill>
              <a:blip r:embed="rId9" cstate="print"/>
              <a:stretch>
                <a:fillRect/>
              </a:stretch>
            </a:blipFill>
          </p:spPr>
          <p:txBody>
            <a:bodyPr wrap="square" lIns="0" tIns="0" rIns="0" bIns="0" rtlCol="0"/>
            <a:lstStyle/>
            <a:p>
              <a:endParaRPr/>
            </a:p>
          </p:txBody>
        </p:sp>
      </p:grpSp>
      <p:grpSp>
        <p:nvGrpSpPr>
          <p:cNvPr id="13" name="object 13"/>
          <p:cNvGrpSpPr/>
          <p:nvPr/>
        </p:nvGrpSpPr>
        <p:grpSpPr>
          <a:xfrm>
            <a:off x="720001" y="2331491"/>
            <a:ext cx="346075" cy="346075"/>
            <a:chOff x="720001" y="2331491"/>
            <a:chExt cx="346075" cy="346075"/>
          </a:xfrm>
        </p:grpSpPr>
        <p:sp>
          <p:nvSpPr>
            <p:cNvPr id="14" name="object 14"/>
            <p:cNvSpPr/>
            <p:nvPr/>
          </p:nvSpPr>
          <p:spPr>
            <a:xfrm>
              <a:off x="821258" y="2432748"/>
              <a:ext cx="143078" cy="143078"/>
            </a:xfrm>
            <a:prstGeom prst="rect">
              <a:avLst/>
            </a:prstGeom>
            <a:blipFill>
              <a:blip r:embed="rId9" cstate="print"/>
              <a:stretch>
                <a:fillRect/>
              </a:stretch>
            </a:blipFill>
          </p:spPr>
          <p:txBody>
            <a:bodyPr wrap="square" lIns="0" tIns="0" rIns="0" bIns="0" rtlCol="0"/>
            <a:lstStyle/>
            <a:p>
              <a:endParaRPr/>
            </a:p>
          </p:txBody>
        </p:sp>
        <p:sp>
          <p:nvSpPr>
            <p:cNvPr id="15" name="object 15"/>
            <p:cNvSpPr/>
            <p:nvPr/>
          </p:nvSpPr>
          <p:spPr>
            <a:xfrm>
              <a:off x="726351" y="2337841"/>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700">
              <a:solidFill>
                <a:srgbClr val="ED3351"/>
              </a:solidFill>
            </a:ln>
          </p:spPr>
          <p:txBody>
            <a:bodyPr wrap="square" lIns="0" tIns="0" rIns="0" bIns="0" rtlCol="0"/>
            <a:lstStyle/>
            <a:p>
              <a:endParaRPr/>
            </a:p>
          </p:txBody>
        </p:sp>
      </p:grpSp>
      <p:grpSp>
        <p:nvGrpSpPr>
          <p:cNvPr id="16" name="object 16"/>
          <p:cNvGrpSpPr/>
          <p:nvPr/>
        </p:nvGrpSpPr>
        <p:grpSpPr>
          <a:xfrm>
            <a:off x="720001" y="3945813"/>
            <a:ext cx="346075" cy="346075"/>
            <a:chOff x="720001" y="3945813"/>
            <a:chExt cx="346075" cy="346075"/>
          </a:xfrm>
        </p:grpSpPr>
        <p:sp>
          <p:nvSpPr>
            <p:cNvPr id="17" name="object 17"/>
            <p:cNvSpPr/>
            <p:nvPr/>
          </p:nvSpPr>
          <p:spPr>
            <a:xfrm>
              <a:off x="726351" y="3952163"/>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699">
              <a:solidFill>
                <a:srgbClr val="ED3351"/>
              </a:solidFill>
            </a:ln>
          </p:spPr>
          <p:txBody>
            <a:bodyPr wrap="square" lIns="0" tIns="0" rIns="0" bIns="0" rtlCol="0"/>
            <a:lstStyle/>
            <a:p>
              <a:endParaRPr/>
            </a:p>
          </p:txBody>
        </p:sp>
        <p:sp>
          <p:nvSpPr>
            <p:cNvPr id="18" name="object 18"/>
            <p:cNvSpPr/>
            <p:nvPr/>
          </p:nvSpPr>
          <p:spPr>
            <a:xfrm>
              <a:off x="821258" y="4047070"/>
              <a:ext cx="143078" cy="143078"/>
            </a:xfrm>
            <a:prstGeom prst="rect">
              <a:avLst/>
            </a:prstGeom>
            <a:blipFill>
              <a:blip r:embed="rId10" cstate="print"/>
              <a:stretch>
                <a:fillRect/>
              </a:stretch>
            </a:blipFill>
          </p:spPr>
          <p:txBody>
            <a:bodyPr wrap="square" lIns="0" tIns="0" rIns="0" bIns="0" rtlCol="0"/>
            <a:lstStyle/>
            <a:p>
              <a:endParaRPr/>
            </a:p>
          </p:txBody>
        </p:sp>
      </p:grpSp>
      <p:sp>
        <p:nvSpPr>
          <p:cNvPr id="19" name="object 19"/>
          <p:cNvSpPr txBox="1"/>
          <p:nvPr/>
        </p:nvSpPr>
        <p:spPr>
          <a:xfrm>
            <a:off x="707299" y="4677397"/>
            <a:ext cx="1541780" cy="360680"/>
          </a:xfrm>
          <a:prstGeom prst="rect">
            <a:avLst/>
          </a:prstGeom>
        </p:spPr>
        <p:txBody>
          <a:bodyPr vert="horz" wrap="square" lIns="0" tIns="12700" rIns="0" bIns="0" rtlCol="0">
            <a:spAutoFit/>
          </a:bodyPr>
          <a:lstStyle/>
          <a:p>
            <a:pPr marL="12700">
              <a:lnSpc>
                <a:spcPct val="100000"/>
              </a:lnSpc>
              <a:spcBef>
                <a:spcPts val="100"/>
              </a:spcBef>
            </a:pPr>
            <a:r>
              <a:rPr sz="2200" b="1" spc="254" dirty="0">
                <a:solidFill>
                  <a:srgbClr val="4A4B4C"/>
                </a:solidFill>
                <a:latin typeface="Arial"/>
                <a:cs typeface="Arial"/>
              </a:rPr>
              <a:t>Α</a:t>
            </a:r>
            <a:r>
              <a:rPr sz="2200" b="1" spc="135" dirty="0">
                <a:solidFill>
                  <a:srgbClr val="4A4B4C"/>
                </a:solidFill>
                <a:latin typeface="Arial"/>
                <a:cs typeface="Arial"/>
              </a:rPr>
              <a:t>ν</a:t>
            </a:r>
            <a:r>
              <a:rPr sz="2200" b="1" spc="150" dirty="0">
                <a:solidFill>
                  <a:srgbClr val="4A4B4C"/>
                </a:solidFill>
                <a:latin typeface="Arial"/>
                <a:cs typeface="Arial"/>
              </a:rPr>
              <a:t>αφορες</a:t>
            </a:r>
            <a:endParaRPr sz="2200">
              <a:latin typeface="Arial"/>
              <a:cs typeface="Arial"/>
            </a:endParaRPr>
          </a:p>
        </p:txBody>
      </p:sp>
      <p:sp>
        <p:nvSpPr>
          <p:cNvPr id="21" name="object 21"/>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33</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20" name="object 20"/>
          <p:cNvSpPr txBox="1"/>
          <p:nvPr/>
        </p:nvSpPr>
        <p:spPr>
          <a:xfrm>
            <a:off x="707299" y="5342877"/>
            <a:ext cx="6148705" cy="3383279"/>
          </a:xfrm>
          <a:prstGeom prst="rect">
            <a:avLst/>
          </a:prstGeom>
        </p:spPr>
        <p:txBody>
          <a:bodyPr vert="horz" wrap="square" lIns="0" tIns="12700" rIns="0" bIns="0" rtlCol="0">
            <a:spAutoFit/>
          </a:bodyPr>
          <a:lstStyle/>
          <a:p>
            <a:pPr marL="192405" marR="6350" indent="-180340" algn="just">
              <a:lnSpc>
                <a:spcPct val="111100"/>
              </a:lnSpc>
              <a:spcBef>
                <a:spcPts val="100"/>
              </a:spcBef>
              <a:buChar char="•"/>
              <a:tabLst>
                <a:tab pos="193040" algn="l"/>
              </a:tabLst>
            </a:pPr>
            <a:r>
              <a:rPr sz="1200" spc="-10" dirty="0">
                <a:solidFill>
                  <a:srgbClr val="4A4B4C"/>
                </a:solidFill>
                <a:latin typeface="Noto Sans"/>
                <a:cs typeface="Noto Sans"/>
              </a:rPr>
              <a:t>Arvanitis, </a:t>
            </a:r>
            <a:r>
              <a:rPr sz="1200" spc="-5" dirty="0">
                <a:solidFill>
                  <a:srgbClr val="4A4B4C"/>
                </a:solidFill>
                <a:latin typeface="Noto Sans"/>
                <a:cs typeface="Noto Sans"/>
              </a:rPr>
              <a:t>E. (2014). </a:t>
            </a:r>
            <a:r>
              <a:rPr sz="1200" spc="-20" dirty="0">
                <a:solidFill>
                  <a:srgbClr val="4A4B4C"/>
                </a:solidFill>
                <a:latin typeface="Noto Sans"/>
                <a:cs typeface="Noto Sans"/>
              </a:rPr>
              <a:t>‘Being </a:t>
            </a:r>
            <a:r>
              <a:rPr sz="1200" spc="-10" dirty="0">
                <a:solidFill>
                  <a:srgbClr val="4A4B4C"/>
                </a:solidFill>
                <a:latin typeface="Noto Sans"/>
                <a:cs typeface="Noto Sans"/>
              </a:rPr>
              <a:t>an </a:t>
            </a:r>
            <a:r>
              <a:rPr sz="1200" spc="-15" dirty="0">
                <a:solidFill>
                  <a:srgbClr val="4A4B4C"/>
                </a:solidFill>
                <a:latin typeface="Noto Sans"/>
                <a:cs typeface="Noto Sans"/>
              </a:rPr>
              <a:t>Intercultural </a:t>
            </a:r>
            <a:r>
              <a:rPr sz="1200" spc="-5" dirty="0">
                <a:solidFill>
                  <a:srgbClr val="4A4B4C"/>
                </a:solidFill>
                <a:latin typeface="Noto Sans"/>
                <a:cs typeface="Noto Sans"/>
              </a:rPr>
              <a:t>Mediator: </a:t>
            </a:r>
            <a:r>
              <a:rPr sz="1200" spc="-10" dirty="0">
                <a:solidFill>
                  <a:srgbClr val="4A4B4C"/>
                </a:solidFill>
                <a:latin typeface="Noto Sans"/>
                <a:cs typeface="Noto Sans"/>
              </a:rPr>
              <a:t>A </a:t>
            </a:r>
            <a:r>
              <a:rPr sz="1200" spc="-15" dirty="0">
                <a:solidFill>
                  <a:srgbClr val="4A4B4C"/>
                </a:solidFill>
                <a:latin typeface="Noto Sans"/>
                <a:cs typeface="Noto Sans"/>
              </a:rPr>
              <a:t>transformative </a:t>
            </a:r>
            <a:r>
              <a:rPr sz="1200" spc="-5" dirty="0">
                <a:solidFill>
                  <a:srgbClr val="4A4B4C"/>
                </a:solidFill>
                <a:latin typeface="Noto Sans"/>
                <a:cs typeface="Noto Sans"/>
              </a:rPr>
              <a:t>journey of  </a:t>
            </a:r>
            <a:r>
              <a:rPr sz="1200" spc="-15" dirty="0">
                <a:solidFill>
                  <a:srgbClr val="4A4B4C"/>
                </a:solidFill>
                <a:latin typeface="Noto Sans"/>
                <a:cs typeface="Noto Sans"/>
              </a:rPr>
              <a:t>learning </a:t>
            </a:r>
            <a:r>
              <a:rPr sz="1200" spc="-10" dirty="0">
                <a:solidFill>
                  <a:srgbClr val="4A4B4C"/>
                </a:solidFill>
                <a:latin typeface="Noto Sans"/>
                <a:cs typeface="Noto Sans"/>
              </a:rPr>
              <a:t>and </a:t>
            </a:r>
            <a:r>
              <a:rPr sz="1200" spc="-15" dirty="0">
                <a:solidFill>
                  <a:srgbClr val="4A4B4C"/>
                </a:solidFill>
                <a:latin typeface="Noto Sans"/>
                <a:cs typeface="Noto Sans"/>
              </a:rPr>
              <a:t>reflective </a:t>
            </a:r>
            <a:r>
              <a:rPr sz="1200" spc="-10" dirty="0">
                <a:solidFill>
                  <a:srgbClr val="4A4B4C"/>
                </a:solidFill>
                <a:latin typeface="Noto Sans"/>
                <a:cs typeface="Noto Sans"/>
              </a:rPr>
              <a:t>practice in lived social spaces’. </a:t>
            </a:r>
            <a:r>
              <a:rPr sz="1200" spc="-40" dirty="0">
                <a:solidFill>
                  <a:srgbClr val="4A4B4C"/>
                </a:solidFill>
                <a:latin typeface="Noto Sans"/>
                <a:cs typeface="Noto Sans"/>
              </a:rPr>
              <a:t>In </a:t>
            </a:r>
            <a:r>
              <a:rPr sz="1200" spc="-5" dirty="0">
                <a:solidFill>
                  <a:srgbClr val="4A4B4C"/>
                </a:solidFill>
                <a:latin typeface="Noto Sans"/>
                <a:cs typeface="Noto Sans"/>
              </a:rPr>
              <a:t>Conference </a:t>
            </a:r>
            <a:r>
              <a:rPr sz="1200" spc="-20" dirty="0">
                <a:solidFill>
                  <a:srgbClr val="4A4B4C"/>
                </a:solidFill>
                <a:latin typeface="Noto Sans"/>
                <a:cs typeface="Noto Sans"/>
              </a:rPr>
              <a:t>Proceedings: </a:t>
            </a:r>
            <a:r>
              <a:rPr sz="1200" spc="270" dirty="0">
                <a:solidFill>
                  <a:srgbClr val="4A4B4C"/>
                </a:solidFill>
                <a:latin typeface="Noto Sans"/>
                <a:cs typeface="Noto Sans"/>
              </a:rPr>
              <a:t> </a:t>
            </a:r>
            <a:r>
              <a:rPr sz="1200" spc="-20" dirty="0">
                <a:solidFill>
                  <a:srgbClr val="4A4B4C"/>
                </a:solidFill>
                <a:latin typeface="Noto Sans"/>
                <a:cs typeface="Noto Sans"/>
              </a:rPr>
              <a:t>Enhancing </a:t>
            </a:r>
            <a:r>
              <a:rPr sz="1200" spc="-10" dirty="0">
                <a:solidFill>
                  <a:srgbClr val="4A4B4C"/>
                </a:solidFill>
                <a:latin typeface="Noto Sans"/>
                <a:cs typeface="Noto Sans"/>
              </a:rPr>
              <a:t>Skills and Qualifications </a:t>
            </a:r>
            <a:r>
              <a:rPr sz="1200" spc="-5" dirty="0">
                <a:solidFill>
                  <a:srgbClr val="4A4B4C"/>
                </a:solidFill>
                <a:latin typeface="Noto Sans"/>
                <a:cs typeface="Noto Sans"/>
              </a:rPr>
              <a:t>of </a:t>
            </a:r>
            <a:r>
              <a:rPr sz="1200" spc="-10" dirty="0">
                <a:solidFill>
                  <a:srgbClr val="4A4B4C"/>
                </a:solidFill>
                <a:latin typeface="Noto Sans"/>
                <a:cs typeface="Noto Sans"/>
              </a:rPr>
              <a:t>Cultural </a:t>
            </a:r>
            <a:r>
              <a:rPr sz="1200" spc="-5" dirty="0">
                <a:solidFill>
                  <a:srgbClr val="4A4B4C"/>
                </a:solidFill>
                <a:latin typeface="Noto Sans"/>
                <a:cs typeface="Noto Sans"/>
              </a:rPr>
              <a:t>Mediators </a:t>
            </a:r>
            <a:r>
              <a:rPr sz="1200" spc="-30" dirty="0">
                <a:solidFill>
                  <a:srgbClr val="4A4B4C"/>
                </a:solidFill>
                <a:latin typeface="Noto Sans"/>
                <a:cs typeface="Noto Sans"/>
              </a:rPr>
              <a:t>, </a:t>
            </a:r>
            <a:r>
              <a:rPr sz="1200" spc="-15" dirty="0">
                <a:solidFill>
                  <a:srgbClr val="4A4B4C"/>
                </a:solidFill>
                <a:latin typeface="Noto Sans"/>
                <a:cs typeface="Noto Sans"/>
              </a:rPr>
              <a:t>Patras, </a:t>
            </a:r>
            <a:r>
              <a:rPr sz="1200" dirty="0">
                <a:solidFill>
                  <a:srgbClr val="4A4B4C"/>
                </a:solidFill>
                <a:latin typeface="Noto Sans"/>
                <a:cs typeface="Noto Sans"/>
              </a:rPr>
              <a:t>8-9 </a:t>
            </a:r>
            <a:r>
              <a:rPr sz="1200" spc="-15" dirty="0">
                <a:solidFill>
                  <a:srgbClr val="4A4B4C"/>
                </a:solidFill>
                <a:latin typeface="Noto Sans"/>
                <a:cs typeface="Noto Sans"/>
              </a:rPr>
              <a:t>January </a:t>
            </a:r>
            <a:r>
              <a:rPr sz="1200" spc="-10" dirty="0">
                <a:solidFill>
                  <a:srgbClr val="4A4B4C"/>
                </a:solidFill>
                <a:latin typeface="Noto Sans"/>
                <a:cs typeface="Noto Sans"/>
              </a:rPr>
              <a:t>2014,  </a:t>
            </a:r>
            <a:r>
              <a:rPr sz="1200" spc="-5" dirty="0">
                <a:solidFill>
                  <a:srgbClr val="4A4B4C"/>
                </a:solidFill>
                <a:latin typeface="Noto Sans"/>
                <a:cs typeface="Noto Sans"/>
              </a:rPr>
              <a:t>pp. 103-109, </a:t>
            </a:r>
            <a:r>
              <a:rPr sz="1200" spc="-10" dirty="0">
                <a:solidFill>
                  <a:srgbClr val="4A4B4C"/>
                </a:solidFill>
                <a:latin typeface="Noto Sans"/>
                <a:cs typeface="Noto Sans"/>
              </a:rPr>
              <a:t>Patras: e-CoMeT </a:t>
            </a:r>
            <a:r>
              <a:rPr sz="1200" spc="-15" dirty="0">
                <a:solidFill>
                  <a:srgbClr val="4A4B4C"/>
                </a:solidFill>
                <a:latin typeface="Noto Sans"/>
                <a:cs typeface="Noto Sans"/>
              </a:rPr>
              <a:t>Lab, </a:t>
            </a:r>
            <a:r>
              <a:rPr sz="1200" spc="-5" dirty="0">
                <a:solidFill>
                  <a:srgbClr val="4A4B4C"/>
                </a:solidFill>
                <a:latin typeface="Noto Sans"/>
                <a:cs typeface="Noto Sans"/>
              </a:rPr>
              <a:t>Hellenic Open</a:t>
            </a:r>
            <a:r>
              <a:rPr sz="1200" spc="50" dirty="0">
                <a:solidFill>
                  <a:srgbClr val="4A4B4C"/>
                </a:solidFill>
                <a:latin typeface="Noto Sans"/>
                <a:cs typeface="Noto Sans"/>
              </a:rPr>
              <a:t> </a:t>
            </a:r>
            <a:r>
              <a:rPr sz="1200" spc="-10" dirty="0">
                <a:solidFill>
                  <a:srgbClr val="4A4B4C"/>
                </a:solidFill>
                <a:latin typeface="Noto Sans"/>
                <a:cs typeface="Noto Sans"/>
              </a:rPr>
              <a:t>University.</a:t>
            </a:r>
            <a:endParaRPr sz="1200">
              <a:latin typeface="Noto Sans"/>
              <a:cs typeface="Noto Sans"/>
            </a:endParaRPr>
          </a:p>
          <a:p>
            <a:pPr marL="192405" marR="6350" indent="-180340" algn="just">
              <a:lnSpc>
                <a:spcPct val="111100"/>
              </a:lnSpc>
              <a:buChar char="•"/>
              <a:tabLst>
                <a:tab pos="193040" algn="l"/>
              </a:tabLst>
            </a:pPr>
            <a:r>
              <a:rPr sz="1200" spc="-10" dirty="0">
                <a:solidFill>
                  <a:srgbClr val="4A4B4C"/>
                </a:solidFill>
                <a:latin typeface="Noto Sans"/>
                <a:cs typeface="Noto Sans"/>
              </a:rPr>
              <a:t>Arvanitis, </a:t>
            </a:r>
            <a:r>
              <a:rPr sz="1200" spc="-5" dirty="0">
                <a:solidFill>
                  <a:srgbClr val="4A4B4C"/>
                </a:solidFill>
                <a:latin typeface="Noto Sans"/>
                <a:cs typeface="Noto Sans"/>
              </a:rPr>
              <a:t>&amp; </a:t>
            </a:r>
            <a:r>
              <a:rPr sz="1200" spc="-10" dirty="0">
                <a:solidFill>
                  <a:srgbClr val="4A4B4C"/>
                </a:solidFill>
                <a:latin typeface="Noto Sans"/>
                <a:cs typeface="Noto Sans"/>
              </a:rPr>
              <a:t>Kameas, </a:t>
            </a:r>
            <a:r>
              <a:rPr sz="1200" spc="-5" dirty="0">
                <a:solidFill>
                  <a:srgbClr val="4A4B4C"/>
                </a:solidFill>
                <a:latin typeface="Noto Sans"/>
                <a:cs typeface="Noto Sans"/>
              </a:rPr>
              <a:t>A. (Eds) (2014). </a:t>
            </a:r>
            <a:r>
              <a:rPr sz="1200" spc="-15" dirty="0">
                <a:solidFill>
                  <a:srgbClr val="4A4B4C"/>
                </a:solidFill>
                <a:latin typeface="Noto Sans"/>
                <a:cs typeface="Noto Sans"/>
              </a:rPr>
              <a:t>Intercultural </a:t>
            </a:r>
            <a:r>
              <a:rPr sz="1200" spc="-5" dirty="0">
                <a:solidFill>
                  <a:srgbClr val="4A4B4C"/>
                </a:solidFill>
                <a:latin typeface="Noto Sans"/>
                <a:cs typeface="Noto Sans"/>
              </a:rPr>
              <a:t>Mediation </a:t>
            </a:r>
            <a:r>
              <a:rPr sz="1200" spc="-10" dirty="0">
                <a:solidFill>
                  <a:srgbClr val="4A4B4C"/>
                </a:solidFill>
                <a:latin typeface="Noto Sans"/>
                <a:cs typeface="Noto Sans"/>
              </a:rPr>
              <a:t>in Europe: Narratives </a:t>
            </a:r>
            <a:r>
              <a:rPr sz="1200" spc="-5" dirty="0">
                <a:solidFill>
                  <a:srgbClr val="4A4B4C"/>
                </a:solidFill>
                <a:latin typeface="Noto Sans"/>
                <a:cs typeface="Noto Sans"/>
              </a:rPr>
              <a:t>of  </a:t>
            </a:r>
            <a:r>
              <a:rPr sz="1200" spc="-10" dirty="0">
                <a:solidFill>
                  <a:srgbClr val="4A4B4C"/>
                </a:solidFill>
                <a:latin typeface="Noto Sans"/>
                <a:cs typeface="Noto Sans"/>
              </a:rPr>
              <a:t>Professional </a:t>
            </a:r>
            <a:r>
              <a:rPr sz="1200" spc="-15" dirty="0">
                <a:solidFill>
                  <a:srgbClr val="4A4B4C"/>
                </a:solidFill>
                <a:latin typeface="Noto Sans"/>
                <a:cs typeface="Noto Sans"/>
              </a:rPr>
              <a:t>Transformation, </a:t>
            </a:r>
            <a:r>
              <a:rPr sz="1200" spc="-10" dirty="0">
                <a:solidFill>
                  <a:srgbClr val="4A4B4C"/>
                </a:solidFill>
                <a:latin typeface="Noto Sans"/>
                <a:cs typeface="Noto Sans"/>
              </a:rPr>
              <a:t>1st, </a:t>
            </a:r>
            <a:r>
              <a:rPr sz="1200" spc="-5" dirty="0">
                <a:solidFill>
                  <a:srgbClr val="4A4B4C"/>
                </a:solidFill>
                <a:latin typeface="Noto Sans"/>
                <a:cs typeface="Noto Sans"/>
              </a:rPr>
              <a:t>Common </a:t>
            </a:r>
            <a:r>
              <a:rPr sz="1200" spc="-15" dirty="0">
                <a:solidFill>
                  <a:srgbClr val="4A4B4C"/>
                </a:solidFill>
                <a:latin typeface="Noto Sans"/>
                <a:cs typeface="Noto Sans"/>
              </a:rPr>
              <a:t>Ground,</a:t>
            </a:r>
            <a:r>
              <a:rPr sz="1200" spc="35" dirty="0">
                <a:solidFill>
                  <a:srgbClr val="4A4B4C"/>
                </a:solidFill>
                <a:latin typeface="Noto Sans"/>
                <a:cs typeface="Noto Sans"/>
              </a:rPr>
              <a:t> </a:t>
            </a:r>
            <a:r>
              <a:rPr sz="1200" spc="-5" dirty="0">
                <a:solidFill>
                  <a:srgbClr val="4A4B4C"/>
                </a:solidFill>
                <a:latin typeface="Noto Sans"/>
                <a:cs typeface="Noto Sans"/>
              </a:rPr>
              <a:t>USA.</a:t>
            </a:r>
            <a:endParaRPr sz="1200">
              <a:latin typeface="Noto Sans"/>
              <a:cs typeface="Noto Sans"/>
            </a:endParaRPr>
          </a:p>
          <a:p>
            <a:pPr marL="192405" marR="5080" indent="-180340" algn="just">
              <a:lnSpc>
                <a:spcPct val="111100"/>
              </a:lnSpc>
              <a:buChar char="•"/>
              <a:tabLst>
                <a:tab pos="193040" algn="l"/>
              </a:tabLst>
            </a:pPr>
            <a:r>
              <a:rPr sz="1200" spc="-5" dirty="0">
                <a:solidFill>
                  <a:srgbClr val="4A4B4C"/>
                </a:solidFill>
                <a:latin typeface="Noto Sans"/>
                <a:cs typeface="Noto Sans"/>
              </a:rPr>
              <a:t>Cohen-Emerique. (2007). </a:t>
            </a:r>
            <a:r>
              <a:rPr sz="1200" spc="-15" dirty="0">
                <a:solidFill>
                  <a:srgbClr val="4A4B4C"/>
                </a:solidFill>
                <a:latin typeface="Noto Sans"/>
                <a:cs typeface="Noto Sans"/>
              </a:rPr>
              <a:t>Intercultural </a:t>
            </a:r>
            <a:r>
              <a:rPr sz="1200" spc="-5" dirty="0">
                <a:solidFill>
                  <a:srgbClr val="4A4B4C"/>
                </a:solidFill>
                <a:latin typeface="Noto Sans"/>
                <a:cs typeface="Noto Sans"/>
              </a:rPr>
              <a:t>Mediators: </a:t>
            </a:r>
            <a:r>
              <a:rPr sz="1200" spc="-15" dirty="0">
                <a:solidFill>
                  <a:srgbClr val="4A4B4C"/>
                </a:solidFill>
                <a:latin typeface="Noto Sans"/>
                <a:cs typeface="Noto Sans"/>
              </a:rPr>
              <a:t>Bridges </a:t>
            </a:r>
            <a:r>
              <a:rPr sz="1200" spc="-5" dirty="0">
                <a:solidFill>
                  <a:srgbClr val="4A4B4C"/>
                </a:solidFill>
                <a:latin typeface="Noto Sans"/>
                <a:cs typeface="Noto Sans"/>
              </a:rPr>
              <a:t>of </a:t>
            </a:r>
            <a:r>
              <a:rPr sz="1200" spc="-15" dirty="0">
                <a:solidFill>
                  <a:srgbClr val="4A4B4C"/>
                </a:solidFill>
                <a:latin typeface="Noto Sans"/>
                <a:cs typeface="Noto Sans"/>
              </a:rPr>
              <a:t>Identities. InterCulture,  </a:t>
            </a:r>
            <a:r>
              <a:rPr sz="1200" spc="-10" dirty="0">
                <a:solidFill>
                  <a:srgbClr val="4A4B4C"/>
                </a:solidFill>
                <a:latin typeface="Noto Sans"/>
                <a:cs typeface="Noto Sans"/>
              </a:rPr>
              <a:t>153,</a:t>
            </a:r>
            <a:r>
              <a:rPr sz="1200" spc="-5" dirty="0">
                <a:solidFill>
                  <a:srgbClr val="4A4B4C"/>
                </a:solidFill>
                <a:latin typeface="Noto Sans"/>
                <a:cs typeface="Noto Sans"/>
              </a:rPr>
              <a:t> 7-22.</a:t>
            </a:r>
            <a:endParaRPr sz="1200">
              <a:latin typeface="Noto Sans"/>
              <a:cs typeface="Noto Sans"/>
            </a:endParaRPr>
          </a:p>
          <a:p>
            <a:pPr marL="192405" indent="-180340" algn="just">
              <a:lnSpc>
                <a:spcPct val="100000"/>
              </a:lnSpc>
              <a:spcBef>
                <a:spcPts val="160"/>
              </a:spcBef>
              <a:buChar char="•"/>
              <a:tabLst>
                <a:tab pos="193040" algn="l"/>
              </a:tabLst>
            </a:pPr>
            <a:r>
              <a:rPr sz="1200" spc="-15" dirty="0">
                <a:solidFill>
                  <a:srgbClr val="4A4B4C"/>
                </a:solidFill>
                <a:latin typeface="Noto Sans"/>
                <a:cs typeface="Noto Sans"/>
              </a:rPr>
              <a:t>Intercultural </a:t>
            </a:r>
            <a:r>
              <a:rPr sz="1200" spc="-5" dirty="0">
                <a:solidFill>
                  <a:srgbClr val="4A4B4C"/>
                </a:solidFill>
                <a:latin typeface="Noto Sans"/>
                <a:cs typeface="Noto Sans"/>
              </a:rPr>
              <a:t>Mediation </a:t>
            </a:r>
            <a:r>
              <a:rPr sz="1200" spc="-15" dirty="0">
                <a:solidFill>
                  <a:srgbClr val="4A4B4C"/>
                </a:solidFill>
                <a:latin typeface="Noto Sans"/>
                <a:cs typeface="Noto Sans"/>
              </a:rPr>
              <a:t>Institute:</a:t>
            </a:r>
            <a:r>
              <a:rPr sz="1200" dirty="0">
                <a:solidFill>
                  <a:srgbClr val="049F86"/>
                </a:solidFill>
                <a:latin typeface="Noto Sans"/>
                <a:cs typeface="Noto Sans"/>
              </a:rPr>
              <a:t> </a:t>
            </a:r>
            <a:r>
              <a:rPr sz="1200" u="sng" spc="-10" dirty="0">
                <a:solidFill>
                  <a:srgbClr val="049F86"/>
                </a:solidFill>
                <a:uFill>
                  <a:solidFill>
                    <a:srgbClr val="049F86"/>
                  </a:solidFill>
                </a:uFill>
                <a:latin typeface="Noto Sans"/>
                <a:cs typeface="Noto Sans"/>
                <a:hlinkClick r:id="rId11"/>
              </a:rPr>
              <a:t>imimediation.org</a:t>
            </a:r>
            <a:endParaRPr sz="1200">
              <a:latin typeface="Noto Sans"/>
              <a:cs typeface="Noto Sans"/>
            </a:endParaRPr>
          </a:p>
          <a:p>
            <a:pPr marL="192405" marR="7620" indent="-180340" algn="just">
              <a:lnSpc>
                <a:spcPct val="111100"/>
              </a:lnSpc>
              <a:buChar char="•"/>
              <a:tabLst>
                <a:tab pos="193040" algn="l"/>
              </a:tabLst>
            </a:pPr>
            <a:r>
              <a:rPr sz="1200" spc="-10" dirty="0">
                <a:solidFill>
                  <a:srgbClr val="4A4B4C"/>
                </a:solidFill>
                <a:latin typeface="Noto Sans"/>
                <a:cs typeface="Noto Sans"/>
              </a:rPr>
              <a:t>Kalantzis, </a:t>
            </a:r>
            <a:r>
              <a:rPr sz="1200" spc="-5" dirty="0">
                <a:solidFill>
                  <a:srgbClr val="4A4B4C"/>
                </a:solidFill>
                <a:latin typeface="Noto Sans"/>
                <a:cs typeface="Noto Sans"/>
              </a:rPr>
              <a:t>M. &amp; </a:t>
            </a:r>
            <a:r>
              <a:rPr sz="1200" spc="-10" dirty="0">
                <a:solidFill>
                  <a:srgbClr val="4A4B4C"/>
                </a:solidFill>
                <a:latin typeface="Noto Sans"/>
                <a:cs typeface="Noto Sans"/>
              </a:rPr>
              <a:t>Cope, </a:t>
            </a:r>
            <a:r>
              <a:rPr sz="1200" spc="-5" dirty="0">
                <a:solidFill>
                  <a:srgbClr val="4A4B4C"/>
                </a:solidFill>
                <a:latin typeface="Noto Sans"/>
                <a:cs typeface="Noto Sans"/>
              </a:rPr>
              <a:t>W. (2012). </a:t>
            </a:r>
            <a:r>
              <a:rPr sz="1200" spc="-10" dirty="0">
                <a:solidFill>
                  <a:srgbClr val="4A4B4C"/>
                </a:solidFill>
                <a:latin typeface="Noto Sans"/>
                <a:cs typeface="Noto Sans"/>
              </a:rPr>
              <a:t>New </a:t>
            </a:r>
            <a:r>
              <a:rPr sz="1200" spc="-20" dirty="0">
                <a:solidFill>
                  <a:srgbClr val="4A4B4C"/>
                </a:solidFill>
                <a:latin typeface="Noto Sans"/>
                <a:cs typeface="Noto Sans"/>
              </a:rPr>
              <a:t>Learning: </a:t>
            </a:r>
            <a:r>
              <a:rPr sz="1200" spc="-10" dirty="0">
                <a:solidFill>
                  <a:srgbClr val="4A4B4C"/>
                </a:solidFill>
                <a:latin typeface="Noto Sans"/>
                <a:cs typeface="Noto Sans"/>
              </a:rPr>
              <a:t>Elements </a:t>
            </a:r>
            <a:r>
              <a:rPr sz="1200" spc="-5" dirty="0">
                <a:solidFill>
                  <a:srgbClr val="4A4B4C"/>
                </a:solidFill>
                <a:latin typeface="Noto Sans"/>
                <a:cs typeface="Noto Sans"/>
              </a:rPr>
              <a:t>of </a:t>
            </a:r>
            <a:r>
              <a:rPr sz="1200" spc="-10" dirty="0">
                <a:solidFill>
                  <a:srgbClr val="4A4B4C"/>
                </a:solidFill>
                <a:latin typeface="Noto Sans"/>
                <a:cs typeface="Noto Sans"/>
              </a:rPr>
              <a:t>a </a:t>
            </a:r>
            <a:r>
              <a:rPr sz="1200" spc="-5" dirty="0">
                <a:solidFill>
                  <a:srgbClr val="4A4B4C"/>
                </a:solidFill>
                <a:latin typeface="Noto Sans"/>
                <a:cs typeface="Noto Sans"/>
              </a:rPr>
              <a:t>Science of </a:t>
            </a:r>
            <a:r>
              <a:rPr sz="1200" spc="-10" dirty="0">
                <a:solidFill>
                  <a:srgbClr val="4A4B4C"/>
                </a:solidFill>
                <a:latin typeface="Noto Sans"/>
                <a:cs typeface="Noto Sans"/>
              </a:rPr>
              <a:t>Education.  New York: </a:t>
            </a:r>
            <a:r>
              <a:rPr sz="1200" spc="-15" dirty="0">
                <a:solidFill>
                  <a:srgbClr val="4A4B4C"/>
                </a:solidFill>
                <a:latin typeface="Noto Sans"/>
                <a:cs typeface="Noto Sans"/>
              </a:rPr>
              <a:t>Cambridge University</a:t>
            </a:r>
            <a:r>
              <a:rPr sz="1200" spc="30" dirty="0">
                <a:solidFill>
                  <a:srgbClr val="4A4B4C"/>
                </a:solidFill>
                <a:latin typeface="Noto Sans"/>
                <a:cs typeface="Noto Sans"/>
              </a:rPr>
              <a:t> </a:t>
            </a:r>
            <a:r>
              <a:rPr sz="1200" spc="-10" dirty="0">
                <a:solidFill>
                  <a:srgbClr val="4A4B4C"/>
                </a:solidFill>
                <a:latin typeface="Noto Sans"/>
                <a:cs typeface="Noto Sans"/>
              </a:rPr>
              <a:t>Press.</a:t>
            </a:r>
            <a:endParaRPr sz="1200">
              <a:latin typeface="Noto Sans"/>
              <a:cs typeface="Noto Sans"/>
            </a:endParaRPr>
          </a:p>
          <a:p>
            <a:pPr>
              <a:lnSpc>
                <a:spcPct val="100000"/>
              </a:lnSpc>
              <a:spcBef>
                <a:spcPts val="30"/>
              </a:spcBef>
            </a:pPr>
            <a:endParaRPr sz="1150">
              <a:latin typeface="Noto Sans"/>
              <a:cs typeface="Noto Sans"/>
            </a:endParaRPr>
          </a:p>
          <a:p>
            <a:pPr marL="12700">
              <a:lnSpc>
                <a:spcPct val="100000"/>
              </a:lnSpc>
              <a:spcBef>
                <a:spcPts val="5"/>
              </a:spcBef>
            </a:pPr>
            <a:r>
              <a:rPr sz="1000" spc="-70" dirty="0">
                <a:solidFill>
                  <a:srgbClr val="484945"/>
                </a:solidFill>
                <a:latin typeface="Verdana"/>
                <a:cs typeface="Verdana"/>
              </a:rPr>
              <a:t>Project </a:t>
            </a:r>
            <a:r>
              <a:rPr sz="1000" spc="-60" dirty="0">
                <a:solidFill>
                  <a:srgbClr val="484945"/>
                </a:solidFill>
                <a:latin typeface="Verdana"/>
                <a:cs typeface="Verdana"/>
              </a:rPr>
              <a:t>ReCULM:</a:t>
            </a:r>
            <a:r>
              <a:rPr sz="1000" spc="55" dirty="0">
                <a:solidFill>
                  <a:srgbClr val="484945"/>
                </a:solidFill>
                <a:latin typeface="Verdana"/>
                <a:cs typeface="Verdana"/>
              </a:rPr>
              <a:t> </a:t>
            </a:r>
            <a:r>
              <a:rPr sz="1200" u="sng" spc="15" dirty="0">
                <a:solidFill>
                  <a:srgbClr val="049F86"/>
                </a:solidFill>
                <a:uFill>
                  <a:solidFill>
                    <a:srgbClr val="049F86"/>
                  </a:solidFill>
                </a:uFill>
                <a:latin typeface="Noto Sans"/>
                <a:cs typeface="Noto Sans"/>
                <a:hlinkClick r:id="rId12"/>
              </a:rPr>
              <a:t>reculm.eu</a:t>
            </a:r>
            <a:endParaRPr sz="1200">
              <a:latin typeface="Noto Sans"/>
              <a:cs typeface="Noto Sans"/>
            </a:endParaRPr>
          </a:p>
          <a:p>
            <a:pPr marL="12700" marR="5715">
              <a:lnSpc>
                <a:spcPct val="103299"/>
              </a:lnSpc>
              <a:spcBef>
                <a:spcPts val="120"/>
              </a:spcBef>
            </a:pPr>
            <a:r>
              <a:rPr sz="1000" spc="-80" dirty="0">
                <a:solidFill>
                  <a:srgbClr val="484945"/>
                </a:solidFill>
                <a:latin typeface="Verdana"/>
                <a:cs typeface="Verdana"/>
              </a:rPr>
              <a:t>Townsend, </a:t>
            </a:r>
            <a:r>
              <a:rPr sz="1000" spc="-90" dirty="0">
                <a:solidFill>
                  <a:srgbClr val="484945"/>
                </a:solidFill>
                <a:latin typeface="Verdana"/>
                <a:cs typeface="Verdana"/>
              </a:rPr>
              <a:t>J. </a:t>
            </a:r>
            <a:r>
              <a:rPr sz="1000" spc="-50" dirty="0">
                <a:solidFill>
                  <a:srgbClr val="484945"/>
                </a:solidFill>
                <a:latin typeface="Verdana"/>
                <a:cs typeface="Verdana"/>
              </a:rPr>
              <a:t>(2002). </a:t>
            </a:r>
            <a:r>
              <a:rPr sz="1000" spc="-100" dirty="0">
                <a:solidFill>
                  <a:srgbClr val="484945"/>
                </a:solidFill>
                <a:latin typeface="Verdana"/>
                <a:cs typeface="Verdana"/>
              </a:rPr>
              <a:t>The </a:t>
            </a:r>
            <a:r>
              <a:rPr sz="1000" spc="-80" dirty="0">
                <a:solidFill>
                  <a:srgbClr val="484945"/>
                </a:solidFill>
                <a:latin typeface="Verdana"/>
                <a:cs typeface="Verdana"/>
              </a:rPr>
              <a:t>Intercultural </a:t>
            </a:r>
            <a:r>
              <a:rPr sz="1000" spc="-45" dirty="0">
                <a:solidFill>
                  <a:srgbClr val="484945"/>
                </a:solidFill>
                <a:latin typeface="Verdana"/>
                <a:cs typeface="Verdana"/>
              </a:rPr>
              <a:t>Mediator: </a:t>
            </a:r>
            <a:r>
              <a:rPr sz="1000" spc="-100" dirty="0">
                <a:solidFill>
                  <a:srgbClr val="484945"/>
                </a:solidFill>
                <a:latin typeface="Verdana"/>
                <a:cs typeface="Verdana"/>
              </a:rPr>
              <a:t>The </a:t>
            </a:r>
            <a:r>
              <a:rPr sz="1000" spc="-90" dirty="0">
                <a:solidFill>
                  <a:srgbClr val="484945"/>
                </a:solidFill>
                <a:latin typeface="Verdana"/>
                <a:cs typeface="Verdana"/>
              </a:rPr>
              <a:t>nexus </a:t>
            </a:r>
            <a:r>
              <a:rPr sz="1000" spc="-55" dirty="0">
                <a:solidFill>
                  <a:srgbClr val="484945"/>
                </a:solidFill>
                <a:latin typeface="Verdana"/>
                <a:cs typeface="Verdana"/>
              </a:rPr>
              <a:t>of </a:t>
            </a:r>
            <a:r>
              <a:rPr sz="1000" spc="-45" dirty="0">
                <a:solidFill>
                  <a:srgbClr val="484945"/>
                </a:solidFill>
                <a:latin typeface="Verdana"/>
                <a:cs typeface="Verdana"/>
              </a:rPr>
              <a:t>practice and </a:t>
            </a:r>
            <a:r>
              <a:rPr sz="1000" spc="-80" dirty="0">
                <a:solidFill>
                  <a:srgbClr val="484945"/>
                </a:solidFill>
                <a:latin typeface="Verdana"/>
                <a:cs typeface="Verdana"/>
              </a:rPr>
              <a:t>theory. </a:t>
            </a:r>
            <a:r>
              <a:rPr sz="1000" spc="-85" dirty="0">
                <a:solidFill>
                  <a:srgbClr val="484945"/>
                </a:solidFill>
                <a:latin typeface="Verdana"/>
                <a:cs typeface="Verdana"/>
              </a:rPr>
              <a:t>(Retrieved </a:t>
            </a:r>
            <a:r>
              <a:rPr sz="1000" spc="25" dirty="0">
                <a:solidFill>
                  <a:srgbClr val="484945"/>
                </a:solidFill>
                <a:latin typeface="Verdana"/>
                <a:cs typeface="Verdana"/>
              </a:rPr>
              <a:t>29/11/2018  </a:t>
            </a:r>
            <a:r>
              <a:rPr sz="1000" spc="-90" dirty="0">
                <a:solidFill>
                  <a:srgbClr val="484945"/>
                </a:solidFill>
                <a:latin typeface="Verdana"/>
                <a:cs typeface="Verdana"/>
              </a:rPr>
              <a:t>from </a:t>
            </a:r>
            <a:r>
              <a:rPr sz="1200" u="sng" spc="10" dirty="0">
                <a:solidFill>
                  <a:srgbClr val="049F86"/>
                </a:solidFill>
                <a:uFill>
                  <a:solidFill>
                    <a:srgbClr val="049F86"/>
                  </a:solidFill>
                </a:uFill>
                <a:latin typeface="Noto Sans"/>
                <a:cs typeface="Noto Sans"/>
                <a:hlinkClick r:id="rId13"/>
              </a:rPr>
              <a:t>agreementswork.com/TheInterculturalMediator.php</a:t>
            </a:r>
            <a:r>
              <a:rPr sz="1200" spc="100" dirty="0">
                <a:solidFill>
                  <a:srgbClr val="049F86"/>
                </a:solidFill>
                <a:latin typeface="Noto Sans"/>
                <a:cs typeface="Noto Sans"/>
                <a:hlinkClick r:id="rId13"/>
              </a:rPr>
              <a:t> </a:t>
            </a:r>
            <a:r>
              <a:rPr sz="1000" spc="-95" dirty="0">
                <a:solidFill>
                  <a:srgbClr val="484945"/>
                </a:solidFill>
                <a:latin typeface="Verdana"/>
                <a:cs typeface="Verdana"/>
              </a:rPr>
              <a:t>).</a:t>
            </a:r>
            <a:endParaRPr sz="1000">
              <a:latin typeface="Verdana"/>
              <a:cs typeface="Verdana"/>
            </a:endParaRPr>
          </a:p>
          <a:p>
            <a:pPr marL="12700">
              <a:lnSpc>
                <a:spcPct val="100000"/>
              </a:lnSpc>
              <a:spcBef>
                <a:spcPts val="160"/>
              </a:spcBef>
            </a:pPr>
            <a:r>
              <a:rPr sz="1000" spc="-60" dirty="0">
                <a:solidFill>
                  <a:srgbClr val="484945"/>
                </a:solidFill>
                <a:latin typeface="Verdana"/>
                <a:cs typeface="Verdana"/>
              </a:rPr>
              <a:t>Valero-Garcés, </a:t>
            </a:r>
            <a:r>
              <a:rPr sz="1000" spc="-10" dirty="0">
                <a:solidFill>
                  <a:srgbClr val="484945"/>
                </a:solidFill>
                <a:latin typeface="Verdana"/>
                <a:cs typeface="Verdana"/>
              </a:rPr>
              <a:t>C. </a:t>
            </a:r>
            <a:r>
              <a:rPr sz="1000" spc="-50" dirty="0">
                <a:solidFill>
                  <a:srgbClr val="484945"/>
                </a:solidFill>
                <a:latin typeface="Verdana"/>
                <a:cs typeface="Verdana"/>
              </a:rPr>
              <a:t>(2014). </a:t>
            </a:r>
            <a:r>
              <a:rPr sz="1000" spc="-65" dirty="0">
                <a:solidFill>
                  <a:srgbClr val="484945"/>
                </a:solidFill>
                <a:latin typeface="Verdana"/>
                <a:cs typeface="Verdana"/>
              </a:rPr>
              <a:t>Communicating </a:t>
            </a:r>
            <a:r>
              <a:rPr sz="1000" spc="-55" dirty="0">
                <a:solidFill>
                  <a:srgbClr val="484945"/>
                </a:solidFill>
                <a:latin typeface="Verdana"/>
                <a:cs typeface="Verdana"/>
              </a:rPr>
              <a:t>Across </a:t>
            </a:r>
            <a:r>
              <a:rPr sz="1000" spc="-80" dirty="0">
                <a:solidFill>
                  <a:srgbClr val="484945"/>
                </a:solidFill>
                <a:latin typeface="Verdana"/>
                <a:cs typeface="Verdana"/>
              </a:rPr>
              <a:t>Cultures: </a:t>
            </a:r>
            <a:r>
              <a:rPr sz="1000" spc="15" dirty="0">
                <a:solidFill>
                  <a:srgbClr val="484945"/>
                </a:solidFill>
                <a:latin typeface="Verdana"/>
                <a:cs typeface="Verdana"/>
              </a:rPr>
              <a:t>A </a:t>
            </a:r>
            <a:r>
              <a:rPr sz="1000" spc="-55" dirty="0">
                <a:solidFill>
                  <a:srgbClr val="484945"/>
                </a:solidFill>
                <a:latin typeface="Verdana"/>
                <a:cs typeface="Verdana"/>
              </a:rPr>
              <a:t>Coursebook </a:t>
            </a:r>
            <a:r>
              <a:rPr sz="1000" spc="-65" dirty="0">
                <a:solidFill>
                  <a:srgbClr val="484945"/>
                </a:solidFill>
                <a:latin typeface="Verdana"/>
                <a:cs typeface="Verdana"/>
              </a:rPr>
              <a:t>on </a:t>
            </a:r>
            <a:r>
              <a:rPr sz="1000" spc="-80" dirty="0">
                <a:solidFill>
                  <a:srgbClr val="484945"/>
                </a:solidFill>
                <a:latin typeface="Verdana"/>
                <a:cs typeface="Verdana"/>
              </a:rPr>
              <a:t>Interpreting </a:t>
            </a:r>
            <a:r>
              <a:rPr sz="1000" spc="-45" dirty="0">
                <a:solidFill>
                  <a:srgbClr val="484945"/>
                </a:solidFill>
                <a:latin typeface="Verdana"/>
                <a:cs typeface="Verdana"/>
              </a:rPr>
              <a:t>and</a:t>
            </a:r>
            <a:r>
              <a:rPr sz="1000" spc="-210" dirty="0">
                <a:solidFill>
                  <a:srgbClr val="484945"/>
                </a:solidFill>
                <a:latin typeface="Verdana"/>
                <a:cs typeface="Verdana"/>
              </a:rPr>
              <a:t> </a:t>
            </a:r>
            <a:r>
              <a:rPr sz="1000" spc="-65" dirty="0">
                <a:solidFill>
                  <a:srgbClr val="484945"/>
                </a:solidFill>
                <a:latin typeface="Verdana"/>
                <a:cs typeface="Verdana"/>
              </a:rPr>
              <a:t>Translating</a:t>
            </a:r>
            <a:endParaRPr sz="1000">
              <a:latin typeface="Verdana"/>
              <a:cs typeface="Verdana"/>
            </a:endParaRPr>
          </a:p>
          <a:p>
            <a:pPr marL="12700">
              <a:lnSpc>
                <a:spcPct val="100000"/>
              </a:lnSpc>
              <a:spcBef>
                <a:spcPts val="400"/>
              </a:spcBef>
            </a:pPr>
            <a:r>
              <a:rPr sz="1000" spc="-50" dirty="0">
                <a:solidFill>
                  <a:srgbClr val="484945"/>
                </a:solidFill>
                <a:latin typeface="Verdana"/>
                <a:cs typeface="Verdana"/>
              </a:rPr>
              <a:t>in Public </a:t>
            </a:r>
            <a:r>
              <a:rPr sz="1000" spc="-65" dirty="0">
                <a:solidFill>
                  <a:srgbClr val="484945"/>
                </a:solidFill>
                <a:latin typeface="Verdana"/>
                <a:cs typeface="Verdana"/>
              </a:rPr>
              <a:t>Services </a:t>
            </a:r>
            <a:r>
              <a:rPr sz="1000" spc="-45" dirty="0">
                <a:solidFill>
                  <a:srgbClr val="484945"/>
                </a:solidFill>
                <a:latin typeface="Verdana"/>
                <a:cs typeface="Verdana"/>
              </a:rPr>
              <a:t>and </a:t>
            </a:r>
            <a:r>
              <a:rPr sz="1000" spc="-85" dirty="0">
                <a:solidFill>
                  <a:srgbClr val="484945"/>
                </a:solidFill>
                <a:latin typeface="Verdana"/>
                <a:cs typeface="Verdana"/>
              </a:rPr>
              <a:t>Institutions. </a:t>
            </a:r>
            <a:r>
              <a:rPr sz="1000" spc="-100" dirty="0">
                <a:solidFill>
                  <a:srgbClr val="484945"/>
                </a:solidFill>
                <a:latin typeface="Verdana"/>
                <a:cs typeface="Verdana"/>
              </a:rPr>
              <a:t>Lanham: </a:t>
            </a:r>
            <a:r>
              <a:rPr sz="1000" spc="-70" dirty="0">
                <a:solidFill>
                  <a:srgbClr val="484945"/>
                </a:solidFill>
                <a:latin typeface="Verdana"/>
                <a:cs typeface="Verdana"/>
              </a:rPr>
              <a:t>University </a:t>
            </a:r>
            <a:r>
              <a:rPr sz="1000" spc="-90" dirty="0">
                <a:solidFill>
                  <a:srgbClr val="484945"/>
                </a:solidFill>
                <a:latin typeface="Verdana"/>
                <a:cs typeface="Verdana"/>
              </a:rPr>
              <a:t>Press </a:t>
            </a:r>
            <a:r>
              <a:rPr sz="1000" spc="-55" dirty="0">
                <a:solidFill>
                  <a:srgbClr val="484945"/>
                </a:solidFill>
                <a:latin typeface="Verdana"/>
                <a:cs typeface="Verdana"/>
              </a:rPr>
              <a:t>of</a:t>
            </a:r>
            <a:r>
              <a:rPr sz="1000" spc="-30" dirty="0">
                <a:solidFill>
                  <a:srgbClr val="484945"/>
                </a:solidFill>
                <a:latin typeface="Verdana"/>
                <a:cs typeface="Verdana"/>
              </a:rPr>
              <a:t> </a:t>
            </a:r>
            <a:r>
              <a:rPr sz="1000" spc="-45" dirty="0">
                <a:solidFill>
                  <a:srgbClr val="484945"/>
                </a:solidFill>
                <a:latin typeface="Verdana"/>
                <a:cs typeface="Verdana"/>
              </a:rPr>
              <a:t>America.</a:t>
            </a:r>
            <a:endParaRPr sz="1000">
              <a:latin typeface="Verdana"/>
              <a:cs typeface="Verdana"/>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7560309" cy="8534400"/>
            <a:chOff x="0" y="0"/>
            <a:chExt cx="7560309" cy="8534400"/>
          </a:xfrm>
        </p:grpSpPr>
        <p:sp>
          <p:nvSpPr>
            <p:cNvPr id="3" name="object 3"/>
            <p:cNvSpPr/>
            <p:nvPr/>
          </p:nvSpPr>
          <p:spPr>
            <a:xfrm>
              <a:off x="5523547" y="4177080"/>
              <a:ext cx="2036445" cy="4357370"/>
            </a:xfrm>
            <a:custGeom>
              <a:avLst/>
              <a:gdLst/>
              <a:ahLst/>
              <a:cxnLst/>
              <a:rect l="l" t="t" r="r" b="b"/>
              <a:pathLst>
                <a:path w="2036445" h="4357370">
                  <a:moveTo>
                    <a:pt x="2036444" y="0"/>
                  </a:moveTo>
                  <a:lnTo>
                    <a:pt x="0" y="0"/>
                  </a:lnTo>
                  <a:lnTo>
                    <a:pt x="0" y="4357065"/>
                  </a:lnTo>
                  <a:lnTo>
                    <a:pt x="2036444" y="4357065"/>
                  </a:lnTo>
                  <a:lnTo>
                    <a:pt x="2036444" y="0"/>
                  </a:lnTo>
                  <a:close/>
                </a:path>
              </a:pathLst>
            </a:custGeom>
            <a:solidFill>
              <a:srgbClr val="FAEF61"/>
            </a:solidFill>
          </p:spPr>
          <p:txBody>
            <a:bodyPr wrap="square" lIns="0" tIns="0" rIns="0" bIns="0" rtlCol="0"/>
            <a:lstStyle/>
            <a:p>
              <a:endParaRPr/>
            </a:p>
          </p:txBody>
        </p:sp>
        <p:sp>
          <p:nvSpPr>
            <p:cNvPr id="4" name="object 4"/>
            <p:cNvSpPr/>
            <p:nvPr/>
          </p:nvSpPr>
          <p:spPr>
            <a:xfrm>
              <a:off x="0" y="0"/>
              <a:ext cx="5523865" cy="8534400"/>
            </a:xfrm>
            <a:custGeom>
              <a:avLst/>
              <a:gdLst/>
              <a:ahLst/>
              <a:cxnLst/>
              <a:rect l="l" t="t" r="r" b="b"/>
              <a:pathLst>
                <a:path w="5523865" h="8534400">
                  <a:moveTo>
                    <a:pt x="5523547" y="0"/>
                  </a:moveTo>
                  <a:lnTo>
                    <a:pt x="0" y="0"/>
                  </a:lnTo>
                  <a:lnTo>
                    <a:pt x="0" y="8534146"/>
                  </a:lnTo>
                  <a:lnTo>
                    <a:pt x="5523547" y="8534146"/>
                  </a:lnTo>
                  <a:lnTo>
                    <a:pt x="5523547" y="0"/>
                  </a:lnTo>
                  <a:close/>
                </a:path>
              </a:pathLst>
            </a:custGeom>
            <a:solidFill>
              <a:srgbClr val="049F86"/>
            </a:solidFill>
          </p:spPr>
          <p:txBody>
            <a:bodyPr wrap="square" lIns="0" tIns="0" rIns="0" bIns="0" rtlCol="0"/>
            <a:lstStyle/>
            <a:p>
              <a:endParaRPr/>
            </a:p>
          </p:txBody>
        </p:sp>
        <p:sp>
          <p:nvSpPr>
            <p:cNvPr id="5" name="object 5"/>
            <p:cNvSpPr/>
            <p:nvPr/>
          </p:nvSpPr>
          <p:spPr>
            <a:xfrm>
              <a:off x="5523547" y="0"/>
              <a:ext cx="2036445" cy="4177665"/>
            </a:xfrm>
            <a:custGeom>
              <a:avLst/>
              <a:gdLst/>
              <a:ahLst/>
              <a:cxnLst/>
              <a:rect l="l" t="t" r="r" b="b"/>
              <a:pathLst>
                <a:path w="2036445" h="4177665">
                  <a:moveTo>
                    <a:pt x="2036444" y="0"/>
                  </a:moveTo>
                  <a:lnTo>
                    <a:pt x="0" y="0"/>
                  </a:lnTo>
                  <a:lnTo>
                    <a:pt x="0" y="4177068"/>
                  </a:lnTo>
                  <a:lnTo>
                    <a:pt x="2036444" y="4177068"/>
                  </a:lnTo>
                  <a:lnTo>
                    <a:pt x="2036444" y="0"/>
                  </a:lnTo>
                  <a:close/>
                </a:path>
              </a:pathLst>
            </a:custGeom>
            <a:solidFill>
              <a:srgbClr val="EB2847"/>
            </a:solidFill>
          </p:spPr>
          <p:txBody>
            <a:bodyPr wrap="square" lIns="0" tIns="0" rIns="0" bIns="0" rtlCol="0"/>
            <a:lstStyle/>
            <a:p>
              <a:endParaRPr/>
            </a:p>
          </p:txBody>
        </p:sp>
      </p:grpSp>
      <p:pic>
        <p:nvPicPr>
          <p:cNvPr id="11" name="Εικόνα 10" descr="Εικόνα που περιέχει κείμενο, διαφορετικός, διάφορα, μάτσο&#10;&#10;Περιγραφή που δημιουργήθηκε αυτόματα">
            <a:extLst>
              <a:ext uri="{FF2B5EF4-FFF2-40B4-BE49-F238E27FC236}">
                <a16:creationId xmlns:a16="http://schemas.microsoft.com/office/drawing/2014/main" id="{F1472BD0-C47D-40B1-988B-DD753F6C4F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451" y="1765300"/>
            <a:ext cx="6553200" cy="882456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299" y="980935"/>
            <a:ext cx="4582795" cy="635000"/>
          </a:xfrm>
          <a:prstGeom prst="rect">
            <a:avLst/>
          </a:prstGeom>
        </p:spPr>
        <p:txBody>
          <a:bodyPr vert="horz" wrap="square" lIns="0" tIns="12700" rIns="0" bIns="0" rtlCol="0">
            <a:spAutoFit/>
          </a:bodyPr>
          <a:lstStyle/>
          <a:p>
            <a:pPr marL="12700">
              <a:lnSpc>
                <a:spcPct val="100000"/>
              </a:lnSpc>
              <a:spcBef>
                <a:spcPts val="100"/>
              </a:spcBef>
            </a:pPr>
            <a:r>
              <a:rPr spc="245" dirty="0"/>
              <a:t>Πρώτο</a:t>
            </a:r>
            <a:r>
              <a:rPr spc="190" dirty="0"/>
              <a:t> </a:t>
            </a:r>
            <a:r>
              <a:rPr spc="325" dirty="0"/>
              <a:t>κεφάλαιο</a:t>
            </a:r>
          </a:p>
        </p:txBody>
      </p:sp>
      <p:sp>
        <p:nvSpPr>
          <p:cNvPr id="3" name="object 3"/>
          <p:cNvSpPr txBox="1"/>
          <p:nvPr/>
        </p:nvSpPr>
        <p:spPr>
          <a:xfrm>
            <a:off x="707299" y="1539735"/>
            <a:ext cx="3211830" cy="299720"/>
          </a:xfrm>
          <a:prstGeom prst="rect">
            <a:avLst/>
          </a:prstGeom>
        </p:spPr>
        <p:txBody>
          <a:bodyPr vert="horz" wrap="square" lIns="0" tIns="12700" rIns="0" bIns="0" rtlCol="0">
            <a:spAutoFit/>
          </a:bodyPr>
          <a:lstStyle/>
          <a:p>
            <a:pPr marL="12700">
              <a:lnSpc>
                <a:spcPct val="100000"/>
              </a:lnSpc>
              <a:spcBef>
                <a:spcPts val="100"/>
              </a:spcBef>
            </a:pPr>
            <a:r>
              <a:rPr sz="1800" b="1" spc="-65" dirty="0">
                <a:solidFill>
                  <a:srgbClr val="049F86"/>
                </a:solidFill>
                <a:latin typeface="Noto Sans"/>
                <a:cs typeface="Noto Sans"/>
              </a:rPr>
              <a:t>Διαπολιτισμική</a:t>
            </a:r>
            <a:r>
              <a:rPr sz="1800" b="1" spc="-35" dirty="0">
                <a:solidFill>
                  <a:srgbClr val="049F86"/>
                </a:solidFill>
                <a:latin typeface="Noto Sans"/>
                <a:cs typeface="Noto Sans"/>
              </a:rPr>
              <a:t> </a:t>
            </a:r>
            <a:r>
              <a:rPr sz="1800" b="1" spc="-65" dirty="0">
                <a:solidFill>
                  <a:srgbClr val="049F86"/>
                </a:solidFill>
                <a:latin typeface="Noto Sans"/>
                <a:cs typeface="Noto Sans"/>
              </a:rPr>
              <a:t>επικοινωνία</a:t>
            </a:r>
            <a:endParaRPr sz="1800" dirty="0">
              <a:latin typeface="Noto Sans"/>
              <a:cs typeface="Noto Sans"/>
            </a:endParaRPr>
          </a:p>
        </p:txBody>
      </p:sp>
      <p:sp>
        <p:nvSpPr>
          <p:cNvPr id="4" name="object 4"/>
          <p:cNvSpPr txBox="1"/>
          <p:nvPr/>
        </p:nvSpPr>
        <p:spPr>
          <a:xfrm>
            <a:off x="707299" y="2205215"/>
            <a:ext cx="4747351" cy="848950"/>
          </a:xfrm>
          <a:prstGeom prst="rect">
            <a:avLst/>
          </a:prstGeom>
        </p:spPr>
        <p:txBody>
          <a:bodyPr vert="horz" wrap="square" lIns="0" tIns="33020" rIns="0" bIns="0" rtlCol="0">
            <a:spAutoFit/>
          </a:bodyPr>
          <a:lstStyle/>
          <a:p>
            <a:pPr marL="192405" indent="-180340">
              <a:lnSpc>
                <a:spcPct val="100000"/>
              </a:lnSpc>
              <a:spcBef>
                <a:spcPts val="260"/>
              </a:spcBef>
              <a:buChar char="•"/>
              <a:tabLst>
                <a:tab pos="193040" algn="l"/>
              </a:tabLst>
            </a:pPr>
            <a:r>
              <a:rPr sz="1200" spc="-10" dirty="0">
                <a:solidFill>
                  <a:srgbClr val="4A4B4C"/>
                </a:solidFill>
                <a:latin typeface="Noto Sans"/>
                <a:cs typeface="Noto Sans"/>
              </a:rPr>
              <a:t>Τι </a:t>
            </a:r>
            <a:r>
              <a:rPr sz="1200" spc="-15" dirty="0">
                <a:solidFill>
                  <a:srgbClr val="4A4B4C"/>
                </a:solidFill>
                <a:latin typeface="Noto Sans"/>
                <a:cs typeface="Noto Sans"/>
              </a:rPr>
              <a:t>κατανοούμε </a:t>
            </a:r>
            <a:r>
              <a:rPr sz="1200" spc="-10" dirty="0" err="1">
                <a:solidFill>
                  <a:srgbClr val="4A4B4C"/>
                </a:solidFill>
                <a:latin typeface="Noto Sans"/>
                <a:cs typeface="Noto Sans"/>
              </a:rPr>
              <a:t>με</a:t>
            </a:r>
            <a:r>
              <a:rPr sz="1200" spc="-10" dirty="0">
                <a:solidFill>
                  <a:srgbClr val="4A4B4C"/>
                </a:solidFill>
                <a:latin typeface="Noto Sans"/>
                <a:cs typeface="Noto Sans"/>
              </a:rPr>
              <a:t> τ</a:t>
            </a:r>
            <a:r>
              <a:rPr lang="el-GR" sz="1200" spc="-10" dirty="0">
                <a:solidFill>
                  <a:srgbClr val="4A4B4C"/>
                </a:solidFill>
                <a:latin typeface="Noto Sans"/>
                <a:cs typeface="Noto Sans"/>
              </a:rPr>
              <a:t>ον όρο</a:t>
            </a:r>
            <a:r>
              <a:rPr sz="1200" spc="-10" dirty="0">
                <a:solidFill>
                  <a:srgbClr val="4A4B4C"/>
                </a:solidFill>
                <a:latin typeface="Noto Sans"/>
                <a:cs typeface="Noto Sans"/>
              </a:rPr>
              <a:t> Διαπολιτισμική</a:t>
            </a:r>
            <a:r>
              <a:rPr sz="1200" spc="30" dirty="0">
                <a:solidFill>
                  <a:srgbClr val="4A4B4C"/>
                </a:solidFill>
                <a:latin typeface="Noto Sans"/>
                <a:cs typeface="Noto Sans"/>
              </a:rPr>
              <a:t> </a:t>
            </a:r>
            <a:r>
              <a:rPr sz="1200" spc="-15" dirty="0">
                <a:solidFill>
                  <a:srgbClr val="4A4B4C"/>
                </a:solidFill>
                <a:latin typeface="Noto Sans"/>
                <a:cs typeface="Noto Sans"/>
              </a:rPr>
              <a:t>Επικοινωνία;</a:t>
            </a:r>
            <a:endParaRPr sz="1200" dirty="0">
              <a:latin typeface="Noto Sans"/>
              <a:cs typeface="Noto Sans"/>
            </a:endParaRPr>
          </a:p>
          <a:p>
            <a:pPr marL="192405" indent="-180340">
              <a:lnSpc>
                <a:spcPct val="100000"/>
              </a:lnSpc>
              <a:spcBef>
                <a:spcPts val="160"/>
              </a:spcBef>
              <a:buChar char="•"/>
              <a:tabLst>
                <a:tab pos="193040" algn="l"/>
              </a:tabLst>
            </a:pPr>
            <a:r>
              <a:rPr lang="el-GR" sz="1200" spc="-10" dirty="0">
                <a:solidFill>
                  <a:srgbClr val="4A4B4C"/>
                </a:solidFill>
                <a:latin typeface="Noto Sans"/>
                <a:cs typeface="Noto Sans"/>
              </a:rPr>
              <a:t>Βασικές</a:t>
            </a:r>
            <a:r>
              <a:rPr sz="1200" spc="-10" dirty="0">
                <a:solidFill>
                  <a:srgbClr val="4A4B4C"/>
                </a:solidFill>
                <a:latin typeface="Noto Sans"/>
                <a:cs typeface="Noto Sans"/>
              </a:rPr>
              <a:t> </a:t>
            </a:r>
            <a:r>
              <a:rPr sz="1200" spc="-5" dirty="0">
                <a:solidFill>
                  <a:srgbClr val="4A4B4C"/>
                </a:solidFill>
                <a:latin typeface="Noto Sans"/>
                <a:cs typeface="Noto Sans"/>
              </a:rPr>
              <a:t>αρχές </a:t>
            </a:r>
            <a:r>
              <a:rPr sz="1200" spc="-10" dirty="0">
                <a:solidFill>
                  <a:srgbClr val="4A4B4C"/>
                </a:solidFill>
                <a:latin typeface="Noto Sans"/>
                <a:cs typeface="Noto Sans"/>
              </a:rPr>
              <a:t>της </a:t>
            </a:r>
            <a:r>
              <a:rPr sz="1200" spc="-15" dirty="0">
                <a:solidFill>
                  <a:srgbClr val="4A4B4C"/>
                </a:solidFill>
                <a:latin typeface="Noto Sans"/>
                <a:cs typeface="Noto Sans"/>
              </a:rPr>
              <a:t>διαπολιτισμικής</a:t>
            </a:r>
            <a:r>
              <a:rPr sz="1200" spc="10" dirty="0">
                <a:solidFill>
                  <a:srgbClr val="4A4B4C"/>
                </a:solidFill>
                <a:latin typeface="Noto Sans"/>
                <a:cs typeface="Noto Sans"/>
              </a:rPr>
              <a:t> </a:t>
            </a:r>
            <a:r>
              <a:rPr sz="1200" spc="-15" dirty="0">
                <a:solidFill>
                  <a:srgbClr val="4A4B4C"/>
                </a:solidFill>
                <a:latin typeface="Noto Sans"/>
                <a:cs typeface="Noto Sans"/>
              </a:rPr>
              <a:t>επικοινωνίας</a:t>
            </a:r>
            <a:endParaRPr sz="1200" dirty="0">
              <a:latin typeface="Noto Sans"/>
              <a:cs typeface="Noto Sans"/>
            </a:endParaRPr>
          </a:p>
          <a:p>
            <a:pPr marL="192405" indent="-180340">
              <a:lnSpc>
                <a:spcPct val="100000"/>
              </a:lnSpc>
              <a:spcBef>
                <a:spcPts val="160"/>
              </a:spcBef>
              <a:buChar char="•"/>
              <a:tabLst>
                <a:tab pos="193040" algn="l"/>
              </a:tabLst>
            </a:pPr>
            <a:r>
              <a:rPr sz="1200" spc="-10" dirty="0" err="1">
                <a:solidFill>
                  <a:srgbClr val="4A4B4C"/>
                </a:solidFill>
                <a:latin typeface="Noto Sans"/>
                <a:cs typeface="Noto Sans"/>
              </a:rPr>
              <a:t>Στρ</a:t>
            </a:r>
            <a:r>
              <a:rPr sz="1200" spc="-10" dirty="0">
                <a:solidFill>
                  <a:srgbClr val="4A4B4C"/>
                </a:solidFill>
                <a:latin typeface="Noto Sans"/>
                <a:cs typeface="Noto Sans"/>
              </a:rPr>
              <a:t>ατηγικές </a:t>
            </a:r>
            <a:r>
              <a:rPr sz="1200" spc="5" dirty="0">
                <a:solidFill>
                  <a:srgbClr val="4A4B4C"/>
                </a:solidFill>
                <a:latin typeface="Noto Sans"/>
                <a:cs typeface="Noto Sans"/>
              </a:rPr>
              <a:t> </a:t>
            </a:r>
            <a:r>
              <a:rPr sz="1200" spc="-15" dirty="0">
                <a:solidFill>
                  <a:srgbClr val="4A4B4C"/>
                </a:solidFill>
                <a:latin typeface="Noto Sans"/>
                <a:cs typeface="Noto Sans"/>
              </a:rPr>
              <a:t>επικοινωνίας</a:t>
            </a:r>
            <a:endParaRPr sz="1200" dirty="0">
              <a:latin typeface="Noto Sans"/>
              <a:cs typeface="Noto Sans"/>
            </a:endParaRPr>
          </a:p>
          <a:p>
            <a:pPr marL="192405" indent="-180340">
              <a:lnSpc>
                <a:spcPct val="100000"/>
              </a:lnSpc>
              <a:spcBef>
                <a:spcPts val="160"/>
              </a:spcBef>
              <a:buChar char="•"/>
              <a:tabLst>
                <a:tab pos="193040" algn="l"/>
              </a:tabLst>
            </a:pPr>
            <a:r>
              <a:rPr sz="1200" spc="-10" dirty="0">
                <a:solidFill>
                  <a:srgbClr val="4A4B4C"/>
                </a:solidFill>
                <a:latin typeface="Noto Sans"/>
                <a:cs typeface="Noto Sans"/>
              </a:rPr>
              <a:t>Οι πολιτισμικές πτυχές της μη </a:t>
            </a:r>
            <a:r>
              <a:rPr sz="1200" spc="-15" dirty="0">
                <a:solidFill>
                  <a:srgbClr val="4A4B4C"/>
                </a:solidFill>
                <a:latin typeface="Noto Sans"/>
                <a:cs typeface="Noto Sans"/>
              </a:rPr>
              <a:t>λεκτικής</a:t>
            </a:r>
            <a:r>
              <a:rPr sz="1200" spc="25" dirty="0">
                <a:solidFill>
                  <a:srgbClr val="4A4B4C"/>
                </a:solidFill>
                <a:latin typeface="Noto Sans"/>
                <a:cs typeface="Noto Sans"/>
              </a:rPr>
              <a:t> </a:t>
            </a:r>
            <a:r>
              <a:rPr sz="1200" spc="-15" dirty="0">
                <a:solidFill>
                  <a:srgbClr val="4A4B4C"/>
                </a:solidFill>
                <a:latin typeface="Noto Sans"/>
                <a:cs typeface="Noto Sans"/>
              </a:rPr>
              <a:t>επικοινωνίας</a:t>
            </a:r>
            <a:endParaRPr sz="1200" dirty="0">
              <a:latin typeface="Noto Sans"/>
              <a:cs typeface="Noto Sans"/>
            </a:endParaRPr>
          </a:p>
        </p:txBody>
      </p:sp>
      <p:graphicFrame>
        <p:nvGraphicFramePr>
          <p:cNvPr id="5" name="object 5"/>
          <p:cNvGraphicFramePr>
            <a:graphicFrameLocks noGrp="1"/>
          </p:cNvGraphicFramePr>
          <p:nvPr>
            <p:extLst>
              <p:ext uri="{D42A27DB-BD31-4B8C-83A1-F6EECF244321}">
                <p14:modId xmlns:p14="http://schemas.microsoft.com/office/powerpoint/2010/main" val="1464158654"/>
              </p:ext>
            </p:extLst>
          </p:nvPr>
        </p:nvGraphicFramePr>
        <p:xfrm>
          <a:off x="719999" y="3254235"/>
          <a:ext cx="6120130" cy="3055415"/>
        </p:xfrm>
        <a:graphic>
          <a:graphicData uri="http://schemas.openxmlformats.org/drawingml/2006/table">
            <a:tbl>
              <a:tblPr firstRow="1" bandRow="1">
                <a:tableStyleId>{2D5ABB26-0587-4C30-8999-92F81FD0307C}</a:tableStyleId>
              </a:tblPr>
              <a:tblGrid>
                <a:gridCol w="6120130">
                  <a:extLst>
                    <a:ext uri="{9D8B030D-6E8A-4147-A177-3AD203B41FA5}">
                      <a16:colId xmlns:a16="http://schemas.microsoft.com/office/drawing/2014/main" val="20000"/>
                    </a:ext>
                  </a:extLst>
                </a:gridCol>
              </a:tblGrid>
              <a:tr h="1086205">
                <a:tc>
                  <a:txBody>
                    <a:bodyPr/>
                    <a:lstStyle/>
                    <a:p>
                      <a:pPr marL="179705" marR="172085" algn="just">
                        <a:lnSpc>
                          <a:spcPct val="111100"/>
                        </a:lnSpc>
                        <a:spcBef>
                          <a:spcPts val="975"/>
                        </a:spcBef>
                      </a:pPr>
                      <a:r>
                        <a:rPr sz="1200" spc="-5" dirty="0">
                          <a:solidFill>
                            <a:srgbClr val="FFFFFF"/>
                          </a:solidFill>
                          <a:latin typeface="Noto Sans"/>
                          <a:cs typeface="Noto Sans"/>
                        </a:rPr>
                        <a:t>Η </a:t>
                      </a:r>
                      <a:r>
                        <a:rPr sz="1200" spc="-15" dirty="0">
                          <a:solidFill>
                            <a:srgbClr val="FFFFFF"/>
                          </a:solidFill>
                          <a:latin typeface="Noto Sans"/>
                          <a:cs typeface="Noto Sans"/>
                        </a:rPr>
                        <a:t>διαπολιτισμική επικοινωνία είναι </a:t>
                      </a:r>
                      <a:r>
                        <a:rPr sz="1200" spc="-10" dirty="0">
                          <a:solidFill>
                            <a:srgbClr val="FFFFFF"/>
                          </a:solidFill>
                          <a:latin typeface="Noto Sans"/>
                          <a:cs typeface="Noto Sans"/>
                        </a:rPr>
                        <a:t>η </a:t>
                      </a:r>
                      <a:r>
                        <a:rPr sz="1200" spc="-15" dirty="0">
                          <a:solidFill>
                            <a:srgbClr val="FFFFFF"/>
                          </a:solidFill>
                          <a:latin typeface="Noto Sans"/>
                          <a:cs typeface="Noto Sans"/>
                        </a:rPr>
                        <a:t>διαπροσωπική επικοινωνία μεταξύ  </a:t>
                      </a:r>
                      <a:r>
                        <a:rPr sz="1200" spc="-10" dirty="0">
                          <a:solidFill>
                            <a:srgbClr val="FFFFFF"/>
                          </a:solidFill>
                          <a:latin typeface="Noto Sans"/>
                          <a:cs typeface="Noto Sans"/>
                        </a:rPr>
                        <a:t>πληθυσμών με </a:t>
                      </a:r>
                      <a:r>
                        <a:rPr sz="1200" spc="-15" dirty="0">
                          <a:solidFill>
                            <a:srgbClr val="FFFFFF"/>
                          </a:solidFill>
                          <a:latin typeface="Noto Sans"/>
                          <a:cs typeface="Noto Sans"/>
                        </a:rPr>
                        <a:t>διαφορετικά κοινωνικο-οικονομικά </a:t>
                      </a:r>
                      <a:r>
                        <a:rPr sz="1200" spc="-10" dirty="0">
                          <a:solidFill>
                            <a:srgbClr val="FFFFFF"/>
                          </a:solidFill>
                          <a:latin typeface="Noto Sans"/>
                          <a:cs typeface="Noto Sans"/>
                        </a:rPr>
                        <a:t>συστήματα </a:t>
                      </a:r>
                      <a:r>
                        <a:rPr sz="1200" spc="-5" dirty="0">
                          <a:solidFill>
                            <a:srgbClr val="FFFFFF"/>
                          </a:solidFill>
                          <a:latin typeface="Noto Sans"/>
                          <a:cs typeface="Noto Sans"/>
                        </a:rPr>
                        <a:t>όπου </a:t>
                      </a:r>
                      <a:r>
                        <a:rPr sz="1200" spc="-15" dirty="0">
                          <a:solidFill>
                            <a:srgbClr val="FFFFFF"/>
                          </a:solidFill>
                          <a:latin typeface="Noto Sans"/>
                          <a:cs typeface="Noto Sans"/>
                        </a:rPr>
                        <a:t>“οι  διαφορετικές </a:t>
                      </a:r>
                      <a:r>
                        <a:rPr sz="1200" spc="-10" dirty="0">
                          <a:solidFill>
                            <a:srgbClr val="FFFFFF"/>
                          </a:solidFill>
                          <a:latin typeface="Noto Sans"/>
                          <a:cs typeface="Noto Sans"/>
                        </a:rPr>
                        <a:t>συμπεριφορές </a:t>
                      </a:r>
                      <a:r>
                        <a:rPr sz="1200" spc="-15" dirty="0">
                          <a:solidFill>
                            <a:srgbClr val="FFFFFF"/>
                          </a:solidFill>
                          <a:latin typeface="Noto Sans"/>
                          <a:cs typeface="Noto Sans"/>
                        </a:rPr>
                        <a:t>και δεξιότητες </a:t>
                      </a:r>
                      <a:r>
                        <a:rPr sz="1200" spc="-10" dirty="0">
                          <a:solidFill>
                            <a:srgbClr val="FFFFFF"/>
                          </a:solidFill>
                          <a:latin typeface="Noto Sans"/>
                          <a:cs typeface="Noto Sans"/>
                        </a:rPr>
                        <a:t>εφαρμόζονται σε </a:t>
                      </a:r>
                      <a:r>
                        <a:rPr sz="1200" spc="-15" dirty="0">
                          <a:solidFill>
                            <a:srgbClr val="FFFFFF"/>
                          </a:solidFill>
                          <a:latin typeface="Noto Sans"/>
                          <a:cs typeface="Noto Sans"/>
                        </a:rPr>
                        <a:t>διαφορετικά  </a:t>
                      </a:r>
                      <a:r>
                        <a:rPr sz="1200" spc="-10" dirty="0">
                          <a:solidFill>
                            <a:srgbClr val="FFFFFF"/>
                          </a:solidFill>
                          <a:latin typeface="Noto Sans"/>
                          <a:cs typeface="Noto Sans"/>
                        </a:rPr>
                        <a:t>πλαίσια </a:t>
                      </a:r>
                      <a:r>
                        <a:rPr sz="1200" spc="-15" dirty="0">
                          <a:solidFill>
                            <a:srgbClr val="FFFFFF"/>
                          </a:solidFill>
                          <a:latin typeface="Noto Sans"/>
                          <a:cs typeface="Noto Sans"/>
                        </a:rPr>
                        <a:t>και καταστάσεις” </a:t>
                      </a:r>
                      <a:r>
                        <a:rPr sz="1200" b="1" spc="-10" dirty="0">
                          <a:solidFill>
                            <a:srgbClr val="FFFFFF"/>
                          </a:solidFill>
                          <a:latin typeface="Noto Sans"/>
                          <a:cs typeface="Noto Sans"/>
                        </a:rPr>
                        <a:t>(Spitzberg </a:t>
                      </a:r>
                      <a:r>
                        <a:rPr sz="1200" b="1" dirty="0">
                          <a:solidFill>
                            <a:srgbClr val="FFFFFF"/>
                          </a:solidFill>
                          <a:latin typeface="Noto Sans"/>
                          <a:cs typeface="Noto Sans"/>
                        </a:rPr>
                        <a:t>&amp;</a:t>
                      </a:r>
                      <a:r>
                        <a:rPr sz="1200" b="1" spc="50" dirty="0">
                          <a:solidFill>
                            <a:srgbClr val="FFFFFF"/>
                          </a:solidFill>
                          <a:latin typeface="Noto Sans"/>
                          <a:cs typeface="Noto Sans"/>
                        </a:rPr>
                        <a:t> </a:t>
                      </a:r>
                      <a:r>
                        <a:rPr sz="1200" b="1" spc="-10" dirty="0">
                          <a:solidFill>
                            <a:srgbClr val="FFFFFF"/>
                          </a:solidFill>
                          <a:latin typeface="Noto Sans"/>
                          <a:cs typeface="Noto Sans"/>
                        </a:rPr>
                        <a:t>Cupach,1984:90)</a:t>
                      </a:r>
                      <a:endParaRPr sz="1200">
                        <a:latin typeface="Noto Sans"/>
                        <a:cs typeface="Noto Sans"/>
                      </a:endParaRPr>
                    </a:p>
                  </a:txBody>
                  <a:tcPr marL="0" marR="0" marT="123825" marB="0">
                    <a:solidFill>
                      <a:srgbClr val="049F86"/>
                    </a:solidFill>
                  </a:tcPr>
                </a:tc>
                <a:extLst>
                  <a:ext uri="{0D108BD9-81ED-4DB2-BD59-A6C34878D82A}">
                    <a16:rowId xmlns:a16="http://schemas.microsoft.com/office/drawing/2014/main" val="10000"/>
                  </a:ext>
                </a:extLst>
              </a:tr>
              <a:tr h="883005">
                <a:tc>
                  <a:txBody>
                    <a:bodyPr/>
                    <a:lstStyle/>
                    <a:p>
                      <a:pPr marL="179705" marR="168275" algn="just">
                        <a:lnSpc>
                          <a:spcPct val="111100"/>
                        </a:lnSpc>
                        <a:spcBef>
                          <a:spcPts val="975"/>
                        </a:spcBef>
                      </a:pPr>
                      <a:r>
                        <a:rPr sz="1200" spc="-5" dirty="0">
                          <a:solidFill>
                            <a:srgbClr val="FFFFFF"/>
                          </a:solidFill>
                          <a:latin typeface="Noto Sans"/>
                          <a:cs typeface="Noto Sans"/>
                        </a:rPr>
                        <a:t>Η </a:t>
                      </a:r>
                      <a:r>
                        <a:rPr sz="1200" spc="5" dirty="0">
                          <a:solidFill>
                            <a:srgbClr val="FFFFFF"/>
                          </a:solidFill>
                          <a:latin typeface="Noto Sans"/>
                          <a:cs typeface="Noto Sans"/>
                        </a:rPr>
                        <a:t>διαπολιτισμική  επικοινωνία</a:t>
                      </a:r>
                      <a:r>
                        <a:rPr sz="1200" spc="320" dirty="0">
                          <a:solidFill>
                            <a:srgbClr val="FFFFFF"/>
                          </a:solidFill>
                          <a:latin typeface="Noto Sans"/>
                          <a:cs typeface="Noto Sans"/>
                        </a:rPr>
                        <a:t> </a:t>
                      </a:r>
                      <a:r>
                        <a:rPr sz="1200" spc="5" dirty="0">
                          <a:solidFill>
                            <a:srgbClr val="FFFFFF"/>
                          </a:solidFill>
                          <a:latin typeface="Noto Sans"/>
                          <a:cs typeface="Noto Sans"/>
                        </a:rPr>
                        <a:t>“διαμορφώνει  τις  </a:t>
                      </a:r>
                      <a:r>
                        <a:rPr sz="1200" spc="10" dirty="0">
                          <a:solidFill>
                            <a:srgbClr val="FFFFFF"/>
                          </a:solidFill>
                          <a:latin typeface="Noto Sans"/>
                          <a:cs typeface="Noto Sans"/>
                        </a:rPr>
                        <a:t>πολιτισ</a:t>
                      </a:r>
                      <a:r>
                        <a:rPr lang="el-GR" sz="1200" spc="10" dirty="0">
                          <a:solidFill>
                            <a:srgbClr val="FFFFFF"/>
                          </a:solidFill>
                          <a:latin typeface="Noto Sans"/>
                          <a:cs typeface="Noto Sans"/>
                        </a:rPr>
                        <a:t>μ</a:t>
                      </a:r>
                      <a:r>
                        <a:rPr sz="1200" spc="10" dirty="0" err="1">
                          <a:solidFill>
                            <a:srgbClr val="FFFFFF"/>
                          </a:solidFill>
                          <a:latin typeface="Noto Sans"/>
                          <a:cs typeface="Noto Sans"/>
                        </a:rPr>
                        <a:t>ικές</a:t>
                      </a:r>
                      <a:r>
                        <a:rPr sz="1200" spc="10" dirty="0">
                          <a:solidFill>
                            <a:srgbClr val="FFFFFF"/>
                          </a:solidFill>
                          <a:latin typeface="Noto Sans"/>
                          <a:cs typeface="Noto Sans"/>
                        </a:rPr>
                        <a:t> </a:t>
                      </a:r>
                      <a:r>
                        <a:rPr sz="1200" spc="5" dirty="0">
                          <a:solidFill>
                            <a:srgbClr val="FFFFFF"/>
                          </a:solidFill>
                          <a:latin typeface="Noto Sans"/>
                          <a:cs typeface="Noto Sans"/>
                        </a:rPr>
                        <a:t>αξίες,  </a:t>
                      </a:r>
                      <a:r>
                        <a:rPr sz="1200" spc="10" dirty="0">
                          <a:solidFill>
                            <a:srgbClr val="FFFFFF"/>
                          </a:solidFill>
                          <a:latin typeface="Noto Sans"/>
                          <a:cs typeface="Noto Sans"/>
                        </a:rPr>
                        <a:t>τις  πεποιθήσεις </a:t>
                      </a:r>
                      <a:r>
                        <a:rPr sz="1200" dirty="0">
                          <a:solidFill>
                            <a:srgbClr val="FFFFFF"/>
                          </a:solidFill>
                          <a:latin typeface="Noto Sans"/>
                          <a:cs typeface="Noto Sans"/>
                        </a:rPr>
                        <a:t>και </a:t>
                      </a:r>
                      <a:r>
                        <a:rPr sz="1200" spc="5" dirty="0">
                          <a:solidFill>
                            <a:srgbClr val="FFFFFF"/>
                          </a:solidFill>
                          <a:latin typeface="Noto Sans"/>
                          <a:cs typeface="Noto Sans"/>
                        </a:rPr>
                        <a:t>τις </a:t>
                      </a:r>
                      <a:r>
                        <a:rPr sz="1200" spc="10" dirty="0">
                          <a:solidFill>
                            <a:srgbClr val="FFFFFF"/>
                          </a:solidFill>
                          <a:latin typeface="Noto Sans"/>
                          <a:cs typeface="Noto Sans"/>
                        </a:rPr>
                        <a:t>στάσεις </a:t>
                      </a:r>
                      <a:r>
                        <a:rPr sz="1200" spc="5" dirty="0">
                          <a:solidFill>
                            <a:srgbClr val="FFFFFF"/>
                          </a:solidFill>
                          <a:latin typeface="Noto Sans"/>
                          <a:cs typeface="Noto Sans"/>
                        </a:rPr>
                        <a:t>των </a:t>
                      </a:r>
                      <a:r>
                        <a:rPr sz="1200" spc="10" dirty="0">
                          <a:solidFill>
                            <a:srgbClr val="FFFFFF"/>
                          </a:solidFill>
                          <a:latin typeface="Noto Sans"/>
                          <a:cs typeface="Noto Sans"/>
                        </a:rPr>
                        <a:t>ατόμων </a:t>
                      </a:r>
                      <a:r>
                        <a:rPr sz="1200" dirty="0">
                          <a:solidFill>
                            <a:srgbClr val="FFFFFF"/>
                          </a:solidFill>
                          <a:latin typeface="Noto Sans"/>
                          <a:cs typeface="Noto Sans"/>
                        </a:rPr>
                        <a:t>και </a:t>
                      </a:r>
                      <a:r>
                        <a:rPr sz="1200" spc="5" dirty="0">
                          <a:solidFill>
                            <a:srgbClr val="FFFFFF"/>
                          </a:solidFill>
                          <a:latin typeface="Noto Sans"/>
                          <a:cs typeface="Noto Sans"/>
                        </a:rPr>
                        <a:t>καθοδηγεί </a:t>
                      </a:r>
                      <a:r>
                        <a:rPr sz="1200" dirty="0">
                          <a:solidFill>
                            <a:srgbClr val="FFFFFF"/>
                          </a:solidFill>
                          <a:latin typeface="Noto Sans"/>
                          <a:cs typeface="Noto Sans"/>
                        </a:rPr>
                        <a:t>τη </a:t>
                      </a:r>
                      <a:r>
                        <a:rPr sz="1200" spc="10" dirty="0">
                          <a:solidFill>
                            <a:srgbClr val="FFFFFF"/>
                          </a:solidFill>
                          <a:latin typeface="Noto Sans"/>
                          <a:cs typeface="Noto Sans"/>
                        </a:rPr>
                        <a:t>συμπεριφορά τους”  </a:t>
                      </a:r>
                      <a:r>
                        <a:rPr sz="1200" b="1" dirty="0">
                          <a:solidFill>
                            <a:srgbClr val="FFFFFF"/>
                          </a:solidFill>
                          <a:latin typeface="Noto Sans"/>
                          <a:cs typeface="Noto Sans"/>
                        </a:rPr>
                        <a:t>(Fan,</a:t>
                      </a:r>
                      <a:r>
                        <a:rPr sz="1200" b="1" spc="-5" dirty="0">
                          <a:solidFill>
                            <a:srgbClr val="FFFFFF"/>
                          </a:solidFill>
                          <a:latin typeface="Noto Sans"/>
                          <a:cs typeface="Noto Sans"/>
                        </a:rPr>
                        <a:t> 2000:4)</a:t>
                      </a:r>
                      <a:endParaRPr sz="1200" dirty="0">
                        <a:latin typeface="Noto Sans"/>
                        <a:cs typeface="Noto Sans"/>
                      </a:endParaRPr>
                    </a:p>
                  </a:txBody>
                  <a:tcPr marL="0" marR="0" marT="123825" marB="0">
                    <a:solidFill>
                      <a:srgbClr val="EB2847"/>
                    </a:solidFill>
                  </a:tcPr>
                </a:tc>
                <a:extLst>
                  <a:ext uri="{0D108BD9-81ED-4DB2-BD59-A6C34878D82A}">
                    <a16:rowId xmlns:a16="http://schemas.microsoft.com/office/drawing/2014/main" val="10001"/>
                  </a:ext>
                </a:extLst>
              </a:tr>
              <a:tr h="1086205">
                <a:tc>
                  <a:txBody>
                    <a:bodyPr/>
                    <a:lstStyle/>
                    <a:p>
                      <a:pPr marL="179705" marR="171450" algn="just">
                        <a:lnSpc>
                          <a:spcPct val="111100"/>
                        </a:lnSpc>
                        <a:spcBef>
                          <a:spcPts val="975"/>
                        </a:spcBef>
                      </a:pPr>
                      <a:r>
                        <a:rPr sz="1200" spc="-5" dirty="0">
                          <a:solidFill>
                            <a:srgbClr val="4A4B4C"/>
                          </a:solidFill>
                          <a:latin typeface="Noto Sans"/>
                          <a:cs typeface="Noto Sans"/>
                        </a:rPr>
                        <a:t>Ο</a:t>
                      </a:r>
                      <a:r>
                        <a:rPr sz="1200" spc="-65" dirty="0">
                          <a:solidFill>
                            <a:srgbClr val="4A4B4C"/>
                          </a:solidFill>
                          <a:latin typeface="Noto Sans"/>
                          <a:cs typeface="Noto Sans"/>
                        </a:rPr>
                        <a:t> </a:t>
                      </a:r>
                      <a:r>
                        <a:rPr sz="1200" spc="-10" dirty="0">
                          <a:solidFill>
                            <a:srgbClr val="4A4B4C"/>
                          </a:solidFill>
                          <a:latin typeface="Noto Sans"/>
                          <a:cs typeface="Noto Sans"/>
                        </a:rPr>
                        <a:t>πολιτισμός</a:t>
                      </a:r>
                      <a:r>
                        <a:rPr sz="1200" spc="-60" dirty="0">
                          <a:solidFill>
                            <a:srgbClr val="4A4B4C"/>
                          </a:solidFill>
                          <a:latin typeface="Noto Sans"/>
                          <a:cs typeface="Noto Sans"/>
                        </a:rPr>
                        <a:t> </a:t>
                      </a:r>
                      <a:r>
                        <a:rPr sz="1200" spc="-15" dirty="0">
                          <a:solidFill>
                            <a:srgbClr val="4A4B4C"/>
                          </a:solidFill>
                          <a:latin typeface="Noto Sans"/>
                          <a:cs typeface="Noto Sans"/>
                        </a:rPr>
                        <a:t>μπορεί</a:t>
                      </a:r>
                      <a:r>
                        <a:rPr sz="1200" spc="-60" dirty="0">
                          <a:solidFill>
                            <a:srgbClr val="4A4B4C"/>
                          </a:solidFill>
                          <a:latin typeface="Noto Sans"/>
                          <a:cs typeface="Noto Sans"/>
                        </a:rPr>
                        <a:t> </a:t>
                      </a:r>
                      <a:r>
                        <a:rPr sz="1200" spc="-10" dirty="0">
                          <a:solidFill>
                            <a:srgbClr val="4A4B4C"/>
                          </a:solidFill>
                          <a:latin typeface="Noto Sans"/>
                          <a:cs typeface="Noto Sans"/>
                        </a:rPr>
                        <a:t>να</a:t>
                      </a:r>
                      <a:r>
                        <a:rPr sz="1200" spc="-60" dirty="0">
                          <a:solidFill>
                            <a:srgbClr val="4A4B4C"/>
                          </a:solidFill>
                          <a:latin typeface="Noto Sans"/>
                          <a:cs typeface="Noto Sans"/>
                        </a:rPr>
                        <a:t> </a:t>
                      </a:r>
                      <a:r>
                        <a:rPr sz="1200" spc="-10" dirty="0" err="1">
                          <a:solidFill>
                            <a:srgbClr val="4A4B4C"/>
                          </a:solidFill>
                          <a:latin typeface="Noto Sans"/>
                          <a:cs typeface="Noto Sans"/>
                        </a:rPr>
                        <a:t>θεωρηθεί</a:t>
                      </a:r>
                      <a:r>
                        <a:rPr lang="el-GR" sz="1200" spc="-10" dirty="0">
                          <a:solidFill>
                            <a:srgbClr val="4A4B4C"/>
                          </a:solidFill>
                          <a:latin typeface="Noto Sans"/>
                          <a:cs typeface="Noto Sans"/>
                        </a:rPr>
                        <a:t> ως </a:t>
                      </a:r>
                      <a:r>
                        <a:rPr sz="1200" spc="-10" dirty="0" err="1">
                          <a:solidFill>
                            <a:srgbClr val="4A4B4C"/>
                          </a:solidFill>
                          <a:latin typeface="Noto Sans"/>
                          <a:cs typeface="Noto Sans"/>
                        </a:rPr>
                        <a:t>μέσο</a:t>
                      </a:r>
                      <a:r>
                        <a:rPr sz="1200" spc="-60" dirty="0">
                          <a:solidFill>
                            <a:srgbClr val="4A4B4C"/>
                          </a:solidFill>
                          <a:latin typeface="Noto Sans"/>
                          <a:cs typeface="Noto Sans"/>
                        </a:rPr>
                        <a:t> </a:t>
                      </a:r>
                      <a:r>
                        <a:rPr sz="1200" spc="-15" dirty="0">
                          <a:solidFill>
                            <a:srgbClr val="4A4B4C"/>
                          </a:solidFill>
                          <a:latin typeface="Noto Sans"/>
                          <a:cs typeface="Noto Sans"/>
                        </a:rPr>
                        <a:t>επικοινωνίας</a:t>
                      </a:r>
                      <a:r>
                        <a:rPr sz="1200" spc="-60" dirty="0">
                          <a:solidFill>
                            <a:srgbClr val="4A4B4C"/>
                          </a:solidFill>
                          <a:latin typeface="Noto Sans"/>
                          <a:cs typeface="Noto Sans"/>
                        </a:rPr>
                        <a:t> </a:t>
                      </a:r>
                      <a:r>
                        <a:rPr sz="1200" spc="-10" dirty="0">
                          <a:solidFill>
                            <a:srgbClr val="4A4B4C"/>
                          </a:solidFill>
                          <a:latin typeface="Noto Sans"/>
                          <a:cs typeface="Noto Sans"/>
                        </a:rPr>
                        <a:t>(Hall,</a:t>
                      </a:r>
                      <a:r>
                        <a:rPr sz="1200" spc="-60" dirty="0">
                          <a:solidFill>
                            <a:srgbClr val="4A4B4C"/>
                          </a:solidFill>
                          <a:latin typeface="Noto Sans"/>
                          <a:cs typeface="Noto Sans"/>
                        </a:rPr>
                        <a:t> </a:t>
                      </a:r>
                      <a:r>
                        <a:rPr sz="1200" spc="-5" dirty="0">
                          <a:solidFill>
                            <a:srgbClr val="4A4B4C"/>
                          </a:solidFill>
                          <a:latin typeface="Noto Sans"/>
                          <a:cs typeface="Noto Sans"/>
                        </a:rPr>
                        <a:t>1959).</a:t>
                      </a:r>
                      <a:r>
                        <a:rPr sz="1200" spc="-60" dirty="0">
                          <a:solidFill>
                            <a:srgbClr val="4A4B4C"/>
                          </a:solidFill>
                          <a:latin typeface="Noto Sans"/>
                          <a:cs typeface="Noto Sans"/>
                        </a:rPr>
                        <a:t> </a:t>
                      </a:r>
                      <a:r>
                        <a:rPr sz="1200" spc="-10" dirty="0">
                          <a:solidFill>
                            <a:srgbClr val="4A4B4C"/>
                          </a:solidFill>
                          <a:latin typeface="Noto Sans"/>
                          <a:cs typeface="Noto Sans"/>
                        </a:rPr>
                        <a:t>Οι</a:t>
                      </a:r>
                      <a:r>
                        <a:rPr sz="1200" spc="-60" dirty="0">
                          <a:solidFill>
                            <a:srgbClr val="4A4B4C"/>
                          </a:solidFill>
                          <a:latin typeface="Noto Sans"/>
                          <a:cs typeface="Noto Sans"/>
                        </a:rPr>
                        <a:t> </a:t>
                      </a:r>
                      <a:r>
                        <a:rPr sz="1200" spc="-10" dirty="0">
                          <a:solidFill>
                            <a:srgbClr val="4A4B4C"/>
                          </a:solidFill>
                          <a:latin typeface="Noto Sans"/>
                          <a:cs typeface="Noto Sans"/>
                        </a:rPr>
                        <a:t>πολιτισμικές  </a:t>
                      </a:r>
                      <a:r>
                        <a:rPr sz="1200" spc="-15" dirty="0">
                          <a:solidFill>
                            <a:srgbClr val="4A4B4C"/>
                          </a:solidFill>
                          <a:latin typeface="Noto Sans"/>
                          <a:cs typeface="Noto Sans"/>
                        </a:rPr>
                        <a:t>διαφορές μπορεί </a:t>
                      </a:r>
                      <a:r>
                        <a:rPr sz="1200" spc="-10" dirty="0">
                          <a:solidFill>
                            <a:srgbClr val="4A4B4C"/>
                          </a:solidFill>
                          <a:latin typeface="Noto Sans"/>
                          <a:cs typeface="Noto Sans"/>
                        </a:rPr>
                        <a:t>να </a:t>
                      </a:r>
                      <a:r>
                        <a:rPr sz="1200" spc="-15" dirty="0">
                          <a:solidFill>
                            <a:srgbClr val="4A4B4C"/>
                          </a:solidFill>
                          <a:latin typeface="Noto Sans"/>
                          <a:cs typeface="Noto Sans"/>
                        </a:rPr>
                        <a:t>επηρεάσουν </a:t>
                      </a:r>
                      <a:r>
                        <a:rPr sz="1200" spc="-10" dirty="0">
                          <a:solidFill>
                            <a:srgbClr val="4A4B4C"/>
                          </a:solidFill>
                          <a:latin typeface="Noto Sans"/>
                          <a:cs typeface="Noto Sans"/>
                        </a:rPr>
                        <a:t>τη </a:t>
                      </a:r>
                      <a:r>
                        <a:rPr sz="1200" spc="-15" dirty="0">
                          <a:solidFill>
                            <a:srgbClr val="4A4B4C"/>
                          </a:solidFill>
                          <a:latin typeface="Noto Sans"/>
                          <a:cs typeface="Noto Sans"/>
                        </a:rPr>
                        <a:t>διαπολιτισμική επικοινωνιακή </a:t>
                      </a:r>
                      <a:r>
                        <a:rPr sz="1200" spc="-20" dirty="0">
                          <a:solidFill>
                            <a:srgbClr val="4A4B4C"/>
                          </a:solidFill>
                          <a:latin typeface="Noto Sans"/>
                          <a:cs typeface="Noto Sans"/>
                        </a:rPr>
                        <a:t>διαδικασία  </a:t>
                      </a:r>
                      <a:r>
                        <a:rPr sz="1200" spc="-15" dirty="0">
                          <a:solidFill>
                            <a:srgbClr val="4A4B4C"/>
                          </a:solidFill>
                          <a:latin typeface="Noto Sans"/>
                          <a:cs typeface="Noto Sans"/>
                        </a:rPr>
                        <a:t>και μπορεί </a:t>
                      </a:r>
                      <a:r>
                        <a:rPr sz="1200" spc="-10" dirty="0">
                          <a:solidFill>
                            <a:srgbClr val="4A4B4C"/>
                          </a:solidFill>
                          <a:latin typeface="Noto Sans"/>
                          <a:cs typeface="Noto Sans"/>
                        </a:rPr>
                        <a:t>να οδηγήσουν σε </a:t>
                      </a:r>
                      <a:r>
                        <a:rPr sz="1200" spc="-15" dirty="0">
                          <a:solidFill>
                            <a:srgbClr val="4A4B4C"/>
                          </a:solidFill>
                          <a:latin typeface="Noto Sans"/>
                          <a:cs typeface="Noto Sans"/>
                        </a:rPr>
                        <a:t>εσφαλμένη </a:t>
                      </a:r>
                      <a:r>
                        <a:rPr sz="1200" spc="-10" dirty="0">
                          <a:solidFill>
                            <a:srgbClr val="4A4B4C"/>
                          </a:solidFill>
                          <a:latin typeface="Noto Sans"/>
                          <a:cs typeface="Noto Sans"/>
                        </a:rPr>
                        <a:t>αντίληψη, παρερμηνεία </a:t>
                      </a:r>
                      <a:r>
                        <a:rPr sz="1200" spc="-15" dirty="0">
                          <a:solidFill>
                            <a:srgbClr val="4A4B4C"/>
                          </a:solidFill>
                          <a:latin typeface="Noto Sans"/>
                          <a:cs typeface="Noto Sans"/>
                        </a:rPr>
                        <a:t>και </a:t>
                      </a:r>
                      <a:r>
                        <a:rPr sz="1200" spc="-10" dirty="0">
                          <a:solidFill>
                            <a:srgbClr val="4A4B4C"/>
                          </a:solidFill>
                          <a:latin typeface="Noto Sans"/>
                          <a:cs typeface="Noto Sans"/>
                        </a:rPr>
                        <a:t>παρεξήγηση  </a:t>
                      </a:r>
                      <a:r>
                        <a:rPr sz="1200" b="1" spc="-10" dirty="0">
                          <a:solidFill>
                            <a:srgbClr val="4A4B4C"/>
                          </a:solidFill>
                          <a:latin typeface="Noto Sans"/>
                          <a:cs typeface="Noto Sans"/>
                        </a:rPr>
                        <a:t>(Boyacigiller </a:t>
                      </a:r>
                      <a:r>
                        <a:rPr sz="1200" b="1" dirty="0">
                          <a:solidFill>
                            <a:srgbClr val="4A4B4C"/>
                          </a:solidFill>
                          <a:latin typeface="Noto Sans"/>
                          <a:cs typeface="Noto Sans"/>
                        </a:rPr>
                        <a:t>et al.</a:t>
                      </a:r>
                      <a:r>
                        <a:rPr sz="1200" b="1" spc="5" dirty="0">
                          <a:solidFill>
                            <a:srgbClr val="4A4B4C"/>
                          </a:solidFill>
                          <a:latin typeface="Noto Sans"/>
                          <a:cs typeface="Noto Sans"/>
                        </a:rPr>
                        <a:t> </a:t>
                      </a:r>
                      <a:r>
                        <a:rPr sz="1200" b="1" spc="-5" dirty="0">
                          <a:solidFill>
                            <a:srgbClr val="4A4B4C"/>
                          </a:solidFill>
                          <a:latin typeface="Noto Sans"/>
                          <a:cs typeface="Noto Sans"/>
                        </a:rPr>
                        <a:t>2003)</a:t>
                      </a:r>
                      <a:endParaRPr sz="1200" dirty="0">
                        <a:latin typeface="Noto Sans"/>
                        <a:cs typeface="Noto Sans"/>
                      </a:endParaRPr>
                    </a:p>
                  </a:txBody>
                  <a:tcPr marL="0" marR="0" marT="123825" marB="0">
                    <a:solidFill>
                      <a:srgbClr val="FAEF61"/>
                    </a:solidFill>
                  </a:tcPr>
                </a:tc>
                <a:extLst>
                  <a:ext uri="{0D108BD9-81ED-4DB2-BD59-A6C34878D82A}">
                    <a16:rowId xmlns:a16="http://schemas.microsoft.com/office/drawing/2014/main" val="10002"/>
                  </a:ext>
                </a:extLst>
              </a:tr>
            </a:tbl>
          </a:graphicData>
        </a:graphic>
      </p:graphicFrame>
      <p:sp>
        <p:nvSpPr>
          <p:cNvPr id="6" name="object 6"/>
          <p:cNvSpPr txBox="1"/>
          <p:nvPr/>
        </p:nvSpPr>
        <p:spPr>
          <a:xfrm>
            <a:off x="707299" y="6677952"/>
            <a:ext cx="5394325" cy="360680"/>
          </a:xfrm>
          <a:prstGeom prst="rect">
            <a:avLst/>
          </a:prstGeom>
        </p:spPr>
        <p:txBody>
          <a:bodyPr vert="horz" wrap="square" lIns="0" tIns="12700" rIns="0" bIns="0" rtlCol="0">
            <a:spAutoFit/>
          </a:bodyPr>
          <a:lstStyle/>
          <a:p>
            <a:pPr marL="12700">
              <a:lnSpc>
                <a:spcPct val="100000"/>
              </a:lnSpc>
              <a:spcBef>
                <a:spcPts val="100"/>
              </a:spcBef>
            </a:pPr>
            <a:r>
              <a:rPr sz="2200" b="1" spc="125" dirty="0">
                <a:solidFill>
                  <a:srgbClr val="4A4B4C"/>
                </a:solidFill>
                <a:latin typeface="Arial"/>
                <a:cs typeface="Arial"/>
              </a:rPr>
              <a:t>Διαπολιτισμική </a:t>
            </a:r>
            <a:r>
              <a:rPr sz="2200" b="1" spc="95" dirty="0">
                <a:solidFill>
                  <a:srgbClr val="4A4B4C"/>
                </a:solidFill>
                <a:latin typeface="Arial"/>
                <a:cs typeface="Arial"/>
              </a:rPr>
              <a:t>Επικοινωνία:</a:t>
            </a:r>
            <a:r>
              <a:rPr sz="2200" b="1" spc="90" dirty="0">
                <a:solidFill>
                  <a:srgbClr val="4A4B4C"/>
                </a:solidFill>
                <a:latin typeface="Arial"/>
                <a:cs typeface="Arial"/>
              </a:rPr>
              <a:t> </a:t>
            </a:r>
            <a:r>
              <a:rPr sz="2200" b="1" spc="165" dirty="0">
                <a:solidFill>
                  <a:srgbClr val="4A4B4C"/>
                </a:solidFill>
                <a:latin typeface="Arial"/>
                <a:cs typeface="Arial"/>
              </a:rPr>
              <a:t>Στόχοι</a:t>
            </a:r>
            <a:endParaRPr sz="2200">
              <a:latin typeface="Arial"/>
              <a:cs typeface="Arial"/>
            </a:endParaRPr>
          </a:p>
        </p:txBody>
      </p:sp>
      <p:graphicFrame>
        <p:nvGraphicFramePr>
          <p:cNvPr id="7" name="object 7"/>
          <p:cNvGraphicFramePr>
            <a:graphicFrameLocks noGrp="1"/>
          </p:cNvGraphicFramePr>
          <p:nvPr>
            <p:extLst>
              <p:ext uri="{D42A27DB-BD31-4B8C-83A1-F6EECF244321}">
                <p14:modId xmlns:p14="http://schemas.microsoft.com/office/powerpoint/2010/main" val="3877199768"/>
              </p:ext>
            </p:extLst>
          </p:nvPr>
        </p:nvGraphicFramePr>
        <p:xfrm>
          <a:off x="719999" y="7427252"/>
          <a:ext cx="6120129" cy="2109629"/>
        </p:xfrm>
        <a:graphic>
          <a:graphicData uri="http://schemas.openxmlformats.org/drawingml/2006/table">
            <a:tbl>
              <a:tblPr firstRow="1" bandRow="1">
                <a:tableStyleId>{2D5ABB26-0587-4C30-8999-92F81FD0307C}</a:tableStyleId>
              </a:tblPr>
              <a:tblGrid>
                <a:gridCol w="492759">
                  <a:extLst>
                    <a:ext uri="{9D8B030D-6E8A-4147-A177-3AD203B41FA5}">
                      <a16:colId xmlns:a16="http://schemas.microsoft.com/office/drawing/2014/main" val="20000"/>
                    </a:ext>
                  </a:extLst>
                </a:gridCol>
                <a:gridCol w="5627370">
                  <a:extLst>
                    <a:ext uri="{9D8B030D-6E8A-4147-A177-3AD203B41FA5}">
                      <a16:colId xmlns:a16="http://schemas.microsoft.com/office/drawing/2014/main" val="20001"/>
                    </a:ext>
                  </a:extLst>
                </a:gridCol>
              </a:tblGrid>
              <a:tr h="476618">
                <a:tc>
                  <a:txBody>
                    <a:bodyPr/>
                    <a:lstStyle/>
                    <a:p>
                      <a:pPr marR="63500" algn="r">
                        <a:lnSpc>
                          <a:spcPct val="100000"/>
                        </a:lnSpc>
                        <a:spcBef>
                          <a:spcPts val="1135"/>
                        </a:spcBef>
                      </a:pPr>
                      <a:r>
                        <a:rPr sz="1200" b="1" spc="10" dirty="0">
                          <a:solidFill>
                            <a:srgbClr val="4A4B4C"/>
                          </a:solidFill>
                          <a:latin typeface="Noto Sans"/>
                          <a:cs typeface="Noto Sans"/>
                        </a:rPr>
                        <a:t>01.</a:t>
                      </a:r>
                      <a:endParaRPr sz="1200">
                        <a:latin typeface="Noto Sans"/>
                        <a:cs typeface="Noto Sans"/>
                      </a:endParaRPr>
                    </a:p>
                  </a:txBody>
                  <a:tcPr marL="0" marR="0" marT="144145" marB="0">
                    <a:lnT w="76200">
                      <a:solidFill>
                        <a:srgbClr val="FFFFFF"/>
                      </a:solidFill>
                      <a:prstDash val="solid"/>
                    </a:lnT>
                    <a:lnB w="76200">
                      <a:solidFill>
                        <a:srgbClr val="FFFFFF"/>
                      </a:solidFill>
                      <a:prstDash val="solid"/>
                    </a:lnB>
                    <a:solidFill>
                      <a:srgbClr val="E7E7E5"/>
                    </a:solidFill>
                  </a:tcPr>
                </a:tc>
                <a:tc>
                  <a:txBody>
                    <a:bodyPr/>
                    <a:lstStyle/>
                    <a:p>
                      <a:pPr marL="71120">
                        <a:lnSpc>
                          <a:spcPct val="100000"/>
                        </a:lnSpc>
                        <a:spcBef>
                          <a:spcPts val="1135"/>
                        </a:spcBef>
                      </a:pPr>
                      <a:r>
                        <a:rPr sz="1200" b="1" spc="5" dirty="0">
                          <a:solidFill>
                            <a:srgbClr val="4A4B4C"/>
                          </a:solidFill>
                          <a:latin typeface="Noto Sans"/>
                          <a:cs typeface="Noto Sans"/>
                        </a:rPr>
                        <a:t>Καθιέρωση της βάσης της διαπολιτισμικής</a:t>
                      </a:r>
                      <a:r>
                        <a:rPr sz="1200" b="1" spc="80" dirty="0">
                          <a:solidFill>
                            <a:srgbClr val="4A4B4C"/>
                          </a:solidFill>
                          <a:latin typeface="Noto Sans"/>
                          <a:cs typeface="Noto Sans"/>
                        </a:rPr>
                        <a:t> </a:t>
                      </a:r>
                      <a:r>
                        <a:rPr sz="1200" b="1" spc="10" dirty="0">
                          <a:solidFill>
                            <a:srgbClr val="4A4B4C"/>
                          </a:solidFill>
                          <a:latin typeface="Noto Sans"/>
                          <a:cs typeface="Noto Sans"/>
                        </a:rPr>
                        <a:t>ανταλλαγής</a:t>
                      </a:r>
                      <a:endParaRPr sz="1200">
                        <a:latin typeface="Noto Sans"/>
                        <a:cs typeface="Noto Sans"/>
                      </a:endParaRPr>
                    </a:p>
                  </a:txBody>
                  <a:tcPr marL="0" marR="0" marT="144145" marB="0">
                    <a:lnT w="76200">
                      <a:solidFill>
                        <a:srgbClr val="FFFFFF"/>
                      </a:solidFill>
                      <a:prstDash val="solid"/>
                    </a:lnT>
                    <a:lnB w="76200">
                      <a:solidFill>
                        <a:srgbClr val="FFFFFF"/>
                      </a:solidFill>
                      <a:prstDash val="solid"/>
                    </a:lnB>
                    <a:solidFill>
                      <a:srgbClr val="E7E7E5"/>
                    </a:solidFill>
                  </a:tcPr>
                </a:tc>
                <a:extLst>
                  <a:ext uri="{0D108BD9-81ED-4DB2-BD59-A6C34878D82A}">
                    <a16:rowId xmlns:a16="http://schemas.microsoft.com/office/drawing/2014/main" val="10000"/>
                  </a:ext>
                </a:extLst>
              </a:tr>
              <a:tr h="476605">
                <a:tc>
                  <a:txBody>
                    <a:bodyPr/>
                    <a:lstStyle/>
                    <a:p>
                      <a:pPr marR="63500" algn="r">
                        <a:lnSpc>
                          <a:spcPct val="100000"/>
                        </a:lnSpc>
                        <a:spcBef>
                          <a:spcPts val="1135"/>
                        </a:spcBef>
                      </a:pPr>
                      <a:r>
                        <a:rPr sz="1200" b="1" spc="10" dirty="0">
                          <a:solidFill>
                            <a:srgbClr val="FFFFFF"/>
                          </a:solidFill>
                          <a:latin typeface="Noto Sans"/>
                          <a:cs typeface="Noto Sans"/>
                        </a:rPr>
                        <a:t>02.</a:t>
                      </a:r>
                      <a:endParaRPr sz="1200">
                        <a:latin typeface="Noto Sans"/>
                        <a:cs typeface="Noto Sans"/>
                      </a:endParaRPr>
                    </a:p>
                  </a:txBody>
                  <a:tcPr marL="0" marR="0" marT="144145" marB="0">
                    <a:lnT w="76200">
                      <a:solidFill>
                        <a:srgbClr val="FFFFFF"/>
                      </a:solidFill>
                      <a:prstDash val="solid"/>
                    </a:lnT>
                    <a:lnB w="76200">
                      <a:solidFill>
                        <a:srgbClr val="FFFFFF"/>
                      </a:solidFill>
                      <a:prstDash val="solid"/>
                    </a:lnB>
                    <a:solidFill>
                      <a:srgbClr val="B6B4B4"/>
                    </a:solidFill>
                  </a:tcPr>
                </a:tc>
                <a:tc>
                  <a:txBody>
                    <a:bodyPr/>
                    <a:lstStyle/>
                    <a:p>
                      <a:pPr marL="71120">
                        <a:lnSpc>
                          <a:spcPct val="100000"/>
                        </a:lnSpc>
                        <a:spcBef>
                          <a:spcPts val="1135"/>
                        </a:spcBef>
                      </a:pPr>
                      <a:r>
                        <a:rPr lang="el-GR" sz="1200" b="1" dirty="0" err="1">
                          <a:solidFill>
                            <a:srgbClr val="FFFFFF"/>
                          </a:solidFill>
                          <a:latin typeface="Noto Sans"/>
                          <a:cs typeface="Noto Sans"/>
                        </a:rPr>
                        <a:t>Εγ</a:t>
                      </a:r>
                      <a:r>
                        <a:rPr sz="1200" b="1" dirty="0">
                          <a:solidFill>
                            <a:srgbClr val="FFFFFF"/>
                          </a:solidFill>
                          <a:latin typeface="Noto Sans"/>
                          <a:cs typeface="Noto Sans"/>
                        </a:rPr>
                        <a:t>κα</a:t>
                      </a:r>
                      <a:r>
                        <a:rPr sz="1200" b="1" dirty="0" err="1">
                          <a:solidFill>
                            <a:srgbClr val="FFFFFF"/>
                          </a:solidFill>
                          <a:latin typeface="Noto Sans"/>
                          <a:cs typeface="Noto Sans"/>
                        </a:rPr>
                        <a:t>τάλειψη</a:t>
                      </a:r>
                      <a:r>
                        <a:rPr sz="1200" b="1" dirty="0">
                          <a:solidFill>
                            <a:srgbClr val="FFFFFF"/>
                          </a:solidFill>
                          <a:latin typeface="Noto Sans"/>
                          <a:cs typeface="Noto Sans"/>
                        </a:rPr>
                        <a:t> </a:t>
                      </a:r>
                      <a:r>
                        <a:rPr sz="1200" b="1" spc="5" dirty="0">
                          <a:solidFill>
                            <a:srgbClr val="FFFFFF"/>
                          </a:solidFill>
                          <a:latin typeface="Noto Sans"/>
                          <a:cs typeface="Noto Sans"/>
                        </a:rPr>
                        <a:t>πολιτισ</a:t>
                      </a:r>
                      <a:r>
                        <a:rPr lang="el-GR" sz="1200" b="1" spc="5" dirty="0">
                          <a:solidFill>
                            <a:srgbClr val="FFFFFF"/>
                          </a:solidFill>
                          <a:latin typeface="Noto Sans"/>
                          <a:cs typeface="Noto Sans"/>
                        </a:rPr>
                        <a:t>μ</a:t>
                      </a:r>
                      <a:r>
                        <a:rPr sz="1200" b="1" spc="5" dirty="0" err="1">
                          <a:solidFill>
                            <a:srgbClr val="FFFFFF"/>
                          </a:solidFill>
                          <a:latin typeface="Noto Sans"/>
                          <a:cs typeface="Noto Sans"/>
                        </a:rPr>
                        <a:t>ικών</a:t>
                      </a:r>
                      <a:r>
                        <a:rPr sz="1200" b="1" spc="35" dirty="0">
                          <a:solidFill>
                            <a:srgbClr val="FFFFFF"/>
                          </a:solidFill>
                          <a:latin typeface="Noto Sans"/>
                          <a:cs typeface="Noto Sans"/>
                        </a:rPr>
                        <a:t> </a:t>
                      </a:r>
                      <a:r>
                        <a:rPr sz="1200" b="1" spc="10" dirty="0">
                          <a:solidFill>
                            <a:srgbClr val="FFFFFF"/>
                          </a:solidFill>
                          <a:latin typeface="Noto Sans"/>
                          <a:cs typeface="Noto Sans"/>
                        </a:rPr>
                        <a:t>στερεοτύπων</a:t>
                      </a:r>
                      <a:endParaRPr sz="1200" dirty="0">
                        <a:latin typeface="Noto Sans"/>
                        <a:cs typeface="Noto Sans"/>
                      </a:endParaRPr>
                    </a:p>
                  </a:txBody>
                  <a:tcPr marL="0" marR="0" marT="144145" marB="0">
                    <a:lnT w="76200">
                      <a:solidFill>
                        <a:srgbClr val="FFFFFF"/>
                      </a:solidFill>
                      <a:prstDash val="solid"/>
                    </a:lnT>
                    <a:lnB w="76200">
                      <a:solidFill>
                        <a:srgbClr val="FFFFFF"/>
                      </a:solidFill>
                      <a:prstDash val="solid"/>
                    </a:lnB>
                    <a:solidFill>
                      <a:srgbClr val="B6B4B4"/>
                    </a:solidFill>
                  </a:tcPr>
                </a:tc>
                <a:extLst>
                  <a:ext uri="{0D108BD9-81ED-4DB2-BD59-A6C34878D82A}">
                    <a16:rowId xmlns:a16="http://schemas.microsoft.com/office/drawing/2014/main" val="10001"/>
                  </a:ext>
                </a:extLst>
              </a:tr>
              <a:tr h="476605">
                <a:tc>
                  <a:txBody>
                    <a:bodyPr/>
                    <a:lstStyle/>
                    <a:p>
                      <a:pPr marR="63500" algn="r">
                        <a:lnSpc>
                          <a:spcPct val="100000"/>
                        </a:lnSpc>
                        <a:spcBef>
                          <a:spcPts val="1135"/>
                        </a:spcBef>
                      </a:pPr>
                      <a:r>
                        <a:rPr sz="1200" b="1" spc="10" dirty="0">
                          <a:solidFill>
                            <a:srgbClr val="FFFFFF"/>
                          </a:solidFill>
                          <a:latin typeface="Noto Sans"/>
                          <a:cs typeface="Noto Sans"/>
                        </a:rPr>
                        <a:t>03.</a:t>
                      </a:r>
                      <a:endParaRPr sz="1200">
                        <a:latin typeface="Noto Sans"/>
                        <a:cs typeface="Noto Sans"/>
                      </a:endParaRPr>
                    </a:p>
                  </a:txBody>
                  <a:tcPr marL="0" marR="0" marT="144145" marB="0">
                    <a:lnT w="76200">
                      <a:solidFill>
                        <a:srgbClr val="FFFFFF"/>
                      </a:solidFill>
                      <a:prstDash val="solid"/>
                    </a:lnT>
                    <a:lnB w="76200">
                      <a:solidFill>
                        <a:srgbClr val="FFFFFF"/>
                      </a:solidFill>
                      <a:prstDash val="solid"/>
                    </a:lnB>
                    <a:solidFill>
                      <a:srgbClr val="7F8080"/>
                    </a:solidFill>
                  </a:tcPr>
                </a:tc>
                <a:tc>
                  <a:txBody>
                    <a:bodyPr/>
                    <a:lstStyle/>
                    <a:p>
                      <a:pPr marL="71120">
                        <a:lnSpc>
                          <a:spcPct val="100000"/>
                        </a:lnSpc>
                        <a:spcBef>
                          <a:spcPts val="1135"/>
                        </a:spcBef>
                      </a:pPr>
                      <a:r>
                        <a:rPr sz="1200" b="1" spc="5" dirty="0" err="1">
                          <a:solidFill>
                            <a:srgbClr val="FFFFFF"/>
                          </a:solidFill>
                          <a:latin typeface="Noto Sans"/>
                          <a:cs typeface="Noto Sans"/>
                        </a:rPr>
                        <a:t>Αν</a:t>
                      </a:r>
                      <a:r>
                        <a:rPr sz="1200" b="1" spc="5" dirty="0">
                          <a:solidFill>
                            <a:srgbClr val="FFFFFF"/>
                          </a:solidFill>
                          <a:latin typeface="Noto Sans"/>
                          <a:cs typeface="Noto Sans"/>
                        </a:rPr>
                        <a:t>αζ</a:t>
                      </a:r>
                      <a:r>
                        <a:rPr lang="el-GR" sz="1200" b="1" spc="5" dirty="0" err="1">
                          <a:solidFill>
                            <a:srgbClr val="FFFFFF"/>
                          </a:solidFill>
                          <a:latin typeface="Noto Sans"/>
                          <a:cs typeface="Noto Sans"/>
                        </a:rPr>
                        <a:t>ήτηση</a:t>
                      </a:r>
                      <a:r>
                        <a:rPr sz="1200" b="1" spc="5" dirty="0">
                          <a:solidFill>
                            <a:srgbClr val="FFFFFF"/>
                          </a:solidFill>
                          <a:latin typeface="Noto Sans"/>
                          <a:cs typeface="Noto Sans"/>
                        </a:rPr>
                        <a:t> την αρχή της Διαπολιτισμικής</a:t>
                      </a:r>
                      <a:r>
                        <a:rPr sz="1200" b="1" spc="85" dirty="0">
                          <a:solidFill>
                            <a:srgbClr val="FFFFFF"/>
                          </a:solidFill>
                          <a:latin typeface="Noto Sans"/>
                          <a:cs typeface="Noto Sans"/>
                        </a:rPr>
                        <a:t> </a:t>
                      </a:r>
                      <a:r>
                        <a:rPr sz="1200" b="1" spc="10" dirty="0">
                          <a:solidFill>
                            <a:srgbClr val="FFFFFF"/>
                          </a:solidFill>
                          <a:latin typeface="Noto Sans"/>
                          <a:cs typeface="Noto Sans"/>
                        </a:rPr>
                        <a:t>Διαπραγμάτευσης</a:t>
                      </a:r>
                      <a:endParaRPr sz="1200" dirty="0">
                        <a:latin typeface="Noto Sans"/>
                        <a:cs typeface="Noto Sans"/>
                      </a:endParaRPr>
                    </a:p>
                  </a:txBody>
                  <a:tcPr marL="0" marR="0" marT="144145" marB="0">
                    <a:lnT w="76200">
                      <a:solidFill>
                        <a:srgbClr val="FFFFFF"/>
                      </a:solidFill>
                      <a:prstDash val="solid"/>
                    </a:lnT>
                    <a:lnB w="76200">
                      <a:solidFill>
                        <a:srgbClr val="FFFFFF"/>
                      </a:solidFill>
                      <a:prstDash val="solid"/>
                    </a:lnB>
                    <a:solidFill>
                      <a:srgbClr val="7F8080"/>
                    </a:solidFill>
                  </a:tcPr>
                </a:tc>
                <a:extLst>
                  <a:ext uri="{0D108BD9-81ED-4DB2-BD59-A6C34878D82A}">
                    <a16:rowId xmlns:a16="http://schemas.microsoft.com/office/drawing/2014/main" val="10002"/>
                  </a:ext>
                </a:extLst>
              </a:tr>
              <a:tr h="679801">
                <a:tc>
                  <a:txBody>
                    <a:bodyPr/>
                    <a:lstStyle/>
                    <a:p>
                      <a:pPr>
                        <a:lnSpc>
                          <a:spcPct val="100000"/>
                        </a:lnSpc>
                        <a:spcBef>
                          <a:spcPts val="35"/>
                        </a:spcBef>
                      </a:pPr>
                      <a:endParaRPr sz="1650">
                        <a:latin typeface="Times New Roman"/>
                        <a:cs typeface="Times New Roman"/>
                      </a:endParaRPr>
                    </a:p>
                    <a:p>
                      <a:pPr marR="63500" algn="r">
                        <a:lnSpc>
                          <a:spcPct val="100000"/>
                        </a:lnSpc>
                      </a:pPr>
                      <a:r>
                        <a:rPr sz="1200" b="1" spc="10" dirty="0">
                          <a:solidFill>
                            <a:srgbClr val="FFFFFF"/>
                          </a:solidFill>
                          <a:latin typeface="Noto Sans"/>
                          <a:cs typeface="Noto Sans"/>
                        </a:rPr>
                        <a:t>04.</a:t>
                      </a:r>
                      <a:endParaRPr sz="1200">
                        <a:latin typeface="Noto Sans"/>
                        <a:cs typeface="Noto Sans"/>
                      </a:endParaRPr>
                    </a:p>
                  </a:txBody>
                  <a:tcPr marL="0" marR="0" marT="4445" marB="0">
                    <a:lnT w="76200">
                      <a:solidFill>
                        <a:srgbClr val="FFFFFF"/>
                      </a:solidFill>
                      <a:prstDash val="solid"/>
                    </a:lnT>
                    <a:lnB w="76200">
                      <a:solidFill>
                        <a:srgbClr val="FFFFFF"/>
                      </a:solidFill>
                      <a:prstDash val="solid"/>
                    </a:lnB>
                    <a:solidFill>
                      <a:srgbClr val="4A4B4C"/>
                    </a:solidFill>
                  </a:tcPr>
                </a:tc>
                <a:tc>
                  <a:txBody>
                    <a:bodyPr/>
                    <a:lstStyle/>
                    <a:p>
                      <a:pPr marL="71120" marR="63500">
                        <a:lnSpc>
                          <a:spcPct val="111100"/>
                        </a:lnSpc>
                        <a:spcBef>
                          <a:spcPts val="975"/>
                        </a:spcBef>
                      </a:pPr>
                      <a:r>
                        <a:rPr lang="el-GR" sz="1200" b="1" spc="-25" dirty="0">
                          <a:solidFill>
                            <a:srgbClr val="FFFFFF"/>
                          </a:solidFill>
                          <a:latin typeface="Noto Sans"/>
                          <a:cs typeface="Noto Sans"/>
                        </a:rPr>
                        <a:t>Γνώση της προσωπικής κουλτούρας καθώς και </a:t>
                      </a:r>
                      <a:r>
                        <a:rPr sz="1200" b="1" spc="-105" dirty="0">
                          <a:solidFill>
                            <a:srgbClr val="FFFFFF"/>
                          </a:solidFill>
                          <a:latin typeface="Noto Sans"/>
                          <a:cs typeface="Noto Sans"/>
                        </a:rPr>
                        <a:t> </a:t>
                      </a:r>
                      <a:r>
                        <a:rPr sz="1200" b="1" spc="-15" dirty="0">
                          <a:solidFill>
                            <a:srgbClr val="FFFFFF"/>
                          </a:solidFill>
                          <a:latin typeface="Noto Sans"/>
                          <a:cs typeface="Noto Sans"/>
                        </a:rPr>
                        <a:t>άλλων</a:t>
                      </a:r>
                      <a:r>
                        <a:rPr sz="1200" b="1" spc="-100" dirty="0">
                          <a:solidFill>
                            <a:srgbClr val="FFFFFF"/>
                          </a:solidFill>
                          <a:latin typeface="Noto Sans"/>
                          <a:cs typeface="Noto Sans"/>
                        </a:rPr>
                        <a:t> </a:t>
                      </a:r>
                      <a:r>
                        <a:rPr sz="1200" b="1" spc="-15" dirty="0">
                          <a:solidFill>
                            <a:srgbClr val="FFFFFF"/>
                          </a:solidFill>
                          <a:latin typeface="Noto Sans"/>
                          <a:cs typeface="Noto Sans"/>
                        </a:rPr>
                        <a:t>πολιτισμών/</a:t>
                      </a:r>
                      <a:r>
                        <a:rPr sz="1200" b="1" spc="-15" dirty="0" err="1">
                          <a:solidFill>
                            <a:srgbClr val="FFFFFF"/>
                          </a:solidFill>
                          <a:latin typeface="Noto Sans"/>
                          <a:cs typeface="Noto Sans"/>
                        </a:rPr>
                        <a:t>εξοικε</a:t>
                      </a:r>
                      <a:r>
                        <a:rPr lang="el-GR" sz="1200" b="1" spc="-15" dirty="0">
                          <a:solidFill>
                            <a:srgbClr val="FFFFFF"/>
                          </a:solidFill>
                          <a:latin typeface="Noto Sans"/>
                          <a:cs typeface="Noto Sans"/>
                        </a:rPr>
                        <a:t>ίωση</a:t>
                      </a:r>
                      <a:r>
                        <a:rPr sz="1200" b="1" spc="-105" dirty="0">
                          <a:solidFill>
                            <a:srgbClr val="FFFFFF"/>
                          </a:solidFill>
                          <a:latin typeface="Noto Sans"/>
                          <a:cs typeface="Noto Sans"/>
                        </a:rPr>
                        <a:t> </a:t>
                      </a:r>
                      <a:r>
                        <a:rPr sz="1200" b="1" spc="-10" dirty="0">
                          <a:solidFill>
                            <a:srgbClr val="FFFFFF"/>
                          </a:solidFill>
                          <a:latin typeface="Noto Sans"/>
                          <a:cs typeface="Noto Sans"/>
                        </a:rPr>
                        <a:t>με</a:t>
                      </a:r>
                      <a:r>
                        <a:rPr sz="1200" b="1" spc="-100" dirty="0">
                          <a:solidFill>
                            <a:srgbClr val="FFFFFF"/>
                          </a:solidFill>
                          <a:latin typeface="Noto Sans"/>
                          <a:cs typeface="Noto Sans"/>
                        </a:rPr>
                        <a:t> </a:t>
                      </a:r>
                      <a:r>
                        <a:rPr sz="1200" b="1" spc="-15" dirty="0">
                          <a:solidFill>
                            <a:srgbClr val="FFFFFF"/>
                          </a:solidFill>
                          <a:latin typeface="Noto Sans"/>
                          <a:cs typeface="Noto Sans"/>
                        </a:rPr>
                        <a:t>άλλους</a:t>
                      </a:r>
                      <a:r>
                        <a:rPr sz="1200" b="1" spc="-105" dirty="0">
                          <a:solidFill>
                            <a:srgbClr val="FFFFFF"/>
                          </a:solidFill>
                          <a:latin typeface="Noto Sans"/>
                          <a:cs typeface="Noto Sans"/>
                        </a:rPr>
                        <a:t> </a:t>
                      </a:r>
                      <a:r>
                        <a:rPr sz="1200" b="1" spc="-15" dirty="0">
                          <a:solidFill>
                            <a:srgbClr val="FFFFFF"/>
                          </a:solidFill>
                          <a:latin typeface="Noto Sans"/>
                          <a:cs typeface="Noto Sans"/>
                        </a:rPr>
                        <a:t>πολιτισμούς</a:t>
                      </a:r>
                      <a:endParaRPr sz="1200" dirty="0">
                        <a:latin typeface="Noto Sans"/>
                        <a:cs typeface="Noto Sans"/>
                      </a:endParaRPr>
                    </a:p>
                  </a:txBody>
                  <a:tcPr marL="0" marR="0" marT="123825" marB="0">
                    <a:lnT w="76200">
                      <a:solidFill>
                        <a:srgbClr val="FFFFFF"/>
                      </a:solidFill>
                      <a:prstDash val="solid"/>
                    </a:lnT>
                    <a:lnB w="76200">
                      <a:solidFill>
                        <a:srgbClr val="FFFFFF"/>
                      </a:solidFill>
                      <a:prstDash val="solid"/>
                    </a:lnB>
                    <a:solidFill>
                      <a:srgbClr val="4A4B4C"/>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4270375" cy="665480"/>
          </a:xfrm>
          <a:prstGeom prst="rect">
            <a:avLst/>
          </a:prstGeom>
        </p:spPr>
        <p:txBody>
          <a:bodyPr vert="horz" wrap="square" lIns="0" tIns="48260" rIns="0" bIns="0" rtlCol="0">
            <a:spAutoFit/>
          </a:bodyPr>
          <a:lstStyle/>
          <a:p>
            <a:pPr marL="12700" marR="5080">
              <a:lnSpc>
                <a:spcPts val="2400"/>
              </a:lnSpc>
              <a:spcBef>
                <a:spcPts val="380"/>
              </a:spcBef>
            </a:pPr>
            <a:r>
              <a:rPr sz="2200" b="1" spc="125" dirty="0">
                <a:solidFill>
                  <a:srgbClr val="4A4B4C"/>
                </a:solidFill>
                <a:latin typeface="Arial"/>
                <a:cs typeface="Arial"/>
              </a:rPr>
              <a:t>Διαπολιτισμική</a:t>
            </a:r>
            <a:r>
              <a:rPr sz="2200" b="1" spc="80" dirty="0">
                <a:solidFill>
                  <a:srgbClr val="4A4B4C"/>
                </a:solidFill>
                <a:latin typeface="Arial"/>
                <a:cs typeface="Arial"/>
              </a:rPr>
              <a:t> </a:t>
            </a:r>
            <a:r>
              <a:rPr sz="2200" b="1" spc="110" dirty="0">
                <a:solidFill>
                  <a:srgbClr val="4A4B4C"/>
                </a:solidFill>
                <a:latin typeface="Arial"/>
                <a:cs typeface="Arial"/>
              </a:rPr>
              <a:t>επικοινωνία:  </a:t>
            </a:r>
            <a:r>
              <a:rPr sz="2200" b="1" spc="65" dirty="0">
                <a:solidFill>
                  <a:srgbClr val="4A4B4C"/>
                </a:solidFill>
                <a:latin typeface="Arial"/>
                <a:cs typeface="Arial"/>
              </a:rPr>
              <a:t>Εμπόδια </a:t>
            </a:r>
            <a:r>
              <a:rPr sz="2200" b="1" spc="290" dirty="0">
                <a:solidFill>
                  <a:srgbClr val="4A4B4C"/>
                </a:solidFill>
                <a:latin typeface="Arial"/>
                <a:cs typeface="Arial"/>
              </a:rPr>
              <a:t>&amp;</a:t>
            </a:r>
            <a:r>
              <a:rPr sz="2200" b="1" spc="195" dirty="0">
                <a:solidFill>
                  <a:srgbClr val="4A4B4C"/>
                </a:solidFill>
                <a:latin typeface="Arial"/>
                <a:cs typeface="Arial"/>
              </a:rPr>
              <a:t> </a:t>
            </a:r>
            <a:r>
              <a:rPr sz="2200" b="1" spc="114" dirty="0">
                <a:solidFill>
                  <a:srgbClr val="4A4B4C"/>
                </a:solidFill>
                <a:latin typeface="Arial"/>
                <a:cs typeface="Arial"/>
              </a:rPr>
              <a:t>Προϋποθέσεις</a:t>
            </a:r>
            <a:endParaRPr sz="2200">
              <a:latin typeface="Arial"/>
              <a:cs typeface="Arial"/>
            </a:endParaRPr>
          </a:p>
        </p:txBody>
      </p:sp>
      <p:sp>
        <p:nvSpPr>
          <p:cNvPr id="3" name="object 3"/>
          <p:cNvSpPr txBox="1"/>
          <p:nvPr/>
        </p:nvSpPr>
        <p:spPr>
          <a:xfrm>
            <a:off x="739051" y="2258199"/>
            <a:ext cx="6082030" cy="1151918"/>
          </a:xfrm>
          <a:prstGeom prst="rect">
            <a:avLst/>
          </a:prstGeom>
          <a:ln w="38100">
            <a:solidFill>
              <a:srgbClr val="049F86"/>
            </a:solidFill>
          </a:ln>
        </p:spPr>
        <p:txBody>
          <a:bodyPr vert="horz" wrap="square" lIns="0" tIns="137160" rIns="0" bIns="0" rtlCol="0">
            <a:spAutoFit/>
          </a:bodyPr>
          <a:lstStyle/>
          <a:p>
            <a:pPr marL="280670" marR="273050" algn="just">
              <a:lnSpc>
                <a:spcPct val="104200"/>
              </a:lnSpc>
              <a:spcBef>
                <a:spcPts val="1080"/>
              </a:spcBef>
            </a:pPr>
            <a:r>
              <a:rPr sz="1600" b="1" spc="-70" dirty="0">
                <a:solidFill>
                  <a:srgbClr val="049F86"/>
                </a:solidFill>
                <a:latin typeface="Noto Sans"/>
                <a:cs typeface="Noto Sans"/>
              </a:rPr>
              <a:t>ΜΊΑ </a:t>
            </a:r>
            <a:r>
              <a:rPr sz="1600" b="1" spc="-30" dirty="0">
                <a:solidFill>
                  <a:srgbClr val="049F86"/>
                </a:solidFill>
                <a:latin typeface="Noto Sans"/>
                <a:cs typeface="Noto Sans"/>
              </a:rPr>
              <a:t>“ΤΕΛΕΊΑ </a:t>
            </a:r>
            <a:r>
              <a:rPr sz="1600" b="1" spc="-70" dirty="0">
                <a:solidFill>
                  <a:srgbClr val="049F86"/>
                </a:solidFill>
                <a:latin typeface="Noto Sans"/>
                <a:cs typeface="Noto Sans"/>
              </a:rPr>
              <a:t>ΕΠΊΚΌΊΝΩΝΊΑ” </a:t>
            </a:r>
            <a:r>
              <a:rPr sz="1600" b="1" spc="-110" dirty="0">
                <a:solidFill>
                  <a:srgbClr val="049F86"/>
                </a:solidFill>
                <a:latin typeface="Noto Sans"/>
                <a:cs typeface="Noto Sans"/>
              </a:rPr>
              <a:t>ΕΊΝΑΊ </a:t>
            </a:r>
            <a:r>
              <a:rPr sz="1600" b="1" spc="5" dirty="0">
                <a:solidFill>
                  <a:srgbClr val="049F86"/>
                </a:solidFill>
                <a:latin typeface="Noto Sans"/>
                <a:cs typeface="Noto Sans"/>
              </a:rPr>
              <a:t>ΣΧΕΔΌΝ </a:t>
            </a:r>
            <a:r>
              <a:rPr sz="1600" b="1" spc="-15" dirty="0">
                <a:solidFill>
                  <a:srgbClr val="049F86"/>
                </a:solidFill>
                <a:latin typeface="Noto Sans"/>
                <a:cs typeface="Noto Sans"/>
              </a:rPr>
              <a:t>ΑΔΎΝΑΤΌ  </a:t>
            </a:r>
            <a:r>
              <a:rPr sz="1600" b="1" spc="35" dirty="0">
                <a:solidFill>
                  <a:srgbClr val="049F86"/>
                </a:solidFill>
                <a:latin typeface="Noto Sans"/>
                <a:cs typeface="Noto Sans"/>
              </a:rPr>
              <a:t>ΝΑ </a:t>
            </a:r>
            <a:r>
              <a:rPr sz="1600" b="1" spc="-85" dirty="0">
                <a:solidFill>
                  <a:srgbClr val="049F86"/>
                </a:solidFill>
                <a:latin typeface="Noto Sans"/>
                <a:cs typeface="Noto Sans"/>
              </a:rPr>
              <a:t>ΕΠΊΤΕΎΧΘΕΊ </a:t>
            </a:r>
            <a:r>
              <a:rPr sz="1600" b="1" spc="-5" dirty="0">
                <a:solidFill>
                  <a:srgbClr val="049F86"/>
                </a:solidFill>
                <a:latin typeface="Noto Sans"/>
                <a:cs typeface="Noto Sans"/>
              </a:rPr>
              <a:t>ΑΚΌΜΗ </a:t>
            </a:r>
            <a:r>
              <a:rPr sz="1600" b="1" spc="-70" dirty="0">
                <a:solidFill>
                  <a:srgbClr val="049F86"/>
                </a:solidFill>
                <a:latin typeface="Noto Sans"/>
                <a:cs typeface="Noto Sans"/>
              </a:rPr>
              <a:t>ΚΑΊ </a:t>
            </a:r>
            <a:r>
              <a:rPr sz="1600" b="1" spc="-30" dirty="0">
                <a:solidFill>
                  <a:srgbClr val="049F86"/>
                </a:solidFill>
                <a:latin typeface="Noto Sans"/>
                <a:cs typeface="Noto Sans"/>
              </a:rPr>
              <a:t>ΜΕΤΑΞΎ </a:t>
            </a:r>
            <a:r>
              <a:rPr sz="1600" b="1" spc="5" dirty="0">
                <a:solidFill>
                  <a:srgbClr val="049F86"/>
                </a:solidFill>
                <a:latin typeface="Noto Sans"/>
                <a:cs typeface="Noto Sans"/>
              </a:rPr>
              <a:t>ΤΩΝ </a:t>
            </a:r>
            <a:r>
              <a:rPr sz="1600" b="1" spc="-5" dirty="0">
                <a:solidFill>
                  <a:srgbClr val="049F86"/>
                </a:solidFill>
                <a:latin typeface="Noto Sans"/>
                <a:cs typeface="Noto Sans"/>
              </a:rPr>
              <a:t>ΑΝΘΡΩΠΩΝ  </a:t>
            </a:r>
            <a:r>
              <a:rPr sz="1600" b="1" spc="-95" dirty="0">
                <a:solidFill>
                  <a:srgbClr val="049F86"/>
                </a:solidFill>
                <a:latin typeface="Noto Sans"/>
                <a:cs typeface="Noto Sans"/>
              </a:rPr>
              <a:t>ΠΌΎ</a:t>
            </a:r>
            <a:r>
              <a:rPr sz="1600" b="1" spc="225" dirty="0">
                <a:solidFill>
                  <a:srgbClr val="049F86"/>
                </a:solidFill>
                <a:latin typeface="Noto Sans"/>
                <a:cs typeface="Noto Sans"/>
              </a:rPr>
              <a:t> </a:t>
            </a:r>
            <a:r>
              <a:rPr sz="1600" b="1" spc="-55" dirty="0">
                <a:solidFill>
                  <a:srgbClr val="049F86"/>
                </a:solidFill>
                <a:latin typeface="Noto Sans"/>
                <a:cs typeface="Noto Sans"/>
              </a:rPr>
              <a:t>ΜΌΊΡΑΖΌΝΤΑΊ </a:t>
            </a:r>
            <a:r>
              <a:rPr sz="1600" b="1" spc="-35" dirty="0">
                <a:solidFill>
                  <a:srgbClr val="049F86"/>
                </a:solidFill>
                <a:latin typeface="Noto Sans"/>
                <a:cs typeface="Noto Sans"/>
              </a:rPr>
              <a:t>ΤΌ </a:t>
            </a:r>
            <a:r>
              <a:rPr sz="1600" b="1" spc="-145" dirty="0">
                <a:solidFill>
                  <a:srgbClr val="049F86"/>
                </a:solidFill>
                <a:latin typeface="Noto Sans"/>
                <a:cs typeface="Noto Sans"/>
              </a:rPr>
              <a:t>ΊΔΊΌ  </a:t>
            </a:r>
            <a:r>
              <a:rPr sz="1600" b="1" spc="-90" dirty="0">
                <a:solidFill>
                  <a:srgbClr val="049F86"/>
                </a:solidFill>
                <a:latin typeface="Noto Sans"/>
                <a:cs typeface="Noto Sans"/>
              </a:rPr>
              <a:t>ΠΌΛΊΤΊΣ</a:t>
            </a:r>
            <a:r>
              <a:rPr lang="el-GR" sz="1600" b="1" spc="-90" dirty="0">
                <a:solidFill>
                  <a:srgbClr val="049F86"/>
                </a:solidFill>
                <a:latin typeface="Noto Sans"/>
                <a:cs typeface="Noto Sans"/>
              </a:rPr>
              <a:t>Μ</a:t>
            </a:r>
            <a:r>
              <a:rPr sz="1600" b="1" spc="-90" dirty="0">
                <a:solidFill>
                  <a:srgbClr val="049F86"/>
                </a:solidFill>
                <a:latin typeface="Noto Sans"/>
                <a:cs typeface="Noto Sans"/>
              </a:rPr>
              <a:t>ΊΚΌ </a:t>
            </a:r>
            <a:r>
              <a:rPr sz="1600" b="1" spc="-25" dirty="0">
                <a:solidFill>
                  <a:srgbClr val="049F86"/>
                </a:solidFill>
                <a:latin typeface="Noto Sans"/>
                <a:cs typeface="Noto Sans"/>
              </a:rPr>
              <a:t>ΣΎΣΤΗΜΑ  </a:t>
            </a:r>
            <a:r>
              <a:rPr sz="1600" b="1" spc="-5" dirty="0">
                <a:solidFill>
                  <a:srgbClr val="049F86"/>
                </a:solidFill>
                <a:latin typeface="Noto Sans"/>
                <a:cs typeface="Noto Sans"/>
              </a:rPr>
              <a:t>(RODRIGO-ALSINA,</a:t>
            </a:r>
            <a:r>
              <a:rPr sz="1600" b="1" spc="-40" dirty="0">
                <a:solidFill>
                  <a:srgbClr val="049F86"/>
                </a:solidFill>
                <a:latin typeface="Noto Sans"/>
                <a:cs typeface="Noto Sans"/>
              </a:rPr>
              <a:t> </a:t>
            </a:r>
            <a:r>
              <a:rPr sz="1600" b="1" dirty="0">
                <a:solidFill>
                  <a:srgbClr val="049F86"/>
                </a:solidFill>
                <a:latin typeface="Noto Sans"/>
                <a:cs typeface="Noto Sans"/>
              </a:rPr>
              <a:t>1997).</a:t>
            </a:r>
            <a:endParaRPr sz="1600" dirty="0">
              <a:latin typeface="Noto Sans"/>
              <a:cs typeface="Noto Sans"/>
            </a:endParaRPr>
          </a:p>
        </p:txBody>
      </p:sp>
      <p:sp>
        <p:nvSpPr>
          <p:cNvPr id="4" name="object 4"/>
          <p:cNvSpPr/>
          <p:nvPr/>
        </p:nvSpPr>
        <p:spPr>
          <a:xfrm>
            <a:off x="830285" y="3791001"/>
            <a:ext cx="417830" cy="417830"/>
          </a:xfrm>
          <a:custGeom>
            <a:avLst/>
            <a:gdLst/>
            <a:ahLst/>
            <a:cxnLst/>
            <a:rect l="l" t="t" r="r" b="b"/>
            <a:pathLst>
              <a:path w="417830" h="417829">
                <a:moveTo>
                  <a:pt x="208800" y="0"/>
                </a:moveTo>
                <a:lnTo>
                  <a:pt x="0" y="417601"/>
                </a:lnTo>
                <a:lnTo>
                  <a:pt x="417601" y="417601"/>
                </a:lnTo>
                <a:lnTo>
                  <a:pt x="208800" y="0"/>
                </a:lnTo>
                <a:close/>
              </a:path>
            </a:pathLst>
          </a:custGeom>
          <a:solidFill>
            <a:srgbClr val="FAEF61"/>
          </a:solidFill>
        </p:spPr>
        <p:txBody>
          <a:bodyPr wrap="square" lIns="0" tIns="0" rIns="0" bIns="0" rtlCol="0"/>
          <a:lstStyle/>
          <a:p>
            <a:endParaRPr/>
          </a:p>
        </p:txBody>
      </p:sp>
      <p:sp>
        <p:nvSpPr>
          <p:cNvPr id="5" name="object 5"/>
          <p:cNvSpPr/>
          <p:nvPr/>
        </p:nvSpPr>
        <p:spPr>
          <a:xfrm>
            <a:off x="6311696" y="5413895"/>
            <a:ext cx="417830" cy="417830"/>
          </a:xfrm>
          <a:custGeom>
            <a:avLst/>
            <a:gdLst/>
            <a:ahLst/>
            <a:cxnLst/>
            <a:rect l="l" t="t" r="r" b="b"/>
            <a:pathLst>
              <a:path w="417829" h="417829">
                <a:moveTo>
                  <a:pt x="417601" y="0"/>
                </a:moveTo>
                <a:lnTo>
                  <a:pt x="0" y="0"/>
                </a:lnTo>
                <a:lnTo>
                  <a:pt x="208800" y="417601"/>
                </a:lnTo>
                <a:lnTo>
                  <a:pt x="417601" y="0"/>
                </a:lnTo>
                <a:close/>
              </a:path>
            </a:pathLst>
          </a:custGeom>
          <a:solidFill>
            <a:srgbClr val="FAEF61"/>
          </a:solidFill>
        </p:spPr>
        <p:txBody>
          <a:bodyPr wrap="square" lIns="0" tIns="0" rIns="0" bIns="0" rtlCol="0"/>
          <a:lstStyle/>
          <a:p>
            <a:endParaRPr/>
          </a:p>
        </p:txBody>
      </p:sp>
      <p:graphicFrame>
        <p:nvGraphicFramePr>
          <p:cNvPr id="6" name="object 6"/>
          <p:cNvGraphicFramePr>
            <a:graphicFrameLocks noGrp="1"/>
          </p:cNvGraphicFramePr>
          <p:nvPr/>
        </p:nvGraphicFramePr>
        <p:xfrm>
          <a:off x="907135" y="3699497"/>
          <a:ext cx="5744843" cy="2312488"/>
        </p:xfrm>
        <a:graphic>
          <a:graphicData uri="http://schemas.openxmlformats.org/drawingml/2006/table">
            <a:tbl>
              <a:tblPr firstRow="1" bandRow="1">
                <a:tableStyleId>{2D5ABB26-0587-4C30-8999-92F81FD0307C}</a:tableStyleId>
              </a:tblPr>
              <a:tblGrid>
                <a:gridCol w="264160">
                  <a:extLst>
                    <a:ext uri="{9D8B030D-6E8A-4147-A177-3AD203B41FA5}">
                      <a16:colId xmlns:a16="http://schemas.microsoft.com/office/drawing/2014/main" val="20000"/>
                    </a:ext>
                  </a:extLst>
                </a:gridCol>
                <a:gridCol w="151765">
                  <a:extLst>
                    <a:ext uri="{9D8B030D-6E8A-4147-A177-3AD203B41FA5}">
                      <a16:colId xmlns:a16="http://schemas.microsoft.com/office/drawing/2014/main" val="20001"/>
                    </a:ext>
                  </a:extLst>
                </a:gridCol>
                <a:gridCol w="2339975">
                  <a:extLst>
                    <a:ext uri="{9D8B030D-6E8A-4147-A177-3AD203B41FA5}">
                      <a16:colId xmlns:a16="http://schemas.microsoft.com/office/drawing/2014/main" val="20002"/>
                    </a:ext>
                  </a:extLst>
                </a:gridCol>
                <a:gridCol w="233680">
                  <a:extLst>
                    <a:ext uri="{9D8B030D-6E8A-4147-A177-3AD203B41FA5}">
                      <a16:colId xmlns:a16="http://schemas.microsoft.com/office/drawing/2014/main" val="20003"/>
                    </a:ext>
                  </a:extLst>
                </a:gridCol>
                <a:gridCol w="2339974">
                  <a:extLst>
                    <a:ext uri="{9D8B030D-6E8A-4147-A177-3AD203B41FA5}">
                      <a16:colId xmlns:a16="http://schemas.microsoft.com/office/drawing/2014/main" val="20004"/>
                    </a:ext>
                  </a:extLst>
                </a:gridCol>
                <a:gridCol w="151764">
                  <a:extLst>
                    <a:ext uri="{9D8B030D-6E8A-4147-A177-3AD203B41FA5}">
                      <a16:colId xmlns:a16="http://schemas.microsoft.com/office/drawing/2014/main" val="20005"/>
                    </a:ext>
                  </a:extLst>
                </a:gridCol>
                <a:gridCol w="263525">
                  <a:extLst>
                    <a:ext uri="{9D8B030D-6E8A-4147-A177-3AD203B41FA5}">
                      <a16:colId xmlns:a16="http://schemas.microsoft.com/office/drawing/2014/main" val="20006"/>
                    </a:ext>
                  </a:extLst>
                </a:gridCol>
              </a:tblGrid>
              <a:tr h="0">
                <a:tc rowSpan="3" gridSpan="2">
                  <a:txBody>
                    <a:bodyPr/>
                    <a:lstStyle/>
                    <a:p>
                      <a:pPr>
                        <a:lnSpc>
                          <a:spcPct val="100000"/>
                        </a:lnSpc>
                      </a:pPr>
                      <a:endParaRPr sz="1100">
                        <a:latin typeface="Times New Roman"/>
                        <a:cs typeface="Times New Roman"/>
                      </a:endParaRPr>
                    </a:p>
                  </a:txBody>
                  <a:tcPr marL="0" marR="0" marT="0" marB="0"/>
                </a:tc>
                <a:tc rowSpan="3" hMerge="1">
                  <a:txBody>
                    <a:bodyPr/>
                    <a:lstStyle/>
                    <a:p>
                      <a:endParaRPr/>
                    </a:p>
                  </a:txBody>
                  <a:tcPr marL="0" marR="0" marT="0" marB="0"/>
                </a:tc>
                <a:tc rowSpan="2">
                  <a:txBody>
                    <a:bodyPr/>
                    <a:lstStyle/>
                    <a:p>
                      <a:pPr marL="508000">
                        <a:lnSpc>
                          <a:spcPct val="100000"/>
                        </a:lnSpc>
                        <a:spcBef>
                          <a:spcPts val="800"/>
                        </a:spcBef>
                      </a:pPr>
                      <a:r>
                        <a:rPr sz="1000" b="1" dirty="0">
                          <a:solidFill>
                            <a:srgbClr val="FFFFFF"/>
                          </a:solidFill>
                          <a:latin typeface="Noto Sans"/>
                          <a:cs typeface="Noto Sans"/>
                        </a:rPr>
                        <a:t>A </a:t>
                      </a:r>
                      <a:r>
                        <a:rPr sz="1000" b="1" spc="-5" dirty="0">
                          <a:solidFill>
                            <a:srgbClr val="FFFFFF"/>
                          </a:solidFill>
                          <a:latin typeface="Noto Sans"/>
                          <a:cs typeface="Noto Sans"/>
                        </a:rPr>
                        <a:t>common</a:t>
                      </a:r>
                      <a:r>
                        <a:rPr sz="1000" b="1" spc="-15" dirty="0">
                          <a:solidFill>
                            <a:srgbClr val="FFFFFF"/>
                          </a:solidFill>
                          <a:latin typeface="Noto Sans"/>
                          <a:cs typeface="Noto Sans"/>
                        </a:rPr>
                        <a:t> </a:t>
                      </a:r>
                      <a:r>
                        <a:rPr sz="1000" b="1" spc="-25" dirty="0">
                          <a:solidFill>
                            <a:srgbClr val="FFFFFF"/>
                          </a:solidFill>
                          <a:latin typeface="Noto Sans"/>
                          <a:cs typeface="Noto Sans"/>
                        </a:rPr>
                        <a:t>language.</a:t>
                      </a:r>
                      <a:endParaRPr sz="1000">
                        <a:latin typeface="Noto Sans"/>
                        <a:cs typeface="Noto Sans"/>
                      </a:endParaRPr>
                    </a:p>
                  </a:txBody>
                  <a:tcPr marL="0" marR="0" marT="101600" marB="0">
                    <a:lnT w="76200">
                      <a:solidFill>
                        <a:srgbClr val="FFFFFF"/>
                      </a:solidFill>
                      <a:prstDash val="solid"/>
                    </a:lnT>
                    <a:lnB w="28575">
                      <a:solidFill>
                        <a:srgbClr val="FFFFFF"/>
                      </a:solidFill>
                      <a:prstDash val="solid"/>
                    </a:lnB>
                    <a:solidFill>
                      <a:srgbClr val="049F86"/>
                    </a:solidFill>
                  </a:tcPr>
                </a:tc>
                <a:tc rowSpan="6">
                  <a:txBody>
                    <a:bodyPr/>
                    <a:lstStyle/>
                    <a:p>
                      <a:pPr>
                        <a:lnSpc>
                          <a:spcPct val="100000"/>
                        </a:lnSpc>
                      </a:pPr>
                      <a:endParaRPr sz="1100">
                        <a:latin typeface="Times New Roman"/>
                        <a:cs typeface="Times New Roman"/>
                      </a:endParaRPr>
                    </a:p>
                  </a:txBody>
                  <a:tcPr marL="0" marR="0" marT="0" marB="0"/>
                </a:tc>
                <a:tc rowSpan="2">
                  <a:txBody>
                    <a:bodyPr/>
                    <a:lstStyle/>
                    <a:p>
                      <a:pPr marL="778510">
                        <a:lnSpc>
                          <a:spcPct val="100000"/>
                        </a:lnSpc>
                        <a:spcBef>
                          <a:spcPts val="800"/>
                        </a:spcBef>
                      </a:pPr>
                      <a:r>
                        <a:rPr sz="1000" b="1" spc="20" dirty="0">
                          <a:solidFill>
                            <a:srgbClr val="FFFFFF"/>
                          </a:solidFill>
                          <a:latin typeface="Noto Sans"/>
                          <a:cs typeface="Noto Sans"/>
                        </a:rPr>
                        <a:t>Stereotypes</a:t>
                      </a:r>
                      <a:endParaRPr sz="1000">
                        <a:latin typeface="Noto Sans"/>
                        <a:cs typeface="Noto Sans"/>
                      </a:endParaRPr>
                    </a:p>
                  </a:txBody>
                  <a:tcPr marL="0" marR="0" marT="101600" marB="0">
                    <a:lnT w="76200">
                      <a:solidFill>
                        <a:srgbClr val="FFFFFF"/>
                      </a:solidFill>
                      <a:prstDash val="solid"/>
                    </a:lnT>
                    <a:lnB w="28575">
                      <a:solidFill>
                        <a:srgbClr val="FFFFFF"/>
                      </a:solidFill>
                      <a:prstDash val="solid"/>
                    </a:lnB>
                    <a:solidFill>
                      <a:srgbClr val="EB2847"/>
                    </a:solidFill>
                  </a:tcPr>
                </a:tc>
                <a:tc gridSpan="2">
                  <a:txBody>
                    <a:bodyPr/>
                    <a:lstStyle/>
                    <a:p>
                      <a:pPr>
                        <a:lnSpc>
                          <a:spcPct val="100000"/>
                        </a:lnSpc>
                      </a:pPr>
                      <a:endParaRPr sz="200">
                        <a:latin typeface="Times New Roman"/>
                        <a:cs typeface="Times New Roman"/>
                      </a:endParaRPr>
                    </a:p>
                  </a:txBody>
                  <a:tcPr marL="0" marR="0" marT="0" marB="0">
                    <a:solidFill>
                      <a:srgbClr val="FAEF61"/>
                    </a:solidFill>
                  </a:tcPr>
                </a:tc>
                <a:tc hMerge="1">
                  <a:txBody>
                    <a:bodyPr/>
                    <a:lstStyle/>
                    <a:p>
                      <a:endParaRPr/>
                    </a:p>
                  </a:txBody>
                  <a:tcPr marL="0" marR="0" marT="0" marB="0"/>
                </a:tc>
                <a:extLst>
                  <a:ext uri="{0D108BD9-81ED-4DB2-BD59-A6C34878D82A}">
                    <a16:rowId xmlns:a16="http://schemas.microsoft.com/office/drawing/2014/main" val="10000"/>
                  </a:ext>
                </a:extLst>
              </a:tr>
              <a:tr h="300253">
                <a:tc gridSpan="2" vMerge="1">
                  <a:txBody>
                    <a:bodyPr/>
                    <a:lstStyle/>
                    <a:p>
                      <a:endParaRPr/>
                    </a:p>
                  </a:txBody>
                  <a:tcPr marL="0" marR="0" marT="0" marB="0"/>
                </a:tc>
                <a:tc hMerge="1" vMerge="1">
                  <a:txBody>
                    <a:bodyPr/>
                    <a:lstStyle/>
                    <a:p>
                      <a:endParaRPr/>
                    </a:p>
                  </a:txBody>
                  <a:tcPr marL="0" marR="0" marT="0" marB="0"/>
                </a:tc>
                <a:tc vMerge="1">
                  <a:txBody>
                    <a:bodyPr/>
                    <a:lstStyle/>
                    <a:p>
                      <a:endParaRPr/>
                    </a:p>
                  </a:txBody>
                  <a:tcPr marL="0" marR="0" marT="101600" marB="0">
                    <a:lnT w="76200">
                      <a:solidFill>
                        <a:srgbClr val="FFFFFF"/>
                      </a:solidFill>
                      <a:prstDash val="solid"/>
                    </a:lnT>
                    <a:lnB w="28575">
                      <a:solidFill>
                        <a:srgbClr val="FFFFFF"/>
                      </a:solidFill>
                      <a:prstDash val="solid"/>
                    </a:lnB>
                    <a:solidFill>
                      <a:srgbClr val="049F86"/>
                    </a:solidFill>
                  </a:tcPr>
                </a:tc>
                <a:tc vMerge="1">
                  <a:txBody>
                    <a:bodyPr/>
                    <a:lstStyle/>
                    <a:p>
                      <a:endParaRPr/>
                    </a:p>
                  </a:txBody>
                  <a:tcPr marL="0" marR="0" marT="0" marB="0"/>
                </a:tc>
                <a:tc vMerge="1">
                  <a:txBody>
                    <a:bodyPr/>
                    <a:lstStyle/>
                    <a:p>
                      <a:endParaRPr/>
                    </a:p>
                  </a:txBody>
                  <a:tcPr marL="0" marR="0" marT="101600" marB="0">
                    <a:lnT w="76200">
                      <a:solidFill>
                        <a:srgbClr val="FFFFFF"/>
                      </a:solidFill>
                      <a:prstDash val="solid"/>
                    </a:lnT>
                    <a:lnB w="28575">
                      <a:solidFill>
                        <a:srgbClr val="FFFFFF"/>
                      </a:solidFill>
                      <a:prstDash val="solid"/>
                    </a:lnB>
                    <a:solidFill>
                      <a:srgbClr val="EB2847"/>
                    </a:solidFill>
                  </a:tcPr>
                </a:tc>
                <a:tc rowSpan="5">
                  <a:txBody>
                    <a:bodyPr/>
                    <a:lstStyle/>
                    <a:p>
                      <a:pPr>
                        <a:lnSpc>
                          <a:spcPct val="100000"/>
                        </a:lnSpc>
                      </a:pPr>
                      <a:endParaRPr sz="1100">
                        <a:latin typeface="Times New Roman"/>
                        <a:cs typeface="Times New Roman"/>
                      </a:endParaRPr>
                    </a:p>
                  </a:txBody>
                  <a:tcPr marL="0" marR="0" marT="0" marB="0"/>
                </a:tc>
                <a:tc rowSpan="6">
                  <a:txBody>
                    <a:bodyPr/>
                    <a:lstStyle/>
                    <a:p>
                      <a:pPr marL="156845">
                        <a:lnSpc>
                          <a:spcPct val="100000"/>
                        </a:lnSpc>
                        <a:spcBef>
                          <a:spcPts val="305"/>
                        </a:spcBef>
                      </a:pPr>
                      <a:r>
                        <a:rPr sz="1000" b="1" spc="-10" dirty="0">
                          <a:solidFill>
                            <a:srgbClr val="4A4B4C"/>
                          </a:solidFill>
                          <a:latin typeface="Noto Sans"/>
                          <a:cs typeface="Noto Sans"/>
                        </a:rPr>
                        <a:t>BARRIERS </a:t>
                      </a:r>
                      <a:r>
                        <a:rPr sz="1000" b="1" spc="-5" dirty="0">
                          <a:solidFill>
                            <a:srgbClr val="4A4B4C"/>
                          </a:solidFill>
                          <a:latin typeface="Noto Sans"/>
                          <a:cs typeface="Noto Sans"/>
                        </a:rPr>
                        <a:t>THAT</a:t>
                      </a:r>
                      <a:r>
                        <a:rPr sz="1000" b="1" spc="-15" dirty="0">
                          <a:solidFill>
                            <a:srgbClr val="4A4B4C"/>
                          </a:solidFill>
                          <a:latin typeface="Noto Sans"/>
                          <a:cs typeface="Noto Sans"/>
                        </a:rPr>
                        <a:t> </a:t>
                      </a:r>
                      <a:r>
                        <a:rPr sz="1000" b="1" dirty="0">
                          <a:solidFill>
                            <a:srgbClr val="4A4B4C"/>
                          </a:solidFill>
                          <a:latin typeface="Noto Sans"/>
                          <a:cs typeface="Noto Sans"/>
                        </a:rPr>
                        <a:t>FACES</a:t>
                      </a:r>
                      <a:endParaRPr sz="1000">
                        <a:latin typeface="Noto Sans"/>
                        <a:cs typeface="Noto Sans"/>
                      </a:endParaRPr>
                    </a:p>
                  </a:txBody>
                  <a:tcPr marL="0" marR="0" marT="38735" marB="0" vert="vert">
                    <a:solidFill>
                      <a:srgbClr val="FAEF61"/>
                    </a:solidFill>
                  </a:tcPr>
                </a:tc>
                <a:extLst>
                  <a:ext uri="{0D108BD9-81ED-4DB2-BD59-A6C34878D82A}">
                    <a16:rowId xmlns:a16="http://schemas.microsoft.com/office/drawing/2014/main" val="10001"/>
                  </a:ext>
                </a:extLst>
              </a:tr>
              <a:tr h="0">
                <a:tc gridSpan="2" vMerge="1">
                  <a:txBody>
                    <a:bodyPr/>
                    <a:lstStyle/>
                    <a:p>
                      <a:endParaRPr/>
                    </a:p>
                  </a:txBody>
                  <a:tcPr marL="0" marR="0" marT="0" marB="0"/>
                </a:tc>
                <a:tc hMerge="1" vMerge="1">
                  <a:txBody>
                    <a:bodyPr/>
                    <a:lstStyle/>
                    <a:p>
                      <a:endParaRPr/>
                    </a:p>
                  </a:txBody>
                  <a:tcPr marL="0" marR="0" marT="0" marB="0"/>
                </a:tc>
                <a:tc rowSpan="2">
                  <a:txBody>
                    <a:bodyPr/>
                    <a:lstStyle/>
                    <a:p>
                      <a:pPr marL="57150">
                        <a:lnSpc>
                          <a:spcPct val="100000"/>
                        </a:lnSpc>
                        <a:spcBef>
                          <a:spcPts val="800"/>
                        </a:spcBef>
                      </a:pPr>
                      <a:r>
                        <a:rPr sz="1000" b="1" spc="-15" dirty="0">
                          <a:solidFill>
                            <a:srgbClr val="FFFFFF"/>
                          </a:solidFill>
                          <a:latin typeface="Noto Sans"/>
                          <a:cs typeface="Noto Sans"/>
                        </a:rPr>
                        <a:t>Knowledge </a:t>
                      </a:r>
                      <a:r>
                        <a:rPr sz="1000" b="1" dirty="0">
                          <a:solidFill>
                            <a:srgbClr val="FFFFFF"/>
                          </a:solidFill>
                          <a:latin typeface="Noto Sans"/>
                          <a:cs typeface="Noto Sans"/>
                        </a:rPr>
                        <a:t>about </a:t>
                      </a:r>
                      <a:r>
                        <a:rPr sz="1000" b="1" spc="-5" dirty="0">
                          <a:solidFill>
                            <a:srgbClr val="FFFFFF"/>
                          </a:solidFill>
                          <a:latin typeface="Noto Sans"/>
                          <a:cs typeface="Noto Sans"/>
                        </a:rPr>
                        <a:t>the other</a:t>
                      </a:r>
                      <a:r>
                        <a:rPr sz="1000" b="1" spc="-25" dirty="0">
                          <a:solidFill>
                            <a:srgbClr val="FFFFFF"/>
                          </a:solidFill>
                          <a:latin typeface="Noto Sans"/>
                          <a:cs typeface="Noto Sans"/>
                        </a:rPr>
                        <a:t> </a:t>
                      </a:r>
                      <a:r>
                        <a:rPr sz="1000" b="1" spc="-5" dirty="0">
                          <a:solidFill>
                            <a:srgbClr val="FFFFFF"/>
                          </a:solidFill>
                          <a:latin typeface="Noto Sans"/>
                          <a:cs typeface="Noto Sans"/>
                        </a:rPr>
                        <a:t>culture</a:t>
                      </a:r>
                      <a:endParaRPr sz="1000">
                        <a:latin typeface="Noto Sans"/>
                        <a:cs typeface="Noto Sans"/>
                      </a:endParaRPr>
                    </a:p>
                  </a:txBody>
                  <a:tcPr marL="0" marR="0" marT="101600" marB="0">
                    <a:lnT w="28575">
                      <a:solidFill>
                        <a:srgbClr val="FFFFFF"/>
                      </a:solidFill>
                      <a:prstDash val="solid"/>
                    </a:lnT>
                    <a:lnB w="28575">
                      <a:solidFill>
                        <a:srgbClr val="FFFFFF"/>
                      </a:solidFill>
                      <a:prstDash val="solid"/>
                    </a:lnB>
                    <a:solidFill>
                      <a:srgbClr val="049F86"/>
                    </a:solidFill>
                  </a:tcPr>
                </a:tc>
                <a:tc vMerge="1">
                  <a:txBody>
                    <a:bodyPr/>
                    <a:lstStyle/>
                    <a:p>
                      <a:endParaRPr/>
                    </a:p>
                  </a:txBody>
                  <a:tcPr marL="0" marR="0" marT="0" marB="0"/>
                </a:tc>
                <a:tc rowSpan="2">
                  <a:txBody>
                    <a:bodyPr/>
                    <a:lstStyle/>
                    <a:p>
                      <a:pPr marL="196215">
                        <a:lnSpc>
                          <a:spcPct val="100000"/>
                        </a:lnSpc>
                        <a:spcBef>
                          <a:spcPts val="800"/>
                        </a:spcBef>
                      </a:pPr>
                      <a:r>
                        <a:rPr sz="1000" b="1" spc="-5" dirty="0">
                          <a:solidFill>
                            <a:srgbClr val="FFFFFF"/>
                          </a:solidFill>
                          <a:latin typeface="Noto Sans"/>
                          <a:cs typeface="Noto Sans"/>
                        </a:rPr>
                        <a:t>Ignorance </a:t>
                      </a:r>
                      <a:r>
                        <a:rPr sz="1000" b="1" spc="5" dirty="0">
                          <a:solidFill>
                            <a:srgbClr val="FFFFFF"/>
                          </a:solidFill>
                          <a:latin typeface="Noto Sans"/>
                          <a:cs typeface="Noto Sans"/>
                        </a:rPr>
                        <a:t>of </a:t>
                      </a:r>
                      <a:r>
                        <a:rPr sz="1000" b="1" spc="10" dirty="0">
                          <a:solidFill>
                            <a:srgbClr val="FFFFFF"/>
                          </a:solidFill>
                          <a:latin typeface="Noto Sans"/>
                          <a:cs typeface="Noto Sans"/>
                        </a:rPr>
                        <a:t>the social</a:t>
                      </a:r>
                      <a:r>
                        <a:rPr sz="1000" b="1" spc="130" dirty="0">
                          <a:solidFill>
                            <a:srgbClr val="FFFFFF"/>
                          </a:solidFill>
                          <a:latin typeface="Noto Sans"/>
                          <a:cs typeface="Noto Sans"/>
                        </a:rPr>
                        <a:t> </a:t>
                      </a:r>
                      <a:r>
                        <a:rPr sz="1000" b="1" spc="15" dirty="0">
                          <a:solidFill>
                            <a:srgbClr val="FFFFFF"/>
                          </a:solidFill>
                          <a:latin typeface="Noto Sans"/>
                          <a:cs typeface="Noto Sans"/>
                        </a:rPr>
                        <a:t>norms</a:t>
                      </a:r>
                      <a:endParaRPr sz="1000">
                        <a:latin typeface="Noto Sans"/>
                        <a:cs typeface="Noto Sans"/>
                      </a:endParaRPr>
                    </a:p>
                  </a:txBody>
                  <a:tcPr marL="0" marR="0" marT="101600" marB="0">
                    <a:lnT w="28575">
                      <a:solidFill>
                        <a:srgbClr val="FFFFFF"/>
                      </a:solidFill>
                      <a:prstDash val="solid"/>
                    </a:lnT>
                    <a:lnB w="28575">
                      <a:solidFill>
                        <a:srgbClr val="FFFFFF"/>
                      </a:solidFill>
                      <a:prstDash val="solid"/>
                    </a:lnB>
                    <a:solidFill>
                      <a:srgbClr val="EB2847"/>
                    </a:solidFill>
                  </a:tcPr>
                </a:tc>
                <a:tc vMerge="1">
                  <a:txBody>
                    <a:bodyPr/>
                    <a:lstStyle/>
                    <a:p>
                      <a:endParaRPr/>
                    </a:p>
                  </a:txBody>
                  <a:tcPr marL="0" marR="0" marT="0" marB="0"/>
                </a:tc>
                <a:tc vMerge="1">
                  <a:txBody>
                    <a:bodyPr/>
                    <a:lstStyle/>
                    <a:p>
                      <a:endParaRPr/>
                    </a:p>
                  </a:txBody>
                  <a:tcPr marL="0" marR="0" marT="38735" marB="0" vert="vert">
                    <a:solidFill>
                      <a:srgbClr val="FAEF61"/>
                    </a:solidFill>
                  </a:tcPr>
                </a:tc>
                <a:extLst>
                  <a:ext uri="{0D108BD9-81ED-4DB2-BD59-A6C34878D82A}">
                    <a16:rowId xmlns:a16="http://schemas.microsoft.com/office/drawing/2014/main" val="10002"/>
                  </a:ext>
                </a:extLst>
              </a:tr>
              <a:tr h="318236">
                <a:tc rowSpan="6">
                  <a:txBody>
                    <a:bodyPr/>
                    <a:lstStyle/>
                    <a:p>
                      <a:pPr marL="390525">
                        <a:lnSpc>
                          <a:spcPct val="100000"/>
                        </a:lnSpc>
                        <a:spcBef>
                          <a:spcPts val="305"/>
                        </a:spcBef>
                      </a:pPr>
                      <a:r>
                        <a:rPr sz="1000" b="1" spc="-15" dirty="0">
                          <a:solidFill>
                            <a:srgbClr val="4A4B4C"/>
                          </a:solidFill>
                          <a:latin typeface="Noto Sans"/>
                          <a:cs typeface="Noto Sans"/>
                        </a:rPr>
                        <a:t>REQUIREMENT</a:t>
                      </a:r>
                      <a:endParaRPr sz="1000">
                        <a:latin typeface="Noto Sans"/>
                        <a:cs typeface="Noto Sans"/>
                      </a:endParaRPr>
                    </a:p>
                  </a:txBody>
                  <a:tcPr marL="0" marR="0" marT="38735" marB="0" vert="vert270">
                    <a:solidFill>
                      <a:srgbClr val="FAEF61"/>
                    </a:solidFill>
                  </a:tcPr>
                </a:tc>
                <a:tc rowSpan="6">
                  <a:txBody>
                    <a:bodyPr/>
                    <a:lstStyle/>
                    <a:p>
                      <a:pPr>
                        <a:lnSpc>
                          <a:spcPct val="100000"/>
                        </a:lnSpc>
                      </a:pPr>
                      <a:endParaRPr sz="1100">
                        <a:latin typeface="Times New Roman"/>
                        <a:cs typeface="Times New Roman"/>
                      </a:endParaRPr>
                    </a:p>
                  </a:txBody>
                  <a:tcPr marL="0" marR="0" marT="0" marB="0"/>
                </a:tc>
                <a:tc vMerge="1">
                  <a:txBody>
                    <a:bodyPr/>
                    <a:lstStyle/>
                    <a:p>
                      <a:endParaRPr/>
                    </a:p>
                  </a:txBody>
                  <a:tcPr marL="0" marR="0" marT="101600" marB="0">
                    <a:lnT w="28575">
                      <a:solidFill>
                        <a:srgbClr val="FFFFFF"/>
                      </a:solidFill>
                      <a:prstDash val="solid"/>
                    </a:lnT>
                    <a:lnB w="28575">
                      <a:solidFill>
                        <a:srgbClr val="FFFFFF"/>
                      </a:solidFill>
                      <a:prstDash val="solid"/>
                    </a:lnB>
                    <a:solidFill>
                      <a:srgbClr val="049F86"/>
                    </a:solidFill>
                  </a:tcPr>
                </a:tc>
                <a:tc vMerge="1">
                  <a:txBody>
                    <a:bodyPr/>
                    <a:lstStyle/>
                    <a:p>
                      <a:endParaRPr/>
                    </a:p>
                  </a:txBody>
                  <a:tcPr marL="0" marR="0" marT="0" marB="0"/>
                </a:tc>
                <a:tc vMerge="1">
                  <a:txBody>
                    <a:bodyPr/>
                    <a:lstStyle/>
                    <a:p>
                      <a:endParaRPr/>
                    </a:p>
                  </a:txBody>
                  <a:tcPr marL="0" marR="0" marT="101600" marB="0">
                    <a:lnT w="28575">
                      <a:solidFill>
                        <a:srgbClr val="FFFFFF"/>
                      </a:solidFill>
                      <a:prstDash val="solid"/>
                    </a:lnT>
                    <a:lnB w="28575">
                      <a:solidFill>
                        <a:srgbClr val="FFFFFF"/>
                      </a:solidFill>
                      <a:prstDash val="solid"/>
                    </a:lnB>
                    <a:solidFill>
                      <a:srgbClr val="EB2847"/>
                    </a:solidFill>
                  </a:tcPr>
                </a:tc>
                <a:tc vMerge="1">
                  <a:txBody>
                    <a:bodyPr/>
                    <a:lstStyle/>
                    <a:p>
                      <a:endParaRPr/>
                    </a:p>
                  </a:txBody>
                  <a:tcPr marL="0" marR="0" marT="0" marB="0"/>
                </a:tc>
                <a:tc vMerge="1">
                  <a:txBody>
                    <a:bodyPr/>
                    <a:lstStyle/>
                    <a:p>
                      <a:endParaRPr/>
                    </a:p>
                  </a:txBody>
                  <a:tcPr marL="0" marR="0" marT="38735" marB="0" vert="vert">
                    <a:solidFill>
                      <a:srgbClr val="FAEF61"/>
                    </a:solidFill>
                  </a:tcPr>
                </a:tc>
                <a:extLst>
                  <a:ext uri="{0D108BD9-81ED-4DB2-BD59-A6C34878D82A}">
                    <a16:rowId xmlns:a16="http://schemas.microsoft.com/office/drawing/2014/main" val="10003"/>
                  </a:ext>
                </a:extLst>
              </a:tr>
              <a:tr h="360006">
                <a:tc vMerge="1">
                  <a:txBody>
                    <a:bodyPr/>
                    <a:lstStyle/>
                    <a:p>
                      <a:endParaRPr/>
                    </a:p>
                  </a:txBody>
                  <a:tcPr marL="0" marR="0" marT="38735" marB="0" vert="vert270">
                    <a:solidFill>
                      <a:srgbClr val="FAEF61"/>
                    </a:solidFill>
                  </a:tcPr>
                </a:tc>
                <a:tc vMerge="1">
                  <a:txBody>
                    <a:bodyPr/>
                    <a:lstStyle/>
                    <a:p>
                      <a:endParaRPr/>
                    </a:p>
                  </a:txBody>
                  <a:tcPr marL="0" marR="0" marT="0" marB="0"/>
                </a:tc>
                <a:tc>
                  <a:txBody>
                    <a:bodyPr/>
                    <a:lstStyle/>
                    <a:p>
                      <a:pPr algn="ctr">
                        <a:lnSpc>
                          <a:spcPct val="100000"/>
                        </a:lnSpc>
                        <a:spcBef>
                          <a:spcPts val="800"/>
                        </a:spcBef>
                      </a:pPr>
                      <a:r>
                        <a:rPr sz="1000" b="1" spc="-15" dirty="0">
                          <a:solidFill>
                            <a:srgbClr val="FFFFFF"/>
                          </a:solidFill>
                          <a:latin typeface="Noto Sans"/>
                          <a:cs typeface="Noto Sans"/>
                        </a:rPr>
                        <a:t>Re-knowledge </a:t>
                      </a:r>
                      <a:r>
                        <a:rPr sz="1000" b="1" spc="-5" dirty="0">
                          <a:solidFill>
                            <a:srgbClr val="FFFFFF"/>
                          </a:solidFill>
                          <a:latin typeface="Noto Sans"/>
                          <a:cs typeface="Noto Sans"/>
                        </a:rPr>
                        <a:t>of the own</a:t>
                      </a:r>
                      <a:r>
                        <a:rPr sz="1000" b="1" spc="5" dirty="0">
                          <a:solidFill>
                            <a:srgbClr val="FFFFFF"/>
                          </a:solidFill>
                          <a:latin typeface="Noto Sans"/>
                          <a:cs typeface="Noto Sans"/>
                        </a:rPr>
                        <a:t> </a:t>
                      </a:r>
                      <a:r>
                        <a:rPr sz="1000" b="1" spc="-5" dirty="0">
                          <a:solidFill>
                            <a:srgbClr val="FFFFFF"/>
                          </a:solidFill>
                          <a:latin typeface="Noto Sans"/>
                          <a:cs typeface="Noto Sans"/>
                        </a:rPr>
                        <a:t>culture</a:t>
                      </a:r>
                      <a:endParaRPr sz="1000">
                        <a:latin typeface="Noto Sans"/>
                        <a:cs typeface="Noto Sans"/>
                      </a:endParaRPr>
                    </a:p>
                  </a:txBody>
                  <a:tcPr marL="0" marR="0" marT="101600" marB="0">
                    <a:lnT w="28575">
                      <a:solidFill>
                        <a:srgbClr val="FFFFFF"/>
                      </a:solidFill>
                      <a:prstDash val="solid"/>
                    </a:lnT>
                    <a:lnB w="28575">
                      <a:solidFill>
                        <a:srgbClr val="FFFFFF"/>
                      </a:solidFill>
                      <a:prstDash val="solid"/>
                    </a:lnB>
                    <a:solidFill>
                      <a:srgbClr val="049F86"/>
                    </a:solidFill>
                  </a:tcPr>
                </a:tc>
                <a:tc vMerge="1">
                  <a:txBody>
                    <a:bodyPr/>
                    <a:lstStyle/>
                    <a:p>
                      <a:endParaRPr/>
                    </a:p>
                  </a:txBody>
                  <a:tcPr marL="0" marR="0" marT="0" marB="0"/>
                </a:tc>
                <a:tc>
                  <a:txBody>
                    <a:bodyPr/>
                    <a:lstStyle/>
                    <a:p>
                      <a:pPr marL="2540" algn="ctr">
                        <a:lnSpc>
                          <a:spcPct val="100000"/>
                        </a:lnSpc>
                        <a:spcBef>
                          <a:spcPts val="800"/>
                        </a:spcBef>
                      </a:pPr>
                      <a:r>
                        <a:rPr sz="1000" b="1" spc="15" dirty="0">
                          <a:solidFill>
                            <a:srgbClr val="FFFFFF"/>
                          </a:solidFill>
                          <a:latin typeface="Noto Sans"/>
                          <a:cs typeface="Noto Sans"/>
                        </a:rPr>
                        <a:t>Over-dimension </a:t>
                      </a:r>
                      <a:r>
                        <a:rPr sz="1000" b="1" spc="5" dirty="0">
                          <a:solidFill>
                            <a:srgbClr val="FFFFFF"/>
                          </a:solidFill>
                          <a:latin typeface="Noto Sans"/>
                          <a:cs typeface="Noto Sans"/>
                        </a:rPr>
                        <a:t>of </a:t>
                      </a:r>
                      <a:r>
                        <a:rPr sz="1000" b="1" spc="10" dirty="0">
                          <a:solidFill>
                            <a:srgbClr val="FFFFFF"/>
                          </a:solidFill>
                          <a:latin typeface="Noto Sans"/>
                          <a:cs typeface="Noto Sans"/>
                        </a:rPr>
                        <a:t>the</a:t>
                      </a:r>
                      <a:r>
                        <a:rPr sz="1000" b="1" spc="65" dirty="0">
                          <a:solidFill>
                            <a:srgbClr val="FFFFFF"/>
                          </a:solidFill>
                          <a:latin typeface="Noto Sans"/>
                          <a:cs typeface="Noto Sans"/>
                        </a:rPr>
                        <a:t> </a:t>
                      </a:r>
                      <a:r>
                        <a:rPr sz="1000" b="1" spc="20" dirty="0">
                          <a:solidFill>
                            <a:srgbClr val="FFFFFF"/>
                          </a:solidFill>
                          <a:latin typeface="Noto Sans"/>
                          <a:cs typeface="Noto Sans"/>
                        </a:rPr>
                        <a:t>differences</a:t>
                      </a:r>
                      <a:endParaRPr sz="1000">
                        <a:latin typeface="Noto Sans"/>
                        <a:cs typeface="Noto Sans"/>
                      </a:endParaRPr>
                    </a:p>
                  </a:txBody>
                  <a:tcPr marL="0" marR="0" marT="101600" marB="0">
                    <a:lnT w="28575">
                      <a:solidFill>
                        <a:srgbClr val="FFFFFF"/>
                      </a:solidFill>
                      <a:prstDash val="solid"/>
                    </a:lnT>
                    <a:lnB w="28575">
                      <a:solidFill>
                        <a:srgbClr val="FFFFFF"/>
                      </a:solidFill>
                      <a:prstDash val="solid"/>
                    </a:lnB>
                    <a:solidFill>
                      <a:srgbClr val="EB2847"/>
                    </a:solidFill>
                  </a:tcPr>
                </a:tc>
                <a:tc vMerge="1">
                  <a:txBody>
                    <a:bodyPr/>
                    <a:lstStyle/>
                    <a:p>
                      <a:endParaRPr/>
                    </a:p>
                  </a:txBody>
                  <a:tcPr marL="0" marR="0" marT="0" marB="0"/>
                </a:tc>
                <a:tc vMerge="1">
                  <a:txBody>
                    <a:bodyPr/>
                    <a:lstStyle/>
                    <a:p>
                      <a:endParaRPr/>
                    </a:p>
                  </a:txBody>
                  <a:tcPr marL="0" marR="0" marT="38735" marB="0" vert="vert">
                    <a:solidFill>
                      <a:srgbClr val="FAEF61"/>
                    </a:solidFill>
                  </a:tcPr>
                </a:tc>
                <a:extLst>
                  <a:ext uri="{0D108BD9-81ED-4DB2-BD59-A6C34878D82A}">
                    <a16:rowId xmlns:a16="http://schemas.microsoft.com/office/drawing/2014/main" val="10004"/>
                  </a:ext>
                </a:extLst>
              </a:tr>
              <a:tr h="359994">
                <a:tc vMerge="1">
                  <a:txBody>
                    <a:bodyPr/>
                    <a:lstStyle/>
                    <a:p>
                      <a:endParaRPr/>
                    </a:p>
                  </a:txBody>
                  <a:tcPr marL="0" marR="0" marT="38735" marB="0" vert="vert270">
                    <a:solidFill>
                      <a:srgbClr val="FAEF61"/>
                    </a:solidFill>
                  </a:tcPr>
                </a:tc>
                <a:tc vMerge="1">
                  <a:txBody>
                    <a:bodyPr/>
                    <a:lstStyle/>
                    <a:p>
                      <a:endParaRPr/>
                    </a:p>
                  </a:txBody>
                  <a:tcPr marL="0" marR="0" marT="0" marB="0"/>
                </a:tc>
                <a:tc>
                  <a:txBody>
                    <a:bodyPr/>
                    <a:lstStyle/>
                    <a:p>
                      <a:pPr marL="635" algn="ctr">
                        <a:lnSpc>
                          <a:spcPct val="100000"/>
                        </a:lnSpc>
                        <a:spcBef>
                          <a:spcPts val="800"/>
                        </a:spcBef>
                      </a:pPr>
                      <a:r>
                        <a:rPr sz="1000" b="1" spc="-5" dirty="0">
                          <a:solidFill>
                            <a:srgbClr val="FFFFFF"/>
                          </a:solidFill>
                          <a:latin typeface="Noto Sans"/>
                          <a:cs typeface="Noto Sans"/>
                        </a:rPr>
                        <a:t>The </a:t>
                      </a:r>
                      <a:r>
                        <a:rPr sz="1000" b="1" dirty="0">
                          <a:solidFill>
                            <a:srgbClr val="FFFFFF"/>
                          </a:solidFill>
                          <a:latin typeface="Noto Sans"/>
                          <a:cs typeface="Noto Sans"/>
                        </a:rPr>
                        <a:t>elimination </a:t>
                      </a:r>
                      <a:r>
                        <a:rPr sz="1000" b="1" spc="-5" dirty="0">
                          <a:solidFill>
                            <a:srgbClr val="FFFFFF"/>
                          </a:solidFill>
                          <a:latin typeface="Noto Sans"/>
                          <a:cs typeface="Noto Sans"/>
                        </a:rPr>
                        <a:t>of</a:t>
                      </a:r>
                      <a:r>
                        <a:rPr sz="1000" b="1" spc="-25" dirty="0">
                          <a:solidFill>
                            <a:srgbClr val="FFFFFF"/>
                          </a:solidFill>
                          <a:latin typeface="Noto Sans"/>
                          <a:cs typeface="Noto Sans"/>
                        </a:rPr>
                        <a:t> </a:t>
                      </a:r>
                      <a:r>
                        <a:rPr sz="1000" b="1" dirty="0">
                          <a:solidFill>
                            <a:srgbClr val="FFFFFF"/>
                          </a:solidFill>
                          <a:latin typeface="Noto Sans"/>
                          <a:cs typeface="Noto Sans"/>
                        </a:rPr>
                        <a:t>prejudices</a:t>
                      </a:r>
                      <a:endParaRPr sz="1000">
                        <a:latin typeface="Noto Sans"/>
                        <a:cs typeface="Noto Sans"/>
                      </a:endParaRPr>
                    </a:p>
                  </a:txBody>
                  <a:tcPr marL="0" marR="0" marT="101600" marB="0">
                    <a:lnT w="28575">
                      <a:solidFill>
                        <a:srgbClr val="FFFFFF"/>
                      </a:solidFill>
                      <a:prstDash val="solid"/>
                    </a:lnT>
                    <a:lnB w="28575">
                      <a:solidFill>
                        <a:srgbClr val="FFFFFF"/>
                      </a:solidFill>
                      <a:prstDash val="solid"/>
                    </a:lnB>
                    <a:solidFill>
                      <a:srgbClr val="049F86"/>
                    </a:solidFill>
                  </a:tcPr>
                </a:tc>
                <a:tc vMerge="1">
                  <a:txBody>
                    <a:bodyPr/>
                    <a:lstStyle/>
                    <a:p>
                      <a:endParaRPr/>
                    </a:p>
                  </a:txBody>
                  <a:tcPr marL="0" marR="0" marT="0" marB="0"/>
                </a:tc>
                <a:tc>
                  <a:txBody>
                    <a:bodyPr/>
                    <a:lstStyle/>
                    <a:p>
                      <a:pPr marL="2540" algn="ctr">
                        <a:lnSpc>
                          <a:spcPct val="100000"/>
                        </a:lnSpc>
                        <a:spcBef>
                          <a:spcPts val="800"/>
                        </a:spcBef>
                      </a:pPr>
                      <a:r>
                        <a:rPr sz="1000" b="1" spc="10" dirty="0">
                          <a:solidFill>
                            <a:srgbClr val="FFFFFF"/>
                          </a:solidFill>
                          <a:latin typeface="Noto Sans"/>
                          <a:cs typeface="Noto Sans"/>
                        </a:rPr>
                        <a:t>Universalizing from</a:t>
                      </a:r>
                      <a:r>
                        <a:rPr sz="1000" b="1" spc="50" dirty="0">
                          <a:solidFill>
                            <a:srgbClr val="FFFFFF"/>
                          </a:solidFill>
                          <a:latin typeface="Noto Sans"/>
                          <a:cs typeface="Noto Sans"/>
                        </a:rPr>
                        <a:t> </a:t>
                      </a:r>
                      <a:r>
                        <a:rPr sz="1000" b="1" spc="20" dirty="0">
                          <a:solidFill>
                            <a:srgbClr val="FFFFFF"/>
                          </a:solidFill>
                          <a:latin typeface="Noto Sans"/>
                          <a:cs typeface="Noto Sans"/>
                        </a:rPr>
                        <a:t>personal</a:t>
                      </a:r>
                      <a:endParaRPr sz="1000">
                        <a:latin typeface="Noto Sans"/>
                        <a:cs typeface="Noto Sans"/>
                      </a:endParaRPr>
                    </a:p>
                  </a:txBody>
                  <a:tcPr marL="0" marR="0" marT="101600" marB="0">
                    <a:lnT w="28575">
                      <a:solidFill>
                        <a:srgbClr val="FFFFFF"/>
                      </a:solidFill>
                      <a:prstDash val="solid"/>
                    </a:lnT>
                    <a:lnB w="28575">
                      <a:solidFill>
                        <a:srgbClr val="FFFFFF"/>
                      </a:solidFill>
                      <a:prstDash val="solid"/>
                    </a:lnB>
                    <a:solidFill>
                      <a:srgbClr val="EB2847"/>
                    </a:solidFill>
                  </a:tcPr>
                </a:tc>
                <a:tc vMerge="1">
                  <a:txBody>
                    <a:bodyPr/>
                    <a:lstStyle/>
                    <a:p>
                      <a:endParaRPr/>
                    </a:p>
                  </a:txBody>
                  <a:tcPr marL="0" marR="0" marT="0" marB="0"/>
                </a:tc>
                <a:tc vMerge="1">
                  <a:txBody>
                    <a:bodyPr/>
                    <a:lstStyle/>
                    <a:p>
                      <a:endParaRPr/>
                    </a:p>
                  </a:txBody>
                  <a:tcPr marL="0" marR="0" marT="38735" marB="0" vert="vert">
                    <a:solidFill>
                      <a:srgbClr val="FAEF61"/>
                    </a:solidFill>
                  </a:tcPr>
                </a:tc>
                <a:extLst>
                  <a:ext uri="{0D108BD9-81ED-4DB2-BD59-A6C34878D82A}">
                    <a16:rowId xmlns:a16="http://schemas.microsoft.com/office/drawing/2014/main" val="10005"/>
                  </a:ext>
                </a:extLst>
              </a:tr>
              <a:tr h="318249">
                <a:tc vMerge="1">
                  <a:txBody>
                    <a:bodyPr/>
                    <a:lstStyle/>
                    <a:p>
                      <a:endParaRPr/>
                    </a:p>
                  </a:txBody>
                  <a:tcPr marL="0" marR="0" marT="38735" marB="0" vert="vert270">
                    <a:solidFill>
                      <a:srgbClr val="FAEF61"/>
                    </a:solidFill>
                  </a:tcPr>
                </a:tc>
                <a:tc vMerge="1">
                  <a:txBody>
                    <a:bodyPr/>
                    <a:lstStyle/>
                    <a:p>
                      <a:endParaRPr/>
                    </a:p>
                  </a:txBody>
                  <a:tcPr marL="0" marR="0" marT="0" marB="0"/>
                </a:tc>
                <a:tc rowSpan="2">
                  <a:txBody>
                    <a:bodyPr/>
                    <a:lstStyle/>
                    <a:p>
                      <a:pPr algn="ctr">
                        <a:lnSpc>
                          <a:spcPct val="100000"/>
                        </a:lnSpc>
                        <a:spcBef>
                          <a:spcPts val="800"/>
                        </a:spcBef>
                      </a:pPr>
                      <a:r>
                        <a:rPr sz="1000" b="1" spc="-5" dirty="0">
                          <a:solidFill>
                            <a:srgbClr val="FFFFFF"/>
                          </a:solidFill>
                          <a:latin typeface="Noto Sans"/>
                          <a:cs typeface="Noto Sans"/>
                        </a:rPr>
                        <a:t>Empathy</a:t>
                      </a:r>
                      <a:endParaRPr sz="1000">
                        <a:latin typeface="Noto Sans"/>
                        <a:cs typeface="Noto Sans"/>
                      </a:endParaRPr>
                    </a:p>
                  </a:txBody>
                  <a:tcPr marL="0" marR="0" marT="101600" marB="0">
                    <a:lnT w="28575">
                      <a:solidFill>
                        <a:srgbClr val="FFFFFF"/>
                      </a:solidFill>
                      <a:prstDash val="solid"/>
                    </a:lnT>
                    <a:lnB w="28575">
                      <a:solidFill>
                        <a:srgbClr val="FFFFFF"/>
                      </a:solidFill>
                      <a:prstDash val="solid"/>
                    </a:lnB>
                    <a:solidFill>
                      <a:srgbClr val="049F86"/>
                    </a:solidFill>
                  </a:tcPr>
                </a:tc>
                <a:tc gridSpan="3">
                  <a:txBody>
                    <a:bodyPr/>
                    <a:lstStyle/>
                    <a:p>
                      <a:pPr>
                        <a:lnSpc>
                          <a:spcPct val="100000"/>
                        </a:lnSpc>
                      </a:pPr>
                      <a:endParaRPr sz="1100">
                        <a:latin typeface="Times New Roman"/>
                        <a:cs typeface="Times New Roman"/>
                      </a:endParaRPr>
                    </a:p>
                  </a:txBody>
                  <a:tcPr marL="0" marR="0" marT="0" marB="0"/>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38735" marB="0" vert="vert">
                    <a:solidFill>
                      <a:srgbClr val="FAEF61"/>
                    </a:solidFill>
                  </a:tcPr>
                </a:tc>
                <a:extLst>
                  <a:ext uri="{0D108BD9-81ED-4DB2-BD59-A6C34878D82A}">
                    <a16:rowId xmlns:a16="http://schemas.microsoft.com/office/drawing/2014/main" val="10006"/>
                  </a:ext>
                </a:extLst>
              </a:tr>
              <a:tr h="41757">
                <a:tc vMerge="1">
                  <a:txBody>
                    <a:bodyPr/>
                    <a:lstStyle/>
                    <a:p>
                      <a:endParaRPr/>
                    </a:p>
                  </a:txBody>
                  <a:tcPr marL="0" marR="0" marT="38735" marB="0" vert="vert270">
                    <a:solidFill>
                      <a:srgbClr val="FAEF61"/>
                    </a:solidFill>
                  </a:tcPr>
                </a:tc>
                <a:tc vMerge="1">
                  <a:txBody>
                    <a:bodyPr/>
                    <a:lstStyle/>
                    <a:p>
                      <a:endParaRPr/>
                    </a:p>
                  </a:txBody>
                  <a:tcPr marL="0" marR="0" marT="0" marB="0"/>
                </a:tc>
                <a:tc vMerge="1">
                  <a:txBody>
                    <a:bodyPr/>
                    <a:lstStyle/>
                    <a:p>
                      <a:endParaRPr/>
                    </a:p>
                  </a:txBody>
                  <a:tcPr marL="0" marR="0" marT="101600" marB="0">
                    <a:lnT w="28575">
                      <a:solidFill>
                        <a:srgbClr val="FFFFFF"/>
                      </a:solidFill>
                      <a:prstDash val="solid"/>
                    </a:lnT>
                    <a:lnB w="28575">
                      <a:solidFill>
                        <a:srgbClr val="FFFFFF"/>
                      </a:solidFill>
                      <a:prstDash val="solid"/>
                    </a:lnB>
                    <a:solidFill>
                      <a:srgbClr val="049F86"/>
                    </a:solidFill>
                  </a:tcPr>
                </a:tc>
                <a:tc rowSpan="3" gridSpan="4">
                  <a:txBody>
                    <a:bodyPr/>
                    <a:lstStyle/>
                    <a:p>
                      <a:pPr>
                        <a:lnSpc>
                          <a:spcPct val="100000"/>
                        </a:lnSpc>
                      </a:pPr>
                      <a:endParaRPr sz="1100">
                        <a:latin typeface="Times New Roman"/>
                        <a:cs typeface="Times New Roman"/>
                      </a:endParaRPr>
                    </a:p>
                  </a:txBody>
                  <a:tcPr marL="0" marR="0" marT="0" marB="0"/>
                </a:tc>
                <a:tc rowSpan="3" hMerge="1">
                  <a:txBody>
                    <a:bodyPr/>
                    <a:lstStyle/>
                    <a:p>
                      <a:endParaRPr/>
                    </a:p>
                  </a:txBody>
                  <a:tcPr marL="0" marR="0" marT="0" marB="0"/>
                </a:tc>
                <a:tc rowSpan="3" hMerge="1">
                  <a:txBody>
                    <a:bodyPr/>
                    <a:lstStyle/>
                    <a:p>
                      <a:endParaRPr/>
                    </a:p>
                  </a:txBody>
                  <a:tcPr marL="0" marR="0" marT="0" marB="0"/>
                </a:tc>
                <a:tc rowSpan="3" hMerge="1">
                  <a:txBody>
                    <a:bodyPr/>
                    <a:lstStyle/>
                    <a:p>
                      <a:endParaRPr/>
                    </a:p>
                  </a:txBody>
                  <a:tcPr marL="0" marR="0" marT="0" marB="0"/>
                </a:tc>
                <a:extLst>
                  <a:ext uri="{0D108BD9-81ED-4DB2-BD59-A6C34878D82A}">
                    <a16:rowId xmlns:a16="http://schemas.microsoft.com/office/drawing/2014/main" val="10007"/>
                  </a:ext>
                </a:extLst>
              </a:tr>
              <a:tr h="300253">
                <a:tc vMerge="1">
                  <a:txBody>
                    <a:bodyPr/>
                    <a:lstStyle/>
                    <a:p>
                      <a:endParaRPr/>
                    </a:p>
                  </a:txBody>
                  <a:tcPr marL="0" marR="0" marT="38735" marB="0" vert="vert270">
                    <a:solidFill>
                      <a:srgbClr val="FAEF61"/>
                    </a:solidFill>
                  </a:tcPr>
                </a:tc>
                <a:tc vMerge="1">
                  <a:txBody>
                    <a:bodyPr/>
                    <a:lstStyle/>
                    <a:p>
                      <a:endParaRPr/>
                    </a:p>
                  </a:txBody>
                  <a:tcPr marL="0" marR="0" marT="0" marB="0"/>
                </a:tc>
                <a:tc rowSpan="2">
                  <a:txBody>
                    <a:bodyPr/>
                    <a:lstStyle/>
                    <a:p>
                      <a:pPr marL="823594" marR="241300" indent="-575945">
                        <a:lnSpc>
                          <a:spcPct val="100000"/>
                        </a:lnSpc>
                        <a:spcBef>
                          <a:spcPts val="200"/>
                        </a:spcBef>
                      </a:pPr>
                      <a:r>
                        <a:rPr sz="1000" b="1" spc="-10" dirty="0">
                          <a:solidFill>
                            <a:srgbClr val="FFFFFF"/>
                          </a:solidFill>
                          <a:latin typeface="Noto Sans"/>
                          <a:cs typeface="Noto Sans"/>
                        </a:rPr>
                        <a:t>Intercultural </a:t>
                      </a:r>
                      <a:r>
                        <a:rPr sz="1000" b="1" spc="-5" dirty="0">
                          <a:solidFill>
                            <a:srgbClr val="FFFFFF"/>
                          </a:solidFill>
                          <a:latin typeface="Noto Sans"/>
                          <a:cs typeface="Noto Sans"/>
                        </a:rPr>
                        <a:t>communication  is the</a:t>
                      </a:r>
                      <a:r>
                        <a:rPr sz="1000" b="1" spc="-10" dirty="0">
                          <a:solidFill>
                            <a:srgbClr val="FFFFFF"/>
                          </a:solidFill>
                          <a:latin typeface="Noto Sans"/>
                          <a:cs typeface="Noto Sans"/>
                        </a:rPr>
                        <a:t> </a:t>
                      </a:r>
                      <a:r>
                        <a:rPr sz="1000" b="1" spc="-5" dirty="0">
                          <a:solidFill>
                            <a:srgbClr val="FFFFFF"/>
                          </a:solidFill>
                          <a:latin typeface="Noto Sans"/>
                          <a:cs typeface="Noto Sans"/>
                        </a:rPr>
                        <a:t>inter</a:t>
                      </a:r>
                      <a:endParaRPr sz="1000">
                        <a:latin typeface="Noto Sans"/>
                        <a:cs typeface="Noto Sans"/>
                      </a:endParaRPr>
                    </a:p>
                  </a:txBody>
                  <a:tcPr marL="0" marR="0" marT="25400" marB="0">
                    <a:lnT w="28575">
                      <a:solidFill>
                        <a:srgbClr val="FFFFFF"/>
                      </a:solidFill>
                      <a:prstDash val="solid"/>
                    </a:lnT>
                    <a:lnB w="28575">
                      <a:solidFill>
                        <a:srgbClr val="FFFFFF"/>
                      </a:solidFill>
                      <a:prstDash val="solid"/>
                    </a:lnB>
                    <a:solidFill>
                      <a:srgbClr val="049F86"/>
                    </a:solidFill>
                  </a:tcPr>
                </a:tc>
                <a:tc gridSpan="4"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extLst>
                  <a:ext uri="{0D108BD9-81ED-4DB2-BD59-A6C34878D82A}">
                    <a16:rowId xmlns:a16="http://schemas.microsoft.com/office/drawing/2014/main" val="10008"/>
                  </a:ext>
                </a:extLst>
              </a:tr>
              <a:tr h="59740">
                <a:tc gridSpan="2">
                  <a:txBody>
                    <a:bodyPr/>
                    <a:lstStyle/>
                    <a:p>
                      <a:pPr>
                        <a:lnSpc>
                          <a:spcPct val="100000"/>
                        </a:lnSpc>
                      </a:pPr>
                      <a:endParaRPr sz="200">
                        <a:latin typeface="Times New Roman"/>
                        <a:cs typeface="Times New Roman"/>
                      </a:endParaRPr>
                    </a:p>
                  </a:txBody>
                  <a:tcPr marL="0" marR="0" marT="0" marB="0">
                    <a:solidFill>
                      <a:srgbClr val="FAEF61"/>
                    </a:solidFill>
                  </a:tcPr>
                </a:tc>
                <a:tc hMerge="1">
                  <a:txBody>
                    <a:bodyPr/>
                    <a:lstStyle/>
                    <a:p>
                      <a:endParaRPr/>
                    </a:p>
                  </a:txBody>
                  <a:tcPr marL="0" marR="0" marT="0" marB="0"/>
                </a:tc>
                <a:tc vMerge="1">
                  <a:txBody>
                    <a:bodyPr/>
                    <a:lstStyle/>
                    <a:p>
                      <a:endParaRPr/>
                    </a:p>
                  </a:txBody>
                  <a:tcPr marL="0" marR="0" marT="25400" marB="0">
                    <a:lnT w="28575">
                      <a:solidFill>
                        <a:srgbClr val="FFFFFF"/>
                      </a:solidFill>
                      <a:prstDash val="solid"/>
                    </a:lnT>
                    <a:lnB w="28575">
                      <a:solidFill>
                        <a:srgbClr val="FFFFFF"/>
                      </a:solidFill>
                      <a:prstDash val="solid"/>
                    </a:lnB>
                    <a:solidFill>
                      <a:srgbClr val="049F86"/>
                    </a:solidFill>
                  </a:tcPr>
                </a:tc>
                <a:tc gridSpan="4"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extLst>
                  <a:ext uri="{0D108BD9-81ED-4DB2-BD59-A6C34878D82A}">
                    <a16:rowId xmlns:a16="http://schemas.microsoft.com/office/drawing/2014/main" val="10009"/>
                  </a:ext>
                </a:extLst>
              </a:tr>
            </a:tbl>
          </a:graphicData>
        </a:graphic>
      </p:graphicFrame>
      <p:sp>
        <p:nvSpPr>
          <p:cNvPr id="7" name="object 7"/>
          <p:cNvSpPr txBox="1"/>
          <p:nvPr/>
        </p:nvSpPr>
        <p:spPr>
          <a:xfrm>
            <a:off x="707298" y="6196050"/>
            <a:ext cx="5475605" cy="360680"/>
          </a:xfrm>
          <a:prstGeom prst="rect">
            <a:avLst/>
          </a:prstGeom>
        </p:spPr>
        <p:txBody>
          <a:bodyPr vert="horz" wrap="square" lIns="0" tIns="12700" rIns="0" bIns="0" rtlCol="0">
            <a:spAutoFit/>
          </a:bodyPr>
          <a:lstStyle/>
          <a:p>
            <a:pPr marL="12700">
              <a:lnSpc>
                <a:spcPct val="100000"/>
              </a:lnSpc>
              <a:spcBef>
                <a:spcPts val="100"/>
              </a:spcBef>
            </a:pPr>
            <a:r>
              <a:rPr sz="2200" b="1" spc="125" dirty="0">
                <a:solidFill>
                  <a:srgbClr val="4A4B4C"/>
                </a:solidFill>
                <a:latin typeface="Arial"/>
                <a:cs typeface="Arial"/>
              </a:rPr>
              <a:t>Διαπολιτισμική </a:t>
            </a:r>
            <a:r>
              <a:rPr sz="2200" b="1" spc="110" dirty="0">
                <a:solidFill>
                  <a:srgbClr val="4A4B4C"/>
                </a:solidFill>
                <a:latin typeface="Arial"/>
                <a:cs typeface="Arial"/>
              </a:rPr>
              <a:t>επικοινωνία:</a:t>
            </a:r>
            <a:r>
              <a:rPr sz="2200" b="1" spc="95" dirty="0">
                <a:solidFill>
                  <a:srgbClr val="4A4B4C"/>
                </a:solidFill>
                <a:latin typeface="Arial"/>
                <a:cs typeface="Arial"/>
              </a:rPr>
              <a:t> </a:t>
            </a:r>
            <a:r>
              <a:rPr sz="2200" b="1" spc="155" dirty="0">
                <a:solidFill>
                  <a:srgbClr val="4A4B4C"/>
                </a:solidFill>
                <a:latin typeface="Arial"/>
                <a:cs typeface="Arial"/>
              </a:rPr>
              <a:t>Κύκλος</a:t>
            </a:r>
            <a:endParaRPr sz="2200">
              <a:latin typeface="Arial"/>
              <a:cs typeface="Arial"/>
            </a:endParaRPr>
          </a:p>
        </p:txBody>
      </p:sp>
      <p:sp>
        <p:nvSpPr>
          <p:cNvPr id="8" name="object 8"/>
          <p:cNvSpPr/>
          <p:nvPr/>
        </p:nvSpPr>
        <p:spPr>
          <a:xfrm>
            <a:off x="3788041" y="8247350"/>
            <a:ext cx="1243965" cy="1243965"/>
          </a:xfrm>
          <a:custGeom>
            <a:avLst/>
            <a:gdLst/>
            <a:ahLst/>
            <a:cxnLst/>
            <a:rect l="l" t="t" r="r" b="b"/>
            <a:pathLst>
              <a:path w="1243964" h="1243965">
                <a:moveTo>
                  <a:pt x="1243888" y="0"/>
                </a:moveTo>
                <a:lnTo>
                  <a:pt x="0" y="0"/>
                </a:lnTo>
                <a:lnTo>
                  <a:pt x="0" y="1243888"/>
                </a:lnTo>
                <a:lnTo>
                  <a:pt x="47712" y="1242990"/>
                </a:lnTo>
                <a:lnTo>
                  <a:pt x="94970" y="1240317"/>
                </a:lnTo>
                <a:lnTo>
                  <a:pt x="141742" y="1235901"/>
                </a:lnTo>
                <a:lnTo>
                  <a:pt x="187995" y="1229775"/>
                </a:lnTo>
                <a:lnTo>
                  <a:pt x="233697" y="1221970"/>
                </a:lnTo>
                <a:lnTo>
                  <a:pt x="278816" y="1212519"/>
                </a:lnTo>
                <a:lnTo>
                  <a:pt x="323319" y="1201454"/>
                </a:lnTo>
                <a:lnTo>
                  <a:pt x="367175" y="1188808"/>
                </a:lnTo>
                <a:lnTo>
                  <a:pt x="410352" y="1174612"/>
                </a:lnTo>
                <a:lnTo>
                  <a:pt x="452816" y="1158899"/>
                </a:lnTo>
                <a:lnTo>
                  <a:pt x="494536" y="1141700"/>
                </a:lnTo>
                <a:lnTo>
                  <a:pt x="535479" y="1123049"/>
                </a:lnTo>
                <a:lnTo>
                  <a:pt x="575614" y="1102978"/>
                </a:lnTo>
                <a:lnTo>
                  <a:pt x="614908" y="1081517"/>
                </a:lnTo>
                <a:lnTo>
                  <a:pt x="653330" y="1058701"/>
                </a:lnTo>
                <a:lnTo>
                  <a:pt x="690845" y="1034561"/>
                </a:lnTo>
                <a:lnTo>
                  <a:pt x="727424" y="1009129"/>
                </a:lnTo>
                <a:lnTo>
                  <a:pt x="763033" y="982437"/>
                </a:lnTo>
                <a:lnTo>
                  <a:pt x="797639" y="954518"/>
                </a:lnTo>
                <a:lnTo>
                  <a:pt x="831212" y="925404"/>
                </a:lnTo>
                <a:lnTo>
                  <a:pt x="863719" y="895126"/>
                </a:lnTo>
                <a:lnTo>
                  <a:pt x="895126" y="863719"/>
                </a:lnTo>
                <a:lnTo>
                  <a:pt x="925404" y="831212"/>
                </a:lnTo>
                <a:lnTo>
                  <a:pt x="954518" y="797639"/>
                </a:lnTo>
                <a:lnTo>
                  <a:pt x="982437" y="763033"/>
                </a:lnTo>
                <a:lnTo>
                  <a:pt x="1009129" y="727424"/>
                </a:lnTo>
                <a:lnTo>
                  <a:pt x="1034561" y="690845"/>
                </a:lnTo>
                <a:lnTo>
                  <a:pt x="1058701" y="653330"/>
                </a:lnTo>
                <a:lnTo>
                  <a:pt x="1081517" y="614908"/>
                </a:lnTo>
                <a:lnTo>
                  <a:pt x="1102978" y="575614"/>
                </a:lnTo>
                <a:lnTo>
                  <a:pt x="1123049" y="535479"/>
                </a:lnTo>
                <a:lnTo>
                  <a:pt x="1141700" y="494536"/>
                </a:lnTo>
                <a:lnTo>
                  <a:pt x="1158899" y="452816"/>
                </a:lnTo>
                <a:lnTo>
                  <a:pt x="1174612" y="410352"/>
                </a:lnTo>
                <a:lnTo>
                  <a:pt x="1188808" y="367175"/>
                </a:lnTo>
                <a:lnTo>
                  <a:pt x="1201454" y="323319"/>
                </a:lnTo>
                <a:lnTo>
                  <a:pt x="1212519" y="278816"/>
                </a:lnTo>
                <a:lnTo>
                  <a:pt x="1221970" y="233697"/>
                </a:lnTo>
                <a:lnTo>
                  <a:pt x="1229775" y="187995"/>
                </a:lnTo>
                <a:lnTo>
                  <a:pt x="1235901" y="141742"/>
                </a:lnTo>
                <a:lnTo>
                  <a:pt x="1240317" y="94970"/>
                </a:lnTo>
                <a:lnTo>
                  <a:pt x="1242990" y="47712"/>
                </a:lnTo>
                <a:lnTo>
                  <a:pt x="1243888" y="0"/>
                </a:lnTo>
                <a:close/>
              </a:path>
            </a:pathLst>
          </a:custGeom>
          <a:solidFill>
            <a:srgbClr val="484945"/>
          </a:solidFill>
        </p:spPr>
        <p:txBody>
          <a:bodyPr wrap="square" lIns="0" tIns="0" rIns="0" bIns="0" rtlCol="0"/>
          <a:lstStyle/>
          <a:p>
            <a:endParaRPr/>
          </a:p>
        </p:txBody>
      </p:sp>
      <p:grpSp>
        <p:nvGrpSpPr>
          <p:cNvPr id="9" name="object 9"/>
          <p:cNvGrpSpPr/>
          <p:nvPr/>
        </p:nvGrpSpPr>
        <p:grpSpPr>
          <a:xfrm>
            <a:off x="2461641" y="6919950"/>
            <a:ext cx="2570480" cy="1525905"/>
            <a:chOff x="2461641" y="6919950"/>
            <a:chExt cx="2570480" cy="1525905"/>
          </a:xfrm>
        </p:grpSpPr>
        <p:sp>
          <p:nvSpPr>
            <p:cNvPr id="10" name="object 10"/>
            <p:cNvSpPr/>
            <p:nvPr/>
          </p:nvSpPr>
          <p:spPr>
            <a:xfrm>
              <a:off x="2461641" y="6919950"/>
              <a:ext cx="1243965" cy="1243965"/>
            </a:xfrm>
            <a:custGeom>
              <a:avLst/>
              <a:gdLst/>
              <a:ahLst/>
              <a:cxnLst/>
              <a:rect l="l" t="t" r="r" b="b"/>
              <a:pathLst>
                <a:path w="1243964" h="1243965">
                  <a:moveTo>
                    <a:pt x="1243888" y="0"/>
                  </a:moveTo>
                  <a:lnTo>
                    <a:pt x="1196176" y="898"/>
                  </a:lnTo>
                  <a:lnTo>
                    <a:pt x="1148918" y="3571"/>
                  </a:lnTo>
                  <a:lnTo>
                    <a:pt x="1102146" y="7987"/>
                  </a:lnTo>
                  <a:lnTo>
                    <a:pt x="1055893" y="14113"/>
                  </a:lnTo>
                  <a:lnTo>
                    <a:pt x="1010191" y="21918"/>
                  </a:lnTo>
                  <a:lnTo>
                    <a:pt x="965072" y="31369"/>
                  </a:lnTo>
                  <a:lnTo>
                    <a:pt x="920568" y="42434"/>
                  </a:lnTo>
                  <a:lnTo>
                    <a:pt x="876712" y="55080"/>
                  </a:lnTo>
                  <a:lnTo>
                    <a:pt x="833536" y="69276"/>
                  </a:lnTo>
                  <a:lnTo>
                    <a:pt x="791072" y="84989"/>
                  </a:lnTo>
                  <a:lnTo>
                    <a:pt x="749352" y="102187"/>
                  </a:lnTo>
                  <a:lnTo>
                    <a:pt x="708408" y="120839"/>
                  </a:lnTo>
                  <a:lnTo>
                    <a:pt x="668273" y="140910"/>
                  </a:lnTo>
                  <a:lnTo>
                    <a:pt x="628979" y="162370"/>
                  </a:lnTo>
                  <a:lnTo>
                    <a:pt x="590558" y="185187"/>
                  </a:lnTo>
                  <a:lnTo>
                    <a:pt x="553042" y="209327"/>
                  </a:lnTo>
                  <a:lnTo>
                    <a:pt x="516464" y="234759"/>
                  </a:lnTo>
                  <a:lnTo>
                    <a:pt x="480855" y="261451"/>
                  </a:lnTo>
                  <a:lnTo>
                    <a:pt x="446248" y="289370"/>
                  </a:lnTo>
                  <a:lnTo>
                    <a:pt x="412676" y="318484"/>
                  </a:lnTo>
                  <a:lnTo>
                    <a:pt x="380169" y="348761"/>
                  </a:lnTo>
                  <a:lnTo>
                    <a:pt x="348761" y="380169"/>
                  </a:lnTo>
                  <a:lnTo>
                    <a:pt x="318484" y="412676"/>
                  </a:lnTo>
                  <a:lnTo>
                    <a:pt x="289370" y="446248"/>
                  </a:lnTo>
                  <a:lnTo>
                    <a:pt x="261451" y="480855"/>
                  </a:lnTo>
                  <a:lnTo>
                    <a:pt x="234759" y="516464"/>
                  </a:lnTo>
                  <a:lnTo>
                    <a:pt x="209327" y="553042"/>
                  </a:lnTo>
                  <a:lnTo>
                    <a:pt x="185187" y="590558"/>
                  </a:lnTo>
                  <a:lnTo>
                    <a:pt x="162370" y="628979"/>
                  </a:lnTo>
                  <a:lnTo>
                    <a:pt x="140910" y="668273"/>
                  </a:lnTo>
                  <a:lnTo>
                    <a:pt x="120839" y="708408"/>
                  </a:lnTo>
                  <a:lnTo>
                    <a:pt x="102187" y="749352"/>
                  </a:lnTo>
                  <a:lnTo>
                    <a:pt x="84989" y="791072"/>
                  </a:lnTo>
                  <a:lnTo>
                    <a:pt x="69276" y="833536"/>
                  </a:lnTo>
                  <a:lnTo>
                    <a:pt x="55080" y="876712"/>
                  </a:lnTo>
                  <a:lnTo>
                    <a:pt x="42434" y="920568"/>
                  </a:lnTo>
                  <a:lnTo>
                    <a:pt x="31369" y="965072"/>
                  </a:lnTo>
                  <a:lnTo>
                    <a:pt x="21918" y="1010191"/>
                  </a:lnTo>
                  <a:lnTo>
                    <a:pt x="14113" y="1055893"/>
                  </a:lnTo>
                  <a:lnTo>
                    <a:pt x="7987" y="1102146"/>
                  </a:lnTo>
                  <a:lnTo>
                    <a:pt x="3571" y="1148918"/>
                  </a:lnTo>
                  <a:lnTo>
                    <a:pt x="898" y="1196176"/>
                  </a:lnTo>
                  <a:lnTo>
                    <a:pt x="0" y="1243888"/>
                  </a:lnTo>
                  <a:lnTo>
                    <a:pt x="1243888" y="1243888"/>
                  </a:lnTo>
                  <a:lnTo>
                    <a:pt x="1243888" y="0"/>
                  </a:lnTo>
                  <a:close/>
                </a:path>
              </a:pathLst>
            </a:custGeom>
            <a:solidFill>
              <a:srgbClr val="7E7E7E"/>
            </a:solidFill>
          </p:spPr>
          <p:txBody>
            <a:bodyPr wrap="square" lIns="0" tIns="0" rIns="0" bIns="0" rtlCol="0"/>
            <a:lstStyle/>
            <a:p>
              <a:endParaRPr/>
            </a:p>
          </p:txBody>
        </p:sp>
        <p:sp>
          <p:nvSpPr>
            <p:cNvPr id="11" name="object 11"/>
            <p:cNvSpPr/>
            <p:nvPr/>
          </p:nvSpPr>
          <p:spPr>
            <a:xfrm>
              <a:off x="3788041" y="6919950"/>
              <a:ext cx="1243965" cy="1243965"/>
            </a:xfrm>
            <a:custGeom>
              <a:avLst/>
              <a:gdLst/>
              <a:ahLst/>
              <a:cxnLst/>
              <a:rect l="l" t="t" r="r" b="b"/>
              <a:pathLst>
                <a:path w="1243964" h="1243965">
                  <a:moveTo>
                    <a:pt x="0" y="0"/>
                  </a:moveTo>
                  <a:lnTo>
                    <a:pt x="0" y="1243888"/>
                  </a:lnTo>
                  <a:lnTo>
                    <a:pt x="1243888" y="1243888"/>
                  </a:lnTo>
                  <a:lnTo>
                    <a:pt x="1242990" y="1196176"/>
                  </a:lnTo>
                  <a:lnTo>
                    <a:pt x="1240317" y="1148918"/>
                  </a:lnTo>
                  <a:lnTo>
                    <a:pt x="1235901" y="1102146"/>
                  </a:lnTo>
                  <a:lnTo>
                    <a:pt x="1229775" y="1055893"/>
                  </a:lnTo>
                  <a:lnTo>
                    <a:pt x="1221970" y="1010191"/>
                  </a:lnTo>
                  <a:lnTo>
                    <a:pt x="1212519" y="965072"/>
                  </a:lnTo>
                  <a:lnTo>
                    <a:pt x="1201454" y="920568"/>
                  </a:lnTo>
                  <a:lnTo>
                    <a:pt x="1188808" y="876712"/>
                  </a:lnTo>
                  <a:lnTo>
                    <a:pt x="1174612" y="833536"/>
                  </a:lnTo>
                  <a:lnTo>
                    <a:pt x="1158899" y="791072"/>
                  </a:lnTo>
                  <a:lnTo>
                    <a:pt x="1141700" y="749352"/>
                  </a:lnTo>
                  <a:lnTo>
                    <a:pt x="1123049" y="708408"/>
                  </a:lnTo>
                  <a:lnTo>
                    <a:pt x="1102978" y="668273"/>
                  </a:lnTo>
                  <a:lnTo>
                    <a:pt x="1081517" y="628979"/>
                  </a:lnTo>
                  <a:lnTo>
                    <a:pt x="1058701" y="590558"/>
                  </a:lnTo>
                  <a:lnTo>
                    <a:pt x="1034561" y="553042"/>
                  </a:lnTo>
                  <a:lnTo>
                    <a:pt x="1009129" y="516464"/>
                  </a:lnTo>
                  <a:lnTo>
                    <a:pt x="982437" y="480855"/>
                  </a:lnTo>
                  <a:lnTo>
                    <a:pt x="954518" y="446248"/>
                  </a:lnTo>
                  <a:lnTo>
                    <a:pt x="925404" y="412676"/>
                  </a:lnTo>
                  <a:lnTo>
                    <a:pt x="895126" y="380169"/>
                  </a:lnTo>
                  <a:lnTo>
                    <a:pt x="863719" y="348761"/>
                  </a:lnTo>
                  <a:lnTo>
                    <a:pt x="831212" y="318484"/>
                  </a:lnTo>
                  <a:lnTo>
                    <a:pt x="797639" y="289370"/>
                  </a:lnTo>
                  <a:lnTo>
                    <a:pt x="763033" y="261451"/>
                  </a:lnTo>
                  <a:lnTo>
                    <a:pt x="727424" y="234759"/>
                  </a:lnTo>
                  <a:lnTo>
                    <a:pt x="690845" y="209327"/>
                  </a:lnTo>
                  <a:lnTo>
                    <a:pt x="653330" y="185187"/>
                  </a:lnTo>
                  <a:lnTo>
                    <a:pt x="614908" y="162370"/>
                  </a:lnTo>
                  <a:lnTo>
                    <a:pt x="575614" y="140910"/>
                  </a:lnTo>
                  <a:lnTo>
                    <a:pt x="535479" y="120839"/>
                  </a:lnTo>
                  <a:lnTo>
                    <a:pt x="494536" y="102187"/>
                  </a:lnTo>
                  <a:lnTo>
                    <a:pt x="452816" y="84989"/>
                  </a:lnTo>
                  <a:lnTo>
                    <a:pt x="410352" y="69276"/>
                  </a:lnTo>
                  <a:lnTo>
                    <a:pt x="367175" y="55080"/>
                  </a:lnTo>
                  <a:lnTo>
                    <a:pt x="323319" y="42434"/>
                  </a:lnTo>
                  <a:lnTo>
                    <a:pt x="278816" y="31369"/>
                  </a:lnTo>
                  <a:lnTo>
                    <a:pt x="233697" y="21918"/>
                  </a:lnTo>
                  <a:lnTo>
                    <a:pt x="187995" y="14113"/>
                  </a:lnTo>
                  <a:lnTo>
                    <a:pt x="141742" y="7987"/>
                  </a:lnTo>
                  <a:lnTo>
                    <a:pt x="94970" y="3571"/>
                  </a:lnTo>
                  <a:lnTo>
                    <a:pt x="47712" y="898"/>
                  </a:lnTo>
                  <a:lnTo>
                    <a:pt x="0" y="0"/>
                  </a:lnTo>
                  <a:close/>
                </a:path>
              </a:pathLst>
            </a:custGeom>
            <a:solidFill>
              <a:srgbClr val="ED3351"/>
            </a:solidFill>
          </p:spPr>
          <p:txBody>
            <a:bodyPr wrap="square" lIns="0" tIns="0" rIns="0" bIns="0" rtlCol="0"/>
            <a:lstStyle/>
            <a:p>
              <a:endParaRPr/>
            </a:p>
          </p:txBody>
        </p:sp>
        <p:sp>
          <p:nvSpPr>
            <p:cNvPr id="12" name="object 12"/>
            <p:cNvSpPr/>
            <p:nvPr/>
          </p:nvSpPr>
          <p:spPr>
            <a:xfrm>
              <a:off x="3506800" y="7965820"/>
              <a:ext cx="480059" cy="480059"/>
            </a:xfrm>
            <a:custGeom>
              <a:avLst/>
              <a:gdLst/>
              <a:ahLst/>
              <a:cxnLst/>
              <a:rect l="l" t="t" r="r" b="b"/>
              <a:pathLst>
                <a:path w="480060" h="480059">
                  <a:moveTo>
                    <a:pt x="447408" y="181127"/>
                  </a:moveTo>
                  <a:lnTo>
                    <a:pt x="435952" y="40373"/>
                  </a:lnTo>
                  <a:lnTo>
                    <a:pt x="435089" y="40195"/>
                  </a:lnTo>
                  <a:lnTo>
                    <a:pt x="407314" y="67970"/>
                  </a:lnTo>
                  <a:lnTo>
                    <a:pt x="405371" y="65925"/>
                  </a:lnTo>
                  <a:lnTo>
                    <a:pt x="367068" y="36144"/>
                  </a:lnTo>
                  <a:lnTo>
                    <a:pt x="325335" y="15138"/>
                  </a:lnTo>
                  <a:lnTo>
                    <a:pt x="287197" y="4343"/>
                  </a:lnTo>
                  <a:lnTo>
                    <a:pt x="237629" y="0"/>
                  </a:lnTo>
                  <a:lnTo>
                    <a:pt x="221462" y="749"/>
                  </a:lnTo>
                  <a:lnTo>
                    <a:pt x="173990" y="9563"/>
                  </a:lnTo>
                  <a:lnTo>
                    <a:pt x="120243" y="31953"/>
                  </a:lnTo>
                  <a:lnTo>
                    <a:pt x="91719" y="51498"/>
                  </a:lnTo>
                  <a:lnTo>
                    <a:pt x="85725" y="55587"/>
                  </a:lnTo>
                  <a:lnTo>
                    <a:pt x="66903" y="73609"/>
                  </a:lnTo>
                  <a:lnTo>
                    <a:pt x="60375" y="80454"/>
                  </a:lnTo>
                  <a:lnTo>
                    <a:pt x="54317" y="87744"/>
                  </a:lnTo>
                  <a:lnTo>
                    <a:pt x="50596" y="92646"/>
                  </a:lnTo>
                  <a:lnTo>
                    <a:pt x="46342" y="97180"/>
                  </a:lnTo>
                  <a:lnTo>
                    <a:pt x="26416" y="131089"/>
                  </a:lnTo>
                  <a:lnTo>
                    <a:pt x="10274" y="171627"/>
                  </a:lnTo>
                  <a:lnTo>
                    <a:pt x="977" y="219875"/>
                  </a:lnTo>
                  <a:lnTo>
                    <a:pt x="0" y="236296"/>
                  </a:lnTo>
                  <a:lnTo>
                    <a:pt x="81038" y="237680"/>
                  </a:lnTo>
                  <a:lnTo>
                    <a:pt x="81749" y="237083"/>
                  </a:lnTo>
                  <a:lnTo>
                    <a:pt x="82080" y="228117"/>
                  </a:lnTo>
                  <a:lnTo>
                    <a:pt x="84188" y="212699"/>
                  </a:lnTo>
                  <a:lnTo>
                    <a:pt x="99796" y="166789"/>
                  </a:lnTo>
                  <a:lnTo>
                    <a:pt x="129806" y="126326"/>
                  </a:lnTo>
                  <a:lnTo>
                    <a:pt x="132765" y="123964"/>
                  </a:lnTo>
                  <a:lnTo>
                    <a:pt x="143548" y="114388"/>
                  </a:lnTo>
                  <a:lnTo>
                    <a:pt x="177647" y="94335"/>
                  </a:lnTo>
                  <a:lnTo>
                    <a:pt x="218935" y="83070"/>
                  </a:lnTo>
                  <a:lnTo>
                    <a:pt x="246824" y="81495"/>
                  </a:lnTo>
                  <a:lnTo>
                    <a:pt x="260565" y="82499"/>
                  </a:lnTo>
                  <a:lnTo>
                    <a:pt x="300012" y="93383"/>
                  </a:lnTo>
                  <a:lnTo>
                    <a:pt x="337985" y="115277"/>
                  </a:lnTo>
                  <a:lnTo>
                    <a:pt x="350545" y="125869"/>
                  </a:lnTo>
                  <a:lnTo>
                    <a:pt x="323507" y="152946"/>
                  </a:lnTo>
                  <a:lnTo>
                    <a:pt x="322694" y="154432"/>
                  </a:lnTo>
                  <a:lnTo>
                    <a:pt x="324231" y="155397"/>
                  </a:lnTo>
                  <a:lnTo>
                    <a:pt x="441261" y="180086"/>
                  </a:lnTo>
                  <a:lnTo>
                    <a:pt x="447408" y="181127"/>
                  </a:lnTo>
                  <a:close/>
                </a:path>
                <a:path w="480060" h="480059">
                  <a:moveTo>
                    <a:pt x="479933" y="244475"/>
                  </a:moveTo>
                  <a:lnTo>
                    <a:pt x="479399" y="243840"/>
                  </a:lnTo>
                  <a:lnTo>
                    <a:pt x="399478" y="241820"/>
                  </a:lnTo>
                  <a:lnTo>
                    <a:pt x="398678" y="242633"/>
                  </a:lnTo>
                  <a:lnTo>
                    <a:pt x="398716" y="244602"/>
                  </a:lnTo>
                  <a:lnTo>
                    <a:pt x="398018" y="255587"/>
                  </a:lnTo>
                  <a:lnTo>
                    <a:pt x="386613" y="300075"/>
                  </a:lnTo>
                  <a:lnTo>
                    <a:pt x="367157" y="334505"/>
                  </a:lnTo>
                  <a:lnTo>
                    <a:pt x="337058" y="364744"/>
                  </a:lnTo>
                  <a:lnTo>
                    <a:pt x="303390" y="384937"/>
                  </a:lnTo>
                  <a:lnTo>
                    <a:pt x="258152" y="396887"/>
                  </a:lnTo>
                  <a:lnTo>
                    <a:pt x="242417" y="397916"/>
                  </a:lnTo>
                  <a:lnTo>
                    <a:pt x="226504" y="397332"/>
                  </a:lnTo>
                  <a:lnTo>
                    <a:pt x="186766" y="388556"/>
                  </a:lnTo>
                  <a:lnTo>
                    <a:pt x="142430" y="364401"/>
                  </a:lnTo>
                  <a:lnTo>
                    <a:pt x="130340" y="353898"/>
                  </a:lnTo>
                  <a:lnTo>
                    <a:pt x="156730" y="325920"/>
                  </a:lnTo>
                  <a:lnTo>
                    <a:pt x="157416" y="324383"/>
                  </a:lnTo>
                  <a:lnTo>
                    <a:pt x="156083" y="323608"/>
                  </a:lnTo>
                  <a:lnTo>
                    <a:pt x="34061" y="298335"/>
                  </a:lnTo>
                  <a:lnTo>
                    <a:pt x="33147" y="298894"/>
                  </a:lnTo>
                  <a:lnTo>
                    <a:pt x="43827" y="438150"/>
                  </a:lnTo>
                  <a:lnTo>
                    <a:pt x="44602" y="439839"/>
                  </a:lnTo>
                  <a:lnTo>
                    <a:pt x="46253" y="439077"/>
                  </a:lnTo>
                  <a:lnTo>
                    <a:pt x="73507" y="411873"/>
                  </a:lnTo>
                  <a:lnTo>
                    <a:pt x="85585" y="422884"/>
                  </a:lnTo>
                  <a:lnTo>
                    <a:pt x="136283" y="456196"/>
                  </a:lnTo>
                  <a:lnTo>
                    <a:pt x="176885" y="471284"/>
                  </a:lnTo>
                  <a:lnTo>
                    <a:pt x="224764" y="479120"/>
                  </a:lnTo>
                  <a:lnTo>
                    <a:pt x="247510" y="479488"/>
                  </a:lnTo>
                  <a:lnTo>
                    <a:pt x="270014" y="477824"/>
                  </a:lnTo>
                  <a:lnTo>
                    <a:pt x="314185" y="468007"/>
                  </a:lnTo>
                  <a:lnTo>
                    <a:pt x="349694" y="453542"/>
                  </a:lnTo>
                  <a:lnTo>
                    <a:pt x="392696" y="425107"/>
                  </a:lnTo>
                  <a:lnTo>
                    <a:pt x="423735" y="393344"/>
                  </a:lnTo>
                  <a:lnTo>
                    <a:pt x="427634" y="388188"/>
                  </a:lnTo>
                  <a:lnTo>
                    <a:pt x="432117" y="383438"/>
                  </a:lnTo>
                  <a:lnTo>
                    <a:pt x="452348" y="350748"/>
                  </a:lnTo>
                  <a:lnTo>
                    <a:pt x="468033" y="314007"/>
                  </a:lnTo>
                  <a:lnTo>
                    <a:pt x="477850" y="272554"/>
                  </a:lnTo>
                  <a:lnTo>
                    <a:pt x="479209" y="259664"/>
                  </a:lnTo>
                  <a:lnTo>
                    <a:pt x="479933" y="244475"/>
                  </a:lnTo>
                  <a:close/>
                </a:path>
              </a:pathLst>
            </a:custGeom>
            <a:solidFill>
              <a:srgbClr val="FAEF61"/>
            </a:solidFill>
          </p:spPr>
          <p:txBody>
            <a:bodyPr wrap="square" lIns="0" tIns="0" rIns="0" bIns="0" rtlCol="0"/>
            <a:lstStyle/>
            <a:p>
              <a:endParaRPr/>
            </a:p>
          </p:txBody>
        </p:sp>
      </p:grpSp>
      <p:sp>
        <p:nvSpPr>
          <p:cNvPr id="13" name="object 13"/>
          <p:cNvSpPr/>
          <p:nvPr/>
        </p:nvSpPr>
        <p:spPr>
          <a:xfrm>
            <a:off x="2461641" y="8247354"/>
            <a:ext cx="1243965" cy="1243965"/>
          </a:xfrm>
          <a:custGeom>
            <a:avLst/>
            <a:gdLst/>
            <a:ahLst/>
            <a:cxnLst/>
            <a:rect l="l" t="t" r="r" b="b"/>
            <a:pathLst>
              <a:path w="1243964" h="1243965">
                <a:moveTo>
                  <a:pt x="1243888" y="0"/>
                </a:moveTo>
                <a:lnTo>
                  <a:pt x="0" y="0"/>
                </a:lnTo>
                <a:lnTo>
                  <a:pt x="898" y="47712"/>
                </a:lnTo>
                <a:lnTo>
                  <a:pt x="3571" y="94970"/>
                </a:lnTo>
                <a:lnTo>
                  <a:pt x="7987" y="141742"/>
                </a:lnTo>
                <a:lnTo>
                  <a:pt x="14113" y="187995"/>
                </a:lnTo>
                <a:lnTo>
                  <a:pt x="21918" y="233697"/>
                </a:lnTo>
                <a:lnTo>
                  <a:pt x="31369" y="278816"/>
                </a:lnTo>
                <a:lnTo>
                  <a:pt x="42434" y="323319"/>
                </a:lnTo>
                <a:lnTo>
                  <a:pt x="55080" y="367175"/>
                </a:lnTo>
                <a:lnTo>
                  <a:pt x="69276" y="410352"/>
                </a:lnTo>
                <a:lnTo>
                  <a:pt x="84989" y="452816"/>
                </a:lnTo>
                <a:lnTo>
                  <a:pt x="102187" y="494536"/>
                </a:lnTo>
                <a:lnTo>
                  <a:pt x="120839" y="535479"/>
                </a:lnTo>
                <a:lnTo>
                  <a:pt x="140910" y="575614"/>
                </a:lnTo>
                <a:lnTo>
                  <a:pt x="162370" y="614908"/>
                </a:lnTo>
                <a:lnTo>
                  <a:pt x="185187" y="653330"/>
                </a:lnTo>
                <a:lnTo>
                  <a:pt x="209327" y="690845"/>
                </a:lnTo>
                <a:lnTo>
                  <a:pt x="234759" y="727424"/>
                </a:lnTo>
                <a:lnTo>
                  <a:pt x="261451" y="763033"/>
                </a:lnTo>
                <a:lnTo>
                  <a:pt x="289370" y="797639"/>
                </a:lnTo>
                <a:lnTo>
                  <a:pt x="318484" y="831212"/>
                </a:lnTo>
                <a:lnTo>
                  <a:pt x="348761" y="863719"/>
                </a:lnTo>
                <a:lnTo>
                  <a:pt x="380169" y="895126"/>
                </a:lnTo>
                <a:lnTo>
                  <a:pt x="412676" y="925404"/>
                </a:lnTo>
                <a:lnTo>
                  <a:pt x="446248" y="954518"/>
                </a:lnTo>
                <a:lnTo>
                  <a:pt x="480855" y="982437"/>
                </a:lnTo>
                <a:lnTo>
                  <a:pt x="516464" y="1009129"/>
                </a:lnTo>
                <a:lnTo>
                  <a:pt x="553042" y="1034561"/>
                </a:lnTo>
                <a:lnTo>
                  <a:pt x="590558" y="1058701"/>
                </a:lnTo>
                <a:lnTo>
                  <a:pt x="628979" y="1081517"/>
                </a:lnTo>
                <a:lnTo>
                  <a:pt x="668273" y="1102978"/>
                </a:lnTo>
                <a:lnTo>
                  <a:pt x="708408" y="1123049"/>
                </a:lnTo>
                <a:lnTo>
                  <a:pt x="749352" y="1141700"/>
                </a:lnTo>
                <a:lnTo>
                  <a:pt x="791072" y="1158899"/>
                </a:lnTo>
                <a:lnTo>
                  <a:pt x="833536" y="1174612"/>
                </a:lnTo>
                <a:lnTo>
                  <a:pt x="876712" y="1188808"/>
                </a:lnTo>
                <a:lnTo>
                  <a:pt x="920568" y="1201454"/>
                </a:lnTo>
                <a:lnTo>
                  <a:pt x="965072" y="1212519"/>
                </a:lnTo>
                <a:lnTo>
                  <a:pt x="1010191" y="1221970"/>
                </a:lnTo>
                <a:lnTo>
                  <a:pt x="1055893" y="1229775"/>
                </a:lnTo>
                <a:lnTo>
                  <a:pt x="1102146" y="1235901"/>
                </a:lnTo>
                <a:lnTo>
                  <a:pt x="1148918" y="1240317"/>
                </a:lnTo>
                <a:lnTo>
                  <a:pt x="1196176" y="1242990"/>
                </a:lnTo>
                <a:lnTo>
                  <a:pt x="1243888" y="1243888"/>
                </a:lnTo>
                <a:lnTo>
                  <a:pt x="1243888" y="0"/>
                </a:lnTo>
                <a:close/>
              </a:path>
            </a:pathLst>
          </a:custGeom>
          <a:solidFill>
            <a:srgbClr val="459C87"/>
          </a:solidFill>
        </p:spPr>
        <p:txBody>
          <a:bodyPr wrap="square" lIns="0" tIns="0" rIns="0" bIns="0" rtlCol="0"/>
          <a:lstStyle/>
          <a:p>
            <a:endParaRPr/>
          </a:p>
        </p:txBody>
      </p:sp>
      <p:graphicFrame>
        <p:nvGraphicFramePr>
          <p:cNvPr id="14" name="object 14"/>
          <p:cNvGraphicFramePr>
            <a:graphicFrameLocks noGrp="1"/>
          </p:cNvGraphicFramePr>
          <p:nvPr>
            <p:extLst>
              <p:ext uri="{D42A27DB-BD31-4B8C-83A1-F6EECF244321}">
                <p14:modId xmlns:p14="http://schemas.microsoft.com/office/powerpoint/2010/main" val="230389664"/>
              </p:ext>
            </p:extLst>
          </p:nvPr>
        </p:nvGraphicFramePr>
        <p:xfrm>
          <a:off x="634658" y="6881374"/>
          <a:ext cx="6420192" cy="2792229"/>
        </p:xfrm>
        <a:graphic>
          <a:graphicData uri="http://schemas.openxmlformats.org/drawingml/2006/table">
            <a:tbl>
              <a:tblPr firstRow="1" bandRow="1">
                <a:tableStyleId>{2D5ABB26-0587-4C30-8999-92F81FD0307C}</a:tableStyleId>
              </a:tblPr>
              <a:tblGrid>
                <a:gridCol w="1793973">
                  <a:extLst>
                    <a:ext uri="{9D8B030D-6E8A-4147-A177-3AD203B41FA5}">
                      <a16:colId xmlns:a16="http://schemas.microsoft.com/office/drawing/2014/main" val="20000"/>
                    </a:ext>
                  </a:extLst>
                </a:gridCol>
                <a:gridCol w="2770676">
                  <a:extLst>
                    <a:ext uri="{9D8B030D-6E8A-4147-A177-3AD203B41FA5}">
                      <a16:colId xmlns:a16="http://schemas.microsoft.com/office/drawing/2014/main" val="20001"/>
                    </a:ext>
                  </a:extLst>
                </a:gridCol>
                <a:gridCol w="1855543">
                  <a:extLst>
                    <a:ext uri="{9D8B030D-6E8A-4147-A177-3AD203B41FA5}">
                      <a16:colId xmlns:a16="http://schemas.microsoft.com/office/drawing/2014/main" val="20002"/>
                    </a:ext>
                  </a:extLst>
                </a:gridCol>
              </a:tblGrid>
              <a:tr h="793450">
                <a:tc>
                  <a:txBody>
                    <a:bodyPr/>
                    <a:lstStyle/>
                    <a:p>
                      <a:pPr marL="127000" marR="195580">
                        <a:lnSpc>
                          <a:spcPct val="100000"/>
                        </a:lnSpc>
                        <a:spcBef>
                          <a:spcPts val="65"/>
                        </a:spcBef>
                      </a:pPr>
                      <a:r>
                        <a:rPr sz="1000" spc="-25" dirty="0">
                          <a:solidFill>
                            <a:srgbClr val="4A4B4C"/>
                          </a:solidFill>
                          <a:latin typeface="Noto Sans"/>
                          <a:cs typeface="Noto Sans"/>
                        </a:rPr>
                        <a:t>Απουσία των </a:t>
                      </a:r>
                      <a:r>
                        <a:rPr sz="1000" spc="-35" dirty="0">
                          <a:solidFill>
                            <a:srgbClr val="4A4B4C"/>
                          </a:solidFill>
                          <a:latin typeface="Noto Sans"/>
                          <a:cs typeface="Noto Sans"/>
                        </a:rPr>
                        <a:t>κοινών  κωδ</a:t>
                      </a:r>
                      <a:r>
                        <a:rPr lang="el-GR" sz="1000" spc="-35" dirty="0" err="1">
                          <a:solidFill>
                            <a:srgbClr val="4A4B4C"/>
                          </a:solidFill>
                          <a:latin typeface="Noto Sans"/>
                          <a:cs typeface="Noto Sans"/>
                        </a:rPr>
                        <a:t>ικ</a:t>
                      </a:r>
                      <a:r>
                        <a:rPr sz="1000" spc="-35" dirty="0" err="1">
                          <a:solidFill>
                            <a:srgbClr val="4A4B4C"/>
                          </a:solidFill>
                          <a:latin typeface="Noto Sans"/>
                          <a:cs typeface="Noto Sans"/>
                        </a:rPr>
                        <a:t>ων</a:t>
                      </a:r>
                      <a:r>
                        <a:rPr sz="1000" spc="-35" dirty="0">
                          <a:solidFill>
                            <a:srgbClr val="4A4B4C"/>
                          </a:solidFill>
                          <a:latin typeface="Noto Sans"/>
                          <a:cs typeface="Noto Sans"/>
                        </a:rPr>
                        <a:t> </a:t>
                      </a:r>
                      <a:r>
                        <a:rPr sz="1000" spc="-30" dirty="0">
                          <a:solidFill>
                            <a:srgbClr val="4A4B4C"/>
                          </a:solidFill>
                          <a:latin typeface="Noto Sans"/>
                          <a:cs typeface="Noto Sans"/>
                        </a:rPr>
                        <a:t>διερμηνείας </a:t>
                      </a:r>
                      <a:r>
                        <a:rPr sz="1000" spc="-35" dirty="0">
                          <a:solidFill>
                            <a:srgbClr val="4A4B4C"/>
                          </a:solidFill>
                          <a:latin typeface="Noto Sans"/>
                          <a:cs typeface="Noto Sans"/>
                        </a:rPr>
                        <a:t>για  </a:t>
                      </a:r>
                      <a:r>
                        <a:rPr sz="1000" spc="-25" dirty="0">
                          <a:solidFill>
                            <a:srgbClr val="4A4B4C"/>
                          </a:solidFill>
                          <a:latin typeface="Noto Sans"/>
                          <a:cs typeface="Noto Sans"/>
                        </a:rPr>
                        <a:t>την </a:t>
                      </a:r>
                      <a:r>
                        <a:rPr sz="1000" spc="-30" dirty="0">
                          <a:solidFill>
                            <a:srgbClr val="4A4B4C"/>
                          </a:solidFill>
                          <a:latin typeface="Noto Sans"/>
                          <a:cs typeface="Noto Sans"/>
                        </a:rPr>
                        <a:t>αποκωδικοποίηση  </a:t>
                      </a:r>
                      <a:r>
                        <a:rPr sz="1000" spc="-25" dirty="0">
                          <a:solidFill>
                            <a:srgbClr val="4A4B4C"/>
                          </a:solidFill>
                          <a:latin typeface="Noto Sans"/>
                          <a:cs typeface="Noto Sans"/>
                        </a:rPr>
                        <a:t>του</a:t>
                      </a:r>
                      <a:r>
                        <a:rPr sz="1000" spc="-50" dirty="0">
                          <a:solidFill>
                            <a:srgbClr val="4A4B4C"/>
                          </a:solidFill>
                          <a:latin typeface="Noto Sans"/>
                          <a:cs typeface="Noto Sans"/>
                        </a:rPr>
                        <a:t> </a:t>
                      </a:r>
                      <a:r>
                        <a:rPr sz="1000" spc="-30" dirty="0">
                          <a:solidFill>
                            <a:srgbClr val="4A4B4C"/>
                          </a:solidFill>
                          <a:latin typeface="Noto Sans"/>
                          <a:cs typeface="Noto Sans"/>
                        </a:rPr>
                        <a:t>μηνύματος</a:t>
                      </a:r>
                      <a:endParaRPr sz="1000" dirty="0">
                        <a:latin typeface="Noto Sans"/>
                        <a:cs typeface="Noto Sans"/>
                      </a:endParaRPr>
                    </a:p>
                  </a:txBody>
                  <a:tcPr marL="0" marR="0" marT="8255" marB="0"/>
                </a:tc>
                <a:tc>
                  <a:txBody>
                    <a:bodyPr/>
                    <a:lstStyle/>
                    <a:p>
                      <a:pPr>
                        <a:lnSpc>
                          <a:spcPct val="100000"/>
                        </a:lnSpc>
                      </a:pPr>
                      <a:endParaRPr sz="1100">
                        <a:latin typeface="Times New Roman"/>
                        <a:cs typeface="Times New Roman"/>
                      </a:endParaRPr>
                    </a:p>
                  </a:txBody>
                  <a:tcPr marL="0" marR="0" marT="0" marB="0"/>
                </a:tc>
                <a:tc>
                  <a:txBody>
                    <a:bodyPr/>
                    <a:lstStyle/>
                    <a:p>
                      <a:pPr marL="299085" marR="121285" indent="-93345" algn="r">
                        <a:lnSpc>
                          <a:spcPct val="100000"/>
                        </a:lnSpc>
                        <a:spcBef>
                          <a:spcPts val="65"/>
                        </a:spcBef>
                      </a:pPr>
                      <a:r>
                        <a:rPr sz="1000" spc="-25" dirty="0">
                          <a:solidFill>
                            <a:srgbClr val="4A4B4C"/>
                          </a:solidFill>
                          <a:latin typeface="Noto Sans"/>
                          <a:cs typeface="Noto Sans"/>
                        </a:rPr>
                        <a:t>Άμεση</a:t>
                      </a:r>
                      <a:r>
                        <a:rPr sz="1000" spc="-70" dirty="0">
                          <a:solidFill>
                            <a:srgbClr val="4A4B4C"/>
                          </a:solidFill>
                          <a:latin typeface="Noto Sans"/>
                          <a:cs typeface="Noto Sans"/>
                        </a:rPr>
                        <a:t> </a:t>
                      </a:r>
                      <a:r>
                        <a:rPr sz="1000" spc="-25" dirty="0">
                          <a:solidFill>
                            <a:srgbClr val="4A4B4C"/>
                          </a:solidFill>
                          <a:latin typeface="Noto Sans"/>
                          <a:cs typeface="Noto Sans"/>
                        </a:rPr>
                        <a:t>(ανοιχτή</a:t>
                      </a:r>
                      <a:r>
                        <a:rPr sz="1000" spc="-65" dirty="0">
                          <a:solidFill>
                            <a:srgbClr val="4A4B4C"/>
                          </a:solidFill>
                          <a:latin typeface="Noto Sans"/>
                          <a:cs typeface="Noto Sans"/>
                        </a:rPr>
                        <a:t> </a:t>
                      </a:r>
                      <a:r>
                        <a:rPr sz="1000" spc="-25" dirty="0">
                          <a:solidFill>
                            <a:srgbClr val="4A4B4C"/>
                          </a:solidFill>
                          <a:latin typeface="Noto Sans"/>
                          <a:cs typeface="Noto Sans"/>
                        </a:rPr>
                        <a:t>συζήτηση </a:t>
                      </a:r>
                      <a:r>
                        <a:rPr sz="1000" spc="-20" dirty="0">
                          <a:solidFill>
                            <a:srgbClr val="4A4B4C"/>
                          </a:solidFill>
                          <a:latin typeface="Noto Sans"/>
                          <a:cs typeface="Noto Sans"/>
                        </a:rPr>
                        <a:t> </a:t>
                      </a:r>
                      <a:r>
                        <a:rPr sz="1000" spc="-25" dirty="0">
                          <a:solidFill>
                            <a:srgbClr val="4A4B4C"/>
                          </a:solidFill>
                          <a:latin typeface="Noto Sans"/>
                          <a:cs typeface="Noto Sans"/>
                        </a:rPr>
                        <a:t>ενός θέματος)</a:t>
                      </a:r>
                      <a:r>
                        <a:rPr sz="1000" spc="-80" dirty="0">
                          <a:solidFill>
                            <a:srgbClr val="4A4B4C"/>
                          </a:solidFill>
                          <a:latin typeface="Noto Sans"/>
                          <a:cs typeface="Noto Sans"/>
                        </a:rPr>
                        <a:t> </a:t>
                      </a:r>
                      <a:r>
                        <a:rPr sz="1000" spc="-5" dirty="0">
                          <a:solidFill>
                            <a:srgbClr val="4A4B4C"/>
                          </a:solidFill>
                          <a:latin typeface="Noto Sans"/>
                          <a:cs typeface="Noto Sans"/>
                        </a:rPr>
                        <a:t>&amp;</a:t>
                      </a:r>
                      <a:r>
                        <a:rPr sz="1000" spc="-50" dirty="0">
                          <a:solidFill>
                            <a:srgbClr val="4A4B4C"/>
                          </a:solidFill>
                          <a:latin typeface="Noto Sans"/>
                          <a:cs typeface="Noto Sans"/>
                        </a:rPr>
                        <a:t> </a:t>
                      </a:r>
                      <a:r>
                        <a:rPr sz="1000" spc="-35" dirty="0">
                          <a:solidFill>
                            <a:srgbClr val="4A4B4C"/>
                          </a:solidFill>
                          <a:latin typeface="Noto Sans"/>
                          <a:cs typeface="Noto Sans"/>
                        </a:rPr>
                        <a:t>έμμεση </a:t>
                      </a:r>
                      <a:r>
                        <a:rPr sz="1000" spc="-25" dirty="0">
                          <a:solidFill>
                            <a:srgbClr val="4A4B4C"/>
                          </a:solidFill>
                          <a:latin typeface="Noto Sans"/>
                          <a:cs typeface="Noto Sans"/>
                        </a:rPr>
                        <a:t> </a:t>
                      </a:r>
                      <a:r>
                        <a:rPr sz="1000" spc="-30" dirty="0">
                          <a:solidFill>
                            <a:srgbClr val="4A4B4C"/>
                          </a:solidFill>
                          <a:latin typeface="Noto Sans"/>
                          <a:cs typeface="Noto Sans"/>
                        </a:rPr>
                        <a:t>επικοινωνία</a:t>
                      </a:r>
                      <a:r>
                        <a:rPr sz="1000" spc="-125" dirty="0">
                          <a:solidFill>
                            <a:srgbClr val="4A4B4C"/>
                          </a:solidFill>
                          <a:latin typeface="Noto Sans"/>
                          <a:cs typeface="Noto Sans"/>
                        </a:rPr>
                        <a:t> </a:t>
                      </a:r>
                      <a:r>
                        <a:rPr sz="1000" spc="-30" dirty="0">
                          <a:solidFill>
                            <a:srgbClr val="4A4B4C"/>
                          </a:solidFill>
                          <a:latin typeface="Noto Sans"/>
                          <a:cs typeface="Noto Sans"/>
                        </a:rPr>
                        <a:t>στυλ </a:t>
                      </a:r>
                      <a:r>
                        <a:rPr sz="1000" spc="-20" dirty="0">
                          <a:solidFill>
                            <a:srgbClr val="4A4B4C"/>
                          </a:solidFill>
                          <a:latin typeface="Noto Sans"/>
                          <a:cs typeface="Noto Sans"/>
                        </a:rPr>
                        <a:t> </a:t>
                      </a:r>
                      <a:r>
                        <a:rPr sz="1000" spc="-25" dirty="0">
                          <a:solidFill>
                            <a:srgbClr val="4A4B4C"/>
                          </a:solidFill>
                          <a:latin typeface="Noto Sans"/>
                          <a:cs typeface="Noto Sans"/>
                        </a:rPr>
                        <a:t>(αποφεύγοντας </a:t>
                      </a:r>
                      <a:r>
                        <a:rPr sz="1000" spc="-20" dirty="0">
                          <a:solidFill>
                            <a:srgbClr val="4A4B4C"/>
                          </a:solidFill>
                          <a:latin typeface="Noto Sans"/>
                          <a:cs typeface="Noto Sans"/>
                        </a:rPr>
                        <a:t>το</a:t>
                      </a:r>
                      <a:r>
                        <a:rPr sz="1000" spc="-130" dirty="0">
                          <a:solidFill>
                            <a:srgbClr val="4A4B4C"/>
                          </a:solidFill>
                          <a:latin typeface="Noto Sans"/>
                          <a:cs typeface="Noto Sans"/>
                        </a:rPr>
                        <a:t> </a:t>
                      </a:r>
                      <a:r>
                        <a:rPr sz="1000" spc="-25" dirty="0">
                          <a:solidFill>
                            <a:srgbClr val="4A4B4C"/>
                          </a:solidFill>
                          <a:latin typeface="Noto Sans"/>
                          <a:cs typeface="Noto Sans"/>
                        </a:rPr>
                        <a:t>θέμα)</a:t>
                      </a:r>
                      <a:endParaRPr sz="1000">
                        <a:latin typeface="Noto Sans"/>
                        <a:cs typeface="Noto Sans"/>
                      </a:endParaRPr>
                    </a:p>
                  </a:txBody>
                  <a:tcPr marL="0" marR="0" marT="8255" marB="0"/>
                </a:tc>
                <a:extLst>
                  <a:ext uri="{0D108BD9-81ED-4DB2-BD59-A6C34878D82A}">
                    <a16:rowId xmlns:a16="http://schemas.microsoft.com/office/drawing/2014/main" val="10000"/>
                  </a:ext>
                </a:extLst>
              </a:tr>
              <a:tr h="1998779">
                <a:tc>
                  <a:txBody>
                    <a:bodyPr/>
                    <a:lstStyle/>
                    <a:p>
                      <a:pPr>
                        <a:lnSpc>
                          <a:spcPct val="100000"/>
                        </a:lnSpc>
                      </a:pPr>
                      <a:endParaRPr sz="1300">
                        <a:latin typeface="Times New Roman"/>
                        <a:cs typeface="Times New Roman"/>
                      </a:endParaRPr>
                    </a:p>
                    <a:p>
                      <a:pPr>
                        <a:lnSpc>
                          <a:spcPct val="100000"/>
                        </a:lnSpc>
                      </a:pPr>
                      <a:endParaRPr sz="1300">
                        <a:latin typeface="Times New Roman"/>
                        <a:cs typeface="Times New Roman"/>
                      </a:endParaRPr>
                    </a:p>
                    <a:p>
                      <a:pPr marL="127000" marR="295275">
                        <a:lnSpc>
                          <a:spcPct val="100000"/>
                        </a:lnSpc>
                        <a:spcBef>
                          <a:spcPts val="1135"/>
                        </a:spcBef>
                      </a:pPr>
                      <a:r>
                        <a:rPr sz="1000" spc="-25" dirty="0">
                          <a:solidFill>
                            <a:srgbClr val="4A4B4C"/>
                          </a:solidFill>
                          <a:latin typeface="Noto Sans"/>
                          <a:cs typeface="Noto Sans"/>
                        </a:rPr>
                        <a:t>Διαφορές στις  χειρονομίες, </a:t>
                      </a:r>
                      <a:r>
                        <a:rPr sz="1000" spc="-20" dirty="0">
                          <a:solidFill>
                            <a:srgbClr val="4A4B4C"/>
                          </a:solidFill>
                          <a:latin typeface="Noto Sans"/>
                          <a:cs typeface="Noto Sans"/>
                        </a:rPr>
                        <a:t>τη</a:t>
                      </a:r>
                      <a:r>
                        <a:rPr sz="1000" spc="-130" dirty="0">
                          <a:solidFill>
                            <a:srgbClr val="4A4B4C"/>
                          </a:solidFill>
                          <a:latin typeface="Noto Sans"/>
                          <a:cs typeface="Noto Sans"/>
                        </a:rPr>
                        <a:t> </a:t>
                      </a:r>
                      <a:r>
                        <a:rPr sz="1000" spc="-30" dirty="0">
                          <a:solidFill>
                            <a:srgbClr val="4A4B4C"/>
                          </a:solidFill>
                          <a:latin typeface="Noto Sans"/>
                          <a:cs typeface="Noto Sans"/>
                        </a:rPr>
                        <a:t>φυσική  επαφή</a:t>
                      </a:r>
                      <a:r>
                        <a:rPr sz="1000" spc="-45" dirty="0">
                          <a:solidFill>
                            <a:srgbClr val="4A4B4C"/>
                          </a:solidFill>
                          <a:latin typeface="Noto Sans"/>
                          <a:cs typeface="Noto Sans"/>
                        </a:rPr>
                        <a:t> </a:t>
                      </a:r>
                      <a:r>
                        <a:rPr sz="1000" spc="-35" dirty="0">
                          <a:solidFill>
                            <a:srgbClr val="4A4B4C"/>
                          </a:solidFill>
                          <a:latin typeface="Noto Sans"/>
                          <a:cs typeface="Noto Sans"/>
                        </a:rPr>
                        <a:t>κ.λπ.</a:t>
                      </a:r>
                      <a:endParaRPr sz="1000">
                        <a:latin typeface="Noto Sans"/>
                        <a:cs typeface="Noto Sans"/>
                      </a:endParaRPr>
                    </a:p>
                    <a:p>
                      <a:pPr>
                        <a:lnSpc>
                          <a:spcPct val="100000"/>
                        </a:lnSpc>
                      </a:pPr>
                      <a:endParaRPr sz="1300">
                        <a:latin typeface="Times New Roman"/>
                        <a:cs typeface="Times New Roman"/>
                      </a:endParaRPr>
                    </a:p>
                    <a:p>
                      <a:pPr>
                        <a:lnSpc>
                          <a:spcPct val="100000"/>
                        </a:lnSpc>
                      </a:pPr>
                      <a:endParaRPr sz="1300">
                        <a:latin typeface="Times New Roman"/>
                        <a:cs typeface="Times New Roman"/>
                      </a:endParaRPr>
                    </a:p>
                    <a:p>
                      <a:pPr>
                        <a:lnSpc>
                          <a:spcPct val="100000"/>
                        </a:lnSpc>
                        <a:spcBef>
                          <a:spcPts val="25"/>
                        </a:spcBef>
                      </a:pPr>
                      <a:endParaRPr sz="1550">
                        <a:latin typeface="Times New Roman"/>
                        <a:cs typeface="Times New Roman"/>
                      </a:endParaRPr>
                    </a:p>
                    <a:p>
                      <a:pPr marL="127000">
                        <a:lnSpc>
                          <a:spcPts val="1195"/>
                        </a:lnSpc>
                      </a:pPr>
                      <a:r>
                        <a:rPr sz="1000" u="sng" spc="-5" dirty="0">
                          <a:solidFill>
                            <a:srgbClr val="049F86"/>
                          </a:solidFill>
                          <a:uFill>
                            <a:solidFill>
                              <a:srgbClr val="049F86"/>
                            </a:solidFill>
                          </a:uFill>
                          <a:latin typeface="Noto Sans"/>
                          <a:cs typeface="Noto Sans"/>
                          <a:hlinkClick r:id="rId2"/>
                        </a:rPr>
                        <a:t>Source: </a:t>
                      </a:r>
                      <a:r>
                        <a:rPr sz="1000" u="sng" spc="-10" dirty="0">
                          <a:solidFill>
                            <a:srgbClr val="049F86"/>
                          </a:solidFill>
                          <a:uFill>
                            <a:solidFill>
                              <a:srgbClr val="049F86"/>
                            </a:solidFill>
                          </a:uFill>
                          <a:latin typeface="Noto Sans"/>
                          <a:cs typeface="Noto Sans"/>
                          <a:hlinkClick r:id="rId2"/>
                        </a:rPr>
                        <a:t>reculm.eu</a:t>
                      </a:r>
                      <a:endParaRPr sz="1000">
                        <a:latin typeface="Noto Sans"/>
                        <a:cs typeface="Noto Sans"/>
                      </a:endParaRPr>
                    </a:p>
                  </a:txBody>
                  <a:tcPr marL="0" marR="0" marT="0" marB="0"/>
                </a:tc>
                <a:tc>
                  <a:txBody>
                    <a:bodyPr/>
                    <a:lstStyle/>
                    <a:p>
                      <a:pPr>
                        <a:lnSpc>
                          <a:spcPct val="100000"/>
                        </a:lnSpc>
                        <a:spcBef>
                          <a:spcPts val="10"/>
                        </a:spcBef>
                      </a:pPr>
                      <a:endParaRPr sz="1000">
                        <a:latin typeface="Times New Roman"/>
                        <a:cs typeface="Times New Roman"/>
                      </a:endParaRPr>
                    </a:p>
                    <a:p>
                      <a:pPr marL="203200" marR="203835">
                        <a:lnSpc>
                          <a:spcPts val="1000"/>
                        </a:lnSpc>
                        <a:tabLst>
                          <a:tab pos="1621155" algn="l"/>
                          <a:tab pos="2233930" algn="l"/>
                        </a:tabLst>
                      </a:pPr>
                      <a:r>
                        <a:rPr sz="900" b="1" spc="-20" dirty="0">
                          <a:solidFill>
                            <a:srgbClr val="FFFFFF"/>
                          </a:solidFill>
                          <a:latin typeface="Noto Sans"/>
                          <a:cs typeface="Noto Sans"/>
                        </a:rPr>
                        <a:t>Verba</a:t>
                      </a:r>
                      <a:r>
                        <a:rPr sz="900" b="1" dirty="0">
                          <a:solidFill>
                            <a:srgbClr val="FFFFFF"/>
                          </a:solidFill>
                          <a:latin typeface="Noto Sans"/>
                          <a:cs typeface="Noto Sans"/>
                        </a:rPr>
                        <a:t>l	</a:t>
                      </a:r>
                      <a:r>
                        <a:rPr sz="900" b="1" spc="-20" dirty="0">
                          <a:solidFill>
                            <a:srgbClr val="FFFFFF"/>
                          </a:solidFill>
                          <a:latin typeface="Noto Sans"/>
                          <a:cs typeface="Noto Sans"/>
                        </a:rPr>
                        <a:t>Communication  Communicatio</a:t>
                      </a:r>
                      <a:r>
                        <a:rPr sz="900" b="1" dirty="0">
                          <a:solidFill>
                            <a:srgbClr val="FFFFFF"/>
                          </a:solidFill>
                          <a:latin typeface="Noto Sans"/>
                          <a:cs typeface="Noto Sans"/>
                        </a:rPr>
                        <a:t>n		</a:t>
                      </a:r>
                      <a:r>
                        <a:rPr sz="900" b="1" spc="-20" dirty="0">
                          <a:solidFill>
                            <a:srgbClr val="FFFFFF"/>
                          </a:solidFill>
                          <a:latin typeface="Noto Sans"/>
                          <a:cs typeface="Noto Sans"/>
                        </a:rPr>
                        <a:t>Style</a:t>
                      </a:r>
                      <a:endParaRPr sz="900">
                        <a:latin typeface="Noto Sans"/>
                        <a:cs typeface="Noto Sans"/>
                      </a:endParaRPr>
                    </a:p>
                    <a:p>
                      <a:pPr>
                        <a:lnSpc>
                          <a:spcPct val="100000"/>
                        </a:lnSpc>
                      </a:pPr>
                      <a:endParaRPr sz="1200">
                        <a:latin typeface="Times New Roman"/>
                        <a:cs typeface="Times New Roman"/>
                      </a:endParaRPr>
                    </a:p>
                    <a:p>
                      <a:pPr>
                        <a:lnSpc>
                          <a:spcPct val="100000"/>
                        </a:lnSpc>
                        <a:spcBef>
                          <a:spcPts val="45"/>
                        </a:spcBef>
                      </a:pPr>
                      <a:endParaRPr sz="1200">
                        <a:latin typeface="Times New Roman"/>
                        <a:cs typeface="Times New Roman"/>
                      </a:endParaRPr>
                    </a:p>
                    <a:p>
                      <a:pPr marL="203200" marR="203835">
                        <a:lnSpc>
                          <a:spcPts val="1000"/>
                        </a:lnSpc>
                        <a:tabLst>
                          <a:tab pos="1621155" algn="l"/>
                          <a:tab pos="2066925" algn="l"/>
                        </a:tabLst>
                      </a:pPr>
                      <a:r>
                        <a:rPr sz="900" b="1" spc="-20" dirty="0">
                          <a:solidFill>
                            <a:srgbClr val="FFFFFF"/>
                          </a:solidFill>
                          <a:latin typeface="Noto Sans"/>
                          <a:cs typeface="Noto Sans"/>
                        </a:rPr>
                        <a:t>Nonverba</a:t>
                      </a:r>
                      <a:r>
                        <a:rPr sz="900" b="1" dirty="0">
                          <a:solidFill>
                            <a:srgbClr val="FFFFFF"/>
                          </a:solidFill>
                          <a:latin typeface="Noto Sans"/>
                          <a:cs typeface="Noto Sans"/>
                        </a:rPr>
                        <a:t>l	</a:t>
                      </a:r>
                      <a:r>
                        <a:rPr sz="900" b="1" spc="-20" dirty="0">
                          <a:solidFill>
                            <a:srgbClr val="FFFFFF"/>
                          </a:solidFill>
                          <a:latin typeface="Noto Sans"/>
                          <a:cs typeface="Noto Sans"/>
                        </a:rPr>
                        <a:t>Communication  Communicatio</a:t>
                      </a:r>
                      <a:r>
                        <a:rPr sz="900" b="1" dirty="0">
                          <a:solidFill>
                            <a:srgbClr val="FFFFFF"/>
                          </a:solidFill>
                          <a:latin typeface="Noto Sans"/>
                          <a:cs typeface="Noto Sans"/>
                        </a:rPr>
                        <a:t>n		</a:t>
                      </a:r>
                      <a:r>
                        <a:rPr sz="900" b="1" spc="-20" dirty="0">
                          <a:solidFill>
                            <a:srgbClr val="FFFFFF"/>
                          </a:solidFill>
                          <a:latin typeface="Noto Sans"/>
                          <a:cs typeface="Noto Sans"/>
                        </a:rPr>
                        <a:t>Context</a:t>
                      </a:r>
                      <a:endParaRPr sz="900">
                        <a:latin typeface="Noto Sans"/>
                        <a:cs typeface="Noto Sans"/>
                      </a:endParaRPr>
                    </a:p>
                  </a:txBody>
                  <a:tcPr marL="0" marR="0" marT="1270" marB="0"/>
                </a:tc>
                <a:tc>
                  <a:txBody>
                    <a:bodyPr/>
                    <a:lstStyle/>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marL="231775" marR="119380" indent="209550" algn="r">
                        <a:lnSpc>
                          <a:spcPct val="100000"/>
                        </a:lnSpc>
                        <a:spcBef>
                          <a:spcPts val="1135"/>
                        </a:spcBef>
                      </a:pPr>
                      <a:r>
                        <a:rPr sz="1000" spc="-5" dirty="0" err="1">
                          <a:solidFill>
                            <a:srgbClr val="4A4B4C"/>
                          </a:solidFill>
                          <a:latin typeface="Noto Sans"/>
                          <a:cs typeface="Noto Sans"/>
                        </a:rPr>
                        <a:t>Πολιτισμός</a:t>
                      </a:r>
                      <a:r>
                        <a:rPr sz="1000" spc="-65" dirty="0">
                          <a:solidFill>
                            <a:srgbClr val="4A4B4C"/>
                          </a:solidFill>
                          <a:latin typeface="Noto Sans"/>
                          <a:cs typeface="Noto Sans"/>
                        </a:rPr>
                        <a:t> </a:t>
                      </a:r>
                      <a:r>
                        <a:rPr sz="1000" spc="-10" dirty="0">
                          <a:solidFill>
                            <a:srgbClr val="4A4B4C"/>
                          </a:solidFill>
                          <a:latin typeface="Noto Sans"/>
                          <a:cs typeface="Noto Sans"/>
                        </a:rPr>
                        <a:t>χα</a:t>
                      </a:r>
                      <a:r>
                        <a:rPr sz="1000" spc="-10" dirty="0" err="1">
                          <a:solidFill>
                            <a:srgbClr val="4A4B4C"/>
                          </a:solidFill>
                          <a:latin typeface="Noto Sans"/>
                          <a:cs typeface="Noto Sans"/>
                        </a:rPr>
                        <a:t>μηλών</a:t>
                      </a:r>
                      <a:r>
                        <a:rPr lang="el-GR" sz="1000" spc="-10" dirty="0">
                          <a:solidFill>
                            <a:srgbClr val="4A4B4C"/>
                          </a:solidFill>
                          <a:latin typeface="Noto Sans"/>
                          <a:cs typeface="Noto Sans"/>
                        </a:rPr>
                        <a:t> πλαισίων</a:t>
                      </a:r>
                      <a:r>
                        <a:rPr sz="1000" spc="-10" dirty="0">
                          <a:solidFill>
                            <a:srgbClr val="4A4B4C"/>
                          </a:solidFill>
                          <a:latin typeface="Noto Sans"/>
                          <a:cs typeface="Noto Sans"/>
                        </a:rPr>
                        <a:t> </a:t>
                      </a:r>
                      <a:r>
                        <a:rPr sz="1000" dirty="0">
                          <a:solidFill>
                            <a:srgbClr val="4A4B4C"/>
                          </a:solidFill>
                          <a:latin typeface="Noto Sans"/>
                          <a:cs typeface="Noto Sans"/>
                        </a:rPr>
                        <a:t> </a:t>
                      </a:r>
                      <a:r>
                        <a:rPr sz="1000" spc="-5" dirty="0">
                          <a:solidFill>
                            <a:srgbClr val="4A4B4C"/>
                          </a:solidFill>
                          <a:latin typeface="Noto Sans"/>
                          <a:cs typeface="Noto Sans"/>
                        </a:rPr>
                        <a:t>(περιβάλλον&gt;</a:t>
                      </a:r>
                      <a:r>
                        <a:rPr sz="1000" spc="-100" dirty="0">
                          <a:solidFill>
                            <a:srgbClr val="4A4B4C"/>
                          </a:solidFill>
                          <a:latin typeface="Noto Sans"/>
                          <a:cs typeface="Noto Sans"/>
                        </a:rPr>
                        <a:t> </a:t>
                      </a:r>
                      <a:r>
                        <a:rPr sz="1000" spc="-10" dirty="0">
                          <a:solidFill>
                            <a:srgbClr val="4A4B4C"/>
                          </a:solidFill>
                          <a:latin typeface="Noto Sans"/>
                          <a:cs typeface="Noto Sans"/>
                        </a:rPr>
                        <a:t>μη </a:t>
                      </a:r>
                      <a:r>
                        <a:rPr sz="1000" spc="-5" dirty="0">
                          <a:solidFill>
                            <a:srgbClr val="4A4B4C"/>
                          </a:solidFill>
                          <a:latin typeface="Noto Sans"/>
                          <a:cs typeface="Noto Sans"/>
                        </a:rPr>
                        <a:t> </a:t>
                      </a:r>
                      <a:r>
                        <a:rPr sz="1000" spc="-15" dirty="0">
                          <a:solidFill>
                            <a:srgbClr val="4A4B4C"/>
                          </a:solidFill>
                          <a:latin typeface="Noto Sans"/>
                          <a:cs typeface="Noto Sans"/>
                        </a:rPr>
                        <a:t>λεκτική επικοινωνία)</a:t>
                      </a:r>
                      <a:r>
                        <a:rPr sz="1000" spc="-40" dirty="0">
                          <a:solidFill>
                            <a:srgbClr val="4A4B4C"/>
                          </a:solidFill>
                          <a:latin typeface="Noto Sans"/>
                          <a:cs typeface="Noto Sans"/>
                        </a:rPr>
                        <a:t> </a:t>
                      </a:r>
                      <a:r>
                        <a:rPr sz="1000" spc="-15" dirty="0">
                          <a:solidFill>
                            <a:srgbClr val="4A4B4C"/>
                          </a:solidFill>
                          <a:latin typeface="Noto Sans"/>
                          <a:cs typeface="Noto Sans"/>
                        </a:rPr>
                        <a:t>και</a:t>
                      </a:r>
                      <a:endParaRPr sz="1000" dirty="0">
                        <a:latin typeface="Noto Sans"/>
                        <a:cs typeface="Noto Sans"/>
                      </a:endParaRPr>
                    </a:p>
                    <a:p>
                      <a:pPr marL="431165" marR="119380" indent="-219710" algn="r">
                        <a:lnSpc>
                          <a:spcPct val="100000"/>
                        </a:lnSpc>
                      </a:pPr>
                      <a:r>
                        <a:rPr sz="1000" spc="-10" dirty="0">
                          <a:solidFill>
                            <a:srgbClr val="4A4B4C"/>
                          </a:solidFill>
                          <a:latin typeface="Noto Sans"/>
                          <a:cs typeface="Noto Sans"/>
                        </a:rPr>
                        <a:t>υψηλών</a:t>
                      </a:r>
                      <a:r>
                        <a:rPr sz="1000" spc="-50" dirty="0">
                          <a:solidFill>
                            <a:srgbClr val="4A4B4C"/>
                          </a:solidFill>
                          <a:latin typeface="Noto Sans"/>
                          <a:cs typeface="Noto Sans"/>
                        </a:rPr>
                        <a:t> </a:t>
                      </a:r>
                      <a:r>
                        <a:rPr sz="1000" spc="-15" dirty="0">
                          <a:solidFill>
                            <a:srgbClr val="4A4B4C"/>
                          </a:solidFill>
                          <a:latin typeface="Noto Sans"/>
                          <a:cs typeface="Noto Sans"/>
                        </a:rPr>
                        <a:t>επικοινωνιακών </a:t>
                      </a:r>
                      <a:r>
                        <a:rPr sz="1000" spc="-5" dirty="0">
                          <a:solidFill>
                            <a:srgbClr val="4A4B4C"/>
                          </a:solidFill>
                          <a:latin typeface="Noto Sans"/>
                          <a:cs typeface="Noto Sans"/>
                        </a:rPr>
                        <a:t> </a:t>
                      </a:r>
                      <a:r>
                        <a:rPr sz="1000" spc="-10" dirty="0">
                          <a:solidFill>
                            <a:srgbClr val="4A4B4C"/>
                          </a:solidFill>
                          <a:latin typeface="Noto Sans"/>
                          <a:cs typeface="Noto Sans"/>
                        </a:rPr>
                        <a:t>πλαισίων </a:t>
                      </a:r>
                      <a:r>
                        <a:rPr sz="1000" spc="-5" dirty="0">
                          <a:solidFill>
                            <a:srgbClr val="4A4B4C"/>
                          </a:solidFill>
                          <a:latin typeface="Noto Sans"/>
                          <a:cs typeface="Noto Sans"/>
                        </a:rPr>
                        <a:t>(μη</a:t>
                      </a:r>
                      <a:r>
                        <a:rPr sz="1000" spc="-60" dirty="0">
                          <a:solidFill>
                            <a:srgbClr val="4A4B4C"/>
                          </a:solidFill>
                          <a:latin typeface="Noto Sans"/>
                          <a:cs typeface="Noto Sans"/>
                        </a:rPr>
                        <a:t> </a:t>
                      </a:r>
                      <a:r>
                        <a:rPr sz="1000" spc="-15" dirty="0">
                          <a:solidFill>
                            <a:srgbClr val="4A4B4C"/>
                          </a:solidFill>
                          <a:latin typeface="Noto Sans"/>
                          <a:cs typeface="Noto Sans"/>
                        </a:rPr>
                        <a:t>λεκτική</a:t>
                      </a:r>
                      <a:endParaRPr sz="1000" dirty="0">
                        <a:latin typeface="Noto Sans"/>
                        <a:cs typeface="Noto Sans"/>
                      </a:endParaRPr>
                    </a:p>
                    <a:p>
                      <a:pPr marL="951865" marR="119380" indent="-62230" algn="r">
                        <a:lnSpc>
                          <a:spcPct val="100000"/>
                        </a:lnSpc>
                      </a:pPr>
                      <a:r>
                        <a:rPr sz="1000" spc="-5" dirty="0">
                          <a:solidFill>
                            <a:srgbClr val="4A4B4C"/>
                          </a:solidFill>
                          <a:latin typeface="Noto Sans"/>
                          <a:cs typeface="Noto Sans"/>
                        </a:rPr>
                        <a:t>επικοινωνία&gt;  </a:t>
                      </a:r>
                      <a:r>
                        <a:rPr sz="1000" dirty="0">
                          <a:solidFill>
                            <a:srgbClr val="4A4B4C"/>
                          </a:solidFill>
                          <a:latin typeface="Noto Sans"/>
                          <a:cs typeface="Noto Sans"/>
                        </a:rPr>
                        <a:t>περιβάλλον)</a:t>
                      </a:r>
                      <a:endParaRPr sz="1000" dirty="0">
                        <a:latin typeface="Noto Sans"/>
                        <a:cs typeface="Noto Sans"/>
                      </a:endParaRPr>
                    </a:p>
                  </a:txBody>
                  <a:tcPr marL="0" marR="0" marT="0" marB="0"/>
                </a:tc>
                <a:extLst>
                  <a:ext uri="{0D108BD9-81ED-4DB2-BD59-A6C34878D82A}">
                    <a16:rowId xmlns:a16="http://schemas.microsoft.com/office/drawing/2014/main"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4270375" cy="665480"/>
          </a:xfrm>
          <a:prstGeom prst="rect">
            <a:avLst/>
          </a:prstGeom>
        </p:spPr>
        <p:txBody>
          <a:bodyPr vert="horz" wrap="square" lIns="0" tIns="48260" rIns="0" bIns="0" rtlCol="0">
            <a:spAutoFit/>
          </a:bodyPr>
          <a:lstStyle/>
          <a:p>
            <a:pPr marL="12700" marR="5080">
              <a:lnSpc>
                <a:spcPts val="2400"/>
              </a:lnSpc>
              <a:spcBef>
                <a:spcPts val="380"/>
              </a:spcBef>
            </a:pPr>
            <a:r>
              <a:rPr sz="2200" b="1" spc="125" dirty="0">
                <a:solidFill>
                  <a:srgbClr val="4A4B4C"/>
                </a:solidFill>
                <a:latin typeface="Arial"/>
                <a:cs typeface="Arial"/>
              </a:rPr>
              <a:t>Διαπολιτισμική</a:t>
            </a:r>
            <a:r>
              <a:rPr sz="2200" b="1" spc="80" dirty="0">
                <a:solidFill>
                  <a:srgbClr val="4A4B4C"/>
                </a:solidFill>
                <a:latin typeface="Arial"/>
                <a:cs typeface="Arial"/>
              </a:rPr>
              <a:t> </a:t>
            </a:r>
            <a:r>
              <a:rPr sz="2200" b="1" spc="110" dirty="0">
                <a:solidFill>
                  <a:srgbClr val="4A4B4C"/>
                </a:solidFill>
                <a:latin typeface="Arial"/>
                <a:cs typeface="Arial"/>
              </a:rPr>
              <a:t>επικοινωνία:  </a:t>
            </a:r>
            <a:r>
              <a:rPr sz="2200" b="1" spc="165" dirty="0">
                <a:solidFill>
                  <a:srgbClr val="4A4B4C"/>
                </a:solidFill>
                <a:latin typeface="Arial"/>
                <a:cs typeface="Arial"/>
              </a:rPr>
              <a:t>Low </a:t>
            </a:r>
            <a:r>
              <a:rPr sz="2200" b="1" spc="130" dirty="0">
                <a:solidFill>
                  <a:srgbClr val="4A4B4C"/>
                </a:solidFill>
                <a:latin typeface="Arial"/>
                <a:cs typeface="Arial"/>
              </a:rPr>
              <a:t>Context </a:t>
            </a:r>
            <a:r>
              <a:rPr sz="2200" b="1" spc="-40" dirty="0">
                <a:solidFill>
                  <a:srgbClr val="4A4B4C"/>
                </a:solidFill>
                <a:latin typeface="Arial"/>
                <a:cs typeface="Arial"/>
              </a:rPr>
              <a:t>E.</a:t>
            </a:r>
            <a:r>
              <a:rPr sz="2200" b="1" spc="100" dirty="0">
                <a:solidFill>
                  <a:srgbClr val="4A4B4C"/>
                </a:solidFill>
                <a:latin typeface="Arial"/>
                <a:cs typeface="Arial"/>
              </a:rPr>
              <a:t> </a:t>
            </a:r>
            <a:r>
              <a:rPr sz="2200" b="1" spc="170" dirty="0">
                <a:solidFill>
                  <a:srgbClr val="4A4B4C"/>
                </a:solidFill>
                <a:latin typeface="Arial"/>
                <a:cs typeface="Arial"/>
              </a:rPr>
              <a:t>Hall</a:t>
            </a:r>
            <a:endParaRPr sz="2200">
              <a:latin typeface="Arial"/>
              <a:cs typeface="Arial"/>
            </a:endParaRPr>
          </a:p>
        </p:txBody>
      </p:sp>
      <p:grpSp>
        <p:nvGrpSpPr>
          <p:cNvPr id="3" name="object 3"/>
          <p:cNvGrpSpPr/>
          <p:nvPr/>
        </p:nvGrpSpPr>
        <p:grpSpPr>
          <a:xfrm>
            <a:off x="720001" y="4588497"/>
            <a:ext cx="346075" cy="346075"/>
            <a:chOff x="720001" y="4588497"/>
            <a:chExt cx="346075" cy="346075"/>
          </a:xfrm>
        </p:grpSpPr>
        <p:sp>
          <p:nvSpPr>
            <p:cNvPr id="4" name="object 4"/>
            <p:cNvSpPr/>
            <p:nvPr/>
          </p:nvSpPr>
          <p:spPr>
            <a:xfrm>
              <a:off x="726351" y="4594847"/>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699">
              <a:solidFill>
                <a:srgbClr val="ED3351"/>
              </a:solidFill>
            </a:ln>
          </p:spPr>
          <p:txBody>
            <a:bodyPr wrap="square" lIns="0" tIns="0" rIns="0" bIns="0" rtlCol="0"/>
            <a:lstStyle/>
            <a:p>
              <a:endParaRPr/>
            </a:p>
          </p:txBody>
        </p:sp>
        <p:sp>
          <p:nvSpPr>
            <p:cNvPr id="5" name="object 5"/>
            <p:cNvSpPr/>
            <p:nvPr/>
          </p:nvSpPr>
          <p:spPr>
            <a:xfrm>
              <a:off x="821258" y="4689754"/>
              <a:ext cx="143078" cy="143078"/>
            </a:xfrm>
            <a:prstGeom prst="rect">
              <a:avLst/>
            </a:prstGeom>
            <a:blipFill>
              <a:blip r:embed="rId2" cstate="print"/>
              <a:stretch>
                <a:fillRect/>
              </a:stretch>
            </a:blipFill>
          </p:spPr>
          <p:txBody>
            <a:bodyPr wrap="square" lIns="0" tIns="0" rIns="0" bIns="0" rtlCol="0"/>
            <a:lstStyle/>
            <a:p>
              <a:endParaRPr/>
            </a:p>
          </p:txBody>
        </p:sp>
      </p:grpSp>
      <p:grpSp>
        <p:nvGrpSpPr>
          <p:cNvPr id="6" name="object 6"/>
          <p:cNvGrpSpPr/>
          <p:nvPr/>
        </p:nvGrpSpPr>
        <p:grpSpPr>
          <a:xfrm>
            <a:off x="720001" y="5125491"/>
            <a:ext cx="346075" cy="346075"/>
            <a:chOff x="720001" y="5125491"/>
            <a:chExt cx="346075" cy="346075"/>
          </a:xfrm>
        </p:grpSpPr>
        <p:sp>
          <p:nvSpPr>
            <p:cNvPr id="7" name="object 7"/>
            <p:cNvSpPr/>
            <p:nvPr/>
          </p:nvSpPr>
          <p:spPr>
            <a:xfrm>
              <a:off x="726351" y="5131841"/>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699">
              <a:solidFill>
                <a:srgbClr val="ED3351"/>
              </a:solidFill>
            </a:ln>
          </p:spPr>
          <p:txBody>
            <a:bodyPr wrap="square" lIns="0" tIns="0" rIns="0" bIns="0" rtlCol="0"/>
            <a:lstStyle/>
            <a:p>
              <a:endParaRPr/>
            </a:p>
          </p:txBody>
        </p:sp>
        <p:sp>
          <p:nvSpPr>
            <p:cNvPr id="8" name="object 8"/>
            <p:cNvSpPr/>
            <p:nvPr/>
          </p:nvSpPr>
          <p:spPr>
            <a:xfrm>
              <a:off x="821258" y="5226748"/>
              <a:ext cx="143078" cy="143078"/>
            </a:xfrm>
            <a:prstGeom prst="rect">
              <a:avLst/>
            </a:prstGeom>
            <a:blipFill>
              <a:blip r:embed="rId2" cstate="print"/>
              <a:stretch>
                <a:fillRect/>
              </a:stretch>
            </a:blipFill>
          </p:spPr>
          <p:txBody>
            <a:bodyPr wrap="square" lIns="0" tIns="0" rIns="0" bIns="0" rtlCol="0"/>
            <a:lstStyle/>
            <a:p>
              <a:endParaRPr/>
            </a:p>
          </p:txBody>
        </p:sp>
      </p:grpSp>
      <p:grpSp>
        <p:nvGrpSpPr>
          <p:cNvPr id="9" name="object 9"/>
          <p:cNvGrpSpPr/>
          <p:nvPr/>
        </p:nvGrpSpPr>
        <p:grpSpPr>
          <a:xfrm>
            <a:off x="720001" y="6199479"/>
            <a:ext cx="346075" cy="346075"/>
            <a:chOff x="720001" y="6199479"/>
            <a:chExt cx="346075" cy="346075"/>
          </a:xfrm>
        </p:grpSpPr>
        <p:sp>
          <p:nvSpPr>
            <p:cNvPr id="10" name="object 10"/>
            <p:cNvSpPr/>
            <p:nvPr/>
          </p:nvSpPr>
          <p:spPr>
            <a:xfrm>
              <a:off x="803963" y="6329032"/>
              <a:ext cx="177673" cy="86487"/>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726351" y="6205829"/>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699">
              <a:solidFill>
                <a:srgbClr val="ED3351"/>
              </a:solidFill>
            </a:ln>
          </p:spPr>
          <p:txBody>
            <a:bodyPr wrap="square" lIns="0" tIns="0" rIns="0" bIns="0" rtlCol="0"/>
            <a:lstStyle/>
            <a:p>
              <a:endParaRPr/>
            </a:p>
          </p:txBody>
        </p:sp>
      </p:grpSp>
      <p:grpSp>
        <p:nvGrpSpPr>
          <p:cNvPr id="12" name="object 12"/>
          <p:cNvGrpSpPr/>
          <p:nvPr/>
        </p:nvGrpSpPr>
        <p:grpSpPr>
          <a:xfrm>
            <a:off x="720001" y="5662485"/>
            <a:ext cx="346075" cy="346075"/>
            <a:chOff x="720001" y="5662485"/>
            <a:chExt cx="346075" cy="346075"/>
          </a:xfrm>
        </p:grpSpPr>
        <p:sp>
          <p:nvSpPr>
            <p:cNvPr id="13" name="object 13"/>
            <p:cNvSpPr/>
            <p:nvPr/>
          </p:nvSpPr>
          <p:spPr>
            <a:xfrm>
              <a:off x="726351" y="5668835"/>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699">
              <a:solidFill>
                <a:srgbClr val="ED3351"/>
              </a:solidFill>
            </a:ln>
          </p:spPr>
          <p:txBody>
            <a:bodyPr wrap="square" lIns="0" tIns="0" rIns="0" bIns="0" rtlCol="0"/>
            <a:lstStyle/>
            <a:p>
              <a:endParaRPr/>
            </a:p>
          </p:txBody>
        </p:sp>
        <p:sp>
          <p:nvSpPr>
            <p:cNvPr id="14" name="object 14"/>
            <p:cNvSpPr/>
            <p:nvPr/>
          </p:nvSpPr>
          <p:spPr>
            <a:xfrm>
              <a:off x="821258" y="5763742"/>
              <a:ext cx="143078" cy="143078"/>
            </a:xfrm>
            <a:prstGeom prst="rect">
              <a:avLst/>
            </a:prstGeom>
            <a:blipFill>
              <a:blip r:embed="rId4" cstate="print"/>
              <a:stretch>
                <a:fillRect/>
              </a:stretch>
            </a:blipFill>
          </p:spPr>
          <p:txBody>
            <a:bodyPr wrap="square" lIns="0" tIns="0" rIns="0" bIns="0" rtlCol="0"/>
            <a:lstStyle/>
            <a:p>
              <a:endParaRPr/>
            </a:p>
          </p:txBody>
        </p:sp>
      </p:grpSp>
      <p:grpSp>
        <p:nvGrpSpPr>
          <p:cNvPr id="15" name="object 15"/>
          <p:cNvGrpSpPr/>
          <p:nvPr/>
        </p:nvGrpSpPr>
        <p:grpSpPr>
          <a:xfrm>
            <a:off x="720001" y="6736474"/>
            <a:ext cx="346075" cy="346075"/>
            <a:chOff x="720001" y="6736474"/>
            <a:chExt cx="346075" cy="346075"/>
          </a:xfrm>
        </p:grpSpPr>
        <p:sp>
          <p:nvSpPr>
            <p:cNvPr id="16" name="object 16"/>
            <p:cNvSpPr/>
            <p:nvPr/>
          </p:nvSpPr>
          <p:spPr>
            <a:xfrm>
              <a:off x="803963" y="6866026"/>
              <a:ext cx="177673" cy="86487"/>
            </a:xfrm>
            <a:prstGeom prst="rect">
              <a:avLst/>
            </a:prstGeom>
            <a:blipFill>
              <a:blip r:embed="rId3" cstate="print"/>
              <a:stretch>
                <a:fillRect/>
              </a:stretch>
            </a:blipFill>
          </p:spPr>
          <p:txBody>
            <a:bodyPr wrap="square" lIns="0" tIns="0" rIns="0" bIns="0" rtlCol="0"/>
            <a:lstStyle/>
            <a:p>
              <a:endParaRPr/>
            </a:p>
          </p:txBody>
        </p:sp>
        <p:sp>
          <p:nvSpPr>
            <p:cNvPr id="17" name="object 17"/>
            <p:cNvSpPr/>
            <p:nvPr/>
          </p:nvSpPr>
          <p:spPr>
            <a:xfrm>
              <a:off x="726351" y="6742824"/>
              <a:ext cx="333375" cy="333375"/>
            </a:xfrm>
            <a:custGeom>
              <a:avLst/>
              <a:gdLst/>
              <a:ahLst/>
              <a:cxnLst/>
              <a:rect l="l" t="t" r="r" b="b"/>
              <a:pathLst>
                <a:path w="333375" h="333375">
                  <a:moveTo>
                    <a:pt x="0" y="332905"/>
                  </a:moveTo>
                  <a:lnTo>
                    <a:pt x="332905" y="332905"/>
                  </a:lnTo>
                  <a:lnTo>
                    <a:pt x="332905" y="0"/>
                  </a:lnTo>
                  <a:lnTo>
                    <a:pt x="0" y="0"/>
                  </a:lnTo>
                  <a:lnTo>
                    <a:pt x="0" y="332905"/>
                  </a:lnTo>
                  <a:close/>
                </a:path>
              </a:pathLst>
            </a:custGeom>
            <a:ln w="12699">
              <a:solidFill>
                <a:srgbClr val="ED3351"/>
              </a:solidFill>
            </a:ln>
          </p:spPr>
          <p:txBody>
            <a:bodyPr wrap="square" lIns="0" tIns="0" rIns="0" bIns="0" rtlCol="0"/>
            <a:lstStyle/>
            <a:p>
              <a:endParaRPr/>
            </a:p>
          </p:txBody>
        </p:sp>
      </p:grpSp>
      <p:sp>
        <p:nvSpPr>
          <p:cNvPr id="18" name="object 18"/>
          <p:cNvSpPr txBox="1"/>
          <p:nvPr/>
        </p:nvSpPr>
        <p:spPr>
          <a:xfrm>
            <a:off x="707299" y="2264397"/>
            <a:ext cx="6147435" cy="4742180"/>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4A4B4C"/>
                </a:solidFill>
                <a:latin typeface="Noto Sans"/>
                <a:cs typeface="Noto Sans"/>
              </a:rPr>
              <a:t>ΚΡΙΤΙΚΗ</a:t>
            </a:r>
            <a:r>
              <a:rPr sz="1200" b="1" spc="-5" dirty="0">
                <a:solidFill>
                  <a:srgbClr val="4A4B4C"/>
                </a:solidFill>
                <a:latin typeface="Noto Sans"/>
                <a:cs typeface="Noto Sans"/>
              </a:rPr>
              <a:t> </a:t>
            </a:r>
            <a:r>
              <a:rPr sz="1200" b="1" spc="-20" dirty="0">
                <a:solidFill>
                  <a:srgbClr val="4A4B4C"/>
                </a:solidFill>
                <a:latin typeface="Noto Sans"/>
                <a:cs typeface="Noto Sans"/>
              </a:rPr>
              <a:t>ΣΚΈΨΗ</a:t>
            </a:r>
            <a:endParaRPr sz="1200" dirty="0">
              <a:latin typeface="Noto Sans"/>
              <a:cs typeface="Noto Sans"/>
            </a:endParaRPr>
          </a:p>
          <a:p>
            <a:pPr marL="192405" marR="5080" indent="-180340" algn="just">
              <a:lnSpc>
                <a:spcPct val="107600"/>
              </a:lnSpc>
              <a:spcBef>
                <a:spcPts val="1215"/>
              </a:spcBef>
            </a:pPr>
            <a:r>
              <a:rPr sz="1600" spc="-320" dirty="0">
                <a:solidFill>
                  <a:srgbClr val="049F86"/>
                </a:solidFill>
                <a:latin typeface="Arial"/>
                <a:cs typeface="Arial"/>
              </a:rPr>
              <a:t>→ </a:t>
            </a:r>
            <a:r>
              <a:rPr sz="1200" b="1" spc="-5" dirty="0">
                <a:solidFill>
                  <a:srgbClr val="049F86"/>
                </a:solidFill>
                <a:latin typeface="Noto Sans"/>
                <a:cs typeface="Noto Sans"/>
              </a:rPr>
              <a:t>Τι είδους </a:t>
            </a:r>
            <a:r>
              <a:rPr sz="1200" b="1" dirty="0">
                <a:solidFill>
                  <a:srgbClr val="049F86"/>
                </a:solidFill>
                <a:latin typeface="Noto Sans"/>
                <a:cs typeface="Noto Sans"/>
              </a:rPr>
              <a:t>προβλήματα </a:t>
            </a:r>
            <a:r>
              <a:rPr sz="1200" b="1" spc="-5" dirty="0">
                <a:solidFill>
                  <a:srgbClr val="049F86"/>
                </a:solidFill>
                <a:latin typeface="Noto Sans"/>
                <a:cs typeface="Noto Sans"/>
              </a:rPr>
              <a:t>επικοινωνίας μπορεί να </a:t>
            </a:r>
            <a:r>
              <a:rPr sz="1200" b="1" dirty="0">
                <a:solidFill>
                  <a:srgbClr val="049F86"/>
                </a:solidFill>
                <a:latin typeface="Noto Sans"/>
                <a:cs typeface="Noto Sans"/>
              </a:rPr>
              <a:t>προκύψουν σε </a:t>
            </a:r>
            <a:r>
              <a:rPr sz="1200" b="1" spc="-5" dirty="0">
                <a:solidFill>
                  <a:srgbClr val="049F86"/>
                </a:solidFill>
                <a:latin typeface="Noto Sans"/>
                <a:cs typeface="Noto Sans"/>
              </a:rPr>
              <a:t>ένα</a:t>
            </a:r>
            <a:r>
              <a:rPr lang="el-GR" sz="1200" b="1" spc="-5" dirty="0">
                <a:solidFill>
                  <a:srgbClr val="049F86"/>
                </a:solidFill>
                <a:latin typeface="Noto Sans"/>
                <a:cs typeface="Noto Sans"/>
              </a:rPr>
              <a:t>ν</a:t>
            </a:r>
            <a:r>
              <a:rPr sz="1200" b="1" spc="-5" dirty="0">
                <a:solidFill>
                  <a:srgbClr val="049F86"/>
                </a:solidFill>
                <a:latin typeface="Noto Sans"/>
                <a:cs typeface="Noto Sans"/>
              </a:rPr>
              <a:t> </a:t>
            </a:r>
            <a:r>
              <a:rPr sz="1200" b="1" dirty="0">
                <a:solidFill>
                  <a:srgbClr val="049F86"/>
                </a:solidFill>
                <a:latin typeface="Noto Sans"/>
                <a:cs typeface="Noto Sans"/>
              </a:rPr>
              <a:t>χώρο  </a:t>
            </a:r>
            <a:r>
              <a:rPr sz="1200" b="1" spc="-5" dirty="0">
                <a:solidFill>
                  <a:srgbClr val="049F86"/>
                </a:solidFill>
                <a:latin typeface="Noto Sans"/>
                <a:cs typeface="Noto Sans"/>
              </a:rPr>
              <a:t>εργασίας με συνομιλητές </a:t>
            </a:r>
            <a:r>
              <a:rPr sz="1200" b="1" dirty="0">
                <a:solidFill>
                  <a:srgbClr val="049F86"/>
                </a:solidFill>
                <a:latin typeface="Noto Sans"/>
                <a:cs typeface="Noto Sans"/>
              </a:rPr>
              <a:t>που ανήκουν σε “υψηλό πλαίσιο” </a:t>
            </a:r>
            <a:r>
              <a:rPr sz="1200" b="1" spc="-5" dirty="0">
                <a:solidFill>
                  <a:srgbClr val="049F86"/>
                </a:solidFill>
                <a:latin typeface="Noto Sans"/>
                <a:cs typeface="Noto Sans"/>
              </a:rPr>
              <a:t>και </a:t>
            </a:r>
            <a:r>
              <a:rPr sz="1200" b="1" dirty="0">
                <a:solidFill>
                  <a:srgbClr val="049F86"/>
                </a:solidFill>
                <a:latin typeface="Noto Sans"/>
                <a:cs typeface="Noto Sans"/>
              </a:rPr>
              <a:t>“χαμηλό  πλαίσιο”;</a:t>
            </a:r>
            <a:endParaRPr sz="1200" dirty="0">
              <a:latin typeface="Noto Sans"/>
              <a:cs typeface="Noto Sans"/>
            </a:endParaRPr>
          </a:p>
          <a:p>
            <a:pPr marL="12700">
              <a:lnSpc>
                <a:spcPct val="100000"/>
              </a:lnSpc>
              <a:spcBef>
                <a:spcPts val="1360"/>
              </a:spcBef>
            </a:pPr>
            <a:r>
              <a:rPr sz="1600" spc="-320" dirty="0">
                <a:solidFill>
                  <a:srgbClr val="049F86"/>
                </a:solidFill>
                <a:latin typeface="Arial"/>
                <a:cs typeface="Arial"/>
              </a:rPr>
              <a:t>→ </a:t>
            </a:r>
            <a:r>
              <a:rPr sz="1200" b="1" spc="-5" dirty="0">
                <a:solidFill>
                  <a:srgbClr val="049F86"/>
                </a:solidFill>
                <a:latin typeface="Noto Sans"/>
                <a:cs typeface="Noto Sans"/>
              </a:rPr>
              <a:t>Πώς θα μπορούσαν να </a:t>
            </a:r>
            <a:r>
              <a:rPr sz="1200" b="1" dirty="0">
                <a:solidFill>
                  <a:srgbClr val="049F86"/>
                </a:solidFill>
                <a:latin typeface="Noto Sans"/>
                <a:cs typeface="Noto Sans"/>
              </a:rPr>
              <a:t>αποφύγουν</a:t>
            </a:r>
            <a:r>
              <a:rPr lang="el-GR" sz="1200" b="1" dirty="0">
                <a:solidFill>
                  <a:srgbClr val="049F86"/>
                </a:solidFill>
                <a:latin typeface="Noto Sans"/>
                <a:cs typeface="Noto Sans"/>
              </a:rPr>
              <a:t> την</a:t>
            </a:r>
            <a:r>
              <a:rPr sz="1200" b="1" dirty="0">
                <a:solidFill>
                  <a:srgbClr val="049F86"/>
                </a:solidFill>
                <a:latin typeface="Noto Sans"/>
                <a:cs typeface="Noto Sans"/>
              </a:rPr>
              <a:t> </a:t>
            </a:r>
            <a:r>
              <a:rPr sz="1200" b="1" spc="-5" dirty="0">
                <a:solidFill>
                  <a:srgbClr val="049F86"/>
                </a:solidFill>
                <a:latin typeface="Noto Sans"/>
                <a:cs typeface="Noto Sans"/>
              </a:rPr>
              <a:t>κακή</a:t>
            </a:r>
            <a:r>
              <a:rPr sz="1200" b="1" spc="5" dirty="0">
                <a:solidFill>
                  <a:srgbClr val="049F86"/>
                </a:solidFill>
                <a:latin typeface="Noto Sans"/>
                <a:cs typeface="Noto Sans"/>
              </a:rPr>
              <a:t> </a:t>
            </a:r>
            <a:r>
              <a:rPr sz="1200" b="1" spc="-5" dirty="0">
                <a:solidFill>
                  <a:srgbClr val="049F86"/>
                </a:solidFill>
                <a:latin typeface="Noto Sans"/>
                <a:cs typeface="Noto Sans"/>
              </a:rPr>
              <a:t>επικοινωνία;</a:t>
            </a:r>
            <a:endParaRPr sz="1200" dirty="0">
              <a:latin typeface="Noto Sans"/>
              <a:cs typeface="Noto Sans"/>
            </a:endParaRPr>
          </a:p>
          <a:p>
            <a:pPr>
              <a:lnSpc>
                <a:spcPct val="100000"/>
              </a:lnSpc>
              <a:spcBef>
                <a:spcPts val="10"/>
              </a:spcBef>
            </a:pPr>
            <a:endParaRPr sz="2400" dirty="0">
              <a:latin typeface="Noto Sans"/>
              <a:cs typeface="Noto Sans"/>
            </a:endParaRPr>
          </a:p>
          <a:p>
            <a:pPr marL="12700">
              <a:lnSpc>
                <a:spcPct val="100000"/>
              </a:lnSpc>
            </a:pPr>
            <a:r>
              <a:rPr sz="1200" b="1" dirty="0">
                <a:solidFill>
                  <a:srgbClr val="4A4B4C"/>
                </a:solidFill>
                <a:latin typeface="Noto Sans"/>
                <a:cs typeface="Noto Sans"/>
              </a:rPr>
              <a:t>ΠΗΓΈΣ</a:t>
            </a:r>
            <a:endParaRPr sz="1200" dirty="0">
              <a:latin typeface="Noto Sans"/>
              <a:cs typeface="Noto Sans"/>
            </a:endParaRPr>
          </a:p>
          <a:p>
            <a:pPr marL="468630" marR="424815">
              <a:lnSpc>
                <a:spcPct val="293600"/>
              </a:lnSpc>
              <a:spcBef>
                <a:spcPts val="145"/>
              </a:spcBef>
            </a:pPr>
            <a:r>
              <a:rPr sz="1200" b="1" u="sng" spc="-40" dirty="0">
                <a:solidFill>
                  <a:srgbClr val="EB2847"/>
                </a:solidFill>
                <a:uFill>
                  <a:solidFill>
                    <a:srgbClr val="EB2847"/>
                  </a:solidFill>
                </a:uFill>
                <a:latin typeface="Noto Sans"/>
                <a:cs typeface="Noto Sans"/>
                <a:hlinkClick r:id="rId5"/>
              </a:rPr>
              <a:t>Introducing </a:t>
            </a:r>
            <a:r>
              <a:rPr sz="1200" b="1" u="sng" spc="-30" dirty="0">
                <a:solidFill>
                  <a:srgbClr val="EB2847"/>
                </a:solidFill>
                <a:uFill>
                  <a:solidFill>
                    <a:srgbClr val="EB2847"/>
                  </a:solidFill>
                </a:uFill>
                <a:latin typeface="Noto Sans"/>
                <a:cs typeface="Noto Sans"/>
                <a:hlinkClick r:id="rId5"/>
              </a:rPr>
              <a:t>Intercultural </a:t>
            </a:r>
            <a:r>
              <a:rPr sz="1200" b="1" u="sng" spc="-25" dirty="0">
                <a:solidFill>
                  <a:srgbClr val="EB2847"/>
                </a:solidFill>
                <a:uFill>
                  <a:solidFill>
                    <a:srgbClr val="EB2847"/>
                  </a:solidFill>
                </a:uFill>
                <a:latin typeface="Noto Sans"/>
                <a:cs typeface="Noto Sans"/>
                <a:hlinkClick r:id="rId5"/>
              </a:rPr>
              <a:t>Communication: Global Cultures </a:t>
            </a:r>
            <a:r>
              <a:rPr sz="1200" b="1" u="sng" spc="-20" dirty="0">
                <a:solidFill>
                  <a:srgbClr val="EB2847"/>
                </a:solidFill>
                <a:uFill>
                  <a:solidFill>
                    <a:srgbClr val="EB2847"/>
                  </a:solidFill>
                </a:uFill>
                <a:latin typeface="Noto Sans"/>
                <a:cs typeface="Noto Sans"/>
                <a:hlinkClick r:id="rId5"/>
              </a:rPr>
              <a:t>and</a:t>
            </a:r>
            <a:r>
              <a:rPr sz="1200" b="1" u="sng" spc="-114" dirty="0">
                <a:solidFill>
                  <a:srgbClr val="EB2847"/>
                </a:solidFill>
                <a:uFill>
                  <a:solidFill>
                    <a:srgbClr val="EB2847"/>
                  </a:solidFill>
                </a:uFill>
                <a:latin typeface="Noto Sans"/>
                <a:cs typeface="Noto Sans"/>
                <a:hlinkClick r:id="rId5"/>
              </a:rPr>
              <a:t> </a:t>
            </a:r>
            <a:r>
              <a:rPr sz="1200" b="1" u="sng" spc="-25" dirty="0">
                <a:solidFill>
                  <a:srgbClr val="EB2847"/>
                </a:solidFill>
                <a:uFill>
                  <a:solidFill>
                    <a:srgbClr val="EB2847"/>
                  </a:solidFill>
                </a:uFill>
                <a:latin typeface="Noto Sans"/>
                <a:cs typeface="Noto Sans"/>
                <a:hlinkClick r:id="rId5"/>
              </a:rPr>
              <a:t>Contexts </a:t>
            </a:r>
            <a:r>
              <a:rPr sz="1200" b="1" spc="-25" dirty="0">
                <a:solidFill>
                  <a:srgbClr val="EB2847"/>
                </a:solidFill>
                <a:latin typeface="Noto Sans"/>
                <a:cs typeface="Noto Sans"/>
              </a:rPr>
              <a:t> </a:t>
            </a:r>
            <a:r>
              <a:rPr sz="1200" b="1" u="sng" spc="-30" dirty="0">
                <a:solidFill>
                  <a:srgbClr val="EB2847"/>
                </a:solidFill>
                <a:uFill>
                  <a:solidFill>
                    <a:srgbClr val="EB2847"/>
                  </a:solidFill>
                </a:uFill>
                <a:latin typeface="Noto Sans"/>
                <a:cs typeface="Noto Sans"/>
                <a:hlinkClick r:id="rId6"/>
              </a:rPr>
              <a:t>Intercultural </a:t>
            </a:r>
            <a:r>
              <a:rPr sz="1200" b="1" u="sng" spc="-25" dirty="0">
                <a:solidFill>
                  <a:srgbClr val="EB2847"/>
                </a:solidFill>
                <a:uFill>
                  <a:solidFill>
                    <a:srgbClr val="EB2847"/>
                  </a:solidFill>
                </a:uFill>
                <a:latin typeface="Noto Sans"/>
                <a:cs typeface="Noto Sans"/>
                <a:hlinkClick r:id="rId6"/>
              </a:rPr>
              <a:t>Communication: </a:t>
            </a:r>
            <a:r>
              <a:rPr sz="1200" b="1" u="sng" spc="-40" dirty="0">
                <a:solidFill>
                  <a:srgbClr val="EB2847"/>
                </a:solidFill>
                <a:uFill>
                  <a:solidFill>
                    <a:srgbClr val="EB2847"/>
                  </a:solidFill>
                </a:uFill>
                <a:latin typeface="Noto Sans"/>
                <a:cs typeface="Noto Sans"/>
                <a:hlinkClick r:id="rId6"/>
              </a:rPr>
              <a:t>High- </a:t>
            </a:r>
            <a:r>
              <a:rPr sz="1200" b="1" u="sng" spc="-20" dirty="0">
                <a:solidFill>
                  <a:srgbClr val="EB2847"/>
                </a:solidFill>
                <a:uFill>
                  <a:solidFill>
                    <a:srgbClr val="EB2847"/>
                  </a:solidFill>
                </a:uFill>
                <a:latin typeface="Noto Sans"/>
                <a:cs typeface="Noto Sans"/>
                <a:hlinkClick r:id="rId6"/>
              </a:rPr>
              <a:t>and </a:t>
            </a:r>
            <a:r>
              <a:rPr sz="1200" b="1" u="sng" spc="-25" dirty="0">
                <a:solidFill>
                  <a:srgbClr val="EB2847"/>
                </a:solidFill>
                <a:uFill>
                  <a:solidFill>
                    <a:srgbClr val="EB2847"/>
                  </a:solidFill>
                </a:uFill>
                <a:latin typeface="Noto Sans"/>
                <a:cs typeface="Noto Sans"/>
                <a:hlinkClick r:id="rId6"/>
              </a:rPr>
              <a:t>Low-Context</a:t>
            </a:r>
            <a:r>
              <a:rPr sz="1200" b="1" u="sng" spc="-140" dirty="0">
                <a:solidFill>
                  <a:srgbClr val="EB2847"/>
                </a:solidFill>
                <a:uFill>
                  <a:solidFill>
                    <a:srgbClr val="EB2847"/>
                  </a:solidFill>
                </a:uFill>
                <a:latin typeface="Noto Sans"/>
                <a:cs typeface="Noto Sans"/>
                <a:hlinkClick r:id="rId6"/>
              </a:rPr>
              <a:t> </a:t>
            </a:r>
            <a:r>
              <a:rPr sz="1200" b="1" u="sng" spc="-25" dirty="0">
                <a:solidFill>
                  <a:srgbClr val="EB2847"/>
                </a:solidFill>
                <a:uFill>
                  <a:solidFill>
                    <a:srgbClr val="EB2847"/>
                  </a:solidFill>
                </a:uFill>
                <a:latin typeface="Noto Sans"/>
                <a:cs typeface="Noto Sans"/>
                <a:hlinkClick r:id="rId6"/>
              </a:rPr>
              <a:t>Cultures</a:t>
            </a:r>
            <a:endParaRPr sz="1200" dirty="0">
              <a:latin typeface="Noto Sans"/>
              <a:cs typeface="Noto Sans"/>
            </a:endParaRPr>
          </a:p>
          <a:p>
            <a:pPr marL="468630" marR="2787650">
              <a:lnSpc>
                <a:spcPct val="293600"/>
              </a:lnSpc>
              <a:spcBef>
                <a:spcPts val="10"/>
              </a:spcBef>
            </a:pPr>
            <a:r>
              <a:rPr sz="1200" b="1" u="sng" spc="-40" dirty="0">
                <a:solidFill>
                  <a:srgbClr val="EB2847"/>
                </a:solidFill>
                <a:uFill>
                  <a:solidFill>
                    <a:srgbClr val="EB2847"/>
                  </a:solidFill>
                </a:uFill>
                <a:latin typeface="Noto Sans"/>
                <a:cs typeface="Noto Sans"/>
                <a:hlinkClick r:id="rId7"/>
              </a:rPr>
              <a:t>High </a:t>
            </a:r>
            <a:r>
              <a:rPr sz="1200" b="1" u="sng" spc="-25" dirty="0">
                <a:solidFill>
                  <a:srgbClr val="EB2847"/>
                </a:solidFill>
                <a:uFill>
                  <a:solidFill>
                    <a:srgbClr val="EB2847"/>
                  </a:solidFill>
                </a:uFill>
                <a:latin typeface="Noto Sans"/>
                <a:cs typeface="Noto Sans"/>
                <a:hlinkClick r:id="rId7"/>
              </a:rPr>
              <a:t>Context </a:t>
            </a:r>
            <a:r>
              <a:rPr sz="1200" b="1" u="sng" spc="-20" dirty="0">
                <a:solidFill>
                  <a:srgbClr val="EB2847"/>
                </a:solidFill>
                <a:uFill>
                  <a:solidFill>
                    <a:srgbClr val="EB2847"/>
                  </a:solidFill>
                </a:uFill>
                <a:latin typeface="Noto Sans"/>
                <a:cs typeface="Noto Sans"/>
                <a:hlinkClick r:id="rId7"/>
              </a:rPr>
              <a:t>and Low </a:t>
            </a:r>
            <a:r>
              <a:rPr sz="1200" b="1" u="sng" spc="-25" dirty="0">
                <a:solidFill>
                  <a:srgbClr val="EB2847"/>
                </a:solidFill>
                <a:uFill>
                  <a:solidFill>
                    <a:srgbClr val="EB2847"/>
                  </a:solidFill>
                </a:uFill>
                <a:latin typeface="Noto Sans"/>
                <a:cs typeface="Noto Sans"/>
                <a:hlinkClick r:id="rId7"/>
              </a:rPr>
              <a:t>Context</a:t>
            </a:r>
            <a:r>
              <a:rPr sz="1200" b="1" u="sng" spc="-175" dirty="0">
                <a:solidFill>
                  <a:srgbClr val="EB2847"/>
                </a:solidFill>
                <a:uFill>
                  <a:solidFill>
                    <a:srgbClr val="EB2847"/>
                  </a:solidFill>
                </a:uFill>
                <a:latin typeface="Noto Sans"/>
                <a:cs typeface="Noto Sans"/>
                <a:hlinkClick r:id="rId7"/>
              </a:rPr>
              <a:t> </a:t>
            </a:r>
            <a:r>
              <a:rPr sz="1200" b="1" u="sng" spc="-25" dirty="0">
                <a:solidFill>
                  <a:srgbClr val="EB2847"/>
                </a:solidFill>
                <a:uFill>
                  <a:solidFill>
                    <a:srgbClr val="EB2847"/>
                  </a:solidFill>
                </a:uFill>
                <a:latin typeface="Noto Sans"/>
                <a:cs typeface="Noto Sans"/>
                <a:hlinkClick r:id="rId7"/>
              </a:rPr>
              <a:t>Cultures </a:t>
            </a:r>
            <a:r>
              <a:rPr sz="1200" b="1" spc="-25" dirty="0">
                <a:solidFill>
                  <a:srgbClr val="EB2847"/>
                </a:solidFill>
                <a:latin typeface="Noto Sans"/>
                <a:cs typeface="Noto Sans"/>
              </a:rPr>
              <a:t> </a:t>
            </a:r>
            <a:r>
              <a:rPr sz="1200" b="1" u="sng" spc="-25" dirty="0">
                <a:solidFill>
                  <a:srgbClr val="EB2847"/>
                </a:solidFill>
                <a:uFill>
                  <a:solidFill>
                    <a:srgbClr val="EB2847"/>
                  </a:solidFill>
                </a:uFill>
                <a:latin typeface="Noto Sans"/>
                <a:cs typeface="Noto Sans"/>
                <a:hlinkClick r:id="rId8"/>
              </a:rPr>
              <a:t>Hall’s </a:t>
            </a:r>
            <a:r>
              <a:rPr sz="1200" b="1" u="sng" spc="-40" dirty="0">
                <a:solidFill>
                  <a:srgbClr val="EB2847"/>
                </a:solidFill>
                <a:uFill>
                  <a:solidFill>
                    <a:srgbClr val="EB2847"/>
                  </a:solidFill>
                </a:uFill>
                <a:latin typeface="Noto Sans"/>
                <a:cs typeface="Noto Sans"/>
                <a:hlinkClick r:id="rId8"/>
              </a:rPr>
              <a:t>High </a:t>
            </a:r>
            <a:r>
              <a:rPr sz="1200" b="1" u="sng" spc="-20" dirty="0">
                <a:solidFill>
                  <a:srgbClr val="EB2847"/>
                </a:solidFill>
                <a:uFill>
                  <a:solidFill>
                    <a:srgbClr val="EB2847"/>
                  </a:solidFill>
                </a:uFill>
                <a:latin typeface="Noto Sans"/>
                <a:cs typeface="Noto Sans"/>
                <a:hlinkClick r:id="rId8"/>
              </a:rPr>
              <a:t>and Low </a:t>
            </a:r>
            <a:r>
              <a:rPr sz="1200" b="1" u="sng" spc="-25" dirty="0">
                <a:solidFill>
                  <a:srgbClr val="EB2847"/>
                </a:solidFill>
                <a:uFill>
                  <a:solidFill>
                    <a:srgbClr val="EB2847"/>
                  </a:solidFill>
                </a:uFill>
                <a:latin typeface="Noto Sans"/>
                <a:cs typeface="Noto Sans"/>
                <a:hlinkClick r:id="rId8"/>
              </a:rPr>
              <a:t>Context Cultures </a:t>
            </a:r>
            <a:r>
              <a:rPr sz="1200" b="1" spc="-25" dirty="0">
                <a:solidFill>
                  <a:srgbClr val="EB2847"/>
                </a:solidFill>
                <a:latin typeface="Noto Sans"/>
                <a:cs typeface="Noto Sans"/>
              </a:rPr>
              <a:t> </a:t>
            </a:r>
            <a:r>
              <a:rPr sz="1200" b="1" u="sng" spc="-20" dirty="0">
                <a:solidFill>
                  <a:srgbClr val="EB2847"/>
                </a:solidFill>
                <a:uFill>
                  <a:solidFill>
                    <a:srgbClr val="EB2847"/>
                  </a:solidFill>
                </a:uFill>
                <a:latin typeface="Noto Sans"/>
                <a:cs typeface="Noto Sans"/>
                <a:hlinkClick r:id="rId9"/>
              </a:rPr>
              <a:t>Low and </a:t>
            </a:r>
            <a:r>
              <a:rPr sz="1200" b="1" u="sng" spc="-40" dirty="0">
                <a:solidFill>
                  <a:srgbClr val="EB2847"/>
                </a:solidFill>
                <a:uFill>
                  <a:solidFill>
                    <a:srgbClr val="EB2847"/>
                  </a:solidFill>
                </a:uFill>
                <a:latin typeface="Noto Sans"/>
                <a:cs typeface="Noto Sans"/>
                <a:hlinkClick r:id="rId9"/>
              </a:rPr>
              <a:t>High </a:t>
            </a:r>
            <a:r>
              <a:rPr sz="1200" b="1" u="sng" spc="-25" dirty="0">
                <a:solidFill>
                  <a:srgbClr val="EB2847"/>
                </a:solidFill>
                <a:uFill>
                  <a:solidFill>
                    <a:srgbClr val="EB2847"/>
                  </a:solidFill>
                </a:uFill>
                <a:latin typeface="Noto Sans"/>
                <a:cs typeface="Noto Sans"/>
                <a:hlinkClick r:id="rId9"/>
              </a:rPr>
              <a:t>Context</a:t>
            </a:r>
            <a:r>
              <a:rPr sz="1200" b="1" u="sng" spc="-130" dirty="0">
                <a:solidFill>
                  <a:srgbClr val="EB2847"/>
                </a:solidFill>
                <a:uFill>
                  <a:solidFill>
                    <a:srgbClr val="EB2847"/>
                  </a:solidFill>
                </a:uFill>
                <a:latin typeface="Noto Sans"/>
                <a:cs typeface="Noto Sans"/>
                <a:hlinkClick r:id="rId9"/>
              </a:rPr>
              <a:t> </a:t>
            </a:r>
            <a:r>
              <a:rPr sz="1200" b="1" u="sng" spc="-25" dirty="0">
                <a:solidFill>
                  <a:srgbClr val="EB2847"/>
                </a:solidFill>
                <a:uFill>
                  <a:solidFill>
                    <a:srgbClr val="EB2847"/>
                  </a:solidFill>
                </a:uFill>
                <a:latin typeface="Noto Sans"/>
                <a:cs typeface="Noto Sans"/>
                <a:hlinkClick r:id="rId9"/>
              </a:rPr>
              <a:t>Cultures</a:t>
            </a:r>
            <a:endParaRPr sz="1200" dirty="0">
              <a:latin typeface="Noto Sans"/>
              <a:cs typeface="Noto Sans"/>
            </a:endParaRPr>
          </a:p>
        </p:txBody>
      </p:sp>
      <p:sp>
        <p:nvSpPr>
          <p:cNvPr id="19" name="object 19"/>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6</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4270375" cy="665480"/>
          </a:xfrm>
          <a:prstGeom prst="rect">
            <a:avLst/>
          </a:prstGeom>
        </p:spPr>
        <p:txBody>
          <a:bodyPr vert="horz" wrap="square" lIns="0" tIns="48260" rIns="0" bIns="0" rtlCol="0">
            <a:spAutoFit/>
          </a:bodyPr>
          <a:lstStyle/>
          <a:p>
            <a:pPr marL="12700" marR="5080">
              <a:lnSpc>
                <a:spcPts val="2400"/>
              </a:lnSpc>
              <a:spcBef>
                <a:spcPts val="380"/>
              </a:spcBef>
            </a:pPr>
            <a:r>
              <a:rPr sz="2200" b="1" spc="125" dirty="0">
                <a:solidFill>
                  <a:srgbClr val="4A4B4C"/>
                </a:solidFill>
                <a:latin typeface="Arial"/>
                <a:cs typeface="Arial"/>
              </a:rPr>
              <a:t>Διαπολιτισμική</a:t>
            </a:r>
            <a:r>
              <a:rPr sz="2200" b="1" spc="80" dirty="0">
                <a:solidFill>
                  <a:srgbClr val="4A4B4C"/>
                </a:solidFill>
                <a:latin typeface="Arial"/>
                <a:cs typeface="Arial"/>
              </a:rPr>
              <a:t> </a:t>
            </a:r>
            <a:r>
              <a:rPr sz="2200" b="1" spc="110" dirty="0">
                <a:solidFill>
                  <a:srgbClr val="4A4B4C"/>
                </a:solidFill>
                <a:latin typeface="Arial"/>
                <a:cs typeface="Arial"/>
              </a:rPr>
              <a:t>επικοινωνία:  </a:t>
            </a:r>
            <a:r>
              <a:rPr sz="2200" b="1" spc="80" dirty="0">
                <a:solidFill>
                  <a:srgbClr val="4A4B4C"/>
                </a:solidFill>
                <a:latin typeface="Arial"/>
                <a:cs typeface="Arial"/>
              </a:rPr>
              <a:t>Βασικές</a:t>
            </a:r>
            <a:r>
              <a:rPr sz="2200" b="1" spc="130" dirty="0">
                <a:solidFill>
                  <a:srgbClr val="4A4B4C"/>
                </a:solidFill>
                <a:latin typeface="Arial"/>
                <a:cs typeface="Arial"/>
              </a:rPr>
              <a:t> </a:t>
            </a:r>
            <a:r>
              <a:rPr sz="2200" b="1" spc="90" dirty="0">
                <a:solidFill>
                  <a:srgbClr val="4A4B4C"/>
                </a:solidFill>
                <a:latin typeface="Arial"/>
                <a:cs typeface="Arial"/>
              </a:rPr>
              <a:t>αρχές</a:t>
            </a:r>
            <a:endParaRPr sz="2200">
              <a:latin typeface="Arial"/>
              <a:cs typeface="Arial"/>
            </a:endParaRPr>
          </a:p>
        </p:txBody>
      </p:sp>
      <p:sp>
        <p:nvSpPr>
          <p:cNvPr id="3" name="object 3"/>
          <p:cNvSpPr txBox="1"/>
          <p:nvPr/>
        </p:nvSpPr>
        <p:spPr>
          <a:xfrm>
            <a:off x="707299" y="2244077"/>
            <a:ext cx="6144895" cy="635000"/>
          </a:xfrm>
          <a:prstGeom prst="rect">
            <a:avLst/>
          </a:prstGeom>
        </p:spPr>
        <p:txBody>
          <a:bodyPr vert="horz" wrap="square" lIns="0" tIns="12700" rIns="0" bIns="0" rtlCol="0">
            <a:spAutoFit/>
          </a:bodyPr>
          <a:lstStyle/>
          <a:p>
            <a:pPr marL="12700" marR="5080" algn="just">
              <a:lnSpc>
                <a:spcPct val="111100"/>
              </a:lnSpc>
              <a:spcBef>
                <a:spcPts val="100"/>
              </a:spcBef>
            </a:pPr>
            <a:r>
              <a:rPr sz="1200" spc="-5" dirty="0">
                <a:solidFill>
                  <a:srgbClr val="4A4B4C"/>
                </a:solidFill>
                <a:latin typeface="Noto Sans"/>
                <a:cs typeface="Noto Sans"/>
              </a:rPr>
              <a:t>Η </a:t>
            </a:r>
            <a:r>
              <a:rPr sz="1200" spc="-10" dirty="0">
                <a:solidFill>
                  <a:srgbClr val="4A4B4C"/>
                </a:solidFill>
                <a:latin typeface="Noto Sans"/>
                <a:cs typeface="Noto Sans"/>
              </a:rPr>
              <a:t>αποτελεσματική </a:t>
            </a:r>
            <a:r>
              <a:rPr sz="1200" spc="-15" dirty="0">
                <a:solidFill>
                  <a:srgbClr val="4A4B4C"/>
                </a:solidFill>
                <a:latin typeface="Noto Sans"/>
                <a:cs typeface="Noto Sans"/>
              </a:rPr>
              <a:t>διαπολιτισμική επικοινωνία γίνεται </a:t>
            </a:r>
            <a:r>
              <a:rPr sz="1200" spc="-10" dirty="0">
                <a:solidFill>
                  <a:srgbClr val="4A4B4C"/>
                </a:solidFill>
                <a:latin typeface="Noto Sans"/>
                <a:cs typeface="Noto Sans"/>
              </a:rPr>
              <a:t>ολοένα </a:t>
            </a:r>
            <a:r>
              <a:rPr sz="1200" spc="-15" dirty="0">
                <a:solidFill>
                  <a:srgbClr val="4A4B4C"/>
                </a:solidFill>
                <a:latin typeface="Noto Sans"/>
                <a:cs typeface="Noto Sans"/>
              </a:rPr>
              <a:t>και </a:t>
            </a:r>
            <a:r>
              <a:rPr sz="1200" spc="-10" dirty="0">
                <a:solidFill>
                  <a:srgbClr val="4A4B4C"/>
                </a:solidFill>
                <a:latin typeface="Noto Sans"/>
                <a:cs typeface="Noto Sans"/>
              </a:rPr>
              <a:t>πιο σημαντική  </a:t>
            </a:r>
            <a:r>
              <a:rPr sz="1200" spc="-15" dirty="0">
                <a:solidFill>
                  <a:srgbClr val="4A4B4C"/>
                </a:solidFill>
                <a:latin typeface="Noto Sans"/>
                <a:cs typeface="Noto Sans"/>
              </a:rPr>
              <a:t>καθημερινά.</a:t>
            </a:r>
            <a:r>
              <a:rPr sz="1200" spc="-145" dirty="0">
                <a:solidFill>
                  <a:srgbClr val="4A4B4C"/>
                </a:solidFill>
                <a:latin typeface="Noto Sans"/>
                <a:cs typeface="Noto Sans"/>
              </a:rPr>
              <a:t> </a:t>
            </a:r>
            <a:r>
              <a:rPr sz="1200" spc="-5" dirty="0">
                <a:solidFill>
                  <a:srgbClr val="4A4B4C"/>
                </a:solidFill>
                <a:latin typeface="Noto Sans"/>
                <a:cs typeface="Noto Sans"/>
              </a:rPr>
              <a:t>Ο</a:t>
            </a:r>
            <a:r>
              <a:rPr sz="1200" spc="-145" dirty="0">
                <a:solidFill>
                  <a:srgbClr val="4A4B4C"/>
                </a:solidFill>
                <a:latin typeface="Noto Sans"/>
                <a:cs typeface="Noto Sans"/>
              </a:rPr>
              <a:t> </a:t>
            </a:r>
            <a:r>
              <a:rPr sz="1200" spc="-10" dirty="0">
                <a:solidFill>
                  <a:srgbClr val="4A4B4C"/>
                </a:solidFill>
                <a:latin typeface="Noto Sans"/>
                <a:cs typeface="Noto Sans"/>
              </a:rPr>
              <a:t>Escoffier</a:t>
            </a:r>
            <a:r>
              <a:rPr sz="1200" spc="-145" dirty="0">
                <a:solidFill>
                  <a:srgbClr val="4A4B4C"/>
                </a:solidFill>
                <a:latin typeface="Noto Sans"/>
                <a:cs typeface="Noto Sans"/>
              </a:rPr>
              <a:t> </a:t>
            </a:r>
            <a:r>
              <a:rPr sz="1200" spc="-5" dirty="0">
                <a:solidFill>
                  <a:srgbClr val="4A4B4C"/>
                </a:solidFill>
                <a:latin typeface="Noto Sans"/>
                <a:cs typeface="Noto Sans"/>
              </a:rPr>
              <a:t>(1991:</a:t>
            </a:r>
            <a:r>
              <a:rPr sz="1200" spc="-145" dirty="0">
                <a:solidFill>
                  <a:srgbClr val="4A4B4C"/>
                </a:solidFill>
                <a:latin typeface="Noto Sans"/>
                <a:cs typeface="Noto Sans"/>
              </a:rPr>
              <a:t> </a:t>
            </a:r>
            <a:r>
              <a:rPr sz="1200" spc="-5" dirty="0">
                <a:solidFill>
                  <a:srgbClr val="4A4B4C"/>
                </a:solidFill>
                <a:latin typeface="Noto Sans"/>
                <a:cs typeface="Noto Sans"/>
              </a:rPr>
              <a:t>71)</a:t>
            </a:r>
            <a:r>
              <a:rPr sz="1200" spc="-145" dirty="0">
                <a:solidFill>
                  <a:srgbClr val="4A4B4C"/>
                </a:solidFill>
                <a:latin typeface="Noto Sans"/>
                <a:cs typeface="Noto Sans"/>
              </a:rPr>
              <a:t> </a:t>
            </a:r>
            <a:r>
              <a:rPr sz="1200" spc="-10" dirty="0">
                <a:solidFill>
                  <a:srgbClr val="4A4B4C"/>
                </a:solidFill>
                <a:latin typeface="Noto Sans"/>
                <a:cs typeface="Noto Sans"/>
              </a:rPr>
              <a:t>θεσπίζει</a:t>
            </a:r>
            <a:r>
              <a:rPr sz="1200" spc="-145" dirty="0">
                <a:solidFill>
                  <a:srgbClr val="4A4B4C"/>
                </a:solidFill>
                <a:latin typeface="Noto Sans"/>
                <a:cs typeface="Noto Sans"/>
              </a:rPr>
              <a:t> </a:t>
            </a:r>
            <a:r>
              <a:rPr sz="1200" spc="-10" dirty="0">
                <a:solidFill>
                  <a:srgbClr val="4A4B4C"/>
                </a:solidFill>
                <a:latin typeface="Noto Sans"/>
                <a:cs typeface="Noto Sans"/>
              </a:rPr>
              <a:t>οδηγό</a:t>
            </a:r>
            <a:r>
              <a:rPr sz="1200" spc="-140" dirty="0">
                <a:solidFill>
                  <a:srgbClr val="4A4B4C"/>
                </a:solidFill>
                <a:latin typeface="Noto Sans"/>
                <a:cs typeface="Noto Sans"/>
              </a:rPr>
              <a:t> </a:t>
            </a:r>
            <a:r>
              <a:rPr sz="1200" spc="-15" dirty="0">
                <a:solidFill>
                  <a:srgbClr val="4A4B4C"/>
                </a:solidFill>
                <a:latin typeface="Noto Sans"/>
                <a:cs typeface="Noto Sans"/>
              </a:rPr>
              <a:t>για</a:t>
            </a:r>
            <a:r>
              <a:rPr sz="1200" spc="-145" dirty="0">
                <a:solidFill>
                  <a:srgbClr val="4A4B4C"/>
                </a:solidFill>
                <a:latin typeface="Noto Sans"/>
                <a:cs typeface="Noto Sans"/>
              </a:rPr>
              <a:t> </a:t>
            </a:r>
            <a:r>
              <a:rPr sz="1200" spc="-10" dirty="0">
                <a:solidFill>
                  <a:srgbClr val="4A4B4C"/>
                </a:solidFill>
                <a:latin typeface="Noto Sans"/>
                <a:cs typeface="Noto Sans"/>
              </a:rPr>
              <a:t>τη</a:t>
            </a:r>
            <a:r>
              <a:rPr sz="1200" spc="-145" dirty="0">
                <a:solidFill>
                  <a:srgbClr val="4A4B4C"/>
                </a:solidFill>
                <a:latin typeface="Noto Sans"/>
                <a:cs typeface="Noto Sans"/>
              </a:rPr>
              <a:t> </a:t>
            </a:r>
            <a:r>
              <a:rPr sz="1200" spc="-15" dirty="0">
                <a:solidFill>
                  <a:srgbClr val="4A4B4C"/>
                </a:solidFill>
                <a:latin typeface="Noto Sans"/>
                <a:cs typeface="Noto Sans"/>
              </a:rPr>
              <a:t>διεξαγωγή</a:t>
            </a:r>
            <a:r>
              <a:rPr sz="1200" spc="-145" dirty="0">
                <a:solidFill>
                  <a:srgbClr val="4A4B4C"/>
                </a:solidFill>
                <a:latin typeface="Noto Sans"/>
                <a:cs typeface="Noto Sans"/>
              </a:rPr>
              <a:t> </a:t>
            </a:r>
            <a:r>
              <a:rPr sz="1200" spc="-10" dirty="0">
                <a:solidFill>
                  <a:srgbClr val="4A4B4C"/>
                </a:solidFill>
                <a:latin typeface="Noto Sans"/>
                <a:cs typeface="Noto Sans"/>
              </a:rPr>
              <a:t>του</a:t>
            </a:r>
            <a:r>
              <a:rPr sz="1200" spc="-145" dirty="0">
                <a:solidFill>
                  <a:srgbClr val="4A4B4C"/>
                </a:solidFill>
                <a:latin typeface="Noto Sans"/>
                <a:cs typeface="Noto Sans"/>
              </a:rPr>
              <a:t> </a:t>
            </a:r>
            <a:r>
              <a:rPr sz="1200" spc="-15" dirty="0">
                <a:solidFill>
                  <a:srgbClr val="4A4B4C"/>
                </a:solidFill>
                <a:latin typeface="Noto Sans"/>
                <a:cs typeface="Noto Sans"/>
              </a:rPr>
              <a:t>διαπολιτισμικού  διαλόγου:</a:t>
            </a:r>
            <a:endParaRPr sz="1200">
              <a:latin typeface="Noto Sans"/>
              <a:cs typeface="Noto Sans"/>
            </a:endParaRPr>
          </a:p>
        </p:txBody>
      </p:sp>
      <p:sp>
        <p:nvSpPr>
          <p:cNvPr id="4" name="object 4"/>
          <p:cNvSpPr/>
          <p:nvPr/>
        </p:nvSpPr>
        <p:spPr>
          <a:xfrm>
            <a:off x="844670" y="3211258"/>
            <a:ext cx="92710" cy="50800"/>
          </a:xfrm>
          <a:custGeom>
            <a:avLst/>
            <a:gdLst/>
            <a:ahLst/>
            <a:cxnLst/>
            <a:rect l="l" t="t" r="r" b="b"/>
            <a:pathLst>
              <a:path w="92709" h="50800">
                <a:moveTo>
                  <a:pt x="0" y="50800"/>
                </a:moveTo>
                <a:lnTo>
                  <a:pt x="92659" y="50800"/>
                </a:lnTo>
                <a:lnTo>
                  <a:pt x="92659" y="0"/>
                </a:lnTo>
                <a:lnTo>
                  <a:pt x="0" y="0"/>
                </a:lnTo>
                <a:lnTo>
                  <a:pt x="0" y="50800"/>
                </a:lnTo>
                <a:close/>
              </a:path>
            </a:pathLst>
          </a:custGeom>
          <a:solidFill>
            <a:srgbClr val="4A4B4C"/>
          </a:solidFill>
        </p:spPr>
        <p:txBody>
          <a:bodyPr wrap="square" lIns="0" tIns="0" rIns="0" bIns="0" rtlCol="0"/>
          <a:lstStyle/>
          <a:p>
            <a:endParaRPr/>
          </a:p>
        </p:txBody>
      </p:sp>
      <p:sp>
        <p:nvSpPr>
          <p:cNvPr id="5" name="object 5"/>
          <p:cNvSpPr/>
          <p:nvPr/>
        </p:nvSpPr>
        <p:spPr>
          <a:xfrm>
            <a:off x="798645" y="3675253"/>
            <a:ext cx="184708" cy="238963"/>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798960" y="4134485"/>
            <a:ext cx="184099" cy="248107"/>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793616" y="4607433"/>
            <a:ext cx="194767" cy="229819"/>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805199" y="5066677"/>
            <a:ext cx="171602" cy="238963"/>
          </a:xfrm>
          <a:prstGeom prst="rect">
            <a:avLst/>
          </a:prstGeom>
          <a:blipFill>
            <a:blip r:embed="rId5" cstate="print"/>
            <a:stretch>
              <a:fillRect/>
            </a:stretch>
          </a:blipFill>
        </p:spPr>
        <p:txBody>
          <a:bodyPr wrap="square" lIns="0" tIns="0" rIns="0" bIns="0" rtlCol="0"/>
          <a:lstStyle/>
          <a:p>
            <a:endParaRPr/>
          </a:p>
        </p:txBody>
      </p:sp>
      <p:graphicFrame>
        <p:nvGraphicFramePr>
          <p:cNvPr id="9" name="object 9"/>
          <p:cNvGraphicFramePr>
            <a:graphicFrameLocks noGrp="1"/>
          </p:cNvGraphicFramePr>
          <p:nvPr>
            <p:extLst>
              <p:ext uri="{D42A27DB-BD31-4B8C-83A1-F6EECF244321}">
                <p14:modId xmlns:p14="http://schemas.microsoft.com/office/powerpoint/2010/main" val="4010022514"/>
              </p:ext>
            </p:extLst>
          </p:nvPr>
        </p:nvGraphicFramePr>
        <p:xfrm>
          <a:off x="877589" y="3120172"/>
          <a:ext cx="5951855" cy="2270526"/>
        </p:xfrm>
        <a:graphic>
          <a:graphicData uri="http://schemas.openxmlformats.org/drawingml/2006/table">
            <a:tbl>
              <a:tblPr firstRow="1" bandRow="1">
                <a:tableStyleId>{2D5ABB26-0587-4C30-8999-92F81FD0307C}</a:tableStyleId>
              </a:tblPr>
              <a:tblGrid>
                <a:gridCol w="5951855">
                  <a:extLst>
                    <a:ext uri="{9D8B030D-6E8A-4147-A177-3AD203B41FA5}">
                      <a16:colId xmlns:a16="http://schemas.microsoft.com/office/drawing/2014/main" val="20000"/>
                    </a:ext>
                  </a:extLst>
                </a:gridCol>
              </a:tblGrid>
              <a:tr h="439558">
                <a:tc>
                  <a:txBody>
                    <a:bodyPr/>
                    <a:lstStyle/>
                    <a:p>
                      <a:pPr marL="262255">
                        <a:lnSpc>
                          <a:spcPct val="100000"/>
                        </a:lnSpc>
                        <a:spcBef>
                          <a:spcPts val="80"/>
                        </a:spcBef>
                      </a:pPr>
                      <a:r>
                        <a:rPr sz="1200" spc="-15" dirty="0">
                          <a:solidFill>
                            <a:srgbClr val="4A4B4C"/>
                          </a:solidFill>
                          <a:latin typeface="Noto Sans"/>
                          <a:cs typeface="Noto Sans"/>
                        </a:rPr>
                        <a:t>Τίποτα </a:t>
                      </a:r>
                      <a:r>
                        <a:rPr sz="1200" spc="-20" dirty="0">
                          <a:solidFill>
                            <a:srgbClr val="4A4B4C"/>
                          </a:solidFill>
                          <a:latin typeface="Noto Sans"/>
                          <a:cs typeface="Noto Sans"/>
                        </a:rPr>
                        <a:t>δεν </a:t>
                      </a:r>
                      <a:r>
                        <a:rPr sz="1200" spc="-15" dirty="0">
                          <a:solidFill>
                            <a:srgbClr val="4A4B4C"/>
                          </a:solidFill>
                          <a:latin typeface="Noto Sans"/>
                          <a:cs typeface="Noto Sans"/>
                        </a:rPr>
                        <a:t>είναι</a:t>
                      </a:r>
                      <a:r>
                        <a:rPr sz="1200" spc="30" dirty="0">
                          <a:solidFill>
                            <a:srgbClr val="4A4B4C"/>
                          </a:solidFill>
                          <a:latin typeface="Noto Sans"/>
                          <a:cs typeface="Noto Sans"/>
                        </a:rPr>
                        <a:t> </a:t>
                      </a:r>
                      <a:r>
                        <a:rPr sz="1200" spc="-10" dirty="0">
                          <a:solidFill>
                            <a:srgbClr val="4A4B4C"/>
                          </a:solidFill>
                          <a:latin typeface="Noto Sans"/>
                          <a:cs typeface="Noto Sans"/>
                        </a:rPr>
                        <a:t>αμετάβλητο.</a:t>
                      </a:r>
                      <a:endParaRPr sz="1200">
                        <a:latin typeface="Noto Sans"/>
                        <a:cs typeface="Noto Sans"/>
                      </a:endParaRPr>
                    </a:p>
                    <a:p>
                      <a:pPr marL="262255">
                        <a:lnSpc>
                          <a:spcPct val="100000"/>
                        </a:lnSpc>
                        <a:spcBef>
                          <a:spcPts val="160"/>
                        </a:spcBef>
                      </a:pPr>
                      <a:r>
                        <a:rPr sz="1200" spc="-5" dirty="0">
                          <a:solidFill>
                            <a:srgbClr val="4A4B4C"/>
                          </a:solidFill>
                          <a:latin typeface="Noto Sans"/>
                          <a:cs typeface="Noto Sans"/>
                        </a:rPr>
                        <a:t>Όταν </a:t>
                      </a:r>
                      <a:r>
                        <a:rPr sz="1200" spc="-15" dirty="0">
                          <a:solidFill>
                            <a:srgbClr val="4A4B4C"/>
                          </a:solidFill>
                          <a:latin typeface="Noto Sans"/>
                          <a:cs typeface="Noto Sans"/>
                        </a:rPr>
                        <a:t>ξεκινά </a:t>
                      </a:r>
                      <a:r>
                        <a:rPr sz="1200" spc="-10" dirty="0">
                          <a:solidFill>
                            <a:srgbClr val="4A4B4C"/>
                          </a:solidFill>
                          <a:latin typeface="Noto Sans"/>
                          <a:cs typeface="Noto Sans"/>
                        </a:rPr>
                        <a:t>ένας </a:t>
                      </a:r>
                      <a:r>
                        <a:rPr sz="1200" spc="-15" dirty="0">
                          <a:solidFill>
                            <a:srgbClr val="4A4B4C"/>
                          </a:solidFill>
                          <a:latin typeface="Noto Sans"/>
                          <a:cs typeface="Noto Sans"/>
                        </a:rPr>
                        <a:t>διάλογος, </a:t>
                      </a:r>
                      <a:r>
                        <a:rPr sz="1200" spc="-10" dirty="0">
                          <a:solidFill>
                            <a:srgbClr val="4A4B4C"/>
                          </a:solidFill>
                          <a:latin typeface="Noto Sans"/>
                          <a:cs typeface="Noto Sans"/>
                        </a:rPr>
                        <a:t>πρέπει να </a:t>
                      </a:r>
                      <a:r>
                        <a:rPr sz="1200" spc="-15" dirty="0">
                          <a:solidFill>
                            <a:srgbClr val="4A4B4C"/>
                          </a:solidFill>
                          <a:latin typeface="Noto Sans"/>
                          <a:cs typeface="Noto Sans"/>
                        </a:rPr>
                        <a:t>είμαστε δυνητικά </a:t>
                      </a:r>
                      <a:r>
                        <a:rPr sz="1200" spc="-10" dirty="0">
                          <a:solidFill>
                            <a:srgbClr val="4A4B4C"/>
                          </a:solidFill>
                          <a:latin typeface="Noto Sans"/>
                          <a:cs typeface="Noto Sans"/>
                        </a:rPr>
                        <a:t>ανοιχτοί </a:t>
                      </a:r>
                      <a:r>
                        <a:rPr sz="1200" spc="-15" dirty="0">
                          <a:solidFill>
                            <a:srgbClr val="4A4B4C"/>
                          </a:solidFill>
                          <a:latin typeface="Noto Sans"/>
                          <a:cs typeface="Noto Sans"/>
                        </a:rPr>
                        <a:t>για</a:t>
                      </a:r>
                      <a:r>
                        <a:rPr sz="1200" spc="125" dirty="0">
                          <a:solidFill>
                            <a:srgbClr val="4A4B4C"/>
                          </a:solidFill>
                          <a:latin typeface="Noto Sans"/>
                          <a:cs typeface="Noto Sans"/>
                        </a:rPr>
                        <a:t> </a:t>
                      </a:r>
                      <a:r>
                        <a:rPr sz="1200" spc="-10" dirty="0">
                          <a:solidFill>
                            <a:srgbClr val="4A4B4C"/>
                          </a:solidFill>
                          <a:latin typeface="Noto Sans"/>
                          <a:cs typeface="Noto Sans"/>
                        </a:rPr>
                        <a:t>αλλαγή.</a:t>
                      </a:r>
                      <a:endParaRPr sz="1200">
                        <a:latin typeface="Noto Sans"/>
                        <a:cs typeface="Noto Sans"/>
                      </a:endParaRPr>
                    </a:p>
                  </a:txBody>
                  <a:tcPr marL="0" marR="0" marT="10160" marB="0">
                    <a:lnL w="76200">
                      <a:solidFill>
                        <a:srgbClr val="4A4B4C"/>
                      </a:solidFill>
                      <a:prstDash val="solid"/>
                    </a:lnL>
                  </a:tcPr>
                </a:tc>
                <a:extLst>
                  <a:ext uri="{0D108BD9-81ED-4DB2-BD59-A6C34878D82A}">
                    <a16:rowId xmlns:a16="http://schemas.microsoft.com/office/drawing/2014/main" val="10000"/>
                  </a:ext>
                </a:extLst>
              </a:tr>
              <a:tr h="466090">
                <a:tc>
                  <a:txBody>
                    <a:bodyPr/>
                    <a:lstStyle/>
                    <a:p>
                      <a:pPr marL="262255" marR="3385820">
                        <a:lnSpc>
                          <a:spcPct val="111100"/>
                        </a:lnSpc>
                        <a:spcBef>
                          <a:spcPts val="150"/>
                        </a:spcBef>
                      </a:pPr>
                      <a:r>
                        <a:rPr sz="1200" spc="-10" dirty="0">
                          <a:solidFill>
                            <a:srgbClr val="4A4B4C"/>
                          </a:solidFill>
                          <a:latin typeface="Noto Sans"/>
                          <a:cs typeface="Noto Sans"/>
                        </a:rPr>
                        <a:t>Δεν </a:t>
                      </a:r>
                      <a:r>
                        <a:rPr sz="1200" spc="-5" dirty="0">
                          <a:solidFill>
                            <a:srgbClr val="4A4B4C"/>
                          </a:solidFill>
                          <a:latin typeface="Noto Sans"/>
                          <a:cs typeface="Noto Sans"/>
                        </a:rPr>
                        <a:t>υπάρχουν </a:t>
                      </a:r>
                      <a:r>
                        <a:rPr sz="1200" spc="-15" dirty="0">
                          <a:solidFill>
                            <a:srgbClr val="4A4B4C"/>
                          </a:solidFill>
                          <a:latin typeface="Noto Sans"/>
                          <a:cs typeface="Noto Sans"/>
                        </a:rPr>
                        <a:t>καθολικές </a:t>
                      </a:r>
                      <a:r>
                        <a:rPr sz="1200" spc="-10" dirty="0">
                          <a:solidFill>
                            <a:srgbClr val="4A4B4C"/>
                          </a:solidFill>
                          <a:latin typeface="Noto Sans"/>
                          <a:cs typeface="Noto Sans"/>
                        </a:rPr>
                        <a:t>θέσεις.  Όλα </a:t>
                      </a:r>
                      <a:r>
                        <a:rPr sz="1200" spc="-15" dirty="0">
                          <a:solidFill>
                            <a:srgbClr val="4A4B4C"/>
                          </a:solidFill>
                          <a:latin typeface="Noto Sans"/>
                          <a:cs typeface="Noto Sans"/>
                        </a:rPr>
                        <a:t>είναι </a:t>
                      </a:r>
                      <a:r>
                        <a:rPr sz="1200" spc="-10" dirty="0">
                          <a:solidFill>
                            <a:srgbClr val="4A4B4C"/>
                          </a:solidFill>
                          <a:latin typeface="Noto Sans"/>
                          <a:cs typeface="Noto Sans"/>
                        </a:rPr>
                        <a:t>αντικείμενο</a:t>
                      </a:r>
                      <a:r>
                        <a:rPr sz="1200" spc="5" dirty="0">
                          <a:solidFill>
                            <a:srgbClr val="4A4B4C"/>
                          </a:solidFill>
                          <a:latin typeface="Noto Sans"/>
                          <a:cs typeface="Noto Sans"/>
                        </a:rPr>
                        <a:t> </a:t>
                      </a:r>
                      <a:r>
                        <a:rPr sz="1200" spc="-15" dirty="0">
                          <a:solidFill>
                            <a:srgbClr val="4A4B4C"/>
                          </a:solidFill>
                          <a:latin typeface="Noto Sans"/>
                          <a:cs typeface="Noto Sans"/>
                        </a:rPr>
                        <a:t>κριτικής.</a:t>
                      </a:r>
                      <a:endParaRPr sz="1200">
                        <a:latin typeface="Noto Sans"/>
                        <a:cs typeface="Noto Sans"/>
                      </a:endParaRPr>
                    </a:p>
                  </a:txBody>
                  <a:tcPr marL="0" marR="0" marT="19050" marB="0"/>
                </a:tc>
                <a:extLst>
                  <a:ext uri="{0D108BD9-81ED-4DB2-BD59-A6C34878D82A}">
                    <a16:rowId xmlns:a16="http://schemas.microsoft.com/office/drawing/2014/main" val="10001"/>
                  </a:ext>
                </a:extLst>
              </a:tr>
              <a:tr h="463803">
                <a:tc>
                  <a:txBody>
                    <a:bodyPr/>
                    <a:lstStyle/>
                    <a:p>
                      <a:pPr marL="262255" marR="119380">
                        <a:lnSpc>
                          <a:spcPct val="111100"/>
                        </a:lnSpc>
                        <a:spcBef>
                          <a:spcPts val="130"/>
                        </a:spcBef>
                      </a:pPr>
                      <a:r>
                        <a:rPr sz="1200" spc="-10" dirty="0">
                          <a:solidFill>
                            <a:srgbClr val="4A4B4C"/>
                          </a:solidFill>
                          <a:latin typeface="Noto Sans"/>
                          <a:cs typeface="Noto Sans"/>
                        </a:rPr>
                        <a:t>Πρέπει να μάθουμε να αποδεχόμαστε τη σύγκρουση </a:t>
                      </a:r>
                      <a:r>
                        <a:rPr sz="1200" spc="-15" dirty="0">
                          <a:solidFill>
                            <a:srgbClr val="4A4B4C"/>
                          </a:solidFill>
                          <a:latin typeface="Noto Sans"/>
                          <a:cs typeface="Noto Sans"/>
                        </a:rPr>
                        <a:t>και </a:t>
                      </a:r>
                      <a:r>
                        <a:rPr sz="1200" spc="-10" dirty="0">
                          <a:solidFill>
                            <a:srgbClr val="4A4B4C"/>
                          </a:solidFill>
                          <a:latin typeface="Noto Sans"/>
                          <a:cs typeface="Noto Sans"/>
                        </a:rPr>
                        <a:t>την πιθανότητα ότι  </a:t>
                      </a:r>
                      <a:r>
                        <a:rPr sz="1200" spc="-5" dirty="0">
                          <a:solidFill>
                            <a:srgbClr val="4A4B4C"/>
                          </a:solidFill>
                          <a:latin typeface="Noto Sans"/>
                          <a:cs typeface="Noto Sans"/>
                        </a:rPr>
                        <a:t>αυτό θα </a:t>
                      </a:r>
                      <a:r>
                        <a:rPr sz="1200" spc="-10" dirty="0">
                          <a:solidFill>
                            <a:srgbClr val="4A4B4C"/>
                          </a:solidFill>
                          <a:latin typeface="Noto Sans"/>
                          <a:cs typeface="Noto Sans"/>
                        </a:rPr>
                        <a:t>πληγώσει τα συναισθήματά</a:t>
                      </a:r>
                      <a:r>
                        <a:rPr sz="1200" spc="20" dirty="0">
                          <a:solidFill>
                            <a:srgbClr val="4A4B4C"/>
                          </a:solidFill>
                          <a:latin typeface="Noto Sans"/>
                          <a:cs typeface="Noto Sans"/>
                        </a:rPr>
                        <a:t> </a:t>
                      </a:r>
                      <a:r>
                        <a:rPr sz="1200" spc="-10" dirty="0">
                          <a:solidFill>
                            <a:srgbClr val="4A4B4C"/>
                          </a:solidFill>
                          <a:latin typeface="Noto Sans"/>
                          <a:cs typeface="Noto Sans"/>
                        </a:rPr>
                        <a:t>μας.</a:t>
                      </a:r>
                      <a:endParaRPr sz="1200">
                        <a:latin typeface="Noto Sans"/>
                        <a:cs typeface="Noto Sans"/>
                      </a:endParaRPr>
                    </a:p>
                  </a:txBody>
                  <a:tcPr marL="0" marR="0" marT="16510" marB="0"/>
                </a:tc>
                <a:extLst>
                  <a:ext uri="{0D108BD9-81ED-4DB2-BD59-A6C34878D82A}">
                    <a16:rowId xmlns:a16="http://schemas.microsoft.com/office/drawing/2014/main" val="10002"/>
                  </a:ext>
                </a:extLst>
              </a:tr>
              <a:tr h="463803">
                <a:tc>
                  <a:txBody>
                    <a:bodyPr/>
                    <a:lstStyle/>
                    <a:p>
                      <a:pPr marL="262255" marR="732155">
                        <a:lnSpc>
                          <a:spcPct val="111100"/>
                        </a:lnSpc>
                        <a:spcBef>
                          <a:spcPts val="130"/>
                        </a:spcBef>
                      </a:pPr>
                      <a:r>
                        <a:rPr sz="1200" spc="-15" dirty="0">
                          <a:solidFill>
                            <a:srgbClr val="4A4B4C"/>
                          </a:solidFill>
                          <a:latin typeface="Noto Sans"/>
                          <a:cs typeface="Noto Sans"/>
                        </a:rPr>
                        <a:t>Υπάρχει </a:t>
                      </a:r>
                      <a:r>
                        <a:rPr sz="1200" spc="-10" dirty="0">
                          <a:solidFill>
                            <a:srgbClr val="4A4B4C"/>
                          </a:solidFill>
                          <a:latin typeface="Noto Sans"/>
                          <a:cs typeface="Noto Sans"/>
                        </a:rPr>
                        <a:t>μια ορισμένη </a:t>
                      </a:r>
                      <a:r>
                        <a:rPr sz="1200" spc="-15" dirty="0">
                          <a:solidFill>
                            <a:srgbClr val="4A4B4C"/>
                          </a:solidFill>
                          <a:latin typeface="Noto Sans"/>
                          <a:cs typeface="Noto Sans"/>
                        </a:rPr>
                        <a:t>διαστρέβλωση </a:t>
                      </a:r>
                      <a:r>
                        <a:rPr sz="1200" spc="-10" dirty="0">
                          <a:solidFill>
                            <a:srgbClr val="4A4B4C"/>
                          </a:solidFill>
                          <a:latin typeface="Noto Sans"/>
                          <a:cs typeface="Noto Sans"/>
                        </a:rPr>
                        <a:t>στην ιστορία που </a:t>
                      </a:r>
                      <a:r>
                        <a:rPr sz="1200" spc="-20" dirty="0">
                          <a:solidFill>
                            <a:srgbClr val="4A4B4C"/>
                          </a:solidFill>
                          <a:latin typeface="Noto Sans"/>
                          <a:cs typeface="Noto Sans"/>
                        </a:rPr>
                        <a:t>διδαχθήκαμε.  </a:t>
                      </a:r>
                      <a:r>
                        <a:rPr sz="1200" spc="-5" dirty="0">
                          <a:solidFill>
                            <a:srgbClr val="4A4B4C"/>
                          </a:solidFill>
                          <a:latin typeface="Noto Sans"/>
                          <a:cs typeface="Noto Sans"/>
                        </a:rPr>
                        <a:t>Η </a:t>
                      </a:r>
                      <a:r>
                        <a:rPr sz="1200" spc="-10" dirty="0">
                          <a:solidFill>
                            <a:srgbClr val="4A4B4C"/>
                          </a:solidFill>
                          <a:latin typeface="Noto Sans"/>
                          <a:cs typeface="Noto Sans"/>
                        </a:rPr>
                        <a:t>ταυτότητά μας </a:t>
                      </a:r>
                      <a:r>
                        <a:rPr sz="1200" spc="-15" dirty="0">
                          <a:solidFill>
                            <a:srgbClr val="4A4B4C"/>
                          </a:solidFill>
                          <a:latin typeface="Noto Sans"/>
                          <a:cs typeface="Noto Sans"/>
                        </a:rPr>
                        <a:t>έχει διαμορφωθεί </a:t>
                      </a:r>
                      <a:r>
                        <a:rPr sz="1200" spc="-10" dirty="0">
                          <a:solidFill>
                            <a:srgbClr val="4A4B4C"/>
                          </a:solidFill>
                          <a:latin typeface="Noto Sans"/>
                          <a:cs typeface="Noto Sans"/>
                        </a:rPr>
                        <a:t>σε αντίθεση με αυτή </a:t>
                      </a:r>
                      <a:r>
                        <a:rPr sz="1200" spc="-15" dirty="0">
                          <a:solidFill>
                            <a:srgbClr val="4A4B4C"/>
                          </a:solidFill>
                          <a:latin typeface="Noto Sans"/>
                          <a:cs typeface="Noto Sans"/>
                        </a:rPr>
                        <a:t>των</a:t>
                      </a:r>
                      <a:r>
                        <a:rPr sz="1200" spc="85" dirty="0">
                          <a:solidFill>
                            <a:srgbClr val="4A4B4C"/>
                          </a:solidFill>
                          <a:latin typeface="Noto Sans"/>
                          <a:cs typeface="Noto Sans"/>
                        </a:rPr>
                        <a:t> </a:t>
                      </a:r>
                      <a:r>
                        <a:rPr sz="1200" spc="-10" dirty="0">
                          <a:solidFill>
                            <a:srgbClr val="4A4B4C"/>
                          </a:solidFill>
                          <a:latin typeface="Noto Sans"/>
                          <a:cs typeface="Noto Sans"/>
                        </a:rPr>
                        <a:t>άλλων</a:t>
                      </a:r>
                      <a:r>
                        <a:rPr lang="en-US" sz="1200" spc="-10" dirty="0">
                          <a:solidFill>
                            <a:srgbClr val="4A4B4C"/>
                          </a:solidFill>
                          <a:latin typeface="Noto Sans"/>
                          <a:cs typeface="Noto Sans"/>
                        </a:rPr>
                        <a:t>.</a:t>
                      </a:r>
                      <a:endParaRPr sz="1200" dirty="0">
                        <a:latin typeface="Noto Sans"/>
                        <a:cs typeface="Noto Sans"/>
                      </a:endParaRPr>
                    </a:p>
                  </a:txBody>
                  <a:tcPr marL="0" marR="0" marT="16510" marB="0"/>
                </a:tc>
                <a:extLst>
                  <a:ext uri="{0D108BD9-81ED-4DB2-BD59-A6C34878D82A}">
                    <a16:rowId xmlns:a16="http://schemas.microsoft.com/office/drawing/2014/main" val="10003"/>
                  </a:ext>
                </a:extLst>
              </a:tr>
              <a:tr h="437272">
                <a:tc>
                  <a:txBody>
                    <a:bodyPr/>
                    <a:lstStyle/>
                    <a:p>
                      <a:pPr marL="262255">
                        <a:lnSpc>
                          <a:spcPct val="100000"/>
                        </a:lnSpc>
                        <a:spcBef>
                          <a:spcPts val="290"/>
                        </a:spcBef>
                      </a:pPr>
                      <a:r>
                        <a:rPr sz="1200" spc="-15" dirty="0">
                          <a:solidFill>
                            <a:srgbClr val="4A4B4C"/>
                          </a:solidFill>
                          <a:latin typeface="Noto Sans"/>
                          <a:cs typeface="Noto Sans"/>
                        </a:rPr>
                        <a:t>Τίποτα </a:t>
                      </a:r>
                      <a:r>
                        <a:rPr sz="1200" spc="-20" dirty="0">
                          <a:solidFill>
                            <a:srgbClr val="4A4B4C"/>
                          </a:solidFill>
                          <a:latin typeface="Noto Sans"/>
                          <a:cs typeface="Noto Sans"/>
                        </a:rPr>
                        <a:t>δεν </a:t>
                      </a:r>
                      <a:r>
                        <a:rPr sz="1200" spc="-15" dirty="0">
                          <a:solidFill>
                            <a:srgbClr val="4A4B4C"/>
                          </a:solidFill>
                          <a:latin typeface="Noto Sans"/>
                          <a:cs typeface="Noto Sans"/>
                        </a:rPr>
                        <a:t>είναι</a:t>
                      </a:r>
                      <a:r>
                        <a:rPr sz="1200" spc="25" dirty="0">
                          <a:solidFill>
                            <a:srgbClr val="4A4B4C"/>
                          </a:solidFill>
                          <a:latin typeface="Noto Sans"/>
                          <a:cs typeface="Noto Sans"/>
                        </a:rPr>
                        <a:t> </a:t>
                      </a:r>
                      <a:r>
                        <a:rPr sz="1200" spc="-15" dirty="0">
                          <a:solidFill>
                            <a:srgbClr val="4A4B4C"/>
                          </a:solidFill>
                          <a:latin typeface="Noto Sans"/>
                          <a:cs typeface="Noto Sans"/>
                        </a:rPr>
                        <a:t>κλειστό.</a:t>
                      </a:r>
                      <a:endParaRPr sz="1200" dirty="0">
                        <a:latin typeface="Noto Sans"/>
                        <a:cs typeface="Noto Sans"/>
                      </a:endParaRPr>
                    </a:p>
                    <a:p>
                      <a:pPr marL="262255">
                        <a:lnSpc>
                          <a:spcPct val="100000"/>
                        </a:lnSpc>
                        <a:spcBef>
                          <a:spcPts val="160"/>
                        </a:spcBef>
                      </a:pPr>
                      <a:r>
                        <a:rPr sz="1200" spc="-10" dirty="0">
                          <a:solidFill>
                            <a:srgbClr val="4A4B4C"/>
                          </a:solidFill>
                          <a:latin typeface="Noto Sans"/>
                          <a:cs typeface="Noto Sans"/>
                        </a:rPr>
                        <a:t>Οποιαδήποτε </a:t>
                      </a:r>
                      <a:r>
                        <a:rPr sz="1200" spc="-15" dirty="0">
                          <a:solidFill>
                            <a:srgbClr val="4A4B4C"/>
                          </a:solidFill>
                          <a:latin typeface="Noto Sans"/>
                          <a:cs typeface="Noto Sans"/>
                        </a:rPr>
                        <a:t>ερώτηση μπορεί </a:t>
                      </a:r>
                      <a:r>
                        <a:rPr sz="1200" spc="-10" dirty="0">
                          <a:solidFill>
                            <a:srgbClr val="4A4B4C"/>
                          </a:solidFill>
                          <a:latin typeface="Noto Sans"/>
                          <a:cs typeface="Noto Sans"/>
                        </a:rPr>
                        <a:t>να</a:t>
                      </a:r>
                      <a:r>
                        <a:rPr sz="1200" spc="35" dirty="0">
                          <a:solidFill>
                            <a:srgbClr val="4A4B4C"/>
                          </a:solidFill>
                          <a:latin typeface="Noto Sans"/>
                          <a:cs typeface="Noto Sans"/>
                        </a:rPr>
                        <a:t> </a:t>
                      </a:r>
                      <a:r>
                        <a:rPr sz="1200" spc="-15" dirty="0">
                          <a:solidFill>
                            <a:srgbClr val="4A4B4C"/>
                          </a:solidFill>
                          <a:latin typeface="Noto Sans"/>
                          <a:cs typeface="Noto Sans"/>
                        </a:rPr>
                        <a:t>επαναληφθεί.</a:t>
                      </a:r>
                      <a:endParaRPr sz="1200" dirty="0">
                        <a:latin typeface="Noto Sans"/>
                        <a:cs typeface="Noto Sans"/>
                      </a:endParaRPr>
                    </a:p>
                  </a:txBody>
                  <a:tcPr marL="0" marR="0" marT="36830" marB="0"/>
                </a:tc>
                <a:extLst>
                  <a:ext uri="{0D108BD9-81ED-4DB2-BD59-A6C34878D82A}">
                    <a16:rowId xmlns:a16="http://schemas.microsoft.com/office/drawing/2014/main" val="10004"/>
                  </a:ext>
                </a:extLst>
              </a:tr>
            </a:tbl>
          </a:graphicData>
        </a:graphic>
      </p:graphicFrame>
      <p:sp>
        <p:nvSpPr>
          <p:cNvPr id="12" name="object 12"/>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7</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10" name="object 10"/>
          <p:cNvSpPr txBox="1"/>
          <p:nvPr/>
        </p:nvSpPr>
        <p:spPr>
          <a:xfrm>
            <a:off x="707299" y="5786361"/>
            <a:ext cx="4270375" cy="665480"/>
          </a:xfrm>
          <a:prstGeom prst="rect">
            <a:avLst/>
          </a:prstGeom>
        </p:spPr>
        <p:txBody>
          <a:bodyPr vert="horz" wrap="square" lIns="0" tIns="48260" rIns="0" bIns="0" rtlCol="0">
            <a:spAutoFit/>
          </a:bodyPr>
          <a:lstStyle/>
          <a:p>
            <a:pPr marL="12700" marR="5080">
              <a:lnSpc>
                <a:spcPts val="2400"/>
              </a:lnSpc>
              <a:spcBef>
                <a:spcPts val="380"/>
              </a:spcBef>
            </a:pPr>
            <a:r>
              <a:rPr sz="2200" b="1" spc="125" dirty="0">
                <a:solidFill>
                  <a:srgbClr val="4A4B4C"/>
                </a:solidFill>
                <a:latin typeface="Arial"/>
                <a:cs typeface="Arial"/>
              </a:rPr>
              <a:t>Διαπολιτισμική</a:t>
            </a:r>
            <a:r>
              <a:rPr sz="2200" b="1" spc="80" dirty="0">
                <a:solidFill>
                  <a:srgbClr val="4A4B4C"/>
                </a:solidFill>
                <a:latin typeface="Arial"/>
                <a:cs typeface="Arial"/>
              </a:rPr>
              <a:t> </a:t>
            </a:r>
            <a:r>
              <a:rPr sz="2200" b="1" spc="110" dirty="0">
                <a:solidFill>
                  <a:srgbClr val="4A4B4C"/>
                </a:solidFill>
                <a:latin typeface="Arial"/>
                <a:cs typeface="Arial"/>
              </a:rPr>
              <a:t>επικοινωνία:  </a:t>
            </a:r>
            <a:r>
              <a:rPr sz="2200" b="1" spc="145" dirty="0">
                <a:solidFill>
                  <a:srgbClr val="4A4B4C"/>
                </a:solidFill>
                <a:latin typeface="Arial"/>
                <a:cs typeface="Arial"/>
              </a:rPr>
              <a:t>Στρατηγικές</a:t>
            </a:r>
            <a:endParaRPr sz="2200">
              <a:latin typeface="Arial"/>
              <a:cs typeface="Arial"/>
            </a:endParaRPr>
          </a:p>
        </p:txBody>
      </p:sp>
      <p:graphicFrame>
        <p:nvGraphicFramePr>
          <p:cNvPr id="11" name="object 11"/>
          <p:cNvGraphicFramePr>
            <a:graphicFrameLocks noGrp="1"/>
          </p:cNvGraphicFramePr>
          <p:nvPr>
            <p:extLst>
              <p:ext uri="{D42A27DB-BD31-4B8C-83A1-F6EECF244321}">
                <p14:modId xmlns:p14="http://schemas.microsoft.com/office/powerpoint/2010/main" val="3467650641"/>
              </p:ext>
            </p:extLst>
          </p:nvPr>
        </p:nvGraphicFramePr>
        <p:xfrm>
          <a:off x="720001" y="6840461"/>
          <a:ext cx="6119495" cy="2642171"/>
        </p:xfrm>
        <a:graphic>
          <a:graphicData uri="http://schemas.openxmlformats.org/drawingml/2006/table">
            <a:tbl>
              <a:tblPr firstRow="1" bandRow="1">
                <a:tableStyleId>{2D5ABB26-0587-4C30-8999-92F81FD0307C}</a:tableStyleId>
              </a:tblPr>
              <a:tblGrid>
                <a:gridCol w="1619885">
                  <a:extLst>
                    <a:ext uri="{9D8B030D-6E8A-4147-A177-3AD203B41FA5}">
                      <a16:colId xmlns:a16="http://schemas.microsoft.com/office/drawing/2014/main" val="20000"/>
                    </a:ext>
                  </a:extLst>
                </a:gridCol>
                <a:gridCol w="1619885">
                  <a:extLst>
                    <a:ext uri="{9D8B030D-6E8A-4147-A177-3AD203B41FA5}">
                      <a16:colId xmlns:a16="http://schemas.microsoft.com/office/drawing/2014/main" val="20001"/>
                    </a:ext>
                  </a:extLst>
                </a:gridCol>
                <a:gridCol w="2879725">
                  <a:extLst>
                    <a:ext uri="{9D8B030D-6E8A-4147-A177-3AD203B41FA5}">
                      <a16:colId xmlns:a16="http://schemas.microsoft.com/office/drawing/2014/main" val="20002"/>
                    </a:ext>
                  </a:extLst>
                </a:gridCol>
              </a:tblGrid>
              <a:tr h="1130173">
                <a:tc>
                  <a:txBody>
                    <a:bodyPr/>
                    <a:lstStyle/>
                    <a:p>
                      <a:pPr marL="232410" marR="222885" indent="-635" algn="ctr">
                        <a:lnSpc>
                          <a:spcPct val="116700"/>
                        </a:lnSpc>
                        <a:spcBef>
                          <a:spcPts val="830"/>
                        </a:spcBef>
                      </a:pPr>
                      <a:r>
                        <a:rPr sz="1000" b="1" spc="5" dirty="0">
                          <a:solidFill>
                            <a:srgbClr val="FFFFFF"/>
                          </a:solidFill>
                          <a:latin typeface="Noto Sans"/>
                          <a:cs typeface="Noto Sans"/>
                        </a:rPr>
                        <a:t>Μιλώντας με  σαφή </a:t>
                      </a:r>
                      <a:r>
                        <a:rPr sz="1000" b="1" dirty="0">
                          <a:solidFill>
                            <a:srgbClr val="FFFFFF"/>
                          </a:solidFill>
                          <a:latin typeface="Noto Sans"/>
                          <a:cs typeface="Noto Sans"/>
                        </a:rPr>
                        <a:t>και </a:t>
                      </a:r>
                      <a:r>
                        <a:rPr sz="1000" b="1" spc="10" dirty="0">
                          <a:solidFill>
                            <a:srgbClr val="FFFFFF"/>
                          </a:solidFill>
                          <a:latin typeface="Noto Sans"/>
                          <a:cs typeface="Noto Sans"/>
                        </a:rPr>
                        <a:t>απλό  </a:t>
                      </a:r>
                      <a:r>
                        <a:rPr sz="1000" b="1" dirty="0">
                          <a:solidFill>
                            <a:srgbClr val="FFFFFF"/>
                          </a:solidFill>
                          <a:latin typeface="Noto Sans"/>
                          <a:cs typeface="Noto Sans"/>
                        </a:rPr>
                        <a:t>τρόπο. </a:t>
                      </a:r>
                      <a:r>
                        <a:rPr sz="1000" b="1" spc="10" dirty="0">
                          <a:solidFill>
                            <a:srgbClr val="FFFFFF"/>
                          </a:solidFill>
                          <a:latin typeface="Noto Sans"/>
                          <a:cs typeface="Noto Sans"/>
                        </a:rPr>
                        <a:t>Αποφυγή  </a:t>
                      </a:r>
                      <a:r>
                        <a:rPr sz="1000" b="1" spc="5" dirty="0">
                          <a:solidFill>
                            <a:srgbClr val="FFFFFF"/>
                          </a:solidFill>
                          <a:latin typeface="Noto Sans"/>
                          <a:cs typeface="Noto Sans"/>
                        </a:rPr>
                        <a:t>χρήσης αργκό</a:t>
                      </a:r>
                      <a:r>
                        <a:rPr sz="1000" b="1" spc="-30" dirty="0">
                          <a:solidFill>
                            <a:srgbClr val="FFFFFF"/>
                          </a:solidFill>
                          <a:latin typeface="Noto Sans"/>
                          <a:cs typeface="Noto Sans"/>
                        </a:rPr>
                        <a:t> </a:t>
                      </a:r>
                      <a:r>
                        <a:rPr sz="1000" b="1" spc="5" dirty="0">
                          <a:solidFill>
                            <a:srgbClr val="FFFFFF"/>
                          </a:solidFill>
                          <a:latin typeface="Noto Sans"/>
                          <a:cs typeface="Noto Sans"/>
                        </a:rPr>
                        <a:t>και  ιδιωματισμών.</a:t>
                      </a:r>
                      <a:endParaRPr sz="1000">
                        <a:latin typeface="Noto Sans"/>
                        <a:cs typeface="Noto Sans"/>
                      </a:endParaRPr>
                    </a:p>
                  </a:txBody>
                  <a:tcPr marL="0" marR="0" marT="105410" marB="0">
                    <a:solidFill>
                      <a:srgbClr val="EB2847"/>
                    </a:solidFill>
                  </a:tcPr>
                </a:tc>
                <a:tc>
                  <a:txBody>
                    <a:bodyPr/>
                    <a:lstStyle/>
                    <a:p>
                      <a:pPr marL="197485" marR="188595" algn="ctr">
                        <a:lnSpc>
                          <a:spcPct val="116700"/>
                        </a:lnSpc>
                        <a:spcBef>
                          <a:spcPts val="130"/>
                        </a:spcBef>
                      </a:pPr>
                      <a:r>
                        <a:rPr sz="1000" b="1" spc="5" dirty="0">
                          <a:solidFill>
                            <a:srgbClr val="FFFFFF"/>
                          </a:solidFill>
                          <a:latin typeface="Noto Sans"/>
                          <a:cs typeface="Noto Sans"/>
                        </a:rPr>
                        <a:t>Ακούγοντας</a:t>
                      </a:r>
                      <a:r>
                        <a:rPr sz="1000" b="1" spc="-40" dirty="0">
                          <a:solidFill>
                            <a:srgbClr val="FFFFFF"/>
                          </a:solidFill>
                          <a:latin typeface="Noto Sans"/>
                          <a:cs typeface="Noto Sans"/>
                        </a:rPr>
                        <a:t> </a:t>
                      </a:r>
                      <a:r>
                        <a:rPr sz="1000" b="1" spc="10" dirty="0">
                          <a:solidFill>
                            <a:srgbClr val="FFFFFF"/>
                          </a:solidFill>
                          <a:latin typeface="Noto Sans"/>
                          <a:cs typeface="Noto Sans"/>
                        </a:rPr>
                        <a:t>ακόμα  </a:t>
                      </a:r>
                      <a:r>
                        <a:rPr sz="1000" b="1" spc="5" dirty="0">
                          <a:solidFill>
                            <a:srgbClr val="FFFFFF"/>
                          </a:solidFill>
                          <a:latin typeface="Noto Sans"/>
                          <a:cs typeface="Noto Sans"/>
                        </a:rPr>
                        <a:t>πιο</a:t>
                      </a:r>
                      <a:r>
                        <a:rPr sz="1000" b="1" spc="-15" dirty="0">
                          <a:solidFill>
                            <a:srgbClr val="FFFFFF"/>
                          </a:solidFill>
                          <a:latin typeface="Noto Sans"/>
                          <a:cs typeface="Noto Sans"/>
                        </a:rPr>
                        <a:t> </a:t>
                      </a:r>
                      <a:r>
                        <a:rPr sz="1000" b="1" spc="10" dirty="0">
                          <a:solidFill>
                            <a:srgbClr val="FFFFFF"/>
                          </a:solidFill>
                          <a:latin typeface="Noto Sans"/>
                          <a:cs typeface="Noto Sans"/>
                        </a:rPr>
                        <a:t>προσεκτικά.</a:t>
                      </a:r>
                      <a:endParaRPr sz="1000">
                        <a:latin typeface="Noto Sans"/>
                        <a:cs typeface="Noto Sans"/>
                      </a:endParaRPr>
                    </a:p>
                    <a:p>
                      <a:pPr marL="125095" marR="116205" algn="ctr">
                        <a:lnSpc>
                          <a:spcPct val="116700"/>
                        </a:lnSpc>
                      </a:pPr>
                      <a:r>
                        <a:rPr sz="1000" b="1" spc="5" dirty="0">
                          <a:solidFill>
                            <a:srgbClr val="FFFFFF"/>
                          </a:solidFill>
                          <a:latin typeface="Noto Sans"/>
                          <a:cs typeface="Noto Sans"/>
                        </a:rPr>
                        <a:t>Σε </a:t>
                      </a:r>
                      <a:r>
                        <a:rPr sz="1000" b="1" spc="10" dirty="0">
                          <a:solidFill>
                            <a:srgbClr val="FFFFFF"/>
                          </a:solidFill>
                          <a:latin typeface="Noto Sans"/>
                          <a:cs typeface="Noto Sans"/>
                        </a:rPr>
                        <a:t>περίπτωση  </a:t>
                      </a:r>
                      <a:r>
                        <a:rPr sz="1000" b="1" spc="5" dirty="0">
                          <a:solidFill>
                            <a:srgbClr val="FFFFFF"/>
                          </a:solidFill>
                          <a:latin typeface="Noto Sans"/>
                          <a:cs typeface="Noto Sans"/>
                        </a:rPr>
                        <a:t>αμφιβολίας,</a:t>
                      </a:r>
                      <a:r>
                        <a:rPr sz="1000" b="1" spc="-30" dirty="0">
                          <a:solidFill>
                            <a:srgbClr val="FFFFFF"/>
                          </a:solidFill>
                          <a:latin typeface="Noto Sans"/>
                          <a:cs typeface="Noto Sans"/>
                        </a:rPr>
                        <a:t> </a:t>
                      </a:r>
                      <a:r>
                        <a:rPr sz="1000" b="1" spc="10" dirty="0">
                          <a:solidFill>
                            <a:srgbClr val="FFFFFF"/>
                          </a:solidFill>
                          <a:latin typeface="Noto Sans"/>
                          <a:cs typeface="Noto Sans"/>
                        </a:rPr>
                        <a:t>ζητήστε  </a:t>
                      </a:r>
                      <a:r>
                        <a:rPr sz="1000" b="1" dirty="0">
                          <a:solidFill>
                            <a:srgbClr val="FFFFFF"/>
                          </a:solidFill>
                          <a:latin typeface="Noto Sans"/>
                          <a:cs typeface="Noto Sans"/>
                        </a:rPr>
                        <a:t>επιβεβαίωση </a:t>
                      </a:r>
                      <a:r>
                        <a:rPr sz="1000" b="1" spc="5" dirty="0">
                          <a:solidFill>
                            <a:srgbClr val="FFFFFF"/>
                          </a:solidFill>
                          <a:latin typeface="Noto Sans"/>
                          <a:cs typeface="Noto Sans"/>
                        </a:rPr>
                        <a:t>της  κατανόησης.</a:t>
                      </a:r>
                      <a:endParaRPr sz="1000">
                        <a:latin typeface="Noto Sans"/>
                        <a:cs typeface="Noto Sans"/>
                      </a:endParaRPr>
                    </a:p>
                  </a:txBody>
                  <a:tcPr marL="0" marR="0" marT="16510" marB="0">
                    <a:solidFill>
                      <a:srgbClr val="049F86"/>
                    </a:solidFill>
                  </a:tcPr>
                </a:tc>
                <a:tc>
                  <a:txBody>
                    <a:bodyPr/>
                    <a:lstStyle/>
                    <a:p>
                      <a:pPr>
                        <a:lnSpc>
                          <a:spcPct val="100000"/>
                        </a:lnSpc>
                        <a:spcBef>
                          <a:spcPts val="35"/>
                        </a:spcBef>
                      </a:pPr>
                      <a:endParaRPr sz="1300" dirty="0">
                        <a:latin typeface="Times New Roman"/>
                        <a:cs typeface="Times New Roman"/>
                      </a:endParaRPr>
                    </a:p>
                    <a:p>
                      <a:pPr marL="271145" marR="262255" indent="635" algn="ctr">
                        <a:lnSpc>
                          <a:spcPct val="116700"/>
                        </a:lnSpc>
                      </a:pPr>
                      <a:r>
                        <a:rPr sz="1000" b="1" spc="5" dirty="0">
                          <a:solidFill>
                            <a:srgbClr val="FFFFFF"/>
                          </a:solidFill>
                          <a:latin typeface="Noto Sans"/>
                          <a:cs typeface="Noto Sans"/>
                        </a:rPr>
                        <a:t>Έχοντας συνειδητοποιήσει </a:t>
                      </a:r>
                      <a:r>
                        <a:rPr sz="1000" b="1" dirty="0">
                          <a:solidFill>
                            <a:srgbClr val="FFFFFF"/>
                          </a:solidFill>
                          <a:latin typeface="Noto Sans"/>
                          <a:cs typeface="Noto Sans"/>
                        </a:rPr>
                        <a:t>ότι </a:t>
                      </a:r>
                      <a:r>
                        <a:rPr sz="1000" b="1" spc="5" dirty="0">
                          <a:solidFill>
                            <a:srgbClr val="FFFFFF"/>
                          </a:solidFill>
                          <a:latin typeface="Noto Sans"/>
                          <a:cs typeface="Noto Sans"/>
                        </a:rPr>
                        <a:t>οι  προφορές </a:t>
                      </a:r>
                      <a:r>
                        <a:rPr sz="1000" b="1" dirty="0">
                          <a:solidFill>
                            <a:srgbClr val="FFFFFF"/>
                          </a:solidFill>
                          <a:latin typeface="Noto Sans"/>
                          <a:cs typeface="Noto Sans"/>
                        </a:rPr>
                        <a:t>και ο τονισμός μπορεί </a:t>
                      </a:r>
                      <a:r>
                        <a:rPr sz="1000" b="1" spc="5" dirty="0">
                          <a:solidFill>
                            <a:srgbClr val="FFFFFF"/>
                          </a:solidFill>
                          <a:latin typeface="Noto Sans"/>
                          <a:cs typeface="Noto Sans"/>
                        </a:rPr>
                        <a:t>να  προκαλέσουν σημαντικές διαφορές</a:t>
                      </a:r>
                      <a:r>
                        <a:rPr lang="el-GR" sz="1000" b="1" spc="5" dirty="0">
                          <a:solidFill>
                            <a:srgbClr val="FFFFFF"/>
                          </a:solidFill>
                          <a:latin typeface="Noto Sans"/>
                          <a:cs typeface="Noto Sans"/>
                        </a:rPr>
                        <a:t> στη</a:t>
                      </a:r>
                      <a:r>
                        <a:rPr sz="1000" b="1" spc="5" dirty="0">
                          <a:solidFill>
                            <a:srgbClr val="FFFFFF"/>
                          </a:solidFill>
                          <a:latin typeface="Noto Sans"/>
                          <a:cs typeface="Noto Sans"/>
                        </a:rPr>
                        <a:t> </a:t>
                      </a:r>
                      <a:r>
                        <a:rPr sz="1000" b="1" spc="10" dirty="0" err="1">
                          <a:solidFill>
                            <a:srgbClr val="FFFFFF"/>
                          </a:solidFill>
                          <a:latin typeface="Noto Sans"/>
                          <a:cs typeface="Noto Sans"/>
                        </a:rPr>
                        <a:t>σημ</a:t>
                      </a:r>
                      <a:r>
                        <a:rPr sz="1000" b="1" spc="10" dirty="0">
                          <a:solidFill>
                            <a:srgbClr val="FFFFFF"/>
                          </a:solidFill>
                          <a:latin typeface="Noto Sans"/>
                          <a:cs typeface="Noto Sans"/>
                        </a:rPr>
                        <a:t>ασία</a:t>
                      </a:r>
                      <a:r>
                        <a:rPr lang="el-GR" sz="1000" b="1" spc="10" dirty="0">
                          <a:solidFill>
                            <a:srgbClr val="FFFFFF"/>
                          </a:solidFill>
                          <a:latin typeface="Noto Sans"/>
                          <a:cs typeface="Noto Sans"/>
                        </a:rPr>
                        <a:t> των λέξεων</a:t>
                      </a:r>
                      <a:r>
                        <a:rPr sz="1000" b="1" spc="10" dirty="0">
                          <a:solidFill>
                            <a:srgbClr val="FFFFFF"/>
                          </a:solidFill>
                          <a:latin typeface="Noto Sans"/>
                          <a:cs typeface="Noto Sans"/>
                        </a:rPr>
                        <a:t>.</a:t>
                      </a:r>
                      <a:endParaRPr sz="1000" dirty="0">
                        <a:latin typeface="Noto Sans"/>
                        <a:cs typeface="Noto Sans"/>
                      </a:endParaRPr>
                    </a:p>
                  </a:txBody>
                  <a:tcPr marL="0" marR="0" marT="4445" marB="0">
                    <a:solidFill>
                      <a:srgbClr val="EB2847"/>
                    </a:solidFill>
                  </a:tcPr>
                </a:tc>
                <a:extLst>
                  <a:ext uri="{0D108BD9-81ED-4DB2-BD59-A6C34878D82A}">
                    <a16:rowId xmlns:a16="http://schemas.microsoft.com/office/drawing/2014/main" val="10000"/>
                  </a:ext>
                </a:extLst>
              </a:tr>
              <a:tr h="1511998">
                <a:tc>
                  <a:txBody>
                    <a:bodyPr/>
                    <a:lstStyle/>
                    <a:p>
                      <a:pPr>
                        <a:lnSpc>
                          <a:spcPct val="100000"/>
                        </a:lnSpc>
                      </a:pPr>
                      <a:endParaRPr sz="1300" dirty="0">
                        <a:latin typeface="Times New Roman"/>
                        <a:cs typeface="Times New Roman"/>
                      </a:endParaRPr>
                    </a:p>
                    <a:p>
                      <a:pPr>
                        <a:lnSpc>
                          <a:spcPct val="100000"/>
                        </a:lnSpc>
                        <a:spcBef>
                          <a:spcPts val="55"/>
                        </a:spcBef>
                      </a:pPr>
                      <a:endParaRPr sz="1900" dirty="0">
                        <a:latin typeface="Times New Roman"/>
                        <a:cs typeface="Times New Roman"/>
                      </a:endParaRPr>
                    </a:p>
                    <a:p>
                      <a:pPr marL="71755" marR="62230" algn="ctr">
                        <a:lnSpc>
                          <a:spcPct val="116700"/>
                        </a:lnSpc>
                      </a:pPr>
                      <a:r>
                        <a:rPr sz="1000" b="1" spc="5" dirty="0">
                          <a:solidFill>
                            <a:srgbClr val="FFFFFF"/>
                          </a:solidFill>
                          <a:latin typeface="Noto Sans"/>
                          <a:cs typeface="Noto Sans"/>
                        </a:rPr>
                        <a:t>Σεβασμός στις</a:t>
                      </a:r>
                      <a:r>
                        <a:rPr sz="1000" b="1" spc="-85" dirty="0">
                          <a:solidFill>
                            <a:srgbClr val="FFFFFF"/>
                          </a:solidFill>
                          <a:latin typeface="Noto Sans"/>
                          <a:cs typeface="Noto Sans"/>
                        </a:rPr>
                        <a:t> </a:t>
                      </a:r>
                      <a:r>
                        <a:rPr sz="1000" b="1" spc="5" dirty="0">
                          <a:solidFill>
                            <a:srgbClr val="FFFFFF"/>
                          </a:solidFill>
                          <a:latin typeface="Noto Sans"/>
                          <a:cs typeface="Noto Sans"/>
                        </a:rPr>
                        <a:t>τοπικές  </a:t>
                      </a:r>
                      <a:r>
                        <a:rPr sz="1000" b="1" dirty="0">
                          <a:solidFill>
                            <a:srgbClr val="FFFFFF"/>
                          </a:solidFill>
                          <a:latin typeface="Noto Sans"/>
                          <a:cs typeface="Noto Sans"/>
                        </a:rPr>
                        <a:t>διατυπώσεις και </a:t>
                      </a:r>
                      <a:r>
                        <a:rPr sz="1000" b="1" spc="10" dirty="0">
                          <a:solidFill>
                            <a:srgbClr val="FFFFFF"/>
                          </a:solidFill>
                          <a:latin typeface="Noto Sans"/>
                          <a:cs typeface="Noto Sans"/>
                        </a:rPr>
                        <a:t>στυλ  </a:t>
                      </a:r>
                      <a:r>
                        <a:rPr sz="1000" b="1" spc="5" dirty="0">
                          <a:solidFill>
                            <a:srgbClr val="FFFFFF"/>
                          </a:solidFill>
                          <a:latin typeface="Noto Sans"/>
                          <a:cs typeface="Noto Sans"/>
                        </a:rPr>
                        <a:t>επικοινωνίας.</a:t>
                      </a:r>
                      <a:endParaRPr sz="1000" dirty="0">
                        <a:latin typeface="Noto Sans"/>
                        <a:cs typeface="Noto Sans"/>
                      </a:endParaRPr>
                    </a:p>
                  </a:txBody>
                  <a:tcPr marL="0" marR="0" marT="0" marB="0">
                    <a:solidFill>
                      <a:srgbClr val="049F86"/>
                    </a:solidFill>
                  </a:tcPr>
                </a:tc>
                <a:tc>
                  <a:txBody>
                    <a:bodyPr/>
                    <a:lstStyle/>
                    <a:p>
                      <a:pPr>
                        <a:lnSpc>
                          <a:spcPct val="100000"/>
                        </a:lnSpc>
                        <a:spcBef>
                          <a:spcPts val="25"/>
                        </a:spcBef>
                      </a:pPr>
                      <a:endParaRPr sz="1400">
                        <a:latin typeface="Times New Roman"/>
                        <a:cs typeface="Times New Roman"/>
                      </a:endParaRPr>
                    </a:p>
                    <a:p>
                      <a:pPr marL="86360" marR="76835" indent="-1270" algn="ctr">
                        <a:lnSpc>
                          <a:spcPct val="116700"/>
                        </a:lnSpc>
                      </a:pPr>
                      <a:r>
                        <a:rPr sz="1000" b="1" dirty="0">
                          <a:solidFill>
                            <a:srgbClr val="FFFFFF"/>
                          </a:solidFill>
                          <a:latin typeface="Noto Sans"/>
                          <a:cs typeface="Noto Sans"/>
                        </a:rPr>
                        <a:t>Παρατηρώντας </a:t>
                      </a:r>
                      <a:r>
                        <a:rPr sz="1000" b="1" spc="5" dirty="0">
                          <a:solidFill>
                            <a:srgbClr val="FFFFFF"/>
                          </a:solidFill>
                          <a:latin typeface="Noto Sans"/>
                          <a:cs typeface="Noto Sans"/>
                        </a:rPr>
                        <a:t>τη  γλώσσα </a:t>
                      </a:r>
                      <a:r>
                        <a:rPr sz="1000" b="1" dirty="0">
                          <a:solidFill>
                            <a:srgbClr val="FFFFFF"/>
                          </a:solidFill>
                          <a:latin typeface="Noto Sans"/>
                          <a:cs typeface="Noto Sans"/>
                        </a:rPr>
                        <a:t>του </a:t>
                      </a:r>
                      <a:r>
                        <a:rPr sz="1000" b="1" spc="10" dirty="0">
                          <a:solidFill>
                            <a:srgbClr val="FFFFFF"/>
                          </a:solidFill>
                          <a:latin typeface="Noto Sans"/>
                          <a:cs typeface="Noto Sans"/>
                        </a:rPr>
                        <a:t>σώματος  </a:t>
                      </a:r>
                      <a:r>
                        <a:rPr sz="1000" b="1" dirty="0">
                          <a:solidFill>
                            <a:srgbClr val="FFFFFF"/>
                          </a:solidFill>
                          <a:latin typeface="Noto Sans"/>
                          <a:cs typeface="Noto Sans"/>
                        </a:rPr>
                        <a:t>και </a:t>
                      </a:r>
                      <a:r>
                        <a:rPr sz="1000" b="1" spc="5" dirty="0">
                          <a:solidFill>
                            <a:srgbClr val="FFFFFF"/>
                          </a:solidFill>
                          <a:latin typeface="Noto Sans"/>
                          <a:cs typeface="Noto Sans"/>
                        </a:rPr>
                        <a:t>προσπαθώντας να  </a:t>
                      </a:r>
                      <a:r>
                        <a:rPr sz="1000" b="1" dirty="0">
                          <a:solidFill>
                            <a:srgbClr val="FFFFFF"/>
                          </a:solidFill>
                          <a:latin typeface="Noto Sans"/>
                          <a:cs typeface="Noto Sans"/>
                        </a:rPr>
                        <a:t>κατανοήσουμε </a:t>
                      </a:r>
                      <a:r>
                        <a:rPr sz="1000" b="1" spc="10" dirty="0">
                          <a:solidFill>
                            <a:srgbClr val="FFFFFF"/>
                          </a:solidFill>
                          <a:latin typeface="Noto Sans"/>
                          <a:cs typeface="Noto Sans"/>
                        </a:rPr>
                        <a:t>πώς  </a:t>
                      </a:r>
                      <a:r>
                        <a:rPr sz="1000" b="1" dirty="0">
                          <a:solidFill>
                            <a:srgbClr val="FFFFFF"/>
                          </a:solidFill>
                          <a:latin typeface="Noto Sans"/>
                          <a:cs typeface="Noto Sans"/>
                        </a:rPr>
                        <a:t>διαφέρει μεταξύ </a:t>
                      </a:r>
                      <a:r>
                        <a:rPr sz="1000" b="1" spc="5" dirty="0">
                          <a:solidFill>
                            <a:srgbClr val="FFFFFF"/>
                          </a:solidFill>
                          <a:latin typeface="Noto Sans"/>
                          <a:cs typeface="Noto Sans"/>
                        </a:rPr>
                        <a:t>των  </a:t>
                      </a:r>
                      <a:r>
                        <a:rPr sz="1000" b="1" spc="10" dirty="0">
                          <a:solidFill>
                            <a:srgbClr val="FFFFFF"/>
                          </a:solidFill>
                          <a:latin typeface="Noto Sans"/>
                          <a:cs typeface="Noto Sans"/>
                        </a:rPr>
                        <a:t>πολιτισμών</a:t>
                      </a:r>
                      <a:endParaRPr sz="1000">
                        <a:latin typeface="Noto Sans"/>
                        <a:cs typeface="Noto Sans"/>
                      </a:endParaRPr>
                    </a:p>
                  </a:txBody>
                  <a:tcPr marL="0" marR="0" marT="3175" marB="0">
                    <a:solidFill>
                      <a:srgbClr val="EB2847"/>
                    </a:solidFill>
                  </a:tcPr>
                </a:tc>
                <a:tc>
                  <a:txBody>
                    <a:bodyPr/>
                    <a:lstStyle/>
                    <a:p>
                      <a:pPr marL="186055" marR="178435" algn="ctr">
                        <a:lnSpc>
                          <a:spcPct val="116700"/>
                        </a:lnSpc>
                        <a:spcBef>
                          <a:spcPts val="234"/>
                        </a:spcBef>
                      </a:pPr>
                      <a:r>
                        <a:rPr sz="1000" b="1" spc="-5" dirty="0">
                          <a:solidFill>
                            <a:srgbClr val="FFFFFF"/>
                          </a:solidFill>
                          <a:latin typeface="Noto Sans"/>
                          <a:cs typeface="Noto Sans"/>
                        </a:rPr>
                        <a:t>Προσπαθώντας να δείτε τον</a:t>
                      </a:r>
                      <a:r>
                        <a:rPr sz="1000" b="1" spc="-70" dirty="0">
                          <a:solidFill>
                            <a:srgbClr val="FFFFFF"/>
                          </a:solidFill>
                          <a:latin typeface="Noto Sans"/>
                          <a:cs typeface="Noto Sans"/>
                        </a:rPr>
                        <a:t> </a:t>
                      </a:r>
                      <a:r>
                        <a:rPr sz="1000" b="1" dirty="0">
                          <a:solidFill>
                            <a:srgbClr val="FFFFFF"/>
                          </a:solidFill>
                          <a:latin typeface="Noto Sans"/>
                          <a:cs typeface="Noto Sans"/>
                        </a:rPr>
                        <a:t>πολιτισμό  σας </a:t>
                      </a:r>
                      <a:r>
                        <a:rPr sz="1000" b="1" spc="-5" dirty="0">
                          <a:solidFill>
                            <a:srgbClr val="FFFFFF"/>
                          </a:solidFill>
                          <a:latin typeface="Noto Sans"/>
                          <a:cs typeface="Noto Sans"/>
                        </a:rPr>
                        <a:t>μέσα </a:t>
                      </a:r>
                      <a:r>
                        <a:rPr sz="1000" b="1" dirty="0">
                          <a:solidFill>
                            <a:srgbClr val="FFFFFF"/>
                          </a:solidFill>
                          <a:latin typeface="Noto Sans"/>
                          <a:cs typeface="Noto Sans"/>
                        </a:rPr>
                        <a:t>από </a:t>
                      </a:r>
                      <a:r>
                        <a:rPr sz="1000" b="1" spc="-5" dirty="0">
                          <a:solidFill>
                            <a:srgbClr val="FFFFFF"/>
                          </a:solidFill>
                          <a:latin typeface="Noto Sans"/>
                          <a:cs typeface="Noto Sans"/>
                        </a:rPr>
                        <a:t>τα μάτια των</a:t>
                      </a:r>
                      <a:r>
                        <a:rPr sz="1000" b="1" spc="-45" dirty="0">
                          <a:solidFill>
                            <a:srgbClr val="FFFFFF"/>
                          </a:solidFill>
                          <a:latin typeface="Noto Sans"/>
                          <a:cs typeface="Noto Sans"/>
                        </a:rPr>
                        <a:t> </a:t>
                      </a:r>
                      <a:r>
                        <a:rPr sz="1000" b="1" dirty="0">
                          <a:solidFill>
                            <a:srgbClr val="FFFFFF"/>
                          </a:solidFill>
                          <a:latin typeface="Noto Sans"/>
                          <a:cs typeface="Noto Sans"/>
                        </a:rPr>
                        <a:t>άλλων.</a:t>
                      </a:r>
                      <a:endParaRPr sz="1000" dirty="0">
                        <a:latin typeface="Noto Sans"/>
                        <a:cs typeface="Noto Sans"/>
                      </a:endParaRPr>
                    </a:p>
                    <a:p>
                      <a:pPr marL="74930" marR="66675" indent="-1270" algn="ctr">
                        <a:lnSpc>
                          <a:spcPct val="116700"/>
                        </a:lnSpc>
                      </a:pPr>
                      <a:r>
                        <a:rPr sz="1000" b="1" spc="-5" dirty="0">
                          <a:solidFill>
                            <a:srgbClr val="FFFFFF"/>
                          </a:solidFill>
                          <a:latin typeface="Noto Sans"/>
                          <a:cs typeface="Noto Sans"/>
                        </a:rPr>
                        <a:t>Προσπαθήστε να διαβάσετε </a:t>
                      </a:r>
                      <a:r>
                        <a:rPr lang="el-GR" sz="1000" b="1" spc="-5" dirty="0">
                          <a:solidFill>
                            <a:srgbClr val="FFFFFF"/>
                          </a:solidFill>
                          <a:latin typeface="Noto Sans"/>
                          <a:cs typeface="Noto Sans"/>
                        </a:rPr>
                        <a:t>κείμενα</a:t>
                      </a:r>
                      <a:r>
                        <a:rPr sz="1000" b="1" spc="-5" dirty="0">
                          <a:solidFill>
                            <a:srgbClr val="FFFFFF"/>
                          </a:solidFill>
                          <a:latin typeface="Noto Sans"/>
                          <a:cs typeface="Noto Sans"/>
                        </a:rPr>
                        <a:t> </a:t>
                      </a:r>
                      <a:r>
                        <a:rPr sz="1000" b="1" dirty="0">
                          <a:solidFill>
                            <a:srgbClr val="FFFFFF"/>
                          </a:solidFill>
                          <a:latin typeface="Noto Sans"/>
                          <a:cs typeface="Noto Sans"/>
                        </a:rPr>
                        <a:t>σχετικά </a:t>
                      </a:r>
                      <a:r>
                        <a:rPr sz="1000" b="1" spc="-5" dirty="0">
                          <a:solidFill>
                            <a:srgbClr val="FFFFFF"/>
                          </a:solidFill>
                          <a:latin typeface="Noto Sans"/>
                          <a:cs typeface="Noto Sans"/>
                        </a:rPr>
                        <a:t>με τον </a:t>
                      </a:r>
                      <a:r>
                        <a:rPr sz="1000" b="1" dirty="0">
                          <a:solidFill>
                            <a:srgbClr val="FFFFFF"/>
                          </a:solidFill>
                          <a:latin typeface="Noto Sans"/>
                          <a:cs typeface="Noto Sans"/>
                        </a:rPr>
                        <a:t>πολιτισμό</a:t>
                      </a:r>
                      <a:r>
                        <a:rPr sz="1000" b="1" spc="-80" dirty="0">
                          <a:solidFill>
                            <a:srgbClr val="FFFFFF"/>
                          </a:solidFill>
                          <a:latin typeface="Noto Sans"/>
                          <a:cs typeface="Noto Sans"/>
                        </a:rPr>
                        <a:t> </a:t>
                      </a:r>
                      <a:r>
                        <a:rPr sz="1000" b="1" dirty="0">
                          <a:solidFill>
                            <a:srgbClr val="FFFFFF"/>
                          </a:solidFill>
                          <a:latin typeface="Noto Sans"/>
                          <a:cs typeface="Noto Sans"/>
                        </a:rPr>
                        <a:t>σας  </a:t>
                      </a:r>
                      <a:r>
                        <a:rPr sz="1000" b="1" spc="-5" dirty="0">
                          <a:solidFill>
                            <a:srgbClr val="FFFFFF"/>
                          </a:solidFill>
                          <a:latin typeface="Noto Sans"/>
                          <a:cs typeface="Noto Sans"/>
                        </a:rPr>
                        <a:t>όπως </a:t>
                      </a:r>
                      <a:r>
                        <a:rPr sz="1000" b="1" dirty="0">
                          <a:solidFill>
                            <a:srgbClr val="FFFFFF"/>
                          </a:solidFill>
                          <a:latin typeface="Noto Sans"/>
                          <a:cs typeface="Noto Sans"/>
                        </a:rPr>
                        <a:t>παρουσιάζονται από συγγραφείς  </a:t>
                      </a:r>
                      <a:r>
                        <a:rPr sz="1000" b="1" spc="-5" dirty="0">
                          <a:solidFill>
                            <a:srgbClr val="FFFFFF"/>
                          </a:solidFill>
                          <a:latin typeface="Noto Sans"/>
                          <a:cs typeface="Noto Sans"/>
                        </a:rPr>
                        <a:t>διαφορετικών </a:t>
                      </a:r>
                      <a:r>
                        <a:rPr sz="1000" b="1" dirty="0">
                          <a:solidFill>
                            <a:srgbClr val="FFFFFF"/>
                          </a:solidFill>
                          <a:latin typeface="Noto Sans"/>
                          <a:cs typeface="Noto Sans"/>
                        </a:rPr>
                        <a:t>πολιτισμών, προκειμένου  </a:t>
                      </a:r>
                      <a:r>
                        <a:rPr sz="1000" b="1" spc="-5" dirty="0">
                          <a:solidFill>
                            <a:srgbClr val="FFFFFF"/>
                          </a:solidFill>
                          <a:latin typeface="Noto Sans"/>
                          <a:cs typeface="Noto Sans"/>
                        </a:rPr>
                        <a:t>να κατανοήσετε τις </a:t>
                      </a:r>
                      <a:r>
                        <a:rPr sz="1000" b="1" dirty="0">
                          <a:solidFill>
                            <a:srgbClr val="FFFFFF"/>
                          </a:solidFill>
                          <a:latin typeface="Noto Sans"/>
                          <a:cs typeface="Noto Sans"/>
                        </a:rPr>
                        <a:t>προβαλλόμενες  απόψεις </a:t>
                      </a:r>
                      <a:r>
                        <a:rPr sz="1000" b="1" spc="-5" dirty="0">
                          <a:solidFill>
                            <a:srgbClr val="FFFFFF"/>
                          </a:solidFill>
                          <a:latin typeface="Noto Sans"/>
                          <a:cs typeface="Noto Sans"/>
                        </a:rPr>
                        <a:t>του </a:t>
                      </a:r>
                      <a:r>
                        <a:rPr sz="1000" b="1" dirty="0">
                          <a:solidFill>
                            <a:srgbClr val="FFFFFF"/>
                          </a:solidFill>
                          <a:latin typeface="Noto Sans"/>
                          <a:cs typeface="Noto Sans"/>
                        </a:rPr>
                        <a:t>πολιτισμού</a:t>
                      </a:r>
                      <a:r>
                        <a:rPr sz="1000" b="1" spc="-15" dirty="0">
                          <a:solidFill>
                            <a:srgbClr val="FFFFFF"/>
                          </a:solidFill>
                          <a:latin typeface="Noto Sans"/>
                          <a:cs typeface="Noto Sans"/>
                        </a:rPr>
                        <a:t> </a:t>
                      </a:r>
                      <a:r>
                        <a:rPr sz="1000" b="1" dirty="0">
                          <a:solidFill>
                            <a:srgbClr val="FFFFFF"/>
                          </a:solidFill>
                          <a:latin typeface="Noto Sans"/>
                          <a:cs typeface="Noto Sans"/>
                        </a:rPr>
                        <a:t>σας.</a:t>
                      </a:r>
                      <a:endParaRPr sz="1000" dirty="0">
                        <a:latin typeface="Noto Sans"/>
                        <a:cs typeface="Noto Sans"/>
                      </a:endParaRPr>
                    </a:p>
                  </a:txBody>
                  <a:tcPr marL="0" marR="0" marT="29844" marB="0">
                    <a:solidFill>
                      <a:srgbClr val="049F86"/>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8</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
        <p:nvSpPr>
          <p:cNvPr id="2" name="object 2"/>
          <p:cNvSpPr txBox="1"/>
          <p:nvPr/>
        </p:nvSpPr>
        <p:spPr>
          <a:xfrm>
            <a:off x="707299" y="1019797"/>
            <a:ext cx="5361305" cy="1275080"/>
          </a:xfrm>
          <a:prstGeom prst="rect">
            <a:avLst/>
          </a:prstGeom>
        </p:spPr>
        <p:txBody>
          <a:bodyPr vert="horz" wrap="square" lIns="0" tIns="48260" rIns="0" bIns="0" rtlCol="0">
            <a:spAutoFit/>
          </a:bodyPr>
          <a:lstStyle/>
          <a:p>
            <a:pPr marL="12700" marR="5080">
              <a:lnSpc>
                <a:spcPts val="2400"/>
              </a:lnSpc>
              <a:spcBef>
                <a:spcPts val="380"/>
              </a:spcBef>
              <a:tabLst>
                <a:tab pos="2463165" algn="l"/>
              </a:tabLst>
            </a:pPr>
            <a:r>
              <a:rPr sz="2200" b="1" spc="125" dirty="0">
                <a:solidFill>
                  <a:srgbClr val="4A4B4C"/>
                </a:solidFill>
                <a:latin typeface="Arial"/>
                <a:cs typeface="Arial"/>
              </a:rPr>
              <a:t>Διαπολιτισμικη	</a:t>
            </a:r>
            <a:r>
              <a:rPr sz="2200" b="1" spc="110" dirty="0">
                <a:solidFill>
                  <a:srgbClr val="4A4B4C"/>
                </a:solidFill>
                <a:latin typeface="Arial"/>
                <a:cs typeface="Arial"/>
              </a:rPr>
              <a:t>επικοινωνια:  </a:t>
            </a:r>
            <a:r>
              <a:rPr sz="2200" b="1" spc="95" dirty="0">
                <a:solidFill>
                  <a:srgbClr val="4A4B4C"/>
                </a:solidFill>
                <a:latin typeface="Arial"/>
                <a:cs typeface="Arial"/>
              </a:rPr>
              <a:t>πολιτισμικες </a:t>
            </a:r>
            <a:r>
              <a:rPr sz="2200" b="1" spc="40" dirty="0">
                <a:solidFill>
                  <a:srgbClr val="4A4B4C"/>
                </a:solidFill>
                <a:latin typeface="Arial"/>
                <a:cs typeface="Arial"/>
              </a:rPr>
              <a:t>πτυχες </a:t>
            </a:r>
            <a:r>
              <a:rPr sz="2200" b="1" spc="90" dirty="0">
                <a:solidFill>
                  <a:srgbClr val="4A4B4C"/>
                </a:solidFill>
                <a:latin typeface="Arial"/>
                <a:cs typeface="Arial"/>
              </a:rPr>
              <a:t>που </a:t>
            </a:r>
            <a:r>
              <a:rPr sz="2200" b="1" dirty="0">
                <a:solidFill>
                  <a:srgbClr val="4A4B4C"/>
                </a:solidFill>
                <a:latin typeface="Arial"/>
                <a:cs typeface="Arial"/>
              </a:rPr>
              <a:t>πρεπει </a:t>
            </a:r>
            <a:r>
              <a:rPr sz="2200" b="1" spc="200" dirty="0">
                <a:solidFill>
                  <a:srgbClr val="4A4B4C"/>
                </a:solidFill>
                <a:latin typeface="Arial"/>
                <a:cs typeface="Arial"/>
              </a:rPr>
              <a:t>να  </a:t>
            </a:r>
            <a:r>
              <a:rPr sz="2200" b="1" spc="175" dirty="0">
                <a:solidFill>
                  <a:srgbClr val="4A4B4C"/>
                </a:solidFill>
                <a:latin typeface="Arial"/>
                <a:cs typeface="Arial"/>
              </a:rPr>
              <a:t>λαμβανονται </a:t>
            </a:r>
            <a:r>
              <a:rPr sz="2200" b="1" spc="130" dirty="0">
                <a:solidFill>
                  <a:srgbClr val="4A4B4C"/>
                </a:solidFill>
                <a:latin typeface="Arial"/>
                <a:cs typeface="Arial"/>
              </a:rPr>
              <a:t>υποψη </a:t>
            </a:r>
            <a:r>
              <a:rPr sz="2200" b="1" spc="105" dirty="0">
                <a:solidFill>
                  <a:srgbClr val="4A4B4C"/>
                </a:solidFill>
                <a:latin typeface="Arial"/>
                <a:cs typeface="Arial"/>
              </a:rPr>
              <a:t>στη </a:t>
            </a:r>
            <a:r>
              <a:rPr sz="2200" b="1" spc="120" dirty="0">
                <a:solidFill>
                  <a:srgbClr val="4A4B4C"/>
                </a:solidFill>
                <a:latin typeface="Arial"/>
                <a:cs typeface="Arial"/>
              </a:rPr>
              <a:t>μη</a:t>
            </a:r>
            <a:r>
              <a:rPr sz="2200" b="1" spc="95" dirty="0">
                <a:solidFill>
                  <a:srgbClr val="4A4B4C"/>
                </a:solidFill>
                <a:latin typeface="Arial"/>
                <a:cs typeface="Arial"/>
              </a:rPr>
              <a:t> </a:t>
            </a:r>
            <a:r>
              <a:rPr sz="2200" b="1" spc="140" dirty="0">
                <a:solidFill>
                  <a:srgbClr val="4A4B4C"/>
                </a:solidFill>
                <a:latin typeface="Arial"/>
                <a:cs typeface="Arial"/>
              </a:rPr>
              <a:t>λεκτικη  </a:t>
            </a:r>
            <a:r>
              <a:rPr sz="2200" b="1" spc="120" dirty="0">
                <a:solidFill>
                  <a:srgbClr val="4A4B4C"/>
                </a:solidFill>
                <a:latin typeface="Arial"/>
                <a:cs typeface="Arial"/>
              </a:rPr>
              <a:t>επικοινωνια</a:t>
            </a:r>
            <a:endParaRPr sz="2200">
              <a:latin typeface="Arial"/>
              <a:cs typeface="Arial"/>
            </a:endParaRPr>
          </a:p>
        </p:txBody>
      </p:sp>
      <p:graphicFrame>
        <p:nvGraphicFramePr>
          <p:cNvPr id="3" name="object 3"/>
          <p:cNvGraphicFramePr>
            <a:graphicFrameLocks noGrp="1"/>
          </p:cNvGraphicFramePr>
          <p:nvPr>
            <p:extLst>
              <p:ext uri="{D42A27DB-BD31-4B8C-83A1-F6EECF244321}">
                <p14:modId xmlns:p14="http://schemas.microsoft.com/office/powerpoint/2010/main" val="1434424069"/>
              </p:ext>
            </p:extLst>
          </p:nvPr>
        </p:nvGraphicFramePr>
        <p:xfrm>
          <a:off x="688251" y="2772397"/>
          <a:ext cx="6070600" cy="5760008"/>
        </p:xfrm>
        <a:graphic>
          <a:graphicData uri="http://schemas.openxmlformats.org/drawingml/2006/table">
            <a:tbl>
              <a:tblPr firstRow="1" bandRow="1">
                <a:tableStyleId>{2D5ABB26-0587-4C30-8999-92F81FD0307C}</a:tableStyleId>
              </a:tblPr>
              <a:tblGrid>
                <a:gridCol w="2040255">
                  <a:extLst>
                    <a:ext uri="{9D8B030D-6E8A-4147-A177-3AD203B41FA5}">
                      <a16:colId xmlns:a16="http://schemas.microsoft.com/office/drawing/2014/main" val="20000"/>
                    </a:ext>
                  </a:extLst>
                </a:gridCol>
                <a:gridCol w="4030345">
                  <a:extLst>
                    <a:ext uri="{9D8B030D-6E8A-4147-A177-3AD203B41FA5}">
                      <a16:colId xmlns:a16="http://schemas.microsoft.com/office/drawing/2014/main" val="20001"/>
                    </a:ext>
                  </a:extLst>
                </a:gridCol>
              </a:tblGrid>
              <a:tr h="1440002">
                <a:tc>
                  <a:txBody>
                    <a:bodyPr/>
                    <a:lstStyle/>
                    <a:p>
                      <a:pPr>
                        <a:lnSpc>
                          <a:spcPct val="100000"/>
                        </a:lnSpc>
                      </a:pPr>
                      <a:endParaRPr sz="2200" dirty="0">
                        <a:latin typeface="Times New Roman"/>
                        <a:cs typeface="Times New Roman"/>
                      </a:endParaRPr>
                    </a:p>
                    <a:p>
                      <a:pPr>
                        <a:lnSpc>
                          <a:spcPct val="100000"/>
                        </a:lnSpc>
                        <a:spcBef>
                          <a:spcPts val="20"/>
                        </a:spcBef>
                      </a:pPr>
                      <a:endParaRPr sz="1850" dirty="0">
                        <a:latin typeface="Times New Roman"/>
                        <a:cs typeface="Times New Roman"/>
                      </a:endParaRPr>
                    </a:p>
                    <a:p>
                      <a:pPr marL="1905" algn="ctr">
                        <a:lnSpc>
                          <a:spcPct val="100000"/>
                        </a:lnSpc>
                        <a:spcBef>
                          <a:spcPts val="5"/>
                        </a:spcBef>
                      </a:pPr>
                      <a:r>
                        <a:rPr sz="1600" b="1" spc="5" dirty="0">
                          <a:solidFill>
                            <a:srgbClr val="FFFFFF"/>
                          </a:solidFill>
                          <a:latin typeface="Noto Sans"/>
                          <a:cs typeface="Noto Sans"/>
                        </a:rPr>
                        <a:t>ΤΟ</a:t>
                      </a:r>
                      <a:r>
                        <a:rPr sz="1600" b="1" spc="15" dirty="0">
                          <a:solidFill>
                            <a:srgbClr val="FFFFFF"/>
                          </a:solidFill>
                          <a:latin typeface="Noto Sans"/>
                          <a:cs typeface="Noto Sans"/>
                        </a:rPr>
                        <a:t> </a:t>
                      </a:r>
                      <a:r>
                        <a:rPr sz="1600" b="1" spc="-5" dirty="0">
                          <a:solidFill>
                            <a:srgbClr val="FFFFFF"/>
                          </a:solidFill>
                          <a:latin typeface="Noto Sans"/>
                          <a:cs typeface="Noto Sans"/>
                        </a:rPr>
                        <a:t>ΒΛ</a:t>
                      </a:r>
                      <a:r>
                        <a:rPr lang="el-GR" sz="1600" b="1" spc="-5" dirty="0">
                          <a:solidFill>
                            <a:srgbClr val="FFFFFF"/>
                          </a:solidFill>
                          <a:latin typeface="Noto Sans"/>
                          <a:cs typeface="Noto Sans"/>
                        </a:rPr>
                        <a:t>Ε</a:t>
                      </a:r>
                      <a:r>
                        <a:rPr sz="1600" b="1" spc="-5" dirty="0">
                          <a:solidFill>
                            <a:srgbClr val="FFFFFF"/>
                          </a:solidFill>
                          <a:latin typeface="Noto Sans"/>
                          <a:cs typeface="Noto Sans"/>
                        </a:rPr>
                        <a:t>ΜΜΑ</a:t>
                      </a:r>
                      <a:endParaRPr sz="1600" dirty="0">
                        <a:latin typeface="Noto Sans"/>
                        <a:cs typeface="Noto Sans"/>
                      </a:endParaRPr>
                    </a:p>
                  </a:txBody>
                  <a:tcPr marL="0" marR="0" marT="0" marB="0">
                    <a:lnB w="76200">
                      <a:solidFill>
                        <a:srgbClr val="FFFFFF"/>
                      </a:solidFill>
                      <a:prstDash val="solid"/>
                    </a:lnB>
                    <a:solidFill>
                      <a:srgbClr val="EB2847"/>
                    </a:solidFill>
                  </a:tcPr>
                </a:tc>
                <a:tc>
                  <a:txBody>
                    <a:bodyPr/>
                    <a:lstStyle/>
                    <a:p>
                      <a:pPr>
                        <a:lnSpc>
                          <a:spcPct val="100000"/>
                        </a:lnSpc>
                        <a:spcBef>
                          <a:spcPts val="10"/>
                        </a:spcBef>
                      </a:pPr>
                      <a:endParaRPr sz="2050">
                        <a:latin typeface="Times New Roman"/>
                        <a:cs typeface="Times New Roman"/>
                      </a:endParaRPr>
                    </a:p>
                    <a:p>
                      <a:pPr marL="287655" marR="120650" algn="just">
                        <a:lnSpc>
                          <a:spcPct val="111100"/>
                        </a:lnSpc>
                      </a:pPr>
                      <a:r>
                        <a:rPr sz="1200" spc="-5" dirty="0">
                          <a:solidFill>
                            <a:srgbClr val="4A4B4C"/>
                          </a:solidFill>
                          <a:latin typeface="Noto Sans"/>
                          <a:cs typeface="Noto Sans"/>
                        </a:rPr>
                        <a:t>Σε </a:t>
                      </a:r>
                      <a:r>
                        <a:rPr sz="1200" dirty="0">
                          <a:solidFill>
                            <a:srgbClr val="4A4B4C"/>
                          </a:solidFill>
                          <a:latin typeface="Noto Sans"/>
                          <a:cs typeface="Noto Sans"/>
                        </a:rPr>
                        <a:t>μερικούς πολιτισμούς το </a:t>
                      </a:r>
                      <a:r>
                        <a:rPr sz="1200" spc="-5" dirty="0">
                          <a:solidFill>
                            <a:srgbClr val="4A4B4C"/>
                          </a:solidFill>
                          <a:latin typeface="Noto Sans"/>
                          <a:cs typeface="Noto Sans"/>
                        </a:rPr>
                        <a:t>να </a:t>
                      </a:r>
                      <a:r>
                        <a:rPr sz="1200" dirty="0">
                          <a:solidFill>
                            <a:srgbClr val="4A4B4C"/>
                          </a:solidFill>
                          <a:latin typeface="Noto Sans"/>
                          <a:cs typeface="Noto Sans"/>
                        </a:rPr>
                        <a:t>κοιτάζεις κάποιον  είναι </a:t>
                      </a:r>
                      <a:r>
                        <a:rPr sz="1200" spc="-5" dirty="0">
                          <a:solidFill>
                            <a:srgbClr val="4A4B4C"/>
                          </a:solidFill>
                          <a:latin typeface="Noto Sans"/>
                          <a:cs typeface="Noto Sans"/>
                        </a:rPr>
                        <a:t>ένα σημάδι </a:t>
                      </a:r>
                      <a:r>
                        <a:rPr sz="1200" dirty="0">
                          <a:solidFill>
                            <a:srgbClr val="4A4B4C"/>
                          </a:solidFill>
                          <a:latin typeface="Noto Sans"/>
                          <a:cs typeface="Noto Sans"/>
                        </a:rPr>
                        <a:t>εμπιστοσύνης </a:t>
                      </a:r>
                      <a:r>
                        <a:rPr sz="1200" spc="-5" dirty="0">
                          <a:solidFill>
                            <a:srgbClr val="4A4B4C"/>
                          </a:solidFill>
                          <a:latin typeface="Noto Sans"/>
                          <a:cs typeface="Noto Sans"/>
                        </a:rPr>
                        <a:t>και </a:t>
                      </a:r>
                      <a:r>
                        <a:rPr sz="1200" dirty="0">
                          <a:solidFill>
                            <a:srgbClr val="4A4B4C"/>
                          </a:solidFill>
                          <a:latin typeface="Noto Sans"/>
                          <a:cs typeface="Noto Sans"/>
                        </a:rPr>
                        <a:t>εντιμότητας,  ωστόσο</a:t>
                      </a:r>
                      <a:r>
                        <a:rPr sz="1200" spc="-50" dirty="0">
                          <a:solidFill>
                            <a:srgbClr val="4A4B4C"/>
                          </a:solidFill>
                          <a:latin typeface="Noto Sans"/>
                          <a:cs typeface="Noto Sans"/>
                        </a:rPr>
                        <a:t> </a:t>
                      </a:r>
                      <a:r>
                        <a:rPr sz="1200" spc="-5" dirty="0">
                          <a:solidFill>
                            <a:srgbClr val="4A4B4C"/>
                          </a:solidFill>
                          <a:latin typeface="Noto Sans"/>
                          <a:cs typeface="Noto Sans"/>
                        </a:rPr>
                        <a:t>σε</a:t>
                      </a:r>
                      <a:r>
                        <a:rPr sz="1200" spc="-45" dirty="0">
                          <a:solidFill>
                            <a:srgbClr val="4A4B4C"/>
                          </a:solidFill>
                          <a:latin typeface="Noto Sans"/>
                          <a:cs typeface="Noto Sans"/>
                        </a:rPr>
                        <a:t> </a:t>
                      </a:r>
                      <a:r>
                        <a:rPr sz="1200" dirty="0">
                          <a:solidFill>
                            <a:srgbClr val="4A4B4C"/>
                          </a:solidFill>
                          <a:latin typeface="Noto Sans"/>
                          <a:cs typeface="Noto Sans"/>
                        </a:rPr>
                        <a:t>άλλες</a:t>
                      </a:r>
                      <a:r>
                        <a:rPr sz="1200" spc="-45" dirty="0">
                          <a:solidFill>
                            <a:srgbClr val="4A4B4C"/>
                          </a:solidFill>
                          <a:latin typeface="Noto Sans"/>
                          <a:cs typeface="Noto Sans"/>
                        </a:rPr>
                        <a:t> </a:t>
                      </a:r>
                      <a:r>
                        <a:rPr sz="1200" dirty="0">
                          <a:solidFill>
                            <a:srgbClr val="4A4B4C"/>
                          </a:solidFill>
                          <a:latin typeface="Noto Sans"/>
                          <a:cs typeface="Noto Sans"/>
                        </a:rPr>
                        <a:t>μπορεί</a:t>
                      </a:r>
                      <a:r>
                        <a:rPr sz="1200" spc="-50" dirty="0">
                          <a:solidFill>
                            <a:srgbClr val="4A4B4C"/>
                          </a:solidFill>
                          <a:latin typeface="Noto Sans"/>
                          <a:cs typeface="Noto Sans"/>
                        </a:rPr>
                        <a:t> </a:t>
                      </a:r>
                      <a:r>
                        <a:rPr sz="1200" spc="-5" dirty="0">
                          <a:solidFill>
                            <a:srgbClr val="4A4B4C"/>
                          </a:solidFill>
                          <a:latin typeface="Noto Sans"/>
                          <a:cs typeface="Noto Sans"/>
                        </a:rPr>
                        <a:t>να</a:t>
                      </a:r>
                      <a:r>
                        <a:rPr sz="1200" spc="-45" dirty="0">
                          <a:solidFill>
                            <a:srgbClr val="4A4B4C"/>
                          </a:solidFill>
                          <a:latin typeface="Noto Sans"/>
                          <a:cs typeface="Noto Sans"/>
                        </a:rPr>
                        <a:t> </a:t>
                      </a:r>
                      <a:r>
                        <a:rPr sz="1200" dirty="0">
                          <a:solidFill>
                            <a:srgbClr val="4A4B4C"/>
                          </a:solidFill>
                          <a:latin typeface="Noto Sans"/>
                          <a:cs typeface="Noto Sans"/>
                        </a:rPr>
                        <a:t>προκαλεί</a:t>
                      </a:r>
                      <a:r>
                        <a:rPr sz="1200" spc="-45" dirty="0">
                          <a:solidFill>
                            <a:srgbClr val="4A4B4C"/>
                          </a:solidFill>
                          <a:latin typeface="Noto Sans"/>
                          <a:cs typeface="Noto Sans"/>
                        </a:rPr>
                        <a:t> </a:t>
                      </a:r>
                      <a:r>
                        <a:rPr sz="1200" dirty="0">
                          <a:solidFill>
                            <a:srgbClr val="4A4B4C"/>
                          </a:solidFill>
                          <a:latin typeface="Noto Sans"/>
                          <a:cs typeface="Noto Sans"/>
                        </a:rPr>
                        <a:t>μια</a:t>
                      </a:r>
                      <a:r>
                        <a:rPr sz="1200" spc="-50" dirty="0">
                          <a:solidFill>
                            <a:srgbClr val="4A4B4C"/>
                          </a:solidFill>
                          <a:latin typeface="Noto Sans"/>
                          <a:cs typeface="Noto Sans"/>
                        </a:rPr>
                        <a:t> </a:t>
                      </a:r>
                      <a:r>
                        <a:rPr sz="1200" spc="-5" dirty="0">
                          <a:solidFill>
                            <a:srgbClr val="4A4B4C"/>
                          </a:solidFill>
                          <a:latin typeface="Noto Sans"/>
                          <a:cs typeface="Noto Sans"/>
                        </a:rPr>
                        <a:t>δύσκολη  </a:t>
                      </a:r>
                      <a:r>
                        <a:rPr sz="1200" dirty="0">
                          <a:solidFill>
                            <a:srgbClr val="4A4B4C"/>
                          </a:solidFill>
                          <a:latin typeface="Noto Sans"/>
                          <a:cs typeface="Noto Sans"/>
                        </a:rPr>
                        <a:t>κατάσταση.</a:t>
                      </a:r>
                      <a:endParaRPr sz="1200">
                        <a:latin typeface="Noto Sans"/>
                        <a:cs typeface="Noto Sans"/>
                      </a:endParaRPr>
                    </a:p>
                  </a:txBody>
                  <a:tcPr marL="0" marR="0" marT="1270" marB="0"/>
                </a:tc>
                <a:extLst>
                  <a:ext uri="{0D108BD9-81ED-4DB2-BD59-A6C34878D82A}">
                    <a16:rowId xmlns:a16="http://schemas.microsoft.com/office/drawing/2014/main" val="10000"/>
                  </a:ext>
                </a:extLst>
              </a:tr>
              <a:tr h="1440002">
                <a:tc>
                  <a:txBody>
                    <a:bodyPr/>
                    <a:lstStyle/>
                    <a:p>
                      <a:pPr>
                        <a:lnSpc>
                          <a:spcPct val="100000"/>
                        </a:lnSpc>
                      </a:pPr>
                      <a:endParaRPr sz="2200" dirty="0">
                        <a:latin typeface="Times New Roman"/>
                        <a:cs typeface="Times New Roman"/>
                      </a:endParaRPr>
                    </a:p>
                    <a:p>
                      <a:pPr marL="432434" marR="212090" indent="-210820">
                        <a:lnSpc>
                          <a:spcPts val="1800"/>
                        </a:lnSpc>
                        <a:spcBef>
                          <a:spcPts val="1410"/>
                        </a:spcBef>
                      </a:pPr>
                      <a:r>
                        <a:rPr lang="el-GR" sz="1600" b="1" spc="-25" dirty="0">
                          <a:solidFill>
                            <a:srgbClr val="FFFFFF"/>
                          </a:solidFill>
                          <a:latin typeface="Noto Sans"/>
                          <a:cs typeface="Noto Sans"/>
                        </a:rPr>
                        <a:t>Ε</a:t>
                      </a:r>
                      <a:r>
                        <a:rPr sz="1600" b="1" spc="-25" dirty="0">
                          <a:solidFill>
                            <a:srgbClr val="FFFFFF"/>
                          </a:solidFill>
                          <a:latin typeface="Noto Sans"/>
                          <a:cs typeface="Noto Sans"/>
                        </a:rPr>
                        <a:t>ΚΦΡΑΣ</a:t>
                      </a:r>
                      <a:r>
                        <a:rPr lang="el-GR" sz="1600" b="1" spc="-25" dirty="0">
                          <a:solidFill>
                            <a:srgbClr val="FFFFFF"/>
                          </a:solidFill>
                          <a:latin typeface="Noto Sans"/>
                          <a:cs typeface="Noto Sans"/>
                        </a:rPr>
                        <a:t>Ε</a:t>
                      </a:r>
                      <a:r>
                        <a:rPr sz="1600" b="1" spc="-25" dirty="0">
                          <a:solidFill>
                            <a:srgbClr val="FFFFFF"/>
                          </a:solidFill>
                          <a:latin typeface="Noto Sans"/>
                          <a:cs typeface="Noto Sans"/>
                        </a:rPr>
                        <a:t>ΙΣ</a:t>
                      </a:r>
                      <a:r>
                        <a:rPr sz="1600" b="1" spc="-40" dirty="0">
                          <a:solidFill>
                            <a:srgbClr val="FFFFFF"/>
                          </a:solidFill>
                          <a:latin typeface="Noto Sans"/>
                          <a:cs typeface="Noto Sans"/>
                        </a:rPr>
                        <a:t> </a:t>
                      </a:r>
                      <a:r>
                        <a:rPr sz="1600" b="1" spc="15" dirty="0">
                          <a:solidFill>
                            <a:srgbClr val="FFFFFF"/>
                          </a:solidFill>
                          <a:latin typeface="Noto Sans"/>
                          <a:cs typeface="Noto Sans"/>
                        </a:rPr>
                        <a:t>ΤΟΥ  </a:t>
                      </a:r>
                      <a:r>
                        <a:rPr sz="1600" b="1" spc="5" dirty="0">
                          <a:solidFill>
                            <a:srgbClr val="FFFFFF"/>
                          </a:solidFill>
                          <a:latin typeface="Noto Sans"/>
                          <a:cs typeface="Noto Sans"/>
                        </a:rPr>
                        <a:t>ΠΡΟΣΏΠΟΥ</a:t>
                      </a:r>
                      <a:endParaRPr sz="1600" dirty="0">
                        <a:latin typeface="Noto Sans"/>
                        <a:cs typeface="Noto Sans"/>
                      </a:endParaRPr>
                    </a:p>
                  </a:txBody>
                  <a:tcPr marL="0" marR="0" marT="0" marB="0">
                    <a:lnT w="76200">
                      <a:solidFill>
                        <a:srgbClr val="FFFFFF"/>
                      </a:solidFill>
                      <a:prstDash val="solid"/>
                    </a:lnT>
                    <a:lnB w="76200">
                      <a:solidFill>
                        <a:srgbClr val="FFFFFF"/>
                      </a:solidFill>
                      <a:prstDash val="solid"/>
                    </a:lnB>
                    <a:solidFill>
                      <a:srgbClr val="049F86"/>
                    </a:solidFill>
                  </a:tcPr>
                </a:tc>
                <a:tc>
                  <a:txBody>
                    <a:bodyPr/>
                    <a:lstStyle/>
                    <a:p>
                      <a:pPr>
                        <a:lnSpc>
                          <a:spcPct val="100000"/>
                        </a:lnSpc>
                        <a:spcBef>
                          <a:spcPts val="15"/>
                        </a:spcBef>
                      </a:pPr>
                      <a:endParaRPr sz="1350">
                        <a:latin typeface="Times New Roman"/>
                        <a:cs typeface="Times New Roman"/>
                      </a:endParaRPr>
                    </a:p>
                    <a:p>
                      <a:pPr marL="287655" marR="121920" algn="just">
                        <a:lnSpc>
                          <a:spcPct val="111100"/>
                        </a:lnSpc>
                      </a:pPr>
                      <a:r>
                        <a:rPr sz="1200" spc="-5" dirty="0">
                          <a:solidFill>
                            <a:srgbClr val="4A4B4C"/>
                          </a:solidFill>
                          <a:latin typeface="Noto Sans"/>
                          <a:cs typeface="Noto Sans"/>
                        </a:rPr>
                        <a:t>Η </a:t>
                      </a:r>
                      <a:r>
                        <a:rPr sz="1200" spc="5" dirty="0">
                          <a:solidFill>
                            <a:srgbClr val="4A4B4C"/>
                          </a:solidFill>
                          <a:latin typeface="Noto Sans"/>
                          <a:cs typeface="Noto Sans"/>
                        </a:rPr>
                        <a:t>έκφραση </a:t>
                      </a:r>
                      <a:r>
                        <a:rPr sz="1200" spc="10" dirty="0">
                          <a:solidFill>
                            <a:srgbClr val="4A4B4C"/>
                          </a:solidFill>
                          <a:latin typeface="Noto Sans"/>
                          <a:cs typeface="Noto Sans"/>
                        </a:rPr>
                        <a:t>συναισθημάτων επιτρέπεται </a:t>
                      </a:r>
                      <a:r>
                        <a:rPr sz="1200" spc="-10" dirty="0">
                          <a:solidFill>
                            <a:srgbClr val="4A4B4C"/>
                          </a:solidFill>
                          <a:latin typeface="Noto Sans"/>
                          <a:cs typeface="Noto Sans"/>
                        </a:rPr>
                        <a:t>ή  </a:t>
                      </a:r>
                      <a:r>
                        <a:rPr sz="1200" spc="10" dirty="0">
                          <a:solidFill>
                            <a:srgbClr val="4A4B4C"/>
                          </a:solidFill>
                          <a:latin typeface="Noto Sans"/>
                          <a:cs typeface="Noto Sans"/>
                        </a:rPr>
                        <a:t>περιορίζεται ανάλογα </a:t>
                      </a:r>
                      <a:r>
                        <a:rPr sz="1200" dirty="0">
                          <a:solidFill>
                            <a:srgbClr val="4A4B4C"/>
                          </a:solidFill>
                          <a:latin typeface="Noto Sans"/>
                          <a:cs typeface="Noto Sans"/>
                        </a:rPr>
                        <a:t>με </a:t>
                      </a:r>
                      <a:r>
                        <a:rPr sz="1200" spc="5" dirty="0">
                          <a:solidFill>
                            <a:srgbClr val="4A4B4C"/>
                          </a:solidFill>
                          <a:latin typeface="Noto Sans"/>
                          <a:cs typeface="Noto Sans"/>
                        </a:rPr>
                        <a:t>την</a:t>
                      </a:r>
                      <a:r>
                        <a:rPr sz="1200" spc="155" dirty="0">
                          <a:solidFill>
                            <a:srgbClr val="4A4B4C"/>
                          </a:solidFill>
                          <a:latin typeface="Noto Sans"/>
                          <a:cs typeface="Noto Sans"/>
                        </a:rPr>
                        <a:t> </a:t>
                      </a:r>
                      <a:r>
                        <a:rPr sz="1200" spc="10" dirty="0">
                          <a:solidFill>
                            <a:srgbClr val="4A4B4C"/>
                          </a:solidFill>
                          <a:latin typeface="Noto Sans"/>
                          <a:cs typeface="Noto Sans"/>
                        </a:rPr>
                        <a:t>κουλτούρα.</a:t>
                      </a:r>
                      <a:endParaRPr sz="1200">
                        <a:latin typeface="Noto Sans"/>
                        <a:cs typeface="Noto Sans"/>
                      </a:endParaRPr>
                    </a:p>
                    <a:p>
                      <a:pPr marL="287655" marR="121920" algn="just">
                        <a:lnSpc>
                          <a:spcPct val="111100"/>
                        </a:lnSpc>
                      </a:pPr>
                      <a:r>
                        <a:rPr sz="1200" spc="-10" dirty="0">
                          <a:solidFill>
                            <a:srgbClr val="4A4B4C"/>
                          </a:solidFill>
                          <a:latin typeface="Noto Sans"/>
                          <a:cs typeface="Noto Sans"/>
                        </a:rPr>
                        <a:t>Αυτό μας </a:t>
                      </a:r>
                      <a:r>
                        <a:rPr sz="1200" spc="-15" dirty="0">
                          <a:solidFill>
                            <a:srgbClr val="4A4B4C"/>
                          </a:solidFill>
                          <a:latin typeface="Noto Sans"/>
                          <a:cs typeface="Noto Sans"/>
                        </a:rPr>
                        <a:t>επιτρέπει </a:t>
                      </a:r>
                      <a:r>
                        <a:rPr sz="1200" spc="-10" dirty="0">
                          <a:solidFill>
                            <a:srgbClr val="4A4B4C"/>
                          </a:solidFill>
                          <a:latin typeface="Noto Sans"/>
                          <a:cs typeface="Noto Sans"/>
                        </a:rPr>
                        <a:t>να σκεφτούμε τις </a:t>
                      </a:r>
                      <a:r>
                        <a:rPr sz="1200" spc="-15" dirty="0">
                          <a:solidFill>
                            <a:srgbClr val="4A4B4C"/>
                          </a:solidFill>
                          <a:latin typeface="Noto Sans"/>
                          <a:cs typeface="Noto Sans"/>
                        </a:rPr>
                        <a:t>καταστάσεις  </a:t>
                      </a:r>
                      <a:r>
                        <a:rPr sz="1200" spc="-10" dirty="0">
                          <a:solidFill>
                            <a:srgbClr val="4A4B4C"/>
                          </a:solidFill>
                          <a:latin typeface="Noto Sans"/>
                          <a:cs typeface="Noto Sans"/>
                        </a:rPr>
                        <a:t>στις</a:t>
                      </a:r>
                      <a:r>
                        <a:rPr sz="1200" spc="-145" dirty="0">
                          <a:solidFill>
                            <a:srgbClr val="4A4B4C"/>
                          </a:solidFill>
                          <a:latin typeface="Noto Sans"/>
                          <a:cs typeface="Noto Sans"/>
                        </a:rPr>
                        <a:t> </a:t>
                      </a:r>
                      <a:r>
                        <a:rPr sz="1200" spc="-10" dirty="0">
                          <a:solidFill>
                            <a:srgbClr val="4A4B4C"/>
                          </a:solidFill>
                          <a:latin typeface="Noto Sans"/>
                          <a:cs typeface="Noto Sans"/>
                        </a:rPr>
                        <a:t>οποίες</a:t>
                      </a:r>
                      <a:r>
                        <a:rPr sz="1200" spc="-140" dirty="0">
                          <a:solidFill>
                            <a:srgbClr val="4A4B4C"/>
                          </a:solidFill>
                          <a:latin typeface="Noto Sans"/>
                          <a:cs typeface="Noto Sans"/>
                        </a:rPr>
                        <a:t> </a:t>
                      </a:r>
                      <a:r>
                        <a:rPr sz="1200" spc="-10" dirty="0">
                          <a:solidFill>
                            <a:srgbClr val="4A4B4C"/>
                          </a:solidFill>
                          <a:latin typeface="Noto Sans"/>
                          <a:cs typeface="Noto Sans"/>
                        </a:rPr>
                        <a:t>το</a:t>
                      </a:r>
                      <a:r>
                        <a:rPr sz="1200" spc="-140" dirty="0">
                          <a:solidFill>
                            <a:srgbClr val="4A4B4C"/>
                          </a:solidFill>
                          <a:latin typeface="Noto Sans"/>
                          <a:cs typeface="Noto Sans"/>
                        </a:rPr>
                        <a:t> </a:t>
                      </a:r>
                      <a:r>
                        <a:rPr sz="1200" spc="-15" dirty="0">
                          <a:solidFill>
                            <a:srgbClr val="4A4B4C"/>
                          </a:solidFill>
                          <a:latin typeface="Noto Sans"/>
                          <a:cs typeface="Noto Sans"/>
                        </a:rPr>
                        <a:t>επίπονο</a:t>
                      </a:r>
                      <a:r>
                        <a:rPr sz="1200" spc="-140" dirty="0">
                          <a:solidFill>
                            <a:srgbClr val="4A4B4C"/>
                          </a:solidFill>
                          <a:latin typeface="Noto Sans"/>
                          <a:cs typeface="Noto Sans"/>
                        </a:rPr>
                        <a:t> </a:t>
                      </a:r>
                      <a:r>
                        <a:rPr sz="1200" spc="-10" dirty="0">
                          <a:solidFill>
                            <a:srgbClr val="4A4B4C"/>
                          </a:solidFill>
                          <a:latin typeface="Noto Sans"/>
                          <a:cs typeface="Noto Sans"/>
                        </a:rPr>
                        <a:t>περιεχόμενο</a:t>
                      </a:r>
                      <a:r>
                        <a:rPr sz="1200" spc="-140" dirty="0">
                          <a:solidFill>
                            <a:srgbClr val="4A4B4C"/>
                          </a:solidFill>
                          <a:latin typeface="Noto Sans"/>
                          <a:cs typeface="Noto Sans"/>
                        </a:rPr>
                        <a:t> </a:t>
                      </a:r>
                      <a:r>
                        <a:rPr sz="1200" spc="-20" dirty="0">
                          <a:solidFill>
                            <a:srgbClr val="4A4B4C"/>
                          </a:solidFill>
                          <a:latin typeface="Noto Sans"/>
                          <a:cs typeface="Noto Sans"/>
                        </a:rPr>
                        <a:t>δεν</a:t>
                      </a:r>
                      <a:r>
                        <a:rPr sz="1200" spc="-140" dirty="0">
                          <a:solidFill>
                            <a:srgbClr val="4A4B4C"/>
                          </a:solidFill>
                          <a:latin typeface="Noto Sans"/>
                          <a:cs typeface="Noto Sans"/>
                        </a:rPr>
                        <a:t> </a:t>
                      </a:r>
                      <a:r>
                        <a:rPr sz="1200" spc="-10" dirty="0">
                          <a:solidFill>
                            <a:srgbClr val="4A4B4C"/>
                          </a:solidFill>
                          <a:latin typeface="Noto Sans"/>
                          <a:cs typeface="Noto Sans"/>
                        </a:rPr>
                        <a:t>αντιστοιχεί  στην ουδέτερη </a:t>
                      </a:r>
                      <a:r>
                        <a:rPr sz="1200" spc="-15" dirty="0">
                          <a:solidFill>
                            <a:srgbClr val="4A4B4C"/>
                          </a:solidFill>
                          <a:latin typeface="Noto Sans"/>
                          <a:cs typeface="Noto Sans"/>
                        </a:rPr>
                        <a:t>έκφραση </a:t>
                      </a:r>
                      <a:r>
                        <a:rPr sz="1200" spc="-10" dirty="0">
                          <a:solidFill>
                            <a:srgbClr val="4A4B4C"/>
                          </a:solidFill>
                          <a:latin typeface="Noto Sans"/>
                          <a:cs typeface="Noto Sans"/>
                        </a:rPr>
                        <a:t>που</a:t>
                      </a:r>
                      <a:r>
                        <a:rPr sz="1200" spc="35" dirty="0">
                          <a:solidFill>
                            <a:srgbClr val="4A4B4C"/>
                          </a:solidFill>
                          <a:latin typeface="Noto Sans"/>
                          <a:cs typeface="Noto Sans"/>
                        </a:rPr>
                        <a:t> </a:t>
                      </a:r>
                      <a:r>
                        <a:rPr sz="1200" spc="-10" dirty="0">
                          <a:solidFill>
                            <a:srgbClr val="4A4B4C"/>
                          </a:solidFill>
                          <a:latin typeface="Noto Sans"/>
                          <a:cs typeface="Noto Sans"/>
                        </a:rPr>
                        <a:t>παρουσιάζεται</a:t>
                      </a:r>
                      <a:endParaRPr sz="1200">
                        <a:latin typeface="Noto Sans"/>
                        <a:cs typeface="Noto Sans"/>
                      </a:endParaRPr>
                    </a:p>
                  </a:txBody>
                  <a:tcPr marL="0" marR="0" marT="1905" marB="0"/>
                </a:tc>
                <a:extLst>
                  <a:ext uri="{0D108BD9-81ED-4DB2-BD59-A6C34878D82A}">
                    <a16:rowId xmlns:a16="http://schemas.microsoft.com/office/drawing/2014/main" val="10001"/>
                  </a:ext>
                </a:extLst>
              </a:tr>
              <a:tr h="1440002">
                <a:tc>
                  <a:txBody>
                    <a:bodyPr/>
                    <a:lstStyle/>
                    <a:p>
                      <a:pPr>
                        <a:lnSpc>
                          <a:spcPct val="100000"/>
                        </a:lnSpc>
                      </a:pPr>
                      <a:endParaRPr sz="2200" dirty="0">
                        <a:latin typeface="Times New Roman"/>
                        <a:cs typeface="Times New Roman"/>
                      </a:endParaRPr>
                    </a:p>
                    <a:p>
                      <a:pPr>
                        <a:lnSpc>
                          <a:spcPct val="100000"/>
                        </a:lnSpc>
                        <a:spcBef>
                          <a:spcPts val="20"/>
                        </a:spcBef>
                      </a:pPr>
                      <a:endParaRPr sz="1850" dirty="0">
                        <a:latin typeface="Times New Roman"/>
                        <a:cs typeface="Times New Roman"/>
                      </a:endParaRPr>
                    </a:p>
                    <a:p>
                      <a:pPr algn="ctr">
                        <a:lnSpc>
                          <a:spcPct val="100000"/>
                        </a:lnSpc>
                        <a:spcBef>
                          <a:spcPts val="5"/>
                        </a:spcBef>
                      </a:pPr>
                      <a:r>
                        <a:rPr sz="1600" b="1" spc="-25" dirty="0">
                          <a:solidFill>
                            <a:srgbClr val="FFFFFF"/>
                          </a:solidFill>
                          <a:latin typeface="Noto Sans"/>
                          <a:cs typeface="Noto Sans"/>
                        </a:rPr>
                        <a:t>ΣΙ</a:t>
                      </a:r>
                      <a:r>
                        <a:rPr lang="el-GR" sz="1600" b="1" spc="-25" dirty="0">
                          <a:solidFill>
                            <a:srgbClr val="FFFFFF"/>
                          </a:solidFill>
                          <a:latin typeface="Noto Sans"/>
                          <a:cs typeface="Noto Sans"/>
                        </a:rPr>
                        <a:t>Ω</a:t>
                      </a:r>
                      <a:r>
                        <a:rPr sz="1600" b="1" spc="-25" dirty="0">
                          <a:solidFill>
                            <a:srgbClr val="FFFFFF"/>
                          </a:solidFill>
                          <a:latin typeface="Noto Sans"/>
                          <a:cs typeface="Noto Sans"/>
                        </a:rPr>
                        <a:t>ΠΗ</a:t>
                      </a:r>
                      <a:endParaRPr sz="1600" dirty="0">
                        <a:latin typeface="Noto Sans"/>
                        <a:cs typeface="Noto Sans"/>
                      </a:endParaRPr>
                    </a:p>
                  </a:txBody>
                  <a:tcPr marL="0" marR="0" marT="0" marB="0">
                    <a:lnT w="76200">
                      <a:solidFill>
                        <a:srgbClr val="FFFFFF"/>
                      </a:solidFill>
                      <a:prstDash val="solid"/>
                    </a:lnT>
                    <a:lnB w="76200">
                      <a:solidFill>
                        <a:srgbClr val="FFFFFF"/>
                      </a:solidFill>
                      <a:prstDash val="solid"/>
                    </a:lnB>
                    <a:solidFill>
                      <a:srgbClr val="EB2847"/>
                    </a:solidFill>
                  </a:tcPr>
                </a:tc>
                <a:tc>
                  <a:txBody>
                    <a:bodyPr/>
                    <a:lstStyle/>
                    <a:p>
                      <a:pPr>
                        <a:lnSpc>
                          <a:spcPct val="100000"/>
                        </a:lnSpc>
                      </a:pPr>
                      <a:endParaRPr sz="1600">
                        <a:latin typeface="Times New Roman"/>
                        <a:cs typeface="Times New Roman"/>
                      </a:endParaRPr>
                    </a:p>
                    <a:p>
                      <a:pPr marL="287655" marR="119380" algn="just">
                        <a:lnSpc>
                          <a:spcPct val="111100"/>
                        </a:lnSpc>
                        <a:spcBef>
                          <a:spcPts val="1325"/>
                        </a:spcBef>
                      </a:pPr>
                      <a:r>
                        <a:rPr sz="1200" dirty="0">
                          <a:solidFill>
                            <a:srgbClr val="4A4B4C"/>
                          </a:solidFill>
                          <a:latin typeface="Noto Sans"/>
                          <a:cs typeface="Noto Sans"/>
                        </a:rPr>
                        <a:t>Ενώ</a:t>
                      </a:r>
                      <a:r>
                        <a:rPr sz="1200" spc="-140" dirty="0">
                          <a:solidFill>
                            <a:srgbClr val="4A4B4C"/>
                          </a:solidFill>
                          <a:latin typeface="Noto Sans"/>
                          <a:cs typeface="Noto Sans"/>
                        </a:rPr>
                        <a:t> </a:t>
                      </a:r>
                      <a:r>
                        <a:rPr sz="1200" spc="-5" dirty="0">
                          <a:solidFill>
                            <a:srgbClr val="4A4B4C"/>
                          </a:solidFill>
                          <a:latin typeface="Noto Sans"/>
                          <a:cs typeface="Noto Sans"/>
                        </a:rPr>
                        <a:t>σε</a:t>
                      </a:r>
                      <a:r>
                        <a:rPr sz="1200" spc="-135" dirty="0">
                          <a:solidFill>
                            <a:srgbClr val="4A4B4C"/>
                          </a:solidFill>
                          <a:latin typeface="Noto Sans"/>
                          <a:cs typeface="Noto Sans"/>
                        </a:rPr>
                        <a:t> </a:t>
                      </a:r>
                      <a:r>
                        <a:rPr sz="1200" dirty="0">
                          <a:solidFill>
                            <a:srgbClr val="4A4B4C"/>
                          </a:solidFill>
                          <a:latin typeface="Noto Sans"/>
                          <a:cs typeface="Noto Sans"/>
                        </a:rPr>
                        <a:t>ορισμένους</a:t>
                      </a:r>
                      <a:r>
                        <a:rPr sz="1200" spc="-135" dirty="0">
                          <a:solidFill>
                            <a:srgbClr val="4A4B4C"/>
                          </a:solidFill>
                          <a:latin typeface="Noto Sans"/>
                          <a:cs typeface="Noto Sans"/>
                        </a:rPr>
                        <a:t> </a:t>
                      </a:r>
                      <a:r>
                        <a:rPr sz="1200" dirty="0">
                          <a:solidFill>
                            <a:srgbClr val="4A4B4C"/>
                          </a:solidFill>
                          <a:latin typeface="Noto Sans"/>
                          <a:cs typeface="Noto Sans"/>
                        </a:rPr>
                        <a:t>ανθρώπους</a:t>
                      </a:r>
                      <a:r>
                        <a:rPr sz="1200" spc="-135" dirty="0">
                          <a:solidFill>
                            <a:srgbClr val="4A4B4C"/>
                          </a:solidFill>
                          <a:latin typeface="Noto Sans"/>
                          <a:cs typeface="Noto Sans"/>
                        </a:rPr>
                        <a:t> </a:t>
                      </a:r>
                      <a:r>
                        <a:rPr sz="1200" dirty="0">
                          <a:solidFill>
                            <a:srgbClr val="4A4B4C"/>
                          </a:solidFill>
                          <a:latin typeface="Noto Sans"/>
                          <a:cs typeface="Noto Sans"/>
                        </a:rPr>
                        <a:t>μπορεί</a:t>
                      </a:r>
                      <a:r>
                        <a:rPr sz="1200" spc="-140" dirty="0">
                          <a:solidFill>
                            <a:srgbClr val="4A4B4C"/>
                          </a:solidFill>
                          <a:latin typeface="Noto Sans"/>
                          <a:cs typeface="Noto Sans"/>
                        </a:rPr>
                        <a:t> </a:t>
                      </a:r>
                      <a:r>
                        <a:rPr sz="1200" spc="-5" dirty="0">
                          <a:solidFill>
                            <a:srgbClr val="4A4B4C"/>
                          </a:solidFill>
                          <a:latin typeface="Noto Sans"/>
                          <a:cs typeface="Noto Sans"/>
                        </a:rPr>
                        <a:t>να</a:t>
                      </a:r>
                      <a:r>
                        <a:rPr sz="1200" spc="-135" dirty="0">
                          <a:solidFill>
                            <a:srgbClr val="4A4B4C"/>
                          </a:solidFill>
                          <a:latin typeface="Noto Sans"/>
                          <a:cs typeface="Noto Sans"/>
                        </a:rPr>
                        <a:t> </a:t>
                      </a:r>
                      <a:r>
                        <a:rPr sz="1200" dirty="0">
                          <a:solidFill>
                            <a:srgbClr val="4A4B4C"/>
                          </a:solidFill>
                          <a:latin typeface="Noto Sans"/>
                          <a:cs typeface="Noto Sans"/>
                        </a:rPr>
                        <a:t>σημαίνει  </a:t>
                      </a:r>
                      <a:r>
                        <a:rPr sz="1200" spc="-5" dirty="0">
                          <a:solidFill>
                            <a:srgbClr val="4A4B4C"/>
                          </a:solidFill>
                          <a:latin typeface="Noto Sans"/>
                          <a:cs typeface="Noto Sans"/>
                        </a:rPr>
                        <a:t>φόβο,</a:t>
                      </a:r>
                      <a:r>
                        <a:rPr sz="1200" spc="-105" dirty="0">
                          <a:solidFill>
                            <a:srgbClr val="4A4B4C"/>
                          </a:solidFill>
                          <a:latin typeface="Noto Sans"/>
                          <a:cs typeface="Noto Sans"/>
                        </a:rPr>
                        <a:t> </a:t>
                      </a:r>
                      <a:r>
                        <a:rPr sz="1200" spc="-5" dirty="0">
                          <a:solidFill>
                            <a:srgbClr val="4A4B4C"/>
                          </a:solidFill>
                          <a:latin typeface="Noto Sans"/>
                          <a:cs typeface="Noto Sans"/>
                        </a:rPr>
                        <a:t>σε</a:t>
                      </a:r>
                      <a:r>
                        <a:rPr sz="1200" spc="-100" dirty="0">
                          <a:solidFill>
                            <a:srgbClr val="4A4B4C"/>
                          </a:solidFill>
                          <a:latin typeface="Noto Sans"/>
                          <a:cs typeface="Noto Sans"/>
                        </a:rPr>
                        <a:t> </a:t>
                      </a:r>
                      <a:r>
                        <a:rPr sz="1200" dirty="0">
                          <a:solidFill>
                            <a:srgbClr val="4A4B4C"/>
                          </a:solidFill>
                          <a:latin typeface="Noto Sans"/>
                          <a:cs typeface="Noto Sans"/>
                        </a:rPr>
                        <a:t>άλλους,</a:t>
                      </a:r>
                      <a:r>
                        <a:rPr sz="1200" spc="-105" dirty="0">
                          <a:solidFill>
                            <a:srgbClr val="4A4B4C"/>
                          </a:solidFill>
                          <a:latin typeface="Noto Sans"/>
                          <a:cs typeface="Noto Sans"/>
                        </a:rPr>
                        <a:t> </a:t>
                      </a:r>
                      <a:r>
                        <a:rPr sz="1200" dirty="0">
                          <a:solidFill>
                            <a:srgbClr val="4A4B4C"/>
                          </a:solidFill>
                          <a:latin typeface="Noto Sans"/>
                          <a:cs typeface="Noto Sans"/>
                        </a:rPr>
                        <a:t>σημαίνει</a:t>
                      </a:r>
                      <a:r>
                        <a:rPr sz="1200" spc="-100" dirty="0">
                          <a:solidFill>
                            <a:srgbClr val="4A4B4C"/>
                          </a:solidFill>
                          <a:latin typeface="Noto Sans"/>
                          <a:cs typeface="Noto Sans"/>
                        </a:rPr>
                        <a:t> </a:t>
                      </a:r>
                      <a:r>
                        <a:rPr sz="1200" dirty="0">
                          <a:solidFill>
                            <a:srgbClr val="4A4B4C"/>
                          </a:solidFill>
                          <a:latin typeface="Noto Sans"/>
                          <a:cs typeface="Noto Sans"/>
                        </a:rPr>
                        <a:t>ικανοποιητική</a:t>
                      </a:r>
                      <a:r>
                        <a:rPr sz="1200" spc="-100" dirty="0">
                          <a:solidFill>
                            <a:srgbClr val="4A4B4C"/>
                          </a:solidFill>
                          <a:latin typeface="Noto Sans"/>
                          <a:cs typeface="Noto Sans"/>
                        </a:rPr>
                        <a:t> </a:t>
                      </a:r>
                      <a:r>
                        <a:rPr sz="1200" spc="-10" dirty="0">
                          <a:solidFill>
                            <a:srgbClr val="4A4B4C"/>
                          </a:solidFill>
                          <a:latin typeface="Noto Sans"/>
                          <a:cs typeface="Noto Sans"/>
                        </a:rPr>
                        <a:t>ή</a:t>
                      </a:r>
                      <a:r>
                        <a:rPr sz="1200" spc="-105" dirty="0">
                          <a:solidFill>
                            <a:srgbClr val="4A4B4C"/>
                          </a:solidFill>
                          <a:latin typeface="Noto Sans"/>
                          <a:cs typeface="Noto Sans"/>
                        </a:rPr>
                        <a:t> </a:t>
                      </a:r>
                      <a:r>
                        <a:rPr sz="1200" dirty="0">
                          <a:solidFill>
                            <a:srgbClr val="4A4B4C"/>
                          </a:solidFill>
                          <a:latin typeface="Noto Sans"/>
                          <a:cs typeface="Noto Sans"/>
                        </a:rPr>
                        <a:t>έντονη  επικοινωνία.</a:t>
                      </a:r>
                      <a:endParaRPr sz="1200">
                        <a:latin typeface="Noto Sans"/>
                        <a:cs typeface="Noto Sans"/>
                      </a:endParaRPr>
                    </a:p>
                  </a:txBody>
                  <a:tcPr marL="0" marR="0" marT="0" marB="0"/>
                </a:tc>
                <a:extLst>
                  <a:ext uri="{0D108BD9-81ED-4DB2-BD59-A6C34878D82A}">
                    <a16:rowId xmlns:a16="http://schemas.microsoft.com/office/drawing/2014/main" val="10002"/>
                  </a:ext>
                </a:extLst>
              </a:tr>
              <a:tr h="1440002">
                <a:tc>
                  <a:txBody>
                    <a:bodyPr/>
                    <a:lstStyle/>
                    <a:p>
                      <a:pPr>
                        <a:lnSpc>
                          <a:spcPct val="100000"/>
                        </a:lnSpc>
                        <a:spcBef>
                          <a:spcPts val="50"/>
                        </a:spcBef>
                      </a:pPr>
                      <a:endParaRPr sz="2600" dirty="0">
                        <a:latin typeface="Times New Roman"/>
                        <a:cs typeface="Times New Roman"/>
                      </a:endParaRPr>
                    </a:p>
                    <a:p>
                      <a:pPr marL="224790" marR="216535" indent="-635" algn="ctr">
                        <a:lnSpc>
                          <a:spcPts val="1800"/>
                        </a:lnSpc>
                      </a:pPr>
                      <a:r>
                        <a:rPr sz="1600" b="1" spc="-5" dirty="0">
                          <a:solidFill>
                            <a:srgbClr val="FFFFFF"/>
                          </a:solidFill>
                          <a:latin typeface="Noto Sans"/>
                          <a:cs typeface="Noto Sans"/>
                        </a:rPr>
                        <a:t>ΠΡΟΣ</a:t>
                      </a:r>
                      <a:r>
                        <a:rPr lang="el-GR" sz="1600" b="1" spc="-5" dirty="0">
                          <a:solidFill>
                            <a:srgbClr val="FFFFFF"/>
                          </a:solidFill>
                          <a:latin typeface="Noto Sans"/>
                          <a:cs typeface="Noto Sans"/>
                        </a:rPr>
                        <a:t>Ω</a:t>
                      </a:r>
                      <a:r>
                        <a:rPr sz="1600" b="1" spc="-5" dirty="0">
                          <a:solidFill>
                            <a:srgbClr val="FFFFFF"/>
                          </a:solidFill>
                          <a:latin typeface="Noto Sans"/>
                          <a:cs typeface="Noto Sans"/>
                        </a:rPr>
                        <a:t>ΠΙΚΗ  </a:t>
                      </a:r>
                      <a:r>
                        <a:rPr sz="1600" b="1" spc="10" dirty="0">
                          <a:solidFill>
                            <a:srgbClr val="FFFFFF"/>
                          </a:solidFill>
                          <a:latin typeface="Noto Sans"/>
                          <a:cs typeface="Noto Sans"/>
                        </a:rPr>
                        <a:t>ΑΠΟΣΤΑΣΗ </a:t>
                      </a:r>
                      <a:r>
                        <a:rPr sz="1600" b="1" spc="-20" dirty="0">
                          <a:solidFill>
                            <a:srgbClr val="FFFFFF"/>
                          </a:solidFill>
                          <a:latin typeface="Noto Sans"/>
                          <a:cs typeface="Noto Sans"/>
                        </a:rPr>
                        <a:t>ΚΑΙ  </a:t>
                      </a:r>
                      <a:r>
                        <a:rPr sz="1600" b="1" spc="-5" dirty="0">
                          <a:solidFill>
                            <a:srgbClr val="FFFFFF"/>
                          </a:solidFill>
                          <a:latin typeface="Noto Sans"/>
                          <a:cs typeface="Noto Sans"/>
                        </a:rPr>
                        <a:t>ΦΥΣΙΚΗ</a:t>
                      </a:r>
                      <a:r>
                        <a:rPr sz="1600" b="1" spc="-35" dirty="0">
                          <a:solidFill>
                            <a:srgbClr val="FFFFFF"/>
                          </a:solidFill>
                          <a:latin typeface="Noto Sans"/>
                          <a:cs typeface="Noto Sans"/>
                        </a:rPr>
                        <a:t> </a:t>
                      </a:r>
                      <a:r>
                        <a:rPr lang="el-GR" sz="1600" b="1" spc="-15" dirty="0">
                          <a:solidFill>
                            <a:srgbClr val="FFFFFF"/>
                          </a:solidFill>
                          <a:latin typeface="Noto Sans"/>
                          <a:cs typeface="Noto Sans"/>
                        </a:rPr>
                        <a:t>Ε</a:t>
                      </a:r>
                      <a:r>
                        <a:rPr sz="1600" b="1" spc="-15" dirty="0">
                          <a:solidFill>
                            <a:srgbClr val="FFFFFF"/>
                          </a:solidFill>
                          <a:latin typeface="Noto Sans"/>
                          <a:cs typeface="Noto Sans"/>
                        </a:rPr>
                        <a:t>ΠΑΦΗ</a:t>
                      </a:r>
                      <a:endParaRPr sz="1600" dirty="0">
                        <a:latin typeface="Noto Sans"/>
                        <a:cs typeface="Noto Sans"/>
                      </a:endParaRPr>
                    </a:p>
                  </a:txBody>
                  <a:tcPr marL="0" marR="0" marT="6350" marB="0">
                    <a:lnT w="76200">
                      <a:solidFill>
                        <a:srgbClr val="FFFFFF"/>
                      </a:solidFill>
                      <a:prstDash val="solid"/>
                    </a:lnT>
                    <a:lnB w="76200">
                      <a:solidFill>
                        <a:srgbClr val="FFFFFF"/>
                      </a:solidFill>
                      <a:prstDash val="solid"/>
                    </a:lnB>
                    <a:solidFill>
                      <a:srgbClr val="049F86"/>
                    </a:solidFill>
                  </a:tcPr>
                </a:tc>
                <a:tc>
                  <a:txBody>
                    <a:bodyPr/>
                    <a:lstStyle/>
                    <a:p>
                      <a:pPr>
                        <a:lnSpc>
                          <a:spcPct val="100000"/>
                        </a:lnSpc>
                        <a:spcBef>
                          <a:spcPts val="10"/>
                        </a:spcBef>
                      </a:pPr>
                      <a:endParaRPr sz="2050" dirty="0">
                        <a:latin typeface="Times New Roman"/>
                        <a:cs typeface="Times New Roman"/>
                      </a:endParaRPr>
                    </a:p>
                    <a:p>
                      <a:pPr marL="287655" marR="120650" algn="just">
                        <a:lnSpc>
                          <a:spcPct val="111100"/>
                        </a:lnSpc>
                      </a:pPr>
                      <a:r>
                        <a:rPr sz="1200" dirty="0">
                          <a:solidFill>
                            <a:srgbClr val="4A4B4C"/>
                          </a:solidFill>
                          <a:latin typeface="Noto Sans"/>
                          <a:cs typeface="Noto Sans"/>
                        </a:rPr>
                        <a:t>Για μερικούς ανθρώπους </a:t>
                      </a:r>
                      <a:r>
                        <a:rPr sz="1200" spc="-10" dirty="0">
                          <a:solidFill>
                            <a:srgbClr val="4A4B4C"/>
                          </a:solidFill>
                          <a:latin typeface="Noto Sans"/>
                          <a:cs typeface="Noto Sans"/>
                        </a:rPr>
                        <a:t>η </a:t>
                      </a:r>
                      <a:r>
                        <a:rPr sz="1200" dirty="0">
                          <a:solidFill>
                            <a:srgbClr val="4A4B4C"/>
                          </a:solidFill>
                          <a:latin typeface="Noto Sans"/>
                          <a:cs typeface="Noto Sans"/>
                        </a:rPr>
                        <a:t>προσωπική επαφή  επιτρέπεται </a:t>
                      </a:r>
                      <a:r>
                        <a:rPr sz="1200" spc="-5" dirty="0">
                          <a:solidFill>
                            <a:srgbClr val="4A4B4C"/>
                          </a:solidFill>
                          <a:latin typeface="Noto Sans"/>
                          <a:cs typeface="Noto Sans"/>
                        </a:rPr>
                        <a:t>και </a:t>
                      </a:r>
                      <a:r>
                        <a:rPr sz="1200" dirty="0">
                          <a:solidFill>
                            <a:srgbClr val="4A4B4C"/>
                          </a:solidFill>
                          <a:latin typeface="Noto Sans"/>
                          <a:cs typeface="Noto Sans"/>
                        </a:rPr>
                        <a:t>σημαίνει εγγύτητα, </a:t>
                      </a:r>
                      <a:r>
                        <a:rPr sz="1200" spc="-5" dirty="0">
                          <a:solidFill>
                            <a:srgbClr val="4A4B4C"/>
                          </a:solidFill>
                          <a:latin typeface="Noto Sans"/>
                          <a:cs typeface="Noto Sans"/>
                        </a:rPr>
                        <a:t>σε </a:t>
                      </a:r>
                      <a:r>
                        <a:rPr sz="1200" dirty="0">
                          <a:solidFill>
                            <a:srgbClr val="4A4B4C"/>
                          </a:solidFill>
                          <a:latin typeface="Noto Sans"/>
                          <a:cs typeface="Noto Sans"/>
                        </a:rPr>
                        <a:t>άλλους,  είναι απαραίτητη μια ορισμένη απόσταση </a:t>
                      </a:r>
                      <a:r>
                        <a:rPr sz="1200" spc="-5" dirty="0">
                          <a:solidFill>
                            <a:srgbClr val="4A4B4C"/>
                          </a:solidFill>
                          <a:latin typeface="Noto Sans"/>
                          <a:cs typeface="Noto Sans"/>
                        </a:rPr>
                        <a:t>για </a:t>
                      </a:r>
                      <a:r>
                        <a:rPr sz="1200" dirty="0">
                          <a:solidFill>
                            <a:srgbClr val="4A4B4C"/>
                          </a:solidFill>
                          <a:latin typeface="Noto Sans"/>
                          <a:cs typeface="Noto Sans"/>
                        </a:rPr>
                        <a:t>να  δείξουμε</a:t>
                      </a:r>
                      <a:r>
                        <a:rPr sz="1200" spc="15" dirty="0">
                          <a:solidFill>
                            <a:srgbClr val="4A4B4C"/>
                          </a:solidFill>
                          <a:latin typeface="Noto Sans"/>
                          <a:cs typeface="Noto Sans"/>
                        </a:rPr>
                        <a:t> </a:t>
                      </a:r>
                      <a:r>
                        <a:rPr sz="1200" spc="5" dirty="0">
                          <a:solidFill>
                            <a:srgbClr val="4A4B4C"/>
                          </a:solidFill>
                          <a:latin typeface="Noto Sans"/>
                          <a:cs typeface="Noto Sans"/>
                        </a:rPr>
                        <a:t>σεβασμό.</a:t>
                      </a:r>
                      <a:endParaRPr sz="1200" dirty="0">
                        <a:latin typeface="Noto Sans"/>
                        <a:cs typeface="Noto Sans"/>
                      </a:endParaRPr>
                    </a:p>
                  </a:txBody>
                  <a:tcPr marL="0" marR="0" marT="1270" marB="0"/>
                </a:tc>
                <a:extLst>
                  <a:ext uri="{0D108BD9-81ED-4DB2-BD59-A6C34878D82A}">
                    <a16:rowId xmlns:a16="http://schemas.microsoft.com/office/drawing/2014/main" val="1000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7299" y="1019797"/>
            <a:ext cx="4631055" cy="1275080"/>
          </a:xfrm>
          <a:prstGeom prst="rect">
            <a:avLst/>
          </a:prstGeom>
        </p:spPr>
        <p:txBody>
          <a:bodyPr vert="horz" wrap="square" lIns="0" tIns="48260" rIns="0" bIns="0" rtlCol="0">
            <a:spAutoFit/>
          </a:bodyPr>
          <a:lstStyle/>
          <a:p>
            <a:pPr marL="12700" marR="5080">
              <a:lnSpc>
                <a:spcPts val="2400"/>
              </a:lnSpc>
              <a:spcBef>
                <a:spcPts val="380"/>
              </a:spcBef>
            </a:pPr>
            <a:r>
              <a:rPr sz="2200" b="1" spc="125" dirty="0">
                <a:solidFill>
                  <a:srgbClr val="4A4B4C"/>
                </a:solidFill>
                <a:latin typeface="Arial"/>
                <a:cs typeface="Arial"/>
              </a:rPr>
              <a:t>Διαπολιτισμική </a:t>
            </a:r>
            <a:r>
              <a:rPr sz="2200" b="1" spc="110" dirty="0">
                <a:solidFill>
                  <a:srgbClr val="4A4B4C"/>
                </a:solidFill>
                <a:latin typeface="Arial"/>
                <a:cs typeface="Arial"/>
              </a:rPr>
              <a:t>επικοινωνία:  </a:t>
            </a:r>
            <a:r>
              <a:rPr sz="2200" b="1" spc="120" dirty="0">
                <a:solidFill>
                  <a:srgbClr val="4A4B4C"/>
                </a:solidFill>
                <a:latin typeface="Arial"/>
                <a:cs typeface="Arial"/>
              </a:rPr>
              <a:t>Πολιτισ</a:t>
            </a:r>
            <a:r>
              <a:rPr lang="el-GR" sz="2200" b="1" spc="120" dirty="0">
                <a:solidFill>
                  <a:srgbClr val="4A4B4C"/>
                </a:solidFill>
                <a:latin typeface="Arial"/>
                <a:cs typeface="Arial"/>
              </a:rPr>
              <a:t>μ</a:t>
            </a:r>
            <a:r>
              <a:rPr sz="2200" b="1" spc="120" dirty="0" err="1">
                <a:solidFill>
                  <a:srgbClr val="4A4B4C"/>
                </a:solidFill>
                <a:latin typeface="Arial"/>
                <a:cs typeface="Arial"/>
              </a:rPr>
              <a:t>ικές</a:t>
            </a:r>
            <a:r>
              <a:rPr sz="2200" b="1" spc="120" dirty="0">
                <a:solidFill>
                  <a:srgbClr val="4A4B4C"/>
                </a:solidFill>
                <a:latin typeface="Arial"/>
                <a:cs typeface="Arial"/>
              </a:rPr>
              <a:t> </a:t>
            </a:r>
            <a:r>
              <a:rPr sz="2200" b="1" spc="40" dirty="0">
                <a:solidFill>
                  <a:srgbClr val="4A4B4C"/>
                </a:solidFill>
                <a:latin typeface="Arial"/>
                <a:cs typeface="Arial"/>
              </a:rPr>
              <a:t>πτυχές </a:t>
            </a:r>
            <a:r>
              <a:rPr sz="2200" b="1" spc="90" dirty="0">
                <a:solidFill>
                  <a:srgbClr val="4A4B4C"/>
                </a:solidFill>
                <a:latin typeface="Arial"/>
                <a:cs typeface="Arial"/>
              </a:rPr>
              <a:t>που </a:t>
            </a:r>
            <a:r>
              <a:rPr sz="2200" b="1" dirty="0">
                <a:solidFill>
                  <a:srgbClr val="4A4B4C"/>
                </a:solidFill>
                <a:latin typeface="Arial"/>
                <a:cs typeface="Arial"/>
              </a:rPr>
              <a:t>πρέπει  </a:t>
            </a:r>
            <a:r>
              <a:rPr sz="2200" b="1" spc="200" dirty="0">
                <a:solidFill>
                  <a:srgbClr val="4A4B4C"/>
                </a:solidFill>
                <a:latin typeface="Arial"/>
                <a:cs typeface="Arial"/>
              </a:rPr>
              <a:t>να </a:t>
            </a:r>
            <a:r>
              <a:rPr sz="2200" b="1" spc="130" dirty="0">
                <a:solidFill>
                  <a:srgbClr val="4A4B4C"/>
                </a:solidFill>
                <a:latin typeface="Arial"/>
                <a:cs typeface="Arial"/>
              </a:rPr>
              <a:t>εξεταστούν </a:t>
            </a:r>
            <a:r>
              <a:rPr sz="2200" b="1" spc="105" dirty="0">
                <a:solidFill>
                  <a:srgbClr val="4A4B4C"/>
                </a:solidFill>
                <a:latin typeface="Arial"/>
                <a:cs typeface="Arial"/>
              </a:rPr>
              <a:t>στη </a:t>
            </a:r>
            <a:r>
              <a:rPr sz="2200" b="1" spc="120" dirty="0">
                <a:solidFill>
                  <a:srgbClr val="4A4B4C"/>
                </a:solidFill>
                <a:latin typeface="Arial"/>
                <a:cs typeface="Arial"/>
              </a:rPr>
              <a:t>μη </a:t>
            </a:r>
            <a:r>
              <a:rPr sz="2200" b="1" spc="140" dirty="0">
                <a:solidFill>
                  <a:srgbClr val="4A4B4C"/>
                </a:solidFill>
                <a:latin typeface="Arial"/>
                <a:cs typeface="Arial"/>
              </a:rPr>
              <a:t>λεκτική  </a:t>
            </a:r>
            <a:r>
              <a:rPr sz="2200" b="1" spc="120" dirty="0">
                <a:solidFill>
                  <a:srgbClr val="4A4B4C"/>
                </a:solidFill>
                <a:latin typeface="Arial"/>
                <a:cs typeface="Arial"/>
              </a:rPr>
              <a:t>επικοινωνία</a:t>
            </a:r>
            <a:endParaRPr sz="2200" dirty="0">
              <a:latin typeface="Arial"/>
              <a:cs typeface="Arial"/>
            </a:endParaRPr>
          </a:p>
        </p:txBody>
      </p:sp>
      <p:grpSp>
        <p:nvGrpSpPr>
          <p:cNvPr id="3" name="object 3"/>
          <p:cNvGrpSpPr/>
          <p:nvPr/>
        </p:nvGrpSpPr>
        <p:grpSpPr>
          <a:xfrm>
            <a:off x="780583" y="2756512"/>
            <a:ext cx="6024245" cy="3081020"/>
            <a:chOff x="780583" y="2756512"/>
            <a:chExt cx="6024245" cy="3081020"/>
          </a:xfrm>
        </p:grpSpPr>
        <p:sp>
          <p:nvSpPr>
            <p:cNvPr id="4" name="object 4"/>
            <p:cNvSpPr/>
            <p:nvPr/>
          </p:nvSpPr>
          <p:spPr>
            <a:xfrm>
              <a:off x="780583" y="2756512"/>
              <a:ext cx="6023651" cy="3080841"/>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1341348" y="4089818"/>
              <a:ext cx="958850" cy="285750"/>
            </a:xfrm>
            <a:custGeom>
              <a:avLst/>
              <a:gdLst/>
              <a:ahLst/>
              <a:cxnLst/>
              <a:rect l="l" t="t" r="r" b="b"/>
              <a:pathLst>
                <a:path w="958850" h="285750">
                  <a:moveTo>
                    <a:pt x="84277" y="73736"/>
                  </a:moveTo>
                  <a:lnTo>
                    <a:pt x="83375" y="63817"/>
                  </a:lnTo>
                  <a:lnTo>
                    <a:pt x="80810" y="56908"/>
                  </a:lnTo>
                  <a:lnTo>
                    <a:pt x="80175" y="55194"/>
                  </a:lnTo>
                  <a:lnTo>
                    <a:pt x="73888" y="49110"/>
                  </a:lnTo>
                  <a:lnTo>
                    <a:pt x="63766" y="46799"/>
                  </a:lnTo>
                  <a:lnTo>
                    <a:pt x="55956" y="46799"/>
                  </a:lnTo>
                  <a:lnTo>
                    <a:pt x="48285" y="50355"/>
                  </a:lnTo>
                  <a:lnTo>
                    <a:pt x="44462" y="57454"/>
                  </a:lnTo>
                  <a:lnTo>
                    <a:pt x="44183" y="56908"/>
                  </a:lnTo>
                  <a:lnTo>
                    <a:pt x="43472" y="55537"/>
                  </a:lnTo>
                  <a:lnTo>
                    <a:pt x="41046" y="50761"/>
                  </a:lnTo>
                  <a:lnTo>
                    <a:pt x="34213" y="46799"/>
                  </a:lnTo>
                  <a:lnTo>
                    <a:pt x="20104" y="46799"/>
                  </a:lnTo>
                  <a:lnTo>
                    <a:pt x="14630" y="50215"/>
                  </a:lnTo>
                  <a:lnTo>
                    <a:pt x="11214" y="55537"/>
                  </a:lnTo>
                  <a:lnTo>
                    <a:pt x="10934" y="55537"/>
                  </a:lnTo>
                  <a:lnTo>
                    <a:pt x="10934" y="48577"/>
                  </a:lnTo>
                  <a:lnTo>
                    <a:pt x="0" y="48577"/>
                  </a:lnTo>
                  <a:lnTo>
                    <a:pt x="0" y="112877"/>
                  </a:lnTo>
                  <a:lnTo>
                    <a:pt x="10934" y="112877"/>
                  </a:lnTo>
                  <a:lnTo>
                    <a:pt x="10972" y="78803"/>
                  </a:lnTo>
                  <a:lnTo>
                    <a:pt x="11341" y="71983"/>
                  </a:lnTo>
                  <a:lnTo>
                    <a:pt x="13220" y="64630"/>
                  </a:lnTo>
                  <a:lnTo>
                    <a:pt x="17513" y="59093"/>
                  </a:lnTo>
                  <a:lnTo>
                    <a:pt x="25171" y="56908"/>
                  </a:lnTo>
                  <a:lnTo>
                    <a:pt x="35725" y="56908"/>
                  </a:lnTo>
                  <a:lnTo>
                    <a:pt x="36563" y="67170"/>
                  </a:lnTo>
                  <a:lnTo>
                    <a:pt x="36677" y="112877"/>
                  </a:lnTo>
                  <a:lnTo>
                    <a:pt x="47612" y="112877"/>
                  </a:lnTo>
                  <a:lnTo>
                    <a:pt x="47612" y="78803"/>
                  </a:lnTo>
                  <a:lnTo>
                    <a:pt x="48018" y="71285"/>
                  </a:lnTo>
                  <a:lnTo>
                    <a:pt x="49860" y="64223"/>
                  </a:lnTo>
                  <a:lnTo>
                    <a:pt x="54063" y="58966"/>
                  </a:lnTo>
                  <a:lnTo>
                    <a:pt x="59575" y="57454"/>
                  </a:lnTo>
                  <a:lnTo>
                    <a:pt x="61569" y="56908"/>
                  </a:lnTo>
                  <a:lnTo>
                    <a:pt x="72796" y="56908"/>
                  </a:lnTo>
                  <a:lnTo>
                    <a:pt x="73355" y="67170"/>
                  </a:lnTo>
                  <a:lnTo>
                    <a:pt x="73355" y="112877"/>
                  </a:lnTo>
                  <a:lnTo>
                    <a:pt x="84277" y="112877"/>
                  </a:lnTo>
                  <a:lnTo>
                    <a:pt x="84277" y="73736"/>
                  </a:lnTo>
                  <a:close/>
                </a:path>
                <a:path w="958850" h="285750">
                  <a:moveTo>
                    <a:pt x="165544" y="48577"/>
                  </a:moveTo>
                  <a:lnTo>
                    <a:pt x="155143" y="48577"/>
                  </a:lnTo>
                  <a:lnTo>
                    <a:pt x="155143" y="80035"/>
                  </a:lnTo>
                  <a:lnTo>
                    <a:pt x="155067" y="80860"/>
                  </a:lnTo>
                  <a:lnTo>
                    <a:pt x="153784" y="89471"/>
                  </a:lnTo>
                  <a:lnTo>
                    <a:pt x="149707" y="97243"/>
                  </a:lnTo>
                  <a:lnTo>
                    <a:pt x="142976" y="102577"/>
                  </a:lnTo>
                  <a:lnTo>
                    <a:pt x="133667" y="104546"/>
                  </a:lnTo>
                  <a:lnTo>
                    <a:pt x="124587" y="102489"/>
                  </a:lnTo>
                  <a:lnTo>
                    <a:pt x="117983" y="97015"/>
                  </a:lnTo>
                  <a:lnTo>
                    <a:pt x="113944" y="89192"/>
                  </a:lnTo>
                  <a:lnTo>
                    <a:pt x="112585" y="80035"/>
                  </a:lnTo>
                  <a:lnTo>
                    <a:pt x="114058" y="71348"/>
                  </a:lnTo>
                  <a:lnTo>
                    <a:pt x="118275" y="63957"/>
                  </a:lnTo>
                  <a:lnTo>
                    <a:pt x="124891" y="58839"/>
                  </a:lnTo>
                  <a:lnTo>
                    <a:pt x="133540" y="56908"/>
                  </a:lnTo>
                  <a:lnTo>
                    <a:pt x="142633" y="58737"/>
                  </a:lnTo>
                  <a:lnTo>
                    <a:pt x="149428" y="63728"/>
                  </a:lnTo>
                  <a:lnTo>
                    <a:pt x="153682" y="71120"/>
                  </a:lnTo>
                  <a:lnTo>
                    <a:pt x="155143" y="80035"/>
                  </a:lnTo>
                  <a:lnTo>
                    <a:pt x="155143" y="48577"/>
                  </a:lnTo>
                  <a:lnTo>
                    <a:pt x="154622" y="48577"/>
                  </a:lnTo>
                  <a:lnTo>
                    <a:pt x="154622" y="57734"/>
                  </a:lnTo>
                  <a:lnTo>
                    <a:pt x="154343" y="57734"/>
                  </a:lnTo>
                  <a:lnTo>
                    <a:pt x="153695" y="56908"/>
                  </a:lnTo>
                  <a:lnTo>
                    <a:pt x="149009" y="50901"/>
                  </a:lnTo>
                  <a:lnTo>
                    <a:pt x="141058" y="46799"/>
                  </a:lnTo>
                  <a:lnTo>
                    <a:pt x="132308" y="46799"/>
                  </a:lnTo>
                  <a:lnTo>
                    <a:pt x="119329" y="49542"/>
                  </a:lnTo>
                  <a:lnTo>
                    <a:pt x="109601" y="56959"/>
                  </a:lnTo>
                  <a:lnTo>
                    <a:pt x="103492" y="67805"/>
                  </a:lnTo>
                  <a:lnTo>
                    <a:pt x="101384" y="80860"/>
                  </a:lnTo>
                  <a:lnTo>
                    <a:pt x="103530" y="93649"/>
                  </a:lnTo>
                  <a:lnTo>
                    <a:pt x="109689" y="104432"/>
                  </a:lnTo>
                  <a:lnTo>
                    <a:pt x="119380" y="111887"/>
                  </a:lnTo>
                  <a:lnTo>
                    <a:pt x="132168" y="114655"/>
                  </a:lnTo>
                  <a:lnTo>
                    <a:pt x="141198" y="114655"/>
                  </a:lnTo>
                  <a:lnTo>
                    <a:pt x="148729" y="111099"/>
                  </a:lnTo>
                  <a:lnTo>
                    <a:pt x="153911" y="104546"/>
                  </a:lnTo>
                  <a:lnTo>
                    <a:pt x="154343" y="104000"/>
                  </a:lnTo>
                  <a:lnTo>
                    <a:pt x="154622" y="104000"/>
                  </a:lnTo>
                  <a:lnTo>
                    <a:pt x="154622" y="112877"/>
                  </a:lnTo>
                  <a:lnTo>
                    <a:pt x="165544" y="112877"/>
                  </a:lnTo>
                  <a:lnTo>
                    <a:pt x="165544" y="104000"/>
                  </a:lnTo>
                  <a:lnTo>
                    <a:pt x="165544" y="57734"/>
                  </a:lnTo>
                  <a:lnTo>
                    <a:pt x="165544" y="48577"/>
                  </a:lnTo>
                  <a:close/>
                </a:path>
                <a:path w="958850" h="285750">
                  <a:moveTo>
                    <a:pt x="197815" y="0"/>
                  </a:moveTo>
                  <a:lnTo>
                    <a:pt x="186880" y="0"/>
                  </a:lnTo>
                  <a:lnTo>
                    <a:pt x="186880" y="112877"/>
                  </a:lnTo>
                  <a:lnTo>
                    <a:pt x="197815" y="112877"/>
                  </a:lnTo>
                  <a:lnTo>
                    <a:pt x="197815" y="0"/>
                  </a:lnTo>
                  <a:close/>
                </a:path>
                <a:path w="958850" h="285750">
                  <a:moveTo>
                    <a:pt x="276631" y="83045"/>
                  </a:moveTo>
                  <a:lnTo>
                    <a:pt x="275678" y="73761"/>
                  </a:lnTo>
                  <a:lnTo>
                    <a:pt x="275221" y="69303"/>
                  </a:lnTo>
                  <a:lnTo>
                    <a:pt x="269519" y="57746"/>
                  </a:lnTo>
                  <a:lnTo>
                    <a:pt x="268503" y="56908"/>
                  </a:lnTo>
                  <a:lnTo>
                    <a:pt x="265137" y="54178"/>
                  </a:lnTo>
                  <a:lnTo>
                    <a:pt x="265137" y="73761"/>
                  </a:lnTo>
                  <a:lnTo>
                    <a:pt x="226682" y="73761"/>
                  </a:lnTo>
                  <a:lnTo>
                    <a:pt x="228981" y="67195"/>
                  </a:lnTo>
                  <a:lnTo>
                    <a:pt x="233438" y="61849"/>
                  </a:lnTo>
                  <a:lnTo>
                    <a:pt x="239395" y="58242"/>
                  </a:lnTo>
                  <a:lnTo>
                    <a:pt x="246253" y="56908"/>
                  </a:lnTo>
                  <a:lnTo>
                    <a:pt x="255828" y="56908"/>
                  </a:lnTo>
                  <a:lnTo>
                    <a:pt x="263626" y="64439"/>
                  </a:lnTo>
                  <a:lnTo>
                    <a:pt x="265137" y="73761"/>
                  </a:lnTo>
                  <a:lnTo>
                    <a:pt x="265137" y="54178"/>
                  </a:lnTo>
                  <a:lnTo>
                    <a:pt x="259740" y="49771"/>
                  </a:lnTo>
                  <a:lnTo>
                    <a:pt x="246113" y="46799"/>
                  </a:lnTo>
                  <a:lnTo>
                    <a:pt x="232752" y="49555"/>
                  </a:lnTo>
                  <a:lnTo>
                    <a:pt x="222973" y="57048"/>
                  </a:lnTo>
                  <a:lnTo>
                    <a:pt x="216966" y="68097"/>
                  </a:lnTo>
                  <a:lnTo>
                    <a:pt x="214934" y="81546"/>
                  </a:lnTo>
                  <a:lnTo>
                    <a:pt x="217144" y="94526"/>
                  </a:lnTo>
                  <a:lnTo>
                    <a:pt x="223469" y="105041"/>
                  </a:lnTo>
                  <a:lnTo>
                    <a:pt x="233387" y="112090"/>
                  </a:lnTo>
                  <a:lnTo>
                    <a:pt x="246392" y="114655"/>
                  </a:lnTo>
                  <a:lnTo>
                    <a:pt x="255701" y="113461"/>
                  </a:lnTo>
                  <a:lnTo>
                    <a:pt x="263842" y="109943"/>
                  </a:lnTo>
                  <a:lnTo>
                    <a:pt x="270344" y="104546"/>
                  </a:lnTo>
                  <a:lnTo>
                    <a:pt x="270687" y="104267"/>
                  </a:lnTo>
                  <a:lnTo>
                    <a:pt x="276085" y="96596"/>
                  </a:lnTo>
                  <a:lnTo>
                    <a:pt x="266776" y="91262"/>
                  </a:lnTo>
                  <a:lnTo>
                    <a:pt x="262534" y="98933"/>
                  </a:lnTo>
                  <a:lnTo>
                    <a:pt x="256514" y="104546"/>
                  </a:lnTo>
                  <a:lnTo>
                    <a:pt x="247205" y="104546"/>
                  </a:lnTo>
                  <a:lnTo>
                    <a:pt x="238671" y="102870"/>
                  </a:lnTo>
                  <a:lnTo>
                    <a:pt x="232054" y="98272"/>
                  </a:lnTo>
                  <a:lnTo>
                    <a:pt x="227736" y="91440"/>
                  </a:lnTo>
                  <a:lnTo>
                    <a:pt x="226136" y="83045"/>
                  </a:lnTo>
                  <a:lnTo>
                    <a:pt x="276631" y="83045"/>
                  </a:lnTo>
                  <a:close/>
                </a:path>
                <a:path w="958850" h="285750">
                  <a:moveTo>
                    <a:pt x="317182" y="74853"/>
                  </a:moveTo>
                  <a:lnTo>
                    <a:pt x="289153" y="74853"/>
                  </a:lnTo>
                  <a:lnTo>
                    <a:pt x="289153" y="84963"/>
                  </a:lnTo>
                  <a:lnTo>
                    <a:pt x="317182" y="84963"/>
                  </a:lnTo>
                  <a:lnTo>
                    <a:pt x="317182" y="74853"/>
                  </a:lnTo>
                  <a:close/>
                </a:path>
                <a:path w="958850" h="285750">
                  <a:moveTo>
                    <a:pt x="317271" y="264502"/>
                  </a:moveTo>
                  <a:lnTo>
                    <a:pt x="317004" y="264502"/>
                  </a:lnTo>
                  <a:lnTo>
                    <a:pt x="311670" y="271487"/>
                  </a:lnTo>
                  <a:lnTo>
                    <a:pt x="305231" y="275590"/>
                  </a:lnTo>
                  <a:lnTo>
                    <a:pt x="296062" y="275590"/>
                  </a:lnTo>
                  <a:lnTo>
                    <a:pt x="286931" y="273659"/>
                  </a:lnTo>
                  <a:lnTo>
                    <a:pt x="279946" y="268465"/>
                  </a:lnTo>
                  <a:lnTo>
                    <a:pt x="275475" y="260870"/>
                  </a:lnTo>
                  <a:lnTo>
                    <a:pt x="273900" y="251777"/>
                  </a:lnTo>
                  <a:lnTo>
                    <a:pt x="275577" y="242633"/>
                  </a:lnTo>
                  <a:lnTo>
                    <a:pt x="280276" y="235051"/>
                  </a:lnTo>
                  <a:lnTo>
                    <a:pt x="287451" y="229870"/>
                  </a:lnTo>
                  <a:lnTo>
                    <a:pt x="296608" y="227952"/>
                  </a:lnTo>
                  <a:lnTo>
                    <a:pt x="305231" y="227952"/>
                  </a:lnTo>
                  <a:lnTo>
                    <a:pt x="311531" y="232333"/>
                  </a:lnTo>
                  <a:lnTo>
                    <a:pt x="316585" y="238772"/>
                  </a:lnTo>
                  <a:lnTo>
                    <a:pt x="316865" y="238772"/>
                  </a:lnTo>
                  <a:lnTo>
                    <a:pt x="316865" y="227952"/>
                  </a:lnTo>
                  <a:lnTo>
                    <a:pt x="316865" y="224269"/>
                  </a:lnTo>
                  <a:lnTo>
                    <a:pt x="311111" y="220167"/>
                  </a:lnTo>
                  <a:lnTo>
                    <a:pt x="303999" y="217843"/>
                  </a:lnTo>
                  <a:lnTo>
                    <a:pt x="297027" y="217843"/>
                  </a:lnTo>
                  <a:lnTo>
                    <a:pt x="283692" y="220459"/>
                  </a:lnTo>
                  <a:lnTo>
                    <a:pt x="272770" y="227634"/>
                  </a:lnTo>
                  <a:lnTo>
                    <a:pt x="265404" y="238391"/>
                  </a:lnTo>
                  <a:lnTo>
                    <a:pt x="262699" y="251777"/>
                  </a:lnTo>
                  <a:lnTo>
                    <a:pt x="265303" y="265277"/>
                  </a:lnTo>
                  <a:lnTo>
                    <a:pt x="272503" y="276034"/>
                  </a:lnTo>
                  <a:lnTo>
                    <a:pt x="283337" y="283133"/>
                  </a:lnTo>
                  <a:lnTo>
                    <a:pt x="296887" y="285699"/>
                  </a:lnTo>
                  <a:lnTo>
                    <a:pt x="304546" y="285699"/>
                  </a:lnTo>
                  <a:lnTo>
                    <a:pt x="310984" y="283375"/>
                  </a:lnTo>
                  <a:lnTo>
                    <a:pt x="317271" y="279146"/>
                  </a:lnTo>
                  <a:lnTo>
                    <a:pt x="317271" y="275590"/>
                  </a:lnTo>
                  <a:lnTo>
                    <a:pt x="317271" y="264502"/>
                  </a:lnTo>
                  <a:close/>
                </a:path>
                <a:path w="958850" h="285750">
                  <a:moveTo>
                    <a:pt x="386054" y="219633"/>
                  </a:moveTo>
                  <a:lnTo>
                    <a:pt x="375119" y="219633"/>
                  </a:lnTo>
                  <a:lnTo>
                    <a:pt x="375119" y="266293"/>
                  </a:lnTo>
                  <a:lnTo>
                    <a:pt x="373888" y="275590"/>
                  </a:lnTo>
                  <a:lnTo>
                    <a:pt x="347319" y="275590"/>
                  </a:lnTo>
                  <a:lnTo>
                    <a:pt x="346087" y="266293"/>
                  </a:lnTo>
                  <a:lnTo>
                    <a:pt x="346087" y="219633"/>
                  </a:lnTo>
                  <a:lnTo>
                    <a:pt x="335165" y="219633"/>
                  </a:lnTo>
                  <a:lnTo>
                    <a:pt x="335165" y="256705"/>
                  </a:lnTo>
                  <a:lnTo>
                    <a:pt x="336461" y="268452"/>
                  </a:lnTo>
                  <a:lnTo>
                    <a:pt x="340741" y="277622"/>
                  </a:lnTo>
                  <a:lnTo>
                    <a:pt x="348602" y="283578"/>
                  </a:lnTo>
                  <a:lnTo>
                    <a:pt x="360603" y="285699"/>
                  </a:lnTo>
                  <a:lnTo>
                    <a:pt x="372605" y="283578"/>
                  </a:lnTo>
                  <a:lnTo>
                    <a:pt x="380453" y="277622"/>
                  </a:lnTo>
                  <a:lnTo>
                    <a:pt x="381406" y="275590"/>
                  </a:lnTo>
                  <a:lnTo>
                    <a:pt x="384746" y="268452"/>
                  </a:lnTo>
                  <a:lnTo>
                    <a:pt x="386054" y="256705"/>
                  </a:lnTo>
                  <a:lnTo>
                    <a:pt x="386054" y="219633"/>
                  </a:lnTo>
                  <a:close/>
                </a:path>
                <a:path w="958850" h="285750">
                  <a:moveTo>
                    <a:pt x="394233" y="0"/>
                  </a:moveTo>
                  <a:lnTo>
                    <a:pt x="383832" y="0"/>
                  </a:lnTo>
                  <a:lnTo>
                    <a:pt x="383832" y="80035"/>
                  </a:lnTo>
                  <a:lnTo>
                    <a:pt x="383755" y="80848"/>
                  </a:lnTo>
                  <a:lnTo>
                    <a:pt x="382473" y="89471"/>
                  </a:lnTo>
                  <a:lnTo>
                    <a:pt x="378396" y="97243"/>
                  </a:lnTo>
                  <a:lnTo>
                    <a:pt x="371665" y="102577"/>
                  </a:lnTo>
                  <a:lnTo>
                    <a:pt x="362369" y="104546"/>
                  </a:lnTo>
                  <a:lnTo>
                    <a:pt x="353288" y="102489"/>
                  </a:lnTo>
                  <a:lnTo>
                    <a:pt x="346684" y="97015"/>
                  </a:lnTo>
                  <a:lnTo>
                    <a:pt x="342646" y="89192"/>
                  </a:lnTo>
                  <a:lnTo>
                    <a:pt x="341287" y="80035"/>
                  </a:lnTo>
                  <a:lnTo>
                    <a:pt x="342760" y="71348"/>
                  </a:lnTo>
                  <a:lnTo>
                    <a:pt x="346976" y="63957"/>
                  </a:lnTo>
                  <a:lnTo>
                    <a:pt x="353580" y="58839"/>
                  </a:lnTo>
                  <a:lnTo>
                    <a:pt x="362229" y="56908"/>
                  </a:lnTo>
                  <a:lnTo>
                    <a:pt x="371322" y="58737"/>
                  </a:lnTo>
                  <a:lnTo>
                    <a:pt x="378117" y="63728"/>
                  </a:lnTo>
                  <a:lnTo>
                    <a:pt x="382371" y="71120"/>
                  </a:lnTo>
                  <a:lnTo>
                    <a:pt x="383832" y="80035"/>
                  </a:lnTo>
                  <a:lnTo>
                    <a:pt x="383832" y="0"/>
                  </a:lnTo>
                  <a:lnTo>
                    <a:pt x="383311" y="0"/>
                  </a:lnTo>
                  <a:lnTo>
                    <a:pt x="383311" y="57734"/>
                  </a:lnTo>
                  <a:lnTo>
                    <a:pt x="383032" y="57734"/>
                  </a:lnTo>
                  <a:lnTo>
                    <a:pt x="382397" y="56908"/>
                  </a:lnTo>
                  <a:lnTo>
                    <a:pt x="377837" y="50901"/>
                  </a:lnTo>
                  <a:lnTo>
                    <a:pt x="369620" y="46799"/>
                  </a:lnTo>
                  <a:lnTo>
                    <a:pt x="360997" y="46799"/>
                  </a:lnTo>
                  <a:lnTo>
                    <a:pt x="348018" y="49542"/>
                  </a:lnTo>
                  <a:lnTo>
                    <a:pt x="338302" y="56959"/>
                  </a:lnTo>
                  <a:lnTo>
                    <a:pt x="332193" y="67805"/>
                  </a:lnTo>
                  <a:lnTo>
                    <a:pt x="330085" y="80848"/>
                  </a:lnTo>
                  <a:lnTo>
                    <a:pt x="332232" y="93649"/>
                  </a:lnTo>
                  <a:lnTo>
                    <a:pt x="338378" y="104432"/>
                  </a:lnTo>
                  <a:lnTo>
                    <a:pt x="348081" y="111887"/>
                  </a:lnTo>
                  <a:lnTo>
                    <a:pt x="360857" y="114655"/>
                  </a:lnTo>
                  <a:lnTo>
                    <a:pt x="369620" y="114655"/>
                  </a:lnTo>
                  <a:lnTo>
                    <a:pt x="377698" y="110959"/>
                  </a:lnTo>
                  <a:lnTo>
                    <a:pt x="382612" y="104546"/>
                  </a:lnTo>
                  <a:lnTo>
                    <a:pt x="383032" y="104000"/>
                  </a:lnTo>
                  <a:lnTo>
                    <a:pt x="383311" y="104000"/>
                  </a:lnTo>
                  <a:lnTo>
                    <a:pt x="383311" y="112877"/>
                  </a:lnTo>
                  <a:lnTo>
                    <a:pt x="394233" y="112877"/>
                  </a:lnTo>
                  <a:lnTo>
                    <a:pt x="394233" y="104000"/>
                  </a:lnTo>
                  <a:lnTo>
                    <a:pt x="394233" y="57734"/>
                  </a:lnTo>
                  <a:lnTo>
                    <a:pt x="394233" y="0"/>
                  </a:lnTo>
                  <a:close/>
                </a:path>
                <a:path w="958850" h="285750">
                  <a:moveTo>
                    <a:pt x="418058" y="171056"/>
                  </a:moveTo>
                  <a:lnTo>
                    <a:pt x="407123" y="171056"/>
                  </a:lnTo>
                  <a:lnTo>
                    <a:pt x="407123" y="283933"/>
                  </a:lnTo>
                  <a:lnTo>
                    <a:pt x="418058" y="283933"/>
                  </a:lnTo>
                  <a:lnTo>
                    <a:pt x="418058" y="171056"/>
                  </a:lnTo>
                  <a:close/>
                </a:path>
                <a:path w="958850" h="285750">
                  <a:moveTo>
                    <a:pt x="463473" y="219633"/>
                  </a:moveTo>
                  <a:lnTo>
                    <a:pt x="451980" y="219633"/>
                  </a:lnTo>
                  <a:lnTo>
                    <a:pt x="451980" y="196507"/>
                  </a:lnTo>
                  <a:lnTo>
                    <a:pt x="441045" y="196507"/>
                  </a:lnTo>
                  <a:lnTo>
                    <a:pt x="441045" y="219633"/>
                  </a:lnTo>
                  <a:lnTo>
                    <a:pt x="434340" y="219633"/>
                  </a:lnTo>
                  <a:lnTo>
                    <a:pt x="434340" y="229730"/>
                  </a:lnTo>
                  <a:lnTo>
                    <a:pt x="441045" y="229730"/>
                  </a:lnTo>
                  <a:lnTo>
                    <a:pt x="441045" y="283921"/>
                  </a:lnTo>
                  <a:lnTo>
                    <a:pt x="451980" y="283921"/>
                  </a:lnTo>
                  <a:lnTo>
                    <a:pt x="451980" y="229730"/>
                  </a:lnTo>
                  <a:lnTo>
                    <a:pt x="463473" y="229730"/>
                  </a:lnTo>
                  <a:lnTo>
                    <a:pt x="463473" y="219633"/>
                  </a:lnTo>
                  <a:close/>
                </a:path>
                <a:path w="958850" h="285750">
                  <a:moveTo>
                    <a:pt x="478447" y="80860"/>
                  </a:moveTo>
                  <a:lnTo>
                    <a:pt x="475818" y="67576"/>
                  </a:lnTo>
                  <a:lnTo>
                    <a:pt x="468731" y="56908"/>
                  </a:lnTo>
                  <a:lnTo>
                    <a:pt x="468630" y="56756"/>
                  </a:lnTo>
                  <a:lnTo>
                    <a:pt x="467525" y="56007"/>
                  </a:lnTo>
                  <a:lnTo>
                    <a:pt x="467525" y="80721"/>
                  </a:lnTo>
                  <a:lnTo>
                    <a:pt x="465848" y="89992"/>
                  </a:lnTo>
                  <a:lnTo>
                    <a:pt x="461175" y="97574"/>
                  </a:lnTo>
                  <a:lnTo>
                    <a:pt x="453936" y="102679"/>
                  </a:lnTo>
                  <a:lnTo>
                    <a:pt x="444652" y="104546"/>
                  </a:lnTo>
                  <a:lnTo>
                    <a:pt x="435356" y="102679"/>
                  </a:lnTo>
                  <a:lnTo>
                    <a:pt x="428129" y="97574"/>
                  </a:lnTo>
                  <a:lnTo>
                    <a:pt x="423456" y="89992"/>
                  </a:lnTo>
                  <a:lnTo>
                    <a:pt x="421792" y="80721"/>
                  </a:lnTo>
                  <a:lnTo>
                    <a:pt x="423456" y="71526"/>
                  </a:lnTo>
                  <a:lnTo>
                    <a:pt x="428129" y="63944"/>
                  </a:lnTo>
                  <a:lnTo>
                    <a:pt x="435356" y="58801"/>
                  </a:lnTo>
                  <a:lnTo>
                    <a:pt x="444652" y="56908"/>
                  </a:lnTo>
                  <a:lnTo>
                    <a:pt x="453936" y="58801"/>
                  </a:lnTo>
                  <a:lnTo>
                    <a:pt x="461175" y="63944"/>
                  </a:lnTo>
                  <a:lnTo>
                    <a:pt x="465848" y="71526"/>
                  </a:lnTo>
                  <a:lnTo>
                    <a:pt x="467525" y="80721"/>
                  </a:lnTo>
                  <a:lnTo>
                    <a:pt x="467525" y="56007"/>
                  </a:lnTo>
                  <a:lnTo>
                    <a:pt x="457898" y="49466"/>
                  </a:lnTo>
                  <a:lnTo>
                    <a:pt x="444652" y="46799"/>
                  </a:lnTo>
                  <a:lnTo>
                    <a:pt x="431406" y="49466"/>
                  </a:lnTo>
                  <a:lnTo>
                    <a:pt x="420674" y="56756"/>
                  </a:lnTo>
                  <a:lnTo>
                    <a:pt x="413486" y="67576"/>
                  </a:lnTo>
                  <a:lnTo>
                    <a:pt x="410870" y="80860"/>
                  </a:lnTo>
                  <a:lnTo>
                    <a:pt x="413512" y="94119"/>
                  </a:lnTo>
                  <a:lnTo>
                    <a:pt x="420725" y="104851"/>
                  </a:lnTo>
                  <a:lnTo>
                    <a:pt x="431457" y="112039"/>
                  </a:lnTo>
                  <a:lnTo>
                    <a:pt x="444652" y="114655"/>
                  </a:lnTo>
                  <a:lnTo>
                    <a:pt x="457835" y="112039"/>
                  </a:lnTo>
                  <a:lnTo>
                    <a:pt x="468579" y="104851"/>
                  </a:lnTo>
                  <a:lnTo>
                    <a:pt x="468782" y="104546"/>
                  </a:lnTo>
                  <a:lnTo>
                    <a:pt x="475792" y="94119"/>
                  </a:lnTo>
                  <a:lnTo>
                    <a:pt x="478447" y="80860"/>
                  </a:lnTo>
                  <a:close/>
                </a:path>
                <a:path w="958850" h="285750">
                  <a:moveTo>
                    <a:pt x="526135" y="219633"/>
                  </a:moveTo>
                  <a:lnTo>
                    <a:pt x="515213" y="219633"/>
                  </a:lnTo>
                  <a:lnTo>
                    <a:pt x="515213" y="266293"/>
                  </a:lnTo>
                  <a:lnTo>
                    <a:pt x="513981" y="275590"/>
                  </a:lnTo>
                  <a:lnTo>
                    <a:pt x="487413" y="275590"/>
                  </a:lnTo>
                  <a:lnTo>
                    <a:pt x="486181" y="266293"/>
                  </a:lnTo>
                  <a:lnTo>
                    <a:pt x="486181" y="219633"/>
                  </a:lnTo>
                  <a:lnTo>
                    <a:pt x="475259" y="219633"/>
                  </a:lnTo>
                  <a:lnTo>
                    <a:pt x="475259" y="256705"/>
                  </a:lnTo>
                  <a:lnTo>
                    <a:pt x="476554" y="268452"/>
                  </a:lnTo>
                  <a:lnTo>
                    <a:pt x="480834" y="277622"/>
                  </a:lnTo>
                  <a:lnTo>
                    <a:pt x="488696" y="283578"/>
                  </a:lnTo>
                  <a:lnTo>
                    <a:pt x="500697" y="285699"/>
                  </a:lnTo>
                  <a:lnTo>
                    <a:pt x="512686" y="283578"/>
                  </a:lnTo>
                  <a:lnTo>
                    <a:pt x="520547" y="277622"/>
                  </a:lnTo>
                  <a:lnTo>
                    <a:pt x="521487" y="275590"/>
                  </a:lnTo>
                  <a:lnTo>
                    <a:pt x="524827" y="268452"/>
                  </a:lnTo>
                  <a:lnTo>
                    <a:pt x="526135" y="256705"/>
                  </a:lnTo>
                  <a:lnTo>
                    <a:pt x="526135" y="219633"/>
                  </a:lnTo>
                  <a:close/>
                </a:path>
                <a:path w="958850" h="285750">
                  <a:moveTo>
                    <a:pt x="579628" y="73736"/>
                  </a:moveTo>
                  <a:lnTo>
                    <a:pt x="578726" y="63817"/>
                  </a:lnTo>
                  <a:lnTo>
                    <a:pt x="576160" y="56908"/>
                  </a:lnTo>
                  <a:lnTo>
                    <a:pt x="575525" y="55194"/>
                  </a:lnTo>
                  <a:lnTo>
                    <a:pt x="569239" y="49110"/>
                  </a:lnTo>
                  <a:lnTo>
                    <a:pt x="559117" y="46799"/>
                  </a:lnTo>
                  <a:lnTo>
                    <a:pt x="551307" y="46799"/>
                  </a:lnTo>
                  <a:lnTo>
                    <a:pt x="543636" y="50355"/>
                  </a:lnTo>
                  <a:lnTo>
                    <a:pt x="539813" y="57454"/>
                  </a:lnTo>
                  <a:lnTo>
                    <a:pt x="539534" y="56908"/>
                  </a:lnTo>
                  <a:lnTo>
                    <a:pt x="538822" y="55537"/>
                  </a:lnTo>
                  <a:lnTo>
                    <a:pt x="536397" y="50761"/>
                  </a:lnTo>
                  <a:lnTo>
                    <a:pt x="529564" y="46799"/>
                  </a:lnTo>
                  <a:lnTo>
                    <a:pt x="515454" y="46799"/>
                  </a:lnTo>
                  <a:lnTo>
                    <a:pt x="509981" y="50215"/>
                  </a:lnTo>
                  <a:lnTo>
                    <a:pt x="506552" y="55537"/>
                  </a:lnTo>
                  <a:lnTo>
                    <a:pt x="506285" y="55537"/>
                  </a:lnTo>
                  <a:lnTo>
                    <a:pt x="506285" y="48577"/>
                  </a:lnTo>
                  <a:lnTo>
                    <a:pt x="495350" y="48577"/>
                  </a:lnTo>
                  <a:lnTo>
                    <a:pt x="495350" y="112877"/>
                  </a:lnTo>
                  <a:lnTo>
                    <a:pt x="506285" y="112877"/>
                  </a:lnTo>
                  <a:lnTo>
                    <a:pt x="506323" y="78803"/>
                  </a:lnTo>
                  <a:lnTo>
                    <a:pt x="506691" y="71983"/>
                  </a:lnTo>
                  <a:lnTo>
                    <a:pt x="508571" y="64630"/>
                  </a:lnTo>
                  <a:lnTo>
                    <a:pt x="512864" y="59093"/>
                  </a:lnTo>
                  <a:lnTo>
                    <a:pt x="520522" y="56908"/>
                  </a:lnTo>
                  <a:lnTo>
                    <a:pt x="531063" y="56908"/>
                  </a:lnTo>
                  <a:lnTo>
                    <a:pt x="531914" y="67170"/>
                  </a:lnTo>
                  <a:lnTo>
                    <a:pt x="532028" y="112877"/>
                  </a:lnTo>
                  <a:lnTo>
                    <a:pt x="542950" y="112877"/>
                  </a:lnTo>
                  <a:lnTo>
                    <a:pt x="542950" y="78803"/>
                  </a:lnTo>
                  <a:lnTo>
                    <a:pt x="543356" y="71285"/>
                  </a:lnTo>
                  <a:lnTo>
                    <a:pt x="545211" y="64223"/>
                  </a:lnTo>
                  <a:lnTo>
                    <a:pt x="549414" y="58966"/>
                  </a:lnTo>
                  <a:lnTo>
                    <a:pt x="554926" y="57454"/>
                  </a:lnTo>
                  <a:lnTo>
                    <a:pt x="556920" y="56908"/>
                  </a:lnTo>
                  <a:lnTo>
                    <a:pt x="568147" y="56908"/>
                  </a:lnTo>
                  <a:lnTo>
                    <a:pt x="568693" y="67170"/>
                  </a:lnTo>
                  <a:lnTo>
                    <a:pt x="568693" y="112877"/>
                  </a:lnTo>
                  <a:lnTo>
                    <a:pt x="579628" y="112877"/>
                  </a:lnTo>
                  <a:lnTo>
                    <a:pt x="579628" y="73736"/>
                  </a:lnTo>
                  <a:close/>
                </a:path>
                <a:path w="958850" h="285750">
                  <a:moveTo>
                    <a:pt x="582320" y="220853"/>
                  </a:moveTo>
                  <a:lnTo>
                    <a:pt x="579183" y="219075"/>
                  </a:lnTo>
                  <a:lnTo>
                    <a:pt x="576173" y="217843"/>
                  </a:lnTo>
                  <a:lnTo>
                    <a:pt x="565353" y="217843"/>
                  </a:lnTo>
                  <a:lnTo>
                    <a:pt x="562076" y="221538"/>
                  </a:lnTo>
                  <a:lnTo>
                    <a:pt x="558241" y="226593"/>
                  </a:lnTo>
                  <a:lnTo>
                    <a:pt x="557961" y="226593"/>
                  </a:lnTo>
                  <a:lnTo>
                    <a:pt x="557961" y="219633"/>
                  </a:lnTo>
                  <a:lnTo>
                    <a:pt x="547039" y="219633"/>
                  </a:lnTo>
                  <a:lnTo>
                    <a:pt x="547039" y="283921"/>
                  </a:lnTo>
                  <a:lnTo>
                    <a:pt x="557961" y="283921"/>
                  </a:lnTo>
                  <a:lnTo>
                    <a:pt x="557961" y="251764"/>
                  </a:lnTo>
                  <a:lnTo>
                    <a:pt x="558228" y="244525"/>
                  </a:lnTo>
                  <a:lnTo>
                    <a:pt x="559739" y="236740"/>
                  </a:lnTo>
                  <a:lnTo>
                    <a:pt x="563511" y="230505"/>
                  </a:lnTo>
                  <a:lnTo>
                    <a:pt x="570560" y="227952"/>
                  </a:lnTo>
                  <a:lnTo>
                    <a:pt x="573430" y="227952"/>
                  </a:lnTo>
                  <a:lnTo>
                    <a:pt x="574941" y="229323"/>
                  </a:lnTo>
                  <a:lnTo>
                    <a:pt x="577126" y="230835"/>
                  </a:lnTo>
                  <a:lnTo>
                    <a:pt x="578624" y="227952"/>
                  </a:lnTo>
                  <a:lnTo>
                    <a:pt x="579323" y="226593"/>
                  </a:lnTo>
                  <a:lnTo>
                    <a:pt x="582320" y="220853"/>
                  </a:lnTo>
                  <a:close/>
                </a:path>
                <a:path w="958850" h="285750">
                  <a:moveTo>
                    <a:pt x="613029" y="48577"/>
                  </a:moveTo>
                  <a:lnTo>
                    <a:pt x="602094" y="48577"/>
                  </a:lnTo>
                  <a:lnTo>
                    <a:pt x="602094" y="112877"/>
                  </a:lnTo>
                  <a:lnTo>
                    <a:pt x="613029" y="112877"/>
                  </a:lnTo>
                  <a:lnTo>
                    <a:pt x="613029" y="48577"/>
                  </a:lnTo>
                  <a:close/>
                </a:path>
                <a:path w="958850" h="285750">
                  <a:moveTo>
                    <a:pt x="615353" y="20116"/>
                  </a:moveTo>
                  <a:lnTo>
                    <a:pt x="611797" y="16560"/>
                  </a:lnTo>
                  <a:lnTo>
                    <a:pt x="603326" y="16560"/>
                  </a:lnTo>
                  <a:lnTo>
                    <a:pt x="599770" y="20116"/>
                  </a:lnTo>
                  <a:lnTo>
                    <a:pt x="599770" y="28727"/>
                  </a:lnTo>
                  <a:lnTo>
                    <a:pt x="603326" y="32143"/>
                  </a:lnTo>
                  <a:lnTo>
                    <a:pt x="611797" y="32143"/>
                  </a:lnTo>
                  <a:lnTo>
                    <a:pt x="615353" y="28727"/>
                  </a:lnTo>
                  <a:lnTo>
                    <a:pt x="615353" y="20116"/>
                  </a:lnTo>
                  <a:close/>
                </a:path>
                <a:path w="958850" h="285750">
                  <a:moveTo>
                    <a:pt x="649173" y="254088"/>
                  </a:moveTo>
                  <a:lnTo>
                    <a:pt x="648220" y="244805"/>
                  </a:lnTo>
                  <a:lnTo>
                    <a:pt x="647763" y="240347"/>
                  </a:lnTo>
                  <a:lnTo>
                    <a:pt x="642061" y="228790"/>
                  </a:lnTo>
                  <a:lnTo>
                    <a:pt x="641045" y="227952"/>
                  </a:lnTo>
                  <a:lnTo>
                    <a:pt x="637679" y="225221"/>
                  </a:lnTo>
                  <a:lnTo>
                    <a:pt x="637679" y="244805"/>
                  </a:lnTo>
                  <a:lnTo>
                    <a:pt x="599224" y="244805"/>
                  </a:lnTo>
                  <a:lnTo>
                    <a:pt x="601522" y="238252"/>
                  </a:lnTo>
                  <a:lnTo>
                    <a:pt x="605980" y="232892"/>
                  </a:lnTo>
                  <a:lnTo>
                    <a:pt x="611936" y="229285"/>
                  </a:lnTo>
                  <a:lnTo>
                    <a:pt x="618794" y="227952"/>
                  </a:lnTo>
                  <a:lnTo>
                    <a:pt x="628370" y="227952"/>
                  </a:lnTo>
                  <a:lnTo>
                    <a:pt x="636168" y="235496"/>
                  </a:lnTo>
                  <a:lnTo>
                    <a:pt x="637679" y="244805"/>
                  </a:lnTo>
                  <a:lnTo>
                    <a:pt x="637679" y="225221"/>
                  </a:lnTo>
                  <a:lnTo>
                    <a:pt x="632282" y="220814"/>
                  </a:lnTo>
                  <a:lnTo>
                    <a:pt x="618655" y="217843"/>
                  </a:lnTo>
                  <a:lnTo>
                    <a:pt x="605294" y="220599"/>
                  </a:lnTo>
                  <a:lnTo>
                    <a:pt x="595515" y="228092"/>
                  </a:lnTo>
                  <a:lnTo>
                    <a:pt x="589508" y="239141"/>
                  </a:lnTo>
                  <a:lnTo>
                    <a:pt x="587476" y="252590"/>
                  </a:lnTo>
                  <a:lnTo>
                    <a:pt x="589686" y="265569"/>
                  </a:lnTo>
                  <a:lnTo>
                    <a:pt x="596011" y="276085"/>
                  </a:lnTo>
                  <a:lnTo>
                    <a:pt x="605917" y="283133"/>
                  </a:lnTo>
                  <a:lnTo>
                    <a:pt x="618921" y="285699"/>
                  </a:lnTo>
                  <a:lnTo>
                    <a:pt x="628230" y="284505"/>
                  </a:lnTo>
                  <a:lnTo>
                    <a:pt x="636384" y="280987"/>
                  </a:lnTo>
                  <a:lnTo>
                    <a:pt x="642899" y="275590"/>
                  </a:lnTo>
                  <a:lnTo>
                    <a:pt x="643229" y="275323"/>
                  </a:lnTo>
                  <a:lnTo>
                    <a:pt x="648627" y="267652"/>
                  </a:lnTo>
                  <a:lnTo>
                    <a:pt x="639318" y="262305"/>
                  </a:lnTo>
                  <a:lnTo>
                    <a:pt x="635076" y="269976"/>
                  </a:lnTo>
                  <a:lnTo>
                    <a:pt x="629056" y="275590"/>
                  </a:lnTo>
                  <a:lnTo>
                    <a:pt x="619747" y="275590"/>
                  </a:lnTo>
                  <a:lnTo>
                    <a:pt x="611212" y="273913"/>
                  </a:lnTo>
                  <a:lnTo>
                    <a:pt x="604596" y="269316"/>
                  </a:lnTo>
                  <a:lnTo>
                    <a:pt x="600278" y="262483"/>
                  </a:lnTo>
                  <a:lnTo>
                    <a:pt x="598678" y="254088"/>
                  </a:lnTo>
                  <a:lnTo>
                    <a:pt x="649173" y="254088"/>
                  </a:lnTo>
                  <a:close/>
                </a:path>
                <a:path w="958850" h="285750">
                  <a:moveTo>
                    <a:pt x="681875" y="180759"/>
                  </a:moveTo>
                  <a:lnTo>
                    <a:pt x="670674" y="180759"/>
                  </a:lnTo>
                  <a:lnTo>
                    <a:pt x="670674" y="263004"/>
                  </a:lnTo>
                  <a:lnTo>
                    <a:pt x="681875" y="263004"/>
                  </a:lnTo>
                  <a:lnTo>
                    <a:pt x="681875" y="180759"/>
                  </a:lnTo>
                  <a:close/>
                </a:path>
                <a:path w="958850" h="285750">
                  <a:moveTo>
                    <a:pt x="683920" y="273812"/>
                  </a:moveTo>
                  <a:lnTo>
                    <a:pt x="680504" y="270395"/>
                  </a:lnTo>
                  <a:lnTo>
                    <a:pt x="672033" y="270395"/>
                  </a:lnTo>
                  <a:lnTo>
                    <a:pt x="668616" y="273812"/>
                  </a:lnTo>
                  <a:lnTo>
                    <a:pt x="668616" y="282143"/>
                  </a:lnTo>
                  <a:lnTo>
                    <a:pt x="672033" y="285699"/>
                  </a:lnTo>
                  <a:lnTo>
                    <a:pt x="680504" y="285699"/>
                  </a:lnTo>
                  <a:lnTo>
                    <a:pt x="683920" y="282143"/>
                  </a:lnTo>
                  <a:lnTo>
                    <a:pt x="683920" y="273812"/>
                  </a:lnTo>
                  <a:close/>
                </a:path>
                <a:path w="958850" h="285750">
                  <a:moveTo>
                    <a:pt x="687108" y="112877"/>
                  </a:moveTo>
                  <a:lnTo>
                    <a:pt x="687006" y="73545"/>
                  </a:lnTo>
                  <a:lnTo>
                    <a:pt x="686181" y="63995"/>
                  </a:lnTo>
                  <a:lnTo>
                    <a:pt x="683514" y="56908"/>
                  </a:lnTo>
                  <a:lnTo>
                    <a:pt x="683298" y="56362"/>
                  </a:lnTo>
                  <a:lnTo>
                    <a:pt x="682828" y="55105"/>
                  </a:lnTo>
                  <a:lnTo>
                    <a:pt x="676135" y="49047"/>
                  </a:lnTo>
                  <a:lnTo>
                    <a:pt x="665226" y="46799"/>
                  </a:lnTo>
                  <a:lnTo>
                    <a:pt x="657288" y="46799"/>
                  </a:lnTo>
                  <a:lnTo>
                    <a:pt x="651395" y="50215"/>
                  </a:lnTo>
                  <a:lnTo>
                    <a:pt x="646874" y="56362"/>
                  </a:lnTo>
                  <a:lnTo>
                    <a:pt x="646607" y="56362"/>
                  </a:lnTo>
                  <a:lnTo>
                    <a:pt x="646607" y="48577"/>
                  </a:lnTo>
                  <a:lnTo>
                    <a:pt x="635673" y="48577"/>
                  </a:lnTo>
                  <a:lnTo>
                    <a:pt x="635673" y="112877"/>
                  </a:lnTo>
                  <a:lnTo>
                    <a:pt x="646607" y="112877"/>
                  </a:lnTo>
                  <a:lnTo>
                    <a:pt x="646607" y="82359"/>
                  </a:lnTo>
                  <a:lnTo>
                    <a:pt x="646988" y="73545"/>
                  </a:lnTo>
                  <a:lnTo>
                    <a:pt x="648957" y="65328"/>
                  </a:lnTo>
                  <a:lnTo>
                    <a:pt x="653757" y="59270"/>
                  </a:lnTo>
                  <a:lnTo>
                    <a:pt x="662622" y="56908"/>
                  </a:lnTo>
                  <a:lnTo>
                    <a:pt x="675360" y="56908"/>
                  </a:lnTo>
                  <a:lnTo>
                    <a:pt x="676097" y="65328"/>
                  </a:lnTo>
                  <a:lnTo>
                    <a:pt x="676186" y="112877"/>
                  </a:lnTo>
                  <a:lnTo>
                    <a:pt x="687108" y="112877"/>
                  </a:lnTo>
                  <a:close/>
                </a:path>
                <a:path w="958850" h="285750">
                  <a:moveTo>
                    <a:pt x="768311" y="48577"/>
                  </a:moveTo>
                  <a:lnTo>
                    <a:pt x="757897" y="48577"/>
                  </a:lnTo>
                  <a:lnTo>
                    <a:pt x="757897" y="80035"/>
                  </a:lnTo>
                  <a:lnTo>
                    <a:pt x="757821" y="80860"/>
                  </a:lnTo>
                  <a:lnTo>
                    <a:pt x="756539" y="89471"/>
                  </a:lnTo>
                  <a:lnTo>
                    <a:pt x="752462" y="97243"/>
                  </a:lnTo>
                  <a:lnTo>
                    <a:pt x="745731" y="102577"/>
                  </a:lnTo>
                  <a:lnTo>
                    <a:pt x="736434" y="104546"/>
                  </a:lnTo>
                  <a:lnTo>
                    <a:pt x="727354" y="102489"/>
                  </a:lnTo>
                  <a:lnTo>
                    <a:pt x="720750" y="97015"/>
                  </a:lnTo>
                  <a:lnTo>
                    <a:pt x="716711" y="89192"/>
                  </a:lnTo>
                  <a:lnTo>
                    <a:pt x="715352" y="80035"/>
                  </a:lnTo>
                  <a:lnTo>
                    <a:pt x="716826" y="71348"/>
                  </a:lnTo>
                  <a:lnTo>
                    <a:pt x="721042" y="63957"/>
                  </a:lnTo>
                  <a:lnTo>
                    <a:pt x="727646" y="58839"/>
                  </a:lnTo>
                  <a:lnTo>
                    <a:pt x="736295" y="56908"/>
                  </a:lnTo>
                  <a:lnTo>
                    <a:pt x="745388" y="58737"/>
                  </a:lnTo>
                  <a:lnTo>
                    <a:pt x="752182" y="63728"/>
                  </a:lnTo>
                  <a:lnTo>
                    <a:pt x="756437" y="71120"/>
                  </a:lnTo>
                  <a:lnTo>
                    <a:pt x="757897" y="80035"/>
                  </a:lnTo>
                  <a:lnTo>
                    <a:pt x="757897" y="48577"/>
                  </a:lnTo>
                  <a:lnTo>
                    <a:pt x="757377" y="48577"/>
                  </a:lnTo>
                  <a:lnTo>
                    <a:pt x="757377" y="57734"/>
                  </a:lnTo>
                  <a:lnTo>
                    <a:pt x="757110" y="57734"/>
                  </a:lnTo>
                  <a:lnTo>
                    <a:pt x="756462" y="56908"/>
                  </a:lnTo>
                  <a:lnTo>
                    <a:pt x="751763" y="50901"/>
                  </a:lnTo>
                  <a:lnTo>
                    <a:pt x="743826" y="46799"/>
                  </a:lnTo>
                  <a:lnTo>
                    <a:pt x="735063" y="46799"/>
                  </a:lnTo>
                  <a:lnTo>
                    <a:pt x="722083" y="49542"/>
                  </a:lnTo>
                  <a:lnTo>
                    <a:pt x="712368" y="56959"/>
                  </a:lnTo>
                  <a:lnTo>
                    <a:pt x="706259" y="67805"/>
                  </a:lnTo>
                  <a:lnTo>
                    <a:pt x="704151" y="80860"/>
                  </a:lnTo>
                  <a:lnTo>
                    <a:pt x="706297" y="93649"/>
                  </a:lnTo>
                  <a:lnTo>
                    <a:pt x="712444" y="104432"/>
                  </a:lnTo>
                  <a:lnTo>
                    <a:pt x="722147" y="111887"/>
                  </a:lnTo>
                  <a:lnTo>
                    <a:pt x="734923" y="114655"/>
                  </a:lnTo>
                  <a:lnTo>
                    <a:pt x="743966" y="114655"/>
                  </a:lnTo>
                  <a:lnTo>
                    <a:pt x="751497" y="111099"/>
                  </a:lnTo>
                  <a:lnTo>
                    <a:pt x="756678" y="104546"/>
                  </a:lnTo>
                  <a:lnTo>
                    <a:pt x="757110" y="104000"/>
                  </a:lnTo>
                  <a:lnTo>
                    <a:pt x="757377" y="104000"/>
                  </a:lnTo>
                  <a:lnTo>
                    <a:pt x="757377" y="112877"/>
                  </a:lnTo>
                  <a:lnTo>
                    <a:pt x="768311" y="112877"/>
                  </a:lnTo>
                  <a:lnTo>
                    <a:pt x="768311" y="104000"/>
                  </a:lnTo>
                  <a:lnTo>
                    <a:pt x="768311" y="57734"/>
                  </a:lnTo>
                  <a:lnTo>
                    <a:pt x="768311" y="48577"/>
                  </a:lnTo>
                  <a:close/>
                </a:path>
                <a:path w="958850" h="285750">
                  <a:moveTo>
                    <a:pt x="813612" y="48577"/>
                  </a:moveTo>
                  <a:lnTo>
                    <a:pt x="802119" y="48577"/>
                  </a:lnTo>
                  <a:lnTo>
                    <a:pt x="802119" y="25450"/>
                  </a:lnTo>
                  <a:lnTo>
                    <a:pt x="791197" y="25450"/>
                  </a:lnTo>
                  <a:lnTo>
                    <a:pt x="791197" y="48577"/>
                  </a:lnTo>
                  <a:lnTo>
                    <a:pt x="784491" y="48577"/>
                  </a:lnTo>
                  <a:lnTo>
                    <a:pt x="784491" y="58686"/>
                  </a:lnTo>
                  <a:lnTo>
                    <a:pt x="791197" y="58686"/>
                  </a:lnTo>
                  <a:lnTo>
                    <a:pt x="791197" y="112877"/>
                  </a:lnTo>
                  <a:lnTo>
                    <a:pt x="802119" y="112877"/>
                  </a:lnTo>
                  <a:lnTo>
                    <a:pt x="802119" y="58686"/>
                  </a:lnTo>
                  <a:lnTo>
                    <a:pt x="813612" y="58686"/>
                  </a:lnTo>
                  <a:lnTo>
                    <a:pt x="813612" y="48577"/>
                  </a:lnTo>
                  <a:close/>
                </a:path>
                <a:path w="958850" h="285750">
                  <a:moveTo>
                    <a:pt x="882103" y="83045"/>
                  </a:moveTo>
                  <a:lnTo>
                    <a:pt x="881151" y="73761"/>
                  </a:lnTo>
                  <a:lnTo>
                    <a:pt x="880694" y="69303"/>
                  </a:lnTo>
                  <a:lnTo>
                    <a:pt x="874991" y="57746"/>
                  </a:lnTo>
                  <a:lnTo>
                    <a:pt x="873975" y="56908"/>
                  </a:lnTo>
                  <a:lnTo>
                    <a:pt x="870610" y="54178"/>
                  </a:lnTo>
                  <a:lnTo>
                    <a:pt x="870610" y="73761"/>
                  </a:lnTo>
                  <a:lnTo>
                    <a:pt x="832154" y="73761"/>
                  </a:lnTo>
                  <a:lnTo>
                    <a:pt x="834453" y="67195"/>
                  </a:lnTo>
                  <a:lnTo>
                    <a:pt x="838911" y="61849"/>
                  </a:lnTo>
                  <a:lnTo>
                    <a:pt x="844867" y="58242"/>
                  </a:lnTo>
                  <a:lnTo>
                    <a:pt x="851725" y="56908"/>
                  </a:lnTo>
                  <a:lnTo>
                    <a:pt x="861301" y="56908"/>
                  </a:lnTo>
                  <a:lnTo>
                    <a:pt x="869099" y="64439"/>
                  </a:lnTo>
                  <a:lnTo>
                    <a:pt x="870610" y="73761"/>
                  </a:lnTo>
                  <a:lnTo>
                    <a:pt x="870610" y="54178"/>
                  </a:lnTo>
                  <a:lnTo>
                    <a:pt x="865212" y="49771"/>
                  </a:lnTo>
                  <a:lnTo>
                    <a:pt x="851585" y="46799"/>
                  </a:lnTo>
                  <a:lnTo>
                    <a:pt x="838225" y="49555"/>
                  </a:lnTo>
                  <a:lnTo>
                    <a:pt x="828446" y="57048"/>
                  </a:lnTo>
                  <a:lnTo>
                    <a:pt x="822439" y="68097"/>
                  </a:lnTo>
                  <a:lnTo>
                    <a:pt x="820407" y="81546"/>
                  </a:lnTo>
                  <a:lnTo>
                    <a:pt x="822617" y="94526"/>
                  </a:lnTo>
                  <a:lnTo>
                    <a:pt x="828941" y="105041"/>
                  </a:lnTo>
                  <a:lnTo>
                    <a:pt x="838860" y="112090"/>
                  </a:lnTo>
                  <a:lnTo>
                    <a:pt x="851865" y="114655"/>
                  </a:lnTo>
                  <a:lnTo>
                    <a:pt x="861174" y="113461"/>
                  </a:lnTo>
                  <a:lnTo>
                    <a:pt x="869315" y="109943"/>
                  </a:lnTo>
                  <a:lnTo>
                    <a:pt x="875817" y="104546"/>
                  </a:lnTo>
                  <a:lnTo>
                    <a:pt x="876160" y="104267"/>
                  </a:lnTo>
                  <a:lnTo>
                    <a:pt x="881557" y="96596"/>
                  </a:lnTo>
                  <a:lnTo>
                    <a:pt x="872248" y="91262"/>
                  </a:lnTo>
                  <a:lnTo>
                    <a:pt x="868006" y="98933"/>
                  </a:lnTo>
                  <a:lnTo>
                    <a:pt x="861987" y="104546"/>
                  </a:lnTo>
                  <a:lnTo>
                    <a:pt x="852678" y="104546"/>
                  </a:lnTo>
                  <a:lnTo>
                    <a:pt x="844143" y="102870"/>
                  </a:lnTo>
                  <a:lnTo>
                    <a:pt x="837526" y="98272"/>
                  </a:lnTo>
                  <a:lnTo>
                    <a:pt x="833208" y="91440"/>
                  </a:lnTo>
                  <a:lnTo>
                    <a:pt x="831608" y="83045"/>
                  </a:lnTo>
                  <a:lnTo>
                    <a:pt x="882103" y="83045"/>
                  </a:lnTo>
                  <a:close/>
                </a:path>
                <a:path w="958850" h="285750">
                  <a:moveTo>
                    <a:pt x="958659" y="0"/>
                  </a:moveTo>
                  <a:lnTo>
                    <a:pt x="948258" y="0"/>
                  </a:lnTo>
                  <a:lnTo>
                    <a:pt x="948258" y="80035"/>
                  </a:lnTo>
                  <a:lnTo>
                    <a:pt x="948182" y="80848"/>
                  </a:lnTo>
                  <a:lnTo>
                    <a:pt x="946899" y="89471"/>
                  </a:lnTo>
                  <a:lnTo>
                    <a:pt x="942822" y="97243"/>
                  </a:lnTo>
                  <a:lnTo>
                    <a:pt x="936091" y="102577"/>
                  </a:lnTo>
                  <a:lnTo>
                    <a:pt x="926782" y="104546"/>
                  </a:lnTo>
                  <a:lnTo>
                    <a:pt x="917702" y="102489"/>
                  </a:lnTo>
                  <a:lnTo>
                    <a:pt x="911098" y="97015"/>
                  </a:lnTo>
                  <a:lnTo>
                    <a:pt x="907059" y="89192"/>
                  </a:lnTo>
                  <a:lnTo>
                    <a:pt x="905700" y="80035"/>
                  </a:lnTo>
                  <a:lnTo>
                    <a:pt x="907173" y="71348"/>
                  </a:lnTo>
                  <a:lnTo>
                    <a:pt x="911390" y="63957"/>
                  </a:lnTo>
                  <a:lnTo>
                    <a:pt x="918006" y="58839"/>
                  </a:lnTo>
                  <a:lnTo>
                    <a:pt x="926655" y="56908"/>
                  </a:lnTo>
                  <a:lnTo>
                    <a:pt x="935748" y="58737"/>
                  </a:lnTo>
                  <a:lnTo>
                    <a:pt x="942543" y="63728"/>
                  </a:lnTo>
                  <a:lnTo>
                    <a:pt x="946797" y="71120"/>
                  </a:lnTo>
                  <a:lnTo>
                    <a:pt x="948258" y="80035"/>
                  </a:lnTo>
                  <a:lnTo>
                    <a:pt x="948258" y="0"/>
                  </a:lnTo>
                  <a:lnTo>
                    <a:pt x="947737" y="0"/>
                  </a:lnTo>
                  <a:lnTo>
                    <a:pt x="947737" y="57734"/>
                  </a:lnTo>
                  <a:lnTo>
                    <a:pt x="947458" y="57734"/>
                  </a:lnTo>
                  <a:lnTo>
                    <a:pt x="946823" y="56908"/>
                  </a:lnTo>
                  <a:lnTo>
                    <a:pt x="942251" y="50901"/>
                  </a:lnTo>
                  <a:lnTo>
                    <a:pt x="934046" y="46799"/>
                  </a:lnTo>
                  <a:lnTo>
                    <a:pt x="925423" y="46799"/>
                  </a:lnTo>
                  <a:lnTo>
                    <a:pt x="912444" y="49542"/>
                  </a:lnTo>
                  <a:lnTo>
                    <a:pt x="902716" y="56959"/>
                  </a:lnTo>
                  <a:lnTo>
                    <a:pt x="896607" y="67805"/>
                  </a:lnTo>
                  <a:lnTo>
                    <a:pt x="894499" y="80848"/>
                  </a:lnTo>
                  <a:lnTo>
                    <a:pt x="896645" y="93649"/>
                  </a:lnTo>
                  <a:lnTo>
                    <a:pt x="902804" y="104432"/>
                  </a:lnTo>
                  <a:lnTo>
                    <a:pt x="912495" y="111887"/>
                  </a:lnTo>
                  <a:lnTo>
                    <a:pt x="925283" y="114655"/>
                  </a:lnTo>
                  <a:lnTo>
                    <a:pt x="934046" y="114655"/>
                  </a:lnTo>
                  <a:lnTo>
                    <a:pt x="942124" y="110959"/>
                  </a:lnTo>
                  <a:lnTo>
                    <a:pt x="947039" y="104546"/>
                  </a:lnTo>
                  <a:lnTo>
                    <a:pt x="947458" y="104000"/>
                  </a:lnTo>
                  <a:lnTo>
                    <a:pt x="947737" y="104000"/>
                  </a:lnTo>
                  <a:lnTo>
                    <a:pt x="947737" y="112877"/>
                  </a:lnTo>
                  <a:lnTo>
                    <a:pt x="958659" y="112877"/>
                  </a:lnTo>
                  <a:lnTo>
                    <a:pt x="958659" y="104000"/>
                  </a:lnTo>
                  <a:lnTo>
                    <a:pt x="958659" y="57734"/>
                  </a:lnTo>
                  <a:lnTo>
                    <a:pt x="958659" y="0"/>
                  </a:lnTo>
                  <a:close/>
                </a:path>
              </a:pathLst>
            </a:custGeom>
            <a:solidFill>
              <a:srgbClr val="4A4B4C"/>
            </a:solidFill>
          </p:spPr>
          <p:txBody>
            <a:bodyPr wrap="square" lIns="0" tIns="0" rIns="0" bIns="0" rtlCol="0"/>
            <a:lstStyle/>
            <a:p>
              <a:endParaRPr/>
            </a:p>
          </p:txBody>
        </p:sp>
        <p:sp>
          <p:nvSpPr>
            <p:cNvPr id="6" name="object 6"/>
            <p:cNvSpPr/>
            <p:nvPr/>
          </p:nvSpPr>
          <p:spPr>
            <a:xfrm>
              <a:off x="1419986" y="3747731"/>
              <a:ext cx="792645" cy="289267"/>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1364576" y="3411918"/>
              <a:ext cx="4853305" cy="963930"/>
            </a:xfrm>
            <a:custGeom>
              <a:avLst/>
              <a:gdLst/>
              <a:ahLst/>
              <a:cxnLst/>
              <a:rect l="l" t="t" r="r" b="b"/>
              <a:pathLst>
                <a:path w="4853305" h="963929">
                  <a:moveTo>
                    <a:pt x="58686" y="3429"/>
                  </a:moveTo>
                  <a:lnTo>
                    <a:pt x="0" y="3429"/>
                  </a:lnTo>
                  <a:lnTo>
                    <a:pt x="0" y="106578"/>
                  </a:lnTo>
                  <a:lnTo>
                    <a:pt x="58686" y="106578"/>
                  </a:lnTo>
                  <a:lnTo>
                    <a:pt x="58686" y="83883"/>
                  </a:lnTo>
                  <a:lnTo>
                    <a:pt x="26809" y="83883"/>
                  </a:lnTo>
                  <a:lnTo>
                    <a:pt x="26809" y="66078"/>
                  </a:lnTo>
                  <a:lnTo>
                    <a:pt x="57048" y="66078"/>
                  </a:lnTo>
                  <a:lnTo>
                    <a:pt x="57048" y="43383"/>
                  </a:lnTo>
                  <a:lnTo>
                    <a:pt x="26809" y="43383"/>
                  </a:lnTo>
                  <a:lnTo>
                    <a:pt x="26809" y="26123"/>
                  </a:lnTo>
                  <a:lnTo>
                    <a:pt x="58686" y="26123"/>
                  </a:lnTo>
                  <a:lnTo>
                    <a:pt x="58686" y="3429"/>
                  </a:lnTo>
                  <a:close/>
                </a:path>
                <a:path w="4853305" h="963929">
                  <a:moveTo>
                    <a:pt x="175412" y="3429"/>
                  </a:moveTo>
                  <a:lnTo>
                    <a:pt x="146265" y="3429"/>
                  </a:lnTo>
                  <a:lnTo>
                    <a:pt x="121234" y="66090"/>
                  </a:lnTo>
                  <a:lnTo>
                    <a:pt x="96329" y="3429"/>
                  </a:lnTo>
                  <a:lnTo>
                    <a:pt x="67183" y="3429"/>
                  </a:lnTo>
                  <a:lnTo>
                    <a:pt x="110553" y="106578"/>
                  </a:lnTo>
                  <a:lnTo>
                    <a:pt x="131356" y="106578"/>
                  </a:lnTo>
                  <a:lnTo>
                    <a:pt x="148640" y="66090"/>
                  </a:lnTo>
                  <a:lnTo>
                    <a:pt x="175412" y="3429"/>
                  </a:lnTo>
                  <a:close/>
                </a:path>
                <a:path w="4853305" h="963929">
                  <a:moveTo>
                    <a:pt x="202450" y="176936"/>
                  </a:moveTo>
                  <a:lnTo>
                    <a:pt x="194513" y="173659"/>
                  </a:lnTo>
                  <a:lnTo>
                    <a:pt x="186575" y="171742"/>
                  </a:lnTo>
                  <a:lnTo>
                    <a:pt x="177952" y="171742"/>
                  </a:lnTo>
                  <a:lnTo>
                    <a:pt x="138696" y="188417"/>
                  </a:lnTo>
                  <a:lnTo>
                    <a:pt x="123507" y="226187"/>
                  </a:lnTo>
                  <a:lnTo>
                    <a:pt x="124498" y="237312"/>
                  </a:lnTo>
                  <a:lnTo>
                    <a:pt x="148577" y="271665"/>
                  </a:lnTo>
                  <a:lnTo>
                    <a:pt x="178777" y="280377"/>
                  </a:lnTo>
                  <a:lnTo>
                    <a:pt x="187121" y="280377"/>
                  </a:lnTo>
                  <a:lnTo>
                    <a:pt x="193560" y="278320"/>
                  </a:lnTo>
                  <a:lnTo>
                    <a:pt x="202450" y="275590"/>
                  </a:lnTo>
                  <a:lnTo>
                    <a:pt x="202450" y="254393"/>
                  </a:lnTo>
                  <a:lnTo>
                    <a:pt x="202450" y="243433"/>
                  </a:lnTo>
                  <a:lnTo>
                    <a:pt x="197700" y="247992"/>
                  </a:lnTo>
                  <a:lnTo>
                    <a:pt x="192062" y="251434"/>
                  </a:lnTo>
                  <a:lnTo>
                    <a:pt x="185839" y="253631"/>
                  </a:lnTo>
                  <a:lnTo>
                    <a:pt x="179324" y="254393"/>
                  </a:lnTo>
                  <a:lnTo>
                    <a:pt x="167919" y="252310"/>
                  </a:lnTo>
                  <a:lnTo>
                    <a:pt x="159105" y="246481"/>
                  </a:lnTo>
                  <a:lnTo>
                    <a:pt x="153416" y="237591"/>
                  </a:lnTo>
                  <a:lnTo>
                    <a:pt x="151409" y="226326"/>
                  </a:lnTo>
                  <a:lnTo>
                    <a:pt x="153390" y="215112"/>
                  </a:lnTo>
                  <a:lnTo>
                    <a:pt x="159004" y="206032"/>
                  </a:lnTo>
                  <a:lnTo>
                    <a:pt x="167690" y="199948"/>
                  </a:lnTo>
                  <a:lnTo>
                    <a:pt x="178917" y="197726"/>
                  </a:lnTo>
                  <a:lnTo>
                    <a:pt x="185686" y="198462"/>
                  </a:lnTo>
                  <a:lnTo>
                    <a:pt x="192062" y="200634"/>
                  </a:lnTo>
                  <a:lnTo>
                    <a:pt x="197751" y="204190"/>
                  </a:lnTo>
                  <a:lnTo>
                    <a:pt x="202450" y="209080"/>
                  </a:lnTo>
                  <a:lnTo>
                    <a:pt x="202450" y="197726"/>
                  </a:lnTo>
                  <a:lnTo>
                    <a:pt x="202450" y="176936"/>
                  </a:lnTo>
                  <a:close/>
                </a:path>
                <a:path w="4853305" h="963929">
                  <a:moveTo>
                    <a:pt x="243205" y="3429"/>
                  </a:moveTo>
                  <a:lnTo>
                    <a:pt x="184518" y="3429"/>
                  </a:lnTo>
                  <a:lnTo>
                    <a:pt x="184518" y="106578"/>
                  </a:lnTo>
                  <a:lnTo>
                    <a:pt x="243205" y="106578"/>
                  </a:lnTo>
                  <a:lnTo>
                    <a:pt x="243205" y="83883"/>
                  </a:lnTo>
                  <a:lnTo>
                    <a:pt x="211328" y="83883"/>
                  </a:lnTo>
                  <a:lnTo>
                    <a:pt x="211328" y="66078"/>
                  </a:lnTo>
                  <a:lnTo>
                    <a:pt x="241566" y="66078"/>
                  </a:lnTo>
                  <a:lnTo>
                    <a:pt x="241566" y="43383"/>
                  </a:lnTo>
                  <a:lnTo>
                    <a:pt x="211328" y="43383"/>
                  </a:lnTo>
                  <a:lnTo>
                    <a:pt x="211328" y="26123"/>
                  </a:lnTo>
                  <a:lnTo>
                    <a:pt x="243205" y="26123"/>
                  </a:lnTo>
                  <a:lnTo>
                    <a:pt x="243205" y="3429"/>
                  </a:lnTo>
                  <a:close/>
                </a:path>
                <a:path w="4853305" h="963929">
                  <a:moveTo>
                    <a:pt x="329209" y="224142"/>
                  </a:moveTo>
                  <a:lnTo>
                    <a:pt x="324472" y="202692"/>
                  </a:lnTo>
                  <a:lnTo>
                    <a:pt x="320217" y="197040"/>
                  </a:lnTo>
                  <a:lnTo>
                    <a:pt x="311823" y="185902"/>
                  </a:lnTo>
                  <a:lnTo>
                    <a:pt x="301320" y="179603"/>
                  </a:lnTo>
                  <a:lnTo>
                    <a:pt x="301320" y="224282"/>
                  </a:lnTo>
                  <a:lnTo>
                    <a:pt x="299008" y="236601"/>
                  </a:lnTo>
                  <a:lnTo>
                    <a:pt x="292735" y="246354"/>
                  </a:lnTo>
                  <a:lnTo>
                    <a:pt x="283464" y="252780"/>
                  </a:lnTo>
                  <a:lnTo>
                    <a:pt x="272161" y="255079"/>
                  </a:lnTo>
                  <a:lnTo>
                    <a:pt x="260845" y="252780"/>
                  </a:lnTo>
                  <a:lnTo>
                    <a:pt x="251574" y="246354"/>
                  </a:lnTo>
                  <a:lnTo>
                    <a:pt x="245300" y="236601"/>
                  </a:lnTo>
                  <a:lnTo>
                    <a:pt x="243001" y="224282"/>
                  </a:lnTo>
                  <a:lnTo>
                    <a:pt x="245300" y="214020"/>
                  </a:lnTo>
                  <a:lnTo>
                    <a:pt x="251574" y="205333"/>
                  </a:lnTo>
                  <a:lnTo>
                    <a:pt x="260845" y="199301"/>
                  </a:lnTo>
                  <a:lnTo>
                    <a:pt x="272161" y="197040"/>
                  </a:lnTo>
                  <a:lnTo>
                    <a:pt x="283464" y="199301"/>
                  </a:lnTo>
                  <a:lnTo>
                    <a:pt x="292735" y="205333"/>
                  </a:lnTo>
                  <a:lnTo>
                    <a:pt x="299008" y="214020"/>
                  </a:lnTo>
                  <a:lnTo>
                    <a:pt x="301320" y="224282"/>
                  </a:lnTo>
                  <a:lnTo>
                    <a:pt x="301320" y="179603"/>
                  </a:lnTo>
                  <a:lnTo>
                    <a:pt x="293598" y="174967"/>
                  </a:lnTo>
                  <a:lnTo>
                    <a:pt x="272161" y="171056"/>
                  </a:lnTo>
                  <a:lnTo>
                    <a:pt x="250710" y="174967"/>
                  </a:lnTo>
                  <a:lnTo>
                    <a:pt x="232486" y="185902"/>
                  </a:lnTo>
                  <a:lnTo>
                    <a:pt x="219837" y="202692"/>
                  </a:lnTo>
                  <a:lnTo>
                    <a:pt x="215112" y="224142"/>
                  </a:lnTo>
                  <a:lnTo>
                    <a:pt x="219367" y="247129"/>
                  </a:lnTo>
                  <a:lnTo>
                    <a:pt x="231216" y="265125"/>
                  </a:lnTo>
                  <a:lnTo>
                    <a:pt x="249262" y="276860"/>
                  </a:lnTo>
                  <a:lnTo>
                    <a:pt x="272161" y="281051"/>
                  </a:lnTo>
                  <a:lnTo>
                    <a:pt x="295046" y="276860"/>
                  </a:lnTo>
                  <a:lnTo>
                    <a:pt x="313105" y="265125"/>
                  </a:lnTo>
                  <a:lnTo>
                    <a:pt x="319709" y="255079"/>
                  </a:lnTo>
                  <a:lnTo>
                    <a:pt x="324942" y="247129"/>
                  </a:lnTo>
                  <a:lnTo>
                    <a:pt x="329209" y="224142"/>
                  </a:lnTo>
                  <a:close/>
                </a:path>
                <a:path w="4853305" h="963929">
                  <a:moveTo>
                    <a:pt x="348259" y="106578"/>
                  </a:moveTo>
                  <a:lnTo>
                    <a:pt x="317830" y="66903"/>
                  </a:lnTo>
                  <a:lnTo>
                    <a:pt x="315836" y="64300"/>
                  </a:lnTo>
                  <a:lnTo>
                    <a:pt x="325539" y="60655"/>
                  </a:lnTo>
                  <a:lnTo>
                    <a:pt x="332600" y="54089"/>
                  </a:lnTo>
                  <a:lnTo>
                    <a:pt x="334797" y="49657"/>
                  </a:lnTo>
                  <a:lnTo>
                    <a:pt x="336931" y="45351"/>
                  </a:lnTo>
                  <a:lnTo>
                    <a:pt x="338404" y="35153"/>
                  </a:lnTo>
                  <a:lnTo>
                    <a:pt x="336245" y="23939"/>
                  </a:lnTo>
                  <a:lnTo>
                    <a:pt x="335661" y="20916"/>
                  </a:lnTo>
                  <a:lnTo>
                    <a:pt x="328117" y="11036"/>
                  </a:lnTo>
                  <a:lnTo>
                    <a:pt x="316763" y="5295"/>
                  </a:lnTo>
                  <a:lnTo>
                    <a:pt x="310502" y="4483"/>
                  </a:lnTo>
                  <a:lnTo>
                    <a:pt x="310502" y="25577"/>
                  </a:lnTo>
                  <a:lnTo>
                    <a:pt x="310502" y="48018"/>
                  </a:lnTo>
                  <a:lnTo>
                    <a:pt x="300647" y="49657"/>
                  </a:lnTo>
                  <a:lnTo>
                    <a:pt x="289280" y="49657"/>
                  </a:lnTo>
                  <a:lnTo>
                    <a:pt x="289280" y="23939"/>
                  </a:lnTo>
                  <a:lnTo>
                    <a:pt x="300647" y="23939"/>
                  </a:lnTo>
                  <a:lnTo>
                    <a:pt x="310502" y="25577"/>
                  </a:lnTo>
                  <a:lnTo>
                    <a:pt x="310502" y="4483"/>
                  </a:lnTo>
                  <a:lnTo>
                    <a:pt x="302564" y="3429"/>
                  </a:lnTo>
                  <a:lnTo>
                    <a:pt x="262470" y="3429"/>
                  </a:lnTo>
                  <a:lnTo>
                    <a:pt x="262470" y="106578"/>
                  </a:lnTo>
                  <a:lnTo>
                    <a:pt x="289280" y="106578"/>
                  </a:lnTo>
                  <a:lnTo>
                    <a:pt x="289280" y="66903"/>
                  </a:lnTo>
                  <a:lnTo>
                    <a:pt x="289560" y="66903"/>
                  </a:lnTo>
                  <a:lnTo>
                    <a:pt x="314883" y="106578"/>
                  </a:lnTo>
                  <a:lnTo>
                    <a:pt x="348259" y="106578"/>
                  </a:lnTo>
                  <a:close/>
                </a:path>
                <a:path w="4853305" h="963929">
                  <a:moveTo>
                    <a:pt x="436905" y="174472"/>
                  </a:moveTo>
                  <a:lnTo>
                    <a:pt x="407758" y="174472"/>
                  </a:lnTo>
                  <a:lnTo>
                    <a:pt x="382727" y="237134"/>
                  </a:lnTo>
                  <a:lnTo>
                    <a:pt x="357822" y="174472"/>
                  </a:lnTo>
                  <a:lnTo>
                    <a:pt x="328688" y="174472"/>
                  </a:lnTo>
                  <a:lnTo>
                    <a:pt x="372059" y="277634"/>
                  </a:lnTo>
                  <a:lnTo>
                    <a:pt x="392849" y="277634"/>
                  </a:lnTo>
                  <a:lnTo>
                    <a:pt x="410133" y="237134"/>
                  </a:lnTo>
                  <a:lnTo>
                    <a:pt x="436905" y="174472"/>
                  </a:lnTo>
                  <a:close/>
                </a:path>
                <a:path w="4853305" h="963929">
                  <a:moveTo>
                    <a:pt x="444093" y="3429"/>
                  </a:moveTo>
                  <a:lnTo>
                    <a:pt x="411937" y="3429"/>
                  </a:lnTo>
                  <a:lnTo>
                    <a:pt x="392658" y="31470"/>
                  </a:lnTo>
                  <a:lnTo>
                    <a:pt x="373367" y="3429"/>
                  </a:lnTo>
                  <a:lnTo>
                    <a:pt x="341210" y="3429"/>
                  </a:lnTo>
                  <a:lnTo>
                    <a:pt x="379247" y="57061"/>
                  </a:lnTo>
                  <a:lnTo>
                    <a:pt x="379247" y="106578"/>
                  </a:lnTo>
                  <a:lnTo>
                    <a:pt x="406057" y="106578"/>
                  </a:lnTo>
                  <a:lnTo>
                    <a:pt x="406057" y="57061"/>
                  </a:lnTo>
                  <a:lnTo>
                    <a:pt x="424205" y="31470"/>
                  </a:lnTo>
                  <a:lnTo>
                    <a:pt x="444093" y="3429"/>
                  </a:lnTo>
                  <a:close/>
                </a:path>
                <a:path w="4853305" h="963929">
                  <a:moveTo>
                    <a:pt x="504710" y="174472"/>
                  </a:moveTo>
                  <a:lnTo>
                    <a:pt x="446024" y="174472"/>
                  </a:lnTo>
                  <a:lnTo>
                    <a:pt x="446024" y="277634"/>
                  </a:lnTo>
                  <a:lnTo>
                    <a:pt x="504710" y="277634"/>
                  </a:lnTo>
                  <a:lnTo>
                    <a:pt x="504710" y="254939"/>
                  </a:lnTo>
                  <a:lnTo>
                    <a:pt x="472821" y="254939"/>
                  </a:lnTo>
                  <a:lnTo>
                    <a:pt x="472821" y="237134"/>
                  </a:lnTo>
                  <a:lnTo>
                    <a:pt x="503059" y="237134"/>
                  </a:lnTo>
                  <a:lnTo>
                    <a:pt x="503059" y="214439"/>
                  </a:lnTo>
                  <a:lnTo>
                    <a:pt x="472821" y="214439"/>
                  </a:lnTo>
                  <a:lnTo>
                    <a:pt x="472821" y="197180"/>
                  </a:lnTo>
                  <a:lnTo>
                    <a:pt x="504710" y="197180"/>
                  </a:lnTo>
                  <a:lnTo>
                    <a:pt x="504710" y="174472"/>
                  </a:lnTo>
                  <a:close/>
                </a:path>
                <a:path w="4853305" h="963929">
                  <a:moveTo>
                    <a:pt x="519684" y="3429"/>
                  </a:moveTo>
                  <a:lnTo>
                    <a:pt x="448551" y="3429"/>
                  </a:lnTo>
                  <a:lnTo>
                    <a:pt x="448551" y="26123"/>
                  </a:lnTo>
                  <a:lnTo>
                    <a:pt x="470712" y="26123"/>
                  </a:lnTo>
                  <a:lnTo>
                    <a:pt x="470712" y="106578"/>
                  </a:lnTo>
                  <a:lnTo>
                    <a:pt x="497522" y="106578"/>
                  </a:lnTo>
                  <a:lnTo>
                    <a:pt x="497522" y="26123"/>
                  </a:lnTo>
                  <a:lnTo>
                    <a:pt x="519684" y="26123"/>
                  </a:lnTo>
                  <a:lnTo>
                    <a:pt x="519684" y="3429"/>
                  </a:lnTo>
                  <a:close/>
                </a:path>
                <a:path w="4853305" h="963929">
                  <a:moveTo>
                    <a:pt x="609752" y="277634"/>
                  </a:moveTo>
                  <a:lnTo>
                    <a:pt x="579323" y="237947"/>
                  </a:lnTo>
                  <a:lnTo>
                    <a:pt x="577342" y="235356"/>
                  </a:lnTo>
                  <a:lnTo>
                    <a:pt x="587032" y="231711"/>
                  </a:lnTo>
                  <a:lnTo>
                    <a:pt x="594106" y="225145"/>
                  </a:lnTo>
                  <a:lnTo>
                    <a:pt x="596290" y="220713"/>
                  </a:lnTo>
                  <a:lnTo>
                    <a:pt x="598424" y="216408"/>
                  </a:lnTo>
                  <a:lnTo>
                    <a:pt x="599897" y="206209"/>
                  </a:lnTo>
                  <a:lnTo>
                    <a:pt x="572008" y="175526"/>
                  </a:lnTo>
                  <a:lnTo>
                    <a:pt x="572008" y="196621"/>
                  </a:lnTo>
                  <a:lnTo>
                    <a:pt x="572008" y="219075"/>
                  </a:lnTo>
                  <a:lnTo>
                    <a:pt x="562140" y="220713"/>
                  </a:lnTo>
                  <a:lnTo>
                    <a:pt x="550773" y="220713"/>
                  </a:lnTo>
                  <a:lnTo>
                    <a:pt x="550773" y="194983"/>
                  </a:lnTo>
                  <a:lnTo>
                    <a:pt x="562140" y="194983"/>
                  </a:lnTo>
                  <a:lnTo>
                    <a:pt x="572008" y="196621"/>
                  </a:lnTo>
                  <a:lnTo>
                    <a:pt x="572008" y="175526"/>
                  </a:lnTo>
                  <a:lnTo>
                    <a:pt x="564057" y="174472"/>
                  </a:lnTo>
                  <a:lnTo>
                    <a:pt x="523976" y="174472"/>
                  </a:lnTo>
                  <a:lnTo>
                    <a:pt x="523976" y="277634"/>
                  </a:lnTo>
                  <a:lnTo>
                    <a:pt x="550773" y="277634"/>
                  </a:lnTo>
                  <a:lnTo>
                    <a:pt x="550773" y="237947"/>
                  </a:lnTo>
                  <a:lnTo>
                    <a:pt x="551053" y="237947"/>
                  </a:lnTo>
                  <a:lnTo>
                    <a:pt x="576376" y="277634"/>
                  </a:lnTo>
                  <a:lnTo>
                    <a:pt x="609752" y="277634"/>
                  </a:lnTo>
                  <a:close/>
                </a:path>
                <a:path w="4853305" h="963929">
                  <a:moveTo>
                    <a:pt x="623062" y="3429"/>
                  </a:moveTo>
                  <a:lnTo>
                    <a:pt x="596265" y="3429"/>
                  </a:lnTo>
                  <a:lnTo>
                    <a:pt x="596265" y="43243"/>
                  </a:lnTo>
                  <a:lnTo>
                    <a:pt x="557517" y="43243"/>
                  </a:lnTo>
                  <a:lnTo>
                    <a:pt x="557517" y="3429"/>
                  </a:lnTo>
                  <a:lnTo>
                    <a:pt x="530720" y="3429"/>
                  </a:lnTo>
                  <a:lnTo>
                    <a:pt x="530720" y="106578"/>
                  </a:lnTo>
                  <a:lnTo>
                    <a:pt x="557517" y="106578"/>
                  </a:lnTo>
                  <a:lnTo>
                    <a:pt x="557517" y="64300"/>
                  </a:lnTo>
                  <a:lnTo>
                    <a:pt x="596265" y="64300"/>
                  </a:lnTo>
                  <a:lnTo>
                    <a:pt x="596265" y="106578"/>
                  </a:lnTo>
                  <a:lnTo>
                    <a:pt x="623062" y="106578"/>
                  </a:lnTo>
                  <a:lnTo>
                    <a:pt x="623062" y="64300"/>
                  </a:lnTo>
                  <a:lnTo>
                    <a:pt x="623062" y="43243"/>
                  </a:lnTo>
                  <a:lnTo>
                    <a:pt x="623062" y="3429"/>
                  </a:lnTo>
                  <a:close/>
                </a:path>
                <a:path w="4853305" h="963929">
                  <a:moveTo>
                    <a:pt x="670255" y="3429"/>
                  </a:moveTo>
                  <a:lnTo>
                    <a:pt x="643458" y="3429"/>
                  </a:lnTo>
                  <a:lnTo>
                    <a:pt x="643458" y="106591"/>
                  </a:lnTo>
                  <a:lnTo>
                    <a:pt x="670255" y="106591"/>
                  </a:lnTo>
                  <a:lnTo>
                    <a:pt x="670255" y="3429"/>
                  </a:lnTo>
                  <a:close/>
                </a:path>
                <a:path w="4853305" h="963929">
                  <a:moveTo>
                    <a:pt x="678307" y="174472"/>
                  </a:moveTo>
                  <a:lnTo>
                    <a:pt x="619620" y="174472"/>
                  </a:lnTo>
                  <a:lnTo>
                    <a:pt x="619620" y="277634"/>
                  </a:lnTo>
                  <a:lnTo>
                    <a:pt x="678307" y="277634"/>
                  </a:lnTo>
                  <a:lnTo>
                    <a:pt x="678307" y="254939"/>
                  </a:lnTo>
                  <a:lnTo>
                    <a:pt x="646430" y="254939"/>
                  </a:lnTo>
                  <a:lnTo>
                    <a:pt x="646430" y="237134"/>
                  </a:lnTo>
                  <a:lnTo>
                    <a:pt x="676668" y="237134"/>
                  </a:lnTo>
                  <a:lnTo>
                    <a:pt x="676668" y="214439"/>
                  </a:lnTo>
                  <a:lnTo>
                    <a:pt x="646430" y="214439"/>
                  </a:lnTo>
                  <a:lnTo>
                    <a:pt x="646430" y="197180"/>
                  </a:lnTo>
                  <a:lnTo>
                    <a:pt x="678307" y="197180"/>
                  </a:lnTo>
                  <a:lnTo>
                    <a:pt x="678307" y="174472"/>
                  </a:lnTo>
                  <a:close/>
                </a:path>
                <a:path w="4853305" h="963929">
                  <a:moveTo>
                    <a:pt x="788009" y="226060"/>
                  </a:moveTo>
                  <a:lnTo>
                    <a:pt x="783856" y="205765"/>
                  </a:lnTo>
                  <a:lnTo>
                    <a:pt x="777951" y="197180"/>
                  </a:lnTo>
                  <a:lnTo>
                    <a:pt x="772579" y="189395"/>
                  </a:lnTo>
                  <a:lnTo>
                    <a:pt x="760107" y="181216"/>
                  </a:lnTo>
                  <a:lnTo>
                    <a:pt x="760107" y="226060"/>
                  </a:lnTo>
                  <a:lnTo>
                    <a:pt x="757707" y="239064"/>
                  </a:lnTo>
                  <a:lnTo>
                    <a:pt x="751255" y="248043"/>
                  </a:lnTo>
                  <a:lnTo>
                    <a:pt x="741794" y="253263"/>
                  </a:lnTo>
                  <a:lnTo>
                    <a:pt x="730402" y="254939"/>
                  </a:lnTo>
                  <a:lnTo>
                    <a:pt x="724382" y="254939"/>
                  </a:lnTo>
                  <a:lnTo>
                    <a:pt x="724382" y="197180"/>
                  </a:lnTo>
                  <a:lnTo>
                    <a:pt x="730681" y="197180"/>
                  </a:lnTo>
                  <a:lnTo>
                    <a:pt x="742543" y="199097"/>
                  </a:lnTo>
                  <a:lnTo>
                    <a:pt x="751852" y="204698"/>
                  </a:lnTo>
                  <a:lnTo>
                    <a:pt x="757923" y="213753"/>
                  </a:lnTo>
                  <a:lnTo>
                    <a:pt x="760107" y="226060"/>
                  </a:lnTo>
                  <a:lnTo>
                    <a:pt x="760107" y="181216"/>
                  </a:lnTo>
                  <a:lnTo>
                    <a:pt x="755916" y="178460"/>
                  </a:lnTo>
                  <a:lnTo>
                    <a:pt x="735609" y="174472"/>
                  </a:lnTo>
                  <a:lnTo>
                    <a:pt x="697572" y="174472"/>
                  </a:lnTo>
                  <a:lnTo>
                    <a:pt x="697572" y="277634"/>
                  </a:lnTo>
                  <a:lnTo>
                    <a:pt x="735609" y="277634"/>
                  </a:lnTo>
                  <a:lnTo>
                    <a:pt x="755865" y="273659"/>
                  </a:lnTo>
                  <a:lnTo>
                    <a:pt x="772528" y="262737"/>
                  </a:lnTo>
                  <a:lnTo>
                    <a:pt x="777913" y="254939"/>
                  </a:lnTo>
                  <a:lnTo>
                    <a:pt x="783844" y="246367"/>
                  </a:lnTo>
                  <a:lnTo>
                    <a:pt x="788009" y="226060"/>
                  </a:lnTo>
                  <a:close/>
                </a:path>
                <a:path w="4853305" h="963929">
                  <a:moveTo>
                    <a:pt x="793394" y="3429"/>
                  </a:moveTo>
                  <a:lnTo>
                    <a:pt x="766597" y="3429"/>
                  </a:lnTo>
                  <a:lnTo>
                    <a:pt x="766597" y="66497"/>
                  </a:lnTo>
                  <a:lnTo>
                    <a:pt x="766318" y="66497"/>
                  </a:lnTo>
                  <a:lnTo>
                    <a:pt x="748296" y="43370"/>
                  </a:lnTo>
                  <a:lnTo>
                    <a:pt x="717181" y="3429"/>
                  </a:lnTo>
                  <a:lnTo>
                    <a:pt x="690372" y="3429"/>
                  </a:lnTo>
                  <a:lnTo>
                    <a:pt x="690372" y="106578"/>
                  </a:lnTo>
                  <a:lnTo>
                    <a:pt x="717181" y="106578"/>
                  </a:lnTo>
                  <a:lnTo>
                    <a:pt x="717181" y="43370"/>
                  </a:lnTo>
                  <a:lnTo>
                    <a:pt x="717448" y="43370"/>
                  </a:lnTo>
                  <a:lnTo>
                    <a:pt x="766597" y="106578"/>
                  </a:lnTo>
                  <a:lnTo>
                    <a:pt x="793394" y="106578"/>
                  </a:lnTo>
                  <a:lnTo>
                    <a:pt x="793394" y="66497"/>
                  </a:lnTo>
                  <a:lnTo>
                    <a:pt x="793394" y="3429"/>
                  </a:lnTo>
                  <a:close/>
                </a:path>
                <a:path w="4853305" h="963929">
                  <a:moveTo>
                    <a:pt x="916851" y="48996"/>
                  </a:moveTo>
                  <a:lnTo>
                    <a:pt x="863638" y="48996"/>
                  </a:lnTo>
                  <a:lnTo>
                    <a:pt x="863638" y="70053"/>
                  </a:lnTo>
                  <a:lnTo>
                    <a:pt x="885520" y="70053"/>
                  </a:lnTo>
                  <a:lnTo>
                    <a:pt x="883310" y="77889"/>
                  </a:lnTo>
                  <a:lnTo>
                    <a:pt x="878662" y="83489"/>
                  </a:lnTo>
                  <a:lnTo>
                    <a:pt x="872032" y="86868"/>
                  </a:lnTo>
                  <a:lnTo>
                    <a:pt x="863917" y="87985"/>
                  </a:lnTo>
                  <a:lnTo>
                    <a:pt x="852195" y="85191"/>
                  </a:lnTo>
                  <a:lnTo>
                    <a:pt x="843711" y="77889"/>
                  </a:lnTo>
                  <a:lnTo>
                    <a:pt x="843610" y="77749"/>
                  </a:lnTo>
                  <a:lnTo>
                    <a:pt x="838428" y="67487"/>
                  </a:lnTo>
                  <a:lnTo>
                    <a:pt x="836663" y="55689"/>
                  </a:lnTo>
                  <a:lnTo>
                    <a:pt x="838365" y="43967"/>
                  </a:lnTo>
                  <a:lnTo>
                    <a:pt x="843457" y="33502"/>
                  </a:lnTo>
                  <a:lnTo>
                    <a:pt x="851852" y="25996"/>
                  </a:lnTo>
                  <a:lnTo>
                    <a:pt x="863498" y="23114"/>
                  </a:lnTo>
                  <a:lnTo>
                    <a:pt x="871016" y="24295"/>
                  </a:lnTo>
                  <a:lnTo>
                    <a:pt x="877316" y="27635"/>
                  </a:lnTo>
                  <a:lnTo>
                    <a:pt x="882269" y="32829"/>
                  </a:lnTo>
                  <a:lnTo>
                    <a:pt x="885799" y="39547"/>
                  </a:lnTo>
                  <a:lnTo>
                    <a:pt x="911237" y="28867"/>
                  </a:lnTo>
                  <a:lnTo>
                    <a:pt x="879690" y="1803"/>
                  </a:lnTo>
                  <a:lnTo>
                    <a:pt x="864730" y="0"/>
                  </a:lnTo>
                  <a:lnTo>
                    <a:pt x="841946" y="3975"/>
                  </a:lnTo>
                  <a:lnTo>
                    <a:pt x="824268" y="15201"/>
                  </a:lnTo>
                  <a:lnTo>
                    <a:pt x="812825" y="32727"/>
                  </a:lnTo>
                  <a:lnTo>
                    <a:pt x="808761" y="55549"/>
                  </a:lnTo>
                  <a:lnTo>
                    <a:pt x="812787" y="77749"/>
                  </a:lnTo>
                  <a:lnTo>
                    <a:pt x="824090" y="94945"/>
                  </a:lnTo>
                  <a:lnTo>
                    <a:pt x="841489" y="106070"/>
                  </a:lnTo>
                  <a:lnTo>
                    <a:pt x="863777" y="110007"/>
                  </a:lnTo>
                  <a:lnTo>
                    <a:pt x="876261" y="108826"/>
                  </a:lnTo>
                  <a:lnTo>
                    <a:pt x="887717" y="105168"/>
                  </a:lnTo>
                  <a:lnTo>
                    <a:pt x="897826" y="98869"/>
                  </a:lnTo>
                  <a:lnTo>
                    <a:pt x="906322" y="89763"/>
                  </a:lnTo>
                  <a:lnTo>
                    <a:pt x="907326" y="87985"/>
                  </a:lnTo>
                  <a:lnTo>
                    <a:pt x="911783" y="80086"/>
                  </a:lnTo>
                  <a:lnTo>
                    <a:pt x="914920" y="70205"/>
                  </a:lnTo>
                  <a:lnTo>
                    <a:pt x="916381" y="59905"/>
                  </a:lnTo>
                  <a:lnTo>
                    <a:pt x="916851" y="48996"/>
                  </a:lnTo>
                  <a:close/>
                </a:path>
                <a:path w="4853305" h="963929">
                  <a:moveTo>
                    <a:pt x="3978516" y="751636"/>
                  </a:moveTo>
                  <a:lnTo>
                    <a:pt x="3977614" y="741718"/>
                  </a:lnTo>
                  <a:lnTo>
                    <a:pt x="3975049" y="734809"/>
                  </a:lnTo>
                  <a:lnTo>
                    <a:pt x="3974414" y="733094"/>
                  </a:lnTo>
                  <a:lnTo>
                    <a:pt x="3968127" y="727011"/>
                  </a:lnTo>
                  <a:lnTo>
                    <a:pt x="3958005" y="724700"/>
                  </a:lnTo>
                  <a:lnTo>
                    <a:pt x="3950195" y="724700"/>
                  </a:lnTo>
                  <a:lnTo>
                    <a:pt x="3942524" y="728256"/>
                  </a:lnTo>
                  <a:lnTo>
                    <a:pt x="3938701" y="735355"/>
                  </a:lnTo>
                  <a:lnTo>
                    <a:pt x="3938422" y="734809"/>
                  </a:lnTo>
                  <a:lnTo>
                    <a:pt x="3937711" y="733437"/>
                  </a:lnTo>
                  <a:lnTo>
                    <a:pt x="3935285" y="728662"/>
                  </a:lnTo>
                  <a:lnTo>
                    <a:pt x="3928453" y="724700"/>
                  </a:lnTo>
                  <a:lnTo>
                    <a:pt x="3914343" y="724700"/>
                  </a:lnTo>
                  <a:lnTo>
                    <a:pt x="3908869" y="728116"/>
                  </a:lnTo>
                  <a:lnTo>
                    <a:pt x="3905453" y="733437"/>
                  </a:lnTo>
                  <a:lnTo>
                    <a:pt x="3905173" y="733437"/>
                  </a:lnTo>
                  <a:lnTo>
                    <a:pt x="3905173" y="726478"/>
                  </a:lnTo>
                  <a:lnTo>
                    <a:pt x="3894239" y="726478"/>
                  </a:lnTo>
                  <a:lnTo>
                    <a:pt x="3894239" y="790778"/>
                  </a:lnTo>
                  <a:lnTo>
                    <a:pt x="3905173" y="790778"/>
                  </a:lnTo>
                  <a:lnTo>
                    <a:pt x="3905212" y="756704"/>
                  </a:lnTo>
                  <a:lnTo>
                    <a:pt x="3905580" y="749884"/>
                  </a:lnTo>
                  <a:lnTo>
                    <a:pt x="3907459" y="742530"/>
                  </a:lnTo>
                  <a:lnTo>
                    <a:pt x="3911752" y="736993"/>
                  </a:lnTo>
                  <a:lnTo>
                    <a:pt x="3919410" y="734809"/>
                  </a:lnTo>
                  <a:lnTo>
                    <a:pt x="3929964" y="734809"/>
                  </a:lnTo>
                  <a:lnTo>
                    <a:pt x="3930802" y="745070"/>
                  </a:lnTo>
                  <a:lnTo>
                    <a:pt x="3930916" y="790778"/>
                  </a:lnTo>
                  <a:lnTo>
                    <a:pt x="3941851" y="790778"/>
                  </a:lnTo>
                  <a:lnTo>
                    <a:pt x="3941851" y="756704"/>
                  </a:lnTo>
                  <a:lnTo>
                    <a:pt x="3942257" y="749185"/>
                  </a:lnTo>
                  <a:lnTo>
                    <a:pt x="3944099" y="742124"/>
                  </a:lnTo>
                  <a:lnTo>
                    <a:pt x="3948303" y="736866"/>
                  </a:lnTo>
                  <a:lnTo>
                    <a:pt x="3953814" y="735355"/>
                  </a:lnTo>
                  <a:lnTo>
                    <a:pt x="3955808" y="734809"/>
                  </a:lnTo>
                  <a:lnTo>
                    <a:pt x="3967035" y="734809"/>
                  </a:lnTo>
                  <a:lnTo>
                    <a:pt x="3967594" y="745070"/>
                  </a:lnTo>
                  <a:lnTo>
                    <a:pt x="3967594" y="790778"/>
                  </a:lnTo>
                  <a:lnTo>
                    <a:pt x="3978516" y="790778"/>
                  </a:lnTo>
                  <a:lnTo>
                    <a:pt x="3978516" y="751636"/>
                  </a:lnTo>
                  <a:close/>
                </a:path>
                <a:path w="4853305" h="963929">
                  <a:moveTo>
                    <a:pt x="4059783" y="726478"/>
                  </a:moveTo>
                  <a:lnTo>
                    <a:pt x="4049382" y="726478"/>
                  </a:lnTo>
                  <a:lnTo>
                    <a:pt x="4049382" y="757936"/>
                  </a:lnTo>
                  <a:lnTo>
                    <a:pt x="4049306" y="758761"/>
                  </a:lnTo>
                  <a:lnTo>
                    <a:pt x="4048023" y="767372"/>
                  </a:lnTo>
                  <a:lnTo>
                    <a:pt x="4043946" y="775144"/>
                  </a:lnTo>
                  <a:lnTo>
                    <a:pt x="4037215" y="780478"/>
                  </a:lnTo>
                  <a:lnTo>
                    <a:pt x="4027906" y="782447"/>
                  </a:lnTo>
                  <a:lnTo>
                    <a:pt x="4018826" y="780389"/>
                  </a:lnTo>
                  <a:lnTo>
                    <a:pt x="4012222" y="774915"/>
                  </a:lnTo>
                  <a:lnTo>
                    <a:pt x="4008183" y="767092"/>
                  </a:lnTo>
                  <a:lnTo>
                    <a:pt x="4006824" y="757936"/>
                  </a:lnTo>
                  <a:lnTo>
                    <a:pt x="4008297" y="749249"/>
                  </a:lnTo>
                  <a:lnTo>
                    <a:pt x="4012514" y="741857"/>
                  </a:lnTo>
                  <a:lnTo>
                    <a:pt x="4019131" y="736739"/>
                  </a:lnTo>
                  <a:lnTo>
                    <a:pt x="4027779" y="734809"/>
                  </a:lnTo>
                  <a:lnTo>
                    <a:pt x="4036872" y="736638"/>
                  </a:lnTo>
                  <a:lnTo>
                    <a:pt x="4043667" y="741629"/>
                  </a:lnTo>
                  <a:lnTo>
                    <a:pt x="4047921" y="749020"/>
                  </a:lnTo>
                  <a:lnTo>
                    <a:pt x="4049382" y="757936"/>
                  </a:lnTo>
                  <a:lnTo>
                    <a:pt x="4049382" y="726478"/>
                  </a:lnTo>
                  <a:lnTo>
                    <a:pt x="4048861" y="726478"/>
                  </a:lnTo>
                  <a:lnTo>
                    <a:pt x="4048861" y="735634"/>
                  </a:lnTo>
                  <a:lnTo>
                    <a:pt x="4048582" y="735634"/>
                  </a:lnTo>
                  <a:lnTo>
                    <a:pt x="4047934" y="734809"/>
                  </a:lnTo>
                  <a:lnTo>
                    <a:pt x="4043248" y="728802"/>
                  </a:lnTo>
                  <a:lnTo>
                    <a:pt x="4035298" y="724700"/>
                  </a:lnTo>
                  <a:lnTo>
                    <a:pt x="4026547" y="724700"/>
                  </a:lnTo>
                  <a:lnTo>
                    <a:pt x="4013568" y="727443"/>
                  </a:lnTo>
                  <a:lnTo>
                    <a:pt x="4003840" y="734860"/>
                  </a:lnTo>
                  <a:lnTo>
                    <a:pt x="3997731" y="745705"/>
                  </a:lnTo>
                  <a:lnTo>
                    <a:pt x="3995623" y="758761"/>
                  </a:lnTo>
                  <a:lnTo>
                    <a:pt x="3997769" y="771550"/>
                  </a:lnTo>
                  <a:lnTo>
                    <a:pt x="4003929" y="782332"/>
                  </a:lnTo>
                  <a:lnTo>
                    <a:pt x="4013619" y="789787"/>
                  </a:lnTo>
                  <a:lnTo>
                    <a:pt x="4026408" y="792556"/>
                  </a:lnTo>
                  <a:lnTo>
                    <a:pt x="4035437" y="792556"/>
                  </a:lnTo>
                  <a:lnTo>
                    <a:pt x="4042968" y="789000"/>
                  </a:lnTo>
                  <a:lnTo>
                    <a:pt x="4048150" y="782447"/>
                  </a:lnTo>
                  <a:lnTo>
                    <a:pt x="4048582" y="781900"/>
                  </a:lnTo>
                  <a:lnTo>
                    <a:pt x="4048861" y="781900"/>
                  </a:lnTo>
                  <a:lnTo>
                    <a:pt x="4048861" y="790778"/>
                  </a:lnTo>
                  <a:lnTo>
                    <a:pt x="4059783" y="790778"/>
                  </a:lnTo>
                  <a:lnTo>
                    <a:pt x="4059783" y="781900"/>
                  </a:lnTo>
                  <a:lnTo>
                    <a:pt x="4059783" y="735634"/>
                  </a:lnTo>
                  <a:lnTo>
                    <a:pt x="4059783" y="726478"/>
                  </a:lnTo>
                  <a:close/>
                </a:path>
                <a:path w="4853305" h="963929">
                  <a:moveTo>
                    <a:pt x="4092054" y="677900"/>
                  </a:moveTo>
                  <a:lnTo>
                    <a:pt x="4081119" y="677900"/>
                  </a:lnTo>
                  <a:lnTo>
                    <a:pt x="4081119" y="790778"/>
                  </a:lnTo>
                  <a:lnTo>
                    <a:pt x="4092054" y="790778"/>
                  </a:lnTo>
                  <a:lnTo>
                    <a:pt x="4092054" y="677900"/>
                  </a:lnTo>
                  <a:close/>
                </a:path>
                <a:path w="4853305" h="963929">
                  <a:moveTo>
                    <a:pt x="4170870" y="760945"/>
                  </a:moveTo>
                  <a:lnTo>
                    <a:pt x="4169918" y="751662"/>
                  </a:lnTo>
                  <a:lnTo>
                    <a:pt x="4169460" y="747204"/>
                  </a:lnTo>
                  <a:lnTo>
                    <a:pt x="4163758" y="735647"/>
                  </a:lnTo>
                  <a:lnTo>
                    <a:pt x="4162742" y="734809"/>
                  </a:lnTo>
                  <a:lnTo>
                    <a:pt x="4159377" y="732078"/>
                  </a:lnTo>
                  <a:lnTo>
                    <a:pt x="4159377" y="751662"/>
                  </a:lnTo>
                  <a:lnTo>
                    <a:pt x="4120921" y="751662"/>
                  </a:lnTo>
                  <a:lnTo>
                    <a:pt x="4123220" y="745096"/>
                  </a:lnTo>
                  <a:lnTo>
                    <a:pt x="4127677" y="739749"/>
                  </a:lnTo>
                  <a:lnTo>
                    <a:pt x="4133634" y="736142"/>
                  </a:lnTo>
                  <a:lnTo>
                    <a:pt x="4140492" y="734809"/>
                  </a:lnTo>
                  <a:lnTo>
                    <a:pt x="4150068" y="734809"/>
                  </a:lnTo>
                  <a:lnTo>
                    <a:pt x="4157865" y="742340"/>
                  </a:lnTo>
                  <a:lnTo>
                    <a:pt x="4159377" y="751662"/>
                  </a:lnTo>
                  <a:lnTo>
                    <a:pt x="4159377" y="732078"/>
                  </a:lnTo>
                  <a:lnTo>
                    <a:pt x="4153979" y="727671"/>
                  </a:lnTo>
                  <a:lnTo>
                    <a:pt x="4140352" y="724700"/>
                  </a:lnTo>
                  <a:lnTo>
                    <a:pt x="4126992" y="727456"/>
                  </a:lnTo>
                  <a:lnTo>
                    <a:pt x="4117213" y="734949"/>
                  </a:lnTo>
                  <a:lnTo>
                    <a:pt x="4111206" y="745998"/>
                  </a:lnTo>
                  <a:lnTo>
                    <a:pt x="4109174" y="759447"/>
                  </a:lnTo>
                  <a:lnTo>
                    <a:pt x="4111383" y="772426"/>
                  </a:lnTo>
                  <a:lnTo>
                    <a:pt x="4117708" y="782942"/>
                  </a:lnTo>
                  <a:lnTo>
                    <a:pt x="4127627" y="789990"/>
                  </a:lnTo>
                  <a:lnTo>
                    <a:pt x="4140631" y="792556"/>
                  </a:lnTo>
                  <a:lnTo>
                    <a:pt x="4149941" y="791362"/>
                  </a:lnTo>
                  <a:lnTo>
                    <a:pt x="4158081" y="787844"/>
                  </a:lnTo>
                  <a:lnTo>
                    <a:pt x="4164584" y="782447"/>
                  </a:lnTo>
                  <a:lnTo>
                    <a:pt x="4164927" y="782167"/>
                  </a:lnTo>
                  <a:lnTo>
                    <a:pt x="4170324" y="774496"/>
                  </a:lnTo>
                  <a:lnTo>
                    <a:pt x="4161015" y="769162"/>
                  </a:lnTo>
                  <a:lnTo>
                    <a:pt x="4156773" y="776833"/>
                  </a:lnTo>
                  <a:lnTo>
                    <a:pt x="4150753" y="782447"/>
                  </a:lnTo>
                  <a:lnTo>
                    <a:pt x="4141444" y="782447"/>
                  </a:lnTo>
                  <a:lnTo>
                    <a:pt x="4132910" y="780770"/>
                  </a:lnTo>
                  <a:lnTo>
                    <a:pt x="4126293" y="776173"/>
                  </a:lnTo>
                  <a:lnTo>
                    <a:pt x="4121975" y="769340"/>
                  </a:lnTo>
                  <a:lnTo>
                    <a:pt x="4120375" y="760945"/>
                  </a:lnTo>
                  <a:lnTo>
                    <a:pt x="4170870" y="760945"/>
                  </a:lnTo>
                  <a:close/>
                </a:path>
                <a:path w="4853305" h="963929">
                  <a:moveTo>
                    <a:pt x="4211421" y="752754"/>
                  </a:moveTo>
                  <a:lnTo>
                    <a:pt x="4183392" y="752754"/>
                  </a:lnTo>
                  <a:lnTo>
                    <a:pt x="4183392" y="762863"/>
                  </a:lnTo>
                  <a:lnTo>
                    <a:pt x="4211421" y="762863"/>
                  </a:lnTo>
                  <a:lnTo>
                    <a:pt x="4211421" y="752754"/>
                  </a:lnTo>
                  <a:close/>
                </a:path>
                <a:path w="4853305" h="963929">
                  <a:moveTo>
                    <a:pt x="4211510" y="942403"/>
                  </a:moveTo>
                  <a:lnTo>
                    <a:pt x="4211244" y="942403"/>
                  </a:lnTo>
                  <a:lnTo>
                    <a:pt x="4205909" y="949388"/>
                  </a:lnTo>
                  <a:lnTo>
                    <a:pt x="4199471" y="953490"/>
                  </a:lnTo>
                  <a:lnTo>
                    <a:pt x="4190301" y="953490"/>
                  </a:lnTo>
                  <a:lnTo>
                    <a:pt x="4181170" y="951560"/>
                  </a:lnTo>
                  <a:lnTo>
                    <a:pt x="4174185" y="946365"/>
                  </a:lnTo>
                  <a:lnTo>
                    <a:pt x="4169714" y="938771"/>
                  </a:lnTo>
                  <a:lnTo>
                    <a:pt x="4168140" y="929678"/>
                  </a:lnTo>
                  <a:lnTo>
                    <a:pt x="4169816" y="920534"/>
                  </a:lnTo>
                  <a:lnTo>
                    <a:pt x="4174515" y="912952"/>
                  </a:lnTo>
                  <a:lnTo>
                    <a:pt x="4181691" y="907770"/>
                  </a:lnTo>
                  <a:lnTo>
                    <a:pt x="4190847" y="905852"/>
                  </a:lnTo>
                  <a:lnTo>
                    <a:pt x="4199471" y="905852"/>
                  </a:lnTo>
                  <a:lnTo>
                    <a:pt x="4205770" y="910234"/>
                  </a:lnTo>
                  <a:lnTo>
                    <a:pt x="4210824" y="916673"/>
                  </a:lnTo>
                  <a:lnTo>
                    <a:pt x="4211104" y="916673"/>
                  </a:lnTo>
                  <a:lnTo>
                    <a:pt x="4211104" y="905852"/>
                  </a:lnTo>
                  <a:lnTo>
                    <a:pt x="4211104" y="902169"/>
                  </a:lnTo>
                  <a:lnTo>
                    <a:pt x="4205351" y="898067"/>
                  </a:lnTo>
                  <a:lnTo>
                    <a:pt x="4198239" y="895743"/>
                  </a:lnTo>
                  <a:lnTo>
                    <a:pt x="4191266" y="895743"/>
                  </a:lnTo>
                  <a:lnTo>
                    <a:pt x="4177931" y="898359"/>
                  </a:lnTo>
                  <a:lnTo>
                    <a:pt x="4167009" y="905535"/>
                  </a:lnTo>
                  <a:lnTo>
                    <a:pt x="4159643" y="916292"/>
                  </a:lnTo>
                  <a:lnTo>
                    <a:pt x="4156938" y="929678"/>
                  </a:lnTo>
                  <a:lnTo>
                    <a:pt x="4159542" y="943178"/>
                  </a:lnTo>
                  <a:lnTo>
                    <a:pt x="4166743" y="953935"/>
                  </a:lnTo>
                  <a:lnTo>
                    <a:pt x="4177576" y="961034"/>
                  </a:lnTo>
                  <a:lnTo>
                    <a:pt x="4191127" y="963599"/>
                  </a:lnTo>
                  <a:lnTo>
                    <a:pt x="4198785" y="963599"/>
                  </a:lnTo>
                  <a:lnTo>
                    <a:pt x="4205224" y="961275"/>
                  </a:lnTo>
                  <a:lnTo>
                    <a:pt x="4211510" y="957046"/>
                  </a:lnTo>
                  <a:lnTo>
                    <a:pt x="4211510" y="953490"/>
                  </a:lnTo>
                  <a:lnTo>
                    <a:pt x="4211510" y="942403"/>
                  </a:lnTo>
                  <a:close/>
                </a:path>
                <a:path w="4853305" h="963929">
                  <a:moveTo>
                    <a:pt x="4280293" y="897534"/>
                  </a:moveTo>
                  <a:lnTo>
                    <a:pt x="4269359" y="897534"/>
                  </a:lnTo>
                  <a:lnTo>
                    <a:pt x="4269359" y="944194"/>
                  </a:lnTo>
                  <a:lnTo>
                    <a:pt x="4268127" y="953490"/>
                  </a:lnTo>
                  <a:lnTo>
                    <a:pt x="4241558" y="953490"/>
                  </a:lnTo>
                  <a:lnTo>
                    <a:pt x="4240327" y="944194"/>
                  </a:lnTo>
                  <a:lnTo>
                    <a:pt x="4240327" y="897534"/>
                  </a:lnTo>
                  <a:lnTo>
                    <a:pt x="4229405" y="897534"/>
                  </a:lnTo>
                  <a:lnTo>
                    <a:pt x="4229405" y="934605"/>
                  </a:lnTo>
                  <a:lnTo>
                    <a:pt x="4230700" y="946353"/>
                  </a:lnTo>
                  <a:lnTo>
                    <a:pt x="4234980" y="955522"/>
                  </a:lnTo>
                  <a:lnTo>
                    <a:pt x="4242841" y="961478"/>
                  </a:lnTo>
                  <a:lnTo>
                    <a:pt x="4254843" y="963599"/>
                  </a:lnTo>
                  <a:lnTo>
                    <a:pt x="4266844" y="961478"/>
                  </a:lnTo>
                  <a:lnTo>
                    <a:pt x="4274693" y="955522"/>
                  </a:lnTo>
                  <a:lnTo>
                    <a:pt x="4275645" y="953490"/>
                  </a:lnTo>
                  <a:lnTo>
                    <a:pt x="4278985" y="946353"/>
                  </a:lnTo>
                  <a:lnTo>
                    <a:pt x="4280293" y="934605"/>
                  </a:lnTo>
                  <a:lnTo>
                    <a:pt x="4280293" y="897534"/>
                  </a:lnTo>
                  <a:close/>
                </a:path>
                <a:path w="4853305" h="963929">
                  <a:moveTo>
                    <a:pt x="4288472" y="677900"/>
                  </a:moveTo>
                  <a:lnTo>
                    <a:pt x="4278071" y="677900"/>
                  </a:lnTo>
                  <a:lnTo>
                    <a:pt x="4278071" y="757936"/>
                  </a:lnTo>
                  <a:lnTo>
                    <a:pt x="4277995" y="758748"/>
                  </a:lnTo>
                  <a:lnTo>
                    <a:pt x="4276712" y="767372"/>
                  </a:lnTo>
                  <a:lnTo>
                    <a:pt x="4272635" y="775144"/>
                  </a:lnTo>
                  <a:lnTo>
                    <a:pt x="4265904" y="780478"/>
                  </a:lnTo>
                  <a:lnTo>
                    <a:pt x="4256608" y="782447"/>
                  </a:lnTo>
                  <a:lnTo>
                    <a:pt x="4247527" y="780389"/>
                  </a:lnTo>
                  <a:lnTo>
                    <a:pt x="4240923" y="774915"/>
                  </a:lnTo>
                  <a:lnTo>
                    <a:pt x="4236885" y="767092"/>
                  </a:lnTo>
                  <a:lnTo>
                    <a:pt x="4235526" y="757936"/>
                  </a:lnTo>
                  <a:lnTo>
                    <a:pt x="4236999" y="749249"/>
                  </a:lnTo>
                  <a:lnTo>
                    <a:pt x="4241216" y="741857"/>
                  </a:lnTo>
                  <a:lnTo>
                    <a:pt x="4247820" y="736739"/>
                  </a:lnTo>
                  <a:lnTo>
                    <a:pt x="4256468" y="734809"/>
                  </a:lnTo>
                  <a:lnTo>
                    <a:pt x="4265561" y="736638"/>
                  </a:lnTo>
                  <a:lnTo>
                    <a:pt x="4272356" y="741629"/>
                  </a:lnTo>
                  <a:lnTo>
                    <a:pt x="4276610" y="749020"/>
                  </a:lnTo>
                  <a:lnTo>
                    <a:pt x="4278071" y="757936"/>
                  </a:lnTo>
                  <a:lnTo>
                    <a:pt x="4278071" y="677900"/>
                  </a:lnTo>
                  <a:lnTo>
                    <a:pt x="4277550" y="677900"/>
                  </a:lnTo>
                  <a:lnTo>
                    <a:pt x="4277550" y="735634"/>
                  </a:lnTo>
                  <a:lnTo>
                    <a:pt x="4277271" y="735634"/>
                  </a:lnTo>
                  <a:lnTo>
                    <a:pt x="4276636" y="734809"/>
                  </a:lnTo>
                  <a:lnTo>
                    <a:pt x="4272077" y="728802"/>
                  </a:lnTo>
                  <a:lnTo>
                    <a:pt x="4263860" y="724700"/>
                  </a:lnTo>
                  <a:lnTo>
                    <a:pt x="4255236" y="724700"/>
                  </a:lnTo>
                  <a:lnTo>
                    <a:pt x="4242257" y="727443"/>
                  </a:lnTo>
                  <a:lnTo>
                    <a:pt x="4232541" y="734860"/>
                  </a:lnTo>
                  <a:lnTo>
                    <a:pt x="4226433" y="745705"/>
                  </a:lnTo>
                  <a:lnTo>
                    <a:pt x="4224325" y="758748"/>
                  </a:lnTo>
                  <a:lnTo>
                    <a:pt x="4226471" y="771550"/>
                  </a:lnTo>
                  <a:lnTo>
                    <a:pt x="4232618" y="782332"/>
                  </a:lnTo>
                  <a:lnTo>
                    <a:pt x="4242320" y="789787"/>
                  </a:lnTo>
                  <a:lnTo>
                    <a:pt x="4255097" y="792556"/>
                  </a:lnTo>
                  <a:lnTo>
                    <a:pt x="4263860" y="792556"/>
                  </a:lnTo>
                  <a:lnTo>
                    <a:pt x="4271937" y="788860"/>
                  </a:lnTo>
                  <a:lnTo>
                    <a:pt x="4276852" y="782447"/>
                  </a:lnTo>
                  <a:lnTo>
                    <a:pt x="4277271" y="781900"/>
                  </a:lnTo>
                  <a:lnTo>
                    <a:pt x="4277550" y="781900"/>
                  </a:lnTo>
                  <a:lnTo>
                    <a:pt x="4277550" y="790778"/>
                  </a:lnTo>
                  <a:lnTo>
                    <a:pt x="4288472" y="790778"/>
                  </a:lnTo>
                  <a:lnTo>
                    <a:pt x="4288472" y="781900"/>
                  </a:lnTo>
                  <a:lnTo>
                    <a:pt x="4288472" y="735634"/>
                  </a:lnTo>
                  <a:lnTo>
                    <a:pt x="4288472" y="677900"/>
                  </a:lnTo>
                  <a:close/>
                </a:path>
                <a:path w="4853305" h="963929">
                  <a:moveTo>
                    <a:pt x="4312297" y="848956"/>
                  </a:moveTo>
                  <a:lnTo>
                    <a:pt x="4301363" y="848956"/>
                  </a:lnTo>
                  <a:lnTo>
                    <a:pt x="4301363" y="961834"/>
                  </a:lnTo>
                  <a:lnTo>
                    <a:pt x="4312297" y="961834"/>
                  </a:lnTo>
                  <a:lnTo>
                    <a:pt x="4312297" y="848956"/>
                  </a:lnTo>
                  <a:close/>
                </a:path>
                <a:path w="4853305" h="963929">
                  <a:moveTo>
                    <a:pt x="4357713" y="897534"/>
                  </a:moveTo>
                  <a:lnTo>
                    <a:pt x="4346219" y="897534"/>
                  </a:lnTo>
                  <a:lnTo>
                    <a:pt x="4346219" y="874407"/>
                  </a:lnTo>
                  <a:lnTo>
                    <a:pt x="4335284" y="874407"/>
                  </a:lnTo>
                  <a:lnTo>
                    <a:pt x="4335284" y="897534"/>
                  </a:lnTo>
                  <a:lnTo>
                    <a:pt x="4328579" y="897534"/>
                  </a:lnTo>
                  <a:lnTo>
                    <a:pt x="4328579" y="907630"/>
                  </a:lnTo>
                  <a:lnTo>
                    <a:pt x="4335284" y="907630"/>
                  </a:lnTo>
                  <a:lnTo>
                    <a:pt x="4335284" y="961821"/>
                  </a:lnTo>
                  <a:lnTo>
                    <a:pt x="4346219" y="961821"/>
                  </a:lnTo>
                  <a:lnTo>
                    <a:pt x="4346219" y="907630"/>
                  </a:lnTo>
                  <a:lnTo>
                    <a:pt x="4357713" y="907630"/>
                  </a:lnTo>
                  <a:lnTo>
                    <a:pt x="4357713" y="897534"/>
                  </a:lnTo>
                  <a:close/>
                </a:path>
                <a:path w="4853305" h="963929">
                  <a:moveTo>
                    <a:pt x="4372686" y="758761"/>
                  </a:moveTo>
                  <a:lnTo>
                    <a:pt x="4370057" y="745477"/>
                  </a:lnTo>
                  <a:lnTo>
                    <a:pt x="4362970" y="734809"/>
                  </a:lnTo>
                  <a:lnTo>
                    <a:pt x="4362869" y="734656"/>
                  </a:lnTo>
                  <a:lnTo>
                    <a:pt x="4361764" y="733907"/>
                  </a:lnTo>
                  <a:lnTo>
                    <a:pt x="4361764" y="758621"/>
                  </a:lnTo>
                  <a:lnTo>
                    <a:pt x="4360088" y="767892"/>
                  </a:lnTo>
                  <a:lnTo>
                    <a:pt x="4355414" y="775474"/>
                  </a:lnTo>
                  <a:lnTo>
                    <a:pt x="4348175" y="780580"/>
                  </a:lnTo>
                  <a:lnTo>
                    <a:pt x="4338891" y="782447"/>
                  </a:lnTo>
                  <a:lnTo>
                    <a:pt x="4329595" y="780580"/>
                  </a:lnTo>
                  <a:lnTo>
                    <a:pt x="4322369" y="775474"/>
                  </a:lnTo>
                  <a:lnTo>
                    <a:pt x="4317695" y="767892"/>
                  </a:lnTo>
                  <a:lnTo>
                    <a:pt x="4316031" y="758621"/>
                  </a:lnTo>
                  <a:lnTo>
                    <a:pt x="4317695" y="749427"/>
                  </a:lnTo>
                  <a:lnTo>
                    <a:pt x="4322369" y="741845"/>
                  </a:lnTo>
                  <a:lnTo>
                    <a:pt x="4329595" y="736701"/>
                  </a:lnTo>
                  <a:lnTo>
                    <a:pt x="4338891" y="734809"/>
                  </a:lnTo>
                  <a:lnTo>
                    <a:pt x="4348175" y="736701"/>
                  </a:lnTo>
                  <a:lnTo>
                    <a:pt x="4355414" y="741845"/>
                  </a:lnTo>
                  <a:lnTo>
                    <a:pt x="4360088" y="749427"/>
                  </a:lnTo>
                  <a:lnTo>
                    <a:pt x="4361764" y="758621"/>
                  </a:lnTo>
                  <a:lnTo>
                    <a:pt x="4361764" y="733907"/>
                  </a:lnTo>
                  <a:lnTo>
                    <a:pt x="4352137" y="727367"/>
                  </a:lnTo>
                  <a:lnTo>
                    <a:pt x="4338891" y="724700"/>
                  </a:lnTo>
                  <a:lnTo>
                    <a:pt x="4325645" y="727367"/>
                  </a:lnTo>
                  <a:lnTo>
                    <a:pt x="4314914" y="734656"/>
                  </a:lnTo>
                  <a:lnTo>
                    <a:pt x="4307725" y="745477"/>
                  </a:lnTo>
                  <a:lnTo>
                    <a:pt x="4305109" y="758761"/>
                  </a:lnTo>
                  <a:lnTo>
                    <a:pt x="4307751" y="772020"/>
                  </a:lnTo>
                  <a:lnTo>
                    <a:pt x="4314964" y="782751"/>
                  </a:lnTo>
                  <a:lnTo>
                    <a:pt x="4325696" y="789940"/>
                  </a:lnTo>
                  <a:lnTo>
                    <a:pt x="4338891" y="792556"/>
                  </a:lnTo>
                  <a:lnTo>
                    <a:pt x="4352074" y="789940"/>
                  </a:lnTo>
                  <a:lnTo>
                    <a:pt x="4362818" y="782751"/>
                  </a:lnTo>
                  <a:lnTo>
                    <a:pt x="4363021" y="782447"/>
                  </a:lnTo>
                  <a:lnTo>
                    <a:pt x="4370032" y="772020"/>
                  </a:lnTo>
                  <a:lnTo>
                    <a:pt x="4372686" y="758761"/>
                  </a:lnTo>
                  <a:close/>
                </a:path>
                <a:path w="4853305" h="963929">
                  <a:moveTo>
                    <a:pt x="4420374" y="897534"/>
                  </a:moveTo>
                  <a:lnTo>
                    <a:pt x="4409452" y="897534"/>
                  </a:lnTo>
                  <a:lnTo>
                    <a:pt x="4409452" y="944194"/>
                  </a:lnTo>
                  <a:lnTo>
                    <a:pt x="4408221" y="953490"/>
                  </a:lnTo>
                  <a:lnTo>
                    <a:pt x="4381652" y="953490"/>
                  </a:lnTo>
                  <a:lnTo>
                    <a:pt x="4380420" y="944194"/>
                  </a:lnTo>
                  <a:lnTo>
                    <a:pt x="4380420" y="897534"/>
                  </a:lnTo>
                  <a:lnTo>
                    <a:pt x="4369498" y="897534"/>
                  </a:lnTo>
                  <a:lnTo>
                    <a:pt x="4369498" y="934605"/>
                  </a:lnTo>
                  <a:lnTo>
                    <a:pt x="4370794" y="946353"/>
                  </a:lnTo>
                  <a:lnTo>
                    <a:pt x="4375074" y="955522"/>
                  </a:lnTo>
                  <a:lnTo>
                    <a:pt x="4382935" y="961478"/>
                  </a:lnTo>
                  <a:lnTo>
                    <a:pt x="4394936" y="963599"/>
                  </a:lnTo>
                  <a:lnTo>
                    <a:pt x="4406925" y="961478"/>
                  </a:lnTo>
                  <a:lnTo>
                    <a:pt x="4414786" y="955522"/>
                  </a:lnTo>
                  <a:lnTo>
                    <a:pt x="4415726" y="953490"/>
                  </a:lnTo>
                  <a:lnTo>
                    <a:pt x="4419066" y="946353"/>
                  </a:lnTo>
                  <a:lnTo>
                    <a:pt x="4420374" y="934605"/>
                  </a:lnTo>
                  <a:lnTo>
                    <a:pt x="4420374" y="897534"/>
                  </a:lnTo>
                  <a:close/>
                </a:path>
                <a:path w="4853305" h="963929">
                  <a:moveTo>
                    <a:pt x="4473867" y="751636"/>
                  </a:moveTo>
                  <a:lnTo>
                    <a:pt x="4472965" y="741718"/>
                  </a:lnTo>
                  <a:lnTo>
                    <a:pt x="4470400" y="734809"/>
                  </a:lnTo>
                  <a:lnTo>
                    <a:pt x="4469765" y="733094"/>
                  </a:lnTo>
                  <a:lnTo>
                    <a:pt x="4463478" y="727011"/>
                  </a:lnTo>
                  <a:lnTo>
                    <a:pt x="4453356" y="724700"/>
                  </a:lnTo>
                  <a:lnTo>
                    <a:pt x="4445546" y="724700"/>
                  </a:lnTo>
                  <a:lnTo>
                    <a:pt x="4437875" y="728256"/>
                  </a:lnTo>
                  <a:lnTo>
                    <a:pt x="4434052" y="735355"/>
                  </a:lnTo>
                  <a:lnTo>
                    <a:pt x="4433773" y="734809"/>
                  </a:lnTo>
                  <a:lnTo>
                    <a:pt x="4433062" y="733437"/>
                  </a:lnTo>
                  <a:lnTo>
                    <a:pt x="4430636" y="728662"/>
                  </a:lnTo>
                  <a:lnTo>
                    <a:pt x="4423803" y="724700"/>
                  </a:lnTo>
                  <a:lnTo>
                    <a:pt x="4409694" y="724700"/>
                  </a:lnTo>
                  <a:lnTo>
                    <a:pt x="4404220" y="728116"/>
                  </a:lnTo>
                  <a:lnTo>
                    <a:pt x="4400791" y="733437"/>
                  </a:lnTo>
                  <a:lnTo>
                    <a:pt x="4400524" y="733437"/>
                  </a:lnTo>
                  <a:lnTo>
                    <a:pt x="4400524" y="726478"/>
                  </a:lnTo>
                  <a:lnTo>
                    <a:pt x="4389590" y="726478"/>
                  </a:lnTo>
                  <a:lnTo>
                    <a:pt x="4389590" y="790778"/>
                  </a:lnTo>
                  <a:lnTo>
                    <a:pt x="4400524" y="790778"/>
                  </a:lnTo>
                  <a:lnTo>
                    <a:pt x="4400562" y="756704"/>
                  </a:lnTo>
                  <a:lnTo>
                    <a:pt x="4400931" y="749884"/>
                  </a:lnTo>
                  <a:lnTo>
                    <a:pt x="4402810" y="742530"/>
                  </a:lnTo>
                  <a:lnTo>
                    <a:pt x="4407103" y="736993"/>
                  </a:lnTo>
                  <a:lnTo>
                    <a:pt x="4414761" y="734809"/>
                  </a:lnTo>
                  <a:lnTo>
                    <a:pt x="4425302" y="734809"/>
                  </a:lnTo>
                  <a:lnTo>
                    <a:pt x="4426153" y="745070"/>
                  </a:lnTo>
                  <a:lnTo>
                    <a:pt x="4426267" y="790778"/>
                  </a:lnTo>
                  <a:lnTo>
                    <a:pt x="4437189" y="790778"/>
                  </a:lnTo>
                  <a:lnTo>
                    <a:pt x="4437189" y="756704"/>
                  </a:lnTo>
                  <a:lnTo>
                    <a:pt x="4437596" y="749185"/>
                  </a:lnTo>
                  <a:lnTo>
                    <a:pt x="4439450" y="742124"/>
                  </a:lnTo>
                  <a:lnTo>
                    <a:pt x="4443654" y="736866"/>
                  </a:lnTo>
                  <a:lnTo>
                    <a:pt x="4449165" y="735355"/>
                  </a:lnTo>
                  <a:lnTo>
                    <a:pt x="4451159" y="734809"/>
                  </a:lnTo>
                  <a:lnTo>
                    <a:pt x="4462386" y="734809"/>
                  </a:lnTo>
                  <a:lnTo>
                    <a:pt x="4462932" y="745070"/>
                  </a:lnTo>
                  <a:lnTo>
                    <a:pt x="4462932" y="790778"/>
                  </a:lnTo>
                  <a:lnTo>
                    <a:pt x="4473867" y="790778"/>
                  </a:lnTo>
                  <a:lnTo>
                    <a:pt x="4473867" y="751636"/>
                  </a:lnTo>
                  <a:close/>
                </a:path>
                <a:path w="4853305" h="963929">
                  <a:moveTo>
                    <a:pt x="4476559" y="898753"/>
                  </a:moveTo>
                  <a:lnTo>
                    <a:pt x="4473422" y="896975"/>
                  </a:lnTo>
                  <a:lnTo>
                    <a:pt x="4470412" y="895743"/>
                  </a:lnTo>
                  <a:lnTo>
                    <a:pt x="4459592" y="895743"/>
                  </a:lnTo>
                  <a:lnTo>
                    <a:pt x="4456315" y="899439"/>
                  </a:lnTo>
                  <a:lnTo>
                    <a:pt x="4452480" y="904494"/>
                  </a:lnTo>
                  <a:lnTo>
                    <a:pt x="4452201" y="904494"/>
                  </a:lnTo>
                  <a:lnTo>
                    <a:pt x="4452201" y="897534"/>
                  </a:lnTo>
                  <a:lnTo>
                    <a:pt x="4441279" y="897534"/>
                  </a:lnTo>
                  <a:lnTo>
                    <a:pt x="4441279" y="961821"/>
                  </a:lnTo>
                  <a:lnTo>
                    <a:pt x="4452201" y="961821"/>
                  </a:lnTo>
                  <a:lnTo>
                    <a:pt x="4452201" y="929665"/>
                  </a:lnTo>
                  <a:lnTo>
                    <a:pt x="4452467" y="922426"/>
                  </a:lnTo>
                  <a:lnTo>
                    <a:pt x="4453979" y="914641"/>
                  </a:lnTo>
                  <a:lnTo>
                    <a:pt x="4457751" y="908405"/>
                  </a:lnTo>
                  <a:lnTo>
                    <a:pt x="4464799" y="905852"/>
                  </a:lnTo>
                  <a:lnTo>
                    <a:pt x="4467669" y="905852"/>
                  </a:lnTo>
                  <a:lnTo>
                    <a:pt x="4469181" y="907224"/>
                  </a:lnTo>
                  <a:lnTo>
                    <a:pt x="4471365" y="908735"/>
                  </a:lnTo>
                  <a:lnTo>
                    <a:pt x="4472864" y="905852"/>
                  </a:lnTo>
                  <a:lnTo>
                    <a:pt x="4473562" y="904494"/>
                  </a:lnTo>
                  <a:lnTo>
                    <a:pt x="4476559" y="898753"/>
                  </a:lnTo>
                  <a:close/>
                </a:path>
                <a:path w="4853305" h="963929">
                  <a:moveTo>
                    <a:pt x="4507268" y="726478"/>
                  </a:moveTo>
                  <a:lnTo>
                    <a:pt x="4496333" y="726478"/>
                  </a:lnTo>
                  <a:lnTo>
                    <a:pt x="4496333" y="790778"/>
                  </a:lnTo>
                  <a:lnTo>
                    <a:pt x="4507268" y="790778"/>
                  </a:lnTo>
                  <a:lnTo>
                    <a:pt x="4507268" y="726478"/>
                  </a:lnTo>
                  <a:close/>
                </a:path>
                <a:path w="4853305" h="963929">
                  <a:moveTo>
                    <a:pt x="4509592" y="698017"/>
                  </a:moveTo>
                  <a:lnTo>
                    <a:pt x="4506036" y="694461"/>
                  </a:lnTo>
                  <a:lnTo>
                    <a:pt x="4497565" y="694461"/>
                  </a:lnTo>
                  <a:lnTo>
                    <a:pt x="4494009" y="698017"/>
                  </a:lnTo>
                  <a:lnTo>
                    <a:pt x="4494009" y="706628"/>
                  </a:lnTo>
                  <a:lnTo>
                    <a:pt x="4497565" y="710044"/>
                  </a:lnTo>
                  <a:lnTo>
                    <a:pt x="4506036" y="710044"/>
                  </a:lnTo>
                  <a:lnTo>
                    <a:pt x="4509592" y="706628"/>
                  </a:lnTo>
                  <a:lnTo>
                    <a:pt x="4509592" y="698017"/>
                  </a:lnTo>
                  <a:close/>
                </a:path>
                <a:path w="4853305" h="963929">
                  <a:moveTo>
                    <a:pt x="4543412" y="931989"/>
                  </a:moveTo>
                  <a:lnTo>
                    <a:pt x="4542460" y="922705"/>
                  </a:lnTo>
                  <a:lnTo>
                    <a:pt x="4542002" y="918248"/>
                  </a:lnTo>
                  <a:lnTo>
                    <a:pt x="4536300" y="906691"/>
                  </a:lnTo>
                  <a:lnTo>
                    <a:pt x="4535284" y="905852"/>
                  </a:lnTo>
                  <a:lnTo>
                    <a:pt x="4531919" y="903122"/>
                  </a:lnTo>
                  <a:lnTo>
                    <a:pt x="4531919" y="922705"/>
                  </a:lnTo>
                  <a:lnTo>
                    <a:pt x="4493463" y="922705"/>
                  </a:lnTo>
                  <a:lnTo>
                    <a:pt x="4495762" y="916152"/>
                  </a:lnTo>
                  <a:lnTo>
                    <a:pt x="4500219" y="910793"/>
                  </a:lnTo>
                  <a:lnTo>
                    <a:pt x="4506176" y="907186"/>
                  </a:lnTo>
                  <a:lnTo>
                    <a:pt x="4513034" y="905852"/>
                  </a:lnTo>
                  <a:lnTo>
                    <a:pt x="4522609" y="905852"/>
                  </a:lnTo>
                  <a:lnTo>
                    <a:pt x="4530407" y="913396"/>
                  </a:lnTo>
                  <a:lnTo>
                    <a:pt x="4531919" y="922705"/>
                  </a:lnTo>
                  <a:lnTo>
                    <a:pt x="4531919" y="903122"/>
                  </a:lnTo>
                  <a:lnTo>
                    <a:pt x="4526521" y="898715"/>
                  </a:lnTo>
                  <a:lnTo>
                    <a:pt x="4512894" y="895743"/>
                  </a:lnTo>
                  <a:lnTo>
                    <a:pt x="4499534" y="898499"/>
                  </a:lnTo>
                  <a:lnTo>
                    <a:pt x="4489755" y="905992"/>
                  </a:lnTo>
                  <a:lnTo>
                    <a:pt x="4483747" y="917041"/>
                  </a:lnTo>
                  <a:lnTo>
                    <a:pt x="4481715" y="930490"/>
                  </a:lnTo>
                  <a:lnTo>
                    <a:pt x="4483925" y="943470"/>
                  </a:lnTo>
                  <a:lnTo>
                    <a:pt x="4490250" y="953985"/>
                  </a:lnTo>
                  <a:lnTo>
                    <a:pt x="4500156" y="961034"/>
                  </a:lnTo>
                  <a:lnTo>
                    <a:pt x="4513161" y="963599"/>
                  </a:lnTo>
                  <a:lnTo>
                    <a:pt x="4522470" y="962406"/>
                  </a:lnTo>
                  <a:lnTo>
                    <a:pt x="4530623" y="958888"/>
                  </a:lnTo>
                  <a:lnTo>
                    <a:pt x="4537138" y="953490"/>
                  </a:lnTo>
                  <a:lnTo>
                    <a:pt x="4537468" y="953223"/>
                  </a:lnTo>
                  <a:lnTo>
                    <a:pt x="4542866" y="945553"/>
                  </a:lnTo>
                  <a:lnTo>
                    <a:pt x="4533557" y="940206"/>
                  </a:lnTo>
                  <a:lnTo>
                    <a:pt x="4529315" y="947877"/>
                  </a:lnTo>
                  <a:lnTo>
                    <a:pt x="4523295" y="953490"/>
                  </a:lnTo>
                  <a:lnTo>
                    <a:pt x="4513986" y="953490"/>
                  </a:lnTo>
                  <a:lnTo>
                    <a:pt x="4505452" y="951814"/>
                  </a:lnTo>
                  <a:lnTo>
                    <a:pt x="4498835" y="947216"/>
                  </a:lnTo>
                  <a:lnTo>
                    <a:pt x="4494517" y="940384"/>
                  </a:lnTo>
                  <a:lnTo>
                    <a:pt x="4492917" y="931989"/>
                  </a:lnTo>
                  <a:lnTo>
                    <a:pt x="4543412" y="931989"/>
                  </a:lnTo>
                  <a:close/>
                </a:path>
                <a:path w="4853305" h="963929">
                  <a:moveTo>
                    <a:pt x="4576115" y="858659"/>
                  </a:moveTo>
                  <a:lnTo>
                    <a:pt x="4564913" y="858659"/>
                  </a:lnTo>
                  <a:lnTo>
                    <a:pt x="4564913" y="940904"/>
                  </a:lnTo>
                  <a:lnTo>
                    <a:pt x="4576115" y="940904"/>
                  </a:lnTo>
                  <a:lnTo>
                    <a:pt x="4576115" y="858659"/>
                  </a:lnTo>
                  <a:close/>
                </a:path>
                <a:path w="4853305" h="963929">
                  <a:moveTo>
                    <a:pt x="4578159" y="951712"/>
                  </a:moveTo>
                  <a:lnTo>
                    <a:pt x="4574743" y="948296"/>
                  </a:lnTo>
                  <a:lnTo>
                    <a:pt x="4566272" y="948296"/>
                  </a:lnTo>
                  <a:lnTo>
                    <a:pt x="4562856" y="951712"/>
                  </a:lnTo>
                  <a:lnTo>
                    <a:pt x="4562856" y="960043"/>
                  </a:lnTo>
                  <a:lnTo>
                    <a:pt x="4566272" y="963599"/>
                  </a:lnTo>
                  <a:lnTo>
                    <a:pt x="4574743" y="963599"/>
                  </a:lnTo>
                  <a:lnTo>
                    <a:pt x="4578159" y="960043"/>
                  </a:lnTo>
                  <a:lnTo>
                    <a:pt x="4578159" y="951712"/>
                  </a:lnTo>
                  <a:close/>
                </a:path>
                <a:path w="4853305" h="963929">
                  <a:moveTo>
                    <a:pt x="4581347" y="790778"/>
                  </a:moveTo>
                  <a:lnTo>
                    <a:pt x="4581245" y="751446"/>
                  </a:lnTo>
                  <a:lnTo>
                    <a:pt x="4580420" y="741895"/>
                  </a:lnTo>
                  <a:lnTo>
                    <a:pt x="4577753" y="734809"/>
                  </a:lnTo>
                  <a:lnTo>
                    <a:pt x="4577537" y="734263"/>
                  </a:lnTo>
                  <a:lnTo>
                    <a:pt x="4577067" y="733005"/>
                  </a:lnTo>
                  <a:lnTo>
                    <a:pt x="4570374" y="726948"/>
                  </a:lnTo>
                  <a:lnTo>
                    <a:pt x="4559465" y="724700"/>
                  </a:lnTo>
                  <a:lnTo>
                    <a:pt x="4551527" y="724700"/>
                  </a:lnTo>
                  <a:lnTo>
                    <a:pt x="4545635" y="728116"/>
                  </a:lnTo>
                  <a:lnTo>
                    <a:pt x="4541113" y="734263"/>
                  </a:lnTo>
                  <a:lnTo>
                    <a:pt x="4540847" y="734263"/>
                  </a:lnTo>
                  <a:lnTo>
                    <a:pt x="4540847" y="726478"/>
                  </a:lnTo>
                  <a:lnTo>
                    <a:pt x="4529912" y="726478"/>
                  </a:lnTo>
                  <a:lnTo>
                    <a:pt x="4529912" y="790778"/>
                  </a:lnTo>
                  <a:lnTo>
                    <a:pt x="4540847" y="790778"/>
                  </a:lnTo>
                  <a:lnTo>
                    <a:pt x="4540847" y="760260"/>
                  </a:lnTo>
                  <a:lnTo>
                    <a:pt x="4541228" y="751446"/>
                  </a:lnTo>
                  <a:lnTo>
                    <a:pt x="4543196" y="743229"/>
                  </a:lnTo>
                  <a:lnTo>
                    <a:pt x="4547997" y="737171"/>
                  </a:lnTo>
                  <a:lnTo>
                    <a:pt x="4556861" y="734809"/>
                  </a:lnTo>
                  <a:lnTo>
                    <a:pt x="4569599" y="734809"/>
                  </a:lnTo>
                  <a:lnTo>
                    <a:pt x="4570336" y="743229"/>
                  </a:lnTo>
                  <a:lnTo>
                    <a:pt x="4570425" y="790778"/>
                  </a:lnTo>
                  <a:lnTo>
                    <a:pt x="4581347" y="790778"/>
                  </a:lnTo>
                  <a:close/>
                </a:path>
                <a:path w="4853305" h="963929">
                  <a:moveTo>
                    <a:pt x="4662551" y="726478"/>
                  </a:moveTo>
                  <a:lnTo>
                    <a:pt x="4652137" y="726478"/>
                  </a:lnTo>
                  <a:lnTo>
                    <a:pt x="4652137" y="757936"/>
                  </a:lnTo>
                  <a:lnTo>
                    <a:pt x="4652061" y="758761"/>
                  </a:lnTo>
                  <a:lnTo>
                    <a:pt x="4650778" y="767372"/>
                  </a:lnTo>
                  <a:lnTo>
                    <a:pt x="4646701" y="775144"/>
                  </a:lnTo>
                  <a:lnTo>
                    <a:pt x="4639970" y="780478"/>
                  </a:lnTo>
                  <a:lnTo>
                    <a:pt x="4630674" y="782447"/>
                  </a:lnTo>
                  <a:lnTo>
                    <a:pt x="4621593" y="780389"/>
                  </a:lnTo>
                  <a:lnTo>
                    <a:pt x="4614989" y="774915"/>
                  </a:lnTo>
                  <a:lnTo>
                    <a:pt x="4610951" y="767092"/>
                  </a:lnTo>
                  <a:lnTo>
                    <a:pt x="4609592" y="757936"/>
                  </a:lnTo>
                  <a:lnTo>
                    <a:pt x="4611065" y="749249"/>
                  </a:lnTo>
                  <a:lnTo>
                    <a:pt x="4615281" y="741857"/>
                  </a:lnTo>
                  <a:lnTo>
                    <a:pt x="4621885" y="736739"/>
                  </a:lnTo>
                  <a:lnTo>
                    <a:pt x="4630534" y="734809"/>
                  </a:lnTo>
                  <a:lnTo>
                    <a:pt x="4639627" y="736638"/>
                  </a:lnTo>
                  <a:lnTo>
                    <a:pt x="4646422" y="741629"/>
                  </a:lnTo>
                  <a:lnTo>
                    <a:pt x="4650676" y="749020"/>
                  </a:lnTo>
                  <a:lnTo>
                    <a:pt x="4652137" y="757936"/>
                  </a:lnTo>
                  <a:lnTo>
                    <a:pt x="4652137" y="726478"/>
                  </a:lnTo>
                  <a:lnTo>
                    <a:pt x="4651616" y="726478"/>
                  </a:lnTo>
                  <a:lnTo>
                    <a:pt x="4651616" y="735634"/>
                  </a:lnTo>
                  <a:lnTo>
                    <a:pt x="4651349" y="735634"/>
                  </a:lnTo>
                  <a:lnTo>
                    <a:pt x="4650702" y="734809"/>
                  </a:lnTo>
                  <a:lnTo>
                    <a:pt x="4646003" y="728802"/>
                  </a:lnTo>
                  <a:lnTo>
                    <a:pt x="4638065" y="724700"/>
                  </a:lnTo>
                  <a:lnTo>
                    <a:pt x="4629302" y="724700"/>
                  </a:lnTo>
                  <a:lnTo>
                    <a:pt x="4616323" y="727443"/>
                  </a:lnTo>
                  <a:lnTo>
                    <a:pt x="4606607" y="734860"/>
                  </a:lnTo>
                  <a:lnTo>
                    <a:pt x="4600499" y="745705"/>
                  </a:lnTo>
                  <a:lnTo>
                    <a:pt x="4598390" y="758761"/>
                  </a:lnTo>
                  <a:lnTo>
                    <a:pt x="4600537" y="771550"/>
                  </a:lnTo>
                  <a:lnTo>
                    <a:pt x="4606683" y="782332"/>
                  </a:lnTo>
                  <a:lnTo>
                    <a:pt x="4616386" y="789787"/>
                  </a:lnTo>
                  <a:lnTo>
                    <a:pt x="4629162" y="792556"/>
                  </a:lnTo>
                  <a:lnTo>
                    <a:pt x="4638205" y="792556"/>
                  </a:lnTo>
                  <a:lnTo>
                    <a:pt x="4645736" y="789000"/>
                  </a:lnTo>
                  <a:lnTo>
                    <a:pt x="4650918" y="782447"/>
                  </a:lnTo>
                  <a:lnTo>
                    <a:pt x="4651349" y="781900"/>
                  </a:lnTo>
                  <a:lnTo>
                    <a:pt x="4651616" y="781900"/>
                  </a:lnTo>
                  <a:lnTo>
                    <a:pt x="4651616" y="790778"/>
                  </a:lnTo>
                  <a:lnTo>
                    <a:pt x="4662551" y="790778"/>
                  </a:lnTo>
                  <a:lnTo>
                    <a:pt x="4662551" y="781900"/>
                  </a:lnTo>
                  <a:lnTo>
                    <a:pt x="4662551" y="735634"/>
                  </a:lnTo>
                  <a:lnTo>
                    <a:pt x="4662551" y="726478"/>
                  </a:lnTo>
                  <a:close/>
                </a:path>
                <a:path w="4853305" h="963929">
                  <a:moveTo>
                    <a:pt x="4707852" y="726478"/>
                  </a:moveTo>
                  <a:lnTo>
                    <a:pt x="4696358" y="726478"/>
                  </a:lnTo>
                  <a:lnTo>
                    <a:pt x="4696358" y="703351"/>
                  </a:lnTo>
                  <a:lnTo>
                    <a:pt x="4685436" y="703351"/>
                  </a:lnTo>
                  <a:lnTo>
                    <a:pt x="4685436" y="726478"/>
                  </a:lnTo>
                  <a:lnTo>
                    <a:pt x="4678731" y="726478"/>
                  </a:lnTo>
                  <a:lnTo>
                    <a:pt x="4678731" y="736587"/>
                  </a:lnTo>
                  <a:lnTo>
                    <a:pt x="4685436" y="736587"/>
                  </a:lnTo>
                  <a:lnTo>
                    <a:pt x="4685436" y="790778"/>
                  </a:lnTo>
                  <a:lnTo>
                    <a:pt x="4696358" y="790778"/>
                  </a:lnTo>
                  <a:lnTo>
                    <a:pt x="4696358" y="736587"/>
                  </a:lnTo>
                  <a:lnTo>
                    <a:pt x="4707852" y="736587"/>
                  </a:lnTo>
                  <a:lnTo>
                    <a:pt x="4707852" y="726478"/>
                  </a:lnTo>
                  <a:close/>
                </a:path>
                <a:path w="4853305" h="963929">
                  <a:moveTo>
                    <a:pt x="4776343" y="760945"/>
                  </a:moveTo>
                  <a:lnTo>
                    <a:pt x="4775390" y="751662"/>
                  </a:lnTo>
                  <a:lnTo>
                    <a:pt x="4774933" y="747204"/>
                  </a:lnTo>
                  <a:lnTo>
                    <a:pt x="4769231" y="735647"/>
                  </a:lnTo>
                  <a:lnTo>
                    <a:pt x="4768215" y="734809"/>
                  </a:lnTo>
                  <a:lnTo>
                    <a:pt x="4764849" y="732078"/>
                  </a:lnTo>
                  <a:lnTo>
                    <a:pt x="4764849" y="751662"/>
                  </a:lnTo>
                  <a:lnTo>
                    <a:pt x="4726394" y="751662"/>
                  </a:lnTo>
                  <a:lnTo>
                    <a:pt x="4728692" y="745096"/>
                  </a:lnTo>
                  <a:lnTo>
                    <a:pt x="4733150" y="739749"/>
                  </a:lnTo>
                  <a:lnTo>
                    <a:pt x="4739106" y="736142"/>
                  </a:lnTo>
                  <a:lnTo>
                    <a:pt x="4745964" y="734809"/>
                  </a:lnTo>
                  <a:lnTo>
                    <a:pt x="4755540" y="734809"/>
                  </a:lnTo>
                  <a:lnTo>
                    <a:pt x="4763338" y="742340"/>
                  </a:lnTo>
                  <a:lnTo>
                    <a:pt x="4764849" y="751662"/>
                  </a:lnTo>
                  <a:lnTo>
                    <a:pt x="4764849" y="732078"/>
                  </a:lnTo>
                  <a:lnTo>
                    <a:pt x="4759452" y="727671"/>
                  </a:lnTo>
                  <a:lnTo>
                    <a:pt x="4745825" y="724700"/>
                  </a:lnTo>
                  <a:lnTo>
                    <a:pt x="4732464" y="727456"/>
                  </a:lnTo>
                  <a:lnTo>
                    <a:pt x="4722685" y="734949"/>
                  </a:lnTo>
                  <a:lnTo>
                    <a:pt x="4716678" y="745998"/>
                  </a:lnTo>
                  <a:lnTo>
                    <a:pt x="4714646" y="759447"/>
                  </a:lnTo>
                  <a:lnTo>
                    <a:pt x="4716856" y="772426"/>
                  </a:lnTo>
                  <a:lnTo>
                    <a:pt x="4723181" y="782942"/>
                  </a:lnTo>
                  <a:lnTo>
                    <a:pt x="4733099" y="789990"/>
                  </a:lnTo>
                  <a:lnTo>
                    <a:pt x="4746104" y="792556"/>
                  </a:lnTo>
                  <a:lnTo>
                    <a:pt x="4755413" y="791362"/>
                  </a:lnTo>
                  <a:lnTo>
                    <a:pt x="4763554" y="787844"/>
                  </a:lnTo>
                  <a:lnTo>
                    <a:pt x="4770056" y="782447"/>
                  </a:lnTo>
                  <a:lnTo>
                    <a:pt x="4770399" y="782167"/>
                  </a:lnTo>
                  <a:lnTo>
                    <a:pt x="4775797" y="774496"/>
                  </a:lnTo>
                  <a:lnTo>
                    <a:pt x="4766488" y="769162"/>
                  </a:lnTo>
                  <a:lnTo>
                    <a:pt x="4762246" y="776833"/>
                  </a:lnTo>
                  <a:lnTo>
                    <a:pt x="4756226" y="782447"/>
                  </a:lnTo>
                  <a:lnTo>
                    <a:pt x="4746917" y="782447"/>
                  </a:lnTo>
                  <a:lnTo>
                    <a:pt x="4738382" y="780770"/>
                  </a:lnTo>
                  <a:lnTo>
                    <a:pt x="4731766" y="776173"/>
                  </a:lnTo>
                  <a:lnTo>
                    <a:pt x="4727448" y="769340"/>
                  </a:lnTo>
                  <a:lnTo>
                    <a:pt x="4725848" y="760945"/>
                  </a:lnTo>
                  <a:lnTo>
                    <a:pt x="4776343" y="760945"/>
                  </a:lnTo>
                  <a:close/>
                </a:path>
                <a:path w="4853305" h="963929">
                  <a:moveTo>
                    <a:pt x="4852898" y="677900"/>
                  </a:moveTo>
                  <a:lnTo>
                    <a:pt x="4842497" y="677900"/>
                  </a:lnTo>
                  <a:lnTo>
                    <a:pt x="4842497" y="757936"/>
                  </a:lnTo>
                  <a:lnTo>
                    <a:pt x="4842421" y="758748"/>
                  </a:lnTo>
                  <a:lnTo>
                    <a:pt x="4841138" y="767372"/>
                  </a:lnTo>
                  <a:lnTo>
                    <a:pt x="4837061" y="775144"/>
                  </a:lnTo>
                  <a:lnTo>
                    <a:pt x="4830330" y="780478"/>
                  </a:lnTo>
                  <a:lnTo>
                    <a:pt x="4821021" y="782447"/>
                  </a:lnTo>
                  <a:lnTo>
                    <a:pt x="4811941" y="780389"/>
                  </a:lnTo>
                  <a:lnTo>
                    <a:pt x="4805337" y="774915"/>
                  </a:lnTo>
                  <a:lnTo>
                    <a:pt x="4801298" y="767092"/>
                  </a:lnTo>
                  <a:lnTo>
                    <a:pt x="4799939" y="757936"/>
                  </a:lnTo>
                  <a:lnTo>
                    <a:pt x="4801413" y="749249"/>
                  </a:lnTo>
                  <a:lnTo>
                    <a:pt x="4805629" y="741857"/>
                  </a:lnTo>
                  <a:lnTo>
                    <a:pt x="4812246" y="736739"/>
                  </a:lnTo>
                  <a:lnTo>
                    <a:pt x="4820894" y="734809"/>
                  </a:lnTo>
                  <a:lnTo>
                    <a:pt x="4829988" y="736638"/>
                  </a:lnTo>
                  <a:lnTo>
                    <a:pt x="4836782" y="741629"/>
                  </a:lnTo>
                  <a:lnTo>
                    <a:pt x="4841037" y="749020"/>
                  </a:lnTo>
                  <a:lnTo>
                    <a:pt x="4842497" y="757936"/>
                  </a:lnTo>
                  <a:lnTo>
                    <a:pt x="4842497" y="677900"/>
                  </a:lnTo>
                  <a:lnTo>
                    <a:pt x="4841976" y="677900"/>
                  </a:lnTo>
                  <a:lnTo>
                    <a:pt x="4841976" y="735634"/>
                  </a:lnTo>
                  <a:lnTo>
                    <a:pt x="4841697" y="735634"/>
                  </a:lnTo>
                  <a:lnTo>
                    <a:pt x="4841062" y="734809"/>
                  </a:lnTo>
                  <a:lnTo>
                    <a:pt x="4836490" y="728802"/>
                  </a:lnTo>
                  <a:lnTo>
                    <a:pt x="4828286" y="724700"/>
                  </a:lnTo>
                  <a:lnTo>
                    <a:pt x="4819662" y="724700"/>
                  </a:lnTo>
                  <a:lnTo>
                    <a:pt x="4806683" y="727443"/>
                  </a:lnTo>
                  <a:lnTo>
                    <a:pt x="4796955" y="734860"/>
                  </a:lnTo>
                  <a:lnTo>
                    <a:pt x="4790846" y="745705"/>
                  </a:lnTo>
                  <a:lnTo>
                    <a:pt x="4788738" y="758748"/>
                  </a:lnTo>
                  <a:lnTo>
                    <a:pt x="4790884" y="771550"/>
                  </a:lnTo>
                  <a:lnTo>
                    <a:pt x="4797044" y="782332"/>
                  </a:lnTo>
                  <a:lnTo>
                    <a:pt x="4806734" y="789787"/>
                  </a:lnTo>
                  <a:lnTo>
                    <a:pt x="4819523" y="792556"/>
                  </a:lnTo>
                  <a:lnTo>
                    <a:pt x="4828286" y="792556"/>
                  </a:lnTo>
                  <a:lnTo>
                    <a:pt x="4836363" y="788860"/>
                  </a:lnTo>
                  <a:lnTo>
                    <a:pt x="4841278" y="782447"/>
                  </a:lnTo>
                  <a:lnTo>
                    <a:pt x="4841697" y="781900"/>
                  </a:lnTo>
                  <a:lnTo>
                    <a:pt x="4841976" y="781900"/>
                  </a:lnTo>
                  <a:lnTo>
                    <a:pt x="4841976" y="790778"/>
                  </a:lnTo>
                  <a:lnTo>
                    <a:pt x="4852898" y="790778"/>
                  </a:lnTo>
                  <a:lnTo>
                    <a:pt x="4852898" y="781900"/>
                  </a:lnTo>
                  <a:lnTo>
                    <a:pt x="4852898" y="735634"/>
                  </a:lnTo>
                  <a:lnTo>
                    <a:pt x="4852898" y="677900"/>
                  </a:lnTo>
                  <a:close/>
                </a:path>
              </a:pathLst>
            </a:custGeom>
            <a:solidFill>
              <a:srgbClr val="4A4B4C"/>
            </a:solidFill>
          </p:spPr>
          <p:txBody>
            <a:bodyPr wrap="square" lIns="0" tIns="0" rIns="0" bIns="0" rtlCol="0"/>
            <a:lstStyle/>
            <a:p>
              <a:endParaRPr/>
            </a:p>
          </p:txBody>
        </p:sp>
        <p:sp>
          <p:nvSpPr>
            <p:cNvPr id="8" name="object 8"/>
            <p:cNvSpPr/>
            <p:nvPr/>
          </p:nvSpPr>
          <p:spPr>
            <a:xfrm>
              <a:off x="5337454" y="3747731"/>
              <a:ext cx="792645" cy="289267"/>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387606" y="3411930"/>
              <a:ext cx="706120" cy="281305"/>
            </a:xfrm>
            <a:custGeom>
              <a:avLst/>
              <a:gdLst/>
              <a:ahLst/>
              <a:cxnLst/>
              <a:rect l="l" t="t" r="r" b="b"/>
              <a:pathLst>
                <a:path w="706120" h="281304">
                  <a:moveTo>
                    <a:pt x="96888" y="176923"/>
                  </a:moveTo>
                  <a:lnTo>
                    <a:pt x="88950" y="173647"/>
                  </a:lnTo>
                  <a:lnTo>
                    <a:pt x="81013" y="171729"/>
                  </a:lnTo>
                  <a:lnTo>
                    <a:pt x="72390" y="171729"/>
                  </a:lnTo>
                  <a:lnTo>
                    <a:pt x="33134" y="188404"/>
                  </a:lnTo>
                  <a:lnTo>
                    <a:pt x="17945" y="226174"/>
                  </a:lnTo>
                  <a:lnTo>
                    <a:pt x="18935" y="237299"/>
                  </a:lnTo>
                  <a:lnTo>
                    <a:pt x="43014" y="271653"/>
                  </a:lnTo>
                  <a:lnTo>
                    <a:pt x="73215" y="280365"/>
                  </a:lnTo>
                  <a:lnTo>
                    <a:pt x="81559" y="280365"/>
                  </a:lnTo>
                  <a:lnTo>
                    <a:pt x="87998" y="278307"/>
                  </a:lnTo>
                  <a:lnTo>
                    <a:pt x="96888" y="275577"/>
                  </a:lnTo>
                  <a:lnTo>
                    <a:pt x="96888" y="254381"/>
                  </a:lnTo>
                  <a:lnTo>
                    <a:pt x="96888" y="243420"/>
                  </a:lnTo>
                  <a:lnTo>
                    <a:pt x="92138" y="247980"/>
                  </a:lnTo>
                  <a:lnTo>
                    <a:pt x="86499" y="251421"/>
                  </a:lnTo>
                  <a:lnTo>
                    <a:pt x="80276" y="253619"/>
                  </a:lnTo>
                  <a:lnTo>
                    <a:pt x="73761" y="254381"/>
                  </a:lnTo>
                  <a:lnTo>
                    <a:pt x="62357" y="252298"/>
                  </a:lnTo>
                  <a:lnTo>
                    <a:pt x="53543" y="246468"/>
                  </a:lnTo>
                  <a:lnTo>
                    <a:pt x="47853" y="237578"/>
                  </a:lnTo>
                  <a:lnTo>
                    <a:pt x="45847" y="226314"/>
                  </a:lnTo>
                  <a:lnTo>
                    <a:pt x="47828" y="215099"/>
                  </a:lnTo>
                  <a:lnTo>
                    <a:pt x="53441" y="206019"/>
                  </a:lnTo>
                  <a:lnTo>
                    <a:pt x="62128" y="199936"/>
                  </a:lnTo>
                  <a:lnTo>
                    <a:pt x="73355" y="197713"/>
                  </a:lnTo>
                  <a:lnTo>
                    <a:pt x="80124" y="198450"/>
                  </a:lnTo>
                  <a:lnTo>
                    <a:pt x="86499" y="200621"/>
                  </a:lnTo>
                  <a:lnTo>
                    <a:pt x="92189" y="204177"/>
                  </a:lnTo>
                  <a:lnTo>
                    <a:pt x="96888" y="209067"/>
                  </a:lnTo>
                  <a:lnTo>
                    <a:pt x="96888" y="197713"/>
                  </a:lnTo>
                  <a:lnTo>
                    <a:pt x="96888" y="176923"/>
                  </a:lnTo>
                  <a:close/>
                </a:path>
                <a:path w="706120" h="281304">
                  <a:moveTo>
                    <a:pt x="103022" y="3416"/>
                  </a:moveTo>
                  <a:lnTo>
                    <a:pt x="76212" y="3416"/>
                  </a:lnTo>
                  <a:lnTo>
                    <a:pt x="76212" y="66497"/>
                  </a:lnTo>
                  <a:lnTo>
                    <a:pt x="75946" y="66497"/>
                  </a:lnTo>
                  <a:lnTo>
                    <a:pt x="57924" y="43370"/>
                  </a:lnTo>
                  <a:lnTo>
                    <a:pt x="26809" y="3416"/>
                  </a:lnTo>
                  <a:lnTo>
                    <a:pt x="0" y="3416"/>
                  </a:lnTo>
                  <a:lnTo>
                    <a:pt x="0" y="106578"/>
                  </a:lnTo>
                  <a:lnTo>
                    <a:pt x="26809" y="106578"/>
                  </a:lnTo>
                  <a:lnTo>
                    <a:pt x="26809" y="43370"/>
                  </a:lnTo>
                  <a:lnTo>
                    <a:pt x="27076" y="43370"/>
                  </a:lnTo>
                  <a:lnTo>
                    <a:pt x="76212" y="106578"/>
                  </a:lnTo>
                  <a:lnTo>
                    <a:pt x="103022" y="106578"/>
                  </a:lnTo>
                  <a:lnTo>
                    <a:pt x="103022" y="66497"/>
                  </a:lnTo>
                  <a:lnTo>
                    <a:pt x="103022" y="3416"/>
                  </a:lnTo>
                  <a:close/>
                </a:path>
                <a:path w="706120" h="281304">
                  <a:moveTo>
                    <a:pt x="223647" y="224129"/>
                  </a:moveTo>
                  <a:lnTo>
                    <a:pt x="218909" y="202679"/>
                  </a:lnTo>
                  <a:lnTo>
                    <a:pt x="214655" y="197027"/>
                  </a:lnTo>
                  <a:lnTo>
                    <a:pt x="206260" y="185889"/>
                  </a:lnTo>
                  <a:lnTo>
                    <a:pt x="195757" y="179590"/>
                  </a:lnTo>
                  <a:lnTo>
                    <a:pt x="195757" y="224269"/>
                  </a:lnTo>
                  <a:lnTo>
                    <a:pt x="193446" y="236588"/>
                  </a:lnTo>
                  <a:lnTo>
                    <a:pt x="187172" y="246341"/>
                  </a:lnTo>
                  <a:lnTo>
                    <a:pt x="177901" y="252768"/>
                  </a:lnTo>
                  <a:lnTo>
                    <a:pt x="166598" y="255066"/>
                  </a:lnTo>
                  <a:lnTo>
                    <a:pt x="155282" y="252768"/>
                  </a:lnTo>
                  <a:lnTo>
                    <a:pt x="146011" y="246341"/>
                  </a:lnTo>
                  <a:lnTo>
                    <a:pt x="139738" y="236588"/>
                  </a:lnTo>
                  <a:lnTo>
                    <a:pt x="137439" y="224269"/>
                  </a:lnTo>
                  <a:lnTo>
                    <a:pt x="139738" y="214007"/>
                  </a:lnTo>
                  <a:lnTo>
                    <a:pt x="146011" y="205320"/>
                  </a:lnTo>
                  <a:lnTo>
                    <a:pt x="155282" y="199288"/>
                  </a:lnTo>
                  <a:lnTo>
                    <a:pt x="166598" y="197027"/>
                  </a:lnTo>
                  <a:lnTo>
                    <a:pt x="177901" y="199288"/>
                  </a:lnTo>
                  <a:lnTo>
                    <a:pt x="187172" y="205320"/>
                  </a:lnTo>
                  <a:lnTo>
                    <a:pt x="193446" y="214007"/>
                  </a:lnTo>
                  <a:lnTo>
                    <a:pt x="195757" y="224269"/>
                  </a:lnTo>
                  <a:lnTo>
                    <a:pt x="195757" y="179590"/>
                  </a:lnTo>
                  <a:lnTo>
                    <a:pt x="188036" y="174955"/>
                  </a:lnTo>
                  <a:lnTo>
                    <a:pt x="166598" y="171043"/>
                  </a:lnTo>
                  <a:lnTo>
                    <a:pt x="145148" y="174955"/>
                  </a:lnTo>
                  <a:lnTo>
                    <a:pt x="126923" y="185889"/>
                  </a:lnTo>
                  <a:lnTo>
                    <a:pt x="114274" y="202679"/>
                  </a:lnTo>
                  <a:lnTo>
                    <a:pt x="109550" y="224129"/>
                  </a:lnTo>
                  <a:lnTo>
                    <a:pt x="113804" y="247116"/>
                  </a:lnTo>
                  <a:lnTo>
                    <a:pt x="125653" y="265112"/>
                  </a:lnTo>
                  <a:lnTo>
                    <a:pt x="143700" y="276847"/>
                  </a:lnTo>
                  <a:lnTo>
                    <a:pt x="166598" y="281038"/>
                  </a:lnTo>
                  <a:lnTo>
                    <a:pt x="189484" y="276847"/>
                  </a:lnTo>
                  <a:lnTo>
                    <a:pt x="207543" y="265112"/>
                  </a:lnTo>
                  <a:lnTo>
                    <a:pt x="214147" y="255066"/>
                  </a:lnTo>
                  <a:lnTo>
                    <a:pt x="219379" y="247116"/>
                  </a:lnTo>
                  <a:lnTo>
                    <a:pt x="223647" y="224129"/>
                  </a:lnTo>
                  <a:close/>
                </a:path>
                <a:path w="706120" h="281304">
                  <a:moveTo>
                    <a:pt x="232219" y="53086"/>
                  </a:moveTo>
                  <a:lnTo>
                    <a:pt x="227482" y="31635"/>
                  </a:lnTo>
                  <a:lnTo>
                    <a:pt x="223227" y="25984"/>
                  </a:lnTo>
                  <a:lnTo>
                    <a:pt x="214833" y="14846"/>
                  </a:lnTo>
                  <a:lnTo>
                    <a:pt x="204330" y="8547"/>
                  </a:lnTo>
                  <a:lnTo>
                    <a:pt x="204330" y="53225"/>
                  </a:lnTo>
                  <a:lnTo>
                    <a:pt x="202018" y="65544"/>
                  </a:lnTo>
                  <a:lnTo>
                    <a:pt x="195745" y="75298"/>
                  </a:lnTo>
                  <a:lnTo>
                    <a:pt x="186474" y="81724"/>
                  </a:lnTo>
                  <a:lnTo>
                    <a:pt x="175171" y="84023"/>
                  </a:lnTo>
                  <a:lnTo>
                    <a:pt x="163855" y="81724"/>
                  </a:lnTo>
                  <a:lnTo>
                    <a:pt x="154584" y="75298"/>
                  </a:lnTo>
                  <a:lnTo>
                    <a:pt x="148310" y="65544"/>
                  </a:lnTo>
                  <a:lnTo>
                    <a:pt x="146011" y="53225"/>
                  </a:lnTo>
                  <a:lnTo>
                    <a:pt x="148310" y="42964"/>
                  </a:lnTo>
                  <a:lnTo>
                    <a:pt x="154584" y="34277"/>
                  </a:lnTo>
                  <a:lnTo>
                    <a:pt x="163855" y="28244"/>
                  </a:lnTo>
                  <a:lnTo>
                    <a:pt x="175171" y="25984"/>
                  </a:lnTo>
                  <a:lnTo>
                    <a:pt x="186474" y="28244"/>
                  </a:lnTo>
                  <a:lnTo>
                    <a:pt x="195745" y="34277"/>
                  </a:lnTo>
                  <a:lnTo>
                    <a:pt x="202018" y="42964"/>
                  </a:lnTo>
                  <a:lnTo>
                    <a:pt x="204330" y="53225"/>
                  </a:lnTo>
                  <a:lnTo>
                    <a:pt x="204330" y="8547"/>
                  </a:lnTo>
                  <a:lnTo>
                    <a:pt x="196608" y="3911"/>
                  </a:lnTo>
                  <a:lnTo>
                    <a:pt x="175171" y="0"/>
                  </a:lnTo>
                  <a:lnTo>
                    <a:pt x="153720" y="3911"/>
                  </a:lnTo>
                  <a:lnTo>
                    <a:pt x="135496" y="14846"/>
                  </a:lnTo>
                  <a:lnTo>
                    <a:pt x="122847" y="31635"/>
                  </a:lnTo>
                  <a:lnTo>
                    <a:pt x="118122" y="53086"/>
                  </a:lnTo>
                  <a:lnTo>
                    <a:pt x="122377" y="76073"/>
                  </a:lnTo>
                  <a:lnTo>
                    <a:pt x="134226" y="94068"/>
                  </a:lnTo>
                  <a:lnTo>
                    <a:pt x="152273" y="105803"/>
                  </a:lnTo>
                  <a:lnTo>
                    <a:pt x="175171" y="109994"/>
                  </a:lnTo>
                  <a:lnTo>
                    <a:pt x="198056" y="105803"/>
                  </a:lnTo>
                  <a:lnTo>
                    <a:pt x="216115" y="94068"/>
                  </a:lnTo>
                  <a:lnTo>
                    <a:pt x="222719" y="84023"/>
                  </a:lnTo>
                  <a:lnTo>
                    <a:pt x="227952" y="76073"/>
                  </a:lnTo>
                  <a:lnTo>
                    <a:pt x="232219" y="53086"/>
                  </a:lnTo>
                  <a:close/>
                </a:path>
                <a:path w="706120" h="281304">
                  <a:moveTo>
                    <a:pt x="308571" y="3416"/>
                  </a:moveTo>
                  <a:lnTo>
                    <a:pt x="237439" y="3416"/>
                  </a:lnTo>
                  <a:lnTo>
                    <a:pt x="237439" y="26123"/>
                  </a:lnTo>
                  <a:lnTo>
                    <a:pt x="259600" y="26123"/>
                  </a:lnTo>
                  <a:lnTo>
                    <a:pt x="259600" y="106578"/>
                  </a:lnTo>
                  <a:lnTo>
                    <a:pt x="286410" y="106578"/>
                  </a:lnTo>
                  <a:lnTo>
                    <a:pt x="286410" y="26123"/>
                  </a:lnTo>
                  <a:lnTo>
                    <a:pt x="308571" y="26123"/>
                  </a:lnTo>
                  <a:lnTo>
                    <a:pt x="308571" y="3416"/>
                  </a:lnTo>
                  <a:close/>
                </a:path>
                <a:path w="706120" h="281304">
                  <a:moveTo>
                    <a:pt x="331343" y="174459"/>
                  </a:moveTo>
                  <a:lnTo>
                    <a:pt x="302196" y="174459"/>
                  </a:lnTo>
                  <a:lnTo>
                    <a:pt x="277164" y="237121"/>
                  </a:lnTo>
                  <a:lnTo>
                    <a:pt x="252260" y="174459"/>
                  </a:lnTo>
                  <a:lnTo>
                    <a:pt x="223126" y="174459"/>
                  </a:lnTo>
                  <a:lnTo>
                    <a:pt x="266496" y="277622"/>
                  </a:lnTo>
                  <a:lnTo>
                    <a:pt x="287286" y="277622"/>
                  </a:lnTo>
                  <a:lnTo>
                    <a:pt x="304571" y="237121"/>
                  </a:lnTo>
                  <a:lnTo>
                    <a:pt x="331343" y="174459"/>
                  </a:lnTo>
                  <a:close/>
                </a:path>
                <a:path w="706120" h="281304">
                  <a:moveTo>
                    <a:pt x="399148" y="174459"/>
                  </a:moveTo>
                  <a:lnTo>
                    <a:pt x="340461" y="174459"/>
                  </a:lnTo>
                  <a:lnTo>
                    <a:pt x="340461" y="277622"/>
                  </a:lnTo>
                  <a:lnTo>
                    <a:pt x="399148" y="277622"/>
                  </a:lnTo>
                  <a:lnTo>
                    <a:pt x="399148" y="254927"/>
                  </a:lnTo>
                  <a:lnTo>
                    <a:pt x="367258" y="254927"/>
                  </a:lnTo>
                  <a:lnTo>
                    <a:pt x="367258" y="237121"/>
                  </a:lnTo>
                  <a:lnTo>
                    <a:pt x="397497" y="237121"/>
                  </a:lnTo>
                  <a:lnTo>
                    <a:pt x="397497" y="214426"/>
                  </a:lnTo>
                  <a:lnTo>
                    <a:pt x="367258" y="214426"/>
                  </a:lnTo>
                  <a:lnTo>
                    <a:pt x="367258" y="197167"/>
                  </a:lnTo>
                  <a:lnTo>
                    <a:pt x="399148" y="197167"/>
                  </a:lnTo>
                  <a:lnTo>
                    <a:pt x="399148" y="174459"/>
                  </a:lnTo>
                  <a:close/>
                </a:path>
                <a:path w="706120" h="281304">
                  <a:moveTo>
                    <a:pt x="411962" y="3416"/>
                  </a:moveTo>
                  <a:lnTo>
                    <a:pt x="385152" y="3416"/>
                  </a:lnTo>
                  <a:lnTo>
                    <a:pt x="385152" y="43243"/>
                  </a:lnTo>
                  <a:lnTo>
                    <a:pt x="346417" y="43243"/>
                  </a:lnTo>
                  <a:lnTo>
                    <a:pt x="346417" y="3416"/>
                  </a:lnTo>
                  <a:lnTo>
                    <a:pt x="319608" y="3416"/>
                  </a:lnTo>
                  <a:lnTo>
                    <a:pt x="319608" y="106578"/>
                  </a:lnTo>
                  <a:lnTo>
                    <a:pt x="346417" y="106578"/>
                  </a:lnTo>
                  <a:lnTo>
                    <a:pt x="346417" y="64300"/>
                  </a:lnTo>
                  <a:lnTo>
                    <a:pt x="385152" y="64300"/>
                  </a:lnTo>
                  <a:lnTo>
                    <a:pt x="385152" y="106578"/>
                  </a:lnTo>
                  <a:lnTo>
                    <a:pt x="411962" y="106578"/>
                  </a:lnTo>
                  <a:lnTo>
                    <a:pt x="411962" y="64300"/>
                  </a:lnTo>
                  <a:lnTo>
                    <a:pt x="411962" y="43243"/>
                  </a:lnTo>
                  <a:lnTo>
                    <a:pt x="411962" y="3416"/>
                  </a:lnTo>
                  <a:close/>
                </a:path>
                <a:path w="706120" h="281304">
                  <a:moveTo>
                    <a:pt x="459155" y="3416"/>
                  </a:moveTo>
                  <a:lnTo>
                    <a:pt x="432358" y="3416"/>
                  </a:lnTo>
                  <a:lnTo>
                    <a:pt x="432358" y="106578"/>
                  </a:lnTo>
                  <a:lnTo>
                    <a:pt x="459155" y="106578"/>
                  </a:lnTo>
                  <a:lnTo>
                    <a:pt x="459155" y="3416"/>
                  </a:lnTo>
                  <a:close/>
                </a:path>
                <a:path w="706120" h="281304">
                  <a:moveTo>
                    <a:pt x="504190" y="277622"/>
                  </a:moveTo>
                  <a:lnTo>
                    <a:pt x="473760" y="237934"/>
                  </a:lnTo>
                  <a:lnTo>
                    <a:pt x="471779" y="235343"/>
                  </a:lnTo>
                  <a:lnTo>
                    <a:pt x="481469" y="231698"/>
                  </a:lnTo>
                  <a:lnTo>
                    <a:pt x="488543" y="225132"/>
                  </a:lnTo>
                  <a:lnTo>
                    <a:pt x="490728" y="220700"/>
                  </a:lnTo>
                  <a:lnTo>
                    <a:pt x="492861" y="216395"/>
                  </a:lnTo>
                  <a:lnTo>
                    <a:pt x="494334" y="206197"/>
                  </a:lnTo>
                  <a:lnTo>
                    <a:pt x="466445" y="175514"/>
                  </a:lnTo>
                  <a:lnTo>
                    <a:pt x="466445" y="196608"/>
                  </a:lnTo>
                  <a:lnTo>
                    <a:pt x="466445" y="219062"/>
                  </a:lnTo>
                  <a:lnTo>
                    <a:pt x="456577" y="220700"/>
                  </a:lnTo>
                  <a:lnTo>
                    <a:pt x="445211" y="220700"/>
                  </a:lnTo>
                  <a:lnTo>
                    <a:pt x="445211" y="194970"/>
                  </a:lnTo>
                  <a:lnTo>
                    <a:pt x="456577" y="194970"/>
                  </a:lnTo>
                  <a:lnTo>
                    <a:pt x="466445" y="196608"/>
                  </a:lnTo>
                  <a:lnTo>
                    <a:pt x="466445" y="175514"/>
                  </a:lnTo>
                  <a:lnTo>
                    <a:pt x="458495" y="174459"/>
                  </a:lnTo>
                  <a:lnTo>
                    <a:pt x="418414" y="174459"/>
                  </a:lnTo>
                  <a:lnTo>
                    <a:pt x="418414" y="277622"/>
                  </a:lnTo>
                  <a:lnTo>
                    <a:pt x="445211" y="277622"/>
                  </a:lnTo>
                  <a:lnTo>
                    <a:pt x="445211" y="237934"/>
                  </a:lnTo>
                  <a:lnTo>
                    <a:pt x="445490" y="237934"/>
                  </a:lnTo>
                  <a:lnTo>
                    <a:pt x="470814" y="277622"/>
                  </a:lnTo>
                  <a:lnTo>
                    <a:pt x="504190" y="277622"/>
                  </a:lnTo>
                  <a:close/>
                </a:path>
                <a:path w="706120" h="281304">
                  <a:moveTo>
                    <a:pt x="572744" y="174459"/>
                  </a:moveTo>
                  <a:lnTo>
                    <a:pt x="514057" y="174459"/>
                  </a:lnTo>
                  <a:lnTo>
                    <a:pt x="514057" y="277622"/>
                  </a:lnTo>
                  <a:lnTo>
                    <a:pt x="572744" y="277622"/>
                  </a:lnTo>
                  <a:lnTo>
                    <a:pt x="572744" y="254927"/>
                  </a:lnTo>
                  <a:lnTo>
                    <a:pt x="540867" y="254927"/>
                  </a:lnTo>
                  <a:lnTo>
                    <a:pt x="540867" y="237121"/>
                  </a:lnTo>
                  <a:lnTo>
                    <a:pt x="571106" y="237121"/>
                  </a:lnTo>
                  <a:lnTo>
                    <a:pt x="571106" y="214426"/>
                  </a:lnTo>
                  <a:lnTo>
                    <a:pt x="540867" y="214426"/>
                  </a:lnTo>
                  <a:lnTo>
                    <a:pt x="540867" y="197167"/>
                  </a:lnTo>
                  <a:lnTo>
                    <a:pt x="572744" y="197167"/>
                  </a:lnTo>
                  <a:lnTo>
                    <a:pt x="572744" y="174459"/>
                  </a:lnTo>
                  <a:close/>
                </a:path>
                <a:path w="706120" h="281304">
                  <a:moveTo>
                    <a:pt x="582295" y="3416"/>
                  </a:moveTo>
                  <a:lnTo>
                    <a:pt x="555485" y="3416"/>
                  </a:lnTo>
                  <a:lnTo>
                    <a:pt x="555485" y="66497"/>
                  </a:lnTo>
                  <a:lnTo>
                    <a:pt x="555218" y="66497"/>
                  </a:lnTo>
                  <a:lnTo>
                    <a:pt x="537197" y="43370"/>
                  </a:lnTo>
                  <a:lnTo>
                    <a:pt x="506069" y="3416"/>
                  </a:lnTo>
                  <a:lnTo>
                    <a:pt x="479272" y="3416"/>
                  </a:lnTo>
                  <a:lnTo>
                    <a:pt x="479272" y="106578"/>
                  </a:lnTo>
                  <a:lnTo>
                    <a:pt x="506069" y="106578"/>
                  </a:lnTo>
                  <a:lnTo>
                    <a:pt x="506069" y="43370"/>
                  </a:lnTo>
                  <a:lnTo>
                    <a:pt x="506349" y="43370"/>
                  </a:lnTo>
                  <a:lnTo>
                    <a:pt x="555485" y="106578"/>
                  </a:lnTo>
                  <a:lnTo>
                    <a:pt x="582295" y="106578"/>
                  </a:lnTo>
                  <a:lnTo>
                    <a:pt x="582295" y="66497"/>
                  </a:lnTo>
                  <a:lnTo>
                    <a:pt x="582295" y="3416"/>
                  </a:lnTo>
                  <a:close/>
                </a:path>
                <a:path w="706120" h="281304">
                  <a:moveTo>
                    <a:pt x="682447" y="226047"/>
                  </a:moveTo>
                  <a:lnTo>
                    <a:pt x="678294" y="205752"/>
                  </a:lnTo>
                  <a:lnTo>
                    <a:pt x="672388" y="197167"/>
                  </a:lnTo>
                  <a:lnTo>
                    <a:pt x="667016" y="189382"/>
                  </a:lnTo>
                  <a:lnTo>
                    <a:pt x="654545" y="181203"/>
                  </a:lnTo>
                  <a:lnTo>
                    <a:pt x="654545" y="226047"/>
                  </a:lnTo>
                  <a:lnTo>
                    <a:pt x="652145" y="239052"/>
                  </a:lnTo>
                  <a:lnTo>
                    <a:pt x="645693" y="248031"/>
                  </a:lnTo>
                  <a:lnTo>
                    <a:pt x="636231" y="253250"/>
                  </a:lnTo>
                  <a:lnTo>
                    <a:pt x="624840" y="254927"/>
                  </a:lnTo>
                  <a:lnTo>
                    <a:pt x="618820" y="254927"/>
                  </a:lnTo>
                  <a:lnTo>
                    <a:pt x="618820" y="197167"/>
                  </a:lnTo>
                  <a:lnTo>
                    <a:pt x="625119" y="197167"/>
                  </a:lnTo>
                  <a:lnTo>
                    <a:pt x="636981" y="199085"/>
                  </a:lnTo>
                  <a:lnTo>
                    <a:pt x="646290" y="204685"/>
                  </a:lnTo>
                  <a:lnTo>
                    <a:pt x="652360" y="213741"/>
                  </a:lnTo>
                  <a:lnTo>
                    <a:pt x="654545" y="226047"/>
                  </a:lnTo>
                  <a:lnTo>
                    <a:pt x="654545" y="181203"/>
                  </a:lnTo>
                  <a:lnTo>
                    <a:pt x="650354" y="178447"/>
                  </a:lnTo>
                  <a:lnTo>
                    <a:pt x="630047" y="174459"/>
                  </a:lnTo>
                  <a:lnTo>
                    <a:pt x="592010" y="174459"/>
                  </a:lnTo>
                  <a:lnTo>
                    <a:pt x="592010" y="277622"/>
                  </a:lnTo>
                  <a:lnTo>
                    <a:pt x="630047" y="277622"/>
                  </a:lnTo>
                  <a:lnTo>
                    <a:pt x="650290" y="273646"/>
                  </a:lnTo>
                  <a:lnTo>
                    <a:pt x="666965" y="262724"/>
                  </a:lnTo>
                  <a:lnTo>
                    <a:pt x="672350" y="254927"/>
                  </a:lnTo>
                  <a:lnTo>
                    <a:pt x="678281" y="246354"/>
                  </a:lnTo>
                  <a:lnTo>
                    <a:pt x="682447" y="226047"/>
                  </a:lnTo>
                  <a:close/>
                </a:path>
                <a:path w="706120" h="281304">
                  <a:moveTo>
                    <a:pt x="705739" y="48983"/>
                  </a:moveTo>
                  <a:lnTo>
                    <a:pt x="652526" y="48983"/>
                  </a:lnTo>
                  <a:lnTo>
                    <a:pt x="652526" y="70040"/>
                  </a:lnTo>
                  <a:lnTo>
                    <a:pt x="674420" y="70040"/>
                  </a:lnTo>
                  <a:lnTo>
                    <a:pt x="672211" y="77876"/>
                  </a:lnTo>
                  <a:lnTo>
                    <a:pt x="667562" y="83489"/>
                  </a:lnTo>
                  <a:lnTo>
                    <a:pt x="660933" y="86868"/>
                  </a:lnTo>
                  <a:lnTo>
                    <a:pt x="652805" y="87985"/>
                  </a:lnTo>
                  <a:lnTo>
                    <a:pt x="641096" y="85191"/>
                  </a:lnTo>
                  <a:lnTo>
                    <a:pt x="632587" y="77876"/>
                  </a:lnTo>
                  <a:lnTo>
                    <a:pt x="632498" y="77749"/>
                  </a:lnTo>
                  <a:lnTo>
                    <a:pt x="627329" y="67487"/>
                  </a:lnTo>
                  <a:lnTo>
                    <a:pt x="625563" y="55689"/>
                  </a:lnTo>
                  <a:lnTo>
                    <a:pt x="627265" y="43967"/>
                  </a:lnTo>
                  <a:lnTo>
                    <a:pt x="632345" y="33502"/>
                  </a:lnTo>
                  <a:lnTo>
                    <a:pt x="640753" y="25984"/>
                  </a:lnTo>
                  <a:lnTo>
                    <a:pt x="652399" y="23101"/>
                  </a:lnTo>
                  <a:lnTo>
                    <a:pt x="659917" y="24295"/>
                  </a:lnTo>
                  <a:lnTo>
                    <a:pt x="666203" y="27622"/>
                  </a:lnTo>
                  <a:lnTo>
                    <a:pt x="671169" y="32816"/>
                  </a:lnTo>
                  <a:lnTo>
                    <a:pt x="674687" y="39535"/>
                  </a:lnTo>
                  <a:lnTo>
                    <a:pt x="700138" y="28854"/>
                  </a:lnTo>
                  <a:lnTo>
                    <a:pt x="668578" y="1803"/>
                  </a:lnTo>
                  <a:lnTo>
                    <a:pt x="653630" y="0"/>
                  </a:lnTo>
                  <a:lnTo>
                    <a:pt x="630847" y="3975"/>
                  </a:lnTo>
                  <a:lnTo>
                    <a:pt x="613168" y="15201"/>
                  </a:lnTo>
                  <a:lnTo>
                    <a:pt x="601726" y="32727"/>
                  </a:lnTo>
                  <a:lnTo>
                    <a:pt x="597662" y="55549"/>
                  </a:lnTo>
                  <a:lnTo>
                    <a:pt x="601687" y="77749"/>
                  </a:lnTo>
                  <a:lnTo>
                    <a:pt x="612990" y="94945"/>
                  </a:lnTo>
                  <a:lnTo>
                    <a:pt x="630377" y="106057"/>
                  </a:lnTo>
                  <a:lnTo>
                    <a:pt x="652665" y="109994"/>
                  </a:lnTo>
                  <a:lnTo>
                    <a:pt x="665149" y="108826"/>
                  </a:lnTo>
                  <a:lnTo>
                    <a:pt x="676605" y="105168"/>
                  </a:lnTo>
                  <a:lnTo>
                    <a:pt x="686714" y="98869"/>
                  </a:lnTo>
                  <a:lnTo>
                    <a:pt x="695210" y="89763"/>
                  </a:lnTo>
                  <a:lnTo>
                    <a:pt x="696214" y="87985"/>
                  </a:lnTo>
                  <a:lnTo>
                    <a:pt x="700684" y="80073"/>
                  </a:lnTo>
                  <a:lnTo>
                    <a:pt x="703808" y="70192"/>
                  </a:lnTo>
                  <a:lnTo>
                    <a:pt x="705269" y="59893"/>
                  </a:lnTo>
                  <a:lnTo>
                    <a:pt x="705739" y="48983"/>
                  </a:lnTo>
                  <a:close/>
                </a:path>
              </a:pathLst>
            </a:custGeom>
            <a:solidFill>
              <a:srgbClr val="4A4B4C"/>
            </a:solidFill>
          </p:spPr>
          <p:txBody>
            <a:bodyPr wrap="square" lIns="0" tIns="0" rIns="0" bIns="0" rtlCol="0"/>
            <a:lstStyle/>
            <a:p>
              <a:endParaRPr/>
            </a:p>
          </p:txBody>
        </p:sp>
      </p:grpSp>
      <p:grpSp>
        <p:nvGrpSpPr>
          <p:cNvPr id="10" name="object 10"/>
          <p:cNvGrpSpPr/>
          <p:nvPr/>
        </p:nvGrpSpPr>
        <p:grpSpPr>
          <a:xfrm>
            <a:off x="768736" y="6081242"/>
            <a:ext cx="6043295" cy="1700530"/>
            <a:chOff x="768736" y="6081242"/>
            <a:chExt cx="6043295" cy="1700530"/>
          </a:xfrm>
        </p:grpSpPr>
        <p:sp>
          <p:nvSpPr>
            <p:cNvPr id="11" name="object 11"/>
            <p:cNvSpPr/>
            <p:nvPr/>
          </p:nvSpPr>
          <p:spPr>
            <a:xfrm>
              <a:off x="768736" y="6081242"/>
              <a:ext cx="6043187" cy="1700149"/>
            </a:xfrm>
            <a:prstGeom prst="rect">
              <a:avLst/>
            </a:prstGeom>
            <a:blipFill>
              <a:blip r:embed="rId5" cstate="print"/>
              <a:stretch>
                <a:fillRect/>
              </a:stretch>
            </a:blipFill>
          </p:spPr>
          <p:txBody>
            <a:bodyPr wrap="square" lIns="0" tIns="0" rIns="0" bIns="0" rtlCol="0"/>
            <a:lstStyle/>
            <a:p>
              <a:endParaRPr/>
            </a:p>
          </p:txBody>
        </p:sp>
        <p:sp>
          <p:nvSpPr>
            <p:cNvPr id="12" name="object 12"/>
            <p:cNvSpPr/>
            <p:nvPr/>
          </p:nvSpPr>
          <p:spPr>
            <a:xfrm>
              <a:off x="5950813" y="6881317"/>
              <a:ext cx="681355" cy="330835"/>
            </a:xfrm>
            <a:custGeom>
              <a:avLst/>
              <a:gdLst/>
              <a:ahLst/>
              <a:cxnLst/>
              <a:rect l="l" t="t" r="r" b="b"/>
              <a:pathLst>
                <a:path w="681354" h="330834">
                  <a:moveTo>
                    <a:pt x="105283" y="150164"/>
                  </a:moveTo>
                  <a:lnTo>
                    <a:pt x="84658" y="150164"/>
                  </a:lnTo>
                  <a:lnTo>
                    <a:pt x="71412" y="178689"/>
                  </a:lnTo>
                  <a:lnTo>
                    <a:pt x="69215" y="173964"/>
                  </a:lnTo>
                  <a:lnTo>
                    <a:pt x="58178" y="150164"/>
                  </a:lnTo>
                  <a:lnTo>
                    <a:pt x="47104" y="150164"/>
                  </a:lnTo>
                  <a:lnTo>
                    <a:pt x="33858" y="178689"/>
                  </a:lnTo>
                  <a:lnTo>
                    <a:pt x="20726" y="150164"/>
                  </a:lnTo>
                  <a:lnTo>
                    <a:pt x="0" y="150164"/>
                  </a:lnTo>
                  <a:lnTo>
                    <a:pt x="27495" y="202806"/>
                  </a:lnTo>
                  <a:lnTo>
                    <a:pt x="39611" y="202806"/>
                  </a:lnTo>
                  <a:lnTo>
                    <a:pt x="50495" y="178689"/>
                  </a:lnTo>
                  <a:lnTo>
                    <a:pt x="52641" y="173964"/>
                  </a:lnTo>
                  <a:lnTo>
                    <a:pt x="65671" y="202806"/>
                  </a:lnTo>
                  <a:lnTo>
                    <a:pt x="77774" y="202806"/>
                  </a:lnTo>
                  <a:lnTo>
                    <a:pt x="90373" y="178689"/>
                  </a:lnTo>
                  <a:lnTo>
                    <a:pt x="105283" y="150164"/>
                  </a:lnTo>
                  <a:close/>
                </a:path>
                <a:path w="681354" h="330834">
                  <a:moveTo>
                    <a:pt x="129997" y="0"/>
                  </a:moveTo>
                  <a:lnTo>
                    <a:pt x="109880" y="0"/>
                  </a:lnTo>
                  <a:lnTo>
                    <a:pt x="109880" y="77368"/>
                  </a:lnTo>
                  <a:lnTo>
                    <a:pt x="129997" y="77368"/>
                  </a:lnTo>
                  <a:lnTo>
                    <a:pt x="129997" y="0"/>
                  </a:lnTo>
                  <a:close/>
                </a:path>
                <a:path w="681354" h="330834">
                  <a:moveTo>
                    <a:pt x="167652" y="202806"/>
                  </a:moveTo>
                  <a:lnTo>
                    <a:pt x="166674" y="163283"/>
                  </a:lnTo>
                  <a:lnTo>
                    <a:pt x="147853" y="148424"/>
                  </a:lnTo>
                  <a:lnTo>
                    <a:pt x="140563" y="148424"/>
                  </a:lnTo>
                  <a:lnTo>
                    <a:pt x="135318" y="151091"/>
                  </a:lnTo>
                  <a:lnTo>
                    <a:pt x="131013" y="156832"/>
                  </a:lnTo>
                  <a:lnTo>
                    <a:pt x="130810" y="156832"/>
                  </a:lnTo>
                  <a:lnTo>
                    <a:pt x="130810" y="117627"/>
                  </a:lnTo>
                  <a:lnTo>
                    <a:pt x="112141" y="117627"/>
                  </a:lnTo>
                  <a:lnTo>
                    <a:pt x="112141" y="202806"/>
                  </a:lnTo>
                  <a:lnTo>
                    <a:pt x="130810" y="202806"/>
                  </a:lnTo>
                  <a:lnTo>
                    <a:pt x="130810" y="169646"/>
                  </a:lnTo>
                  <a:lnTo>
                    <a:pt x="133172" y="163283"/>
                  </a:lnTo>
                  <a:lnTo>
                    <a:pt x="148056" y="163283"/>
                  </a:lnTo>
                  <a:lnTo>
                    <a:pt x="148983" y="169646"/>
                  </a:lnTo>
                  <a:lnTo>
                    <a:pt x="148983" y="202806"/>
                  </a:lnTo>
                  <a:lnTo>
                    <a:pt x="167652" y="202806"/>
                  </a:lnTo>
                  <a:close/>
                </a:path>
                <a:path w="681354" h="330834">
                  <a:moveTo>
                    <a:pt x="173405" y="0"/>
                  </a:moveTo>
                  <a:lnTo>
                    <a:pt x="155968" y="0"/>
                  </a:lnTo>
                  <a:lnTo>
                    <a:pt x="142633" y="33947"/>
                  </a:lnTo>
                  <a:lnTo>
                    <a:pt x="154533" y="33947"/>
                  </a:lnTo>
                  <a:lnTo>
                    <a:pt x="173405" y="0"/>
                  </a:lnTo>
                  <a:close/>
                </a:path>
                <a:path w="681354" h="330834">
                  <a:moveTo>
                    <a:pt x="235546" y="275602"/>
                  </a:moveTo>
                  <a:lnTo>
                    <a:pt x="216877" y="275602"/>
                  </a:lnTo>
                  <a:lnTo>
                    <a:pt x="216877" y="328244"/>
                  </a:lnTo>
                  <a:lnTo>
                    <a:pt x="235546" y="328244"/>
                  </a:lnTo>
                  <a:lnTo>
                    <a:pt x="235546" y="275602"/>
                  </a:lnTo>
                  <a:close/>
                </a:path>
                <a:path w="681354" h="330834">
                  <a:moveTo>
                    <a:pt x="236664" y="249631"/>
                  </a:moveTo>
                  <a:lnTo>
                    <a:pt x="231952" y="244906"/>
                  </a:lnTo>
                  <a:lnTo>
                    <a:pt x="220459" y="244906"/>
                  </a:lnTo>
                  <a:lnTo>
                    <a:pt x="215747" y="249631"/>
                  </a:lnTo>
                  <a:lnTo>
                    <a:pt x="215747" y="261112"/>
                  </a:lnTo>
                  <a:lnTo>
                    <a:pt x="220459" y="265836"/>
                  </a:lnTo>
                  <a:lnTo>
                    <a:pt x="231952" y="265836"/>
                  </a:lnTo>
                  <a:lnTo>
                    <a:pt x="236664" y="261112"/>
                  </a:lnTo>
                  <a:lnTo>
                    <a:pt x="236664" y="249631"/>
                  </a:lnTo>
                  <a:close/>
                </a:path>
                <a:path w="681354" h="330834">
                  <a:moveTo>
                    <a:pt x="239242" y="150164"/>
                  </a:moveTo>
                  <a:lnTo>
                    <a:pt x="221195" y="150164"/>
                  </a:lnTo>
                  <a:lnTo>
                    <a:pt x="221195" y="170065"/>
                  </a:lnTo>
                  <a:lnTo>
                    <a:pt x="221195" y="183210"/>
                  </a:lnTo>
                  <a:lnTo>
                    <a:pt x="216776" y="188341"/>
                  </a:lnTo>
                  <a:lnTo>
                    <a:pt x="201574" y="188341"/>
                  </a:lnTo>
                  <a:lnTo>
                    <a:pt x="197167" y="183210"/>
                  </a:lnTo>
                  <a:lnTo>
                    <a:pt x="197167" y="170065"/>
                  </a:lnTo>
                  <a:lnTo>
                    <a:pt x="201574" y="164617"/>
                  </a:lnTo>
                  <a:lnTo>
                    <a:pt x="216776" y="164617"/>
                  </a:lnTo>
                  <a:lnTo>
                    <a:pt x="221195" y="170065"/>
                  </a:lnTo>
                  <a:lnTo>
                    <a:pt x="221195" y="150164"/>
                  </a:lnTo>
                  <a:lnTo>
                    <a:pt x="220573" y="150164"/>
                  </a:lnTo>
                  <a:lnTo>
                    <a:pt x="220573" y="155295"/>
                  </a:lnTo>
                  <a:lnTo>
                    <a:pt x="216674" y="150672"/>
                  </a:lnTo>
                  <a:lnTo>
                    <a:pt x="210312" y="148424"/>
                  </a:lnTo>
                  <a:lnTo>
                    <a:pt x="204254" y="148424"/>
                  </a:lnTo>
                  <a:lnTo>
                    <a:pt x="193535" y="150685"/>
                  </a:lnTo>
                  <a:lnTo>
                    <a:pt x="185204" y="156768"/>
                  </a:lnTo>
                  <a:lnTo>
                    <a:pt x="179793" y="165696"/>
                  </a:lnTo>
                  <a:lnTo>
                    <a:pt x="177876" y="176428"/>
                  </a:lnTo>
                  <a:lnTo>
                    <a:pt x="179832" y="187198"/>
                  </a:lnTo>
                  <a:lnTo>
                    <a:pt x="185305" y="196151"/>
                  </a:lnTo>
                  <a:lnTo>
                    <a:pt x="193713" y="202285"/>
                  </a:lnTo>
                  <a:lnTo>
                    <a:pt x="204457" y="204546"/>
                  </a:lnTo>
                  <a:lnTo>
                    <a:pt x="210616" y="204546"/>
                  </a:lnTo>
                  <a:lnTo>
                    <a:pt x="217081" y="202184"/>
                  </a:lnTo>
                  <a:lnTo>
                    <a:pt x="220370" y="196951"/>
                  </a:lnTo>
                  <a:lnTo>
                    <a:pt x="220573" y="196951"/>
                  </a:lnTo>
                  <a:lnTo>
                    <a:pt x="220573" y="202806"/>
                  </a:lnTo>
                  <a:lnTo>
                    <a:pt x="239242" y="202806"/>
                  </a:lnTo>
                  <a:lnTo>
                    <a:pt x="239242" y="196951"/>
                  </a:lnTo>
                  <a:lnTo>
                    <a:pt x="239242" y="188341"/>
                  </a:lnTo>
                  <a:lnTo>
                    <a:pt x="239242" y="164617"/>
                  </a:lnTo>
                  <a:lnTo>
                    <a:pt x="239242" y="155295"/>
                  </a:lnTo>
                  <a:lnTo>
                    <a:pt x="239242" y="150164"/>
                  </a:lnTo>
                  <a:close/>
                </a:path>
                <a:path w="681354" h="330834">
                  <a:moveTo>
                    <a:pt x="265760" y="43802"/>
                  </a:moveTo>
                  <a:lnTo>
                    <a:pt x="265099" y="37858"/>
                  </a:lnTo>
                  <a:lnTo>
                    <a:pt x="265049" y="37439"/>
                  </a:lnTo>
                  <a:lnTo>
                    <a:pt x="264820" y="35445"/>
                  </a:lnTo>
                  <a:lnTo>
                    <a:pt x="263715" y="33032"/>
                  </a:lnTo>
                  <a:lnTo>
                    <a:pt x="261785" y="28867"/>
                  </a:lnTo>
                  <a:lnTo>
                    <a:pt x="256235" y="24549"/>
                  </a:lnTo>
                  <a:lnTo>
                    <a:pt x="247815" y="22987"/>
                  </a:lnTo>
                  <a:lnTo>
                    <a:pt x="240626" y="22987"/>
                  </a:lnTo>
                  <a:lnTo>
                    <a:pt x="233540" y="26466"/>
                  </a:lnTo>
                  <a:lnTo>
                    <a:pt x="229946" y="33032"/>
                  </a:lnTo>
                  <a:lnTo>
                    <a:pt x="228993" y="31292"/>
                  </a:lnTo>
                  <a:lnTo>
                    <a:pt x="226148" y="26060"/>
                  </a:lnTo>
                  <a:lnTo>
                    <a:pt x="219595" y="22987"/>
                  </a:lnTo>
                  <a:lnTo>
                    <a:pt x="205219" y="22987"/>
                  </a:lnTo>
                  <a:lnTo>
                    <a:pt x="199783" y="25450"/>
                  </a:lnTo>
                  <a:lnTo>
                    <a:pt x="195364" y="31292"/>
                  </a:lnTo>
                  <a:lnTo>
                    <a:pt x="195160" y="31292"/>
                  </a:lnTo>
                  <a:lnTo>
                    <a:pt x="195160" y="24726"/>
                  </a:lnTo>
                  <a:lnTo>
                    <a:pt x="176491" y="24726"/>
                  </a:lnTo>
                  <a:lnTo>
                    <a:pt x="176491" y="77368"/>
                  </a:lnTo>
                  <a:lnTo>
                    <a:pt x="195160" y="77368"/>
                  </a:lnTo>
                  <a:lnTo>
                    <a:pt x="195160" y="37439"/>
                  </a:lnTo>
                  <a:lnTo>
                    <a:pt x="211797" y="37439"/>
                  </a:lnTo>
                  <a:lnTo>
                    <a:pt x="211797" y="77368"/>
                  </a:lnTo>
                  <a:lnTo>
                    <a:pt x="230466" y="77368"/>
                  </a:lnTo>
                  <a:lnTo>
                    <a:pt x="230543" y="43802"/>
                  </a:lnTo>
                  <a:lnTo>
                    <a:pt x="230771" y="37858"/>
                  </a:lnTo>
                  <a:lnTo>
                    <a:pt x="247307" y="37858"/>
                  </a:lnTo>
                  <a:lnTo>
                    <a:pt x="247167" y="43802"/>
                  </a:lnTo>
                  <a:lnTo>
                    <a:pt x="247103" y="77368"/>
                  </a:lnTo>
                  <a:lnTo>
                    <a:pt x="265760" y="77368"/>
                  </a:lnTo>
                  <a:lnTo>
                    <a:pt x="265760" y="43802"/>
                  </a:lnTo>
                  <a:close/>
                </a:path>
                <a:path w="681354" h="330834">
                  <a:moveTo>
                    <a:pt x="284873" y="150164"/>
                  </a:moveTo>
                  <a:lnTo>
                    <a:pt x="274307" y="150164"/>
                  </a:lnTo>
                  <a:lnTo>
                    <a:pt x="274307" y="134366"/>
                  </a:lnTo>
                  <a:lnTo>
                    <a:pt x="255638" y="134366"/>
                  </a:lnTo>
                  <a:lnTo>
                    <a:pt x="255638" y="150164"/>
                  </a:lnTo>
                  <a:lnTo>
                    <a:pt x="249593" y="150164"/>
                  </a:lnTo>
                  <a:lnTo>
                    <a:pt x="249593" y="165544"/>
                  </a:lnTo>
                  <a:lnTo>
                    <a:pt x="255638" y="165544"/>
                  </a:lnTo>
                  <a:lnTo>
                    <a:pt x="255638" y="202806"/>
                  </a:lnTo>
                  <a:lnTo>
                    <a:pt x="274307" y="202806"/>
                  </a:lnTo>
                  <a:lnTo>
                    <a:pt x="274307" y="165544"/>
                  </a:lnTo>
                  <a:lnTo>
                    <a:pt x="284873" y="165544"/>
                  </a:lnTo>
                  <a:lnTo>
                    <a:pt x="284873" y="150164"/>
                  </a:lnTo>
                  <a:close/>
                </a:path>
                <a:path w="681354" h="330834">
                  <a:moveTo>
                    <a:pt x="343395" y="243065"/>
                  </a:moveTo>
                  <a:lnTo>
                    <a:pt x="325348" y="243065"/>
                  </a:lnTo>
                  <a:lnTo>
                    <a:pt x="325348" y="295503"/>
                  </a:lnTo>
                  <a:lnTo>
                    <a:pt x="325348" y="308635"/>
                  </a:lnTo>
                  <a:lnTo>
                    <a:pt x="320941" y="313778"/>
                  </a:lnTo>
                  <a:lnTo>
                    <a:pt x="305739" y="313778"/>
                  </a:lnTo>
                  <a:lnTo>
                    <a:pt x="301320" y="308635"/>
                  </a:lnTo>
                  <a:lnTo>
                    <a:pt x="301320" y="295503"/>
                  </a:lnTo>
                  <a:lnTo>
                    <a:pt x="305739" y="290055"/>
                  </a:lnTo>
                  <a:lnTo>
                    <a:pt x="320941" y="290055"/>
                  </a:lnTo>
                  <a:lnTo>
                    <a:pt x="325348" y="295503"/>
                  </a:lnTo>
                  <a:lnTo>
                    <a:pt x="325348" y="243065"/>
                  </a:lnTo>
                  <a:lnTo>
                    <a:pt x="324739" y="243065"/>
                  </a:lnTo>
                  <a:lnTo>
                    <a:pt x="324739" y="280720"/>
                  </a:lnTo>
                  <a:lnTo>
                    <a:pt x="320802" y="276110"/>
                  </a:lnTo>
                  <a:lnTo>
                    <a:pt x="314464" y="273850"/>
                  </a:lnTo>
                  <a:lnTo>
                    <a:pt x="308406" y="273850"/>
                  </a:lnTo>
                  <a:lnTo>
                    <a:pt x="297700" y="276110"/>
                  </a:lnTo>
                  <a:lnTo>
                    <a:pt x="289369" y="282206"/>
                  </a:lnTo>
                  <a:lnTo>
                    <a:pt x="283959" y="291134"/>
                  </a:lnTo>
                  <a:lnTo>
                    <a:pt x="282041" y="301866"/>
                  </a:lnTo>
                  <a:lnTo>
                    <a:pt x="283997" y="312635"/>
                  </a:lnTo>
                  <a:lnTo>
                    <a:pt x="289471" y="321589"/>
                  </a:lnTo>
                  <a:lnTo>
                    <a:pt x="297878" y="327723"/>
                  </a:lnTo>
                  <a:lnTo>
                    <a:pt x="308610" y="329984"/>
                  </a:lnTo>
                  <a:lnTo>
                    <a:pt x="314769" y="329984"/>
                  </a:lnTo>
                  <a:lnTo>
                    <a:pt x="321246" y="327621"/>
                  </a:lnTo>
                  <a:lnTo>
                    <a:pt x="324535" y="322389"/>
                  </a:lnTo>
                  <a:lnTo>
                    <a:pt x="324739" y="322389"/>
                  </a:lnTo>
                  <a:lnTo>
                    <a:pt x="324739" y="328231"/>
                  </a:lnTo>
                  <a:lnTo>
                    <a:pt x="343395" y="328231"/>
                  </a:lnTo>
                  <a:lnTo>
                    <a:pt x="343395" y="322389"/>
                  </a:lnTo>
                  <a:lnTo>
                    <a:pt x="343395" y="313778"/>
                  </a:lnTo>
                  <a:lnTo>
                    <a:pt x="343395" y="290055"/>
                  </a:lnTo>
                  <a:lnTo>
                    <a:pt x="343395" y="280720"/>
                  </a:lnTo>
                  <a:lnTo>
                    <a:pt x="343395" y="243065"/>
                  </a:lnTo>
                  <a:close/>
                </a:path>
                <a:path w="681354" h="330834">
                  <a:moveTo>
                    <a:pt x="370674" y="175196"/>
                  </a:moveTo>
                  <a:lnTo>
                    <a:pt x="364109" y="171094"/>
                  </a:lnTo>
                  <a:lnTo>
                    <a:pt x="352831" y="168833"/>
                  </a:lnTo>
                  <a:lnTo>
                    <a:pt x="346964" y="168325"/>
                  </a:lnTo>
                  <a:lnTo>
                    <a:pt x="346964" y="162052"/>
                  </a:lnTo>
                  <a:lnTo>
                    <a:pt x="350672" y="161137"/>
                  </a:lnTo>
                  <a:lnTo>
                    <a:pt x="356006" y="161137"/>
                  </a:lnTo>
                  <a:lnTo>
                    <a:pt x="360006" y="162153"/>
                  </a:lnTo>
                  <a:lnTo>
                    <a:pt x="362877" y="163703"/>
                  </a:lnTo>
                  <a:lnTo>
                    <a:pt x="364223" y="161137"/>
                  </a:lnTo>
                  <a:lnTo>
                    <a:pt x="369138" y="151803"/>
                  </a:lnTo>
                  <a:lnTo>
                    <a:pt x="363702" y="149339"/>
                  </a:lnTo>
                  <a:lnTo>
                    <a:pt x="357746" y="148424"/>
                  </a:lnTo>
                  <a:lnTo>
                    <a:pt x="351802" y="148424"/>
                  </a:lnTo>
                  <a:lnTo>
                    <a:pt x="343319" y="149529"/>
                  </a:lnTo>
                  <a:lnTo>
                    <a:pt x="335889" y="152920"/>
                  </a:lnTo>
                  <a:lnTo>
                    <a:pt x="330606" y="158724"/>
                  </a:lnTo>
                  <a:lnTo>
                    <a:pt x="328612" y="167093"/>
                  </a:lnTo>
                  <a:lnTo>
                    <a:pt x="328612" y="176530"/>
                  </a:lnTo>
                  <a:lnTo>
                    <a:pt x="334454" y="179412"/>
                  </a:lnTo>
                  <a:lnTo>
                    <a:pt x="346151" y="182486"/>
                  </a:lnTo>
                  <a:lnTo>
                    <a:pt x="352005" y="182689"/>
                  </a:lnTo>
                  <a:lnTo>
                    <a:pt x="352005" y="189674"/>
                  </a:lnTo>
                  <a:lnTo>
                    <a:pt x="348513" y="190804"/>
                  </a:lnTo>
                  <a:lnTo>
                    <a:pt x="341528" y="190804"/>
                  </a:lnTo>
                  <a:lnTo>
                    <a:pt x="335165" y="188137"/>
                  </a:lnTo>
                  <a:lnTo>
                    <a:pt x="331381" y="185470"/>
                  </a:lnTo>
                  <a:lnTo>
                    <a:pt x="324599" y="198501"/>
                  </a:lnTo>
                  <a:lnTo>
                    <a:pt x="330962" y="202387"/>
                  </a:lnTo>
                  <a:lnTo>
                    <a:pt x="338353" y="204546"/>
                  </a:lnTo>
                  <a:lnTo>
                    <a:pt x="345833" y="204546"/>
                  </a:lnTo>
                  <a:lnTo>
                    <a:pt x="370547" y="185470"/>
                  </a:lnTo>
                  <a:lnTo>
                    <a:pt x="370674" y="175196"/>
                  </a:lnTo>
                  <a:close/>
                </a:path>
                <a:path w="681354" h="330834">
                  <a:moveTo>
                    <a:pt x="370751" y="44831"/>
                  </a:moveTo>
                  <a:lnTo>
                    <a:pt x="369874" y="37858"/>
                  </a:lnTo>
                  <a:lnTo>
                    <a:pt x="369646" y="35966"/>
                  </a:lnTo>
                  <a:lnTo>
                    <a:pt x="367385" y="31496"/>
                  </a:lnTo>
                  <a:lnTo>
                    <a:pt x="366153" y="29070"/>
                  </a:lnTo>
                  <a:lnTo>
                    <a:pt x="360006" y="24587"/>
                  </a:lnTo>
                  <a:lnTo>
                    <a:pt x="350951" y="22987"/>
                  </a:lnTo>
                  <a:lnTo>
                    <a:pt x="343662" y="22987"/>
                  </a:lnTo>
                  <a:lnTo>
                    <a:pt x="338429" y="25133"/>
                  </a:lnTo>
                  <a:lnTo>
                    <a:pt x="334111" y="31496"/>
                  </a:lnTo>
                  <a:lnTo>
                    <a:pt x="333908" y="31496"/>
                  </a:lnTo>
                  <a:lnTo>
                    <a:pt x="333908" y="24726"/>
                  </a:lnTo>
                  <a:lnTo>
                    <a:pt x="315239" y="24726"/>
                  </a:lnTo>
                  <a:lnTo>
                    <a:pt x="315239" y="77368"/>
                  </a:lnTo>
                  <a:lnTo>
                    <a:pt x="333908" y="77368"/>
                  </a:lnTo>
                  <a:lnTo>
                    <a:pt x="333908" y="43497"/>
                  </a:lnTo>
                  <a:lnTo>
                    <a:pt x="336067" y="37858"/>
                  </a:lnTo>
                  <a:lnTo>
                    <a:pt x="352907" y="37858"/>
                  </a:lnTo>
                  <a:lnTo>
                    <a:pt x="352082" y="46672"/>
                  </a:lnTo>
                  <a:lnTo>
                    <a:pt x="352082" y="77368"/>
                  </a:lnTo>
                  <a:lnTo>
                    <a:pt x="370751" y="77368"/>
                  </a:lnTo>
                  <a:lnTo>
                    <a:pt x="370751" y="44831"/>
                  </a:lnTo>
                  <a:close/>
                </a:path>
                <a:path w="681354" h="330834">
                  <a:moveTo>
                    <a:pt x="416839" y="301967"/>
                  </a:moveTo>
                  <a:lnTo>
                    <a:pt x="414274" y="290055"/>
                  </a:lnTo>
                  <a:lnTo>
                    <a:pt x="407327" y="281178"/>
                  </a:lnTo>
                  <a:lnTo>
                    <a:pt x="397230" y="275729"/>
                  </a:lnTo>
                  <a:lnTo>
                    <a:pt x="397154" y="295503"/>
                  </a:lnTo>
                  <a:lnTo>
                    <a:pt x="397154" y="308635"/>
                  </a:lnTo>
                  <a:lnTo>
                    <a:pt x="392734" y="313778"/>
                  </a:lnTo>
                  <a:lnTo>
                    <a:pt x="377532" y="313778"/>
                  </a:lnTo>
                  <a:lnTo>
                    <a:pt x="373126" y="308635"/>
                  </a:lnTo>
                  <a:lnTo>
                    <a:pt x="373126" y="295503"/>
                  </a:lnTo>
                  <a:lnTo>
                    <a:pt x="377532" y="290055"/>
                  </a:lnTo>
                  <a:lnTo>
                    <a:pt x="392734" y="290055"/>
                  </a:lnTo>
                  <a:lnTo>
                    <a:pt x="397154" y="295503"/>
                  </a:lnTo>
                  <a:lnTo>
                    <a:pt x="397154" y="275729"/>
                  </a:lnTo>
                  <a:lnTo>
                    <a:pt x="385140" y="273850"/>
                  </a:lnTo>
                  <a:lnTo>
                    <a:pt x="373037" y="275729"/>
                  </a:lnTo>
                  <a:lnTo>
                    <a:pt x="362927" y="281178"/>
                  </a:lnTo>
                  <a:lnTo>
                    <a:pt x="355993" y="290004"/>
                  </a:lnTo>
                  <a:lnTo>
                    <a:pt x="353428" y="301967"/>
                  </a:lnTo>
                  <a:lnTo>
                    <a:pt x="356006" y="313931"/>
                  </a:lnTo>
                  <a:lnTo>
                    <a:pt x="362966" y="322719"/>
                  </a:lnTo>
                  <a:lnTo>
                    <a:pt x="373075" y="328142"/>
                  </a:lnTo>
                  <a:lnTo>
                    <a:pt x="385140" y="329984"/>
                  </a:lnTo>
                  <a:lnTo>
                    <a:pt x="397230" y="328129"/>
                  </a:lnTo>
                  <a:lnTo>
                    <a:pt x="407327" y="322681"/>
                  </a:lnTo>
                  <a:lnTo>
                    <a:pt x="414223" y="313931"/>
                  </a:lnTo>
                  <a:lnTo>
                    <a:pt x="414286" y="313778"/>
                  </a:lnTo>
                  <a:lnTo>
                    <a:pt x="416839" y="301967"/>
                  </a:lnTo>
                  <a:close/>
                </a:path>
                <a:path w="681354" h="330834">
                  <a:moveTo>
                    <a:pt x="437349" y="202806"/>
                  </a:moveTo>
                  <a:lnTo>
                    <a:pt x="436372" y="163283"/>
                  </a:lnTo>
                  <a:lnTo>
                    <a:pt x="417550" y="148424"/>
                  </a:lnTo>
                  <a:lnTo>
                    <a:pt x="410260" y="148424"/>
                  </a:lnTo>
                  <a:lnTo>
                    <a:pt x="405028" y="151091"/>
                  </a:lnTo>
                  <a:lnTo>
                    <a:pt x="400710" y="156832"/>
                  </a:lnTo>
                  <a:lnTo>
                    <a:pt x="400507" y="156832"/>
                  </a:lnTo>
                  <a:lnTo>
                    <a:pt x="400507" y="117627"/>
                  </a:lnTo>
                  <a:lnTo>
                    <a:pt x="381838" y="117627"/>
                  </a:lnTo>
                  <a:lnTo>
                    <a:pt x="381838" y="202806"/>
                  </a:lnTo>
                  <a:lnTo>
                    <a:pt x="400507" y="202806"/>
                  </a:lnTo>
                  <a:lnTo>
                    <a:pt x="400507" y="169646"/>
                  </a:lnTo>
                  <a:lnTo>
                    <a:pt x="402869" y="163283"/>
                  </a:lnTo>
                  <a:lnTo>
                    <a:pt x="417753" y="163283"/>
                  </a:lnTo>
                  <a:lnTo>
                    <a:pt x="418680" y="169646"/>
                  </a:lnTo>
                  <a:lnTo>
                    <a:pt x="418680" y="202806"/>
                  </a:lnTo>
                  <a:lnTo>
                    <a:pt x="437349" y="202806"/>
                  </a:lnTo>
                  <a:close/>
                </a:path>
                <a:path w="681354" h="330834">
                  <a:moveTo>
                    <a:pt x="438899" y="52222"/>
                  </a:moveTo>
                  <a:lnTo>
                    <a:pt x="421551" y="24917"/>
                  </a:lnTo>
                  <a:lnTo>
                    <a:pt x="421551" y="43408"/>
                  </a:lnTo>
                  <a:lnTo>
                    <a:pt x="399897" y="43408"/>
                  </a:lnTo>
                  <a:lnTo>
                    <a:pt x="401027" y="37960"/>
                  </a:lnTo>
                  <a:lnTo>
                    <a:pt x="405536" y="35077"/>
                  </a:lnTo>
                  <a:lnTo>
                    <a:pt x="416013" y="35077"/>
                  </a:lnTo>
                  <a:lnTo>
                    <a:pt x="420624" y="38366"/>
                  </a:lnTo>
                  <a:lnTo>
                    <a:pt x="421551" y="43408"/>
                  </a:lnTo>
                  <a:lnTo>
                    <a:pt x="421551" y="24917"/>
                  </a:lnTo>
                  <a:lnTo>
                    <a:pt x="410057" y="22987"/>
                  </a:lnTo>
                  <a:lnTo>
                    <a:pt x="398272" y="24917"/>
                  </a:lnTo>
                  <a:lnTo>
                    <a:pt x="389064" y="30467"/>
                  </a:lnTo>
                  <a:lnTo>
                    <a:pt x="383057" y="39306"/>
                  </a:lnTo>
                  <a:lnTo>
                    <a:pt x="380923" y="51092"/>
                  </a:lnTo>
                  <a:lnTo>
                    <a:pt x="383222" y="63144"/>
                  </a:lnTo>
                  <a:lnTo>
                    <a:pt x="389610" y="71920"/>
                  </a:lnTo>
                  <a:lnTo>
                    <a:pt x="399262" y="77292"/>
                  </a:lnTo>
                  <a:lnTo>
                    <a:pt x="411391" y="79108"/>
                  </a:lnTo>
                  <a:lnTo>
                    <a:pt x="417449" y="79108"/>
                  </a:lnTo>
                  <a:lnTo>
                    <a:pt x="423405" y="77673"/>
                  </a:lnTo>
                  <a:lnTo>
                    <a:pt x="433044" y="71729"/>
                  </a:lnTo>
                  <a:lnTo>
                    <a:pt x="436740" y="67221"/>
                  </a:lnTo>
                  <a:lnTo>
                    <a:pt x="437045" y="65887"/>
                  </a:lnTo>
                  <a:lnTo>
                    <a:pt x="438175" y="61048"/>
                  </a:lnTo>
                  <a:lnTo>
                    <a:pt x="420217" y="61048"/>
                  </a:lnTo>
                  <a:lnTo>
                    <a:pt x="418160" y="64541"/>
                  </a:lnTo>
                  <a:lnTo>
                    <a:pt x="415290" y="65887"/>
                  </a:lnTo>
                  <a:lnTo>
                    <a:pt x="403593" y="65887"/>
                  </a:lnTo>
                  <a:lnTo>
                    <a:pt x="399592" y="61772"/>
                  </a:lnTo>
                  <a:lnTo>
                    <a:pt x="399592" y="54165"/>
                  </a:lnTo>
                  <a:lnTo>
                    <a:pt x="438899" y="54165"/>
                  </a:lnTo>
                  <a:lnTo>
                    <a:pt x="438899" y="52222"/>
                  </a:lnTo>
                  <a:close/>
                </a:path>
                <a:path w="681354" h="330834">
                  <a:moveTo>
                    <a:pt x="457022" y="311619"/>
                  </a:moveTo>
                  <a:lnTo>
                    <a:pt x="451688" y="306285"/>
                  </a:lnTo>
                  <a:lnTo>
                    <a:pt x="438353" y="306285"/>
                  </a:lnTo>
                  <a:lnTo>
                    <a:pt x="433019" y="311619"/>
                  </a:lnTo>
                  <a:lnTo>
                    <a:pt x="433019" y="324853"/>
                  </a:lnTo>
                  <a:lnTo>
                    <a:pt x="438353" y="330288"/>
                  </a:lnTo>
                  <a:lnTo>
                    <a:pt x="451688" y="330288"/>
                  </a:lnTo>
                  <a:lnTo>
                    <a:pt x="457022" y="324853"/>
                  </a:lnTo>
                  <a:lnTo>
                    <a:pt x="457022" y="311619"/>
                  </a:lnTo>
                  <a:close/>
                </a:path>
                <a:path w="681354" h="330834">
                  <a:moveTo>
                    <a:pt x="472617" y="266141"/>
                  </a:moveTo>
                  <a:lnTo>
                    <a:pt x="472046" y="265112"/>
                  </a:lnTo>
                  <a:lnTo>
                    <a:pt x="468922" y="259473"/>
                  </a:lnTo>
                  <a:lnTo>
                    <a:pt x="463791" y="255168"/>
                  </a:lnTo>
                  <a:lnTo>
                    <a:pt x="458774" y="250863"/>
                  </a:lnTo>
                  <a:lnTo>
                    <a:pt x="452310" y="248805"/>
                  </a:lnTo>
                  <a:lnTo>
                    <a:pt x="445833" y="248805"/>
                  </a:lnTo>
                  <a:lnTo>
                    <a:pt x="435343" y="250393"/>
                  </a:lnTo>
                  <a:lnTo>
                    <a:pt x="426389" y="255016"/>
                  </a:lnTo>
                  <a:lnTo>
                    <a:pt x="420116" y="262585"/>
                  </a:lnTo>
                  <a:lnTo>
                    <a:pt x="417728" y="272923"/>
                  </a:lnTo>
                  <a:lnTo>
                    <a:pt x="438137" y="272923"/>
                  </a:lnTo>
                  <a:lnTo>
                    <a:pt x="438137" y="268503"/>
                  </a:lnTo>
                  <a:lnTo>
                    <a:pt x="440601" y="265112"/>
                  </a:lnTo>
                  <a:lnTo>
                    <a:pt x="449643" y="265112"/>
                  </a:lnTo>
                  <a:lnTo>
                    <a:pt x="452716" y="268503"/>
                  </a:lnTo>
                  <a:lnTo>
                    <a:pt x="452818" y="279603"/>
                  </a:lnTo>
                  <a:lnTo>
                    <a:pt x="445427" y="282981"/>
                  </a:lnTo>
                  <a:lnTo>
                    <a:pt x="438150" y="282981"/>
                  </a:lnTo>
                  <a:lnTo>
                    <a:pt x="436714" y="282778"/>
                  </a:lnTo>
                  <a:lnTo>
                    <a:pt x="435279" y="282473"/>
                  </a:lnTo>
                  <a:lnTo>
                    <a:pt x="435279" y="302374"/>
                  </a:lnTo>
                  <a:lnTo>
                    <a:pt x="454037" y="302374"/>
                  </a:lnTo>
                  <a:lnTo>
                    <a:pt x="454037" y="295084"/>
                  </a:lnTo>
                  <a:lnTo>
                    <a:pt x="461352" y="291884"/>
                  </a:lnTo>
                  <a:lnTo>
                    <a:pt x="467245" y="287134"/>
                  </a:lnTo>
                  <a:lnTo>
                    <a:pt x="469836" y="282981"/>
                  </a:lnTo>
                  <a:lnTo>
                    <a:pt x="471182" y="280822"/>
                  </a:lnTo>
                  <a:lnTo>
                    <a:pt x="472617" y="272923"/>
                  </a:lnTo>
                  <a:lnTo>
                    <a:pt x="472617" y="266141"/>
                  </a:lnTo>
                  <a:close/>
                </a:path>
                <a:path w="681354" h="330834">
                  <a:moveTo>
                    <a:pt x="510743" y="176530"/>
                  </a:moveTo>
                  <a:lnTo>
                    <a:pt x="508177" y="164617"/>
                  </a:lnTo>
                  <a:lnTo>
                    <a:pt x="501230" y="155752"/>
                  </a:lnTo>
                  <a:lnTo>
                    <a:pt x="491134" y="150291"/>
                  </a:lnTo>
                  <a:lnTo>
                    <a:pt x="491058" y="170065"/>
                  </a:lnTo>
                  <a:lnTo>
                    <a:pt x="491058" y="183210"/>
                  </a:lnTo>
                  <a:lnTo>
                    <a:pt x="486638" y="188341"/>
                  </a:lnTo>
                  <a:lnTo>
                    <a:pt x="471449" y="188341"/>
                  </a:lnTo>
                  <a:lnTo>
                    <a:pt x="467029" y="183210"/>
                  </a:lnTo>
                  <a:lnTo>
                    <a:pt x="467029" y="170065"/>
                  </a:lnTo>
                  <a:lnTo>
                    <a:pt x="471449" y="164617"/>
                  </a:lnTo>
                  <a:lnTo>
                    <a:pt x="486638" y="164617"/>
                  </a:lnTo>
                  <a:lnTo>
                    <a:pt x="491058" y="170065"/>
                  </a:lnTo>
                  <a:lnTo>
                    <a:pt x="491058" y="150291"/>
                  </a:lnTo>
                  <a:lnTo>
                    <a:pt x="479044" y="148424"/>
                  </a:lnTo>
                  <a:lnTo>
                    <a:pt x="466940" y="150291"/>
                  </a:lnTo>
                  <a:lnTo>
                    <a:pt x="456831" y="155752"/>
                  </a:lnTo>
                  <a:lnTo>
                    <a:pt x="449897" y="164566"/>
                  </a:lnTo>
                  <a:lnTo>
                    <a:pt x="447332" y="176530"/>
                  </a:lnTo>
                  <a:lnTo>
                    <a:pt x="449910" y="188493"/>
                  </a:lnTo>
                  <a:lnTo>
                    <a:pt x="456869" y="197281"/>
                  </a:lnTo>
                  <a:lnTo>
                    <a:pt x="466979" y="202704"/>
                  </a:lnTo>
                  <a:lnTo>
                    <a:pt x="479044" y="204546"/>
                  </a:lnTo>
                  <a:lnTo>
                    <a:pt x="491134" y="202692"/>
                  </a:lnTo>
                  <a:lnTo>
                    <a:pt x="501230" y="197243"/>
                  </a:lnTo>
                  <a:lnTo>
                    <a:pt x="508127" y="188493"/>
                  </a:lnTo>
                  <a:lnTo>
                    <a:pt x="508190" y="188341"/>
                  </a:lnTo>
                  <a:lnTo>
                    <a:pt x="510743" y="176530"/>
                  </a:lnTo>
                  <a:close/>
                </a:path>
                <a:path w="681354" h="330834">
                  <a:moveTo>
                    <a:pt x="515048" y="77368"/>
                  </a:moveTo>
                  <a:lnTo>
                    <a:pt x="500672" y="61760"/>
                  </a:lnTo>
                  <a:lnTo>
                    <a:pt x="488772" y="48831"/>
                  </a:lnTo>
                  <a:lnTo>
                    <a:pt x="500710" y="35598"/>
                  </a:lnTo>
                  <a:lnTo>
                    <a:pt x="510527" y="24726"/>
                  </a:lnTo>
                  <a:lnTo>
                    <a:pt x="486422" y="24726"/>
                  </a:lnTo>
                  <a:lnTo>
                    <a:pt x="476973" y="35598"/>
                  </a:lnTo>
                  <a:lnTo>
                    <a:pt x="467537" y="24726"/>
                  </a:lnTo>
                  <a:lnTo>
                    <a:pt x="443839" y="24726"/>
                  </a:lnTo>
                  <a:lnTo>
                    <a:pt x="465175" y="48831"/>
                  </a:lnTo>
                  <a:lnTo>
                    <a:pt x="438912" y="77368"/>
                  </a:lnTo>
                  <a:lnTo>
                    <a:pt x="463435" y="77368"/>
                  </a:lnTo>
                  <a:lnTo>
                    <a:pt x="476973" y="61760"/>
                  </a:lnTo>
                  <a:lnTo>
                    <a:pt x="490524" y="77368"/>
                  </a:lnTo>
                  <a:lnTo>
                    <a:pt x="515048" y="77368"/>
                  </a:lnTo>
                  <a:close/>
                </a:path>
                <a:path w="681354" h="330834">
                  <a:moveTo>
                    <a:pt x="552627" y="24726"/>
                  </a:moveTo>
                  <a:lnTo>
                    <a:pt x="542061" y="24726"/>
                  </a:lnTo>
                  <a:lnTo>
                    <a:pt x="542061" y="8928"/>
                  </a:lnTo>
                  <a:lnTo>
                    <a:pt x="523405" y="8928"/>
                  </a:lnTo>
                  <a:lnTo>
                    <a:pt x="523405" y="24726"/>
                  </a:lnTo>
                  <a:lnTo>
                    <a:pt x="517347" y="24726"/>
                  </a:lnTo>
                  <a:lnTo>
                    <a:pt x="517347" y="40106"/>
                  </a:lnTo>
                  <a:lnTo>
                    <a:pt x="523405" y="40106"/>
                  </a:lnTo>
                  <a:lnTo>
                    <a:pt x="523405" y="77368"/>
                  </a:lnTo>
                  <a:lnTo>
                    <a:pt x="542061" y="77368"/>
                  </a:lnTo>
                  <a:lnTo>
                    <a:pt x="542061" y="40106"/>
                  </a:lnTo>
                  <a:lnTo>
                    <a:pt x="552627" y="40106"/>
                  </a:lnTo>
                  <a:lnTo>
                    <a:pt x="552627" y="24726"/>
                  </a:lnTo>
                  <a:close/>
                </a:path>
                <a:path w="681354" h="330834">
                  <a:moveTo>
                    <a:pt x="576605" y="150164"/>
                  </a:moveTo>
                  <a:lnTo>
                    <a:pt x="557936" y="150164"/>
                  </a:lnTo>
                  <a:lnTo>
                    <a:pt x="557936" y="184950"/>
                  </a:lnTo>
                  <a:lnTo>
                    <a:pt x="556298" y="189674"/>
                  </a:lnTo>
                  <a:lnTo>
                    <a:pt x="540893" y="189674"/>
                  </a:lnTo>
                  <a:lnTo>
                    <a:pt x="539242" y="184950"/>
                  </a:lnTo>
                  <a:lnTo>
                    <a:pt x="539242" y="150164"/>
                  </a:lnTo>
                  <a:lnTo>
                    <a:pt x="520585" y="150164"/>
                  </a:lnTo>
                  <a:lnTo>
                    <a:pt x="520585" y="181876"/>
                  </a:lnTo>
                  <a:lnTo>
                    <a:pt x="522732" y="192735"/>
                  </a:lnTo>
                  <a:lnTo>
                    <a:pt x="528662" y="199720"/>
                  </a:lnTo>
                  <a:lnTo>
                    <a:pt x="537540" y="203454"/>
                  </a:lnTo>
                  <a:lnTo>
                    <a:pt x="548589" y="204546"/>
                  </a:lnTo>
                  <a:lnTo>
                    <a:pt x="559625" y="203454"/>
                  </a:lnTo>
                  <a:lnTo>
                    <a:pt x="568515" y="199720"/>
                  </a:lnTo>
                  <a:lnTo>
                    <a:pt x="574446" y="192735"/>
                  </a:lnTo>
                  <a:lnTo>
                    <a:pt x="575056" y="189674"/>
                  </a:lnTo>
                  <a:lnTo>
                    <a:pt x="576605" y="181876"/>
                  </a:lnTo>
                  <a:lnTo>
                    <a:pt x="576605" y="150164"/>
                  </a:lnTo>
                  <a:close/>
                </a:path>
                <a:path w="681354" h="330834">
                  <a:moveTo>
                    <a:pt x="582574" y="57772"/>
                  </a:moveTo>
                  <a:lnTo>
                    <a:pt x="565023" y="57772"/>
                  </a:lnTo>
                  <a:lnTo>
                    <a:pt x="551688" y="91833"/>
                  </a:lnTo>
                  <a:lnTo>
                    <a:pt x="563689" y="91833"/>
                  </a:lnTo>
                  <a:lnTo>
                    <a:pt x="582574" y="57772"/>
                  </a:lnTo>
                  <a:close/>
                </a:path>
                <a:path w="681354" h="330834">
                  <a:moveTo>
                    <a:pt x="608761" y="117627"/>
                  </a:moveTo>
                  <a:lnTo>
                    <a:pt x="590092" y="117627"/>
                  </a:lnTo>
                  <a:lnTo>
                    <a:pt x="590092" y="202793"/>
                  </a:lnTo>
                  <a:lnTo>
                    <a:pt x="608761" y="202793"/>
                  </a:lnTo>
                  <a:lnTo>
                    <a:pt x="608761" y="117627"/>
                  </a:lnTo>
                  <a:close/>
                </a:path>
                <a:path w="681354" h="330834">
                  <a:moveTo>
                    <a:pt x="680859" y="117627"/>
                  </a:moveTo>
                  <a:lnTo>
                    <a:pt x="662813" y="117627"/>
                  </a:lnTo>
                  <a:lnTo>
                    <a:pt x="662813" y="170065"/>
                  </a:lnTo>
                  <a:lnTo>
                    <a:pt x="662813" y="183210"/>
                  </a:lnTo>
                  <a:lnTo>
                    <a:pt x="658393" y="188341"/>
                  </a:lnTo>
                  <a:lnTo>
                    <a:pt x="643204" y="188341"/>
                  </a:lnTo>
                  <a:lnTo>
                    <a:pt x="638784" y="183210"/>
                  </a:lnTo>
                  <a:lnTo>
                    <a:pt x="638784" y="170065"/>
                  </a:lnTo>
                  <a:lnTo>
                    <a:pt x="643204" y="164617"/>
                  </a:lnTo>
                  <a:lnTo>
                    <a:pt x="658393" y="164617"/>
                  </a:lnTo>
                  <a:lnTo>
                    <a:pt x="662813" y="170065"/>
                  </a:lnTo>
                  <a:lnTo>
                    <a:pt x="662813" y="117627"/>
                  </a:lnTo>
                  <a:lnTo>
                    <a:pt x="662190" y="117627"/>
                  </a:lnTo>
                  <a:lnTo>
                    <a:pt x="662190" y="155295"/>
                  </a:lnTo>
                  <a:lnTo>
                    <a:pt x="658291" y="150672"/>
                  </a:lnTo>
                  <a:lnTo>
                    <a:pt x="651929" y="148424"/>
                  </a:lnTo>
                  <a:lnTo>
                    <a:pt x="645871" y="148424"/>
                  </a:lnTo>
                  <a:lnTo>
                    <a:pt x="635165" y="150685"/>
                  </a:lnTo>
                  <a:lnTo>
                    <a:pt x="626833" y="156768"/>
                  </a:lnTo>
                  <a:lnTo>
                    <a:pt x="621423" y="165696"/>
                  </a:lnTo>
                  <a:lnTo>
                    <a:pt x="619506" y="176428"/>
                  </a:lnTo>
                  <a:lnTo>
                    <a:pt x="621461" y="187198"/>
                  </a:lnTo>
                  <a:lnTo>
                    <a:pt x="626935" y="196151"/>
                  </a:lnTo>
                  <a:lnTo>
                    <a:pt x="635342" y="202285"/>
                  </a:lnTo>
                  <a:lnTo>
                    <a:pt x="646074" y="204546"/>
                  </a:lnTo>
                  <a:lnTo>
                    <a:pt x="652233" y="204546"/>
                  </a:lnTo>
                  <a:lnTo>
                    <a:pt x="658698" y="202184"/>
                  </a:lnTo>
                  <a:lnTo>
                    <a:pt x="661987" y="196951"/>
                  </a:lnTo>
                  <a:lnTo>
                    <a:pt x="662190" y="196951"/>
                  </a:lnTo>
                  <a:lnTo>
                    <a:pt x="662190" y="202806"/>
                  </a:lnTo>
                  <a:lnTo>
                    <a:pt x="680859" y="202806"/>
                  </a:lnTo>
                  <a:lnTo>
                    <a:pt x="680859" y="196951"/>
                  </a:lnTo>
                  <a:lnTo>
                    <a:pt x="680859" y="188341"/>
                  </a:lnTo>
                  <a:lnTo>
                    <a:pt x="680859" y="164617"/>
                  </a:lnTo>
                  <a:lnTo>
                    <a:pt x="680859" y="155295"/>
                  </a:lnTo>
                  <a:lnTo>
                    <a:pt x="680859" y="117627"/>
                  </a:lnTo>
                  <a:close/>
                </a:path>
              </a:pathLst>
            </a:custGeom>
            <a:solidFill>
              <a:srgbClr val="4A4B4C"/>
            </a:solidFill>
          </p:spPr>
          <p:txBody>
            <a:bodyPr wrap="square" lIns="0" tIns="0" rIns="0" bIns="0" rtlCol="0"/>
            <a:lstStyle/>
            <a:p>
              <a:endParaRPr/>
            </a:p>
          </p:txBody>
        </p:sp>
        <p:sp>
          <p:nvSpPr>
            <p:cNvPr id="13" name="object 13"/>
            <p:cNvSpPr/>
            <p:nvPr/>
          </p:nvSpPr>
          <p:spPr>
            <a:xfrm>
              <a:off x="3956888" y="6250609"/>
              <a:ext cx="622045" cy="362305"/>
            </a:xfrm>
            <a:prstGeom prst="rect">
              <a:avLst/>
            </a:prstGeom>
            <a:blipFill>
              <a:blip r:embed="rId6" cstate="print"/>
              <a:stretch>
                <a:fillRect/>
              </a:stretch>
            </a:blipFill>
          </p:spPr>
          <p:txBody>
            <a:bodyPr wrap="square" lIns="0" tIns="0" rIns="0" bIns="0" rtlCol="0"/>
            <a:lstStyle/>
            <a:p>
              <a:endParaRPr/>
            </a:p>
          </p:txBody>
        </p:sp>
        <p:sp>
          <p:nvSpPr>
            <p:cNvPr id="14" name="object 14"/>
            <p:cNvSpPr/>
            <p:nvPr/>
          </p:nvSpPr>
          <p:spPr>
            <a:xfrm>
              <a:off x="4984279" y="6264846"/>
              <a:ext cx="484987" cy="463511"/>
            </a:xfrm>
            <a:prstGeom prst="rect">
              <a:avLst/>
            </a:prstGeom>
            <a:blipFill>
              <a:blip r:embed="rId7" cstate="print"/>
              <a:stretch>
                <a:fillRect/>
              </a:stretch>
            </a:blipFill>
          </p:spPr>
          <p:txBody>
            <a:bodyPr wrap="square" lIns="0" tIns="0" rIns="0" bIns="0" rtlCol="0"/>
            <a:lstStyle/>
            <a:p>
              <a:endParaRPr/>
            </a:p>
          </p:txBody>
        </p:sp>
        <p:sp>
          <p:nvSpPr>
            <p:cNvPr id="15" name="object 15"/>
            <p:cNvSpPr/>
            <p:nvPr/>
          </p:nvSpPr>
          <p:spPr>
            <a:xfrm>
              <a:off x="1015034" y="6509092"/>
              <a:ext cx="539750" cy="212725"/>
            </a:xfrm>
            <a:custGeom>
              <a:avLst/>
              <a:gdLst/>
              <a:ahLst/>
              <a:cxnLst/>
              <a:rect l="l" t="t" r="r" b="b"/>
              <a:pathLst>
                <a:path w="539750" h="212725">
                  <a:moveTo>
                    <a:pt x="19786" y="157962"/>
                  </a:moveTo>
                  <a:lnTo>
                    <a:pt x="1117" y="157962"/>
                  </a:lnTo>
                  <a:lnTo>
                    <a:pt x="1117" y="210604"/>
                  </a:lnTo>
                  <a:lnTo>
                    <a:pt x="19786" y="210604"/>
                  </a:lnTo>
                  <a:lnTo>
                    <a:pt x="19786" y="157962"/>
                  </a:lnTo>
                  <a:close/>
                </a:path>
                <a:path w="539750" h="212725">
                  <a:moveTo>
                    <a:pt x="20916" y="131991"/>
                  </a:moveTo>
                  <a:lnTo>
                    <a:pt x="16205" y="127279"/>
                  </a:lnTo>
                  <a:lnTo>
                    <a:pt x="4711" y="127279"/>
                  </a:lnTo>
                  <a:lnTo>
                    <a:pt x="0" y="131991"/>
                  </a:lnTo>
                  <a:lnTo>
                    <a:pt x="0" y="143484"/>
                  </a:lnTo>
                  <a:lnTo>
                    <a:pt x="4711" y="148196"/>
                  </a:lnTo>
                  <a:lnTo>
                    <a:pt x="16205" y="148196"/>
                  </a:lnTo>
                  <a:lnTo>
                    <a:pt x="20916" y="143484"/>
                  </a:lnTo>
                  <a:lnTo>
                    <a:pt x="20916" y="131991"/>
                  </a:lnTo>
                  <a:close/>
                </a:path>
                <a:path w="539750" h="212725">
                  <a:moveTo>
                    <a:pt x="127647" y="125425"/>
                  </a:moveTo>
                  <a:lnTo>
                    <a:pt x="109601" y="125425"/>
                  </a:lnTo>
                  <a:lnTo>
                    <a:pt x="109601" y="177863"/>
                  </a:lnTo>
                  <a:lnTo>
                    <a:pt x="109601" y="191008"/>
                  </a:lnTo>
                  <a:lnTo>
                    <a:pt x="105181" y="196138"/>
                  </a:lnTo>
                  <a:lnTo>
                    <a:pt x="89992" y="196138"/>
                  </a:lnTo>
                  <a:lnTo>
                    <a:pt x="85572" y="191008"/>
                  </a:lnTo>
                  <a:lnTo>
                    <a:pt x="85572" y="177863"/>
                  </a:lnTo>
                  <a:lnTo>
                    <a:pt x="89992" y="172427"/>
                  </a:lnTo>
                  <a:lnTo>
                    <a:pt x="105181" y="172427"/>
                  </a:lnTo>
                  <a:lnTo>
                    <a:pt x="109601" y="177863"/>
                  </a:lnTo>
                  <a:lnTo>
                    <a:pt x="109601" y="125425"/>
                  </a:lnTo>
                  <a:lnTo>
                    <a:pt x="108991" y="125425"/>
                  </a:lnTo>
                  <a:lnTo>
                    <a:pt x="108991" y="163093"/>
                  </a:lnTo>
                  <a:lnTo>
                    <a:pt x="105079" y="158470"/>
                  </a:lnTo>
                  <a:lnTo>
                    <a:pt x="98717" y="156222"/>
                  </a:lnTo>
                  <a:lnTo>
                    <a:pt x="92659" y="156222"/>
                  </a:lnTo>
                  <a:lnTo>
                    <a:pt x="81953" y="158483"/>
                  </a:lnTo>
                  <a:lnTo>
                    <a:pt x="73621" y="164566"/>
                  </a:lnTo>
                  <a:lnTo>
                    <a:pt x="68211" y="173494"/>
                  </a:lnTo>
                  <a:lnTo>
                    <a:pt x="66294" y="184226"/>
                  </a:lnTo>
                  <a:lnTo>
                    <a:pt x="68249" y="194995"/>
                  </a:lnTo>
                  <a:lnTo>
                    <a:pt x="73723" y="203949"/>
                  </a:lnTo>
                  <a:lnTo>
                    <a:pt x="82130" y="210083"/>
                  </a:lnTo>
                  <a:lnTo>
                    <a:pt x="92862" y="212344"/>
                  </a:lnTo>
                  <a:lnTo>
                    <a:pt x="99021" y="212344"/>
                  </a:lnTo>
                  <a:lnTo>
                    <a:pt x="105498" y="209981"/>
                  </a:lnTo>
                  <a:lnTo>
                    <a:pt x="108775" y="204749"/>
                  </a:lnTo>
                  <a:lnTo>
                    <a:pt x="108991" y="204749"/>
                  </a:lnTo>
                  <a:lnTo>
                    <a:pt x="108991" y="210604"/>
                  </a:lnTo>
                  <a:lnTo>
                    <a:pt x="127647" y="210604"/>
                  </a:lnTo>
                  <a:lnTo>
                    <a:pt x="127647" y="204749"/>
                  </a:lnTo>
                  <a:lnTo>
                    <a:pt x="127647" y="196138"/>
                  </a:lnTo>
                  <a:lnTo>
                    <a:pt x="127647" y="172427"/>
                  </a:lnTo>
                  <a:lnTo>
                    <a:pt x="127647" y="163093"/>
                  </a:lnTo>
                  <a:lnTo>
                    <a:pt x="127647" y="125425"/>
                  </a:lnTo>
                  <a:close/>
                </a:path>
                <a:path w="539750" h="212725">
                  <a:moveTo>
                    <a:pt x="149301" y="7797"/>
                  </a:moveTo>
                  <a:lnTo>
                    <a:pt x="128358" y="7797"/>
                  </a:lnTo>
                  <a:lnTo>
                    <a:pt x="113792" y="57772"/>
                  </a:lnTo>
                  <a:lnTo>
                    <a:pt x="113588" y="57772"/>
                  </a:lnTo>
                  <a:lnTo>
                    <a:pt x="108280" y="40322"/>
                  </a:lnTo>
                  <a:lnTo>
                    <a:pt x="98399" y="7797"/>
                  </a:lnTo>
                  <a:lnTo>
                    <a:pt x="82384" y="7797"/>
                  </a:lnTo>
                  <a:lnTo>
                    <a:pt x="66179" y="57772"/>
                  </a:lnTo>
                  <a:lnTo>
                    <a:pt x="65963" y="57772"/>
                  </a:lnTo>
                  <a:lnTo>
                    <a:pt x="52527" y="7797"/>
                  </a:lnTo>
                  <a:lnTo>
                    <a:pt x="31597" y="7797"/>
                  </a:lnTo>
                  <a:lnTo>
                    <a:pt x="54686" y="85166"/>
                  </a:lnTo>
                  <a:lnTo>
                    <a:pt x="75107" y="85166"/>
                  </a:lnTo>
                  <a:lnTo>
                    <a:pt x="84378" y="57772"/>
                  </a:lnTo>
                  <a:lnTo>
                    <a:pt x="90284" y="40322"/>
                  </a:lnTo>
                  <a:lnTo>
                    <a:pt x="90500" y="40322"/>
                  </a:lnTo>
                  <a:lnTo>
                    <a:pt x="104038" y="85166"/>
                  </a:lnTo>
                  <a:lnTo>
                    <a:pt x="124561" y="85166"/>
                  </a:lnTo>
                  <a:lnTo>
                    <a:pt x="133311" y="57772"/>
                  </a:lnTo>
                  <a:lnTo>
                    <a:pt x="149301" y="7797"/>
                  </a:lnTo>
                  <a:close/>
                </a:path>
                <a:path w="539750" h="212725">
                  <a:moveTo>
                    <a:pt x="201091" y="184327"/>
                  </a:moveTo>
                  <a:lnTo>
                    <a:pt x="198526" y="172427"/>
                  </a:lnTo>
                  <a:lnTo>
                    <a:pt x="191579" y="163550"/>
                  </a:lnTo>
                  <a:lnTo>
                    <a:pt x="181470" y="158089"/>
                  </a:lnTo>
                  <a:lnTo>
                    <a:pt x="181394" y="177863"/>
                  </a:lnTo>
                  <a:lnTo>
                    <a:pt x="181394" y="191008"/>
                  </a:lnTo>
                  <a:lnTo>
                    <a:pt x="176987" y="196138"/>
                  </a:lnTo>
                  <a:lnTo>
                    <a:pt x="161785" y="196138"/>
                  </a:lnTo>
                  <a:lnTo>
                    <a:pt x="157365" y="191008"/>
                  </a:lnTo>
                  <a:lnTo>
                    <a:pt x="157365" y="177863"/>
                  </a:lnTo>
                  <a:lnTo>
                    <a:pt x="161785" y="172427"/>
                  </a:lnTo>
                  <a:lnTo>
                    <a:pt x="176987" y="172427"/>
                  </a:lnTo>
                  <a:lnTo>
                    <a:pt x="181394" y="177863"/>
                  </a:lnTo>
                  <a:lnTo>
                    <a:pt x="181394" y="158089"/>
                  </a:lnTo>
                  <a:lnTo>
                    <a:pt x="169379" y="156222"/>
                  </a:lnTo>
                  <a:lnTo>
                    <a:pt x="157276" y="158089"/>
                  </a:lnTo>
                  <a:lnTo>
                    <a:pt x="147180" y="163550"/>
                  </a:lnTo>
                  <a:lnTo>
                    <a:pt x="140246" y="172364"/>
                  </a:lnTo>
                  <a:lnTo>
                    <a:pt x="137680" y="184327"/>
                  </a:lnTo>
                  <a:lnTo>
                    <a:pt x="140258" y="196291"/>
                  </a:lnTo>
                  <a:lnTo>
                    <a:pt x="147218" y="205079"/>
                  </a:lnTo>
                  <a:lnTo>
                    <a:pt x="157327" y="210502"/>
                  </a:lnTo>
                  <a:lnTo>
                    <a:pt x="169379" y="212344"/>
                  </a:lnTo>
                  <a:lnTo>
                    <a:pt x="181470" y="210489"/>
                  </a:lnTo>
                  <a:lnTo>
                    <a:pt x="191579" y="205041"/>
                  </a:lnTo>
                  <a:lnTo>
                    <a:pt x="198475" y="196291"/>
                  </a:lnTo>
                  <a:lnTo>
                    <a:pt x="198539" y="196138"/>
                  </a:lnTo>
                  <a:lnTo>
                    <a:pt x="201091" y="184327"/>
                  </a:lnTo>
                  <a:close/>
                </a:path>
                <a:path w="539750" h="212725">
                  <a:moveTo>
                    <a:pt x="211556" y="85166"/>
                  </a:moveTo>
                  <a:lnTo>
                    <a:pt x="210578" y="45656"/>
                  </a:lnTo>
                  <a:lnTo>
                    <a:pt x="191757" y="30784"/>
                  </a:lnTo>
                  <a:lnTo>
                    <a:pt x="184467" y="30784"/>
                  </a:lnTo>
                  <a:lnTo>
                    <a:pt x="179235" y="33451"/>
                  </a:lnTo>
                  <a:lnTo>
                    <a:pt x="174917" y="39192"/>
                  </a:lnTo>
                  <a:lnTo>
                    <a:pt x="174713" y="39192"/>
                  </a:lnTo>
                  <a:lnTo>
                    <a:pt x="174713" y="0"/>
                  </a:lnTo>
                  <a:lnTo>
                    <a:pt x="156044" y="0"/>
                  </a:lnTo>
                  <a:lnTo>
                    <a:pt x="156044" y="85166"/>
                  </a:lnTo>
                  <a:lnTo>
                    <a:pt x="174713" y="85166"/>
                  </a:lnTo>
                  <a:lnTo>
                    <a:pt x="174713" y="52019"/>
                  </a:lnTo>
                  <a:lnTo>
                    <a:pt x="177076" y="45656"/>
                  </a:lnTo>
                  <a:lnTo>
                    <a:pt x="191973" y="45656"/>
                  </a:lnTo>
                  <a:lnTo>
                    <a:pt x="192887" y="52019"/>
                  </a:lnTo>
                  <a:lnTo>
                    <a:pt x="192887" y="85166"/>
                  </a:lnTo>
                  <a:lnTo>
                    <a:pt x="211556" y="85166"/>
                  </a:lnTo>
                  <a:close/>
                </a:path>
                <a:path w="539750" h="212725">
                  <a:moveTo>
                    <a:pt x="283146" y="32537"/>
                  </a:moveTo>
                  <a:lnTo>
                    <a:pt x="265099" y="32537"/>
                  </a:lnTo>
                  <a:lnTo>
                    <a:pt x="265099" y="52425"/>
                  </a:lnTo>
                  <a:lnTo>
                    <a:pt x="265099" y="65570"/>
                  </a:lnTo>
                  <a:lnTo>
                    <a:pt x="260692" y="70713"/>
                  </a:lnTo>
                  <a:lnTo>
                    <a:pt x="245491" y="70713"/>
                  </a:lnTo>
                  <a:lnTo>
                    <a:pt x="241071" y="65570"/>
                  </a:lnTo>
                  <a:lnTo>
                    <a:pt x="241071" y="52425"/>
                  </a:lnTo>
                  <a:lnTo>
                    <a:pt x="245491" y="46990"/>
                  </a:lnTo>
                  <a:lnTo>
                    <a:pt x="260692" y="46990"/>
                  </a:lnTo>
                  <a:lnTo>
                    <a:pt x="265099" y="52425"/>
                  </a:lnTo>
                  <a:lnTo>
                    <a:pt x="265099" y="32537"/>
                  </a:lnTo>
                  <a:lnTo>
                    <a:pt x="264490" y="32537"/>
                  </a:lnTo>
                  <a:lnTo>
                    <a:pt x="264490" y="37655"/>
                  </a:lnTo>
                  <a:lnTo>
                    <a:pt x="260565" y="33045"/>
                  </a:lnTo>
                  <a:lnTo>
                    <a:pt x="254215" y="30784"/>
                  </a:lnTo>
                  <a:lnTo>
                    <a:pt x="248158" y="30784"/>
                  </a:lnTo>
                  <a:lnTo>
                    <a:pt x="237451" y="33045"/>
                  </a:lnTo>
                  <a:lnTo>
                    <a:pt x="229120" y="39141"/>
                  </a:lnTo>
                  <a:lnTo>
                    <a:pt x="223710" y="48069"/>
                  </a:lnTo>
                  <a:lnTo>
                    <a:pt x="221792" y="58801"/>
                  </a:lnTo>
                  <a:lnTo>
                    <a:pt x="223748" y="69557"/>
                  </a:lnTo>
                  <a:lnTo>
                    <a:pt x="229222" y="78511"/>
                  </a:lnTo>
                  <a:lnTo>
                    <a:pt x="237629" y="84645"/>
                  </a:lnTo>
                  <a:lnTo>
                    <a:pt x="248361" y="86906"/>
                  </a:lnTo>
                  <a:lnTo>
                    <a:pt x="254520" y="86906"/>
                  </a:lnTo>
                  <a:lnTo>
                    <a:pt x="260997" y="84556"/>
                  </a:lnTo>
                  <a:lnTo>
                    <a:pt x="264274" y="79324"/>
                  </a:lnTo>
                  <a:lnTo>
                    <a:pt x="264490" y="79324"/>
                  </a:lnTo>
                  <a:lnTo>
                    <a:pt x="264490" y="85166"/>
                  </a:lnTo>
                  <a:lnTo>
                    <a:pt x="283146" y="85166"/>
                  </a:lnTo>
                  <a:lnTo>
                    <a:pt x="283146" y="79324"/>
                  </a:lnTo>
                  <a:lnTo>
                    <a:pt x="283146" y="70713"/>
                  </a:lnTo>
                  <a:lnTo>
                    <a:pt x="283146" y="46990"/>
                  </a:lnTo>
                  <a:lnTo>
                    <a:pt x="283146" y="37655"/>
                  </a:lnTo>
                  <a:lnTo>
                    <a:pt x="283146" y="32537"/>
                  </a:lnTo>
                  <a:close/>
                </a:path>
                <a:path w="539750" h="212725">
                  <a:moveTo>
                    <a:pt x="302285" y="178066"/>
                  </a:moveTo>
                  <a:lnTo>
                    <a:pt x="301409" y="171081"/>
                  </a:lnTo>
                  <a:lnTo>
                    <a:pt x="301180" y="169202"/>
                  </a:lnTo>
                  <a:lnTo>
                    <a:pt x="298919" y="164731"/>
                  </a:lnTo>
                  <a:lnTo>
                    <a:pt x="297688" y="162306"/>
                  </a:lnTo>
                  <a:lnTo>
                    <a:pt x="291541" y="157822"/>
                  </a:lnTo>
                  <a:lnTo>
                    <a:pt x="282486" y="156222"/>
                  </a:lnTo>
                  <a:lnTo>
                    <a:pt x="275196" y="156222"/>
                  </a:lnTo>
                  <a:lnTo>
                    <a:pt x="269951" y="158369"/>
                  </a:lnTo>
                  <a:lnTo>
                    <a:pt x="265645" y="164731"/>
                  </a:lnTo>
                  <a:lnTo>
                    <a:pt x="265430" y="164731"/>
                  </a:lnTo>
                  <a:lnTo>
                    <a:pt x="265430" y="157962"/>
                  </a:lnTo>
                  <a:lnTo>
                    <a:pt x="246773" y="157962"/>
                  </a:lnTo>
                  <a:lnTo>
                    <a:pt x="246773" y="210604"/>
                  </a:lnTo>
                  <a:lnTo>
                    <a:pt x="265430" y="210604"/>
                  </a:lnTo>
                  <a:lnTo>
                    <a:pt x="265430" y="176733"/>
                  </a:lnTo>
                  <a:lnTo>
                    <a:pt x="267589" y="171081"/>
                  </a:lnTo>
                  <a:lnTo>
                    <a:pt x="284429" y="171081"/>
                  </a:lnTo>
                  <a:lnTo>
                    <a:pt x="283616" y="179908"/>
                  </a:lnTo>
                  <a:lnTo>
                    <a:pt x="283616" y="210604"/>
                  </a:lnTo>
                  <a:lnTo>
                    <a:pt x="302285" y="210604"/>
                  </a:lnTo>
                  <a:lnTo>
                    <a:pt x="302285" y="178066"/>
                  </a:lnTo>
                  <a:close/>
                </a:path>
                <a:path w="539750" h="212725">
                  <a:moveTo>
                    <a:pt x="328790" y="32537"/>
                  </a:moveTo>
                  <a:lnTo>
                    <a:pt x="318223" y="32537"/>
                  </a:lnTo>
                  <a:lnTo>
                    <a:pt x="318223" y="16725"/>
                  </a:lnTo>
                  <a:lnTo>
                    <a:pt x="299554" y="16725"/>
                  </a:lnTo>
                  <a:lnTo>
                    <a:pt x="299554" y="32537"/>
                  </a:lnTo>
                  <a:lnTo>
                    <a:pt x="293497" y="32537"/>
                  </a:lnTo>
                  <a:lnTo>
                    <a:pt x="293497" y="47917"/>
                  </a:lnTo>
                  <a:lnTo>
                    <a:pt x="299554" y="47917"/>
                  </a:lnTo>
                  <a:lnTo>
                    <a:pt x="299554" y="85166"/>
                  </a:lnTo>
                  <a:lnTo>
                    <a:pt x="318223" y="85166"/>
                  </a:lnTo>
                  <a:lnTo>
                    <a:pt x="318223" y="47917"/>
                  </a:lnTo>
                  <a:lnTo>
                    <a:pt x="328790" y="47917"/>
                  </a:lnTo>
                  <a:lnTo>
                    <a:pt x="328790" y="32537"/>
                  </a:lnTo>
                  <a:close/>
                </a:path>
                <a:path w="539750" h="212725">
                  <a:moveTo>
                    <a:pt x="375678" y="184327"/>
                  </a:moveTo>
                  <a:lnTo>
                    <a:pt x="373113" y="172427"/>
                  </a:lnTo>
                  <a:lnTo>
                    <a:pt x="366166" y="163550"/>
                  </a:lnTo>
                  <a:lnTo>
                    <a:pt x="356057" y="158089"/>
                  </a:lnTo>
                  <a:lnTo>
                    <a:pt x="355981" y="177863"/>
                  </a:lnTo>
                  <a:lnTo>
                    <a:pt x="355981" y="191008"/>
                  </a:lnTo>
                  <a:lnTo>
                    <a:pt x="351574" y="196138"/>
                  </a:lnTo>
                  <a:lnTo>
                    <a:pt x="336372" y="196138"/>
                  </a:lnTo>
                  <a:lnTo>
                    <a:pt x="331965" y="191008"/>
                  </a:lnTo>
                  <a:lnTo>
                    <a:pt x="331965" y="177863"/>
                  </a:lnTo>
                  <a:lnTo>
                    <a:pt x="336372" y="172427"/>
                  </a:lnTo>
                  <a:lnTo>
                    <a:pt x="351574" y="172427"/>
                  </a:lnTo>
                  <a:lnTo>
                    <a:pt x="355981" y="177863"/>
                  </a:lnTo>
                  <a:lnTo>
                    <a:pt x="355981" y="158089"/>
                  </a:lnTo>
                  <a:lnTo>
                    <a:pt x="343966" y="156222"/>
                  </a:lnTo>
                  <a:lnTo>
                    <a:pt x="331863" y="158089"/>
                  </a:lnTo>
                  <a:lnTo>
                    <a:pt x="321767" y="163550"/>
                  </a:lnTo>
                  <a:lnTo>
                    <a:pt x="314833" y="172364"/>
                  </a:lnTo>
                  <a:lnTo>
                    <a:pt x="312267" y="184327"/>
                  </a:lnTo>
                  <a:lnTo>
                    <a:pt x="314845" y="196291"/>
                  </a:lnTo>
                  <a:lnTo>
                    <a:pt x="321805" y="205079"/>
                  </a:lnTo>
                  <a:lnTo>
                    <a:pt x="331914" y="210502"/>
                  </a:lnTo>
                  <a:lnTo>
                    <a:pt x="343966" y="212344"/>
                  </a:lnTo>
                  <a:lnTo>
                    <a:pt x="356057" y="210489"/>
                  </a:lnTo>
                  <a:lnTo>
                    <a:pt x="366166" y="205041"/>
                  </a:lnTo>
                  <a:lnTo>
                    <a:pt x="373062" y="196291"/>
                  </a:lnTo>
                  <a:lnTo>
                    <a:pt x="373126" y="196138"/>
                  </a:lnTo>
                  <a:lnTo>
                    <a:pt x="375678" y="184327"/>
                  </a:lnTo>
                  <a:close/>
                </a:path>
                <a:path w="539750" h="212725">
                  <a:moveTo>
                    <a:pt x="430288" y="0"/>
                  </a:moveTo>
                  <a:lnTo>
                    <a:pt x="412242" y="0"/>
                  </a:lnTo>
                  <a:lnTo>
                    <a:pt x="412242" y="52425"/>
                  </a:lnTo>
                  <a:lnTo>
                    <a:pt x="412242" y="65570"/>
                  </a:lnTo>
                  <a:lnTo>
                    <a:pt x="407822" y="70713"/>
                  </a:lnTo>
                  <a:lnTo>
                    <a:pt x="392620" y="70713"/>
                  </a:lnTo>
                  <a:lnTo>
                    <a:pt x="388213" y="65570"/>
                  </a:lnTo>
                  <a:lnTo>
                    <a:pt x="388213" y="52425"/>
                  </a:lnTo>
                  <a:lnTo>
                    <a:pt x="392620" y="46990"/>
                  </a:lnTo>
                  <a:lnTo>
                    <a:pt x="407822" y="46990"/>
                  </a:lnTo>
                  <a:lnTo>
                    <a:pt x="412242" y="52425"/>
                  </a:lnTo>
                  <a:lnTo>
                    <a:pt x="412242" y="0"/>
                  </a:lnTo>
                  <a:lnTo>
                    <a:pt x="411619" y="0"/>
                  </a:lnTo>
                  <a:lnTo>
                    <a:pt x="411619" y="37655"/>
                  </a:lnTo>
                  <a:lnTo>
                    <a:pt x="407708" y="33045"/>
                  </a:lnTo>
                  <a:lnTo>
                    <a:pt x="401358" y="30784"/>
                  </a:lnTo>
                  <a:lnTo>
                    <a:pt x="395287" y="30784"/>
                  </a:lnTo>
                  <a:lnTo>
                    <a:pt x="384581" y="33045"/>
                  </a:lnTo>
                  <a:lnTo>
                    <a:pt x="376250" y="39141"/>
                  </a:lnTo>
                  <a:lnTo>
                    <a:pt x="370840" y="48069"/>
                  </a:lnTo>
                  <a:lnTo>
                    <a:pt x="368922" y="58801"/>
                  </a:lnTo>
                  <a:lnTo>
                    <a:pt x="370878" y="69557"/>
                  </a:lnTo>
                  <a:lnTo>
                    <a:pt x="376351" y="78511"/>
                  </a:lnTo>
                  <a:lnTo>
                    <a:pt x="384759" y="84645"/>
                  </a:lnTo>
                  <a:lnTo>
                    <a:pt x="395503" y="86906"/>
                  </a:lnTo>
                  <a:lnTo>
                    <a:pt x="401662" y="86906"/>
                  </a:lnTo>
                  <a:lnTo>
                    <a:pt x="408127" y="84556"/>
                  </a:lnTo>
                  <a:lnTo>
                    <a:pt x="411416" y="79324"/>
                  </a:lnTo>
                  <a:lnTo>
                    <a:pt x="411619" y="79324"/>
                  </a:lnTo>
                  <a:lnTo>
                    <a:pt x="411619" y="85166"/>
                  </a:lnTo>
                  <a:lnTo>
                    <a:pt x="430288" y="85166"/>
                  </a:lnTo>
                  <a:lnTo>
                    <a:pt x="430288" y="79324"/>
                  </a:lnTo>
                  <a:lnTo>
                    <a:pt x="430288" y="70713"/>
                  </a:lnTo>
                  <a:lnTo>
                    <a:pt x="430288" y="46990"/>
                  </a:lnTo>
                  <a:lnTo>
                    <a:pt x="430288" y="37655"/>
                  </a:lnTo>
                  <a:lnTo>
                    <a:pt x="430288" y="0"/>
                  </a:lnTo>
                  <a:close/>
                </a:path>
                <a:path w="539750" h="212725">
                  <a:moveTo>
                    <a:pt x="481330" y="157962"/>
                  </a:moveTo>
                  <a:lnTo>
                    <a:pt x="460705" y="157962"/>
                  </a:lnTo>
                  <a:lnTo>
                    <a:pt x="447471" y="186486"/>
                  </a:lnTo>
                  <a:lnTo>
                    <a:pt x="445274" y="181762"/>
                  </a:lnTo>
                  <a:lnTo>
                    <a:pt x="434238" y="157962"/>
                  </a:lnTo>
                  <a:lnTo>
                    <a:pt x="423151" y="157962"/>
                  </a:lnTo>
                  <a:lnTo>
                    <a:pt x="409917" y="186486"/>
                  </a:lnTo>
                  <a:lnTo>
                    <a:pt x="396773" y="157962"/>
                  </a:lnTo>
                  <a:lnTo>
                    <a:pt x="376047" y="157962"/>
                  </a:lnTo>
                  <a:lnTo>
                    <a:pt x="403555" y="210604"/>
                  </a:lnTo>
                  <a:lnTo>
                    <a:pt x="415658" y="210604"/>
                  </a:lnTo>
                  <a:lnTo>
                    <a:pt x="426542" y="186486"/>
                  </a:lnTo>
                  <a:lnTo>
                    <a:pt x="428688" y="181762"/>
                  </a:lnTo>
                  <a:lnTo>
                    <a:pt x="441718" y="210604"/>
                  </a:lnTo>
                  <a:lnTo>
                    <a:pt x="453834" y="210604"/>
                  </a:lnTo>
                  <a:lnTo>
                    <a:pt x="466420" y="186486"/>
                  </a:lnTo>
                  <a:lnTo>
                    <a:pt x="481330" y="157962"/>
                  </a:lnTo>
                  <a:close/>
                </a:path>
                <a:path w="539750" h="212725">
                  <a:moveTo>
                    <a:pt x="503720" y="58902"/>
                  </a:moveTo>
                  <a:lnTo>
                    <a:pt x="501154" y="46990"/>
                  </a:lnTo>
                  <a:lnTo>
                    <a:pt x="494220" y="38112"/>
                  </a:lnTo>
                  <a:lnTo>
                    <a:pt x="484111" y="32651"/>
                  </a:lnTo>
                  <a:lnTo>
                    <a:pt x="484035" y="52425"/>
                  </a:lnTo>
                  <a:lnTo>
                    <a:pt x="484035" y="65570"/>
                  </a:lnTo>
                  <a:lnTo>
                    <a:pt x="479615" y="70713"/>
                  </a:lnTo>
                  <a:lnTo>
                    <a:pt x="464426" y="70713"/>
                  </a:lnTo>
                  <a:lnTo>
                    <a:pt x="460006" y="65570"/>
                  </a:lnTo>
                  <a:lnTo>
                    <a:pt x="460006" y="52425"/>
                  </a:lnTo>
                  <a:lnTo>
                    <a:pt x="464426" y="46990"/>
                  </a:lnTo>
                  <a:lnTo>
                    <a:pt x="479615" y="46990"/>
                  </a:lnTo>
                  <a:lnTo>
                    <a:pt x="484035" y="52425"/>
                  </a:lnTo>
                  <a:lnTo>
                    <a:pt x="484035" y="32651"/>
                  </a:lnTo>
                  <a:lnTo>
                    <a:pt x="472020" y="30784"/>
                  </a:lnTo>
                  <a:lnTo>
                    <a:pt x="459917" y="32651"/>
                  </a:lnTo>
                  <a:lnTo>
                    <a:pt x="449808" y="38112"/>
                  </a:lnTo>
                  <a:lnTo>
                    <a:pt x="442874" y="46939"/>
                  </a:lnTo>
                  <a:lnTo>
                    <a:pt x="440309" y="58902"/>
                  </a:lnTo>
                  <a:lnTo>
                    <a:pt x="442887" y="70866"/>
                  </a:lnTo>
                  <a:lnTo>
                    <a:pt x="449846" y="79641"/>
                  </a:lnTo>
                  <a:lnTo>
                    <a:pt x="459955" y="85064"/>
                  </a:lnTo>
                  <a:lnTo>
                    <a:pt x="472020" y="86906"/>
                  </a:lnTo>
                  <a:lnTo>
                    <a:pt x="484111" y="85051"/>
                  </a:lnTo>
                  <a:lnTo>
                    <a:pt x="494220" y="79603"/>
                  </a:lnTo>
                  <a:lnTo>
                    <a:pt x="501116" y="70866"/>
                  </a:lnTo>
                  <a:lnTo>
                    <a:pt x="501167" y="70713"/>
                  </a:lnTo>
                  <a:lnTo>
                    <a:pt x="503720" y="58902"/>
                  </a:lnTo>
                  <a:close/>
                </a:path>
                <a:path w="539750" h="212725">
                  <a:moveTo>
                    <a:pt x="523938" y="193979"/>
                  </a:moveTo>
                  <a:lnTo>
                    <a:pt x="518604" y="188645"/>
                  </a:lnTo>
                  <a:lnTo>
                    <a:pt x="505269" y="188645"/>
                  </a:lnTo>
                  <a:lnTo>
                    <a:pt x="499935" y="193979"/>
                  </a:lnTo>
                  <a:lnTo>
                    <a:pt x="499935" y="207213"/>
                  </a:lnTo>
                  <a:lnTo>
                    <a:pt x="505269" y="212648"/>
                  </a:lnTo>
                  <a:lnTo>
                    <a:pt x="518604" y="212648"/>
                  </a:lnTo>
                  <a:lnTo>
                    <a:pt x="523938" y="207213"/>
                  </a:lnTo>
                  <a:lnTo>
                    <a:pt x="523938" y="193979"/>
                  </a:lnTo>
                  <a:close/>
                </a:path>
                <a:path w="539750" h="212725">
                  <a:moveTo>
                    <a:pt x="539534" y="148513"/>
                  </a:moveTo>
                  <a:lnTo>
                    <a:pt x="538962" y="147485"/>
                  </a:lnTo>
                  <a:lnTo>
                    <a:pt x="535838" y="141846"/>
                  </a:lnTo>
                  <a:lnTo>
                    <a:pt x="530707" y="137541"/>
                  </a:lnTo>
                  <a:lnTo>
                    <a:pt x="525691" y="133235"/>
                  </a:lnTo>
                  <a:lnTo>
                    <a:pt x="519226" y="131178"/>
                  </a:lnTo>
                  <a:lnTo>
                    <a:pt x="512749" y="131178"/>
                  </a:lnTo>
                  <a:lnTo>
                    <a:pt x="502259" y="132753"/>
                  </a:lnTo>
                  <a:lnTo>
                    <a:pt x="493306" y="137388"/>
                  </a:lnTo>
                  <a:lnTo>
                    <a:pt x="487032" y="144945"/>
                  </a:lnTo>
                  <a:lnTo>
                    <a:pt x="484644" y="155282"/>
                  </a:lnTo>
                  <a:lnTo>
                    <a:pt x="505053" y="155282"/>
                  </a:lnTo>
                  <a:lnTo>
                    <a:pt x="505053" y="150876"/>
                  </a:lnTo>
                  <a:lnTo>
                    <a:pt x="507517" y="147485"/>
                  </a:lnTo>
                  <a:lnTo>
                    <a:pt x="516559" y="147485"/>
                  </a:lnTo>
                  <a:lnTo>
                    <a:pt x="519633" y="150876"/>
                  </a:lnTo>
                  <a:lnTo>
                    <a:pt x="519734" y="161963"/>
                  </a:lnTo>
                  <a:lnTo>
                    <a:pt x="512343" y="165354"/>
                  </a:lnTo>
                  <a:lnTo>
                    <a:pt x="505066" y="165354"/>
                  </a:lnTo>
                  <a:lnTo>
                    <a:pt x="503618" y="165150"/>
                  </a:lnTo>
                  <a:lnTo>
                    <a:pt x="502183" y="164833"/>
                  </a:lnTo>
                  <a:lnTo>
                    <a:pt x="502183" y="184734"/>
                  </a:lnTo>
                  <a:lnTo>
                    <a:pt x="520954" y="184734"/>
                  </a:lnTo>
                  <a:lnTo>
                    <a:pt x="520954" y="177457"/>
                  </a:lnTo>
                  <a:lnTo>
                    <a:pt x="528269" y="174244"/>
                  </a:lnTo>
                  <a:lnTo>
                    <a:pt x="534162" y="169494"/>
                  </a:lnTo>
                  <a:lnTo>
                    <a:pt x="536740" y="165354"/>
                  </a:lnTo>
                  <a:lnTo>
                    <a:pt x="538099" y="163182"/>
                  </a:lnTo>
                  <a:lnTo>
                    <a:pt x="539534" y="155282"/>
                  </a:lnTo>
                  <a:lnTo>
                    <a:pt x="539534" y="148513"/>
                  </a:lnTo>
                  <a:close/>
                </a:path>
              </a:pathLst>
            </a:custGeom>
            <a:solidFill>
              <a:srgbClr val="4A4B4C"/>
            </a:solidFill>
          </p:spPr>
          <p:txBody>
            <a:bodyPr wrap="square" lIns="0" tIns="0" rIns="0" bIns="0" rtlCol="0"/>
            <a:lstStyle/>
            <a:p>
              <a:endParaRPr/>
            </a:p>
          </p:txBody>
        </p:sp>
        <p:sp>
          <p:nvSpPr>
            <p:cNvPr id="16" name="object 16"/>
            <p:cNvSpPr/>
            <p:nvPr/>
          </p:nvSpPr>
          <p:spPr>
            <a:xfrm>
              <a:off x="2616758" y="6274854"/>
              <a:ext cx="593344" cy="463524"/>
            </a:xfrm>
            <a:prstGeom prst="rect">
              <a:avLst/>
            </a:prstGeom>
            <a:blipFill>
              <a:blip r:embed="rId8" cstate="print"/>
              <a:stretch>
                <a:fillRect/>
              </a:stretch>
            </a:blipFill>
          </p:spPr>
          <p:txBody>
            <a:bodyPr wrap="square" lIns="0" tIns="0" rIns="0" bIns="0" rtlCol="0"/>
            <a:lstStyle/>
            <a:p>
              <a:endParaRPr/>
            </a:p>
          </p:txBody>
        </p:sp>
      </p:grpSp>
      <p:sp>
        <p:nvSpPr>
          <p:cNvPr id="17" name="object 17"/>
          <p:cNvSpPr txBox="1">
            <a:spLocks noGrp="1"/>
          </p:cNvSpPr>
          <p:nvPr>
            <p:ph type="sldNum" sz="quarter" idx="7"/>
          </p:nvPr>
        </p:nvSpPr>
        <p:spPr>
          <a:prstGeom prst="rect">
            <a:avLst/>
          </a:prstGeom>
        </p:spPr>
        <p:txBody>
          <a:bodyPr vert="horz" wrap="square" lIns="0" tIns="13335" rIns="0" bIns="0" rtlCol="0">
            <a:spAutoFit/>
          </a:bodyPr>
          <a:lstStyle/>
          <a:p>
            <a:pPr marL="1905" algn="ctr">
              <a:lnSpc>
                <a:spcPct val="100000"/>
              </a:lnSpc>
              <a:spcBef>
                <a:spcPts val="105"/>
              </a:spcBef>
            </a:pPr>
            <a:fld id="{81D60167-4931-47E6-BA6A-407CBD079E47}" type="slidenum">
              <a:rPr spc="-15" dirty="0"/>
              <a:t>9</a:t>
            </a:fld>
            <a:endParaRPr spc="-15" dirty="0"/>
          </a:p>
          <a:p>
            <a:pPr algn="ctr">
              <a:lnSpc>
                <a:spcPct val="100000"/>
              </a:lnSpc>
              <a:spcBef>
                <a:spcPts val="370"/>
              </a:spcBef>
            </a:pPr>
            <a:r>
              <a:rPr b="1" spc="-25" dirty="0">
                <a:latin typeface="Noto Sans"/>
                <a:cs typeface="Noto Sans"/>
              </a:rPr>
              <a:t>Σκέλος</a:t>
            </a:r>
            <a:r>
              <a:rPr b="1" spc="-40" dirty="0">
                <a:latin typeface="Noto Sans"/>
                <a:cs typeface="Noto Sans"/>
              </a:rPr>
              <a:t> </a:t>
            </a:r>
            <a:r>
              <a:rPr b="1" spc="-25" dirty="0">
                <a:latin typeface="Noto Sans"/>
                <a:cs typeface="Noto Sans"/>
              </a:rPr>
              <a:t>Εκπαίδευσης</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2361</TotalTime>
  <Words>6462</Words>
  <Application>Microsoft Office PowerPoint</Application>
  <PresentationFormat>Προσαρμογή</PresentationFormat>
  <Paragraphs>658</Paragraphs>
  <Slides>34</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34</vt:i4>
      </vt:variant>
    </vt:vector>
  </HeadingPairs>
  <TitlesOfParts>
    <vt:vector size="41" baseType="lpstr">
      <vt:lpstr>Arial</vt:lpstr>
      <vt:lpstr>Calibri</vt:lpstr>
      <vt:lpstr>MathJax_SansSerif</vt:lpstr>
      <vt:lpstr>Noto Sans</vt:lpstr>
      <vt:lpstr>Times New Roman</vt:lpstr>
      <vt:lpstr>Verdana</vt:lpstr>
      <vt:lpstr>Office Theme</vt:lpstr>
      <vt:lpstr>Διαπολιτισμική  διαμεσολάβηση  &amp; Επικοινωνία</vt:lpstr>
      <vt:lpstr>Παρουσίαση του PowerPoint</vt:lpstr>
      <vt:lpstr>Παρουσίαση του PowerPoint</vt:lpstr>
      <vt:lpstr>Πρώτο κεφάλαιο</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Μερος β</vt:lpstr>
      <vt:lpstr>Παρουσίαση του PowerPoint</vt:lpstr>
      <vt:lpstr>Παρουσίαση του PowerPoint</vt:lpstr>
      <vt:lpstr>Παρουσίαση του PowerPoint</vt:lpstr>
      <vt:lpstr>Παρουσίαση του PowerPoint</vt:lpstr>
      <vt:lpstr>Διαπολιτισμικη Ικανοτητα:  Bennett’s Model</vt:lpstr>
      <vt:lpstr>Παρουσίαση του PowerPoint</vt:lpstr>
      <vt:lpstr>Παρουσίαση του PowerPoint</vt:lpstr>
      <vt:lpstr>Μερος Γ</vt:lpstr>
      <vt:lpstr>Παρουσίαση του PowerPoint</vt:lpstr>
      <vt:lpstr>Παρουσίαση του PowerPoint</vt:lpstr>
      <vt:lpstr>Παρουσίαση του PowerPoint</vt:lpstr>
      <vt:lpstr>Παρουσίαση του PowerPoint</vt:lpstr>
      <vt:lpstr>Διαπολιτσμικος Διαμεσολαβητης: Προφίλ</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Πολιτισμική  διαμεσολάβηση  &amp; Επικοινωνία</dc:title>
  <dc:creator>Σπυριδούλα Γιάκη</dc:creator>
  <cp:lastModifiedBy>ΓΙΑΚΗ ΣΠΥΡΙΔΟΥΛΑ</cp:lastModifiedBy>
  <cp:revision>17</cp:revision>
  <dcterms:created xsi:type="dcterms:W3CDTF">2021-10-27T13:39:27Z</dcterms:created>
  <dcterms:modified xsi:type="dcterms:W3CDTF">2021-12-17T12:58:07Z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2019-08-17T00:00:00Z</vt:filetime>
  </property>
  <property fmtid="{D5CDD505-2E9C-101B-9397-08002B2CF9AE}" pid="3" name="Creator">
    <vt:lpwstr>Adobe InDesign 14.0 (Macintosh)</vt:lpwstr>
  </property>
  <property fmtid="{D5CDD505-2E9C-101B-9397-08002B2CF9AE}" pid="4" name="LastSaved">
    <vt:filetime>2021-10-27T00:00:00Z</vt:filetime>
  </property>
</Properties>
</file>