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9" r:id="rId2"/>
    <p:sldId id="261" r:id="rId3"/>
    <p:sldId id="262" r:id="rId4"/>
    <p:sldId id="303" r:id="rId5"/>
    <p:sldId id="304" r:id="rId6"/>
    <p:sldId id="340" r:id="rId7"/>
    <p:sldId id="343" r:id="rId8"/>
    <p:sldId id="274" r:id="rId9"/>
    <p:sldId id="288" r:id="rId10"/>
    <p:sldId id="269" r:id="rId11"/>
    <p:sldId id="305" r:id="rId12"/>
    <p:sldId id="278" r:id="rId13"/>
    <p:sldId id="270" r:id="rId14"/>
    <p:sldId id="345" r:id="rId15"/>
    <p:sldId id="344" r:id="rId16"/>
    <p:sldId id="346" r:id="rId17"/>
    <p:sldId id="272" r:id="rId18"/>
    <p:sldId id="279" r:id="rId19"/>
    <p:sldId id="335" r:id="rId20"/>
    <p:sldId id="336" r:id="rId21"/>
    <p:sldId id="273" r:id="rId22"/>
    <p:sldId id="302" r:id="rId23"/>
    <p:sldId id="281" r:id="rId24"/>
    <p:sldId id="284" r:id="rId25"/>
    <p:sldId id="282" r:id="rId26"/>
    <p:sldId id="306" r:id="rId27"/>
    <p:sldId id="307" r:id="rId28"/>
    <p:sldId id="308" r:id="rId29"/>
    <p:sldId id="290" r:id="rId30"/>
    <p:sldId id="338" r:id="rId31"/>
    <p:sldId id="299" r:id="rId32"/>
    <p:sldId id="337" r:id="rId33"/>
    <p:sldId id="291" r:id="rId34"/>
    <p:sldId id="294" r:id="rId35"/>
    <p:sldId id="293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5075BC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9309" autoAdjust="0"/>
  </p:normalViewPr>
  <p:slideViewPr>
    <p:cSldViewPr>
      <p:cViewPr>
        <p:scale>
          <a:sx n="68" d="100"/>
          <a:sy n="68" d="100"/>
        </p:scale>
        <p:origin x="-2790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585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179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866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241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01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0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44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Η </a:t>
            </a:r>
            <a:r>
              <a:rPr lang="en-US" dirty="0" smtClean="0">
                <a:latin typeface="Calibri" pitchFamily="34" charset="0"/>
              </a:rPr>
              <a:t>CIPW</a:t>
            </a:r>
            <a:r>
              <a:rPr lang="el-GR" dirty="0" smtClean="0">
                <a:latin typeface="Calibri" pitchFamily="34" charset="0"/>
              </a:rPr>
              <a:t> δυνητική (</a:t>
            </a:r>
            <a:r>
              <a:rPr lang="el-GR" dirty="0" err="1" smtClean="0">
                <a:latin typeface="Calibri" pitchFamily="34" charset="0"/>
              </a:rPr>
              <a:t>νορμική</a:t>
            </a:r>
            <a:r>
              <a:rPr lang="el-GR" dirty="0" smtClean="0">
                <a:latin typeface="Calibri" pitchFamily="34" charset="0"/>
              </a:rPr>
              <a:t>) σύσταση</a:t>
            </a:r>
            <a:r>
              <a:rPr lang="en-US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800" dirty="0" smtClean="0"/>
              <a:t>Πρώτα, κατανέμεται το </a:t>
            </a:r>
            <a:r>
              <a:rPr lang="en-US" sz="2800" dirty="0" smtClean="0"/>
              <a:t>Si </a:t>
            </a:r>
            <a:r>
              <a:rPr lang="el-GR" sz="2800" dirty="0" smtClean="0"/>
              <a:t>στους αστρίους και μετά στα </a:t>
            </a:r>
            <a:r>
              <a:rPr lang="el-GR" sz="2800" dirty="0" err="1" smtClean="0"/>
              <a:t>φεμικά</a:t>
            </a:r>
            <a:r>
              <a:rPr lang="el-GR" sz="2800" dirty="0" smtClean="0"/>
              <a:t> </a:t>
            </a:r>
            <a:r>
              <a:rPr lang="el-GR" sz="2800" dirty="0" err="1" smtClean="0"/>
              <a:t>νορμικά</a:t>
            </a:r>
            <a:r>
              <a:rPr lang="el-GR" sz="2800" dirty="0" smtClean="0"/>
              <a:t> ορυκτά.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800" dirty="0" smtClean="0"/>
              <a:t>Τονίζεται λοιπόν ο βαθμός κορεσμού του πετρώματος σε </a:t>
            </a:r>
            <a:r>
              <a:rPr lang="en-US" sz="2800" dirty="0" smtClean="0"/>
              <a:t>Si.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800" dirty="0" smtClean="0"/>
              <a:t>Οι κατηγορίες</a:t>
            </a:r>
            <a:r>
              <a:rPr lang="en-US" sz="2800" dirty="0" smtClean="0"/>
              <a:t> </a:t>
            </a:r>
            <a:r>
              <a:rPr lang="el-GR" sz="2800" dirty="0" smtClean="0"/>
              <a:t>που προκύπτουν:</a:t>
            </a:r>
          </a:p>
          <a:p>
            <a:pPr marL="911225" lvl="1" indent="-454025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l-GR" dirty="0" smtClean="0"/>
              <a:t>Πετρώματα </a:t>
            </a:r>
            <a:r>
              <a:rPr lang="el-GR" dirty="0" err="1" smtClean="0"/>
              <a:t>υπέρκορα</a:t>
            </a:r>
            <a:r>
              <a:rPr lang="el-GR" dirty="0" smtClean="0"/>
              <a:t> σε </a:t>
            </a:r>
            <a:r>
              <a:rPr lang="en-US" dirty="0" smtClean="0"/>
              <a:t>Si: </a:t>
            </a:r>
            <a:r>
              <a:rPr lang="el-GR" dirty="0" err="1" smtClean="0"/>
              <a:t>νορμικό</a:t>
            </a:r>
            <a:r>
              <a:rPr lang="el-GR" dirty="0" smtClean="0"/>
              <a:t> </a:t>
            </a:r>
            <a:r>
              <a:rPr lang="en-US" dirty="0" err="1" smtClean="0"/>
              <a:t>Q+Hy</a:t>
            </a:r>
            <a:endParaRPr lang="en-US" dirty="0" smtClean="0"/>
          </a:p>
          <a:p>
            <a:pPr marL="911225" lvl="1" indent="-454025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l-GR" dirty="0" smtClean="0"/>
              <a:t>Πετρώματα κορεσμένα σε </a:t>
            </a:r>
            <a:r>
              <a:rPr lang="en-US" dirty="0" smtClean="0"/>
              <a:t>Si: </a:t>
            </a:r>
            <a:r>
              <a:rPr lang="el-GR" dirty="0" err="1" smtClean="0"/>
              <a:t>νορμικό</a:t>
            </a:r>
            <a:r>
              <a:rPr lang="el-GR" dirty="0" smtClean="0"/>
              <a:t> </a:t>
            </a:r>
            <a:r>
              <a:rPr lang="en-US" dirty="0" err="1" smtClean="0"/>
              <a:t>Hy</a:t>
            </a:r>
            <a:endParaRPr lang="el-GR" dirty="0" smtClean="0"/>
          </a:p>
          <a:p>
            <a:pPr marL="911225" lvl="1" indent="-454025">
              <a:spcBef>
                <a:spcPct val="50000"/>
              </a:spcBef>
              <a:buSzPct val="80000"/>
              <a:buFont typeface="Wingdings" pitchFamily="2" charset="2"/>
              <a:buChar char="Ø"/>
              <a:defRPr/>
            </a:pPr>
            <a:r>
              <a:rPr lang="el-GR" dirty="0" smtClean="0"/>
              <a:t>Πετρώματα ακόρεστα σε </a:t>
            </a:r>
            <a:r>
              <a:rPr lang="en-US" dirty="0" smtClean="0"/>
              <a:t>Si: </a:t>
            </a:r>
            <a:r>
              <a:rPr lang="el-GR" dirty="0" err="1" smtClean="0"/>
              <a:t>νορμικό</a:t>
            </a:r>
            <a:r>
              <a:rPr lang="el-GR" dirty="0" smtClean="0"/>
              <a:t> </a:t>
            </a:r>
            <a:r>
              <a:rPr lang="en-US" dirty="0" err="1" smtClean="0"/>
              <a:t>Ol±Ne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latin typeface="+mn-lt"/>
              </a:rPr>
              <a:t/>
            </a:r>
            <a:br>
              <a:rPr lang="el-GR" sz="3600" kern="0" dirty="0" smtClean="0">
                <a:latin typeface="+mn-lt"/>
              </a:rPr>
            </a:br>
            <a:r>
              <a:rPr lang="el-GR" sz="3600" kern="0" dirty="0" smtClean="0">
                <a:latin typeface="+mn-lt"/>
              </a:rPr>
              <a:t>Με βάση τη δυνητική τους σύσταση</a:t>
            </a: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pic>
        <p:nvPicPr>
          <p:cNvPr id="4" name="3 - Θέση περιεχομένου" descr="Εικόνα 1: &lt;http://en.wikipedia.org/wiki/User:Tobias1984/Basalt_Tetrahedron/&gt;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548" y="1609330"/>
            <a:ext cx="4531468" cy="4320000"/>
          </a:xfrm>
          <a:ln>
            <a:solidFill>
              <a:schemeClr val="tx1"/>
            </a:solidFill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l-GR" sz="3600" kern="0" dirty="0" smtClean="0">
                <a:latin typeface="+mn-lt"/>
              </a:rPr>
              <a:t>Με βάση τη χημική τους σύσταση</a:t>
            </a:r>
            <a:endParaRPr lang="en-US" sz="3600" kern="0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00100" y="1857364"/>
            <a:ext cx="2571768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ΑΛΚΑΛΙΚΑ ΠΕΤΡΩΜΑΤΑ </a:t>
            </a:r>
          </a:p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(ΜΑΓΜΑΤΑ)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57158" y="3435494"/>
            <a:ext cx="307183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ΥΠΑΛΚΑΛΙΚΑ ΠΕΤΡΩΜΑΤΑ (ΜΑΓΜΑΤΑ)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0" y="2967335"/>
            <a:ext cx="396044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chemeClr val="tx2"/>
                </a:solidFill>
                <a:cs typeface="Times New Roman" pitchFamily="18" charset="0"/>
              </a:rPr>
              <a:t>ΑΣΒΕΣΤΑΛΚΑΛΙΚΕΣ ΣΕΙΡΕΣ</a:t>
            </a:r>
            <a:endParaRPr lang="en-US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397774" y="4071942"/>
            <a:ext cx="396044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chemeClr val="tx2"/>
                </a:solidFill>
                <a:cs typeface="Times New Roman" pitchFamily="18" charset="0"/>
              </a:rPr>
              <a:t>ΘΟΛΕΙΤΙΚΕΣ ΣΕΙΡΕΣ</a:t>
            </a:r>
            <a:endParaRPr lang="en-US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429124" y="5214950"/>
            <a:ext cx="396044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chemeClr val="tx2"/>
                </a:solidFill>
                <a:cs typeface="Times New Roman" pitchFamily="18" charset="0"/>
              </a:rPr>
              <a:t>ΣΟΣΟΝΙΤΙΚΕΣ ΣΕΙΡΕΣ </a:t>
            </a:r>
            <a:endParaRPr lang="en-US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1" name="20 - Δεξιό βέλος"/>
          <p:cNvSpPr/>
          <p:nvPr/>
        </p:nvSpPr>
        <p:spPr bwMode="auto">
          <a:xfrm>
            <a:off x="3634876" y="4143380"/>
            <a:ext cx="865686" cy="428628"/>
          </a:xfrm>
          <a:prstGeom prst="rightArrow">
            <a:avLst>
              <a:gd name="adj1" fmla="val 11609"/>
              <a:gd name="adj2" fmla="val 48036"/>
            </a:avLst>
          </a:prstGeom>
          <a:solidFill>
            <a:srgbClr val="5075BC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- Επεξήγηση με γραμμή 1"/>
          <p:cNvSpPr/>
          <p:nvPr/>
        </p:nvSpPr>
        <p:spPr>
          <a:xfrm>
            <a:off x="4000496" y="1714488"/>
            <a:ext cx="1285884" cy="612648"/>
          </a:xfrm>
          <a:prstGeom prst="borderCallout1">
            <a:avLst>
              <a:gd name="adj1" fmla="val 57350"/>
              <a:gd name="adj2" fmla="val -3429"/>
              <a:gd name="adj3" fmla="val 115073"/>
              <a:gd name="adj4" fmla="val -689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Ακόρεστα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24 - Επεξήγηση με γραμμή 1"/>
          <p:cNvSpPr/>
          <p:nvPr/>
        </p:nvSpPr>
        <p:spPr>
          <a:xfrm>
            <a:off x="1714480" y="4786322"/>
            <a:ext cx="1643074" cy="928694"/>
          </a:xfrm>
          <a:prstGeom prst="borderCallout1">
            <a:avLst>
              <a:gd name="adj1" fmla="val -5016"/>
              <a:gd name="adj2" fmla="val 44211"/>
              <a:gd name="adj3" fmla="val -35191"/>
              <a:gd name="adj4" fmla="val 22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Κορεσμένα και </a:t>
            </a:r>
            <a:r>
              <a:rPr lang="el-GR" dirty="0" err="1" smtClean="0">
                <a:solidFill>
                  <a:schemeClr val="tx1"/>
                </a:solidFill>
              </a:rPr>
              <a:t>υπέρκορα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9" name="28 - Βέλος λυγισμένο προς τα επάνω"/>
          <p:cNvSpPr/>
          <p:nvPr/>
        </p:nvSpPr>
        <p:spPr>
          <a:xfrm rot="16200000" flipH="1" flipV="1">
            <a:off x="3607587" y="4679165"/>
            <a:ext cx="928694" cy="857256"/>
          </a:xfrm>
          <a:prstGeom prst="bentUpArrow">
            <a:avLst>
              <a:gd name="adj1" fmla="val 5276"/>
              <a:gd name="adj2" fmla="val 15347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Βέλος λυγισμένο προς τα επάνω"/>
          <p:cNvSpPr/>
          <p:nvPr/>
        </p:nvSpPr>
        <p:spPr>
          <a:xfrm rot="16200000" flipV="1">
            <a:off x="3607587" y="3107529"/>
            <a:ext cx="928694" cy="857256"/>
          </a:xfrm>
          <a:prstGeom prst="bentUpArrow">
            <a:avLst>
              <a:gd name="adj1" fmla="val 5276"/>
              <a:gd name="adj2" fmla="val 15347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3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κόνα 2: Διάγραμμα ταξινόμησης ηφαιστειακών πετρωμάτων TAS&#10;http://commons.wikimedia.org/wiki/File:Petrology_Igneous.jpg &gt;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5882"/>
          <a:stretch>
            <a:fillRect/>
          </a:stretch>
        </p:blipFill>
        <p:spPr>
          <a:xfrm>
            <a:off x="1079808" y="1357892"/>
            <a:ext cx="6849778" cy="4500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l-GR" sz="3600" kern="0" dirty="0" smtClean="0">
                <a:solidFill>
                  <a:srgbClr val="5075BC"/>
                </a:solidFill>
                <a:latin typeface="+mn-lt"/>
              </a:rPr>
              <a:t>Με βάση τη χημική τους σύσταση</a:t>
            </a:r>
            <a:endParaRPr lang="en-US" sz="3600" kern="0" dirty="0">
              <a:solidFill>
                <a:srgbClr val="5075BC"/>
              </a:solidFill>
              <a:latin typeface="+mn-lt"/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5400000">
            <a:off x="2786050" y="5714222"/>
            <a:ext cx="570710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871650" y="5429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ΥΠΕΡΒΑΣΙΚΑ</a:t>
            </a:r>
          </a:p>
        </p:txBody>
      </p:sp>
      <p:cxnSp>
        <p:nvCxnSpPr>
          <p:cNvPr id="17" name="16 - Ευθεία γραμμή σύνδεσης"/>
          <p:cNvCxnSpPr/>
          <p:nvPr/>
        </p:nvCxnSpPr>
        <p:spPr>
          <a:xfrm rot="5400000">
            <a:off x="3571868" y="5714222"/>
            <a:ext cx="570710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3157534" y="54435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ΒΑΣΙΚΑ</a:t>
            </a: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5072860" y="5714222"/>
            <a:ext cx="570710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143372" y="5429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ΕΝΔΙΑΜΕΣΑ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5929322" y="535782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ΟΞΙΝΑ</a:t>
            </a:r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3131840" y="2420888"/>
            <a:ext cx="2124000" cy="1656184"/>
          </a:xfrm>
          <a:custGeom>
            <a:avLst/>
            <a:gdLst>
              <a:gd name="connsiteX0" fmla="*/ 0 w 2381693"/>
              <a:gd name="connsiteY0" fmla="*/ 1754372 h 1754372"/>
              <a:gd name="connsiteX1" fmla="*/ 925033 w 2381693"/>
              <a:gd name="connsiteY1" fmla="*/ 1743739 h 1754372"/>
              <a:gd name="connsiteX2" fmla="*/ 2381693 w 2381693"/>
              <a:gd name="connsiteY2" fmla="*/ 1222744 h 1754372"/>
              <a:gd name="connsiteX3" fmla="*/ 1690577 w 2381693"/>
              <a:gd name="connsiteY3" fmla="*/ 0 h 1754372"/>
              <a:gd name="connsiteX4" fmla="*/ 0 w 2381693"/>
              <a:gd name="connsiteY4" fmla="*/ 1754372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693" h="1754372">
                <a:moveTo>
                  <a:pt x="0" y="1754372"/>
                </a:moveTo>
                <a:lnTo>
                  <a:pt x="925033" y="1743739"/>
                </a:lnTo>
                <a:lnTo>
                  <a:pt x="2381693" y="1222744"/>
                </a:lnTo>
                <a:lnTo>
                  <a:pt x="1690577" y="0"/>
                </a:lnTo>
                <a:lnTo>
                  <a:pt x="0" y="1754372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14282" y="5929330"/>
            <a:ext cx="84582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Clr>
                <a:srgbClr val="00FFFF"/>
              </a:buClr>
              <a:buFont typeface="Wingdings" pitchFamily="2" charset="2"/>
              <a:buNone/>
              <a:defRPr/>
            </a:pPr>
            <a:r>
              <a:rPr lang="el-GR" sz="1600" dirty="0" smtClean="0">
                <a:cs typeface="Times New Roman" pitchFamily="18" charset="0"/>
              </a:rPr>
              <a:t> Διάγραμμα ταξινόμησης ηφαιστειακών πετρωμάτων </a:t>
            </a:r>
            <a:r>
              <a:rPr lang="en-US" sz="1600" dirty="0" smtClean="0">
                <a:cs typeface="Times New Roman" pitchFamily="18" charset="0"/>
              </a:rPr>
              <a:t>TAS (Total-alkali silica)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858016" y="13572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latin typeface="+mn-lt"/>
              </a:rPr>
              <a:t/>
            </a:r>
            <a:br>
              <a:rPr lang="el-GR" sz="3600" kern="0" dirty="0" smtClean="0">
                <a:latin typeface="+mn-lt"/>
              </a:rPr>
            </a:br>
            <a:r>
              <a:rPr lang="el-GR" sz="3600" kern="0" dirty="0" smtClean="0">
                <a:latin typeface="+mn-lt"/>
              </a:rPr>
              <a:t>Με βάση τη χημική τους σύσταση</a:t>
            </a: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5373216"/>
            <a:ext cx="813244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50000"/>
              <a:defRPr/>
            </a:pPr>
            <a:r>
              <a:rPr lang="el-GR" sz="2400" dirty="0" smtClean="0"/>
              <a:t>Διάγραμμα ταξινόμησης ηφαιστειακών πετρωμάτων TAS (</a:t>
            </a:r>
            <a:r>
              <a:rPr lang="el-GR" sz="2400" dirty="0" err="1" smtClean="0"/>
              <a:t>Total</a:t>
            </a:r>
            <a:r>
              <a:rPr lang="el-GR" sz="2400" dirty="0" smtClean="0"/>
              <a:t>-</a:t>
            </a:r>
            <a:r>
              <a:rPr lang="el-GR" sz="2400" dirty="0" err="1" smtClean="0"/>
              <a:t>alkali</a:t>
            </a:r>
            <a:r>
              <a:rPr lang="el-GR" sz="2400" dirty="0" smtClean="0"/>
              <a:t> </a:t>
            </a:r>
            <a:r>
              <a:rPr lang="el-GR" sz="2400" dirty="0" err="1" smtClean="0"/>
              <a:t>silica</a:t>
            </a:r>
            <a:r>
              <a:rPr lang="el-GR" sz="2400" dirty="0" smtClean="0"/>
              <a:t>) για πλούσια σε </a:t>
            </a:r>
            <a:r>
              <a:rPr lang="el-GR" sz="2400" dirty="0" err="1" smtClean="0"/>
              <a:t>Mg</a:t>
            </a:r>
            <a:r>
              <a:rPr lang="el-GR" sz="2400" dirty="0" smtClean="0"/>
              <a:t> πετρώματα (από </a:t>
            </a:r>
            <a:r>
              <a:rPr lang="el-GR" sz="2400" dirty="0" err="1" smtClean="0"/>
              <a:t>Le</a:t>
            </a:r>
            <a:r>
              <a:rPr lang="el-GR" sz="2400" dirty="0" smtClean="0"/>
              <a:t> </a:t>
            </a:r>
            <a:r>
              <a:rPr lang="el-GR" sz="2400" dirty="0" err="1" smtClean="0"/>
              <a:t>Bas</a:t>
            </a:r>
            <a:r>
              <a:rPr lang="el-GR" sz="2400" dirty="0" smtClean="0"/>
              <a:t> 2000)</a:t>
            </a:r>
          </a:p>
        </p:txBody>
      </p:sp>
      <p:sp>
        <p:nvSpPr>
          <p:cNvPr id="10" name="5 - Ορθογώνιο"/>
          <p:cNvSpPr/>
          <p:nvPr/>
        </p:nvSpPr>
        <p:spPr bwMode="auto">
          <a:xfrm>
            <a:off x="827584" y="1484784"/>
            <a:ext cx="7560840" cy="3744416"/>
          </a:xfrm>
          <a:prstGeom prst="rect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l-GR" sz="2400" smtClean="0"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1" name="6 - Εικόνα" descr="test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6508" y="1763268"/>
            <a:ext cx="7110984" cy="33314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latin typeface="+mn-lt"/>
              </a:rPr>
              <a:t/>
            </a:r>
            <a:br>
              <a:rPr lang="el-GR" sz="3600" kern="0" dirty="0" smtClean="0">
                <a:latin typeface="+mn-lt"/>
              </a:rPr>
            </a:br>
            <a:r>
              <a:rPr lang="el-GR" sz="3600" kern="0" dirty="0" smtClean="0">
                <a:latin typeface="+mn-lt"/>
              </a:rPr>
              <a:t>Με βάση τη χημική τους σύσταση</a:t>
            </a: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6" name="Picture 2" descr="Εικόνα 3: Διάγραμμα AFM ταξινόμησης υπαλκαλικών μαγματικών πετρωμάτων&#10;https://upload.wikimedia.org/wikipedia/commons/thumb/0/06/AFM_diagram_-.svg/1185px-AFM_diagram_-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530725" cy="391515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5373216"/>
            <a:ext cx="813244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50000"/>
              <a:buFont typeface="Monotype Sorts" pitchFamily="1" charset="2"/>
              <a:buNone/>
              <a:tabLst/>
              <a:defRPr/>
            </a:pPr>
            <a:r>
              <a:rPr lang="el-GR" sz="2400" dirty="0" smtClean="0"/>
              <a:t>Διάγραμμα </a:t>
            </a:r>
            <a:r>
              <a:rPr lang="en-US" sz="2400" dirty="0" smtClean="0"/>
              <a:t>AFM</a:t>
            </a:r>
            <a:r>
              <a:rPr lang="el-GR" sz="2400" dirty="0" smtClean="0"/>
              <a:t> ταξινόμησης </a:t>
            </a:r>
            <a:r>
              <a:rPr lang="el-GR" sz="2400" dirty="0" err="1" smtClean="0"/>
              <a:t>υπαλκαλικών</a:t>
            </a:r>
            <a:r>
              <a:rPr lang="el-GR" sz="2400" dirty="0" smtClean="0"/>
              <a:t> μαγματικών πετρωμάτων (από </a:t>
            </a:r>
            <a:r>
              <a:rPr lang="en-US" sz="2400" dirty="0" smtClean="0"/>
              <a:t>Irvine &amp; </a:t>
            </a:r>
            <a:r>
              <a:rPr lang="en-US" sz="2400" dirty="0" err="1" smtClean="0"/>
              <a:t>Baragar</a:t>
            </a:r>
            <a:r>
              <a:rPr lang="en-US" sz="2400" dirty="0" smtClean="0"/>
              <a:t> 1971)</a:t>
            </a:r>
            <a:endParaRPr lang="el-G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latin typeface="+mn-lt"/>
              </a:rPr>
              <a:t/>
            </a:r>
            <a:br>
              <a:rPr lang="el-GR" sz="3600" kern="0" dirty="0" smtClean="0">
                <a:latin typeface="+mn-lt"/>
              </a:rPr>
            </a:br>
            <a:r>
              <a:rPr lang="el-GR" sz="3600" kern="0" dirty="0" smtClean="0">
                <a:latin typeface="+mn-lt"/>
              </a:rPr>
              <a:t>Με βάση τη χημική τους σύσταση</a:t>
            </a: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5661248"/>
            <a:ext cx="813244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50000"/>
              <a:defRPr/>
            </a:pPr>
            <a:r>
              <a:rPr lang="el-GR" sz="2400" dirty="0" smtClean="0"/>
              <a:t>Διάγραμμα K2O </a:t>
            </a:r>
            <a:r>
              <a:rPr lang="el-GR" sz="2400" dirty="0" err="1" smtClean="0"/>
              <a:t>vs</a:t>
            </a:r>
            <a:r>
              <a:rPr lang="el-GR" sz="2400" dirty="0" smtClean="0"/>
              <a:t>. SiO2 ταξινόμησης των  </a:t>
            </a:r>
            <a:r>
              <a:rPr lang="el-GR" sz="2400" dirty="0" err="1" smtClean="0"/>
              <a:t>υπαλκαλικών</a:t>
            </a:r>
            <a:r>
              <a:rPr lang="el-GR" sz="2400" dirty="0" smtClean="0"/>
              <a:t>, μαγματικών πετρωμάτων (από </a:t>
            </a:r>
            <a:r>
              <a:rPr lang="el-GR" sz="2400" dirty="0" err="1" smtClean="0"/>
              <a:t>Peccerillo</a:t>
            </a:r>
            <a:r>
              <a:rPr lang="el-GR" sz="2400" dirty="0" smtClean="0"/>
              <a:t> &amp; </a:t>
            </a:r>
            <a:r>
              <a:rPr lang="el-GR" sz="2400" dirty="0" err="1" smtClean="0"/>
              <a:t>Taylor</a:t>
            </a:r>
            <a:r>
              <a:rPr lang="el-GR" sz="2400" dirty="0" smtClean="0"/>
              <a:t> 1976)</a:t>
            </a:r>
          </a:p>
        </p:txBody>
      </p:sp>
      <p:grpSp>
        <p:nvGrpSpPr>
          <p:cNvPr id="57" name="64 - Ομάδα"/>
          <p:cNvGrpSpPr/>
          <p:nvPr/>
        </p:nvGrpSpPr>
        <p:grpSpPr>
          <a:xfrm>
            <a:off x="1043608" y="1124744"/>
            <a:ext cx="6624736" cy="4658816"/>
            <a:chOff x="1043608" y="1196752"/>
            <a:chExt cx="6624736" cy="4658816"/>
          </a:xfrm>
        </p:grpSpPr>
        <p:sp>
          <p:nvSpPr>
            <p:cNvPr id="58" name="63 - Ορθογώνιο"/>
            <p:cNvSpPr/>
            <p:nvPr/>
          </p:nvSpPr>
          <p:spPr bwMode="auto">
            <a:xfrm>
              <a:off x="1043608" y="1196752"/>
              <a:ext cx="6624736" cy="453650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12 - Ορθογώνιο"/>
            <p:cNvSpPr/>
            <p:nvPr/>
          </p:nvSpPr>
          <p:spPr bwMode="auto">
            <a:xfrm>
              <a:off x="1907704" y="1412776"/>
              <a:ext cx="5464646" cy="3528392"/>
            </a:xfrm>
            <a:prstGeom prst="rect">
              <a:avLst/>
            </a:prstGeom>
            <a:noFill/>
            <a:ln w="381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cxnSp>
          <p:nvCxnSpPr>
            <p:cNvPr id="60" name="14 - Ευθεία γραμμή σύνδεσης"/>
            <p:cNvCxnSpPr/>
            <p:nvPr/>
          </p:nvCxnSpPr>
          <p:spPr bwMode="auto">
            <a:xfrm>
              <a:off x="2123728" y="4941168"/>
              <a:ext cx="914400" cy="914400"/>
            </a:xfrm>
            <a:prstGeom prst="line">
              <a:avLst/>
            </a:prstGeom>
            <a:noFill/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15 - Ελεύθερη σχεδίαση"/>
            <p:cNvSpPr/>
            <p:nvPr/>
          </p:nvSpPr>
          <p:spPr bwMode="auto">
            <a:xfrm>
              <a:off x="2090908" y="4822194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16 - Ελεύθερη σχεδίαση"/>
            <p:cNvSpPr/>
            <p:nvPr/>
          </p:nvSpPr>
          <p:spPr bwMode="auto">
            <a:xfrm>
              <a:off x="2483768" y="4797152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17 - Ελεύθερη σχεδίαση"/>
            <p:cNvSpPr/>
            <p:nvPr/>
          </p:nvSpPr>
          <p:spPr bwMode="auto">
            <a:xfrm>
              <a:off x="2886168" y="4809756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18 - Ελεύθερη σχεδίαση"/>
            <p:cNvSpPr/>
            <p:nvPr/>
          </p:nvSpPr>
          <p:spPr bwMode="auto">
            <a:xfrm>
              <a:off x="3711846" y="4808158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19 - Ελεύθερη σχεδίαση"/>
            <p:cNvSpPr/>
            <p:nvPr/>
          </p:nvSpPr>
          <p:spPr bwMode="auto">
            <a:xfrm>
              <a:off x="3307100" y="4808848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20 - Ελεύθερη σχεδίαση"/>
            <p:cNvSpPr/>
            <p:nvPr/>
          </p:nvSpPr>
          <p:spPr bwMode="auto">
            <a:xfrm>
              <a:off x="4105008" y="4808158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21 - Ελεύθερη σχεδίαση"/>
            <p:cNvSpPr/>
            <p:nvPr/>
          </p:nvSpPr>
          <p:spPr bwMode="auto">
            <a:xfrm>
              <a:off x="4516041" y="4790287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22 - Ελεύθερη σχεδίαση"/>
            <p:cNvSpPr/>
            <p:nvPr/>
          </p:nvSpPr>
          <p:spPr bwMode="auto">
            <a:xfrm>
              <a:off x="4918663" y="4799913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31 - Ελεύθερη σχεδίαση"/>
            <p:cNvSpPr/>
            <p:nvPr/>
          </p:nvSpPr>
          <p:spPr bwMode="auto">
            <a:xfrm>
              <a:off x="5318141" y="4779754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32 - Ελεύθερη σχεδίαση"/>
            <p:cNvSpPr/>
            <p:nvPr/>
          </p:nvSpPr>
          <p:spPr bwMode="auto">
            <a:xfrm>
              <a:off x="5726196" y="4794647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33 - Ελεύθερη σχεδίαση"/>
            <p:cNvSpPr/>
            <p:nvPr/>
          </p:nvSpPr>
          <p:spPr bwMode="auto">
            <a:xfrm>
              <a:off x="6122336" y="4788690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34 - Ελεύθερη σχεδίαση"/>
            <p:cNvSpPr/>
            <p:nvPr/>
          </p:nvSpPr>
          <p:spPr bwMode="auto">
            <a:xfrm>
              <a:off x="6542692" y="4795337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35 - Ελεύθερη σχεδίαση"/>
            <p:cNvSpPr/>
            <p:nvPr/>
          </p:nvSpPr>
          <p:spPr bwMode="auto">
            <a:xfrm>
              <a:off x="6932876" y="4792358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36 - Ελεύθερη σχεδίαση"/>
            <p:cNvSpPr/>
            <p:nvPr/>
          </p:nvSpPr>
          <p:spPr bwMode="auto">
            <a:xfrm rot="5400000">
              <a:off x="1969257" y="4228397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37 - Ελεύθερη σχεδίαση"/>
            <p:cNvSpPr/>
            <p:nvPr/>
          </p:nvSpPr>
          <p:spPr bwMode="auto">
            <a:xfrm rot="5400000">
              <a:off x="1981171" y="3588019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38 - Ελεύθερη σχεδίαση"/>
            <p:cNvSpPr/>
            <p:nvPr/>
          </p:nvSpPr>
          <p:spPr bwMode="auto">
            <a:xfrm rot="5400000">
              <a:off x="1951386" y="2932749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39 - Ελεύθερη σχεδίαση"/>
            <p:cNvSpPr/>
            <p:nvPr/>
          </p:nvSpPr>
          <p:spPr bwMode="auto">
            <a:xfrm rot="5400000">
              <a:off x="1970249" y="2297749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40 - Ελεύθερη σχεδίαση"/>
            <p:cNvSpPr/>
            <p:nvPr/>
          </p:nvSpPr>
          <p:spPr bwMode="auto">
            <a:xfrm rot="5400000">
              <a:off x="1958335" y="1639500"/>
              <a:ext cx="2979" cy="125097"/>
            </a:xfrm>
            <a:custGeom>
              <a:avLst/>
              <a:gdLst>
                <a:gd name="connsiteX0" fmla="*/ 0 w 2979"/>
                <a:gd name="connsiteY0" fmla="*/ 125097 h 125097"/>
                <a:gd name="connsiteX1" fmla="*/ 2979 w 2979"/>
                <a:gd name="connsiteY1" fmla="*/ 0 h 12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9" h="125097">
                  <a:moveTo>
                    <a:pt x="0" y="125097"/>
                  </a:moveTo>
                  <a:lnTo>
                    <a:pt x="2979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41 - TextBox"/>
            <p:cNvSpPr txBox="1"/>
            <p:nvPr/>
          </p:nvSpPr>
          <p:spPr>
            <a:xfrm>
              <a:off x="1619672" y="1556792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42 - TextBox"/>
            <p:cNvSpPr txBox="1"/>
            <p:nvPr/>
          </p:nvSpPr>
          <p:spPr>
            <a:xfrm>
              <a:off x="1619672" y="220486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43 - TextBox"/>
            <p:cNvSpPr txBox="1"/>
            <p:nvPr/>
          </p:nvSpPr>
          <p:spPr>
            <a:xfrm>
              <a:off x="1619672" y="285293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44 - TextBox"/>
            <p:cNvSpPr txBox="1"/>
            <p:nvPr/>
          </p:nvSpPr>
          <p:spPr>
            <a:xfrm>
              <a:off x="1619672" y="3501008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45 - TextBox"/>
            <p:cNvSpPr txBox="1"/>
            <p:nvPr/>
          </p:nvSpPr>
          <p:spPr>
            <a:xfrm>
              <a:off x="1619672" y="414908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46 - TextBox"/>
            <p:cNvSpPr txBox="1"/>
            <p:nvPr/>
          </p:nvSpPr>
          <p:spPr>
            <a:xfrm>
              <a:off x="1619672" y="472514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47 - TextBox"/>
            <p:cNvSpPr txBox="1"/>
            <p:nvPr/>
          </p:nvSpPr>
          <p:spPr>
            <a:xfrm>
              <a:off x="1979712" y="4941168"/>
              <a:ext cx="28803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49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48 - TextBox"/>
            <p:cNvSpPr txBox="1"/>
            <p:nvPr/>
          </p:nvSpPr>
          <p:spPr>
            <a:xfrm>
              <a:off x="2851047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53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49 - TextBox"/>
            <p:cNvSpPr txBox="1"/>
            <p:nvPr/>
          </p:nvSpPr>
          <p:spPr>
            <a:xfrm>
              <a:off x="3650374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57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50 - TextBox"/>
            <p:cNvSpPr txBox="1"/>
            <p:nvPr/>
          </p:nvSpPr>
          <p:spPr>
            <a:xfrm>
              <a:off x="4449701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61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51 - TextBox"/>
            <p:cNvSpPr txBox="1"/>
            <p:nvPr/>
          </p:nvSpPr>
          <p:spPr>
            <a:xfrm>
              <a:off x="5249028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65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52 - TextBox"/>
            <p:cNvSpPr txBox="1"/>
            <p:nvPr/>
          </p:nvSpPr>
          <p:spPr>
            <a:xfrm>
              <a:off x="6048355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69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53 - TextBox"/>
            <p:cNvSpPr txBox="1"/>
            <p:nvPr/>
          </p:nvSpPr>
          <p:spPr>
            <a:xfrm>
              <a:off x="6847681" y="4941168"/>
              <a:ext cx="21602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73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54 - TextBox"/>
            <p:cNvSpPr txBox="1"/>
            <p:nvPr/>
          </p:nvSpPr>
          <p:spPr>
            <a:xfrm>
              <a:off x="3779912" y="5229200"/>
              <a:ext cx="18722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SiO</a:t>
              </a:r>
              <a:r>
                <a:rPr kumimoji="0" lang="en-US" sz="25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 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wt. %</a:t>
              </a:r>
              <a:endParaRPr kumimoji="0" lang="el-GR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56 - TextBox"/>
            <p:cNvSpPr txBox="1"/>
            <p:nvPr/>
          </p:nvSpPr>
          <p:spPr>
            <a:xfrm rot="16200000">
              <a:off x="490047" y="2758425"/>
              <a:ext cx="172819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K</a:t>
              </a:r>
              <a:r>
                <a:rPr kumimoji="0" lang="en-US" sz="25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</a:t>
              </a:r>
              <a:r>
                <a:rPr kumimoji="0" lang="en-US" sz="25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wt. %</a:t>
              </a:r>
              <a:endParaRPr kumimoji="0" lang="el-GR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57 - Ελεύθερη σχεδίαση"/>
            <p:cNvSpPr/>
            <p:nvPr/>
          </p:nvSpPr>
          <p:spPr bwMode="auto">
            <a:xfrm>
              <a:off x="1895475" y="2381250"/>
              <a:ext cx="3028950" cy="1514475"/>
            </a:xfrm>
            <a:custGeom>
              <a:avLst/>
              <a:gdLst>
                <a:gd name="connsiteX0" fmla="*/ 0 w 3028950"/>
                <a:gd name="connsiteY0" fmla="*/ 1514475 h 1514475"/>
                <a:gd name="connsiteX1" fmla="*/ 1828800 w 3028950"/>
                <a:gd name="connsiteY1" fmla="*/ 447675 h 1514475"/>
                <a:gd name="connsiteX2" fmla="*/ 3028950 w 3028950"/>
                <a:gd name="connsiteY2" fmla="*/ 0 h 1514475"/>
                <a:gd name="connsiteX3" fmla="*/ 3028950 w 3028950"/>
                <a:gd name="connsiteY3" fmla="*/ 0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8950" h="1514475">
                  <a:moveTo>
                    <a:pt x="0" y="1514475"/>
                  </a:moveTo>
                  <a:lnTo>
                    <a:pt x="1828800" y="447675"/>
                  </a:lnTo>
                  <a:lnTo>
                    <a:pt x="3028950" y="0"/>
                  </a:lnTo>
                  <a:lnTo>
                    <a:pt x="3028950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5" name="58 - Ελεύθερη σχεδίαση"/>
            <p:cNvSpPr/>
            <p:nvPr/>
          </p:nvSpPr>
          <p:spPr bwMode="auto">
            <a:xfrm>
              <a:off x="1895475" y="2762250"/>
              <a:ext cx="5476875" cy="1381125"/>
            </a:xfrm>
            <a:custGeom>
              <a:avLst/>
              <a:gdLst>
                <a:gd name="connsiteX0" fmla="*/ 0 w 5476875"/>
                <a:gd name="connsiteY0" fmla="*/ 1381125 h 1381125"/>
                <a:gd name="connsiteX1" fmla="*/ 5476875 w 5476875"/>
                <a:gd name="connsiteY1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75" h="1381125">
                  <a:moveTo>
                    <a:pt x="0" y="1381125"/>
                  </a:moveTo>
                  <a:lnTo>
                    <a:pt x="5476875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6" name="59 - Ελεύθερη σχεδίαση"/>
            <p:cNvSpPr/>
            <p:nvPr/>
          </p:nvSpPr>
          <p:spPr bwMode="auto">
            <a:xfrm>
              <a:off x="1895475" y="3924300"/>
              <a:ext cx="5467350" cy="809625"/>
            </a:xfrm>
            <a:custGeom>
              <a:avLst/>
              <a:gdLst>
                <a:gd name="connsiteX0" fmla="*/ 0 w 5467350"/>
                <a:gd name="connsiteY0" fmla="*/ 809625 h 809625"/>
                <a:gd name="connsiteX1" fmla="*/ 5467350 w 5467350"/>
                <a:gd name="connsiteY1" fmla="*/ 0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50" h="809625">
                  <a:moveTo>
                    <a:pt x="0" y="809625"/>
                  </a:moveTo>
                  <a:lnTo>
                    <a:pt x="5467350" y="0"/>
                  </a:lnTo>
                </a:path>
              </a:pathLst>
            </a:custGeom>
            <a:noFill/>
            <a:ln w="25400" cap="sq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7" name="60 - TextBox"/>
            <p:cNvSpPr txBox="1"/>
            <p:nvPr/>
          </p:nvSpPr>
          <p:spPr>
            <a:xfrm>
              <a:off x="2250263" y="216864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Σοσονιτικά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61 - TextBox"/>
            <p:cNvSpPr txBox="1"/>
            <p:nvPr/>
          </p:nvSpPr>
          <p:spPr>
            <a:xfrm rot="2470320">
              <a:off x="4946502" y="2909643"/>
              <a:ext cx="2345627" cy="40011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Ασβεσταλκαλικά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62 - TextBox"/>
            <p:cNvSpPr txBox="1"/>
            <p:nvPr/>
          </p:nvSpPr>
          <p:spPr>
            <a:xfrm>
              <a:off x="4355976" y="4400958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Χαμηλού Κ (</a:t>
              </a:r>
              <a:r>
                <a:rPr kumimoji="0" lang="el-G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Θολεϊτικά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55 - TextBox"/>
            <p:cNvSpPr txBox="1"/>
            <p:nvPr/>
          </p:nvSpPr>
          <p:spPr>
            <a:xfrm rot="20846593">
              <a:off x="4220055" y="3738293"/>
              <a:ext cx="18002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(Μέτριου Κ)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65 - TextBox"/>
            <p:cNvSpPr txBox="1"/>
            <p:nvPr/>
          </p:nvSpPr>
          <p:spPr>
            <a:xfrm rot="20846593">
              <a:off x="3365813" y="2972862"/>
              <a:ext cx="18002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(Υψηλού Κ)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2123728" y="1340768"/>
            <a:ext cx="1944216" cy="74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2800" kern="0" dirty="0" smtClean="0">
                <a:solidFill>
                  <a:srgbClr val="FF0000"/>
                </a:solidFill>
              </a:rPr>
              <a:t>πολύ παχύς </a:t>
            </a:r>
            <a:br>
              <a:rPr kumimoji="1" lang="el-GR" sz="2800" kern="0" dirty="0" smtClean="0">
                <a:solidFill>
                  <a:srgbClr val="FF0000"/>
                </a:solidFill>
              </a:rPr>
            </a:br>
            <a:r>
              <a:rPr kumimoji="1" lang="el-GR" sz="2800" kern="0" dirty="0" smtClean="0">
                <a:solidFill>
                  <a:srgbClr val="FF0000"/>
                </a:solidFill>
              </a:rPr>
              <a:t>φλοιός </a:t>
            </a:r>
            <a:endParaRPr kumimoji="1" lang="el-GR" sz="2800" kern="0" dirty="0">
              <a:solidFill>
                <a:srgbClr val="FF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156176" y="4509120"/>
            <a:ext cx="3419872" cy="106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ωκεάνιος ή πολύ λεπτός ηπειρωτικός φλοιός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84168" y="2132856"/>
            <a:ext cx="2304256" cy="106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kumimoji="1" lang="el-GR" sz="2800" kern="0" dirty="0" smtClean="0">
                <a:solidFill>
                  <a:srgbClr val="FF0000"/>
                </a:solidFill>
              </a:rPr>
              <a:t>παχύς ηπειρωτικός φλοιός</a:t>
            </a:r>
            <a:endParaRPr kumimoji="1" lang="el-GR" sz="2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5075BC"/>
                </a:solidFill>
              </a:rPr>
              <a:t>ΧΡΗΣΗ ΙΧΝΟΣΤΟΙΧΕΙΩΝ ΩΣ ΕΡΓΑΛΕΙΟ ΓΙΑ ΤΟΝ ΚΑΘΟΡΙΣΜΟ ΠΑΛΑΙΟΤΕΚΤΟΝΙΚΩΝ ΠΕΡΙΒΑΛΛΟΝΤΩΝ</a:t>
            </a:r>
            <a:endParaRPr lang="el-GR" sz="3200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Ιχνοστοιχεία</a:t>
            </a:r>
            <a:endParaRPr lang="el-GR" sz="400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Εξαιρετικά χρήσιμα για την αναγνώριση </a:t>
            </a:r>
            <a:r>
              <a:rPr lang="el-GR" sz="2800" dirty="0" err="1" smtClean="0"/>
              <a:t>παλαιοτεκτονικών</a:t>
            </a:r>
            <a:r>
              <a:rPr lang="el-GR" sz="2800" dirty="0" smtClean="0"/>
              <a:t> περιβαλλόντων που πλέον δεν είναι αναγνωρίσιμα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Η προσέγγιση αυτών είναι καθαρά εμπειρική και βασίζεται σε γεωχημικές αναλύσεις πετρωμάτων από σύγχρονα περιβάλλοντα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Εργαζόμαστε με στοιχεία δυσκίνητα από δευτερογενείς διεργασίες</a:t>
            </a:r>
            <a:endParaRPr lang="en-US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rgbClr val="4F81BD"/>
                </a:solidFill>
                <a:latin typeface="+mn-lt"/>
              </a:rPr>
              <a:t>Με βάση τη χημική τους σύσταση</a:t>
            </a:r>
            <a:r>
              <a:rPr lang="en-US" kern="0" dirty="0" smtClean="0">
                <a:solidFill>
                  <a:srgbClr val="4F81BD"/>
                </a:solidFill>
                <a:latin typeface="+mn-lt"/>
              </a:rPr>
              <a:t/>
            </a:r>
            <a:br>
              <a:rPr lang="en-US" kern="0" dirty="0" smtClean="0">
                <a:solidFill>
                  <a:srgbClr val="4F81BD"/>
                </a:solidFill>
                <a:latin typeface="+mn-lt"/>
              </a:rPr>
            </a:br>
            <a:endParaRPr lang="el-GR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ΓΕΩΧΗΜΕΙΑ ΤΩΝ ΜΑΓΜΑΤΙΚΩΝ ΠΕΤΡΩΜΑΤΩΝ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rgbClr val="4F81BD"/>
                </a:solidFill>
                <a:latin typeface="+mn-lt"/>
              </a:rPr>
              <a:t>Με βάση τη χημική τους σύσταση</a:t>
            </a:r>
            <a:r>
              <a:rPr lang="en-US" kern="0" dirty="0" smtClean="0">
                <a:solidFill>
                  <a:srgbClr val="4F81BD"/>
                </a:solidFill>
                <a:latin typeface="+mn-lt"/>
              </a:rPr>
              <a:t/>
            </a:r>
            <a:br>
              <a:rPr lang="en-US" kern="0" dirty="0" smtClean="0">
                <a:solidFill>
                  <a:srgbClr val="4F81BD"/>
                </a:solidFill>
                <a:latin typeface="+mn-lt"/>
              </a:rPr>
            </a:br>
            <a:endParaRPr lang="el-GR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Και μερικές «</a:t>
            </a:r>
            <a:r>
              <a:rPr lang="el-GR" sz="3600" dirty="0" err="1" smtClean="0"/>
              <a:t>πετρολογιές</a:t>
            </a:r>
            <a:r>
              <a:rPr lang="el-GR" sz="3600" dirty="0" smtClean="0"/>
              <a:t>» που πρέπει να ξέρουμε</a:t>
            </a:r>
            <a:endParaRPr lang="el-GR" sz="4000" dirty="0"/>
          </a:p>
        </p:txBody>
      </p:sp>
      <p:sp>
        <p:nvSpPr>
          <p:cNvPr id="13" name="2 - Θέση περιεχομένου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: Calc Alkaline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CAB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: Calc Alkaline Basalt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COLG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: Collision Granite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IAT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: Island Arc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Tholeiites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MORB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: Mid-Ocean Ridge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Basalt</a:t>
            </a:r>
          </a:p>
        </p:txBody>
      </p:sp>
      <p:sp>
        <p:nvSpPr>
          <p:cNvPr id="14" name="2 - Θέση περιεχομένου"/>
          <p:cNvSpPr txBox="1"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OIT</a:t>
            </a:r>
            <a:r>
              <a:rPr lang="en-US" sz="2400" kern="0" dirty="0" smtClean="0"/>
              <a:t>: Oceanic Island </a:t>
            </a:r>
            <a:r>
              <a:rPr lang="en-US" sz="2400" kern="0" dirty="0" err="1" smtClean="0"/>
              <a:t>Tholeiite</a:t>
            </a:r>
            <a:endParaRPr lang="en-US" sz="2400" kern="0" dirty="0" smtClean="0"/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ORG</a:t>
            </a:r>
            <a:r>
              <a:rPr lang="en-US" sz="2400" kern="0" dirty="0" smtClean="0"/>
              <a:t>: Ocean Ridge Granite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VAB</a:t>
            </a:r>
            <a:r>
              <a:rPr lang="en-US" sz="2400" kern="0" dirty="0" smtClean="0"/>
              <a:t>: Volcanic Arc Basalt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VAG</a:t>
            </a:r>
            <a:r>
              <a:rPr lang="en-US" sz="2400" kern="0" dirty="0" smtClean="0"/>
              <a:t>: Volcanic Arc Granite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WPB</a:t>
            </a:r>
            <a:r>
              <a:rPr lang="en-US" sz="2400" kern="0" dirty="0" smtClean="0"/>
              <a:t>: Within-Plate Basalts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en-US" sz="2400" b="1" kern="0" dirty="0" smtClean="0"/>
              <a:t>WPG</a:t>
            </a:r>
            <a:r>
              <a:rPr lang="en-US" sz="2400" kern="0" dirty="0" smtClean="0"/>
              <a:t>: Within Plate Granite</a:t>
            </a:r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n-US" sz="4400" dirty="0" smtClean="0">
              <a:solidFill>
                <a:srgbClr val="5075BC"/>
              </a:solidFill>
            </a:endParaRPr>
          </a:p>
          <a:p>
            <a:pPr algn="ctr"/>
            <a:endParaRPr lang="en-US" sz="4400" dirty="0" smtClean="0">
              <a:solidFill>
                <a:srgbClr val="5075BC"/>
              </a:solidFill>
            </a:endParaRPr>
          </a:p>
          <a:p>
            <a:pPr algn="ctr"/>
            <a:r>
              <a:rPr lang="el-GR" sz="7300" dirty="0" smtClean="0">
                <a:solidFill>
                  <a:srgbClr val="5075BC"/>
                </a:solidFill>
              </a:rPr>
              <a:t>ΕΙΔΗ ΚΑΙ ΣΧΕΣΕΙΣ ΜΑΓΜΑΤΩΝ</a:t>
            </a:r>
          </a:p>
          <a:p>
            <a:pPr algn="ctr"/>
            <a:endParaRPr lang="el-GR" sz="4400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Τα δύο κύρια είδη βασικών μαγμάτων</a:t>
            </a:r>
            <a:endParaRPr lang="el-GR" sz="3200" dirty="0"/>
          </a:p>
        </p:txBody>
      </p:sp>
      <p:pic>
        <p:nvPicPr>
          <p:cNvPr id="5" name="4 - Θέση περιεχομένου" descr="Εικόνα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4303" y="1557338"/>
            <a:ext cx="7368094" cy="4525962"/>
          </a:xfrm>
        </p:spPr>
      </p:pic>
    </p:spTree>
    <p:extLst>
      <p:ext uri="{BB962C8B-B14F-4D97-AF65-F5344CB8AC3E}">
        <p14:creationId xmlns:p14="http://schemas.microsoft.com/office/powerpoint/2010/main" xmlns="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Θέση περιεχομένου" descr="Εικόνα 4: Διάγραμμα ταξινόμησης ηφαιστειακών πετρωμάτων TAS&#10;http://commons.wikimedia.org/wiki/File:Petrology_Igneous.jpg &gt;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051"/>
          <a:stretch>
            <a:fillRect/>
          </a:stretch>
        </p:blipFill>
        <p:spPr>
          <a:xfrm>
            <a:off x="1374085" y="857232"/>
            <a:ext cx="6484063" cy="4297374"/>
          </a:xfr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l-GR" dirty="0" smtClean="0"/>
              <a:t>Μαγματική εξέλιξη</a:t>
            </a:r>
            <a:endParaRPr lang="el-GR" dirty="0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 rot="5400000">
            <a:off x="3036877" y="4964123"/>
            <a:ext cx="356396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2157402" y="47148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ΥΠΕΡΒΑΣΙΚΑ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286116" y="4643446"/>
            <a:ext cx="84296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ΒΑΣΙΚΑ</a:t>
            </a:r>
          </a:p>
        </p:txBody>
      </p:sp>
      <p:cxnSp>
        <p:nvCxnSpPr>
          <p:cNvPr id="13" name="12 - Ευθεία γραμμή σύνδεσης"/>
          <p:cNvCxnSpPr/>
          <p:nvPr/>
        </p:nvCxnSpPr>
        <p:spPr>
          <a:xfrm rot="5400000">
            <a:off x="4036215" y="4964123"/>
            <a:ext cx="356396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>
            <a:off x="5180017" y="5035561"/>
            <a:ext cx="356396" cy="7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229104" y="4714884"/>
            <a:ext cx="84296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ΕΝΔΙΑΜΕΣΑ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5657864" y="4643446"/>
            <a:ext cx="84296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400" dirty="0" smtClean="0"/>
              <a:t>ΟΞΙΝΑ</a:t>
            </a:r>
          </a:p>
        </p:txBody>
      </p:sp>
      <p:sp>
        <p:nvSpPr>
          <p:cNvPr id="29" name="28 - Ελεύθερη σχεδίαση"/>
          <p:cNvSpPr/>
          <p:nvPr/>
        </p:nvSpPr>
        <p:spPr bwMode="auto">
          <a:xfrm>
            <a:off x="5286380" y="3571876"/>
            <a:ext cx="666750" cy="123825"/>
          </a:xfrm>
          <a:custGeom>
            <a:avLst/>
            <a:gdLst>
              <a:gd name="connsiteX0" fmla="*/ 0 w 666750"/>
              <a:gd name="connsiteY0" fmla="*/ 123825 h 123825"/>
              <a:gd name="connsiteX1" fmla="*/ 161925 w 666750"/>
              <a:gd name="connsiteY1" fmla="*/ 85725 h 123825"/>
              <a:gd name="connsiteX2" fmla="*/ 409575 w 666750"/>
              <a:gd name="connsiteY2" fmla="*/ 38100 h 123825"/>
              <a:gd name="connsiteX3" fmla="*/ 666750 w 666750"/>
              <a:gd name="connsiteY3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123825">
                <a:moveTo>
                  <a:pt x="0" y="123825"/>
                </a:moveTo>
                <a:lnTo>
                  <a:pt x="161925" y="85725"/>
                </a:lnTo>
                <a:lnTo>
                  <a:pt x="409575" y="38100"/>
                </a:lnTo>
                <a:lnTo>
                  <a:pt x="666750" y="0"/>
                </a:lnTo>
              </a:path>
            </a:pathLst>
          </a:cu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100" dirty="0" err="1" smtClean="0">
                <a:latin typeface="Arial" charset="0"/>
              </a:rPr>
              <a:t>Δακίτης</a:t>
            </a: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34 - Ευθεία γραμμή σύνδεσης"/>
          <p:cNvCxnSpPr/>
          <p:nvPr/>
        </p:nvCxnSpPr>
        <p:spPr>
          <a:xfrm rot="10800000" flipV="1">
            <a:off x="5857884" y="2214554"/>
            <a:ext cx="500066" cy="28575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 rot="19940223">
            <a:off x="5755027" y="2074173"/>
            <a:ext cx="1357322" cy="4695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400" dirty="0" smtClean="0"/>
              <a:t>Αλκαλικά</a:t>
            </a:r>
          </a:p>
        </p:txBody>
      </p:sp>
      <p:grpSp>
        <p:nvGrpSpPr>
          <p:cNvPr id="43" name="42 - Ομάδα"/>
          <p:cNvGrpSpPr/>
          <p:nvPr/>
        </p:nvGrpSpPr>
        <p:grpSpPr>
          <a:xfrm>
            <a:off x="2087133" y="1000108"/>
            <a:ext cx="5842453" cy="3429877"/>
            <a:chOff x="2100243" y="1925382"/>
            <a:chExt cx="5842453" cy="3429877"/>
          </a:xfrm>
        </p:grpSpPr>
        <p:sp>
          <p:nvSpPr>
            <p:cNvPr id="40" name="39 - TextBox"/>
            <p:cNvSpPr txBox="1"/>
            <p:nvPr/>
          </p:nvSpPr>
          <p:spPr>
            <a:xfrm rot="19689127">
              <a:off x="5428542" y="2676513"/>
              <a:ext cx="1357322" cy="5715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r>
                <a:rPr lang="el-GR" sz="1400" dirty="0" err="1" smtClean="0"/>
                <a:t>Υπαλκαλικά</a:t>
              </a:r>
              <a:endParaRPr lang="el-GR" sz="1400" dirty="0" smtClean="0"/>
            </a:p>
          </p:txBody>
        </p:sp>
        <p:grpSp>
          <p:nvGrpSpPr>
            <p:cNvPr id="39" name="38 - Ομάδα"/>
            <p:cNvGrpSpPr/>
            <p:nvPr/>
          </p:nvGrpSpPr>
          <p:grpSpPr>
            <a:xfrm>
              <a:off x="2100243" y="1925382"/>
              <a:ext cx="5842453" cy="3429877"/>
              <a:chOff x="2100243" y="1925382"/>
              <a:chExt cx="5842453" cy="3429877"/>
            </a:xfrm>
          </p:grpSpPr>
          <p:grpSp>
            <p:nvGrpSpPr>
              <p:cNvPr id="38" name="37 - Ομάδα"/>
              <p:cNvGrpSpPr/>
              <p:nvPr/>
            </p:nvGrpSpPr>
            <p:grpSpPr>
              <a:xfrm>
                <a:off x="3269818" y="1925382"/>
                <a:ext cx="4672878" cy="2864360"/>
                <a:chOff x="3269818" y="1925382"/>
                <a:chExt cx="4672878" cy="2864360"/>
              </a:xfrm>
            </p:grpSpPr>
            <p:sp>
              <p:nvSpPr>
                <p:cNvPr id="12" name="11 - Ελεύθερη σχεδίαση"/>
                <p:cNvSpPr/>
                <p:nvPr/>
              </p:nvSpPr>
              <p:spPr>
                <a:xfrm>
                  <a:off x="3269818" y="2842106"/>
                  <a:ext cx="2088000" cy="1581150"/>
                </a:xfrm>
                <a:custGeom>
                  <a:avLst/>
                  <a:gdLst>
                    <a:gd name="connsiteX0" fmla="*/ 0 w 2143125"/>
                    <a:gd name="connsiteY0" fmla="*/ 1581150 h 1581150"/>
                    <a:gd name="connsiteX1" fmla="*/ 800100 w 2143125"/>
                    <a:gd name="connsiteY1" fmla="*/ 1581150 h 1581150"/>
                    <a:gd name="connsiteX2" fmla="*/ 2143125 w 2143125"/>
                    <a:gd name="connsiteY2" fmla="*/ 1123950 h 1581150"/>
                    <a:gd name="connsiteX3" fmla="*/ 1524000 w 2143125"/>
                    <a:gd name="connsiteY3" fmla="*/ 0 h 1581150"/>
                    <a:gd name="connsiteX4" fmla="*/ 0 w 2143125"/>
                    <a:gd name="connsiteY4" fmla="*/ 1581150 h 158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3125" h="1581150">
                      <a:moveTo>
                        <a:pt x="0" y="1581150"/>
                      </a:moveTo>
                      <a:lnTo>
                        <a:pt x="800100" y="1581150"/>
                      </a:lnTo>
                      <a:lnTo>
                        <a:pt x="2143125" y="1123950"/>
                      </a:lnTo>
                      <a:lnTo>
                        <a:pt x="1524000" y="0"/>
                      </a:lnTo>
                      <a:lnTo>
                        <a:pt x="0" y="1581150"/>
                      </a:lnTo>
                      <a:close/>
                    </a:path>
                  </a:pathLst>
                </a:custGeom>
                <a:solidFill>
                  <a:schemeClr val="accent1"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37" name="36 - Ομάδα"/>
                <p:cNvGrpSpPr/>
                <p:nvPr/>
              </p:nvGrpSpPr>
              <p:grpSpPr>
                <a:xfrm>
                  <a:off x="4870862" y="1925382"/>
                  <a:ext cx="3071834" cy="2864360"/>
                  <a:chOff x="4870862" y="1925382"/>
                  <a:chExt cx="3071834" cy="2864360"/>
                </a:xfrm>
              </p:grpSpPr>
              <p:sp>
                <p:nvSpPr>
                  <p:cNvPr id="30" name="29 - Στρογγυλεμένο ορθογώνιο"/>
                  <p:cNvSpPr/>
                  <p:nvPr/>
                </p:nvSpPr>
                <p:spPr bwMode="auto">
                  <a:xfrm>
                    <a:off x="4929190" y="1925382"/>
                    <a:ext cx="2520280" cy="514580"/>
                  </a:xfrm>
                  <a:prstGeom prst="roundRect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3600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Αλκαλικές σειρές</a:t>
                    </a:r>
                  </a:p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(εξέλιξη προς ακόρεστα πετρώματα</a:t>
                    </a:r>
                    <a:r>
                      <a:rPr lang="el-GR" sz="1200" dirty="0" smtClean="0">
                        <a:effectLst/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lang="el-GR" sz="1200" dirty="0"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30 - Στρογγυλεμένο ορθογώνιο"/>
                  <p:cNvSpPr/>
                  <p:nvPr/>
                </p:nvSpPr>
                <p:spPr bwMode="auto">
                  <a:xfrm>
                    <a:off x="4870862" y="3636474"/>
                    <a:ext cx="2000264" cy="574924"/>
                  </a:xfrm>
                  <a:prstGeom prst="roundRect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0" tIns="3600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err="1" smtClean="0">
                        <a:effectLst/>
                        <a:cs typeface="Arial" pitchFamily="34" charset="0"/>
                      </a:rPr>
                      <a:t>Υπαλκαλικές</a:t>
                    </a: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 σειρές</a:t>
                    </a:r>
                  </a:p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(εξέλιξη προς </a:t>
                    </a:r>
                  </a:p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κορεσμένα πετρώματα</a:t>
                    </a:r>
                    <a:r>
                      <a:rPr lang="el-GR" sz="1200" dirty="0" smtClean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lang="el-GR" sz="1200" dirty="0">
                      <a:solidFill>
                        <a:schemeClr val="bg2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32 - Στρογγυλεμένο ορθογώνιο"/>
                  <p:cNvSpPr/>
                  <p:nvPr/>
                </p:nvSpPr>
                <p:spPr bwMode="auto">
                  <a:xfrm>
                    <a:off x="6286512" y="4357694"/>
                    <a:ext cx="1656184" cy="432048"/>
                  </a:xfrm>
                  <a:prstGeom prst="roundRect">
                    <a:avLst>
                      <a:gd name="adj" fmla="val 13018"/>
                    </a:avLst>
                  </a:prstGeom>
                  <a:noFill/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3600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Γρανιτικά πετρώματα</a:t>
                    </a:r>
                  </a:p>
                  <a:p>
                    <a:pPr algn="ctr">
                      <a:lnSpc>
                        <a:spcPct val="80000"/>
                      </a:lnSpc>
                      <a:buNone/>
                    </a:pPr>
                    <a:r>
                      <a:rPr lang="el-GR" sz="1200" dirty="0" smtClean="0">
                        <a:effectLst/>
                        <a:cs typeface="Arial" pitchFamily="34" charset="0"/>
                      </a:rPr>
                      <a:t>(ασήμαντη εξέλιξη)</a:t>
                    </a:r>
                    <a:endParaRPr lang="el-GR" sz="1200" dirty="0">
                      <a:effectLst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7" name="26 - Ελεύθερη σχεδίαση"/>
              <p:cNvSpPr/>
              <p:nvPr/>
            </p:nvSpPr>
            <p:spPr bwMode="auto">
              <a:xfrm rot="21378883">
                <a:off x="2100243" y="2574309"/>
                <a:ext cx="2392151" cy="2780950"/>
              </a:xfrm>
              <a:custGeom>
                <a:avLst/>
                <a:gdLst>
                  <a:gd name="connsiteX0" fmla="*/ 0 w 2238703"/>
                  <a:gd name="connsiteY0" fmla="*/ 1579179 h 1579179"/>
                  <a:gd name="connsiteX1" fmla="*/ 646386 w 2238703"/>
                  <a:gd name="connsiteY1" fmla="*/ 633248 h 1579179"/>
                  <a:gd name="connsiteX2" fmla="*/ 646386 w 2238703"/>
                  <a:gd name="connsiteY2" fmla="*/ 633248 h 1579179"/>
                  <a:gd name="connsiteX3" fmla="*/ 914400 w 2238703"/>
                  <a:gd name="connsiteY3" fmla="*/ 396765 h 1579179"/>
                  <a:gd name="connsiteX4" fmla="*/ 1466193 w 2238703"/>
                  <a:gd name="connsiteY4" fmla="*/ 112986 h 1579179"/>
                  <a:gd name="connsiteX5" fmla="*/ 1986455 w 2238703"/>
                  <a:gd name="connsiteY5" fmla="*/ 18393 h 1579179"/>
                  <a:gd name="connsiteX6" fmla="*/ 2238703 w 2238703"/>
                  <a:gd name="connsiteY6" fmla="*/ 2627 h 1579179"/>
                  <a:gd name="connsiteX0" fmla="*/ 0 w 2238703"/>
                  <a:gd name="connsiteY0" fmla="*/ 1579179 h 1579179"/>
                  <a:gd name="connsiteX1" fmla="*/ 646386 w 2238703"/>
                  <a:gd name="connsiteY1" fmla="*/ 633248 h 1579179"/>
                  <a:gd name="connsiteX2" fmla="*/ 637545 w 2238703"/>
                  <a:gd name="connsiteY2" fmla="*/ 879144 h 1579179"/>
                  <a:gd name="connsiteX3" fmla="*/ 914400 w 2238703"/>
                  <a:gd name="connsiteY3" fmla="*/ 396765 h 1579179"/>
                  <a:gd name="connsiteX4" fmla="*/ 1466193 w 2238703"/>
                  <a:gd name="connsiteY4" fmla="*/ 112986 h 1579179"/>
                  <a:gd name="connsiteX5" fmla="*/ 1986455 w 2238703"/>
                  <a:gd name="connsiteY5" fmla="*/ 18393 h 1579179"/>
                  <a:gd name="connsiteX6" fmla="*/ 2238703 w 2238703"/>
                  <a:gd name="connsiteY6" fmla="*/ 2627 h 1579179"/>
                  <a:gd name="connsiteX0" fmla="*/ 0 w 2238703"/>
                  <a:gd name="connsiteY0" fmla="*/ 1579179 h 1579179"/>
                  <a:gd name="connsiteX1" fmla="*/ 486334 w 2238703"/>
                  <a:gd name="connsiteY1" fmla="*/ 1022702 h 1579179"/>
                  <a:gd name="connsiteX2" fmla="*/ 637545 w 2238703"/>
                  <a:gd name="connsiteY2" fmla="*/ 879144 h 1579179"/>
                  <a:gd name="connsiteX3" fmla="*/ 914400 w 2238703"/>
                  <a:gd name="connsiteY3" fmla="*/ 396765 h 1579179"/>
                  <a:gd name="connsiteX4" fmla="*/ 1466193 w 2238703"/>
                  <a:gd name="connsiteY4" fmla="*/ 112986 h 1579179"/>
                  <a:gd name="connsiteX5" fmla="*/ 1986455 w 2238703"/>
                  <a:gd name="connsiteY5" fmla="*/ 18393 h 1579179"/>
                  <a:gd name="connsiteX6" fmla="*/ 2238703 w 2238703"/>
                  <a:gd name="connsiteY6" fmla="*/ 2627 h 1579179"/>
                  <a:gd name="connsiteX0" fmla="*/ 0 w 2238703"/>
                  <a:gd name="connsiteY0" fmla="*/ 1579179 h 1579179"/>
                  <a:gd name="connsiteX1" fmla="*/ 486334 w 2238703"/>
                  <a:gd name="connsiteY1" fmla="*/ 1022702 h 1579179"/>
                  <a:gd name="connsiteX2" fmla="*/ 637545 w 2238703"/>
                  <a:gd name="connsiteY2" fmla="*/ 879144 h 1579179"/>
                  <a:gd name="connsiteX3" fmla="*/ 1091180 w 2238703"/>
                  <a:gd name="connsiteY3" fmla="*/ 448469 h 1579179"/>
                  <a:gd name="connsiteX4" fmla="*/ 1466193 w 2238703"/>
                  <a:gd name="connsiteY4" fmla="*/ 112986 h 1579179"/>
                  <a:gd name="connsiteX5" fmla="*/ 1986455 w 2238703"/>
                  <a:gd name="connsiteY5" fmla="*/ 18393 h 1579179"/>
                  <a:gd name="connsiteX6" fmla="*/ 2238703 w 2238703"/>
                  <a:gd name="connsiteY6" fmla="*/ 2627 h 1579179"/>
                  <a:gd name="connsiteX0" fmla="*/ 0 w 2238703"/>
                  <a:gd name="connsiteY0" fmla="*/ 1580517 h 1580517"/>
                  <a:gd name="connsiteX1" fmla="*/ 486334 w 2238703"/>
                  <a:gd name="connsiteY1" fmla="*/ 1024040 h 1580517"/>
                  <a:gd name="connsiteX2" fmla="*/ 637545 w 2238703"/>
                  <a:gd name="connsiteY2" fmla="*/ 880482 h 1580517"/>
                  <a:gd name="connsiteX3" fmla="*/ 1091180 w 2238703"/>
                  <a:gd name="connsiteY3" fmla="*/ 449807 h 1580517"/>
                  <a:gd name="connsiteX4" fmla="*/ 1604878 w 2238703"/>
                  <a:gd name="connsiteY4" fmla="*/ 122353 h 1580517"/>
                  <a:gd name="connsiteX5" fmla="*/ 1986455 w 2238703"/>
                  <a:gd name="connsiteY5" fmla="*/ 19731 h 1580517"/>
                  <a:gd name="connsiteX6" fmla="*/ 2238703 w 2238703"/>
                  <a:gd name="connsiteY6" fmla="*/ 3965 h 1580517"/>
                  <a:gd name="connsiteX0" fmla="*/ 0 w 2187521"/>
                  <a:gd name="connsiteY0" fmla="*/ 1783713 h 1783713"/>
                  <a:gd name="connsiteX1" fmla="*/ 486334 w 2187521"/>
                  <a:gd name="connsiteY1" fmla="*/ 1227236 h 1783713"/>
                  <a:gd name="connsiteX2" fmla="*/ 637545 w 2187521"/>
                  <a:gd name="connsiteY2" fmla="*/ 1083678 h 1783713"/>
                  <a:gd name="connsiteX3" fmla="*/ 1091180 w 2187521"/>
                  <a:gd name="connsiteY3" fmla="*/ 653003 h 1783713"/>
                  <a:gd name="connsiteX4" fmla="*/ 1604878 w 2187521"/>
                  <a:gd name="connsiteY4" fmla="*/ 325549 h 1783713"/>
                  <a:gd name="connsiteX5" fmla="*/ 1986455 w 2187521"/>
                  <a:gd name="connsiteY5" fmla="*/ 222927 h 1783713"/>
                  <a:gd name="connsiteX6" fmla="*/ 2187521 w 2187521"/>
                  <a:gd name="connsiteY6" fmla="*/ 1314 h 1783713"/>
                  <a:gd name="connsiteX0" fmla="*/ 0 w 2187521"/>
                  <a:gd name="connsiteY0" fmla="*/ 1783713 h 1783713"/>
                  <a:gd name="connsiteX1" fmla="*/ 486334 w 2187521"/>
                  <a:gd name="connsiteY1" fmla="*/ 1227236 h 1783713"/>
                  <a:gd name="connsiteX2" fmla="*/ 637545 w 2187521"/>
                  <a:gd name="connsiteY2" fmla="*/ 1083678 h 1783713"/>
                  <a:gd name="connsiteX3" fmla="*/ 1091180 w 2187521"/>
                  <a:gd name="connsiteY3" fmla="*/ 653003 h 1783713"/>
                  <a:gd name="connsiteX4" fmla="*/ 1604878 w 2187521"/>
                  <a:gd name="connsiteY4" fmla="*/ 325549 h 1783713"/>
                  <a:gd name="connsiteX5" fmla="*/ 1902860 w 2187521"/>
                  <a:gd name="connsiteY5" fmla="*/ 88433 h 1783713"/>
                  <a:gd name="connsiteX6" fmla="*/ 2187521 w 2187521"/>
                  <a:gd name="connsiteY6" fmla="*/ 1314 h 1783713"/>
                  <a:gd name="connsiteX0" fmla="*/ 0 w 2187521"/>
                  <a:gd name="connsiteY0" fmla="*/ 1783713 h 1783713"/>
                  <a:gd name="connsiteX1" fmla="*/ 486334 w 2187521"/>
                  <a:gd name="connsiteY1" fmla="*/ 1227236 h 1783713"/>
                  <a:gd name="connsiteX2" fmla="*/ 637545 w 2187521"/>
                  <a:gd name="connsiteY2" fmla="*/ 1083678 h 1783713"/>
                  <a:gd name="connsiteX3" fmla="*/ 857280 w 2187521"/>
                  <a:gd name="connsiteY3" fmla="*/ 861394 h 1783713"/>
                  <a:gd name="connsiteX4" fmla="*/ 1091180 w 2187521"/>
                  <a:gd name="connsiteY4" fmla="*/ 653003 h 1783713"/>
                  <a:gd name="connsiteX5" fmla="*/ 1604878 w 2187521"/>
                  <a:gd name="connsiteY5" fmla="*/ 325549 h 1783713"/>
                  <a:gd name="connsiteX6" fmla="*/ 1902860 w 2187521"/>
                  <a:gd name="connsiteY6" fmla="*/ 88433 h 1783713"/>
                  <a:gd name="connsiteX7" fmla="*/ 2187521 w 2187521"/>
                  <a:gd name="connsiteY7" fmla="*/ 1314 h 1783713"/>
                  <a:gd name="connsiteX0" fmla="*/ 0 w 2187521"/>
                  <a:gd name="connsiteY0" fmla="*/ 1783713 h 1783713"/>
                  <a:gd name="connsiteX1" fmla="*/ 486334 w 2187521"/>
                  <a:gd name="connsiteY1" fmla="*/ 1227236 h 1783713"/>
                  <a:gd name="connsiteX2" fmla="*/ 637545 w 2187521"/>
                  <a:gd name="connsiteY2" fmla="*/ 1083678 h 1783713"/>
                  <a:gd name="connsiteX3" fmla="*/ 857280 w 2187521"/>
                  <a:gd name="connsiteY3" fmla="*/ 861394 h 1783713"/>
                  <a:gd name="connsiteX4" fmla="*/ 1091180 w 2187521"/>
                  <a:gd name="connsiteY4" fmla="*/ 653003 h 1783713"/>
                  <a:gd name="connsiteX5" fmla="*/ 1428832 w 2187521"/>
                  <a:gd name="connsiteY5" fmla="*/ 444350 h 1783713"/>
                  <a:gd name="connsiteX6" fmla="*/ 1604878 w 2187521"/>
                  <a:gd name="connsiteY6" fmla="*/ 325549 h 1783713"/>
                  <a:gd name="connsiteX7" fmla="*/ 1902860 w 2187521"/>
                  <a:gd name="connsiteY7" fmla="*/ 88433 h 1783713"/>
                  <a:gd name="connsiteX8" fmla="*/ 2187521 w 2187521"/>
                  <a:gd name="connsiteY8" fmla="*/ 1314 h 1783713"/>
                  <a:gd name="connsiteX0" fmla="*/ 0 w 2191961"/>
                  <a:gd name="connsiteY0" fmla="*/ 1833712 h 1833712"/>
                  <a:gd name="connsiteX1" fmla="*/ 486334 w 2191961"/>
                  <a:gd name="connsiteY1" fmla="*/ 1277235 h 1833712"/>
                  <a:gd name="connsiteX2" fmla="*/ 637545 w 2191961"/>
                  <a:gd name="connsiteY2" fmla="*/ 1133677 h 1833712"/>
                  <a:gd name="connsiteX3" fmla="*/ 857280 w 2191961"/>
                  <a:gd name="connsiteY3" fmla="*/ 911393 h 1833712"/>
                  <a:gd name="connsiteX4" fmla="*/ 1091180 w 2191961"/>
                  <a:gd name="connsiteY4" fmla="*/ 703002 h 1833712"/>
                  <a:gd name="connsiteX5" fmla="*/ 1428832 w 2191961"/>
                  <a:gd name="connsiteY5" fmla="*/ 494349 h 1833712"/>
                  <a:gd name="connsiteX6" fmla="*/ 1604878 w 2191961"/>
                  <a:gd name="connsiteY6" fmla="*/ 375548 h 1833712"/>
                  <a:gd name="connsiteX7" fmla="*/ 1902860 w 2191961"/>
                  <a:gd name="connsiteY7" fmla="*/ 138432 h 1833712"/>
                  <a:gd name="connsiteX8" fmla="*/ 2191961 w 2191961"/>
                  <a:gd name="connsiteY8" fmla="*/ 1314 h 1833712"/>
                  <a:gd name="connsiteX0" fmla="*/ 0 w 2191961"/>
                  <a:gd name="connsiteY0" fmla="*/ 1833712 h 1833712"/>
                  <a:gd name="connsiteX1" fmla="*/ 486334 w 2191961"/>
                  <a:gd name="connsiteY1" fmla="*/ 1277235 h 1833712"/>
                  <a:gd name="connsiteX2" fmla="*/ 637545 w 2191961"/>
                  <a:gd name="connsiteY2" fmla="*/ 1133677 h 1833712"/>
                  <a:gd name="connsiteX3" fmla="*/ 857280 w 2191961"/>
                  <a:gd name="connsiteY3" fmla="*/ 911393 h 1833712"/>
                  <a:gd name="connsiteX4" fmla="*/ 1091180 w 2191961"/>
                  <a:gd name="connsiteY4" fmla="*/ 703002 h 1833712"/>
                  <a:gd name="connsiteX5" fmla="*/ 1428832 w 2191961"/>
                  <a:gd name="connsiteY5" fmla="*/ 494349 h 1833712"/>
                  <a:gd name="connsiteX6" fmla="*/ 1682704 w 2191961"/>
                  <a:gd name="connsiteY6" fmla="*/ 278770 h 1833712"/>
                  <a:gd name="connsiteX7" fmla="*/ 1902860 w 2191961"/>
                  <a:gd name="connsiteY7" fmla="*/ 138432 h 1833712"/>
                  <a:gd name="connsiteX8" fmla="*/ 2191961 w 2191961"/>
                  <a:gd name="connsiteY8" fmla="*/ 1314 h 1833712"/>
                  <a:gd name="connsiteX0" fmla="*/ 0 w 2191961"/>
                  <a:gd name="connsiteY0" fmla="*/ 1833712 h 1833712"/>
                  <a:gd name="connsiteX1" fmla="*/ 486334 w 2191961"/>
                  <a:gd name="connsiteY1" fmla="*/ 1277235 h 1833712"/>
                  <a:gd name="connsiteX2" fmla="*/ 637545 w 2191961"/>
                  <a:gd name="connsiteY2" fmla="*/ 1133677 h 1833712"/>
                  <a:gd name="connsiteX3" fmla="*/ 857280 w 2191961"/>
                  <a:gd name="connsiteY3" fmla="*/ 911393 h 1833712"/>
                  <a:gd name="connsiteX4" fmla="*/ 1091180 w 2191961"/>
                  <a:gd name="connsiteY4" fmla="*/ 703002 h 1833712"/>
                  <a:gd name="connsiteX5" fmla="*/ 1389162 w 2191961"/>
                  <a:gd name="connsiteY5" fmla="*/ 465887 h 1833712"/>
                  <a:gd name="connsiteX6" fmla="*/ 1682704 w 2191961"/>
                  <a:gd name="connsiteY6" fmla="*/ 278770 h 1833712"/>
                  <a:gd name="connsiteX7" fmla="*/ 1902860 w 2191961"/>
                  <a:gd name="connsiteY7" fmla="*/ 138432 h 1833712"/>
                  <a:gd name="connsiteX8" fmla="*/ 2191961 w 2191961"/>
                  <a:gd name="connsiteY8" fmla="*/ 1314 h 183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1961" h="1833712">
                    <a:moveTo>
                      <a:pt x="0" y="1833712"/>
                    </a:moveTo>
                    <a:lnTo>
                      <a:pt x="486334" y="1277235"/>
                    </a:lnTo>
                    <a:lnTo>
                      <a:pt x="637545" y="1133677"/>
                    </a:lnTo>
                    <a:cubicBezTo>
                      <a:pt x="699369" y="1072703"/>
                      <a:pt x="781674" y="983172"/>
                      <a:pt x="857280" y="911393"/>
                    </a:cubicBezTo>
                    <a:cubicBezTo>
                      <a:pt x="932886" y="839614"/>
                      <a:pt x="1002533" y="777253"/>
                      <a:pt x="1091180" y="703002"/>
                    </a:cubicBezTo>
                    <a:cubicBezTo>
                      <a:pt x="1179827" y="628751"/>
                      <a:pt x="1290575" y="536592"/>
                      <a:pt x="1389162" y="465887"/>
                    </a:cubicBezTo>
                    <a:cubicBezTo>
                      <a:pt x="1487749" y="395182"/>
                      <a:pt x="1597088" y="333346"/>
                      <a:pt x="1682704" y="278770"/>
                    </a:cubicBezTo>
                    <a:cubicBezTo>
                      <a:pt x="1768320" y="224194"/>
                      <a:pt x="1817984" y="184675"/>
                      <a:pt x="1902860" y="138432"/>
                    </a:cubicBezTo>
                    <a:cubicBezTo>
                      <a:pt x="1987736" y="92189"/>
                      <a:pt x="2130213" y="0"/>
                      <a:pt x="2191961" y="1314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32" name="31 - Πίνακας"/>
          <p:cNvGraphicFramePr>
            <a:graphicFrameLocks noGrp="1"/>
          </p:cNvGraphicFramePr>
          <p:nvPr/>
        </p:nvGraphicFramePr>
        <p:xfrm>
          <a:off x="1775599" y="5286388"/>
          <a:ext cx="5653921" cy="1420092"/>
        </p:xfrm>
        <a:graphic>
          <a:graphicData uri="http://schemas.openxmlformats.org/drawingml/2006/table">
            <a:tbl>
              <a:tblPr/>
              <a:tblGrid>
                <a:gridCol w="1428417"/>
                <a:gridCol w="1428417"/>
                <a:gridCol w="1368000"/>
                <a:gridCol w="1429087"/>
              </a:tblGrid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Τραχειβασάλτης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Βασαλτικός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Τραχειανδεσίτης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Τραχειανδεσίτης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O-2.0≥K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Χαβαΐτης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Μουγεαρίτης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Βενμορεϊτης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O-2.0&lt;K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Calibri"/>
                          <a:cs typeface="Times New Roman"/>
                        </a:rPr>
                        <a:t>Καλιούχος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Τραχειβασάλτης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Calibri"/>
                          <a:ea typeface="Calibri"/>
                          <a:cs typeface="Times New Roman"/>
                        </a:rPr>
                        <a:t>Σοσονίτης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latin typeface="Calibri"/>
                          <a:ea typeface="Calibri"/>
                          <a:cs typeface="Times New Roman"/>
                        </a:rPr>
                        <a:t>Λατίτης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27 - Ελεύθερη σχεδίαση"/>
          <p:cNvSpPr/>
          <p:nvPr/>
        </p:nvSpPr>
        <p:spPr bwMode="auto">
          <a:xfrm rot="2000270">
            <a:off x="2841141" y="2681882"/>
            <a:ext cx="1961522" cy="2607635"/>
          </a:xfrm>
          <a:custGeom>
            <a:avLst/>
            <a:gdLst>
              <a:gd name="connsiteX0" fmla="*/ 0 w 2238703"/>
              <a:gd name="connsiteY0" fmla="*/ 1579179 h 1579179"/>
              <a:gd name="connsiteX1" fmla="*/ 646386 w 2238703"/>
              <a:gd name="connsiteY1" fmla="*/ 633248 h 1579179"/>
              <a:gd name="connsiteX2" fmla="*/ 646386 w 2238703"/>
              <a:gd name="connsiteY2" fmla="*/ 633248 h 1579179"/>
              <a:gd name="connsiteX3" fmla="*/ 914400 w 2238703"/>
              <a:gd name="connsiteY3" fmla="*/ 396765 h 1579179"/>
              <a:gd name="connsiteX4" fmla="*/ 1466193 w 2238703"/>
              <a:gd name="connsiteY4" fmla="*/ 112986 h 1579179"/>
              <a:gd name="connsiteX5" fmla="*/ 1986455 w 2238703"/>
              <a:gd name="connsiteY5" fmla="*/ 18393 h 1579179"/>
              <a:gd name="connsiteX6" fmla="*/ 2238703 w 2238703"/>
              <a:gd name="connsiteY6" fmla="*/ 2627 h 1579179"/>
              <a:gd name="connsiteX0" fmla="*/ 0 w 2238703"/>
              <a:gd name="connsiteY0" fmla="*/ 1579179 h 1579179"/>
              <a:gd name="connsiteX1" fmla="*/ 646386 w 2238703"/>
              <a:gd name="connsiteY1" fmla="*/ 633248 h 1579179"/>
              <a:gd name="connsiteX2" fmla="*/ 637545 w 2238703"/>
              <a:gd name="connsiteY2" fmla="*/ 879144 h 1579179"/>
              <a:gd name="connsiteX3" fmla="*/ 914400 w 2238703"/>
              <a:gd name="connsiteY3" fmla="*/ 396765 h 1579179"/>
              <a:gd name="connsiteX4" fmla="*/ 1466193 w 2238703"/>
              <a:gd name="connsiteY4" fmla="*/ 112986 h 1579179"/>
              <a:gd name="connsiteX5" fmla="*/ 1986455 w 2238703"/>
              <a:gd name="connsiteY5" fmla="*/ 18393 h 1579179"/>
              <a:gd name="connsiteX6" fmla="*/ 2238703 w 2238703"/>
              <a:gd name="connsiteY6" fmla="*/ 2627 h 1579179"/>
              <a:gd name="connsiteX0" fmla="*/ 0 w 2238703"/>
              <a:gd name="connsiteY0" fmla="*/ 1579179 h 1579179"/>
              <a:gd name="connsiteX1" fmla="*/ 486334 w 2238703"/>
              <a:gd name="connsiteY1" fmla="*/ 1022702 h 1579179"/>
              <a:gd name="connsiteX2" fmla="*/ 637545 w 2238703"/>
              <a:gd name="connsiteY2" fmla="*/ 879144 h 1579179"/>
              <a:gd name="connsiteX3" fmla="*/ 914400 w 2238703"/>
              <a:gd name="connsiteY3" fmla="*/ 396765 h 1579179"/>
              <a:gd name="connsiteX4" fmla="*/ 1466193 w 2238703"/>
              <a:gd name="connsiteY4" fmla="*/ 112986 h 1579179"/>
              <a:gd name="connsiteX5" fmla="*/ 1986455 w 2238703"/>
              <a:gd name="connsiteY5" fmla="*/ 18393 h 1579179"/>
              <a:gd name="connsiteX6" fmla="*/ 2238703 w 2238703"/>
              <a:gd name="connsiteY6" fmla="*/ 2627 h 1579179"/>
              <a:gd name="connsiteX0" fmla="*/ 0 w 2238703"/>
              <a:gd name="connsiteY0" fmla="*/ 1579179 h 1579179"/>
              <a:gd name="connsiteX1" fmla="*/ 486334 w 2238703"/>
              <a:gd name="connsiteY1" fmla="*/ 1022702 h 1579179"/>
              <a:gd name="connsiteX2" fmla="*/ 637545 w 2238703"/>
              <a:gd name="connsiteY2" fmla="*/ 879144 h 1579179"/>
              <a:gd name="connsiteX3" fmla="*/ 1091180 w 2238703"/>
              <a:gd name="connsiteY3" fmla="*/ 448469 h 1579179"/>
              <a:gd name="connsiteX4" fmla="*/ 1466193 w 2238703"/>
              <a:gd name="connsiteY4" fmla="*/ 112986 h 1579179"/>
              <a:gd name="connsiteX5" fmla="*/ 1986455 w 2238703"/>
              <a:gd name="connsiteY5" fmla="*/ 18393 h 1579179"/>
              <a:gd name="connsiteX6" fmla="*/ 2238703 w 2238703"/>
              <a:gd name="connsiteY6" fmla="*/ 2627 h 1579179"/>
              <a:gd name="connsiteX0" fmla="*/ 0 w 2238703"/>
              <a:gd name="connsiteY0" fmla="*/ 1580517 h 1580517"/>
              <a:gd name="connsiteX1" fmla="*/ 486334 w 2238703"/>
              <a:gd name="connsiteY1" fmla="*/ 1024040 h 1580517"/>
              <a:gd name="connsiteX2" fmla="*/ 637545 w 2238703"/>
              <a:gd name="connsiteY2" fmla="*/ 880482 h 1580517"/>
              <a:gd name="connsiteX3" fmla="*/ 1091180 w 2238703"/>
              <a:gd name="connsiteY3" fmla="*/ 449807 h 1580517"/>
              <a:gd name="connsiteX4" fmla="*/ 1604878 w 2238703"/>
              <a:gd name="connsiteY4" fmla="*/ 122353 h 1580517"/>
              <a:gd name="connsiteX5" fmla="*/ 1986455 w 2238703"/>
              <a:gd name="connsiteY5" fmla="*/ 19731 h 1580517"/>
              <a:gd name="connsiteX6" fmla="*/ 2238703 w 2238703"/>
              <a:gd name="connsiteY6" fmla="*/ 3965 h 1580517"/>
              <a:gd name="connsiteX0" fmla="*/ 0 w 2187521"/>
              <a:gd name="connsiteY0" fmla="*/ 1783713 h 1783713"/>
              <a:gd name="connsiteX1" fmla="*/ 486334 w 2187521"/>
              <a:gd name="connsiteY1" fmla="*/ 1227236 h 1783713"/>
              <a:gd name="connsiteX2" fmla="*/ 637545 w 2187521"/>
              <a:gd name="connsiteY2" fmla="*/ 1083678 h 1783713"/>
              <a:gd name="connsiteX3" fmla="*/ 1091180 w 2187521"/>
              <a:gd name="connsiteY3" fmla="*/ 653003 h 1783713"/>
              <a:gd name="connsiteX4" fmla="*/ 1604878 w 2187521"/>
              <a:gd name="connsiteY4" fmla="*/ 325549 h 1783713"/>
              <a:gd name="connsiteX5" fmla="*/ 1986455 w 2187521"/>
              <a:gd name="connsiteY5" fmla="*/ 222927 h 1783713"/>
              <a:gd name="connsiteX6" fmla="*/ 2187521 w 2187521"/>
              <a:gd name="connsiteY6" fmla="*/ 1314 h 1783713"/>
              <a:gd name="connsiteX0" fmla="*/ 0 w 2187521"/>
              <a:gd name="connsiteY0" fmla="*/ 1783713 h 1783713"/>
              <a:gd name="connsiteX1" fmla="*/ 486334 w 2187521"/>
              <a:gd name="connsiteY1" fmla="*/ 1227236 h 1783713"/>
              <a:gd name="connsiteX2" fmla="*/ 637545 w 2187521"/>
              <a:gd name="connsiteY2" fmla="*/ 1083678 h 1783713"/>
              <a:gd name="connsiteX3" fmla="*/ 1091180 w 2187521"/>
              <a:gd name="connsiteY3" fmla="*/ 653003 h 1783713"/>
              <a:gd name="connsiteX4" fmla="*/ 1604878 w 2187521"/>
              <a:gd name="connsiteY4" fmla="*/ 325549 h 1783713"/>
              <a:gd name="connsiteX5" fmla="*/ 1902860 w 2187521"/>
              <a:gd name="connsiteY5" fmla="*/ 88433 h 1783713"/>
              <a:gd name="connsiteX6" fmla="*/ 2187521 w 2187521"/>
              <a:gd name="connsiteY6" fmla="*/ 1314 h 1783713"/>
              <a:gd name="connsiteX0" fmla="*/ 0 w 2187521"/>
              <a:gd name="connsiteY0" fmla="*/ 1783713 h 1783713"/>
              <a:gd name="connsiteX1" fmla="*/ 486334 w 2187521"/>
              <a:gd name="connsiteY1" fmla="*/ 1227236 h 1783713"/>
              <a:gd name="connsiteX2" fmla="*/ 637545 w 2187521"/>
              <a:gd name="connsiteY2" fmla="*/ 1083678 h 1783713"/>
              <a:gd name="connsiteX3" fmla="*/ 857280 w 2187521"/>
              <a:gd name="connsiteY3" fmla="*/ 861394 h 1783713"/>
              <a:gd name="connsiteX4" fmla="*/ 1091180 w 2187521"/>
              <a:gd name="connsiteY4" fmla="*/ 653003 h 1783713"/>
              <a:gd name="connsiteX5" fmla="*/ 1604878 w 2187521"/>
              <a:gd name="connsiteY5" fmla="*/ 325549 h 1783713"/>
              <a:gd name="connsiteX6" fmla="*/ 1902860 w 2187521"/>
              <a:gd name="connsiteY6" fmla="*/ 88433 h 1783713"/>
              <a:gd name="connsiteX7" fmla="*/ 2187521 w 2187521"/>
              <a:gd name="connsiteY7" fmla="*/ 1314 h 1783713"/>
              <a:gd name="connsiteX0" fmla="*/ 0 w 2187521"/>
              <a:gd name="connsiteY0" fmla="*/ 1783713 h 1783713"/>
              <a:gd name="connsiteX1" fmla="*/ 486334 w 2187521"/>
              <a:gd name="connsiteY1" fmla="*/ 1227236 h 1783713"/>
              <a:gd name="connsiteX2" fmla="*/ 637545 w 2187521"/>
              <a:gd name="connsiteY2" fmla="*/ 1083678 h 1783713"/>
              <a:gd name="connsiteX3" fmla="*/ 857280 w 2187521"/>
              <a:gd name="connsiteY3" fmla="*/ 861394 h 1783713"/>
              <a:gd name="connsiteX4" fmla="*/ 1091180 w 2187521"/>
              <a:gd name="connsiteY4" fmla="*/ 653003 h 1783713"/>
              <a:gd name="connsiteX5" fmla="*/ 1428832 w 2187521"/>
              <a:gd name="connsiteY5" fmla="*/ 444350 h 1783713"/>
              <a:gd name="connsiteX6" fmla="*/ 1604878 w 2187521"/>
              <a:gd name="connsiteY6" fmla="*/ 325549 h 1783713"/>
              <a:gd name="connsiteX7" fmla="*/ 1902860 w 2187521"/>
              <a:gd name="connsiteY7" fmla="*/ 88433 h 1783713"/>
              <a:gd name="connsiteX8" fmla="*/ 2187521 w 2187521"/>
              <a:gd name="connsiteY8" fmla="*/ 1314 h 1783713"/>
              <a:gd name="connsiteX0" fmla="*/ 0 w 2191961"/>
              <a:gd name="connsiteY0" fmla="*/ 1833712 h 1833712"/>
              <a:gd name="connsiteX1" fmla="*/ 486334 w 2191961"/>
              <a:gd name="connsiteY1" fmla="*/ 1277235 h 1833712"/>
              <a:gd name="connsiteX2" fmla="*/ 637545 w 2191961"/>
              <a:gd name="connsiteY2" fmla="*/ 1133677 h 1833712"/>
              <a:gd name="connsiteX3" fmla="*/ 857280 w 2191961"/>
              <a:gd name="connsiteY3" fmla="*/ 911393 h 1833712"/>
              <a:gd name="connsiteX4" fmla="*/ 1091180 w 2191961"/>
              <a:gd name="connsiteY4" fmla="*/ 703002 h 1833712"/>
              <a:gd name="connsiteX5" fmla="*/ 1428832 w 2191961"/>
              <a:gd name="connsiteY5" fmla="*/ 494349 h 1833712"/>
              <a:gd name="connsiteX6" fmla="*/ 1604878 w 2191961"/>
              <a:gd name="connsiteY6" fmla="*/ 375548 h 1833712"/>
              <a:gd name="connsiteX7" fmla="*/ 1902860 w 2191961"/>
              <a:gd name="connsiteY7" fmla="*/ 138432 h 1833712"/>
              <a:gd name="connsiteX8" fmla="*/ 2191961 w 2191961"/>
              <a:gd name="connsiteY8" fmla="*/ 1314 h 1833712"/>
              <a:gd name="connsiteX0" fmla="*/ 0 w 2191961"/>
              <a:gd name="connsiteY0" fmla="*/ 1833712 h 1833712"/>
              <a:gd name="connsiteX1" fmla="*/ 486334 w 2191961"/>
              <a:gd name="connsiteY1" fmla="*/ 1277235 h 1833712"/>
              <a:gd name="connsiteX2" fmla="*/ 637545 w 2191961"/>
              <a:gd name="connsiteY2" fmla="*/ 1133677 h 1833712"/>
              <a:gd name="connsiteX3" fmla="*/ 857280 w 2191961"/>
              <a:gd name="connsiteY3" fmla="*/ 911393 h 1833712"/>
              <a:gd name="connsiteX4" fmla="*/ 1091180 w 2191961"/>
              <a:gd name="connsiteY4" fmla="*/ 703002 h 1833712"/>
              <a:gd name="connsiteX5" fmla="*/ 1428832 w 2191961"/>
              <a:gd name="connsiteY5" fmla="*/ 494349 h 1833712"/>
              <a:gd name="connsiteX6" fmla="*/ 1682704 w 2191961"/>
              <a:gd name="connsiteY6" fmla="*/ 278770 h 1833712"/>
              <a:gd name="connsiteX7" fmla="*/ 1902860 w 2191961"/>
              <a:gd name="connsiteY7" fmla="*/ 138432 h 1833712"/>
              <a:gd name="connsiteX8" fmla="*/ 2191961 w 2191961"/>
              <a:gd name="connsiteY8" fmla="*/ 1314 h 1833712"/>
              <a:gd name="connsiteX0" fmla="*/ 0 w 2191961"/>
              <a:gd name="connsiteY0" fmla="*/ 1833712 h 1833712"/>
              <a:gd name="connsiteX1" fmla="*/ 486334 w 2191961"/>
              <a:gd name="connsiteY1" fmla="*/ 1277235 h 1833712"/>
              <a:gd name="connsiteX2" fmla="*/ 637545 w 2191961"/>
              <a:gd name="connsiteY2" fmla="*/ 1133677 h 1833712"/>
              <a:gd name="connsiteX3" fmla="*/ 857280 w 2191961"/>
              <a:gd name="connsiteY3" fmla="*/ 911393 h 1833712"/>
              <a:gd name="connsiteX4" fmla="*/ 1091180 w 2191961"/>
              <a:gd name="connsiteY4" fmla="*/ 703002 h 1833712"/>
              <a:gd name="connsiteX5" fmla="*/ 1389162 w 2191961"/>
              <a:gd name="connsiteY5" fmla="*/ 465887 h 1833712"/>
              <a:gd name="connsiteX6" fmla="*/ 1682704 w 2191961"/>
              <a:gd name="connsiteY6" fmla="*/ 278770 h 1833712"/>
              <a:gd name="connsiteX7" fmla="*/ 1902860 w 2191961"/>
              <a:gd name="connsiteY7" fmla="*/ 138432 h 1833712"/>
              <a:gd name="connsiteX8" fmla="*/ 2191961 w 2191961"/>
              <a:gd name="connsiteY8" fmla="*/ 1314 h 1833712"/>
              <a:gd name="connsiteX0" fmla="*/ 0 w 2158764"/>
              <a:gd name="connsiteY0" fmla="*/ 1869740 h 1869740"/>
              <a:gd name="connsiteX1" fmla="*/ 486334 w 2158764"/>
              <a:gd name="connsiteY1" fmla="*/ 1313263 h 1869740"/>
              <a:gd name="connsiteX2" fmla="*/ 637545 w 2158764"/>
              <a:gd name="connsiteY2" fmla="*/ 1169705 h 1869740"/>
              <a:gd name="connsiteX3" fmla="*/ 857280 w 2158764"/>
              <a:gd name="connsiteY3" fmla="*/ 947421 h 1869740"/>
              <a:gd name="connsiteX4" fmla="*/ 1091180 w 2158764"/>
              <a:gd name="connsiteY4" fmla="*/ 739030 h 1869740"/>
              <a:gd name="connsiteX5" fmla="*/ 1389162 w 2158764"/>
              <a:gd name="connsiteY5" fmla="*/ 501915 h 1869740"/>
              <a:gd name="connsiteX6" fmla="*/ 1682704 w 2158764"/>
              <a:gd name="connsiteY6" fmla="*/ 314798 h 1869740"/>
              <a:gd name="connsiteX7" fmla="*/ 1902860 w 2158764"/>
              <a:gd name="connsiteY7" fmla="*/ 174460 h 1869740"/>
              <a:gd name="connsiteX8" fmla="*/ 2158764 w 2158764"/>
              <a:gd name="connsiteY8" fmla="*/ 1314 h 1869740"/>
              <a:gd name="connsiteX0" fmla="*/ 0 w 2158764"/>
              <a:gd name="connsiteY0" fmla="*/ 1869740 h 1869740"/>
              <a:gd name="connsiteX1" fmla="*/ 486334 w 2158764"/>
              <a:gd name="connsiteY1" fmla="*/ 1313263 h 1869740"/>
              <a:gd name="connsiteX2" fmla="*/ 637545 w 2158764"/>
              <a:gd name="connsiteY2" fmla="*/ 1169705 h 1869740"/>
              <a:gd name="connsiteX3" fmla="*/ 857280 w 2158764"/>
              <a:gd name="connsiteY3" fmla="*/ 947421 h 1869740"/>
              <a:gd name="connsiteX4" fmla="*/ 1091180 w 2158764"/>
              <a:gd name="connsiteY4" fmla="*/ 739030 h 1869740"/>
              <a:gd name="connsiteX5" fmla="*/ 1389162 w 2158764"/>
              <a:gd name="connsiteY5" fmla="*/ 501915 h 1869740"/>
              <a:gd name="connsiteX6" fmla="*/ 1682704 w 2158764"/>
              <a:gd name="connsiteY6" fmla="*/ 314798 h 1869740"/>
              <a:gd name="connsiteX7" fmla="*/ 1840114 w 2158764"/>
              <a:gd name="connsiteY7" fmla="*/ 145499 h 1869740"/>
              <a:gd name="connsiteX8" fmla="*/ 2158764 w 2158764"/>
              <a:gd name="connsiteY8" fmla="*/ 1314 h 1869740"/>
              <a:gd name="connsiteX0" fmla="*/ 0 w 2158764"/>
              <a:gd name="connsiteY0" fmla="*/ 1869740 h 1869740"/>
              <a:gd name="connsiteX1" fmla="*/ 486334 w 2158764"/>
              <a:gd name="connsiteY1" fmla="*/ 1313263 h 1869740"/>
              <a:gd name="connsiteX2" fmla="*/ 637545 w 2158764"/>
              <a:gd name="connsiteY2" fmla="*/ 1169705 h 1869740"/>
              <a:gd name="connsiteX3" fmla="*/ 857280 w 2158764"/>
              <a:gd name="connsiteY3" fmla="*/ 947421 h 1869740"/>
              <a:gd name="connsiteX4" fmla="*/ 1091180 w 2158764"/>
              <a:gd name="connsiteY4" fmla="*/ 739030 h 1869740"/>
              <a:gd name="connsiteX5" fmla="*/ 1389162 w 2158764"/>
              <a:gd name="connsiteY5" fmla="*/ 501915 h 1869740"/>
              <a:gd name="connsiteX6" fmla="*/ 1627117 w 2158764"/>
              <a:gd name="connsiteY6" fmla="*/ 304684 h 1869740"/>
              <a:gd name="connsiteX7" fmla="*/ 1840114 w 2158764"/>
              <a:gd name="connsiteY7" fmla="*/ 145499 h 1869740"/>
              <a:gd name="connsiteX8" fmla="*/ 2158764 w 2158764"/>
              <a:gd name="connsiteY8" fmla="*/ 1314 h 1869740"/>
              <a:gd name="connsiteX0" fmla="*/ 0 w 2116840"/>
              <a:gd name="connsiteY0" fmla="*/ 1913577 h 1913577"/>
              <a:gd name="connsiteX1" fmla="*/ 486334 w 2116840"/>
              <a:gd name="connsiteY1" fmla="*/ 1357100 h 1913577"/>
              <a:gd name="connsiteX2" fmla="*/ 637545 w 2116840"/>
              <a:gd name="connsiteY2" fmla="*/ 1213542 h 1913577"/>
              <a:gd name="connsiteX3" fmla="*/ 857280 w 2116840"/>
              <a:gd name="connsiteY3" fmla="*/ 991258 h 1913577"/>
              <a:gd name="connsiteX4" fmla="*/ 1091180 w 2116840"/>
              <a:gd name="connsiteY4" fmla="*/ 782867 h 1913577"/>
              <a:gd name="connsiteX5" fmla="*/ 1389162 w 2116840"/>
              <a:gd name="connsiteY5" fmla="*/ 545752 h 1913577"/>
              <a:gd name="connsiteX6" fmla="*/ 1627117 w 2116840"/>
              <a:gd name="connsiteY6" fmla="*/ 348521 h 1913577"/>
              <a:gd name="connsiteX7" fmla="*/ 1840114 w 2116840"/>
              <a:gd name="connsiteY7" fmla="*/ 189336 h 1913577"/>
              <a:gd name="connsiteX8" fmla="*/ 2116840 w 2116840"/>
              <a:gd name="connsiteY8" fmla="*/ 1314 h 1913577"/>
              <a:gd name="connsiteX0" fmla="*/ 0 w 2116841"/>
              <a:gd name="connsiteY0" fmla="*/ 1913576 h 1913576"/>
              <a:gd name="connsiteX1" fmla="*/ 486334 w 2116841"/>
              <a:gd name="connsiteY1" fmla="*/ 1357099 h 1913576"/>
              <a:gd name="connsiteX2" fmla="*/ 637545 w 2116841"/>
              <a:gd name="connsiteY2" fmla="*/ 1213541 h 1913576"/>
              <a:gd name="connsiteX3" fmla="*/ 857280 w 2116841"/>
              <a:gd name="connsiteY3" fmla="*/ 991257 h 1913576"/>
              <a:gd name="connsiteX4" fmla="*/ 1091180 w 2116841"/>
              <a:gd name="connsiteY4" fmla="*/ 782866 h 1913576"/>
              <a:gd name="connsiteX5" fmla="*/ 1389162 w 2116841"/>
              <a:gd name="connsiteY5" fmla="*/ 545751 h 1913576"/>
              <a:gd name="connsiteX6" fmla="*/ 1627117 w 2116841"/>
              <a:gd name="connsiteY6" fmla="*/ 348520 h 1913576"/>
              <a:gd name="connsiteX7" fmla="*/ 1840114 w 2116841"/>
              <a:gd name="connsiteY7" fmla="*/ 189335 h 1913576"/>
              <a:gd name="connsiteX8" fmla="*/ 2116841 w 2116841"/>
              <a:gd name="connsiteY8" fmla="*/ 1314 h 191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841" h="1913576">
                <a:moveTo>
                  <a:pt x="0" y="1913576"/>
                </a:moveTo>
                <a:lnTo>
                  <a:pt x="486334" y="1357099"/>
                </a:lnTo>
                <a:lnTo>
                  <a:pt x="637545" y="1213541"/>
                </a:lnTo>
                <a:cubicBezTo>
                  <a:pt x="699369" y="1152567"/>
                  <a:pt x="781674" y="1063036"/>
                  <a:pt x="857280" y="991257"/>
                </a:cubicBezTo>
                <a:cubicBezTo>
                  <a:pt x="932886" y="919478"/>
                  <a:pt x="1002533" y="857117"/>
                  <a:pt x="1091180" y="782866"/>
                </a:cubicBezTo>
                <a:cubicBezTo>
                  <a:pt x="1179827" y="708615"/>
                  <a:pt x="1299839" y="618142"/>
                  <a:pt x="1389162" y="545751"/>
                </a:cubicBezTo>
                <a:cubicBezTo>
                  <a:pt x="1478485" y="473360"/>
                  <a:pt x="1551958" y="407923"/>
                  <a:pt x="1627117" y="348520"/>
                </a:cubicBezTo>
                <a:cubicBezTo>
                  <a:pt x="1702276" y="289117"/>
                  <a:pt x="1758493" y="247203"/>
                  <a:pt x="1840114" y="189335"/>
                </a:cubicBezTo>
                <a:cubicBezTo>
                  <a:pt x="1921735" y="131467"/>
                  <a:pt x="2055093" y="0"/>
                  <a:pt x="2116841" y="1314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Μαγματική εξέλιξη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643438" y="10715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Τα </a:t>
            </a:r>
            <a:r>
              <a:rPr lang="el-GR" sz="2800" dirty="0" err="1" smtClean="0"/>
              <a:t>θολεϊτικά</a:t>
            </a:r>
            <a:r>
              <a:rPr lang="el-GR" sz="2800" dirty="0" smtClean="0"/>
              <a:t> και τα αλκαλικά πετρώματα εξελίσσονται ως ανεξάρτητες σειρές μέσω της μαγματικής διαφοροποίησης, από μια κοινή πηγή (ποια;)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err="1" smtClean="0"/>
              <a:t>Θολεΐτες</a:t>
            </a:r>
            <a:r>
              <a:rPr lang="el-GR" sz="2800" dirty="0" smtClean="0"/>
              <a:t>: </a:t>
            </a:r>
            <a:r>
              <a:rPr lang="el-GR" sz="2800" dirty="0" err="1" smtClean="0"/>
              <a:t>Μεσωκεάνιες</a:t>
            </a:r>
            <a:r>
              <a:rPr lang="el-GR" sz="2800" dirty="0" smtClean="0"/>
              <a:t> ράχες (σπανιότερα σε ωκεάνια νησιά και ζώνες καταβύθισης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Αλκαλικά: Ωκεάνια νησιά και σπανιότερα σε ζώνες καταβύθισης</a:t>
            </a:r>
            <a:endParaRPr lang="en-US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Μαγματική εξέλιξη</a:t>
            </a:r>
            <a:endParaRPr lang="el-G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Δεν μπορεί να προκύψει η μια σειρά από την άλλη με διεργασίες κλασματικής κρυστάλλωσης, σε </a:t>
            </a:r>
            <a:r>
              <a:rPr lang="el-GR" sz="3200" u="sng" dirty="0" smtClean="0"/>
              <a:t>χαμηλές πιέσεις</a:t>
            </a:r>
            <a:r>
              <a:rPr lang="el-GR" sz="3200" dirty="0" smtClean="0"/>
              <a:t>, λόγω ύπαρξης θερμικού φραγμού</a:t>
            </a:r>
            <a:endParaRPr lang="en-US" sz="3200" dirty="0"/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Μαγματική εξέλιξη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δημιουργία μερικών </a:t>
            </a:r>
            <a:r>
              <a:rPr lang="el-GR" dirty="0" err="1" smtClean="0"/>
              <a:t>τηγμάτων</a:t>
            </a:r>
            <a:r>
              <a:rPr lang="el-GR" dirty="0" smtClean="0"/>
              <a:t> σε κάποιο βάθος και η κλασματική τους κρυστάλλωση σε μικρότερο μπορεί να οδηγήσει σε ποικιλία μαγμάτων</a:t>
            </a:r>
            <a:endParaRPr lang="el-GR" dirty="0"/>
          </a:p>
        </p:txBody>
      </p:sp>
      <p:pic>
        <p:nvPicPr>
          <p:cNvPr id="4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Μαγματική εξέλιξη</a:t>
            </a:r>
            <a:endParaRPr lang="el-G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ΤΗ → </a:t>
            </a:r>
            <a:r>
              <a:rPr lang="en-US" sz="3200" dirty="0" smtClean="0"/>
              <a:t>ALK</a:t>
            </a:r>
            <a:r>
              <a:rPr lang="el-GR" sz="3200" dirty="0" smtClean="0"/>
              <a:t> (μέτριες-υψηλές Ρ)</a:t>
            </a:r>
          </a:p>
          <a:p>
            <a:pPr marL="454025" indent="-454025">
              <a:spcBef>
                <a:spcPct val="50000"/>
              </a:spcBef>
            </a:pPr>
            <a:r>
              <a:rPr lang="en-US" sz="3200" dirty="0" smtClean="0"/>
              <a:t>Al </a:t>
            </a:r>
            <a:r>
              <a:rPr lang="el-GR" sz="3200" dirty="0" smtClean="0"/>
              <a:t>στον </a:t>
            </a:r>
            <a:r>
              <a:rPr lang="en-US" sz="3200" dirty="0" err="1" smtClean="0"/>
              <a:t>Cpx</a:t>
            </a:r>
            <a:r>
              <a:rPr lang="en-US" sz="3200" dirty="0" smtClean="0"/>
              <a:t> </a:t>
            </a:r>
            <a:r>
              <a:rPr lang="el-GR" sz="3200" dirty="0" smtClean="0"/>
              <a:t>μειώνεται με  τη μείωση της Ρ</a:t>
            </a:r>
          </a:p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Μάγματα μικρού βάθους → πλούσιους σε </a:t>
            </a:r>
            <a:r>
              <a:rPr lang="en-US" sz="3200" dirty="0" smtClean="0"/>
              <a:t>Al</a:t>
            </a:r>
            <a:r>
              <a:rPr lang="el-GR" sz="3200" dirty="0" smtClean="0"/>
              <a:t> βασάλτες </a:t>
            </a:r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Χημικές αναλύσεις</a:t>
            </a:r>
            <a:endParaRPr lang="el-GR" dirty="0">
              <a:latin typeface="+mn-lt"/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  <a:defRPr/>
            </a:pPr>
            <a:r>
              <a:rPr lang="el-GR" dirty="0" smtClean="0"/>
              <a:t>Κύρια στοιχεία (</a:t>
            </a:r>
            <a:r>
              <a:rPr lang="en-US" dirty="0" smtClean="0"/>
              <a:t>major)</a:t>
            </a:r>
            <a:r>
              <a:rPr lang="el-GR" dirty="0" smtClean="0"/>
              <a:t>: &gt;1</a:t>
            </a:r>
            <a:r>
              <a:rPr lang="en-US" dirty="0" smtClean="0"/>
              <a:t>wt%</a:t>
            </a:r>
          </a:p>
          <a:p>
            <a:pPr marL="454025" indent="-454025">
              <a:spcBef>
                <a:spcPct val="50000"/>
              </a:spcBef>
              <a:defRPr/>
            </a:pPr>
            <a:r>
              <a:rPr lang="el-GR" dirty="0" smtClean="0"/>
              <a:t>Επουσιώδη στοιχεία</a:t>
            </a:r>
            <a:r>
              <a:rPr lang="en-US" dirty="0" smtClean="0"/>
              <a:t> (minor): 0.1-1.0 wt%</a:t>
            </a:r>
          </a:p>
          <a:p>
            <a:pPr marL="454025" indent="-454025">
              <a:spcBef>
                <a:spcPct val="50000"/>
              </a:spcBef>
              <a:defRPr/>
            </a:pPr>
            <a:r>
              <a:rPr lang="el-GR" dirty="0" smtClean="0"/>
              <a:t>Ιχνοστοιχεία (</a:t>
            </a:r>
            <a:r>
              <a:rPr lang="en-US" dirty="0" smtClean="0"/>
              <a:t>trace): &lt;0.1 wt%</a:t>
            </a:r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smtClean="0"/>
              <a:t>.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l-GR" sz="2000" dirty="0" smtClean="0"/>
              <a:t>&lt;</a:t>
            </a:r>
            <a:r>
              <a:rPr lang="en-US" sz="2000" dirty="0" smtClean="0"/>
              <a:t>http://en.wikipedia.org/wiki/User:Tobias1984/Basalt_Tetrahedron/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 smtClean="0"/>
              <a:t>&lt;</a:t>
            </a:r>
            <a:r>
              <a:rPr lang="en-US" sz="2000" dirty="0" smtClean="0"/>
              <a:t>http://commons.wikimedia.org/wiki/File:Petrology_Igneous.jpg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3: </a:t>
            </a:r>
            <a:r>
              <a:rPr lang="el-GR" sz="2000" dirty="0" smtClean="0"/>
              <a:t>&lt; </a:t>
            </a:r>
            <a:r>
              <a:rPr lang="it-IT" sz="2000" dirty="0" smtClean="0"/>
              <a:t>https://upload.wikimedia.org/wikipedia/commons/thumb/0/06/AFM_diagram_-.svg/1185px-AFM_diagram_-.svg.png</a:t>
            </a:r>
            <a:r>
              <a:rPr lang="el-GR" sz="2000" dirty="0" smtClean="0"/>
              <a:t> 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 smtClean="0"/>
              <a:t>&lt;</a:t>
            </a:r>
            <a:r>
              <a:rPr lang="en-US" sz="2000" dirty="0" smtClean="0"/>
              <a:t> http://commons.wikimedia.org/wiki/File:Petrology_Igneous.jpg </a:t>
            </a:r>
            <a:r>
              <a:rPr lang="el-GR" sz="2000" dirty="0" smtClean="0"/>
              <a:t>&gt;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Χημικές αναλύσεις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b="1" dirty="0" smtClean="0"/>
              <a:t>Κύρια στοιχεία (</a:t>
            </a:r>
            <a:r>
              <a:rPr lang="en-US" sz="2600" b="1" dirty="0" smtClean="0"/>
              <a:t>major)</a:t>
            </a:r>
            <a:r>
              <a:rPr lang="el-GR" sz="2600" dirty="0" smtClean="0"/>
              <a:t>: χρησιμοποιούνται για την ταξινόμηση των μαγματικών πετρωμάτων και τη μελέτη του χημικού ελέγχου επί των φυσικών ιδιοτήτων των συστημάτων </a:t>
            </a:r>
            <a:r>
              <a:rPr lang="el-GR" sz="2600" dirty="0" err="1" smtClean="0"/>
              <a:t>τήγματος</a:t>
            </a:r>
            <a:r>
              <a:rPr lang="el-GR" sz="2600" dirty="0" smtClean="0"/>
              <a:t>/κρυστάλλων. Επίσης, για την μελέτη της χημικής εξέλιξης των </a:t>
            </a:r>
            <a:r>
              <a:rPr lang="el-GR" sz="2600" dirty="0" err="1" smtClean="0"/>
              <a:t>τηγμάτων</a:t>
            </a:r>
            <a:r>
              <a:rPr lang="el-GR" sz="2600" dirty="0" smtClean="0"/>
              <a:t> (και κρυστάλλων) κατά τις διεργασίες της κρυστάλλωσης και της τήξης.</a:t>
            </a:r>
            <a:endParaRPr lang="el-GR" sz="26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  <a:defRPr/>
            </a:pPr>
            <a:r>
              <a:rPr lang="el-GR" sz="3000" dirty="0" smtClean="0"/>
              <a:t>Προσδιορίζονται μέσω πληθώρας αναλυτικών</a:t>
            </a:r>
            <a:r>
              <a:rPr lang="en-US" sz="3000" dirty="0" smtClean="0"/>
              <a:t> </a:t>
            </a:r>
            <a:r>
              <a:rPr lang="el-GR" sz="3000" dirty="0" smtClean="0"/>
              <a:t>τεχνικών (υγρή χημεία, </a:t>
            </a:r>
            <a:r>
              <a:rPr lang="el-GR" sz="3000" dirty="0" err="1" smtClean="0"/>
              <a:t>φασματομετρία</a:t>
            </a:r>
            <a:r>
              <a:rPr lang="el-GR" sz="3000" dirty="0" smtClean="0"/>
              <a:t>, ιονισμός πλάσματος, </a:t>
            </a:r>
            <a:r>
              <a:rPr lang="el-GR" sz="3000" dirty="0" err="1" smtClean="0"/>
              <a:t>νετρονική</a:t>
            </a:r>
            <a:r>
              <a:rPr lang="el-GR" sz="3000" dirty="0" smtClean="0"/>
              <a:t> ενεργοποίηση, ηλεκτρονική </a:t>
            </a:r>
            <a:r>
              <a:rPr lang="el-GR" sz="3000" dirty="0" err="1" smtClean="0"/>
              <a:t>μικροσκοπια</a:t>
            </a:r>
            <a:r>
              <a:rPr lang="el-GR" sz="3000" dirty="0" smtClean="0"/>
              <a:t> σάρωσης, ηλεκτρονική μικροανάλυση)</a:t>
            </a:r>
          </a:p>
          <a:p>
            <a:pPr marL="454025" indent="-454025">
              <a:spcBef>
                <a:spcPct val="50000"/>
              </a:spcBef>
              <a:defRPr/>
            </a:pPr>
            <a:r>
              <a:rPr lang="el-GR" sz="3000" dirty="0" smtClean="0"/>
              <a:t>Μια χημική ανάλυση ενός πετρώματος κλείνει πάντα στο 100 </a:t>
            </a:r>
            <a:r>
              <a:rPr lang="en-US" sz="3000" dirty="0" smtClean="0"/>
              <a:t>wt%</a:t>
            </a:r>
            <a:r>
              <a:rPr lang="el-GR" sz="3000" dirty="0" smtClean="0"/>
              <a:t>;</a:t>
            </a:r>
          </a:p>
          <a:p>
            <a:pPr>
              <a:buNone/>
            </a:pPr>
            <a:endParaRPr lang="el-GR" sz="3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Χημικές αναλύσεις</a:t>
            </a:r>
            <a:endParaRPr lang="el-GR" dirty="0">
              <a:latin typeface="+mn-lt"/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Χημικές αναλύσεις</a:t>
            </a:r>
            <a:endParaRPr lang="el-GR" dirty="0">
              <a:latin typeface="+mn-lt"/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5918"/>
          <a:stretch>
            <a:fillRect/>
          </a:stretch>
        </p:blipFill>
        <p:spPr bwMode="auto">
          <a:xfrm>
            <a:off x="279297" y="1628800"/>
            <a:ext cx="86540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9978"/>
          <a:stretch>
            <a:fillRect/>
          </a:stretch>
        </p:blipFill>
        <p:spPr bwMode="auto">
          <a:xfrm>
            <a:off x="279301" y="4725144"/>
            <a:ext cx="8654037" cy="58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Χημικές αναλύσεις</a:t>
            </a:r>
            <a:endParaRPr lang="el-GR" dirty="0">
              <a:latin typeface="+mn-lt"/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83836"/>
          <a:stretch>
            <a:fillRect/>
          </a:stretch>
        </p:blipFill>
        <p:spPr bwMode="auto">
          <a:xfrm>
            <a:off x="279297" y="1628800"/>
            <a:ext cx="8654036" cy="9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4332"/>
          <a:stretch>
            <a:fillRect/>
          </a:stretch>
        </p:blipFill>
        <p:spPr bwMode="auto">
          <a:xfrm>
            <a:off x="279301" y="2564904"/>
            <a:ext cx="8654037" cy="26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785786" y="2091160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rgbClr val="5075BC"/>
                </a:solidFill>
              </a:rPr>
              <a:t>ΤΑΞΙΝΟΜΗΣΗ ΜΕ ΒΑΣΗ ΤΗ ΧΗΜΙΚΗ ΣΥΣΤΑΣΗ ΤΩΝ ΠΕΤΡΩΜΑΤΩΝ</a:t>
            </a:r>
            <a:endParaRPr lang="el-GR" sz="4400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Η </a:t>
            </a:r>
            <a:r>
              <a:rPr lang="en-US" sz="3600" dirty="0" smtClean="0">
                <a:latin typeface="+mn-lt"/>
              </a:rPr>
              <a:t>CIPW</a:t>
            </a:r>
            <a:r>
              <a:rPr lang="el-GR" sz="3600" dirty="0" smtClean="0">
                <a:latin typeface="+mn-lt"/>
              </a:rPr>
              <a:t> δυνητική (</a:t>
            </a:r>
            <a:r>
              <a:rPr lang="el-GR" sz="3600" dirty="0" err="1" smtClean="0">
                <a:latin typeface="+mn-lt"/>
              </a:rPr>
              <a:t>νορμική</a:t>
            </a:r>
            <a:r>
              <a:rPr lang="el-GR" sz="3600" dirty="0" smtClean="0">
                <a:latin typeface="+mn-lt"/>
              </a:rPr>
              <a:t>) σύσταση</a:t>
            </a:r>
            <a:r>
              <a:rPr lang="en-US" sz="3600" dirty="0" smtClean="0">
                <a:latin typeface="+mn-lt"/>
              </a:rPr>
              <a:t> </a:t>
            </a:r>
            <a:endParaRPr lang="el-GR" sz="3600" dirty="0">
              <a:latin typeface="+mn-lt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n-US" sz="2400" dirty="0" smtClean="0"/>
              <a:t>Cross, </a:t>
            </a:r>
            <a:r>
              <a:rPr lang="en-US" sz="2400" dirty="0" err="1" smtClean="0"/>
              <a:t>Iddings</a:t>
            </a:r>
            <a:r>
              <a:rPr lang="en-US" sz="2400" dirty="0" smtClean="0"/>
              <a:t>, </a:t>
            </a:r>
            <a:r>
              <a:rPr lang="en-US" sz="2400" dirty="0" err="1" smtClean="0"/>
              <a:t>Pirson</a:t>
            </a:r>
            <a:r>
              <a:rPr lang="en-US" sz="2400" dirty="0" smtClean="0"/>
              <a:t>, Washington </a:t>
            </a:r>
            <a:r>
              <a:rPr lang="el-GR" sz="2400" dirty="0" smtClean="0"/>
              <a:t>(1902)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400" dirty="0" smtClean="0"/>
              <a:t>Υπολογίζει τη χημική σύσταση ενός πετρώματος σε ένα υποθετικό σύνολο πρότυπων, άνυδρων ορυκτών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400" dirty="0" smtClean="0"/>
              <a:t>Πλεονέκτημα: ο περιορισμένος αριθμός πρότυπων </a:t>
            </a:r>
            <a:r>
              <a:rPr lang="el-GR" sz="2400" dirty="0" err="1" smtClean="0"/>
              <a:t>νορμικών</a:t>
            </a:r>
            <a:r>
              <a:rPr lang="el-GR" sz="2400" dirty="0" smtClean="0"/>
              <a:t> ορυκτών διευκολύνει τη σύγκριση μεταξύ πετρωμάτων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400" dirty="0" smtClean="0"/>
              <a:t>Αγνοεί επίδραση γεωλογικών διεργασιών και διαφορετικών συνθηκών </a:t>
            </a:r>
            <a:r>
              <a:rPr lang="en-US" sz="2400" dirty="0" smtClean="0"/>
              <a:t>P-T</a:t>
            </a:r>
          </a:p>
          <a:p>
            <a:pPr marL="454025" indent="-454025">
              <a:spcBef>
                <a:spcPct val="50000"/>
              </a:spcBef>
              <a:buSzPct val="75000"/>
              <a:defRPr/>
            </a:pPr>
            <a:r>
              <a:rPr lang="el-GR" sz="2400" dirty="0" smtClean="0"/>
              <a:t>Επικεντρώνεται στη πηγή της ύλης</a:t>
            </a:r>
            <a:endParaRPr lang="en-US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1054</Words>
  <Application>Microsoft Office PowerPoint</Application>
  <PresentationFormat>On-screen Show (4:3)</PresentationFormat>
  <Paragraphs>201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Θέμα του Office</vt:lpstr>
      <vt:lpstr>ΠΕΤΡΟΛΟΓΙΑ ΜΑΓΜΑΤΙΚΩΝ &amp; ΜΕΤΑΜΟΡΦΩΜΕΝΩΝ ΠΕΤΡΩΜΑΤΩΝ </vt:lpstr>
      <vt:lpstr>ΓΕΩΧΗΜΕΙΑ ΤΩΝ ΜΑΓΜΑΤΙΚΩΝ ΠΕΤΡΩΜΑΤΩΝ</vt:lpstr>
      <vt:lpstr>Χημικές αναλύσεις</vt:lpstr>
      <vt:lpstr>Χημικές αναλύσεις</vt:lpstr>
      <vt:lpstr>Χημικές αναλύσεις</vt:lpstr>
      <vt:lpstr>Χημικές αναλύσεις</vt:lpstr>
      <vt:lpstr>Χημικές αναλύσεις</vt:lpstr>
      <vt:lpstr>Slide 8</vt:lpstr>
      <vt:lpstr>Η CIPW δυνητική (νορμική) σύσταση </vt:lpstr>
      <vt:lpstr>Η CIPW δυνητική (νορμική) σύσταση </vt:lpstr>
      <vt:lpstr> Με βάση τη δυνητική τους σύσταση </vt:lpstr>
      <vt:lpstr>Με βάση τη χημική τους σύσταση</vt:lpstr>
      <vt:lpstr>Με βάση τη χημική τους σύσταση</vt:lpstr>
      <vt:lpstr> Με βάση τη χημική τους σύσταση </vt:lpstr>
      <vt:lpstr> Με βάση τη χημική τους σύσταση </vt:lpstr>
      <vt:lpstr> Με βάση τη χημική τους σύσταση </vt:lpstr>
      <vt:lpstr>Slide 17</vt:lpstr>
      <vt:lpstr>Ιχνοστοιχεία</vt:lpstr>
      <vt:lpstr> Με βάση τη χημική τους σύσταση </vt:lpstr>
      <vt:lpstr> Με βάση τη χημική τους σύσταση </vt:lpstr>
      <vt:lpstr>Και μερικές «πετρολογιές» που πρέπει να ξέρουμε</vt:lpstr>
      <vt:lpstr>Slide 22</vt:lpstr>
      <vt:lpstr>Τα δύο κύρια είδη βασικών μαγμάτων</vt:lpstr>
      <vt:lpstr>Μαγματική εξέλιξη</vt:lpstr>
      <vt:lpstr>Μαγματική εξέλιξη</vt:lpstr>
      <vt:lpstr>Μαγματική εξέλιξη</vt:lpstr>
      <vt:lpstr>Μαγματική εξέλιξη</vt:lpstr>
      <vt:lpstr>Μαγματική εξέλιξη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541</cp:revision>
  <dcterms:created xsi:type="dcterms:W3CDTF">2012-09-06T09:03:05Z</dcterms:created>
  <dcterms:modified xsi:type="dcterms:W3CDTF">2015-09-09T08:55:51Z</dcterms:modified>
</cp:coreProperties>
</file>