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0"/>
  </p:notesMasterIdLst>
  <p:sldIdLst>
    <p:sldId id="256" r:id="rId3"/>
    <p:sldId id="257" r:id="rId4"/>
    <p:sldId id="259" r:id="rId5"/>
    <p:sldId id="267" r:id="rId6"/>
    <p:sldId id="268" r:id="rId7"/>
    <p:sldId id="266" r:id="rId8"/>
    <p:sldId id="269" r:id="rId9"/>
    <p:sldId id="270" r:id="rId10"/>
    <p:sldId id="271" r:id="rId11"/>
    <p:sldId id="272" r:id="rId12"/>
    <p:sldId id="273" r:id="rId13"/>
    <p:sldId id="283" r:id="rId14"/>
    <p:sldId id="274" r:id="rId15"/>
    <p:sldId id="276" r:id="rId16"/>
    <p:sldId id="277" r:id="rId17"/>
    <p:sldId id="279" r:id="rId18"/>
    <p:sldId id="278" r:id="rId19"/>
    <p:sldId id="280" r:id="rId20"/>
    <p:sldId id="281" r:id="rId21"/>
    <p:sldId id="282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258" r:id="rId49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Φωτεινό στυλ 3 - Έμφαση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Στυλ με θέμα 2 - Έμφαση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Στυλ με θέμα 2 - Έμφαση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8" autoAdjust="0"/>
    <p:restoredTop sz="94660"/>
  </p:normalViewPr>
  <p:slideViewPr>
    <p:cSldViewPr>
      <p:cViewPr varScale="1">
        <p:scale>
          <a:sx n="43" d="100"/>
          <a:sy n="43" d="100"/>
        </p:scale>
        <p:origin x="21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55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A76C59E-5FF9-416F-8DDB-A1B6DB7B2B57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5BCCF0E1-31B6-485F-B4B0-11E7271AE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7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CF0E1-31B6-485F-B4B0-11E7271AE8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66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407339" y="3961546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7373646" y="4060129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6476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583680" y="4206240"/>
            <a:ext cx="960120" cy="457200"/>
          </a:xfrm>
        </p:spPr>
        <p:txBody>
          <a:bodyPr/>
          <a:lstStyle/>
          <a:p>
            <a:fld id="{91B19C2B-C3E2-4DB8-8C83-A35692E9AA6F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257800" y="4205288"/>
            <a:ext cx="1321592" cy="457200"/>
          </a:xfrm>
        </p:spPr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67AA-4880-4D52-8289-C960094E76D4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95648"/>
            <a:ext cx="7772400" cy="1509712"/>
          </a:xfrm>
        </p:spPr>
        <p:txBody>
          <a:bodyPr anchor="t"/>
          <a:lstStyle>
            <a:lvl1pPr marL="32004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481C-D550-4A34-8F68-5B66D58BE7CB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5F06-7B0B-4879-9770-0E205FE7C659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0980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1225" y="220980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267334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67334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/>
            <a:fld id="{0D21892F-5F49-4F41-BEE5-424D61BDA41C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C8B6CF2-D509-4A35-AE43-F7CA685C1BD9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CF1F-3859-4C6D-A0DD-A1578C73163C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06680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496" y="1938337"/>
            <a:ext cx="3383280" cy="4690872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776287"/>
            <a:ext cx="5111750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D1A2-A688-426A-AEA5-928D76FCAFFA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2" y="769088"/>
            <a:ext cx="594360" cy="4628704"/>
          </a:xfrm>
        </p:spPr>
        <p:txBody>
          <a:bodyPr vert="vert270" anchor="b"/>
          <a:lstStyle>
            <a:lvl1pPr algn="l">
              <a:buNone/>
              <a:defRPr sz="20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4160" y="769088"/>
            <a:ext cx="4572000" cy="4572000"/>
          </a:xfrm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7120" y="1254640"/>
            <a:ext cx="3200400" cy="40873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3A9C-148A-4B52-8FCD-BDDC64DF3E79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>
              <a:defRPr sz="800">
                <a:solidFill>
                  <a:schemeClr val="accent2"/>
                </a:solidFill>
              </a:defRPr>
            </a:lvl1pPr>
          </a:lstStyle>
          <a:p>
            <a:pPr algn="l"/>
            <a:fld id="{75FB32F9-6393-4497-8C06-F58357BF6B9F}" type="datetime4">
              <a:rPr lang="en-US" smtClean="0"/>
              <a:t>January 18, 2021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 algn="r"/>
            <a:r>
              <a:rPr lang="el-GR" sz="800" dirty="0">
                <a:solidFill>
                  <a:schemeClr val="accent2"/>
                </a:solidFill>
              </a:rPr>
              <a:t>Κεφάλαιο 6: Σύγκριση των επιδόσεων μεταξύ των επιχειρήσεων με την χρήση του Benchmarking</a:t>
            </a:r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>
              <a:defRPr sz="1800">
                <a:solidFill>
                  <a:srgbClr val="FFFFFF"/>
                </a:solidFill>
              </a:defRPr>
            </a:lvl1pPr>
          </a:lstStyle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l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323850" y="1452202"/>
            <a:ext cx="712847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9. </a:t>
            </a:r>
            <a:r>
              <a:rPr lang="el-GR" sz="3600" dirty="0" smtClean="0"/>
              <a:t>Κύκλοι </a:t>
            </a:r>
            <a:r>
              <a:rPr lang="el-GR" sz="3600" dirty="0"/>
              <a:t>ποιότητας – Συνεχής Βελτίωση Διαδικασίας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55E20A1B-4D5E-43D4-A099-F13724FF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1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323850" y="184150"/>
            <a:ext cx="4572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l-GR" altLang="ko-KR" b="1" dirty="0">
                <a:solidFill>
                  <a:schemeClr val="accent6"/>
                </a:solidFill>
                <a:latin typeface="Comic Sans MS" pitchFamily="66" charset="0"/>
              </a:rPr>
              <a:t>4601 Διοίκηση Ολικής Ποιότητας  Υπηρεσιών στον Τουρισμό </a:t>
            </a:r>
            <a:endParaRPr lang="el-GR" altLang="ko-KR" b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 bwMode="auto">
          <a:xfrm>
            <a:off x="3779912" y="3141847"/>
            <a:ext cx="525621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657225" indent="-246063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922338" indent="-219075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179513" indent="-200025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1389063" indent="-182563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18462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3034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27606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2178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r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l-GR" altLang="el-GR" sz="1800" b="1" dirty="0">
                <a:solidFill>
                  <a:srgbClr val="FFFF00"/>
                </a:solidFill>
                <a:latin typeface="Comic Sans MS" panose="030F0702030302020204" pitchFamily="66" charset="0"/>
                <a:sym typeface="Arial" panose="020B0604020202020204" pitchFamily="34" charset="0"/>
              </a:rPr>
              <a:t>Διδάσκουσα:</a:t>
            </a:r>
            <a:endParaRPr lang="en-US" altLang="el-GR" sz="1800" b="1" dirty="0">
              <a:solidFill>
                <a:srgbClr val="FFFF00"/>
              </a:solidFill>
              <a:latin typeface="Comic Sans MS" panose="030F0702030302020204" pitchFamily="66" charset="0"/>
              <a:sym typeface="Arial" panose="020B0604020202020204" pitchFamily="34" charset="0"/>
            </a:endParaRPr>
          </a:p>
          <a:p>
            <a:pPr algn="r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l-GR" altLang="el-GR" sz="1800" b="1" dirty="0">
                <a:solidFill>
                  <a:srgbClr val="FFFF00"/>
                </a:solidFill>
                <a:latin typeface="Comic Sans MS" panose="030F0702030302020204" pitchFamily="66" charset="0"/>
                <a:sym typeface="Arial" panose="020B0604020202020204" pitchFamily="34" charset="0"/>
              </a:rPr>
              <a:t> </a:t>
            </a:r>
            <a:r>
              <a:rPr lang="el-GR" altLang="el-GR" sz="1800" b="1" dirty="0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Άννα </a:t>
            </a:r>
            <a:r>
              <a:rPr lang="el-GR" altLang="el-GR" sz="1800" b="1" dirty="0" err="1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Κουρτεσοπούλου</a:t>
            </a:r>
            <a:r>
              <a:rPr lang="el-GR" altLang="el-GR" sz="1800" b="1" dirty="0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l-GR" sz="1800" b="1" dirty="0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Ph.D., M.B.A.</a:t>
            </a:r>
            <a:r>
              <a:rPr lang="el-GR" altLang="el-GR" sz="1800" b="1" dirty="0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l-GR" sz="1800" b="1" dirty="0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MSc</a:t>
            </a:r>
            <a:endParaRPr lang="el-GR" altLang="el-GR" sz="1800" dirty="0">
              <a:solidFill>
                <a:srgbClr val="FFFF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Θέση υποσέλιδου 3"/>
          <p:cNvSpPr txBox="1">
            <a:spLocks/>
          </p:cNvSpPr>
          <p:nvPr/>
        </p:nvSpPr>
        <p:spPr bwMode="auto">
          <a:xfrm>
            <a:off x="4859338" y="4210050"/>
            <a:ext cx="4284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657225" indent="-246063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922338" indent="-219075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179513" indent="-200025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1389063" indent="-182563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18462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3034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27606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2178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l-GR" altLang="el-GR" sz="1800" b="1" dirty="0">
                <a:solidFill>
                  <a:schemeClr val="accent2"/>
                </a:solidFill>
              </a:rPr>
              <a:t>ΠΑΝΕΠΙΣΤΗΜΙΟ ΠΑΤΡΩΝ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l-GR" altLang="el-GR" sz="1800" b="1" dirty="0">
                <a:solidFill>
                  <a:schemeClr val="accent2"/>
                </a:solidFill>
              </a:rPr>
              <a:t>Τμήμα Διοίκησης Τουρισμού</a:t>
            </a:r>
            <a:endParaRPr lang="el-GR" altLang="el-GR" sz="1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3100" b="1" dirty="0" smtClean="0">
                <a:effectLst/>
              </a:rPr>
              <a:t>Δομή των κύκλων</a:t>
            </a:r>
            <a:endParaRPr lang="el-GR" sz="31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375" y="1460768"/>
            <a:ext cx="8147248" cy="4848552"/>
          </a:xfrm>
        </p:spPr>
        <p:txBody>
          <a:bodyPr>
            <a:noAutofit/>
          </a:bodyPr>
          <a:lstStyle/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b="1" dirty="0"/>
              <a:t>Ο </a:t>
            </a:r>
            <a:r>
              <a:rPr lang="el-GR" sz="1600" b="1" dirty="0" smtClean="0"/>
              <a:t>ιδανικός αριθμός μελών </a:t>
            </a:r>
            <a:r>
              <a:rPr lang="el-GR" sz="1600" dirty="0"/>
              <a:t>που συμμετέχουν δεν είναι ακριβής, οι </a:t>
            </a:r>
            <a:r>
              <a:rPr lang="el-GR" sz="1600" dirty="0" smtClean="0"/>
              <a:t>γνώμες κυμαίνονται-από </a:t>
            </a:r>
            <a:r>
              <a:rPr lang="el-GR" sz="1600" dirty="0"/>
              <a:t>6-12, 4-10, </a:t>
            </a:r>
            <a:r>
              <a:rPr lang="el-GR" sz="1600" dirty="0" smtClean="0"/>
              <a:t>3-10. Εάν </a:t>
            </a:r>
            <a:r>
              <a:rPr lang="el-GR" sz="1600" dirty="0"/>
              <a:t>υπάρχουν πολλοί εθελοντές τότε σχηματίζονται υποομάδες, των </a:t>
            </a:r>
            <a:r>
              <a:rPr lang="el-GR" sz="1600" dirty="0" smtClean="0"/>
              <a:t>οποίων ηγούνται </a:t>
            </a:r>
            <a:r>
              <a:rPr lang="el-GR" sz="1600" dirty="0"/>
              <a:t>άτομα που διορίζονται από τον επόπτη και δίνουν </a:t>
            </a:r>
            <a:r>
              <a:rPr lang="el-GR" sz="1600" dirty="0" smtClean="0"/>
              <a:t>απευθείας λογαριασμό </a:t>
            </a:r>
            <a:r>
              <a:rPr lang="el-GR" sz="1600" dirty="0"/>
              <a:t>σ' </a:t>
            </a:r>
            <a:r>
              <a:rPr lang="el-GR" sz="1600" dirty="0" smtClean="0"/>
              <a:t>αυτόν</a:t>
            </a:r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b="1" dirty="0" smtClean="0"/>
              <a:t>Ποιοι </a:t>
            </a:r>
            <a:r>
              <a:rPr lang="el-GR" sz="1600" b="1" dirty="0"/>
              <a:t>συμμετέχουν </a:t>
            </a:r>
            <a:r>
              <a:rPr lang="el-GR" sz="1600" dirty="0"/>
              <a:t>κατά μέσο όρο από 3-12 εργαζόμενοι, </a:t>
            </a:r>
            <a:r>
              <a:rPr lang="el-GR" sz="1600" dirty="0" smtClean="0"/>
              <a:t>και ένας επόπτης. Ό </a:t>
            </a:r>
            <a:r>
              <a:rPr lang="el-GR" sz="1600" dirty="0"/>
              <a:t>επόπτης ηγείται του κύκλου στον δικό του χώρο εργασίας και ρόλος </a:t>
            </a:r>
            <a:r>
              <a:rPr lang="el-GR" sz="1600" dirty="0" smtClean="0"/>
              <a:t>του είναι </a:t>
            </a:r>
            <a:r>
              <a:rPr lang="el-GR" sz="1600" dirty="0"/>
              <a:t>να δημιουργήσει και ενθαρρύνει εθελοντές να συστήσουν την ομάδα. στην </a:t>
            </a:r>
            <a:r>
              <a:rPr lang="el-GR" sz="1600" dirty="0" smtClean="0"/>
              <a:t>οποία </a:t>
            </a:r>
            <a:r>
              <a:rPr lang="el-GR" sz="1600" dirty="0"/>
              <a:t>θα ενεργήσει τελικά, σαν πρόεδρος, επειδή έχει </a:t>
            </a:r>
            <a:r>
              <a:rPr lang="el-GR" sz="1600" dirty="0" smtClean="0"/>
              <a:t>περισσότερη πείρα </a:t>
            </a:r>
            <a:r>
              <a:rPr lang="el-GR" sz="1600" dirty="0"/>
              <a:t>και εκπαίδευση.</a:t>
            </a:r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b="1" dirty="0"/>
              <a:t>Ο επόπτης </a:t>
            </a:r>
            <a:r>
              <a:rPr lang="el-GR" sz="1600" dirty="0"/>
              <a:t>είναι το κλειδί στους κύκλους ποιότητας γιατί είναι αυτός </a:t>
            </a:r>
            <a:r>
              <a:rPr lang="el-GR" sz="1600" dirty="0" smtClean="0"/>
              <a:t>που εκπαιδεύει </a:t>
            </a:r>
            <a:r>
              <a:rPr lang="el-GR" sz="1600" dirty="0"/>
              <a:t>τα μέλη, προετοιμάζει την λίστα των προβλημάτων προς </a:t>
            </a:r>
            <a:r>
              <a:rPr lang="el-GR" sz="1600" dirty="0" smtClean="0"/>
              <a:t>επίλυση, και </a:t>
            </a:r>
            <a:r>
              <a:rPr lang="el-GR" sz="1600" dirty="0"/>
              <a:t>μεσολαβεί προς την διοίκηση της εταιρείας για εξομάλυνση </a:t>
            </a:r>
            <a:r>
              <a:rPr lang="el-GR" sz="1600" dirty="0" smtClean="0"/>
              <a:t>απρόοπτων καταστάσεων</a:t>
            </a:r>
            <a:r>
              <a:rPr lang="el-GR" sz="1600" dirty="0"/>
              <a:t>, αλλά πιο σημαντικό ακόμη παρουσιάζει τα αποτελέσματα </a:t>
            </a:r>
            <a:r>
              <a:rPr lang="el-GR" sz="1600" dirty="0" smtClean="0"/>
              <a:t>της εργασίας </a:t>
            </a:r>
            <a:r>
              <a:rPr lang="el-GR" sz="1600" dirty="0"/>
              <a:t>των μελών του κύκλου </a:t>
            </a:r>
            <a:endParaRPr lang="el-GR" sz="1600" dirty="0" smtClean="0"/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Ακόμη </a:t>
            </a:r>
            <a:r>
              <a:rPr lang="el-GR" sz="1600" dirty="0"/>
              <a:t>υπάρχει ο </a:t>
            </a:r>
            <a:r>
              <a:rPr lang="el-GR" sz="1600" b="1" dirty="0" err="1" smtClean="0"/>
              <a:t>διευκολυντής</a:t>
            </a:r>
            <a:r>
              <a:rPr lang="el-GR" sz="1600" b="1" dirty="0" smtClean="0"/>
              <a:t> </a:t>
            </a:r>
            <a:r>
              <a:rPr lang="el-GR" sz="1600" b="1" dirty="0"/>
              <a:t>ή </a:t>
            </a:r>
            <a:r>
              <a:rPr lang="el-GR" sz="1600" b="1" dirty="0" smtClean="0"/>
              <a:t>σύμβουλος </a:t>
            </a:r>
            <a:r>
              <a:rPr lang="el-GR" sz="1600" dirty="0" smtClean="0"/>
              <a:t>που </a:t>
            </a:r>
            <a:r>
              <a:rPr lang="el-GR" sz="1600" dirty="0"/>
              <a:t>εποπτεύει το πρόγραμμα των </a:t>
            </a:r>
            <a:r>
              <a:rPr lang="el-GR" sz="1600" dirty="0" smtClean="0"/>
              <a:t>κύκλων, εξασφαλίζει </a:t>
            </a:r>
            <a:r>
              <a:rPr lang="el-GR" sz="1600" dirty="0"/>
              <a:t>βοήθεια σε χώρους </a:t>
            </a:r>
            <a:r>
              <a:rPr lang="el-GR" sz="1600" dirty="0" smtClean="0"/>
              <a:t>και εξοπλισμό</a:t>
            </a:r>
            <a:r>
              <a:rPr lang="el-GR" sz="1600" dirty="0"/>
              <a:t>.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978854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3100" b="1" dirty="0" smtClean="0">
                <a:effectLst/>
              </a:rPr>
              <a:t>Συχνότητα-διάρκεια &amp; τοποθεσία συνεδριάσεων </a:t>
            </a:r>
            <a:endParaRPr lang="el-GR" sz="31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375" y="2060848"/>
            <a:ext cx="8147248" cy="4248472"/>
          </a:xfrm>
        </p:spPr>
        <p:txBody>
          <a:bodyPr>
            <a:noAutofit/>
          </a:bodyPr>
          <a:lstStyle/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/>
              <a:t>Οι κύκλοι λειτουργούν σε ώρες εργασίας, αλλά καταβάλλεται </a:t>
            </a:r>
            <a:r>
              <a:rPr lang="el-GR" sz="1800" dirty="0" smtClean="0"/>
              <a:t>ιδιαίτερη προσπάθεια </a:t>
            </a:r>
            <a:r>
              <a:rPr lang="el-GR" sz="1800" dirty="0"/>
              <a:t>ώστε η διάρκεια και ο χρόνος μεταξύ των συνεδριάσεων να </a:t>
            </a:r>
            <a:r>
              <a:rPr lang="el-GR" sz="1800" dirty="0" smtClean="0"/>
              <a:t>μην έχουν </a:t>
            </a:r>
            <a:r>
              <a:rPr lang="el-GR" sz="1800" dirty="0"/>
              <a:t>αρνητικές επιπτώσεις στην επιχείρηση. </a:t>
            </a:r>
            <a:endParaRPr lang="el-GR" sz="1800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 smtClean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 smtClean="0"/>
              <a:t>Η </a:t>
            </a:r>
            <a:r>
              <a:rPr lang="el-GR" sz="1800" dirty="0"/>
              <a:t>διάρκεια των </a:t>
            </a:r>
            <a:r>
              <a:rPr lang="el-GR" sz="1800" dirty="0" smtClean="0"/>
              <a:t>συνεδριάσεων είναι </a:t>
            </a:r>
            <a:r>
              <a:rPr lang="el-GR" sz="1800" dirty="0"/>
              <a:t>από μισή μέχρι μία ώρα. </a:t>
            </a:r>
            <a:endParaRPr lang="el-GR" sz="1800" dirty="0" smtClean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 smtClean="0"/>
              <a:t>Οι </a:t>
            </a:r>
            <a:r>
              <a:rPr lang="el-GR" sz="1800" dirty="0"/>
              <a:t>συναντήσεις αυτές είναι τακτικές.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039256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3100" b="1" dirty="0" smtClean="0">
                <a:effectLst/>
              </a:rPr>
              <a:t>4. Πρόγραμμα Υλοποίησης</a:t>
            </a:r>
            <a:endParaRPr lang="el-GR" sz="31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375" y="2060848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ΠΡΟΕΡΓΑΣΙΑ ΤΟΥ </a:t>
            </a:r>
            <a:r>
              <a:rPr lang="el-GR" sz="1800" b="1" dirty="0" smtClean="0"/>
              <a:t>ΠΡΟΓΡΑΜΜΑΤΟΣ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/>
              <a:t>Σωστή </a:t>
            </a:r>
            <a:r>
              <a:rPr lang="el-GR" sz="1800" dirty="0" smtClean="0"/>
              <a:t>επιλογή μελών</a:t>
            </a:r>
            <a:endParaRPr lang="el-GR" sz="1800" dirty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 smtClean="0"/>
              <a:t>Εκπαίδευση </a:t>
            </a:r>
            <a:r>
              <a:rPr lang="el-GR" sz="1800" dirty="0"/>
              <a:t>των μελών σε τεχνικές ομαδικής συνεργασίας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 smtClean="0"/>
              <a:t>Προσεκτική </a:t>
            </a:r>
            <a:r>
              <a:rPr lang="el-GR" sz="1800" dirty="0"/>
              <a:t>επιλογή του αρχικού προβλήματος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 smtClean="0"/>
              <a:t>Επίμονη </a:t>
            </a:r>
            <a:r>
              <a:rPr lang="el-GR" sz="1800" dirty="0"/>
              <a:t>και λεπτομερή ενημέρωση των υπολοίπων εργαζομένων </a:t>
            </a:r>
            <a:r>
              <a:rPr lang="el-GR" sz="1800" dirty="0" smtClean="0"/>
              <a:t>προς αποφυγή </a:t>
            </a:r>
            <a:r>
              <a:rPr lang="el-GR" sz="1800" dirty="0"/>
              <a:t>παρανοήσεως ως προς τις αρμοδιότητες του κύκλου ποιότητας</a:t>
            </a:r>
            <a:r>
              <a:rPr lang="el-GR" sz="1800" dirty="0" smtClean="0"/>
              <a:t>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/>
              <a:t>Διασφάλιση κλίματος διατύπωσης ελεύθερης γνώμης κατά την </a:t>
            </a:r>
            <a:r>
              <a:rPr lang="el-GR" sz="1800" dirty="0" smtClean="0"/>
              <a:t>διάρκεια των </a:t>
            </a:r>
            <a:r>
              <a:rPr lang="el-GR" sz="1800" dirty="0"/>
              <a:t>συναντήσεων 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b="1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22482311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3100" b="1" dirty="0" smtClean="0">
                <a:effectLst/>
              </a:rPr>
              <a:t>4. Πρόγραμμα Υλοποίησης</a:t>
            </a:r>
            <a:endParaRPr lang="el-GR" sz="31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375" y="2060848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ΠΡΟΕΡΓΑΣΙΑ ΤΟΥ </a:t>
            </a:r>
            <a:r>
              <a:rPr lang="el-GR" sz="1800" b="1" dirty="0" smtClean="0"/>
              <a:t>ΠΡΟΓΡΑΜΜΑΤΟΣ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/>
              <a:t>Σωστή </a:t>
            </a:r>
            <a:r>
              <a:rPr lang="el-GR" sz="1800" dirty="0" smtClean="0"/>
              <a:t>επιλογή μελών</a:t>
            </a:r>
            <a:endParaRPr lang="el-GR" sz="1800" dirty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 smtClean="0"/>
              <a:t>Εκπαίδευση </a:t>
            </a:r>
            <a:r>
              <a:rPr lang="el-GR" sz="1800" dirty="0"/>
              <a:t>των μελών σε τεχνικές ομαδικής συνεργασίας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 smtClean="0"/>
              <a:t>Προσεκτική </a:t>
            </a:r>
            <a:r>
              <a:rPr lang="el-GR" sz="1800" dirty="0"/>
              <a:t>επιλογή του αρχικού προβλήματος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 smtClean="0"/>
              <a:t>Επίμονη </a:t>
            </a:r>
            <a:r>
              <a:rPr lang="el-GR" sz="1800" dirty="0"/>
              <a:t>και λεπτομερή ενημέρωση των υπολοίπων εργαζομένων </a:t>
            </a:r>
            <a:r>
              <a:rPr lang="el-GR" sz="1800" dirty="0" smtClean="0"/>
              <a:t>προς αποφυγή </a:t>
            </a:r>
            <a:r>
              <a:rPr lang="el-GR" sz="1800" dirty="0"/>
              <a:t>παρανοήσεως ως προς τις αρμοδιότητες του κύκλου ποιότητας</a:t>
            </a:r>
            <a:r>
              <a:rPr lang="el-GR" sz="1800" dirty="0" smtClean="0"/>
              <a:t>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dirty="0"/>
              <a:t>Διασφάλιση κλίματος διατύπωσης ελεύθερης γνώμης κατά την </a:t>
            </a:r>
            <a:r>
              <a:rPr lang="el-GR" sz="1800" dirty="0" smtClean="0"/>
              <a:t>διάρκεια των </a:t>
            </a:r>
            <a:r>
              <a:rPr lang="el-GR" sz="1800" dirty="0"/>
              <a:t>συναντήσεων 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b="1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25234606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3100" b="1" dirty="0" smtClean="0">
                <a:effectLst/>
              </a:rPr>
              <a:t>4. Πρόγραμμα Υλοποίησης</a:t>
            </a:r>
            <a:endParaRPr lang="el-GR" sz="31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464" y="1653560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ΠΡΟΓΡΑΜΜΑ </a:t>
            </a:r>
            <a:r>
              <a:rPr lang="el-GR" sz="1800" b="1" dirty="0" smtClean="0"/>
              <a:t>ΥΛΟΠΟΙΗΣΗΣ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b="1" dirty="0"/>
              <a:t> </a:t>
            </a:r>
            <a:r>
              <a:rPr lang="el-GR" sz="1600" dirty="0"/>
              <a:t>Επιλογή ομάδας εργασίας για εισαγωγή του προγράμματος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Ερευνά </a:t>
            </a:r>
            <a:r>
              <a:rPr lang="el-GR" sz="1600" dirty="0"/>
              <a:t>και ενημέρωση για τους ΚΠ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Εκπαίδευση</a:t>
            </a:r>
            <a:endParaRPr lang="el-GR" sz="1600" dirty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Παρακολούθηση </a:t>
            </a:r>
            <a:r>
              <a:rPr lang="el-GR" sz="1600" dirty="0"/>
              <a:t>ενός κύκλου ποιότητας στην πράξη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Απόφαση </a:t>
            </a:r>
            <a:r>
              <a:rPr lang="el-GR" sz="1600" dirty="0"/>
              <a:t>για έναρξη προγράμματος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Επιλογή </a:t>
            </a:r>
            <a:r>
              <a:rPr lang="el-GR" sz="1600" dirty="0"/>
              <a:t>συντονιστή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Σχηματισμός </a:t>
            </a:r>
            <a:r>
              <a:rPr lang="el-GR" sz="1600" dirty="0"/>
              <a:t>συντονιστικής επιτροπής από διευθυντές της εταιρείας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Διαμόρφωση </a:t>
            </a:r>
            <a:r>
              <a:rPr lang="el-GR" sz="1600" dirty="0"/>
              <a:t>πλάνων και στόχων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Παρουσίαση </a:t>
            </a:r>
            <a:r>
              <a:rPr lang="el-GR" sz="1600" dirty="0"/>
              <a:t>πλάνων στην διοίκηση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Προετοιμασία </a:t>
            </a:r>
            <a:r>
              <a:rPr lang="el-GR" sz="1600" dirty="0"/>
              <a:t>εκπαιδευτικού και ενημερωτικού υλικού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Παρουσίαση </a:t>
            </a:r>
            <a:r>
              <a:rPr lang="el-GR" sz="1600" dirty="0"/>
              <a:t>της ιδέα στους υπαλλήλους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Εκπαίδευση </a:t>
            </a:r>
            <a:r>
              <a:rPr lang="el-GR" sz="1600" dirty="0"/>
              <a:t>των μελών σε τεχνικές </a:t>
            </a:r>
            <a:r>
              <a:rPr lang="el-GR" sz="1600" dirty="0" err="1"/>
              <a:t>κλπ</a:t>
            </a:r>
            <a:endParaRPr lang="el-GR" sz="1600" dirty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Σχηματισμός </a:t>
            </a:r>
            <a:r>
              <a:rPr lang="el-GR" sz="1600" dirty="0"/>
              <a:t>κύκλων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Μηνιαίος απολογισμός</a:t>
            </a:r>
            <a:endParaRPr lang="el-GR" sz="16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0488157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/>
              </a:rPr>
              <a:t>Αναλυτική παρουσίαση διαδικασίας υλοποίησης προγράμματος</a:t>
            </a:r>
            <a:endParaRPr lang="el-GR" sz="28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488" y="1998522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1. Επιλογή </a:t>
            </a:r>
            <a:r>
              <a:rPr lang="el-GR" sz="1800" b="1" dirty="0"/>
              <a:t>ομάδας εργασίας για </a:t>
            </a:r>
            <a:r>
              <a:rPr lang="el-GR" sz="1800" b="1" dirty="0" smtClean="0"/>
              <a:t>εισαγωγή </a:t>
            </a:r>
            <a:r>
              <a:rPr lang="el-GR" sz="1800" b="1" dirty="0"/>
              <a:t>του </a:t>
            </a:r>
            <a:r>
              <a:rPr lang="el-GR" sz="1800" b="1" dirty="0" smtClean="0"/>
              <a:t>προγράμματος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Επιλέγονται συνήθως, ένα άτομο από τον ποιοτικό έλεγχο ή την </a:t>
            </a:r>
            <a:r>
              <a:rPr lang="el-GR" sz="1800" dirty="0" smtClean="0"/>
              <a:t>παραγωγή και </a:t>
            </a:r>
            <a:r>
              <a:rPr lang="el-GR" sz="1800" dirty="0"/>
              <a:t>ένα από το </a:t>
            </a:r>
            <a:r>
              <a:rPr lang="el-GR" sz="1800" dirty="0" smtClean="0"/>
              <a:t>προσωπικό. Έτσι </a:t>
            </a:r>
            <a:r>
              <a:rPr lang="el-GR" sz="1800" dirty="0"/>
              <a:t>εξασφαλίζεται η συνέχεια της προσπάθειας σε περίπτωση </a:t>
            </a:r>
            <a:r>
              <a:rPr lang="el-GR" sz="1800" dirty="0" smtClean="0"/>
              <a:t>ασθενείας του </a:t>
            </a:r>
            <a:r>
              <a:rPr lang="el-GR" sz="1800" dirty="0"/>
              <a:t>ενός, αλλά και η σωστή έρευνα και μελέτη σε θέματα παραγωγής </a:t>
            </a:r>
            <a:r>
              <a:rPr lang="el-GR" sz="1800" dirty="0" smtClean="0"/>
              <a:t>και προσωπικού.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2. Έρευνα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Ακολουθεί μελέτη κάθε σχετικού βιβλίου και υλικού και </a:t>
            </a:r>
            <a:r>
              <a:rPr lang="el-GR" sz="1800" dirty="0" smtClean="0"/>
              <a:t>συλλογή πληροφοριών </a:t>
            </a:r>
            <a:r>
              <a:rPr lang="el-GR" sz="1800" dirty="0"/>
              <a:t>από διεθνείς </a:t>
            </a:r>
            <a:r>
              <a:rPr lang="el-GR" sz="1800" dirty="0" smtClean="0"/>
              <a:t>ενώσεις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3. </a:t>
            </a:r>
            <a:r>
              <a:rPr lang="el-GR" sz="1800" b="1" dirty="0" smtClean="0"/>
              <a:t>Παρακολούθηση σεμιναρίων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4. Παρακολούθηση κύκλου ποιότητας σε εφαρμογή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b="1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40325252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/>
              </a:rPr>
              <a:t>Αναλυτική παρουσίαση διαδικασίας υλοποίησης προγράμματος</a:t>
            </a:r>
            <a:endParaRPr lang="el-GR" sz="28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593" y="1782011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5. Απόφαση Έναρξης 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Γίνεται </a:t>
            </a:r>
            <a:r>
              <a:rPr lang="el-GR" sz="1800" u="sng" dirty="0"/>
              <a:t>επίσημη παρουσίαση στην διοίκηση της </a:t>
            </a:r>
            <a:r>
              <a:rPr lang="el-GR" sz="1800" u="sng" dirty="0" smtClean="0"/>
              <a:t>εκπαίδευσης </a:t>
            </a:r>
            <a:r>
              <a:rPr lang="el-GR" sz="1800" dirty="0" smtClean="0"/>
              <a:t>με στόχο την </a:t>
            </a:r>
            <a:r>
              <a:rPr lang="el-GR" sz="1800" b="1" dirty="0" smtClean="0"/>
              <a:t>έγκριση της διοίκησης και η κατανομή αρμοδιοτήτων</a:t>
            </a:r>
            <a:r>
              <a:rPr lang="el-GR" sz="1800" dirty="0" smtClean="0"/>
              <a:t>, όπως: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 </a:t>
            </a:r>
            <a:r>
              <a:rPr lang="el-GR" sz="1800" dirty="0"/>
              <a:t>• </a:t>
            </a:r>
            <a:r>
              <a:rPr lang="el-GR" sz="1800" dirty="0" smtClean="0"/>
              <a:t>πλεονεκτήματα-μειονεκτήματα 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• </a:t>
            </a:r>
            <a:r>
              <a:rPr lang="el-GR" sz="1800" dirty="0"/>
              <a:t>προβλήματα στην διεξαγωγή </a:t>
            </a:r>
            <a:r>
              <a:rPr lang="el-GR" sz="1800" dirty="0" smtClean="0"/>
              <a:t>του σχεδιασμού </a:t>
            </a:r>
            <a:r>
              <a:rPr lang="el-GR" sz="1800" dirty="0"/>
              <a:t>του κύκλου </a:t>
            </a:r>
            <a:endParaRPr lang="el-GR" sz="1800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• </a:t>
            </a:r>
            <a:r>
              <a:rPr lang="el-GR" sz="1800" dirty="0"/>
              <a:t>εκπαιδευτικές απαιτήσεις </a:t>
            </a:r>
            <a:endParaRPr lang="el-GR" sz="1800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• </a:t>
            </a:r>
            <a:r>
              <a:rPr lang="el-GR" sz="1800" dirty="0"/>
              <a:t>χρηματοδότηση του προγράμματος </a:t>
            </a:r>
            <a:endParaRPr lang="el-GR" sz="1800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• </a:t>
            </a:r>
            <a:r>
              <a:rPr lang="el-GR" sz="1800" dirty="0"/>
              <a:t>στόχοι του </a:t>
            </a:r>
            <a:r>
              <a:rPr lang="el-GR" sz="1800" dirty="0" smtClean="0"/>
              <a:t>προγράμματος</a:t>
            </a:r>
            <a:endParaRPr lang="el-GR" sz="18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6. Επιλογή Συντονιστή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Ο συντονιστής θα σχεδιάσει, θα οργανώσει, θα εκπαιδεύσει και </a:t>
            </a:r>
            <a:r>
              <a:rPr lang="el-GR" sz="1800" dirty="0" smtClean="0"/>
              <a:t>θα εποπτεύσει </a:t>
            </a:r>
            <a:r>
              <a:rPr lang="el-GR" sz="1800" dirty="0"/>
              <a:t>τις διάφορες φάσεις των κύκλων ποιότητας. Το στέλεχος </a:t>
            </a:r>
            <a:r>
              <a:rPr lang="el-GR" sz="1800" dirty="0" smtClean="0"/>
              <a:t>αυτό είναι </a:t>
            </a:r>
            <a:r>
              <a:rPr lang="el-GR" sz="1800" dirty="0"/>
              <a:t>ο άνθρωπος κλειδί. Πρέπει να είναι ενθουσιώδης, συνεργάσιμος </a:t>
            </a:r>
            <a:r>
              <a:rPr lang="el-GR" sz="1800" dirty="0" smtClean="0"/>
              <a:t>και αυτό-</a:t>
            </a:r>
            <a:r>
              <a:rPr lang="el-GR" sz="1800" dirty="0" err="1" smtClean="0"/>
              <a:t>παρακινσύμενος</a:t>
            </a:r>
            <a:r>
              <a:rPr lang="el-GR" sz="1800" dirty="0"/>
              <a:t>. Την επιλογή του ακολουθεί επίσημη </a:t>
            </a:r>
            <a:r>
              <a:rPr lang="el-GR" sz="1800" dirty="0" smtClean="0"/>
              <a:t>ανακοίνωση προς το </a:t>
            </a:r>
            <a:r>
              <a:rPr lang="el-GR" sz="1800" dirty="0"/>
              <a:t>προσωπικό.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264776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/>
              </a:rPr>
              <a:t>Αναλυτική παρουσίαση διαδικασίας υλοποίησης προγράμματος</a:t>
            </a:r>
            <a:endParaRPr lang="el-GR" sz="28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593" y="1782011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7</a:t>
            </a:r>
            <a:r>
              <a:rPr lang="el-GR" sz="1800" b="1" dirty="0" smtClean="0"/>
              <a:t>. Ορισμός συντονιστικής επιτροπής 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Η επιτροπή έχει συμβουλευτικό ρόλο και αποτελείται από εκπροσώπους διαφόρων τμημάτων που επιλέγει και προσεγγίζει σ συντονιστής. Η επιτροπή αυτή είναι το στήριγμα του προγράμματος στα </a:t>
            </a:r>
            <a:r>
              <a:rPr lang="el-GR" sz="1800" dirty="0" smtClean="0"/>
              <a:t>διάφορα </a:t>
            </a:r>
            <a:r>
              <a:rPr lang="el-GR" sz="1800" dirty="0"/>
              <a:t>τμήματα της εταιρείας</a:t>
            </a:r>
            <a:r>
              <a:rPr lang="el-GR" sz="1800" dirty="0" smtClean="0"/>
              <a:t>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8. Διαμόρφωση πλάνων &amp; στόχων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Η συντονιστική επιτροπή, βασισμένη στα συμπεράσματα των δύο </a:t>
            </a:r>
            <a:r>
              <a:rPr lang="el-GR" sz="1800" dirty="0" smtClean="0"/>
              <a:t>αρχικών μελών </a:t>
            </a:r>
            <a:r>
              <a:rPr lang="el-GR" sz="1800" dirty="0"/>
              <a:t>της ομάδας εργασίας, διαμορφώνει και οριστικοποιεί τα αρχικά πλάνα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και καταλήγει σε στόχους όπως: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- εκπαίδευση </a:t>
            </a:r>
            <a:r>
              <a:rPr lang="el-GR" sz="1800" dirty="0"/>
              <a:t>30 ατόμων στη διεύθυνση παραγωγής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- έναρξη </a:t>
            </a:r>
            <a:r>
              <a:rPr lang="el-GR" sz="1800" dirty="0"/>
              <a:t>δύο κύκλων ποιότητας μέσα σε τρεις </a:t>
            </a:r>
            <a:r>
              <a:rPr lang="el-GR" sz="1800" dirty="0" smtClean="0"/>
              <a:t>μήνες</a:t>
            </a: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- επιλογή </a:t>
            </a:r>
            <a:r>
              <a:rPr lang="el-GR" sz="1800" dirty="0"/>
              <a:t>και ταξινόμηση </a:t>
            </a:r>
            <a:r>
              <a:rPr lang="el-GR" sz="1800" dirty="0" smtClean="0"/>
              <a:t>εκπαιδευτικού υλικού</a:t>
            </a: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u="sng" dirty="0"/>
              <a:t>Ο </a:t>
            </a:r>
            <a:r>
              <a:rPr lang="el-GR" sz="1800" u="sng" dirty="0" smtClean="0"/>
              <a:t>σύμβουλος </a:t>
            </a:r>
            <a:r>
              <a:rPr lang="el-GR" sz="1800" u="sng" dirty="0"/>
              <a:t>έχει πρωταγωνιστικό ρόλο</a:t>
            </a:r>
            <a:r>
              <a:rPr lang="el-GR" sz="1800" dirty="0"/>
              <a:t>, στη φάση αυτή, όπου επενδύει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τουλάχιστον το 20% του χρόνου του.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9254862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/>
              </a:rPr>
              <a:t>Αναλυτική παρουσίαση διαδικασίας υλοποίησης προγράμματος</a:t>
            </a:r>
            <a:endParaRPr lang="el-GR" sz="28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593" y="1782011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9. Παρουσίαση του σχεδιασμού στη διοίκηση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Οι λεπτομέρειες των πλάνων που έχουν διαμορφωθεί παρουσιάζονται στην διοίκηση και στους εργαζόμενους. Στόχος η εξοικείωσή τους με το πρόγραμμα, η δημιουργία υπό στηρικτικού κλίματος και η αποφυγή παραπληροφόρησης. Ιδιαίτερα τονίζεται η δυνατότητα ανάπτυξης ανθρωπίνου δυναμικού μέσα από ένα πρόγραμμα κύκλων ποιότητας, αλλά και της θεαματικής βελτίωσης της ποιότητας των παραγόμενων </a:t>
            </a:r>
            <a:r>
              <a:rPr lang="el-GR" sz="1800" dirty="0" smtClean="0"/>
              <a:t>προϊόντων.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10. Ανάπτυξη εκπαιδευτικού και ενημερωτικού υλικού 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Οι εταιρείες αναπτύσσουν </a:t>
            </a:r>
            <a:r>
              <a:rPr lang="el-GR" sz="1800" dirty="0" smtClean="0"/>
              <a:t>συνήθως δικό </a:t>
            </a:r>
            <a:r>
              <a:rPr lang="el-GR" sz="1800" dirty="0"/>
              <a:t>τους εκπαιδευτικό υλικό που το παρουσιάζουν με μορφή ενός </a:t>
            </a:r>
            <a:r>
              <a:rPr lang="el-GR" sz="1800" dirty="0" err="1" smtClean="0"/>
              <a:t>manual</a:t>
            </a:r>
            <a:r>
              <a:rPr lang="el-GR" sz="1800" dirty="0" smtClean="0"/>
              <a:t>. Το εγχειρίδιο  </a:t>
            </a:r>
            <a:r>
              <a:rPr lang="el-GR" sz="1800" dirty="0"/>
              <a:t>αυτό περιέχει βασικές τεχνικές και </a:t>
            </a:r>
            <a:r>
              <a:rPr lang="el-GR" sz="1800" dirty="0" smtClean="0"/>
              <a:t>εργαλεία ποιότητας, </a:t>
            </a:r>
            <a:r>
              <a:rPr lang="el-GR" sz="1800" dirty="0"/>
              <a:t>όπως ανάλυση </a:t>
            </a:r>
            <a:r>
              <a:rPr lang="el-GR" sz="1800" dirty="0" err="1" smtClean="0"/>
              <a:t>pareto</a:t>
            </a:r>
            <a:r>
              <a:rPr lang="el-GR" sz="1800" dirty="0" smtClean="0"/>
              <a:t>, διάγραμμα </a:t>
            </a:r>
            <a:r>
              <a:rPr lang="el-GR" sz="1800" dirty="0"/>
              <a:t>αιτίου αποτελέσματος και </a:t>
            </a:r>
            <a:r>
              <a:rPr lang="el-GR" sz="1800" dirty="0" smtClean="0"/>
              <a:t>λοιπά. </a:t>
            </a:r>
            <a:endParaRPr lang="el-GR" sz="1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8940485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/>
              </a:rPr>
              <a:t>Αναλυτική παρουσίαση διαδικασίας υλοποίησης προγράμματος</a:t>
            </a:r>
            <a:endParaRPr lang="el-GR" sz="28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593" y="1782011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11. Παρουσίαση σε ομάδες 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Αφού ολοκληρωθούν τα παραπάνω βήματα, ο </a:t>
            </a:r>
            <a:r>
              <a:rPr lang="el-GR" sz="1800" dirty="0" err="1"/>
              <a:t>διευκολυντής</a:t>
            </a:r>
            <a:r>
              <a:rPr lang="el-GR" sz="1800" dirty="0"/>
              <a:t> με </a:t>
            </a:r>
            <a:r>
              <a:rPr lang="el-GR" sz="1800" dirty="0" smtClean="0"/>
              <a:t>την συντονιστική </a:t>
            </a:r>
            <a:r>
              <a:rPr lang="el-GR" sz="1800" dirty="0"/>
              <a:t>επιτροπή επιλέγουν τον κατά την γνώμη τους </a:t>
            </a:r>
            <a:r>
              <a:rPr lang="el-GR" sz="1800" dirty="0" smtClean="0"/>
              <a:t>προσφορότερο χώρο </a:t>
            </a:r>
            <a:r>
              <a:rPr lang="el-GR" sz="1800" dirty="0"/>
              <a:t>για πρώτη εφαρμογή του </a:t>
            </a:r>
            <a:r>
              <a:rPr lang="el-GR" sz="1800" dirty="0" smtClean="0"/>
              <a:t>προγράμματος. Αφού </a:t>
            </a:r>
            <a:r>
              <a:rPr lang="el-GR" sz="1800" dirty="0"/>
              <a:t>επιλεχθούν καλείται </a:t>
            </a:r>
            <a:r>
              <a:rPr lang="el-GR" sz="1800" dirty="0" smtClean="0"/>
              <a:t>η ομάδα </a:t>
            </a:r>
            <a:r>
              <a:rPr lang="el-GR" sz="1800" dirty="0"/>
              <a:t>,σε ώρα εργασίας, στην πρώτη συνάντηση. Στην συνάντηση </a:t>
            </a:r>
            <a:r>
              <a:rPr lang="el-GR" sz="1800" dirty="0" smtClean="0"/>
              <a:t>αυτή τονίζεται </a:t>
            </a:r>
            <a:r>
              <a:rPr lang="el-GR" sz="1800" dirty="0"/>
              <a:t>η </a:t>
            </a:r>
            <a:r>
              <a:rPr lang="el-GR" sz="1800" dirty="0" err="1"/>
              <a:t>εθελοντικότητα</a:t>
            </a:r>
            <a:r>
              <a:rPr lang="el-GR" sz="1800" dirty="0"/>
              <a:t> των </a:t>
            </a:r>
            <a:r>
              <a:rPr lang="el-GR" sz="1800" dirty="0" smtClean="0"/>
              <a:t>κύκλων, </a:t>
            </a:r>
            <a:r>
              <a:rPr lang="el-GR" sz="1800" dirty="0"/>
              <a:t>η συλλογή των ονομάτων </a:t>
            </a:r>
            <a:r>
              <a:rPr lang="el-GR" sz="1800" dirty="0" smtClean="0"/>
              <a:t>όσων εργαζομένων εθελοντικά επιθυμούν να </a:t>
            </a:r>
            <a:r>
              <a:rPr lang="el-GR" sz="1800" dirty="0"/>
              <a:t>λάβουν μέρος στο πρόγραμμα</a:t>
            </a:r>
            <a:r>
              <a:rPr lang="el-GR" sz="1800" dirty="0" smtClean="0"/>
              <a:t>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12. Έναρξη Εκπαιδευτικού προγράμματος 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Με βάση την λίστα των </a:t>
            </a:r>
            <a:r>
              <a:rPr lang="el-GR" sz="1800" dirty="0" smtClean="0"/>
              <a:t>εθελοντών, ο </a:t>
            </a:r>
            <a:r>
              <a:rPr lang="el-GR" sz="1800" dirty="0" err="1"/>
              <a:t>διευκολυντής</a:t>
            </a:r>
            <a:r>
              <a:rPr lang="el-GR" sz="1800" dirty="0"/>
              <a:t> διαμορφώνει </a:t>
            </a:r>
            <a:r>
              <a:rPr lang="el-GR" sz="1800" dirty="0" smtClean="0"/>
              <a:t>το εκπαιδευτικό </a:t>
            </a:r>
            <a:r>
              <a:rPr lang="el-GR" sz="1800" dirty="0"/>
              <a:t>πρόγραμμα . Επιλέγει το </a:t>
            </a:r>
            <a:r>
              <a:rPr lang="el-GR" sz="1800" dirty="0" smtClean="0"/>
              <a:t>χώρο, </a:t>
            </a:r>
            <a:r>
              <a:rPr lang="el-GR" sz="1800" dirty="0"/>
              <a:t>που πρέπει να είναι </a:t>
            </a:r>
            <a:r>
              <a:rPr lang="el-GR" sz="1800" dirty="0" smtClean="0"/>
              <a:t>ήσυχος.</a:t>
            </a: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Συλλέγει </a:t>
            </a:r>
            <a:r>
              <a:rPr lang="el-GR" sz="1800" dirty="0"/>
              <a:t>οπτικά βοηθήματα. Παρακινεί τα μέλη να συμμετάσχουν με </a:t>
            </a:r>
            <a:r>
              <a:rPr lang="el-GR" sz="1800" dirty="0" smtClean="0"/>
              <a:t>το σύστημα </a:t>
            </a:r>
            <a:r>
              <a:rPr lang="el-GR" sz="1800" dirty="0"/>
              <a:t>των ερωτήσεων απαντήσεων. Οργανώνει τελετή </a:t>
            </a:r>
            <a:r>
              <a:rPr lang="el-GR" sz="1800" dirty="0" smtClean="0"/>
              <a:t>αποφοίτησης, ώστε </a:t>
            </a:r>
            <a:r>
              <a:rPr lang="el-GR" sz="1800" dirty="0"/>
              <a:t>να τους ενθουσιάσει</a:t>
            </a:r>
            <a:endParaRPr lang="el-GR" sz="1800" dirty="0" smtClean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7620140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75774DB-FF42-4DEE-9660-E35851471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dirty="0"/>
              <a:t>Περιεχόμενα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BC34C108-7691-4E5B-A9C9-F8F563FA5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8363272" cy="4525963"/>
          </a:xfrm>
        </p:spPr>
        <p:txBody>
          <a:bodyPr/>
          <a:lstStyle/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Ορισμός 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Ιστορική αναδρομή 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Αρχές &amp; χαρακτηριστικά των κύκλων</a:t>
            </a:r>
            <a:endParaRPr lang="el-GR" b="1" dirty="0"/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Πρόγραμμα υλοποίησης &amp; λειτουργία κύκλων ποιότητας 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Βασικοί συντελεστές των κύκλων ποιότητας</a:t>
            </a:r>
            <a:endParaRPr lang="el-GR" b="1" dirty="0"/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Επιτυχία </a:t>
            </a:r>
            <a:r>
              <a:rPr lang="el-GR" b="1" dirty="0"/>
              <a:t>κύκλων </a:t>
            </a:r>
            <a:r>
              <a:rPr lang="el-GR" b="1" dirty="0" smtClean="0"/>
              <a:t>ποιότητας </a:t>
            </a:r>
            <a:endParaRPr lang="el-GR" b="1" dirty="0"/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Λόγοι </a:t>
            </a:r>
            <a:r>
              <a:rPr lang="el-GR" b="1" dirty="0"/>
              <a:t>αποτυχίας κύκλων ποιότητας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Αποτελέσματα </a:t>
            </a:r>
            <a:r>
              <a:rPr lang="el-GR" b="1" dirty="0"/>
              <a:t>εφαρμογής κύκλων </a:t>
            </a:r>
            <a:r>
              <a:rPr lang="el-GR" b="1" dirty="0" smtClean="0"/>
              <a:t>ποιότητας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Υπόδειγμα κανονισμού κύκλων ποιότητας </a:t>
            </a:r>
            <a:endParaRPr lang="en-US" b="1" dirty="0"/>
          </a:p>
          <a:p>
            <a:pPr marL="109728" indent="0">
              <a:lnSpc>
                <a:spcPct val="150000"/>
              </a:lnSpc>
              <a:buNone/>
            </a:pP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4335D771-D423-4DD6-B392-00D82EC02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2338536" cy="457200"/>
          </a:xfrm>
        </p:spPr>
        <p:txBody>
          <a:bodyPr/>
          <a:lstStyle/>
          <a:p>
            <a:r>
              <a:rPr lang="en-US" sz="1100" dirty="0" smtClean="0"/>
              <a:t>9. </a:t>
            </a:r>
            <a:r>
              <a:rPr lang="el-GR" sz="1100" dirty="0" smtClean="0"/>
              <a:t>Κύκλοι </a:t>
            </a:r>
            <a:r>
              <a:rPr lang="el-GR" sz="1100" dirty="0"/>
              <a:t>ποιότητας – Συνεχής Βελτίωση Διαδικασίας</a:t>
            </a:r>
            <a:endParaRPr lang="en-US" sz="1100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1B76F7A3-FC36-4093-AF32-95AE6DD16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805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48801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/>
              </a:rPr>
              <a:t>Αναλυτική παρουσίαση διαδικασίας υλοποίησης προγράμματος</a:t>
            </a:r>
            <a:endParaRPr lang="el-GR" sz="28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488" y="2204864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13. Σχηματισμός κύκλων 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Κατά την διάρκεια της εκπαίδευσης , ο </a:t>
            </a:r>
            <a:r>
              <a:rPr lang="el-GR" sz="1800" dirty="0" err="1"/>
              <a:t>διευκολυντής</a:t>
            </a:r>
            <a:r>
              <a:rPr lang="el-GR" sz="1800" dirty="0"/>
              <a:t> σχηματίζει γνώμη για το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χαρακτήρα και την δυνατότητα συνεργασίας των </a:t>
            </a:r>
            <a:r>
              <a:rPr lang="el-GR" sz="1800" dirty="0" smtClean="0"/>
              <a:t>συμμετεχόντων. Τότε οριστικοποιεί </a:t>
            </a:r>
            <a:r>
              <a:rPr lang="el-GR" sz="1800" dirty="0"/>
              <a:t>τη σύνθεση , λαμβάνοντας απαραίτητα υπόψη και την </a:t>
            </a:r>
            <a:r>
              <a:rPr lang="el-GR" sz="1800" dirty="0" smtClean="0"/>
              <a:t>γνώμη των </a:t>
            </a:r>
            <a:r>
              <a:rPr lang="el-GR" sz="1800" dirty="0"/>
              <a:t>ιδίων των μελών του κύκλου . Τα μέλη επιλέγουν και τον ηγέτη </a:t>
            </a:r>
            <a:r>
              <a:rPr lang="el-GR" sz="1800" dirty="0" smtClean="0"/>
              <a:t>τους. Στην </a:t>
            </a:r>
            <a:r>
              <a:rPr lang="el-GR" sz="1800" dirty="0"/>
              <a:t>τελική μορφή ο κύκλος θα έχει 3-10 μέλη με ιδανικό αριθμό τα 5-6</a:t>
            </a:r>
            <a:r>
              <a:rPr lang="el-GR" sz="1800" dirty="0" smtClean="0"/>
              <a:t>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14. Μηνιαίος απολογισμός 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Η συντονιστική επιτροπή συναντάται μια φορά την εβδομάδα </a:t>
            </a:r>
            <a:r>
              <a:rPr lang="el-GR" sz="1800" dirty="0" smtClean="0"/>
              <a:t>για ανασκόπηση </a:t>
            </a:r>
            <a:r>
              <a:rPr lang="el-GR" sz="1800" dirty="0"/>
              <a:t>της προόδου της προσπάθειας. Μια φορά το </a:t>
            </a:r>
            <a:r>
              <a:rPr lang="el-GR" sz="1800" dirty="0" smtClean="0"/>
              <a:t>μήνα συντάσσεται </a:t>
            </a:r>
            <a:r>
              <a:rPr lang="el-GR" sz="1800" dirty="0"/>
              <a:t>ένας απολογισμός , εντοπίζονται οι οποιοσδήποτε </a:t>
            </a:r>
            <a:r>
              <a:rPr lang="el-GR" sz="1800" dirty="0" smtClean="0"/>
              <a:t>μορφής δυσκολίες </a:t>
            </a:r>
            <a:r>
              <a:rPr lang="el-GR" sz="1800" dirty="0"/>
              <a:t>και γίνονται διορθωτικές ενέργειες .Εν ανάγκη ζητείται η </a:t>
            </a:r>
            <a:r>
              <a:rPr lang="el-GR" sz="1800" dirty="0" smtClean="0"/>
              <a:t>βοήθεια εξωτερικών </a:t>
            </a:r>
            <a:r>
              <a:rPr lang="el-GR" sz="1800" dirty="0"/>
              <a:t>συμβούλων</a:t>
            </a:r>
            <a:endParaRPr lang="el-GR" sz="1800" dirty="0" smtClean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538957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/>
              </a:rPr>
              <a:t>Λειτουργία κύκλων ποιότητας </a:t>
            </a:r>
            <a:endParaRPr lang="el-GR" sz="28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52" y="1589314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Στη 1</a:t>
            </a:r>
            <a:r>
              <a:rPr lang="el-GR" sz="1800" b="1" baseline="30000" dirty="0" smtClean="0"/>
              <a:t>η</a:t>
            </a:r>
            <a:r>
              <a:rPr lang="el-GR" sz="1800" b="1" dirty="0" smtClean="0"/>
              <a:t> συνάντηση </a:t>
            </a:r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ο </a:t>
            </a:r>
            <a:r>
              <a:rPr lang="el-GR" sz="1800" dirty="0"/>
              <a:t>συντονιστής προμηθεύει τα μέλη του κύκλου με υλικό που θεωρείται απαραίτητο για την λειτουργία του κύκλου σ' ένα πρόβλημα. </a:t>
            </a:r>
            <a:endParaRPr lang="el-GR" sz="1800" dirty="0" smtClean="0"/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Τα </a:t>
            </a:r>
            <a:r>
              <a:rPr lang="el-GR" sz="1800" dirty="0"/>
              <a:t>μέλη του κύκλου επιλέγουν </a:t>
            </a:r>
            <a:r>
              <a:rPr lang="el-GR" sz="1800" dirty="0" smtClean="0"/>
              <a:t>έναν </a:t>
            </a:r>
            <a:r>
              <a:rPr lang="el-GR" sz="1800" dirty="0"/>
              <a:t>ηγέτη και γραμματέα, καθώς και το όνομα του κύκλου. </a:t>
            </a:r>
            <a:endParaRPr lang="el-GR" sz="1800" dirty="0" smtClean="0"/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Το </a:t>
            </a:r>
            <a:r>
              <a:rPr lang="el-GR" sz="1800" dirty="0"/>
              <a:t>επόμενο βήμα είναι η δημιουργία λίστας με όλα τα προβλήματα που θα μπορούσε ο κύκλος να ασχοληθεί. </a:t>
            </a:r>
            <a:endParaRPr lang="el-GR" sz="1800" dirty="0" smtClean="0"/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Μετά </a:t>
            </a:r>
            <a:r>
              <a:rPr lang="el-GR" sz="1800" dirty="0"/>
              <a:t>την προετοιμασία της </a:t>
            </a:r>
            <a:r>
              <a:rPr lang="el-GR" sz="1800" dirty="0" smtClean="0"/>
              <a:t>λίστας, επιλέγεται </a:t>
            </a:r>
            <a:r>
              <a:rPr lang="el-GR" sz="1800" dirty="0"/>
              <a:t>μια μέθοδος αξιολόγησης και εκτίμησης της </a:t>
            </a:r>
            <a:r>
              <a:rPr lang="el-GR" sz="1800" dirty="0" smtClean="0"/>
              <a:t>σοβαρότητας (ιεράρχησης) </a:t>
            </a:r>
            <a:r>
              <a:rPr lang="el-GR" sz="1800" dirty="0"/>
              <a:t>των προβλημάτων για να επιλεγεί το πρόβλημα που τελικά θα </a:t>
            </a:r>
            <a:r>
              <a:rPr lang="el-GR" sz="1800" dirty="0" smtClean="0"/>
              <a:t>εξεταστεί. </a:t>
            </a:r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 </a:t>
            </a:r>
            <a:r>
              <a:rPr lang="el-GR" sz="1800" dirty="0"/>
              <a:t>Το δεύτερο βήμα μετά την επιλογή του προβλήματος είναι η ανάλυση του, χρησιμοποιώντας δύο σημαντικά εργαλεία που είναι ο </a:t>
            </a:r>
            <a:r>
              <a:rPr lang="el-GR" sz="1800" b="1" dirty="0"/>
              <a:t>καταιγισμός ιδεών </a:t>
            </a:r>
            <a:r>
              <a:rPr lang="el-GR" sz="1800" dirty="0" smtClean="0"/>
              <a:t>(</a:t>
            </a:r>
            <a:r>
              <a:rPr lang="el-GR" sz="1800" dirty="0" err="1" smtClean="0"/>
              <a:t>brainstorming</a:t>
            </a:r>
            <a:r>
              <a:rPr lang="el-GR" sz="1800" dirty="0"/>
              <a:t>) και το </a:t>
            </a:r>
            <a:r>
              <a:rPr lang="el-GR" sz="1800" b="1" dirty="0"/>
              <a:t>διάγραμμα αιτίου αποτελέσματος </a:t>
            </a:r>
            <a:r>
              <a:rPr lang="el-GR" sz="1800" dirty="0" smtClean="0"/>
              <a:t>(</a:t>
            </a:r>
            <a:r>
              <a:rPr lang="el-GR" sz="1800" dirty="0" err="1" smtClean="0"/>
              <a:t>cause</a:t>
            </a:r>
            <a:r>
              <a:rPr lang="el-GR" sz="1800" dirty="0" smtClean="0"/>
              <a:t> </a:t>
            </a:r>
            <a:r>
              <a:rPr lang="el-GR" sz="1800" dirty="0"/>
              <a:t>and </a:t>
            </a:r>
            <a:r>
              <a:rPr lang="el-GR" sz="1800" dirty="0" err="1"/>
              <a:t>effect</a:t>
            </a:r>
            <a:r>
              <a:rPr lang="el-GR" sz="1800" dirty="0"/>
              <a:t> </a:t>
            </a:r>
            <a:r>
              <a:rPr lang="el-GR" sz="1800" dirty="0" err="1"/>
              <a:t>diagram</a:t>
            </a:r>
            <a:r>
              <a:rPr lang="el-GR" sz="1800" dirty="0"/>
              <a:t>)</a:t>
            </a:r>
            <a:endParaRPr lang="el-GR" sz="1800" dirty="0" smtClean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1721666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/>
              </a:rPr>
              <a:t>Λειτουργία κύκλων ποιότητας </a:t>
            </a:r>
            <a:endParaRPr lang="el-GR" sz="28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52" y="1589314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Συνέχεια…</a:t>
            </a:r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Ο </a:t>
            </a:r>
            <a:r>
              <a:rPr lang="el-GR" sz="1800" dirty="0"/>
              <a:t>αρχηγός της ομάδας ζητά τις απόψεις των μελών του κύκλου για τα </a:t>
            </a:r>
            <a:r>
              <a:rPr lang="el-GR" sz="1800" dirty="0" smtClean="0"/>
              <a:t>πιθανά αίτια </a:t>
            </a:r>
            <a:r>
              <a:rPr lang="el-GR" sz="1800" dirty="0"/>
              <a:t>του προβλήματος και τα </a:t>
            </a:r>
            <a:r>
              <a:rPr lang="el-GR" sz="1800" dirty="0" smtClean="0"/>
              <a:t>καταγράφει. </a:t>
            </a:r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Τα </a:t>
            </a:r>
            <a:r>
              <a:rPr lang="el-GR" sz="1800" dirty="0"/>
              <a:t>αίτια αυτά ομαδοποιούνται </a:t>
            </a:r>
            <a:r>
              <a:rPr lang="el-GR" sz="1800" dirty="0" smtClean="0"/>
              <a:t>με διάγραμμα </a:t>
            </a:r>
            <a:r>
              <a:rPr lang="el-GR" sz="1800" dirty="0"/>
              <a:t>αιτίου- αιτιατού και κατόπιν ιεραρχούνται με την μέθοδο </a:t>
            </a:r>
            <a:r>
              <a:rPr lang="el-GR" sz="1800" dirty="0" err="1"/>
              <a:t>pareto</a:t>
            </a:r>
            <a:r>
              <a:rPr lang="el-GR" sz="1800" dirty="0"/>
              <a:t>. </a:t>
            </a:r>
            <a:endParaRPr lang="el-GR" sz="1800" dirty="0" smtClean="0"/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Με την </a:t>
            </a:r>
            <a:r>
              <a:rPr lang="el-GR" sz="1800" dirty="0"/>
              <a:t>σύμφωνη γνώμη της </a:t>
            </a:r>
            <a:r>
              <a:rPr lang="el-GR" sz="1800" dirty="0" smtClean="0"/>
              <a:t>ομάδας, </a:t>
            </a:r>
            <a:r>
              <a:rPr lang="el-GR" sz="1800" dirty="0"/>
              <a:t>τα κύρια αίτια του αρχικού </a:t>
            </a:r>
            <a:r>
              <a:rPr lang="el-GR" sz="1800" dirty="0" smtClean="0"/>
              <a:t>προβλήματος επιλέγονται </a:t>
            </a:r>
            <a:r>
              <a:rPr lang="el-GR" sz="1800" dirty="0"/>
              <a:t>για εξέταση και για την επιβεβαίωση τους </a:t>
            </a:r>
            <a:r>
              <a:rPr lang="el-GR" sz="1800" dirty="0" smtClean="0"/>
              <a:t>συγκεντρώνονται επιπλέον στοιχεία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2665760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/>
              </a:rPr>
              <a:t>Λειτουργία κύκλων ποιότητας </a:t>
            </a:r>
            <a:endParaRPr lang="el-GR" sz="28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52" y="1589314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Ανάπτυξη Λύσης</a:t>
            </a:r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/>
              <a:t>Από την στιγμή του εντοπισμού και της επιβεβαίωσης του κύριου αιτίου </a:t>
            </a:r>
            <a:r>
              <a:rPr lang="el-GR" sz="1800" dirty="0" smtClean="0"/>
              <a:t>ενός προβλήματος, </a:t>
            </a:r>
            <a:r>
              <a:rPr lang="el-GR" sz="1800" dirty="0"/>
              <a:t>όλα τα μέλη θα πρέπει να προβληματιστούν και να </a:t>
            </a:r>
            <a:r>
              <a:rPr lang="el-GR" sz="1800" dirty="0" smtClean="0"/>
              <a:t>σκεφτούν από </a:t>
            </a:r>
            <a:r>
              <a:rPr lang="el-GR" sz="1800" dirty="0"/>
              <a:t>κοινού για την επίλυσή του.</a:t>
            </a:r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Τα </a:t>
            </a:r>
            <a:r>
              <a:rPr lang="el-GR" sz="1800" dirty="0"/>
              <a:t>μέλη του </a:t>
            </a:r>
            <a:r>
              <a:rPr lang="el-GR" sz="1800" dirty="0" smtClean="0"/>
              <a:t>κύκλου που </a:t>
            </a:r>
            <a:r>
              <a:rPr lang="el-GR" sz="1800" dirty="0"/>
              <a:t>στην καθημερινή τους εργασία αντιμετωπίζουν άμεσα το </a:t>
            </a:r>
            <a:r>
              <a:rPr lang="el-GR" sz="1800" dirty="0" smtClean="0"/>
              <a:t>πρόβλημα, είναι </a:t>
            </a:r>
            <a:r>
              <a:rPr lang="el-GR" sz="1800" dirty="0"/>
              <a:t>σε θέση να προτείνουν λύσεις. </a:t>
            </a:r>
            <a:endParaRPr lang="el-GR" sz="1800" dirty="0" smtClean="0"/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Από </a:t>
            </a:r>
            <a:r>
              <a:rPr lang="el-GR" sz="1800" dirty="0"/>
              <a:t>τις λύσεις αυτές θα πρέπει </a:t>
            </a:r>
            <a:r>
              <a:rPr lang="el-GR" sz="1800" dirty="0" smtClean="0"/>
              <a:t>να επιλεγεί </a:t>
            </a:r>
            <a:r>
              <a:rPr lang="el-GR" sz="1800" dirty="0"/>
              <a:t>εκείνη που αποδεδειγμένα επιλύει το πρόβλημα μόνιμα χωρίς </a:t>
            </a:r>
            <a:r>
              <a:rPr lang="el-GR" sz="1800" dirty="0" smtClean="0"/>
              <a:t>τη δημιουργία </a:t>
            </a:r>
            <a:r>
              <a:rPr lang="el-GR" sz="1800" dirty="0"/>
              <a:t>επιπλοκών στη ροή της </a:t>
            </a:r>
            <a:r>
              <a:rPr lang="el-GR" sz="1800" dirty="0" smtClean="0"/>
              <a:t>εργασίας. </a:t>
            </a:r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Η </a:t>
            </a:r>
            <a:r>
              <a:rPr lang="el-GR" sz="1800" dirty="0"/>
              <a:t>δοκιμασία της λύσης σε </a:t>
            </a:r>
            <a:r>
              <a:rPr lang="el-GR" sz="1800" dirty="0" smtClean="0"/>
              <a:t>μια μικρή </a:t>
            </a:r>
            <a:r>
              <a:rPr lang="el-GR" sz="1800" dirty="0"/>
              <a:t>περιοχή και για ένα μικρό χρονικό διάστημα </a:t>
            </a:r>
            <a:r>
              <a:rPr lang="el-GR" sz="1800" dirty="0" smtClean="0"/>
              <a:t>(δύο </a:t>
            </a:r>
            <a:r>
              <a:rPr lang="el-GR" sz="1800" dirty="0"/>
              <a:t>ή τρεις </a:t>
            </a:r>
            <a:r>
              <a:rPr lang="el-GR" sz="1800" dirty="0" smtClean="0"/>
              <a:t>μήνες) ενδείκνυται </a:t>
            </a:r>
            <a:r>
              <a:rPr lang="el-GR" sz="1800" dirty="0"/>
              <a:t>για να αποφευχθεί η εφαρμογή μιας πιθανώς </a:t>
            </a:r>
            <a:r>
              <a:rPr lang="el-GR" sz="1800" dirty="0" smtClean="0"/>
              <a:t>λανθασμένης απόφασης </a:t>
            </a:r>
            <a:r>
              <a:rPr lang="el-GR" sz="1800" dirty="0"/>
              <a:t>σε μεγάλη έκταση. Αυτό δείχνει πόσο σημαντικό είναι να </a:t>
            </a:r>
            <a:r>
              <a:rPr lang="el-GR" sz="1800" dirty="0" smtClean="0"/>
              <a:t>μην πιέζει </a:t>
            </a:r>
            <a:r>
              <a:rPr lang="el-GR" sz="1800" dirty="0"/>
              <a:t>η διοίκηση της εταιρείας για την ολοκλήρωση ενός </a:t>
            </a:r>
            <a:r>
              <a:rPr lang="el-GR" sz="1800" dirty="0" err="1"/>
              <a:t>project</a:t>
            </a:r>
            <a:r>
              <a:rPr lang="el-GR" sz="1800" dirty="0"/>
              <a:t> από </a:t>
            </a:r>
            <a:r>
              <a:rPr lang="el-GR" sz="1800" dirty="0" smtClean="0"/>
              <a:t>τον κύκλο </a:t>
            </a:r>
            <a:r>
              <a:rPr lang="el-GR" sz="1800" dirty="0"/>
              <a:t>σε ένα σύντομο χρονικό διάστημα. </a:t>
            </a:r>
            <a:endParaRPr lang="el-GR" sz="1800" dirty="0" smtClean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0971944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/>
              </a:rPr>
              <a:t>Λειτουργία κύκλων ποιότητας </a:t>
            </a:r>
            <a:endParaRPr lang="el-GR" sz="28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994168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Ανάπτυξη Λύσης</a:t>
            </a:r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Τέλος </a:t>
            </a:r>
            <a:r>
              <a:rPr lang="el-GR" sz="1800" dirty="0"/>
              <a:t>τα μέλη του </a:t>
            </a:r>
            <a:r>
              <a:rPr lang="el-GR" sz="1800" dirty="0" smtClean="0"/>
              <a:t>κύκλου εξετάζοντας </a:t>
            </a:r>
            <a:r>
              <a:rPr lang="el-GR" sz="1800" dirty="0"/>
              <a:t>όλες τις πλευρές του </a:t>
            </a:r>
            <a:r>
              <a:rPr lang="el-GR" sz="1800" dirty="0" smtClean="0"/>
              <a:t>προβλήματος, </a:t>
            </a:r>
            <a:r>
              <a:rPr lang="el-GR" sz="1800" dirty="0"/>
              <a:t>θα πρέπει να </a:t>
            </a:r>
            <a:r>
              <a:rPr lang="el-GR" sz="1800" dirty="0" smtClean="0"/>
              <a:t>εξακριβώσουν σε </a:t>
            </a:r>
            <a:r>
              <a:rPr lang="el-GR" sz="1800" dirty="0"/>
              <a:t>ποιες άλλες περιοχές εργασίας θα μπορούσε να εφαρμοστεί η λύση </a:t>
            </a:r>
            <a:r>
              <a:rPr lang="el-GR" sz="1800" dirty="0" smtClean="0"/>
              <a:t>(όπου </a:t>
            </a:r>
            <a:r>
              <a:rPr lang="el-GR" sz="1800" dirty="0"/>
              <a:t>υπάρχουν παρόμοια προβλήματα</a:t>
            </a:r>
            <a:r>
              <a:rPr lang="el-GR" sz="1800" dirty="0" smtClean="0"/>
              <a:t>).</a:t>
            </a:r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/>
              <a:t>Με την πάροδο ενός χρονικού διαστήματος και εφόσον τα μέλη του </a:t>
            </a:r>
            <a:r>
              <a:rPr lang="el-GR" sz="1800" dirty="0" smtClean="0"/>
              <a:t>κύκλου έχουν </a:t>
            </a:r>
            <a:r>
              <a:rPr lang="el-GR" sz="1800" dirty="0"/>
              <a:t>καταλήξει σε εφαρμόσιμη λύση, ο συντονιστής </a:t>
            </a:r>
            <a:r>
              <a:rPr lang="el-GR" sz="1800" dirty="0" err="1" smtClean="0"/>
              <a:t>διευκολυντής</a:t>
            </a:r>
            <a:r>
              <a:rPr lang="el-GR" sz="1800" dirty="0" smtClean="0"/>
              <a:t> αναλαμβάνει </a:t>
            </a:r>
            <a:r>
              <a:rPr lang="el-GR" sz="1800" dirty="0"/>
              <a:t>τη διοργάνωση της επόμενης φάσης, που είναι η </a:t>
            </a:r>
            <a:r>
              <a:rPr lang="el-GR" sz="1800" dirty="0" smtClean="0"/>
              <a:t>παρουσίαση των </a:t>
            </a:r>
            <a:r>
              <a:rPr lang="el-GR" sz="1800" dirty="0"/>
              <a:t>αποτελεσμάτων της εργασίας του κύκλου στην διοίκηση της εταιρείας</a:t>
            </a:r>
            <a:endParaRPr lang="el-GR" sz="1800" dirty="0" smtClean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6541431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6" y="6096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effectLst/>
              </a:rPr>
              <a:t>Λειτουργία κύκλων ποιότητας </a:t>
            </a:r>
            <a:endParaRPr lang="el-GR" sz="28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994168"/>
            <a:ext cx="8147248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Παρουσίαση στη διοίκηση</a:t>
            </a:r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/>
              <a:t>Η παρουσίαση στην διοίκηση της εταιρείας των αποτελεσμάτων </a:t>
            </a:r>
            <a:r>
              <a:rPr lang="el-GR" sz="1800" dirty="0" smtClean="0"/>
              <a:t>εργασίας ενός </a:t>
            </a:r>
            <a:r>
              <a:rPr lang="el-GR" sz="1800" dirty="0"/>
              <a:t>κύκλου για κάθε </a:t>
            </a:r>
            <a:r>
              <a:rPr lang="el-GR" sz="1800" dirty="0" err="1"/>
              <a:t>project</a:t>
            </a:r>
            <a:r>
              <a:rPr lang="el-GR" sz="1800" dirty="0"/>
              <a:t> που έχει αναληφθεί, </a:t>
            </a:r>
            <a:r>
              <a:rPr lang="el-GR" sz="1800" b="1" u="sng" dirty="0"/>
              <a:t>ανεξάρτητα από το </a:t>
            </a:r>
            <a:r>
              <a:rPr lang="el-GR" sz="1800" b="1" u="sng" dirty="0" smtClean="0"/>
              <a:t>βαθμό επιτυχίας </a:t>
            </a:r>
            <a:r>
              <a:rPr lang="el-GR" sz="1800" b="1" u="sng" dirty="0"/>
              <a:t>του</a:t>
            </a:r>
            <a:r>
              <a:rPr lang="el-GR" sz="1800" u="sng" dirty="0"/>
              <a:t>,</a:t>
            </a:r>
            <a:r>
              <a:rPr lang="el-GR" sz="1800" dirty="0"/>
              <a:t> αποτελεί ιδιαίτερα παρακινητικό παράγοντα για την </a:t>
            </a:r>
            <a:r>
              <a:rPr lang="el-GR" sz="1800" dirty="0" smtClean="0"/>
              <a:t>λειτουργία των </a:t>
            </a:r>
            <a:r>
              <a:rPr lang="el-GR" sz="1800" dirty="0"/>
              <a:t>κύκλων </a:t>
            </a:r>
          </a:p>
          <a:p>
            <a:pPr lvl="0" algn="just" eaLnBrk="0" hangingPunct="0">
              <a:lnSpc>
                <a:spcPct val="120000"/>
              </a:lnSpc>
              <a:buFontTx/>
              <a:buChar char="-"/>
            </a:pPr>
            <a:r>
              <a:rPr lang="el-GR" sz="1800" dirty="0"/>
              <a:t>Η προετοιμασία της παρουσίασης είναι μια ιδιαίτερα επίπονη </a:t>
            </a:r>
            <a:r>
              <a:rPr lang="el-GR" sz="1800" dirty="0" smtClean="0"/>
              <a:t>εργασία, η οποία </a:t>
            </a:r>
            <a:r>
              <a:rPr lang="el-GR" sz="1800" dirty="0"/>
              <a:t>για τα μέλη του κύκλου, παρά την καταβαλλόμενη προσπάθεια, </a:t>
            </a:r>
            <a:r>
              <a:rPr lang="el-GR" sz="1800" dirty="0" smtClean="0"/>
              <a:t>είναι πάντα </a:t>
            </a:r>
            <a:r>
              <a:rPr lang="el-GR" sz="1800" dirty="0"/>
              <a:t>ενδιαφέρουσα και εποικοδομητική από την άποψη </a:t>
            </a:r>
            <a:r>
              <a:rPr lang="el-GR" sz="1800" b="1" u="sng" dirty="0"/>
              <a:t>των εμπειριών </a:t>
            </a:r>
            <a:r>
              <a:rPr lang="el-GR" sz="1800" b="1" u="sng" dirty="0" smtClean="0"/>
              <a:t>που αποκτούν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b="1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Η ανασκόπηση </a:t>
            </a:r>
            <a:r>
              <a:rPr lang="el-GR" sz="1800" b="1" dirty="0"/>
              <a:t>από τη διοίκηση των προτάσεων και των </a:t>
            </a:r>
            <a:r>
              <a:rPr lang="el-GR" sz="1800" b="1" dirty="0" smtClean="0"/>
              <a:t>λύσεων </a:t>
            </a:r>
            <a:r>
              <a:rPr lang="el-GR" sz="1800" dirty="0" smtClean="0"/>
              <a:t>είναι το </a:t>
            </a:r>
            <a:r>
              <a:rPr lang="el-GR" sz="1800" dirty="0"/>
              <a:t>τελευταίο στάδιο εφαρμογής των </a:t>
            </a:r>
            <a:r>
              <a:rPr lang="el-GR" sz="1800" dirty="0" smtClean="0"/>
              <a:t>κύκλων όπου </a:t>
            </a:r>
            <a:r>
              <a:rPr lang="el-GR" sz="1800" u="sng" dirty="0" smtClean="0"/>
              <a:t>αξιολογείται σωστά η απόδοση του κύκλου</a:t>
            </a:r>
            <a:endParaRPr lang="el-GR" sz="1800" u="sng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3064322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4. Βασικοί </a:t>
            </a:r>
            <a:r>
              <a:rPr lang="el-GR" sz="2800" dirty="0"/>
              <a:t>συντελεστές των 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506393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Αναλυτικότερα τα καθήκοντα του κάθε συντελεστή της άτυπης </a:t>
            </a:r>
            <a:r>
              <a:rPr lang="el-GR" sz="1800" dirty="0" smtClean="0"/>
              <a:t>αυτής οργάνωσης </a:t>
            </a:r>
            <a:r>
              <a:rPr lang="el-GR" sz="1800" dirty="0"/>
              <a:t>είναι τα εξής</a:t>
            </a:r>
            <a:r>
              <a:rPr lang="el-GR" sz="1800" dirty="0" smtClean="0"/>
              <a:t>: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Εκτελεστική επιτροπή - Executive </a:t>
            </a:r>
            <a:r>
              <a:rPr lang="el-GR" sz="2000" b="1" dirty="0" err="1"/>
              <a:t>committee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Η εκτελεστική επιτροπή συντίθεται ουσιαστικά από τα ανώτατα στελέχη </a:t>
            </a:r>
            <a:r>
              <a:rPr lang="el-GR" sz="1800" dirty="0" smtClean="0"/>
              <a:t>της εταιρείας</a:t>
            </a:r>
            <a:r>
              <a:rPr lang="el-GR" sz="1800" dirty="0"/>
              <a:t>, που καθορίζει και υποστηρίζει την πολιτική και τα </a:t>
            </a:r>
            <a:r>
              <a:rPr lang="el-GR" sz="1800" dirty="0" smtClean="0"/>
              <a:t>προγράμματα των </a:t>
            </a:r>
            <a:r>
              <a:rPr lang="el-GR" sz="1800" dirty="0"/>
              <a:t>κύκλων. Η επιτροπή παρέχει κατευθυντήριες γραμμές, έτσι ώστε </a:t>
            </a:r>
            <a:r>
              <a:rPr lang="el-GR" sz="1800" dirty="0" smtClean="0"/>
              <a:t>οι κύκλοι </a:t>
            </a:r>
            <a:r>
              <a:rPr lang="el-GR" sz="1800" dirty="0"/>
              <a:t>να λειτουργήσουν αποδεκτά μέσα στο διοικητικό σύστημα </a:t>
            </a:r>
            <a:r>
              <a:rPr lang="el-GR" sz="1800" dirty="0" smtClean="0"/>
              <a:t>της εταιρείας.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8693357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4. Βασικοί </a:t>
            </a:r>
            <a:r>
              <a:rPr lang="el-GR" sz="2800" dirty="0"/>
              <a:t>συντελεστές των 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506393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Κατευθυντήρια επιτροπή-</a:t>
            </a:r>
            <a:r>
              <a:rPr lang="el-GR" sz="2000" b="1" dirty="0" err="1"/>
              <a:t>steermg</a:t>
            </a:r>
            <a:r>
              <a:rPr lang="el-GR" sz="2000" b="1" dirty="0"/>
              <a:t> </a:t>
            </a:r>
            <a:r>
              <a:rPr lang="el-GR" sz="2000" b="1" dirty="0" err="1"/>
              <a:t>committee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Από την στιγμή της αποδοχής των κύκλων είναι σκόπιμο να δημιουργηθεί </a:t>
            </a:r>
            <a:r>
              <a:rPr lang="el-GR" sz="1800" dirty="0" smtClean="0"/>
              <a:t>μια κατευθυντήρια </a:t>
            </a:r>
            <a:r>
              <a:rPr lang="el-GR" sz="1800" dirty="0"/>
              <a:t>επιτροπή. Η επιτροπή αυτή συγκροτείται ως επί το </a:t>
            </a:r>
            <a:r>
              <a:rPr lang="el-GR" sz="1800" dirty="0" err="1" smtClean="0"/>
              <a:t>πλείστον</a:t>
            </a:r>
            <a:r>
              <a:rPr lang="el-GR" sz="1800" dirty="0" smtClean="0"/>
              <a:t>, από </a:t>
            </a:r>
            <a:r>
              <a:rPr lang="el-GR" sz="1800" dirty="0"/>
              <a:t>τον </a:t>
            </a:r>
            <a:r>
              <a:rPr lang="el-GR" sz="1800" dirty="0" err="1"/>
              <a:t>διευκολυντή</a:t>
            </a:r>
            <a:r>
              <a:rPr lang="el-GR" sz="1800" dirty="0"/>
              <a:t>, έναν από τους ηγέτες των κύκλων, τον </a:t>
            </a:r>
            <a:r>
              <a:rPr lang="el-GR" sz="1800" dirty="0" err="1"/>
              <a:t>επικεφαλή</a:t>
            </a:r>
            <a:r>
              <a:rPr lang="el-GR" sz="1800" dirty="0"/>
              <a:t> </a:t>
            </a:r>
            <a:r>
              <a:rPr lang="el-GR" sz="1800" dirty="0" smtClean="0"/>
              <a:t>του προσωπικού </a:t>
            </a:r>
            <a:r>
              <a:rPr lang="el-GR" sz="1800" dirty="0"/>
              <a:t>και τους επικεφαλής των πιο νευραλγικών </a:t>
            </a:r>
            <a:r>
              <a:rPr lang="el-GR" sz="1800" dirty="0" smtClean="0"/>
              <a:t>τμημάτων. Συνοπτικά </a:t>
            </a:r>
            <a:r>
              <a:rPr lang="el-GR" sz="1800" dirty="0"/>
              <a:t>οι κύριες λειτουργίες της κατευθυντήριας επιτροπής </a:t>
            </a:r>
            <a:r>
              <a:rPr lang="el-GR" sz="1800" dirty="0" smtClean="0"/>
              <a:t>είναι: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Προωθεί τις αρχές των κύκλων ποιότητας στα διάφορα επίπεδα </a:t>
            </a:r>
            <a:r>
              <a:rPr lang="el-GR" sz="1600" dirty="0" smtClean="0"/>
              <a:t>της εταιρείας</a:t>
            </a:r>
            <a:endParaRPr lang="el-GR" sz="1600" dirty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Συναντιέται </a:t>
            </a:r>
            <a:r>
              <a:rPr lang="el-GR" sz="1600" dirty="0"/>
              <a:t>με τον διευθυντή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Παρακολουθεί </a:t>
            </a:r>
            <a:r>
              <a:rPr lang="el-GR" sz="1600" dirty="0"/>
              <a:t>τις συναντήσεις και συστηματικά ελέγχει την πρόοδο </a:t>
            </a:r>
            <a:r>
              <a:rPr lang="el-GR" sz="1600" dirty="0" smtClean="0"/>
              <a:t>των κύκλων</a:t>
            </a:r>
            <a:endParaRPr lang="el-GR" sz="1600" dirty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Κρατά </a:t>
            </a:r>
            <a:r>
              <a:rPr lang="el-GR" sz="1600" dirty="0"/>
              <a:t>το πρόγραμμα των κύκλων ενδιαφέρον για τα μέλη του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Δημοσιοποιεί </a:t>
            </a:r>
            <a:r>
              <a:rPr lang="el-GR" sz="1600" dirty="0"/>
              <a:t>τα επιτεύγματα των κύκλων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Επιβλέπει </a:t>
            </a:r>
            <a:r>
              <a:rPr lang="el-GR" sz="1600" dirty="0"/>
              <a:t>το εκπαιδευτικό πρόγραμμα.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 smtClean="0"/>
              <a:t>Παρακολουθεί </a:t>
            </a:r>
            <a:r>
              <a:rPr lang="el-GR" sz="1600" dirty="0"/>
              <a:t>την εξέλιξη των προγραμμάτων.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Π</a:t>
            </a:r>
            <a:r>
              <a:rPr lang="el-GR" sz="1600" dirty="0" smtClean="0"/>
              <a:t>ροβαίνει </a:t>
            </a:r>
            <a:r>
              <a:rPr lang="el-GR" sz="1600" dirty="0"/>
              <a:t>σε όποια κίνηση θεωρεί σκόπιμη για την </a:t>
            </a:r>
            <a:r>
              <a:rPr lang="el-GR" sz="1600" dirty="0" smtClean="0"/>
              <a:t>ομαλή καθιέρωση </a:t>
            </a:r>
            <a:r>
              <a:rPr lang="el-GR" sz="1600" dirty="0"/>
              <a:t>των κύκλων ποιότητας στην επιχείρηση.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2755254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4. Βασικοί </a:t>
            </a:r>
            <a:r>
              <a:rPr lang="el-GR" sz="2800" dirty="0"/>
              <a:t>συντελεστές των 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506393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 smtClean="0"/>
              <a:t>Αρχηγός </a:t>
            </a:r>
            <a:r>
              <a:rPr lang="el-GR" sz="2000" b="1" dirty="0"/>
              <a:t>(</a:t>
            </a:r>
            <a:r>
              <a:rPr lang="en-US" sz="2000" b="1" dirty="0"/>
              <a:t>Leader </a:t>
            </a:r>
            <a:r>
              <a:rPr lang="el-GR" sz="2000" b="1" dirty="0"/>
              <a:t>κύκλου ποιότητας</a:t>
            </a:r>
            <a:r>
              <a:rPr lang="el-GR" sz="2000" b="1" dirty="0" smtClean="0"/>
              <a:t>)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Επιλέγεται </a:t>
            </a:r>
            <a:r>
              <a:rPr lang="el-GR" sz="1800" dirty="0"/>
              <a:t>από τα μέλη του </a:t>
            </a:r>
            <a:r>
              <a:rPr lang="el-GR" sz="1800" dirty="0" smtClean="0"/>
              <a:t>κύκλου και είναι υπεύθυνος για </a:t>
            </a:r>
            <a:r>
              <a:rPr lang="el-GR" sz="1800" dirty="0"/>
              <a:t>την λειτουργία και τις δραστηριότητες του κύκλου. Ο συντονιστής </a:t>
            </a:r>
            <a:r>
              <a:rPr lang="el-GR" sz="1800" dirty="0" smtClean="0"/>
              <a:t>είναι υπεύθυνος </a:t>
            </a:r>
            <a:r>
              <a:rPr lang="el-GR" sz="1800" dirty="0"/>
              <a:t>για έναν αριθμό </a:t>
            </a:r>
            <a:r>
              <a:rPr lang="el-GR" sz="1800" dirty="0" smtClean="0"/>
              <a:t>κύκλων, ενώ </a:t>
            </a:r>
            <a:r>
              <a:rPr lang="el-GR" sz="1800" dirty="0"/>
              <a:t>ο </a:t>
            </a:r>
            <a:r>
              <a:rPr lang="el-GR" sz="1800" u="sng" dirty="0" err="1"/>
              <a:t>leader</a:t>
            </a:r>
            <a:r>
              <a:rPr lang="el-GR" sz="1800" u="sng" dirty="0"/>
              <a:t> για έναν κύκλο</a:t>
            </a:r>
            <a:r>
              <a:rPr lang="el-GR" sz="1800" dirty="0"/>
              <a:t>. Δ</a:t>
            </a:r>
            <a:r>
              <a:rPr lang="el-GR" sz="1800" dirty="0" smtClean="0"/>
              <a:t>ουλεύει </a:t>
            </a:r>
            <a:r>
              <a:rPr lang="el-GR" sz="1800" dirty="0"/>
              <a:t>στενά με τον </a:t>
            </a:r>
            <a:r>
              <a:rPr lang="el-GR" sz="1800" dirty="0" err="1"/>
              <a:t>διευκολυντή</a:t>
            </a:r>
            <a:r>
              <a:rPr lang="el-GR" sz="1800" dirty="0"/>
              <a:t> και αποκτά περίπου την ίδια </a:t>
            </a:r>
            <a:r>
              <a:rPr lang="el-GR" sz="1800" dirty="0" smtClean="0"/>
              <a:t>εκπαίδευση μ</a:t>
            </a:r>
            <a:r>
              <a:rPr lang="el-GR" sz="1800" dirty="0"/>
              <a:t>' αυτόν. </a:t>
            </a:r>
            <a:endParaRPr lang="el-GR" sz="1800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Ο </a:t>
            </a:r>
            <a:r>
              <a:rPr lang="el-GR" sz="1800" dirty="0"/>
              <a:t>αρχηγός μπορεί να είναι ο ίδιος ο προϊστάμενος των ατόμων </a:t>
            </a:r>
            <a:r>
              <a:rPr lang="el-GR" sz="1800" dirty="0" smtClean="0"/>
              <a:t>που συγκροτούν </a:t>
            </a:r>
            <a:r>
              <a:rPr lang="el-GR" sz="1800" dirty="0"/>
              <a:t>την ομάδα, εάν αυτό είναι επιθυμία της </a:t>
            </a:r>
            <a:r>
              <a:rPr lang="el-GR" sz="1800" dirty="0" smtClean="0"/>
              <a:t>ομάδας. Η </a:t>
            </a:r>
            <a:r>
              <a:rPr lang="el-GR" sz="1800" dirty="0"/>
              <a:t>επιλογή του αρχηγού του προϊστάμενου των υπαλλήλων που </a:t>
            </a:r>
            <a:r>
              <a:rPr lang="el-GR" sz="1800" dirty="0" smtClean="0"/>
              <a:t>συγκροτούν την </a:t>
            </a:r>
            <a:r>
              <a:rPr lang="el-GR" sz="1800" dirty="0"/>
              <a:t>ομάδα του κύκλου, ακολουθήθηκε σαν πρακτική κυρίως για τον λόγο </a:t>
            </a:r>
            <a:r>
              <a:rPr lang="el-GR" sz="1800" dirty="0" smtClean="0"/>
              <a:t>ότι η </a:t>
            </a:r>
            <a:r>
              <a:rPr lang="el-GR" sz="1800" dirty="0"/>
              <a:t>επικοινωνία </a:t>
            </a:r>
            <a:r>
              <a:rPr lang="el-GR" sz="1800" dirty="0" smtClean="0"/>
              <a:t>και σεβασμός </a:t>
            </a:r>
            <a:r>
              <a:rPr lang="el-GR" sz="1800" dirty="0"/>
              <a:t>που ήδη ενώνει τα μέλη του κύκλου με </a:t>
            </a:r>
            <a:r>
              <a:rPr lang="el-GR" sz="1800" dirty="0" smtClean="0"/>
              <a:t>τον προϊστάμενο </a:t>
            </a:r>
            <a:r>
              <a:rPr lang="el-GR" sz="1800" dirty="0"/>
              <a:t>τους βοηθά ιδιαίτερα στην ανάπτυξη και την ομαλή </a:t>
            </a:r>
            <a:r>
              <a:rPr lang="el-GR" sz="1800" dirty="0" smtClean="0"/>
              <a:t>λειτουργία του </a:t>
            </a:r>
            <a:r>
              <a:rPr lang="el-GR" sz="1800" dirty="0"/>
              <a:t>κύκλου.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947576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136469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Β</a:t>
            </a:r>
            <a:r>
              <a:rPr lang="el-GR" sz="1800" b="1" dirty="0" smtClean="0"/>
              <a:t>ασικές </a:t>
            </a:r>
            <a:r>
              <a:rPr lang="el-GR" sz="1800" b="1" dirty="0"/>
              <a:t>εργασίες του αρχηγού ενός κύκλου είναι οι </a:t>
            </a:r>
            <a:r>
              <a:rPr lang="el-GR" sz="1800" b="1" dirty="0" smtClean="0"/>
              <a:t>εξής:</a:t>
            </a:r>
            <a:endParaRPr lang="el-GR" sz="1800" b="1" dirty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Δημιουργία κλίματος ενθουσιασμού για τις δραστηριότητες του κύκλου.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Ενδιαφέρον για την λειτουργία του κύκλου.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Συναντήσεις με τον κύκλο μια φορά την εβδομάδα.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Χρησιμοποίηση </a:t>
            </a:r>
            <a:r>
              <a:rPr lang="el-GR" sz="1600" dirty="0" err="1"/>
              <a:t>διευκολυντή</a:t>
            </a:r>
            <a:r>
              <a:rPr lang="el-GR" sz="1600" dirty="0"/>
              <a:t> για βοήθεια.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Δημιουργία κλίματος συνεργασίας και αρμονίας μεταξύ των μελών </a:t>
            </a:r>
            <a:r>
              <a:rPr lang="el-GR" sz="1600" dirty="0" smtClean="0"/>
              <a:t>και διοίκησης.</a:t>
            </a:r>
            <a:endParaRPr lang="el-GR" sz="1600" dirty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Στενή συνεργασία με το φυσικό προϊστάμενο της ομάδας.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Αναζήτηση σε εξωτερικούς συνεργάτες βοήθειας και συμβούλων όπου </a:t>
            </a:r>
            <a:r>
              <a:rPr lang="el-GR" sz="1600" dirty="0" smtClean="0"/>
              <a:t>είναι απαραίτητο</a:t>
            </a:r>
            <a:r>
              <a:rPr lang="el-GR" sz="1600" dirty="0"/>
              <a:t>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Διατήρηση καλής συνεργασίας μεταξύ των μελών του κύκλου.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Έναρξη και λήξη των συσκέψεων σε προκαθορισμένους χρόνους.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Προγραμματίζει τις συναντήσεις.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Συνοψίζει τα θέματα προς συζήτηση των επόμενων συναντήσεων.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Χρησιμοποιεί </a:t>
            </a:r>
            <a:r>
              <a:rPr lang="el-GR" sz="1600" dirty="0" err="1"/>
              <a:t>agenda</a:t>
            </a:r>
            <a:r>
              <a:rPr lang="el-GR" sz="1600" dirty="0"/>
              <a:t>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Δουλεύει στα προβλήματα των μελών του κύκλου.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Κρατά σημειώσεις για την εξέλιξη των εργασιών του κύκλου.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600" dirty="0"/>
              <a:t>Είναι αντικειμενικός και </a:t>
            </a:r>
            <a:r>
              <a:rPr lang="el-GR" sz="1600" dirty="0" smtClean="0"/>
              <a:t>έχει διευρυμένη σκέψη </a:t>
            </a:r>
            <a:endParaRPr lang="el-GR" sz="16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628874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1. </a:t>
            </a:r>
            <a:r>
              <a:rPr lang="el-GR" dirty="0"/>
              <a:t>Οι Κύκλοι Ποιότητας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2600" dirty="0"/>
              <a:t>Ο </a:t>
            </a:r>
            <a:r>
              <a:rPr lang="el-GR" sz="2600" b="1" dirty="0"/>
              <a:t>C. </a:t>
            </a:r>
            <a:r>
              <a:rPr lang="el-GR" sz="2600" b="1" dirty="0" err="1"/>
              <a:t>Ishikawa</a:t>
            </a:r>
            <a:r>
              <a:rPr lang="el-GR" sz="2600" dirty="0"/>
              <a:t>, αναγνωρίζοντας το γεγονός ότι αυτοί που γνωρίζουν καλλίτερα </a:t>
            </a:r>
            <a:r>
              <a:rPr lang="el-GR" sz="2600" dirty="0" smtClean="0"/>
              <a:t>το πώς </a:t>
            </a:r>
            <a:r>
              <a:rPr lang="el-GR" sz="2600" dirty="0"/>
              <a:t>μπορεί να επιλυθεί ένα πρόβλημα είναι </a:t>
            </a:r>
            <a:r>
              <a:rPr lang="el-GR" sz="2600" u="sng" dirty="0"/>
              <a:t>οι ίδιοι αυτοί που το </a:t>
            </a:r>
            <a:r>
              <a:rPr lang="el-GR" sz="2600" u="sng" dirty="0" smtClean="0"/>
              <a:t>αντιμετωπίζουν καθημερινά</a:t>
            </a:r>
            <a:r>
              <a:rPr lang="el-GR" sz="2600" u="sng" dirty="0"/>
              <a:t>,</a:t>
            </a:r>
            <a:r>
              <a:rPr lang="el-GR" sz="2600" dirty="0"/>
              <a:t> εισήγαγε για πρώτη φορά στην Ιαπωνία το 1962, τους «</a:t>
            </a:r>
            <a:r>
              <a:rPr lang="el-GR" sz="2600" b="1" dirty="0" smtClean="0"/>
              <a:t>Κύκλους Ποιότητας</a:t>
            </a:r>
            <a:r>
              <a:rPr lang="el-GR" sz="2600" dirty="0"/>
              <a:t>» </a:t>
            </a:r>
            <a:r>
              <a:rPr lang="el-GR" sz="2600" b="1" dirty="0"/>
              <a:t>ως ένα από τα </a:t>
            </a:r>
            <a:r>
              <a:rPr lang="el-GR" sz="2600" b="1" dirty="0" smtClean="0"/>
              <a:t>σημαντικότερα εργαλεία </a:t>
            </a:r>
            <a:r>
              <a:rPr lang="el-GR" sz="2600" b="1" dirty="0"/>
              <a:t>συνεχούς βελτίωσης </a:t>
            </a:r>
            <a:r>
              <a:rPr lang="el-GR" sz="2600" b="1" dirty="0" smtClean="0"/>
              <a:t>των μικρών </a:t>
            </a:r>
            <a:r>
              <a:rPr lang="el-GR" sz="2600" b="1" dirty="0"/>
              <a:t>αλλά καθημερινών προβλημάτων. 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endParaRPr lang="el-GR" sz="2600" dirty="0" smtClean="0"/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2600" dirty="0" smtClean="0"/>
              <a:t>Είναι </a:t>
            </a:r>
            <a:r>
              <a:rPr lang="el-GR" sz="2600" dirty="0"/>
              <a:t>μία </a:t>
            </a:r>
            <a:r>
              <a:rPr lang="el-GR" sz="2900" b="1" dirty="0"/>
              <a:t>διαδικασία ενίσχυσης της συμμετοχής </a:t>
            </a:r>
            <a:r>
              <a:rPr lang="el-GR" sz="2900" b="1" dirty="0" smtClean="0"/>
              <a:t>των εργαζομένων </a:t>
            </a:r>
            <a:r>
              <a:rPr lang="el-GR" sz="2600" dirty="0"/>
              <a:t>στον εντοπισμό προβλημάτων, την ανάπτυξη προτάσεων και </a:t>
            </a:r>
            <a:r>
              <a:rPr lang="el-GR" sz="2600" dirty="0" smtClean="0"/>
              <a:t>στην λήψη </a:t>
            </a:r>
            <a:r>
              <a:rPr lang="el-GR" sz="2600" dirty="0"/>
              <a:t>αποφάσεων που αφορά άμεσα την εργασία τους, συμβάλλοντας άμεσα </a:t>
            </a:r>
            <a:r>
              <a:rPr lang="el-GR" sz="2600" dirty="0" smtClean="0"/>
              <a:t>και αποτελεσματικά </a:t>
            </a:r>
            <a:r>
              <a:rPr lang="el-GR" sz="2600" dirty="0"/>
              <a:t>στην βελτίωση της Ποιότητας των προϊόντων ή των υπηρεσιών </a:t>
            </a:r>
            <a:r>
              <a:rPr lang="el-GR" sz="2600" dirty="0" smtClean="0"/>
              <a:t>που προσφέρουν</a:t>
            </a:r>
            <a:r>
              <a:rPr lang="el-GR" sz="2600" dirty="0"/>
              <a:t>.</a:t>
            </a:r>
          </a:p>
          <a:p>
            <a:pPr marL="109728" indent="0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2482552" cy="457200"/>
          </a:xfrm>
        </p:spPr>
        <p:txBody>
          <a:bodyPr/>
          <a:lstStyle/>
          <a:p>
            <a:r>
              <a:rPr lang="el-GR" sz="1100" dirty="0"/>
              <a:t>9. Κύκλοι ποιότητας – Συνεχής Βελτίωση Διαδικασίας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02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4. Βασικοί </a:t>
            </a:r>
            <a:r>
              <a:rPr lang="el-GR" sz="2800" dirty="0"/>
              <a:t>συντελεστές των 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979" y="2070368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 smtClean="0"/>
              <a:t>Μέλος του κύκλου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Όπως αναφέρθηκε παραπάνω η συμμετοχή στον κύκλο είναι </a:t>
            </a:r>
            <a:r>
              <a:rPr lang="el-GR" sz="1800" dirty="0" smtClean="0"/>
              <a:t>εθελοντική, ακόμη </a:t>
            </a:r>
            <a:r>
              <a:rPr lang="el-GR" sz="1800" dirty="0"/>
              <a:t>κάθε μέλος μπορεί να αποχωρήσει. Τα καθήκοντα ενός μέλους είναι: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1. Παρακολούθηση όλων των συναντήσεων 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2. Εκμάθηση στατιστικών τεχνικών.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3. Υπακοή στους κανόνες του κύκλου.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4. Βοήθεια στην στρατολόγηση νέων μελών.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5. Συμμετοχή στην επίλυση προβλημάτων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23592799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4. Βασικοί </a:t>
            </a:r>
            <a:r>
              <a:rPr lang="el-GR" sz="2800" dirty="0"/>
              <a:t>συντελεστές των 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460768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 err="1" smtClean="0"/>
              <a:t>Διευκολυντής</a:t>
            </a:r>
            <a:r>
              <a:rPr lang="el-GR" sz="2000" b="1" dirty="0" smtClean="0"/>
              <a:t>-συντονιστής (</a:t>
            </a:r>
            <a:r>
              <a:rPr lang="en-US" sz="2000" b="1" dirty="0" smtClean="0"/>
              <a:t>Facilitator) 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600" dirty="0"/>
              <a:t>Είναι αυτός που κινεί όλο το πρόγραμμα του κύκλου ποιότητας. Από </a:t>
            </a:r>
            <a:r>
              <a:rPr lang="el-GR" sz="1600" dirty="0" smtClean="0"/>
              <a:t>την</a:t>
            </a:r>
            <a:r>
              <a:rPr lang="en-US" sz="1600" dirty="0" smtClean="0"/>
              <a:t> </a:t>
            </a:r>
            <a:r>
              <a:rPr lang="el-GR" sz="1600" dirty="0" smtClean="0"/>
              <a:t>στιγμή </a:t>
            </a:r>
            <a:r>
              <a:rPr lang="el-GR" sz="1600" dirty="0"/>
              <a:t>που η εταιρεία αποφασίζει την καθιέρωση ενός </a:t>
            </a:r>
            <a:r>
              <a:rPr lang="el-GR" sz="1600" dirty="0" smtClean="0"/>
              <a:t>προγράμματος</a:t>
            </a:r>
            <a:r>
              <a:rPr lang="en-US" sz="1600" dirty="0" smtClean="0"/>
              <a:t> </a:t>
            </a:r>
            <a:r>
              <a:rPr lang="el-GR" sz="1600" dirty="0" smtClean="0"/>
              <a:t>κύκλων </a:t>
            </a:r>
            <a:r>
              <a:rPr lang="el-GR" sz="1600" dirty="0"/>
              <a:t>ποιότητας, είναι σημαντικό να αποφασίσει τον ορισμό </a:t>
            </a:r>
            <a:r>
              <a:rPr lang="el-GR" sz="1600" dirty="0" smtClean="0"/>
              <a:t>ενός</a:t>
            </a:r>
            <a:r>
              <a:rPr lang="en-US" sz="1600" dirty="0" smtClean="0"/>
              <a:t> </a:t>
            </a:r>
            <a:r>
              <a:rPr lang="el-GR" sz="1600" dirty="0" err="1" smtClean="0"/>
              <a:t>διευκολυντή</a:t>
            </a:r>
            <a:r>
              <a:rPr lang="el-GR" sz="1600" dirty="0" smtClean="0"/>
              <a:t> </a:t>
            </a:r>
            <a:r>
              <a:rPr lang="el-GR" sz="1600" dirty="0"/>
              <a:t>ο οποίος θα αναλάβει το πρόγραμμα. Ο </a:t>
            </a:r>
            <a:r>
              <a:rPr lang="el-GR" sz="1600" dirty="0" err="1"/>
              <a:t>διευκολυντής</a:t>
            </a:r>
            <a:r>
              <a:rPr lang="el-GR" sz="1600" dirty="0"/>
              <a:t> </a:t>
            </a:r>
            <a:r>
              <a:rPr lang="el-GR" sz="1600" dirty="0" smtClean="0"/>
              <a:t>έχει</a:t>
            </a:r>
            <a:r>
              <a:rPr lang="en-US" sz="1600" dirty="0" smtClean="0"/>
              <a:t> </a:t>
            </a:r>
            <a:r>
              <a:rPr lang="el-GR" sz="1600" dirty="0" smtClean="0"/>
              <a:t>συγκεκριμένο </a:t>
            </a:r>
            <a:r>
              <a:rPr lang="el-GR" sz="1600" dirty="0"/>
              <a:t>έργο να επιτελέσει και στις τέσσερις φάσεις λειτουργίας </a:t>
            </a:r>
            <a:r>
              <a:rPr lang="el-GR" sz="1600" dirty="0" smtClean="0"/>
              <a:t>των</a:t>
            </a:r>
            <a:r>
              <a:rPr lang="en-US" sz="1600" dirty="0" smtClean="0"/>
              <a:t> </a:t>
            </a:r>
            <a:r>
              <a:rPr lang="el-GR" sz="1600" dirty="0" smtClean="0"/>
              <a:t>κύκλων </a:t>
            </a:r>
            <a:r>
              <a:rPr lang="el-GR" sz="1600" dirty="0"/>
              <a:t>που </a:t>
            </a:r>
            <a:r>
              <a:rPr lang="el-GR" sz="1600" dirty="0" smtClean="0"/>
              <a:t>είναι: </a:t>
            </a:r>
            <a:endParaRPr lang="el-GR" sz="1600" dirty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b="1" dirty="0"/>
              <a:t>Η εισαγωγή του προγράμματος των κύκλων ποιότητας.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b="1" dirty="0"/>
              <a:t>Η εκπαίδευση των μελών 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b="1" dirty="0"/>
              <a:t>Η ανάπτυξη των εργασιών του.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b="1" dirty="0"/>
              <a:t>Η ωρίμανση και </a:t>
            </a:r>
            <a:r>
              <a:rPr lang="el-GR" sz="1800" b="1" dirty="0" err="1"/>
              <a:t>η^συνεχή</a:t>
            </a:r>
            <a:r>
              <a:rPr lang="el-GR" sz="1800" b="1" dirty="0"/>
              <a:t> λειτουργία τους.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u="sng" dirty="0"/>
              <a:t>Τα καθήκοντα </a:t>
            </a:r>
            <a:r>
              <a:rPr lang="el-GR" sz="1800" u="sng" dirty="0" smtClean="0"/>
              <a:t>του </a:t>
            </a:r>
            <a:r>
              <a:rPr lang="el-GR" sz="1800" u="sng" dirty="0"/>
              <a:t>είναι: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1. Αποτελεί το συντονιστή του προγράμματος των </a:t>
            </a:r>
            <a:r>
              <a:rPr lang="el-GR" sz="1800" dirty="0" smtClean="0"/>
              <a:t>κύκλων</a:t>
            </a: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2. Εκπαιδεύει τα μέλη και τον </a:t>
            </a:r>
            <a:r>
              <a:rPr lang="el-GR" sz="1800" dirty="0" err="1"/>
              <a:t>leader</a:t>
            </a:r>
            <a:r>
              <a:rPr lang="el-GR" sz="1800" dirty="0"/>
              <a:t> του κύκλου ποιότητας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3. Κανονίζει συναντήσεις με εκτός της εταιρείας πρόσωπα </a:t>
            </a:r>
            <a:r>
              <a:rPr lang="el-GR" sz="1800" dirty="0" smtClean="0"/>
              <a:t>εφόσον </a:t>
            </a:r>
            <a:r>
              <a:rPr lang="el-GR" sz="1800" dirty="0"/>
              <a:t>μπορούν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να βοηθήσουν στο </a:t>
            </a:r>
            <a:r>
              <a:rPr lang="el-GR" sz="1800" dirty="0" err="1"/>
              <a:t>project</a:t>
            </a:r>
            <a:r>
              <a:rPr lang="el-GR" sz="1800" dirty="0"/>
              <a:t> του κύκλου ποιότητας.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4785075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4. Βασικοί </a:t>
            </a:r>
            <a:r>
              <a:rPr lang="el-GR" sz="2800" dirty="0"/>
              <a:t>συντελεστές των 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2070368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 err="1" smtClean="0"/>
              <a:t>Διευκολυντής</a:t>
            </a:r>
            <a:r>
              <a:rPr lang="el-GR" sz="2000" b="1" dirty="0" smtClean="0"/>
              <a:t>-συντονιστής (</a:t>
            </a:r>
            <a:r>
              <a:rPr lang="en-US" sz="2000" b="1" dirty="0" smtClean="0"/>
              <a:t>Facilitator) 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4. Παρακολουθεί τις συναντήσεις του κ.κ.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5. Επιλύει προσωπικά προβλήματα.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6. Αναζητά νέα μέλη.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7. Ερευνά για νέες ιδέες.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8. Διαδίδει τα αποτελέσματα λειτουργίας του κύκλου.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9. Βοηθά στην προετοιμασία των αποτελεσμάτων του κύκλου στη </a:t>
            </a:r>
            <a:r>
              <a:rPr lang="el-GR" sz="1800" dirty="0" smtClean="0"/>
              <a:t>διοίκηση της </a:t>
            </a:r>
            <a:r>
              <a:rPr lang="el-GR" sz="1800" dirty="0"/>
              <a:t>εταιρείας.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10. Παρακολουθεί τα αποτελέσματα που έχει αποφέρει ο κύκλος.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11 .Ενημερώνεται συνέχεια για την εξέλιξη της θεωρίας των κύκλων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23378122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6. </a:t>
            </a:r>
            <a:r>
              <a:rPr lang="el-GR" sz="2800" dirty="0"/>
              <a:t>Ε</a:t>
            </a:r>
            <a:r>
              <a:rPr lang="el-GR" sz="2800" dirty="0" smtClean="0"/>
              <a:t>πιτυχία </a:t>
            </a:r>
            <a:r>
              <a:rPr lang="el-GR" sz="2800" dirty="0"/>
              <a:t>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05" y="1916832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Κλειδιά για την επιτυχία των κύκλων ποιότητας σύμφωνα με τον (</a:t>
            </a:r>
            <a:r>
              <a:rPr lang="el-GR" sz="1800" dirty="0" err="1" smtClean="0"/>
              <a:t>Kirkparick</a:t>
            </a:r>
            <a:r>
              <a:rPr lang="en-US" sz="1800" dirty="0" smtClean="0"/>
              <a:t>, </a:t>
            </a:r>
            <a:r>
              <a:rPr lang="el-GR" sz="1800" dirty="0" smtClean="0"/>
              <a:t>2001) είναι </a:t>
            </a:r>
            <a:r>
              <a:rPr lang="el-GR" sz="1800" dirty="0"/>
              <a:t>τα παρακάτω: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1. Κατάλληλη </a:t>
            </a:r>
            <a:r>
              <a:rPr lang="el-GR" sz="2000" b="1" dirty="0" smtClean="0"/>
              <a:t>ατμόσφαιρα </a:t>
            </a:r>
            <a:r>
              <a:rPr lang="el-GR" sz="1800" dirty="0"/>
              <a:t>μ</a:t>
            </a:r>
            <a:r>
              <a:rPr lang="el-GR" sz="1800" dirty="0" smtClean="0"/>
              <a:t>ε </a:t>
            </a:r>
            <a:r>
              <a:rPr lang="el-GR" sz="1800" dirty="0"/>
              <a:t>σκοπό την ανύψωση του ηθικού της ομάδας πρέπει να υπάρχει </a:t>
            </a:r>
            <a:r>
              <a:rPr lang="el-GR" sz="1800" dirty="0" smtClean="0"/>
              <a:t>γνωστοποίηση των </a:t>
            </a:r>
            <a:r>
              <a:rPr lang="el-GR" sz="1800" dirty="0"/>
              <a:t>αποτελεσμάτων και γνώση της όλης φιλοσοφίας σε όλα τα επίπεδα ιεραρχίας.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2. Υποστήριξη της </a:t>
            </a:r>
            <a:r>
              <a:rPr lang="el-GR" sz="2000" b="1" dirty="0" smtClean="0"/>
              <a:t>διοίκησης</a:t>
            </a:r>
            <a:endParaRPr lang="el-GR" sz="20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Η συμμετοχή της διοίκησης πρέπει να είναι ενεργή ώστε να μπορεί να ακούει </a:t>
            </a:r>
            <a:r>
              <a:rPr lang="el-GR" sz="1800" dirty="0" smtClean="0"/>
              <a:t>τις προτάσεις </a:t>
            </a:r>
            <a:r>
              <a:rPr lang="el-GR" sz="1800" dirty="0"/>
              <a:t>από τις ομάδες, να επικοινωνεί και να επιβραβεύει την προσφορά.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3. Κατάλληλο </a:t>
            </a:r>
            <a:r>
              <a:rPr lang="el-GR" sz="2000" b="1" dirty="0" smtClean="0"/>
              <a:t>συντονιστής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Ο συντονιστή πρέπει να διακατέχεται από ενθουσιασμό ώστε να βοηθά </a:t>
            </a:r>
            <a:r>
              <a:rPr lang="el-GR" sz="1800" dirty="0" smtClean="0"/>
              <a:t>τους αρχηγούς </a:t>
            </a:r>
            <a:r>
              <a:rPr lang="el-GR" sz="1800" dirty="0"/>
              <a:t>και να ακούει όλα τα μέλη.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1638085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/>
              <a:t>6</a:t>
            </a:r>
            <a:r>
              <a:rPr lang="el-GR" sz="2800" dirty="0" smtClean="0"/>
              <a:t>. </a:t>
            </a:r>
            <a:r>
              <a:rPr lang="el-GR" sz="2800" dirty="0"/>
              <a:t>Ε</a:t>
            </a:r>
            <a:r>
              <a:rPr lang="el-GR" sz="2800" dirty="0" smtClean="0"/>
              <a:t>πιτυχία </a:t>
            </a:r>
            <a:r>
              <a:rPr lang="el-GR" sz="2800" dirty="0"/>
              <a:t>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05" y="1916832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 smtClean="0"/>
              <a:t>4</a:t>
            </a:r>
            <a:r>
              <a:rPr lang="el-GR" sz="2000" b="1" dirty="0"/>
              <a:t>. </a:t>
            </a:r>
            <a:r>
              <a:rPr lang="el-GR" sz="2000" b="1" dirty="0" smtClean="0"/>
              <a:t>Εκπαίδευση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Συστηματική εκπαίδευση με στόχο την ορθότερη ανάλυση και την λύση </a:t>
            </a:r>
            <a:r>
              <a:rPr lang="el-GR" sz="1800" dirty="0" smtClean="0"/>
              <a:t>των προβλημάτων</a:t>
            </a:r>
            <a:r>
              <a:rPr lang="el-GR" sz="1800" dirty="0"/>
              <a:t>.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5. </a:t>
            </a:r>
            <a:r>
              <a:rPr lang="el-GR" sz="2000" b="1" dirty="0" smtClean="0"/>
              <a:t>Ανάπτυξη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Αργή και σταθερή ανάπτυξη με την πραγματοποίηση λίγων </a:t>
            </a:r>
            <a:r>
              <a:rPr lang="el-GR" sz="1800" dirty="0" err="1"/>
              <a:t>projects</a:t>
            </a:r>
            <a:r>
              <a:rPr lang="el-GR" sz="1800" dirty="0"/>
              <a:t>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6. Σύστημα ανατροφοδότησης και </a:t>
            </a:r>
            <a:r>
              <a:rPr lang="el-GR" sz="2000" b="1" dirty="0" smtClean="0"/>
              <a:t>αξιολόγησης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Συνεχής έλεγχοι με σκοπό την πρόληψη των προβλημάτων την μείωση του </a:t>
            </a:r>
            <a:r>
              <a:rPr lang="el-GR" sz="1800" dirty="0" smtClean="0"/>
              <a:t>χρόνου και </a:t>
            </a:r>
            <a:r>
              <a:rPr lang="el-GR" sz="1800" dirty="0"/>
              <a:t>του κόστους.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7. </a:t>
            </a:r>
            <a:r>
              <a:rPr lang="el-GR" sz="2000" b="1" dirty="0" smtClean="0"/>
              <a:t>Αναγνώριση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Αναγνώριση και επιβράβευση της ομαδικής εργασίας μπροστά σε κοινό ώστε </a:t>
            </a:r>
            <a:r>
              <a:rPr lang="el-GR" sz="1800" dirty="0" smtClean="0"/>
              <a:t>να αποτελέσει </a:t>
            </a:r>
            <a:r>
              <a:rPr lang="el-GR" sz="1800" dirty="0"/>
              <a:t>κίνητρο μεγαλύτερης παραγωγικότητας στο μέλλον.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1100682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/>
              <a:t>7</a:t>
            </a:r>
            <a:r>
              <a:rPr lang="el-GR" sz="2800" dirty="0" smtClean="0"/>
              <a:t>. </a:t>
            </a:r>
            <a:r>
              <a:rPr lang="el-GR" sz="2800" dirty="0"/>
              <a:t>Αποτελέσματα εφαρμογής 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05" y="1916832"/>
            <a:ext cx="8325491" cy="4248472"/>
          </a:xfrm>
        </p:spPr>
        <p:txBody>
          <a:bodyPr>
            <a:noAutofit/>
          </a:bodyPr>
          <a:lstStyle/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Βελτίωση ποιότητας.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2000" dirty="0" smtClean="0"/>
              <a:t>Αύξηση </a:t>
            </a:r>
            <a:r>
              <a:rPr lang="el-GR" sz="2000" dirty="0"/>
              <a:t>παραγωγικότητας.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2000" dirty="0" smtClean="0"/>
              <a:t>Δια </a:t>
            </a:r>
            <a:r>
              <a:rPr lang="el-GR" sz="2000" dirty="0"/>
              <a:t>τμηματική επικοινωνία.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2000" dirty="0" smtClean="0"/>
              <a:t>Μείωση </a:t>
            </a:r>
            <a:r>
              <a:rPr lang="el-GR" sz="2000" dirty="0"/>
              <a:t>ατυχημάτων.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2000" dirty="0" smtClean="0"/>
              <a:t>Μείωση </a:t>
            </a:r>
            <a:r>
              <a:rPr lang="el-GR" sz="2000" dirty="0"/>
              <a:t>κόστους.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2000" dirty="0" smtClean="0"/>
              <a:t>Ελαχιστοποίηση </a:t>
            </a:r>
            <a:r>
              <a:rPr lang="el-GR" sz="2000" dirty="0"/>
              <a:t>σπάταλης πόρων.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2000" dirty="0" smtClean="0"/>
              <a:t>Ομαδικό </a:t>
            </a:r>
            <a:r>
              <a:rPr lang="el-GR" sz="2000" dirty="0"/>
              <a:t>πνεύμα.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2000" dirty="0" smtClean="0"/>
              <a:t>Ικανοποίηση </a:t>
            </a:r>
            <a:r>
              <a:rPr lang="el-GR" sz="2000" dirty="0"/>
              <a:t>από την εργασία.</a:t>
            </a:r>
            <a:endParaRPr lang="el-GR" sz="2000" b="1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105913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8. Λόγοι αποτυχίας </a:t>
            </a:r>
            <a:r>
              <a:rPr lang="el-GR" sz="2800" dirty="0"/>
              <a:t>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05" y="1916832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Μερικοί λόγοι από τους οποίους μπορεί να αποτύχουν οι Κύκλοι Ποιότητας </a:t>
            </a:r>
            <a:r>
              <a:rPr lang="el-GR" sz="1800" dirty="0" smtClean="0"/>
              <a:t>σύμφωνα με </a:t>
            </a:r>
            <a:r>
              <a:rPr lang="el-GR" sz="1800" dirty="0"/>
              <a:t>τον </a:t>
            </a:r>
            <a:r>
              <a:rPr lang="el-GR" sz="1800" dirty="0" smtClean="0"/>
              <a:t>(</a:t>
            </a:r>
            <a:r>
              <a:rPr lang="el-GR" sz="1800" dirty="0" err="1" smtClean="0"/>
              <a:t>Chuter</a:t>
            </a:r>
            <a:r>
              <a:rPr lang="el-GR" sz="1800" dirty="0"/>
              <a:t>, 2002) είναι</a:t>
            </a:r>
            <a:r>
              <a:rPr lang="el-GR" sz="1800" dirty="0" smtClean="0"/>
              <a:t>: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1</a:t>
            </a:r>
            <a:r>
              <a:rPr lang="el-GR" sz="1800" b="1" dirty="0"/>
              <a:t>. Δυσκολία να εγκαταλειφτεί ο παραδοσιακός τρόπος διοίκησης.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2. Έλλειψη εκτίμησης στο ρόλο του Κύκλου Ποιότητας</a:t>
            </a:r>
            <a:r>
              <a:rPr lang="el-GR" sz="1800" b="1" dirty="0" smtClean="0"/>
              <a:t>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3. Η χρήση των Κύκλων Ποιότητας ως υποκατάστατο για το Quality </a:t>
            </a:r>
            <a:r>
              <a:rPr lang="el-GR" sz="1800" b="1" dirty="0" err="1"/>
              <a:t>Management</a:t>
            </a:r>
            <a:r>
              <a:rPr lang="el-GR" sz="1800" b="1" dirty="0"/>
              <a:t>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4. Μη επαγγελματική εισαγωγή των Κύκλων Ποιότητας.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5. Αποτυχία και άλλων πειραματικών ομάδων εργασίας.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6. Η προσδοκία γρήγορων αποτελεσμάτων.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7. Η αρνητική στάση των συνδικάτων.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1590255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8. Λόγοι αποτυχίας </a:t>
            </a:r>
            <a:r>
              <a:rPr lang="el-GR" sz="2800" dirty="0"/>
              <a:t>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05" y="1916832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Συνέχεια…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b="1" dirty="0"/>
              <a:t>Κακή </a:t>
            </a:r>
            <a:r>
              <a:rPr lang="el-GR" sz="1800" b="1" dirty="0" smtClean="0"/>
              <a:t>εκπαίδευση</a:t>
            </a:r>
            <a:endParaRPr lang="el-GR" sz="18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Ένα πρόγραμμα Κ.Π δεν μπορεί να εφαρμοσθεί χωρίς την </a:t>
            </a:r>
            <a:r>
              <a:rPr lang="el-GR" sz="1800" dirty="0" smtClean="0"/>
              <a:t>σωστή εκπαίδευση </a:t>
            </a:r>
            <a:r>
              <a:rPr lang="el-GR" sz="1800" dirty="0"/>
              <a:t>των εμπλεκομένων. Οι εταιρείες που παραμελούν την </a:t>
            </a:r>
            <a:r>
              <a:rPr lang="el-GR" sz="1800" dirty="0" smtClean="0"/>
              <a:t>επένδυση σε </a:t>
            </a:r>
            <a:r>
              <a:rPr lang="el-GR" sz="1800" dirty="0"/>
              <a:t>εκπαίδευση </a:t>
            </a:r>
            <a:r>
              <a:rPr lang="el-GR" sz="1800" dirty="0" smtClean="0"/>
              <a:t>αποτυχαίνουν</a:t>
            </a:r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b="1" dirty="0"/>
              <a:t>Έλλειψη συνεργασίας του μεσαίου διοικητικού </a:t>
            </a:r>
            <a:r>
              <a:rPr lang="el-GR" sz="1800" b="1" dirty="0" smtClean="0"/>
              <a:t>επιπέδου</a:t>
            </a:r>
            <a:endParaRPr lang="el-GR" sz="18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Το κυριότερο </a:t>
            </a:r>
            <a:r>
              <a:rPr lang="el-GR" sz="1800" dirty="0" smtClean="0"/>
              <a:t>πρόβλημα </a:t>
            </a:r>
            <a:r>
              <a:rPr lang="el-GR" sz="1800" dirty="0"/>
              <a:t>του επιπέδου αυτού είναι η αίσθηση ότι χάνεται </a:t>
            </a:r>
            <a:r>
              <a:rPr lang="el-GR" sz="1800" dirty="0" smtClean="0"/>
              <a:t>ο έλεγχος </a:t>
            </a:r>
            <a:r>
              <a:rPr lang="el-GR" sz="1800" dirty="0"/>
              <a:t>της κατάστασης και υποβαθμίζεται ο ρόλος του προϊστάμενου.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b="1" dirty="0"/>
              <a:t>Ανεπαρκής δημοσιότητα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Μια σπουδαία ανταμοιβή για την προσπάθεια που καταβάλουν τα μέλη </a:t>
            </a:r>
            <a:r>
              <a:rPr lang="el-GR" sz="1800" dirty="0" smtClean="0"/>
              <a:t>των Κ.Π </a:t>
            </a:r>
            <a:r>
              <a:rPr lang="el-GR" sz="1800" dirty="0"/>
              <a:t>είναι η αναγνώριση και η δημοσιότητα. Ανακοινώσεις, αφίσες. συναντήσεις και άλλες παρόμοιες εκδηλώσεις συνιστώνται ιδιαίτερα δύσκολα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ή μη σχετικά προβλήματα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807644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8. Λόγοι αποτυχίας </a:t>
            </a:r>
            <a:r>
              <a:rPr lang="el-GR" sz="2800" dirty="0"/>
              <a:t>κύκλων ποιότητας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05" y="1916832"/>
            <a:ext cx="8325491" cy="424847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Συνέχεια…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2000" b="1" dirty="0"/>
              <a:t>Υπερβολικές </a:t>
            </a:r>
            <a:r>
              <a:rPr lang="el-GR" sz="2000" b="1" dirty="0" smtClean="0"/>
              <a:t>απαιτήσεις </a:t>
            </a:r>
            <a:r>
              <a:rPr lang="el-GR" sz="2000" b="1" dirty="0"/>
              <a:t>από </a:t>
            </a:r>
            <a:r>
              <a:rPr lang="el-GR" sz="2000" b="1" dirty="0" smtClean="0"/>
              <a:t>τους κύκλους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Οι κύκλοι ποιότητας φέρνουν εκπληκτικά αποτελέσματα σε χώρους όπου τα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μέλη έχουν ιδιαίτερη και βαθιά γνώση του αντικειμένου εργασίας. </a:t>
            </a:r>
            <a:r>
              <a:rPr lang="el-GR" sz="1800" dirty="0" smtClean="0"/>
              <a:t>Δεν μπορούν </a:t>
            </a:r>
            <a:r>
              <a:rPr lang="el-GR" sz="1800" dirty="0"/>
              <a:t>να λύσουν τα οικονομικά προβλήματα της εταιρείας. Ακόμη </a:t>
            </a:r>
            <a:r>
              <a:rPr lang="el-GR" sz="1800" dirty="0" smtClean="0"/>
              <a:t>δεν αποδίδουν </a:t>
            </a:r>
            <a:r>
              <a:rPr lang="el-GR" sz="1800" dirty="0"/>
              <a:t>άμεσα αποτελέσματα, όπως κάθε νέα φιλοσοφία που </a:t>
            </a:r>
            <a:r>
              <a:rPr lang="el-GR" sz="1800" dirty="0" smtClean="0"/>
              <a:t>θέλει κάποιο </a:t>
            </a:r>
            <a:r>
              <a:rPr lang="el-GR" sz="1800" dirty="0"/>
              <a:t>χρόνο ο για να εδραιωθεί.</a:t>
            </a:r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1800" b="1" dirty="0" smtClean="0"/>
              <a:t>Ανεπαρκής-αργή </a:t>
            </a:r>
            <a:r>
              <a:rPr lang="el-GR" sz="1800" b="1" dirty="0"/>
              <a:t>ανταπόκριση του εταιρικού </a:t>
            </a:r>
            <a:r>
              <a:rPr lang="el-GR" sz="1800" b="1" dirty="0" smtClean="0"/>
              <a:t>μηχανισμού</a:t>
            </a:r>
            <a:endParaRPr lang="el-GR" sz="18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Η διοίκηση πρέπει να αντιμετωπίζει με ενδιαφέρον τις παρουσιάσεις, να </a:t>
            </a:r>
            <a:r>
              <a:rPr lang="el-GR" sz="1800" dirty="0" smtClean="0"/>
              <a:t>τις σχολιάζει </a:t>
            </a:r>
            <a:r>
              <a:rPr lang="el-GR" sz="1800" dirty="0"/>
              <a:t>και να απαντά στις υποβαλλόμενες προτάσεις.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0629287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7" y="685800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9</a:t>
            </a:r>
            <a:r>
              <a:rPr lang="el-GR" sz="2800" dirty="0"/>
              <a:t>. Υπόδειγμα κανονισμού κύκλων ποιότητας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628800"/>
            <a:ext cx="8325491" cy="496855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ΣΤΟΧΟΙ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Οι κύκλοι ποιότητας αποσκοπούν στην επίτευξη των παρακάτω </a:t>
            </a:r>
            <a:r>
              <a:rPr lang="el-GR" sz="1800" dirty="0" smtClean="0"/>
              <a:t>στόχων: </a:t>
            </a: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Βελτίωση ποιότητας.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Βελτίωση επικοινωνίας.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Βελτίωση ομαδικής εργασίας.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Μείωση σπατάλης πόρων.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</a:t>
            </a:r>
            <a:r>
              <a:rPr lang="el-GR" sz="1800" dirty="0" smtClean="0"/>
              <a:t>Εκπαίδευση</a:t>
            </a:r>
            <a:r>
              <a:rPr lang="el-GR" sz="1800" dirty="0"/>
              <a:t>, ανάπτυξη και ικανοποίηση προσωπικού</a:t>
            </a:r>
            <a:r>
              <a:rPr lang="el-GR" sz="1800" dirty="0" smtClean="0"/>
              <a:t>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ΕΚΤΕΛΕΣΤΙΚΗ ΕΠΙΤΡΟΠΗ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Τα παρακάτω αναφερόμενα ανώτατα στελέχη (</a:t>
            </a:r>
            <a:r>
              <a:rPr lang="el-GR" sz="1800" dirty="0" smtClean="0"/>
              <a:t>σε αυτό </a:t>
            </a:r>
            <a:r>
              <a:rPr lang="el-GR" sz="1800" dirty="0"/>
              <a:t>το </a:t>
            </a:r>
            <a:r>
              <a:rPr lang="el-GR" sz="1800" dirty="0" smtClean="0"/>
              <a:t>σημείο αναφέρονται </a:t>
            </a:r>
            <a:r>
              <a:rPr lang="el-GR" sz="1800" dirty="0"/>
              <a:t>ονομαστικά τα ονόματα των </a:t>
            </a:r>
            <a:r>
              <a:rPr lang="el-GR" sz="1800" dirty="0" smtClean="0"/>
              <a:t>στελεχών) της </a:t>
            </a:r>
            <a:r>
              <a:rPr lang="el-GR" sz="1800" dirty="0"/>
              <a:t>εταιρείας </a:t>
            </a:r>
            <a:r>
              <a:rPr lang="el-GR" sz="1800" dirty="0" smtClean="0"/>
              <a:t>αποτελούν την </a:t>
            </a:r>
            <a:r>
              <a:rPr lang="el-GR" sz="1800" dirty="0"/>
              <a:t>εκτελεστική </a:t>
            </a:r>
            <a:r>
              <a:rPr lang="el-GR" sz="1800" dirty="0" smtClean="0"/>
              <a:t>επιτροπή. Η </a:t>
            </a:r>
            <a:r>
              <a:rPr lang="el-GR" sz="1800" dirty="0"/>
              <a:t>εκτελεστική επιτροπή είναι υπεύθυνη για την ορθή λειτουργία των </a:t>
            </a:r>
            <a:r>
              <a:rPr lang="el-GR" sz="1800" dirty="0" smtClean="0"/>
              <a:t>κύκλων, την </a:t>
            </a:r>
            <a:r>
              <a:rPr lang="el-GR" sz="1800" dirty="0"/>
              <a:t>υποβοήθηση τους, την επίλυση των προβλημάτων και την </a:t>
            </a:r>
            <a:r>
              <a:rPr lang="el-GR" sz="1800" dirty="0" smtClean="0"/>
              <a:t>δημιουργία προϋποθέσεων </a:t>
            </a:r>
            <a:r>
              <a:rPr lang="el-GR" sz="1800" dirty="0"/>
              <a:t>για την ομαλή λειτουργία τους.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708553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/>
          <a:lstStyle/>
          <a:p>
            <a:pPr algn="ctr"/>
            <a:r>
              <a:rPr lang="el-GR" dirty="0" smtClean="0"/>
              <a:t> Πως λειτουργεί</a:t>
            </a: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2410544" cy="457200"/>
          </a:xfrm>
        </p:spPr>
        <p:txBody>
          <a:bodyPr/>
          <a:lstStyle/>
          <a:p>
            <a:r>
              <a:rPr lang="el-GR" sz="1100" dirty="0"/>
              <a:t>9. Κύκλοι ποιότητας – Συνεχής Βελτίωση Διαδικασίας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Πίνακας 5">
            <a:extLst>
              <a:ext uri="{FF2B5EF4-FFF2-40B4-BE49-F238E27FC236}">
                <a16:creationId xmlns="" xmlns:a16="http://schemas.microsoft.com/office/drawing/2014/main" id="{5BA6FD25-C04C-4FBA-BFFF-09816AADE7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909416"/>
              </p:ext>
            </p:extLst>
          </p:nvPr>
        </p:nvGraphicFramePr>
        <p:xfrm>
          <a:off x="376035" y="1818378"/>
          <a:ext cx="8372429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2429">
                  <a:extLst>
                    <a:ext uri="{9D8B030D-6E8A-4147-A177-3AD203B41FA5}">
                      <a16:colId xmlns="" xmlns:a16="http://schemas.microsoft.com/office/drawing/2014/main" val="1670653688"/>
                    </a:ext>
                  </a:extLst>
                </a:gridCol>
              </a:tblGrid>
              <a:tr h="230719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i="0" dirty="0" smtClean="0"/>
                        <a:t>Οι Κύκλοι Ποιότητας είναι δραστηριότητες ομάδων ατόμων οι οποίοι συναντώνται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i="0" dirty="0" smtClean="0"/>
                        <a:t>με </a:t>
                      </a:r>
                      <a:r>
                        <a:rPr lang="el-GR" sz="1600" b="1" i="0" u="sng" dirty="0" smtClean="0"/>
                        <a:t>κατά διαστήματα και σε εθελοντική βάση </a:t>
                      </a:r>
                      <a:r>
                        <a:rPr lang="el-GR" sz="1600" b="0" i="0" dirty="0" smtClean="0"/>
                        <a:t>με βασικό σκοπό την επίλυση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i="0" dirty="0" smtClean="0"/>
                        <a:t>προβλημάτων.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Τα άτομα που συνθέτουν τις ομάδες αυτές είναι άτομα από το ίδιο</a:t>
                      </a:r>
                      <a:r>
                        <a:rPr lang="el-GR" sz="16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εργασιακό περιβάλλον που εργάζονται μαζί συναθροίζονται και συζητούν σε</a:t>
                      </a:r>
                      <a:r>
                        <a:rPr lang="el-GR" sz="16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ισότιμη βάση μαζί - στα πλαίσια λειτουργίας των Κύκλων Ποιότητας με κύριο στόχο</a:t>
                      </a:r>
                      <a:r>
                        <a:rPr lang="el-GR" sz="16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την </a:t>
                      </a:r>
                      <a:r>
                        <a:rPr lang="el-GR" sz="1600" b="1" i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συλλογική αντιμετώπιση προβλημάτων.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i="0" u="sng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Η δραστηριότητα αυτή δυναμώνει: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την</a:t>
                      </a:r>
                      <a:r>
                        <a:rPr lang="el-GR" sz="16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ανάπτυξη του ομαδικού πνεύματος,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βοηθά στον προσδιορισμό και την επίτευξη</a:t>
                      </a:r>
                      <a:r>
                        <a:rPr lang="el-GR" sz="16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λογικών στόχων που βρίσκονται στις δυνατότητες αυτών,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βοηθά στην ανάπτυξη της</a:t>
                      </a:r>
                      <a:r>
                        <a:rPr lang="el-GR" sz="16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επικοινωνίας,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την ανταλλαγή των απόψεων, εμπειριών,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βελτιώνει το ηθικό,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ενδυναμώνει και προωθεί την λήψη πρωτοβουλιών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αναπτύσσει ικανότητες στην επίλυση προβλημάτων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προωθεί το αίσθημα</a:t>
                      </a:r>
                      <a:r>
                        <a:rPr lang="el-GR" sz="16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ευθύνης, εμπιστοσύνης, σεβασμού, επαγγελματισμού &amp; επιχειρηματικής</a:t>
                      </a:r>
                      <a:r>
                        <a:rPr lang="el-GR" sz="16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συνείδησης.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i="0" u="sng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78191330"/>
                  </a:ext>
                </a:extLst>
              </a:tr>
            </a:tbl>
          </a:graphicData>
        </a:graphic>
      </p:graphicFrame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833A2BDF-4D65-41D5-99ED-C577E5D66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571497"/>
            <a:ext cx="996702" cy="99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6631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143000"/>
            <a:ext cx="8325491" cy="496855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400" b="1" dirty="0"/>
              <a:t>ΠΟΛΙΤΙΚΗ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Α. Όλοι οι υπάλληλοι της εταιρείας είναι ελεύθεροι </a:t>
            </a:r>
            <a:r>
              <a:rPr lang="el-GR" sz="1800" b="1" dirty="0" smtClean="0"/>
              <a:t>να:</a:t>
            </a:r>
            <a:endParaRPr lang="el-GR" sz="18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Συμμετέχουν ή όχι στους κύκλους όποτε εκείνοι θέλουν,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Υποβάλλουν προβλήματα για επίλυση τους από τους κύκλους.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Β. Η διεύθυνση υποστηρίζει την προσπάθεια με τις εξής ενέργειες: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Ενθαρρύνει την συμμετοχή των εργαζομένων στις συναντήσεις.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Παρέχει τους απαραίτητους χώρους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Παρέχει το απαραίτητο υλικό.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Γ. Η διεύθυνση συμμετέχει ως εξής: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Δίνοντας απαντήσεις στα ερωτήματα και τις προτάσεις του κύκλου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Εφαρμόζοντας τις εγκεκριμένες λύσεις και προτάσεις του κύκλου.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Παραχωρώντας εκπαιδευτική υποστήριξη.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Δ. Η διοίκηση έχει το δικαίωμα να εισηγηθεί στον κύκλο προβλήματα </a:t>
            </a:r>
            <a:r>
              <a:rPr lang="el-GR" sz="1800" b="1" dirty="0" smtClean="0"/>
              <a:t>για επίλυση </a:t>
            </a:r>
            <a:r>
              <a:rPr lang="el-GR" sz="1800" b="1" dirty="0"/>
              <a:t>ή να υποδείξει χώρους για σχηματισμό νέων κύκλων.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21379454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89" y="185152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Πολιτική συνέχεια 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950" y="1127665"/>
            <a:ext cx="8325491" cy="496855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Ε. Οι Κύκλοι ποιότητας είναι: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Εντελώς εθελοντικοί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Ακολουθούν τις τεχνικές που περιγράφονται στο </a:t>
            </a:r>
            <a:r>
              <a:rPr lang="el-GR" sz="1800" dirty="0" smtClean="0"/>
              <a:t>εγχειρίδιο μέλους </a:t>
            </a:r>
            <a:r>
              <a:rPr lang="el-GR" sz="1800" dirty="0"/>
              <a:t>κύκλου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ποιότητας.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Εργάζονται και κινούνται στα πλαίσια των συνηθισμένων δραστηριοτήτων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της εταιρείας.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Έχουν το δικαίωμα αποδοχής ή απόρριψης προβλημάτων από όπου κι αν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προέρχονται.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Εντοπίζουν, αναλύουν, εφαρμόζουν λύσεις προβλημάτων.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Παρουσιάζουν στην διοίκηση για έγκριση το πρόβλημα και την λύση.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Παρουσιάζουν περιοδικά αναφορές προς την διοίκηση.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Βελτιώνουν την επικοινωνία μεταξύ των υπαλλήλων</a:t>
            </a:r>
            <a:r>
              <a:rPr lang="el-GR" sz="1800" dirty="0" smtClean="0"/>
              <a:t>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endParaRPr lang="el-GR" sz="1800" dirty="0"/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2000" b="1" dirty="0"/>
              <a:t>ΣΤ. Οι κύκλοι δεν έχουν αρμοδιότητα για τα παρακάτω: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Παράπονα προσωπικού.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Προσλήψεις, απολύσεις.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Μισθολογικά.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endParaRPr lang="el-GR" sz="1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4219248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427" y="465016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/>
              <a:t>ΟΡΓΑΝΩΣΗ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460768"/>
            <a:ext cx="8325491" cy="496855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 smtClean="0"/>
              <a:t>Α</a:t>
            </a:r>
            <a:r>
              <a:rPr lang="el-GR" sz="2000" b="1" dirty="0"/>
              <a:t>. Οι κύκλοι είναι μικρές ομάδες 3-10 ατόμων</a:t>
            </a:r>
            <a:r>
              <a:rPr lang="el-GR" sz="2000" dirty="0"/>
              <a:t>, </a:t>
            </a:r>
            <a:r>
              <a:rPr lang="el-GR" sz="1800" dirty="0"/>
              <a:t>που συναντώνται τακτικά </a:t>
            </a:r>
            <a:r>
              <a:rPr lang="el-GR" sz="1800" dirty="0" smtClean="0"/>
              <a:t>για να </a:t>
            </a:r>
            <a:r>
              <a:rPr lang="el-GR" sz="1800" dirty="0"/>
              <a:t>εντοπίσουν τα προβλήματα του εργασιακού τους χώρου, να </a:t>
            </a:r>
            <a:r>
              <a:rPr lang="el-GR" sz="1800" dirty="0" smtClean="0"/>
              <a:t>εισηγηθούν λύσεις </a:t>
            </a:r>
            <a:r>
              <a:rPr lang="el-GR" sz="1800" dirty="0"/>
              <a:t>και να τις εφαρμόσουν μετά την έγκριση της διοίκησης.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Β. Ο ρόλος του προϊστάμενου </a:t>
            </a:r>
            <a:r>
              <a:rPr lang="el-GR" sz="2000" b="1" dirty="0" smtClean="0"/>
              <a:t>είναι:</a:t>
            </a:r>
            <a:endParaRPr lang="el-GR" sz="2000" b="1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dirty="0"/>
              <a:t>• </a:t>
            </a:r>
            <a:r>
              <a:rPr lang="el-GR" sz="1800" dirty="0" smtClean="0"/>
              <a:t>Συμβουλεύει τα· </a:t>
            </a:r>
            <a:r>
              <a:rPr lang="el-GR" sz="1800" dirty="0"/>
              <a:t>μέλη του κύκλου.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Συμμετέχει όταν του ζητείται η βοήθεια του, αποσύρεται όταν δεν </a:t>
            </a:r>
            <a:r>
              <a:rPr lang="el-GR" sz="1800" dirty="0" smtClean="0"/>
              <a:t>του ζητείται</a:t>
            </a:r>
            <a:r>
              <a:rPr lang="el-GR" sz="1800" dirty="0"/>
              <a:t>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Προωθεί και ενθαρρύνει τους κύκλους.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• Παρέχει πληροφόρηση όταν του το </a:t>
            </a:r>
            <a:r>
              <a:rPr lang="el-GR" sz="1800" dirty="0" smtClean="0"/>
              <a:t>ζητούν.</a:t>
            </a:r>
          </a:p>
          <a:p>
            <a:pPr lvl="0" algn="just" eaLnBrk="0" hangingPunct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1800" dirty="0" smtClean="0"/>
              <a:t>Δεν </a:t>
            </a:r>
            <a:r>
              <a:rPr lang="el-GR" sz="1800" dirty="0"/>
              <a:t>επιχειρεί να αναλάβει την ηγεσία, εκτός αν του ζητηθεί από τον ίδιο τον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κύκλο.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Γ. Ο ηγέτης είναι εκλεγμένος </a:t>
            </a:r>
            <a:r>
              <a:rPr lang="el-GR" sz="1800" dirty="0"/>
              <a:t>από τον κύκλο και είναι υπεύθυνος για </a:t>
            </a:r>
            <a:r>
              <a:rPr lang="el-GR" sz="1800" dirty="0" smtClean="0"/>
              <a:t>την ομαλή </a:t>
            </a:r>
            <a:r>
              <a:rPr lang="el-GR" sz="1800" dirty="0"/>
              <a:t>λειτουργία του και την ορθή του χρήση των κατάλληλων τεχνικών </a:t>
            </a:r>
            <a:r>
              <a:rPr lang="el-GR" sz="1800" dirty="0" smtClean="0"/>
              <a:t>και μεθόδων</a:t>
            </a:r>
            <a:endParaRPr lang="el-GR" sz="1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505635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427" y="465016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ΟΡΓΑΝΩΣΗ 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460768"/>
            <a:ext cx="8325491" cy="496855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/>
              <a:t>Δ. Ο </a:t>
            </a:r>
            <a:r>
              <a:rPr lang="el-GR" sz="2000" b="1" dirty="0" err="1"/>
              <a:t>διευκολυντής</a:t>
            </a:r>
            <a:r>
              <a:rPr lang="el-GR" sz="2000" b="1" dirty="0"/>
              <a:t> ή συντονιστής;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Είναι υπεύθυνος για όλο το πρόγραμμα.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Εκπαιδεύει ηγέτες και μέλη.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Τηρεί αρχεία.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Συντονίζει τη λειτουργία του κύκλου.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Μεσολαβεί μεταξύ των κύκλων και τμημάτων της εταιρείας.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Συνεργάζεται με την συντονιστική επιτροπή.</a:t>
            </a:r>
          </a:p>
          <a:p>
            <a:pPr marL="109728" lvl="0" indent="0" algn="just" eaLnBrk="0" hangingPunct="0">
              <a:spcBef>
                <a:spcPts val="0"/>
              </a:spcBef>
              <a:buNone/>
            </a:pPr>
            <a:r>
              <a:rPr lang="el-GR" sz="1800" dirty="0"/>
              <a:t>• Παρακολουθεί τις συναντήσεις του κύκλου και τις συσκέψεις των ηγετών.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2000" b="1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2000" b="1" dirty="0" smtClean="0"/>
              <a:t>Ε</a:t>
            </a:r>
            <a:r>
              <a:rPr lang="el-GR" sz="2000" b="1" dirty="0"/>
              <a:t>. Οι εκπρόσωποι της συντονιστικής επιτροπής </a:t>
            </a:r>
            <a:r>
              <a:rPr lang="el-GR" sz="1800" dirty="0"/>
              <a:t>επιλέγονται από </a:t>
            </a:r>
            <a:r>
              <a:rPr lang="el-GR" sz="1800" dirty="0" smtClean="0"/>
              <a:t>την διοίκηση</a:t>
            </a:r>
            <a:r>
              <a:rPr lang="el-GR" sz="1800" dirty="0"/>
              <a:t>, είναι εθελοντές και προέρχονται από βασικά τμήματα </a:t>
            </a:r>
            <a:r>
              <a:rPr lang="el-GR" sz="1800" dirty="0" smtClean="0"/>
              <a:t>του εργοστασίου. Η </a:t>
            </a:r>
            <a:r>
              <a:rPr lang="el-GR" sz="1800" dirty="0"/>
              <a:t>επιτροπή είναι υπεύθυνη για καθορισμό πολιτικής</a:t>
            </a:r>
            <a:r>
              <a:rPr lang="el-GR" sz="1800" dirty="0" smtClean="0"/>
              <a:t>, διαδικασιών, στόχων</a:t>
            </a:r>
            <a:r>
              <a:rPr lang="el-GR" sz="1800" dirty="0"/>
              <a:t> </a:t>
            </a:r>
            <a:r>
              <a:rPr lang="el-GR" sz="1800" dirty="0" smtClean="0"/>
              <a:t>αλλά </a:t>
            </a:r>
            <a:r>
              <a:rPr lang="el-GR" sz="1800" dirty="0"/>
              <a:t>και εξεύρεσης εξοπλισμού και μέσων.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Καθοδηγούν τον κύκλο, κάνουν γνωστές τις δραστηριότητες τους μέσα </a:t>
            </a:r>
            <a:r>
              <a:rPr lang="el-GR" sz="1800" dirty="0" smtClean="0"/>
              <a:t>και έξω </a:t>
            </a:r>
            <a:r>
              <a:rPr lang="el-GR" sz="1800" dirty="0"/>
              <a:t>από την εταιρεία. Επικοινωνούν τακτικά με τον </a:t>
            </a:r>
            <a:r>
              <a:rPr lang="el-GR" sz="1800" dirty="0" err="1"/>
              <a:t>διευκολυντή</a:t>
            </a:r>
            <a:r>
              <a:rPr lang="el-GR" sz="1800" dirty="0"/>
              <a:t> και </a:t>
            </a:r>
            <a:r>
              <a:rPr lang="el-GR" sz="1800" dirty="0" smtClean="0"/>
              <a:t>την διοίκηση</a:t>
            </a:r>
            <a:r>
              <a:rPr lang="el-GR" sz="1800" dirty="0"/>
              <a:t>.^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4065681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427" y="465016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Ερωτήσεις κατανόησης 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460768"/>
            <a:ext cx="8325491" cy="496855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b="1" dirty="0"/>
              <a:t>1. Which one of these is an effective part of leading a quality team?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(a) Slogans.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(b) Making sure everyone takes care of all the details.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(c) </a:t>
            </a:r>
            <a:r>
              <a:rPr lang="el-GR" sz="1800" dirty="0" smtClean="0"/>
              <a:t>  </a:t>
            </a:r>
            <a:r>
              <a:rPr lang="en-US" sz="1800" dirty="0" smtClean="0"/>
              <a:t>Improving </a:t>
            </a:r>
            <a:r>
              <a:rPr lang="en-US" sz="1800" dirty="0"/>
              <a:t>the team’s ability to pay attention.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(d) Making sure you treat everyone exactly the </a:t>
            </a:r>
            <a:r>
              <a:rPr lang="en-US" sz="1800" dirty="0" smtClean="0"/>
              <a:t>same</a:t>
            </a:r>
            <a:endParaRPr lang="el-GR" sz="1800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b="1" dirty="0"/>
              <a:t>2. Which is the best statement about individual and team quality effort? </a:t>
            </a:r>
            <a:endParaRPr lang="el-GR" sz="1800" b="1" dirty="0" smtClean="0"/>
          </a:p>
          <a:p>
            <a:pPr marL="452628" lvl="0" indent="-342900" algn="just" eaLnBrk="0" hangingPunct="0">
              <a:lnSpc>
                <a:spcPct val="120000"/>
              </a:lnSpc>
              <a:buAutoNum type="alphaLcParenBoth"/>
            </a:pPr>
            <a:r>
              <a:rPr lang="en-US" sz="1800" dirty="0" smtClean="0"/>
              <a:t>Individuals </a:t>
            </a:r>
            <a:r>
              <a:rPr lang="en-US" sz="1800" dirty="0"/>
              <a:t>do their best, and the team provides support. </a:t>
            </a:r>
            <a:endParaRPr lang="el-GR" sz="1800" dirty="0" smtClean="0"/>
          </a:p>
          <a:p>
            <a:pPr marL="452628" lvl="0" indent="-342900" algn="just" eaLnBrk="0" hangingPunct="0">
              <a:lnSpc>
                <a:spcPct val="120000"/>
              </a:lnSpc>
              <a:buAutoNum type="alphaLcParenBoth"/>
            </a:pPr>
            <a:r>
              <a:rPr lang="en-US" sz="1800" dirty="0" smtClean="0"/>
              <a:t>As </a:t>
            </a:r>
            <a:r>
              <a:rPr lang="en-US" sz="1800" dirty="0"/>
              <a:t>individuals, we make mistakes; so we need a team to do quality</a:t>
            </a:r>
            <a:r>
              <a:rPr lang="en-US" sz="1800" dirty="0" smtClean="0"/>
              <a:t>.</a:t>
            </a:r>
            <a:endParaRPr lang="el-GR" sz="1800" dirty="0" smtClean="0"/>
          </a:p>
          <a:p>
            <a:pPr marL="452628" lvl="0" indent="-342900" algn="just" eaLnBrk="0" hangingPunct="0">
              <a:lnSpc>
                <a:spcPct val="120000"/>
              </a:lnSpc>
              <a:buAutoNum type="alphaLcParenBoth"/>
            </a:pPr>
            <a:r>
              <a:rPr lang="el-GR" sz="1800" dirty="0" smtClean="0"/>
              <a:t>  </a:t>
            </a:r>
            <a:r>
              <a:rPr lang="en-US" sz="1800" dirty="0" smtClean="0"/>
              <a:t>Both </a:t>
            </a:r>
            <a:r>
              <a:rPr lang="en-US" sz="1800" dirty="0"/>
              <a:t>individual attention to quality and a team effort to catch errors are essential to quality work. </a:t>
            </a:r>
            <a:endParaRPr lang="el-GR" sz="1800" dirty="0" smtClean="0"/>
          </a:p>
          <a:p>
            <a:pPr marL="452628" lvl="0" indent="-342900" algn="just" eaLnBrk="0" hangingPunct="0">
              <a:lnSpc>
                <a:spcPct val="120000"/>
              </a:lnSpc>
              <a:buAutoNum type="alphaLcParenBoth"/>
            </a:pPr>
            <a:r>
              <a:rPr lang="en-US" sz="1800" dirty="0" smtClean="0"/>
              <a:t>We </a:t>
            </a:r>
            <a:r>
              <a:rPr lang="en-US" sz="1800" dirty="0"/>
              <a:t>need teams because people can’t manage the quality of their own work.</a:t>
            </a:r>
            <a:endParaRPr lang="el-GR" sz="1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529519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427" y="465016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Ερωτήσεις κατανόησης 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460768"/>
            <a:ext cx="8325491" cy="496855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b="1" dirty="0" smtClean="0"/>
              <a:t>3. </a:t>
            </a:r>
            <a:r>
              <a:rPr lang="en-US" sz="1800" b="1" dirty="0" smtClean="0"/>
              <a:t>Which </a:t>
            </a:r>
            <a:r>
              <a:rPr lang="en-US" sz="1800" b="1" dirty="0"/>
              <a:t>of these quality management methods has been adapted to be </a:t>
            </a:r>
            <a:r>
              <a:rPr lang="en-US" sz="1800" b="1" dirty="0" smtClean="0"/>
              <a:t>a</a:t>
            </a:r>
            <a:r>
              <a:rPr lang="el-GR" sz="1800" b="1" dirty="0" smtClean="0"/>
              <a:t> </a:t>
            </a:r>
            <a:r>
              <a:rPr lang="en-US" sz="1800" b="1" dirty="0" smtClean="0"/>
              <a:t>technique </a:t>
            </a:r>
            <a:r>
              <a:rPr lang="en-US" sz="1800" b="1" dirty="0"/>
              <a:t>for personal transformation in quality work?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(a) </a:t>
            </a:r>
            <a:r>
              <a:rPr lang="el-GR" sz="1800" dirty="0" smtClean="0"/>
              <a:t>  </a:t>
            </a:r>
            <a:r>
              <a:rPr lang="en-US" sz="1800" dirty="0" smtClean="0"/>
              <a:t>Total </a:t>
            </a:r>
            <a:r>
              <a:rPr lang="en-US" sz="1800" dirty="0"/>
              <a:t>Quality Management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(b) Six Sigma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(c) Scientific Management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(d) The Zero Defect movement</a:t>
            </a:r>
            <a:endParaRPr lang="el-GR" sz="1800" dirty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b="1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b="1" dirty="0"/>
              <a:t> </a:t>
            </a:r>
            <a:r>
              <a:rPr lang="el-GR" sz="1800" b="1" dirty="0" smtClean="0"/>
              <a:t>4. </a:t>
            </a:r>
            <a:r>
              <a:rPr lang="en-US" sz="1800" b="1" dirty="0" smtClean="0"/>
              <a:t>When </a:t>
            </a:r>
            <a:r>
              <a:rPr lang="en-US" sz="1800" b="1" dirty="0"/>
              <a:t>telling a team member about an error, which of these should </a:t>
            </a:r>
            <a:r>
              <a:rPr lang="en-US" sz="1800" b="1" dirty="0" smtClean="0"/>
              <a:t>you</a:t>
            </a:r>
            <a:r>
              <a:rPr lang="el-GR" sz="1800" b="1" dirty="0" smtClean="0"/>
              <a:t> </a:t>
            </a:r>
            <a:r>
              <a:rPr lang="en-US" sz="1800" b="1" dirty="0" smtClean="0"/>
              <a:t>always </a:t>
            </a:r>
            <a:r>
              <a:rPr lang="en-US" sz="1800" b="1" dirty="0"/>
              <a:t>do?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(a) Ask the person how he or she feels.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(b) </a:t>
            </a:r>
            <a:r>
              <a:rPr lang="el-GR" sz="1800" dirty="0" smtClean="0"/>
              <a:t>  </a:t>
            </a:r>
            <a:r>
              <a:rPr lang="en-US" sz="1800" dirty="0" smtClean="0"/>
              <a:t>Be </a:t>
            </a:r>
            <a:r>
              <a:rPr lang="en-US" sz="1800" dirty="0"/>
              <a:t>clear and specific about the facts.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(c) Give the person the chance to fix the mistake himself or herself.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dirty="0"/>
              <a:t>(d) Tell the person in private, without the team present.</a:t>
            </a:r>
            <a:endParaRPr lang="el-GR" sz="1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8014898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427" y="465016"/>
            <a:ext cx="8285947" cy="1066800"/>
          </a:xfrm>
        </p:spPr>
        <p:txBody>
          <a:bodyPr>
            <a:normAutofit/>
          </a:bodyPr>
          <a:lstStyle/>
          <a:p>
            <a:pPr marL="109728">
              <a:lnSpc>
                <a:spcPct val="150000"/>
              </a:lnSpc>
            </a:pPr>
            <a:r>
              <a:rPr lang="el-GR" sz="2800" dirty="0" smtClean="0"/>
              <a:t>Ερωτήσεις κατανόησης 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56" y="1460768"/>
            <a:ext cx="8325491" cy="4968552"/>
          </a:xfrm>
        </p:spPr>
        <p:txBody>
          <a:bodyPr>
            <a:no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5</a:t>
            </a:r>
            <a:r>
              <a:rPr lang="el-GR" sz="1800" b="1" dirty="0" smtClean="0"/>
              <a:t>. </a:t>
            </a:r>
            <a:r>
              <a:rPr lang="en-US" sz="1800" b="1" dirty="0" smtClean="0"/>
              <a:t>Which </a:t>
            </a:r>
            <a:r>
              <a:rPr lang="en-US" sz="1800" b="1" dirty="0"/>
              <a:t>of these is not true about synergy? </a:t>
            </a:r>
            <a:endParaRPr lang="el-GR" sz="1800" b="1" dirty="0" smtClean="0"/>
          </a:p>
          <a:p>
            <a:pPr marL="452628" lvl="0" indent="-342900" algn="just" eaLnBrk="0" hangingPunct="0">
              <a:lnSpc>
                <a:spcPct val="120000"/>
              </a:lnSpc>
              <a:buAutoNum type="alphaLcParenBoth"/>
            </a:pPr>
            <a:r>
              <a:rPr lang="en-US" sz="1800" dirty="0" smtClean="0"/>
              <a:t>It </a:t>
            </a:r>
            <a:r>
              <a:rPr lang="en-US" sz="1800" dirty="0"/>
              <a:t>arises, but we can’t make it happen. </a:t>
            </a:r>
            <a:endParaRPr lang="el-GR" sz="1800" dirty="0" smtClean="0"/>
          </a:p>
          <a:p>
            <a:pPr marL="452628" lvl="0" indent="-342900" algn="just" eaLnBrk="0" hangingPunct="0">
              <a:lnSpc>
                <a:spcPct val="120000"/>
              </a:lnSpc>
              <a:buAutoNum type="alphaLcParenBoth"/>
            </a:pPr>
            <a:r>
              <a:rPr lang="en-US" sz="1800" dirty="0" smtClean="0"/>
              <a:t>We </a:t>
            </a:r>
            <a:r>
              <a:rPr lang="en-US" sz="1800" dirty="0"/>
              <a:t>can create the situation where synergy arises by eliminating hassle and focusing on quality as a team. </a:t>
            </a:r>
            <a:endParaRPr lang="el-GR" sz="1800" dirty="0" smtClean="0"/>
          </a:p>
          <a:p>
            <a:pPr marL="452628" lvl="0" indent="-342900" algn="just" eaLnBrk="0" hangingPunct="0">
              <a:lnSpc>
                <a:spcPct val="120000"/>
              </a:lnSpc>
              <a:buAutoNum type="alphaLcParenBoth"/>
            </a:pPr>
            <a:r>
              <a:rPr lang="en-US" sz="1800" dirty="0" smtClean="0"/>
              <a:t>The </a:t>
            </a:r>
            <a:r>
              <a:rPr lang="en-US" sz="1800" dirty="0"/>
              <a:t>attitude of customer service within the team makes synergy more likely. </a:t>
            </a:r>
            <a:endParaRPr lang="el-GR" sz="1800" dirty="0" smtClean="0"/>
          </a:p>
          <a:p>
            <a:pPr marL="452628" lvl="0" indent="-342900" algn="just" eaLnBrk="0" hangingPunct="0">
              <a:lnSpc>
                <a:spcPct val="120000"/>
              </a:lnSpc>
              <a:buAutoNum type="alphaLcParenBoth"/>
            </a:pPr>
            <a:r>
              <a:rPr lang="el-GR" sz="1800" dirty="0"/>
              <a:t> </a:t>
            </a:r>
            <a:r>
              <a:rPr lang="el-GR" sz="1800" dirty="0" smtClean="0"/>
              <a:t>  </a:t>
            </a:r>
            <a:r>
              <a:rPr lang="en-US" sz="1800" dirty="0" smtClean="0"/>
              <a:t>As </a:t>
            </a:r>
            <a:r>
              <a:rPr lang="en-US" sz="1800" dirty="0"/>
              <a:t>a team, we can make synergy </a:t>
            </a:r>
            <a:r>
              <a:rPr lang="en-US" sz="1800" dirty="0" smtClean="0"/>
              <a:t>happen</a:t>
            </a:r>
            <a:endParaRPr lang="el-GR" sz="1800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b="1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n-US" sz="1800" b="1" dirty="0"/>
              <a:t> </a:t>
            </a:r>
            <a:endParaRPr lang="el-GR" sz="1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5555480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BA7F698-A1AE-45E9-B2F1-58F521B74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900946"/>
            <a:ext cx="8229600" cy="1066800"/>
          </a:xfrm>
        </p:spPr>
        <p:txBody>
          <a:bodyPr/>
          <a:lstStyle/>
          <a:p>
            <a:pPr algn="ctr"/>
            <a:r>
              <a:rPr lang="el-GR" b="1" dirty="0">
                <a:solidFill>
                  <a:srgbClr val="424456"/>
                </a:solidFill>
              </a:rPr>
              <a:t>Βιβλιογραφία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F7A1C505-3FA0-400A-B8FC-F1A627E63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736" y="2852936"/>
            <a:ext cx="8229600" cy="312379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l-GR" dirty="0"/>
              <a:t> </a:t>
            </a:r>
          </a:p>
          <a:p>
            <a:pPr algn="just" eaLnBrk="0" hangingPunct="0"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7A14ABE2-DB4B-4A51-AE1F-BE5A8482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Ορθογώνιο 6">
            <a:extLst>
              <a:ext uri="{FF2B5EF4-FFF2-40B4-BE49-F238E27FC236}">
                <a16:creationId xmlns="" xmlns:a16="http://schemas.microsoft.com/office/drawing/2014/main" id="{14A1F44B-F1B7-4798-A2CA-DD6D8F362966}"/>
              </a:ext>
            </a:extLst>
          </p:cNvPr>
          <p:cNvSpPr/>
          <p:nvPr/>
        </p:nvSpPr>
        <p:spPr>
          <a:xfrm>
            <a:off x="611560" y="2262809"/>
            <a:ext cx="7776864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el-GR" altLang="el-GR" dirty="0" err="1" smtClean="0">
                <a:solidFill>
                  <a:prstClr val="black"/>
                </a:solidFill>
              </a:rPr>
              <a:t>Δερβιτσιώτης</a:t>
            </a:r>
            <a:r>
              <a:rPr lang="el-GR" altLang="el-GR" dirty="0">
                <a:solidFill>
                  <a:prstClr val="black"/>
                </a:solidFill>
              </a:rPr>
              <a:t>, Κ.Ν. (2001). </a:t>
            </a:r>
            <a:r>
              <a:rPr lang="el-GR" altLang="el-GR" i="1" dirty="0">
                <a:solidFill>
                  <a:prstClr val="black"/>
                </a:solidFill>
              </a:rPr>
              <a:t>Ανταγωνιστικότητα με διοίκηση ολικής ποιότητας</a:t>
            </a:r>
            <a:r>
              <a:rPr lang="el-GR" altLang="el-GR" dirty="0">
                <a:solidFill>
                  <a:prstClr val="black"/>
                </a:solidFill>
              </a:rPr>
              <a:t>. Αθήνα: </a:t>
            </a:r>
            <a:r>
              <a:rPr lang="el-GR" altLang="el-GR" dirty="0" err="1">
                <a:solidFill>
                  <a:prstClr val="black"/>
                </a:solidFill>
              </a:rPr>
              <a:t>Interbooks</a:t>
            </a:r>
            <a:r>
              <a:rPr lang="el-GR" altLang="el-GR" dirty="0">
                <a:solidFill>
                  <a:prstClr val="black"/>
                </a:solidFill>
              </a:rPr>
              <a:t>. </a:t>
            </a:r>
            <a:endParaRPr lang="en-US" altLang="el-GR" dirty="0" smtClean="0">
              <a:solidFill>
                <a:prstClr val="black"/>
              </a:solidFill>
            </a:endParaRP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en-US" altLang="el-GR" dirty="0" err="1" smtClean="0">
                <a:solidFill>
                  <a:prstClr val="black"/>
                </a:solidFill>
              </a:rPr>
              <a:t>Chuter</a:t>
            </a:r>
            <a:r>
              <a:rPr lang="en-US" altLang="el-GR" dirty="0">
                <a:solidFill>
                  <a:prstClr val="black"/>
                </a:solidFill>
              </a:rPr>
              <a:t> </a:t>
            </a:r>
            <a:r>
              <a:rPr lang="en-US" altLang="el-GR" dirty="0" smtClean="0">
                <a:solidFill>
                  <a:prstClr val="black"/>
                </a:solidFill>
              </a:rPr>
              <a:t>A.J. (2002). </a:t>
            </a:r>
            <a:r>
              <a:rPr lang="en-US" altLang="el-GR" i="1" dirty="0" smtClean="0">
                <a:solidFill>
                  <a:prstClr val="black"/>
                </a:solidFill>
              </a:rPr>
              <a:t>Quality </a:t>
            </a:r>
            <a:r>
              <a:rPr lang="en-US" altLang="el-GR" i="1" dirty="0">
                <a:solidFill>
                  <a:prstClr val="black"/>
                </a:solidFill>
              </a:rPr>
              <a:t>Management in the Clothing and Textile </a:t>
            </a:r>
            <a:r>
              <a:rPr lang="en-US" altLang="el-GR" i="1" dirty="0" err="1" smtClean="0">
                <a:solidFill>
                  <a:prstClr val="black"/>
                </a:solidFill>
              </a:rPr>
              <a:t>lndustries</a:t>
            </a:r>
            <a:r>
              <a:rPr lang="en-US" altLang="el-GR" dirty="0" smtClean="0">
                <a:solidFill>
                  <a:prstClr val="black"/>
                </a:solidFill>
              </a:rPr>
              <a:t>. Textile </a:t>
            </a:r>
            <a:r>
              <a:rPr lang="en-US" altLang="el-GR" dirty="0" err="1">
                <a:solidFill>
                  <a:prstClr val="black"/>
                </a:solidFill>
              </a:rPr>
              <a:t>lnstitute</a:t>
            </a:r>
            <a:r>
              <a:rPr lang="en-US" altLang="el-GR" dirty="0">
                <a:solidFill>
                  <a:prstClr val="black"/>
                </a:solidFill>
              </a:rPr>
              <a:t>.</a:t>
            </a:r>
            <a:endParaRPr lang="el-GR" altLang="el-GR" dirty="0">
              <a:solidFill>
                <a:prstClr val="black"/>
              </a:solidFill>
            </a:endParaRP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en-US" altLang="el-GR" dirty="0" err="1" smtClean="0">
                <a:solidFill>
                  <a:prstClr val="black"/>
                </a:solidFill>
              </a:rPr>
              <a:t>Goetsch</a:t>
            </a:r>
            <a:r>
              <a:rPr lang="en-US" altLang="el-GR" dirty="0">
                <a:solidFill>
                  <a:prstClr val="black"/>
                </a:solidFill>
              </a:rPr>
              <a:t>, D. &amp; Davis, S. (2018). </a:t>
            </a:r>
            <a:r>
              <a:rPr lang="el-GR" altLang="el-GR" dirty="0">
                <a:solidFill>
                  <a:prstClr val="black"/>
                </a:solidFill>
              </a:rPr>
              <a:t>Διαχείριση ποιότητας και </a:t>
            </a:r>
            <a:r>
              <a:rPr lang="el-GR" altLang="el-GR" dirty="0" err="1">
                <a:solidFill>
                  <a:prstClr val="black"/>
                </a:solidFill>
              </a:rPr>
              <a:t>οργανωσιακή</a:t>
            </a:r>
            <a:r>
              <a:rPr lang="el-GR" altLang="el-GR" dirty="0">
                <a:solidFill>
                  <a:prstClr val="black"/>
                </a:solidFill>
              </a:rPr>
              <a:t> αριστεία. Εκδόσεις </a:t>
            </a:r>
            <a:r>
              <a:rPr lang="el-GR" altLang="el-GR" dirty="0" err="1" smtClean="0">
                <a:solidFill>
                  <a:prstClr val="black"/>
                </a:solidFill>
              </a:rPr>
              <a:t>Τζιόλα</a:t>
            </a:r>
            <a:endParaRPr lang="el-GR" altLang="el-GR" dirty="0" smtClean="0">
              <a:solidFill>
                <a:prstClr val="black"/>
              </a:solidFill>
            </a:endParaRP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en-US" altLang="el-GR" dirty="0">
                <a:solidFill>
                  <a:prstClr val="black"/>
                </a:solidFill>
              </a:rPr>
              <a:t>Kirkpatrick </a:t>
            </a:r>
            <a:r>
              <a:rPr lang="en-US" altLang="el-GR" dirty="0" smtClean="0">
                <a:solidFill>
                  <a:prstClr val="black"/>
                </a:solidFill>
              </a:rPr>
              <a:t>L.</a:t>
            </a:r>
            <a:r>
              <a:rPr lang="en-US" altLang="el-GR" dirty="0">
                <a:solidFill>
                  <a:prstClr val="black"/>
                </a:solidFill>
              </a:rPr>
              <a:t>D</a:t>
            </a:r>
            <a:r>
              <a:rPr lang="en-US" altLang="el-GR" dirty="0" smtClean="0">
                <a:solidFill>
                  <a:prstClr val="black"/>
                </a:solidFill>
              </a:rPr>
              <a:t>, </a:t>
            </a:r>
            <a:r>
              <a:rPr lang="en-US" altLang="el-GR" dirty="0">
                <a:solidFill>
                  <a:prstClr val="black"/>
                </a:solidFill>
              </a:rPr>
              <a:t>(2001</a:t>
            </a:r>
            <a:r>
              <a:rPr lang="en-US" altLang="el-GR" dirty="0" smtClean="0">
                <a:solidFill>
                  <a:prstClr val="black"/>
                </a:solidFill>
              </a:rPr>
              <a:t>)</a:t>
            </a:r>
            <a:r>
              <a:rPr lang="el-GR" altLang="el-GR" dirty="0" smtClean="0">
                <a:solidFill>
                  <a:prstClr val="black"/>
                </a:solidFill>
              </a:rPr>
              <a:t>.</a:t>
            </a:r>
            <a:r>
              <a:rPr lang="en-US" altLang="el-GR" dirty="0" smtClean="0">
                <a:solidFill>
                  <a:prstClr val="black"/>
                </a:solidFill>
              </a:rPr>
              <a:t> </a:t>
            </a:r>
            <a:r>
              <a:rPr lang="en-US" altLang="el-GR" i="1" dirty="0">
                <a:solidFill>
                  <a:prstClr val="black"/>
                </a:solidFill>
              </a:rPr>
              <a:t>Managing change </a:t>
            </a:r>
            <a:r>
              <a:rPr lang="en-US" altLang="el-GR" i="1" dirty="0" smtClean="0">
                <a:solidFill>
                  <a:prstClr val="black"/>
                </a:solidFill>
              </a:rPr>
              <a:t>effectively</a:t>
            </a:r>
            <a:r>
              <a:rPr lang="el-GR" altLang="el-GR" dirty="0" smtClean="0">
                <a:solidFill>
                  <a:prstClr val="black"/>
                </a:solidFill>
              </a:rPr>
              <a:t>. </a:t>
            </a:r>
            <a:r>
              <a:rPr lang="en-US" altLang="el-GR" dirty="0" smtClean="0">
                <a:solidFill>
                  <a:prstClr val="black"/>
                </a:solidFill>
              </a:rPr>
              <a:t>Butterworth</a:t>
            </a:r>
            <a:r>
              <a:rPr lang="el-GR" altLang="el-GR" dirty="0" smtClean="0">
                <a:solidFill>
                  <a:prstClr val="black"/>
                </a:solidFill>
              </a:rPr>
              <a:t> </a:t>
            </a:r>
            <a:r>
              <a:rPr lang="en-US" altLang="el-GR" dirty="0" smtClean="0">
                <a:solidFill>
                  <a:prstClr val="black"/>
                </a:solidFill>
              </a:rPr>
              <a:t>Heinemann.</a:t>
            </a:r>
            <a:endParaRPr lang="el-GR" altLang="el-GR" dirty="0" smtClean="0">
              <a:solidFill>
                <a:prstClr val="black"/>
              </a:solidFill>
            </a:endParaRPr>
          </a:p>
          <a:p>
            <a:pPr marL="365125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en-US" altLang="el-GR" dirty="0">
                <a:solidFill>
                  <a:prstClr val="black"/>
                </a:solidFill>
              </a:rPr>
              <a:t>Kemp, S. </a:t>
            </a:r>
            <a:r>
              <a:rPr lang="el-GR" altLang="el-GR" dirty="0">
                <a:solidFill>
                  <a:prstClr val="black"/>
                </a:solidFill>
              </a:rPr>
              <a:t>(2006). </a:t>
            </a:r>
            <a:r>
              <a:rPr lang="en-US" altLang="el-GR" dirty="0" smtClean="0">
                <a:solidFill>
                  <a:prstClr val="black"/>
                </a:solidFill>
              </a:rPr>
              <a:t>Quality management demystified. </a:t>
            </a:r>
            <a:r>
              <a:rPr lang="en-US" altLang="el-GR" smtClean="0">
                <a:solidFill>
                  <a:prstClr val="black"/>
                </a:solidFill>
              </a:rPr>
              <a:t>McGraw-Hill</a:t>
            </a:r>
            <a:endParaRPr lang="en-US" altLang="el-GR" dirty="0">
              <a:solidFill>
                <a:prstClr val="black"/>
              </a:solidFill>
            </a:endParaRP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en-US" altLang="el-GR" dirty="0" err="1" smtClean="0">
                <a:solidFill>
                  <a:prstClr val="black"/>
                </a:solidFill>
              </a:rPr>
              <a:t>Morland</a:t>
            </a:r>
            <a:r>
              <a:rPr lang="en-US" altLang="el-GR" dirty="0" smtClean="0">
                <a:solidFill>
                  <a:prstClr val="black"/>
                </a:solidFill>
              </a:rPr>
              <a:t>, J. (1989). </a:t>
            </a:r>
            <a:r>
              <a:rPr lang="el-GR" altLang="el-GR" i="1" dirty="0" smtClean="0">
                <a:solidFill>
                  <a:prstClr val="black"/>
                </a:solidFill>
              </a:rPr>
              <a:t>Κύκλοι ποιότητας</a:t>
            </a:r>
            <a:r>
              <a:rPr lang="el-GR" altLang="el-GR" dirty="0" smtClean="0">
                <a:solidFill>
                  <a:prstClr val="black"/>
                </a:solidFill>
              </a:rPr>
              <a:t>. Εκδόσεις ΕΛΚΕΠΑ. </a:t>
            </a: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el-GR" altLang="el-GR" dirty="0" smtClean="0">
                <a:solidFill>
                  <a:prstClr val="black"/>
                </a:solidFill>
              </a:rPr>
              <a:t>Σπανός, Α. (1993</a:t>
            </a:r>
            <a:r>
              <a:rPr lang="el-GR" altLang="el-GR" i="1" dirty="0" smtClean="0">
                <a:solidFill>
                  <a:prstClr val="black"/>
                </a:solidFill>
              </a:rPr>
              <a:t>). Ολική ποιότητας</a:t>
            </a:r>
            <a:r>
              <a:rPr lang="el-GR" altLang="el-GR" dirty="0" smtClean="0">
                <a:solidFill>
                  <a:prstClr val="black"/>
                </a:solidFill>
              </a:rPr>
              <a:t>. Εκδόσεις Γαλιλαίος </a:t>
            </a:r>
          </a:p>
        </p:txBody>
      </p:sp>
      <p:sp>
        <p:nvSpPr>
          <p:cNvPr id="8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073184" y="742425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5189425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1248"/>
            <a:ext cx="8229600" cy="1066800"/>
          </a:xfrm>
        </p:spPr>
        <p:txBody>
          <a:bodyPr/>
          <a:lstStyle/>
          <a:p>
            <a:pPr algn="ctr"/>
            <a:r>
              <a:rPr lang="el-GR" dirty="0" smtClean="0"/>
              <a:t>2. Ιστορική αναδρομή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5046"/>
            <a:ext cx="8229600" cy="432511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sz="1800" dirty="0" smtClean="0"/>
              <a:t>Έχοντας την επιρροή από τις ΗΠΑ των πρακτικών του στατιστικού ποιοτικού ελέγχου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1800" b="1" dirty="0" smtClean="0"/>
              <a:t>1950 ο </a:t>
            </a:r>
            <a:r>
              <a:rPr lang="en-US" sz="1800" b="1" dirty="0" smtClean="0"/>
              <a:t>Deming </a:t>
            </a:r>
            <a:r>
              <a:rPr lang="el-GR" sz="1800" dirty="0"/>
              <a:t>προσκλήθηκε να διδάξει στατιστικό </a:t>
            </a:r>
            <a:r>
              <a:rPr lang="el-GR" sz="1800" dirty="0" smtClean="0"/>
              <a:t>ποιοτικό έλεγχο </a:t>
            </a:r>
            <a:r>
              <a:rPr lang="el-GR" sz="1800" dirty="0"/>
              <a:t>σε ένα σεμινάριο οκτώ ημερών.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1800" b="1" dirty="0" smtClean="0"/>
              <a:t>1951</a:t>
            </a:r>
            <a:r>
              <a:rPr lang="el-GR" sz="1800" dirty="0" smtClean="0"/>
              <a:t> </a:t>
            </a:r>
            <a:r>
              <a:rPr lang="el-GR" sz="1800" dirty="0"/>
              <a:t>Ξεκίνησε ο θεσμός του </a:t>
            </a:r>
            <a:r>
              <a:rPr lang="el-GR" sz="1800" b="1" dirty="0"/>
              <a:t>βραβείου </a:t>
            </a:r>
            <a:r>
              <a:rPr lang="el-GR" sz="1800" b="1" dirty="0" err="1"/>
              <a:t>Deming</a:t>
            </a:r>
            <a:r>
              <a:rPr lang="el-GR" sz="1800" b="1" dirty="0"/>
              <a:t> </a:t>
            </a:r>
            <a:r>
              <a:rPr lang="el-GR" sz="1800" dirty="0"/>
              <a:t>για </a:t>
            </a:r>
            <a:r>
              <a:rPr lang="el-GR" sz="1800" dirty="0" smtClean="0"/>
              <a:t>θέματα ποιότητας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1800" dirty="0" smtClean="0"/>
              <a:t>Οι </a:t>
            </a:r>
            <a:r>
              <a:rPr lang="el-GR" sz="1800" dirty="0"/>
              <a:t>γιαπωνέζοι εργάτες παρουσίασαν τις βασικές τεχνικές των κύκλων μέσα από ένα περιοδικό που ονομαζόταν GENBA-TO- Q.C. που αργότερα, μετονομάσθηκε σε FQC (QC FOR THE FOREMAN) που σχεδιάστηκε για αυτό το σκοπό και έγινε δημοφιλές στους εργάτες. &amp; καλούσε τους εργαζομένους για τον σχηματισμό κύκλων </a:t>
            </a:r>
            <a:r>
              <a:rPr lang="el-GR" sz="1800" dirty="0" smtClean="0"/>
              <a:t>ποιότητας</a:t>
            </a:r>
            <a:endParaRPr lang="el-GR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sz="1800" b="1" dirty="0"/>
              <a:t>Η αναγνώριση και ευρεία χρήση των τεχνικών, εφαρμόστηκαν με αυθεντικότητα στις ιαπωνικές επιχειρήσεις</a:t>
            </a:r>
            <a:r>
              <a:rPr lang="el-GR" sz="1800" b="1" dirty="0" smtClean="0"/>
              <a:t>.</a:t>
            </a:r>
            <a:endParaRPr lang="el-GR" sz="18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sz="1800" dirty="0" smtClean="0"/>
              <a:t>1962 </a:t>
            </a:r>
            <a:r>
              <a:rPr lang="el-GR" sz="1800" dirty="0"/>
              <a:t>η JUSE οργάνωσε το πρώτο </a:t>
            </a:r>
            <a:r>
              <a:rPr lang="el-GR" sz="1800" b="1" dirty="0" smtClean="0"/>
              <a:t>QC CONFERENCE FOR FOREMEN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1800" b="1" dirty="0"/>
              <a:t> </a:t>
            </a:r>
            <a:r>
              <a:rPr lang="el-GR" sz="1800" dirty="0"/>
              <a:t>ο </a:t>
            </a:r>
            <a:r>
              <a:rPr lang="el-GR" sz="1800" dirty="0" smtClean="0"/>
              <a:t>πρώτος κύκλος </a:t>
            </a:r>
            <a:r>
              <a:rPr lang="el-GR" sz="1800" dirty="0"/>
              <a:t>ποιότητας εφαρμόστηκε στην </a:t>
            </a:r>
            <a:r>
              <a:rPr lang="el-GR" sz="1800" b="1" dirty="0"/>
              <a:t>Δημόσια εταιρεία </a:t>
            </a:r>
            <a:r>
              <a:rPr lang="el-GR" sz="1800" b="1" dirty="0" smtClean="0"/>
              <a:t>τηλεπικοινωνιών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2482552" cy="457200"/>
          </a:xfrm>
        </p:spPr>
        <p:txBody>
          <a:bodyPr/>
          <a:lstStyle/>
          <a:p>
            <a:r>
              <a:rPr lang="el-GR" sz="1100" dirty="0"/>
              <a:t>9. Κύκλοι ποιότητας – Συνεχής Βελτίωση Διαδικασίας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47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143000"/>
            <a:ext cx="8285947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3. </a:t>
            </a:r>
            <a:r>
              <a:rPr lang="el-GR" sz="3100" b="1" dirty="0" smtClean="0">
                <a:effectLst/>
              </a:rPr>
              <a:t>Αρχές που χρησιμοποιήθηκαν στους πρώτους</a:t>
            </a:r>
            <a:br>
              <a:rPr lang="el-GR" sz="3100" b="1" dirty="0" smtClean="0">
                <a:effectLst/>
              </a:rPr>
            </a:br>
            <a:r>
              <a:rPr lang="el-GR" sz="3100" b="1" dirty="0" smtClean="0">
                <a:effectLst/>
              </a:rPr>
              <a:t>κύκλους ποιότητας</a:t>
            </a:r>
            <a:endParaRPr lang="el-GR" sz="3100" b="1" dirty="0">
              <a:effectLst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48" y="2667000"/>
            <a:ext cx="8147248" cy="3843872"/>
          </a:xfrm>
        </p:spPr>
        <p:txBody>
          <a:bodyPr>
            <a:normAutofit/>
          </a:bodyPr>
          <a:lstStyle/>
          <a:p>
            <a:pPr marL="624078" lvl="0" indent="-514350" eaLnBrk="0" hangingPunct="0">
              <a:lnSpc>
                <a:spcPct val="120000"/>
              </a:lnSpc>
              <a:buFont typeface="+mj-lt"/>
              <a:buAutoNum type="arabicPeriod"/>
            </a:pPr>
            <a:r>
              <a:rPr lang="el-GR" sz="2400" dirty="0"/>
              <a:t>Να ενισχύσουν την ηγεσία και </a:t>
            </a:r>
            <a:r>
              <a:rPr lang="el-GR" sz="2400" dirty="0" smtClean="0"/>
              <a:t>δυνατότητα συμμετοχής </a:t>
            </a:r>
            <a:r>
              <a:rPr lang="el-GR" sz="2400" dirty="0"/>
              <a:t>των </a:t>
            </a:r>
            <a:r>
              <a:rPr lang="el-GR" sz="2400" dirty="0" smtClean="0"/>
              <a:t>εργαζομένων στην διοίκηση</a:t>
            </a:r>
          </a:p>
          <a:p>
            <a:pPr marL="624078" lvl="0" indent="-514350" eaLnBrk="0" hangingPunct="0">
              <a:lnSpc>
                <a:spcPct val="120000"/>
              </a:lnSpc>
              <a:buFont typeface="+mj-lt"/>
              <a:buAutoNum type="arabicPeriod"/>
            </a:pPr>
            <a:r>
              <a:rPr lang="el-GR" sz="2400" dirty="0" smtClean="0"/>
              <a:t>Να </a:t>
            </a:r>
            <a:r>
              <a:rPr lang="el-GR" sz="2400" dirty="0"/>
              <a:t>αυξήσουν </a:t>
            </a:r>
            <a:r>
              <a:rPr lang="el-GR" sz="2400" dirty="0" smtClean="0"/>
              <a:t>την </a:t>
            </a:r>
            <a:r>
              <a:rPr lang="el-GR" sz="2400" dirty="0"/>
              <a:t>π</a:t>
            </a:r>
            <a:r>
              <a:rPr lang="el-GR" sz="2400" dirty="0" smtClean="0"/>
              <a:t>αραγωγικότητα </a:t>
            </a:r>
            <a:r>
              <a:rPr lang="el-GR" sz="2400" dirty="0"/>
              <a:t>των εργαζομένων και να </a:t>
            </a:r>
            <a:r>
              <a:rPr lang="el-GR" sz="2400" dirty="0" smtClean="0"/>
              <a:t>δημιουργήσουν περιβάλλον όπου ο </a:t>
            </a:r>
            <a:r>
              <a:rPr lang="el-GR" sz="2400" dirty="0"/>
              <a:t>καθένας ανησυχεί για την ποιότητα, και την ανάγκη βελτίωσής </a:t>
            </a:r>
            <a:r>
              <a:rPr lang="el-GR" sz="2400" dirty="0" smtClean="0"/>
              <a:t>της.</a:t>
            </a:r>
          </a:p>
          <a:p>
            <a:pPr marL="624078" lvl="0" indent="-514350" eaLnBrk="0" hangingPunct="0">
              <a:lnSpc>
                <a:spcPct val="120000"/>
              </a:lnSpc>
              <a:buFont typeface="+mj-lt"/>
              <a:buAutoNum type="arabicPeriod"/>
            </a:pPr>
            <a:r>
              <a:rPr lang="el-GR" sz="2400" dirty="0" smtClean="0"/>
              <a:t>Να </a:t>
            </a:r>
            <a:r>
              <a:rPr lang="el-GR" sz="2400" dirty="0"/>
              <a:t>περάσουν τον ποιοτικό έλεγχο στο επίπεδο των εργαζομένων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429758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1430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 </a:t>
            </a:r>
            <a:r>
              <a:rPr lang="el-GR" sz="3100" b="1" dirty="0">
                <a:effectLst/>
              </a:rPr>
              <a:t>ΧΑΡΑΚΤΗΡΙΣΤΙΚΑ ΤΩΝ ΚΥΚΛΩΝ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48" y="2227771"/>
            <a:ext cx="8147248" cy="3843872"/>
          </a:xfrm>
        </p:spPr>
        <p:txBody>
          <a:bodyPr>
            <a:norm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Οι </a:t>
            </a:r>
            <a:r>
              <a:rPr lang="el-GR" sz="1800" dirty="0"/>
              <a:t>κύκλοι είναι μια προσέγγιση που επιτρέπει στους εργαζομένους </a:t>
            </a:r>
            <a:r>
              <a:rPr lang="el-GR" sz="1800" dirty="0" smtClean="0"/>
              <a:t>να συμμετέχουν </a:t>
            </a:r>
            <a:r>
              <a:rPr lang="el-GR" sz="1800" dirty="0"/>
              <a:t>περισσότερο ,αλλά το χαρακτηριστικό της προσέγγισης </a:t>
            </a:r>
            <a:r>
              <a:rPr lang="el-GR" sz="1800" dirty="0" smtClean="0"/>
              <a:t>αυτής είναι </a:t>
            </a:r>
            <a:r>
              <a:rPr lang="el-GR" sz="1800" dirty="0"/>
              <a:t>ότι η συμμετοχή είναι εθελοντική . Επειδή είναι μια ασυνήθιστη αρχή ο εθελοντισμός πρέπει να </a:t>
            </a:r>
            <a:r>
              <a:rPr lang="el-GR" sz="1800" dirty="0" smtClean="0"/>
              <a:t>χρησιμοποιείται με </a:t>
            </a:r>
            <a:r>
              <a:rPr lang="el-GR" sz="1800" dirty="0"/>
              <a:t>μεγάλη προσοχή. Καθένας που επιθυμεί να συμμετέχει στον κύκλο </a:t>
            </a:r>
            <a:r>
              <a:rPr lang="el-GR" sz="1800" dirty="0" smtClean="0"/>
              <a:t>πρέπει να </a:t>
            </a:r>
            <a:r>
              <a:rPr lang="el-GR" sz="1800" dirty="0"/>
              <a:t>είναι ευπρόσδεκτος. Όπως και το αντίθετο, διαφορετικά η πίεση </a:t>
            </a:r>
            <a:r>
              <a:rPr lang="el-GR" sz="1800" dirty="0" smtClean="0"/>
              <a:t>θα προκαλέσει </a:t>
            </a:r>
            <a:r>
              <a:rPr lang="el-GR" sz="1800" dirty="0"/>
              <a:t>έχθρα και ο κύκλος θα αποτύχει</a:t>
            </a:r>
            <a:r>
              <a:rPr lang="el-GR" sz="1800" dirty="0" smtClean="0"/>
              <a:t>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endParaRPr lang="el-GR" sz="1800" dirty="0" smtClean="0"/>
          </a:p>
          <a:p>
            <a:pPr lvl="0"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sz="2000" b="1" dirty="0" smtClean="0"/>
              <a:t>Η </a:t>
            </a:r>
            <a:r>
              <a:rPr lang="el-GR" sz="2000" b="1" dirty="0"/>
              <a:t>αρχή της </a:t>
            </a:r>
            <a:r>
              <a:rPr lang="el-GR" sz="2000" b="1" dirty="0" err="1"/>
              <a:t>εθελοντικότητας</a:t>
            </a:r>
            <a:r>
              <a:rPr lang="el-GR" sz="2000" b="1" dirty="0"/>
              <a:t> </a:t>
            </a:r>
            <a:r>
              <a:rPr lang="el-GR" sz="1800" dirty="0"/>
              <a:t>είναι κρίσιμη για την επιτυχία ενός κύκλου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40385005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1430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3100" b="1" dirty="0" smtClean="0">
                <a:effectLst/>
              </a:rPr>
              <a:t>ΧΑΡΑΚΤΗΡΙΣΤΙΚΑ </a:t>
            </a:r>
            <a:r>
              <a:rPr lang="el-GR" sz="3100" b="1" dirty="0">
                <a:effectLst/>
              </a:rPr>
              <a:t>ΤΩΝ ΚΥΚΛΩΝ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48" y="2227770"/>
            <a:ext cx="8147248" cy="4225565"/>
          </a:xfrm>
        </p:spPr>
        <p:txBody>
          <a:bodyPr>
            <a:normAutofit fontScale="92500" lnSpcReduction="10000"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Το δεύτερο χαρακτηριστικό των κύκλων είναι ότι οι άνθρωποι που </a:t>
            </a:r>
            <a:r>
              <a:rPr lang="el-GR" sz="1800" dirty="0" smtClean="0"/>
              <a:t>αποτελούν τον </a:t>
            </a:r>
            <a:r>
              <a:rPr lang="el-GR" sz="1800" dirty="0"/>
              <a:t>κύκλο ενθαρρύνονται στο να </a:t>
            </a:r>
            <a:r>
              <a:rPr lang="el-GR" sz="2200" b="1" dirty="0"/>
              <a:t>λύσουν τα δικά τους </a:t>
            </a:r>
            <a:r>
              <a:rPr lang="el-GR" sz="2200" b="1" dirty="0" smtClean="0"/>
              <a:t>εργασιακά προβλήματα</a:t>
            </a:r>
            <a:r>
              <a:rPr lang="el-GR" sz="1800" dirty="0"/>
              <a:t>. Το πρόβλημα είναι η κατανόηση του πια προβλήματα </a:t>
            </a:r>
            <a:r>
              <a:rPr lang="el-GR" sz="1800" dirty="0" smtClean="0"/>
              <a:t>είναι αυτά</a:t>
            </a:r>
            <a:r>
              <a:rPr lang="el-GR" sz="1800" dirty="0"/>
              <a:t>. Τα προβλήματα αυτά δεν αφορούν τα προβλήματα στις σχέσεις </a:t>
            </a:r>
            <a:r>
              <a:rPr lang="el-GR" sz="1800" dirty="0" smtClean="0"/>
              <a:t>των εργαζομένων </a:t>
            </a:r>
            <a:r>
              <a:rPr lang="el-GR" sz="1800" dirty="0"/>
              <a:t>με την διοίκηση, ή προσωπικά προβλήματα ή </a:t>
            </a:r>
            <a:r>
              <a:rPr lang="el-GR" sz="1800" dirty="0" smtClean="0"/>
              <a:t>προβλήματα αμοιβών</a:t>
            </a:r>
            <a:r>
              <a:rPr lang="el-GR" sz="1800" dirty="0"/>
              <a:t>, ωραρίων, προαγωγών και γενικά θέματα πολιτικής της </a:t>
            </a:r>
            <a:r>
              <a:rPr lang="el-GR" sz="1800" dirty="0" smtClean="0"/>
              <a:t>εταιρείας αυτά </a:t>
            </a:r>
            <a:r>
              <a:rPr lang="el-GR" sz="1800" dirty="0"/>
              <a:t>είναι προβλήματα που αφορούν τις συνδικαλιστικές οργανώσεις. </a:t>
            </a:r>
            <a:r>
              <a:rPr lang="el-GR" sz="1800" u="sng" dirty="0" smtClean="0"/>
              <a:t>Τα θέματα </a:t>
            </a:r>
            <a:r>
              <a:rPr lang="el-GR" sz="1800" u="sng" dirty="0"/>
              <a:t>που τους απασχολούν είναι παραγωγικών και </a:t>
            </a:r>
            <a:r>
              <a:rPr lang="el-GR" sz="1800" u="sng" dirty="0" smtClean="0"/>
              <a:t>διοικητικών διαδικασιών</a:t>
            </a:r>
            <a:r>
              <a:rPr lang="el-GR" sz="1800" u="sng" dirty="0"/>
              <a:t>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Δεν ασχολούνται με προσωπικές </a:t>
            </a:r>
            <a:r>
              <a:rPr lang="el-GR" sz="1800" dirty="0" smtClean="0"/>
              <a:t>συγκρούσεις, </a:t>
            </a:r>
            <a:r>
              <a:rPr lang="el-GR" sz="1800" dirty="0"/>
              <a:t>ούτε είναι συνεδριάσεις </a:t>
            </a:r>
            <a:r>
              <a:rPr lang="el-GR" sz="1800" dirty="0" smtClean="0"/>
              <a:t>για φλύαρες </a:t>
            </a:r>
            <a:r>
              <a:rPr lang="el-GR" sz="1800" dirty="0"/>
              <a:t>συζητήσεις, </a:t>
            </a:r>
            <a:r>
              <a:rPr lang="el-GR" sz="1800" u="sng" dirty="0"/>
              <a:t>η έμφαση είναι πάντα στη λύση των προβλημάτων </a:t>
            </a:r>
            <a:r>
              <a:rPr lang="el-GR" sz="1800" u="sng" dirty="0" smtClean="0"/>
              <a:t>και στην </a:t>
            </a:r>
            <a:r>
              <a:rPr lang="el-GR" sz="1800" u="sng" dirty="0"/>
              <a:t>κατάρτιση προγραμμάτων δράσης</a:t>
            </a:r>
            <a:r>
              <a:rPr lang="el-GR" sz="1800" dirty="0"/>
              <a:t>. Στην αρχή τα θέματα είναι απλά </a:t>
            </a:r>
            <a:r>
              <a:rPr lang="el-GR" sz="1800" dirty="0" smtClean="0"/>
              <a:t>για παράδειγμα </a:t>
            </a:r>
            <a:r>
              <a:rPr lang="el-GR" sz="1800" dirty="0"/>
              <a:t>μπορεί να αναφέρονται σε ελαττώματα μηχανών κτλ. </a:t>
            </a:r>
            <a:r>
              <a:rPr lang="el-GR" sz="1800" dirty="0" smtClean="0"/>
              <a:t>Αργότερα όσο </a:t>
            </a:r>
            <a:r>
              <a:rPr lang="el-GR" sz="1800" dirty="0"/>
              <a:t>ωριμάζει ο κύκλος μπορεί τα θέματα να είναι ποιότητας., όπως </a:t>
            </a:r>
            <a:r>
              <a:rPr lang="el-GR" sz="1800" dirty="0" smtClean="0"/>
              <a:t>για παράδειγμα </a:t>
            </a:r>
            <a:r>
              <a:rPr lang="el-GR" sz="1800" dirty="0"/>
              <a:t>η παραγωγικότητα η ασφάλεια κτλ.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40291775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143000"/>
            <a:ext cx="8285947" cy="1066800"/>
          </a:xfrm>
        </p:spPr>
        <p:txBody>
          <a:bodyPr>
            <a:normAutofit/>
          </a:bodyPr>
          <a:lstStyle/>
          <a:p>
            <a:pPr algn="ctr"/>
            <a:r>
              <a:rPr lang="el-GR" sz="3100" b="1" dirty="0" smtClean="0">
                <a:effectLst/>
              </a:rPr>
              <a:t>ΧΑΡΑΚΤΗΡΙΣΤΙΚΑ </a:t>
            </a:r>
            <a:r>
              <a:rPr lang="el-GR" sz="3100" b="1" dirty="0">
                <a:effectLst/>
              </a:rPr>
              <a:t>ΤΩΝ ΚΥΚΛΩΝ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48" y="2227770"/>
            <a:ext cx="8147248" cy="4225565"/>
          </a:xfrm>
        </p:spPr>
        <p:txBody>
          <a:bodyPr>
            <a:normAutofit/>
          </a:bodyPr>
          <a:lstStyle/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Το τρίτο χαρακτηριστικό είναι ότι η λύση των προβλημάτων γίνεται με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οργανωτικό </a:t>
            </a:r>
            <a:r>
              <a:rPr lang="el-GR" sz="1800" dirty="0" smtClean="0"/>
              <a:t>τρόπο.</a:t>
            </a:r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Αυτό </a:t>
            </a:r>
            <a:r>
              <a:rPr lang="el-GR" sz="1800" dirty="0"/>
              <a:t>σημαίνει </a:t>
            </a:r>
            <a:r>
              <a:rPr lang="el-GR" sz="2000" b="1" dirty="0"/>
              <a:t>εκπαίδευση των μελών</a:t>
            </a:r>
            <a:r>
              <a:rPr lang="el-GR" sz="1800" dirty="0"/>
              <a:t>. </a:t>
            </a:r>
            <a:endParaRPr lang="el-GR" sz="1800" dirty="0" smtClean="0"/>
          </a:p>
          <a:p>
            <a:pPr marL="109728" lvl="0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Η </a:t>
            </a:r>
            <a:r>
              <a:rPr lang="el-GR" sz="1800" dirty="0"/>
              <a:t>εκπαίδευση </a:t>
            </a:r>
            <a:r>
              <a:rPr lang="el-GR" sz="1800" dirty="0" smtClean="0"/>
              <a:t>είναι πολύ </a:t>
            </a:r>
            <a:r>
              <a:rPr lang="el-GR" sz="1800" dirty="0"/>
              <a:t>σημαντική γιατί δίνει τα εργαλεία στα μέλη για να κάνουν την </a:t>
            </a:r>
            <a:r>
              <a:rPr lang="el-GR" sz="1800" dirty="0" smtClean="0"/>
              <a:t>δουλεία τους. Χωρίς </a:t>
            </a:r>
            <a:r>
              <a:rPr lang="el-GR" sz="1800" dirty="0"/>
              <a:t>αυτή δεν μπορεί να πετύχει ένας </a:t>
            </a:r>
            <a:r>
              <a:rPr lang="el-GR" sz="1800" dirty="0" smtClean="0"/>
              <a:t>κύκλος ποιότητας </a:t>
            </a:r>
            <a:endParaRPr lang="el-GR" sz="1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="" xmlns:a16="http://schemas.microsoft.com/office/drawing/2014/main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260595" y="685800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 smtClean="0"/>
              <a:t>9. Κύκλοι ποιότητας – Συνεχής Βελτίωση Διαδικασίας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5463163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Hndbk_TP10167124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B547B8"/>
      </a:hlink>
      <a:folHlink>
        <a:srgbClr val="438255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100000" r="280000" b="28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r="280000" b="280000"/>
          </a:path>
        </a:gradFill>
      </a:fillStyleLst>
      <a:lnStyleLst>
        <a:ln w="4444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  <a:satMod val="200000"/>
              </a:schemeClr>
            </a:gs>
            <a:gs pos="80000">
              <a:schemeClr val="phClr">
                <a:shade val="55000"/>
                <a:satMod val="175000"/>
              </a:schemeClr>
            </a:gs>
            <a:gs pos="100000">
              <a:schemeClr val="phClr">
                <a:shade val="37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</a:schemeClr>
              <a:schemeClr val="phClr">
                <a:tint val="80000"/>
                <a:satMod val="120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1BAC94-8733-4005-8CEB-4092A7BA6C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Εταιρικό εγχειρίδιο</Template>
  <TotalTime>0</TotalTime>
  <Words>5002</Words>
  <Application>Microsoft Office PowerPoint</Application>
  <PresentationFormat>Προβολή στην οθόνη (4:3)</PresentationFormat>
  <Paragraphs>491</Paragraphs>
  <Slides>47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47</vt:i4>
      </vt:variant>
    </vt:vector>
  </HeadingPairs>
  <TitlesOfParts>
    <vt:vector size="56" baseType="lpstr">
      <vt:lpstr>맑은 고딕</vt:lpstr>
      <vt:lpstr>Arial</vt:lpstr>
      <vt:lpstr>Calibri</vt:lpstr>
      <vt:lpstr>Comic Sans MS</vt:lpstr>
      <vt:lpstr>Georgia</vt:lpstr>
      <vt:lpstr>Trebuchet MS</vt:lpstr>
      <vt:lpstr>Wingdings</vt:lpstr>
      <vt:lpstr>Wingdings 2</vt:lpstr>
      <vt:lpstr>CompanyHndbk_TP10167124</vt:lpstr>
      <vt:lpstr>9. Κύκλοι ποιότητας – Συνεχής Βελτίωση Διαδικασίας</vt:lpstr>
      <vt:lpstr>Περιεχόμενα </vt:lpstr>
      <vt:lpstr>1. Οι Κύκλοι Ποιότητας </vt:lpstr>
      <vt:lpstr> Πως λειτουργεί</vt:lpstr>
      <vt:lpstr>2. Ιστορική αναδρομή </vt:lpstr>
      <vt:lpstr>3. Αρχές που χρησιμοποιήθηκαν στους πρώτους κύκλους ποιότητας</vt:lpstr>
      <vt:lpstr> ΧΑΡΑΚΤΗΡΙΣΤΙΚΑ ΤΩΝ ΚΥΚΛΩΝ</vt:lpstr>
      <vt:lpstr>ΧΑΡΑΚΤΗΡΙΣΤΙΚΑ ΤΩΝ ΚΥΚΛΩΝ</vt:lpstr>
      <vt:lpstr>ΧΑΡΑΚΤΗΡΙΣΤΙΚΑ ΤΩΝ ΚΥΚΛΩΝ</vt:lpstr>
      <vt:lpstr>Δομή των κύκλων</vt:lpstr>
      <vt:lpstr>Συχνότητα-διάρκεια &amp; τοποθεσία συνεδριάσεων </vt:lpstr>
      <vt:lpstr>4. Πρόγραμμα Υλοποίησης</vt:lpstr>
      <vt:lpstr>4. Πρόγραμμα Υλοποίησης</vt:lpstr>
      <vt:lpstr>4. Πρόγραμμα Υλοποίησης</vt:lpstr>
      <vt:lpstr>Αναλυτική παρουσίαση διαδικασίας υλοποίησης προγράμματος</vt:lpstr>
      <vt:lpstr>Αναλυτική παρουσίαση διαδικασίας υλοποίησης προγράμματος</vt:lpstr>
      <vt:lpstr>Αναλυτική παρουσίαση διαδικασίας υλοποίησης προγράμματος</vt:lpstr>
      <vt:lpstr>Αναλυτική παρουσίαση διαδικασίας υλοποίησης προγράμματος</vt:lpstr>
      <vt:lpstr>Αναλυτική παρουσίαση διαδικασίας υλοποίησης προγράμματος</vt:lpstr>
      <vt:lpstr>Αναλυτική παρουσίαση διαδικασίας υλοποίησης προγράμματος</vt:lpstr>
      <vt:lpstr>Λειτουργία κύκλων ποιότητας </vt:lpstr>
      <vt:lpstr>Λειτουργία κύκλων ποιότητας </vt:lpstr>
      <vt:lpstr>Λειτουργία κύκλων ποιότητας </vt:lpstr>
      <vt:lpstr>Λειτουργία κύκλων ποιότητας </vt:lpstr>
      <vt:lpstr>Λειτουργία κύκλων ποιότητας </vt:lpstr>
      <vt:lpstr>4. Βασικοί συντελεστές των κύκλων ποιότητας</vt:lpstr>
      <vt:lpstr>4. Βασικοί συντελεστές των κύκλων ποιότητας</vt:lpstr>
      <vt:lpstr>4. Βασικοί συντελεστές των κύκλων ποιότητας</vt:lpstr>
      <vt:lpstr>Παρουσίαση του PowerPoint</vt:lpstr>
      <vt:lpstr>4. Βασικοί συντελεστές των κύκλων ποιότητας</vt:lpstr>
      <vt:lpstr>4. Βασικοί συντελεστές των κύκλων ποιότητας</vt:lpstr>
      <vt:lpstr>4. Βασικοί συντελεστές των κύκλων ποιότητας</vt:lpstr>
      <vt:lpstr>6. Επιτυχία κύκλων ποιότητας</vt:lpstr>
      <vt:lpstr>6. Επιτυχία κύκλων ποιότητας</vt:lpstr>
      <vt:lpstr>7. Αποτελέσματα εφαρμογής κύκλων ποιότητας</vt:lpstr>
      <vt:lpstr>8. Λόγοι αποτυχίας κύκλων ποιότητας</vt:lpstr>
      <vt:lpstr>8. Λόγοι αποτυχίας κύκλων ποιότητας</vt:lpstr>
      <vt:lpstr>8. Λόγοι αποτυχίας κύκλων ποιότητας</vt:lpstr>
      <vt:lpstr>9. Υπόδειγμα κανονισμού κύκλων ποιότητας </vt:lpstr>
      <vt:lpstr>Παρουσίαση του PowerPoint</vt:lpstr>
      <vt:lpstr>Πολιτική συνέχεια </vt:lpstr>
      <vt:lpstr>ΟΡΓΑΝΩΣΗ</vt:lpstr>
      <vt:lpstr>ΟΡΓΑΝΩΣΗ </vt:lpstr>
      <vt:lpstr>Ερωτήσεις κατανόησης </vt:lpstr>
      <vt:lpstr>Ερωτήσεις κατανόησης </vt:lpstr>
      <vt:lpstr>Ερωτήσεις κατανόησης </vt:lpstr>
      <vt:lpstr>Βιβλιογραφία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2017-10-28T11:38:29Z</dcterms:created>
  <dcterms:modified xsi:type="dcterms:W3CDTF">2021-01-18T14:44:34Z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TC101671249990</vt:lpwstr>
  </property>
</Properties>
</file>