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notesSlides/notesSlide1.xml" ContentType="application/vnd.openxmlformats-officedocument.presentationml.notesSlide+xml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Perpetua"/>
        <a:ea typeface="Perpetua"/>
        <a:cs typeface="Perpetua"/>
        <a:sym typeface="Perpetu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alpha val="20000"/>
            </a:schemeClr>
          </a:solidFill>
        </a:fill>
      </a:tcStyle>
    </a:firstCol>
    <a:lastRow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/>
              </a:solidFill>
              <a:prstDash val="solid"/>
              <a:round/>
            </a:ln>
          </a:top>
          <a:bottom>
            <a:ln w="127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/>
              </a:solidFill>
              <a:prstDash val="solid"/>
              <a:round/>
            </a:ln>
          </a:top>
          <a:bottom>
            <a:ln w="12700" cap="flat">
              <a:solidFill>
                <a:schemeClr val="accent5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FCECA"/>
          </a:solidFill>
        </a:fill>
      </a:tcStyle>
    </a:wholeTbl>
    <a:band2H>
      <a:tcTxStyle b="def" i="def"/>
      <a:tcStyle>
        <a:tcBdr/>
        <a:fill>
          <a:solidFill>
            <a:srgbClr val="F7E8E7"/>
          </a:solidFill>
        </a:fill>
      </a:tcStyle>
    </a:band2H>
    <a:firstCol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DAD3"/>
          </a:solidFill>
        </a:fill>
      </a:tcStyle>
    </a:wholeTbl>
    <a:band2H>
      <a:tcTxStyle b="def" i="def"/>
      <a:tcStyle>
        <a:tcBdr/>
        <a:fill>
          <a:solidFill>
            <a:srgbClr val="F0EDEA"/>
          </a:solidFill>
        </a:fill>
      </a:tcStyle>
    </a:band2H>
    <a:firstCol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D1D1"/>
          </a:solidFill>
        </a:fill>
      </a:tcStyle>
    </a:wholeTbl>
    <a:band2H>
      <a:tcTxStyle b="def" i="def"/>
      <a:tcStyle>
        <a:tcBdr/>
        <a:fill>
          <a:solidFill>
            <a:srgbClr val="EDE9E9"/>
          </a:solidFill>
        </a:fill>
      </a:tcStyle>
    </a:band2H>
    <a:firstCol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Perpetua"/>
          <a:ea typeface="Perpetua"/>
          <a:cs typeface="Perpetu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erpetua"/>
          <a:ea typeface="Perpetua"/>
          <a:cs typeface="Perpetu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" name="Shape 11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4" name="Shape 2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Συσσώρευση φωσφορικού, θειικού και άλλων οργανικών οξέων.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9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" name="10 - Στρογγυλεμένο ορθογώνιο"/>
          <p:cNvSpPr/>
          <p:nvPr/>
        </p:nvSpPr>
        <p:spPr>
          <a:xfrm>
            <a:off x="65088" y="69850"/>
            <a:ext cx="9013826" cy="6691314"/>
          </a:xfrm>
          <a:prstGeom prst="roundRect">
            <a:avLst>
              <a:gd name="adj" fmla="val 4929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" name="11 - Ορθογώνιο"/>
          <p:cNvSpPr/>
          <p:nvPr/>
        </p:nvSpPr>
        <p:spPr>
          <a:xfrm>
            <a:off x="63500" y="1449387"/>
            <a:ext cx="9020175" cy="15271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12 - Ορθογώνιο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rgbClr val="E6AF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14 - Ορθογώνιο"/>
          <p:cNvSpPr/>
          <p:nvPr/>
        </p:nvSpPr>
        <p:spPr>
          <a:xfrm>
            <a:off x="63500" y="2976563"/>
            <a:ext cx="9020175" cy="11112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  <a:defRPr>
                <a:solidFill>
                  <a:srgbClr val="696464"/>
                </a:solidFill>
              </a:defRPr>
            </a:lvl1pPr>
            <a:lvl2pPr marL="0" indent="457200" algn="ctr">
              <a:buClrTx/>
              <a:buSzTx/>
              <a:buNone/>
              <a:defRPr>
                <a:solidFill>
                  <a:srgbClr val="696464"/>
                </a:solidFill>
              </a:defRPr>
            </a:lvl2pPr>
            <a:lvl3pPr marL="0" indent="914400" algn="ctr">
              <a:buClrTx/>
              <a:buSzTx/>
              <a:buNone/>
              <a:defRPr>
                <a:solidFill>
                  <a:srgbClr val="696464"/>
                </a:solidFill>
              </a:defRPr>
            </a:lvl3pPr>
            <a:lvl4pPr marL="0" indent="1371600" algn="ctr">
              <a:buClrTx/>
              <a:buSzTx/>
              <a:buNone/>
              <a:defRPr>
                <a:solidFill>
                  <a:srgbClr val="696464"/>
                </a:solidFill>
              </a:defRPr>
            </a:lvl4pPr>
            <a:lvl5pPr marL="0" indent="1828800" algn="ctr">
              <a:buClrTx/>
              <a:buSzTx/>
              <a:buNone/>
              <a:defRPr>
                <a:solidFill>
                  <a:srgbClr val="696464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Title Text"/>
          <p:cNvSpPr txBox="1"/>
          <p:nvPr>
            <p:ph type="title"/>
          </p:nvPr>
        </p:nvSpPr>
        <p:spPr>
          <a:xfrm>
            <a:off x="457200" y="1505929"/>
            <a:ext cx="8229600" cy="147002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9 - Ορθογώνιο"/>
          <p:cNvSpPr/>
          <p:nvPr/>
        </p:nvSpPr>
        <p:spPr>
          <a:xfrm flipV="1">
            <a:off x="68263" y="4683125"/>
            <a:ext cx="9007476" cy="920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3" name="10 - Ορθογώνιο"/>
          <p:cNvSpPr/>
          <p:nvPr/>
        </p:nvSpPr>
        <p:spPr>
          <a:xfrm>
            <a:off x="68263" y="4649787"/>
            <a:ext cx="9007476" cy="46038"/>
          </a:xfrm>
          <a:prstGeom prst="rect">
            <a:avLst/>
          </a:prstGeom>
          <a:solidFill>
            <a:srgbClr val="E6AF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4" name="11 - Ορθογώνιο"/>
          <p:cNvSpPr/>
          <p:nvPr/>
        </p:nvSpPr>
        <p:spPr>
          <a:xfrm>
            <a:off x="68263" y="4773612"/>
            <a:ext cx="9007476" cy="47626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5" name="Title Text"/>
          <p:cNvSpPr txBox="1"/>
          <p:nvPr>
            <p:ph type="title"/>
          </p:nvPr>
        </p:nvSpPr>
        <p:spPr>
          <a:xfrm>
            <a:off x="914400" y="4900550"/>
            <a:ext cx="7315200" cy="522289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pPr/>
            <a:r>
              <a:t>Title Text</a:t>
            </a:r>
          </a:p>
        </p:txBody>
      </p:sp>
      <p:sp>
        <p:nvSpPr>
          <p:cNvPr id="106" name="Body Level One…"/>
          <p:cNvSpPr txBox="1"/>
          <p:nvPr>
            <p:ph type="body" sz="quarter" idx="1"/>
          </p:nvPr>
        </p:nvSpPr>
        <p:spPr>
          <a:xfrm>
            <a:off x="914400" y="5445824"/>
            <a:ext cx="7315200" cy="6858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600"/>
            </a:lvl1pPr>
            <a:lvl2pPr marL="623887" indent="-304800">
              <a:buClrTx/>
              <a:defRPr sz="1600"/>
            </a:lvl2pPr>
            <a:lvl3pPr marL="959485" indent="-365760">
              <a:buClrTx/>
              <a:defRPr sz="1600"/>
            </a:lvl3pPr>
            <a:lvl4pPr marL="1274762" indent="-406400">
              <a:buClrTx/>
              <a:defRPr sz="1600"/>
            </a:lvl4pPr>
            <a:lvl5pPr marL="1549400" indent="-406400">
              <a:buClrTx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2 - Θέση εικόνας"/>
          <p:cNvSpPr/>
          <p:nvPr>
            <p:ph type="pic" idx="13"/>
          </p:nvPr>
        </p:nvSpPr>
        <p:spPr>
          <a:xfrm>
            <a:off x="68307" y="66675"/>
            <a:ext cx="9001875" cy="4581525"/>
          </a:xfrm>
          <a:prstGeom prst="rect">
            <a:avLst/>
          </a:prstGeom>
          <a:ln w="6350">
            <a:solidFill>
              <a:srgbClr val="000000"/>
            </a:solidFill>
            <a:miter lim="800000"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xfrm>
            <a:off x="146050" y="6338202"/>
            <a:ext cx="457200" cy="19822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Διαφάνεια τίτλου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ody Level One…"/>
          <p:cNvSpPr txBox="1"/>
          <p:nvPr>
            <p:ph type="body" sz="quarter" idx="1"/>
          </p:nvPr>
        </p:nvSpPr>
        <p:spPr>
          <a:xfrm>
            <a:off x="1295400" y="3200400"/>
            <a:ext cx="6400800" cy="16002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  <a:defRPr>
                <a:solidFill>
                  <a:srgbClr val="696464"/>
                </a:solidFill>
              </a:defRPr>
            </a:lvl1pPr>
            <a:lvl2pPr marL="0" indent="457200" algn="ctr">
              <a:buClrTx/>
              <a:buSzTx/>
              <a:buNone/>
              <a:defRPr>
                <a:solidFill>
                  <a:srgbClr val="696464"/>
                </a:solidFill>
              </a:defRPr>
            </a:lvl2pPr>
            <a:lvl3pPr marL="0" indent="914400" algn="ctr">
              <a:buClrTx/>
              <a:buSzTx/>
              <a:buNone/>
              <a:defRPr>
                <a:solidFill>
                  <a:srgbClr val="696464"/>
                </a:solidFill>
              </a:defRPr>
            </a:lvl3pPr>
            <a:lvl4pPr marL="0" indent="1371600" algn="ctr">
              <a:buClrTx/>
              <a:buSzTx/>
              <a:buNone/>
              <a:defRPr>
                <a:solidFill>
                  <a:srgbClr val="696464"/>
                </a:solidFill>
              </a:defRPr>
            </a:lvl4pPr>
            <a:lvl5pPr marL="0" indent="1828800" algn="ctr">
              <a:buClrTx/>
              <a:buSzTx/>
              <a:buNone/>
              <a:defRPr>
                <a:solidFill>
                  <a:srgbClr val="696464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Title Text"/>
          <p:cNvSpPr txBox="1"/>
          <p:nvPr>
            <p:ph type="title"/>
          </p:nvPr>
        </p:nvSpPr>
        <p:spPr>
          <a:xfrm>
            <a:off x="457200" y="1505929"/>
            <a:ext cx="8229600" cy="147002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9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" name="10 - Στρογγυλεμένο ορθογώνιο"/>
          <p:cNvSpPr/>
          <p:nvPr/>
        </p:nvSpPr>
        <p:spPr>
          <a:xfrm>
            <a:off x="65313" y="69755"/>
            <a:ext cx="9013373" cy="6692201"/>
          </a:xfrm>
          <a:prstGeom prst="roundRect">
            <a:avLst>
              <a:gd name="adj" fmla="val 4929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5" name="11 - Ορθογώνιο"/>
          <p:cNvSpPr/>
          <p:nvPr/>
        </p:nvSpPr>
        <p:spPr>
          <a:xfrm flipV="1">
            <a:off x="69850" y="2376488"/>
            <a:ext cx="9013825" cy="9207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" name="12 - Ορθογώνιο"/>
          <p:cNvSpPr/>
          <p:nvPr/>
        </p:nvSpPr>
        <p:spPr>
          <a:xfrm>
            <a:off x="69850" y="2341563"/>
            <a:ext cx="9013825" cy="46038"/>
          </a:xfrm>
          <a:prstGeom prst="rect">
            <a:avLst/>
          </a:prstGeom>
          <a:solidFill>
            <a:srgbClr val="E6AFA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" name="14 - Ορθογώνιο"/>
          <p:cNvSpPr/>
          <p:nvPr/>
        </p:nvSpPr>
        <p:spPr>
          <a:xfrm>
            <a:off x="68262" y="2468563"/>
            <a:ext cx="9015414" cy="46038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8" name="Title Text"/>
          <p:cNvSpPr txBox="1"/>
          <p:nvPr>
            <p:ph type="title"/>
          </p:nvPr>
        </p:nvSpPr>
        <p:spPr>
          <a:xfrm>
            <a:off x="722312" y="952500"/>
            <a:ext cx="7772401" cy="136207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Body Level One…"/>
          <p:cNvSpPr txBox="1"/>
          <p:nvPr>
            <p:ph type="body" sz="quarter" idx="1"/>
          </p:nvPr>
        </p:nvSpPr>
        <p:spPr>
          <a:xfrm>
            <a:off x="722312" y="2547938"/>
            <a:ext cx="7772401" cy="133826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400">
                <a:solidFill>
                  <a:srgbClr val="888888"/>
                </a:solidFill>
              </a:defRPr>
            </a:lvl1pPr>
            <a:lvl2pPr marL="0" indent="319087">
              <a:buClrTx/>
              <a:buSzTx/>
              <a:buNone/>
              <a:defRPr sz="2400">
                <a:solidFill>
                  <a:srgbClr val="888888"/>
                </a:solidFill>
              </a:defRPr>
            </a:lvl2pPr>
            <a:lvl3pPr marL="0" indent="593725">
              <a:buClrTx/>
              <a:buSzTx/>
              <a:buNone/>
              <a:defRPr sz="2400">
                <a:solidFill>
                  <a:srgbClr val="888888"/>
                </a:solidFill>
              </a:defRPr>
            </a:lvl3pPr>
            <a:lvl4pPr marL="0" indent="868362">
              <a:buClrTx/>
              <a:buSzTx/>
              <a:buNone/>
              <a:defRPr sz="2400">
                <a:solidFill>
                  <a:srgbClr val="888888"/>
                </a:solidFill>
              </a:defRPr>
            </a:lvl4pPr>
            <a:lvl5pPr marL="0" indent="1143000">
              <a:buClrTx/>
              <a:buSz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xfrm>
            <a:off x="146050" y="6338202"/>
            <a:ext cx="457200" cy="19822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914400" y="1447800"/>
            <a:ext cx="3749041" cy="45720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914400" y="1447800"/>
            <a:ext cx="3733800" cy="762000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b="1" sz="2400">
                <a:solidFill>
                  <a:schemeClr val="accent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0" indent="319087">
              <a:buClrTx/>
              <a:buSzTx/>
              <a:buNone/>
              <a:defRPr b="1" sz="2400">
                <a:solidFill>
                  <a:schemeClr val="accent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2pPr>
            <a:lvl3pPr marL="0" indent="593725">
              <a:buClrTx/>
              <a:buSzTx/>
              <a:buNone/>
              <a:defRPr b="1" sz="2400">
                <a:solidFill>
                  <a:schemeClr val="accent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3pPr>
            <a:lvl4pPr marL="0" indent="868362">
              <a:buClrTx/>
              <a:buSzTx/>
              <a:buNone/>
              <a:defRPr b="1" sz="2400">
                <a:solidFill>
                  <a:schemeClr val="accent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4pPr>
            <a:lvl5pPr marL="0" indent="1143000">
              <a:buClrTx/>
              <a:buSzTx/>
              <a:buNone/>
              <a:defRPr b="1" sz="2400">
                <a:solidFill>
                  <a:schemeClr val="accent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3 - Θέση κειμένου"/>
          <p:cNvSpPr/>
          <p:nvPr>
            <p:ph type="body" sz="quarter" idx="13"/>
          </p:nvPr>
        </p:nvSpPr>
        <p:spPr>
          <a:xfrm>
            <a:off x="4953000" y="1447800"/>
            <a:ext cx="3733800" cy="762000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b="1" sz="2400">
                <a:solidFill>
                  <a:schemeClr val="accent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pP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9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10 - Στρογγυλεμένο ορθογώνιο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solidFill>
            <a:srgbClr val="FFFFFF"/>
          </a:solidFill>
          <a:ln w="6350" cap="sq">
            <a:solidFill>
              <a:srgbClr val="00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914400" y="273050"/>
            <a:ext cx="7772400" cy="1143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" name="Body Level One…"/>
          <p:cNvSpPr txBox="1"/>
          <p:nvPr>
            <p:ph type="body" sz="quarter" idx="1"/>
          </p:nvPr>
        </p:nvSpPr>
        <p:spPr>
          <a:xfrm>
            <a:off x="914400" y="1600200"/>
            <a:ext cx="1905000" cy="44958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800"/>
            </a:lvl1pPr>
            <a:lvl2pPr marL="0" indent="319087">
              <a:buClrTx/>
              <a:buSzTx/>
              <a:buNone/>
              <a:defRPr sz="1800"/>
            </a:lvl2pPr>
            <a:lvl3pPr marL="0" indent="593725">
              <a:buClrTx/>
              <a:buSzTx/>
              <a:buNone/>
              <a:defRPr sz="1800"/>
            </a:lvl3pPr>
            <a:lvl4pPr marL="0" indent="868362">
              <a:buClrTx/>
              <a:buSzTx/>
              <a:buNone/>
              <a:defRPr sz="1800"/>
            </a:lvl4pPr>
            <a:lvl5pPr marL="0" indent="1143000">
              <a:buClrTx/>
              <a:buSzTx/>
              <a:buNone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14400" y="274638"/>
            <a:ext cx="77724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46050" y="6339789"/>
            <a:ext cx="457200" cy="19822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696464"/>
          </a:solidFill>
          <a:uFillTx/>
          <a:latin typeface="Franklin Gothic Book"/>
          <a:ea typeface="Franklin Gothic Book"/>
          <a:cs typeface="Franklin Gothic Book"/>
          <a:sym typeface="Franklin Gothic Book"/>
        </a:defRPr>
      </a:lvl9pPr>
    </p:titleStyle>
    <p:bodyStyle>
      <a:lvl1pPr marL="273050" marR="0" indent="-2730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Tx/>
        <a:buChar char="●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1pPr>
      <a:lvl2pPr marL="566737" marR="0" indent="-24765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Tx/>
        <a:buChar char="●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2pPr>
      <a:lvl3pPr marL="890905" marR="0" indent="-29718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Tx/>
        <a:buChar char="●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3pPr>
      <a:lvl4pPr marL="1165543" marR="0" indent="-29718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0000"/>
        <a:buFontTx/>
        <a:buChar char="●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4pPr>
      <a:lvl5pPr marL="1440180" marR="0" indent="-29718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Tx/>
        <a:buChar char="o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5pPr>
      <a:lvl6pPr marL="1747520" marR="0" indent="-3302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6pPr>
      <a:lvl7pPr marL="2021839" marR="0" indent="-3302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7pPr>
      <a:lvl8pPr marL="2296160" marR="0" indent="-3302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8pPr>
      <a:lvl9pPr marL="2570479" marR="0" indent="-3302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Tx/>
        <a:buChar char="•"/>
        <a:tabLst/>
        <a:defRPr b="0" baseline="0" cap="none" i="0" spc="0" strike="noStrike" sz="2600" u="none">
          <a:solidFill>
            <a:srgbClr val="000000"/>
          </a:solidFill>
          <a:uFillTx/>
          <a:latin typeface="Perpetua"/>
          <a:ea typeface="Perpetua"/>
          <a:cs typeface="Perpetua"/>
          <a:sym typeface="Perpetu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Relationship Id="rId4" Type="http://schemas.openxmlformats.org/officeDocument/2006/relationships/image" Target="../media/image4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google.gr/url?sa=i&amp;rct=j&amp;q=&amp;esrc=s&amp;source=images&amp;cd=&amp;cad=rja&amp;uact=8&amp;ved=0ahUKEwi_1vXYh5_QAhUIXiwKHW0MCgUQjRwIBw&amp;url=http://www.taringa.net/post/noticias/19514186/Filtran-supuesto-video-prohibido-de-la-cocinera-de-Devido.html&amp;psig=AFQjCNEg8POCkHZ7m6lJs80mVyz9wKZnmg&amp;ust=1478897048550216" TargetMode="External"/><Relationship Id="rId3" Type="http://schemas.openxmlformats.org/officeDocument/2006/relationships/image" Target="../media/image8.jpe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g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2"/>
          <p:cNvSpPr/>
          <p:nvPr/>
        </p:nvSpPr>
        <p:spPr>
          <a:xfrm>
            <a:off x="70141" y="1600200"/>
            <a:ext cx="8966356" cy="142876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18" name="Text Box 17"/>
          <p:cNvSpPr txBox="1"/>
          <p:nvPr/>
        </p:nvSpPr>
        <p:spPr>
          <a:xfrm>
            <a:off x="2691447" y="3359313"/>
            <a:ext cx="3569009" cy="808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 defTabSz="762000">
              <a:defRPr b="1" sz="24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Μάριος</a:t>
            </a:r>
            <a:r>
              <a:t> </a:t>
            </a:r>
            <a:r>
              <a:t>Παπασωτηρίου</a:t>
            </a:r>
          </a:p>
          <a:p>
            <a:pPr marL="457200" indent="-457200" algn="ctr" defTabSz="762000">
              <a:defRPr b="1" sz="1000">
                <a:solidFill>
                  <a:srgbClr val="003399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ctr" defTabSz="762000">
              <a:defRPr b="1" sz="1600">
                <a:solidFill>
                  <a:srgbClr val="6666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mpapasotir</a:t>
            </a:r>
            <a:r>
              <a:t>iou</a:t>
            </a:r>
            <a:r>
              <a:t>@yahoo.com</a:t>
            </a:r>
          </a:p>
        </p:txBody>
      </p:sp>
      <p:sp>
        <p:nvSpPr>
          <p:cNvPr id="119" name="Text Box 6"/>
          <p:cNvSpPr txBox="1"/>
          <p:nvPr/>
        </p:nvSpPr>
        <p:spPr>
          <a:xfrm>
            <a:off x="0" y="1908120"/>
            <a:ext cx="9144000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Διαταραχές οξεοβασικής ισορροπίας </a:t>
            </a:r>
          </a:p>
        </p:txBody>
      </p:sp>
      <p:pic>
        <p:nvPicPr>
          <p:cNvPr id="12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12820" t="12820" r="12820" b="14246"/>
          <a:stretch>
            <a:fillRect/>
          </a:stretch>
        </p:blipFill>
        <p:spPr>
          <a:xfrm>
            <a:off x="35495" y="5013176"/>
            <a:ext cx="1879207" cy="18432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rcRect l="5624" t="5249" r="2008" b="2625"/>
          <a:stretch>
            <a:fillRect/>
          </a:stretch>
        </p:blipFill>
        <p:spPr>
          <a:xfrm>
            <a:off x="4628117" y="5445376"/>
            <a:ext cx="4480387" cy="1368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2"/>
          <p:cNvSpPr/>
          <p:nvPr/>
        </p:nvSpPr>
        <p:spPr>
          <a:xfrm>
            <a:off x="70141" y="1600200"/>
            <a:ext cx="8966356" cy="142876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5" name="Text Box 6"/>
          <p:cNvSpPr txBox="1"/>
          <p:nvPr/>
        </p:nvSpPr>
        <p:spPr>
          <a:xfrm>
            <a:off x="0" y="1990581"/>
            <a:ext cx="9144000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Οξέωση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2 - Θέση περιεχομένου"/>
          <p:cNvSpPr txBox="1"/>
          <p:nvPr>
            <p:ph type="body" idx="1"/>
          </p:nvPr>
        </p:nvSpPr>
        <p:spPr>
          <a:xfrm>
            <a:off x="385192" y="1052735"/>
            <a:ext cx="8363271" cy="3096346"/>
          </a:xfrm>
          <a:prstGeom prst="rect">
            <a:avLst/>
          </a:prstGeom>
        </p:spPr>
        <p:txBody>
          <a:bodyPr/>
          <a:lstStyle/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αύξηση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367"/>
              <a:t>+</a:t>
            </a:r>
            <a:r>
              <a:rPr b="1"/>
              <a:t>] </a:t>
            </a:r>
            <a:r>
              <a:t>στον ορό ονομάζεται </a:t>
            </a:r>
            <a:r>
              <a:rPr b="1"/>
              <a:t>οξυαιμία</a:t>
            </a:r>
            <a:endParaRPr b="1"/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μείωση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367"/>
              <a:t>+</a:t>
            </a:r>
            <a:r>
              <a:rPr b="1"/>
              <a:t>]</a:t>
            </a:r>
            <a:r>
              <a:t> στον ορό ονομάζεται </a:t>
            </a:r>
            <a:r>
              <a:rPr b="1"/>
              <a:t>αλκαλαιμία</a:t>
            </a:r>
            <a:endParaRPr b="1"/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  <a:r>
              <a:t>Οι παθοφυσιολογικές διαδικασίες που οδηγούν σε </a:t>
            </a:r>
            <a:r>
              <a:rPr b="1"/>
              <a:t>αύξηση</a:t>
            </a:r>
            <a:r>
              <a:t> ή </a:t>
            </a:r>
            <a:r>
              <a:rPr b="1"/>
              <a:t>μείωση</a:t>
            </a:r>
            <a:r>
              <a:t> της [</a:t>
            </a:r>
            <a:r>
              <a:t>H</a:t>
            </a:r>
            <a:r>
              <a:rPr baseline="50367"/>
              <a:t>+</a:t>
            </a:r>
            <a:r>
              <a:t>] ονομάζονται </a:t>
            </a:r>
            <a:r>
              <a:rPr b="1"/>
              <a:t>οξέωση</a:t>
            </a:r>
            <a:r>
              <a:t> και </a:t>
            </a:r>
            <a:r>
              <a:rPr b="1"/>
              <a:t>αλκάλωση</a:t>
            </a:r>
            <a:r>
              <a:t> αντίστοιχα</a:t>
            </a:r>
          </a:p>
          <a:p>
            <a:pPr marL="267588" indent="-267588" algn="ctr" defTabSz="896111">
              <a:spcBef>
                <a:spcPts val="400"/>
              </a:spcBef>
              <a:buSzTx/>
              <a:buFont typeface="Wingdings 2"/>
              <a:buNone/>
              <a:defRPr b="1" sz="2352">
                <a:latin typeface="Arial"/>
                <a:ea typeface="Arial"/>
                <a:cs typeface="Arial"/>
                <a:sym typeface="Arial"/>
              </a:defRPr>
            </a:pPr>
            <a:r>
              <a:t>[</a:t>
            </a:r>
            <a:r>
              <a:t>H</a:t>
            </a:r>
            <a:r>
              <a:rPr baseline="50367"/>
              <a:t>+</a:t>
            </a:r>
            <a:r>
              <a:t>] = 24</a:t>
            </a:r>
            <a:r>
              <a:t> x P</a:t>
            </a:r>
            <a:r>
              <a:rPr sz="1960"/>
              <a:t>CO</a:t>
            </a:r>
            <a:r>
              <a:rPr baseline="-25387"/>
              <a:t>2 </a:t>
            </a:r>
            <a:r>
              <a:t> / </a:t>
            </a:r>
            <a:r>
              <a:t>[</a:t>
            </a:r>
            <a:r>
              <a:rPr>
                <a:solidFill>
                  <a:srgbClr val="A50021"/>
                </a:solidFill>
              </a:rPr>
              <a:t>HCO</a:t>
            </a:r>
            <a:r>
              <a:rPr baseline="-25387">
                <a:solidFill>
                  <a:srgbClr val="A50021"/>
                </a:solidFill>
              </a:rPr>
              <a:t>3</a:t>
            </a:r>
            <a:r>
              <a:rPr b="0" baseline="70775">
                <a:solidFill>
                  <a:srgbClr val="A50021"/>
                </a:solidFill>
              </a:rPr>
              <a:t>_</a:t>
            </a:r>
            <a:r>
              <a:t>]</a:t>
            </a:r>
          </a:p>
        </p:txBody>
      </p:sp>
      <p:grpSp>
        <p:nvGrpSpPr>
          <p:cNvPr id="180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178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79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Μεταβολική οξέωση – Βασικές αρχές</a:t>
              </a:r>
            </a:p>
          </p:txBody>
        </p:sp>
      </p:grpSp>
      <p:sp>
        <p:nvSpPr>
          <p:cNvPr id="181" name="6 - TextBox"/>
          <p:cNvSpPr txBox="1"/>
          <p:nvPr/>
        </p:nvSpPr>
        <p:spPr>
          <a:xfrm>
            <a:off x="0" y="5118282"/>
            <a:ext cx="9144000" cy="966406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Διαταραχές που προκαλούν </a:t>
            </a:r>
            <a:r>
              <a:rPr b="1"/>
              <a:t>μείωση της [</a:t>
            </a:r>
            <a:r>
              <a:rPr b="1">
                <a:solidFill>
                  <a:srgbClr val="A50021"/>
                </a:solidFill>
              </a:rPr>
              <a:t>HCO</a:t>
            </a:r>
            <a:r>
              <a:rPr b="1" baseline="-25000">
                <a:solidFill>
                  <a:srgbClr val="A50021"/>
                </a:solidFill>
              </a:rPr>
              <a:t>3</a:t>
            </a:r>
            <a:r>
              <a:rPr b="1" baseline="69999">
                <a:solidFill>
                  <a:srgbClr val="A50021"/>
                </a:solidFill>
              </a:rPr>
              <a:t>_</a:t>
            </a:r>
            <a:r>
              <a:rPr b="1"/>
              <a:t>] </a:t>
            </a:r>
            <a:r>
              <a:t>προκαλούν</a:t>
            </a:r>
            <a:r>
              <a:rPr b="1"/>
              <a:t> Μεταβολική Οξέωση </a:t>
            </a:r>
          </a:p>
        </p:txBody>
      </p:sp>
      <p:pic>
        <p:nvPicPr>
          <p:cNvPr id="18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8568" y="4113176"/>
            <a:ext cx="3917648" cy="9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" name="7 - Θέση περιεχομένου"/>
          <p:cNvGrpSpPr/>
          <p:nvPr/>
        </p:nvGrpSpPr>
        <p:grpSpPr>
          <a:xfrm>
            <a:off x="1111149" y="3897844"/>
            <a:ext cx="6917237" cy="1898685"/>
            <a:chOff x="0" y="0"/>
            <a:chExt cx="6917236" cy="1898683"/>
          </a:xfrm>
        </p:grpSpPr>
        <p:sp>
          <p:nvSpPr>
            <p:cNvPr id="184" name="Line"/>
            <p:cNvSpPr/>
            <p:nvPr/>
          </p:nvSpPr>
          <p:spPr>
            <a:xfrm>
              <a:off x="3458619" y="698558"/>
              <a:ext cx="2650372" cy="2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0800"/>
                  </a:lnTo>
                  <a:lnTo>
                    <a:pt x="21600" y="108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500"/>
                </a:spcBef>
                <a:defRPr sz="2600"/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3458619" y="698558"/>
              <a:ext cx="735570" cy="2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0800"/>
                  </a:lnTo>
                  <a:lnTo>
                    <a:pt x="21600" y="108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500"/>
                </a:spcBef>
                <a:defRPr sz="2600"/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2389074" y="698558"/>
              <a:ext cx="1069545" cy="2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10800"/>
                  </a:lnTo>
                  <a:lnTo>
                    <a:pt x="0" y="108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500"/>
                </a:spcBef>
                <a:defRPr sz="2600"/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698559" y="698558"/>
              <a:ext cx="2760059" cy="293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10800"/>
                  </a:lnTo>
                  <a:lnTo>
                    <a:pt x="0" y="108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500"/>
                </a:spcBef>
                <a:defRPr sz="2600"/>
              </a:pPr>
            </a:p>
          </p:txBody>
        </p:sp>
        <p:grpSp>
          <p:nvGrpSpPr>
            <p:cNvPr id="190" name="Group"/>
            <p:cNvGrpSpPr/>
            <p:nvPr/>
          </p:nvGrpSpPr>
          <p:grpSpPr>
            <a:xfrm>
              <a:off x="2760058" y="0"/>
              <a:ext cx="1397120" cy="698560"/>
              <a:chOff x="0" y="0"/>
              <a:chExt cx="1397118" cy="698559"/>
            </a:xfrm>
          </p:grpSpPr>
          <p:sp>
            <p:nvSpPr>
              <p:cNvPr id="188" name="Rectangle"/>
              <p:cNvSpPr/>
              <p:nvPr/>
            </p:nvSpPr>
            <p:spPr>
              <a:xfrm>
                <a:off x="0" y="-1"/>
                <a:ext cx="1397119" cy="69856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1000"/>
                  </a:spcBef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89" name="Αύξηση H+"/>
              <p:cNvSpPr txBox="1"/>
              <p:nvPr/>
            </p:nvSpPr>
            <p:spPr>
              <a:xfrm>
                <a:off x="0" y="67275"/>
                <a:ext cx="1397119" cy="56400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marL="273050" indent="-273050" algn="ctr" defTabSz="800100">
                  <a:lnSpc>
                    <a:spcPct val="90000"/>
                  </a:lnSpc>
                  <a:spcBef>
                    <a:spcPts val="700"/>
                  </a:spcBef>
                  <a:buClr>
                    <a:schemeClr val="accent1"/>
                  </a:buClr>
                  <a:buSzPct val="85000"/>
                  <a:buChar char="●"/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Αύξηση </a:t>
                </a:r>
                <a:r>
                  <a:t>H</a:t>
                </a:r>
                <a:r>
                  <a:rPr baseline="50000"/>
                  <a:t>+</a:t>
                </a:r>
              </a:p>
            </p:txBody>
          </p:sp>
        </p:grpSp>
        <p:grpSp>
          <p:nvGrpSpPr>
            <p:cNvPr id="193" name="Group"/>
            <p:cNvGrpSpPr/>
            <p:nvPr/>
          </p:nvGrpSpPr>
          <p:grpSpPr>
            <a:xfrm>
              <a:off x="0" y="783785"/>
              <a:ext cx="1397119" cy="1114899"/>
              <a:chOff x="0" y="0"/>
              <a:chExt cx="1397118" cy="1114897"/>
            </a:xfrm>
          </p:grpSpPr>
          <p:sp>
            <p:nvSpPr>
              <p:cNvPr id="191" name="Rectangle"/>
              <p:cNvSpPr/>
              <p:nvPr/>
            </p:nvSpPr>
            <p:spPr>
              <a:xfrm>
                <a:off x="0" y="208169"/>
                <a:ext cx="1397119" cy="698560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1000"/>
                  </a:spcBef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92" name="Μείωση HCO3_…"/>
              <p:cNvSpPr txBox="1"/>
              <p:nvPr/>
            </p:nvSpPr>
            <p:spPr>
              <a:xfrm>
                <a:off x="0" y="0"/>
                <a:ext cx="1397119" cy="11148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889" tIns="8889" rIns="8889" bIns="8889" numCol="1" anchor="ctr">
                <a:spAutoFit/>
              </a:bodyPr>
              <a:lstStyle/>
              <a:p>
                <a:pPr marL="273050" indent="-273050" algn="ctr" defTabSz="622300">
                  <a:lnSpc>
                    <a:spcPct val="90000"/>
                  </a:lnSpc>
                  <a:spcBef>
                    <a:spcPts val="500"/>
                  </a:spcBef>
                  <a:buClr>
                    <a:schemeClr val="accent1"/>
                  </a:buClr>
                  <a:buSzPct val="85000"/>
                  <a:buChar char="●"/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Μείωση </a:t>
                </a:r>
                <a:r>
                  <a:t>HCO</a:t>
                </a:r>
                <a:r>
                  <a:rPr baseline="-25000"/>
                  <a:t>3</a:t>
                </a:r>
                <a:r>
                  <a:rPr baseline="69999"/>
                  <a:t>_</a:t>
                </a:r>
                <a:r>
                  <a:rPr baseline="69999"/>
                  <a:t> </a:t>
                </a:r>
                <a:r>
                  <a:t> </a:t>
                </a:r>
                <a:endParaRPr sz="2600">
                  <a:solidFill>
                    <a:srgbClr val="FFFFFF"/>
                  </a:solidFill>
                </a:endParaRPr>
              </a:p>
              <a:p>
                <a:pPr marL="273050" indent="-273050" algn="ctr" defTabSz="622300">
                  <a:lnSpc>
                    <a:spcPct val="90000"/>
                  </a:lnSpc>
                  <a:spcBef>
                    <a:spcPts val="500"/>
                  </a:spcBef>
                  <a:buClr>
                    <a:schemeClr val="accent1"/>
                  </a:buClr>
                  <a:buSzPct val="85000"/>
                  <a:buChar char="●"/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Εξωκυττάριο ρυθμιστικό δ/μα</a:t>
                </a:r>
              </a:p>
            </p:txBody>
          </p:sp>
        </p:grpSp>
        <p:grpSp>
          <p:nvGrpSpPr>
            <p:cNvPr id="196" name="Group"/>
            <p:cNvGrpSpPr/>
            <p:nvPr/>
          </p:nvGrpSpPr>
          <p:grpSpPr>
            <a:xfrm>
              <a:off x="1690514" y="873827"/>
              <a:ext cx="1397120" cy="934815"/>
              <a:chOff x="0" y="0"/>
              <a:chExt cx="1397118" cy="934813"/>
            </a:xfrm>
          </p:grpSpPr>
          <p:sp>
            <p:nvSpPr>
              <p:cNvPr id="194" name="Rectangle"/>
              <p:cNvSpPr/>
              <p:nvPr/>
            </p:nvSpPr>
            <p:spPr>
              <a:xfrm>
                <a:off x="0" y="118127"/>
                <a:ext cx="1397119" cy="698560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1000"/>
                  </a:spcBef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95" name="Μείωση PaCO2…"/>
              <p:cNvSpPr txBox="1"/>
              <p:nvPr/>
            </p:nvSpPr>
            <p:spPr>
              <a:xfrm>
                <a:off x="0" y="0"/>
                <a:ext cx="1397119" cy="9348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889" tIns="8889" rIns="8889" bIns="8889" numCol="1" anchor="ctr">
                <a:spAutoFit/>
              </a:bodyPr>
              <a:lstStyle/>
              <a:p>
                <a:pPr marL="273050" indent="-273050" algn="ctr" defTabSz="622300">
                  <a:lnSpc>
                    <a:spcPct val="90000"/>
                  </a:lnSpc>
                  <a:spcBef>
                    <a:spcPts val="500"/>
                  </a:spcBef>
                  <a:buClr>
                    <a:schemeClr val="accent1"/>
                  </a:buClr>
                  <a:buSzPct val="85000"/>
                  <a:buChar char="●"/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Μείωση </a:t>
                </a:r>
                <a:r>
                  <a:t>Pa</a:t>
                </a:r>
                <a:r>
                  <a:rPr sz="1200"/>
                  <a:t>CO</a:t>
                </a:r>
                <a:r>
                  <a:rPr baseline="-25000"/>
                  <a:t>2</a:t>
                </a:r>
                <a:endParaRPr baseline="-25000"/>
              </a:p>
              <a:p>
                <a:pPr marL="273050" indent="-273050" algn="ctr" defTabSz="622300">
                  <a:lnSpc>
                    <a:spcPct val="90000"/>
                  </a:lnSpc>
                  <a:spcBef>
                    <a:spcPts val="500"/>
                  </a:spcBef>
                  <a:buClr>
                    <a:schemeClr val="accent1"/>
                  </a:buClr>
                  <a:buSzPct val="85000"/>
                  <a:buChar char="●"/>
                  <a:defRPr b="1" baseline="-25000"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Αναπνευστική αντιρρόπηση </a:t>
                </a:r>
                <a:r>
                  <a:rPr baseline="0"/>
                  <a:t> </a:t>
                </a:r>
              </a:p>
            </p:txBody>
          </p:sp>
        </p:grpSp>
        <p:grpSp>
          <p:nvGrpSpPr>
            <p:cNvPr id="199" name="Group"/>
            <p:cNvGrpSpPr/>
            <p:nvPr/>
          </p:nvGrpSpPr>
          <p:grpSpPr>
            <a:xfrm>
              <a:off x="3381029" y="958460"/>
              <a:ext cx="1626318" cy="765549"/>
              <a:chOff x="0" y="0"/>
              <a:chExt cx="1626317" cy="765548"/>
            </a:xfrm>
          </p:grpSpPr>
          <p:sp>
            <p:nvSpPr>
              <p:cNvPr id="197" name="Rectangle"/>
              <p:cNvSpPr/>
              <p:nvPr/>
            </p:nvSpPr>
            <p:spPr>
              <a:xfrm>
                <a:off x="0" y="33494"/>
                <a:ext cx="1626318" cy="698560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1000"/>
                  </a:spcBef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198" name="Ενδοκυττάρια και οστικά ρυθμιστικά δ/ματα"/>
              <p:cNvSpPr txBox="1"/>
              <p:nvPr/>
            </p:nvSpPr>
            <p:spPr>
              <a:xfrm>
                <a:off x="0" y="0"/>
                <a:ext cx="1626318" cy="76554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889" tIns="8889" rIns="8889" bIns="8889" numCol="1" anchor="ctr">
                <a:spAutoFit/>
              </a:bodyPr>
              <a:lstStyle>
                <a:lvl1pPr marL="273050" indent="-273050" algn="ctr" defTabSz="622300">
                  <a:lnSpc>
                    <a:spcPct val="90000"/>
                  </a:lnSpc>
                  <a:spcBef>
                    <a:spcPts val="500"/>
                  </a:spcBef>
                  <a:buClr>
                    <a:schemeClr val="accent1"/>
                  </a:buClr>
                  <a:buSzPct val="85000"/>
                  <a:buChar char="●"/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Ενδοκυττάρια και οστικά ρυθμιστικά δ/ματα</a:t>
                </a:r>
              </a:p>
            </p:txBody>
          </p:sp>
        </p:grpSp>
        <p:grpSp>
          <p:nvGrpSpPr>
            <p:cNvPr id="202" name="Group"/>
            <p:cNvGrpSpPr/>
            <p:nvPr/>
          </p:nvGrpSpPr>
          <p:grpSpPr>
            <a:xfrm>
              <a:off x="5300741" y="991955"/>
              <a:ext cx="1616496" cy="698560"/>
              <a:chOff x="0" y="0"/>
              <a:chExt cx="1616495" cy="698559"/>
            </a:xfrm>
          </p:grpSpPr>
          <p:sp>
            <p:nvSpPr>
              <p:cNvPr id="200" name="Rectangle"/>
              <p:cNvSpPr/>
              <p:nvPr/>
            </p:nvSpPr>
            <p:spPr>
              <a:xfrm>
                <a:off x="-1" y="-1"/>
                <a:ext cx="1616497" cy="69856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1000"/>
                  </a:spcBef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201" name="Αύξηση νεφρικής απέκκρισης H+"/>
              <p:cNvSpPr txBox="1"/>
              <p:nvPr/>
            </p:nvSpPr>
            <p:spPr>
              <a:xfrm>
                <a:off x="0" y="42234"/>
                <a:ext cx="1616496" cy="6140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8889" tIns="8889" rIns="8889" bIns="8889" numCol="1" anchor="ctr">
                <a:spAutoFit/>
              </a:bodyPr>
              <a:lstStyle/>
              <a:p>
                <a:pPr marL="273050" indent="-273050" algn="ctr" defTabSz="622300">
                  <a:lnSpc>
                    <a:spcPct val="90000"/>
                  </a:lnSpc>
                  <a:spcBef>
                    <a:spcPts val="500"/>
                  </a:spcBef>
                  <a:buClr>
                    <a:schemeClr val="accent1"/>
                  </a:buClr>
                  <a:buSzPct val="85000"/>
                  <a:buChar char="●"/>
                  <a:defRPr b="1" sz="14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Αύξηση νεφρικής απέκκρισης </a:t>
                </a:r>
                <a:r>
                  <a:t>H</a:t>
                </a:r>
                <a:r>
                  <a:rPr baseline="50000"/>
                  <a:t>+</a:t>
                </a:r>
                <a:r>
                  <a:t>  </a:t>
                </a:r>
              </a:p>
            </p:txBody>
          </p:sp>
        </p:grpSp>
      </p:grpSp>
      <p:grpSp>
        <p:nvGrpSpPr>
          <p:cNvPr id="206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04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05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Μεταβολική οξέωση – Βασικές αρχές</a:t>
              </a:r>
            </a:p>
          </p:txBody>
        </p:sp>
      </p:grpSp>
      <p:sp>
        <p:nvSpPr>
          <p:cNvPr id="207" name="9 - Θέση περιεχομένου"/>
          <p:cNvSpPr txBox="1"/>
          <p:nvPr/>
        </p:nvSpPr>
        <p:spPr>
          <a:xfrm>
            <a:off x="0" y="980728"/>
            <a:ext cx="9144000" cy="3645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3050" indent="-273050" algn="ctr">
              <a:spcBef>
                <a:spcPts val="500"/>
              </a:spcBef>
              <a:defRPr b="1" sz="2400" u="sng">
                <a:latin typeface="Arial"/>
                <a:ea typeface="Arial"/>
                <a:cs typeface="Arial"/>
                <a:sym typeface="Arial"/>
              </a:defRPr>
            </a:pPr>
            <a:r>
              <a:t>Μεταβολική οξέωση προκαλείται</a:t>
            </a:r>
          </a:p>
          <a:p>
            <a:pPr marL="514350" indent="-514350" algn="ctr">
              <a:spcBef>
                <a:spcPts val="500"/>
              </a:spcBef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Από την </a:t>
            </a:r>
            <a:r>
              <a:rPr b="1"/>
              <a:t>προσθήκη </a:t>
            </a:r>
            <a:r>
              <a:rPr b="1"/>
              <a:t>H</a:t>
            </a:r>
            <a:r>
              <a:rPr b="1" baseline="50000"/>
              <a:t>+</a:t>
            </a:r>
            <a:r>
              <a:rPr b="1"/>
              <a:t> </a:t>
            </a:r>
          </a:p>
          <a:p>
            <a:pPr marL="514350" indent="-514350" algn="ctr">
              <a:spcBef>
                <a:spcPts val="5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Από το μεταβολισμό προστίθενται 50-100 </a:t>
            </a:r>
            <a:r>
              <a:t>meq</a:t>
            </a:r>
            <a:r>
              <a:t> που απεκκρίνονται από τους νεφρούς ως </a:t>
            </a:r>
            <a:r>
              <a:t>NH</a:t>
            </a:r>
            <a:r>
              <a:rPr baseline="-25000"/>
              <a:t>4</a:t>
            </a:r>
            <a:r>
              <a:rPr baseline="30000"/>
              <a:t>+</a:t>
            </a:r>
            <a:r>
              <a:t> </a:t>
            </a:r>
            <a:r>
              <a:t>και </a:t>
            </a:r>
            <a:r>
              <a:t>H</a:t>
            </a:r>
            <a:r>
              <a:rPr baseline="-25000"/>
              <a:t>2</a:t>
            </a:r>
            <a:r>
              <a:t>PO</a:t>
            </a:r>
            <a:r>
              <a:rPr baseline="-25000"/>
              <a:t>4</a:t>
            </a:r>
            <a:r>
              <a:rPr baseline="69999"/>
              <a:t>_</a:t>
            </a:r>
            <a:r>
              <a:t>  </a:t>
            </a:r>
          </a:p>
          <a:p>
            <a:pPr marL="514350" indent="-514350" algn="ctr">
              <a:spcBef>
                <a:spcPts val="500"/>
              </a:spcBef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Από την </a:t>
            </a:r>
            <a:r>
              <a:rPr b="1"/>
              <a:t>απώλεια</a:t>
            </a:r>
            <a:r>
              <a:t> </a:t>
            </a:r>
            <a:r>
              <a:rPr b="1"/>
              <a:t>HCO</a:t>
            </a:r>
            <a:r>
              <a:rPr b="1" baseline="-25000"/>
              <a:t>3</a:t>
            </a:r>
            <a:r>
              <a:rPr b="1" baseline="69999"/>
              <a:t>_</a:t>
            </a:r>
            <a:r>
              <a:rPr b="1"/>
              <a:t> </a:t>
            </a:r>
          </a:p>
          <a:p>
            <a:pPr marL="514350" indent="-514350" algn="ctr">
              <a:spcBef>
                <a:spcPts val="500"/>
              </a:spcBef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Φυσιολογικά επαναρροφούνται από το εγγύς σωληνάριο (90%), </a:t>
            </a:r>
            <a:r>
              <a:t>TALH</a:t>
            </a:r>
            <a:r>
              <a:t> και τον άπω νεφρώνα (10%)</a:t>
            </a:r>
          </a:p>
        </p:txBody>
      </p:sp>
      <p:grpSp>
        <p:nvGrpSpPr>
          <p:cNvPr id="212" name="15 - Ομάδα"/>
          <p:cNvGrpSpPr/>
          <p:nvPr/>
        </p:nvGrpSpPr>
        <p:grpSpPr>
          <a:xfrm>
            <a:off x="1173975" y="5785518"/>
            <a:ext cx="6737689" cy="288825"/>
            <a:chOff x="0" y="0"/>
            <a:chExt cx="6737688" cy="288823"/>
          </a:xfrm>
        </p:grpSpPr>
        <p:sp>
          <p:nvSpPr>
            <p:cNvPr id="208" name="11 - TextBox"/>
            <p:cNvSpPr txBox="1"/>
            <p:nvPr/>
          </p:nvSpPr>
          <p:spPr>
            <a:xfrm>
              <a:off x="0" y="0"/>
              <a:ext cx="1296145" cy="288824"/>
            </a:xfrm>
            <a:prstGeom prst="rect">
              <a:avLst/>
            </a:prstGeom>
            <a:solidFill>
              <a:srgbClr val="C7BBA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Άμεσα </a:t>
              </a:r>
            </a:p>
          </p:txBody>
        </p:sp>
        <p:sp>
          <p:nvSpPr>
            <p:cNvPr id="209" name="12 - TextBox"/>
            <p:cNvSpPr txBox="1"/>
            <p:nvPr/>
          </p:nvSpPr>
          <p:spPr>
            <a:xfrm>
              <a:off x="1687248" y="0"/>
              <a:ext cx="1296145" cy="288824"/>
            </a:xfrm>
            <a:prstGeom prst="rect">
              <a:avLst/>
            </a:prstGeom>
            <a:solidFill>
              <a:srgbClr val="C7BBA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Σε </a:t>
              </a:r>
              <a:r>
                <a:t>min </a:t>
              </a:r>
              <a:r>
                <a:t>έως </a:t>
              </a:r>
              <a:r>
                <a:t>h</a:t>
              </a:r>
              <a:r>
                <a:t> </a:t>
              </a:r>
            </a:p>
          </p:txBody>
        </p:sp>
        <p:sp>
          <p:nvSpPr>
            <p:cNvPr id="210" name="13 - TextBox"/>
            <p:cNvSpPr txBox="1"/>
            <p:nvPr/>
          </p:nvSpPr>
          <p:spPr>
            <a:xfrm>
              <a:off x="3514744" y="0"/>
              <a:ext cx="1296145" cy="288824"/>
            </a:xfrm>
            <a:prstGeom prst="rect">
              <a:avLst/>
            </a:prstGeom>
            <a:solidFill>
              <a:srgbClr val="C7BBA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2-4 h</a:t>
              </a:r>
              <a:r>
                <a:t> </a:t>
              </a:r>
            </a:p>
          </p:txBody>
        </p:sp>
        <p:sp>
          <p:nvSpPr>
            <p:cNvPr id="211" name="14 - TextBox"/>
            <p:cNvSpPr txBox="1"/>
            <p:nvPr/>
          </p:nvSpPr>
          <p:spPr>
            <a:xfrm>
              <a:off x="5369536" y="0"/>
              <a:ext cx="1368153" cy="288824"/>
            </a:xfrm>
            <a:prstGeom prst="rect">
              <a:avLst/>
            </a:prstGeom>
            <a:solidFill>
              <a:srgbClr val="C7BBA6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sz="1400">
                  <a:latin typeface="Arial"/>
                  <a:ea typeface="Arial"/>
                  <a:cs typeface="Arial"/>
                  <a:sym typeface="Arial"/>
                </a:defRPr>
              </a:pPr>
              <a:r>
                <a:t>h </a:t>
              </a:r>
              <a:r>
                <a:t>έως ημέρες </a:t>
              </a:r>
            </a:p>
          </p:txBody>
        </p:sp>
      </p:grpSp>
      <p:sp>
        <p:nvSpPr>
          <p:cNvPr id="213" name="16 - TextBox"/>
          <p:cNvSpPr txBox="1"/>
          <p:nvPr/>
        </p:nvSpPr>
        <p:spPr>
          <a:xfrm>
            <a:off x="2871103" y="6290155"/>
            <a:ext cx="1296146" cy="492025"/>
          </a:xfrm>
          <a:prstGeom prst="rect">
            <a:avLst/>
          </a:prstGeom>
          <a:solidFill>
            <a:srgbClr val="C7BBA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Αναπνοή </a:t>
            </a:r>
            <a:r>
              <a:t>Kussmaul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1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1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Φυσιολογική αντιρρόπηση </a:t>
              </a:r>
            </a:p>
          </p:txBody>
        </p:sp>
      </p:grpSp>
      <p:graphicFrame>
        <p:nvGraphicFramePr>
          <p:cNvPr id="218" name="7 - Πίνακας"/>
          <p:cNvGraphicFramePr/>
          <p:nvPr/>
        </p:nvGraphicFramePr>
        <p:xfrm>
          <a:off x="1524000" y="1397000"/>
          <a:ext cx="6096000" cy="26962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Μεταβολική οξέωση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</a:tcPr>
                </a:tc>
              </a:tr>
              <a:tr h="1112520">
                <a:tc>
                  <a:txBody>
                    <a:bodyPr/>
                    <a:lstStyle/>
                    <a:p>
                      <a:pPr>
                        <a:defRPr b="1" sz="2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Για κάθε 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1 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mmol/lt </a:t>
                      </a:r>
                      <a:r>
                        <a:t>μείωση των </a:t>
                      </a:r>
                      <a:r>
                        <a:rPr sz="2400"/>
                        <a:t>HCO</a:t>
                      </a:r>
                      <a:r>
                        <a:rPr baseline="-25000" sz="2400"/>
                        <a:t>3</a:t>
                      </a:r>
                      <a:r>
                        <a:rPr baseline="69999" sz="2400"/>
                        <a:t>_</a:t>
                      </a:r>
                      <a:r>
                        <a:rPr baseline="69999" sz="2400"/>
                        <a:t> </a:t>
                      </a:r>
                      <a:r>
                        <a:rPr sz="2400"/>
                        <a:t> </a:t>
                      </a:r>
                      <a:endParaRPr sz="2400"/>
                    </a:p>
                    <a:p>
                      <a:pPr>
                        <a:defRPr b="1" sz="24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Μείωση της </a:t>
                      </a:r>
                      <a:r>
                        <a:t>Pa</a:t>
                      </a:r>
                      <a:r>
                        <a:rPr sz="2000"/>
                        <a:t>CO</a:t>
                      </a:r>
                      <a:r>
                        <a:rPr baseline="-25000"/>
                        <a:t>2</a:t>
                      </a:r>
                      <a:r>
                        <a:t> </a:t>
                      </a:r>
                      <a:r>
                        <a:t>κατά 1,2 </a:t>
                      </a:r>
                      <a:r>
                        <a:t>mmHg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</a:tr>
              <a:tr h="636776">
                <a:tc>
                  <a:txBody>
                    <a:bodyPr/>
                    <a:lstStyle/>
                    <a:p>
                      <a:pPr>
                        <a:defRPr b="1"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Pa</a:t>
                      </a:r>
                      <a:r>
                        <a:rPr sz="1600"/>
                        <a:t>CO</a:t>
                      </a:r>
                      <a:r>
                        <a:rPr baseline="-25000"/>
                        <a:t>2</a:t>
                      </a:r>
                      <a:r>
                        <a:rPr baseline="-25000"/>
                        <a:t> </a:t>
                      </a:r>
                      <a:r>
                        <a:t> = </a:t>
                      </a:r>
                      <a:r>
                        <a:t>HCO</a:t>
                      </a:r>
                      <a:r>
                        <a:rPr baseline="-25000"/>
                        <a:t>3</a:t>
                      </a:r>
                      <a:r>
                        <a:rPr baseline="80000"/>
                        <a:t>_</a:t>
                      </a:r>
                      <a:r>
                        <a:t> + 15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defRPr b="1"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(</a:t>
                      </a:r>
                      <a:r>
                        <a:t>Pa</a:t>
                      </a:r>
                      <a:r>
                        <a:rPr sz="1600"/>
                        <a:t>CO</a:t>
                      </a:r>
                      <a:r>
                        <a:rPr baseline="-25000" sz="1600"/>
                        <a:t>2</a:t>
                      </a:r>
                      <a:r>
                        <a:rPr baseline="-25000" sz="2400"/>
                        <a:t> </a:t>
                      </a:r>
                      <a:r>
                        <a:rPr sz="2400"/>
                        <a:t> </a:t>
                      </a:r>
                      <a:r>
                        <a:t>= τα τελευταία 2 ψηφία του </a:t>
                      </a:r>
                      <a:r>
                        <a:t>pH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chemeClr val="accent5"/>
                      </a:solidFill>
                    </a:lnB>
                    <a:solidFill>
                      <a:schemeClr val="accent5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19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8833" y="4365383"/>
            <a:ext cx="1525255" cy="252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21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22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Χάσμα ανιόντων</a:t>
              </a:r>
              <a:r>
                <a:t> </a:t>
              </a:r>
              <a:r>
                <a:t>πλάσματος (Χ. Α.)</a:t>
              </a:r>
            </a:p>
          </p:txBody>
        </p:sp>
      </p:grpSp>
      <p:grpSp>
        <p:nvGrpSpPr>
          <p:cNvPr id="237" name="31 - Ομάδα"/>
          <p:cNvGrpSpPr/>
          <p:nvPr/>
        </p:nvGrpSpPr>
        <p:grpSpPr>
          <a:xfrm>
            <a:off x="2987823" y="3016100"/>
            <a:ext cx="3096066" cy="3700107"/>
            <a:chOff x="0" y="0"/>
            <a:chExt cx="3096064" cy="3700105"/>
          </a:xfrm>
        </p:grpSpPr>
        <p:grpSp>
          <p:nvGrpSpPr>
            <p:cNvPr id="235" name="30 - Ομάδα"/>
            <p:cNvGrpSpPr/>
            <p:nvPr/>
          </p:nvGrpSpPr>
          <p:grpSpPr>
            <a:xfrm>
              <a:off x="-1" y="-1"/>
              <a:ext cx="2520002" cy="3700107"/>
              <a:chOff x="0" y="0"/>
              <a:chExt cx="2520000" cy="3700105"/>
            </a:xfrm>
          </p:grpSpPr>
          <p:sp>
            <p:nvSpPr>
              <p:cNvPr id="224" name="13 - Διάγραμμα ροής: Διεργασία"/>
              <p:cNvSpPr/>
              <p:nvPr/>
            </p:nvSpPr>
            <p:spPr>
              <a:xfrm>
                <a:off x="216024" y="11048"/>
                <a:ext cx="792089" cy="3384377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5" name="14 - Διάγραμμα ροής: Διεργασία"/>
              <p:cNvSpPr/>
              <p:nvPr/>
            </p:nvSpPr>
            <p:spPr>
              <a:xfrm>
                <a:off x="1224136" y="0"/>
                <a:ext cx="792089" cy="522001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6" name="16 - Διάγραμμα ροής: Διεργασία"/>
              <p:cNvSpPr/>
              <p:nvPr/>
            </p:nvSpPr>
            <p:spPr>
              <a:xfrm>
                <a:off x="1224136" y="1451208"/>
                <a:ext cx="792089" cy="1944217"/>
              </a:xfrm>
              <a:prstGeom prst="rect">
                <a:avLst/>
              </a:prstGeom>
              <a:solidFill>
                <a:srgbClr val="BDB5B6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7" name="17 - Διάγραμμα ροής: Διεργασία"/>
              <p:cNvSpPr/>
              <p:nvPr/>
            </p:nvSpPr>
            <p:spPr>
              <a:xfrm>
                <a:off x="1224136" y="515104"/>
                <a:ext cx="792089" cy="936105"/>
              </a:xfrm>
              <a:prstGeom prst="rect">
                <a:avLst/>
              </a:prstGeom>
              <a:solidFill>
                <a:srgbClr val="B99B9B"/>
              </a:solidFill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8" name="19 - Ευθεία γραμμή σύνδεσης"/>
              <p:cNvSpPr/>
              <p:nvPr/>
            </p:nvSpPr>
            <p:spPr>
              <a:xfrm>
                <a:off x="0" y="11048"/>
                <a:ext cx="2520001" cy="1"/>
              </a:xfrm>
              <a:prstGeom prst="line">
                <a:avLst/>
              </a:prstGeom>
              <a:noFill/>
              <a:ln w="25400" cap="flat">
                <a:solidFill>
                  <a:srgbClr val="A50021"/>
                </a:solidFill>
                <a:prstDash val="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29" name="20 - Ευθεία γραμμή σύνδεσης"/>
              <p:cNvSpPr/>
              <p:nvPr/>
            </p:nvSpPr>
            <p:spPr>
              <a:xfrm>
                <a:off x="0" y="515104"/>
                <a:ext cx="2520001" cy="1"/>
              </a:xfrm>
              <a:prstGeom prst="line">
                <a:avLst/>
              </a:prstGeom>
              <a:noFill/>
              <a:ln w="25400" cap="flat">
                <a:solidFill>
                  <a:srgbClr val="A50021"/>
                </a:solidFill>
                <a:prstDash val="dash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230" name="23 - TextBox"/>
              <p:cNvSpPr txBox="1"/>
              <p:nvPr/>
            </p:nvSpPr>
            <p:spPr>
              <a:xfrm>
                <a:off x="215744" y="1163176"/>
                <a:ext cx="792089" cy="5785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Na</a:t>
                </a:r>
                <a:r>
                  <a:rPr baseline="50000"/>
                  <a:t>+</a:t>
                </a:r>
                <a:r>
                  <a:t> </a:t>
                </a:r>
              </a:p>
              <a:p>
                <a: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140</a:t>
                </a:r>
              </a:p>
            </p:txBody>
          </p:sp>
          <p:sp>
            <p:nvSpPr>
              <p:cNvPr id="231" name="24 - TextBox"/>
              <p:cNvSpPr txBox="1"/>
              <p:nvPr/>
            </p:nvSpPr>
            <p:spPr>
              <a:xfrm>
                <a:off x="431768" y="3386713"/>
                <a:ext cx="1512168" cy="313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Φυσιολογικά</a:t>
                </a:r>
              </a:p>
            </p:txBody>
          </p:sp>
          <p:sp>
            <p:nvSpPr>
              <p:cNvPr id="232" name="25 - TextBox"/>
              <p:cNvSpPr txBox="1"/>
              <p:nvPr/>
            </p:nvSpPr>
            <p:spPr>
              <a:xfrm>
                <a:off x="1223856" y="1955264"/>
                <a:ext cx="792089" cy="5785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Cl</a:t>
                </a:r>
                <a:r>
                  <a:rPr baseline="50000"/>
                  <a:t>-</a:t>
                </a:r>
                <a:r>
                  <a:t> </a:t>
                </a:r>
              </a:p>
              <a:p>
                <a: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106</a:t>
                </a:r>
              </a:p>
            </p:txBody>
          </p:sp>
          <p:sp>
            <p:nvSpPr>
              <p:cNvPr id="233" name="26 - TextBox"/>
              <p:cNvSpPr txBox="1"/>
              <p:nvPr/>
            </p:nvSpPr>
            <p:spPr>
              <a:xfrm>
                <a:off x="1223856" y="659120"/>
                <a:ext cx="792089" cy="61717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HCO</a:t>
                </a:r>
                <a:r>
                  <a:rPr baseline="-25000"/>
                  <a:t>3</a:t>
                </a:r>
                <a:r>
                  <a:rPr baseline="50000"/>
                  <a:t>-</a:t>
                </a:r>
                <a:r>
                  <a:t> </a:t>
                </a:r>
              </a:p>
              <a:p>
                <a:pPr algn="ctr">
                  <a:defRPr b="1" sz="160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24</a:t>
                </a:r>
              </a:p>
            </p:txBody>
          </p:sp>
          <p:sp>
            <p:nvSpPr>
              <p:cNvPr id="234" name="28 - TextBox"/>
              <p:cNvSpPr txBox="1"/>
              <p:nvPr/>
            </p:nvSpPr>
            <p:spPr>
              <a:xfrm>
                <a:off x="1007832" y="94089"/>
                <a:ext cx="1224137" cy="26425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b="1" sz="12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Πρωτεΐνες </a:t>
                </a:r>
              </a:p>
            </p:txBody>
          </p:sp>
        </p:grpSp>
        <p:sp>
          <p:nvSpPr>
            <p:cNvPr id="236" name="29 - Δεξιό άγκιστρο"/>
            <p:cNvSpPr/>
            <p:nvPr/>
          </p:nvSpPr>
          <p:spPr>
            <a:xfrm>
              <a:off x="2664016" y="11048"/>
              <a:ext cx="432049" cy="50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65" y="0"/>
                    <a:pt x="10800" y="691"/>
                    <a:pt x="10800" y="1543"/>
                  </a:cubicBezTo>
                  <a:lnTo>
                    <a:pt x="10800" y="9257"/>
                  </a:lnTo>
                  <a:cubicBezTo>
                    <a:pt x="10800" y="10109"/>
                    <a:pt x="15635" y="10800"/>
                    <a:pt x="21600" y="10800"/>
                  </a:cubicBezTo>
                  <a:cubicBezTo>
                    <a:pt x="15635" y="10800"/>
                    <a:pt x="10800" y="11491"/>
                    <a:pt x="10800" y="12343"/>
                  </a:cubicBezTo>
                  <a:lnTo>
                    <a:pt x="10800" y="20057"/>
                  </a:lnTo>
                  <a:cubicBezTo>
                    <a:pt x="10800" y="20909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</a:p>
          </p:txBody>
        </p:sp>
      </p:grpSp>
      <p:sp>
        <p:nvSpPr>
          <p:cNvPr id="238" name="36 - TextBox"/>
          <p:cNvSpPr txBox="1"/>
          <p:nvPr/>
        </p:nvSpPr>
        <p:spPr>
          <a:xfrm>
            <a:off x="6214536" y="3096255"/>
            <a:ext cx="2376265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Χ. Α.: 12 ± 2</a:t>
            </a:r>
            <a:r>
              <a:t> mmol/L</a:t>
            </a:r>
            <a:r>
              <a:t> </a:t>
            </a:r>
          </a:p>
        </p:txBody>
      </p:sp>
      <p:sp>
        <p:nvSpPr>
          <p:cNvPr id="239" name="32 - Ορθογώνιο"/>
          <p:cNvSpPr txBox="1"/>
          <p:nvPr/>
        </p:nvSpPr>
        <p:spPr>
          <a:xfrm>
            <a:off x="5076055" y="6577607"/>
            <a:ext cx="4058108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Adrogue´ </a:t>
            </a:r>
            <a:r>
              <a:t>HJ et al. </a:t>
            </a:r>
            <a:r>
              <a:rPr i="1"/>
              <a:t>Kidney Int.</a:t>
            </a:r>
            <a:r>
              <a:t> 2009:76;1239–1247</a:t>
            </a:r>
          </a:p>
        </p:txBody>
      </p:sp>
      <p:sp>
        <p:nvSpPr>
          <p:cNvPr id="240" name="34 - TextBox"/>
          <p:cNvSpPr/>
          <p:nvPr/>
        </p:nvSpPr>
        <p:spPr>
          <a:xfrm>
            <a:off x="251519" y="2339588"/>
            <a:ext cx="8640962" cy="369333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1" name="9 - Θέση περιεχομένου"/>
          <p:cNvSpPr txBox="1"/>
          <p:nvPr>
            <p:ph type="body" sz="half" idx="1"/>
          </p:nvPr>
        </p:nvSpPr>
        <p:spPr>
          <a:xfrm>
            <a:off x="323528" y="1126232"/>
            <a:ext cx="8435280" cy="1510681"/>
          </a:xfrm>
          <a:prstGeom prst="rect">
            <a:avLst/>
          </a:prstGeom>
        </p:spPr>
        <p:txBody>
          <a:bodyPr/>
          <a:lstStyle/>
          <a:p>
            <a:pPr marL="251206" indent="-251206" algn="ctr" defTabSz="841247">
              <a:spcBef>
                <a:spcPts val="400"/>
              </a:spcBef>
              <a:buClr>
                <a:srgbClr val="A50021"/>
              </a:buClr>
              <a:buChar char="❖"/>
              <a:defRPr b="1" sz="2024">
                <a:latin typeface="Arial"/>
                <a:ea typeface="Arial"/>
                <a:cs typeface="Arial"/>
                <a:sym typeface="Arial"/>
              </a:defRPr>
            </a:pPr>
            <a:r>
              <a:t>Αρχή ηλεκτρικής ουδετερότητας: κατιόντα = ανιόντα</a:t>
            </a:r>
          </a:p>
          <a:p>
            <a:pPr marL="251206" indent="-251206" algn="ctr" defTabSz="841247">
              <a:spcBef>
                <a:spcPts val="400"/>
              </a:spcBef>
              <a:buClr>
                <a:srgbClr val="A50021"/>
              </a:buClr>
              <a:buChar char="❖"/>
              <a:defRPr b="1" sz="2024">
                <a:latin typeface="Arial"/>
                <a:ea typeface="Arial"/>
                <a:cs typeface="Arial"/>
                <a:sym typeface="Arial"/>
              </a:defRPr>
            </a:pPr>
            <a:r>
              <a:t>Το Χ.Α. ισούται με τη διαφορά των κυριότερων μετρούμενων κατιόντων και ανιόντων </a:t>
            </a:r>
          </a:p>
          <a:p>
            <a:pPr marL="251206" indent="-251206" algn="ctr" defTabSz="841247">
              <a:spcBef>
                <a:spcPts val="400"/>
              </a:spcBef>
              <a:buClr>
                <a:srgbClr val="A50021"/>
              </a:buClr>
              <a:buChar char="❖"/>
              <a:defRPr b="1" sz="2024">
                <a:latin typeface="Arial"/>
                <a:ea typeface="Arial"/>
                <a:cs typeface="Arial"/>
                <a:sym typeface="Arial"/>
              </a:defRPr>
            </a:pPr>
            <a:r>
              <a:t>Χάσμα ανιόντων (Χ.Α.)= </a:t>
            </a:r>
            <a:r>
              <a:t>[Na</a:t>
            </a:r>
            <a:r>
              <a:rPr baseline="29826"/>
              <a:t>+</a:t>
            </a:r>
            <a:r>
              <a:t>] – {[Cl</a:t>
            </a:r>
            <a:r>
              <a:rPr baseline="62434"/>
              <a:t>_</a:t>
            </a:r>
            <a:r>
              <a:t>] + [HCO</a:t>
            </a:r>
            <a:r>
              <a:rPr baseline="-26652"/>
              <a:t>3</a:t>
            </a:r>
            <a:r>
              <a:rPr baseline="62434"/>
              <a:t>_</a:t>
            </a:r>
            <a:r>
              <a:t>]}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2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43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44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Διόρθωση Χ.Α. για τη συγκέντρωση Α</a:t>
              </a:r>
              <a:r>
                <a:t>lb</a:t>
              </a:r>
            </a:p>
          </p:txBody>
        </p:sp>
      </p:grpSp>
      <p:sp>
        <p:nvSpPr>
          <p:cNvPr id="246" name="18 - Ορθογώνιο"/>
          <p:cNvSpPr txBox="1"/>
          <p:nvPr/>
        </p:nvSpPr>
        <p:spPr>
          <a:xfrm>
            <a:off x="5429036" y="6577607"/>
            <a:ext cx="3672035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Figge J et al. </a:t>
            </a:r>
            <a:r>
              <a:rPr i="1"/>
              <a:t>Crit Care Med.</a:t>
            </a:r>
            <a:r>
              <a:t>1998;26:1807-10</a:t>
            </a:r>
          </a:p>
        </p:txBody>
      </p:sp>
      <p:sp>
        <p:nvSpPr>
          <p:cNvPr id="247" name="19 - TextBox"/>
          <p:cNvSpPr/>
          <p:nvPr/>
        </p:nvSpPr>
        <p:spPr>
          <a:xfrm>
            <a:off x="0" y="3068959"/>
            <a:ext cx="9144000" cy="923331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48" name="9 - Θέση περιεχομένου"/>
          <p:cNvSpPr txBox="1"/>
          <p:nvPr/>
        </p:nvSpPr>
        <p:spPr>
          <a:xfrm>
            <a:off x="0" y="1628799"/>
            <a:ext cx="9144000" cy="2524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3050" indent="-273050" algn="ctr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Χάσμα ανιόντων (Χ.Α.)= </a:t>
            </a:r>
            <a:r>
              <a:t>[Na</a:t>
            </a:r>
            <a:r>
              <a:rPr baseline="30000"/>
              <a:t>+</a:t>
            </a:r>
            <a:r>
              <a:t>] – {[Cl</a:t>
            </a:r>
            <a:r>
              <a:rPr baseline="80000"/>
              <a:t>_</a:t>
            </a:r>
            <a:r>
              <a:t>] + [HCO</a:t>
            </a:r>
            <a:r>
              <a:rPr baseline="-25000"/>
              <a:t>3</a:t>
            </a:r>
            <a:r>
              <a:rPr baseline="80000"/>
              <a:t>_</a:t>
            </a:r>
            <a:r>
              <a:t>]}</a:t>
            </a:r>
          </a:p>
          <a:p>
            <a:pPr marL="273050" indent="-273050" algn="ctr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600">
                <a:latin typeface="Arial"/>
                <a:ea typeface="Arial"/>
                <a:cs typeface="Arial"/>
                <a:sym typeface="Arial"/>
              </a:defRPr>
            </a:pPr>
            <a:r>
              <a:t>Φυσιολογικά : 12 ± 2</a:t>
            </a:r>
            <a:r>
              <a:t> mmol/L</a:t>
            </a:r>
          </a:p>
          <a:p>
            <a:pPr marL="273050" indent="-273050" algn="ctr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6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3050" indent="-273050" algn="ctr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Για κάθε μείωση της αλβουμίνης κατά 1 </a:t>
            </a:r>
            <a:r>
              <a:t>g/dl</a:t>
            </a:r>
            <a:r>
              <a:t>  </a:t>
            </a:r>
          </a:p>
          <a:p>
            <a:pPr marL="273050" indent="-273050" algn="ctr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«φυσιολογικό εύρος» Χ</a:t>
            </a:r>
            <a:r>
              <a:t>.</a:t>
            </a:r>
            <a:r>
              <a:t>Α</a:t>
            </a:r>
            <a:r>
              <a:t>.</a:t>
            </a:r>
            <a:r>
              <a:t> μειώνεται κατά 2,5 </a:t>
            </a:r>
            <a:r>
              <a:t>meq/L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50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51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Ταξινόμηση μεταβολική οξέωσης</a:t>
              </a:r>
            </a:p>
          </p:txBody>
        </p:sp>
      </p:grpSp>
      <p:sp>
        <p:nvSpPr>
          <p:cNvPr id="253" name="8 - Θέση περιεχομένου"/>
          <p:cNvSpPr txBox="1"/>
          <p:nvPr>
            <p:ph type="body" idx="1"/>
          </p:nvPr>
        </p:nvSpPr>
        <p:spPr>
          <a:xfrm>
            <a:off x="350824" y="1093679"/>
            <a:ext cx="8435280" cy="492761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Char char="❖"/>
              <a:defRPr b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Αυξημένο χάσμα ανιόντων </a:t>
            </a:r>
          </a:p>
          <a:p>
            <a:pPr lvl="1" marL="547687" indent="-2286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Char char="❖"/>
              <a:defRPr b="1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Νεφρικής αιτιολογίας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E6B1AB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Νεφρική ανεπάρκεια (</a:t>
            </a:r>
            <a:r>
              <a:t>eGFR&lt;15 ml/min)</a:t>
            </a:r>
          </a:p>
          <a:p>
            <a:pPr lvl="1" marL="547687" indent="-228600">
              <a:lnSpc>
                <a:spcPct val="150000"/>
              </a:lnSpc>
              <a:spcBef>
                <a:spcPts val="300"/>
              </a:spcBef>
              <a:buClr>
                <a:schemeClr val="accent2"/>
              </a:buClr>
              <a:buChar char="❖"/>
              <a:defRPr b="1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Εξωνεφρικής αιτιολογίας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E6B1AB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Γαλακτική οξέωση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E6B1AB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Δηλητηρίαση από μεθανόλη, σαλικυλικά, </a:t>
            </a:r>
            <a:r>
              <a:t>ethylene glycol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E6B1AB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Διαβητική Κετοξέωση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2 - Θέση περιεχομένου"/>
          <p:cNvSpPr txBox="1"/>
          <p:nvPr>
            <p:ph type="body" idx="1"/>
          </p:nvPr>
        </p:nvSpPr>
        <p:spPr>
          <a:xfrm>
            <a:off x="179512" y="1447799"/>
            <a:ext cx="8820472" cy="3421362"/>
          </a:xfrm>
          <a:prstGeom prst="rect">
            <a:avLst/>
          </a:prstGeom>
        </p:spPr>
        <p:txBody>
          <a:bodyPr/>
          <a:lstStyle/>
          <a:p>
            <a:pPr marL="243014" indent="-243014" defTabSz="813816">
              <a:spcBef>
                <a:spcPts val="400"/>
              </a:spcBef>
              <a:buClr>
                <a:srgbClr val="A50021"/>
              </a:buClr>
              <a:buChar char="❖"/>
              <a:defRPr b="1" sz="2136">
                <a:latin typeface="Arial"/>
                <a:ea typeface="Arial"/>
                <a:cs typeface="Arial"/>
                <a:sym typeface="Arial"/>
              </a:defRPr>
            </a:pPr>
            <a:r>
              <a:t>Ανεπάρκεια απέκκρισης του φορτίου οξέος που προκύπτει από το μεταβολισμό </a:t>
            </a:r>
          </a:p>
          <a:p>
            <a:pPr marL="243014" indent="-243014" defTabSz="813816">
              <a:spcBef>
                <a:spcPts val="400"/>
              </a:spcBef>
              <a:buClr>
                <a:srgbClr val="A50021"/>
              </a:buClr>
              <a:buChar char="❖"/>
              <a:defRPr b="1" sz="2136">
                <a:latin typeface="Arial"/>
                <a:ea typeface="Arial"/>
                <a:cs typeface="Arial"/>
                <a:sym typeface="Arial"/>
              </a:defRPr>
            </a:pPr>
            <a:r>
              <a:t>Μείωση της ολικής απέκκρισης </a:t>
            </a:r>
            <a:r>
              <a:t>NH</a:t>
            </a:r>
            <a:r>
              <a:rPr baseline="-27348"/>
              <a:t>4</a:t>
            </a:r>
            <a:r>
              <a:rPr baseline="29752"/>
              <a:t>+</a:t>
            </a:r>
            <a:r>
              <a:t> </a:t>
            </a:r>
            <a:r>
              <a:t>(GFR &lt; 40 ml/min)</a:t>
            </a:r>
            <a:r>
              <a:t> </a:t>
            </a:r>
          </a:p>
          <a:p>
            <a:pPr marL="243014" indent="-243014" defTabSz="813816">
              <a:spcBef>
                <a:spcPts val="400"/>
              </a:spcBef>
              <a:buClr>
                <a:srgbClr val="A50021"/>
              </a:buClr>
              <a:buChar char="❖"/>
              <a:defRPr b="1" sz="2136">
                <a:latin typeface="Arial"/>
                <a:ea typeface="Arial"/>
                <a:cs typeface="Arial"/>
                <a:sym typeface="Arial"/>
              </a:defRPr>
            </a:pPr>
            <a:r>
              <a:t>Μεταβολική οξέωση με υψηλό Χ.Α. με [</a:t>
            </a:r>
            <a:r>
              <a:t>HCO</a:t>
            </a:r>
            <a:r>
              <a:rPr baseline="-27348"/>
              <a:t>3</a:t>
            </a:r>
            <a:r>
              <a:rPr baseline="74696"/>
              <a:t>_</a:t>
            </a:r>
            <a:r>
              <a:t> ] 12-20</a:t>
            </a:r>
            <a:r>
              <a:t>meq/l</a:t>
            </a:r>
          </a:p>
          <a:p>
            <a:pPr marL="243014" indent="-243014" defTabSz="813816">
              <a:spcBef>
                <a:spcPts val="400"/>
              </a:spcBef>
              <a:buClr>
                <a:srgbClr val="A50021"/>
              </a:buClr>
              <a:buChar char="❖"/>
              <a:defRPr b="1" sz="2136">
                <a:latin typeface="Arial"/>
                <a:ea typeface="Arial"/>
                <a:cs typeface="Arial"/>
                <a:sym typeface="Arial"/>
              </a:defRPr>
            </a:pPr>
          </a:p>
          <a:p>
            <a:pPr marL="243014" indent="-243014" algn="ctr" defTabSz="813816">
              <a:spcBef>
                <a:spcPts val="400"/>
              </a:spcBef>
              <a:buSzTx/>
              <a:buFont typeface="Wingdings 2"/>
              <a:buNone/>
              <a:defRPr b="1" sz="2136" u="sng">
                <a:latin typeface="Arial"/>
                <a:ea typeface="Arial"/>
                <a:cs typeface="Arial"/>
                <a:sym typeface="Arial"/>
              </a:defRPr>
            </a:pPr>
            <a:r>
              <a:t>Θεραπεία</a:t>
            </a:r>
          </a:p>
          <a:p>
            <a:pPr marL="243014" indent="-243014" defTabSz="813816">
              <a:spcBef>
                <a:spcPts val="400"/>
              </a:spcBef>
              <a:buClr>
                <a:srgbClr val="A50021"/>
              </a:buClr>
              <a:buChar char="❖"/>
              <a:defRPr b="1" sz="2136">
                <a:latin typeface="Arial"/>
                <a:ea typeface="Arial"/>
                <a:cs typeface="Arial"/>
                <a:sym typeface="Arial"/>
              </a:defRPr>
            </a:pPr>
            <a:r>
              <a:t>Χορήγηση </a:t>
            </a:r>
            <a:r>
              <a:t>NaHCO</a:t>
            </a:r>
            <a:r>
              <a:rPr baseline="-27348"/>
              <a:t>3</a:t>
            </a:r>
            <a:r>
              <a:t> (0,5 – 1,5 </a:t>
            </a:r>
            <a:r>
              <a:t>mmol/kg/day) </a:t>
            </a:r>
            <a:r>
              <a:t>όταν [</a:t>
            </a:r>
            <a:r>
              <a:t>HCO</a:t>
            </a:r>
            <a:r>
              <a:rPr baseline="-27348"/>
              <a:t>3</a:t>
            </a:r>
            <a:r>
              <a:rPr baseline="74696"/>
              <a:t>_</a:t>
            </a:r>
            <a:r>
              <a:t> &lt; 20 </a:t>
            </a:r>
            <a:r>
              <a:t>mmol/L)</a:t>
            </a:r>
            <a:r>
              <a:rPr baseline="-27348"/>
              <a:t> </a:t>
            </a:r>
            <a:r>
              <a:t> </a:t>
            </a:r>
          </a:p>
        </p:txBody>
      </p:sp>
      <p:grpSp>
        <p:nvGrpSpPr>
          <p:cNvPr id="258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56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57" name="Text Box 6"/>
            <p:cNvSpPr txBox="1"/>
            <p:nvPr/>
          </p:nvSpPr>
          <p:spPr>
            <a:xfrm>
              <a:off x="0" y="44120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Μεταβολική οξέωση στη Νεφρική Ανεπάρκεια</a:t>
              </a:r>
            </a:p>
          </p:txBody>
        </p:sp>
      </p:grpSp>
      <p:pic>
        <p:nvPicPr>
          <p:cNvPr id="259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28505" y="4833375"/>
            <a:ext cx="1980000" cy="1980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2" name="11 - Ομάδα"/>
          <p:cNvGrpSpPr/>
          <p:nvPr/>
        </p:nvGrpSpPr>
        <p:grpSpPr>
          <a:xfrm>
            <a:off x="5868144" y="4477056"/>
            <a:ext cx="1136327" cy="2373852"/>
            <a:chOff x="0" y="0"/>
            <a:chExt cx="1136325" cy="2373851"/>
          </a:xfrm>
        </p:grpSpPr>
        <p:pic>
          <p:nvPicPr>
            <p:cNvPr id="260" name="Picture 10" descr="Picture 10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24280" t="6319" r="48559" b="5056"/>
            <a:stretch>
              <a:fillRect/>
            </a:stretch>
          </p:blipFill>
          <p:spPr>
            <a:xfrm>
              <a:off x="-1" y="-1"/>
              <a:ext cx="1136328" cy="23738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1" name="10 - TextBox"/>
            <p:cNvSpPr/>
            <p:nvPr/>
          </p:nvSpPr>
          <p:spPr>
            <a:xfrm>
              <a:off x="171311" y="1201608"/>
              <a:ext cx="720001" cy="216001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8 - Θέση περιεχομένου"/>
          <p:cNvSpPr txBox="1"/>
          <p:nvPr>
            <p:ph type="body" sz="quarter" idx="1"/>
          </p:nvPr>
        </p:nvSpPr>
        <p:spPr>
          <a:xfrm>
            <a:off x="144016" y="1196751"/>
            <a:ext cx="8820472" cy="1333129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Συχνή αιτία μεταβολικής οξέωσης με υψηλό Χ.Α.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Το γαλακτικό οξύ αποτελεί προϊόν αναερόβιου μεταβολισμού της γλυκόζης</a:t>
            </a:r>
          </a:p>
        </p:txBody>
      </p:sp>
      <p:grpSp>
        <p:nvGrpSpPr>
          <p:cNvPr id="269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67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68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Γαλακτική Οξέωση</a:t>
              </a:r>
            </a:p>
          </p:txBody>
        </p:sp>
      </p:grpSp>
      <p:sp>
        <p:nvSpPr>
          <p:cNvPr id="270" name="9 - TextBox"/>
          <p:cNvSpPr txBox="1"/>
          <p:nvPr/>
        </p:nvSpPr>
        <p:spPr>
          <a:xfrm>
            <a:off x="971600" y="4293096"/>
            <a:ext cx="172819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ΓΛΥΚΟΖΗ</a:t>
            </a:r>
          </a:p>
        </p:txBody>
      </p:sp>
      <p:sp>
        <p:nvSpPr>
          <p:cNvPr id="271" name="13 - TextBox"/>
          <p:cNvSpPr txBox="1"/>
          <p:nvPr/>
        </p:nvSpPr>
        <p:spPr>
          <a:xfrm>
            <a:off x="6444207" y="4150821"/>
            <a:ext cx="1728193" cy="61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ΚΥΚΛΟΣ </a:t>
            </a:r>
            <a:r>
              <a:t>KREBS</a:t>
            </a:r>
          </a:p>
        </p:txBody>
      </p:sp>
      <p:sp>
        <p:nvSpPr>
          <p:cNvPr id="272" name="14 - TextBox"/>
          <p:cNvSpPr txBox="1"/>
          <p:nvPr/>
        </p:nvSpPr>
        <p:spPr>
          <a:xfrm>
            <a:off x="2051719" y="3635731"/>
            <a:ext cx="720081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ADP</a:t>
            </a:r>
          </a:p>
        </p:txBody>
      </p:sp>
      <p:sp>
        <p:nvSpPr>
          <p:cNvPr id="273" name="15 - TextBox"/>
          <p:cNvSpPr txBox="1"/>
          <p:nvPr/>
        </p:nvSpPr>
        <p:spPr>
          <a:xfrm>
            <a:off x="3419871" y="3631376"/>
            <a:ext cx="72008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ATP</a:t>
            </a:r>
          </a:p>
        </p:txBody>
      </p:sp>
      <p:sp>
        <p:nvSpPr>
          <p:cNvPr id="274" name="16 - TextBox"/>
          <p:cNvSpPr txBox="1"/>
          <p:nvPr/>
        </p:nvSpPr>
        <p:spPr>
          <a:xfrm>
            <a:off x="2123727" y="5075892"/>
            <a:ext cx="72008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NAD</a:t>
            </a:r>
          </a:p>
        </p:txBody>
      </p:sp>
      <p:sp>
        <p:nvSpPr>
          <p:cNvPr id="275" name="17 - TextBox"/>
          <p:cNvSpPr txBox="1"/>
          <p:nvPr/>
        </p:nvSpPr>
        <p:spPr>
          <a:xfrm>
            <a:off x="3275855" y="4787860"/>
            <a:ext cx="86409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NADH</a:t>
            </a:r>
          </a:p>
        </p:txBody>
      </p:sp>
      <p:sp>
        <p:nvSpPr>
          <p:cNvPr id="276" name="19 - TextBox"/>
          <p:cNvSpPr txBox="1"/>
          <p:nvPr/>
        </p:nvSpPr>
        <p:spPr>
          <a:xfrm>
            <a:off x="3779911" y="4293096"/>
            <a:ext cx="172819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ΠΥΡΟΥΒΙΚΟ</a:t>
            </a:r>
          </a:p>
        </p:txBody>
      </p:sp>
      <p:sp>
        <p:nvSpPr>
          <p:cNvPr id="277" name="21 - Ευθύγραμμο βέλος σύνδεσης"/>
          <p:cNvSpPr/>
          <p:nvPr/>
        </p:nvSpPr>
        <p:spPr>
          <a:xfrm>
            <a:off x="2483767" y="4465678"/>
            <a:ext cx="1296145" cy="1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278" name="22 - Ευθύγραμμο βέλος σύνδεσης"/>
          <p:cNvSpPr/>
          <p:nvPr/>
        </p:nvSpPr>
        <p:spPr>
          <a:xfrm>
            <a:off x="5436096" y="4465678"/>
            <a:ext cx="1296145" cy="1"/>
          </a:xfrm>
          <a:prstGeom prst="line">
            <a:avLst/>
          </a:prstGeom>
          <a:ln w="254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cxnSp>
        <p:nvCxnSpPr>
          <p:cNvPr id="279" name="24 - Καμπύλη γραμμή σύνδεσης"/>
          <p:cNvCxnSpPr>
            <a:stCxn id="272" idx="0"/>
            <a:endCxn id="273" idx="0"/>
          </p:cNvCxnSpPr>
          <p:nvPr/>
        </p:nvCxnSpPr>
        <p:spPr>
          <a:xfrm flipV="1">
            <a:off x="2411759" y="3806706"/>
            <a:ext cx="1368153" cy="4357"/>
          </a:xfrm>
          <a:prstGeom prst="straightConnector1">
            <a:avLst/>
          </a:prstGeom>
          <a:ln w="25400">
            <a:solidFill>
              <a:srgbClr val="000000"/>
            </a:solidFill>
            <a:tailEnd type="triangle"/>
          </a:ln>
        </p:spPr>
      </p:cxnSp>
      <p:cxnSp>
        <p:nvCxnSpPr>
          <p:cNvPr id="280" name="29 - Καμπύλη γραμμή σύνδεσης"/>
          <p:cNvCxnSpPr>
            <a:stCxn id="274" idx="0"/>
            <a:endCxn id="275" idx="0"/>
          </p:cNvCxnSpPr>
          <p:nvPr/>
        </p:nvCxnSpPr>
        <p:spPr>
          <a:xfrm flipV="1">
            <a:off x="2483767" y="4963190"/>
            <a:ext cx="1224137" cy="288033"/>
          </a:xfrm>
          <a:prstGeom prst="straightConnector1">
            <a:avLst/>
          </a:prstGeom>
          <a:ln w="25400">
            <a:solidFill>
              <a:srgbClr val="000000"/>
            </a:solidFill>
            <a:tailEnd type="triangle"/>
          </a:ln>
        </p:spPr>
      </p:cxnSp>
      <p:cxnSp>
        <p:nvCxnSpPr>
          <p:cNvPr id="281" name="31 - Καμπύλη γραμμή σύνδεσης"/>
          <p:cNvCxnSpPr>
            <a:stCxn id="275" idx="0"/>
            <a:endCxn id="274" idx="0"/>
          </p:cNvCxnSpPr>
          <p:nvPr/>
        </p:nvCxnSpPr>
        <p:spPr>
          <a:xfrm flipH="1">
            <a:off x="2483767" y="4963190"/>
            <a:ext cx="1224137" cy="288033"/>
          </a:xfrm>
          <a:prstGeom prst="straightConnector1">
            <a:avLst/>
          </a:prstGeom>
          <a:ln w="25400">
            <a:solidFill>
              <a:srgbClr val="000000"/>
            </a:solidFill>
            <a:tailEnd type="triangle"/>
          </a:ln>
        </p:spPr>
      </p:cxnSp>
      <p:grpSp>
        <p:nvGrpSpPr>
          <p:cNvPr id="285" name="35 - Ομάδα"/>
          <p:cNvGrpSpPr/>
          <p:nvPr/>
        </p:nvGrpSpPr>
        <p:grpSpPr>
          <a:xfrm>
            <a:off x="4211959" y="5575591"/>
            <a:ext cx="2376266" cy="391811"/>
            <a:chOff x="0" y="0"/>
            <a:chExt cx="2376264" cy="391809"/>
          </a:xfrm>
        </p:grpSpPr>
        <p:sp>
          <p:nvSpPr>
            <p:cNvPr id="282" name="10 - TextBox"/>
            <p:cNvSpPr txBox="1"/>
            <p:nvPr/>
          </p:nvSpPr>
          <p:spPr>
            <a:xfrm>
              <a:off x="0" y="0"/>
              <a:ext cx="1728192" cy="350662"/>
            </a:xfrm>
            <a:prstGeom prst="rect">
              <a:avLst/>
            </a:prstGeom>
            <a:solidFill>
              <a:srgbClr val="E1E0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>
                  <a:solidFill>
                    <a:srgbClr val="A50021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ΓΑΛΑΚΤΙΚΟ</a:t>
              </a:r>
            </a:p>
          </p:txBody>
        </p:sp>
        <p:sp>
          <p:nvSpPr>
            <p:cNvPr id="283" name="11 - TextBox"/>
            <p:cNvSpPr txBox="1"/>
            <p:nvPr/>
          </p:nvSpPr>
          <p:spPr>
            <a:xfrm>
              <a:off x="1800199" y="0"/>
              <a:ext cx="576066" cy="391810"/>
            </a:xfrm>
            <a:prstGeom prst="rect">
              <a:avLst/>
            </a:prstGeom>
            <a:solidFill>
              <a:srgbClr val="E1E0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b="1">
                  <a:solidFill>
                    <a:srgbClr val="A50021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</a:t>
              </a:r>
              <a:r>
                <a:rPr baseline="50000"/>
                <a:t>+</a:t>
              </a:r>
            </a:p>
          </p:txBody>
        </p:sp>
        <p:sp>
          <p:nvSpPr>
            <p:cNvPr id="284" name="34 - TextBox"/>
            <p:cNvSpPr txBox="1"/>
            <p:nvPr/>
          </p:nvSpPr>
          <p:spPr>
            <a:xfrm>
              <a:off x="1543231" y="4356"/>
              <a:ext cx="360042" cy="350662"/>
            </a:xfrm>
            <a:prstGeom prst="rect">
              <a:avLst/>
            </a:prstGeom>
            <a:solidFill>
              <a:srgbClr val="E1E0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>
                  <a:solidFill>
                    <a:srgbClr val="A50021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+</a:t>
              </a:r>
            </a:p>
          </p:txBody>
        </p:sp>
      </p:grpSp>
      <p:sp>
        <p:nvSpPr>
          <p:cNvPr id="296" name="37 - Shape"/>
          <p:cNvSpPr/>
          <p:nvPr/>
        </p:nvSpPr>
        <p:spPr>
          <a:xfrm>
            <a:off x="4747369" y="4648696"/>
            <a:ext cx="538837" cy="926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5400">
            <a:solidFill>
              <a:srgbClr val="000000"/>
            </a:solidFill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289" name="47 - Ομάδα"/>
          <p:cNvGrpSpPr/>
          <p:nvPr/>
        </p:nvGrpSpPr>
        <p:grpSpPr>
          <a:xfrm>
            <a:off x="5724128" y="3573016"/>
            <a:ext cx="720081" cy="394096"/>
            <a:chOff x="0" y="0"/>
            <a:chExt cx="720080" cy="394095"/>
          </a:xfrm>
        </p:grpSpPr>
        <p:sp>
          <p:nvSpPr>
            <p:cNvPr id="287" name="18 - TextBox"/>
            <p:cNvSpPr txBox="1"/>
            <p:nvPr/>
          </p:nvSpPr>
          <p:spPr>
            <a:xfrm>
              <a:off x="0" y="0"/>
              <a:ext cx="720081" cy="394096"/>
            </a:xfrm>
            <a:prstGeom prst="rect">
              <a:avLst/>
            </a:prstGeom>
            <a:solidFill>
              <a:srgbClr val="E1E0E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b="1">
                  <a:solidFill>
                    <a:srgbClr val="A50021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O</a:t>
              </a:r>
              <a:r>
                <a:rPr baseline="-25000"/>
                <a:t>2</a:t>
              </a:r>
            </a:p>
          </p:txBody>
        </p:sp>
        <p:sp>
          <p:nvSpPr>
            <p:cNvPr id="288" name="46 - Ευθύγραμμο βέλος σύνδεσης"/>
            <p:cNvSpPr/>
            <p:nvPr/>
          </p:nvSpPr>
          <p:spPr>
            <a:xfrm flipH="1">
              <a:off x="144016" y="44712"/>
              <a:ext cx="1" cy="288001"/>
            </a:xfrm>
            <a:prstGeom prst="line">
              <a:avLst/>
            </a:pr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90" name="48 - Απαγορευτικό σήμα"/>
          <p:cNvSpPr/>
          <p:nvPr/>
        </p:nvSpPr>
        <p:spPr>
          <a:xfrm>
            <a:off x="5724128" y="4131664"/>
            <a:ext cx="648073" cy="648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743" y="14000"/>
                </a:moveTo>
                <a:cubicBezTo>
                  <a:pt x="18511" y="10718"/>
                  <a:pt x="17282" y="6624"/>
                  <a:pt x="14000" y="4857"/>
                </a:cubicBezTo>
                <a:cubicBezTo>
                  <a:pt x="12002" y="3781"/>
                  <a:pt x="9598" y="3781"/>
                  <a:pt x="7600" y="4857"/>
                </a:cubicBezTo>
                <a:close/>
                <a:moveTo>
                  <a:pt x="4857" y="7600"/>
                </a:moveTo>
                <a:cubicBezTo>
                  <a:pt x="3089" y="10882"/>
                  <a:pt x="4318" y="14976"/>
                  <a:pt x="7600" y="16743"/>
                </a:cubicBezTo>
                <a:cubicBezTo>
                  <a:pt x="9598" y="17819"/>
                  <a:pt x="12002" y="17819"/>
                  <a:pt x="14000" y="16743"/>
                </a:cubicBezTo>
                <a:close/>
              </a:path>
            </a:pathLst>
          </a:custGeom>
          <a:solidFill>
            <a:srgbClr val="A50021"/>
          </a:solidFill>
          <a:ln w="12700">
            <a:solidFill>
              <a:srgbClr val="9A3511"/>
            </a:solidFill>
          </a:ln>
        </p:spPr>
        <p:txBody>
          <a:bodyPr lIns="45719" rIns="45719" anchor="ctr"/>
          <a:lstStyle/>
          <a:p>
            <a:pPr algn="ctr"/>
          </a:p>
        </p:txBody>
      </p:sp>
      <p:sp>
        <p:nvSpPr>
          <p:cNvPr id="291" name="51 - Αριστερό βέλος"/>
          <p:cNvSpPr/>
          <p:nvPr/>
        </p:nvSpPr>
        <p:spPr>
          <a:xfrm>
            <a:off x="6732240" y="5647599"/>
            <a:ext cx="504057" cy="216025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A50021"/>
          </a:solidFill>
          <a:ln w="12700">
            <a:solidFill>
              <a:srgbClr val="9A351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92" name="53 - TextBox"/>
          <p:cNvSpPr txBox="1"/>
          <p:nvPr/>
        </p:nvSpPr>
        <p:spPr>
          <a:xfrm>
            <a:off x="2096431" y="2492896"/>
            <a:ext cx="4954905" cy="412500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Φυσιολογικές τιμές: 0,5 – 1 </a:t>
            </a:r>
            <a:r>
              <a:t>mmol/L</a:t>
            </a:r>
          </a:p>
        </p:txBody>
      </p:sp>
      <p:sp>
        <p:nvSpPr>
          <p:cNvPr id="293" name="54 - TextBox"/>
          <p:cNvSpPr txBox="1"/>
          <p:nvPr/>
        </p:nvSpPr>
        <p:spPr>
          <a:xfrm>
            <a:off x="35495" y="6310481"/>
            <a:ext cx="4464498" cy="412500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Υπεργαλακταιμία: 2 – 4 </a:t>
            </a:r>
            <a:r>
              <a:t>mmol/L</a:t>
            </a:r>
          </a:p>
        </p:txBody>
      </p:sp>
      <p:sp>
        <p:nvSpPr>
          <p:cNvPr id="294" name="55 - TextBox"/>
          <p:cNvSpPr txBox="1"/>
          <p:nvPr/>
        </p:nvSpPr>
        <p:spPr>
          <a:xfrm>
            <a:off x="4716015" y="6309319"/>
            <a:ext cx="4320482" cy="412501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Γαλακτική οξέωση &gt; 5 </a:t>
            </a:r>
            <a:r>
              <a:t>mmol/L</a:t>
            </a:r>
          </a:p>
        </p:txBody>
      </p:sp>
      <p:sp>
        <p:nvSpPr>
          <p:cNvPr id="295" name="56 - Ορθογώνιο"/>
          <p:cNvSpPr txBox="1"/>
          <p:nvPr/>
        </p:nvSpPr>
        <p:spPr>
          <a:xfrm rot="16200000">
            <a:off x="-2268364" y="3500613"/>
            <a:ext cx="5040562" cy="28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KJ Gunnerson et al</a:t>
            </a:r>
            <a:r>
              <a:t>.</a:t>
            </a:r>
            <a:r>
              <a:t>Medscape Lactic acidosis.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9" grpId="1"/>
      <p:bldP build="whole" bldLvl="1" animBg="1" rev="0" advAuto="0" spid="290" grpId="2"/>
      <p:bldP build="whole" bldLvl="1" animBg="1" rev="0" advAuto="0" spid="291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298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299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Διαβητική κετοξέωση</a:t>
              </a:r>
            </a:p>
          </p:txBody>
        </p:sp>
      </p:grpSp>
      <p:sp>
        <p:nvSpPr>
          <p:cNvPr id="301" name="6 - Ορθογώνιο"/>
          <p:cNvSpPr txBox="1"/>
          <p:nvPr/>
        </p:nvSpPr>
        <p:spPr>
          <a:xfrm>
            <a:off x="5283420" y="6597352"/>
            <a:ext cx="376440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Karet FE. </a:t>
            </a:r>
            <a:r>
              <a:rPr i="1"/>
              <a:t>J Am Soc Nephrol </a:t>
            </a:r>
            <a:r>
              <a:t>2009;20:251–254</a:t>
            </a:r>
          </a:p>
        </p:txBody>
      </p:sp>
      <p:sp>
        <p:nvSpPr>
          <p:cNvPr id="302" name="2 - Θέση περιεχομένου"/>
          <p:cNvSpPr txBox="1"/>
          <p:nvPr/>
        </p:nvSpPr>
        <p:spPr>
          <a:xfrm>
            <a:off x="395535" y="1052735"/>
            <a:ext cx="8424938" cy="470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 διαβητική κετοξέωση προκύπτει από τη συσσώρευση </a:t>
            </a:r>
            <a:r>
              <a:rPr>
                <a:solidFill>
                  <a:srgbClr val="A50021"/>
                </a:solidFill>
              </a:rPr>
              <a:t>ακετοοξικού</a:t>
            </a:r>
            <a:r>
              <a:t> και </a:t>
            </a:r>
            <a:r>
              <a:rPr>
                <a:solidFill>
                  <a:srgbClr val="A50021"/>
                </a:solidFill>
              </a:rPr>
              <a:t>β-υδροξυβουτυρικού οξέος</a:t>
            </a:r>
            <a:r>
              <a:t>.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 ανάπτυξη κετοξέωσης είναι το αποτέλεσμα </a:t>
            </a:r>
            <a:r>
              <a:rPr>
                <a:solidFill>
                  <a:srgbClr val="A50021"/>
                </a:solidFill>
              </a:rPr>
              <a:t>ανεπάρκειας ινσουλίνης</a:t>
            </a:r>
            <a:r>
              <a:t> και σχετικής ή απόλυτης </a:t>
            </a:r>
            <a:r>
              <a:rPr>
                <a:solidFill>
                  <a:srgbClr val="A50021"/>
                </a:solidFill>
              </a:rPr>
              <a:t>αύξησης της γλυκαγόνης</a:t>
            </a:r>
            <a:r>
              <a:t>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Αυτές οι ορμονικές αλλαγές οδηγούν σε αυξημένη κινητοποίηση λιπαρών οξέων και μεταβολή του οξειδωτικού μηχανισμού του ήπατος, έτσι ώστε τα </a:t>
            </a:r>
            <a:r>
              <a:rPr>
                <a:solidFill>
                  <a:srgbClr val="A50021"/>
                </a:solidFill>
              </a:rPr>
              <a:t>παραγόμενα λιπαρά οξέα μεταβολίζονται κυρίως σε κετο οξέα</a:t>
            </a:r>
            <a:r>
              <a:t>.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 προκύπτουσα υπεργλυκαιμία προκαλεί </a:t>
            </a:r>
            <a:r>
              <a:rPr>
                <a:solidFill>
                  <a:srgbClr val="A50021"/>
                </a:solidFill>
              </a:rPr>
              <a:t>ωσμωτική διούρηση και αφυδάτωση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2 - Θέση περιεχομένου"/>
          <p:cNvSpPr txBox="1"/>
          <p:nvPr>
            <p:ph type="body" sz="half" idx="1"/>
          </p:nvPr>
        </p:nvSpPr>
        <p:spPr>
          <a:xfrm>
            <a:off x="385192" y="1124744"/>
            <a:ext cx="8363271" cy="2304257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Ο κυτταρικός μεταβολισμός προκαλεί τη συνεχή παραγωγή οξέων (Η</a:t>
            </a:r>
            <a:r>
              <a:rPr baseline="30000"/>
              <a:t>+</a:t>
            </a:r>
            <a:r>
              <a:t>)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Ο οργανισμός παρά το ότι συνεχώς παράγει οξέα και προσπαθεί να απαλλαγεί από αυτά, τελικά λειτουργεί σε αλκαλικό περιβάλλον (pH=7,3</a:t>
            </a:r>
            <a:r>
              <a:t>6</a:t>
            </a:r>
            <a:r>
              <a:t>-7,4</a:t>
            </a:r>
            <a:r>
              <a:t>4</a:t>
            </a:r>
            <a:r>
              <a:t>)</a:t>
            </a:r>
          </a:p>
        </p:txBody>
      </p:sp>
      <p:grpSp>
        <p:nvGrpSpPr>
          <p:cNvPr id="126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124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25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Βασικός μεταβολισμός και οξέα</a:t>
              </a:r>
            </a:p>
          </p:txBody>
        </p:sp>
      </p:grpSp>
      <p:sp>
        <p:nvSpPr>
          <p:cNvPr id="127" name="7 - TextBox"/>
          <p:cNvSpPr txBox="1"/>
          <p:nvPr/>
        </p:nvSpPr>
        <p:spPr>
          <a:xfrm>
            <a:off x="7935" y="3501008"/>
            <a:ext cx="9144001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Ποσότητα παραγόμενων οξέων</a:t>
            </a:r>
          </a:p>
        </p:txBody>
      </p:sp>
      <p:grpSp>
        <p:nvGrpSpPr>
          <p:cNvPr id="134" name="7 - Ομάδα"/>
          <p:cNvGrpSpPr/>
          <p:nvPr/>
        </p:nvGrpSpPr>
        <p:grpSpPr>
          <a:xfrm>
            <a:off x="232470" y="4153398"/>
            <a:ext cx="8662329" cy="1955644"/>
            <a:chOff x="0" y="0"/>
            <a:chExt cx="8662328" cy="1955642"/>
          </a:xfrm>
        </p:grpSpPr>
        <p:sp>
          <p:nvSpPr>
            <p:cNvPr id="128" name="9 - TextBox"/>
            <p:cNvSpPr txBox="1"/>
            <p:nvPr/>
          </p:nvSpPr>
          <p:spPr>
            <a:xfrm>
              <a:off x="5369434" y="1232011"/>
              <a:ext cx="3292895" cy="676856"/>
            </a:xfrm>
            <a:prstGeom prst="rect">
              <a:avLst/>
            </a:prstGeom>
            <a:solidFill>
              <a:srgbClr val="CCCC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b="1" sz="2000" u="sng">
                  <a:latin typeface="Arial"/>
                  <a:ea typeface="Arial"/>
                  <a:cs typeface="Arial"/>
                  <a:sym typeface="Arial"/>
                </a:defRPr>
              </a:pPr>
              <a:r>
                <a:t>Μη πτητικά οξέα</a:t>
              </a:r>
              <a:r>
                <a:t> </a:t>
              </a:r>
            </a:p>
            <a:p>
              <a:pPr algn="ctr">
                <a:defRPr b="1" sz="2000" u="sng">
                  <a:latin typeface="Arial"/>
                  <a:ea typeface="Arial"/>
                  <a:cs typeface="Arial"/>
                  <a:sym typeface="Arial"/>
                </a:defRPr>
              </a:pPr>
              <a:r>
                <a:t>1-1,5 </a:t>
              </a:r>
              <a:r>
                <a:t>mEq H</a:t>
              </a:r>
              <a:r>
                <a:rPr baseline="30000"/>
                <a:t>+</a:t>
              </a:r>
              <a:r>
                <a:t>/kg </a:t>
              </a:r>
              <a:r>
                <a:t>ΣΒ/24</a:t>
              </a:r>
              <a:r>
                <a:t>h</a:t>
              </a:r>
              <a:r>
                <a:t> </a:t>
              </a:r>
            </a:p>
          </p:txBody>
        </p:sp>
        <p:grpSp>
          <p:nvGrpSpPr>
            <p:cNvPr id="132" name="48 - Ομάδα"/>
            <p:cNvGrpSpPr/>
            <p:nvPr/>
          </p:nvGrpSpPr>
          <p:grpSpPr>
            <a:xfrm>
              <a:off x="0" y="-1"/>
              <a:ext cx="5675336" cy="1955644"/>
              <a:chOff x="0" y="0"/>
              <a:chExt cx="5675335" cy="1955642"/>
            </a:xfrm>
          </p:grpSpPr>
          <p:sp>
            <p:nvSpPr>
              <p:cNvPr id="129" name="12 - TextBox"/>
              <p:cNvSpPr txBox="1"/>
              <p:nvPr/>
            </p:nvSpPr>
            <p:spPr>
              <a:xfrm>
                <a:off x="0" y="1230526"/>
                <a:ext cx="2593950" cy="725117"/>
              </a:xfrm>
              <a:prstGeom prst="rect">
                <a:avLst/>
              </a:prstGeom>
              <a:solidFill>
                <a:srgbClr val="CCCCFF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algn="ctr">
                  <a:defRPr b="1" sz="2000" u="sng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Πτητικά οξέα</a:t>
                </a:r>
                <a:r>
                  <a:t> </a:t>
                </a:r>
                <a:r>
                  <a:t>(</a:t>
                </a:r>
                <a:r>
                  <a:t>CO</a:t>
                </a:r>
                <a:r>
                  <a:rPr baseline="-25000"/>
                  <a:t>2</a:t>
                </a:r>
                <a:r>
                  <a:t>) </a:t>
                </a:r>
                <a:r>
                  <a:t>22400 </a:t>
                </a:r>
                <a:r>
                  <a:t>mEq/24h</a:t>
                </a:r>
              </a:p>
            </p:txBody>
          </p:sp>
          <p:sp>
            <p:nvSpPr>
              <p:cNvPr id="130" name="13 - TextBox"/>
              <p:cNvSpPr txBox="1"/>
              <p:nvPr/>
            </p:nvSpPr>
            <p:spPr>
              <a:xfrm>
                <a:off x="2634768" y="0"/>
                <a:ext cx="3040568" cy="384756"/>
              </a:xfrm>
              <a:prstGeom prst="rect">
                <a:avLst/>
              </a:prstGeom>
              <a:solidFill>
                <a:srgbClr val="CCCCFF"/>
              </a:solidFill>
              <a:ln w="9525" cap="flat">
                <a:solidFill>
                  <a:srgbClr val="000000"/>
                </a:solidFill>
                <a:prstDash val="solid"/>
                <a:round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b="1" sz="2000" u="sng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Μεταβολισμός</a:t>
                </a:r>
              </a:p>
            </p:txBody>
          </p:sp>
          <p:sp>
            <p:nvSpPr>
              <p:cNvPr id="131" name="14 - Γωνιακή σύνδεση"/>
              <p:cNvSpPr/>
              <p:nvPr/>
            </p:nvSpPr>
            <p:spPr>
              <a:xfrm rot="5400000">
                <a:off x="2310805" y="-613720"/>
                <a:ext cx="830419" cy="28580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0800" y="0"/>
                    </a:lnTo>
                    <a:lnTo>
                      <a:pt x="10800" y="21600"/>
                    </a:lnTo>
                    <a:lnTo>
                      <a:pt x="21600" y="21600"/>
                    </a:ln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/>
              </a:p>
            </p:txBody>
          </p:sp>
        </p:grpSp>
        <p:sp>
          <p:nvSpPr>
            <p:cNvPr id="133" name="11 - Γωνιακή σύνδεση"/>
            <p:cNvSpPr/>
            <p:nvPr/>
          </p:nvSpPr>
          <p:spPr>
            <a:xfrm flipH="1" rot="16200000">
              <a:off x="5169516" y="-614356"/>
              <a:ext cx="831903" cy="286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304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05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Ταξινόμηση μεταβολική οξέωσης</a:t>
              </a:r>
            </a:p>
          </p:txBody>
        </p:sp>
      </p:grpSp>
      <p:sp>
        <p:nvSpPr>
          <p:cNvPr id="307" name="8 - Θέση περιεχομένου"/>
          <p:cNvSpPr txBox="1"/>
          <p:nvPr>
            <p:ph type="body" idx="1"/>
          </p:nvPr>
        </p:nvSpPr>
        <p:spPr>
          <a:xfrm>
            <a:off x="350824" y="1381711"/>
            <a:ext cx="8435280" cy="44955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Clr>
                <a:srgbClr val="A50021"/>
              </a:buClr>
              <a:buChar char="❖"/>
              <a:defRPr b="1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Φυσιολογικό χάσμα ανιόντων (υπερχλωραιμική)</a:t>
            </a:r>
          </a:p>
          <a:p>
            <a:pPr lvl="1" marL="547687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Εξωνεφρικής αιτιολογίας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Διαρροϊκά σύνδρομα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Απώλεια παγκρεατικών ή/και χολικών εκκρίσεων </a:t>
            </a:r>
          </a:p>
          <a:p>
            <a:pPr lvl="1" marL="547687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Νεφρικής αιτιολογίας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Εγγύς νεφροσωληναριακή οξέωση (ΝΣΟ</a:t>
            </a:r>
            <a:r>
              <a:t> II)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Άπω νεφροσωληναριακή οξέωση </a:t>
            </a:r>
            <a:r>
              <a:t>(</a:t>
            </a:r>
            <a:r>
              <a:t>ΝΣΟ</a:t>
            </a:r>
            <a:r>
              <a:t> I)</a:t>
            </a:r>
          </a:p>
          <a:p>
            <a:pPr lvl="2" marL="822325" indent="-228600">
              <a:lnSpc>
                <a:spcPct val="150000"/>
              </a:lnSpc>
              <a:spcBef>
                <a:spcPts val="300"/>
              </a:spcBef>
              <a:buClr>
                <a:srgbClr val="A50021"/>
              </a:buClr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Υπερκαλιαιμική άπω νεφροσωληναριακή οξέωση </a:t>
            </a:r>
            <a:r>
              <a:t>(</a:t>
            </a:r>
            <a:r>
              <a:t>ΝΣΟ</a:t>
            </a:r>
            <a:r>
              <a:t> IV)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7 - Θέση κειμένου"/>
          <p:cNvSpPr txBox="1"/>
          <p:nvPr>
            <p:ph type="body" sz="quarter" idx="1"/>
          </p:nvPr>
        </p:nvSpPr>
        <p:spPr>
          <a:xfrm>
            <a:off x="611559" y="1412831"/>
            <a:ext cx="3744002" cy="504001"/>
          </a:xfrm>
          <a:prstGeom prst="rect">
            <a:avLst/>
          </a:prstGeom>
          <a:solidFill>
            <a:srgbClr val="A50021"/>
          </a:solidFill>
        </p:spPr>
        <p:txBody>
          <a:bodyPr anchor="ctr"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Διαρροϊκά σύνδρομα </a:t>
            </a:r>
          </a:p>
        </p:txBody>
      </p:sp>
      <p:sp>
        <p:nvSpPr>
          <p:cNvPr id="310" name="9 - Θέση κειμένου"/>
          <p:cNvSpPr/>
          <p:nvPr>
            <p:ph type="body" idx="13"/>
          </p:nvPr>
        </p:nvSpPr>
        <p:spPr>
          <a:xfrm>
            <a:off x="5004463" y="1412775"/>
            <a:ext cx="3744001" cy="504057"/>
          </a:xfrm>
          <a:prstGeom prst="rect">
            <a:avLst/>
          </a:prstGeom>
          <a:solidFill>
            <a:srgbClr val="A50021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marL="0" indent="0" algn="ctr">
              <a:buClrTx/>
              <a:buSzTx/>
              <a:buNone/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Θεραπεία </a:t>
            </a:r>
          </a:p>
        </p:txBody>
      </p:sp>
      <p:sp>
        <p:nvSpPr>
          <p:cNvPr id="311" name="8 - Θέση περιεχομένου"/>
          <p:cNvSpPr txBox="1"/>
          <p:nvPr/>
        </p:nvSpPr>
        <p:spPr>
          <a:xfrm>
            <a:off x="251519" y="1991072"/>
            <a:ext cx="4396682" cy="388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Οι </a:t>
            </a:r>
            <a:r>
              <a:rPr>
                <a:solidFill>
                  <a:srgbClr val="A50021"/>
                </a:solidFill>
              </a:rPr>
              <a:t>εντερικές εκκρίσεις </a:t>
            </a:r>
            <a:r>
              <a:t>μετά το στόμαχο είναι </a:t>
            </a:r>
            <a:r>
              <a:rPr>
                <a:solidFill>
                  <a:srgbClr val="A50021"/>
                </a:solidFill>
              </a:rPr>
              <a:t>πλούσιες σε </a:t>
            </a:r>
            <a:r>
              <a:rPr>
                <a:solidFill>
                  <a:srgbClr val="A50021"/>
                </a:solidFill>
              </a:rPr>
              <a:t>HCO</a:t>
            </a:r>
            <a:r>
              <a:rPr baseline="-25000">
                <a:solidFill>
                  <a:srgbClr val="A50021"/>
                </a:solidFill>
              </a:rPr>
              <a:t>3</a:t>
            </a:r>
            <a:r>
              <a:rPr baseline="69999">
                <a:solidFill>
                  <a:srgbClr val="A50021"/>
                </a:solidFill>
              </a:rPr>
              <a:t>_</a:t>
            </a:r>
            <a:endParaRPr baseline="69999">
              <a:solidFill>
                <a:srgbClr val="A50021"/>
              </a:solidFill>
            </a:endParaRPr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Οι διαρροϊκές κενώσεις περιέχουν έως 50 </a:t>
            </a:r>
            <a:r>
              <a:t>meq/L </a:t>
            </a:r>
            <a:r>
              <a:t>βάσεων</a:t>
            </a:r>
            <a:endParaRPr sz="2600"/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 απώλεια </a:t>
            </a: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r>
              <a:t> οδηγεί σε μετ. οξέωση με φυσ. Χ.Α.</a:t>
            </a:r>
          </a:p>
        </p:txBody>
      </p:sp>
      <p:sp>
        <p:nvSpPr>
          <p:cNvPr id="312" name="10 - Θέση περιεχομένου"/>
          <p:cNvSpPr txBox="1"/>
          <p:nvPr/>
        </p:nvSpPr>
        <p:spPr>
          <a:xfrm>
            <a:off x="4952999" y="1988840"/>
            <a:ext cx="4011490" cy="388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Αιτιολογική θεραπεία (λοιμώξεις-όγκοι-</a:t>
            </a:r>
            <a:r>
              <a:t>vip</a:t>
            </a:r>
            <a:r>
              <a:t>)</a:t>
            </a:r>
            <a:endParaRPr sz="2600"/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Χορήγηση </a:t>
            </a: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endParaRPr baseline="69999"/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Συγχορήγηση Κ</a:t>
            </a:r>
            <a:r>
              <a:rPr baseline="50000"/>
              <a:t>+</a:t>
            </a:r>
          </a:p>
        </p:txBody>
      </p:sp>
      <p:grpSp>
        <p:nvGrpSpPr>
          <p:cNvPr id="315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313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14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Μ. οξέωση εξωνεφρικής αιτιολογίας με φ. ΧΑ 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20 - Θέση κειμένου"/>
          <p:cNvSpPr txBox="1"/>
          <p:nvPr>
            <p:ph type="body" sz="quarter" idx="1"/>
          </p:nvPr>
        </p:nvSpPr>
        <p:spPr>
          <a:xfrm>
            <a:off x="179511" y="1298848"/>
            <a:ext cx="4608514" cy="762001"/>
          </a:xfrm>
          <a:prstGeom prst="rect">
            <a:avLst/>
          </a:prstGeom>
        </p:spPr>
        <p:txBody>
          <a:bodyPr/>
          <a:lstStyle/>
          <a:p>
            <a:pPr algn="ctr" defTabSz="704087">
              <a:spcBef>
                <a:spcPts val="300"/>
              </a:spcBef>
              <a:defRPr sz="1693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Παράγοντες που επηρεάζουν την επαναρρόφηση των </a:t>
            </a:r>
            <a:r>
              <a:t>HCO</a:t>
            </a:r>
            <a:r>
              <a:rPr baseline="-30675"/>
              <a:t>3</a:t>
            </a:r>
            <a:r>
              <a:rPr baseline="81350"/>
              <a:t>_ </a:t>
            </a:r>
            <a:r>
              <a:t> </a:t>
            </a:r>
          </a:p>
        </p:txBody>
      </p:sp>
      <p:sp>
        <p:nvSpPr>
          <p:cNvPr id="318" name="14 - Θέση περιεχομένου"/>
          <p:cNvSpPr txBox="1"/>
          <p:nvPr/>
        </p:nvSpPr>
        <p:spPr>
          <a:xfrm>
            <a:off x="130626" y="2247900"/>
            <a:ext cx="4572001" cy="388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61938" indent="-261938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Ο αντιμεταφορέας </a:t>
            </a:r>
            <a:r>
              <a:t>Na</a:t>
            </a:r>
            <a:r>
              <a:rPr baseline="50000"/>
              <a:t>+</a:t>
            </a:r>
            <a:r>
              <a:t> – H</a:t>
            </a:r>
            <a:r>
              <a:rPr baseline="50000"/>
              <a:t>+</a:t>
            </a:r>
            <a:r>
              <a:t> (NHE3)</a:t>
            </a:r>
            <a:endParaRPr sz="2600"/>
          </a:p>
          <a:p>
            <a:pPr marL="261938" indent="-261938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</a:t>
            </a:r>
            <a:r>
              <a:t> Na</a:t>
            </a:r>
            <a:r>
              <a:rPr baseline="30000"/>
              <a:t>+</a:t>
            </a:r>
            <a:r>
              <a:t>-K</a:t>
            </a:r>
            <a:r>
              <a:rPr baseline="30000"/>
              <a:t>+</a:t>
            </a:r>
            <a:r>
              <a:t>-ATP</a:t>
            </a:r>
            <a:r>
              <a:t>άση</a:t>
            </a:r>
            <a:r>
              <a:t> </a:t>
            </a:r>
            <a:endParaRPr sz="2600"/>
          </a:p>
          <a:p>
            <a:pPr marL="261938" indent="-261938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ένζυμα </a:t>
            </a:r>
            <a:r>
              <a:rPr>
                <a:solidFill>
                  <a:srgbClr val="A50021"/>
                </a:solidFill>
              </a:rPr>
              <a:t>καρβονική ανυδράση</a:t>
            </a:r>
            <a:r>
              <a:t> II &amp; IV </a:t>
            </a:r>
            <a:endParaRPr sz="2600"/>
          </a:p>
          <a:p>
            <a:pPr marL="261938" indent="-261938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Ο συμμεταφορέας </a:t>
            </a:r>
            <a:r>
              <a:t>Na</a:t>
            </a:r>
            <a:r>
              <a:rPr baseline="50000"/>
              <a:t>+</a:t>
            </a:r>
            <a:r>
              <a:t>- </a:t>
            </a:r>
            <a:r>
              <a:rPr sz="2400"/>
              <a:t>HCO</a:t>
            </a:r>
            <a:r>
              <a:rPr baseline="-25000" sz="2400"/>
              <a:t>3</a:t>
            </a:r>
            <a:r>
              <a:rPr baseline="69999" sz="2400"/>
              <a:t>_ </a:t>
            </a:r>
            <a:r>
              <a:rPr sz="2400"/>
              <a:t>  </a:t>
            </a:r>
            <a:r>
              <a:t>(NBC-1)</a:t>
            </a:r>
          </a:p>
        </p:txBody>
      </p:sp>
      <p:sp>
        <p:nvSpPr>
          <p:cNvPr id="319" name="7 - Ορθογώνιο"/>
          <p:cNvSpPr txBox="1"/>
          <p:nvPr/>
        </p:nvSpPr>
        <p:spPr>
          <a:xfrm>
            <a:off x="4283967" y="6577607"/>
            <a:ext cx="5328594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J M Purkerson</a:t>
            </a:r>
            <a:r>
              <a:t>,</a:t>
            </a:r>
            <a:r>
              <a:t> G J Schwartz</a:t>
            </a:r>
            <a:r>
              <a:t>. </a:t>
            </a:r>
            <a:r>
              <a:rPr i="1"/>
              <a:t>Kidney Int</a:t>
            </a:r>
            <a:r>
              <a:t>  2007:71;103–115</a:t>
            </a:r>
          </a:p>
        </p:txBody>
      </p:sp>
      <p:grpSp>
        <p:nvGrpSpPr>
          <p:cNvPr id="322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320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21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Εγγύς ΝΣΟ (ΝΣΟ ΙΙ)</a:t>
              </a:r>
            </a:p>
          </p:txBody>
        </p:sp>
      </p:grpSp>
      <p:pic>
        <p:nvPicPr>
          <p:cNvPr id="32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8695" t="7165" r="11594" b="47019"/>
          <a:stretch>
            <a:fillRect/>
          </a:stretch>
        </p:blipFill>
        <p:spPr>
          <a:xfrm>
            <a:off x="4572000" y="2205240"/>
            <a:ext cx="4549219" cy="3384001"/>
          </a:xfrm>
          <a:prstGeom prst="rect">
            <a:avLst/>
          </a:prstGeom>
          <a:ln w="12700">
            <a:miter lim="400000"/>
          </a:ln>
        </p:spPr>
      </p:pic>
      <p:sp>
        <p:nvSpPr>
          <p:cNvPr id="324" name="20 - Θέση κειμένου"/>
          <p:cNvSpPr txBox="1"/>
          <p:nvPr/>
        </p:nvSpPr>
        <p:spPr>
          <a:xfrm>
            <a:off x="4530471" y="1298848"/>
            <a:ext cx="4608513" cy="76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 algn="ctr">
              <a:spcBef>
                <a:spcPts val="500"/>
              </a:spcBef>
              <a:defRPr b="1" sz="220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Εγγύς σωληνάριο</a:t>
            </a:r>
            <a:r>
              <a:t> </a:t>
            </a:r>
          </a:p>
        </p:txBody>
      </p:sp>
      <p:sp>
        <p:nvSpPr>
          <p:cNvPr id="325" name="10 - Πολλαπλασιασμός"/>
          <p:cNvSpPr/>
          <p:nvPr/>
        </p:nvSpPr>
        <p:spPr>
          <a:xfrm>
            <a:off x="5006115" y="3053002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6" name="11 - Πολλαπλασιασμός"/>
          <p:cNvSpPr/>
          <p:nvPr/>
        </p:nvSpPr>
        <p:spPr>
          <a:xfrm>
            <a:off x="5983163" y="2819562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7" name="12 - Πολλαπλασιασμός"/>
          <p:cNvSpPr/>
          <p:nvPr/>
        </p:nvSpPr>
        <p:spPr>
          <a:xfrm>
            <a:off x="8071395" y="3926979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8" name="13 - Πολλαπλασιασμός"/>
          <p:cNvSpPr/>
          <p:nvPr/>
        </p:nvSpPr>
        <p:spPr>
          <a:xfrm>
            <a:off x="8067626" y="2932514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29" name="15 - Πολλαπλασιασμός"/>
          <p:cNvSpPr/>
          <p:nvPr/>
        </p:nvSpPr>
        <p:spPr>
          <a:xfrm>
            <a:off x="6819963" y="3913331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0" name="19 - TextBox"/>
          <p:cNvSpPr txBox="1"/>
          <p:nvPr/>
        </p:nvSpPr>
        <p:spPr>
          <a:xfrm>
            <a:off x="1331640" y="6165303"/>
            <a:ext cx="1944217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Ακεταζολαδίμη</a:t>
            </a:r>
          </a:p>
        </p:txBody>
      </p:sp>
      <p:sp>
        <p:nvSpPr>
          <p:cNvPr id="331" name="22 - Ευθύγραμμο βέλος σύνδεσης"/>
          <p:cNvSpPr/>
          <p:nvPr/>
        </p:nvSpPr>
        <p:spPr>
          <a:xfrm flipV="1">
            <a:off x="3275855" y="3428999"/>
            <a:ext cx="1584177" cy="2920971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13 - Θέση κειμένου"/>
          <p:cNvSpPr txBox="1"/>
          <p:nvPr>
            <p:ph type="body" sz="quarter" idx="1"/>
          </p:nvPr>
        </p:nvSpPr>
        <p:spPr>
          <a:xfrm>
            <a:off x="-72571" y="1196751"/>
            <a:ext cx="4932042" cy="545977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Διαταραχή οξινοποίησης ούρων</a:t>
            </a:r>
          </a:p>
        </p:txBody>
      </p:sp>
      <p:sp>
        <p:nvSpPr>
          <p:cNvPr id="334" name="10 - Θέση περιεχομένου"/>
          <p:cNvSpPr txBox="1"/>
          <p:nvPr/>
        </p:nvSpPr>
        <p:spPr>
          <a:xfrm>
            <a:off x="-1" y="1916832"/>
            <a:ext cx="4860034" cy="3384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Διαταραχή της έκκρισης</a:t>
            </a:r>
            <a:r>
              <a:t> H</a:t>
            </a:r>
            <a:r>
              <a:rPr baseline="50000"/>
              <a:t>+</a:t>
            </a:r>
            <a:r>
              <a:t>  </a:t>
            </a:r>
            <a:endParaRPr sz="2600"/>
          </a:p>
          <a:p>
            <a:pPr lvl="1" marL="547687" indent="-228600">
              <a:spcBef>
                <a:spcPts val="300"/>
              </a:spcBef>
              <a:buClr>
                <a:srgbClr val="A50021"/>
              </a:buClr>
              <a:buSzPct val="85000"/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H</a:t>
            </a:r>
            <a:r>
              <a:rPr baseline="50000"/>
              <a:t>+</a:t>
            </a:r>
            <a:r>
              <a:t> - ATP</a:t>
            </a:r>
            <a:r>
              <a:t>άσης</a:t>
            </a:r>
            <a:endParaRPr sz="2400"/>
          </a:p>
          <a:p>
            <a:pPr lvl="1" marL="547687" indent="-228600">
              <a:spcBef>
                <a:spcPts val="300"/>
              </a:spcBef>
              <a:buClr>
                <a:srgbClr val="A50021"/>
              </a:buClr>
              <a:buSzPct val="85000"/>
              <a:buChar char="❖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H</a:t>
            </a:r>
            <a:r>
              <a:rPr baseline="50000"/>
              <a:t>+</a:t>
            </a:r>
            <a:r>
              <a:t> - K</a:t>
            </a:r>
            <a:r>
              <a:rPr baseline="50000"/>
              <a:t>+</a:t>
            </a:r>
            <a:r>
              <a:t> - ATP</a:t>
            </a:r>
            <a:r>
              <a:t>άσης</a:t>
            </a:r>
            <a:endParaRPr sz="2400"/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Διαταραχή του αντιμεταφορέα (ΑΕ1) </a:t>
            </a:r>
            <a:r>
              <a:t>Cl</a:t>
            </a:r>
            <a:r>
              <a:rPr baseline="80000"/>
              <a:t>_</a:t>
            </a:r>
            <a:r>
              <a:t> - HCO</a:t>
            </a:r>
            <a:r>
              <a:rPr baseline="-25000"/>
              <a:t>3</a:t>
            </a:r>
            <a:r>
              <a:rPr baseline="80000"/>
              <a:t>_ </a:t>
            </a:r>
            <a:r>
              <a:t> </a:t>
            </a:r>
            <a:endParaRPr baseline="80000"/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Διαταραχή της διαπερατότητας του άπω νεφρώνα    </a:t>
            </a:r>
            <a:r>
              <a:t>backleak</a:t>
            </a:r>
            <a:r>
              <a:t> </a:t>
            </a:r>
            <a:r>
              <a:t>H</a:t>
            </a:r>
            <a:r>
              <a:rPr baseline="50000"/>
              <a:t>+</a:t>
            </a:r>
          </a:p>
        </p:txBody>
      </p:sp>
      <p:grpSp>
        <p:nvGrpSpPr>
          <p:cNvPr id="33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33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3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Άπω ΝΣΟ (ΝΣΟ Ι)</a:t>
              </a:r>
            </a:p>
          </p:txBody>
        </p:sp>
      </p:grpSp>
      <p:sp>
        <p:nvSpPr>
          <p:cNvPr id="338" name="17 - Ευθύγραμμο βέλος σύνδεσης"/>
          <p:cNvSpPr/>
          <p:nvPr/>
        </p:nvSpPr>
        <p:spPr>
          <a:xfrm>
            <a:off x="2757888" y="4336076"/>
            <a:ext cx="324001" cy="1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39" name="3 - Θέση κειμένου"/>
          <p:cNvSpPr/>
          <p:nvPr>
            <p:ph type="body" idx="13"/>
          </p:nvPr>
        </p:nvSpPr>
        <p:spPr>
          <a:xfrm>
            <a:off x="5029177" y="1168285"/>
            <a:ext cx="3733801" cy="581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marL="0" indent="0" algn="ctr">
              <a:buClrTx/>
              <a:buSzTx/>
              <a:buNone/>
              <a:defRPr b="1" sz="240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Αθροιστικά σωληνάρια</a:t>
            </a:r>
          </a:p>
        </p:txBody>
      </p:sp>
      <p:pic>
        <p:nvPicPr>
          <p:cNvPr id="34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12624" t="7064" r="13772" b="46361"/>
          <a:stretch>
            <a:fillRect/>
          </a:stretch>
        </p:blipFill>
        <p:spPr>
          <a:xfrm>
            <a:off x="4747390" y="1844824"/>
            <a:ext cx="4290723" cy="3528001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14 - Πολλαπλασιασμός"/>
          <p:cNvSpPr/>
          <p:nvPr/>
        </p:nvSpPr>
        <p:spPr>
          <a:xfrm>
            <a:off x="5797336" y="2502503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2" name="15 - Πολλαπλασιασμός"/>
          <p:cNvSpPr/>
          <p:nvPr/>
        </p:nvSpPr>
        <p:spPr>
          <a:xfrm>
            <a:off x="5768871" y="3251610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3" name="12 - Ορθογώνιο"/>
          <p:cNvSpPr txBox="1"/>
          <p:nvPr/>
        </p:nvSpPr>
        <p:spPr>
          <a:xfrm>
            <a:off x="5148064" y="6577607"/>
            <a:ext cx="410445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Karet FE. </a:t>
            </a:r>
            <a:r>
              <a:rPr i="1"/>
              <a:t>J Am Soc Nephrol </a:t>
            </a:r>
            <a:r>
              <a:t>2002;13:2178–2184</a:t>
            </a:r>
          </a:p>
        </p:txBody>
      </p:sp>
      <p:sp>
        <p:nvSpPr>
          <p:cNvPr id="344" name="18 - TextBox"/>
          <p:cNvSpPr txBox="1"/>
          <p:nvPr/>
        </p:nvSpPr>
        <p:spPr>
          <a:xfrm>
            <a:off x="611559" y="5733255"/>
            <a:ext cx="7992890" cy="81395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Τελικά  συνεχής απώλεια</a:t>
            </a:r>
            <a:r>
              <a:t> HCO</a:t>
            </a:r>
            <a:r>
              <a:rPr baseline="-25000"/>
              <a:t>3</a:t>
            </a:r>
            <a:r>
              <a:rPr baseline="80000"/>
              <a:t>_</a:t>
            </a:r>
            <a:r>
              <a:rPr baseline="80000"/>
              <a:t> </a:t>
            </a:r>
            <a:r>
              <a:t> στα ούρα – μείωση απέκκρισης τιτλοποιήσιμου οξέος – μείωση απέκκρισης </a:t>
            </a:r>
            <a:r>
              <a:t>NH</a:t>
            </a:r>
            <a:r>
              <a:rPr baseline="-25000"/>
              <a:t>4</a:t>
            </a:r>
            <a:r>
              <a:rPr baseline="30000"/>
              <a:t>+</a:t>
            </a:r>
          </a:p>
        </p:txBody>
      </p:sp>
      <p:sp>
        <p:nvSpPr>
          <p:cNvPr id="345" name="19 - Πολλαπλασιασμός"/>
          <p:cNvSpPr/>
          <p:nvPr/>
        </p:nvSpPr>
        <p:spPr>
          <a:xfrm>
            <a:off x="7900083" y="3080580"/>
            <a:ext cx="400619" cy="4267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556"/>
                </a:moveTo>
                <a:lnTo>
                  <a:pt x="5460" y="0"/>
                </a:lnTo>
                <a:lnTo>
                  <a:pt x="10800" y="5639"/>
                </a:lnTo>
                <a:lnTo>
                  <a:pt x="16140" y="0"/>
                </a:lnTo>
                <a:lnTo>
                  <a:pt x="21600" y="4556"/>
                </a:lnTo>
                <a:lnTo>
                  <a:pt x="15687" y="10800"/>
                </a:lnTo>
                <a:lnTo>
                  <a:pt x="21600" y="17044"/>
                </a:lnTo>
                <a:lnTo>
                  <a:pt x="16140" y="21600"/>
                </a:lnTo>
                <a:lnTo>
                  <a:pt x="10800" y="15961"/>
                </a:lnTo>
                <a:lnTo>
                  <a:pt x="5460" y="21600"/>
                </a:lnTo>
                <a:lnTo>
                  <a:pt x="0" y="17044"/>
                </a:lnTo>
                <a:lnTo>
                  <a:pt x="5913" y="10800"/>
                </a:lnTo>
                <a:close/>
              </a:path>
            </a:pathLst>
          </a:custGeom>
          <a:ln w="31750">
            <a:solidFill>
              <a:srgbClr val="A50021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46" name="16 - TextBox"/>
          <p:cNvSpPr txBox="1"/>
          <p:nvPr/>
        </p:nvSpPr>
        <p:spPr>
          <a:xfrm>
            <a:off x="827583" y="4941168"/>
            <a:ext cx="360040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ΣΕΛ, συν. </a:t>
            </a:r>
            <a:r>
              <a:t>Sjoegren, </a:t>
            </a:r>
            <a:r>
              <a:t>φάρμακα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348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49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Διαγνωστική προσέγγιση  </a:t>
              </a:r>
            </a:p>
          </p:txBody>
        </p:sp>
      </p:grpSp>
      <p:grpSp>
        <p:nvGrpSpPr>
          <p:cNvPr id="377" name="8 - Διάγραμμα"/>
          <p:cNvGrpSpPr/>
          <p:nvPr/>
        </p:nvGrpSpPr>
        <p:grpSpPr>
          <a:xfrm>
            <a:off x="541205" y="988696"/>
            <a:ext cx="8279267" cy="5456670"/>
            <a:chOff x="0" y="0"/>
            <a:chExt cx="8279264" cy="5456667"/>
          </a:xfrm>
        </p:grpSpPr>
        <p:sp>
          <p:nvSpPr>
            <p:cNvPr id="351" name="Line"/>
            <p:cNvSpPr/>
            <p:nvPr/>
          </p:nvSpPr>
          <p:spPr>
            <a:xfrm>
              <a:off x="3456291" y="1037389"/>
              <a:ext cx="217852" cy="954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6054928" y="3983576"/>
              <a:ext cx="1" cy="435704"/>
            </a:xfrm>
            <a:prstGeom prst="line">
              <a:avLst/>
            </a:prstGeom>
            <a:noFill/>
            <a:ln w="12700" cap="flat">
              <a:solidFill>
                <a:srgbClr val="BF411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353" name="Line"/>
            <p:cNvSpPr/>
            <p:nvPr/>
          </p:nvSpPr>
          <p:spPr>
            <a:xfrm>
              <a:off x="3674143" y="1037389"/>
              <a:ext cx="2380785" cy="1908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9135"/>
                  </a:lnTo>
                  <a:lnTo>
                    <a:pt x="21600" y="19135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12433" y="3983576"/>
              <a:ext cx="384700" cy="954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BF4115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538296" y="1037389"/>
              <a:ext cx="2135848" cy="1908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19135"/>
                  </a:lnTo>
                  <a:lnTo>
                    <a:pt x="0" y="19135"/>
                  </a:lnTo>
                  <a:lnTo>
                    <a:pt x="0" y="21600"/>
                  </a:lnTo>
                </a:path>
              </a:pathLst>
            </a:custGeom>
            <a:noFill/>
            <a:ln w="12700" cap="flat">
              <a:solidFill>
                <a:srgbClr val="A7391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358" name="Group"/>
            <p:cNvGrpSpPr/>
            <p:nvPr/>
          </p:nvGrpSpPr>
          <p:grpSpPr>
            <a:xfrm>
              <a:off x="1581157" y="0"/>
              <a:ext cx="4185972" cy="1037390"/>
              <a:chOff x="0" y="0"/>
              <a:chExt cx="4185970" cy="1037389"/>
            </a:xfrm>
          </p:grpSpPr>
          <p:sp>
            <p:nvSpPr>
              <p:cNvPr id="356" name="Rectangle"/>
              <p:cNvSpPr/>
              <p:nvPr/>
            </p:nvSpPr>
            <p:spPr>
              <a:xfrm>
                <a:off x="-1" y="-1"/>
                <a:ext cx="4185972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57" name="Μέτρηση Α. Α. αίματος με HCO3_ &lt; 22 mmol/L"/>
              <p:cNvSpPr txBox="1"/>
              <p:nvPr/>
            </p:nvSpPr>
            <p:spPr>
              <a:xfrm>
                <a:off x="0" y="208915"/>
                <a:ext cx="4185971" cy="6195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Μέτρηση Α. Α. αίματος με </a:t>
                </a:r>
                <a:r>
                  <a:t>HCO</a:t>
                </a:r>
                <a:r>
                  <a:rPr baseline="-25000"/>
                  <a:t>3</a:t>
                </a:r>
                <a:r>
                  <a:rPr baseline="60000"/>
                  <a:t>_</a:t>
                </a:r>
                <a:r>
                  <a:rPr baseline="60000"/>
                  <a:t> </a:t>
                </a:r>
                <a:r>
                  <a:t>&lt; 22 </a:t>
                </a:r>
                <a:r>
                  <a:t>mmol/L</a:t>
                </a:r>
              </a:p>
            </p:txBody>
          </p:sp>
        </p:grpSp>
        <p:grpSp>
          <p:nvGrpSpPr>
            <p:cNvPr id="361" name="Group"/>
            <p:cNvGrpSpPr/>
            <p:nvPr/>
          </p:nvGrpSpPr>
          <p:grpSpPr>
            <a:xfrm>
              <a:off x="255967" y="2946185"/>
              <a:ext cx="2564656" cy="1037390"/>
              <a:chOff x="0" y="0"/>
              <a:chExt cx="2564654" cy="1037389"/>
            </a:xfrm>
          </p:grpSpPr>
          <p:sp>
            <p:nvSpPr>
              <p:cNvPr id="359" name="Rectangle"/>
              <p:cNvSpPr/>
              <p:nvPr/>
            </p:nvSpPr>
            <p:spPr>
              <a:xfrm>
                <a:off x="-1" y="-1"/>
                <a:ext cx="2564656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60" name="Φυσιολογικό Χ. Α.…"/>
              <p:cNvSpPr txBox="1"/>
              <p:nvPr/>
            </p:nvSpPr>
            <p:spPr>
              <a:xfrm>
                <a:off x="0" y="209258"/>
                <a:ext cx="2564654" cy="6188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 u="sng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Φυσιολογικό Χ. Α.</a:t>
                </a:r>
                <a:endParaRPr>
                  <a:solidFill>
                    <a:srgbClr val="FFFFFF"/>
                  </a:solidFill>
                </a:endParaRPr>
              </a:p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(12 ± 2 </a:t>
                </a:r>
                <a:r>
                  <a:t>mmol/L</a:t>
                </a:r>
                <a:r>
                  <a:t>)</a:t>
                </a:r>
              </a:p>
            </p:txBody>
          </p:sp>
        </p:grpSp>
        <p:grpSp>
          <p:nvGrpSpPr>
            <p:cNvPr id="364" name="Group"/>
            <p:cNvGrpSpPr/>
            <p:nvPr/>
          </p:nvGrpSpPr>
          <p:grpSpPr>
            <a:xfrm>
              <a:off x="897132" y="4419278"/>
              <a:ext cx="3684704" cy="1037390"/>
              <a:chOff x="0" y="0"/>
              <a:chExt cx="3684702" cy="1037389"/>
            </a:xfrm>
          </p:grpSpPr>
          <p:sp>
            <p:nvSpPr>
              <p:cNvPr id="362" name="Rectangle"/>
              <p:cNvSpPr/>
              <p:nvPr/>
            </p:nvSpPr>
            <p:spPr>
              <a:xfrm>
                <a:off x="0" y="-1"/>
                <a:ext cx="3684703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63" name="Εξωνεφρικές ή Νεφρικές (ΝΣΟ) απώλειες HCO3_"/>
              <p:cNvSpPr txBox="1"/>
              <p:nvPr/>
            </p:nvSpPr>
            <p:spPr>
              <a:xfrm>
                <a:off x="0" y="203543"/>
                <a:ext cx="3684703" cy="63030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Εξωνεφρικές ή Νεφρικές (ΝΣΟ) απώλειες </a:t>
                </a:r>
                <a:r>
                  <a:t>HCO</a:t>
                </a:r>
                <a:r>
                  <a:rPr baseline="-25000"/>
                  <a:t>3</a:t>
                </a:r>
                <a:r>
                  <a:rPr baseline="60000"/>
                  <a:t>_</a:t>
                </a:r>
                <a:r>
                  <a:t> </a:t>
                </a:r>
              </a:p>
            </p:txBody>
          </p:sp>
        </p:grpSp>
        <p:grpSp>
          <p:nvGrpSpPr>
            <p:cNvPr id="367" name="Group"/>
            <p:cNvGrpSpPr/>
            <p:nvPr/>
          </p:nvGrpSpPr>
          <p:grpSpPr>
            <a:xfrm>
              <a:off x="5017538" y="2946185"/>
              <a:ext cx="2074779" cy="1037390"/>
              <a:chOff x="0" y="0"/>
              <a:chExt cx="2074778" cy="1037389"/>
            </a:xfrm>
          </p:grpSpPr>
          <p:sp>
            <p:nvSpPr>
              <p:cNvPr id="365" name="Rectangle"/>
              <p:cNvSpPr/>
              <p:nvPr/>
            </p:nvSpPr>
            <p:spPr>
              <a:xfrm>
                <a:off x="-1" y="-1"/>
                <a:ext cx="2074780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66" name="Αυξημένο Χ. Α.…"/>
              <p:cNvSpPr txBox="1"/>
              <p:nvPr/>
            </p:nvSpPr>
            <p:spPr>
              <a:xfrm>
                <a:off x="0" y="209258"/>
                <a:ext cx="2074779" cy="6188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 u="sng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Αυξημένο Χ. Α.</a:t>
                </a:r>
                <a:r>
                  <a:rPr b="0"/>
                  <a:t> </a:t>
                </a:r>
                <a:endParaRPr>
                  <a:solidFill>
                    <a:srgbClr val="FFFFFF"/>
                  </a:solidFill>
                </a:endParaRPr>
              </a:p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( &gt; 14 </a:t>
                </a:r>
                <a:r>
                  <a:t>mmol/L)</a:t>
                </a:r>
              </a:p>
            </p:txBody>
          </p:sp>
        </p:grpSp>
        <p:grpSp>
          <p:nvGrpSpPr>
            <p:cNvPr id="370" name="Group"/>
            <p:cNvGrpSpPr/>
            <p:nvPr/>
          </p:nvGrpSpPr>
          <p:grpSpPr>
            <a:xfrm>
              <a:off x="5017538" y="4419278"/>
              <a:ext cx="2074779" cy="1037390"/>
              <a:chOff x="0" y="0"/>
              <a:chExt cx="2074778" cy="1037389"/>
            </a:xfrm>
          </p:grpSpPr>
          <p:sp>
            <p:nvSpPr>
              <p:cNvPr id="368" name="Rectangle"/>
              <p:cNvSpPr/>
              <p:nvPr/>
            </p:nvSpPr>
            <p:spPr>
              <a:xfrm>
                <a:off x="-1" y="-1"/>
                <a:ext cx="2074780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69" name="Νεφρικής ή Εξωνεφρικής αιτιολογίας"/>
              <p:cNvSpPr txBox="1"/>
              <p:nvPr/>
            </p:nvSpPr>
            <p:spPr>
              <a:xfrm>
                <a:off x="0" y="136875"/>
                <a:ext cx="2074779" cy="76363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Νεφρικής</a:t>
                </a:r>
                <a:r>
                  <a:rPr b="0"/>
                  <a:t> ή </a:t>
                </a:r>
                <a:r>
                  <a:t>Εξωνεφρικής</a:t>
                </a:r>
                <a:r>
                  <a:rPr b="0"/>
                  <a:t> αιτιολογίας</a:t>
                </a:r>
              </a:p>
            </p:txBody>
          </p:sp>
        </p:grpSp>
        <p:grpSp>
          <p:nvGrpSpPr>
            <p:cNvPr id="373" name="Group"/>
            <p:cNvGrpSpPr/>
            <p:nvPr/>
          </p:nvGrpSpPr>
          <p:grpSpPr>
            <a:xfrm>
              <a:off x="0" y="1473093"/>
              <a:ext cx="3456291" cy="1037390"/>
              <a:chOff x="0" y="0"/>
              <a:chExt cx="3456290" cy="1037389"/>
            </a:xfrm>
          </p:grpSpPr>
          <p:sp>
            <p:nvSpPr>
              <p:cNvPr id="371" name="Rectangle"/>
              <p:cNvSpPr/>
              <p:nvPr/>
            </p:nvSpPr>
            <p:spPr>
              <a:xfrm>
                <a:off x="0" y="-1"/>
                <a:ext cx="3456291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72" name="Υπολογισμός Χ. Α. πλ.…"/>
              <p:cNvSpPr txBox="1"/>
              <p:nvPr/>
            </p:nvSpPr>
            <p:spPr>
              <a:xfrm>
                <a:off x="0" y="155537"/>
                <a:ext cx="3456291" cy="7263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 b="1" u="sng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Υπολογισμός Χ. Α. πλ. </a:t>
                </a:r>
                <a:endParaRPr>
                  <a:solidFill>
                    <a:srgbClr val="FFFFFF"/>
                  </a:solidFill>
                </a:endParaRPr>
              </a:p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[Na</a:t>
                </a:r>
                <a:r>
                  <a:rPr baseline="30000"/>
                  <a:t>+</a:t>
                </a:r>
                <a:r>
                  <a:t>] – {[Cl</a:t>
                </a:r>
                <a:r>
                  <a:rPr baseline="60000"/>
                  <a:t>_</a:t>
                </a:r>
                <a:r>
                  <a:t>] + [HCO</a:t>
                </a:r>
                <a:r>
                  <a:rPr baseline="-25000"/>
                  <a:t>3</a:t>
                </a:r>
                <a:r>
                  <a:rPr baseline="60000"/>
                  <a:t>_</a:t>
                </a:r>
                <a:r>
                  <a:t>]}</a:t>
                </a:r>
              </a:p>
            </p:txBody>
          </p:sp>
        </p:grpSp>
        <p:grpSp>
          <p:nvGrpSpPr>
            <p:cNvPr id="376" name="Group"/>
            <p:cNvGrpSpPr/>
            <p:nvPr/>
          </p:nvGrpSpPr>
          <p:grpSpPr>
            <a:xfrm>
              <a:off x="6204486" y="0"/>
              <a:ext cx="2074779" cy="1037390"/>
              <a:chOff x="0" y="0"/>
              <a:chExt cx="2074778" cy="1037389"/>
            </a:xfrm>
          </p:grpSpPr>
          <p:sp>
            <p:nvSpPr>
              <p:cNvPr id="374" name="Rectangle"/>
              <p:cNvSpPr/>
              <p:nvPr/>
            </p:nvSpPr>
            <p:spPr>
              <a:xfrm>
                <a:off x="-1" y="-1"/>
                <a:ext cx="2074780" cy="1037391"/>
              </a:xfrm>
              <a:prstGeom prst="rect">
                <a:avLst/>
              </a:prstGeom>
              <a:solidFill>
                <a:srgbClr val="E1E0E0"/>
              </a:solidFill>
              <a:ln w="127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75" name="Αποκλεισμός χρόνιας αναπνευστικής αλκάλωσης"/>
              <p:cNvSpPr txBox="1"/>
              <p:nvPr/>
            </p:nvSpPr>
            <p:spPr>
              <a:xfrm>
                <a:off x="0" y="16487"/>
                <a:ext cx="2074779" cy="10044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1429" tIns="11429" rIns="11429" bIns="11429" numCol="1" anchor="ctr">
                <a:spAutoFit/>
              </a:bodyPr>
              <a:lstStyle>
                <a:lvl1pPr algn="ctr" defTabSz="800100">
                  <a:lnSpc>
                    <a:spcPct val="90000"/>
                  </a:lnSpc>
                  <a:spcBef>
                    <a:spcPts val="700"/>
                  </a:spcBef>
                  <a:defRPr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Αποκλεισμός χρόνιας αναπνευστικής αλκάλωσης </a:t>
                </a:r>
              </a:p>
            </p:txBody>
          </p:sp>
        </p:grpSp>
      </p:grpSp>
      <p:sp>
        <p:nvSpPr>
          <p:cNvPr id="378" name="10 - Ευθύγραμμο βέλος σύνδεσης"/>
          <p:cNvSpPr/>
          <p:nvPr/>
        </p:nvSpPr>
        <p:spPr>
          <a:xfrm>
            <a:off x="6264247" y="1484783"/>
            <a:ext cx="540001" cy="1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379" name="9 - Ορθογώνιο"/>
          <p:cNvSpPr txBox="1"/>
          <p:nvPr/>
        </p:nvSpPr>
        <p:spPr>
          <a:xfrm>
            <a:off x="5220072" y="6604903"/>
            <a:ext cx="388985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Berend K et al. </a:t>
            </a:r>
            <a:r>
              <a:rPr i="1"/>
              <a:t>N Engl J Med </a:t>
            </a:r>
            <a:r>
              <a:t>2014;371:1434-45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Rectangle 12"/>
          <p:cNvSpPr/>
          <p:nvPr/>
        </p:nvSpPr>
        <p:spPr>
          <a:xfrm>
            <a:off x="70141" y="1600200"/>
            <a:ext cx="8966356" cy="142876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82" name="Text Box 6"/>
          <p:cNvSpPr txBox="1"/>
          <p:nvPr/>
        </p:nvSpPr>
        <p:spPr>
          <a:xfrm>
            <a:off x="0" y="1908120"/>
            <a:ext cx="9144000" cy="548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Αλκάλωση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2 - Θέση περιεχομένου"/>
          <p:cNvSpPr txBox="1"/>
          <p:nvPr>
            <p:ph type="body" idx="1"/>
          </p:nvPr>
        </p:nvSpPr>
        <p:spPr>
          <a:xfrm>
            <a:off x="385192" y="1556792"/>
            <a:ext cx="8363271" cy="3384376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αύξηση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000"/>
              <a:t>+</a:t>
            </a:r>
            <a:r>
              <a:rPr b="1"/>
              <a:t>] </a:t>
            </a:r>
            <a:r>
              <a:t>στον ορό ονομάζεται </a:t>
            </a:r>
            <a:r>
              <a:rPr b="1"/>
              <a:t>οξυαιμία</a:t>
            </a:r>
            <a:endParaRPr b="1"/>
          </a:p>
          <a:p>
            <a:pPr>
              <a:buClr>
                <a:srgbClr val="A50021"/>
              </a:buClr>
              <a:buChar char="❖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μείωση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000"/>
              <a:t>+</a:t>
            </a:r>
            <a:r>
              <a:rPr b="1"/>
              <a:t>]</a:t>
            </a:r>
            <a:r>
              <a:t> στον ορό ονομάζεται </a:t>
            </a:r>
            <a:r>
              <a:rPr b="1"/>
              <a:t>αλκαλαιμία</a:t>
            </a:r>
            <a:endParaRPr b="1"/>
          </a:p>
          <a:p>
            <a:pPr>
              <a:buClr>
                <a:srgbClr val="A50021"/>
              </a:buClr>
              <a:buChar char="❖"/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Οι παθοφυσιολογικές διαδικασίες που οδηγούν σε </a:t>
            </a:r>
            <a:r>
              <a:rPr b="1"/>
              <a:t>αύξηση</a:t>
            </a:r>
            <a:r>
              <a:t> ή </a:t>
            </a:r>
            <a:r>
              <a:rPr b="1"/>
              <a:t>μείωση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000"/>
              <a:t>+</a:t>
            </a:r>
            <a:r>
              <a:rPr b="1"/>
              <a:t>]</a:t>
            </a:r>
            <a:r>
              <a:t> ονομάζονται </a:t>
            </a:r>
            <a:r>
              <a:rPr b="1"/>
              <a:t>οξέωση</a:t>
            </a:r>
            <a:r>
              <a:t> και </a:t>
            </a:r>
            <a:r>
              <a:rPr b="1"/>
              <a:t>αλκάλωση</a:t>
            </a:r>
            <a:r>
              <a:t> αντίστοιχα</a:t>
            </a:r>
          </a:p>
          <a:p>
            <a:pPr algn="ctr"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pH</a:t>
            </a:r>
            <a:r>
              <a:t> = </a:t>
            </a:r>
            <a:r>
              <a:t>6,1 + log [</a:t>
            </a:r>
            <a:r>
              <a:rPr>
                <a:solidFill>
                  <a:srgbClr val="A50021"/>
                </a:solidFill>
              </a:rPr>
              <a:t>HCO</a:t>
            </a:r>
            <a:r>
              <a:rPr baseline="-25000">
                <a:solidFill>
                  <a:srgbClr val="A50021"/>
                </a:solidFill>
              </a:rPr>
              <a:t>3</a:t>
            </a:r>
            <a:r>
              <a:rPr baseline="69999">
                <a:solidFill>
                  <a:srgbClr val="A50021"/>
                </a:solidFill>
              </a:rPr>
              <a:t>_ </a:t>
            </a:r>
            <a:r>
              <a:t>/ 0,03 x Pa</a:t>
            </a:r>
            <a:r>
              <a:rPr sz="2000"/>
              <a:t>CO</a:t>
            </a:r>
            <a:r>
              <a:rPr baseline="-25000"/>
              <a:t>2</a:t>
            </a:r>
            <a:r>
              <a:t>]</a:t>
            </a:r>
          </a:p>
        </p:txBody>
      </p:sp>
      <p:grpSp>
        <p:nvGrpSpPr>
          <p:cNvPr id="38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38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8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Μεταβολική αλκάλωση – Βασικές αρχές</a:t>
              </a:r>
            </a:p>
          </p:txBody>
        </p:sp>
      </p:grpSp>
      <p:sp>
        <p:nvSpPr>
          <p:cNvPr id="388" name="6 - TextBox"/>
          <p:cNvSpPr txBox="1"/>
          <p:nvPr/>
        </p:nvSpPr>
        <p:spPr>
          <a:xfrm>
            <a:off x="0" y="4686234"/>
            <a:ext cx="9144000" cy="966406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Διαταραχές που προκαλούν </a:t>
            </a:r>
            <a:r>
              <a:rPr b="1"/>
              <a:t>αύξηση της [</a:t>
            </a:r>
            <a:r>
              <a:rPr b="1">
                <a:solidFill>
                  <a:srgbClr val="A50021"/>
                </a:solidFill>
              </a:rPr>
              <a:t>HCO</a:t>
            </a:r>
            <a:r>
              <a:rPr b="1" baseline="-25000">
                <a:solidFill>
                  <a:srgbClr val="A50021"/>
                </a:solidFill>
              </a:rPr>
              <a:t>3</a:t>
            </a:r>
            <a:r>
              <a:rPr b="1" baseline="69999">
                <a:solidFill>
                  <a:srgbClr val="A50021"/>
                </a:solidFill>
              </a:rPr>
              <a:t>_</a:t>
            </a:r>
            <a:r>
              <a:rPr b="1"/>
              <a:t>] </a:t>
            </a:r>
            <a:r>
              <a:t>προκαλούν</a:t>
            </a:r>
            <a:r>
              <a:rPr b="1"/>
              <a:t> Μεταβολική Αλκάλωση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390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91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Φυσιολογική αντιρρόπηση </a:t>
              </a:r>
            </a:p>
          </p:txBody>
        </p:sp>
      </p:grpSp>
      <p:graphicFrame>
        <p:nvGraphicFramePr>
          <p:cNvPr id="393" name="7 - Πίνακας"/>
          <p:cNvGraphicFramePr/>
          <p:nvPr/>
        </p:nvGraphicFramePr>
        <p:xfrm>
          <a:off x="1515192" y="1484783"/>
          <a:ext cx="6096001" cy="164183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Μεταβολική Αλκάλωση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</a:tcPr>
                </a:tc>
              </a:tr>
              <a:tr h="694928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Υποαερισμός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Για κάθε 1 </a:t>
                      </a:r>
                      <a:r>
                        <a:t>mmol/lt </a:t>
                      </a:r>
                      <a:r>
                        <a:t>αύξηση των </a:t>
                      </a:r>
                      <a:r>
                        <a:t>HCO</a:t>
                      </a:r>
                      <a:r>
                        <a:rPr baseline="-25000"/>
                        <a:t>3</a:t>
                      </a:r>
                      <a:r>
                        <a:rPr baseline="69999"/>
                        <a:t>_</a:t>
                      </a:r>
                      <a:r>
                        <a:rPr baseline="69999"/>
                        <a:t> </a:t>
                      </a:r>
                      <a:r>
                        <a:t> </a:t>
                      </a:r>
                    </a:p>
                    <a:p>
                      <a:pPr>
                        <a:def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Αύξηση</a:t>
                      </a:r>
                      <a:r>
                        <a:rPr>
                          <a:solidFill>
                            <a:srgbClr val="000000"/>
                          </a:solidFill>
                        </a:rPr>
                        <a:t> της </a:t>
                      </a:r>
                      <a:r>
                        <a:t>PaCO</a:t>
                      </a:r>
                      <a:r>
                        <a:rPr baseline="-25000"/>
                        <a:t>2</a:t>
                      </a:r>
                      <a:r>
                        <a:rPr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>
                          <a:solidFill>
                            <a:srgbClr val="000000"/>
                          </a:solidFill>
                        </a:rPr>
                        <a:t>κατά </a:t>
                      </a:r>
                      <a:r>
                        <a:t>0,5 – 0,7 </a:t>
                      </a:r>
                      <a:r>
                        <a:t>mmHg</a:t>
                      </a:r>
                    </a:p>
                    <a:p>
                      <a:pPr>
                        <a:def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ΔΕΝ Υπάρχει Υπεραντιρρόπηση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chemeClr val="accent5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94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8833" y="4365383"/>
            <a:ext cx="1525255" cy="252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7 - Θέση περιεχομένου"/>
          <p:cNvSpPr txBox="1"/>
          <p:nvPr>
            <p:ph type="body" sz="half" idx="1"/>
          </p:nvPr>
        </p:nvSpPr>
        <p:spPr>
          <a:xfrm>
            <a:off x="251520" y="1447800"/>
            <a:ext cx="4411920" cy="4789512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r>
              <a:t> επαναρροφούνται πλήρως (~ 4000 </a:t>
            </a:r>
            <a:r>
              <a:t>mmol/d)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80% στο εγγύς σωληνάριο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15% στο παχύ ανιόν σκέλος της αγκύλης του </a:t>
            </a:r>
            <a:r>
              <a:t>Henle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5% </a:t>
            </a:r>
            <a:r>
              <a:t>στον άπω νεφρώνα και το αθροιστικό σωληνάριο</a:t>
            </a:r>
          </a:p>
        </p:txBody>
      </p:sp>
      <p:grpSp>
        <p:nvGrpSpPr>
          <p:cNvPr id="399" name="Gruppierung 41"/>
          <p:cNvGrpSpPr/>
          <p:nvPr/>
        </p:nvGrpSpPr>
        <p:grpSpPr>
          <a:xfrm>
            <a:off x="0" y="0"/>
            <a:ext cx="9144191" cy="823814"/>
            <a:chOff x="0" y="0"/>
            <a:chExt cx="9144189" cy="823813"/>
          </a:xfrm>
        </p:grpSpPr>
        <p:sp>
          <p:nvSpPr>
            <p:cNvPr id="397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398" name="Text Box 6"/>
            <p:cNvSpPr txBox="1"/>
            <p:nvPr/>
          </p:nvSpPr>
          <p:spPr>
            <a:xfrm>
              <a:off x="499491" y="44120"/>
              <a:ext cx="8072437" cy="7796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Νεφρική ρύθμιση – Μεταφορά</a:t>
              </a:r>
              <a:r>
                <a:t> HCO</a:t>
              </a:r>
              <a:r>
                <a:rPr baseline="-25000"/>
                <a:t>3</a:t>
              </a:r>
              <a:r>
                <a:rPr baseline="69999"/>
                <a:t>_</a:t>
              </a:r>
              <a:r>
                <a:t>  </a:t>
              </a:r>
            </a:p>
          </p:txBody>
        </p:sp>
      </p:grpSp>
      <p:pic>
        <p:nvPicPr>
          <p:cNvPr id="400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11494" r="0" b="8352"/>
          <a:stretch>
            <a:fillRect/>
          </a:stretch>
        </p:blipFill>
        <p:spPr>
          <a:xfrm>
            <a:off x="4758880" y="1556792"/>
            <a:ext cx="4308782" cy="4500001"/>
          </a:xfrm>
          <a:prstGeom prst="rect">
            <a:avLst/>
          </a:prstGeom>
          <a:ln w="12700">
            <a:miter lim="400000"/>
          </a:ln>
        </p:spPr>
      </p:pic>
      <p:sp>
        <p:nvSpPr>
          <p:cNvPr id="401" name="6 - Ορθογώνιο"/>
          <p:cNvSpPr/>
          <p:nvPr/>
        </p:nvSpPr>
        <p:spPr>
          <a:xfrm>
            <a:off x="5580112" y="3356991"/>
            <a:ext cx="720081" cy="79208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2" name="8 - Ορθογώνιο"/>
          <p:cNvSpPr/>
          <p:nvPr/>
        </p:nvSpPr>
        <p:spPr>
          <a:xfrm>
            <a:off x="6472783" y="4149080"/>
            <a:ext cx="432049" cy="792089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03" name="9 - Ορθογώνιο"/>
          <p:cNvSpPr/>
          <p:nvPr/>
        </p:nvSpPr>
        <p:spPr>
          <a:xfrm>
            <a:off x="7164288" y="2564903"/>
            <a:ext cx="936105" cy="93610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40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40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Μεταβολική αλκάλωση</a:t>
              </a:r>
            </a:p>
          </p:txBody>
        </p:sp>
      </p:grpSp>
      <p:sp>
        <p:nvSpPr>
          <p:cNvPr id="408" name="6 - TextBox"/>
          <p:cNvSpPr/>
          <p:nvPr/>
        </p:nvSpPr>
        <p:spPr>
          <a:xfrm>
            <a:off x="-6352" y="4840583"/>
            <a:ext cx="9144001" cy="432001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09" name="9 - Θέση περιεχομένου"/>
          <p:cNvSpPr txBox="1"/>
          <p:nvPr>
            <p:ph type="body" idx="1"/>
          </p:nvPr>
        </p:nvSpPr>
        <p:spPr>
          <a:xfrm>
            <a:off x="179511" y="980727"/>
            <a:ext cx="8784978" cy="5688634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Μεταβολική αλκάλωση προκύπτει </a:t>
            </a:r>
            <a:r>
              <a:rPr>
                <a:solidFill>
                  <a:srgbClr val="A50021"/>
                </a:solidFill>
              </a:rPr>
              <a:t>ΜΟΝΟ</a:t>
            </a:r>
            <a:r>
              <a:t> σε περιπτώσεις διαταραγμένης νεφρικής επαναρρόφησης </a:t>
            </a: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r>
              <a:t> και απέκκρισης οξέων</a:t>
            </a:r>
            <a:endParaRPr baseline="69999"/>
          </a:p>
          <a:p>
            <a:pPr algn="ctr">
              <a:buSzTx/>
              <a:buFont typeface="Wingdings 2"/>
              <a:buNone/>
              <a:defRPr b="1" sz="2400" u="sng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buSzTx/>
              <a:buFont typeface="Wingdings 2"/>
              <a:buNone/>
              <a:defRPr b="1" sz="2400" u="sng">
                <a:latin typeface="Arial"/>
                <a:ea typeface="Arial"/>
                <a:cs typeface="Arial"/>
                <a:sym typeface="Arial"/>
              </a:defRPr>
            </a:pPr>
            <a:r>
              <a:t>Προκαλείται από</a:t>
            </a:r>
          </a:p>
          <a:p>
            <a:pPr algn="ctr"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Εξωγενή χορήγηση </a:t>
            </a: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r>
              <a:t> (μόνο σε νεφρική ανεπάρκεια)</a:t>
            </a:r>
          </a:p>
          <a:p>
            <a:pPr algn="ctr"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Απώλεια οξέος (πχ. Έμετοι) </a:t>
            </a:r>
          </a:p>
          <a:p>
            <a:pPr algn="ctr">
              <a:buSzTx/>
              <a:buFont typeface="Wingdings 2"/>
              <a:buNone/>
              <a:defRPr b="1" sz="2400" u="sng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buSzTx/>
              <a:buFont typeface="Wingdings 2"/>
              <a:buNone/>
              <a:defRPr b="1" sz="2400" u="sng">
                <a:latin typeface="Arial"/>
                <a:ea typeface="Arial"/>
                <a:cs typeface="Arial"/>
                <a:sym typeface="Arial"/>
              </a:defRPr>
            </a:pPr>
            <a:r>
              <a:t>Διατηρείται από</a:t>
            </a:r>
          </a:p>
          <a:p>
            <a:pPr algn="ctr">
              <a:buSzTx/>
              <a:buFont typeface="Wingdings 2"/>
              <a:buNone/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Υποχλωριαιμία – Υποκαλιαιμία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2 - Θέση περιεχομένου"/>
          <p:cNvSpPr txBox="1"/>
          <p:nvPr>
            <p:ph type="body" idx="1"/>
          </p:nvPr>
        </p:nvSpPr>
        <p:spPr>
          <a:xfrm>
            <a:off x="385192" y="1484783"/>
            <a:ext cx="8363271" cy="4968554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Η μέγιστη πηγή Η</a:t>
            </a:r>
            <a:r>
              <a:rPr baseline="30000"/>
              <a:t>+</a:t>
            </a:r>
            <a:r>
              <a:t> είναι το CO</a:t>
            </a:r>
            <a:r>
              <a:rPr baseline="-25000"/>
              <a:t>2</a:t>
            </a:r>
            <a:r>
              <a:t> από την πλήρη οξείδωση υδατανθράκων και λιπών </a:t>
            </a:r>
          </a:p>
          <a:p>
            <a:pPr algn="ctr"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(CO</a:t>
            </a:r>
            <a:r>
              <a:rPr baseline="-25000"/>
              <a:t>2</a:t>
            </a:r>
            <a:r>
              <a:t>+H</a:t>
            </a:r>
            <a:r>
              <a:rPr baseline="-25000"/>
              <a:t>2</a:t>
            </a:r>
            <a:r>
              <a:t>O ↔ H</a:t>
            </a:r>
            <a:r>
              <a:rPr baseline="-25000"/>
              <a:t>2</a:t>
            </a:r>
            <a:r>
              <a:t>CO</a:t>
            </a:r>
            <a:r>
              <a:rPr baseline="-25000"/>
              <a:t>3</a:t>
            </a:r>
            <a:r>
              <a:t> ↔ H</a:t>
            </a:r>
            <a:r>
              <a:rPr baseline="30000"/>
              <a:t>+</a:t>
            </a:r>
            <a:r>
              <a:t> + HCO</a:t>
            </a:r>
            <a:r>
              <a:rPr baseline="-25000"/>
              <a:t>3</a:t>
            </a:r>
            <a:r>
              <a:rPr baseline="30000"/>
              <a:t>-</a:t>
            </a:r>
            <a:r>
              <a:t>) </a:t>
            </a: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Παράγονται κατά τον καταβολισμό: </a:t>
            </a:r>
          </a:p>
          <a:p>
            <a:pPr lvl="1" marL="547687" indent="-228600">
              <a:spcBef>
                <a:spcPts val="300"/>
              </a:spcBef>
              <a:buClr>
                <a:srgbClr val="A50021"/>
              </a:buClr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Καταβολισμός πρωτεϊνών (αμινοξέα με </a:t>
            </a:r>
            <a:r>
              <a:t>S</a:t>
            </a:r>
            <a:r>
              <a:t>- παράγεται H</a:t>
            </a:r>
            <a:r>
              <a:rPr baseline="-25000"/>
              <a:t>2</a:t>
            </a:r>
            <a:r>
              <a:t>SO</a:t>
            </a:r>
            <a:r>
              <a:rPr baseline="-25000"/>
              <a:t>4</a:t>
            </a:r>
            <a:r>
              <a:t>) </a:t>
            </a:r>
            <a:endParaRPr sz="2400"/>
          </a:p>
          <a:p>
            <a:pPr lvl="1" marL="547687" indent="-228600">
              <a:spcBef>
                <a:spcPts val="300"/>
              </a:spcBef>
              <a:buClr>
                <a:srgbClr val="A50021"/>
              </a:buClr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Καταβολισμός φωσφολιπιδίων (παράγεται </a:t>
            </a:r>
            <a:r>
              <a:t>H</a:t>
            </a:r>
            <a:r>
              <a:rPr baseline="-25000"/>
              <a:t>3</a:t>
            </a:r>
            <a:r>
              <a:t>PO</a:t>
            </a:r>
            <a:r>
              <a:rPr baseline="-25000"/>
              <a:t>4</a:t>
            </a:r>
            <a:r>
              <a:t>) </a:t>
            </a:r>
            <a:endParaRPr sz="2400"/>
          </a:p>
          <a:p>
            <a:pPr lvl="1" marL="547687" indent="-228600">
              <a:spcBef>
                <a:spcPts val="300"/>
              </a:spcBef>
              <a:buClr>
                <a:srgbClr val="A50021"/>
              </a:buClr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Αναερόβιος μεταβολισμός υδατανθράκων (γαλακτικό οξύ) </a:t>
            </a:r>
            <a:endParaRPr sz="2400"/>
          </a:p>
          <a:p>
            <a:pPr lvl="1" marL="547687" indent="-228600">
              <a:spcBef>
                <a:spcPts val="300"/>
              </a:spcBef>
              <a:buClr>
                <a:srgbClr val="A50021"/>
              </a:buClr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β-οξείδωση λιπών (κετονικά σώματα)</a:t>
            </a:r>
          </a:p>
        </p:txBody>
      </p:sp>
      <p:grpSp>
        <p:nvGrpSpPr>
          <p:cNvPr id="139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137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38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Βασικός μεταβολισμός και οξέα</a:t>
              </a:r>
            </a:p>
          </p:txBody>
        </p:sp>
      </p:grpSp>
      <p:sp>
        <p:nvSpPr>
          <p:cNvPr id="140" name="7 - TextBox"/>
          <p:cNvSpPr txBox="1"/>
          <p:nvPr/>
        </p:nvSpPr>
        <p:spPr>
          <a:xfrm>
            <a:off x="7935" y="3140967"/>
            <a:ext cx="9144001" cy="43707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Μη πτητικά οξέα</a:t>
            </a:r>
          </a:p>
        </p:txBody>
      </p:sp>
      <p:sp>
        <p:nvSpPr>
          <p:cNvPr id="141" name="8 - TextBox"/>
          <p:cNvSpPr txBox="1"/>
          <p:nvPr/>
        </p:nvSpPr>
        <p:spPr>
          <a:xfrm>
            <a:off x="6031" y="980728"/>
            <a:ext cx="9144001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buClr>
                <a:srgbClr val="A50021"/>
              </a:buClr>
              <a:buSzPct val="100000"/>
              <a:buChar char="❖"/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Πτητικά οξέα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2 - Θέση περιεχομένου"/>
          <p:cNvSpPr txBox="1"/>
          <p:nvPr>
            <p:ph type="body" sz="quarter" idx="1"/>
          </p:nvPr>
        </p:nvSpPr>
        <p:spPr>
          <a:xfrm>
            <a:off x="467544" y="4978152"/>
            <a:ext cx="8219255" cy="1368152"/>
          </a:xfrm>
          <a:prstGeom prst="rect">
            <a:avLst/>
          </a:prstGeom>
        </p:spPr>
        <p:txBody>
          <a:bodyPr/>
          <a:lstStyle/>
          <a:p>
            <a:pPr marL="270319" indent="-270319" defTabSz="905255">
              <a:spcBef>
                <a:spcPts val="400"/>
              </a:spcBef>
              <a:buClr>
                <a:srgbClr val="A50021"/>
              </a:buClr>
              <a:buChar char="❖"/>
              <a:defRPr b="1" sz="2376">
                <a:latin typeface="Arial"/>
                <a:ea typeface="Arial"/>
                <a:cs typeface="Arial"/>
                <a:sym typeface="Arial"/>
              </a:defRPr>
            </a:pPr>
            <a:r>
              <a:t>[</a:t>
            </a:r>
            <a:r>
              <a:t>HCO</a:t>
            </a:r>
            <a:r>
              <a:rPr baseline="-25191"/>
              <a:t>3</a:t>
            </a:r>
            <a:r>
              <a:rPr baseline="60282"/>
              <a:t>_</a:t>
            </a:r>
            <a:r>
              <a:t>] &gt; 45 mmo/l</a:t>
            </a:r>
          </a:p>
          <a:p>
            <a:pPr marL="270319" indent="-270319" defTabSz="905255">
              <a:spcBef>
                <a:spcPts val="400"/>
              </a:spcBef>
              <a:buClr>
                <a:srgbClr val="A50021"/>
              </a:buClr>
              <a:buChar char="❖"/>
              <a:defRPr b="1" sz="2376">
                <a:latin typeface="Arial"/>
                <a:ea typeface="Arial"/>
                <a:cs typeface="Arial"/>
                <a:sym typeface="Arial"/>
              </a:defRPr>
            </a:pPr>
            <a:r>
              <a:t>Η Μετ. αλκάλωση εμμένει ως τη διόρθωση της ένδειας </a:t>
            </a:r>
            <a:r>
              <a:t>Cl</a:t>
            </a:r>
            <a:r>
              <a:rPr baseline="40080"/>
              <a:t>-</a:t>
            </a:r>
          </a:p>
        </p:txBody>
      </p:sp>
      <p:grpSp>
        <p:nvGrpSpPr>
          <p:cNvPr id="414" name="Gruppierung 41"/>
          <p:cNvGrpSpPr/>
          <p:nvPr/>
        </p:nvGrpSpPr>
        <p:grpSpPr>
          <a:xfrm>
            <a:off x="0" y="0"/>
            <a:ext cx="9144190" cy="720000"/>
            <a:chOff x="0" y="0"/>
            <a:chExt cx="9144189" cy="719999"/>
          </a:xfrm>
        </p:grpSpPr>
        <p:sp>
          <p:nvSpPr>
            <p:cNvPr id="412" name="Rectangle 12"/>
            <p:cNvSpPr/>
            <p:nvPr/>
          </p:nvSpPr>
          <p:spPr>
            <a:xfrm>
              <a:off x="0" y="0"/>
              <a:ext cx="9144190" cy="72000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413" name="Text Box 6"/>
            <p:cNvSpPr txBox="1"/>
            <p:nvPr/>
          </p:nvSpPr>
          <p:spPr>
            <a:xfrm>
              <a:off x="0" y="44120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Αίτια Μεταβολικής Αλκάλωσης</a:t>
              </a:r>
            </a:p>
          </p:txBody>
        </p:sp>
      </p:grpSp>
      <p:sp>
        <p:nvSpPr>
          <p:cNvPr id="415" name="8 - TextBox"/>
          <p:cNvSpPr/>
          <p:nvPr/>
        </p:nvSpPr>
        <p:spPr>
          <a:xfrm>
            <a:off x="-6352" y="1305744"/>
            <a:ext cx="9144001" cy="432001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aphicFrame>
        <p:nvGraphicFramePr>
          <p:cNvPr id="416" name="6 - Θέση περιεχομένου"/>
          <p:cNvGraphicFramePr/>
          <p:nvPr/>
        </p:nvGraphicFramePr>
        <p:xfrm>
          <a:off x="683568" y="1268759"/>
          <a:ext cx="7705105" cy="37084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705104"/>
              </a:tblGrid>
              <a:tr h="370840">
                <a:tc>
                  <a:txBody>
                    <a:bodyPr/>
                    <a:lstStyle/>
                    <a:p>
                      <a:pPr>
                        <a:defRPr b="1" sz="24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Απώλεια γαστρικών υγρών (συχνό)</a:t>
                      </a:r>
                      <a:endParaRPr>
                        <a:latin typeface="Perpetua"/>
                        <a:ea typeface="Perpetua"/>
                        <a:cs typeface="Perpetua"/>
                        <a:sym typeface="Perpetua"/>
                      </a:endParaRPr>
                    </a:p>
                    <a:p>
                      <a:pPr lvl="1"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  <a:p>
                      <a:pPr lvl="1"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Έμετοι – Ρινογαστρικός σωλήνας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</a:tbl>
          </a:graphicData>
        </a:graphic>
      </p:graphicFrame>
      <p:grpSp>
        <p:nvGrpSpPr>
          <p:cNvPr id="424" name="17 - Ομάδα"/>
          <p:cNvGrpSpPr/>
          <p:nvPr/>
        </p:nvGrpSpPr>
        <p:grpSpPr>
          <a:xfrm>
            <a:off x="2843808" y="2745903"/>
            <a:ext cx="3456384" cy="1791605"/>
            <a:chOff x="0" y="0"/>
            <a:chExt cx="3456383" cy="1791603"/>
          </a:xfrm>
        </p:grpSpPr>
        <p:grpSp>
          <p:nvGrpSpPr>
            <p:cNvPr id="422" name="15 - Ομάδα"/>
            <p:cNvGrpSpPr/>
            <p:nvPr/>
          </p:nvGrpSpPr>
          <p:grpSpPr>
            <a:xfrm>
              <a:off x="0" y="-1"/>
              <a:ext cx="3456384" cy="1791605"/>
              <a:chOff x="0" y="0"/>
              <a:chExt cx="3456383" cy="1791603"/>
            </a:xfrm>
          </p:grpSpPr>
          <p:grpSp>
            <p:nvGrpSpPr>
              <p:cNvPr id="420" name="12 - Ομάδα"/>
              <p:cNvGrpSpPr/>
              <p:nvPr/>
            </p:nvGrpSpPr>
            <p:grpSpPr>
              <a:xfrm>
                <a:off x="0" y="-1"/>
                <a:ext cx="3456384" cy="1791605"/>
                <a:chOff x="0" y="0"/>
                <a:chExt cx="3456383" cy="1791603"/>
              </a:xfrm>
            </p:grpSpPr>
            <p:sp>
              <p:nvSpPr>
                <p:cNvPr id="417" name="7 - TextBox"/>
                <p:cNvSpPr txBox="1"/>
                <p:nvPr/>
              </p:nvSpPr>
              <p:spPr>
                <a:xfrm>
                  <a:off x="0" y="0"/>
                  <a:ext cx="3456384" cy="1791604"/>
                </a:xfrm>
                <a:prstGeom prst="rect">
                  <a:avLst/>
                </a:prstGeom>
                <a:solidFill>
                  <a:srgbClr val="CCCCFF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b="1" u="sng">
                      <a:solidFill>
                        <a:srgbClr val="A50021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Απώλεια Η</a:t>
                  </a:r>
                  <a:r>
                    <a:rPr baseline="30000"/>
                    <a:t>+</a:t>
                  </a:r>
                  <a:r>
                    <a:t> και </a:t>
                  </a:r>
                  <a:r>
                    <a:t>Cl</a:t>
                  </a:r>
                  <a:r>
                    <a:rPr baseline="60000"/>
                    <a:t>_</a:t>
                  </a:r>
                  <a:endParaRPr baseline="60000"/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Μείωση ΕΞΥ </a:t>
                  </a: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Ρενίνης, αλδοστερόνης</a:t>
                  </a: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Επαν. Ν</a:t>
                  </a:r>
                  <a:r>
                    <a:t>a</a:t>
                  </a:r>
                  <a:r>
                    <a:rPr baseline="30000"/>
                    <a:t>+</a:t>
                  </a:r>
                  <a:r>
                    <a:t> και απεκ. Κ</a:t>
                  </a:r>
                  <a:r>
                    <a:rPr baseline="30000"/>
                    <a:t>+</a:t>
                  </a:r>
                  <a:r>
                    <a:t>, Η</a:t>
                  </a:r>
                  <a:r>
                    <a:rPr baseline="30000"/>
                    <a:t>+</a:t>
                  </a:r>
                  <a:r>
                    <a:t> </a:t>
                  </a: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Απέκκριση ΝΗ</a:t>
                  </a:r>
                  <a:r>
                    <a:rPr baseline="-25000"/>
                    <a:t>4</a:t>
                  </a:r>
                  <a:r>
                    <a:rPr baseline="30000"/>
                    <a:t>+</a:t>
                  </a:r>
                </a:p>
              </p:txBody>
            </p:sp>
            <p:sp>
              <p:nvSpPr>
                <p:cNvPr id="418" name="10 - Ευθύγραμμο βέλος σύνδεσης"/>
                <p:cNvSpPr/>
                <p:nvPr/>
              </p:nvSpPr>
              <p:spPr>
                <a:xfrm flipV="1">
                  <a:off x="135631" y="1150387"/>
                  <a:ext cx="1" cy="279649"/>
                </a:xfrm>
                <a:prstGeom prst="line">
                  <a:avLst/>
                </a:prstGeom>
                <a:noFill/>
                <a:ln w="38100" cap="flat">
                  <a:solidFill>
                    <a:srgbClr val="FF0000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  <p:sp>
              <p:nvSpPr>
                <p:cNvPr id="419" name="11 - Ευθύγραμμο βέλος σύνδεσης"/>
                <p:cNvSpPr/>
                <p:nvPr/>
              </p:nvSpPr>
              <p:spPr>
                <a:xfrm flipV="1">
                  <a:off x="696839" y="1403371"/>
                  <a:ext cx="1" cy="279649"/>
                </a:xfrm>
                <a:prstGeom prst="line">
                  <a:avLst/>
                </a:prstGeom>
                <a:noFill/>
                <a:ln w="38100" cap="flat">
                  <a:solidFill>
                    <a:srgbClr val="FF0000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21" name="14 - Ευθύγραμμο βέλος σύνδεσης"/>
              <p:cNvSpPr/>
              <p:nvPr/>
            </p:nvSpPr>
            <p:spPr>
              <a:xfrm flipV="1">
                <a:off x="288031" y="574323"/>
                <a:ext cx="8385" cy="279649"/>
              </a:xfrm>
              <a:prstGeom prst="line">
                <a:avLst/>
              </a:prstGeom>
              <a:noFill/>
              <a:ln w="3810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423" name="16 - Ευθύγραμμο βέλος σύνδεσης"/>
            <p:cNvSpPr/>
            <p:nvPr/>
          </p:nvSpPr>
          <p:spPr>
            <a:xfrm>
              <a:off x="1705519" y="872480"/>
              <a:ext cx="8385" cy="279649"/>
            </a:xfrm>
            <a:prstGeom prst="lin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pic>
        <p:nvPicPr>
          <p:cNvPr id="425" name="Picture 2" descr="Picture 2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96336" y="5689824"/>
            <a:ext cx="1521343" cy="1152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8 - TextBox"/>
          <p:cNvSpPr/>
          <p:nvPr/>
        </p:nvSpPr>
        <p:spPr>
          <a:xfrm>
            <a:off x="7935" y="1161775"/>
            <a:ext cx="9144001" cy="432001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aphicFrame>
        <p:nvGraphicFramePr>
          <p:cNvPr id="428" name="6 - Θέση περιεχομένου"/>
          <p:cNvGraphicFramePr/>
          <p:nvPr/>
        </p:nvGraphicFramePr>
        <p:xfrm>
          <a:off x="683568" y="1124744"/>
          <a:ext cx="7920881" cy="37084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920880"/>
              </a:tblGrid>
              <a:tr h="370840">
                <a:tc>
                  <a:txBody>
                    <a:bodyPr/>
                    <a:lstStyle/>
                    <a:p>
                      <a:pPr>
                        <a:defRPr b="1" sz="24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Χορήγηση διουρητικών (συχνό)</a:t>
                      </a:r>
                      <a:endParaRPr>
                        <a:latin typeface="Perpetua"/>
                        <a:ea typeface="Perpetua"/>
                        <a:cs typeface="Perpetua"/>
                        <a:sym typeface="Perpetua"/>
                      </a:endParaRP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</a:tbl>
          </a:graphicData>
        </a:graphic>
      </p:graphicFrame>
      <p:pic>
        <p:nvPicPr>
          <p:cNvPr id="42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11061" r="0" b="8411"/>
          <a:stretch>
            <a:fillRect/>
          </a:stretch>
        </p:blipFill>
        <p:spPr>
          <a:xfrm>
            <a:off x="4572000" y="1916831"/>
            <a:ext cx="4385610" cy="4601694"/>
          </a:xfrm>
          <a:prstGeom prst="rect">
            <a:avLst/>
          </a:prstGeom>
          <a:ln w="12700">
            <a:miter lim="400000"/>
          </a:ln>
        </p:spPr>
      </p:pic>
      <p:sp>
        <p:nvSpPr>
          <p:cNvPr id="430" name="11 - Διάγραμμα ροής: Παραπομπή"/>
          <p:cNvSpPr/>
          <p:nvPr/>
        </p:nvSpPr>
        <p:spPr>
          <a:xfrm>
            <a:off x="6632463" y="4768574"/>
            <a:ext cx="900001" cy="864001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1" name="12 - TextBox"/>
          <p:cNvSpPr txBox="1"/>
          <p:nvPr/>
        </p:nvSpPr>
        <p:spPr>
          <a:xfrm>
            <a:off x="611559" y="1988840"/>
            <a:ext cx="2850688" cy="617362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u="sng">
                <a:latin typeface="Arial"/>
                <a:ea typeface="Arial"/>
                <a:cs typeface="Arial"/>
                <a:sym typeface="Arial"/>
              </a:defRPr>
            </a:pPr>
            <a:r>
              <a:t>Θειαζιδικά διουρητικά</a:t>
            </a:r>
          </a:p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Υδροχλωροθειαζίδη</a:t>
            </a:r>
          </a:p>
        </p:txBody>
      </p:sp>
      <p:cxnSp>
        <p:nvCxnSpPr>
          <p:cNvPr id="432" name="13 - Ευθύγραμμο βέλος σύνδεσης"/>
          <p:cNvCxnSpPr>
            <a:stCxn id="431" idx="0"/>
            <a:endCxn id="435" idx="0"/>
          </p:cNvCxnSpPr>
          <p:nvPr/>
        </p:nvCxnSpPr>
        <p:spPr>
          <a:xfrm>
            <a:off x="2036903" y="2297520"/>
            <a:ext cx="3057104" cy="843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  <p:sp>
        <p:nvSpPr>
          <p:cNvPr id="433" name="16 - TextBox"/>
          <p:cNvSpPr txBox="1"/>
          <p:nvPr/>
        </p:nvSpPr>
        <p:spPr>
          <a:xfrm>
            <a:off x="611559" y="2780927"/>
            <a:ext cx="2850688" cy="617363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u="sng">
                <a:latin typeface="Arial"/>
                <a:ea typeface="Arial"/>
                <a:cs typeface="Arial"/>
                <a:sym typeface="Arial"/>
              </a:defRPr>
            </a:pPr>
            <a:r>
              <a:t>Διουρητικά της αγκύλης</a:t>
            </a:r>
          </a:p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Φουροσεμίδη (</a:t>
            </a:r>
            <a:r>
              <a:t>Lasix)</a:t>
            </a:r>
          </a:p>
        </p:txBody>
      </p:sp>
      <p:cxnSp>
        <p:nvCxnSpPr>
          <p:cNvPr id="434" name="17 - Ευθύγραμμο βέλος σύνδεσης"/>
          <p:cNvCxnSpPr>
            <a:stCxn id="433" idx="0"/>
            <a:endCxn id="430" idx="0"/>
          </p:cNvCxnSpPr>
          <p:nvPr/>
        </p:nvCxnSpPr>
        <p:spPr>
          <a:xfrm>
            <a:off x="2036903" y="3089608"/>
            <a:ext cx="5045561" cy="211096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  <p:sp>
        <p:nvSpPr>
          <p:cNvPr id="435" name="18 - Διάγραμμα ροής: Παραπομπή"/>
          <p:cNvSpPr/>
          <p:nvPr/>
        </p:nvSpPr>
        <p:spPr>
          <a:xfrm>
            <a:off x="4644006" y="2708919"/>
            <a:ext cx="900001" cy="864001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6" name="28 - TextBox"/>
          <p:cNvSpPr txBox="1"/>
          <p:nvPr/>
        </p:nvSpPr>
        <p:spPr>
          <a:xfrm>
            <a:off x="611559" y="3789040"/>
            <a:ext cx="2880322" cy="437530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Απώλεια </a:t>
            </a:r>
            <a:r>
              <a:t>Cl</a:t>
            </a:r>
            <a:r>
              <a:rPr baseline="69999"/>
              <a:t>_</a:t>
            </a:r>
          </a:p>
        </p:txBody>
      </p:sp>
      <p:sp>
        <p:nvSpPr>
          <p:cNvPr id="437" name="30 - TextBox"/>
          <p:cNvSpPr txBox="1"/>
          <p:nvPr/>
        </p:nvSpPr>
        <p:spPr>
          <a:xfrm>
            <a:off x="611559" y="5723964"/>
            <a:ext cx="2880322" cy="747664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Ήπια αλκάλωση (</a:t>
            </a: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r>
              <a:t>&lt;38 mmol/l)</a:t>
            </a:r>
            <a:r>
              <a:t> </a:t>
            </a:r>
          </a:p>
        </p:txBody>
      </p:sp>
      <p:sp>
        <p:nvSpPr>
          <p:cNvPr id="438" name="31 - Ευθύγραμμο βέλος σύνδεσης"/>
          <p:cNvSpPr/>
          <p:nvPr/>
        </p:nvSpPr>
        <p:spPr>
          <a:xfrm>
            <a:off x="2051719" y="4181952"/>
            <a:ext cx="1" cy="687209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39" name="32 - TextBox"/>
          <p:cNvSpPr txBox="1"/>
          <p:nvPr/>
        </p:nvSpPr>
        <p:spPr>
          <a:xfrm>
            <a:off x="1835696" y="5301207"/>
            <a:ext cx="504057" cy="437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+ </a:t>
            </a:r>
          </a:p>
        </p:txBody>
      </p:sp>
      <p:grpSp>
        <p:nvGrpSpPr>
          <p:cNvPr id="442" name="35 - Ομάδα"/>
          <p:cNvGrpSpPr/>
          <p:nvPr/>
        </p:nvGrpSpPr>
        <p:grpSpPr>
          <a:xfrm>
            <a:off x="611559" y="4931876"/>
            <a:ext cx="2880321" cy="350662"/>
            <a:chOff x="0" y="0"/>
            <a:chExt cx="2880320" cy="350661"/>
          </a:xfrm>
        </p:grpSpPr>
        <p:sp>
          <p:nvSpPr>
            <p:cNvPr id="440" name="29 - TextBox"/>
            <p:cNvSpPr txBox="1"/>
            <p:nvPr/>
          </p:nvSpPr>
          <p:spPr>
            <a:xfrm>
              <a:off x="0" y="0"/>
              <a:ext cx="2880321" cy="350662"/>
            </a:xfrm>
            <a:prstGeom prst="rect">
              <a:avLst/>
            </a:prstGeom>
            <a:solidFill>
              <a:srgbClr val="CCCC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b="1">
                  <a:latin typeface="Arial"/>
                  <a:ea typeface="Arial"/>
                  <a:cs typeface="Arial"/>
                  <a:sym typeface="Arial"/>
                </a:defRPr>
              </a:pPr>
              <a:r>
                <a:t>Απέκκριση Κ</a:t>
              </a:r>
              <a:r>
                <a:rPr baseline="30000"/>
                <a:t>+</a:t>
              </a:r>
            </a:p>
          </p:txBody>
        </p:sp>
        <p:sp>
          <p:nvSpPr>
            <p:cNvPr id="441" name="33 - Ευθύγραμμο βέλος σύνδεσης"/>
            <p:cNvSpPr/>
            <p:nvPr/>
          </p:nvSpPr>
          <p:spPr>
            <a:xfrm flipV="1">
              <a:off x="539104" y="23580"/>
              <a:ext cx="1" cy="279649"/>
            </a:xfrm>
            <a:prstGeom prst="lin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45" name="Gruppierung 41"/>
          <p:cNvGrpSpPr/>
          <p:nvPr/>
        </p:nvGrpSpPr>
        <p:grpSpPr>
          <a:xfrm>
            <a:off x="0" y="0"/>
            <a:ext cx="9144190" cy="720000"/>
            <a:chOff x="0" y="0"/>
            <a:chExt cx="9144189" cy="719999"/>
          </a:xfrm>
        </p:grpSpPr>
        <p:sp>
          <p:nvSpPr>
            <p:cNvPr id="443" name="Rectangle 12"/>
            <p:cNvSpPr/>
            <p:nvPr/>
          </p:nvSpPr>
          <p:spPr>
            <a:xfrm>
              <a:off x="0" y="0"/>
              <a:ext cx="9144190" cy="72000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444" name="Text Box 6"/>
            <p:cNvSpPr txBox="1"/>
            <p:nvPr/>
          </p:nvSpPr>
          <p:spPr>
            <a:xfrm>
              <a:off x="0" y="41541"/>
              <a:ext cx="9144001" cy="5480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Αίτια Μεταβολικής Αλκάλωσης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5" grpId="2"/>
      <p:bldP build="whole" bldLvl="1" animBg="1" rev="0" advAuto="0" spid="430" grpId="4"/>
      <p:bldP build="whole" bldLvl="1" animBg="1" rev="0" advAuto="0" spid="432" grpId="1"/>
      <p:bldP build="whole" bldLvl="1" animBg="1" rev="0" advAuto="0" spid="434" grpId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8 - TextBox"/>
          <p:cNvSpPr/>
          <p:nvPr/>
        </p:nvSpPr>
        <p:spPr>
          <a:xfrm>
            <a:off x="7935" y="1161775"/>
            <a:ext cx="9144001" cy="432001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aphicFrame>
        <p:nvGraphicFramePr>
          <p:cNvPr id="448" name="6 - Θέση περιεχομένου"/>
          <p:cNvGraphicFramePr/>
          <p:nvPr/>
        </p:nvGraphicFramePr>
        <p:xfrm>
          <a:off x="683568" y="1124744"/>
          <a:ext cx="7920881" cy="37084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920880"/>
              </a:tblGrid>
              <a:tr h="370840">
                <a:tc>
                  <a:txBody>
                    <a:bodyPr/>
                    <a:lstStyle/>
                    <a:p>
                      <a:pPr>
                        <a:defRPr b="1" sz="24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Χορήγηση διουρητικών (συχνό)</a:t>
                      </a:r>
                      <a:endParaRPr>
                        <a:latin typeface="Perpetua"/>
                        <a:ea typeface="Perpetua"/>
                        <a:cs typeface="Perpetua"/>
                        <a:sym typeface="Perpetua"/>
                      </a:endParaRP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</a:tbl>
          </a:graphicData>
        </a:graphic>
      </p:graphicFrame>
      <p:pic>
        <p:nvPicPr>
          <p:cNvPr id="44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11061" r="0" b="8411"/>
          <a:stretch>
            <a:fillRect/>
          </a:stretch>
        </p:blipFill>
        <p:spPr>
          <a:xfrm>
            <a:off x="4572000" y="1916831"/>
            <a:ext cx="4385610" cy="4601694"/>
          </a:xfrm>
          <a:prstGeom prst="rect">
            <a:avLst/>
          </a:prstGeom>
          <a:ln w="12700">
            <a:miter lim="400000"/>
          </a:ln>
        </p:spPr>
      </p:pic>
      <p:sp>
        <p:nvSpPr>
          <p:cNvPr id="450" name="11 - Διάγραμμα ροής: Παραπομπή"/>
          <p:cNvSpPr/>
          <p:nvPr/>
        </p:nvSpPr>
        <p:spPr>
          <a:xfrm>
            <a:off x="7912944" y="3903912"/>
            <a:ext cx="900001" cy="864001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8" name="17 - Ευθύγραμμο βέλος σύνδεσης"/>
          <p:cNvSpPr/>
          <p:nvPr/>
        </p:nvSpPr>
        <p:spPr>
          <a:xfrm>
            <a:off x="3995589" y="3067419"/>
            <a:ext cx="3918293" cy="1138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454" name="Gruppierung 41"/>
          <p:cNvGrpSpPr/>
          <p:nvPr/>
        </p:nvGrpSpPr>
        <p:grpSpPr>
          <a:xfrm>
            <a:off x="0" y="0"/>
            <a:ext cx="9144190" cy="720000"/>
            <a:chOff x="0" y="0"/>
            <a:chExt cx="9144189" cy="719999"/>
          </a:xfrm>
        </p:grpSpPr>
        <p:sp>
          <p:nvSpPr>
            <p:cNvPr id="452" name="Rectangle 12"/>
            <p:cNvSpPr/>
            <p:nvPr/>
          </p:nvSpPr>
          <p:spPr>
            <a:xfrm>
              <a:off x="0" y="0"/>
              <a:ext cx="9144190" cy="72000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453" name="Text Box 6"/>
            <p:cNvSpPr txBox="1"/>
            <p:nvPr/>
          </p:nvSpPr>
          <p:spPr>
            <a:xfrm>
              <a:off x="0" y="45859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Αίτια Μεταβολικής Αλκάλωσης</a:t>
              </a:r>
            </a:p>
          </p:txBody>
        </p:sp>
      </p:grpSp>
      <p:grpSp>
        <p:nvGrpSpPr>
          <p:cNvPr id="461" name="27 - Ομάδα"/>
          <p:cNvGrpSpPr/>
          <p:nvPr/>
        </p:nvGrpSpPr>
        <p:grpSpPr>
          <a:xfrm>
            <a:off x="395535" y="1969215"/>
            <a:ext cx="3600002" cy="1150762"/>
            <a:chOff x="0" y="0"/>
            <a:chExt cx="3600000" cy="1150761"/>
          </a:xfrm>
        </p:grpSpPr>
        <p:grpSp>
          <p:nvGrpSpPr>
            <p:cNvPr id="459" name="25 - Ομάδα"/>
            <p:cNvGrpSpPr/>
            <p:nvPr/>
          </p:nvGrpSpPr>
          <p:grpSpPr>
            <a:xfrm>
              <a:off x="0" y="0"/>
              <a:ext cx="3600001" cy="1150762"/>
              <a:chOff x="0" y="0"/>
              <a:chExt cx="3600000" cy="1150761"/>
            </a:xfrm>
          </p:grpSpPr>
          <p:grpSp>
            <p:nvGrpSpPr>
              <p:cNvPr id="457" name="22 - Ομάδα"/>
              <p:cNvGrpSpPr/>
              <p:nvPr/>
            </p:nvGrpSpPr>
            <p:grpSpPr>
              <a:xfrm>
                <a:off x="0" y="0"/>
                <a:ext cx="3600001" cy="1150762"/>
                <a:chOff x="0" y="0"/>
                <a:chExt cx="3600000" cy="1150761"/>
              </a:xfrm>
            </p:grpSpPr>
            <p:sp>
              <p:nvSpPr>
                <p:cNvPr id="455" name="16 - TextBox"/>
                <p:cNvSpPr txBox="1"/>
                <p:nvPr/>
              </p:nvSpPr>
              <p:spPr>
                <a:xfrm>
                  <a:off x="0" y="0"/>
                  <a:ext cx="3600001" cy="1150762"/>
                </a:xfrm>
                <a:prstGeom prst="rect">
                  <a:avLst/>
                </a:prstGeom>
                <a:solidFill>
                  <a:srgbClr val="CCCCFF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Μείωση ΕΞΥ </a:t>
                  </a: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Ρενίνης, αλδοστερόνης</a:t>
                  </a: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Επαν. Ν</a:t>
                  </a:r>
                  <a:r>
                    <a:t>a</a:t>
                  </a:r>
                  <a:r>
                    <a:rPr baseline="30000"/>
                    <a:t>+</a:t>
                  </a:r>
                  <a:r>
                    <a:t> και απεκ. Κ</a:t>
                  </a:r>
                  <a:r>
                    <a:rPr baseline="30000"/>
                    <a:t>+</a:t>
                  </a:r>
                  <a:r>
                    <a:t>, Η</a:t>
                  </a:r>
                  <a:r>
                    <a:rPr baseline="30000"/>
                    <a:t>+</a:t>
                  </a:r>
                </a:p>
              </p:txBody>
            </p:sp>
            <p:sp>
              <p:nvSpPr>
                <p:cNvPr id="456" name="21 - Ευθύγραμμο βέλος σύνδεσης"/>
                <p:cNvSpPr/>
                <p:nvPr/>
              </p:nvSpPr>
              <p:spPr>
                <a:xfrm flipV="1">
                  <a:off x="373760" y="286291"/>
                  <a:ext cx="1" cy="279648"/>
                </a:xfrm>
                <a:prstGeom prst="line">
                  <a:avLst/>
                </a:prstGeom>
                <a:noFill/>
                <a:ln w="38100" cap="flat">
                  <a:solidFill>
                    <a:srgbClr val="FF0000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58" name="24 - Ευθύγραμμο βέλος σύνδεσης"/>
              <p:cNvSpPr/>
              <p:nvPr/>
            </p:nvSpPr>
            <p:spPr>
              <a:xfrm>
                <a:off x="1728192" y="602898"/>
                <a:ext cx="1" cy="288032"/>
              </a:xfrm>
              <a:prstGeom prst="line">
                <a:avLst/>
              </a:prstGeom>
              <a:noFill/>
              <a:ln w="2540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460" name="26 - Ευθύγραμμο βέλος σύνδεσης"/>
            <p:cNvSpPr/>
            <p:nvPr/>
          </p:nvSpPr>
          <p:spPr>
            <a:xfrm flipV="1">
              <a:off x="229744" y="841595"/>
              <a:ext cx="1" cy="279648"/>
            </a:xfrm>
            <a:prstGeom prst="lin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464" name="32 - Ομάδα"/>
          <p:cNvGrpSpPr/>
          <p:nvPr/>
        </p:nvGrpSpPr>
        <p:grpSpPr>
          <a:xfrm>
            <a:off x="8517583" y="4033639"/>
            <a:ext cx="360041" cy="590313"/>
            <a:chOff x="0" y="0"/>
            <a:chExt cx="360040" cy="590312"/>
          </a:xfrm>
        </p:grpSpPr>
        <p:sp>
          <p:nvSpPr>
            <p:cNvPr id="462" name="29 - Ευθύγραμμο βέλος σύνδεσης"/>
            <p:cNvSpPr/>
            <p:nvPr/>
          </p:nvSpPr>
          <p:spPr>
            <a:xfrm flipH="1">
              <a:off x="101151" y="230311"/>
              <a:ext cx="1" cy="360001"/>
            </a:xfrm>
            <a:prstGeom prst="line">
              <a:avLst/>
            </a:prstGeom>
            <a:noFill/>
            <a:ln w="22225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3" name="31 - TextBox"/>
            <p:cNvSpPr txBox="1"/>
            <p:nvPr/>
          </p:nvSpPr>
          <p:spPr>
            <a:xfrm>
              <a:off x="-1" y="-1"/>
              <a:ext cx="360041" cy="2392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 sz="1100">
                  <a:latin typeface="Arial"/>
                  <a:ea typeface="Arial"/>
                  <a:cs typeface="Arial"/>
                  <a:sym typeface="Arial"/>
                </a:defRPr>
              </a:pPr>
              <a:r>
                <a:t>Η</a:t>
              </a:r>
              <a:r>
                <a:rPr baseline="30000"/>
                <a:t>+</a:t>
              </a:r>
            </a:p>
          </p:txBody>
        </p:sp>
      </p:grpSp>
      <p:grpSp>
        <p:nvGrpSpPr>
          <p:cNvPr id="471" name="39 - Ομάδα"/>
          <p:cNvGrpSpPr/>
          <p:nvPr/>
        </p:nvGrpSpPr>
        <p:grpSpPr>
          <a:xfrm>
            <a:off x="389673" y="3513782"/>
            <a:ext cx="3600002" cy="884062"/>
            <a:chOff x="0" y="0"/>
            <a:chExt cx="3600000" cy="884061"/>
          </a:xfrm>
        </p:grpSpPr>
        <p:grpSp>
          <p:nvGrpSpPr>
            <p:cNvPr id="469" name="36 - Ομάδα"/>
            <p:cNvGrpSpPr/>
            <p:nvPr/>
          </p:nvGrpSpPr>
          <p:grpSpPr>
            <a:xfrm>
              <a:off x="0" y="0"/>
              <a:ext cx="3600001" cy="884062"/>
              <a:chOff x="0" y="0"/>
              <a:chExt cx="3600000" cy="884061"/>
            </a:xfrm>
          </p:grpSpPr>
          <p:grpSp>
            <p:nvGrpSpPr>
              <p:cNvPr id="467" name="34 - Ομάδα"/>
              <p:cNvGrpSpPr/>
              <p:nvPr/>
            </p:nvGrpSpPr>
            <p:grpSpPr>
              <a:xfrm>
                <a:off x="0" y="0"/>
                <a:ext cx="3600001" cy="884062"/>
                <a:chOff x="0" y="0"/>
                <a:chExt cx="3600000" cy="884061"/>
              </a:xfrm>
            </p:grpSpPr>
            <p:sp>
              <p:nvSpPr>
                <p:cNvPr id="465" name="12 - TextBox"/>
                <p:cNvSpPr txBox="1"/>
                <p:nvPr/>
              </p:nvSpPr>
              <p:spPr>
                <a:xfrm>
                  <a:off x="0" y="0"/>
                  <a:ext cx="3600001" cy="884062"/>
                </a:xfrm>
                <a:prstGeom prst="rect">
                  <a:avLst/>
                </a:prstGeom>
                <a:solidFill>
                  <a:srgbClr val="CCCCFF"/>
                </a:solidFill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45719" tIns="45719" rIns="45719" bIns="45719" numCol="1" anchor="t">
                  <a:spAutoFit/>
                </a:bodyPr>
                <a:lstStyle/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   [</a:t>
                  </a:r>
                  <a:r>
                    <a:t>Na</a:t>
                  </a:r>
                  <a:r>
                    <a:rPr baseline="30000"/>
                    <a:t>+</a:t>
                  </a:r>
                  <a:r>
                    <a:t>]</a:t>
                  </a:r>
                  <a:r>
                    <a:t> στο άπω και αθροιστικό</a:t>
                  </a: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</a:p>
                <a:p>
                  <a:pPr algn="ctr">
                    <a:defRPr b="1">
                      <a:latin typeface="Arial"/>
                      <a:ea typeface="Arial"/>
                      <a:cs typeface="Arial"/>
                      <a:sym typeface="Arial"/>
                    </a:defRPr>
                  </a:pPr>
                  <a:r>
                    <a:t>Απέκκρισης Η</a:t>
                  </a:r>
                  <a:r>
                    <a:rPr baseline="30000"/>
                    <a:t>+</a:t>
                  </a:r>
                  <a:r>
                    <a:rPr baseline="30000"/>
                    <a:t> </a:t>
                  </a:r>
                </a:p>
              </p:txBody>
            </p:sp>
            <p:sp>
              <p:nvSpPr>
                <p:cNvPr id="466" name="33 - Ευθύγραμμο βέλος σύνδεσης"/>
                <p:cNvSpPr/>
                <p:nvPr/>
              </p:nvSpPr>
              <p:spPr>
                <a:xfrm flipV="1">
                  <a:off x="135022" y="28575"/>
                  <a:ext cx="1" cy="279649"/>
                </a:xfrm>
                <a:prstGeom prst="line">
                  <a:avLst/>
                </a:prstGeom>
                <a:noFill/>
                <a:ln w="38100" cap="flat">
                  <a:solidFill>
                    <a:srgbClr val="FF0000"/>
                  </a:solidFill>
                  <a:prstDash val="solid"/>
                  <a:round/>
                  <a:tailEnd type="triangle" w="med" len="med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/>
                </a:p>
              </p:txBody>
            </p:sp>
          </p:grpSp>
          <p:sp>
            <p:nvSpPr>
              <p:cNvPr id="468" name="35 - Ευθύγραμμο βέλος σύνδεσης"/>
              <p:cNvSpPr/>
              <p:nvPr/>
            </p:nvSpPr>
            <p:spPr>
              <a:xfrm flipV="1">
                <a:off x="827094" y="570159"/>
                <a:ext cx="1" cy="279649"/>
              </a:xfrm>
              <a:prstGeom prst="line">
                <a:avLst/>
              </a:prstGeom>
              <a:noFill/>
              <a:ln w="38100" cap="flat">
                <a:solidFill>
                  <a:srgbClr val="FF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470" name="37 - Ευθύγραμμο βέλος σύνδεσης"/>
            <p:cNvSpPr/>
            <p:nvPr/>
          </p:nvSpPr>
          <p:spPr>
            <a:xfrm>
              <a:off x="1734054" y="332977"/>
              <a:ext cx="1" cy="288033"/>
            </a:xfrm>
            <a:prstGeom prst="lin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72" name="38 - Διάγραμμα ροής: Παραπομπή"/>
          <p:cNvSpPr/>
          <p:nvPr/>
        </p:nvSpPr>
        <p:spPr>
          <a:xfrm>
            <a:off x="7927799" y="4883544"/>
            <a:ext cx="900001" cy="864001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9" name="40 - Ευθύγραμμο βέλος σύνδεσης"/>
          <p:cNvSpPr/>
          <p:nvPr/>
        </p:nvSpPr>
        <p:spPr>
          <a:xfrm>
            <a:off x="3989727" y="4351342"/>
            <a:ext cx="3930769" cy="863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 w="25400">
            <a:solidFill>
              <a:srgbClr val="FF0000"/>
            </a:solidFill>
            <a:tailEnd type="triangle"/>
          </a:ln>
        </p:spPr>
        <p:txBody>
          <a:bodyPr/>
          <a:lstStyle/>
          <a:p>
            <a:pPr/>
          </a:p>
        </p:txBody>
      </p:sp>
      <p:grpSp>
        <p:nvGrpSpPr>
          <p:cNvPr id="476" name="42 - Ομάδα"/>
          <p:cNvGrpSpPr/>
          <p:nvPr/>
        </p:nvGrpSpPr>
        <p:grpSpPr>
          <a:xfrm>
            <a:off x="395535" y="4726885"/>
            <a:ext cx="3600002" cy="927496"/>
            <a:chOff x="0" y="0"/>
            <a:chExt cx="3600000" cy="927495"/>
          </a:xfrm>
        </p:grpSpPr>
        <p:sp>
          <p:nvSpPr>
            <p:cNvPr id="474" name="30 - TextBox"/>
            <p:cNvSpPr txBox="1"/>
            <p:nvPr/>
          </p:nvSpPr>
          <p:spPr>
            <a:xfrm>
              <a:off x="0" y="0"/>
              <a:ext cx="3600001" cy="927496"/>
            </a:xfrm>
            <a:prstGeom prst="rect">
              <a:avLst/>
            </a:prstGeom>
            <a:solidFill>
              <a:srgbClr val="CCCC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defRPr b="1">
                  <a:latin typeface="Arial"/>
                  <a:ea typeface="Arial"/>
                  <a:cs typeface="Arial"/>
                  <a:sym typeface="Arial"/>
                </a:defRPr>
              </a:pPr>
              <a:r>
                <a:t>Υποκαλιαιμία</a:t>
              </a:r>
            </a:p>
            <a:p>
              <a:pPr algn="ctr">
                <a:defRPr b="1"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ctr">
                <a:defRPr b="1">
                  <a:latin typeface="Arial"/>
                  <a:ea typeface="Arial"/>
                  <a:cs typeface="Arial"/>
                  <a:sym typeface="Arial"/>
                </a:defRPr>
              </a:pPr>
              <a:r>
                <a:t> απεκρ. </a:t>
              </a:r>
              <a:r>
                <a:t>NH</a:t>
              </a:r>
              <a:r>
                <a:rPr baseline="-25000"/>
                <a:t>4</a:t>
              </a:r>
              <a:r>
                <a:rPr baseline="30000"/>
                <a:t>+</a:t>
              </a:r>
              <a:r>
                <a:t> </a:t>
              </a:r>
            </a:p>
          </p:txBody>
        </p:sp>
        <p:sp>
          <p:nvSpPr>
            <p:cNvPr id="475" name="41 - Ευθύγραμμο βέλος σύνδεσης"/>
            <p:cNvSpPr/>
            <p:nvPr/>
          </p:nvSpPr>
          <p:spPr>
            <a:xfrm>
              <a:off x="1728192" y="300578"/>
              <a:ext cx="1" cy="288033"/>
            </a:xfrm>
            <a:prstGeom prst="line">
              <a:avLst/>
            </a:prstGeom>
            <a:noFill/>
            <a:ln w="25400" cap="flat">
              <a:solidFill>
                <a:srgbClr val="FF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77" name="43 - Ευθύγραμμο βέλος σύνδεσης"/>
          <p:cNvSpPr/>
          <p:nvPr/>
        </p:nvSpPr>
        <p:spPr>
          <a:xfrm flipV="1">
            <a:off x="1383455" y="5295303"/>
            <a:ext cx="1" cy="279649"/>
          </a:xfrm>
          <a:prstGeom prst="line">
            <a:avLst/>
          </a:prstGeom>
          <a:ln w="381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6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Class="entr" nodeType="afterEffect" presetID="9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0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0" grpId="2"/>
      <p:bldP build="whole" bldLvl="1" animBg="1" rev="0" advAuto="0" spid="479" grpId="3"/>
      <p:bldP build="whole" bldLvl="1" animBg="1" rev="0" advAuto="0" spid="478" grpId="1"/>
      <p:bldP build="whole" bldLvl="1" animBg="1" rev="0" advAuto="0" spid="472" grpId="4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7 - Διάγραμμα ροής: Παραπομπή"/>
          <p:cNvSpPr/>
          <p:nvPr/>
        </p:nvSpPr>
        <p:spPr>
          <a:xfrm>
            <a:off x="4989760" y="4322240"/>
            <a:ext cx="792089" cy="792089"/>
          </a:xfrm>
          <a:prstGeom prst="ellipse">
            <a:avLst/>
          </a:prstGeom>
          <a:ln w="38100">
            <a:solidFill>
              <a:srgbClr val="FF0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82" name="9 - Ευθύγραμμο βέλος σύνδεσης"/>
          <p:cNvSpPr/>
          <p:nvPr/>
        </p:nvSpPr>
        <p:spPr>
          <a:xfrm flipH="1">
            <a:off x="5781847" y="3824173"/>
            <a:ext cx="1022401" cy="89411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sp>
        <p:nvSpPr>
          <p:cNvPr id="483" name="10 - TextBox"/>
          <p:cNvSpPr/>
          <p:nvPr/>
        </p:nvSpPr>
        <p:spPr>
          <a:xfrm>
            <a:off x="7935" y="1009304"/>
            <a:ext cx="9144001" cy="43200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84" name="2 - Θέση περιεχομένου"/>
          <p:cNvSpPr txBox="1"/>
          <p:nvPr>
            <p:ph type="body" sz="half" idx="1"/>
          </p:nvPr>
        </p:nvSpPr>
        <p:spPr>
          <a:xfrm>
            <a:off x="0" y="980728"/>
            <a:ext cx="9144000" cy="1510681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Font typeface="Wingdings 2"/>
              <a:buNone/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Περίσσεια αλατοκορτικοειδών</a:t>
            </a:r>
          </a:p>
          <a:p>
            <a:pPr algn="ctr">
              <a:buSzTx/>
              <a:buFont typeface="Wingdings 2"/>
              <a:buNone/>
              <a:defRPr b="1" sz="2300">
                <a:latin typeface="Arial"/>
                <a:ea typeface="Arial"/>
                <a:cs typeface="Arial"/>
                <a:sym typeface="Arial"/>
              </a:defRPr>
            </a:pPr>
            <a:r>
              <a:t>Πρωτοπαθής υπεραλδοστερονισμός</a:t>
            </a:r>
            <a:r>
              <a:t> (</a:t>
            </a:r>
            <a:r>
              <a:t>αδένωμα-υπερπλασία</a:t>
            </a:r>
            <a:r>
              <a:t>)</a:t>
            </a:r>
          </a:p>
          <a:p>
            <a:pPr algn="ctr">
              <a:buSzTx/>
              <a:buFont typeface="Wingdings 2"/>
              <a:buNone/>
              <a:defRPr b="1" sz="2300">
                <a:latin typeface="Arial"/>
                <a:ea typeface="Arial"/>
                <a:cs typeface="Arial"/>
                <a:sym typeface="Arial"/>
              </a:defRPr>
            </a:pPr>
            <a:r>
              <a:t>Σύνδρομο </a:t>
            </a:r>
            <a:r>
              <a:t>Cushing – </a:t>
            </a:r>
            <a:r>
              <a:t>Όγκοι που εκκρίνουν </a:t>
            </a:r>
            <a:r>
              <a:t>CRH</a:t>
            </a:r>
          </a:p>
        </p:txBody>
      </p:sp>
      <p:sp>
        <p:nvSpPr>
          <p:cNvPr id="485" name="15 - TextBox"/>
          <p:cNvSpPr txBox="1"/>
          <p:nvPr/>
        </p:nvSpPr>
        <p:spPr>
          <a:xfrm>
            <a:off x="251519" y="2621811"/>
            <a:ext cx="4176466" cy="2217562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u="sng">
                <a:latin typeface="Arial"/>
                <a:ea typeface="Arial"/>
                <a:cs typeface="Arial"/>
                <a:sym typeface="Arial"/>
              </a:defRPr>
            </a:pPr>
            <a:r>
              <a:t>Ενεργοποίηση Ε</a:t>
            </a:r>
            <a:r>
              <a:t>NaC</a:t>
            </a:r>
            <a:r>
              <a:t>, Η</a:t>
            </a:r>
            <a:r>
              <a:rPr baseline="30000"/>
              <a:t>+</a:t>
            </a:r>
            <a:r>
              <a:t> – ΑΤΡάσης</a:t>
            </a:r>
          </a:p>
          <a:p>
            <a:pPr>
              <a:buClr>
                <a:srgbClr val="A50021"/>
              </a:buClr>
              <a:buSzPct val="100000"/>
              <a:buChar char="❖"/>
              <a:defRPr b="1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SzPct val="100000"/>
              <a:buChar char="❖"/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Κατακράτηση </a:t>
            </a:r>
            <a:r>
              <a:t>Na</a:t>
            </a:r>
            <a:r>
              <a:rPr baseline="30000"/>
              <a:t>+ </a:t>
            </a:r>
            <a:r>
              <a:t>(Υπέρταση)</a:t>
            </a:r>
            <a:r>
              <a:t> </a:t>
            </a:r>
          </a:p>
          <a:p>
            <a:pPr>
              <a:buClr>
                <a:srgbClr val="A50021"/>
              </a:buClr>
              <a:buSzPct val="100000"/>
              <a:buChar char="❖"/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Υποκαλιαιμία (&lt;3</a:t>
            </a:r>
            <a:r>
              <a:t>mmol/l)</a:t>
            </a:r>
          </a:p>
          <a:p>
            <a:pPr>
              <a:buClr>
                <a:srgbClr val="A50021"/>
              </a:buClr>
              <a:buSzPct val="100000"/>
              <a:buChar char="❖"/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Έκκριση Η</a:t>
            </a:r>
            <a:r>
              <a:rPr baseline="30000"/>
              <a:t>+</a:t>
            </a:r>
          </a:p>
          <a:p>
            <a:pPr>
              <a:buClr>
                <a:srgbClr val="A50021"/>
              </a:buClr>
              <a:buSzPct val="100000"/>
              <a:buChar char="❖"/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Καταστολή ρενίνης</a:t>
            </a:r>
          </a:p>
          <a:p>
            <a:pPr>
              <a:buClr>
                <a:srgbClr val="A50021"/>
              </a:buClr>
              <a:buSzPct val="100000"/>
              <a:buChar char="❖"/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t>Ήπια μεταβολική αλκάλωση (&lt;35 </a:t>
            </a:r>
            <a:r>
              <a:t>mmol/l)</a:t>
            </a:r>
          </a:p>
        </p:txBody>
      </p:sp>
      <p:grpSp>
        <p:nvGrpSpPr>
          <p:cNvPr id="490" name="17 - Ομάδα"/>
          <p:cNvGrpSpPr/>
          <p:nvPr/>
        </p:nvGrpSpPr>
        <p:grpSpPr>
          <a:xfrm>
            <a:off x="4586840" y="2457351"/>
            <a:ext cx="3945601" cy="4140001"/>
            <a:chOff x="0" y="0"/>
            <a:chExt cx="3945599" cy="4140000"/>
          </a:xfrm>
        </p:grpSpPr>
        <p:grpSp>
          <p:nvGrpSpPr>
            <p:cNvPr id="488" name="12 - Ομάδα"/>
            <p:cNvGrpSpPr/>
            <p:nvPr/>
          </p:nvGrpSpPr>
          <p:grpSpPr>
            <a:xfrm>
              <a:off x="0" y="0"/>
              <a:ext cx="3945600" cy="4140001"/>
              <a:chOff x="0" y="0"/>
              <a:chExt cx="3945599" cy="4140000"/>
            </a:xfrm>
          </p:grpSpPr>
          <p:pic>
            <p:nvPicPr>
              <p:cNvPr id="486" name="Picture 2" descr="Picture 2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rcRect l="0" t="11061" r="0" b="8411"/>
              <a:stretch>
                <a:fillRect/>
              </a:stretch>
            </p:blipFill>
            <p:spPr>
              <a:xfrm>
                <a:off x="0" y="-1"/>
                <a:ext cx="3945600" cy="41400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487" name="14 - Διάγραμμα ροής: Παραπομπή"/>
              <p:cNvSpPr/>
              <p:nvPr/>
            </p:nvSpPr>
            <p:spPr>
              <a:xfrm>
                <a:off x="3048984" y="1780025"/>
                <a:ext cx="745285" cy="786601"/>
              </a:xfrm>
              <a:prstGeom prst="ellipse">
                <a:avLst/>
              </a:prstGeom>
              <a:noFill/>
              <a:ln w="38100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489" name="16 - Διάγραμμα ροής: Παραπομπή"/>
            <p:cNvSpPr/>
            <p:nvPr/>
          </p:nvSpPr>
          <p:spPr>
            <a:xfrm>
              <a:off x="3056620" y="2671400"/>
              <a:ext cx="750399" cy="792001"/>
            </a:xfrm>
            <a:prstGeom prst="ellips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493" name="Gruppierung 41"/>
          <p:cNvGrpSpPr/>
          <p:nvPr/>
        </p:nvGrpSpPr>
        <p:grpSpPr>
          <a:xfrm>
            <a:off x="0" y="0"/>
            <a:ext cx="9144190" cy="720000"/>
            <a:chOff x="0" y="0"/>
            <a:chExt cx="9144189" cy="719999"/>
          </a:xfrm>
        </p:grpSpPr>
        <p:sp>
          <p:nvSpPr>
            <p:cNvPr id="491" name="Rectangle 12"/>
            <p:cNvSpPr/>
            <p:nvPr/>
          </p:nvSpPr>
          <p:spPr>
            <a:xfrm>
              <a:off x="0" y="0"/>
              <a:ext cx="9144190" cy="72000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492" name="Text Box 6"/>
            <p:cNvSpPr txBox="1"/>
            <p:nvPr/>
          </p:nvSpPr>
          <p:spPr>
            <a:xfrm>
              <a:off x="0" y="32390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Αίτια Μεταβολικής Αλκάλωσης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49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496" name="Text Box 6"/>
            <p:cNvSpPr txBox="1"/>
            <p:nvPr/>
          </p:nvSpPr>
          <p:spPr>
            <a:xfrm>
              <a:off x="0" y="44120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Εξωγενής χορήγηση Αλκάλεων</a:t>
              </a:r>
            </a:p>
          </p:txBody>
        </p:sp>
      </p:grpSp>
      <p:grpSp>
        <p:nvGrpSpPr>
          <p:cNvPr id="500" name="12 - Ομάδα"/>
          <p:cNvGrpSpPr/>
          <p:nvPr/>
        </p:nvGrpSpPr>
        <p:grpSpPr>
          <a:xfrm>
            <a:off x="4946879" y="1916832"/>
            <a:ext cx="3945601" cy="4140001"/>
            <a:chOff x="0" y="0"/>
            <a:chExt cx="3945599" cy="4140000"/>
          </a:xfrm>
        </p:grpSpPr>
        <p:pic>
          <p:nvPicPr>
            <p:cNvPr id="498" name="Picture 2" descr="Picture 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11061" r="0" b="8411"/>
            <a:stretch>
              <a:fillRect/>
            </a:stretch>
          </p:blipFill>
          <p:spPr>
            <a:xfrm>
              <a:off x="0" y="-1"/>
              <a:ext cx="3945600" cy="414000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99" name="13 - Διάγραμμα ροής: Παραπομπή"/>
            <p:cNvSpPr/>
            <p:nvPr/>
          </p:nvSpPr>
          <p:spPr>
            <a:xfrm>
              <a:off x="1976179" y="113040"/>
              <a:ext cx="745285" cy="786601"/>
            </a:xfrm>
            <a:prstGeom prst="ellipse">
              <a:avLst/>
            </a:prstGeom>
            <a:noFill/>
            <a:ln w="381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501" name="14 - TextBox"/>
          <p:cNvSpPr/>
          <p:nvPr/>
        </p:nvSpPr>
        <p:spPr>
          <a:xfrm>
            <a:off x="7935" y="1009304"/>
            <a:ext cx="9144001" cy="43200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02" name="2 - Θέση περιεχομένου"/>
          <p:cNvSpPr txBox="1"/>
          <p:nvPr>
            <p:ph type="body" sz="quarter" idx="1"/>
          </p:nvPr>
        </p:nvSpPr>
        <p:spPr>
          <a:xfrm>
            <a:off x="222944" y="980728"/>
            <a:ext cx="8676456" cy="792089"/>
          </a:xfrm>
          <a:prstGeom prst="rect">
            <a:avLst/>
          </a:prstGeom>
        </p:spPr>
        <p:txBody>
          <a:bodyPr/>
          <a:lstStyle/>
          <a:p>
            <a:pPr algn="ctr">
              <a:buSzTx/>
              <a:buFont typeface="Wingdings 2"/>
              <a:buNone/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Ο φυσιολογικός νεφρός απεκκρίνει την περίσσεια </a:t>
            </a:r>
            <a:r>
              <a:t>HCO</a:t>
            </a:r>
            <a:r>
              <a:rPr baseline="-25000"/>
              <a:t>3</a:t>
            </a:r>
            <a:r>
              <a:rPr baseline="60000"/>
              <a:t>_</a:t>
            </a:r>
            <a:r>
              <a:t> </a:t>
            </a:r>
          </a:p>
        </p:txBody>
      </p:sp>
      <p:sp>
        <p:nvSpPr>
          <p:cNvPr id="503" name="17 - TextBox"/>
          <p:cNvSpPr txBox="1"/>
          <p:nvPr/>
        </p:nvSpPr>
        <p:spPr>
          <a:xfrm>
            <a:off x="194367" y="2420424"/>
            <a:ext cx="4593658" cy="2198952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2000" u="sng">
                <a:latin typeface="Arial"/>
                <a:ea typeface="Arial"/>
                <a:cs typeface="Arial"/>
                <a:sym typeface="Arial"/>
              </a:defRPr>
            </a:pPr>
            <a:r>
              <a:t>Αδυναμία απέκκρισης  περίσσειας </a:t>
            </a:r>
          </a:p>
          <a:p>
            <a:pPr algn="ctr">
              <a:defRPr b="1" sz="2000" u="sng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defRPr b="1" sz="2000" u="sng">
                <a:latin typeface="Arial"/>
                <a:ea typeface="Arial"/>
                <a:cs typeface="Arial"/>
                <a:sym typeface="Arial"/>
              </a:defRPr>
            </a:pPr>
            <a:r>
              <a:t>μόνο </a:t>
            </a:r>
          </a:p>
          <a:p>
            <a:pPr algn="ctr">
              <a:defRPr b="1" sz="2000" u="sng">
                <a:latin typeface="Arial"/>
                <a:ea typeface="Arial"/>
                <a:cs typeface="Arial"/>
                <a:sym typeface="Arial"/>
              </a:defRPr>
            </a:pPr>
          </a:p>
          <a:p>
            <a:pPr algn="ctr">
              <a:buClr>
                <a:srgbClr val="A50021"/>
              </a:buClr>
              <a:buSzPct val="100000"/>
              <a:buChar char="➢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Σε έλλειμμα </a:t>
            </a:r>
            <a:r>
              <a:t>Cl</a:t>
            </a:r>
            <a:r>
              <a:rPr baseline="60000"/>
              <a:t>_</a:t>
            </a:r>
            <a:endParaRPr baseline="60000"/>
          </a:p>
          <a:p>
            <a:pPr algn="ctr">
              <a:buClr>
                <a:srgbClr val="A50021"/>
              </a:buClr>
              <a:buSzPct val="100000"/>
              <a:buChar char="➢"/>
              <a:defRPr b="1" sz="2000">
                <a:latin typeface="Arial"/>
                <a:ea typeface="Arial"/>
                <a:cs typeface="Arial"/>
                <a:sym typeface="Arial"/>
              </a:defRPr>
            </a:pPr>
            <a:r>
              <a:t>Σε Χρόνια Νεφρική Ανεπάρκεια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5" name="11 - Θέση περιεχομένου"/>
          <p:cNvGraphicFramePr/>
          <p:nvPr/>
        </p:nvGraphicFramePr>
        <p:xfrm>
          <a:off x="395288" y="2133600"/>
          <a:ext cx="8291512" cy="222504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4145755"/>
                <a:gridCol w="4145755"/>
              </a:tblGrid>
              <a:tr h="370840">
                <a:tc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>
                          <a:latin typeface="Arial"/>
                          <a:ea typeface="Arial"/>
                          <a:cs typeface="Arial"/>
                          <a:sym typeface="Arial"/>
                        </a:rPr>
                        <a:t>Αλκάλεα και πρόδρομες ουσίες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Διττανθρακικά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Ενδοφλέβια δ/τα </a:t>
                      </a:r>
                      <a:r>
                        <a:t>NaHCO</a:t>
                      </a:r>
                      <a:r>
                        <a:rPr baseline="-25000"/>
                        <a:t>3</a:t>
                      </a:r>
                      <a:endParaRPr baseline="-25000"/>
                    </a:p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Μαγειρική σόδα</a:t>
                      </a:r>
                    </a:p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Κ</a:t>
                      </a:r>
                      <a:r>
                        <a:t>HCO</a:t>
                      </a:r>
                      <a:r>
                        <a:rPr baseline="-25000"/>
                        <a:t>3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Γαλακτικά 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δ/α </a:t>
                      </a:r>
                      <a:r>
                        <a:t>Ringer/Lactate</a:t>
                      </a:r>
                    </a:p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Περιτοναϊκά δ/τα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Κιτρικά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Παράγωγα αίματος</a:t>
                      </a:r>
                    </a:p>
                    <a:p>
                      <a:pPr algn="l">
                        <a:buSzPct val="100000"/>
                        <a:buFont typeface="Arial"/>
                        <a:buChar char="•"/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Πλασμαφαίρεση 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b="1" sz="18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Χημ. ενώσεις </a:t>
                      </a:r>
                      <a:r>
                        <a:t>Ca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Συμπληρώματα </a:t>
                      </a:r>
                      <a:r>
                        <a:t>Ca (CaCO</a:t>
                      </a:r>
                      <a:r>
                        <a:rPr baseline="-25000"/>
                        <a:t>3</a:t>
                      </a:r>
                      <a:r>
                        <a:t>, </a:t>
                      </a:r>
                      <a:r>
                        <a:t>κιτρικό </a:t>
                      </a:r>
                      <a:r>
                        <a:t>Ca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Οξικά 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>
                          <a:latin typeface="Arial"/>
                          <a:ea typeface="Arial"/>
                          <a:cs typeface="Arial"/>
                          <a:sym typeface="Arial"/>
                        </a:rPr>
                        <a:t>Παρεντερικά δ/τα σίτισης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  <p:grpSp>
        <p:nvGrpSpPr>
          <p:cNvPr id="508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506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07" name="Text Box 6"/>
            <p:cNvSpPr txBox="1"/>
            <p:nvPr/>
          </p:nvSpPr>
          <p:spPr>
            <a:xfrm>
              <a:off x="0" y="44120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Εξωγενής χορήγηση Αλκάλεων</a:t>
              </a:r>
            </a:p>
          </p:txBody>
        </p:sp>
      </p:grpSp>
      <p:sp>
        <p:nvSpPr>
          <p:cNvPr id="509" name="9 - TextBox"/>
          <p:cNvSpPr/>
          <p:nvPr/>
        </p:nvSpPr>
        <p:spPr>
          <a:xfrm>
            <a:off x="7935" y="1009304"/>
            <a:ext cx="9144001" cy="43200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10" name="2 - Θέση περιεχομένου"/>
          <p:cNvSpPr txBox="1"/>
          <p:nvPr/>
        </p:nvSpPr>
        <p:spPr>
          <a:xfrm>
            <a:off x="222944" y="980728"/>
            <a:ext cx="8676456" cy="580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3050" indent="-273050" algn="ctr">
              <a:spcBef>
                <a:spcPts val="500"/>
              </a:spcBef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Πηγές </a:t>
            </a:r>
            <a:r>
              <a:t>HCO</a:t>
            </a:r>
            <a:r>
              <a:rPr baseline="-25000"/>
              <a:t>3</a:t>
            </a:r>
            <a:r>
              <a:rPr baseline="60000"/>
              <a:t>_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512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13" name="Text Box 6"/>
            <p:cNvSpPr txBox="1"/>
            <p:nvPr/>
          </p:nvSpPr>
          <p:spPr>
            <a:xfrm>
              <a:off x="0" y="44120"/>
              <a:ext cx="914400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Διαγνωστική προσέγγιση</a:t>
              </a:r>
            </a:p>
          </p:txBody>
        </p:sp>
      </p:grpSp>
      <p:sp>
        <p:nvSpPr>
          <p:cNvPr id="515" name="7 - TextBox"/>
          <p:cNvSpPr txBox="1"/>
          <p:nvPr/>
        </p:nvSpPr>
        <p:spPr>
          <a:xfrm>
            <a:off x="2987824" y="764703"/>
            <a:ext cx="2736304" cy="593371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Μέτρηση ΑΑΑ</a:t>
            </a:r>
          </a:p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[</a:t>
            </a:r>
            <a:r>
              <a:t>HCO</a:t>
            </a:r>
            <a:r>
              <a:rPr baseline="-25000"/>
              <a:t>3</a:t>
            </a:r>
            <a:r>
              <a:rPr baseline="69999"/>
              <a:t>_</a:t>
            </a:r>
            <a:r>
              <a:t>] &gt; 30mmol/l</a:t>
            </a:r>
          </a:p>
        </p:txBody>
      </p:sp>
      <p:sp>
        <p:nvSpPr>
          <p:cNvPr id="516" name="8 - TextBox"/>
          <p:cNvSpPr txBox="1"/>
          <p:nvPr/>
        </p:nvSpPr>
        <p:spPr>
          <a:xfrm>
            <a:off x="5076055" y="1448832"/>
            <a:ext cx="2880322" cy="492024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pH &lt; 7,40</a:t>
            </a:r>
          </a:p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Αναπνευστική οξέωση</a:t>
            </a:r>
          </a:p>
        </p:txBody>
      </p:sp>
      <p:sp>
        <p:nvSpPr>
          <p:cNvPr id="517" name="9 - TextBox"/>
          <p:cNvSpPr txBox="1"/>
          <p:nvPr/>
        </p:nvSpPr>
        <p:spPr>
          <a:xfrm>
            <a:off x="755576" y="1448832"/>
            <a:ext cx="2699793" cy="492024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pH &gt; 7,40</a:t>
            </a:r>
          </a:p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Μεταβολική αλκάλωση</a:t>
            </a:r>
          </a:p>
        </p:txBody>
      </p:sp>
      <p:sp>
        <p:nvSpPr>
          <p:cNvPr id="518" name="10 - TextBox"/>
          <p:cNvSpPr txBox="1"/>
          <p:nvPr/>
        </p:nvSpPr>
        <p:spPr>
          <a:xfrm>
            <a:off x="2051720" y="2185699"/>
            <a:ext cx="2736304" cy="609373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Μέτρηση </a:t>
            </a:r>
            <a:r>
              <a:t>PaCO</a:t>
            </a:r>
            <a:r>
              <a:rPr baseline="-25000"/>
              <a:t>2 </a:t>
            </a:r>
          </a:p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Δ</a:t>
            </a:r>
            <a:r>
              <a:t>PaCO</a:t>
            </a:r>
            <a:r>
              <a:rPr baseline="-25000"/>
              <a:t>2</a:t>
            </a:r>
            <a:r>
              <a:rPr baseline="-25000"/>
              <a:t> </a:t>
            </a:r>
            <a:r>
              <a:t>= 0,7 </a:t>
            </a:r>
            <a:r>
              <a:t>x</a:t>
            </a:r>
            <a:r>
              <a:t> Δ</a:t>
            </a:r>
            <a:r>
              <a:t>HCO</a:t>
            </a:r>
            <a:r>
              <a:rPr baseline="-25000"/>
              <a:t>3</a:t>
            </a:r>
            <a:r>
              <a:rPr baseline="60000"/>
              <a:t>_</a:t>
            </a:r>
          </a:p>
        </p:txBody>
      </p:sp>
      <p:sp>
        <p:nvSpPr>
          <p:cNvPr id="519" name="12 - TextBox"/>
          <p:cNvSpPr txBox="1"/>
          <p:nvPr/>
        </p:nvSpPr>
        <p:spPr>
          <a:xfrm>
            <a:off x="2771800" y="2961000"/>
            <a:ext cx="1728192" cy="525806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Αναμενόμενη Δ</a:t>
            </a:r>
            <a:r>
              <a:t>PaCO</a:t>
            </a:r>
            <a:r>
              <a:rPr baseline="-25000"/>
              <a:t>2</a:t>
            </a:r>
            <a:r>
              <a:t> </a:t>
            </a:r>
          </a:p>
        </p:txBody>
      </p:sp>
      <p:sp>
        <p:nvSpPr>
          <p:cNvPr id="520" name="13 - TextBox"/>
          <p:cNvSpPr txBox="1"/>
          <p:nvPr/>
        </p:nvSpPr>
        <p:spPr>
          <a:xfrm>
            <a:off x="5364088" y="2961000"/>
            <a:ext cx="2088233" cy="525806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Μη αναμενόμενη Δ</a:t>
            </a:r>
            <a:r>
              <a:t>PaCO</a:t>
            </a:r>
            <a:r>
              <a:rPr baseline="-25000"/>
              <a:t>2</a:t>
            </a:r>
            <a:r>
              <a:t> </a:t>
            </a:r>
          </a:p>
        </p:txBody>
      </p:sp>
      <p:sp>
        <p:nvSpPr>
          <p:cNvPr id="521" name="14 - TextBox"/>
          <p:cNvSpPr txBox="1"/>
          <p:nvPr/>
        </p:nvSpPr>
        <p:spPr>
          <a:xfrm>
            <a:off x="2267744" y="3741804"/>
            <a:ext cx="2736304" cy="541808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Εκτίμηση ΑΠ, </a:t>
            </a:r>
            <a:r>
              <a:t>ECF</a:t>
            </a:r>
            <a:r>
              <a:t> και μέτρηση </a:t>
            </a:r>
            <a:r>
              <a:t>Cl</a:t>
            </a:r>
            <a:r>
              <a:rPr baseline="60000"/>
              <a:t>_</a:t>
            </a:r>
            <a:r>
              <a:rPr baseline="60000"/>
              <a:t> </a:t>
            </a:r>
            <a:r>
              <a:t>ούρων</a:t>
            </a:r>
          </a:p>
        </p:txBody>
      </p:sp>
      <p:sp>
        <p:nvSpPr>
          <p:cNvPr id="522" name="15 - TextBox"/>
          <p:cNvSpPr txBox="1"/>
          <p:nvPr/>
        </p:nvSpPr>
        <p:spPr>
          <a:xfrm>
            <a:off x="5550615" y="3841303"/>
            <a:ext cx="1728193" cy="288824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Μεικτή διαταραχή</a:t>
            </a:r>
          </a:p>
        </p:txBody>
      </p:sp>
      <p:sp>
        <p:nvSpPr>
          <p:cNvPr id="523" name="16 - TextBox"/>
          <p:cNvSpPr txBox="1"/>
          <p:nvPr/>
        </p:nvSpPr>
        <p:spPr>
          <a:xfrm>
            <a:off x="539551" y="4597608"/>
            <a:ext cx="2448274" cy="313393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Υψηλή ΑΠ </a:t>
            </a:r>
          </a:p>
        </p:txBody>
      </p:sp>
      <p:sp>
        <p:nvSpPr>
          <p:cNvPr id="524" name="17 - TextBox"/>
          <p:cNvSpPr txBox="1"/>
          <p:nvPr/>
        </p:nvSpPr>
        <p:spPr>
          <a:xfrm>
            <a:off x="4398488" y="4597608"/>
            <a:ext cx="2808313" cy="313393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600">
                <a:latin typeface="Arial"/>
                <a:ea typeface="Arial"/>
                <a:cs typeface="Arial"/>
                <a:sym typeface="Arial"/>
              </a:defRPr>
            </a:pPr>
            <a:r>
              <a:t>ΑΠ κφ ή χαμηλός </a:t>
            </a:r>
            <a:r>
              <a:t>ECF</a:t>
            </a:r>
            <a:r>
              <a:t> </a:t>
            </a:r>
          </a:p>
        </p:txBody>
      </p:sp>
      <p:sp>
        <p:nvSpPr>
          <p:cNvPr id="525" name="18 - TextBox"/>
          <p:cNvSpPr txBox="1"/>
          <p:nvPr/>
        </p:nvSpPr>
        <p:spPr>
          <a:xfrm>
            <a:off x="611559" y="5373215"/>
            <a:ext cx="2304258" cy="492025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Πιθανή περίσσεια αλατοκορτικοειδών</a:t>
            </a:r>
          </a:p>
        </p:txBody>
      </p:sp>
      <p:sp>
        <p:nvSpPr>
          <p:cNvPr id="526" name="19 - TextBox"/>
          <p:cNvSpPr txBox="1"/>
          <p:nvPr/>
        </p:nvSpPr>
        <p:spPr>
          <a:xfrm>
            <a:off x="4716015" y="5229199"/>
            <a:ext cx="2160242" cy="370290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600">
                <a:latin typeface="Arial"/>
                <a:ea typeface="Arial"/>
                <a:cs typeface="Arial"/>
                <a:sym typeface="Arial"/>
              </a:defRPr>
            </a:pPr>
            <a:r>
              <a:t>Μέτρηση </a:t>
            </a:r>
            <a:r>
              <a:t>Cl</a:t>
            </a:r>
            <a:r>
              <a:rPr baseline="60000"/>
              <a:t>_</a:t>
            </a:r>
            <a:r>
              <a:t> ούρων</a:t>
            </a:r>
          </a:p>
        </p:txBody>
      </p:sp>
      <p:sp>
        <p:nvSpPr>
          <p:cNvPr id="527" name="20 - TextBox"/>
          <p:cNvSpPr txBox="1"/>
          <p:nvPr/>
        </p:nvSpPr>
        <p:spPr>
          <a:xfrm>
            <a:off x="395536" y="6237311"/>
            <a:ext cx="2736304" cy="492025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Μέτρηση αλδοστερόνης/ρενίνης</a:t>
            </a:r>
          </a:p>
        </p:txBody>
      </p:sp>
      <p:sp>
        <p:nvSpPr>
          <p:cNvPr id="528" name="21 - TextBox"/>
          <p:cNvSpPr txBox="1"/>
          <p:nvPr/>
        </p:nvSpPr>
        <p:spPr>
          <a:xfrm>
            <a:off x="5868144" y="6237311"/>
            <a:ext cx="2304257" cy="591593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 u="sng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60000"/>
              <a:t>_</a:t>
            </a:r>
            <a:r>
              <a:t> ούρων &lt; 10 </a:t>
            </a:r>
            <a:r>
              <a:t>mmol/l</a:t>
            </a:r>
            <a:endParaRPr baseline="60000"/>
          </a:p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Απλό έλλειμμα </a:t>
            </a:r>
            <a:r>
              <a:t>Cl</a:t>
            </a:r>
            <a:r>
              <a:rPr baseline="60000"/>
              <a:t>_</a:t>
            </a:r>
          </a:p>
        </p:txBody>
      </p:sp>
      <p:sp>
        <p:nvSpPr>
          <p:cNvPr id="529" name="22 - TextBox"/>
          <p:cNvSpPr txBox="1"/>
          <p:nvPr/>
        </p:nvSpPr>
        <p:spPr>
          <a:xfrm>
            <a:off x="3491879" y="6237311"/>
            <a:ext cx="2232249" cy="591593"/>
          </a:xfrm>
          <a:prstGeom prst="rect">
            <a:avLst/>
          </a:prstGeom>
          <a:solidFill>
            <a:srgbClr val="CCCC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1400" u="sng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60000"/>
              <a:t>_</a:t>
            </a:r>
            <a:r>
              <a:t> ούρων &gt; 20 </a:t>
            </a:r>
            <a:r>
              <a:t>mmol/l</a:t>
            </a:r>
            <a:endParaRPr baseline="60000"/>
          </a:p>
          <a:p>
            <a:pPr algn="ctr"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Σύνδρομα απώλειας </a:t>
            </a:r>
            <a:r>
              <a:t>Cl</a:t>
            </a:r>
            <a:r>
              <a:rPr baseline="60000"/>
              <a:t>_</a:t>
            </a:r>
          </a:p>
        </p:txBody>
      </p:sp>
      <p:cxnSp>
        <p:nvCxnSpPr>
          <p:cNvPr id="530" name="25 - Γωνιακή σύνδεση"/>
          <p:cNvCxnSpPr>
            <a:stCxn id="515" idx="0"/>
            <a:endCxn id="517" idx="0"/>
          </p:cNvCxnSpPr>
          <p:nvPr/>
        </p:nvCxnSpPr>
        <p:spPr>
          <a:xfrm flipH="1">
            <a:off x="2108200" y="1066800"/>
            <a:ext cx="2247900" cy="622300"/>
          </a:xfrm>
          <a:prstGeom prst="bentConnector5">
            <a:avLst>
              <a:gd name="adj1" fmla="val 72316"/>
              <a:gd name="adj2" fmla="val 44897"/>
              <a:gd name="adj3" fmla="val 28813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1" name="27 - Γωνιακή σύνδεση"/>
          <p:cNvCxnSpPr>
            <a:stCxn id="515" idx="0"/>
            <a:endCxn id="516" idx="0"/>
          </p:cNvCxnSpPr>
          <p:nvPr/>
        </p:nvCxnSpPr>
        <p:spPr>
          <a:xfrm>
            <a:off x="4356100" y="1066800"/>
            <a:ext cx="2159000" cy="622300"/>
          </a:xfrm>
          <a:prstGeom prst="bentConnector5">
            <a:avLst>
              <a:gd name="adj1" fmla="val 75294"/>
              <a:gd name="adj2" fmla="val 44897"/>
              <a:gd name="adj3" fmla="val 21764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2" name="29 - Γωνιακή σύνδεση"/>
          <p:cNvCxnSpPr>
            <a:stCxn id="517" idx="0"/>
            <a:endCxn id="518" idx="0"/>
          </p:cNvCxnSpPr>
          <p:nvPr/>
        </p:nvCxnSpPr>
        <p:spPr>
          <a:xfrm>
            <a:off x="2108200" y="1689100"/>
            <a:ext cx="1308100" cy="800100"/>
          </a:xfrm>
          <a:prstGeom prst="bentConnector5">
            <a:avLst>
              <a:gd name="adj1" fmla="val 122330"/>
              <a:gd name="adj2" fmla="val 46031"/>
              <a:gd name="adj3" fmla="val -23300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3" name="31 - Γωνιακή σύνδεση"/>
          <p:cNvCxnSpPr>
            <a:stCxn id="518" idx="0"/>
            <a:endCxn id="519" idx="0"/>
          </p:cNvCxnSpPr>
          <p:nvPr/>
        </p:nvCxnSpPr>
        <p:spPr>
          <a:xfrm>
            <a:off x="3416300" y="2489200"/>
            <a:ext cx="215900" cy="736600"/>
          </a:xfrm>
          <a:prstGeom prst="bentConnector5">
            <a:avLst>
              <a:gd name="adj1" fmla="val 752941"/>
              <a:gd name="adj2" fmla="val 46551"/>
              <a:gd name="adj3" fmla="val -417647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4" name="33 - Γωνιακή σύνδεση"/>
          <p:cNvCxnSpPr>
            <a:stCxn id="518" idx="0"/>
            <a:endCxn id="520" idx="0"/>
          </p:cNvCxnSpPr>
          <p:nvPr/>
        </p:nvCxnSpPr>
        <p:spPr>
          <a:xfrm flipH="1" rot="16200000">
            <a:off x="4546600" y="1358900"/>
            <a:ext cx="736600" cy="2997200"/>
          </a:xfrm>
          <a:prstGeom prst="bentConnector4">
            <a:avLst>
              <a:gd name="adj1" fmla="val -75862"/>
              <a:gd name="adj2" fmla="val 50000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5" name="35 - Ευθύγραμμο βέλος σύνδεσης"/>
          <p:cNvCxnSpPr>
            <a:stCxn id="520" idx="0"/>
            <a:endCxn id="522" idx="0"/>
          </p:cNvCxnSpPr>
          <p:nvPr/>
        </p:nvCxnSpPr>
        <p:spPr>
          <a:xfrm>
            <a:off x="6408204" y="3223902"/>
            <a:ext cx="6508" cy="7618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6" name="37 - Γωνιακή σύνδεση"/>
          <p:cNvCxnSpPr>
            <a:stCxn id="521" idx="0"/>
            <a:endCxn id="523" idx="0"/>
          </p:cNvCxnSpPr>
          <p:nvPr/>
        </p:nvCxnSpPr>
        <p:spPr>
          <a:xfrm flipH="1">
            <a:off x="1765300" y="4013200"/>
            <a:ext cx="1866900" cy="736600"/>
          </a:xfrm>
          <a:prstGeom prst="bentConnector5">
            <a:avLst>
              <a:gd name="adj1" fmla="val 86394"/>
              <a:gd name="adj2" fmla="val 53448"/>
              <a:gd name="adj3" fmla="val 21088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7" name="39 - Γωνιακή σύνδεση"/>
          <p:cNvCxnSpPr>
            <a:stCxn id="521" idx="0"/>
            <a:endCxn id="524" idx="0"/>
          </p:cNvCxnSpPr>
          <p:nvPr/>
        </p:nvCxnSpPr>
        <p:spPr>
          <a:xfrm>
            <a:off x="3632200" y="4013200"/>
            <a:ext cx="2171700" cy="736600"/>
          </a:xfrm>
          <a:prstGeom prst="bentConnector5">
            <a:avLst>
              <a:gd name="adj1" fmla="val 74853"/>
              <a:gd name="adj2" fmla="val 53448"/>
              <a:gd name="adj3" fmla="val 23391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8" name="41 - Ευθύγραμμο βέλος σύνδεσης"/>
          <p:cNvCxnSpPr>
            <a:stCxn id="523" idx="0"/>
            <a:endCxn id="525" idx="0"/>
          </p:cNvCxnSpPr>
          <p:nvPr/>
        </p:nvCxnSpPr>
        <p:spPr>
          <a:xfrm>
            <a:off x="1763687" y="4754304"/>
            <a:ext cx="2" cy="8649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39" name="45 - Ευθύγραμμο βέλος σύνδεσης"/>
          <p:cNvCxnSpPr>
            <a:stCxn id="525" idx="0"/>
            <a:endCxn id="527" idx="0"/>
          </p:cNvCxnSpPr>
          <p:nvPr/>
        </p:nvCxnSpPr>
        <p:spPr>
          <a:xfrm>
            <a:off x="1763688" y="5619227"/>
            <a:ext cx="1" cy="86409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40" name="47 - Ευθύγραμμο βέλος σύνδεσης"/>
          <p:cNvCxnSpPr>
            <a:stCxn id="524" idx="0"/>
            <a:endCxn id="526" idx="0"/>
          </p:cNvCxnSpPr>
          <p:nvPr/>
        </p:nvCxnSpPr>
        <p:spPr>
          <a:xfrm flipH="1">
            <a:off x="5796136" y="4754304"/>
            <a:ext cx="6509" cy="6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41" name="49 - Γωνιακή σύνδεση"/>
          <p:cNvCxnSpPr>
            <a:stCxn id="526" idx="0"/>
            <a:endCxn id="529" idx="0"/>
          </p:cNvCxnSpPr>
          <p:nvPr/>
        </p:nvCxnSpPr>
        <p:spPr>
          <a:xfrm rot="5400000">
            <a:off x="4641850" y="5378450"/>
            <a:ext cx="1117600" cy="1181100"/>
          </a:xfrm>
          <a:prstGeom prst="bentConnector3">
            <a:avLst>
              <a:gd name="adj1" fmla="val 44318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42" name="51 - Γωνιακή σύνδεση"/>
          <p:cNvCxnSpPr>
            <a:stCxn id="526" idx="0"/>
            <a:endCxn id="528" idx="0"/>
          </p:cNvCxnSpPr>
          <p:nvPr/>
        </p:nvCxnSpPr>
        <p:spPr>
          <a:xfrm flipH="1" rot="16200000">
            <a:off x="5848350" y="5353050"/>
            <a:ext cx="1117600" cy="1231900"/>
          </a:xfrm>
          <a:prstGeom prst="bentConnector3">
            <a:avLst>
              <a:gd name="adj1" fmla="val 44318"/>
            </a:avLst>
          </a:prstGeom>
          <a:ln w="25400">
            <a:solidFill>
              <a:srgbClr val="FF0000"/>
            </a:solidFill>
            <a:tailEnd type="triangle"/>
          </a:ln>
        </p:spPr>
      </p:cxnSp>
      <p:cxnSp>
        <p:nvCxnSpPr>
          <p:cNvPr id="543" name="34 - Ευθύγραμμο βέλος σύνδεσης"/>
          <p:cNvCxnSpPr>
            <a:stCxn id="519" idx="0"/>
            <a:endCxn id="521" idx="0"/>
          </p:cNvCxnSpPr>
          <p:nvPr/>
        </p:nvCxnSpPr>
        <p:spPr>
          <a:xfrm flipH="1">
            <a:off x="3635895" y="3223902"/>
            <a:ext cx="1" cy="7888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</p:cxn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Rectangle 12"/>
          <p:cNvSpPr/>
          <p:nvPr/>
        </p:nvSpPr>
        <p:spPr>
          <a:xfrm>
            <a:off x="70141" y="1600200"/>
            <a:ext cx="8966356" cy="142876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46" name="Text Box 6"/>
          <p:cNvSpPr txBox="1"/>
          <p:nvPr/>
        </p:nvSpPr>
        <p:spPr>
          <a:xfrm>
            <a:off x="0" y="1990581"/>
            <a:ext cx="9144000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Αναπνευστική Οξέωση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2 - Θέση περιεχομένου"/>
          <p:cNvSpPr txBox="1"/>
          <p:nvPr>
            <p:ph type="body" sz="half" idx="1"/>
          </p:nvPr>
        </p:nvSpPr>
        <p:spPr>
          <a:xfrm>
            <a:off x="385192" y="1124744"/>
            <a:ext cx="8363271" cy="2520281"/>
          </a:xfrm>
          <a:prstGeom prst="rect">
            <a:avLst/>
          </a:prstGeom>
        </p:spPr>
        <p:txBody>
          <a:bodyPr/>
          <a:lstStyle/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αύξηση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367"/>
              <a:t>+</a:t>
            </a:r>
            <a:r>
              <a:rPr b="1"/>
              <a:t>] </a:t>
            </a:r>
            <a:r>
              <a:t>στον ορό ονομάζεται </a:t>
            </a:r>
            <a:r>
              <a:rPr b="1"/>
              <a:t>οξυαιμία</a:t>
            </a:r>
            <a:endParaRPr b="1"/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μείωση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0367"/>
              <a:t>+</a:t>
            </a:r>
            <a:r>
              <a:rPr b="1"/>
              <a:t>]</a:t>
            </a:r>
            <a:r>
              <a:t> στον ορό ονομάζεται </a:t>
            </a:r>
            <a:r>
              <a:rPr b="1"/>
              <a:t>αλκαλαιμία</a:t>
            </a:r>
            <a:endParaRPr b="1"/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sz="2352">
                <a:latin typeface="Arial"/>
                <a:ea typeface="Arial"/>
                <a:cs typeface="Arial"/>
                <a:sym typeface="Arial"/>
              </a:defRPr>
            </a:pPr>
            <a:r>
              <a:t>Οι παθοφυσιολογικές διαδικασίες που οδηγούν σε </a:t>
            </a:r>
            <a:r>
              <a:rPr b="1"/>
              <a:t>αύξηση</a:t>
            </a:r>
            <a:r>
              <a:t> ή </a:t>
            </a:r>
            <a:r>
              <a:rPr b="1"/>
              <a:t>μείωση</a:t>
            </a:r>
            <a:r>
              <a:t> της [</a:t>
            </a:r>
            <a:r>
              <a:t>H</a:t>
            </a:r>
            <a:r>
              <a:rPr baseline="50367"/>
              <a:t>+</a:t>
            </a:r>
            <a:r>
              <a:t>] ονομάζονται </a:t>
            </a:r>
            <a:r>
              <a:rPr b="1"/>
              <a:t>οξέωση</a:t>
            </a:r>
            <a:r>
              <a:t> και </a:t>
            </a:r>
            <a:r>
              <a:rPr b="1"/>
              <a:t>αλκάλωση</a:t>
            </a:r>
            <a:r>
              <a:t> αντίστοιχα</a:t>
            </a:r>
          </a:p>
        </p:txBody>
      </p:sp>
      <p:grpSp>
        <p:nvGrpSpPr>
          <p:cNvPr id="551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549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50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Αναπνευστική οξέωση – Βασικές αρχές</a:t>
              </a:r>
            </a:p>
          </p:txBody>
        </p:sp>
      </p:grpSp>
      <p:sp>
        <p:nvSpPr>
          <p:cNvPr id="552" name="6 - TextBox"/>
          <p:cNvSpPr txBox="1"/>
          <p:nvPr/>
        </p:nvSpPr>
        <p:spPr>
          <a:xfrm>
            <a:off x="0" y="4686234"/>
            <a:ext cx="9144000" cy="850582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Διαταραχές που προκαλούν </a:t>
            </a:r>
            <a:r>
              <a:rPr b="1">
                <a:solidFill>
                  <a:srgbClr val="A50021"/>
                </a:solidFill>
              </a:rPr>
              <a:t>αύξηση της </a:t>
            </a:r>
            <a:r>
              <a:rPr b="1">
                <a:solidFill>
                  <a:srgbClr val="A50021"/>
                </a:solidFill>
              </a:rPr>
              <a:t>P</a:t>
            </a:r>
            <a:r>
              <a:rPr b="1" sz="2000">
                <a:solidFill>
                  <a:srgbClr val="A50021"/>
                </a:solidFill>
              </a:rPr>
              <a:t>CO</a:t>
            </a:r>
            <a:r>
              <a:rPr b="1" baseline="-25000">
                <a:solidFill>
                  <a:srgbClr val="A50021"/>
                </a:solidFill>
              </a:rPr>
              <a:t>2</a:t>
            </a:r>
            <a:r>
              <a:rPr b="1" baseline="-25000"/>
              <a:t> </a:t>
            </a:r>
            <a:r>
              <a:t>προκαλούν</a:t>
            </a:r>
            <a:r>
              <a:rPr b="1"/>
              <a:t> Αναπνευστική Οξέωση </a:t>
            </a:r>
          </a:p>
        </p:txBody>
      </p:sp>
      <p:pic>
        <p:nvPicPr>
          <p:cNvPr id="55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8568" y="3645022"/>
            <a:ext cx="3917648" cy="9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55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5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Φυσιολογική αντιρρόπηση </a:t>
              </a:r>
            </a:p>
          </p:txBody>
        </p:sp>
      </p:grpSp>
      <p:graphicFrame>
        <p:nvGraphicFramePr>
          <p:cNvPr id="558" name="7 - Πίνακας"/>
          <p:cNvGraphicFramePr/>
          <p:nvPr/>
        </p:nvGraphicFramePr>
        <p:xfrm>
          <a:off x="1187624" y="1397000"/>
          <a:ext cx="6768752" cy="275208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3384376"/>
                <a:gridCol w="3384376"/>
              </a:tblGrid>
              <a:tr h="469867">
                <a:tc gridSpan="2"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Αναπνευστική οξέωση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</a:tcPr>
                </a:tc>
                <a:tc hMerge="1">
                  <a:tcPr/>
                </a:tc>
              </a:tr>
              <a:tr h="839049">
                <a:tc gridSpan="2">
                  <a:txBody>
                    <a:bodyPr/>
                    <a:lstStyle/>
                    <a:p>
                      <a:pPr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PaCO</a:t>
                      </a:r>
                      <a:r>
                        <a:rPr baseline="-25000"/>
                        <a:t>2</a:t>
                      </a:r>
                      <a:r>
                        <a:rPr baseline="-25000"/>
                        <a:t> </a:t>
                      </a:r>
                      <a:r>
                        <a:t> φυσιολογικά 35 – 45 </a:t>
                      </a:r>
                      <a:r>
                        <a:t>mmHg</a:t>
                      </a:r>
                    </a:p>
                    <a:p>
                      <a:pPr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PaCO</a:t>
                      </a:r>
                      <a:r>
                        <a:rPr baseline="-25000"/>
                        <a:t>2</a:t>
                      </a:r>
                      <a:r>
                        <a:rPr baseline="-25000"/>
                        <a:t> </a:t>
                      </a:r>
                      <a:r>
                        <a:t>&gt; 45 </a:t>
                      </a:r>
                      <a:r>
                        <a:t>mmHg</a:t>
                      </a:r>
                      <a:r>
                        <a:t> αναπνευστική οξέωση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 hMerge="1">
                  <a:tcPr/>
                </a:tc>
              </a:tr>
              <a:tr h="1443164">
                <a:tc>
                  <a:txBody>
                    <a:bodyPr/>
                    <a:lstStyle/>
                    <a:p>
                      <a:pPr>
                        <a:defRPr b="1"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Για κάθε 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10 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mmHg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 αύξηση</a:t>
                      </a:r>
                      <a:r>
                        <a:t> της </a:t>
                      </a:r>
                      <a:r>
                        <a:t>PaCO</a:t>
                      </a:r>
                      <a:r>
                        <a:rPr baseline="-25000"/>
                        <a:t>2</a:t>
                      </a:r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Οξεία </a:t>
                      </a:r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Χρόνια 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chemeClr val="accent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Αύξηση των </a:t>
                      </a:r>
                      <a:r>
                        <a:t>HCO</a:t>
                      </a:r>
                      <a:r>
                        <a:rPr baseline="-25000"/>
                        <a:t>3</a:t>
                      </a:r>
                      <a:r>
                        <a:rPr baseline="69999"/>
                        <a:t>_</a:t>
                      </a:r>
                      <a:r>
                        <a:t> </a:t>
                      </a:r>
                    </a:p>
                    <a:p>
                      <a:pPr>
                        <a:defRPr b="1"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Κατά 1 </a:t>
                      </a:r>
                      <a:r>
                        <a:t>mmol/lt </a:t>
                      </a:r>
                      <a:endParaRPr baseline="69999"/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Κατά 3,5 </a:t>
                      </a:r>
                      <a:r>
                        <a:t>mmol/lt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chemeClr val="accent5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59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8833" y="4365383"/>
            <a:ext cx="1525255" cy="252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2 - Θέση περιεχομένου"/>
          <p:cNvSpPr txBox="1"/>
          <p:nvPr>
            <p:ph type="body" sz="quarter" idx="1"/>
          </p:nvPr>
        </p:nvSpPr>
        <p:spPr>
          <a:xfrm>
            <a:off x="323528" y="1196751"/>
            <a:ext cx="8466464" cy="829073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T</a:t>
            </a:r>
            <a:r>
              <a:t>ο </a:t>
            </a:r>
            <a:r>
              <a:rPr>
                <a:solidFill>
                  <a:srgbClr val="A50021"/>
                </a:solidFill>
              </a:rPr>
              <a:t>pH</a:t>
            </a:r>
            <a:r>
              <a:t> εκφράζει τον </a:t>
            </a:r>
            <a:r>
              <a:rPr>
                <a:solidFill>
                  <a:srgbClr val="A50021"/>
                </a:solidFill>
              </a:rPr>
              <a:t>αρνητικό </a:t>
            </a:r>
            <a:r>
              <a:rPr>
                <a:solidFill>
                  <a:srgbClr val="A50021"/>
                </a:solidFill>
              </a:rPr>
              <a:t>log</a:t>
            </a:r>
            <a:r>
              <a:rPr>
                <a:solidFill>
                  <a:srgbClr val="A50021"/>
                </a:solidFill>
              </a:rPr>
              <a:t> της [Η</a:t>
            </a:r>
            <a:r>
              <a:rPr baseline="30000">
                <a:solidFill>
                  <a:srgbClr val="A50021"/>
                </a:solidFill>
              </a:rPr>
              <a:t>+</a:t>
            </a:r>
            <a:r>
              <a:rPr>
                <a:solidFill>
                  <a:srgbClr val="A50021"/>
                </a:solidFill>
              </a:rPr>
              <a:t>]</a:t>
            </a:r>
            <a:r>
              <a:t> που φυσιολογικά βρίσκεται σε πολύ μικρές συγκεντρώσεις.</a:t>
            </a:r>
          </a:p>
        </p:txBody>
      </p:sp>
      <p:grpSp>
        <p:nvGrpSpPr>
          <p:cNvPr id="146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144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45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Φυσιολογικές τιμές </a:t>
              </a:r>
              <a:r>
                <a:t>pH</a:t>
              </a:r>
            </a:p>
          </p:txBody>
        </p:sp>
      </p:grpSp>
      <p:graphicFrame>
        <p:nvGraphicFramePr>
          <p:cNvPr id="147" name="8 - Πίνακας"/>
          <p:cNvGraphicFramePr/>
          <p:nvPr/>
        </p:nvGraphicFramePr>
        <p:xfrm>
          <a:off x="395536" y="2547155"/>
          <a:ext cx="8352927" cy="246405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2784309"/>
                <a:gridCol w="2472275"/>
                <a:gridCol w="3096343"/>
              </a:tblGrid>
              <a:tr h="616012">
                <a:tc>
                  <a:txBody>
                    <a:bodyPr/>
                    <a:lstStyle/>
                    <a:p>
                      <a:pPr algn="l"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pH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[Η</a:t>
                      </a:r>
                      <a:r>
                        <a:rPr baseline="30000"/>
                        <a:t>+</a:t>
                      </a:r>
                      <a:r>
                        <a:t>]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Φυσιολογικά όρια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7,35 – 7,45 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b="1" sz="2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45 – 35 </a:t>
                      </a:r>
                      <a:r>
                        <a:t>x</a:t>
                      </a:r>
                      <a:r>
                        <a:t> 10</a:t>
                      </a:r>
                      <a:r>
                        <a:rPr baseline="30000"/>
                        <a:t>-6</a:t>
                      </a:r>
                      <a:r>
                        <a:t> </a:t>
                      </a:r>
                      <a:r>
                        <a:t>mEq/l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Όρια συμβατά με τη ζωή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6,8 – 7,8 </a:t>
                      </a:r>
                    </a:p>
                  </a:txBody>
                  <a:tcPr marL="45720" marR="45720" marT="45720" marB="4572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2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158 – 15 x 10</a:t>
                      </a:r>
                      <a:r>
                        <a:rPr baseline="30000"/>
                        <a:t>-6</a:t>
                      </a:r>
                      <a:r>
                        <a:t> mEq/l</a:t>
                      </a:r>
                    </a:p>
                  </a:txBody>
                  <a:tcPr marL="45720" marR="45720" marT="45720" marB="45720" anchor="ctr" anchorCtr="0" horzOverflow="overflow">
                    <a:noFill/>
                  </a:tcPr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561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62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Παθογένεια αναπνευστικής οξέωσης</a:t>
              </a:r>
            </a:p>
          </p:txBody>
        </p:sp>
      </p:grpSp>
      <p:sp>
        <p:nvSpPr>
          <p:cNvPr id="564" name="6 - Ορθογώνιο"/>
          <p:cNvSpPr txBox="1"/>
          <p:nvPr/>
        </p:nvSpPr>
        <p:spPr>
          <a:xfrm>
            <a:off x="5161719" y="6597352"/>
            <a:ext cx="3912169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 sz="1400">
                <a:latin typeface="Arial"/>
                <a:ea typeface="Arial"/>
                <a:cs typeface="Arial"/>
                <a:sym typeface="Arial"/>
              </a:defRPr>
            </a:pPr>
            <a:r>
              <a:t>Karet FE. </a:t>
            </a:r>
            <a:r>
              <a:rPr i="1"/>
              <a:t>J Am Soc Nephrol </a:t>
            </a:r>
            <a:r>
              <a:t>2009;20:251–254</a:t>
            </a:r>
          </a:p>
        </p:txBody>
      </p:sp>
      <p:grpSp>
        <p:nvGrpSpPr>
          <p:cNvPr id="582" name="35 - Ομάδα"/>
          <p:cNvGrpSpPr/>
          <p:nvPr/>
        </p:nvGrpSpPr>
        <p:grpSpPr>
          <a:xfrm>
            <a:off x="395535" y="1124743"/>
            <a:ext cx="8280922" cy="4700487"/>
            <a:chOff x="0" y="0"/>
            <a:chExt cx="8280920" cy="4700485"/>
          </a:xfrm>
        </p:grpSpPr>
        <p:pic>
          <p:nvPicPr>
            <p:cNvPr id="565" name="Picture 2" descr="Picture 2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448272" y="884454"/>
              <a:ext cx="2880321" cy="242791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6" name="9 - TextBox"/>
            <p:cNvSpPr txBox="1"/>
            <p:nvPr/>
          </p:nvSpPr>
          <p:spPr>
            <a:xfrm>
              <a:off x="0" y="0"/>
              <a:ext cx="1944217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Αυξημένες ανάγκες αερισμού</a:t>
              </a:r>
            </a:p>
          </p:txBody>
        </p:sp>
        <p:sp>
          <p:nvSpPr>
            <p:cNvPr id="567" name="10 - TextBox"/>
            <p:cNvSpPr txBox="1"/>
            <p:nvPr/>
          </p:nvSpPr>
          <p:spPr>
            <a:xfrm>
              <a:off x="0" y="2664296"/>
              <a:ext cx="1944217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Ακαμψία πνευμ. παρεγχύματος</a:t>
              </a:r>
            </a:p>
          </p:txBody>
        </p:sp>
        <p:sp>
          <p:nvSpPr>
            <p:cNvPr id="568" name="11 - TextBox"/>
            <p:cNvSpPr txBox="1"/>
            <p:nvPr/>
          </p:nvSpPr>
          <p:spPr>
            <a:xfrm>
              <a:off x="0" y="1164902"/>
              <a:ext cx="1944217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Αύξηση νεκρού αναπνευστικού χώρου</a:t>
              </a:r>
            </a:p>
          </p:txBody>
        </p:sp>
        <p:sp>
          <p:nvSpPr>
            <p:cNvPr id="569" name="13 - TextBox"/>
            <p:cNvSpPr txBox="1"/>
            <p:nvPr/>
          </p:nvSpPr>
          <p:spPr>
            <a:xfrm>
              <a:off x="6192688" y="0"/>
              <a:ext cx="1944217" cy="3506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Καταστολή ΚΝΣ</a:t>
              </a:r>
            </a:p>
          </p:txBody>
        </p:sp>
        <p:sp>
          <p:nvSpPr>
            <p:cNvPr id="570" name="14 - TextBox"/>
            <p:cNvSpPr txBox="1"/>
            <p:nvPr/>
          </p:nvSpPr>
          <p:spPr>
            <a:xfrm>
              <a:off x="0" y="3816424"/>
              <a:ext cx="2376265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Ακαμψία θωρακικού/πλευριτικού τοιχώματος</a:t>
              </a:r>
            </a:p>
          </p:txBody>
        </p:sp>
        <p:sp>
          <p:nvSpPr>
            <p:cNvPr id="571" name="15 - TextBox"/>
            <p:cNvSpPr txBox="1"/>
            <p:nvPr/>
          </p:nvSpPr>
          <p:spPr>
            <a:xfrm>
              <a:off x="6264696" y="1440160"/>
              <a:ext cx="1944217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Διαταραγμένη νευρομυϊκή μετάδοση</a:t>
              </a:r>
            </a:p>
          </p:txBody>
        </p:sp>
        <p:sp>
          <p:nvSpPr>
            <p:cNvPr id="572" name="16 - TextBox"/>
            <p:cNvSpPr txBox="1"/>
            <p:nvPr/>
          </p:nvSpPr>
          <p:spPr>
            <a:xfrm>
              <a:off x="6336704" y="3456384"/>
              <a:ext cx="1944217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Μυϊκή δυσλειτουργία</a:t>
              </a:r>
            </a:p>
          </p:txBody>
        </p:sp>
        <p:sp>
          <p:nvSpPr>
            <p:cNvPr id="573" name="17 - TextBox"/>
            <p:cNvSpPr txBox="1"/>
            <p:nvPr/>
          </p:nvSpPr>
          <p:spPr>
            <a:xfrm>
              <a:off x="4464496" y="2448272"/>
              <a:ext cx="1944217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b="1" u="sng">
                  <a:solidFill>
                    <a:srgbClr val="A50021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Αναπνευστική αντλία</a:t>
              </a:r>
            </a:p>
          </p:txBody>
        </p:sp>
        <p:sp>
          <p:nvSpPr>
            <p:cNvPr id="574" name="18 - TextBox"/>
            <p:cNvSpPr txBox="1"/>
            <p:nvPr/>
          </p:nvSpPr>
          <p:spPr>
            <a:xfrm>
              <a:off x="2016224" y="2664296"/>
              <a:ext cx="1944217" cy="3940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b="1" u="sng">
                  <a:solidFill>
                    <a:srgbClr val="A50021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Φορτίο </a:t>
              </a:r>
              <a:r>
                <a:t>CO</a:t>
              </a:r>
              <a:r>
                <a:rPr baseline="-25000"/>
                <a:t>2</a:t>
              </a:r>
            </a:p>
          </p:txBody>
        </p:sp>
        <p:sp>
          <p:nvSpPr>
            <p:cNvPr id="575" name="20 - Ευθύγραμμο βέλος σύνδεσης"/>
            <p:cNvSpPr/>
            <p:nvPr/>
          </p:nvSpPr>
          <p:spPr>
            <a:xfrm>
              <a:off x="1944216" y="1626567"/>
              <a:ext cx="504057" cy="471845"/>
            </a:xfrm>
            <a:prstGeom prst="line">
              <a:avLst/>
            </a:pr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6" name="24 - Shape"/>
            <p:cNvSpPr/>
            <p:nvPr/>
          </p:nvSpPr>
          <p:spPr>
            <a:xfrm>
              <a:off x="1944216" y="461665"/>
              <a:ext cx="504057" cy="1554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77" name="26 - Shape"/>
            <p:cNvSpPr/>
            <p:nvPr/>
          </p:nvSpPr>
          <p:spPr>
            <a:xfrm flipH="1" rot="10800000">
              <a:off x="2376264" y="2232248"/>
              <a:ext cx="72009" cy="2045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78" name="28 - Ευθύγραμμο βέλος σύνδεσης"/>
            <p:cNvSpPr/>
            <p:nvPr/>
          </p:nvSpPr>
          <p:spPr>
            <a:xfrm flipV="1">
              <a:off x="1944216" y="2160240"/>
              <a:ext cx="432049" cy="827223"/>
            </a:xfrm>
            <a:prstGeom prst="line">
              <a:avLst/>
            </a:pr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79" name="30 - Shape"/>
            <p:cNvSpPr/>
            <p:nvPr/>
          </p:nvSpPr>
          <p:spPr>
            <a:xfrm flipH="1">
              <a:off x="5328592" y="184666"/>
              <a:ext cx="864097" cy="183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80" name="32 - Ευθύγραμμο βέλος σύνδεσης"/>
            <p:cNvSpPr/>
            <p:nvPr/>
          </p:nvSpPr>
          <p:spPr>
            <a:xfrm flipH="1">
              <a:off x="5400600" y="1901825"/>
              <a:ext cx="864097" cy="114400"/>
            </a:xfrm>
            <a:prstGeom prst="line">
              <a:avLst/>
            </a:pr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81" name="34 - Shape"/>
            <p:cNvSpPr/>
            <p:nvPr/>
          </p:nvSpPr>
          <p:spPr>
            <a:xfrm rot="10800000">
              <a:off x="5328592" y="2232248"/>
              <a:ext cx="1008113" cy="1547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25400" cap="flat">
              <a:solidFill>
                <a:srgbClr val="A5002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Rectangle 12"/>
          <p:cNvSpPr/>
          <p:nvPr/>
        </p:nvSpPr>
        <p:spPr>
          <a:xfrm>
            <a:off x="70141" y="1600200"/>
            <a:ext cx="8966356" cy="1428760"/>
          </a:xfrm>
          <a:prstGeom prst="rect">
            <a:avLst/>
          </a:prstGeom>
          <a:solidFill>
            <a:srgbClr val="002060"/>
          </a:solidFill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85" name="Text Box 6"/>
          <p:cNvSpPr txBox="1"/>
          <p:nvPr/>
        </p:nvSpPr>
        <p:spPr>
          <a:xfrm>
            <a:off x="0" y="1990581"/>
            <a:ext cx="9144000" cy="548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Αναπνευστική Αλκάλωση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2 - Θέση περιεχομένου"/>
          <p:cNvSpPr txBox="1"/>
          <p:nvPr>
            <p:ph type="body" sz="half" idx="1"/>
          </p:nvPr>
        </p:nvSpPr>
        <p:spPr>
          <a:xfrm>
            <a:off x="385192" y="1124744"/>
            <a:ext cx="8363271" cy="2448273"/>
          </a:xfrm>
          <a:prstGeom prst="rect">
            <a:avLst/>
          </a:prstGeom>
        </p:spPr>
        <p:txBody>
          <a:bodyPr/>
          <a:lstStyle/>
          <a:p>
            <a:pPr marL="256666" indent="-256666" defTabSz="859536">
              <a:spcBef>
                <a:spcPts val="400"/>
              </a:spcBef>
              <a:buClr>
                <a:srgbClr val="A50021"/>
              </a:buClr>
              <a:buChar char="❖"/>
              <a:defRPr sz="2256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αύξηση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1148"/>
              <a:t>+</a:t>
            </a:r>
            <a:r>
              <a:rPr b="1"/>
              <a:t>] </a:t>
            </a:r>
            <a:r>
              <a:t>στον ορό ονομάζεται </a:t>
            </a:r>
            <a:r>
              <a:rPr b="1"/>
              <a:t>οξυαιμία</a:t>
            </a:r>
            <a:endParaRPr b="1"/>
          </a:p>
          <a:p>
            <a:pPr marL="256666" indent="-256666" defTabSz="859536">
              <a:spcBef>
                <a:spcPts val="400"/>
              </a:spcBef>
              <a:buClr>
                <a:srgbClr val="A50021"/>
              </a:buClr>
              <a:buChar char="❖"/>
              <a:defRPr sz="2256">
                <a:latin typeface="Arial"/>
                <a:ea typeface="Arial"/>
                <a:cs typeface="Arial"/>
                <a:sym typeface="Arial"/>
              </a:defRPr>
            </a:pPr>
            <a:r>
              <a:t>Η </a:t>
            </a:r>
            <a:r>
              <a:rPr b="1"/>
              <a:t>μείωση</a:t>
            </a:r>
            <a:r>
              <a:t> της </a:t>
            </a:r>
            <a:r>
              <a:rPr b="1"/>
              <a:t>[</a:t>
            </a:r>
            <a:r>
              <a:rPr b="1"/>
              <a:t>H</a:t>
            </a:r>
            <a:r>
              <a:rPr b="1" baseline="51148"/>
              <a:t>+</a:t>
            </a:r>
            <a:r>
              <a:rPr b="1"/>
              <a:t>]</a:t>
            </a:r>
            <a:r>
              <a:t> στον ορό ονομάζεται </a:t>
            </a:r>
            <a:r>
              <a:rPr b="1"/>
              <a:t>αλκαλαιμία</a:t>
            </a:r>
            <a:endParaRPr b="1"/>
          </a:p>
          <a:p>
            <a:pPr marL="256666" indent="-256666" defTabSz="859536">
              <a:spcBef>
                <a:spcPts val="400"/>
              </a:spcBef>
              <a:buClr>
                <a:srgbClr val="A50021"/>
              </a:buClr>
              <a:buChar char="❖"/>
              <a:defRPr sz="2256">
                <a:latin typeface="Arial"/>
                <a:ea typeface="Arial"/>
                <a:cs typeface="Arial"/>
                <a:sym typeface="Arial"/>
              </a:defRPr>
            </a:pPr>
          </a:p>
          <a:p>
            <a:pPr marL="256666" indent="-256666" defTabSz="859536">
              <a:spcBef>
                <a:spcPts val="400"/>
              </a:spcBef>
              <a:buClr>
                <a:srgbClr val="A50021"/>
              </a:buClr>
              <a:buChar char="❖"/>
              <a:defRPr sz="2256">
                <a:latin typeface="Arial"/>
                <a:ea typeface="Arial"/>
                <a:cs typeface="Arial"/>
                <a:sym typeface="Arial"/>
              </a:defRPr>
            </a:pPr>
            <a:r>
              <a:t>Οι παθοφυσιολογικές διαδικασίες που οδηγούν σε </a:t>
            </a:r>
            <a:r>
              <a:rPr b="1"/>
              <a:t>αύξηση</a:t>
            </a:r>
            <a:r>
              <a:t> ή </a:t>
            </a:r>
            <a:r>
              <a:rPr b="1"/>
              <a:t>μείωση</a:t>
            </a:r>
            <a:r>
              <a:t> της [</a:t>
            </a:r>
            <a:r>
              <a:t>H</a:t>
            </a:r>
            <a:r>
              <a:rPr baseline="51148"/>
              <a:t>+</a:t>
            </a:r>
            <a:r>
              <a:t>] ονομάζονται </a:t>
            </a:r>
            <a:r>
              <a:rPr b="1"/>
              <a:t>οξέωση</a:t>
            </a:r>
            <a:r>
              <a:t> και </a:t>
            </a:r>
            <a:r>
              <a:rPr b="1"/>
              <a:t>αλκάλωση</a:t>
            </a:r>
            <a:r>
              <a:t> αντίστοιχα</a:t>
            </a:r>
          </a:p>
        </p:txBody>
      </p:sp>
      <p:grpSp>
        <p:nvGrpSpPr>
          <p:cNvPr id="590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588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89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Αναπνευστική Αλκάλωση – Βασικές αρχές</a:t>
              </a:r>
            </a:p>
          </p:txBody>
        </p:sp>
      </p:grpSp>
      <p:sp>
        <p:nvSpPr>
          <p:cNvPr id="591" name="6 - TextBox"/>
          <p:cNvSpPr txBox="1"/>
          <p:nvPr/>
        </p:nvSpPr>
        <p:spPr>
          <a:xfrm>
            <a:off x="0" y="4686234"/>
            <a:ext cx="9144000" cy="850582"/>
          </a:xfrm>
          <a:prstGeom prst="rect">
            <a:avLst/>
          </a:prstGeom>
          <a:solidFill>
            <a:srgbClr val="E1E0E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Διαταραχές που προκαλούν </a:t>
            </a:r>
            <a:r>
              <a:rPr b="1">
                <a:solidFill>
                  <a:srgbClr val="A50021"/>
                </a:solidFill>
              </a:rPr>
              <a:t>μείωση της </a:t>
            </a:r>
            <a:r>
              <a:rPr b="1">
                <a:solidFill>
                  <a:srgbClr val="A50021"/>
                </a:solidFill>
              </a:rPr>
              <a:t>P</a:t>
            </a:r>
            <a:r>
              <a:rPr b="1" sz="2000">
                <a:solidFill>
                  <a:srgbClr val="A50021"/>
                </a:solidFill>
              </a:rPr>
              <a:t>CO</a:t>
            </a:r>
            <a:r>
              <a:rPr b="1" baseline="-25000">
                <a:solidFill>
                  <a:srgbClr val="A50021"/>
                </a:solidFill>
              </a:rPr>
              <a:t>2</a:t>
            </a:r>
            <a:r>
              <a:rPr b="1" baseline="-25000"/>
              <a:t> </a:t>
            </a:r>
            <a:r>
              <a:t>προκαλούν</a:t>
            </a:r>
            <a:r>
              <a:rPr b="1"/>
              <a:t> Αναπνευστική Αλκάλωση </a:t>
            </a:r>
          </a:p>
        </p:txBody>
      </p:sp>
      <p:pic>
        <p:nvPicPr>
          <p:cNvPr id="59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8568" y="3645022"/>
            <a:ext cx="3917648" cy="90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6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594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595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Φυσιολογική αντιρρόπηση </a:t>
              </a:r>
            </a:p>
          </p:txBody>
        </p:sp>
      </p:grpSp>
      <p:graphicFrame>
        <p:nvGraphicFramePr>
          <p:cNvPr id="597" name="7 - Πίνακας"/>
          <p:cNvGraphicFramePr/>
          <p:nvPr/>
        </p:nvGraphicFramePr>
        <p:xfrm>
          <a:off x="1115616" y="1397000"/>
          <a:ext cx="6912768" cy="183210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3456384"/>
                <a:gridCol w="3456384"/>
              </a:tblGrid>
              <a:tr h="370840">
                <a:tc gridSpan="2"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Αναπνευστική Αλκάλωση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</a:tcPr>
                </a:tc>
                <a:tc hMerge="1">
                  <a:tcPr/>
                </a:tc>
              </a:tr>
              <a:tr h="597168">
                <a:tc gridSpan="2">
                  <a:txBody>
                    <a:bodyPr/>
                    <a:lstStyle/>
                    <a:p>
                      <a:pPr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PaCO</a:t>
                      </a:r>
                      <a:r>
                        <a:rPr baseline="-25000"/>
                        <a:t>2</a:t>
                      </a:r>
                      <a:r>
                        <a:rPr baseline="-25000"/>
                        <a:t> </a:t>
                      </a:r>
                      <a:r>
                        <a:t> φυσιολογικά 35 – 45 </a:t>
                      </a:r>
                      <a:r>
                        <a:t>mmHg</a:t>
                      </a:r>
                    </a:p>
                    <a:p>
                      <a:pPr>
                        <a:defRPr b="1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PaCO</a:t>
                      </a:r>
                      <a:r>
                        <a:rPr baseline="-25000"/>
                        <a:t>2</a:t>
                      </a:r>
                      <a:r>
                        <a:rPr baseline="-25000"/>
                        <a:t> </a:t>
                      </a:r>
                      <a:r>
                        <a:t>&lt; 35 </a:t>
                      </a:r>
                      <a:r>
                        <a:t>mmHg</a:t>
                      </a:r>
                      <a:r>
                        <a:t> αναπνευστική αλκάλωση</a:t>
                      </a:r>
                    </a:p>
                  </a:txBody>
                  <a:tcPr marL="45720" marR="45720" marT="45720" marB="45720" anchor="t" anchorCtr="0" horzOverflow="overflow">
                    <a:lnT w="12700">
                      <a:solidFill>
                        <a:schemeClr val="accent5"/>
                      </a:solidFill>
                    </a:lnT>
                    <a:solidFill>
                      <a:schemeClr val="accent5">
                        <a:alpha val="20000"/>
                      </a:schemeClr>
                    </a:solidFill>
                  </a:tcPr>
                </a:tc>
                <a:tc hMerge="1"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defRPr b="1"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Για κάθε 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10 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mmHg</a:t>
                      </a:r>
                      <a:r>
                        <a:rPr>
                          <a:solidFill>
                            <a:srgbClr val="C00000"/>
                          </a:solidFill>
                        </a:rPr>
                        <a:t> μείωση </a:t>
                      </a:r>
                      <a:r>
                        <a:t>της </a:t>
                      </a:r>
                      <a:r>
                        <a:t>PaCO</a:t>
                      </a:r>
                      <a:r>
                        <a:rPr baseline="-25000"/>
                        <a:t>2</a:t>
                      </a:r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Οξεία </a:t>
                      </a:r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Χρόνια 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chemeClr val="accent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Μείωση των </a:t>
                      </a:r>
                      <a:r>
                        <a:t>HCO</a:t>
                      </a:r>
                      <a:r>
                        <a:rPr baseline="-25000"/>
                        <a:t>3</a:t>
                      </a:r>
                      <a:r>
                        <a:rPr baseline="69999"/>
                        <a:t>_</a:t>
                      </a:r>
                      <a:r>
                        <a:t> </a:t>
                      </a:r>
                    </a:p>
                    <a:p>
                      <a:pPr>
                        <a:defRPr b="1" sz="20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Κατά 2 </a:t>
                      </a:r>
                      <a:r>
                        <a:t>mmol/lt </a:t>
                      </a:r>
                      <a:endParaRPr baseline="69999"/>
                    </a:p>
                    <a:p>
                      <a:pPr>
                        <a:defRPr b="1" sz="2000">
                          <a:solidFill>
                            <a:srgbClr val="C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Κατά 4 </a:t>
                      </a:r>
                      <a:r>
                        <a:t>mmol/lt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chemeClr val="accent5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9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38833" y="4365383"/>
            <a:ext cx="1525255" cy="252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2 - Θέση περιεχομένου"/>
          <p:cNvSpPr txBox="1"/>
          <p:nvPr>
            <p:ph type="body" sz="quarter" idx="1"/>
          </p:nvPr>
        </p:nvSpPr>
        <p:spPr>
          <a:xfrm>
            <a:off x="323527" y="1988840"/>
            <a:ext cx="8424938" cy="1440161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 άμεση αντιρρόπηση εμφανίζεται σε 5-10 </a:t>
            </a:r>
            <a:r>
              <a:t>min</a:t>
            </a:r>
            <a:r>
              <a:t> μετά τη μείωση της </a:t>
            </a:r>
            <a:r>
              <a:rPr sz="2000"/>
              <a:t>PaCO</a:t>
            </a:r>
            <a:r>
              <a:rPr baseline="-25000" sz="2000"/>
              <a:t>2 </a:t>
            </a:r>
            <a:r>
              <a:t>με τη χρήση ρυθμιστικών διαλυμάτων  ανεξάρτητων από τα </a:t>
            </a:r>
            <a:r>
              <a:rPr sz="2000"/>
              <a:t>HCO</a:t>
            </a:r>
            <a:r>
              <a:rPr baseline="-25000" sz="2000"/>
              <a:t>3</a:t>
            </a:r>
            <a:r>
              <a:rPr b="0" baseline="69999" sz="2000"/>
              <a:t>_</a:t>
            </a:r>
            <a:r>
              <a:rPr sz="2000"/>
              <a:t> .</a:t>
            </a:r>
          </a:p>
        </p:txBody>
      </p:sp>
      <p:grpSp>
        <p:nvGrpSpPr>
          <p:cNvPr id="603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01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02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Φυσιολογική αντιρρόπηση </a:t>
              </a:r>
            </a:p>
          </p:txBody>
        </p:sp>
      </p:grpSp>
      <p:sp>
        <p:nvSpPr>
          <p:cNvPr id="604" name="6 - Ορθογώνιο"/>
          <p:cNvSpPr txBox="1"/>
          <p:nvPr/>
        </p:nvSpPr>
        <p:spPr>
          <a:xfrm>
            <a:off x="5283420" y="6597352"/>
            <a:ext cx="376440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Karet FE. </a:t>
            </a:r>
            <a:r>
              <a:rPr i="1"/>
              <a:t>J Am Soc Nephrol </a:t>
            </a:r>
            <a:r>
              <a:t>2009;20:251–254</a:t>
            </a:r>
          </a:p>
        </p:txBody>
      </p:sp>
      <p:pic>
        <p:nvPicPr>
          <p:cNvPr id="60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03648" y="1556791"/>
            <a:ext cx="6572251" cy="381001"/>
          </a:xfrm>
          <a:prstGeom prst="rect">
            <a:avLst/>
          </a:prstGeom>
          <a:ln w="12700">
            <a:miter lim="400000"/>
          </a:ln>
        </p:spPr>
      </p:pic>
      <p:sp>
        <p:nvSpPr>
          <p:cNvPr id="606" name="11 - TextBox"/>
          <p:cNvSpPr txBox="1"/>
          <p:nvPr/>
        </p:nvSpPr>
        <p:spPr>
          <a:xfrm>
            <a:off x="86295" y="951111"/>
            <a:ext cx="8950202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Άμεση αντιρρόπηση </a:t>
            </a:r>
          </a:p>
        </p:txBody>
      </p:sp>
      <p:sp>
        <p:nvSpPr>
          <p:cNvPr id="607" name="12 - TextBox"/>
          <p:cNvSpPr txBox="1"/>
          <p:nvPr/>
        </p:nvSpPr>
        <p:spPr>
          <a:xfrm>
            <a:off x="86295" y="3501008"/>
            <a:ext cx="8950202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Χρόνια αντιρρόπηση </a:t>
            </a:r>
          </a:p>
        </p:txBody>
      </p:sp>
      <p:sp>
        <p:nvSpPr>
          <p:cNvPr id="608" name="2 - Θέση περιεχομένου"/>
          <p:cNvSpPr txBox="1"/>
          <p:nvPr/>
        </p:nvSpPr>
        <p:spPr>
          <a:xfrm>
            <a:off x="251519" y="4005064"/>
            <a:ext cx="8568954" cy="115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Στη χρόνια υποκαπνία παρατηρείται </a:t>
            </a:r>
            <a:r>
              <a:rPr>
                <a:solidFill>
                  <a:srgbClr val="A50021"/>
                </a:solidFill>
              </a:rPr>
              <a:t>μείωση της απέκκρισης</a:t>
            </a:r>
            <a:r>
              <a:rPr>
                <a:solidFill>
                  <a:srgbClr val="A50021"/>
                </a:solidFill>
              </a:rPr>
              <a:t> H</a:t>
            </a:r>
            <a:r>
              <a:rPr b="0" baseline="40000">
                <a:solidFill>
                  <a:srgbClr val="A50021"/>
                </a:solidFill>
              </a:rPr>
              <a:t>+</a:t>
            </a:r>
            <a:r>
              <a:t> από τους νεφρούς (κατακράτηση οξέος). </a:t>
            </a:r>
          </a:p>
          <a:p>
            <a:pPr marL="273050" indent="-273050">
              <a:spcBef>
                <a:spcPts val="500"/>
              </a:spcBef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Η διαδικασία αυτή χρειάζεται 2-3 ημέρες για να ολοκληρωθεί.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0" name="15 - Θέση περιεχομένου"/>
          <p:cNvGraphicFramePr/>
          <p:nvPr/>
        </p:nvGraphicFramePr>
        <p:xfrm>
          <a:off x="323527" y="981075"/>
          <a:ext cx="8538469" cy="222504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4269234"/>
                <a:gridCol w="4269234"/>
              </a:tblGrid>
              <a:tr h="370840">
                <a:tc>
                  <a:txBody>
                    <a:bodyPr/>
                    <a:lstStyle/>
                    <a:p>
                      <a:pPr algn="l">
                        <a:defRPr b="0" sz="1800"/>
                      </a:pPr>
                      <a:r>
                        <a:rPr b="1" sz="20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Υποξαιμία ή ιστική υποξία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/>
                      </a:pPr>
                      <a:r>
                        <a:rPr b="1" sz="20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Φάρμακα και ορμόνες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Ελαττωμένη μερική πίεση Ο</a:t>
                      </a:r>
                      <a:r>
                        <a:rPr baseline="-25000"/>
                        <a:t>2</a:t>
                      </a:r>
                      <a:r>
                        <a:t>, μεγάλο υψόμετρο, πνευμονία, λαρυγγόσπασμος, πνιγμονή, βαριά αναιμία, υπόταση, κυκλοφορική ανεπάρκεια, πνευμονικό οίδημα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Arial"/>
                          <a:ea typeface="Arial"/>
                          <a:cs typeface="Arial"/>
                          <a:sym typeface="Arial"/>
                        </a:rPr>
                        <a:t>Σαλικυλικά, νικοτίνη, επινεφρίνη, νορ-επινεφρίνη, προγεστερόνη.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20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Ενεργοποίηση ΚΝΣ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20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Άλλα 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b="1" sz="18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Πόνος, άγχος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, ψύχωση, πυρετός, υπαραχνοειδής αιμορραγία, τραύμα, μηνιγγοεγεφαλίτιδα, όγκοι.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1" sz="18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Κύηση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, άσκηση, σήψη από 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Gram (+)/(-)</a:t>
                      </a:r>
                      <a:endParaRPr b="0">
                        <a:solidFill>
                          <a:srgbClr val="000000"/>
                        </a:solidFill>
                      </a:endParaRPr>
                    </a:p>
                    <a:p>
                      <a:pPr algn="l"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Ηπατική ανεπάρκεια, έντονη ζέστη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20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Πνευμονικές διαταραχές </a:t>
                      </a: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b="1" sz="18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Πνευμονία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, πνευμοθώρακας, άσθμα, αιμοθώρακας, 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ARDS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, πνευμονικό οίδημα, </a:t>
                      </a:r>
                      <a:r>
                        <a:t>πνευμονική εμβολή</a:t>
                      </a:r>
                      <a:r>
                        <a:rPr b="0">
                          <a:solidFill>
                            <a:srgbClr val="000000"/>
                          </a:solidFill>
                        </a:rPr>
                        <a:t>, πνευμονική ίνωση.</a:t>
                      </a: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B w="12700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  <p:grpSp>
        <p:nvGrpSpPr>
          <p:cNvPr id="613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11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12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Αίτια Αναπνευστικής Αλκάλωσης</a:t>
              </a:r>
            </a:p>
          </p:txBody>
        </p:sp>
      </p:grpSp>
      <p:sp>
        <p:nvSpPr>
          <p:cNvPr id="614" name="6 - Ορθογώνιο"/>
          <p:cNvSpPr txBox="1"/>
          <p:nvPr/>
        </p:nvSpPr>
        <p:spPr>
          <a:xfrm>
            <a:off x="5283420" y="6597352"/>
            <a:ext cx="3764407" cy="288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Karet FE. </a:t>
            </a:r>
            <a:r>
              <a:rPr i="1"/>
              <a:t>J Am Soc Nephrol </a:t>
            </a:r>
            <a:r>
              <a:t>2009;20:251–254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2 - Θέση περιεχομένου"/>
          <p:cNvSpPr txBox="1"/>
          <p:nvPr>
            <p:ph type="body" idx="1"/>
          </p:nvPr>
        </p:nvSpPr>
        <p:spPr>
          <a:xfrm>
            <a:off x="385192" y="1124743"/>
            <a:ext cx="8363271" cy="4968554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Προσδιορισμός κύριας διαταραχής στα αέρια αίματος</a:t>
            </a: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Υπάρχει οξυαιμία ή αλκαλαιμία;</a:t>
            </a: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Εκτίμηση αντιρρόπησης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Προσδιορισμός ΧΑ ορού 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Μη ξεχνάτε το ιστορικό και την κλινική εικόνα </a:t>
            </a:r>
          </a:p>
        </p:txBody>
      </p:sp>
      <p:grpSp>
        <p:nvGrpSpPr>
          <p:cNvPr id="619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617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18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Βασικά βήματα ερμηνείας Αερίων Αίματος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21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22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24" name="2 - Θέση περιεχομένου"/>
          <p:cNvSpPr txBox="1"/>
          <p:nvPr/>
        </p:nvSpPr>
        <p:spPr>
          <a:xfrm>
            <a:off x="395535" y="836712"/>
            <a:ext cx="8424938" cy="5524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Άνδρας 55 ετών με ιστορικό διαβήτη παρουσιάζεται ληθαργικός τις τελευταίες μέρες.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Στη φυσική εξέταση ο ασθενής δεν εμφανίζει αξιοσημείωτη παθολογία. Η ΑΠ είναι 160/98</a:t>
            </a:r>
            <a:r>
              <a:t> mmHg</a:t>
            </a:r>
            <a:r>
              <a:t> με 76 σφίξεις/</a:t>
            </a:r>
            <a:r>
              <a:t>min</a:t>
            </a:r>
            <a:r>
              <a:t> και 22 αναπνοές. </a:t>
            </a: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pH=7,3</a:t>
            </a:r>
            <a:r>
              <a:t>0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10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PCO</a:t>
            </a:r>
            <a:r>
              <a:rPr baseline="-25000"/>
              <a:t>2</a:t>
            </a:r>
            <a:r>
              <a:t>=</a:t>
            </a:r>
            <a:r>
              <a:t>23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=14</a:t>
            </a:r>
            <a:r>
              <a:t>2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</a:t>
            </a:r>
            <a:r>
              <a:t>105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30</a:t>
            </a:r>
            <a:r>
              <a:t> </a:t>
            </a:r>
            <a:r>
              <a:t>Οξυαιμία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10 Μεταβολική οξέωση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αναμενόμενη. Απλή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Χ.Α.=27</a:t>
            </a:r>
          </a:p>
        </p:txBody>
      </p:sp>
      <p:sp>
        <p:nvSpPr>
          <p:cNvPr id="625" name="6 - TextBox"/>
          <p:cNvSpPr txBox="1"/>
          <p:nvPr/>
        </p:nvSpPr>
        <p:spPr>
          <a:xfrm>
            <a:off x="86295" y="6267791"/>
            <a:ext cx="8950202" cy="43707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οξέωση λόγω διαβητικής κετοξέωσης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6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1000"/>
                                        <p:tgtEl>
                                          <p:spTgt spid="6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1000"/>
                                        <p:tgtEl>
                                          <p:spTgt spid="6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1000"/>
                                        <p:tgtEl>
                                          <p:spTgt spid="6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5" grpId="2"/>
      <p:bldP build="p" bldLvl="5" animBg="1" rev="0" advAuto="0" spid="624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9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27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28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30" name="2 - Θέση περιεχομένου"/>
          <p:cNvSpPr txBox="1"/>
          <p:nvPr/>
        </p:nvSpPr>
        <p:spPr>
          <a:xfrm>
            <a:off x="395535" y="1052735"/>
            <a:ext cx="8424938" cy="5194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Γυναίκα 21 ετών παρουσιάζεται με μυϊκή αδυναμία και κόπωση. Έχει χάσει 20 κιλά το τελευταίο έτος χωρίς άλλη συμπτωματολογία. Η ΑΠ είναι 100/76 </a:t>
            </a:r>
            <a:r>
              <a:t>mmHg </a:t>
            </a:r>
            <a:r>
              <a:t>με 88 σφίξεις/</a:t>
            </a:r>
            <a:r>
              <a:t>min</a:t>
            </a:r>
            <a:r>
              <a:t> και 12 αναπνοές. </a:t>
            </a: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48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36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PCO</a:t>
            </a:r>
            <a:r>
              <a:rPr baseline="-25000"/>
              <a:t>2</a:t>
            </a:r>
            <a:r>
              <a:t>=</a:t>
            </a:r>
            <a:r>
              <a:t>47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=1</a:t>
            </a:r>
            <a:r>
              <a:t>36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=8</a:t>
            </a:r>
            <a:r>
              <a:t>8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48</a:t>
            </a:r>
            <a:r>
              <a:t> </a:t>
            </a:r>
            <a:r>
              <a:t>Αλκαλαιμία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36 Μεταβολική αλκάλωση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αναμενόμενη. Απλή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Χ.Α.=12</a:t>
            </a:r>
          </a:p>
        </p:txBody>
      </p:sp>
      <p:sp>
        <p:nvSpPr>
          <p:cNvPr id="631" name="6 - TextBox"/>
          <p:cNvSpPr txBox="1"/>
          <p:nvPr/>
        </p:nvSpPr>
        <p:spPr>
          <a:xfrm>
            <a:off x="86295" y="6237311"/>
            <a:ext cx="8950202" cy="43707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αλκάλωση λόγω εμέτων (Βουλιμία)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1000"/>
                                        <p:tgtEl>
                                          <p:spTgt spid="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1000"/>
                                        <p:tgtEl>
                                          <p:spTgt spid="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1000"/>
                                        <p:tgtEl>
                                          <p:spTgt spid="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30" grpId="1"/>
      <p:bldP build="whole" bldLvl="1" animBg="1" rev="0" advAuto="0" spid="631" grpId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5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33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34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36" name="2 - Θέση περιεχομένου"/>
          <p:cNvSpPr txBox="1"/>
          <p:nvPr/>
        </p:nvSpPr>
        <p:spPr>
          <a:xfrm>
            <a:off x="395535" y="1124744"/>
            <a:ext cx="8424938" cy="5194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Γυναίκα 46 ετών με ιστορικό πεπτικού έλκους προσέρχεται στο ΤΕΠ λόγω </a:t>
            </a:r>
            <a:r>
              <a:rPr>
                <a:solidFill>
                  <a:srgbClr val="A50021"/>
                </a:solidFill>
              </a:rPr>
              <a:t>πολλαπλών εμέτων </a:t>
            </a:r>
            <a:r>
              <a:t>τις τελευταίες 6 ημέρες. Η ΑΠ=100/60 </a:t>
            </a:r>
            <a:r>
              <a:t>mmHg</a:t>
            </a:r>
            <a:r>
              <a:t> με ελαττωμένη σπαργή δέρματος.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pH=7,53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=42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PCO</a:t>
            </a:r>
            <a:r>
              <a:rPr baseline="-25000"/>
              <a:t>2</a:t>
            </a:r>
            <a:r>
              <a:t>=53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=140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=86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pH=7,53 </a:t>
            </a:r>
            <a:r>
              <a:t>Αλκαλαιμία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=42</a:t>
            </a:r>
            <a:r>
              <a:t> Μεταβολική αλκάλωση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αναμενόμενη. Απλή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Χ.Α.=12</a:t>
            </a:r>
          </a:p>
        </p:txBody>
      </p:sp>
      <p:sp>
        <p:nvSpPr>
          <p:cNvPr id="637" name="6 - TextBox"/>
          <p:cNvSpPr txBox="1"/>
          <p:nvPr/>
        </p:nvSpPr>
        <p:spPr>
          <a:xfrm>
            <a:off x="86295" y="6237311"/>
            <a:ext cx="8950202" cy="43707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αλκάλωση λόγω εμέτων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6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1000"/>
                                        <p:tgtEl>
                                          <p:spTgt spid="6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1000"/>
                                        <p:tgtEl>
                                          <p:spTgt spid="6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1000"/>
                                        <p:tgtEl>
                                          <p:spTgt spid="63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36" grpId="1"/>
      <p:bldP build="whole" bldLvl="1" animBg="1" rev="0" advAuto="0" spid="637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149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50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Φυσιολογικές τιμές Αερίων Αίματος</a:t>
              </a:r>
            </a:p>
          </p:txBody>
        </p:sp>
      </p:grpSp>
      <p:graphicFrame>
        <p:nvGraphicFramePr>
          <p:cNvPr id="152" name="8 - Πίνακας"/>
          <p:cNvGraphicFramePr/>
          <p:nvPr/>
        </p:nvGraphicFramePr>
        <p:xfrm>
          <a:off x="395536" y="1789099"/>
          <a:ext cx="8352928" cy="308006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{4C3C2611-4C71-4FC5-86AE-919BDF0F9419}</a:tableStyleId>
              </a:tblPr>
              <a:tblGrid>
                <a:gridCol w="2784309"/>
                <a:gridCol w="2760307"/>
                <a:gridCol w="2808311"/>
              </a:tblGrid>
              <a:tr h="616012">
                <a:tc>
                  <a:txBody>
                    <a:bodyPr/>
                    <a:lstStyle/>
                    <a:p>
                      <a:pPr algn="l">
                        <a:defRPr sz="1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Αρτηριακό αίμα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b="0" sz="1800"/>
                      </a:pPr>
                      <a:r>
                        <a: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Φλεβικό αίμα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pH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7,35 – 7,45 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7,32 – 7,42 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HCO</a:t>
                      </a:r>
                      <a:r>
                        <a:rPr baseline="-25000"/>
                        <a:t>3</a:t>
                      </a:r>
                      <a:r>
                        <a:rPr baseline="50000"/>
                        <a:t>-</a:t>
                      </a:r>
                    </a:p>
                  </a:txBody>
                  <a:tcPr marL="45720" marR="45720" marT="45720" marB="4572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b="1" sz="2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22</a:t>
                      </a:r>
                      <a:r>
                        <a:t> – </a:t>
                      </a:r>
                      <a:r>
                        <a:t>26</a:t>
                      </a:r>
                      <a:r>
                        <a:t> </a:t>
                      </a:r>
                    </a:p>
                  </a:txBody>
                  <a:tcPr marL="45720" marR="45720" marT="45720" marB="4572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19 – 25 </a:t>
                      </a:r>
                    </a:p>
                  </a:txBody>
                  <a:tcPr marL="45720" marR="45720" marT="45720" marB="45720" anchor="ctr" anchorCtr="0" horzOverflow="overflow">
                    <a:noFill/>
                  </a:tcPr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PCO</a:t>
                      </a:r>
                      <a:r>
                        <a:rPr baseline="-25000"/>
                        <a:t>2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35 – 45 </a:t>
                      </a:r>
                    </a:p>
                  </a:txBody>
                  <a:tcPr marL="45720" marR="45720" marT="45720" marB="4572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38 – 52 </a:t>
                      </a:r>
                    </a:p>
                  </a:txBody>
                  <a:tcPr marL="45720" marR="45720" marT="45720" marB="45720" anchor="ctr" anchorCtr="0" horzOverflow="overflow"/>
                </a:tc>
              </a:tr>
              <a:tr h="616012">
                <a:tc>
                  <a:txBody>
                    <a:bodyPr/>
                    <a:lstStyle/>
                    <a:p>
                      <a:pPr algn="l">
                        <a:defRPr b="1" sz="2400">
                          <a:solidFill>
                            <a:srgbClr val="A5002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PO</a:t>
                      </a:r>
                      <a:r>
                        <a:rPr baseline="-25000"/>
                        <a:t>2</a:t>
                      </a:r>
                    </a:p>
                  </a:txBody>
                  <a:tcPr marL="45720" marR="45720" marT="45720" marB="45720" anchor="ctr" anchorCtr="0" horzOverflow="overflow"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80 – 110 </a:t>
                      </a:r>
                    </a:p>
                  </a:txBody>
                  <a:tcPr marL="45720" marR="45720" marT="45720" marB="45720" anchor="ctr" anchorCtr="0" horzOverflow="overflow"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2200">
                          <a:latin typeface="Arial"/>
                          <a:ea typeface="Arial"/>
                          <a:cs typeface="Arial"/>
                          <a:sym typeface="Arial"/>
                        </a:rPr>
                        <a:t>28 – 48 </a:t>
                      </a:r>
                    </a:p>
                  </a:txBody>
                  <a:tcPr marL="45720" marR="45720" marT="45720" marB="45720" anchor="ctr" anchorCtr="0" horzOverflow="overflow"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1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39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40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42" name="2 - Θέση περιεχομένου"/>
          <p:cNvSpPr txBox="1"/>
          <p:nvPr/>
        </p:nvSpPr>
        <p:spPr>
          <a:xfrm>
            <a:off x="395535" y="1124743"/>
            <a:ext cx="8424938" cy="55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Άνδρας 50 ετών με ιστορικό Χρόνιας Νεφρικής Νόσου παρουσιάζεται στο ΤΕΠ.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22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10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PaCO</a:t>
            </a:r>
            <a:r>
              <a:rPr baseline="-25000"/>
              <a:t>2</a:t>
            </a:r>
            <a:r>
              <a:t>=</a:t>
            </a:r>
            <a:r>
              <a:t>2</a:t>
            </a:r>
            <a:r>
              <a:t>5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=1</a:t>
            </a:r>
            <a:r>
              <a:t>37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</a:t>
            </a:r>
            <a:r>
              <a:t>102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14</a:t>
            </a:r>
            <a:r>
              <a:t> </a:t>
            </a:r>
            <a:r>
              <a:t>Οξυαιμία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10 Μεταβολική οξέωση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Αναμενόμενη. Απλή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Χ.Α.=25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3" name="6 - TextBox"/>
          <p:cNvSpPr txBox="1"/>
          <p:nvPr/>
        </p:nvSpPr>
        <p:spPr>
          <a:xfrm>
            <a:off x="86295" y="6063679"/>
            <a:ext cx="8950202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οξέωση λόγω ΧΝΝ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1000"/>
                                        <p:tgtEl>
                                          <p:spTgt spid="6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2" dur="1000"/>
                                        <p:tgtEl>
                                          <p:spTgt spid="6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7" dur="1000"/>
                                        <p:tgtEl>
                                          <p:spTgt spid="6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2" dur="1000"/>
                                        <p:tgtEl>
                                          <p:spTgt spid="6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2" dur="1000"/>
                                        <p:tgtEl>
                                          <p:spTgt spid="6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7" dur="1000"/>
                                        <p:tgtEl>
                                          <p:spTgt spid="6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3" grpId="2"/>
      <p:bldP build="p" bldLvl="5" animBg="1" rev="0" advAuto="0" spid="642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4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4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48" name="2 - Θέση περιεχομένου"/>
          <p:cNvSpPr txBox="1"/>
          <p:nvPr/>
        </p:nvSpPr>
        <p:spPr>
          <a:xfrm>
            <a:off x="395535" y="1124743"/>
            <a:ext cx="8424938" cy="4864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Άνδρας 65 ετών με ιστορικό Υπέρτασης και λήψης διουρητικού παρουσιάζεται στο ΤΕΠ.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48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36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PaCO</a:t>
            </a:r>
            <a:r>
              <a:rPr baseline="-25000"/>
              <a:t>2</a:t>
            </a:r>
            <a:r>
              <a:t>=5</a:t>
            </a:r>
            <a:r>
              <a:t>1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48</a:t>
            </a:r>
            <a:r>
              <a:t> </a:t>
            </a:r>
            <a:r>
              <a:t>Αλκαλαιμία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36 Μεταβολική αλκάλωση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Αναμενόμενη, Απλή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49" name="6 - TextBox"/>
          <p:cNvSpPr txBox="1"/>
          <p:nvPr/>
        </p:nvSpPr>
        <p:spPr>
          <a:xfrm>
            <a:off x="86295" y="6063679"/>
            <a:ext cx="8950202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αλκάλωση λόγω λήψης διουρητικού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1000"/>
                                        <p:tgtEl>
                                          <p:spTgt spid="6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2" dur="1000"/>
                                        <p:tgtEl>
                                          <p:spTgt spid="6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7" dur="1000"/>
                                        <p:tgtEl>
                                          <p:spTgt spid="6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2" dur="10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2" dur="1000"/>
                                        <p:tgtEl>
                                          <p:spTgt spid="6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7" dur="1000"/>
                                        <p:tgtEl>
                                          <p:spTgt spid="64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49" grpId="2"/>
      <p:bldP build="p" bldLvl="5" animBg="1" rev="0" advAuto="0" spid="648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3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51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52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54" name="2 - Θέση περιεχομένου"/>
          <p:cNvSpPr txBox="1"/>
          <p:nvPr/>
        </p:nvSpPr>
        <p:spPr>
          <a:xfrm>
            <a:off x="395535" y="1124743"/>
            <a:ext cx="8424938" cy="55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Άνδρας 31 ετών με ιστορικό επιληψίας παρουσιάζεται στο ΤΕΠ με επιληπτική κρίση. Αμέσως μετά τον έλεγχο των σπασμών λαμβάνεται έλεγχος.</a:t>
            </a: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14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17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PaCO</a:t>
            </a:r>
            <a:r>
              <a:rPr baseline="-25000"/>
              <a:t>2</a:t>
            </a:r>
            <a:r>
              <a:t>=</a:t>
            </a:r>
            <a:r>
              <a:t>4</a:t>
            </a:r>
            <a:r>
              <a:t>5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=140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</a:t>
            </a:r>
            <a:r>
              <a:t>9</a:t>
            </a:r>
            <a:r>
              <a:t>8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</a:t>
            </a:r>
            <a:r>
              <a:t>14</a:t>
            </a:r>
            <a:r>
              <a:t> </a:t>
            </a:r>
            <a:r>
              <a:t>Οξυαιμία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17 Μεταβολική οξέωση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Μη αναμενόμενη, Μικτή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Χ.Α.=25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55" name="6 - TextBox"/>
          <p:cNvSpPr txBox="1"/>
          <p:nvPr/>
        </p:nvSpPr>
        <p:spPr>
          <a:xfrm>
            <a:off x="86295" y="6063679"/>
            <a:ext cx="8950202" cy="437069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Γαλακτική οξέωση και Αναπνευστική οξέωση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1000"/>
                                        <p:tgtEl>
                                          <p:spTgt spid="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2" dur="1000"/>
                                        <p:tgtEl>
                                          <p:spTgt spid="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7" dur="1000"/>
                                        <p:tgtEl>
                                          <p:spTgt spid="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2" dur="1000"/>
                                        <p:tgtEl>
                                          <p:spTgt spid="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2" dur="1000"/>
                                        <p:tgtEl>
                                          <p:spTgt spid="6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7" dur="1000"/>
                                        <p:tgtEl>
                                          <p:spTgt spid="6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54" grpId="1"/>
      <p:bldP build="whole" bldLvl="1" animBg="1" rev="0" advAuto="0" spid="655" grpId="2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9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57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58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60" name="2 - Θέση περιεχομένου"/>
          <p:cNvSpPr txBox="1"/>
          <p:nvPr/>
        </p:nvSpPr>
        <p:spPr>
          <a:xfrm>
            <a:off x="281999" y="1124743"/>
            <a:ext cx="8568954" cy="552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Άνδρας 69 ετών με ιστορικό ΧΑΠ παρουσιάζεται στο ΤΕΠ με σοβαρό διαρροϊκό σύνδρομο.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</a:t>
            </a:r>
            <a:r>
              <a:t>6</a:t>
            </a:r>
            <a:r>
              <a:t>,</a:t>
            </a:r>
            <a:r>
              <a:t>97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9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PaCO</a:t>
            </a:r>
            <a:r>
              <a:rPr baseline="-25000"/>
              <a:t>2</a:t>
            </a:r>
            <a:r>
              <a:t>=</a:t>
            </a:r>
            <a:r>
              <a:t>40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</a:t>
            </a:r>
            <a:r>
              <a:t>138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</a:t>
            </a:r>
            <a:r>
              <a:t>115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</a:t>
            </a:r>
            <a:r>
              <a:t>6</a:t>
            </a:r>
            <a:r>
              <a:t>,</a:t>
            </a:r>
            <a:r>
              <a:t>97</a:t>
            </a:r>
            <a:r>
              <a:t> </a:t>
            </a:r>
            <a:r>
              <a:t>Οξυαιμία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9 Μεταβολική οξέωση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Μη αναμενόμενη, Μικτή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Χ.Α.=12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1" name="6 - TextBox"/>
          <p:cNvSpPr txBox="1"/>
          <p:nvPr/>
        </p:nvSpPr>
        <p:spPr>
          <a:xfrm>
            <a:off x="86295" y="5949279"/>
            <a:ext cx="8950202" cy="79267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Μεταβολική οξέωση λόγω διαρροιών με φυσιολογικό Χ.Α. και Αναπνευστική οξέωση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1000"/>
                                        <p:tgtEl>
                                          <p:spTgt spid="6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2" dur="1000"/>
                                        <p:tgtEl>
                                          <p:spTgt spid="6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17" dur="1000"/>
                                        <p:tgtEl>
                                          <p:spTgt spid="6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2" dur="1000"/>
                                        <p:tgtEl>
                                          <p:spTgt spid="6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27" dur="10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2" dur="1000"/>
                                        <p:tgtEl>
                                          <p:spTgt spid="6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6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7" dur="1000"/>
                                        <p:tgtEl>
                                          <p:spTgt spid="6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1" grpId="2"/>
      <p:bldP build="p" bldLvl="5" animBg="1" rev="0" advAuto="0" spid="660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663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664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Κλινικά παραδείγματα</a:t>
              </a:r>
            </a:p>
          </p:txBody>
        </p:sp>
      </p:grpSp>
      <p:sp>
        <p:nvSpPr>
          <p:cNvPr id="666" name="2 - Θέση περιεχομένου"/>
          <p:cNvSpPr txBox="1"/>
          <p:nvPr/>
        </p:nvSpPr>
        <p:spPr>
          <a:xfrm>
            <a:off x="179511" y="832519"/>
            <a:ext cx="8784978" cy="5247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Άνδρας 70 ετών πάσχει από σοβαρή καρδιακή και νεφρική ανεπάρκεια και παρουσιάζεται με δύσπνοια και εμέτους για τις προηγούμενες 5 ημέρες. Δεν λαμβάνει φαρμακευτική αγωγή. </a:t>
            </a:r>
          </a:p>
          <a:p>
            <a:pPr marL="274638" indent="-274638" algn="ctr"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Τα αρχικά εργαστηριακά ευρήματα έχουν ως εξής 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pH=7,5</a:t>
            </a:r>
            <a:r>
              <a:t>8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HCO</a:t>
            </a:r>
            <a:r>
              <a:rPr baseline="-25000"/>
              <a:t>3</a:t>
            </a:r>
            <a:r>
              <a:t>=</a:t>
            </a:r>
            <a:r>
              <a:t>19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PCO</a:t>
            </a:r>
            <a:r>
              <a:rPr baseline="-25000"/>
              <a:t>2</a:t>
            </a:r>
            <a:r>
              <a:t>=</a:t>
            </a:r>
            <a:r>
              <a:t>21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30000"/>
              <a:t>+</a:t>
            </a:r>
            <a:r>
              <a:t>=1</a:t>
            </a:r>
            <a:r>
              <a:t>27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Cl</a:t>
            </a:r>
            <a:r>
              <a:rPr baseline="30000"/>
              <a:t>-</a:t>
            </a:r>
            <a:r>
              <a:t>=</a:t>
            </a:r>
            <a:r>
              <a:t>79</a:t>
            </a:r>
            <a:r>
              <a:t> meq/L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pH=7,5</a:t>
            </a:r>
            <a:r>
              <a:t>8</a:t>
            </a:r>
            <a:r>
              <a:t> </a:t>
            </a:r>
            <a:r>
              <a:t>Αλκαλαιμία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PCO</a:t>
            </a:r>
            <a:r>
              <a:rPr baseline="-25000"/>
              <a:t>2</a:t>
            </a:r>
            <a:r>
              <a:t>=</a:t>
            </a:r>
            <a:r>
              <a:t>21 Αναπνευστική αλκάλωση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Αντιρρόπηση: </a:t>
            </a:r>
            <a:r>
              <a:rPr>
                <a:solidFill>
                  <a:srgbClr val="C00000"/>
                </a:solidFill>
              </a:rPr>
              <a:t>Μη</a:t>
            </a:r>
            <a:r>
              <a:t> αναμενόμενη. Μεικτή διαταραχή.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Χ.Α.=29</a:t>
            </a:r>
          </a:p>
          <a:p>
            <a:pPr marL="274638" indent="-274638">
              <a:buClr>
                <a:srgbClr val="A50021"/>
              </a:buClr>
              <a:buSzPct val="85000"/>
              <a:buChar char="❖"/>
              <a:defRPr b="1" sz="2200">
                <a:latin typeface="Arial"/>
                <a:ea typeface="Arial"/>
                <a:cs typeface="Arial"/>
                <a:sym typeface="Arial"/>
              </a:defRPr>
            </a:pPr>
            <a:r>
              <a:t>Δ Χ.Α. / Δ </a:t>
            </a:r>
            <a:r>
              <a:t>HCO</a:t>
            </a:r>
            <a:r>
              <a:rPr baseline="-25000"/>
              <a:t>3</a:t>
            </a:r>
            <a:r>
              <a:rPr baseline="-25000"/>
              <a:t> </a:t>
            </a:r>
            <a:r>
              <a:t>&gt; 1</a:t>
            </a:r>
          </a:p>
        </p:txBody>
      </p:sp>
      <p:sp>
        <p:nvSpPr>
          <p:cNvPr id="667" name="6 - TextBox"/>
          <p:cNvSpPr txBox="1"/>
          <p:nvPr/>
        </p:nvSpPr>
        <p:spPr>
          <a:xfrm>
            <a:off x="86295" y="5994999"/>
            <a:ext cx="8950202" cy="792670"/>
          </a:xfrm>
          <a:prstGeom prst="rect">
            <a:avLst/>
          </a:prstGeom>
          <a:solidFill>
            <a:srgbClr val="A5002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Αναπνευστική αλκάλωση, μεταβολική οξέωση και μεταβολική αλκάλωση λόγω εμέτων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6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1000"/>
                                        <p:tgtEl>
                                          <p:spTgt spid="6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7" dur="1000"/>
                                        <p:tgtEl>
                                          <p:spTgt spid="6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6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2" dur="1000"/>
                                        <p:tgtEl>
                                          <p:spTgt spid="6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7" dur="1000"/>
                                        <p:tgtEl>
                                          <p:spTgt spid="6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10" presetID="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32" dur="10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67" grpId="2"/>
      <p:bldP build="p" bldLvl="5" animBg="1" rev="0" advAuto="0" spid="666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9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2672" y="404664"/>
            <a:ext cx="8424327" cy="597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2 - Θέση περιεχομένου"/>
          <p:cNvSpPr txBox="1"/>
          <p:nvPr>
            <p:ph type="body" idx="1"/>
          </p:nvPr>
        </p:nvSpPr>
        <p:spPr>
          <a:xfrm>
            <a:off x="385192" y="1484783"/>
            <a:ext cx="8363271" cy="4248474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Όταν εξ αιτίας κάποιας διαταραχής της νεφρικής ή πνευμονικής λειτουργίας μεταβάλλεται το pH, το όργανο που δεν πάσχει προσπαθεί να αντιρροπήσει.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Όταν οι </a:t>
            </a:r>
            <a:r>
              <a:rPr>
                <a:solidFill>
                  <a:srgbClr val="C00000"/>
                </a:solidFill>
              </a:rPr>
              <a:t>πνεύμονες αδυνατούν να αποβάλλουν το CO</a:t>
            </a:r>
            <a:r>
              <a:rPr baseline="-25000">
                <a:solidFill>
                  <a:srgbClr val="C00000"/>
                </a:solidFill>
              </a:rPr>
              <a:t>2</a:t>
            </a:r>
            <a:r>
              <a:t>, οι νεφροί κατακρατούν HCO</a:t>
            </a:r>
            <a:r>
              <a:rPr baseline="-25000"/>
              <a:t>3</a:t>
            </a:r>
            <a:r>
              <a:rPr baseline="50000"/>
              <a:t>-</a:t>
            </a:r>
            <a:r>
              <a:t> (</a:t>
            </a:r>
            <a:r>
              <a:rPr>
                <a:solidFill>
                  <a:srgbClr val="C00000"/>
                </a:solidFill>
              </a:rPr>
              <a:t>νεφρική αντιρρόπηση</a:t>
            </a:r>
            <a:r>
              <a:t>).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Όταν οι </a:t>
            </a:r>
            <a:r>
              <a:rPr>
                <a:solidFill>
                  <a:srgbClr val="C00000"/>
                </a:solidFill>
              </a:rPr>
              <a:t>νεφροί αδυνατούν να αποβάλλουν τα οξέα</a:t>
            </a:r>
            <a:r>
              <a:t>, οι πνεύμονες αποβάλλουν περισσότερο CO</a:t>
            </a:r>
            <a:r>
              <a:rPr baseline="-25000"/>
              <a:t>2</a:t>
            </a:r>
            <a:r>
              <a:t> (</a:t>
            </a:r>
            <a:r>
              <a:rPr>
                <a:solidFill>
                  <a:srgbClr val="C00000"/>
                </a:solidFill>
              </a:rPr>
              <a:t>αναπνευστική αντιρρόπηση</a:t>
            </a:r>
            <a:r>
              <a:t>). </a:t>
            </a:r>
          </a:p>
        </p:txBody>
      </p:sp>
      <p:grpSp>
        <p:nvGrpSpPr>
          <p:cNvPr id="157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15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56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Αντιρρόπηση – Βασικές αρχές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2 - Θέση περιεχομένου"/>
          <p:cNvSpPr txBox="1"/>
          <p:nvPr>
            <p:ph type="body" idx="1"/>
          </p:nvPr>
        </p:nvSpPr>
        <p:spPr>
          <a:xfrm>
            <a:off x="385192" y="1556791"/>
            <a:ext cx="8363271" cy="4824538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Πρέπει να γνωρίζουμε τα επίπεδα της αναμενόμενης αντιρρόπησης.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Όταν αυτή δεν βρίσκεται μέσα στα αναμενόμενα όρια, υπάρχει μικτή διαταραχή.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Η αντιρρόπηση ποτέ δεν επαναφέρει το pH στα φυσιολογικά επίπεδα.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Δεν υπάρχει ΥΠΕΡ- ή ΥΠΟ-αντιρρόπηση</a:t>
            </a:r>
            <a:r>
              <a:rPr>
                <a:solidFill>
                  <a:srgbClr val="000000"/>
                </a:solidFill>
              </a:rPr>
              <a:t> και όταν διαπιστώνεται συνυπάρχει επιπρόσθετη διαταραχή.</a:t>
            </a:r>
          </a:p>
        </p:txBody>
      </p:sp>
      <p:grpSp>
        <p:nvGrpSpPr>
          <p:cNvPr id="162" name="Gruppierung 41"/>
          <p:cNvGrpSpPr/>
          <p:nvPr/>
        </p:nvGrpSpPr>
        <p:grpSpPr>
          <a:xfrm>
            <a:off x="0" y="0"/>
            <a:ext cx="9144190" cy="703640"/>
            <a:chOff x="0" y="0"/>
            <a:chExt cx="9144189" cy="703639"/>
          </a:xfrm>
        </p:grpSpPr>
        <p:sp>
          <p:nvSpPr>
            <p:cNvPr id="160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61" name="Text Box 6"/>
            <p:cNvSpPr txBox="1"/>
            <p:nvPr/>
          </p:nvSpPr>
          <p:spPr>
            <a:xfrm>
              <a:off x="499491" y="44120"/>
              <a:ext cx="8072437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Αντιρρόπηση – Βασικές αρχές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2 - Θέση περιεχομένου"/>
          <p:cNvSpPr txBox="1"/>
          <p:nvPr>
            <p:ph type="body" idx="1"/>
          </p:nvPr>
        </p:nvSpPr>
        <p:spPr>
          <a:xfrm>
            <a:off x="385192" y="1268759"/>
            <a:ext cx="8363271" cy="4392490"/>
          </a:xfrm>
          <a:prstGeom prst="rect">
            <a:avLst/>
          </a:prstGeom>
        </p:spPr>
        <p:txBody>
          <a:bodyPr/>
          <a:lstStyle/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b="1" sz="2352">
                <a:latin typeface="Arial"/>
                <a:ea typeface="Arial"/>
                <a:cs typeface="Arial"/>
                <a:sym typeface="Arial"/>
              </a:defRPr>
            </a:pPr>
            <a:r>
              <a:t>Φυσιολογικό pH στα ΑΑΑ σημαίνει ότι: </a:t>
            </a:r>
          </a:p>
          <a:p>
            <a:pPr lvl="1" marL="536734" indent="-224027" defTabSz="896111">
              <a:spcBef>
                <a:spcPts val="200"/>
              </a:spcBef>
              <a:buClr>
                <a:srgbClr val="A50021"/>
              </a:buClr>
              <a:buChar char="❖"/>
              <a:defRPr b="1" sz="2156">
                <a:latin typeface="Arial"/>
                <a:ea typeface="Arial"/>
                <a:cs typeface="Arial"/>
                <a:sym typeface="Arial"/>
              </a:defRPr>
            </a:pPr>
            <a:r>
              <a:t>α) δεν υπάρχει Οξεοβασική διαταραχή ή </a:t>
            </a:r>
            <a:endParaRPr sz="2352"/>
          </a:p>
          <a:p>
            <a:pPr lvl="1" marL="536734" indent="-224027" defTabSz="896111">
              <a:spcBef>
                <a:spcPts val="200"/>
              </a:spcBef>
              <a:buClr>
                <a:srgbClr val="A50021"/>
              </a:buClr>
              <a:buChar char="❖"/>
              <a:defRPr b="1" sz="2156">
                <a:latin typeface="Arial"/>
                <a:ea typeface="Arial"/>
                <a:cs typeface="Arial"/>
                <a:sym typeface="Arial"/>
              </a:defRPr>
            </a:pPr>
            <a:r>
              <a:t>β) υπάρχει μικτή διαταραχή </a:t>
            </a:r>
            <a:endParaRPr sz="2352"/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b="1" sz="2352">
                <a:latin typeface="Arial"/>
                <a:ea typeface="Arial"/>
                <a:cs typeface="Arial"/>
                <a:sym typeface="Arial"/>
              </a:defRPr>
            </a:pPr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b="1" sz="2352">
                <a:latin typeface="Arial"/>
                <a:ea typeface="Arial"/>
                <a:cs typeface="Arial"/>
                <a:sym typeface="Arial"/>
              </a:defRPr>
            </a:pPr>
            <a:r>
              <a:t>Μπορεί να συνυπάρχουν δύο αντίθετης κατεύθυνσης διαταραχές της οξεοβασικής ισορροπίας, που οδηγούν σε φυσιολογικό pH.</a:t>
            </a:r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b="1" sz="2352">
                <a:latin typeface="Arial"/>
                <a:ea typeface="Arial"/>
                <a:cs typeface="Arial"/>
                <a:sym typeface="Arial"/>
              </a:defRPr>
            </a:pPr>
          </a:p>
          <a:p>
            <a:pPr marL="267588" indent="-267588" defTabSz="896111">
              <a:spcBef>
                <a:spcPts val="400"/>
              </a:spcBef>
              <a:buClr>
                <a:srgbClr val="A50021"/>
              </a:buClr>
              <a:buChar char="❖"/>
              <a:defRPr b="1" sz="2352">
                <a:latin typeface="Arial"/>
                <a:ea typeface="Arial"/>
                <a:cs typeface="Arial"/>
                <a:sym typeface="Arial"/>
              </a:defRPr>
            </a:pPr>
            <a:r>
              <a:t>Φυσιολογικό pH, φυσιολογικά HCO</a:t>
            </a:r>
            <a:r>
              <a:rPr baseline="-25387"/>
              <a:t>3</a:t>
            </a:r>
            <a:r>
              <a:rPr baseline="50367"/>
              <a:t>-</a:t>
            </a:r>
            <a:r>
              <a:t> και φυσιολογική PaCO</a:t>
            </a:r>
            <a:r>
              <a:rPr baseline="-25387"/>
              <a:t>2</a:t>
            </a:r>
            <a:r>
              <a:t> δεν αποκλείουν την ύπαρξη οξεοβασικής διαταραχής.</a:t>
            </a:r>
          </a:p>
        </p:txBody>
      </p:sp>
      <p:grpSp>
        <p:nvGrpSpPr>
          <p:cNvPr id="167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165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66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Μικτές Οξεοβασικές διαταραχές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2 - Θέση περιεχομένου"/>
          <p:cNvSpPr txBox="1"/>
          <p:nvPr>
            <p:ph type="body" idx="1"/>
          </p:nvPr>
        </p:nvSpPr>
        <p:spPr>
          <a:xfrm>
            <a:off x="385192" y="1124743"/>
            <a:ext cx="8363271" cy="4968554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Προσδιορισμός κύριας διαταραχής στα αέρια αίματος</a:t>
            </a: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Υπάρχει οξυαιμία ή αλκαλαιμία;</a:t>
            </a: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 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Εκτίμηση αντιρρόπησης</a:t>
            </a: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Προσδιορισμός ΧΑ ορού  </a:t>
            </a:r>
          </a:p>
          <a:p>
            <a:pPr>
              <a:buSzTx/>
              <a:buFont typeface="Wingdings 2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buClr>
                <a:srgbClr val="A50021"/>
              </a:buClr>
              <a:buChar char="❖"/>
              <a:defRPr b="1" sz="2400">
                <a:latin typeface="Arial"/>
                <a:ea typeface="Arial"/>
                <a:cs typeface="Arial"/>
                <a:sym typeface="Arial"/>
              </a:defRPr>
            </a:pPr>
            <a:r>
              <a:t>Μην ξεχνάτε το ιστορικό και την κλινική εικόνα </a:t>
            </a:r>
          </a:p>
        </p:txBody>
      </p:sp>
      <p:grpSp>
        <p:nvGrpSpPr>
          <p:cNvPr id="172" name="Gruppierung 41"/>
          <p:cNvGrpSpPr/>
          <p:nvPr/>
        </p:nvGrpSpPr>
        <p:grpSpPr>
          <a:xfrm>
            <a:off x="-1" y="0"/>
            <a:ext cx="9144191" cy="703640"/>
            <a:chOff x="0" y="0"/>
            <a:chExt cx="9144190" cy="703639"/>
          </a:xfrm>
        </p:grpSpPr>
        <p:sp>
          <p:nvSpPr>
            <p:cNvPr id="170" name="Rectangle 12"/>
            <p:cNvSpPr/>
            <p:nvPr/>
          </p:nvSpPr>
          <p:spPr>
            <a:xfrm>
              <a:off x="0" y="0"/>
              <a:ext cx="9144190" cy="703640"/>
            </a:xfrm>
            <a:prstGeom prst="rect">
              <a:avLst/>
            </a:prstGeom>
            <a:solidFill>
              <a:srgbClr val="000068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sp>
          <p:nvSpPr>
            <p:cNvPr id="171" name="Text Box 6"/>
            <p:cNvSpPr txBox="1"/>
            <p:nvPr/>
          </p:nvSpPr>
          <p:spPr>
            <a:xfrm>
              <a:off x="-1" y="44120"/>
              <a:ext cx="9144000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spcBef>
                  <a:spcPts val="600"/>
                </a:spcBef>
                <a:defRPr b="1" sz="3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Βασικά βήματα ερμηνείας Αερίων Αίματος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Δικαιοσύνη">
  <a:themeElements>
    <a:clrScheme name="Δικαιοσύνη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00FF"/>
      </a:hlink>
      <a:folHlink>
        <a:srgbClr val="FF00FF"/>
      </a:folHlink>
    </a:clrScheme>
    <a:fontScheme name="Δικαιοσύνη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Δικαιοσύνη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erpetua"/>
            <a:ea typeface="Perpetua"/>
            <a:cs typeface="Perpetua"/>
            <a:sym typeface="Perpet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erpetua"/>
            <a:ea typeface="Perpetua"/>
            <a:cs typeface="Perpetua"/>
            <a:sym typeface="Perpet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Δικαιοσύνη">
  <a:themeElements>
    <a:clrScheme name="Δικαιοσύνη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000FF"/>
      </a:hlink>
      <a:folHlink>
        <a:srgbClr val="FF00FF"/>
      </a:folHlink>
    </a:clrScheme>
    <a:fontScheme name="Δικαιοσύνη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Δικαιοσύνη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erpetua"/>
            <a:ea typeface="Perpetua"/>
            <a:cs typeface="Perpetua"/>
            <a:sym typeface="Perpet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Perpetua"/>
            <a:ea typeface="Perpetua"/>
            <a:cs typeface="Perpetua"/>
            <a:sym typeface="Perpet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