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6" r:id="rId3"/>
    <p:sldId id="257" r:id="rId4"/>
    <p:sldId id="258" r:id="rId5"/>
    <p:sldId id="308" r:id="rId6"/>
    <p:sldId id="259" r:id="rId7"/>
    <p:sldId id="260" r:id="rId8"/>
    <p:sldId id="261" r:id="rId9"/>
    <p:sldId id="262" r:id="rId10"/>
    <p:sldId id="263" r:id="rId11"/>
    <p:sldId id="264" r:id="rId12"/>
    <p:sldId id="265" r:id="rId13"/>
    <p:sldId id="275" r:id="rId14"/>
    <p:sldId id="266" r:id="rId15"/>
    <p:sldId id="269" r:id="rId16"/>
    <p:sldId id="267" r:id="rId17"/>
    <p:sldId id="268" r:id="rId18"/>
    <p:sldId id="280" r:id="rId19"/>
    <p:sldId id="270" r:id="rId20"/>
    <p:sldId id="281" r:id="rId21"/>
    <p:sldId id="271" r:id="rId22"/>
    <p:sldId id="285" r:id="rId23"/>
    <p:sldId id="287" r:id="rId24"/>
    <p:sldId id="286" r:id="rId25"/>
    <p:sldId id="309" r:id="rId26"/>
    <p:sldId id="290" r:id="rId27"/>
    <p:sldId id="291" r:id="rId28"/>
    <p:sldId id="289" r:id="rId29"/>
    <p:sldId id="288" r:id="rId30"/>
    <p:sldId id="292" r:id="rId31"/>
    <p:sldId id="293" r:id="rId32"/>
    <p:sldId id="284" r:id="rId33"/>
    <p:sldId id="310" r:id="rId34"/>
    <p:sldId id="283" r:id="rId35"/>
    <p:sldId id="282" r:id="rId36"/>
    <p:sldId id="272" r:id="rId37"/>
    <p:sldId id="296" r:id="rId38"/>
    <p:sldId id="295" r:id="rId39"/>
    <p:sldId id="311" r:id="rId40"/>
    <p:sldId id="294" r:id="rId41"/>
    <p:sldId id="273" r:id="rId42"/>
    <p:sldId id="307" r:id="rId43"/>
    <p:sldId id="274" r:id="rId44"/>
    <p:sldId id="276" r:id="rId45"/>
    <p:sldId id="277" r:id="rId46"/>
    <p:sldId id="278" r:id="rId47"/>
    <p:sldId id="279" r:id="rId48"/>
    <p:sldId id="297" r:id="rId49"/>
    <p:sldId id="301" r:id="rId50"/>
    <p:sldId id="300" r:id="rId51"/>
    <p:sldId id="312" r:id="rId52"/>
    <p:sldId id="299" r:id="rId53"/>
    <p:sldId id="298" r:id="rId54"/>
    <p:sldId id="302" r:id="rId55"/>
    <p:sldId id="303" r:id="rId56"/>
    <p:sldId id="304" r:id="rId5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52" y="-4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l-GR" smtClean="0"/>
              <a:t>Στυλ κύριου τίτλου</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4FCD4D8B-F315-48C0-8BAC-3673E36B45FC}" type="datetimeFigureOut">
              <a:rPr lang="el-GR" smtClean="0"/>
              <a:t>5/11/2019</a:t>
            </a:fld>
            <a:endParaRPr lang="el-GR"/>
          </a:p>
        </p:txBody>
      </p:sp>
      <p:sp>
        <p:nvSpPr>
          <p:cNvPr id="5" name="Footer Placeholder 4"/>
          <p:cNvSpPr>
            <a:spLocks noGrp="1"/>
          </p:cNvSpPr>
          <p:nvPr>
            <p:ph type="ftr" sz="quarter" idx="11"/>
          </p:nvPr>
        </p:nvSpPr>
        <p:spPr>
          <a:xfrm>
            <a:off x="1174044" y="5357592"/>
            <a:ext cx="5034845" cy="365125"/>
          </a:xfrm>
        </p:spPr>
        <p:txBody>
          <a:bodyPr/>
          <a:lstStyle/>
          <a:p>
            <a:endParaRPr lang="el-G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45D4C1CE-9D9A-4AEE-86AC-FD0A2A27A936}"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nchor="ct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4FCD4D8B-F315-48C0-8BAC-3673E36B45FC}" type="datetimeFigureOut">
              <a:rPr lang="el-GR" smtClean="0"/>
              <a:t>5/11/2019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D4C1CE-9D9A-4AEE-86AC-FD0A2A27A936}"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4FCD4D8B-F315-48C0-8BAC-3673E36B45FC}" type="datetimeFigureOut">
              <a:rPr lang="el-GR" smtClean="0"/>
              <a:t>5/11/2019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D4C1CE-9D9A-4AEE-86AC-FD0A2A27A936}"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4FCD4D8B-F315-48C0-8BAC-3673E36B45FC}" type="datetimeFigureOut">
              <a:rPr lang="el-GR" smtClean="0"/>
              <a:t>5/11/2019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D4C1CE-9D9A-4AEE-86AC-FD0A2A27A936}"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4FCD4D8B-F315-48C0-8BAC-3673E36B45FC}" type="datetimeFigureOut">
              <a:rPr lang="el-GR" smtClean="0"/>
              <a:t>5/11/2019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D4C1CE-9D9A-4AEE-86AC-FD0A2A27A936}"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4FCD4D8B-F315-48C0-8BAC-3673E36B45FC}" type="datetimeFigureOut">
              <a:rPr lang="el-GR" smtClean="0"/>
              <a:t>5/11/2019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5D4C1CE-9D9A-4AEE-86AC-FD0A2A27A936}" type="slidenum">
              <a:rPr lang="el-GR" smtClean="0"/>
              <a:t>‹#›</a:t>
            </a:fld>
            <a:endParaRPr lang="el-GR"/>
          </a:p>
        </p:txBody>
      </p:sp>
      <p:sp>
        <p:nvSpPr>
          <p:cNvPr id="9" name="Content Placeholder 8"/>
          <p:cNvSpPr>
            <a:spLocks noGrp="1"/>
          </p:cNvSpPr>
          <p:nvPr>
            <p:ph sz="quarter" idx="13"/>
          </p:nvPr>
        </p:nvSpPr>
        <p:spPr>
          <a:xfrm>
            <a:off x="1298448" y="2121407"/>
            <a:ext cx="3200400" cy="3602736"/>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7" name="Date Placeholder 6"/>
          <p:cNvSpPr>
            <a:spLocks noGrp="1"/>
          </p:cNvSpPr>
          <p:nvPr>
            <p:ph type="dt" sz="half" idx="10"/>
          </p:nvPr>
        </p:nvSpPr>
        <p:spPr/>
        <p:txBody>
          <a:bodyPr/>
          <a:lstStyle/>
          <a:p>
            <a:fld id="{4FCD4D8B-F315-48C0-8BAC-3673E36B45FC}" type="datetimeFigureOut">
              <a:rPr lang="el-GR" smtClean="0"/>
              <a:t>5/11/2019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5D4C1CE-9D9A-4AEE-86AC-FD0A2A27A936}" type="slidenum">
              <a:rPr lang="el-GR" smtClean="0"/>
              <a:t>‹#›</a:t>
            </a:fld>
            <a:endParaRPr lang="el-GR"/>
          </a:p>
        </p:txBody>
      </p:sp>
      <p:sp>
        <p:nvSpPr>
          <p:cNvPr id="11" name="Content Placeholder 10"/>
          <p:cNvSpPr>
            <a:spLocks noGrp="1"/>
          </p:cNvSpPr>
          <p:nvPr>
            <p:ph sz="quarter" idx="13"/>
          </p:nvPr>
        </p:nvSpPr>
        <p:spPr>
          <a:xfrm>
            <a:off x="1298448" y="2944368"/>
            <a:ext cx="3227832" cy="2779776"/>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4FCD4D8B-F315-48C0-8BAC-3673E36B45FC}" type="datetimeFigureOut">
              <a:rPr lang="el-GR" smtClean="0"/>
              <a:t>5/11/2019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5D4C1CE-9D9A-4AEE-86AC-FD0A2A27A936}"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D4D8B-F315-48C0-8BAC-3673E36B45FC}" type="datetimeFigureOut">
              <a:rPr lang="el-GR" smtClean="0"/>
              <a:t>5/11/2019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5D4C1CE-9D9A-4AEE-86AC-FD0A2A27A936}"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l-GR" smtClean="0"/>
              <a:t>Στυλ κύριου τίτλου</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rot="60000">
            <a:off x="6341698" y="5885672"/>
            <a:ext cx="1213821" cy="365125"/>
          </a:xfrm>
        </p:spPr>
        <p:txBody>
          <a:bodyPr/>
          <a:lstStyle/>
          <a:p>
            <a:fld id="{4FCD4D8B-F315-48C0-8BAC-3673E36B45FC}" type="datetimeFigureOut">
              <a:rPr lang="el-GR" smtClean="0"/>
              <a:t>5/11/2019</a:t>
            </a:fld>
            <a:endParaRPr lang="el-GR"/>
          </a:p>
        </p:txBody>
      </p:sp>
      <p:sp>
        <p:nvSpPr>
          <p:cNvPr id="6" name="Footer Placeholder 5"/>
          <p:cNvSpPr>
            <a:spLocks noGrp="1"/>
          </p:cNvSpPr>
          <p:nvPr>
            <p:ph type="ftr" sz="quarter" idx="11"/>
          </p:nvPr>
        </p:nvSpPr>
        <p:spPr>
          <a:xfrm rot="-60000">
            <a:off x="914554" y="5829261"/>
            <a:ext cx="3522607" cy="365125"/>
          </a:xfrm>
        </p:spPr>
        <p:txBody>
          <a:bodyPr/>
          <a:lstStyle/>
          <a:p>
            <a:endParaRPr lang="el-GR"/>
          </a:p>
        </p:txBody>
      </p:sp>
      <p:sp>
        <p:nvSpPr>
          <p:cNvPr id="7" name="Slide Number Placeholder 6"/>
          <p:cNvSpPr>
            <a:spLocks noGrp="1"/>
          </p:cNvSpPr>
          <p:nvPr>
            <p:ph type="sldNum" sz="quarter" idx="12"/>
          </p:nvPr>
        </p:nvSpPr>
        <p:spPr>
          <a:xfrm rot="60000">
            <a:off x="7557313" y="5896961"/>
            <a:ext cx="554023" cy="365125"/>
          </a:xfrm>
        </p:spPr>
        <p:txBody>
          <a:bodyPr/>
          <a:lstStyle/>
          <a:p>
            <a:fld id="{45D4C1CE-9D9A-4AEE-86AC-FD0A2A27A936}"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l-GR" smtClean="0"/>
              <a:t>Στυλ κύριου τίτλου</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rot="60000">
            <a:off x="6345936" y="5888737"/>
            <a:ext cx="1213821" cy="365125"/>
          </a:xfrm>
        </p:spPr>
        <p:txBody>
          <a:bodyPr/>
          <a:lstStyle/>
          <a:p>
            <a:fld id="{4FCD4D8B-F315-48C0-8BAC-3673E36B45FC}" type="datetimeFigureOut">
              <a:rPr lang="el-GR" smtClean="0"/>
              <a:t>5/11/2019</a:t>
            </a:fld>
            <a:endParaRPr lang="el-GR"/>
          </a:p>
        </p:txBody>
      </p:sp>
      <p:sp>
        <p:nvSpPr>
          <p:cNvPr id="6" name="Footer Placeholder 5"/>
          <p:cNvSpPr>
            <a:spLocks noGrp="1"/>
          </p:cNvSpPr>
          <p:nvPr>
            <p:ph type="ftr" sz="quarter" idx="11"/>
          </p:nvPr>
        </p:nvSpPr>
        <p:spPr>
          <a:xfrm rot="-60000">
            <a:off x="914569" y="5831037"/>
            <a:ext cx="3319043" cy="365125"/>
          </a:xfrm>
        </p:spPr>
        <p:txBody>
          <a:bodyPr/>
          <a:lstStyle/>
          <a:p>
            <a:endParaRPr lang="el-GR"/>
          </a:p>
        </p:txBody>
      </p:sp>
      <p:sp>
        <p:nvSpPr>
          <p:cNvPr id="7" name="Slide Number Placeholder 6"/>
          <p:cNvSpPr>
            <a:spLocks noGrp="1"/>
          </p:cNvSpPr>
          <p:nvPr>
            <p:ph type="sldNum" sz="quarter" idx="12"/>
          </p:nvPr>
        </p:nvSpPr>
        <p:spPr>
          <a:xfrm rot="60000">
            <a:off x="7562089" y="5900026"/>
            <a:ext cx="554023" cy="365125"/>
          </a:xfrm>
        </p:spPr>
        <p:txBody>
          <a:bodyPr/>
          <a:lstStyle/>
          <a:p>
            <a:fld id="{45D4C1CE-9D9A-4AEE-86AC-FD0A2A27A936}"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4FCD4D8B-F315-48C0-8BAC-3673E36B45FC}" type="datetimeFigureOut">
              <a:rPr lang="el-GR" smtClean="0"/>
              <a:t>5/11/2019</a:t>
            </a:fld>
            <a:endParaRPr lang="el-G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l-G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45D4C1CE-9D9A-4AEE-86AC-FD0A2A27A936}"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b="1" dirty="0" smtClean="0"/>
              <a:t>THE GREEK EPIC CYCLE</a:t>
            </a:r>
            <a:endParaRPr lang="el-GR" b="1" dirty="0"/>
          </a:p>
        </p:txBody>
      </p:sp>
      <p:sp>
        <p:nvSpPr>
          <p:cNvPr id="3" name="Υπότιτλος 2"/>
          <p:cNvSpPr>
            <a:spLocks noGrp="1"/>
          </p:cNvSpPr>
          <p:nvPr>
            <p:ph type="subTitle" idx="1"/>
          </p:nvPr>
        </p:nvSpPr>
        <p:spPr/>
        <p:txBody>
          <a:bodyPr/>
          <a:lstStyle/>
          <a:p>
            <a:r>
              <a:rPr lang="en-US" b="1" dirty="0" smtClean="0"/>
              <a:t>Malcolm Davies</a:t>
            </a:r>
            <a:endParaRPr lang="el-GR" b="1" dirty="0"/>
          </a:p>
        </p:txBody>
      </p:sp>
    </p:spTree>
    <p:extLst>
      <p:ext uri="{BB962C8B-B14F-4D97-AF65-F5344CB8AC3E}">
        <p14:creationId xmlns:p14="http://schemas.microsoft.com/office/powerpoint/2010/main" val="3017491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ΤΑ ΚΥΚΛΙΑ ΕΠΗ ΚΑΙ ΟΙ ΑΛΕΞΑΝΔΡΙΝΟΙ ΦΙΛΟΛΟΓΟΙ</a:t>
            </a:r>
            <a:endParaRPr lang="el-GR" sz="3600" b="1" dirty="0">
              <a:latin typeface="+mn-lt"/>
            </a:endParaRPr>
          </a:p>
        </p:txBody>
      </p:sp>
      <p:sp>
        <p:nvSpPr>
          <p:cNvPr id="3" name="Θέση περιεχομένου 2"/>
          <p:cNvSpPr>
            <a:spLocks noGrp="1"/>
          </p:cNvSpPr>
          <p:nvPr>
            <p:ph idx="1"/>
          </p:nvPr>
        </p:nvSpPr>
        <p:spPr/>
        <p:txBody>
          <a:bodyPr>
            <a:normAutofit lnSpcReduction="10000"/>
          </a:bodyPr>
          <a:lstStyle/>
          <a:p>
            <a:pPr algn="just"/>
            <a:r>
              <a:rPr lang="el-GR" dirty="0" smtClean="0"/>
              <a:t>Ουσιαστικά αυτό που έκαναν οι Αλεξανδρινοί φιλόλογοι ήταν να εκδώσουν μια ομάδα ποιημάτων, των οποίων η σχετικά πρώιμη συγγραφή τους, η θεματολογία τους και το ύφος τους είχε οδηγήσει παλαιότερα στο να αποδίδονται στον δημιουργό της </a:t>
            </a:r>
            <a:r>
              <a:rPr lang="el-GR" i="1" dirty="0" smtClean="0"/>
              <a:t>Ιλιάδας</a:t>
            </a:r>
            <a:r>
              <a:rPr lang="el-GR" dirty="0" smtClean="0"/>
              <a:t> και της </a:t>
            </a:r>
            <a:r>
              <a:rPr lang="el-GR" i="1" dirty="0" smtClean="0"/>
              <a:t>Οδύσσειας</a:t>
            </a:r>
            <a:r>
              <a:rPr lang="el-GR" dirty="0" smtClean="0"/>
              <a:t>.</a:t>
            </a:r>
          </a:p>
          <a:p>
            <a:pPr algn="just"/>
            <a:r>
              <a:rPr lang="el-GR" dirty="0" smtClean="0"/>
              <a:t>Οι Αλεξανδρινοί αναγνώρισαν ότι το περιεχόμενό τους ήταν </a:t>
            </a:r>
            <a:r>
              <a:rPr lang="el-GR" b="1" u="sng" dirty="0" smtClean="0"/>
              <a:t>μη ομηρικό</a:t>
            </a:r>
            <a:r>
              <a:rPr lang="el-GR" dirty="0" smtClean="0"/>
              <a:t>.</a:t>
            </a:r>
            <a:endParaRPr lang="el-GR" dirty="0"/>
          </a:p>
        </p:txBody>
      </p:sp>
    </p:spTree>
    <p:extLst>
      <p:ext uri="{BB962C8B-B14F-4D97-AF65-F5344CB8AC3E}">
        <p14:creationId xmlns:p14="http://schemas.microsoft.com/office/powerpoint/2010/main" val="30511032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Η ΣΗΜΑΣΙΑ ΤΩΝ ΚΥΚΛΙΩΝ ΕΠΩΝ</a:t>
            </a:r>
            <a:endParaRPr lang="el-GR" sz="3600" b="1" dirty="0">
              <a:latin typeface="+mn-lt"/>
            </a:endParaRPr>
          </a:p>
        </p:txBody>
      </p:sp>
      <p:sp>
        <p:nvSpPr>
          <p:cNvPr id="3" name="Θέση περιεχομένου 2"/>
          <p:cNvSpPr>
            <a:spLocks noGrp="1"/>
          </p:cNvSpPr>
          <p:nvPr>
            <p:ph idx="1"/>
          </p:nvPr>
        </p:nvSpPr>
        <p:spPr/>
        <p:txBody>
          <a:bodyPr/>
          <a:lstStyle/>
          <a:p>
            <a:pPr algn="just"/>
            <a:endParaRPr lang="el-GR" dirty="0" smtClean="0"/>
          </a:p>
          <a:p>
            <a:pPr algn="just"/>
            <a:r>
              <a:rPr lang="el-GR" dirty="0" smtClean="0"/>
              <a:t>Αποτέλεσαν πηγή άντλησης υλικού από μεταγενέστερους συγγραφείς (μυθογράφους, επειδή περιείχαν μεγάλα κομμάτια μύθου, αλλά και από τον Σοφοκλή που συνέγραψε τραγωδίες).</a:t>
            </a:r>
            <a:endParaRPr lang="el-GR" dirty="0"/>
          </a:p>
        </p:txBody>
      </p:sp>
    </p:spTree>
    <p:extLst>
      <p:ext uri="{BB962C8B-B14F-4D97-AF65-F5344CB8AC3E}">
        <p14:creationId xmlns:p14="http://schemas.microsoft.com/office/powerpoint/2010/main" val="2880290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Η ΧΡΟΝΟΛΟΓΗΣΗ ΤΩΝ ΚΥΚΛΙΩΝ ΕΠΩΝ</a:t>
            </a:r>
            <a:endParaRPr lang="el-GR" sz="3600" b="1" dirty="0">
              <a:latin typeface="+mn-lt"/>
            </a:endParaRPr>
          </a:p>
        </p:txBody>
      </p:sp>
      <p:sp>
        <p:nvSpPr>
          <p:cNvPr id="3" name="Θέση περιεχομένου 2"/>
          <p:cNvSpPr>
            <a:spLocks noGrp="1"/>
          </p:cNvSpPr>
          <p:nvPr>
            <p:ph idx="1"/>
          </p:nvPr>
        </p:nvSpPr>
        <p:spPr/>
        <p:txBody>
          <a:bodyPr>
            <a:normAutofit lnSpcReduction="10000"/>
          </a:bodyPr>
          <a:lstStyle/>
          <a:p>
            <a:pPr algn="just"/>
            <a:r>
              <a:rPr lang="el-GR" dirty="0" smtClean="0"/>
              <a:t>Τα αποσπάσματα των Κύκλιων Επών επιβιώνουν με τη μορφή είτε ευθειών παραπομπών είτε έμμεσων αναφορών στα έργα μεταγενέστερων συγγραφέων.</a:t>
            </a:r>
          </a:p>
          <a:p>
            <a:pPr algn="just"/>
            <a:r>
              <a:rPr lang="el-GR" dirty="0" smtClean="0"/>
              <a:t>Τα αποσπάσματα που αναφέρονται ευθέως δεν είναι ποτέ μεγάλα, αλλά από αυτά μπορούμε να συμπεράνουμε ότι οι </a:t>
            </a:r>
            <a:r>
              <a:rPr lang="el-GR" b="1" u="sng" dirty="0" smtClean="0"/>
              <a:t>γλωσσικές φόρμες </a:t>
            </a:r>
            <a:r>
              <a:rPr lang="el-GR" dirty="0" smtClean="0"/>
              <a:t>είναι μεταγενέστερες και </a:t>
            </a:r>
            <a:r>
              <a:rPr lang="el-GR" b="1" u="sng" dirty="0" err="1" smtClean="0"/>
              <a:t>μετα</a:t>
            </a:r>
            <a:r>
              <a:rPr lang="el-GR" b="1" u="sng" dirty="0" smtClean="0"/>
              <a:t> – ομηρικές</a:t>
            </a:r>
            <a:r>
              <a:rPr lang="el-GR" dirty="0" smtClean="0"/>
              <a:t>. (</a:t>
            </a:r>
            <a:r>
              <a:rPr lang="en-US" dirty="0" err="1" smtClean="0"/>
              <a:t>Willamowitz</a:t>
            </a:r>
            <a:r>
              <a:rPr lang="en-US" dirty="0" smtClean="0"/>
              <a:t>, J. </a:t>
            </a:r>
            <a:r>
              <a:rPr lang="en-US" dirty="0" err="1" smtClean="0"/>
              <a:t>Wackernagel</a:t>
            </a:r>
            <a:r>
              <a:rPr lang="en-US" dirty="0" smtClean="0"/>
              <a:t>)</a:t>
            </a:r>
            <a:endParaRPr lang="el-GR" dirty="0"/>
          </a:p>
        </p:txBody>
      </p:sp>
    </p:spTree>
    <p:extLst>
      <p:ext uri="{BB962C8B-B14F-4D97-AF65-F5344CB8AC3E}">
        <p14:creationId xmlns:p14="http://schemas.microsoft.com/office/powerpoint/2010/main" val="1946478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600" b="1" dirty="0" err="1" smtClean="0">
                <a:latin typeface="Arial" panose="020B0604020202020204" pitchFamily="34" charset="0"/>
                <a:cs typeface="Arial" panose="020B0604020202020204" pitchFamily="34" charset="0"/>
              </a:rPr>
              <a:t>Wackernagel</a:t>
            </a:r>
            <a:r>
              <a:rPr lang="en-US" sz="3600" b="1" dirty="0" smtClean="0">
                <a:latin typeface="Arial" panose="020B0604020202020204" pitchFamily="34" charset="0"/>
                <a:cs typeface="Arial" panose="020B0604020202020204" pitchFamily="34" charset="0"/>
              </a:rPr>
              <a:t> </a:t>
            </a:r>
            <a:r>
              <a:rPr lang="el-GR" sz="3600" b="1" dirty="0" smtClean="0">
                <a:latin typeface="Arial" panose="020B0604020202020204" pitchFamily="34" charset="0"/>
                <a:cs typeface="Arial" panose="020B0604020202020204" pitchFamily="34" charset="0"/>
              </a:rPr>
              <a:t>και Κύκλια Έπη</a:t>
            </a:r>
            <a:endParaRPr lang="el-GR" sz="36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algn="just"/>
            <a:r>
              <a:rPr lang="el-GR" dirty="0" smtClean="0"/>
              <a:t>Το Απόσπασμα 1</a:t>
            </a:r>
            <a:r>
              <a:rPr lang="en-US" dirty="0" smtClean="0"/>
              <a:t> </a:t>
            </a:r>
            <a:r>
              <a:rPr lang="el-GR" dirty="0" smtClean="0"/>
              <a:t>από τα </a:t>
            </a:r>
            <a:r>
              <a:rPr lang="el-GR" i="1" dirty="0" smtClean="0"/>
              <a:t>Κύπρια Έπη </a:t>
            </a:r>
            <a:r>
              <a:rPr lang="el-GR" dirty="0" smtClean="0"/>
              <a:t>που φαίνεται να είναι κομμάτι του προοιμίου του έργου έκανε τον </a:t>
            </a:r>
            <a:r>
              <a:rPr lang="en-US" b="1" dirty="0" err="1" smtClean="0"/>
              <a:t>Wackernagel</a:t>
            </a:r>
            <a:r>
              <a:rPr lang="el-GR" dirty="0" smtClean="0"/>
              <a:t> να θεωρήσει ότι δύσκολα θα μπορούσε να θεωρηθεί ως μεταγενέστερη προσθήκη και, συνεπώς, </a:t>
            </a:r>
            <a:r>
              <a:rPr lang="el-GR" b="1" u="sng" dirty="0" smtClean="0"/>
              <a:t>απέδωσε το σύνολο των </a:t>
            </a:r>
            <a:r>
              <a:rPr lang="el-GR" b="1" i="1" u="sng" dirty="0" smtClean="0"/>
              <a:t>Κυπρίων</a:t>
            </a:r>
            <a:r>
              <a:rPr lang="el-GR" b="1" u="sng" dirty="0" smtClean="0"/>
              <a:t> σε αττικά συμφραζόμενα και όχι μεταγενέστερα από το 500 π. Χ.</a:t>
            </a:r>
            <a:endParaRPr lang="el-GR" b="1" u="sng" dirty="0"/>
          </a:p>
        </p:txBody>
      </p:sp>
    </p:spTree>
    <p:extLst>
      <p:ext uri="{BB962C8B-B14F-4D97-AF65-F5344CB8AC3E}">
        <p14:creationId xmlns:p14="http://schemas.microsoft.com/office/powerpoint/2010/main" val="2029567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b="1" dirty="0" smtClean="0">
                <a:latin typeface="+mn-lt"/>
              </a:rPr>
              <a:t>ΑΠΟΨΕΙΣ ΓΙΑ ΤΗ ΧΡΟΝΟΛΟΓΗΣΗ ΤΩΝ ΚΥΚΛΙΩΝ ΕΠΩΝ</a:t>
            </a:r>
            <a:endParaRPr lang="el-GR" sz="3200" b="1" dirty="0">
              <a:latin typeface="+mn-lt"/>
            </a:endParaRPr>
          </a:p>
        </p:txBody>
      </p:sp>
      <p:sp>
        <p:nvSpPr>
          <p:cNvPr id="3" name="Θέση περιεχομένου 2"/>
          <p:cNvSpPr>
            <a:spLocks noGrp="1"/>
          </p:cNvSpPr>
          <p:nvPr>
            <p:ph idx="1"/>
          </p:nvPr>
        </p:nvSpPr>
        <p:spPr/>
        <p:txBody>
          <a:bodyPr>
            <a:normAutofit fontScale="70000" lnSpcReduction="20000"/>
          </a:bodyPr>
          <a:lstStyle/>
          <a:p>
            <a:pPr algn="just"/>
            <a:endParaRPr lang="el-GR" dirty="0" smtClean="0"/>
          </a:p>
          <a:p>
            <a:pPr algn="just"/>
            <a:r>
              <a:rPr lang="el-GR" dirty="0" smtClean="0"/>
              <a:t>Λανθασμένη η άποψη που ήθελε τη σύνθεση των </a:t>
            </a:r>
            <a:r>
              <a:rPr lang="el-GR" i="1" dirty="0" smtClean="0"/>
              <a:t>Κυπρίων </a:t>
            </a:r>
            <a:r>
              <a:rPr lang="el-GR" dirty="0" smtClean="0"/>
              <a:t>ένα τέταρτο του αιώνα μετά τη γέννηση του Αισχύλου και μια δεκαετία πριν τη γ</a:t>
            </a:r>
            <a:r>
              <a:rPr lang="el-GR" dirty="0"/>
              <a:t>έ</a:t>
            </a:r>
            <a:r>
              <a:rPr lang="el-GR" dirty="0" smtClean="0"/>
              <a:t>ννηση του Σοφοκλή, αφού αυτοί επηρεάστηκαν από τα </a:t>
            </a:r>
            <a:r>
              <a:rPr lang="el-GR" i="1" dirty="0" smtClean="0"/>
              <a:t>Κύπρια</a:t>
            </a:r>
            <a:r>
              <a:rPr lang="el-GR" dirty="0" smtClean="0"/>
              <a:t>. </a:t>
            </a:r>
          </a:p>
          <a:p>
            <a:pPr algn="just"/>
            <a:r>
              <a:rPr lang="el-GR" dirty="0" smtClean="0"/>
              <a:t>Η λειτουργία των </a:t>
            </a:r>
            <a:r>
              <a:rPr lang="el-GR" i="1" dirty="0" smtClean="0"/>
              <a:t>Κυπρίων</a:t>
            </a:r>
            <a:r>
              <a:rPr lang="el-GR" dirty="0" smtClean="0"/>
              <a:t> σαν έργο που εξιστορεί την προϊστορία του Τρωικού πολέμου ενισχύει την πεποίθηση ότι το προοίμιό του είναι το τελευταίο στοιχείο ενός συνόλου, μια προσπάθεια να δώσει στην προϋπάρχουσα επική παράδοση μια μάλλον πλαστή ενότητα. </a:t>
            </a:r>
          </a:p>
          <a:p>
            <a:pPr algn="just"/>
            <a:r>
              <a:rPr lang="el-GR" b="1" u="sng" dirty="0" smtClean="0"/>
              <a:t>ΑΠΟΨΗ ΤΟΥ </a:t>
            </a:r>
            <a:r>
              <a:rPr lang="en-US" b="1" u="sng" dirty="0" smtClean="0"/>
              <a:t>Davies</a:t>
            </a:r>
            <a:r>
              <a:rPr lang="el-GR" dirty="0" smtClean="0"/>
              <a:t>: Η έλλειψη ενότητας και το κύρος αυτών των έργων σαν απόπειρες να γεμίσουν τα κενά που δημιούργησαν τα ομηρικά ποιήματα </a:t>
            </a:r>
            <a:r>
              <a:rPr lang="el-GR" b="1" u="sng" dirty="0" smtClean="0"/>
              <a:t>με κάνει απρόθυμο να χρονολογήσω την πλειοψηφία αυτών πριν το δεύτερο μισό του 6</a:t>
            </a:r>
            <a:r>
              <a:rPr lang="el-GR" b="1" u="sng" baseline="30000" dirty="0" smtClean="0"/>
              <a:t>ου</a:t>
            </a:r>
            <a:r>
              <a:rPr lang="el-GR" b="1" u="sng" dirty="0" smtClean="0"/>
              <a:t> αι π. Χ. (550 π. Χ.)</a:t>
            </a:r>
            <a:endParaRPr lang="el-GR" b="1" u="sng" dirty="0"/>
          </a:p>
        </p:txBody>
      </p:sp>
    </p:spTree>
    <p:extLst>
      <p:ext uri="{BB962C8B-B14F-4D97-AF65-F5344CB8AC3E}">
        <p14:creationId xmlns:p14="http://schemas.microsoft.com/office/powerpoint/2010/main" val="313019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b="1" dirty="0">
                <a:latin typeface="+mn-lt"/>
              </a:rPr>
              <a:t>ΑΠΟΨΕΙΣ ΓΙΑ ΤΗ ΧΡΟΝΟΛΟΓΗΣΗ ΤΩΝ ΚΥΚΛΙΩΝ ΕΠΩΝ</a:t>
            </a:r>
          </a:p>
        </p:txBody>
      </p:sp>
      <p:sp>
        <p:nvSpPr>
          <p:cNvPr id="3" name="Θέση περιεχομένου 2"/>
          <p:cNvSpPr>
            <a:spLocks noGrp="1"/>
          </p:cNvSpPr>
          <p:nvPr>
            <p:ph idx="1"/>
          </p:nvPr>
        </p:nvSpPr>
        <p:spPr/>
        <p:txBody>
          <a:bodyPr>
            <a:normAutofit fontScale="70000" lnSpcReduction="20000"/>
          </a:bodyPr>
          <a:lstStyle/>
          <a:p>
            <a:pPr algn="just"/>
            <a:endParaRPr lang="el-GR" dirty="0" smtClean="0"/>
          </a:p>
          <a:p>
            <a:pPr algn="just"/>
            <a:r>
              <a:rPr lang="el-GR" dirty="0" smtClean="0"/>
              <a:t>Αρίσταρχος από τη Σαμοθράκη: Τα ποιήματα αυτά είναι μεταγενέστερα σε σχέση με τον Όμηρο.</a:t>
            </a:r>
            <a:r>
              <a:rPr lang="el-GR" dirty="0"/>
              <a:t> </a:t>
            </a:r>
            <a:endParaRPr lang="el-GR" dirty="0" smtClean="0"/>
          </a:p>
          <a:p>
            <a:pPr algn="just"/>
            <a:r>
              <a:rPr lang="el-GR" dirty="0" smtClean="0"/>
              <a:t>Ομηρικά Σχόλια - μεταγενέστερα γραπτά που αναφέρονται σε </a:t>
            </a:r>
            <a:r>
              <a:rPr lang="el-GR" b="1" u="sng" dirty="0" smtClean="0"/>
              <a:t>μυθικές παραδόσεις που</a:t>
            </a:r>
            <a:r>
              <a:rPr lang="el-GR" u="sng" dirty="0" smtClean="0"/>
              <a:t> </a:t>
            </a:r>
            <a:r>
              <a:rPr lang="el-GR" dirty="0" smtClean="0"/>
              <a:t>δεν </a:t>
            </a:r>
            <a:r>
              <a:rPr lang="el-GR" b="1" u="sng" dirty="0" smtClean="0"/>
              <a:t>αναφέροντα</a:t>
            </a:r>
            <a:r>
              <a:rPr lang="el-GR" dirty="0" smtClean="0"/>
              <a:t>ι στον Όμηρο, αλλά </a:t>
            </a:r>
            <a:r>
              <a:rPr lang="el-GR" b="1" u="sng" dirty="0" smtClean="0"/>
              <a:t>σε συγγραφείς οι οποίοι ονομάζονται &lt;&lt;Νεότεροι&gt;&gt;</a:t>
            </a:r>
            <a:r>
              <a:rPr lang="el-GR" dirty="0" smtClean="0"/>
              <a:t> .</a:t>
            </a:r>
          </a:p>
          <a:p>
            <a:pPr algn="just"/>
            <a:r>
              <a:rPr lang="el-GR" dirty="0" smtClean="0"/>
              <a:t>Όμως, ο Όμηρος, ίσως,  να γνώριζε αυτές τις παραδόσεις. </a:t>
            </a:r>
          </a:p>
          <a:p>
            <a:pPr algn="just"/>
            <a:r>
              <a:rPr lang="el-GR" dirty="0" smtClean="0"/>
              <a:t>Επίσης, υπάρχουν κοινά στοιχεία στην παρουσίαση ιστοριών από τον Όμηρο και από τα Κύκλια Έπη. (πβ. </a:t>
            </a:r>
            <a:r>
              <a:rPr lang="el-GR" dirty="0"/>
              <a:t>τ</a:t>
            </a:r>
            <a:r>
              <a:rPr lang="el-GR" dirty="0" smtClean="0"/>
              <a:t>η νίκη του Οδυσσέα έναντι του Αίαντα  στο διαγωνισμό πάλης στους Επικήδειους Αγώνες του Πατρόκλου (	</a:t>
            </a:r>
            <a:r>
              <a:rPr lang="el-GR" i="1" dirty="0" smtClean="0"/>
              <a:t>Ιλιάδα</a:t>
            </a:r>
            <a:r>
              <a:rPr lang="el-GR" dirty="0" smtClean="0"/>
              <a:t> 23.708) και τη νίκη του Οδυσσέα έναντι του ίδιου ήρωα στο διαγωνισμό για τα όπλα του Αχιλλέα, έναν μύθο που πραγματεύτηκε η </a:t>
            </a:r>
            <a:r>
              <a:rPr lang="el-GR" i="1" dirty="0" err="1" smtClean="0"/>
              <a:t>Αιθιοπίδα</a:t>
            </a:r>
            <a:r>
              <a:rPr lang="el-GR" dirty="0" smtClean="0"/>
              <a:t> και η </a:t>
            </a:r>
            <a:r>
              <a:rPr lang="el-GR" i="1" dirty="0" smtClean="0"/>
              <a:t>Μικρά Ιλιάδα</a:t>
            </a:r>
            <a:r>
              <a:rPr lang="el-GR" dirty="0" smtClean="0"/>
              <a:t>.</a:t>
            </a:r>
          </a:p>
        </p:txBody>
      </p:sp>
    </p:spTree>
    <p:extLst>
      <p:ext uri="{BB962C8B-B14F-4D97-AF65-F5344CB8AC3E}">
        <p14:creationId xmlns:p14="http://schemas.microsoft.com/office/powerpoint/2010/main" val="3109618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100" b="1" dirty="0" smtClean="0">
                <a:latin typeface="+mn-lt"/>
              </a:rPr>
              <a:t>ΠΩΣ ΕΞΗΓΟΥΝΤΑΙ ΤΑ ΠΑΡΑΛΛΗΛΑ ΠΟΥ ΠΡΟΑΝΑΦΕΡΘΗΚΑΝ</a:t>
            </a:r>
            <a:r>
              <a:rPr lang="el-GR" dirty="0" smtClean="0"/>
              <a:t>;</a:t>
            </a:r>
            <a:endParaRPr lang="el-GR" dirty="0"/>
          </a:p>
        </p:txBody>
      </p:sp>
      <p:sp>
        <p:nvSpPr>
          <p:cNvPr id="3" name="Θέση περιεχομένου 2"/>
          <p:cNvSpPr>
            <a:spLocks noGrp="1"/>
          </p:cNvSpPr>
          <p:nvPr>
            <p:ph idx="1"/>
          </p:nvPr>
        </p:nvSpPr>
        <p:spPr/>
        <p:txBody>
          <a:bodyPr>
            <a:normAutofit fontScale="92500"/>
          </a:bodyPr>
          <a:lstStyle/>
          <a:p>
            <a:pPr algn="just"/>
            <a:r>
              <a:rPr lang="el-GR" dirty="0" smtClean="0"/>
              <a:t>Ο Όμηρος αντλούσε το υλικό του από το σχετικό ποίημα του Επικού Κύκλου. Όμως, υπάρχουν μετά - ομηρικές γλωσσικές φόρμες.</a:t>
            </a:r>
          </a:p>
          <a:p>
            <a:pPr algn="just"/>
            <a:r>
              <a:rPr lang="el-GR" dirty="0" smtClean="0"/>
              <a:t>Ο Όμηρος θα ήταν εξοικειωμένος με τις ιστορίες των ηρώων και θα γνώριζε αυτές τις ιστορίες σαν να είχαν ενσωματωθεί σε επικά ποιήματα. Όμως, </a:t>
            </a:r>
            <a:r>
              <a:rPr lang="el-GR" u="sng" dirty="0" smtClean="0"/>
              <a:t>δεν θα πρέπει να θεωρήσουμε ίδια το υλικό που είχε υπόψη του ο Όμηρος με αυτά που έχουμε εμείς στα χέρια μας σήμερα. </a:t>
            </a:r>
            <a:endParaRPr lang="el-GR" u="sng" dirty="0"/>
          </a:p>
        </p:txBody>
      </p:sp>
    </p:spTree>
    <p:extLst>
      <p:ext uri="{BB962C8B-B14F-4D97-AF65-F5344CB8AC3E}">
        <p14:creationId xmlns:p14="http://schemas.microsoft.com/office/powerpoint/2010/main" val="2583248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100" b="1" dirty="0">
                <a:latin typeface="+mn-lt"/>
              </a:rPr>
              <a:t>ΠΩΣ ΕΞΗΓΟΥΝΤΑΙ ΤΑ ΠΑΡΑΛΛΗΛΑ ΠΟΥ ΠΡΟΑΝΑΦΕΡΘΗΚΑΝ</a:t>
            </a:r>
            <a:r>
              <a:rPr lang="el-GR" dirty="0"/>
              <a:t>;</a:t>
            </a:r>
          </a:p>
        </p:txBody>
      </p:sp>
      <p:sp>
        <p:nvSpPr>
          <p:cNvPr id="3" name="Θέση περιεχομένου 2"/>
          <p:cNvSpPr>
            <a:spLocks noGrp="1"/>
          </p:cNvSpPr>
          <p:nvPr>
            <p:ph idx="1"/>
          </p:nvPr>
        </p:nvSpPr>
        <p:spPr/>
        <p:txBody>
          <a:bodyPr>
            <a:normAutofit fontScale="92500" lnSpcReduction="20000"/>
          </a:bodyPr>
          <a:lstStyle/>
          <a:p>
            <a:pPr algn="just"/>
            <a:r>
              <a:rPr lang="el-GR" dirty="0" smtClean="0"/>
              <a:t>Οι λογότυποι που συναντάμε στην </a:t>
            </a:r>
            <a:r>
              <a:rPr lang="el-GR" i="1" dirty="0" smtClean="0"/>
              <a:t>Ιλιάδα</a:t>
            </a:r>
            <a:r>
              <a:rPr lang="el-GR" dirty="0" smtClean="0"/>
              <a:t> και την </a:t>
            </a:r>
            <a:r>
              <a:rPr lang="el-GR" i="1" dirty="0" smtClean="0"/>
              <a:t>Οδύσσεια</a:t>
            </a:r>
            <a:r>
              <a:rPr lang="el-GR" dirty="0" smtClean="0"/>
              <a:t> υποδεικνύουν ότι είναι το προϊόν ενός μεταβατικού σταδίου από την προφορικότητα στο γραπτό λόγο. </a:t>
            </a:r>
            <a:r>
              <a:rPr lang="el-GR" u="sng" dirty="0" smtClean="0"/>
              <a:t>Ο Όμηρος , ίσως, να ήταν εξοικειωμένος  και με άλλα προφορικά μεταφερόμενα επικά έργα και ίσως στο έργο του να είχε συμπεριλάβει προγενέστερες εκδοχές της </a:t>
            </a:r>
            <a:r>
              <a:rPr lang="el-GR" i="1" u="sng" dirty="0" err="1" smtClean="0"/>
              <a:t>Αιθιοπίδας</a:t>
            </a:r>
            <a:r>
              <a:rPr lang="el-GR" u="sng" dirty="0" smtClean="0"/>
              <a:t> και της </a:t>
            </a:r>
            <a:r>
              <a:rPr lang="el-GR" i="1" u="sng" dirty="0" err="1" smtClean="0"/>
              <a:t>Μικράς</a:t>
            </a:r>
            <a:r>
              <a:rPr lang="el-GR" i="1" u="sng" dirty="0" smtClean="0"/>
              <a:t> Ιλιάδας</a:t>
            </a:r>
            <a:r>
              <a:rPr lang="el-GR" u="sng" dirty="0" smtClean="0"/>
              <a:t>. </a:t>
            </a:r>
          </a:p>
          <a:p>
            <a:pPr algn="just"/>
            <a:r>
              <a:rPr lang="el-GR" dirty="0" smtClean="0"/>
              <a:t>Ωστόσο, </a:t>
            </a:r>
            <a:r>
              <a:rPr lang="el-GR" i="1" dirty="0" smtClean="0"/>
              <a:t>η Ιλιάδα </a:t>
            </a:r>
            <a:r>
              <a:rPr lang="el-GR" dirty="0" smtClean="0"/>
              <a:t>και η </a:t>
            </a:r>
            <a:r>
              <a:rPr lang="el-GR" i="1" dirty="0" smtClean="0"/>
              <a:t>Οδύσσεια</a:t>
            </a:r>
            <a:r>
              <a:rPr lang="el-GR" dirty="0" smtClean="0"/>
              <a:t> γράφτηκαν νωρίτερα από τα υπόλοιπα έργα του επικού κύκλου.</a:t>
            </a:r>
          </a:p>
          <a:p>
            <a:endParaRPr lang="el-GR" dirty="0"/>
          </a:p>
        </p:txBody>
      </p:sp>
    </p:spTree>
    <p:extLst>
      <p:ext uri="{BB962C8B-B14F-4D97-AF65-F5344CB8AC3E}">
        <p14:creationId xmlns:p14="http://schemas.microsoft.com/office/powerpoint/2010/main" val="10942939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ΟΙ ΣΥΓΓΡΑΦΕΙΣ ΤΩΝ ΕΡΓΩΝ</a:t>
            </a:r>
            <a:endParaRPr lang="el-GR" sz="3600" b="1" dirty="0">
              <a:latin typeface="+mn-lt"/>
            </a:endParaRPr>
          </a:p>
        </p:txBody>
      </p:sp>
      <p:sp>
        <p:nvSpPr>
          <p:cNvPr id="3" name="Θέση περιεχομένου 2"/>
          <p:cNvSpPr>
            <a:spLocks noGrp="1"/>
          </p:cNvSpPr>
          <p:nvPr>
            <p:ph idx="1"/>
          </p:nvPr>
        </p:nvSpPr>
        <p:spPr/>
        <p:txBody>
          <a:bodyPr>
            <a:normAutofit fontScale="70000" lnSpcReduction="20000"/>
          </a:bodyPr>
          <a:lstStyle/>
          <a:p>
            <a:pPr algn="just"/>
            <a:r>
              <a:rPr lang="el-GR" dirty="0" smtClean="0"/>
              <a:t>Διαμάχες για την πατρότητα των κειμένων.</a:t>
            </a:r>
          </a:p>
          <a:p>
            <a:pPr algn="just"/>
            <a:r>
              <a:rPr lang="el-GR" dirty="0" smtClean="0"/>
              <a:t>Οι χρονολογήσεις των πρώτων Ελλήνων ποιητών είναι τελείως αβάσιμες και δημιουργήθηκαν τον 2</a:t>
            </a:r>
            <a:r>
              <a:rPr lang="el-GR" baseline="30000" dirty="0" smtClean="0"/>
              <a:t>ο</a:t>
            </a:r>
            <a:r>
              <a:rPr lang="el-GR" dirty="0" smtClean="0"/>
              <a:t> αι π. Χ.</a:t>
            </a:r>
          </a:p>
          <a:p>
            <a:pPr algn="just"/>
            <a:r>
              <a:rPr lang="en-US" dirty="0" err="1" smtClean="0"/>
              <a:t>Willamowitz</a:t>
            </a:r>
            <a:r>
              <a:rPr lang="el-GR" dirty="0" smtClean="0"/>
              <a:t>: Οι πρωτογενείς και πιο ασφαλείς πηγές που παραπέμπουν στα </a:t>
            </a:r>
            <a:r>
              <a:rPr lang="el-GR" i="1" dirty="0" smtClean="0"/>
              <a:t>Κύκλια Έπη </a:t>
            </a:r>
            <a:r>
              <a:rPr lang="el-GR" dirty="0" smtClean="0"/>
              <a:t>τα αναφέρουν ως ανώνυμα έργα ή με επιφυλακτικότητα αναφορικά με την υποτιθέμενη απόδοσή τους σε κάποιον ποιητή.</a:t>
            </a:r>
          </a:p>
          <a:p>
            <a:pPr algn="just"/>
            <a:r>
              <a:rPr lang="el-GR" dirty="0" smtClean="0"/>
              <a:t>Οι αποδόσεις των ποιημάτων σε συγκεκριμένα πρόσωπα είναι μεταγενέστερη επινόηση και γι’ αυτό π.χ. ο Εύμηλος και ο Αρκτίνος τοποθετούνται χρονικά στην ίδια Ολυμπιάδα, αφού και στους δυο αποδίδεται η σύνθεση της Τιτανομαχίας.</a:t>
            </a:r>
          </a:p>
          <a:p>
            <a:pPr algn="just"/>
            <a:r>
              <a:rPr lang="el-GR" dirty="0" smtClean="0"/>
              <a:t>Τα </a:t>
            </a:r>
            <a:r>
              <a:rPr lang="el-GR" i="1" dirty="0" smtClean="0"/>
              <a:t>Κύπρια Έπη </a:t>
            </a:r>
            <a:r>
              <a:rPr lang="el-GR" dirty="0" smtClean="0"/>
              <a:t>αποδίδονται στον </a:t>
            </a:r>
            <a:r>
              <a:rPr lang="el-GR" dirty="0" err="1" smtClean="0"/>
              <a:t>Στασίνο</a:t>
            </a:r>
            <a:r>
              <a:rPr lang="el-GR" dirty="0" smtClean="0"/>
              <a:t>, αφού καταγόταν από την Κύπρο. </a:t>
            </a:r>
            <a:r>
              <a:rPr lang="el-GR" dirty="0" smtClean="0">
                <a:latin typeface="Century Gothic"/>
              </a:rPr>
              <a:t>→ </a:t>
            </a:r>
            <a:r>
              <a:rPr lang="el-GR" dirty="0" smtClean="0"/>
              <a:t>Αυθαίρετη και χωρίς αποδείξεις η απόδοση των ποιημάτων σε ποιητές.</a:t>
            </a:r>
          </a:p>
          <a:p>
            <a:endParaRPr lang="el-GR" dirty="0"/>
          </a:p>
        </p:txBody>
      </p:sp>
    </p:spTree>
    <p:extLst>
      <p:ext uri="{BB962C8B-B14F-4D97-AF65-F5344CB8AC3E}">
        <p14:creationId xmlns:p14="http://schemas.microsoft.com/office/powerpoint/2010/main" val="38160188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mn-lt"/>
              </a:rPr>
              <a:t>Ο ΠΡΟΚΛΟΣ ΚΑΙ Ο ΑΠΟΛΛΟΔΩΡΟΣ</a:t>
            </a:r>
            <a:endParaRPr lang="el-GR" sz="3200" b="1" dirty="0">
              <a:latin typeface="+mn-lt"/>
            </a:endParaRPr>
          </a:p>
        </p:txBody>
      </p:sp>
      <p:sp>
        <p:nvSpPr>
          <p:cNvPr id="3" name="Θέση περιεχομένου 2"/>
          <p:cNvSpPr>
            <a:spLocks noGrp="1"/>
          </p:cNvSpPr>
          <p:nvPr>
            <p:ph idx="1"/>
          </p:nvPr>
        </p:nvSpPr>
        <p:spPr/>
        <p:txBody>
          <a:bodyPr>
            <a:normAutofit fontScale="85000" lnSpcReduction="20000"/>
          </a:bodyPr>
          <a:lstStyle/>
          <a:p>
            <a:pPr algn="just"/>
            <a:r>
              <a:rPr lang="el-GR" dirty="0" smtClean="0"/>
              <a:t>Πρόκλος: </a:t>
            </a:r>
            <a:r>
              <a:rPr lang="el-GR" i="1" dirty="0" smtClean="0"/>
              <a:t>Χρηστομάθεια</a:t>
            </a:r>
            <a:r>
              <a:rPr lang="el-GR" dirty="0" smtClean="0"/>
              <a:t> </a:t>
            </a:r>
          </a:p>
          <a:p>
            <a:pPr algn="just"/>
            <a:r>
              <a:rPr lang="el-GR" dirty="0" smtClean="0"/>
              <a:t>Φώτιος: </a:t>
            </a:r>
            <a:r>
              <a:rPr lang="el-GR" i="1" dirty="0" smtClean="0"/>
              <a:t>Βιβλιοθήκη </a:t>
            </a:r>
          </a:p>
          <a:p>
            <a:pPr algn="just"/>
            <a:r>
              <a:rPr lang="el-GR" dirty="0" smtClean="0"/>
              <a:t>Περιλήψεις ποιημάτων του επικού κύκλου που σχετίζονται με τον τρωικό μύθο και κάποιες χρήσιμες επισημάνσεις.</a:t>
            </a:r>
          </a:p>
          <a:p>
            <a:pPr algn="just"/>
            <a:r>
              <a:rPr lang="el-GR" dirty="0" smtClean="0"/>
              <a:t>1. Η έλλειψη ακριβών πληροφοριών για το πρόσωπο του Πρόκλου.</a:t>
            </a:r>
          </a:p>
          <a:p>
            <a:pPr algn="just"/>
            <a:r>
              <a:rPr lang="el-GR" dirty="0" smtClean="0"/>
              <a:t>2. Ασυμφωνίες που παρατηρούνται ανάμεσα στις περιλήψεις του Πρόκλου και στα πραγματικά αποσπάσματα.</a:t>
            </a:r>
          </a:p>
          <a:p>
            <a:pPr algn="just"/>
            <a:r>
              <a:rPr lang="el-GR" dirty="0" smtClean="0"/>
              <a:t>1+2= </a:t>
            </a:r>
            <a:r>
              <a:rPr lang="el-GR" u="sng" dirty="0" smtClean="0"/>
              <a:t>Επιφυλακτικότητα απέναντι στις περιλήψεις του Πρόκλου.</a:t>
            </a:r>
            <a:endParaRPr lang="el-GR" u="sng" dirty="0"/>
          </a:p>
        </p:txBody>
      </p:sp>
    </p:spTree>
    <p:extLst>
      <p:ext uri="{BB962C8B-B14F-4D97-AF65-F5344CB8AC3E}">
        <p14:creationId xmlns:p14="http://schemas.microsoft.com/office/powerpoint/2010/main" val="2119606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727201" y="1628800"/>
            <a:ext cx="5723468" cy="2952328"/>
          </a:xfrm>
        </p:spPr>
        <p:txBody>
          <a:bodyPr>
            <a:noAutofit/>
          </a:bodyPr>
          <a:lstStyle/>
          <a:p>
            <a:r>
              <a:rPr lang="el-GR" sz="2800" b="1" dirty="0" smtClean="0">
                <a:latin typeface="+mn-lt"/>
              </a:rPr>
              <a:t>ΠΑΡΟΥΣΙΑΣΗ ΚΕΦΑΛΑΙΩΝ 1-5: </a:t>
            </a:r>
            <a:r>
              <a:rPr lang="en-US" sz="2800" b="1" dirty="0" smtClean="0">
                <a:latin typeface="+mn-lt"/>
              </a:rPr>
              <a:t/>
            </a:r>
            <a:br>
              <a:rPr lang="en-US" sz="2800" b="1" dirty="0" smtClean="0">
                <a:latin typeface="+mn-lt"/>
              </a:rPr>
            </a:br>
            <a:r>
              <a:rPr lang="el-GR" sz="3200" b="1" dirty="0" smtClean="0">
                <a:latin typeface="+mn-lt"/>
              </a:rPr>
              <a:t/>
            </a:r>
            <a:br>
              <a:rPr lang="el-GR" sz="3200" b="1" dirty="0" smtClean="0">
                <a:latin typeface="+mn-lt"/>
              </a:rPr>
            </a:br>
            <a:r>
              <a:rPr lang="el-GR" sz="2400" b="1" dirty="0" smtClean="0">
                <a:latin typeface="+mn-lt"/>
              </a:rPr>
              <a:t>ΜΠΑΡΛΟΥ ΓΑΡΥΦΑΛΙΑ</a:t>
            </a:r>
            <a:r>
              <a:rPr lang="en-US" sz="2400" b="1" dirty="0" smtClean="0">
                <a:latin typeface="+mn-lt"/>
              </a:rPr>
              <a:t/>
            </a:r>
            <a:br>
              <a:rPr lang="en-US" sz="2400" b="1" dirty="0" smtClean="0">
                <a:latin typeface="+mn-lt"/>
              </a:rPr>
            </a:br>
            <a:r>
              <a:rPr lang="en-US" sz="2400" b="1" dirty="0" smtClean="0">
                <a:latin typeface="Arial" panose="020B0604020202020204" pitchFamily="34" charset="0"/>
                <a:cs typeface="Arial" panose="020B0604020202020204" pitchFamily="34" charset="0"/>
              </a:rPr>
              <a:t>A.M.</a:t>
            </a:r>
            <a:r>
              <a:rPr lang="el-GR" sz="2400" b="1" dirty="0" smtClean="0">
                <a:latin typeface="Arial" panose="020B0604020202020204" pitchFamily="34" charset="0"/>
                <a:cs typeface="Arial" panose="020B0604020202020204" pitchFamily="34" charset="0"/>
              </a:rPr>
              <a:t>: 1001456</a:t>
            </a:r>
            <a:endParaRPr lang="el-GR" sz="2400" b="1" dirty="0">
              <a:latin typeface="Arial" panose="020B0604020202020204" pitchFamily="34" charset="0"/>
              <a:cs typeface="Arial" panose="020B0604020202020204" pitchFamily="34" charset="0"/>
            </a:endParaRPr>
          </a:p>
        </p:txBody>
      </p:sp>
      <p:sp>
        <p:nvSpPr>
          <p:cNvPr id="3" name="Υπότιτλος 2"/>
          <p:cNvSpPr>
            <a:spLocks noGrp="1"/>
          </p:cNvSpPr>
          <p:nvPr>
            <p:ph type="subTitle" idx="1"/>
          </p:nvPr>
        </p:nvSpPr>
        <p:spPr>
          <a:xfrm>
            <a:off x="1727200" y="5085184"/>
            <a:ext cx="5712179" cy="175438"/>
          </a:xfrm>
        </p:spPr>
        <p:txBody>
          <a:bodyPr>
            <a:normAutofit fontScale="25000" lnSpcReduction="20000"/>
          </a:bodyPr>
          <a:lstStyle/>
          <a:p>
            <a:endParaRPr lang="el-GR" dirty="0"/>
          </a:p>
        </p:txBody>
      </p:sp>
    </p:spTree>
    <p:extLst>
      <p:ext uri="{BB962C8B-B14F-4D97-AF65-F5344CB8AC3E}">
        <p14:creationId xmlns:p14="http://schemas.microsoft.com/office/powerpoint/2010/main" val="35478767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i="1" dirty="0" smtClean="0">
                <a:latin typeface="+mn-lt"/>
              </a:rPr>
              <a:t>ΕΠΙΤΟΜΗ</a:t>
            </a:r>
            <a:r>
              <a:rPr lang="el-GR" sz="3600" b="1" dirty="0" smtClean="0">
                <a:latin typeface="+mn-lt"/>
              </a:rPr>
              <a:t> ΤΟΥ ΑΠΟΛΛΟΔΩΡΟΥ</a:t>
            </a:r>
            <a:endParaRPr lang="el-GR" sz="3600" b="1" dirty="0">
              <a:latin typeface="+mn-lt"/>
            </a:endParaRPr>
          </a:p>
        </p:txBody>
      </p:sp>
      <p:sp>
        <p:nvSpPr>
          <p:cNvPr id="3" name="Θέση περιεχομένου 2"/>
          <p:cNvSpPr>
            <a:spLocks noGrp="1"/>
          </p:cNvSpPr>
          <p:nvPr>
            <p:ph idx="1"/>
          </p:nvPr>
        </p:nvSpPr>
        <p:spPr/>
        <p:txBody>
          <a:bodyPr>
            <a:normAutofit/>
          </a:bodyPr>
          <a:lstStyle/>
          <a:p>
            <a:pPr algn="just"/>
            <a:r>
              <a:rPr lang="el-GR" dirty="0" smtClean="0"/>
              <a:t>Δημοσιεύτηκε τον 19</a:t>
            </a:r>
            <a:r>
              <a:rPr lang="el-GR" baseline="30000" dirty="0" smtClean="0"/>
              <a:t>ο</a:t>
            </a:r>
            <a:r>
              <a:rPr lang="el-GR" dirty="0" smtClean="0"/>
              <a:t> αιώνα.</a:t>
            </a:r>
          </a:p>
          <a:p>
            <a:pPr algn="just"/>
            <a:r>
              <a:rPr lang="el-GR" dirty="0" smtClean="0"/>
              <a:t>Λεκτικά κοντά στις περιλήψεις του Πρόκλου. </a:t>
            </a:r>
            <a:r>
              <a:rPr lang="el-GR" dirty="0" smtClean="0">
                <a:latin typeface="Century Gothic"/>
              </a:rPr>
              <a:t>→</a:t>
            </a:r>
            <a:r>
              <a:rPr lang="el-GR" dirty="0" smtClean="0"/>
              <a:t> Επομένως, θα μπορούσε να ισχυριστεί κάποιος ότι και τα δυο έργα θα πρέπει να προέρχονταν από ένα προγενέστερο μυθογραφικό έργο και συνεπώς, ο ισχυρισμός του Πρόκλου, ότι δηλαδή έκανε περίληψη των χαμένων επικών έργων, τελικά καταρρέει.</a:t>
            </a:r>
          </a:p>
        </p:txBody>
      </p:sp>
    </p:spTree>
    <p:extLst>
      <p:ext uri="{BB962C8B-B14F-4D97-AF65-F5344CB8AC3E}">
        <p14:creationId xmlns:p14="http://schemas.microsoft.com/office/powerpoint/2010/main" val="29086048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000" b="1" dirty="0" smtClean="0">
                <a:latin typeface="+mn-lt"/>
              </a:rPr>
              <a:t>ΠΩΣ ΕΞΗΓΟΥΝΤΑΙ ΟΙ ΑΣΥΝΕΠΕΙΕΣ ΑΝΑΜΕΣΑ ΣΤΙΣ ΥΠΟΘΕΣΕΙΣ ΚΑΙ ΣΤΑ ΠΡΑΓΜΑΤΙΚΑ ΑΠΟΣΠΑΣΜΑΤΑ;</a:t>
            </a:r>
            <a:endParaRPr lang="el-GR" sz="2000" b="1" dirty="0">
              <a:latin typeface="+mn-lt"/>
            </a:endParaRPr>
          </a:p>
        </p:txBody>
      </p:sp>
      <p:sp>
        <p:nvSpPr>
          <p:cNvPr id="3" name="Θέση περιεχομένου 2"/>
          <p:cNvSpPr>
            <a:spLocks noGrp="1"/>
          </p:cNvSpPr>
          <p:nvPr>
            <p:ph idx="1"/>
          </p:nvPr>
        </p:nvSpPr>
        <p:spPr/>
        <p:txBody>
          <a:bodyPr>
            <a:normAutofit fontScale="92500" lnSpcReduction="20000"/>
          </a:bodyPr>
          <a:lstStyle/>
          <a:p>
            <a:pPr algn="just"/>
            <a:r>
              <a:rPr lang="el-GR" dirty="0" smtClean="0"/>
              <a:t>Τα υπόλοιπα έργα του Τρωικού Κύκλου δημιουργήθηκαν με σκοπό να γεμίσουν τα κενά πριν και μετά τα γεγονότα των δυο ομηρικών ποιημάτων και </a:t>
            </a:r>
            <a:r>
              <a:rPr lang="el-GR" b="1" dirty="0" smtClean="0"/>
              <a:t>θα πρέπει να ήταν ανεξάρτητες συνθέσεις και συνεπώς κάποιες φορές θα διαφωνούσαν  με την ομηρική εκδοχή των γεγονότων. </a:t>
            </a:r>
          </a:p>
          <a:p>
            <a:pPr algn="just"/>
            <a:r>
              <a:rPr lang="el-GR" dirty="0" smtClean="0"/>
              <a:t>Αυτές οι διαφωνίες μαζί με την επανάληψη γεγονότων που υπήρχαν στην </a:t>
            </a:r>
            <a:r>
              <a:rPr lang="el-GR" i="1" dirty="0" smtClean="0"/>
              <a:t>Ιλιάδα</a:t>
            </a:r>
            <a:r>
              <a:rPr lang="el-GR" dirty="0" smtClean="0"/>
              <a:t> και τη </a:t>
            </a:r>
            <a:r>
              <a:rPr lang="el-GR" i="1" dirty="0" smtClean="0"/>
              <a:t>Οδύσσεια</a:t>
            </a:r>
            <a:r>
              <a:rPr lang="el-GR" dirty="0" smtClean="0"/>
              <a:t> θα έπρεπε είχαν απομακρυνθεί από την περίληψη του Πρόκλου, αλλιώς θα μπέρδευαν. </a:t>
            </a:r>
          </a:p>
        </p:txBody>
      </p:sp>
    </p:spTree>
    <p:extLst>
      <p:ext uri="{BB962C8B-B14F-4D97-AF65-F5344CB8AC3E}">
        <p14:creationId xmlns:p14="http://schemas.microsoft.com/office/powerpoint/2010/main" val="12213152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400" b="1" dirty="0" smtClean="0">
                <a:latin typeface="+mn-lt"/>
              </a:rPr>
              <a:t>ΠΩΣ ΠΡΕΠΕΙ ΝΑ ΑΝΤΙΠΕΤΩΠΙΖΟΥΜΕ ΤΟ ΥΛΙΚΟ ΤΗΣ </a:t>
            </a:r>
            <a:r>
              <a:rPr lang="el-GR" sz="2400" b="1" i="1" dirty="0" smtClean="0">
                <a:latin typeface="+mn-lt"/>
              </a:rPr>
              <a:t>ΕΠΙΤΟΜΗΣ</a:t>
            </a:r>
            <a:r>
              <a:rPr lang="el-GR" sz="2400" b="1" dirty="0" smtClean="0">
                <a:latin typeface="+mn-lt"/>
              </a:rPr>
              <a:t> ΤΟΥ ΑΠΟΛΛΟΔΩΡΟΥ;</a:t>
            </a:r>
            <a:endParaRPr lang="el-GR" sz="2400" b="1" dirty="0">
              <a:latin typeface="+mn-lt"/>
            </a:endParaRPr>
          </a:p>
        </p:txBody>
      </p:sp>
      <p:sp>
        <p:nvSpPr>
          <p:cNvPr id="3" name="Θέση περιεχομένου 2"/>
          <p:cNvSpPr>
            <a:spLocks noGrp="1"/>
          </p:cNvSpPr>
          <p:nvPr>
            <p:ph idx="1"/>
          </p:nvPr>
        </p:nvSpPr>
        <p:spPr/>
        <p:txBody>
          <a:bodyPr>
            <a:normAutofit fontScale="85000" lnSpcReduction="20000"/>
          </a:bodyPr>
          <a:lstStyle/>
          <a:p>
            <a:pPr algn="just"/>
            <a:r>
              <a:rPr lang="el-GR" dirty="0"/>
              <a:t>Έστω ότι δεχόμαστε τις περιλήψεις του Πρόκλου ως μια αξιόπιστη </a:t>
            </a:r>
            <a:r>
              <a:rPr lang="el-GR" dirty="0" smtClean="0"/>
              <a:t>πηγή. </a:t>
            </a:r>
          </a:p>
          <a:p>
            <a:pPr algn="just"/>
            <a:r>
              <a:rPr lang="el-GR" dirty="0" smtClean="0"/>
              <a:t>Τι </a:t>
            </a:r>
            <a:r>
              <a:rPr lang="el-GR" dirty="0"/>
              <a:t>γίνεται με την </a:t>
            </a:r>
            <a:r>
              <a:rPr lang="el-GR" i="1" dirty="0"/>
              <a:t>Επιτομή</a:t>
            </a:r>
            <a:r>
              <a:rPr lang="el-GR" dirty="0"/>
              <a:t> του Απολλόδωρου;</a:t>
            </a:r>
          </a:p>
          <a:p>
            <a:pPr algn="just"/>
            <a:r>
              <a:rPr lang="el-GR" dirty="0" smtClean="0"/>
              <a:t>Θα πρέπει και αυτό το έργο να αντλεί υλικό (άγνωστο το πόσα στάδια έχουν παρεμβληθεί) από τα χαμένα έργα του επικού κύκλου και κατά συνέπεια να προσθέτει πληροφορίες σ’ αυτές που διασώζονται από τον Πρόκλο. </a:t>
            </a:r>
          </a:p>
          <a:p>
            <a:pPr algn="just"/>
            <a:r>
              <a:rPr lang="el-GR" dirty="0" smtClean="0"/>
              <a:t>Όμως, 1. δεν κάνει μόνο περιλήψεις χαμένων έργων του επικού κύκλου.</a:t>
            </a:r>
          </a:p>
          <a:p>
            <a:pPr algn="just"/>
            <a:r>
              <a:rPr lang="el-GR" dirty="0" smtClean="0"/>
              <a:t>2. Παραλείπει να αναφερθεί στις πηγές του.</a:t>
            </a:r>
          </a:p>
          <a:p>
            <a:pPr algn="just"/>
            <a:r>
              <a:rPr lang="el-GR" dirty="0" smtClean="0"/>
              <a:t>1+2= </a:t>
            </a:r>
            <a:r>
              <a:rPr lang="el-GR" u="sng" dirty="0" smtClean="0"/>
              <a:t>Πρέπει να είμαστε προσεκτικού στον τρόπο που αντιμετωπίζουμε το υλικό του.</a:t>
            </a:r>
            <a:endParaRPr lang="el-GR" u="sng" dirty="0"/>
          </a:p>
        </p:txBody>
      </p:sp>
    </p:spTree>
    <p:extLst>
      <p:ext uri="{BB962C8B-B14F-4D97-AF65-F5344CB8AC3E}">
        <p14:creationId xmlns:p14="http://schemas.microsoft.com/office/powerpoint/2010/main" val="17894287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Η ΑΞΙΑ ΤΟΥ ΕΠΙΚΟΥ ΚΥΚΛΟΥ</a:t>
            </a:r>
            <a:endParaRPr lang="el-GR" sz="3600" b="1" dirty="0">
              <a:latin typeface="+mn-lt"/>
            </a:endParaRPr>
          </a:p>
        </p:txBody>
      </p:sp>
      <p:sp>
        <p:nvSpPr>
          <p:cNvPr id="3" name="Θέση περιεχομένου 2"/>
          <p:cNvSpPr>
            <a:spLocks noGrp="1"/>
          </p:cNvSpPr>
          <p:nvPr>
            <p:ph idx="1"/>
          </p:nvPr>
        </p:nvSpPr>
        <p:spPr/>
        <p:txBody>
          <a:bodyPr>
            <a:normAutofit fontScale="70000" lnSpcReduction="20000"/>
          </a:bodyPr>
          <a:lstStyle/>
          <a:p>
            <a:pPr algn="just"/>
            <a:endParaRPr lang="el-GR" dirty="0" smtClean="0"/>
          </a:p>
          <a:p>
            <a:pPr algn="just"/>
            <a:r>
              <a:rPr lang="el-GR" dirty="0" err="1" smtClean="0"/>
              <a:t>Μο</a:t>
            </a:r>
            <a:r>
              <a:rPr lang="en-US" dirty="0" err="1" smtClean="0"/>
              <a:t>nro</a:t>
            </a:r>
            <a:r>
              <a:rPr lang="el-GR" dirty="0" smtClean="0"/>
              <a:t> (1884): Ο Επικός Κύκλος περιλαμβάνει θεματικά μοτίβα που είναι απόντα από τα ομηρικά έπη.</a:t>
            </a:r>
          </a:p>
          <a:p>
            <a:pPr algn="just"/>
            <a:r>
              <a:rPr lang="en-US" dirty="0" smtClean="0"/>
              <a:t>Lang (20</a:t>
            </a:r>
            <a:r>
              <a:rPr lang="el-GR" baseline="30000" dirty="0" err="1" smtClean="0"/>
              <a:t>ος</a:t>
            </a:r>
            <a:r>
              <a:rPr lang="el-GR" dirty="0" smtClean="0"/>
              <a:t> αι): Στα Κύκλια Έπη υπάρχουν αναφορές σε βαρβαρικά έθιμα (θυσίες ανθρώπων, πίστη σε φαντάσματα νεκρών) που δεν υπάρχουν στην </a:t>
            </a:r>
            <a:r>
              <a:rPr lang="el-GR" i="1" dirty="0" smtClean="0"/>
              <a:t>Ιλιάδα</a:t>
            </a:r>
            <a:r>
              <a:rPr lang="el-GR" dirty="0" smtClean="0"/>
              <a:t> και την </a:t>
            </a:r>
            <a:r>
              <a:rPr lang="el-GR" i="1" dirty="0" smtClean="0"/>
              <a:t>Οδύσσεια</a:t>
            </a:r>
            <a:r>
              <a:rPr lang="el-GR" dirty="0" smtClean="0"/>
              <a:t>.</a:t>
            </a:r>
          </a:p>
          <a:p>
            <a:pPr algn="just"/>
            <a:r>
              <a:rPr lang="en-US" dirty="0" smtClean="0"/>
              <a:t>Frazer (1918</a:t>
            </a:r>
            <a:r>
              <a:rPr lang="el-GR" dirty="0" smtClean="0"/>
              <a:t>): Τα ομηρικά ποιήματα έχουν </a:t>
            </a:r>
            <a:r>
              <a:rPr lang="el-GR" dirty="0" err="1" smtClean="0"/>
              <a:t>καθαρθεί</a:t>
            </a:r>
            <a:r>
              <a:rPr lang="el-GR" dirty="0" smtClean="0"/>
              <a:t> από ανόητες δεισιδαιμονίες και βαρβαρικά έθιμα.</a:t>
            </a:r>
          </a:p>
          <a:p>
            <a:pPr algn="just"/>
            <a:r>
              <a:rPr lang="el-GR" dirty="0" smtClean="0"/>
              <a:t>Είναι διαφωτιστικό να ανακαλύπτουμε ότι στον ηρωικό κόσμο των ομηρικών επών αποκλείονται στοιχεία φανταστικά, </a:t>
            </a:r>
            <a:r>
              <a:rPr lang="el-GR" dirty="0" err="1" smtClean="0"/>
              <a:t>γκροτέσκα</a:t>
            </a:r>
            <a:r>
              <a:rPr lang="el-GR" dirty="0" smtClean="0"/>
              <a:t> και οτιδήποτε παραπέμπει σε λαϊκές δεισιδαιμονίες και προκαταλήψεις. Οι ποιητές όμως των Κύκλιων Επών χρησιμοποιούν και άλλο υλικό στη δημιουργία του δικού τους ποιητικού κόσμου.</a:t>
            </a:r>
            <a:endParaRPr lang="el-GR" dirty="0"/>
          </a:p>
        </p:txBody>
      </p:sp>
    </p:spTree>
    <p:extLst>
      <p:ext uri="{BB962C8B-B14F-4D97-AF65-F5344CB8AC3E}">
        <p14:creationId xmlns:p14="http://schemas.microsoft.com/office/powerpoint/2010/main" val="17570078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Η ΑΞΙΑ ΤΩΝ ΚΥΚΛΙΩΝ ΕΠΩΝ</a:t>
            </a:r>
            <a:endParaRPr lang="el-GR" sz="3600" b="1" dirty="0">
              <a:latin typeface="+mn-lt"/>
            </a:endParaRPr>
          </a:p>
        </p:txBody>
      </p:sp>
      <p:sp>
        <p:nvSpPr>
          <p:cNvPr id="3" name="Θέση περιεχομένου 2"/>
          <p:cNvSpPr>
            <a:spLocks noGrp="1"/>
          </p:cNvSpPr>
          <p:nvPr>
            <p:ph idx="1"/>
          </p:nvPr>
        </p:nvSpPr>
        <p:spPr/>
        <p:txBody>
          <a:bodyPr>
            <a:normAutofit fontScale="62500" lnSpcReduction="20000"/>
          </a:bodyPr>
          <a:lstStyle/>
          <a:p>
            <a:pPr algn="just"/>
            <a:endParaRPr lang="el-GR" dirty="0" smtClean="0"/>
          </a:p>
          <a:p>
            <a:pPr algn="just"/>
            <a:r>
              <a:rPr lang="el-GR" dirty="0" smtClean="0"/>
              <a:t>Ρηχό το επιχείρημα του να ισχυριστούμε ότι τα Κύκλια Έπη έχουν αξία επειδή ενέπνευσαν τον Σοφοκλή ή τον Πίνδαρο.</a:t>
            </a:r>
          </a:p>
          <a:p>
            <a:pPr algn="just"/>
            <a:r>
              <a:rPr lang="el-GR" dirty="0" smtClean="0"/>
              <a:t>Ισχυρισμός ότι έχουν αξία επειδή ήταν πηγή έμπνευσης για τους αγγειογράφους. Όμως, οι αγγειογράφοι έχουν επηρεαστεί από μυθικά  θέματα, τα οποία υπάρχουν στον επικό κύκλο και δεν κατέχουμε άθικτο κανένα από τα Κύκλια Έπη.</a:t>
            </a:r>
          </a:p>
          <a:p>
            <a:pPr algn="just"/>
            <a:r>
              <a:rPr lang="el-GR" dirty="0" smtClean="0"/>
              <a:t> </a:t>
            </a:r>
            <a:r>
              <a:rPr lang="el-GR" b="1" u="sng" dirty="0" smtClean="0"/>
              <a:t>Η αξία τους έγκειται στο ότι διασώζουν </a:t>
            </a:r>
            <a:r>
              <a:rPr lang="el-GR" dirty="0" smtClean="0"/>
              <a:t>(ανεπαρκώς ωστόσο) </a:t>
            </a:r>
            <a:r>
              <a:rPr lang="el-GR" b="1" u="sng" dirty="0" smtClean="0"/>
              <a:t>ενδιαφέρουσες μυθολογικές πληροφορίες</a:t>
            </a:r>
            <a:r>
              <a:rPr lang="el-GR" dirty="0" smtClean="0"/>
              <a:t>.</a:t>
            </a:r>
          </a:p>
          <a:p>
            <a:pPr algn="just"/>
            <a:r>
              <a:rPr lang="el-GR" dirty="0" smtClean="0"/>
              <a:t>Η επιλογή του Ομήρου να απαλείψει τα πιο κτηνώδη στοιχεία τον έκανε να πετύχει ένα πιο προσωπικό και αμίμητο ύφος. Το έργο του Ομήρου δεν διαγράφει το σύνολο του ελληνικού κόσμου </a:t>
            </a:r>
            <a:r>
              <a:rPr lang="el-GR" dirty="0"/>
              <a:t>τ</a:t>
            </a:r>
            <a:r>
              <a:rPr lang="el-GR" dirty="0" smtClean="0"/>
              <a:t>ης αρχαιότητας. </a:t>
            </a:r>
          </a:p>
          <a:p>
            <a:pPr algn="just"/>
            <a:r>
              <a:rPr lang="el-GR" dirty="0" smtClean="0"/>
              <a:t>Τα λαϊκά και </a:t>
            </a:r>
            <a:r>
              <a:rPr lang="el-GR" dirty="0" err="1" smtClean="0"/>
              <a:t>παραμυθικά</a:t>
            </a:r>
            <a:r>
              <a:rPr lang="el-GR" dirty="0" smtClean="0"/>
              <a:t> θεματικά μοτίβα που βρίσκουμε στα Κύκλια Έπη είναι γοητευτικά και διευρύνουν τους ορίζοντες μας για την πιο σκοτεινή πλευρά του ελληνικού μύθου. </a:t>
            </a:r>
            <a:endParaRPr lang="el-GR" dirty="0"/>
          </a:p>
        </p:txBody>
      </p:sp>
    </p:spTree>
    <p:extLst>
      <p:ext uri="{BB962C8B-B14F-4D97-AF65-F5344CB8AC3E}">
        <p14:creationId xmlns:p14="http://schemas.microsoft.com/office/powerpoint/2010/main" val="42237121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1727201" y="1794935"/>
            <a:ext cx="5653111" cy="1490049"/>
          </a:xfrm>
        </p:spPr>
        <p:txBody>
          <a:bodyPr/>
          <a:lstStyle/>
          <a:p>
            <a:r>
              <a:rPr lang="el-GR" b="1" dirty="0" smtClean="0">
                <a:latin typeface="+mn-lt"/>
              </a:rPr>
              <a:t>ΚΕΦΑΛΑΙΟ 2</a:t>
            </a:r>
            <a:endParaRPr lang="el-GR" b="1" dirty="0">
              <a:latin typeface="+mn-lt"/>
            </a:endParaRPr>
          </a:p>
        </p:txBody>
      </p:sp>
      <p:sp>
        <p:nvSpPr>
          <p:cNvPr id="5" name="Υπότιτλος 4"/>
          <p:cNvSpPr>
            <a:spLocks noGrp="1"/>
          </p:cNvSpPr>
          <p:nvPr>
            <p:ph type="subTitle" idx="1"/>
          </p:nvPr>
        </p:nvSpPr>
        <p:spPr>
          <a:xfrm>
            <a:off x="2483767" y="3861048"/>
            <a:ext cx="4464497" cy="1399574"/>
          </a:xfrm>
        </p:spPr>
        <p:txBody>
          <a:bodyPr>
            <a:normAutofit/>
          </a:bodyPr>
          <a:lstStyle/>
          <a:p>
            <a:r>
              <a:rPr lang="el-GR" sz="2800" b="1" dirty="0" smtClean="0"/>
              <a:t>Η </a:t>
            </a:r>
            <a:r>
              <a:rPr lang="el-GR" sz="2800" b="1" i="1" dirty="0" smtClean="0"/>
              <a:t>ΤΙΤΑΝΟΜΑΧΙΑ</a:t>
            </a:r>
            <a:endParaRPr lang="el-GR" sz="2800" b="1" i="1" dirty="0"/>
          </a:p>
        </p:txBody>
      </p:sp>
    </p:spTree>
    <p:extLst>
      <p:ext uri="{BB962C8B-B14F-4D97-AF65-F5344CB8AC3E}">
        <p14:creationId xmlns:p14="http://schemas.microsoft.com/office/powerpoint/2010/main" val="22847874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ΚΕΦΑΛΑΙΟ 2: Η </a:t>
            </a:r>
            <a:r>
              <a:rPr lang="el-GR" sz="3600" b="1" i="1" dirty="0" smtClean="0">
                <a:latin typeface="+mn-lt"/>
              </a:rPr>
              <a:t>ΤΙΤΑΝΟΜΑΧΙΑ</a:t>
            </a:r>
            <a:endParaRPr lang="el-GR" sz="3600" b="1" i="1" dirty="0">
              <a:latin typeface="+mn-lt"/>
            </a:endParaRPr>
          </a:p>
        </p:txBody>
      </p:sp>
      <p:sp>
        <p:nvSpPr>
          <p:cNvPr id="3" name="Θέση περιεχομένου 2"/>
          <p:cNvSpPr>
            <a:spLocks noGrp="1"/>
          </p:cNvSpPr>
          <p:nvPr>
            <p:ph idx="1"/>
          </p:nvPr>
        </p:nvSpPr>
        <p:spPr/>
        <p:txBody>
          <a:bodyPr>
            <a:normAutofit fontScale="70000" lnSpcReduction="20000"/>
          </a:bodyPr>
          <a:lstStyle/>
          <a:p>
            <a:pPr algn="just"/>
            <a:r>
              <a:rPr lang="el-GR" dirty="0" smtClean="0"/>
              <a:t>Αποδίδεται στον Εύμηλο τον Κορίνθιο ή στον Αρκτίνο.</a:t>
            </a:r>
          </a:p>
          <a:p>
            <a:pPr algn="just"/>
            <a:r>
              <a:rPr lang="el-GR" dirty="0" smtClean="0"/>
              <a:t>Ισχυρισμός ότι από το ποίημα αυτό προηγήθηκε στον Επικό Κύκλο από μια </a:t>
            </a:r>
            <a:r>
              <a:rPr lang="el-GR" i="1" dirty="0" smtClean="0"/>
              <a:t>Θεογονία</a:t>
            </a:r>
            <a:r>
              <a:rPr lang="el-GR" dirty="0" smtClean="0"/>
              <a:t> και το περιεχόμενο αυτής της Θεογονίας μπορεί να ανακτηθεί από την </a:t>
            </a:r>
            <a:r>
              <a:rPr lang="el-GR" i="1" dirty="0" smtClean="0"/>
              <a:t>Επιτομή</a:t>
            </a:r>
            <a:r>
              <a:rPr lang="el-GR" dirty="0" smtClean="0"/>
              <a:t> του Απολλόδωρου, του οποίου η περίληψη αποκαλύπτει ότι ήταν ορφικού χαρακτήρα. </a:t>
            </a:r>
          </a:p>
          <a:p>
            <a:pPr algn="just"/>
            <a:r>
              <a:rPr lang="en-US" dirty="0" smtClean="0"/>
              <a:t>Davies</a:t>
            </a:r>
            <a:r>
              <a:rPr lang="el-GR" dirty="0" smtClean="0"/>
              <a:t>: Η αναφορά στο έργο του Απολλόδωρου είναι επηρεασμένη από τη </a:t>
            </a:r>
            <a:r>
              <a:rPr lang="el-GR" i="1" dirty="0" smtClean="0"/>
              <a:t>Θεογονία</a:t>
            </a:r>
            <a:r>
              <a:rPr lang="el-GR" dirty="0" smtClean="0"/>
              <a:t> του Ησιόδου και όχι από τη </a:t>
            </a:r>
            <a:r>
              <a:rPr lang="el-GR" i="1" dirty="0" smtClean="0"/>
              <a:t>Θεογονία</a:t>
            </a:r>
            <a:r>
              <a:rPr lang="el-GR" dirty="0" smtClean="0"/>
              <a:t> που προηγήθηκε της </a:t>
            </a:r>
            <a:r>
              <a:rPr lang="el-GR" i="1" dirty="0" smtClean="0"/>
              <a:t>Τιτανομαχίας</a:t>
            </a:r>
            <a:r>
              <a:rPr lang="el-GR" dirty="0" smtClean="0"/>
              <a:t>. Οι όποιες διαφορές και ασυμφωνίες υπάρχουν στα δυο έργα οφείλονται στο ότι ο συγγραφέας ξαναδούλεψε την πηγή του και την άλλαξε παραλείποντας, απλοποιώντας ή αλλάζοντας κάποια στοιχεία.</a:t>
            </a:r>
            <a:endParaRPr lang="el-GR" dirty="0"/>
          </a:p>
        </p:txBody>
      </p:sp>
    </p:spTree>
    <p:extLst>
      <p:ext uri="{BB962C8B-B14F-4D97-AF65-F5344CB8AC3E}">
        <p14:creationId xmlns:p14="http://schemas.microsoft.com/office/powerpoint/2010/main" val="33150409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800" b="1" u="sng" dirty="0" smtClean="0">
                <a:latin typeface="+mn-lt"/>
              </a:rPr>
              <a:t>Η </a:t>
            </a:r>
            <a:r>
              <a:rPr lang="el-GR" sz="2800" b="1" i="1" u="sng" dirty="0" smtClean="0">
                <a:latin typeface="+mn-lt"/>
              </a:rPr>
              <a:t>ΤΙΤΑΝΟΜΑΧΙΑ</a:t>
            </a:r>
            <a:r>
              <a:rPr lang="el-GR" sz="2800" b="1" u="sng" dirty="0" smtClean="0">
                <a:latin typeface="+mn-lt"/>
              </a:rPr>
              <a:t> </a:t>
            </a:r>
            <a:r>
              <a:rPr lang="el-GR" sz="2800" dirty="0" smtClean="0"/>
              <a:t>= </a:t>
            </a:r>
            <a:r>
              <a:rPr lang="el-GR" sz="2400" dirty="0" smtClean="0">
                <a:latin typeface="+mn-lt"/>
              </a:rPr>
              <a:t>Μάχη ανάμεσα στους Τιτάνες (Κρόνος και τα αδέλφια του) και τον Δία.</a:t>
            </a:r>
            <a:endParaRPr lang="el-GR" sz="2400" dirty="0">
              <a:latin typeface="+mn-lt"/>
            </a:endParaRPr>
          </a:p>
        </p:txBody>
      </p:sp>
      <p:sp>
        <p:nvSpPr>
          <p:cNvPr id="3" name="Θέση περιεχομένου 2"/>
          <p:cNvSpPr>
            <a:spLocks noGrp="1"/>
          </p:cNvSpPr>
          <p:nvPr>
            <p:ph idx="1"/>
          </p:nvPr>
        </p:nvSpPr>
        <p:spPr/>
        <p:txBody>
          <a:bodyPr>
            <a:normAutofit fontScale="77500" lnSpcReduction="20000"/>
          </a:bodyPr>
          <a:lstStyle/>
          <a:p>
            <a:pPr algn="just"/>
            <a:r>
              <a:rPr lang="el-GR" dirty="0"/>
              <a:t>Σύγχυση της Τιτανομαχίας με τη Γιγαντομαχία από τις αρχαίες </a:t>
            </a:r>
            <a:r>
              <a:rPr lang="el-GR" dirty="0" smtClean="0"/>
              <a:t>πηγές.</a:t>
            </a:r>
          </a:p>
          <a:p>
            <a:pPr algn="just"/>
            <a:r>
              <a:rPr lang="el-GR" b="1" u="sng" dirty="0" smtClean="0"/>
              <a:t>Απόσπασμα 1</a:t>
            </a:r>
            <a:r>
              <a:rPr lang="el-GR" dirty="0" smtClean="0"/>
              <a:t> : Ο Ουρανός ήταν ο γιος του Αιθέρα. </a:t>
            </a:r>
            <a:r>
              <a:rPr lang="el-GR" dirty="0" smtClean="0">
                <a:latin typeface="Century Gothic"/>
              </a:rPr>
              <a:t>→</a:t>
            </a:r>
            <a:r>
              <a:rPr lang="el-GR" dirty="0" smtClean="0"/>
              <a:t> α) Η χρήση ενός οικογενειακού δέντρου προκειμένου να εξηγηθεί η καταγωγή του σύμπαντος είναι ένα μοτίβο που συναντά κανείς στις </a:t>
            </a:r>
            <a:r>
              <a:rPr lang="el-GR" i="1" dirty="0" smtClean="0"/>
              <a:t>Θεογονίες</a:t>
            </a:r>
            <a:r>
              <a:rPr lang="el-GR" dirty="0" smtClean="0"/>
              <a:t>. β) Διακειμενικότητα με απόσπασμα από Αλκμάνα (7</a:t>
            </a:r>
            <a:r>
              <a:rPr lang="el-GR" baseline="30000" dirty="0" smtClean="0"/>
              <a:t>ος</a:t>
            </a:r>
            <a:r>
              <a:rPr lang="el-GR" dirty="0" smtClean="0"/>
              <a:t> αι π. Χ.) όπου αναφέρεται ότι ο Ουρανός ήταν ο γιος του Άκμονα (</a:t>
            </a:r>
            <a:r>
              <a:rPr lang="en-US" dirty="0" smtClean="0"/>
              <a:t> </a:t>
            </a:r>
            <a:r>
              <a:rPr lang="el-GR" dirty="0" smtClean="0"/>
              <a:t>άκμων = 1. αμόνι και 2. μετεωρίτης ενώ η πρώιμη αρχαιοελληνική λογοτεχνία παρουσιάζει ίχνη της αντίληψης ότι ο ουρανός ήταν φτιαγμένος από πέτρα).</a:t>
            </a:r>
          </a:p>
          <a:p>
            <a:pPr algn="just"/>
            <a:r>
              <a:rPr lang="el-GR" b="1" u="sng" dirty="0" smtClean="0"/>
              <a:t>Απόσπασμα 2</a:t>
            </a:r>
            <a:r>
              <a:rPr lang="el-GR" dirty="0" smtClean="0"/>
              <a:t>: Το σμίξιμο της Γης και του Ουρανού.</a:t>
            </a:r>
          </a:p>
          <a:p>
            <a:endParaRPr lang="el-GR" dirty="0" smtClean="0"/>
          </a:p>
        </p:txBody>
      </p:sp>
    </p:spTree>
    <p:extLst>
      <p:ext uri="{BB962C8B-B14F-4D97-AF65-F5344CB8AC3E}">
        <p14:creationId xmlns:p14="http://schemas.microsoft.com/office/powerpoint/2010/main" val="40505539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mn-lt"/>
              </a:rPr>
              <a:t>ΤΑ ΑΠΟΣΠΑΣΜΑΤΑ ΤΗΣ </a:t>
            </a:r>
            <a:r>
              <a:rPr lang="el-GR" sz="3200" b="1" i="1" dirty="0" smtClean="0">
                <a:latin typeface="+mn-lt"/>
              </a:rPr>
              <a:t>ΤΙΤΑΝΟΜΑΧΙΑΣ</a:t>
            </a:r>
            <a:endParaRPr lang="el-GR" sz="3200" b="1" i="1" dirty="0">
              <a:latin typeface="+mn-lt"/>
            </a:endParaRPr>
          </a:p>
        </p:txBody>
      </p:sp>
      <p:sp>
        <p:nvSpPr>
          <p:cNvPr id="3" name="Θέση περιεχομένου 2"/>
          <p:cNvSpPr>
            <a:spLocks noGrp="1"/>
          </p:cNvSpPr>
          <p:nvPr>
            <p:ph idx="1"/>
          </p:nvPr>
        </p:nvSpPr>
        <p:spPr/>
        <p:txBody>
          <a:bodyPr>
            <a:normAutofit fontScale="70000" lnSpcReduction="20000"/>
          </a:bodyPr>
          <a:lstStyle/>
          <a:p>
            <a:pPr algn="just"/>
            <a:r>
              <a:rPr lang="el-GR" b="1" u="sng" dirty="0"/>
              <a:t>Απόσπασμα 3</a:t>
            </a:r>
            <a:r>
              <a:rPr lang="el-GR" dirty="0"/>
              <a:t>: Σχετίζεται με μια ομάδα αδελφών που είναι γνωστοί ως οι </a:t>
            </a:r>
            <a:r>
              <a:rPr lang="el-GR" dirty="0" smtClean="0"/>
              <a:t>Εκατόγχειρες, </a:t>
            </a:r>
            <a:r>
              <a:rPr lang="el-GR" dirty="0"/>
              <a:t>οι οποίοι κατονομάζονται στη </a:t>
            </a:r>
            <a:r>
              <a:rPr lang="el-GR" i="1" dirty="0"/>
              <a:t>Θεογονία</a:t>
            </a:r>
            <a:r>
              <a:rPr lang="el-GR" dirty="0"/>
              <a:t> του Ησιόδου, ενώ ο Όμηρος μας πληροφορεί ότι ο Βριάρεως ήταν το </a:t>
            </a:r>
            <a:r>
              <a:rPr lang="el-GR" dirty="0" smtClean="0"/>
              <a:t>θεϊκό </a:t>
            </a:r>
            <a:r>
              <a:rPr lang="el-GR" dirty="0"/>
              <a:t>όνομα του </a:t>
            </a:r>
            <a:r>
              <a:rPr lang="el-GR" dirty="0" smtClean="0"/>
              <a:t>Αιγαίωνα. </a:t>
            </a:r>
            <a:r>
              <a:rPr lang="el-GR" dirty="0"/>
              <a:t>Η Τιτανομαχία τον παρουσιάζει ως απόγονο της Γης και του Πόντου (Θάλασσας), σε </a:t>
            </a:r>
            <a:r>
              <a:rPr lang="el-GR" dirty="0" smtClean="0"/>
              <a:t>αντίθε</a:t>
            </a:r>
            <a:r>
              <a:rPr lang="el-GR" dirty="0"/>
              <a:t>σ</a:t>
            </a:r>
            <a:r>
              <a:rPr lang="el-GR" dirty="0" smtClean="0"/>
              <a:t>η </a:t>
            </a:r>
            <a:r>
              <a:rPr lang="el-GR" dirty="0"/>
              <a:t>με τον Ησίοδο που τον παρουσιάζει ως απόγονο της Γης και του Ουρανού. </a:t>
            </a:r>
            <a:endParaRPr lang="el-GR" dirty="0" smtClean="0"/>
          </a:p>
          <a:p>
            <a:pPr algn="just"/>
            <a:r>
              <a:rPr lang="el-GR" dirty="0" smtClean="0"/>
              <a:t>Το </a:t>
            </a:r>
            <a:r>
              <a:rPr lang="el-GR" dirty="0"/>
              <a:t>γιατί υπάρχει η διάσταση </a:t>
            </a:r>
            <a:r>
              <a:rPr lang="el-GR" dirty="0" smtClean="0"/>
              <a:t>στα έπη </a:t>
            </a:r>
            <a:r>
              <a:rPr lang="el-GR" dirty="0"/>
              <a:t>σχετικά με τον </a:t>
            </a:r>
            <a:r>
              <a:rPr lang="el-GR" dirty="0" smtClean="0"/>
              <a:t>πατέρα </a:t>
            </a:r>
            <a:r>
              <a:rPr lang="el-GR" dirty="0"/>
              <a:t>του </a:t>
            </a:r>
            <a:r>
              <a:rPr lang="el-GR" dirty="0" smtClean="0"/>
              <a:t>Αιγαίωνα </a:t>
            </a:r>
            <a:r>
              <a:rPr lang="el-GR" dirty="0"/>
              <a:t>/ </a:t>
            </a:r>
            <a:r>
              <a:rPr lang="el-GR" dirty="0" smtClean="0"/>
              <a:t>Βριάρεω δεν </a:t>
            </a:r>
            <a:r>
              <a:rPr lang="el-GR" dirty="0"/>
              <a:t>είναι εύκολο να το </a:t>
            </a:r>
            <a:r>
              <a:rPr lang="el-GR" dirty="0" smtClean="0"/>
              <a:t>πούμε, όμως στην αρχαιοελληνική λογοτεχνία και σκέψη παρουσιάζονται τέρατα αυτού του είδους ως απόγονοι θαλάσσιων θεοτήτων ενώ στην </a:t>
            </a:r>
            <a:r>
              <a:rPr lang="el-GR" i="1" dirty="0" smtClean="0"/>
              <a:t>Ιλιάδα</a:t>
            </a:r>
            <a:r>
              <a:rPr lang="el-GR" dirty="0" smtClean="0"/>
              <a:t> η Θέτιδα τον φέρνει στον Όλυμπο.</a:t>
            </a:r>
          </a:p>
          <a:p>
            <a:pPr algn="just"/>
            <a:r>
              <a:rPr lang="el-GR" dirty="0" smtClean="0"/>
              <a:t>Η </a:t>
            </a:r>
            <a:r>
              <a:rPr lang="el-GR" i="1" dirty="0" smtClean="0"/>
              <a:t>Θεογονί</a:t>
            </a:r>
            <a:r>
              <a:rPr lang="el-GR" dirty="0" smtClean="0"/>
              <a:t>α του Ησιόδου αλλά και η </a:t>
            </a:r>
            <a:r>
              <a:rPr lang="el-GR" i="1" dirty="0" smtClean="0"/>
              <a:t>Ιλιάδα</a:t>
            </a:r>
            <a:r>
              <a:rPr lang="el-GR" dirty="0" smtClean="0"/>
              <a:t> τον παρουσιάζουν ως σύμμαχο των Ολύμπιων ενώ το απόσπασμα 2 λέει ότι πολέμησε με τους Τιτάνες.</a:t>
            </a:r>
            <a:endParaRPr lang="el-GR" dirty="0"/>
          </a:p>
          <a:p>
            <a:endParaRPr lang="el-GR" dirty="0"/>
          </a:p>
        </p:txBody>
      </p:sp>
    </p:spTree>
    <p:extLst>
      <p:ext uri="{BB962C8B-B14F-4D97-AF65-F5344CB8AC3E}">
        <p14:creationId xmlns:p14="http://schemas.microsoft.com/office/powerpoint/2010/main" val="17661150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mn-lt"/>
              </a:rPr>
              <a:t>ΤΑ ΑΠΟΣΠΑΣΜΑΤΑ ΤΗΣ </a:t>
            </a:r>
            <a:r>
              <a:rPr lang="el-GR" sz="3200" b="1" i="1" dirty="0" smtClean="0">
                <a:latin typeface="+mn-lt"/>
              </a:rPr>
              <a:t>ΤΙΤΑΝΟΜΑΧΙΑΣ</a:t>
            </a:r>
            <a:endParaRPr lang="el-GR" sz="3200" b="1" i="1" dirty="0">
              <a:latin typeface="+mn-lt"/>
            </a:endParaRPr>
          </a:p>
        </p:txBody>
      </p:sp>
      <p:sp>
        <p:nvSpPr>
          <p:cNvPr id="3" name="Θέση περιεχομένου 2"/>
          <p:cNvSpPr>
            <a:spLocks noGrp="1"/>
          </p:cNvSpPr>
          <p:nvPr>
            <p:ph idx="1"/>
          </p:nvPr>
        </p:nvSpPr>
        <p:spPr/>
        <p:txBody>
          <a:bodyPr>
            <a:normAutofit fontScale="70000" lnSpcReduction="20000"/>
          </a:bodyPr>
          <a:lstStyle/>
          <a:p>
            <a:pPr algn="just"/>
            <a:r>
              <a:rPr lang="el-GR" b="1" u="sng" dirty="0" smtClean="0"/>
              <a:t>Απόσπασμα 4</a:t>
            </a:r>
            <a:r>
              <a:rPr lang="el-GR" dirty="0" smtClean="0"/>
              <a:t>: Θεματικά μοτίβα ανύπαρκτα στον Όμηρο: το άρμα του Ήλιου και τα 4 άλογα που το σέρνουν. Τα δυο ονόματα των αλόγων μας παραπέμπουν σε ονόματα δυο Κυκλώπων που παράγουν κεραυνό και φως, όπως υπάρχουν στην ησιόδεια </a:t>
            </a:r>
            <a:r>
              <a:rPr lang="el-GR" i="1" dirty="0" smtClean="0"/>
              <a:t>Θεογονία</a:t>
            </a:r>
            <a:r>
              <a:rPr lang="el-GR" dirty="0" smtClean="0"/>
              <a:t>.</a:t>
            </a:r>
          </a:p>
          <a:p>
            <a:pPr algn="just"/>
            <a:r>
              <a:rPr lang="el-GR" b="1" u="sng" dirty="0" smtClean="0"/>
              <a:t>Απόσπασμα 5</a:t>
            </a:r>
            <a:r>
              <a:rPr lang="el-GR" dirty="0" smtClean="0"/>
              <a:t>: Απόσπασμα μη ομηρικό όπως και το 4, γιατί ο Δίας παρουσιάζεται να χορεύει. Στον Όμηρο δεν χορεύει κανένας θεός, μόνο ο Απόλλωνας στον ομηρικό ύμνο προς τιμήν του, όμως ως θεός της μουσικής σίγουρα αποτελεί μια ξεχωριστή περίπτωση.</a:t>
            </a:r>
          </a:p>
          <a:p>
            <a:pPr algn="just"/>
            <a:r>
              <a:rPr lang="el-GR" dirty="0" smtClean="0"/>
              <a:t>Ο χορός του Δία είναι ένα πρωτόγονο ινδοευρωπαϊκό στοιχείο που μάλλον σχετίζεται με την αγαλλίαση που ένιωσε μετά την επιτυχή έκβαση της Τιτανομαχίας. Ο Δίας πιθανόν να γιόρτασε την πρώτη μέρα της εξουσίας του προβαίνοντας σε μια ανεπανάληπτη ενέργεια.</a:t>
            </a:r>
          </a:p>
          <a:p>
            <a:pPr algn="just"/>
            <a:endParaRPr lang="el-GR" dirty="0"/>
          </a:p>
        </p:txBody>
      </p:sp>
    </p:spTree>
    <p:extLst>
      <p:ext uri="{BB962C8B-B14F-4D97-AF65-F5344CB8AC3E}">
        <p14:creationId xmlns:p14="http://schemas.microsoft.com/office/powerpoint/2010/main" val="700973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mn-lt"/>
              </a:rPr>
              <a:t>ΠΡΟΛΟΓΟΣ</a:t>
            </a:r>
            <a:endParaRPr lang="el-GR" b="1" dirty="0">
              <a:latin typeface="+mn-lt"/>
            </a:endParaRPr>
          </a:p>
        </p:txBody>
      </p:sp>
      <p:sp>
        <p:nvSpPr>
          <p:cNvPr id="3" name="Θέση περιεχομένου 2"/>
          <p:cNvSpPr>
            <a:spLocks noGrp="1"/>
          </p:cNvSpPr>
          <p:nvPr>
            <p:ph idx="1"/>
          </p:nvPr>
        </p:nvSpPr>
        <p:spPr/>
        <p:txBody>
          <a:bodyPr/>
          <a:lstStyle/>
          <a:p>
            <a:pPr algn="just"/>
            <a:r>
              <a:rPr lang="el-GR" dirty="0" smtClean="0"/>
              <a:t>Το βιβλίο ακολουθεί την έκδοση των αποσπασμάτων του επικού κύκλου που δημοσιεύτηκε το 1988.</a:t>
            </a:r>
          </a:p>
          <a:p>
            <a:pPr algn="just"/>
            <a:r>
              <a:rPr lang="el-GR" dirty="0" smtClean="0"/>
              <a:t>Περιέχει κάποιες αγγλικές αποδόσεις των αποσπασμάτων, περιλήψεις των έργων από τα οποία προέρχονται τα αποσπάσματα (Πρόκλος) και σύντομο σχολιασμό των αποσπασμάτων.</a:t>
            </a:r>
            <a:endParaRPr lang="el-GR" dirty="0"/>
          </a:p>
        </p:txBody>
      </p:sp>
    </p:spTree>
    <p:extLst>
      <p:ext uri="{BB962C8B-B14F-4D97-AF65-F5344CB8AC3E}">
        <p14:creationId xmlns:p14="http://schemas.microsoft.com/office/powerpoint/2010/main" val="10745684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mn-lt"/>
              </a:rPr>
              <a:t>ΤΑ ΑΠΟΣΠΑΣΜΑΤΑ ΤΗΣ </a:t>
            </a:r>
            <a:r>
              <a:rPr lang="el-GR" sz="3200" b="1" i="1" dirty="0" smtClean="0">
                <a:latin typeface="+mn-lt"/>
              </a:rPr>
              <a:t>ΤΙΤΑΝΟΜΑΧΙΑΣ</a:t>
            </a:r>
            <a:endParaRPr lang="el-GR" sz="3200" b="1" i="1" dirty="0">
              <a:latin typeface="+mn-lt"/>
            </a:endParaRPr>
          </a:p>
        </p:txBody>
      </p:sp>
      <p:sp>
        <p:nvSpPr>
          <p:cNvPr id="3" name="Θέση περιεχομένου 2"/>
          <p:cNvSpPr>
            <a:spLocks noGrp="1"/>
          </p:cNvSpPr>
          <p:nvPr>
            <p:ph idx="1"/>
          </p:nvPr>
        </p:nvSpPr>
        <p:spPr/>
        <p:txBody>
          <a:bodyPr>
            <a:normAutofit fontScale="77500" lnSpcReduction="20000"/>
          </a:bodyPr>
          <a:lstStyle/>
          <a:p>
            <a:pPr algn="just"/>
            <a:r>
              <a:rPr lang="el-GR" b="1" u="sng" dirty="0" smtClean="0"/>
              <a:t>Απόσπασμα 6</a:t>
            </a:r>
            <a:r>
              <a:rPr lang="el-GR" b="1" dirty="0" smtClean="0"/>
              <a:t>:</a:t>
            </a:r>
            <a:r>
              <a:rPr lang="el-GR" dirty="0" smtClean="0"/>
              <a:t> Μιλά για τον Χείρωνα, έναν κένταυρο του οποίου η αγαθή στάση απέναντι στην ανθρωπότητα έχει και άλλα παράλληλα στην αρχαία λογοτεχνία (Ευριπίδης, Πίνδαρος). </a:t>
            </a:r>
          </a:p>
          <a:p>
            <a:pPr algn="just"/>
            <a:r>
              <a:rPr lang="el-GR" dirty="0"/>
              <a:t>Η</a:t>
            </a:r>
            <a:r>
              <a:rPr lang="el-GR" dirty="0" smtClean="0"/>
              <a:t> </a:t>
            </a:r>
            <a:r>
              <a:rPr lang="el-GR" i="1" dirty="0" smtClean="0"/>
              <a:t>Τιτανομαχία</a:t>
            </a:r>
            <a:r>
              <a:rPr lang="el-GR" dirty="0" smtClean="0"/>
              <a:t> αντιμετωπίζει τον Χείρωνα ως έναν ήρωα που έφερε τον πολιτισμό (όπως ο Προμηθέας). Βέβαια, ο Χείρωνας ως αγαθοποιός ήρωας διαφέρει από τον Προμηθέα, επειδή ήταν δάσκαλος των ηρώων και πήγαιναν σ’ αυτόν για να ανδρωθούν. </a:t>
            </a:r>
          </a:p>
          <a:p>
            <a:pPr algn="just"/>
            <a:r>
              <a:rPr lang="el-GR" dirty="0" smtClean="0"/>
              <a:t>Στον Όμηρο, αν και το όνομα αυτό αναφέρεται αρκετές φορές, υπάρχει σιωπή αναφορικά με αυτήν του την ιδιότητα, ενώ ένα έργο του Ησιόδου που έφερε τον τίτλο </a:t>
            </a:r>
            <a:r>
              <a:rPr lang="el-GR" i="1" dirty="0" smtClean="0"/>
              <a:t>Χείρωνος </a:t>
            </a:r>
            <a:r>
              <a:rPr lang="el-GR" i="1" dirty="0" err="1" smtClean="0"/>
              <a:t>Υποθήκαι</a:t>
            </a:r>
            <a:r>
              <a:rPr lang="el-GR" dirty="0"/>
              <a:t> </a:t>
            </a:r>
            <a:r>
              <a:rPr lang="el-GR" dirty="0" smtClean="0"/>
              <a:t>(πιθανόν νόθο) παρέχει την εικόνα ενός ευγενικού θηρίου.</a:t>
            </a:r>
          </a:p>
          <a:p>
            <a:pPr algn="just"/>
            <a:endParaRPr lang="el-GR" dirty="0"/>
          </a:p>
        </p:txBody>
      </p:sp>
    </p:spTree>
    <p:extLst>
      <p:ext uri="{BB962C8B-B14F-4D97-AF65-F5344CB8AC3E}">
        <p14:creationId xmlns:p14="http://schemas.microsoft.com/office/powerpoint/2010/main" val="27497391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mn-lt"/>
              </a:rPr>
              <a:t>ΤΑ ΑΠΟΣΠΑΣΜΑΤΑ ΤΗΣ </a:t>
            </a:r>
            <a:r>
              <a:rPr lang="el-GR" sz="3200" b="1" i="1" dirty="0" smtClean="0">
                <a:latin typeface="+mn-lt"/>
              </a:rPr>
              <a:t>ΤΙΤΑΝΟΜΑΧΙΑΣ</a:t>
            </a:r>
            <a:endParaRPr lang="el-GR" sz="3200" b="1" i="1" dirty="0">
              <a:latin typeface="+mn-lt"/>
            </a:endParaRPr>
          </a:p>
        </p:txBody>
      </p:sp>
      <p:sp>
        <p:nvSpPr>
          <p:cNvPr id="3" name="Θέση περιεχομένου 2"/>
          <p:cNvSpPr>
            <a:spLocks noGrp="1"/>
          </p:cNvSpPr>
          <p:nvPr>
            <p:ph idx="1"/>
          </p:nvPr>
        </p:nvSpPr>
        <p:spPr/>
        <p:txBody>
          <a:bodyPr>
            <a:normAutofit fontScale="77500" lnSpcReduction="20000"/>
          </a:bodyPr>
          <a:lstStyle/>
          <a:p>
            <a:pPr algn="just"/>
            <a:r>
              <a:rPr lang="el-GR" b="1" u="sng" dirty="0" smtClean="0"/>
              <a:t>Απόσπασμα 7</a:t>
            </a:r>
            <a:r>
              <a:rPr lang="el-GR" dirty="0" smtClean="0"/>
              <a:t>: Η χρυσή κούπα του Ήλιου η οποία κάθε νύχτα τον μετέφερε πέρα από τη θάλασσα και από τη Δύση πάλι στην Ανατολή. </a:t>
            </a:r>
            <a:r>
              <a:rPr lang="el-GR" dirty="0" smtClean="0">
                <a:latin typeface="Century Gothic"/>
              </a:rPr>
              <a:t>→</a:t>
            </a:r>
            <a:r>
              <a:rPr lang="el-GR" dirty="0" smtClean="0"/>
              <a:t> στοιχείο – θεματικό μοτίβο που αναρίθμητοι συγγραφείς το υιοθέτησαν αλλά απουσιάζει από τον Όμηρο.</a:t>
            </a:r>
          </a:p>
          <a:p>
            <a:pPr algn="just"/>
            <a:r>
              <a:rPr lang="el-GR" b="1" u="sng" dirty="0" smtClean="0"/>
              <a:t>Απόσπασμα 8</a:t>
            </a:r>
            <a:r>
              <a:rPr lang="el-GR" dirty="0" smtClean="0"/>
              <a:t>: Δεν μπορεί να ταιριάξει εύκολα μέσα στην Τιτανομαχία και, εξαιτίας της αναφοράς σ’ ένα χρυσοπρόσωπο ψάρι, μελετητές έχουν καταλήξει στο συμπέρασμα ότι πρόκειται για </a:t>
            </a:r>
            <a:r>
              <a:rPr lang="el-GR" b="1" i="1" dirty="0" smtClean="0"/>
              <a:t>έκφραση</a:t>
            </a:r>
            <a:r>
              <a:rPr lang="el-GR" dirty="0" smtClean="0"/>
              <a:t> (= περιγραφή ενός έργου τέχνης). Διακειμενικότητα με ησιόδεια </a:t>
            </a:r>
            <a:r>
              <a:rPr lang="el-GR" i="1" dirty="0" smtClean="0"/>
              <a:t>Ασπίς Ηρακλέους </a:t>
            </a:r>
            <a:r>
              <a:rPr lang="el-GR" dirty="0" smtClean="0"/>
              <a:t>(νόθο έργο) και με την ομηρική ασπίδα του Αχιλλέα.  Όμως, στον Όμηρο και τον Ησίοδο έχουμε τη χρήση παρελθοντικών χρόνων, ενώ εδώ έχουμε τη χρήση ιστορικού ενεστώτα. </a:t>
            </a:r>
            <a:endParaRPr lang="el-GR" dirty="0"/>
          </a:p>
        </p:txBody>
      </p:sp>
    </p:spTree>
    <p:extLst>
      <p:ext uri="{BB962C8B-B14F-4D97-AF65-F5344CB8AC3E}">
        <p14:creationId xmlns:p14="http://schemas.microsoft.com/office/powerpoint/2010/main" val="11717088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mn-lt"/>
              </a:rPr>
              <a:t>ΤΑ ΑΠΟΣΠΑΣΜΑΤΑ ΤΗΣ </a:t>
            </a:r>
            <a:r>
              <a:rPr lang="el-GR" sz="3200" b="1" i="1" dirty="0" smtClean="0">
                <a:latin typeface="+mn-lt"/>
              </a:rPr>
              <a:t>ΤΙΤΑΝΟΜΑΧΙΑΣ</a:t>
            </a:r>
            <a:endParaRPr lang="el-GR" sz="3200" b="1" i="1" dirty="0">
              <a:latin typeface="+mn-lt"/>
            </a:endParaRPr>
          </a:p>
        </p:txBody>
      </p:sp>
      <p:sp>
        <p:nvSpPr>
          <p:cNvPr id="3" name="Θέση περιεχομένου 2"/>
          <p:cNvSpPr>
            <a:spLocks noGrp="1"/>
          </p:cNvSpPr>
          <p:nvPr>
            <p:ph idx="1"/>
          </p:nvPr>
        </p:nvSpPr>
        <p:spPr/>
        <p:txBody>
          <a:bodyPr>
            <a:normAutofit fontScale="70000" lnSpcReduction="20000"/>
          </a:bodyPr>
          <a:lstStyle/>
          <a:p>
            <a:pPr algn="just"/>
            <a:r>
              <a:rPr lang="el-GR" b="1" u="sng" dirty="0" smtClean="0"/>
              <a:t>Απόσπασμα 9</a:t>
            </a:r>
            <a:r>
              <a:rPr lang="el-GR" dirty="0" smtClean="0"/>
              <a:t>: Η μεταμόρφωση του Χείρωνα σε Κένταυρο πβ και Φερεκύδης </a:t>
            </a:r>
            <a:r>
              <a:rPr lang="el-GR" dirty="0" smtClean="0">
                <a:latin typeface="Century Gothic"/>
              </a:rPr>
              <a:t>→</a:t>
            </a:r>
            <a:r>
              <a:rPr lang="el-GR" dirty="0" smtClean="0"/>
              <a:t> Ο επικός κύκλος δεν ήταν αντίθετος στην χρήση του μοτίβου της μεταμόρφωσης (βλ. και </a:t>
            </a:r>
            <a:r>
              <a:rPr lang="el-GR" i="1" dirty="0" smtClean="0"/>
              <a:t>Κύπρια</a:t>
            </a:r>
            <a:r>
              <a:rPr lang="el-GR" dirty="0" smtClean="0"/>
              <a:t>: μεταμόρφωση του Δία σε χήνα), σε αντίθεση με τον Όμηρο που αποφεύγει τις αναφορές στις </a:t>
            </a:r>
            <a:r>
              <a:rPr lang="el-GR" b="1" u="sng" dirty="0" smtClean="0"/>
              <a:t>μόνιμες</a:t>
            </a:r>
            <a:r>
              <a:rPr lang="el-GR" dirty="0" smtClean="0"/>
              <a:t> μεταμορφώσεις των θεών. </a:t>
            </a:r>
          </a:p>
          <a:p>
            <a:pPr algn="just"/>
            <a:r>
              <a:rPr lang="el-GR" b="1" u="sng" dirty="0" smtClean="0"/>
              <a:t>Απόσπασμα 10</a:t>
            </a:r>
            <a:r>
              <a:rPr lang="el-GR" dirty="0" smtClean="0"/>
              <a:t>: Οι Εσπερίδες Νύμφες που φύλαγαν ένα δέντρο στην απομακρυσμένη Δύση.</a:t>
            </a:r>
          </a:p>
          <a:p>
            <a:pPr algn="just"/>
            <a:r>
              <a:rPr lang="el-GR" dirty="0" smtClean="0"/>
              <a:t>Το νόημα του αποσπάσματος δεν είναι σαφές. Ίσως, εννοεί ότι στην </a:t>
            </a:r>
            <a:r>
              <a:rPr lang="el-GR" i="1" dirty="0" smtClean="0"/>
              <a:t>Τιτανομαχία</a:t>
            </a:r>
            <a:r>
              <a:rPr lang="el-GR" dirty="0" smtClean="0"/>
              <a:t>, οι φύλακες των μήλων δεν ήταν ούτε οι </a:t>
            </a:r>
            <a:r>
              <a:rPr lang="el-GR" dirty="0"/>
              <a:t>Ε</a:t>
            </a:r>
            <a:r>
              <a:rPr lang="el-GR" dirty="0" smtClean="0"/>
              <a:t>σπερίδες ούτε οι </a:t>
            </a:r>
            <a:r>
              <a:rPr lang="el-GR" dirty="0" err="1" smtClean="0"/>
              <a:t>Άρπυες</a:t>
            </a:r>
            <a:r>
              <a:rPr lang="el-GR" dirty="0" smtClean="0"/>
              <a:t> αλλά είχαν τη μορφή ενός φιδιού. (Παραδοσιακό λαϊκό μοτίβο ένα φίδι να είναι ο κατάλληλος προστάτης θησαυρών ποικίλου είδους.)</a:t>
            </a:r>
          </a:p>
          <a:p>
            <a:pPr algn="just"/>
            <a:r>
              <a:rPr lang="el-GR" dirty="0" smtClean="0"/>
              <a:t>Ο Όμηρος δεν έχει να πει κάτι ούτε για τις Εσπερίδες, ούτε για τους θησαυρούς τους.</a:t>
            </a:r>
            <a:endParaRPr lang="el-GR" dirty="0"/>
          </a:p>
        </p:txBody>
      </p:sp>
    </p:spTree>
    <p:extLst>
      <p:ext uri="{BB962C8B-B14F-4D97-AF65-F5344CB8AC3E}">
        <p14:creationId xmlns:p14="http://schemas.microsoft.com/office/powerpoint/2010/main" val="12996619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2051719" y="1794935"/>
            <a:ext cx="5398949" cy="1490049"/>
          </a:xfrm>
        </p:spPr>
        <p:txBody>
          <a:bodyPr/>
          <a:lstStyle/>
          <a:p>
            <a:r>
              <a:rPr lang="el-GR" b="1" dirty="0" smtClean="0">
                <a:latin typeface="+mn-lt"/>
              </a:rPr>
              <a:t>ΚΕΦΑΛΑΙΟ 3</a:t>
            </a:r>
            <a:endParaRPr lang="el-GR" b="1" dirty="0">
              <a:latin typeface="+mn-lt"/>
            </a:endParaRPr>
          </a:p>
        </p:txBody>
      </p:sp>
      <p:sp>
        <p:nvSpPr>
          <p:cNvPr id="5" name="Υπότιτλος 4"/>
          <p:cNvSpPr>
            <a:spLocks noGrp="1"/>
          </p:cNvSpPr>
          <p:nvPr>
            <p:ph type="subTitle" idx="1"/>
          </p:nvPr>
        </p:nvSpPr>
        <p:spPr>
          <a:xfrm>
            <a:off x="2123727" y="3789040"/>
            <a:ext cx="5112569" cy="1471582"/>
          </a:xfrm>
        </p:spPr>
        <p:txBody>
          <a:bodyPr/>
          <a:lstStyle/>
          <a:p>
            <a:r>
              <a:rPr lang="el-GR" b="1" dirty="0" smtClean="0"/>
              <a:t>Η </a:t>
            </a:r>
            <a:r>
              <a:rPr lang="el-GR" b="1" i="1" dirty="0" smtClean="0"/>
              <a:t>ΟΙΔΙΠΟΔΕΙΑ</a:t>
            </a:r>
            <a:endParaRPr lang="el-GR" b="1" i="1" dirty="0"/>
          </a:p>
        </p:txBody>
      </p:sp>
    </p:spTree>
    <p:extLst>
      <p:ext uri="{BB962C8B-B14F-4D97-AF65-F5344CB8AC3E}">
        <p14:creationId xmlns:p14="http://schemas.microsoft.com/office/powerpoint/2010/main" val="18484609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ΚΕΦΑΛΑΙΟ 3 : </a:t>
            </a:r>
            <a:r>
              <a:rPr lang="el-GR" sz="3600" b="1" dirty="0">
                <a:latin typeface="+mn-lt"/>
              </a:rPr>
              <a:t>Η</a:t>
            </a:r>
            <a:r>
              <a:rPr lang="el-GR" sz="3600" b="1" dirty="0" smtClean="0">
                <a:latin typeface="+mn-lt"/>
              </a:rPr>
              <a:t> </a:t>
            </a:r>
            <a:r>
              <a:rPr lang="el-GR" sz="3600" b="1" i="1" dirty="0" smtClean="0">
                <a:latin typeface="+mn-lt"/>
              </a:rPr>
              <a:t>ΟΙΔΙΠΟΔΕΙΑ</a:t>
            </a:r>
            <a:endParaRPr lang="el-GR" sz="3600" b="1" i="1" dirty="0">
              <a:latin typeface="+mn-lt"/>
            </a:endParaRPr>
          </a:p>
        </p:txBody>
      </p:sp>
      <p:sp>
        <p:nvSpPr>
          <p:cNvPr id="3" name="Θέση περιεχομένου 2"/>
          <p:cNvSpPr>
            <a:spLocks noGrp="1"/>
          </p:cNvSpPr>
          <p:nvPr>
            <p:ph idx="1"/>
          </p:nvPr>
        </p:nvSpPr>
        <p:spPr/>
        <p:txBody>
          <a:bodyPr>
            <a:normAutofit fontScale="77500" lnSpcReduction="20000"/>
          </a:bodyPr>
          <a:lstStyle/>
          <a:p>
            <a:pPr algn="just"/>
            <a:r>
              <a:rPr lang="el-GR" dirty="0" smtClean="0"/>
              <a:t>Η ιστορία του Οιδίποδα ήταν ένα δημοφιλές θέμα στην αρχαία αττική τραγωδία.</a:t>
            </a:r>
          </a:p>
          <a:p>
            <a:pPr algn="just"/>
            <a:r>
              <a:rPr lang="el-GR" dirty="0" smtClean="0"/>
              <a:t>Θα είχε ενδιαφέρον (όμως αδύνατο)  να ξέραμε ποια στοιχεία έχουν κληροδοτηθεί (και ιδιαίτερα ποια από τα κληροδοτηθέντα στοιχεία ανήκουν στα </a:t>
            </a:r>
            <a:r>
              <a:rPr lang="el-GR" dirty="0" err="1"/>
              <a:t>Κ</a:t>
            </a:r>
            <a:r>
              <a:rPr lang="el-GR" dirty="0" err="1" smtClean="0"/>
              <a:t>ύκλεια</a:t>
            </a:r>
            <a:r>
              <a:rPr lang="el-GR" dirty="0" smtClean="0"/>
              <a:t> </a:t>
            </a:r>
            <a:r>
              <a:rPr lang="el-GR" i="1" dirty="0" smtClean="0"/>
              <a:t>Οιδιπόδεια</a:t>
            </a:r>
            <a:r>
              <a:rPr lang="el-GR" dirty="0" smtClean="0"/>
              <a:t>) και ποια ήταν επινόηση του Σοφοκλή.</a:t>
            </a:r>
          </a:p>
          <a:p>
            <a:pPr algn="just"/>
            <a:r>
              <a:rPr lang="el-GR" dirty="0" smtClean="0"/>
              <a:t>Το έργο αποδόθηκε στον </a:t>
            </a:r>
            <a:r>
              <a:rPr lang="el-GR" dirty="0" err="1" smtClean="0"/>
              <a:t>Κυναίθωνα</a:t>
            </a:r>
            <a:r>
              <a:rPr lang="el-GR" dirty="0" smtClean="0"/>
              <a:t> και είχε περίπου έκταση 6.600 στίχους.</a:t>
            </a:r>
          </a:p>
          <a:p>
            <a:pPr algn="just"/>
            <a:r>
              <a:rPr lang="el-GR" dirty="0" smtClean="0"/>
              <a:t>Παραδοσιακά, </a:t>
            </a:r>
            <a:r>
              <a:rPr lang="el-GR" b="1" u="sng" dirty="0" smtClean="0"/>
              <a:t>λαϊκά θεματικά μοτίβα </a:t>
            </a:r>
            <a:r>
              <a:rPr lang="el-GR" dirty="0" smtClean="0"/>
              <a:t>που ανιχνεύονται στην ιστορία του Οιδίποδα: ο χρησμός που προειδοποιεί έναν άνδρα να μη γεννήσει έναν γιο, το έκθετο παιδί, το αίνιγμα, ο ήρωας που λύνει το γρίφο και κερδίζει το χέρι της βασίλισσας.</a:t>
            </a:r>
            <a:endParaRPr lang="el-GR" dirty="0"/>
          </a:p>
        </p:txBody>
      </p:sp>
    </p:spTree>
    <p:extLst>
      <p:ext uri="{BB962C8B-B14F-4D97-AF65-F5344CB8AC3E}">
        <p14:creationId xmlns:p14="http://schemas.microsoft.com/office/powerpoint/2010/main" val="21122421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mn-lt"/>
              </a:rPr>
              <a:t>Η</a:t>
            </a:r>
            <a:r>
              <a:rPr lang="el-GR" b="1" dirty="0" smtClean="0">
                <a:latin typeface="+mn-lt"/>
              </a:rPr>
              <a:t> </a:t>
            </a:r>
            <a:r>
              <a:rPr lang="el-GR" b="1" i="1" dirty="0" smtClean="0">
                <a:latin typeface="+mn-lt"/>
              </a:rPr>
              <a:t>ΟΙΔΙΠΟΔΕΙΑ</a:t>
            </a:r>
            <a:endParaRPr lang="el-GR" b="1" i="1" dirty="0">
              <a:latin typeface="+mn-lt"/>
            </a:endParaRPr>
          </a:p>
        </p:txBody>
      </p:sp>
      <p:sp>
        <p:nvSpPr>
          <p:cNvPr id="3" name="Θέση περιεχομένου 2"/>
          <p:cNvSpPr>
            <a:spLocks noGrp="1"/>
          </p:cNvSpPr>
          <p:nvPr>
            <p:ph idx="1"/>
          </p:nvPr>
        </p:nvSpPr>
        <p:spPr/>
        <p:txBody>
          <a:bodyPr>
            <a:normAutofit fontScale="62500" lnSpcReduction="20000"/>
          </a:bodyPr>
          <a:lstStyle/>
          <a:p>
            <a:pPr algn="just"/>
            <a:endParaRPr lang="el-GR" b="1" u="sng" dirty="0" smtClean="0"/>
          </a:p>
          <a:p>
            <a:pPr algn="just"/>
            <a:r>
              <a:rPr lang="el-GR" b="1" u="sng" dirty="0" smtClean="0"/>
              <a:t>Απόσπασμα 1</a:t>
            </a:r>
            <a:r>
              <a:rPr lang="el-GR" dirty="0" smtClean="0"/>
              <a:t>: 2 δακτυλικοί εξάμετροι που αφορούν τη δραστηριότητα της Σφίγγας προτού ο Οιδίποδας να εμφανιστεί στη σκηνή: Ο Αίμονας παρουσιάζεται ως θύμα της Σφίγγας.</a:t>
            </a:r>
          </a:p>
          <a:p>
            <a:pPr algn="just"/>
            <a:r>
              <a:rPr lang="el-GR" dirty="0" smtClean="0"/>
              <a:t>Η παράδοση του θανάτου του Αίμονα υπάρχει σε μεταγενέστερους συγγραφείς (Απολλόδωρος): το δυσάρεστο συμβάν παρακινεί τον Κρέοντα  να προκηρύξει διαγωνισμό και όποιος βρει τη λύση στο αίνιγμα να αναλά</a:t>
            </a:r>
            <a:r>
              <a:rPr lang="el-GR" dirty="0"/>
              <a:t>β</a:t>
            </a:r>
            <a:r>
              <a:rPr lang="el-GR" dirty="0" smtClean="0"/>
              <a:t>ει τη βασιλεία της Θήβας και να παντρευτεί τη χήρα του Λάιου. Επίσης,  απεικονίσεις σε αγγεία που παρουσιάζουν τη Σφίγγα να κρατάει έναν νέο άνδρα ως θύμα της.</a:t>
            </a:r>
          </a:p>
          <a:p>
            <a:pPr algn="just"/>
            <a:r>
              <a:rPr lang="el-GR" dirty="0" smtClean="0"/>
              <a:t>Ερωτική η γλώσσα του αποσπάσματος που μας παραπέμπει στην </a:t>
            </a:r>
            <a:r>
              <a:rPr lang="el-GR" i="1" dirty="0" smtClean="0"/>
              <a:t>Αντιγόνη</a:t>
            </a:r>
            <a:r>
              <a:rPr lang="el-GR" dirty="0" smtClean="0"/>
              <a:t> του Σοφοκλή και την ερωτική ιστορία Κρέοντα – Αντιγόνης.</a:t>
            </a:r>
          </a:p>
          <a:p>
            <a:pPr algn="just"/>
            <a:r>
              <a:rPr lang="el-GR" dirty="0" smtClean="0"/>
              <a:t>Αβέβαιη η σχέση που υπάρχει ανάμεσα σε 5 εξάμετρους που κυκλοφορούν και παρουσιάζουν το αίνιγμα και στο κείμενο της Οιδιπόδειας, στην  οποία αναμφίβολα υπήρχε η παρουσίαση του χρησμού.</a:t>
            </a:r>
          </a:p>
          <a:p>
            <a:endParaRPr lang="el-GR" dirty="0"/>
          </a:p>
        </p:txBody>
      </p:sp>
    </p:spTree>
    <p:extLst>
      <p:ext uri="{BB962C8B-B14F-4D97-AF65-F5344CB8AC3E}">
        <p14:creationId xmlns:p14="http://schemas.microsoft.com/office/powerpoint/2010/main" val="19086833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ΤΑ ΑΠΟΣΠΑΣΜΑΤΑ ΤΗΣ </a:t>
            </a:r>
            <a:r>
              <a:rPr lang="el-GR" sz="3600" b="1" i="1" dirty="0" smtClean="0">
                <a:latin typeface="+mn-lt"/>
              </a:rPr>
              <a:t>ΟΙΔΙΠΟΔΕΙΑΣ</a:t>
            </a:r>
            <a:endParaRPr lang="el-GR" sz="3600" b="1" i="1" dirty="0">
              <a:latin typeface="+mn-lt"/>
            </a:endParaRPr>
          </a:p>
        </p:txBody>
      </p:sp>
      <p:sp>
        <p:nvSpPr>
          <p:cNvPr id="3" name="Θέση περιεχομένου 2"/>
          <p:cNvSpPr>
            <a:spLocks noGrp="1"/>
          </p:cNvSpPr>
          <p:nvPr>
            <p:ph idx="1"/>
          </p:nvPr>
        </p:nvSpPr>
        <p:spPr/>
        <p:txBody>
          <a:bodyPr>
            <a:normAutofit fontScale="85000" lnSpcReduction="20000"/>
          </a:bodyPr>
          <a:lstStyle/>
          <a:p>
            <a:pPr algn="just"/>
            <a:r>
              <a:rPr lang="el-GR" b="1" u="sng" dirty="0" smtClean="0"/>
              <a:t>Απόσπασμα 2</a:t>
            </a:r>
            <a:r>
              <a:rPr lang="el-GR" u="sng" dirty="0" smtClean="0"/>
              <a:t>: </a:t>
            </a:r>
          </a:p>
          <a:p>
            <a:pPr algn="just"/>
            <a:r>
              <a:rPr lang="el-GR" dirty="0" smtClean="0"/>
              <a:t>Έμμεση παράδοση από τον Παυσανία (9.5.10)</a:t>
            </a:r>
          </a:p>
          <a:p>
            <a:pPr algn="just"/>
            <a:r>
              <a:rPr lang="el-GR" dirty="0" smtClean="0"/>
              <a:t>Διαπραγματεύεται το ζήτημα των απογόνων.</a:t>
            </a:r>
          </a:p>
          <a:p>
            <a:pPr algn="just"/>
            <a:r>
              <a:rPr lang="el-GR" dirty="0" smtClean="0"/>
              <a:t>Πβ </a:t>
            </a:r>
            <a:r>
              <a:rPr lang="el-GR" i="1" dirty="0" err="1" smtClean="0"/>
              <a:t>Νέκυια</a:t>
            </a:r>
            <a:r>
              <a:rPr lang="el-GR" dirty="0" smtClean="0"/>
              <a:t>: ο Οδυσσέας είδε την </a:t>
            </a:r>
            <a:r>
              <a:rPr lang="el-GR" dirty="0" err="1" smtClean="0"/>
              <a:t>Επικάστη</a:t>
            </a:r>
            <a:r>
              <a:rPr lang="el-GR" dirty="0" smtClean="0"/>
              <a:t>, τη μητέρα του Οιδίποδα και αναφέρεται ότι παντρεύτηκε το γιο της και ότι οι θεοί έκαναν αυτά τα πράγματα τελικά γνωστά στην ανθρωπότητα. </a:t>
            </a:r>
          </a:p>
          <a:p>
            <a:pPr algn="just"/>
            <a:r>
              <a:rPr lang="el-GR" dirty="0" smtClean="0"/>
              <a:t>Αντίθεση με τον Παυσανία που αναγνωρίζει ότι από την αιμομικτική σχέση μητέρας – γιου προκύπτουν δυο ζεύγη αδελφών. Επίσης, στο Σοφοκλή καθυστερεί η αποκάλυψη της ανόσιας πράξης μέχρι να μεγαλώσουν 4 γενιές.</a:t>
            </a:r>
          </a:p>
          <a:p>
            <a:endParaRPr lang="el-GR" dirty="0"/>
          </a:p>
        </p:txBody>
      </p:sp>
    </p:spTree>
    <p:extLst>
      <p:ext uri="{BB962C8B-B14F-4D97-AF65-F5344CB8AC3E}">
        <p14:creationId xmlns:p14="http://schemas.microsoft.com/office/powerpoint/2010/main" val="14885408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ΤΟ ΑΠΟΣΠΑΣΜΑ 2 ΤΗΣ </a:t>
            </a:r>
            <a:r>
              <a:rPr lang="el-GR" sz="3600" b="1" i="1" dirty="0" smtClean="0">
                <a:latin typeface="+mn-lt"/>
              </a:rPr>
              <a:t>ΟΙΔΙΠΟΔΕΙΑΣ</a:t>
            </a:r>
            <a:endParaRPr lang="el-GR" sz="3600" b="1" i="1" dirty="0">
              <a:latin typeface="+mn-lt"/>
            </a:endParaRPr>
          </a:p>
        </p:txBody>
      </p:sp>
      <p:sp>
        <p:nvSpPr>
          <p:cNvPr id="3" name="Θέση περιεχομένου 2"/>
          <p:cNvSpPr>
            <a:spLocks noGrp="1"/>
          </p:cNvSpPr>
          <p:nvPr>
            <p:ph idx="1"/>
          </p:nvPr>
        </p:nvSpPr>
        <p:spPr/>
        <p:txBody>
          <a:bodyPr>
            <a:normAutofit fontScale="70000" lnSpcReduction="20000"/>
          </a:bodyPr>
          <a:lstStyle/>
          <a:p>
            <a:pPr algn="just"/>
            <a:endParaRPr lang="el-GR" dirty="0" smtClean="0"/>
          </a:p>
          <a:p>
            <a:pPr algn="just"/>
            <a:r>
              <a:rPr lang="el-GR" dirty="0" smtClean="0"/>
              <a:t>1. Απουσία αναφοράς στην </a:t>
            </a:r>
            <a:r>
              <a:rPr lang="el-GR" dirty="0" err="1" smtClean="0"/>
              <a:t>αυτοτύφλωση</a:t>
            </a:r>
            <a:r>
              <a:rPr lang="el-GR" dirty="0" smtClean="0"/>
              <a:t> του Οιδίποδα. </a:t>
            </a:r>
          </a:p>
          <a:p>
            <a:pPr algn="just"/>
            <a:r>
              <a:rPr lang="el-GR" dirty="0" smtClean="0"/>
              <a:t>2. Απουσία αναφοράς στους απογόνους που γεννήθηκαν από την αιμομικτική ένωση.</a:t>
            </a:r>
          </a:p>
          <a:p>
            <a:pPr algn="just"/>
            <a:r>
              <a:rPr lang="el-GR" dirty="0" smtClean="0"/>
              <a:t>1+2: </a:t>
            </a:r>
            <a:r>
              <a:rPr lang="el-GR" b="1" u="sng" dirty="0" smtClean="0"/>
              <a:t>Απροθυμία Ομήρου να διαχειριστεί υπερβολικά σοκαριστικές και ακραίες ιστορίες οικογενειακής διαμάχης</a:t>
            </a:r>
            <a:r>
              <a:rPr lang="el-GR" dirty="0" smtClean="0"/>
              <a:t>.</a:t>
            </a:r>
          </a:p>
          <a:p>
            <a:pPr algn="just"/>
            <a:r>
              <a:rPr lang="el-GR" dirty="0" smtClean="0"/>
              <a:t>Ο Παυσανίας ισχυρίζεται ότι τα παιδιά του Οιδίποδα γεννήθηκαν από τον Οιδίποδα και την </a:t>
            </a:r>
            <a:r>
              <a:rPr lang="el-GR" dirty="0" err="1" smtClean="0"/>
              <a:t>Ευρυγάνεια</a:t>
            </a:r>
            <a:r>
              <a:rPr lang="el-GR" dirty="0" smtClean="0"/>
              <a:t> και έτσι εκφράστηκε η άποψη ότι έχουμε μια προγενέστερη εκδοχή της ιστορίας του Οιδίποδα, η οποία όμως διαφέρει από αυτή των τραγικών ποιητών. Η εκδοχή αυτή ήθελε τον Οιδίποδα να υπομένει τα δεινά του, να μην τυφλώνεται, να κυβερνά τη Θήβα,  να ξαναπαντρεύεται, να αποκτά 4 παιδιά και στο τέλος να πεθαίνει στη Θήβα. </a:t>
            </a:r>
          </a:p>
          <a:p>
            <a:pPr marL="0" indent="0">
              <a:buNone/>
            </a:pPr>
            <a:endParaRPr lang="el-GR" dirty="0"/>
          </a:p>
        </p:txBody>
      </p:sp>
    </p:spTree>
    <p:extLst>
      <p:ext uri="{BB962C8B-B14F-4D97-AF65-F5344CB8AC3E}">
        <p14:creationId xmlns:p14="http://schemas.microsoft.com/office/powerpoint/2010/main" val="16921520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800" b="1" dirty="0" smtClean="0">
                <a:latin typeface="+mn-lt"/>
              </a:rPr>
              <a:t>ΑΠΟΨΕΙΣ  ΣΧΕΤΙΚΑ ΜΕ ΤΗ ΜΗΤΕΡΑ ΤΩΝ ΑΠΟΓΟΝΩΝ ΤΟΥ ΟΙΔΙΠΟΔΑ</a:t>
            </a:r>
            <a:endParaRPr lang="el-GR" sz="2800" b="1" dirty="0">
              <a:latin typeface="+mn-lt"/>
            </a:endParaRPr>
          </a:p>
        </p:txBody>
      </p:sp>
      <p:sp>
        <p:nvSpPr>
          <p:cNvPr id="3" name="Θέση περιεχομένου 2"/>
          <p:cNvSpPr>
            <a:spLocks noGrp="1"/>
          </p:cNvSpPr>
          <p:nvPr>
            <p:ph idx="1"/>
          </p:nvPr>
        </p:nvSpPr>
        <p:spPr/>
        <p:txBody>
          <a:bodyPr>
            <a:normAutofit fontScale="85000" lnSpcReduction="20000"/>
          </a:bodyPr>
          <a:lstStyle/>
          <a:p>
            <a:pPr algn="just"/>
            <a:r>
              <a:rPr lang="el-GR" dirty="0" smtClean="0"/>
              <a:t>Όμως, αυτό δεν είναι το μοναδικό συμπέρασμα που μπορεί να εξαχθεί από τα λόγια του Παυσανία.</a:t>
            </a:r>
          </a:p>
          <a:p>
            <a:pPr algn="just"/>
            <a:r>
              <a:rPr lang="el-GR" dirty="0" smtClean="0"/>
              <a:t>Εκδοχή Γερμανών φιλολόγων του 19</a:t>
            </a:r>
            <a:r>
              <a:rPr lang="el-GR" baseline="30000" dirty="0" smtClean="0"/>
              <a:t>ου</a:t>
            </a:r>
            <a:r>
              <a:rPr lang="el-GR" dirty="0" smtClean="0"/>
              <a:t> αι: Η μόνη γυναίκα απ’ την οποία απέκτησε παιδιά ο Οιδίποδας ήταν η </a:t>
            </a:r>
            <a:r>
              <a:rPr lang="el-GR" dirty="0" err="1" smtClean="0"/>
              <a:t>Ευρυγάνεια</a:t>
            </a:r>
            <a:r>
              <a:rPr lang="el-GR" dirty="0" smtClean="0"/>
              <a:t> στην </a:t>
            </a:r>
            <a:r>
              <a:rPr lang="el-GR" i="1" dirty="0" smtClean="0"/>
              <a:t>Οιδιπόδεια</a:t>
            </a:r>
            <a:r>
              <a:rPr lang="el-GR" dirty="0" smtClean="0"/>
              <a:t>, η οποία ονομαζόταν </a:t>
            </a:r>
            <a:r>
              <a:rPr lang="el-GR" dirty="0" err="1" smtClean="0"/>
              <a:t>Επικάστη</a:t>
            </a:r>
            <a:r>
              <a:rPr lang="el-GR" dirty="0" smtClean="0"/>
              <a:t> στην </a:t>
            </a:r>
            <a:r>
              <a:rPr lang="el-GR" i="1" dirty="0" smtClean="0"/>
              <a:t>Οδύσσεια</a:t>
            </a:r>
            <a:r>
              <a:rPr lang="el-GR" dirty="0" smtClean="0"/>
              <a:t>, Ιοκάστη στην τραγωδία, Ευρύκλεια στον </a:t>
            </a:r>
            <a:r>
              <a:rPr lang="el-GR" dirty="0" err="1" smtClean="0"/>
              <a:t>Αντιμενίδη</a:t>
            </a:r>
            <a:r>
              <a:rPr lang="el-GR" dirty="0" smtClean="0"/>
              <a:t> και </a:t>
            </a:r>
            <a:r>
              <a:rPr lang="el-GR" dirty="0" err="1" smtClean="0"/>
              <a:t>Αστυμέδουσα</a:t>
            </a:r>
            <a:r>
              <a:rPr lang="el-GR" dirty="0" smtClean="0"/>
              <a:t> σ’ ένα σχόλιο για την </a:t>
            </a:r>
            <a:r>
              <a:rPr lang="el-GR" i="1" dirty="0" smtClean="0"/>
              <a:t>Ιλιάδ</a:t>
            </a:r>
            <a:r>
              <a:rPr lang="el-GR" dirty="0" smtClean="0"/>
              <a:t>α.</a:t>
            </a:r>
          </a:p>
          <a:p>
            <a:pPr algn="just"/>
            <a:r>
              <a:rPr lang="el-GR" dirty="0" smtClean="0"/>
              <a:t>Η άποψη ότι ο Οιδίποδας ξαναπαντρεύτηκε ίσως αντιπροσωπεύει μεταγενέστερες απόπειρες να μειωθεί το στοιχείο του φόβου που υπάρχει στην ιστορία του. Ο Όμηρος θέλει να εξαλείψει τις φρικτές όψεις του μύθου.</a:t>
            </a:r>
            <a:endParaRPr lang="el-GR" dirty="0"/>
          </a:p>
        </p:txBody>
      </p:sp>
    </p:spTree>
    <p:extLst>
      <p:ext uri="{BB962C8B-B14F-4D97-AF65-F5344CB8AC3E}">
        <p14:creationId xmlns:p14="http://schemas.microsoft.com/office/powerpoint/2010/main" val="39219881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1835697" y="1794935"/>
            <a:ext cx="5614972" cy="1706073"/>
          </a:xfrm>
        </p:spPr>
        <p:txBody>
          <a:bodyPr/>
          <a:lstStyle/>
          <a:p>
            <a:r>
              <a:rPr lang="el-GR" b="1" dirty="0" smtClean="0">
                <a:latin typeface="+mn-lt"/>
              </a:rPr>
              <a:t>ΚΕΦΑΛΑΙΟ 4</a:t>
            </a:r>
            <a:endParaRPr lang="el-GR" b="1" dirty="0">
              <a:latin typeface="+mn-lt"/>
            </a:endParaRPr>
          </a:p>
        </p:txBody>
      </p:sp>
      <p:sp>
        <p:nvSpPr>
          <p:cNvPr id="5" name="Υπότιτλος 4"/>
          <p:cNvSpPr>
            <a:spLocks noGrp="1"/>
          </p:cNvSpPr>
          <p:nvPr>
            <p:ph type="subTitle" idx="1"/>
          </p:nvPr>
        </p:nvSpPr>
        <p:spPr>
          <a:xfrm>
            <a:off x="2195737" y="3789040"/>
            <a:ext cx="5040560" cy="1471582"/>
          </a:xfrm>
        </p:spPr>
        <p:txBody>
          <a:bodyPr/>
          <a:lstStyle/>
          <a:p>
            <a:r>
              <a:rPr lang="el-GR" b="1" dirty="0"/>
              <a:t>Η </a:t>
            </a:r>
            <a:r>
              <a:rPr lang="el-GR" b="1" i="1" dirty="0"/>
              <a:t>ΘΗΒΑΪΣ</a:t>
            </a:r>
          </a:p>
        </p:txBody>
      </p:sp>
    </p:spTree>
    <p:extLst>
      <p:ext uri="{BB962C8B-B14F-4D97-AF65-F5344CB8AC3E}">
        <p14:creationId xmlns:p14="http://schemas.microsoft.com/office/powerpoint/2010/main" val="2254187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mn-lt"/>
              </a:rPr>
              <a:t>ΠΡΟΛΟΓΟΣ</a:t>
            </a:r>
            <a:endParaRPr lang="el-GR" b="1" dirty="0">
              <a:latin typeface="+mn-lt"/>
            </a:endParaRPr>
          </a:p>
        </p:txBody>
      </p:sp>
      <p:sp>
        <p:nvSpPr>
          <p:cNvPr id="3" name="Θέση περιεχομένου 2"/>
          <p:cNvSpPr>
            <a:spLocks noGrp="1"/>
          </p:cNvSpPr>
          <p:nvPr>
            <p:ph idx="1"/>
          </p:nvPr>
        </p:nvSpPr>
        <p:spPr/>
        <p:txBody>
          <a:bodyPr>
            <a:normAutofit fontScale="85000" lnSpcReduction="20000"/>
          </a:bodyPr>
          <a:lstStyle/>
          <a:p>
            <a:pPr algn="just"/>
            <a:r>
              <a:rPr lang="el-GR" dirty="0" smtClean="0"/>
              <a:t>Ποια η σκοπιμότητα της δημοσίευσης φιλολογικών μεταφράσεων πάνω στα αποσπάσματα του επικού κύκλου;</a:t>
            </a:r>
          </a:p>
          <a:p>
            <a:pPr algn="just"/>
            <a:r>
              <a:rPr lang="el-GR" dirty="0" smtClean="0"/>
              <a:t>1. Οι λιγοστές φιλολογικές μεταφράσεις του παρελθόντος έχουν ελλείψεις </a:t>
            </a:r>
            <a:r>
              <a:rPr lang="el-GR" dirty="0" smtClean="0">
                <a:latin typeface="+mj-lt"/>
              </a:rPr>
              <a:t>→ </a:t>
            </a:r>
            <a:r>
              <a:rPr lang="el-GR" dirty="0" smtClean="0"/>
              <a:t>παραπλανητικές</a:t>
            </a:r>
          </a:p>
          <a:p>
            <a:pPr algn="just"/>
            <a:r>
              <a:rPr lang="el-GR" dirty="0" smtClean="0"/>
              <a:t>2. Ο </a:t>
            </a:r>
            <a:r>
              <a:rPr lang="en-US" dirty="0" smtClean="0"/>
              <a:t>Davies </a:t>
            </a:r>
            <a:r>
              <a:rPr lang="el-GR" dirty="0" smtClean="0"/>
              <a:t>αναγνωρίζει ότι το βιβλίο του αφθονεί σε αμφιλεγόμενες διατυπώσεις που απαιτούν απόδειξη. Αυτό συνέβη α) επειδή θα κυκλοφορούσουν στα επόμενα χρόνια λεπτομερείς σχολιασμοί και β) επειδή μια μερίδα του αναγνωστικού κοινού θα προτιμούσε μια απλοποιημένη αποδελτίωση των πληροφοριών που γνωρίζουμε γι’ αυτά τα ποιήματα.</a:t>
            </a:r>
            <a:endParaRPr lang="el-GR" dirty="0"/>
          </a:p>
        </p:txBody>
      </p:sp>
    </p:spTree>
    <p:extLst>
      <p:ext uri="{BB962C8B-B14F-4D97-AF65-F5344CB8AC3E}">
        <p14:creationId xmlns:p14="http://schemas.microsoft.com/office/powerpoint/2010/main" val="30827048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latin typeface="+mn-lt"/>
              </a:rPr>
              <a:t>ΚΕΦΑΛΑΙΟ 4: </a:t>
            </a:r>
            <a:r>
              <a:rPr lang="el-GR" sz="4000" b="1" i="1" dirty="0" smtClean="0">
                <a:latin typeface="+mn-lt"/>
              </a:rPr>
              <a:t>ΘΗΒΑΪΣ</a:t>
            </a:r>
            <a:endParaRPr lang="el-GR" sz="4000" b="1" i="1" dirty="0">
              <a:latin typeface="+mn-lt"/>
            </a:endParaRPr>
          </a:p>
        </p:txBody>
      </p:sp>
      <p:sp>
        <p:nvSpPr>
          <p:cNvPr id="3" name="Θέση περιεχομένου 2"/>
          <p:cNvSpPr>
            <a:spLocks noGrp="1"/>
          </p:cNvSpPr>
          <p:nvPr>
            <p:ph idx="1"/>
          </p:nvPr>
        </p:nvSpPr>
        <p:spPr/>
        <p:txBody>
          <a:bodyPr>
            <a:normAutofit/>
          </a:bodyPr>
          <a:lstStyle/>
          <a:p>
            <a:pPr algn="just"/>
            <a:endParaRPr lang="el-GR" dirty="0" smtClean="0"/>
          </a:p>
          <a:p>
            <a:pPr algn="just"/>
            <a:r>
              <a:rPr lang="el-GR" dirty="0" smtClean="0"/>
              <a:t>Αποδόθηκε στον Όμηρο από τον Καλλίνο. Όμως, ίσως ο ποιητής να είχε αποδώσει στον Όμηρο όχι ολόκληρο το έργο, αλλά 1 ή 2 λέξεις ή φράσεις, τις οποίες ένας μεταγενέστερος συγγραφέας αναγνώρισε στο κείμενο της </a:t>
            </a:r>
            <a:r>
              <a:rPr lang="el-GR" i="1" dirty="0" err="1" smtClean="0"/>
              <a:t>Θηβαίδος</a:t>
            </a:r>
            <a:r>
              <a:rPr lang="el-GR" dirty="0" smtClean="0"/>
              <a:t>.</a:t>
            </a:r>
          </a:p>
        </p:txBody>
      </p:sp>
    </p:spTree>
    <p:extLst>
      <p:ext uri="{BB962C8B-B14F-4D97-AF65-F5344CB8AC3E}">
        <p14:creationId xmlns:p14="http://schemas.microsoft.com/office/powerpoint/2010/main" val="26557364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Η </a:t>
            </a:r>
            <a:r>
              <a:rPr lang="el-GR" sz="3600" b="1" i="1" dirty="0" smtClean="0">
                <a:latin typeface="+mn-lt"/>
              </a:rPr>
              <a:t>ΙΛΙΑΔΑ</a:t>
            </a:r>
            <a:r>
              <a:rPr lang="el-GR" sz="3600" b="1" dirty="0" smtClean="0">
                <a:latin typeface="+mn-lt"/>
              </a:rPr>
              <a:t> ΚΑΙ Η ΙΣΤΟΡΙΑ ΤΩΝ ΕΠΤΑ</a:t>
            </a:r>
            <a:endParaRPr lang="el-GR" sz="3600" b="1" dirty="0">
              <a:latin typeface="+mn-lt"/>
            </a:endParaRPr>
          </a:p>
        </p:txBody>
      </p:sp>
      <p:sp>
        <p:nvSpPr>
          <p:cNvPr id="3" name="Θέση περιεχομένου 2"/>
          <p:cNvSpPr>
            <a:spLocks noGrp="1"/>
          </p:cNvSpPr>
          <p:nvPr>
            <p:ph idx="1"/>
          </p:nvPr>
        </p:nvSpPr>
        <p:spPr>
          <a:xfrm>
            <a:off x="1043608" y="2276872"/>
            <a:ext cx="7056784" cy="3805883"/>
          </a:xfrm>
        </p:spPr>
        <p:txBody>
          <a:bodyPr>
            <a:normAutofit/>
          </a:bodyPr>
          <a:lstStyle/>
          <a:p>
            <a:pPr algn="just"/>
            <a:r>
              <a:rPr lang="el-GR" b="1" u="sng" dirty="0"/>
              <a:t>Υπαινιγμοί στην </a:t>
            </a:r>
            <a:r>
              <a:rPr lang="el-GR" b="1" i="1" u="sng" dirty="0" err="1"/>
              <a:t>Ιλιάδα</a:t>
            </a:r>
            <a:r>
              <a:rPr lang="el-GR" b="1" u="sng" dirty="0"/>
              <a:t> του Ομήρου </a:t>
            </a:r>
            <a:r>
              <a:rPr lang="el-GR" dirty="0"/>
              <a:t>(</a:t>
            </a:r>
            <a:r>
              <a:rPr lang="el-GR" dirty="0" err="1"/>
              <a:t>απεύθυνση</a:t>
            </a:r>
            <a:r>
              <a:rPr lang="el-GR" dirty="0"/>
              <a:t> στον Διομήδη, γιο του </a:t>
            </a:r>
            <a:r>
              <a:rPr lang="el-GR" dirty="0" err="1"/>
              <a:t>Τυδέα</a:t>
            </a:r>
            <a:r>
              <a:rPr lang="el-GR" dirty="0"/>
              <a:t> και απαρίθμηση ποικίλων κατορθωμάτων ανδρείας του πατέρα του κατά τη διάρκεια του πολέμου προκειμένου να ενθαρρύνει το γιο να μιμηθεί τον πατέρα)  </a:t>
            </a:r>
            <a:r>
              <a:rPr lang="el-GR" b="1" u="sng" dirty="0"/>
              <a:t>για μια προηγούμενη εκστρατεία των Επτά εναντίον της </a:t>
            </a:r>
            <a:r>
              <a:rPr lang="el-GR" b="1" u="sng" dirty="0" smtClean="0"/>
              <a:t>Θήβας</a:t>
            </a:r>
            <a:r>
              <a:rPr lang="el-GR" u="sng" dirty="0" smtClean="0"/>
              <a:t>)</a:t>
            </a:r>
            <a:r>
              <a:rPr lang="el-GR" dirty="0" smtClean="0"/>
              <a:t>.</a:t>
            </a:r>
          </a:p>
          <a:p>
            <a:pPr algn="just"/>
            <a:r>
              <a:rPr lang="el-GR" dirty="0" smtClean="0"/>
              <a:t> </a:t>
            </a:r>
            <a:r>
              <a:rPr lang="el-GR" dirty="0"/>
              <a:t>Επομένως, η αναφορά στην εκστρατεία των Επτά προϋποθέτει τη γνώση της ιστορίας. </a:t>
            </a:r>
          </a:p>
        </p:txBody>
      </p:sp>
    </p:spTree>
    <p:extLst>
      <p:ext uri="{BB962C8B-B14F-4D97-AF65-F5344CB8AC3E}">
        <p14:creationId xmlns:p14="http://schemas.microsoft.com/office/powerpoint/2010/main" val="6803512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latin typeface="+mn-lt"/>
              </a:rPr>
              <a:t>Η </a:t>
            </a:r>
            <a:r>
              <a:rPr lang="el-GR" sz="3600" b="1" i="1" dirty="0" smtClean="0">
                <a:latin typeface="+mn-lt"/>
              </a:rPr>
              <a:t>ΘΗΒΑΪΣ</a:t>
            </a:r>
            <a:r>
              <a:rPr lang="el-GR" sz="3600" b="1" dirty="0" smtClean="0">
                <a:latin typeface="+mn-lt"/>
              </a:rPr>
              <a:t> ΚΑΙ Ο ΟΜΗΡΟΣ</a:t>
            </a:r>
            <a:endParaRPr lang="el-GR" sz="3600" b="1" dirty="0">
              <a:latin typeface="+mn-lt"/>
            </a:endParaRPr>
          </a:p>
        </p:txBody>
      </p:sp>
      <p:sp>
        <p:nvSpPr>
          <p:cNvPr id="3" name="Θέση περιεχομένου 2"/>
          <p:cNvSpPr>
            <a:spLocks noGrp="1"/>
          </p:cNvSpPr>
          <p:nvPr>
            <p:ph idx="1"/>
          </p:nvPr>
        </p:nvSpPr>
        <p:spPr/>
        <p:txBody>
          <a:bodyPr>
            <a:normAutofit fontScale="77500" lnSpcReduction="20000"/>
          </a:bodyPr>
          <a:lstStyle/>
          <a:p>
            <a:pPr algn="just"/>
            <a:r>
              <a:rPr lang="el-GR" dirty="0"/>
              <a:t>Άποψη ότι πηγή ήταν η </a:t>
            </a:r>
            <a:r>
              <a:rPr lang="el-GR" i="1" dirty="0" err="1"/>
              <a:t>Θηβαίς</a:t>
            </a:r>
            <a:r>
              <a:rPr lang="el-GR" dirty="0"/>
              <a:t> </a:t>
            </a:r>
            <a:r>
              <a:rPr lang="el-GR" dirty="0" smtClean="0"/>
              <a:t>από την οποία </a:t>
            </a:r>
            <a:r>
              <a:rPr lang="el-GR" dirty="0"/>
              <a:t>μας σώζονται κάποια αποσπάσματα. Όμως, η αντίληψη ότι κάποιος που γράφει έπος βασίζεται σε πηγές δεν ταιριάζει </a:t>
            </a:r>
            <a:r>
              <a:rPr lang="el-GR" dirty="0" smtClean="0"/>
              <a:t>όταν </a:t>
            </a:r>
            <a:r>
              <a:rPr lang="el-GR" dirty="0"/>
              <a:t>αναφερόμαστε σε μια ποιητική </a:t>
            </a:r>
            <a:r>
              <a:rPr lang="el-GR" dirty="0" smtClean="0"/>
              <a:t>σύνθεση αλλά σ’ ένα ιστορικό έργο. </a:t>
            </a:r>
          </a:p>
          <a:p>
            <a:pPr algn="just"/>
            <a:r>
              <a:rPr lang="el-GR" dirty="0" smtClean="0"/>
              <a:t>Επομένως</a:t>
            </a:r>
            <a:r>
              <a:rPr lang="el-GR" dirty="0"/>
              <a:t>, υπάρχει </a:t>
            </a:r>
            <a:r>
              <a:rPr lang="el-GR" b="1" u="sng" dirty="0"/>
              <a:t>σοβαρή πιθανότητα ο Όμηρος να επινόησε μυθολογικές </a:t>
            </a:r>
            <a:r>
              <a:rPr lang="el-GR" b="1" u="sng" dirty="0" smtClean="0"/>
              <a:t>λεπτομέρειες  </a:t>
            </a:r>
            <a:r>
              <a:rPr lang="el-GR" b="1" u="sng" dirty="0"/>
              <a:t>όπως αυτές που βρίσκουμε στην </a:t>
            </a:r>
            <a:r>
              <a:rPr lang="el-GR" b="1" i="1" u="sng" dirty="0"/>
              <a:t>Ιλιάδα</a:t>
            </a:r>
            <a:r>
              <a:rPr lang="el-GR" dirty="0"/>
              <a:t>. </a:t>
            </a:r>
            <a:endParaRPr lang="el-GR" dirty="0" smtClean="0"/>
          </a:p>
          <a:p>
            <a:pPr algn="just"/>
            <a:r>
              <a:rPr lang="el-GR" dirty="0" smtClean="0"/>
              <a:t>Ακόμη</a:t>
            </a:r>
            <a:r>
              <a:rPr lang="el-GR" dirty="0"/>
              <a:t>, ο Όμηρος θα ήταν εξοικειωμένος με την παράδοση τη σχετικά με τον πόλεμο των Επτά, αφού η συγκεκριμένη θεματική υπάρχει και στον Ησίοδο (</a:t>
            </a:r>
            <a:r>
              <a:rPr lang="el-GR" i="1" dirty="0"/>
              <a:t>Έργα και </a:t>
            </a:r>
            <a:r>
              <a:rPr lang="el-GR" i="1" dirty="0" err="1"/>
              <a:t>Ημέραι</a:t>
            </a:r>
            <a:r>
              <a:rPr lang="el-GR" dirty="0"/>
              <a:t>). Επομένως, εικάζουμε ότι υπήρχε ένα έργο που ήταν προγενέστερο και υπήρξε ο πρόγονος της κύκλιας </a:t>
            </a:r>
            <a:r>
              <a:rPr lang="el-GR" i="1" dirty="0" err="1"/>
              <a:t>Θηβαίδα</a:t>
            </a:r>
            <a:r>
              <a:rPr lang="el-GR" dirty="0" err="1"/>
              <a:t>ς</a:t>
            </a:r>
            <a:r>
              <a:rPr lang="el-GR" dirty="0"/>
              <a:t>.</a:t>
            </a:r>
          </a:p>
          <a:p>
            <a:endParaRPr lang="el-GR" dirty="0"/>
          </a:p>
          <a:p>
            <a:endParaRPr lang="el-GR" dirty="0"/>
          </a:p>
        </p:txBody>
      </p:sp>
    </p:spTree>
    <p:extLst>
      <p:ext uri="{BB962C8B-B14F-4D97-AF65-F5344CB8AC3E}">
        <p14:creationId xmlns:p14="http://schemas.microsoft.com/office/powerpoint/2010/main" val="11943077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ΤΑ ΑΠΟΣΠΑΣΜΑΤΑ ΤΗΣ </a:t>
            </a:r>
            <a:r>
              <a:rPr lang="el-GR" sz="3600" b="1" i="1" dirty="0" smtClean="0">
                <a:latin typeface="+mn-lt"/>
              </a:rPr>
              <a:t>ΘΗΒΑΪΔΑΣ</a:t>
            </a:r>
            <a:endParaRPr lang="el-GR" sz="3600" b="1" i="1" dirty="0">
              <a:latin typeface="+mn-lt"/>
            </a:endParaRPr>
          </a:p>
        </p:txBody>
      </p:sp>
      <p:sp>
        <p:nvSpPr>
          <p:cNvPr id="3" name="Θέση περιεχομένου 2"/>
          <p:cNvSpPr>
            <a:spLocks noGrp="1"/>
          </p:cNvSpPr>
          <p:nvPr>
            <p:ph idx="1"/>
          </p:nvPr>
        </p:nvSpPr>
        <p:spPr/>
        <p:txBody>
          <a:bodyPr>
            <a:normAutofit fontScale="92500"/>
          </a:bodyPr>
          <a:lstStyle/>
          <a:p>
            <a:pPr algn="just"/>
            <a:r>
              <a:rPr lang="el-GR" b="1" u="sng" dirty="0" smtClean="0"/>
              <a:t>Απόσπασμα 1</a:t>
            </a:r>
            <a:r>
              <a:rPr lang="el-GR" dirty="0" smtClean="0"/>
              <a:t>: Προοίμιο / Διαταγή στη Μούσα (πβ </a:t>
            </a:r>
            <a:r>
              <a:rPr lang="el-GR" i="1" dirty="0" smtClean="0"/>
              <a:t>Ιλιάδα</a:t>
            </a:r>
            <a:r>
              <a:rPr lang="el-GR" dirty="0"/>
              <a:t> </a:t>
            </a:r>
            <a:r>
              <a:rPr lang="el-GR" dirty="0" smtClean="0"/>
              <a:t>και λοιπά προοίμια επών).</a:t>
            </a:r>
          </a:p>
          <a:p>
            <a:pPr algn="just"/>
            <a:r>
              <a:rPr lang="el-GR" dirty="0" smtClean="0"/>
              <a:t>Όμως, </a:t>
            </a:r>
            <a:r>
              <a:rPr lang="el-GR" i="1" dirty="0" smtClean="0"/>
              <a:t>Ιλιάδα</a:t>
            </a:r>
            <a:r>
              <a:rPr lang="el-GR" dirty="0" smtClean="0"/>
              <a:t> (θυμός), </a:t>
            </a:r>
            <a:r>
              <a:rPr lang="el-GR" i="1" dirty="0" smtClean="0"/>
              <a:t>Οδύσσεια</a:t>
            </a:r>
            <a:r>
              <a:rPr lang="el-GR" dirty="0" smtClean="0"/>
              <a:t> (άνδρας), </a:t>
            </a:r>
            <a:r>
              <a:rPr lang="el-GR" i="1" dirty="0" smtClean="0"/>
              <a:t>Μικρά Ιλιάδα </a:t>
            </a:r>
            <a:r>
              <a:rPr lang="el-GR" dirty="0" smtClean="0"/>
              <a:t>(Τροία) εδώ το έργο ξεκινά με την αναφορά στην πόλη από την οποία ξεκίνησε η επίθεση (Άργος).</a:t>
            </a:r>
          </a:p>
          <a:p>
            <a:pPr algn="just"/>
            <a:r>
              <a:rPr lang="el-GR" dirty="0" smtClean="0"/>
              <a:t>Συνηθισμένο στα προοίμια των επών το ουσιαστικό που ανοίγει το ποίημα να ακολουθείται από μια αναφορική αντωνυμία (όπως συμβαίνει εδώ).</a:t>
            </a:r>
          </a:p>
          <a:p>
            <a:endParaRPr lang="el-GR" dirty="0"/>
          </a:p>
        </p:txBody>
      </p:sp>
    </p:spTree>
    <p:extLst>
      <p:ext uri="{BB962C8B-B14F-4D97-AF65-F5344CB8AC3E}">
        <p14:creationId xmlns:p14="http://schemas.microsoft.com/office/powerpoint/2010/main" val="7128555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b="1" dirty="0">
                <a:solidFill>
                  <a:prstClr val="black"/>
                </a:solidFill>
                <a:latin typeface="Arial"/>
              </a:rPr>
              <a:t>ΤΑ ΑΠΟΣΠΑΣΜΑΤΑ ΤΗΣ </a:t>
            </a:r>
            <a:r>
              <a:rPr lang="el-GR" sz="3600" b="1" i="1" dirty="0">
                <a:solidFill>
                  <a:prstClr val="black"/>
                </a:solidFill>
                <a:latin typeface="Arial"/>
              </a:rPr>
              <a:t>ΘΗΒΑΪΔΑΣ</a:t>
            </a:r>
            <a:endParaRPr lang="el-GR" dirty="0"/>
          </a:p>
        </p:txBody>
      </p:sp>
      <p:sp>
        <p:nvSpPr>
          <p:cNvPr id="3" name="Θέση περιεχομένου 2"/>
          <p:cNvSpPr>
            <a:spLocks noGrp="1"/>
          </p:cNvSpPr>
          <p:nvPr>
            <p:ph idx="1"/>
          </p:nvPr>
        </p:nvSpPr>
        <p:spPr/>
        <p:txBody>
          <a:bodyPr>
            <a:normAutofit fontScale="70000" lnSpcReduction="20000"/>
          </a:bodyPr>
          <a:lstStyle/>
          <a:p>
            <a:pPr algn="just"/>
            <a:r>
              <a:rPr lang="el-GR" b="1" u="sng" dirty="0" smtClean="0"/>
              <a:t>Απόσπασμα 2</a:t>
            </a:r>
            <a:r>
              <a:rPr lang="el-GR" dirty="0" smtClean="0"/>
              <a:t>: Έμμεση παράδοση από Αθήναιο / Ο θυμός του Οιδίποδα ξεκίνησε από τον ασυλλόγιστο τρόπο που ο Πολυνείκης τοποθέτησε μπροστά του τα αντικείμενα που του θύμιζαν την προηγούμενη κατάσταση ευημερίας του και τον πατέρα του, τον οποίο σκότωσε χωρίς να θέλει.</a:t>
            </a:r>
          </a:p>
          <a:p>
            <a:pPr algn="just"/>
            <a:r>
              <a:rPr lang="el-GR" b="1" u="sng" dirty="0" smtClean="0"/>
              <a:t>Απόσπασμα 3</a:t>
            </a:r>
            <a:r>
              <a:rPr lang="el-GR" u="sng" dirty="0" smtClean="0"/>
              <a:t>:</a:t>
            </a:r>
            <a:r>
              <a:rPr lang="el-GR" dirty="0" smtClean="0"/>
              <a:t> Ο Οιδίποδας, προφανώς, περίμενε μια αξιόλογη μερίδα από το ζώο που θυσιάστηκε και όχι το ισχίο του με αποτέλεσμα να θυμώσει και να προβεί σε κατάρα.</a:t>
            </a:r>
          </a:p>
          <a:p>
            <a:pPr algn="just"/>
            <a:r>
              <a:rPr lang="el-GR" dirty="0" smtClean="0"/>
              <a:t>Παρά το ότι υπάρχουν ποικίλες απόψεις σε μεταγενέστερους συγγραφείς αναφορικά με το πώς εκπληρώθηκε η κατάρα του Οιδίποδα (είτε ο Πολυνείκης έφυγε με τη θέλησή του ή εξαναγκάστηκε να φύγει) η ουσία είναι ότι πηγαίνει στο Άργος, παντρεύεται την κόρη του βασιλιά Αδράστου και τον πείθει να του δώσει στρατό να καταλάβει τη Θήβα.</a:t>
            </a:r>
            <a:endParaRPr lang="el-GR" dirty="0"/>
          </a:p>
        </p:txBody>
      </p:sp>
    </p:spTree>
    <p:extLst>
      <p:ext uri="{BB962C8B-B14F-4D97-AF65-F5344CB8AC3E}">
        <p14:creationId xmlns:p14="http://schemas.microsoft.com/office/powerpoint/2010/main" val="182843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Ο ΣΟΦΟΚΛΗΣ ΚΑΙ Η </a:t>
            </a:r>
            <a:r>
              <a:rPr lang="el-GR" sz="3600" b="1" i="1" dirty="0" smtClean="0">
                <a:latin typeface="+mn-lt"/>
              </a:rPr>
              <a:t>ΘΗΒΑΪΣ</a:t>
            </a:r>
            <a:endParaRPr lang="el-GR" sz="3600" b="1" i="1" dirty="0">
              <a:latin typeface="+mn-lt"/>
            </a:endParaRPr>
          </a:p>
        </p:txBody>
      </p:sp>
      <p:sp>
        <p:nvSpPr>
          <p:cNvPr id="3" name="Θέση περιεχομένου 2"/>
          <p:cNvSpPr>
            <a:spLocks noGrp="1"/>
          </p:cNvSpPr>
          <p:nvPr>
            <p:ph idx="1"/>
          </p:nvPr>
        </p:nvSpPr>
        <p:spPr/>
        <p:txBody>
          <a:bodyPr/>
          <a:lstStyle/>
          <a:p>
            <a:pPr algn="just"/>
            <a:r>
              <a:rPr lang="el-GR" dirty="0" smtClean="0"/>
              <a:t>Η τραγωδία του Αισχύλου  </a:t>
            </a:r>
            <a:r>
              <a:rPr lang="el-GR" i="1" dirty="0" smtClean="0"/>
              <a:t>Επτά επί Θήβας</a:t>
            </a:r>
            <a:r>
              <a:rPr lang="el-GR" dirty="0" smtClean="0"/>
              <a:t> φέρεται να είναι η πιο κοντινή στην εκδοχή της </a:t>
            </a:r>
            <a:r>
              <a:rPr lang="el-GR" i="1" dirty="0" err="1" smtClean="0"/>
              <a:t>Θηβαίδας</a:t>
            </a:r>
            <a:r>
              <a:rPr lang="el-GR" dirty="0" smtClean="0"/>
              <a:t>. </a:t>
            </a:r>
          </a:p>
          <a:p>
            <a:pPr algn="just"/>
            <a:r>
              <a:rPr lang="el-GR" dirty="0" smtClean="0"/>
              <a:t>Εκεί οι Επτά παρουσιάζονται ως αλαζόνες, κτηνώδεις και υβριστές και αναφέρονται τα ονόματά τους. (Τυδέας, Καπανέας, Άδραστος, Ιππομέδων, </a:t>
            </a:r>
            <a:r>
              <a:rPr lang="el-GR" dirty="0" err="1" smtClean="0"/>
              <a:t>Παρθενοπαίος</a:t>
            </a:r>
            <a:r>
              <a:rPr lang="el-GR" dirty="0" smtClean="0"/>
              <a:t>, Αμφιάραος, Πολυνείκης).</a:t>
            </a:r>
          </a:p>
          <a:p>
            <a:endParaRPr lang="el-GR" dirty="0"/>
          </a:p>
        </p:txBody>
      </p:sp>
    </p:spTree>
    <p:extLst>
      <p:ext uri="{BB962C8B-B14F-4D97-AF65-F5344CB8AC3E}">
        <p14:creationId xmlns:p14="http://schemas.microsoft.com/office/powerpoint/2010/main" val="36446743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800" b="1" dirty="0" smtClean="0">
                <a:latin typeface="+mn-lt"/>
              </a:rPr>
              <a:t>ΔΙΑΦΟΡΑ ΟΜΗΡΟΥ- ΕΠΙΚΟΥ ΚΥΚΛΟΥ ΑΝΑΦΟΡΙΚΑ ΜΕ ΤΗΝ ΠΑΡΟΥΣΙΑΣΗ ΤΩΝ ΕΠΤΑ</a:t>
            </a:r>
            <a:endParaRPr lang="el-GR" sz="2800" b="1" dirty="0">
              <a:latin typeface="+mn-lt"/>
            </a:endParaRPr>
          </a:p>
        </p:txBody>
      </p:sp>
      <p:sp>
        <p:nvSpPr>
          <p:cNvPr id="3" name="Θέση περιεχομένου 2"/>
          <p:cNvSpPr>
            <a:spLocks noGrp="1"/>
          </p:cNvSpPr>
          <p:nvPr>
            <p:ph idx="1"/>
          </p:nvPr>
        </p:nvSpPr>
        <p:spPr/>
        <p:txBody>
          <a:bodyPr>
            <a:normAutofit fontScale="85000" lnSpcReduction="10000"/>
          </a:bodyPr>
          <a:lstStyle/>
          <a:p>
            <a:pPr algn="just"/>
            <a:r>
              <a:rPr lang="el-GR" dirty="0" smtClean="0"/>
              <a:t>Ο Όμηρος δεν διαγράφει αρνητικά ούτε τους Έλληνες, ούτε τους Τρώες, ενώ η Θηβαΐς παρουσιάζει τους Επτά ως τέρατα. Ο Τυδέας και ο Καπανέας είναι οι χειρότεροι.</a:t>
            </a:r>
          </a:p>
          <a:p>
            <a:pPr algn="just"/>
            <a:r>
              <a:rPr lang="el-GR" dirty="0" smtClean="0"/>
              <a:t>Ο Καπανέας απεικονίζεται τόσο στη λογοτεχνία όσο και στην τέχνη ως ένα παράδειγμα υβριστή, ο οποίος κεραυνοβολήθηκε από τον Δία. </a:t>
            </a:r>
            <a:r>
              <a:rPr lang="el-GR" dirty="0" smtClean="0">
                <a:latin typeface="Century Gothic"/>
              </a:rPr>
              <a:t>→ </a:t>
            </a:r>
            <a:r>
              <a:rPr lang="el-GR" dirty="0" smtClean="0"/>
              <a:t>πιθανόν αυτό να αποτελεί κομμάτι από τη </a:t>
            </a:r>
            <a:r>
              <a:rPr lang="el-GR" i="1" dirty="0" smtClean="0"/>
              <a:t>Θηβαΐδα</a:t>
            </a:r>
            <a:r>
              <a:rPr lang="el-GR" dirty="0" smtClean="0"/>
              <a:t>, αφού στον Όμηρο ο ηρωικός κόσμος είναι ευγενικός και ο Δίας δεν παρεμβαίνει ωμά και άμεσα όπως συμβαίνει στα Κύκλια Έπη (πβ </a:t>
            </a:r>
            <a:r>
              <a:rPr lang="el-GR" i="1" dirty="0" smtClean="0"/>
              <a:t>Νόστο</a:t>
            </a:r>
            <a:r>
              <a:rPr lang="el-GR" dirty="0" smtClean="0"/>
              <a:t>ι, όπου η Αθηνά καταστρέφει τον ασεβή Αίαντα).</a:t>
            </a:r>
            <a:endParaRPr lang="el-GR" dirty="0"/>
          </a:p>
        </p:txBody>
      </p:sp>
    </p:spTree>
    <p:extLst>
      <p:ext uri="{BB962C8B-B14F-4D97-AF65-F5344CB8AC3E}">
        <p14:creationId xmlns:p14="http://schemas.microsoft.com/office/powerpoint/2010/main" val="892843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b="1" dirty="0">
                <a:solidFill>
                  <a:prstClr val="black"/>
                </a:solidFill>
                <a:latin typeface="Arial"/>
              </a:rPr>
              <a:t>ΤΑ ΑΠΟΣΠΑΣΜΑΤΑ ΤΗΣ </a:t>
            </a:r>
            <a:r>
              <a:rPr lang="el-GR" sz="3600" b="1" i="1" dirty="0">
                <a:solidFill>
                  <a:prstClr val="black"/>
                </a:solidFill>
                <a:latin typeface="Arial"/>
              </a:rPr>
              <a:t>ΘΗΒΑΪΔΑΣ</a:t>
            </a:r>
            <a:endParaRPr lang="el-GR" dirty="0"/>
          </a:p>
        </p:txBody>
      </p:sp>
      <p:sp>
        <p:nvSpPr>
          <p:cNvPr id="3" name="Θέση περιεχομένου 2"/>
          <p:cNvSpPr>
            <a:spLocks noGrp="1"/>
          </p:cNvSpPr>
          <p:nvPr>
            <p:ph idx="1"/>
          </p:nvPr>
        </p:nvSpPr>
        <p:spPr/>
        <p:txBody>
          <a:bodyPr>
            <a:normAutofit fontScale="92500" lnSpcReduction="10000"/>
          </a:bodyPr>
          <a:lstStyle/>
          <a:p>
            <a:pPr algn="just"/>
            <a:r>
              <a:rPr lang="el-GR" b="1" u="sng" dirty="0" smtClean="0"/>
              <a:t>Απόσπασμα 4</a:t>
            </a:r>
            <a:r>
              <a:rPr lang="el-GR" dirty="0" smtClean="0"/>
              <a:t>: ο πολεμιστής που σκότωσε τον </a:t>
            </a:r>
            <a:r>
              <a:rPr lang="el-GR" dirty="0" err="1" smtClean="0"/>
              <a:t>Παρθενοπαίο</a:t>
            </a:r>
            <a:r>
              <a:rPr lang="el-GR" dirty="0" smtClean="0"/>
              <a:t> ήταν ο </a:t>
            </a:r>
            <a:r>
              <a:rPr lang="el-GR" dirty="0" err="1" smtClean="0"/>
              <a:t>Περικλύμενος</a:t>
            </a:r>
            <a:r>
              <a:rPr lang="el-GR" dirty="0" smtClean="0"/>
              <a:t>.</a:t>
            </a:r>
          </a:p>
          <a:p>
            <a:pPr algn="just"/>
            <a:r>
              <a:rPr lang="el-GR" b="1" u="sng" dirty="0" smtClean="0"/>
              <a:t>Απόσπασμα 5</a:t>
            </a:r>
            <a:r>
              <a:rPr lang="el-GR" dirty="0" smtClean="0"/>
              <a:t>: ο θάνατος του </a:t>
            </a:r>
            <a:r>
              <a:rPr lang="el-GR" dirty="0" err="1" smtClean="0"/>
              <a:t>Τυδέα</a:t>
            </a:r>
            <a:r>
              <a:rPr lang="el-GR" dirty="0" smtClean="0"/>
              <a:t> από τον </a:t>
            </a:r>
            <a:r>
              <a:rPr lang="el-GR" dirty="0" err="1" smtClean="0"/>
              <a:t>Μελάνιππο</a:t>
            </a:r>
            <a:r>
              <a:rPr lang="el-GR" dirty="0" smtClean="0"/>
              <a:t> που σκοτώθηκε από τον Αμφιάραο, ο οποίος έφερε το κρανίο του </a:t>
            </a:r>
            <a:r>
              <a:rPr lang="el-GR" dirty="0" err="1" smtClean="0"/>
              <a:t>Μελάνιππου</a:t>
            </a:r>
            <a:r>
              <a:rPr lang="el-GR" dirty="0" smtClean="0"/>
              <a:t> στον </a:t>
            </a:r>
            <a:r>
              <a:rPr lang="el-GR" dirty="0" err="1" smtClean="0"/>
              <a:t>Τυδέα</a:t>
            </a:r>
            <a:r>
              <a:rPr lang="el-GR" dirty="0" smtClean="0"/>
              <a:t>, ο οποίος έδωσε διέξοδο στο θυμό του με το να ροκανίζει το κεφάλι. </a:t>
            </a:r>
          </a:p>
          <a:p>
            <a:pPr algn="just"/>
            <a:r>
              <a:rPr lang="el-GR" dirty="0" smtClean="0"/>
              <a:t>Η αποτρόπαια αυτή πράξη αηδίασε την Αθηνά και ο Τυδέας την παρακάλεσε να χαρίσει τελικά την αθανασία στο γιο του.</a:t>
            </a:r>
            <a:endParaRPr lang="el-GR" dirty="0"/>
          </a:p>
        </p:txBody>
      </p:sp>
    </p:spTree>
    <p:extLst>
      <p:ext uri="{BB962C8B-B14F-4D97-AF65-F5344CB8AC3E}">
        <p14:creationId xmlns:p14="http://schemas.microsoft.com/office/powerpoint/2010/main" val="407405856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ΦΡΙΚΑΛΕΟ ΣΤΟΙΧΕΙΟ ΣΤΗΝ </a:t>
            </a:r>
            <a:r>
              <a:rPr lang="el-GR" sz="3600" b="1" i="1" dirty="0" smtClean="0">
                <a:latin typeface="+mn-lt"/>
              </a:rPr>
              <a:t>ΘΗΒΑΪΔΑ</a:t>
            </a:r>
            <a:endParaRPr lang="el-GR" sz="3600" b="1" i="1" dirty="0">
              <a:latin typeface="+mn-lt"/>
            </a:endParaRPr>
          </a:p>
        </p:txBody>
      </p:sp>
      <p:sp>
        <p:nvSpPr>
          <p:cNvPr id="3" name="Θέση περιεχομένου 2"/>
          <p:cNvSpPr>
            <a:spLocks noGrp="1"/>
          </p:cNvSpPr>
          <p:nvPr>
            <p:ph idx="1"/>
          </p:nvPr>
        </p:nvSpPr>
        <p:spPr/>
        <p:txBody>
          <a:bodyPr/>
          <a:lstStyle/>
          <a:p>
            <a:pPr algn="just"/>
            <a:r>
              <a:rPr lang="el-GR" dirty="0" smtClean="0"/>
              <a:t>Μη – ομηρικά συμφραζόμενα αφού:</a:t>
            </a:r>
          </a:p>
          <a:p>
            <a:pPr algn="just"/>
            <a:r>
              <a:rPr lang="el-GR" dirty="0" smtClean="0"/>
              <a:t>1. φρικαλέα πράξη κανιβαλισμού μη επιτρεπόμενη στην </a:t>
            </a:r>
            <a:r>
              <a:rPr lang="el-GR" i="1" dirty="0" smtClean="0"/>
              <a:t>Ιλιάδα</a:t>
            </a:r>
            <a:r>
              <a:rPr lang="el-GR" dirty="0" smtClean="0"/>
              <a:t>, στην οποία οι όποιες αναφορές στον </a:t>
            </a:r>
            <a:r>
              <a:rPr lang="el-GR" dirty="0" err="1" smtClean="0"/>
              <a:t>Τυδέα</a:t>
            </a:r>
            <a:r>
              <a:rPr lang="el-GR" dirty="0" smtClean="0"/>
              <a:t> είναι θετικές.</a:t>
            </a:r>
          </a:p>
          <a:p>
            <a:pPr algn="just"/>
            <a:r>
              <a:rPr lang="el-GR" dirty="0" smtClean="0"/>
              <a:t>2. Απόσταση ανάμεσα σε θνητούς και θεούς: στα ομηρικά έπη ο Δίας δεν χαρίζει την αθανασία με την ευκολία που προϋποθέτει η </a:t>
            </a:r>
            <a:r>
              <a:rPr lang="el-GR" i="1" dirty="0" smtClean="0"/>
              <a:t>Θηβαΐδα</a:t>
            </a:r>
            <a:r>
              <a:rPr lang="el-GR" dirty="0" smtClean="0"/>
              <a:t>. </a:t>
            </a:r>
            <a:endParaRPr lang="el-GR" dirty="0"/>
          </a:p>
        </p:txBody>
      </p:sp>
    </p:spTree>
    <p:extLst>
      <p:ext uri="{BB962C8B-B14F-4D97-AF65-F5344CB8AC3E}">
        <p14:creationId xmlns:p14="http://schemas.microsoft.com/office/powerpoint/2010/main" val="34826681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b="1" dirty="0">
                <a:solidFill>
                  <a:prstClr val="black"/>
                </a:solidFill>
                <a:latin typeface="Arial"/>
              </a:rPr>
              <a:t>ΤΑ ΑΠΟΣΠΑΣΜΑΤΑ ΤΗΣ </a:t>
            </a:r>
            <a:r>
              <a:rPr lang="el-GR" sz="3600" b="1" i="1" dirty="0">
                <a:solidFill>
                  <a:prstClr val="black"/>
                </a:solidFill>
                <a:latin typeface="Arial"/>
              </a:rPr>
              <a:t>ΘΗΒΑΪΔΑΣ</a:t>
            </a:r>
            <a:endParaRPr lang="el-GR" dirty="0"/>
          </a:p>
        </p:txBody>
      </p:sp>
      <p:sp>
        <p:nvSpPr>
          <p:cNvPr id="3" name="Θέση περιεχομένου 2"/>
          <p:cNvSpPr>
            <a:spLocks noGrp="1"/>
          </p:cNvSpPr>
          <p:nvPr>
            <p:ph idx="1"/>
          </p:nvPr>
        </p:nvSpPr>
        <p:spPr/>
        <p:txBody>
          <a:bodyPr>
            <a:normAutofit fontScale="85000" lnSpcReduction="20000"/>
          </a:bodyPr>
          <a:lstStyle/>
          <a:p>
            <a:pPr algn="just"/>
            <a:r>
              <a:rPr lang="el-GR" b="1" u="sng" dirty="0" smtClean="0"/>
              <a:t>Απόσπασμα 6:</a:t>
            </a:r>
            <a:r>
              <a:rPr lang="el-GR" dirty="0" smtClean="0"/>
              <a:t> Φυγή του Αδράστου (ηττημένος αρχηγός των Επτά) από το πεδίο της μάχης. Μετά από αυτό ίσως να ακολουθούσε πληροφόρηση του αναγνώστη για τον Αρίωνα (γεννήθηκε από την ένωση του Ποσειδώνα και των Ερινυών ή της Μανίας). Στη συνέχεια, μεταμορφώθηκε σε άλογο και μεταφέρθηκε διαμέσου του Ηρακλή στον Άδραστο.</a:t>
            </a:r>
          </a:p>
          <a:p>
            <a:pPr algn="just"/>
            <a:r>
              <a:rPr lang="el-GR" dirty="0" smtClean="0"/>
              <a:t>Το παραπάνω συνιστά μοτίβο που απαντά και στα ομηρικά έπη (μοτίβο του δώρου που δίνεται από κάποιον θεό σε θνητό μέσα από άλλους πβ σκήπτρο Αγαμέμνονα), ωστόσο </a:t>
            </a:r>
            <a:r>
              <a:rPr lang="el-GR" b="1" u="sng" dirty="0" smtClean="0"/>
              <a:t>η αλλαγή σχήματος και η μεταμόρφωση συνιστά ένα στοιχείο που απουσιάζει από τα ομηρικά έπη</a:t>
            </a:r>
            <a:r>
              <a:rPr lang="el-GR" dirty="0" smtClean="0"/>
              <a:t>. </a:t>
            </a:r>
            <a:endParaRPr lang="el-GR" dirty="0"/>
          </a:p>
        </p:txBody>
      </p:sp>
    </p:spTree>
    <p:extLst>
      <p:ext uri="{BB962C8B-B14F-4D97-AF65-F5344CB8AC3E}">
        <p14:creationId xmlns:p14="http://schemas.microsoft.com/office/powerpoint/2010/main" val="3119037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1727201" y="1794935"/>
            <a:ext cx="5653111" cy="1634065"/>
          </a:xfrm>
        </p:spPr>
        <p:txBody>
          <a:bodyPr/>
          <a:lstStyle/>
          <a:p>
            <a:r>
              <a:rPr lang="el-GR" b="1" dirty="0" smtClean="0">
                <a:latin typeface="+mn-lt"/>
              </a:rPr>
              <a:t>ΚΕΦΑΛΑΙΟ 1</a:t>
            </a:r>
            <a:endParaRPr lang="el-GR" b="1" dirty="0">
              <a:latin typeface="+mn-lt"/>
            </a:endParaRPr>
          </a:p>
        </p:txBody>
      </p:sp>
      <p:sp>
        <p:nvSpPr>
          <p:cNvPr id="5" name="Υπότιτλος 4"/>
          <p:cNvSpPr>
            <a:spLocks noGrp="1"/>
          </p:cNvSpPr>
          <p:nvPr>
            <p:ph type="subTitle" idx="1"/>
          </p:nvPr>
        </p:nvSpPr>
        <p:spPr>
          <a:xfrm>
            <a:off x="1727201" y="3789040"/>
            <a:ext cx="5653112" cy="1471582"/>
          </a:xfrm>
        </p:spPr>
        <p:txBody>
          <a:bodyPr/>
          <a:lstStyle/>
          <a:p>
            <a:r>
              <a:rPr lang="el-GR" b="1" dirty="0" smtClean="0"/>
              <a:t>ΕΙΣΑΓΩΓΗ ΣΤΟΝ ΕΠΙΚΟ ΚΥΚΛΟ</a:t>
            </a:r>
          </a:p>
        </p:txBody>
      </p:sp>
    </p:spTree>
    <p:extLst>
      <p:ext uri="{BB962C8B-B14F-4D97-AF65-F5344CB8AC3E}">
        <p14:creationId xmlns:p14="http://schemas.microsoft.com/office/powerpoint/2010/main" val="24460969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b="1" dirty="0">
                <a:solidFill>
                  <a:prstClr val="black"/>
                </a:solidFill>
                <a:latin typeface="Arial"/>
              </a:rPr>
              <a:t>ΤΑ ΑΠΟΣΠΑΣΜΑΤΑ ΤΗΣ </a:t>
            </a:r>
            <a:r>
              <a:rPr lang="el-GR" sz="3600" b="1" i="1" dirty="0">
                <a:solidFill>
                  <a:prstClr val="black"/>
                </a:solidFill>
                <a:latin typeface="Arial"/>
              </a:rPr>
              <a:t>ΘΗΒΑΪΔΑΣ</a:t>
            </a:r>
            <a:endParaRPr lang="el-GR" dirty="0"/>
          </a:p>
        </p:txBody>
      </p:sp>
      <p:sp>
        <p:nvSpPr>
          <p:cNvPr id="3" name="Θέση περιεχομένου 2"/>
          <p:cNvSpPr>
            <a:spLocks noGrp="1"/>
          </p:cNvSpPr>
          <p:nvPr>
            <p:ph idx="1"/>
          </p:nvPr>
        </p:nvSpPr>
        <p:spPr/>
        <p:txBody>
          <a:bodyPr>
            <a:normAutofit fontScale="77500" lnSpcReduction="20000"/>
          </a:bodyPr>
          <a:lstStyle/>
          <a:p>
            <a:pPr algn="just"/>
            <a:r>
              <a:rPr lang="el-GR" b="1" u="sng" dirty="0" smtClean="0"/>
              <a:t>Απόσπασμα 7</a:t>
            </a:r>
            <a:r>
              <a:rPr lang="el-GR" dirty="0" smtClean="0"/>
              <a:t>: Διακειμενική σχέση με τον Πίνδαρο, ο οποίος, όταν παρουσιάζει τον Άδραστο να θρηνεί τον Αμφιάραο ως προφήτη και πολεμιστή, έχει επηρεαστεί πιθανότατα από τη </a:t>
            </a:r>
            <a:r>
              <a:rPr lang="el-GR" i="1" dirty="0" smtClean="0"/>
              <a:t>Θηβαΐδα</a:t>
            </a:r>
            <a:r>
              <a:rPr lang="el-GR" dirty="0" smtClean="0"/>
              <a:t>.</a:t>
            </a:r>
          </a:p>
          <a:p>
            <a:pPr algn="just"/>
            <a:r>
              <a:rPr lang="el-GR" i="1" dirty="0" err="1"/>
              <a:t>Αμφιαράου</a:t>
            </a:r>
            <a:r>
              <a:rPr lang="el-GR" i="1" dirty="0"/>
              <a:t> </a:t>
            </a:r>
            <a:r>
              <a:rPr lang="el-GR" i="1" dirty="0" err="1" smtClean="0"/>
              <a:t>εξελασίη</a:t>
            </a:r>
            <a:r>
              <a:rPr lang="el-GR" i="1" dirty="0" smtClean="0"/>
              <a:t> </a:t>
            </a:r>
            <a:r>
              <a:rPr lang="el-GR" dirty="0" smtClean="0"/>
              <a:t>(= εκστρατεία του </a:t>
            </a:r>
            <a:r>
              <a:rPr lang="el-GR" dirty="0" err="1" smtClean="0"/>
              <a:t>Αμφιαράου)</a:t>
            </a:r>
            <a:r>
              <a:rPr lang="el-GR" dirty="0" err="1" smtClean="0">
                <a:latin typeface="Century Gothic"/>
              </a:rPr>
              <a:t>→</a:t>
            </a:r>
            <a:r>
              <a:rPr lang="el-GR" dirty="0" smtClean="0">
                <a:latin typeface="Century Gothic"/>
              </a:rPr>
              <a:t> </a:t>
            </a:r>
            <a:r>
              <a:rPr lang="el-GR" dirty="0" smtClean="0"/>
              <a:t>δημοφιλές θέμα στην αγγειογραφία και στη λογοτεχνία, αφού μεταγενέστερες φιλολογικές πηγές αναφέρουν ένα έργο με αυτόν τον τίτλο, χωρίς όμως να διευκρινίζεται για το αν πρόκειται για χωριστό έργο ή για τον τίτλο ενός επεισοδίου μέσα στη </a:t>
            </a:r>
            <a:r>
              <a:rPr lang="el-GR" i="1" dirty="0" err="1" smtClean="0"/>
              <a:t>Θηβαίδα</a:t>
            </a:r>
            <a:r>
              <a:rPr lang="el-GR" dirty="0" smtClean="0"/>
              <a:t>.</a:t>
            </a:r>
          </a:p>
          <a:p>
            <a:pPr algn="just"/>
            <a:r>
              <a:rPr lang="el-GR" b="1" u="sng" dirty="0" smtClean="0"/>
              <a:t>Μη - ομηρική </a:t>
            </a:r>
            <a:r>
              <a:rPr lang="el-GR" dirty="0" smtClean="0"/>
              <a:t>η εικόνα του να μη θέλει ένας ήρωας να προσέλθει στο πεδίο της μάχης (πβ και τον Οδυσσέα που για να αποφύγει τη μάχη γλιστράει).</a:t>
            </a:r>
            <a:endParaRPr lang="el-GR" dirty="0"/>
          </a:p>
        </p:txBody>
      </p:sp>
    </p:spTree>
    <p:extLst>
      <p:ext uri="{BB962C8B-B14F-4D97-AF65-F5344CB8AC3E}">
        <p14:creationId xmlns:p14="http://schemas.microsoft.com/office/powerpoint/2010/main" val="37161940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b="1" dirty="0" smtClean="0">
                <a:latin typeface="+mn-lt"/>
              </a:rPr>
              <a:t>ΚΕΦΑΛΑΙΟ 5</a:t>
            </a:r>
            <a:endParaRPr lang="el-GR" b="1" dirty="0">
              <a:latin typeface="+mn-lt"/>
            </a:endParaRPr>
          </a:p>
        </p:txBody>
      </p:sp>
      <p:sp>
        <p:nvSpPr>
          <p:cNvPr id="5" name="Υπότιτλος 4"/>
          <p:cNvSpPr>
            <a:spLocks noGrp="1"/>
          </p:cNvSpPr>
          <p:nvPr>
            <p:ph type="subTitle" idx="1"/>
          </p:nvPr>
        </p:nvSpPr>
        <p:spPr/>
        <p:txBody>
          <a:bodyPr/>
          <a:lstStyle/>
          <a:p>
            <a:r>
              <a:rPr lang="el-GR" b="1" dirty="0" smtClean="0"/>
              <a:t>ΟΙ </a:t>
            </a:r>
            <a:r>
              <a:rPr lang="el-GR" b="1" i="1" dirty="0" smtClean="0"/>
              <a:t>ΕΠΙΓΟΝΟΙ</a:t>
            </a:r>
            <a:endParaRPr lang="el-GR" b="1" i="1" dirty="0"/>
          </a:p>
        </p:txBody>
      </p:sp>
    </p:spTree>
    <p:extLst>
      <p:ext uri="{BB962C8B-B14F-4D97-AF65-F5344CB8AC3E}">
        <p14:creationId xmlns:p14="http://schemas.microsoft.com/office/powerpoint/2010/main" val="4758864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ΚΕΦΑΛΑΙΟ 5: ΟΙ </a:t>
            </a:r>
            <a:r>
              <a:rPr lang="el-GR" sz="3600" b="1" i="1" dirty="0" smtClean="0">
                <a:latin typeface="+mn-lt"/>
              </a:rPr>
              <a:t>ΕΠΙΓΟΝΟΙ</a:t>
            </a:r>
            <a:endParaRPr lang="el-GR" sz="3600" b="1" i="1" dirty="0">
              <a:latin typeface="+mn-lt"/>
            </a:endParaRPr>
          </a:p>
        </p:txBody>
      </p:sp>
      <p:sp>
        <p:nvSpPr>
          <p:cNvPr id="3" name="Θέση περιεχομένου 2"/>
          <p:cNvSpPr>
            <a:spLocks noGrp="1"/>
          </p:cNvSpPr>
          <p:nvPr>
            <p:ph idx="1"/>
          </p:nvPr>
        </p:nvSpPr>
        <p:spPr/>
        <p:txBody>
          <a:bodyPr>
            <a:normAutofit fontScale="92500" lnSpcReduction="10000"/>
          </a:bodyPr>
          <a:lstStyle/>
          <a:p>
            <a:pPr algn="just"/>
            <a:r>
              <a:rPr lang="el-GR" dirty="0" smtClean="0"/>
              <a:t>Θέμα: η πολιορκία της Θήβας από τους απογόνους των Επτά.</a:t>
            </a:r>
          </a:p>
          <a:p>
            <a:pPr algn="just"/>
            <a:r>
              <a:rPr lang="el-GR" dirty="0" smtClean="0"/>
              <a:t>Πβ πολιορκία Τροίας με τη διαφορά ότι εκείνη ήταν επιτυχημένη, σε αντίθεση με αυτή της Θήβας.</a:t>
            </a:r>
          </a:p>
          <a:p>
            <a:pPr algn="just"/>
            <a:r>
              <a:rPr lang="el-GR" dirty="0" smtClean="0"/>
              <a:t>Το έργο αποτελεί συνέχεια της </a:t>
            </a:r>
            <a:r>
              <a:rPr lang="el-GR" i="1" dirty="0" smtClean="0"/>
              <a:t>Θηβαΐδος</a:t>
            </a:r>
            <a:r>
              <a:rPr lang="el-GR" dirty="0" smtClean="0"/>
              <a:t>.</a:t>
            </a:r>
          </a:p>
          <a:p>
            <a:pPr algn="just"/>
            <a:r>
              <a:rPr lang="el-GR" dirty="0" smtClean="0"/>
              <a:t>Αποδόθηκε στον Όμηρο (από τον Ηρόδοτο και από άλλους), ωστόσο διατυπώνονται αμφιβολίες ακόμα και από τους ίδιους για την αλήθεια αυτής της πληροφορίας.</a:t>
            </a:r>
            <a:endParaRPr lang="el-GR" dirty="0"/>
          </a:p>
        </p:txBody>
      </p:sp>
    </p:spTree>
    <p:extLst>
      <p:ext uri="{BB962C8B-B14F-4D97-AF65-F5344CB8AC3E}">
        <p14:creationId xmlns:p14="http://schemas.microsoft.com/office/powerpoint/2010/main" val="24710078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ΤΑ ΑΠΟΣΠΑΣΜΑΤΑ ΤΩΝ </a:t>
            </a:r>
            <a:r>
              <a:rPr lang="el-GR" sz="3600" b="1" i="1" dirty="0" smtClean="0">
                <a:latin typeface="+mn-lt"/>
              </a:rPr>
              <a:t>ΕΠΙΓΟΝΩΝ</a:t>
            </a:r>
            <a:endParaRPr lang="el-GR" sz="3600" b="1" i="1" dirty="0">
              <a:latin typeface="+mn-lt"/>
            </a:endParaRPr>
          </a:p>
        </p:txBody>
      </p:sp>
      <p:sp>
        <p:nvSpPr>
          <p:cNvPr id="3" name="Θέση περιεχομένου 2"/>
          <p:cNvSpPr>
            <a:spLocks noGrp="1"/>
          </p:cNvSpPr>
          <p:nvPr>
            <p:ph idx="1"/>
          </p:nvPr>
        </p:nvSpPr>
        <p:spPr/>
        <p:txBody>
          <a:bodyPr>
            <a:normAutofit fontScale="85000" lnSpcReduction="10000"/>
          </a:bodyPr>
          <a:lstStyle/>
          <a:p>
            <a:pPr algn="just"/>
            <a:r>
              <a:rPr lang="el-GR" b="1" u="sng" dirty="0" smtClean="0"/>
              <a:t>Απόσπασμα 1</a:t>
            </a:r>
            <a:r>
              <a:rPr lang="el-GR" dirty="0" smtClean="0"/>
              <a:t>: η πρώτη γραμμή του έπους / οι Νέοι Άνδρες = Επίγονοι = οι γιοι των αρχηγών της ανεπιτυχούς εκστρατείας εναντίον της Θήβας.</a:t>
            </a:r>
          </a:p>
          <a:p>
            <a:pPr algn="just"/>
            <a:r>
              <a:rPr lang="el-GR" dirty="0" smtClean="0"/>
              <a:t>Η αναφορά στις Μούσες και όχι στη Μούσα δεν φαίνεται να έχει κάποια συγκεκριμένη σημασία, αφού ήταν συνηθισμένο για τους πρώτους αρχαίους Έλληνες ποιητές να αναφέρονται σ’ αυτές χρησιμοποιώντας άλλοτε τον ενικό και άλλοτε τον πληθυντικό χωρίς να υπάρχει κάποια συγκεκριμένη στόχευση. / συνηθισμένη η εικόνα της Μούσας και του ποιητή να συνεργάζονται πάνω σ’ ένα ποίημα.</a:t>
            </a:r>
            <a:endParaRPr lang="el-GR" dirty="0"/>
          </a:p>
        </p:txBody>
      </p:sp>
    </p:spTree>
    <p:extLst>
      <p:ext uri="{BB962C8B-B14F-4D97-AF65-F5344CB8AC3E}">
        <p14:creationId xmlns:p14="http://schemas.microsoft.com/office/powerpoint/2010/main" val="149767433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b="1" dirty="0">
                <a:solidFill>
                  <a:prstClr val="black"/>
                </a:solidFill>
                <a:latin typeface="Arial"/>
              </a:rPr>
              <a:t>ΤΑ ΑΠΟΣΠΑΣΜΑΤΑ ΤΩΝ </a:t>
            </a:r>
            <a:r>
              <a:rPr lang="el-GR" sz="3600" b="1" i="1" dirty="0">
                <a:solidFill>
                  <a:prstClr val="black"/>
                </a:solidFill>
                <a:latin typeface="Arial"/>
              </a:rPr>
              <a:t>ΕΠΙΓΟΝΩΝ</a:t>
            </a:r>
            <a:endParaRPr lang="el-GR" dirty="0"/>
          </a:p>
        </p:txBody>
      </p:sp>
      <p:sp>
        <p:nvSpPr>
          <p:cNvPr id="3" name="Θέση περιεχομένου 2"/>
          <p:cNvSpPr>
            <a:spLocks noGrp="1"/>
          </p:cNvSpPr>
          <p:nvPr>
            <p:ph idx="1"/>
          </p:nvPr>
        </p:nvSpPr>
        <p:spPr/>
        <p:txBody>
          <a:bodyPr>
            <a:normAutofit fontScale="70000" lnSpcReduction="20000"/>
          </a:bodyPr>
          <a:lstStyle/>
          <a:p>
            <a:pPr algn="just"/>
            <a:r>
              <a:rPr lang="el-GR" dirty="0" smtClean="0"/>
              <a:t>Με δεδομένο ότι ήταν συνηθισμένο για ένα επικό ποίημα να διατυπώνει το θέμα του και στη συνέχεια να ακολουθεί ένα αναφορικό, θα πρέπει να θεωρήσουμε ότι στο δεύτερο στίχο του έργου θα πρέπει να υπήρχε αυτό το αναφορικό.</a:t>
            </a:r>
          </a:p>
          <a:p>
            <a:pPr algn="just"/>
            <a:r>
              <a:rPr lang="el-GR" dirty="0" smtClean="0"/>
              <a:t>Τα αποσπάσματα που μας διασώζονται απ’ αυτό το έργο δεν άπτονται θεμάτων που είναι χαρακτηριστικά της κεντρικής πλοκής.</a:t>
            </a:r>
          </a:p>
          <a:p>
            <a:pPr algn="just"/>
            <a:r>
              <a:rPr lang="el-GR" b="1" u="sng" dirty="0" smtClean="0"/>
              <a:t>Απόσπασμα 2</a:t>
            </a:r>
            <a:r>
              <a:rPr lang="el-GR" dirty="0" smtClean="0"/>
              <a:t>: Οι Υπερβόρειοι, μια μυθική φυλή</a:t>
            </a:r>
          </a:p>
          <a:p>
            <a:pPr algn="just"/>
            <a:r>
              <a:rPr lang="el-GR" b="1" u="sng" dirty="0" smtClean="0"/>
              <a:t>Απόσπασμα 3</a:t>
            </a:r>
            <a:r>
              <a:rPr lang="el-GR" dirty="0" smtClean="0"/>
              <a:t>: Η Μαντώ, η κόρη του Τειρεσία  που θρηνούσε για την απώλεια της γενέθλιας πόλης της. Η ιστορία της </a:t>
            </a:r>
            <a:r>
              <a:rPr lang="el-GR" dirty="0" err="1" smtClean="0"/>
              <a:t>Μαντούς</a:t>
            </a:r>
            <a:r>
              <a:rPr lang="el-GR" dirty="0" smtClean="0"/>
              <a:t>, η οποία έπρεπε να παντρευτεί τον πρώτο άνδρα που θα συναντούσε έξω από το μαντείο των Δελφών, ήταν οικεία στους μυθογράφους και θα μπορούσε να σχετίζεται και με τη </a:t>
            </a:r>
            <a:r>
              <a:rPr lang="el-GR" i="1" dirty="0" smtClean="0"/>
              <a:t>Θηβαΐδα</a:t>
            </a:r>
            <a:r>
              <a:rPr lang="el-GR" dirty="0" smtClean="0"/>
              <a:t>, αν δεν υπήρχε η διατύπωση ότι η Μαντώ στάλθηκε στους Δελφούς από τους Επιγόνους.</a:t>
            </a:r>
            <a:endParaRPr lang="el-GR" dirty="0"/>
          </a:p>
        </p:txBody>
      </p:sp>
    </p:spTree>
    <p:extLst>
      <p:ext uri="{BB962C8B-B14F-4D97-AF65-F5344CB8AC3E}">
        <p14:creationId xmlns:p14="http://schemas.microsoft.com/office/powerpoint/2010/main" val="343668110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b="1" dirty="0">
                <a:solidFill>
                  <a:prstClr val="black"/>
                </a:solidFill>
                <a:latin typeface="Arial"/>
              </a:rPr>
              <a:t>ΤΑ ΑΠΟΣΠΑΣΜΑΤΑ ΤΩΝ </a:t>
            </a:r>
            <a:r>
              <a:rPr lang="el-GR" sz="3600" b="1" i="1" dirty="0">
                <a:solidFill>
                  <a:prstClr val="black"/>
                </a:solidFill>
                <a:latin typeface="Arial"/>
              </a:rPr>
              <a:t>ΕΠΙΓΟΝΩΝ</a:t>
            </a:r>
            <a:endParaRPr lang="el-GR" dirty="0"/>
          </a:p>
        </p:txBody>
      </p:sp>
      <p:sp>
        <p:nvSpPr>
          <p:cNvPr id="3" name="Θέση περιεχομένου 2"/>
          <p:cNvSpPr>
            <a:spLocks noGrp="1"/>
          </p:cNvSpPr>
          <p:nvPr>
            <p:ph idx="1"/>
          </p:nvPr>
        </p:nvSpPr>
        <p:spPr/>
        <p:txBody>
          <a:bodyPr>
            <a:normAutofit fontScale="92500" lnSpcReduction="20000"/>
          </a:bodyPr>
          <a:lstStyle/>
          <a:p>
            <a:pPr algn="just"/>
            <a:r>
              <a:rPr lang="el-GR" dirty="0" smtClean="0"/>
              <a:t>Η ιστορία της άπιαστης αλεπούς και του κυνηγόσκυλου από το οποίο τίποτα δεν μπορούσε να γλιτώσει υπήρχε και στους </a:t>
            </a:r>
            <a:r>
              <a:rPr lang="el-GR" i="1" dirty="0" smtClean="0"/>
              <a:t>Επιγόνους</a:t>
            </a:r>
            <a:r>
              <a:rPr lang="el-GR" dirty="0" smtClean="0"/>
              <a:t> (πηγή τα </a:t>
            </a:r>
            <a:r>
              <a:rPr lang="el-GR" i="1" dirty="0" smtClean="0"/>
              <a:t>Θηβαϊκά</a:t>
            </a:r>
            <a:r>
              <a:rPr lang="el-GR" dirty="0" smtClean="0"/>
              <a:t> ) που σχετίζεται με το μύθο που θέλει το αναπόδραστο να συνάντησε το άπιαστο και ο Δίας έπρεπε να λύσει το αίνιγμα με το να μετατρέψει και τα δυο σε πέτρες. </a:t>
            </a:r>
          </a:p>
          <a:p>
            <a:pPr algn="just"/>
            <a:r>
              <a:rPr lang="el-GR" dirty="0" smtClean="0"/>
              <a:t>Χωρίς να ξέρουμε πως σχετίζεται αυτή η ιστορία με την υπόθεση των </a:t>
            </a:r>
            <a:r>
              <a:rPr lang="el-GR" i="1" dirty="0" smtClean="0"/>
              <a:t>Επιγόνων</a:t>
            </a:r>
            <a:r>
              <a:rPr lang="el-GR" dirty="0" smtClean="0"/>
              <a:t>, είμαστε βέβαιοι ότι τα Κύκλια Έπη αγαπούσαν το μαγικό και το φανταστικό.</a:t>
            </a:r>
            <a:endParaRPr lang="el-GR" dirty="0"/>
          </a:p>
        </p:txBody>
      </p:sp>
    </p:spTree>
    <p:extLst>
      <p:ext uri="{BB962C8B-B14F-4D97-AF65-F5344CB8AC3E}">
        <p14:creationId xmlns:p14="http://schemas.microsoft.com/office/powerpoint/2010/main" val="5494450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b="1" dirty="0" smtClean="0">
                <a:latin typeface="+mn-lt"/>
              </a:rPr>
              <a:t>ΤΟ ΘΕΜΑ ΤΩΝ </a:t>
            </a:r>
            <a:r>
              <a:rPr lang="el-GR" sz="3200" b="1" i="1" dirty="0" smtClean="0">
                <a:latin typeface="+mn-lt"/>
              </a:rPr>
              <a:t>ΕΠΙΓΟΝΩΝ </a:t>
            </a:r>
            <a:r>
              <a:rPr lang="el-GR" sz="3200" b="1" dirty="0" smtClean="0">
                <a:latin typeface="+mn-lt"/>
              </a:rPr>
              <a:t>ΣΤΗΝ ΑΡΧΑΙΑ ΕΛΛΗΝΙΚΗ ΓΡΑΜΜΑΤΕΙΑ</a:t>
            </a:r>
            <a:endParaRPr lang="el-GR" sz="3200" b="1" dirty="0">
              <a:latin typeface="+mn-lt"/>
            </a:endParaRPr>
          </a:p>
        </p:txBody>
      </p:sp>
      <p:sp>
        <p:nvSpPr>
          <p:cNvPr id="3" name="Θέση περιεχομένου 2"/>
          <p:cNvSpPr>
            <a:spLocks noGrp="1"/>
          </p:cNvSpPr>
          <p:nvPr>
            <p:ph idx="1"/>
          </p:nvPr>
        </p:nvSpPr>
        <p:spPr/>
        <p:txBody>
          <a:bodyPr>
            <a:normAutofit fontScale="85000" lnSpcReduction="20000"/>
          </a:bodyPr>
          <a:lstStyle/>
          <a:p>
            <a:pPr algn="just"/>
            <a:endParaRPr lang="el-GR" dirty="0" smtClean="0"/>
          </a:p>
          <a:p>
            <a:pPr algn="just"/>
            <a:r>
              <a:rPr lang="el-GR" dirty="0" smtClean="0"/>
              <a:t>1. Ο Απολλόδωρος καταγράφει τις παραδόσεις τις σχετικές με τους Επιγόνους, όμως αυτές είναι αναρίθμητες και υπάρχουν και σε άλλα προγενέστερα ποιήματα.</a:t>
            </a:r>
          </a:p>
          <a:p>
            <a:pPr algn="just"/>
            <a:r>
              <a:rPr lang="el-GR" dirty="0" smtClean="0"/>
              <a:t>2. </a:t>
            </a:r>
            <a:r>
              <a:rPr lang="el-GR" b="1" i="1" dirty="0" err="1" smtClean="0"/>
              <a:t>Αλκμαι</a:t>
            </a:r>
            <a:r>
              <a:rPr lang="el-GR" b="1" i="1" dirty="0" err="1"/>
              <a:t>ω</a:t>
            </a:r>
            <a:r>
              <a:rPr lang="el-GR" b="1" i="1" dirty="0" err="1" smtClean="0"/>
              <a:t>νίς</a:t>
            </a:r>
            <a:r>
              <a:rPr lang="el-GR" dirty="0" smtClean="0"/>
              <a:t>: αναφορά στη ζωή του </a:t>
            </a:r>
            <a:r>
              <a:rPr lang="el-GR" dirty="0" err="1" smtClean="0"/>
              <a:t>Αλκμαίωνα</a:t>
            </a:r>
            <a:r>
              <a:rPr lang="el-GR" dirty="0" smtClean="0"/>
              <a:t> του γιου του </a:t>
            </a:r>
            <a:r>
              <a:rPr lang="el-GR" dirty="0" err="1" smtClean="0"/>
              <a:t>Αμφιαράου</a:t>
            </a:r>
            <a:r>
              <a:rPr lang="el-GR" dirty="0" smtClean="0"/>
              <a:t> που είχε δεσμευτεί στον πατέρα του για μητροκτονία.</a:t>
            </a:r>
          </a:p>
          <a:p>
            <a:pPr algn="just"/>
            <a:r>
              <a:rPr lang="el-GR" dirty="0" smtClean="0"/>
              <a:t>3. Στησίχορος:  </a:t>
            </a:r>
            <a:r>
              <a:rPr lang="el-GR" b="1" i="1" dirty="0" smtClean="0"/>
              <a:t>Εριφύλη</a:t>
            </a:r>
          </a:p>
          <a:p>
            <a:pPr algn="just"/>
            <a:r>
              <a:rPr lang="el-GR" dirty="0" smtClean="0"/>
              <a:t>4. Σοφοκλής: </a:t>
            </a:r>
            <a:r>
              <a:rPr lang="el-GR" b="1" i="1" dirty="0" smtClean="0"/>
              <a:t>Επίγονοι</a:t>
            </a:r>
          </a:p>
          <a:p>
            <a:pPr algn="just"/>
            <a:r>
              <a:rPr lang="el-GR" dirty="0" smtClean="0"/>
              <a:t>1+2+3+4: Δύσκολο και επισφαλές να αποδώσουμε τα στοιχεία που βρίσκουμε σε μεταγενέστερους συγγραφείς σε προγενέστερους.</a:t>
            </a:r>
          </a:p>
          <a:p>
            <a:endParaRPr lang="el-GR" dirty="0" smtClean="0"/>
          </a:p>
          <a:p>
            <a:endParaRPr lang="el-GR" dirty="0"/>
          </a:p>
        </p:txBody>
      </p:sp>
    </p:spTree>
    <p:extLst>
      <p:ext uri="{BB962C8B-B14F-4D97-AF65-F5344CB8AC3E}">
        <p14:creationId xmlns:p14="http://schemas.microsoft.com/office/powerpoint/2010/main" val="542212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ΚΕΦΑΛΑΙΟ 1: Ο ΕΠΙΚΟΣ ΚΥΚΛΟΣ</a:t>
            </a:r>
            <a:endParaRPr lang="el-GR" sz="3600" b="1" dirty="0">
              <a:latin typeface="+mn-lt"/>
            </a:endParaRPr>
          </a:p>
        </p:txBody>
      </p:sp>
      <p:sp>
        <p:nvSpPr>
          <p:cNvPr id="3" name="Θέση περιεχομένου 2"/>
          <p:cNvSpPr>
            <a:spLocks noGrp="1"/>
          </p:cNvSpPr>
          <p:nvPr>
            <p:ph idx="1"/>
          </p:nvPr>
        </p:nvSpPr>
        <p:spPr/>
        <p:txBody>
          <a:bodyPr/>
          <a:lstStyle/>
          <a:p>
            <a:pPr algn="just"/>
            <a:endParaRPr lang="el-GR" dirty="0" smtClean="0"/>
          </a:p>
          <a:p>
            <a:pPr algn="just"/>
            <a:r>
              <a:rPr lang="el-GR" dirty="0" smtClean="0"/>
              <a:t>Αθήναιος (2</a:t>
            </a:r>
            <a:r>
              <a:rPr lang="el-GR" baseline="30000" dirty="0" smtClean="0"/>
              <a:t>ος</a:t>
            </a:r>
            <a:r>
              <a:rPr lang="el-GR" dirty="0" smtClean="0"/>
              <a:t> αι μ. Χ.): </a:t>
            </a:r>
            <a:r>
              <a:rPr lang="el-GR" i="1" dirty="0" smtClean="0"/>
              <a:t>Ο Σοφοκλής συνέθεσε ολόκληρα έργα στα οποία ακολουθούσε την μυθική εκδοχή που παρουσιάζουν τα Κύκλια Έπη.</a:t>
            </a:r>
            <a:endParaRPr lang="el-GR" i="1" dirty="0"/>
          </a:p>
        </p:txBody>
      </p:sp>
    </p:spTree>
    <p:extLst>
      <p:ext uri="{BB962C8B-B14F-4D97-AF65-F5344CB8AC3E}">
        <p14:creationId xmlns:p14="http://schemas.microsoft.com/office/powerpoint/2010/main" val="1171776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latin typeface="+mn-lt"/>
              </a:rPr>
              <a:t>Ο ΟΡΙΣΜΟΣ ΤΩΝ ΚΥΚΛΙΩΝ ΕΠΩΝ</a:t>
            </a:r>
            <a:endParaRPr lang="el-GR" sz="3600" b="1" dirty="0">
              <a:latin typeface="+mn-lt"/>
            </a:endParaRPr>
          </a:p>
        </p:txBody>
      </p:sp>
      <p:sp>
        <p:nvSpPr>
          <p:cNvPr id="3" name="Θέση περιεχομένου 2"/>
          <p:cNvSpPr>
            <a:spLocks noGrp="1"/>
          </p:cNvSpPr>
          <p:nvPr>
            <p:ph idx="1"/>
          </p:nvPr>
        </p:nvSpPr>
        <p:spPr/>
        <p:txBody>
          <a:bodyPr>
            <a:normAutofit fontScale="92500" lnSpcReduction="10000"/>
          </a:bodyPr>
          <a:lstStyle/>
          <a:p>
            <a:pPr algn="just"/>
            <a:r>
              <a:rPr lang="el-GR" dirty="0" smtClean="0"/>
              <a:t>Η αναφορά του Αθήναιου στον όρο </a:t>
            </a:r>
            <a:r>
              <a:rPr lang="el-GR" b="1" i="1" dirty="0" smtClean="0"/>
              <a:t>επικός κύκλος</a:t>
            </a:r>
            <a:r>
              <a:rPr lang="el-GR" dirty="0" smtClean="0"/>
              <a:t> είναι παραπλανητική, αφού δεν υπάρχει καμία απόδειξη ότι σήμαινε κάτι για τον Σοφοκλή.</a:t>
            </a:r>
          </a:p>
          <a:p>
            <a:pPr algn="just"/>
            <a:r>
              <a:rPr lang="el-GR" dirty="0" smtClean="0"/>
              <a:t>Η αρχαιότερη αναφορά στον επικό κύκλο υπάρχει στον Αριστοτέλη (</a:t>
            </a:r>
            <a:r>
              <a:rPr lang="el-GR" i="1" dirty="0" smtClean="0"/>
              <a:t>Αναλυτικά Ύστερα </a:t>
            </a:r>
            <a:r>
              <a:rPr lang="en-US" dirty="0" smtClean="0"/>
              <a:t>1</a:t>
            </a:r>
            <a:r>
              <a:rPr lang="el-GR" dirty="0" smtClean="0"/>
              <a:t>.12), αν και η μετάφραση του αποσπάσματος αμφισβητείται. </a:t>
            </a:r>
          </a:p>
          <a:p>
            <a:pPr algn="just"/>
            <a:r>
              <a:rPr lang="el-GR" dirty="0" smtClean="0"/>
              <a:t>Ο Αριστοτέλης υπαινίσσεται ότι οι Εριστικοί (σοφιστές) απέδωσαν στον Όμηρο μια σειρά από έπη.</a:t>
            </a:r>
            <a:endParaRPr lang="el-GR" dirty="0"/>
          </a:p>
        </p:txBody>
      </p:sp>
    </p:spTree>
    <p:extLst>
      <p:ext uri="{BB962C8B-B14F-4D97-AF65-F5344CB8AC3E}">
        <p14:creationId xmlns:p14="http://schemas.microsoft.com/office/powerpoint/2010/main" val="658283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mn-lt"/>
              </a:rPr>
              <a:t>ΟΙ ΑΛΕΞΑΝΔΡΙΝΟΙ ΦΙΛΟΛΟΓΟΙ ΚΑΙ Ο ΕΠΙΚΟΣ ΚΥΚΛΟΣ</a:t>
            </a:r>
            <a:endParaRPr lang="el-GR" sz="3200" b="1" dirty="0">
              <a:latin typeface="+mn-lt"/>
            </a:endParaRPr>
          </a:p>
        </p:txBody>
      </p:sp>
      <p:sp>
        <p:nvSpPr>
          <p:cNvPr id="3" name="Θέση περιεχομένου 2"/>
          <p:cNvSpPr>
            <a:spLocks noGrp="1"/>
          </p:cNvSpPr>
          <p:nvPr>
            <p:ph idx="1"/>
          </p:nvPr>
        </p:nvSpPr>
        <p:spPr/>
        <p:txBody>
          <a:bodyPr>
            <a:normAutofit fontScale="85000" lnSpcReduction="10000"/>
          </a:bodyPr>
          <a:lstStyle/>
          <a:p>
            <a:pPr algn="just"/>
            <a:r>
              <a:rPr lang="el-GR" u="sng" dirty="0" smtClean="0"/>
              <a:t>Οι Αλεξανδρινοί φιλόλογοι</a:t>
            </a:r>
            <a:r>
              <a:rPr lang="el-GR" dirty="0" smtClean="0"/>
              <a:t> έδειξαν ενδιαφέρον για τον επικό κύκλο και </a:t>
            </a:r>
            <a:r>
              <a:rPr lang="el-GR" u="sng" dirty="0" smtClean="0"/>
              <a:t>χρησιμοποίησαν τον όρο </a:t>
            </a:r>
            <a:r>
              <a:rPr lang="el-GR" b="1" i="1" u="sng" dirty="0" smtClean="0"/>
              <a:t>κύκλιος</a:t>
            </a:r>
            <a:r>
              <a:rPr lang="el-GR" dirty="0" smtClean="0"/>
              <a:t> </a:t>
            </a:r>
            <a:r>
              <a:rPr lang="el-GR" u="sng" dirty="0" smtClean="0"/>
              <a:t>για να αναφερθούν στους συνθέτες και στο περιεχόμενο των κύκλιων επών</a:t>
            </a:r>
            <a:r>
              <a:rPr lang="el-GR" u="sng" dirty="0"/>
              <a:t> </a:t>
            </a:r>
            <a:r>
              <a:rPr lang="el-GR" u="sng" dirty="0" smtClean="0"/>
              <a:t>μ’ ένα τρόπο  υποτιμητικό που υπογράμμιζε τη διαφορά ανάμεσα σ’ αυτούς τους ποιητές και στον Όμηρο.</a:t>
            </a:r>
          </a:p>
          <a:p>
            <a:pPr algn="just"/>
            <a:r>
              <a:rPr lang="el-GR" dirty="0" smtClean="0"/>
              <a:t>Η διαφορά αυτή είχε τονιστεί και από τον Αριστοτέλη (</a:t>
            </a:r>
            <a:r>
              <a:rPr lang="el-GR" i="1" dirty="0" smtClean="0"/>
              <a:t>Ποιητική</a:t>
            </a:r>
            <a:r>
              <a:rPr lang="el-GR" dirty="0" smtClean="0"/>
              <a:t>), ο οποίος, αν και δεν χρησιμοποίησε τον όρο </a:t>
            </a:r>
            <a:r>
              <a:rPr lang="el-GR" b="1" i="1" dirty="0" smtClean="0"/>
              <a:t>κύκλιος</a:t>
            </a:r>
            <a:r>
              <a:rPr lang="el-GR" dirty="0" smtClean="0"/>
              <a:t> εφιστά την προσοχή στην έλλειψη ενότητας που υπάρχει στην </a:t>
            </a:r>
            <a:r>
              <a:rPr lang="el-GR" i="1" dirty="0" smtClean="0"/>
              <a:t>Μικρά Ιλιάδα</a:t>
            </a:r>
            <a:r>
              <a:rPr lang="el-GR" dirty="0" smtClean="0"/>
              <a:t>, σε αντίθεση με την </a:t>
            </a:r>
            <a:r>
              <a:rPr lang="el-GR" i="1" dirty="0" smtClean="0"/>
              <a:t>Ιλιάδα</a:t>
            </a:r>
            <a:r>
              <a:rPr lang="el-GR" dirty="0" smtClean="0"/>
              <a:t> και την </a:t>
            </a:r>
            <a:r>
              <a:rPr lang="el-GR" i="1" dirty="0" smtClean="0"/>
              <a:t>Οδύσσεια.</a:t>
            </a:r>
            <a:endParaRPr lang="el-GR" i="1" dirty="0"/>
          </a:p>
        </p:txBody>
      </p:sp>
    </p:spTree>
    <p:extLst>
      <p:ext uri="{BB962C8B-B14F-4D97-AF65-F5344CB8AC3E}">
        <p14:creationId xmlns:p14="http://schemas.microsoft.com/office/powerpoint/2010/main" val="669169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mn-lt"/>
              </a:rPr>
              <a:t>ΤΑ ΚΥΚΛΙΑ ΕΠΗ ΚΑΙ ΟΙ ΑΛΕΞΑΝΔΡΙΝΟΙ ΦΙΛΟΛΟΓΟΙ</a:t>
            </a:r>
            <a:endParaRPr lang="el-GR" sz="3200" b="1" dirty="0">
              <a:latin typeface="+mn-lt"/>
            </a:endParaRPr>
          </a:p>
        </p:txBody>
      </p:sp>
      <p:sp>
        <p:nvSpPr>
          <p:cNvPr id="3" name="Θέση περιεχομένου 2"/>
          <p:cNvSpPr>
            <a:spLocks noGrp="1"/>
          </p:cNvSpPr>
          <p:nvPr>
            <p:ph idx="1"/>
          </p:nvPr>
        </p:nvSpPr>
        <p:spPr/>
        <p:txBody>
          <a:bodyPr>
            <a:normAutofit fontScale="92500" lnSpcReduction="20000"/>
          </a:bodyPr>
          <a:lstStyle/>
          <a:p>
            <a:pPr algn="just"/>
            <a:endParaRPr lang="en-US" dirty="0" smtClean="0"/>
          </a:p>
          <a:p>
            <a:pPr algn="just"/>
            <a:r>
              <a:rPr lang="el-GR" dirty="0" smtClean="0"/>
              <a:t>Πρέπει να είχαν εκδώσει τα Κύκλια Έπη, αν και δεν γνωρίζουμε πολλά γι’ αυτό, εκτός από τον αριθμό των βιβλίων στο οποίο κάθε έπος διαιρούνταν.</a:t>
            </a:r>
          </a:p>
          <a:p>
            <a:pPr algn="just"/>
            <a:r>
              <a:rPr lang="el-GR" dirty="0" smtClean="0"/>
              <a:t>Ύπαρξη &lt;&lt;κύκλιας&gt;&gt; εκδοχής της </a:t>
            </a:r>
            <a:r>
              <a:rPr lang="el-GR" i="1" dirty="0" smtClean="0"/>
              <a:t>Οδύσσειας</a:t>
            </a:r>
            <a:r>
              <a:rPr lang="el-GR" dirty="0" smtClean="0"/>
              <a:t> και της </a:t>
            </a:r>
            <a:r>
              <a:rPr lang="el-GR" i="1" dirty="0" smtClean="0"/>
              <a:t>Ιλιάδας</a:t>
            </a:r>
            <a:r>
              <a:rPr lang="el-GR" dirty="0" smtClean="0"/>
              <a:t>, όπου, ίσως, το ομηρικό κείμενο προσαρμόστηκε κάπως ώστε να ταιριάξει με τα ποιήματα του επικού κύκλου  τα οποία προηγούνταν ή διαδέχτηκαν την </a:t>
            </a:r>
            <a:r>
              <a:rPr lang="el-GR" i="1" dirty="0" smtClean="0"/>
              <a:t>Ιλιάδα</a:t>
            </a:r>
            <a:r>
              <a:rPr lang="el-GR" dirty="0" smtClean="0"/>
              <a:t> και την </a:t>
            </a:r>
            <a:r>
              <a:rPr lang="el-GR" i="1" dirty="0" smtClean="0"/>
              <a:t>Οδύσσεια</a:t>
            </a:r>
            <a:r>
              <a:rPr lang="el-GR" dirty="0" smtClean="0"/>
              <a:t>.</a:t>
            </a:r>
          </a:p>
          <a:p>
            <a:pPr marL="0" indent="0" algn="just">
              <a:buNone/>
            </a:pPr>
            <a:r>
              <a:rPr lang="el-GR" dirty="0" smtClean="0"/>
              <a:t> </a:t>
            </a:r>
          </a:p>
        </p:txBody>
      </p:sp>
    </p:spTree>
    <p:extLst>
      <p:ext uri="{BB962C8B-B14F-4D97-AF65-F5344CB8AC3E}">
        <p14:creationId xmlns:p14="http://schemas.microsoft.com/office/powerpoint/2010/main" val="2844510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Πινέζα">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Πινέζα">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Πινέζα">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847</TotalTime>
  <Words>4586</Words>
  <Application>Microsoft Office PowerPoint</Application>
  <PresentationFormat>Προβολή στην οθόνη (4:3)</PresentationFormat>
  <Paragraphs>219</Paragraphs>
  <Slides>56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56</vt:i4>
      </vt:variant>
    </vt:vector>
  </HeadingPairs>
  <TitlesOfParts>
    <vt:vector size="57" baseType="lpstr">
      <vt:lpstr>Πινέζα</vt:lpstr>
      <vt:lpstr>THE GREEK EPIC CYCLE</vt:lpstr>
      <vt:lpstr>ΠΑΡΟΥΣΙΑΣΗ ΚΕΦΑΛΑΙΩΝ 1-5:   ΜΠΑΡΛΟΥ ΓΑΡΥΦΑΛΙΑ A.M.: 1001456</vt:lpstr>
      <vt:lpstr>ΠΡΟΛΟΓΟΣ</vt:lpstr>
      <vt:lpstr>ΠΡΟΛΟΓΟΣ</vt:lpstr>
      <vt:lpstr>ΚΕΦΑΛΑΙΟ 1</vt:lpstr>
      <vt:lpstr>ΚΕΦΑΛΑΙΟ 1: Ο ΕΠΙΚΟΣ ΚΥΚΛΟΣ</vt:lpstr>
      <vt:lpstr>Ο ΟΡΙΣΜΟΣ ΤΩΝ ΚΥΚΛΙΩΝ ΕΠΩΝ</vt:lpstr>
      <vt:lpstr>ΟΙ ΑΛΕΞΑΝΔΡΙΝΟΙ ΦΙΛΟΛΟΓΟΙ ΚΑΙ Ο ΕΠΙΚΟΣ ΚΥΚΛΟΣ</vt:lpstr>
      <vt:lpstr>ΤΑ ΚΥΚΛΙΑ ΕΠΗ ΚΑΙ ΟΙ ΑΛΕΞΑΝΔΡΙΝΟΙ ΦΙΛΟΛΟΓΟΙ</vt:lpstr>
      <vt:lpstr>ΤΑ ΚΥΚΛΙΑ ΕΠΗ ΚΑΙ ΟΙ ΑΛΕΞΑΝΔΡΙΝΟΙ ΦΙΛΟΛΟΓΟΙ</vt:lpstr>
      <vt:lpstr>Η ΣΗΜΑΣΙΑ ΤΩΝ ΚΥΚΛΙΩΝ ΕΠΩΝ</vt:lpstr>
      <vt:lpstr>Η ΧΡΟΝΟΛΟΓΗΣΗ ΤΩΝ ΚΥΚΛΙΩΝ ΕΠΩΝ</vt:lpstr>
      <vt:lpstr>Wackernagel και Κύκλια Έπη</vt:lpstr>
      <vt:lpstr>ΑΠΟΨΕΙΣ ΓΙΑ ΤΗ ΧΡΟΝΟΛΟΓΗΣΗ ΤΩΝ ΚΥΚΛΙΩΝ ΕΠΩΝ</vt:lpstr>
      <vt:lpstr>ΑΠΟΨΕΙΣ ΓΙΑ ΤΗ ΧΡΟΝΟΛΟΓΗΣΗ ΤΩΝ ΚΥΚΛΙΩΝ ΕΠΩΝ</vt:lpstr>
      <vt:lpstr>ΠΩΣ ΕΞΗΓΟΥΝΤΑΙ ΤΑ ΠΑΡΑΛΛΗΛΑ ΠΟΥ ΠΡΟΑΝΑΦΕΡΘΗΚΑΝ;</vt:lpstr>
      <vt:lpstr>ΠΩΣ ΕΞΗΓΟΥΝΤΑΙ ΤΑ ΠΑΡΑΛΛΗΛΑ ΠΟΥ ΠΡΟΑΝΑΦΕΡΘΗΚΑΝ;</vt:lpstr>
      <vt:lpstr>ΟΙ ΣΥΓΓΡΑΦΕΙΣ ΤΩΝ ΕΡΓΩΝ</vt:lpstr>
      <vt:lpstr>Ο ΠΡΟΚΛΟΣ ΚΑΙ Ο ΑΠΟΛΛΟΔΩΡΟΣ</vt:lpstr>
      <vt:lpstr>ΕΠΙΤΟΜΗ ΤΟΥ ΑΠΟΛΛΟΔΩΡΟΥ</vt:lpstr>
      <vt:lpstr>ΠΩΣ ΕΞΗΓΟΥΝΤΑΙ ΟΙ ΑΣΥΝΕΠΕΙΕΣ ΑΝΑΜΕΣΑ ΣΤΙΣ ΥΠΟΘΕΣΕΙΣ ΚΑΙ ΣΤΑ ΠΡΑΓΜΑΤΙΚΑ ΑΠΟΣΠΑΣΜΑΤΑ;</vt:lpstr>
      <vt:lpstr>ΠΩΣ ΠΡΕΠΕΙ ΝΑ ΑΝΤΙΠΕΤΩΠΙΖΟΥΜΕ ΤΟ ΥΛΙΚΟ ΤΗΣ ΕΠΙΤΟΜΗΣ ΤΟΥ ΑΠΟΛΛΟΔΩΡΟΥ;</vt:lpstr>
      <vt:lpstr>Η ΑΞΙΑ ΤΟΥ ΕΠΙΚΟΥ ΚΥΚΛΟΥ</vt:lpstr>
      <vt:lpstr>Η ΑΞΙΑ ΤΩΝ ΚΥΚΛΙΩΝ ΕΠΩΝ</vt:lpstr>
      <vt:lpstr>ΚΕΦΑΛΑΙΟ 2</vt:lpstr>
      <vt:lpstr>ΚΕΦΑΛΑΙΟ 2: Η ΤΙΤΑΝΟΜΑΧΙΑ</vt:lpstr>
      <vt:lpstr>Η ΤΙΤΑΝΟΜΑΧΙΑ = Μάχη ανάμεσα στους Τιτάνες (Κρόνος και τα αδέλφια του) και τον Δία.</vt:lpstr>
      <vt:lpstr>ΤΑ ΑΠΟΣΠΑΣΜΑΤΑ ΤΗΣ ΤΙΤΑΝΟΜΑΧΙΑΣ</vt:lpstr>
      <vt:lpstr>ΤΑ ΑΠΟΣΠΑΣΜΑΤΑ ΤΗΣ ΤΙΤΑΝΟΜΑΧΙΑΣ</vt:lpstr>
      <vt:lpstr>ΤΑ ΑΠΟΣΠΑΣΜΑΤΑ ΤΗΣ ΤΙΤΑΝΟΜΑΧΙΑΣ</vt:lpstr>
      <vt:lpstr>ΤΑ ΑΠΟΣΠΑΣΜΑΤΑ ΤΗΣ ΤΙΤΑΝΟΜΑΧΙΑΣ</vt:lpstr>
      <vt:lpstr>ΤΑ ΑΠΟΣΠΑΣΜΑΤΑ ΤΗΣ ΤΙΤΑΝΟΜΑΧΙΑΣ</vt:lpstr>
      <vt:lpstr>ΚΕΦΑΛΑΙΟ 3</vt:lpstr>
      <vt:lpstr>ΚΕΦΑΛΑΙΟ 3 : Η ΟΙΔΙΠΟΔΕΙΑ</vt:lpstr>
      <vt:lpstr>Η ΟΙΔΙΠΟΔΕΙΑ</vt:lpstr>
      <vt:lpstr>ΤΑ ΑΠΟΣΠΑΣΜΑΤΑ ΤΗΣ ΟΙΔΙΠΟΔΕΙΑΣ</vt:lpstr>
      <vt:lpstr>ΤΟ ΑΠΟΣΠΑΣΜΑ 2 ΤΗΣ ΟΙΔΙΠΟΔΕΙΑΣ</vt:lpstr>
      <vt:lpstr>ΑΠΟΨΕΙΣ  ΣΧΕΤΙΚΑ ΜΕ ΤΗ ΜΗΤΕΡΑ ΤΩΝ ΑΠΟΓΟΝΩΝ ΤΟΥ ΟΙΔΙΠΟΔΑ</vt:lpstr>
      <vt:lpstr>ΚΕΦΑΛΑΙΟ 4</vt:lpstr>
      <vt:lpstr>ΚΕΦΑΛΑΙΟ 4: ΘΗΒΑΪΣ</vt:lpstr>
      <vt:lpstr>Η ΙΛΙΑΔΑ ΚΑΙ Η ΙΣΤΟΡΙΑ ΤΩΝ ΕΠΤΑ</vt:lpstr>
      <vt:lpstr>Η ΘΗΒΑΪΣ ΚΑΙ Ο ΟΜΗΡΟΣ</vt:lpstr>
      <vt:lpstr>ΤΑ ΑΠΟΣΠΑΣΜΑΤΑ ΤΗΣ ΘΗΒΑΪΔΑΣ</vt:lpstr>
      <vt:lpstr>ΤΑ ΑΠΟΣΠΑΣΜΑΤΑ ΤΗΣ ΘΗΒΑΪΔΑΣ</vt:lpstr>
      <vt:lpstr>Ο ΣΟΦΟΚΛΗΣ ΚΑΙ Η ΘΗΒΑΪΣ</vt:lpstr>
      <vt:lpstr>ΔΙΑΦΟΡΑ ΟΜΗΡΟΥ- ΕΠΙΚΟΥ ΚΥΚΛΟΥ ΑΝΑΦΟΡΙΚΑ ΜΕ ΤΗΝ ΠΑΡΟΥΣΙΑΣΗ ΤΩΝ ΕΠΤΑ</vt:lpstr>
      <vt:lpstr>ΤΑ ΑΠΟΣΠΑΣΜΑΤΑ ΤΗΣ ΘΗΒΑΪΔΑΣ</vt:lpstr>
      <vt:lpstr>ΦΡΙΚΑΛΕΟ ΣΤΟΙΧΕΙΟ ΣΤΗΝ ΘΗΒΑΪΔΑ</vt:lpstr>
      <vt:lpstr>ΤΑ ΑΠΟΣΠΑΣΜΑΤΑ ΤΗΣ ΘΗΒΑΪΔΑΣ</vt:lpstr>
      <vt:lpstr>ΤΑ ΑΠΟΣΠΑΣΜΑΤΑ ΤΗΣ ΘΗΒΑΪΔΑΣ</vt:lpstr>
      <vt:lpstr>ΚΕΦΑΛΑΙΟ 5</vt:lpstr>
      <vt:lpstr>ΚΕΦΑΛΑΙΟ 5: ΟΙ ΕΠΙΓΟΝΟΙ</vt:lpstr>
      <vt:lpstr>ΤΑ ΑΠΟΣΠΑΣΜΑΤΑ ΤΩΝ ΕΠΙΓΟΝΩΝ</vt:lpstr>
      <vt:lpstr>ΤΑ ΑΠΟΣΠΑΣΜΑΤΑ ΤΩΝ ΕΠΙΓΟΝΩΝ</vt:lpstr>
      <vt:lpstr>ΤΑ ΑΠΟΣΠΑΣΜΑΤΑ ΤΩΝ ΕΠΙΓΟΝΩΝ</vt:lpstr>
      <vt:lpstr>ΤΟ ΘΕΜΑ ΤΩΝ ΕΠΙΓΟΝΩΝ ΣΤΗΝ ΑΡΧΑΙΑ ΕΛΛΗΝΙΚΗ ΓΡΑΜΜΑΤΕΙΑ</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GREEK EPIC CYCLE</dc:title>
  <dc:creator>Xtreme User</dc:creator>
  <cp:lastModifiedBy>User</cp:lastModifiedBy>
  <cp:revision>316</cp:revision>
  <dcterms:created xsi:type="dcterms:W3CDTF">2019-10-11T21:18:13Z</dcterms:created>
  <dcterms:modified xsi:type="dcterms:W3CDTF">2019-11-05T14:42:57Z</dcterms:modified>
</cp:coreProperties>
</file>