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93" r:id="rId9"/>
    <p:sldId id="294" r:id="rId10"/>
    <p:sldId id="292" r:id="rId11"/>
    <p:sldId id="291" r:id="rId12"/>
    <p:sldId id="343" r:id="rId13"/>
    <p:sldId id="342" r:id="rId14"/>
    <p:sldId id="341" r:id="rId15"/>
    <p:sldId id="357" r:id="rId16"/>
    <p:sldId id="340" r:id="rId17"/>
    <p:sldId id="356" r:id="rId18"/>
    <p:sldId id="339" r:id="rId19"/>
    <p:sldId id="338" r:id="rId20"/>
    <p:sldId id="337" r:id="rId21"/>
    <p:sldId id="336" r:id="rId22"/>
    <p:sldId id="335" r:id="rId23"/>
    <p:sldId id="350" r:id="rId24"/>
    <p:sldId id="349" r:id="rId25"/>
    <p:sldId id="334" r:id="rId26"/>
    <p:sldId id="352" r:id="rId27"/>
    <p:sldId id="351" r:id="rId28"/>
    <p:sldId id="333" r:id="rId29"/>
    <p:sldId id="354" r:id="rId30"/>
    <p:sldId id="353" r:id="rId31"/>
    <p:sldId id="332" r:id="rId32"/>
    <p:sldId id="331" r:id="rId33"/>
    <p:sldId id="330" r:id="rId34"/>
    <p:sldId id="329" r:id="rId35"/>
    <p:sldId id="328" r:id="rId36"/>
    <p:sldId id="345" r:id="rId37"/>
    <p:sldId id="327" r:id="rId38"/>
    <p:sldId id="326" r:id="rId39"/>
    <p:sldId id="325" r:id="rId40"/>
    <p:sldId id="324" r:id="rId41"/>
    <p:sldId id="323" r:id="rId42"/>
    <p:sldId id="346" r:id="rId43"/>
    <p:sldId id="347" r:id="rId44"/>
    <p:sldId id="348" r:id="rId45"/>
    <p:sldId id="322" r:id="rId46"/>
    <p:sldId id="321" r:id="rId47"/>
    <p:sldId id="359" r:id="rId48"/>
    <p:sldId id="320" r:id="rId49"/>
    <p:sldId id="319" r:id="rId50"/>
    <p:sldId id="318" r:id="rId51"/>
    <p:sldId id="317" r:id="rId52"/>
    <p:sldId id="316" r:id="rId53"/>
    <p:sldId id="358" r:id="rId54"/>
    <p:sldId id="315" r:id="rId55"/>
    <p:sldId id="314" r:id="rId56"/>
    <p:sldId id="313" r:id="rId57"/>
    <p:sldId id="312" r:id="rId58"/>
    <p:sldId id="311" r:id="rId59"/>
    <p:sldId id="310" r:id="rId60"/>
    <p:sldId id="309" r:id="rId61"/>
    <p:sldId id="308" r:id="rId62"/>
    <p:sldId id="307" r:id="rId63"/>
    <p:sldId id="306" r:id="rId64"/>
    <p:sldId id="305" r:id="rId65"/>
    <p:sldId id="304" r:id="rId66"/>
    <p:sldId id="303" r:id="rId67"/>
    <p:sldId id="302" r:id="rId68"/>
    <p:sldId id="301" r:id="rId69"/>
    <p:sldId id="300" r:id="rId70"/>
    <p:sldId id="299" r:id="rId71"/>
    <p:sldId id="298" r:id="rId72"/>
    <p:sldId id="290" r:id="rId73"/>
    <p:sldId id="297" r:id="rId74"/>
    <p:sldId id="296" r:id="rId75"/>
    <p:sldId id="295" r:id="rId76"/>
    <p:sldId id="289" r:id="rId77"/>
    <p:sldId id="288" r:id="rId78"/>
    <p:sldId id="287" r:id="rId79"/>
    <p:sldId id="286" r:id="rId80"/>
    <p:sldId id="285" r:id="rId81"/>
    <p:sldId id="284" r:id="rId82"/>
    <p:sldId id="283" r:id="rId83"/>
    <p:sldId id="282" r:id="rId84"/>
    <p:sldId id="281" r:id="rId85"/>
    <p:sldId id="280" r:id="rId86"/>
    <p:sldId id="279" r:id="rId87"/>
    <p:sldId id="278" r:id="rId88"/>
    <p:sldId id="277" r:id="rId89"/>
    <p:sldId id="276" r:id="rId90"/>
    <p:sldId id="275" r:id="rId91"/>
    <p:sldId id="274" r:id="rId92"/>
    <p:sldId id="273" r:id="rId93"/>
    <p:sldId id="272" r:id="rId94"/>
    <p:sldId id="271" r:id="rId95"/>
    <p:sldId id="270" r:id="rId96"/>
    <p:sldId id="269" r:id="rId97"/>
    <p:sldId id="268" r:id="rId98"/>
    <p:sldId id="267" r:id="rId99"/>
    <p:sldId id="266" r:id="rId100"/>
    <p:sldId id="265" r:id="rId101"/>
    <p:sldId id="264" r:id="rId102"/>
    <p:sldId id="263" r:id="rId103"/>
    <p:sldId id="262" r:id="rId104"/>
    <p:sldId id="261" r:id="rId105"/>
    <p:sldId id="260" r:id="rId106"/>
    <p:sldId id="259" r:id="rId107"/>
    <p:sldId id="258" r:id="rId10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presProps" Target="presProp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04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37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29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FAEA-8600-4318-8A9E-3CA102C86B9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5DB0-901A-456B-9E86-940172A6C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239EB9-02E7-404E-98AA-7769961AB36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6DA6E-E442-4CE2-86CF-2CDD774DC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50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CF3C-1C93-4967-856B-55CB96050F1D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559E-E842-4796-8C2E-C60C9C21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5551-CA47-4DCA-84B3-B09A499C17A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C0CE-9EED-4877-860C-E2A6E248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4CC9-651D-424D-B430-8C016684270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BACE-5D9F-4235-A265-8A7851FD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FFCAD1-7603-42F6-9B6A-BA60DAFB462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480837-D847-4E56-A683-F3A60F88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10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2743-56F2-4AF3-AACB-506204BAC26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A522-185E-4585-A21E-A65CEBF7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6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4F0907-7E16-4401-99B3-B1DC157DB8F8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8B85F9-A4EF-42B0-9308-B5B7FE6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2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789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86E2C6-E093-445D-AF7A-085CF913902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6467D6-420F-434C-8DC8-23B7E2FD3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12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69CA-8F86-4C5B-963A-32B0FD75990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10EE-4E66-449C-9CA4-086C20FB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3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A9B3-845A-46A0-AABF-8113080EF1D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8BC1-45B3-4326-8C6D-EE4C07FA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1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FAEA-8600-4318-8A9E-3CA102C86B9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5DB0-901A-456B-9E86-940172A6C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239EB9-02E7-404E-98AA-7769961AB36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6DA6E-E442-4CE2-86CF-2CDD774DC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49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CF3C-1C93-4967-856B-55CB96050F1D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559E-E842-4796-8C2E-C60C9C21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5551-CA47-4DCA-84B3-B09A499C17A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C0CE-9EED-4877-860C-E2A6E248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4CC9-651D-424D-B430-8C016684270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BACE-5D9F-4235-A265-8A7851FD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3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FFCAD1-7603-42F6-9B6A-BA60DAFB462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480837-D847-4E56-A683-F3A60F88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19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2743-56F2-4AF3-AACB-506204BAC26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A522-185E-4585-A21E-A65CEBF7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321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4F0907-7E16-4401-99B3-B1DC157DB8F8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8B85F9-A4EF-42B0-9308-B5B7FE6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73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86E2C6-E093-445D-AF7A-085CF913902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6467D6-420F-434C-8DC8-23B7E2FD3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79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69CA-8F86-4C5B-963A-32B0FD75990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10EE-4E66-449C-9CA4-086C20FB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66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A9B3-845A-46A0-AABF-8113080EF1D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8BC1-45B3-4326-8C6D-EE4C07FA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8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FAEA-8600-4318-8A9E-3CA102C86B9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5DB0-901A-456B-9E86-940172A6C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239EB9-02E7-404E-98AA-7769961AB36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6DA6E-E442-4CE2-86CF-2CDD774DC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38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CF3C-1C93-4967-856B-55CB96050F1D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559E-E842-4796-8C2E-C60C9C21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55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5551-CA47-4DCA-84B3-B09A499C17A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C0CE-9EED-4877-860C-E2A6E248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4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4CC9-651D-424D-B430-8C016684270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BACE-5D9F-4235-A265-8A7851FD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9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FFCAD1-7603-42F6-9B6A-BA60DAFB462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480837-D847-4E56-A683-F3A60F88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75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2743-56F2-4AF3-AACB-506204BAC26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A522-185E-4585-A21E-A65CEBF7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0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4F0907-7E16-4401-99B3-B1DC157DB8F8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8B85F9-A4EF-42B0-9308-B5B7FE6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18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86E2C6-E093-445D-AF7A-085CF913902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6467D6-420F-434C-8DC8-23B7E2FD3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22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69CA-8F86-4C5B-963A-32B0FD75990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10EE-4E66-449C-9CA4-086C20FB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3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A9B3-845A-46A0-AABF-8113080EF1D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8BC1-45B3-4326-8C6D-EE4C07FA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38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FAEA-8600-4318-8A9E-3CA102C86B9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5DB0-901A-456B-9E86-940172A6C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239EB9-02E7-404E-98AA-7769961AB36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6DA6E-E442-4CE2-86CF-2CDD774DC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81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CF3C-1C93-4967-856B-55CB96050F1D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559E-E842-4796-8C2E-C60C9C21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5551-CA47-4DCA-84B3-B09A499C17A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C0CE-9EED-4877-860C-E2A6E248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89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4CC9-651D-424D-B430-8C016684270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BACE-5D9F-4235-A265-8A7851FD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316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FFCAD1-7603-42F6-9B6A-BA60DAFB462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480837-D847-4E56-A683-F3A60F88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57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2743-56F2-4AF3-AACB-506204BAC26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A522-185E-4585-A21E-A65CEBF7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33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4F0907-7E16-4401-99B3-B1DC157DB8F8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8B85F9-A4EF-42B0-9308-B5B7FE6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8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86E2C6-E093-445D-AF7A-085CF913902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6467D6-420F-434C-8DC8-23B7E2FD3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70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69CA-8F86-4C5B-963A-32B0FD75990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10EE-4E66-449C-9CA4-086C20FB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90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A9B3-845A-46A0-AABF-8113080EF1D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8BC1-45B3-4326-8C6D-EE4C07FA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76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FAEA-8600-4318-8A9E-3CA102C86B9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5DB0-901A-456B-9E86-940172A6C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239EB9-02E7-404E-98AA-7769961AB36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6DA6E-E442-4CE2-86CF-2CDD774DC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36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CF3C-1C93-4967-856B-55CB96050F1D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559E-E842-4796-8C2E-C60C9C21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8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5551-CA47-4DCA-84B3-B09A499C17A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C0CE-9EED-4877-860C-E2A6E248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9641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4CC9-651D-424D-B430-8C016684270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BACE-5D9F-4235-A265-8A7851FD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83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FFCAD1-7603-42F6-9B6A-BA60DAFB462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480837-D847-4E56-A683-F3A60F88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13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2743-56F2-4AF3-AACB-506204BAC26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A522-185E-4585-A21E-A65CEBF7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88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4F0907-7E16-4401-99B3-B1DC157DB8F8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8B85F9-A4EF-42B0-9308-B5B7FE6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54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86E2C6-E093-445D-AF7A-085CF913902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6467D6-420F-434C-8DC8-23B7E2FD3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3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69CA-8F86-4C5B-963A-32B0FD75990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10EE-4E66-449C-9CA4-086C20FB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93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A9B3-845A-46A0-AABF-8113080EF1D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8BC1-45B3-4326-8C6D-EE4C07FA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4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66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56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28AD-C967-4D7F-9DE4-92991EFA821E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5D04-33D8-422D-AE5D-2885A592A8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12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F5E00-687B-4F1D-98A0-480DFCB3E63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BD5A0-E77F-42FD-9D84-FE4D75486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9D2512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6ACA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F5E00-687B-4F1D-98A0-480DFCB3E63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BD5A0-E77F-42FD-9D84-FE4D75486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9D2512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6ACA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F5E00-687B-4F1D-98A0-480DFCB3E63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BD5A0-E77F-42FD-9D84-FE4D75486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9D2512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6ACA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F5E00-687B-4F1D-98A0-480DFCB3E63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BD5A0-E77F-42FD-9D84-FE4D75486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5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9D2512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6ACA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F5E00-687B-4F1D-98A0-480DFCB3E63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BD5A0-E77F-42FD-9D84-FE4D75486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9D2512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6ACA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88839"/>
          </a:xfrm>
        </p:spPr>
        <p:txBody>
          <a:bodyPr/>
          <a:lstStyle/>
          <a:p>
            <a:r>
              <a:rPr lang="el-GR" dirty="0" smtClean="0"/>
              <a:t>ΣΕΞΟΥΑΛΙΚΑ ΜΕΤΑΔΙΔΟΜΕΝΑ ΝΟΣΗΜΑΤΑ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2996952"/>
          </a:xfrm>
        </p:spPr>
        <p:txBody>
          <a:bodyPr/>
          <a:lstStyle/>
          <a:p>
            <a:r>
              <a:rPr lang="el-GR" dirty="0"/>
              <a:t>Γεώργιος </a:t>
            </a:r>
            <a:r>
              <a:rPr lang="el-GR" dirty="0" smtClean="0"/>
              <a:t> Πάνος</a:t>
            </a:r>
            <a:endParaRPr lang="el-GR" dirty="0"/>
          </a:p>
          <a:p>
            <a:r>
              <a:rPr lang="en-US" sz="2800" dirty="0"/>
              <a:t>BSc(</a:t>
            </a:r>
            <a:r>
              <a:rPr lang="en-US" sz="2800" dirty="0" err="1"/>
              <a:t>Biomed.Eng</a:t>
            </a:r>
            <a:r>
              <a:rPr lang="en-US" sz="2800" dirty="0"/>
              <a:t>.),</a:t>
            </a:r>
            <a:r>
              <a:rPr lang="en-US" sz="2800" dirty="0" err="1"/>
              <a:t>CEng,MIET,MD,PhD,DTM&amp;H</a:t>
            </a:r>
            <a:r>
              <a:rPr lang="en-US" sz="2800" dirty="0"/>
              <a:t>(Lon),FRCP</a:t>
            </a:r>
          </a:p>
          <a:p>
            <a:r>
              <a:rPr lang="el-GR" dirty="0"/>
              <a:t>Αν. Καθηγητής Παθολογίας &amp; Λοιμωδών Νοσημάτων</a:t>
            </a:r>
          </a:p>
          <a:p>
            <a:r>
              <a:rPr lang="el-GR" dirty="0"/>
              <a:t>ΠΓΝΠ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40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ΓΟΝΟΚΟΚΚΙΚΗ ΤΡΑΧΗΛΙΤΙΔΑ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http://depts.washington.edu/nnptc/online_training/std_handbook/gallery/images/mucopurulentCervic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31" y="1562100"/>
            <a:ext cx="4259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849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4</a:t>
            </a:r>
            <a:r>
              <a:rPr lang="el-GR" b="1" dirty="0"/>
              <a:t>. ΘΕΡΑΠΕΙΑ ΓΟΝΟΚΟΚΚΙΚΗΣ ΤΡΑΧΗΛΙΤΙΔΑΣ</a:t>
            </a:r>
          </a:p>
          <a:p>
            <a:r>
              <a:rPr lang="el-GR" dirty="0" err="1"/>
              <a:t>Κεφτριαξόνη</a:t>
            </a:r>
            <a:r>
              <a:rPr lang="el-GR" dirty="0"/>
              <a:t> 125 </a:t>
            </a:r>
            <a:r>
              <a:rPr lang="en-US" dirty="0"/>
              <a:t>mg IM (</a:t>
            </a:r>
            <a:r>
              <a:rPr lang="el-GR" dirty="0" err="1"/>
              <a:t>μιά</a:t>
            </a:r>
            <a:r>
              <a:rPr lang="el-GR" dirty="0"/>
              <a:t> και μόνη δόση)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σιπροφλοξασίνη</a:t>
            </a:r>
            <a:r>
              <a:rPr lang="el-GR" dirty="0"/>
              <a:t> 500 </a:t>
            </a:r>
            <a:r>
              <a:rPr lang="en-US" dirty="0" smtClean="0"/>
              <a:t>mg </a:t>
            </a:r>
            <a:r>
              <a:rPr lang="en-US" dirty="0" err="1" smtClean="0"/>
              <a:t>p.o</a:t>
            </a:r>
            <a:r>
              <a:rPr lang="en-US" dirty="0" err="1"/>
              <a:t>.</a:t>
            </a:r>
            <a:r>
              <a:rPr lang="en-US" dirty="0"/>
              <a:t> SD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οφλοξασίνη</a:t>
            </a:r>
            <a:r>
              <a:rPr lang="el-GR" dirty="0"/>
              <a:t> 400 </a:t>
            </a:r>
            <a:r>
              <a:rPr lang="en-US" dirty="0"/>
              <a:t>mg </a:t>
            </a:r>
            <a:r>
              <a:rPr lang="en-US" dirty="0" err="1"/>
              <a:t>p.o.</a:t>
            </a:r>
            <a:r>
              <a:rPr lang="en-US" dirty="0"/>
              <a:t> SD,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λεβοφλοξασίνη</a:t>
            </a:r>
            <a:r>
              <a:rPr lang="el-GR" dirty="0"/>
              <a:t> 250 </a:t>
            </a:r>
            <a:r>
              <a:rPr lang="en-US" dirty="0"/>
              <a:t>mg </a:t>
            </a:r>
            <a:r>
              <a:rPr lang="el-GR" dirty="0"/>
              <a:t>εφάπαξ,</a:t>
            </a:r>
          </a:p>
          <a:p>
            <a:r>
              <a:rPr lang="el-GR" dirty="0"/>
              <a:t>ή </a:t>
            </a:r>
            <a:r>
              <a:rPr lang="el-GR" dirty="0" err="1"/>
              <a:t>σπεκτινομυκίνη</a:t>
            </a:r>
            <a:r>
              <a:rPr lang="el-GR" dirty="0"/>
              <a:t> 2 </a:t>
            </a:r>
            <a:r>
              <a:rPr lang="en-US" dirty="0"/>
              <a:t>g IM SD,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/>
              <a:t>[εάν επίπτωση </a:t>
            </a:r>
            <a:r>
              <a:rPr lang="en-US" dirty="0"/>
              <a:t>PPNG*&lt;4%] </a:t>
            </a:r>
            <a:r>
              <a:rPr lang="el-GR" dirty="0" err="1"/>
              <a:t>αμοξυκιλλίνη</a:t>
            </a:r>
            <a:r>
              <a:rPr lang="el-GR" dirty="0"/>
              <a:t> </a:t>
            </a:r>
            <a:r>
              <a:rPr lang="el-GR" dirty="0" smtClean="0"/>
              <a:t>3</a:t>
            </a:r>
            <a:r>
              <a:rPr lang="en-US" dirty="0" smtClean="0"/>
              <a:t>g </a:t>
            </a:r>
            <a:r>
              <a:rPr lang="en-US" dirty="0" err="1"/>
              <a:t>p.o.</a:t>
            </a:r>
            <a:r>
              <a:rPr lang="en-US" dirty="0"/>
              <a:t> SD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+ </a:t>
            </a:r>
            <a:r>
              <a:rPr lang="el-GR" dirty="0" err="1"/>
              <a:t>προβενεσίδη</a:t>
            </a:r>
            <a:r>
              <a:rPr lang="el-GR" dirty="0"/>
              <a:t> (</a:t>
            </a:r>
            <a:r>
              <a:rPr lang="en-US" dirty="0" err="1"/>
              <a:t>Benemid</a:t>
            </a:r>
            <a:r>
              <a:rPr lang="en-US" dirty="0"/>
              <a:t>) 500 mg </a:t>
            </a:r>
            <a:r>
              <a:rPr lang="en-US" dirty="0" err="1"/>
              <a:t>p.o.</a:t>
            </a:r>
            <a:r>
              <a:rPr lang="en-US" dirty="0"/>
              <a:t> SD.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(*</a:t>
            </a:r>
            <a:r>
              <a:rPr lang="en-US" dirty="0">
                <a:solidFill>
                  <a:srgbClr val="FF0000"/>
                </a:solidFill>
              </a:rPr>
              <a:t>PPNG: </a:t>
            </a:r>
            <a:r>
              <a:rPr lang="en-US" dirty="0" err="1" smtClean="0">
                <a:solidFill>
                  <a:srgbClr val="FF0000"/>
                </a:solidFill>
              </a:rPr>
              <a:t>Penicillinase</a:t>
            </a:r>
            <a:r>
              <a:rPr lang="en-US" dirty="0" smtClean="0">
                <a:solidFill>
                  <a:srgbClr val="FF0000"/>
                </a:solidFill>
              </a:rPr>
              <a:t>-Producing </a:t>
            </a:r>
            <a:r>
              <a:rPr lang="en-US" dirty="0">
                <a:solidFill>
                  <a:srgbClr val="FF0000"/>
                </a:solidFill>
              </a:rPr>
              <a:t>Neisseria </a:t>
            </a:r>
            <a:r>
              <a:rPr lang="en-US" dirty="0" err="1">
                <a:solidFill>
                  <a:srgbClr val="FF0000"/>
                </a:solidFill>
              </a:rPr>
              <a:t>gonorrh</a:t>
            </a:r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n-US" dirty="0" err="1">
                <a:solidFill>
                  <a:srgbClr val="FF0000"/>
                </a:solidFill>
              </a:rPr>
              <a:t>eae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l-GR" dirty="0" smtClean="0"/>
              <a:t>Ακολουθούμενα </a:t>
            </a:r>
            <a:r>
              <a:rPr lang="el-GR" dirty="0"/>
              <a:t>από:</a:t>
            </a:r>
          </a:p>
          <a:p>
            <a:r>
              <a:rPr lang="el-GR" dirty="0" err="1"/>
              <a:t>Δοξυκυκλίνη</a:t>
            </a:r>
            <a:r>
              <a:rPr lang="el-GR" dirty="0"/>
              <a:t> 100 </a:t>
            </a:r>
            <a:r>
              <a:rPr lang="en-US" dirty="0"/>
              <a:t>mg x 2 x 7 </a:t>
            </a:r>
            <a:r>
              <a:rPr lang="el-GR" dirty="0"/>
              <a:t>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αζιθρομυκίνη</a:t>
            </a:r>
            <a:r>
              <a:rPr lang="el-GR" dirty="0"/>
              <a:t> 1 </a:t>
            </a:r>
            <a:r>
              <a:rPr lang="en-US" dirty="0"/>
              <a:t>g </a:t>
            </a:r>
            <a:r>
              <a:rPr lang="en-US" dirty="0" err="1"/>
              <a:t>p.o.</a:t>
            </a:r>
            <a:r>
              <a:rPr lang="en-US" dirty="0"/>
              <a:t> SD.</a:t>
            </a:r>
          </a:p>
          <a:p>
            <a:endParaRPr lang="en-US" dirty="0" smtClean="0"/>
          </a:p>
          <a:p>
            <a:r>
              <a:rPr lang="el-GR" dirty="0" smtClean="0"/>
              <a:t>Θεραπεία </a:t>
            </a:r>
            <a:r>
              <a:rPr lang="el-GR" dirty="0"/>
              <a:t>σεξουαλικού συντρόφου.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 </a:t>
            </a:r>
            <a:r>
              <a:rPr lang="el-GR" dirty="0" smtClean="0"/>
              <a:t>ΓΟΝΟΚΟΚΚΙΚΗ ΤΡΑΧΗΛΙΤΙΔΑ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4" descr="http://t2.gstatic.com/images?q=tbn:ANd9GcSmv4Sa5wtOCk5-8KAYNVU9SA56EOWYW3618S1s_od0f1JL_l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8481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6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5</a:t>
            </a:r>
            <a:r>
              <a:rPr lang="el-GR" b="1" dirty="0"/>
              <a:t>. ΘΕΡΑΠΕΙΑ ΜΗ ΓΟΝΟΚΟΚΚΙΚΗΣ ΤΡΑΧΗΛΙΤΙΔΑΣ</a:t>
            </a:r>
          </a:p>
          <a:p>
            <a:r>
              <a:rPr lang="el-GR" dirty="0" err="1"/>
              <a:t>Δοξυκυκλίνη</a:t>
            </a:r>
            <a:r>
              <a:rPr lang="el-GR" dirty="0"/>
              <a:t> 100 </a:t>
            </a:r>
            <a:r>
              <a:rPr lang="el-GR" dirty="0" err="1"/>
              <a:t>mg</a:t>
            </a:r>
            <a:r>
              <a:rPr lang="el-GR" dirty="0"/>
              <a:t> x 2 x 7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αζιθρομυκίνη</a:t>
            </a:r>
            <a:r>
              <a:rPr lang="el-GR" dirty="0"/>
              <a:t> 1000 </a:t>
            </a:r>
            <a:r>
              <a:rPr lang="el-GR" dirty="0" err="1"/>
              <a:t>mg</a:t>
            </a:r>
            <a:r>
              <a:rPr lang="el-GR" dirty="0"/>
              <a:t> εφάπαξ.</a:t>
            </a:r>
          </a:p>
          <a:p>
            <a:endParaRPr lang="en-US" dirty="0" smtClean="0"/>
          </a:p>
          <a:p>
            <a:r>
              <a:rPr lang="el-GR" dirty="0" smtClean="0"/>
              <a:t>Εναλλακτικά</a:t>
            </a:r>
            <a:r>
              <a:rPr lang="el-GR" dirty="0"/>
              <a:t>, </a:t>
            </a:r>
            <a:endParaRPr lang="en-US" dirty="0" smtClean="0"/>
          </a:p>
          <a:p>
            <a:r>
              <a:rPr lang="el-GR" dirty="0" err="1" smtClean="0"/>
              <a:t>ερυθρομυκίνη</a:t>
            </a:r>
            <a:r>
              <a:rPr lang="el-GR" dirty="0" smtClean="0"/>
              <a:t> </a:t>
            </a:r>
            <a:r>
              <a:rPr lang="el-GR" dirty="0"/>
              <a:t>500 </a:t>
            </a:r>
            <a:r>
              <a:rPr lang="el-GR" dirty="0" err="1"/>
              <a:t>mg</a:t>
            </a:r>
            <a:r>
              <a:rPr lang="el-GR" dirty="0"/>
              <a:t> x 4 x 7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οφλοξασίνη</a:t>
            </a:r>
            <a:r>
              <a:rPr lang="el-GR" dirty="0"/>
              <a:t> 300 </a:t>
            </a:r>
            <a:r>
              <a:rPr lang="el-GR" dirty="0" err="1" smtClean="0"/>
              <a:t>mg</a:t>
            </a:r>
            <a:r>
              <a:rPr lang="en-US" dirty="0" smtClean="0"/>
              <a:t> </a:t>
            </a:r>
            <a:r>
              <a:rPr lang="el-GR" dirty="0" smtClean="0"/>
              <a:t>x </a:t>
            </a:r>
            <a:r>
              <a:rPr lang="el-GR" dirty="0"/>
              <a:t>2 x 7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λεβοφλοξασίνη</a:t>
            </a:r>
            <a:r>
              <a:rPr lang="el-GR" dirty="0"/>
              <a:t> 500 </a:t>
            </a:r>
            <a:r>
              <a:rPr lang="el-GR" dirty="0" err="1"/>
              <a:t>mg</a:t>
            </a:r>
            <a:r>
              <a:rPr lang="el-GR" dirty="0"/>
              <a:t> x 1 x 7 ημέρες.</a:t>
            </a:r>
          </a:p>
          <a:p>
            <a:endParaRPr lang="en-US" dirty="0" smtClean="0"/>
          </a:p>
          <a:p>
            <a:r>
              <a:rPr lang="el-GR" dirty="0" smtClean="0"/>
              <a:t>Θεραπεία </a:t>
            </a:r>
            <a:r>
              <a:rPr lang="el-GR" dirty="0"/>
              <a:t>σεξουαλικού συντρόφου.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6</a:t>
            </a:r>
            <a:r>
              <a:rPr lang="el-GR" b="1" dirty="0"/>
              <a:t>. ΘΕΡΑΠΕΙΑ ΒΑΚΤΗΡΙΑΚΗΣ ΚΟΛΠΩΣΗΣ</a:t>
            </a:r>
          </a:p>
          <a:p>
            <a:pPr marL="0" indent="0">
              <a:buNone/>
            </a:pPr>
            <a:r>
              <a:rPr lang="en-US" b="1" dirty="0" smtClean="0"/>
              <a:t>               </a:t>
            </a:r>
            <a:r>
              <a:rPr lang="el-GR" b="1" dirty="0" smtClean="0"/>
              <a:t>(</a:t>
            </a:r>
            <a:r>
              <a:rPr lang="el-GR" b="1" dirty="0" err="1"/>
              <a:t>Bacterial</a:t>
            </a:r>
            <a:r>
              <a:rPr lang="el-GR" b="1" dirty="0"/>
              <a:t> </a:t>
            </a:r>
            <a:r>
              <a:rPr lang="el-GR" b="1" dirty="0" err="1"/>
              <a:t>vaginosis</a:t>
            </a:r>
            <a:r>
              <a:rPr lang="el-GR" b="1" dirty="0"/>
              <a:t>)</a:t>
            </a:r>
          </a:p>
          <a:p>
            <a:endParaRPr lang="en-US" dirty="0" smtClean="0"/>
          </a:p>
          <a:p>
            <a:r>
              <a:rPr lang="el-GR" dirty="0" smtClean="0"/>
              <a:t>Δύσοσμη </a:t>
            </a:r>
            <a:r>
              <a:rPr lang="el-GR" dirty="0"/>
              <a:t>κολπική υπερέκκριση, pH&gt;4,5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 err="1"/>
              <a:t>Μετρονιδαζόλη</a:t>
            </a:r>
            <a:r>
              <a:rPr lang="el-GR" dirty="0"/>
              <a:t> 500 </a:t>
            </a:r>
            <a:r>
              <a:rPr lang="el-GR" dirty="0" err="1"/>
              <a:t>mg</a:t>
            </a:r>
            <a:r>
              <a:rPr lang="el-GR" dirty="0"/>
              <a:t> x 2 x 7 ημέρες.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Εναλλακτικά</a:t>
            </a:r>
            <a:r>
              <a:rPr lang="el-GR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κολπικά </a:t>
            </a:r>
            <a:r>
              <a:rPr lang="el-GR" dirty="0" err="1"/>
              <a:t>γέλη</a:t>
            </a:r>
            <a:r>
              <a:rPr lang="el-GR" dirty="0"/>
              <a:t> </a:t>
            </a:r>
            <a:r>
              <a:rPr lang="el-GR" dirty="0" err="1" smtClean="0"/>
              <a:t>μετρονιδαζόλης</a:t>
            </a:r>
            <a:r>
              <a:rPr lang="el-GR" dirty="0" smtClean="0"/>
              <a:t> </a:t>
            </a:r>
            <a:r>
              <a:rPr lang="el-GR" dirty="0"/>
              <a:t>x 7 ημέρες.</a:t>
            </a:r>
          </a:p>
          <a:p>
            <a:endParaRPr lang="en-US" dirty="0"/>
          </a:p>
          <a:p>
            <a:r>
              <a:rPr lang="el-GR" dirty="0" smtClean="0"/>
              <a:t>Θεραπεία </a:t>
            </a:r>
            <a:r>
              <a:rPr lang="el-GR" dirty="0"/>
              <a:t>σεξουαλικού συντρόφου.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b="1" dirty="0" smtClean="0"/>
              <a:t>7</a:t>
            </a:r>
            <a:r>
              <a:rPr lang="el-GR" b="1" dirty="0"/>
              <a:t>. ΘΕΡΑΠΕΙΑ ΜΥΚΗΤΙΑΣΙΚΗΣ ΚΟΛΠΙΤΙΔΑΣ</a:t>
            </a:r>
          </a:p>
          <a:p>
            <a:endParaRPr lang="en-US" dirty="0" smtClean="0"/>
          </a:p>
          <a:p>
            <a:r>
              <a:rPr lang="el-GR" dirty="0" smtClean="0"/>
              <a:t>Κνησμός</a:t>
            </a:r>
            <a:r>
              <a:rPr lang="el-GR" dirty="0"/>
              <a:t>, παχιά τυρώδης έκκριση, </a:t>
            </a:r>
            <a:r>
              <a:rPr lang="en-US" dirty="0"/>
              <a:t>pH&lt;4,5.</a:t>
            </a:r>
          </a:p>
          <a:p>
            <a:endParaRPr lang="en-US" dirty="0" smtClean="0"/>
          </a:p>
          <a:p>
            <a:r>
              <a:rPr lang="el-GR" dirty="0" err="1" smtClean="0"/>
              <a:t>Αζόλες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p.o</a:t>
            </a:r>
            <a:r>
              <a:rPr lang="en-US" dirty="0" err="1"/>
              <a:t>.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l-GR" dirty="0" err="1" smtClean="0"/>
              <a:t>Φλουκοναζόλη</a:t>
            </a:r>
            <a:r>
              <a:rPr lang="el-GR" dirty="0" smtClean="0"/>
              <a:t> </a:t>
            </a:r>
            <a:r>
              <a:rPr lang="el-GR" dirty="0"/>
              <a:t>150 </a:t>
            </a:r>
            <a:r>
              <a:rPr lang="en-US" dirty="0"/>
              <a:t>mg </a:t>
            </a:r>
            <a:r>
              <a:rPr lang="el-GR" dirty="0"/>
              <a:t>εφάπαξ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ιτρακοναζόλη</a:t>
            </a:r>
            <a:r>
              <a:rPr lang="el-GR" dirty="0"/>
              <a:t> 200 </a:t>
            </a:r>
            <a:r>
              <a:rPr lang="en-US" dirty="0"/>
              <a:t>mg x 2 </a:t>
            </a:r>
            <a:r>
              <a:rPr lang="en-US" dirty="0" smtClean="0"/>
              <a:t>x1 </a:t>
            </a:r>
            <a:r>
              <a:rPr lang="el-GR" dirty="0"/>
              <a:t>ημέρα. 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Εναλλακτικά</a:t>
            </a:r>
            <a:r>
              <a:rPr lang="el-GR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err="1" smtClean="0"/>
              <a:t>αζόλες</a:t>
            </a:r>
            <a:r>
              <a:rPr lang="el-GR" dirty="0" smtClean="0"/>
              <a:t> </a:t>
            </a:r>
            <a:r>
              <a:rPr lang="el-GR" dirty="0"/>
              <a:t>τοπικά (διάρκεια 1-14 ημέρες) κολπικά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δισκία</a:t>
            </a:r>
            <a:r>
              <a:rPr lang="en-US" dirty="0" smtClean="0"/>
              <a:t>  </a:t>
            </a:r>
            <a:r>
              <a:rPr lang="el-GR" dirty="0" err="1" smtClean="0"/>
              <a:t>νυστατίνης</a:t>
            </a:r>
            <a:r>
              <a:rPr lang="el-GR" dirty="0" smtClean="0"/>
              <a:t> </a:t>
            </a:r>
            <a:r>
              <a:rPr lang="el-GR" dirty="0"/>
              <a:t>επί 14 ημέρες.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l-GR" b="1" dirty="0" smtClean="0"/>
              <a:t>8</a:t>
            </a:r>
            <a:r>
              <a:rPr lang="el-GR" b="1" dirty="0"/>
              <a:t>. ΘΕΡΑΠΕΙΑ ΤΡΙΧΟΜΟΝΑΔΙΚΗΣ ΚΟΛΠΙΤΙΔΑΣ</a:t>
            </a:r>
          </a:p>
          <a:p>
            <a:endParaRPr lang="en-US" dirty="0" smtClean="0"/>
          </a:p>
          <a:p>
            <a:r>
              <a:rPr lang="el-GR" dirty="0" smtClean="0"/>
              <a:t>Αφρώδης </a:t>
            </a:r>
            <a:r>
              <a:rPr lang="el-GR" dirty="0"/>
              <a:t>υπερέκκριση, </a:t>
            </a:r>
            <a:r>
              <a:rPr lang="en-US" dirty="0"/>
              <a:t>pH&gt;4,5.</a:t>
            </a:r>
          </a:p>
          <a:p>
            <a:endParaRPr lang="en-US" dirty="0" smtClean="0"/>
          </a:p>
          <a:p>
            <a:r>
              <a:rPr lang="el-GR" dirty="0" err="1" smtClean="0"/>
              <a:t>Μετρονιδαζόλη</a:t>
            </a:r>
            <a:r>
              <a:rPr lang="el-GR" dirty="0" smtClean="0"/>
              <a:t> </a:t>
            </a:r>
            <a:r>
              <a:rPr lang="el-GR" dirty="0"/>
              <a:t>2000 </a:t>
            </a:r>
            <a:r>
              <a:rPr lang="en-US" dirty="0"/>
              <a:t>mg </a:t>
            </a:r>
            <a:r>
              <a:rPr lang="el-GR" dirty="0"/>
              <a:t>εφάπαξ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ή </a:t>
            </a:r>
            <a:endParaRPr lang="en-US" dirty="0" smtClean="0"/>
          </a:p>
          <a:p>
            <a:r>
              <a:rPr lang="el-GR" dirty="0" err="1" smtClean="0"/>
              <a:t>Μετρονιδαζόλη</a:t>
            </a:r>
            <a:r>
              <a:rPr lang="en-US" dirty="0" smtClean="0"/>
              <a:t> </a:t>
            </a:r>
            <a:r>
              <a:rPr lang="el-GR" dirty="0" smtClean="0"/>
              <a:t>500 </a:t>
            </a:r>
            <a:r>
              <a:rPr lang="en-US" dirty="0"/>
              <a:t>mg x 2 x 7 </a:t>
            </a:r>
            <a:r>
              <a:rPr lang="el-GR" dirty="0"/>
              <a:t>ημέρες.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Εναλλακτικά</a:t>
            </a:r>
            <a:r>
              <a:rPr lang="el-GR" dirty="0"/>
              <a:t>,</a:t>
            </a:r>
          </a:p>
          <a:p>
            <a:r>
              <a:rPr lang="el-GR" dirty="0" err="1"/>
              <a:t>τινιδαζόλη</a:t>
            </a:r>
            <a:r>
              <a:rPr lang="el-GR" dirty="0"/>
              <a:t> 2,0 </a:t>
            </a:r>
            <a:r>
              <a:rPr lang="en-US" dirty="0"/>
              <a:t>g </a:t>
            </a:r>
            <a:r>
              <a:rPr lang="el-GR" dirty="0"/>
              <a:t>εφάπαξ.</a:t>
            </a:r>
          </a:p>
          <a:p>
            <a:endParaRPr lang="en-US" dirty="0" smtClean="0"/>
          </a:p>
          <a:p>
            <a:r>
              <a:rPr lang="el-GR" dirty="0" smtClean="0"/>
              <a:t>Άνδρες </a:t>
            </a:r>
            <a:r>
              <a:rPr lang="el-GR" dirty="0"/>
              <a:t>σεξουαλικοί σύντροφοι 2000 </a:t>
            </a:r>
            <a:r>
              <a:rPr lang="en-US" dirty="0"/>
              <a:t>mg </a:t>
            </a:r>
            <a:r>
              <a:rPr lang="el-GR" dirty="0"/>
              <a:t>εφάπαξ.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φυσιολογική χλωρίδα του κόλπου δεν αποτελεί παθογόνο </a:t>
            </a:r>
            <a:r>
              <a:rPr lang="el-GR" dirty="0" smtClean="0"/>
              <a:t>κολπίτιδας </a:t>
            </a:r>
            <a:r>
              <a:rPr lang="el-GR" dirty="0"/>
              <a:t>και </a:t>
            </a:r>
            <a:r>
              <a:rPr lang="el-GR" dirty="0" err="1"/>
              <a:t>αντιμικροβιακά</a:t>
            </a:r>
            <a:r>
              <a:rPr lang="el-GR" dirty="0"/>
              <a:t> σχήματα κατόπιν καλλιέργειας </a:t>
            </a:r>
            <a:r>
              <a:rPr lang="el-GR" dirty="0" smtClean="0"/>
              <a:t>κολπικού</a:t>
            </a:r>
            <a:r>
              <a:rPr lang="en-US" dirty="0" smtClean="0"/>
              <a:t> </a:t>
            </a:r>
            <a:r>
              <a:rPr lang="el-GR" dirty="0" smtClean="0"/>
              <a:t>υγρού </a:t>
            </a:r>
            <a:r>
              <a:rPr lang="el-GR" dirty="0"/>
              <a:t>έναντι των μικροβίων της φυσιολογικής χλωρίδας δεν </a:t>
            </a:r>
            <a:r>
              <a:rPr lang="el-GR" dirty="0" smtClean="0"/>
              <a:t>έχουν</a:t>
            </a:r>
            <a:r>
              <a:rPr lang="en-US" dirty="0" smtClean="0"/>
              <a:t> </a:t>
            </a:r>
            <a:r>
              <a:rPr lang="el-GR" dirty="0" smtClean="0"/>
              <a:t>καμία </a:t>
            </a:r>
            <a:r>
              <a:rPr lang="el-GR" dirty="0"/>
              <a:t>θέση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b="1" dirty="0"/>
              <a:t>Φυσιολογική χλωρίδα κόλπου: </a:t>
            </a:r>
            <a:r>
              <a:rPr lang="el-GR" dirty="0" err="1"/>
              <a:t>Γαλακτοβάκιλλοι</a:t>
            </a:r>
            <a:r>
              <a:rPr lang="el-GR" dirty="0"/>
              <a:t>, </a:t>
            </a:r>
            <a:r>
              <a:rPr lang="en-US" dirty="0"/>
              <a:t>Staphylococcus </a:t>
            </a:r>
            <a:r>
              <a:rPr lang="en-US" dirty="0" smtClean="0"/>
              <a:t>epidermidis, </a:t>
            </a:r>
            <a:r>
              <a:rPr lang="en-US" dirty="0" err="1" smtClean="0"/>
              <a:t>Gardnerella</a:t>
            </a:r>
            <a:r>
              <a:rPr lang="en-US" dirty="0" smtClean="0"/>
              <a:t> </a:t>
            </a:r>
            <a:r>
              <a:rPr lang="en-US" dirty="0" err="1"/>
              <a:t>vaginalis</a:t>
            </a:r>
            <a:r>
              <a:rPr lang="en-US" dirty="0"/>
              <a:t>, </a:t>
            </a:r>
            <a:r>
              <a:rPr lang="el-GR" dirty="0" err="1"/>
              <a:t>διφθεροειδή</a:t>
            </a:r>
            <a:r>
              <a:rPr lang="el-GR" dirty="0"/>
              <a:t>, </a:t>
            </a:r>
            <a:r>
              <a:rPr lang="el-GR" dirty="0" err="1"/>
              <a:t>πεπτοστρεπτόκοκκοι</a:t>
            </a:r>
            <a:r>
              <a:rPr lang="el-GR" dirty="0"/>
              <a:t>, </a:t>
            </a:r>
            <a:r>
              <a:rPr lang="en-US" dirty="0" err="1"/>
              <a:t>Bacteroides</a:t>
            </a:r>
            <a:r>
              <a:rPr lang="en-US" dirty="0"/>
              <a:t> sp., </a:t>
            </a:r>
            <a:r>
              <a:rPr lang="el-GR" dirty="0" smtClean="0"/>
              <a:t>αερόβιοι </a:t>
            </a:r>
            <a:r>
              <a:rPr lang="el-GR" dirty="0"/>
              <a:t>στρεπτόκοκκοι (όχι </a:t>
            </a:r>
            <a:r>
              <a:rPr lang="el-GR" dirty="0" err="1"/>
              <a:t>ομαδας</a:t>
            </a:r>
            <a:r>
              <a:rPr lang="el-GR" dirty="0"/>
              <a:t> Α), </a:t>
            </a:r>
            <a:r>
              <a:rPr lang="en-US" dirty="0"/>
              <a:t>Escherichia coli, Proteus sp., </a:t>
            </a:r>
            <a:r>
              <a:rPr lang="en-US" dirty="0" err="1" smtClean="0"/>
              <a:t>Eubacterium</a:t>
            </a:r>
            <a:r>
              <a:rPr lang="en-US" dirty="0" smtClean="0"/>
              <a:t> sp</a:t>
            </a:r>
            <a:r>
              <a:rPr lang="en-US" dirty="0"/>
              <a:t>., </a:t>
            </a:r>
            <a:r>
              <a:rPr lang="en-US" dirty="0" err="1"/>
              <a:t>Veillonella</a:t>
            </a:r>
            <a:r>
              <a:rPr lang="en-US" dirty="0"/>
              <a:t> sp., </a:t>
            </a:r>
            <a:r>
              <a:rPr lang="en-US" dirty="0" err="1"/>
              <a:t>Fusobacterium</a:t>
            </a:r>
            <a:r>
              <a:rPr lang="en-US" dirty="0"/>
              <a:t>, Clostridium sp., Candida sp., </a:t>
            </a:r>
            <a:r>
              <a:rPr lang="en-US" dirty="0" err="1"/>
              <a:t>Torulopsis</a:t>
            </a:r>
            <a:r>
              <a:rPr lang="en-US" dirty="0"/>
              <a:t> sp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l-GR" dirty="0"/>
              <a:t>Άλλα αρνητικά κατά </a:t>
            </a:r>
            <a:r>
              <a:rPr lang="en-US" dirty="0"/>
              <a:t>Gram </a:t>
            </a:r>
            <a:r>
              <a:rPr lang="el-GR" dirty="0"/>
              <a:t>βακτηρίδια, </a:t>
            </a:r>
            <a:r>
              <a:rPr lang="en-US" dirty="0"/>
              <a:t>Staphylococcus aureus, </a:t>
            </a:r>
            <a:r>
              <a:rPr lang="en-US" dirty="0" smtClean="0"/>
              <a:t>Streptococcus </a:t>
            </a:r>
            <a:r>
              <a:rPr lang="en-US" dirty="0" err="1" smtClean="0"/>
              <a:t>agalactiae</a:t>
            </a:r>
            <a:r>
              <a:rPr lang="en-US" dirty="0"/>
              <a:t>, </a:t>
            </a:r>
            <a:r>
              <a:rPr lang="el-GR" dirty="0"/>
              <a:t>εντερόκοκκοι (ιδιαίτερα στην κλιμακτήριο).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84984"/>
          </a:xfrm>
        </p:spPr>
        <p:txBody>
          <a:bodyPr>
            <a:normAutofit fontScale="90000"/>
          </a:bodyPr>
          <a:lstStyle/>
          <a:p>
            <a:r>
              <a:rPr lang="el-GR" dirty="0"/>
              <a:t>ΣΕΞΟΥΑΛΙΚΩΣ ΜΕΤΑΔΙΔΟΜΕΝΑ ΝΟΣΗΜΑΤΑ</a:t>
            </a:r>
            <a:br>
              <a:rPr lang="el-GR" dirty="0"/>
            </a:br>
            <a:r>
              <a:rPr lang="el-GR" dirty="0"/>
              <a:t>1. </a:t>
            </a:r>
            <a:r>
              <a:rPr lang="en-US" dirty="0"/>
              <a:t>MA</a:t>
            </a:r>
            <a:r>
              <a:rPr lang="el-GR" dirty="0"/>
              <a:t>ΛΑΚΟ ΕΛΚΟΣ (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ducreyi</a:t>
            </a:r>
            <a:r>
              <a:rPr lang="en-US" dirty="0"/>
              <a:t>)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01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198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l-GR" altLang="el-GR" smtClean="0"/>
          </a:p>
        </p:txBody>
      </p:sp>
      <p:pic>
        <p:nvPicPr>
          <p:cNvPr id="41988" name="Picture 2" descr="http://redbookarchive.aappublications.org/content/images/large/2009/1/025_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181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9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l-GR" b="1" dirty="0" smtClean="0"/>
              <a:t>ΑΝΤΙΜΕΤΩΠΙΣΗ </a:t>
            </a:r>
            <a:r>
              <a:rPr lang="el-GR" b="1" dirty="0"/>
              <a:t>ΘΥΜΑΤΩΝ ΒΙΑΣΜΟΥ</a:t>
            </a:r>
          </a:p>
          <a:p>
            <a:r>
              <a:rPr lang="el-GR" dirty="0"/>
              <a:t>Αντιμετώπιση: Χειρουργική (τραύματα), ψυχοκοινωνική υποστήριξη, </a:t>
            </a:r>
            <a:r>
              <a:rPr lang="el-GR" dirty="0" smtClean="0"/>
              <a:t>ιατροδικαστική </a:t>
            </a:r>
            <a:r>
              <a:rPr lang="el-GR" dirty="0"/>
              <a:t>εκτίμηση. </a:t>
            </a:r>
            <a:endParaRPr lang="el-GR" dirty="0" smtClean="0"/>
          </a:p>
          <a:p>
            <a:r>
              <a:rPr lang="el-GR" dirty="0" smtClean="0"/>
              <a:t>Άμεσο </a:t>
            </a:r>
            <a:r>
              <a:rPr lang="el-GR" dirty="0"/>
              <a:t>και καλλιέργεια </a:t>
            </a:r>
            <a:r>
              <a:rPr lang="el-GR" dirty="0" smtClean="0"/>
              <a:t>κολπικού</a:t>
            </a:r>
            <a:r>
              <a:rPr lang="el-GR" dirty="0"/>
              <a:t>, ορολογικός </a:t>
            </a:r>
            <a:r>
              <a:rPr lang="el-GR" dirty="0" smtClean="0"/>
              <a:t>έλεγχος</a:t>
            </a:r>
            <a:r>
              <a:rPr lang="en-US" dirty="0" smtClean="0"/>
              <a:t> </a:t>
            </a:r>
            <a:r>
              <a:rPr lang="el-GR" dirty="0" smtClean="0"/>
              <a:t>(HIV</a:t>
            </a:r>
            <a:r>
              <a:rPr lang="el-GR" dirty="0"/>
              <a:t>, HBV, HCV) και </a:t>
            </a:r>
            <a:r>
              <a:rPr lang="el-GR" dirty="0" err="1" smtClean="0"/>
              <a:t>test</a:t>
            </a:r>
            <a:r>
              <a:rPr lang="el-GR" dirty="0" smtClean="0"/>
              <a:t> </a:t>
            </a:r>
            <a:r>
              <a:rPr lang="el-GR" dirty="0"/>
              <a:t>κύησης.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Χορήγηση</a:t>
            </a:r>
            <a:r>
              <a:rPr lang="el-GR" dirty="0"/>
              <a:t>: </a:t>
            </a:r>
            <a:endParaRPr lang="en-US" dirty="0" smtClean="0"/>
          </a:p>
          <a:p>
            <a:r>
              <a:rPr lang="el-GR" dirty="0" err="1" smtClean="0"/>
              <a:t>Κεφτριαξόνη</a:t>
            </a:r>
            <a:r>
              <a:rPr lang="el-GR" dirty="0" smtClean="0"/>
              <a:t> </a:t>
            </a:r>
            <a:r>
              <a:rPr lang="el-GR" dirty="0"/>
              <a:t>125 </a:t>
            </a:r>
            <a:r>
              <a:rPr lang="el-GR" dirty="0" err="1"/>
              <a:t>mg</a:t>
            </a:r>
            <a:r>
              <a:rPr lang="el-GR" dirty="0"/>
              <a:t> IM SD (μία και μόνη δόση) + </a:t>
            </a:r>
            <a:r>
              <a:rPr lang="el-GR" dirty="0" err="1" smtClean="0"/>
              <a:t>μετρονιδαζόλη</a:t>
            </a:r>
            <a:r>
              <a:rPr lang="el-GR" dirty="0" smtClean="0"/>
              <a:t> </a:t>
            </a:r>
            <a:r>
              <a:rPr lang="el-GR" dirty="0"/>
              <a:t>2000 </a:t>
            </a:r>
            <a:r>
              <a:rPr lang="el-GR" dirty="0" err="1"/>
              <a:t>mg</a:t>
            </a:r>
            <a:r>
              <a:rPr lang="el-GR" dirty="0"/>
              <a:t> SD + </a:t>
            </a:r>
            <a:r>
              <a:rPr lang="el-GR" dirty="0" err="1"/>
              <a:t>αζιθρομυκίνη</a:t>
            </a:r>
            <a:r>
              <a:rPr lang="el-GR" dirty="0"/>
              <a:t> 1 g </a:t>
            </a:r>
            <a:r>
              <a:rPr lang="el-GR" dirty="0" err="1"/>
              <a:t>p.o</a:t>
            </a:r>
            <a:r>
              <a:rPr lang="el-GR" dirty="0"/>
              <a:t>. SD.</a:t>
            </a:r>
          </a:p>
          <a:p>
            <a:r>
              <a:rPr lang="el-GR" dirty="0"/>
              <a:t>Έναρξη πρωτοκόλλου μετά έκθεση προφύλαξης για HBV, HIV.</a:t>
            </a:r>
          </a:p>
        </p:txBody>
      </p:sp>
    </p:spTree>
    <p:extLst>
      <p:ext uri="{BB962C8B-B14F-4D97-AF65-F5344CB8AC3E}">
        <p14:creationId xmlns:p14="http://schemas.microsoft.com/office/powerpoint/2010/main" val="396269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l-GR" b="1" dirty="0" smtClean="0"/>
              <a:t>ΣΕΞΟΥΑΛΙΚΩΣ </a:t>
            </a:r>
            <a:r>
              <a:rPr lang="el-GR" b="1" dirty="0"/>
              <a:t>ΜΕΤΑΔΙΔΟΜΕΝΑ ΝΟΣΗΜΑΤΑ</a:t>
            </a:r>
          </a:p>
          <a:p>
            <a:r>
              <a:rPr lang="el-GR" b="1" dirty="0"/>
              <a:t>1. MAΛΑΚΟ ΕΛΚΟΣ (</a:t>
            </a:r>
            <a:r>
              <a:rPr lang="el-GR" b="1" dirty="0" err="1"/>
              <a:t>Haemophilus</a:t>
            </a:r>
            <a:r>
              <a:rPr lang="el-GR" b="1" dirty="0"/>
              <a:t> </a:t>
            </a:r>
            <a:r>
              <a:rPr lang="el-GR" b="1" dirty="0" err="1"/>
              <a:t>ducreyi</a:t>
            </a:r>
            <a:r>
              <a:rPr lang="el-GR" b="1" dirty="0"/>
              <a:t>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Προτιμώμενη </a:t>
            </a:r>
            <a:r>
              <a:rPr lang="el-GR" dirty="0"/>
              <a:t>θεραπεία: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err="1" smtClean="0"/>
              <a:t>Aζιθρομυκίνη</a:t>
            </a:r>
            <a:r>
              <a:rPr lang="el-GR" dirty="0" smtClean="0"/>
              <a:t> </a:t>
            </a:r>
            <a:r>
              <a:rPr lang="el-GR" dirty="0"/>
              <a:t>1 g </a:t>
            </a:r>
            <a:r>
              <a:rPr lang="el-GR" dirty="0" err="1"/>
              <a:t>p.o</a:t>
            </a:r>
            <a:r>
              <a:rPr lang="el-GR" dirty="0"/>
              <a:t>. εφάπαξ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ή </a:t>
            </a:r>
            <a:r>
              <a:rPr lang="el-GR" dirty="0" err="1" smtClean="0"/>
              <a:t>κεφτριαξόνη</a:t>
            </a:r>
            <a:r>
              <a:rPr lang="en-US" dirty="0" smtClean="0"/>
              <a:t> </a:t>
            </a:r>
            <a:r>
              <a:rPr lang="el-GR" dirty="0" smtClean="0"/>
              <a:t>250 </a:t>
            </a:r>
            <a:r>
              <a:rPr lang="el-GR" dirty="0" err="1"/>
              <a:t>mg</a:t>
            </a:r>
            <a:r>
              <a:rPr lang="el-GR" dirty="0"/>
              <a:t> im εφάπαξ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ή </a:t>
            </a:r>
            <a:r>
              <a:rPr lang="el-GR" dirty="0" err="1"/>
              <a:t>σιπροφλοξασίνη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 smtClean="0"/>
              <a:t>500 </a:t>
            </a:r>
            <a:r>
              <a:rPr lang="el-GR" dirty="0" err="1"/>
              <a:t>mg</a:t>
            </a:r>
            <a:r>
              <a:rPr lang="el-GR" dirty="0"/>
              <a:t> x 2 </a:t>
            </a:r>
            <a:r>
              <a:rPr lang="el-GR" dirty="0" err="1"/>
              <a:t>p.o</a:t>
            </a:r>
            <a:r>
              <a:rPr lang="el-GR" dirty="0"/>
              <a:t>. επί 3 ημέρες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ή </a:t>
            </a:r>
            <a:r>
              <a:rPr lang="el-GR" dirty="0" err="1" smtClean="0"/>
              <a:t>ερυθρομυκίνη</a:t>
            </a:r>
            <a:r>
              <a:rPr lang="el-GR" dirty="0" smtClean="0"/>
              <a:t> </a:t>
            </a:r>
            <a:r>
              <a:rPr lang="el-GR" dirty="0"/>
              <a:t>500 </a:t>
            </a:r>
            <a:r>
              <a:rPr lang="el-GR" dirty="0" err="1"/>
              <a:t>mg</a:t>
            </a:r>
            <a:r>
              <a:rPr lang="el-GR" dirty="0"/>
              <a:t> x </a:t>
            </a:r>
            <a:r>
              <a:rPr lang="el-GR" dirty="0" smtClean="0"/>
              <a:t>3 </a:t>
            </a:r>
            <a:r>
              <a:rPr lang="el-GR" dirty="0" err="1"/>
              <a:t>p.o</a:t>
            </a:r>
            <a:r>
              <a:rPr lang="el-GR" dirty="0"/>
              <a:t>. επί 7 ημέρες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Παρακολούθηση: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Κλινική</a:t>
            </a:r>
            <a:r>
              <a:rPr lang="el-GR" dirty="0"/>
              <a:t>, 3-7 ημέρες από την έναρξη </a:t>
            </a:r>
            <a:r>
              <a:rPr lang="el-GR" dirty="0" smtClean="0"/>
              <a:t>της θεραπείας,</a:t>
            </a:r>
            <a:r>
              <a:rPr lang="en-US" dirty="0" smtClean="0"/>
              <a:t> </a:t>
            </a:r>
            <a:r>
              <a:rPr lang="el-GR" dirty="0" smtClean="0"/>
              <a:t>οπότε </a:t>
            </a:r>
            <a:r>
              <a:rPr lang="el-GR" dirty="0"/>
              <a:t>αναμένεται αποδρομή των </a:t>
            </a:r>
            <a:r>
              <a:rPr lang="el-GR" dirty="0" smtClean="0"/>
              <a:t>συμπτωμάτων.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Σεξουαλικοί </a:t>
            </a:r>
            <a:r>
              <a:rPr lang="el-GR" dirty="0"/>
              <a:t>σύντροφοι: Αναζήτηση και </a:t>
            </a:r>
            <a:r>
              <a:rPr lang="el-GR" dirty="0" smtClean="0"/>
              <a:t>θεραπεία</a:t>
            </a:r>
            <a:r>
              <a:rPr lang="en-US" dirty="0"/>
              <a:t>  </a:t>
            </a:r>
            <a:r>
              <a:rPr lang="el-GR" dirty="0" smtClean="0"/>
              <a:t>συντρόφων </a:t>
            </a:r>
            <a:r>
              <a:rPr lang="el-GR" dirty="0"/>
              <a:t>έως </a:t>
            </a:r>
            <a:r>
              <a:rPr lang="el-GR" dirty="0" smtClean="0"/>
              <a:t>10</a:t>
            </a:r>
            <a:r>
              <a:rPr lang="en-US" dirty="0" smtClean="0"/>
              <a:t> </a:t>
            </a:r>
            <a:r>
              <a:rPr lang="el-GR" dirty="0" smtClean="0"/>
              <a:t>ημέρες </a:t>
            </a:r>
            <a:r>
              <a:rPr lang="el-GR" dirty="0"/>
              <a:t>πριν την έναρξη της </a:t>
            </a:r>
            <a:r>
              <a:rPr lang="el-GR" dirty="0" smtClean="0"/>
              <a:t>συμπτωματολογίας.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HIV-λοίμωξη</a:t>
            </a:r>
            <a:r>
              <a:rPr lang="el-GR" dirty="0"/>
              <a:t>: Δεν υπάρχουν μελέτες. Ίδια θεραπεία,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στενή </a:t>
            </a:r>
            <a:r>
              <a:rPr lang="el-GR" dirty="0"/>
              <a:t>παρακολούθηση.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rmAutofit fontScale="90000"/>
          </a:bodyPr>
          <a:lstStyle/>
          <a:p>
            <a:r>
              <a:rPr lang="el-GR" dirty="0"/>
              <a:t>2. ΒΟΥΒΩΝΙΚΟ ΚΟΚΚΙΩΜΑ </a:t>
            </a:r>
            <a:br>
              <a:rPr lang="el-GR" dirty="0"/>
            </a:br>
            <a:r>
              <a:rPr lang="el-GR" dirty="0"/>
              <a:t>         </a:t>
            </a:r>
            <a:r>
              <a:rPr lang="en-US" dirty="0" err="1"/>
              <a:t>Klebsiella</a:t>
            </a:r>
            <a:r>
              <a:rPr lang="en-US" dirty="0"/>
              <a:t> </a:t>
            </a:r>
            <a:r>
              <a:rPr lang="en-US" dirty="0" err="1"/>
              <a:t>granulomatis</a:t>
            </a:r>
            <a:r>
              <a:rPr lang="en-US" dirty="0"/>
              <a:t> </a:t>
            </a:r>
            <a:r>
              <a:rPr lang="el-GR" dirty="0" smtClean="0"/>
              <a:t>(</a:t>
            </a:r>
            <a:r>
              <a:rPr lang="en-US" dirty="0" err="1"/>
              <a:t>Calymmatobacterium</a:t>
            </a:r>
            <a:r>
              <a:rPr lang="en-US" dirty="0"/>
              <a:t> </a:t>
            </a:r>
            <a:r>
              <a:rPr lang="en-US" dirty="0" err="1"/>
              <a:t>granulomatis</a:t>
            </a:r>
            <a:r>
              <a:rPr lang="en-US" dirty="0"/>
              <a:t>)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92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4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l-GR" altLang="el-GR" smtClean="0"/>
          </a:p>
        </p:txBody>
      </p:sp>
      <p:pic>
        <p:nvPicPr>
          <p:cNvPr id="57348" name="Picture 2" descr="http://www.rightdiagnosis.com/phil/images/6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368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http://www.rightdiagnosis.com/phil/images/6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9763"/>
            <a:ext cx="34671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6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l-GR" b="1" dirty="0" smtClean="0"/>
              <a:t>2</a:t>
            </a:r>
            <a:r>
              <a:rPr lang="el-GR" b="1" dirty="0"/>
              <a:t>. ΒΟΥΒΩΝΙΚΟ </a:t>
            </a:r>
            <a:r>
              <a:rPr lang="el-GR" b="1" dirty="0" smtClean="0"/>
              <a:t>ΚΟΚΚΙΩΜΑ</a:t>
            </a: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err="1" smtClean="0"/>
              <a:t>Klebsiella</a:t>
            </a:r>
            <a:r>
              <a:rPr lang="en-US" b="1" dirty="0" smtClean="0"/>
              <a:t> </a:t>
            </a:r>
            <a:r>
              <a:rPr lang="en-US" b="1" dirty="0" err="1"/>
              <a:t>granulomatis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</a:t>
            </a:r>
            <a:r>
              <a:rPr lang="el-GR" b="1" dirty="0" smtClean="0"/>
              <a:t>(</a:t>
            </a:r>
            <a:r>
              <a:rPr lang="el-GR" b="1" dirty="0" err="1" smtClean="0"/>
              <a:t>Calymmatobacterium</a:t>
            </a:r>
            <a:r>
              <a:rPr lang="el-GR" b="1" dirty="0" smtClean="0"/>
              <a:t> </a:t>
            </a:r>
            <a:r>
              <a:rPr lang="el-GR" b="1" dirty="0" err="1" smtClean="0"/>
              <a:t>granulomatis</a:t>
            </a:r>
            <a:r>
              <a:rPr lang="el-GR" b="1" dirty="0"/>
              <a:t>)</a:t>
            </a:r>
          </a:p>
          <a:p>
            <a:r>
              <a:rPr lang="el-GR" dirty="0"/>
              <a:t>Προτιμώμενη θεραπεία: </a:t>
            </a:r>
            <a:endParaRPr lang="en-US" dirty="0" smtClean="0"/>
          </a:p>
          <a:p>
            <a:r>
              <a:rPr lang="el-GR" dirty="0" err="1" smtClean="0"/>
              <a:t>Δοξυκυκλίνη</a:t>
            </a:r>
            <a:r>
              <a:rPr lang="el-GR" dirty="0" smtClean="0"/>
              <a:t> </a:t>
            </a:r>
            <a:r>
              <a:rPr lang="el-GR" dirty="0"/>
              <a:t>100 </a:t>
            </a:r>
            <a:r>
              <a:rPr lang="el-GR" dirty="0" err="1"/>
              <a:t>mg</a:t>
            </a:r>
            <a:r>
              <a:rPr lang="el-GR" dirty="0"/>
              <a:t> x 2 </a:t>
            </a:r>
            <a:r>
              <a:rPr lang="el-GR" dirty="0" err="1"/>
              <a:t>p.o</a:t>
            </a:r>
            <a:r>
              <a:rPr lang="el-GR" dirty="0"/>
              <a:t>. επί 21 ημέρες </a:t>
            </a:r>
            <a:endParaRPr lang="en-US" dirty="0" smtClean="0"/>
          </a:p>
          <a:p>
            <a:r>
              <a:rPr lang="el-GR" dirty="0" err="1" smtClean="0"/>
              <a:t>ήΤριμεθοπρίμη</a:t>
            </a:r>
            <a:r>
              <a:rPr lang="el-GR" dirty="0" smtClean="0"/>
              <a:t>/</a:t>
            </a:r>
            <a:r>
              <a:rPr lang="el-GR" dirty="0" err="1" smtClean="0"/>
              <a:t>σουλφαμεθοξαζόλη</a:t>
            </a:r>
            <a:r>
              <a:rPr lang="el-GR" dirty="0" smtClean="0"/>
              <a:t> </a:t>
            </a:r>
            <a:r>
              <a:rPr lang="el-GR" dirty="0"/>
              <a:t>(800/160 </a:t>
            </a:r>
            <a:r>
              <a:rPr lang="el-GR" dirty="0" err="1"/>
              <a:t>mg</a:t>
            </a:r>
            <a:r>
              <a:rPr lang="el-GR" dirty="0"/>
              <a:t>) x 2 </a:t>
            </a:r>
            <a:r>
              <a:rPr lang="el-GR" dirty="0" err="1"/>
              <a:t>p.o</a:t>
            </a:r>
            <a:r>
              <a:rPr lang="el-GR" dirty="0"/>
              <a:t>. επί 21 ημέρες.</a:t>
            </a:r>
          </a:p>
          <a:p>
            <a:endParaRPr lang="en-US" dirty="0" smtClean="0"/>
          </a:p>
          <a:p>
            <a:r>
              <a:rPr lang="el-GR" dirty="0" smtClean="0"/>
              <a:t>Εναλλακτικά</a:t>
            </a:r>
            <a:r>
              <a:rPr lang="el-GR" dirty="0"/>
              <a:t>, </a:t>
            </a:r>
            <a:endParaRPr lang="en-US" dirty="0" smtClean="0"/>
          </a:p>
          <a:p>
            <a:r>
              <a:rPr lang="el-GR" dirty="0" err="1" smtClean="0"/>
              <a:t>σιπροφλοξασίνη</a:t>
            </a:r>
            <a:r>
              <a:rPr lang="el-GR" dirty="0" smtClean="0"/>
              <a:t> </a:t>
            </a:r>
            <a:r>
              <a:rPr lang="el-GR" dirty="0"/>
              <a:t>750 </a:t>
            </a:r>
            <a:r>
              <a:rPr lang="el-GR" dirty="0" err="1"/>
              <a:t>mg</a:t>
            </a:r>
            <a:r>
              <a:rPr lang="el-GR" dirty="0"/>
              <a:t> x 2 </a:t>
            </a:r>
            <a:r>
              <a:rPr lang="el-GR" dirty="0" err="1"/>
              <a:t>p.o</a:t>
            </a:r>
            <a:r>
              <a:rPr lang="el-GR" dirty="0"/>
              <a:t>. επί 21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 smtClean="0"/>
              <a:t>ερυθρομυκίνη</a:t>
            </a:r>
            <a:r>
              <a:rPr lang="el-GR" dirty="0" smtClean="0"/>
              <a:t> </a:t>
            </a:r>
            <a:r>
              <a:rPr lang="el-GR" dirty="0"/>
              <a:t>500 </a:t>
            </a:r>
            <a:r>
              <a:rPr lang="el-GR" dirty="0" err="1"/>
              <a:t>mg</a:t>
            </a:r>
            <a:r>
              <a:rPr lang="el-GR" dirty="0"/>
              <a:t> x 4 </a:t>
            </a:r>
            <a:r>
              <a:rPr lang="el-GR" dirty="0" err="1"/>
              <a:t>p.o</a:t>
            </a:r>
            <a:r>
              <a:rPr lang="el-GR" dirty="0"/>
              <a:t>. επί 21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αζιθρομυκίνη</a:t>
            </a:r>
            <a:r>
              <a:rPr lang="el-GR" dirty="0"/>
              <a:t> 1 g μία φορά την </a:t>
            </a:r>
            <a:r>
              <a:rPr lang="el-GR" dirty="0" smtClean="0"/>
              <a:t>εβδομάδα </a:t>
            </a:r>
            <a:r>
              <a:rPr lang="el-GR" dirty="0" err="1"/>
              <a:t>p.o</a:t>
            </a:r>
            <a:r>
              <a:rPr lang="el-GR" dirty="0"/>
              <a:t>. επί 3 εβδομάδες.</a:t>
            </a:r>
          </a:p>
          <a:p>
            <a:endParaRPr lang="en-US" dirty="0" smtClean="0"/>
          </a:p>
          <a:p>
            <a:r>
              <a:rPr lang="el-GR" dirty="0" smtClean="0"/>
              <a:t>Παρακολούθηση</a:t>
            </a:r>
            <a:r>
              <a:rPr lang="el-GR" dirty="0"/>
              <a:t>: </a:t>
            </a:r>
            <a:endParaRPr lang="en-US" dirty="0" smtClean="0"/>
          </a:p>
          <a:p>
            <a:r>
              <a:rPr lang="el-GR" dirty="0" smtClean="0"/>
              <a:t>Κλινική</a:t>
            </a:r>
            <a:r>
              <a:rPr lang="el-GR" dirty="0"/>
              <a:t>, μέχρις αποδρομής των συμπτωμάτων.</a:t>
            </a:r>
          </a:p>
          <a:p>
            <a:r>
              <a:rPr lang="el-GR" dirty="0"/>
              <a:t>Σεξουαλικοί σύντροφοι: Αναζήτηση και θεραπεία συντρόφων έως </a:t>
            </a:r>
            <a:r>
              <a:rPr lang="el-GR" dirty="0" smtClean="0"/>
              <a:t>60</a:t>
            </a:r>
            <a:r>
              <a:rPr lang="en-US" dirty="0" smtClean="0"/>
              <a:t> </a:t>
            </a:r>
            <a:r>
              <a:rPr lang="el-GR" dirty="0" smtClean="0"/>
              <a:t>ημέρες </a:t>
            </a:r>
            <a:r>
              <a:rPr lang="el-GR" dirty="0"/>
              <a:t>πριν την έναρξη της συμπτωματολογίας.</a:t>
            </a:r>
          </a:p>
          <a:p>
            <a:endParaRPr lang="en-US" dirty="0" smtClean="0"/>
          </a:p>
          <a:p>
            <a:r>
              <a:rPr lang="el-GR" dirty="0" smtClean="0"/>
              <a:t>HIV-λοίμωξη</a:t>
            </a:r>
            <a:r>
              <a:rPr lang="el-GR" dirty="0"/>
              <a:t>: Ίδια θεραπεία.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94322"/>
          </a:xfrm>
        </p:spPr>
        <p:txBody>
          <a:bodyPr>
            <a:normAutofit/>
          </a:bodyPr>
          <a:lstStyle/>
          <a:p>
            <a:r>
              <a:rPr lang="el-GR" dirty="0"/>
              <a:t>ΑΦΡΟΔΙΣΙΟ </a:t>
            </a:r>
            <a:r>
              <a:rPr lang="el-GR" dirty="0" smtClean="0"/>
              <a:t>ΛΕΜΦΟΚΟΚΚΙΩΜΑ</a:t>
            </a:r>
            <a:br>
              <a:rPr lang="el-GR" dirty="0" smtClean="0"/>
            </a:br>
            <a:r>
              <a:rPr lang="el-GR" dirty="0" smtClean="0"/>
              <a:t>       </a:t>
            </a:r>
            <a:r>
              <a:rPr lang="el-GR" sz="3200" dirty="0" smtClean="0"/>
              <a:t>(</a:t>
            </a:r>
            <a:r>
              <a:rPr lang="en-US" sz="3200" dirty="0"/>
              <a:t>Chlamydia trachomatis, </a:t>
            </a:r>
            <a:r>
              <a:rPr lang="en-US" sz="3200" dirty="0" err="1"/>
              <a:t>serovars</a:t>
            </a:r>
            <a:r>
              <a:rPr lang="en-US" sz="3200" dirty="0"/>
              <a:t> L1, L2, L3)</a:t>
            </a:r>
            <a:br>
              <a:rPr lang="en-US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633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222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l-GR" altLang="el-GR" smtClean="0"/>
          </a:p>
        </p:txBody>
      </p:sp>
      <p:pic>
        <p:nvPicPr>
          <p:cNvPr id="52228" name="Picture 2" descr="http://www.dermaamin.com/site/images/clinical-pic/L/lymphogr-anuloma-venereum/lymphogr-anuloma-venereu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8117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http://www.huidziekten.nl/afbeeldingen/soa/soalg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810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968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3</a:t>
            </a:r>
            <a:r>
              <a:rPr lang="el-GR" dirty="0"/>
              <a:t>. </a:t>
            </a:r>
            <a:r>
              <a:rPr lang="el-GR" b="1" dirty="0"/>
              <a:t>ΑΦΡΟΔΙΣΙΟ ΛΕΜΦΟΚΟΚΚΙΩΜΑ</a:t>
            </a:r>
          </a:p>
          <a:p>
            <a:pPr marL="0" indent="0">
              <a:buNone/>
            </a:pPr>
            <a:r>
              <a:rPr lang="en-US" b="1" dirty="0" smtClean="0"/>
              <a:t>       </a:t>
            </a:r>
            <a:r>
              <a:rPr lang="el-GR" b="1" dirty="0" smtClean="0"/>
              <a:t>(</a:t>
            </a:r>
            <a:r>
              <a:rPr lang="el-GR" b="1" dirty="0" err="1"/>
              <a:t>Chlamydia</a:t>
            </a:r>
            <a:r>
              <a:rPr lang="el-GR" b="1" dirty="0"/>
              <a:t> </a:t>
            </a:r>
            <a:r>
              <a:rPr lang="el-GR" b="1" dirty="0" err="1"/>
              <a:t>trachomatis</a:t>
            </a:r>
            <a:r>
              <a:rPr lang="el-GR" b="1" dirty="0"/>
              <a:t>, </a:t>
            </a:r>
            <a:r>
              <a:rPr lang="el-GR" b="1" dirty="0" err="1"/>
              <a:t>serovars</a:t>
            </a:r>
            <a:r>
              <a:rPr lang="el-GR" b="1" dirty="0"/>
              <a:t> L1, L2, L3)</a:t>
            </a:r>
          </a:p>
          <a:p>
            <a:r>
              <a:rPr lang="el-GR" dirty="0"/>
              <a:t>Προτιμώμενη θεραπεία: </a:t>
            </a:r>
            <a:endParaRPr lang="en-US" dirty="0" smtClean="0"/>
          </a:p>
          <a:p>
            <a:r>
              <a:rPr lang="el-GR" dirty="0" err="1" smtClean="0"/>
              <a:t>Δοξυκυκλίνη</a:t>
            </a:r>
            <a:r>
              <a:rPr lang="el-GR" dirty="0" smtClean="0"/>
              <a:t> </a:t>
            </a:r>
            <a:r>
              <a:rPr lang="el-GR" dirty="0"/>
              <a:t>100 </a:t>
            </a:r>
            <a:r>
              <a:rPr lang="el-GR" dirty="0" err="1"/>
              <a:t>mg</a:t>
            </a:r>
            <a:r>
              <a:rPr lang="el-GR" dirty="0"/>
              <a:t> x 2 </a:t>
            </a:r>
            <a:r>
              <a:rPr lang="el-GR" dirty="0" err="1"/>
              <a:t>p.o</a:t>
            </a:r>
            <a:r>
              <a:rPr lang="el-GR" dirty="0"/>
              <a:t>. x 21 ημέρες.</a:t>
            </a:r>
          </a:p>
          <a:p>
            <a:endParaRPr lang="en-US" dirty="0" smtClean="0"/>
          </a:p>
          <a:p>
            <a:r>
              <a:rPr lang="el-GR" dirty="0" smtClean="0"/>
              <a:t>Εναλλακτικά</a:t>
            </a:r>
            <a:r>
              <a:rPr lang="el-GR" dirty="0"/>
              <a:t>, </a:t>
            </a:r>
            <a:endParaRPr lang="en-US" dirty="0" smtClean="0"/>
          </a:p>
          <a:p>
            <a:r>
              <a:rPr lang="el-GR" dirty="0" err="1" smtClean="0"/>
              <a:t>ερυθρομυκίνη</a:t>
            </a:r>
            <a:r>
              <a:rPr lang="el-GR" dirty="0" smtClean="0"/>
              <a:t> </a:t>
            </a:r>
            <a:r>
              <a:rPr lang="el-GR" dirty="0"/>
              <a:t>500 </a:t>
            </a:r>
            <a:r>
              <a:rPr lang="el-GR" dirty="0" err="1"/>
              <a:t>mg</a:t>
            </a:r>
            <a:r>
              <a:rPr lang="el-GR" dirty="0"/>
              <a:t> x 4 </a:t>
            </a:r>
            <a:r>
              <a:rPr lang="el-GR" dirty="0" err="1"/>
              <a:t>p.o</a:t>
            </a:r>
            <a:r>
              <a:rPr lang="el-GR" dirty="0"/>
              <a:t>. 21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n-US" dirty="0" smtClean="0"/>
              <a:t> </a:t>
            </a:r>
            <a:r>
              <a:rPr lang="el-GR" dirty="0" err="1" smtClean="0"/>
              <a:t>αζιθρομυκίνη</a:t>
            </a:r>
            <a:r>
              <a:rPr lang="el-GR" dirty="0" smtClean="0"/>
              <a:t> </a:t>
            </a:r>
            <a:r>
              <a:rPr lang="el-GR" dirty="0"/>
              <a:t>1 </a:t>
            </a:r>
            <a:r>
              <a:rPr lang="el-GR" dirty="0" smtClean="0"/>
              <a:t>g</a:t>
            </a:r>
            <a:r>
              <a:rPr lang="en-US" dirty="0" smtClean="0"/>
              <a:t> </a:t>
            </a:r>
            <a:r>
              <a:rPr lang="el-GR" dirty="0" smtClean="0"/>
              <a:t>μία </a:t>
            </a:r>
            <a:r>
              <a:rPr lang="el-GR" dirty="0"/>
              <a:t>φορά την εβδομάδα </a:t>
            </a:r>
            <a:r>
              <a:rPr lang="el-GR" dirty="0" err="1"/>
              <a:t>p.o</a:t>
            </a:r>
            <a:r>
              <a:rPr lang="el-GR" dirty="0"/>
              <a:t>. επί 3 εβδομάδες.</a:t>
            </a:r>
          </a:p>
          <a:p>
            <a:endParaRPr lang="en-US" dirty="0" smtClean="0"/>
          </a:p>
          <a:p>
            <a:r>
              <a:rPr lang="el-GR" dirty="0" smtClean="0"/>
              <a:t>Παρακολούθηση</a:t>
            </a:r>
            <a:r>
              <a:rPr lang="el-GR" dirty="0"/>
              <a:t>: Κλινική, μέχρις αποδρομής των συμπτωμάτων.</a:t>
            </a:r>
          </a:p>
          <a:p>
            <a:endParaRPr lang="en-US" dirty="0" smtClean="0"/>
          </a:p>
          <a:p>
            <a:r>
              <a:rPr lang="el-GR" dirty="0" smtClean="0"/>
              <a:t>Σεξουαλικοί </a:t>
            </a:r>
            <a:r>
              <a:rPr lang="el-GR" dirty="0"/>
              <a:t>σύντροφοι: Αναζήτηση και έλεγχος συντρόφων έως </a:t>
            </a:r>
            <a:r>
              <a:rPr lang="el-GR" dirty="0" smtClean="0"/>
              <a:t>30</a:t>
            </a:r>
            <a:r>
              <a:rPr lang="en-US" dirty="0" smtClean="0"/>
              <a:t> </a:t>
            </a:r>
            <a:r>
              <a:rPr lang="el-GR" dirty="0" smtClean="0"/>
              <a:t>ημέρες </a:t>
            </a:r>
            <a:r>
              <a:rPr lang="el-GR" dirty="0"/>
              <a:t>πριν την έναρξη της συμπτωματολογίας.</a:t>
            </a:r>
          </a:p>
          <a:p>
            <a:endParaRPr lang="en-US" dirty="0" smtClean="0"/>
          </a:p>
          <a:p>
            <a:r>
              <a:rPr lang="el-GR" dirty="0" smtClean="0"/>
              <a:t>HIV-λοίμωξη</a:t>
            </a:r>
            <a:r>
              <a:rPr lang="el-GR" dirty="0"/>
              <a:t>: Ίδια θεραπεία.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b="1" dirty="0" smtClean="0"/>
              <a:t>4</a:t>
            </a:r>
            <a:r>
              <a:rPr lang="el-GR" b="1" dirty="0"/>
              <a:t>. MH ΕΙΔΙΚΗ ΟΥΡΗΘΡΙΤΙΔΑ</a:t>
            </a:r>
          </a:p>
          <a:p>
            <a:r>
              <a:rPr lang="el-GR" dirty="0"/>
              <a:t>Προτιμώμενη θεραπεία: </a:t>
            </a:r>
            <a:endParaRPr lang="en-US" dirty="0" smtClean="0"/>
          </a:p>
          <a:p>
            <a:r>
              <a:rPr lang="el-GR" dirty="0" err="1" smtClean="0"/>
              <a:t>Αζιθρομυκίνη</a:t>
            </a:r>
            <a:r>
              <a:rPr lang="el-GR" dirty="0" smtClean="0"/>
              <a:t> </a:t>
            </a:r>
            <a:r>
              <a:rPr lang="el-GR" dirty="0"/>
              <a:t>1 g </a:t>
            </a:r>
            <a:r>
              <a:rPr lang="el-GR" dirty="0" err="1"/>
              <a:t>p.o</a:t>
            </a:r>
            <a:r>
              <a:rPr lang="el-GR" dirty="0"/>
              <a:t>. εφάπαξ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 smtClean="0"/>
              <a:t>δοξυκυκλίνη</a:t>
            </a:r>
            <a:r>
              <a:rPr lang="en-US" dirty="0" smtClean="0"/>
              <a:t> </a:t>
            </a:r>
            <a:r>
              <a:rPr lang="el-GR" dirty="0" smtClean="0"/>
              <a:t>100 </a:t>
            </a:r>
            <a:r>
              <a:rPr lang="el-GR" dirty="0" err="1"/>
              <a:t>mg</a:t>
            </a:r>
            <a:r>
              <a:rPr lang="el-GR" dirty="0"/>
              <a:t> x 2 </a:t>
            </a:r>
            <a:r>
              <a:rPr lang="el-GR" dirty="0" err="1"/>
              <a:t>p.o</a:t>
            </a:r>
            <a:r>
              <a:rPr lang="el-GR" dirty="0"/>
              <a:t>. x 7 ημέρες.</a:t>
            </a:r>
          </a:p>
          <a:p>
            <a:endParaRPr lang="en-US" dirty="0" smtClean="0"/>
          </a:p>
          <a:p>
            <a:r>
              <a:rPr lang="el-GR" dirty="0" smtClean="0"/>
              <a:t>Εναλλακτικά</a:t>
            </a:r>
            <a:r>
              <a:rPr lang="el-GR" dirty="0"/>
              <a:t>, </a:t>
            </a:r>
            <a:endParaRPr lang="en-US" dirty="0" smtClean="0"/>
          </a:p>
          <a:p>
            <a:r>
              <a:rPr lang="el-GR" dirty="0" err="1" smtClean="0"/>
              <a:t>ερυθρομυκίνη</a:t>
            </a:r>
            <a:r>
              <a:rPr lang="el-GR" dirty="0" smtClean="0"/>
              <a:t> </a:t>
            </a:r>
            <a:r>
              <a:rPr lang="el-GR" dirty="0"/>
              <a:t>500 </a:t>
            </a:r>
            <a:r>
              <a:rPr lang="el-GR" dirty="0" err="1"/>
              <a:t>mg</a:t>
            </a:r>
            <a:r>
              <a:rPr lang="el-GR" dirty="0"/>
              <a:t> x 4 </a:t>
            </a:r>
            <a:r>
              <a:rPr lang="el-GR" dirty="0" err="1"/>
              <a:t>p.o</a:t>
            </a:r>
            <a:r>
              <a:rPr lang="el-GR" dirty="0"/>
              <a:t>. x 7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οφλοξασίνη</a:t>
            </a:r>
            <a:r>
              <a:rPr lang="el-GR" dirty="0"/>
              <a:t> </a:t>
            </a:r>
            <a:r>
              <a:rPr lang="el-GR" dirty="0" smtClean="0"/>
              <a:t>300</a:t>
            </a:r>
            <a:r>
              <a:rPr lang="en-US" dirty="0" smtClean="0"/>
              <a:t> </a:t>
            </a:r>
            <a:r>
              <a:rPr lang="el-GR" dirty="0" err="1" smtClean="0"/>
              <a:t>mg</a:t>
            </a:r>
            <a:r>
              <a:rPr lang="el-GR" dirty="0" smtClean="0"/>
              <a:t> </a:t>
            </a:r>
            <a:r>
              <a:rPr lang="el-GR" dirty="0"/>
              <a:t>x 2 </a:t>
            </a:r>
            <a:r>
              <a:rPr lang="el-GR" dirty="0" err="1"/>
              <a:t>p.o</a:t>
            </a:r>
            <a:r>
              <a:rPr lang="el-GR" dirty="0"/>
              <a:t>. x 7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λεβοφλοξασίνη</a:t>
            </a:r>
            <a:r>
              <a:rPr lang="el-GR" dirty="0"/>
              <a:t> 500 </a:t>
            </a:r>
            <a:r>
              <a:rPr lang="el-GR" dirty="0" err="1"/>
              <a:t>mg</a:t>
            </a:r>
            <a:r>
              <a:rPr lang="el-GR" dirty="0"/>
              <a:t> x 1 </a:t>
            </a:r>
            <a:r>
              <a:rPr lang="el-GR" dirty="0" err="1"/>
              <a:t>p.o</a:t>
            </a:r>
            <a:r>
              <a:rPr lang="el-GR" dirty="0"/>
              <a:t>. x 7 ημέρες.</a:t>
            </a:r>
          </a:p>
          <a:p>
            <a:endParaRPr lang="en-US" dirty="0" smtClean="0"/>
          </a:p>
          <a:p>
            <a:r>
              <a:rPr lang="el-GR" dirty="0" smtClean="0"/>
              <a:t>Σεξουαλικοί </a:t>
            </a:r>
            <a:r>
              <a:rPr lang="el-GR" dirty="0"/>
              <a:t>σύντροφοι: Αναζήτηση και θεραπεία συντρόφων έως </a:t>
            </a:r>
            <a:r>
              <a:rPr lang="el-GR" dirty="0" smtClean="0"/>
              <a:t>60</a:t>
            </a:r>
            <a:r>
              <a:rPr lang="en-US" dirty="0" smtClean="0"/>
              <a:t> </a:t>
            </a:r>
            <a:r>
              <a:rPr lang="el-GR" dirty="0" smtClean="0"/>
              <a:t>ημέρες </a:t>
            </a:r>
            <a:r>
              <a:rPr lang="el-GR" dirty="0"/>
              <a:t>πριν την έναρξη της συμπτωματολογίας.</a:t>
            </a:r>
          </a:p>
          <a:p>
            <a:endParaRPr lang="en-US" dirty="0" smtClean="0"/>
          </a:p>
          <a:p>
            <a:r>
              <a:rPr lang="el-GR" dirty="0" smtClean="0"/>
              <a:t>Επί </a:t>
            </a:r>
            <a:r>
              <a:rPr lang="el-GR" dirty="0"/>
              <a:t>επιμένουσας ή υποτροπιάζουσας ουρηθρίτιδας: Εάν η </a:t>
            </a:r>
            <a:r>
              <a:rPr lang="el-GR" dirty="0" smtClean="0"/>
              <a:t>θεραπεία</a:t>
            </a:r>
            <a:r>
              <a:rPr lang="en-US" dirty="0" smtClean="0"/>
              <a:t> </a:t>
            </a:r>
            <a:r>
              <a:rPr lang="el-GR" dirty="0" smtClean="0"/>
              <a:t>ελήφθη </a:t>
            </a:r>
            <a:r>
              <a:rPr lang="el-GR" dirty="0"/>
              <a:t>σωστά και αποκλεισθεί </a:t>
            </a:r>
            <a:r>
              <a:rPr lang="el-GR" dirty="0" err="1"/>
              <a:t>αναμόλυνση</a:t>
            </a:r>
            <a:r>
              <a:rPr lang="el-GR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l-GR" dirty="0" smtClean="0"/>
              <a:t>τότε </a:t>
            </a:r>
            <a:r>
              <a:rPr lang="el-GR" dirty="0" err="1"/>
              <a:t>μετρονιδαζόλη</a:t>
            </a:r>
            <a:r>
              <a:rPr lang="el-GR" dirty="0"/>
              <a:t> 2 g </a:t>
            </a:r>
            <a:r>
              <a:rPr lang="el-GR" dirty="0" err="1" smtClean="0"/>
              <a:t>p.o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εφάπαξ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l-GR" dirty="0" smtClean="0"/>
              <a:t>+ </a:t>
            </a:r>
            <a:r>
              <a:rPr lang="el-GR" dirty="0" err="1"/>
              <a:t>ερυθρομυκίνη</a:t>
            </a:r>
            <a:r>
              <a:rPr lang="el-GR" dirty="0"/>
              <a:t> 500 </a:t>
            </a:r>
            <a:r>
              <a:rPr lang="el-GR" dirty="0" err="1"/>
              <a:t>mg</a:t>
            </a:r>
            <a:r>
              <a:rPr lang="el-GR" dirty="0"/>
              <a:t> x 4 </a:t>
            </a:r>
            <a:r>
              <a:rPr lang="el-GR" dirty="0" err="1"/>
              <a:t>p.o</a:t>
            </a:r>
            <a:r>
              <a:rPr lang="el-GR" dirty="0"/>
              <a:t>. x 7 ημέρες.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l-GR" b="1" dirty="0" smtClean="0"/>
              <a:t>5</a:t>
            </a:r>
            <a:r>
              <a:rPr lang="el-GR" b="1" dirty="0"/>
              <a:t>. ΓΟΝΟΚΟΚΚΙΚΗ ΛΟΙΜΩΞΗ (</a:t>
            </a:r>
            <a:r>
              <a:rPr lang="el-GR" b="1" dirty="0" err="1"/>
              <a:t>Neisseria</a:t>
            </a:r>
            <a:r>
              <a:rPr lang="el-GR" b="1" dirty="0"/>
              <a:t> </a:t>
            </a:r>
            <a:r>
              <a:rPr lang="el-GR" b="1" dirty="0" err="1"/>
              <a:t>gonorrhoeae</a:t>
            </a:r>
            <a:r>
              <a:rPr lang="el-GR" b="1" dirty="0"/>
              <a:t>)</a:t>
            </a:r>
          </a:p>
          <a:p>
            <a:r>
              <a:rPr lang="el-GR" dirty="0"/>
              <a:t>Ταυτόχρονη θεραπεία για γονόκοκκο και </a:t>
            </a:r>
            <a:r>
              <a:rPr lang="el-GR" dirty="0" err="1"/>
              <a:t>χλαμύδια</a:t>
            </a:r>
            <a:r>
              <a:rPr lang="el-GR" dirty="0"/>
              <a:t>: Δεδομένου ότι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ταυτόχρονη </a:t>
            </a:r>
            <a:r>
              <a:rPr lang="el-GR" dirty="0"/>
              <a:t>λοίμωξη είναι σχετικά συχνή, ο γιατρός είναι σκόπιμο να </a:t>
            </a:r>
            <a:r>
              <a:rPr lang="el-GR" dirty="0" smtClean="0"/>
              <a:t>χορηγήσει </a:t>
            </a:r>
            <a:r>
              <a:rPr lang="el-GR" dirty="0"/>
              <a:t>ταυτόχρονη θεραπεία, εάν δεν έχει δυνατότητα εργαστηριακής </a:t>
            </a:r>
            <a:r>
              <a:rPr lang="el-GR" dirty="0" smtClean="0"/>
              <a:t>διερεύνησης </a:t>
            </a:r>
            <a:r>
              <a:rPr lang="el-GR" dirty="0"/>
              <a:t>για </a:t>
            </a:r>
            <a:r>
              <a:rPr lang="el-GR" dirty="0" err="1"/>
              <a:t>χλαμύδια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5.1.</a:t>
            </a:r>
            <a:r>
              <a:rPr lang="en-US" b="1" dirty="0" smtClean="0"/>
              <a:t>  </a:t>
            </a:r>
            <a:r>
              <a:rPr lang="el-GR" b="1" dirty="0" smtClean="0"/>
              <a:t>Ουρηθρίτιδα</a:t>
            </a:r>
            <a:r>
              <a:rPr lang="el-GR" b="1" dirty="0"/>
              <a:t>, τραχηλίτιδα, </a:t>
            </a:r>
            <a:r>
              <a:rPr lang="el-GR" b="1" dirty="0" err="1"/>
              <a:t>πρωκτίτιδα</a:t>
            </a:r>
            <a:endParaRPr lang="el-GR" b="1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l-GR" dirty="0" smtClean="0"/>
              <a:t>Βλ</a:t>
            </a:r>
            <a:r>
              <a:rPr lang="el-GR" dirty="0"/>
              <a:t>. κεφ. ουρηθρίτιδας, τραχηλίτιδας.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5.2</a:t>
            </a:r>
            <a:r>
              <a:rPr lang="el-GR" b="1" dirty="0"/>
              <a:t>. Φαρυγγίτιδα</a:t>
            </a:r>
          </a:p>
          <a:p>
            <a:r>
              <a:rPr lang="el-GR" dirty="0"/>
              <a:t>Προτιμώμενη θεραπεία: </a:t>
            </a:r>
            <a:endParaRPr lang="en-US" dirty="0" smtClean="0"/>
          </a:p>
          <a:p>
            <a:r>
              <a:rPr lang="el-GR" dirty="0" err="1" smtClean="0"/>
              <a:t>Κεφτριαξόνη</a:t>
            </a:r>
            <a:r>
              <a:rPr lang="el-GR" dirty="0" smtClean="0"/>
              <a:t> </a:t>
            </a:r>
            <a:r>
              <a:rPr lang="el-GR" dirty="0"/>
              <a:t>125-250 </a:t>
            </a:r>
            <a:r>
              <a:rPr lang="el-GR" dirty="0" err="1"/>
              <a:t>mg</a:t>
            </a:r>
            <a:r>
              <a:rPr lang="el-GR" dirty="0"/>
              <a:t> im εφάπαξ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 smtClean="0"/>
              <a:t>σιπροφλοξασίνη</a:t>
            </a:r>
            <a:r>
              <a:rPr lang="el-GR" dirty="0" smtClean="0"/>
              <a:t> </a:t>
            </a:r>
            <a:r>
              <a:rPr lang="el-GR" dirty="0"/>
              <a:t>500 </a:t>
            </a:r>
            <a:r>
              <a:rPr lang="el-GR" dirty="0" err="1"/>
              <a:t>mg</a:t>
            </a:r>
            <a:r>
              <a:rPr lang="el-GR" dirty="0"/>
              <a:t> </a:t>
            </a:r>
            <a:r>
              <a:rPr lang="el-GR" dirty="0" err="1"/>
              <a:t>p.o</a:t>
            </a:r>
            <a:r>
              <a:rPr lang="el-GR" dirty="0"/>
              <a:t>. εφάπαξ.</a:t>
            </a:r>
          </a:p>
          <a:p>
            <a:endParaRPr lang="en-US" dirty="0" smtClean="0"/>
          </a:p>
          <a:p>
            <a:r>
              <a:rPr lang="el-GR" dirty="0" smtClean="0"/>
              <a:t>Επιπλέον</a:t>
            </a:r>
            <a:r>
              <a:rPr lang="el-GR" dirty="0"/>
              <a:t>, εάν η ταυτόχρονη λοίμωξη με </a:t>
            </a:r>
            <a:r>
              <a:rPr lang="el-GR" dirty="0" err="1"/>
              <a:t>χλαμύδια</a:t>
            </a:r>
            <a:r>
              <a:rPr lang="el-GR" dirty="0"/>
              <a:t> δεν έχει </a:t>
            </a:r>
            <a:r>
              <a:rPr lang="el-GR" dirty="0" smtClean="0"/>
              <a:t>αποκλεισθεί,</a:t>
            </a:r>
            <a:r>
              <a:rPr lang="en-US" dirty="0" smtClean="0"/>
              <a:t> </a:t>
            </a:r>
          </a:p>
          <a:p>
            <a:r>
              <a:rPr lang="el-GR" dirty="0" smtClean="0"/>
              <a:t>προσθήκη </a:t>
            </a:r>
            <a:r>
              <a:rPr lang="el-GR" dirty="0" err="1"/>
              <a:t>αζιθρομυκίνης</a:t>
            </a:r>
            <a:r>
              <a:rPr lang="el-GR" dirty="0"/>
              <a:t> 1 g </a:t>
            </a:r>
            <a:r>
              <a:rPr lang="el-GR" dirty="0" err="1"/>
              <a:t>p.o</a:t>
            </a:r>
            <a:r>
              <a:rPr lang="el-GR" dirty="0"/>
              <a:t>. εφάπαξ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δοξυκυκλίνη</a:t>
            </a:r>
            <a:r>
              <a:rPr lang="el-GR" dirty="0"/>
              <a:t> 100 </a:t>
            </a:r>
            <a:r>
              <a:rPr lang="el-GR" dirty="0" err="1"/>
              <a:t>mg</a:t>
            </a:r>
            <a:r>
              <a:rPr lang="el-GR" dirty="0"/>
              <a:t> x 2 </a:t>
            </a:r>
            <a:r>
              <a:rPr lang="el-GR" dirty="0" err="1"/>
              <a:t>p.o</a:t>
            </a:r>
            <a:r>
              <a:rPr lang="el-GR" dirty="0"/>
              <a:t>. </a:t>
            </a:r>
            <a:r>
              <a:rPr lang="el-GR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7 </a:t>
            </a:r>
            <a:r>
              <a:rPr lang="el-GR" dirty="0"/>
              <a:t>ημέρες.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Σεξουαλικοί </a:t>
            </a:r>
            <a:r>
              <a:rPr lang="el-GR" dirty="0"/>
              <a:t>σύντροφοι: </a:t>
            </a:r>
            <a:endParaRPr lang="en-US" dirty="0" smtClean="0"/>
          </a:p>
          <a:p>
            <a:r>
              <a:rPr lang="el-GR" dirty="0" smtClean="0"/>
              <a:t>Αναζήτηση </a:t>
            </a:r>
            <a:r>
              <a:rPr lang="el-GR" dirty="0"/>
              <a:t>και έλεγχος συντρόφων έως </a:t>
            </a:r>
            <a:r>
              <a:rPr lang="el-GR" dirty="0" smtClean="0"/>
              <a:t>10</a:t>
            </a:r>
            <a:r>
              <a:rPr lang="en-US" dirty="0" smtClean="0"/>
              <a:t> </a:t>
            </a:r>
            <a:r>
              <a:rPr lang="el-GR" dirty="0" smtClean="0"/>
              <a:t>ημέρες </a:t>
            </a:r>
            <a:r>
              <a:rPr lang="el-GR" dirty="0"/>
              <a:t>πριν την έναρξη της συμπτωματολογίας (έως 60 ημέρες για </a:t>
            </a:r>
            <a:r>
              <a:rPr lang="el-GR" dirty="0" smtClean="0"/>
              <a:t>ταυτόχρονη </a:t>
            </a:r>
            <a:r>
              <a:rPr lang="el-GR" dirty="0"/>
              <a:t>λοίμωξη με </a:t>
            </a:r>
            <a:r>
              <a:rPr lang="el-GR" dirty="0" err="1"/>
              <a:t>χλαμύδια</a:t>
            </a:r>
            <a:r>
              <a:rPr lang="el-GR" dirty="0"/>
              <a:t>).</a:t>
            </a:r>
          </a:p>
          <a:p>
            <a:endParaRPr lang="en-US" dirty="0" smtClean="0"/>
          </a:p>
          <a:p>
            <a:r>
              <a:rPr lang="el-GR" dirty="0" smtClean="0"/>
              <a:t>HIV-λοίμωξη</a:t>
            </a:r>
            <a:r>
              <a:rPr lang="el-GR" dirty="0"/>
              <a:t>: Ίδια θεραπεία.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                                    </a:t>
            </a:r>
            <a:r>
              <a:rPr lang="el-GR" b="1" dirty="0" smtClean="0"/>
              <a:t>ΟΥΡΗΘΡΙΤΙΔΕΣ</a:t>
            </a:r>
            <a:endParaRPr lang="en-US" b="1" dirty="0" smtClean="0"/>
          </a:p>
          <a:p>
            <a:r>
              <a:rPr lang="el-GR" dirty="0" smtClean="0"/>
              <a:t>Αν </a:t>
            </a:r>
            <a:r>
              <a:rPr lang="el-GR" dirty="0"/>
              <a:t>υπάρχει ουρηθρίτιδα: έλεγχος με </a:t>
            </a:r>
            <a:r>
              <a:rPr lang="el-GR" b="1" dirty="0"/>
              <a:t>άμεση </a:t>
            </a:r>
            <a:r>
              <a:rPr lang="el-GR" b="1" dirty="0" err="1"/>
              <a:t>Gram</a:t>
            </a:r>
            <a:r>
              <a:rPr lang="el-GR" b="1" dirty="0"/>
              <a:t> χρώση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εκκρίματος</a:t>
            </a:r>
            <a:r>
              <a:rPr lang="el-GR" b="1" dirty="0"/>
              <a:t>. </a:t>
            </a:r>
            <a:endParaRPr lang="en-US" b="1" dirty="0" smtClean="0"/>
          </a:p>
          <a:p>
            <a:endParaRPr lang="en-US" dirty="0" smtClean="0"/>
          </a:p>
          <a:p>
            <a:r>
              <a:rPr lang="el-GR" b="1" dirty="0" smtClean="0"/>
              <a:t>Παρουσία </a:t>
            </a:r>
            <a:r>
              <a:rPr lang="el-GR" b="1" dirty="0"/>
              <a:t>&gt;5 ΠΜΠ/1000x </a:t>
            </a:r>
            <a:r>
              <a:rPr lang="el-GR" b="1" dirty="0" smtClean="0"/>
              <a:t>υποδηλώνει</a:t>
            </a:r>
            <a:r>
              <a:rPr lang="en-US" b="1" dirty="0" smtClean="0"/>
              <a:t> </a:t>
            </a:r>
            <a:r>
              <a:rPr lang="el-GR" b="1" dirty="0" smtClean="0"/>
              <a:t>ουρηθρίτιδα.</a:t>
            </a:r>
            <a:endParaRPr lang="en-US" b="1" dirty="0" smtClean="0"/>
          </a:p>
          <a:p>
            <a:endParaRPr lang="el-GR" dirty="0"/>
          </a:p>
          <a:p>
            <a:r>
              <a:rPr lang="el-GR" dirty="0"/>
              <a:t>Αναζήτηση </a:t>
            </a:r>
            <a:r>
              <a:rPr lang="el-GR" dirty="0" err="1"/>
              <a:t>γονοκόκκου</a:t>
            </a:r>
            <a:r>
              <a:rPr lang="el-GR" dirty="0"/>
              <a:t> (</a:t>
            </a:r>
            <a:r>
              <a:rPr lang="el-GR" dirty="0" err="1"/>
              <a:t>εξω</a:t>
            </a:r>
            <a:r>
              <a:rPr lang="el-GR" dirty="0"/>
              <a:t>- και ενδοκυττάριοι </a:t>
            </a:r>
            <a:r>
              <a:rPr lang="el-GR" dirty="0" err="1" smtClean="0"/>
              <a:t>καφεοειδείς</a:t>
            </a:r>
            <a:r>
              <a:rPr lang="en-US" dirty="0" smtClean="0"/>
              <a:t> </a:t>
            </a:r>
            <a:r>
              <a:rPr lang="el-GR" dirty="0" err="1" smtClean="0"/>
              <a:t>Gram</a:t>
            </a:r>
            <a:r>
              <a:rPr lang="el-GR" dirty="0" smtClean="0"/>
              <a:t>- </a:t>
            </a:r>
            <a:r>
              <a:rPr lang="el-GR" dirty="0" err="1"/>
              <a:t>διπλόκοκκοι</a:t>
            </a:r>
            <a:r>
              <a:rPr lang="el-GR" dirty="0" smtClean="0"/>
              <a:t>).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Έλεγχος επιπλοκών-άλλων διαγνώσεων: Επιδιδυμίτιδα, προστατίτιδα, </a:t>
            </a:r>
            <a:r>
              <a:rPr lang="el-GR" dirty="0" smtClean="0"/>
              <a:t>σύνδρομο </a:t>
            </a:r>
            <a:r>
              <a:rPr lang="el-GR" dirty="0"/>
              <a:t>αρθρίτιδας-δερματίτιδας, </a:t>
            </a:r>
            <a:r>
              <a:rPr lang="el-GR" dirty="0" err="1"/>
              <a:t>Reiter</a:t>
            </a:r>
            <a:r>
              <a:rPr lang="el-GR" dirty="0"/>
              <a:t> (ιστορικό-</a:t>
            </a:r>
            <a:r>
              <a:rPr lang="el-GR" dirty="0" err="1"/>
              <a:t>εξέτασ</a:t>
            </a:r>
            <a:r>
              <a:rPr lang="el-GR" dirty="0"/>
              <a:t>η).</a:t>
            </a:r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5.3</a:t>
            </a:r>
            <a:r>
              <a:rPr lang="el-GR" b="1" dirty="0"/>
              <a:t>. Μηνιγγίτιδα</a:t>
            </a:r>
          </a:p>
          <a:p>
            <a:endParaRPr lang="en-US" dirty="0" smtClean="0"/>
          </a:p>
          <a:p>
            <a:r>
              <a:rPr lang="el-GR" dirty="0" smtClean="0"/>
              <a:t>Προτιμώμενη </a:t>
            </a:r>
            <a:r>
              <a:rPr lang="el-GR" dirty="0"/>
              <a:t>θεραπεία: </a:t>
            </a:r>
            <a:endParaRPr lang="en-US" dirty="0" smtClean="0"/>
          </a:p>
          <a:p>
            <a:r>
              <a:rPr lang="el-GR" dirty="0" err="1" smtClean="0"/>
              <a:t>Κεφτριαξόνη</a:t>
            </a:r>
            <a:r>
              <a:rPr lang="el-GR" dirty="0" smtClean="0"/>
              <a:t> </a:t>
            </a:r>
            <a:r>
              <a:rPr lang="el-GR" dirty="0"/>
              <a:t>1-2 g x 2 iv x 10-14 ημέρες.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5.4</a:t>
            </a:r>
            <a:r>
              <a:rPr lang="el-GR" b="1" dirty="0"/>
              <a:t>. Ενδοκαρδίτιδα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Προτιμώμενη </a:t>
            </a:r>
            <a:r>
              <a:rPr lang="el-GR" dirty="0"/>
              <a:t>θεραπεία: </a:t>
            </a:r>
            <a:endParaRPr lang="en-US" dirty="0" smtClean="0"/>
          </a:p>
          <a:p>
            <a:r>
              <a:rPr lang="el-GR" dirty="0" err="1" smtClean="0"/>
              <a:t>Κεφτριαξόνη</a:t>
            </a:r>
            <a:r>
              <a:rPr lang="el-GR" dirty="0" smtClean="0"/>
              <a:t> </a:t>
            </a:r>
            <a:r>
              <a:rPr lang="el-GR" dirty="0"/>
              <a:t>1-2 g x 2 iv επί 4 </a:t>
            </a:r>
            <a:r>
              <a:rPr lang="el-GR" dirty="0" smtClean="0"/>
              <a:t>εβδομάδες</a:t>
            </a:r>
            <a:r>
              <a:rPr lang="en-US" dirty="0" smtClean="0"/>
              <a:t> </a:t>
            </a:r>
            <a:r>
              <a:rPr lang="el-GR" dirty="0" smtClean="0"/>
              <a:t>τουλάχιστον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l-GR" dirty="0"/>
              <a:t>ΣΥΦΙΛΗ (</a:t>
            </a:r>
            <a:r>
              <a:rPr lang="en-US" dirty="0"/>
              <a:t>Syphilis, </a:t>
            </a:r>
            <a:r>
              <a:rPr lang="en-US" dirty="0" err="1"/>
              <a:t>Treponema</a:t>
            </a:r>
            <a:r>
              <a:rPr lang="en-US" dirty="0"/>
              <a:t> pallidum)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http://imaging.cmpmedica.com/consultantlive/images/photo_clinic_03/1999/w_phcba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1" y="1340768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mshc.org.au/dnn/Portals/6/images/making_diag/genital_ulcers/early_syphilis_lesions/Sec_Sy_mucous_patch_spl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" y="3205162"/>
            <a:ext cx="4857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infections.consultantlive.com/image/image_gallery?img_id=1400629&amp;t=1239628194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03" y="2671762"/>
            <a:ext cx="32099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2.gstatic.com/images?q=tbn:ANd9GcS_uP2VJWORyAL1PnuoBE0h7CQ3GMKyijObhdgqnS68DY9RmqUabLssVTo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573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12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b="1" dirty="0" smtClean="0"/>
              <a:t>6</a:t>
            </a:r>
            <a:r>
              <a:rPr lang="el-GR" b="1" dirty="0"/>
              <a:t>. ΣΥΦΙΛΗ (</a:t>
            </a:r>
            <a:r>
              <a:rPr lang="el-GR" b="1" dirty="0" err="1"/>
              <a:t>Syphilis</a:t>
            </a:r>
            <a:r>
              <a:rPr lang="el-GR" b="1" dirty="0"/>
              <a:t>, </a:t>
            </a:r>
            <a:r>
              <a:rPr lang="el-GR" b="1" dirty="0" err="1"/>
              <a:t>Treponema</a:t>
            </a:r>
            <a:r>
              <a:rPr lang="el-GR" b="1" dirty="0"/>
              <a:t> </a:t>
            </a:r>
            <a:r>
              <a:rPr lang="el-GR" b="1" dirty="0" err="1"/>
              <a:t>pallidum</a:t>
            </a:r>
            <a:r>
              <a:rPr lang="el-GR" b="1" dirty="0"/>
              <a:t>)</a:t>
            </a:r>
          </a:p>
          <a:p>
            <a:pPr marL="0" indent="0">
              <a:buNone/>
            </a:pPr>
            <a:r>
              <a:rPr lang="el-GR" dirty="0"/>
              <a:t>6.1. Πρώιμη σύφιλη (</a:t>
            </a:r>
            <a:r>
              <a:rPr lang="el-GR" dirty="0" err="1"/>
              <a:t>πρωτογόνος</a:t>
            </a:r>
            <a:r>
              <a:rPr lang="el-GR" dirty="0"/>
              <a:t>, </a:t>
            </a:r>
            <a:r>
              <a:rPr lang="el-GR" dirty="0" err="1"/>
              <a:t>δευτερογόνος</a:t>
            </a:r>
            <a:r>
              <a:rPr lang="el-GR" dirty="0"/>
              <a:t>, </a:t>
            </a:r>
            <a:r>
              <a:rPr lang="el-GR" dirty="0" smtClean="0"/>
              <a:t>πρώιμη</a:t>
            </a:r>
            <a:r>
              <a:rPr lang="en-US" dirty="0" smtClean="0"/>
              <a:t> </a:t>
            </a:r>
            <a:r>
              <a:rPr lang="el-GR" dirty="0" smtClean="0"/>
              <a:t>λανθάνουσα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/>
              <a:t>Προτιμώμενη θεραπεία: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l-GR" dirty="0" err="1" smtClean="0"/>
              <a:t>Βενζαθινική</a:t>
            </a:r>
            <a:r>
              <a:rPr lang="el-GR" dirty="0" smtClean="0"/>
              <a:t> </a:t>
            </a:r>
            <a:r>
              <a:rPr lang="el-GR" dirty="0" err="1"/>
              <a:t>πενικιλλίνη</a:t>
            </a:r>
            <a:r>
              <a:rPr lang="el-GR" dirty="0"/>
              <a:t> G 2.400.000 </a:t>
            </a:r>
            <a:r>
              <a:rPr lang="el-GR" dirty="0" smtClean="0"/>
              <a:t>μονάδες</a:t>
            </a:r>
            <a:r>
              <a:rPr lang="en-US" dirty="0" smtClean="0"/>
              <a:t> </a:t>
            </a:r>
            <a:r>
              <a:rPr lang="el-GR" dirty="0" smtClean="0"/>
              <a:t>im</a:t>
            </a:r>
            <a:r>
              <a:rPr lang="en-US" dirty="0" smtClean="0"/>
              <a:t> </a:t>
            </a:r>
            <a:r>
              <a:rPr lang="el-GR" dirty="0" smtClean="0"/>
              <a:t>εφάπαξ </a:t>
            </a:r>
            <a:r>
              <a:rPr lang="el-GR" dirty="0"/>
              <a:t>(επί </a:t>
            </a:r>
            <a:r>
              <a:rPr lang="el-GR" dirty="0" err="1"/>
              <a:t>δευτερογόνου</a:t>
            </a:r>
            <a:r>
              <a:rPr lang="el-GR" dirty="0"/>
              <a:t> </a:t>
            </a:r>
            <a:r>
              <a:rPr lang="el-GR" dirty="0" err="1"/>
              <a:t>συφιλίδας</a:t>
            </a:r>
            <a:r>
              <a:rPr lang="el-GR" dirty="0"/>
              <a:t>: να προηγείται iv </a:t>
            </a:r>
            <a:r>
              <a:rPr lang="el-GR" dirty="0" err="1"/>
              <a:t>Solucortef</a:t>
            </a:r>
            <a:r>
              <a:rPr lang="el-GR" dirty="0"/>
              <a:t> </a:t>
            </a:r>
            <a:r>
              <a:rPr lang="el-GR" dirty="0" smtClean="0"/>
              <a:t>250</a:t>
            </a:r>
            <a:r>
              <a:rPr lang="en-US" dirty="0" smtClean="0"/>
              <a:t> </a:t>
            </a:r>
            <a:r>
              <a:rPr lang="el-GR" dirty="0" err="1" smtClean="0"/>
              <a:t>mg</a:t>
            </a:r>
            <a:r>
              <a:rPr lang="el-GR" dirty="0" smtClean="0"/>
              <a:t> </a:t>
            </a:r>
            <a:r>
              <a:rPr lang="el-GR" dirty="0"/>
              <a:t>για αποφυγή αντίδρασης </a:t>
            </a:r>
            <a:r>
              <a:rPr lang="el-GR" dirty="0" err="1"/>
              <a:t>Jarish</a:t>
            </a:r>
            <a:r>
              <a:rPr lang="el-GR" dirty="0"/>
              <a:t>-</a:t>
            </a:r>
            <a:r>
              <a:rPr lang="el-GR" dirty="0" err="1"/>
              <a:t>Herxheimer</a:t>
            </a:r>
            <a:r>
              <a:rPr lang="el-GR" dirty="0"/>
              <a:t>).</a:t>
            </a:r>
          </a:p>
          <a:p>
            <a:endParaRPr lang="en-US" dirty="0" smtClean="0"/>
          </a:p>
          <a:p>
            <a:r>
              <a:rPr lang="el-GR" dirty="0" smtClean="0"/>
              <a:t>Εναλλακτικά </a:t>
            </a:r>
            <a:r>
              <a:rPr lang="el-GR" dirty="0"/>
              <a:t>(αλλεργία στην </a:t>
            </a:r>
            <a:r>
              <a:rPr lang="el-GR" dirty="0" err="1"/>
              <a:t>πενικιλλίνη</a:t>
            </a:r>
            <a:r>
              <a:rPr lang="el-GR" dirty="0"/>
              <a:t>), </a:t>
            </a:r>
            <a:endParaRPr lang="en-US" dirty="0" smtClean="0"/>
          </a:p>
          <a:p>
            <a:r>
              <a:rPr lang="el-GR" dirty="0" err="1" smtClean="0"/>
              <a:t>δοξυκυκλίνη</a:t>
            </a:r>
            <a:r>
              <a:rPr lang="el-GR" dirty="0" smtClean="0"/>
              <a:t> </a:t>
            </a:r>
            <a:r>
              <a:rPr lang="el-GR" dirty="0"/>
              <a:t>100 </a:t>
            </a:r>
            <a:r>
              <a:rPr lang="el-GR" dirty="0" err="1"/>
              <a:t>mg</a:t>
            </a:r>
            <a:r>
              <a:rPr lang="el-GR" dirty="0"/>
              <a:t> x 2 x </a:t>
            </a:r>
            <a:r>
              <a:rPr lang="el-GR" dirty="0" smtClean="0"/>
              <a:t>14ημέρες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κεφτριαξόνη</a:t>
            </a:r>
            <a:r>
              <a:rPr lang="el-GR" dirty="0"/>
              <a:t> 1 g x 1 (im ή iv) x 10 ημέρες.</a:t>
            </a:r>
          </a:p>
          <a:p>
            <a:endParaRPr lang="en-US" dirty="0" smtClean="0"/>
          </a:p>
          <a:p>
            <a:r>
              <a:rPr lang="el-GR" dirty="0" smtClean="0"/>
              <a:t>Παρακολούθηση</a:t>
            </a:r>
            <a:r>
              <a:rPr lang="el-GR" dirty="0"/>
              <a:t>: Κλινικά και ορολογικά 6 και 12 μήνες μετά τη </a:t>
            </a:r>
            <a:r>
              <a:rPr lang="el-GR" dirty="0" smtClean="0"/>
              <a:t>θεραπεία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b="1" dirty="0" smtClean="0"/>
              <a:t>κριτήριο </a:t>
            </a:r>
            <a:r>
              <a:rPr lang="el-GR" b="1" dirty="0"/>
              <a:t>επιτυχίας: μείωση τίτλου VDRL ≥4 φορές ή δύο αραιώσεις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Σεξουαλικοί σύντροφοι: </a:t>
            </a:r>
            <a:endParaRPr lang="en-US" dirty="0" smtClean="0"/>
          </a:p>
          <a:p>
            <a:r>
              <a:rPr lang="el-GR" dirty="0" smtClean="0"/>
              <a:t>Αναζήτηση</a:t>
            </a:r>
            <a:r>
              <a:rPr lang="el-GR" dirty="0"/>
              <a:t>, έλεγχος και παρακολούθηση </a:t>
            </a:r>
            <a:r>
              <a:rPr lang="el-GR" dirty="0" smtClean="0"/>
              <a:t>συντρόφων </a:t>
            </a:r>
            <a:r>
              <a:rPr lang="el-GR" dirty="0"/>
              <a:t>που είχαν επαφή πάνω από 90 ημέρες πριν τη διάγνωση </a:t>
            </a:r>
            <a:r>
              <a:rPr lang="el-GR" dirty="0" smtClean="0"/>
              <a:t>πρώιμης</a:t>
            </a:r>
            <a:r>
              <a:rPr lang="en-US" dirty="0" smtClean="0"/>
              <a:t> </a:t>
            </a:r>
            <a:r>
              <a:rPr lang="el-GR" dirty="0" smtClean="0"/>
              <a:t>σύφιλης</a:t>
            </a:r>
            <a:r>
              <a:rPr lang="el-GR" dirty="0"/>
              <a:t>. </a:t>
            </a:r>
            <a:endParaRPr lang="en-US" dirty="0" smtClean="0"/>
          </a:p>
          <a:p>
            <a:r>
              <a:rPr lang="el-GR" dirty="0" smtClean="0"/>
              <a:t>Αναζήτηση</a:t>
            </a:r>
            <a:r>
              <a:rPr lang="el-GR" dirty="0"/>
              <a:t>, έλεγχος και θεραπεία (ακόμη και επί αρνητικού </a:t>
            </a:r>
            <a:r>
              <a:rPr lang="el-GR" dirty="0" smtClean="0"/>
              <a:t>ορολογικού </a:t>
            </a:r>
            <a:r>
              <a:rPr lang="el-GR" dirty="0"/>
              <a:t>ελέγχου) συντρόφων που είχαν επαφή λιγότερο από 90 ημέρες </a:t>
            </a:r>
            <a:r>
              <a:rPr lang="el-GR" dirty="0" smtClean="0"/>
              <a:t>πριν</a:t>
            </a:r>
            <a:r>
              <a:rPr lang="en-US" dirty="0" smtClean="0"/>
              <a:t> </a:t>
            </a:r>
            <a:r>
              <a:rPr lang="el-GR" dirty="0" smtClean="0"/>
              <a:t>τη διάγνωση πρώιμης σύφιλης.</a:t>
            </a:r>
          </a:p>
          <a:p>
            <a:endParaRPr lang="en-US" dirty="0" smtClean="0"/>
          </a:p>
          <a:p>
            <a:r>
              <a:rPr lang="el-GR" dirty="0" smtClean="0"/>
              <a:t>HIV-λοίμωξη</a:t>
            </a:r>
            <a:r>
              <a:rPr lang="el-GR" dirty="0"/>
              <a:t>: Ίδια θεραπεία. Παρακολούθηση ανά 3, 6, 9, 12 και 24 </a:t>
            </a:r>
            <a:r>
              <a:rPr lang="el-GR" dirty="0" smtClean="0"/>
              <a:t>μήνες</a:t>
            </a:r>
            <a:r>
              <a:rPr lang="en-US" dirty="0" smtClean="0"/>
              <a:t> </a:t>
            </a:r>
            <a:r>
              <a:rPr lang="el-GR" dirty="0" smtClean="0"/>
              <a:t>μετά </a:t>
            </a:r>
            <a:r>
              <a:rPr lang="el-GR" dirty="0"/>
              <a:t>τη θεραπεία. </a:t>
            </a:r>
            <a:endParaRPr lang="en-US" dirty="0" smtClean="0"/>
          </a:p>
          <a:p>
            <a:endParaRPr lang="en-US" dirty="0"/>
          </a:p>
          <a:p>
            <a:r>
              <a:rPr lang="el-GR" b="1" dirty="0" smtClean="0"/>
              <a:t>Είναι </a:t>
            </a:r>
            <a:r>
              <a:rPr lang="el-GR" b="1" dirty="0"/>
              <a:t>σκόπιμη η ΟΝΠ σε κάθε HIV ασθενή με σύφιλη.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 smtClean="0"/>
              <a:t>6.2</a:t>
            </a:r>
            <a:r>
              <a:rPr lang="el-GR" b="1" dirty="0"/>
              <a:t>. Όψιμη λανθάνουσα σύφιλη, λανθάνουσα σύφιλη </a:t>
            </a:r>
            <a:r>
              <a:rPr lang="el-GR" b="1" dirty="0" smtClean="0"/>
              <a:t>άγνωστης </a:t>
            </a:r>
            <a:r>
              <a:rPr lang="el-GR" b="1" dirty="0"/>
              <a:t>διάρκειας, </a:t>
            </a:r>
            <a:r>
              <a:rPr lang="el-GR" b="1" dirty="0" err="1"/>
              <a:t>τριτογόνος</a:t>
            </a:r>
            <a:r>
              <a:rPr lang="el-GR" b="1" dirty="0"/>
              <a:t> (</a:t>
            </a:r>
            <a:r>
              <a:rPr lang="el-GR" b="1" dirty="0" err="1" smtClean="0"/>
              <a:t>κομμιωματώδης</a:t>
            </a:r>
            <a:r>
              <a:rPr lang="el-GR" b="1" dirty="0" smtClean="0"/>
              <a:t>,</a:t>
            </a:r>
            <a:r>
              <a:rPr lang="en-US" b="1" dirty="0" smtClean="0"/>
              <a:t>  </a:t>
            </a:r>
            <a:r>
              <a:rPr lang="el-GR" b="1" dirty="0" smtClean="0"/>
              <a:t>καρδιαγγειακή</a:t>
            </a:r>
            <a:r>
              <a:rPr lang="el-GR" b="1" dirty="0"/>
              <a:t>) σύφιλη</a:t>
            </a:r>
          </a:p>
          <a:p>
            <a:endParaRPr lang="en-US" dirty="0" smtClean="0"/>
          </a:p>
          <a:p>
            <a:r>
              <a:rPr lang="el-GR" dirty="0" smtClean="0"/>
              <a:t>Προτιμώμενη </a:t>
            </a:r>
            <a:r>
              <a:rPr lang="el-GR" dirty="0"/>
              <a:t>θεραπεία: </a:t>
            </a:r>
            <a:endParaRPr lang="en-US" dirty="0" smtClean="0"/>
          </a:p>
          <a:p>
            <a:r>
              <a:rPr lang="el-GR" dirty="0" err="1" smtClean="0"/>
              <a:t>Βενζαθινική</a:t>
            </a:r>
            <a:r>
              <a:rPr lang="el-GR" dirty="0" smtClean="0"/>
              <a:t> </a:t>
            </a:r>
            <a:r>
              <a:rPr lang="el-GR" dirty="0" err="1"/>
              <a:t>πενικιλλίνη</a:t>
            </a:r>
            <a:r>
              <a:rPr lang="el-GR" dirty="0"/>
              <a:t> G 2.400.000 </a:t>
            </a:r>
            <a:r>
              <a:rPr lang="el-GR" dirty="0" smtClean="0"/>
              <a:t>μονάδες</a:t>
            </a:r>
            <a:r>
              <a:rPr lang="en-US" dirty="0" smtClean="0"/>
              <a:t> </a:t>
            </a:r>
            <a:r>
              <a:rPr lang="el-GR" dirty="0" smtClean="0"/>
              <a:t>im </a:t>
            </a:r>
            <a:r>
              <a:rPr lang="el-GR" dirty="0"/>
              <a:t>ανά εβδομάδα, επί 3 εβδομάδες.</a:t>
            </a:r>
          </a:p>
          <a:p>
            <a:endParaRPr lang="en-US" dirty="0" smtClean="0"/>
          </a:p>
          <a:p>
            <a:r>
              <a:rPr lang="el-GR" dirty="0" smtClean="0"/>
              <a:t>Εναλλακτικά </a:t>
            </a:r>
            <a:r>
              <a:rPr lang="el-GR" dirty="0"/>
              <a:t>(αλλεργία στην </a:t>
            </a:r>
            <a:r>
              <a:rPr lang="el-GR" dirty="0" err="1"/>
              <a:t>πενικιλλίνη</a:t>
            </a:r>
            <a:r>
              <a:rPr lang="el-GR" dirty="0"/>
              <a:t>), </a:t>
            </a:r>
            <a:endParaRPr lang="en-US" dirty="0" smtClean="0"/>
          </a:p>
          <a:p>
            <a:r>
              <a:rPr lang="el-GR" dirty="0" err="1" smtClean="0"/>
              <a:t>δοξυκυκλίνη</a:t>
            </a:r>
            <a:r>
              <a:rPr lang="el-GR" dirty="0" smtClean="0"/>
              <a:t> </a:t>
            </a:r>
            <a:r>
              <a:rPr lang="el-GR" dirty="0"/>
              <a:t>100 </a:t>
            </a:r>
            <a:r>
              <a:rPr lang="el-GR" dirty="0" err="1"/>
              <a:t>mg</a:t>
            </a:r>
            <a:r>
              <a:rPr lang="el-GR" dirty="0"/>
              <a:t> x 2 x </a:t>
            </a:r>
            <a:r>
              <a:rPr lang="el-GR" dirty="0" smtClean="0"/>
              <a:t>28</a:t>
            </a:r>
            <a:r>
              <a:rPr lang="en-US" dirty="0" smtClean="0"/>
              <a:t> </a:t>
            </a:r>
            <a:r>
              <a:rPr lang="el-GR" dirty="0" smtClean="0"/>
              <a:t>ημέρες</a:t>
            </a:r>
            <a:r>
              <a:rPr lang="el-GR" dirty="0"/>
              <a:t>.</a:t>
            </a:r>
          </a:p>
          <a:p>
            <a:endParaRPr lang="en-US" dirty="0" smtClean="0"/>
          </a:p>
          <a:p>
            <a:r>
              <a:rPr lang="el-GR" dirty="0" smtClean="0"/>
              <a:t>Παρακολούθηση</a:t>
            </a:r>
            <a:r>
              <a:rPr lang="el-GR" dirty="0"/>
              <a:t>: Κλινικά και ορολογικά 6, 12 και 24 μήνες μετά τη </a:t>
            </a:r>
            <a:r>
              <a:rPr lang="el-GR" dirty="0" smtClean="0"/>
              <a:t>θεραπεία</a:t>
            </a:r>
            <a:r>
              <a:rPr lang="el-GR" dirty="0"/>
              <a:t>. </a:t>
            </a:r>
            <a:endParaRPr lang="en-US" dirty="0" smtClean="0"/>
          </a:p>
          <a:p>
            <a:r>
              <a:rPr lang="el-GR" b="1" dirty="0" smtClean="0"/>
              <a:t>(</a:t>
            </a:r>
            <a:r>
              <a:rPr lang="en-US" b="1" dirty="0" smtClean="0"/>
              <a:t>K</a:t>
            </a:r>
            <a:r>
              <a:rPr lang="el-GR" b="1" dirty="0" err="1" smtClean="0"/>
              <a:t>ριτήριο</a:t>
            </a:r>
            <a:r>
              <a:rPr lang="el-GR" b="1" dirty="0" smtClean="0"/>
              <a:t> </a:t>
            </a:r>
            <a:r>
              <a:rPr lang="el-GR" b="1" dirty="0"/>
              <a:t>επιτυχίας: εάν ο αρχικός τίτλος VDRL είναι &gt;1/32, </a:t>
            </a:r>
            <a:r>
              <a:rPr lang="el-GR" b="1" dirty="0" smtClean="0"/>
              <a:t>μείωση</a:t>
            </a:r>
            <a:r>
              <a:rPr lang="en-US" b="1" dirty="0" smtClean="0"/>
              <a:t> </a:t>
            </a:r>
            <a:r>
              <a:rPr lang="el-GR" b="1" dirty="0" smtClean="0"/>
              <a:t>τίτλου </a:t>
            </a:r>
            <a:r>
              <a:rPr lang="el-GR" b="1" dirty="0"/>
              <a:t>≥4 φορές ή δύο αραιώσεις. </a:t>
            </a:r>
            <a:endParaRPr lang="en-US" b="1" dirty="0" smtClean="0"/>
          </a:p>
          <a:p>
            <a:r>
              <a:rPr lang="el-GR" b="1" dirty="0" smtClean="0"/>
              <a:t>Εάν </a:t>
            </a:r>
            <a:r>
              <a:rPr lang="el-GR" b="1" dirty="0"/>
              <a:t>ο αρχικός τίτλος VDRL είναι &lt;1/32, </a:t>
            </a:r>
            <a:r>
              <a:rPr lang="el-GR" b="1" dirty="0" smtClean="0"/>
              <a:t>μη</a:t>
            </a:r>
            <a:r>
              <a:rPr lang="en-US" b="1" dirty="0" smtClean="0"/>
              <a:t> </a:t>
            </a:r>
            <a:r>
              <a:rPr lang="el-GR" b="1" dirty="0" smtClean="0"/>
              <a:t>αύξηση </a:t>
            </a:r>
            <a:r>
              <a:rPr lang="el-GR" b="1" dirty="0"/>
              <a:t>τίτλου).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l-GR" dirty="0"/>
              <a:t>Σεξουαλικοί σύντροφοι: </a:t>
            </a:r>
            <a:endParaRPr lang="en-US" dirty="0" smtClean="0"/>
          </a:p>
          <a:p>
            <a:r>
              <a:rPr lang="el-GR" dirty="0" smtClean="0"/>
              <a:t>Αναζήτηση</a:t>
            </a:r>
            <a:r>
              <a:rPr lang="el-GR" dirty="0"/>
              <a:t>, έλεγχος και παρακολούθηση </a:t>
            </a:r>
            <a:r>
              <a:rPr lang="el-GR" dirty="0" smtClean="0"/>
              <a:t>συ-</a:t>
            </a:r>
            <a:r>
              <a:rPr lang="el-GR" dirty="0" err="1" smtClean="0"/>
              <a:t>ντρόφων</a:t>
            </a:r>
            <a:r>
              <a:rPr lang="el-GR" dirty="0" smtClean="0"/>
              <a:t> </a:t>
            </a:r>
            <a:r>
              <a:rPr lang="el-GR" dirty="0"/>
              <a:t>ανεξαρτήτως χρονικού διαστήματος από τη διάγνωση, </a:t>
            </a:r>
            <a:r>
              <a:rPr lang="el-GR" dirty="0" smtClean="0"/>
              <a:t>αναλόγως</a:t>
            </a:r>
            <a:r>
              <a:rPr lang="en-US" dirty="0" smtClean="0"/>
              <a:t> </a:t>
            </a:r>
            <a:r>
              <a:rPr lang="el-GR" dirty="0" smtClean="0"/>
              <a:t>ιστορικού</a:t>
            </a:r>
            <a:r>
              <a:rPr lang="el-GR" dirty="0"/>
              <a:t>.</a:t>
            </a:r>
          </a:p>
          <a:p>
            <a:endParaRPr lang="en-US" dirty="0" smtClean="0"/>
          </a:p>
          <a:p>
            <a:r>
              <a:rPr lang="el-GR" dirty="0" smtClean="0"/>
              <a:t>HIV-λοίμωξη</a:t>
            </a:r>
            <a:r>
              <a:rPr lang="el-GR" dirty="0"/>
              <a:t>: Ίδια θεραπεία. Είναι σκόπιμη η ΟΝΠ σε κάθε HIV ασθενή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l-GR" dirty="0" smtClean="0"/>
              <a:t>σύφιλη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/>
              <a:t>6.3. </a:t>
            </a:r>
            <a:r>
              <a:rPr lang="el-GR" b="1" dirty="0" err="1"/>
              <a:t>Νευροσύφιλη</a:t>
            </a:r>
            <a:endParaRPr lang="el-GR" b="1" dirty="0"/>
          </a:p>
          <a:p>
            <a:r>
              <a:rPr lang="el-GR" dirty="0"/>
              <a:t>Προτιμώμενη θεραπεία: </a:t>
            </a:r>
            <a:endParaRPr lang="en-US" dirty="0" smtClean="0"/>
          </a:p>
          <a:p>
            <a:r>
              <a:rPr lang="el-GR" dirty="0" smtClean="0"/>
              <a:t>Κρυσταλλική </a:t>
            </a:r>
            <a:r>
              <a:rPr lang="el-GR" dirty="0" err="1"/>
              <a:t>πενικιλλίνη</a:t>
            </a:r>
            <a:r>
              <a:rPr lang="el-GR" dirty="0"/>
              <a:t> 18-24.000.000 </a:t>
            </a:r>
            <a:r>
              <a:rPr lang="el-GR" dirty="0" smtClean="0"/>
              <a:t>μονάδες </a:t>
            </a:r>
            <a:r>
              <a:rPr lang="el-GR" dirty="0"/>
              <a:t>ημερησίως, σε iv χορήγηση ανά 4 ώρες (3-4.000.000 μονάδες x 6 iv) </a:t>
            </a:r>
            <a:endParaRPr lang="en-US" dirty="0" smtClean="0"/>
          </a:p>
          <a:p>
            <a:r>
              <a:rPr lang="el-GR" dirty="0" smtClean="0"/>
              <a:t>ή σε</a:t>
            </a:r>
            <a:r>
              <a:rPr lang="en-US" dirty="0" smtClean="0"/>
              <a:t> </a:t>
            </a:r>
            <a:r>
              <a:rPr lang="el-GR" dirty="0" smtClean="0"/>
              <a:t>συνεχή </a:t>
            </a:r>
            <a:r>
              <a:rPr lang="el-GR" dirty="0"/>
              <a:t>στάγδην χορήγηση επί 10 ημέρες.</a:t>
            </a:r>
          </a:p>
          <a:p>
            <a:endParaRPr lang="en-US" dirty="0" smtClean="0"/>
          </a:p>
          <a:p>
            <a:r>
              <a:rPr lang="el-GR" dirty="0" smtClean="0"/>
              <a:t>Εναλλακτικά</a:t>
            </a:r>
            <a:r>
              <a:rPr lang="el-GR" dirty="0"/>
              <a:t>, </a:t>
            </a:r>
            <a:endParaRPr lang="en-US" dirty="0" smtClean="0"/>
          </a:p>
          <a:p>
            <a:r>
              <a:rPr lang="el-GR" dirty="0" err="1" smtClean="0"/>
              <a:t>κεφτριαξόνη</a:t>
            </a:r>
            <a:r>
              <a:rPr lang="el-GR" dirty="0" smtClean="0"/>
              <a:t> </a:t>
            </a:r>
            <a:r>
              <a:rPr lang="el-GR" dirty="0"/>
              <a:t>2 g x 1 (im ή iv) επί 10-14 ημέρες.</a:t>
            </a:r>
          </a:p>
          <a:p>
            <a:endParaRPr lang="en-US" dirty="0" smtClean="0"/>
          </a:p>
          <a:p>
            <a:r>
              <a:rPr lang="el-GR" dirty="0" smtClean="0"/>
              <a:t>Παρακολούθηση</a:t>
            </a:r>
            <a:r>
              <a:rPr lang="el-GR" dirty="0"/>
              <a:t>: Κλινικά και με ΟΝΠ ανά 6 μήνες. Κριτήριο επιτυχίας:</a:t>
            </a:r>
          </a:p>
          <a:p>
            <a:r>
              <a:rPr lang="el-GR" dirty="0"/>
              <a:t>φυσιολογικά κύτταρα ΕΝΥ εντός 6 μηνών, φυσιολογικές πρωτεΐνες και VDRL</a:t>
            </a:r>
          </a:p>
          <a:p>
            <a:r>
              <a:rPr lang="el-GR" dirty="0"/>
              <a:t>ΕΝΥ εντός 2 ετών.</a:t>
            </a:r>
          </a:p>
          <a:p>
            <a:endParaRPr lang="en-US" dirty="0" smtClean="0"/>
          </a:p>
          <a:p>
            <a:r>
              <a:rPr lang="el-GR" dirty="0" smtClean="0"/>
              <a:t>HIV-λοίμωξη</a:t>
            </a:r>
            <a:r>
              <a:rPr lang="el-GR" dirty="0"/>
              <a:t>: Ίδια 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Συγγενης ςυφιλη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Παιδί &lt;2 χρονών με </a:t>
            </a:r>
            <a:r>
              <a:rPr lang="el-GR" altLang="el-G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τουλάχιστον ένα από τα ακόλουθα:</a:t>
            </a:r>
            <a:endParaRPr lang="en-US" altLang="el-GR" sz="1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Ηπατοσπληνομεγαλία</a:t>
            </a:r>
            <a:endParaRPr lang="en-US" altLang="el-G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Βλεννοδερματικά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έλκη</a:t>
            </a:r>
            <a:endParaRPr lang="en-US" altLang="el-G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Πλατέα κονδυλώματα</a:t>
            </a:r>
            <a:endParaRPr lang="en-US" altLang="el-G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Επίμονη ρινίτιδα</a:t>
            </a:r>
            <a:endParaRPr lang="en-US" altLang="el-G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Ίκτερος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Ψευδοπαράλυση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(λόγω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 περιοστίτιδας και </a:t>
            </a:r>
            <a:r>
              <a:rPr lang="el-GR" altLang="el-GR" sz="1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οστεοχονδρίτιδας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l-G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Νευρική προσβολή</a:t>
            </a:r>
            <a:endParaRPr lang="en-US" altLang="el-G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Αναιμία</a:t>
            </a:r>
            <a:endParaRPr lang="en-US" altLang="el-G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Νεφριτικό σύνδρομο</a:t>
            </a:r>
            <a:endParaRPr lang="en-US" altLang="el-G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altLang="el-G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Κακή θρέψη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Τουλάχιστον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ένα εκ των τριών: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Παρουσία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Treponema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pallidum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 μικροσκοπία σκοτεινού πεδίου στον ομφάλιο λώρο, τον πλακούντα, ρινική βλέννη ή υλικό από δερματική αλλοίωση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Παρουσία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Treponema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pallidum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 ανοσοφθορισμό στον ομφάλιο λώρο, τον πλακούντα, ρινική βλέννη ή υλικό από δερματική αλλοίωση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Παρουσία ειδικού αντισώματος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το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Treponema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pallidum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Ένα ενεργό μη-τρεπονεμικό τεστ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(VDRL, RPR)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στον ορό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latin typeface="Arial" pitchFamily="34" charset="0"/>
                <a:cs typeface="Arial" pitchFamily="34" charset="0"/>
              </a:rPr>
              <a:t>Κλινικά κριτήρια	</a:t>
            </a:r>
          </a:p>
        </p:txBody>
      </p:sp>
      <p:sp>
        <p:nvSpPr>
          <p:cNvPr id="3789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Εργαστηριακά κριτήρια</a:t>
            </a:r>
          </a:p>
        </p:txBody>
      </p:sp>
    </p:spTree>
    <p:extLst>
      <p:ext uri="{BB962C8B-B14F-4D97-AF65-F5344CB8AC3E}">
        <p14:creationId xmlns:p14="http://schemas.microsoft.com/office/powerpoint/2010/main" val="899856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sp>
        <p:nvSpPr>
          <p:cNvPr id="38915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38916" name="Picture 2" descr="http://2.bp.blogspot.com/-WMYRjtKaymo/T_U4lY0xu_I/AAAAAAAADfY/AZ0hn2x9JDE/s1600/Congenital_Syph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25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722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Θεραπεια ςυγγενους ςυφιλης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Νεογνά των οποίων η μητέρα δεν έπαιρνε αγωγή: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Κρυσταλλική πενικιλίνη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100,000–150,000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μονάδες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/kg/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μέρα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χορήγηση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50,000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μονάδων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/kg/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δόση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IV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ανά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ώρες κατά τις πρώτες 7 μέρες ζωής, και ανά 8ωρο για τις επόμενες 3.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Νεογνά των οποίων η μητέρα ακολουθούσε θεραπευτική αγωγή: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Βενζαθινική πενικιλίνη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50,000 units/kg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εφ’ άπαξ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Νεογνά των οποίων η μητέρα ακολούθησε αγωγή και δεν έχουν ορολογικά ευρήματα: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απαιτείται θεραπεία, αλλά να εξεταστεί το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ενδεχόμενο εφάπαξ χορήγησης </a:t>
            </a:r>
            <a:r>
              <a:rPr lang="el-GR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βενζαθινικής πενικιλίνης</a:t>
            </a:r>
            <a:r>
              <a:rPr lang="el-GR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50,000 μονάδες 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kg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ΙΜ εάν η παρακολούθηση δεν είναι σίγουρη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Μεγαλύτερα βρέφη / παιδιά με ορολογικά ευρήματα: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Κρυσταλλική πενικιλίνη 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200,000–300,000 units/kg/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μέρα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IV,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χόρήγηση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50,000 units/kg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κάθε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4–6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ώρες για 10 μέρες.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1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el-GR" b="1" dirty="0" smtClean="0"/>
              <a:t>ΟΥΡΗΘΡΙΤΙΔΑ </a:t>
            </a:r>
            <a:r>
              <a:rPr lang="el-GR" b="1" dirty="0"/>
              <a:t>ΣΤΟΝ ΑΝΔΡΑ</a:t>
            </a:r>
          </a:p>
          <a:p>
            <a:r>
              <a:rPr lang="el-GR" dirty="0"/>
              <a:t>Η επίπτωση της γονοκοκκικής (</a:t>
            </a:r>
            <a:r>
              <a:rPr lang="en-US" dirty="0"/>
              <a:t>GU) </a:t>
            </a:r>
            <a:r>
              <a:rPr lang="el-GR" dirty="0"/>
              <a:t>έναντι της μη γονοκοκκικής (</a:t>
            </a:r>
            <a:r>
              <a:rPr lang="en-US" dirty="0"/>
              <a:t>NGU) </a:t>
            </a:r>
            <a:r>
              <a:rPr lang="el-GR" dirty="0" smtClean="0"/>
              <a:t>στις</a:t>
            </a:r>
            <a:r>
              <a:rPr lang="en-US" dirty="0" smtClean="0"/>
              <a:t> </a:t>
            </a:r>
            <a:r>
              <a:rPr lang="el-GR" dirty="0" smtClean="0"/>
              <a:t>ανεπτυγμένες </a:t>
            </a:r>
            <a:r>
              <a:rPr lang="el-GR" dirty="0"/>
              <a:t>χώρες (αλλά με εξαιρέσεις!) ελαττώνεται.</a:t>
            </a:r>
          </a:p>
          <a:p>
            <a:endParaRPr lang="en-US" dirty="0" smtClean="0"/>
          </a:p>
          <a:p>
            <a:r>
              <a:rPr lang="el-GR" dirty="0" smtClean="0"/>
              <a:t>Περίπου </a:t>
            </a:r>
            <a:r>
              <a:rPr lang="el-GR" dirty="0"/>
              <a:t>30-40% της </a:t>
            </a:r>
            <a:r>
              <a:rPr lang="en-US" dirty="0"/>
              <a:t>NGU </a:t>
            </a:r>
            <a:r>
              <a:rPr lang="el-GR" dirty="0"/>
              <a:t>έχουν αίτιο </a:t>
            </a:r>
            <a:r>
              <a:rPr lang="en-US" dirty="0" smtClean="0"/>
              <a:t>Chlamydia </a:t>
            </a:r>
            <a:r>
              <a:rPr lang="en-US" dirty="0"/>
              <a:t>trachomatis. </a:t>
            </a:r>
            <a:r>
              <a:rPr lang="el-GR" dirty="0"/>
              <a:t>Μικρό </a:t>
            </a:r>
            <a:r>
              <a:rPr lang="el-GR" dirty="0" smtClean="0"/>
              <a:t>ποσοστό </a:t>
            </a:r>
            <a:r>
              <a:rPr lang="el-GR" dirty="0"/>
              <a:t>από τον ιό του έρπητα (</a:t>
            </a:r>
            <a:r>
              <a:rPr lang="en-US" dirty="0"/>
              <a:t>HSV) </a:t>
            </a:r>
            <a:r>
              <a:rPr lang="el-GR" dirty="0"/>
              <a:t>και την </a:t>
            </a:r>
            <a:r>
              <a:rPr lang="en-US" dirty="0" err="1"/>
              <a:t>Trichomonas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Επίσης,</a:t>
            </a:r>
            <a:r>
              <a:rPr lang="en-US" dirty="0" smtClean="0"/>
              <a:t> </a:t>
            </a:r>
            <a:r>
              <a:rPr lang="el-GR" dirty="0" smtClean="0"/>
              <a:t>ενέχεται </a:t>
            </a:r>
            <a:r>
              <a:rPr lang="el-GR" dirty="0"/>
              <a:t>το </a:t>
            </a:r>
            <a:r>
              <a:rPr lang="en-US" dirty="0" err="1"/>
              <a:t>Ureaplasma</a:t>
            </a:r>
            <a:r>
              <a:rPr lang="en-US" dirty="0"/>
              <a:t> </a:t>
            </a:r>
            <a:r>
              <a:rPr lang="en-US" dirty="0" err="1"/>
              <a:t>urealyticum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7. ΨΩΡΑ (</a:t>
            </a:r>
            <a:r>
              <a:rPr lang="el-GR" b="1" dirty="0" err="1"/>
              <a:t>Sarcocoptes</a:t>
            </a:r>
            <a:r>
              <a:rPr lang="el-GR" b="1" dirty="0"/>
              <a:t> </a:t>
            </a:r>
            <a:r>
              <a:rPr lang="el-GR" b="1" dirty="0" err="1"/>
              <a:t>scabiei</a:t>
            </a:r>
            <a:r>
              <a:rPr lang="el-GR" b="1" dirty="0"/>
              <a:t>)</a:t>
            </a:r>
          </a:p>
          <a:p>
            <a:r>
              <a:rPr lang="el-GR" dirty="0"/>
              <a:t>Προτιμώμενη θεραπεία: </a:t>
            </a:r>
            <a:endParaRPr lang="en-US" dirty="0" smtClean="0"/>
          </a:p>
          <a:p>
            <a:r>
              <a:rPr lang="el-GR" dirty="0" err="1" smtClean="0"/>
              <a:t>Benzyl</a:t>
            </a:r>
            <a:r>
              <a:rPr lang="el-GR" dirty="0" smtClean="0"/>
              <a:t> </a:t>
            </a:r>
            <a:r>
              <a:rPr lang="el-GR" dirty="0" err="1"/>
              <a:t>benzoate</a:t>
            </a:r>
            <a:r>
              <a:rPr lang="el-GR" dirty="0"/>
              <a:t> 25% τοπική χρήση.</a:t>
            </a:r>
          </a:p>
          <a:p>
            <a:r>
              <a:rPr lang="el-GR" dirty="0"/>
              <a:t>Εναλλακτικά, </a:t>
            </a:r>
            <a:endParaRPr lang="en-US" dirty="0" smtClean="0"/>
          </a:p>
          <a:p>
            <a:r>
              <a:rPr lang="el-GR" dirty="0" err="1" smtClean="0"/>
              <a:t>Sulfur</a:t>
            </a:r>
            <a:r>
              <a:rPr lang="el-GR" dirty="0" smtClean="0"/>
              <a:t> </a:t>
            </a:r>
            <a:r>
              <a:rPr lang="el-GR" dirty="0" err="1"/>
              <a:t>precipitate</a:t>
            </a:r>
            <a:r>
              <a:rPr lang="el-GR" dirty="0"/>
              <a:t> 5-6% τοπική χρήση.</a:t>
            </a:r>
          </a:p>
          <a:p>
            <a:endParaRPr lang="en-US" dirty="0" smtClean="0"/>
          </a:p>
          <a:p>
            <a:r>
              <a:rPr lang="el-GR" dirty="0" smtClean="0"/>
              <a:t>Σεξουαλικοί </a:t>
            </a:r>
            <a:r>
              <a:rPr lang="el-GR" dirty="0"/>
              <a:t>σύντροφοι: Αναζήτηση και θεραπεία συντρόφων έως </a:t>
            </a:r>
            <a:r>
              <a:rPr lang="el-GR" dirty="0" smtClean="0"/>
              <a:t>30</a:t>
            </a:r>
            <a:r>
              <a:rPr lang="en-US" dirty="0" smtClean="0"/>
              <a:t> </a:t>
            </a:r>
            <a:r>
              <a:rPr lang="el-GR" dirty="0" smtClean="0"/>
              <a:t>ημέρες </a:t>
            </a:r>
            <a:r>
              <a:rPr lang="el-GR" dirty="0"/>
              <a:t>πριν την έναρξη της συμπτωματολογίας. </a:t>
            </a:r>
            <a:endParaRPr lang="en-US" dirty="0" smtClean="0"/>
          </a:p>
          <a:p>
            <a:r>
              <a:rPr lang="el-GR" dirty="0" smtClean="0"/>
              <a:t>Θεραπεία </a:t>
            </a:r>
            <a:r>
              <a:rPr lang="el-GR" dirty="0"/>
              <a:t>και των </a:t>
            </a:r>
            <a:r>
              <a:rPr lang="el-GR" dirty="0" smtClean="0"/>
              <a:t>οικείων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ασθενούς.</a:t>
            </a:r>
          </a:p>
          <a:p>
            <a:endParaRPr lang="en-US" dirty="0" smtClean="0"/>
          </a:p>
          <a:p>
            <a:r>
              <a:rPr lang="el-GR" dirty="0" smtClean="0"/>
              <a:t>Κύηση</a:t>
            </a:r>
            <a:r>
              <a:rPr lang="el-GR" dirty="0"/>
              <a:t>: Ίδια θεραπεία.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ασφάλεια του </a:t>
            </a:r>
            <a:r>
              <a:rPr lang="el-GR" dirty="0" err="1"/>
              <a:t>Benzyl</a:t>
            </a:r>
            <a:r>
              <a:rPr lang="el-GR" dirty="0"/>
              <a:t> </a:t>
            </a:r>
            <a:r>
              <a:rPr lang="el-GR" dirty="0" err="1"/>
              <a:t>benzoate</a:t>
            </a:r>
            <a:r>
              <a:rPr lang="el-GR" dirty="0"/>
              <a:t> για το έμβρυο δεν</a:t>
            </a:r>
          </a:p>
          <a:p>
            <a:pPr marL="0" indent="0">
              <a:buNone/>
            </a:pPr>
            <a:r>
              <a:rPr lang="el-GR" dirty="0" smtClean="0"/>
              <a:t>έχει </a:t>
            </a:r>
            <a:r>
              <a:rPr lang="el-GR" dirty="0"/>
              <a:t>τεκμηριωθεί.</a:t>
            </a:r>
          </a:p>
          <a:p>
            <a:r>
              <a:rPr lang="el-GR" dirty="0"/>
              <a:t>HIV-λοίμωξη: Ίδια θεραπεία.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/>
              <a:t>8. ΦΘΕΙΡΙΑΣΗ ΕΦΗΒΑΙΟΥ (</a:t>
            </a:r>
            <a:r>
              <a:rPr lang="en-US" b="1" dirty="0" err="1"/>
              <a:t>Phthirus</a:t>
            </a:r>
            <a:r>
              <a:rPr lang="en-US" b="1" dirty="0"/>
              <a:t> pubis)</a:t>
            </a:r>
          </a:p>
          <a:p>
            <a:pPr marL="0" indent="0">
              <a:buNone/>
            </a:pPr>
            <a:r>
              <a:rPr lang="el-GR" dirty="0"/>
              <a:t>Προτιμώμενη θεραπεία: </a:t>
            </a:r>
            <a:endParaRPr lang="en-US" dirty="0" smtClean="0"/>
          </a:p>
          <a:p>
            <a:r>
              <a:rPr lang="en-US" dirty="0" smtClean="0"/>
              <a:t>Benzyl </a:t>
            </a:r>
            <a:r>
              <a:rPr lang="en-US" dirty="0"/>
              <a:t>benzoate 25% (emulsion) </a:t>
            </a:r>
            <a:r>
              <a:rPr lang="el-GR" dirty="0"/>
              <a:t>τοπικά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ή</a:t>
            </a:r>
            <a:r>
              <a:rPr lang="en-US" dirty="0" smtClean="0"/>
              <a:t> malathion </a:t>
            </a:r>
            <a:r>
              <a:rPr lang="en-US" dirty="0"/>
              <a:t>(</a:t>
            </a:r>
            <a:r>
              <a:rPr lang="en-US" dirty="0" err="1"/>
              <a:t>lotion+shampoo</a:t>
            </a:r>
            <a:r>
              <a:rPr lang="en-US" dirty="0"/>
              <a:t>) </a:t>
            </a:r>
            <a:r>
              <a:rPr lang="el-GR" dirty="0"/>
              <a:t>τοπικά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ή </a:t>
            </a:r>
            <a:r>
              <a:rPr lang="en-US" dirty="0" err="1"/>
              <a:t>permethrin</a:t>
            </a:r>
            <a:r>
              <a:rPr lang="en-US" dirty="0"/>
              <a:t> + malathion + </a:t>
            </a:r>
            <a:r>
              <a:rPr lang="en-US" dirty="0" err="1" smtClean="0"/>
              <a:t>piperonyl</a:t>
            </a:r>
            <a:r>
              <a:rPr lang="el-GR" dirty="0" smtClean="0"/>
              <a:t> </a:t>
            </a:r>
            <a:r>
              <a:rPr lang="en-US" dirty="0" err="1" smtClean="0"/>
              <a:t>butoxide</a:t>
            </a:r>
            <a:r>
              <a:rPr lang="en-US" dirty="0" smtClean="0"/>
              <a:t> </a:t>
            </a:r>
            <a:r>
              <a:rPr lang="en-US" dirty="0"/>
              <a:t>(spray) </a:t>
            </a:r>
            <a:r>
              <a:rPr lang="el-GR" dirty="0"/>
              <a:t>τοπικά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ή </a:t>
            </a:r>
            <a:r>
              <a:rPr lang="en-US" dirty="0" err="1"/>
              <a:t>phenothrin</a:t>
            </a:r>
            <a:r>
              <a:rPr lang="en-US" dirty="0"/>
              <a:t> (lotion, shampoo, gel) </a:t>
            </a:r>
            <a:r>
              <a:rPr lang="el-GR" dirty="0"/>
              <a:t>τοπικά.</a:t>
            </a:r>
          </a:p>
          <a:p>
            <a:endParaRPr lang="el-GR" dirty="0" smtClean="0"/>
          </a:p>
          <a:p>
            <a:r>
              <a:rPr lang="el-GR" dirty="0" smtClean="0"/>
              <a:t>Εναλλακτικά</a:t>
            </a:r>
            <a:r>
              <a:rPr lang="el-GR" dirty="0"/>
              <a:t>, </a:t>
            </a:r>
            <a:r>
              <a:rPr lang="en-US" dirty="0"/>
              <a:t>Sulfur precipitate 5-6% </a:t>
            </a:r>
            <a:r>
              <a:rPr lang="el-GR" dirty="0"/>
              <a:t>τοπικά.</a:t>
            </a:r>
          </a:p>
          <a:p>
            <a:endParaRPr lang="el-GR" dirty="0" smtClean="0"/>
          </a:p>
          <a:p>
            <a:r>
              <a:rPr lang="el-GR" dirty="0" smtClean="0"/>
              <a:t>Σεξουαλικοί </a:t>
            </a:r>
            <a:r>
              <a:rPr lang="el-GR" dirty="0"/>
              <a:t>σύντροφοι: Αναζήτηση και έλεγχος συντρόφων έως </a:t>
            </a:r>
            <a:r>
              <a:rPr lang="el-GR" dirty="0" smtClean="0"/>
              <a:t>10 ημέρες </a:t>
            </a:r>
            <a:r>
              <a:rPr lang="el-GR" dirty="0"/>
              <a:t>πριν την έναρξη της συμπτωματολογίας. </a:t>
            </a:r>
            <a:endParaRPr lang="el-GR" dirty="0" smtClean="0"/>
          </a:p>
          <a:p>
            <a:r>
              <a:rPr lang="el-GR" dirty="0" smtClean="0"/>
              <a:t>Όχι </a:t>
            </a:r>
            <a:r>
              <a:rPr lang="el-GR" dirty="0"/>
              <a:t>προληπτική θεραπεία.</a:t>
            </a:r>
          </a:p>
          <a:p>
            <a:r>
              <a:rPr lang="el-GR" dirty="0"/>
              <a:t>Κύηση: ίδια θεραπεία. Η ασφάλεια του </a:t>
            </a:r>
            <a:r>
              <a:rPr lang="en-US" dirty="0"/>
              <a:t>Benzyl benzoate </a:t>
            </a:r>
            <a:r>
              <a:rPr lang="el-GR" dirty="0"/>
              <a:t>για το έμβρυο </a:t>
            </a:r>
            <a:r>
              <a:rPr lang="el-GR" dirty="0" smtClean="0"/>
              <a:t>δεν έχει </a:t>
            </a:r>
            <a:r>
              <a:rPr lang="el-GR" dirty="0"/>
              <a:t>τεκμηριωθεί.</a:t>
            </a:r>
          </a:p>
          <a:p>
            <a:r>
              <a:rPr lang="en-US" dirty="0"/>
              <a:t>HIV-</a:t>
            </a:r>
            <a:r>
              <a:rPr lang="el-GR" dirty="0"/>
              <a:t>λοίμωξη: Ίδια θεραπεία.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ΕΡΠΗΣ ΓΕΝΝΗΤΙΚΩΝ ΟΡΓΑΝΩΝ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http://www.healthcareformen.info/wp-content/uploads/2011/09/genital-her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68207"/>
            <a:ext cx="32004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4.bp.blogspot.com/-m2gvab2Mmpc/T5xhYvskPAI/AAAAAAAAAUg/dn4OrufBtJE/s1600/Har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20" y="1657032"/>
            <a:ext cx="2362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methodsofhealing.com/files/2011/01/signs-of-her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66857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86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9. ΕΡΠΗΣ ΓΕΝΝΗΤΙΚΩΝ ΟΡΓΑΝΩΝ</a:t>
            </a:r>
          </a:p>
          <a:p>
            <a:pPr marL="0" indent="0">
              <a:buNone/>
            </a:pPr>
            <a:r>
              <a:rPr lang="el-GR" dirty="0"/>
              <a:t>9.1. Θεραπεία - Πρώτο επεισόδιο</a:t>
            </a:r>
          </a:p>
          <a:p>
            <a:r>
              <a:rPr lang="el-GR" dirty="0"/>
              <a:t>Έναρξη θεραπείας μέσα σε 5 μέρες από την εμφάνιση των συμπτωμάτων.</a:t>
            </a:r>
          </a:p>
          <a:p>
            <a:r>
              <a:rPr lang="el-GR" dirty="0"/>
              <a:t>Η </a:t>
            </a:r>
            <a:r>
              <a:rPr lang="el-GR" dirty="0" err="1"/>
              <a:t>αντι</a:t>
            </a:r>
            <a:r>
              <a:rPr lang="el-GR" dirty="0"/>
              <a:t>-</a:t>
            </a:r>
            <a:r>
              <a:rPr lang="el-GR" dirty="0" err="1"/>
              <a:t>ιική</a:t>
            </a:r>
            <a:r>
              <a:rPr lang="el-GR" dirty="0"/>
              <a:t> θεραπεία δεν τροποποιεί τη φυσική ιστορία της νόσου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Ο συνδυασμός τοπικής θεραπείας με τη συστηματική θεραπεία δεν </a:t>
            </a:r>
            <a:r>
              <a:rPr lang="el-GR" dirty="0" smtClean="0"/>
              <a:t>προσφέρει </a:t>
            </a:r>
            <a:r>
              <a:rPr lang="el-GR" dirty="0"/>
              <a:t>επιπλέον όφελος.</a:t>
            </a:r>
          </a:p>
          <a:p>
            <a:r>
              <a:rPr lang="el-GR" dirty="0"/>
              <a:t>Όλα τα διαθέσιμα φάρμακα μειώνουν την ένταση και τη διάρκεια των </a:t>
            </a:r>
            <a:r>
              <a:rPr lang="el-GR" dirty="0" smtClean="0"/>
              <a:t>συμπτωμάτων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l-GR" dirty="0" err="1"/>
              <a:t>Ασυκλοβίρη</a:t>
            </a:r>
            <a:r>
              <a:rPr lang="el-GR" dirty="0"/>
              <a:t> </a:t>
            </a:r>
            <a:r>
              <a:rPr lang="el-GR" dirty="0" err="1"/>
              <a:t>p.o</a:t>
            </a:r>
            <a:r>
              <a:rPr lang="el-GR" dirty="0"/>
              <a:t>. 200 </a:t>
            </a:r>
            <a:r>
              <a:rPr lang="el-GR" dirty="0" err="1"/>
              <a:t>mg</a:t>
            </a:r>
            <a:r>
              <a:rPr lang="el-GR" dirty="0"/>
              <a:t> x 5 x 10 ημέρες, </a:t>
            </a:r>
            <a:endParaRPr lang="el-GR" dirty="0" smtClean="0"/>
          </a:p>
          <a:p>
            <a:r>
              <a:rPr lang="el-GR" dirty="0" smtClean="0"/>
              <a:t>ή </a:t>
            </a:r>
            <a:r>
              <a:rPr lang="el-GR" dirty="0" err="1"/>
              <a:t>φαμσικλοβίρη</a:t>
            </a:r>
            <a:r>
              <a:rPr lang="el-GR" dirty="0"/>
              <a:t> </a:t>
            </a:r>
            <a:r>
              <a:rPr lang="el-GR" dirty="0" err="1"/>
              <a:t>p.ο</a:t>
            </a:r>
            <a:r>
              <a:rPr lang="el-GR" dirty="0"/>
              <a:t>. 250 </a:t>
            </a:r>
            <a:r>
              <a:rPr lang="el-GR" dirty="0" err="1"/>
              <a:t>mg</a:t>
            </a:r>
            <a:r>
              <a:rPr lang="el-GR" dirty="0"/>
              <a:t> x </a:t>
            </a:r>
            <a:r>
              <a:rPr lang="el-GR" dirty="0" smtClean="0"/>
              <a:t>3ημέρες </a:t>
            </a:r>
          </a:p>
          <a:p>
            <a:r>
              <a:rPr lang="el-GR" dirty="0" smtClean="0"/>
              <a:t>ή </a:t>
            </a:r>
            <a:r>
              <a:rPr lang="el-GR" dirty="0"/>
              <a:t>500 </a:t>
            </a:r>
            <a:r>
              <a:rPr lang="el-GR" dirty="0" err="1"/>
              <a:t>mg</a:t>
            </a:r>
            <a:r>
              <a:rPr lang="el-GR" dirty="0"/>
              <a:t> x 2 για 10 ημέρες, </a:t>
            </a:r>
            <a:endParaRPr lang="el-GR" dirty="0" smtClean="0"/>
          </a:p>
          <a:p>
            <a:r>
              <a:rPr lang="el-GR" dirty="0" smtClean="0"/>
              <a:t>ή </a:t>
            </a:r>
            <a:r>
              <a:rPr lang="el-GR" dirty="0" err="1"/>
              <a:t>βαλασικλοβίρη</a:t>
            </a:r>
            <a:r>
              <a:rPr lang="el-GR" dirty="0"/>
              <a:t> </a:t>
            </a:r>
            <a:r>
              <a:rPr lang="el-GR" dirty="0" err="1"/>
              <a:t>p.o</a:t>
            </a:r>
            <a:r>
              <a:rPr lang="el-GR" dirty="0"/>
              <a:t>. 500 </a:t>
            </a:r>
            <a:r>
              <a:rPr lang="el-GR" dirty="0" err="1"/>
              <a:t>mg</a:t>
            </a:r>
            <a:r>
              <a:rPr lang="el-GR" dirty="0"/>
              <a:t> x 2 x </a:t>
            </a:r>
            <a:r>
              <a:rPr lang="el-GR" dirty="0" smtClean="0"/>
              <a:t>10 ημέρες</a:t>
            </a:r>
            <a:r>
              <a:rPr lang="el-GR" dirty="0"/>
              <a:t>.</a:t>
            </a:r>
          </a:p>
          <a:p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σοβαρές νευρολογικές επιπλοκές χορηγείται </a:t>
            </a:r>
            <a:r>
              <a:rPr lang="el-GR" dirty="0" err="1"/>
              <a:t>ασικλοβίρη</a:t>
            </a:r>
            <a:r>
              <a:rPr lang="el-GR" dirty="0"/>
              <a:t> iv 10 </a:t>
            </a:r>
            <a:r>
              <a:rPr lang="el-GR" dirty="0" err="1" smtClean="0"/>
              <a:t>mg</a:t>
            </a:r>
            <a:r>
              <a:rPr lang="el-GR" dirty="0" smtClean="0"/>
              <a:t>/</a:t>
            </a:r>
            <a:r>
              <a:rPr lang="el-GR" dirty="0" err="1" smtClean="0"/>
              <a:t>kg</a:t>
            </a:r>
            <a:r>
              <a:rPr lang="el-GR" dirty="0" smtClean="0"/>
              <a:t> ΒΣ </a:t>
            </a:r>
            <a:r>
              <a:rPr lang="el-GR" dirty="0"/>
              <a:t>ανά 8ωρο.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   </a:t>
            </a:r>
            <a:r>
              <a:rPr lang="el-GR" b="1" dirty="0" smtClean="0"/>
              <a:t>Συμπτωματικές </a:t>
            </a:r>
            <a:r>
              <a:rPr lang="el-GR" b="1" dirty="0"/>
              <a:t>υποτροπές</a:t>
            </a:r>
          </a:p>
          <a:p>
            <a:pPr marL="0" indent="0">
              <a:buNone/>
            </a:pPr>
            <a:r>
              <a:rPr lang="el-GR" dirty="0"/>
              <a:t>• Τα συμπτώματα είναι ηπιότερα από το πρώτο επεισόδιο και τείνουν </a:t>
            </a:r>
            <a:r>
              <a:rPr lang="el-GR" dirty="0" smtClean="0"/>
              <a:t>να αυτοπεριορίζονται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• Η απόφαση για την αντιμετώπιση πρέπει να λαμβάνεται σε </a:t>
            </a:r>
            <a:r>
              <a:rPr lang="el-GR" dirty="0" smtClean="0"/>
              <a:t>συνεργασία με </a:t>
            </a:r>
            <a:r>
              <a:rPr lang="el-GR" dirty="0"/>
              <a:t>τον ασθενή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Η </a:t>
            </a:r>
            <a:r>
              <a:rPr lang="el-GR" dirty="0"/>
              <a:t>στρατηγική της αντιμετώπισης μπορεί να περιλαμβάνει:</a:t>
            </a:r>
          </a:p>
          <a:p>
            <a:pPr marL="0" indent="0">
              <a:buNone/>
            </a:pPr>
            <a:r>
              <a:rPr lang="el-GR" dirty="0"/>
              <a:t>- Μόνο υποστηρικτική θεραπεία ή</a:t>
            </a:r>
          </a:p>
          <a:p>
            <a:pPr marL="0" indent="0">
              <a:buNone/>
            </a:pPr>
            <a:r>
              <a:rPr lang="el-GR" dirty="0"/>
              <a:t>- Θεραπεία με φάρμακα κατά επεισόδιο </a:t>
            </a:r>
            <a:r>
              <a:rPr lang="el-GR" dirty="0" smtClean="0"/>
              <a:t>  ή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- Κατασταλτική θεραπεία</a:t>
            </a:r>
          </a:p>
          <a:p>
            <a:pPr marL="0" indent="0">
              <a:buNone/>
            </a:pPr>
            <a:r>
              <a:rPr lang="el-GR" dirty="0"/>
              <a:t>• Η θεραπευτική αντιμετώπιση εξατομικεύεται.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9.2. Θεραπεία επεισοδίου (υποτροπής)</a:t>
            </a:r>
          </a:p>
          <a:p>
            <a:r>
              <a:rPr lang="el-GR" dirty="0"/>
              <a:t>Έναρξη θεραπείας μέσα σε 24 ώρες από την έναρξη των συμπτωμάτων.</a:t>
            </a:r>
          </a:p>
          <a:p>
            <a:r>
              <a:rPr lang="el-GR" dirty="0"/>
              <a:t>Ο συνδυασμός τοπικής θεραπείας με συστηματική θεραπεία δεν </a:t>
            </a:r>
            <a:r>
              <a:rPr lang="el-GR" dirty="0" smtClean="0"/>
              <a:t>προσφέρει </a:t>
            </a:r>
            <a:r>
              <a:rPr lang="el-GR" dirty="0"/>
              <a:t>επιπλέον όφελος.</a:t>
            </a:r>
          </a:p>
          <a:p>
            <a:endParaRPr lang="el-GR" dirty="0" smtClean="0"/>
          </a:p>
          <a:p>
            <a:r>
              <a:rPr lang="el-GR" dirty="0" err="1" smtClean="0"/>
              <a:t>Ασικλοβίρη</a:t>
            </a:r>
            <a:r>
              <a:rPr lang="el-GR" dirty="0" smtClean="0"/>
              <a:t> </a:t>
            </a:r>
            <a:r>
              <a:rPr lang="el-GR" dirty="0" err="1"/>
              <a:t>p.o</a:t>
            </a:r>
            <a:r>
              <a:rPr lang="el-GR" dirty="0"/>
              <a:t>. 200 </a:t>
            </a:r>
            <a:r>
              <a:rPr lang="el-GR" dirty="0" err="1"/>
              <a:t>mg</a:t>
            </a:r>
            <a:r>
              <a:rPr lang="el-GR" dirty="0"/>
              <a:t> x 5 x 5 ημέρες, </a:t>
            </a:r>
            <a:endParaRPr lang="el-GR" dirty="0" smtClean="0"/>
          </a:p>
          <a:p>
            <a:r>
              <a:rPr lang="el-GR" dirty="0" smtClean="0"/>
              <a:t>ή </a:t>
            </a:r>
            <a:r>
              <a:rPr lang="el-GR" dirty="0" err="1"/>
              <a:t>φαμσικλοβίρη</a:t>
            </a:r>
            <a:r>
              <a:rPr lang="el-GR" dirty="0"/>
              <a:t> </a:t>
            </a:r>
            <a:r>
              <a:rPr lang="el-GR" dirty="0" err="1"/>
              <a:t>p.o</a:t>
            </a:r>
            <a:r>
              <a:rPr lang="el-GR" dirty="0"/>
              <a:t>. 125 </a:t>
            </a:r>
            <a:r>
              <a:rPr lang="el-GR" dirty="0" err="1"/>
              <a:t>mg</a:t>
            </a:r>
            <a:r>
              <a:rPr lang="el-GR" dirty="0"/>
              <a:t> x 2 </a:t>
            </a:r>
            <a:r>
              <a:rPr lang="el-GR" dirty="0" smtClean="0"/>
              <a:t>x 5 </a:t>
            </a:r>
            <a:r>
              <a:rPr lang="el-GR" dirty="0"/>
              <a:t>ημέρες, </a:t>
            </a:r>
            <a:endParaRPr lang="el-GR" dirty="0" smtClean="0"/>
          </a:p>
          <a:p>
            <a:r>
              <a:rPr lang="el-GR" dirty="0" smtClean="0"/>
              <a:t>ή </a:t>
            </a:r>
            <a:r>
              <a:rPr lang="el-GR" dirty="0" err="1"/>
              <a:t>βαλασικλοβίρη</a:t>
            </a:r>
            <a:r>
              <a:rPr lang="el-GR" dirty="0"/>
              <a:t> </a:t>
            </a:r>
            <a:r>
              <a:rPr lang="el-GR" dirty="0" err="1"/>
              <a:t>p.o</a:t>
            </a:r>
            <a:r>
              <a:rPr lang="el-GR" dirty="0"/>
              <a:t>. 500 </a:t>
            </a:r>
            <a:r>
              <a:rPr lang="el-GR" dirty="0" err="1"/>
              <a:t>mg</a:t>
            </a:r>
            <a:r>
              <a:rPr lang="el-GR" dirty="0"/>
              <a:t> x 2 για 5 ημέρες.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αγωγή μπορεί να ξεκινήσει από τον ιατρό ή από τον ασθενή. Δεν </a:t>
            </a:r>
            <a:r>
              <a:rPr lang="el-GR" dirty="0" smtClean="0"/>
              <a:t>απαιτείται </a:t>
            </a:r>
            <a:r>
              <a:rPr lang="el-GR" dirty="0"/>
              <a:t>θεραπεία για όλες τις υποτροπές.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9.3. Καταστολή των υποτροπών</a:t>
            </a:r>
          </a:p>
          <a:p>
            <a:r>
              <a:rPr lang="el-GR" dirty="0" err="1"/>
              <a:t>Ασικλοβίρη</a:t>
            </a:r>
            <a:r>
              <a:rPr lang="el-GR" dirty="0"/>
              <a:t> </a:t>
            </a:r>
            <a:r>
              <a:rPr lang="el-GR" dirty="0" err="1"/>
              <a:t>p.o</a:t>
            </a:r>
            <a:r>
              <a:rPr lang="el-GR" dirty="0"/>
              <a:t>. 200 </a:t>
            </a:r>
            <a:r>
              <a:rPr lang="el-GR" dirty="0" err="1"/>
              <a:t>mg</a:t>
            </a:r>
            <a:r>
              <a:rPr lang="el-GR" dirty="0"/>
              <a:t> x 4 </a:t>
            </a:r>
            <a:endParaRPr lang="el-GR" dirty="0" smtClean="0"/>
          </a:p>
          <a:p>
            <a:r>
              <a:rPr lang="el-GR" dirty="0" smtClean="0"/>
              <a:t>ή </a:t>
            </a:r>
            <a:r>
              <a:rPr lang="el-GR" dirty="0"/>
              <a:t>400 </a:t>
            </a:r>
            <a:r>
              <a:rPr lang="el-GR" dirty="0" err="1"/>
              <a:t>mg</a:t>
            </a:r>
            <a:r>
              <a:rPr lang="el-GR" dirty="0"/>
              <a:t> x </a:t>
            </a:r>
            <a:r>
              <a:rPr lang="el-GR" dirty="0" smtClean="0"/>
              <a:t>2 </a:t>
            </a:r>
            <a:r>
              <a:rPr lang="el-GR" dirty="0" err="1" smtClean="0"/>
              <a:t>Φαμσικλοβίρη</a:t>
            </a:r>
            <a:r>
              <a:rPr lang="el-GR" dirty="0" smtClean="0"/>
              <a:t> </a:t>
            </a:r>
            <a:r>
              <a:rPr lang="el-GR" dirty="0" err="1"/>
              <a:t>p.o</a:t>
            </a:r>
            <a:r>
              <a:rPr lang="el-GR" dirty="0"/>
              <a:t>. 250 </a:t>
            </a:r>
            <a:r>
              <a:rPr lang="el-GR" dirty="0" err="1"/>
              <a:t>mg</a:t>
            </a:r>
            <a:r>
              <a:rPr lang="el-GR" dirty="0"/>
              <a:t> x 2 </a:t>
            </a:r>
            <a:endParaRPr lang="el-GR" dirty="0" smtClean="0"/>
          </a:p>
          <a:p>
            <a:r>
              <a:rPr lang="el-GR" dirty="0" smtClean="0"/>
              <a:t>Ή </a:t>
            </a:r>
            <a:r>
              <a:rPr lang="el-GR" dirty="0" err="1" smtClean="0"/>
              <a:t>Βαλασικλοβίρη</a:t>
            </a:r>
            <a:r>
              <a:rPr lang="el-GR" dirty="0" smtClean="0"/>
              <a:t> </a:t>
            </a:r>
            <a:r>
              <a:rPr lang="el-GR" dirty="0" err="1"/>
              <a:t>p.o</a:t>
            </a:r>
            <a:r>
              <a:rPr lang="el-GR" dirty="0"/>
              <a:t>. 500 </a:t>
            </a:r>
            <a:r>
              <a:rPr lang="el-GR" dirty="0" err="1"/>
              <a:t>mg</a:t>
            </a:r>
            <a:r>
              <a:rPr lang="el-GR" dirty="0"/>
              <a:t> x 1.</a:t>
            </a:r>
          </a:p>
          <a:p>
            <a:endParaRPr lang="el-GR" dirty="0" smtClean="0"/>
          </a:p>
          <a:p>
            <a:r>
              <a:rPr lang="el-GR" dirty="0" smtClean="0"/>
              <a:t>Διάρκεια </a:t>
            </a:r>
            <a:r>
              <a:rPr lang="el-GR" dirty="0"/>
              <a:t>θεραπείας: 6-12 μήνες, με στόχο τη μείωση του αριθμού των </a:t>
            </a:r>
            <a:r>
              <a:rPr lang="el-GR" dirty="0" smtClean="0"/>
              <a:t>υποτροπών.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dirty="0"/>
              <a:t>9.4. </a:t>
            </a:r>
            <a:r>
              <a:rPr lang="el-GR" b="1" dirty="0" err="1"/>
              <a:t>Έρπης</a:t>
            </a:r>
            <a:r>
              <a:rPr lang="el-GR" b="1" dirty="0"/>
              <a:t> γεννητικών οργάνων (ΕΓΟ) και κύηση</a:t>
            </a:r>
          </a:p>
          <a:p>
            <a:r>
              <a:rPr lang="el-GR" dirty="0"/>
              <a:t>Γυναίκες με πρώτο επεισόδιο ΕΓΟ στη διάρκεια της κύησης θα πρέπει </a:t>
            </a:r>
            <a:r>
              <a:rPr lang="el-GR" dirty="0" smtClean="0"/>
              <a:t>να θεραπεύονται </a:t>
            </a:r>
            <a:r>
              <a:rPr lang="el-GR" dirty="0"/>
              <a:t>με </a:t>
            </a:r>
            <a:r>
              <a:rPr lang="el-GR" dirty="0" err="1"/>
              <a:t>αντι</a:t>
            </a:r>
            <a:r>
              <a:rPr lang="el-GR" dirty="0"/>
              <a:t>-</a:t>
            </a:r>
            <a:r>
              <a:rPr lang="el-GR" dirty="0" err="1"/>
              <a:t>ιικά</a:t>
            </a:r>
            <a:r>
              <a:rPr lang="el-GR" dirty="0"/>
              <a:t>.</a:t>
            </a:r>
          </a:p>
          <a:p>
            <a:r>
              <a:rPr lang="el-GR" dirty="0"/>
              <a:t>Καισαρική τομή θα πρέπει να εκτελείται σε γυναίκες με πρώτο επεισόδιο </a:t>
            </a:r>
            <a:r>
              <a:rPr lang="el-GR" dirty="0" smtClean="0"/>
              <a:t>ή υποτροπιάζοντα </a:t>
            </a:r>
            <a:r>
              <a:rPr lang="el-GR" dirty="0"/>
              <a:t>ΕΓΟ όταν έχουν ενεργείς βλάβες κατά τον τοκετό.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ΙΟ</a:t>
            </a:r>
            <a:r>
              <a:rPr lang="el-GR" dirty="0"/>
              <a:t>Σ</a:t>
            </a:r>
            <a:r>
              <a:rPr lang="el-GR" dirty="0" smtClean="0"/>
              <a:t> </a:t>
            </a:r>
            <a:r>
              <a:rPr lang="el-GR" dirty="0"/>
              <a:t>ΤΩΝ ΑΝΘΡΩΠΙΝΩΝ ΘΗΛΩΜΑΤΩΝ (</a:t>
            </a:r>
            <a:r>
              <a:rPr lang="en-US" dirty="0"/>
              <a:t>Human Papillomavirus, HPV)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http://www.howtogetridofstuff.com/wp-content/uploads/how-to-get-rid-of-genital-war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7" y="1412776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3.bp.blogspot.com/-pWgLsXqXaQc/Tvmpt5k57FI/AAAAAAAADkk/0Q54ahtDQ1o/s1600/genital+warts+pic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dermnet.com/dn2/allJPG3/genital-warts-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2" y="3794026"/>
            <a:ext cx="39639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26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V. ΔΙΑΓΝΩΣΗ ΚΑΙ ΑΝΤΙΜΕΤΩΠΙΣΗ ΤΟΥ ΙΟΥ </a:t>
            </a:r>
            <a:r>
              <a:rPr lang="el-GR" dirty="0" smtClean="0"/>
              <a:t>ΤΩΝ ΑΝΘΡΩΠΙΝΩΝ </a:t>
            </a:r>
            <a:r>
              <a:rPr lang="el-GR" dirty="0"/>
              <a:t>ΘΗΛΩΜΑΤΩΝ (</a:t>
            </a:r>
            <a:r>
              <a:rPr lang="el-GR" dirty="0" err="1"/>
              <a:t>Human</a:t>
            </a:r>
            <a:r>
              <a:rPr lang="el-GR" dirty="0"/>
              <a:t> </a:t>
            </a:r>
            <a:r>
              <a:rPr lang="el-GR" dirty="0" err="1"/>
              <a:t>Papillomavirus</a:t>
            </a:r>
            <a:r>
              <a:rPr lang="el-GR" dirty="0"/>
              <a:t>, HPV)</a:t>
            </a:r>
          </a:p>
          <a:p>
            <a:pPr marL="0" indent="0">
              <a:buNone/>
            </a:pPr>
            <a:r>
              <a:rPr lang="el-GR" dirty="0"/>
              <a:t>1. ΕΙΣΑΓΩΓΗ</a:t>
            </a:r>
          </a:p>
          <a:p>
            <a:r>
              <a:rPr lang="el-GR" dirty="0"/>
              <a:t>Ορισμένοι τύποι του ιού των ανθρωπίνων θηλωμάτων (</a:t>
            </a:r>
            <a:r>
              <a:rPr lang="el-GR" dirty="0" err="1" smtClean="0"/>
              <a:t>Human</a:t>
            </a:r>
            <a:r>
              <a:rPr lang="el-GR" dirty="0" smtClean="0"/>
              <a:t> </a:t>
            </a:r>
            <a:r>
              <a:rPr lang="el-GR" dirty="0" err="1" smtClean="0"/>
              <a:t>Papillomavirus</a:t>
            </a:r>
            <a:r>
              <a:rPr lang="el-GR" dirty="0"/>
              <a:t>, HPV) αποτελούν την κύρια αιτία σχεδόν για όλες τις </a:t>
            </a:r>
            <a:r>
              <a:rPr lang="el-GR" dirty="0" smtClean="0"/>
              <a:t>περιπτώσεις </a:t>
            </a:r>
            <a:r>
              <a:rPr lang="el-GR" dirty="0"/>
              <a:t>καρκίνου του τραχήλου της μήτρας (99,7%).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τύποι αυτοί του </a:t>
            </a:r>
            <a:r>
              <a:rPr lang="el-GR" dirty="0" smtClean="0"/>
              <a:t>HPV, που </a:t>
            </a:r>
            <a:r>
              <a:rPr lang="el-GR" dirty="0"/>
              <a:t>ονομάζονται και τύποι υψηλού κινδύνου, είναι 15 από τους 40 που </a:t>
            </a:r>
            <a:r>
              <a:rPr lang="el-GR" dirty="0" err="1"/>
              <a:t>εντο</a:t>
            </a:r>
            <a:r>
              <a:rPr lang="el-GR" dirty="0"/>
              <a:t>-</a:t>
            </a:r>
          </a:p>
          <a:p>
            <a:r>
              <a:rPr lang="el-GR" dirty="0" err="1"/>
              <a:t>πίζονται</a:t>
            </a:r>
            <a:r>
              <a:rPr lang="el-GR" dirty="0"/>
              <a:t> στο γυναικείο γεννητικό σύστημα. </a:t>
            </a:r>
            <a:endParaRPr lang="el-GR" dirty="0" smtClean="0"/>
          </a:p>
          <a:p>
            <a:r>
              <a:rPr lang="el-GR" dirty="0" smtClean="0"/>
              <a:t>Περίπου </a:t>
            </a:r>
            <a:r>
              <a:rPr lang="el-GR" dirty="0"/>
              <a:t>τα 2/3 των </a:t>
            </a:r>
            <a:r>
              <a:rPr lang="el-GR" dirty="0" smtClean="0"/>
              <a:t>περιπτώσεων </a:t>
            </a:r>
            <a:r>
              <a:rPr lang="el-GR" dirty="0"/>
              <a:t>καρκίνου του τραχήλου της μήτρας αφορούν τους τύπους HPV 16 (51</a:t>
            </a:r>
            <a:r>
              <a:rPr lang="el-GR" dirty="0" smtClean="0"/>
              <a:t>%) και </a:t>
            </a:r>
            <a:r>
              <a:rPr lang="el-GR" dirty="0"/>
              <a:t>18 (16,2%).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99" y="1628189"/>
            <a:ext cx="5805001" cy="36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/>
              <a:t>Η κλινική εκδήλωση της λοίμωξης από τύπους HPV </a:t>
            </a:r>
            <a:r>
              <a:rPr lang="el-GR" b="1" dirty="0" smtClean="0"/>
              <a:t>χαμηλού κινδύνου </a:t>
            </a:r>
            <a:r>
              <a:rPr lang="el-GR" b="1" dirty="0"/>
              <a:t>είναι τα κονδυλώματα και οι χαμηλόβαθμες τραχηλικές </a:t>
            </a:r>
            <a:r>
              <a:rPr lang="el-GR" b="1" dirty="0" err="1" smtClean="0"/>
              <a:t>ενδοεπιθηλιακές</a:t>
            </a:r>
            <a:r>
              <a:rPr lang="el-GR" b="1" dirty="0" smtClean="0"/>
              <a:t> </a:t>
            </a:r>
            <a:r>
              <a:rPr lang="el-GR" b="1" dirty="0"/>
              <a:t>νεοπλασίες. </a:t>
            </a:r>
            <a:endParaRPr lang="el-GR" b="1" dirty="0" smtClean="0"/>
          </a:p>
          <a:p>
            <a:r>
              <a:rPr lang="el-GR" b="1" dirty="0" smtClean="0"/>
              <a:t>Οι </a:t>
            </a:r>
            <a:r>
              <a:rPr lang="el-GR" b="1" dirty="0"/>
              <a:t>πιο σοβαρές αλλοιώσεις </a:t>
            </a:r>
            <a:r>
              <a:rPr lang="el-GR" dirty="0"/>
              <a:t>που προκαλούνται από </a:t>
            </a:r>
            <a:r>
              <a:rPr lang="el-GR" dirty="0" smtClean="0"/>
              <a:t>τον ιό </a:t>
            </a:r>
            <a:r>
              <a:rPr lang="el-GR" dirty="0"/>
              <a:t>HPV αντιστοιχούν σε </a:t>
            </a:r>
            <a:r>
              <a:rPr lang="el-GR" b="1" dirty="0"/>
              <a:t>πρόδρομες αλλοιώσεις του καρκίνου του </a:t>
            </a:r>
            <a:r>
              <a:rPr lang="el-GR" b="1" dirty="0" smtClean="0"/>
              <a:t>τραχήλου της </a:t>
            </a:r>
            <a:r>
              <a:rPr lang="el-GR" b="1" dirty="0"/>
              <a:t>μήτρας </a:t>
            </a:r>
            <a:r>
              <a:rPr lang="el-GR" dirty="0"/>
              <a:t>(τραχηλική </a:t>
            </a:r>
            <a:r>
              <a:rPr lang="el-GR" dirty="0" err="1"/>
              <a:t>ενδοεπιθηλιακή</a:t>
            </a:r>
            <a:r>
              <a:rPr lang="el-GR" dirty="0"/>
              <a:t> νεοπλασία ήπιου, μέτριου και </a:t>
            </a:r>
            <a:r>
              <a:rPr lang="el-GR" dirty="0" smtClean="0"/>
              <a:t>σοβαρού </a:t>
            </a:r>
            <a:r>
              <a:rPr lang="el-GR" dirty="0"/>
              <a:t>βαθμού, </a:t>
            </a:r>
            <a:r>
              <a:rPr lang="el-GR" b="1" dirty="0" err="1"/>
              <a:t>cervical</a:t>
            </a:r>
            <a:r>
              <a:rPr lang="el-GR" b="1" dirty="0"/>
              <a:t> </a:t>
            </a:r>
            <a:r>
              <a:rPr lang="el-GR" b="1" dirty="0" err="1"/>
              <a:t>intraepithelial</a:t>
            </a:r>
            <a:r>
              <a:rPr lang="el-GR" b="1" dirty="0"/>
              <a:t> </a:t>
            </a:r>
            <a:r>
              <a:rPr lang="el-GR" b="1" dirty="0" err="1"/>
              <a:t>neoplasia</a:t>
            </a:r>
            <a:r>
              <a:rPr lang="el-GR" b="1" dirty="0"/>
              <a:t> CIN1/2/3).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λοίμωξη από τον ιό HPV αποτελεί ένα από τα σεξουαλικά </a:t>
            </a:r>
            <a:r>
              <a:rPr lang="el-GR" dirty="0" smtClean="0"/>
              <a:t>μεταδιδόμενα νοσήματα</a:t>
            </a:r>
            <a:r>
              <a:rPr lang="el-GR" dirty="0"/>
              <a:t>. Οι περισσότερες HPV λοιμώξεις είναι </a:t>
            </a:r>
            <a:r>
              <a:rPr lang="el-GR" dirty="0" err="1"/>
              <a:t>υποκλινικές</a:t>
            </a:r>
            <a:r>
              <a:rPr lang="el-GR" dirty="0"/>
              <a:t> και η </a:t>
            </a:r>
            <a:r>
              <a:rPr lang="el-GR" dirty="0" smtClean="0"/>
              <a:t>διάγνωση γίνεται </a:t>
            </a:r>
            <a:r>
              <a:rPr lang="el-GR" dirty="0"/>
              <a:t>με το τεστ Παπανικολάου (</a:t>
            </a:r>
            <a:r>
              <a:rPr lang="el-GR" dirty="0" err="1"/>
              <a:t>κοιλοκυτταρική</a:t>
            </a:r>
            <a:r>
              <a:rPr lang="el-GR" dirty="0"/>
              <a:t> </a:t>
            </a:r>
            <a:r>
              <a:rPr lang="el-GR" dirty="0" err="1"/>
              <a:t>ατυπία</a:t>
            </a:r>
            <a:r>
              <a:rPr lang="el-GR" dirty="0"/>
              <a:t>), </a:t>
            </a:r>
            <a:r>
              <a:rPr lang="el-GR" dirty="0" err="1" smtClean="0"/>
              <a:t>κολποσκοπικά</a:t>
            </a:r>
            <a:r>
              <a:rPr lang="el-GR" dirty="0" smtClean="0"/>
              <a:t> και </a:t>
            </a:r>
            <a:r>
              <a:rPr lang="el-GR" dirty="0"/>
              <a:t>μοριακά.</a:t>
            </a:r>
          </a:p>
          <a:p>
            <a:r>
              <a:rPr lang="el-GR" b="1" dirty="0"/>
              <a:t>Ο κύριος παράγοντας κινδύνου για HPV λοίμωξη είναι ο αριθμός των </a:t>
            </a:r>
            <a:r>
              <a:rPr lang="el-GR" b="1" dirty="0" smtClean="0"/>
              <a:t>σεξουαλικών </a:t>
            </a:r>
            <a:r>
              <a:rPr lang="el-GR" b="1" dirty="0"/>
              <a:t>συντρόφων</a:t>
            </a:r>
            <a:r>
              <a:rPr lang="el-GR" dirty="0"/>
              <a:t>, με δεύτερο παράγοντα κινδύνου τη νεαρή ηλικία.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2. ΑΝΙΧΝΕΥΣΗ ΤΟΥ ΙΟΥ HPV (HPV DNA TESTING</a:t>
            </a:r>
            <a:r>
              <a:rPr lang="el-GR" b="1" dirty="0" smtClean="0"/>
              <a:t>)</a:t>
            </a:r>
          </a:p>
          <a:p>
            <a:pPr marL="0" indent="0">
              <a:buNone/>
            </a:pPr>
            <a:endParaRPr lang="el-GR" b="1" dirty="0"/>
          </a:p>
          <a:p>
            <a:r>
              <a:rPr lang="el-GR" dirty="0"/>
              <a:t>Τύποι HPV χαμηλού κινδύνου. Η ανίχνευση των τύπων του ιού HPV </a:t>
            </a:r>
            <a:r>
              <a:rPr lang="el-GR" dirty="0" smtClean="0"/>
              <a:t>χαμηλού </a:t>
            </a:r>
            <a:r>
              <a:rPr lang="el-GR" dirty="0"/>
              <a:t>κινδύνου δεν έχει καμιά κλινική σημασία.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τύποι αυτοί προκαλούν </a:t>
            </a:r>
            <a:r>
              <a:rPr lang="el-GR" dirty="0" smtClean="0"/>
              <a:t>είτε κονδυλώματα </a:t>
            </a:r>
            <a:r>
              <a:rPr lang="el-GR" dirty="0"/>
              <a:t>είτε χαμηλόβαθμες </a:t>
            </a:r>
            <a:r>
              <a:rPr lang="el-GR" dirty="0" err="1"/>
              <a:t>ενδοεπιθηλιακές</a:t>
            </a:r>
            <a:r>
              <a:rPr lang="el-GR" dirty="0"/>
              <a:t> αλλοιώσεις (</a:t>
            </a:r>
            <a:r>
              <a:rPr lang="el-GR" dirty="0" err="1" smtClean="0"/>
              <a:t>low</a:t>
            </a:r>
            <a:r>
              <a:rPr lang="el-GR" dirty="0" smtClean="0"/>
              <a:t>-</a:t>
            </a:r>
            <a:r>
              <a:rPr lang="el-GR" dirty="0" err="1" smtClean="0"/>
              <a:t>grade</a:t>
            </a:r>
            <a:r>
              <a:rPr lang="el-GR" dirty="0" smtClean="0"/>
              <a:t> </a:t>
            </a:r>
            <a:r>
              <a:rPr lang="el-GR" dirty="0" err="1" smtClean="0"/>
              <a:t>intraepithelial</a:t>
            </a:r>
            <a:r>
              <a:rPr lang="el-GR" dirty="0" smtClean="0"/>
              <a:t> </a:t>
            </a:r>
            <a:r>
              <a:rPr lang="el-GR" dirty="0" err="1"/>
              <a:t>lesions</a:t>
            </a:r>
            <a:r>
              <a:rPr lang="el-GR" dirty="0"/>
              <a:t>, LSIL) του τραχήλου, του κόλπου και του αιδοίου.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el-GR" b="1" dirty="0"/>
              <a:t>Τύποι HPV υψηλού κινδύνου. </a:t>
            </a:r>
            <a:r>
              <a:rPr lang="el-GR" dirty="0"/>
              <a:t>Η ανίχνευση των τύπων του ιού HPV </a:t>
            </a:r>
            <a:r>
              <a:rPr lang="el-GR" dirty="0" smtClean="0"/>
              <a:t>υψηλού </a:t>
            </a:r>
            <a:r>
              <a:rPr lang="el-GR" dirty="0"/>
              <a:t>κινδύνου (</a:t>
            </a:r>
            <a:r>
              <a:rPr lang="el-GR" b="1" dirty="0"/>
              <a:t>HPV DNA </a:t>
            </a:r>
            <a:r>
              <a:rPr lang="el-GR" dirty="0" err="1"/>
              <a:t>testing</a:t>
            </a:r>
            <a:r>
              <a:rPr lang="el-GR" dirty="0"/>
              <a:t> με </a:t>
            </a:r>
            <a:r>
              <a:rPr lang="el-GR" b="1" dirty="0"/>
              <a:t>PCR ή υβριδισμό</a:t>
            </a:r>
            <a:r>
              <a:rPr lang="el-GR" dirty="0"/>
              <a:t>) είναι πιο </a:t>
            </a:r>
            <a:r>
              <a:rPr lang="el-GR" dirty="0" smtClean="0"/>
              <a:t>ευαίσθητη μέθοδος </a:t>
            </a:r>
            <a:r>
              <a:rPr lang="el-GR" b="1" dirty="0"/>
              <a:t>για</a:t>
            </a:r>
            <a:r>
              <a:rPr lang="el-GR" dirty="0"/>
              <a:t> την </a:t>
            </a:r>
            <a:r>
              <a:rPr lang="el-GR" b="1" dirty="0"/>
              <a:t>ανίχνευση </a:t>
            </a:r>
            <a:r>
              <a:rPr lang="el-GR" b="1" dirty="0" err="1"/>
              <a:t>προκαρκινικών</a:t>
            </a:r>
            <a:r>
              <a:rPr lang="el-GR" b="1" dirty="0"/>
              <a:t> αλλοιώσεων του τραχήλου </a:t>
            </a:r>
            <a:r>
              <a:rPr lang="el-GR" b="1" dirty="0" smtClean="0"/>
              <a:t>της μήτρας από (</a:t>
            </a:r>
            <a:r>
              <a:rPr lang="en-US" b="1" dirty="0" smtClean="0"/>
              <a:t>Vs) </a:t>
            </a:r>
            <a:r>
              <a:rPr lang="el-GR" b="1" dirty="0" smtClean="0"/>
              <a:t>την κυτταρολογική εξέταση κατά Παπανικολάου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Η μέθοδος αυτή</a:t>
            </a:r>
            <a:r>
              <a:rPr lang="el-GR" dirty="0"/>
              <a:t>, όμως, έχει μικρότερη ειδικότητα. Επομένως, η θετική εξέταση για </a:t>
            </a:r>
            <a:r>
              <a:rPr lang="el-GR" dirty="0" smtClean="0"/>
              <a:t>HPV DNA </a:t>
            </a:r>
            <a:r>
              <a:rPr lang="el-GR" dirty="0"/>
              <a:t>υψηλού κινδύνου μπορεί να διαγνώσει την ύπαρξη </a:t>
            </a:r>
            <a:r>
              <a:rPr lang="el-GR" dirty="0" err="1"/>
              <a:t>προκαρκινικών</a:t>
            </a:r>
            <a:r>
              <a:rPr lang="el-GR" dirty="0"/>
              <a:t> </a:t>
            </a:r>
            <a:r>
              <a:rPr lang="el-GR" dirty="0" smtClean="0"/>
              <a:t>αλλοιώσεων </a:t>
            </a:r>
            <a:r>
              <a:rPr lang="el-GR" dirty="0"/>
              <a:t>του τραχήλου της μήτρας, καθώς και, σε γυναίκες με </a:t>
            </a:r>
            <a:r>
              <a:rPr lang="el-GR" dirty="0" smtClean="0"/>
              <a:t>φυσιολογικό </a:t>
            </a:r>
            <a:r>
              <a:rPr lang="el-GR" dirty="0"/>
              <a:t>κυτταρολογικό έλεγχο κατά Παπανικολάου, να προβλέψει την </a:t>
            </a:r>
            <a:r>
              <a:rPr lang="el-GR" dirty="0" smtClean="0"/>
              <a:t>εμφάνιση </a:t>
            </a:r>
            <a:r>
              <a:rPr lang="el-GR" dirty="0" err="1" smtClean="0"/>
              <a:t>προκαρκινικών</a:t>
            </a:r>
            <a:r>
              <a:rPr lang="el-GR" dirty="0" smtClean="0"/>
              <a:t> </a:t>
            </a:r>
            <a:r>
              <a:rPr lang="el-GR" dirty="0"/>
              <a:t>αλλοιώσεων στο μέλλον.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Γυναίκες στις οποίες δεν ανιχνεύονται τύποι HPV υψηλού </a:t>
            </a:r>
            <a:r>
              <a:rPr lang="el-GR" dirty="0" smtClean="0"/>
              <a:t>κινδύνου,</a:t>
            </a: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l-GR" dirty="0"/>
              <a:t>κίνδυνος να υπάρχει υψηλόβαθμη τραχηλική </a:t>
            </a:r>
            <a:r>
              <a:rPr lang="el-GR" dirty="0" err="1" smtClean="0"/>
              <a:t>ενδοεπιθηλιακή</a:t>
            </a:r>
            <a:r>
              <a:rPr lang="en-US" dirty="0" smtClean="0"/>
              <a:t> </a:t>
            </a:r>
            <a:r>
              <a:rPr lang="el-GR" dirty="0"/>
              <a:t>νεοπλασία είναι ~1:1000.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συνδυασμός του τεστ Παπανικολάου </a:t>
            </a:r>
            <a:r>
              <a:rPr lang="el-GR" dirty="0" smtClean="0"/>
              <a:t>μαζί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l-GR" dirty="0"/>
              <a:t>ανίχνευση του HPV DNA έχει αρνητική προγνωστική αξία ~</a:t>
            </a:r>
            <a:r>
              <a:rPr lang="el-GR" dirty="0" smtClean="0"/>
              <a:t>99-100</a:t>
            </a:r>
            <a:r>
              <a:rPr lang="el-GR" dirty="0"/>
              <a:t>%. Συνεπώς, όταν υπάρχει φυσιολογικό τεστ Παπανικολάου και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αρνητική </a:t>
            </a:r>
            <a:r>
              <a:rPr lang="el-GR" dirty="0"/>
              <a:t>εξέταση για HPV DNΑ, ο έλεγχος </a:t>
            </a:r>
            <a:r>
              <a:rPr lang="el-GR" dirty="0" smtClean="0"/>
              <a:t>μπορεί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να επαναλαμβάνεται</a:t>
            </a:r>
            <a:r>
              <a:rPr lang="en-US" dirty="0" smtClean="0"/>
              <a:t> </a:t>
            </a:r>
            <a:r>
              <a:rPr lang="el-GR" dirty="0" smtClean="0"/>
              <a:t>κάθε </a:t>
            </a:r>
            <a:r>
              <a:rPr lang="el-GR" dirty="0"/>
              <a:t>3 χρόνια (και όχι κάθε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χρόνο</a:t>
            </a:r>
            <a:r>
              <a:rPr lang="el-GR" dirty="0"/>
              <a:t>, όπως ισχύει σήμερα που </a:t>
            </a:r>
            <a:r>
              <a:rPr lang="el-GR" dirty="0" smtClean="0"/>
              <a:t>γίνεται</a:t>
            </a:r>
            <a:r>
              <a:rPr lang="en-US" dirty="0" smtClean="0"/>
              <a:t> </a:t>
            </a:r>
            <a:r>
              <a:rPr lang="el-GR" dirty="0" smtClean="0"/>
              <a:t>μόνο </a:t>
            </a:r>
            <a:r>
              <a:rPr lang="el-GR" dirty="0"/>
              <a:t>το 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τεστ </a:t>
            </a:r>
            <a:r>
              <a:rPr lang="el-GR" dirty="0"/>
              <a:t>Παπανικολάου).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99" y="1611359"/>
            <a:ext cx="5850001" cy="36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4. ΑΝΤΙΜΕΤΩΠΙΣΗ</a:t>
            </a:r>
          </a:p>
          <a:p>
            <a:r>
              <a:rPr lang="el-GR" dirty="0"/>
              <a:t>Η αντιμετώπιση των αλλοιώσεων που προκαλεί ο HPV εξαρτάται από </a:t>
            </a:r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l-GR" dirty="0" smtClean="0"/>
              <a:t>κυτταρολογικά</a:t>
            </a:r>
            <a:r>
              <a:rPr lang="el-GR" dirty="0"/>
              <a:t>, </a:t>
            </a:r>
            <a:r>
              <a:rPr lang="el-GR" dirty="0" err="1"/>
              <a:t>κολποσκοπικά</a:t>
            </a:r>
            <a:r>
              <a:rPr lang="el-GR" dirty="0"/>
              <a:t> και μοριακά ευρήματα.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5. ΕΜΒΟΛΙΑ ΓΙΑ ΤΟΥΣ ΤΥΠΟΥΣ HPV ΥΨΗΛΟΥ ΚΙΝΔΥΝΟΥ</a:t>
            </a:r>
          </a:p>
          <a:p>
            <a:endParaRPr lang="en-US" dirty="0" smtClean="0"/>
          </a:p>
          <a:p>
            <a:r>
              <a:rPr lang="el-GR" dirty="0" smtClean="0"/>
              <a:t>Οι </a:t>
            </a:r>
            <a:r>
              <a:rPr lang="el-GR" dirty="0"/>
              <a:t>μελέτες που έχουν δημοσιευθεί μέχρι σήμερα αφορούν εμβόλια έναντι</a:t>
            </a:r>
          </a:p>
          <a:p>
            <a:r>
              <a:rPr lang="el-GR" dirty="0"/>
              <a:t>1) μόνο του τύπου HPV 16, </a:t>
            </a:r>
            <a:endParaRPr lang="en-US" dirty="0" smtClean="0"/>
          </a:p>
          <a:p>
            <a:r>
              <a:rPr lang="el-GR" dirty="0" smtClean="0"/>
              <a:t>2</a:t>
            </a:r>
            <a:r>
              <a:rPr lang="el-GR" dirty="0"/>
              <a:t>) των τύπων HPV 16 και 18 και </a:t>
            </a:r>
            <a:endParaRPr lang="en-US" dirty="0" smtClean="0"/>
          </a:p>
          <a:p>
            <a:r>
              <a:rPr lang="el-GR" dirty="0" smtClean="0"/>
              <a:t>3</a:t>
            </a:r>
            <a:r>
              <a:rPr lang="el-GR" dirty="0"/>
              <a:t>) των τύπων </a:t>
            </a:r>
            <a:r>
              <a:rPr lang="el-GR" dirty="0" smtClean="0"/>
              <a:t>6,</a:t>
            </a:r>
            <a:r>
              <a:rPr lang="en-US" dirty="0" smtClean="0"/>
              <a:t> </a:t>
            </a:r>
            <a:r>
              <a:rPr lang="el-GR" dirty="0" smtClean="0"/>
              <a:t>11</a:t>
            </a:r>
            <a:r>
              <a:rPr lang="el-GR" dirty="0"/>
              <a:t>, 16 και 18. 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προφυλακτικός εμβολιασμός περιλαμβάνει 3 χορηγήσεις (</a:t>
            </a:r>
            <a:r>
              <a:rPr lang="el-GR" dirty="0" smtClean="0"/>
              <a:t>0,</a:t>
            </a:r>
            <a:r>
              <a:rPr lang="en-US" dirty="0" smtClean="0"/>
              <a:t> </a:t>
            </a:r>
            <a:r>
              <a:rPr lang="el-GR" dirty="0" smtClean="0"/>
              <a:t>1 </a:t>
            </a:r>
            <a:r>
              <a:rPr lang="el-GR" dirty="0"/>
              <a:t>μήνας και 3 μήνες).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Τα </a:t>
            </a:r>
            <a:r>
              <a:rPr lang="el-GR" dirty="0"/>
              <a:t>εμβόλια που έχουν δοκιμαστεί είναι καλά ανεκτά. </a:t>
            </a:r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l-GR" dirty="0" smtClean="0"/>
              <a:t>πρώτα </a:t>
            </a:r>
            <a:r>
              <a:rPr lang="el-GR" dirty="0"/>
              <a:t>αποτελέσματα δείχνουν προστασία από επιμένουσα HPV </a:t>
            </a:r>
            <a:r>
              <a:rPr lang="el-GR" dirty="0" smtClean="0"/>
              <a:t>λοίμωξη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εμφάνιση CIN&gt;97%.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εμβολιασμός θα πρέπει να γίνεται πριν την </a:t>
            </a:r>
            <a:r>
              <a:rPr lang="el-GR" dirty="0" err="1" smtClean="0"/>
              <a:t>έναρ</a:t>
            </a:r>
            <a:r>
              <a:rPr lang="el-GR" dirty="0" smtClean="0"/>
              <a:t>-ξη </a:t>
            </a:r>
            <a:r>
              <a:rPr lang="el-GR" dirty="0"/>
              <a:t>των σεξουαλικών επαφών.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διάρκεια της προστασίας από αυτά τα εμβόλια είναι άγνωστη.</a:t>
            </a:r>
          </a:p>
          <a:p>
            <a:endParaRPr lang="en-US" dirty="0" smtClean="0"/>
          </a:p>
          <a:p>
            <a:r>
              <a:rPr lang="el-GR" dirty="0" smtClean="0"/>
              <a:t>Τα </a:t>
            </a:r>
            <a:r>
              <a:rPr lang="el-GR" dirty="0"/>
              <a:t>θεραπευτικά εμβόλια είναι ακόμη υπό διερεύνηση.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μελλοντική </a:t>
            </a:r>
            <a:r>
              <a:rPr lang="el-GR" dirty="0" smtClean="0"/>
              <a:t>χρήση </a:t>
            </a:r>
            <a:r>
              <a:rPr lang="el-GR" dirty="0"/>
              <a:t>θεραπευτικών εμβολίων για χαμηλόβαθμες </a:t>
            </a:r>
            <a:r>
              <a:rPr lang="el-GR" dirty="0" err="1"/>
              <a:t>ενδοεπιθηλιακές</a:t>
            </a:r>
            <a:r>
              <a:rPr lang="el-GR" dirty="0"/>
              <a:t> </a:t>
            </a:r>
            <a:r>
              <a:rPr lang="el-GR" dirty="0" smtClean="0"/>
              <a:t>τραχηλικές</a:t>
            </a:r>
            <a:r>
              <a:rPr lang="en-US" dirty="0" smtClean="0"/>
              <a:t> </a:t>
            </a:r>
            <a:r>
              <a:rPr lang="el-GR" dirty="0" smtClean="0"/>
              <a:t>νεοπλασίες </a:t>
            </a:r>
            <a:r>
              <a:rPr lang="el-GR" dirty="0"/>
              <a:t>είναι πιθανή, αλλά η χρήση τους για υψηλόβαθμες </a:t>
            </a:r>
            <a:r>
              <a:rPr lang="el-GR" dirty="0" smtClean="0"/>
              <a:t>αλλοιώσεις</a:t>
            </a:r>
            <a:r>
              <a:rPr lang="en-US" dirty="0" smtClean="0"/>
              <a:t> </a:t>
            </a:r>
            <a:r>
              <a:rPr lang="el-GR" dirty="0" smtClean="0"/>
              <a:t>παρουσιάζει </a:t>
            </a:r>
            <a:r>
              <a:rPr lang="el-GR" dirty="0"/>
              <a:t>σημαντικές δυσκολίες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99" y="1314029"/>
            <a:ext cx="4995001" cy="422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99" y="1824540"/>
            <a:ext cx="5760001" cy="32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l-GR" b="1" dirty="0" smtClean="0"/>
              <a:t>ΟΥΡΗΘΡΙΤΙΔΑ </a:t>
            </a:r>
            <a:r>
              <a:rPr lang="el-GR" b="1" dirty="0"/>
              <a:t>ΣΤΗ ΓΥΝΑΙΚΑ</a:t>
            </a:r>
          </a:p>
          <a:p>
            <a:r>
              <a:rPr lang="el-GR" dirty="0"/>
              <a:t>C. </a:t>
            </a:r>
            <a:r>
              <a:rPr lang="el-GR" dirty="0" err="1"/>
              <a:t>trachomatis</a:t>
            </a:r>
            <a:r>
              <a:rPr lang="el-GR" dirty="0"/>
              <a:t>, N. </a:t>
            </a:r>
            <a:r>
              <a:rPr lang="el-GR" dirty="0" err="1"/>
              <a:t>gonorrhoeae</a:t>
            </a:r>
            <a:r>
              <a:rPr lang="el-GR" dirty="0"/>
              <a:t>, και ενίοτε ο HSV, είναι τα αίτια </a:t>
            </a:r>
            <a:r>
              <a:rPr lang="el-GR" dirty="0" smtClean="0"/>
              <a:t>συμπτωματικής </a:t>
            </a:r>
            <a:r>
              <a:rPr lang="el-GR" dirty="0"/>
              <a:t>ουρηθρίτιδας -με ή χωρίς τραχηλίτιδα- στις γυναίκες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Συχνή εμφάνιση σαν ουρηθρικό σύνδρομο: δυσουρία (χωρίς </a:t>
            </a:r>
            <a:r>
              <a:rPr lang="el-GR" dirty="0" err="1"/>
              <a:t>έπειξη</a:t>
            </a:r>
            <a:r>
              <a:rPr lang="el-GR" dirty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συχνουρία</a:t>
            </a:r>
            <a:r>
              <a:rPr lang="el-GR" dirty="0"/>
              <a:t>) και πυουρία με ≥102 E. </a:t>
            </a:r>
            <a:r>
              <a:rPr lang="el-GR" dirty="0" err="1"/>
              <a:t>coli</a:t>
            </a:r>
            <a:r>
              <a:rPr lang="el-GR" dirty="0"/>
              <a:t>/ml ούρων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Επιβάλλεται η διάκριση κυστίτιδας από ουρηθρίτιδα. 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Εκτίμηση κινδύνου</a:t>
            </a:r>
            <a:r>
              <a:rPr lang="en-US" dirty="0"/>
              <a:t> </a:t>
            </a:r>
            <a:r>
              <a:rPr lang="el-GR" dirty="0" smtClean="0"/>
              <a:t>STD </a:t>
            </a:r>
            <a:r>
              <a:rPr lang="el-GR" dirty="0"/>
              <a:t>αιτιολογίας (νεαρή ηλικία, &gt;1 σεξουαλικοί σύντροφοι ή νέος </a:t>
            </a:r>
            <a:r>
              <a:rPr lang="el-GR" dirty="0" smtClean="0"/>
              <a:t>σύντροφος</a:t>
            </a:r>
            <a:r>
              <a:rPr lang="en-US" dirty="0" smtClean="0"/>
              <a:t> </a:t>
            </a:r>
            <a:r>
              <a:rPr lang="el-GR" dirty="0" smtClean="0"/>
              <a:t>τον </a:t>
            </a:r>
            <a:r>
              <a:rPr lang="el-GR" dirty="0"/>
              <a:t>τελευταίο μήνα ή παρουσία τραχηλίτιδας).</a:t>
            </a:r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99" y="2217240"/>
            <a:ext cx="5805001" cy="24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99" y="2783850"/>
            <a:ext cx="5760001" cy="129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1. ΘΕΡΑΠΕΙΑ ΓΟΝΟΚΟΚΚΙΚΗΣ ΟΥΡΗΘΡΙΤΙΔΑΣ</a:t>
            </a:r>
          </a:p>
          <a:p>
            <a:r>
              <a:rPr lang="el-GR" dirty="0" err="1"/>
              <a:t>Κεφτριαξόνη</a:t>
            </a:r>
            <a:r>
              <a:rPr lang="el-GR" dirty="0"/>
              <a:t> 125 </a:t>
            </a:r>
            <a:r>
              <a:rPr lang="en-US" dirty="0"/>
              <a:t>mg IM </a:t>
            </a:r>
            <a:r>
              <a:rPr lang="el-GR" dirty="0"/>
              <a:t>μία και μόνη δόση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σιπροφλοξασίνη</a:t>
            </a:r>
            <a:r>
              <a:rPr lang="el-GR" dirty="0"/>
              <a:t> 500 </a:t>
            </a:r>
            <a:r>
              <a:rPr lang="en-US" dirty="0" smtClean="0"/>
              <a:t>mg </a:t>
            </a:r>
            <a:r>
              <a:rPr lang="en-US" dirty="0" err="1" smtClean="0"/>
              <a:t>p.o</a:t>
            </a:r>
            <a:r>
              <a:rPr lang="en-US" dirty="0" err="1"/>
              <a:t>.</a:t>
            </a:r>
            <a:r>
              <a:rPr lang="en-US" dirty="0"/>
              <a:t> </a:t>
            </a:r>
            <a:r>
              <a:rPr lang="el-GR" dirty="0"/>
              <a:t>εφάπαξ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οφλοξασίνη</a:t>
            </a:r>
            <a:r>
              <a:rPr lang="el-GR" dirty="0"/>
              <a:t> 400 </a:t>
            </a:r>
            <a:r>
              <a:rPr lang="en-US" dirty="0"/>
              <a:t>mg </a:t>
            </a:r>
            <a:r>
              <a:rPr lang="en-US" dirty="0" err="1"/>
              <a:t>p.o.</a:t>
            </a:r>
            <a:r>
              <a:rPr lang="en-US" dirty="0"/>
              <a:t> </a:t>
            </a:r>
            <a:r>
              <a:rPr lang="el-GR" dirty="0"/>
              <a:t>εφάπαξ,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λεβοφλοξασίνη</a:t>
            </a:r>
            <a:r>
              <a:rPr lang="el-GR" dirty="0"/>
              <a:t> 250 </a:t>
            </a:r>
            <a:r>
              <a:rPr lang="en-US" dirty="0" smtClean="0"/>
              <a:t>mg </a:t>
            </a:r>
            <a:r>
              <a:rPr lang="el-GR" dirty="0" smtClean="0"/>
              <a:t>εφάπαξ</a:t>
            </a:r>
            <a:r>
              <a:rPr lang="el-GR" dirty="0"/>
              <a:t>.</a:t>
            </a:r>
          </a:p>
          <a:p>
            <a:endParaRPr lang="en-US" dirty="0" smtClean="0"/>
          </a:p>
          <a:p>
            <a:r>
              <a:rPr lang="el-GR" dirty="0" smtClean="0"/>
              <a:t>Ακολουθούμενα </a:t>
            </a:r>
            <a:r>
              <a:rPr lang="el-GR" dirty="0"/>
              <a:t>από:</a:t>
            </a:r>
          </a:p>
          <a:p>
            <a:r>
              <a:rPr lang="el-GR" dirty="0" err="1"/>
              <a:t>Δοξυκυκλίνη</a:t>
            </a:r>
            <a:r>
              <a:rPr lang="el-GR" dirty="0"/>
              <a:t> 100 </a:t>
            </a:r>
            <a:r>
              <a:rPr lang="en-US" dirty="0"/>
              <a:t>mg x 2 x 7 </a:t>
            </a:r>
            <a:r>
              <a:rPr lang="el-GR" dirty="0"/>
              <a:t>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αζιθρομυκίνη</a:t>
            </a:r>
            <a:r>
              <a:rPr lang="el-GR" dirty="0"/>
              <a:t> 1 </a:t>
            </a:r>
            <a:r>
              <a:rPr lang="en-US" dirty="0"/>
              <a:t>g </a:t>
            </a:r>
            <a:r>
              <a:rPr lang="en-US" dirty="0" err="1"/>
              <a:t>p.o.</a:t>
            </a:r>
            <a:r>
              <a:rPr lang="en-US" dirty="0"/>
              <a:t> </a:t>
            </a:r>
            <a:r>
              <a:rPr lang="el-GR" dirty="0"/>
              <a:t>εφάπαξ.</a:t>
            </a:r>
          </a:p>
          <a:p>
            <a:endParaRPr lang="en-US" dirty="0" smtClean="0"/>
          </a:p>
          <a:p>
            <a:r>
              <a:rPr lang="el-GR" dirty="0" smtClean="0"/>
              <a:t>Θεραπεία </a:t>
            </a:r>
            <a:r>
              <a:rPr lang="el-GR" dirty="0"/>
              <a:t>σεξουαλικού συντρόφου.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2. ΘΕΡΑΠΕΙΑ ΜΗ ΓΟΝΟΚΟΚΚΙΚΗΣ ΟΥΡΗΘΡΙΤΙΔΑΣ</a:t>
            </a:r>
          </a:p>
          <a:p>
            <a:r>
              <a:rPr lang="el-GR" dirty="0" err="1"/>
              <a:t>Δοξυκυκλίνη</a:t>
            </a:r>
            <a:r>
              <a:rPr lang="el-GR" dirty="0"/>
              <a:t> 100 </a:t>
            </a:r>
            <a:r>
              <a:rPr lang="el-GR" dirty="0" err="1"/>
              <a:t>mg</a:t>
            </a:r>
            <a:r>
              <a:rPr lang="el-GR" dirty="0"/>
              <a:t> x 2 x 7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αζιθρομυκίνη</a:t>
            </a:r>
            <a:r>
              <a:rPr lang="el-GR" dirty="0"/>
              <a:t> 1 g εφάπαξ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Εναλλακτικά, </a:t>
            </a:r>
            <a:endParaRPr lang="en-US" dirty="0" smtClean="0"/>
          </a:p>
          <a:p>
            <a:r>
              <a:rPr lang="el-GR" dirty="0" err="1" smtClean="0"/>
              <a:t>ερυθρομυκίνη</a:t>
            </a:r>
            <a:r>
              <a:rPr lang="el-GR" dirty="0" smtClean="0"/>
              <a:t> </a:t>
            </a:r>
            <a:r>
              <a:rPr lang="el-GR" dirty="0"/>
              <a:t>500 </a:t>
            </a:r>
            <a:r>
              <a:rPr lang="el-GR" dirty="0" err="1"/>
              <a:t>mg</a:t>
            </a:r>
            <a:r>
              <a:rPr lang="el-GR" dirty="0"/>
              <a:t> x 4 x 7 ημέρες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οφλοξασίνη</a:t>
            </a:r>
            <a:r>
              <a:rPr lang="el-GR" dirty="0"/>
              <a:t> 300 </a:t>
            </a:r>
            <a:r>
              <a:rPr lang="el-GR" dirty="0" err="1" smtClean="0"/>
              <a:t>mg</a:t>
            </a:r>
            <a:r>
              <a:rPr lang="en-US" dirty="0" smtClean="0"/>
              <a:t> </a:t>
            </a:r>
            <a:r>
              <a:rPr lang="el-GR" dirty="0" smtClean="0"/>
              <a:t>x </a:t>
            </a:r>
            <a:r>
              <a:rPr lang="el-GR" dirty="0"/>
              <a:t>2 x 7 </a:t>
            </a:r>
            <a:endParaRPr lang="en-US" dirty="0" smtClean="0"/>
          </a:p>
          <a:p>
            <a:r>
              <a:rPr lang="el-GR" dirty="0" smtClean="0"/>
              <a:t>ή </a:t>
            </a:r>
            <a:r>
              <a:rPr lang="el-GR" dirty="0" err="1"/>
              <a:t>λεβοφλοξασίνη</a:t>
            </a:r>
            <a:r>
              <a:rPr lang="el-GR" dirty="0"/>
              <a:t> 500 </a:t>
            </a:r>
            <a:r>
              <a:rPr lang="el-GR" dirty="0" err="1"/>
              <a:t>mg</a:t>
            </a:r>
            <a:r>
              <a:rPr lang="el-GR" dirty="0"/>
              <a:t> x 1 x 7 ημέρες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Θεραπεία σεξουαλικού συντρόφου.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3</a:t>
            </a:r>
            <a:r>
              <a:rPr lang="el-GR" b="1" dirty="0"/>
              <a:t>. ΘΕΡΑΠΕΙΑ </a:t>
            </a:r>
            <a:r>
              <a:rPr lang="el-GR" b="1" dirty="0" smtClean="0"/>
              <a:t>ΕΜΜΕΝΟΥΣΑΣ/ΥΠΟΤΡΟΠΙΑΖΟΥΣΑΣ</a:t>
            </a:r>
            <a:r>
              <a:rPr lang="en-US" b="1" dirty="0" smtClean="0"/>
              <a:t>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l-GR" b="1" dirty="0" smtClean="0"/>
              <a:t>ΟΥΡΗΘΡΙΤΙΔΑΣ</a:t>
            </a:r>
            <a:endParaRPr lang="el-GR" b="1" dirty="0"/>
          </a:p>
          <a:p>
            <a:endParaRPr lang="en-US" dirty="0" smtClean="0"/>
          </a:p>
          <a:p>
            <a:r>
              <a:rPr lang="el-GR" dirty="0" err="1" smtClean="0"/>
              <a:t>Μετρονιδαζόλη</a:t>
            </a:r>
            <a:r>
              <a:rPr lang="el-GR" dirty="0" smtClean="0"/>
              <a:t> </a:t>
            </a:r>
            <a:r>
              <a:rPr lang="el-GR" dirty="0"/>
              <a:t>2,0 </a:t>
            </a:r>
            <a:r>
              <a:rPr lang="en-US" dirty="0"/>
              <a:t>g </a:t>
            </a:r>
            <a:r>
              <a:rPr lang="el-GR" dirty="0"/>
              <a:t>εφάπαξ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+ </a:t>
            </a:r>
            <a:endParaRPr lang="en-US" dirty="0"/>
          </a:p>
          <a:p>
            <a:r>
              <a:rPr lang="el-GR" dirty="0" err="1" smtClean="0"/>
              <a:t>ερυθρομυκίνη</a:t>
            </a:r>
            <a:r>
              <a:rPr lang="el-GR" dirty="0" smtClean="0"/>
              <a:t> </a:t>
            </a:r>
            <a:r>
              <a:rPr lang="el-GR" dirty="0"/>
              <a:t>500 </a:t>
            </a:r>
            <a:r>
              <a:rPr lang="en-US" dirty="0"/>
              <a:t>mg x 4 x 7 </a:t>
            </a:r>
            <a:r>
              <a:rPr lang="el-GR" dirty="0"/>
              <a:t>ημέρες.</a:t>
            </a:r>
          </a:p>
        </p:txBody>
      </p:sp>
    </p:spTree>
    <p:extLst>
      <p:ext uri="{BB962C8B-B14F-4D97-AF65-F5344CB8AC3E}">
        <p14:creationId xmlns:p14="http://schemas.microsoft.com/office/powerpoint/2010/main" val="9080557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4901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Προσαρμοσμένο 4">
      <a:dk1>
        <a:srgbClr val="FFFF00"/>
      </a:dk1>
      <a:lt1>
        <a:srgbClr val="0000BF"/>
      </a:lt1>
      <a:dk2>
        <a:srgbClr val="0000BF"/>
      </a:dk2>
      <a:lt2>
        <a:srgbClr val="0000BF"/>
      </a:lt2>
      <a:accent1>
        <a:srgbClr val="0000BF"/>
      </a:accent1>
      <a:accent2>
        <a:srgbClr val="0000BF"/>
      </a:accent2>
      <a:accent3>
        <a:srgbClr val="0000BF"/>
      </a:accent3>
      <a:accent4>
        <a:srgbClr val="0000BF"/>
      </a:accent4>
      <a:accent5>
        <a:srgbClr val="0000BF"/>
      </a:accent5>
      <a:accent6>
        <a:srgbClr val="0000BF"/>
      </a:accent6>
      <a:hlink>
        <a:srgbClr val="0000FF"/>
      </a:hlink>
      <a:folHlink>
        <a:srgbClr val="0000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B32C16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iel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B32C16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riel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B32C16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riel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B32C16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riel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B32C16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B32C16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B32C16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B32C16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B32C16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B32C16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2954</Words>
  <Application>Microsoft Office PowerPoint</Application>
  <PresentationFormat>Προβολή στην οθόνη (4:3)</PresentationFormat>
  <Paragraphs>408</Paragraphs>
  <Slides>102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6</vt:i4>
      </vt:variant>
      <vt:variant>
        <vt:lpstr>Τίτλοι διαφανειών</vt:lpstr>
      </vt:variant>
      <vt:variant>
        <vt:i4>102</vt:i4>
      </vt:variant>
    </vt:vector>
  </HeadingPairs>
  <TitlesOfParts>
    <vt:vector size="108" baseType="lpstr">
      <vt:lpstr>Θέμα του Office</vt:lpstr>
      <vt:lpstr>1_Oriel</vt:lpstr>
      <vt:lpstr>2_Oriel</vt:lpstr>
      <vt:lpstr>3_Oriel</vt:lpstr>
      <vt:lpstr>4_Oriel</vt:lpstr>
      <vt:lpstr>5_Oriel</vt:lpstr>
      <vt:lpstr>ΣΕΞΟΥΑΛΙΚΑ ΜΕΤΑΔΙΔΟΜΕΝΑ ΝΟΣΗΜΑΤΑ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ΓΟΝΟΚΟΚΚΙΚΗ ΤΡΑΧΗΛΙΤΙΔΑ</vt:lpstr>
      <vt:lpstr>Παρουσίαση του PowerPoint</vt:lpstr>
      <vt:lpstr>ΜΗ ΓΟΝΟΚΟΚΚΙΚΗ ΤΡΑΧΗΛΙΤΙΔΑ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ΣΕΞΟΥΑΛΙΚΩΣ ΜΕΤΑΔΙΔΟΜΕΝΑ ΝΟΣΗΜΑΤΑ 1. MAΛΑΚΟ ΕΛΚΟΣ (Haemophilus ducreyi) </vt:lpstr>
      <vt:lpstr>Παρουσίαση του PowerPoint</vt:lpstr>
      <vt:lpstr>Παρουσίαση του PowerPoint</vt:lpstr>
      <vt:lpstr>2. ΒΟΥΒΩΝΙΚΟ ΚΟΚΚΙΩΜΑ           Klebsiella granulomatis (Calymmatobacterium granulomatis) </vt:lpstr>
      <vt:lpstr>Παρουσίαση του PowerPoint</vt:lpstr>
      <vt:lpstr>Παρουσίαση του PowerPoint</vt:lpstr>
      <vt:lpstr>ΑΦΡΟΔΙΣΙΟ ΛΕΜΦΟΚΟΚΚΙΩΜΑ        (Chlamydia trachomatis, serovars L1, L2, L3)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ΣΥΦΙΛΗ (Syphilis, Treponema pallidum)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Συγγενης ςυφιλη</vt:lpstr>
      <vt:lpstr>Παρουσίαση του PowerPoint</vt:lpstr>
      <vt:lpstr>Θεραπεια ςυγγενους ςυφιλης</vt:lpstr>
      <vt:lpstr>Παρουσίαση του PowerPoint</vt:lpstr>
      <vt:lpstr>Παρουσίαση του PowerPoint</vt:lpstr>
      <vt:lpstr>ΕΡΠΗΣ ΓΕΝΝΗΤΙΚΩΝ ΟΡΓΑΝΩΝ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ΙΟΣ ΤΩΝ ΑΝΘΡΩΠΙΝΩΝ ΘΗΛΩΜΑΤΩΝ (Human Papillomavirus, HPV)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ΣΕΞΟΥΑΛΙΚΑ ΜΕΤΑΔΙΔΟΜΕΝΑ ΝΟΣΗΜΑΤΑ</dc:title>
  <dc:creator>Panos George</dc:creator>
  <cp:lastModifiedBy>Panos George</cp:lastModifiedBy>
  <cp:revision>21</cp:revision>
  <dcterms:created xsi:type="dcterms:W3CDTF">2015-12-08T18:57:20Z</dcterms:created>
  <dcterms:modified xsi:type="dcterms:W3CDTF">2015-12-08T22:08:51Z</dcterms:modified>
</cp:coreProperties>
</file>