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88"/>
  </p:notesMasterIdLst>
  <p:handoutMasterIdLst>
    <p:handoutMasterId r:id="rId89"/>
  </p:handoutMasterIdLst>
  <p:sldIdLst>
    <p:sldId id="363" r:id="rId2"/>
    <p:sldId id="424" r:id="rId3"/>
    <p:sldId id="378" r:id="rId4"/>
    <p:sldId id="364" r:id="rId5"/>
    <p:sldId id="366" r:id="rId6"/>
    <p:sldId id="368" r:id="rId7"/>
    <p:sldId id="370" r:id="rId8"/>
    <p:sldId id="382" r:id="rId9"/>
    <p:sldId id="383" r:id="rId10"/>
    <p:sldId id="390" r:id="rId11"/>
    <p:sldId id="391" r:id="rId12"/>
    <p:sldId id="393" r:id="rId13"/>
    <p:sldId id="395" r:id="rId14"/>
    <p:sldId id="396" r:id="rId15"/>
    <p:sldId id="399" r:id="rId16"/>
    <p:sldId id="400" r:id="rId17"/>
    <p:sldId id="403" r:id="rId18"/>
    <p:sldId id="402" r:id="rId19"/>
    <p:sldId id="406" r:id="rId20"/>
    <p:sldId id="412" r:id="rId21"/>
    <p:sldId id="413" r:id="rId22"/>
    <p:sldId id="421" r:id="rId23"/>
    <p:sldId id="423" r:id="rId24"/>
    <p:sldId id="427" r:id="rId25"/>
    <p:sldId id="428" r:id="rId26"/>
    <p:sldId id="429" r:id="rId27"/>
    <p:sldId id="431" r:id="rId28"/>
    <p:sldId id="432" r:id="rId29"/>
    <p:sldId id="433" r:id="rId30"/>
    <p:sldId id="434" r:id="rId31"/>
    <p:sldId id="451" r:id="rId32"/>
    <p:sldId id="453" r:id="rId33"/>
    <p:sldId id="436" r:id="rId34"/>
    <p:sldId id="437" r:id="rId35"/>
    <p:sldId id="438" r:id="rId36"/>
    <p:sldId id="440" r:id="rId37"/>
    <p:sldId id="441" r:id="rId38"/>
    <p:sldId id="442" r:id="rId39"/>
    <p:sldId id="443" r:id="rId40"/>
    <p:sldId id="444" r:id="rId41"/>
    <p:sldId id="445" r:id="rId42"/>
    <p:sldId id="447" r:id="rId43"/>
    <p:sldId id="448" r:id="rId44"/>
    <p:sldId id="449" r:id="rId45"/>
    <p:sldId id="450" r:id="rId46"/>
    <p:sldId id="454" r:id="rId47"/>
    <p:sldId id="455" r:id="rId48"/>
    <p:sldId id="456" r:id="rId49"/>
    <p:sldId id="457" r:id="rId50"/>
    <p:sldId id="458" r:id="rId51"/>
    <p:sldId id="459" r:id="rId52"/>
    <p:sldId id="460" r:id="rId53"/>
    <p:sldId id="461" r:id="rId54"/>
    <p:sldId id="462" r:id="rId55"/>
    <p:sldId id="463" r:id="rId56"/>
    <p:sldId id="464" r:id="rId57"/>
    <p:sldId id="465" r:id="rId58"/>
    <p:sldId id="466" r:id="rId59"/>
    <p:sldId id="467" r:id="rId60"/>
    <p:sldId id="468" r:id="rId61"/>
    <p:sldId id="469" r:id="rId62"/>
    <p:sldId id="470" r:id="rId63"/>
    <p:sldId id="471" r:id="rId64"/>
    <p:sldId id="472" r:id="rId65"/>
    <p:sldId id="474" r:id="rId66"/>
    <p:sldId id="475" r:id="rId67"/>
    <p:sldId id="476" r:id="rId68"/>
    <p:sldId id="477" r:id="rId69"/>
    <p:sldId id="478" r:id="rId70"/>
    <p:sldId id="479" r:id="rId71"/>
    <p:sldId id="480" r:id="rId72"/>
    <p:sldId id="481" r:id="rId73"/>
    <p:sldId id="482" r:id="rId74"/>
    <p:sldId id="483" r:id="rId75"/>
    <p:sldId id="484" r:id="rId76"/>
    <p:sldId id="485" r:id="rId77"/>
    <p:sldId id="486" r:id="rId78"/>
    <p:sldId id="487" r:id="rId79"/>
    <p:sldId id="488" r:id="rId80"/>
    <p:sldId id="489" r:id="rId81"/>
    <p:sldId id="490" r:id="rId82"/>
    <p:sldId id="375" r:id="rId83"/>
    <p:sldId id="376" r:id="rId84"/>
    <p:sldId id="377" r:id="rId85"/>
    <p:sldId id="379" r:id="rId86"/>
    <p:sldId id="380" r:id="rId87"/>
  </p:sldIdLst>
  <p:sldSz cx="9144000" cy="6858000" type="screen4x3"/>
  <p:notesSz cx="6743700" cy="9906000"/>
  <p:defaultTextStyle>
    <a:defPPr>
      <a:defRPr lang="nl-NL"/>
    </a:defPPr>
    <a:lvl1pPr algn="l" rtl="0" eaLnBrk="0" fontAlgn="base" hangingPunct="0">
      <a:spcBef>
        <a:spcPct val="0"/>
      </a:spcBef>
      <a:spcAft>
        <a:spcPct val="0"/>
      </a:spcAft>
      <a:defRPr sz="2400" kern="1200">
        <a:solidFill>
          <a:srgbClr val="FF9900"/>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9900"/>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9900"/>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9900"/>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9900"/>
        </a:solidFill>
        <a:latin typeface="Times New Roman" pitchFamily="18" charset="0"/>
        <a:ea typeface="+mn-ea"/>
        <a:cs typeface="+mn-cs"/>
      </a:defRPr>
    </a:lvl5pPr>
    <a:lvl6pPr marL="2286000" algn="l" defTabSz="914400" rtl="0" eaLnBrk="1" latinLnBrk="0" hangingPunct="1">
      <a:defRPr sz="2400" kern="1200">
        <a:solidFill>
          <a:srgbClr val="FF9900"/>
        </a:solidFill>
        <a:latin typeface="Times New Roman" pitchFamily="18" charset="0"/>
        <a:ea typeface="+mn-ea"/>
        <a:cs typeface="+mn-cs"/>
      </a:defRPr>
    </a:lvl6pPr>
    <a:lvl7pPr marL="2743200" algn="l" defTabSz="914400" rtl="0" eaLnBrk="1" latinLnBrk="0" hangingPunct="1">
      <a:defRPr sz="2400" kern="1200">
        <a:solidFill>
          <a:srgbClr val="FF9900"/>
        </a:solidFill>
        <a:latin typeface="Times New Roman" pitchFamily="18" charset="0"/>
        <a:ea typeface="+mn-ea"/>
        <a:cs typeface="+mn-cs"/>
      </a:defRPr>
    </a:lvl7pPr>
    <a:lvl8pPr marL="3200400" algn="l" defTabSz="914400" rtl="0" eaLnBrk="1" latinLnBrk="0" hangingPunct="1">
      <a:defRPr sz="2400" kern="1200">
        <a:solidFill>
          <a:srgbClr val="FF9900"/>
        </a:solidFill>
        <a:latin typeface="Times New Roman" pitchFamily="18" charset="0"/>
        <a:ea typeface="+mn-ea"/>
        <a:cs typeface="+mn-cs"/>
      </a:defRPr>
    </a:lvl8pPr>
    <a:lvl9pPr marL="3657600" algn="l" defTabSz="914400" rtl="0" eaLnBrk="1" latinLnBrk="0" hangingPunct="1">
      <a:defRPr sz="2400" kern="1200">
        <a:solidFill>
          <a:srgbClr val="FF99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8D8D"/>
    <a:srgbClr val="FFD5D5"/>
    <a:srgbClr val="FFA7A7"/>
    <a:srgbClr val="FF3939"/>
    <a:srgbClr val="FFFF00"/>
    <a:srgbClr val="FAB60C"/>
    <a:srgbClr val="FF99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8750" autoAdjust="0"/>
    <p:restoredTop sz="94444" autoAdjust="0"/>
  </p:normalViewPr>
  <p:slideViewPr>
    <p:cSldViewPr>
      <p:cViewPr varScale="1">
        <p:scale>
          <a:sx n="69" d="100"/>
          <a:sy n="69"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50" y="414"/>
      </p:cViewPr>
      <p:guideLst>
        <p:guide orient="horz" pos="3120"/>
        <p:guide pos="212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7" name="Rectangle 1027"/>
          <p:cNvSpPr>
            <a:spLocks noGrp="1" noChangeArrowheads="1"/>
          </p:cNvSpPr>
          <p:nvPr>
            <p:ph type="dt" sz="quarter"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118788" name="Rectangle 1028"/>
          <p:cNvSpPr>
            <a:spLocks noGrp="1" noChangeArrowheads="1"/>
          </p:cNvSpPr>
          <p:nvPr>
            <p:ph type="ftr" sz="quarter" idx="2"/>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118789" name="Rectangle 1029"/>
          <p:cNvSpPr>
            <a:spLocks noGrp="1" noChangeArrowheads="1"/>
          </p:cNvSpPr>
          <p:nvPr>
            <p:ph type="sldNum" sz="quarter" idx="3"/>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1819171C-E1B3-4C9A-A910-0B61EC8FF1F7}" type="slidenum">
              <a:rPr lang="nl-NL" altLang="el-GR"/>
              <a:pPr/>
              <a:t>‹#›</a:t>
            </a:fld>
            <a:endParaRPr lang="nl-NL"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2588"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5" name="Rectangle 3"/>
          <p:cNvSpPr>
            <a:spLocks noGrp="1" noChangeArrowheads="1"/>
          </p:cNvSpPr>
          <p:nvPr>
            <p:ph type="dt" idx="1"/>
          </p:nvPr>
        </p:nvSpPr>
        <p:spPr bwMode="auto">
          <a:xfrm>
            <a:off x="3821113" y="0"/>
            <a:ext cx="2922587" cy="495300"/>
          </a:xfrm>
          <a:prstGeom prst="rect">
            <a:avLst/>
          </a:prstGeom>
          <a:noFill/>
          <a:ln>
            <a:noFill/>
          </a:ln>
          <a:effectLst/>
          <a:extLst/>
        </p:spPr>
        <p:txBody>
          <a:bodyPr vert="horz" wrap="square" lIns="91029" tIns="45514" rIns="91029" bIns="45514" numCol="1" anchor="t" anchorCtr="0" compatLnSpc="1">
            <a:prstTxWarp prst="textNoShape">
              <a:avLst/>
            </a:prstTxWarp>
          </a:bodyPr>
          <a:lstStyle>
            <a:lvl1pPr algn="r" defTabSz="909638" eaLnBrk="1" hangingPunct="1">
              <a:defRPr sz="1200">
                <a:solidFill>
                  <a:schemeClr val="tx1"/>
                </a:solidFill>
              </a:defRPr>
            </a:lvl1pPr>
          </a:lstStyle>
          <a:p>
            <a:pPr>
              <a:defRPr/>
            </a:pPr>
            <a:endParaRPr lang="nl-NL" altLang="el-GR"/>
          </a:p>
        </p:txBody>
      </p:sp>
      <p:sp>
        <p:nvSpPr>
          <p:cNvPr id="2052" name="Rectangle 4"/>
          <p:cNvSpPr>
            <a:spLocks noChangeArrowheads="1" noTextEdit="1"/>
          </p:cNvSpPr>
          <p:nvPr>
            <p:ph type="sldImg" idx="2"/>
          </p:nvPr>
        </p:nvSpPr>
        <p:spPr bwMode="auto">
          <a:xfrm>
            <a:off x="895350" y="742950"/>
            <a:ext cx="4953000" cy="37147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705350"/>
            <a:ext cx="4946650" cy="4457700"/>
          </a:xfrm>
          <a:prstGeom prst="rect">
            <a:avLst/>
          </a:prstGeom>
          <a:noFill/>
          <a:ln>
            <a:noFill/>
          </a:ln>
          <a:effectLst/>
          <a:extLst/>
        </p:spPr>
        <p:txBody>
          <a:bodyPr vert="horz" wrap="square" lIns="91029" tIns="45514" rIns="91029" bIns="45514" numCol="1" anchor="t" anchorCtr="0" compatLnSpc="1">
            <a:prstTxWarp prst="textNoShape">
              <a:avLst/>
            </a:prstTxWarp>
          </a:bodyPr>
          <a:lstStyle/>
          <a:p>
            <a:pPr lvl="0"/>
            <a:r>
              <a:rPr lang="nl-NL" altLang="el-GR" noProof="0" smtClean="0"/>
              <a:t>Klik om de opmaakprofielen van de modeltekst te bewerken</a:t>
            </a:r>
          </a:p>
          <a:p>
            <a:pPr lvl="1"/>
            <a:r>
              <a:rPr lang="nl-NL" altLang="el-GR" noProof="0" smtClean="0"/>
              <a:t>Tweede niveau</a:t>
            </a:r>
          </a:p>
          <a:p>
            <a:pPr lvl="2"/>
            <a:r>
              <a:rPr lang="nl-NL" altLang="el-GR" noProof="0" smtClean="0"/>
              <a:t>Derde niveau</a:t>
            </a:r>
          </a:p>
          <a:p>
            <a:pPr lvl="3"/>
            <a:r>
              <a:rPr lang="nl-NL" altLang="el-GR" noProof="0" smtClean="0"/>
              <a:t>Vierde niveau</a:t>
            </a:r>
          </a:p>
          <a:p>
            <a:pPr lvl="4"/>
            <a:r>
              <a:rPr lang="nl-NL" altLang="el-GR" noProof="0" smtClean="0"/>
              <a:t>Vijfde niveau</a:t>
            </a:r>
          </a:p>
        </p:txBody>
      </p:sp>
      <p:sp>
        <p:nvSpPr>
          <p:cNvPr id="8198" name="Rectangle 6"/>
          <p:cNvSpPr>
            <a:spLocks noGrp="1" noChangeArrowheads="1"/>
          </p:cNvSpPr>
          <p:nvPr>
            <p:ph type="ftr" sz="quarter" idx="4"/>
          </p:nvPr>
        </p:nvSpPr>
        <p:spPr bwMode="auto">
          <a:xfrm>
            <a:off x="0" y="9410700"/>
            <a:ext cx="2922588"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defTabSz="909638" eaLnBrk="1" hangingPunct="1">
              <a:defRPr sz="1200">
                <a:solidFill>
                  <a:schemeClr val="tx1"/>
                </a:solidFill>
              </a:defRPr>
            </a:lvl1pPr>
          </a:lstStyle>
          <a:p>
            <a:pPr>
              <a:defRPr/>
            </a:pPr>
            <a:endParaRPr lang="nl-NL" altLang="el-GR"/>
          </a:p>
        </p:txBody>
      </p:sp>
      <p:sp>
        <p:nvSpPr>
          <p:cNvPr id="8199" name="Rectangle 7"/>
          <p:cNvSpPr>
            <a:spLocks noGrp="1" noChangeArrowheads="1"/>
          </p:cNvSpPr>
          <p:nvPr>
            <p:ph type="sldNum" sz="quarter" idx="5"/>
          </p:nvPr>
        </p:nvSpPr>
        <p:spPr bwMode="auto">
          <a:xfrm>
            <a:off x="3821113" y="9410700"/>
            <a:ext cx="2922587" cy="495300"/>
          </a:xfrm>
          <a:prstGeom prst="rect">
            <a:avLst/>
          </a:prstGeom>
          <a:noFill/>
          <a:ln>
            <a:noFill/>
          </a:ln>
          <a:effectLst/>
          <a:extLst/>
        </p:spPr>
        <p:txBody>
          <a:bodyPr vert="horz" wrap="square" lIns="91029" tIns="45514" rIns="91029" bIns="45514" numCol="1" anchor="b" anchorCtr="0" compatLnSpc="1">
            <a:prstTxWarp prst="textNoShape">
              <a:avLst/>
            </a:prstTxWarp>
          </a:bodyPr>
          <a:lstStyle>
            <a:lvl1pPr algn="r" defTabSz="909638" eaLnBrk="1" hangingPunct="1">
              <a:defRPr sz="1200">
                <a:solidFill>
                  <a:schemeClr val="tx1"/>
                </a:solidFill>
              </a:defRPr>
            </a:lvl1pPr>
          </a:lstStyle>
          <a:p>
            <a:fld id="{E7397CD6-03D2-4710-A46F-F85B4BD71824}" type="slidenum">
              <a:rPr lang="nl-NL" altLang="el-GR"/>
              <a:pPr/>
              <a:t>‹#›</a:t>
            </a:fld>
            <a:endParaRPr lang="nl-NL"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Θέση εικόνας διαφάνειας 1"/>
          <p:cNvSpPr>
            <a:spLocks noGrp="1" noRot="1" noChangeAspect="1" noTextEdit="1"/>
          </p:cNvSpPr>
          <p:nvPr>
            <p:ph type="sldImg"/>
          </p:nvPr>
        </p:nvSpPr>
        <p:spPr>
          <a:ln/>
        </p:spPr>
      </p:sp>
      <p:sp>
        <p:nvSpPr>
          <p:cNvPr id="6147" name="Θέση σημειώσεων 2"/>
          <p:cNvSpPr>
            <a:spLocks noGrp="1"/>
          </p:cNvSpPr>
          <p:nvPr>
            <p:ph type="body" idx="1"/>
          </p:nvPr>
        </p:nvSpPr>
        <p:spPr>
          <a:noFill/>
        </p:spPr>
        <p:txBody>
          <a:bodyPr/>
          <a:lstStyle/>
          <a:p>
            <a:endParaRPr lang="el-GR" altLang="el-GR" smtClean="0"/>
          </a:p>
        </p:txBody>
      </p:sp>
      <p:sp>
        <p:nvSpPr>
          <p:cNvPr id="6148" name="Θέση αριθμού διαφάνειας 3"/>
          <p:cNvSpPr>
            <a:spLocks noGrp="1"/>
          </p:cNvSpPr>
          <p:nvPr>
            <p:ph type="sldNum" sz="quarter" idx="5"/>
          </p:nvPr>
        </p:nvSpPr>
        <p:spPr>
          <a:noFill/>
          <a:ln>
            <a:miter lim="800000"/>
            <a:headEnd/>
            <a:tailEnd/>
          </a:ln>
        </p:spPr>
        <p:txBody>
          <a:bodyPr/>
          <a:lstStyle/>
          <a:p>
            <a:fld id="{EF0BF209-F17D-4D45-A68B-57FCEDC5B51A}" type="slidenum">
              <a:rPr lang="nl-NL" altLang="el-GR"/>
              <a:pPr/>
              <a:t>2</a:t>
            </a:fld>
            <a:endParaRPr lang="nl-NL"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Θέση εικόνας διαφάνειας 1"/>
          <p:cNvSpPr>
            <a:spLocks noGrp="1" noRot="1" noChangeAspect="1" noTextEdit="1"/>
          </p:cNvSpPr>
          <p:nvPr>
            <p:ph type="sldImg"/>
          </p:nvPr>
        </p:nvSpPr>
        <p:spPr>
          <a:ln/>
        </p:spPr>
      </p:sp>
      <p:sp>
        <p:nvSpPr>
          <p:cNvPr id="8195" name="Θέση σημειώσεων 2"/>
          <p:cNvSpPr>
            <a:spLocks noGrp="1"/>
          </p:cNvSpPr>
          <p:nvPr>
            <p:ph type="body" idx="1"/>
          </p:nvPr>
        </p:nvSpPr>
        <p:spPr>
          <a:noFill/>
        </p:spPr>
        <p:txBody>
          <a:bodyPr/>
          <a:lstStyle/>
          <a:p>
            <a:endParaRPr lang="el-GR" altLang="el-GR" smtClean="0"/>
          </a:p>
        </p:txBody>
      </p:sp>
      <p:sp>
        <p:nvSpPr>
          <p:cNvPr id="8196" name="Θέση αριθμού διαφάνειας 3"/>
          <p:cNvSpPr>
            <a:spLocks noGrp="1"/>
          </p:cNvSpPr>
          <p:nvPr>
            <p:ph type="sldNum" sz="quarter" idx="5"/>
          </p:nvPr>
        </p:nvSpPr>
        <p:spPr>
          <a:noFill/>
          <a:ln>
            <a:miter lim="800000"/>
            <a:headEnd/>
            <a:tailEnd/>
          </a:ln>
        </p:spPr>
        <p:txBody>
          <a:bodyPr/>
          <a:lstStyle/>
          <a:p>
            <a:fld id="{D06D9EBD-CE0F-4316-9792-0FD32342C3EC}" type="slidenum">
              <a:rPr lang="nl-NL" altLang="el-GR"/>
              <a:pPr/>
              <a:t>3</a:t>
            </a:fld>
            <a:endParaRPr lang="nl-NL"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a:ln/>
        </p:spPr>
      </p:sp>
      <p:sp>
        <p:nvSpPr>
          <p:cNvPr id="11267" name="Θέση σημειώσεων 2"/>
          <p:cNvSpPr>
            <a:spLocks noGrp="1"/>
          </p:cNvSpPr>
          <p:nvPr>
            <p:ph type="body" idx="1"/>
          </p:nvPr>
        </p:nvSpPr>
        <p:spPr>
          <a:noFill/>
        </p:spPr>
        <p:txBody>
          <a:bodyPr/>
          <a:lstStyle/>
          <a:p>
            <a:endParaRPr lang="el-GR" altLang="el-GR" smtClean="0"/>
          </a:p>
        </p:txBody>
      </p:sp>
      <p:sp>
        <p:nvSpPr>
          <p:cNvPr id="11268" name="Θέση αριθμού διαφάνειας 3"/>
          <p:cNvSpPr>
            <a:spLocks noGrp="1"/>
          </p:cNvSpPr>
          <p:nvPr>
            <p:ph type="sldNum" sz="quarter" idx="5"/>
          </p:nvPr>
        </p:nvSpPr>
        <p:spPr>
          <a:noFill/>
          <a:ln>
            <a:miter lim="800000"/>
            <a:headEnd/>
            <a:tailEnd/>
          </a:ln>
        </p:spPr>
        <p:txBody>
          <a:bodyPr/>
          <a:lstStyle/>
          <a:p>
            <a:fld id="{0A9C38FA-ECDD-41BD-AC4B-FED48A73EF6C}" type="slidenum">
              <a:rPr lang="nl-NL" altLang="el-GR"/>
              <a:pPr/>
              <a:t>5</a:t>
            </a:fld>
            <a:endParaRPr lang="nl-NL"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a:ln/>
        </p:spPr>
      </p:sp>
      <p:sp>
        <p:nvSpPr>
          <p:cNvPr id="13315" name="Θέση σημειώσεων 2"/>
          <p:cNvSpPr>
            <a:spLocks noGrp="1"/>
          </p:cNvSpPr>
          <p:nvPr>
            <p:ph type="body" idx="1"/>
          </p:nvPr>
        </p:nvSpPr>
        <p:spPr>
          <a:noFill/>
        </p:spPr>
        <p:txBody>
          <a:bodyPr/>
          <a:lstStyle/>
          <a:p>
            <a:endParaRPr lang="el-GR" altLang="el-GR" smtClean="0"/>
          </a:p>
        </p:txBody>
      </p:sp>
      <p:sp>
        <p:nvSpPr>
          <p:cNvPr id="13316" name="Θέση αριθμού διαφάνειας 3"/>
          <p:cNvSpPr>
            <a:spLocks noGrp="1"/>
          </p:cNvSpPr>
          <p:nvPr>
            <p:ph type="sldNum" sz="quarter" idx="5"/>
          </p:nvPr>
        </p:nvSpPr>
        <p:spPr>
          <a:noFill/>
          <a:ln>
            <a:miter lim="800000"/>
            <a:headEnd/>
            <a:tailEnd/>
          </a:ln>
        </p:spPr>
        <p:txBody>
          <a:bodyPr/>
          <a:lstStyle/>
          <a:p>
            <a:fld id="{DF61041D-838B-46D8-91CB-9374773A7050}" type="slidenum">
              <a:rPr lang="nl-NL" altLang="el-GR"/>
              <a:pPr/>
              <a:t>6</a:t>
            </a:fld>
            <a:endParaRPr lang="nl-NL"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a:ln/>
        </p:spPr>
      </p:sp>
      <p:sp>
        <p:nvSpPr>
          <p:cNvPr id="25603" name="Θέση σημειώσεων 2"/>
          <p:cNvSpPr>
            <a:spLocks noGrp="1"/>
          </p:cNvSpPr>
          <p:nvPr>
            <p:ph type="body" idx="1"/>
          </p:nvPr>
        </p:nvSpPr>
        <p:spPr>
          <a:noFill/>
        </p:spPr>
        <p:txBody>
          <a:bodyPr/>
          <a:lstStyle/>
          <a:p>
            <a:endParaRPr lang="el-GR" altLang="el-GR" smtClean="0"/>
          </a:p>
        </p:txBody>
      </p:sp>
      <p:sp>
        <p:nvSpPr>
          <p:cNvPr id="25604" name="Θέση αριθμού διαφάνειας 3"/>
          <p:cNvSpPr>
            <a:spLocks noGrp="1"/>
          </p:cNvSpPr>
          <p:nvPr>
            <p:ph type="sldNum" sz="quarter" idx="5"/>
          </p:nvPr>
        </p:nvSpPr>
        <p:spPr>
          <a:noFill/>
          <a:ln>
            <a:miter lim="800000"/>
            <a:headEnd/>
            <a:tailEnd/>
          </a:ln>
        </p:spPr>
        <p:txBody>
          <a:bodyPr/>
          <a:lstStyle/>
          <a:p>
            <a:fld id="{4588161A-9FB1-4D9F-991D-751967F14621}" type="slidenum">
              <a:rPr lang="nl-NL" altLang="el-GR"/>
              <a:pPr/>
              <a:t>17</a:t>
            </a:fld>
            <a:endParaRPr lang="nl-NL"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B1A11915-5601-42D1-B032-4FE049538E16}" type="slidenum">
              <a:rPr lang="nl-NL" altLang="el-GR"/>
              <a:pPr/>
              <a:t>‹#›</a:t>
            </a:fld>
            <a:endParaRPr lang="nl-NL"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FD57D22E-DA49-4516-B9ED-A597A2E81F79}" type="slidenum">
              <a:rPr lang="nl-NL" altLang="el-GR"/>
              <a:pPr/>
              <a:t>‹#›</a:t>
            </a:fld>
            <a:endParaRPr lang="nl-NL"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2674386C-6C91-4B58-B4E2-63855D375639}" type="slidenum">
              <a:rPr lang="nl-NL" altLang="el-GR"/>
              <a:pPr/>
              <a:t>‹#›</a:t>
            </a:fld>
            <a:endParaRPr lang="nl-NL"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B1BFAA4D-289D-4951-A490-E9A975707F0B}" type="slidenum">
              <a:rPr lang="nl-NL" altLang="el-GR"/>
              <a:pPr/>
              <a:t>‹#›</a:t>
            </a:fld>
            <a:endParaRPr lang="nl-NL"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endParaRPr lang="nl-NL" altLang="el-GR"/>
          </a:p>
        </p:txBody>
      </p:sp>
      <p:sp>
        <p:nvSpPr>
          <p:cNvPr id="5" name="4 - Θέση υποσέλιδου"/>
          <p:cNvSpPr>
            <a:spLocks noGrp="1"/>
          </p:cNvSpPr>
          <p:nvPr>
            <p:ph type="ftr" sz="quarter" idx="11"/>
          </p:nvPr>
        </p:nvSpPr>
        <p:spPr/>
        <p:txBody>
          <a:bodyPr/>
          <a:lstStyle>
            <a:lvl1pPr>
              <a:defRPr/>
            </a:lvl1pPr>
          </a:lstStyle>
          <a:p>
            <a:pPr>
              <a:defRPr/>
            </a:pPr>
            <a:endParaRPr lang="nl-NL" altLang="el-GR"/>
          </a:p>
        </p:txBody>
      </p:sp>
      <p:sp>
        <p:nvSpPr>
          <p:cNvPr id="6" name="5 - Θέση αριθμού διαφάνειας"/>
          <p:cNvSpPr>
            <a:spLocks noGrp="1"/>
          </p:cNvSpPr>
          <p:nvPr>
            <p:ph type="sldNum" sz="quarter" idx="12"/>
          </p:nvPr>
        </p:nvSpPr>
        <p:spPr/>
        <p:txBody>
          <a:bodyPr/>
          <a:lstStyle>
            <a:lvl1pPr>
              <a:defRPr/>
            </a:lvl1pPr>
          </a:lstStyle>
          <a:p>
            <a:fld id="{FD40B9D7-11AD-4A69-8FA8-99254316C343}" type="slidenum">
              <a:rPr lang="nl-NL" altLang="el-GR"/>
              <a:pPr/>
              <a:t>‹#›</a:t>
            </a:fld>
            <a:endParaRPr lang="nl-NL"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3BA29256-7571-4799-ACB5-5C5D918C5449}" type="slidenum">
              <a:rPr lang="nl-NL" altLang="el-GR"/>
              <a:pPr/>
              <a:t>‹#›</a:t>
            </a:fld>
            <a:endParaRPr lang="nl-NL"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nl-NL" altLang="el-GR"/>
          </a:p>
        </p:txBody>
      </p:sp>
      <p:sp>
        <p:nvSpPr>
          <p:cNvPr id="8" name="4 - Θέση υποσέλιδου"/>
          <p:cNvSpPr>
            <a:spLocks noGrp="1"/>
          </p:cNvSpPr>
          <p:nvPr>
            <p:ph type="ftr" sz="quarter" idx="11"/>
          </p:nvPr>
        </p:nvSpPr>
        <p:spPr/>
        <p:txBody>
          <a:bodyPr/>
          <a:lstStyle>
            <a:lvl1pPr>
              <a:defRPr/>
            </a:lvl1pPr>
          </a:lstStyle>
          <a:p>
            <a:pPr>
              <a:defRPr/>
            </a:pPr>
            <a:endParaRPr lang="nl-NL" altLang="el-GR"/>
          </a:p>
        </p:txBody>
      </p:sp>
      <p:sp>
        <p:nvSpPr>
          <p:cNvPr id="9" name="5 - Θέση αριθμού διαφάνειας"/>
          <p:cNvSpPr>
            <a:spLocks noGrp="1"/>
          </p:cNvSpPr>
          <p:nvPr>
            <p:ph type="sldNum" sz="quarter" idx="12"/>
          </p:nvPr>
        </p:nvSpPr>
        <p:spPr/>
        <p:txBody>
          <a:bodyPr/>
          <a:lstStyle>
            <a:lvl1pPr>
              <a:defRPr/>
            </a:lvl1pPr>
          </a:lstStyle>
          <a:p>
            <a:fld id="{8B5E1EE7-BCE8-4236-9581-FF0897042466}" type="slidenum">
              <a:rPr lang="nl-NL" altLang="el-GR"/>
              <a:pPr/>
              <a:t>‹#›</a:t>
            </a:fld>
            <a:endParaRPr lang="nl-NL"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nl-NL" altLang="el-GR"/>
          </a:p>
        </p:txBody>
      </p:sp>
      <p:sp>
        <p:nvSpPr>
          <p:cNvPr id="4" name="4 - Θέση υποσέλιδου"/>
          <p:cNvSpPr>
            <a:spLocks noGrp="1"/>
          </p:cNvSpPr>
          <p:nvPr>
            <p:ph type="ftr" sz="quarter" idx="11"/>
          </p:nvPr>
        </p:nvSpPr>
        <p:spPr/>
        <p:txBody>
          <a:bodyPr/>
          <a:lstStyle>
            <a:lvl1pPr>
              <a:defRPr/>
            </a:lvl1pPr>
          </a:lstStyle>
          <a:p>
            <a:pPr>
              <a:defRPr/>
            </a:pPr>
            <a:endParaRPr lang="nl-NL" altLang="el-GR"/>
          </a:p>
        </p:txBody>
      </p:sp>
      <p:sp>
        <p:nvSpPr>
          <p:cNvPr id="5" name="5 - Θέση αριθμού διαφάνειας"/>
          <p:cNvSpPr>
            <a:spLocks noGrp="1"/>
          </p:cNvSpPr>
          <p:nvPr>
            <p:ph type="sldNum" sz="quarter" idx="12"/>
          </p:nvPr>
        </p:nvSpPr>
        <p:spPr/>
        <p:txBody>
          <a:bodyPr/>
          <a:lstStyle>
            <a:lvl1pPr>
              <a:defRPr/>
            </a:lvl1pPr>
          </a:lstStyle>
          <a:p>
            <a:fld id="{D2ADB47C-159E-4E5C-AB19-9969EC0D6E02}" type="slidenum">
              <a:rPr lang="nl-NL" altLang="el-GR"/>
              <a:pPr/>
              <a:t>‹#›</a:t>
            </a:fld>
            <a:endParaRPr lang="nl-NL"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nl-NL" altLang="el-GR"/>
          </a:p>
        </p:txBody>
      </p:sp>
      <p:sp>
        <p:nvSpPr>
          <p:cNvPr id="3" name="4 - Θέση υποσέλιδου"/>
          <p:cNvSpPr>
            <a:spLocks noGrp="1"/>
          </p:cNvSpPr>
          <p:nvPr>
            <p:ph type="ftr" sz="quarter" idx="11"/>
          </p:nvPr>
        </p:nvSpPr>
        <p:spPr/>
        <p:txBody>
          <a:bodyPr/>
          <a:lstStyle>
            <a:lvl1pPr>
              <a:defRPr/>
            </a:lvl1pPr>
          </a:lstStyle>
          <a:p>
            <a:pPr>
              <a:defRPr/>
            </a:pPr>
            <a:endParaRPr lang="nl-NL" altLang="el-GR"/>
          </a:p>
        </p:txBody>
      </p:sp>
      <p:sp>
        <p:nvSpPr>
          <p:cNvPr id="4" name="5 - Θέση αριθμού διαφάνειας"/>
          <p:cNvSpPr>
            <a:spLocks noGrp="1"/>
          </p:cNvSpPr>
          <p:nvPr>
            <p:ph type="sldNum" sz="quarter" idx="12"/>
          </p:nvPr>
        </p:nvSpPr>
        <p:spPr/>
        <p:txBody>
          <a:bodyPr/>
          <a:lstStyle>
            <a:lvl1pPr>
              <a:defRPr/>
            </a:lvl1pPr>
          </a:lstStyle>
          <a:p>
            <a:fld id="{85B36433-E75D-4BA8-9DCE-B898A30F4960}" type="slidenum">
              <a:rPr lang="nl-NL" altLang="el-GR"/>
              <a:pPr/>
              <a:t>‹#›</a:t>
            </a:fld>
            <a:endParaRPr lang="nl-NL"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AAFAF799-6413-41EB-8F37-58A645EAEA8C}" type="slidenum">
              <a:rPr lang="nl-NL" altLang="el-GR"/>
              <a:pPr/>
              <a:t>‹#›</a:t>
            </a:fld>
            <a:endParaRPr lang="nl-NL"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endParaRPr lang="nl-NL" altLang="el-GR"/>
          </a:p>
        </p:txBody>
      </p:sp>
      <p:sp>
        <p:nvSpPr>
          <p:cNvPr id="6" name="4 - Θέση υποσέλιδου"/>
          <p:cNvSpPr>
            <a:spLocks noGrp="1"/>
          </p:cNvSpPr>
          <p:nvPr>
            <p:ph type="ftr" sz="quarter" idx="11"/>
          </p:nvPr>
        </p:nvSpPr>
        <p:spPr/>
        <p:txBody>
          <a:bodyPr/>
          <a:lstStyle>
            <a:lvl1pPr>
              <a:defRPr/>
            </a:lvl1pPr>
          </a:lstStyle>
          <a:p>
            <a:pPr>
              <a:defRPr/>
            </a:pPr>
            <a:endParaRPr lang="nl-NL" altLang="el-GR"/>
          </a:p>
        </p:txBody>
      </p:sp>
      <p:sp>
        <p:nvSpPr>
          <p:cNvPr id="7" name="5 - Θέση αριθμού διαφάνειας"/>
          <p:cNvSpPr>
            <a:spLocks noGrp="1"/>
          </p:cNvSpPr>
          <p:nvPr>
            <p:ph type="sldNum" sz="quarter" idx="12"/>
          </p:nvPr>
        </p:nvSpPr>
        <p:spPr/>
        <p:txBody>
          <a:bodyPr/>
          <a:lstStyle>
            <a:lvl1pPr>
              <a:defRPr/>
            </a:lvl1pPr>
          </a:lstStyle>
          <a:p>
            <a:fld id="{FAEC0AE8-0DDF-49FE-8FEB-262C63F5803A}" type="slidenum">
              <a:rPr lang="nl-NL" altLang="el-GR"/>
              <a:pPr/>
              <a:t>‹#›</a:t>
            </a:fld>
            <a:endParaRPr lang="nl-NL"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nl-NL"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nl-NL"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15B2C7D-F2B4-452D-83C3-9CD53EC9D2BE}" type="slidenum">
              <a:rPr lang="nl-NL" altLang="el-GR"/>
              <a:pPr/>
              <a:t>‹#›</a:t>
            </a:fld>
            <a:endParaRPr lang="nl-NL" altLang="el-G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6.xml"/><Relationship Id="rId4" Type="http://schemas.openxmlformats.org/officeDocument/2006/relationships/image" Target="../media/image55.emf"/></Relationships>
</file>

<file path=ppt/slides/_rels/slide5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emf"/></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8.png"/><Relationship Id="rId5" Type="http://schemas.openxmlformats.org/officeDocument/2006/relationships/oleObject" Target="../embeddings/oleObject1.bin"/><Relationship Id="rId4" Type="http://schemas.openxmlformats.org/officeDocument/2006/relationships/image" Target="../media/image77.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685800" y="2006600"/>
            <a:ext cx="7772400" cy="1470025"/>
          </a:xfrm>
          <a:prstGeom prst="rect">
            <a:avLst/>
          </a:prstGeom>
        </p:spPr>
        <p:txBody>
          <a:bodyPr/>
          <a:lstStyle/>
          <a:p>
            <a:pPr algn="ctr" eaLnBrk="1" fontAlgn="auto" hangingPunct="1">
              <a:spcAft>
                <a:spcPts val="0"/>
              </a:spcAft>
              <a:defRPr/>
            </a:pPr>
            <a:r>
              <a:rPr lang="el-GR" sz="4400" dirty="0">
                <a:solidFill>
                  <a:srgbClr val="5075BC"/>
                </a:solidFill>
                <a:latin typeface="+mj-lt"/>
                <a:ea typeface="+mj-ea"/>
                <a:cs typeface="+mj-cs"/>
              </a:rPr>
              <a:t>Αγορές Χρήματος και Κεφαλαίου</a:t>
            </a:r>
          </a:p>
        </p:txBody>
      </p:sp>
      <p:sp>
        <p:nvSpPr>
          <p:cNvPr id="5" name="Υπότιτλος 2"/>
          <p:cNvSpPr txBox="1">
            <a:spLocks/>
          </p:cNvSpPr>
          <p:nvPr/>
        </p:nvSpPr>
        <p:spPr>
          <a:xfrm>
            <a:off x="714375" y="3357563"/>
            <a:ext cx="7743825" cy="1752600"/>
          </a:xfrm>
          <a:prstGeom prst="rect">
            <a:avLst/>
          </a:prstGeom>
        </p:spPr>
        <p:txBody>
          <a:bodyPr/>
          <a:lstStyle/>
          <a:p>
            <a:pPr marL="342900" indent="-342900" eaLnBrk="1" fontAlgn="auto" hangingPunct="1">
              <a:spcBef>
                <a:spcPct val="20000"/>
              </a:spcBef>
              <a:spcAft>
                <a:spcPts val="0"/>
              </a:spcAft>
              <a:buFont typeface="Arial" pitchFamily="34" charset="0"/>
              <a:buChar char="•"/>
              <a:defRPr/>
            </a:pPr>
            <a:r>
              <a:rPr lang="el-GR" sz="2800" dirty="0">
                <a:solidFill>
                  <a:srgbClr val="5075BC"/>
                </a:solidFill>
                <a:latin typeface="+mj-lt"/>
                <a:ea typeface="+mj-ea"/>
                <a:cs typeface="+mj-cs"/>
              </a:rPr>
              <a:t>Ενότητα 7: Η Αγορά Συναλλάγματος</a:t>
            </a:r>
            <a:endParaRPr lang="en-US" sz="2800" dirty="0">
              <a:solidFill>
                <a:srgbClr val="5075BC"/>
              </a:solidFill>
              <a:latin typeface="+mj-lt"/>
              <a:ea typeface="+mj-ea"/>
              <a:cs typeface="+mj-cs"/>
            </a:endParaRPr>
          </a:p>
          <a:p>
            <a:pPr eaLnBrk="1" fontAlgn="auto" hangingPunct="1">
              <a:spcBef>
                <a:spcPct val="20000"/>
              </a:spcBef>
              <a:spcAft>
                <a:spcPts val="0"/>
              </a:spcAft>
              <a:defRPr/>
            </a:pPr>
            <a:endParaRPr lang="el-GR"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Αθανάσιος Τσαγκανός</a:t>
            </a:r>
          </a:p>
          <a:p>
            <a:pPr marL="342900" indent="-342900" eaLnBrk="1" fontAlgn="auto" hangingPunct="1">
              <a:spcBef>
                <a:spcPct val="20000"/>
              </a:spcBef>
              <a:spcAft>
                <a:spcPts val="0"/>
              </a:spcAft>
              <a:defRPr/>
            </a:pPr>
            <a:r>
              <a:rPr lang="el-GR" sz="2800" dirty="0">
                <a:solidFill>
                  <a:schemeClr val="tx1"/>
                </a:solidFill>
                <a:latin typeface="+mn-lt"/>
              </a:rPr>
              <a:t>Οργάνωση και Διοίκηση Επιχειρήσεων</a:t>
            </a:r>
            <a:endParaRPr lang="en-US" sz="2800" dirty="0">
              <a:solidFill>
                <a:schemeClr val="tx1"/>
              </a:solidFill>
              <a:latin typeface="+mn-lt"/>
            </a:endParaRPr>
          </a:p>
          <a:p>
            <a:pPr marL="342900" indent="-342900" eaLnBrk="1" fontAlgn="auto" hangingPunct="1">
              <a:spcBef>
                <a:spcPct val="20000"/>
              </a:spcBef>
              <a:spcAft>
                <a:spcPts val="0"/>
              </a:spcAft>
              <a:defRPr/>
            </a:pPr>
            <a:r>
              <a:rPr lang="el-GR" sz="2800" dirty="0">
                <a:solidFill>
                  <a:schemeClr val="tx1"/>
                </a:solidFill>
                <a:latin typeface="+mn-lt"/>
              </a:rPr>
              <a:t>Διοίκηση Επιχειρήσεων</a:t>
            </a:r>
          </a:p>
          <a:p>
            <a:pPr marL="342900" indent="-342900" eaLnBrk="1" fontAlgn="auto" hangingPunct="1">
              <a:spcBef>
                <a:spcPct val="20000"/>
              </a:spcBef>
              <a:spcAft>
                <a:spcPts val="0"/>
              </a:spcAft>
              <a:buFont typeface="Arial" pitchFamily="34" charset="0"/>
              <a:buChar char="•"/>
              <a:defRPr/>
            </a:pPr>
            <a:endParaRPr lang="en-US" sz="28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endParaRPr lang="el-GR" sz="2800" dirty="0">
              <a:solidFill>
                <a:schemeClr val="tx1"/>
              </a:solidFill>
              <a:latin typeface="+mn-lt"/>
            </a:endParaRPr>
          </a:p>
          <a:p>
            <a:pPr marL="342900" indent="-342900" eaLnBrk="1" fontAlgn="auto" hangingPunct="1">
              <a:spcBef>
                <a:spcPct val="20000"/>
              </a:spcBef>
              <a:spcAft>
                <a:spcPts val="0"/>
              </a:spcAft>
              <a:defRPr/>
            </a:pPr>
            <a:endParaRPr lang="el-GR" sz="2800" dirty="0">
              <a:latin typeface="+mn-lt"/>
            </a:endParaRPr>
          </a:p>
        </p:txBody>
      </p:sp>
      <p:pic>
        <p:nvPicPr>
          <p:cNvPr id="4100" name="Εικόνα 3"/>
          <p:cNvPicPr>
            <a:picLocks noChangeAspect="1"/>
          </p:cNvPicPr>
          <p:nvPr/>
        </p:nvPicPr>
        <p:blipFill>
          <a:blip r:embed="rId2"/>
          <a:srcRect/>
          <a:stretch>
            <a:fillRect/>
          </a:stretch>
        </p:blipFill>
        <p:spPr bwMode="auto">
          <a:xfrm>
            <a:off x="4500563" y="506413"/>
            <a:ext cx="4514850" cy="935037"/>
          </a:xfrm>
          <a:prstGeom prst="rect">
            <a:avLst/>
          </a:prstGeom>
          <a:noFill/>
          <a:ln w="9525">
            <a:noFill/>
            <a:miter lim="800000"/>
            <a:headEnd/>
            <a:tailEnd/>
          </a:ln>
        </p:spPr>
      </p:pic>
      <p:pic>
        <p:nvPicPr>
          <p:cNvPr id="4101" name="Εικόνα 12"/>
          <p:cNvPicPr>
            <a:picLocks noChangeAspect="1"/>
          </p:cNvPicPr>
          <p:nvPr/>
        </p:nvPicPr>
        <p:blipFill>
          <a:blip r:embed="rId3"/>
          <a:srcRect/>
          <a:stretch>
            <a:fillRect/>
          </a:stretch>
        </p:blipFill>
        <p:spPr bwMode="auto">
          <a:xfrm>
            <a:off x="590550" y="279400"/>
            <a:ext cx="3694113" cy="1389063"/>
          </a:xfrm>
          <a:prstGeom prst="rect">
            <a:avLst/>
          </a:prstGeom>
          <a:noFill/>
          <a:ln w="9525">
            <a:noFill/>
            <a:miter lim="800000"/>
            <a:headEnd/>
            <a:tailEnd/>
          </a:ln>
        </p:spPr>
      </p:pic>
      <p:sp>
        <p:nvSpPr>
          <p:cNvPr id="4102" name="Θέση αριθμού διαφάνειας 5"/>
          <p:cNvSpPr>
            <a:spLocks noGrp="1"/>
          </p:cNvSpPr>
          <p:nvPr>
            <p:ph type="sldNum" sz="quarter" idx="12"/>
          </p:nvPr>
        </p:nvSpPr>
        <p:spPr bwMode="auto">
          <a:noFill/>
          <a:ln>
            <a:miter lim="800000"/>
            <a:headEnd/>
            <a:tailEnd/>
          </a:ln>
        </p:spPr>
        <p:txBody>
          <a:bodyPr/>
          <a:lstStyle/>
          <a:p>
            <a:fld id="{D88273D8-9B07-43FC-B379-F0392CE7B57D}" type="slidenum">
              <a:rPr lang="nl-NL" altLang="el-GR"/>
              <a:pPr/>
              <a:t>1</a:t>
            </a:fld>
            <a:endParaRPr lang="nl-NL" alt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813" y="333375"/>
            <a:ext cx="9018587" cy="998538"/>
          </a:xfrm>
        </p:spPr>
        <p:txBody>
          <a:bodyPr/>
          <a:lstStyle/>
          <a:p>
            <a:pPr>
              <a:defRPr/>
            </a:pPr>
            <a:r>
              <a:rPr lang="el-GR" sz="4000" dirty="0">
                <a:solidFill>
                  <a:srgbClr val="0070C0"/>
                </a:solidFill>
                <a:latin typeface="+mn-lt"/>
                <a:cs typeface="Times New Roman" panose="02020603050405020304" pitchFamily="18" charset="0"/>
              </a:rPr>
              <a:t>Παράγοντες που Μεταβάλλουν τις Καμπύλες Ζήτησης και Προσφοράς </a:t>
            </a:r>
            <a:r>
              <a:rPr lang="el-GR" sz="4000" dirty="0" smtClean="0">
                <a:solidFill>
                  <a:srgbClr val="0070C0"/>
                </a:solidFill>
                <a:latin typeface="+mn-lt"/>
                <a:cs typeface="Times New Roman" panose="02020603050405020304" pitchFamily="18" charset="0"/>
              </a:rPr>
              <a:t>Συναλλάγματος - 3</a:t>
            </a:r>
            <a:endParaRPr lang="el-GR" sz="4000" dirty="0">
              <a:solidFill>
                <a:srgbClr val="0070C0"/>
              </a:solidFill>
              <a:latin typeface="+mn-lt"/>
            </a:endParaRPr>
          </a:p>
        </p:txBody>
      </p:sp>
      <p:sp>
        <p:nvSpPr>
          <p:cNvPr id="27651" name="Ορθογώνιο 2"/>
          <p:cNvSpPr>
            <a:spLocks noChangeArrowheads="1"/>
          </p:cNvSpPr>
          <p:nvPr/>
        </p:nvSpPr>
        <p:spPr bwMode="auto">
          <a:xfrm>
            <a:off x="49213" y="2168525"/>
            <a:ext cx="9036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 typeface="Wingdings" panose="05000000000000000000" pitchFamily="2" charset="2"/>
              <a:buChar char="§"/>
              <a:defRPr/>
            </a:pPr>
            <a:r>
              <a:rPr lang="el-GR" altLang="el-GR" sz="2400" b="1" dirty="0">
                <a:latin typeface="+mn-lt"/>
              </a:rPr>
              <a:t>Γράφημα 7.2 </a:t>
            </a:r>
            <a:r>
              <a:rPr lang="el-GR" altLang="el-GR" sz="2400" dirty="0">
                <a:latin typeface="+mn-lt"/>
              </a:rPr>
              <a:t>Η προσφορά και η ζήτηση συναλλάγματος</a:t>
            </a:r>
          </a:p>
        </p:txBody>
      </p:sp>
      <p:sp>
        <p:nvSpPr>
          <p:cNvPr id="17412" name="Θέση αριθμού διαφάνειας 4"/>
          <p:cNvSpPr>
            <a:spLocks noGrp="1"/>
          </p:cNvSpPr>
          <p:nvPr>
            <p:ph type="sldNum" sz="quarter" idx="12"/>
          </p:nvPr>
        </p:nvSpPr>
        <p:spPr bwMode="auto">
          <a:noFill/>
          <a:ln>
            <a:miter lim="800000"/>
            <a:headEnd/>
            <a:tailEnd/>
          </a:ln>
        </p:spPr>
        <p:txBody>
          <a:bodyPr/>
          <a:lstStyle/>
          <a:p>
            <a:fld id="{82CD945D-F30C-4813-8AEA-3AA905A632E3}" type="slidenum">
              <a:rPr lang="nl-NL" altLang="el-GR"/>
              <a:pPr/>
              <a:t>10</a:t>
            </a:fld>
            <a:endParaRPr lang="nl-NL" altLang="el-GR"/>
          </a:p>
        </p:txBody>
      </p:sp>
      <p:pic>
        <p:nvPicPr>
          <p:cNvPr id="17413" name="Εικόνα 2"/>
          <p:cNvPicPr>
            <a:picLocks noChangeAspect="1"/>
          </p:cNvPicPr>
          <p:nvPr/>
        </p:nvPicPr>
        <p:blipFill>
          <a:blip r:embed="rId2"/>
          <a:srcRect/>
          <a:stretch>
            <a:fillRect/>
          </a:stretch>
        </p:blipFill>
        <p:spPr bwMode="auto">
          <a:xfrm>
            <a:off x="717550" y="2657475"/>
            <a:ext cx="6913563"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 y="195263"/>
            <a:ext cx="8362950" cy="1417637"/>
          </a:xfrm>
        </p:spPr>
        <p:txBody>
          <a:bodyPr/>
          <a:lstStyle/>
          <a:p>
            <a:pPr>
              <a:defRPr/>
            </a:pPr>
            <a:r>
              <a:rPr lang="el-GR" altLang="el-GR" sz="4000" dirty="0">
                <a:solidFill>
                  <a:srgbClr val="0070C0"/>
                </a:solidFill>
                <a:latin typeface="+mn-lt"/>
                <a:cs typeface="Times New Roman" panose="02020603050405020304" pitchFamily="18" charset="0"/>
              </a:rPr>
              <a:t>Παράγοντες που Μεταβάλλουν τις Καμπύλες Ζήτησης και Προσφοράς </a:t>
            </a:r>
            <a:r>
              <a:rPr lang="el-GR" altLang="el-GR" sz="4000" dirty="0" smtClean="0">
                <a:solidFill>
                  <a:srgbClr val="0070C0"/>
                </a:solidFill>
                <a:latin typeface="+mn-lt"/>
                <a:cs typeface="Times New Roman" panose="02020603050405020304" pitchFamily="18" charset="0"/>
              </a:rPr>
              <a:t>Συναλλάγματος - 4</a:t>
            </a:r>
            <a:endParaRPr lang="el-GR" sz="4000" dirty="0">
              <a:solidFill>
                <a:srgbClr val="0070C0"/>
              </a:solidFill>
            </a:endParaRPr>
          </a:p>
        </p:txBody>
      </p:sp>
      <p:sp>
        <p:nvSpPr>
          <p:cNvPr id="3" name="Ορθογώνιο 2"/>
          <p:cNvSpPr/>
          <p:nvPr/>
        </p:nvSpPr>
        <p:spPr>
          <a:xfrm>
            <a:off x="0" y="2089150"/>
            <a:ext cx="8893175" cy="5062538"/>
          </a:xfrm>
          <a:prstGeom prst="rect">
            <a:avLst/>
          </a:prstGeom>
        </p:spPr>
        <p:txBody>
          <a:bodyPr>
            <a:spAutoFit/>
          </a:bodyPr>
          <a:lstStyle/>
          <a:p>
            <a:pPr marL="457200" indent="-457200" eaLnBrk="1" hangingPunct="1">
              <a:spcBef>
                <a:spcPts val="600"/>
              </a:spcBef>
              <a:buFont typeface="Arial" panose="020B0604020202020204" pitchFamily="34" charset="0"/>
              <a:buChar char="•"/>
              <a:defRPr/>
            </a:pPr>
            <a:r>
              <a:rPr lang="el-GR" altLang="el-GR" sz="2800" dirty="0">
                <a:solidFill>
                  <a:schemeClr val="tx1"/>
                </a:solidFill>
                <a:latin typeface="+mn-lt"/>
                <a:sym typeface="Wingdings" pitchFamily="2" charset="2"/>
              </a:rPr>
              <a:t>Η αγορά και η πώληση νομισμάτων μπορεί να πραγματοποιηθεί είτε στην τρέχουσα αγορά (</a:t>
            </a:r>
            <a:r>
              <a:rPr lang="el-GR" altLang="el-GR" sz="2800" dirty="0" err="1">
                <a:solidFill>
                  <a:schemeClr val="tx1"/>
                </a:solidFill>
                <a:latin typeface="+mn-lt"/>
                <a:sym typeface="Wingdings" pitchFamily="2" charset="2"/>
              </a:rPr>
              <a:t>spot</a:t>
            </a:r>
            <a:r>
              <a:rPr lang="el-GR" altLang="el-GR" sz="2800" dirty="0">
                <a:solidFill>
                  <a:schemeClr val="tx1"/>
                </a:solidFill>
                <a:latin typeface="+mn-lt"/>
                <a:sym typeface="Wingdings" pitchFamily="2" charset="2"/>
              </a:rPr>
              <a:t> </a:t>
            </a:r>
            <a:r>
              <a:rPr lang="el-GR" altLang="el-GR" sz="2800" dirty="0" err="1">
                <a:solidFill>
                  <a:schemeClr val="tx1"/>
                </a:solidFill>
                <a:latin typeface="+mn-lt"/>
                <a:sym typeface="Wingdings" pitchFamily="2" charset="2"/>
              </a:rPr>
              <a:t>market</a:t>
            </a:r>
            <a:r>
              <a:rPr lang="el-GR" altLang="el-GR" sz="2800" dirty="0">
                <a:solidFill>
                  <a:schemeClr val="tx1"/>
                </a:solidFill>
                <a:latin typeface="+mn-lt"/>
                <a:sym typeface="Wingdings" pitchFamily="2" charset="2"/>
              </a:rPr>
              <a:t>), είτε στην προθεσμιακή αγορά (</a:t>
            </a:r>
            <a:r>
              <a:rPr lang="el-GR" altLang="el-GR" sz="2800" dirty="0" err="1">
                <a:solidFill>
                  <a:schemeClr val="tx1"/>
                </a:solidFill>
                <a:latin typeface="+mn-lt"/>
                <a:sym typeface="Wingdings" pitchFamily="2" charset="2"/>
              </a:rPr>
              <a:t>forward</a:t>
            </a:r>
            <a:r>
              <a:rPr lang="el-GR" altLang="el-GR" sz="2800" dirty="0">
                <a:solidFill>
                  <a:schemeClr val="tx1"/>
                </a:solidFill>
                <a:latin typeface="+mn-lt"/>
                <a:sym typeface="Wingdings" pitchFamily="2" charset="2"/>
              </a:rPr>
              <a:t> </a:t>
            </a:r>
            <a:r>
              <a:rPr lang="el-GR" altLang="el-GR" sz="2800" dirty="0" err="1">
                <a:solidFill>
                  <a:schemeClr val="tx1"/>
                </a:solidFill>
                <a:latin typeface="+mn-lt"/>
                <a:sym typeface="Wingdings" pitchFamily="2" charset="2"/>
              </a:rPr>
              <a:t>market</a:t>
            </a:r>
            <a:r>
              <a:rPr lang="el-GR" altLang="el-GR" sz="2800" dirty="0">
                <a:solidFill>
                  <a:schemeClr val="tx1"/>
                </a:solidFill>
                <a:latin typeface="+mn-lt"/>
                <a:sym typeface="Wingdings" pitchFamily="2" charset="2"/>
              </a:rPr>
              <a:t>). </a:t>
            </a:r>
          </a:p>
          <a:p>
            <a:pPr marL="457200" indent="-457200" eaLnBrk="1" hangingPunct="1">
              <a:spcBef>
                <a:spcPts val="600"/>
              </a:spcBef>
              <a:buFont typeface="Arial" panose="020B0604020202020204" pitchFamily="34" charset="0"/>
              <a:buChar char="•"/>
              <a:defRPr/>
            </a:pPr>
            <a:r>
              <a:rPr lang="el-GR" altLang="el-GR" sz="2800" dirty="0">
                <a:solidFill>
                  <a:schemeClr val="tx1"/>
                </a:solidFill>
                <a:latin typeface="+mn-lt"/>
                <a:sym typeface="Wingdings" pitchFamily="2" charset="2"/>
              </a:rPr>
              <a:t>Η τρέχουσα είναι η αγορά όπου οι ανταλλαγές νομισμάτων πραγματοποιούνται άμεσα. </a:t>
            </a:r>
          </a:p>
          <a:p>
            <a:pPr marL="457200" indent="-457200" eaLnBrk="1" hangingPunct="1">
              <a:spcBef>
                <a:spcPts val="600"/>
              </a:spcBef>
              <a:buFont typeface="Arial" panose="020B0604020202020204" pitchFamily="34" charset="0"/>
              <a:buChar char="•"/>
              <a:defRPr/>
            </a:pPr>
            <a:r>
              <a:rPr lang="el-GR" altLang="el-GR" sz="2800" dirty="0">
                <a:solidFill>
                  <a:schemeClr val="tx1"/>
                </a:solidFill>
                <a:latin typeface="+mn-lt"/>
                <a:sym typeface="Wingdings" pitchFamily="2" charset="2"/>
              </a:rPr>
              <a:t>Η τιμή που διαμορφώνεται σε αυτές τις ανταλλαγές είναι γνωστή ως ισοτιμία όψεως (</a:t>
            </a:r>
            <a:r>
              <a:rPr lang="el-GR" altLang="el-GR" sz="2800" dirty="0" err="1">
                <a:solidFill>
                  <a:schemeClr val="tx1"/>
                </a:solidFill>
                <a:latin typeface="+mn-lt"/>
                <a:sym typeface="Wingdings" pitchFamily="2" charset="2"/>
              </a:rPr>
              <a:t>spot</a:t>
            </a:r>
            <a:r>
              <a:rPr lang="el-GR" altLang="el-GR" sz="2800" dirty="0">
                <a:solidFill>
                  <a:schemeClr val="tx1"/>
                </a:solidFill>
                <a:latin typeface="+mn-lt"/>
                <a:sym typeface="Wingdings" pitchFamily="2" charset="2"/>
              </a:rPr>
              <a:t> </a:t>
            </a:r>
            <a:r>
              <a:rPr lang="el-GR" altLang="el-GR" sz="2800" dirty="0" err="1">
                <a:solidFill>
                  <a:schemeClr val="tx1"/>
                </a:solidFill>
                <a:latin typeface="+mn-lt"/>
                <a:sym typeface="Wingdings" pitchFamily="2" charset="2"/>
              </a:rPr>
              <a:t>exchange</a:t>
            </a:r>
            <a:r>
              <a:rPr lang="el-GR" altLang="el-GR" sz="2800" dirty="0">
                <a:solidFill>
                  <a:schemeClr val="tx1"/>
                </a:solidFill>
                <a:latin typeface="+mn-lt"/>
                <a:sym typeface="Wingdings" pitchFamily="2" charset="2"/>
              </a:rPr>
              <a:t> rate). Η ισοτιμία όψεως διακρίνεται σε τιμή αγοράς (</a:t>
            </a:r>
            <a:r>
              <a:rPr lang="el-GR" altLang="el-GR" sz="2800" dirty="0" err="1">
                <a:solidFill>
                  <a:schemeClr val="tx1"/>
                </a:solidFill>
                <a:latin typeface="+mn-lt"/>
                <a:sym typeface="Wingdings" pitchFamily="2" charset="2"/>
              </a:rPr>
              <a:t>bid</a:t>
            </a:r>
            <a:r>
              <a:rPr lang="el-GR" altLang="el-GR" sz="2800" dirty="0">
                <a:solidFill>
                  <a:schemeClr val="tx1"/>
                </a:solidFill>
                <a:latin typeface="+mn-lt"/>
                <a:sym typeface="Wingdings" pitchFamily="2" charset="2"/>
              </a:rPr>
              <a:t> </a:t>
            </a:r>
            <a:r>
              <a:rPr lang="el-GR" altLang="el-GR" sz="2800" dirty="0" err="1">
                <a:solidFill>
                  <a:schemeClr val="tx1"/>
                </a:solidFill>
                <a:latin typeface="+mn-lt"/>
                <a:sym typeface="Wingdings" pitchFamily="2" charset="2"/>
              </a:rPr>
              <a:t>price</a:t>
            </a:r>
            <a:r>
              <a:rPr lang="el-GR" altLang="el-GR" sz="2800" dirty="0">
                <a:solidFill>
                  <a:schemeClr val="tx1"/>
                </a:solidFill>
                <a:latin typeface="+mn-lt"/>
                <a:sym typeface="Wingdings" pitchFamily="2" charset="2"/>
              </a:rPr>
              <a:t>) και τιμή πώλησης (</a:t>
            </a:r>
            <a:r>
              <a:rPr lang="el-GR" altLang="el-GR" sz="2800" dirty="0" err="1">
                <a:solidFill>
                  <a:schemeClr val="tx1"/>
                </a:solidFill>
                <a:latin typeface="+mn-lt"/>
                <a:sym typeface="Wingdings" pitchFamily="2" charset="2"/>
              </a:rPr>
              <a:t>ask</a:t>
            </a:r>
            <a:r>
              <a:rPr lang="el-GR" altLang="el-GR" sz="2800" dirty="0">
                <a:solidFill>
                  <a:schemeClr val="tx1"/>
                </a:solidFill>
                <a:latin typeface="+mn-lt"/>
                <a:sym typeface="Wingdings" pitchFamily="2" charset="2"/>
              </a:rPr>
              <a:t>/</a:t>
            </a:r>
            <a:r>
              <a:rPr lang="el-GR" altLang="el-GR" sz="2800" dirty="0" err="1">
                <a:solidFill>
                  <a:schemeClr val="tx1"/>
                </a:solidFill>
                <a:latin typeface="+mn-lt"/>
                <a:sym typeface="Wingdings" pitchFamily="2" charset="2"/>
              </a:rPr>
              <a:t>offer</a:t>
            </a:r>
            <a:r>
              <a:rPr lang="el-GR" altLang="el-GR" sz="2800" dirty="0">
                <a:solidFill>
                  <a:schemeClr val="tx1"/>
                </a:solidFill>
                <a:latin typeface="+mn-lt"/>
                <a:sym typeface="Wingdings" pitchFamily="2" charset="2"/>
              </a:rPr>
              <a:t> </a:t>
            </a:r>
            <a:r>
              <a:rPr lang="el-GR" altLang="el-GR" sz="2800" dirty="0" err="1">
                <a:solidFill>
                  <a:schemeClr val="tx1"/>
                </a:solidFill>
                <a:latin typeface="+mn-lt"/>
                <a:sym typeface="Wingdings" pitchFamily="2" charset="2"/>
              </a:rPr>
              <a:t>price</a:t>
            </a:r>
            <a:r>
              <a:rPr lang="el-GR" altLang="el-GR" sz="2800" dirty="0">
                <a:solidFill>
                  <a:schemeClr val="tx1"/>
                </a:solidFill>
                <a:latin typeface="+mn-lt"/>
                <a:sym typeface="Wingdings" pitchFamily="2" charset="2"/>
              </a:rPr>
              <a:t>).</a:t>
            </a:r>
          </a:p>
          <a:p>
            <a:pPr marL="457200" indent="-457200" eaLnBrk="1" hangingPunct="1">
              <a:spcBef>
                <a:spcPts val="600"/>
              </a:spcBef>
              <a:buFont typeface="Arial" panose="020B0604020202020204" pitchFamily="34" charset="0"/>
              <a:buChar char="•"/>
              <a:defRPr/>
            </a:pPr>
            <a:endParaRPr lang="el-GR" altLang="el-GR" sz="2800" dirty="0">
              <a:solidFill>
                <a:schemeClr val="tx1"/>
              </a:solidFill>
              <a:latin typeface="+mn-lt"/>
              <a:sym typeface="Wingdings" pitchFamily="2" charset="2"/>
            </a:endParaRPr>
          </a:p>
        </p:txBody>
      </p:sp>
      <p:sp>
        <p:nvSpPr>
          <p:cNvPr id="18436" name="Θέση αριθμού διαφάνειας 5"/>
          <p:cNvSpPr>
            <a:spLocks noGrp="1"/>
          </p:cNvSpPr>
          <p:nvPr>
            <p:ph type="sldNum" sz="quarter" idx="12"/>
          </p:nvPr>
        </p:nvSpPr>
        <p:spPr bwMode="auto">
          <a:noFill/>
          <a:ln>
            <a:miter lim="800000"/>
            <a:headEnd/>
            <a:tailEnd/>
          </a:ln>
        </p:spPr>
        <p:txBody>
          <a:bodyPr/>
          <a:lstStyle/>
          <a:p>
            <a:fld id="{4C889502-9764-4307-9F89-A4779AA2C6E5}" type="slidenum">
              <a:rPr lang="nl-NL" altLang="el-GR"/>
              <a:pPr/>
              <a:t>11</a:t>
            </a:fld>
            <a:endParaRPr lang="nl-NL" alt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a:xfrm>
            <a:off x="258763" y="633413"/>
            <a:ext cx="8374062" cy="1143000"/>
          </a:xfrm>
        </p:spPr>
        <p:txBody>
          <a:bodyPr/>
          <a:lstStyle/>
          <a:p>
            <a:pPr>
              <a:defRPr/>
            </a:pPr>
            <a:r>
              <a:rPr lang="el-GR" altLang="el-GR" sz="4000" dirty="0">
                <a:solidFill>
                  <a:srgbClr val="0070C0"/>
                </a:solidFill>
                <a:latin typeface="+mn-lt"/>
                <a:cs typeface="Times New Roman" panose="02020603050405020304" pitchFamily="18" charset="0"/>
              </a:rPr>
              <a:t>Παράγοντες που Μεταβάλλουν τις Καμπύλες Ζήτησης και Προσφοράς </a:t>
            </a:r>
            <a:r>
              <a:rPr lang="el-GR" altLang="el-GR" sz="4000" dirty="0" smtClean="0">
                <a:solidFill>
                  <a:srgbClr val="0070C0"/>
                </a:solidFill>
                <a:latin typeface="+mn-lt"/>
                <a:cs typeface="Times New Roman" panose="02020603050405020304" pitchFamily="18" charset="0"/>
              </a:rPr>
              <a:t>Συναλλάγματος - 5</a:t>
            </a:r>
            <a:r>
              <a:rPr lang="el-GR" altLang="el-GR" dirty="0">
                <a:solidFill>
                  <a:srgbClr val="0070C0"/>
                </a:solidFill>
                <a:latin typeface="+mn-lt"/>
                <a:cs typeface="Times New Roman" panose="02020603050405020304" pitchFamily="18" charset="0"/>
              </a:rPr>
              <a:t/>
            </a:r>
            <a:br>
              <a:rPr lang="el-GR" altLang="el-GR" dirty="0">
                <a:solidFill>
                  <a:srgbClr val="0070C0"/>
                </a:solidFill>
                <a:latin typeface="+mn-lt"/>
                <a:cs typeface="Times New Roman" panose="02020603050405020304" pitchFamily="18" charset="0"/>
              </a:rPr>
            </a:br>
            <a:endParaRPr lang="el-GR" altLang="el-GR" dirty="0" smtClean="0">
              <a:solidFill>
                <a:srgbClr val="0070C0"/>
              </a:solidFill>
              <a:latin typeface="+mn-lt"/>
            </a:endParaRPr>
          </a:p>
        </p:txBody>
      </p:sp>
      <p:sp>
        <p:nvSpPr>
          <p:cNvPr id="3" name="Ορθογώνιο 2"/>
          <p:cNvSpPr/>
          <p:nvPr/>
        </p:nvSpPr>
        <p:spPr>
          <a:xfrm>
            <a:off x="0" y="1916113"/>
            <a:ext cx="8872538" cy="6913562"/>
          </a:xfrm>
          <a:prstGeom prst="rect">
            <a:avLst/>
          </a:prstGeom>
        </p:spPr>
        <p:txBody>
          <a:bodyPr>
            <a:spAutoFit/>
          </a:bodyPr>
          <a:lstStyle/>
          <a:p>
            <a:pPr marL="342900" indent="-342900" eaLnBrk="1" hangingPunct="1">
              <a:spcBef>
                <a:spcPct val="35000"/>
              </a:spcBef>
              <a:spcAft>
                <a:spcPts val="1200"/>
              </a:spcAft>
              <a:buFont typeface="Arial" panose="020B0604020202020204" pitchFamily="34" charset="0"/>
              <a:buChar char="•"/>
              <a:defRPr/>
            </a:pPr>
            <a:r>
              <a:rPr lang="el-GR" altLang="el-GR" sz="2800" dirty="0">
                <a:solidFill>
                  <a:schemeClr val="tx1"/>
                </a:solidFill>
                <a:latin typeface="+mn-lt"/>
              </a:rPr>
              <a:t>Η διαφορά μεταξύ των τιμών είναι γνωστή ως περιθώριο (</a:t>
            </a:r>
            <a:r>
              <a:rPr lang="el-GR" altLang="el-GR" sz="2800" dirty="0" err="1">
                <a:solidFill>
                  <a:schemeClr val="tx1"/>
                </a:solidFill>
                <a:latin typeface="+mn-lt"/>
              </a:rPr>
              <a:t>spread</a:t>
            </a:r>
            <a:r>
              <a:rPr lang="el-GR" altLang="el-GR" sz="2800" dirty="0">
                <a:solidFill>
                  <a:schemeClr val="tx1"/>
                </a:solidFill>
                <a:latin typeface="+mn-lt"/>
              </a:rPr>
              <a:t>) και αποσκοπεί στην κάλυψη εξόδων αλλά και το κέρδος των τραπεζών που ασχολούνται με την αγοραπωλησία των νομισμάτων. </a:t>
            </a:r>
          </a:p>
          <a:p>
            <a:pPr marL="342900" indent="-342900" eaLnBrk="1" hangingPunct="1">
              <a:spcBef>
                <a:spcPct val="35000"/>
              </a:spcBef>
              <a:spcAft>
                <a:spcPts val="1200"/>
              </a:spcAft>
              <a:buFont typeface="Arial" panose="020B0604020202020204" pitchFamily="34" charset="0"/>
              <a:buChar char="•"/>
              <a:defRPr/>
            </a:pPr>
            <a:r>
              <a:rPr lang="el-GR" altLang="el-GR" sz="2800" dirty="0">
                <a:solidFill>
                  <a:schemeClr val="tx1"/>
                </a:solidFill>
                <a:latin typeface="+mn-lt"/>
              </a:rPr>
              <a:t>Στην προθεσμιακή αγορά έχουμε τη διενέργεια προθεσμιακών πράξεων συναλλάγματος οι οποίες είναι συμφωνίες που συνάπτονται σήμερα για την αγορά ή πώληση μιας συγκεκριμένης ποσότητας ενός νομίσματος σε μια προκαθορισμένη τιμή σε κάποια συγκεκριμένη στιγμή στο μέλλον. </a:t>
            </a:r>
          </a:p>
          <a:p>
            <a:pPr marL="342900" indent="-342900" eaLnBrk="1" hangingPunct="1">
              <a:spcBef>
                <a:spcPct val="35000"/>
              </a:spcBef>
              <a:spcAft>
                <a:spcPts val="1200"/>
              </a:spcAft>
              <a:buFont typeface="Arial" panose="020B0604020202020204" pitchFamily="34" charset="0"/>
              <a:buChar char="•"/>
              <a:defRPr/>
            </a:pPr>
            <a:endParaRPr lang="el-GR" altLang="el-GR" sz="2800" dirty="0">
              <a:solidFill>
                <a:schemeClr val="tx1"/>
              </a:solidFill>
              <a:latin typeface="+mn-lt"/>
            </a:endParaRPr>
          </a:p>
          <a:p>
            <a:pPr marL="342900" indent="-342900" eaLnBrk="1" hangingPunct="1">
              <a:spcBef>
                <a:spcPct val="35000"/>
              </a:spcBef>
              <a:spcAft>
                <a:spcPts val="1200"/>
              </a:spcAft>
              <a:buFont typeface="Arial" panose="020B0604020202020204" pitchFamily="34" charset="0"/>
              <a:buChar char="•"/>
              <a:defRPr/>
            </a:pPr>
            <a:endParaRPr lang="el-GR" altLang="el-GR" sz="2800" dirty="0">
              <a:solidFill>
                <a:schemeClr val="tx1"/>
              </a:solidFill>
              <a:latin typeface="+mn-lt"/>
            </a:endParaRPr>
          </a:p>
          <a:p>
            <a:pPr eaLnBrk="1" hangingPunct="1">
              <a:spcBef>
                <a:spcPct val="35000"/>
              </a:spcBef>
              <a:spcAft>
                <a:spcPts val="1200"/>
              </a:spcAft>
              <a:defRPr/>
            </a:pPr>
            <a:endParaRPr lang="el-GR" altLang="el-GR" sz="2800" dirty="0">
              <a:solidFill>
                <a:schemeClr val="tx1"/>
              </a:solidFill>
              <a:latin typeface="+mn-lt"/>
            </a:endParaRPr>
          </a:p>
        </p:txBody>
      </p:sp>
      <p:sp>
        <p:nvSpPr>
          <p:cNvPr id="19460" name="Θέση αριθμού διαφάνειας 4"/>
          <p:cNvSpPr>
            <a:spLocks noGrp="1"/>
          </p:cNvSpPr>
          <p:nvPr>
            <p:ph type="sldNum" sz="quarter" idx="12"/>
          </p:nvPr>
        </p:nvSpPr>
        <p:spPr bwMode="auto">
          <a:noFill/>
          <a:ln>
            <a:miter lim="800000"/>
            <a:headEnd/>
            <a:tailEnd/>
          </a:ln>
        </p:spPr>
        <p:txBody>
          <a:bodyPr/>
          <a:lstStyle/>
          <a:p>
            <a:fld id="{4C68854B-8856-41E7-9E0D-01376431ED64}" type="slidenum">
              <a:rPr lang="nl-NL" altLang="el-GR"/>
              <a:pPr/>
              <a:t>12</a:t>
            </a:fld>
            <a:endParaRPr lang="nl-NL" alt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3" y="908050"/>
            <a:ext cx="8937626" cy="1417638"/>
          </a:xfrm>
        </p:spPr>
        <p:txBody>
          <a:bodyPr/>
          <a:lstStyle/>
          <a:p>
            <a:pPr>
              <a:defRPr/>
            </a:pPr>
            <a:r>
              <a:rPr lang="el-GR" sz="4000" dirty="0">
                <a:solidFill>
                  <a:srgbClr val="0070C0"/>
                </a:solidFill>
                <a:cs typeface="Times New Roman" panose="02020603050405020304" pitchFamily="18" charset="0"/>
              </a:rPr>
              <a:t>Παράγοντες που Μεταβάλλουν τις Καμπύλες Ζήτησης και Προσφοράς Συναλλάγματος - </a:t>
            </a:r>
            <a:r>
              <a:rPr lang="el-GR" sz="4000" dirty="0" smtClean="0">
                <a:solidFill>
                  <a:srgbClr val="0070C0"/>
                </a:solidFill>
                <a:cs typeface="Times New Roman" panose="02020603050405020304" pitchFamily="18" charset="0"/>
              </a:rPr>
              <a:t>6</a:t>
            </a:r>
            <a:r>
              <a:rPr lang="el-GR" sz="4000" dirty="0">
                <a:solidFill>
                  <a:srgbClr val="0070C0"/>
                </a:solidFill>
                <a:cs typeface="Times New Roman" panose="02020603050405020304" pitchFamily="18" charset="0"/>
              </a:rPr>
              <a:t/>
            </a:r>
            <a:br>
              <a:rPr lang="el-GR" sz="4000" dirty="0">
                <a:solidFill>
                  <a:srgbClr val="0070C0"/>
                </a:solidFill>
                <a:cs typeface="Times New Roman" panose="02020603050405020304" pitchFamily="18" charset="0"/>
              </a:rPr>
            </a:br>
            <a:r>
              <a:rPr lang="el-GR" altLang="el-GR" dirty="0">
                <a:solidFill>
                  <a:srgbClr val="0070C0"/>
                </a:solidFill>
                <a:latin typeface="+mn-lt"/>
                <a:cs typeface="Times New Roman" panose="02020603050405020304" pitchFamily="18" charset="0"/>
              </a:rPr>
              <a:t/>
            </a:r>
            <a:br>
              <a:rPr lang="el-GR" altLang="el-GR" dirty="0">
                <a:solidFill>
                  <a:srgbClr val="0070C0"/>
                </a:solidFill>
                <a:latin typeface="+mn-lt"/>
                <a:cs typeface="Times New Roman" panose="02020603050405020304" pitchFamily="18" charset="0"/>
              </a:rPr>
            </a:br>
            <a:endParaRPr lang="el-GR" dirty="0">
              <a:solidFill>
                <a:srgbClr val="0070C0"/>
              </a:solidFill>
              <a:latin typeface="+mn-lt"/>
              <a:cs typeface="Times New Roman" panose="02020603050405020304" pitchFamily="18" charset="0"/>
            </a:endParaRPr>
          </a:p>
        </p:txBody>
      </p:sp>
      <p:sp>
        <p:nvSpPr>
          <p:cNvPr id="20483" name="Θέση αριθμού διαφάνειας 5"/>
          <p:cNvSpPr>
            <a:spLocks noGrp="1"/>
          </p:cNvSpPr>
          <p:nvPr>
            <p:ph type="sldNum" sz="quarter" idx="12"/>
          </p:nvPr>
        </p:nvSpPr>
        <p:spPr bwMode="auto">
          <a:noFill/>
          <a:ln>
            <a:miter lim="800000"/>
            <a:headEnd/>
            <a:tailEnd/>
          </a:ln>
        </p:spPr>
        <p:txBody>
          <a:bodyPr/>
          <a:lstStyle/>
          <a:p>
            <a:fld id="{7665C63F-752E-4D7C-A3B4-45FF16CD4E99}" type="slidenum">
              <a:rPr lang="nl-NL" altLang="el-GR"/>
              <a:pPr/>
              <a:t>13</a:t>
            </a:fld>
            <a:endParaRPr lang="nl-NL" altLang="el-GR"/>
          </a:p>
        </p:txBody>
      </p:sp>
      <p:sp>
        <p:nvSpPr>
          <p:cNvPr id="4" name="Ορθογώνιο 3"/>
          <p:cNvSpPr/>
          <p:nvPr/>
        </p:nvSpPr>
        <p:spPr>
          <a:xfrm>
            <a:off x="-36513" y="2325688"/>
            <a:ext cx="8701088" cy="2419350"/>
          </a:xfrm>
          <a:prstGeom prst="rect">
            <a:avLst/>
          </a:prstGeom>
        </p:spPr>
        <p:txBody>
          <a:bodyPr>
            <a:spAutoFit/>
          </a:bodyPr>
          <a:lstStyle/>
          <a:p>
            <a:pPr marL="457200" indent="-457200" algn="just" eaLnBrk="1" fontAlgn="auto" hangingPunct="1">
              <a:spcBef>
                <a:spcPct val="20000"/>
              </a:spcBef>
              <a:spcAft>
                <a:spcPts val="0"/>
              </a:spcAft>
              <a:buFont typeface="Arial" panose="020B0604020202020204" pitchFamily="34" charset="0"/>
              <a:buChar char="•"/>
              <a:defRPr/>
            </a:pPr>
            <a:r>
              <a:rPr lang="el-GR" sz="2800" dirty="0">
                <a:solidFill>
                  <a:prstClr val="black"/>
                </a:solidFill>
                <a:latin typeface="+mn-lt"/>
                <a:cs typeface="Times New Roman" pitchFamily="18" charset="0"/>
              </a:rPr>
              <a:t>Η αγορά αυτή είναι ιδιαίτερα χρήσιμη για την κάλυψη του συναλλαγματικού κινδύνου από συναλλαγές του διεθνούς εμπορίου. </a:t>
            </a:r>
          </a:p>
          <a:p>
            <a:pPr marL="457200" indent="-457200" algn="just" eaLnBrk="1" fontAlgn="auto" hangingPunct="1">
              <a:spcBef>
                <a:spcPct val="20000"/>
              </a:spcBef>
              <a:spcAft>
                <a:spcPts val="0"/>
              </a:spcAft>
              <a:buFont typeface="Arial" panose="020B0604020202020204" pitchFamily="34" charset="0"/>
              <a:buChar char="•"/>
              <a:defRPr/>
            </a:pPr>
            <a:r>
              <a:rPr lang="el-GR" sz="2800" dirty="0">
                <a:solidFill>
                  <a:prstClr val="black"/>
                </a:solidFill>
                <a:latin typeface="+mn-lt"/>
                <a:cs typeface="Times New Roman" pitchFamily="18" charset="0"/>
              </a:rPr>
              <a:t>Παράδειγμα</a:t>
            </a:r>
          </a:p>
          <a:p>
            <a:pPr marL="457200" indent="-457200" algn="just"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388" y="0"/>
            <a:ext cx="8640762" cy="1143000"/>
          </a:xfrm>
        </p:spPr>
        <p:txBody>
          <a:bodyPr/>
          <a:lstStyle/>
          <a:p>
            <a:pPr>
              <a:defRPr/>
            </a:pPr>
            <a:r>
              <a:rPr lang="el-GR" altLang="el-GR" dirty="0">
                <a:solidFill>
                  <a:srgbClr val="0070C0"/>
                </a:solidFill>
                <a:latin typeface="+mn-lt"/>
                <a:cs typeface="Times New Roman" panose="02020603050405020304" pitchFamily="18" charset="0"/>
              </a:rPr>
              <a:t>Το </a:t>
            </a:r>
            <a:r>
              <a:rPr lang="el-GR" altLang="el-GR" dirty="0" smtClean="0">
                <a:solidFill>
                  <a:srgbClr val="0070C0"/>
                </a:solidFill>
                <a:latin typeface="+mn-lt"/>
                <a:cs typeface="Times New Roman" panose="02020603050405020304" pitchFamily="18" charset="0"/>
              </a:rPr>
              <a:t>Ισοζύγιο Πληρωμών</a:t>
            </a:r>
            <a:r>
              <a:rPr lang="el-GR" altLang="el-GR" sz="4000" dirty="0">
                <a:solidFill>
                  <a:srgbClr val="0070C0"/>
                </a:solidFill>
                <a:latin typeface="+mn-lt"/>
                <a:cs typeface="Times New Roman" panose="02020603050405020304" pitchFamily="18" charset="0"/>
              </a:rPr>
              <a:t/>
            </a:r>
            <a:br>
              <a:rPr lang="el-GR" altLang="el-GR" sz="4000" dirty="0">
                <a:solidFill>
                  <a:srgbClr val="0070C0"/>
                </a:solidFill>
                <a:latin typeface="+mn-lt"/>
                <a:cs typeface="Times New Roman" panose="02020603050405020304" pitchFamily="18" charset="0"/>
              </a:rPr>
            </a:br>
            <a:endParaRPr lang="el-GR" sz="4000" dirty="0">
              <a:solidFill>
                <a:srgbClr val="0070C0"/>
              </a:solidFill>
              <a:latin typeface="+mn-lt"/>
            </a:endParaRPr>
          </a:p>
        </p:txBody>
      </p:sp>
      <p:sp>
        <p:nvSpPr>
          <p:cNvPr id="3" name="Ορθογώνιο 2"/>
          <p:cNvSpPr/>
          <p:nvPr/>
        </p:nvSpPr>
        <p:spPr>
          <a:xfrm>
            <a:off x="52388" y="1052513"/>
            <a:ext cx="8840787" cy="5094287"/>
          </a:xfrm>
          <a:prstGeom prst="rect">
            <a:avLst/>
          </a:prstGeom>
        </p:spPr>
        <p:txBody>
          <a:bodyPr>
            <a:spAutoFit/>
          </a:bodyPr>
          <a:lstStyle/>
          <a:p>
            <a:pPr marL="457200" indent="-457200" eaLnBrk="1" hangingPunct="1">
              <a:spcAft>
                <a:spcPts val="600"/>
              </a:spcAft>
              <a:buFont typeface="Wingdings" panose="05000000000000000000" pitchFamily="2" charset="2"/>
              <a:buChar char="§"/>
              <a:defRPr/>
            </a:pPr>
            <a:r>
              <a:rPr lang="el-GR" altLang="el-GR" sz="3200" dirty="0">
                <a:solidFill>
                  <a:schemeClr val="tx1"/>
                </a:solidFill>
                <a:latin typeface="+mn-lt"/>
                <a:cs typeface="Times New Roman" pitchFamily="18" charset="0"/>
              </a:rPr>
              <a:t>Στο Ισοζύγιο Πληρωμών (</a:t>
            </a:r>
            <a:r>
              <a:rPr lang="el-GR" altLang="el-GR" sz="3200" dirty="0" err="1">
                <a:solidFill>
                  <a:schemeClr val="tx1"/>
                </a:solidFill>
                <a:latin typeface="+mn-lt"/>
                <a:cs typeface="Times New Roman" pitchFamily="18" charset="0"/>
              </a:rPr>
              <a:t>balance</a:t>
            </a:r>
            <a:r>
              <a:rPr lang="el-GR" altLang="el-GR" sz="3200" dirty="0">
                <a:solidFill>
                  <a:schemeClr val="tx1"/>
                </a:solidFill>
                <a:latin typeface="+mn-lt"/>
                <a:cs typeface="Times New Roman" pitchFamily="18" charset="0"/>
              </a:rPr>
              <a:t> of </a:t>
            </a:r>
            <a:r>
              <a:rPr lang="el-GR" altLang="el-GR" sz="3200" dirty="0" err="1">
                <a:solidFill>
                  <a:schemeClr val="tx1"/>
                </a:solidFill>
                <a:latin typeface="+mn-lt"/>
                <a:cs typeface="Times New Roman" pitchFamily="18" charset="0"/>
              </a:rPr>
              <a:t>payments</a:t>
            </a:r>
            <a:r>
              <a:rPr lang="el-GR" altLang="el-GR" sz="3200" dirty="0">
                <a:solidFill>
                  <a:schemeClr val="tx1"/>
                </a:solidFill>
                <a:latin typeface="+mn-lt"/>
                <a:cs typeface="Times New Roman" pitchFamily="18" charset="0"/>
              </a:rPr>
              <a:t>) καταγράφονται όλες οι οικονομικές συναλλαγές μεταξύ κατοίκων μίας χώρας και του υπόλοιπου κόσμου για μια δεδομένη χρονική περίοδο. Η χρονική περίοδος συνήθως είναι το ένα έτος. </a:t>
            </a:r>
          </a:p>
          <a:p>
            <a:pPr marL="457200" indent="-457200" eaLnBrk="1" hangingPunct="1">
              <a:spcAft>
                <a:spcPts val="600"/>
              </a:spcAft>
              <a:buFont typeface="Wingdings" panose="05000000000000000000" pitchFamily="2" charset="2"/>
              <a:buChar char="§"/>
              <a:defRPr/>
            </a:pPr>
            <a:r>
              <a:rPr lang="el-GR" altLang="el-GR" sz="3200" dirty="0">
                <a:solidFill>
                  <a:schemeClr val="tx1"/>
                </a:solidFill>
                <a:latin typeface="+mn-lt"/>
                <a:cs typeface="Times New Roman" pitchFamily="18" charset="0"/>
              </a:rPr>
              <a:t>Παρέχει πληροφορίες για τις εξαγωγές/εισαγωγές , για το εάν μια χώρα δανείζει/δανείζεται , για το εάν η κεντρική τράπεζα αυξάνει ή μειώνει τα διαθέσιμά της σε ξένο νόμισμα. </a:t>
            </a:r>
          </a:p>
        </p:txBody>
      </p:sp>
      <p:sp>
        <p:nvSpPr>
          <p:cNvPr id="21508" name="Θέση αριθμού διαφάνειας 9"/>
          <p:cNvSpPr>
            <a:spLocks noGrp="1"/>
          </p:cNvSpPr>
          <p:nvPr>
            <p:ph type="sldNum" sz="quarter" idx="12"/>
          </p:nvPr>
        </p:nvSpPr>
        <p:spPr bwMode="auto">
          <a:noFill/>
          <a:ln>
            <a:miter lim="800000"/>
            <a:headEnd/>
            <a:tailEnd/>
          </a:ln>
        </p:spPr>
        <p:txBody>
          <a:bodyPr/>
          <a:lstStyle/>
          <a:p>
            <a:fld id="{A60573CA-D586-4559-9B37-CEBD5B06C7F7}" type="slidenum">
              <a:rPr lang="nl-NL" altLang="el-GR"/>
              <a:pPr/>
              <a:t>14</a:t>
            </a:fld>
            <a:endParaRPr lang="nl-NL" alt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3825" y="-242888"/>
            <a:ext cx="8845550" cy="1296988"/>
          </a:xfrm>
        </p:spPr>
        <p:txBody>
          <a:bodyPr/>
          <a:lstStyle/>
          <a:p>
            <a:pPr>
              <a:defRPr/>
            </a:pPr>
            <a:r>
              <a:rPr lang="el-GR" sz="4000" dirty="0">
                <a:solidFill>
                  <a:srgbClr val="0070C0"/>
                </a:solidFill>
                <a:latin typeface="+mn-lt"/>
              </a:rPr>
              <a:t>Το Ισοζύγιο </a:t>
            </a:r>
            <a:r>
              <a:rPr lang="el-GR" sz="4000" dirty="0" smtClean="0">
                <a:solidFill>
                  <a:srgbClr val="0070C0"/>
                </a:solidFill>
                <a:latin typeface="+mn-lt"/>
              </a:rPr>
              <a:t>Πληρωμών - 2</a:t>
            </a:r>
            <a:endParaRPr lang="el-GR" sz="4000" dirty="0">
              <a:solidFill>
                <a:srgbClr val="0070C0"/>
              </a:solidFill>
              <a:latin typeface="+mn-lt"/>
            </a:endParaRPr>
          </a:p>
        </p:txBody>
      </p:sp>
      <p:sp>
        <p:nvSpPr>
          <p:cNvPr id="22531" name="Θέση αριθμού διαφάνειας 7"/>
          <p:cNvSpPr>
            <a:spLocks noGrp="1"/>
          </p:cNvSpPr>
          <p:nvPr>
            <p:ph type="sldNum" sz="quarter" idx="12"/>
          </p:nvPr>
        </p:nvSpPr>
        <p:spPr bwMode="auto">
          <a:noFill/>
          <a:ln>
            <a:miter lim="800000"/>
            <a:headEnd/>
            <a:tailEnd/>
          </a:ln>
        </p:spPr>
        <p:txBody>
          <a:bodyPr/>
          <a:lstStyle/>
          <a:p>
            <a:fld id="{A004A994-2790-45D8-B6ED-076655A1FDB3}" type="slidenum">
              <a:rPr lang="nl-NL" altLang="el-GR"/>
              <a:pPr/>
              <a:t>15</a:t>
            </a:fld>
            <a:endParaRPr lang="nl-NL" altLang="el-GR"/>
          </a:p>
        </p:txBody>
      </p:sp>
      <p:sp>
        <p:nvSpPr>
          <p:cNvPr id="3" name="Ορθογώνιο 2"/>
          <p:cNvSpPr/>
          <p:nvPr/>
        </p:nvSpPr>
        <p:spPr>
          <a:xfrm>
            <a:off x="23813" y="1773238"/>
            <a:ext cx="8964612" cy="3459162"/>
          </a:xfrm>
          <a:prstGeom prst="rect">
            <a:avLst/>
          </a:prstGeom>
        </p:spPr>
        <p:txBody>
          <a:bodyPr>
            <a:spAutoFit/>
          </a:bodyPr>
          <a:lstStyle/>
          <a:p>
            <a:pPr marL="457200" indent="-457200" algn="just" eaLnBrk="1" fontAlgn="auto" hangingPunct="1">
              <a:spcBef>
                <a:spcPct val="20000"/>
              </a:spcBef>
              <a:spcAft>
                <a:spcPts val="1200"/>
              </a:spcAft>
              <a:buFont typeface="Arial" panose="020B0604020202020204" pitchFamily="34" charset="0"/>
              <a:buChar char="•"/>
              <a:defRPr/>
            </a:pPr>
            <a:r>
              <a:rPr lang="el-GR" sz="3200" b="1" dirty="0">
                <a:solidFill>
                  <a:prstClr val="black"/>
                </a:solidFill>
                <a:latin typeface="+mn-lt"/>
                <a:cs typeface="Times New Roman" pitchFamily="18" charset="0"/>
              </a:rPr>
              <a:t>Η Διάρθρωση του Ισοζυγίου Πληρωμών</a:t>
            </a:r>
          </a:p>
          <a:p>
            <a:pPr marL="457200" indent="-457200" algn="just" eaLnBrk="1" fontAlgn="auto" hangingPunct="1">
              <a:spcBef>
                <a:spcPct val="20000"/>
              </a:spcBef>
              <a:spcAft>
                <a:spcPts val="1200"/>
              </a:spcAft>
              <a:buFont typeface="Wingdings" panose="05000000000000000000" pitchFamily="2" charset="2"/>
              <a:buChar char="§"/>
              <a:defRPr/>
            </a:pPr>
            <a:r>
              <a:rPr lang="en-GB" sz="2800" dirty="0">
                <a:solidFill>
                  <a:prstClr val="black"/>
                </a:solidFill>
                <a:latin typeface="+mn-lt"/>
                <a:cs typeface="Times New Roman" pitchFamily="18" charset="0"/>
              </a:rPr>
              <a:t>BP=CA+CF </a:t>
            </a:r>
          </a:p>
          <a:p>
            <a:pPr marL="457200" indent="-457200" algn="just" eaLnBrk="1" fontAlgn="auto" hangingPunct="1">
              <a:spcBef>
                <a:spcPct val="20000"/>
              </a:spcBef>
              <a:spcAft>
                <a:spcPts val="1200"/>
              </a:spcAft>
              <a:buFont typeface="Wingdings" panose="05000000000000000000" pitchFamily="2" charset="2"/>
              <a:buChar char="§"/>
              <a:defRPr/>
            </a:pPr>
            <a:r>
              <a:rPr lang="el-GR" sz="2800" dirty="0">
                <a:solidFill>
                  <a:prstClr val="black"/>
                </a:solidFill>
                <a:latin typeface="+mn-lt"/>
                <a:cs typeface="Times New Roman" pitchFamily="18" charset="0"/>
              </a:rPr>
              <a:t>Ισοζύγιο Τρεχουσών Συναλλαγών (</a:t>
            </a:r>
            <a:r>
              <a:rPr lang="en-GB" sz="2800" dirty="0">
                <a:solidFill>
                  <a:prstClr val="black"/>
                </a:solidFill>
                <a:latin typeface="+mn-lt"/>
                <a:cs typeface="Times New Roman" pitchFamily="18" charset="0"/>
              </a:rPr>
              <a:t>Current account balance, CA) </a:t>
            </a:r>
            <a:r>
              <a:rPr lang="el-GR" sz="2800" dirty="0">
                <a:solidFill>
                  <a:prstClr val="black"/>
                </a:solidFill>
                <a:latin typeface="+mn-lt"/>
                <a:cs typeface="Times New Roman" pitchFamily="18" charset="0"/>
              </a:rPr>
              <a:t>και Ισοζύγιο Χρηματοοικονομικών Συναλλαγών (</a:t>
            </a:r>
            <a:r>
              <a:rPr lang="en-GB" sz="2800" dirty="0">
                <a:solidFill>
                  <a:prstClr val="black"/>
                </a:solidFill>
                <a:latin typeface="+mn-lt"/>
                <a:cs typeface="Times New Roman" pitchFamily="18" charset="0"/>
              </a:rPr>
              <a:t>Financial account balance, CF). </a:t>
            </a:r>
          </a:p>
          <a:p>
            <a:pPr marL="457200" indent="-457200" algn="just" eaLnBrk="1" fontAlgn="auto" hangingPunct="1">
              <a:spcBef>
                <a:spcPct val="20000"/>
              </a:spcBef>
              <a:spcAft>
                <a:spcPts val="1200"/>
              </a:spcAft>
              <a:buFont typeface="Wingdings" panose="05000000000000000000" pitchFamily="2" charset="2"/>
              <a:buChar char="§"/>
              <a:defRPr/>
            </a:pPr>
            <a:endParaRPr lang="el-GR" sz="2800" dirty="0">
              <a:solidFill>
                <a:prstClr val="black"/>
              </a:solidFill>
              <a:latin typeface="+mn-lt"/>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8300" y="-101600"/>
            <a:ext cx="8461375" cy="1528763"/>
          </a:xfrm>
        </p:spPr>
        <p:txBody>
          <a:bodyPr/>
          <a:lstStyle/>
          <a:p>
            <a:pPr>
              <a:defRPr/>
            </a:pPr>
            <a:r>
              <a:rPr lang="el-GR" altLang="el-GR" dirty="0" smtClean="0">
                <a:solidFill>
                  <a:srgbClr val="0070C0"/>
                </a:solidFill>
                <a:latin typeface="+mn-lt"/>
                <a:cs typeface="Times New Roman" panose="02020603050405020304" pitchFamily="18" charset="0"/>
              </a:rPr>
              <a:t>Το Ισοζύγιο </a:t>
            </a:r>
            <a:r>
              <a:rPr lang="el-GR" altLang="el-GR" dirty="0">
                <a:solidFill>
                  <a:srgbClr val="0070C0"/>
                </a:solidFill>
                <a:latin typeface="+mn-lt"/>
                <a:cs typeface="Times New Roman" panose="02020603050405020304" pitchFamily="18" charset="0"/>
              </a:rPr>
              <a:t>Τρεχουσών Συναλλαγών </a:t>
            </a:r>
            <a:endParaRPr lang="el-GR" dirty="0">
              <a:solidFill>
                <a:srgbClr val="0070C0"/>
              </a:solidFill>
              <a:latin typeface="+mn-lt"/>
            </a:endParaRPr>
          </a:p>
        </p:txBody>
      </p:sp>
      <p:sp>
        <p:nvSpPr>
          <p:cNvPr id="3" name="Ορθογώνιο 2"/>
          <p:cNvSpPr/>
          <p:nvPr/>
        </p:nvSpPr>
        <p:spPr>
          <a:xfrm>
            <a:off x="142875" y="1416050"/>
            <a:ext cx="8677275" cy="5441950"/>
          </a:xfrm>
          <a:prstGeom prst="rect">
            <a:avLst/>
          </a:prstGeom>
        </p:spPr>
        <p:txBody>
          <a:bodyPr>
            <a:spAutoFit/>
          </a:bodyPr>
          <a:lstStyle/>
          <a:p>
            <a:pPr marL="457200" indent="-457200" eaLnBrk="1" fontAlgn="auto" hangingPunct="1">
              <a:spcBef>
                <a:spcPct val="20000"/>
              </a:spcBef>
              <a:spcAft>
                <a:spcPts val="600"/>
              </a:spcAft>
              <a:buFont typeface="Arial" panose="020B0604020202020204" pitchFamily="34" charset="0"/>
              <a:buChar char="•"/>
              <a:defRPr/>
            </a:pPr>
            <a:r>
              <a:rPr lang="el-GR" altLang="el-GR" sz="3200" kern="0" dirty="0">
                <a:solidFill>
                  <a:prstClr val="black"/>
                </a:solidFill>
                <a:latin typeface="+mn-lt"/>
              </a:rPr>
              <a:t>Αναφέρεται σε ροές εισοδήματος και αναλύεται σε δύο υποκατηγορίες: </a:t>
            </a:r>
          </a:p>
          <a:p>
            <a:pPr marL="457200" indent="-457200" eaLnBrk="1" fontAlgn="auto" hangingPunct="1">
              <a:spcBef>
                <a:spcPts val="400"/>
              </a:spcBef>
              <a:spcAft>
                <a:spcPts val="300"/>
              </a:spcAft>
              <a:buFont typeface="Wingdings" panose="05000000000000000000" pitchFamily="2" charset="2"/>
              <a:buChar char="§"/>
              <a:defRPr/>
            </a:pPr>
            <a:r>
              <a:rPr lang="el-GR" altLang="el-GR" sz="2800" kern="0" dirty="0">
                <a:solidFill>
                  <a:prstClr val="black"/>
                </a:solidFill>
                <a:latin typeface="+mn-lt"/>
              </a:rPr>
              <a:t>(Α1) Το Εμπορικό Ισοζύγιο (Trade </a:t>
            </a:r>
            <a:r>
              <a:rPr lang="el-GR" altLang="el-GR" sz="2800" kern="0" dirty="0" err="1">
                <a:solidFill>
                  <a:prstClr val="black"/>
                </a:solidFill>
                <a:latin typeface="+mn-lt"/>
              </a:rPr>
              <a:t>balance</a:t>
            </a:r>
            <a:r>
              <a:rPr lang="el-GR" altLang="el-GR" sz="2800" kern="0" dirty="0">
                <a:solidFill>
                  <a:prstClr val="black"/>
                </a:solidFill>
                <a:latin typeface="+mn-lt"/>
              </a:rPr>
              <a:t>), που περιλαμβάνει εξαγωγές αγαθών μείον εισαγωγές αγαθών. </a:t>
            </a:r>
          </a:p>
          <a:p>
            <a:pPr marL="457200" indent="-457200" eaLnBrk="1" fontAlgn="auto" hangingPunct="1">
              <a:spcBef>
                <a:spcPts val="400"/>
              </a:spcBef>
              <a:spcAft>
                <a:spcPts val="300"/>
              </a:spcAft>
              <a:buFont typeface="Wingdings" panose="05000000000000000000" pitchFamily="2" charset="2"/>
              <a:buChar char="§"/>
              <a:defRPr/>
            </a:pPr>
            <a:r>
              <a:rPr lang="el-GR" altLang="el-GR" sz="2800" kern="0" dirty="0">
                <a:solidFill>
                  <a:prstClr val="black"/>
                </a:solidFill>
                <a:latin typeface="+mn-lt"/>
              </a:rPr>
              <a:t>(Α2) Το Ισοζύγιο Άδηλων Συναλλαγών (</a:t>
            </a:r>
            <a:r>
              <a:rPr lang="el-GR" altLang="el-GR" sz="2800" kern="0" dirty="0" err="1">
                <a:solidFill>
                  <a:prstClr val="black"/>
                </a:solidFill>
                <a:latin typeface="+mn-lt"/>
              </a:rPr>
              <a:t>Invisible</a:t>
            </a:r>
            <a:r>
              <a:rPr lang="el-GR" altLang="el-GR" sz="2800" kern="0" dirty="0">
                <a:solidFill>
                  <a:prstClr val="black"/>
                </a:solidFill>
                <a:latin typeface="+mn-lt"/>
              </a:rPr>
              <a:t> </a:t>
            </a:r>
            <a:r>
              <a:rPr lang="el-GR" altLang="el-GR" sz="2800" kern="0" dirty="0" err="1">
                <a:solidFill>
                  <a:prstClr val="black"/>
                </a:solidFill>
                <a:latin typeface="+mn-lt"/>
              </a:rPr>
              <a:t>balance</a:t>
            </a:r>
            <a:r>
              <a:rPr lang="el-GR" altLang="el-GR" sz="2800" kern="0" dirty="0">
                <a:solidFill>
                  <a:prstClr val="black"/>
                </a:solidFill>
                <a:latin typeface="+mn-lt"/>
              </a:rPr>
              <a:t>) το οποίο αποτελείται από το άθροισμα τριών επιμέρους ισοζυγίων. </a:t>
            </a:r>
          </a:p>
          <a:p>
            <a:pPr marL="457200" indent="-457200" eaLnBrk="1" fontAlgn="auto" hangingPunct="1">
              <a:spcBef>
                <a:spcPts val="400"/>
              </a:spcBef>
              <a:spcAft>
                <a:spcPts val="300"/>
              </a:spcAft>
              <a:buFont typeface="Wingdings" panose="05000000000000000000" pitchFamily="2" charset="2"/>
              <a:buChar char="§"/>
              <a:defRPr/>
            </a:pPr>
            <a:r>
              <a:rPr lang="el-GR" altLang="el-GR" sz="2800" kern="0" dirty="0">
                <a:solidFill>
                  <a:prstClr val="black"/>
                </a:solidFill>
                <a:latin typeface="+mn-lt"/>
              </a:rPr>
              <a:t>(Α2.1) Ισοζύγιο υπηρεσιών</a:t>
            </a:r>
          </a:p>
          <a:p>
            <a:pPr marL="457200" indent="-457200" eaLnBrk="1" fontAlgn="auto" hangingPunct="1">
              <a:spcBef>
                <a:spcPts val="400"/>
              </a:spcBef>
              <a:spcAft>
                <a:spcPts val="300"/>
              </a:spcAft>
              <a:buFont typeface="Wingdings" panose="05000000000000000000" pitchFamily="2" charset="2"/>
              <a:buChar char="§"/>
              <a:defRPr/>
            </a:pPr>
            <a:r>
              <a:rPr lang="el-GR" altLang="el-GR" sz="2800" kern="0" dirty="0">
                <a:solidFill>
                  <a:prstClr val="black"/>
                </a:solidFill>
                <a:latin typeface="+mn-lt"/>
              </a:rPr>
              <a:t>(Α2.2) Ισοζύγιο εισοδημάτων </a:t>
            </a:r>
          </a:p>
          <a:p>
            <a:pPr marL="457200" indent="-457200" eaLnBrk="1" fontAlgn="auto" hangingPunct="1">
              <a:spcBef>
                <a:spcPts val="400"/>
              </a:spcBef>
              <a:spcAft>
                <a:spcPts val="300"/>
              </a:spcAft>
              <a:buFont typeface="Wingdings" panose="05000000000000000000" pitchFamily="2" charset="2"/>
              <a:buChar char="§"/>
              <a:defRPr/>
            </a:pPr>
            <a:r>
              <a:rPr lang="el-GR" altLang="el-GR" sz="2800" kern="0" dirty="0">
                <a:solidFill>
                  <a:prstClr val="black"/>
                </a:solidFill>
                <a:latin typeface="+mn-lt"/>
              </a:rPr>
              <a:t>(Α2.3) Ισοζύγιο μεταβιβάσεων </a:t>
            </a:r>
          </a:p>
        </p:txBody>
      </p:sp>
      <p:sp>
        <p:nvSpPr>
          <p:cNvPr id="23556" name="Θέση αριθμού διαφάνειας 5"/>
          <p:cNvSpPr>
            <a:spLocks noGrp="1"/>
          </p:cNvSpPr>
          <p:nvPr>
            <p:ph type="sldNum" sz="quarter" idx="12"/>
          </p:nvPr>
        </p:nvSpPr>
        <p:spPr bwMode="auto">
          <a:noFill/>
          <a:ln>
            <a:miter lim="800000"/>
            <a:headEnd/>
            <a:tailEnd/>
          </a:ln>
        </p:spPr>
        <p:txBody>
          <a:bodyPr/>
          <a:lstStyle/>
          <a:p>
            <a:fld id="{F89B400C-D8A9-42FE-92D4-8E278FC4D14C}" type="slidenum">
              <a:rPr lang="nl-NL" altLang="el-GR"/>
              <a:pPr/>
              <a:t>16</a:t>
            </a:fld>
            <a:endParaRPr lang="nl-NL" alt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46075" y="-171450"/>
            <a:ext cx="8066088" cy="1754188"/>
          </a:xfrm>
        </p:spPr>
        <p:txBody>
          <a:bodyPr/>
          <a:lstStyle/>
          <a:p>
            <a:pPr>
              <a:defRPr/>
            </a:pPr>
            <a:r>
              <a:rPr lang="el-GR" sz="4000" dirty="0">
                <a:solidFill>
                  <a:srgbClr val="0070C0"/>
                </a:solidFill>
                <a:latin typeface="+mn-lt"/>
                <a:cs typeface="Times New Roman" panose="02020603050405020304" pitchFamily="18" charset="0"/>
              </a:rPr>
              <a:t>Το Ισοζύγιο Χρηματοοικονομικών Συναλλαγών </a:t>
            </a:r>
            <a:endParaRPr lang="el-GR" sz="4000" dirty="0">
              <a:solidFill>
                <a:srgbClr val="0070C0"/>
              </a:solidFill>
              <a:latin typeface="+mn-lt"/>
            </a:endParaRPr>
          </a:p>
        </p:txBody>
      </p:sp>
      <p:sp>
        <p:nvSpPr>
          <p:cNvPr id="24579" name="Θέση αριθμού διαφάνειας 4"/>
          <p:cNvSpPr>
            <a:spLocks noGrp="1"/>
          </p:cNvSpPr>
          <p:nvPr>
            <p:ph type="sldNum" sz="quarter" idx="12"/>
          </p:nvPr>
        </p:nvSpPr>
        <p:spPr bwMode="auto">
          <a:noFill/>
          <a:ln>
            <a:miter lim="800000"/>
            <a:headEnd/>
            <a:tailEnd/>
          </a:ln>
        </p:spPr>
        <p:txBody>
          <a:bodyPr/>
          <a:lstStyle/>
          <a:p>
            <a:fld id="{01DE7F82-DFA6-4DF2-8CE6-34CC998ADBA3}" type="slidenum">
              <a:rPr lang="nl-NL" altLang="el-GR"/>
              <a:pPr/>
              <a:t>17</a:t>
            </a:fld>
            <a:endParaRPr lang="nl-NL" altLang="el-GR"/>
          </a:p>
        </p:txBody>
      </p:sp>
      <p:sp>
        <p:nvSpPr>
          <p:cNvPr id="3" name="Ορθογώνιο 2"/>
          <p:cNvSpPr/>
          <p:nvPr/>
        </p:nvSpPr>
        <p:spPr>
          <a:xfrm>
            <a:off x="23813" y="1341438"/>
            <a:ext cx="9012237" cy="5753100"/>
          </a:xfrm>
          <a:prstGeom prst="rect">
            <a:avLst/>
          </a:prstGeom>
        </p:spPr>
        <p:txBody>
          <a:bodyPr>
            <a:spAutoFit/>
          </a:bodyPr>
          <a:lstStyle/>
          <a:p>
            <a:pPr marL="457200" indent="-457200" algn="just" eaLnBrk="1" fontAlgn="auto" hangingPunct="1">
              <a:spcBef>
                <a:spcPct val="20000"/>
              </a:spcBef>
              <a:spcAft>
                <a:spcPts val="600"/>
              </a:spcAft>
              <a:buFont typeface="Arial" panose="020B0604020202020204" pitchFamily="34" charset="0"/>
              <a:buChar char="•"/>
              <a:defRPr/>
            </a:pPr>
            <a:r>
              <a:rPr lang="el-GR" sz="2800" dirty="0">
                <a:solidFill>
                  <a:prstClr val="black"/>
                </a:solidFill>
                <a:latin typeface="+mn-lt"/>
                <a:cs typeface="Times New Roman" pitchFamily="18" charset="0"/>
              </a:rPr>
              <a:t>Καταγράφει μεταβολές σε περιουσιακά στοιχεία (</a:t>
            </a:r>
            <a:r>
              <a:rPr lang="el-GR" sz="2800" dirty="0" err="1">
                <a:solidFill>
                  <a:prstClr val="black"/>
                </a:solidFill>
                <a:latin typeface="+mn-lt"/>
                <a:cs typeface="Times New Roman" pitchFamily="18" charset="0"/>
              </a:rPr>
              <a:t>assets</a:t>
            </a:r>
            <a:r>
              <a:rPr lang="el-GR" sz="2800" dirty="0">
                <a:solidFill>
                  <a:prstClr val="black"/>
                </a:solidFill>
                <a:latin typeface="+mn-lt"/>
                <a:cs typeface="Times New Roman" pitchFamily="18" charset="0"/>
              </a:rPr>
              <a:t>) και υποχρεώσεις (</a:t>
            </a:r>
            <a:r>
              <a:rPr lang="el-GR" sz="2800" dirty="0" err="1">
                <a:solidFill>
                  <a:prstClr val="black"/>
                </a:solidFill>
                <a:latin typeface="+mn-lt"/>
                <a:cs typeface="Times New Roman" pitchFamily="18" charset="0"/>
              </a:rPr>
              <a:t>liabilities</a:t>
            </a:r>
            <a:r>
              <a:rPr lang="el-GR" sz="2800" dirty="0">
                <a:solidFill>
                  <a:prstClr val="black"/>
                </a:solidFill>
                <a:latin typeface="+mn-lt"/>
                <a:cs typeface="Times New Roman" pitchFamily="18" charset="0"/>
              </a:rPr>
              <a:t>) μέσα από τη διεθνή κινητικότητα του κεφαλαίου.</a:t>
            </a:r>
          </a:p>
          <a:p>
            <a:pPr marL="457200" indent="-457200" algn="just" eaLnBrk="1" fontAlgn="auto" hangingPunct="1">
              <a:spcBef>
                <a:spcPct val="20000"/>
              </a:spcBef>
              <a:spcAft>
                <a:spcPts val="600"/>
              </a:spcAft>
              <a:buFont typeface="Arial" panose="020B0604020202020204" pitchFamily="34" charset="0"/>
              <a:buChar char="•"/>
              <a:defRPr/>
            </a:pPr>
            <a:r>
              <a:rPr lang="el-GR" sz="2800" dirty="0">
                <a:solidFill>
                  <a:prstClr val="black"/>
                </a:solidFill>
                <a:latin typeface="+mn-lt"/>
                <a:cs typeface="Times New Roman" pitchFamily="18" charset="0"/>
              </a:rPr>
              <a:t>Οι εισροές κεφαλαίου σηματοδοτούν είτε τη μείωση κατοχής ξένων περιουσιακών στοιχείων από τους εγχώριους κατοίκους, είτε την αύξηση των υποχρεώσεων σε ξένους και καταγράφονται ως </a:t>
            </a:r>
            <a:r>
              <a:rPr lang="el-GR" sz="2800" b="1" dirty="0">
                <a:solidFill>
                  <a:prstClr val="black"/>
                </a:solidFill>
                <a:latin typeface="+mn-lt"/>
                <a:cs typeface="Times New Roman" pitchFamily="18" charset="0"/>
              </a:rPr>
              <a:t>πιστώσεις</a:t>
            </a:r>
            <a:r>
              <a:rPr lang="el-GR" sz="2800" dirty="0">
                <a:solidFill>
                  <a:prstClr val="black"/>
                </a:solidFill>
                <a:latin typeface="+mn-lt"/>
                <a:cs typeface="Times New Roman" pitchFamily="18" charset="0"/>
              </a:rPr>
              <a:t>.</a:t>
            </a:r>
          </a:p>
          <a:p>
            <a:pPr marL="457200" indent="-457200" algn="just" eaLnBrk="1" fontAlgn="auto" hangingPunct="1">
              <a:spcBef>
                <a:spcPct val="20000"/>
              </a:spcBef>
              <a:spcAft>
                <a:spcPts val="600"/>
              </a:spcAft>
              <a:buFont typeface="Arial" panose="020B0604020202020204" pitchFamily="34" charset="0"/>
              <a:buChar char="•"/>
              <a:defRPr/>
            </a:pPr>
            <a:r>
              <a:rPr lang="el-GR" sz="2800" dirty="0">
                <a:solidFill>
                  <a:prstClr val="black"/>
                </a:solidFill>
                <a:latin typeface="+mn-lt"/>
                <a:cs typeface="Times New Roman" pitchFamily="18" charset="0"/>
              </a:rPr>
              <a:t>οι εκροές κεφαλαίου αυξάνουν την κατοχή ξένων περιουσιακών στοιχείων από τους εγχώριους κατοίκους ή μειώνουν τις υποχρεώσεις σε ξένους κατοίκους και καταγράφονται ως </a:t>
            </a:r>
            <a:r>
              <a:rPr lang="el-GR" sz="2800" b="1" dirty="0">
                <a:solidFill>
                  <a:prstClr val="black"/>
                </a:solidFill>
                <a:latin typeface="+mn-lt"/>
                <a:cs typeface="Times New Roman" pitchFamily="18" charset="0"/>
              </a:rPr>
              <a:t>χρεώσεις</a:t>
            </a:r>
            <a:r>
              <a:rPr lang="el-GR" sz="2800" dirty="0">
                <a:solidFill>
                  <a:prstClr val="black"/>
                </a:solidFill>
                <a:latin typeface="+mn-lt"/>
                <a:cs typeface="Times New Roman" pitchFamily="18" charset="0"/>
              </a:rPr>
              <a:t>.</a:t>
            </a:r>
          </a:p>
          <a:p>
            <a:pPr marL="457200" indent="-457200" eaLnBrk="1" fontAlgn="auto" hangingPunct="1">
              <a:spcBef>
                <a:spcPct val="20000"/>
              </a:spcBef>
              <a:spcAft>
                <a:spcPts val="0"/>
              </a:spcAft>
              <a:buFont typeface="Arial" panose="020B0604020202020204" pitchFamily="34" charset="0"/>
              <a:buChar char="•"/>
              <a:defRPr/>
            </a:pPr>
            <a:endParaRPr lang="el-GR" sz="2800" dirty="0">
              <a:solidFill>
                <a:prstClr val="black"/>
              </a:solidFill>
              <a:latin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9400" y="19050"/>
            <a:ext cx="8891588" cy="1119188"/>
          </a:xfrm>
        </p:spPr>
        <p:txBody>
          <a:bodyPr/>
          <a:lstStyle/>
          <a:p>
            <a:pPr>
              <a:defRPr/>
            </a:pPr>
            <a:r>
              <a:rPr lang="el-GR" sz="4000" dirty="0">
                <a:solidFill>
                  <a:srgbClr val="0070C0"/>
                </a:solidFill>
                <a:latin typeface="+mn-lt"/>
                <a:cs typeface="Times New Roman" panose="02020603050405020304" pitchFamily="18" charset="0"/>
              </a:rPr>
              <a:t>Το Ισοζύγιο Χρηματοοικονομικών Συναλλαγών </a:t>
            </a:r>
            <a:r>
              <a:rPr lang="el-GR" sz="4000" dirty="0" smtClean="0">
                <a:solidFill>
                  <a:srgbClr val="0070C0"/>
                </a:solidFill>
                <a:latin typeface="+mn-lt"/>
                <a:cs typeface="Times New Roman" panose="02020603050405020304" pitchFamily="18" charset="0"/>
              </a:rPr>
              <a:t>- 2</a:t>
            </a:r>
            <a:endParaRPr lang="el-GR" sz="4000" dirty="0">
              <a:solidFill>
                <a:srgbClr val="0070C0"/>
              </a:solidFill>
              <a:latin typeface="+mn-lt"/>
              <a:cs typeface="Times New Roman" panose="02020603050405020304" pitchFamily="18" charset="0"/>
            </a:endParaRPr>
          </a:p>
        </p:txBody>
      </p:sp>
      <p:sp>
        <p:nvSpPr>
          <p:cNvPr id="39939" name="Ορθογώνιο 2"/>
          <p:cNvSpPr>
            <a:spLocks noChangeArrowheads="1"/>
          </p:cNvSpPr>
          <p:nvPr/>
        </p:nvSpPr>
        <p:spPr bwMode="auto">
          <a:xfrm>
            <a:off x="19050" y="1363663"/>
            <a:ext cx="8305800" cy="5494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defRPr/>
            </a:pPr>
            <a:r>
              <a:rPr lang="el-GR" altLang="el-GR" sz="2800" dirty="0">
                <a:latin typeface="+mn-lt"/>
                <a:cs typeface="Times New Roman" panose="02020603050405020304" pitchFamily="18" charset="0"/>
              </a:rPr>
              <a:t>Το άθροισμα του ισοζυγίου τρεχουσών συναλλαγών και του ισοζυγίου χρηματοοικονομικών συναλλαγών πρέπει να είναι μηδέν σε κάθε περίοδο.</a:t>
            </a:r>
          </a:p>
          <a:p>
            <a:pPr eaLnBrk="1" hangingPunct="1">
              <a:spcBef>
                <a:spcPct val="0"/>
              </a:spcBef>
              <a:spcAft>
                <a:spcPts val="600"/>
              </a:spcAft>
              <a:defRPr/>
            </a:pPr>
            <a:r>
              <a:rPr lang="el-GR" altLang="el-GR" sz="2800" dirty="0">
                <a:latin typeface="+mn-lt"/>
                <a:cs typeface="Times New Roman" panose="02020603050405020304" pitchFamily="18" charset="0"/>
              </a:rPr>
              <a:t>Η ύπαρξη ανισορροπίας στο ισοζύγιο πληρωμών, είτε αυτή μεταφράζεται ως έλλειμμα είτε ως πλεόνασμα, δημιουργεί περιορισμούς στην ανάπτυξη ή στην επιδίωξη άλλων μακροοικονομικών στόχων, όπως αυτόν της πλήρους απασχόλησης. </a:t>
            </a:r>
            <a:endParaRPr lang="el-GR" altLang="el-GR" sz="2800" dirty="0" smtClean="0">
              <a:latin typeface="+mn-lt"/>
              <a:cs typeface="Times New Roman" panose="02020603050405020304" pitchFamily="18" charset="0"/>
            </a:endParaRPr>
          </a:p>
          <a:p>
            <a:pPr eaLnBrk="1" hangingPunct="1">
              <a:spcBef>
                <a:spcPct val="0"/>
              </a:spcBef>
              <a:spcAft>
                <a:spcPts val="600"/>
              </a:spcAft>
              <a:buFont typeface="Wingdings" panose="05000000000000000000" pitchFamily="2" charset="2"/>
              <a:buChar char="§"/>
              <a:defRPr/>
            </a:pPr>
            <a:r>
              <a:rPr lang="el-GR" altLang="el-GR" sz="2400" b="1" dirty="0">
                <a:latin typeface="+mn-lt"/>
                <a:cs typeface="Times New Roman" panose="02020603050405020304" pitchFamily="18" charset="0"/>
              </a:rPr>
              <a:t>Πίνακας 7.2  </a:t>
            </a:r>
            <a:r>
              <a:rPr lang="el-GR" altLang="el-GR" sz="2400" dirty="0">
                <a:latin typeface="+mn-lt"/>
                <a:cs typeface="Times New Roman" panose="02020603050405020304" pitchFamily="18" charset="0"/>
              </a:rPr>
              <a:t>Ανάλυση Ισοζυγίου Πληρωμών Ελλάδα 2002-2004</a:t>
            </a:r>
          </a:p>
          <a:p>
            <a:pPr eaLnBrk="1" hangingPunct="1">
              <a:spcBef>
                <a:spcPct val="0"/>
              </a:spcBef>
              <a:spcAft>
                <a:spcPts val="600"/>
              </a:spcAft>
              <a:defRPr/>
            </a:pPr>
            <a:endParaRPr lang="el-GR" altLang="el-GR" sz="2800" dirty="0">
              <a:latin typeface="+mn-lt"/>
              <a:cs typeface="Times New Roman" panose="02020603050405020304" pitchFamily="18" charset="0"/>
            </a:endParaRPr>
          </a:p>
        </p:txBody>
      </p:sp>
      <p:sp>
        <p:nvSpPr>
          <p:cNvPr id="26628" name="Θέση αριθμού διαφάνειας 4"/>
          <p:cNvSpPr>
            <a:spLocks noGrp="1"/>
          </p:cNvSpPr>
          <p:nvPr>
            <p:ph type="sldNum" sz="quarter" idx="12"/>
          </p:nvPr>
        </p:nvSpPr>
        <p:spPr bwMode="auto">
          <a:noFill/>
          <a:ln>
            <a:miter lim="800000"/>
            <a:headEnd/>
            <a:tailEnd/>
          </a:ln>
        </p:spPr>
        <p:txBody>
          <a:bodyPr/>
          <a:lstStyle/>
          <a:p>
            <a:fld id="{6AE26F1D-6188-40CB-A426-EA6A125D70A8}" type="slidenum">
              <a:rPr lang="nl-NL" altLang="el-GR"/>
              <a:pPr/>
              <a:t>18</a:t>
            </a:fld>
            <a:endParaRPr lang="nl-NL" alt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825" y="-17463"/>
            <a:ext cx="8893175" cy="1250951"/>
          </a:xfrm>
        </p:spPr>
        <p:txBody>
          <a:bodyPr/>
          <a:lstStyle/>
          <a:p>
            <a:pPr>
              <a:defRPr/>
            </a:pPr>
            <a:r>
              <a:rPr lang="el-GR" altLang="el-GR" sz="4000" dirty="0">
                <a:solidFill>
                  <a:srgbClr val="0070C0"/>
                </a:solidFill>
                <a:latin typeface="+mn-lt"/>
              </a:rPr>
              <a:t>Το Ισοζύγιο Χρηματοοικονομικών Συναλλαγών - 3</a:t>
            </a:r>
            <a:endParaRPr lang="el-GR" sz="4000" dirty="0">
              <a:solidFill>
                <a:srgbClr val="0070C0"/>
              </a:solidFill>
              <a:latin typeface="+mn-lt"/>
            </a:endParaRPr>
          </a:p>
        </p:txBody>
      </p:sp>
      <p:sp>
        <p:nvSpPr>
          <p:cNvPr id="3" name="Ορθογώνιο 2"/>
          <p:cNvSpPr/>
          <p:nvPr/>
        </p:nvSpPr>
        <p:spPr>
          <a:xfrm>
            <a:off x="0" y="1233488"/>
            <a:ext cx="9136063" cy="1046162"/>
          </a:xfrm>
          <a:prstGeom prst="rect">
            <a:avLst/>
          </a:prstGeom>
        </p:spPr>
        <p:txBody>
          <a:bodyPr>
            <a:spAutoFit/>
          </a:bodyPr>
          <a:lstStyle/>
          <a:p>
            <a:pPr marL="114300" indent="-457200" eaLnBrk="1" hangingPunct="1">
              <a:spcBef>
                <a:spcPts val="1200"/>
              </a:spcBef>
              <a:buFont typeface="Wingdings" panose="05000000000000000000" pitchFamily="2" charset="2"/>
              <a:buChar char="§"/>
              <a:defRPr/>
            </a:pPr>
            <a:r>
              <a:rPr lang="el-GR" altLang="el-GR" b="1" dirty="0">
                <a:solidFill>
                  <a:schemeClr val="tx1"/>
                </a:solidFill>
                <a:latin typeface="+mn-lt"/>
                <a:cs typeface="Times New Roman" pitchFamily="18" charset="0"/>
              </a:rPr>
              <a:t>Γράφημα 7.3  </a:t>
            </a:r>
            <a:r>
              <a:rPr lang="el-GR" altLang="el-GR" dirty="0">
                <a:solidFill>
                  <a:schemeClr val="tx1"/>
                </a:solidFill>
                <a:latin typeface="+mn-lt"/>
                <a:cs typeface="Times New Roman" pitchFamily="18" charset="0"/>
              </a:rPr>
              <a:t>Ελλάδα - εισαγωγές έναντι εξαγωγών</a:t>
            </a:r>
          </a:p>
          <a:p>
            <a:pPr marL="114300" indent="-457200" eaLnBrk="1" hangingPunct="1">
              <a:spcBef>
                <a:spcPts val="1200"/>
              </a:spcBef>
              <a:buFont typeface="Wingdings" panose="05000000000000000000" pitchFamily="2" charset="2"/>
              <a:buChar char="§"/>
              <a:defRPr/>
            </a:pPr>
            <a:endParaRPr lang="el-GR" altLang="el-GR" sz="2800" dirty="0">
              <a:solidFill>
                <a:schemeClr val="tx1"/>
              </a:solidFill>
              <a:latin typeface="+mn-lt"/>
              <a:cs typeface="Times New Roman" pitchFamily="18" charset="0"/>
            </a:endParaRPr>
          </a:p>
        </p:txBody>
      </p:sp>
      <p:sp>
        <p:nvSpPr>
          <p:cNvPr id="27652" name="Θέση αριθμού διαφάνειας 5"/>
          <p:cNvSpPr>
            <a:spLocks noGrp="1"/>
          </p:cNvSpPr>
          <p:nvPr>
            <p:ph type="sldNum" sz="quarter" idx="12"/>
          </p:nvPr>
        </p:nvSpPr>
        <p:spPr bwMode="auto">
          <a:noFill/>
          <a:ln>
            <a:miter lim="800000"/>
            <a:headEnd/>
            <a:tailEnd/>
          </a:ln>
        </p:spPr>
        <p:txBody>
          <a:bodyPr/>
          <a:lstStyle/>
          <a:p>
            <a:fld id="{E360999B-79A8-42C7-80AD-2DE869C074A0}" type="slidenum">
              <a:rPr lang="nl-NL" altLang="el-GR"/>
              <a:pPr/>
              <a:t>19</a:t>
            </a:fld>
            <a:endParaRPr lang="nl-NL" altLang="el-GR"/>
          </a:p>
        </p:txBody>
      </p:sp>
      <p:pic>
        <p:nvPicPr>
          <p:cNvPr id="27653" name="Εικόνα 3"/>
          <p:cNvPicPr>
            <a:picLocks noChangeAspect="1"/>
          </p:cNvPicPr>
          <p:nvPr/>
        </p:nvPicPr>
        <p:blipFill>
          <a:blip r:embed="rId2"/>
          <a:srcRect/>
          <a:stretch>
            <a:fillRect/>
          </a:stretch>
        </p:blipFill>
        <p:spPr bwMode="auto">
          <a:xfrm>
            <a:off x="250825" y="1646238"/>
            <a:ext cx="7685088" cy="507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a:xfrm>
            <a:off x="500063" y="0"/>
            <a:ext cx="8229600" cy="1143000"/>
          </a:xfrm>
        </p:spPr>
        <p:txBody>
          <a:bodyPr/>
          <a:lstStyle/>
          <a:p>
            <a:pPr eaLnBrk="1" hangingPunct="1"/>
            <a:r>
              <a:rPr lang="el-GR" altLang="el-GR" smtClean="0">
                <a:solidFill>
                  <a:srgbClr val="0070C0"/>
                </a:solidFill>
              </a:rPr>
              <a:t>Σκοποί</a:t>
            </a:r>
            <a:r>
              <a:rPr lang="en-US" altLang="el-GR" smtClean="0">
                <a:solidFill>
                  <a:srgbClr val="0070C0"/>
                </a:solidFill>
              </a:rPr>
              <a:t> </a:t>
            </a:r>
            <a:r>
              <a:rPr lang="el-GR" altLang="el-GR" smtClean="0">
                <a:solidFill>
                  <a:srgbClr val="0070C0"/>
                </a:solidFill>
              </a:rPr>
              <a:t>Ενότητας</a:t>
            </a:r>
          </a:p>
        </p:txBody>
      </p:sp>
      <p:sp>
        <p:nvSpPr>
          <p:cNvPr id="5123" name="2 - Θέση περιεχομένου"/>
          <p:cNvSpPr>
            <a:spLocks noGrp="1"/>
          </p:cNvSpPr>
          <p:nvPr>
            <p:ph idx="1"/>
          </p:nvPr>
        </p:nvSpPr>
        <p:spPr>
          <a:xfrm>
            <a:off x="0" y="1143000"/>
            <a:ext cx="8928100" cy="5715000"/>
          </a:xfrm>
        </p:spPr>
        <p:txBody>
          <a:bodyPr/>
          <a:lstStyle/>
          <a:p>
            <a:pPr marL="0" indent="0" eaLnBrk="1" hangingPunct="1">
              <a:buFont typeface="Arial" panose="020B0604020202020204" pitchFamily="34" charset="0"/>
              <a:buNone/>
              <a:defRPr/>
            </a:pPr>
            <a:r>
              <a:rPr lang="el-GR" altLang="el-GR" sz="2400" dirty="0" smtClean="0"/>
              <a:t>Στόχος της ενότητας </a:t>
            </a:r>
            <a:r>
              <a:rPr lang="el-GR" altLang="el-GR" sz="2400" dirty="0" smtClean="0"/>
              <a:t>είναι  να δοθεί στους φοιτητές ένα ολοκληρωμένο πλαίσιο σχετικά με τις αγορές συναλλάγματος ,μεταξύ των οποίων θα αναλυθούν οι τρέχουσες και προθεσμιακές αγορές συναλλάγματος,  οι θεωρίες ισοδυναμίας επιτοκίων και ισοδυναμίας αγοραστικής δύναμης,  τα υποδείγματα καθορισμού συναλλαγματικών ισοτιμιών κ.α. </a:t>
            </a:r>
            <a:endParaRPr lang="el-GR" altLang="el-GR" sz="3300"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
        <p:nvSpPr>
          <p:cNvPr id="5124" name="Θέση αριθμού διαφάνειας 3"/>
          <p:cNvSpPr>
            <a:spLocks noGrp="1"/>
          </p:cNvSpPr>
          <p:nvPr>
            <p:ph type="sldNum" sz="quarter" idx="12"/>
          </p:nvPr>
        </p:nvSpPr>
        <p:spPr bwMode="auto">
          <a:noFill/>
          <a:ln>
            <a:miter lim="800000"/>
            <a:headEnd/>
            <a:tailEnd/>
          </a:ln>
        </p:spPr>
        <p:txBody>
          <a:bodyPr/>
          <a:lstStyle/>
          <a:p>
            <a:fld id="{B7FCB47F-A676-44DE-A070-6F4E2870F578}" type="slidenum">
              <a:rPr lang="nl-NL" altLang="el-GR"/>
              <a:pPr/>
              <a:t>2</a:t>
            </a:fld>
            <a:endParaRPr lang="nl-NL" alt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a:xfrm>
            <a:off x="131763" y="68263"/>
            <a:ext cx="9012237" cy="1014412"/>
          </a:xfrm>
        </p:spPr>
        <p:txBody>
          <a:bodyPr/>
          <a:lstStyle/>
          <a:p>
            <a:r>
              <a:rPr lang="el-GR" altLang="el-GR" sz="4000" smtClean="0">
                <a:solidFill>
                  <a:srgbClr val="0070C0"/>
                </a:solidFill>
                <a:cs typeface="Times New Roman" pitchFamily="18" charset="0"/>
              </a:rPr>
              <a:t>Το Ισοζύγιο Χρηματοοικονομικών Συναλλαγών - 4</a:t>
            </a:r>
            <a:endParaRPr lang="el-GR" altLang="el-GR" sz="4000" smtClean="0"/>
          </a:p>
        </p:txBody>
      </p:sp>
      <p:sp>
        <p:nvSpPr>
          <p:cNvPr id="3" name="Ορθογώνιο 2"/>
          <p:cNvSpPr/>
          <p:nvPr/>
        </p:nvSpPr>
        <p:spPr>
          <a:xfrm>
            <a:off x="131763" y="1084263"/>
            <a:ext cx="9012237" cy="6019800"/>
          </a:xfrm>
          <a:prstGeom prst="rect">
            <a:avLst/>
          </a:prstGeom>
        </p:spPr>
        <p:txBody>
          <a:bodyPr>
            <a:spAutoFit/>
          </a:bodyPr>
          <a:lstStyle/>
          <a:p>
            <a:pPr marL="457200" indent="-457200" eaLnBrk="1" fontAlgn="auto" hangingPunct="1">
              <a:spcBef>
                <a:spcPts val="0"/>
              </a:spcBef>
              <a:spcAft>
                <a:spcPts val="6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Οι οικονομολόγοι βλέπουν τα ελλείμματα σαν έλλειψη ανταγωνιστικότητας. Υπάρχει βέβαια μία περίπτωση η χώρα να παρουσιάζει έλλειμμα λόγο απόκτησης κεφαλαιουχικού εξοπλισμού, και ως εκ τούτου δικαιολογείται σε ένα βαθμό. </a:t>
            </a:r>
          </a:p>
          <a:p>
            <a:pPr marL="457200" indent="-457200" eaLnBrk="1" fontAlgn="auto" hangingPunct="1">
              <a:spcBef>
                <a:spcPts val="300"/>
              </a:spcBef>
              <a:spcAft>
                <a:spcPts val="3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Όσο µ</a:t>
            </a:r>
            <a:r>
              <a:rPr lang="el-GR" sz="2800" dirty="0" err="1">
                <a:solidFill>
                  <a:prstClr val="black"/>
                </a:solidFill>
                <a:latin typeface="+mn-lt"/>
                <a:cs typeface="Times New Roman" panose="02020603050405020304" pitchFamily="18" charset="0"/>
              </a:rPr>
              <a:t>εγαλύτερη</a:t>
            </a:r>
            <a:r>
              <a:rPr lang="el-GR" sz="2800" dirty="0">
                <a:solidFill>
                  <a:prstClr val="black"/>
                </a:solidFill>
                <a:latin typeface="+mn-lt"/>
                <a:cs typeface="Times New Roman" panose="02020603050405020304" pitchFamily="18" charset="0"/>
              </a:rPr>
              <a:t> είναι η εξάρτηση από τους ξένους πιστωτές, τόσο µ</a:t>
            </a:r>
            <a:r>
              <a:rPr lang="el-GR" sz="2800" dirty="0" err="1">
                <a:solidFill>
                  <a:prstClr val="black"/>
                </a:solidFill>
                <a:latin typeface="+mn-lt"/>
                <a:cs typeface="Times New Roman" panose="02020603050405020304" pitchFamily="18" charset="0"/>
              </a:rPr>
              <a:t>εγαλύτερη</a:t>
            </a:r>
            <a:r>
              <a:rPr lang="el-GR" sz="2800" dirty="0">
                <a:solidFill>
                  <a:prstClr val="black"/>
                </a:solidFill>
                <a:latin typeface="+mn-lt"/>
                <a:cs typeface="Times New Roman" panose="02020603050405020304" pitchFamily="18" charset="0"/>
              </a:rPr>
              <a:t> είναι η έκθεση της χώρας στην αστάθεια των διεθνών κεφαλαιαγορών.</a:t>
            </a:r>
          </a:p>
          <a:p>
            <a:pPr marL="457200" indent="-457200" eaLnBrk="1" fontAlgn="auto" hangingPunct="1">
              <a:spcBef>
                <a:spcPts val="300"/>
              </a:spcBef>
              <a:spcAft>
                <a:spcPts val="600"/>
              </a:spcAft>
              <a:buFont typeface="Arial" panose="020B0604020202020204" pitchFamily="34" charset="0"/>
              <a:buChar char="•"/>
              <a:defRPr/>
            </a:pPr>
            <a:r>
              <a:rPr lang="el-GR" sz="2800" dirty="0">
                <a:solidFill>
                  <a:prstClr val="black"/>
                </a:solidFill>
                <a:latin typeface="+mn-lt"/>
                <a:cs typeface="Times New Roman" panose="02020603050405020304" pitchFamily="18" charset="0"/>
              </a:rPr>
              <a:t>Τέλος μαζί με την αύξηση του ελλείμματος αυξάνεται και το μέρος της ιδιοκτησίας των οικονομικών περιουσιακών στοιχείων μιας χώρας που θα περιέλθει στα χέρια των ξένων με αρνητικές επιδράσεις σχετικά με την εθνική </a:t>
            </a:r>
            <a:r>
              <a:rPr lang="el-GR" sz="2800" dirty="0" err="1">
                <a:solidFill>
                  <a:prstClr val="black"/>
                </a:solidFill>
                <a:latin typeface="+mn-lt"/>
                <a:cs typeface="Times New Roman" panose="02020603050405020304" pitchFamily="18" charset="0"/>
              </a:rPr>
              <a:t>οικονοµική</a:t>
            </a:r>
            <a:r>
              <a:rPr lang="el-GR" sz="2800" dirty="0">
                <a:solidFill>
                  <a:prstClr val="black"/>
                </a:solidFill>
                <a:latin typeface="+mn-lt"/>
                <a:cs typeface="Times New Roman" panose="02020603050405020304" pitchFamily="18" charset="0"/>
              </a:rPr>
              <a:t> κυριαρχία της χώρας.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2875" y="-44450"/>
            <a:ext cx="9013825" cy="1347788"/>
          </a:xfrm>
        </p:spPr>
        <p:txBody>
          <a:bodyPr/>
          <a:lstStyle/>
          <a:p>
            <a:pPr>
              <a:defRPr/>
            </a:pPr>
            <a:r>
              <a:rPr lang="el-GR" sz="4000" dirty="0">
                <a:solidFill>
                  <a:srgbClr val="0070C0"/>
                </a:solidFill>
                <a:latin typeface="+mn-lt"/>
                <a:cs typeface="Times New Roman" panose="02020603050405020304" pitchFamily="18" charset="0"/>
              </a:rPr>
              <a:t>Το Ισοζύγιο Χρηματοοικονομικών Συναλλαγών - </a:t>
            </a:r>
            <a:r>
              <a:rPr lang="el-GR" sz="4000" dirty="0" smtClean="0">
                <a:solidFill>
                  <a:srgbClr val="0070C0"/>
                </a:solidFill>
                <a:latin typeface="+mn-lt"/>
                <a:cs typeface="Times New Roman" panose="02020603050405020304" pitchFamily="18" charset="0"/>
              </a:rPr>
              <a:t>5</a:t>
            </a:r>
            <a:endParaRPr lang="el-GR" sz="4000" dirty="0">
              <a:solidFill>
                <a:srgbClr val="0070C0"/>
              </a:solidFill>
              <a:latin typeface="+mn-lt"/>
            </a:endParaRPr>
          </a:p>
        </p:txBody>
      </p:sp>
      <p:sp>
        <p:nvSpPr>
          <p:cNvPr id="53251" name="Ορθογώνιο 2"/>
          <p:cNvSpPr>
            <a:spLocks noChangeArrowheads="1"/>
          </p:cNvSpPr>
          <p:nvPr/>
        </p:nvSpPr>
        <p:spPr bwMode="auto">
          <a:xfrm>
            <a:off x="142875" y="1320800"/>
            <a:ext cx="8858250" cy="537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el-GR" altLang="el-GR" sz="2800" dirty="0">
                <a:solidFill>
                  <a:srgbClr val="000000"/>
                </a:solidFill>
                <a:latin typeface="+mn-lt"/>
                <a:cs typeface="Times New Roman" panose="02020603050405020304" pitchFamily="18" charset="0"/>
              </a:rPr>
              <a:t>Τα κυριότερα αίτια που εμφανίζονται στην βιβλιογραφία και έχουν ως </a:t>
            </a:r>
            <a:r>
              <a:rPr lang="el-GR" altLang="el-GR" sz="2800" dirty="0" err="1">
                <a:solidFill>
                  <a:srgbClr val="000000"/>
                </a:solidFill>
                <a:latin typeface="+mn-lt"/>
                <a:cs typeface="Times New Roman" panose="02020603050405020304" pitchFamily="18" charset="0"/>
              </a:rPr>
              <a:t>αποτελεσμα</a:t>
            </a:r>
            <a:r>
              <a:rPr lang="el-GR" altLang="el-GR" sz="2800" dirty="0">
                <a:solidFill>
                  <a:srgbClr val="000000"/>
                </a:solidFill>
                <a:latin typeface="+mn-lt"/>
                <a:cs typeface="Times New Roman" panose="02020603050405020304" pitchFamily="18" charset="0"/>
              </a:rPr>
              <a:t> διαταραχές στο ισοζύγιο πληρωμών είναι τα </a:t>
            </a:r>
            <a:r>
              <a:rPr lang="el-GR" altLang="el-GR" sz="2800" dirty="0" smtClean="0">
                <a:solidFill>
                  <a:srgbClr val="000000"/>
                </a:solidFill>
                <a:latin typeface="+mn-lt"/>
                <a:cs typeface="Times New Roman" panose="02020603050405020304" pitchFamily="18" charset="0"/>
              </a:rPr>
              <a:t>ακόλουθα</a:t>
            </a:r>
            <a:r>
              <a:rPr lang="el-GR" altLang="el-GR" sz="2800" dirty="0">
                <a:solidFill>
                  <a:srgbClr val="000000"/>
                </a:solidFill>
                <a:latin typeface="+mn-lt"/>
                <a:cs typeface="Times New Roman" panose="02020603050405020304" pitchFamily="18" charset="0"/>
              </a:rPr>
              <a:t>:</a:t>
            </a:r>
          </a:p>
          <a:p>
            <a:pPr marL="514350" indent="-514350" eaLnBrk="1" hangingPunct="1">
              <a:buFont typeface="+mj-lt"/>
              <a:buAutoNum type="arabicPeriod"/>
              <a:defRPr/>
            </a:pPr>
            <a:r>
              <a:rPr lang="el-GR" altLang="el-GR" sz="2400" dirty="0">
                <a:solidFill>
                  <a:srgbClr val="000000"/>
                </a:solidFill>
                <a:latin typeface="+mn-lt"/>
                <a:cs typeface="Times New Roman" panose="02020603050405020304" pitchFamily="18" charset="0"/>
              </a:rPr>
              <a:t>Ο</a:t>
            </a:r>
            <a:r>
              <a:rPr lang="el-GR" altLang="el-GR" sz="2400" dirty="0" smtClean="0">
                <a:solidFill>
                  <a:srgbClr val="000000"/>
                </a:solidFill>
                <a:latin typeface="+mn-lt"/>
                <a:cs typeface="Times New Roman" panose="02020603050405020304" pitchFamily="18" charset="0"/>
              </a:rPr>
              <a:t> </a:t>
            </a:r>
            <a:r>
              <a:rPr lang="el-GR" altLang="el-GR" sz="2400" dirty="0">
                <a:solidFill>
                  <a:srgbClr val="000000"/>
                </a:solidFill>
                <a:latin typeface="+mn-lt"/>
                <a:cs typeface="Times New Roman" panose="02020603050405020304" pitchFamily="18" charset="0"/>
              </a:rPr>
              <a:t>μη συντονισμός στην άσκηση νομισματικής πολιτικής μεταξύ δύο χωρών. </a:t>
            </a:r>
          </a:p>
          <a:p>
            <a:pPr marL="514350" indent="-514350" eaLnBrk="1" hangingPunct="1">
              <a:buFont typeface="+mj-lt"/>
              <a:buAutoNum type="arabicPeriod"/>
              <a:defRPr/>
            </a:pPr>
            <a:r>
              <a:rPr lang="el-GR" altLang="el-GR" sz="2400" dirty="0">
                <a:solidFill>
                  <a:srgbClr val="000000"/>
                </a:solidFill>
                <a:latin typeface="+mn-lt"/>
                <a:cs typeface="Times New Roman" panose="02020603050405020304" pitchFamily="18" charset="0"/>
              </a:rPr>
              <a:t>Δ</a:t>
            </a:r>
            <a:r>
              <a:rPr lang="el-GR" altLang="el-GR" sz="2400" dirty="0" smtClean="0">
                <a:solidFill>
                  <a:srgbClr val="000000"/>
                </a:solidFill>
                <a:latin typeface="+mn-lt"/>
                <a:cs typeface="Times New Roman" panose="02020603050405020304" pitchFamily="18" charset="0"/>
              </a:rPr>
              <a:t>ιαταραχές </a:t>
            </a:r>
            <a:r>
              <a:rPr lang="el-GR" altLang="el-GR" sz="2400" dirty="0">
                <a:solidFill>
                  <a:srgbClr val="000000"/>
                </a:solidFill>
                <a:latin typeface="+mn-lt"/>
                <a:cs typeface="Times New Roman" panose="02020603050405020304" pitchFamily="18" charset="0"/>
              </a:rPr>
              <a:t>της προσφοράς αγαθών και υπηρεσιών. </a:t>
            </a:r>
          </a:p>
          <a:p>
            <a:pPr marL="514350" indent="-514350" eaLnBrk="1" hangingPunct="1">
              <a:buFont typeface="+mj-lt"/>
              <a:buAutoNum type="arabicPeriod"/>
              <a:defRPr/>
            </a:pPr>
            <a:r>
              <a:rPr lang="el-GR" altLang="el-GR" sz="2400" dirty="0">
                <a:solidFill>
                  <a:srgbClr val="000000"/>
                </a:solidFill>
                <a:latin typeface="+mn-lt"/>
                <a:cs typeface="Times New Roman" panose="02020603050405020304" pitchFamily="18" charset="0"/>
              </a:rPr>
              <a:t>Ε</a:t>
            </a:r>
            <a:r>
              <a:rPr lang="el-GR" altLang="el-GR" sz="2400" dirty="0" smtClean="0">
                <a:solidFill>
                  <a:srgbClr val="000000"/>
                </a:solidFill>
                <a:latin typeface="+mn-lt"/>
                <a:cs typeface="Times New Roman" panose="02020603050405020304" pitchFamily="18" charset="0"/>
              </a:rPr>
              <a:t>λλείμματα </a:t>
            </a:r>
            <a:r>
              <a:rPr lang="el-GR" altLang="el-GR" sz="2400" dirty="0">
                <a:solidFill>
                  <a:srgbClr val="000000"/>
                </a:solidFill>
                <a:latin typeface="+mn-lt"/>
                <a:cs typeface="Times New Roman" panose="02020603050405020304" pitchFamily="18" charset="0"/>
              </a:rPr>
              <a:t>και πλεονάσματα στο ισοζύγιο πληρωμών είναι δυνατό να δημιουργηθούν και με την αύξηση της ζήτησης για εισαγόμενα προϊόντα ή και από περιορισμούς στις εισαγωγές αλλοδαπών προϊόντων. Δηλαδή αιτίες που σχετίζονται με τις συνθήκες της ζήτησης σε μια οικονομία. </a:t>
            </a:r>
          </a:p>
          <a:p>
            <a:pPr marL="514350" indent="-514350" eaLnBrk="1" hangingPunct="1">
              <a:buFont typeface="+mj-lt"/>
              <a:buAutoNum type="arabicPeriod"/>
              <a:defRPr/>
            </a:pPr>
            <a:r>
              <a:rPr lang="el-GR" altLang="el-GR" sz="2400" dirty="0">
                <a:solidFill>
                  <a:srgbClr val="000000"/>
                </a:solidFill>
                <a:latin typeface="+mn-lt"/>
                <a:cs typeface="Times New Roman" panose="02020603050405020304" pitchFamily="18" charset="0"/>
              </a:rPr>
              <a:t>Προσεγγίσεις που μελετάνε την σχέση της συναλλαγματικής ισοτιμίας και του ισοζυγίου πληρωμών.</a:t>
            </a:r>
          </a:p>
        </p:txBody>
      </p:sp>
      <p:sp>
        <p:nvSpPr>
          <p:cNvPr id="29700" name="Θέση αριθμού διαφάνειας 4"/>
          <p:cNvSpPr>
            <a:spLocks noGrp="1"/>
          </p:cNvSpPr>
          <p:nvPr>
            <p:ph type="sldNum" sz="quarter" idx="12"/>
          </p:nvPr>
        </p:nvSpPr>
        <p:spPr bwMode="auto">
          <a:noFill/>
          <a:ln>
            <a:miter lim="800000"/>
            <a:headEnd/>
            <a:tailEnd/>
          </a:ln>
        </p:spPr>
        <p:txBody>
          <a:bodyPr/>
          <a:lstStyle/>
          <a:p>
            <a:fld id="{E6D4AC78-1FDE-4884-852F-DCC980809D84}" type="slidenum">
              <a:rPr lang="nl-NL" altLang="el-GR"/>
              <a:pPr/>
              <a:t>21</a:t>
            </a:fld>
            <a:endParaRPr lang="nl-NL" alt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6988" y="549275"/>
            <a:ext cx="9117012" cy="8294688"/>
          </a:xfrm>
          <a:prstGeom prst="rect">
            <a:avLst/>
          </a:prstGeom>
          <a:noFill/>
          <a:ln>
            <a:noFill/>
          </a:ln>
          <a:effectLs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spcAft>
                <a:spcPts val="0"/>
              </a:spcAft>
              <a:buFont typeface="Arial" panose="020B0604020202020204" pitchFamily="34" charset="0"/>
              <a:buChar char="•"/>
              <a:defRPr/>
            </a:pPr>
            <a:r>
              <a:rPr lang="el-GR" sz="3200" dirty="0">
                <a:solidFill>
                  <a:prstClr val="black"/>
                </a:solidFill>
                <a:latin typeface="Calibri"/>
                <a:cs typeface="Times New Roman" panose="02020603050405020304" pitchFamily="18" charset="0"/>
              </a:rPr>
              <a:t>Δύο υποδείγματα που αποσκοπούν στη διερεύνηση των συνθηκών που πρέπει να ικανοποιούνται ώστε η υποτίμηση του νομίσματος να οδηγεί σε βελτίωση του ισοζυγίου τρεχουσών συναλλαγών.</a:t>
            </a:r>
          </a:p>
          <a:p>
            <a:pPr eaLnBrk="1" hangingPunct="1">
              <a:spcAft>
                <a:spcPts val="0"/>
              </a:spcAft>
              <a:buFont typeface="Wingdings" panose="05000000000000000000" pitchFamily="2" charset="2"/>
              <a:buChar char="§"/>
              <a:defRPr/>
            </a:pPr>
            <a:r>
              <a:rPr lang="el-GR" sz="2800" b="1" dirty="0">
                <a:solidFill>
                  <a:prstClr val="black"/>
                </a:solidFill>
                <a:latin typeface="Calibri"/>
                <a:cs typeface="Times New Roman" panose="02020603050405020304" pitchFamily="18" charset="0"/>
              </a:rPr>
              <a:t>Υπόδειγμα των </a:t>
            </a:r>
            <a:r>
              <a:rPr lang="el-GR" sz="2800" b="1" dirty="0" err="1">
                <a:solidFill>
                  <a:prstClr val="black"/>
                </a:solidFill>
                <a:latin typeface="Calibri"/>
                <a:cs typeface="Times New Roman" panose="02020603050405020304" pitchFamily="18" charset="0"/>
              </a:rPr>
              <a:t>ελαστικοτήτων</a:t>
            </a:r>
            <a:r>
              <a:rPr lang="el-GR" sz="2800" dirty="0">
                <a:solidFill>
                  <a:prstClr val="black"/>
                </a:solidFill>
                <a:latin typeface="Calibri"/>
                <a:cs typeface="Times New Roman" panose="02020603050405020304" pitchFamily="18" charset="0"/>
              </a:rPr>
              <a:t>, υποστηρίζει ότι η βελτίωση ή όχι του εμπορικού ισοζυγίου μιας χώρας από την υποτίμηση του εγχώριου νομίσματος εξαρτάται από τις συναλλαγματικές </a:t>
            </a:r>
            <a:r>
              <a:rPr lang="el-GR" sz="2800" dirty="0" err="1">
                <a:solidFill>
                  <a:prstClr val="black"/>
                </a:solidFill>
                <a:latin typeface="Calibri"/>
                <a:cs typeface="Times New Roman" panose="02020603050405020304" pitchFamily="18" charset="0"/>
              </a:rPr>
              <a:t>ελαστικότητες</a:t>
            </a:r>
            <a:r>
              <a:rPr lang="el-GR" sz="2800" dirty="0">
                <a:solidFill>
                  <a:prstClr val="black"/>
                </a:solidFill>
                <a:latin typeface="Calibri"/>
                <a:cs typeface="Times New Roman" panose="02020603050405020304" pitchFamily="18" charset="0"/>
              </a:rPr>
              <a:t> των εξαγωγών και των εισαγωγών.</a:t>
            </a:r>
          </a:p>
          <a:p>
            <a:pPr eaLnBrk="1" hangingPunct="1">
              <a:spcAft>
                <a:spcPts val="0"/>
              </a:spcAft>
              <a:buFont typeface="Wingdings" panose="05000000000000000000" pitchFamily="2" charset="2"/>
              <a:buChar char="§"/>
              <a:defRPr/>
            </a:pPr>
            <a:r>
              <a:rPr lang="el-GR" sz="2800" b="1" dirty="0">
                <a:solidFill>
                  <a:prstClr val="black"/>
                </a:solidFill>
                <a:latin typeface="Calibri"/>
                <a:cs typeface="Times New Roman" panose="02020603050405020304" pitchFamily="18" charset="0"/>
              </a:rPr>
              <a:t>Το υπόδειγμα της απορρόφησης ή δαπάνης </a:t>
            </a:r>
            <a:r>
              <a:rPr lang="el-GR" sz="2800" dirty="0" err="1">
                <a:solidFill>
                  <a:prstClr val="black"/>
                </a:solidFill>
                <a:latin typeface="Calibri"/>
                <a:cs typeface="Times New Roman" panose="02020603050405020304" pitchFamily="18" charset="0"/>
              </a:rPr>
              <a:t>αναδυκνύει</a:t>
            </a:r>
            <a:r>
              <a:rPr lang="el-GR" sz="2800" dirty="0">
                <a:solidFill>
                  <a:prstClr val="black"/>
                </a:solidFill>
                <a:latin typeface="Calibri"/>
                <a:cs typeface="Times New Roman" panose="02020603050405020304" pitchFamily="18" charset="0"/>
              </a:rPr>
              <a:t> την σημαντικότητα των εισοδηματικών επιδράσεων από μεταβολές των εξαγωγών στον τελικό αποτέλεσμα από την υποτίμηση πάνω στο εμπορικό ισοζύγιο. </a:t>
            </a:r>
          </a:p>
          <a:p>
            <a:pPr eaLnBrk="1" hangingPunct="1">
              <a:buFont typeface="Arial" panose="020B0604020202020204" pitchFamily="34" charset="0"/>
              <a:buChar char="•"/>
              <a:defRPr/>
            </a:pPr>
            <a:endParaRPr lang="el-GR" sz="3200" b="1" dirty="0">
              <a:solidFill>
                <a:prstClr val="black"/>
              </a:solidFill>
              <a:latin typeface="Calibri"/>
              <a:cs typeface="Times New Roman" panose="02020603050405020304" pitchFamily="18" charset="0"/>
            </a:endParaRPr>
          </a:p>
          <a:p>
            <a:pPr eaLnBrk="1" hangingPunct="1">
              <a:buFont typeface="Arial" panose="020B0604020202020204" pitchFamily="34" charset="0"/>
              <a:buChar char="•"/>
              <a:defRPr/>
            </a:pPr>
            <a:endParaRPr lang="el-GR" sz="3200" b="1" dirty="0">
              <a:solidFill>
                <a:prstClr val="black"/>
              </a:solidFill>
              <a:latin typeface="Calibri"/>
              <a:cs typeface="Times New Roman" panose="02020603050405020304" pitchFamily="18" charset="0"/>
            </a:endParaRPr>
          </a:p>
          <a:p>
            <a:pPr marL="400050" indent="-400050" eaLnBrk="1" hangingPunct="1">
              <a:buFont typeface="Arial" panose="020B0604020202020204" pitchFamily="34" charset="0"/>
              <a:buChar char="•"/>
              <a:defRPr/>
            </a:pPr>
            <a:endParaRPr lang="en-US" sz="1800" dirty="0">
              <a:solidFill>
                <a:prstClr val="black"/>
              </a:solidFill>
              <a:latin typeface="Calibri"/>
              <a:cs typeface="Times New Roman" panose="02020603050405020304" pitchFamily="18" charset="0"/>
            </a:endParaRPr>
          </a:p>
          <a:p>
            <a:pPr eaLnBrk="1" hangingPunct="1">
              <a:spcBef>
                <a:spcPct val="20000"/>
              </a:spcBef>
              <a:defRPr/>
            </a:pPr>
            <a:endParaRPr lang="nl-BE" altLang="el-GR" sz="2000" dirty="0" smtClean="0">
              <a:solidFill>
                <a:prstClr val="black"/>
              </a:solidFill>
            </a:endParaRPr>
          </a:p>
        </p:txBody>
      </p:sp>
      <p:sp>
        <p:nvSpPr>
          <p:cNvPr id="30723" name="Ορθογώνιο 3"/>
          <p:cNvSpPr>
            <a:spLocks noChangeArrowheads="1"/>
          </p:cNvSpPr>
          <p:nvPr/>
        </p:nvSpPr>
        <p:spPr bwMode="auto">
          <a:xfrm>
            <a:off x="250825" y="-28575"/>
            <a:ext cx="8731250" cy="768350"/>
          </a:xfrm>
          <a:prstGeom prst="rect">
            <a:avLst/>
          </a:prstGeom>
          <a:noFill/>
          <a:ln w="9525">
            <a:noFill/>
            <a:miter lim="800000"/>
            <a:headEnd/>
            <a:tailEnd/>
          </a:ln>
        </p:spPr>
        <p:txBody>
          <a:bodyPr>
            <a:spAutoFit/>
          </a:bodyPr>
          <a:lstStyle/>
          <a:p>
            <a:pPr algn="ctr" eaLnBrk="1" hangingPunct="1"/>
            <a:r>
              <a:rPr lang="el-GR" altLang="el-GR" sz="4400">
                <a:solidFill>
                  <a:srgbClr val="0070C0"/>
                </a:solidFill>
                <a:latin typeface="Calibri" pitchFamily="34" charset="0"/>
                <a:cs typeface="Times New Roman" pitchFamily="18" charset="0"/>
              </a:rPr>
              <a:t>Η Κεϋνσιανή Προσέγγιση </a:t>
            </a:r>
            <a:endParaRPr lang="el-GR" altLang="el-GR" sz="4400">
              <a:solidFill>
                <a:srgbClr val="0070C0"/>
              </a:solidFill>
              <a:latin typeface="Calibri" pitchFamily="34" charset="0"/>
            </a:endParaRPr>
          </a:p>
        </p:txBody>
      </p:sp>
      <p:sp>
        <p:nvSpPr>
          <p:cNvPr id="30724" name="Θέση αριθμού διαφάνειας 4"/>
          <p:cNvSpPr>
            <a:spLocks noGrp="1"/>
          </p:cNvSpPr>
          <p:nvPr>
            <p:ph type="sldNum" sz="quarter" idx="12"/>
          </p:nvPr>
        </p:nvSpPr>
        <p:spPr bwMode="auto">
          <a:noFill/>
          <a:ln>
            <a:miter lim="800000"/>
            <a:headEnd/>
            <a:tailEnd/>
          </a:ln>
        </p:spPr>
        <p:txBody>
          <a:bodyPr/>
          <a:lstStyle/>
          <a:p>
            <a:fld id="{53A2E9A9-985A-42C4-953B-6ED309DFB1BD}" type="slidenum">
              <a:rPr lang="nl-NL" altLang="el-GR"/>
              <a:pPr/>
              <a:t>22</a:t>
            </a:fld>
            <a:endParaRPr lang="nl-NL" alt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4"/>
          <p:cNvSpPr>
            <a:spLocks noGrp="1"/>
          </p:cNvSpPr>
          <p:nvPr>
            <p:ph type="title"/>
          </p:nvPr>
        </p:nvSpPr>
        <p:spPr>
          <a:xfrm>
            <a:off x="468313" y="650875"/>
            <a:ext cx="8740775" cy="1554163"/>
          </a:xfrm>
        </p:spPr>
        <p:txBody>
          <a:bodyPr/>
          <a:lstStyle/>
          <a:p>
            <a:r>
              <a:rPr lang="el-GR" altLang="el-GR" smtClean="0">
                <a:solidFill>
                  <a:srgbClr val="0070C0"/>
                </a:solidFill>
              </a:rPr>
              <a:t>Η Κεϋνσιανή Προσέγγιση - 2 </a:t>
            </a:r>
            <a:br>
              <a:rPr lang="el-GR" altLang="el-GR" smtClean="0">
                <a:solidFill>
                  <a:srgbClr val="0070C0"/>
                </a:solidFill>
              </a:rPr>
            </a:br>
            <a:r>
              <a:rPr lang="el-GR" altLang="el-GR" smtClean="0">
                <a:solidFill>
                  <a:srgbClr val="0070C0"/>
                </a:solidFill>
              </a:rPr>
              <a:t/>
            </a:r>
            <a:br>
              <a:rPr lang="el-GR" altLang="el-GR" smtClean="0">
                <a:solidFill>
                  <a:srgbClr val="0070C0"/>
                </a:solidFill>
              </a:rPr>
            </a:br>
            <a:r>
              <a:rPr lang="el-GR" altLang="el-GR" smtClean="0">
                <a:solidFill>
                  <a:srgbClr val="0070C0"/>
                </a:solidFill>
              </a:rPr>
              <a:t/>
            </a:r>
            <a:br>
              <a:rPr lang="el-GR" altLang="el-GR" smtClean="0">
                <a:solidFill>
                  <a:srgbClr val="0070C0"/>
                </a:solidFill>
              </a:rPr>
            </a:br>
            <a:endParaRPr lang="el-GR" altLang="el-GR" smtClean="0">
              <a:solidFill>
                <a:srgbClr val="0070C0"/>
              </a:solidFill>
            </a:endParaRPr>
          </a:p>
        </p:txBody>
      </p:sp>
      <p:sp>
        <p:nvSpPr>
          <p:cNvPr id="31747" name="TextBox 5"/>
          <p:cNvSpPr txBox="1">
            <a:spLocks noChangeArrowheads="1"/>
          </p:cNvSpPr>
          <p:nvPr/>
        </p:nvSpPr>
        <p:spPr bwMode="auto">
          <a:xfrm>
            <a:off x="30163" y="1514475"/>
            <a:ext cx="9109075" cy="3524250"/>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3200" b="1">
                <a:solidFill>
                  <a:srgbClr val="000000"/>
                </a:solidFill>
                <a:latin typeface="Calibri" pitchFamily="34" charset="0"/>
              </a:rPr>
              <a:t>Το Υπόδειγμα των Ελαστικοτήτων</a:t>
            </a:r>
          </a:p>
          <a:p>
            <a:pPr marL="342900" indent="-342900" eaLnBrk="1" hangingPunct="1">
              <a:spcBef>
                <a:spcPts val="600"/>
              </a:spcBef>
              <a:buFont typeface="Arial" charset="0"/>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r>
              <a:rPr lang="el-GR" altLang="el-GR" sz="3200" b="1">
                <a:solidFill>
                  <a:srgbClr val="000000"/>
                </a:solidFill>
                <a:latin typeface="Calibri" pitchFamily="34" charset="0"/>
              </a:rPr>
              <a:t> </a:t>
            </a:r>
            <a:r>
              <a:rPr lang="el-GR" altLang="el-GR" sz="2800">
                <a:solidFill>
                  <a:srgbClr val="000000"/>
                </a:solidFill>
                <a:latin typeface="Calibri" pitchFamily="34" charset="0"/>
              </a:rPr>
              <a:t>Το εμπορικό ισοζύγιο (TB) της ημεδαπής εκφρασμένο σε εγχώριο νόμισμα ισούται με την αξία των εξαγωγών (τιμή επί όγκο εξαγωγών) μείον την αξία των εισαγωγών (τιμή επί όγκο εισαγωγών εκφρασμένα σε εγχώριο νόμισμα): </a:t>
            </a:r>
          </a:p>
          <a:p>
            <a:pPr marL="342900" indent="-342900" eaLnBrk="1" hangingPunct="1">
              <a:spcBef>
                <a:spcPts val="600"/>
              </a:spcBef>
              <a:buFont typeface="Arial" charset="0"/>
              <a:buChar char="•"/>
            </a:pPr>
            <a:endParaRPr lang="el-GR" altLang="el-GR" sz="2800">
              <a:solidFill>
                <a:srgbClr val="000000"/>
              </a:solidFill>
              <a:latin typeface="Calibri" pitchFamily="34" charset="0"/>
            </a:endParaRPr>
          </a:p>
        </p:txBody>
      </p:sp>
      <p:sp>
        <p:nvSpPr>
          <p:cNvPr id="31748" name="Θέση αριθμού διαφάνειας 3"/>
          <p:cNvSpPr>
            <a:spLocks noGrp="1"/>
          </p:cNvSpPr>
          <p:nvPr>
            <p:ph type="sldNum" sz="quarter" idx="12"/>
          </p:nvPr>
        </p:nvSpPr>
        <p:spPr bwMode="auto">
          <a:noFill/>
          <a:ln>
            <a:miter lim="800000"/>
            <a:headEnd/>
            <a:tailEnd/>
          </a:ln>
        </p:spPr>
        <p:txBody>
          <a:bodyPr/>
          <a:lstStyle/>
          <a:p>
            <a:fld id="{47C2E9EA-F245-48A4-91B5-42A5E467793F}" type="slidenum">
              <a:rPr lang="nl-NL" altLang="el-GR"/>
              <a:pPr/>
              <a:t>23</a:t>
            </a:fld>
            <a:endParaRPr lang="nl-NL" altLang="el-GR"/>
          </a:p>
        </p:txBody>
      </p:sp>
      <p:pic>
        <p:nvPicPr>
          <p:cNvPr id="31749" name="Εικόνα 1"/>
          <p:cNvPicPr>
            <a:picLocks noChangeAspect="1"/>
          </p:cNvPicPr>
          <p:nvPr/>
        </p:nvPicPr>
        <p:blipFill>
          <a:blip r:embed="rId2"/>
          <a:srcRect/>
          <a:stretch>
            <a:fillRect/>
          </a:stretch>
        </p:blipFill>
        <p:spPr bwMode="auto">
          <a:xfrm>
            <a:off x="2124075" y="5157788"/>
            <a:ext cx="3108325"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4"/>
          <p:cNvSpPr>
            <a:spLocks noGrp="1"/>
          </p:cNvSpPr>
          <p:nvPr>
            <p:ph type="title"/>
          </p:nvPr>
        </p:nvSpPr>
        <p:spPr>
          <a:xfrm>
            <a:off x="179388" y="-242888"/>
            <a:ext cx="8999537" cy="1655763"/>
          </a:xfrm>
        </p:spPr>
        <p:txBody>
          <a:bodyPr/>
          <a:lstStyle/>
          <a:p>
            <a:r>
              <a:rPr lang="el-GR" altLang="el-GR" smtClean="0">
                <a:solidFill>
                  <a:srgbClr val="0070C0"/>
                </a:solidFill>
              </a:rPr>
              <a:t>Η Κεϋνσιανή Προσέγγιση - 3</a:t>
            </a:r>
          </a:p>
        </p:txBody>
      </p:sp>
      <p:sp>
        <p:nvSpPr>
          <p:cNvPr id="32771" name="TextBox 5"/>
          <p:cNvSpPr txBox="1">
            <a:spLocks noChangeArrowheads="1"/>
          </p:cNvSpPr>
          <p:nvPr/>
        </p:nvSpPr>
        <p:spPr bwMode="auto">
          <a:xfrm>
            <a:off x="0" y="1557338"/>
            <a:ext cx="9109075" cy="4400550"/>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Σύμφωνα με την επίδραση της τιμής (price effect), μια πραγματική υποτίμηση του εγχώριου νομίσματος κάνει τις εξαγωγές φθηνότερες και τις εισαγωγές ακριβότερες χειροτερεύοντας το εμπορικό ισοζύγιο. Από την άλλη η λεγόμενη επίδραση του όγκου (volume effect) υποστηρίζει ότι η αύξηση της ποσότητας των εξαγωγών και η μείωση της ποσότητας των εισαγωγών, βελτιώνει τα συνολικά έσοδα των καθαρών εξαγωγών βελτιώνοντας το εμπορικό ισοζύγιο. Το τελικό αποτέλεσμα εξαρτάται από το ποια επίδραση είναι κυρίαρχη. </a:t>
            </a:r>
          </a:p>
        </p:txBody>
      </p:sp>
      <p:sp>
        <p:nvSpPr>
          <p:cNvPr id="32772" name="Θέση αριθμού διαφάνειας 3"/>
          <p:cNvSpPr>
            <a:spLocks noGrp="1"/>
          </p:cNvSpPr>
          <p:nvPr>
            <p:ph type="sldNum" sz="quarter" idx="12"/>
          </p:nvPr>
        </p:nvSpPr>
        <p:spPr bwMode="auto">
          <a:noFill/>
          <a:ln>
            <a:miter lim="800000"/>
            <a:headEnd/>
            <a:tailEnd/>
          </a:ln>
        </p:spPr>
        <p:txBody>
          <a:bodyPr/>
          <a:lstStyle/>
          <a:p>
            <a:fld id="{9CFB4AA0-A00A-4038-9014-9E31D1AE9C7E}" type="slidenum">
              <a:rPr lang="nl-NL" altLang="el-GR"/>
              <a:pPr/>
              <a:t>24</a:t>
            </a:fld>
            <a:endParaRPr lang="nl-NL"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4"/>
          <p:cNvSpPr>
            <a:spLocks noGrp="1"/>
          </p:cNvSpPr>
          <p:nvPr>
            <p:ph type="title"/>
          </p:nvPr>
        </p:nvSpPr>
        <p:spPr>
          <a:xfrm>
            <a:off x="28575" y="-196850"/>
            <a:ext cx="9144000" cy="1727200"/>
          </a:xfrm>
        </p:spPr>
        <p:txBody>
          <a:bodyPr/>
          <a:lstStyle/>
          <a:p>
            <a:r>
              <a:rPr lang="el-GR" altLang="el-GR" smtClean="0">
                <a:solidFill>
                  <a:srgbClr val="0070C0"/>
                </a:solidFill>
              </a:rPr>
              <a:t>Η Κεϋνσιανή Προσέγγιση - 4</a:t>
            </a:r>
          </a:p>
        </p:txBody>
      </p:sp>
      <p:sp>
        <p:nvSpPr>
          <p:cNvPr id="33795" name="TextBox 5"/>
          <p:cNvSpPr txBox="1">
            <a:spLocks noChangeArrowheads="1"/>
          </p:cNvSpPr>
          <p:nvPr/>
        </p:nvSpPr>
        <p:spPr bwMode="auto">
          <a:xfrm>
            <a:off x="34925" y="1441450"/>
            <a:ext cx="9109075" cy="3662363"/>
          </a:xfrm>
          <a:prstGeom prst="rect">
            <a:avLst/>
          </a:prstGeom>
          <a:noFill/>
          <a:ln w="9525">
            <a:noFill/>
            <a:miter lim="800000"/>
            <a:headEnd/>
            <a:tailEnd/>
          </a:ln>
        </p:spPr>
        <p:txBody>
          <a:bodyPr>
            <a:spAutoFit/>
          </a:bodyPr>
          <a:lstStyle/>
          <a:p>
            <a:pPr marL="342900" indent="-342900" eaLnBrk="1" hangingPunct="1">
              <a:spcAft>
                <a:spcPts val="1200"/>
              </a:spcAft>
              <a:buFont typeface="Wingdings" pitchFamily="2" charset="2"/>
              <a:buChar char="§"/>
            </a:pPr>
            <a:r>
              <a:rPr lang="el-GR" altLang="el-GR" sz="2800">
                <a:solidFill>
                  <a:srgbClr val="000000"/>
                </a:solidFill>
                <a:latin typeface="Calibri" pitchFamily="34" charset="0"/>
              </a:rPr>
              <a:t>Για λόγους απλούστευσης υποθέτουμε ότι οι τιμές εξαγωγών εισαγωγών ισούνται με την μονάδα. Έτσι μπορούμε να γράψουμε το εμπορικό ισοζύγιο ως εξής:</a:t>
            </a:r>
          </a:p>
          <a:p>
            <a:pPr marL="342900" indent="-342900" eaLnBrk="1" hangingPunct="1">
              <a:spcAft>
                <a:spcPts val="1200"/>
              </a:spcAft>
              <a:buFont typeface="Wingdings" pitchFamily="2" charset="2"/>
              <a:buChar char="§"/>
            </a:pPr>
            <a:endParaRPr lang="el-GR" altLang="el-GR" sz="2800">
              <a:solidFill>
                <a:srgbClr val="000000"/>
              </a:solidFill>
              <a:latin typeface="Calibri" pitchFamily="34" charset="0"/>
            </a:endParaRPr>
          </a:p>
          <a:p>
            <a:pPr marL="342900" indent="-342900" eaLnBrk="1" hangingPunct="1">
              <a:spcAft>
                <a:spcPts val="1200"/>
              </a:spcAft>
              <a:buFont typeface="Wingdings" pitchFamily="2" charset="2"/>
              <a:buChar char="§"/>
            </a:pPr>
            <a:endParaRPr lang="el-GR" altLang="el-GR" sz="2800">
              <a:solidFill>
                <a:srgbClr val="000000"/>
              </a:solidFill>
              <a:latin typeface="Calibri" pitchFamily="34" charset="0"/>
            </a:endParaRPr>
          </a:p>
          <a:p>
            <a:pPr marL="342900" indent="-342900" eaLnBrk="1" hangingPunct="1">
              <a:spcAft>
                <a:spcPts val="1200"/>
              </a:spcAft>
              <a:buFont typeface="Wingdings" pitchFamily="2" charset="2"/>
              <a:buChar char="§"/>
            </a:pPr>
            <a:r>
              <a:rPr lang="el-GR" altLang="el-GR" sz="2800">
                <a:solidFill>
                  <a:srgbClr val="000000"/>
                </a:solidFill>
                <a:latin typeface="Calibri" pitchFamily="34" charset="0"/>
              </a:rPr>
              <a:t>Με ολικό διαφορικό: </a:t>
            </a:r>
          </a:p>
          <a:p>
            <a:pPr marL="342900" indent="-342900" algn="just" eaLnBrk="1" hangingPunct="1">
              <a:buFont typeface="Arial" charset="0"/>
              <a:buChar char="•"/>
            </a:pPr>
            <a:endParaRPr lang="en-US" altLang="el-GR">
              <a:solidFill>
                <a:srgbClr val="000000"/>
              </a:solidFill>
              <a:latin typeface="Calibri" pitchFamily="34" charset="0"/>
              <a:cs typeface="Times New Roman" pitchFamily="18" charset="0"/>
            </a:endParaRPr>
          </a:p>
        </p:txBody>
      </p:sp>
      <p:sp>
        <p:nvSpPr>
          <p:cNvPr id="33796" name="Θέση αριθμού διαφάνειας 3"/>
          <p:cNvSpPr>
            <a:spLocks noGrp="1"/>
          </p:cNvSpPr>
          <p:nvPr>
            <p:ph type="sldNum" sz="quarter" idx="12"/>
          </p:nvPr>
        </p:nvSpPr>
        <p:spPr bwMode="auto">
          <a:noFill/>
          <a:ln>
            <a:miter lim="800000"/>
            <a:headEnd/>
            <a:tailEnd/>
          </a:ln>
        </p:spPr>
        <p:txBody>
          <a:bodyPr/>
          <a:lstStyle/>
          <a:p>
            <a:fld id="{669574C8-42AE-47F0-98A4-3901F470325C}" type="slidenum">
              <a:rPr lang="nl-NL" altLang="el-GR"/>
              <a:pPr/>
              <a:t>25</a:t>
            </a:fld>
            <a:endParaRPr lang="nl-NL" altLang="el-GR"/>
          </a:p>
        </p:txBody>
      </p:sp>
      <p:pic>
        <p:nvPicPr>
          <p:cNvPr id="33797" name="Εικόνα 1"/>
          <p:cNvPicPr>
            <a:picLocks noChangeAspect="1"/>
          </p:cNvPicPr>
          <p:nvPr/>
        </p:nvPicPr>
        <p:blipFill>
          <a:blip r:embed="rId2"/>
          <a:srcRect/>
          <a:stretch>
            <a:fillRect/>
          </a:stretch>
        </p:blipFill>
        <p:spPr bwMode="auto">
          <a:xfrm>
            <a:off x="3708400" y="2833688"/>
            <a:ext cx="1547813" cy="293687"/>
          </a:xfrm>
          <a:prstGeom prst="rect">
            <a:avLst/>
          </a:prstGeom>
          <a:noFill/>
          <a:ln w="9525">
            <a:noFill/>
            <a:miter lim="800000"/>
            <a:headEnd/>
            <a:tailEnd/>
          </a:ln>
        </p:spPr>
      </p:pic>
      <p:pic>
        <p:nvPicPr>
          <p:cNvPr id="33798" name="Εικόνα 2"/>
          <p:cNvPicPr>
            <a:picLocks noChangeAspect="1"/>
          </p:cNvPicPr>
          <p:nvPr/>
        </p:nvPicPr>
        <p:blipFill>
          <a:blip r:embed="rId3"/>
          <a:srcRect/>
          <a:stretch>
            <a:fillRect/>
          </a:stretch>
        </p:blipFill>
        <p:spPr bwMode="auto">
          <a:xfrm>
            <a:off x="3659188" y="4143375"/>
            <a:ext cx="2865437" cy="28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4"/>
          <p:cNvSpPr>
            <a:spLocks noGrp="1"/>
          </p:cNvSpPr>
          <p:nvPr>
            <p:ph type="title"/>
          </p:nvPr>
        </p:nvSpPr>
        <p:spPr>
          <a:xfrm>
            <a:off x="179388" y="-242888"/>
            <a:ext cx="8999537" cy="1727201"/>
          </a:xfrm>
        </p:spPr>
        <p:txBody>
          <a:bodyPr/>
          <a:lstStyle/>
          <a:p>
            <a:r>
              <a:rPr lang="el-GR" altLang="el-GR" smtClean="0">
                <a:solidFill>
                  <a:srgbClr val="0070C0"/>
                </a:solidFill>
              </a:rPr>
              <a:t>Η Κεϋνσιανή Προσέγγιση - 4</a:t>
            </a:r>
          </a:p>
        </p:txBody>
      </p:sp>
      <p:sp>
        <p:nvSpPr>
          <p:cNvPr id="34819" name="TextBox 5"/>
          <p:cNvSpPr txBox="1">
            <a:spLocks noChangeArrowheads="1"/>
          </p:cNvSpPr>
          <p:nvPr/>
        </p:nvSpPr>
        <p:spPr bwMode="auto">
          <a:xfrm>
            <a:off x="-26988" y="1152525"/>
            <a:ext cx="9144001" cy="5646738"/>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Μεταβολή στο ΤΒ λόγω μεταβολής της συναλλαγματικής ισοτιμίας:</a:t>
            </a:r>
          </a:p>
          <a:p>
            <a:pPr marL="342900" indent="-342900" eaLnBrk="1" hangingPunct="1">
              <a:spcBef>
                <a:spcPts val="1200"/>
              </a:spcBef>
              <a:buFont typeface="Wingdings" pitchFamily="2" charset="2"/>
              <a:buChar char="§"/>
            </a:pPr>
            <a:r>
              <a:rPr lang="el-GR" altLang="el-GR" sz="2800">
                <a:solidFill>
                  <a:srgbClr val="000000"/>
                </a:solidFill>
                <a:latin typeface="Calibri" pitchFamily="34" charset="0"/>
              </a:rPr>
              <a:t>Συναλλαγματικές ελαστικότητες των εισαγωγών και των εξαγωγών ως προς την συναλλαγματική ισοτιμία:</a:t>
            </a:r>
          </a:p>
          <a:p>
            <a:pPr marL="342900" indent="-342900" eaLnBrk="1" hangingPunct="1">
              <a:spcBef>
                <a:spcPts val="3000"/>
              </a:spcBef>
              <a:buFont typeface="Wingdings" pitchFamily="2" charset="2"/>
              <a:buChar char="§"/>
            </a:pPr>
            <a:r>
              <a:rPr lang="el-GR" altLang="el-GR" sz="2800">
                <a:solidFill>
                  <a:srgbClr val="000000"/>
                </a:solidFill>
                <a:latin typeface="Calibri" pitchFamily="34" charset="0"/>
              </a:rPr>
              <a:t>Λύνοντας ως προς dM και dX μπορούμε να γράψουμε:</a:t>
            </a:r>
          </a:p>
          <a:p>
            <a:pPr marL="342900" indent="-342900" eaLnBrk="1" hangingPunct="1">
              <a:spcBef>
                <a:spcPts val="3000"/>
              </a:spcBef>
              <a:buFont typeface="Wingdings" pitchFamily="2" charset="2"/>
              <a:buChar char="§"/>
            </a:pPr>
            <a:r>
              <a:rPr lang="el-GR" altLang="el-GR" sz="2800">
                <a:solidFill>
                  <a:srgbClr val="000000"/>
                </a:solidFill>
                <a:latin typeface="Calibri" pitchFamily="34" charset="0"/>
              </a:rPr>
              <a:t>Αντικαθιστώντας στην πρώτη εξίσωση Και διαιρώντας με το Μ έχουμε:</a:t>
            </a:r>
          </a:p>
          <a:p>
            <a:pPr marL="342900" indent="-342900" eaLnBrk="1" hangingPunct="1">
              <a:spcBef>
                <a:spcPts val="3000"/>
              </a:spcBef>
              <a:buFont typeface="Wingdings" pitchFamily="2" charset="2"/>
              <a:buChar char="§"/>
            </a:pPr>
            <a:r>
              <a:rPr lang="el-GR" altLang="el-GR" sz="2800">
                <a:solidFill>
                  <a:srgbClr val="000000"/>
                </a:solidFill>
                <a:latin typeface="Calibri" pitchFamily="34" charset="0"/>
              </a:rPr>
              <a:t>Υποθέτοντας ισορροπία στο αρχικό εμπορικό ισοζύγιο                και κάνοντας πράξεις: </a:t>
            </a:r>
          </a:p>
          <a:p>
            <a:pPr marL="342900" indent="-342900" algn="just" eaLnBrk="1" hangingPunct="1">
              <a:buFont typeface="Arial" charset="0"/>
              <a:buChar char="•"/>
            </a:pPr>
            <a:endParaRPr lang="en-US" altLang="el-GR">
              <a:solidFill>
                <a:srgbClr val="000000"/>
              </a:solidFill>
              <a:latin typeface="Calibri" pitchFamily="34" charset="0"/>
              <a:cs typeface="Times New Roman" pitchFamily="18" charset="0"/>
            </a:endParaRPr>
          </a:p>
        </p:txBody>
      </p:sp>
      <p:sp>
        <p:nvSpPr>
          <p:cNvPr id="34820" name="Θέση αριθμού διαφάνειας 3"/>
          <p:cNvSpPr>
            <a:spLocks noGrp="1"/>
          </p:cNvSpPr>
          <p:nvPr>
            <p:ph type="sldNum" sz="quarter" idx="12"/>
          </p:nvPr>
        </p:nvSpPr>
        <p:spPr bwMode="auto">
          <a:noFill/>
          <a:ln>
            <a:miter lim="800000"/>
            <a:headEnd/>
            <a:tailEnd/>
          </a:ln>
        </p:spPr>
        <p:txBody>
          <a:bodyPr/>
          <a:lstStyle/>
          <a:p>
            <a:fld id="{CBA281C5-9A44-4539-9950-1257D744D106}" type="slidenum">
              <a:rPr lang="nl-NL" altLang="el-GR"/>
              <a:pPr/>
              <a:t>26</a:t>
            </a:fld>
            <a:endParaRPr lang="nl-NL" altLang="el-GR"/>
          </a:p>
        </p:txBody>
      </p:sp>
      <p:pic>
        <p:nvPicPr>
          <p:cNvPr id="34821" name="Εικόνα 1"/>
          <p:cNvPicPr>
            <a:picLocks noChangeAspect="1"/>
          </p:cNvPicPr>
          <p:nvPr/>
        </p:nvPicPr>
        <p:blipFill>
          <a:blip r:embed="rId2"/>
          <a:srcRect/>
          <a:stretch>
            <a:fillRect/>
          </a:stretch>
        </p:blipFill>
        <p:spPr bwMode="auto">
          <a:xfrm>
            <a:off x="2301875" y="1636713"/>
            <a:ext cx="2559050" cy="487362"/>
          </a:xfrm>
          <a:prstGeom prst="rect">
            <a:avLst/>
          </a:prstGeom>
          <a:noFill/>
          <a:ln w="9525">
            <a:noFill/>
            <a:miter lim="800000"/>
            <a:headEnd/>
            <a:tailEnd/>
          </a:ln>
        </p:spPr>
      </p:pic>
      <p:pic>
        <p:nvPicPr>
          <p:cNvPr id="34822" name="Εικόνα 2"/>
          <p:cNvPicPr>
            <a:picLocks noChangeAspect="1"/>
          </p:cNvPicPr>
          <p:nvPr/>
        </p:nvPicPr>
        <p:blipFill>
          <a:blip r:embed="rId3"/>
          <a:srcRect/>
          <a:stretch>
            <a:fillRect/>
          </a:stretch>
        </p:blipFill>
        <p:spPr bwMode="auto">
          <a:xfrm>
            <a:off x="1979613" y="3087688"/>
            <a:ext cx="1079500" cy="427037"/>
          </a:xfrm>
          <a:prstGeom prst="rect">
            <a:avLst/>
          </a:prstGeom>
          <a:noFill/>
          <a:ln w="9525">
            <a:noFill/>
            <a:miter lim="800000"/>
            <a:headEnd/>
            <a:tailEnd/>
          </a:ln>
        </p:spPr>
      </p:pic>
      <p:pic>
        <p:nvPicPr>
          <p:cNvPr id="34823" name="Εικόνα 3"/>
          <p:cNvPicPr>
            <a:picLocks noChangeAspect="1"/>
          </p:cNvPicPr>
          <p:nvPr/>
        </p:nvPicPr>
        <p:blipFill>
          <a:blip r:embed="rId4"/>
          <a:srcRect/>
          <a:stretch>
            <a:fillRect/>
          </a:stretch>
        </p:blipFill>
        <p:spPr bwMode="auto">
          <a:xfrm>
            <a:off x="4111625" y="3055938"/>
            <a:ext cx="866775" cy="458787"/>
          </a:xfrm>
          <a:prstGeom prst="rect">
            <a:avLst/>
          </a:prstGeom>
          <a:noFill/>
          <a:ln w="9525">
            <a:noFill/>
            <a:miter lim="800000"/>
            <a:headEnd/>
            <a:tailEnd/>
          </a:ln>
        </p:spPr>
      </p:pic>
      <p:pic>
        <p:nvPicPr>
          <p:cNvPr id="34824" name="Εικόνα 4"/>
          <p:cNvPicPr>
            <a:picLocks noChangeAspect="1"/>
          </p:cNvPicPr>
          <p:nvPr/>
        </p:nvPicPr>
        <p:blipFill>
          <a:blip r:embed="rId5"/>
          <a:srcRect/>
          <a:stretch>
            <a:fillRect/>
          </a:stretch>
        </p:blipFill>
        <p:spPr bwMode="auto">
          <a:xfrm>
            <a:off x="1979613" y="3881438"/>
            <a:ext cx="1585912" cy="427037"/>
          </a:xfrm>
          <a:prstGeom prst="rect">
            <a:avLst/>
          </a:prstGeom>
          <a:noFill/>
          <a:ln w="9525">
            <a:noFill/>
            <a:miter lim="800000"/>
            <a:headEnd/>
            <a:tailEnd/>
          </a:ln>
        </p:spPr>
      </p:pic>
      <p:pic>
        <p:nvPicPr>
          <p:cNvPr id="34825" name="Εικόνα 5"/>
          <p:cNvPicPr>
            <a:picLocks noChangeAspect="1"/>
          </p:cNvPicPr>
          <p:nvPr/>
        </p:nvPicPr>
        <p:blipFill>
          <a:blip r:embed="rId6"/>
          <a:srcRect/>
          <a:stretch>
            <a:fillRect/>
          </a:stretch>
        </p:blipFill>
        <p:spPr bwMode="auto">
          <a:xfrm>
            <a:off x="4078288" y="3835400"/>
            <a:ext cx="1566862" cy="519113"/>
          </a:xfrm>
          <a:prstGeom prst="rect">
            <a:avLst/>
          </a:prstGeom>
          <a:noFill/>
          <a:ln w="9525">
            <a:noFill/>
            <a:miter lim="800000"/>
            <a:headEnd/>
            <a:tailEnd/>
          </a:ln>
        </p:spPr>
      </p:pic>
      <p:pic>
        <p:nvPicPr>
          <p:cNvPr id="34826" name="Εικόνα 6"/>
          <p:cNvPicPr>
            <a:picLocks noChangeAspect="1"/>
          </p:cNvPicPr>
          <p:nvPr/>
        </p:nvPicPr>
        <p:blipFill>
          <a:blip r:embed="rId7"/>
          <a:srcRect/>
          <a:stretch>
            <a:fillRect/>
          </a:stretch>
        </p:blipFill>
        <p:spPr bwMode="auto">
          <a:xfrm>
            <a:off x="2660650" y="4751388"/>
            <a:ext cx="2017713" cy="431800"/>
          </a:xfrm>
          <a:prstGeom prst="rect">
            <a:avLst/>
          </a:prstGeom>
          <a:noFill/>
          <a:ln w="9525">
            <a:noFill/>
            <a:miter lim="800000"/>
            <a:headEnd/>
            <a:tailEnd/>
          </a:ln>
        </p:spPr>
      </p:pic>
      <p:pic>
        <p:nvPicPr>
          <p:cNvPr id="34827" name="Εικόνα 7"/>
          <p:cNvPicPr>
            <a:picLocks noChangeAspect="1"/>
          </p:cNvPicPr>
          <p:nvPr/>
        </p:nvPicPr>
        <p:blipFill>
          <a:blip r:embed="rId8"/>
          <a:srcRect/>
          <a:stretch>
            <a:fillRect/>
          </a:stretch>
        </p:blipFill>
        <p:spPr bwMode="auto">
          <a:xfrm>
            <a:off x="8308975" y="5440363"/>
            <a:ext cx="788988" cy="438150"/>
          </a:xfrm>
          <a:prstGeom prst="rect">
            <a:avLst/>
          </a:prstGeom>
          <a:noFill/>
          <a:ln w="9525">
            <a:noFill/>
            <a:miter lim="800000"/>
            <a:headEnd/>
            <a:tailEnd/>
          </a:ln>
        </p:spPr>
      </p:pic>
      <p:pic>
        <p:nvPicPr>
          <p:cNvPr id="34828" name="Εικόνα 8"/>
          <p:cNvPicPr>
            <a:picLocks noChangeAspect="1"/>
          </p:cNvPicPr>
          <p:nvPr/>
        </p:nvPicPr>
        <p:blipFill>
          <a:blip r:embed="rId9"/>
          <a:srcRect/>
          <a:stretch>
            <a:fillRect/>
          </a:stretch>
        </p:blipFill>
        <p:spPr bwMode="auto">
          <a:xfrm>
            <a:off x="3767138" y="5899150"/>
            <a:ext cx="2420937" cy="50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4"/>
          <p:cNvSpPr>
            <a:spLocks noGrp="1"/>
          </p:cNvSpPr>
          <p:nvPr>
            <p:ph type="title"/>
          </p:nvPr>
        </p:nvSpPr>
        <p:spPr>
          <a:xfrm>
            <a:off x="179388" y="-128588"/>
            <a:ext cx="8977312" cy="1685926"/>
          </a:xfrm>
        </p:spPr>
        <p:txBody>
          <a:bodyPr/>
          <a:lstStyle/>
          <a:p>
            <a:r>
              <a:rPr lang="el-GR" altLang="el-GR" smtClean="0">
                <a:solidFill>
                  <a:srgbClr val="0070C0"/>
                </a:solidFill>
              </a:rPr>
              <a:t>Η Κεϋνσιανή Προσέγγιση - 5</a:t>
            </a:r>
          </a:p>
        </p:txBody>
      </p:sp>
      <p:sp>
        <p:nvSpPr>
          <p:cNvPr id="35843" name="TextBox 5"/>
          <p:cNvSpPr txBox="1">
            <a:spLocks noChangeArrowheads="1"/>
          </p:cNvSpPr>
          <p:nvPr/>
        </p:nvSpPr>
        <p:spPr bwMode="auto">
          <a:xfrm>
            <a:off x="0" y="836613"/>
            <a:ext cx="8856663" cy="4554537"/>
          </a:xfrm>
          <a:prstGeom prst="rect">
            <a:avLst/>
          </a:prstGeom>
          <a:noFill/>
          <a:ln w="9525">
            <a:noFill/>
            <a:miter lim="800000"/>
            <a:headEnd/>
            <a:tailEnd/>
          </a:ln>
        </p:spPr>
        <p:txBody>
          <a:bodyPr>
            <a:spAutoFit/>
          </a:bodyPr>
          <a:lstStyle/>
          <a:p>
            <a:pPr marL="342900" indent="-342900" eaLnBrk="1" hangingPunct="1">
              <a:spcBef>
                <a:spcPts val="600"/>
              </a:spcBef>
              <a:spcAft>
                <a:spcPts val="1200"/>
              </a:spcAft>
              <a:buFont typeface="Arial" charset="0"/>
              <a:buChar char="•"/>
            </a:pPr>
            <a:endParaRPr lang="el-GR" altLang="el-GR" sz="2800" b="1">
              <a:solidFill>
                <a:srgbClr val="000000"/>
              </a:solidFill>
              <a:latin typeface="Calibri" pitchFamily="34" charset="0"/>
            </a:endParaRPr>
          </a:p>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Δηλαδή το εάν μια υποτίμηση του εγχώριου νομίσματος θα βελτιώσει το εμπορικό ισοζύγιο εξαρτάται από το εάν το άθροισμα των συναλλαγματικών ελαστικοτήτων είναι μεγαλύτερο της μονάδας. Αυτή η συνθήκη είναι γνωστή ως συνθήκη Marshall-Lerner.</a:t>
            </a: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a:solidFill>
                <a:srgbClr val="000000"/>
              </a:solidFill>
              <a:latin typeface="Calibri" pitchFamily="34" charset="0"/>
            </a:endParaRPr>
          </a:p>
          <a:p>
            <a:pPr marL="342900" indent="-342900" eaLnBrk="1" hangingPunct="1">
              <a:spcBef>
                <a:spcPts val="600"/>
              </a:spcBef>
              <a:buFont typeface="Arial" charset="0"/>
              <a:buChar char="•"/>
            </a:pPr>
            <a:endParaRPr lang="el-GR" altLang="el-GR">
              <a:solidFill>
                <a:srgbClr val="000000"/>
              </a:solidFill>
              <a:latin typeface="Calibri" pitchFamily="34" charset="0"/>
            </a:endParaRPr>
          </a:p>
        </p:txBody>
      </p:sp>
      <p:sp>
        <p:nvSpPr>
          <p:cNvPr id="35844" name="Θέση αριθμού διαφάνειας 3"/>
          <p:cNvSpPr>
            <a:spLocks noGrp="1"/>
          </p:cNvSpPr>
          <p:nvPr>
            <p:ph type="sldNum" sz="quarter" idx="12"/>
          </p:nvPr>
        </p:nvSpPr>
        <p:spPr bwMode="auto">
          <a:noFill/>
          <a:ln>
            <a:miter lim="800000"/>
            <a:headEnd/>
            <a:tailEnd/>
          </a:ln>
        </p:spPr>
        <p:txBody>
          <a:bodyPr/>
          <a:lstStyle/>
          <a:p>
            <a:fld id="{145A6D53-3742-47EF-B1C2-6373FA89E72E}" type="slidenum">
              <a:rPr lang="nl-NL" altLang="el-GR"/>
              <a:pPr/>
              <a:t>27</a:t>
            </a:fld>
            <a:endParaRPr lang="nl-NL" altLang="el-GR"/>
          </a:p>
        </p:txBody>
      </p:sp>
      <p:pic>
        <p:nvPicPr>
          <p:cNvPr id="35845" name="Εικόνα 3"/>
          <p:cNvPicPr>
            <a:picLocks noChangeAspect="1"/>
          </p:cNvPicPr>
          <p:nvPr/>
        </p:nvPicPr>
        <p:blipFill>
          <a:blip r:embed="rId2"/>
          <a:srcRect/>
          <a:stretch>
            <a:fillRect/>
          </a:stretch>
        </p:blipFill>
        <p:spPr bwMode="auto">
          <a:xfrm>
            <a:off x="1966913" y="6310313"/>
            <a:ext cx="360362"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4"/>
          <p:cNvSpPr>
            <a:spLocks noGrp="1"/>
          </p:cNvSpPr>
          <p:nvPr>
            <p:ph type="title"/>
          </p:nvPr>
        </p:nvSpPr>
        <p:spPr>
          <a:xfrm>
            <a:off x="250825" y="-242888"/>
            <a:ext cx="8928100" cy="1584326"/>
          </a:xfrm>
        </p:spPr>
        <p:txBody>
          <a:bodyPr/>
          <a:lstStyle/>
          <a:p>
            <a:r>
              <a:rPr lang="el-GR" altLang="el-GR" smtClean="0">
                <a:solidFill>
                  <a:srgbClr val="0070C0"/>
                </a:solidFill>
              </a:rPr>
              <a:t>Η Κεϋνσιανή Προσέγγιση - 6</a:t>
            </a:r>
          </a:p>
        </p:txBody>
      </p:sp>
      <p:sp>
        <p:nvSpPr>
          <p:cNvPr id="36867" name="TextBox 5"/>
          <p:cNvSpPr txBox="1">
            <a:spLocks noChangeArrowheads="1"/>
          </p:cNvSpPr>
          <p:nvPr/>
        </p:nvSpPr>
        <p:spPr bwMode="auto">
          <a:xfrm>
            <a:off x="69850" y="1484313"/>
            <a:ext cx="8966200" cy="5248275"/>
          </a:xfrm>
          <a:prstGeom prst="rect">
            <a:avLst/>
          </a:prstGeom>
          <a:noFill/>
          <a:ln w="9525">
            <a:noFill/>
            <a:miter lim="800000"/>
            <a:headEnd/>
            <a:tailEnd/>
          </a:ln>
        </p:spPr>
        <p:txBody>
          <a:bodyPr>
            <a:spAutoFit/>
          </a:bodyPr>
          <a:lstStyle/>
          <a:p>
            <a:pPr marL="342900" indent="-342900" eaLnBrk="1" hangingPunct="1">
              <a:spcBef>
                <a:spcPts val="600"/>
              </a:spcBef>
              <a:spcAft>
                <a:spcPts val="1200"/>
              </a:spcAft>
              <a:buFont typeface="Arial" charset="0"/>
              <a:buChar char="•"/>
            </a:pPr>
            <a:r>
              <a:rPr lang="el-GR" altLang="el-GR" sz="3200" b="1">
                <a:solidFill>
                  <a:srgbClr val="000000"/>
                </a:solidFill>
                <a:latin typeface="Calibri" pitchFamily="34" charset="0"/>
              </a:rPr>
              <a:t>Το Υπόδειγμα Απορρόφησης ή Δαπάνης </a:t>
            </a:r>
          </a:p>
          <a:p>
            <a:pPr marL="342900" indent="-342900" eaLnBrk="1" hangingPunct="1">
              <a:spcBef>
                <a:spcPts val="600"/>
              </a:spcBef>
              <a:spcAft>
                <a:spcPts val="1200"/>
              </a:spcAft>
              <a:buFont typeface="Arial" charset="0"/>
              <a:buChar char="•"/>
            </a:pPr>
            <a:endParaRPr lang="el-GR" altLang="el-GR" sz="3200" b="1">
              <a:solidFill>
                <a:srgbClr val="000000"/>
              </a:solidFill>
              <a:latin typeface="Calibri" pitchFamily="34" charset="0"/>
            </a:endParaRPr>
          </a:p>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Σύμφωνα με το υπόδειγμα της απορρόφησης, οι ανισορροπίες στο Εμπορικό Ισοζύγιο Συναλλαγών αντικατοπτρίζουν τη διαφορά μεταξύ εγχώριας παραγωγής και εγχώριας δαπάνης (Pilbeam, 2006). </a:t>
            </a:r>
          </a:p>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Oρίζουμε την εγχώρια δαπάνη ως Α:</a:t>
            </a:r>
          </a:p>
          <a:p>
            <a:pPr marL="342900" indent="-342900" eaLnBrk="1" hangingPunct="1">
              <a:spcBef>
                <a:spcPts val="600"/>
              </a:spcBef>
              <a:spcAft>
                <a:spcPts val="12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Επομένως: </a:t>
            </a:r>
          </a:p>
        </p:txBody>
      </p:sp>
      <p:sp>
        <p:nvSpPr>
          <p:cNvPr id="36868" name="Θέση αριθμού διαφάνειας 3"/>
          <p:cNvSpPr>
            <a:spLocks noGrp="1"/>
          </p:cNvSpPr>
          <p:nvPr>
            <p:ph type="sldNum" sz="quarter" idx="12"/>
          </p:nvPr>
        </p:nvSpPr>
        <p:spPr bwMode="auto">
          <a:noFill/>
          <a:ln>
            <a:miter lim="800000"/>
            <a:headEnd/>
            <a:tailEnd/>
          </a:ln>
        </p:spPr>
        <p:txBody>
          <a:bodyPr/>
          <a:lstStyle/>
          <a:p>
            <a:fld id="{F02A79AD-3B14-44A8-9DC2-2ACAE29CBDEE}" type="slidenum">
              <a:rPr lang="nl-NL" altLang="el-GR"/>
              <a:pPr/>
              <a:t>28</a:t>
            </a:fld>
            <a:endParaRPr lang="nl-NL" altLang="el-GR"/>
          </a:p>
        </p:txBody>
      </p:sp>
      <p:pic>
        <p:nvPicPr>
          <p:cNvPr id="36869" name="Εικόνα 1"/>
          <p:cNvPicPr>
            <a:picLocks noChangeAspect="1"/>
          </p:cNvPicPr>
          <p:nvPr/>
        </p:nvPicPr>
        <p:blipFill>
          <a:blip r:embed="rId2"/>
          <a:srcRect/>
          <a:stretch>
            <a:fillRect/>
          </a:stretch>
        </p:blipFill>
        <p:spPr bwMode="auto">
          <a:xfrm>
            <a:off x="998538" y="5445125"/>
            <a:ext cx="2682875" cy="323850"/>
          </a:xfrm>
          <a:prstGeom prst="rect">
            <a:avLst/>
          </a:prstGeom>
          <a:noFill/>
          <a:ln w="9525">
            <a:noFill/>
            <a:miter lim="800000"/>
            <a:headEnd/>
            <a:tailEnd/>
          </a:ln>
        </p:spPr>
      </p:pic>
      <p:pic>
        <p:nvPicPr>
          <p:cNvPr id="36870" name="Εικόνα 2"/>
          <p:cNvPicPr>
            <a:picLocks noChangeAspect="1"/>
          </p:cNvPicPr>
          <p:nvPr/>
        </p:nvPicPr>
        <p:blipFill>
          <a:blip r:embed="rId3"/>
          <a:srcRect/>
          <a:stretch>
            <a:fillRect/>
          </a:stretch>
        </p:blipFill>
        <p:spPr bwMode="auto">
          <a:xfrm>
            <a:off x="4883150" y="5445125"/>
            <a:ext cx="1474788" cy="287338"/>
          </a:xfrm>
          <a:prstGeom prst="rect">
            <a:avLst/>
          </a:prstGeom>
          <a:noFill/>
          <a:ln w="9525">
            <a:noFill/>
            <a:miter lim="800000"/>
            <a:headEnd/>
            <a:tailEnd/>
          </a:ln>
        </p:spPr>
      </p:pic>
      <p:pic>
        <p:nvPicPr>
          <p:cNvPr id="36871" name="Εικόνα 3"/>
          <p:cNvPicPr>
            <a:picLocks noChangeAspect="1"/>
          </p:cNvPicPr>
          <p:nvPr/>
        </p:nvPicPr>
        <p:blipFill>
          <a:blip r:embed="rId4"/>
          <a:srcRect/>
          <a:stretch>
            <a:fillRect/>
          </a:stretch>
        </p:blipFill>
        <p:spPr bwMode="auto">
          <a:xfrm>
            <a:off x="2339975" y="6286500"/>
            <a:ext cx="1524000"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4"/>
          <p:cNvSpPr>
            <a:spLocks noGrp="1"/>
          </p:cNvSpPr>
          <p:nvPr>
            <p:ph type="title"/>
          </p:nvPr>
        </p:nvSpPr>
        <p:spPr>
          <a:xfrm>
            <a:off x="127000" y="-242888"/>
            <a:ext cx="9086850" cy="1703388"/>
          </a:xfrm>
        </p:spPr>
        <p:txBody>
          <a:bodyPr/>
          <a:lstStyle/>
          <a:p>
            <a:r>
              <a:rPr lang="el-GR" altLang="el-GR" smtClean="0">
                <a:solidFill>
                  <a:srgbClr val="0070C0"/>
                </a:solidFill>
              </a:rPr>
              <a:t>Η Κεϋνσιανή Προσέγγιση - 7</a:t>
            </a:r>
          </a:p>
        </p:txBody>
      </p:sp>
      <p:sp>
        <p:nvSpPr>
          <p:cNvPr id="37891" name="TextBox 5"/>
          <p:cNvSpPr txBox="1">
            <a:spLocks noChangeArrowheads="1"/>
          </p:cNvSpPr>
          <p:nvPr/>
        </p:nvSpPr>
        <p:spPr bwMode="auto">
          <a:xfrm>
            <a:off x="90488" y="1341438"/>
            <a:ext cx="9109075" cy="5016500"/>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Η εγχώρια συνολική δαπάνη μπορεί να καθοριστεί ως μια συνάρτηση του εθνικού εισοδήματος: </a:t>
            </a:r>
          </a:p>
          <a:p>
            <a:pPr marL="342900" indent="-342900" eaLnBrk="1" hangingPunct="1">
              <a:spcBef>
                <a:spcPts val="1800"/>
              </a:spcBef>
              <a:buFont typeface="Wingdings" pitchFamily="2" charset="2"/>
              <a:buChar char="§"/>
            </a:pPr>
            <a:r>
              <a:rPr lang="el-GR" altLang="el-GR" sz="2800">
                <a:solidFill>
                  <a:srgbClr val="000000"/>
                </a:solidFill>
                <a:latin typeface="Calibri" pitchFamily="34" charset="0"/>
              </a:rPr>
              <a:t>Όπου α είναι η οριακή ροπή για δαπάνη ως προς το εισόδημα, και Ad  η άμεση δαπάνη. Άρα:</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Με ολικό διαφορικό αυτής της εξίσωσης και διαιρώντας με το dS: </a:t>
            </a:r>
          </a:p>
          <a:p>
            <a:pPr marL="342900" indent="-342900" eaLnBrk="1" hangingPunct="1">
              <a:spcBef>
                <a:spcPts val="1800"/>
              </a:spcBef>
              <a:buFont typeface="Wingdings" pitchFamily="2" charset="2"/>
              <a:buChar char="§"/>
            </a:pPr>
            <a:r>
              <a:rPr lang="el-GR" altLang="el-GR" sz="2800">
                <a:solidFill>
                  <a:srgbClr val="000000"/>
                </a:solidFill>
                <a:latin typeface="Calibri" pitchFamily="34" charset="0"/>
              </a:rPr>
              <a:t>Η συνθήκη λοιπόν για την βελτίωση του εμπορικού ισοζυγίου από την υποτίμηση του εγχώριου νομίσματος είναι η ακόλουθη: </a:t>
            </a:r>
          </a:p>
        </p:txBody>
      </p:sp>
      <p:sp>
        <p:nvSpPr>
          <p:cNvPr id="37892" name="Θέση αριθμού διαφάνειας 3"/>
          <p:cNvSpPr>
            <a:spLocks noGrp="1"/>
          </p:cNvSpPr>
          <p:nvPr>
            <p:ph type="sldNum" sz="quarter" idx="12"/>
          </p:nvPr>
        </p:nvSpPr>
        <p:spPr bwMode="auto">
          <a:noFill/>
          <a:ln>
            <a:miter lim="800000"/>
            <a:headEnd/>
            <a:tailEnd/>
          </a:ln>
        </p:spPr>
        <p:txBody>
          <a:bodyPr/>
          <a:lstStyle/>
          <a:p>
            <a:fld id="{2F5EEBD5-C35B-4B19-B0A9-5D5DDDB345EC}" type="slidenum">
              <a:rPr lang="nl-NL" altLang="el-GR"/>
              <a:pPr/>
              <a:t>29</a:t>
            </a:fld>
            <a:endParaRPr lang="nl-NL" altLang="el-GR"/>
          </a:p>
        </p:txBody>
      </p:sp>
      <p:pic>
        <p:nvPicPr>
          <p:cNvPr id="37893" name="Εικόνα 1"/>
          <p:cNvPicPr>
            <a:picLocks noChangeAspect="1"/>
          </p:cNvPicPr>
          <p:nvPr/>
        </p:nvPicPr>
        <p:blipFill>
          <a:blip r:embed="rId2"/>
          <a:srcRect/>
          <a:stretch>
            <a:fillRect/>
          </a:stretch>
        </p:blipFill>
        <p:spPr bwMode="auto">
          <a:xfrm>
            <a:off x="6291263" y="1916113"/>
            <a:ext cx="1328737" cy="287337"/>
          </a:xfrm>
          <a:prstGeom prst="rect">
            <a:avLst/>
          </a:prstGeom>
          <a:noFill/>
          <a:ln w="9525">
            <a:noFill/>
            <a:miter lim="800000"/>
            <a:headEnd/>
            <a:tailEnd/>
          </a:ln>
        </p:spPr>
      </p:pic>
      <p:pic>
        <p:nvPicPr>
          <p:cNvPr id="37894" name="Εικόνα 2"/>
          <p:cNvPicPr>
            <a:picLocks noChangeAspect="1"/>
          </p:cNvPicPr>
          <p:nvPr/>
        </p:nvPicPr>
        <p:blipFill>
          <a:blip r:embed="rId3"/>
          <a:srcRect/>
          <a:stretch>
            <a:fillRect/>
          </a:stretch>
        </p:blipFill>
        <p:spPr bwMode="auto">
          <a:xfrm>
            <a:off x="2411413" y="3413125"/>
            <a:ext cx="2859087" cy="358775"/>
          </a:xfrm>
          <a:prstGeom prst="rect">
            <a:avLst/>
          </a:prstGeom>
          <a:noFill/>
          <a:ln w="9525">
            <a:noFill/>
            <a:miter lim="800000"/>
            <a:headEnd/>
            <a:tailEnd/>
          </a:ln>
        </p:spPr>
      </p:pic>
      <p:pic>
        <p:nvPicPr>
          <p:cNvPr id="37895" name="Εικόνα 3"/>
          <p:cNvPicPr>
            <a:picLocks noChangeAspect="1"/>
          </p:cNvPicPr>
          <p:nvPr/>
        </p:nvPicPr>
        <p:blipFill>
          <a:blip r:embed="rId4"/>
          <a:srcRect/>
          <a:stretch>
            <a:fillRect/>
          </a:stretch>
        </p:blipFill>
        <p:spPr bwMode="auto">
          <a:xfrm>
            <a:off x="2324100" y="4306888"/>
            <a:ext cx="2309813" cy="468312"/>
          </a:xfrm>
          <a:prstGeom prst="rect">
            <a:avLst/>
          </a:prstGeom>
          <a:noFill/>
          <a:ln w="9525">
            <a:noFill/>
            <a:miter lim="800000"/>
            <a:headEnd/>
            <a:tailEnd/>
          </a:ln>
        </p:spPr>
      </p:pic>
      <p:pic>
        <p:nvPicPr>
          <p:cNvPr id="37896" name="Εικόνα 4"/>
          <p:cNvPicPr>
            <a:picLocks noChangeAspect="1"/>
          </p:cNvPicPr>
          <p:nvPr/>
        </p:nvPicPr>
        <p:blipFill>
          <a:blip r:embed="rId5"/>
          <a:srcRect/>
          <a:stretch>
            <a:fillRect/>
          </a:stretch>
        </p:blipFill>
        <p:spPr bwMode="auto">
          <a:xfrm>
            <a:off x="3441700" y="5808663"/>
            <a:ext cx="798513" cy="487362"/>
          </a:xfrm>
          <a:prstGeom prst="rect">
            <a:avLst/>
          </a:prstGeom>
          <a:noFill/>
          <a:ln w="9525">
            <a:noFill/>
            <a:miter lim="800000"/>
            <a:headEnd/>
            <a:tailEnd/>
          </a:ln>
        </p:spPr>
      </p:pic>
      <p:pic>
        <p:nvPicPr>
          <p:cNvPr id="37897" name="Εικόνα 5"/>
          <p:cNvPicPr>
            <a:picLocks noChangeAspect="1"/>
          </p:cNvPicPr>
          <p:nvPr/>
        </p:nvPicPr>
        <p:blipFill>
          <a:blip r:embed="rId6"/>
          <a:srcRect/>
          <a:stretch>
            <a:fillRect/>
          </a:stretch>
        </p:blipFill>
        <p:spPr bwMode="auto">
          <a:xfrm>
            <a:off x="4633913" y="5838825"/>
            <a:ext cx="1652587"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349250" y="-217488"/>
            <a:ext cx="8229600" cy="1143001"/>
          </a:xfrm>
        </p:spPr>
        <p:txBody>
          <a:bodyPr/>
          <a:lstStyle/>
          <a:p>
            <a:pPr eaLnBrk="1" hangingPunct="1"/>
            <a:r>
              <a:rPr lang="el-GR" altLang="el-GR" smtClean="0">
                <a:solidFill>
                  <a:srgbClr val="0070C0"/>
                </a:solidFill>
              </a:rPr>
              <a:t>Περιεχόμενα Ενότητας</a:t>
            </a:r>
          </a:p>
        </p:txBody>
      </p:sp>
      <p:sp>
        <p:nvSpPr>
          <p:cNvPr id="7171" name="2 - Θέση περιεχομένου"/>
          <p:cNvSpPr>
            <a:spLocks noGrp="1"/>
          </p:cNvSpPr>
          <p:nvPr>
            <p:ph idx="1"/>
          </p:nvPr>
        </p:nvSpPr>
        <p:spPr>
          <a:xfrm>
            <a:off x="-4763" y="855663"/>
            <a:ext cx="8928101" cy="5715000"/>
          </a:xfrm>
        </p:spPr>
        <p:txBody>
          <a:bodyPr/>
          <a:lstStyle/>
          <a:p>
            <a:pPr eaLnBrk="1" hangingPunct="1">
              <a:spcBef>
                <a:spcPts val="200"/>
              </a:spcBef>
              <a:buFont typeface="Arial" panose="020B0604020202020204" pitchFamily="34" charset="0"/>
              <a:buChar char="•"/>
              <a:defRPr/>
            </a:pPr>
            <a:r>
              <a:rPr lang="el-GR" altLang="el-GR" sz="2800" dirty="0" smtClean="0"/>
              <a:t>Η Αγορά Συναλλάγματος</a:t>
            </a:r>
          </a:p>
          <a:p>
            <a:pPr eaLnBrk="1" hangingPunct="1">
              <a:spcBef>
                <a:spcPts val="200"/>
              </a:spcBef>
              <a:buFont typeface="Arial" panose="020B0604020202020204" pitchFamily="34" charset="0"/>
              <a:buChar char="•"/>
              <a:defRPr/>
            </a:pPr>
            <a:r>
              <a:rPr lang="el-GR" altLang="el-GR" sz="2800" dirty="0" smtClean="0"/>
              <a:t>Η Τρέχουσα και η Προθεσμιακή Αγορά Συναλλάγματος</a:t>
            </a:r>
          </a:p>
          <a:p>
            <a:pPr eaLnBrk="1" hangingPunct="1">
              <a:spcBef>
                <a:spcPts val="200"/>
              </a:spcBef>
              <a:buFont typeface="Arial" panose="020B0604020202020204" pitchFamily="34" charset="0"/>
              <a:buChar char="•"/>
              <a:defRPr/>
            </a:pPr>
            <a:r>
              <a:rPr lang="el-GR" altLang="el-GR" sz="2800" dirty="0" smtClean="0"/>
              <a:t>Παράγοντες που Μεταβάλλουν τις Καμπύλες Ζήτησης και Προσφοράς Συναλλάγματος</a:t>
            </a:r>
          </a:p>
          <a:p>
            <a:pPr eaLnBrk="1" hangingPunct="1">
              <a:spcBef>
                <a:spcPts val="200"/>
              </a:spcBef>
              <a:buFont typeface="Arial" panose="020B0604020202020204" pitchFamily="34" charset="0"/>
              <a:buChar char="•"/>
              <a:defRPr/>
            </a:pPr>
            <a:r>
              <a:rPr lang="el-GR" altLang="el-GR" sz="2800" dirty="0" smtClean="0"/>
              <a:t>Το Ισοζύγιο Πληρωμών</a:t>
            </a:r>
          </a:p>
          <a:p>
            <a:pPr eaLnBrk="1" hangingPunct="1">
              <a:spcBef>
                <a:spcPts val="200"/>
              </a:spcBef>
              <a:buFont typeface="Arial" panose="020B0604020202020204" pitchFamily="34" charset="0"/>
              <a:buChar char="•"/>
              <a:defRPr/>
            </a:pPr>
            <a:r>
              <a:rPr lang="el-GR" altLang="el-GR" sz="2800" dirty="0" smtClean="0"/>
              <a:t>Το Ισοζύγιο Τρεχουσών Συναλλαγών </a:t>
            </a:r>
          </a:p>
          <a:p>
            <a:pPr eaLnBrk="1" hangingPunct="1">
              <a:spcBef>
                <a:spcPts val="200"/>
              </a:spcBef>
              <a:buFont typeface="Arial" panose="020B0604020202020204" pitchFamily="34" charset="0"/>
              <a:buChar char="•"/>
              <a:defRPr/>
            </a:pPr>
            <a:r>
              <a:rPr lang="el-GR" altLang="el-GR" sz="2800" dirty="0" smtClean="0"/>
              <a:t>Το Ισοζύγιο Χρηματοοικονομικών Συναλλαγών</a:t>
            </a:r>
          </a:p>
          <a:p>
            <a:pPr eaLnBrk="1" hangingPunct="1">
              <a:spcBef>
                <a:spcPts val="200"/>
              </a:spcBef>
              <a:buFont typeface="Arial" panose="020B0604020202020204" pitchFamily="34" charset="0"/>
              <a:buChar char="•"/>
              <a:defRPr/>
            </a:pPr>
            <a:r>
              <a:rPr lang="el-GR" altLang="el-GR" sz="2800" dirty="0" smtClean="0"/>
              <a:t> Η </a:t>
            </a:r>
            <a:r>
              <a:rPr lang="el-GR" altLang="el-GR" sz="2800" dirty="0" err="1" smtClean="0"/>
              <a:t>Κεϋνσιανή</a:t>
            </a:r>
            <a:r>
              <a:rPr lang="el-GR" altLang="el-GR" sz="2800" dirty="0" smtClean="0"/>
              <a:t> Προσέγγιση </a:t>
            </a:r>
          </a:p>
          <a:p>
            <a:pPr eaLnBrk="1" hangingPunct="1">
              <a:spcBef>
                <a:spcPts val="200"/>
              </a:spcBef>
              <a:buFont typeface="Arial" panose="020B0604020202020204" pitchFamily="34" charset="0"/>
              <a:buChar char="•"/>
              <a:defRPr/>
            </a:pPr>
            <a:r>
              <a:rPr lang="el-GR" altLang="el-GR" sz="2800" dirty="0" smtClean="0"/>
              <a:t>Η Μονεταριστική Προσέγγιση </a:t>
            </a:r>
          </a:p>
          <a:p>
            <a:pPr eaLnBrk="1" hangingPunct="1">
              <a:spcBef>
                <a:spcPts val="200"/>
              </a:spcBef>
              <a:buFont typeface="Arial" panose="020B0604020202020204" pitchFamily="34" charset="0"/>
              <a:buChar char="•"/>
              <a:defRPr/>
            </a:pPr>
            <a:r>
              <a:rPr lang="el-GR" altLang="el-GR" sz="2800" dirty="0" smtClean="0"/>
              <a:t>Ισοδυναμία Επιτοκίων </a:t>
            </a:r>
          </a:p>
          <a:p>
            <a:pPr eaLnBrk="1" hangingPunct="1">
              <a:spcBef>
                <a:spcPts val="200"/>
              </a:spcBef>
              <a:buFont typeface="Arial" panose="020B0604020202020204" pitchFamily="34" charset="0"/>
              <a:buChar char="•"/>
              <a:defRPr/>
            </a:pPr>
            <a:r>
              <a:rPr lang="el-GR" altLang="el-GR" sz="2800" dirty="0" smtClean="0"/>
              <a:t>Ισοδυναμία Αγοραστικής Δύναμης </a:t>
            </a:r>
          </a:p>
          <a:p>
            <a:pPr eaLnBrk="1" hangingPunct="1">
              <a:spcBef>
                <a:spcPts val="200"/>
              </a:spcBef>
              <a:buFont typeface="Arial" panose="020B0604020202020204" pitchFamily="34" charset="0"/>
              <a:buChar char="•"/>
              <a:defRPr/>
            </a:pPr>
            <a:r>
              <a:rPr lang="el-GR" altLang="el-GR" sz="2800" dirty="0" smtClean="0"/>
              <a:t>Υποδείγματα Καθορισμού Συναλλαγματικών Ισοτιμιών</a:t>
            </a:r>
          </a:p>
          <a:p>
            <a:pPr eaLnBrk="1" hangingPunct="1">
              <a:spcBef>
                <a:spcPts val="200"/>
              </a:spcBef>
              <a:buFont typeface="Arial" panose="020B0604020202020204" pitchFamily="34" charset="0"/>
              <a:buChar char="•"/>
              <a:defRPr/>
            </a:pPr>
            <a:r>
              <a:rPr lang="el-GR" altLang="el-GR" sz="2800" dirty="0" smtClean="0"/>
              <a:t>Συστήματα Συναλλαγματικών Ισοτιμιών </a:t>
            </a:r>
          </a:p>
          <a:p>
            <a:pPr marL="0" indent="0" eaLnBrk="1" hangingPunct="1">
              <a:spcBef>
                <a:spcPts val="200"/>
              </a:spcBef>
              <a:buFont typeface="Arial" panose="020B0604020202020204" pitchFamily="34" charset="0"/>
              <a:buNone/>
              <a:defRPr/>
            </a:pPr>
            <a:r>
              <a:rPr lang="el-GR" altLang="el-GR" sz="2800" dirty="0" smtClean="0"/>
              <a:t/>
            </a:r>
            <a:br>
              <a:rPr lang="el-GR" altLang="el-GR" sz="2800" dirty="0" smtClean="0"/>
            </a:br>
            <a:endParaRPr lang="el-GR" altLang="el-GR" sz="2800" dirty="0" smtClean="0"/>
          </a:p>
          <a:p>
            <a:pPr eaLnBrk="1" hangingPunct="1">
              <a:spcBef>
                <a:spcPts val="200"/>
              </a:spcBef>
              <a:buFont typeface="Arial" panose="020B0604020202020204" pitchFamily="34" charset="0"/>
              <a:buChar char="•"/>
              <a:defRPr/>
            </a:pPr>
            <a:endParaRPr lang="el-GR" altLang="el-GR" sz="2800" dirty="0" smtClean="0"/>
          </a:p>
          <a:p>
            <a:pPr marL="673100" lvl="1" indent="0" eaLnBrk="1" hangingPunct="1">
              <a:lnSpc>
                <a:spcPct val="90000"/>
              </a:lnSpc>
              <a:spcBef>
                <a:spcPts val="200"/>
              </a:spcBef>
              <a:buFont typeface="Arial" panose="020B0604020202020204" pitchFamily="34" charset="0"/>
              <a:buNone/>
              <a:defRPr/>
            </a:pPr>
            <a:r>
              <a:rPr lang="el-GR" altLang="el-GR" dirty="0" smtClean="0"/>
              <a:t/>
            </a:r>
            <a:br>
              <a:rPr lang="el-GR" altLang="el-GR" dirty="0" smtClean="0"/>
            </a:br>
            <a:r>
              <a:rPr lang="el-GR" altLang="el-GR" dirty="0" smtClean="0"/>
              <a:t/>
            </a:r>
            <a:br>
              <a:rPr lang="el-GR" altLang="el-GR" dirty="0" smtClean="0"/>
            </a:br>
            <a:r>
              <a:rPr lang="el-GR" altLang="el-GR" dirty="0" smtClean="0"/>
              <a:t/>
            </a:r>
            <a:br>
              <a:rPr lang="el-GR" altLang="el-GR" dirty="0" smtClean="0"/>
            </a:br>
            <a:r>
              <a:rPr lang="el-GR" altLang="el-GR" dirty="0" smtClean="0"/>
              <a:t/>
            </a:r>
            <a:br>
              <a:rPr lang="el-GR" altLang="el-GR" dirty="0" smtClean="0"/>
            </a:br>
            <a:r>
              <a:rPr lang="el-GR" altLang="el-GR" dirty="0" smtClean="0"/>
              <a:t/>
            </a:r>
            <a:br>
              <a:rPr lang="el-GR" altLang="el-GR" dirty="0" smtClean="0"/>
            </a:b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sz="3300"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a:p>
            <a:pPr eaLnBrk="1" hangingPunct="1">
              <a:buFont typeface="Arial" panose="020B0604020202020204" pitchFamily="34" charset="0"/>
              <a:buChar char="•"/>
              <a:defRPr/>
            </a:pPr>
            <a:endParaRPr lang="el-GR" altLang="el-GR" dirty="0" smtClean="0"/>
          </a:p>
        </p:txBody>
      </p:sp>
      <p:sp>
        <p:nvSpPr>
          <p:cNvPr id="7172" name="Θέση αριθμού διαφάνειας 3"/>
          <p:cNvSpPr>
            <a:spLocks noGrp="1"/>
          </p:cNvSpPr>
          <p:nvPr>
            <p:ph type="sldNum" sz="quarter" idx="12"/>
          </p:nvPr>
        </p:nvSpPr>
        <p:spPr bwMode="auto">
          <a:noFill/>
          <a:ln>
            <a:miter lim="800000"/>
            <a:headEnd/>
            <a:tailEnd/>
          </a:ln>
        </p:spPr>
        <p:txBody>
          <a:bodyPr/>
          <a:lstStyle/>
          <a:p>
            <a:fld id="{1CBF5491-26F3-40DF-8C24-BB1FCE1A1F65}" type="slidenum">
              <a:rPr lang="nl-NL" altLang="el-GR"/>
              <a:pPr/>
              <a:t>3</a:t>
            </a:fld>
            <a:endParaRPr lang="nl-NL" alt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Τίτλος 4"/>
          <p:cNvSpPr>
            <a:spLocks noGrp="1"/>
          </p:cNvSpPr>
          <p:nvPr>
            <p:ph type="title"/>
          </p:nvPr>
        </p:nvSpPr>
        <p:spPr>
          <a:xfrm>
            <a:off x="179388" y="-242888"/>
            <a:ext cx="8999537" cy="1692276"/>
          </a:xfrm>
        </p:spPr>
        <p:txBody>
          <a:bodyPr/>
          <a:lstStyle/>
          <a:p>
            <a:r>
              <a:rPr lang="el-GR" altLang="el-GR" sz="4000" smtClean="0">
                <a:solidFill>
                  <a:srgbClr val="0070C0"/>
                </a:solidFill>
              </a:rPr>
              <a:t>Η Κεϋνσιανή Προσέγγιση - 8</a:t>
            </a:r>
          </a:p>
        </p:txBody>
      </p:sp>
      <p:sp>
        <p:nvSpPr>
          <p:cNvPr id="38915" name="TextBox 5"/>
          <p:cNvSpPr txBox="1">
            <a:spLocks noChangeArrowheads="1"/>
          </p:cNvSpPr>
          <p:nvPr/>
        </p:nvSpPr>
        <p:spPr bwMode="auto">
          <a:xfrm>
            <a:off x="179388" y="1449388"/>
            <a:ext cx="9109075" cy="4908550"/>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Που πρακτικά σημαίνει ότι μετά από μια υποτίμηση, με δεδομένο το α&lt;1, η μεταβολή στο εισόδημα που δεν δαπανάται θα πρέπει να είναι μεγαλύτερη από την μεταβολή στην άμεση δαπάνη.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Το σημαντικότερο ίσως συμπέρασμα αυτού του υποδείγματος είναι ότι το αποτέλεσμα της υποτίμησης θα πρέπει να συνδεύεται από μέτρα τόνωσης του εισοδήματος και μείωσης των δαπανών, για να έχει ευεργετικές επιδράσεις στο εμπορικό ισοζύγιο. Άρα η υποτίμηση από μόνη της δεν αποτελεί πάντα λύση στην βελτίωση του εμπορικού ισοζυγίου.</a:t>
            </a:r>
          </a:p>
        </p:txBody>
      </p:sp>
      <p:sp>
        <p:nvSpPr>
          <p:cNvPr id="38916" name="Θέση αριθμού διαφάνειας 3"/>
          <p:cNvSpPr>
            <a:spLocks noGrp="1"/>
          </p:cNvSpPr>
          <p:nvPr>
            <p:ph type="sldNum" sz="quarter" idx="12"/>
          </p:nvPr>
        </p:nvSpPr>
        <p:spPr bwMode="auto">
          <a:noFill/>
          <a:ln>
            <a:miter lim="800000"/>
            <a:headEnd/>
            <a:tailEnd/>
          </a:ln>
        </p:spPr>
        <p:txBody>
          <a:bodyPr/>
          <a:lstStyle/>
          <a:p>
            <a:fld id="{03C8F5A2-CF19-4DDE-83FE-846C517922F3}" type="slidenum">
              <a:rPr lang="nl-NL" altLang="el-GR"/>
              <a:pPr/>
              <a:t>30</a:t>
            </a:fld>
            <a:endParaRPr lang="nl-NL" alt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4"/>
          <p:cNvSpPr>
            <a:spLocks noGrp="1"/>
          </p:cNvSpPr>
          <p:nvPr>
            <p:ph type="title"/>
          </p:nvPr>
        </p:nvSpPr>
        <p:spPr>
          <a:xfrm>
            <a:off x="179388" y="-171450"/>
            <a:ext cx="9004300" cy="1655763"/>
          </a:xfrm>
        </p:spPr>
        <p:txBody>
          <a:bodyPr/>
          <a:lstStyle/>
          <a:p>
            <a:r>
              <a:rPr lang="el-GR" altLang="el-GR" smtClean="0">
                <a:solidFill>
                  <a:srgbClr val="0070C0"/>
                </a:solidFill>
              </a:rPr>
              <a:t>Η Μονεταριστική Προσέγγιση </a:t>
            </a:r>
            <a:endParaRPr lang="el-GR" altLang="el-GR" sz="4800" smtClean="0">
              <a:solidFill>
                <a:srgbClr val="0070C0"/>
              </a:solidFill>
            </a:endParaRPr>
          </a:p>
        </p:txBody>
      </p:sp>
      <p:sp>
        <p:nvSpPr>
          <p:cNvPr id="44035" name="TextBox 5"/>
          <p:cNvSpPr txBox="1">
            <a:spLocks noChangeArrowheads="1"/>
          </p:cNvSpPr>
          <p:nvPr/>
        </p:nvSpPr>
        <p:spPr bwMode="auto">
          <a:xfrm>
            <a:off x="0" y="1687513"/>
            <a:ext cx="9109075" cy="484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defRPr/>
            </a:pPr>
            <a:r>
              <a:rPr lang="el-GR" altLang="el-GR" dirty="0" smtClean="0">
                <a:solidFill>
                  <a:srgbClr val="000000"/>
                </a:solidFill>
              </a:rPr>
              <a:t>Ένα πλεονασματικό Ισοζύγιο Πληρωμών οφείλεται σε υπερβάλλουσα ζήτηση χρήματος σε σχέση με την προσφορά χρήματος. Ενώ ένα ελλειμματικό Ισοζύγιο Πληρωμών οφείλεται στην υπερβάλλουσα προσφορά χρήματος σε σχέση με τη ζήτηση χρήματος. </a:t>
            </a:r>
          </a:p>
          <a:p>
            <a:pPr marL="514350" indent="-514350" eaLnBrk="1" hangingPunct="1">
              <a:spcBef>
                <a:spcPts val="600"/>
              </a:spcBef>
              <a:spcAft>
                <a:spcPts val="1200"/>
              </a:spcAft>
              <a:buFont typeface="+mj-lt"/>
              <a:buAutoNum type="arabicPeriod"/>
              <a:defRPr/>
            </a:pPr>
            <a:endParaRPr lang="el-GR" altLang="el-GR" sz="2400" dirty="0" smtClean="0">
              <a:solidFill>
                <a:srgbClr val="000000"/>
              </a:solidFill>
            </a:endParaRPr>
          </a:p>
          <a:p>
            <a:pPr marL="514350" indent="-514350" eaLnBrk="1" hangingPunct="1">
              <a:spcBef>
                <a:spcPts val="600"/>
              </a:spcBef>
              <a:spcAft>
                <a:spcPts val="1200"/>
              </a:spcAft>
              <a:buFont typeface="+mj-lt"/>
              <a:buAutoNum type="arabicPeriod"/>
              <a:defRPr/>
            </a:pPr>
            <a:endParaRPr lang="el-GR" altLang="el-GR" sz="2400" dirty="0" smtClean="0">
              <a:solidFill>
                <a:srgbClr val="000000"/>
              </a:solidFill>
            </a:endParaRPr>
          </a:p>
          <a:p>
            <a:pPr eaLnBrk="1" hangingPunct="1">
              <a:spcBef>
                <a:spcPts val="600"/>
              </a:spcBef>
              <a:spcAft>
                <a:spcPts val="1200"/>
              </a:spcAft>
              <a:defRPr/>
            </a:pPr>
            <a:endParaRPr lang="el-GR" altLang="el-GR" sz="2400" dirty="0" smtClean="0">
              <a:solidFill>
                <a:srgbClr val="000000"/>
              </a:solidFill>
            </a:endParaRPr>
          </a:p>
        </p:txBody>
      </p:sp>
      <p:sp>
        <p:nvSpPr>
          <p:cNvPr id="39940" name="Θέση αριθμού διαφάνειας 3"/>
          <p:cNvSpPr>
            <a:spLocks noGrp="1"/>
          </p:cNvSpPr>
          <p:nvPr>
            <p:ph type="sldNum" sz="quarter" idx="12"/>
          </p:nvPr>
        </p:nvSpPr>
        <p:spPr bwMode="auto">
          <a:noFill/>
          <a:ln>
            <a:miter lim="800000"/>
            <a:headEnd/>
            <a:tailEnd/>
          </a:ln>
        </p:spPr>
        <p:txBody>
          <a:bodyPr/>
          <a:lstStyle/>
          <a:p>
            <a:fld id="{FD96E8A8-8D49-4298-863E-7167F1E8EB6C}" type="slidenum">
              <a:rPr lang="nl-NL" altLang="el-GR"/>
              <a:pPr/>
              <a:t>31</a:t>
            </a:fld>
            <a:endParaRPr lang="nl-NL" alt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4"/>
          <p:cNvSpPr>
            <a:spLocks noGrp="1"/>
          </p:cNvSpPr>
          <p:nvPr>
            <p:ph type="title"/>
          </p:nvPr>
        </p:nvSpPr>
        <p:spPr>
          <a:xfrm>
            <a:off x="201613" y="-277813"/>
            <a:ext cx="8999537" cy="1727201"/>
          </a:xfrm>
        </p:spPr>
        <p:txBody>
          <a:bodyPr/>
          <a:lstStyle/>
          <a:p>
            <a:r>
              <a:rPr lang="el-GR" altLang="el-GR" smtClean="0">
                <a:solidFill>
                  <a:srgbClr val="0070C0"/>
                </a:solidFill>
              </a:rPr>
              <a:t>Η Μονεταριστική Προσέγγιση - 2</a:t>
            </a:r>
            <a:endParaRPr lang="el-GR" altLang="el-GR" sz="4000" smtClean="0">
              <a:solidFill>
                <a:srgbClr val="0070C0"/>
              </a:solidFill>
            </a:endParaRPr>
          </a:p>
        </p:txBody>
      </p:sp>
      <p:sp>
        <p:nvSpPr>
          <p:cNvPr id="46083" name="TextBox 5"/>
          <p:cNvSpPr txBox="1">
            <a:spLocks noChangeArrowheads="1"/>
          </p:cNvSpPr>
          <p:nvPr/>
        </p:nvSpPr>
        <p:spPr bwMode="auto">
          <a:xfrm>
            <a:off x="123825" y="1435100"/>
            <a:ext cx="8999538" cy="546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 typeface="Wingdings" panose="05000000000000000000" pitchFamily="2" charset="2"/>
              <a:buChar char="§"/>
              <a:defRPr/>
            </a:pPr>
            <a:r>
              <a:rPr lang="el-GR" altLang="el-GR" sz="2800" dirty="0" smtClean="0">
                <a:solidFill>
                  <a:srgbClr val="000000"/>
                </a:solidFill>
              </a:rPr>
              <a:t>Υποθέσεις:</a:t>
            </a:r>
          </a:p>
          <a:p>
            <a:pPr marL="514350" indent="-514350" eaLnBrk="1" hangingPunct="1">
              <a:spcBef>
                <a:spcPts val="600"/>
              </a:spcBef>
              <a:buFont typeface="+mj-lt"/>
              <a:buAutoNum type="arabicPeriod"/>
              <a:defRPr/>
            </a:pPr>
            <a:r>
              <a:rPr lang="el-GR" altLang="el-GR" dirty="0" smtClean="0">
                <a:solidFill>
                  <a:srgbClr val="000000"/>
                </a:solidFill>
              </a:rPr>
              <a:t> </a:t>
            </a:r>
            <a:r>
              <a:rPr lang="el-GR" altLang="el-GR" sz="2400" dirty="0" smtClean="0">
                <a:solidFill>
                  <a:srgbClr val="000000"/>
                </a:solidFill>
              </a:rPr>
              <a:t>Η οικονομία λειτουργεί σε επίπεδα πλήρους απασχόλησης δηλαδή αυτό μεταφράζεται γραφικά σε μια κάθετη καμπύλη </a:t>
            </a:r>
            <a:r>
              <a:rPr lang="el-GR" altLang="el-GR" sz="2400" dirty="0" err="1" smtClean="0">
                <a:solidFill>
                  <a:srgbClr val="000000"/>
                </a:solidFill>
              </a:rPr>
              <a:t>συναθροιστικής</a:t>
            </a:r>
            <a:r>
              <a:rPr lang="el-GR" altLang="el-GR" sz="2400" dirty="0" smtClean="0">
                <a:solidFill>
                  <a:srgbClr val="000000"/>
                </a:solidFill>
              </a:rPr>
              <a:t> προσφοράς (</a:t>
            </a:r>
            <a:r>
              <a:rPr lang="el-GR" altLang="el-GR" sz="2400" dirty="0" err="1" smtClean="0">
                <a:solidFill>
                  <a:srgbClr val="000000"/>
                </a:solidFill>
              </a:rPr>
              <a:t>Aggregate</a:t>
            </a:r>
            <a:r>
              <a:rPr lang="el-GR" altLang="el-GR" sz="2400" dirty="0" smtClean="0">
                <a:solidFill>
                  <a:srgbClr val="000000"/>
                </a:solidFill>
              </a:rPr>
              <a:t> </a:t>
            </a:r>
            <a:r>
              <a:rPr lang="el-GR" altLang="el-GR" sz="2400" dirty="0" err="1" smtClean="0">
                <a:solidFill>
                  <a:srgbClr val="000000"/>
                </a:solidFill>
              </a:rPr>
              <a:t>Supply</a:t>
            </a:r>
            <a:r>
              <a:rPr lang="el-GR" altLang="el-GR" sz="2400" dirty="0" smtClean="0">
                <a:solidFill>
                  <a:srgbClr val="000000"/>
                </a:solidFill>
              </a:rPr>
              <a:t>, AS). </a:t>
            </a:r>
          </a:p>
          <a:p>
            <a:pPr marL="514350" indent="-514350" eaLnBrk="1" hangingPunct="1">
              <a:spcBef>
                <a:spcPts val="600"/>
              </a:spcBef>
              <a:buFont typeface="+mj-lt"/>
              <a:buAutoNum type="arabicPeriod"/>
              <a:defRPr/>
            </a:pPr>
            <a:r>
              <a:rPr lang="el-GR" altLang="el-GR" sz="2400" dirty="0" smtClean="0">
                <a:solidFill>
                  <a:srgbClr val="000000"/>
                </a:solidFill>
              </a:rPr>
              <a:t>Δεύτερον ισχύει η ισοδυναμία αγοραστικής δύναμης στο διηνεκές, δηλαδή οι τιμές δύο ίδιων αγαθών σε δυο διαφορετικές χώρες εκφρασμένες σε ένα νόμισμα πρέπει να είναι ίδιες με βάση την απουσία κόστους μεταφοράς.</a:t>
            </a:r>
          </a:p>
          <a:p>
            <a:pPr marL="514350" indent="-514350" eaLnBrk="1" hangingPunct="1">
              <a:spcBef>
                <a:spcPts val="600"/>
              </a:spcBef>
              <a:buFont typeface="+mj-lt"/>
              <a:buAutoNum type="arabicPeriod"/>
              <a:defRPr/>
            </a:pPr>
            <a:r>
              <a:rPr lang="el-GR" altLang="el-GR" sz="2400" dirty="0" smtClean="0">
                <a:solidFill>
                  <a:srgbClr val="000000"/>
                </a:solidFill>
              </a:rPr>
              <a:t>Τρίτον, η ζήτηση χρήματος είναι μια σταθερή συνάρτηση του ονομαστικού εισοδήματος και εκφράζεται από τον ακόλουθο τύπο: </a:t>
            </a:r>
          </a:p>
          <a:p>
            <a:pPr marL="457200" indent="-457200" eaLnBrk="1" hangingPunct="1">
              <a:spcBef>
                <a:spcPts val="600"/>
              </a:spcBef>
              <a:buFont typeface="+mj-lt"/>
              <a:buAutoNum type="arabicPeriod"/>
              <a:defRPr/>
            </a:pPr>
            <a:endParaRPr lang="el-GR" altLang="el-GR" sz="2400" dirty="0" smtClean="0">
              <a:solidFill>
                <a:srgbClr val="000000"/>
              </a:solidFill>
            </a:endParaRPr>
          </a:p>
          <a:p>
            <a:pPr eaLnBrk="1" hangingPunct="1">
              <a:spcBef>
                <a:spcPts val="600"/>
              </a:spcBef>
              <a:buFont typeface="Wingdings" panose="05000000000000000000" pitchFamily="2" charset="2"/>
              <a:buChar char="§"/>
              <a:defRPr/>
            </a:pPr>
            <a:endParaRPr lang="el-GR" altLang="el-GR" sz="2400" dirty="0" smtClean="0">
              <a:solidFill>
                <a:srgbClr val="000000"/>
              </a:solidFill>
            </a:endParaRPr>
          </a:p>
        </p:txBody>
      </p:sp>
      <p:sp>
        <p:nvSpPr>
          <p:cNvPr id="40964" name="Θέση αριθμού διαφάνειας 3"/>
          <p:cNvSpPr>
            <a:spLocks noGrp="1"/>
          </p:cNvSpPr>
          <p:nvPr>
            <p:ph type="sldNum" sz="quarter" idx="12"/>
          </p:nvPr>
        </p:nvSpPr>
        <p:spPr bwMode="auto">
          <a:noFill/>
          <a:ln>
            <a:miter lim="800000"/>
            <a:headEnd/>
            <a:tailEnd/>
          </a:ln>
        </p:spPr>
        <p:txBody>
          <a:bodyPr/>
          <a:lstStyle/>
          <a:p>
            <a:fld id="{43FB556F-53EE-4150-8F55-13DC74F11002}" type="slidenum">
              <a:rPr lang="nl-NL" altLang="el-GR"/>
              <a:pPr/>
              <a:t>32</a:t>
            </a:fld>
            <a:endParaRPr lang="nl-NL" altLang="el-GR"/>
          </a:p>
        </p:txBody>
      </p:sp>
      <p:pic>
        <p:nvPicPr>
          <p:cNvPr id="40965" name="Εικόνα 1"/>
          <p:cNvPicPr>
            <a:picLocks noChangeAspect="1"/>
          </p:cNvPicPr>
          <p:nvPr/>
        </p:nvPicPr>
        <p:blipFill>
          <a:blip r:embed="rId2"/>
          <a:srcRect/>
          <a:stretch>
            <a:fillRect/>
          </a:stretch>
        </p:blipFill>
        <p:spPr bwMode="auto">
          <a:xfrm>
            <a:off x="2051050" y="5589588"/>
            <a:ext cx="1609725" cy="407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Τίτλος 4"/>
          <p:cNvSpPr>
            <a:spLocks noGrp="1"/>
          </p:cNvSpPr>
          <p:nvPr>
            <p:ph type="title"/>
          </p:nvPr>
        </p:nvSpPr>
        <p:spPr>
          <a:xfrm>
            <a:off x="179388" y="-601663"/>
            <a:ext cx="8999537" cy="1727201"/>
          </a:xfrm>
        </p:spPr>
        <p:txBody>
          <a:bodyPr/>
          <a:lstStyle/>
          <a:p>
            <a:r>
              <a:rPr lang="el-GR" altLang="el-GR" smtClean="0">
                <a:solidFill>
                  <a:srgbClr val="0070C0"/>
                </a:solidFill>
              </a:rPr>
              <a:t>Η Μονεταριστική Προσέγγιση - 3</a:t>
            </a:r>
            <a:endParaRPr lang="el-GR" altLang="el-GR" sz="4000" smtClean="0">
              <a:solidFill>
                <a:srgbClr val="0070C0"/>
              </a:solidFill>
            </a:endParaRPr>
          </a:p>
        </p:txBody>
      </p:sp>
      <p:sp>
        <p:nvSpPr>
          <p:cNvPr id="41987" name="TextBox 5"/>
          <p:cNvSpPr txBox="1">
            <a:spLocks noChangeArrowheads="1"/>
          </p:cNvSpPr>
          <p:nvPr/>
        </p:nvSpPr>
        <p:spPr bwMode="auto">
          <a:xfrm>
            <a:off x="-34925" y="549275"/>
            <a:ext cx="9178925" cy="5949950"/>
          </a:xfrm>
          <a:prstGeom prst="rect">
            <a:avLst/>
          </a:prstGeom>
          <a:noFill/>
          <a:ln w="9525">
            <a:noFill/>
            <a:miter lim="800000"/>
            <a:headEnd/>
            <a:tailEnd/>
          </a:ln>
        </p:spPr>
        <p:txBody>
          <a:bodyPr>
            <a:spAutoFit/>
          </a:bodyPr>
          <a:lstStyle/>
          <a:p>
            <a:pPr marL="342900" indent="-342900" eaLnBrk="1" hangingPunct="1">
              <a:spcAft>
                <a:spcPts val="200"/>
              </a:spcAft>
              <a:buFont typeface="Wingdings" pitchFamily="2" charset="2"/>
              <a:buChar char="§"/>
            </a:pPr>
            <a:r>
              <a:rPr lang="el-GR" altLang="el-GR" sz="2800">
                <a:solidFill>
                  <a:srgbClr val="000000"/>
                </a:solidFill>
                <a:latin typeface="Calibri" pitchFamily="34" charset="0"/>
              </a:rPr>
              <a:t>Όπου Ρ είναι το εγχώριο επίπεδο τιμών, Υ είναι το πραγματικό εγχώριο εισόδημα και το k σταθερά που μετράει την ευαισθησία της ζήτησης χρήματος σε μια μεταβολή του ονομαστικού εισοδήματος (0&lt;k&lt;1). </a:t>
            </a:r>
          </a:p>
          <a:p>
            <a:pPr marL="342900" indent="-342900" eaLnBrk="1" hangingPunct="1">
              <a:buFont typeface="Wingdings" pitchFamily="2" charset="2"/>
              <a:buChar char="§"/>
            </a:pPr>
            <a:r>
              <a:rPr lang="el-GR" altLang="el-GR" sz="2800">
                <a:solidFill>
                  <a:srgbClr val="000000"/>
                </a:solidFill>
                <a:latin typeface="Calibri" pitchFamily="34" charset="0"/>
              </a:rPr>
              <a:t>Ας υποθέσουμε ότι, η εγχώρια προσφορά χρήματος αποτελείται από τα εγχώρια ομόλογα που διακρατά η κεντρική τράπεζα (D) και τα συναλλαγματικά διαθέσιμα της κεντρικής τράπεζας (R) όπως δείχνει η ακόλουθη εξίσωση:</a:t>
            </a:r>
          </a:p>
          <a:p>
            <a:pPr marL="342900" indent="-342900" eaLnBrk="1" hangingPunct="1">
              <a:spcBef>
                <a:spcPts val="2000"/>
              </a:spcBef>
              <a:buFont typeface="Wingdings" pitchFamily="2" charset="2"/>
              <a:buChar char="§"/>
            </a:pPr>
            <a:r>
              <a:rPr lang="el-GR" altLang="el-GR" sz="2800">
                <a:solidFill>
                  <a:srgbClr val="000000"/>
                </a:solidFill>
                <a:latin typeface="Calibri" pitchFamily="34" charset="0"/>
              </a:rPr>
              <a:t>Προχωρώντας στο μονεταριστικό υπόδειγμα αναπαριστούμε γραφικά τις τρεις επιμέρους αγορές. Την αγορά αγαθών και υπηρεσιών στο επάνω μέρος του γραφικού. Την αγορά χρήματος στα δεξιά κάτω και την ισοδυναμία αγοραστικής δύναμης στα αριστερά κάτω. </a:t>
            </a:r>
          </a:p>
        </p:txBody>
      </p:sp>
      <p:sp>
        <p:nvSpPr>
          <p:cNvPr id="41988" name="Θέση αριθμού διαφάνειας 3"/>
          <p:cNvSpPr>
            <a:spLocks noGrp="1"/>
          </p:cNvSpPr>
          <p:nvPr>
            <p:ph type="sldNum" sz="quarter" idx="12"/>
          </p:nvPr>
        </p:nvSpPr>
        <p:spPr bwMode="auto">
          <a:noFill/>
          <a:ln>
            <a:miter lim="800000"/>
            <a:headEnd/>
            <a:tailEnd/>
          </a:ln>
        </p:spPr>
        <p:txBody>
          <a:bodyPr/>
          <a:lstStyle/>
          <a:p>
            <a:fld id="{EF46EC53-72AC-467B-A20D-3097DDC88559}" type="slidenum">
              <a:rPr lang="nl-NL" altLang="el-GR"/>
              <a:pPr/>
              <a:t>33</a:t>
            </a:fld>
            <a:endParaRPr lang="nl-NL" altLang="el-GR"/>
          </a:p>
        </p:txBody>
      </p:sp>
      <p:pic>
        <p:nvPicPr>
          <p:cNvPr id="41989" name="Εικόνα 1"/>
          <p:cNvPicPr>
            <a:picLocks noChangeAspect="1"/>
          </p:cNvPicPr>
          <p:nvPr/>
        </p:nvPicPr>
        <p:blipFill>
          <a:blip r:embed="rId2"/>
          <a:srcRect/>
          <a:stretch>
            <a:fillRect/>
          </a:stretch>
        </p:blipFill>
        <p:spPr bwMode="auto">
          <a:xfrm>
            <a:off x="3708400" y="4005263"/>
            <a:ext cx="1450975" cy="32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4"/>
          <p:cNvSpPr>
            <a:spLocks noGrp="1"/>
          </p:cNvSpPr>
          <p:nvPr>
            <p:ph type="title"/>
          </p:nvPr>
        </p:nvSpPr>
        <p:spPr>
          <a:xfrm>
            <a:off x="179388" y="-242888"/>
            <a:ext cx="8999537" cy="1655763"/>
          </a:xfrm>
        </p:spPr>
        <p:txBody>
          <a:bodyPr/>
          <a:lstStyle/>
          <a:p>
            <a:r>
              <a:rPr lang="el-GR" altLang="el-GR" smtClean="0">
                <a:solidFill>
                  <a:srgbClr val="0070C0"/>
                </a:solidFill>
              </a:rPr>
              <a:t>Η Μονεταριστική Προσέγγιση - 4</a:t>
            </a:r>
            <a:endParaRPr lang="el-GR" altLang="el-GR" sz="4800" smtClean="0">
              <a:solidFill>
                <a:srgbClr val="0070C0"/>
              </a:solidFill>
            </a:endParaRPr>
          </a:p>
        </p:txBody>
      </p:sp>
      <p:sp>
        <p:nvSpPr>
          <p:cNvPr id="43011" name="TextBox 5"/>
          <p:cNvSpPr txBox="1">
            <a:spLocks noChangeArrowheads="1"/>
          </p:cNvSpPr>
          <p:nvPr/>
        </p:nvSpPr>
        <p:spPr bwMode="auto">
          <a:xfrm>
            <a:off x="157163" y="1268413"/>
            <a:ext cx="9109075" cy="1339850"/>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b="1">
                <a:solidFill>
                  <a:srgbClr val="000000"/>
                </a:solidFill>
                <a:latin typeface="Calibri" pitchFamily="34" charset="0"/>
              </a:rPr>
              <a:t>Γράφημα 7.5 </a:t>
            </a:r>
            <a:r>
              <a:rPr lang="el-GR" altLang="el-GR">
                <a:solidFill>
                  <a:srgbClr val="000000"/>
                </a:solidFill>
                <a:latin typeface="Calibri" pitchFamily="34" charset="0"/>
              </a:rPr>
              <a:t>Μια υποτίμηση στην μονεταριστική προσέγγιση του ισοζυγίου πληρωμών</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p:txBody>
      </p:sp>
      <p:sp>
        <p:nvSpPr>
          <p:cNvPr id="43012" name="Θέση αριθμού διαφάνειας 3"/>
          <p:cNvSpPr>
            <a:spLocks noGrp="1"/>
          </p:cNvSpPr>
          <p:nvPr>
            <p:ph type="sldNum" sz="quarter" idx="12"/>
          </p:nvPr>
        </p:nvSpPr>
        <p:spPr bwMode="auto">
          <a:noFill/>
          <a:ln>
            <a:miter lim="800000"/>
            <a:headEnd/>
            <a:tailEnd/>
          </a:ln>
        </p:spPr>
        <p:txBody>
          <a:bodyPr/>
          <a:lstStyle/>
          <a:p>
            <a:fld id="{EFF96B7F-316B-4245-A57F-C7B0B80AB34F}" type="slidenum">
              <a:rPr lang="nl-NL" altLang="el-GR"/>
              <a:pPr/>
              <a:t>34</a:t>
            </a:fld>
            <a:endParaRPr lang="nl-NL" altLang="el-GR"/>
          </a:p>
        </p:txBody>
      </p:sp>
      <p:pic>
        <p:nvPicPr>
          <p:cNvPr id="43013" name="Εικόνα 1"/>
          <p:cNvPicPr>
            <a:picLocks noChangeAspect="1"/>
          </p:cNvPicPr>
          <p:nvPr/>
        </p:nvPicPr>
        <p:blipFill>
          <a:blip r:embed="rId2"/>
          <a:srcRect/>
          <a:stretch>
            <a:fillRect/>
          </a:stretch>
        </p:blipFill>
        <p:spPr bwMode="auto">
          <a:xfrm>
            <a:off x="395288" y="2101850"/>
            <a:ext cx="7561262" cy="4716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Τίτλος 4"/>
          <p:cNvSpPr>
            <a:spLocks noGrp="1"/>
          </p:cNvSpPr>
          <p:nvPr>
            <p:ph type="title"/>
          </p:nvPr>
        </p:nvSpPr>
        <p:spPr>
          <a:xfrm>
            <a:off x="250825" y="-242888"/>
            <a:ext cx="8928100" cy="1630363"/>
          </a:xfrm>
        </p:spPr>
        <p:txBody>
          <a:bodyPr/>
          <a:lstStyle/>
          <a:p>
            <a:r>
              <a:rPr lang="el-GR" altLang="el-GR" smtClean="0">
                <a:solidFill>
                  <a:srgbClr val="0070C0"/>
                </a:solidFill>
              </a:rPr>
              <a:t>Ισοδυναμία Επιτοκίων </a:t>
            </a:r>
          </a:p>
        </p:txBody>
      </p:sp>
      <p:sp>
        <p:nvSpPr>
          <p:cNvPr id="44035" name="TextBox 5"/>
          <p:cNvSpPr txBox="1">
            <a:spLocks noChangeArrowheads="1"/>
          </p:cNvSpPr>
          <p:nvPr/>
        </p:nvSpPr>
        <p:spPr bwMode="auto">
          <a:xfrm>
            <a:off x="69850" y="1484313"/>
            <a:ext cx="9074150" cy="4478337"/>
          </a:xfrm>
          <a:prstGeom prst="rect">
            <a:avLst/>
          </a:prstGeom>
          <a:noFill/>
          <a:ln w="9525">
            <a:noFill/>
            <a:miter lim="800000"/>
            <a:headEnd/>
            <a:tailEnd/>
          </a:ln>
        </p:spPr>
        <p:txBody>
          <a:bodyPr>
            <a:spAutoFit/>
          </a:bodyPr>
          <a:lstStyle/>
          <a:p>
            <a:pPr marL="342900" indent="-342900" eaLnBrk="1" hangingPunct="1">
              <a:spcBef>
                <a:spcPts val="600"/>
              </a:spcBef>
              <a:buFont typeface="Arial" charset="0"/>
              <a:buChar char="•"/>
            </a:pPr>
            <a:r>
              <a:rPr lang="el-GR" altLang="el-GR" sz="3200">
                <a:solidFill>
                  <a:srgbClr val="000000"/>
                </a:solidFill>
                <a:latin typeface="Calibri" pitchFamily="34" charset="0"/>
              </a:rPr>
              <a:t>Ακάλυπτη ισοδυναμία επιτοκίων - (uncovered interest parity – UIP). Eίναι μια στρατηγική η οποία αποσκοπεί στην επίτευξη κερδών εκμεταλλευόμενη την ανισότητα ανάμεσα στην επιτοκιακή διαφορά δύο νομισμάτων και την αναμενόμενη μεταβολή στη συναλλαγματική τους ισοτιμία.</a:t>
            </a: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sz="2800">
              <a:solidFill>
                <a:srgbClr val="000000"/>
              </a:solidFill>
              <a:latin typeface="Calibri" pitchFamily="34" charset="0"/>
              <a:cs typeface="Times New Roman" pitchFamily="18" charset="0"/>
            </a:endParaRPr>
          </a:p>
        </p:txBody>
      </p:sp>
      <p:sp>
        <p:nvSpPr>
          <p:cNvPr id="44036" name="Θέση αριθμού διαφάνειας 3"/>
          <p:cNvSpPr>
            <a:spLocks noGrp="1"/>
          </p:cNvSpPr>
          <p:nvPr>
            <p:ph type="sldNum" sz="quarter" idx="12"/>
          </p:nvPr>
        </p:nvSpPr>
        <p:spPr bwMode="auto">
          <a:noFill/>
          <a:ln>
            <a:miter lim="800000"/>
            <a:headEnd/>
            <a:tailEnd/>
          </a:ln>
        </p:spPr>
        <p:txBody>
          <a:bodyPr/>
          <a:lstStyle/>
          <a:p>
            <a:fld id="{1A7805DC-D2C8-4F22-8259-CA897C91C499}" type="slidenum">
              <a:rPr lang="nl-NL" altLang="el-GR"/>
              <a:pPr/>
              <a:t>35</a:t>
            </a:fld>
            <a:endParaRPr lang="nl-NL" alt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4"/>
          <p:cNvSpPr>
            <a:spLocks noGrp="1"/>
          </p:cNvSpPr>
          <p:nvPr>
            <p:ph type="title"/>
          </p:nvPr>
        </p:nvSpPr>
        <p:spPr>
          <a:xfrm>
            <a:off x="250825" y="-242888"/>
            <a:ext cx="8928100" cy="1655763"/>
          </a:xfrm>
        </p:spPr>
        <p:txBody>
          <a:bodyPr/>
          <a:lstStyle/>
          <a:p>
            <a:r>
              <a:rPr lang="el-GR" altLang="el-GR" smtClean="0">
                <a:solidFill>
                  <a:srgbClr val="0070C0"/>
                </a:solidFill>
              </a:rPr>
              <a:t>Ισοδυναμία Επιτοκίων - 2</a:t>
            </a:r>
          </a:p>
        </p:txBody>
      </p:sp>
      <p:sp>
        <p:nvSpPr>
          <p:cNvPr id="45059" name="TextBox 5"/>
          <p:cNvSpPr txBox="1">
            <a:spLocks noChangeArrowheads="1"/>
          </p:cNvSpPr>
          <p:nvPr/>
        </p:nvSpPr>
        <p:spPr bwMode="auto">
          <a:xfrm>
            <a:off x="-25400" y="1052513"/>
            <a:ext cx="9109075" cy="5862637"/>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b="1">
                <a:solidFill>
                  <a:srgbClr val="000000"/>
                </a:solidFill>
                <a:latin typeface="Calibri" pitchFamily="34" charset="0"/>
              </a:rPr>
              <a:t>Παράδειγμα</a:t>
            </a:r>
            <a:r>
              <a:rPr lang="el-GR" altLang="el-GR" sz="2800">
                <a:solidFill>
                  <a:srgbClr val="000000"/>
                </a:solidFill>
                <a:latin typeface="Calibri" pitchFamily="34" charset="0"/>
              </a:rPr>
              <a:t>: Ας υποθέσουμε ότι ένας Αμερικανός επενδυτής επιθυμεί να τοποθετήσει ένα ποσό Α (π.χ. $1) σε ομόλογα του Γερμανικού ή του Αμερικάνικου δημοσίου για ένα έτος και τα οποία έχουν ακριβώς τα ίδια χαρακτηριστικά κινδύνου και φορολογίας. </a:t>
            </a:r>
          </a:p>
          <a:p>
            <a:pPr marL="342900" indent="-342900" eaLnBrk="1" hangingPunct="1">
              <a:spcBef>
                <a:spcPts val="600"/>
              </a:spcBef>
              <a:buFont typeface="Wingdings" pitchFamily="2" charset="2"/>
              <a:buChar char="§"/>
            </a:pPr>
            <a:r>
              <a:rPr lang="el-GR" altLang="el-GR">
                <a:solidFill>
                  <a:srgbClr val="000000"/>
                </a:solidFill>
                <a:latin typeface="Calibri" pitchFamily="34" charset="0"/>
              </a:rPr>
              <a:t>Εάν ο επενδυτής επενδύσει σε εγχώρια χρεόγραφα μετά από ένα χρόνο θα λάβει: </a:t>
            </a:r>
          </a:p>
          <a:p>
            <a:pPr marL="342900" indent="-342900" eaLnBrk="1" hangingPunct="1">
              <a:spcBef>
                <a:spcPts val="600"/>
              </a:spcBef>
              <a:buFont typeface="Wingdings" pitchFamily="2" charset="2"/>
              <a:buChar char="§"/>
            </a:pPr>
            <a:r>
              <a:rPr lang="el-GR" altLang="el-GR">
                <a:solidFill>
                  <a:srgbClr val="000000"/>
                </a:solidFill>
                <a:latin typeface="Calibri" pitchFamily="34" charset="0"/>
              </a:rPr>
              <a:t>Ενώ αν αποφασίσει να επενδύσει σε γερμανικά ομόλογα πρώτα θα μετατρέψει τo δολάριo σε (1/St)  ευρώ, στη συνέχεια θα τα επενδύσει σε γερμανικά ομόλογα και στο τέλος του πρώτου έτους θα μετατρέψει τα ευρώ σε δολάρια στην αναμενόμενη συναλλαγματική ισοτιμία EtSt+1. Δηλαδή, η αξία της επένδυσής του σε $ στο τέλος του πρώτου έτους θα ισούται με: </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p:txBody>
      </p:sp>
      <p:sp>
        <p:nvSpPr>
          <p:cNvPr id="45060" name="Θέση αριθμού διαφάνειας 3"/>
          <p:cNvSpPr>
            <a:spLocks noGrp="1"/>
          </p:cNvSpPr>
          <p:nvPr>
            <p:ph type="sldNum" sz="quarter" idx="12"/>
          </p:nvPr>
        </p:nvSpPr>
        <p:spPr bwMode="auto">
          <a:noFill/>
          <a:ln>
            <a:miter lim="800000"/>
            <a:headEnd/>
            <a:tailEnd/>
          </a:ln>
        </p:spPr>
        <p:txBody>
          <a:bodyPr/>
          <a:lstStyle/>
          <a:p>
            <a:fld id="{066CB37C-805D-40F4-B5EE-B799C000BCD4}" type="slidenum">
              <a:rPr lang="nl-NL" altLang="el-GR"/>
              <a:pPr/>
              <a:t>36</a:t>
            </a:fld>
            <a:endParaRPr lang="nl-NL" altLang="el-GR"/>
          </a:p>
        </p:txBody>
      </p:sp>
      <p:pic>
        <p:nvPicPr>
          <p:cNvPr id="45061" name="Εικόνα 1"/>
          <p:cNvPicPr>
            <a:picLocks noChangeAspect="1"/>
          </p:cNvPicPr>
          <p:nvPr/>
        </p:nvPicPr>
        <p:blipFill>
          <a:blip r:embed="rId2"/>
          <a:srcRect/>
          <a:stretch>
            <a:fillRect/>
          </a:stretch>
        </p:blipFill>
        <p:spPr bwMode="auto">
          <a:xfrm>
            <a:off x="2627313" y="3716338"/>
            <a:ext cx="2882900" cy="366712"/>
          </a:xfrm>
          <a:prstGeom prst="rect">
            <a:avLst/>
          </a:prstGeom>
          <a:noFill/>
          <a:ln w="9525">
            <a:noFill/>
            <a:miter lim="800000"/>
            <a:headEnd/>
            <a:tailEnd/>
          </a:ln>
        </p:spPr>
      </p:pic>
      <p:pic>
        <p:nvPicPr>
          <p:cNvPr id="45062" name="Εικόνα 2"/>
          <p:cNvPicPr>
            <a:picLocks noChangeAspect="1"/>
          </p:cNvPicPr>
          <p:nvPr/>
        </p:nvPicPr>
        <p:blipFill>
          <a:blip r:embed="rId3"/>
          <a:srcRect/>
          <a:stretch>
            <a:fillRect/>
          </a:stretch>
        </p:blipFill>
        <p:spPr bwMode="auto">
          <a:xfrm>
            <a:off x="6457950" y="5945188"/>
            <a:ext cx="2625725" cy="47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4"/>
          <p:cNvSpPr>
            <a:spLocks noGrp="1"/>
          </p:cNvSpPr>
          <p:nvPr>
            <p:ph type="title"/>
          </p:nvPr>
        </p:nvSpPr>
        <p:spPr>
          <a:xfrm>
            <a:off x="107950" y="-242888"/>
            <a:ext cx="9070975" cy="1727201"/>
          </a:xfrm>
        </p:spPr>
        <p:txBody>
          <a:bodyPr/>
          <a:lstStyle/>
          <a:p>
            <a:r>
              <a:rPr lang="el-GR" altLang="el-GR" smtClean="0">
                <a:solidFill>
                  <a:srgbClr val="0070C0"/>
                </a:solidFill>
              </a:rPr>
              <a:t>Ισοδυναμία Επιτοκίων - 3</a:t>
            </a:r>
          </a:p>
        </p:txBody>
      </p:sp>
      <p:sp>
        <p:nvSpPr>
          <p:cNvPr id="52227" name="TextBox 5"/>
          <p:cNvSpPr txBox="1">
            <a:spLocks noChangeArrowheads="1"/>
          </p:cNvSpPr>
          <p:nvPr/>
        </p:nvSpPr>
        <p:spPr bwMode="auto">
          <a:xfrm>
            <a:off x="0" y="1381125"/>
            <a:ext cx="9109075" cy="591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defRPr/>
            </a:pPr>
            <a:r>
              <a:rPr lang="el-GR" altLang="el-GR" b="1" dirty="0" smtClean="0">
                <a:solidFill>
                  <a:srgbClr val="000000"/>
                </a:solidFill>
              </a:rPr>
              <a:t>Το Υπόδειγμα Εμπορίας</a:t>
            </a:r>
          </a:p>
          <a:p>
            <a:pPr marL="0" indent="0" eaLnBrk="1" hangingPunct="1">
              <a:spcBef>
                <a:spcPts val="600"/>
              </a:spcBef>
              <a:buFont typeface="Arial" panose="020B0604020202020204" pitchFamily="34" charset="0"/>
              <a:buNone/>
              <a:defRPr/>
            </a:pPr>
            <a:endParaRPr lang="el-GR" altLang="el-GR" b="1" dirty="0" smtClean="0">
              <a:solidFill>
                <a:srgbClr val="000000"/>
              </a:solidFill>
            </a:endParaRPr>
          </a:p>
          <a:p>
            <a:pPr eaLnBrk="1" hangingPunct="1">
              <a:spcBef>
                <a:spcPts val="300"/>
              </a:spcBef>
              <a:buFont typeface="Wingdings" panose="05000000000000000000" pitchFamily="2" charset="2"/>
              <a:buChar char="§"/>
              <a:defRPr/>
            </a:pPr>
            <a:r>
              <a:rPr lang="el-GR" altLang="el-GR" sz="2800" dirty="0" smtClean="0">
                <a:solidFill>
                  <a:srgbClr val="000000"/>
                </a:solidFill>
              </a:rPr>
              <a:t>Σύμφωνα με τους </a:t>
            </a:r>
            <a:r>
              <a:rPr lang="el-GR" altLang="el-GR" sz="2800" dirty="0" err="1" smtClean="0">
                <a:solidFill>
                  <a:srgbClr val="000000"/>
                </a:solidFill>
              </a:rPr>
              <a:t>Ho</a:t>
            </a:r>
            <a:r>
              <a:rPr lang="el-GR" altLang="el-GR" sz="2800" dirty="0" smtClean="0">
                <a:solidFill>
                  <a:srgbClr val="000000"/>
                </a:solidFill>
              </a:rPr>
              <a:t> και </a:t>
            </a:r>
            <a:r>
              <a:rPr lang="el-GR" altLang="el-GR" sz="2800" dirty="0" err="1" smtClean="0">
                <a:solidFill>
                  <a:srgbClr val="000000"/>
                </a:solidFill>
              </a:rPr>
              <a:t>Saunders</a:t>
            </a:r>
            <a:r>
              <a:rPr lang="el-GR" altLang="el-GR" sz="2800" dirty="0" smtClean="0">
                <a:solidFill>
                  <a:srgbClr val="000000"/>
                </a:solidFill>
              </a:rPr>
              <a:t> (1981), κατά τη διαμεσολάβηση η τράπεζα αντιμετωπίζει αβεβαιότητα, καθώς δεν γνωρίζει το ακριβές ύψος των καταθέσεων που θα δεχθεί και των δανείων που θα της ζητηθούν. Ούτε πότε ακριβώς θα εκδηλωθεί η προσφορά και η ζήτηση κεφαλαίων αντίστοιχα. Λαμβάνοντας υπόψη την αποστροφή στον κίνδυνο που δείχνει πάντα η τράπεζα έδειξαν ότι το περιθώριο των επιτοκίων θα είναι πάντα θετικό, σαν αποτέλεσμα της αβεβαιότητας των συναλλαγών που αντιμετωπίζει η τράπεζα.</a:t>
            </a:r>
          </a:p>
          <a:p>
            <a:pPr algn="just" eaLnBrk="1" hangingPunct="1">
              <a:spcBef>
                <a:spcPct val="0"/>
              </a:spcBef>
              <a:defRPr/>
            </a:pPr>
            <a:endParaRPr lang="en-US" altLang="el-GR" sz="2400" dirty="0" smtClean="0">
              <a:solidFill>
                <a:srgbClr val="000000"/>
              </a:solidFill>
              <a:cs typeface="Times New Roman" panose="02020603050405020304" pitchFamily="18" charset="0"/>
            </a:endParaRPr>
          </a:p>
        </p:txBody>
      </p:sp>
      <p:sp>
        <p:nvSpPr>
          <p:cNvPr id="46084" name="Θέση αριθμού διαφάνειας 3"/>
          <p:cNvSpPr>
            <a:spLocks noGrp="1"/>
          </p:cNvSpPr>
          <p:nvPr>
            <p:ph type="sldNum" sz="quarter" idx="12"/>
          </p:nvPr>
        </p:nvSpPr>
        <p:spPr bwMode="auto">
          <a:noFill/>
          <a:ln>
            <a:miter lim="800000"/>
            <a:headEnd/>
            <a:tailEnd/>
          </a:ln>
        </p:spPr>
        <p:txBody>
          <a:bodyPr/>
          <a:lstStyle/>
          <a:p>
            <a:fld id="{609598E9-7DE1-4BAD-ACB8-4921925B967D}" type="slidenum">
              <a:rPr lang="nl-NL" altLang="el-GR"/>
              <a:pPr/>
              <a:t>37</a:t>
            </a:fld>
            <a:endParaRPr lang="nl-NL" alt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4"/>
          <p:cNvSpPr>
            <a:spLocks noGrp="1"/>
          </p:cNvSpPr>
          <p:nvPr>
            <p:ph type="title"/>
          </p:nvPr>
        </p:nvSpPr>
        <p:spPr>
          <a:xfrm>
            <a:off x="250825" y="-242888"/>
            <a:ext cx="8928100" cy="1655763"/>
          </a:xfrm>
        </p:spPr>
        <p:txBody>
          <a:bodyPr/>
          <a:lstStyle/>
          <a:p>
            <a:r>
              <a:rPr lang="el-GR" altLang="el-GR" smtClean="0">
                <a:solidFill>
                  <a:srgbClr val="0070C0"/>
                </a:solidFill>
              </a:rPr>
              <a:t>Ισοδυναμία Επιτοκίων - 3</a:t>
            </a:r>
          </a:p>
        </p:txBody>
      </p:sp>
      <p:sp>
        <p:nvSpPr>
          <p:cNvPr id="53251" name="TextBox 5"/>
          <p:cNvSpPr txBox="1">
            <a:spLocks noChangeArrowheads="1"/>
          </p:cNvSpPr>
          <p:nvPr/>
        </p:nvSpPr>
        <p:spPr bwMode="auto">
          <a:xfrm>
            <a:off x="0" y="1125538"/>
            <a:ext cx="9036050" cy="4570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buFont typeface="Wingdings" panose="05000000000000000000" pitchFamily="2" charset="2"/>
              <a:buChar char="§"/>
              <a:defRPr/>
            </a:pPr>
            <a:r>
              <a:rPr lang="el-GR" altLang="el-GR" sz="2400" dirty="0" smtClean="0">
                <a:solidFill>
                  <a:srgbClr val="000000"/>
                </a:solidFill>
              </a:rPr>
              <a:t>Αφαιρώντας τη μονάδα και από τα δύο μέλη, λαμβάνουμε:</a:t>
            </a:r>
          </a:p>
          <a:p>
            <a:pPr marL="0" indent="0" eaLnBrk="1" hangingPunct="1">
              <a:spcBef>
                <a:spcPts val="600"/>
              </a:spcBef>
              <a:spcAft>
                <a:spcPts val="1200"/>
              </a:spcAft>
              <a:buFont typeface="Arial" panose="020B0604020202020204" pitchFamily="34" charset="0"/>
              <a:buNone/>
              <a:defRPr/>
            </a:pPr>
            <a:endParaRPr lang="el-GR" altLang="el-GR" sz="2400" dirty="0" smtClean="0">
              <a:solidFill>
                <a:srgbClr val="000000"/>
              </a:solidFill>
            </a:endParaRPr>
          </a:p>
          <a:p>
            <a:pPr eaLnBrk="1" hangingPunct="1">
              <a:spcBef>
                <a:spcPts val="600"/>
              </a:spcBef>
              <a:spcAft>
                <a:spcPts val="1200"/>
              </a:spcAft>
              <a:buFont typeface="Wingdings" panose="05000000000000000000" pitchFamily="2" charset="2"/>
              <a:buChar char="§"/>
              <a:defRPr/>
            </a:pPr>
            <a:r>
              <a:rPr lang="el-GR" altLang="el-GR" sz="2400" dirty="0" smtClean="0">
                <a:solidFill>
                  <a:srgbClr val="000000"/>
                </a:solidFill>
              </a:rPr>
              <a:t>Η σχέση αυτή εκφράζει το ακάλυπτο αρμπιτράζ επιτοκίων. </a:t>
            </a:r>
          </a:p>
          <a:p>
            <a:pPr eaLnBrk="1" hangingPunct="1">
              <a:spcBef>
                <a:spcPts val="600"/>
              </a:spcBef>
              <a:spcAft>
                <a:spcPts val="1200"/>
              </a:spcAft>
              <a:buFont typeface="Wingdings" panose="05000000000000000000" pitchFamily="2" charset="2"/>
              <a:buChar char="§"/>
              <a:defRPr/>
            </a:pPr>
            <a:r>
              <a:rPr lang="el-GR" altLang="el-GR" sz="2400" dirty="0" smtClean="0">
                <a:solidFill>
                  <a:srgbClr val="000000"/>
                </a:solidFill>
              </a:rPr>
              <a:t>Αν για παράδειγμα </a:t>
            </a:r>
            <a:r>
              <a:rPr lang="el-GR" altLang="el-GR" sz="2400" dirty="0" err="1" smtClean="0">
                <a:solidFill>
                  <a:srgbClr val="000000"/>
                </a:solidFill>
              </a:rPr>
              <a:t>id</a:t>
            </a:r>
            <a:r>
              <a:rPr lang="el-GR" altLang="el-GR" sz="2400" dirty="0" smtClean="0">
                <a:solidFill>
                  <a:srgbClr val="000000"/>
                </a:solidFill>
              </a:rPr>
              <a:t>=6% και το </a:t>
            </a:r>
            <a:r>
              <a:rPr lang="el-GR" altLang="el-GR" sz="2400" dirty="0" err="1" smtClean="0">
                <a:solidFill>
                  <a:srgbClr val="000000"/>
                </a:solidFill>
              </a:rPr>
              <a:t>if</a:t>
            </a:r>
            <a:r>
              <a:rPr lang="el-GR" altLang="el-GR" sz="2400" dirty="0" smtClean="0">
                <a:solidFill>
                  <a:srgbClr val="000000"/>
                </a:solidFill>
              </a:rPr>
              <a:t>=4% τότε αναμένεται αύξηση της συναλλαγματικής ισοτιμίας, δηλαδή ανατίμηση του ευρώ έναντι του δολαρίου κατά 2%. (αναμενόμενη μελλοντική </a:t>
            </a:r>
            <a:r>
              <a:rPr lang="el-GR" altLang="el-GR" sz="2400" dirty="0" err="1" smtClean="0">
                <a:solidFill>
                  <a:srgbClr val="000000"/>
                </a:solidFill>
              </a:rPr>
              <a:t>ιστοτιμία</a:t>
            </a:r>
            <a:r>
              <a:rPr lang="el-GR" altLang="el-GR" sz="2400" dirty="0" smtClean="0">
                <a:solidFill>
                  <a:srgbClr val="000000"/>
                </a:solidFill>
              </a:rPr>
              <a:t> ίδια με τρέχουσα). </a:t>
            </a:r>
          </a:p>
          <a:p>
            <a:pPr eaLnBrk="1" hangingPunct="1">
              <a:spcBef>
                <a:spcPts val="600"/>
              </a:spcBef>
              <a:spcAft>
                <a:spcPts val="12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1200"/>
              </a:spcAft>
              <a:buFont typeface="Wingdings" panose="05000000000000000000" pitchFamily="2" charset="2"/>
              <a:buChar char="§"/>
              <a:defRPr/>
            </a:pPr>
            <a:endParaRPr lang="el-GR" altLang="el-GR" sz="2400" dirty="0" smtClean="0">
              <a:solidFill>
                <a:srgbClr val="000000"/>
              </a:solidFill>
            </a:endParaRPr>
          </a:p>
        </p:txBody>
      </p:sp>
      <p:sp>
        <p:nvSpPr>
          <p:cNvPr id="47108" name="Θέση αριθμού διαφάνειας 3"/>
          <p:cNvSpPr>
            <a:spLocks noGrp="1"/>
          </p:cNvSpPr>
          <p:nvPr>
            <p:ph type="sldNum" sz="quarter" idx="12"/>
          </p:nvPr>
        </p:nvSpPr>
        <p:spPr bwMode="auto">
          <a:noFill/>
          <a:ln>
            <a:miter lim="800000"/>
            <a:headEnd/>
            <a:tailEnd/>
          </a:ln>
        </p:spPr>
        <p:txBody>
          <a:bodyPr/>
          <a:lstStyle/>
          <a:p>
            <a:fld id="{8DF312EE-92A6-42BB-9023-57A91C48AC08}" type="slidenum">
              <a:rPr lang="nl-NL" altLang="el-GR"/>
              <a:pPr/>
              <a:t>38</a:t>
            </a:fld>
            <a:endParaRPr lang="nl-NL" altLang="el-GR"/>
          </a:p>
        </p:txBody>
      </p:sp>
      <p:pic>
        <p:nvPicPr>
          <p:cNvPr id="47109" name="Εικόνα 1"/>
          <p:cNvPicPr>
            <a:picLocks noChangeAspect="1"/>
          </p:cNvPicPr>
          <p:nvPr/>
        </p:nvPicPr>
        <p:blipFill>
          <a:blip r:embed="rId2"/>
          <a:srcRect/>
          <a:stretch>
            <a:fillRect/>
          </a:stretch>
        </p:blipFill>
        <p:spPr bwMode="auto">
          <a:xfrm>
            <a:off x="2700338" y="1581150"/>
            <a:ext cx="1511300" cy="677863"/>
          </a:xfrm>
          <a:prstGeom prst="rect">
            <a:avLst/>
          </a:prstGeom>
          <a:noFill/>
          <a:ln w="9525">
            <a:noFill/>
            <a:miter lim="800000"/>
            <a:headEnd/>
            <a:tailEnd/>
          </a:ln>
        </p:spPr>
      </p:pic>
      <p:pic>
        <p:nvPicPr>
          <p:cNvPr id="47110" name="Εικόνα 2"/>
          <p:cNvPicPr>
            <a:picLocks noChangeAspect="1"/>
          </p:cNvPicPr>
          <p:nvPr/>
        </p:nvPicPr>
        <p:blipFill>
          <a:blip r:embed="rId3"/>
          <a:srcRect/>
          <a:stretch>
            <a:fillRect/>
          </a:stretch>
        </p:blipFill>
        <p:spPr bwMode="auto">
          <a:xfrm>
            <a:off x="4932363" y="1731963"/>
            <a:ext cx="989012" cy="36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4"/>
          <p:cNvSpPr>
            <a:spLocks noGrp="1"/>
          </p:cNvSpPr>
          <p:nvPr>
            <p:ph type="title"/>
          </p:nvPr>
        </p:nvSpPr>
        <p:spPr>
          <a:xfrm>
            <a:off x="250825" y="-242888"/>
            <a:ext cx="8928100" cy="1727201"/>
          </a:xfrm>
        </p:spPr>
        <p:txBody>
          <a:bodyPr/>
          <a:lstStyle/>
          <a:p>
            <a:r>
              <a:rPr lang="el-GR" altLang="el-GR" smtClean="0">
                <a:solidFill>
                  <a:srgbClr val="0070C0"/>
                </a:solidFill>
              </a:rPr>
              <a:t>Ισοδυναμία Επιτοκίων - 4</a:t>
            </a:r>
            <a:endParaRPr lang="el-GR" altLang="el-GR" sz="4000" smtClean="0">
              <a:solidFill>
                <a:srgbClr val="0070C0"/>
              </a:solidFill>
            </a:endParaRPr>
          </a:p>
        </p:txBody>
      </p:sp>
      <p:sp>
        <p:nvSpPr>
          <p:cNvPr id="48131" name="TextBox 5"/>
          <p:cNvSpPr txBox="1">
            <a:spLocks noChangeArrowheads="1"/>
          </p:cNvSpPr>
          <p:nvPr/>
        </p:nvSpPr>
        <p:spPr bwMode="auto">
          <a:xfrm>
            <a:off x="-28575" y="1062038"/>
            <a:ext cx="9109075" cy="4338637"/>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Οι εμπειρικές μελέτες έχουν δείξει ότι το ΑΑΕ δεν ισχύει στην πράξη γεγονός που υποδηλώνει ότι οι επενδυτές στην πράξη αποστρέφονται το συναλλαγματικό κίνδυνο. Όπως λέμε στην διεθνή ορολογία χαρακτηρίζονται ως «risk averse» επενδυτές. Έτσι καταλήγουμε στην λεγόμενη επαυξημένη εκδοχή του ΑΑΕ που υποστηρίζει ότι η επιτοκιακή διαφορά αντικατοπτρίζει αφενός την προσδοκώμενη μεταβολή στη συναλλαγματική ισοτιμία όψεως και αφετέρου ένα ασφάλιστρο κινδύνου θ. </a:t>
            </a:r>
          </a:p>
          <a:p>
            <a:pPr marL="342900" indent="-342900" algn="just" eaLnBrk="1" hangingPunct="1">
              <a:buFont typeface="Arial" charset="0"/>
              <a:buChar char="•"/>
            </a:pPr>
            <a:endParaRPr lang="en-US" altLang="el-GR">
              <a:solidFill>
                <a:srgbClr val="000000"/>
              </a:solidFill>
              <a:latin typeface="Calibri" pitchFamily="34" charset="0"/>
              <a:cs typeface="Times New Roman" pitchFamily="18" charset="0"/>
            </a:endParaRPr>
          </a:p>
        </p:txBody>
      </p:sp>
      <p:sp>
        <p:nvSpPr>
          <p:cNvPr id="48132" name="Θέση αριθμού διαφάνειας 3"/>
          <p:cNvSpPr>
            <a:spLocks noGrp="1"/>
          </p:cNvSpPr>
          <p:nvPr>
            <p:ph type="sldNum" sz="quarter" idx="12"/>
          </p:nvPr>
        </p:nvSpPr>
        <p:spPr bwMode="auto">
          <a:noFill/>
          <a:ln>
            <a:miter lim="800000"/>
            <a:headEnd/>
            <a:tailEnd/>
          </a:ln>
        </p:spPr>
        <p:txBody>
          <a:bodyPr/>
          <a:lstStyle/>
          <a:p>
            <a:fld id="{D3E6ACB1-4AA4-4191-B7B6-EF294409C736}" type="slidenum">
              <a:rPr lang="nl-NL" altLang="el-GR"/>
              <a:pPr/>
              <a:t>39</a:t>
            </a:fld>
            <a:endParaRPr lang="nl-NL" altLang="el-GR"/>
          </a:p>
        </p:txBody>
      </p:sp>
      <p:pic>
        <p:nvPicPr>
          <p:cNvPr id="48133" name="Εικόνα 1"/>
          <p:cNvPicPr>
            <a:picLocks noChangeAspect="1"/>
          </p:cNvPicPr>
          <p:nvPr/>
        </p:nvPicPr>
        <p:blipFill>
          <a:blip r:embed="rId2"/>
          <a:srcRect/>
          <a:stretch>
            <a:fillRect/>
          </a:stretch>
        </p:blipFill>
        <p:spPr bwMode="auto">
          <a:xfrm>
            <a:off x="2484438" y="5062538"/>
            <a:ext cx="2382837"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4000" cy="2462213"/>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400" dirty="0">
                <a:solidFill>
                  <a:srgbClr val="0070C0"/>
                </a:solidFill>
                <a:latin typeface="+mn-lt"/>
              </a:rPr>
              <a:t>Η Αγορά Συναλλάγματος</a:t>
            </a:r>
          </a:p>
          <a:p>
            <a:pPr algn="ctr" eaLnBrk="1" hangingPunct="1">
              <a:spcBef>
                <a:spcPct val="50000"/>
              </a:spcBef>
              <a:defRPr/>
            </a:pPr>
            <a:r>
              <a:rPr lang="el-GR" altLang="el-GR" sz="4400" dirty="0">
                <a:solidFill>
                  <a:srgbClr val="0070C0"/>
                </a:solidFill>
                <a:latin typeface="+mn-lt"/>
              </a:rPr>
              <a:t/>
            </a:r>
            <a:br>
              <a:rPr lang="el-GR" altLang="el-GR" sz="4400" dirty="0">
                <a:solidFill>
                  <a:srgbClr val="0070C0"/>
                </a:solidFill>
                <a:latin typeface="+mn-lt"/>
              </a:rPr>
            </a:br>
            <a:endParaRPr lang="nl-NL" altLang="el-GR" sz="4400" dirty="0">
              <a:solidFill>
                <a:srgbClr val="0070C0"/>
              </a:solidFill>
              <a:latin typeface="+mn-lt"/>
            </a:endParaRPr>
          </a:p>
        </p:txBody>
      </p:sp>
      <p:sp>
        <p:nvSpPr>
          <p:cNvPr id="3" name="Text Box 4"/>
          <p:cNvSpPr txBox="1">
            <a:spLocks noChangeArrowheads="1"/>
          </p:cNvSpPr>
          <p:nvPr/>
        </p:nvSpPr>
        <p:spPr bwMode="auto">
          <a:xfrm>
            <a:off x="0" y="692150"/>
            <a:ext cx="9144000" cy="9156700"/>
          </a:xfrm>
          <a:prstGeom prst="rect">
            <a:avLst/>
          </a:prstGeom>
          <a:noFill/>
          <a:ln>
            <a:noFill/>
          </a:ln>
          <a:effectLst/>
          <a:extLst/>
        </p:spPr>
        <p:txBody>
          <a:bodyPr>
            <a:spAutoFit/>
          </a:bodyPr>
          <a:lstStyle>
            <a:lvl1pPr marL="457200" indent="-457200">
              <a:tabLst>
                <a:tab pos="185738" algn="l"/>
              </a:tabLst>
              <a:defRPr sz="2400">
                <a:solidFill>
                  <a:schemeClr val="tx1"/>
                </a:solidFill>
                <a:latin typeface="Times New Roman" pitchFamily="18" charset="0"/>
              </a:defRPr>
            </a:lvl1pPr>
            <a:lvl2pPr marL="914400" indent="-457200">
              <a:tabLst>
                <a:tab pos="185738" algn="l"/>
              </a:tabLst>
              <a:defRPr sz="2400">
                <a:solidFill>
                  <a:schemeClr val="tx1"/>
                </a:solidFill>
                <a:latin typeface="Times New Roman" pitchFamily="18" charset="0"/>
              </a:defRPr>
            </a:lvl2pPr>
            <a:lvl3pPr marL="1371600" indent="-457200">
              <a:tabLst>
                <a:tab pos="185738" algn="l"/>
              </a:tabLst>
              <a:defRPr sz="2400">
                <a:solidFill>
                  <a:schemeClr val="tx1"/>
                </a:solidFill>
                <a:latin typeface="Times New Roman" pitchFamily="18" charset="0"/>
              </a:defRPr>
            </a:lvl3pPr>
            <a:lvl4pPr marL="1828800" indent="-457200">
              <a:tabLst>
                <a:tab pos="185738" algn="l"/>
              </a:tabLst>
              <a:defRPr sz="2400">
                <a:solidFill>
                  <a:schemeClr val="tx1"/>
                </a:solidFill>
                <a:latin typeface="Times New Roman" pitchFamily="18" charset="0"/>
              </a:defRPr>
            </a:lvl4pPr>
            <a:lvl5pPr marL="2286000" indent="-457200">
              <a:tabLst>
                <a:tab pos="185738" algn="l"/>
              </a:tabLst>
              <a:defRPr sz="2400">
                <a:solidFill>
                  <a:schemeClr val="tx1"/>
                </a:solidFill>
                <a:latin typeface="Times New Roman" pitchFamily="18" charset="0"/>
              </a:defRPr>
            </a:lvl5pPr>
            <a:lvl6pPr marL="2743200" indent="-457200" fontAlgn="base">
              <a:spcBef>
                <a:spcPct val="0"/>
              </a:spcBef>
              <a:spcAft>
                <a:spcPct val="0"/>
              </a:spcAft>
              <a:tabLst>
                <a:tab pos="185738" algn="l"/>
              </a:tabLst>
              <a:defRPr sz="2400">
                <a:solidFill>
                  <a:schemeClr val="tx1"/>
                </a:solidFill>
                <a:latin typeface="Times New Roman" pitchFamily="18" charset="0"/>
              </a:defRPr>
            </a:lvl6pPr>
            <a:lvl7pPr marL="3200400" indent="-457200" fontAlgn="base">
              <a:spcBef>
                <a:spcPct val="0"/>
              </a:spcBef>
              <a:spcAft>
                <a:spcPct val="0"/>
              </a:spcAft>
              <a:tabLst>
                <a:tab pos="185738" algn="l"/>
              </a:tabLst>
              <a:defRPr sz="2400">
                <a:solidFill>
                  <a:schemeClr val="tx1"/>
                </a:solidFill>
                <a:latin typeface="Times New Roman" pitchFamily="18" charset="0"/>
              </a:defRPr>
            </a:lvl7pPr>
            <a:lvl8pPr marL="3657600" indent="-457200" fontAlgn="base">
              <a:spcBef>
                <a:spcPct val="0"/>
              </a:spcBef>
              <a:spcAft>
                <a:spcPct val="0"/>
              </a:spcAft>
              <a:tabLst>
                <a:tab pos="185738" algn="l"/>
              </a:tabLst>
              <a:defRPr sz="2400">
                <a:solidFill>
                  <a:schemeClr val="tx1"/>
                </a:solidFill>
                <a:latin typeface="Times New Roman" pitchFamily="18" charset="0"/>
              </a:defRPr>
            </a:lvl8pPr>
            <a:lvl9pPr marL="4114800" indent="-457200" fontAlgn="base">
              <a:spcBef>
                <a:spcPct val="0"/>
              </a:spcBef>
              <a:spcAft>
                <a:spcPct val="0"/>
              </a:spcAft>
              <a:tabLst>
                <a:tab pos="185738" algn="l"/>
              </a:tabLst>
              <a:defRPr sz="2400">
                <a:solidFill>
                  <a:schemeClr val="tx1"/>
                </a:solidFill>
                <a:latin typeface="Times New Roman" pitchFamily="18" charset="0"/>
              </a:defRPr>
            </a:lvl9pPr>
          </a:lstStyle>
          <a:p>
            <a:pPr eaLnBrk="1" hangingPunct="1">
              <a:spcAft>
                <a:spcPts val="600"/>
              </a:spcAft>
              <a:buFont typeface="Arial" panose="020B0604020202020204" pitchFamily="34" charset="0"/>
              <a:buChar char="•"/>
              <a:defRPr/>
            </a:pPr>
            <a:r>
              <a:rPr lang="el-GR" sz="2800" dirty="0">
                <a:latin typeface="+mn-lt"/>
                <a:cs typeface="Times New Roman" pitchFamily="18" charset="0"/>
              </a:rPr>
              <a:t>Είναι η αγορά στην οποία ένα νόμισμα διαπραγματεύεται για ένα άλλο και, συνεπώς, έχουμε τις τιμές ενός νομίσματος σε σχέση με τα άλλα. </a:t>
            </a:r>
          </a:p>
          <a:p>
            <a:pPr eaLnBrk="1" hangingPunct="1">
              <a:spcAft>
                <a:spcPts val="600"/>
              </a:spcAft>
              <a:buFont typeface="Arial" panose="020B0604020202020204" pitchFamily="34" charset="0"/>
              <a:buChar char="•"/>
              <a:defRPr/>
            </a:pPr>
            <a:r>
              <a:rPr lang="el-GR" sz="2800" dirty="0">
                <a:latin typeface="+mn-lt"/>
                <a:cs typeface="Times New Roman" pitchFamily="18" charset="0"/>
              </a:rPr>
              <a:t>Οι συμμετέχοντες στην αγορά συναλλάγματος μπορούν να διακριθούν σε τρεις βασικές κατηγορίες τους αντισταθμιστές κινδύνου, τους κερδοσκόπους και αυτούς που κάνουν αντισταθμιστική κερδοσκοπία. Οι πρώτοι χρησιμοποιούν παράγωγα χρηματοοικονομικά προϊόντα για να καλύψουν την έκθεση τους σε κάποιο συναλλαγματικό κίνδυνο. Οι δεύτεροι αναλαμβάνουν κίνδυνο προκειμένου να έχουν κάποια αναμενόμενα κέρδη ενώ οι τελευταίοι κάνουν αυτό που ονομάζουμε </a:t>
            </a:r>
            <a:r>
              <a:rPr lang="el-GR" sz="2800" dirty="0" err="1">
                <a:latin typeface="+mn-lt"/>
                <a:cs typeface="Times New Roman" pitchFamily="18" charset="0"/>
              </a:rPr>
              <a:t>arbitrage</a:t>
            </a:r>
            <a:r>
              <a:rPr lang="el-GR" sz="2800" dirty="0">
                <a:latin typeface="+mn-lt"/>
                <a:cs typeface="Times New Roman" pitchFamily="18" charset="0"/>
              </a:rPr>
              <a:t> δηλαδή την αγορά ενός νομίσματος σε χαμηλή τιμή και την ταυτόχρονη πώλησή του σε υψηλότερη τιμή.</a:t>
            </a:r>
          </a:p>
          <a:p>
            <a:pPr eaLnBrk="1" hangingPunct="1">
              <a:spcAft>
                <a:spcPts val="600"/>
              </a:spcAft>
              <a:buFont typeface="Arial" panose="020B0604020202020204" pitchFamily="34" charset="0"/>
              <a:buChar char="•"/>
              <a:defRPr/>
            </a:pPr>
            <a:endParaRPr lang="el-GR" sz="2800" dirty="0">
              <a:latin typeface="+mn-lt"/>
              <a:cs typeface="Times New Roman" pitchFamily="18" charset="0"/>
            </a:endParaRPr>
          </a:p>
          <a:p>
            <a:pPr eaLnBrk="1" hangingPunct="1">
              <a:defRPr/>
            </a:pPr>
            <a:endParaRPr lang="el-GR" sz="2800" dirty="0">
              <a:cs typeface="Times New Roman" panose="02020603050405020304" pitchFamily="18" charset="0"/>
            </a:endParaRPr>
          </a:p>
          <a:p>
            <a:pPr eaLnBrk="1" hangingPunct="1">
              <a:spcBef>
                <a:spcPct val="50000"/>
              </a:spcBef>
              <a:buFontTx/>
              <a:buChar char="-"/>
              <a:defRPr/>
            </a:pPr>
            <a:endParaRPr lang="el-GR" altLang="el-GR" sz="2800" b="1" dirty="0" smtClean="0">
              <a:solidFill>
                <a:srgbClr val="FFFF00"/>
              </a:solidFill>
            </a:endParaRPr>
          </a:p>
          <a:p>
            <a:pPr eaLnBrk="1" hangingPunct="1">
              <a:spcBef>
                <a:spcPct val="50000"/>
              </a:spcBef>
              <a:buFontTx/>
              <a:buChar char="-"/>
              <a:defRPr/>
            </a:pPr>
            <a:endParaRPr lang="el-GR" altLang="el-GR" sz="2800" b="1" dirty="0" smtClean="0">
              <a:solidFill>
                <a:schemeClr val="bg1"/>
              </a:solidFill>
            </a:endParaRPr>
          </a:p>
          <a:p>
            <a:pPr eaLnBrk="1" hangingPunct="1">
              <a:spcBef>
                <a:spcPct val="50000"/>
              </a:spcBef>
              <a:buFontTx/>
              <a:buChar char="-"/>
              <a:defRPr/>
            </a:pPr>
            <a:endParaRPr lang="el-GR" altLang="el-GR" sz="2800" b="1" dirty="0" smtClean="0">
              <a:solidFill>
                <a:schemeClr val="bg1"/>
              </a:solidFill>
            </a:endParaRPr>
          </a:p>
        </p:txBody>
      </p:sp>
      <p:sp>
        <p:nvSpPr>
          <p:cNvPr id="9220" name="Θέση αριθμού διαφάνειας 5"/>
          <p:cNvSpPr>
            <a:spLocks noGrp="1"/>
          </p:cNvSpPr>
          <p:nvPr>
            <p:ph type="sldNum" sz="quarter" idx="12"/>
          </p:nvPr>
        </p:nvSpPr>
        <p:spPr bwMode="auto">
          <a:noFill/>
          <a:ln>
            <a:miter lim="800000"/>
            <a:headEnd/>
            <a:tailEnd/>
          </a:ln>
        </p:spPr>
        <p:txBody>
          <a:bodyPr/>
          <a:lstStyle/>
          <a:p>
            <a:fld id="{601A2421-5BF6-4003-9F99-064747CC978F}" type="slidenum">
              <a:rPr lang="nl-NL" altLang="el-GR"/>
              <a:pPr/>
              <a:t>4</a:t>
            </a:fld>
            <a:endParaRPr lang="nl-NL" alt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Τίτλος 4"/>
          <p:cNvSpPr>
            <a:spLocks noGrp="1"/>
          </p:cNvSpPr>
          <p:nvPr>
            <p:ph type="title"/>
          </p:nvPr>
        </p:nvSpPr>
        <p:spPr>
          <a:xfrm>
            <a:off x="250825" y="-242888"/>
            <a:ext cx="8928100" cy="1655763"/>
          </a:xfrm>
        </p:spPr>
        <p:txBody>
          <a:bodyPr/>
          <a:lstStyle/>
          <a:p>
            <a:r>
              <a:rPr lang="el-GR" altLang="el-GR" smtClean="0">
                <a:solidFill>
                  <a:srgbClr val="0070C0"/>
                </a:solidFill>
              </a:rPr>
              <a:t>Ισοδυναμία Επιτοκίων - 5</a:t>
            </a:r>
            <a:endParaRPr lang="el-GR" altLang="el-GR" sz="4000" smtClean="0">
              <a:solidFill>
                <a:srgbClr val="0070C0"/>
              </a:solidFill>
            </a:endParaRPr>
          </a:p>
        </p:txBody>
      </p:sp>
      <p:sp>
        <p:nvSpPr>
          <p:cNvPr id="49155" name="TextBox 5"/>
          <p:cNvSpPr txBox="1">
            <a:spLocks noChangeArrowheads="1"/>
          </p:cNvSpPr>
          <p:nvPr/>
        </p:nvSpPr>
        <p:spPr bwMode="auto">
          <a:xfrm>
            <a:off x="69850" y="1196975"/>
            <a:ext cx="9109075" cy="5694363"/>
          </a:xfrm>
          <a:prstGeom prst="rect">
            <a:avLst/>
          </a:prstGeom>
          <a:noFill/>
          <a:ln w="9525">
            <a:noFill/>
            <a:miter lim="800000"/>
            <a:headEnd/>
            <a:tailEnd/>
          </a:ln>
        </p:spPr>
        <p:txBody>
          <a:bodyPr>
            <a:spAutoFit/>
          </a:bodyPr>
          <a:lstStyle/>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Καλυμμένη ισοδυναμία επιτοκίων (Covered Interest Parity – CIP) σημαίνει επένδυση σε ξένο νόμισμα με ταυτόχρονη κάλυψη του συναλλαγματικού κινδύνου μέσω προθεσμιακών πράξεων.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Σκοπός αυτής της επενδυτικής στρατηγικής είναι η εμφάνιση κερδών από τη διαφορά που υπάρχει μεταξύ του προθεσμιακού πριμ ή έκπτωσης και των επιτοκίων των δύο νομισμάτων. </a:t>
            </a: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Ενώ η επένδυση σε ξένα χρεόγραφα θα αποφέρει σε δολάρια.</a:t>
            </a:r>
          </a:p>
          <a:p>
            <a:pPr marL="342900" indent="-342900" eaLnBrk="1" hangingPunct="1">
              <a:spcBef>
                <a:spcPts val="600"/>
              </a:spcBef>
              <a:buFont typeface="Arial" charset="0"/>
              <a:buChar char="•"/>
            </a:pPr>
            <a:endParaRPr lang="el-GR" altLang="el-GR" sz="3200">
              <a:solidFill>
                <a:srgbClr val="000000"/>
              </a:solidFill>
              <a:latin typeface="Calibri" pitchFamily="34" charset="0"/>
            </a:endParaRPr>
          </a:p>
          <a:p>
            <a:pPr marL="342900" indent="-342900" eaLnBrk="1" hangingPunct="1">
              <a:spcBef>
                <a:spcPts val="600"/>
              </a:spcBef>
              <a:buFont typeface="Arial" charset="0"/>
              <a:buChar char="•"/>
            </a:pPr>
            <a:endParaRPr lang="el-GR" altLang="el-GR" sz="3200">
              <a:solidFill>
                <a:srgbClr val="000000"/>
              </a:solidFill>
              <a:latin typeface="Calibri" pitchFamily="34" charset="0"/>
            </a:endParaRPr>
          </a:p>
        </p:txBody>
      </p:sp>
      <p:sp>
        <p:nvSpPr>
          <p:cNvPr id="49156" name="Θέση αριθμού διαφάνειας 3"/>
          <p:cNvSpPr>
            <a:spLocks noGrp="1"/>
          </p:cNvSpPr>
          <p:nvPr>
            <p:ph type="sldNum" sz="quarter" idx="12"/>
          </p:nvPr>
        </p:nvSpPr>
        <p:spPr bwMode="auto">
          <a:noFill/>
          <a:ln>
            <a:miter lim="800000"/>
            <a:headEnd/>
            <a:tailEnd/>
          </a:ln>
        </p:spPr>
        <p:txBody>
          <a:bodyPr/>
          <a:lstStyle/>
          <a:p>
            <a:fld id="{93EF8C4C-D2F0-448C-B720-CDF0F450B2A0}" type="slidenum">
              <a:rPr lang="nl-NL" altLang="el-GR"/>
              <a:pPr/>
              <a:t>40</a:t>
            </a:fld>
            <a:endParaRPr lang="nl-NL" alt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4"/>
          <p:cNvSpPr>
            <a:spLocks noGrp="1"/>
          </p:cNvSpPr>
          <p:nvPr>
            <p:ph type="title"/>
          </p:nvPr>
        </p:nvSpPr>
        <p:spPr>
          <a:xfrm>
            <a:off x="73025" y="-171450"/>
            <a:ext cx="9070975" cy="2087563"/>
          </a:xfrm>
        </p:spPr>
        <p:txBody>
          <a:bodyPr/>
          <a:lstStyle/>
          <a:p>
            <a:r>
              <a:rPr lang="el-GR" altLang="el-GR" smtClean="0">
                <a:solidFill>
                  <a:srgbClr val="0070C0"/>
                </a:solidFill>
              </a:rPr>
              <a:t>Ισοδυναμία Επιτοκίων - 6</a:t>
            </a:r>
            <a:r>
              <a:rPr lang="el-GR" altLang="el-GR" sz="4000" smtClean="0">
                <a:solidFill>
                  <a:srgbClr val="0070C0"/>
                </a:solidFill>
              </a:rPr>
              <a:t/>
            </a:r>
            <a:br>
              <a:rPr lang="el-GR" altLang="el-GR" sz="4000" smtClean="0">
                <a:solidFill>
                  <a:srgbClr val="0070C0"/>
                </a:solidFill>
              </a:rPr>
            </a:br>
            <a:endParaRPr lang="el-GR" altLang="el-GR" sz="4000" smtClean="0">
              <a:solidFill>
                <a:srgbClr val="0070C0"/>
              </a:solidFill>
            </a:endParaRPr>
          </a:p>
        </p:txBody>
      </p:sp>
      <p:sp>
        <p:nvSpPr>
          <p:cNvPr id="56323" name="TextBox 5"/>
          <p:cNvSpPr txBox="1">
            <a:spLocks noChangeArrowheads="1"/>
          </p:cNvSpPr>
          <p:nvPr/>
        </p:nvSpPr>
        <p:spPr bwMode="auto">
          <a:xfrm>
            <a:off x="42863" y="1052513"/>
            <a:ext cx="9109075" cy="661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defRPr/>
            </a:pPr>
            <a:r>
              <a:rPr lang="el-GR" altLang="el-GR" sz="2800" b="1" dirty="0" smtClean="0">
                <a:solidFill>
                  <a:srgbClr val="000000"/>
                </a:solidFill>
              </a:rPr>
              <a:t>Παράδειγμα:</a:t>
            </a:r>
            <a:r>
              <a:rPr lang="el-GR" altLang="el-GR" sz="2800" dirty="0" smtClean="0">
                <a:solidFill>
                  <a:srgbClr val="000000"/>
                </a:solidFill>
              </a:rPr>
              <a:t> Εάν ορίζουμε </a:t>
            </a:r>
            <a:r>
              <a:rPr lang="el-GR" altLang="el-GR" sz="2800" dirty="0">
                <a:solidFill>
                  <a:srgbClr val="000000"/>
                </a:solidFill>
              </a:rPr>
              <a:t>την τρέχουσα (</a:t>
            </a:r>
            <a:r>
              <a:rPr lang="el-GR" altLang="el-GR" sz="2800" dirty="0" err="1">
                <a:solidFill>
                  <a:srgbClr val="000000"/>
                </a:solidFill>
              </a:rPr>
              <a:t>spot</a:t>
            </a:r>
            <a:r>
              <a:rPr lang="el-GR" altLang="el-GR" sz="2800" dirty="0">
                <a:solidFill>
                  <a:srgbClr val="000000"/>
                </a:solidFill>
              </a:rPr>
              <a:t>) τιμή ενός ξένου νομίσματος σε όρους του εγχώριου νομίσματος (ως εγχώριο νόμισμα λαμβάνουμε το $- από τη πλευρά του Αμερικανού επενδυτή) και    η προθεσμιακή (</a:t>
            </a:r>
            <a:r>
              <a:rPr lang="el-GR" altLang="el-GR" sz="2800" dirty="0" err="1">
                <a:solidFill>
                  <a:srgbClr val="000000"/>
                </a:solidFill>
              </a:rPr>
              <a:t>forward</a:t>
            </a:r>
            <a:r>
              <a:rPr lang="el-GR" altLang="el-GR" sz="2800" dirty="0">
                <a:solidFill>
                  <a:srgbClr val="000000"/>
                </a:solidFill>
              </a:rPr>
              <a:t>) τιμή συναλλάγματος αντίστοιχα τη χρονική στιγμή t,    και    είναι το επιτόκιο της εγχώριας και της αλλοδαπής οικονομίας αντίστοιχα, η επένδυση 1 δολαρίου σε εγχώρια χρεόγραφα θα αποφέρει μετά από ένα </a:t>
            </a:r>
            <a:r>
              <a:rPr lang="el-GR" altLang="el-GR" sz="2800" dirty="0" smtClean="0">
                <a:solidFill>
                  <a:srgbClr val="000000"/>
                </a:solidFill>
              </a:rPr>
              <a:t>έτος:</a:t>
            </a:r>
          </a:p>
          <a:p>
            <a:pPr eaLnBrk="1" hangingPunct="1">
              <a:spcBef>
                <a:spcPts val="600"/>
              </a:spcBef>
              <a:spcAft>
                <a:spcPts val="1200"/>
              </a:spcAft>
              <a:defRPr/>
            </a:pPr>
            <a:endParaRPr lang="el-GR" altLang="el-GR" sz="2800" dirty="0">
              <a:solidFill>
                <a:srgbClr val="000000"/>
              </a:solidFill>
            </a:endParaRPr>
          </a:p>
          <a:p>
            <a:pPr eaLnBrk="1" hangingPunct="1">
              <a:spcBef>
                <a:spcPts val="600"/>
              </a:spcBef>
              <a:spcAft>
                <a:spcPts val="1200"/>
              </a:spcAft>
              <a:defRPr/>
            </a:pPr>
            <a:r>
              <a:rPr lang="el-GR" altLang="el-GR" sz="2800" dirty="0">
                <a:solidFill>
                  <a:srgbClr val="000000"/>
                </a:solidFill>
              </a:rPr>
              <a:t>Ενώ η επένδυση σε ξένα χρεόγραφα θα αποφέρει σε </a:t>
            </a:r>
            <a:r>
              <a:rPr lang="el-GR" altLang="el-GR" sz="2800" dirty="0" smtClean="0">
                <a:solidFill>
                  <a:srgbClr val="000000"/>
                </a:solidFill>
              </a:rPr>
              <a:t>δολάρια:</a:t>
            </a:r>
            <a:endParaRPr lang="el-GR" altLang="el-GR" sz="2800" dirty="0">
              <a:solidFill>
                <a:srgbClr val="000000"/>
              </a:solidFill>
            </a:endParaRPr>
          </a:p>
          <a:p>
            <a:pPr eaLnBrk="1" hangingPunct="1">
              <a:spcBef>
                <a:spcPts val="600"/>
              </a:spcBef>
              <a:spcAft>
                <a:spcPts val="1200"/>
              </a:spcAft>
              <a:defRPr/>
            </a:pPr>
            <a:endParaRPr lang="el-GR" altLang="el-GR" sz="2800" dirty="0">
              <a:solidFill>
                <a:srgbClr val="000000"/>
              </a:solidFill>
            </a:endParaRPr>
          </a:p>
          <a:p>
            <a:pPr marL="0" indent="0" eaLnBrk="1" hangingPunct="1">
              <a:spcBef>
                <a:spcPts val="600"/>
              </a:spcBef>
              <a:buFont typeface="Arial" panose="020B0604020202020204" pitchFamily="34" charset="0"/>
              <a:buNone/>
              <a:defRPr/>
            </a:pPr>
            <a:endParaRPr lang="el-GR" altLang="el-GR" sz="2800" dirty="0" smtClean="0">
              <a:solidFill>
                <a:srgbClr val="000000"/>
              </a:solidFill>
            </a:endParaRPr>
          </a:p>
        </p:txBody>
      </p:sp>
      <p:sp>
        <p:nvSpPr>
          <p:cNvPr id="50180" name="Θέση αριθμού διαφάνειας 3"/>
          <p:cNvSpPr>
            <a:spLocks noGrp="1"/>
          </p:cNvSpPr>
          <p:nvPr>
            <p:ph type="sldNum" sz="quarter" idx="12"/>
          </p:nvPr>
        </p:nvSpPr>
        <p:spPr bwMode="auto">
          <a:noFill/>
          <a:ln>
            <a:miter lim="800000"/>
            <a:headEnd/>
            <a:tailEnd/>
          </a:ln>
        </p:spPr>
        <p:txBody>
          <a:bodyPr/>
          <a:lstStyle/>
          <a:p>
            <a:fld id="{419DB8B5-6B55-42F7-9A11-CF7538693FF4}" type="slidenum">
              <a:rPr lang="nl-NL" altLang="el-GR"/>
              <a:pPr/>
              <a:t>41</a:t>
            </a:fld>
            <a:endParaRPr lang="nl-NL" altLang="el-GR"/>
          </a:p>
        </p:txBody>
      </p:sp>
      <p:pic>
        <p:nvPicPr>
          <p:cNvPr id="50181" name="Εικόνα 1"/>
          <p:cNvPicPr>
            <a:picLocks noChangeAspect="1"/>
          </p:cNvPicPr>
          <p:nvPr/>
        </p:nvPicPr>
        <p:blipFill>
          <a:blip r:embed="rId2"/>
          <a:srcRect/>
          <a:stretch>
            <a:fillRect/>
          </a:stretch>
        </p:blipFill>
        <p:spPr bwMode="auto">
          <a:xfrm>
            <a:off x="2771775" y="4638675"/>
            <a:ext cx="2268538" cy="334963"/>
          </a:xfrm>
          <a:prstGeom prst="rect">
            <a:avLst/>
          </a:prstGeom>
          <a:noFill/>
          <a:ln w="9525">
            <a:noFill/>
            <a:miter lim="800000"/>
            <a:headEnd/>
            <a:tailEnd/>
          </a:ln>
        </p:spPr>
      </p:pic>
      <p:pic>
        <p:nvPicPr>
          <p:cNvPr id="50182" name="Εικόνα 2"/>
          <p:cNvPicPr>
            <a:picLocks noChangeAspect="1"/>
          </p:cNvPicPr>
          <p:nvPr/>
        </p:nvPicPr>
        <p:blipFill>
          <a:blip r:embed="rId3"/>
          <a:srcRect/>
          <a:stretch>
            <a:fillRect/>
          </a:stretch>
        </p:blipFill>
        <p:spPr bwMode="auto">
          <a:xfrm>
            <a:off x="2765425" y="5903913"/>
            <a:ext cx="2935288"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4"/>
          <p:cNvSpPr>
            <a:spLocks noGrp="1"/>
          </p:cNvSpPr>
          <p:nvPr>
            <p:ph type="title"/>
          </p:nvPr>
        </p:nvSpPr>
        <p:spPr>
          <a:xfrm>
            <a:off x="-107950" y="-531813"/>
            <a:ext cx="9144000" cy="1727201"/>
          </a:xfrm>
        </p:spPr>
        <p:txBody>
          <a:bodyPr/>
          <a:lstStyle/>
          <a:p>
            <a:r>
              <a:rPr lang="el-GR" altLang="el-GR" smtClean="0">
                <a:solidFill>
                  <a:srgbClr val="0070C0"/>
                </a:solidFill>
              </a:rPr>
              <a:t>Ισοδυναμία Επιτοκίων - 7</a:t>
            </a:r>
          </a:p>
        </p:txBody>
      </p:sp>
      <p:sp>
        <p:nvSpPr>
          <p:cNvPr id="51203" name="TextBox 5"/>
          <p:cNvSpPr txBox="1">
            <a:spLocks noChangeArrowheads="1"/>
          </p:cNvSpPr>
          <p:nvPr/>
        </p:nvSpPr>
        <p:spPr bwMode="auto">
          <a:xfrm>
            <a:off x="60325" y="620713"/>
            <a:ext cx="9109075" cy="7016750"/>
          </a:xfrm>
          <a:prstGeom prst="rect">
            <a:avLst/>
          </a:prstGeom>
          <a:noFill/>
          <a:ln w="9525">
            <a:noFill/>
            <a:miter lim="800000"/>
            <a:headEnd/>
            <a:tailEnd/>
          </a:ln>
        </p:spPr>
        <p:txBody>
          <a:bodyPr>
            <a:spAutoFit/>
          </a:bodyPr>
          <a:lstStyle/>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Για να μην υπάρχει κίνητρο μεταφοράς αποταμιευτικών πόρων από την εγχώρια οικονομία στην αλλοδαπή, θα πρέπει οι αποδόσεις χρεογράφων διαφορετικών χωρών, όταν εκφράζονται στο ίδιο νόμισμα,, να είναι ίσες, δηλαδή σε ισορροπία θα πρέπει οι δυο στρατηγικές να είναι ίδιες. Δηλαδή καταλήγουμε:</a:t>
            </a:r>
          </a:p>
          <a:p>
            <a:pPr marL="342900" indent="-342900" eaLnBrk="1" hangingPunct="1">
              <a:spcBef>
                <a:spcPts val="600"/>
              </a:spcBef>
              <a:spcAft>
                <a:spcPts val="1200"/>
              </a:spcAft>
              <a:buFont typeface="Wingdings" pitchFamily="2" charset="2"/>
              <a:buChar char="§"/>
            </a:pPr>
            <a:r>
              <a:rPr lang="el-GR" altLang="el-GR" sz="2800">
                <a:solidFill>
                  <a:srgbClr val="000000"/>
                </a:solidFill>
                <a:latin typeface="Calibri" pitchFamily="34" charset="0"/>
              </a:rPr>
              <a:t>Από την σχέση αυτή γίνεται κατανοητό ότι εάν το ξένο νόμισμα πωλείται με προθεσμιακό πριμ           τότε η διαφορά επιτοκίων μεταξύ εγχώριων και ξένων επιτοκίων θα πρέπει να γίνει θετική                  ώστε να ισχύει η ισοδυναμία. Με άλλα λόγια, παρατηρείται μαζική εισροή επενδυτικών κεφαλαίων στην εγχώρια οικονομία, υπερβάλλουσα ζήτηση ξένου νομίσματος στην προθεσμιακή αγορά, και τάση ανατίμησης του.</a:t>
            </a:r>
          </a:p>
          <a:p>
            <a:pPr marL="342900" indent="-342900" eaLnBrk="1" hangingPunct="1">
              <a:spcBef>
                <a:spcPts val="600"/>
              </a:spcBef>
              <a:spcAft>
                <a:spcPts val="1200"/>
              </a:spcAft>
              <a:buFont typeface="Wingdings" pitchFamily="2" charset="2"/>
              <a:buChar char="§"/>
            </a:pPr>
            <a:endParaRPr lang="el-GR" altLang="el-GR" sz="2800">
              <a:solidFill>
                <a:srgbClr val="000000"/>
              </a:solidFill>
              <a:latin typeface="Calibri" pitchFamily="34" charset="0"/>
            </a:endParaRPr>
          </a:p>
        </p:txBody>
      </p:sp>
      <p:sp>
        <p:nvSpPr>
          <p:cNvPr id="51204" name="Θέση αριθμού διαφάνειας 3"/>
          <p:cNvSpPr>
            <a:spLocks noGrp="1"/>
          </p:cNvSpPr>
          <p:nvPr>
            <p:ph type="sldNum" sz="quarter" idx="12"/>
          </p:nvPr>
        </p:nvSpPr>
        <p:spPr bwMode="auto">
          <a:noFill/>
          <a:ln>
            <a:miter lim="800000"/>
            <a:headEnd/>
            <a:tailEnd/>
          </a:ln>
        </p:spPr>
        <p:txBody>
          <a:bodyPr/>
          <a:lstStyle/>
          <a:p>
            <a:fld id="{6DF2400F-7DBC-4AFD-91C0-FD086826BBFF}" type="slidenum">
              <a:rPr lang="nl-NL" altLang="el-GR"/>
              <a:pPr/>
              <a:t>42</a:t>
            </a:fld>
            <a:endParaRPr lang="nl-NL" altLang="el-GR"/>
          </a:p>
        </p:txBody>
      </p:sp>
      <p:pic>
        <p:nvPicPr>
          <p:cNvPr id="51205" name="Εικόνα 1"/>
          <p:cNvPicPr>
            <a:picLocks noChangeAspect="1"/>
          </p:cNvPicPr>
          <p:nvPr/>
        </p:nvPicPr>
        <p:blipFill>
          <a:blip r:embed="rId2"/>
          <a:srcRect/>
          <a:stretch>
            <a:fillRect/>
          </a:stretch>
        </p:blipFill>
        <p:spPr bwMode="auto">
          <a:xfrm>
            <a:off x="3930650" y="2852738"/>
            <a:ext cx="1368425" cy="546100"/>
          </a:xfrm>
          <a:prstGeom prst="rect">
            <a:avLst/>
          </a:prstGeom>
          <a:noFill/>
          <a:ln w="9525">
            <a:noFill/>
            <a:miter lim="800000"/>
            <a:headEnd/>
            <a:tailEnd/>
          </a:ln>
        </p:spPr>
      </p:pic>
      <p:pic>
        <p:nvPicPr>
          <p:cNvPr id="51206" name="Εικόνα 2"/>
          <p:cNvPicPr>
            <a:picLocks noChangeAspect="1"/>
          </p:cNvPicPr>
          <p:nvPr/>
        </p:nvPicPr>
        <p:blipFill>
          <a:blip r:embed="rId3"/>
          <a:srcRect/>
          <a:stretch>
            <a:fillRect/>
          </a:stretch>
        </p:blipFill>
        <p:spPr bwMode="auto">
          <a:xfrm>
            <a:off x="6372225" y="3949700"/>
            <a:ext cx="700088" cy="358775"/>
          </a:xfrm>
          <a:prstGeom prst="rect">
            <a:avLst/>
          </a:prstGeom>
          <a:noFill/>
          <a:ln w="9525">
            <a:noFill/>
            <a:miter lim="800000"/>
            <a:headEnd/>
            <a:tailEnd/>
          </a:ln>
        </p:spPr>
      </p:pic>
      <p:pic>
        <p:nvPicPr>
          <p:cNvPr id="51207" name="Εικόνα 3"/>
          <p:cNvPicPr>
            <a:picLocks noChangeAspect="1"/>
          </p:cNvPicPr>
          <p:nvPr/>
        </p:nvPicPr>
        <p:blipFill>
          <a:blip r:embed="rId4"/>
          <a:srcRect/>
          <a:stretch>
            <a:fillRect/>
          </a:stretch>
        </p:blipFill>
        <p:spPr bwMode="auto">
          <a:xfrm>
            <a:off x="4356100" y="4876800"/>
            <a:ext cx="1100138"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4"/>
          <p:cNvSpPr>
            <a:spLocks noGrp="1"/>
          </p:cNvSpPr>
          <p:nvPr>
            <p:ph type="title"/>
          </p:nvPr>
        </p:nvSpPr>
        <p:spPr>
          <a:xfrm>
            <a:off x="9525" y="-315913"/>
            <a:ext cx="9144000" cy="1727201"/>
          </a:xfrm>
        </p:spPr>
        <p:txBody>
          <a:bodyPr/>
          <a:lstStyle/>
          <a:p>
            <a:r>
              <a:rPr lang="el-GR" altLang="el-GR" smtClean="0">
                <a:solidFill>
                  <a:srgbClr val="0070C0"/>
                </a:solidFill>
              </a:rPr>
              <a:t>Ισοδυναμία Επιτοκίων - 8</a:t>
            </a:r>
          </a:p>
        </p:txBody>
      </p:sp>
      <p:sp>
        <p:nvSpPr>
          <p:cNvPr id="58371" name="TextBox 5"/>
          <p:cNvSpPr txBox="1">
            <a:spLocks noChangeArrowheads="1"/>
          </p:cNvSpPr>
          <p:nvPr/>
        </p:nvSpPr>
        <p:spPr bwMode="auto">
          <a:xfrm>
            <a:off x="111125" y="908050"/>
            <a:ext cx="9109075" cy="634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
              <a:defRPr/>
            </a:pPr>
            <a:r>
              <a:rPr lang="el-GR" altLang="el-GR" sz="2800" dirty="0" smtClean="0">
                <a:solidFill>
                  <a:srgbClr val="000000"/>
                </a:solidFill>
              </a:rPr>
              <a:t>Πριν ολοκληρώσουμε την ανάλυση της έννοιας του ΚΑΕ θα θέλαμε να τονίσουμε δύο βασικά σημεία:</a:t>
            </a:r>
          </a:p>
          <a:p>
            <a:pPr marL="457200" indent="-457200" eaLnBrk="1" hangingPunct="1">
              <a:spcBef>
                <a:spcPts val="600"/>
              </a:spcBef>
              <a:buFont typeface="+mj-lt"/>
              <a:buAutoNum type="arabicPeriod"/>
              <a:defRPr/>
            </a:pPr>
            <a:r>
              <a:rPr lang="el-GR" altLang="el-GR" sz="2400" dirty="0" smtClean="0">
                <a:solidFill>
                  <a:srgbClr val="000000"/>
                </a:solidFill>
              </a:rPr>
              <a:t>Η προθεσμιακή συναλλαγματική ισοτιμία την οποία βλέπουμε στις τράπεζες αλλά και στο ίντερνετ υπολογίζεται από το ΚΑΕ. Δηλαδή γνωρίζοντας τα επιτόκια σε δύο χώρες μελέτης και την τρέχουσα συναλλαγματική ισοτιμία μπορούμε να λύσουμε και να βρούμε ποια είναι η προθεσμιακή ισοτιμία. Θα είναι αυτή που εξισώνει τις δυο στρατηγικές επένδυσης στο εσωτερικό και στο εξωτερικό που περιγράψαμε παραπάνω:</a:t>
            </a:r>
          </a:p>
          <a:p>
            <a:pPr marL="457200" indent="-457200" eaLnBrk="1" hangingPunct="1">
              <a:spcBef>
                <a:spcPct val="0"/>
              </a:spcBef>
              <a:buFont typeface="+mj-lt"/>
              <a:buAutoNum type="arabicPeriod"/>
              <a:defRPr/>
            </a:pPr>
            <a:endParaRPr lang="el-GR" altLang="el-GR" sz="2400" dirty="0" smtClean="0">
              <a:solidFill>
                <a:srgbClr val="000000"/>
              </a:solidFill>
            </a:endParaRPr>
          </a:p>
          <a:p>
            <a:pPr eaLnBrk="1" hangingPunct="1">
              <a:spcBef>
                <a:spcPct val="0"/>
              </a:spcBef>
              <a:buFont typeface="Courier New" panose="02070309020205020404" pitchFamily="49" charset="0"/>
              <a:buChar char="o"/>
              <a:defRPr/>
            </a:pPr>
            <a:r>
              <a:rPr lang="el-GR" altLang="el-GR" sz="2400" dirty="0" smtClean="0">
                <a:solidFill>
                  <a:srgbClr val="000000"/>
                </a:solidFill>
              </a:rPr>
              <a:t>Πολλές φορές όταν μιλάμε για προθεσμιακή ισοτιμία εξαμήνου ή τριμήνου ο τύπος τροποποιείται δεδομένου ότι τα επιτόκια είναι πάντα σε ετήσια βάση. Διαιρούμε τα επιτόκια με τον αριθμό των τριμήνων ή εξαμήνων στο έτος:</a:t>
            </a:r>
          </a:p>
          <a:p>
            <a:pPr eaLnBrk="1" hangingPunct="1">
              <a:spcBef>
                <a:spcPts val="600"/>
              </a:spcBef>
              <a:defRPr/>
            </a:pPr>
            <a:endParaRPr lang="el-GR" altLang="el-GR" sz="2800" dirty="0" smtClean="0">
              <a:solidFill>
                <a:srgbClr val="000000"/>
              </a:solidFill>
            </a:endParaRPr>
          </a:p>
          <a:p>
            <a:pPr algn="just" eaLnBrk="1" hangingPunct="1">
              <a:spcBef>
                <a:spcPct val="0"/>
              </a:spcBef>
              <a:defRPr/>
            </a:pPr>
            <a:endParaRPr lang="en-US" altLang="el-GR" sz="2400" dirty="0" smtClean="0">
              <a:solidFill>
                <a:srgbClr val="000000"/>
              </a:solidFill>
              <a:cs typeface="Times New Roman" panose="02020603050405020304" pitchFamily="18" charset="0"/>
            </a:endParaRPr>
          </a:p>
        </p:txBody>
      </p:sp>
      <p:sp>
        <p:nvSpPr>
          <p:cNvPr id="52228" name="Θέση αριθμού διαφάνειας 3"/>
          <p:cNvSpPr>
            <a:spLocks noGrp="1"/>
          </p:cNvSpPr>
          <p:nvPr>
            <p:ph type="sldNum" sz="quarter" idx="12"/>
          </p:nvPr>
        </p:nvSpPr>
        <p:spPr bwMode="auto">
          <a:noFill/>
          <a:ln>
            <a:miter lim="800000"/>
            <a:headEnd/>
            <a:tailEnd/>
          </a:ln>
        </p:spPr>
        <p:txBody>
          <a:bodyPr/>
          <a:lstStyle/>
          <a:p>
            <a:fld id="{327A390B-2354-4460-9BE7-CAEDD24D876E}" type="slidenum">
              <a:rPr lang="nl-NL" altLang="el-GR"/>
              <a:pPr/>
              <a:t>43</a:t>
            </a:fld>
            <a:endParaRPr lang="nl-NL" altLang="el-GR"/>
          </a:p>
        </p:txBody>
      </p:sp>
      <p:pic>
        <p:nvPicPr>
          <p:cNvPr id="52229" name="Εικόνα 1"/>
          <p:cNvPicPr>
            <a:picLocks noChangeAspect="1"/>
          </p:cNvPicPr>
          <p:nvPr/>
        </p:nvPicPr>
        <p:blipFill>
          <a:blip r:embed="rId2"/>
          <a:srcRect/>
          <a:stretch>
            <a:fillRect/>
          </a:stretch>
        </p:blipFill>
        <p:spPr bwMode="auto">
          <a:xfrm>
            <a:off x="4049713" y="3990975"/>
            <a:ext cx="1511300" cy="677863"/>
          </a:xfrm>
          <a:prstGeom prst="rect">
            <a:avLst/>
          </a:prstGeom>
          <a:noFill/>
          <a:ln w="9525">
            <a:noFill/>
            <a:miter lim="800000"/>
            <a:headEnd/>
            <a:tailEnd/>
          </a:ln>
        </p:spPr>
      </p:pic>
      <p:pic>
        <p:nvPicPr>
          <p:cNvPr id="52230" name="Εικόνα 2"/>
          <p:cNvPicPr>
            <a:picLocks noChangeAspect="1"/>
          </p:cNvPicPr>
          <p:nvPr/>
        </p:nvPicPr>
        <p:blipFill>
          <a:blip r:embed="rId3"/>
          <a:srcRect/>
          <a:stretch>
            <a:fillRect/>
          </a:stretch>
        </p:blipFill>
        <p:spPr bwMode="auto">
          <a:xfrm>
            <a:off x="4722813" y="5892800"/>
            <a:ext cx="1368425" cy="97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Επιτοκίων - 9</a:t>
            </a:r>
          </a:p>
        </p:txBody>
      </p:sp>
      <p:sp>
        <p:nvSpPr>
          <p:cNvPr id="59395" name="TextBox 5"/>
          <p:cNvSpPr txBox="1">
            <a:spLocks noChangeArrowheads="1"/>
          </p:cNvSpPr>
          <p:nvPr/>
        </p:nvSpPr>
        <p:spPr bwMode="auto">
          <a:xfrm>
            <a:off x="17463" y="981075"/>
            <a:ext cx="9109075" cy="661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14350" indent="-514350" eaLnBrk="1" hangingPunct="1">
              <a:spcBef>
                <a:spcPts val="600"/>
              </a:spcBef>
              <a:spcAft>
                <a:spcPts val="1200"/>
              </a:spcAft>
              <a:buFont typeface="+mj-lt"/>
              <a:buAutoNum type="arabicPeriod" startAt="2"/>
              <a:defRPr/>
            </a:pPr>
            <a:r>
              <a:rPr lang="el-GR" altLang="el-GR" sz="2800" dirty="0" smtClean="0">
                <a:solidFill>
                  <a:srgbClr val="000000"/>
                </a:solidFill>
              </a:rPr>
              <a:t>Σύμφωνα με τη θεωρία των προσδοκιών και υποθέτοντας μια συμπεριφορά των επενδυτών ουδέτερη απέναντι στον κίνδυνο (risk </a:t>
            </a:r>
            <a:r>
              <a:rPr lang="el-GR" altLang="el-GR" sz="2800" dirty="0" err="1" smtClean="0">
                <a:solidFill>
                  <a:srgbClr val="000000"/>
                </a:solidFill>
              </a:rPr>
              <a:t>neutrality</a:t>
            </a:r>
            <a:r>
              <a:rPr lang="el-GR" altLang="el-GR" sz="2800" dirty="0" smtClean="0">
                <a:solidFill>
                  <a:srgbClr val="000000"/>
                </a:solidFill>
              </a:rPr>
              <a:t>) η προθεσμιακή ισοτιμία (F) αποτελεί έναν αμερόληπτο εκτιμητή (</a:t>
            </a:r>
            <a:r>
              <a:rPr lang="el-GR" altLang="el-GR" sz="2800" dirty="0" err="1" smtClean="0">
                <a:solidFill>
                  <a:srgbClr val="000000"/>
                </a:solidFill>
              </a:rPr>
              <a:t>unbiased</a:t>
            </a:r>
            <a:r>
              <a:rPr lang="el-GR" altLang="el-GR" sz="2800" dirty="0" smtClean="0">
                <a:solidFill>
                  <a:srgbClr val="000000"/>
                </a:solidFill>
              </a:rPr>
              <a:t> </a:t>
            </a:r>
            <a:r>
              <a:rPr lang="el-GR" altLang="el-GR" sz="2800" dirty="0" err="1" smtClean="0">
                <a:solidFill>
                  <a:srgbClr val="000000"/>
                </a:solidFill>
              </a:rPr>
              <a:t>estimator</a:t>
            </a:r>
            <a:r>
              <a:rPr lang="el-GR" altLang="el-GR" sz="2800" dirty="0" smtClean="0">
                <a:solidFill>
                  <a:srgbClr val="000000"/>
                </a:solidFill>
              </a:rPr>
              <a:t>) της αναμενόμενης ισοτιμίας όψεως, δηλαδή: </a:t>
            </a:r>
          </a:p>
          <a:p>
            <a:pPr eaLnBrk="1" hangingPunct="1">
              <a:spcBef>
                <a:spcPts val="2400"/>
              </a:spcBef>
              <a:spcAft>
                <a:spcPts val="1200"/>
              </a:spcAft>
              <a:buFont typeface="Courier New" panose="02070309020205020404" pitchFamily="49" charset="0"/>
              <a:buChar char="o"/>
              <a:defRPr/>
            </a:pPr>
            <a:r>
              <a:rPr lang="el-GR" altLang="el-GR" sz="2400" dirty="0" smtClean="0">
                <a:solidFill>
                  <a:srgbClr val="000000"/>
                </a:solidFill>
              </a:rPr>
              <a:t>Πρακτικά όμως τι σημαίνει αυτό; Εάν για παράδειγμα για την προθεσμιακή ισοτιμία του $/€ ισχύει           τότε και              δηλαδή αναμένεται να αυξηθεί η συναλλαγματική ισοτιμία όψεως στο μέλλον. Το νόμισμα του $ αναμένεται να υποτιμηθεί και το € να ανατιμηθεί. Όμως υπό καθεστώτος αποστροφής του κινδύνου (risk </a:t>
            </a:r>
            <a:r>
              <a:rPr lang="el-GR" altLang="el-GR" sz="2400" dirty="0" err="1" smtClean="0">
                <a:solidFill>
                  <a:srgbClr val="000000"/>
                </a:solidFill>
              </a:rPr>
              <a:t>aversion</a:t>
            </a:r>
            <a:r>
              <a:rPr lang="el-GR" altLang="el-GR" sz="2400" dirty="0" smtClean="0">
                <a:solidFill>
                  <a:srgbClr val="000000"/>
                </a:solidFill>
              </a:rPr>
              <a:t>) από τους επενδυτές οι δύο ισοτιμίες        και          μπορεί να αποκλίνουν λόγω ενός ασφάλιστρου κινδύνου θ.</a:t>
            </a:r>
          </a:p>
          <a:p>
            <a:pPr eaLnBrk="1" hangingPunct="1">
              <a:spcBef>
                <a:spcPts val="600"/>
              </a:spcBef>
              <a:spcAft>
                <a:spcPts val="1200"/>
              </a:spcAft>
              <a:buFont typeface="Courier New" panose="02070309020205020404" pitchFamily="49" charset="0"/>
              <a:buChar char="o"/>
              <a:defRPr/>
            </a:pPr>
            <a:endParaRPr lang="el-GR" altLang="el-GR" sz="2800" dirty="0" smtClean="0">
              <a:solidFill>
                <a:srgbClr val="000000"/>
              </a:solidFill>
            </a:endParaRPr>
          </a:p>
          <a:p>
            <a:pPr eaLnBrk="1" hangingPunct="1">
              <a:spcBef>
                <a:spcPts val="600"/>
              </a:spcBef>
              <a:spcAft>
                <a:spcPts val="1200"/>
              </a:spcAft>
              <a:defRPr/>
            </a:pPr>
            <a:endParaRPr lang="el-GR" altLang="el-GR" sz="2800" dirty="0" smtClean="0">
              <a:solidFill>
                <a:srgbClr val="000000"/>
              </a:solidFill>
            </a:endParaRPr>
          </a:p>
        </p:txBody>
      </p:sp>
      <p:sp>
        <p:nvSpPr>
          <p:cNvPr id="53252" name="Θέση αριθμού διαφάνειας 3"/>
          <p:cNvSpPr>
            <a:spLocks noGrp="1"/>
          </p:cNvSpPr>
          <p:nvPr>
            <p:ph type="sldNum" sz="quarter" idx="12"/>
          </p:nvPr>
        </p:nvSpPr>
        <p:spPr bwMode="auto">
          <a:noFill/>
          <a:ln>
            <a:miter lim="800000"/>
            <a:headEnd/>
            <a:tailEnd/>
          </a:ln>
        </p:spPr>
        <p:txBody>
          <a:bodyPr/>
          <a:lstStyle/>
          <a:p>
            <a:fld id="{790E945B-BF11-462F-937D-68EADB9FED46}" type="slidenum">
              <a:rPr lang="nl-NL" altLang="el-GR"/>
              <a:pPr/>
              <a:t>44</a:t>
            </a:fld>
            <a:endParaRPr lang="nl-NL" altLang="el-GR"/>
          </a:p>
        </p:txBody>
      </p:sp>
      <p:pic>
        <p:nvPicPr>
          <p:cNvPr id="53253" name="Εικόνα 1"/>
          <p:cNvPicPr>
            <a:picLocks noChangeAspect="1"/>
          </p:cNvPicPr>
          <p:nvPr/>
        </p:nvPicPr>
        <p:blipFill>
          <a:blip r:embed="rId2"/>
          <a:srcRect/>
          <a:stretch>
            <a:fillRect/>
          </a:stretch>
        </p:blipFill>
        <p:spPr bwMode="auto">
          <a:xfrm>
            <a:off x="3910013" y="3141663"/>
            <a:ext cx="1323975" cy="457200"/>
          </a:xfrm>
          <a:prstGeom prst="rect">
            <a:avLst/>
          </a:prstGeom>
          <a:noFill/>
          <a:ln w="9525">
            <a:noFill/>
            <a:miter lim="800000"/>
            <a:headEnd/>
            <a:tailEnd/>
          </a:ln>
        </p:spPr>
      </p:pic>
      <p:pic>
        <p:nvPicPr>
          <p:cNvPr id="53254" name="Εικόνα 2"/>
          <p:cNvPicPr>
            <a:picLocks noChangeAspect="1"/>
          </p:cNvPicPr>
          <p:nvPr/>
        </p:nvPicPr>
        <p:blipFill>
          <a:blip r:embed="rId3"/>
          <a:srcRect/>
          <a:stretch>
            <a:fillRect/>
          </a:stretch>
        </p:blipFill>
        <p:spPr bwMode="auto">
          <a:xfrm>
            <a:off x="5076825" y="4037013"/>
            <a:ext cx="655638" cy="336550"/>
          </a:xfrm>
          <a:prstGeom prst="rect">
            <a:avLst/>
          </a:prstGeom>
          <a:noFill/>
          <a:ln w="9525">
            <a:noFill/>
            <a:miter lim="800000"/>
            <a:headEnd/>
            <a:tailEnd/>
          </a:ln>
        </p:spPr>
      </p:pic>
      <p:pic>
        <p:nvPicPr>
          <p:cNvPr id="53255" name="Εικόνα 3"/>
          <p:cNvPicPr>
            <a:picLocks noChangeAspect="1"/>
          </p:cNvPicPr>
          <p:nvPr/>
        </p:nvPicPr>
        <p:blipFill>
          <a:blip r:embed="rId4"/>
          <a:srcRect/>
          <a:stretch>
            <a:fillRect/>
          </a:stretch>
        </p:blipFill>
        <p:spPr bwMode="auto">
          <a:xfrm>
            <a:off x="6875463" y="4060825"/>
            <a:ext cx="833437" cy="287338"/>
          </a:xfrm>
          <a:prstGeom prst="rect">
            <a:avLst/>
          </a:prstGeom>
          <a:noFill/>
          <a:ln w="9525">
            <a:noFill/>
            <a:miter lim="800000"/>
            <a:headEnd/>
            <a:tailEnd/>
          </a:ln>
        </p:spPr>
      </p:pic>
      <p:pic>
        <p:nvPicPr>
          <p:cNvPr id="53256" name="Εικόνα 4"/>
          <p:cNvPicPr>
            <a:picLocks noChangeAspect="1"/>
          </p:cNvPicPr>
          <p:nvPr/>
        </p:nvPicPr>
        <p:blipFill>
          <a:blip r:embed="rId5"/>
          <a:srcRect/>
          <a:stretch>
            <a:fillRect/>
          </a:stretch>
        </p:blipFill>
        <p:spPr bwMode="auto">
          <a:xfrm>
            <a:off x="6394450" y="5465763"/>
            <a:ext cx="317500" cy="441325"/>
          </a:xfrm>
          <a:prstGeom prst="rect">
            <a:avLst/>
          </a:prstGeom>
          <a:noFill/>
          <a:ln w="9525">
            <a:noFill/>
            <a:miter lim="800000"/>
            <a:headEnd/>
            <a:tailEnd/>
          </a:ln>
        </p:spPr>
      </p:pic>
      <p:pic>
        <p:nvPicPr>
          <p:cNvPr id="53257" name="Εικόνα 5"/>
          <p:cNvPicPr>
            <a:picLocks noChangeAspect="1"/>
          </p:cNvPicPr>
          <p:nvPr/>
        </p:nvPicPr>
        <p:blipFill>
          <a:blip r:embed="rId6"/>
          <a:srcRect/>
          <a:stretch>
            <a:fillRect/>
          </a:stretch>
        </p:blipFill>
        <p:spPr bwMode="auto">
          <a:xfrm>
            <a:off x="7234238" y="5513388"/>
            <a:ext cx="576262" cy="34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54275" name="TextBox 5"/>
          <p:cNvSpPr txBox="1">
            <a:spLocks noChangeArrowheads="1"/>
          </p:cNvSpPr>
          <p:nvPr/>
        </p:nvSpPr>
        <p:spPr bwMode="auto">
          <a:xfrm>
            <a:off x="69850" y="765175"/>
            <a:ext cx="9109075" cy="781685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2800">
                <a:solidFill>
                  <a:srgbClr val="000000"/>
                </a:solidFill>
                <a:latin typeface="Calibri" pitchFamily="34" charset="0"/>
              </a:rPr>
              <a:t>Η θεωρία της ισοτιμίας αγοραστικών δυνάμεων (ΙΑΔ, Purchasing Power Parity- PPP) δηλώνει ότι στην απουσία κόστους συναλλαγής και περιορισμών στις διεθνείς ροές εμπορίου, οι τιμές ίδιων εμπορεύσιμων αγαθών μεταξύ χωρών είναι ίδιες, όταν εκφράζονται στο ίδιο νόμισμα, έτσι ώστε να εξαλείφεται κάθε κίνητρο αντισταθμιστικής κερδοσκοπίας (arbitrage) στις αγορές αγαθών μεταξύ χωρών.</a:t>
            </a:r>
          </a:p>
          <a:p>
            <a:pPr marL="342900" indent="-342900" eaLnBrk="1" hangingPunct="1">
              <a:spcBef>
                <a:spcPts val="600"/>
              </a:spcBef>
              <a:spcAft>
                <a:spcPts val="600"/>
              </a:spcAft>
              <a:buFont typeface="Arial" charset="0"/>
              <a:buChar char="•"/>
            </a:pPr>
            <a:r>
              <a:rPr lang="el-GR" altLang="el-GR" sz="2800">
                <a:solidFill>
                  <a:srgbClr val="000000"/>
                </a:solidFill>
                <a:latin typeface="Calibri" pitchFamily="34" charset="0"/>
              </a:rPr>
              <a:t>Η </a:t>
            </a:r>
            <a:r>
              <a:rPr lang="el-GR" altLang="el-GR" sz="2800" b="1">
                <a:solidFill>
                  <a:srgbClr val="000000"/>
                </a:solidFill>
                <a:latin typeface="Calibri" pitchFamily="34" charset="0"/>
              </a:rPr>
              <a:t>απόλυτη ισοδυναμία αγοραστικής δύναμης </a:t>
            </a:r>
            <a:r>
              <a:rPr lang="el-GR" altLang="el-GR" sz="2800">
                <a:solidFill>
                  <a:srgbClr val="000000"/>
                </a:solidFill>
                <a:latin typeface="Calibri" pitchFamily="34" charset="0"/>
              </a:rPr>
              <a:t>(absolute PPP) αποτελεί γενίκευση του νόμου της μιας τιμής και δηλώνει ότι το εγχώριο (γενικό) επίπεδο τιμών (Ρ) ισούται με το (γενικό) επίπεδο τιμών της αλλοδαπής (Ρ*) εκφρασμένο σε εγχώριο νόμισμα.</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54276" name="Θέση αριθμού διαφάνειας 3"/>
          <p:cNvSpPr>
            <a:spLocks noGrp="1"/>
          </p:cNvSpPr>
          <p:nvPr>
            <p:ph type="sldNum" sz="quarter" idx="12"/>
          </p:nvPr>
        </p:nvSpPr>
        <p:spPr bwMode="auto">
          <a:noFill/>
          <a:ln>
            <a:miter lim="800000"/>
            <a:headEnd/>
            <a:tailEnd/>
          </a:ln>
        </p:spPr>
        <p:txBody>
          <a:bodyPr/>
          <a:lstStyle/>
          <a:p>
            <a:fld id="{8CEEC5EC-42E7-440A-A0D3-0D97709C1D64}" type="slidenum">
              <a:rPr lang="nl-NL" altLang="el-GR"/>
              <a:pPr/>
              <a:t>45</a:t>
            </a:fld>
            <a:endParaRPr lang="nl-NL" altLang="el-G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- 2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69850" y="1466850"/>
            <a:ext cx="9109075" cy="384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Εάν </a:t>
            </a:r>
            <a:r>
              <a:rPr lang="el-GR" altLang="el-GR" sz="2800" dirty="0" err="1" smtClean="0">
                <a:solidFill>
                  <a:srgbClr val="000000"/>
                </a:solidFill>
              </a:rPr>
              <a:t>St</a:t>
            </a:r>
            <a:r>
              <a:rPr lang="el-GR" altLang="el-GR" sz="2800" dirty="0" smtClean="0">
                <a:solidFill>
                  <a:srgbClr val="000000"/>
                </a:solidFill>
              </a:rPr>
              <a:t> η συναλλαγματική ισοτιμία εκφρασμένη με τον άμεσο τρόπο δηλαδή μια μονάδα ξένου νομίσματος εκφρασμένη σε όρους εγχώριου νομίσματος, τότε σε ισορροπία θα πρέπει να ισχύει:</a:t>
            </a:r>
          </a:p>
          <a:p>
            <a:pPr marL="0" indent="0" eaLnBrk="1" hangingPunct="1">
              <a:spcBef>
                <a:spcPts val="600"/>
              </a:spcBef>
              <a:spcAft>
                <a:spcPts val="600"/>
              </a:spcAft>
              <a:buFont typeface="Arial" panose="020B0604020202020204" pitchFamily="34" charset="0"/>
              <a:buNone/>
              <a:defRPr/>
            </a:pPr>
            <a:endParaRPr lang="el-GR" altLang="el-GR" sz="2800" dirty="0" smtClean="0">
              <a:solidFill>
                <a:srgbClr val="000000"/>
              </a:solidFill>
            </a:endParaRP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Συνεπώς, εάν γνωρίζουμε τα επίπεδα τιμών στις δύο χώρες, μπορούμε να υπολογίσουμε την τρέχουσα τιμή συναλλάγματος, δηλαδή:</a:t>
            </a:r>
            <a:endParaRPr lang="en-US" altLang="el-GR" sz="2400" dirty="0" smtClean="0">
              <a:solidFill>
                <a:srgbClr val="000000"/>
              </a:solidFill>
              <a:cs typeface="Times New Roman" panose="02020603050405020304" pitchFamily="18" charset="0"/>
            </a:endParaRPr>
          </a:p>
        </p:txBody>
      </p:sp>
      <p:sp>
        <p:nvSpPr>
          <p:cNvPr id="55300" name="Θέση αριθμού διαφάνειας 3"/>
          <p:cNvSpPr>
            <a:spLocks noGrp="1"/>
          </p:cNvSpPr>
          <p:nvPr>
            <p:ph type="sldNum" sz="quarter" idx="12"/>
          </p:nvPr>
        </p:nvSpPr>
        <p:spPr bwMode="auto">
          <a:noFill/>
          <a:ln>
            <a:miter lim="800000"/>
            <a:headEnd/>
            <a:tailEnd/>
          </a:ln>
        </p:spPr>
        <p:txBody>
          <a:bodyPr/>
          <a:lstStyle/>
          <a:p>
            <a:fld id="{12713136-2092-41FC-B9C2-3FBF641B8E9F}" type="slidenum">
              <a:rPr lang="nl-NL" altLang="el-GR"/>
              <a:pPr/>
              <a:t>46</a:t>
            </a:fld>
            <a:endParaRPr lang="nl-NL" altLang="el-GR"/>
          </a:p>
        </p:txBody>
      </p:sp>
      <p:pic>
        <p:nvPicPr>
          <p:cNvPr id="55301" name="Εικόνα 1"/>
          <p:cNvPicPr>
            <a:picLocks noChangeAspect="1"/>
          </p:cNvPicPr>
          <p:nvPr/>
        </p:nvPicPr>
        <p:blipFill>
          <a:blip r:embed="rId2"/>
          <a:srcRect/>
          <a:stretch>
            <a:fillRect/>
          </a:stretch>
        </p:blipFill>
        <p:spPr bwMode="auto">
          <a:xfrm>
            <a:off x="5292725" y="2778125"/>
            <a:ext cx="1006475" cy="415925"/>
          </a:xfrm>
          <a:prstGeom prst="rect">
            <a:avLst/>
          </a:prstGeom>
          <a:noFill/>
          <a:ln w="9525">
            <a:noFill/>
            <a:miter lim="800000"/>
            <a:headEnd/>
            <a:tailEnd/>
          </a:ln>
        </p:spPr>
      </p:pic>
      <p:pic>
        <p:nvPicPr>
          <p:cNvPr id="55302" name="Εικόνα 2"/>
          <p:cNvPicPr>
            <a:picLocks noChangeAspect="1"/>
          </p:cNvPicPr>
          <p:nvPr/>
        </p:nvPicPr>
        <p:blipFill>
          <a:blip r:embed="rId3"/>
          <a:srcRect/>
          <a:stretch>
            <a:fillRect/>
          </a:stretch>
        </p:blipFill>
        <p:spPr bwMode="auto">
          <a:xfrm>
            <a:off x="4402138" y="4689475"/>
            <a:ext cx="900112" cy="76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- 3</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19050" y="260350"/>
            <a:ext cx="9109075" cy="898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endParaRPr lang="el-GR" altLang="el-GR" sz="2400" b="1" dirty="0" smtClean="0">
              <a:solidFill>
                <a:srgbClr val="000000"/>
              </a:solidFill>
            </a:endParaRPr>
          </a:p>
          <a:p>
            <a:pPr eaLnBrk="1" hangingPunct="1">
              <a:spcBef>
                <a:spcPts val="600"/>
              </a:spcBef>
              <a:spcAft>
                <a:spcPts val="600"/>
              </a:spcAft>
              <a:buFont typeface="Wingdings" panose="05000000000000000000" pitchFamily="2" charset="2"/>
              <a:buChar char="§"/>
              <a:defRPr/>
            </a:pPr>
            <a:r>
              <a:rPr lang="el-GR" altLang="el-GR" sz="2400" b="1" dirty="0" smtClean="0">
                <a:solidFill>
                  <a:srgbClr val="000000"/>
                </a:solidFill>
              </a:rPr>
              <a:t>Γράφημα 7.10 </a:t>
            </a:r>
            <a:r>
              <a:rPr lang="el-GR" altLang="el-GR" sz="2400" dirty="0" smtClean="0">
                <a:solidFill>
                  <a:srgbClr val="000000"/>
                </a:solidFill>
              </a:rPr>
              <a:t>Γραφική απεικόνιση της ΙΑΔ</a:t>
            </a: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eaLnBrk="1" hangingPunct="1">
              <a:spcBef>
                <a:spcPts val="600"/>
              </a:spcBef>
              <a:spcAft>
                <a:spcPts val="600"/>
              </a:spcAft>
              <a:buFont typeface="Wingdings" panose="05000000000000000000" pitchFamily="2" charset="2"/>
              <a:buChar char="§"/>
              <a:defRPr/>
            </a:pPr>
            <a:endParaRPr lang="el-GR" altLang="el-GR" sz="2400" dirty="0" smtClean="0">
              <a:solidFill>
                <a:srgbClr val="000000"/>
              </a:solidFill>
            </a:endParaRPr>
          </a:p>
          <a:p>
            <a:pPr marL="0" indent="0" eaLnBrk="1" hangingPunct="1">
              <a:spcBef>
                <a:spcPts val="600"/>
              </a:spcBef>
              <a:spcAft>
                <a:spcPts val="600"/>
              </a:spcAft>
              <a:buFont typeface="Arial" panose="020B0604020202020204" pitchFamily="34" charset="0"/>
              <a:buNone/>
              <a:defRPr/>
            </a:pPr>
            <a:r>
              <a:rPr lang="el-GR" altLang="el-GR" sz="2400" dirty="0" smtClean="0">
                <a:solidFill>
                  <a:srgbClr val="000000"/>
                </a:solidFill>
              </a:rPr>
              <a:t>Όλα τα σημεία που εντοπίζονται προς επάνω και αριστερά της ΙΑΔ (όπως το Β) αντιστοιχούν σε μια ισοτιμία όψεως που είναι μικρότερη από αυτή που υποστηρίζει η θεωρία ΙΑΔ. Δηλαδή το εγχώριο νόμισμα θεωρείται υπερτιμημένο με βάση την ΙΑΔ. Αντίστοιχα τα σημεία δεξιά της ΙΑΔ αντιστοιχούν σε μια ισοτιμία όψεως που είναι μεγαλύτερη από αυτή που υποστηρίζει η θεωρία ΙΑΔ.</a:t>
            </a:r>
          </a:p>
          <a:p>
            <a:pPr marL="0" indent="0" eaLnBrk="1" hangingPunct="1">
              <a:spcBef>
                <a:spcPts val="600"/>
              </a:spcBef>
              <a:spcAft>
                <a:spcPts val="600"/>
              </a:spcAft>
              <a:buFont typeface="Arial" panose="020B0604020202020204" pitchFamily="34" charset="0"/>
              <a:buNone/>
              <a:defRPr/>
            </a:pPr>
            <a:endParaRPr lang="el-GR" altLang="el-GR" sz="24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56324" name="Θέση αριθμού διαφάνειας 3"/>
          <p:cNvSpPr>
            <a:spLocks noGrp="1"/>
          </p:cNvSpPr>
          <p:nvPr>
            <p:ph type="sldNum" sz="quarter" idx="12"/>
          </p:nvPr>
        </p:nvSpPr>
        <p:spPr bwMode="auto">
          <a:noFill/>
          <a:ln>
            <a:miter lim="800000"/>
            <a:headEnd/>
            <a:tailEnd/>
          </a:ln>
        </p:spPr>
        <p:txBody>
          <a:bodyPr/>
          <a:lstStyle/>
          <a:p>
            <a:fld id="{A7DAC4E5-F2F6-4B6E-B47B-5830910B50FB}" type="slidenum">
              <a:rPr lang="nl-NL" altLang="el-GR"/>
              <a:pPr/>
              <a:t>47</a:t>
            </a:fld>
            <a:endParaRPr lang="nl-NL" altLang="el-GR"/>
          </a:p>
        </p:txBody>
      </p:sp>
      <p:pic>
        <p:nvPicPr>
          <p:cNvPr id="56325" name="Εικόνα 1"/>
          <p:cNvPicPr>
            <a:picLocks noChangeAspect="1"/>
          </p:cNvPicPr>
          <p:nvPr/>
        </p:nvPicPr>
        <p:blipFill>
          <a:blip r:embed="rId2"/>
          <a:srcRect/>
          <a:stretch>
            <a:fillRect/>
          </a:stretch>
        </p:blipFill>
        <p:spPr bwMode="auto">
          <a:xfrm>
            <a:off x="323850" y="1196975"/>
            <a:ext cx="5738813"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- 4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57347" name="TextBox 5"/>
          <p:cNvSpPr txBox="1">
            <a:spLocks noChangeArrowheads="1"/>
          </p:cNvSpPr>
          <p:nvPr/>
        </p:nvSpPr>
        <p:spPr bwMode="auto">
          <a:xfrm>
            <a:off x="87313" y="1011238"/>
            <a:ext cx="9109075" cy="640238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Μια άλλη δημοφιλής εκδοχή της ΙΑΔ είναι η σχετική ΙΑΔ (Relative PPP) που προκύπτει εάν λογαριθμίσουμε την προηγούμενη σχέση και πάρουμε τις πρώτες διαφορές:</a:t>
            </a:r>
          </a:p>
          <a:p>
            <a:pPr marL="342900" indent="-342900" eaLnBrk="1" hangingPunct="1">
              <a:spcBef>
                <a:spcPts val="600"/>
              </a:spcBef>
              <a:spcAft>
                <a:spcPts val="600"/>
              </a:spcAft>
              <a:buFont typeface="Arial" charset="0"/>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a:solidFill>
                  <a:srgbClr val="000000"/>
                </a:solidFill>
                <a:latin typeface="Calibri" pitchFamily="34" charset="0"/>
              </a:rPr>
              <a:t>Όπου %s=ΔlnS είναι ο ποσοστιαίος ρυθμός μεταβολής της συναλλαγματικής ισοτιμίας, π υποδηλώνει το ρυθμό του πληθωρισμού στην εγχώρια οικονομία και π* ο ρυθμός πληθωρισμού στην ξένη οικονομία. Σύμφωνα λοιπόν με την σχετική ΙΑΔ ο ρυθμός μεταβολής της ονομαστικής ισοτιμίας όψεως ισούται με το διαφορικό πληθωρισμό. Εάν για παράδειγμα, ο πληθωρισμός της Ευρωζώνης είναι 2% και των ΗΠΑ 4%, η ισοτιμία εκφράζεται με τον άμεσο τρόπο, και ο εγχώριος επενδυτής είναι ο Ευρωπαίος, τότε προκύπτει ότι το δολάριο αναμένεται να υποτιμηθεί έναντι του ευρώ κατά 2%.</a:t>
            </a:r>
          </a:p>
          <a:p>
            <a:pPr marL="342900" indent="-342900" eaLnBrk="1" hangingPunct="1">
              <a:spcBef>
                <a:spcPts val="600"/>
              </a:spcBef>
              <a:spcAft>
                <a:spcPts val="600"/>
              </a:spcAft>
              <a:buFont typeface="Arial" charset="0"/>
              <a:buChar char="•"/>
            </a:pPr>
            <a:endParaRPr lang="el-GR" altLang="el-GR" sz="2800">
              <a:solidFill>
                <a:srgbClr val="000000"/>
              </a:solidFill>
              <a:latin typeface="Calibri" pitchFamily="34" charset="0"/>
            </a:endParaRPr>
          </a:p>
        </p:txBody>
      </p:sp>
      <p:sp>
        <p:nvSpPr>
          <p:cNvPr id="57348" name="Θέση αριθμού διαφάνειας 3"/>
          <p:cNvSpPr>
            <a:spLocks noGrp="1"/>
          </p:cNvSpPr>
          <p:nvPr>
            <p:ph type="sldNum" sz="quarter" idx="12"/>
          </p:nvPr>
        </p:nvSpPr>
        <p:spPr bwMode="auto">
          <a:noFill/>
          <a:ln>
            <a:miter lim="800000"/>
            <a:headEnd/>
            <a:tailEnd/>
          </a:ln>
        </p:spPr>
        <p:txBody>
          <a:bodyPr/>
          <a:lstStyle/>
          <a:p>
            <a:fld id="{3DC4C826-9ED5-4745-9AD2-AB2D27D21D7E}" type="slidenum">
              <a:rPr lang="nl-NL" altLang="el-GR"/>
              <a:pPr/>
              <a:t>48</a:t>
            </a:fld>
            <a:endParaRPr lang="nl-NL" altLang="el-GR"/>
          </a:p>
        </p:txBody>
      </p:sp>
      <p:pic>
        <p:nvPicPr>
          <p:cNvPr id="57349" name="Εικόνα 1"/>
          <p:cNvPicPr>
            <a:picLocks noChangeAspect="1"/>
          </p:cNvPicPr>
          <p:nvPr/>
        </p:nvPicPr>
        <p:blipFill>
          <a:blip r:embed="rId2"/>
          <a:srcRect/>
          <a:stretch>
            <a:fillRect/>
          </a:stretch>
        </p:blipFill>
        <p:spPr bwMode="auto">
          <a:xfrm>
            <a:off x="1331913" y="2414588"/>
            <a:ext cx="2016125" cy="323850"/>
          </a:xfrm>
          <a:prstGeom prst="rect">
            <a:avLst/>
          </a:prstGeom>
          <a:noFill/>
          <a:ln w="9525">
            <a:noFill/>
            <a:miter lim="800000"/>
            <a:headEnd/>
            <a:tailEnd/>
          </a:ln>
        </p:spPr>
      </p:pic>
      <p:pic>
        <p:nvPicPr>
          <p:cNvPr id="57350" name="Εικόνα 2"/>
          <p:cNvPicPr>
            <a:picLocks noChangeAspect="1"/>
          </p:cNvPicPr>
          <p:nvPr/>
        </p:nvPicPr>
        <p:blipFill>
          <a:blip r:embed="rId3"/>
          <a:srcRect/>
          <a:stretch>
            <a:fillRect/>
          </a:stretch>
        </p:blipFill>
        <p:spPr bwMode="auto">
          <a:xfrm>
            <a:off x="4640263" y="2414588"/>
            <a:ext cx="1290637" cy="44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- 5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58371" name="TextBox 5"/>
          <p:cNvSpPr txBox="1">
            <a:spLocks noChangeArrowheads="1"/>
          </p:cNvSpPr>
          <p:nvPr/>
        </p:nvSpPr>
        <p:spPr bwMode="auto">
          <a:xfrm>
            <a:off x="34925" y="765175"/>
            <a:ext cx="9109075" cy="7386638"/>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Με άλλα λόγια, η θεωρία της σχετικής ισοτιμίας των αγοραστικών δυνάμεων υποστηρίζει ότι οι μεταβολές των συναλλαγματικών ισοτιμιών είναι αποτέλεσμα κυρίως των αποκλίσεων στα ποσοστά πληθωρισμού μεταξύ των δύο χωρών. Εάν για παράδειγμα ο εγχώριος πληθωρισμός είναι μεγαλύτερος από τον πληθωρισμό στην αλλοδαπή (       ), τότε αναμένεται το ξένο νόμισμα να ανατιμηθεί έναντι του εγχώριου (%         ) ώστε η εγχώρια οικονομία να μην απολέσει μέρος της ανταγωνιστικότητας της.</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Τα ευρήματα μια μεγάλης σειράς εμπειρικών ερευνών συνοψίζονται σε έξι σημεία από τον καθηγητή Keith Pilbeam (2006) είναι: </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58372" name="Θέση αριθμού διαφάνειας 3"/>
          <p:cNvSpPr>
            <a:spLocks noGrp="1"/>
          </p:cNvSpPr>
          <p:nvPr>
            <p:ph type="sldNum" sz="quarter" idx="12"/>
          </p:nvPr>
        </p:nvSpPr>
        <p:spPr bwMode="auto">
          <a:noFill/>
          <a:ln>
            <a:miter lim="800000"/>
            <a:headEnd/>
            <a:tailEnd/>
          </a:ln>
        </p:spPr>
        <p:txBody>
          <a:bodyPr/>
          <a:lstStyle/>
          <a:p>
            <a:fld id="{969D895D-8186-4388-80A2-BFFB40DBAA98}" type="slidenum">
              <a:rPr lang="nl-NL" altLang="el-GR"/>
              <a:pPr/>
              <a:t>49</a:t>
            </a:fld>
            <a:endParaRPr lang="nl-NL" alt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9525" y="1724025"/>
            <a:ext cx="9131300" cy="3970338"/>
          </a:xfrm>
          <a:prstGeom prst="rect">
            <a:avLst/>
          </a:prstGeom>
        </p:spPr>
        <p:txBody>
          <a:bodyPr>
            <a:spAutoFit/>
          </a:bodyPr>
          <a:lstStyle/>
          <a:p>
            <a:pPr marL="457200" indent="-457200" eaLnBrk="1" fontAlgn="auto" hangingPunct="1">
              <a:lnSpc>
                <a:spcPct val="90000"/>
              </a:lnSpc>
              <a:spcBef>
                <a:spcPts val="0"/>
              </a:spcBef>
              <a:spcAft>
                <a:spcPts val="0"/>
              </a:spcAft>
              <a:buFont typeface="Arial" panose="020B0604020202020204" pitchFamily="34" charset="0"/>
              <a:buChar char="•"/>
              <a:defRPr/>
            </a:pPr>
            <a:r>
              <a:rPr lang="el-GR" altLang="el-GR" sz="2800" kern="0" dirty="0">
                <a:solidFill>
                  <a:prstClr val="black"/>
                </a:solidFill>
                <a:latin typeface="+mn-lt"/>
              </a:rPr>
              <a:t>Η </a:t>
            </a:r>
            <a:r>
              <a:rPr lang="el-GR" altLang="el-GR" sz="2800" b="1" kern="0" dirty="0">
                <a:solidFill>
                  <a:prstClr val="black"/>
                </a:solidFill>
                <a:latin typeface="+mn-lt"/>
              </a:rPr>
              <a:t>άμεση μέθοδος </a:t>
            </a:r>
            <a:r>
              <a:rPr lang="el-GR" altLang="el-GR" sz="2800" kern="0" dirty="0">
                <a:solidFill>
                  <a:prstClr val="black"/>
                </a:solidFill>
                <a:latin typeface="+mn-lt"/>
              </a:rPr>
              <a:t>μας πληροφορεί για την ποσότητας ξένου νομίσματος που μπορεί να αγοράσει μια μονάδα εγχώριου νομίσματος:</a:t>
            </a:r>
          </a:p>
          <a:p>
            <a:pPr eaLnBrk="1" fontAlgn="auto" hangingPunct="1">
              <a:lnSpc>
                <a:spcPct val="90000"/>
              </a:lnSpc>
              <a:spcBef>
                <a:spcPts val="0"/>
              </a:spcBef>
              <a:spcAft>
                <a:spcPts val="0"/>
              </a:spcAft>
              <a:defRPr/>
            </a:pPr>
            <a:endParaRPr lang="el-GR" altLang="el-GR" sz="2800" kern="0" dirty="0">
              <a:solidFill>
                <a:prstClr val="black"/>
              </a:solidFill>
              <a:latin typeface="+mn-lt"/>
            </a:endParaRPr>
          </a:p>
          <a:p>
            <a:pPr marL="457200" indent="-457200" eaLnBrk="1" fontAlgn="auto" hangingPunct="1">
              <a:lnSpc>
                <a:spcPct val="90000"/>
              </a:lnSpc>
              <a:spcBef>
                <a:spcPts val="0"/>
              </a:spcBef>
              <a:spcAft>
                <a:spcPts val="0"/>
              </a:spcAft>
              <a:buFont typeface="Arial" panose="020B0604020202020204" pitchFamily="34" charset="0"/>
              <a:buChar char="•"/>
              <a:defRPr/>
            </a:pPr>
            <a:endParaRPr lang="el-GR" altLang="el-GR" sz="2800" kern="0" dirty="0">
              <a:solidFill>
                <a:prstClr val="black"/>
              </a:solidFill>
              <a:latin typeface="+mn-lt"/>
            </a:endParaRPr>
          </a:p>
          <a:p>
            <a:pPr marL="457200" indent="-457200" eaLnBrk="1" fontAlgn="auto" hangingPunct="1">
              <a:lnSpc>
                <a:spcPct val="90000"/>
              </a:lnSpc>
              <a:spcBef>
                <a:spcPts val="0"/>
              </a:spcBef>
              <a:spcAft>
                <a:spcPts val="0"/>
              </a:spcAft>
              <a:buFont typeface="Arial" panose="020B0604020202020204" pitchFamily="34" charset="0"/>
              <a:buChar char="•"/>
              <a:defRPr/>
            </a:pPr>
            <a:endParaRPr lang="el-GR" altLang="el-GR" sz="2800" kern="0" dirty="0">
              <a:solidFill>
                <a:prstClr val="black"/>
              </a:solidFill>
              <a:latin typeface="+mn-lt"/>
            </a:endParaRPr>
          </a:p>
          <a:p>
            <a:pPr marL="457200" indent="-457200" eaLnBrk="1" fontAlgn="auto" hangingPunct="1">
              <a:lnSpc>
                <a:spcPct val="90000"/>
              </a:lnSpc>
              <a:spcBef>
                <a:spcPts val="0"/>
              </a:spcBef>
              <a:spcAft>
                <a:spcPts val="0"/>
              </a:spcAft>
              <a:buFont typeface="Arial" panose="020B0604020202020204" pitchFamily="34" charset="0"/>
              <a:buChar char="•"/>
              <a:defRPr/>
            </a:pPr>
            <a:r>
              <a:rPr lang="el-GR" altLang="el-GR" sz="2800" kern="0" dirty="0">
                <a:solidFill>
                  <a:prstClr val="black"/>
                </a:solidFill>
                <a:latin typeface="+mn-lt"/>
              </a:rPr>
              <a:t>Η </a:t>
            </a:r>
            <a:r>
              <a:rPr lang="el-GR" altLang="el-GR" sz="2800" b="1" kern="0" dirty="0">
                <a:solidFill>
                  <a:prstClr val="black"/>
                </a:solidFill>
                <a:latin typeface="+mn-lt"/>
              </a:rPr>
              <a:t>έμμεση μέθοδος </a:t>
            </a:r>
            <a:r>
              <a:rPr lang="el-GR" altLang="el-GR" sz="2800" kern="0" dirty="0">
                <a:solidFill>
                  <a:prstClr val="black"/>
                </a:solidFill>
                <a:latin typeface="+mn-lt"/>
              </a:rPr>
              <a:t>μας πληροφορεί για το πόσο θα μας κοστίσει να αγοράσουμε διάφορες ποσότητες ξένου νομίσματος:</a:t>
            </a:r>
          </a:p>
          <a:p>
            <a:pPr eaLnBrk="1" fontAlgn="auto" hangingPunct="1">
              <a:lnSpc>
                <a:spcPct val="90000"/>
              </a:lnSpc>
              <a:spcBef>
                <a:spcPts val="0"/>
              </a:spcBef>
              <a:spcAft>
                <a:spcPts val="0"/>
              </a:spcAft>
              <a:defRPr/>
            </a:pPr>
            <a:r>
              <a:rPr lang="el-GR" altLang="el-GR" sz="2800" kern="0" dirty="0">
                <a:solidFill>
                  <a:prstClr val="black"/>
                </a:solidFill>
                <a:latin typeface="+mn-lt"/>
              </a:rPr>
              <a:t>									</a:t>
            </a:r>
          </a:p>
        </p:txBody>
      </p:sp>
      <p:sp>
        <p:nvSpPr>
          <p:cNvPr id="10243" name="Θέση αριθμού διαφάνειας 5"/>
          <p:cNvSpPr>
            <a:spLocks noGrp="1"/>
          </p:cNvSpPr>
          <p:nvPr>
            <p:ph type="sldNum" sz="quarter" idx="12"/>
          </p:nvPr>
        </p:nvSpPr>
        <p:spPr bwMode="auto">
          <a:noFill/>
          <a:ln>
            <a:miter lim="800000"/>
            <a:headEnd/>
            <a:tailEnd/>
          </a:ln>
        </p:spPr>
        <p:txBody>
          <a:bodyPr/>
          <a:lstStyle/>
          <a:p>
            <a:fld id="{EFC46D7A-FC43-40B8-9D76-5814F7DA179E}" type="slidenum">
              <a:rPr lang="nl-NL" altLang="el-GR"/>
              <a:pPr/>
              <a:t>5</a:t>
            </a:fld>
            <a:endParaRPr lang="nl-NL" altLang="el-GR"/>
          </a:p>
        </p:txBody>
      </p:sp>
      <p:sp>
        <p:nvSpPr>
          <p:cNvPr id="10244" name="Ορθογώνιο 2"/>
          <p:cNvSpPr>
            <a:spLocks noChangeArrowheads="1"/>
          </p:cNvSpPr>
          <p:nvPr/>
        </p:nvSpPr>
        <p:spPr bwMode="auto">
          <a:xfrm>
            <a:off x="-3175" y="-14288"/>
            <a:ext cx="9144000" cy="1323976"/>
          </a:xfrm>
          <a:prstGeom prst="rect">
            <a:avLst/>
          </a:prstGeom>
          <a:noFill/>
          <a:ln w="9525">
            <a:noFill/>
            <a:miter lim="800000"/>
            <a:headEnd/>
            <a:tailEnd/>
          </a:ln>
        </p:spPr>
        <p:txBody>
          <a:bodyPr>
            <a:spAutoFit/>
          </a:bodyPr>
          <a:lstStyle/>
          <a:p>
            <a:pPr algn="ctr"/>
            <a:r>
              <a:rPr lang="el-GR" altLang="el-GR" sz="4000">
                <a:solidFill>
                  <a:srgbClr val="0070C0"/>
                </a:solidFill>
                <a:latin typeface="Calibri" pitchFamily="34" charset="0"/>
              </a:rPr>
              <a:t>Η Τρέχουσα και η Προθεσμιακή Αγορά Συναλλάγματος</a:t>
            </a:r>
            <a:endParaRPr lang="el-GR" altLang="el-GR" sz="4000"/>
          </a:p>
        </p:txBody>
      </p:sp>
      <p:pic>
        <p:nvPicPr>
          <p:cNvPr id="10245" name="Εικόνα 1"/>
          <p:cNvPicPr>
            <a:picLocks noChangeAspect="1"/>
          </p:cNvPicPr>
          <p:nvPr/>
        </p:nvPicPr>
        <p:blipFill>
          <a:blip r:embed="rId3"/>
          <a:srcRect/>
          <a:stretch>
            <a:fillRect/>
          </a:stretch>
        </p:blipFill>
        <p:spPr bwMode="auto">
          <a:xfrm>
            <a:off x="747713" y="2997200"/>
            <a:ext cx="6902450" cy="517525"/>
          </a:xfrm>
          <a:prstGeom prst="rect">
            <a:avLst/>
          </a:prstGeom>
          <a:noFill/>
          <a:ln w="9525">
            <a:noFill/>
            <a:miter lim="800000"/>
            <a:headEnd/>
            <a:tailEnd/>
          </a:ln>
        </p:spPr>
      </p:pic>
      <p:pic>
        <p:nvPicPr>
          <p:cNvPr id="10246" name="Εικόνα 2"/>
          <p:cNvPicPr>
            <a:picLocks noChangeAspect="1"/>
          </p:cNvPicPr>
          <p:nvPr/>
        </p:nvPicPr>
        <p:blipFill>
          <a:blip r:embed="rId4"/>
          <a:srcRect/>
          <a:stretch>
            <a:fillRect/>
          </a:stretch>
        </p:blipFill>
        <p:spPr bwMode="auto">
          <a:xfrm>
            <a:off x="777875" y="5462588"/>
            <a:ext cx="6267450" cy="46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- 6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69850" y="981075"/>
            <a:ext cx="9109075" cy="736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ts val="200"/>
              </a:spcBef>
              <a:spcAft>
                <a:spcPts val="200"/>
              </a:spcAft>
              <a:buFont typeface="+mj-lt"/>
              <a:buAutoNum type="arabicPeriod"/>
              <a:defRPr/>
            </a:pPr>
            <a:r>
              <a:rPr lang="el-GR" altLang="el-GR" sz="2400" dirty="0" smtClean="0">
                <a:solidFill>
                  <a:srgbClr val="000000"/>
                </a:solidFill>
              </a:rPr>
              <a:t>Η ΙΑΔ εμφανίζεται περισσότερο σε χώρες γεωγραφικά κοντά και με έντονους στενούς εμπορικούς δεσμούς.</a:t>
            </a:r>
          </a:p>
          <a:p>
            <a:pPr marL="457200" indent="-457200" eaLnBrk="1" hangingPunct="1">
              <a:spcBef>
                <a:spcPts val="200"/>
              </a:spcBef>
              <a:spcAft>
                <a:spcPts val="200"/>
              </a:spcAft>
              <a:buFont typeface="+mj-lt"/>
              <a:buAutoNum type="arabicPeriod"/>
              <a:defRPr/>
            </a:pPr>
            <a:r>
              <a:rPr lang="el-GR" altLang="el-GR" sz="2400" dirty="0" smtClean="0">
                <a:solidFill>
                  <a:srgbClr val="000000"/>
                </a:solidFill>
              </a:rPr>
              <a:t>Σημαντικές αποκλίσεις και για μεγάλο χρονικό διάστημα από την ΙΑΔ, εμφανίστηκαν για μια σειρά σημαντικών νομισμάτων σε σχέση με το δολάριο. </a:t>
            </a:r>
          </a:p>
          <a:p>
            <a:pPr marL="457200" indent="-457200" eaLnBrk="1" hangingPunct="1">
              <a:spcBef>
                <a:spcPts val="200"/>
              </a:spcBef>
              <a:spcAft>
                <a:spcPts val="200"/>
              </a:spcAft>
              <a:buFont typeface="+mj-lt"/>
              <a:buAutoNum type="arabicPeriod"/>
              <a:defRPr/>
            </a:pPr>
            <a:r>
              <a:rPr lang="el-GR" altLang="el-GR" sz="2400" dirty="0" smtClean="0">
                <a:solidFill>
                  <a:srgbClr val="000000"/>
                </a:solidFill>
              </a:rPr>
              <a:t>Οι συναλλαγματικές ισοτιμίες παρουσιάζουν πολύ μεγαλύτερη μεταβλητότητα από την μεταβλητότητα των εθνικών επιπέδων τιμών που είναι σε αντίθεση με την υπόθεση της ΙΑΔ.</a:t>
            </a:r>
          </a:p>
          <a:p>
            <a:pPr marL="457200" indent="-457200" eaLnBrk="1" hangingPunct="1">
              <a:spcBef>
                <a:spcPts val="200"/>
              </a:spcBef>
              <a:spcAft>
                <a:spcPts val="200"/>
              </a:spcAft>
              <a:buFont typeface="+mj-lt"/>
              <a:buAutoNum type="arabicPeriod"/>
              <a:defRPr/>
            </a:pPr>
            <a:r>
              <a:rPr lang="el-GR" altLang="el-GR" sz="2400" dirty="0" smtClean="0">
                <a:solidFill>
                  <a:srgbClr val="000000"/>
                </a:solidFill>
              </a:rPr>
              <a:t>Η σχέση μεταξύ ισοτιμίας και επιπέδου τιμών ισχύει περισσότερο μακροχρόνια, αλλά όχι υποχρεωτικά βραχυχρόνια.</a:t>
            </a:r>
          </a:p>
          <a:p>
            <a:pPr marL="457200" indent="-457200" eaLnBrk="1" hangingPunct="1">
              <a:spcBef>
                <a:spcPts val="200"/>
              </a:spcBef>
              <a:spcAft>
                <a:spcPts val="200"/>
              </a:spcAft>
              <a:buFont typeface="+mj-lt"/>
              <a:buAutoNum type="arabicPeriod"/>
              <a:defRPr/>
            </a:pPr>
            <a:r>
              <a:rPr lang="el-GR" altLang="el-GR" sz="2400" dirty="0" smtClean="0">
                <a:solidFill>
                  <a:srgbClr val="000000"/>
                </a:solidFill>
              </a:rPr>
              <a:t>Η ΙΑΔ αποτελεί την κυρίαρχη δύναμη καθορισμού των συναλλαγματικών ισοτιμιών χωρών που παρουσίαζαν εξαιρετικά υψηλό πληθωρισμό σε σχέση με τους εμπορικούς τους εταίρους</a:t>
            </a:r>
          </a:p>
          <a:p>
            <a:pPr marL="457200" indent="-457200" eaLnBrk="1" hangingPunct="1">
              <a:spcBef>
                <a:spcPts val="200"/>
              </a:spcBef>
              <a:spcAft>
                <a:spcPts val="200"/>
              </a:spcAft>
              <a:buFont typeface="+mj-lt"/>
              <a:buAutoNum type="arabicPeriod"/>
              <a:defRPr/>
            </a:pPr>
            <a:r>
              <a:rPr lang="el-GR" altLang="el-GR" sz="2400" dirty="0" smtClean="0">
                <a:solidFill>
                  <a:srgbClr val="000000"/>
                </a:solidFill>
              </a:rPr>
              <a:t>Η ΙΑΔ ισχύει περισσότερο στα εμπορεύσιμα παρά στα μη εμπορεύσιμα αγαθά. </a:t>
            </a: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59396" name="Θέση αριθμού διαφάνειας 3"/>
          <p:cNvSpPr>
            <a:spLocks noGrp="1"/>
          </p:cNvSpPr>
          <p:nvPr>
            <p:ph type="sldNum" sz="quarter" idx="12"/>
          </p:nvPr>
        </p:nvSpPr>
        <p:spPr bwMode="auto">
          <a:noFill/>
          <a:ln>
            <a:miter lim="800000"/>
            <a:headEnd/>
            <a:tailEnd/>
          </a:ln>
        </p:spPr>
        <p:txBody>
          <a:bodyPr/>
          <a:lstStyle/>
          <a:p>
            <a:fld id="{D2466339-4017-45DC-A61F-0B30A7512C31}" type="slidenum">
              <a:rPr lang="nl-NL" altLang="el-GR"/>
              <a:pPr/>
              <a:t>50</a:t>
            </a:fld>
            <a:endParaRPr lang="nl-NL" altLang="el-G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- 7</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69850" y="908050"/>
            <a:ext cx="9109075" cy="6602413"/>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Η </a:t>
            </a:r>
            <a:r>
              <a:rPr lang="el-GR" altLang="el-GR" sz="2800" b="1">
                <a:solidFill>
                  <a:srgbClr val="000000"/>
                </a:solidFill>
                <a:latin typeface="Calibri" pitchFamily="34" charset="0"/>
              </a:rPr>
              <a:t>πραγματική συναλλαγματική ισοτιμία </a:t>
            </a:r>
            <a:r>
              <a:rPr lang="el-GR" altLang="el-GR" sz="2800">
                <a:solidFill>
                  <a:srgbClr val="000000"/>
                </a:solidFill>
                <a:latin typeface="Calibri" pitchFamily="34" charset="0"/>
              </a:rPr>
              <a:t>(R) μετράει την ανταγωνιστικότητα μίας χώρας και ορίζεται ως το γινόμενο της ονομαστικής ισοτιμίας (S) με το λόγο του επιπέδου των τιμών:</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Όταν το R αυξάνεται (μειώνεται) έχουμε πραγματική υποτίμηση (ανατίμηση) του εγχώριου νομίσματος καθιστώντας έτσι τα εγχώρια προϊόντα περισσότερο (λιγότερο) ανταγωνιστικά στις διεθνείς αγορές. Εάν τώρα λογαριθμίσουμε την παραπάνω σχέση και στη συνέχεια πάρουμε τις πρώτες διαφορές, έχουμε: </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0420" name="Θέση αριθμού διαφάνειας 3"/>
          <p:cNvSpPr>
            <a:spLocks noGrp="1"/>
          </p:cNvSpPr>
          <p:nvPr>
            <p:ph type="sldNum" sz="quarter" idx="12"/>
          </p:nvPr>
        </p:nvSpPr>
        <p:spPr bwMode="auto">
          <a:noFill/>
          <a:ln>
            <a:miter lim="800000"/>
            <a:headEnd/>
            <a:tailEnd/>
          </a:ln>
        </p:spPr>
        <p:txBody>
          <a:bodyPr/>
          <a:lstStyle/>
          <a:p>
            <a:fld id="{3C5E9D0A-D238-4CAF-9FA4-63C37F99248E}" type="slidenum">
              <a:rPr lang="nl-NL" altLang="el-GR"/>
              <a:pPr/>
              <a:t>51</a:t>
            </a:fld>
            <a:endParaRPr lang="nl-NL" altLang="el-GR"/>
          </a:p>
        </p:txBody>
      </p:sp>
      <p:pic>
        <p:nvPicPr>
          <p:cNvPr id="60421" name="Εικόνα 1"/>
          <p:cNvPicPr>
            <a:picLocks noChangeAspect="1"/>
          </p:cNvPicPr>
          <p:nvPr/>
        </p:nvPicPr>
        <p:blipFill>
          <a:blip r:embed="rId2"/>
          <a:srcRect/>
          <a:stretch>
            <a:fillRect/>
          </a:stretch>
        </p:blipFill>
        <p:spPr bwMode="auto">
          <a:xfrm>
            <a:off x="2916238" y="2170113"/>
            <a:ext cx="1296987" cy="931862"/>
          </a:xfrm>
          <a:prstGeom prst="rect">
            <a:avLst/>
          </a:prstGeom>
          <a:noFill/>
          <a:ln w="9525">
            <a:noFill/>
            <a:miter lim="800000"/>
            <a:headEnd/>
            <a:tailEnd/>
          </a:ln>
        </p:spPr>
      </p:pic>
      <p:pic>
        <p:nvPicPr>
          <p:cNvPr id="60422" name="Εικόνα 2"/>
          <p:cNvPicPr>
            <a:picLocks noChangeAspect="1"/>
          </p:cNvPicPr>
          <p:nvPr/>
        </p:nvPicPr>
        <p:blipFill>
          <a:blip r:embed="rId3"/>
          <a:srcRect/>
          <a:stretch>
            <a:fillRect/>
          </a:stretch>
        </p:blipFill>
        <p:spPr bwMode="auto">
          <a:xfrm>
            <a:off x="565150" y="5997575"/>
            <a:ext cx="3014663" cy="358775"/>
          </a:xfrm>
          <a:prstGeom prst="rect">
            <a:avLst/>
          </a:prstGeom>
          <a:noFill/>
          <a:ln w="9525">
            <a:noFill/>
            <a:miter lim="800000"/>
            <a:headEnd/>
            <a:tailEnd/>
          </a:ln>
        </p:spPr>
      </p:pic>
      <p:pic>
        <p:nvPicPr>
          <p:cNvPr id="60423" name="Εικόνα 3"/>
          <p:cNvPicPr>
            <a:picLocks noChangeAspect="1"/>
          </p:cNvPicPr>
          <p:nvPr/>
        </p:nvPicPr>
        <p:blipFill>
          <a:blip r:embed="rId4"/>
          <a:srcRect/>
          <a:stretch>
            <a:fillRect/>
          </a:stretch>
        </p:blipFill>
        <p:spPr bwMode="auto">
          <a:xfrm>
            <a:off x="4500563" y="5997575"/>
            <a:ext cx="2330450"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- 8</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1443" name="TextBox 5"/>
          <p:cNvSpPr txBox="1">
            <a:spLocks noChangeArrowheads="1"/>
          </p:cNvSpPr>
          <p:nvPr/>
        </p:nvSpPr>
        <p:spPr bwMode="auto">
          <a:xfrm>
            <a:off x="0" y="908050"/>
            <a:ext cx="9109075" cy="7386638"/>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Σύμφωνα με τη τελευταία σχέση, ο ρυθμός μεταβολής της πραγματικής συναλλαγματικής ισοτιμίας ορίζεται ως η απόκλιση του ρυθμού μεταβολής της ονομαστικής ισοτιμίας από το διαφορικό πληθωρισμό. Έτσι εάν υποθέσουμε ότι ο πληθωρισμός της Ευρωζώνης ισούται με 4% και των ΗΠΑ με 2% και ότι το ευρώ ανατιμάται έναντι του δολαρίου κατά 2%, τότε η ποσοστιαία μεταβολή της πραγματικής συναλλαγματικής ισοτιμίας €/$ ανέρχεται σε: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Με άλλα λόγια, επιτυγχάνεται μια πραγματική ανατίμηση του ευρώ έναντι του δολαρίου κατά 4% μειώνοντας έτσι την ανταγωνιστικότητα των ευρωπαϊκών προϊόντων έναντι των αμερικανικών.</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1444" name="Θέση αριθμού διαφάνειας 3"/>
          <p:cNvSpPr>
            <a:spLocks noGrp="1"/>
          </p:cNvSpPr>
          <p:nvPr>
            <p:ph type="sldNum" sz="quarter" idx="12"/>
          </p:nvPr>
        </p:nvSpPr>
        <p:spPr bwMode="auto">
          <a:noFill/>
          <a:ln>
            <a:miter lim="800000"/>
            <a:headEnd/>
            <a:tailEnd/>
          </a:ln>
        </p:spPr>
        <p:txBody>
          <a:bodyPr/>
          <a:lstStyle/>
          <a:p>
            <a:fld id="{1D3E9858-F14D-478C-9D38-1E3F2A7D939F}" type="slidenum">
              <a:rPr lang="nl-NL" altLang="el-GR"/>
              <a:pPr/>
              <a:t>52</a:t>
            </a:fld>
            <a:endParaRPr lang="nl-NL" altLang="el-GR"/>
          </a:p>
        </p:txBody>
      </p:sp>
      <p:pic>
        <p:nvPicPr>
          <p:cNvPr id="61445" name="Εικόνα 1"/>
          <p:cNvPicPr>
            <a:picLocks noChangeAspect="1"/>
          </p:cNvPicPr>
          <p:nvPr/>
        </p:nvPicPr>
        <p:blipFill>
          <a:blip r:embed="rId2"/>
          <a:srcRect/>
          <a:stretch>
            <a:fillRect/>
          </a:stretch>
        </p:blipFill>
        <p:spPr bwMode="auto">
          <a:xfrm>
            <a:off x="2771775" y="4438650"/>
            <a:ext cx="2952750" cy="32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- 9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2467" name="TextBox 5"/>
          <p:cNvSpPr txBox="1">
            <a:spLocks noChangeArrowheads="1"/>
          </p:cNvSpPr>
          <p:nvPr/>
        </p:nvSpPr>
        <p:spPr bwMode="auto">
          <a:xfrm>
            <a:off x="34925" y="836613"/>
            <a:ext cx="9178925" cy="65246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2800">
                <a:solidFill>
                  <a:srgbClr val="000000"/>
                </a:solidFill>
                <a:latin typeface="Calibri" pitchFamily="34" charset="0"/>
              </a:rPr>
              <a:t>Ένας άλλος δείκτης ο οποίος μετράει την ανταγωνιστικότητα των προϊόντων μιας χώρας έναντι των κυριοτέρων εμπορικών της εταίρων είναι η </a:t>
            </a:r>
            <a:r>
              <a:rPr lang="el-GR" altLang="el-GR" sz="2800" b="1">
                <a:solidFill>
                  <a:srgbClr val="000000"/>
                </a:solidFill>
                <a:latin typeface="Calibri" pitchFamily="34" charset="0"/>
              </a:rPr>
              <a:t>πραγματική σταθμισμένη συναλλαγματική ισοτιμία</a:t>
            </a:r>
            <a:r>
              <a:rPr lang="el-GR" altLang="el-GR" sz="2800">
                <a:solidFill>
                  <a:srgbClr val="000000"/>
                </a:solidFill>
                <a:latin typeface="Calibri" pitchFamily="34" charset="0"/>
              </a:rPr>
              <a:t> (real effective exchange rate, REER).</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Πρόκειται για  ένα δείκτη που μετράει την εξωτερική αξία του νομίσματος μιας χώρας έναντι των νομισμάτων των κυριοτέρων εμπορικών της εταίρων σε αντίθεση με τις διμερείς συναλλαγματικές ισοτιμίες. Υπολογίζεται μέσω της ακόλουθης σχέσης: </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2468" name="Θέση αριθμού διαφάνειας 3"/>
          <p:cNvSpPr>
            <a:spLocks noGrp="1"/>
          </p:cNvSpPr>
          <p:nvPr>
            <p:ph type="sldNum" sz="quarter" idx="12"/>
          </p:nvPr>
        </p:nvSpPr>
        <p:spPr bwMode="auto">
          <a:noFill/>
          <a:ln>
            <a:miter lim="800000"/>
            <a:headEnd/>
            <a:tailEnd/>
          </a:ln>
        </p:spPr>
        <p:txBody>
          <a:bodyPr/>
          <a:lstStyle/>
          <a:p>
            <a:fld id="{74D8B581-7311-482B-A1DE-421D5D1340F2}" type="slidenum">
              <a:rPr lang="nl-NL" altLang="el-GR"/>
              <a:pPr/>
              <a:t>53</a:t>
            </a:fld>
            <a:endParaRPr lang="nl-NL" altLang="el-GR"/>
          </a:p>
        </p:txBody>
      </p:sp>
      <p:pic>
        <p:nvPicPr>
          <p:cNvPr id="62469" name="Εικόνα 1"/>
          <p:cNvPicPr>
            <a:picLocks noChangeAspect="1"/>
          </p:cNvPicPr>
          <p:nvPr/>
        </p:nvPicPr>
        <p:blipFill>
          <a:blip r:embed="rId2"/>
          <a:srcRect/>
          <a:stretch>
            <a:fillRect/>
          </a:stretch>
        </p:blipFill>
        <p:spPr bwMode="auto">
          <a:xfrm>
            <a:off x="3059113" y="5589588"/>
            <a:ext cx="1298575" cy="61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4"/>
          <p:cNvSpPr>
            <a:spLocks noGrp="1"/>
          </p:cNvSpPr>
          <p:nvPr>
            <p:ph type="title"/>
          </p:nvPr>
        </p:nvSpPr>
        <p:spPr>
          <a:xfrm>
            <a:off x="34925" y="-242888"/>
            <a:ext cx="9144000" cy="1727201"/>
          </a:xfrm>
        </p:spPr>
        <p:txBody>
          <a:bodyPr/>
          <a:lstStyle/>
          <a:p>
            <a:r>
              <a:rPr lang="el-GR" altLang="el-GR" smtClean="0">
                <a:solidFill>
                  <a:srgbClr val="0070C0"/>
                </a:solidFill>
              </a:rPr>
              <a:t>Ισοδυναμία Αγοραστικής Δύναμης - 10 </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3491" name="TextBox 5"/>
          <p:cNvSpPr txBox="1">
            <a:spLocks noChangeArrowheads="1"/>
          </p:cNvSpPr>
          <p:nvPr/>
        </p:nvSpPr>
        <p:spPr bwMode="auto">
          <a:xfrm>
            <a:off x="71438" y="981075"/>
            <a:ext cx="9109075" cy="50006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Όπου m είναι ο αριθμός των εμπορικών εταίρων, α είναι η συναλλαγματική ισοτιμία του εγχώριου νομίσματος ως προς το νόμισμα της χώρας j και wj είναι η στάθμιση (w) της χώρας (j) στο δείκτη NEER και βασίζεται στις διμερείς εμπορικές σχέσεις τους.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Στην περίπτωση τέλος της πραγματικής σταθμισμένης ισοτιμίας (Real Effective Exchange Rate, REER), ο δείκτης αυτός προσαρμόζει τον δείκτη ονομαστικής σταθμισμένης ισοτιμίας (NEER) ως προς τα σχετικά επίπεδα τιμών της ημεδαπής και των εμπορικών της εταίρων: </a:t>
            </a: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3492" name="Θέση αριθμού διαφάνειας 3"/>
          <p:cNvSpPr>
            <a:spLocks noGrp="1"/>
          </p:cNvSpPr>
          <p:nvPr>
            <p:ph type="sldNum" sz="quarter" idx="12"/>
          </p:nvPr>
        </p:nvSpPr>
        <p:spPr bwMode="auto">
          <a:noFill/>
          <a:ln>
            <a:miter lim="800000"/>
            <a:headEnd/>
            <a:tailEnd/>
          </a:ln>
        </p:spPr>
        <p:txBody>
          <a:bodyPr/>
          <a:lstStyle/>
          <a:p>
            <a:fld id="{65DDEAA0-50FD-4C7B-BC01-089119A01DB0}" type="slidenum">
              <a:rPr lang="nl-NL" altLang="el-GR"/>
              <a:pPr/>
              <a:t>54</a:t>
            </a:fld>
            <a:endParaRPr lang="nl-NL" altLang="el-GR"/>
          </a:p>
        </p:txBody>
      </p:sp>
      <p:pic>
        <p:nvPicPr>
          <p:cNvPr id="63493" name="Εικόνα 2"/>
          <p:cNvPicPr>
            <a:picLocks noChangeAspect="1"/>
          </p:cNvPicPr>
          <p:nvPr/>
        </p:nvPicPr>
        <p:blipFill>
          <a:blip r:embed="rId2"/>
          <a:srcRect/>
          <a:stretch>
            <a:fillRect/>
          </a:stretch>
        </p:blipFill>
        <p:spPr bwMode="auto">
          <a:xfrm>
            <a:off x="6804025" y="4941888"/>
            <a:ext cx="2000250" cy="65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Τίτλος 4"/>
          <p:cNvSpPr>
            <a:spLocks noGrp="1"/>
          </p:cNvSpPr>
          <p:nvPr>
            <p:ph type="title"/>
          </p:nvPr>
        </p:nvSpPr>
        <p:spPr>
          <a:xfrm>
            <a:off x="34925" y="-242888"/>
            <a:ext cx="9144000" cy="1727201"/>
          </a:xfrm>
        </p:spPr>
        <p:txBody>
          <a:bodyPr/>
          <a:lstStyle/>
          <a:p>
            <a:r>
              <a:rPr lang="el-GR" altLang="el-GR" smtClean="0">
                <a:solidFill>
                  <a:srgbClr val="0070C0"/>
                </a:solidFill>
              </a:rPr>
              <a:t>Υποδείγματα Καθορισμού Συναλλαγματικών Ισοτιμιών</a:t>
            </a:r>
          </a:p>
        </p:txBody>
      </p:sp>
      <p:sp>
        <p:nvSpPr>
          <p:cNvPr id="64515" name="TextBox 5"/>
          <p:cNvSpPr txBox="1">
            <a:spLocks noChangeArrowheads="1"/>
          </p:cNvSpPr>
          <p:nvPr/>
        </p:nvSpPr>
        <p:spPr bwMode="auto">
          <a:xfrm>
            <a:off x="69850" y="1466850"/>
            <a:ext cx="9109075" cy="701675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Το Νομισματικό Υπόδειγμα Εύκαμπτων Τιμών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Μελετάει τους προσδιοριστικούς παράγοντες της διμερούς συναλλαγματικής ισοτιμίας δύο χωρών, της ημεδαπής και της αλλοδαπής. Βασίζεται σε δυο σημαντικές υποθέσεις. Πρώτον ότι η ΙΑΔ ισχύει στο διηνεκές. Και δεύτερον, η ζήτηση χρήματος σε κάθε χώρα είναι μια θετική συνάρτηση του πραγματικού εισοδήματος (Υ) και αρνητική συνάρτηση του επιτοκίου των ομολόγων (R). Το επιτόκιο των ομολόγων αντικατοπτρίζει το κόστος ευκαιρίας διακράτησης του χρήματος σε ρευστά διαθέσιμα.</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4516" name="Θέση αριθμού διαφάνειας 3"/>
          <p:cNvSpPr>
            <a:spLocks noGrp="1"/>
          </p:cNvSpPr>
          <p:nvPr>
            <p:ph type="sldNum" sz="quarter" idx="12"/>
          </p:nvPr>
        </p:nvSpPr>
        <p:spPr bwMode="auto">
          <a:noFill/>
          <a:ln>
            <a:miter lim="800000"/>
            <a:headEnd/>
            <a:tailEnd/>
          </a:ln>
        </p:spPr>
        <p:txBody>
          <a:bodyPr/>
          <a:lstStyle/>
          <a:p>
            <a:fld id="{E8E3BDA7-39E4-4431-B3BD-9BDF51310849}" type="slidenum">
              <a:rPr lang="nl-NL" altLang="el-GR"/>
              <a:pPr/>
              <a:t>55</a:t>
            </a:fld>
            <a:endParaRPr lang="nl-NL" alt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4"/>
          <p:cNvSpPr>
            <a:spLocks noGrp="1"/>
          </p:cNvSpPr>
          <p:nvPr>
            <p:ph type="title"/>
          </p:nvPr>
        </p:nvSpPr>
        <p:spPr>
          <a:xfrm>
            <a:off x="0" y="115888"/>
            <a:ext cx="9144000" cy="1727200"/>
          </a:xfrm>
        </p:spPr>
        <p:txBody>
          <a:bodyPr/>
          <a:lstStyle/>
          <a:p>
            <a:r>
              <a:rPr lang="el-GR" altLang="el-GR" smtClean="0">
                <a:solidFill>
                  <a:srgbClr val="0070C0"/>
                </a:solidFill>
              </a:rPr>
              <a:t>Υποδείγματα Καθορισμού Συναλλαγματικών Ισοτιμιών - 2</a:t>
            </a: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5539" name="TextBox 5"/>
          <p:cNvSpPr txBox="1">
            <a:spLocks noChangeArrowheads="1"/>
          </p:cNvSpPr>
          <p:nvPr/>
        </p:nvSpPr>
        <p:spPr bwMode="auto">
          <a:xfrm>
            <a:off x="57150" y="1268413"/>
            <a:ext cx="9109075" cy="82788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Με βάση αυτές τις δύο υποθέσεις μπορούμε να γράψουμε αλγεβρικά την ΙΑΔ και την ισορροπία στην αγορά χρήματος σε κάθε χώρα ως ακολούθως:</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Aft>
                <a:spcPts val="600"/>
              </a:spcAft>
              <a:buFont typeface="Wingdings" pitchFamily="2" charset="2"/>
              <a:buChar char="§"/>
            </a:pPr>
            <a:r>
              <a:rPr lang="el-GR" altLang="el-GR" sz="2800">
                <a:solidFill>
                  <a:srgbClr val="000000"/>
                </a:solidFill>
                <a:latin typeface="Calibri" pitchFamily="34" charset="0"/>
              </a:rPr>
              <a:t>Όπου Μ η ονομαστική ποσότητα χρήματος, P το επίπεδο τιμών στην ημεδαπή και Μ*, P* τα αντίστοιχα μεγέθη στην αλλοδαπή. Υποθέτοντας μια γραμμική σχέση και ίδια αντίδραση της πραγματικής ζήτησης χρήματος σε μεταβολές του πραγματικού εισοδήματος (φ) ή του επιτοκίου (μ) και για τις δύο χώρες, και  λογαριθμίζοντας τις δυο τελευταίες εξισώσεις έχουμε:</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65540" name="Θέση αριθμού διαφάνειας 3"/>
          <p:cNvSpPr>
            <a:spLocks noGrp="1"/>
          </p:cNvSpPr>
          <p:nvPr>
            <p:ph type="sldNum" sz="quarter" idx="12"/>
          </p:nvPr>
        </p:nvSpPr>
        <p:spPr bwMode="auto">
          <a:noFill/>
          <a:ln>
            <a:miter lim="800000"/>
            <a:headEnd/>
            <a:tailEnd/>
          </a:ln>
        </p:spPr>
        <p:txBody>
          <a:bodyPr/>
          <a:lstStyle/>
          <a:p>
            <a:fld id="{AE8A77AF-BCA2-4652-A275-4393F2D0A932}" type="slidenum">
              <a:rPr lang="nl-NL" altLang="el-GR"/>
              <a:pPr/>
              <a:t>56</a:t>
            </a:fld>
            <a:endParaRPr lang="nl-NL" altLang="el-GR"/>
          </a:p>
        </p:txBody>
      </p:sp>
      <p:pic>
        <p:nvPicPr>
          <p:cNvPr id="65541" name="Εικόνα 1"/>
          <p:cNvPicPr>
            <a:picLocks noChangeAspect="1"/>
          </p:cNvPicPr>
          <p:nvPr/>
        </p:nvPicPr>
        <p:blipFill>
          <a:blip r:embed="rId2"/>
          <a:srcRect/>
          <a:stretch>
            <a:fillRect/>
          </a:stretch>
        </p:blipFill>
        <p:spPr bwMode="auto">
          <a:xfrm>
            <a:off x="4972050" y="2200275"/>
            <a:ext cx="1657350" cy="349250"/>
          </a:xfrm>
          <a:prstGeom prst="rect">
            <a:avLst/>
          </a:prstGeom>
          <a:noFill/>
          <a:ln w="9525">
            <a:noFill/>
            <a:miter lim="800000"/>
            <a:headEnd/>
            <a:tailEnd/>
          </a:ln>
        </p:spPr>
      </p:pic>
      <p:pic>
        <p:nvPicPr>
          <p:cNvPr id="65542" name="Εικόνα 2"/>
          <p:cNvPicPr>
            <a:picLocks noChangeAspect="1"/>
          </p:cNvPicPr>
          <p:nvPr/>
        </p:nvPicPr>
        <p:blipFill>
          <a:blip r:embed="rId3"/>
          <a:srcRect/>
          <a:stretch>
            <a:fillRect/>
          </a:stretch>
        </p:blipFill>
        <p:spPr bwMode="auto">
          <a:xfrm>
            <a:off x="971550" y="2549525"/>
            <a:ext cx="1447800" cy="684213"/>
          </a:xfrm>
          <a:prstGeom prst="rect">
            <a:avLst/>
          </a:prstGeom>
          <a:noFill/>
          <a:ln w="9525">
            <a:noFill/>
            <a:miter lim="800000"/>
            <a:headEnd/>
            <a:tailEnd/>
          </a:ln>
        </p:spPr>
      </p:pic>
      <p:pic>
        <p:nvPicPr>
          <p:cNvPr id="65543" name="Εικόνα 3"/>
          <p:cNvPicPr>
            <a:picLocks noChangeAspect="1"/>
          </p:cNvPicPr>
          <p:nvPr/>
        </p:nvPicPr>
        <p:blipFill>
          <a:blip r:embed="rId4"/>
          <a:srcRect/>
          <a:stretch>
            <a:fillRect/>
          </a:stretch>
        </p:blipFill>
        <p:spPr bwMode="auto">
          <a:xfrm>
            <a:off x="3335338" y="2524125"/>
            <a:ext cx="1439862" cy="663575"/>
          </a:xfrm>
          <a:prstGeom prst="rect">
            <a:avLst/>
          </a:prstGeom>
          <a:noFill/>
          <a:ln w="9525">
            <a:noFill/>
            <a:miter lim="800000"/>
            <a:headEnd/>
            <a:tailEnd/>
          </a:ln>
        </p:spPr>
      </p:pic>
      <p:pic>
        <p:nvPicPr>
          <p:cNvPr id="65544" name="Εικόνα 4"/>
          <p:cNvPicPr>
            <a:picLocks noChangeAspect="1"/>
          </p:cNvPicPr>
          <p:nvPr/>
        </p:nvPicPr>
        <p:blipFill>
          <a:blip r:embed="rId5"/>
          <a:srcRect/>
          <a:stretch>
            <a:fillRect/>
          </a:stretch>
        </p:blipFill>
        <p:spPr bwMode="auto">
          <a:xfrm>
            <a:off x="1009650" y="6356350"/>
            <a:ext cx="2633663" cy="360363"/>
          </a:xfrm>
          <a:prstGeom prst="rect">
            <a:avLst/>
          </a:prstGeom>
          <a:noFill/>
          <a:ln w="9525">
            <a:noFill/>
            <a:miter lim="800000"/>
            <a:headEnd/>
            <a:tailEnd/>
          </a:ln>
        </p:spPr>
      </p:pic>
      <p:pic>
        <p:nvPicPr>
          <p:cNvPr id="65545" name="Εικόνα 5"/>
          <p:cNvPicPr>
            <a:picLocks noChangeAspect="1"/>
          </p:cNvPicPr>
          <p:nvPr/>
        </p:nvPicPr>
        <p:blipFill>
          <a:blip r:embed="rId6"/>
          <a:srcRect/>
          <a:stretch>
            <a:fillRect/>
          </a:stretch>
        </p:blipFill>
        <p:spPr bwMode="auto">
          <a:xfrm>
            <a:off x="4611688" y="6392863"/>
            <a:ext cx="2481262"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Τίτλος 4"/>
          <p:cNvSpPr>
            <a:spLocks noGrp="1"/>
          </p:cNvSpPr>
          <p:nvPr>
            <p:ph type="title"/>
          </p:nvPr>
        </p:nvSpPr>
        <p:spPr>
          <a:xfrm>
            <a:off x="52388" y="404813"/>
            <a:ext cx="9144000" cy="1727200"/>
          </a:xfrm>
        </p:spPr>
        <p:txBody>
          <a:bodyPr/>
          <a:lstStyle/>
          <a:p>
            <a:r>
              <a:rPr lang="el-GR" altLang="el-GR" sz="4000" smtClean="0">
                <a:solidFill>
                  <a:srgbClr val="0070C0"/>
                </a:solidFill>
              </a:rPr>
              <a:t>Υποδείγματα Καθορισμού Συναλλαγματικών Ισοτιμιών - 3</a:t>
            </a:r>
            <a:br>
              <a:rPr lang="el-GR" altLang="el-GR" sz="4000" smtClean="0">
                <a:solidFill>
                  <a:srgbClr val="0070C0"/>
                </a:solidFill>
              </a:rPr>
            </a:br>
            <a:r>
              <a:rPr lang="el-GR" altLang="el-GR" sz="3600" smtClean="0">
                <a:solidFill>
                  <a:srgbClr val="0070C0"/>
                </a:solidFill>
              </a:rPr>
              <a:t/>
            </a:r>
            <a:br>
              <a:rPr lang="el-GR" altLang="el-GR" sz="3600" smtClean="0">
                <a:solidFill>
                  <a:srgbClr val="0070C0"/>
                </a:solidFill>
              </a:rPr>
            </a:br>
            <a:endParaRPr lang="el-GR" altLang="el-GR" sz="4000" smtClean="0">
              <a:solidFill>
                <a:srgbClr val="0070C0"/>
              </a:solidFill>
            </a:endParaRPr>
          </a:p>
        </p:txBody>
      </p:sp>
      <p:sp>
        <p:nvSpPr>
          <p:cNvPr id="66563" name="TextBox 5"/>
          <p:cNvSpPr txBox="1">
            <a:spLocks noChangeArrowheads="1"/>
          </p:cNvSpPr>
          <p:nvPr/>
        </p:nvSpPr>
        <p:spPr bwMode="auto">
          <a:xfrm>
            <a:off x="69850" y="1466850"/>
            <a:ext cx="9109075" cy="7770813"/>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Στην συνέχεια αφαιρούμε την δεύτερη από την πρώτη εξίσωση και κάνοντας χρήση της ΙΑΔ σε λογαριθμική μορφή καταλήγουμε ότι η συναλλαγματική ισοτιμία καθορίζεται από τον ακόλουθο τύπο: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Aft>
                <a:spcPts val="600"/>
              </a:spcAft>
              <a:buFont typeface="Courier New" pitchFamily="49" charset="0"/>
              <a:buChar char="o"/>
            </a:pPr>
            <a:r>
              <a:rPr lang="el-GR" altLang="el-GR">
                <a:solidFill>
                  <a:srgbClr val="000000"/>
                </a:solidFill>
                <a:latin typeface="Calibri" pitchFamily="34" charset="0"/>
              </a:rPr>
              <a:t>Από αυτή την εξίσωση μπορούμε λοιπόν να πούμε ότι η σχετική προσφορά χρήματος ανάμεσα στις δύο χώρες επηρεάζει τη συναλλαγματική ισοτιμία. Ο μηχανισμός επιρροής είναι ο ακόλουθος μια αύξηση 5% στην εγχώρια προσφορά χρήματος οδηγεί σε αναλογική αύξηση 5% στο εγχώριο επίπεδο τιμών και επειδή ισχύει η ΙΑΔ αυξάνεται κατά 5% και η συναλλαγματική ισοτιμία. Έχουμε δηλαδή υποτίμηση του εγχώριου νομίσματος έναντι του ξένου νομίσματος κατά 5%.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p:txBody>
      </p:sp>
      <p:sp>
        <p:nvSpPr>
          <p:cNvPr id="66564" name="Θέση αριθμού διαφάνειας 3"/>
          <p:cNvSpPr>
            <a:spLocks noGrp="1"/>
          </p:cNvSpPr>
          <p:nvPr>
            <p:ph type="sldNum" sz="quarter" idx="12"/>
          </p:nvPr>
        </p:nvSpPr>
        <p:spPr bwMode="auto">
          <a:noFill/>
          <a:ln>
            <a:miter lim="800000"/>
            <a:headEnd/>
            <a:tailEnd/>
          </a:ln>
        </p:spPr>
        <p:txBody>
          <a:bodyPr/>
          <a:lstStyle/>
          <a:p>
            <a:fld id="{3250A33A-FB86-4BE2-B876-D802FB78CEE4}" type="slidenum">
              <a:rPr lang="nl-NL" altLang="el-GR"/>
              <a:pPr/>
              <a:t>57</a:t>
            </a:fld>
            <a:endParaRPr lang="nl-NL" altLang="el-GR"/>
          </a:p>
        </p:txBody>
      </p:sp>
      <p:pic>
        <p:nvPicPr>
          <p:cNvPr id="66565" name="Εικόνα 1"/>
          <p:cNvPicPr>
            <a:picLocks noChangeAspect="1"/>
          </p:cNvPicPr>
          <p:nvPr/>
        </p:nvPicPr>
        <p:blipFill>
          <a:blip r:embed="rId2"/>
          <a:srcRect/>
          <a:stretch>
            <a:fillRect/>
          </a:stretch>
        </p:blipFill>
        <p:spPr bwMode="auto">
          <a:xfrm>
            <a:off x="520700" y="3221038"/>
            <a:ext cx="5767388" cy="41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4"/>
          <p:cNvSpPr>
            <a:spLocks noGrp="1"/>
          </p:cNvSpPr>
          <p:nvPr>
            <p:ph type="title"/>
          </p:nvPr>
        </p:nvSpPr>
        <p:spPr>
          <a:xfrm>
            <a:off x="-28575" y="765175"/>
            <a:ext cx="9144000" cy="1727200"/>
          </a:xfrm>
        </p:spPr>
        <p:txBody>
          <a:bodyPr/>
          <a:lstStyle/>
          <a:p>
            <a:r>
              <a:rPr lang="el-GR" altLang="el-GR" sz="4000" smtClean="0">
                <a:solidFill>
                  <a:srgbClr val="0070C0"/>
                </a:solidFill>
              </a:rPr>
              <a:t>Υποδείγματα Καθορισμού Συναλλαγματικών Ισοτιμιών - 4</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7587" name="TextBox 5"/>
          <p:cNvSpPr txBox="1">
            <a:spLocks noChangeArrowheads="1"/>
          </p:cNvSpPr>
          <p:nvPr/>
        </p:nvSpPr>
        <p:spPr bwMode="auto">
          <a:xfrm>
            <a:off x="-28575" y="1600200"/>
            <a:ext cx="9109075" cy="4862513"/>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Χρησιμοποιώντας τον νόμο του Fisher που συνδέει το ονομαστικό επιτόκιο (r) με το πραγματικό επιτόκιο (i) και τον αναμενόμενο πληθωρισμό (πe) μπορούμε να δείξουμε μια άλλη εκδοχή του υποδείγματος που εμφανίζεται και στην βιβλιογραφία. Ουσιαστικά αντικαθιστούμε τα ονομαστικά επιτόκια στην παραπάνω εξίσωση χρησιμοποιώντας τους ακόλουθους τύπους:</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p:txBody>
      </p:sp>
      <p:sp>
        <p:nvSpPr>
          <p:cNvPr id="67588" name="Θέση αριθμού διαφάνειας 3"/>
          <p:cNvSpPr>
            <a:spLocks noGrp="1"/>
          </p:cNvSpPr>
          <p:nvPr>
            <p:ph type="sldNum" sz="quarter" idx="12"/>
          </p:nvPr>
        </p:nvSpPr>
        <p:spPr bwMode="auto">
          <a:noFill/>
          <a:ln>
            <a:miter lim="800000"/>
            <a:headEnd/>
            <a:tailEnd/>
          </a:ln>
        </p:spPr>
        <p:txBody>
          <a:bodyPr/>
          <a:lstStyle/>
          <a:p>
            <a:fld id="{FD40C4C1-0461-44D6-BCE4-6B36DD5F8933}" type="slidenum">
              <a:rPr lang="nl-NL" altLang="el-GR"/>
              <a:pPr/>
              <a:t>58</a:t>
            </a:fld>
            <a:endParaRPr lang="nl-NL" altLang="el-GR"/>
          </a:p>
        </p:txBody>
      </p:sp>
      <p:pic>
        <p:nvPicPr>
          <p:cNvPr id="67589" name="Εικόνα 1"/>
          <p:cNvPicPr>
            <a:picLocks noChangeAspect="1"/>
          </p:cNvPicPr>
          <p:nvPr/>
        </p:nvPicPr>
        <p:blipFill>
          <a:blip r:embed="rId2"/>
          <a:srcRect/>
          <a:stretch>
            <a:fillRect/>
          </a:stretch>
        </p:blipFill>
        <p:spPr bwMode="auto">
          <a:xfrm>
            <a:off x="657225" y="4687888"/>
            <a:ext cx="1676400" cy="395287"/>
          </a:xfrm>
          <a:prstGeom prst="rect">
            <a:avLst/>
          </a:prstGeom>
          <a:noFill/>
          <a:ln w="9525">
            <a:noFill/>
            <a:miter lim="800000"/>
            <a:headEnd/>
            <a:tailEnd/>
          </a:ln>
        </p:spPr>
      </p:pic>
      <p:pic>
        <p:nvPicPr>
          <p:cNvPr id="67590" name="Εικόνα 2"/>
          <p:cNvPicPr>
            <a:picLocks noChangeAspect="1"/>
          </p:cNvPicPr>
          <p:nvPr/>
        </p:nvPicPr>
        <p:blipFill>
          <a:blip r:embed="rId3"/>
          <a:srcRect/>
          <a:stretch>
            <a:fillRect/>
          </a:stretch>
        </p:blipFill>
        <p:spPr bwMode="auto">
          <a:xfrm>
            <a:off x="3024188" y="4751388"/>
            <a:ext cx="1725612"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4"/>
          <p:cNvSpPr>
            <a:spLocks noGrp="1"/>
          </p:cNvSpPr>
          <p:nvPr>
            <p:ph type="title"/>
          </p:nvPr>
        </p:nvSpPr>
        <p:spPr>
          <a:xfrm>
            <a:off x="-323850" y="404813"/>
            <a:ext cx="9144000" cy="1727200"/>
          </a:xfrm>
        </p:spPr>
        <p:txBody>
          <a:bodyPr/>
          <a:lstStyle/>
          <a:p>
            <a:r>
              <a:rPr lang="el-GR" altLang="el-GR" sz="4000" smtClean="0">
                <a:solidFill>
                  <a:srgbClr val="0070C0"/>
                </a:solidFill>
              </a:rPr>
              <a:t>Υποδείγματα Καθορισμού Συναλλαγματικών Ισοτιμιών - 5</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z="4000" smtClean="0">
              <a:solidFill>
                <a:srgbClr val="0070C0"/>
              </a:solidFill>
            </a:endParaRPr>
          </a:p>
        </p:txBody>
      </p:sp>
      <p:sp>
        <p:nvSpPr>
          <p:cNvPr id="68611" name="TextBox 5"/>
          <p:cNvSpPr txBox="1">
            <a:spLocks noChangeArrowheads="1"/>
          </p:cNvSpPr>
          <p:nvPr/>
        </p:nvSpPr>
        <p:spPr bwMode="auto">
          <a:xfrm>
            <a:off x="58738" y="1839913"/>
            <a:ext cx="9109075" cy="28305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Και υποθέτοντας i=i* δείχνουμε ότι μια αύξηση του εγχώριου ονομαστικού επιτοκίου οδηγεί σε αύξηση του εγχώριου αναμενόμενου πληθωρισμού, ο οποίος μέσω της ΙΑΔ οδηγεί σε αύξηση της συναλλαγματικής ισοτιμίας  και άρα υποτίμηση του εγχώριου νομίσματος.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p:txBody>
      </p:sp>
      <p:sp>
        <p:nvSpPr>
          <p:cNvPr id="68612" name="Θέση αριθμού διαφάνειας 3"/>
          <p:cNvSpPr>
            <a:spLocks noGrp="1"/>
          </p:cNvSpPr>
          <p:nvPr>
            <p:ph type="sldNum" sz="quarter" idx="12"/>
          </p:nvPr>
        </p:nvSpPr>
        <p:spPr bwMode="auto">
          <a:noFill/>
          <a:ln>
            <a:miter lim="800000"/>
            <a:headEnd/>
            <a:tailEnd/>
          </a:ln>
        </p:spPr>
        <p:txBody>
          <a:bodyPr/>
          <a:lstStyle/>
          <a:p>
            <a:fld id="{117DB8D0-D87D-474E-9F94-9B1BE6DCFFA7}" type="slidenum">
              <a:rPr lang="nl-NL" altLang="el-GR"/>
              <a:pPr/>
              <a:t>59</a:t>
            </a:fld>
            <a:endParaRPr lang="nl-NL" altLang="el-GR"/>
          </a:p>
        </p:txBody>
      </p:sp>
      <p:pic>
        <p:nvPicPr>
          <p:cNvPr id="68613" name="Εικόνα 1"/>
          <p:cNvPicPr>
            <a:picLocks noChangeAspect="1"/>
          </p:cNvPicPr>
          <p:nvPr/>
        </p:nvPicPr>
        <p:blipFill>
          <a:blip r:embed="rId2"/>
          <a:srcRect/>
          <a:stretch>
            <a:fillRect/>
          </a:stretch>
        </p:blipFill>
        <p:spPr bwMode="auto">
          <a:xfrm>
            <a:off x="1535113" y="4221163"/>
            <a:ext cx="5018087" cy="34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00" y="1544638"/>
            <a:ext cx="8872538" cy="4986337"/>
          </a:xfrm>
          <a:prstGeom prst="rect">
            <a:avLst/>
          </a:prstGeom>
          <a:noFill/>
        </p:spPr>
        <p:txBody>
          <a:bodyPr>
            <a:spAutoFit/>
          </a:bodyPr>
          <a:lstStyle/>
          <a:p>
            <a:pPr marL="457200" indent="-457200" eaLnBrk="1" hangingPunct="1">
              <a:spcBef>
                <a:spcPts val="0"/>
              </a:spcBef>
              <a:spcAft>
                <a:spcPts val="1200"/>
              </a:spcAft>
              <a:buFont typeface="Wingdings" panose="05000000000000000000" pitchFamily="2" charset="2"/>
              <a:buChar char="§"/>
              <a:defRPr/>
            </a:pPr>
            <a:r>
              <a:rPr lang="el-GR" altLang="el-GR" sz="2800" dirty="0">
                <a:solidFill>
                  <a:schemeClr val="tx1"/>
                </a:solidFill>
                <a:latin typeface="+mn-lt"/>
              </a:rPr>
              <a:t>Η άμεση και η έμμεση μέθοδος ερμηνεύονται προς αντίθετες κατευθύνσεις όταν πρόκειται για ανατίμηση (υποτίμηση) της τιμής του συναλλάγματος. Επειδή η έμμεση μέθοδος μας λέει την τιμή του ξένου συναλλάγματος, μια ανατίμηση (υποτίμηση)  του ξένου νομίσματος προκαλεί μια αύξηση (μείωση) της έμμεσης συναλλαγματικής ισοτιμίας, αλλά μια ανατίμηση (υποτίμηση) του ξένου νομίσματος προκαλεί μείωση (αύξηση) της άμεσης συναλλαγματικής ισοτιμίας. </a:t>
            </a:r>
          </a:p>
          <a:p>
            <a:pPr marL="457200" indent="-457200" eaLnBrk="1" hangingPunct="1">
              <a:buFont typeface="Wingdings" panose="05000000000000000000" pitchFamily="2" charset="2"/>
              <a:buChar char="§"/>
              <a:defRPr/>
            </a:pPr>
            <a:endParaRPr lang="el-GR" altLang="el-GR" sz="2800" dirty="0">
              <a:solidFill>
                <a:schemeClr val="tx1"/>
              </a:solidFill>
              <a:latin typeface="+mn-lt"/>
            </a:endParaRPr>
          </a:p>
          <a:p>
            <a:pPr marL="457200" indent="-457200" eaLnBrk="1" hangingPunct="1">
              <a:buFont typeface="Wingdings" panose="05000000000000000000" pitchFamily="2" charset="2"/>
              <a:buChar char="§"/>
              <a:defRPr/>
            </a:pPr>
            <a:endParaRPr lang="el-GR" altLang="el-GR" sz="2800" dirty="0">
              <a:solidFill>
                <a:schemeClr val="tx1"/>
              </a:solidFill>
              <a:latin typeface="+mn-lt"/>
            </a:endParaRPr>
          </a:p>
        </p:txBody>
      </p:sp>
      <p:sp>
        <p:nvSpPr>
          <p:cNvPr id="12291" name="Θέση αριθμού διαφάνειας 5"/>
          <p:cNvSpPr>
            <a:spLocks noGrp="1"/>
          </p:cNvSpPr>
          <p:nvPr>
            <p:ph type="sldNum" sz="quarter" idx="12"/>
          </p:nvPr>
        </p:nvSpPr>
        <p:spPr bwMode="auto">
          <a:noFill/>
          <a:ln>
            <a:miter lim="800000"/>
            <a:headEnd/>
            <a:tailEnd/>
          </a:ln>
        </p:spPr>
        <p:txBody>
          <a:bodyPr/>
          <a:lstStyle/>
          <a:p>
            <a:fld id="{BD1C9623-3035-4455-BD5B-6A0CA7F9A46E}" type="slidenum">
              <a:rPr lang="nl-NL" altLang="el-GR"/>
              <a:pPr/>
              <a:t>6</a:t>
            </a:fld>
            <a:endParaRPr lang="nl-NL" altLang="el-GR"/>
          </a:p>
        </p:txBody>
      </p:sp>
      <p:sp>
        <p:nvSpPr>
          <p:cNvPr id="12292" name="Ορθογώνιο 2"/>
          <p:cNvSpPr>
            <a:spLocks noChangeArrowheads="1"/>
          </p:cNvSpPr>
          <p:nvPr/>
        </p:nvSpPr>
        <p:spPr bwMode="auto">
          <a:xfrm>
            <a:off x="258763" y="0"/>
            <a:ext cx="8634412" cy="1692275"/>
          </a:xfrm>
          <a:prstGeom prst="rect">
            <a:avLst/>
          </a:prstGeom>
          <a:noFill/>
          <a:ln w="9525">
            <a:noFill/>
            <a:miter lim="800000"/>
            <a:headEnd/>
            <a:tailEnd/>
          </a:ln>
        </p:spPr>
        <p:txBody>
          <a:bodyPr>
            <a:spAutoFit/>
          </a:bodyPr>
          <a:lstStyle/>
          <a:p>
            <a:pPr algn="ctr">
              <a:buFont typeface="Arial" charset="0"/>
              <a:buNone/>
            </a:pPr>
            <a:r>
              <a:rPr lang="el-GR" altLang="el-GR" sz="4000">
                <a:solidFill>
                  <a:srgbClr val="0070C0"/>
                </a:solidFill>
                <a:latin typeface="Calibri" pitchFamily="34" charset="0"/>
              </a:rPr>
              <a:t>Η Τρέχουσα και η Προθεσμιακή Αγορά Συναλλάγματος -2</a:t>
            </a:r>
          </a:p>
          <a:p>
            <a:pPr algn="ctr"/>
            <a:endParaRPr lang="el-GR" alt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- 6</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88900" y="1379538"/>
            <a:ext cx="9109075" cy="644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defRPr/>
            </a:pPr>
            <a:r>
              <a:rPr lang="el-GR" altLang="el-GR" b="1" dirty="0" smtClean="0">
                <a:solidFill>
                  <a:srgbClr val="000000"/>
                </a:solidFill>
              </a:rPr>
              <a:t>Το νομισματικό υπόδειγμα με ατελή ευκαμψία </a:t>
            </a:r>
          </a:p>
          <a:p>
            <a:pPr marL="0" indent="0" eaLnBrk="1" hangingPunct="1">
              <a:spcBef>
                <a:spcPts val="600"/>
              </a:spcBef>
              <a:spcAft>
                <a:spcPts val="600"/>
              </a:spcAft>
              <a:buFont typeface="Arial" panose="020B0604020202020204" pitchFamily="34" charset="0"/>
              <a:buNone/>
              <a:defRPr/>
            </a:pPr>
            <a:endParaRPr lang="el-GR" altLang="el-GR" b="1" dirty="0" smtClean="0">
              <a:solidFill>
                <a:srgbClr val="000000"/>
              </a:solidFill>
            </a:endParaRP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Σε αντίθεση με το  υπόδειγμα των εύκαμπτων τιμών υποθέτει έναν βαθμό ακαμψίας (</a:t>
            </a:r>
            <a:r>
              <a:rPr lang="el-GR" altLang="el-GR" sz="2800" dirty="0" err="1" smtClean="0">
                <a:solidFill>
                  <a:srgbClr val="000000"/>
                </a:solidFill>
              </a:rPr>
              <a:t>sticky</a:t>
            </a:r>
            <a:r>
              <a:rPr lang="el-GR" altLang="el-GR" sz="2800" dirty="0" smtClean="0">
                <a:solidFill>
                  <a:srgbClr val="000000"/>
                </a:solidFill>
              </a:rPr>
              <a:t> </a:t>
            </a:r>
            <a:r>
              <a:rPr lang="el-GR" altLang="el-GR" sz="2800" dirty="0" err="1" smtClean="0">
                <a:solidFill>
                  <a:srgbClr val="000000"/>
                </a:solidFill>
              </a:rPr>
              <a:t>prices</a:t>
            </a:r>
            <a:r>
              <a:rPr lang="el-GR" altLang="el-GR" sz="2800" dirty="0" smtClean="0">
                <a:solidFill>
                  <a:srgbClr val="000000"/>
                </a:solidFill>
              </a:rPr>
              <a:t>) για τους μισθούς και τις τιμές των αγαθών ενώ αντίθετα δέχεται την πλήρη ευκαμψία για τις συναλλαγματικές ισοτιμίες.</a:t>
            </a: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Κάτω από την υπόθεση των ορθολογικών προσδοκιών οι συμμετέχοντες στην αγορά συναλλάγματος γνωρίζουν την μακροχρόνια τιμή της συναλλαγματικής ισοτιμίας στην ισορροπία.</a:t>
            </a: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69636" name="Θέση αριθμού διαφάνειας 3"/>
          <p:cNvSpPr>
            <a:spLocks noGrp="1"/>
          </p:cNvSpPr>
          <p:nvPr>
            <p:ph type="sldNum" sz="quarter" idx="12"/>
          </p:nvPr>
        </p:nvSpPr>
        <p:spPr bwMode="auto">
          <a:noFill/>
          <a:ln>
            <a:miter lim="800000"/>
            <a:headEnd/>
            <a:tailEnd/>
          </a:ln>
        </p:spPr>
        <p:txBody>
          <a:bodyPr/>
          <a:lstStyle/>
          <a:p>
            <a:fld id="{166E1EC4-2F8E-454C-B6E0-6F18EC2FE637}" type="slidenum">
              <a:rPr lang="nl-NL" altLang="el-GR"/>
              <a:pPr/>
              <a:t>60</a:t>
            </a:fld>
            <a:endParaRPr lang="nl-NL" alt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- 7</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0" y="1631950"/>
            <a:ext cx="9109075" cy="546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Η πρώτη εξίσωση </a:t>
            </a:r>
            <a:r>
              <a:rPr lang="el-GR" altLang="el-GR" sz="2800" dirty="0" err="1" smtClean="0">
                <a:solidFill>
                  <a:srgbClr val="000000"/>
                </a:solidFill>
              </a:rPr>
              <a:t>αναφαίρεται</a:t>
            </a:r>
            <a:r>
              <a:rPr lang="el-GR" altLang="el-GR" sz="2800" dirty="0" smtClean="0">
                <a:solidFill>
                  <a:srgbClr val="000000"/>
                </a:solidFill>
              </a:rPr>
              <a:t> στην ισορροπία στην αγορά χρήματος όπου η προσφορά ισούται με την ζήτηση χρήματος:</a:t>
            </a:r>
          </a:p>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Το υπόδειγμα υποθέτει επίσης ότι ισχύει η συνθήκη του ακάλυπτου αρμπιτράζ επιτοκίων (ΑΑΕ – UIP) σε λογαριθμική μορφή:</a:t>
            </a:r>
          </a:p>
          <a:p>
            <a:pPr marL="0" indent="0" eaLnBrk="1" hangingPunct="1">
              <a:spcBef>
                <a:spcPts val="600"/>
              </a:spcBef>
              <a:spcAft>
                <a:spcPts val="600"/>
              </a:spcAft>
              <a:buFont typeface="Arial" panose="020B0604020202020204" pitchFamily="34" charset="0"/>
              <a:buNone/>
              <a:defRPr/>
            </a:pPr>
            <a:r>
              <a:rPr lang="el-GR" altLang="el-GR" sz="2800" dirty="0" smtClean="0">
                <a:solidFill>
                  <a:srgbClr val="000000"/>
                </a:solidFill>
              </a:rPr>
              <a:t> </a:t>
            </a:r>
          </a:p>
          <a:p>
            <a:pPr eaLnBrk="1" hangingPunct="1">
              <a:spcBef>
                <a:spcPts val="600"/>
              </a:spcBef>
              <a:spcAft>
                <a:spcPts val="600"/>
              </a:spcAft>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70660" name="Θέση αριθμού διαφάνειας 3"/>
          <p:cNvSpPr>
            <a:spLocks noGrp="1"/>
          </p:cNvSpPr>
          <p:nvPr>
            <p:ph type="sldNum" sz="quarter" idx="12"/>
          </p:nvPr>
        </p:nvSpPr>
        <p:spPr bwMode="auto">
          <a:noFill/>
          <a:ln>
            <a:miter lim="800000"/>
            <a:headEnd/>
            <a:tailEnd/>
          </a:ln>
        </p:spPr>
        <p:txBody>
          <a:bodyPr/>
          <a:lstStyle/>
          <a:p>
            <a:fld id="{BCB42069-81F5-4A82-A05C-95A73DB173AD}" type="slidenum">
              <a:rPr lang="nl-NL" altLang="el-GR"/>
              <a:pPr/>
              <a:t>61</a:t>
            </a:fld>
            <a:endParaRPr lang="nl-NL" altLang="el-GR"/>
          </a:p>
        </p:txBody>
      </p:sp>
      <p:pic>
        <p:nvPicPr>
          <p:cNvPr id="70661" name="Εικόνα 1"/>
          <p:cNvPicPr>
            <a:picLocks noChangeAspect="1"/>
          </p:cNvPicPr>
          <p:nvPr/>
        </p:nvPicPr>
        <p:blipFill>
          <a:blip r:embed="rId2"/>
          <a:srcRect/>
          <a:stretch>
            <a:fillRect/>
          </a:stretch>
        </p:blipFill>
        <p:spPr bwMode="auto">
          <a:xfrm>
            <a:off x="2124075" y="2562225"/>
            <a:ext cx="2908300" cy="396875"/>
          </a:xfrm>
          <a:prstGeom prst="rect">
            <a:avLst/>
          </a:prstGeom>
          <a:noFill/>
          <a:ln w="9525">
            <a:noFill/>
            <a:miter lim="800000"/>
            <a:headEnd/>
            <a:tailEnd/>
          </a:ln>
        </p:spPr>
      </p:pic>
      <p:pic>
        <p:nvPicPr>
          <p:cNvPr id="70662" name="Εικόνα 2"/>
          <p:cNvPicPr>
            <a:picLocks noChangeAspect="1"/>
          </p:cNvPicPr>
          <p:nvPr/>
        </p:nvPicPr>
        <p:blipFill>
          <a:blip r:embed="rId3"/>
          <a:srcRect/>
          <a:stretch>
            <a:fillRect/>
          </a:stretch>
        </p:blipFill>
        <p:spPr bwMode="auto">
          <a:xfrm>
            <a:off x="3732213" y="4033838"/>
            <a:ext cx="1644650" cy="26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- 8</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1683" name="TextBox 5"/>
          <p:cNvSpPr txBox="1">
            <a:spLocks noChangeArrowheads="1"/>
          </p:cNvSpPr>
          <p:nvPr/>
        </p:nvSpPr>
        <p:spPr bwMode="auto">
          <a:xfrm>
            <a:off x="88900" y="1379538"/>
            <a:ext cx="9109075" cy="66786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Η αναμενόμενη μεταβολή της συναλλαγματικής ισοτιμίας καθορίζεται από την απόκλιση της τρέχουσας συναλλαγματικής ισοτιμίας από την τιμή ισορροπίας   και από την παράμετρο θ που δείχνει τον βαθμό προσαρμογής. Όσο μεγαλύτερο το θ τόσο ταχύτερος ο βαθμός προσαρμογής στην μακροχρόνια ισορροπία:</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Αντικαθιστώντας την τελευταία εξίσωση στην προτελευταία και μετά στην αμέσως προηγούμενη εξίσωση της αγοράς χρήματος καταλήγουμε στην βασική εξίσωση του υποδείγματος: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1684" name="Θέση αριθμού διαφάνειας 3"/>
          <p:cNvSpPr>
            <a:spLocks noGrp="1"/>
          </p:cNvSpPr>
          <p:nvPr>
            <p:ph type="sldNum" sz="quarter" idx="12"/>
          </p:nvPr>
        </p:nvSpPr>
        <p:spPr bwMode="auto">
          <a:noFill/>
          <a:ln>
            <a:miter lim="800000"/>
            <a:headEnd/>
            <a:tailEnd/>
          </a:ln>
        </p:spPr>
        <p:txBody>
          <a:bodyPr/>
          <a:lstStyle/>
          <a:p>
            <a:fld id="{87C1BBBC-735C-4D52-9192-3F778BD44151}" type="slidenum">
              <a:rPr lang="nl-NL" altLang="el-GR"/>
              <a:pPr/>
              <a:t>62</a:t>
            </a:fld>
            <a:endParaRPr lang="nl-NL" altLang="el-GR"/>
          </a:p>
        </p:txBody>
      </p:sp>
      <p:pic>
        <p:nvPicPr>
          <p:cNvPr id="71685" name="Εικόνα 1"/>
          <p:cNvPicPr>
            <a:picLocks noChangeAspect="1"/>
          </p:cNvPicPr>
          <p:nvPr/>
        </p:nvPicPr>
        <p:blipFill>
          <a:blip r:embed="rId2"/>
          <a:srcRect/>
          <a:stretch>
            <a:fillRect/>
          </a:stretch>
        </p:blipFill>
        <p:spPr bwMode="auto">
          <a:xfrm>
            <a:off x="2251075" y="4029075"/>
            <a:ext cx="2408238" cy="358775"/>
          </a:xfrm>
          <a:prstGeom prst="rect">
            <a:avLst/>
          </a:prstGeom>
          <a:noFill/>
          <a:ln w="9525">
            <a:noFill/>
            <a:miter lim="800000"/>
            <a:headEnd/>
            <a:tailEnd/>
          </a:ln>
        </p:spPr>
      </p:pic>
      <p:pic>
        <p:nvPicPr>
          <p:cNvPr id="71686" name="Εικόνα 2"/>
          <p:cNvPicPr>
            <a:picLocks noChangeAspect="1"/>
          </p:cNvPicPr>
          <p:nvPr/>
        </p:nvPicPr>
        <p:blipFill>
          <a:blip r:embed="rId3"/>
          <a:srcRect/>
          <a:stretch>
            <a:fillRect/>
          </a:stretch>
        </p:blipFill>
        <p:spPr bwMode="auto">
          <a:xfrm>
            <a:off x="4692650" y="6064250"/>
            <a:ext cx="3987800" cy="32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- 9</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2707" name="TextBox 5"/>
          <p:cNvSpPr txBox="1">
            <a:spLocks noChangeArrowheads="1"/>
          </p:cNvSpPr>
          <p:nvPr/>
        </p:nvSpPr>
        <p:spPr bwMode="auto">
          <a:xfrm>
            <a:off x="88900" y="1379538"/>
            <a:ext cx="9109075" cy="59404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Το Υπόδειγμα του Διαφορικού Πραγματικού Επιτοκίου </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Ο Frankel (1979) ανέπτυξε ένα πιο γενικό υπόδειγμα καθορισμού της συναλλαγματικής ισοτιμίας του οποίου ειδικές περιπτώσεις αποτελούν το υπόδειγμα των εύκαμπτων τιμών (flexible-price model) και το υπόδειγμα με την ατελή ευκαμψία τιμών (sticky-price model).</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Λαμβάνοντας υπόψη ότι ισχύει η συνθήκη του ακάλυπτου αρμπιτράζ επιτοκίων (ΑΑΕ – UIP) σε λογαριθμική μορφή:</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2708" name="Θέση αριθμού διαφάνειας 3"/>
          <p:cNvSpPr>
            <a:spLocks noGrp="1"/>
          </p:cNvSpPr>
          <p:nvPr>
            <p:ph type="sldNum" sz="quarter" idx="12"/>
          </p:nvPr>
        </p:nvSpPr>
        <p:spPr bwMode="auto">
          <a:noFill/>
          <a:ln>
            <a:miter lim="800000"/>
            <a:headEnd/>
            <a:tailEnd/>
          </a:ln>
        </p:spPr>
        <p:txBody>
          <a:bodyPr/>
          <a:lstStyle/>
          <a:p>
            <a:fld id="{352BBEB2-5F56-45A4-A473-F968BED90166}" type="slidenum">
              <a:rPr lang="nl-NL" altLang="el-GR"/>
              <a:pPr/>
              <a:t>63</a:t>
            </a:fld>
            <a:endParaRPr lang="nl-NL" altLang="el-GR"/>
          </a:p>
        </p:txBody>
      </p:sp>
      <p:pic>
        <p:nvPicPr>
          <p:cNvPr id="72709" name="Εικόνα 1"/>
          <p:cNvPicPr>
            <a:picLocks noChangeAspect="1"/>
          </p:cNvPicPr>
          <p:nvPr/>
        </p:nvPicPr>
        <p:blipFill>
          <a:blip r:embed="rId2"/>
          <a:srcRect/>
          <a:stretch>
            <a:fillRect/>
          </a:stretch>
        </p:blipFill>
        <p:spPr bwMode="auto">
          <a:xfrm>
            <a:off x="2268538" y="5805488"/>
            <a:ext cx="1681162" cy="274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- 10</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3731" name="TextBox 5"/>
          <p:cNvSpPr txBox="1">
            <a:spLocks noChangeArrowheads="1"/>
          </p:cNvSpPr>
          <p:nvPr/>
        </p:nvSpPr>
        <p:spPr bwMode="auto">
          <a:xfrm>
            <a:off x="0" y="1268413"/>
            <a:ext cx="9194800" cy="7972425"/>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sz="2800">
                <a:solidFill>
                  <a:srgbClr val="000000"/>
                </a:solidFill>
                <a:latin typeface="Calibri" pitchFamily="34" charset="0"/>
              </a:rPr>
              <a:t>Ο ρυθμός μεταβολής της αναμενόμενης συναλλαγματικής ισοτιμίας σχετίζεται θετικά τόσο με την απόκλιση της μακροχρόνιας τιμής ισορροπίας της συναλλαγματικής ισοτιμίας από την τρέχουσα συναλλαγματική ισοτιμία, όσο και με τον διαφορικό αναμενόμενο πληθωρισμό:</a:t>
            </a:r>
          </a:p>
          <a:p>
            <a:pPr marL="342900" indent="-342900" eaLnBrk="1" hangingPunct="1">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buFont typeface="Wingdings" pitchFamily="2" charset="2"/>
              <a:buChar char="§"/>
            </a:pPr>
            <a:r>
              <a:rPr lang="el-GR" altLang="el-GR" sz="2800">
                <a:solidFill>
                  <a:srgbClr val="000000"/>
                </a:solidFill>
                <a:latin typeface="Calibri" pitchFamily="34" charset="0"/>
              </a:rPr>
              <a:t>Ο συντελεστής θ δείχνει τον ρυθμό με τον οποίο επιστρέφει στην μακροχρόνια ισορροπία η συναλλαγματική ισοτιμία. Συνδυάζοντας τις παραπάνω σχέσεις μπορούμε να δείξουμε ότι η απόκλιση της συναλλαγματικής ισοτιμίας από την μακροχρόνια τιμή ισορροπίας είναι συνάρτηση της πραγματικής επιτοκιακής διαφοράς.</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3732" name="Θέση αριθμού διαφάνειας 3"/>
          <p:cNvSpPr>
            <a:spLocks noGrp="1"/>
          </p:cNvSpPr>
          <p:nvPr>
            <p:ph type="sldNum" sz="quarter" idx="12"/>
          </p:nvPr>
        </p:nvSpPr>
        <p:spPr bwMode="auto">
          <a:noFill/>
          <a:ln>
            <a:miter lim="800000"/>
            <a:headEnd/>
            <a:tailEnd/>
          </a:ln>
        </p:spPr>
        <p:txBody>
          <a:bodyPr/>
          <a:lstStyle/>
          <a:p>
            <a:fld id="{9449F7C1-DD52-4443-8CCD-BF4870DAE625}" type="slidenum">
              <a:rPr lang="nl-NL" altLang="el-GR"/>
              <a:pPr/>
              <a:t>64</a:t>
            </a:fld>
            <a:endParaRPr lang="nl-NL" altLang="el-GR"/>
          </a:p>
        </p:txBody>
      </p:sp>
      <p:pic>
        <p:nvPicPr>
          <p:cNvPr id="73733" name="Εικόνα 1"/>
          <p:cNvPicPr>
            <a:picLocks noChangeAspect="1"/>
          </p:cNvPicPr>
          <p:nvPr/>
        </p:nvPicPr>
        <p:blipFill>
          <a:blip r:embed="rId2"/>
          <a:srcRect/>
          <a:stretch>
            <a:fillRect/>
          </a:stretch>
        </p:blipFill>
        <p:spPr bwMode="auto">
          <a:xfrm>
            <a:off x="2719388" y="3429000"/>
            <a:ext cx="3840162" cy="354013"/>
          </a:xfrm>
          <a:prstGeom prst="rect">
            <a:avLst/>
          </a:prstGeom>
          <a:noFill/>
          <a:ln w="9525">
            <a:noFill/>
            <a:miter lim="800000"/>
            <a:headEnd/>
            <a:tailEnd/>
          </a:ln>
        </p:spPr>
      </p:pic>
      <p:pic>
        <p:nvPicPr>
          <p:cNvPr id="73734" name="Εικόνα 2"/>
          <p:cNvPicPr>
            <a:picLocks noChangeAspect="1"/>
          </p:cNvPicPr>
          <p:nvPr/>
        </p:nvPicPr>
        <p:blipFill>
          <a:blip r:embed="rId3"/>
          <a:srcRect/>
          <a:stretch>
            <a:fillRect/>
          </a:stretch>
        </p:blipFill>
        <p:spPr bwMode="auto">
          <a:xfrm>
            <a:off x="2484438" y="6400800"/>
            <a:ext cx="243681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- 11</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4755" name="TextBox 5"/>
          <p:cNvSpPr txBox="1">
            <a:spLocks noChangeArrowheads="1"/>
          </p:cNvSpPr>
          <p:nvPr/>
        </p:nvSpPr>
        <p:spPr bwMode="auto">
          <a:xfrm>
            <a:off x="88900" y="1379538"/>
            <a:ext cx="9109075" cy="51546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Στην μακροχρόνια όμως περίοδο τα πραγματικά επιτόκια μεταξύ των δύο χωρών εξισώνονται με αποτέλεσμα:</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Και η ΙΑΔ στην μακροχρόνια περίοδο:</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Βρίσκουμε ότι τελικά η συναλλαγματική ισοτιμία καθορίζεται από τους παράγοντες που παρουσιάζονται στην ακόλουθη σχέση:</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4756" name="Θέση αριθμού διαφάνειας 3"/>
          <p:cNvSpPr>
            <a:spLocks noGrp="1"/>
          </p:cNvSpPr>
          <p:nvPr>
            <p:ph type="sldNum" sz="quarter" idx="12"/>
          </p:nvPr>
        </p:nvSpPr>
        <p:spPr bwMode="auto">
          <a:noFill/>
          <a:ln>
            <a:miter lim="800000"/>
            <a:headEnd/>
            <a:tailEnd/>
          </a:ln>
        </p:spPr>
        <p:txBody>
          <a:bodyPr/>
          <a:lstStyle/>
          <a:p>
            <a:fld id="{49EF556C-9862-4E79-B323-D90AC1497648}" type="slidenum">
              <a:rPr lang="nl-NL" altLang="el-GR"/>
              <a:pPr/>
              <a:t>65</a:t>
            </a:fld>
            <a:endParaRPr lang="nl-NL" altLang="el-GR"/>
          </a:p>
        </p:txBody>
      </p:sp>
      <p:pic>
        <p:nvPicPr>
          <p:cNvPr id="74757" name="Εικόνα 1"/>
          <p:cNvPicPr>
            <a:picLocks noChangeAspect="1"/>
          </p:cNvPicPr>
          <p:nvPr/>
        </p:nvPicPr>
        <p:blipFill>
          <a:blip r:embed="rId3"/>
          <a:srcRect/>
          <a:stretch>
            <a:fillRect/>
          </a:stretch>
        </p:blipFill>
        <p:spPr bwMode="auto">
          <a:xfrm>
            <a:off x="971550" y="2451100"/>
            <a:ext cx="1728788" cy="377825"/>
          </a:xfrm>
          <a:prstGeom prst="rect">
            <a:avLst/>
          </a:prstGeom>
          <a:noFill/>
          <a:ln w="9525">
            <a:noFill/>
            <a:miter lim="800000"/>
            <a:headEnd/>
            <a:tailEnd/>
          </a:ln>
        </p:spPr>
      </p:pic>
      <p:pic>
        <p:nvPicPr>
          <p:cNvPr id="74758" name="Εικόνα 2"/>
          <p:cNvPicPr>
            <a:picLocks noChangeAspect="1"/>
          </p:cNvPicPr>
          <p:nvPr/>
        </p:nvPicPr>
        <p:blipFill>
          <a:blip r:embed="rId4"/>
          <a:srcRect/>
          <a:stretch>
            <a:fillRect/>
          </a:stretch>
        </p:blipFill>
        <p:spPr bwMode="auto">
          <a:xfrm>
            <a:off x="3582988" y="2416175"/>
            <a:ext cx="1943100" cy="428625"/>
          </a:xfrm>
          <a:prstGeom prst="rect">
            <a:avLst/>
          </a:prstGeom>
          <a:noFill/>
          <a:ln w="9525">
            <a:noFill/>
            <a:miter lim="800000"/>
            <a:headEnd/>
            <a:tailEnd/>
          </a:ln>
        </p:spPr>
      </p:pic>
      <p:graphicFrame>
        <p:nvGraphicFramePr>
          <p:cNvPr id="74759" name="Object 5"/>
          <p:cNvGraphicFramePr>
            <a:graphicFrameLocks noChangeAspect="1"/>
          </p:cNvGraphicFramePr>
          <p:nvPr/>
        </p:nvGraphicFramePr>
        <p:xfrm>
          <a:off x="6300788" y="3106738"/>
          <a:ext cx="1150937" cy="398462"/>
        </p:xfrm>
        <a:graphic>
          <a:graphicData uri="http://schemas.openxmlformats.org/presentationml/2006/ole">
            <p:oleObj spid="_x0000_s74759" name="Equation" r:id="rId5" imgW="698500" imgH="241300" progId="Equation.DSMT4">
              <p:embed/>
            </p:oleObj>
          </a:graphicData>
        </a:graphic>
      </p:graphicFrame>
      <p:pic>
        <p:nvPicPr>
          <p:cNvPr id="74760" name="Εικόνα 3"/>
          <p:cNvPicPr>
            <a:picLocks noChangeAspect="1"/>
          </p:cNvPicPr>
          <p:nvPr/>
        </p:nvPicPr>
        <p:blipFill>
          <a:blip r:embed="rId6"/>
          <a:srcRect/>
          <a:stretch>
            <a:fillRect/>
          </a:stretch>
        </p:blipFill>
        <p:spPr bwMode="auto">
          <a:xfrm>
            <a:off x="676275" y="4964113"/>
            <a:ext cx="6692900" cy="61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- 12</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5779" name="TextBox 5"/>
          <p:cNvSpPr txBox="1">
            <a:spLocks noChangeArrowheads="1"/>
          </p:cNvSpPr>
          <p:nvPr/>
        </p:nvSpPr>
        <p:spPr bwMode="auto">
          <a:xfrm>
            <a:off x="88900" y="1379538"/>
            <a:ext cx="9109075" cy="578643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Στο νομισματικό υπόδειγμα με πλήρη ευκαμψία τιμών, η προσαρμογή προς την κατάσταση ισορροπίας λαμβάνει χώρα στιγμιαία που σημαίνει ότι ο συντελεστής θ τείνει στο άπειρο, μηδενίζοντας τον τελευταίο παράγοντα στην παραπάνω εξίσωση. Αντίθετα στο υπόδειγμα Frankel, η προσαρμογή προς την κατάσταση της μακροχρόνιας ισορροπίας υποτίθεται ότι πραγματοποιείται με σχετικά αργό ρυθμό, έτσι ώστε ο συντελεστής προσαρμογής θ να είναι ένας πεπερασμένος αριθμός. Συμπεραίνουμε λοιπόν ότι το νομισματικό υπόδειγμα με πλήρη ευκαμψία τιμών, αποτελεί ειδική περίπτωση του υποδείγματος Frankel.</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5780" name="Θέση αριθμού διαφάνειας 3"/>
          <p:cNvSpPr>
            <a:spLocks noGrp="1"/>
          </p:cNvSpPr>
          <p:nvPr>
            <p:ph type="sldNum" sz="quarter" idx="12"/>
          </p:nvPr>
        </p:nvSpPr>
        <p:spPr bwMode="auto">
          <a:noFill/>
          <a:ln>
            <a:miter lim="800000"/>
            <a:headEnd/>
            <a:tailEnd/>
          </a:ln>
        </p:spPr>
        <p:txBody>
          <a:bodyPr/>
          <a:lstStyle/>
          <a:p>
            <a:fld id="{92B542E1-9D4C-436B-B4E5-84583C4E7CCB}" type="slidenum">
              <a:rPr lang="nl-NL" altLang="el-GR"/>
              <a:pPr/>
              <a:t>66</a:t>
            </a:fld>
            <a:endParaRPr lang="nl-NL" altLang="el-G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- 13</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6803" name="TextBox 5"/>
          <p:cNvSpPr txBox="1">
            <a:spLocks noChangeArrowheads="1"/>
          </p:cNvSpPr>
          <p:nvPr/>
        </p:nvSpPr>
        <p:spPr bwMode="auto">
          <a:xfrm>
            <a:off x="88900" y="1379538"/>
            <a:ext cx="9109075" cy="535463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b="1">
                <a:solidFill>
                  <a:srgbClr val="000000"/>
                </a:solidFill>
                <a:latin typeface="Calibri" pitchFamily="34" charset="0"/>
              </a:rPr>
              <a:t>Το Υπόδειγμα Ισορροπίας του Χαρτοφυλακίου </a:t>
            </a:r>
          </a:p>
          <a:p>
            <a:pPr marL="342900" indent="-342900" eaLnBrk="1" hangingPunct="1">
              <a:spcBef>
                <a:spcPts val="600"/>
              </a:spcBef>
              <a:spcAft>
                <a:spcPts val="600"/>
              </a:spcAft>
              <a:buFont typeface="Arial" charset="0"/>
              <a:buChar char="•"/>
            </a:pPr>
            <a:endParaRPr lang="el-GR" altLang="el-GR" sz="3200" b="1">
              <a:solidFill>
                <a:srgbClr val="000000"/>
              </a:solidFill>
              <a:latin typeface="Calibri" pitchFamily="34" charset="0"/>
            </a:endParaRPr>
          </a:p>
          <a:p>
            <a:pPr marL="342900" indent="-342900" eaLnBrk="1" hangingPunct="1">
              <a:spcBef>
                <a:spcPts val="600"/>
              </a:spcBef>
              <a:buFont typeface="Wingdings" pitchFamily="2" charset="2"/>
              <a:buChar char="§"/>
            </a:pPr>
            <a:r>
              <a:rPr lang="el-GR" altLang="el-GR" sz="2800">
                <a:solidFill>
                  <a:srgbClr val="000000"/>
                </a:solidFill>
                <a:latin typeface="Calibri" pitchFamily="34" charset="0"/>
              </a:rPr>
              <a:t>Βασική αδυναμία του προηγούμενου υποδείγματος όπως και του νομισματικού υποδείγματος είναι η υπόθεση περί τέλειας υποκατάστασης μεταξύ εγχώριων και ξένων ομολόγων, η τέλεια κινητικότητα του κεφαλαίου και η υπόθεση ότι  το ακάλυπτο αρμπιτράζ επιτοκίων ισχύει πάντα.</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6804" name="Θέση αριθμού διαφάνειας 3"/>
          <p:cNvSpPr>
            <a:spLocks noGrp="1"/>
          </p:cNvSpPr>
          <p:nvPr>
            <p:ph type="sldNum" sz="quarter" idx="12"/>
          </p:nvPr>
        </p:nvSpPr>
        <p:spPr bwMode="auto">
          <a:noFill/>
          <a:ln>
            <a:miter lim="800000"/>
            <a:headEnd/>
            <a:tailEnd/>
          </a:ln>
        </p:spPr>
        <p:txBody>
          <a:bodyPr/>
          <a:lstStyle/>
          <a:p>
            <a:fld id="{984A1D05-A8A4-489A-85E9-4C7EF0CAE8CF}" type="slidenum">
              <a:rPr lang="nl-NL" altLang="el-GR"/>
              <a:pPr/>
              <a:t>67</a:t>
            </a:fld>
            <a:endParaRPr lang="nl-NL" altLang="el-G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- 14</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7827" name="TextBox 5"/>
          <p:cNvSpPr txBox="1">
            <a:spLocks noChangeArrowheads="1"/>
          </p:cNvSpPr>
          <p:nvPr/>
        </p:nvSpPr>
        <p:spPr bwMode="auto">
          <a:xfrm>
            <a:off x="88900" y="1379538"/>
            <a:ext cx="9109075" cy="77708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Στο υπόδειγμα ισορροπίας του χαρτοφυλακίου υποτίθεται ατελής υποκατάσταση μετάξυ εγχώριων και ξένων ομολόγων. Οι επενδυτές απεχθάνονται τον κίνδυνο και δέχονται να αναλάβουν επιπλέον κίνδυνο λαμβάνοντας μια επιπλέον απόδοση γνωστή στην βιβλιογραφία ως πριμ κινδύνου (risk premium, RP). Έτσι διαφοροποιείται η μη καλυμμένη ισοδυναμία επιτοκίων ως ακολούθως:</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Αυτό το πριμ κινδύνου έρχεται να αποζημιώσει για τον κίνδυνο μιας απρόσμενης μεταβολή στην νομισματική ισοτιμία αλλά και κίνδυνο χώρας.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7828" name="Θέση αριθμού διαφάνειας 3"/>
          <p:cNvSpPr>
            <a:spLocks noGrp="1"/>
          </p:cNvSpPr>
          <p:nvPr>
            <p:ph type="sldNum" sz="quarter" idx="12"/>
          </p:nvPr>
        </p:nvSpPr>
        <p:spPr bwMode="auto">
          <a:noFill/>
          <a:ln>
            <a:miter lim="800000"/>
            <a:headEnd/>
            <a:tailEnd/>
          </a:ln>
        </p:spPr>
        <p:txBody>
          <a:bodyPr/>
          <a:lstStyle/>
          <a:p>
            <a:fld id="{948AF366-3D1D-40A0-9CC0-EB61CB25FAD6}" type="slidenum">
              <a:rPr lang="nl-NL" altLang="el-GR"/>
              <a:pPr/>
              <a:t>68</a:t>
            </a:fld>
            <a:endParaRPr lang="nl-NL" altLang="el-GR"/>
          </a:p>
        </p:txBody>
      </p:sp>
      <p:pic>
        <p:nvPicPr>
          <p:cNvPr id="77829" name="Εικόνα 1"/>
          <p:cNvPicPr>
            <a:picLocks noChangeAspect="1"/>
          </p:cNvPicPr>
          <p:nvPr/>
        </p:nvPicPr>
        <p:blipFill>
          <a:blip r:embed="rId2"/>
          <a:srcRect/>
          <a:stretch>
            <a:fillRect/>
          </a:stretch>
        </p:blipFill>
        <p:spPr bwMode="auto">
          <a:xfrm>
            <a:off x="2627313" y="4437063"/>
            <a:ext cx="2878137" cy="354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- 15</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8851" name="TextBox 5"/>
          <p:cNvSpPr txBox="1">
            <a:spLocks noChangeArrowheads="1"/>
          </p:cNvSpPr>
          <p:nvPr/>
        </p:nvSpPr>
        <p:spPr bwMode="auto">
          <a:xfrm>
            <a:off x="85725" y="1125538"/>
            <a:ext cx="9109075" cy="7308850"/>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Η ανάπτυξη της θωρίας από τους Branson (1976) και Kouri (1976, 1977) στηρίζεται στο γεγονός ότι ο συνολικός πλούτος εκφρασμένος σε εγχώριο νόμισμα (w) μπορεί να γραφτεί ότι αποτελείται από χρήμα (Μ) εγχώρια ομόλογα (Β) και ξένα ομόλογα (F). Η θεωρία αυτή προσδιορίζει τον συνδυασμό r και s για τον οποίο οι τρείς αγορές χρήματος, εγχώριων και ξένων ομολόγων βρίσκονται ταυτόχρονα σε ισορροπία.</a:t>
            </a:r>
          </a:p>
          <a:p>
            <a:pPr marL="342900" indent="-342900" eaLnBrk="1" hangingPunct="1">
              <a:spcBef>
                <a:spcPts val="200"/>
              </a:spcBef>
              <a:buFont typeface="Wingdings" pitchFamily="2" charset="2"/>
              <a:buChar char="§"/>
            </a:pPr>
            <a:r>
              <a:rPr lang="el-GR" altLang="el-GR" sz="2800">
                <a:solidFill>
                  <a:srgbClr val="000000"/>
                </a:solidFill>
                <a:latin typeface="Calibri" pitchFamily="34" charset="0"/>
              </a:rPr>
              <a:t>Πιο συγκεκριμένα στην αγορά χρήματος η προσφορά χρήματος ισούται με την ζήτηση χρήματος που είναι μια θετική συνάρτηση (m) του πλούτου και μια αρνητική συνάρτηση του εγχώριου επιτοκίου, και της ξένης απόδοσης:</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8852" name="Θέση αριθμού διαφάνειας 3"/>
          <p:cNvSpPr>
            <a:spLocks noGrp="1"/>
          </p:cNvSpPr>
          <p:nvPr>
            <p:ph type="sldNum" sz="quarter" idx="12"/>
          </p:nvPr>
        </p:nvSpPr>
        <p:spPr bwMode="auto">
          <a:noFill/>
          <a:ln>
            <a:miter lim="800000"/>
            <a:headEnd/>
            <a:tailEnd/>
          </a:ln>
        </p:spPr>
        <p:txBody>
          <a:bodyPr/>
          <a:lstStyle/>
          <a:p>
            <a:fld id="{52742012-BCD3-4A3F-A628-A8FDCBDB60F4}" type="slidenum">
              <a:rPr lang="nl-NL" altLang="el-GR"/>
              <a:pPr/>
              <a:t>69</a:t>
            </a:fld>
            <a:endParaRPr lang="nl-NL" altLang="el-GR"/>
          </a:p>
        </p:txBody>
      </p:sp>
      <p:pic>
        <p:nvPicPr>
          <p:cNvPr id="78853" name="Εικόνα 1"/>
          <p:cNvPicPr>
            <a:picLocks noChangeAspect="1"/>
          </p:cNvPicPr>
          <p:nvPr/>
        </p:nvPicPr>
        <p:blipFill>
          <a:blip r:embed="rId2"/>
          <a:srcRect/>
          <a:stretch>
            <a:fillRect/>
          </a:stretch>
        </p:blipFill>
        <p:spPr bwMode="auto">
          <a:xfrm>
            <a:off x="2622550" y="6356350"/>
            <a:ext cx="3902075" cy="42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303213" y="-96838"/>
            <a:ext cx="8382000" cy="1323976"/>
          </a:xfrm>
          <a:prstGeom prst="rect">
            <a:avLst/>
          </a:prstGeom>
          <a:noFill/>
          <a:ln w="9525">
            <a:noFill/>
            <a:miter lim="800000"/>
            <a:headEnd/>
            <a:tailEnd/>
          </a:ln>
          <a:effectLst/>
        </p:spPr>
        <p:txBody>
          <a:bodyPr>
            <a:spAutoFit/>
          </a:bodyPr>
          <a:lstStyle/>
          <a:p>
            <a:pPr algn="ctr" eaLnBrk="1" hangingPunct="1">
              <a:spcBef>
                <a:spcPct val="50000"/>
              </a:spcBef>
              <a:defRPr/>
            </a:pPr>
            <a:r>
              <a:rPr lang="el-GR" altLang="el-GR" sz="4000" dirty="0">
                <a:solidFill>
                  <a:srgbClr val="0070C0"/>
                </a:solidFill>
                <a:latin typeface="+mn-lt"/>
                <a:cs typeface="Times New Roman" panose="02020603050405020304" pitchFamily="18" charset="0"/>
              </a:rPr>
              <a:t>Η Τρέχουσα και η Προθεσμιακή Αγορά Συναλλάγματος -3</a:t>
            </a:r>
          </a:p>
        </p:txBody>
      </p:sp>
      <p:sp>
        <p:nvSpPr>
          <p:cNvPr id="14339" name="Θέση αριθμού διαφάνειας 4"/>
          <p:cNvSpPr>
            <a:spLocks noGrp="1"/>
          </p:cNvSpPr>
          <p:nvPr>
            <p:ph type="sldNum" sz="quarter" idx="12"/>
          </p:nvPr>
        </p:nvSpPr>
        <p:spPr bwMode="auto">
          <a:noFill/>
          <a:ln>
            <a:miter lim="800000"/>
            <a:headEnd/>
            <a:tailEnd/>
          </a:ln>
        </p:spPr>
        <p:txBody>
          <a:bodyPr/>
          <a:lstStyle/>
          <a:p>
            <a:fld id="{F47C3A72-6D85-4FC0-AAD8-A86D3B302A4A}" type="slidenum">
              <a:rPr lang="nl-NL" altLang="el-GR"/>
              <a:pPr/>
              <a:t>7</a:t>
            </a:fld>
            <a:endParaRPr lang="nl-NL" altLang="el-GR"/>
          </a:p>
        </p:txBody>
      </p:sp>
      <p:sp>
        <p:nvSpPr>
          <p:cNvPr id="14340" name="Ορθογώνιο 1"/>
          <p:cNvSpPr>
            <a:spLocks noChangeArrowheads="1"/>
          </p:cNvSpPr>
          <p:nvPr/>
        </p:nvSpPr>
        <p:spPr bwMode="auto">
          <a:xfrm>
            <a:off x="-60325" y="1196975"/>
            <a:ext cx="9072563" cy="4141788"/>
          </a:xfrm>
          <a:prstGeom prst="rect">
            <a:avLst/>
          </a:prstGeom>
          <a:noFill/>
          <a:ln w="9525">
            <a:noFill/>
            <a:miter lim="800000"/>
            <a:headEnd/>
            <a:tailEnd/>
          </a:ln>
        </p:spPr>
        <p:txBody>
          <a:bodyPr>
            <a:spAutoFit/>
          </a:bodyPr>
          <a:lstStyle/>
          <a:p>
            <a:pPr marL="342900" indent="-342900" algn="just" eaLnBrk="1" hangingPunct="1">
              <a:spcBef>
                <a:spcPct val="20000"/>
              </a:spcBef>
              <a:buFont typeface="Arial" charset="0"/>
              <a:buChar char="•"/>
            </a:pPr>
            <a:r>
              <a:rPr lang="el-GR" altLang="el-GR" sz="2800" b="1">
                <a:solidFill>
                  <a:srgbClr val="000000"/>
                </a:solidFill>
                <a:latin typeface="Calibri" pitchFamily="34" charset="0"/>
              </a:rPr>
              <a:t>Παράδειγμα</a:t>
            </a:r>
            <a:r>
              <a:rPr lang="el-GR" altLang="el-GR" sz="2800">
                <a:solidFill>
                  <a:srgbClr val="000000"/>
                </a:solidFill>
                <a:latin typeface="Calibri" pitchFamily="34" charset="0"/>
              </a:rPr>
              <a:t>: Δίνεται η διμερής συναλλαγματική ισοτιμία στερλίνας – αμερικάνικου δολαρίου $ 1,80/£. Ποια είναι η άμεση και η έμμεση συναλλαγματική ισοτιμία από την πλευρά του Αμερικάνου και του Βρετανού επενδυτή αντίστοιχα; Ένα τρίμηνο αργότερα η συναλλαγματική ισοτιμία είναι $ 1,90/£. Ποιο νόμισμα ανατιμήθηκε (υποτιμήθηκε);</a:t>
            </a:r>
          </a:p>
          <a:p>
            <a:pPr marL="342900" indent="-342900" algn="just" eaLnBrk="1" hangingPunct="1">
              <a:spcBef>
                <a:spcPct val="20000"/>
              </a:spcBef>
              <a:buFont typeface="Wingdings" pitchFamily="2" charset="2"/>
              <a:buChar char="§"/>
            </a:pPr>
            <a:r>
              <a:rPr lang="el-GR" altLang="el-GR" b="1">
                <a:solidFill>
                  <a:srgbClr val="000000"/>
                </a:solidFill>
                <a:latin typeface="Calibri" pitchFamily="34" charset="0"/>
              </a:rPr>
              <a:t>Γράφημα 7.1  </a:t>
            </a:r>
            <a:r>
              <a:rPr lang="el-GR" altLang="el-GR">
                <a:solidFill>
                  <a:srgbClr val="000000"/>
                </a:solidFill>
                <a:latin typeface="Calibri" pitchFamily="34" charset="0"/>
              </a:rPr>
              <a:t>Η προσφορά και η ζήτηση συναλλάγματος</a:t>
            </a:r>
          </a:p>
          <a:p>
            <a:pPr marL="342900" indent="-342900" algn="just" eaLnBrk="1" hangingPunct="1">
              <a:spcBef>
                <a:spcPct val="20000"/>
              </a:spcBef>
              <a:buFont typeface="Arial" charset="0"/>
              <a:buChar char="•"/>
            </a:pPr>
            <a:endParaRPr lang="el-GR" altLang="el-GR">
              <a:solidFill>
                <a:srgbClr val="000000"/>
              </a:solidFill>
              <a:latin typeface="Calibri" pitchFamily="34" charset="0"/>
            </a:endParaRPr>
          </a:p>
        </p:txBody>
      </p:sp>
      <p:pic>
        <p:nvPicPr>
          <p:cNvPr id="14341" name="Εικόνα 3"/>
          <p:cNvPicPr>
            <a:picLocks noChangeAspect="1"/>
          </p:cNvPicPr>
          <p:nvPr/>
        </p:nvPicPr>
        <p:blipFill>
          <a:blip r:embed="rId2"/>
          <a:srcRect/>
          <a:stretch>
            <a:fillRect/>
          </a:stretch>
        </p:blipFill>
        <p:spPr bwMode="auto">
          <a:xfrm>
            <a:off x="2627313" y="4641850"/>
            <a:ext cx="3025775" cy="219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- 16</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79875" name="TextBox 5"/>
          <p:cNvSpPr txBox="1">
            <a:spLocks noChangeArrowheads="1"/>
          </p:cNvSpPr>
          <p:nvPr/>
        </p:nvSpPr>
        <p:spPr bwMode="auto">
          <a:xfrm>
            <a:off x="88900" y="1379538"/>
            <a:ext cx="9109075" cy="61706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Στην αγορά ομολόγων στην ισορροπία η προσφόρά ομολόγων ισούται με την  ζήτηση ομολόγων που είναι μια θετική συνάρτηση της απόδοσης των εγχώριων ομολόγων και του πλούτου της οικονομίας, και αρνητική συνάρτηση της απόδοσης των ομολόγων της αλλοδαπής:</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200"/>
              </a:spcBef>
              <a:buFont typeface="Wingdings" pitchFamily="2" charset="2"/>
              <a:buChar char="§"/>
            </a:pPr>
            <a:r>
              <a:rPr lang="el-GR" altLang="el-GR" sz="2800">
                <a:solidFill>
                  <a:srgbClr val="000000"/>
                </a:solidFill>
                <a:latin typeface="Calibri" pitchFamily="34" charset="0"/>
              </a:rPr>
              <a:t>Ενώ η ισορροπία αντίστοιχα στην αγορά ξένων ομολόγων επιτυγχάνεται όταν η προσφορά τους σε εγχώριο νόμισμα ισούται με την ζήτηση τους που είναι μια συνάρτηση αρνητική του εγχώριου επιτοκίου και θετική της απόδοσης του ξένου ομολόγου και του πλούτου:</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79876" name="Θέση αριθμού διαφάνειας 3"/>
          <p:cNvSpPr>
            <a:spLocks noGrp="1"/>
          </p:cNvSpPr>
          <p:nvPr>
            <p:ph type="sldNum" sz="quarter" idx="12"/>
          </p:nvPr>
        </p:nvSpPr>
        <p:spPr bwMode="auto">
          <a:noFill/>
          <a:ln>
            <a:miter lim="800000"/>
            <a:headEnd/>
            <a:tailEnd/>
          </a:ln>
        </p:spPr>
        <p:txBody>
          <a:bodyPr/>
          <a:lstStyle/>
          <a:p>
            <a:fld id="{C18A625D-6F79-497D-AAFE-0169591D8D59}" type="slidenum">
              <a:rPr lang="nl-NL" altLang="el-GR"/>
              <a:pPr/>
              <a:t>70</a:t>
            </a:fld>
            <a:endParaRPr lang="nl-NL" altLang="el-GR"/>
          </a:p>
        </p:txBody>
      </p:sp>
      <p:pic>
        <p:nvPicPr>
          <p:cNvPr id="79877" name="Εικόνα 1"/>
          <p:cNvPicPr>
            <a:picLocks noChangeAspect="1"/>
          </p:cNvPicPr>
          <p:nvPr/>
        </p:nvPicPr>
        <p:blipFill>
          <a:blip r:embed="rId2"/>
          <a:srcRect/>
          <a:stretch>
            <a:fillRect/>
          </a:stretch>
        </p:blipFill>
        <p:spPr bwMode="auto">
          <a:xfrm>
            <a:off x="2065338" y="3716338"/>
            <a:ext cx="2597150" cy="287337"/>
          </a:xfrm>
          <a:prstGeom prst="rect">
            <a:avLst/>
          </a:prstGeom>
          <a:noFill/>
          <a:ln w="9525">
            <a:noFill/>
            <a:miter lim="800000"/>
            <a:headEnd/>
            <a:tailEnd/>
          </a:ln>
        </p:spPr>
      </p:pic>
      <p:pic>
        <p:nvPicPr>
          <p:cNvPr id="79878" name="Εικόνα 2"/>
          <p:cNvPicPr>
            <a:picLocks noChangeAspect="1"/>
          </p:cNvPicPr>
          <p:nvPr/>
        </p:nvPicPr>
        <p:blipFill>
          <a:blip r:embed="rId3"/>
          <a:srcRect/>
          <a:stretch>
            <a:fillRect/>
          </a:stretch>
        </p:blipFill>
        <p:spPr bwMode="auto">
          <a:xfrm>
            <a:off x="2984500" y="6346825"/>
            <a:ext cx="3275013" cy="34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- 17</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0899" name="TextBox 5"/>
          <p:cNvSpPr txBox="1">
            <a:spLocks noChangeArrowheads="1"/>
          </p:cNvSpPr>
          <p:nvPr/>
        </p:nvSpPr>
        <p:spPr bwMode="auto">
          <a:xfrm>
            <a:off x="88900" y="1379538"/>
            <a:ext cx="9109075" cy="287813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b="1">
                <a:solidFill>
                  <a:srgbClr val="000000"/>
                </a:solidFill>
                <a:latin typeface="Calibri" pitchFamily="34" charset="0"/>
              </a:rPr>
              <a:t>Γράφημα 7.13 </a:t>
            </a:r>
            <a:r>
              <a:rPr lang="el-GR" altLang="el-GR">
                <a:solidFill>
                  <a:srgbClr val="000000"/>
                </a:solidFill>
                <a:latin typeface="Calibri" pitchFamily="34" charset="0"/>
              </a:rPr>
              <a:t>Γραφική απεικόνιση του υποδείγματος ισορροπίας του χαρτοφυλακίου</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0900" name="Θέση αριθμού διαφάνειας 3"/>
          <p:cNvSpPr>
            <a:spLocks noGrp="1"/>
          </p:cNvSpPr>
          <p:nvPr>
            <p:ph type="sldNum" sz="quarter" idx="12"/>
          </p:nvPr>
        </p:nvSpPr>
        <p:spPr bwMode="auto">
          <a:noFill/>
          <a:ln>
            <a:miter lim="800000"/>
            <a:headEnd/>
            <a:tailEnd/>
          </a:ln>
        </p:spPr>
        <p:txBody>
          <a:bodyPr/>
          <a:lstStyle/>
          <a:p>
            <a:fld id="{4F044375-6A23-4605-A67C-18DC89BD6539}" type="slidenum">
              <a:rPr lang="nl-NL" altLang="el-GR"/>
              <a:pPr/>
              <a:t>71</a:t>
            </a:fld>
            <a:endParaRPr lang="nl-NL" altLang="el-GR"/>
          </a:p>
        </p:txBody>
      </p:sp>
      <p:pic>
        <p:nvPicPr>
          <p:cNvPr id="80901" name="Εικόνα 1"/>
          <p:cNvPicPr>
            <a:picLocks noChangeAspect="1"/>
          </p:cNvPicPr>
          <p:nvPr/>
        </p:nvPicPr>
        <p:blipFill>
          <a:blip r:embed="rId2"/>
          <a:srcRect/>
          <a:stretch>
            <a:fillRect/>
          </a:stretch>
        </p:blipFill>
        <p:spPr bwMode="auto">
          <a:xfrm>
            <a:off x="1116013" y="2286000"/>
            <a:ext cx="637381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- 18</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1923" name="TextBox 5"/>
          <p:cNvSpPr txBox="1">
            <a:spLocks noChangeArrowheads="1"/>
          </p:cNvSpPr>
          <p:nvPr/>
        </p:nvSpPr>
        <p:spPr bwMode="auto">
          <a:xfrm>
            <a:off x="88900" y="1379538"/>
            <a:ext cx="9109075" cy="59404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Σε αντίθεση με τα νομισματικά υποδείγματα, η προσθήκη του πριμ κινδύνου επιτρέπει οι πολιτικές ανοικτής αγοράς από την κεντρική τράπεζα να έχουν διαφορετική επίδραση στα επιτόκια και την συναλλαγματική ισοτιμία. Και δίνει την δυνατότητα στις νομισματικές αρχές να κάνουν χρήση της λεγόμενης παρεμβατικής πολιτικής αποστείρωσης η οποία δεν μεταβάλλει την προσφορά χρήματος.</a:t>
            </a:r>
          </a:p>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Έστω ότι η ΕΚΤ αποφασίζει ότι το ευρώ έναντι του γιέν είναι υπερτιμημένο και αποφασίζει να παρέμβει στην αγορά συναλλάγματος αγοράζοντας γιέν πουλώντας ευρώ.</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1924" name="Θέση αριθμού διαφάνειας 3"/>
          <p:cNvSpPr>
            <a:spLocks noGrp="1"/>
          </p:cNvSpPr>
          <p:nvPr>
            <p:ph type="sldNum" sz="quarter" idx="12"/>
          </p:nvPr>
        </p:nvSpPr>
        <p:spPr bwMode="auto">
          <a:noFill/>
          <a:ln>
            <a:miter lim="800000"/>
            <a:headEnd/>
            <a:tailEnd/>
          </a:ln>
        </p:spPr>
        <p:txBody>
          <a:bodyPr/>
          <a:lstStyle/>
          <a:p>
            <a:fld id="{C0F0802E-4A7F-43F3-83BC-04ADC79C0B71}" type="slidenum">
              <a:rPr lang="nl-NL" altLang="el-GR"/>
              <a:pPr/>
              <a:t>72</a:t>
            </a:fld>
            <a:endParaRPr lang="nl-NL" altLang="el-G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Τίτλος 4"/>
          <p:cNvSpPr>
            <a:spLocks noGrp="1"/>
          </p:cNvSpPr>
          <p:nvPr>
            <p:ph type="title"/>
          </p:nvPr>
        </p:nvSpPr>
        <p:spPr>
          <a:xfrm>
            <a:off x="50800" y="692150"/>
            <a:ext cx="9144000" cy="1727200"/>
          </a:xfrm>
        </p:spPr>
        <p:txBody>
          <a:bodyPr/>
          <a:lstStyle/>
          <a:p>
            <a:r>
              <a:rPr lang="el-GR" altLang="el-GR" sz="4000" smtClean="0">
                <a:solidFill>
                  <a:srgbClr val="0070C0"/>
                </a:solidFill>
              </a:rPr>
              <a:t>Υποδείγματα Καθορισμού Συναλλαγματικών Ισοτιμιών - 19</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2947" name="TextBox 5"/>
          <p:cNvSpPr txBox="1">
            <a:spLocks noChangeArrowheads="1"/>
          </p:cNvSpPr>
          <p:nvPr/>
        </p:nvSpPr>
        <p:spPr bwMode="auto">
          <a:xfrm>
            <a:off x="88900" y="1379538"/>
            <a:ext cx="9109075" cy="2878137"/>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b="1">
                <a:solidFill>
                  <a:srgbClr val="000000"/>
                </a:solidFill>
                <a:latin typeface="Calibri" pitchFamily="34" charset="0"/>
              </a:rPr>
              <a:t>Γράφημα 7.14 </a:t>
            </a:r>
            <a:r>
              <a:rPr lang="el-GR" altLang="el-GR">
                <a:solidFill>
                  <a:srgbClr val="000000"/>
                </a:solidFill>
                <a:latin typeface="Calibri" pitchFamily="34" charset="0"/>
              </a:rPr>
              <a:t>Παρεμβατική πολιτική μη αποστείρωσης στην αγορά συναλλάγματος </a:t>
            </a:r>
          </a:p>
          <a:p>
            <a:pPr marL="342900" indent="-342900" eaLnBrk="1" hangingPunct="1">
              <a:spcBef>
                <a:spcPts val="600"/>
              </a:spcBef>
              <a:spcAft>
                <a:spcPts val="600"/>
              </a:spcAft>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2948" name="Θέση αριθμού διαφάνειας 3"/>
          <p:cNvSpPr>
            <a:spLocks noGrp="1"/>
          </p:cNvSpPr>
          <p:nvPr>
            <p:ph type="sldNum" sz="quarter" idx="12"/>
          </p:nvPr>
        </p:nvSpPr>
        <p:spPr bwMode="auto">
          <a:noFill/>
          <a:ln>
            <a:miter lim="800000"/>
            <a:headEnd/>
            <a:tailEnd/>
          </a:ln>
        </p:spPr>
        <p:txBody>
          <a:bodyPr/>
          <a:lstStyle/>
          <a:p>
            <a:fld id="{AA27AFE0-E4FF-4CB5-B474-2452F12AEB42}" type="slidenum">
              <a:rPr lang="nl-NL" altLang="el-GR"/>
              <a:pPr/>
              <a:t>73</a:t>
            </a:fld>
            <a:endParaRPr lang="nl-NL" altLang="el-GR"/>
          </a:p>
        </p:txBody>
      </p:sp>
      <p:pic>
        <p:nvPicPr>
          <p:cNvPr id="82949" name="Εικόνα 1"/>
          <p:cNvPicPr>
            <a:picLocks noChangeAspect="1"/>
          </p:cNvPicPr>
          <p:nvPr/>
        </p:nvPicPr>
        <p:blipFill>
          <a:blip r:embed="rId2"/>
          <a:srcRect/>
          <a:stretch>
            <a:fillRect/>
          </a:stretch>
        </p:blipFill>
        <p:spPr bwMode="auto">
          <a:xfrm>
            <a:off x="1330325" y="2185988"/>
            <a:ext cx="6421438" cy="460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Τίτλος 4"/>
          <p:cNvSpPr>
            <a:spLocks noGrp="1"/>
          </p:cNvSpPr>
          <p:nvPr>
            <p:ph type="title"/>
          </p:nvPr>
        </p:nvSpPr>
        <p:spPr>
          <a:xfrm>
            <a:off x="0" y="515938"/>
            <a:ext cx="9194800" cy="1727200"/>
          </a:xfrm>
        </p:spPr>
        <p:txBody>
          <a:bodyPr/>
          <a:lstStyle/>
          <a:p>
            <a:r>
              <a:rPr lang="el-GR" altLang="el-GR" sz="4000" smtClean="0">
                <a:solidFill>
                  <a:srgbClr val="0070C0"/>
                </a:solidFill>
              </a:rPr>
              <a:t>Συστήματα Συναλλαγματικών Ισοτιμιών</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3971" name="TextBox 5"/>
          <p:cNvSpPr txBox="1">
            <a:spLocks noChangeArrowheads="1"/>
          </p:cNvSpPr>
          <p:nvPr/>
        </p:nvSpPr>
        <p:spPr bwMode="auto">
          <a:xfrm>
            <a:off x="85725" y="1363663"/>
            <a:ext cx="9109075" cy="558641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Arial" charset="0"/>
              <a:buChar char="•"/>
            </a:pPr>
            <a:r>
              <a:rPr lang="el-GR" altLang="el-GR" sz="3200">
                <a:solidFill>
                  <a:srgbClr val="000000"/>
                </a:solidFill>
                <a:latin typeface="Calibri" pitchFamily="34" charset="0"/>
              </a:rPr>
              <a:t>Μια πρώτη σημαντική διάκριση των νομισματικών συστημάτων αναφέρεται στο </a:t>
            </a:r>
            <a:r>
              <a:rPr lang="el-GR" altLang="el-GR" sz="3200" b="1">
                <a:solidFill>
                  <a:srgbClr val="000000"/>
                </a:solidFill>
                <a:latin typeface="Calibri" pitchFamily="34" charset="0"/>
              </a:rPr>
              <a:t>σύστημα σταθερών ισοτιμιών</a:t>
            </a:r>
            <a:r>
              <a:rPr lang="el-GR" altLang="el-GR" sz="3200">
                <a:solidFill>
                  <a:srgbClr val="000000"/>
                </a:solidFill>
                <a:latin typeface="Calibri" pitchFamily="34" charset="0"/>
              </a:rPr>
              <a:t> (fixed exchange rates), και στο </a:t>
            </a:r>
            <a:r>
              <a:rPr lang="el-GR" altLang="el-GR" sz="3200" b="1">
                <a:solidFill>
                  <a:srgbClr val="000000"/>
                </a:solidFill>
                <a:latin typeface="Calibri" pitchFamily="34" charset="0"/>
              </a:rPr>
              <a:t>σύστημα των κυμαινόμενων ισοτιμιών</a:t>
            </a:r>
            <a:r>
              <a:rPr lang="el-GR" altLang="el-GR" sz="3200">
                <a:solidFill>
                  <a:srgbClr val="000000"/>
                </a:solidFill>
                <a:latin typeface="Calibri" pitchFamily="34" charset="0"/>
              </a:rPr>
              <a:t> (floating exchange rates). Στην πραγματικότητα όμως υπάρχει ένα συνεχές φάσμα συστημάτων μεταξύ αυτών των δύο.</a:t>
            </a:r>
          </a:p>
          <a:p>
            <a:pPr marL="342900" indent="-342900" eaLnBrk="1" hangingPunct="1">
              <a:spcBef>
                <a:spcPts val="600"/>
              </a:spcBef>
              <a:spcAft>
                <a:spcPts val="600"/>
              </a:spcAft>
              <a:buFont typeface="Arial" charset="0"/>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3972" name="Θέση αριθμού διαφάνειας 3"/>
          <p:cNvSpPr>
            <a:spLocks noGrp="1"/>
          </p:cNvSpPr>
          <p:nvPr>
            <p:ph type="sldNum" sz="quarter" idx="12"/>
          </p:nvPr>
        </p:nvSpPr>
        <p:spPr bwMode="auto">
          <a:noFill/>
          <a:ln>
            <a:miter lim="800000"/>
            <a:headEnd/>
            <a:tailEnd/>
          </a:ln>
        </p:spPr>
        <p:txBody>
          <a:bodyPr/>
          <a:lstStyle/>
          <a:p>
            <a:fld id="{992932EE-3322-40FF-90A5-BFFC7CF0CEA3}" type="slidenum">
              <a:rPr lang="nl-NL" altLang="el-GR"/>
              <a:pPr/>
              <a:t>74</a:t>
            </a:fld>
            <a:endParaRPr lang="nl-NL" altLang="el-G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Τίτλος 4"/>
          <p:cNvSpPr>
            <a:spLocks noGrp="1"/>
          </p:cNvSpPr>
          <p:nvPr>
            <p:ph type="title"/>
          </p:nvPr>
        </p:nvSpPr>
        <p:spPr>
          <a:xfrm>
            <a:off x="4763" y="-171450"/>
            <a:ext cx="9144000" cy="1727200"/>
          </a:xfrm>
        </p:spPr>
        <p:txBody>
          <a:bodyPr/>
          <a:lstStyle/>
          <a:p>
            <a:r>
              <a:rPr lang="el-GR" altLang="el-GR" sz="4000" smtClean="0">
                <a:solidFill>
                  <a:srgbClr val="0070C0"/>
                </a:solidFill>
              </a:rPr>
              <a:t>Συστήματα Συναλλαγματικών Ισοτιμιών - 2</a:t>
            </a:r>
            <a:br>
              <a:rPr lang="el-GR" altLang="el-GR" sz="4000" smtClean="0">
                <a:solidFill>
                  <a:srgbClr val="0070C0"/>
                </a:solidFill>
              </a:rPr>
            </a:br>
            <a:endParaRPr lang="el-GR" altLang="el-GR" smtClean="0">
              <a:solidFill>
                <a:srgbClr val="0070C0"/>
              </a:solidFill>
            </a:endParaRPr>
          </a:p>
        </p:txBody>
      </p:sp>
      <p:sp>
        <p:nvSpPr>
          <p:cNvPr id="84995" name="TextBox 5"/>
          <p:cNvSpPr txBox="1">
            <a:spLocks noChangeArrowheads="1"/>
          </p:cNvSpPr>
          <p:nvPr/>
        </p:nvSpPr>
        <p:spPr bwMode="auto">
          <a:xfrm>
            <a:off x="0" y="1106488"/>
            <a:ext cx="9109075" cy="54324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a:solidFill>
                  <a:srgbClr val="000000"/>
                </a:solidFill>
                <a:latin typeface="Calibri" pitchFamily="34" charset="0"/>
              </a:rPr>
              <a:t>«</a:t>
            </a:r>
            <a:r>
              <a:rPr lang="el-GR" altLang="el-GR" sz="2800" b="1">
                <a:solidFill>
                  <a:srgbClr val="000000"/>
                </a:solidFill>
                <a:latin typeface="Calibri" pitchFamily="34" charset="0"/>
              </a:rPr>
              <a:t>Νομισματική Ένωση» (Monetary Union) </a:t>
            </a:r>
            <a:r>
              <a:rPr lang="el-GR" altLang="el-GR" sz="2800">
                <a:solidFill>
                  <a:srgbClr val="000000"/>
                </a:solidFill>
                <a:latin typeface="Calibri" pitchFamily="34" charset="0"/>
              </a:rPr>
              <a:t>αποτελείται από δυο ή περισσότερες χώρες οι οποίες έχουν ένα ενιαίο νόμισμα. Η άσκηση της κοινής νομισματικής πολιτικής γίνεται από την κεντρική τράπεζα της ένωσης με βάση την συνολική είκονα της οικονομίας της ένωσης και όχι με βάση τα επιμέρους θέματα κάθε οικονομίας. Αυτό είναι και ένα από τα βασικά μειονεκτήματα αυτού του συστήματος ιδιαίτερα όταν οι επιχειρηματικοί κύκλοι των χωρών μελών της Ένωσης δεν είναι συγχρονισμένοι. </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4996" name="Θέση αριθμού διαφάνειας 3"/>
          <p:cNvSpPr>
            <a:spLocks noGrp="1"/>
          </p:cNvSpPr>
          <p:nvPr>
            <p:ph type="sldNum" sz="quarter" idx="12"/>
          </p:nvPr>
        </p:nvSpPr>
        <p:spPr bwMode="auto">
          <a:noFill/>
          <a:ln>
            <a:miter lim="800000"/>
            <a:headEnd/>
            <a:tailEnd/>
          </a:ln>
        </p:spPr>
        <p:txBody>
          <a:bodyPr/>
          <a:lstStyle/>
          <a:p>
            <a:fld id="{B3D9FF3C-D790-4CDC-B85B-BC7CF9ABBD1D}" type="slidenum">
              <a:rPr lang="nl-NL" altLang="el-GR"/>
              <a:pPr/>
              <a:t>75</a:t>
            </a:fld>
            <a:endParaRPr lang="nl-NL" altLang="el-G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Τίτλος 4"/>
          <p:cNvSpPr>
            <a:spLocks noGrp="1"/>
          </p:cNvSpPr>
          <p:nvPr>
            <p:ph type="title"/>
          </p:nvPr>
        </p:nvSpPr>
        <p:spPr>
          <a:xfrm>
            <a:off x="26988" y="115888"/>
            <a:ext cx="9144000" cy="1727200"/>
          </a:xfrm>
        </p:spPr>
        <p:txBody>
          <a:bodyPr/>
          <a:lstStyle/>
          <a:p>
            <a:r>
              <a:rPr lang="el-GR" altLang="el-GR" sz="4000" smtClean="0">
                <a:solidFill>
                  <a:srgbClr val="0070C0"/>
                </a:solidFill>
              </a:rPr>
              <a:t>Συστήματα Συναλλαγματικών Ισοτιμιών - 3</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6019" name="TextBox 5"/>
          <p:cNvSpPr txBox="1">
            <a:spLocks noChangeArrowheads="1"/>
          </p:cNvSpPr>
          <p:nvPr/>
        </p:nvSpPr>
        <p:spPr bwMode="auto">
          <a:xfrm>
            <a:off x="82550" y="1125538"/>
            <a:ext cx="9109075" cy="7154862"/>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b="1">
                <a:solidFill>
                  <a:srgbClr val="000000"/>
                </a:solidFill>
                <a:latin typeface="Calibri" pitchFamily="34" charset="0"/>
              </a:rPr>
              <a:t>«Dollarization» </a:t>
            </a:r>
            <a:r>
              <a:rPr lang="el-GR" altLang="el-GR" sz="2800">
                <a:solidFill>
                  <a:srgbClr val="000000"/>
                </a:solidFill>
                <a:latin typeface="Calibri" pitchFamily="34" charset="0"/>
              </a:rPr>
              <a:t>σύστημα, μία χώρα υιοθετεί επισήμως ή ανεπισήμως το νόμισμα μιας άλλης χώρας, συνήθως μεγάλης όπως πχ το δολάριο ή το ευρώ. Ενώ σην νομισματική ένωση η νομισματική πολιτική ασκείται με βάση τις συνθήκες σε όλες τις χώρες-μέλη, εδώ ασκείται με βάση τις συνθήκες της χώρας που εκδίδει το νόμισμα που χρησιμοποιείται. Με αποτέλεσμα η υιοθετούσα χώρα να ακολουθεί την νομισματική πολιτική της εκδίδουσας. Πολλές φορές αυτό συμβαίνει από χώρες που θέλουν να τιθασεύσουν τον πληθωρισμό τους και δένονται με ένα νόμισμα χαμηλού πληθωρισμού δημιουργώντας μια δέσμευση πειθαρχίας στην δημοσιονομική τους διαχείριση.</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6020" name="Θέση αριθμού διαφάνειας 3"/>
          <p:cNvSpPr>
            <a:spLocks noGrp="1"/>
          </p:cNvSpPr>
          <p:nvPr>
            <p:ph type="sldNum" sz="quarter" idx="12"/>
          </p:nvPr>
        </p:nvSpPr>
        <p:spPr bwMode="auto">
          <a:noFill/>
          <a:ln>
            <a:miter lim="800000"/>
            <a:headEnd/>
            <a:tailEnd/>
          </a:ln>
        </p:spPr>
        <p:txBody>
          <a:bodyPr/>
          <a:lstStyle/>
          <a:p>
            <a:fld id="{40BF19DA-1EBA-448C-A7A9-8BE4808BB33E}" type="slidenum">
              <a:rPr lang="nl-NL" altLang="el-GR"/>
              <a:pPr/>
              <a:t>76</a:t>
            </a:fld>
            <a:endParaRPr lang="nl-NL" alt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Τίτλος 4"/>
          <p:cNvSpPr>
            <a:spLocks noGrp="1"/>
          </p:cNvSpPr>
          <p:nvPr>
            <p:ph type="title"/>
          </p:nvPr>
        </p:nvSpPr>
        <p:spPr>
          <a:xfrm>
            <a:off x="58738" y="115888"/>
            <a:ext cx="9144000" cy="1727200"/>
          </a:xfrm>
        </p:spPr>
        <p:txBody>
          <a:bodyPr/>
          <a:lstStyle/>
          <a:p>
            <a:r>
              <a:rPr lang="el-GR" altLang="el-GR" sz="4000" smtClean="0">
                <a:solidFill>
                  <a:srgbClr val="0070C0"/>
                </a:solidFill>
              </a:rPr>
              <a:t>Συστήματα Συναλλαγματικών Ισοτιμιών - 4</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60419" name="TextBox 5"/>
          <p:cNvSpPr txBox="1">
            <a:spLocks noChangeArrowheads="1"/>
          </p:cNvSpPr>
          <p:nvPr/>
        </p:nvSpPr>
        <p:spPr bwMode="auto">
          <a:xfrm>
            <a:off x="93663" y="1268413"/>
            <a:ext cx="9109075" cy="644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Wingdings" panose="05000000000000000000" pitchFamily="2" charset="2"/>
              <a:buChar char="§"/>
              <a:defRPr/>
            </a:pPr>
            <a:r>
              <a:rPr lang="el-GR" altLang="el-GR" sz="2800" dirty="0" smtClean="0">
                <a:solidFill>
                  <a:srgbClr val="000000"/>
                </a:solidFill>
              </a:rPr>
              <a:t>Τα βασικά χαρακτηριστικά του «</a:t>
            </a:r>
            <a:r>
              <a:rPr lang="el-GR" altLang="el-GR" sz="2800" b="1" dirty="0" err="1" smtClean="0">
                <a:solidFill>
                  <a:srgbClr val="000000"/>
                </a:solidFill>
              </a:rPr>
              <a:t>Currency</a:t>
            </a:r>
            <a:r>
              <a:rPr lang="el-GR" altLang="el-GR" sz="2800" b="1" dirty="0" smtClean="0">
                <a:solidFill>
                  <a:srgbClr val="000000"/>
                </a:solidFill>
              </a:rPr>
              <a:t> Board</a:t>
            </a:r>
            <a:r>
              <a:rPr lang="el-GR" altLang="el-GR" sz="2800" dirty="0" smtClean="0">
                <a:solidFill>
                  <a:srgbClr val="000000"/>
                </a:solidFill>
              </a:rPr>
              <a:t>» συστήματος είναι ότι ορίζεται στην νομοθεσία μια σταθερή ισοτιμία του νομίσματος με κάποιο ισχυρό νόμισμα και η ελεύθερη μετατροπή του εγχώριου στο ξένο νόμισμα. Ενώ τέλος η κεντρική τράπεζα δεν μπορεί, με θεσμική δέσμευση, να δημιουργήσει εγχώριο χρήμα. Στο </a:t>
            </a:r>
            <a:r>
              <a:rPr lang="el-GR" altLang="el-GR" sz="2800" dirty="0" err="1" smtClean="0">
                <a:solidFill>
                  <a:srgbClr val="000000"/>
                </a:solidFill>
              </a:rPr>
              <a:t>Currency</a:t>
            </a:r>
            <a:r>
              <a:rPr lang="el-GR" altLang="el-GR" sz="2800" dirty="0" smtClean="0">
                <a:solidFill>
                  <a:srgbClr val="000000"/>
                </a:solidFill>
              </a:rPr>
              <a:t> Board σύστημα η κεντρική τράπεζα δεν έχει την δυνατότητα να παράσχει ρευστότητα στις τράπεζες της χώρας γιατί καλύπτει την νομισματική βάση με συναλλαγματικά αποθέματα.</a:t>
            </a:r>
          </a:p>
          <a:p>
            <a:pPr marL="0" indent="0" eaLnBrk="1" hangingPunct="1">
              <a:spcBef>
                <a:spcPts val="600"/>
              </a:spcBef>
              <a:spcAft>
                <a:spcPts val="600"/>
              </a:spcAft>
              <a:buFont typeface="Arial" panose="020B0604020202020204" pitchFamily="34" charset="0"/>
              <a:buNone/>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eaLnBrk="1" hangingPunct="1">
              <a:spcBef>
                <a:spcPts val="600"/>
              </a:spcBef>
              <a:buFont typeface="Wingdings" panose="05000000000000000000" pitchFamily="2" charset="2"/>
              <a:buChar char="§"/>
              <a:defRPr/>
            </a:pPr>
            <a:endParaRPr lang="el-GR" altLang="el-GR" sz="2800" dirty="0" smtClean="0">
              <a:solidFill>
                <a:srgbClr val="000000"/>
              </a:solidFill>
            </a:endParaRPr>
          </a:p>
          <a:p>
            <a:pPr algn="just" eaLnBrk="1" hangingPunct="1">
              <a:spcBef>
                <a:spcPct val="0"/>
              </a:spcBef>
              <a:buFont typeface="Wingdings" panose="05000000000000000000" pitchFamily="2" charset="2"/>
              <a:buChar char="§"/>
              <a:defRPr/>
            </a:pPr>
            <a:endParaRPr lang="en-US" altLang="el-GR" sz="2400" dirty="0" smtClean="0">
              <a:solidFill>
                <a:srgbClr val="000000"/>
              </a:solidFill>
              <a:cs typeface="Times New Roman" panose="02020603050405020304" pitchFamily="18" charset="0"/>
            </a:endParaRPr>
          </a:p>
        </p:txBody>
      </p:sp>
      <p:sp>
        <p:nvSpPr>
          <p:cNvPr id="87044" name="Θέση αριθμού διαφάνειας 3"/>
          <p:cNvSpPr>
            <a:spLocks noGrp="1"/>
          </p:cNvSpPr>
          <p:nvPr>
            <p:ph type="sldNum" sz="quarter" idx="12"/>
          </p:nvPr>
        </p:nvSpPr>
        <p:spPr bwMode="auto">
          <a:noFill/>
          <a:ln>
            <a:miter lim="800000"/>
            <a:headEnd/>
            <a:tailEnd/>
          </a:ln>
        </p:spPr>
        <p:txBody>
          <a:bodyPr/>
          <a:lstStyle/>
          <a:p>
            <a:fld id="{A1B5C99C-330C-42E5-B2CB-DFD98A7CD791}" type="slidenum">
              <a:rPr lang="nl-NL" altLang="el-GR"/>
              <a:pPr/>
              <a:t>77</a:t>
            </a:fld>
            <a:endParaRPr lang="nl-NL" altLang="el-G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Τίτλος 4"/>
          <p:cNvSpPr>
            <a:spLocks noGrp="1"/>
          </p:cNvSpPr>
          <p:nvPr>
            <p:ph type="title"/>
          </p:nvPr>
        </p:nvSpPr>
        <p:spPr>
          <a:xfrm>
            <a:off x="84138" y="188913"/>
            <a:ext cx="9144000" cy="1727200"/>
          </a:xfrm>
        </p:spPr>
        <p:txBody>
          <a:bodyPr/>
          <a:lstStyle/>
          <a:p>
            <a:r>
              <a:rPr lang="el-GR" altLang="el-GR" sz="4000" smtClean="0">
                <a:solidFill>
                  <a:srgbClr val="0070C0"/>
                </a:solidFill>
              </a:rPr>
              <a:t>Συστήματα Συναλλαγματικών Ισοτιμιών - 5</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8067" name="TextBox 5"/>
          <p:cNvSpPr txBox="1">
            <a:spLocks noChangeArrowheads="1"/>
          </p:cNvSpPr>
          <p:nvPr/>
        </p:nvSpPr>
        <p:spPr bwMode="auto">
          <a:xfrm>
            <a:off x="88900" y="1379538"/>
            <a:ext cx="9109075" cy="6016625"/>
          </a:xfrm>
          <a:prstGeom prst="rect">
            <a:avLst/>
          </a:prstGeom>
          <a:noFill/>
          <a:ln w="9525">
            <a:noFill/>
            <a:miter lim="800000"/>
            <a:headEnd/>
            <a:tailEnd/>
          </a:ln>
        </p:spPr>
        <p:txBody>
          <a:bodyPr>
            <a:spAutoFit/>
          </a:bodyPr>
          <a:lstStyle/>
          <a:p>
            <a:pPr marL="342900" indent="-342900" eaLnBrk="1" hangingPunct="1">
              <a:spcBef>
                <a:spcPts val="600"/>
              </a:spcBef>
              <a:spcAft>
                <a:spcPts val="600"/>
              </a:spcAft>
              <a:buFont typeface="Wingdings" pitchFamily="2" charset="2"/>
              <a:buChar char="§"/>
            </a:pPr>
            <a:r>
              <a:rPr lang="el-GR" altLang="el-GR" sz="2800" b="1">
                <a:solidFill>
                  <a:srgbClr val="000000"/>
                </a:solidFill>
                <a:latin typeface="Calibri" pitchFamily="34" charset="0"/>
              </a:rPr>
              <a:t>Truly Fixed Exchange Rate</a:t>
            </a:r>
            <a:r>
              <a:rPr lang="el-GR" altLang="el-GR" sz="2800">
                <a:solidFill>
                  <a:srgbClr val="000000"/>
                </a:solidFill>
                <a:latin typeface="Calibri" pitchFamily="34" charset="0"/>
              </a:rPr>
              <a:t> σύστημα. Η κεντρική τράπεζα ανακοινώνει σταθερή ισοτιμία έναντι κάποιου άλλου νομίσματος αλλά η διατήρηση ή μη εξαρτάται από το κατά πόσο το κόστος αθέτησης είναι μικρότερο από το όφελος αυτής της δέσμευσης.</a:t>
            </a:r>
          </a:p>
          <a:p>
            <a:pPr marL="342900" indent="-342900" eaLnBrk="1" hangingPunct="1">
              <a:spcBef>
                <a:spcPts val="600"/>
              </a:spcBef>
              <a:spcAft>
                <a:spcPts val="600"/>
              </a:spcAft>
              <a:buFont typeface="Wingdings" pitchFamily="2" charset="2"/>
              <a:buChar char="§"/>
            </a:pPr>
            <a:r>
              <a:rPr lang="el-GR" altLang="el-GR" sz="2800" b="1">
                <a:solidFill>
                  <a:srgbClr val="000000"/>
                </a:solidFill>
                <a:latin typeface="Calibri" pitchFamily="34" charset="0"/>
              </a:rPr>
              <a:t>«Adjustable Peg» (Ρυθμιζόμενη Ισοτιμία) </a:t>
            </a:r>
            <a:r>
              <a:rPr lang="el-GR" altLang="el-GR" sz="2800">
                <a:solidFill>
                  <a:srgbClr val="000000"/>
                </a:solidFill>
                <a:latin typeface="Calibri" pitchFamily="34" charset="0"/>
              </a:rPr>
              <a:t>οι αρχές ανακοινώνουν μια σταθερή ισοτιμία γύρω από κάποια όρια και δεσμέυονται να την υποστηρίξουν. Όμως αν ακραίες συνθήκες το απαιτούν επιτρέπεται η μεταβολή της σναλλαγματικής ισοτιμίας.</a:t>
            </a: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eaLnBrk="1" hangingPunct="1">
              <a:spcBef>
                <a:spcPts val="600"/>
              </a:spcBef>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8068" name="Θέση αριθμού διαφάνειας 3"/>
          <p:cNvSpPr>
            <a:spLocks noGrp="1"/>
          </p:cNvSpPr>
          <p:nvPr>
            <p:ph type="sldNum" sz="quarter" idx="12"/>
          </p:nvPr>
        </p:nvSpPr>
        <p:spPr bwMode="auto">
          <a:noFill/>
          <a:ln>
            <a:miter lim="800000"/>
            <a:headEnd/>
            <a:tailEnd/>
          </a:ln>
        </p:spPr>
        <p:txBody>
          <a:bodyPr/>
          <a:lstStyle/>
          <a:p>
            <a:fld id="{F49716F5-A90E-4D6A-A58C-49502552A1EF}" type="slidenum">
              <a:rPr lang="nl-NL" altLang="el-GR"/>
              <a:pPr/>
              <a:t>78</a:t>
            </a:fld>
            <a:endParaRPr lang="nl-NL" altLang="el-G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Τίτλος 4"/>
          <p:cNvSpPr>
            <a:spLocks noGrp="1"/>
          </p:cNvSpPr>
          <p:nvPr>
            <p:ph type="title"/>
          </p:nvPr>
        </p:nvSpPr>
        <p:spPr>
          <a:xfrm>
            <a:off x="0" y="115888"/>
            <a:ext cx="9144000" cy="1727200"/>
          </a:xfrm>
        </p:spPr>
        <p:txBody>
          <a:bodyPr/>
          <a:lstStyle/>
          <a:p>
            <a:r>
              <a:rPr lang="el-GR" altLang="el-GR" sz="4000" smtClean="0">
                <a:solidFill>
                  <a:srgbClr val="0070C0"/>
                </a:solidFill>
              </a:rPr>
              <a:t>Συστήματα Συναλλαγματικών Ισοτιμιών - 6</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89091" name="TextBox 5"/>
          <p:cNvSpPr txBox="1">
            <a:spLocks noChangeArrowheads="1"/>
          </p:cNvSpPr>
          <p:nvPr/>
        </p:nvSpPr>
        <p:spPr bwMode="auto">
          <a:xfrm>
            <a:off x="12700" y="1017588"/>
            <a:ext cx="9109075" cy="6510337"/>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b="1">
                <a:solidFill>
                  <a:srgbClr val="000000"/>
                </a:solidFill>
                <a:latin typeface="Calibri" pitchFamily="34" charset="0"/>
              </a:rPr>
              <a:t>Το σύστημα «Crawling Peg» (Διολισθαίνουσα Ισοτιμία) </a:t>
            </a:r>
            <a:r>
              <a:rPr lang="el-GR" altLang="el-GR">
                <a:solidFill>
                  <a:srgbClr val="000000"/>
                </a:solidFill>
                <a:latin typeface="Calibri" pitchFamily="34" charset="0"/>
              </a:rPr>
              <a:t>επιτρέπει σε χώρες με υψηλό πληθωρισμό, μια σταθερή ονομαστική ισοτιμία που αναπροσαρμόζεται με μικρές υποτιμήσεις έτσι ώστε να αποφευχθεί μια μεγάλη υποτίμηση. Η αξιόπιστη ανακοίνωση των υποτιμήσεων εκ των προτέρων διαδραματίζει σημαντικό ρόλο για την επιτυχία του συστήματος.</a:t>
            </a:r>
          </a:p>
          <a:p>
            <a:pPr marL="342900" indent="-342900" eaLnBrk="1" hangingPunct="1">
              <a:spcBef>
                <a:spcPts val="2400"/>
              </a:spcBef>
              <a:spcAft>
                <a:spcPts val="600"/>
              </a:spcAft>
              <a:buFont typeface="Wingdings" pitchFamily="2" charset="2"/>
              <a:buChar char="§"/>
            </a:pPr>
            <a:r>
              <a:rPr lang="el-GR" altLang="el-GR" b="1">
                <a:solidFill>
                  <a:srgbClr val="000000"/>
                </a:solidFill>
                <a:latin typeface="Calibri" pitchFamily="34" charset="0"/>
              </a:rPr>
              <a:t>Στο «Basket Peg» (Σύνδεση προς δέσμη νομισμάτων) </a:t>
            </a:r>
            <a:r>
              <a:rPr lang="el-GR" altLang="el-GR">
                <a:solidFill>
                  <a:srgbClr val="000000"/>
                </a:solidFill>
                <a:latin typeface="Calibri" pitchFamily="34" charset="0"/>
              </a:rPr>
              <a:t>ορίζεται η ισοτιμία όχι με βάση κάποιο συγκεκριμένο ισχυρό νόμισμα αλλά με βάση ένα σταθμισμένο καλάθι ξένων νομισμάτων. Χαρακτηριστική είναι η περίπτωση της σύνδεσης των υποψήφιων νομισμάτων για την Ευρωπαϊκή Νομισματική Ένωση με το λεγόμενο ECU τον πρόγονο του Ευρώ Το basket peg συμβάλλει στην ανταγωνιστικότητα μιας χώρας διεθνώς. </a:t>
            </a:r>
          </a:p>
          <a:p>
            <a:pPr marL="342900" indent="-342900" eaLnBrk="1" hangingPunct="1">
              <a:buFont typeface="Wingdings" pitchFamily="2" charset="2"/>
              <a:buChar char="§"/>
            </a:pPr>
            <a:endParaRPr lang="el-GR" altLang="el-GR" sz="2800">
              <a:solidFill>
                <a:srgbClr val="000000"/>
              </a:solidFill>
              <a:latin typeface="Calibri" pitchFamily="34" charset="0"/>
            </a:endParaRPr>
          </a:p>
          <a:p>
            <a:pPr marL="342900" indent="-342900" eaLnBrk="1" hangingPunct="1">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89092" name="Θέση αριθμού διαφάνειας 3"/>
          <p:cNvSpPr>
            <a:spLocks noGrp="1"/>
          </p:cNvSpPr>
          <p:nvPr>
            <p:ph type="sldNum" sz="quarter" idx="12"/>
          </p:nvPr>
        </p:nvSpPr>
        <p:spPr bwMode="auto">
          <a:noFill/>
          <a:ln>
            <a:miter lim="800000"/>
            <a:headEnd/>
            <a:tailEnd/>
          </a:ln>
        </p:spPr>
        <p:txBody>
          <a:bodyPr/>
          <a:lstStyle/>
          <a:p>
            <a:fld id="{4EC5F2AE-A453-49B0-92AF-D5C6A491B2C9}" type="slidenum">
              <a:rPr lang="nl-NL" altLang="el-GR"/>
              <a:pPr/>
              <a:t>79</a:t>
            </a:fld>
            <a:endParaRPr lang="nl-NL" alt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11113" y="260350"/>
            <a:ext cx="9131301" cy="1228725"/>
          </a:xfrm>
        </p:spPr>
        <p:txBody>
          <a:bodyPr/>
          <a:lstStyle/>
          <a:p>
            <a:pPr>
              <a:defRPr/>
            </a:pPr>
            <a:r>
              <a:rPr lang="el-GR" sz="4000" dirty="0">
                <a:solidFill>
                  <a:srgbClr val="0070C0"/>
                </a:solidFill>
                <a:latin typeface="+mn-lt"/>
                <a:cs typeface="Times New Roman" panose="02020603050405020304" pitchFamily="18" charset="0"/>
              </a:rPr>
              <a:t>Παράγοντες που </a:t>
            </a:r>
            <a:r>
              <a:rPr lang="el-GR" sz="4000" dirty="0" smtClean="0">
                <a:solidFill>
                  <a:srgbClr val="0070C0"/>
                </a:solidFill>
                <a:latin typeface="+mn-lt"/>
                <a:cs typeface="Times New Roman" panose="02020603050405020304" pitchFamily="18" charset="0"/>
              </a:rPr>
              <a:t>Μεταβάλλουν </a:t>
            </a:r>
            <a:r>
              <a:rPr lang="el-GR" sz="4000" dirty="0">
                <a:solidFill>
                  <a:srgbClr val="0070C0"/>
                </a:solidFill>
                <a:latin typeface="+mn-lt"/>
                <a:cs typeface="Times New Roman" panose="02020603050405020304" pitchFamily="18" charset="0"/>
              </a:rPr>
              <a:t>τις Κ</a:t>
            </a:r>
            <a:r>
              <a:rPr lang="el-GR" sz="4000" dirty="0" smtClean="0">
                <a:solidFill>
                  <a:srgbClr val="0070C0"/>
                </a:solidFill>
                <a:latin typeface="+mn-lt"/>
                <a:cs typeface="Times New Roman" panose="02020603050405020304" pitchFamily="18" charset="0"/>
              </a:rPr>
              <a:t>αμπύλες Ζήτησης </a:t>
            </a:r>
            <a:r>
              <a:rPr lang="el-GR" sz="4000" dirty="0">
                <a:solidFill>
                  <a:srgbClr val="0070C0"/>
                </a:solidFill>
                <a:latin typeface="+mn-lt"/>
                <a:cs typeface="Times New Roman" panose="02020603050405020304" pitchFamily="18" charset="0"/>
              </a:rPr>
              <a:t>και </a:t>
            </a:r>
            <a:r>
              <a:rPr lang="el-GR" sz="4000" dirty="0" smtClean="0">
                <a:solidFill>
                  <a:srgbClr val="0070C0"/>
                </a:solidFill>
                <a:latin typeface="+mn-lt"/>
                <a:cs typeface="Times New Roman" panose="02020603050405020304" pitchFamily="18" charset="0"/>
              </a:rPr>
              <a:t>Προσφοράς Συναλλάγματος</a:t>
            </a:r>
            <a:endParaRPr lang="el-GR" sz="4000" dirty="0">
              <a:solidFill>
                <a:srgbClr val="0070C0"/>
              </a:solidFill>
              <a:latin typeface="+mn-lt"/>
              <a:cs typeface="Times New Roman" panose="02020603050405020304" pitchFamily="18" charset="0"/>
            </a:endParaRPr>
          </a:p>
        </p:txBody>
      </p:sp>
      <p:sp>
        <p:nvSpPr>
          <p:cNvPr id="15363" name="Θέση αριθμού διαφάνειας 3"/>
          <p:cNvSpPr>
            <a:spLocks noGrp="1"/>
          </p:cNvSpPr>
          <p:nvPr>
            <p:ph type="sldNum" sz="quarter" idx="12"/>
          </p:nvPr>
        </p:nvSpPr>
        <p:spPr bwMode="auto">
          <a:noFill/>
          <a:ln>
            <a:miter lim="800000"/>
            <a:headEnd/>
            <a:tailEnd/>
          </a:ln>
        </p:spPr>
        <p:txBody>
          <a:bodyPr/>
          <a:lstStyle/>
          <a:p>
            <a:fld id="{45E6960C-98EE-447C-ADE6-7A585C80A8C7}" type="slidenum">
              <a:rPr lang="nl-NL" altLang="el-GR"/>
              <a:pPr/>
              <a:t>8</a:t>
            </a:fld>
            <a:endParaRPr lang="nl-NL" altLang="el-GR"/>
          </a:p>
        </p:txBody>
      </p:sp>
      <p:sp>
        <p:nvSpPr>
          <p:cNvPr id="15364" name="Ορθογώνιο 2"/>
          <p:cNvSpPr>
            <a:spLocks noChangeArrowheads="1"/>
          </p:cNvSpPr>
          <p:nvPr/>
        </p:nvSpPr>
        <p:spPr bwMode="auto">
          <a:xfrm>
            <a:off x="14288" y="2138363"/>
            <a:ext cx="9037637" cy="3538537"/>
          </a:xfrm>
          <a:prstGeom prst="rect">
            <a:avLst/>
          </a:prstGeom>
          <a:noFill/>
          <a:ln w="9525">
            <a:noFill/>
            <a:miter lim="800000"/>
            <a:headEnd/>
            <a:tailEnd/>
          </a:ln>
        </p:spPr>
        <p:txBody>
          <a:bodyPr>
            <a:spAutoFit/>
          </a:bodyPr>
          <a:lstStyle/>
          <a:p>
            <a:pPr marL="457200" indent="-457200" eaLnBrk="1" hangingPunct="1">
              <a:spcBef>
                <a:spcPct val="20000"/>
              </a:spcBef>
              <a:buFont typeface="Arial" charset="0"/>
              <a:buChar char="•"/>
            </a:pPr>
            <a:r>
              <a:rPr lang="el-GR" altLang="el-GR" sz="2800">
                <a:solidFill>
                  <a:srgbClr val="000000"/>
                </a:solidFill>
                <a:latin typeface="Calibri" pitchFamily="34" charset="0"/>
              </a:rPr>
              <a:t>Οι εξαγωγές επηρεάζουν την προσφορά συναλλάγματος και είναι θετική συνάρτηση του ξένου επιπέδου τιμών (P*) και του ξένου εισοδήματος (Y*), και αρνητική συνάρτηση του εγχωρίου επιπέδου τιμών (P). Ενώ οι εισαγωγές επηρεάζουν τη ζήτηση συναλλάγματος και είναι θετική συνάρτηση του εγχωρίου επιπέδου τιμών (P) και του εγχωρίου εισοδήματος (Y), και αρνητική συνάρτηση του ξένου επιπέδου τιμών (P*).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Τίτλος 4"/>
          <p:cNvSpPr>
            <a:spLocks noGrp="1"/>
          </p:cNvSpPr>
          <p:nvPr>
            <p:ph type="title"/>
          </p:nvPr>
        </p:nvSpPr>
        <p:spPr>
          <a:xfrm>
            <a:off x="0" y="115888"/>
            <a:ext cx="9144000" cy="1727200"/>
          </a:xfrm>
        </p:spPr>
        <p:txBody>
          <a:bodyPr/>
          <a:lstStyle/>
          <a:p>
            <a:r>
              <a:rPr lang="el-GR" altLang="el-GR" sz="4000" smtClean="0">
                <a:solidFill>
                  <a:srgbClr val="0070C0"/>
                </a:solidFill>
              </a:rPr>
              <a:t>Συστήματα Συναλλαγματικών Ισοτιμιών - 7</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90115" name="TextBox 5"/>
          <p:cNvSpPr txBox="1">
            <a:spLocks noChangeArrowheads="1"/>
          </p:cNvSpPr>
          <p:nvPr/>
        </p:nvSpPr>
        <p:spPr bwMode="auto">
          <a:xfrm>
            <a:off x="38100" y="836613"/>
            <a:ext cx="9109075" cy="7356475"/>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sz="2800">
                <a:solidFill>
                  <a:srgbClr val="000000"/>
                </a:solidFill>
                <a:latin typeface="Calibri" pitchFamily="34" charset="0"/>
              </a:rPr>
              <a:t>Στο «</a:t>
            </a:r>
            <a:r>
              <a:rPr lang="el-GR" altLang="el-GR" sz="2800" b="1">
                <a:solidFill>
                  <a:srgbClr val="000000"/>
                </a:solidFill>
                <a:latin typeface="Calibri" pitchFamily="34" charset="0"/>
              </a:rPr>
              <a:t>Target Zone</a:t>
            </a:r>
            <a:r>
              <a:rPr lang="el-GR" altLang="el-GR" sz="2800">
                <a:solidFill>
                  <a:srgbClr val="000000"/>
                </a:solidFill>
                <a:latin typeface="Calibri" pitchFamily="34" charset="0"/>
              </a:rPr>
              <a:t>» (</a:t>
            </a:r>
            <a:r>
              <a:rPr lang="el-GR" altLang="el-GR" sz="2800" b="1">
                <a:solidFill>
                  <a:srgbClr val="000000"/>
                </a:solidFill>
                <a:latin typeface="Calibri" pitchFamily="34" charset="0"/>
              </a:rPr>
              <a:t>Σύστημα Ζώνης</a:t>
            </a:r>
            <a:r>
              <a:rPr lang="el-GR" altLang="el-GR" sz="2800">
                <a:solidFill>
                  <a:srgbClr val="000000"/>
                </a:solidFill>
                <a:latin typeface="Calibri" pitchFamily="34" charset="0"/>
              </a:rPr>
              <a:t>) παρόλο που η προσφορά και η ζήτηση των νομισμάτων καθορίζει τη συναλλαγματική ισοτιμία, οι κεντρικές τράπεζες ορίζουν ένα ανώτατο και ένα κατώτατο όριο στο οποίο μπορεί να κυμαίνεται η ισοτιμία και δεσμεύονται να παρέμβουν στην αγορά μόνο όταν η ονομαστική ισοτιμία φτάσει κάποιο από τα όρια. Το μέγεθος των ορίων παίζει καθοριστικό ρόλο. Για παράδειγμα τα στενά όρια κάνουν πιο δύσκολο το έργο της κεντρικής τράεπζας με πιο συχνές αγοροπωλησίες νομισμάτων και παρεμβάσεις μέσω των επιτοκίων. Κάνοντας δύσκολη και την διαμόρφωση των προσδοκιών σχετικά με την ισοτιμία. Όσο η ισοτιμία κυμαίνεται μέσα στα όρια της ζώνης δεν υπάρχει παρέμβαση. </a:t>
            </a:r>
          </a:p>
          <a:p>
            <a:pPr marL="342900" indent="-342900" eaLnBrk="1" hangingPunct="1">
              <a:buFont typeface="Wingdings" pitchFamily="2" charset="2"/>
              <a:buChar char="§"/>
            </a:pPr>
            <a:endParaRPr lang="el-GR" altLang="el-GR" sz="2800">
              <a:solidFill>
                <a:srgbClr val="000000"/>
              </a:solidFill>
              <a:latin typeface="Calibri" pitchFamily="34" charset="0"/>
            </a:endParaRPr>
          </a:p>
          <a:p>
            <a:pPr marL="342900" indent="-342900" eaLnBrk="1" hangingPunct="1">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90116" name="Θέση αριθμού διαφάνειας 3"/>
          <p:cNvSpPr>
            <a:spLocks noGrp="1"/>
          </p:cNvSpPr>
          <p:nvPr>
            <p:ph type="sldNum" sz="quarter" idx="12"/>
          </p:nvPr>
        </p:nvSpPr>
        <p:spPr bwMode="auto">
          <a:noFill/>
          <a:ln>
            <a:miter lim="800000"/>
            <a:headEnd/>
            <a:tailEnd/>
          </a:ln>
        </p:spPr>
        <p:txBody>
          <a:bodyPr/>
          <a:lstStyle/>
          <a:p>
            <a:fld id="{043E1779-B6BC-4B2C-B214-EDA7EB579898}" type="slidenum">
              <a:rPr lang="nl-NL" altLang="el-GR"/>
              <a:pPr/>
              <a:t>80</a:t>
            </a:fld>
            <a:endParaRPr lang="nl-NL" altLang="el-G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Τίτλος 4"/>
          <p:cNvSpPr>
            <a:spLocks noGrp="1"/>
          </p:cNvSpPr>
          <p:nvPr>
            <p:ph type="title"/>
          </p:nvPr>
        </p:nvSpPr>
        <p:spPr>
          <a:xfrm>
            <a:off x="0" y="115888"/>
            <a:ext cx="9144000" cy="1727200"/>
          </a:xfrm>
        </p:spPr>
        <p:txBody>
          <a:bodyPr/>
          <a:lstStyle/>
          <a:p>
            <a:r>
              <a:rPr lang="el-GR" altLang="el-GR" sz="4000" smtClean="0">
                <a:solidFill>
                  <a:srgbClr val="0070C0"/>
                </a:solidFill>
              </a:rPr>
              <a:t>Συστήματα Συναλλαγματικών Ισοτιμιών - 8</a:t>
            </a:r>
            <a:br>
              <a:rPr lang="el-GR" altLang="el-GR" sz="4000" smtClean="0">
                <a:solidFill>
                  <a:srgbClr val="0070C0"/>
                </a:solidFill>
              </a:rPr>
            </a:br>
            <a:r>
              <a:rPr lang="el-GR" altLang="el-GR" sz="4000" smtClean="0">
                <a:solidFill>
                  <a:srgbClr val="0070C0"/>
                </a:solidFill>
              </a:rPr>
              <a:t/>
            </a:r>
            <a:br>
              <a:rPr lang="el-GR" altLang="el-GR" sz="4000" smtClean="0">
                <a:solidFill>
                  <a:srgbClr val="0070C0"/>
                </a:solidFill>
              </a:rPr>
            </a:br>
            <a:endParaRPr lang="el-GR" altLang="el-GR" smtClean="0">
              <a:solidFill>
                <a:srgbClr val="0070C0"/>
              </a:solidFill>
            </a:endParaRPr>
          </a:p>
        </p:txBody>
      </p:sp>
      <p:sp>
        <p:nvSpPr>
          <p:cNvPr id="91139" name="TextBox 5"/>
          <p:cNvSpPr txBox="1">
            <a:spLocks noChangeArrowheads="1"/>
          </p:cNvSpPr>
          <p:nvPr/>
        </p:nvSpPr>
        <p:spPr bwMode="auto">
          <a:xfrm>
            <a:off x="12700" y="1017588"/>
            <a:ext cx="9109075" cy="6494462"/>
          </a:xfrm>
          <a:prstGeom prst="rect">
            <a:avLst/>
          </a:prstGeom>
          <a:noFill/>
          <a:ln w="9525">
            <a:noFill/>
            <a:miter lim="800000"/>
            <a:headEnd/>
            <a:tailEnd/>
          </a:ln>
        </p:spPr>
        <p:txBody>
          <a:bodyPr>
            <a:spAutoFit/>
          </a:bodyPr>
          <a:lstStyle/>
          <a:p>
            <a:pPr marL="342900" indent="-342900" eaLnBrk="1" hangingPunct="1">
              <a:buFont typeface="Wingdings" pitchFamily="2" charset="2"/>
              <a:buChar char="§"/>
            </a:pPr>
            <a:r>
              <a:rPr lang="el-GR" altLang="el-GR" sz="2800">
                <a:solidFill>
                  <a:srgbClr val="000000"/>
                </a:solidFill>
                <a:latin typeface="Calibri" pitchFamily="34" charset="0"/>
              </a:rPr>
              <a:t>Στα συστήματα μεταβλητών συναλλαγματικών ισοτιμιών διακρίνουμε δύο σημαντικές κατηγορίες. Το λεγόμενο «</a:t>
            </a:r>
            <a:r>
              <a:rPr lang="el-GR" altLang="el-GR" sz="2800" b="1">
                <a:solidFill>
                  <a:srgbClr val="000000"/>
                </a:solidFill>
                <a:latin typeface="Calibri" pitchFamily="34" charset="0"/>
              </a:rPr>
              <a:t>Managed Float</a:t>
            </a:r>
            <a:r>
              <a:rPr lang="el-GR" altLang="el-GR" sz="2800">
                <a:solidFill>
                  <a:srgbClr val="000000"/>
                </a:solidFill>
                <a:latin typeface="Calibri" pitchFamily="34" charset="0"/>
              </a:rPr>
              <a:t>» σύστημα, όπου η συναλλαγματική ισοτιμία διαμορφώνεται από τις δυνάμεις της αγοράς, και το μόνο που κάνουν οι κεντρικές τράπεζες, είναι με παρεμβάσεις στην αγορά συναλλάγματος να προσπαθούν να επηρεάσουν την προσφορά και την ζήτηση. Τέλος στο «Pure Float» ελεύθερα κυμαινόμενο σύστημα συναλλαγματικών ισοτιμιών, η κεντρική τράπεζα δεν παρεμβαίνει καθόλου στην αγορά συναλλάγματος αφήνοντας τις δυνάμεις της προσφοράς και της ζήτησης να προσδιορίσουν την συναλλαγματική ισοτιμία.</a:t>
            </a:r>
          </a:p>
          <a:p>
            <a:pPr marL="342900" indent="-342900" eaLnBrk="1" hangingPunct="1">
              <a:buFont typeface="Wingdings" pitchFamily="2" charset="2"/>
              <a:buChar char="§"/>
            </a:pPr>
            <a:endParaRPr lang="el-GR" altLang="el-GR" sz="2800">
              <a:solidFill>
                <a:srgbClr val="000000"/>
              </a:solidFill>
              <a:latin typeface="Calibri" pitchFamily="34" charset="0"/>
            </a:endParaRPr>
          </a:p>
          <a:p>
            <a:pPr marL="342900" indent="-342900" eaLnBrk="1" hangingPunct="1">
              <a:buFont typeface="Wingdings" pitchFamily="2" charset="2"/>
              <a:buChar char="§"/>
            </a:pPr>
            <a:endParaRPr lang="el-GR" altLang="el-GR" sz="2800">
              <a:solidFill>
                <a:srgbClr val="000000"/>
              </a:solidFill>
              <a:latin typeface="Calibri" pitchFamily="34" charset="0"/>
            </a:endParaRPr>
          </a:p>
          <a:p>
            <a:pPr marL="342900" indent="-342900" algn="just" eaLnBrk="1" hangingPunct="1">
              <a:buFont typeface="Wingdings" pitchFamily="2" charset="2"/>
              <a:buChar char="§"/>
            </a:pPr>
            <a:endParaRPr lang="en-US" altLang="el-GR">
              <a:solidFill>
                <a:srgbClr val="000000"/>
              </a:solidFill>
              <a:latin typeface="Calibri" pitchFamily="34" charset="0"/>
              <a:cs typeface="Times New Roman" pitchFamily="18" charset="0"/>
            </a:endParaRPr>
          </a:p>
        </p:txBody>
      </p:sp>
      <p:sp>
        <p:nvSpPr>
          <p:cNvPr id="91140" name="Θέση αριθμού διαφάνειας 3"/>
          <p:cNvSpPr>
            <a:spLocks noGrp="1"/>
          </p:cNvSpPr>
          <p:nvPr>
            <p:ph type="sldNum" sz="quarter" idx="12"/>
          </p:nvPr>
        </p:nvSpPr>
        <p:spPr bwMode="auto">
          <a:noFill/>
          <a:ln>
            <a:miter lim="800000"/>
            <a:headEnd/>
            <a:tailEnd/>
          </a:ln>
        </p:spPr>
        <p:txBody>
          <a:bodyPr/>
          <a:lstStyle/>
          <a:p>
            <a:fld id="{2A52C847-0645-4576-8E3D-359AC24E7675}" type="slidenum">
              <a:rPr lang="nl-NL" altLang="el-GR"/>
              <a:pPr/>
              <a:t>81</a:t>
            </a:fld>
            <a:endParaRPr lang="nl-NL" altLang="el-G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a:spLocks noChangeArrowheads="1"/>
          </p:cNvSpPr>
          <p:nvPr/>
        </p:nvSpPr>
        <p:spPr bwMode="auto">
          <a:xfrm>
            <a:off x="2752725" y="3214688"/>
            <a:ext cx="3665538" cy="769937"/>
          </a:xfrm>
          <a:prstGeom prst="rect">
            <a:avLst/>
          </a:prstGeom>
          <a:noFill/>
          <a:ln w="9525">
            <a:noFill/>
            <a:miter lim="800000"/>
            <a:headEnd/>
            <a:tailEnd/>
          </a:ln>
        </p:spPr>
        <p:txBody>
          <a:bodyPr wrap="none">
            <a:spAutoFit/>
          </a:bodyPr>
          <a:lstStyle/>
          <a:p>
            <a:pPr algn="ctr" eaLnBrk="1" hangingPunct="1">
              <a:defRPr/>
            </a:pPr>
            <a:r>
              <a:rPr lang="el-GR" sz="4400" dirty="0">
                <a:solidFill>
                  <a:srgbClr val="0070C0"/>
                </a:solidFill>
                <a:latin typeface="+mj-lt"/>
              </a:rPr>
              <a:t>Τέλος</a:t>
            </a:r>
            <a:r>
              <a:rPr lang="el-GR" dirty="0">
                <a:latin typeface="+mj-lt"/>
              </a:rPr>
              <a:t> </a:t>
            </a:r>
            <a:r>
              <a:rPr lang="el-GR" sz="4400" dirty="0">
                <a:solidFill>
                  <a:srgbClr val="0070C0"/>
                </a:solidFill>
                <a:latin typeface="+mj-lt"/>
              </a:rPr>
              <a:t>Ενότητας</a:t>
            </a:r>
          </a:p>
        </p:txBody>
      </p:sp>
      <p:sp>
        <p:nvSpPr>
          <p:cNvPr id="92163" name="Θέση αριθμού διαφάνειας 4"/>
          <p:cNvSpPr>
            <a:spLocks noGrp="1"/>
          </p:cNvSpPr>
          <p:nvPr>
            <p:ph type="sldNum" sz="quarter" idx="12"/>
          </p:nvPr>
        </p:nvSpPr>
        <p:spPr bwMode="auto">
          <a:noFill/>
          <a:ln>
            <a:miter lim="800000"/>
            <a:headEnd/>
            <a:tailEnd/>
          </a:ln>
        </p:spPr>
        <p:txBody>
          <a:bodyPr/>
          <a:lstStyle/>
          <a:p>
            <a:fld id="{111B1351-53A3-43A6-A0CE-110C8AD8D2D5}" type="slidenum">
              <a:rPr lang="nl-NL" altLang="el-GR"/>
              <a:pPr/>
              <a:t>82</a:t>
            </a:fld>
            <a:endParaRPr lang="nl-NL" altLang="el-G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1013" y="390525"/>
            <a:ext cx="8229600" cy="1143000"/>
          </a:xfrm>
          <a:prstGeom prst="rect">
            <a:avLst/>
          </a:prstGeom>
        </p:spPr>
        <p:txBody>
          <a:bodyPr/>
          <a:lstStyle/>
          <a:p>
            <a:pPr algn="ctr" eaLnBrk="1" fontAlgn="auto" hangingPunct="1">
              <a:spcAft>
                <a:spcPts val="0"/>
              </a:spcAft>
              <a:defRPr/>
            </a:pPr>
            <a:r>
              <a:rPr lang="el-GR" sz="4400" dirty="0">
                <a:solidFill>
                  <a:srgbClr val="0070C0"/>
                </a:solidFill>
                <a:latin typeface="+mj-lt"/>
                <a:ea typeface="+mj-ea"/>
                <a:cs typeface="+mj-cs"/>
              </a:rPr>
              <a:t>Χρηματοδότηση</a:t>
            </a:r>
          </a:p>
        </p:txBody>
      </p:sp>
      <p:sp>
        <p:nvSpPr>
          <p:cNvPr id="3" name="Content Placeholder 2"/>
          <p:cNvSpPr txBox="1">
            <a:spLocks/>
          </p:cNvSpPr>
          <p:nvPr/>
        </p:nvSpPr>
        <p:spPr>
          <a:xfrm>
            <a:off x="481013" y="1457325"/>
            <a:ext cx="8229600" cy="4525963"/>
          </a:xfrm>
          <a:prstGeom prst="rect">
            <a:avLst/>
          </a:prstGeom>
        </p:spPr>
        <p:txBody>
          <a:bodyPr>
            <a:normAutofit/>
          </a:bodyPr>
          <a:lstStyle/>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παρόν εκπαιδευτικό υλικό έχει αναπτυχθεί στ</a:t>
            </a:r>
            <a:r>
              <a:rPr lang="en-US" sz="2000" dirty="0">
                <a:solidFill>
                  <a:schemeClr val="tx1"/>
                </a:solidFill>
                <a:latin typeface="+mn-lt"/>
              </a:rPr>
              <a:t>o</a:t>
            </a:r>
            <a:r>
              <a:rPr lang="el-GR" sz="2000" dirty="0">
                <a:solidFill>
                  <a:schemeClr val="tx1"/>
                </a:solidFill>
                <a:latin typeface="+mn-lt"/>
              </a:rPr>
              <a:t> πλαίσι</a:t>
            </a:r>
            <a:r>
              <a:rPr lang="en-US" sz="2000" dirty="0">
                <a:solidFill>
                  <a:schemeClr val="tx1"/>
                </a:solidFill>
                <a:latin typeface="+mn-lt"/>
              </a:rPr>
              <a:t>o</a:t>
            </a:r>
            <a:r>
              <a:rPr lang="el-GR" sz="2000" dirty="0">
                <a:solidFill>
                  <a:schemeClr val="tx1"/>
                </a:solidFill>
                <a:latin typeface="+mn-lt"/>
              </a:rPr>
              <a:t> του εκπαιδευτικού έργου του διδάσκοντα.</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a:t>
            </a:r>
            <a:r>
              <a:rPr lang="el-GR" sz="2000" b="1" dirty="0">
                <a:solidFill>
                  <a:schemeClr val="tx1"/>
                </a:solidFill>
                <a:latin typeface="+mn-lt"/>
              </a:rPr>
              <a:t>Ανοικτά Ακαδημαϊκά Μαθήματα στο Πανεπιστήμιο Αθηνών</a:t>
            </a:r>
            <a:r>
              <a:rPr lang="el-GR" sz="2000" dirty="0">
                <a:solidFill>
                  <a:schemeClr val="tx1"/>
                </a:solidFill>
                <a:latin typeface="+mn-lt"/>
              </a:rPr>
              <a:t>» έχει χρηματοδοτήσει μόνο την αναδιαμόρφωση του εκπαιδευτικού υλικού. </a:t>
            </a:r>
            <a:endParaRPr lang="en-US" sz="2000" dirty="0">
              <a:solidFill>
                <a:schemeClr val="tx1"/>
              </a:solidFill>
              <a:latin typeface="+mn-lt"/>
            </a:endParaRPr>
          </a:p>
          <a:p>
            <a:pPr marL="342900" indent="-342900" eaLnBrk="1" fontAlgn="auto" hangingPunct="1">
              <a:spcBef>
                <a:spcPct val="20000"/>
              </a:spcBef>
              <a:spcAft>
                <a:spcPts val="0"/>
              </a:spcAft>
              <a:buFont typeface="Arial" pitchFamily="34" charset="0"/>
              <a:buChar char="•"/>
              <a:defRPr/>
            </a:pPr>
            <a:r>
              <a:rPr lang="el-GR" sz="2000" dirty="0">
                <a:solidFill>
                  <a:schemeClr val="tx1"/>
                </a:solidFill>
                <a:latin typeface="+mn-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93188" name="Picture 6" descr="Λογότυπο Επιχειρησιακού Προγράμματος Εκπαίδευση και Δια βίου Μάθηση"/>
          <p:cNvPicPr>
            <a:picLocks noChangeAspect="1"/>
          </p:cNvPicPr>
          <p:nvPr/>
        </p:nvPicPr>
        <p:blipFill>
          <a:blip r:embed="rId2"/>
          <a:srcRect/>
          <a:stretch>
            <a:fillRect/>
          </a:stretch>
        </p:blipFill>
        <p:spPr bwMode="auto">
          <a:xfrm>
            <a:off x="1643063" y="4770438"/>
            <a:ext cx="5502275" cy="1385887"/>
          </a:xfrm>
          <a:prstGeom prst="rect">
            <a:avLst/>
          </a:prstGeom>
          <a:noFill/>
          <a:ln w="9525">
            <a:noFill/>
            <a:miter lim="800000"/>
            <a:headEnd/>
            <a:tailEnd/>
          </a:ln>
        </p:spPr>
      </p:pic>
      <p:sp>
        <p:nvSpPr>
          <p:cNvPr id="93189" name="Θέση αριθμού διαφάνειας 5"/>
          <p:cNvSpPr>
            <a:spLocks noGrp="1"/>
          </p:cNvSpPr>
          <p:nvPr>
            <p:ph type="sldNum" sz="quarter" idx="12"/>
          </p:nvPr>
        </p:nvSpPr>
        <p:spPr bwMode="auto">
          <a:noFill/>
          <a:ln>
            <a:miter lim="800000"/>
            <a:headEnd/>
            <a:tailEnd/>
          </a:ln>
        </p:spPr>
        <p:txBody>
          <a:bodyPr/>
          <a:lstStyle/>
          <a:p>
            <a:fld id="{B710831F-52B8-4E81-A844-F8F8787AF592}" type="slidenum">
              <a:rPr lang="nl-NL" altLang="el-GR"/>
              <a:pPr/>
              <a:t>83</a:t>
            </a:fld>
            <a:endParaRPr lang="nl-NL" altLang="el-G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rmAutofit/>
          </a:bodyPr>
          <a:lstStyle/>
          <a:p>
            <a:pPr algn="ctr" eaLnBrk="1" fontAlgn="auto" hangingPunct="1">
              <a:spcAft>
                <a:spcPts val="0"/>
              </a:spcAft>
              <a:defRPr/>
            </a:pPr>
            <a:r>
              <a:rPr lang="el-GR" sz="4400" dirty="0">
                <a:solidFill>
                  <a:srgbClr val="0070C0"/>
                </a:solidFill>
                <a:latin typeface="+mj-lt"/>
                <a:ea typeface="+mj-ea"/>
                <a:cs typeface="+mj-cs"/>
              </a:rPr>
              <a:t>Σημείωμα Αναφοράς</a:t>
            </a:r>
          </a:p>
        </p:txBody>
      </p:sp>
      <p:sp>
        <p:nvSpPr>
          <p:cNvPr id="3" name="Content Placeholder 2"/>
          <p:cNvSpPr txBox="1">
            <a:spLocks/>
          </p:cNvSpPr>
          <p:nvPr/>
        </p:nvSpPr>
        <p:spPr>
          <a:xfrm>
            <a:off x="500063" y="1500188"/>
            <a:ext cx="8229600" cy="4525962"/>
          </a:xfrm>
          <a:prstGeom prst="rect">
            <a:avLst/>
          </a:prstGeom>
        </p:spPr>
        <p:txBody>
          <a:bodyPr>
            <a:normAutofit/>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Copyright Πανεπιστήμιο Πατρών</a:t>
            </a:r>
            <a:r>
              <a:rPr lang="en-US" sz="2000" dirty="0">
                <a:solidFill>
                  <a:schemeClr val="tx1"/>
                </a:solidFill>
                <a:latin typeface="+mn-lt"/>
              </a:rPr>
              <a:t>,</a:t>
            </a:r>
            <a:r>
              <a:rPr lang="el-GR" sz="2000" dirty="0">
                <a:solidFill>
                  <a:schemeClr val="tx1"/>
                </a:solidFill>
                <a:latin typeface="+mn-lt"/>
              </a:rPr>
              <a:t> </a:t>
            </a:r>
            <a:r>
              <a:rPr lang="el-GR" sz="2000" dirty="0">
                <a:solidFill>
                  <a:srgbClr val="FF0000"/>
                </a:solidFill>
                <a:latin typeface="+mn-lt"/>
              </a:rPr>
              <a:t>Αθανάσιος Τσαγκανός, </a:t>
            </a:r>
            <a:r>
              <a:rPr lang="en-US" sz="2000" dirty="0">
                <a:solidFill>
                  <a:srgbClr val="FF0000"/>
                </a:solidFill>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a:t>
            </a:r>
            <a:r>
              <a:rPr lang="el-GR" sz="2000" dirty="0">
                <a:solidFill>
                  <a:srgbClr val="FF0000"/>
                </a:solidFill>
                <a:latin typeface="+mn-lt"/>
              </a:rPr>
              <a:t>Αγορές Χρήματος και Κεφαλαίου</a:t>
            </a:r>
            <a:r>
              <a:rPr lang="el-GR" sz="2000" dirty="0">
                <a:solidFill>
                  <a:schemeClr val="tx1"/>
                </a:solidFill>
                <a:latin typeface="+mn-lt"/>
              </a:rPr>
              <a:t>»</a:t>
            </a:r>
            <a:r>
              <a:rPr lang="el-GR" sz="2000" dirty="0">
                <a:latin typeface="+mn-lt"/>
              </a:rPr>
              <a:t>. </a:t>
            </a:r>
            <a:r>
              <a:rPr lang="el-GR" sz="2000" dirty="0">
                <a:solidFill>
                  <a:schemeClr val="tx1"/>
                </a:solidFill>
                <a:latin typeface="+mn-lt"/>
              </a:rPr>
              <a:t>Έκδοση:</a:t>
            </a:r>
            <a:r>
              <a:rPr lang="el-GR" sz="2000" dirty="0">
                <a:latin typeface="+mn-lt"/>
              </a:rPr>
              <a:t> </a:t>
            </a:r>
            <a:r>
              <a:rPr lang="el-GR" sz="2000" dirty="0">
                <a:solidFill>
                  <a:srgbClr val="FF0000"/>
                </a:solidFill>
                <a:latin typeface="+mn-lt"/>
              </a:rPr>
              <a:t>1.0</a:t>
            </a:r>
            <a:r>
              <a:rPr lang="el-GR" sz="2000" dirty="0">
                <a:latin typeface="+mn-lt"/>
              </a:rPr>
              <a:t>. </a:t>
            </a:r>
            <a:r>
              <a:rPr lang="el-GR" sz="2000" dirty="0">
                <a:solidFill>
                  <a:schemeClr val="tx1"/>
                </a:solidFill>
                <a:latin typeface="+mn-lt"/>
              </a:rPr>
              <a:t>Πάτρα</a:t>
            </a:r>
            <a:r>
              <a:rPr lang="el-GR" sz="2000" dirty="0">
                <a:latin typeface="+mn-lt"/>
              </a:rPr>
              <a:t> </a:t>
            </a:r>
            <a:r>
              <a:rPr lang="el-GR" sz="2000" dirty="0">
                <a:solidFill>
                  <a:srgbClr val="FF0000"/>
                </a:solidFill>
                <a:latin typeface="+mn-lt"/>
              </a:rPr>
              <a:t>2015</a:t>
            </a:r>
            <a:r>
              <a:rPr lang="el-GR" sz="2000" dirty="0">
                <a:latin typeface="+mn-lt"/>
              </a:rPr>
              <a:t>. </a:t>
            </a:r>
            <a:r>
              <a:rPr lang="el-GR" sz="2000" dirty="0">
                <a:solidFill>
                  <a:schemeClr val="tx1"/>
                </a:solidFill>
                <a:latin typeface="+mn-lt"/>
              </a:rPr>
              <a:t>Διαθέσιμο από τη δικτυακή διεύθυνση:</a:t>
            </a:r>
            <a:r>
              <a:rPr lang="en-GB" sz="2000" dirty="0">
                <a:solidFill>
                  <a:srgbClr val="FF0000"/>
                </a:solidFill>
                <a:latin typeface="+mn-lt"/>
              </a:rPr>
              <a:t>https://eclass.upatras.gr/courses/BMA526/</a:t>
            </a:r>
            <a:endParaRPr lang="el-GR" sz="2000" dirty="0">
              <a:solidFill>
                <a:srgbClr val="FF0000"/>
              </a:solidFill>
              <a:latin typeface="+mn-lt"/>
            </a:endParaRPr>
          </a:p>
        </p:txBody>
      </p:sp>
      <p:sp>
        <p:nvSpPr>
          <p:cNvPr id="94212" name="Θέση αριθμού διαφάνειας 5"/>
          <p:cNvSpPr>
            <a:spLocks noGrp="1"/>
          </p:cNvSpPr>
          <p:nvPr>
            <p:ph type="sldNum" sz="quarter" idx="12"/>
          </p:nvPr>
        </p:nvSpPr>
        <p:spPr bwMode="auto">
          <a:noFill/>
          <a:ln>
            <a:miter lim="800000"/>
            <a:headEnd/>
            <a:tailEnd/>
          </a:ln>
        </p:spPr>
        <p:txBody>
          <a:bodyPr/>
          <a:lstStyle/>
          <a:p>
            <a:fld id="{829DD72E-E28C-4A39-A7F4-616AFA6BF7D2}" type="slidenum">
              <a:rPr lang="nl-NL" altLang="el-GR"/>
              <a:pPr/>
              <a:t>84</a:t>
            </a:fld>
            <a:endParaRPr lang="nl-NL" altLang="el-G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 Ορθογώνιο"/>
          <p:cNvSpPr>
            <a:spLocks noChangeArrowheads="1"/>
          </p:cNvSpPr>
          <p:nvPr/>
        </p:nvSpPr>
        <p:spPr bwMode="auto">
          <a:xfrm>
            <a:off x="971550" y="260350"/>
            <a:ext cx="5816600" cy="769938"/>
          </a:xfrm>
          <a:prstGeom prst="rect">
            <a:avLst/>
          </a:prstGeom>
          <a:noFill/>
          <a:ln w="9525">
            <a:noFill/>
            <a:miter lim="800000"/>
            <a:headEnd/>
            <a:tailEnd/>
          </a:ln>
        </p:spPr>
        <p:txBody>
          <a:bodyPr wrap="none">
            <a:spAutoFit/>
          </a:bodyPr>
          <a:lstStyle/>
          <a:p>
            <a:pPr eaLnBrk="1" hangingPunct="1"/>
            <a:r>
              <a:rPr lang="el-GR" altLang="el-GR" sz="4400">
                <a:solidFill>
                  <a:srgbClr val="0070C0"/>
                </a:solidFill>
              </a:rPr>
              <a:t>Σημείωμα Αδειοδότησης</a:t>
            </a:r>
          </a:p>
        </p:txBody>
      </p:sp>
      <p:sp>
        <p:nvSpPr>
          <p:cNvPr id="3" name="Content Placeholder 2"/>
          <p:cNvSpPr txBox="1">
            <a:spLocks/>
          </p:cNvSpPr>
          <p:nvPr/>
        </p:nvSpPr>
        <p:spPr>
          <a:xfrm>
            <a:off x="0" y="1000125"/>
            <a:ext cx="8929688" cy="1439863"/>
          </a:xfrm>
          <a:prstGeom prst="rect">
            <a:avLst/>
          </a:prstGeom>
        </p:spPr>
        <p:txBody>
          <a:bodyPr/>
          <a:lstStyle/>
          <a:p>
            <a:pPr eaLnBrk="1" fontAlgn="auto" hangingPunct="1">
              <a:spcBef>
                <a:spcPct val="20000"/>
              </a:spcBef>
              <a:spcAft>
                <a:spcPts val="0"/>
              </a:spcAft>
              <a:buFont typeface="Arial" pitchFamily="34" charset="0"/>
              <a:buNone/>
              <a:defRPr/>
            </a:pPr>
            <a:r>
              <a:rPr lang="el-GR" sz="2000" dirty="0">
                <a:solidFill>
                  <a:schemeClr val="tx1"/>
                </a:solidFill>
                <a:latin typeface="+mn-lt"/>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fontAlgn="auto" hangingPunct="1">
              <a:spcBef>
                <a:spcPct val="20000"/>
              </a:spcBef>
              <a:spcAft>
                <a:spcPts val="0"/>
              </a:spcAft>
              <a:buFont typeface="Arial" pitchFamily="34" charset="0"/>
              <a:buNone/>
              <a:defRPr/>
            </a:pPr>
            <a:r>
              <a:rPr lang="el-GR" sz="2000" dirty="0">
                <a:solidFill>
                  <a:schemeClr val="tx1"/>
                </a:solidFill>
                <a:latin typeface="+mn-lt"/>
              </a:rPr>
              <a:t>                 </a:t>
            </a:r>
          </a:p>
          <a:p>
            <a:pPr eaLnBrk="1" fontAlgn="auto" hangingPunct="1">
              <a:spcBef>
                <a:spcPct val="20000"/>
              </a:spcBef>
              <a:spcAft>
                <a:spcPts val="0"/>
              </a:spcAft>
              <a:buFont typeface="Arial" pitchFamily="34" charset="0"/>
              <a:buNone/>
              <a:defRPr/>
            </a:pPr>
            <a:endParaRPr lang="el-GR" sz="2000" dirty="0">
              <a:solidFill>
                <a:schemeClr val="tx1"/>
              </a:solidFill>
              <a:latin typeface="+mn-lt"/>
            </a:endParaRPr>
          </a:p>
        </p:txBody>
      </p:sp>
      <p:pic>
        <p:nvPicPr>
          <p:cNvPr id="95236" name="Picture 22" descr="Λογότυπο για Άδειες χρήσης Creative Commons BY-NC-ND">
            <a:hlinkClick r:id="rId2"/>
          </p:cNvPr>
          <p:cNvPicPr>
            <a:picLocks noChangeAspect="1" noChangeArrowheads="1"/>
          </p:cNvPicPr>
          <p:nvPr/>
        </p:nvPicPr>
        <p:blipFill>
          <a:blip r:embed="rId3"/>
          <a:srcRect/>
          <a:stretch>
            <a:fillRect/>
          </a:stretch>
        </p:blipFill>
        <p:spPr bwMode="auto">
          <a:xfrm>
            <a:off x="3643313" y="2714625"/>
            <a:ext cx="1649412" cy="576263"/>
          </a:xfrm>
          <a:prstGeom prst="rect">
            <a:avLst/>
          </a:prstGeom>
          <a:noFill/>
          <a:ln w="9525">
            <a:noFill/>
            <a:miter lim="800000"/>
            <a:headEnd/>
            <a:tailEnd/>
          </a:ln>
        </p:spPr>
      </p:pic>
      <p:sp>
        <p:nvSpPr>
          <p:cNvPr id="5" name="TextBox 5"/>
          <p:cNvSpPr txBox="1"/>
          <p:nvPr/>
        </p:nvSpPr>
        <p:spPr>
          <a:xfrm>
            <a:off x="107950" y="3214688"/>
            <a:ext cx="9036050" cy="3455987"/>
          </a:xfrm>
          <a:prstGeom prst="rect">
            <a:avLst/>
          </a:prstGeom>
        </p:spPr>
        <p:txBody>
          <a:bodyPr anchor="ctr">
            <a:normAutofit fontScale="85000" lnSpcReduction="10000"/>
          </a:bodyPr>
          <a:lstStyle/>
          <a:p>
            <a:pPr eaLnBrk="1" hangingPunct="1">
              <a:defRPr/>
            </a:pPr>
            <a:r>
              <a:rPr lang="el-GR" dirty="0">
                <a:solidFill>
                  <a:schemeClr val="tx1"/>
                </a:solidFill>
              </a:rPr>
              <a:t>[1] http://creativecommons.org/licenses/by-nc-sa/4.0/ </a:t>
            </a:r>
            <a:endParaRPr lang="en-US" dirty="0">
              <a:solidFill>
                <a:schemeClr val="tx1"/>
              </a:solidFill>
            </a:endParaRPr>
          </a:p>
          <a:p>
            <a:pPr eaLnBrk="1" hangingPunct="1">
              <a:defRPr/>
            </a:pPr>
            <a:endParaRPr lang="el-GR" dirty="0">
              <a:solidFill>
                <a:schemeClr val="tx1"/>
              </a:solidFill>
            </a:endParaRPr>
          </a:p>
          <a:p>
            <a:pPr eaLnBrk="1" hangingPunct="1">
              <a:defRPr/>
            </a:pPr>
            <a:r>
              <a:rPr lang="el-GR" dirty="0">
                <a:solidFill>
                  <a:schemeClr val="tx1"/>
                </a:solidFill>
              </a:rPr>
              <a:t>Ως </a:t>
            </a:r>
            <a:r>
              <a:rPr lang="el-GR" b="1" dirty="0">
                <a:solidFill>
                  <a:schemeClr val="tx1"/>
                </a:solidFill>
              </a:rPr>
              <a:t>Μη Εμπορική</a:t>
            </a:r>
            <a:r>
              <a:rPr lang="el-GR" dirty="0">
                <a:solidFill>
                  <a:schemeClr val="tx1"/>
                </a:solidFill>
              </a:rPr>
              <a:t> ορίζεται η χρήση:</a:t>
            </a:r>
          </a:p>
          <a:p>
            <a:pPr marL="342900" indent="-342900" eaLnBrk="1" hangingPunct="1">
              <a:buFont typeface="Arial" panose="020B0604020202020204" pitchFamily="34" charset="0"/>
              <a:buChar char="•"/>
              <a:defRPr/>
            </a:pPr>
            <a:r>
              <a:rPr lang="el-GR" dirty="0">
                <a:solidFill>
                  <a:schemeClr val="tx1"/>
                </a:solidFill>
              </a:rPr>
              <a:t>που δεν περιλαμβάνει άμεσο ή έμμεσο οικονομικό όφελος από την χρήση του έργου, για το διανομέα του έργου και αδειοδόχο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solidFill>
                  <a:schemeClr val="tx1"/>
                </a:solidFill>
              </a:rPr>
              <a:t>που</a:t>
            </a:r>
            <a:r>
              <a:rPr lang="en-GB" dirty="0">
                <a:solidFill>
                  <a:schemeClr val="tx1"/>
                </a:solidFill>
              </a:rPr>
              <a:t> </a:t>
            </a:r>
            <a:r>
              <a:rPr lang="el-GR" dirty="0">
                <a:solidFill>
                  <a:schemeClr val="tx1"/>
                </a:solidFill>
              </a:rPr>
              <a:t>δεν προσπορίζει στο διανομέα του έργου και</a:t>
            </a:r>
            <a:r>
              <a:rPr lang="en-GB" dirty="0">
                <a:solidFill>
                  <a:schemeClr val="tx1"/>
                </a:solidFill>
              </a:rPr>
              <a:t> </a:t>
            </a:r>
            <a:r>
              <a:rPr lang="el-GR" dirty="0">
                <a:solidFill>
                  <a:schemeClr val="tx1"/>
                </a:solidFill>
              </a:rPr>
              <a:t>αδειοδόχο</a:t>
            </a:r>
            <a:r>
              <a:rPr lang="en-GB" dirty="0">
                <a:solidFill>
                  <a:schemeClr val="tx1"/>
                </a:solidFill>
              </a:rPr>
              <a:t> </a:t>
            </a:r>
            <a:r>
              <a:rPr lang="el-GR" dirty="0">
                <a:solidFill>
                  <a:schemeClr val="tx1"/>
                </a:solidFill>
              </a:rPr>
              <a:t>έμμεσο οικονομικό όφελος (π.χ. διαφημίσεις) από την προβολή του έργου σε διαδικτυακό τόπο</a:t>
            </a:r>
            <a:endParaRPr lang="en-US" dirty="0">
              <a:solidFill>
                <a:schemeClr val="tx1"/>
              </a:solidFill>
            </a:endParaRPr>
          </a:p>
          <a:p>
            <a:pPr marL="342900" indent="-342900" eaLnBrk="1" hangingPunct="1">
              <a:buFont typeface="Arial" panose="020B0604020202020204" pitchFamily="34" charset="0"/>
              <a:buChar char="•"/>
              <a:defRPr/>
            </a:pPr>
            <a:endParaRPr lang="el-GR" dirty="0">
              <a:solidFill>
                <a:schemeClr val="tx1"/>
              </a:solidFill>
            </a:endParaRPr>
          </a:p>
          <a:p>
            <a:pPr eaLnBrk="1" hangingPunct="1">
              <a:defRPr/>
            </a:pPr>
            <a:r>
              <a:rPr lang="el-GR" dirty="0">
                <a:solidFill>
                  <a:schemeClr val="tx1"/>
                </a:solidFill>
              </a:rPr>
              <a:t>Ο δικαιούχος μπορεί να παρέχει στον αδειοδόχο ξεχωριστή άδεια να χρησιμοποιεί το έργο για εμπορική χρήση, εφόσον αυτό του ζητηθεί.</a:t>
            </a:r>
          </a:p>
        </p:txBody>
      </p:sp>
      <p:sp>
        <p:nvSpPr>
          <p:cNvPr id="95238" name="Θέση αριθμού διαφάνειας 5"/>
          <p:cNvSpPr>
            <a:spLocks noGrp="1"/>
          </p:cNvSpPr>
          <p:nvPr>
            <p:ph type="sldNum" sz="quarter" idx="12"/>
          </p:nvPr>
        </p:nvSpPr>
        <p:spPr bwMode="auto">
          <a:noFill/>
          <a:ln>
            <a:miter lim="800000"/>
            <a:headEnd/>
            <a:tailEnd/>
          </a:ln>
        </p:spPr>
        <p:txBody>
          <a:bodyPr/>
          <a:lstStyle/>
          <a:p>
            <a:fld id="{939F5C71-F5DE-4CE7-9139-CC1508533849}" type="slidenum">
              <a:rPr lang="nl-NL" altLang="el-GR"/>
              <a:pPr/>
              <a:t>85</a:t>
            </a:fld>
            <a:endParaRPr lang="nl-NL" altLang="el-G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50" y="357188"/>
            <a:ext cx="8358188" cy="4032250"/>
          </a:xfrm>
          <a:prstGeom prst="rect">
            <a:avLst/>
          </a:prstGeom>
        </p:spPr>
        <p:txBody>
          <a:bodyPr>
            <a:spAutoFit/>
          </a:bodyPr>
          <a:lstStyle/>
          <a:p>
            <a:pPr eaLnBrk="1" hangingPunct="1">
              <a:defRPr/>
            </a:pPr>
            <a:r>
              <a:rPr lang="en-US" sz="4400" dirty="0">
                <a:solidFill>
                  <a:srgbClr val="0070C0"/>
                </a:solidFill>
                <a:latin typeface="+mj-lt"/>
              </a:rPr>
              <a:t>       </a:t>
            </a:r>
            <a:r>
              <a:rPr lang="el-GR" sz="4400" dirty="0">
                <a:solidFill>
                  <a:srgbClr val="0070C0"/>
                </a:solidFill>
                <a:latin typeface="+mj-lt"/>
              </a:rPr>
              <a:t>Σημείωμα Χρήσης Έργων</a:t>
            </a:r>
            <a:endParaRPr lang="en-US" sz="4400" dirty="0">
              <a:solidFill>
                <a:srgbClr val="0070C0"/>
              </a:solidFill>
              <a:latin typeface="+mj-lt"/>
            </a:endParaRPr>
          </a:p>
          <a:p>
            <a:pPr eaLnBrk="1" hangingPunct="1">
              <a:defRPr/>
            </a:pPr>
            <a:endParaRPr lang="en-US" sz="4400" dirty="0">
              <a:solidFill>
                <a:srgbClr val="0070C0"/>
              </a:solidFill>
              <a:latin typeface="+mj-lt"/>
            </a:endParaRPr>
          </a:p>
          <a:p>
            <a:pPr eaLnBrk="1" hangingPunct="1">
              <a:defRPr/>
            </a:pPr>
            <a:r>
              <a:rPr lang="el-GR" sz="2800" dirty="0">
                <a:solidFill>
                  <a:schemeClr val="tx1"/>
                </a:solidFill>
                <a:latin typeface="+mj-lt"/>
              </a:rPr>
              <a:t>Το έργο αυτό κάνει χρήση του έργου:</a:t>
            </a:r>
          </a:p>
          <a:p>
            <a:pPr eaLnBrk="1" hangingPunct="1">
              <a:defRPr/>
            </a:pPr>
            <a:endParaRPr lang="el-GR" sz="2800" dirty="0">
              <a:solidFill>
                <a:schemeClr val="tx1"/>
              </a:solidFill>
              <a:latin typeface="+mj-lt"/>
            </a:endParaRPr>
          </a:p>
          <a:p>
            <a:pPr eaLnBrk="1" hangingPunct="1">
              <a:defRPr/>
            </a:pPr>
            <a:endParaRPr lang="el-GR" sz="2800" dirty="0">
              <a:solidFill>
                <a:schemeClr val="tx1"/>
              </a:solidFill>
              <a:latin typeface="+mj-lt"/>
            </a:endParaRPr>
          </a:p>
          <a:p>
            <a:pPr eaLnBrk="1" hangingPunct="1">
              <a:defRPr/>
            </a:pPr>
            <a:r>
              <a:rPr lang="el-GR" sz="2800" dirty="0">
                <a:solidFill>
                  <a:schemeClr val="tx1"/>
                </a:solidFill>
                <a:latin typeface="+mj-lt"/>
              </a:rPr>
              <a:t>«Εισαγωγή στην Τραπεζική &amp; τις Κεφαλαιαγορές», Συριόπουλος Κ. &amp; Παπαδάμου Σ. </a:t>
            </a:r>
            <a:r>
              <a:rPr lang="en-US" sz="2800" dirty="0">
                <a:solidFill>
                  <a:schemeClr val="tx1"/>
                </a:solidFill>
                <a:latin typeface="+mj-lt"/>
              </a:rPr>
              <a:t>Copyright 20</a:t>
            </a:r>
            <a:r>
              <a:rPr lang="el-GR" sz="2800" dirty="0">
                <a:solidFill>
                  <a:schemeClr val="tx1"/>
                </a:solidFill>
                <a:latin typeface="+mj-lt"/>
              </a:rPr>
              <a:t>14</a:t>
            </a:r>
            <a:r>
              <a:rPr lang="en-US" sz="2800" dirty="0">
                <a:solidFill>
                  <a:schemeClr val="tx1"/>
                </a:solidFill>
                <a:latin typeface="+mj-lt"/>
              </a:rPr>
              <a:t>, </a:t>
            </a:r>
            <a:r>
              <a:rPr lang="el-GR" sz="2800" dirty="0">
                <a:solidFill>
                  <a:schemeClr val="tx1"/>
                </a:solidFill>
                <a:latin typeface="+mj-lt"/>
              </a:rPr>
              <a:t>Εκδόσεις </a:t>
            </a:r>
            <a:r>
              <a:rPr lang="en-US" sz="2800" dirty="0">
                <a:solidFill>
                  <a:schemeClr val="tx1"/>
                </a:solidFill>
                <a:latin typeface="+mj-lt"/>
              </a:rPr>
              <a:t>Utopia,</a:t>
            </a:r>
            <a:r>
              <a:rPr lang="el-GR" sz="2800" dirty="0">
                <a:solidFill>
                  <a:schemeClr val="tx1"/>
                </a:solidFill>
                <a:latin typeface="+mj-lt"/>
              </a:rPr>
              <a:t> κεφάλαιο 3</a:t>
            </a:r>
            <a:r>
              <a:rPr lang="en-US" sz="2800" dirty="0">
                <a:solidFill>
                  <a:schemeClr val="tx1"/>
                </a:solidFill>
                <a:latin typeface="+mj-lt"/>
              </a:rPr>
              <a:t>.</a:t>
            </a:r>
            <a:endParaRPr lang="el-GR" sz="2800" dirty="0">
              <a:solidFill>
                <a:schemeClr val="tx1"/>
              </a:solidFill>
              <a:latin typeface="+mj-lt"/>
            </a:endParaRPr>
          </a:p>
        </p:txBody>
      </p:sp>
      <p:sp>
        <p:nvSpPr>
          <p:cNvPr id="96259" name="Θέση αριθμού διαφάνειας 4"/>
          <p:cNvSpPr>
            <a:spLocks noGrp="1"/>
          </p:cNvSpPr>
          <p:nvPr>
            <p:ph type="sldNum" sz="quarter" idx="12"/>
          </p:nvPr>
        </p:nvSpPr>
        <p:spPr bwMode="auto">
          <a:noFill/>
          <a:ln>
            <a:miter lim="800000"/>
            <a:headEnd/>
            <a:tailEnd/>
          </a:ln>
        </p:spPr>
        <p:txBody>
          <a:bodyPr/>
          <a:lstStyle/>
          <a:p>
            <a:fld id="{2D9DF7AD-6812-409F-8589-AC81B13F6A0D}" type="slidenum">
              <a:rPr lang="nl-NL" altLang="el-GR"/>
              <a:pPr/>
              <a:t>86</a:t>
            </a:fld>
            <a:endParaRPr lang="nl-NL" alt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6550" y="1073150"/>
            <a:ext cx="8785225" cy="377825"/>
          </a:xfrm>
        </p:spPr>
        <p:txBody>
          <a:bodyPr/>
          <a:lstStyle/>
          <a:p>
            <a:pPr>
              <a:defRPr/>
            </a:pPr>
            <a:r>
              <a:rPr lang="el-GR" sz="4000" dirty="0">
                <a:solidFill>
                  <a:srgbClr val="0070C0"/>
                </a:solidFill>
                <a:latin typeface="+mn-lt"/>
                <a:cs typeface="Times New Roman" panose="02020603050405020304" pitchFamily="18" charset="0"/>
              </a:rPr>
              <a:t>Παράγοντες που Μεταβάλλουν τις Καμπύλες Ζήτησης και Προσφοράς </a:t>
            </a:r>
            <a:r>
              <a:rPr lang="el-GR" sz="4000" dirty="0" smtClean="0">
                <a:solidFill>
                  <a:srgbClr val="0070C0"/>
                </a:solidFill>
                <a:latin typeface="+mn-lt"/>
                <a:cs typeface="Times New Roman" panose="02020603050405020304" pitchFamily="18" charset="0"/>
              </a:rPr>
              <a:t>Συναλλάγματος - 2</a:t>
            </a:r>
            <a:r>
              <a:rPr lang="el-GR" dirty="0">
                <a:solidFill>
                  <a:srgbClr val="0070C0"/>
                </a:solidFill>
                <a:latin typeface="+mn-lt"/>
                <a:cs typeface="Times New Roman" panose="02020603050405020304" pitchFamily="18" charset="0"/>
              </a:rPr>
              <a:t/>
            </a:r>
            <a:br>
              <a:rPr lang="el-GR" dirty="0">
                <a:solidFill>
                  <a:srgbClr val="0070C0"/>
                </a:solidFill>
                <a:latin typeface="+mn-lt"/>
                <a:cs typeface="Times New Roman" panose="02020603050405020304" pitchFamily="18" charset="0"/>
              </a:rPr>
            </a:br>
            <a:endParaRPr lang="el-GR" dirty="0">
              <a:solidFill>
                <a:srgbClr val="0070C0"/>
              </a:solidFill>
              <a:latin typeface="+mn-lt"/>
            </a:endParaRPr>
          </a:p>
        </p:txBody>
      </p:sp>
      <p:sp>
        <p:nvSpPr>
          <p:cNvPr id="16387" name="Θέση αριθμού διαφάνειας 5"/>
          <p:cNvSpPr>
            <a:spLocks noGrp="1"/>
          </p:cNvSpPr>
          <p:nvPr>
            <p:ph type="sldNum" sz="quarter" idx="12"/>
          </p:nvPr>
        </p:nvSpPr>
        <p:spPr bwMode="auto">
          <a:noFill/>
          <a:ln>
            <a:miter lim="800000"/>
            <a:headEnd/>
            <a:tailEnd/>
          </a:ln>
        </p:spPr>
        <p:txBody>
          <a:bodyPr/>
          <a:lstStyle/>
          <a:p>
            <a:fld id="{577E5F14-CF0C-4917-ACF8-FB61B9DC4ED2}" type="slidenum">
              <a:rPr lang="nl-NL" altLang="el-GR"/>
              <a:pPr/>
              <a:t>9</a:t>
            </a:fld>
            <a:endParaRPr lang="nl-NL" altLang="el-GR"/>
          </a:p>
        </p:txBody>
      </p:sp>
      <p:sp>
        <p:nvSpPr>
          <p:cNvPr id="16388" name="Ορθογώνιο 2"/>
          <p:cNvSpPr>
            <a:spLocks noChangeArrowheads="1"/>
          </p:cNvSpPr>
          <p:nvPr/>
        </p:nvSpPr>
        <p:spPr bwMode="auto">
          <a:xfrm>
            <a:off x="-98425" y="1700213"/>
            <a:ext cx="8785225" cy="5264150"/>
          </a:xfrm>
          <a:prstGeom prst="rect">
            <a:avLst/>
          </a:prstGeom>
          <a:noFill/>
          <a:ln w="9525">
            <a:noFill/>
            <a:miter lim="800000"/>
            <a:headEnd/>
            <a:tailEnd/>
          </a:ln>
        </p:spPr>
        <p:txBody>
          <a:bodyPr>
            <a:spAutoFit/>
          </a:bodyPr>
          <a:lstStyle/>
          <a:p>
            <a:pPr marL="342900" indent="-342900" algn="just" eaLnBrk="1" hangingPunct="1">
              <a:spcAft>
                <a:spcPts val="600"/>
              </a:spcAft>
              <a:buFont typeface="Arial" charset="0"/>
              <a:buChar char="•"/>
            </a:pPr>
            <a:r>
              <a:rPr lang="el-GR" altLang="el-GR" sz="2800">
                <a:solidFill>
                  <a:srgbClr val="000000"/>
                </a:solidFill>
                <a:latin typeface="Calibri" pitchFamily="34" charset="0"/>
              </a:rPr>
              <a:t>Από την άλλη, η ζήτηση της ημεδαπής για ξένα χρηματοοικονομικά προϊόντα η οποία με τη σειρά της επηρεάζει την ζήτηση συναλλάγματος, είναι αρνητική συνάρτηση του εγχώριου επιτοκίου (R), και θετική συνάρτηση του ξένου επιτοκίου (R*), και της αναμενόμενης συναλλαγματικής ισοτιμίας (ES). Όταν το ξένο νόμισμα αναμένεται να ανατιμηθεί, η ζήτηση για ξένα χρηματοοικονομικά προϊόντα θα αυξηθεί και συνεπώς θα αυξηθεί η ζήτηση συναλλάγματος. Αντίστροφα είναι τα πράγματα από την ζήτηση της αλλοδαπής για χρηματοοικονομικά στοιχεία της ημεδαπής.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6199</TotalTime>
  <Words>6314</Words>
  <Application>Microsoft Office PowerPoint</Application>
  <PresentationFormat>Προβολή στην οθόνη (4:3)</PresentationFormat>
  <Paragraphs>485</Paragraphs>
  <Slides>86</Slides>
  <Notes>5</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86</vt:i4>
      </vt:variant>
    </vt:vector>
  </HeadingPairs>
  <TitlesOfParts>
    <vt:vector size="93" baseType="lpstr">
      <vt:lpstr>Times New Roman</vt:lpstr>
      <vt:lpstr>Arial</vt:lpstr>
      <vt:lpstr>Calibri</vt:lpstr>
      <vt:lpstr>Wingdings</vt:lpstr>
      <vt:lpstr>Courier New</vt:lpstr>
      <vt:lpstr>Θέμα του Office</vt:lpstr>
      <vt:lpstr>Equation</vt:lpstr>
      <vt:lpstr>Διαφάνεια 1</vt:lpstr>
      <vt:lpstr>Σκοποί Ενότητας</vt:lpstr>
      <vt:lpstr>Περιεχόμενα Ενότητας</vt:lpstr>
      <vt:lpstr>Διαφάνεια 4</vt:lpstr>
      <vt:lpstr>Διαφάνεια 5</vt:lpstr>
      <vt:lpstr>Διαφάνεια 6</vt:lpstr>
      <vt:lpstr>Διαφάνεια 7</vt:lpstr>
      <vt:lpstr>Παράγοντες που Μεταβάλλουν τις Καμπύλες Ζήτησης και Προσφοράς Συναλλάγματος</vt:lpstr>
      <vt:lpstr>Παράγοντες που Μεταβάλλουν τις Καμπύλες Ζήτησης και Προσφοράς Συναλλάγματος - 2 </vt:lpstr>
      <vt:lpstr>Παράγοντες που Μεταβάλλουν τις Καμπύλες Ζήτησης και Προσφοράς Συναλλάγματος - 3</vt:lpstr>
      <vt:lpstr>Παράγοντες που Μεταβάλλουν τις Καμπύλες Ζήτησης και Προσφοράς Συναλλάγματος - 4</vt:lpstr>
      <vt:lpstr>Παράγοντες που Μεταβάλλουν τις Καμπύλες Ζήτησης και Προσφοράς Συναλλάγματος - 5 </vt:lpstr>
      <vt:lpstr>Παράγοντες που Μεταβάλλουν τις Καμπύλες Ζήτησης και Προσφοράς Συναλλάγματος - 6  </vt:lpstr>
      <vt:lpstr>Το Ισοζύγιο Πληρωμών </vt:lpstr>
      <vt:lpstr>Το Ισοζύγιο Πληρωμών - 2</vt:lpstr>
      <vt:lpstr>Το Ισοζύγιο Τρεχουσών Συναλλαγών </vt:lpstr>
      <vt:lpstr>Το Ισοζύγιο Χρηματοοικονομικών Συναλλαγών </vt:lpstr>
      <vt:lpstr>Το Ισοζύγιο Χρηματοοικονομικών Συναλλαγών - 2</vt:lpstr>
      <vt:lpstr>Το Ισοζύγιο Χρηματοοικονομικών Συναλλαγών - 3</vt:lpstr>
      <vt:lpstr>Το Ισοζύγιο Χρηματοοικονομικών Συναλλαγών - 4</vt:lpstr>
      <vt:lpstr>Το Ισοζύγιο Χρηματοοικονομικών Συναλλαγών - 5</vt:lpstr>
      <vt:lpstr>Διαφάνεια 22</vt:lpstr>
      <vt:lpstr>Η Κεϋνσιανή Προσέγγιση - 2    </vt:lpstr>
      <vt:lpstr>Η Κεϋνσιανή Προσέγγιση - 3</vt:lpstr>
      <vt:lpstr>Η Κεϋνσιανή Προσέγγιση - 4</vt:lpstr>
      <vt:lpstr>Η Κεϋνσιανή Προσέγγιση - 4</vt:lpstr>
      <vt:lpstr>Η Κεϋνσιανή Προσέγγιση - 5</vt:lpstr>
      <vt:lpstr>Η Κεϋνσιανή Προσέγγιση - 6</vt:lpstr>
      <vt:lpstr>Η Κεϋνσιανή Προσέγγιση - 7</vt:lpstr>
      <vt:lpstr>Η Κεϋνσιανή Προσέγγιση - 8</vt:lpstr>
      <vt:lpstr>Η Μονεταριστική Προσέγγιση </vt:lpstr>
      <vt:lpstr>Η Μονεταριστική Προσέγγιση - 2</vt:lpstr>
      <vt:lpstr>Η Μονεταριστική Προσέγγιση - 3</vt:lpstr>
      <vt:lpstr>Η Μονεταριστική Προσέγγιση - 4</vt:lpstr>
      <vt:lpstr>Ισοδυναμία Επιτοκίων </vt:lpstr>
      <vt:lpstr>Ισοδυναμία Επιτοκίων - 2</vt:lpstr>
      <vt:lpstr>Ισοδυναμία Επιτοκίων - 3</vt:lpstr>
      <vt:lpstr>Ισοδυναμία Επιτοκίων - 3</vt:lpstr>
      <vt:lpstr>Ισοδυναμία Επιτοκίων - 4</vt:lpstr>
      <vt:lpstr>Ισοδυναμία Επιτοκίων - 5</vt:lpstr>
      <vt:lpstr>Ισοδυναμία Επιτοκίων - 6 </vt:lpstr>
      <vt:lpstr>Ισοδυναμία Επιτοκίων - 7</vt:lpstr>
      <vt:lpstr>Ισοδυναμία Επιτοκίων - 8</vt:lpstr>
      <vt:lpstr>Ισοδυναμία Επιτοκίων - 9</vt:lpstr>
      <vt:lpstr>Ισοδυναμία Αγοραστικής Δύναμης  </vt:lpstr>
      <vt:lpstr>Ισοδυναμία Αγοραστικής Δύναμης - 2  </vt:lpstr>
      <vt:lpstr>Ισοδυναμία Αγοραστικής Δύναμης - 3 </vt:lpstr>
      <vt:lpstr>Ισοδυναμία Αγοραστικής Δύναμης - 4  </vt:lpstr>
      <vt:lpstr>Ισοδυναμία Αγοραστικής Δύναμης - 5  </vt:lpstr>
      <vt:lpstr>Ισοδυναμία Αγοραστικής Δύναμης - 6  </vt:lpstr>
      <vt:lpstr>Ισοδυναμία Αγοραστικής Δύναμης - 7 </vt:lpstr>
      <vt:lpstr>Ισοδυναμία Αγοραστικής Δύναμης - 8 </vt:lpstr>
      <vt:lpstr>Ισοδυναμία Αγοραστικής Δύναμης - 9  </vt:lpstr>
      <vt:lpstr>Ισοδυναμία Αγοραστικής Δύναμης - 10  </vt:lpstr>
      <vt:lpstr>Υποδείγματα Καθορισμού Συναλλαγματικών Ισοτιμιών</vt:lpstr>
      <vt:lpstr>Υποδείγματα Καθορισμού Συναλλαγματικών Ισοτιμιών - 2 </vt:lpstr>
      <vt:lpstr>Υποδείγματα Καθορισμού Συναλλαγματικών Ισοτιμιών - 3  </vt:lpstr>
      <vt:lpstr>Υποδείγματα Καθορισμού Συναλλαγματικών Ισοτιμιών - 4   </vt:lpstr>
      <vt:lpstr>Υποδείγματα Καθορισμού Συναλλαγματικών Ισοτιμιών - 5  </vt:lpstr>
      <vt:lpstr>Υποδείγματα Καθορισμού Συναλλαγματικών Ισοτιμιών - 6   </vt:lpstr>
      <vt:lpstr>Υποδείγματα Καθορισμού Συναλλαγματικών Ισοτιμιών - 7   </vt:lpstr>
      <vt:lpstr>Υποδείγματα Καθορισμού Συναλλαγματικών Ισοτιμιών - 8   </vt:lpstr>
      <vt:lpstr>Υποδείγματα Καθορισμού Συναλλαγματικών Ισοτιμιών - 9   </vt:lpstr>
      <vt:lpstr>Υποδείγματα Καθορισμού Συναλλαγματικών Ισοτιμιών - 10   </vt:lpstr>
      <vt:lpstr>Υποδείγματα Καθορισμού Συναλλαγματικών Ισοτιμιών - 11   </vt:lpstr>
      <vt:lpstr>Υποδείγματα Καθορισμού Συναλλαγματικών Ισοτιμιών - 12   </vt:lpstr>
      <vt:lpstr>Υποδείγματα Καθορισμού Συναλλαγματικών Ισοτιμιών - 13   </vt:lpstr>
      <vt:lpstr>Υποδείγματα Καθορισμού Συναλλαγματικών Ισοτιμιών - 14   </vt:lpstr>
      <vt:lpstr>Υποδείγματα Καθορισμού Συναλλαγματικών Ισοτιμιών - 15   </vt:lpstr>
      <vt:lpstr>Υποδείγματα Καθορισμού Συναλλαγματικών Ισοτιμιών - 16   </vt:lpstr>
      <vt:lpstr>Υποδείγματα Καθορισμού Συναλλαγματικών Ισοτιμιών - 17   </vt:lpstr>
      <vt:lpstr>Υποδείγματα Καθορισμού Συναλλαγματικών Ισοτιμιών - 18   </vt:lpstr>
      <vt:lpstr>Υποδείγματα Καθορισμού Συναλλαγματικών Ισοτιμιών - 19   </vt:lpstr>
      <vt:lpstr>Συστήματα Συναλλαγματικών Ισοτιμιών   </vt:lpstr>
      <vt:lpstr>Συστήματα Συναλλαγματικών Ισοτιμιών - 2 </vt:lpstr>
      <vt:lpstr>Συστήματα Συναλλαγματικών Ισοτιμιών - 3  </vt:lpstr>
      <vt:lpstr>Συστήματα Συναλλαγματικών Ισοτιμιών - 4  </vt:lpstr>
      <vt:lpstr>Συστήματα Συναλλαγματικών Ισοτιμιών - 5  </vt:lpstr>
      <vt:lpstr>Συστήματα Συναλλαγματικών Ισοτιμιών - 6  </vt:lpstr>
      <vt:lpstr>Συστήματα Συναλλαγματικών Ισοτιμιών - 7  </vt:lpstr>
      <vt:lpstr>Συστήματα Συναλλαγματικών Ισοτιμιών - 8  </vt:lpstr>
      <vt:lpstr>Διαφάνεια 82</vt:lpstr>
      <vt:lpstr>Διαφάνεια 83</vt:lpstr>
      <vt:lpstr>Διαφάνεια 84</vt:lpstr>
      <vt:lpstr>Διαφάνεια 85</vt:lpstr>
      <vt:lpstr>Διαφάνεια 86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dc:creator>
  <cp:lastModifiedBy>Τάσος Ευγενίδης</cp:lastModifiedBy>
  <cp:revision>269</cp:revision>
  <dcterms:created xsi:type="dcterms:W3CDTF">2002-06-14T19:44:00Z</dcterms:created>
  <dcterms:modified xsi:type="dcterms:W3CDTF">2015-06-19T13:28:13Z</dcterms:modified>
</cp:coreProperties>
</file>