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3"/>
  </p:notesMasterIdLst>
  <p:sldIdLst>
    <p:sldId id="257" r:id="rId2"/>
    <p:sldId id="258" r:id="rId3"/>
    <p:sldId id="259"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09" r:id="rId46"/>
    <p:sldId id="410" r:id="rId47"/>
    <p:sldId id="411" r:id="rId48"/>
    <p:sldId id="412" r:id="rId49"/>
    <p:sldId id="413" r:id="rId50"/>
    <p:sldId id="414" r:id="rId51"/>
    <p:sldId id="415" r:id="rId52"/>
    <p:sldId id="416" r:id="rId53"/>
    <p:sldId id="417" r:id="rId54"/>
    <p:sldId id="418" r:id="rId55"/>
    <p:sldId id="419" r:id="rId56"/>
    <p:sldId id="420" r:id="rId57"/>
    <p:sldId id="421" r:id="rId58"/>
    <p:sldId id="422" r:id="rId59"/>
    <p:sldId id="423" r:id="rId60"/>
    <p:sldId id="424" r:id="rId61"/>
    <p:sldId id="425" r:id="rId62"/>
    <p:sldId id="426" r:id="rId63"/>
    <p:sldId id="427" r:id="rId64"/>
    <p:sldId id="428" r:id="rId65"/>
    <p:sldId id="429" r:id="rId66"/>
    <p:sldId id="430" r:id="rId67"/>
    <p:sldId id="431" r:id="rId68"/>
    <p:sldId id="432" r:id="rId69"/>
    <p:sldId id="433" r:id="rId70"/>
    <p:sldId id="434" r:id="rId71"/>
    <p:sldId id="435" r:id="rId72"/>
    <p:sldId id="436" r:id="rId73"/>
    <p:sldId id="437" r:id="rId74"/>
    <p:sldId id="438" r:id="rId75"/>
    <p:sldId id="367" r:id="rId76"/>
    <p:sldId id="336" r:id="rId77"/>
    <p:sldId id="337" r:id="rId78"/>
    <p:sldId id="338" r:id="rId79"/>
    <p:sldId id="439" r:id="rId80"/>
    <p:sldId id="440" r:id="rId81"/>
    <p:sldId id="281" r:id="rId82"/>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42" d="100"/>
          <a:sy n="42" d="100"/>
        </p:scale>
        <p:origin x="103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48F70-9E08-467B-B86C-3F1708D6831A}" type="doc">
      <dgm:prSet loTypeId="urn:microsoft.com/office/officeart/2005/8/layout/venn1" loCatId="relationship" qsTypeId="urn:microsoft.com/office/officeart/2005/8/quickstyle/simple1" qsCatId="simple" csTypeId="urn:microsoft.com/office/officeart/2005/8/colors/accent1_2" csCatId="accent1" phldr="1"/>
      <dgm:spPr/>
    </dgm:pt>
    <dgm:pt modelId="{709043B6-4890-4528-9F85-CEAA0FF266A8}">
      <dgm:prSet phldrT="[Κείμενο]"/>
      <dgm:spPr/>
      <dgm:t>
        <a:bodyPr/>
        <a:lstStyle/>
        <a:p>
          <a:endParaRPr lang="en-US" dirty="0" smtClean="0"/>
        </a:p>
        <a:p>
          <a:r>
            <a:rPr lang="el-GR" dirty="0" smtClean="0"/>
            <a:t>Τεχνολογία </a:t>
          </a:r>
          <a:endParaRPr lang="el-GR" dirty="0"/>
        </a:p>
      </dgm:t>
    </dgm:pt>
    <dgm:pt modelId="{21AD6C06-8010-4D3B-A978-A9BF7341A0E6}" type="parTrans" cxnId="{363A2AA2-0E5C-411F-A4F7-76BDE37093D7}">
      <dgm:prSet/>
      <dgm:spPr/>
      <dgm:t>
        <a:bodyPr/>
        <a:lstStyle/>
        <a:p>
          <a:endParaRPr lang="el-GR"/>
        </a:p>
      </dgm:t>
    </dgm:pt>
    <dgm:pt modelId="{2607B9E9-5079-4C3F-84FD-9A8FDB2A62EB}" type="sibTrans" cxnId="{363A2AA2-0E5C-411F-A4F7-76BDE37093D7}">
      <dgm:prSet/>
      <dgm:spPr/>
      <dgm:t>
        <a:bodyPr/>
        <a:lstStyle/>
        <a:p>
          <a:endParaRPr lang="el-GR"/>
        </a:p>
      </dgm:t>
    </dgm:pt>
    <dgm:pt modelId="{5983B054-2782-4ECA-89E2-9A58CDED89FE}">
      <dgm:prSet phldrT="[Κείμενο]"/>
      <dgm:spPr/>
      <dgm:t>
        <a:bodyPr/>
        <a:lstStyle/>
        <a:p>
          <a:r>
            <a:rPr lang="el-GR" dirty="0" smtClean="0"/>
            <a:t>Παιδαγωγική</a:t>
          </a:r>
          <a:endParaRPr lang="el-GR" dirty="0"/>
        </a:p>
      </dgm:t>
    </dgm:pt>
    <dgm:pt modelId="{B3820C22-93D6-41DE-B5E1-FAA9C38AB7BF}" type="parTrans" cxnId="{E98C5BC2-FAF4-4761-9E13-A6FB896D0848}">
      <dgm:prSet/>
      <dgm:spPr/>
      <dgm:t>
        <a:bodyPr/>
        <a:lstStyle/>
        <a:p>
          <a:endParaRPr lang="el-GR"/>
        </a:p>
      </dgm:t>
    </dgm:pt>
    <dgm:pt modelId="{B247C90A-32BF-4DB5-AEC4-74D4FB62E6A0}" type="sibTrans" cxnId="{E98C5BC2-FAF4-4761-9E13-A6FB896D0848}">
      <dgm:prSet/>
      <dgm:spPr/>
      <dgm:t>
        <a:bodyPr/>
        <a:lstStyle/>
        <a:p>
          <a:endParaRPr lang="el-GR"/>
        </a:p>
      </dgm:t>
    </dgm:pt>
    <dgm:pt modelId="{214B4D3A-60A1-4F1A-B56F-C6A13EA08F57}">
      <dgm:prSet phldrT="[Κείμενο]"/>
      <dgm:spPr/>
      <dgm:t>
        <a:bodyPr/>
        <a:lstStyle/>
        <a:p>
          <a:r>
            <a:rPr lang="el-GR" dirty="0" smtClean="0"/>
            <a:t>Περιεχόμενο (αλγοριθμική - προγραμματισμός)</a:t>
          </a:r>
          <a:endParaRPr lang="el-GR" dirty="0"/>
        </a:p>
      </dgm:t>
    </dgm:pt>
    <dgm:pt modelId="{F492B954-192C-4824-92F7-D8823B7CC75B}" type="parTrans" cxnId="{749B362E-9ED6-4AAB-9CBE-D0016E9325DB}">
      <dgm:prSet/>
      <dgm:spPr/>
      <dgm:t>
        <a:bodyPr/>
        <a:lstStyle/>
        <a:p>
          <a:endParaRPr lang="el-GR"/>
        </a:p>
      </dgm:t>
    </dgm:pt>
    <dgm:pt modelId="{B7DF352F-CCCC-45F7-A422-63BE7F56A90F}" type="sibTrans" cxnId="{749B362E-9ED6-4AAB-9CBE-D0016E9325DB}">
      <dgm:prSet/>
      <dgm:spPr/>
      <dgm:t>
        <a:bodyPr/>
        <a:lstStyle/>
        <a:p>
          <a:endParaRPr lang="el-GR"/>
        </a:p>
      </dgm:t>
    </dgm:pt>
    <dgm:pt modelId="{6A0AAE54-D196-417E-8FB3-794DA3BB49E0}" type="pres">
      <dgm:prSet presAssocID="{B6748F70-9E08-467B-B86C-3F1708D6831A}" presName="compositeShape" presStyleCnt="0">
        <dgm:presLayoutVars>
          <dgm:chMax val="7"/>
          <dgm:dir/>
          <dgm:resizeHandles val="exact"/>
        </dgm:presLayoutVars>
      </dgm:prSet>
      <dgm:spPr/>
    </dgm:pt>
    <dgm:pt modelId="{3F6FEF65-D2B6-4F98-B523-65FFDB70D53D}" type="pres">
      <dgm:prSet presAssocID="{709043B6-4890-4528-9F85-CEAA0FF266A8}" presName="circ1" presStyleLbl="vennNode1" presStyleIdx="0" presStyleCnt="3" custScaleX="87574" custScaleY="78109" custLinFactNeighborX="-13136" custLinFactNeighborY="67892"/>
      <dgm:spPr/>
      <dgm:t>
        <a:bodyPr/>
        <a:lstStyle/>
        <a:p>
          <a:endParaRPr lang="el-GR"/>
        </a:p>
      </dgm:t>
    </dgm:pt>
    <dgm:pt modelId="{EC90653A-F1FB-4498-896F-84E3BF98FBB2}" type="pres">
      <dgm:prSet presAssocID="{709043B6-4890-4528-9F85-CEAA0FF266A8}" presName="circ1Tx" presStyleLbl="revTx" presStyleIdx="0" presStyleCnt="0">
        <dgm:presLayoutVars>
          <dgm:chMax val="0"/>
          <dgm:chPref val="0"/>
          <dgm:bulletEnabled val="1"/>
        </dgm:presLayoutVars>
      </dgm:prSet>
      <dgm:spPr/>
      <dgm:t>
        <a:bodyPr/>
        <a:lstStyle/>
        <a:p>
          <a:endParaRPr lang="el-GR"/>
        </a:p>
      </dgm:t>
    </dgm:pt>
    <dgm:pt modelId="{7A5264C0-03D8-4341-A4D8-3B96CEDCD24D}" type="pres">
      <dgm:prSet presAssocID="{5983B054-2782-4ECA-89E2-9A58CDED89FE}" presName="circ2" presStyleLbl="vennNode1" presStyleIdx="1" presStyleCnt="3" custScaleX="81909" custScaleY="74275" custLinFactNeighborX="-21858" custLinFactNeighborY="-49354"/>
      <dgm:spPr/>
      <dgm:t>
        <a:bodyPr/>
        <a:lstStyle/>
        <a:p>
          <a:endParaRPr lang="el-GR"/>
        </a:p>
      </dgm:t>
    </dgm:pt>
    <dgm:pt modelId="{17CFA9F9-CC93-4F04-9AF4-FEC4388AECFD}" type="pres">
      <dgm:prSet presAssocID="{5983B054-2782-4ECA-89E2-9A58CDED89FE}" presName="circ2Tx" presStyleLbl="revTx" presStyleIdx="0" presStyleCnt="0">
        <dgm:presLayoutVars>
          <dgm:chMax val="0"/>
          <dgm:chPref val="0"/>
          <dgm:bulletEnabled val="1"/>
        </dgm:presLayoutVars>
      </dgm:prSet>
      <dgm:spPr/>
      <dgm:t>
        <a:bodyPr/>
        <a:lstStyle/>
        <a:p>
          <a:endParaRPr lang="el-GR"/>
        </a:p>
      </dgm:t>
    </dgm:pt>
    <dgm:pt modelId="{44196E7A-A823-4E9B-B3A5-8A77479D54B2}" type="pres">
      <dgm:prSet presAssocID="{214B4D3A-60A1-4F1A-B56F-C6A13EA08F57}" presName="circ3" presStyleLbl="vennNode1" presStyleIdx="2" presStyleCnt="3" custScaleX="81542" custScaleY="76215" custLinFactNeighborX="-7346" custLinFactNeighborY="-48157"/>
      <dgm:spPr/>
      <dgm:t>
        <a:bodyPr/>
        <a:lstStyle/>
        <a:p>
          <a:endParaRPr lang="el-GR"/>
        </a:p>
      </dgm:t>
    </dgm:pt>
    <dgm:pt modelId="{7C0CB3C9-63AE-47A6-A8B8-D6390332D92B}" type="pres">
      <dgm:prSet presAssocID="{214B4D3A-60A1-4F1A-B56F-C6A13EA08F57}" presName="circ3Tx" presStyleLbl="revTx" presStyleIdx="0" presStyleCnt="0">
        <dgm:presLayoutVars>
          <dgm:chMax val="0"/>
          <dgm:chPref val="0"/>
          <dgm:bulletEnabled val="1"/>
        </dgm:presLayoutVars>
      </dgm:prSet>
      <dgm:spPr/>
      <dgm:t>
        <a:bodyPr/>
        <a:lstStyle/>
        <a:p>
          <a:endParaRPr lang="el-GR"/>
        </a:p>
      </dgm:t>
    </dgm:pt>
  </dgm:ptLst>
  <dgm:cxnLst>
    <dgm:cxn modelId="{53597E02-FBB5-4062-B87A-15317A5CDDC7}" type="presOf" srcId="{B6748F70-9E08-467B-B86C-3F1708D6831A}" destId="{6A0AAE54-D196-417E-8FB3-794DA3BB49E0}" srcOrd="0" destOrd="0" presId="urn:microsoft.com/office/officeart/2005/8/layout/venn1"/>
    <dgm:cxn modelId="{363A2AA2-0E5C-411F-A4F7-76BDE37093D7}" srcId="{B6748F70-9E08-467B-B86C-3F1708D6831A}" destId="{709043B6-4890-4528-9F85-CEAA0FF266A8}" srcOrd="0" destOrd="0" parTransId="{21AD6C06-8010-4D3B-A978-A9BF7341A0E6}" sibTransId="{2607B9E9-5079-4C3F-84FD-9A8FDB2A62EB}"/>
    <dgm:cxn modelId="{3CECFCDE-9837-4160-90D5-70BD1031B81B}" type="presOf" srcId="{5983B054-2782-4ECA-89E2-9A58CDED89FE}" destId="{7A5264C0-03D8-4341-A4D8-3B96CEDCD24D}" srcOrd="0" destOrd="0" presId="urn:microsoft.com/office/officeart/2005/8/layout/venn1"/>
    <dgm:cxn modelId="{749B362E-9ED6-4AAB-9CBE-D0016E9325DB}" srcId="{B6748F70-9E08-467B-B86C-3F1708D6831A}" destId="{214B4D3A-60A1-4F1A-B56F-C6A13EA08F57}" srcOrd="2" destOrd="0" parTransId="{F492B954-192C-4824-92F7-D8823B7CC75B}" sibTransId="{B7DF352F-CCCC-45F7-A422-63BE7F56A90F}"/>
    <dgm:cxn modelId="{A5232956-31ED-46C2-AC30-4FACCBF39CB7}" type="presOf" srcId="{214B4D3A-60A1-4F1A-B56F-C6A13EA08F57}" destId="{7C0CB3C9-63AE-47A6-A8B8-D6390332D92B}" srcOrd="1" destOrd="0" presId="urn:microsoft.com/office/officeart/2005/8/layout/venn1"/>
    <dgm:cxn modelId="{57F768FC-B3EE-4516-A8F5-5B1C5058886A}" type="presOf" srcId="{5983B054-2782-4ECA-89E2-9A58CDED89FE}" destId="{17CFA9F9-CC93-4F04-9AF4-FEC4388AECFD}" srcOrd="1" destOrd="0" presId="urn:microsoft.com/office/officeart/2005/8/layout/venn1"/>
    <dgm:cxn modelId="{7E210A48-F4D5-434B-B9FE-6C2B864C7004}" type="presOf" srcId="{709043B6-4890-4528-9F85-CEAA0FF266A8}" destId="{3F6FEF65-D2B6-4F98-B523-65FFDB70D53D}" srcOrd="0" destOrd="0" presId="urn:microsoft.com/office/officeart/2005/8/layout/venn1"/>
    <dgm:cxn modelId="{ADD57776-1C68-4DD6-AC5B-B4F165936AF1}" type="presOf" srcId="{709043B6-4890-4528-9F85-CEAA0FF266A8}" destId="{EC90653A-F1FB-4498-896F-84E3BF98FBB2}" srcOrd="1" destOrd="0" presId="urn:microsoft.com/office/officeart/2005/8/layout/venn1"/>
    <dgm:cxn modelId="{CCAD2595-D6AF-4623-A5A8-FC26EB6649EC}" type="presOf" srcId="{214B4D3A-60A1-4F1A-B56F-C6A13EA08F57}" destId="{44196E7A-A823-4E9B-B3A5-8A77479D54B2}" srcOrd="0" destOrd="0" presId="urn:microsoft.com/office/officeart/2005/8/layout/venn1"/>
    <dgm:cxn modelId="{E98C5BC2-FAF4-4761-9E13-A6FB896D0848}" srcId="{B6748F70-9E08-467B-B86C-3F1708D6831A}" destId="{5983B054-2782-4ECA-89E2-9A58CDED89FE}" srcOrd="1" destOrd="0" parTransId="{B3820C22-93D6-41DE-B5E1-FAA9C38AB7BF}" sibTransId="{B247C90A-32BF-4DB5-AEC4-74D4FB62E6A0}"/>
    <dgm:cxn modelId="{CE87FBB2-BC9A-4B50-8978-766B4A5C6786}" type="presParOf" srcId="{6A0AAE54-D196-417E-8FB3-794DA3BB49E0}" destId="{3F6FEF65-D2B6-4F98-B523-65FFDB70D53D}" srcOrd="0" destOrd="0" presId="urn:microsoft.com/office/officeart/2005/8/layout/venn1"/>
    <dgm:cxn modelId="{5B50D1C9-DEDC-4F5E-B3CF-4B2A69AD98DA}" type="presParOf" srcId="{6A0AAE54-D196-417E-8FB3-794DA3BB49E0}" destId="{EC90653A-F1FB-4498-896F-84E3BF98FBB2}" srcOrd="1" destOrd="0" presId="urn:microsoft.com/office/officeart/2005/8/layout/venn1"/>
    <dgm:cxn modelId="{2F7B2D3B-6F17-4AE9-8958-7014B328E0EA}" type="presParOf" srcId="{6A0AAE54-D196-417E-8FB3-794DA3BB49E0}" destId="{7A5264C0-03D8-4341-A4D8-3B96CEDCD24D}" srcOrd="2" destOrd="0" presId="urn:microsoft.com/office/officeart/2005/8/layout/venn1"/>
    <dgm:cxn modelId="{391C384D-0241-4588-B490-72F465D0EB94}" type="presParOf" srcId="{6A0AAE54-D196-417E-8FB3-794DA3BB49E0}" destId="{17CFA9F9-CC93-4F04-9AF4-FEC4388AECFD}" srcOrd="3" destOrd="0" presId="urn:microsoft.com/office/officeart/2005/8/layout/venn1"/>
    <dgm:cxn modelId="{90988C22-6208-4524-AB92-13C9300D131B}" type="presParOf" srcId="{6A0AAE54-D196-417E-8FB3-794DA3BB49E0}" destId="{44196E7A-A823-4E9B-B3A5-8A77479D54B2}" srcOrd="4" destOrd="0" presId="urn:microsoft.com/office/officeart/2005/8/layout/venn1"/>
    <dgm:cxn modelId="{ECD5EE14-4702-4227-98D4-CCB279104D89}" type="presParOf" srcId="{6A0AAE54-D196-417E-8FB3-794DA3BB49E0}" destId="{7C0CB3C9-63AE-47A6-A8B8-D6390332D92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12/1/2015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EE98D1-A7EB-413B-88B6-FCBAD309F058}" type="slidenum">
              <a:rPr lang="en-GB" altLang="el-GR" smtClean="0"/>
              <a:pPr>
                <a:spcBef>
                  <a:spcPct val="0"/>
                </a:spcBef>
              </a:pPr>
              <a:t>16</a:t>
            </a:fld>
            <a:endParaRPr lang="en-GB" altLang="el-GR" smtClean="0"/>
          </a:p>
        </p:txBody>
      </p:sp>
    </p:spTree>
    <p:extLst>
      <p:ext uri="{BB962C8B-B14F-4D97-AF65-F5344CB8AC3E}">
        <p14:creationId xmlns:p14="http://schemas.microsoft.com/office/powerpoint/2010/main" val="2778253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Παράδειγμα Διδακτικού Μετασχηματισμού: «Τα Λειτουργικά συστήματα» </a:t>
            </a:r>
            <a:endParaRPr lang="en-GB" altLang="el-G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4805F0-AFEE-40DC-BA82-71DF271D6D57}" type="slidenum">
              <a:rPr lang="en-GB" altLang="el-GR" smtClean="0"/>
              <a:pPr>
                <a:spcBef>
                  <a:spcPct val="0"/>
                </a:spcBef>
              </a:pPr>
              <a:t>17</a:t>
            </a:fld>
            <a:endParaRPr lang="en-GB" altLang="el-GR" smtClean="0"/>
          </a:p>
        </p:txBody>
      </p:sp>
    </p:spTree>
    <p:extLst>
      <p:ext uri="{BB962C8B-B14F-4D97-AF65-F5344CB8AC3E}">
        <p14:creationId xmlns:p14="http://schemas.microsoft.com/office/powerpoint/2010/main" val="218852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Παράδειγμα Διδακτικού Μετασχηματισμού: «Τα Λειτουργικά συστήματα» </a:t>
            </a:r>
            <a:endParaRPr lang="en-GB" altLang="el-GR"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B86CCC-7BAF-485D-B2CB-5B98F5D4565E}" type="slidenum">
              <a:rPr lang="en-GB" altLang="el-GR" smtClean="0"/>
              <a:pPr>
                <a:spcBef>
                  <a:spcPct val="0"/>
                </a:spcBef>
              </a:pPr>
              <a:t>18</a:t>
            </a:fld>
            <a:endParaRPr lang="en-GB" altLang="el-GR" smtClean="0"/>
          </a:p>
        </p:txBody>
      </p:sp>
    </p:spTree>
    <p:extLst>
      <p:ext uri="{BB962C8B-B14F-4D97-AF65-F5344CB8AC3E}">
        <p14:creationId xmlns:p14="http://schemas.microsoft.com/office/powerpoint/2010/main" val="278717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267CE2-E7BB-427E-B979-C6AC68B4A9F2}" type="slidenum">
              <a:rPr lang="en-GB" altLang="el-GR" smtClean="0"/>
              <a:pPr>
                <a:spcBef>
                  <a:spcPct val="0"/>
                </a:spcBef>
              </a:pPr>
              <a:t>23</a:t>
            </a:fld>
            <a:endParaRPr lang="en-GB" altLang="el-GR" smtClean="0"/>
          </a:p>
        </p:txBody>
      </p:sp>
    </p:spTree>
    <p:extLst>
      <p:ext uri="{BB962C8B-B14F-4D97-AF65-F5344CB8AC3E}">
        <p14:creationId xmlns:p14="http://schemas.microsoft.com/office/powerpoint/2010/main" val="279646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11E74D-7DDD-42A6-8834-CB958EEB9AC0}" type="slidenum">
              <a:rPr lang="en-GB" altLang="el-GR" smtClean="0"/>
              <a:pPr>
                <a:spcBef>
                  <a:spcPct val="0"/>
                </a:spcBef>
              </a:pPr>
              <a:t>24</a:t>
            </a:fld>
            <a:endParaRPr lang="en-GB" altLang="el-GR" smtClean="0"/>
          </a:p>
        </p:txBody>
      </p:sp>
    </p:spTree>
    <p:extLst>
      <p:ext uri="{BB962C8B-B14F-4D97-AF65-F5344CB8AC3E}">
        <p14:creationId xmlns:p14="http://schemas.microsoft.com/office/powerpoint/2010/main" val="1226915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8DF6DA-F7A6-4CE1-85E5-FE595B8119B0}" type="slidenum">
              <a:rPr lang="en-GB" altLang="el-GR" smtClean="0"/>
              <a:pPr>
                <a:spcBef>
                  <a:spcPct val="0"/>
                </a:spcBef>
              </a:pPr>
              <a:t>25</a:t>
            </a:fld>
            <a:endParaRPr lang="en-GB" altLang="el-GR" smtClean="0"/>
          </a:p>
        </p:txBody>
      </p:sp>
    </p:spTree>
    <p:extLst>
      <p:ext uri="{BB962C8B-B14F-4D97-AF65-F5344CB8AC3E}">
        <p14:creationId xmlns:p14="http://schemas.microsoft.com/office/powerpoint/2010/main" val="332495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anose="05000000000000000000" pitchFamily="2" charset="2"/>
              <a:buNone/>
            </a:pPr>
            <a:r>
              <a:rPr lang="el-GR" altLang="el-GR" smtClean="0"/>
              <a:t>Σε όλες τις επιστήμες (θετικές και ανθρωπιστικές), κατά την επίλυση προβλημάτων παρουσιάζονται ορισμένα λάθη τα οποία είναι σχεδόν προβλέψιμα: συστηματικά, διαδεδομένα, «αντιστέκονται» σε κάθε προσπάθεια εξάλειψής τους.  </a:t>
            </a:r>
          </a:p>
          <a:p>
            <a:pPr eaLnBrk="1" hangingPunct="1">
              <a:buFont typeface="Wingdings" panose="05000000000000000000" pitchFamily="2" charset="2"/>
              <a:buNone/>
            </a:pPr>
            <a:r>
              <a:rPr lang="el-GR" altLang="el-GR" smtClean="0"/>
              <a:t>Τα λάθη αυτού του τύπου είναι δείκτες </a:t>
            </a:r>
            <a:r>
              <a:rPr lang="el-GR" altLang="el-GR" b="1" smtClean="0">
                <a:solidFill>
                  <a:srgbClr val="FF0000"/>
                </a:solidFill>
              </a:rPr>
              <a:t>λανθασμένων αντιλήψεων</a:t>
            </a:r>
            <a:r>
              <a:rPr lang="el-GR" altLang="el-GR" smtClean="0"/>
              <a:t> (ή αναπαραστάσεων) των μαθητών. </a:t>
            </a:r>
          </a:p>
          <a:p>
            <a:pPr eaLnBrk="1" hangingPunct="1">
              <a:buFont typeface="Wingdings" panose="05000000000000000000" pitchFamily="2" charset="2"/>
              <a:buNone/>
            </a:pPr>
            <a:endParaRPr lang="el-GR" altLang="el-GR" smtClean="0"/>
          </a:p>
          <a:p>
            <a:endParaRPr lang="en-GB" altLang="el-GR"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87E4BA-31AB-45CD-ABAC-B90A4BE99D20}" type="slidenum">
              <a:rPr lang="en-GB" altLang="el-GR" smtClean="0"/>
              <a:pPr>
                <a:spcBef>
                  <a:spcPct val="0"/>
                </a:spcBef>
              </a:pPr>
              <a:t>26</a:t>
            </a:fld>
            <a:endParaRPr lang="en-GB" altLang="el-GR" smtClean="0"/>
          </a:p>
        </p:txBody>
      </p:sp>
    </p:spTree>
    <p:extLst>
      <p:ext uri="{BB962C8B-B14F-4D97-AF65-F5344CB8AC3E}">
        <p14:creationId xmlns:p14="http://schemas.microsoft.com/office/powerpoint/2010/main" val="75637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Η ανάδειξη των λαθών που κάνουν οι μαθητές και η αναζήτηση των αιτιών από τις οποίες προέρχονται συνιστά βασικό ζητούμενο στη Διδακτική</a:t>
            </a:r>
          </a:p>
          <a:p>
            <a:r>
              <a:rPr lang="el-GR" altLang="el-GR" smtClean="0"/>
              <a:t>Τα «λάθη» και τα γνωστικά εμπόδια εμποδίζουν τη σκέψη των παιδιών και την αναδιοργάνωση των αναπαραστάσεών τους. </a:t>
            </a:r>
          </a:p>
          <a:p>
            <a:r>
              <a:rPr lang="el-GR" altLang="el-GR" smtClean="0"/>
              <a:t>Η υπέρβαση των λαθών και των γνωστικών εμποδίων απαιτεί συνήθως ατομική αναδιοργάνωση της σκέψης του υποκειμένου που λαμβάνει χώρα μέσα από διαδικασίες γνωστικής σύγκρουσης. </a:t>
            </a:r>
          </a:p>
          <a:p>
            <a:r>
              <a:rPr lang="el-GR" altLang="el-GR" smtClean="0"/>
              <a:t>Στην περίπτωση που η γνωστική σύγκρουση που είναι προϊόν διαπροσωπικής αλληλεπίδρασης και συνεπώς αναπτύσσεται μέσω διαδικασιών κοινωνικής προέλευσης αναφερόμαστε και κοινωνικογνωστική σύγκρουση </a:t>
            </a:r>
            <a:endParaRPr lang="en-GB" altLang="el-GR" smtClean="0"/>
          </a:p>
          <a:p>
            <a:endParaRPr lang="en-GB" altLang="el-G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8CC483-73A7-47D4-B5D5-45C1822B0343}" type="slidenum">
              <a:rPr lang="en-GB" altLang="el-GR" smtClean="0"/>
              <a:pPr>
                <a:spcBef>
                  <a:spcPct val="0"/>
                </a:spcBef>
              </a:pPr>
              <a:t>27</a:t>
            </a:fld>
            <a:endParaRPr lang="en-GB" altLang="el-GR" smtClean="0"/>
          </a:p>
        </p:txBody>
      </p:sp>
    </p:spTree>
    <p:extLst>
      <p:ext uri="{BB962C8B-B14F-4D97-AF65-F5344CB8AC3E}">
        <p14:creationId xmlns:p14="http://schemas.microsoft.com/office/powerpoint/2010/main" val="1333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Tree>
    <p:extLst>
      <p:ext uri="{BB962C8B-B14F-4D97-AF65-F5344CB8AC3E}">
        <p14:creationId xmlns:p14="http://schemas.microsoft.com/office/powerpoint/2010/main" val="2096240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Tree>
    <p:extLst>
      <p:ext uri="{BB962C8B-B14F-4D97-AF65-F5344CB8AC3E}">
        <p14:creationId xmlns:p14="http://schemas.microsoft.com/office/powerpoint/2010/main" val="259144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Η επανάληψη διακόπτει τη σειριακή εκτέλεση του προγράμματος με όλες τις γνωστικές συνέπειες που επιφέρει το γεγονός αυτό. </a:t>
            </a:r>
            <a:endParaRPr lang="en-GB" altLang="el-GR" smtClean="0"/>
          </a:p>
        </p:txBody>
      </p:sp>
    </p:spTree>
    <p:extLst>
      <p:ext uri="{BB962C8B-B14F-4D97-AF65-F5344CB8AC3E}">
        <p14:creationId xmlns:p14="http://schemas.microsoft.com/office/powerpoint/2010/main" val="851357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Η επανάληψη διακόπτει τη σειριακή εκτέλεση του προγράμματος με όλες τις γνωστικές συνέπειες που επιφέρει το γεγονός αυτό. </a:t>
            </a:r>
            <a:endParaRPr lang="en-GB" altLang="el-GR" smtClean="0"/>
          </a:p>
        </p:txBody>
      </p:sp>
    </p:spTree>
    <p:extLst>
      <p:ext uri="{BB962C8B-B14F-4D97-AF65-F5344CB8AC3E}">
        <p14:creationId xmlns:p14="http://schemas.microsoft.com/office/powerpoint/2010/main" val="983003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A4D09D-7E87-4113-AB6D-18D55FA16A9E}" type="slidenum">
              <a:rPr lang="el-GR" altLang="el-GR" smtClean="0"/>
              <a:pPr>
                <a:spcBef>
                  <a:spcPct val="0"/>
                </a:spcBef>
              </a:pPr>
              <a:t>33</a:t>
            </a:fld>
            <a:endParaRPr lang="el-GR" altLang="el-GR"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2918370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E37624-F8E3-4E13-9F16-D2E91A7965CF}" type="slidenum">
              <a:rPr lang="el-GR" altLang="el-GR" smtClean="0"/>
              <a:pPr>
                <a:spcBef>
                  <a:spcPct val="0"/>
                </a:spcBef>
              </a:pPr>
              <a:t>35</a:t>
            </a:fld>
            <a:endParaRPr lang="el-GR" altLang="el-GR"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1659135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2111CC-E6A9-4D1B-8E7A-44B589FDF364}" type="slidenum">
              <a:rPr lang="en-GB" altLang="el-GR" smtClean="0"/>
              <a:pPr>
                <a:spcBef>
                  <a:spcPct val="0"/>
                </a:spcBef>
              </a:pPr>
              <a:t>36</a:t>
            </a:fld>
            <a:endParaRPr lang="en-GB" altLang="el-GR"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3534926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B55D93-355F-4350-8C6F-3EEEA3FF2B17}" type="slidenum">
              <a:rPr lang="en-GB" altLang="el-GR" smtClean="0"/>
              <a:pPr>
                <a:spcBef>
                  <a:spcPct val="0"/>
                </a:spcBef>
              </a:pPr>
              <a:t>37</a:t>
            </a:fld>
            <a:endParaRPr lang="en-GB" altLang="el-GR"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924508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045D5F-6D37-4D73-A99B-48A43AF7AA3A}" type="slidenum">
              <a:rPr lang="en-GB" altLang="el-GR" smtClean="0"/>
              <a:pPr>
                <a:spcBef>
                  <a:spcPct val="0"/>
                </a:spcBef>
              </a:pPr>
              <a:t>40</a:t>
            </a:fld>
            <a:endParaRPr lang="en-GB" altLang="el-GR" smtClean="0"/>
          </a:p>
        </p:txBody>
      </p:sp>
    </p:spTree>
    <p:extLst>
      <p:ext uri="{BB962C8B-B14F-4D97-AF65-F5344CB8AC3E}">
        <p14:creationId xmlns:p14="http://schemas.microsoft.com/office/powerpoint/2010/main" val="526921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8FE5A87-A62A-4989-99BB-EECDA44BFA67}" type="slidenum">
              <a:rPr lang="el-GR" smtClean="0"/>
              <a:pPr>
                <a:defRPr/>
              </a:pPr>
              <a:t>79</a:t>
            </a:fld>
            <a:endParaRPr lang="el-GR"/>
          </a:p>
        </p:txBody>
      </p:sp>
    </p:spTree>
    <p:extLst>
      <p:ext uri="{BB962C8B-B14F-4D97-AF65-F5344CB8AC3E}">
        <p14:creationId xmlns:p14="http://schemas.microsoft.com/office/powerpoint/2010/main" val="2641115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06E041F-9573-4ADB-A3F1-111011E0BA80}" type="slidenum">
              <a:rPr lang="el-GR" smtClean="0"/>
              <a:pPr>
                <a:defRPr/>
              </a:pPr>
              <a:t>80</a:t>
            </a:fld>
            <a:endParaRPr lang="el-GR"/>
          </a:p>
        </p:txBody>
      </p:sp>
    </p:spTree>
    <p:extLst>
      <p:ext uri="{BB962C8B-B14F-4D97-AF65-F5344CB8AC3E}">
        <p14:creationId xmlns:p14="http://schemas.microsoft.com/office/powerpoint/2010/main" val="1814205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81</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D5375E-AF0B-43C6-85E9-980ED28E302C}" type="slidenum">
              <a:rPr lang="en-GB" altLang="el-GR" smtClean="0"/>
              <a:pPr>
                <a:spcBef>
                  <a:spcPct val="0"/>
                </a:spcBef>
              </a:pPr>
              <a:t>4</a:t>
            </a:fld>
            <a:endParaRPr lang="en-GB" altLang="el-GR" smtClean="0"/>
          </a:p>
        </p:txBody>
      </p:sp>
      <p:sp>
        <p:nvSpPr>
          <p:cNvPr id="17411"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1506849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7A8963-464E-48E9-9B88-0A91E8544CC6}" type="slidenum">
              <a:rPr lang="en-GB" altLang="el-GR" smtClean="0"/>
              <a:pPr>
                <a:spcBef>
                  <a:spcPct val="0"/>
                </a:spcBef>
              </a:pPr>
              <a:t>5</a:t>
            </a:fld>
            <a:endParaRPr lang="en-GB" altLang="el-GR" smtClean="0"/>
          </a:p>
        </p:txBody>
      </p:sp>
    </p:spTree>
    <p:extLst>
      <p:ext uri="{BB962C8B-B14F-4D97-AF65-F5344CB8AC3E}">
        <p14:creationId xmlns:p14="http://schemas.microsoft.com/office/powerpoint/2010/main" val="374433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34A59E-2A6F-4995-9C43-C4658452E921}" type="slidenum">
              <a:rPr lang="en-GB" altLang="el-GR" smtClean="0"/>
              <a:pPr>
                <a:spcBef>
                  <a:spcPct val="0"/>
                </a:spcBef>
              </a:pPr>
              <a:t>11</a:t>
            </a:fld>
            <a:endParaRPr lang="en-GB" altLang="el-GR"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401595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D9EEEE-5062-4C75-BFE4-7EF3EE1A1873}" type="slidenum">
              <a:rPr lang="el-GR" altLang="el-GR" smtClean="0"/>
              <a:pPr>
                <a:spcBef>
                  <a:spcPct val="0"/>
                </a:spcBef>
              </a:pPr>
              <a:t>13</a:t>
            </a:fld>
            <a:endParaRPr lang="el-GR" altLang="el-GR" smtClean="0"/>
          </a:p>
        </p:txBody>
      </p:sp>
      <p:sp>
        <p:nvSpPr>
          <p:cNvPr id="29699"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192120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278478-CEA2-4002-AE6C-1CED750D1DA4}" type="slidenum">
              <a:rPr lang="el-GR" altLang="el-GR" smtClean="0"/>
              <a:pPr>
                <a:spcBef>
                  <a:spcPct val="0"/>
                </a:spcBef>
              </a:pPr>
              <a:t>14</a:t>
            </a:fld>
            <a:endParaRPr lang="el-GR" altLang="el-GR" smtClean="0"/>
          </a:p>
        </p:txBody>
      </p:sp>
      <p:sp>
        <p:nvSpPr>
          <p:cNvPr id="31747"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599575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AAD5E8-AB5E-4509-8AC5-FCD6E037A7A6}" type="slidenum">
              <a:rPr lang="en-GB" altLang="el-GR" smtClean="0"/>
              <a:pPr>
                <a:spcBef>
                  <a:spcPct val="0"/>
                </a:spcBef>
              </a:pPr>
              <a:t>15</a:t>
            </a:fld>
            <a:endParaRPr lang="en-GB" altLang="el-GR" smtClean="0"/>
          </a:p>
        </p:txBody>
      </p:sp>
    </p:spTree>
    <p:extLst>
      <p:ext uri="{BB962C8B-B14F-4D97-AF65-F5344CB8AC3E}">
        <p14:creationId xmlns:p14="http://schemas.microsoft.com/office/powerpoint/2010/main" val="76976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176650" y="6428601"/>
            <a:ext cx="2790700" cy="276999"/>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smtClean="0">
                <a:solidFill>
                  <a:schemeClr val="bg1">
                    <a:lumMod val="50000"/>
                  </a:schemeClr>
                </a:solidFill>
              </a:rPr>
              <a:t>Διδακτική της Πληροφορικής και των ΤΠΕ</a:t>
            </a:r>
            <a:endParaRPr lang="en-US" sz="120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28800"/>
            <a:ext cx="7772400" cy="1470025"/>
          </a:xfrm>
        </p:spPr>
        <p:txBody>
          <a:bodyPr/>
          <a:lstStyle/>
          <a:p>
            <a:pPr algn="ctr"/>
            <a:r>
              <a:rPr lang="el-GR" dirty="0" smtClean="0"/>
              <a:t>Διδακτική της Πληροφορικής &amp; των ΤΠΕ </a:t>
            </a:r>
            <a:endParaRPr lang="el-GR" dirty="0"/>
          </a:p>
        </p:txBody>
      </p:sp>
      <p:sp>
        <p:nvSpPr>
          <p:cNvPr id="3" name="Υπότιτλος 2"/>
          <p:cNvSpPr>
            <a:spLocks noGrp="1"/>
          </p:cNvSpPr>
          <p:nvPr>
            <p:ph type="subTitle" idx="1"/>
          </p:nvPr>
        </p:nvSpPr>
        <p:spPr>
          <a:xfrm>
            <a:off x="683568" y="3124200"/>
            <a:ext cx="7776864" cy="2115094"/>
          </a:xfrm>
        </p:spPr>
        <p:txBody>
          <a:bodyPr>
            <a:noAutofit/>
          </a:bodyPr>
          <a:lstStyle/>
          <a:p>
            <a:pPr>
              <a:spcBef>
                <a:spcPct val="0"/>
              </a:spcBef>
            </a:pPr>
            <a:r>
              <a:rPr lang="el-GR" sz="2800" b="1" dirty="0" smtClean="0"/>
              <a:t>Ενότητα </a:t>
            </a:r>
            <a:r>
              <a:rPr lang="en-US" sz="2800" b="1" dirty="0" smtClean="0"/>
              <a:t>6 </a:t>
            </a:r>
            <a:r>
              <a:rPr lang="el-GR" sz="2800" b="1" dirty="0" smtClean="0"/>
              <a:t>:</a:t>
            </a:r>
            <a:r>
              <a:rPr lang="en-US" sz="2800" dirty="0" smtClean="0"/>
              <a:t> </a:t>
            </a:r>
            <a:r>
              <a:rPr lang="el-GR" sz="2800" dirty="0" smtClean="0"/>
              <a:t> </a:t>
            </a:r>
            <a:r>
              <a:rPr lang="el-GR" sz="2800" b="1" dirty="0"/>
              <a:t>Δημιουργία και εφαρμογή εκπαιδευτικού σεναρίου με ΤΠΕ για τη διδασκαλία της Πληροφορικής</a:t>
            </a:r>
            <a:endParaRPr lang="en-GB" sz="2800" dirty="0">
              <a:cs typeface="Tahoma" panose="020B0604030504040204" pitchFamily="34" charset="0"/>
            </a:endParaRPr>
          </a:p>
          <a:p>
            <a:endParaRPr lang="el-GR"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4511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581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vert="horz" wrap="square" lIns="91440" tIns="45720" rIns="91440" bIns="45720" numCol="1" anchorCtr="0" compatLnSpc="1">
            <a:prstTxWarp prst="textNoShape">
              <a:avLst/>
            </a:prstTxWarp>
            <a:noAutofit/>
          </a:bodyPr>
          <a:lstStyle/>
          <a:p>
            <a:pPr>
              <a:defRPr/>
            </a:pPr>
            <a:r>
              <a:rPr lang="el-GR" sz="3600" dirty="0" smtClean="0">
                <a:effectLst>
                  <a:outerShdw blurRad="38100" dist="38100" dir="2700000" algn="tl">
                    <a:srgbClr val="C0C0C0"/>
                  </a:outerShdw>
                </a:effectLst>
              </a:rPr>
              <a:t>Ηλεκτρονική μάθηση, νέα ψηφιακά μέσα και πληροφορικός </a:t>
            </a:r>
            <a:r>
              <a:rPr lang="el-GR" sz="3600" dirty="0" err="1" smtClean="0">
                <a:effectLst>
                  <a:outerShdw blurRad="38100" dist="38100" dir="2700000" algn="tl">
                    <a:srgbClr val="C0C0C0"/>
                  </a:outerShdw>
                </a:effectLst>
              </a:rPr>
              <a:t>γραμματισμός</a:t>
            </a:r>
            <a:r>
              <a:rPr lang="el-GR" sz="3600" dirty="0" smtClean="0">
                <a:effectLst>
                  <a:outerShdw blurRad="38100" dist="38100" dir="2700000" algn="tl">
                    <a:srgbClr val="C0C0C0"/>
                  </a:outerShdw>
                </a:effectLst>
              </a:rPr>
              <a:t> (2) </a:t>
            </a:r>
          </a:p>
        </p:txBody>
      </p:sp>
      <p:sp>
        <p:nvSpPr>
          <p:cNvPr id="24579" name="Θέση περιεχομένου 2"/>
          <p:cNvSpPr>
            <a:spLocks noGrp="1"/>
          </p:cNvSpPr>
          <p:nvPr>
            <p:ph idx="1"/>
          </p:nvPr>
        </p:nvSpPr>
        <p:spPr>
          <a:xfrm>
            <a:off x="838201" y="1447800"/>
            <a:ext cx="8096250" cy="4800600"/>
          </a:xfrm>
        </p:spPr>
        <p:txBody>
          <a:bodyPr/>
          <a:lstStyle/>
          <a:p>
            <a:r>
              <a:rPr lang="el-GR" altLang="el-GR" sz="2400" dirty="0" smtClean="0"/>
              <a:t>Β1) </a:t>
            </a:r>
            <a:r>
              <a:rPr lang="el-GR" altLang="el-GR" sz="2400" b="1" dirty="0" smtClean="0"/>
              <a:t>Ένταξη της Πληροφορικής στην πρωτοβάθμια εκπαίδευση</a:t>
            </a:r>
            <a:r>
              <a:rPr lang="el-GR" altLang="el-GR" sz="2400" dirty="0" smtClean="0"/>
              <a:t>: βασικά εργαλεία πληροφορικής, ρομποτική, σύγχρονα προγραμματιστικά περιβάλλοντα (π.χ. </a:t>
            </a:r>
            <a:r>
              <a:rPr lang="en-US" altLang="el-GR" sz="2400" dirty="0" smtClean="0"/>
              <a:t>Scratch</a:t>
            </a:r>
            <a:r>
              <a:rPr lang="el-GR" altLang="el-GR" sz="2400" dirty="0" smtClean="0"/>
              <a:t>), οι ΤΠΕ στη διδασκαλία των επιμέρους γνωστικών αντικειμένων. </a:t>
            </a:r>
          </a:p>
          <a:p>
            <a:r>
              <a:rPr lang="el-GR" altLang="el-GR" sz="2400" dirty="0" smtClean="0"/>
              <a:t>Β2) </a:t>
            </a:r>
            <a:r>
              <a:rPr lang="el-GR" altLang="el-GR" sz="2400" b="1" dirty="0" smtClean="0"/>
              <a:t>Χρήση των ΤΠΕ στη διδασκαλία των γνωστικών αντικειμένων</a:t>
            </a:r>
            <a:r>
              <a:rPr lang="el-GR" altLang="el-GR" sz="2400" dirty="0" smtClean="0"/>
              <a:t> της δευτεροβάθμιας εκπαίδευσης με κατάλληλο εκπαιδευτικό λογισμικό: μικρόκοσμοι, προσομοιώσεις, </a:t>
            </a:r>
            <a:r>
              <a:rPr lang="el-GR" altLang="el-GR" sz="2400" dirty="0" err="1" smtClean="0"/>
              <a:t>μοντελοποιήσεις</a:t>
            </a:r>
            <a:r>
              <a:rPr lang="el-GR" altLang="el-GR" sz="2400" dirty="0" smtClean="0"/>
              <a:t>, κλπ. </a:t>
            </a:r>
          </a:p>
          <a:p>
            <a:r>
              <a:rPr lang="el-GR" altLang="el-GR" sz="2400" dirty="0" smtClean="0"/>
              <a:t>Β3) </a:t>
            </a:r>
            <a:r>
              <a:rPr lang="el-GR" altLang="el-GR" sz="2400" b="1" dirty="0" smtClean="0"/>
              <a:t>Διδακτικός σχεδιασμός σε σύγχρονα υπολογιστικά περιβάλλοντα </a:t>
            </a:r>
            <a:r>
              <a:rPr lang="el-GR" altLang="el-GR" sz="2400" dirty="0" smtClean="0"/>
              <a:t>(</a:t>
            </a:r>
            <a:r>
              <a:rPr lang="en-US" altLang="el-GR" sz="2400" dirty="0" smtClean="0"/>
              <a:t>web</a:t>
            </a:r>
            <a:r>
              <a:rPr lang="el-GR" altLang="el-GR" sz="2400" dirty="0" smtClean="0"/>
              <a:t> 2.0, </a:t>
            </a:r>
            <a:r>
              <a:rPr lang="en-US" altLang="el-GR" sz="2400" dirty="0" smtClean="0"/>
              <a:t>mobile learning</a:t>
            </a:r>
            <a:r>
              <a:rPr lang="el-GR" altLang="el-GR" sz="2400" dirty="0" smtClean="0"/>
              <a:t>)</a:t>
            </a:r>
          </a:p>
        </p:txBody>
      </p:sp>
      <p:sp>
        <p:nvSpPr>
          <p:cNvPr id="24581"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537E75F-ABE1-48A4-997F-A8FBC923469F}" type="slidenum">
              <a:rPr lang="en-US" altLang="el-GR" sz="1200" smtClean="0">
                <a:solidFill>
                  <a:srgbClr val="B5A788"/>
                </a:solidFill>
                <a:ea typeface="MS PGothic" panose="020B0600070205080204" pitchFamily="34" charset="-128"/>
              </a:rPr>
              <a:pPr>
                <a:spcBef>
                  <a:spcPct val="0"/>
                </a:spcBef>
                <a:buClrTx/>
                <a:buSzTx/>
                <a:buFontTx/>
                <a:buNone/>
              </a:pPr>
              <a:t>10</a:t>
            </a:fld>
            <a:endParaRPr lang="en-US" altLang="el-GR" sz="1200" smtClean="0">
              <a:solidFill>
                <a:srgbClr val="B5A788"/>
              </a:solidFill>
              <a:ea typeface="MS PGothic" panose="020B0600070205080204" pitchFamily="34" charset="-128"/>
            </a:endParaRPr>
          </a:p>
        </p:txBody>
      </p:sp>
    </p:spTree>
    <p:extLst>
      <p:ext uri="{BB962C8B-B14F-4D97-AF65-F5344CB8AC3E}">
        <p14:creationId xmlns:p14="http://schemas.microsoft.com/office/powerpoint/2010/main" val="82112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Autofit/>
          </a:bodyPr>
          <a:lstStyle/>
          <a:p>
            <a:pPr>
              <a:defRPr/>
            </a:pPr>
            <a:r>
              <a:rPr lang="el-GR" sz="3600" dirty="0" smtClean="0"/>
              <a:t>Βασικά εργαλεία</a:t>
            </a:r>
            <a:endParaRPr lang="el-GR" sz="3600" dirty="0"/>
          </a:p>
        </p:txBody>
      </p:sp>
      <p:graphicFrame>
        <p:nvGraphicFramePr>
          <p:cNvPr id="6" name="Content Placeholder 7"/>
          <p:cNvGraphicFramePr>
            <a:graphicFrameLocks noGrp="1"/>
          </p:cNvGraphicFramePr>
          <p:nvPr>
            <p:ph idx="1"/>
          </p:nvPr>
        </p:nvGraphicFramePr>
        <p:xfrm>
          <a:off x="1500188" y="1500188"/>
          <a:ext cx="4286250" cy="4572000"/>
        </p:xfrm>
        <a:graphic>
          <a:graphicData uri="http://schemas.openxmlformats.org/drawingml/2006/table">
            <a:tbl>
              <a:tblPr firstRow="1" bandRow="1">
                <a:tableStyleId>{8A107856-5554-42FB-B03E-39F5DBC370BA}</a:tableStyleId>
              </a:tblPr>
              <a:tblGrid>
                <a:gridCol w="4286250"/>
              </a:tblGrid>
              <a:tr h="4572000">
                <a:tc>
                  <a:txBody>
                    <a:bodyPr/>
                    <a:lstStyle/>
                    <a:p>
                      <a:pPr lvl="0">
                        <a:lnSpc>
                          <a:spcPct val="150000"/>
                        </a:lnSpc>
                        <a:buFont typeface="Arial" pitchFamily="34" charset="0"/>
                        <a:buChar char="•"/>
                      </a:pPr>
                      <a:r>
                        <a:rPr kumimoji="0" lang="el-GR" sz="2200" kern="1200" baseline="0" dirty="0" smtClean="0"/>
                        <a:t>  </a:t>
                      </a:r>
                      <a:r>
                        <a:rPr kumimoji="0" lang="el-GR" sz="2800" kern="1200" baseline="0" dirty="0" smtClean="0">
                          <a:solidFill>
                            <a:srgbClr val="FF0000"/>
                          </a:solidFill>
                        </a:rPr>
                        <a:t>Εκπαιδευτικό σενάριο</a:t>
                      </a:r>
                      <a:endParaRPr kumimoji="0" lang="el-GR" sz="2400" kern="1200" baseline="0" dirty="0" smtClean="0">
                        <a:solidFill>
                          <a:srgbClr val="FF0000"/>
                        </a:solidFill>
                      </a:endParaRPr>
                    </a:p>
                    <a:p>
                      <a:pPr lvl="0">
                        <a:lnSpc>
                          <a:spcPct val="150000"/>
                        </a:lnSpc>
                        <a:buFont typeface="Arial" pitchFamily="34" charset="0"/>
                        <a:buChar char="•"/>
                      </a:pPr>
                      <a:r>
                        <a:rPr kumimoji="0" lang="el-GR" sz="2400" kern="1200" baseline="0" dirty="0" smtClean="0"/>
                        <a:t> Διδακτική δραστηριότητα</a:t>
                      </a:r>
                    </a:p>
                    <a:p>
                      <a:pPr lvl="0">
                        <a:lnSpc>
                          <a:spcPct val="150000"/>
                        </a:lnSpc>
                        <a:buFont typeface="Arial" pitchFamily="34" charset="0"/>
                        <a:buChar char="•"/>
                      </a:pPr>
                      <a:r>
                        <a:rPr kumimoji="0" lang="el-GR" sz="2400" kern="1200" baseline="0" dirty="0" smtClean="0"/>
                        <a:t> Φύλλο εργασίας</a:t>
                      </a:r>
                    </a:p>
                    <a:p>
                      <a:pPr lvl="0">
                        <a:lnSpc>
                          <a:spcPct val="150000"/>
                        </a:lnSpc>
                        <a:buFont typeface="Arial" pitchFamily="34" charset="0"/>
                        <a:buChar char="•"/>
                      </a:pPr>
                      <a:r>
                        <a:rPr kumimoji="0" lang="el-GR" sz="2400" kern="1200" baseline="0" dirty="0" smtClean="0"/>
                        <a:t>  Διδακτική Παρέμβαση</a:t>
                      </a:r>
                    </a:p>
                    <a:p>
                      <a:pPr lvl="0">
                        <a:lnSpc>
                          <a:spcPct val="150000"/>
                        </a:lnSpc>
                        <a:buFont typeface="Arial" pitchFamily="34" charset="0"/>
                        <a:buChar char="•"/>
                      </a:pPr>
                      <a:r>
                        <a:rPr kumimoji="0" lang="el-GR" sz="2400" kern="1200" baseline="0" dirty="0" smtClean="0"/>
                        <a:t>  Αξιολόγηση</a:t>
                      </a:r>
                    </a:p>
                    <a:p>
                      <a:pPr lvl="0">
                        <a:lnSpc>
                          <a:spcPct val="150000"/>
                        </a:lnSpc>
                        <a:buFont typeface="Arial" pitchFamily="34" charset="0"/>
                        <a:buChar char="•"/>
                      </a:pPr>
                      <a:r>
                        <a:rPr kumimoji="0" lang="el-GR" sz="2400" kern="1200" baseline="0" dirty="0" smtClean="0"/>
                        <a:t>  Διδακτικό υλικό</a:t>
                      </a:r>
                    </a:p>
                    <a:p>
                      <a:pPr lvl="0">
                        <a:lnSpc>
                          <a:spcPct val="150000"/>
                        </a:lnSpc>
                        <a:buFont typeface="Arial" pitchFamily="34" charset="0"/>
                        <a:buChar char="•"/>
                      </a:pPr>
                      <a:r>
                        <a:rPr kumimoji="0" lang="el-GR" sz="2400" kern="1200" baseline="0" dirty="0" smtClean="0"/>
                        <a:t>  Εκπαιδευτικό λογισμικό</a:t>
                      </a:r>
                    </a:p>
                    <a:p>
                      <a:pPr lvl="0">
                        <a:lnSpc>
                          <a:spcPct val="150000"/>
                        </a:lnSpc>
                        <a:buFont typeface="Arial" pitchFamily="34" charset="0"/>
                        <a:buChar char="•"/>
                      </a:pPr>
                      <a:r>
                        <a:rPr kumimoji="0" lang="el-GR" sz="2400" kern="1200" baseline="0" dirty="0" smtClean="0"/>
                        <a:t> Γλώσσες προγραμματισμού</a:t>
                      </a:r>
                      <a:endParaRPr kumimoji="0" lang="en-US" sz="2400" kern="1200" baseline="0" dirty="0" smtClean="0"/>
                    </a:p>
                  </a:txBody>
                  <a:tcPr marL="91439" marR="91439" marT="45713" marB="45713"/>
                </a:tc>
              </a:tr>
            </a:tbl>
          </a:graphicData>
        </a:graphic>
      </p:graphicFrame>
      <p:sp>
        <p:nvSpPr>
          <p:cNvPr id="25610"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57300D8-7D73-46DB-B0EB-713B6EC5771C}" type="slidenum">
              <a:rPr lang="en-US" altLang="el-GR" sz="1200" smtClean="0">
                <a:solidFill>
                  <a:srgbClr val="B5A788"/>
                </a:solidFill>
              </a:rPr>
              <a:pPr>
                <a:spcBef>
                  <a:spcPct val="0"/>
                </a:spcBef>
                <a:buClrTx/>
                <a:buSzTx/>
                <a:buFontTx/>
                <a:buNone/>
              </a:pPr>
              <a:t>11</a:t>
            </a:fld>
            <a:endParaRPr lang="en-US" altLang="el-GR" sz="1200" smtClean="0">
              <a:solidFill>
                <a:srgbClr val="B5A788"/>
              </a:solidFill>
            </a:endParaRPr>
          </a:p>
        </p:txBody>
      </p:sp>
    </p:spTree>
    <p:extLst>
      <p:ext uri="{BB962C8B-B14F-4D97-AF65-F5344CB8AC3E}">
        <p14:creationId xmlns:p14="http://schemas.microsoft.com/office/powerpoint/2010/main" val="2965847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l-GR" dirty="0" smtClean="0"/>
              <a:t>Σχεδίαση εκπαιδευτικών σεναρίων</a:t>
            </a:r>
            <a:r>
              <a:rPr lang="en-US" dirty="0" smtClean="0"/>
              <a:t> </a:t>
            </a:r>
            <a:endParaRPr lang="el-GR" dirty="0"/>
          </a:p>
        </p:txBody>
      </p:sp>
      <p:sp>
        <p:nvSpPr>
          <p:cNvPr id="27651" name="Θέση περιεχομένου 2"/>
          <p:cNvSpPr>
            <a:spLocks noGrp="1"/>
          </p:cNvSpPr>
          <p:nvPr>
            <p:ph idx="1"/>
          </p:nvPr>
        </p:nvSpPr>
        <p:spPr>
          <a:xfrm>
            <a:off x="939800" y="1444934"/>
            <a:ext cx="7747000" cy="4475162"/>
          </a:xfrm>
        </p:spPr>
        <p:txBody>
          <a:bodyPr/>
          <a:lstStyle/>
          <a:p>
            <a:r>
              <a:rPr lang="el-GR" altLang="el-GR" dirty="0" smtClean="0"/>
              <a:t>Σκοπός και στόχοι</a:t>
            </a:r>
          </a:p>
          <a:p>
            <a:pPr lvl="1">
              <a:lnSpc>
                <a:spcPct val="80000"/>
              </a:lnSpc>
              <a:spcAft>
                <a:spcPts val="600"/>
              </a:spcAft>
            </a:pPr>
            <a:r>
              <a:rPr lang="el-GR" altLang="el-GR" dirty="0" smtClean="0"/>
              <a:t>Κατανόηση εννοιολογικού πλαισίου και </a:t>
            </a:r>
            <a:r>
              <a:rPr lang="el-GR" altLang="el-GR" u="sng" dirty="0" smtClean="0"/>
              <a:t>κατασκευή διδακτικής παρέμβασης</a:t>
            </a:r>
            <a:r>
              <a:rPr lang="el-GR" altLang="el-GR" dirty="0" smtClean="0"/>
              <a:t> για τη διδασκαλία τμήματος του προγράμματος σπουδών πληροφορικής και ΤΠΕ.</a:t>
            </a:r>
          </a:p>
          <a:p>
            <a:pPr lvl="1">
              <a:lnSpc>
                <a:spcPct val="80000"/>
              </a:lnSpc>
              <a:spcAft>
                <a:spcPts val="600"/>
              </a:spcAft>
            </a:pPr>
            <a:r>
              <a:rPr lang="el-GR" altLang="el-GR" u="sng" dirty="0" smtClean="0"/>
              <a:t>Σχεδίαση εκπαιδευτικού σεναρίου</a:t>
            </a:r>
            <a:r>
              <a:rPr lang="el-GR" altLang="el-GR" dirty="0" smtClean="0"/>
              <a:t>, με χρήση κατάλληλου υπολογιστικού περιβάλλοντος.</a:t>
            </a:r>
          </a:p>
          <a:p>
            <a:pPr lvl="1">
              <a:lnSpc>
                <a:spcPct val="80000"/>
              </a:lnSpc>
              <a:spcAft>
                <a:spcPts val="600"/>
              </a:spcAft>
            </a:pPr>
            <a:r>
              <a:rPr lang="el-GR" altLang="el-GR" b="1" dirty="0" smtClean="0">
                <a:solidFill>
                  <a:schemeClr val="accent1">
                    <a:lumMod val="75000"/>
                  </a:schemeClr>
                </a:solidFill>
              </a:rPr>
              <a:t>Εφαρμογή του εκπαιδευτικού σεναρίου και </a:t>
            </a:r>
            <a:r>
              <a:rPr lang="el-GR" altLang="el-GR" b="1" u="sng" dirty="0" smtClean="0">
                <a:solidFill>
                  <a:schemeClr val="accent1">
                    <a:lumMod val="75000"/>
                  </a:schemeClr>
                </a:solidFill>
              </a:rPr>
              <a:t>αποτίμηση της διαδικασίας</a:t>
            </a:r>
          </a:p>
          <a:p>
            <a:pPr lvl="1">
              <a:lnSpc>
                <a:spcPct val="80000"/>
              </a:lnSpc>
              <a:spcAft>
                <a:spcPts val="600"/>
              </a:spcAft>
            </a:pPr>
            <a:r>
              <a:rPr lang="el-GR" altLang="el-GR" b="1" u="sng" dirty="0" smtClean="0">
                <a:solidFill>
                  <a:schemeClr val="accent1">
                    <a:lumMod val="75000"/>
                  </a:schemeClr>
                </a:solidFill>
              </a:rPr>
              <a:t>Σύνδεση με την πρακτική άσκηση; </a:t>
            </a:r>
            <a:endParaRPr lang="en-US" altLang="el-GR" b="1" dirty="0" smtClean="0">
              <a:solidFill>
                <a:schemeClr val="accent1">
                  <a:lumMod val="75000"/>
                </a:schemeClr>
              </a:solidFill>
            </a:endParaRPr>
          </a:p>
        </p:txBody>
      </p:sp>
      <p:sp>
        <p:nvSpPr>
          <p:cNvPr id="27653"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B3FB82B-A3A2-455B-B5D2-7B8758403A8E}" type="slidenum">
              <a:rPr lang="en-US" altLang="el-GR" sz="1200" smtClean="0">
                <a:solidFill>
                  <a:srgbClr val="B5A788"/>
                </a:solidFill>
              </a:rPr>
              <a:pPr>
                <a:spcBef>
                  <a:spcPct val="0"/>
                </a:spcBef>
                <a:buClrTx/>
                <a:buSzTx/>
                <a:buFontTx/>
                <a:buNone/>
              </a:pPr>
              <a:t>12</a:t>
            </a:fld>
            <a:endParaRPr lang="en-US" altLang="el-GR" sz="1200" smtClean="0">
              <a:solidFill>
                <a:srgbClr val="B5A788"/>
              </a:solidFill>
            </a:endParaRPr>
          </a:p>
        </p:txBody>
      </p:sp>
    </p:spTree>
    <p:extLst>
      <p:ext uri="{BB962C8B-B14F-4D97-AF65-F5344CB8AC3E}">
        <p14:creationId xmlns:p14="http://schemas.microsoft.com/office/powerpoint/2010/main" val="127094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500063"/>
            <a:ext cx="8534400" cy="1066800"/>
          </a:xfrm>
        </p:spPr>
        <p:txBody>
          <a:bodyPr>
            <a:noAutofit/>
          </a:bodyPr>
          <a:lstStyle/>
          <a:p>
            <a:pPr>
              <a:defRPr/>
            </a:pPr>
            <a:r>
              <a:rPr lang="el-GR" sz="4000" dirty="0">
                <a:effectLst>
                  <a:outerShdw blurRad="38100" dist="38100" dir="2700000" algn="tl">
                    <a:srgbClr val="000000">
                      <a:alpha val="43137"/>
                    </a:srgbClr>
                  </a:outerShdw>
                </a:effectLst>
              </a:rPr>
              <a:t>Ε</a:t>
            </a:r>
            <a:r>
              <a:rPr lang="el-GR" sz="4000" dirty="0" smtClean="0">
                <a:effectLst>
                  <a:outerShdw blurRad="38100" dist="38100" dir="2700000" algn="tl">
                    <a:srgbClr val="000000">
                      <a:alpha val="43137"/>
                    </a:srgbClr>
                  </a:outerShdw>
                </a:effectLst>
              </a:rPr>
              <a:t>κπαιδευτικό σενάριο</a:t>
            </a:r>
            <a:r>
              <a:rPr lang="el-GR" sz="4000" b="1" i="1" dirty="0"/>
              <a:t/>
            </a:r>
            <a:br>
              <a:rPr lang="el-GR" sz="4000" b="1" i="1" dirty="0"/>
            </a:br>
            <a:endParaRPr lang="el-GR" sz="3200" b="1" i="1" dirty="0"/>
          </a:p>
        </p:txBody>
      </p:sp>
      <p:sp>
        <p:nvSpPr>
          <p:cNvPr id="16387" name="Rectangle 3"/>
          <p:cNvSpPr>
            <a:spLocks noGrp="1" noChangeArrowheads="1"/>
          </p:cNvSpPr>
          <p:nvPr>
            <p:ph type="body" idx="1"/>
          </p:nvPr>
        </p:nvSpPr>
        <p:spPr>
          <a:xfrm>
            <a:off x="1042988" y="1268413"/>
            <a:ext cx="7759700" cy="4495800"/>
          </a:xfrm>
        </p:spPr>
        <p:txBody>
          <a:bodyPr>
            <a:normAutofit fontScale="92500"/>
          </a:bodyPr>
          <a:lstStyle/>
          <a:p>
            <a:r>
              <a:rPr lang="el-GR" altLang="el-GR" sz="2400" dirty="0" smtClean="0"/>
              <a:t>Ένα σύνολο </a:t>
            </a:r>
            <a:r>
              <a:rPr lang="el-GR" altLang="el-GR" sz="2400" b="1" dirty="0" smtClean="0"/>
              <a:t>διδακτικών δραστηριοτήτων </a:t>
            </a:r>
          </a:p>
          <a:p>
            <a:r>
              <a:rPr lang="el-GR" altLang="el-GR" sz="2400" dirty="0" smtClean="0"/>
              <a:t>που αφορά </a:t>
            </a:r>
            <a:r>
              <a:rPr lang="el-GR" altLang="el-GR" sz="2400" b="1" dirty="0" smtClean="0"/>
              <a:t>εκπαιδευτικούς</a:t>
            </a:r>
            <a:r>
              <a:rPr lang="el-GR" altLang="el-GR" sz="2400" dirty="0" smtClean="0"/>
              <a:t> και </a:t>
            </a:r>
            <a:r>
              <a:rPr lang="el-GR" altLang="el-GR" sz="2400" b="1" dirty="0" smtClean="0"/>
              <a:t>μαθητές</a:t>
            </a:r>
            <a:r>
              <a:rPr lang="el-GR" altLang="el-GR" sz="2400" dirty="0" smtClean="0"/>
              <a:t>, </a:t>
            </a:r>
          </a:p>
          <a:p>
            <a:r>
              <a:rPr lang="el-GR" altLang="el-GR" sz="2400" dirty="0" smtClean="0"/>
              <a:t>κάνει χρήση κατάλληλων </a:t>
            </a:r>
            <a:r>
              <a:rPr lang="el-GR" altLang="el-GR" sz="2400" b="1" dirty="0" smtClean="0"/>
              <a:t>διδακτικών στρατηγικών </a:t>
            </a:r>
            <a:r>
              <a:rPr lang="el-GR" altLang="el-GR" sz="2400" dirty="0" smtClean="0"/>
              <a:t>και αποσκοπεί στην επίτευξη ενός </a:t>
            </a:r>
            <a:r>
              <a:rPr lang="el-GR" altLang="el-GR" sz="2400" b="1" dirty="0" smtClean="0"/>
              <a:t>μαθησιακού αποτελέσματος</a:t>
            </a:r>
            <a:endParaRPr lang="el-GR" altLang="el-GR" sz="2400" dirty="0" smtClean="0"/>
          </a:p>
          <a:p>
            <a:r>
              <a:rPr lang="el-GR" altLang="el-GR" sz="2400" b="1" dirty="0" smtClean="0">
                <a:solidFill>
                  <a:schemeClr val="accent1">
                    <a:lumMod val="75000"/>
                  </a:schemeClr>
                </a:solidFill>
              </a:rPr>
              <a:t>χρησιμοποιεί κατάλληλο υπολογιστικό περιβάλλον (εκπαιδευτικό λογισμικό ή και υλικό) </a:t>
            </a:r>
            <a:endParaRPr lang="el-GR" altLang="el-GR" sz="2400" dirty="0" smtClean="0">
              <a:solidFill>
                <a:schemeClr val="accent1">
                  <a:lumMod val="75000"/>
                </a:schemeClr>
              </a:solidFill>
            </a:endParaRPr>
          </a:p>
          <a:p>
            <a:r>
              <a:rPr lang="el-GR" altLang="el-GR" sz="2400" dirty="0" smtClean="0"/>
              <a:t>αποσκοπεί στη </a:t>
            </a:r>
            <a:r>
              <a:rPr lang="el-GR" altLang="el-GR" sz="2400" b="1" dirty="0" smtClean="0"/>
              <a:t>διδασκαλία</a:t>
            </a:r>
            <a:r>
              <a:rPr lang="el-GR" altLang="el-GR" sz="2400" dirty="0" smtClean="0"/>
              <a:t> και τη </a:t>
            </a:r>
            <a:r>
              <a:rPr lang="el-GR" altLang="el-GR" sz="2400" b="1" dirty="0" smtClean="0"/>
              <a:t>μάθηση</a:t>
            </a:r>
            <a:r>
              <a:rPr lang="el-GR" altLang="el-GR" sz="2400" dirty="0" smtClean="0"/>
              <a:t> μιας ή περισσοτέρων βασικών </a:t>
            </a:r>
            <a:r>
              <a:rPr lang="el-GR" altLang="el-GR" sz="2400" b="1" dirty="0" smtClean="0"/>
              <a:t>εννοιών</a:t>
            </a:r>
            <a:r>
              <a:rPr lang="el-GR" altLang="el-GR" sz="2400" dirty="0" smtClean="0"/>
              <a:t> ενός γνωστικού αντικειμένου. </a:t>
            </a:r>
          </a:p>
          <a:p>
            <a:pPr algn="just">
              <a:spcBef>
                <a:spcPct val="48000"/>
              </a:spcBef>
            </a:pPr>
            <a:r>
              <a:rPr lang="el-GR" altLang="el-GR" sz="2400" dirty="0" smtClean="0"/>
              <a:t>Διάρκεια: Χ διδακτικές ώρες - ακολουθεί μια σειρά από διακριτές φάσεις.</a:t>
            </a:r>
          </a:p>
          <a:p>
            <a:endParaRPr lang="el-GR" altLang="el-GR" sz="2400" dirty="0" smtClean="0"/>
          </a:p>
        </p:txBody>
      </p:sp>
      <p:sp>
        <p:nvSpPr>
          <p:cNvPr id="2867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379FFF2-B248-4F78-863C-6E9DCBDC0185}" type="slidenum">
              <a:rPr lang="en-US" altLang="el-GR" sz="1200" smtClean="0">
                <a:solidFill>
                  <a:srgbClr val="B5A788"/>
                </a:solidFill>
              </a:rPr>
              <a:pPr>
                <a:spcBef>
                  <a:spcPct val="0"/>
                </a:spcBef>
                <a:buClrTx/>
                <a:buSzTx/>
                <a:buFontTx/>
                <a:buNone/>
              </a:pPr>
              <a:t>13</a:t>
            </a:fld>
            <a:endParaRPr lang="en-US" altLang="el-GR" sz="1200" smtClean="0">
              <a:solidFill>
                <a:srgbClr val="B5A788"/>
              </a:solidFill>
            </a:endParaRPr>
          </a:p>
        </p:txBody>
      </p:sp>
    </p:spTree>
    <p:extLst>
      <p:ext uri="{BB962C8B-B14F-4D97-AF65-F5344CB8AC3E}">
        <p14:creationId xmlns:p14="http://schemas.microsoft.com/office/powerpoint/2010/main" val="60489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4375" y="285750"/>
            <a:ext cx="7815263" cy="1066800"/>
          </a:xfrm>
        </p:spPr>
        <p:txBody>
          <a:bodyPr>
            <a:noAutofit/>
          </a:bodyPr>
          <a:lstStyle/>
          <a:p>
            <a:pPr>
              <a:defRPr/>
            </a:pPr>
            <a:r>
              <a:rPr lang="el-GR" sz="3600" dirty="0" smtClean="0"/>
              <a:t>Φάσεις  ανάπτυξης του εκπαιδευτικού σεναρίου (1/2)</a:t>
            </a:r>
            <a:endParaRPr lang="el-GR" sz="2800" dirty="0"/>
          </a:p>
        </p:txBody>
      </p:sp>
      <p:sp>
        <p:nvSpPr>
          <p:cNvPr id="16387" name="Rectangle 3"/>
          <p:cNvSpPr>
            <a:spLocks noGrp="1" noChangeArrowheads="1"/>
          </p:cNvSpPr>
          <p:nvPr>
            <p:ph type="body" idx="1"/>
          </p:nvPr>
        </p:nvSpPr>
        <p:spPr>
          <a:xfrm>
            <a:off x="714375" y="1571625"/>
            <a:ext cx="7972425" cy="5043488"/>
          </a:xfrm>
        </p:spPr>
        <p:txBody>
          <a:bodyPr/>
          <a:lstStyle/>
          <a:p>
            <a:pPr marL="1080000" indent="-612000" algn="just">
              <a:buClr>
                <a:schemeClr val="accent5">
                  <a:lumMod val="75000"/>
                </a:schemeClr>
              </a:buClr>
              <a:buFont typeface="+mj-lt"/>
              <a:buAutoNum type="arabicPeriod"/>
              <a:defRPr/>
            </a:pPr>
            <a:r>
              <a:rPr lang="el-GR" sz="2400" dirty="0" smtClean="0"/>
              <a:t>Το διδακτικό αντικείμενο του σεναρίου</a:t>
            </a:r>
          </a:p>
          <a:p>
            <a:pPr marL="1080000" indent="-612000" algn="just">
              <a:buClr>
                <a:schemeClr val="accent5">
                  <a:lumMod val="75000"/>
                </a:schemeClr>
              </a:buClr>
              <a:buFont typeface="+mj-lt"/>
              <a:buAutoNum type="arabicPeriod"/>
              <a:defRPr/>
            </a:pPr>
            <a:r>
              <a:rPr lang="el-GR" sz="2400" dirty="0" smtClean="0"/>
              <a:t>Οι αναπαραστάσεις των μαθητών σχετικά με το γνωστικό αντικείμενο και πιθανές δυσκολίες τους</a:t>
            </a:r>
          </a:p>
          <a:p>
            <a:pPr marL="1080000" indent="-612000" algn="just">
              <a:buClr>
                <a:schemeClr val="accent5">
                  <a:lumMod val="75000"/>
                </a:schemeClr>
              </a:buClr>
              <a:buFont typeface="+mj-lt"/>
              <a:buAutoNum type="arabicPeriod"/>
              <a:defRPr/>
            </a:pPr>
            <a:r>
              <a:rPr lang="el-GR" sz="2400" dirty="0" smtClean="0"/>
              <a:t>Οι στόχοι του εκπαιδευτικού σεναρίου </a:t>
            </a:r>
          </a:p>
          <a:p>
            <a:pPr marL="1080000" indent="-612000" algn="just">
              <a:buClr>
                <a:schemeClr val="accent5">
                  <a:lumMod val="75000"/>
                </a:schemeClr>
              </a:buClr>
              <a:buFont typeface="+mj-lt"/>
              <a:buAutoNum type="arabicPeriod"/>
              <a:defRPr/>
            </a:pPr>
            <a:r>
              <a:rPr lang="el-GR" sz="2400" dirty="0" smtClean="0"/>
              <a:t>Το διδακτικό υλικό του εκπαιδευτικού σεναρίου </a:t>
            </a:r>
          </a:p>
          <a:p>
            <a:pPr marL="1080000" indent="-612000" algn="just">
              <a:buClr>
                <a:schemeClr val="accent5">
                  <a:lumMod val="75000"/>
                </a:schemeClr>
              </a:buClr>
              <a:buFont typeface="+mj-lt"/>
              <a:buAutoNum type="arabicPeriod"/>
              <a:defRPr/>
            </a:pPr>
            <a:r>
              <a:rPr lang="el-GR" sz="2400" dirty="0" smtClean="0"/>
              <a:t>Οι δραστηριότητες υλοποίησης του εκπαιδευτικού σεναρίου στην τάξη (με χρήση κατάλληλων διδακτικών στρατηγικών)</a:t>
            </a:r>
          </a:p>
          <a:p>
            <a:pPr marL="1080000" indent="-612000" algn="just">
              <a:buClr>
                <a:schemeClr val="accent5">
                  <a:lumMod val="75000"/>
                </a:schemeClr>
              </a:buClr>
              <a:buFont typeface="+mj-lt"/>
              <a:buAutoNum type="arabicPeriod"/>
              <a:defRPr/>
            </a:pPr>
            <a:r>
              <a:rPr lang="el-GR" sz="2400" dirty="0" smtClean="0"/>
              <a:t>Η αξιολόγηση (μαθητών και εκπαιδευτικού σεναρίου)</a:t>
            </a:r>
          </a:p>
          <a:p>
            <a:pPr marL="1080000" indent="-612000" algn="just">
              <a:buClr>
                <a:schemeClr val="accent5">
                  <a:lumMod val="75000"/>
                </a:schemeClr>
              </a:buClr>
              <a:buFont typeface="+mj-lt"/>
              <a:buAutoNum type="arabicPeriod"/>
              <a:defRPr/>
            </a:pPr>
            <a:r>
              <a:rPr lang="el-GR" sz="2400" dirty="0" smtClean="0"/>
              <a:t>Παρατηρήσεις – οδηγίες προς εκπαιδευτικούς</a:t>
            </a:r>
          </a:p>
          <a:p>
            <a:pPr marL="1080000" indent="-612000" algn="just">
              <a:buClr>
                <a:schemeClr val="accent5">
                  <a:lumMod val="75000"/>
                </a:schemeClr>
              </a:buClr>
              <a:buFont typeface="+mj-lt"/>
              <a:buAutoNum type="arabicPeriod"/>
              <a:defRPr/>
            </a:pPr>
            <a:r>
              <a:rPr lang="el-GR" sz="2400" b="1" dirty="0" smtClean="0">
                <a:solidFill>
                  <a:schemeClr val="accent1">
                    <a:lumMod val="75000"/>
                  </a:schemeClr>
                </a:solidFill>
              </a:rPr>
              <a:t>Επανασχεδιασμός ?</a:t>
            </a:r>
          </a:p>
          <a:p>
            <a:pPr marL="1080000" indent="-612000" algn="just">
              <a:spcBef>
                <a:spcPct val="48000"/>
              </a:spcBef>
              <a:buClr>
                <a:schemeClr val="accent5">
                  <a:lumMod val="75000"/>
                </a:schemeClr>
              </a:buClr>
              <a:buFont typeface="Wingdings 2" panose="05020102010507070707" pitchFamily="18" charset="2"/>
              <a:buNone/>
              <a:defRPr/>
            </a:pPr>
            <a:endParaRPr lang="el-GR" sz="2400" dirty="0" smtClean="0"/>
          </a:p>
          <a:p>
            <a:pPr marL="1080000" indent="-612000" algn="just">
              <a:spcBef>
                <a:spcPct val="48000"/>
              </a:spcBef>
              <a:buClr>
                <a:schemeClr val="accent5">
                  <a:lumMod val="75000"/>
                </a:schemeClr>
              </a:buClr>
              <a:buFont typeface="Wingdings 2" panose="05020102010507070707" pitchFamily="18" charset="2"/>
              <a:buNone/>
              <a:defRPr/>
            </a:pPr>
            <a:endParaRPr lang="el-GR" sz="2400" dirty="0" smtClean="0"/>
          </a:p>
          <a:p>
            <a:pPr marL="1080000" indent="-612000" algn="just">
              <a:spcBef>
                <a:spcPct val="48000"/>
              </a:spcBef>
              <a:buClr>
                <a:schemeClr val="accent5">
                  <a:lumMod val="75000"/>
                </a:schemeClr>
              </a:buClr>
              <a:buFont typeface="Wingdings 2" panose="05020102010507070707" pitchFamily="18" charset="2"/>
              <a:buNone/>
              <a:defRPr/>
            </a:pPr>
            <a:endParaRPr lang="el-GR" sz="2400" dirty="0" smtClean="0"/>
          </a:p>
          <a:p>
            <a:pPr marL="1080000" indent="-612000" algn="just">
              <a:spcBef>
                <a:spcPct val="48000"/>
              </a:spcBef>
              <a:buClr>
                <a:schemeClr val="accent5">
                  <a:lumMod val="75000"/>
                </a:schemeClr>
              </a:buClr>
              <a:buFont typeface="Wingdings 2" panose="05020102010507070707" pitchFamily="18" charset="2"/>
              <a:buNone/>
              <a:defRPr/>
            </a:pPr>
            <a:endParaRPr lang="el-GR" dirty="0" smtClean="0"/>
          </a:p>
        </p:txBody>
      </p:sp>
      <p:sp>
        <p:nvSpPr>
          <p:cNvPr id="3072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DCAD828-8D3A-4630-9314-7FEDF6640129}" type="slidenum">
              <a:rPr lang="en-US" altLang="el-GR" sz="1200" smtClean="0">
                <a:solidFill>
                  <a:srgbClr val="B5A788"/>
                </a:solidFill>
              </a:rPr>
              <a:pPr>
                <a:spcBef>
                  <a:spcPct val="0"/>
                </a:spcBef>
                <a:buClrTx/>
                <a:buSzTx/>
                <a:buFontTx/>
                <a:buNone/>
              </a:pPr>
              <a:t>14</a:t>
            </a:fld>
            <a:endParaRPr lang="en-US" altLang="el-GR" sz="1200" smtClean="0">
              <a:solidFill>
                <a:srgbClr val="B5A788"/>
              </a:solidFill>
            </a:endParaRPr>
          </a:p>
        </p:txBody>
      </p:sp>
    </p:spTree>
    <p:extLst>
      <p:ext uri="{BB962C8B-B14F-4D97-AF65-F5344CB8AC3E}">
        <p14:creationId xmlns:p14="http://schemas.microsoft.com/office/powerpoint/2010/main" val="1659231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928688"/>
            <a:ext cx="5143500"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533400" y="214313"/>
            <a:ext cx="8180388" cy="1143000"/>
          </a:xfrm>
        </p:spPr>
        <p:txBody>
          <a:bodyPr>
            <a:normAutofit fontScale="90000"/>
          </a:bodyPr>
          <a:lstStyle/>
          <a:p>
            <a:pPr>
              <a:defRPr/>
            </a:pPr>
            <a:r>
              <a:rPr lang="el-GR" dirty="0" smtClean="0"/>
              <a:t>Φάσεις ανάπτυξης εκπαιδευτικού σεναρίου</a:t>
            </a:r>
            <a:endParaRPr lang="el-GR" dirty="0"/>
          </a:p>
        </p:txBody>
      </p:sp>
      <p:sp>
        <p:nvSpPr>
          <p:cNvPr id="32773" name="TextBox 4"/>
          <p:cNvSpPr txBox="1">
            <a:spLocks noChangeArrowheads="1"/>
          </p:cNvSpPr>
          <p:nvPr/>
        </p:nvSpPr>
        <p:spPr bwMode="auto">
          <a:xfrm rot="-5400000">
            <a:off x="253207" y="3890168"/>
            <a:ext cx="367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2400">
                <a:latin typeface="Arial" panose="020B0604020202020204" pitchFamily="34" charset="0"/>
              </a:rPr>
              <a:t>Υπολογιστικό περιβάλλον</a:t>
            </a:r>
          </a:p>
        </p:txBody>
      </p:sp>
      <p:cxnSp>
        <p:nvCxnSpPr>
          <p:cNvPr id="7" name="Straight Arrow Connector 6"/>
          <p:cNvCxnSpPr/>
          <p:nvPr/>
        </p:nvCxnSpPr>
        <p:spPr>
          <a:xfrm flipV="1">
            <a:off x="2428875" y="2357438"/>
            <a:ext cx="2214563"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28875" y="4000500"/>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00313" y="4500563"/>
            <a:ext cx="2214562"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77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B8EAB43-D325-49D8-B2FF-D217A7441BB2}" type="slidenum">
              <a:rPr lang="en-US" altLang="el-GR" sz="1200" smtClean="0">
                <a:solidFill>
                  <a:srgbClr val="B5A788"/>
                </a:solidFill>
              </a:rPr>
              <a:pPr>
                <a:spcBef>
                  <a:spcPct val="0"/>
                </a:spcBef>
                <a:buClrTx/>
                <a:buSzTx/>
                <a:buFontTx/>
                <a:buNone/>
              </a:pPr>
              <a:t>15</a:t>
            </a:fld>
            <a:endParaRPr lang="en-US" altLang="el-GR" sz="1200" smtClean="0">
              <a:solidFill>
                <a:srgbClr val="B5A788"/>
              </a:solidFill>
            </a:endParaRPr>
          </a:p>
        </p:txBody>
      </p:sp>
      <p:sp>
        <p:nvSpPr>
          <p:cNvPr id="3" name="Καμπύλο δεξιό βέλος 2"/>
          <p:cNvSpPr/>
          <p:nvPr/>
        </p:nvSpPr>
        <p:spPr>
          <a:xfrm rot="10800000">
            <a:off x="7596188" y="1484313"/>
            <a:ext cx="1211262" cy="38957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32779" name="TextBox 1"/>
          <p:cNvSpPr txBox="1">
            <a:spLocks noChangeArrowheads="1"/>
          </p:cNvSpPr>
          <p:nvPr/>
        </p:nvSpPr>
        <p:spPr bwMode="auto">
          <a:xfrm>
            <a:off x="7797800" y="5264150"/>
            <a:ext cx="1273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sz="1600"/>
              <a:t>Σπειροειδής</a:t>
            </a:r>
          </a:p>
          <a:p>
            <a:r>
              <a:rPr lang="el-GR" altLang="en-US" sz="1600"/>
              <a:t>διαδικασία </a:t>
            </a:r>
          </a:p>
        </p:txBody>
      </p:sp>
    </p:spTree>
    <p:extLst>
      <p:ext uri="{BB962C8B-B14F-4D97-AF65-F5344CB8AC3E}">
        <p14:creationId xmlns:p14="http://schemas.microsoft.com/office/powerpoint/2010/main" val="316450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marL="742950" indent="-742950">
              <a:buFont typeface="+mj-lt"/>
              <a:buAutoNum type="arabicPeriod"/>
              <a:defRPr/>
            </a:pPr>
            <a:r>
              <a:rPr lang="el-GR" dirty="0" smtClean="0"/>
              <a:t>Το διδακτικό αντικείμενο του  εκπαιδευτικού σεναρίου</a:t>
            </a:r>
            <a:endParaRPr lang="el-GR" dirty="0"/>
          </a:p>
        </p:txBody>
      </p:sp>
      <p:sp>
        <p:nvSpPr>
          <p:cNvPr id="34819" name="Rectangle 3"/>
          <p:cNvSpPr>
            <a:spLocks noGrp="1" noChangeArrowheads="1"/>
          </p:cNvSpPr>
          <p:nvPr>
            <p:ph type="body" idx="1"/>
          </p:nvPr>
        </p:nvSpPr>
        <p:spPr>
          <a:xfrm>
            <a:off x="785813" y="1527175"/>
            <a:ext cx="8358187" cy="5000625"/>
          </a:xfrm>
        </p:spPr>
        <p:txBody>
          <a:bodyPr/>
          <a:lstStyle/>
          <a:p>
            <a:r>
              <a:rPr lang="el-GR" altLang="el-GR" sz="2800" smtClean="0"/>
              <a:t>Επί μέρους τμήματα του σεναρίου οικοδόμησης της έννοιας και εστίαση στα σημαντικά σημεία της έννοιας.</a:t>
            </a:r>
          </a:p>
          <a:p>
            <a:r>
              <a:rPr lang="el-GR" altLang="el-GR" sz="2800" u="sng" smtClean="0"/>
              <a:t>Προαπαιτούμενες </a:t>
            </a:r>
            <a:r>
              <a:rPr lang="el-GR" altLang="el-GR" sz="2800" smtClean="0"/>
              <a:t>και </a:t>
            </a:r>
            <a:r>
              <a:rPr lang="el-GR" altLang="el-GR" sz="2800" u="sng" smtClean="0"/>
              <a:t>πρότερες </a:t>
            </a:r>
            <a:r>
              <a:rPr lang="el-GR" altLang="el-GR" sz="2800" smtClean="0"/>
              <a:t>γνώσεις </a:t>
            </a:r>
          </a:p>
          <a:p>
            <a:pPr lvl="1"/>
            <a:r>
              <a:rPr lang="el-GR" altLang="el-GR" sz="2400" smtClean="0"/>
              <a:t>πώς αποτιμώνται και πώς εντάσσονται στο σενάριο;</a:t>
            </a:r>
          </a:p>
          <a:p>
            <a:r>
              <a:rPr lang="el-GR" altLang="el-GR" sz="2800" smtClean="0"/>
              <a:t>Καταλληλότητα του σεναρίου για το επίπεδο γνώσης των μαθητών.</a:t>
            </a:r>
          </a:p>
          <a:p>
            <a:pPr lvl="1"/>
            <a:r>
              <a:rPr lang="el-GR" altLang="el-GR" sz="2400" smtClean="0"/>
              <a:t>Διδακτικός μετασχηματισμός της επιστημονικής γνώσης σε διδακτέα και διδαχθείσα.</a:t>
            </a:r>
          </a:p>
          <a:p>
            <a:pPr lvl="1"/>
            <a:r>
              <a:rPr lang="el-GR" altLang="el-GR" sz="2400" smtClean="0"/>
              <a:t>Κοινωνικές πρακτικές αναφοράς</a:t>
            </a:r>
          </a:p>
          <a:p>
            <a:pPr lvl="1"/>
            <a:r>
              <a:rPr lang="el-GR" altLang="el-GR" sz="2400" smtClean="0"/>
              <a:t>Τεχνολογική παιδαγωγική γνώση περιεχομένου  </a:t>
            </a:r>
          </a:p>
        </p:txBody>
      </p:sp>
      <p:sp>
        <p:nvSpPr>
          <p:cNvPr id="3482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C7148AE-D35A-4E27-B7DA-D33733FDBFE8}" type="slidenum">
              <a:rPr lang="en-US" altLang="el-GR" sz="1200" smtClean="0">
                <a:solidFill>
                  <a:srgbClr val="B5A788"/>
                </a:solidFill>
              </a:rPr>
              <a:pPr>
                <a:spcBef>
                  <a:spcPct val="0"/>
                </a:spcBef>
                <a:buClrTx/>
                <a:buSzTx/>
                <a:buFontTx/>
                <a:buNone/>
              </a:pPr>
              <a:t>16</a:t>
            </a:fld>
            <a:endParaRPr lang="en-US" altLang="el-GR" sz="1200" smtClean="0">
              <a:solidFill>
                <a:srgbClr val="B5A788"/>
              </a:solidFill>
            </a:endParaRPr>
          </a:p>
        </p:txBody>
      </p:sp>
    </p:spTree>
    <p:extLst>
      <p:ext uri="{BB962C8B-B14F-4D97-AF65-F5344CB8AC3E}">
        <p14:creationId xmlns:p14="http://schemas.microsoft.com/office/powerpoint/2010/main" val="817524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313"/>
            <a:ext cx="7791450" cy="1143000"/>
          </a:xfrm>
        </p:spPr>
        <p:txBody>
          <a:bodyPr>
            <a:normAutofit fontScale="90000"/>
          </a:bodyPr>
          <a:lstStyle/>
          <a:p>
            <a:pPr>
              <a:defRPr/>
            </a:pPr>
            <a:r>
              <a:rPr lang="el-GR" dirty="0" smtClean="0"/>
              <a:t>Διδακτικός μετασχηματισμός </a:t>
            </a:r>
            <a:br>
              <a:rPr lang="el-GR" dirty="0" smtClean="0"/>
            </a:br>
            <a:r>
              <a:rPr lang="el-GR" dirty="0" smtClean="0"/>
              <a:t>Διδακτική προγραμματισμού</a:t>
            </a:r>
            <a:endParaRPr lang="en-GB" dirty="0"/>
          </a:p>
        </p:txBody>
      </p:sp>
      <p:sp>
        <p:nvSpPr>
          <p:cNvPr id="36867" name="Content Placeholder 2"/>
          <p:cNvSpPr>
            <a:spLocks noGrp="1"/>
          </p:cNvSpPr>
          <p:nvPr>
            <p:ph idx="1"/>
          </p:nvPr>
        </p:nvSpPr>
        <p:spPr>
          <a:xfrm>
            <a:off x="1000125" y="1357313"/>
            <a:ext cx="7715250" cy="4891087"/>
          </a:xfrm>
        </p:spPr>
        <p:txBody>
          <a:bodyPr/>
          <a:lstStyle/>
          <a:p>
            <a:r>
              <a:rPr lang="el-GR" altLang="el-GR" sz="2400" b="1" dirty="0" smtClean="0">
                <a:latin typeface="Tahoma" panose="020B0604030504040204" pitchFamily="34" charset="0"/>
                <a:cs typeface="Tahoma" panose="020B0604030504040204" pitchFamily="34" charset="0"/>
              </a:rPr>
              <a:t>Παράδειγμα διδακτικού μετασχηματισμού</a:t>
            </a:r>
            <a:r>
              <a:rPr lang="el-GR" altLang="el-GR" sz="2400" dirty="0" smtClean="0">
                <a:latin typeface="Tahoma" panose="020B0604030504040204" pitchFamily="34" charset="0"/>
                <a:cs typeface="Tahoma" panose="020B0604030504040204" pitchFamily="34" charset="0"/>
              </a:rPr>
              <a:t>: </a:t>
            </a:r>
            <a:r>
              <a:rPr lang="en-GB" altLang="el-GR" sz="2400" dirty="0" smtClean="0">
                <a:latin typeface="Tahoma" panose="020B0604030504040204" pitchFamily="34" charset="0"/>
                <a:cs typeface="Tahoma" panose="020B0604030504040204" pitchFamily="34" charset="0"/>
              </a:rPr>
              <a:t>«</a:t>
            </a:r>
            <a:r>
              <a:rPr lang="el-GR" altLang="el-GR" sz="2400" dirty="0" smtClean="0">
                <a:latin typeface="Tahoma" panose="020B0604030504040204" pitchFamily="34" charset="0"/>
                <a:cs typeface="Tahoma" panose="020B0604030504040204" pitchFamily="34" charset="0"/>
              </a:rPr>
              <a:t>Προγραμματισμός</a:t>
            </a:r>
            <a:r>
              <a:rPr lang="en-GB" altLang="el-GR" sz="2400" dirty="0" smtClean="0">
                <a:latin typeface="Tahoma" panose="020B0604030504040204" pitchFamily="34" charset="0"/>
                <a:cs typeface="Tahoma" panose="020B0604030504040204" pitchFamily="34" charset="0"/>
              </a:rPr>
              <a:t>»</a:t>
            </a:r>
            <a:endParaRPr lang="el-GR" altLang="el-GR" sz="2400" b="1" dirty="0" smtClean="0">
              <a:latin typeface="Tahoma" panose="020B0604030504040204" pitchFamily="34" charset="0"/>
              <a:cs typeface="Tahoma" panose="020B0604030504040204" pitchFamily="34" charset="0"/>
            </a:endParaRPr>
          </a:p>
          <a:p>
            <a:pPr>
              <a:lnSpc>
                <a:spcPct val="80000"/>
              </a:lnSpc>
            </a:pPr>
            <a:r>
              <a:rPr lang="en-GB" altLang="el-GR" sz="2000" dirty="0" err="1" smtClean="0">
                <a:latin typeface="Tahoma" panose="020B0604030504040204" pitchFamily="34" charset="0"/>
                <a:cs typeface="Tahoma" panose="020B0604030504040204" pitchFamily="34" charset="0"/>
              </a:rPr>
              <a:t>το</a:t>
            </a:r>
            <a:r>
              <a:rPr lang="en-GB" altLang="el-GR" sz="2000" dirty="0" smtClean="0">
                <a:latin typeface="Tahoma" panose="020B0604030504040204" pitchFamily="34" charset="0"/>
                <a:cs typeface="Tahoma" panose="020B0604030504040204" pitchFamily="34" charset="0"/>
              </a:rPr>
              <a:t> α</a:t>
            </a:r>
            <a:r>
              <a:rPr lang="en-GB" altLang="el-GR" sz="2000" dirty="0" err="1" smtClean="0">
                <a:latin typeface="Tahoma" panose="020B0604030504040204" pitchFamily="34" charset="0"/>
                <a:cs typeface="Tahoma" panose="020B0604030504040204" pitchFamily="34" charset="0"/>
              </a:rPr>
              <a:t>ντικείμενο</a:t>
            </a:r>
            <a:r>
              <a:rPr lang="en-GB" altLang="el-GR" sz="2000" dirty="0" smtClean="0">
                <a:latin typeface="Tahoma" panose="020B0604030504040204" pitchFamily="34" charset="0"/>
                <a:cs typeface="Tahoma" panose="020B0604030504040204" pitchFamily="34" charset="0"/>
              </a:rPr>
              <a:t> α</a:t>
            </a:r>
            <a:r>
              <a:rPr lang="en-GB" altLang="el-GR" sz="2000" dirty="0" err="1" smtClean="0">
                <a:latin typeface="Tahoma" panose="020B0604030504040204" pitchFamily="34" charset="0"/>
                <a:cs typeface="Tahoma" panose="020B0604030504040204" pitchFamily="34" charset="0"/>
              </a:rPr>
              <a:t>υτό</a:t>
            </a:r>
            <a:r>
              <a:rPr lang="el-GR" altLang="el-GR" sz="2000" dirty="0" smtClean="0">
                <a:latin typeface="Tahoma" panose="020B0604030504040204" pitchFamily="34" charset="0"/>
                <a:cs typeface="Tahoma" panose="020B0604030504040204" pitchFamily="34" charset="0"/>
              </a:rPr>
              <a:t> </a:t>
            </a:r>
            <a:r>
              <a:rPr lang="el-GR" altLang="el-GR" sz="2000" dirty="0" smtClean="0">
                <a:solidFill>
                  <a:schemeClr val="accent1">
                    <a:lumMod val="75000"/>
                  </a:schemeClr>
                </a:solidFill>
                <a:latin typeface="Tahoma" panose="020B0604030504040204" pitchFamily="34" charset="0"/>
                <a:cs typeface="Tahoma" panose="020B0604030504040204" pitchFamily="34" charset="0"/>
              </a:rPr>
              <a:t>(θεωρίες γλωσσών προγραμματισμού, προγραμματιστικά παραδείγματα</a:t>
            </a:r>
            <a:r>
              <a:rPr lang="el-GR" altLang="el-GR" sz="2000" dirty="0" smtClean="0">
                <a:latin typeface="Tahoma" panose="020B0604030504040204" pitchFamily="34" charset="0"/>
                <a:cs typeface="Tahoma" panose="020B0604030504040204" pitchFamily="34" charset="0"/>
              </a:rPr>
              <a:t>, π.χ. </a:t>
            </a:r>
            <a:r>
              <a:rPr lang="el-GR" altLang="el-GR" sz="2000" dirty="0" err="1" smtClean="0">
                <a:latin typeface="Tahoma" panose="020B0604030504040204" pitchFamily="34" charset="0"/>
                <a:cs typeface="Tahoma" panose="020B0604030504040204" pitchFamily="34" charset="0"/>
              </a:rPr>
              <a:t>οντοκεντρικός</a:t>
            </a:r>
            <a:r>
              <a:rPr lang="el-GR" altLang="el-GR" sz="2000" dirty="0" smtClean="0">
                <a:latin typeface="Tahoma" panose="020B0604030504040204" pitchFamily="34" charset="0"/>
                <a:cs typeface="Tahoma" panose="020B0604030504040204" pitchFamily="34" charset="0"/>
              </a:rPr>
              <a:t>, λογικός,  δομημένος προγραμματισμός)</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δεν</a:t>
            </a:r>
            <a:r>
              <a:rPr lang="en-GB" altLang="el-GR" sz="2000" dirty="0" smtClean="0">
                <a:latin typeface="Tahoma" panose="020B0604030504040204" pitchFamily="34" charset="0"/>
                <a:cs typeface="Tahoma" panose="020B0604030504040204" pitchFamily="34" charset="0"/>
              </a:rPr>
              <a:t> </a:t>
            </a:r>
            <a:r>
              <a:rPr lang="el-GR" altLang="el-GR" sz="2000" dirty="0" smtClean="0">
                <a:latin typeface="Tahoma" panose="020B0604030504040204" pitchFamily="34" charset="0"/>
                <a:cs typeface="Tahoma" panose="020B0604030504040204" pitchFamily="34" charset="0"/>
              </a:rPr>
              <a:t>διδάσκεται</a:t>
            </a:r>
            <a:r>
              <a:rPr lang="en-GB" altLang="el-GR" sz="2000" dirty="0" smtClean="0">
                <a:latin typeface="Tahoma" panose="020B0604030504040204" pitchFamily="34" charset="0"/>
                <a:cs typeface="Tahoma" panose="020B0604030504040204" pitchFamily="34" charset="0"/>
              </a:rPr>
              <a:t>, α</a:t>
            </a:r>
            <a:r>
              <a:rPr lang="en-GB" altLang="el-GR" sz="2000" dirty="0" err="1" smtClean="0">
                <a:latin typeface="Tahoma" panose="020B0604030504040204" pitchFamily="34" charset="0"/>
                <a:cs typeface="Tahoma" panose="020B0604030504040204" pitchFamily="34" charset="0"/>
              </a:rPr>
              <a:t>υτό</a:t>
            </a:r>
            <a:r>
              <a:rPr lang="en-GB" altLang="el-GR" sz="2000" dirty="0" smtClean="0">
                <a:latin typeface="Tahoma" panose="020B0604030504040204" pitchFamily="34" charset="0"/>
                <a:cs typeface="Tahoma" panose="020B0604030504040204" pitchFamily="34" charset="0"/>
              </a:rPr>
              <a:t> καθα</a:t>
            </a:r>
            <a:r>
              <a:rPr lang="en-GB" altLang="el-GR" sz="2000" dirty="0" err="1" smtClean="0">
                <a:latin typeface="Tahoma" panose="020B0604030504040204" pitchFamily="34" charset="0"/>
                <a:cs typeface="Tahoma" panose="020B0604030504040204" pitchFamily="34" charset="0"/>
              </a:rPr>
              <a:t>υτό</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τουλάχιστον</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εκτός</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του</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χώρου</a:t>
            </a:r>
            <a:r>
              <a:rPr lang="en-GB" altLang="el-GR" sz="2000" dirty="0" smtClean="0">
                <a:latin typeface="Tahoma" panose="020B0604030504040204" pitchFamily="34" charset="0"/>
                <a:cs typeface="Tahoma" panose="020B0604030504040204" pitchFamily="34" charset="0"/>
              </a:rPr>
              <a:t> παρα</a:t>
            </a:r>
            <a:r>
              <a:rPr lang="en-GB" altLang="el-GR" sz="2000" dirty="0" err="1" smtClean="0">
                <a:latin typeface="Tahoma" panose="020B0604030504040204" pitchFamily="34" charset="0"/>
                <a:cs typeface="Tahoma" panose="020B0604030504040204" pitchFamily="34" charset="0"/>
              </a:rPr>
              <a:t>γωγής</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του</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δηλ</a:t>
            </a:r>
            <a:r>
              <a:rPr lang="en-GB" altLang="el-GR" sz="2000" dirty="0" smtClean="0">
                <a:latin typeface="Tahoma" panose="020B0604030504040204" pitchFamily="34" charset="0"/>
                <a:cs typeface="Tahoma" panose="020B0604030504040204" pitchFamily="34" charset="0"/>
              </a:rPr>
              <a:t>αδή τα Πανεπιστήμια</a:t>
            </a:r>
            <a:r>
              <a:rPr lang="el-GR" altLang="el-GR" sz="2000" dirty="0" smtClean="0">
                <a:latin typeface="Tahoma" panose="020B0604030504040204" pitchFamily="34" charset="0"/>
                <a:cs typeface="Tahoma" panose="020B0604030504040204" pitchFamily="34" charset="0"/>
              </a:rPr>
              <a:t> και τα Ερευνητικά Κέντρα</a:t>
            </a:r>
            <a:r>
              <a:rPr lang="en-GB" altLang="el-GR" sz="2000" dirty="0" smtClean="0">
                <a:latin typeface="Tahoma" panose="020B0604030504040204" pitchFamily="34" charset="0"/>
                <a:cs typeface="Tahoma" panose="020B0604030504040204" pitchFamily="34" charset="0"/>
              </a:rPr>
              <a:t>. </a:t>
            </a:r>
            <a:endParaRPr lang="el-GR" altLang="el-GR" sz="2000" dirty="0" smtClean="0">
              <a:latin typeface="Tahoma" panose="020B0604030504040204" pitchFamily="34" charset="0"/>
              <a:cs typeface="Tahoma" panose="020B0604030504040204" pitchFamily="34" charset="0"/>
            </a:endParaRPr>
          </a:p>
          <a:p>
            <a:pPr>
              <a:lnSpc>
                <a:spcPct val="80000"/>
              </a:lnSpc>
            </a:pPr>
            <a:r>
              <a:rPr lang="en-GB" altLang="el-GR" sz="2000" dirty="0" err="1" smtClean="0">
                <a:latin typeface="Tahoma" panose="020B0604030504040204" pitchFamily="34" charset="0"/>
                <a:cs typeface="Tahoma" panose="020B0604030504040204" pitchFamily="34" charset="0"/>
              </a:rPr>
              <a:t>Συγκεκριμένοι</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μηχ</a:t>
            </a:r>
            <a:r>
              <a:rPr lang="en-GB" altLang="el-GR" sz="2000" dirty="0" smtClean="0">
                <a:latin typeface="Tahoma" panose="020B0604030504040204" pitchFamily="34" charset="0"/>
                <a:cs typeface="Tahoma" panose="020B0604030504040204" pitchFamily="34" charset="0"/>
              </a:rPr>
              <a:t>ανισμοί πρέπει να τεθούν σε λειτουργία ώστε η γνώση αυτή να βγει από τον επιστημονικό της χώρο και να εισαχθεί στη διδακτική πράξη. </a:t>
            </a:r>
            <a:endParaRPr lang="el-GR" altLang="el-GR" sz="2000" dirty="0" smtClean="0">
              <a:latin typeface="Tahoma" panose="020B0604030504040204" pitchFamily="34" charset="0"/>
              <a:cs typeface="Tahoma" panose="020B0604030504040204" pitchFamily="34" charset="0"/>
            </a:endParaRPr>
          </a:p>
          <a:p>
            <a:pPr>
              <a:lnSpc>
                <a:spcPct val="80000"/>
              </a:lnSpc>
            </a:pPr>
            <a:endParaRPr lang="el-GR" altLang="el-GR" sz="2000" dirty="0" smtClean="0">
              <a:latin typeface="Tahoma" panose="020B0604030504040204" pitchFamily="34" charset="0"/>
              <a:cs typeface="Tahoma" panose="020B0604030504040204" pitchFamily="34" charset="0"/>
            </a:endParaRPr>
          </a:p>
          <a:p>
            <a:pPr lvl="1">
              <a:lnSpc>
                <a:spcPct val="80000"/>
              </a:lnSpc>
            </a:pPr>
            <a:r>
              <a:rPr lang="en-GB" altLang="el-GR" sz="1800" dirty="0" smtClean="0">
                <a:latin typeface="Tahoma" panose="020B0604030504040204" pitchFamily="34" charset="0"/>
                <a:cs typeface="Tahoma" panose="020B0604030504040204" pitchFamily="34" charset="0"/>
              </a:rPr>
              <a:t>Από </a:t>
            </a:r>
            <a:r>
              <a:rPr lang="en-GB" altLang="el-GR" sz="1800" dirty="0" err="1" smtClean="0">
                <a:latin typeface="Tahoma" panose="020B0604030504040204" pitchFamily="34" charset="0"/>
                <a:cs typeface="Tahoma" panose="020B0604030504040204" pitchFamily="34" charset="0"/>
              </a:rPr>
              <a:t>τη</a:t>
            </a:r>
            <a:r>
              <a:rPr lang="en-GB" altLang="el-GR" sz="1800" dirty="0" smtClean="0">
                <a:latin typeface="Tahoma" panose="020B0604030504040204" pitchFamily="34" charset="0"/>
                <a:cs typeface="Tahoma" panose="020B0604030504040204" pitchFamily="34" charset="0"/>
              </a:rPr>
              <a:t> </a:t>
            </a:r>
            <a:r>
              <a:rPr lang="en-GB" altLang="el-GR" sz="1800" dirty="0" err="1" smtClean="0">
                <a:latin typeface="Tahoma" panose="020B0604030504040204" pitchFamily="34" charset="0"/>
                <a:cs typeface="Tahoma" panose="020B0604030504040204" pitchFamily="34" charset="0"/>
              </a:rPr>
              <a:t>στιγμή</a:t>
            </a:r>
            <a:r>
              <a:rPr lang="en-GB" altLang="el-GR" sz="1800" dirty="0" smtClean="0">
                <a:latin typeface="Tahoma" panose="020B0604030504040204" pitchFamily="34" charset="0"/>
                <a:cs typeface="Tahoma" panose="020B0604030504040204" pitchFamily="34" charset="0"/>
              </a:rPr>
              <a:t> π</a:t>
            </a:r>
            <a:r>
              <a:rPr lang="en-GB" altLang="el-GR" sz="1800" dirty="0" err="1" smtClean="0">
                <a:latin typeface="Tahoma" panose="020B0604030504040204" pitchFamily="34" charset="0"/>
                <a:cs typeface="Tahoma" panose="020B0604030504040204" pitchFamily="34" charset="0"/>
              </a:rPr>
              <a:t>ου</a:t>
            </a:r>
            <a:r>
              <a:rPr lang="en-GB" altLang="el-GR" sz="1800" dirty="0" smtClean="0">
                <a:latin typeface="Tahoma" panose="020B0604030504040204" pitchFamily="34" charset="0"/>
                <a:cs typeface="Tahoma" panose="020B0604030504040204" pitchFamily="34" charset="0"/>
              </a:rPr>
              <a:t> πρα</a:t>
            </a:r>
            <a:r>
              <a:rPr lang="en-GB" altLang="el-GR" sz="1800" dirty="0" err="1" smtClean="0">
                <a:latin typeface="Tahoma" panose="020B0604030504040204" pitchFamily="34" charset="0"/>
                <a:cs typeface="Tahoma" panose="020B0604030504040204" pitchFamily="34" charset="0"/>
              </a:rPr>
              <a:t>γμ</a:t>
            </a:r>
            <a:r>
              <a:rPr lang="en-GB" altLang="el-GR" sz="1800" dirty="0" smtClean="0">
                <a:latin typeface="Tahoma" panose="020B0604030504040204" pitchFamily="34" charset="0"/>
                <a:cs typeface="Tahoma" panose="020B0604030504040204" pitchFamily="34" charset="0"/>
              </a:rPr>
              <a:t>ατοποιηθούν τέτοιου τύπου λειτουργίες, η διδακτέα γνώση </a:t>
            </a:r>
            <a:r>
              <a:rPr lang="el-GR" altLang="el-GR" sz="1800" dirty="0" smtClean="0">
                <a:latin typeface="Tahoma" panose="020B0604030504040204" pitchFamily="34" charset="0"/>
                <a:cs typeface="Tahoma" panose="020B0604030504040204" pitchFamily="34" charset="0"/>
              </a:rPr>
              <a:t>(π.χ. αναλυτικό πρόγραμμα και βιβλία γυμνασίου και λυκείου που περιέχουν τις σχολικές γνώσεις για τον προγραμματισμό και την αλγοριθμική προσέγγιση) </a:t>
            </a:r>
            <a:r>
              <a:rPr lang="en-GB" altLang="el-GR" sz="1800" dirty="0" err="1" smtClean="0">
                <a:latin typeface="Tahoma" panose="020B0604030504040204" pitchFamily="34" charset="0"/>
                <a:cs typeface="Tahoma" panose="020B0604030504040204" pitchFamily="34" charset="0"/>
              </a:rPr>
              <a:t>είν</a:t>
            </a:r>
            <a:r>
              <a:rPr lang="en-GB" altLang="el-GR" sz="1800" dirty="0" smtClean="0">
                <a:latin typeface="Tahoma" panose="020B0604030504040204" pitchFamily="34" charset="0"/>
                <a:cs typeface="Tahoma" panose="020B0604030504040204" pitchFamily="34" charset="0"/>
              </a:rPr>
              <a:t>αι αναμφισβήτητα διαφορετική από την επιστημονική γνώση που χρησιμεύει ως αναφορά της</a:t>
            </a:r>
            <a:r>
              <a:rPr lang="el-GR" altLang="el-GR" sz="1800" dirty="0" smtClean="0">
                <a:latin typeface="Tahoma" panose="020B0604030504040204" pitchFamily="34" charset="0"/>
                <a:cs typeface="Tahoma" panose="020B0604030504040204" pitchFamily="34" charset="0"/>
              </a:rPr>
              <a:t> (π.χ. αντίστοιχα μαθήματα στα πανεπιστήμια ή βιβλία αναφοράς)</a:t>
            </a:r>
            <a:r>
              <a:rPr lang="en-GB" altLang="el-GR" sz="1800" dirty="0" smtClean="0">
                <a:latin typeface="Tahoma" panose="020B0604030504040204" pitchFamily="34" charset="0"/>
                <a:cs typeface="Tahoma" panose="020B0604030504040204" pitchFamily="34" charset="0"/>
              </a:rPr>
              <a:t>. </a:t>
            </a:r>
            <a:endParaRPr lang="el-GR" altLang="el-GR" sz="1800" dirty="0" smtClean="0">
              <a:latin typeface="Tahoma" panose="020B0604030504040204" pitchFamily="34" charset="0"/>
              <a:cs typeface="Tahoma" panose="020B0604030504040204" pitchFamily="34" charset="0"/>
            </a:endParaRPr>
          </a:p>
          <a:p>
            <a:endParaRPr lang="el-GR" altLang="el-GR" sz="2000" dirty="0" smtClean="0">
              <a:latin typeface="Tahoma" panose="020B0604030504040204" pitchFamily="34" charset="0"/>
              <a:cs typeface="Tahoma" panose="020B0604030504040204" pitchFamily="34" charset="0"/>
            </a:endParaRPr>
          </a:p>
        </p:txBody>
      </p:sp>
      <p:sp>
        <p:nvSpPr>
          <p:cNvPr id="3686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CCF223F-E490-4F88-BEF4-7A44C5283545}" type="slidenum">
              <a:rPr lang="en-US" altLang="el-GR" sz="1200" smtClean="0">
                <a:solidFill>
                  <a:srgbClr val="B5A788"/>
                </a:solidFill>
              </a:rPr>
              <a:pPr>
                <a:spcBef>
                  <a:spcPct val="0"/>
                </a:spcBef>
                <a:buClrTx/>
                <a:buSzTx/>
                <a:buFontTx/>
                <a:buNone/>
              </a:pPr>
              <a:t>17</a:t>
            </a:fld>
            <a:endParaRPr lang="en-US" altLang="el-GR" sz="1200" smtClean="0">
              <a:solidFill>
                <a:srgbClr val="B5A788"/>
              </a:solidFill>
            </a:endParaRPr>
          </a:p>
        </p:txBody>
      </p:sp>
    </p:spTree>
    <p:extLst>
      <p:ext uri="{BB962C8B-B14F-4D97-AF65-F5344CB8AC3E}">
        <p14:creationId xmlns:p14="http://schemas.microsoft.com/office/powerpoint/2010/main" val="3644229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4313"/>
            <a:ext cx="7791450" cy="1143000"/>
          </a:xfrm>
        </p:spPr>
        <p:txBody>
          <a:bodyPr>
            <a:normAutofit fontScale="90000"/>
          </a:bodyPr>
          <a:lstStyle/>
          <a:p>
            <a:pPr>
              <a:defRPr/>
            </a:pPr>
            <a:r>
              <a:rPr lang="el-GR" dirty="0" smtClean="0"/>
              <a:t>Διδακτικός μετασχηματισμός </a:t>
            </a:r>
            <a:br>
              <a:rPr lang="el-GR" dirty="0" smtClean="0"/>
            </a:br>
            <a:r>
              <a:rPr lang="el-GR" dirty="0" smtClean="0"/>
              <a:t>περιβάλλοντα προγραμματισμού</a:t>
            </a:r>
            <a:endParaRPr lang="en-GB" dirty="0"/>
          </a:p>
        </p:txBody>
      </p:sp>
      <p:sp>
        <p:nvSpPr>
          <p:cNvPr id="38915" name="Content Placeholder 2"/>
          <p:cNvSpPr>
            <a:spLocks noGrp="1"/>
          </p:cNvSpPr>
          <p:nvPr>
            <p:ph idx="1"/>
          </p:nvPr>
        </p:nvSpPr>
        <p:spPr>
          <a:xfrm>
            <a:off x="1000125" y="1628775"/>
            <a:ext cx="7715250" cy="4619625"/>
          </a:xfrm>
        </p:spPr>
        <p:txBody>
          <a:bodyPr/>
          <a:lstStyle/>
          <a:p>
            <a:r>
              <a:rPr lang="el-GR" altLang="el-GR" sz="2400" smtClean="0">
                <a:latin typeface="Tahoma" panose="020B0604030504040204" pitchFamily="34" charset="0"/>
                <a:cs typeface="Tahoma" panose="020B0604030504040204" pitchFamily="34" charset="0"/>
              </a:rPr>
              <a:t>Διδακτικώς μετασχηματισμένα προγραμματιστικά περιβάλλοντα για τη μάθηση του προγραμματισμού </a:t>
            </a:r>
          </a:p>
          <a:p>
            <a:r>
              <a:rPr lang="en-US" altLang="el-GR" sz="2400" smtClean="0">
                <a:latin typeface="Tahoma" panose="020B0604030504040204" pitchFamily="34" charset="0"/>
                <a:cs typeface="Tahoma" panose="020B0604030504040204" pitchFamily="34" charset="0"/>
              </a:rPr>
              <a:t>Logo </a:t>
            </a:r>
          </a:p>
          <a:p>
            <a:r>
              <a:rPr lang="en-US" altLang="el-GR" sz="2400" smtClean="0">
                <a:latin typeface="Tahoma" panose="020B0604030504040204" pitchFamily="34" charset="0"/>
                <a:cs typeface="Tahoma" panose="020B0604030504040204" pitchFamily="34" charset="0"/>
              </a:rPr>
              <a:t>Scratch </a:t>
            </a:r>
          </a:p>
          <a:p>
            <a:r>
              <a:rPr lang="el-GR" altLang="el-GR" sz="2400" smtClean="0">
                <a:latin typeface="Tahoma" panose="020B0604030504040204" pitchFamily="34" charset="0"/>
                <a:cs typeface="Tahoma" panose="020B0604030504040204" pitchFamily="34" charset="0"/>
              </a:rPr>
              <a:t>Διερμηνευτής Γλώσσας</a:t>
            </a:r>
          </a:p>
          <a:p>
            <a:r>
              <a:rPr lang="en-US" altLang="el-GR" sz="2400" smtClean="0">
                <a:latin typeface="Tahoma" panose="020B0604030504040204" pitchFamily="34" charset="0"/>
                <a:cs typeface="Tahoma" panose="020B0604030504040204" pitchFamily="34" charset="0"/>
              </a:rPr>
              <a:t>… </a:t>
            </a:r>
          </a:p>
          <a:p>
            <a:r>
              <a:rPr lang="el-GR" altLang="el-GR" sz="2400" smtClean="0">
                <a:latin typeface="Tahoma" panose="020B0604030504040204" pitchFamily="34" charset="0"/>
                <a:cs typeface="Tahoma" panose="020B0604030504040204" pitchFamily="34" charset="0"/>
              </a:rPr>
              <a:t>Προγραμματιζόμενα ρομπότ (</a:t>
            </a:r>
            <a:r>
              <a:rPr lang="en-US" altLang="el-GR" sz="2400" smtClean="0">
                <a:latin typeface="Tahoma" panose="020B0604030504040204" pitchFamily="34" charset="0"/>
                <a:cs typeface="Tahoma" panose="020B0604030504040204" pitchFamily="34" charset="0"/>
              </a:rPr>
              <a:t>Bee-Bot</a:t>
            </a:r>
            <a:r>
              <a:rPr lang="el-GR" altLang="el-GR" sz="2400" smtClean="0">
                <a:latin typeface="Tahoma" panose="020B0604030504040204" pitchFamily="34" charset="0"/>
                <a:cs typeface="Tahoma" panose="020B0604030504040204" pitchFamily="34" charset="0"/>
              </a:rPr>
              <a:t>)  </a:t>
            </a:r>
            <a:endParaRPr lang="el-GR" altLang="el-GR" sz="1800" smtClean="0">
              <a:latin typeface="Tahoma" panose="020B0604030504040204" pitchFamily="34" charset="0"/>
              <a:cs typeface="Tahoma" panose="020B0604030504040204" pitchFamily="34" charset="0"/>
            </a:endParaRPr>
          </a:p>
          <a:p>
            <a:endParaRPr lang="el-GR" altLang="el-GR" sz="2000" smtClean="0">
              <a:latin typeface="Tahoma" panose="020B0604030504040204" pitchFamily="34" charset="0"/>
              <a:cs typeface="Tahoma" panose="020B0604030504040204" pitchFamily="34" charset="0"/>
            </a:endParaRPr>
          </a:p>
        </p:txBody>
      </p:sp>
      <p:sp>
        <p:nvSpPr>
          <p:cNvPr id="3891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389B249-972D-43E2-B4B3-A43F11A61F74}" type="slidenum">
              <a:rPr lang="en-US" altLang="el-GR" sz="1200" smtClean="0">
                <a:solidFill>
                  <a:srgbClr val="B5A788"/>
                </a:solidFill>
              </a:rPr>
              <a:pPr>
                <a:spcBef>
                  <a:spcPct val="0"/>
                </a:spcBef>
                <a:buClrTx/>
                <a:buSzTx/>
                <a:buFontTx/>
                <a:buNone/>
              </a:pPr>
              <a:t>18</a:t>
            </a:fld>
            <a:endParaRPr lang="en-US" altLang="el-GR" sz="1200" smtClean="0">
              <a:solidFill>
                <a:srgbClr val="B5A788"/>
              </a:solidFill>
            </a:endParaRPr>
          </a:p>
        </p:txBody>
      </p:sp>
    </p:spTree>
    <p:extLst>
      <p:ext uri="{BB962C8B-B14F-4D97-AF65-F5344CB8AC3E}">
        <p14:creationId xmlns:p14="http://schemas.microsoft.com/office/powerpoint/2010/main" val="4265473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36513"/>
            <a:ext cx="8686800" cy="1143000"/>
          </a:xfrm>
        </p:spPr>
        <p:txBody>
          <a:bodyPr>
            <a:noAutofit/>
          </a:bodyPr>
          <a:lstStyle/>
          <a:p>
            <a:pPr algn="ctr" fontAlgn="auto">
              <a:spcAft>
                <a:spcPts val="0"/>
              </a:spcAft>
              <a:defRPr/>
            </a:pPr>
            <a:r>
              <a:rPr lang="el-GR" sz="3200" dirty="0" smtClean="0"/>
              <a:t>Τεχνολογική Παιδαγωγική Γνώση Περιεχομένου (</a:t>
            </a:r>
            <a:r>
              <a:rPr lang="en-US" sz="3200" dirty="0" smtClean="0"/>
              <a:t>TPCK</a:t>
            </a:r>
            <a:r>
              <a:rPr lang="el-GR" sz="3200" dirty="0" smtClean="0"/>
              <a:t>) στην Πληροφορική</a:t>
            </a:r>
            <a:endParaRPr lang="el-GR" sz="3200" dirty="0"/>
          </a:p>
        </p:txBody>
      </p:sp>
      <p:graphicFrame>
        <p:nvGraphicFramePr>
          <p:cNvPr id="4" name="3 - Θέση περιεχομένου"/>
          <p:cNvGraphicFramePr>
            <a:graphicFrameLocks noGrp="1"/>
          </p:cNvGraphicFramePr>
          <p:nvPr>
            <p:ph idx="1"/>
          </p:nvPr>
        </p:nvGraphicFramePr>
        <p:xfrm>
          <a:off x="980443" y="1171572"/>
          <a:ext cx="8043890" cy="51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Λυγισμένο βέλος"/>
          <p:cNvSpPr/>
          <p:nvPr/>
        </p:nvSpPr>
        <p:spPr>
          <a:xfrm>
            <a:off x="4481513" y="1463675"/>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0" name="9 - Λυγισμένο βέλος"/>
          <p:cNvSpPr/>
          <p:nvPr/>
        </p:nvSpPr>
        <p:spPr>
          <a:xfrm rot="5400000">
            <a:off x="5695951" y="3508375"/>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1" name="10 - Λυγισμένο βέλος"/>
          <p:cNvSpPr/>
          <p:nvPr/>
        </p:nvSpPr>
        <p:spPr>
          <a:xfrm rot="5400000" flipV="1">
            <a:off x="2981326" y="3508375"/>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5" name="14 - Ελεύθερη σχεδίαση"/>
          <p:cNvSpPr/>
          <p:nvPr/>
        </p:nvSpPr>
        <p:spPr>
          <a:xfrm>
            <a:off x="4623749" y="3243274"/>
            <a:ext cx="4286280" cy="2778014"/>
          </a:xfrm>
          <a:custGeom>
            <a:avLst/>
            <a:gdLst>
              <a:gd name="connsiteX0" fmla="*/ 0 w 4230624"/>
              <a:gd name="connsiteY0" fmla="*/ 419100 h 2129028"/>
              <a:gd name="connsiteX1" fmla="*/ 3557016 w 4230624"/>
              <a:gd name="connsiteY1" fmla="*/ 144780 h 2129028"/>
              <a:gd name="connsiteX2" fmla="*/ 4041648 w 4230624"/>
              <a:gd name="connsiteY2" fmla="*/ 1287780 h 2129028"/>
              <a:gd name="connsiteX3" fmla="*/ 2798064 w 4230624"/>
              <a:gd name="connsiteY3" fmla="*/ 1946148 h 2129028"/>
              <a:gd name="connsiteX4" fmla="*/ 2761488 w 4230624"/>
              <a:gd name="connsiteY4" fmla="*/ 1671828 h 2129028"/>
              <a:gd name="connsiteX5" fmla="*/ 2697480 w 4230624"/>
              <a:gd name="connsiteY5" fmla="*/ 1937004 h 2129028"/>
              <a:gd name="connsiteX6" fmla="*/ 3081528 w 4230624"/>
              <a:gd name="connsiteY6" fmla="*/ 2092452 h 2129028"/>
              <a:gd name="connsiteX7" fmla="*/ 3236976 w 4230624"/>
              <a:gd name="connsiteY7" fmla="*/ 2129028 h 21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0624" h="2129028">
                <a:moveTo>
                  <a:pt x="0" y="419100"/>
                </a:moveTo>
                <a:cubicBezTo>
                  <a:pt x="1441704" y="209550"/>
                  <a:pt x="2883408" y="0"/>
                  <a:pt x="3557016" y="144780"/>
                </a:cubicBezTo>
                <a:cubicBezTo>
                  <a:pt x="4230624" y="289560"/>
                  <a:pt x="4168140" y="987552"/>
                  <a:pt x="4041648" y="1287780"/>
                </a:cubicBezTo>
                <a:cubicBezTo>
                  <a:pt x="3915156" y="1588008"/>
                  <a:pt x="3011424" y="1882140"/>
                  <a:pt x="2798064" y="1946148"/>
                </a:cubicBezTo>
                <a:cubicBezTo>
                  <a:pt x="2584704" y="2010156"/>
                  <a:pt x="2778252" y="1673352"/>
                  <a:pt x="2761488" y="1671828"/>
                </a:cubicBezTo>
                <a:cubicBezTo>
                  <a:pt x="2744724" y="1670304"/>
                  <a:pt x="2644140" y="1866900"/>
                  <a:pt x="2697480" y="1937004"/>
                </a:cubicBezTo>
                <a:cubicBezTo>
                  <a:pt x="2750820" y="2007108"/>
                  <a:pt x="2991612" y="2060448"/>
                  <a:pt x="3081528" y="2092452"/>
                </a:cubicBezTo>
                <a:cubicBezTo>
                  <a:pt x="3171444" y="2124456"/>
                  <a:pt x="3204210" y="2126742"/>
                  <a:pt x="3236976" y="2129028"/>
                </a:cubicBezTo>
              </a:path>
            </a:pathLst>
          </a:cu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l-GR"/>
          </a:p>
        </p:txBody>
      </p:sp>
      <p:sp>
        <p:nvSpPr>
          <p:cNvPr id="16" name="15 - TextBox"/>
          <p:cNvSpPr txBox="1">
            <a:spLocks noChangeArrowheads="1"/>
          </p:cNvSpPr>
          <p:nvPr/>
        </p:nvSpPr>
        <p:spPr bwMode="auto">
          <a:xfrm>
            <a:off x="5053013" y="1327150"/>
            <a:ext cx="3500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1600"/>
              <a:t>Παιδαγωγική γνώση περιεχομένου (διδακτική προγραμματισμού)</a:t>
            </a:r>
            <a:endParaRPr lang="el-GR" altLang="el-GR" sz="1600">
              <a:latin typeface="Corbel" panose="020B0503020204020204" pitchFamily="34" charset="0"/>
            </a:endParaRPr>
          </a:p>
        </p:txBody>
      </p:sp>
      <p:sp>
        <p:nvSpPr>
          <p:cNvPr id="17" name="16 - TextBox"/>
          <p:cNvSpPr txBox="1">
            <a:spLocks noChangeArrowheads="1"/>
          </p:cNvSpPr>
          <p:nvPr/>
        </p:nvSpPr>
        <p:spPr bwMode="auto">
          <a:xfrm>
            <a:off x="333375" y="4597400"/>
            <a:ext cx="29416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l-GR" sz="1600" dirty="0" smtClean="0">
                <a:latin typeface="+mn-lt"/>
              </a:rPr>
              <a:t>Τεχνολογική γνώση περιεχομένου (γλώσσες προγραμματισμού)</a:t>
            </a:r>
          </a:p>
          <a:p>
            <a:pPr algn="ctr" eaLnBrk="1" hangingPunct="1">
              <a:defRPr/>
            </a:pPr>
            <a:endParaRPr lang="el-GR" sz="1600" dirty="0" smtClean="0">
              <a:latin typeface="Corbel" pitchFamily="34" charset="0"/>
            </a:endParaRPr>
          </a:p>
        </p:txBody>
      </p:sp>
      <p:sp>
        <p:nvSpPr>
          <p:cNvPr id="19" name="18 - TextBox"/>
          <p:cNvSpPr txBox="1">
            <a:spLocks noChangeArrowheads="1"/>
          </p:cNvSpPr>
          <p:nvPr/>
        </p:nvSpPr>
        <p:spPr bwMode="auto">
          <a:xfrm>
            <a:off x="5695950" y="4529138"/>
            <a:ext cx="3214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1600"/>
              <a:t>Τεχνολογική παιδαγωγική γνώση (γνωρίζω να διδάσκω με ΤΠΕ)</a:t>
            </a:r>
            <a:endParaRPr lang="el-GR" altLang="el-GR" sz="1600">
              <a:latin typeface="Corbel" panose="020B0503020204020204" pitchFamily="34" charset="0"/>
            </a:endParaRPr>
          </a:p>
        </p:txBody>
      </p:sp>
      <p:sp>
        <p:nvSpPr>
          <p:cNvPr id="20" name="19 - TextBox"/>
          <p:cNvSpPr txBox="1">
            <a:spLocks noChangeArrowheads="1"/>
          </p:cNvSpPr>
          <p:nvPr/>
        </p:nvSpPr>
        <p:spPr bwMode="auto">
          <a:xfrm>
            <a:off x="1258888" y="5886450"/>
            <a:ext cx="7866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l-GR" sz="1600" dirty="0" smtClean="0">
                <a:solidFill>
                  <a:schemeClr val="tx2">
                    <a:satMod val="130000"/>
                  </a:schemeClr>
                </a:solidFill>
              </a:rPr>
              <a:t>Τεχνολογική Παιδαγωγική Γνώση Περιεχομένου (διδάσκω προγραμματισμό με κατάλληλο περιβάλλον, π.χ. Διερμηνευτής της Γλώσσας, </a:t>
            </a:r>
            <a:r>
              <a:rPr lang="en-US" sz="1600" dirty="0" smtClean="0">
                <a:solidFill>
                  <a:schemeClr val="tx2">
                    <a:satMod val="130000"/>
                  </a:schemeClr>
                </a:solidFill>
              </a:rPr>
              <a:t>Scratch</a:t>
            </a:r>
            <a:r>
              <a:rPr lang="el-GR" sz="1600" dirty="0" smtClean="0">
                <a:solidFill>
                  <a:schemeClr val="tx2">
                    <a:satMod val="130000"/>
                  </a:schemeClr>
                </a:solidFill>
              </a:rPr>
              <a:t>)</a:t>
            </a:r>
            <a:endParaRPr lang="el-GR" sz="1600" b="1" dirty="0" smtClean="0">
              <a:latin typeface="Corbel" pitchFamily="34" charset="0"/>
            </a:endParaRPr>
          </a:p>
        </p:txBody>
      </p:sp>
      <p:sp>
        <p:nvSpPr>
          <p:cNvPr id="40973" name="Θέση αριθμού διαφάνειας 2"/>
          <p:cNvSpPr>
            <a:spLocks noGrp="1"/>
          </p:cNvSpPr>
          <p:nvPr>
            <p:ph type="sldNum" sz="quarter" idx="4294967295"/>
          </p:nvPr>
        </p:nvSpPr>
        <p:spPr bwMode="auto">
          <a:xfrm>
            <a:off x="8594725" y="590550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0D7EDCA-22AC-4A22-938C-0B3933452735}" type="slidenum">
              <a:rPr lang="en-US" altLang="el-GR" sz="1200" smtClean="0">
                <a:solidFill>
                  <a:srgbClr val="B5A788"/>
                </a:solidFill>
              </a:rPr>
              <a:pPr>
                <a:spcBef>
                  <a:spcPct val="0"/>
                </a:spcBef>
                <a:buClrTx/>
                <a:buSzTx/>
                <a:buFontTx/>
                <a:buNone/>
              </a:pPr>
              <a:t>19</a:t>
            </a:fld>
            <a:endParaRPr lang="en-US" altLang="el-GR" sz="1200" smtClean="0">
              <a:solidFill>
                <a:srgbClr val="B5A788"/>
              </a:solidFill>
            </a:endParaRPr>
          </a:p>
        </p:txBody>
      </p:sp>
      <p:sp>
        <p:nvSpPr>
          <p:cNvPr id="40974" name="TextBox 4"/>
          <p:cNvSpPr txBox="1">
            <a:spLocks noChangeArrowheads="1"/>
          </p:cNvSpPr>
          <p:nvPr/>
        </p:nvSpPr>
        <p:spPr bwMode="auto">
          <a:xfrm>
            <a:off x="938213" y="1001713"/>
            <a:ext cx="233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latin typeface="Arial" panose="020B0604020202020204" pitchFamily="34" charset="0"/>
              </a:rPr>
              <a:t>Παράδειγμα: αλγοριθμική &amp; προγραμματισμός</a:t>
            </a:r>
          </a:p>
        </p:txBody>
      </p:sp>
      <p:sp>
        <p:nvSpPr>
          <p:cNvPr id="40975" name="TextBox 5"/>
          <p:cNvSpPr txBox="1">
            <a:spLocks noChangeArrowheads="1"/>
          </p:cNvSpPr>
          <p:nvPr/>
        </p:nvSpPr>
        <p:spPr bwMode="auto">
          <a:xfrm>
            <a:off x="7278688" y="2492375"/>
            <a:ext cx="1050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b="1">
                <a:solidFill>
                  <a:srgbClr val="FF0000"/>
                </a:solidFill>
                <a:latin typeface="Arial" panose="020B0604020202020204" pitchFamily="34" charset="0"/>
              </a:rPr>
              <a:t>Σενάριο</a:t>
            </a:r>
          </a:p>
        </p:txBody>
      </p:sp>
      <p:cxnSp>
        <p:nvCxnSpPr>
          <p:cNvPr id="12" name="Ευθύγραμμο βέλος σύνδεσης 11"/>
          <p:cNvCxnSpPr/>
          <p:nvPr/>
        </p:nvCxnSpPr>
        <p:spPr>
          <a:xfrm flipH="1">
            <a:off x="4767263" y="2678113"/>
            <a:ext cx="2536825" cy="5651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H="1">
            <a:off x="4481513" y="2960688"/>
            <a:ext cx="2797175" cy="828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H="1">
            <a:off x="5053013" y="3138488"/>
            <a:ext cx="2403475" cy="869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436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2000"/>
                                        <p:tgtEl>
                                          <p:spTgt spid="1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2000"/>
                                        <p:tgtEl>
                                          <p:spTgt spid="1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2000"/>
                                        <p:tgtEl>
                                          <p:spTgt spid="1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fade">
                                      <p:cBhvr>
                                        <p:cTn id="45"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9" grpId="0" build="allAtOnce"/>
      <p:bldP spid="2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i="1" dirty="0" smtClean="0"/>
              <a:t>αναλυτικά…</a:t>
            </a:r>
            <a:endParaRPr lang="el-GR" sz="4000" b="1" i="1" dirty="0"/>
          </a:p>
        </p:txBody>
      </p:sp>
      <p:sp>
        <p:nvSpPr>
          <p:cNvPr id="41987" name="2 - Θέση περιεχομένου"/>
          <p:cNvSpPr>
            <a:spLocks noGrp="1"/>
          </p:cNvSpPr>
          <p:nvPr>
            <p:ph idx="1"/>
          </p:nvPr>
        </p:nvSpPr>
        <p:spPr/>
        <p:txBody>
          <a:bodyPr/>
          <a:lstStyle/>
          <a:p>
            <a:r>
              <a:rPr lang="el-GR" altLang="el-GR" sz="2400" smtClean="0"/>
              <a:t>Στην αρχική φάση καθορίζεται: </a:t>
            </a:r>
          </a:p>
          <a:p>
            <a:pPr lvl="1"/>
            <a:r>
              <a:rPr lang="el-GR" altLang="el-GR" sz="2000" smtClean="0"/>
              <a:t>το προς μελέτη διδακτικό αντικείμενο </a:t>
            </a:r>
          </a:p>
          <a:p>
            <a:pPr lvl="1"/>
            <a:r>
              <a:rPr lang="el-GR" altLang="el-GR" sz="2000" smtClean="0"/>
              <a:t>το περιεχόμενο της διδασκαλίας  </a:t>
            </a:r>
          </a:p>
          <a:p>
            <a:pPr lvl="1"/>
            <a:r>
              <a:rPr lang="el-GR" altLang="el-GR" sz="2000" smtClean="0"/>
              <a:t>προσδιορίζονται τα βασικά τμήματα του σεναρίου </a:t>
            </a:r>
          </a:p>
          <a:p>
            <a:pPr lvl="1"/>
            <a:r>
              <a:rPr lang="el-GR" altLang="el-GR" sz="2000" smtClean="0"/>
              <a:t>γίνεται εστίαση στα επιμέρους σημεία του αντικειμένου της μάθησης </a:t>
            </a:r>
          </a:p>
          <a:p>
            <a:r>
              <a:rPr lang="el-GR" altLang="el-GR" sz="2400" smtClean="0"/>
              <a:t>Συνεπώς ορίζεται: </a:t>
            </a:r>
          </a:p>
          <a:p>
            <a:pPr lvl="1"/>
            <a:r>
              <a:rPr lang="el-GR" altLang="el-GR" sz="2000" smtClean="0"/>
              <a:t>ο τίτλος και το θέμα του σεναρίου </a:t>
            </a:r>
          </a:p>
          <a:p>
            <a:pPr lvl="1"/>
            <a:r>
              <a:rPr lang="el-GR" altLang="el-GR" sz="2000" smtClean="0"/>
              <a:t>η τάξη ή οι τάξεις στις οποίες μπορεί να απευθύνεται </a:t>
            </a:r>
          </a:p>
          <a:p>
            <a:pPr lvl="1"/>
            <a:r>
              <a:rPr lang="el-GR" altLang="el-GR" sz="2000" smtClean="0"/>
              <a:t>οι εμπλεκόμενες γνωστικές περιοχές </a:t>
            </a:r>
          </a:p>
          <a:p>
            <a:pPr lvl="1"/>
            <a:r>
              <a:rPr lang="el-GR" altLang="el-GR" sz="2000" smtClean="0"/>
              <a:t>η συμβατότητα (ή όχι) με το ισχύον αναλυτικό πρόγραμμα</a:t>
            </a:r>
          </a:p>
          <a:p>
            <a:pPr lvl="1"/>
            <a:r>
              <a:rPr lang="el-GR" altLang="el-GR" sz="2000" smtClean="0"/>
              <a:t>η ενδεικτική διάρκεια υλοποίησης του σεναρίου στην τάξη</a:t>
            </a:r>
          </a:p>
          <a:p>
            <a:endParaRPr lang="el-GR" altLang="el-GR" sz="2400" smtClean="0"/>
          </a:p>
        </p:txBody>
      </p:sp>
      <p:sp>
        <p:nvSpPr>
          <p:cNvPr id="41989"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8D9C1B4-333D-428F-A2BB-5D611AF03E32}" type="slidenum">
              <a:rPr lang="en-US" altLang="el-GR" sz="1200" smtClean="0">
                <a:solidFill>
                  <a:srgbClr val="B5A788"/>
                </a:solidFill>
              </a:rPr>
              <a:pPr>
                <a:spcBef>
                  <a:spcPct val="0"/>
                </a:spcBef>
                <a:buClrTx/>
                <a:buSzTx/>
                <a:buFontTx/>
                <a:buNone/>
              </a:pPr>
              <a:t>20</a:t>
            </a:fld>
            <a:endParaRPr lang="en-US" altLang="el-GR" sz="1200" smtClean="0">
              <a:solidFill>
                <a:srgbClr val="B5A788"/>
              </a:solidFill>
            </a:endParaRPr>
          </a:p>
        </p:txBody>
      </p:sp>
    </p:spTree>
    <p:extLst>
      <p:ext uri="{BB962C8B-B14F-4D97-AF65-F5344CB8AC3E}">
        <p14:creationId xmlns:p14="http://schemas.microsoft.com/office/powerpoint/2010/main" val="335582405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0" y="333375"/>
            <a:ext cx="7924800" cy="1143000"/>
          </a:xfrm>
        </p:spPr>
        <p:txBody>
          <a:bodyPr/>
          <a:lstStyle/>
          <a:p>
            <a:pPr>
              <a:defRPr/>
            </a:pPr>
            <a:r>
              <a:rPr lang="el-GR" sz="4000" b="1" i="1" dirty="0" smtClean="0"/>
              <a:t>στη συνέχεια….</a:t>
            </a:r>
          </a:p>
        </p:txBody>
      </p:sp>
      <p:sp>
        <p:nvSpPr>
          <p:cNvPr id="43011" name="2 - Θέση περιεχομένου"/>
          <p:cNvSpPr>
            <a:spLocks noGrp="1"/>
          </p:cNvSpPr>
          <p:nvPr>
            <p:ph idx="1"/>
          </p:nvPr>
        </p:nvSpPr>
        <p:spPr>
          <a:xfrm>
            <a:off x="1187450" y="2060575"/>
            <a:ext cx="7499350" cy="4297363"/>
          </a:xfrm>
        </p:spPr>
        <p:txBody>
          <a:bodyPr/>
          <a:lstStyle/>
          <a:p>
            <a:r>
              <a:rPr lang="el-GR" altLang="el-GR" sz="2400" smtClean="0"/>
              <a:t>είναι απαραίτητο να προσδιοριστούν </a:t>
            </a:r>
          </a:p>
          <a:p>
            <a:pPr lvl="1"/>
            <a:r>
              <a:rPr lang="el-GR" altLang="el-GR" sz="2000" smtClean="0"/>
              <a:t>τα βασικά τμήματα του σεναρίου, </a:t>
            </a:r>
          </a:p>
          <a:p>
            <a:pPr lvl="1"/>
            <a:r>
              <a:rPr lang="el-GR" altLang="el-GR" sz="2000" smtClean="0"/>
              <a:t>να γίνει αναφορά στις </a:t>
            </a:r>
            <a:r>
              <a:rPr lang="el-GR" altLang="el-GR" sz="2000" u="sng" smtClean="0"/>
              <a:t>προαπαιτούμενες γνώσεις</a:t>
            </a:r>
            <a:r>
              <a:rPr lang="el-GR" altLang="el-GR" sz="2000" smtClean="0"/>
              <a:t> που πρέπει να διαθέτουν (τι πρέπει να ξέρουν) οι μαθητές </a:t>
            </a:r>
          </a:p>
          <a:p>
            <a:pPr lvl="1"/>
            <a:r>
              <a:rPr lang="el-GR" altLang="el-GR" sz="2000" smtClean="0"/>
              <a:t>στις </a:t>
            </a:r>
            <a:r>
              <a:rPr lang="el-GR" altLang="el-GR" sz="2000" u="sng" smtClean="0"/>
              <a:t>πρότερες (προϋπάρχουσες) γνώσεις που διαθέτουν</a:t>
            </a:r>
            <a:r>
              <a:rPr lang="el-GR" altLang="el-GR" sz="2000" smtClean="0"/>
              <a:t> πραγματικά (τι ήδη ξέρουν) </a:t>
            </a:r>
          </a:p>
          <a:p>
            <a:pPr lvl="1"/>
            <a:r>
              <a:rPr lang="el-GR" altLang="el-GR" sz="2000" smtClean="0"/>
              <a:t>να αιτιολογηθεί σύντομα γιατί το προτεινόμενο σενάριο είναι κατάλληλο για το επίπεδο γνώσεων των μαθητών. </a:t>
            </a:r>
          </a:p>
        </p:txBody>
      </p:sp>
      <p:sp>
        <p:nvSpPr>
          <p:cNvPr id="43013"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B031B88-1DB3-453E-ADC0-35EB2F1BD074}" type="slidenum">
              <a:rPr lang="en-US" altLang="el-GR" sz="1200" smtClean="0">
                <a:solidFill>
                  <a:srgbClr val="B5A788"/>
                </a:solidFill>
              </a:rPr>
              <a:pPr>
                <a:spcBef>
                  <a:spcPct val="0"/>
                </a:spcBef>
                <a:buClrTx/>
                <a:buSzTx/>
                <a:buFontTx/>
                <a:buNone/>
              </a:pPr>
              <a:t>21</a:t>
            </a:fld>
            <a:endParaRPr lang="en-US" altLang="el-GR" sz="1200" smtClean="0">
              <a:solidFill>
                <a:srgbClr val="B5A788"/>
              </a:solidFill>
            </a:endParaRPr>
          </a:p>
        </p:txBody>
      </p:sp>
    </p:spTree>
    <p:extLst>
      <p:ext uri="{BB962C8B-B14F-4D97-AF65-F5344CB8AC3E}">
        <p14:creationId xmlns:p14="http://schemas.microsoft.com/office/powerpoint/2010/main" val="381765714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i="1" dirty="0" smtClean="0"/>
              <a:t>εν ολίγοις…</a:t>
            </a:r>
          </a:p>
        </p:txBody>
      </p:sp>
      <p:sp>
        <p:nvSpPr>
          <p:cNvPr id="44035" name="2 - Θέση περιεχομένου"/>
          <p:cNvSpPr>
            <a:spLocks noGrp="1"/>
          </p:cNvSpPr>
          <p:nvPr>
            <p:ph idx="1"/>
          </p:nvPr>
        </p:nvSpPr>
        <p:spPr>
          <a:xfrm>
            <a:off x="1187450" y="2133600"/>
            <a:ext cx="7499350" cy="4224338"/>
          </a:xfrm>
        </p:spPr>
        <p:txBody>
          <a:bodyPr/>
          <a:lstStyle/>
          <a:p>
            <a:pPr algn="just"/>
            <a:r>
              <a:rPr lang="el-GR" altLang="el-GR" sz="2000" smtClean="0"/>
              <a:t>Η Α΄ φάση καθορίζει το περιεχόμενο (θέμα, τίτλος, αντικείμενο) του σεναρίου και τη σύνδεσή του με τις γνώσεις των μαθητών. Επιπροσθέτως, σε συνδυασμό με την επόμενη φάση (ανίχνευση αναπαραστάσεων), περιγράφει συνοπτικά το κυρίως σκεπτικό του σεναρίου: για ποιους λόγους δημιουργήθηκε και ποια διδακτικά προβλήματα θέλει να αντιμετωπίσει.</a:t>
            </a:r>
          </a:p>
          <a:p>
            <a:pPr algn="just"/>
            <a:r>
              <a:rPr lang="el-GR" altLang="el-GR" sz="2000" smtClean="0"/>
              <a:t>Επιπρόσθετα, λόγω της ένταξης των ΤΠΕ στο σενάριο, είναι απαραίτητο να προσδιοριστούν στη φάση αυτή τα γνωστικά προαπαιτούμενα που αφορούν τα προς χρήση λογισμικά και υπολογιστικά εργαλεία.</a:t>
            </a:r>
          </a:p>
        </p:txBody>
      </p:sp>
      <p:sp>
        <p:nvSpPr>
          <p:cNvPr id="44037"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4CECEB5-62EF-40C2-845F-0921664CE8AC}" type="slidenum">
              <a:rPr lang="en-US" altLang="el-GR" sz="1200" smtClean="0">
                <a:solidFill>
                  <a:srgbClr val="B5A788"/>
                </a:solidFill>
              </a:rPr>
              <a:pPr>
                <a:spcBef>
                  <a:spcPct val="0"/>
                </a:spcBef>
                <a:buClrTx/>
                <a:buSzTx/>
                <a:buFontTx/>
                <a:buNone/>
              </a:pPr>
              <a:t>22</a:t>
            </a:fld>
            <a:endParaRPr lang="en-US" altLang="el-GR" sz="1200" smtClean="0">
              <a:solidFill>
                <a:srgbClr val="B5A788"/>
              </a:solidFill>
            </a:endParaRPr>
          </a:p>
        </p:txBody>
      </p:sp>
    </p:spTree>
    <p:extLst>
      <p:ext uri="{BB962C8B-B14F-4D97-AF65-F5344CB8AC3E}">
        <p14:creationId xmlns:p14="http://schemas.microsoft.com/office/powerpoint/2010/main" val="293310666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marL="742950" indent="-742950">
              <a:buFont typeface="+mj-lt"/>
              <a:buAutoNum type="arabicPeriod" startAt="2"/>
              <a:defRPr/>
            </a:pPr>
            <a:r>
              <a:rPr lang="el-GR" dirty="0" smtClean="0"/>
              <a:t>Αναπαραστάσεις – γνωστικές δυσκολίες των μαθητών</a:t>
            </a:r>
            <a:endParaRPr lang="el-GR" dirty="0"/>
          </a:p>
        </p:txBody>
      </p:sp>
      <p:sp>
        <p:nvSpPr>
          <p:cNvPr id="45059" name="Rectangle 3"/>
          <p:cNvSpPr>
            <a:spLocks noGrp="1" noChangeArrowheads="1"/>
          </p:cNvSpPr>
          <p:nvPr>
            <p:ph type="body" idx="1"/>
          </p:nvPr>
        </p:nvSpPr>
        <p:spPr>
          <a:xfrm>
            <a:off x="1143000" y="1643063"/>
            <a:ext cx="7642225" cy="4800600"/>
          </a:xfrm>
        </p:spPr>
        <p:txBody>
          <a:bodyPr/>
          <a:lstStyle/>
          <a:p>
            <a:r>
              <a:rPr lang="el-GR" altLang="el-GR" sz="2600" smtClean="0"/>
              <a:t>Έπειτα από τη μελέτη της σχετικής βιβλιογραφίας και της πρότερης εκπαιδευτικής εμπειρίας:</a:t>
            </a:r>
          </a:p>
          <a:p>
            <a:pPr lvl="1"/>
            <a:r>
              <a:rPr lang="el-GR" altLang="el-GR" sz="2600" smtClean="0"/>
              <a:t>Διατύπωση των πρότερων </a:t>
            </a:r>
            <a:r>
              <a:rPr lang="el-GR" altLang="el-GR" sz="2600" b="1" smtClean="0"/>
              <a:t>ιδεών </a:t>
            </a:r>
            <a:r>
              <a:rPr lang="el-GR" altLang="el-GR" sz="2600" smtClean="0"/>
              <a:t>και </a:t>
            </a:r>
            <a:r>
              <a:rPr lang="el-GR" altLang="el-GR" sz="2600" b="1" smtClean="0"/>
              <a:t>αναπαραστάσεων</a:t>
            </a:r>
            <a:r>
              <a:rPr lang="el-GR" altLang="el-GR" sz="2600" smtClean="0"/>
              <a:t> των μαθητών, ανίχνευση και μετασχηματισμός τους. </a:t>
            </a:r>
          </a:p>
          <a:p>
            <a:pPr lvl="1"/>
            <a:r>
              <a:rPr lang="el-GR" altLang="el-GR" sz="2600" smtClean="0"/>
              <a:t>Ενσωμάτωση των παρανοήσεων και ενδεχόμενων λαθών των μαθητών στο σενάριο.</a:t>
            </a:r>
          </a:p>
          <a:p>
            <a:pPr lvl="1"/>
            <a:r>
              <a:rPr lang="el-GR" altLang="el-GR" sz="2600" smtClean="0"/>
              <a:t>Ενσωμάτωση των </a:t>
            </a:r>
            <a:r>
              <a:rPr lang="el-GR" altLang="el-GR" sz="2600" b="1" smtClean="0"/>
              <a:t>γνωστικών δυσκολιών </a:t>
            </a:r>
            <a:r>
              <a:rPr lang="el-GR" altLang="el-GR" sz="2600" smtClean="0"/>
              <a:t>στο σενάριο.</a:t>
            </a:r>
          </a:p>
        </p:txBody>
      </p:sp>
      <p:sp>
        <p:nvSpPr>
          <p:cNvPr id="4506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A65F79A-71F2-4419-8F05-23B29FE0B99D}" type="slidenum">
              <a:rPr lang="en-US" altLang="el-GR" sz="1200" smtClean="0">
                <a:solidFill>
                  <a:srgbClr val="B5A788"/>
                </a:solidFill>
              </a:rPr>
              <a:pPr>
                <a:spcBef>
                  <a:spcPct val="0"/>
                </a:spcBef>
                <a:buClrTx/>
                <a:buSzTx/>
                <a:buFontTx/>
                <a:buNone/>
              </a:pPr>
              <a:t>23</a:t>
            </a:fld>
            <a:endParaRPr lang="en-US" altLang="el-GR" sz="1200" smtClean="0">
              <a:solidFill>
                <a:srgbClr val="B5A788"/>
              </a:solidFill>
            </a:endParaRPr>
          </a:p>
        </p:txBody>
      </p:sp>
    </p:spTree>
    <p:extLst>
      <p:ext uri="{BB962C8B-B14F-4D97-AF65-F5344CB8AC3E}">
        <p14:creationId xmlns:p14="http://schemas.microsoft.com/office/powerpoint/2010/main" val="298403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7163"/>
            <a:ext cx="7423150" cy="1143000"/>
          </a:xfrm>
        </p:spPr>
        <p:txBody>
          <a:bodyPr/>
          <a:lstStyle/>
          <a:p>
            <a:pPr>
              <a:defRPr/>
            </a:pPr>
            <a:r>
              <a:rPr lang="el-GR" dirty="0" smtClean="0"/>
              <a:t>Γνωστικά εμπόδια</a:t>
            </a:r>
            <a:endParaRPr lang="en-GB" dirty="0"/>
          </a:p>
        </p:txBody>
      </p:sp>
      <p:sp>
        <p:nvSpPr>
          <p:cNvPr id="47107" name="Content Placeholder 2"/>
          <p:cNvSpPr>
            <a:spLocks noGrp="1"/>
          </p:cNvSpPr>
          <p:nvPr>
            <p:ph idx="1"/>
          </p:nvPr>
        </p:nvSpPr>
        <p:spPr>
          <a:xfrm>
            <a:off x="990600" y="1300163"/>
            <a:ext cx="7954963" cy="4800600"/>
          </a:xfrm>
        </p:spPr>
        <p:txBody>
          <a:bodyPr/>
          <a:lstStyle/>
          <a:p>
            <a:pPr>
              <a:lnSpc>
                <a:spcPct val="90000"/>
              </a:lnSpc>
              <a:spcBef>
                <a:spcPts val="1200"/>
              </a:spcBef>
              <a:spcAft>
                <a:spcPts val="300"/>
              </a:spcAft>
            </a:pPr>
            <a:r>
              <a:rPr lang="el-GR" altLang="el-GR" sz="2800" dirty="0" smtClean="0">
                <a:latin typeface="Tahoma" panose="020B0604030504040204" pitchFamily="34" charset="0"/>
                <a:cs typeface="Tahoma" panose="020B0604030504040204" pitchFamily="34" charset="0"/>
              </a:rPr>
              <a:t>O εκπαιδευτικός οφείλει να λάβει υπόψη του τις πρότερες «γνώσεις» (ιδέες, αντιλήψεις, αναπαραστάσεις) των μαθητών </a:t>
            </a:r>
          </a:p>
          <a:p>
            <a:pPr>
              <a:lnSpc>
                <a:spcPct val="90000"/>
              </a:lnSpc>
              <a:spcBef>
                <a:spcPts val="1200"/>
              </a:spcBef>
              <a:spcAft>
                <a:spcPts val="300"/>
              </a:spcAft>
            </a:pPr>
            <a:r>
              <a:rPr lang="el-GR" altLang="el-GR" sz="2800" dirty="0" smtClean="0">
                <a:latin typeface="Tahoma" panose="020B0604030504040204" pitchFamily="34" charset="0"/>
                <a:cs typeface="Tahoma" panose="020B0604030504040204" pitchFamily="34" charset="0"/>
              </a:rPr>
              <a:t>Οι "προεπιστημονικές" πρότερες γνώσεις των μαθητών δεν εξαλείφονται εύκολα αλλά συνιστούν σημαντικά </a:t>
            </a:r>
            <a:r>
              <a:rPr lang="el-GR" altLang="el-GR" sz="2800" b="1" dirty="0" smtClean="0">
                <a:latin typeface="Tahoma" panose="020B0604030504040204" pitchFamily="34" charset="0"/>
                <a:cs typeface="Tahoma" panose="020B0604030504040204" pitchFamily="34" charset="0"/>
              </a:rPr>
              <a:t>γνωστικά εμπόδια </a:t>
            </a:r>
            <a:r>
              <a:rPr lang="el-GR" altLang="el-GR" sz="2800" dirty="0" smtClean="0">
                <a:latin typeface="Tahoma" panose="020B0604030504040204" pitchFamily="34" charset="0"/>
                <a:cs typeface="Tahoma" panose="020B0604030504040204" pitchFamily="34" charset="0"/>
              </a:rPr>
              <a:t>στην οικοδόμηση νέων γνώσεων </a:t>
            </a:r>
          </a:p>
          <a:p>
            <a:endParaRPr lang="en-GB" altLang="el-GR" sz="2800" dirty="0" smtClean="0">
              <a:latin typeface="Tahoma" panose="020B0604030504040204" pitchFamily="34" charset="0"/>
              <a:cs typeface="Tahoma" panose="020B0604030504040204" pitchFamily="34" charset="0"/>
            </a:endParaRPr>
          </a:p>
        </p:txBody>
      </p:sp>
      <p:sp>
        <p:nvSpPr>
          <p:cNvPr id="4710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10B2FDC-33D4-4BB8-89B6-1587C056BB5F}" type="slidenum">
              <a:rPr lang="en-US" altLang="el-GR" sz="1200" smtClean="0">
                <a:solidFill>
                  <a:srgbClr val="B5A788"/>
                </a:solidFill>
              </a:rPr>
              <a:pPr>
                <a:spcBef>
                  <a:spcPct val="0"/>
                </a:spcBef>
                <a:buClrTx/>
                <a:buSzTx/>
                <a:buFontTx/>
                <a:buNone/>
              </a:pPr>
              <a:t>24</a:t>
            </a:fld>
            <a:endParaRPr lang="en-US" altLang="el-GR" sz="1200" smtClean="0">
              <a:solidFill>
                <a:srgbClr val="B5A788"/>
              </a:solidFill>
            </a:endParaRPr>
          </a:p>
        </p:txBody>
      </p:sp>
    </p:spTree>
    <p:extLst>
      <p:ext uri="{BB962C8B-B14F-4D97-AF65-F5344CB8AC3E}">
        <p14:creationId xmlns:p14="http://schemas.microsoft.com/office/powerpoint/2010/main" val="2533241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2875"/>
            <a:ext cx="8099425" cy="1143000"/>
          </a:xfrm>
        </p:spPr>
        <p:txBody>
          <a:bodyPr/>
          <a:lstStyle/>
          <a:p>
            <a:pPr>
              <a:defRPr/>
            </a:pPr>
            <a:r>
              <a:rPr lang="el-GR" dirty="0"/>
              <a:t>Δ</a:t>
            </a:r>
            <a:r>
              <a:rPr lang="el-GR" dirty="0" smtClean="0"/>
              <a:t>ιδακτικά εμπόδια</a:t>
            </a:r>
            <a:endParaRPr lang="en-GB" dirty="0"/>
          </a:p>
        </p:txBody>
      </p:sp>
      <p:sp>
        <p:nvSpPr>
          <p:cNvPr id="49155" name="Content Placeholder 2"/>
          <p:cNvSpPr>
            <a:spLocks noGrp="1"/>
          </p:cNvSpPr>
          <p:nvPr>
            <p:ph idx="1"/>
          </p:nvPr>
        </p:nvSpPr>
        <p:spPr>
          <a:xfrm>
            <a:off x="1125538" y="1285875"/>
            <a:ext cx="7820025" cy="4800600"/>
          </a:xfrm>
        </p:spPr>
        <p:txBody>
          <a:bodyPr/>
          <a:lstStyle/>
          <a:p>
            <a:pPr>
              <a:lnSpc>
                <a:spcPct val="90000"/>
              </a:lnSpc>
              <a:spcBef>
                <a:spcPts val="1200"/>
              </a:spcBef>
              <a:spcAft>
                <a:spcPts val="300"/>
              </a:spcAft>
            </a:pPr>
            <a:r>
              <a:rPr lang="el-GR" altLang="el-GR" sz="2800" smtClean="0">
                <a:latin typeface="Tahoma" panose="020B0604030504040204" pitchFamily="34" charset="0"/>
                <a:cs typeface="Tahoma" panose="020B0604030504040204" pitchFamily="34" charset="0"/>
              </a:rPr>
              <a:t>Στην περίπτωση που οι ιδέες, οι αντιλήψεις και οι αναπαραστάσεις που διαθέτουν τα παιδιά αποκλίνουν από τις επιστημονικές γνώσεις και παράλληλα δεν αλλάζουν κατά τη διάρκεια μιας διδακτικής παρέμβασης αναφερόμαστε σε αυτές ως </a:t>
            </a:r>
            <a:r>
              <a:rPr lang="el-GR" altLang="el-GR" sz="2800" b="1" smtClean="0">
                <a:latin typeface="Tahoma" panose="020B0604030504040204" pitchFamily="34" charset="0"/>
                <a:cs typeface="Tahoma" panose="020B0604030504040204" pitchFamily="34" charset="0"/>
              </a:rPr>
              <a:t>διδακτικά εμπόδια.</a:t>
            </a:r>
          </a:p>
          <a:p>
            <a:pPr>
              <a:lnSpc>
                <a:spcPct val="90000"/>
              </a:lnSpc>
              <a:spcBef>
                <a:spcPts val="1200"/>
              </a:spcBef>
              <a:spcAft>
                <a:spcPts val="300"/>
              </a:spcAft>
            </a:pPr>
            <a:r>
              <a:rPr lang="el-GR" altLang="el-GR" sz="2800" b="1" smtClean="0">
                <a:latin typeface="Tahoma" panose="020B0604030504040204" pitchFamily="34" charset="0"/>
                <a:cs typeface="Tahoma" panose="020B0604030504040204" pitchFamily="34" charset="0"/>
              </a:rPr>
              <a:t>Βασικός στόχος της διδασκαλίας είναι η υπέρβαση αυτών των εμποδίων    </a:t>
            </a:r>
          </a:p>
          <a:p>
            <a:endParaRPr lang="en-GB" altLang="el-GR" sz="2800" smtClean="0">
              <a:latin typeface="Tahoma" panose="020B0604030504040204" pitchFamily="34" charset="0"/>
              <a:cs typeface="Tahoma" panose="020B0604030504040204" pitchFamily="34" charset="0"/>
            </a:endParaRPr>
          </a:p>
        </p:txBody>
      </p:sp>
      <p:sp>
        <p:nvSpPr>
          <p:cNvPr id="491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34268A2-50F0-4B8D-90DC-4BF0465E5DA5}" type="slidenum">
              <a:rPr lang="en-US" altLang="el-GR" sz="1200" smtClean="0">
                <a:solidFill>
                  <a:srgbClr val="B5A788"/>
                </a:solidFill>
              </a:rPr>
              <a:pPr>
                <a:spcBef>
                  <a:spcPct val="0"/>
                </a:spcBef>
                <a:buClrTx/>
                <a:buSzTx/>
                <a:buFontTx/>
                <a:buNone/>
              </a:pPr>
              <a:t>25</a:t>
            </a:fld>
            <a:endParaRPr lang="en-US" altLang="el-GR" sz="1200" smtClean="0">
              <a:solidFill>
                <a:srgbClr val="B5A788"/>
              </a:solidFill>
            </a:endParaRPr>
          </a:p>
        </p:txBody>
      </p:sp>
    </p:spTree>
    <p:extLst>
      <p:ext uri="{BB962C8B-B14F-4D97-AF65-F5344CB8AC3E}">
        <p14:creationId xmlns:p14="http://schemas.microsoft.com/office/powerpoint/2010/main" val="2919715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Τα λάθη των μαθητών </a:t>
            </a:r>
            <a:endParaRPr lang="en-GB" dirty="0"/>
          </a:p>
        </p:txBody>
      </p:sp>
      <p:sp>
        <p:nvSpPr>
          <p:cNvPr id="51203" name="Content Placeholder 2"/>
          <p:cNvSpPr>
            <a:spLocks noGrp="1"/>
          </p:cNvSpPr>
          <p:nvPr>
            <p:ph idx="1"/>
          </p:nvPr>
        </p:nvSpPr>
        <p:spPr>
          <a:xfrm>
            <a:off x="1258888" y="1268413"/>
            <a:ext cx="7716837" cy="4800600"/>
          </a:xfrm>
        </p:spPr>
        <p:txBody>
          <a:bodyPr>
            <a:normAutofit lnSpcReduction="10000"/>
          </a:bodyPr>
          <a:lstStyle/>
          <a:p>
            <a:pPr eaLnBrk="1" hangingPunct="1">
              <a:buFont typeface="Wingdings" panose="05000000000000000000" pitchFamily="2" charset="2"/>
              <a:buNone/>
            </a:pPr>
            <a:r>
              <a:rPr lang="el-GR" altLang="el-GR" sz="2400" dirty="0" smtClean="0"/>
              <a:t>Σε όλα τα γνωστικά αντικείμενα κατά την επίλυση προβλημάτων παρουσιάζονται ορισμένα λάθη τα οποία είναι σχεδόν προβλέψιμα: συστηματικά, διαδεδομένα, «αντιστέκονται» σε κάθε προσπάθεια εξάλειψής τους.  </a:t>
            </a:r>
          </a:p>
          <a:p>
            <a:pPr eaLnBrk="1" hangingPunct="1">
              <a:buFont typeface="Wingdings" panose="05000000000000000000" pitchFamily="2" charset="2"/>
              <a:buNone/>
            </a:pPr>
            <a:r>
              <a:rPr lang="el-GR" altLang="el-GR" sz="2400" dirty="0" smtClean="0"/>
              <a:t>Τα λάθη αυτού του τύπου είναι δείκτες </a:t>
            </a:r>
            <a:r>
              <a:rPr lang="el-GR" altLang="el-GR" sz="2400" b="1" dirty="0" smtClean="0">
                <a:solidFill>
                  <a:schemeClr val="accent1">
                    <a:lumMod val="75000"/>
                  </a:schemeClr>
                </a:solidFill>
              </a:rPr>
              <a:t>λανθασμένων αντιλήψεων</a:t>
            </a:r>
            <a:r>
              <a:rPr lang="el-GR" altLang="el-GR" sz="2400" dirty="0" smtClean="0">
                <a:solidFill>
                  <a:schemeClr val="accent1">
                    <a:lumMod val="75000"/>
                  </a:schemeClr>
                </a:solidFill>
              </a:rPr>
              <a:t> </a:t>
            </a:r>
            <a:r>
              <a:rPr lang="el-GR" altLang="el-GR" sz="2400" dirty="0" smtClean="0"/>
              <a:t>(ή αναπαραστάσεων) των μαθητών. </a:t>
            </a:r>
          </a:p>
          <a:p>
            <a:pPr eaLnBrk="1" hangingPunct="1">
              <a:buFont typeface="Wingdings" panose="05000000000000000000" pitchFamily="2" charset="2"/>
              <a:buNone/>
            </a:pPr>
            <a:endParaRPr lang="el-GR" altLang="el-GR" sz="1600" dirty="0" smtClean="0"/>
          </a:p>
          <a:p>
            <a:pPr eaLnBrk="1" hangingPunct="1">
              <a:buFont typeface="Wingdings" panose="05000000000000000000" pitchFamily="2" charset="2"/>
              <a:buNone/>
            </a:pPr>
            <a:r>
              <a:rPr lang="en-US" altLang="el-GR" sz="1800" dirty="0" smtClean="0"/>
              <a:t>EMVADON:=VASIS * YPSOS;</a:t>
            </a:r>
          </a:p>
          <a:p>
            <a:pPr eaLnBrk="1" hangingPunct="1">
              <a:buFont typeface="Wingdings" panose="05000000000000000000" pitchFamily="2" charset="2"/>
              <a:buNone/>
            </a:pPr>
            <a:r>
              <a:rPr lang="en-US" altLang="el-GR" sz="1800" dirty="0" err="1" smtClean="0"/>
              <a:t>readln</a:t>
            </a:r>
            <a:r>
              <a:rPr lang="en-US" altLang="el-GR" sz="1800" dirty="0" smtClean="0"/>
              <a:t> (VASIS);</a:t>
            </a:r>
          </a:p>
          <a:p>
            <a:pPr eaLnBrk="1" hangingPunct="1">
              <a:buFont typeface="Wingdings" panose="05000000000000000000" pitchFamily="2" charset="2"/>
              <a:buNone/>
            </a:pPr>
            <a:r>
              <a:rPr lang="en-US" altLang="el-GR" sz="1800" dirty="0" err="1" smtClean="0"/>
              <a:t>Readln</a:t>
            </a:r>
            <a:r>
              <a:rPr lang="en-US" altLang="el-GR" sz="1800" dirty="0" smtClean="0"/>
              <a:t> (YPSOS);</a:t>
            </a:r>
          </a:p>
          <a:p>
            <a:pPr eaLnBrk="1" hangingPunct="1">
              <a:buFont typeface="Wingdings" panose="05000000000000000000" pitchFamily="2" charset="2"/>
              <a:buNone/>
            </a:pPr>
            <a:r>
              <a:rPr lang="en-US" altLang="el-GR" sz="1800" dirty="0" err="1" smtClean="0"/>
              <a:t>Writeln</a:t>
            </a:r>
            <a:r>
              <a:rPr lang="en-US" altLang="el-GR" sz="1800" dirty="0" smtClean="0"/>
              <a:t> EMVADON;</a:t>
            </a:r>
          </a:p>
          <a:p>
            <a:pPr eaLnBrk="1" hangingPunct="1">
              <a:buFont typeface="Wingdings" panose="05000000000000000000" pitchFamily="2" charset="2"/>
              <a:buNone/>
            </a:pPr>
            <a:r>
              <a:rPr lang="el-GR" altLang="el-GR" sz="2000" dirty="0" smtClean="0"/>
              <a:t>Αν </a:t>
            </a:r>
            <a:r>
              <a:rPr lang="en-US" altLang="el-GR" sz="2000" dirty="0" smtClean="0"/>
              <a:t>VASIS=8 </a:t>
            </a:r>
            <a:r>
              <a:rPr lang="el-GR" altLang="el-GR" sz="2000" dirty="0" smtClean="0"/>
              <a:t>και Υ</a:t>
            </a:r>
            <a:r>
              <a:rPr lang="en-US" altLang="el-GR" sz="2000" dirty="0" smtClean="0"/>
              <a:t>PSOS=4, </a:t>
            </a:r>
            <a:r>
              <a:rPr lang="el-GR" altLang="el-GR" sz="2000" dirty="0" smtClean="0"/>
              <a:t>τότε ποιο είναι το αποτέλεσμα της εκτέλεσης του προγράμματος;</a:t>
            </a:r>
          </a:p>
          <a:p>
            <a:pPr eaLnBrk="1" hangingPunct="1">
              <a:buFont typeface="Wingdings" panose="05000000000000000000" pitchFamily="2" charset="2"/>
              <a:buNone/>
            </a:pPr>
            <a:r>
              <a:rPr lang="el-GR" altLang="el-GR" sz="2000" dirty="0" smtClean="0"/>
              <a:t>Γιατί δεν δουλεύει το πρόγραμμα; </a:t>
            </a:r>
          </a:p>
          <a:p>
            <a:pPr eaLnBrk="1" hangingPunct="1">
              <a:buFont typeface="Wingdings" panose="05000000000000000000" pitchFamily="2" charset="2"/>
              <a:buNone/>
            </a:pPr>
            <a:endParaRPr lang="el-GR" altLang="el-GR" sz="1800" dirty="0" smtClean="0"/>
          </a:p>
        </p:txBody>
      </p:sp>
      <p:sp>
        <p:nvSpPr>
          <p:cNvPr id="5120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3E28861-761F-4A90-A7FB-0DF8236351CB}" type="slidenum">
              <a:rPr lang="en-US" altLang="el-GR" sz="1200" smtClean="0">
                <a:solidFill>
                  <a:srgbClr val="B5A788"/>
                </a:solidFill>
              </a:rPr>
              <a:pPr>
                <a:spcBef>
                  <a:spcPct val="0"/>
                </a:spcBef>
                <a:buClrTx/>
                <a:buSzTx/>
                <a:buFontTx/>
                <a:buNone/>
              </a:pPr>
              <a:t>26</a:t>
            </a:fld>
            <a:endParaRPr lang="en-US" altLang="el-GR" sz="1200" smtClean="0">
              <a:solidFill>
                <a:srgbClr val="B5A788"/>
              </a:solidFill>
            </a:endParaRPr>
          </a:p>
        </p:txBody>
      </p:sp>
    </p:spTree>
    <p:extLst>
      <p:ext uri="{BB962C8B-B14F-4D97-AF65-F5344CB8AC3E}">
        <p14:creationId xmlns:p14="http://schemas.microsoft.com/office/powerpoint/2010/main" val="1772790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«Λάθος» &amp; γνωστική σύγκρουση </a:t>
            </a:r>
            <a:endParaRPr lang="en-GB" dirty="0"/>
          </a:p>
        </p:txBody>
      </p:sp>
      <p:sp>
        <p:nvSpPr>
          <p:cNvPr id="53251" name="Content Placeholder 2"/>
          <p:cNvSpPr>
            <a:spLocks noGrp="1"/>
          </p:cNvSpPr>
          <p:nvPr>
            <p:ph idx="1"/>
          </p:nvPr>
        </p:nvSpPr>
        <p:spPr>
          <a:xfrm>
            <a:off x="785813" y="1285875"/>
            <a:ext cx="8148637" cy="4800600"/>
          </a:xfrm>
        </p:spPr>
        <p:txBody>
          <a:bodyPr/>
          <a:lstStyle/>
          <a:p>
            <a:r>
              <a:rPr lang="el-GR" altLang="el-GR" sz="2800" smtClean="0"/>
              <a:t>Η διερεύνηση των «λαθών» των μαθητών αποτελεί βασικό ζητούμενο στη Διδακτική της Πληροφορικής και του Προγραμματισμού  </a:t>
            </a:r>
          </a:p>
          <a:p>
            <a:pPr lvl="1"/>
            <a:r>
              <a:rPr lang="el-GR" altLang="el-GR" sz="2400" smtClean="0"/>
              <a:t>Η κατανόηση της προέλευσης των λαθών και η δημιουργία διδακτικών καταστάσεων για την ανάδειξη και το ξεπέρασμά τους οδηγεί στη διδακτική στρατηγική της ανάπτυξης </a:t>
            </a:r>
            <a:r>
              <a:rPr lang="el-GR" altLang="el-GR" sz="2400" b="1" smtClean="0"/>
              <a:t>γνωστικών συγκρούσεων </a:t>
            </a:r>
            <a:endParaRPr lang="en-GB" altLang="el-GR" sz="2400" b="1" smtClean="0"/>
          </a:p>
          <a:p>
            <a:pPr lvl="1"/>
            <a:endParaRPr lang="el-GR" altLang="el-GR" sz="2400" b="1" smtClean="0"/>
          </a:p>
          <a:p>
            <a:pPr lvl="1"/>
            <a:r>
              <a:rPr lang="el-GR" altLang="el-GR" sz="2400" b="1" smtClean="0"/>
              <a:t>Παραδείγματα λαθών και γνωστικών δυσκολιών σε βασικές έννοιες πληροφορικής και προγραμματισμού</a:t>
            </a:r>
          </a:p>
          <a:p>
            <a:pPr lvl="1"/>
            <a:r>
              <a:rPr lang="el-GR" altLang="el-GR" sz="2400" b="1" smtClean="0"/>
              <a:t>(μεταβλητή, έλεγχος, επανάληψη)</a:t>
            </a:r>
          </a:p>
        </p:txBody>
      </p:sp>
      <p:sp>
        <p:nvSpPr>
          <p:cNvPr id="5325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0BF4485-CD7A-46C3-BACD-55D001553630}" type="slidenum">
              <a:rPr lang="en-US" altLang="el-GR" sz="1200" smtClean="0">
                <a:solidFill>
                  <a:srgbClr val="B5A788"/>
                </a:solidFill>
              </a:rPr>
              <a:pPr>
                <a:spcBef>
                  <a:spcPct val="0"/>
                </a:spcBef>
                <a:buClrTx/>
                <a:buSzTx/>
                <a:buFontTx/>
                <a:buNone/>
              </a:pPr>
              <a:t>27</a:t>
            </a:fld>
            <a:endParaRPr lang="en-US" altLang="el-GR" sz="1200" smtClean="0">
              <a:solidFill>
                <a:srgbClr val="B5A788"/>
              </a:solidFill>
            </a:endParaRPr>
          </a:p>
        </p:txBody>
      </p:sp>
    </p:spTree>
    <p:extLst>
      <p:ext uri="{BB962C8B-B14F-4D97-AF65-F5344CB8AC3E}">
        <p14:creationId xmlns:p14="http://schemas.microsoft.com/office/powerpoint/2010/main" val="2867848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i="1" dirty="0" smtClean="0"/>
              <a:t>συγκεκριμένα….</a:t>
            </a:r>
            <a:endParaRPr lang="el-GR" sz="4000" b="1" i="1" dirty="0"/>
          </a:p>
        </p:txBody>
      </p:sp>
      <p:sp>
        <p:nvSpPr>
          <p:cNvPr id="55299" name="2 - Θέση περιεχομένου"/>
          <p:cNvSpPr>
            <a:spLocks noGrp="1"/>
          </p:cNvSpPr>
          <p:nvPr>
            <p:ph idx="1"/>
          </p:nvPr>
        </p:nvSpPr>
        <p:spPr>
          <a:xfrm>
            <a:off x="755650" y="1412875"/>
            <a:ext cx="7993063" cy="4392613"/>
          </a:xfrm>
        </p:spPr>
        <p:txBody>
          <a:bodyPr>
            <a:normAutofit lnSpcReduction="10000"/>
          </a:bodyPr>
          <a:lstStyle/>
          <a:p>
            <a:pPr algn="just" eaLnBrk="1" hangingPunct="1"/>
            <a:r>
              <a:rPr lang="el-GR" altLang="el-GR" sz="2800" smtClean="0"/>
              <a:t>Στη Β’ φάση του εκπαιδευτικού σεναρίου γίνεται:</a:t>
            </a:r>
          </a:p>
          <a:p>
            <a:pPr lvl="1" algn="just" eaLnBrk="1" hangingPunct="1"/>
            <a:r>
              <a:rPr lang="el-GR" altLang="el-GR" sz="2400" smtClean="0"/>
              <a:t>Διατύπωση των πρότερων γνώσεων και αναπαραστάσεων των μαθητών, ανίχνευση και μετασχηματισμός τους. </a:t>
            </a:r>
          </a:p>
          <a:p>
            <a:pPr lvl="1" algn="just" eaLnBrk="1" hangingPunct="1"/>
            <a:r>
              <a:rPr lang="el-GR" altLang="el-GR" sz="2400" smtClean="0"/>
              <a:t>Ενσωμάτωση των παρανοήσεων και ενδεχόμενων λαθών των μαθητών </a:t>
            </a:r>
            <a:r>
              <a:rPr lang="el-GR" altLang="el-GR" sz="2400" smtClean="0">
                <a:sym typeface="Wingdings" panose="05000000000000000000" pitchFamily="2" charset="2"/>
              </a:rPr>
              <a:t> πώς θα ξεπεράσουν τα γνωστικά εμπόδια οι μαθητές;</a:t>
            </a:r>
            <a:endParaRPr lang="el-GR" altLang="el-GR" sz="2400" smtClean="0"/>
          </a:p>
          <a:p>
            <a:pPr lvl="1" algn="just" eaLnBrk="1" hangingPunct="1"/>
            <a:r>
              <a:rPr lang="el-GR" altLang="el-GR" sz="2400" smtClean="0"/>
              <a:t>Ενσωμάτωση των γνωστικών δυσκολιών στο σενάριο.</a:t>
            </a:r>
          </a:p>
          <a:p>
            <a:pPr lvl="1" algn="just" eaLnBrk="1" hangingPunct="1"/>
            <a:r>
              <a:rPr lang="el-GR" altLang="el-GR" sz="2400" smtClean="0"/>
              <a:t>Αντιμετώπιση – αξιοποίηση των γνωστικών δυσκολιών των μαθητών στις δραστηριότητες του σεναρίου </a:t>
            </a:r>
            <a:r>
              <a:rPr lang="el-GR" altLang="el-GR" sz="2400" smtClean="0">
                <a:sym typeface="Wingdings" panose="05000000000000000000" pitchFamily="2" charset="2"/>
              </a:rPr>
              <a:t> Πώς</a:t>
            </a:r>
            <a:r>
              <a:rPr lang="el-GR" altLang="el-GR" sz="2400" smtClean="0"/>
              <a:t>;</a:t>
            </a:r>
          </a:p>
          <a:p>
            <a:endParaRPr lang="el-GR" altLang="el-GR" sz="3600" smtClean="0"/>
          </a:p>
        </p:txBody>
      </p:sp>
      <p:sp>
        <p:nvSpPr>
          <p:cNvPr id="55301"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D86F841-CA87-49FE-9CD9-86E2493B1010}" type="slidenum">
              <a:rPr lang="en-US" altLang="el-GR" sz="1200" smtClean="0">
                <a:solidFill>
                  <a:srgbClr val="B5A788"/>
                </a:solidFill>
              </a:rPr>
              <a:pPr>
                <a:spcBef>
                  <a:spcPct val="0"/>
                </a:spcBef>
                <a:buClrTx/>
                <a:buSzTx/>
                <a:buFontTx/>
                <a:buNone/>
              </a:pPr>
              <a:t>28</a:t>
            </a:fld>
            <a:endParaRPr lang="en-US" altLang="el-GR" sz="1200" smtClean="0">
              <a:solidFill>
                <a:srgbClr val="B5A788"/>
              </a:solidFill>
            </a:endParaRPr>
          </a:p>
        </p:txBody>
      </p:sp>
    </p:spTree>
    <p:extLst>
      <p:ext uri="{BB962C8B-B14F-4D97-AF65-F5344CB8AC3E}">
        <p14:creationId xmlns:p14="http://schemas.microsoft.com/office/powerpoint/2010/main" val="174599061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0" y="142875"/>
            <a:ext cx="7772400" cy="1143000"/>
          </a:xfrm>
        </p:spPr>
        <p:txBody>
          <a:bodyPr/>
          <a:lstStyle/>
          <a:p>
            <a:pPr>
              <a:defRPr/>
            </a:pPr>
            <a:r>
              <a:rPr lang="el-GR" dirty="0" smtClean="0"/>
              <a:t>Μεταβλητή-</a:t>
            </a:r>
            <a:r>
              <a:rPr lang="el-GR" sz="3200" dirty="0" smtClean="0"/>
              <a:t> </a:t>
            </a:r>
            <a:r>
              <a:rPr lang="el-GR" i="1" dirty="0" smtClean="0"/>
              <a:t>Νοητικά μοντέλα </a:t>
            </a:r>
            <a:endParaRPr lang="el-GR" dirty="0"/>
          </a:p>
        </p:txBody>
      </p:sp>
      <p:sp>
        <p:nvSpPr>
          <p:cNvPr id="56324" name="Rectangle 3"/>
          <p:cNvSpPr>
            <a:spLocks noGrp="1" noChangeArrowheads="1"/>
          </p:cNvSpPr>
          <p:nvPr>
            <p:ph type="body" idx="1"/>
          </p:nvPr>
        </p:nvSpPr>
        <p:spPr>
          <a:xfrm>
            <a:off x="785813" y="1428750"/>
            <a:ext cx="8358187" cy="4557713"/>
          </a:xfrm>
        </p:spPr>
        <p:txBody>
          <a:bodyPr>
            <a:normAutofit lnSpcReduction="10000"/>
          </a:bodyPr>
          <a:lstStyle/>
          <a:p>
            <a:pPr marL="280988" indent="-280988" eaLnBrk="1" hangingPunct="1">
              <a:lnSpc>
                <a:spcPct val="90000"/>
              </a:lnSpc>
            </a:pPr>
            <a:r>
              <a:rPr lang="el-GR" altLang="el-GR" sz="2800" smtClean="0"/>
              <a:t>Μαθηματική αναπαράσταση για την έννοια της μεταβλητής</a:t>
            </a:r>
          </a:p>
          <a:p>
            <a:pPr marL="280988" indent="-280988" eaLnBrk="1" hangingPunct="1">
              <a:lnSpc>
                <a:spcPct val="90000"/>
              </a:lnSpc>
            </a:pPr>
            <a:r>
              <a:rPr lang="el-GR" altLang="el-GR" sz="2800" smtClean="0"/>
              <a:t>Αναπαράσταση της ισότητας για την εντολή εκχώρησης</a:t>
            </a:r>
          </a:p>
          <a:p>
            <a:pPr marL="852488" lvl="1" eaLnBrk="1" hangingPunct="1">
              <a:lnSpc>
                <a:spcPct val="90000"/>
              </a:lnSpc>
              <a:buClr>
                <a:schemeClr val="tx2"/>
              </a:buClr>
              <a:buFont typeface="Wingdings" panose="05000000000000000000" pitchFamily="2" charset="2"/>
              <a:buChar char="Ø"/>
            </a:pPr>
            <a:r>
              <a:rPr lang="el-GR" altLang="el-GR" sz="2400" smtClean="0">
                <a:solidFill>
                  <a:schemeClr val="tx2"/>
                </a:solidFill>
              </a:rPr>
              <a:t>Ελλιπή μοντέλα για τη διαδοχική φύση της εντολής</a:t>
            </a:r>
          </a:p>
          <a:p>
            <a:pPr marL="852488" lvl="1" eaLnBrk="1" hangingPunct="1">
              <a:lnSpc>
                <a:spcPct val="90000"/>
              </a:lnSpc>
              <a:buClr>
                <a:schemeClr val="tx2"/>
              </a:buClr>
              <a:buFont typeface="Wingdings" panose="05000000000000000000" pitchFamily="2" charset="2"/>
              <a:buChar char="Ø"/>
            </a:pPr>
            <a:r>
              <a:rPr lang="el-GR" altLang="el-GR" sz="2400" smtClean="0">
                <a:solidFill>
                  <a:schemeClr val="tx2"/>
                </a:solidFill>
              </a:rPr>
              <a:t>Ελλιπή μοντέλα για τη δυναμική τροποποίηση των τιμών των μεταβλητών </a:t>
            </a:r>
            <a:endParaRPr lang="el-GR" altLang="el-GR" sz="2400" smtClean="0">
              <a:solidFill>
                <a:schemeClr val="tx2"/>
              </a:solidFill>
              <a:cs typeface="Arial" panose="020B0604020202020204" pitchFamily="34" charset="0"/>
            </a:endParaRPr>
          </a:p>
          <a:p>
            <a:pPr marL="280988" indent="-280988" eaLnBrk="1" hangingPunct="1">
              <a:lnSpc>
                <a:spcPct val="90000"/>
              </a:lnSpc>
            </a:pPr>
            <a:r>
              <a:rPr lang="el-GR" altLang="el-GR" sz="2800" smtClean="0"/>
              <a:t>Ελλιπή μοντέλα για τις εντολές εισόδου-εξόδου</a:t>
            </a:r>
          </a:p>
          <a:p>
            <a:pPr marL="280988" indent="-280988" eaLnBrk="1" hangingPunct="1">
              <a:lnSpc>
                <a:spcPct val="90000"/>
              </a:lnSpc>
            </a:pPr>
            <a:r>
              <a:rPr lang="el-GR" altLang="el-GR" sz="2800" smtClean="0"/>
              <a:t>Αδυναμίες στη λειτουργική εφαρμογή της έννοιας της μεταβλητής σε απλούς αλγόριθμους</a:t>
            </a:r>
          </a:p>
          <a:p>
            <a:pPr marL="852488" lvl="1" eaLnBrk="1" hangingPunct="1">
              <a:lnSpc>
                <a:spcPct val="90000"/>
              </a:lnSpc>
              <a:buClr>
                <a:schemeClr val="tx2"/>
              </a:buClr>
              <a:buFont typeface="Wingdings" panose="05000000000000000000" pitchFamily="2" charset="2"/>
              <a:buChar char="Ø"/>
            </a:pPr>
            <a:r>
              <a:rPr lang="el-GR" altLang="el-GR" sz="2400" smtClean="0">
                <a:solidFill>
                  <a:schemeClr val="tx2"/>
                </a:solidFill>
              </a:rPr>
              <a:t>Διάκριση μεταβλητών</a:t>
            </a:r>
          </a:p>
          <a:p>
            <a:pPr marL="852488" lvl="1" eaLnBrk="1" hangingPunct="1">
              <a:lnSpc>
                <a:spcPct val="90000"/>
              </a:lnSpc>
              <a:buClr>
                <a:schemeClr val="tx2"/>
              </a:buClr>
              <a:buFont typeface="Wingdings" panose="05000000000000000000" pitchFamily="2" charset="2"/>
              <a:buChar char="Ø"/>
            </a:pPr>
            <a:r>
              <a:rPr lang="el-GR" altLang="el-GR" sz="2400" smtClean="0">
                <a:solidFill>
                  <a:schemeClr val="tx2"/>
                </a:solidFill>
              </a:rPr>
              <a:t>Χρήση μεταβλητών τύπου string </a:t>
            </a:r>
          </a:p>
        </p:txBody>
      </p:sp>
      <p:sp>
        <p:nvSpPr>
          <p:cNvPr id="5632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D0D15B2-2C22-4FDF-BA61-D26C7FD021D7}" type="slidenum">
              <a:rPr lang="en-US" altLang="el-GR" sz="1200" smtClean="0">
                <a:solidFill>
                  <a:srgbClr val="B5A788"/>
                </a:solidFill>
              </a:rPr>
              <a:pPr>
                <a:spcBef>
                  <a:spcPct val="0"/>
                </a:spcBef>
                <a:buClrTx/>
                <a:buSzTx/>
                <a:buFontTx/>
                <a:buNone/>
              </a:pPr>
              <a:t>29</a:t>
            </a:fld>
            <a:endParaRPr lang="en-US" altLang="el-GR" sz="1200" smtClean="0">
              <a:solidFill>
                <a:srgbClr val="B5A788"/>
              </a:solidFill>
            </a:endParaRPr>
          </a:p>
        </p:txBody>
      </p:sp>
    </p:spTree>
    <p:extLst>
      <p:ext uri="{BB962C8B-B14F-4D97-AF65-F5344CB8AC3E}">
        <p14:creationId xmlns:p14="http://schemas.microsoft.com/office/powerpoint/2010/main" val="6551504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285750"/>
            <a:ext cx="8077200" cy="1143000"/>
          </a:xfrm>
        </p:spPr>
        <p:txBody>
          <a:bodyPr>
            <a:normAutofit fontScale="90000"/>
          </a:bodyPr>
          <a:lstStyle/>
          <a:p>
            <a:pPr>
              <a:defRPr/>
            </a:pPr>
            <a:r>
              <a:rPr lang="el-GR" dirty="0" smtClean="0"/>
              <a:t>Δομή Ελέγχου </a:t>
            </a:r>
            <a:r>
              <a:rPr lang="el-GR" sz="3200" dirty="0" smtClean="0"/>
              <a:t>- </a:t>
            </a:r>
            <a:r>
              <a:rPr lang="el-GR" i="1" dirty="0" smtClean="0"/>
              <a:t>Γνωστικές </a:t>
            </a:r>
            <a:r>
              <a:rPr lang="el-GR" i="1" dirty="0"/>
              <a:t>δυσκολίες</a:t>
            </a:r>
            <a:endParaRPr lang="el-GR" dirty="0"/>
          </a:p>
        </p:txBody>
      </p:sp>
      <p:sp>
        <p:nvSpPr>
          <p:cNvPr id="58372" name="Rectangle 3"/>
          <p:cNvSpPr>
            <a:spLocks noGrp="1" noChangeArrowheads="1"/>
          </p:cNvSpPr>
          <p:nvPr>
            <p:ph type="body" idx="1"/>
          </p:nvPr>
        </p:nvSpPr>
        <p:spPr>
          <a:xfrm>
            <a:off x="1143000" y="1643063"/>
            <a:ext cx="8001000" cy="4343400"/>
          </a:xfrm>
        </p:spPr>
        <p:txBody>
          <a:bodyPr>
            <a:normAutofit lnSpcReduction="10000"/>
          </a:bodyPr>
          <a:lstStyle/>
          <a:p>
            <a:pPr>
              <a:buFont typeface="Wingdings 2" panose="05020102010507070707" pitchFamily="18" charset="2"/>
              <a:buChar char=""/>
            </a:pPr>
            <a:r>
              <a:rPr lang="el-GR" altLang="el-GR" sz="2400" dirty="0" smtClean="0"/>
              <a:t>Αναπαράσταση </a:t>
            </a:r>
            <a:r>
              <a:rPr lang="el-GR" altLang="el-GR" sz="2400" i="1" u="sng" dirty="0" smtClean="0"/>
              <a:t>σειριακής εκτέλεσης</a:t>
            </a:r>
            <a:r>
              <a:rPr lang="el-GR" altLang="el-GR" sz="2400" dirty="0" smtClean="0"/>
              <a:t> προγράμματος</a:t>
            </a:r>
          </a:p>
          <a:p>
            <a:pPr>
              <a:buFont typeface="Wingdings 2" panose="05020102010507070707" pitchFamily="18" charset="2"/>
              <a:buChar char=""/>
            </a:pPr>
            <a:r>
              <a:rPr lang="el-GR" altLang="el-GR" sz="2400" dirty="0" smtClean="0"/>
              <a:t>Άρση του </a:t>
            </a:r>
            <a:r>
              <a:rPr lang="el-GR" altLang="el-GR" sz="2400" i="1" u="sng" dirty="0" smtClean="0"/>
              <a:t>ισομορφισμού</a:t>
            </a:r>
            <a:r>
              <a:rPr lang="el-GR" altLang="el-GR" sz="2400" dirty="0" smtClean="0"/>
              <a:t> μεταξύ του προγράμματος (ως κειμένου) και της εκτέλεσής του</a:t>
            </a:r>
          </a:p>
          <a:p>
            <a:pPr>
              <a:buClr>
                <a:schemeClr val="accent2"/>
              </a:buClr>
              <a:buFont typeface="Wingdings 2" panose="05020102010507070707" pitchFamily="18" charset="2"/>
              <a:buChar char=""/>
            </a:pPr>
            <a:r>
              <a:rPr lang="el-GR" altLang="el-GR" sz="2400" i="1" u="sng" dirty="0" smtClean="0"/>
              <a:t>Λογικό περιεχόμενο</a:t>
            </a:r>
            <a:r>
              <a:rPr lang="el-GR" altLang="el-GR" sz="2400" dirty="0" smtClean="0"/>
              <a:t> και </a:t>
            </a:r>
            <a:r>
              <a:rPr lang="el-GR" altLang="el-GR" sz="2400" i="1" u="sng" dirty="0" smtClean="0"/>
              <a:t>συμβολικές αναπαραστάσεις</a:t>
            </a:r>
            <a:r>
              <a:rPr lang="el-GR" altLang="el-GR" sz="2400" dirty="0" smtClean="0"/>
              <a:t> συνθηκών-λογικών πράξεων</a:t>
            </a:r>
          </a:p>
          <a:p>
            <a:pPr>
              <a:buClr>
                <a:schemeClr val="accent2"/>
              </a:buClr>
              <a:buFont typeface="Wingdings 2" panose="05020102010507070707" pitchFamily="18" charset="2"/>
              <a:buChar char=""/>
            </a:pPr>
            <a:r>
              <a:rPr lang="el-GR" altLang="el-GR" sz="2400" i="1" dirty="0" smtClean="0"/>
              <a:t>Η </a:t>
            </a:r>
            <a:r>
              <a:rPr lang="el-GR" altLang="el-GR" sz="2400" i="1" u="sng" dirty="0" smtClean="0"/>
              <a:t>φύση των συνθηκών</a:t>
            </a:r>
            <a:r>
              <a:rPr lang="el-GR" altLang="el-GR" sz="2400" dirty="0" smtClean="0"/>
              <a:t> (</a:t>
            </a:r>
            <a:r>
              <a:rPr lang="el-GR" altLang="el-GR" sz="2400" dirty="0" smtClean="0">
                <a:solidFill>
                  <a:schemeClr val="accent1">
                    <a:lumMod val="75000"/>
                  </a:schemeClr>
                </a:solidFill>
              </a:rPr>
              <a:t>ενδογενείς</a:t>
            </a:r>
            <a:r>
              <a:rPr lang="el-GR" altLang="el-GR" sz="2400" dirty="0" smtClean="0"/>
              <a:t>: αποτέλεσμα υπολογισμού- </a:t>
            </a:r>
            <a:r>
              <a:rPr lang="el-GR" altLang="el-GR" sz="2400" dirty="0" smtClean="0">
                <a:solidFill>
                  <a:schemeClr val="accent1">
                    <a:lumMod val="75000"/>
                  </a:schemeClr>
                </a:solidFill>
              </a:rPr>
              <a:t>εξωγενείς</a:t>
            </a:r>
            <a:r>
              <a:rPr lang="el-GR" altLang="el-GR" sz="2400" dirty="0" smtClean="0"/>
              <a:t>: οριζόμενη από τον χρήστη)</a:t>
            </a:r>
          </a:p>
          <a:p>
            <a:pPr>
              <a:buFont typeface="Wingdings 2" panose="05020102010507070707" pitchFamily="18" charset="2"/>
              <a:buChar char=""/>
            </a:pPr>
            <a:r>
              <a:rPr lang="el-GR" altLang="el-GR" sz="2400" dirty="0" smtClean="0"/>
              <a:t>Η </a:t>
            </a:r>
            <a:r>
              <a:rPr lang="el-GR" altLang="el-GR" sz="2400" i="1" u="sng" dirty="0" smtClean="0"/>
              <a:t>φύση των δεδομένων</a:t>
            </a:r>
            <a:r>
              <a:rPr lang="el-GR" altLang="el-GR" sz="2400" dirty="0" smtClean="0"/>
              <a:t> που εμπλέκονται (σύνθετες αριθμητικές δομές, αλφαριθμητικά δεδομένα κλπ. )</a:t>
            </a:r>
          </a:p>
          <a:p>
            <a:pPr>
              <a:buFont typeface="Wingdings 2" panose="05020102010507070707" pitchFamily="18" charset="2"/>
              <a:buChar char=""/>
            </a:pPr>
            <a:r>
              <a:rPr lang="el-GR" altLang="el-GR" sz="2400" dirty="0" smtClean="0"/>
              <a:t>Πρότερες </a:t>
            </a:r>
            <a:r>
              <a:rPr lang="el-GR" altLang="el-GR" sz="2400" i="1" u="sng" dirty="0" err="1" smtClean="0"/>
              <a:t>λογικομαθηματικές</a:t>
            </a:r>
            <a:r>
              <a:rPr lang="el-GR" altLang="el-GR" sz="2400" i="1" u="sng" dirty="0" smtClean="0"/>
              <a:t> γνώσεις</a:t>
            </a:r>
            <a:endParaRPr lang="el-GR" altLang="el-GR" sz="2400" dirty="0" smtClean="0"/>
          </a:p>
          <a:p>
            <a:pPr>
              <a:buFont typeface="Wingdings 2" panose="05020102010507070707" pitchFamily="18" charset="2"/>
              <a:buChar char=""/>
            </a:pPr>
            <a:r>
              <a:rPr lang="el-GR" altLang="el-GR" sz="2400" dirty="0" smtClean="0"/>
              <a:t>Πρότερες </a:t>
            </a:r>
            <a:r>
              <a:rPr lang="el-GR" altLang="el-GR" sz="2400" i="1" u="sng" dirty="0" smtClean="0"/>
              <a:t>γλωσσολογικές γνώσεις</a:t>
            </a:r>
            <a:endParaRPr lang="el-GR" altLang="el-GR" sz="2400" dirty="0" smtClean="0"/>
          </a:p>
        </p:txBody>
      </p:sp>
      <p:sp>
        <p:nvSpPr>
          <p:cNvPr id="5837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3695818-9A9C-4122-85F9-08FC5AD7B55A}" type="slidenum">
              <a:rPr lang="en-US" altLang="el-GR" sz="1200" smtClean="0">
                <a:solidFill>
                  <a:srgbClr val="B5A788"/>
                </a:solidFill>
              </a:rPr>
              <a:pPr>
                <a:spcBef>
                  <a:spcPct val="0"/>
                </a:spcBef>
                <a:buClrTx/>
                <a:buSzTx/>
                <a:buFontTx/>
                <a:buNone/>
              </a:pPr>
              <a:t>30</a:t>
            </a:fld>
            <a:endParaRPr lang="en-US" altLang="el-GR" sz="1200" smtClean="0">
              <a:solidFill>
                <a:srgbClr val="B5A788"/>
              </a:solidFill>
            </a:endParaRPr>
          </a:p>
        </p:txBody>
      </p:sp>
    </p:spTree>
    <p:extLst>
      <p:ext uri="{BB962C8B-B14F-4D97-AF65-F5344CB8AC3E}">
        <p14:creationId xmlns:p14="http://schemas.microsoft.com/office/powerpoint/2010/main" val="51674941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285750"/>
            <a:ext cx="8305800" cy="1143000"/>
          </a:xfrm>
        </p:spPr>
        <p:txBody>
          <a:bodyPr>
            <a:normAutofit fontScale="90000"/>
          </a:bodyPr>
          <a:lstStyle/>
          <a:p>
            <a:pPr>
              <a:defRPr/>
            </a:pPr>
            <a:r>
              <a:rPr lang="el-GR" dirty="0" smtClean="0"/>
              <a:t>Δομή Επανάληψης </a:t>
            </a:r>
            <a:r>
              <a:rPr lang="el-GR" sz="3200" dirty="0" smtClean="0"/>
              <a:t>- </a:t>
            </a:r>
            <a:r>
              <a:rPr lang="el-GR" i="1" dirty="0" smtClean="0"/>
              <a:t>Γνωστικές δυσκολίες (1)</a:t>
            </a:r>
            <a:endParaRPr lang="el-GR" dirty="0"/>
          </a:p>
        </p:txBody>
      </p:sp>
      <p:sp>
        <p:nvSpPr>
          <p:cNvPr id="60420" name="Rectangle 3"/>
          <p:cNvSpPr>
            <a:spLocks noGrp="1" noChangeArrowheads="1"/>
          </p:cNvSpPr>
          <p:nvPr>
            <p:ph type="body" idx="1"/>
          </p:nvPr>
        </p:nvSpPr>
        <p:spPr>
          <a:xfrm>
            <a:off x="1000125" y="1643063"/>
            <a:ext cx="8143875" cy="4486275"/>
          </a:xfrm>
        </p:spPr>
        <p:txBody>
          <a:bodyPr/>
          <a:lstStyle/>
          <a:p>
            <a:pPr>
              <a:buFont typeface="Wingdings 2" panose="05020102010507070707" pitchFamily="18" charset="2"/>
              <a:buChar char=""/>
            </a:pPr>
            <a:r>
              <a:rPr lang="el-GR" altLang="el-GR" sz="2400" dirty="0" smtClean="0"/>
              <a:t>Αναπαράσταση </a:t>
            </a:r>
            <a:r>
              <a:rPr lang="el-GR" altLang="el-GR" sz="2400" i="1" u="sng" dirty="0" err="1" smtClean="0"/>
              <a:t>ακολουθιακής</a:t>
            </a:r>
            <a:r>
              <a:rPr lang="el-GR" altLang="el-GR" sz="2400" i="1" u="sng" dirty="0" smtClean="0"/>
              <a:t> εκτέλεσης</a:t>
            </a:r>
            <a:r>
              <a:rPr lang="el-GR" altLang="el-GR" sz="2400" dirty="0" smtClean="0"/>
              <a:t> προγράμματος</a:t>
            </a:r>
          </a:p>
          <a:p>
            <a:pPr>
              <a:buFont typeface="Wingdings 2" panose="05020102010507070707" pitchFamily="18" charset="2"/>
              <a:buChar char=""/>
            </a:pPr>
            <a:r>
              <a:rPr lang="el-GR" altLang="el-GR" sz="2400" dirty="0" smtClean="0"/>
              <a:t>Άρση του </a:t>
            </a:r>
            <a:r>
              <a:rPr lang="el-GR" altLang="el-GR" sz="2400" i="1" u="sng" dirty="0" smtClean="0"/>
              <a:t>ισομορφισμού</a:t>
            </a:r>
            <a:r>
              <a:rPr lang="el-GR" altLang="el-GR" sz="2400" dirty="0" smtClean="0"/>
              <a:t> μεταξύ του προγράμματος (ως κειμένου) και της εκτέλεσής του</a:t>
            </a:r>
          </a:p>
          <a:p>
            <a:pPr>
              <a:buClr>
                <a:schemeClr val="accent2"/>
              </a:buClr>
              <a:buFont typeface="Wingdings 2" panose="05020102010507070707" pitchFamily="18" charset="2"/>
              <a:buChar char=""/>
            </a:pPr>
            <a:r>
              <a:rPr lang="el-GR" altLang="el-GR" sz="2400" i="1" u="sng" dirty="0" smtClean="0">
                <a:solidFill>
                  <a:schemeClr val="accent1">
                    <a:lumMod val="75000"/>
                  </a:schemeClr>
                </a:solidFill>
              </a:rPr>
              <a:t>Λογικό περιεχόμενο</a:t>
            </a:r>
            <a:r>
              <a:rPr lang="el-GR" altLang="el-GR" sz="2400" dirty="0" smtClean="0">
                <a:solidFill>
                  <a:schemeClr val="accent1">
                    <a:lumMod val="75000"/>
                  </a:schemeClr>
                </a:solidFill>
              </a:rPr>
              <a:t> και </a:t>
            </a:r>
            <a:r>
              <a:rPr lang="el-GR" altLang="el-GR" sz="2400" i="1" u="sng" dirty="0" smtClean="0">
                <a:solidFill>
                  <a:schemeClr val="accent1">
                    <a:lumMod val="75000"/>
                  </a:schemeClr>
                </a:solidFill>
              </a:rPr>
              <a:t>προσδιορισμός στοιχειωδών δράσεων </a:t>
            </a:r>
            <a:r>
              <a:rPr lang="el-GR" altLang="el-GR" sz="2400" dirty="0" smtClean="0">
                <a:solidFill>
                  <a:schemeClr val="accent1">
                    <a:lumMod val="75000"/>
                  </a:schemeClr>
                </a:solidFill>
              </a:rPr>
              <a:t>που πρέπει να επαναληφθούν</a:t>
            </a:r>
          </a:p>
          <a:p>
            <a:pPr>
              <a:buClr>
                <a:schemeClr val="accent2"/>
              </a:buClr>
              <a:buFont typeface="Wingdings 2" panose="05020102010507070707" pitchFamily="18" charset="2"/>
              <a:buChar char=""/>
            </a:pPr>
            <a:r>
              <a:rPr lang="el-GR" altLang="el-GR" sz="2400" i="1" u="sng" dirty="0" smtClean="0">
                <a:solidFill>
                  <a:schemeClr val="accent1">
                    <a:lumMod val="75000"/>
                  </a:schemeClr>
                </a:solidFill>
              </a:rPr>
              <a:t>Φύση &amp; προσδιορισμός συνθήκης τερματισμού</a:t>
            </a:r>
            <a:r>
              <a:rPr lang="el-GR" altLang="el-GR" sz="2400" dirty="0" smtClean="0">
                <a:solidFill>
                  <a:schemeClr val="accent1">
                    <a:lumMod val="75000"/>
                  </a:schemeClr>
                </a:solidFill>
              </a:rPr>
              <a:t> επανάληψης</a:t>
            </a:r>
          </a:p>
          <a:p>
            <a:pPr>
              <a:buClr>
                <a:schemeClr val="accent2"/>
              </a:buClr>
              <a:buFont typeface="Wingdings 2" panose="05020102010507070707" pitchFamily="18" charset="2"/>
              <a:buChar char=""/>
            </a:pPr>
            <a:r>
              <a:rPr lang="el-GR" altLang="el-GR" sz="2400" i="1" u="sng" dirty="0" smtClean="0">
                <a:solidFill>
                  <a:schemeClr val="accent1">
                    <a:lumMod val="75000"/>
                  </a:schemeClr>
                </a:solidFill>
              </a:rPr>
              <a:t>Προσδιορισμός αρχικής κατάστασης μεταβλητών </a:t>
            </a:r>
            <a:r>
              <a:rPr lang="el-GR" altLang="el-GR" sz="2400" dirty="0" smtClean="0">
                <a:solidFill>
                  <a:schemeClr val="accent1">
                    <a:lumMod val="75000"/>
                  </a:schemeClr>
                </a:solidFill>
              </a:rPr>
              <a:t>που εμπλέκονται στην επανάληψη </a:t>
            </a:r>
          </a:p>
          <a:p>
            <a:pPr>
              <a:buFont typeface="Wingdings 2" panose="05020102010507070707" pitchFamily="18" charset="2"/>
              <a:buChar char=""/>
            </a:pPr>
            <a:r>
              <a:rPr lang="el-GR" altLang="el-GR" sz="2400" dirty="0" smtClean="0"/>
              <a:t>Πρότερες </a:t>
            </a:r>
            <a:r>
              <a:rPr lang="el-GR" altLang="el-GR" sz="2400" i="1" u="sng" dirty="0" err="1" smtClean="0"/>
              <a:t>λογικομαθηματικές</a:t>
            </a:r>
            <a:r>
              <a:rPr lang="el-GR" altLang="el-GR" sz="2400" i="1" u="sng" dirty="0" smtClean="0"/>
              <a:t> γνώσεις </a:t>
            </a:r>
            <a:r>
              <a:rPr lang="el-GR" altLang="el-GR" sz="2400" dirty="0" smtClean="0"/>
              <a:t>(μαθηματική επαγωγή)</a:t>
            </a:r>
          </a:p>
        </p:txBody>
      </p:sp>
      <p:sp>
        <p:nvSpPr>
          <p:cNvPr id="6042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5A469A9-EA39-43D8-B612-07F33C43F8E2}" type="slidenum">
              <a:rPr lang="en-US" altLang="el-GR" sz="1200" smtClean="0">
                <a:solidFill>
                  <a:srgbClr val="B5A788"/>
                </a:solidFill>
              </a:rPr>
              <a:pPr>
                <a:spcBef>
                  <a:spcPct val="0"/>
                </a:spcBef>
                <a:buClrTx/>
                <a:buSzTx/>
                <a:buFontTx/>
                <a:buNone/>
              </a:pPr>
              <a:t>31</a:t>
            </a:fld>
            <a:endParaRPr lang="en-US" altLang="el-GR" sz="1200" smtClean="0">
              <a:solidFill>
                <a:srgbClr val="B5A788"/>
              </a:solidFill>
            </a:endParaRPr>
          </a:p>
        </p:txBody>
      </p:sp>
    </p:spTree>
    <p:extLst>
      <p:ext uri="{BB962C8B-B14F-4D97-AF65-F5344CB8AC3E}">
        <p14:creationId xmlns:p14="http://schemas.microsoft.com/office/powerpoint/2010/main" val="2749457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285750"/>
            <a:ext cx="8382000" cy="1143000"/>
          </a:xfrm>
        </p:spPr>
        <p:txBody>
          <a:bodyPr>
            <a:noAutofit/>
          </a:bodyPr>
          <a:lstStyle/>
          <a:p>
            <a:pPr>
              <a:defRPr/>
            </a:pPr>
            <a:r>
              <a:rPr lang="el-GR" sz="4000" dirty="0" smtClean="0"/>
              <a:t>Δομή Επανάληψης </a:t>
            </a:r>
            <a:r>
              <a:rPr lang="el-GR" sz="2800" dirty="0" smtClean="0"/>
              <a:t>- </a:t>
            </a:r>
            <a:r>
              <a:rPr lang="el-GR" sz="4000" i="1" dirty="0" smtClean="0"/>
              <a:t>Γνωστικές δυσκολίες (2)</a:t>
            </a:r>
            <a:endParaRPr lang="el-GR" sz="4000" dirty="0"/>
          </a:p>
        </p:txBody>
      </p:sp>
      <p:sp>
        <p:nvSpPr>
          <p:cNvPr id="62468" name="Rectangle 3"/>
          <p:cNvSpPr>
            <a:spLocks noGrp="1" noChangeArrowheads="1"/>
          </p:cNvSpPr>
          <p:nvPr>
            <p:ph type="body" idx="1"/>
          </p:nvPr>
        </p:nvSpPr>
        <p:spPr>
          <a:xfrm>
            <a:off x="785813" y="1643063"/>
            <a:ext cx="8358187" cy="4486275"/>
          </a:xfrm>
        </p:spPr>
        <p:txBody>
          <a:bodyPr/>
          <a:lstStyle/>
          <a:p>
            <a:pPr>
              <a:buFont typeface="Wingdings 2" panose="05020102010507070707" pitchFamily="18" charset="2"/>
              <a:buChar char=""/>
            </a:pPr>
            <a:r>
              <a:rPr lang="el-GR" altLang="el-GR" sz="2400" dirty="0" smtClean="0"/>
              <a:t>Μορφές επανάληψης:</a:t>
            </a:r>
          </a:p>
          <a:p>
            <a:pPr lvl="1">
              <a:buFont typeface="Wingdings 2" panose="05020102010507070707" pitchFamily="18" charset="2"/>
              <a:buChar char=""/>
            </a:pPr>
            <a:r>
              <a:rPr lang="el-GR" altLang="el-GR" sz="2000" dirty="0" smtClean="0"/>
              <a:t>Εκτέλεση διαδικασίας για προκαθορισμένο αριθμό επαναλήψεων</a:t>
            </a:r>
          </a:p>
          <a:p>
            <a:pPr lvl="1">
              <a:buFont typeface="Wingdings 2" panose="05020102010507070707" pitchFamily="18" charset="2"/>
              <a:buChar char=""/>
            </a:pPr>
            <a:r>
              <a:rPr lang="el-GR" altLang="el-GR" sz="2000" dirty="0" smtClean="0"/>
              <a:t>Εκτέλεση διαδικασίας όσο μια συνθήκη είναι αληθής</a:t>
            </a:r>
          </a:p>
          <a:p>
            <a:pPr>
              <a:buFont typeface="Wingdings 2" panose="05020102010507070707" pitchFamily="18" charset="2"/>
              <a:buChar char=""/>
            </a:pPr>
            <a:r>
              <a:rPr lang="el-GR" altLang="el-GR" sz="2400" dirty="0" smtClean="0"/>
              <a:t>Δομές ακαθόριστης επανάληψης </a:t>
            </a:r>
          </a:p>
          <a:p>
            <a:pPr>
              <a:buFont typeface="Wingdings 2" panose="05020102010507070707" pitchFamily="18" charset="2"/>
              <a:buChar char=""/>
            </a:pPr>
            <a:r>
              <a:rPr lang="el-GR" altLang="el-GR" sz="2400" dirty="0" smtClean="0"/>
              <a:t>Προ-ελεγχόμενη συνθήκη</a:t>
            </a:r>
          </a:p>
          <a:p>
            <a:pPr lvl="1">
              <a:buFont typeface="Wingdings 2" panose="05020102010507070707" pitchFamily="18" charset="2"/>
              <a:buChar char=""/>
            </a:pPr>
            <a:r>
              <a:rPr lang="el-GR" altLang="el-GR" sz="2000" dirty="0" smtClean="0">
                <a:latin typeface="Courier New" panose="02070309020205020404" pitchFamily="49" charset="0"/>
                <a:cs typeface="Courier New" panose="02070309020205020404" pitchFamily="49" charset="0"/>
              </a:rPr>
              <a:t>ΟΣΟ συνθήκη ΕΠΑΝΑΛΑΒΕ</a:t>
            </a:r>
            <a:endParaRPr lang="fr-FR" altLang="el-GR" sz="2000" dirty="0" smtClean="0">
              <a:latin typeface="Courier New" panose="02070309020205020404" pitchFamily="49" charset="0"/>
              <a:cs typeface="Courier New" panose="02070309020205020404" pitchFamily="49" charset="0"/>
            </a:endParaRPr>
          </a:p>
          <a:p>
            <a:pPr>
              <a:buFont typeface="Wingdings 2" panose="05020102010507070707" pitchFamily="18" charset="2"/>
              <a:buChar char=""/>
            </a:pPr>
            <a:r>
              <a:rPr lang="el-GR" altLang="el-GR" sz="2400" dirty="0" err="1" smtClean="0"/>
              <a:t>Μετα</a:t>
            </a:r>
            <a:r>
              <a:rPr lang="el-GR" altLang="el-GR" sz="2400" dirty="0" smtClean="0"/>
              <a:t>-ελεγχόμενη </a:t>
            </a:r>
            <a:r>
              <a:rPr lang="el-GR" altLang="el-GR" sz="2400" dirty="0" err="1" smtClean="0"/>
              <a:t>συθήκη</a:t>
            </a:r>
            <a:r>
              <a:rPr lang="el-GR" altLang="el-GR" sz="2400" dirty="0" smtClean="0"/>
              <a:t> </a:t>
            </a:r>
          </a:p>
          <a:p>
            <a:pPr lvl="1">
              <a:buFont typeface="Wingdings 2" panose="05020102010507070707" pitchFamily="18" charset="2"/>
              <a:buChar char=""/>
            </a:pPr>
            <a:r>
              <a:rPr lang="el-GR" altLang="el-GR" sz="2000" dirty="0" smtClean="0">
                <a:latin typeface="Courier New" panose="02070309020205020404" pitchFamily="49" charset="0"/>
                <a:cs typeface="Courier New" panose="02070309020205020404" pitchFamily="49" charset="0"/>
              </a:rPr>
              <a:t>ΑΡΧΗ_ΕΠΑΝΑΛΗΨΗΣ … ΜΕΧΡΙΣ_ΟΤΟΥ συνθήκη </a:t>
            </a:r>
            <a:endParaRPr lang="fr-FR" altLang="el-GR" sz="2000" dirty="0" smtClean="0">
              <a:latin typeface="Courier New" panose="02070309020205020404" pitchFamily="49" charset="0"/>
              <a:cs typeface="Courier New" panose="02070309020205020404" pitchFamily="49" charset="0"/>
            </a:endParaRPr>
          </a:p>
          <a:p>
            <a:pPr>
              <a:buFont typeface="Wingdings 2" panose="05020102010507070707" pitchFamily="18" charset="2"/>
              <a:buChar char=""/>
            </a:pPr>
            <a:r>
              <a:rPr lang="el-GR" altLang="el-GR" sz="2400" dirty="0" smtClean="0">
                <a:solidFill>
                  <a:schemeClr val="accent1">
                    <a:lumMod val="75000"/>
                  </a:schemeClr>
                </a:solidFill>
              </a:rPr>
              <a:t>Ο καθορισμός της συνθήκης τερματισμού συνιστά ένα από τα πιο συχνά λάθη σχεδίασης αλγορίθμων </a:t>
            </a:r>
          </a:p>
        </p:txBody>
      </p:sp>
      <p:sp>
        <p:nvSpPr>
          <p:cNvPr id="6246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8741810-1177-442A-AEDD-07A7F1ABC560}" type="slidenum">
              <a:rPr lang="en-US" altLang="el-GR" sz="1200" smtClean="0">
                <a:solidFill>
                  <a:srgbClr val="B5A788"/>
                </a:solidFill>
              </a:rPr>
              <a:pPr>
                <a:spcBef>
                  <a:spcPct val="0"/>
                </a:spcBef>
                <a:buClrTx/>
                <a:buSzTx/>
                <a:buFontTx/>
                <a:buNone/>
              </a:pPr>
              <a:t>32</a:t>
            </a:fld>
            <a:endParaRPr lang="en-US" altLang="el-GR" sz="1200" smtClean="0">
              <a:solidFill>
                <a:srgbClr val="B5A788"/>
              </a:solidFill>
            </a:endParaRPr>
          </a:p>
        </p:txBody>
      </p:sp>
    </p:spTree>
    <p:extLst>
      <p:ext uri="{BB962C8B-B14F-4D97-AF65-F5344CB8AC3E}">
        <p14:creationId xmlns:p14="http://schemas.microsoft.com/office/powerpoint/2010/main" val="202035117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81000"/>
            <a:ext cx="8001000" cy="1143000"/>
          </a:xfrm>
        </p:spPr>
        <p:txBody>
          <a:bodyPr>
            <a:normAutofit fontScale="90000"/>
          </a:bodyPr>
          <a:lstStyle/>
          <a:p>
            <a:pPr marL="742950" indent="-742950">
              <a:buFont typeface="+mj-lt"/>
              <a:buAutoNum type="arabicPeriod" startAt="3"/>
              <a:defRPr/>
            </a:pPr>
            <a:r>
              <a:rPr lang="el-GR" dirty="0" smtClean="0"/>
              <a:t>Οι στόχοι του εκπαιδευτικού σεναρίου (1)</a:t>
            </a:r>
            <a:endParaRPr lang="el-GR" dirty="0"/>
          </a:p>
        </p:txBody>
      </p:sp>
      <p:sp>
        <p:nvSpPr>
          <p:cNvPr id="52227" name="Rectangle 3"/>
          <p:cNvSpPr>
            <a:spLocks noGrp="1" noChangeArrowheads="1"/>
          </p:cNvSpPr>
          <p:nvPr>
            <p:ph type="body" idx="1"/>
          </p:nvPr>
        </p:nvSpPr>
        <p:spPr>
          <a:xfrm>
            <a:off x="971550" y="1628775"/>
            <a:ext cx="8099425" cy="3729038"/>
          </a:xfrm>
        </p:spPr>
        <p:txBody>
          <a:bodyPr/>
          <a:lstStyle/>
          <a:p>
            <a:pPr marL="82550" indent="0">
              <a:buFont typeface="Wingdings 2" panose="05020102010507070707" pitchFamily="18" charset="2"/>
              <a:buNone/>
              <a:defRPr/>
            </a:pPr>
            <a:r>
              <a:rPr lang="el-GR" sz="2800" b="1" dirty="0" smtClean="0"/>
              <a:t>Υψηλού επιπέδου: </a:t>
            </a:r>
            <a:r>
              <a:rPr lang="el-GR" sz="2800" dirty="0" smtClean="0"/>
              <a:t>αφορούν συγκεκριμένες ικανότητες</a:t>
            </a:r>
          </a:p>
          <a:p>
            <a:pPr lvl="2">
              <a:defRPr/>
            </a:pPr>
            <a:r>
              <a:rPr lang="el-GR" sz="2000" dirty="0" smtClean="0"/>
              <a:t>Ικανότητα: γνώση, δεξιότητα, στάση </a:t>
            </a:r>
          </a:p>
          <a:p>
            <a:pPr marL="657225" lvl="2" indent="0">
              <a:buFont typeface="Wingdings 2" panose="05020102010507070707" pitchFamily="18" charset="2"/>
              <a:buNone/>
              <a:defRPr/>
            </a:pPr>
            <a:r>
              <a:rPr lang="el-GR" sz="2000" b="1" dirty="0" smtClean="0"/>
              <a:t>Παραδείγματα</a:t>
            </a:r>
          </a:p>
          <a:p>
            <a:pPr lvl="2">
              <a:defRPr/>
            </a:pPr>
            <a:r>
              <a:rPr lang="el-GR" sz="2000" b="1" dirty="0" smtClean="0"/>
              <a:t>φτιάχνω προγράμματα/υλοποιώ αλγορίθμους  </a:t>
            </a:r>
          </a:p>
          <a:p>
            <a:pPr lvl="2">
              <a:defRPr/>
            </a:pPr>
            <a:r>
              <a:rPr lang="el-GR" sz="2000" dirty="0" smtClean="0"/>
              <a:t>χρησιμοποιώ κατάλληλα τη </a:t>
            </a:r>
            <a:r>
              <a:rPr lang="el-GR" sz="2000" b="1" dirty="0" smtClean="0"/>
              <a:t>δομή επιλογής </a:t>
            </a:r>
            <a:r>
              <a:rPr lang="el-GR" sz="2000" dirty="0" smtClean="0"/>
              <a:t>σε ένα πρόγραμμα</a:t>
            </a:r>
          </a:p>
          <a:p>
            <a:pPr lvl="2">
              <a:defRPr/>
            </a:pPr>
            <a:r>
              <a:rPr lang="el-GR" sz="2000" dirty="0" smtClean="0"/>
              <a:t>Δημιουργώ κείμενα με </a:t>
            </a:r>
            <a:r>
              <a:rPr lang="el-GR" sz="2000" b="1" dirty="0" smtClean="0"/>
              <a:t>πλήρη μορφοποίηση</a:t>
            </a:r>
            <a:r>
              <a:rPr lang="el-GR" sz="2000" dirty="0" smtClean="0"/>
              <a:t> </a:t>
            </a:r>
          </a:p>
          <a:p>
            <a:pPr lvl="2">
              <a:defRPr/>
            </a:pPr>
            <a:r>
              <a:rPr lang="el-GR" sz="2000" dirty="0" smtClean="0"/>
              <a:t>Χρησιμοποιώ το λογιστικό φύλλο για να </a:t>
            </a:r>
            <a:r>
              <a:rPr lang="el-GR" sz="2000" b="1" dirty="0" smtClean="0"/>
              <a:t>λύνω προβλήματα</a:t>
            </a:r>
          </a:p>
          <a:p>
            <a:pPr lvl="2">
              <a:buFont typeface="Wingdings 2" panose="05020102010507070707" pitchFamily="18" charset="2"/>
              <a:buNone/>
              <a:defRPr/>
            </a:pPr>
            <a:endParaRPr lang="el-GR" sz="2000" dirty="0" smtClean="0"/>
          </a:p>
        </p:txBody>
      </p:sp>
      <p:sp>
        <p:nvSpPr>
          <p:cNvPr id="4" name="Rectangle 3"/>
          <p:cNvSpPr/>
          <p:nvPr/>
        </p:nvSpPr>
        <p:spPr>
          <a:xfrm>
            <a:off x="1071563" y="5357813"/>
            <a:ext cx="7786687" cy="928687"/>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solidFill>
                  <a:schemeClr val="accent5">
                    <a:lumMod val="50000"/>
                  </a:schemeClr>
                </a:solidFill>
              </a:rPr>
              <a:t>Κάθε διδακτική δραστηριότητα του σεναρίου υποστηρίζει την επίτευξη ενός ή περισσότερων στόχων. </a:t>
            </a:r>
          </a:p>
        </p:txBody>
      </p:sp>
      <p:sp>
        <p:nvSpPr>
          <p:cNvPr id="64518"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3E9FA79-28AE-438E-A374-CE3469458115}" type="slidenum">
              <a:rPr lang="en-US" altLang="el-GR" sz="1200" smtClean="0">
                <a:solidFill>
                  <a:srgbClr val="B5A788"/>
                </a:solidFill>
              </a:rPr>
              <a:pPr>
                <a:spcBef>
                  <a:spcPct val="0"/>
                </a:spcBef>
                <a:buClrTx/>
                <a:buSzTx/>
                <a:buFontTx/>
                <a:buNone/>
              </a:pPr>
              <a:t>33</a:t>
            </a:fld>
            <a:endParaRPr lang="en-US" altLang="el-GR" sz="1200" smtClean="0">
              <a:solidFill>
                <a:srgbClr val="B5A788"/>
              </a:solidFill>
            </a:endParaRPr>
          </a:p>
        </p:txBody>
      </p:sp>
    </p:spTree>
    <p:extLst>
      <p:ext uri="{BB962C8B-B14F-4D97-AF65-F5344CB8AC3E}">
        <p14:creationId xmlns:p14="http://schemas.microsoft.com/office/powerpoint/2010/main" val="1405209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Left)">
                                      <p:cBhvr>
                                        <p:cTn id="7" dur="500"/>
                                        <p:tgtEl>
                                          <p:spTgt spid="52227">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animEffect transition="in" filter="slide(fromLeft)">
                                      <p:cBhvr>
                                        <p:cTn id="10" dur="500"/>
                                        <p:tgtEl>
                                          <p:spTgt spid="52227">
                                            <p:txEl>
                                              <p:pRg st="1" end="1"/>
                                            </p:txEl>
                                          </p:spTgt>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Effect transition="in" filter="slide(fromLeft)">
                                      <p:cBhvr>
                                        <p:cTn id="13" dur="500"/>
                                        <p:tgtEl>
                                          <p:spTgt spid="52227">
                                            <p:txEl>
                                              <p:pRg st="2" end="2"/>
                                            </p:txEl>
                                          </p:spTgt>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52227">
                                            <p:txEl>
                                              <p:pRg st="3" end="3"/>
                                            </p:txEl>
                                          </p:spTgt>
                                        </p:tgtEl>
                                        <p:attrNameLst>
                                          <p:attrName>style.visibility</p:attrName>
                                        </p:attrNameLst>
                                      </p:cBhvr>
                                      <p:to>
                                        <p:strVal val="visible"/>
                                      </p:to>
                                    </p:set>
                                    <p:animEffect transition="in" filter="slide(fromLeft)">
                                      <p:cBhvr>
                                        <p:cTn id="16" dur="500"/>
                                        <p:tgtEl>
                                          <p:spTgt spid="52227">
                                            <p:txEl>
                                              <p:pRg st="3" end="3"/>
                                            </p:txEl>
                                          </p:spTgt>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animEffect transition="in" filter="slide(fromLeft)">
                                      <p:cBhvr>
                                        <p:cTn id="19" dur="500"/>
                                        <p:tgtEl>
                                          <p:spTgt spid="52227">
                                            <p:txEl>
                                              <p:pRg st="4" end="4"/>
                                            </p:txEl>
                                          </p:spTgt>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52227">
                                            <p:txEl>
                                              <p:pRg st="5" end="5"/>
                                            </p:txEl>
                                          </p:spTgt>
                                        </p:tgtEl>
                                        <p:attrNameLst>
                                          <p:attrName>style.visibility</p:attrName>
                                        </p:attrNameLst>
                                      </p:cBhvr>
                                      <p:to>
                                        <p:strVal val="visible"/>
                                      </p:to>
                                    </p:set>
                                    <p:animEffect transition="in" filter="slide(fromLeft)">
                                      <p:cBhvr>
                                        <p:cTn id="22" dur="500"/>
                                        <p:tgtEl>
                                          <p:spTgt spid="52227">
                                            <p:txEl>
                                              <p:pRg st="5" end="5"/>
                                            </p:txEl>
                                          </p:spTgt>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52227">
                                            <p:txEl>
                                              <p:pRg st="6" end="6"/>
                                            </p:txEl>
                                          </p:spTgt>
                                        </p:tgtEl>
                                        <p:attrNameLst>
                                          <p:attrName>style.visibility</p:attrName>
                                        </p:attrNameLst>
                                      </p:cBhvr>
                                      <p:to>
                                        <p:strVal val="visible"/>
                                      </p:to>
                                    </p:set>
                                    <p:animEffect transition="in" filter="slide(fromLeft)">
                                      <p:cBhvr>
                                        <p:cTn id="25" dur="500"/>
                                        <p:tgtEl>
                                          <p:spTgt spid="52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1" y="274638"/>
            <a:ext cx="8401050" cy="1143000"/>
          </a:xfrm>
        </p:spPr>
        <p:txBody>
          <a:bodyPr/>
          <a:lstStyle/>
          <a:p>
            <a:pPr>
              <a:defRPr/>
            </a:pPr>
            <a:r>
              <a:rPr lang="el-GR" sz="4000" b="1" i="1" dirty="0" smtClean="0"/>
              <a:t>σύνδεση με επόμενες φάσεις….</a:t>
            </a:r>
            <a:endParaRPr lang="el-GR" sz="4000" b="1" i="1" dirty="0"/>
          </a:p>
        </p:txBody>
      </p:sp>
      <p:sp>
        <p:nvSpPr>
          <p:cNvPr id="66563" name="2 - Θέση περιεχομένου"/>
          <p:cNvSpPr>
            <a:spLocks noGrp="1"/>
          </p:cNvSpPr>
          <p:nvPr>
            <p:ph idx="1"/>
          </p:nvPr>
        </p:nvSpPr>
        <p:spPr>
          <a:xfrm>
            <a:off x="971550" y="1628775"/>
            <a:ext cx="7962900" cy="4619625"/>
          </a:xfrm>
        </p:spPr>
        <p:txBody>
          <a:bodyPr/>
          <a:lstStyle/>
          <a:p>
            <a:pPr algn="just"/>
            <a:r>
              <a:rPr lang="el-GR" altLang="el-GR" sz="2800" smtClean="0"/>
              <a:t>Τα δεδομένα της φάσης αυτής είναι απαραίτητα: </a:t>
            </a:r>
          </a:p>
          <a:p>
            <a:pPr lvl="1" algn="just"/>
            <a:r>
              <a:rPr lang="el-GR" altLang="el-GR" sz="2400" smtClean="0"/>
              <a:t>για τον καθορισμό των στόχων του σεναρίου </a:t>
            </a:r>
            <a:r>
              <a:rPr lang="el-GR" altLang="el-GR" sz="2400" b="1" i="1" smtClean="0"/>
              <a:t>(φάση Γ) </a:t>
            </a:r>
          </a:p>
          <a:p>
            <a:pPr lvl="1" algn="just"/>
            <a:r>
              <a:rPr lang="el-GR" altLang="el-GR" sz="2400" smtClean="0"/>
              <a:t>για την ανάπτυξη του διδακτικού υλικού </a:t>
            </a:r>
            <a:r>
              <a:rPr lang="el-GR" altLang="el-GR" sz="2400" b="1" i="1" smtClean="0"/>
              <a:t>(φάση Δ) </a:t>
            </a:r>
          </a:p>
          <a:p>
            <a:pPr lvl="1" algn="just"/>
            <a:r>
              <a:rPr lang="el-GR" altLang="el-GR" sz="2400" smtClean="0"/>
              <a:t> για την ανάπτυξη των διδακτικών δραστηριοτήτων του σεναρίου </a:t>
            </a:r>
            <a:r>
              <a:rPr lang="el-GR" altLang="el-GR" sz="2400" b="1" i="1" smtClean="0"/>
              <a:t>(φάση Ε). </a:t>
            </a:r>
          </a:p>
          <a:p>
            <a:pPr algn="just"/>
            <a:r>
              <a:rPr lang="el-GR" altLang="el-GR" sz="2800" b="1" smtClean="0"/>
              <a:t>Προσοχή: </a:t>
            </a:r>
            <a:r>
              <a:rPr lang="el-GR" altLang="el-GR" sz="2800" smtClean="0"/>
              <a:t>στις επόμενες φάσεις πρέπει να επεξηγηθεί πως θα αντιμετωπισθούν διδακτικά όλες οι δυσκολίες της σκέψης του μαθητή που εντοπίζονται στην παρούσα φάση.</a:t>
            </a:r>
          </a:p>
        </p:txBody>
      </p:sp>
      <p:sp>
        <p:nvSpPr>
          <p:cNvPr id="66565"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ABA7F08-061A-48B3-AA1D-32F9BCA1CB4F}" type="slidenum">
              <a:rPr lang="en-US" altLang="el-GR" sz="1200" smtClean="0">
                <a:solidFill>
                  <a:srgbClr val="B5A788"/>
                </a:solidFill>
              </a:rPr>
              <a:pPr>
                <a:spcBef>
                  <a:spcPct val="0"/>
                </a:spcBef>
                <a:buClrTx/>
                <a:buSzTx/>
                <a:buFontTx/>
                <a:buNone/>
              </a:pPr>
              <a:t>34</a:t>
            </a:fld>
            <a:endParaRPr lang="en-US" altLang="el-GR" sz="1200" smtClean="0">
              <a:solidFill>
                <a:srgbClr val="B5A788"/>
              </a:solidFill>
            </a:endParaRPr>
          </a:p>
        </p:txBody>
      </p:sp>
    </p:spTree>
    <p:extLst>
      <p:ext uri="{BB962C8B-B14F-4D97-AF65-F5344CB8AC3E}">
        <p14:creationId xmlns:p14="http://schemas.microsoft.com/office/powerpoint/2010/main" val="348660305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88913"/>
            <a:ext cx="8045450" cy="1143000"/>
          </a:xfrm>
        </p:spPr>
        <p:txBody>
          <a:bodyPr>
            <a:normAutofit fontScale="90000"/>
          </a:bodyPr>
          <a:lstStyle/>
          <a:p>
            <a:pPr marL="742950" indent="-742950">
              <a:buFont typeface="+mj-lt"/>
              <a:buAutoNum type="arabicPeriod" startAt="3"/>
              <a:defRPr/>
            </a:pPr>
            <a:r>
              <a:rPr lang="el-GR" dirty="0" smtClean="0"/>
              <a:t>Οι στόχοι του εκπαιδευτικού σεναρίου (2)</a:t>
            </a:r>
            <a:endParaRPr lang="el-GR" dirty="0"/>
          </a:p>
        </p:txBody>
      </p:sp>
      <p:sp>
        <p:nvSpPr>
          <p:cNvPr id="52227" name="Rectangle 3"/>
          <p:cNvSpPr>
            <a:spLocks noGrp="1" noChangeArrowheads="1"/>
          </p:cNvSpPr>
          <p:nvPr>
            <p:ph type="body" idx="1"/>
          </p:nvPr>
        </p:nvSpPr>
        <p:spPr>
          <a:xfrm>
            <a:off x="971550" y="1452563"/>
            <a:ext cx="8172450" cy="3729037"/>
          </a:xfrm>
        </p:spPr>
        <p:txBody>
          <a:bodyPr>
            <a:normAutofit lnSpcReduction="10000"/>
          </a:bodyPr>
          <a:lstStyle/>
          <a:p>
            <a:pPr marL="82550" indent="0">
              <a:buFont typeface="Wingdings 2" panose="05020102010507070707" pitchFamily="18" charset="2"/>
              <a:buNone/>
              <a:defRPr/>
            </a:pPr>
            <a:r>
              <a:rPr lang="el-GR" sz="2800" b="1" dirty="0" smtClean="0"/>
              <a:t>Χαμηλού επιπέδου: </a:t>
            </a:r>
            <a:r>
              <a:rPr lang="el-GR" sz="2800" dirty="0" smtClean="0"/>
              <a:t>αφορούν απλές γνώσεις, δεξιότητες και στάσεις</a:t>
            </a:r>
          </a:p>
          <a:p>
            <a:pPr lvl="2">
              <a:defRPr/>
            </a:pPr>
            <a:r>
              <a:rPr lang="el-GR" sz="2000" dirty="0" smtClean="0"/>
              <a:t>Γνώση: αφορούν το λέγειν, δηλωτικές γνώσεις (π.χ. τι είναι επιλογή;) </a:t>
            </a:r>
          </a:p>
          <a:p>
            <a:pPr lvl="2">
              <a:defRPr/>
            </a:pPr>
            <a:r>
              <a:rPr lang="el-GR" sz="2000" dirty="0" smtClean="0"/>
              <a:t>Δεξιότητα: όψη μιας ικανότητας (πώς συντάσσεται η δομή επιλογής;)</a:t>
            </a:r>
          </a:p>
          <a:p>
            <a:pPr marL="657225" lvl="2" indent="0">
              <a:buFont typeface="Wingdings 2" panose="05020102010507070707" pitchFamily="18" charset="2"/>
              <a:buNone/>
              <a:defRPr/>
            </a:pPr>
            <a:r>
              <a:rPr lang="el-GR" sz="2000" b="1" dirty="0" smtClean="0"/>
              <a:t>Παραδείγματα </a:t>
            </a:r>
          </a:p>
          <a:p>
            <a:pPr lvl="2">
              <a:defRPr/>
            </a:pPr>
            <a:r>
              <a:rPr lang="el-GR" sz="2000" dirty="0" smtClean="0"/>
              <a:t>Αναφέρω τι είναι η δομή επιλογής, συντάσσω σωστά μια επιλογή ε συγκεκριμένη γλώσσα προγραμματισμού </a:t>
            </a:r>
          </a:p>
          <a:p>
            <a:pPr lvl="2">
              <a:defRPr/>
            </a:pPr>
            <a:r>
              <a:rPr lang="el-GR" sz="2000" dirty="0" smtClean="0"/>
              <a:t>Μορφοποιώ μια παράγραφο </a:t>
            </a:r>
          </a:p>
          <a:p>
            <a:pPr lvl="2">
              <a:defRPr/>
            </a:pPr>
            <a:r>
              <a:rPr lang="el-GR" sz="2000" dirty="0" smtClean="0"/>
              <a:t>Επιλέγω δεδομένα και κάνω ένα γράφημα με λογιστικό φύλλο </a:t>
            </a:r>
          </a:p>
          <a:p>
            <a:pPr lvl="2">
              <a:buFont typeface="Wingdings 2" panose="05020102010507070707" pitchFamily="18" charset="2"/>
              <a:buNone/>
              <a:defRPr/>
            </a:pPr>
            <a:endParaRPr lang="el-GR" sz="2000" dirty="0" smtClean="0"/>
          </a:p>
        </p:txBody>
      </p:sp>
      <p:sp>
        <p:nvSpPr>
          <p:cNvPr id="4" name="Rectangle 3"/>
          <p:cNvSpPr/>
          <p:nvPr/>
        </p:nvSpPr>
        <p:spPr>
          <a:xfrm>
            <a:off x="1055688" y="5516563"/>
            <a:ext cx="7786687" cy="928687"/>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solidFill>
                  <a:schemeClr val="accent5">
                    <a:lumMod val="50000"/>
                  </a:schemeClr>
                </a:solidFill>
              </a:rPr>
              <a:t>Κάθε διδακτική δραστηριότητα του σεναρίου υποστηρίζει την επίτευξη ενός ή περισσότερων στόχων. </a:t>
            </a:r>
          </a:p>
        </p:txBody>
      </p:sp>
      <p:sp>
        <p:nvSpPr>
          <p:cNvPr id="5" name="Footer Placeholder 4"/>
          <p:cNvSpPr>
            <a:spLocks noGrp="1"/>
          </p:cNvSpPr>
          <p:nvPr>
            <p:ph type="ftr" sz="quarter" idx="4294967295"/>
          </p:nvPr>
        </p:nvSpPr>
        <p:spPr>
          <a:xfrm>
            <a:off x="5715000" y="6305550"/>
            <a:ext cx="2895600" cy="476250"/>
          </a:xfrm>
          <a:prstGeom prst="rect">
            <a:avLst/>
          </a:prstGeom>
        </p:spPr>
        <p:txBody>
          <a:bodyPr/>
          <a:lstStyle/>
          <a:p>
            <a:pPr>
              <a:defRPr/>
            </a:pPr>
            <a:r>
              <a:rPr lang="el-GR" dirty="0"/>
              <a:t>Διδακτική της Πληροφορικής</a:t>
            </a:r>
            <a:endParaRPr lang="en-US" dirty="0"/>
          </a:p>
        </p:txBody>
      </p:sp>
      <p:sp>
        <p:nvSpPr>
          <p:cNvPr id="67590"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7401688-1214-41F2-9800-088DE8564B7B}" type="slidenum">
              <a:rPr lang="en-US" altLang="el-GR" sz="1200" smtClean="0">
                <a:solidFill>
                  <a:srgbClr val="B5A788"/>
                </a:solidFill>
              </a:rPr>
              <a:pPr>
                <a:spcBef>
                  <a:spcPct val="0"/>
                </a:spcBef>
                <a:buClrTx/>
                <a:buSzTx/>
                <a:buFontTx/>
                <a:buNone/>
              </a:pPr>
              <a:t>35</a:t>
            </a:fld>
            <a:endParaRPr lang="en-US" altLang="el-GR" sz="1200" smtClean="0">
              <a:solidFill>
                <a:srgbClr val="B5A788"/>
              </a:solidFill>
            </a:endParaRPr>
          </a:p>
        </p:txBody>
      </p:sp>
    </p:spTree>
    <p:extLst>
      <p:ext uri="{BB962C8B-B14F-4D97-AF65-F5344CB8AC3E}">
        <p14:creationId xmlns:p14="http://schemas.microsoft.com/office/powerpoint/2010/main" val="2201418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Left)">
                                      <p:cBhvr>
                                        <p:cTn id="7" dur="500"/>
                                        <p:tgtEl>
                                          <p:spTgt spid="52227">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animEffect transition="in" filter="slide(fromLeft)">
                                      <p:cBhvr>
                                        <p:cTn id="10" dur="500"/>
                                        <p:tgtEl>
                                          <p:spTgt spid="52227">
                                            <p:txEl>
                                              <p:pRg st="1" end="1"/>
                                            </p:txEl>
                                          </p:spTgt>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Effect transition="in" filter="slide(fromLeft)">
                                      <p:cBhvr>
                                        <p:cTn id="13" dur="500"/>
                                        <p:tgtEl>
                                          <p:spTgt spid="52227">
                                            <p:txEl>
                                              <p:pRg st="2" end="2"/>
                                            </p:txEl>
                                          </p:spTgt>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52227">
                                            <p:txEl>
                                              <p:pRg st="3" end="3"/>
                                            </p:txEl>
                                          </p:spTgt>
                                        </p:tgtEl>
                                        <p:attrNameLst>
                                          <p:attrName>style.visibility</p:attrName>
                                        </p:attrNameLst>
                                      </p:cBhvr>
                                      <p:to>
                                        <p:strVal val="visible"/>
                                      </p:to>
                                    </p:set>
                                    <p:animEffect transition="in" filter="slide(fromLeft)">
                                      <p:cBhvr>
                                        <p:cTn id="16" dur="500"/>
                                        <p:tgtEl>
                                          <p:spTgt spid="52227">
                                            <p:txEl>
                                              <p:pRg st="3" end="3"/>
                                            </p:txEl>
                                          </p:spTgt>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animEffect transition="in" filter="slide(fromLeft)">
                                      <p:cBhvr>
                                        <p:cTn id="19" dur="500"/>
                                        <p:tgtEl>
                                          <p:spTgt spid="52227">
                                            <p:txEl>
                                              <p:pRg st="4" end="4"/>
                                            </p:txEl>
                                          </p:spTgt>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52227">
                                            <p:txEl>
                                              <p:pRg st="5" end="5"/>
                                            </p:txEl>
                                          </p:spTgt>
                                        </p:tgtEl>
                                        <p:attrNameLst>
                                          <p:attrName>style.visibility</p:attrName>
                                        </p:attrNameLst>
                                      </p:cBhvr>
                                      <p:to>
                                        <p:strVal val="visible"/>
                                      </p:to>
                                    </p:set>
                                    <p:animEffect transition="in" filter="slide(fromLeft)">
                                      <p:cBhvr>
                                        <p:cTn id="22" dur="500"/>
                                        <p:tgtEl>
                                          <p:spTgt spid="52227">
                                            <p:txEl>
                                              <p:pRg st="5" end="5"/>
                                            </p:txEl>
                                          </p:spTgt>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52227">
                                            <p:txEl>
                                              <p:pRg st="6" end="6"/>
                                            </p:txEl>
                                          </p:spTgt>
                                        </p:tgtEl>
                                        <p:attrNameLst>
                                          <p:attrName>style.visibility</p:attrName>
                                        </p:attrNameLst>
                                      </p:cBhvr>
                                      <p:to>
                                        <p:strVal val="visible"/>
                                      </p:to>
                                    </p:set>
                                    <p:animEffect transition="in" filter="slide(fromLeft)">
                                      <p:cBhvr>
                                        <p:cTn id="25" dur="500"/>
                                        <p:tgtEl>
                                          <p:spTgt spid="52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pPr marL="742950" indent="-742950">
              <a:buFont typeface="+mj-lt"/>
              <a:buAutoNum type="arabicPeriod" startAt="4"/>
              <a:defRPr/>
            </a:pPr>
            <a:r>
              <a:rPr lang="el-GR" sz="4000" dirty="0" smtClean="0"/>
              <a:t>Διδακτικό υλικό του εκπαιδευτικού σεναρίου</a:t>
            </a:r>
            <a:endParaRPr lang="en-US" sz="4000" dirty="0"/>
          </a:p>
        </p:txBody>
      </p:sp>
      <p:sp>
        <p:nvSpPr>
          <p:cNvPr id="136195" name="Rectangle 3"/>
          <p:cNvSpPr>
            <a:spLocks noGrp="1" noChangeArrowheads="1"/>
          </p:cNvSpPr>
          <p:nvPr>
            <p:ph type="body" idx="1"/>
          </p:nvPr>
        </p:nvSpPr>
        <p:spPr>
          <a:xfrm>
            <a:off x="1285875" y="1500188"/>
            <a:ext cx="7499350" cy="4800600"/>
          </a:xfrm>
        </p:spPr>
        <p:txBody>
          <a:bodyPr/>
          <a:lstStyle/>
          <a:p>
            <a:pPr marL="365125" lvl="1" indent="-282575">
              <a:spcBef>
                <a:spcPts val="600"/>
              </a:spcBef>
              <a:buSzPct val="80000"/>
              <a:buFont typeface="Wingdings 2" panose="05020102010507070707" pitchFamily="18" charset="2"/>
              <a:buChar char=""/>
            </a:pPr>
            <a:r>
              <a:rPr lang="el-GR" altLang="el-GR" sz="2400" dirty="0" smtClean="0"/>
              <a:t>Έτοιμο διδακτικό υλικό (βιβλίο, κατασκευές, λογισμικό, κλπ.)</a:t>
            </a:r>
          </a:p>
          <a:p>
            <a:pPr marL="365125" lvl="1" indent="-282575">
              <a:spcBef>
                <a:spcPts val="600"/>
              </a:spcBef>
              <a:buSzPct val="80000"/>
              <a:buFont typeface="Wingdings 2" panose="05020102010507070707" pitchFamily="18" charset="2"/>
              <a:buChar char=""/>
            </a:pPr>
            <a:r>
              <a:rPr lang="el-GR" altLang="el-GR" sz="2400" dirty="0" smtClean="0"/>
              <a:t>Συμπληρωματικό διδακτικό υλικό (υλικά καθημερινής ζωής)</a:t>
            </a:r>
          </a:p>
          <a:p>
            <a:pPr marL="365125" lvl="1" indent="-282575">
              <a:spcBef>
                <a:spcPts val="600"/>
              </a:spcBef>
              <a:buSzPct val="80000"/>
              <a:buFont typeface="Wingdings 2" panose="05020102010507070707" pitchFamily="18" charset="2"/>
              <a:buChar char=""/>
            </a:pPr>
            <a:r>
              <a:rPr lang="el-GR" altLang="el-GR" sz="2400" dirty="0" smtClean="0"/>
              <a:t>Φύλλα εργασίας </a:t>
            </a:r>
          </a:p>
          <a:p>
            <a:pPr marL="365125" lvl="1" indent="-282575">
              <a:spcBef>
                <a:spcPts val="600"/>
              </a:spcBef>
              <a:buSzPct val="80000"/>
              <a:buFont typeface="Wingdings 2" panose="05020102010507070707" pitchFamily="18" charset="2"/>
              <a:buChar char=""/>
            </a:pPr>
            <a:r>
              <a:rPr lang="el-GR" altLang="el-GR" sz="2400" dirty="0" smtClean="0"/>
              <a:t>Εκπαιδευτικό λογισμικό (περιγραφή αρχείων του και τρόπος χρήσης του) – </a:t>
            </a:r>
            <a:r>
              <a:rPr lang="el-GR" altLang="el-GR" sz="2400" dirty="0" smtClean="0">
                <a:solidFill>
                  <a:schemeClr val="accent1">
                    <a:lumMod val="75000"/>
                  </a:schemeClr>
                </a:solidFill>
              </a:rPr>
              <a:t>γνωστικό εργαλείο </a:t>
            </a:r>
          </a:p>
          <a:p>
            <a:pPr marL="365125" lvl="1" indent="-282575">
              <a:spcBef>
                <a:spcPts val="600"/>
              </a:spcBef>
              <a:buSzPct val="80000"/>
              <a:buFont typeface="Wingdings 2" panose="05020102010507070707" pitchFamily="18" charset="2"/>
              <a:buChar char=""/>
            </a:pPr>
            <a:r>
              <a:rPr lang="el-GR" altLang="el-GR" sz="2400" dirty="0" smtClean="0"/>
              <a:t>Υλικοτεχνική υποδομή (υπολογιστές, πίνακες, προβολικό μηχάνημα, κλπ.)</a:t>
            </a:r>
          </a:p>
          <a:p>
            <a:pPr marL="365125" lvl="1" indent="-282575">
              <a:spcBef>
                <a:spcPts val="600"/>
              </a:spcBef>
              <a:buSzPct val="80000"/>
              <a:buFont typeface="Wingdings 2" panose="05020102010507070707" pitchFamily="18" charset="2"/>
              <a:buChar char=""/>
            </a:pPr>
            <a:r>
              <a:rPr lang="el-GR" altLang="el-GR" sz="2400" dirty="0" smtClean="0"/>
              <a:t>Τρόπος αξιοποίησης του σεναρίου.</a:t>
            </a:r>
          </a:p>
        </p:txBody>
      </p:sp>
      <p:sp>
        <p:nvSpPr>
          <p:cNvPr id="6963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28CA033-B8D2-4015-B9E3-3AD57E9B3BB6}" type="slidenum">
              <a:rPr lang="en-US" altLang="el-GR" sz="1200" smtClean="0">
                <a:solidFill>
                  <a:srgbClr val="B5A788"/>
                </a:solidFill>
              </a:rPr>
              <a:pPr>
                <a:spcBef>
                  <a:spcPct val="0"/>
                </a:spcBef>
                <a:buClrTx/>
                <a:buSzTx/>
                <a:buFontTx/>
                <a:buNone/>
              </a:pPr>
              <a:t>36</a:t>
            </a:fld>
            <a:endParaRPr lang="en-US" altLang="el-GR" sz="1200" smtClean="0">
              <a:solidFill>
                <a:srgbClr val="B5A788"/>
              </a:solidFill>
            </a:endParaRPr>
          </a:p>
        </p:txBody>
      </p:sp>
    </p:spTree>
    <p:extLst>
      <p:ext uri="{BB962C8B-B14F-4D97-AF65-F5344CB8AC3E}">
        <p14:creationId xmlns:p14="http://schemas.microsoft.com/office/powerpoint/2010/main" val="134324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box(in)">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box(in)">
                                      <p:cBhvr>
                                        <p:cTn id="12" dur="500"/>
                                        <p:tgtEl>
                                          <p:spTgt spid="136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box(in)">
                                      <p:cBhvr>
                                        <p:cTn id="17" dur="500"/>
                                        <p:tgtEl>
                                          <p:spTgt spid="136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36195">
                                            <p:txEl>
                                              <p:pRg st="3" end="3"/>
                                            </p:txEl>
                                          </p:spTgt>
                                        </p:tgtEl>
                                        <p:attrNameLst>
                                          <p:attrName>style.visibility</p:attrName>
                                        </p:attrNameLst>
                                      </p:cBhvr>
                                      <p:to>
                                        <p:strVal val="visible"/>
                                      </p:to>
                                    </p:set>
                                    <p:animEffect transition="in" filter="box(in)">
                                      <p:cBhvr>
                                        <p:cTn id="22" dur="500"/>
                                        <p:tgtEl>
                                          <p:spTgt spid="136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36195">
                                            <p:txEl>
                                              <p:pRg st="4" end="4"/>
                                            </p:txEl>
                                          </p:spTgt>
                                        </p:tgtEl>
                                        <p:attrNameLst>
                                          <p:attrName>style.visibility</p:attrName>
                                        </p:attrNameLst>
                                      </p:cBhvr>
                                      <p:to>
                                        <p:strVal val="visible"/>
                                      </p:to>
                                    </p:set>
                                    <p:animEffect transition="in" filter="box(in)">
                                      <p:cBhvr>
                                        <p:cTn id="27" dur="500"/>
                                        <p:tgtEl>
                                          <p:spTgt spid="136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36195">
                                            <p:txEl>
                                              <p:pRg st="5" end="5"/>
                                            </p:txEl>
                                          </p:spTgt>
                                        </p:tgtEl>
                                        <p:attrNameLst>
                                          <p:attrName>style.visibility</p:attrName>
                                        </p:attrNameLst>
                                      </p:cBhvr>
                                      <p:to>
                                        <p:strVal val="visible"/>
                                      </p:to>
                                    </p:set>
                                    <p:animEffect transition="in" filter="box(in)">
                                      <p:cBhvr>
                                        <p:cTn id="32" dur="500"/>
                                        <p:tgtEl>
                                          <p:spTgt spid="136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pPr marL="742950" indent="-742950">
              <a:buFont typeface="+mj-lt"/>
              <a:buAutoNum type="arabicPeriod" startAt="5"/>
              <a:defRPr/>
            </a:pPr>
            <a:r>
              <a:rPr lang="el-GR" sz="4000" dirty="0" smtClean="0"/>
              <a:t>Οι δραστηριότητες υλοποίησης του εκπαιδευτικού σεναρίου</a:t>
            </a:r>
            <a:endParaRPr lang="en-GB" sz="4000" dirty="0"/>
          </a:p>
        </p:txBody>
      </p:sp>
      <p:sp>
        <p:nvSpPr>
          <p:cNvPr id="7" name="Rectangle 3"/>
          <p:cNvSpPr/>
          <p:nvPr/>
        </p:nvSpPr>
        <p:spPr>
          <a:xfrm>
            <a:off x="5643563" y="4000500"/>
            <a:ext cx="3357562" cy="228600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solidFill>
                  <a:schemeClr val="accent5">
                    <a:lumMod val="50000"/>
                  </a:schemeClr>
                </a:solidFill>
              </a:rPr>
              <a:t>Κάθε δραστηριότητα ακολουθεί μία ή περισσότερες διδακτικές στρατηγικές.</a:t>
            </a:r>
          </a:p>
        </p:txBody>
      </p:sp>
      <p:pic>
        <p:nvPicPr>
          <p:cNvPr id="716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714500"/>
            <a:ext cx="41433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286DF66-36A6-4619-83AC-C925AD33B60C}" type="slidenum">
              <a:rPr lang="en-US" altLang="el-GR" sz="1200" smtClean="0">
                <a:solidFill>
                  <a:srgbClr val="B5A788"/>
                </a:solidFill>
              </a:rPr>
              <a:pPr>
                <a:spcBef>
                  <a:spcPct val="0"/>
                </a:spcBef>
                <a:buClrTx/>
                <a:buSzTx/>
                <a:buFontTx/>
                <a:buNone/>
              </a:pPr>
              <a:t>37</a:t>
            </a:fld>
            <a:endParaRPr lang="en-US" altLang="el-GR" sz="1200" smtClean="0">
              <a:solidFill>
                <a:srgbClr val="B5A788"/>
              </a:solidFill>
            </a:endParaRPr>
          </a:p>
        </p:txBody>
      </p:sp>
    </p:spTree>
    <p:extLst>
      <p:ext uri="{BB962C8B-B14F-4D97-AF65-F5344CB8AC3E}">
        <p14:creationId xmlns:p14="http://schemas.microsoft.com/office/powerpoint/2010/main" val="1943647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κατάσταση</a:t>
            </a:r>
            <a:endParaRPr lang="el-GR" dirty="0"/>
          </a:p>
        </p:txBody>
      </p:sp>
      <p:sp>
        <p:nvSpPr>
          <p:cNvPr id="40963" name="Content Placeholder 2"/>
          <p:cNvSpPr>
            <a:spLocks noGrp="1"/>
          </p:cNvSpPr>
          <p:nvPr>
            <p:ph idx="1"/>
          </p:nvPr>
        </p:nvSpPr>
        <p:spPr>
          <a:xfrm>
            <a:off x="928688" y="1357313"/>
            <a:ext cx="7927975" cy="4800600"/>
          </a:xfrm>
        </p:spPr>
        <p:txBody>
          <a:bodyPr/>
          <a:lstStyle/>
          <a:p>
            <a:pPr>
              <a:spcBef>
                <a:spcPts val="0"/>
              </a:spcBef>
              <a:defRPr/>
            </a:pPr>
            <a:r>
              <a:rPr lang="el-GR" sz="2800" dirty="0" smtClean="0"/>
              <a:t>Η Διδακτική προσπαθεί να προτείνει αποτελεσματικές </a:t>
            </a:r>
            <a:r>
              <a:rPr lang="el-GR" sz="2800" b="1" dirty="0" smtClean="0">
                <a:solidFill>
                  <a:srgbClr val="FF0000"/>
                </a:solidFill>
              </a:rPr>
              <a:t>διδακτικές καταστάσεις</a:t>
            </a:r>
            <a:r>
              <a:rPr lang="el-GR" sz="2400" dirty="0" smtClean="0"/>
              <a:t>:  </a:t>
            </a:r>
          </a:p>
          <a:p>
            <a:pPr>
              <a:spcBef>
                <a:spcPts val="0"/>
              </a:spcBef>
              <a:defRPr/>
            </a:pPr>
            <a:r>
              <a:rPr lang="el-GR" sz="2400" dirty="0" smtClean="0"/>
              <a:t>Το σύνολο των οργανωμένων ενεργειών που αφορούν τις σχέσεις ανάμεσα σε μαθητές και διδάσκοντες και το περιβάλλον που κινητοποιεί ο εκπαιδευτικός ώστε οι μαθητές να οικοδομήσουν μια συγκεκριμένη γνώση.</a:t>
            </a:r>
            <a:endParaRPr lang="el-GR" sz="2800" dirty="0" smtClean="0"/>
          </a:p>
          <a:p>
            <a:pPr>
              <a:spcBef>
                <a:spcPts val="0"/>
              </a:spcBef>
              <a:defRPr/>
            </a:pPr>
            <a:r>
              <a:rPr lang="el-GR" sz="2400" dirty="0" smtClean="0"/>
              <a:t>Επιλογή </a:t>
            </a:r>
            <a:r>
              <a:rPr lang="el-GR" sz="2400" dirty="0" smtClean="0">
                <a:solidFill>
                  <a:srgbClr val="FF0000"/>
                </a:solidFill>
              </a:rPr>
              <a:t>διδακτικών στρατηγικών</a:t>
            </a:r>
          </a:p>
          <a:p>
            <a:pPr>
              <a:spcBef>
                <a:spcPts val="0"/>
              </a:spcBef>
              <a:defRPr/>
            </a:pPr>
            <a:r>
              <a:rPr lang="el-GR" sz="2400" dirty="0" smtClean="0"/>
              <a:t>Οργάνωση </a:t>
            </a:r>
            <a:r>
              <a:rPr lang="el-GR" sz="2400" dirty="0" smtClean="0">
                <a:solidFill>
                  <a:srgbClr val="FF0000"/>
                </a:solidFill>
              </a:rPr>
              <a:t>αλληλεπιδράσεων</a:t>
            </a:r>
          </a:p>
          <a:p>
            <a:pPr>
              <a:spcBef>
                <a:spcPts val="0"/>
              </a:spcBef>
              <a:defRPr/>
            </a:pPr>
            <a:r>
              <a:rPr lang="el-GR" sz="2400" dirty="0" smtClean="0"/>
              <a:t>Παροχή </a:t>
            </a:r>
            <a:r>
              <a:rPr lang="el-GR" sz="2400" dirty="0" smtClean="0">
                <a:solidFill>
                  <a:srgbClr val="FF0000"/>
                </a:solidFill>
              </a:rPr>
              <a:t>διδακτικής βοήθειας </a:t>
            </a:r>
            <a:r>
              <a:rPr lang="el-GR" dirty="0" smtClean="0">
                <a:solidFill>
                  <a:srgbClr val="FF0000"/>
                </a:solidFill>
              </a:rPr>
              <a:t> </a:t>
            </a:r>
          </a:p>
          <a:p>
            <a:pPr>
              <a:spcBef>
                <a:spcPts val="0"/>
              </a:spcBef>
              <a:defRPr/>
            </a:pPr>
            <a:r>
              <a:rPr lang="el-GR" sz="2800" dirty="0" smtClean="0">
                <a:solidFill>
                  <a:schemeClr val="accent2">
                    <a:lumMod val="50000"/>
                  </a:schemeClr>
                </a:solidFill>
              </a:rPr>
              <a:t>Οι ΤΠΕ διαμορφώνουν ιδιαίτερες (συχνά αρκετά σύνθετες) διδακτικές καταστάσεις </a:t>
            </a:r>
            <a:endParaRPr lang="el-GR" sz="2800" dirty="0" smtClean="0"/>
          </a:p>
          <a:p>
            <a:pPr lvl="1">
              <a:spcBef>
                <a:spcPts val="0"/>
              </a:spcBef>
              <a:defRPr/>
            </a:pPr>
            <a:endParaRPr lang="el-GR" sz="2400" dirty="0" smtClean="0">
              <a:solidFill>
                <a:srgbClr val="FF0000"/>
              </a:solidFill>
            </a:endParaRPr>
          </a:p>
        </p:txBody>
      </p:sp>
      <p:sp>
        <p:nvSpPr>
          <p:cNvPr id="4" name="Footer Placeholder 3"/>
          <p:cNvSpPr>
            <a:spLocks noGrp="1"/>
          </p:cNvSpPr>
          <p:nvPr>
            <p:ph type="ftr" sz="quarter" idx="4294967295"/>
          </p:nvPr>
        </p:nvSpPr>
        <p:spPr>
          <a:xfrm>
            <a:off x="5715000" y="6305550"/>
            <a:ext cx="2895600" cy="476250"/>
          </a:xfrm>
          <a:prstGeom prst="rect">
            <a:avLst/>
          </a:prstGeom>
        </p:spPr>
        <p:txBody>
          <a:bodyPr/>
          <a:lstStyle/>
          <a:p>
            <a:pPr>
              <a:defRPr/>
            </a:pPr>
            <a:r>
              <a:rPr lang="el-GR"/>
              <a:t>Διδακτική της Πληροφορικής</a:t>
            </a:r>
            <a:endParaRPr lang="en-US"/>
          </a:p>
        </p:txBody>
      </p:sp>
      <p:sp>
        <p:nvSpPr>
          <p:cNvPr id="7373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60DECF4-DD4E-4340-8006-BF837B77ABB4}" type="slidenum">
              <a:rPr lang="en-US" altLang="el-GR" sz="1200" smtClean="0">
                <a:solidFill>
                  <a:srgbClr val="B5A788"/>
                </a:solidFill>
              </a:rPr>
              <a:pPr>
                <a:spcBef>
                  <a:spcPct val="0"/>
                </a:spcBef>
                <a:buClrTx/>
                <a:buSzTx/>
                <a:buFontTx/>
                <a:buNone/>
              </a:pPr>
              <a:t>38</a:t>
            </a:fld>
            <a:endParaRPr lang="en-US" altLang="el-GR" sz="1200" smtClean="0">
              <a:solidFill>
                <a:srgbClr val="B5A788"/>
              </a:solidFill>
            </a:endParaRPr>
          </a:p>
        </p:txBody>
      </p:sp>
    </p:spTree>
    <p:extLst>
      <p:ext uri="{BB962C8B-B14F-4D97-AF65-F5344CB8AC3E}">
        <p14:creationId xmlns:p14="http://schemas.microsoft.com/office/powerpoint/2010/main" val="2276306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βοήθεια</a:t>
            </a:r>
            <a:endParaRPr lang="el-GR" dirty="0"/>
          </a:p>
        </p:txBody>
      </p:sp>
      <p:sp>
        <p:nvSpPr>
          <p:cNvPr id="44035" name="Content Placeholder 2"/>
          <p:cNvSpPr>
            <a:spLocks noGrp="1"/>
          </p:cNvSpPr>
          <p:nvPr>
            <p:ph idx="1"/>
          </p:nvPr>
        </p:nvSpPr>
        <p:spPr>
          <a:xfrm>
            <a:off x="1071563" y="1447800"/>
            <a:ext cx="7715250" cy="4800600"/>
          </a:xfrm>
        </p:spPr>
        <p:txBody>
          <a:bodyPr/>
          <a:lstStyle/>
          <a:p>
            <a:pPr>
              <a:defRPr/>
            </a:pPr>
            <a:r>
              <a:rPr lang="el-GR" sz="2800" dirty="0" smtClean="0"/>
              <a:t>Η βοήθεια που προσφέρει ο εκπαιδευτικός στους μαθητές, άλλοτε ρητά και άλλοτε άρρητα.</a:t>
            </a:r>
          </a:p>
          <a:p>
            <a:pPr lvl="1">
              <a:defRPr/>
            </a:pPr>
            <a:r>
              <a:rPr lang="el-GR" sz="2400" dirty="0" smtClean="0"/>
              <a:t>Υποστηρικτική, </a:t>
            </a:r>
            <a:r>
              <a:rPr lang="el-GR" sz="2400" dirty="0" err="1" smtClean="0"/>
              <a:t>συνερευνητική</a:t>
            </a:r>
            <a:r>
              <a:rPr lang="el-GR" sz="2400" dirty="0" smtClean="0"/>
              <a:t> ή καθοδηγητική. </a:t>
            </a:r>
          </a:p>
          <a:p>
            <a:pPr lvl="1">
              <a:defRPr/>
            </a:pPr>
            <a:r>
              <a:rPr lang="el-GR" sz="2400" dirty="0" smtClean="0"/>
              <a:t>Βασίζεται στον </a:t>
            </a:r>
            <a:r>
              <a:rPr lang="el-GR" sz="2400" dirty="0" smtClean="0">
                <a:solidFill>
                  <a:schemeClr val="accent1">
                    <a:lumMod val="75000"/>
                  </a:schemeClr>
                </a:solidFill>
              </a:rPr>
              <a:t>προφορικό λόγο </a:t>
            </a:r>
            <a:r>
              <a:rPr lang="el-GR" sz="2400" dirty="0" smtClean="0"/>
              <a:t>του εκπαιδευτικού και στο χρησιμοποιούμενο </a:t>
            </a:r>
            <a:r>
              <a:rPr lang="el-GR" sz="2400" dirty="0" smtClean="0">
                <a:solidFill>
                  <a:schemeClr val="accent1">
                    <a:lumMod val="75000"/>
                  </a:schemeClr>
                </a:solidFill>
              </a:rPr>
              <a:t>διδακτικό υλικό</a:t>
            </a:r>
            <a:r>
              <a:rPr lang="el-GR" sz="2400" dirty="0" smtClean="0"/>
              <a:t>.</a:t>
            </a:r>
          </a:p>
          <a:p>
            <a:pPr lvl="1">
              <a:defRPr/>
            </a:pPr>
            <a:r>
              <a:rPr lang="el-GR" sz="2400" dirty="0" smtClean="0">
                <a:solidFill>
                  <a:schemeClr val="accent2">
                    <a:lumMod val="50000"/>
                  </a:schemeClr>
                </a:solidFill>
              </a:rPr>
              <a:t>Τα υπολογιστικά περιβάλλοντα αποτελούν ειδικούς τύπους διδακτικής βοήθειας</a:t>
            </a:r>
          </a:p>
          <a:p>
            <a:pPr lvl="2">
              <a:defRPr/>
            </a:pPr>
            <a:r>
              <a:rPr lang="el-GR" sz="2000" dirty="0" smtClean="0"/>
              <a:t>Εμφανίζεται και μεταξύ συμμαθητών σε συνεργατική δραστηριότητα.</a:t>
            </a:r>
          </a:p>
          <a:p>
            <a:pPr>
              <a:defRPr/>
            </a:pPr>
            <a:endParaRPr lang="el-GR" dirty="0" smtClean="0"/>
          </a:p>
        </p:txBody>
      </p:sp>
      <p:sp>
        <p:nvSpPr>
          <p:cNvPr id="747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66C4A6C-EDFD-4158-B55F-53F47C3C86E5}" type="slidenum">
              <a:rPr lang="en-US" altLang="el-GR" sz="1200" smtClean="0">
                <a:solidFill>
                  <a:srgbClr val="B5A788"/>
                </a:solidFill>
              </a:rPr>
              <a:pPr>
                <a:spcBef>
                  <a:spcPct val="0"/>
                </a:spcBef>
                <a:buClrTx/>
                <a:buSzTx/>
                <a:buFontTx/>
                <a:buNone/>
              </a:pPr>
              <a:t>39</a:t>
            </a:fld>
            <a:endParaRPr lang="en-US" altLang="el-GR" sz="1200" smtClean="0">
              <a:solidFill>
                <a:srgbClr val="B5A788"/>
              </a:solidFill>
            </a:endParaRPr>
          </a:p>
        </p:txBody>
      </p:sp>
    </p:spTree>
    <p:extLst>
      <p:ext uri="{BB962C8B-B14F-4D97-AF65-F5344CB8AC3E}">
        <p14:creationId xmlns:p14="http://schemas.microsoft.com/office/powerpoint/2010/main" val="1167103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l-GR" dirty="0" smtClean="0"/>
              <a:t>Πλάνο παρουσίασης</a:t>
            </a:r>
            <a:endParaRPr lang="en-GB" dirty="0">
              <a:latin typeface="Tahoma Greek" charset="-95"/>
            </a:endParaRPr>
          </a:p>
        </p:txBody>
      </p:sp>
      <p:sp>
        <p:nvSpPr>
          <p:cNvPr id="20485" name="Rectangle 3"/>
          <p:cNvSpPr>
            <a:spLocks noGrp="1" noChangeArrowheads="1"/>
          </p:cNvSpPr>
          <p:nvPr>
            <p:ph type="body" idx="1"/>
          </p:nvPr>
        </p:nvSpPr>
        <p:spPr>
          <a:xfrm>
            <a:off x="1042988" y="1341438"/>
            <a:ext cx="7772400" cy="4500562"/>
          </a:xfrm>
        </p:spPr>
        <p:txBody>
          <a:bodyPr/>
          <a:lstStyle/>
          <a:p>
            <a:r>
              <a:rPr lang="el-GR" altLang="el-GR" dirty="0" smtClean="0"/>
              <a:t>Προβληματική</a:t>
            </a:r>
          </a:p>
          <a:p>
            <a:pPr lvl="1"/>
            <a:r>
              <a:rPr lang="el-GR" altLang="el-GR" dirty="0" smtClean="0"/>
              <a:t>Βασικές έννοιες Διδακτικής Πληροφορικής</a:t>
            </a:r>
          </a:p>
          <a:p>
            <a:pPr lvl="1"/>
            <a:r>
              <a:rPr lang="el-GR" altLang="el-GR" dirty="0" smtClean="0"/>
              <a:t>Διδακτικός Σχεδιασμός: η έννοια του εκπαιδευτικού σεναρίου</a:t>
            </a:r>
          </a:p>
          <a:p>
            <a:pPr lvl="1"/>
            <a:r>
              <a:rPr lang="el-GR" altLang="el-GR" dirty="0" smtClean="0"/>
              <a:t>Φάσεις ανάπτυξης εκπαιδευτικού σεναρίου</a:t>
            </a:r>
          </a:p>
          <a:p>
            <a:r>
              <a:rPr lang="el-GR" altLang="el-GR" dirty="0" smtClean="0"/>
              <a:t>Συζήτηση </a:t>
            </a:r>
          </a:p>
          <a:p>
            <a:endParaRPr lang="en-GB" altLang="el-GR" sz="3600" dirty="0" smtClean="0"/>
          </a:p>
        </p:txBody>
      </p:sp>
      <p:sp>
        <p:nvSpPr>
          <p:cNvPr id="1638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23957CB-3D23-4A33-B32B-1B67CDF9EBF0}" type="slidenum">
              <a:rPr lang="en-US" altLang="el-GR" sz="1200" smtClean="0">
                <a:solidFill>
                  <a:srgbClr val="B5A788"/>
                </a:solidFill>
              </a:rPr>
              <a:pPr>
                <a:spcBef>
                  <a:spcPct val="0"/>
                </a:spcBef>
                <a:buClrTx/>
                <a:buSzTx/>
                <a:buFontTx/>
                <a:buNone/>
              </a:pPr>
              <a:t>4</a:t>
            </a:fld>
            <a:endParaRPr lang="en-US" altLang="el-GR" sz="1200" smtClean="0">
              <a:solidFill>
                <a:srgbClr val="B5A788"/>
              </a:solidFill>
            </a:endParaRPr>
          </a:p>
        </p:txBody>
      </p:sp>
    </p:spTree>
    <p:extLst>
      <p:ext uri="{BB962C8B-B14F-4D97-AF65-F5344CB8AC3E}">
        <p14:creationId xmlns:p14="http://schemas.microsoft.com/office/powerpoint/2010/main" val="1794444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box(in)">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box(in)">
                                      <p:cBhvr>
                                        <p:cTn id="12" dur="500"/>
                                        <p:tgtEl>
                                          <p:spTgt spid="204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box(in)">
                                      <p:cBhvr>
                                        <p:cTn id="17" dur="500"/>
                                        <p:tgtEl>
                                          <p:spTgt spid="204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box(in)">
                                      <p:cBhvr>
                                        <p:cTn id="22" dur="500"/>
                                        <p:tgtEl>
                                          <p:spTgt spid="204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485">
                                            <p:txEl>
                                              <p:pRg st="4" end="4"/>
                                            </p:txEl>
                                          </p:spTgt>
                                        </p:tgtEl>
                                        <p:attrNameLst>
                                          <p:attrName>style.visibility</p:attrName>
                                        </p:attrNameLst>
                                      </p:cBhvr>
                                      <p:to>
                                        <p:strVal val="visible"/>
                                      </p:to>
                                    </p:set>
                                    <p:animEffect transition="in" filter="box(in)">
                                      <p:cBhvr>
                                        <p:cTn id="27" dur="500"/>
                                        <p:tgtEl>
                                          <p:spTgt spid="204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στρατηγική</a:t>
            </a:r>
            <a:endParaRPr lang="en-GB" dirty="0"/>
          </a:p>
        </p:txBody>
      </p:sp>
      <p:sp>
        <p:nvSpPr>
          <p:cNvPr id="75779" name="Content Placeholder 2"/>
          <p:cNvSpPr>
            <a:spLocks noGrp="1"/>
          </p:cNvSpPr>
          <p:nvPr>
            <p:ph idx="1"/>
          </p:nvPr>
        </p:nvSpPr>
        <p:spPr>
          <a:xfrm>
            <a:off x="928688" y="1447800"/>
            <a:ext cx="8005762" cy="4695825"/>
          </a:xfrm>
        </p:spPr>
        <p:txBody>
          <a:bodyPr/>
          <a:lstStyle/>
          <a:p>
            <a:r>
              <a:rPr lang="el-GR" altLang="el-GR" sz="2800" dirty="0" smtClean="0"/>
              <a:t>μια τεχνική, βασισμένη συνήθως σε αρχές μιας παιδαγωγικής θεωρίας ή μιας θεωρίας μάθησης, μέσω της οποίας επιδιώκεται επίτευξη ενός μαθησιακού αποτελέσματος.</a:t>
            </a:r>
          </a:p>
          <a:p>
            <a:pPr lvl="1"/>
            <a:r>
              <a:rPr lang="el-GR" altLang="el-GR" sz="2400" dirty="0" smtClean="0"/>
              <a:t>Τεχνικές διδασκαλίας </a:t>
            </a:r>
          </a:p>
          <a:p>
            <a:pPr lvl="1"/>
            <a:r>
              <a:rPr lang="el-GR" altLang="el-GR" sz="2400" dirty="0" smtClean="0"/>
              <a:t>Στρατηγικές ή τεχνικές διδασκαλίας </a:t>
            </a:r>
          </a:p>
        </p:txBody>
      </p:sp>
      <p:sp>
        <p:nvSpPr>
          <p:cNvPr id="7578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B7269E6-5933-428F-B86D-2E0273A4DEDF}" type="slidenum">
              <a:rPr lang="en-US" altLang="el-GR" sz="1200" smtClean="0">
                <a:solidFill>
                  <a:srgbClr val="B5A788"/>
                </a:solidFill>
              </a:rPr>
              <a:pPr>
                <a:spcBef>
                  <a:spcPct val="0"/>
                </a:spcBef>
                <a:buClrTx/>
                <a:buSzTx/>
                <a:buFontTx/>
                <a:buNone/>
              </a:pPr>
              <a:t>40</a:t>
            </a:fld>
            <a:endParaRPr lang="en-US" altLang="el-GR" sz="1200" smtClean="0">
              <a:solidFill>
                <a:srgbClr val="B5A788"/>
              </a:solidFill>
            </a:endParaRPr>
          </a:p>
        </p:txBody>
      </p:sp>
    </p:spTree>
    <p:extLst>
      <p:ext uri="{BB962C8B-B14F-4D97-AF65-F5344CB8AC3E}">
        <p14:creationId xmlns:p14="http://schemas.microsoft.com/office/powerpoint/2010/main" val="551867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360363"/>
            <a:ext cx="8382000" cy="996950"/>
          </a:xfrm>
        </p:spPr>
        <p:txBody>
          <a:bodyPr/>
          <a:lstStyle/>
          <a:p>
            <a:pPr>
              <a:defRPr/>
            </a:pPr>
            <a:r>
              <a:rPr lang="el-GR" dirty="0" smtClean="0"/>
              <a:t>Επίλυση προβλήματος </a:t>
            </a:r>
            <a:endParaRPr lang="el-GR" dirty="0"/>
          </a:p>
        </p:txBody>
      </p:sp>
      <p:sp>
        <p:nvSpPr>
          <p:cNvPr id="3" name="Subtitle 2"/>
          <p:cNvSpPr>
            <a:spLocks noGrp="1"/>
          </p:cNvSpPr>
          <p:nvPr>
            <p:ph type="subTitle" idx="1"/>
          </p:nvPr>
        </p:nvSpPr>
        <p:spPr>
          <a:xfrm>
            <a:off x="457202" y="1571625"/>
            <a:ext cx="8378824" cy="4219575"/>
          </a:xfrm>
        </p:spPr>
        <p:txBody>
          <a:bodyPr>
            <a:normAutofit/>
          </a:bodyPr>
          <a:lstStyle/>
          <a:p>
            <a:pPr>
              <a:defRPr/>
            </a:pPr>
            <a:r>
              <a:rPr lang="el-GR" dirty="0" smtClean="0">
                <a:solidFill>
                  <a:schemeClr val="accent1">
                    <a:lumMod val="75000"/>
                  </a:schemeClr>
                </a:solidFill>
              </a:rPr>
              <a:t>«Κατάλληλη» διδακτική στρατηγική για τη διδασκαλία της αλγοριθμικής και του προγραμματισμού </a:t>
            </a:r>
          </a:p>
          <a:p>
            <a:pPr marL="0" algn="l" eaLnBrk="1" hangingPunct="1">
              <a:buFont typeface="Arial" pitchFamily="34" charset="0"/>
              <a:buChar char="•"/>
              <a:defRPr/>
            </a:pPr>
            <a:r>
              <a:rPr lang="el-GR" dirty="0" smtClean="0"/>
              <a:t>Οι μαθητές μαθαίνουν αλληλεπιδρώντας με το περιβάλλον τους</a:t>
            </a:r>
          </a:p>
          <a:p>
            <a:pPr marL="0" algn="l" eaLnBrk="1" hangingPunct="1">
              <a:buFont typeface="Arial" pitchFamily="34" charset="0"/>
              <a:buChar char="•"/>
              <a:defRPr/>
            </a:pPr>
            <a:r>
              <a:rPr lang="el-GR" dirty="0" smtClean="0"/>
              <a:t> Τα προβλήματα αποτελούν το κριτήριο και την πηγή της γνώσης</a:t>
            </a:r>
          </a:p>
          <a:p>
            <a:pPr lvl="1" algn="l">
              <a:defRPr/>
            </a:pPr>
            <a:r>
              <a:rPr lang="el-GR" sz="2400" dirty="0" smtClean="0">
                <a:solidFill>
                  <a:srgbClr val="FF0000"/>
                </a:solidFill>
              </a:rPr>
              <a:t> </a:t>
            </a:r>
            <a:endParaRPr lang="el-GR" sz="2400" dirty="0">
              <a:solidFill>
                <a:srgbClr val="FF0000"/>
              </a:solidFill>
            </a:endParaRPr>
          </a:p>
        </p:txBody>
      </p:sp>
    </p:spTree>
    <p:extLst>
      <p:ext uri="{BB962C8B-B14F-4D97-AF65-F5344CB8AC3E}">
        <p14:creationId xmlns:p14="http://schemas.microsoft.com/office/powerpoint/2010/main" val="14853967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marL="857250" indent="-857250">
              <a:buSzPct val="90000"/>
              <a:buFont typeface="+mj-lt"/>
              <a:buAutoNum type="alphaLcPeriod"/>
              <a:defRPr/>
            </a:pPr>
            <a:r>
              <a:rPr lang="el-GR" dirty="0" smtClean="0"/>
              <a:t>Δραστηριότητες ψυχολογικής και γνωστικής προετοιμασίας</a:t>
            </a:r>
            <a:endParaRPr lang="el-GR" dirty="0"/>
          </a:p>
        </p:txBody>
      </p:sp>
      <p:sp>
        <p:nvSpPr>
          <p:cNvPr id="78851" name="2 - Θέση περιεχομένου"/>
          <p:cNvSpPr>
            <a:spLocks noGrp="1"/>
          </p:cNvSpPr>
          <p:nvPr>
            <p:ph idx="1"/>
          </p:nvPr>
        </p:nvSpPr>
        <p:spPr>
          <a:xfrm>
            <a:off x="1435100" y="1447800"/>
            <a:ext cx="7499350" cy="5124450"/>
          </a:xfrm>
        </p:spPr>
        <p:txBody>
          <a:bodyPr/>
          <a:lstStyle/>
          <a:p>
            <a:pPr marL="596900" indent="-514350">
              <a:buFont typeface="Gill Sans MT" panose="020B0502020104020203" pitchFamily="34" charset="0"/>
              <a:buAutoNum type="arabicPeriod"/>
            </a:pPr>
            <a:r>
              <a:rPr lang="el-GR" altLang="el-GR" sz="2600" smtClean="0"/>
              <a:t>Διαμόρφωση κατάλληλου συναισθηματικού κλίματος και κλίματος ασφάλειας για το μαθητή.</a:t>
            </a:r>
          </a:p>
          <a:p>
            <a:pPr marL="596900" indent="-514350">
              <a:buFont typeface="Gill Sans MT" panose="020B0502020104020203" pitchFamily="34" charset="0"/>
              <a:buAutoNum type="arabicPeriod"/>
            </a:pPr>
            <a:r>
              <a:rPr lang="el-GR" altLang="el-GR" sz="2600" smtClean="0"/>
              <a:t>Διαμόρφωση κατάλληλης αφόρμησης για το μάθημα.</a:t>
            </a:r>
          </a:p>
          <a:p>
            <a:pPr marL="596900" indent="-514350">
              <a:buFont typeface="Gill Sans MT" panose="020B0502020104020203" pitchFamily="34" charset="0"/>
              <a:buAutoNum type="arabicPeriod"/>
            </a:pPr>
            <a:r>
              <a:rPr lang="el-GR" altLang="el-GR" sz="2600" smtClean="0"/>
              <a:t>Ενημέρωση για το τι ακολουθεί.</a:t>
            </a:r>
          </a:p>
          <a:p>
            <a:pPr marL="596900" indent="-514350">
              <a:buFont typeface="Gill Sans MT" panose="020B0502020104020203" pitchFamily="34" charset="0"/>
              <a:buAutoNum type="arabicPeriod"/>
            </a:pPr>
            <a:r>
              <a:rPr lang="el-GR" altLang="el-GR" sz="2600" smtClean="0"/>
              <a:t>Ενημέρωση για το σκοπό και τους στόχους του μαθήματος.</a:t>
            </a:r>
          </a:p>
          <a:p>
            <a:pPr marL="596900" indent="-514350">
              <a:buFont typeface="Gill Sans MT" panose="020B0502020104020203" pitchFamily="34" charset="0"/>
              <a:buAutoNum type="arabicPeriod"/>
            </a:pPr>
            <a:r>
              <a:rPr lang="el-GR" altLang="el-GR" sz="2600" smtClean="0"/>
              <a:t>Διερεύνηση της προϋπάρχουσας γνώσης.</a:t>
            </a:r>
          </a:p>
          <a:p>
            <a:pPr marL="596900" indent="-514350">
              <a:buFont typeface="Gill Sans MT" panose="020B0502020104020203" pitchFamily="34" charset="0"/>
              <a:buAutoNum type="arabicPeriod"/>
            </a:pPr>
            <a:r>
              <a:rPr lang="el-GR" altLang="el-GR" sz="2600" smtClean="0"/>
              <a:t>Διερεύνηση ιδεών, αντιλήψεων, αναπαραστάσεων.</a:t>
            </a:r>
          </a:p>
        </p:txBody>
      </p:sp>
      <p:sp>
        <p:nvSpPr>
          <p:cNvPr id="3" name="TextBox 2"/>
          <p:cNvSpPr txBox="1"/>
          <p:nvPr/>
        </p:nvSpPr>
        <p:spPr>
          <a:xfrm>
            <a:off x="539552" y="2060848"/>
            <a:ext cx="553998" cy="3816424"/>
          </a:xfrm>
          <a:prstGeom prst="rect">
            <a:avLst/>
          </a:prstGeom>
          <a:noFill/>
        </p:spPr>
        <p:txBody>
          <a:bodyPr vert="vert270">
            <a:spAutoFit/>
          </a:bodyPr>
          <a:lstStyle/>
          <a:p>
            <a:pPr>
              <a:defRPr/>
            </a:pPr>
            <a:r>
              <a:rPr lang="el-GR" sz="2400" dirty="0">
                <a:solidFill>
                  <a:srgbClr val="FF0000"/>
                </a:solidFill>
              </a:rPr>
              <a:t>Υπολογιστικά εργαλεία;</a:t>
            </a:r>
          </a:p>
        </p:txBody>
      </p:sp>
      <p:sp>
        <p:nvSpPr>
          <p:cNvPr id="78854"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E807A55-DF58-4CEB-AE14-D8912171F05F}" type="slidenum">
              <a:rPr lang="en-US" altLang="el-GR" sz="1200" smtClean="0">
                <a:solidFill>
                  <a:srgbClr val="B5A788"/>
                </a:solidFill>
              </a:rPr>
              <a:pPr>
                <a:spcBef>
                  <a:spcPct val="0"/>
                </a:spcBef>
                <a:buClrTx/>
                <a:buSzTx/>
                <a:buFontTx/>
                <a:buNone/>
              </a:pPr>
              <a:t>42</a:t>
            </a:fld>
            <a:endParaRPr lang="en-US" altLang="el-GR" sz="1200" smtClean="0">
              <a:solidFill>
                <a:srgbClr val="B5A788"/>
              </a:solidFill>
            </a:endParaRPr>
          </a:p>
        </p:txBody>
      </p:sp>
    </p:spTree>
    <p:extLst>
      <p:ext uri="{BB962C8B-B14F-4D97-AF65-F5344CB8AC3E}">
        <p14:creationId xmlns:p14="http://schemas.microsoft.com/office/powerpoint/2010/main" val="4203715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1" y="274638"/>
            <a:ext cx="8401050" cy="1143000"/>
          </a:xfrm>
        </p:spPr>
        <p:txBody>
          <a:bodyPr>
            <a:normAutofit fontScale="90000"/>
          </a:bodyPr>
          <a:lstStyle/>
          <a:p>
            <a:pPr marL="742950" indent="-742950">
              <a:buFont typeface="+mj-lt"/>
              <a:buAutoNum type="alphaLcPeriod" startAt="2"/>
              <a:defRPr/>
            </a:pPr>
            <a:r>
              <a:rPr lang="el-GR" dirty="0" smtClean="0"/>
              <a:t>Δραστηριότητες διδασκαλίας του γνωστικού αντικειμένου (1/2)</a:t>
            </a:r>
            <a:endParaRPr lang="el-GR" dirty="0"/>
          </a:p>
        </p:txBody>
      </p:sp>
      <p:sp>
        <p:nvSpPr>
          <p:cNvPr id="79875" name="2 - Θέση περιεχομένου"/>
          <p:cNvSpPr>
            <a:spLocks noGrp="1"/>
          </p:cNvSpPr>
          <p:nvPr>
            <p:ph idx="1"/>
          </p:nvPr>
        </p:nvSpPr>
        <p:spPr>
          <a:xfrm>
            <a:off x="1143000" y="1571625"/>
            <a:ext cx="7499350" cy="2286000"/>
          </a:xfrm>
        </p:spPr>
        <p:txBody>
          <a:bodyPr>
            <a:normAutofit lnSpcReduction="10000"/>
          </a:bodyPr>
          <a:lstStyle/>
          <a:p>
            <a:r>
              <a:rPr lang="el-GR" altLang="el-GR" sz="2800" smtClean="0"/>
              <a:t>Τεκμηρίωση χρήσης του εκπαιδευτικού περιβάλλοντος (π.χ. </a:t>
            </a:r>
            <a:r>
              <a:rPr lang="en-US" altLang="el-GR" sz="2800" smtClean="0"/>
              <a:t>Bee-Bot</a:t>
            </a:r>
            <a:r>
              <a:rPr lang="el-GR" altLang="el-GR" sz="2800" smtClean="0"/>
              <a:t>, </a:t>
            </a:r>
            <a:r>
              <a:rPr lang="en-US" altLang="el-GR" sz="2800" smtClean="0"/>
              <a:t>Scratch, </a:t>
            </a:r>
            <a:r>
              <a:rPr lang="el-GR" altLang="el-GR" sz="2800" smtClean="0"/>
              <a:t>Επεξεργασία Κειμένου, κλπ.)</a:t>
            </a:r>
          </a:p>
          <a:p>
            <a:pPr lvl="2"/>
            <a:r>
              <a:rPr lang="el-GR" altLang="el-GR" sz="2000" smtClean="0"/>
              <a:t>Ποια είναι η προστιθέμενη αξία του, με έμφαση στις δυνατότητες, που παρέχει. </a:t>
            </a:r>
          </a:p>
          <a:p>
            <a:pPr lvl="2"/>
            <a:r>
              <a:rPr lang="el-GR" altLang="el-GR" sz="2000" smtClean="0"/>
              <a:t>Σύγκριση με το συμβατικό τρόπο διδασκαλίας. </a:t>
            </a:r>
          </a:p>
        </p:txBody>
      </p:sp>
      <p:sp>
        <p:nvSpPr>
          <p:cNvPr id="7" name="Rectangle 3"/>
          <p:cNvSpPr/>
          <p:nvPr/>
        </p:nvSpPr>
        <p:spPr>
          <a:xfrm>
            <a:off x="857250" y="4143375"/>
            <a:ext cx="8001000" cy="228600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l-GR" sz="2400" dirty="0">
                <a:solidFill>
                  <a:schemeClr val="accent5">
                    <a:lumMod val="50000"/>
                  </a:schemeClr>
                </a:solidFill>
              </a:rPr>
              <a:t>Ενίσχυση προϋπάρχουσας γνώσης</a:t>
            </a:r>
          </a:p>
          <a:p>
            <a:pPr>
              <a:buFont typeface="Arial" pitchFamily="34" charset="0"/>
              <a:buChar char="•"/>
              <a:defRPr/>
            </a:pPr>
            <a:r>
              <a:rPr lang="el-GR" sz="2400" dirty="0">
                <a:solidFill>
                  <a:schemeClr val="accent5">
                    <a:lumMod val="50000"/>
                  </a:schemeClr>
                </a:solidFill>
              </a:rPr>
              <a:t>Ανασκευή λανθασμένων αντιλήψεων και αρχικών ιδεών</a:t>
            </a:r>
          </a:p>
          <a:p>
            <a:pPr>
              <a:buFont typeface="Arial" pitchFamily="34" charset="0"/>
              <a:buChar char="•"/>
              <a:defRPr/>
            </a:pPr>
            <a:r>
              <a:rPr lang="el-GR" sz="2400" dirty="0">
                <a:solidFill>
                  <a:schemeClr val="accent5">
                    <a:lumMod val="50000"/>
                  </a:schemeClr>
                </a:solidFill>
              </a:rPr>
              <a:t>Αναδόμηση αναπαραστάσεων</a:t>
            </a:r>
          </a:p>
          <a:p>
            <a:pPr>
              <a:buFont typeface="Arial" pitchFamily="34" charset="0"/>
              <a:buChar char="•"/>
              <a:defRPr/>
            </a:pPr>
            <a:r>
              <a:rPr lang="el-GR" sz="2400" dirty="0">
                <a:solidFill>
                  <a:schemeClr val="accent5">
                    <a:lumMod val="50000"/>
                  </a:schemeClr>
                </a:solidFill>
              </a:rPr>
              <a:t>Δημιουργία πλαισίου για εννοιολογική αλλαγή και οικοδόμηση των γνώσεων</a:t>
            </a:r>
          </a:p>
        </p:txBody>
      </p:sp>
      <p:sp>
        <p:nvSpPr>
          <p:cNvPr id="79878"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57FA287-76EC-4A36-93E6-8B3CD56C47E1}" type="slidenum">
              <a:rPr lang="en-US" altLang="el-GR" sz="1200" smtClean="0">
                <a:solidFill>
                  <a:srgbClr val="B5A788"/>
                </a:solidFill>
              </a:rPr>
              <a:pPr>
                <a:spcBef>
                  <a:spcPct val="0"/>
                </a:spcBef>
                <a:buClrTx/>
                <a:buSzTx/>
                <a:buFontTx/>
                <a:buNone/>
              </a:pPr>
              <a:t>43</a:t>
            </a:fld>
            <a:endParaRPr lang="en-US" altLang="el-GR" sz="1200" smtClean="0">
              <a:solidFill>
                <a:srgbClr val="B5A788"/>
              </a:solidFill>
            </a:endParaRPr>
          </a:p>
        </p:txBody>
      </p:sp>
    </p:spTree>
    <p:extLst>
      <p:ext uri="{BB962C8B-B14F-4D97-AF65-F5344CB8AC3E}">
        <p14:creationId xmlns:p14="http://schemas.microsoft.com/office/powerpoint/2010/main" val="7229459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1" y="274638"/>
            <a:ext cx="8782050" cy="1143000"/>
          </a:xfrm>
        </p:spPr>
        <p:txBody>
          <a:bodyPr>
            <a:normAutofit fontScale="90000"/>
          </a:bodyPr>
          <a:lstStyle/>
          <a:p>
            <a:pPr marL="742950" indent="-742950">
              <a:buFont typeface="+mj-lt"/>
              <a:buAutoNum type="alphaLcPeriod" startAt="2"/>
              <a:defRPr/>
            </a:pPr>
            <a:r>
              <a:rPr lang="el-GR" dirty="0" smtClean="0"/>
              <a:t>Δραστηριότητες διδασκαλίας του γνωστικού αντικειμένου (2/2)</a:t>
            </a:r>
            <a:endParaRPr lang="el-GR" dirty="0"/>
          </a:p>
        </p:txBody>
      </p:sp>
      <p:sp>
        <p:nvSpPr>
          <p:cNvPr id="80899" name="2 - Θέση περιεχομένου"/>
          <p:cNvSpPr>
            <a:spLocks noGrp="1"/>
          </p:cNvSpPr>
          <p:nvPr>
            <p:ph idx="1"/>
          </p:nvPr>
        </p:nvSpPr>
        <p:spPr>
          <a:xfrm>
            <a:off x="914400" y="1643063"/>
            <a:ext cx="7942263" cy="4800600"/>
          </a:xfrm>
        </p:spPr>
        <p:txBody>
          <a:bodyPr/>
          <a:lstStyle/>
          <a:p>
            <a:r>
              <a:rPr lang="el-GR" altLang="el-GR" sz="3000" dirty="0" smtClean="0"/>
              <a:t>Διδακτικές στρατηγικές  </a:t>
            </a:r>
          </a:p>
          <a:p>
            <a:r>
              <a:rPr lang="el-GR" altLang="el-GR" sz="3000" dirty="0" smtClean="0"/>
              <a:t>Διδακτικές καταστάσεις</a:t>
            </a:r>
          </a:p>
          <a:p>
            <a:r>
              <a:rPr lang="el-GR" altLang="el-GR" sz="3000" dirty="0" smtClean="0"/>
              <a:t>Διδακτικές βοήθειες</a:t>
            </a:r>
          </a:p>
          <a:p>
            <a:r>
              <a:rPr lang="el-GR" altLang="el-GR" sz="3000" dirty="0" smtClean="0"/>
              <a:t>Γνωστικού τύπου συγκρούσεις</a:t>
            </a:r>
          </a:p>
          <a:p>
            <a:r>
              <a:rPr lang="el-GR" altLang="el-GR" sz="3000" dirty="0" smtClean="0"/>
              <a:t>Αλληλεπιδράσεις ανάμεσα στους μαθητές (ρόλος του εκπαιδευτικού)</a:t>
            </a:r>
          </a:p>
          <a:p>
            <a:r>
              <a:rPr lang="el-GR" altLang="el-GR" sz="3000" dirty="0" smtClean="0"/>
              <a:t>Πειραματισμός και διερεύνηση της γνώσης;</a:t>
            </a:r>
          </a:p>
        </p:txBody>
      </p:sp>
      <p:sp>
        <p:nvSpPr>
          <p:cNvPr id="8090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DC8EE89-944E-48C3-84E0-FC1020A5EED3}" type="slidenum">
              <a:rPr lang="en-US" altLang="el-GR" sz="1200" smtClean="0">
                <a:solidFill>
                  <a:srgbClr val="B5A788"/>
                </a:solidFill>
              </a:rPr>
              <a:pPr>
                <a:spcBef>
                  <a:spcPct val="0"/>
                </a:spcBef>
                <a:buClrTx/>
                <a:buSzTx/>
                <a:buFontTx/>
                <a:buNone/>
              </a:pPr>
              <a:t>44</a:t>
            </a:fld>
            <a:endParaRPr lang="en-US" altLang="el-GR" sz="1200" smtClean="0">
              <a:solidFill>
                <a:srgbClr val="B5A788"/>
              </a:solidFill>
            </a:endParaRPr>
          </a:p>
        </p:txBody>
      </p:sp>
    </p:spTree>
    <p:extLst>
      <p:ext uri="{BB962C8B-B14F-4D97-AF65-F5344CB8AC3E}">
        <p14:creationId xmlns:p14="http://schemas.microsoft.com/office/powerpoint/2010/main" val="3608197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5888"/>
            <a:ext cx="8445500" cy="1143000"/>
          </a:xfrm>
        </p:spPr>
        <p:txBody>
          <a:bodyPr>
            <a:normAutofit/>
          </a:bodyPr>
          <a:lstStyle/>
          <a:p>
            <a:pPr>
              <a:defRPr/>
            </a:pPr>
            <a:r>
              <a:rPr lang="el-GR" b="1" dirty="0" smtClean="0"/>
              <a:t>Δραστηριότητες Διδασκαλίας </a:t>
            </a:r>
            <a:r>
              <a:rPr lang="el-GR" b="1" baseline="-25000" dirty="0" smtClean="0"/>
              <a:t>(1)</a:t>
            </a:r>
            <a:endParaRPr lang="el-GR" b="1" baseline="-25000" dirty="0"/>
          </a:p>
        </p:txBody>
      </p:sp>
      <p:sp>
        <p:nvSpPr>
          <p:cNvPr id="81923" name="2 - Θέση περιεχομένου"/>
          <p:cNvSpPr>
            <a:spLocks noGrp="1"/>
          </p:cNvSpPr>
          <p:nvPr>
            <p:ph idx="1"/>
          </p:nvPr>
        </p:nvSpPr>
        <p:spPr/>
        <p:txBody>
          <a:bodyPr>
            <a:normAutofit lnSpcReduction="10000"/>
          </a:bodyPr>
          <a:lstStyle/>
          <a:p>
            <a:r>
              <a:rPr lang="el-GR" altLang="el-GR" sz="2800" dirty="0" smtClean="0"/>
              <a:t>…το πιο ουσιαστικό κομμάτι του σεναρίου</a:t>
            </a:r>
          </a:p>
          <a:p>
            <a:r>
              <a:rPr lang="el-GR" altLang="el-GR" sz="2800" dirty="0" smtClean="0"/>
              <a:t>δημιουργία δραστηριοτήτων ώστε τα παιδιά να οικοδομήσουν νέες έννοιες</a:t>
            </a:r>
          </a:p>
          <a:p>
            <a:r>
              <a:rPr lang="el-GR" altLang="el-GR" sz="2800" dirty="0" smtClean="0"/>
              <a:t>δραστηριότητες διδασκαλίας &amp; εμπέδωσης </a:t>
            </a:r>
            <a:r>
              <a:rPr lang="el-GR" altLang="el-GR" sz="2800" dirty="0" smtClean="0">
                <a:sym typeface="Wingdings" panose="05000000000000000000" pitchFamily="2" charset="2"/>
              </a:rPr>
              <a:t> </a:t>
            </a:r>
            <a:r>
              <a:rPr lang="el-GR" altLang="el-GR" sz="2800" dirty="0" smtClean="0">
                <a:solidFill>
                  <a:schemeClr val="accent1">
                    <a:lumMod val="75000"/>
                  </a:schemeClr>
                </a:solidFill>
              </a:rPr>
              <a:t>ενισχύονται οι </a:t>
            </a:r>
            <a:r>
              <a:rPr lang="el-GR" altLang="el-GR" sz="2800" dirty="0" err="1" smtClean="0">
                <a:solidFill>
                  <a:schemeClr val="accent1">
                    <a:lumMod val="75000"/>
                  </a:schemeClr>
                </a:solidFill>
              </a:rPr>
              <a:t>προϋπάρχουσες</a:t>
            </a:r>
            <a:r>
              <a:rPr lang="el-GR" altLang="el-GR" sz="2800" dirty="0" smtClean="0">
                <a:solidFill>
                  <a:schemeClr val="accent1">
                    <a:lumMod val="75000"/>
                  </a:schemeClr>
                </a:solidFill>
              </a:rPr>
              <a:t> γνώσεις, ανασκευάζονται οι λανθασμένες αντιλήψεις και οι αρχικές ιδέες των μαθητών, αναδομούνται οι αναπαραστάσεις και δημιουργείται το κατάλληλο πλαίσιο για την εννοιολογική αλλαγή και την οικοδόμηση των νέων γνώσεων</a:t>
            </a:r>
          </a:p>
          <a:p>
            <a:endParaRPr lang="el-GR" altLang="el-GR" sz="2800" dirty="0" smtClean="0">
              <a:solidFill>
                <a:srgbClr val="FF0000"/>
              </a:solidFill>
            </a:endParaRPr>
          </a:p>
        </p:txBody>
      </p:sp>
      <p:sp>
        <p:nvSpPr>
          <p:cNvPr id="8192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EE5AA38-659A-402A-B734-3825D7D5563E}" type="slidenum">
              <a:rPr lang="en-US" altLang="el-GR" sz="1200" smtClean="0">
                <a:solidFill>
                  <a:srgbClr val="B5A788"/>
                </a:solidFill>
              </a:rPr>
              <a:pPr>
                <a:spcBef>
                  <a:spcPct val="0"/>
                </a:spcBef>
                <a:buClrTx/>
                <a:buSzTx/>
                <a:buFontTx/>
                <a:buNone/>
              </a:pPr>
              <a:t>45</a:t>
            </a:fld>
            <a:endParaRPr lang="en-US" altLang="el-GR" sz="1200" smtClean="0">
              <a:solidFill>
                <a:srgbClr val="B5A788"/>
              </a:solidFill>
            </a:endParaRPr>
          </a:p>
        </p:txBody>
      </p:sp>
    </p:spTree>
    <p:extLst>
      <p:ext uri="{BB962C8B-B14F-4D97-AF65-F5344CB8AC3E}">
        <p14:creationId xmlns:p14="http://schemas.microsoft.com/office/powerpoint/2010/main" val="3887263884"/>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350" y="0"/>
            <a:ext cx="7499350" cy="1143000"/>
          </a:xfrm>
        </p:spPr>
        <p:txBody>
          <a:bodyPr>
            <a:normAutofit fontScale="90000"/>
          </a:bodyPr>
          <a:lstStyle/>
          <a:p>
            <a:pPr>
              <a:defRPr/>
            </a:pPr>
            <a:r>
              <a:rPr lang="el-GR" b="1" dirty="0" smtClean="0"/>
              <a:t>Δραστηριότητες Διδασκαλίας </a:t>
            </a:r>
            <a:r>
              <a:rPr lang="el-GR" b="1" baseline="-25000" dirty="0" smtClean="0"/>
              <a:t>(2)</a:t>
            </a:r>
            <a:endParaRPr lang="el-GR" b="1" dirty="0"/>
          </a:p>
        </p:txBody>
      </p:sp>
      <p:sp>
        <p:nvSpPr>
          <p:cNvPr id="82947" name="2 - Θέση περιεχομένου"/>
          <p:cNvSpPr>
            <a:spLocks noGrp="1"/>
          </p:cNvSpPr>
          <p:nvPr>
            <p:ph idx="1"/>
          </p:nvPr>
        </p:nvSpPr>
        <p:spPr>
          <a:xfrm>
            <a:off x="900113" y="1052513"/>
            <a:ext cx="7718425" cy="5183187"/>
          </a:xfrm>
        </p:spPr>
        <p:txBody>
          <a:bodyPr/>
          <a:lstStyle/>
          <a:p>
            <a:r>
              <a:rPr lang="el-GR" altLang="el-GR" sz="2600" i="1" u="sng" dirty="0" smtClean="0"/>
              <a:t>Τι απαιτείται σε αυτή τη φάση;;</a:t>
            </a:r>
          </a:p>
          <a:p>
            <a:r>
              <a:rPr lang="el-GR" altLang="el-GR" sz="2600" dirty="0" smtClean="0"/>
              <a:t>οργανική ένταξη και ενσωμάτωση του ή των χρησιμοποιούμενων υπολογιστικών περιβαλλόντων (εκπαιδευτικό λογισμικό/ υλικό)</a:t>
            </a:r>
          </a:p>
          <a:p>
            <a:r>
              <a:rPr lang="el-GR" altLang="el-GR" sz="2600" dirty="0" smtClean="0"/>
              <a:t>τεκμηρίωση χρήσης του εκπαιδευτικού λογισμικού ή του προγραμματιστικού περιβάλλοντος</a:t>
            </a:r>
          </a:p>
          <a:p>
            <a:pPr lvl="2"/>
            <a:r>
              <a:rPr lang="el-GR" altLang="el-GR" sz="2600" dirty="0" smtClean="0"/>
              <a:t>ποια είναι η </a:t>
            </a:r>
            <a:r>
              <a:rPr lang="el-GR" altLang="el-GR" sz="2600" b="1" dirty="0" smtClean="0">
                <a:solidFill>
                  <a:schemeClr val="accent1">
                    <a:lumMod val="75000"/>
                  </a:schemeClr>
                </a:solidFill>
              </a:rPr>
              <a:t>προστιθέμενη αξία </a:t>
            </a:r>
            <a:r>
              <a:rPr lang="el-GR" altLang="el-GR" sz="2600" dirty="0" smtClean="0"/>
              <a:t>του, με έμφαση στις δυνατότητες, που παρέχει και γενικά τα </a:t>
            </a:r>
            <a:r>
              <a:rPr lang="el-GR" altLang="el-GR" sz="2600" u="sng" dirty="0" smtClean="0"/>
              <a:t>πλεονεκτήματα</a:t>
            </a:r>
            <a:r>
              <a:rPr lang="el-GR" altLang="el-GR" sz="2600" dirty="0" smtClean="0"/>
              <a:t> που προσθέτει το περιβάλλον αυτό στην επίτευξη του σκοπού και των στόχων του σεναρίου</a:t>
            </a:r>
          </a:p>
          <a:p>
            <a:pPr lvl="2"/>
            <a:r>
              <a:rPr lang="el-GR" altLang="el-GR" sz="2600" dirty="0" smtClean="0"/>
              <a:t>σύγκριση με το συμβατικό τρόπο διδασκαλίας</a:t>
            </a:r>
          </a:p>
        </p:txBody>
      </p:sp>
      <p:sp>
        <p:nvSpPr>
          <p:cNvPr id="8294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32D8E53-2E56-422F-A359-E2E04FF2F7E5}" type="slidenum">
              <a:rPr lang="en-US" altLang="el-GR" sz="1200" smtClean="0">
                <a:solidFill>
                  <a:srgbClr val="B5A788"/>
                </a:solidFill>
              </a:rPr>
              <a:pPr>
                <a:spcBef>
                  <a:spcPct val="0"/>
                </a:spcBef>
                <a:buClrTx/>
                <a:buSzTx/>
                <a:buFontTx/>
                <a:buNone/>
              </a:pPr>
              <a:t>46</a:t>
            </a:fld>
            <a:endParaRPr lang="en-US" altLang="el-GR" sz="1200" smtClean="0">
              <a:solidFill>
                <a:srgbClr val="B5A788"/>
              </a:solidFill>
            </a:endParaRPr>
          </a:p>
        </p:txBody>
      </p:sp>
    </p:spTree>
    <p:extLst>
      <p:ext uri="{BB962C8B-B14F-4D97-AF65-F5344CB8AC3E}">
        <p14:creationId xmlns:p14="http://schemas.microsoft.com/office/powerpoint/2010/main" val="149362241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2 - Θέση περιεχομένου"/>
          <p:cNvSpPr>
            <a:spLocks noGrp="1"/>
          </p:cNvSpPr>
          <p:nvPr>
            <p:ph idx="1"/>
          </p:nvPr>
        </p:nvSpPr>
        <p:spPr>
          <a:xfrm>
            <a:off x="838200" y="1600200"/>
            <a:ext cx="7848600" cy="4525963"/>
          </a:xfrm>
        </p:spPr>
        <p:txBody>
          <a:bodyPr/>
          <a:lstStyle/>
          <a:p>
            <a:r>
              <a:rPr lang="el-GR" altLang="el-GR" sz="2800" i="1" u="sng" dirty="0" smtClean="0"/>
              <a:t>Με ποιους τρόπους πραγματοποιείται η τεκμηρίωση του υπολογιστικού περιβάλλοντος;;</a:t>
            </a:r>
          </a:p>
          <a:p>
            <a:r>
              <a:rPr lang="el-GR" altLang="el-GR" sz="2800" dirty="0" smtClean="0"/>
              <a:t>δίνεται έμφαση στις δυνατότητες- πλεονεκτήματα για δράση που προσφέρουν τα προτεινόμενα υπολογιστικά εργαλεία ή περιβάλλοντα</a:t>
            </a:r>
          </a:p>
          <a:p>
            <a:r>
              <a:rPr lang="el-GR" altLang="el-GR" sz="2800" dirty="0" smtClean="0"/>
              <a:t>μέσω σύγκρισης των εν λόγω δυνατοτήτων με τις εν γένει δυνατότητες που έχει στη διάθεσή του η εκπαιδευτικός ή ο μαθητής σε συμβατικό σχολικό περιβάλλον (χωρίς δηλαδή την χρήση των ΤΠΕ)</a:t>
            </a:r>
          </a:p>
          <a:p>
            <a:endParaRPr lang="el-GR" altLang="el-GR" sz="2800" i="1" u="sng" dirty="0" smtClean="0"/>
          </a:p>
        </p:txBody>
      </p:sp>
      <p:sp>
        <p:nvSpPr>
          <p:cNvPr id="5" name="1 - Τίτλος"/>
          <p:cNvSpPr>
            <a:spLocks noGrp="1"/>
          </p:cNvSpPr>
          <p:nvPr>
            <p:ph type="title"/>
          </p:nvPr>
        </p:nvSpPr>
        <p:spPr>
          <a:xfrm>
            <a:off x="685800" y="188913"/>
            <a:ext cx="8216900" cy="1143000"/>
          </a:xfrm>
        </p:spPr>
        <p:txBody>
          <a:bodyPr>
            <a:normAutofit/>
          </a:bodyPr>
          <a:lstStyle/>
          <a:p>
            <a:pPr>
              <a:defRPr/>
            </a:pPr>
            <a:r>
              <a:rPr lang="el-GR" b="1" dirty="0" smtClean="0"/>
              <a:t>Δραστηριότητες Διδασκαλίας </a:t>
            </a:r>
            <a:r>
              <a:rPr lang="el-GR" b="1" baseline="-25000" dirty="0" smtClean="0"/>
              <a:t>(3)</a:t>
            </a:r>
            <a:endParaRPr lang="el-GR" b="1" dirty="0"/>
          </a:p>
        </p:txBody>
      </p:sp>
      <p:sp>
        <p:nvSpPr>
          <p:cNvPr id="8397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6DEB6DE-0664-480B-91C7-733483870606}" type="slidenum">
              <a:rPr lang="en-US" altLang="el-GR" sz="1200" smtClean="0">
                <a:solidFill>
                  <a:srgbClr val="B5A788"/>
                </a:solidFill>
              </a:rPr>
              <a:pPr>
                <a:spcBef>
                  <a:spcPct val="0"/>
                </a:spcBef>
                <a:buClrTx/>
                <a:buSzTx/>
                <a:buFontTx/>
                <a:buNone/>
              </a:pPr>
              <a:t>47</a:t>
            </a:fld>
            <a:endParaRPr lang="en-US" altLang="el-GR" sz="1200" smtClean="0">
              <a:solidFill>
                <a:srgbClr val="B5A788"/>
              </a:solidFill>
            </a:endParaRPr>
          </a:p>
        </p:txBody>
      </p:sp>
    </p:spTree>
    <p:extLst>
      <p:ext uri="{BB962C8B-B14F-4D97-AF65-F5344CB8AC3E}">
        <p14:creationId xmlns:p14="http://schemas.microsoft.com/office/powerpoint/2010/main" val="1655971426"/>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b="1" dirty="0" smtClean="0"/>
              <a:t>Τι πρέπει να αναφερθεί στη φάση αυτή (</a:t>
            </a:r>
            <a:r>
              <a:rPr lang="el-GR" b="1" i="1" dirty="0" smtClean="0"/>
              <a:t>συνοπτικά</a:t>
            </a:r>
            <a:r>
              <a:rPr lang="el-GR" b="1" dirty="0" smtClean="0"/>
              <a:t>…);</a:t>
            </a:r>
            <a:endParaRPr lang="el-GR" b="1" dirty="0"/>
          </a:p>
        </p:txBody>
      </p:sp>
      <p:sp>
        <p:nvSpPr>
          <p:cNvPr id="84995" name="2 - Θέση περιεχομένου"/>
          <p:cNvSpPr>
            <a:spLocks noGrp="1"/>
          </p:cNvSpPr>
          <p:nvPr>
            <p:ph idx="1"/>
          </p:nvPr>
        </p:nvSpPr>
        <p:spPr>
          <a:xfrm>
            <a:off x="1403350" y="1628775"/>
            <a:ext cx="7499350" cy="4800600"/>
          </a:xfrm>
        </p:spPr>
        <p:txBody>
          <a:bodyPr/>
          <a:lstStyle/>
          <a:p>
            <a:r>
              <a:rPr lang="el-GR" altLang="el-GR" smtClean="0"/>
              <a:t>διδακτικές στρατηγικές</a:t>
            </a:r>
          </a:p>
          <a:p>
            <a:r>
              <a:rPr lang="el-GR" altLang="el-GR" smtClean="0"/>
              <a:t>διδακτικές καταστάσεις</a:t>
            </a:r>
          </a:p>
          <a:p>
            <a:r>
              <a:rPr lang="el-GR" altLang="el-GR" smtClean="0"/>
              <a:t>διδακτικές βοήθειες</a:t>
            </a:r>
          </a:p>
          <a:p>
            <a:r>
              <a:rPr lang="el-GR" altLang="el-GR" smtClean="0"/>
              <a:t>γνωστικού τύπου συγκρούσεις</a:t>
            </a:r>
          </a:p>
          <a:p>
            <a:r>
              <a:rPr lang="el-GR" altLang="el-GR" smtClean="0"/>
              <a:t>οργάνωση αλληλεπιδράσεων (μαθητής- εκπαιδευτικός, μαθητής- μαθητής, μαθητής- εκπαιδευτικό λογισμικό/ υλικό)</a:t>
            </a:r>
          </a:p>
          <a:p>
            <a:r>
              <a:rPr lang="el-GR" altLang="el-GR" smtClean="0"/>
              <a:t>πειραματισμός &amp; διερεύνηση γνώσης;</a:t>
            </a:r>
          </a:p>
        </p:txBody>
      </p:sp>
      <p:sp>
        <p:nvSpPr>
          <p:cNvPr id="8499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DD82A9F-8328-4EAE-9B30-BEF746705473}" type="slidenum">
              <a:rPr lang="en-US" altLang="el-GR" sz="1200" smtClean="0">
                <a:solidFill>
                  <a:srgbClr val="B5A788"/>
                </a:solidFill>
              </a:rPr>
              <a:pPr>
                <a:spcBef>
                  <a:spcPct val="0"/>
                </a:spcBef>
                <a:buClrTx/>
                <a:buSzTx/>
                <a:buFontTx/>
                <a:buNone/>
              </a:pPr>
              <a:t>48</a:t>
            </a:fld>
            <a:endParaRPr lang="en-US" altLang="el-GR" sz="1200" smtClean="0">
              <a:solidFill>
                <a:srgbClr val="B5A788"/>
              </a:solidFill>
            </a:endParaRPr>
          </a:p>
        </p:txBody>
      </p:sp>
    </p:spTree>
    <p:extLst>
      <p:ext uri="{BB962C8B-B14F-4D97-AF65-F5344CB8AC3E}">
        <p14:creationId xmlns:p14="http://schemas.microsoft.com/office/powerpoint/2010/main" val="792440048"/>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1" y="274638"/>
            <a:ext cx="8705850" cy="1143000"/>
          </a:xfrm>
        </p:spPr>
        <p:txBody>
          <a:bodyPr>
            <a:noAutofit/>
          </a:bodyPr>
          <a:lstStyle/>
          <a:p>
            <a:pPr>
              <a:defRPr/>
            </a:pPr>
            <a:r>
              <a:rPr lang="el-GR" sz="4000" b="1" i="1" dirty="0" smtClean="0"/>
              <a:t>αναλυτικά</a:t>
            </a:r>
            <a:r>
              <a:rPr lang="el-GR" sz="4000" b="1" dirty="0" smtClean="0"/>
              <a:t> … χρήση </a:t>
            </a:r>
            <a:r>
              <a:rPr lang="el-GR" sz="3600" b="1" i="1" dirty="0" smtClean="0"/>
              <a:t>διδακτικών στρατηγικών </a:t>
            </a:r>
            <a:r>
              <a:rPr lang="el-GR" sz="3600" b="1" i="1" baseline="-25000" dirty="0" smtClean="0"/>
              <a:t>(1)</a:t>
            </a:r>
            <a:endParaRPr lang="el-GR" sz="4000" b="1" i="1" baseline="-25000" dirty="0"/>
          </a:p>
        </p:txBody>
      </p:sp>
      <p:sp>
        <p:nvSpPr>
          <p:cNvPr id="86019" name="2 - Θέση περιεχομένου"/>
          <p:cNvSpPr>
            <a:spLocks noGrp="1"/>
          </p:cNvSpPr>
          <p:nvPr>
            <p:ph idx="1"/>
          </p:nvPr>
        </p:nvSpPr>
        <p:spPr>
          <a:xfrm>
            <a:off x="1331913" y="1628775"/>
            <a:ext cx="7499350" cy="4800600"/>
          </a:xfrm>
        </p:spPr>
        <p:txBody>
          <a:bodyPr/>
          <a:lstStyle/>
          <a:p>
            <a:r>
              <a:rPr lang="el-GR" altLang="el-GR" sz="4000" i="1" dirty="0" smtClean="0">
                <a:solidFill>
                  <a:schemeClr val="accent1">
                    <a:lumMod val="75000"/>
                  </a:schemeClr>
                </a:solidFill>
              </a:rPr>
              <a:t>τι τύπου διδακτικές στρατηγικές χρησιμοποιεί το εκπαιδευτικό σενάριο; Ποιες είναι οι απαιτούμενες ενέργειες από τον εκπαιδευτικό για την υλοποίησή τους;</a:t>
            </a:r>
          </a:p>
          <a:p>
            <a:endParaRPr lang="el-GR" altLang="el-GR" sz="4000" dirty="0" smtClean="0"/>
          </a:p>
        </p:txBody>
      </p:sp>
      <p:sp>
        <p:nvSpPr>
          <p:cNvPr id="8602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C8C3EA3-8E0F-4FCF-8B92-D5CF9C0462DE}" type="slidenum">
              <a:rPr lang="en-US" altLang="el-GR" sz="1200" smtClean="0">
                <a:solidFill>
                  <a:srgbClr val="B5A788"/>
                </a:solidFill>
              </a:rPr>
              <a:pPr>
                <a:spcBef>
                  <a:spcPct val="0"/>
                </a:spcBef>
                <a:buClrTx/>
                <a:buSzTx/>
                <a:buFontTx/>
                <a:buNone/>
              </a:pPr>
              <a:t>49</a:t>
            </a:fld>
            <a:endParaRPr lang="en-US" altLang="el-GR" sz="1200" smtClean="0">
              <a:solidFill>
                <a:srgbClr val="B5A788"/>
              </a:solidFill>
            </a:endParaRPr>
          </a:p>
        </p:txBody>
      </p:sp>
    </p:spTree>
    <p:extLst>
      <p:ext uri="{BB962C8B-B14F-4D97-AF65-F5344CB8AC3E}">
        <p14:creationId xmlns:p14="http://schemas.microsoft.com/office/powerpoint/2010/main" val="55584121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Βασικές έννοιες</a:t>
            </a:r>
            <a:endParaRPr lang="en-GB" dirty="0"/>
          </a:p>
        </p:txBody>
      </p:sp>
      <p:graphicFrame>
        <p:nvGraphicFramePr>
          <p:cNvPr id="8" name="Content Placeholder 7"/>
          <p:cNvGraphicFramePr>
            <a:graphicFrameLocks noGrp="1"/>
          </p:cNvGraphicFramePr>
          <p:nvPr>
            <p:ph idx="1"/>
          </p:nvPr>
        </p:nvGraphicFramePr>
        <p:xfrm>
          <a:off x="1042988" y="1268413"/>
          <a:ext cx="7862888" cy="4618037"/>
        </p:xfrm>
        <a:graphic>
          <a:graphicData uri="http://schemas.openxmlformats.org/drawingml/2006/table">
            <a:tbl>
              <a:tblPr firstRow="1" bandRow="1">
                <a:tableStyleId>{8A107856-5554-42FB-B03E-39F5DBC370BA}</a:tableStyleId>
              </a:tblPr>
              <a:tblGrid>
                <a:gridCol w="3931444"/>
                <a:gridCol w="3931444"/>
              </a:tblGrid>
              <a:tr h="4618037">
                <a:tc>
                  <a:txBody>
                    <a:bodyPr/>
                    <a:lstStyle/>
                    <a:p>
                      <a:pPr lvl="0">
                        <a:lnSpc>
                          <a:spcPct val="150000"/>
                        </a:lnSpc>
                        <a:buFont typeface="Arial" pitchFamily="34" charset="0"/>
                        <a:buChar char="•"/>
                      </a:pPr>
                      <a:r>
                        <a:rPr kumimoji="0" lang="el-GR" sz="2200" kern="1200" baseline="0" dirty="0" smtClean="0"/>
                        <a:t>Διδακτικός σχεδιασμός</a:t>
                      </a:r>
                    </a:p>
                    <a:p>
                      <a:pPr lvl="0">
                        <a:lnSpc>
                          <a:spcPct val="150000"/>
                        </a:lnSpc>
                        <a:buFont typeface="Arial" pitchFamily="34" charset="0"/>
                        <a:buChar char="•"/>
                      </a:pPr>
                      <a:r>
                        <a:rPr kumimoji="0" lang="el-GR" sz="2200" kern="1200" baseline="0" dirty="0" smtClean="0"/>
                        <a:t>Εκπαιδευτικό σενάριο </a:t>
                      </a:r>
                    </a:p>
                    <a:p>
                      <a:pPr lvl="0">
                        <a:lnSpc>
                          <a:spcPct val="150000"/>
                        </a:lnSpc>
                        <a:buFont typeface="Arial" pitchFamily="34" charset="0"/>
                        <a:buChar char="•"/>
                      </a:pPr>
                      <a:r>
                        <a:rPr kumimoji="0" lang="el-GR" sz="2200" kern="1200" baseline="0" dirty="0" smtClean="0"/>
                        <a:t>Διδακτική δραστηριότητα</a:t>
                      </a:r>
                    </a:p>
                    <a:p>
                      <a:pPr lvl="0">
                        <a:lnSpc>
                          <a:spcPct val="150000"/>
                        </a:lnSpc>
                        <a:buFont typeface="Arial" pitchFamily="34" charset="0"/>
                        <a:buChar char="•"/>
                      </a:pPr>
                      <a:r>
                        <a:rPr kumimoji="0" lang="el-GR" sz="2200" kern="1200" baseline="0" dirty="0" smtClean="0"/>
                        <a:t>Ιδέες, λάθη και παρανοήσεις</a:t>
                      </a:r>
                    </a:p>
                    <a:p>
                      <a:pPr lvl="0">
                        <a:lnSpc>
                          <a:spcPct val="150000"/>
                        </a:lnSpc>
                        <a:buFont typeface="Arial" pitchFamily="34" charset="0"/>
                        <a:buChar char="•"/>
                      </a:pPr>
                      <a:r>
                        <a:rPr kumimoji="0" lang="el-GR" sz="2200" kern="1200" baseline="0" dirty="0" smtClean="0"/>
                        <a:t>  Αναπαραστάσεις</a:t>
                      </a:r>
                    </a:p>
                    <a:p>
                      <a:pPr lvl="0">
                        <a:lnSpc>
                          <a:spcPct val="150000"/>
                        </a:lnSpc>
                        <a:buFont typeface="Arial" pitchFamily="34" charset="0"/>
                        <a:buChar char="•"/>
                      </a:pPr>
                      <a:r>
                        <a:rPr kumimoji="0" lang="el-GR" sz="2200" kern="1200" baseline="0" dirty="0" smtClean="0"/>
                        <a:t>Γνωστικά εμπόδια</a:t>
                      </a:r>
                    </a:p>
                    <a:p>
                      <a:pPr lvl="0">
                        <a:lnSpc>
                          <a:spcPct val="150000"/>
                        </a:lnSpc>
                        <a:buFont typeface="Arial" pitchFamily="34" charset="0"/>
                        <a:buChar char="•"/>
                      </a:pPr>
                      <a:r>
                        <a:rPr kumimoji="0" lang="el-GR" sz="2200" kern="1200" baseline="0" dirty="0" smtClean="0"/>
                        <a:t> Γνωστική σύγκρουση</a:t>
                      </a:r>
                      <a:endParaRPr kumimoji="0" lang="en-US" sz="2200" kern="1200" baseline="0" dirty="0" smtClean="0"/>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l-GR" sz="2200" dirty="0" err="1" smtClean="0"/>
                        <a:t>Κοινωνικογνωστική</a:t>
                      </a:r>
                      <a:r>
                        <a:rPr lang="el-GR" sz="2200" dirty="0" smtClean="0"/>
                        <a:t> σύγκρουση</a:t>
                      </a:r>
                    </a:p>
                  </a:txBody>
                  <a:tcPr marT="45733" marB="45733"/>
                </a:tc>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200" kern="1200" baseline="0" dirty="0" smtClean="0"/>
                        <a:t>Διδακτικά εμπόδια</a:t>
                      </a:r>
                    </a:p>
                    <a:p>
                      <a:pPr lvl="0">
                        <a:lnSpc>
                          <a:spcPct val="150000"/>
                        </a:lnSpc>
                        <a:buFont typeface="Arial" pitchFamily="34" charset="0"/>
                        <a:buChar char="•"/>
                      </a:pPr>
                      <a:r>
                        <a:rPr kumimoji="0" lang="el-GR" sz="2200" kern="1200" baseline="0" dirty="0" smtClean="0"/>
                        <a:t>Διδακτική παρέμβαση</a:t>
                      </a:r>
                    </a:p>
                    <a:p>
                      <a:pPr lvl="0">
                        <a:lnSpc>
                          <a:spcPct val="150000"/>
                        </a:lnSpc>
                        <a:buFont typeface="Arial" pitchFamily="34" charset="0"/>
                        <a:buChar char="•"/>
                      </a:pPr>
                      <a:r>
                        <a:rPr kumimoji="0" lang="el-GR" sz="2200" kern="1200" baseline="0" dirty="0" smtClean="0"/>
                        <a:t>Διδακτική κατάσταση</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200" kern="1200" baseline="0" dirty="0" smtClean="0"/>
                        <a:t> </a:t>
                      </a:r>
                      <a:r>
                        <a:rPr lang="el-GR" sz="2200" baseline="0" dirty="0" smtClean="0"/>
                        <a:t>Διδακτική στρατηγική</a:t>
                      </a:r>
                      <a:endParaRPr lang="en-GB" sz="2200" dirty="0" smtClean="0"/>
                    </a:p>
                    <a:p>
                      <a:pPr lvl="0">
                        <a:lnSpc>
                          <a:spcPct val="150000"/>
                        </a:lnSpc>
                        <a:buFont typeface="Arial" pitchFamily="34" charset="0"/>
                        <a:buChar char="•"/>
                      </a:pPr>
                      <a:r>
                        <a:rPr kumimoji="0" lang="el-GR" sz="2200" kern="1200" baseline="0" dirty="0" smtClean="0"/>
                        <a:t>Διδακτική βοήθεια</a:t>
                      </a:r>
                      <a:r>
                        <a:rPr lang="el-GR" sz="2200" dirty="0" smtClean="0"/>
                        <a:t> </a:t>
                      </a:r>
                    </a:p>
                    <a:p>
                      <a:pPr lvl="0">
                        <a:lnSpc>
                          <a:spcPct val="150000"/>
                        </a:lnSpc>
                        <a:buFont typeface="Arial" pitchFamily="34" charset="0"/>
                        <a:buChar char="•"/>
                      </a:pPr>
                      <a:r>
                        <a:rPr lang="el-GR" sz="2200" baseline="0" dirty="0" smtClean="0"/>
                        <a:t>Διδακτικό υλικό</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200" kern="1200" baseline="0" dirty="0" smtClean="0"/>
                        <a:t>Εκπαιδευτικό λογισμικό </a:t>
                      </a:r>
                    </a:p>
                  </a:txBody>
                  <a:tcPr marT="45733" marB="45733"/>
                </a:tc>
              </a:tr>
            </a:tbl>
          </a:graphicData>
        </a:graphic>
      </p:graphicFrame>
      <p:sp>
        <p:nvSpPr>
          <p:cNvPr id="18444"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A926B4F-438B-442A-9E43-43AE86AFC0DE}" type="slidenum">
              <a:rPr lang="en-US" altLang="el-GR" sz="1200" smtClean="0">
                <a:solidFill>
                  <a:srgbClr val="B5A788"/>
                </a:solidFill>
              </a:rPr>
              <a:pPr>
                <a:spcBef>
                  <a:spcPct val="0"/>
                </a:spcBef>
                <a:buClrTx/>
                <a:buSzTx/>
                <a:buFontTx/>
                <a:buNone/>
              </a:pPr>
              <a:t>5</a:t>
            </a:fld>
            <a:endParaRPr lang="en-US" altLang="el-GR" sz="1200" smtClean="0">
              <a:solidFill>
                <a:srgbClr val="B5A788"/>
              </a:solidFill>
            </a:endParaRPr>
          </a:p>
        </p:txBody>
      </p:sp>
    </p:spTree>
    <p:extLst>
      <p:ext uri="{BB962C8B-B14F-4D97-AF65-F5344CB8AC3E}">
        <p14:creationId xmlns:p14="http://schemas.microsoft.com/office/powerpoint/2010/main" val="1372414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2 - Θέση περιεχομένου"/>
          <p:cNvSpPr>
            <a:spLocks noGrp="1"/>
          </p:cNvSpPr>
          <p:nvPr>
            <p:ph idx="1"/>
          </p:nvPr>
        </p:nvSpPr>
        <p:spPr>
          <a:xfrm>
            <a:off x="1331913" y="981075"/>
            <a:ext cx="7499350" cy="5543550"/>
          </a:xfrm>
        </p:spPr>
        <p:txBody>
          <a:bodyPr/>
          <a:lstStyle/>
          <a:p>
            <a:r>
              <a:rPr lang="el-GR" altLang="el-GR" sz="2100" i="1" u="sng" dirty="0" smtClean="0"/>
              <a:t>Παραδείγματα διδακτικών στρατηγικών ανά θεωρία μάθησης</a:t>
            </a:r>
          </a:p>
          <a:p>
            <a:r>
              <a:rPr lang="el-GR" altLang="el-GR" sz="2100" b="1" dirty="0" smtClean="0"/>
              <a:t>Συμπεριφορισμός:</a:t>
            </a:r>
          </a:p>
          <a:p>
            <a:pPr lvl="1"/>
            <a:r>
              <a:rPr lang="el-GR" altLang="el-GR" sz="2100" i="1" dirty="0" smtClean="0"/>
              <a:t>πρακτική και εξάσκηση</a:t>
            </a:r>
          </a:p>
          <a:p>
            <a:pPr lvl="1"/>
            <a:r>
              <a:rPr lang="el-GR" altLang="el-GR" sz="2100" i="1" dirty="0" smtClean="0"/>
              <a:t>καθοδήγηση</a:t>
            </a:r>
          </a:p>
          <a:p>
            <a:pPr lvl="1"/>
            <a:r>
              <a:rPr lang="el-GR" altLang="el-GR" sz="2100" i="1" dirty="0" smtClean="0"/>
              <a:t>παρουσίαση πληροφορίας- θεωρίας</a:t>
            </a:r>
          </a:p>
          <a:p>
            <a:r>
              <a:rPr lang="el-GR" altLang="el-GR" sz="2100" b="1" dirty="0" err="1" smtClean="0"/>
              <a:t>Εποικοδομισμός</a:t>
            </a:r>
            <a:r>
              <a:rPr lang="el-GR" altLang="el-GR" sz="2100" b="1" dirty="0" smtClean="0"/>
              <a:t>:</a:t>
            </a:r>
          </a:p>
          <a:p>
            <a:pPr lvl="1"/>
            <a:r>
              <a:rPr lang="el-GR" altLang="el-GR" sz="2100" i="1" dirty="0" smtClean="0"/>
              <a:t>πειραματισμός</a:t>
            </a:r>
          </a:p>
          <a:p>
            <a:pPr lvl="1"/>
            <a:r>
              <a:rPr lang="el-GR" altLang="el-GR" sz="2100" i="1" dirty="0" smtClean="0"/>
              <a:t>διερεύνηση</a:t>
            </a:r>
          </a:p>
          <a:p>
            <a:pPr lvl="1"/>
            <a:r>
              <a:rPr lang="el-GR" altLang="el-GR" sz="2100" i="1" dirty="0" smtClean="0"/>
              <a:t>ανακάλυψη</a:t>
            </a:r>
          </a:p>
          <a:p>
            <a:pPr lvl="1"/>
            <a:r>
              <a:rPr lang="el-GR" altLang="el-GR" sz="2100" i="1" dirty="0" smtClean="0"/>
              <a:t>επίλυση προβλήματος</a:t>
            </a:r>
          </a:p>
          <a:p>
            <a:r>
              <a:rPr lang="el-GR" altLang="el-GR" sz="2100" b="1" dirty="0" err="1" smtClean="0"/>
              <a:t>Κοινωνικοπολιτισμική</a:t>
            </a:r>
            <a:r>
              <a:rPr lang="el-GR" altLang="el-GR" sz="2100" b="1" dirty="0" smtClean="0"/>
              <a:t> θεωρία:</a:t>
            </a:r>
          </a:p>
          <a:p>
            <a:pPr lvl="1"/>
            <a:r>
              <a:rPr lang="el-GR" altLang="el-GR" sz="2100" i="1" dirty="0" smtClean="0"/>
              <a:t>συνεργατικού τύπου δραστηριότητα</a:t>
            </a:r>
          </a:p>
          <a:p>
            <a:pPr lvl="1"/>
            <a:r>
              <a:rPr lang="el-GR" altLang="el-GR" sz="2100" i="1" dirty="0" err="1" smtClean="0"/>
              <a:t>κοινωνιογνωστική</a:t>
            </a:r>
            <a:r>
              <a:rPr lang="el-GR" altLang="el-GR" sz="2100" i="1" dirty="0" smtClean="0"/>
              <a:t> σύγκρουση</a:t>
            </a:r>
          </a:p>
          <a:p>
            <a:pPr lvl="1"/>
            <a:r>
              <a:rPr lang="el-GR" altLang="el-GR" sz="2100" i="1" dirty="0" smtClean="0"/>
              <a:t>συμμετοχή σε ομάδες συζήτησης (πχ. </a:t>
            </a:r>
            <a:r>
              <a:rPr lang="en-US" altLang="el-GR" sz="2100" i="1" dirty="0" smtClean="0"/>
              <a:t>Forums)</a:t>
            </a:r>
            <a:endParaRPr lang="el-GR" altLang="el-GR" sz="2100" i="1" dirty="0" smtClean="0"/>
          </a:p>
        </p:txBody>
      </p:sp>
      <p:sp>
        <p:nvSpPr>
          <p:cNvPr id="5" name="1 - Τίτλος"/>
          <p:cNvSpPr>
            <a:spLocks noGrp="1"/>
          </p:cNvSpPr>
          <p:nvPr>
            <p:ph type="title"/>
          </p:nvPr>
        </p:nvSpPr>
        <p:spPr>
          <a:xfrm>
            <a:off x="457201" y="-171450"/>
            <a:ext cx="8477250" cy="1143000"/>
          </a:xfrm>
        </p:spPr>
        <p:txBody>
          <a:bodyPr>
            <a:noAutofit/>
          </a:bodyPr>
          <a:lstStyle/>
          <a:p>
            <a:pPr>
              <a:defRPr/>
            </a:pPr>
            <a:r>
              <a:rPr lang="el-GR" sz="4000" b="1" dirty="0" smtClean="0"/>
              <a:t>….χρήση </a:t>
            </a:r>
            <a:r>
              <a:rPr lang="el-GR" sz="3600" b="1" i="1" dirty="0" smtClean="0"/>
              <a:t>διδακτικών στρατηγικών </a:t>
            </a:r>
            <a:r>
              <a:rPr lang="el-GR" sz="3600" b="1" i="1" baseline="-25000" dirty="0" smtClean="0"/>
              <a:t>(2)</a:t>
            </a:r>
            <a:endParaRPr lang="el-GR" sz="4000" b="1" i="1" baseline="-25000" dirty="0"/>
          </a:p>
        </p:txBody>
      </p:sp>
      <p:sp>
        <p:nvSpPr>
          <p:cNvPr id="8704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8ED5937-5DBB-4F68-99C6-92F5FEFD8808}" type="slidenum">
              <a:rPr lang="en-US" altLang="el-GR" sz="1200" smtClean="0">
                <a:solidFill>
                  <a:srgbClr val="B5A788"/>
                </a:solidFill>
              </a:rPr>
              <a:pPr>
                <a:spcBef>
                  <a:spcPct val="0"/>
                </a:spcBef>
                <a:buClrTx/>
                <a:buSzTx/>
                <a:buFontTx/>
                <a:buNone/>
              </a:pPr>
              <a:t>50</a:t>
            </a:fld>
            <a:endParaRPr lang="en-US" altLang="el-GR" sz="1200" smtClean="0">
              <a:solidFill>
                <a:srgbClr val="B5A788"/>
              </a:solidFill>
            </a:endParaRPr>
          </a:p>
        </p:txBody>
      </p:sp>
    </p:spTree>
    <p:extLst>
      <p:ext uri="{BB962C8B-B14F-4D97-AF65-F5344CB8AC3E}">
        <p14:creationId xmlns:p14="http://schemas.microsoft.com/office/powerpoint/2010/main" val="3615934465"/>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defRPr/>
            </a:pPr>
            <a:r>
              <a:rPr lang="el-GR" sz="4000"/>
              <a:t>Ο προγραμματισμός ως δεξιότητα επίλυσης προβλήματος</a:t>
            </a:r>
          </a:p>
        </p:txBody>
      </p:sp>
      <p:sp>
        <p:nvSpPr>
          <p:cNvPr id="88067" name="Rectangle 3"/>
          <p:cNvSpPr>
            <a:spLocks noGrp="1" noChangeArrowheads="1"/>
          </p:cNvSpPr>
          <p:nvPr>
            <p:ph type="body" idx="1"/>
          </p:nvPr>
        </p:nvSpPr>
        <p:spPr>
          <a:xfrm>
            <a:off x="1116013" y="2017713"/>
            <a:ext cx="7839075" cy="4114800"/>
          </a:xfrm>
        </p:spPr>
        <p:txBody>
          <a:bodyPr/>
          <a:lstStyle/>
          <a:p>
            <a:r>
              <a:rPr lang="el-GR" altLang="el-GR" sz="2400" smtClean="0"/>
              <a:t>Η επίλυση προβλήματος: βασική διδακτική στρατηγική</a:t>
            </a:r>
          </a:p>
          <a:p>
            <a:r>
              <a:rPr lang="en-GB" altLang="el-GR" sz="2400" smtClean="0"/>
              <a:t>Mια </a:t>
            </a:r>
            <a:r>
              <a:rPr lang="en-GB" altLang="el-GR" sz="2400" b="1" smtClean="0"/>
              <a:t>κατάσταση προβλήματος</a:t>
            </a:r>
            <a:r>
              <a:rPr lang="en-GB" altLang="el-GR" sz="2400" smtClean="0"/>
              <a:t> μπορεί να χαρακτηρισθεί από τρία στοιχεία: </a:t>
            </a:r>
            <a:endParaRPr lang="el-GR" altLang="el-GR" sz="2400" smtClean="0"/>
          </a:p>
          <a:p>
            <a:pPr marL="814388" lvl="1" indent="-457200">
              <a:buFont typeface="Gill Sans MT" panose="020B0502020104020203" pitchFamily="34" charset="0"/>
              <a:buAutoNum type="arabicPeriod"/>
            </a:pPr>
            <a:r>
              <a:rPr lang="en-GB" altLang="el-GR" sz="2400" smtClean="0"/>
              <a:t>την κατάσταση εκκίνησής του: η αρχική κατάσταση,</a:t>
            </a:r>
            <a:endParaRPr lang="el-GR" altLang="el-GR" sz="2400" smtClean="0"/>
          </a:p>
          <a:p>
            <a:pPr marL="814388" lvl="1" indent="-457200">
              <a:buFont typeface="Gill Sans MT" panose="020B0502020104020203" pitchFamily="34" charset="0"/>
              <a:buAutoNum type="arabicPeriod"/>
            </a:pPr>
            <a:r>
              <a:rPr lang="en-GB" altLang="el-GR" sz="2400" smtClean="0"/>
              <a:t>μια κατάσταση - σκοπό: η κατάσταση στην οποία οφείλουμε να φθάσουμε,</a:t>
            </a:r>
            <a:endParaRPr lang="el-GR" altLang="el-GR" sz="2400" smtClean="0"/>
          </a:p>
          <a:p>
            <a:pPr marL="814388" lvl="1" indent="-457200">
              <a:buFont typeface="Gill Sans MT" panose="020B0502020104020203" pitchFamily="34" charset="0"/>
              <a:buAutoNum type="arabicPeriod"/>
            </a:pPr>
            <a:r>
              <a:rPr lang="en-GB" altLang="el-GR" sz="2400" smtClean="0"/>
              <a:t>τις επιτρεπτές πράξεις που παρέχουν τη δυνατότητα να τροποποιήσουμε την κατάσταση με τρόπο ώστε να συνδέσουμε την αρχική κατάσταση στην κατάσταση - σκοπό. </a:t>
            </a:r>
            <a:endParaRPr lang="el-GR" altLang="el-GR" sz="2400" smtClean="0"/>
          </a:p>
        </p:txBody>
      </p:sp>
      <p:sp>
        <p:nvSpPr>
          <p:cNvPr id="8806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C01E501-A839-4377-8B5E-9306C857A3E2}" type="slidenum">
              <a:rPr lang="en-US" altLang="el-GR" sz="1200" smtClean="0">
                <a:solidFill>
                  <a:srgbClr val="B5A788"/>
                </a:solidFill>
              </a:rPr>
              <a:pPr>
                <a:spcBef>
                  <a:spcPct val="0"/>
                </a:spcBef>
                <a:buClrTx/>
                <a:buSzTx/>
                <a:buFontTx/>
                <a:buNone/>
              </a:pPr>
              <a:t>51</a:t>
            </a:fld>
            <a:endParaRPr lang="en-US" altLang="el-GR" sz="1200" smtClean="0">
              <a:solidFill>
                <a:srgbClr val="B5A788"/>
              </a:solidFill>
            </a:endParaRPr>
          </a:p>
        </p:txBody>
      </p:sp>
    </p:spTree>
    <p:extLst>
      <p:ext uri="{BB962C8B-B14F-4D97-AF65-F5344CB8AC3E}">
        <p14:creationId xmlns:p14="http://schemas.microsoft.com/office/powerpoint/2010/main" val="33341147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defRPr/>
            </a:pPr>
            <a:r>
              <a:rPr lang="el-GR" sz="3600"/>
              <a:t>Δραστηριότητες προγραμματισμού: επίλυση προβλήματος (1)</a:t>
            </a:r>
            <a:endParaRPr lang="en-GB" sz="3600"/>
          </a:p>
        </p:txBody>
      </p:sp>
      <p:sp>
        <p:nvSpPr>
          <p:cNvPr id="89091" name="Rectangle 3"/>
          <p:cNvSpPr>
            <a:spLocks noGrp="1" noChangeArrowheads="1"/>
          </p:cNvSpPr>
          <p:nvPr>
            <p:ph type="body" idx="1"/>
          </p:nvPr>
        </p:nvSpPr>
        <p:spPr>
          <a:xfrm>
            <a:off x="1285875" y="2000250"/>
            <a:ext cx="7429500" cy="3671888"/>
          </a:xfrm>
        </p:spPr>
        <p:txBody>
          <a:bodyPr/>
          <a:lstStyle/>
          <a:p>
            <a:r>
              <a:rPr lang="en-GB" altLang="el-GR" sz="2800" smtClean="0"/>
              <a:t>Ο προγραμματισμός</a:t>
            </a:r>
            <a:r>
              <a:rPr lang="el-GR" altLang="el-GR" sz="2800" smtClean="0"/>
              <a:t> ως </a:t>
            </a:r>
            <a:r>
              <a:rPr lang="en-GB" altLang="el-GR" sz="2800" smtClean="0"/>
              <a:t>τυπική δραστηριότητα μιας πιο εκτεταμένης κλάσης δραστηριοτήτων</a:t>
            </a:r>
            <a:r>
              <a:rPr lang="el-GR" altLang="el-GR" sz="2800" smtClean="0"/>
              <a:t>, </a:t>
            </a:r>
          </a:p>
          <a:p>
            <a:r>
              <a:rPr lang="el-GR" altLang="el-GR" sz="2800" smtClean="0"/>
              <a:t>η </a:t>
            </a:r>
            <a:r>
              <a:rPr lang="en-GB" altLang="el-GR" sz="2800" smtClean="0"/>
              <a:t>«επίλυση προβλημάτων» στην ψυχολογία. </a:t>
            </a:r>
            <a:endParaRPr lang="el-GR" altLang="el-GR" sz="2800" smtClean="0"/>
          </a:p>
          <a:p>
            <a:r>
              <a:rPr lang="en-GB" altLang="el-GR" sz="2800" smtClean="0"/>
              <a:t>Η κλάση αυτή συνίσταται</a:t>
            </a:r>
            <a:r>
              <a:rPr lang="en-GB" altLang="el-GR" sz="3600" smtClean="0"/>
              <a:t> </a:t>
            </a:r>
            <a:endParaRPr lang="el-GR" altLang="el-GR" sz="3600" smtClean="0"/>
          </a:p>
          <a:p>
            <a:pPr lvl="1"/>
            <a:r>
              <a:rPr lang="en-GB" altLang="el-GR" smtClean="0"/>
              <a:t>στη σύλληψη </a:t>
            </a:r>
            <a:endParaRPr lang="el-GR" altLang="el-GR" smtClean="0"/>
          </a:p>
          <a:p>
            <a:pPr lvl="1"/>
            <a:r>
              <a:rPr lang="en-GB" altLang="el-GR" smtClean="0"/>
              <a:t>και στην αποσαφήνιση των διαδικασιών επεξεργασίας. </a:t>
            </a:r>
            <a:endParaRPr lang="el-GR" altLang="el-GR" smtClean="0"/>
          </a:p>
          <a:p>
            <a:endParaRPr lang="en-GB" altLang="el-GR" sz="2800" smtClean="0"/>
          </a:p>
        </p:txBody>
      </p:sp>
      <p:sp>
        <p:nvSpPr>
          <p:cNvPr id="8909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4A7370A-395D-4A46-B918-E0DB8E25A151}" type="slidenum">
              <a:rPr lang="en-US" altLang="el-GR" sz="1200" smtClean="0">
                <a:solidFill>
                  <a:srgbClr val="B5A788"/>
                </a:solidFill>
              </a:rPr>
              <a:pPr>
                <a:spcBef>
                  <a:spcPct val="0"/>
                </a:spcBef>
                <a:buClrTx/>
                <a:buSzTx/>
                <a:buFontTx/>
                <a:buNone/>
              </a:pPr>
              <a:t>52</a:t>
            </a:fld>
            <a:endParaRPr lang="en-US" altLang="el-GR" sz="1200" smtClean="0">
              <a:solidFill>
                <a:srgbClr val="B5A788"/>
              </a:solidFill>
            </a:endParaRPr>
          </a:p>
        </p:txBody>
      </p:sp>
    </p:spTree>
    <p:extLst>
      <p:ext uri="{BB962C8B-B14F-4D97-AF65-F5344CB8AC3E}">
        <p14:creationId xmlns:p14="http://schemas.microsoft.com/office/powerpoint/2010/main" val="20158208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defRPr/>
            </a:pPr>
            <a:r>
              <a:rPr lang="el-GR" sz="3600" dirty="0"/>
              <a:t>Δραστηριότητες προγραμματισμού: επίλυση προβλήματος (2)</a:t>
            </a:r>
            <a:endParaRPr lang="en-GB" sz="3600" dirty="0"/>
          </a:p>
        </p:txBody>
      </p:sp>
      <p:sp>
        <p:nvSpPr>
          <p:cNvPr id="90115" name="Rectangle 3"/>
          <p:cNvSpPr>
            <a:spLocks noGrp="1" noChangeArrowheads="1"/>
          </p:cNvSpPr>
          <p:nvPr>
            <p:ph type="body" idx="1"/>
          </p:nvPr>
        </p:nvSpPr>
        <p:spPr>
          <a:xfrm>
            <a:off x="1285875" y="1785938"/>
            <a:ext cx="7623175" cy="4506912"/>
          </a:xfrm>
        </p:spPr>
        <p:txBody>
          <a:bodyPr>
            <a:normAutofit lnSpcReduction="10000"/>
          </a:bodyPr>
          <a:lstStyle/>
          <a:p>
            <a:pPr>
              <a:lnSpc>
                <a:spcPct val="80000"/>
              </a:lnSpc>
            </a:pPr>
            <a:r>
              <a:rPr lang="el-GR" altLang="el-GR" sz="2800" smtClean="0"/>
              <a:t>Οι</a:t>
            </a:r>
            <a:r>
              <a:rPr lang="en-GB" altLang="el-GR" sz="2800" smtClean="0"/>
              <a:t> δραστηριότητες αυτές αφορούν: </a:t>
            </a:r>
            <a:endParaRPr lang="el-GR" altLang="el-GR" sz="2800" smtClean="0"/>
          </a:p>
          <a:p>
            <a:pPr lvl="1">
              <a:lnSpc>
                <a:spcPct val="80000"/>
              </a:lnSpc>
            </a:pPr>
            <a:r>
              <a:rPr lang="en-GB" altLang="el-GR" smtClean="0"/>
              <a:t>την οικοδόμηση μεθόδων και τεχνικών, </a:t>
            </a:r>
            <a:endParaRPr lang="el-GR" altLang="el-GR" smtClean="0"/>
          </a:p>
          <a:p>
            <a:pPr lvl="1">
              <a:lnSpc>
                <a:spcPct val="80000"/>
              </a:lnSpc>
            </a:pPr>
            <a:r>
              <a:rPr lang="en-GB" altLang="el-GR" smtClean="0"/>
              <a:t>την ανακάλυψη ή τη βελτιστοποίηση αλγορίθμων, </a:t>
            </a:r>
            <a:endParaRPr lang="el-GR" altLang="el-GR" smtClean="0"/>
          </a:p>
          <a:p>
            <a:pPr lvl="1">
              <a:lnSpc>
                <a:spcPct val="80000"/>
              </a:lnSpc>
            </a:pPr>
            <a:r>
              <a:rPr lang="en-GB" altLang="el-GR" smtClean="0"/>
              <a:t>τη σύνταξη οδηγιών χρήσης και συμβουλών, κλπ. </a:t>
            </a:r>
            <a:endParaRPr lang="el-GR" altLang="el-GR" smtClean="0"/>
          </a:p>
          <a:p>
            <a:pPr>
              <a:lnSpc>
                <a:spcPct val="80000"/>
              </a:lnSpc>
            </a:pPr>
            <a:r>
              <a:rPr lang="en-GB" altLang="el-GR" sz="2800" smtClean="0"/>
              <a:t>Στο επίκεντρο αυτής της δραστηριότητας τοποθετείται το ερώτημα του περάσματος </a:t>
            </a:r>
            <a:endParaRPr lang="el-GR" altLang="el-GR" sz="2800" smtClean="0"/>
          </a:p>
          <a:p>
            <a:pPr lvl="1">
              <a:lnSpc>
                <a:spcPct val="80000"/>
              </a:lnSpc>
            </a:pPr>
            <a:r>
              <a:rPr lang="en-GB" altLang="el-GR" smtClean="0"/>
              <a:t>από μια </a:t>
            </a:r>
            <a:r>
              <a:rPr lang="en-GB" altLang="el-GR" i="1" smtClean="0"/>
              <a:t>διαδικασιακή γνώση </a:t>
            </a:r>
            <a:r>
              <a:rPr lang="en-GB" altLang="el-GR" smtClean="0"/>
              <a:t>(αυτό που κάνουμε) </a:t>
            </a:r>
            <a:endParaRPr lang="el-GR" altLang="el-GR" smtClean="0"/>
          </a:p>
          <a:p>
            <a:pPr lvl="1">
              <a:lnSpc>
                <a:spcPct val="80000"/>
              </a:lnSpc>
            </a:pPr>
            <a:r>
              <a:rPr lang="en-GB" altLang="el-GR" smtClean="0"/>
              <a:t>σε μια </a:t>
            </a:r>
            <a:r>
              <a:rPr lang="en-GB" altLang="el-GR" i="1" smtClean="0"/>
              <a:t>δηλωτική γνώση </a:t>
            </a:r>
            <a:r>
              <a:rPr lang="en-GB" altLang="el-GR" smtClean="0"/>
              <a:t>(έκφραση των ιδιοτήτων αυτού που κάνουμε).</a:t>
            </a:r>
            <a:r>
              <a:rPr lang="en-GB" altLang="el-GR" sz="1800" smtClean="0"/>
              <a:t> </a:t>
            </a:r>
            <a:endParaRPr lang="el-GR" altLang="el-GR" sz="1800" smtClean="0"/>
          </a:p>
        </p:txBody>
      </p:sp>
      <p:sp>
        <p:nvSpPr>
          <p:cNvPr id="9011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3C7E2A7-2D95-486D-A070-819B9F351CD3}" type="slidenum">
              <a:rPr lang="en-US" altLang="el-GR" sz="1200" smtClean="0">
                <a:solidFill>
                  <a:srgbClr val="B5A788"/>
                </a:solidFill>
              </a:rPr>
              <a:pPr>
                <a:spcBef>
                  <a:spcPct val="0"/>
                </a:spcBef>
                <a:buClrTx/>
                <a:buSzTx/>
                <a:buFontTx/>
                <a:buNone/>
              </a:pPr>
              <a:t>53</a:t>
            </a:fld>
            <a:endParaRPr lang="en-US" altLang="el-GR" sz="1200" smtClean="0">
              <a:solidFill>
                <a:srgbClr val="B5A788"/>
              </a:solidFill>
            </a:endParaRPr>
          </a:p>
        </p:txBody>
      </p:sp>
    </p:spTree>
    <p:extLst>
      <p:ext uri="{BB962C8B-B14F-4D97-AF65-F5344CB8AC3E}">
        <p14:creationId xmlns:p14="http://schemas.microsoft.com/office/powerpoint/2010/main" val="33275085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115888"/>
            <a:ext cx="8224838" cy="1143000"/>
          </a:xfrm>
        </p:spPr>
        <p:txBody>
          <a:bodyPr/>
          <a:lstStyle/>
          <a:p>
            <a:pPr>
              <a:defRPr/>
            </a:pPr>
            <a:r>
              <a:rPr lang="el-GR" dirty="0" smtClean="0"/>
              <a:t>… </a:t>
            </a:r>
            <a:r>
              <a:rPr lang="el-GR" b="1" i="1" dirty="0" smtClean="0"/>
              <a:t>διδακτικές καταστάσεις</a:t>
            </a:r>
            <a:endParaRPr lang="el-GR" b="1" i="1" dirty="0"/>
          </a:p>
        </p:txBody>
      </p:sp>
      <p:sp>
        <p:nvSpPr>
          <p:cNvPr id="91139" name="2 - Θέση περιεχομένου"/>
          <p:cNvSpPr>
            <a:spLocks noGrp="1"/>
          </p:cNvSpPr>
          <p:nvPr>
            <p:ph idx="1"/>
          </p:nvPr>
        </p:nvSpPr>
        <p:spPr>
          <a:xfrm>
            <a:off x="1187450" y="1196975"/>
            <a:ext cx="7499350" cy="4800600"/>
          </a:xfrm>
        </p:spPr>
        <p:txBody>
          <a:bodyPr>
            <a:normAutofit lnSpcReduction="10000"/>
          </a:bodyPr>
          <a:lstStyle/>
          <a:p>
            <a:r>
              <a:rPr lang="el-GR" altLang="el-GR" sz="2000" i="1" dirty="0" smtClean="0">
                <a:solidFill>
                  <a:schemeClr val="accent1">
                    <a:lumMod val="75000"/>
                  </a:schemeClr>
                </a:solidFill>
              </a:rPr>
              <a:t>σε τι είδους διδακτικές καταστάσεις εμπλέκει το σενάριο τους μαθητευομένους;;</a:t>
            </a:r>
          </a:p>
          <a:p>
            <a:r>
              <a:rPr lang="el-GR" altLang="el-GR" sz="2000" dirty="0" smtClean="0"/>
              <a:t>η διδακτική κατάσταση ορίζεται ως το σύνολο των οργανωμένων ενεργειών του εκπαιδευτικού που αφορούν τις σχέσεις ανάμεσα σε ένα υποκείμενο που μαθαίνει και σε ένα υποκείμενο που διδάσκει και το περιβάλλον που κινητοποιεί ο εκπαιδευτικός ώστε ο μαθητής να αποκτήσει ή να οικοδομήσει μια συγκεκριμένη γνώση</a:t>
            </a:r>
            <a:endParaRPr lang="el-GR" altLang="el-GR" sz="2000" i="1" dirty="0" smtClean="0">
              <a:solidFill>
                <a:srgbClr val="FF0000"/>
              </a:solidFill>
            </a:endParaRPr>
          </a:p>
          <a:p>
            <a:r>
              <a:rPr lang="el-GR" altLang="el-GR" sz="2000" i="1" dirty="0" smtClean="0"/>
              <a:t>αναφέρονται αναλυτικά οι διδακτικές καταστάσεις που ευνοεί το εκπαιδευτικό σενάριο και οι απαιτούμενες ενέργειες του εκπαιδευτικού;;</a:t>
            </a:r>
          </a:p>
          <a:p>
            <a:r>
              <a:rPr lang="el-GR" altLang="el-GR" sz="2000" i="1" dirty="0" smtClean="0"/>
              <a:t>πχ. διδακτικών καταστάσεων</a:t>
            </a:r>
          </a:p>
          <a:p>
            <a:pPr lvl="1"/>
            <a:r>
              <a:rPr lang="el-GR" altLang="el-GR" sz="1800" i="1" dirty="0" smtClean="0"/>
              <a:t>ατομικές;</a:t>
            </a:r>
          </a:p>
          <a:p>
            <a:pPr lvl="1"/>
            <a:r>
              <a:rPr lang="el-GR" altLang="el-GR" sz="1800" i="1" dirty="0" smtClean="0"/>
              <a:t>συλλογικές;</a:t>
            </a:r>
          </a:p>
          <a:p>
            <a:pPr lvl="1"/>
            <a:r>
              <a:rPr lang="el-GR" altLang="el-GR" sz="1800" i="1" dirty="0" smtClean="0"/>
              <a:t>κλειστές;</a:t>
            </a:r>
          </a:p>
          <a:p>
            <a:pPr lvl="1"/>
            <a:r>
              <a:rPr lang="el-GR" altLang="el-GR" sz="1800" i="1" dirty="0" smtClean="0"/>
              <a:t>ανοιχτές;</a:t>
            </a:r>
          </a:p>
          <a:p>
            <a:pPr lvl="1"/>
            <a:endParaRPr lang="el-GR" altLang="el-GR" sz="1800" i="1" dirty="0" smtClean="0"/>
          </a:p>
        </p:txBody>
      </p:sp>
      <p:sp>
        <p:nvSpPr>
          <p:cNvPr id="9114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A5AE010-CD14-4F94-BAFE-67785C6555EA}" type="slidenum">
              <a:rPr lang="en-US" altLang="el-GR" sz="1200" smtClean="0">
                <a:solidFill>
                  <a:srgbClr val="B5A788"/>
                </a:solidFill>
              </a:rPr>
              <a:pPr>
                <a:spcBef>
                  <a:spcPct val="0"/>
                </a:spcBef>
                <a:buClrTx/>
                <a:buSzTx/>
                <a:buFontTx/>
                <a:buNone/>
              </a:pPr>
              <a:t>54</a:t>
            </a:fld>
            <a:endParaRPr lang="en-US" altLang="el-GR" sz="1200" smtClean="0">
              <a:solidFill>
                <a:srgbClr val="B5A788"/>
              </a:solidFill>
            </a:endParaRPr>
          </a:p>
        </p:txBody>
      </p:sp>
    </p:spTree>
    <p:extLst>
      <p:ext uri="{BB962C8B-B14F-4D97-AF65-F5344CB8AC3E}">
        <p14:creationId xmlns:p14="http://schemas.microsoft.com/office/powerpoint/2010/main" val="1190952995"/>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0"/>
            <a:ext cx="8297863" cy="1143000"/>
          </a:xfrm>
        </p:spPr>
        <p:txBody>
          <a:bodyPr/>
          <a:lstStyle/>
          <a:p>
            <a:pPr>
              <a:defRPr/>
            </a:pPr>
            <a:r>
              <a:rPr lang="el-GR" dirty="0" smtClean="0"/>
              <a:t>… </a:t>
            </a:r>
            <a:r>
              <a:rPr lang="el-GR" b="1" i="1" dirty="0" smtClean="0"/>
              <a:t>διδακτικές βοήθειες </a:t>
            </a:r>
            <a:r>
              <a:rPr lang="el-GR" b="1" i="1" baseline="-25000" dirty="0" smtClean="0"/>
              <a:t>(1)</a:t>
            </a:r>
            <a:endParaRPr lang="el-GR" b="1" i="1" baseline="-25000" dirty="0"/>
          </a:p>
        </p:txBody>
      </p:sp>
      <p:sp>
        <p:nvSpPr>
          <p:cNvPr id="92163" name="2 - Θέση περιεχομένου"/>
          <p:cNvSpPr>
            <a:spLocks noGrp="1"/>
          </p:cNvSpPr>
          <p:nvPr>
            <p:ph idx="1"/>
          </p:nvPr>
        </p:nvSpPr>
        <p:spPr>
          <a:xfrm>
            <a:off x="1331913" y="1268413"/>
            <a:ext cx="7499350" cy="4800600"/>
          </a:xfrm>
        </p:spPr>
        <p:txBody>
          <a:bodyPr>
            <a:normAutofit lnSpcReduction="10000"/>
          </a:bodyPr>
          <a:lstStyle/>
          <a:p>
            <a:r>
              <a:rPr lang="el-GR" altLang="el-GR" sz="2400" i="1" dirty="0" smtClean="0">
                <a:solidFill>
                  <a:schemeClr val="accent1">
                    <a:lumMod val="75000"/>
                  </a:schemeClr>
                </a:solidFill>
              </a:rPr>
              <a:t>τι είδους διδακτικές βοήθειες προτείνει το εκπαιδευτικό σενάριο και ποιες είναι οι απαιτούμενες ενέργειες από τον εκπαιδευτικό προκειμένου αυτές να υλοποιηθούν;;</a:t>
            </a:r>
          </a:p>
          <a:p>
            <a:r>
              <a:rPr lang="el-GR" altLang="el-GR" sz="2400" dirty="0" smtClean="0"/>
              <a:t>η διδακτική βοήθεια αφορά την υποστήριξη ή την καθοδήγηση που προσφέρει ο εκπαιδευτικός άλλοτε ρητά και άλλοτε άρρητα στους μαθητές</a:t>
            </a:r>
          </a:p>
          <a:p>
            <a:r>
              <a:rPr lang="el-GR" altLang="el-GR" sz="2400" dirty="0" smtClean="0"/>
              <a:t>βασίζεται στον προφορικό λόγο του εκπαιδευτικού και στο χρησιμοποιούμενο διδακτικό υλικό (σχήματα, κατασκευές, λογισμικό, κλπ.)</a:t>
            </a:r>
          </a:p>
          <a:p>
            <a:pPr lvl="1"/>
            <a:r>
              <a:rPr lang="el-GR" altLang="el-GR" sz="2400" dirty="0" smtClean="0"/>
              <a:t>διδακτική βοήθεια μπορεί επίσης να προσφέρει κάποιος μαθητής σε κάποιον άλλο μαθητή στο πλαίσιο μιας συνεργατικής δραστηριότητας.     </a:t>
            </a:r>
            <a:endParaRPr lang="el-GR" altLang="el-GR" sz="2400" i="1" dirty="0" smtClean="0">
              <a:solidFill>
                <a:srgbClr val="FF0000"/>
              </a:solidFill>
            </a:endParaRPr>
          </a:p>
        </p:txBody>
      </p:sp>
      <p:sp>
        <p:nvSpPr>
          <p:cNvPr id="9216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60C674C-9D1B-4609-B74B-C19A204EA2A4}" type="slidenum">
              <a:rPr lang="en-US" altLang="el-GR" sz="1200" smtClean="0">
                <a:solidFill>
                  <a:srgbClr val="B5A788"/>
                </a:solidFill>
              </a:rPr>
              <a:pPr>
                <a:spcBef>
                  <a:spcPct val="0"/>
                </a:spcBef>
                <a:buClrTx/>
                <a:buSzTx/>
                <a:buFontTx/>
                <a:buNone/>
              </a:pPr>
              <a:t>55</a:t>
            </a:fld>
            <a:endParaRPr lang="en-US" altLang="el-GR" sz="1200" smtClean="0">
              <a:solidFill>
                <a:srgbClr val="B5A788"/>
              </a:solidFill>
            </a:endParaRPr>
          </a:p>
        </p:txBody>
      </p:sp>
    </p:spTree>
    <p:extLst>
      <p:ext uri="{BB962C8B-B14F-4D97-AF65-F5344CB8AC3E}">
        <p14:creationId xmlns:p14="http://schemas.microsoft.com/office/powerpoint/2010/main" val="2722947"/>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2 - Θέση περιεχομένου"/>
          <p:cNvSpPr>
            <a:spLocks noGrp="1"/>
          </p:cNvSpPr>
          <p:nvPr>
            <p:ph idx="1"/>
          </p:nvPr>
        </p:nvSpPr>
        <p:spPr>
          <a:xfrm>
            <a:off x="1066800" y="1600200"/>
            <a:ext cx="7620000" cy="4525963"/>
          </a:xfrm>
        </p:spPr>
        <p:txBody>
          <a:bodyPr/>
          <a:lstStyle/>
          <a:p>
            <a:r>
              <a:rPr lang="el-GR" altLang="el-GR" sz="3000" dirty="0" smtClean="0"/>
              <a:t>οι διδακτικές βοήθειες είναι στενά συνυφασμένες με τις χρησιμοποιούμενες διδακτικές στρατηγικές και την εκάστοτε θεωρία μάθησης</a:t>
            </a:r>
          </a:p>
          <a:p>
            <a:r>
              <a:rPr lang="el-GR" altLang="el-GR" sz="3000" dirty="0" smtClean="0"/>
              <a:t>πχ. διδακτικής βοήθειας</a:t>
            </a:r>
          </a:p>
          <a:p>
            <a:pPr lvl="1"/>
            <a:r>
              <a:rPr lang="el-GR" altLang="el-GR" sz="3000" dirty="0" err="1" smtClean="0"/>
              <a:t>καθοδητικού</a:t>
            </a:r>
            <a:r>
              <a:rPr lang="el-GR" altLang="el-GR" sz="3000" dirty="0" smtClean="0"/>
              <a:t> τύπου διδακτική βοήθεια</a:t>
            </a:r>
          </a:p>
          <a:p>
            <a:pPr lvl="1"/>
            <a:r>
              <a:rPr lang="el-GR" altLang="el-GR" sz="3000" dirty="0" err="1" smtClean="0"/>
              <a:t>συνερευνητικού</a:t>
            </a:r>
            <a:r>
              <a:rPr lang="el-GR" altLang="el-GR" sz="3000" dirty="0" smtClean="0"/>
              <a:t> τύπου διδακτική βοήθεια </a:t>
            </a:r>
          </a:p>
          <a:p>
            <a:pPr lvl="1"/>
            <a:r>
              <a:rPr lang="el-GR" altLang="el-GR" sz="3000" dirty="0" smtClean="0"/>
              <a:t>υποστηρικτική τύπου διδακτική βοήθεια </a:t>
            </a:r>
          </a:p>
          <a:p>
            <a:pPr>
              <a:buFont typeface="Wingdings 2" panose="05020102010507070707" pitchFamily="18" charset="2"/>
              <a:buNone/>
            </a:pPr>
            <a:endParaRPr lang="el-GR" altLang="el-GR" sz="3000" dirty="0" smtClean="0"/>
          </a:p>
        </p:txBody>
      </p:sp>
      <p:sp>
        <p:nvSpPr>
          <p:cNvPr id="5" name="1 - Τίτλος"/>
          <p:cNvSpPr>
            <a:spLocks noGrp="1"/>
          </p:cNvSpPr>
          <p:nvPr>
            <p:ph type="title"/>
          </p:nvPr>
        </p:nvSpPr>
        <p:spPr/>
        <p:txBody>
          <a:bodyPr/>
          <a:lstStyle/>
          <a:p>
            <a:pPr>
              <a:defRPr/>
            </a:pPr>
            <a:r>
              <a:rPr lang="el-GR" dirty="0" smtClean="0"/>
              <a:t>… </a:t>
            </a:r>
            <a:r>
              <a:rPr lang="el-GR" b="1" i="1" dirty="0" smtClean="0"/>
              <a:t>διδακτικές βοήθειες </a:t>
            </a:r>
            <a:r>
              <a:rPr lang="el-GR" b="1" i="1" baseline="-25000" dirty="0" smtClean="0"/>
              <a:t>(2)</a:t>
            </a:r>
            <a:endParaRPr lang="el-GR" b="1" i="1" baseline="-25000" dirty="0"/>
          </a:p>
        </p:txBody>
      </p:sp>
      <p:sp>
        <p:nvSpPr>
          <p:cNvPr id="9318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D4867DF-6399-4196-B7BF-DE0674A914AB}" type="slidenum">
              <a:rPr lang="en-US" altLang="el-GR" sz="1200" smtClean="0">
                <a:solidFill>
                  <a:srgbClr val="B5A788"/>
                </a:solidFill>
              </a:rPr>
              <a:pPr>
                <a:spcBef>
                  <a:spcPct val="0"/>
                </a:spcBef>
                <a:buClrTx/>
                <a:buSzTx/>
                <a:buFontTx/>
                <a:buNone/>
              </a:pPr>
              <a:t>56</a:t>
            </a:fld>
            <a:endParaRPr lang="en-US" altLang="el-GR" sz="1200" smtClean="0">
              <a:solidFill>
                <a:srgbClr val="B5A788"/>
              </a:solidFill>
            </a:endParaRPr>
          </a:p>
        </p:txBody>
      </p:sp>
    </p:spTree>
    <p:extLst>
      <p:ext uri="{BB962C8B-B14F-4D97-AF65-F5344CB8AC3E}">
        <p14:creationId xmlns:p14="http://schemas.microsoft.com/office/powerpoint/2010/main" val="2677292989"/>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913"/>
            <a:ext cx="8374063" cy="1143000"/>
          </a:xfrm>
        </p:spPr>
        <p:txBody>
          <a:bodyPr>
            <a:normAutofit/>
          </a:bodyPr>
          <a:lstStyle/>
          <a:p>
            <a:pPr>
              <a:defRPr/>
            </a:pPr>
            <a:r>
              <a:rPr lang="el-GR" b="1" i="1" dirty="0" smtClean="0"/>
              <a:t>… γνωστικού τύπου συγκρούσεις</a:t>
            </a:r>
            <a:endParaRPr lang="el-GR" b="1" i="1" dirty="0"/>
          </a:p>
        </p:txBody>
      </p:sp>
      <p:sp>
        <p:nvSpPr>
          <p:cNvPr id="94211" name="2 - Θέση περιεχομένου"/>
          <p:cNvSpPr>
            <a:spLocks noGrp="1"/>
          </p:cNvSpPr>
          <p:nvPr>
            <p:ph idx="1"/>
          </p:nvPr>
        </p:nvSpPr>
        <p:spPr>
          <a:xfrm>
            <a:off x="1331913" y="1341438"/>
            <a:ext cx="7499350" cy="4800600"/>
          </a:xfrm>
        </p:spPr>
        <p:txBody>
          <a:bodyPr/>
          <a:lstStyle/>
          <a:p>
            <a:r>
              <a:rPr lang="el-GR" altLang="el-GR" sz="2800" i="1" dirty="0" smtClean="0">
                <a:solidFill>
                  <a:schemeClr val="accent1">
                    <a:lumMod val="75000"/>
                  </a:schemeClr>
                </a:solidFill>
              </a:rPr>
              <a:t>προτείνονται γνωστικού τύπου συγκρούσεις και περιγράφεται ο ρόλος που κατέχει ο εκπαιδευτικός αλλά και το χρησιμοποιούμενο εκπαιδευτικό λογισμικό/ υλικό;;</a:t>
            </a:r>
          </a:p>
          <a:p>
            <a:r>
              <a:rPr lang="el-GR" altLang="el-GR" sz="2800" i="1" u="sng" dirty="0" smtClean="0"/>
              <a:t>γνωστική σύγκρουση;</a:t>
            </a:r>
          </a:p>
          <a:p>
            <a:pPr lvl="1">
              <a:lnSpc>
                <a:spcPct val="90000"/>
              </a:lnSpc>
              <a:spcBef>
                <a:spcPts val="1200"/>
              </a:spcBef>
              <a:spcAft>
                <a:spcPts val="300"/>
              </a:spcAft>
            </a:pPr>
            <a:r>
              <a:rPr lang="en-US" altLang="el-GR" sz="2000" dirty="0" smtClean="0"/>
              <a:t>αναπ</a:t>
            </a:r>
            <a:r>
              <a:rPr lang="en-US" altLang="el-GR" sz="2000" dirty="0" err="1" smtClean="0"/>
              <a:t>τύσσετ</a:t>
            </a:r>
            <a:r>
              <a:rPr lang="en-US" altLang="el-GR" sz="2000" dirty="0" smtClean="0"/>
              <a:t>αι όταν στη σκέψη ενός ατόμου εμφανίζεται μια αντίφαση ή μια ασυμβατότητα ανάμεσα στις ιδέες του, τις αναπαραστάσεις του και τις πράξεις του</a:t>
            </a:r>
            <a:endParaRPr lang="el-GR" altLang="el-GR" sz="2000" dirty="0" smtClean="0"/>
          </a:p>
          <a:p>
            <a:pPr lvl="1">
              <a:lnSpc>
                <a:spcPct val="90000"/>
              </a:lnSpc>
              <a:spcBef>
                <a:spcPts val="1200"/>
              </a:spcBef>
              <a:spcAft>
                <a:spcPts val="300"/>
              </a:spcAft>
            </a:pPr>
            <a:r>
              <a:rPr lang="el-GR" altLang="el-GR" sz="2000" dirty="0" smtClean="0"/>
              <a:t>η</a:t>
            </a:r>
            <a:r>
              <a:rPr lang="en-US" altLang="el-GR" sz="2000" dirty="0" smtClean="0"/>
              <a:t> α</a:t>
            </a:r>
            <a:r>
              <a:rPr lang="en-US" altLang="el-GR" sz="2000" dirty="0" err="1" smtClean="0"/>
              <a:t>συμ</a:t>
            </a:r>
            <a:r>
              <a:rPr lang="en-US" altLang="el-GR" sz="2000" dirty="0" smtClean="0"/>
              <a:t>βατότητα αυτή, που αρχικά μπορεί να είναι ασυνείδητη, γίνεται πηγή έντασης και μπορεί να αποτελέσει κινητήρια δύναμη στην ανάπτυξη νέων γνωστικών δομών</a:t>
            </a:r>
          </a:p>
          <a:p>
            <a:endParaRPr lang="el-GR" altLang="el-GR" sz="2800" i="1" dirty="0" smtClean="0">
              <a:solidFill>
                <a:srgbClr val="FF0000"/>
              </a:solidFill>
            </a:endParaRPr>
          </a:p>
        </p:txBody>
      </p:sp>
      <p:sp>
        <p:nvSpPr>
          <p:cNvPr id="9421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53BD18C-AA93-49E8-B4F1-3C17ED121230}" type="slidenum">
              <a:rPr lang="en-US" altLang="el-GR" sz="1200" smtClean="0">
                <a:solidFill>
                  <a:srgbClr val="B5A788"/>
                </a:solidFill>
              </a:rPr>
              <a:pPr>
                <a:spcBef>
                  <a:spcPct val="0"/>
                </a:spcBef>
                <a:buClrTx/>
                <a:buSzTx/>
                <a:buFontTx/>
                <a:buNone/>
              </a:pPr>
              <a:t>57</a:t>
            </a:fld>
            <a:endParaRPr lang="en-US" altLang="el-GR" sz="1200" smtClean="0">
              <a:solidFill>
                <a:srgbClr val="B5A788"/>
              </a:solidFill>
            </a:endParaRPr>
          </a:p>
        </p:txBody>
      </p:sp>
    </p:spTree>
    <p:extLst>
      <p:ext uri="{BB962C8B-B14F-4D97-AF65-F5344CB8AC3E}">
        <p14:creationId xmlns:p14="http://schemas.microsoft.com/office/powerpoint/2010/main" val="125640148"/>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dirty="0" smtClean="0"/>
              <a:t>… </a:t>
            </a:r>
            <a:r>
              <a:rPr lang="el-GR" b="1" i="1" dirty="0" smtClean="0"/>
              <a:t>οργάνωση αλληλεπιδράσεων</a:t>
            </a:r>
            <a:endParaRPr lang="el-GR" b="1" i="1" dirty="0"/>
          </a:p>
        </p:txBody>
      </p:sp>
      <p:sp>
        <p:nvSpPr>
          <p:cNvPr id="95235" name="2 - Θέση περιεχομένου"/>
          <p:cNvSpPr>
            <a:spLocks noGrp="1"/>
          </p:cNvSpPr>
          <p:nvPr>
            <p:ph idx="1"/>
          </p:nvPr>
        </p:nvSpPr>
        <p:spPr>
          <a:xfrm>
            <a:off x="1403350" y="1700213"/>
            <a:ext cx="7499350" cy="4800600"/>
          </a:xfrm>
        </p:spPr>
        <p:txBody>
          <a:bodyPr/>
          <a:lstStyle/>
          <a:p>
            <a:r>
              <a:rPr lang="el-GR" altLang="el-GR" sz="3600" dirty="0" smtClean="0">
                <a:solidFill>
                  <a:schemeClr val="accent1">
                    <a:lumMod val="75000"/>
                  </a:schemeClr>
                </a:solidFill>
              </a:rPr>
              <a:t>αναφέρετε και περιγράψτε πώς οργανώνονται οι αλληλεπιδράσεις μεταξύ:</a:t>
            </a:r>
          </a:p>
          <a:p>
            <a:pPr lvl="1"/>
            <a:r>
              <a:rPr lang="el-GR" altLang="el-GR" sz="3200" i="1" dirty="0" smtClean="0">
                <a:solidFill>
                  <a:schemeClr val="accent1">
                    <a:lumMod val="75000"/>
                  </a:schemeClr>
                </a:solidFill>
              </a:rPr>
              <a:t>μαθητή- μαθητή</a:t>
            </a:r>
          </a:p>
          <a:p>
            <a:pPr lvl="1"/>
            <a:r>
              <a:rPr lang="el-GR" altLang="el-GR" sz="3200" i="1" dirty="0" smtClean="0">
                <a:solidFill>
                  <a:schemeClr val="accent1">
                    <a:lumMod val="75000"/>
                  </a:schemeClr>
                </a:solidFill>
              </a:rPr>
              <a:t>μαθητή- εκπαιδευτικού</a:t>
            </a:r>
          </a:p>
          <a:p>
            <a:pPr lvl="1"/>
            <a:r>
              <a:rPr lang="el-GR" altLang="el-GR" sz="3200" i="1" dirty="0" smtClean="0">
                <a:solidFill>
                  <a:schemeClr val="accent1">
                    <a:lumMod val="75000"/>
                  </a:schemeClr>
                </a:solidFill>
              </a:rPr>
              <a:t>μαθητή- εκπαιδευτικού λογισμικού/ υλικού</a:t>
            </a:r>
          </a:p>
          <a:p>
            <a:pPr lvl="1"/>
            <a:endParaRPr lang="el-GR" altLang="el-GR" sz="3200" dirty="0" smtClean="0"/>
          </a:p>
        </p:txBody>
      </p:sp>
      <p:sp>
        <p:nvSpPr>
          <p:cNvPr id="9523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0901163-CAE3-4B49-BEE0-DCD24B31D7DB}" type="slidenum">
              <a:rPr lang="en-US" altLang="el-GR" sz="1200" smtClean="0">
                <a:solidFill>
                  <a:srgbClr val="B5A788"/>
                </a:solidFill>
              </a:rPr>
              <a:pPr>
                <a:spcBef>
                  <a:spcPct val="0"/>
                </a:spcBef>
                <a:buClrTx/>
                <a:buSzTx/>
                <a:buFontTx/>
                <a:buNone/>
              </a:pPr>
              <a:t>58</a:t>
            </a:fld>
            <a:endParaRPr lang="en-US" altLang="el-GR" sz="1200" smtClean="0">
              <a:solidFill>
                <a:srgbClr val="B5A788"/>
              </a:solidFill>
            </a:endParaRPr>
          </a:p>
        </p:txBody>
      </p:sp>
    </p:spTree>
    <p:extLst>
      <p:ext uri="{BB962C8B-B14F-4D97-AF65-F5344CB8AC3E}">
        <p14:creationId xmlns:p14="http://schemas.microsoft.com/office/powerpoint/2010/main" val="2909283353"/>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5888"/>
            <a:ext cx="8521700" cy="1143000"/>
          </a:xfrm>
        </p:spPr>
        <p:txBody>
          <a:bodyPr>
            <a:normAutofit fontScale="90000"/>
          </a:bodyPr>
          <a:lstStyle/>
          <a:p>
            <a:pPr>
              <a:defRPr/>
            </a:pPr>
            <a:r>
              <a:rPr lang="el-GR" dirty="0" smtClean="0"/>
              <a:t>… </a:t>
            </a:r>
            <a:r>
              <a:rPr lang="el-GR" b="1" i="1" dirty="0" smtClean="0"/>
              <a:t>διερεύνηση, ανακάλυψη και πειραματισμός</a:t>
            </a:r>
            <a:endParaRPr lang="el-GR" b="1" i="1" dirty="0"/>
          </a:p>
        </p:txBody>
      </p:sp>
      <p:sp>
        <p:nvSpPr>
          <p:cNvPr id="96259" name="2 - Θέση περιεχομένου"/>
          <p:cNvSpPr>
            <a:spLocks noGrp="1"/>
          </p:cNvSpPr>
          <p:nvPr>
            <p:ph idx="1"/>
          </p:nvPr>
        </p:nvSpPr>
        <p:spPr>
          <a:xfrm>
            <a:off x="1116013" y="1268413"/>
            <a:ext cx="7859712" cy="5078412"/>
          </a:xfrm>
        </p:spPr>
        <p:txBody>
          <a:bodyPr>
            <a:normAutofit lnSpcReduction="10000"/>
          </a:bodyPr>
          <a:lstStyle/>
          <a:p>
            <a:r>
              <a:rPr lang="el-GR" altLang="el-GR" sz="2400" i="1" dirty="0" smtClean="0">
                <a:solidFill>
                  <a:schemeClr val="accent1">
                    <a:lumMod val="75000"/>
                  </a:schemeClr>
                </a:solidFill>
              </a:rPr>
              <a:t>ευνοείται ο πειραματισμός και η διερεύνηση στις δραστηριότητές σας;</a:t>
            </a:r>
          </a:p>
          <a:p>
            <a:r>
              <a:rPr lang="el-GR" altLang="el-GR" sz="2000" u="sng" dirty="0" smtClean="0"/>
              <a:t>ανακάλυψη:</a:t>
            </a:r>
            <a:r>
              <a:rPr lang="el-GR" altLang="el-GR" sz="2000" dirty="0" smtClean="0"/>
              <a:t> </a:t>
            </a:r>
          </a:p>
          <a:p>
            <a:pPr lvl="1"/>
            <a:r>
              <a:rPr lang="el-GR" altLang="el-GR" sz="1600" dirty="0" smtClean="0"/>
              <a:t>πρόκειται για ψυχολογική προσέγγιση και διδακτική στρατηγική. Δίνει έμφαση </a:t>
            </a:r>
            <a:r>
              <a:rPr lang="el-GR" altLang="el-GR" sz="1600" dirty="0" smtClean="0">
                <a:sym typeface="Wingdings" panose="05000000000000000000" pitchFamily="2" charset="2"/>
              </a:rPr>
              <a:t></a:t>
            </a:r>
            <a:endParaRPr lang="el-GR" altLang="el-GR" sz="1600" dirty="0" smtClean="0"/>
          </a:p>
          <a:p>
            <a:pPr lvl="1"/>
            <a:r>
              <a:rPr lang="el-GR" altLang="el-GR" sz="1800" dirty="0" smtClean="0"/>
              <a:t>στη διευκόλυνση της μάθησης μέσω της κατανόησης των δομών και των επιστημονικών αρχών ενός γνωστικού αντικειμένου, </a:t>
            </a:r>
          </a:p>
          <a:p>
            <a:pPr lvl="1"/>
            <a:r>
              <a:rPr lang="el-GR" altLang="el-GR" sz="1800" dirty="0" smtClean="0"/>
              <a:t>καθώς και στην υιοθέτηση της </a:t>
            </a:r>
            <a:r>
              <a:rPr lang="el-GR" altLang="el-GR" sz="1800" dirty="0" err="1" smtClean="0"/>
              <a:t>ανακαλυπτικής</a:t>
            </a:r>
            <a:r>
              <a:rPr lang="el-GR" altLang="el-GR" sz="1800" dirty="0" smtClean="0"/>
              <a:t> μεθόδου </a:t>
            </a:r>
          </a:p>
          <a:p>
            <a:pPr lvl="1"/>
            <a:r>
              <a:rPr lang="el-GR" altLang="el-GR" sz="1800" dirty="0" smtClean="0"/>
              <a:t>ή της καθοδηγούμενης ανακάλυψης με την ανάπτυξη εσωτερικών κινήτρων μάθησης από το μαθητή.</a:t>
            </a:r>
            <a:endParaRPr lang="el-GR" altLang="el-GR" sz="1800" u="sng" dirty="0" smtClean="0"/>
          </a:p>
          <a:p>
            <a:r>
              <a:rPr lang="el-GR" altLang="el-GR" sz="2000" u="sng" dirty="0" smtClean="0"/>
              <a:t>διερεύνηση:</a:t>
            </a:r>
          </a:p>
          <a:p>
            <a:pPr lvl="1"/>
            <a:r>
              <a:rPr lang="el-GR" altLang="el-GR" sz="1800" dirty="0" smtClean="0"/>
              <a:t>μια διδακτική στρατηγική </a:t>
            </a:r>
          </a:p>
          <a:p>
            <a:pPr lvl="1"/>
            <a:r>
              <a:rPr lang="el-GR" altLang="el-GR" sz="1800" dirty="0" smtClean="0"/>
              <a:t>ενθαρρύνει το μαθητή να εξερευνά και να πειραματίζεται με στόχο να ανακαλύπτει σχέσεις ανάμεσα σε έννοιες και γεγονότα. </a:t>
            </a:r>
          </a:p>
          <a:p>
            <a:pPr lvl="2"/>
            <a:r>
              <a:rPr lang="el-GR" altLang="el-GR" sz="1600" dirty="0" smtClean="0"/>
              <a:t>προσέγγιση μάθησης που σχετίζεται περισσότερο με γενικού τύπου μηχανισμούς σκέψης και </a:t>
            </a:r>
            <a:r>
              <a:rPr lang="el-GR" altLang="el-GR" sz="1600" b="1" dirty="0" smtClean="0"/>
              <a:t>υψηλού επιπέδου </a:t>
            </a:r>
            <a:r>
              <a:rPr lang="el-GR" altLang="el-GR" sz="1600" dirty="0" smtClean="0"/>
              <a:t>γνωστικές δεξιότητες, που αφορούν στην επίλυση προβλήματος και στη λήψη αποφάσεων.</a:t>
            </a:r>
          </a:p>
          <a:p>
            <a:pPr lvl="2">
              <a:buFont typeface="Wingdings 2" panose="05020102010507070707" pitchFamily="18" charset="2"/>
              <a:buNone/>
            </a:pPr>
            <a:endParaRPr lang="el-GR" altLang="el-GR" sz="1400" dirty="0" smtClean="0"/>
          </a:p>
          <a:p>
            <a:pPr>
              <a:buFont typeface="Wingdings 2" panose="05020102010507070707" pitchFamily="18" charset="2"/>
              <a:buNone/>
            </a:pPr>
            <a:endParaRPr lang="el-GR" altLang="el-GR" sz="1800" dirty="0" smtClean="0"/>
          </a:p>
        </p:txBody>
      </p:sp>
      <p:sp>
        <p:nvSpPr>
          <p:cNvPr id="9626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FEF269E-94D5-4522-9E0E-6E91650D76E4}" type="slidenum">
              <a:rPr lang="en-US" altLang="el-GR" sz="1200" smtClean="0">
                <a:solidFill>
                  <a:srgbClr val="B5A788"/>
                </a:solidFill>
              </a:rPr>
              <a:pPr>
                <a:spcBef>
                  <a:spcPct val="0"/>
                </a:spcBef>
                <a:buClrTx/>
                <a:buSzTx/>
                <a:buFontTx/>
                <a:buNone/>
              </a:pPr>
              <a:t>59</a:t>
            </a:fld>
            <a:endParaRPr lang="en-US" altLang="el-GR" sz="1200" smtClean="0">
              <a:solidFill>
                <a:srgbClr val="B5A788"/>
              </a:solidFill>
            </a:endParaRPr>
          </a:p>
        </p:txBody>
      </p:sp>
    </p:spTree>
    <p:extLst>
      <p:ext uri="{BB962C8B-B14F-4D97-AF65-F5344CB8AC3E}">
        <p14:creationId xmlns:p14="http://schemas.microsoft.com/office/powerpoint/2010/main" val="106078907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2001" y="274638"/>
            <a:ext cx="8172450" cy="1143000"/>
          </a:xfrm>
        </p:spPr>
        <p:txBody>
          <a:bodyPr vert="horz" wrap="square" lIns="91440" tIns="45720" rIns="91440" bIns="45720" numCol="1" anchorCtr="0" compatLnSpc="1">
            <a:prstTxWarp prst="textNoShape">
              <a:avLst/>
            </a:prstTxWarp>
            <a:noAutofit/>
          </a:bodyPr>
          <a:lstStyle/>
          <a:p>
            <a:pPr>
              <a:defRPr/>
            </a:pPr>
            <a:r>
              <a:rPr lang="el-GR" sz="3600" dirty="0" smtClean="0">
                <a:effectLst>
                  <a:outerShdw blurRad="38100" dist="38100" dir="2700000" algn="tl">
                    <a:srgbClr val="C0C0C0"/>
                  </a:outerShdw>
                </a:effectLst>
              </a:rPr>
              <a:t>Διδακτικός σχεδιασμός για τα μαθήματα Πληροφορικής &amp; ΤΠΕ (1)</a:t>
            </a:r>
          </a:p>
        </p:txBody>
      </p:sp>
      <p:sp>
        <p:nvSpPr>
          <p:cNvPr id="20483" name="Θέση περιεχομένου 2"/>
          <p:cNvSpPr>
            <a:spLocks noGrp="1"/>
          </p:cNvSpPr>
          <p:nvPr>
            <p:ph idx="1"/>
          </p:nvPr>
        </p:nvSpPr>
        <p:spPr>
          <a:xfrm>
            <a:off x="1116013" y="1700213"/>
            <a:ext cx="7818437" cy="4548187"/>
          </a:xfrm>
        </p:spPr>
        <p:txBody>
          <a:bodyPr/>
          <a:lstStyle/>
          <a:p>
            <a:r>
              <a:rPr lang="el-GR" altLang="el-GR" sz="2400" dirty="0" smtClean="0"/>
              <a:t>Διδακτική της Πληροφορικής και των ΤΠΕ με χρήση εκπαιδευτικών υπολογιστικών περιβαλλόντων</a:t>
            </a:r>
          </a:p>
          <a:p>
            <a:r>
              <a:rPr lang="el-GR" altLang="el-GR" sz="2400" dirty="0" smtClean="0"/>
              <a:t>Διδασκαλία και μάθηση της Πληροφορικής στις διάφορες βαθμίδες της εκπαίδευσης (πρωτοβάθμια, δευτεροβάθμια &amp; τεχνολογική εκπαίδευση) </a:t>
            </a:r>
          </a:p>
          <a:p>
            <a:r>
              <a:rPr lang="el-GR" altLang="el-GR" sz="2400" dirty="0" smtClean="0"/>
              <a:t>Θέματα σχετικά με τις αρχές και τα μοντέλα του διδακτικού σχεδιασμού, τις μορφές των εκπαιδευτικών δραστηριοτήτων και σεναρίων και τις δυσκολίες που προκύπτουν στην τάξη</a:t>
            </a:r>
          </a:p>
          <a:p>
            <a:r>
              <a:rPr lang="el-GR" altLang="el-GR" sz="2400" u="sng" dirty="0" smtClean="0"/>
              <a:t>πώς αυτός ο σχεδιασμός μπορεί να υποστηριχθεί από τις ΤΠΕ</a:t>
            </a:r>
          </a:p>
          <a:p>
            <a:endParaRPr lang="el-GR" altLang="el-GR" sz="2400" dirty="0" smtClean="0"/>
          </a:p>
        </p:txBody>
      </p:sp>
      <p:sp>
        <p:nvSpPr>
          <p:cNvPr id="20485"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5910C24-ED2C-498F-A0D0-C7C823EE3096}" type="slidenum">
              <a:rPr lang="en-US" altLang="el-GR" sz="1200" smtClean="0">
                <a:solidFill>
                  <a:srgbClr val="B5A788"/>
                </a:solidFill>
                <a:ea typeface="MS PGothic" panose="020B0600070205080204" pitchFamily="34" charset="-128"/>
              </a:rPr>
              <a:pPr>
                <a:spcBef>
                  <a:spcPct val="0"/>
                </a:spcBef>
                <a:buClrTx/>
                <a:buSzTx/>
                <a:buFontTx/>
                <a:buNone/>
              </a:pPr>
              <a:t>6</a:t>
            </a:fld>
            <a:endParaRPr lang="en-US" altLang="el-GR" sz="1200" smtClean="0">
              <a:solidFill>
                <a:srgbClr val="B5A788"/>
              </a:solidFill>
              <a:ea typeface="MS PGothic" panose="020B0600070205080204" pitchFamily="34" charset="-128"/>
            </a:endParaRPr>
          </a:p>
        </p:txBody>
      </p:sp>
    </p:spTree>
    <p:extLst>
      <p:ext uri="{BB962C8B-B14F-4D97-AF65-F5344CB8AC3E}">
        <p14:creationId xmlns:p14="http://schemas.microsoft.com/office/powerpoint/2010/main" val="23487202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marL="742950" indent="-742950">
              <a:buFont typeface="+mj-lt"/>
              <a:buAutoNum type="alphaLcPeriod" startAt="3"/>
              <a:defRPr/>
            </a:pPr>
            <a:r>
              <a:rPr lang="el-GR" dirty="0" smtClean="0"/>
              <a:t>Δραστηριότητες εμπέδωσης του γνωστικού αντικειμένου</a:t>
            </a:r>
            <a:endParaRPr lang="el-GR" dirty="0"/>
          </a:p>
        </p:txBody>
      </p:sp>
      <p:sp>
        <p:nvSpPr>
          <p:cNvPr id="97283" name="2 - Θέση περιεχομένου"/>
          <p:cNvSpPr>
            <a:spLocks noGrp="1"/>
          </p:cNvSpPr>
          <p:nvPr>
            <p:ph idx="1"/>
          </p:nvPr>
        </p:nvSpPr>
        <p:spPr>
          <a:xfrm>
            <a:off x="1428750" y="1714500"/>
            <a:ext cx="7499350" cy="4000500"/>
          </a:xfrm>
        </p:spPr>
        <p:txBody>
          <a:bodyPr/>
          <a:lstStyle/>
          <a:p>
            <a:r>
              <a:rPr lang="el-GR" altLang="el-GR" sz="3000" smtClean="0"/>
              <a:t>Εμπλοκή του λογισμικού στις:</a:t>
            </a:r>
          </a:p>
          <a:p>
            <a:pPr lvl="1"/>
            <a:r>
              <a:rPr lang="el-GR" altLang="el-GR" sz="3000" smtClean="0"/>
              <a:t>Δραστηριότητες οικοδόμησης τις γνώσης, για την αντιμετώπιση των δυσκολιών.</a:t>
            </a:r>
          </a:p>
          <a:p>
            <a:pPr lvl="1"/>
            <a:r>
              <a:rPr lang="el-GR" altLang="el-GR" sz="3000" smtClean="0"/>
              <a:t>Δραστηριότητες εξάσκησης και πρακτικής, για την εμπέδωση γνώσεων.</a:t>
            </a:r>
          </a:p>
          <a:p>
            <a:pPr lvl="1"/>
            <a:r>
              <a:rPr lang="el-GR" altLang="el-GR" sz="3000" smtClean="0"/>
              <a:t>Προβληματικές καταστάσεις για την υποστήριξη της εμπέδωσης της γνώσης. </a:t>
            </a:r>
          </a:p>
          <a:p>
            <a:endParaRPr lang="el-GR" altLang="el-GR" smtClean="0"/>
          </a:p>
        </p:txBody>
      </p:sp>
      <p:sp>
        <p:nvSpPr>
          <p:cNvPr id="9728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D2F7B4B-2ABB-4900-8BCE-B88E04D72B5A}" type="slidenum">
              <a:rPr lang="en-US" altLang="el-GR" sz="1200" smtClean="0">
                <a:solidFill>
                  <a:srgbClr val="B5A788"/>
                </a:solidFill>
              </a:rPr>
              <a:pPr>
                <a:spcBef>
                  <a:spcPct val="0"/>
                </a:spcBef>
                <a:buClrTx/>
                <a:buSzTx/>
                <a:buFontTx/>
                <a:buNone/>
              </a:pPr>
              <a:t>60</a:t>
            </a:fld>
            <a:endParaRPr lang="en-US" altLang="el-GR" sz="1200" smtClean="0">
              <a:solidFill>
                <a:srgbClr val="B5A788"/>
              </a:solidFill>
            </a:endParaRPr>
          </a:p>
        </p:txBody>
      </p:sp>
    </p:spTree>
    <p:extLst>
      <p:ext uri="{BB962C8B-B14F-4D97-AF65-F5344CB8AC3E}">
        <p14:creationId xmlns:p14="http://schemas.microsoft.com/office/powerpoint/2010/main" val="1651018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t>Δραστηριότητες Εμπέδωσης </a:t>
            </a:r>
            <a:r>
              <a:rPr lang="el-GR" b="1" baseline="-25000" dirty="0" smtClean="0"/>
              <a:t>(1)</a:t>
            </a:r>
            <a:endParaRPr lang="el-GR" b="1" baseline="-25000" dirty="0"/>
          </a:p>
        </p:txBody>
      </p:sp>
      <p:sp>
        <p:nvSpPr>
          <p:cNvPr id="98307" name="2 - Θέση περιεχομένου"/>
          <p:cNvSpPr>
            <a:spLocks noGrp="1"/>
          </p:cNvSpPr>
          <p:nvPr>
            <p:ph idx="1"/>
          </p:nvPr>
        </p:nvSpPr>
        <p:spPr>
          <a:xfrm>
            <a:off x="1187450" y="1228725"/>
            <a:ext cx="7499350" cy="5076825"/>
          </a:xfrm>
        </p:spPr>
        <p:txBody>
          <a:bodyPr>
            <a:normAutofit lnSpcReduction="10000"/>
          </a:bodyPr>
          <a:lstStyle/>
          <a:p>
            <a:r>
              <a:rPr lang="el-GR" altLang="el-GR" sz="2400" smtClean="0"/>
              <a:t>κατανόηση και αφομοίωση των νέων γνώσεων</a:t>
            </a:r>
          </a:p>
          <a:p>
            <a:r>
              <a:rPr lang="el-GR" altLang="el-GR" sz="2400" smtClean="0"/>
              <a:t>χρήση παρεμφερών διδακτικών στρατηγικών με τις δραστηριότητες διδασκαλίας</a:t>
            </a:r>
          </a:p>
          <a:p>
            <a:r>
              <a:rPr lang="el-GR" altLang="el-GR" sz="2400" smtClean="0"/>
              <a:t>συνήθως οι δραστηριότητες εμπέδωσης λαμβάνουν χώρα μέσω ερωτοαποκρίσεων, πρακτικών επίλυσης προβλημάτων και εφαρμογής των γνώσεων που έχουν αποκτηθεί σε συγκεκριμένες καταστάσεις</a:t>
            </a:r>
          </a:p>
          <a:p>
            <a:r>
              <a:rPr lang="el-GR" altLang="el-GR" sz="2400" smtClean="0"/>
              <a:t>τεκμηρίωση χρήσης υπολογιστικού περιβάλλοντος</a:t>
            </a:r>
            <a:r>
              <a:rPr lang="en-US" altLang="el-GR" sz="2400" smtClean="0">
                <a:latin typeface="Corbel" panose="020B0503020204020204" pitchFamily="34" charset="0"/>
              </a:rPr>
              <a:t>- </a:t>
            </a:r>
            <a:r>
              <a:rPr lang="el-GR" altLang="el-GR" sz="2400" smtClean="0"/>
              <a:t>εκπαιδευτικού υλικού</a:t>
            </a:r>
          </a:p>
          <a:p>
            <a:r>
              <a:rPr lang="el-GR" altLang="el-GR" sz="2400" smtClean="0"/>
              <a:t>… και στη φάση αυτή μας αφορούν τα παρακάτω:</a:t>
            </a:r>
          </a:p>
          <a:p>
            <a:pPr lvl="1"/>
            <a:r>
              <a:rPr lang="el-GR" altLang="el-GR" sz="2000" smtClean="0"/>
              <a:t>διδακτικές στρατηγικές</a:t>
            </a:r>
          </a:p>
          <a:p>
            <a:pPr lvl="1"/>
            <a:r>
              <a:rPr lang="el-GR" altLang="el-GR" sz="2000" smtClean="0"/>
              <a:t>διδακτικές βοήθειες</a:t>
            </a:r>
          </a:p>
          <a:p>
            <a:pPr lvl="1"/>
            <a:r>
              <a:rPr lang="el-GR" altLang="el-GR" sz="2000" smtClean="0"/>
              <a:t>οργάνωση αλληλεπιδράσεων κτλ.</a:t>
            </a:r>
          </a:p>
          <a:p>
            <a:endParaRPr lang="el-GR" altLang="el-GR" sz="2400" smtClean="0"/>
          </a:p>
          <a:p>
            <a:endParaRPr lang="el-GR" altLang="el-GR" sz="2400" smtClean="0"/>
          </a:p>
        </p:txBody>
      </p:sp>
      <p:sp>
        <p:nvSpPr>
          <p:cNvPr id="9830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D14D1BC-1F8E-4A88-BEAD-358399A2A0D2}" type="slidenum">
              <a:rPr lang="en-US" altLang="el-GR" sz="1200" smtClean="0">
                <a:solidFill>
                  <a:srgbClr val="B5A788"/>
                </a:solidFill>
              </a:rPr>
              <a:pPr>
                <a:spcBef>
                  <a:spcPct val="0"/>
                </a:spcBef>
                <a:buClrTx/>
                <a:buSzTx/>
                <a:buFontTx/>
                <a:buNone/>
              </a:pPr>
              <a:t>61</a:t>
            </a:fld>
            <a:endParaRPr lang="en-US" altLang="el-GR" sz="1200" smtClean="0">
              <a:solidFill>
                <a:srgbClr val="B5A788"/>
              </a:solidFill>
            </a:endParaRPr>
          </a:p>
        </p:txBody>
      </p:sp>
    </p:spTree>
    <p:extLst>
      <p:ext uri="{BB962C8B-B14F-4D97-AF65-F5344CB8AC3E}">
        <p14:creationId xmlns:p14="http://schemas.microsoft.com/office/powerpoint/2010/main" val="137419860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2 - Θέση περιεχομένου"/>
          <p:cNvSpPr>
            <a:spLocks noGrp="1"/>
          </p:cNvSpPr>
          <p:nvPr>
            <p:ph idx="1"/>
          </p:nvPr>
        </p:nvSpPr>
        <p:spPr>
          <a:xfrm>
            <a:off x="1219200" y="1341438"/>
            <a:ext cx="7683500" cy="4800600"/>
          </a:xfrm>
        </p:spPr>
        <p:txBody>
          <a:bodyPr>
            <a:normAutofit lnSpcReduction="10000"/>
          </a:bodyPr>
          <a:lstStyle/>
          <a:p>
            <a:r>
              <a:rPr lang="el-GR" altLang="el-GR" sz="2800" i="1" u="sng" dirty="0" smtClean="0"/>
              <a:t>Τι απαιτείται σε αυτή τη φάση</a:t>
            </a:r>
            <a:r>
              <a:rPr lang="el-GR" altLang="el-GR" sz="2800" i="1" dirty="0" smtClean="0"/>
              <a:t>; </a:t>
            </a:r>
            <a:r>
              <a:rPr lang="el-GR" altLang="el-GR" sz="2800" dirty="0" smtClean="0">
                <a:sym typeface="Wingdings" panose="05000000000000000000" pitchFamily="2" charset="2"/>
              </a:rPr>
              <a:t> </a:t>
            </a:r>
            <a:r>
              <a:rPr lang="el-GR" altLang="el-GR" sz="2800" i="1" dirty="0" smtClean="0">
                <a:sym typeface="Wingdings" panose="05000000000000000000" pitchFamily="2" charset="2"/>
              </a:rPr>
              <a:t>απάντηση στα παρακάτω ερωτήματα:</a:t>
            </a:r>
          </a:p>
          <a:p>
            <a:pPr lvl="1"/>
            <a:r>
              <a:rPr lang="el-GR" altLang="el-GR" sz="2400" i="1" dirty="0" smtClean="0">
                <a:sym typeface="Wingdings" panose="05000000000000000000" pitchFamily="2" charset="2"/>
              </a:rPr>
              <a:t>ποιες ερωτήσεις θέτει το σενάριο ώστε να ενθαρρύνεται η κατασκευή της γνώσης από τους μαθητές λαμβάνοντας υπόψη τις δυσκολίες που αντιμετωπίζουν για την προς μελέτη έννοια;</a:t>
            </a:r>
          </a:p>
          <a:p>
            <a:pPr lvl="1"/>
            <a:r>
              <a:rPr lang="el-GR" altLang="el-GR" sz="2400" i="1" dirty="0" smtClean="0"/>
              <a:t>ποιες δραστηριότητες εξάσκησης και πρακτικής προτείνει το σενάριο που αφορούν άμεσα τις γνώσεις που πρέπει να εμπεδωθούν;</a:t>
            </a:r>
          </a:p>
          <a:p>
            <a:pPr lvl="1"/>
            <a:r>
              <a:rPr lang="el-GR" altLang="el-GR" sz="2400" i="1" dirty="0" smtClean="0"/>
              <a:t>τι τύπου προβληματικές καταστάσεις προτείνονται στους μαθητές μέσω του σεναρίου ώστε να υποστηριχθεί η εμπέδωση των γνώσεων που έχουν αποκτηθεί στο πλαίσιό του;</a:t>
            </a:r>
            <a:endParaRPr lang="el-GR" altLang="el-GR" sz="2400" i="1" dirty="0" smtClean="0">
              <a:sym typeface="Wingdings" panose="05000000000000000000" pitchFamily="2" charset="2"/>
            </a:endParaRPr>
          </a:p>
          <a:p>
            <a:pPr lvl="1"/>
            <a:endParaRPr lang="el-GR" altLang="el-GR" sz="2400" i="1" dirty="0" smtClean="0"/>
          </a:p>
          <a:p>
            <a:pPr lvl="1"/>
            <a:endParaRPr lang="el-GR" altLang="el-GR" sz="2400" dirty="0" smtClean="0"/>
          </a:p>
        </p:txBody>
      </p:sp>
      <p:sp>
        <p:nvSpPr>
          <p:cNvPr id="5" name="1 - Τίτλος"/>
          <p:cNvSpPr>
            <a:spLocks noGrp="1"/>
          </p:cNvSpPr>
          <p:nvPr>
            <p:ph type="title"/>
          </p:nvPr>
        </p:nvSpPr>
        <p:spPr/>
        <p:txBody>
          <a:bodyPr>
            <a:normAutofit/>
          </a:bodyPr>
          <a:lstStyle/>
          <a:p>
            <a:pPr>
              <a:defRPr/>
            </a:pPr>
            <a:r>
              <a:rPr lang="el-GR" b="1" dirty="0" smtClean="0"/>
              <a:t>Δραστηριότητες Εμπέδωσης </a:t>
            </a:r>
            <a:r>
              <a:rPr lang="el-GR" b="1" baseline="-25000" dirty="0" smtClean="0"/>
              <a:t>(2)</a:t>
            </a:r>
            <a:endParaRPr lang="el-GR" b="1" baseline="-25000" dirty="0"/>
          </a:p>
        </p:txBody>
      </p:sp>
      <p:sp>
        <p:nvSpPr>
          <p:cNvPr id="9933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B3B74F7-A76D-4A5A-AC34-AA493028B57C}" type="slidenum">
              <a:rPr lang="en-US" altLang="el-GR" sz="1200" smtClean="0">
                <a:solidFill>
                  <a:srgbClr val="B5A788"/>
                </a:solidFill>
              </a:rPr>
              <a:pPr>
                <a:spcBef>
                  <a:spcPct val="0"/>
                </a:spcBef>
                <a:buClrTx/>
                <a:buSzTx/>
                <a:buFontTx/>
                <a:buNone/>
              </a:pPr>
              <a:t>62</a:t>
            </a:fld>
            <a:endParaRPr lang="en-US" altLang="el-GR" sz="1200" smtClean="0">
              <a:solidFill>
                <a:srgbClr val="B5A788"/>
              </a:solidFill>
            </a:endParaRPr>
          </a:p>
        </p:txBody>
      </p:sp>
    </p:spTree>
    <p:extLst>
      <p:ext uri="{BB962C8B-B14F-4D97-AF65-F5344CB8AC3E}">
        <p14:creationId xmlns:p14="http://schemas.microsoft.com/office/powerpoint/2010/main" val="2522721820"/>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188913"/>
            <a:ext cx="8064500" cy="1143000"/>
          </a:xfrm>
        </p:spPr>
        <p:txBody>
          <a:bodyPr/>
          <a:lstStyle/>
          <a:p>
            <a:pPr>
              <a:defRPr/>
            </a:pPr>
            <a:r>
              <a:rPr lang="el-GR" dirty="0" smtClean="0"/>
              <a:t>… </a:t>
            </a:r>
            <a:r>
              <a:rPr lang="el-GR" b="1" i="1" dirty="0" smtClean="0"/>
              <a:t>με άλλα λόγια</a:t>
            </a:r>
            <a:endParaRPr lang="el-GR" b="1" i="1" dirty="0"/>
          </a:p>
        </p:txBody>
      </p:sp>
      <p:sp>
        <p:nvSpPr>
          <p:cNvPr id="100356" name="2 - Θέση περιεχομένου"/>
          <p:cNvSpPr>
            <a:spLocks noGrp="1"/>
          </p:cNvSpPr>
          <p:nvPr>
            <p:ph idx="1"/>
          </p:nvPr>
        </p:nvSpPr>
        <p:spPr>
          <a:xfrm>
            <a:off x="1403350" y="1484313"/>
            <a:ext cx="7499350" cy="4800600"/>
          </a:xfrm>
        </p:spPr>
        <p:txBody>
          <a:bodyPr/>
          <a:lstStyle/>
          <a:p>
            <a:r>
              <a:rPr lang="el-GR" altLang="el-GR" sz="3000" smtClean="0"/>
              <a:t>Εμπλοκή του λογισμικού</a:t>
            </a:r>
            <a:r>
              <a:rPr lang="el-GR" altLang="el-GR" sz="3000" smtClean="0">
                <a:latin typeface="Arial" panose="020B0604020202020204" pitchFamily="34" charset="0"/>
              </a:rPr>
              <a:t>- </a:t>
            </a:r>
            <a:r>
              <a:rPr lang="el-GR" altLang="el-GR" sz="3000" smtClean="0"/>
              <a:t>εκπαιδευτικού υλικού στις:</a:t>
            </a:r>
          </a:p>
          <a:p>
            <a:pPr lvl="1"/>
            <a:r>
              <a:rPr lang="el-GR" altLang="el-GR" sz="3000" smtClean="0"/>
              <a:t>δραστηριότητες οικοδόμησης τις γνώσης, για την αντιμετώπιση των δυσκολιών</a:t>
            </a:r>
          </a:p>
          <a:p>
            <a:pPr lvl="1"/>
            <a:r>
              <a:rPr lang="el-GR" altLang="el-GR" sz="3000" smtClean="0"/>
              <a:t>δραστηριότητες εξάσκησης και πρακτικής, για την εμπέδωση γνώσεων</a:t>
            </a:r>
          </a:p>
          <a:p>
            <a:pPr lvl="1"/>
            <a:r>
              <a:rPr lang="el-GR" altLang="el-GR" sz="3000" smtClean="0"/>
              <a:t>προβληματικές καταστάσεις για την υποστήριξη της εμπέδωσης της γνώσης</a:t>
            </a:r>
          </a:p>
          <a:p>
            <a:endParaRPr lang="el-GR" altLang="el-GR" smtClean="0"/>
          </a:p>
        </p:txBody>
      </p:sp>
      <p:sp>
        <p:nvSpPr>
          <p:cNvPr id="1003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861D6B3-0BE8-42AC-AD94-A704DD9A664E}" type="slidenum">
              <a:rPr lang="en-US" altLang="el-GR" sz="1200" smtClean="0">
                <a:solidFill>
                  <a:srgbClr val="B5A788"/>
                </a:solidFill>
              </a:rPr>
              <a:pPr>
                <a:spcBef>
                  <a:spcPct val="0"/>
                </a:spcBef>
                <a:buClrTx/>
                <a:buSzTx/>
                <a:buFontTx/>
                <a:buNone/>
              </a:pPr>
              <a:t>63</a:t>
            </a:fld>
            <a:endParaRPr lang="en-US" altLang="el-GR" sz="1200" smtClean="0">
              <a:solidFill>
                <a:srgbClr val="B5A788"/>
              </a:solidFill>
            </a:endParaRPr>
          </a:p>
        </p:txBody>
      </p:sp>
    </p:spTree>
    <p:extLst>
      <p:ext uri="{BB962C8B-B14F-4D97-AF65-F5344CB8AC3E}">
        <p14:creationId xmlns:p14="http://schemas.microsoft.com/office/powerpoint/2010/main" val="3218469878"/>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14313"/>
            <a:ext cx="8318500" cy="1143000"/>
          </a:xfrm>
        </p:spPr>
        <p:txBody>
          <a:bodyPr>
            <a:normAutofit fontScale="90000"/>
          </a:bodyPr>
          <a:lstStyle/>
          <a:p>
            <a:pPr marL="742950" indent="-742950">
              <a:buFont typeface="+mj-lt"/>
              <a:buAutoNum type="alphaLcPeriod" startAt="4"/>
              <a:defRPr/>
            </a:pPr>
            <a:r>
              <a:rPr lang="el-GR" dirty="0" err="1" smtClean="0"/>
              <a:t>Μεταγνωστικές</a:t>
            </a:r>
            <a:r>
              <a:rPr lang="el-GR" dirty="0" smtClean="0"/>
              <a:t> δραστηριότητες</a:t>
            </a:r>
            <a:endParaRPr lang="el-GR" dirty="0"/>
          </a:p>
        </p:txBody>
      </p:sp>
      <p:sp>
        <p:nvSpPr>
          <p:cNvPr id="101379" name="2 - Θέση περιεχομένου"/>
          <p:cNvSpPr>
            <a:spLocks noGrp="1"/>
          </p:cNvSpPr>
          <p:nvPr>
            <p:ph idx="1"/>
          </p:nvPr>
        </p:nvSpPr>
        <p:spPr>
          <a:xfrm>
            <a:off x="1319213" y="1268413"/>
            <a:ext cx="7499350" cy="4800600"/>
          </a:xfrm>
        </p:spPr>
        <p:txBody>
          <a:bodyPr/>
          <a:lstStyle/>
          <a:p>
            <a:r>
              <a:rPr lang="el-GR" altLang="el-GR" sz="3000" smtClean="0"/>
              <a:t>Σύνοψη του μαθήματος και των νέων γνώσεων που αποκτήθηκαν.</a:t>
            </a:r>
          </a:p>
          <a:p>
            <a:r>
              <a:rPr lang="el-GR" altLang="el-GR" sz="3000" smtClean="0"/>
              <a:t>Αντιπαραβολή και σύγκριση των γνώσεων που αποκτήθηκαν με τις αρχικές ιδέες και αναπαραστάσεις. </a:t>
            </a:r>
          </a:p>
          <a:p>
            <a:r>
              <a:rPr lang="el-GR" altLang="el-GR" sz="3000" smtClean="0"/>
              <a:t>Δουλειά για το σπίτι</a:t>
            </a:r>
          </a:p>
          <a:p>
            <a:r>
              <a:rPr lang="el-GR" altLang="el-GR" sz="3000" smtClean="0"/>
              <a:t>Μεταγνωστική αξιολόγηση</a:t>
            </a:r>
          </a:p>
          <a:p>
            <a:endParaRPr lang="el-GR" altLang="el-GR" smtClean="0"/>
          </a:p>
        </p:txBody>
      </p:sp>
      <p:sp>
        <p:nvSpPr>
          <p:cNvPr id="6" name="Rectangle 3"/>
          <p:cNvSpPr/>
          <p:nvPr/>
        </p:nvSpPr>
        <p:spPr>
          <a:xfrm>
            <a:off x="2428875" y="4941888"/>
            <a:ext cx="4572000" cy="142875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2400" dirty="0" err="1">
                <a:solidFill>
                  <a:schemeClr val="accent5">
                    <a:lumMod val="50000"/>
                  </a:schemeClr>
                </a:solidFill>
              </a:rPr>
              <a:t>Μεταγνώση</a:t>
            </a:r>
            <a:r>
              <a:rPr lang="el-GR" sz="2400" dirty="0">
                <a:solidFill>
                  <a:schemeClr val="accent5">
                    <a:lumMod val="50000"/>
                  </a:schemeClr>
                </a:solidFill>
              </a:rPr>
              <a:t>: γνώση  που διαθέτουμε σχετικά με τη δική μας γνωστική διαδικασία.</a:t>
            </a:r>
            <a:r>
              <a:rPr lang="el-GR" sz="2400" dirty="0"/>
              <a:t> </a:t>
            </a:r>
          </a:p>
        </p:txBody>
      </p:sp>
      <p:sp>
        <p:nvSpPr>
          <p:cNvPr id="101382"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D59BF46-BF4D-4FAF-A5C8-7094614D6F2C}" type="slidenum">
              <a:rPr lang="en-US" altLang="el-GR" sz="1200" smtClean="0">
                <a:solidFill>
                  <a:srgbClr val="B5A788"/>
                </a:solidFill>
              </a:rPr>
              <a:pPr>
                <a:spcBef>
                  <a:spcPct val="0"/>
                </a:spcBef>
                <a:buClrTx/>
                <a:buSzTx/>
                <a:buFontTx/>
                <a:buNone/>
              </a:pPr>
              <a:t>64</a:t>
            </a:fld>
            <a:endParaRPr lang="en-US" altLang="el-GR" sz="1200" smtClean="0">
              <a:solidFill>
                <a:srgbClr val="B5A788"/>
              </a:solidFill>
            </a:endParaRPr>
          </a:p>
        </p:txBody>
      </p:sp>
    </p:spTree>
    <p:extLst>
      <p:ext uri="{BB962C8B-B14F-4D97-AF65-F5344CB8AC3E}">
        <p14:creationId xmlns:p14="http://schemas.microsoft.com/office/powerpoint/2010/main" val="40336781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742950" indent="-742950">
              <a:buFont typeface="+mj-lt"/>
              <a:buAutoNum type="arabicPeriod" startAt="6"/>
              <a:defRPr/>
            </a:pPr>
            <a:r>
              <a:rPr lang="el-GR" dirty="0" smtClean="0"/>
              <a:t>Αξιολόγηση (μαθητών και εκπαιδευτικού σεναρίου)</a:t>
            </a:r>
            <a:endParaRPr lang="el-GR" dirty="0"/>
          </a:p>
        </p:txBody>
      </p:sp>
      <p:sp>
        <p:nvSpPr>
          <p:cNvPr id="102403" name="Content Placeholder 2"/>
          <p:cNvSpPr>
            <a:spLocks noGrp="1"/>
          </p:cNvSpPr>
          <p:nvPr>
            <p:ph idx="1"/>
          </p:nvPr>
        </p:nvSpPr>
        <p:spPr>
          <a:xfrm>
            <a:off x="928688" y="1357313"/>
            <a:ext cx="6143625" cy="5000625"/>
          </a:xfrm>
        </p:spPr>
        <p:txBody>
          <a:bodyPr>
            <a:normAutofit lnSpcReduction="10000"/>
          </a:bodyPr>
          <a:lstStyle/>
          <a:p>
            <a:r>
              <a:rPr lang="el-GR" altLang="el-GR" sz="2700" smtClean="0"/>
              <a:t>Αξιολόγηση μαθητών:</a:t>
            </a:r>
          </a:p>
          <a:p>
            <a:pPr lvl="1"/>
            <a:r>
              <a:rPr lang="el-GR" altLang="el-GR" sz="2300" smtClean="0"/>
              <a:t>Ασκήσεις σωστού-λάθους, πολλαπλών επιλογών, συμπλήρωσης κενών, κλπ.</a:t>
            </a:r>
          </a:p>
          <a:p>
            <a:pPr lvl="1"/>
            <a:r>
              <a:rPr lang="el-GR" altLang="el-GR" sz="2300" smtClean="0"/>
              <a:t>Ερωτήσεις αξιολόγησης (ανοικτού τύπου), διερεύνηση της κατανόησης της έννοιας.</a:t>
            </a:r>
          </a:p>
          <a:p>
            <a:pPr lvl="1"/>
            <a:r>
              <a:rPr lang="el-GR" altLang="el-GR" sz="2300" smtClean="0"/>
              <a:t>Δραστηριότητες σχεδίασης</a:t>
            </a:r>
          </a:p>
          <a:p>
            <a:pPr lvl="1"/>
            <a:r>
              <a:rPr lang="el-GR" altLang="el-GR" sz="2300" smtClean="0"/>
              <a:t>Δραστηριότητες εννοιλογικής χαρτογράφησης</a:t>
            </a:r>
          </a:p>
          <a:p>
            <a:pPr lvl="1"/>
            <a:r>
              <a:rPr lang="el-GR" altLang="el-GR" sz="2300" smtClean="0"/>
              <a:t>Δραστηριότητες επίλυσης προβλημάτων</a:t>
            </a:r>
          </a:p>
          <a:p>
            <a:pPr lvl="1"/>
            <a:r>
              <a:rPr lang="el-GR" altLang="el-GR" sz="2300" smtClean="0"/>
              <a:t>Δραστηριότητες κατασκευής</a:t>
            </a:r>
          </a:p>
          <a:p>
            <a:r>
              <a:rPr lang="el-GR" altLang="el-GR" sz="2700" smtClean="0"/>
              <a:t>Αξιολόγηση σεναρίου:</a:t>
            </a:r>
          </a:p>
          <a:p>
            <a:pPr lvl="1"/>
            <a:r>
              <a:rPr lang="el-GR" altLang="el-GR" sz="2300" smtClean="0"/>
              <a:t>Πιλοτική εφαρμογή σε μαθητές (σχολική τάξη ή μαθητική ομάδα)</a:t>
            </a:r>
          </a:p>
        </p:txBody>
      </p:sp>
      <p:sp>
        <p:nvSpPr>
          <p:cNvPr id="7" name="Rectangle 3"/>
          <p:cNvSpPr/>
          <p:nvPr/>
        </p:nvSpPr>
        <p:spPr>
          <a:xfrm>
            <a:off x="7000875" y="1500188"/>
            <a:ext cx="2143125" cy="3786187"/>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2000" dirty="0">
                <a:solidFill>
                  <a:schemeClr val="accent5">
                    <a:lumMod val="50000"/>
                  </a:schemeClr>
                </a:solidFill>
              </a:rPr>
              <a:t>Για κάθε στόχο της φάσης Γ δημιουργούμε ένα κριτήριο, για να ελέγξουμε την επίτευξή του.</a:t>
            </a:r>
            <a:endParaRPr lang="el-GR" sz="2000" dirty="0"/>
          </a:p>
        </p:txBody>
      </p:sp>
      <p:sp>
        <p:nvSpPr>
          <p:cNvPr id="102406"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8FB6D49-54E8-41BF-B57F-E5908CB08BED}" type="slidenum">
              <a:rPr lang="en-US" altLang="el-GR" sz="1200" smtClean="0">
                <a:solidFill>
                  <a:srgbClr val="B5A788"/>
                </a:solidFill>
              </a:rPr>
              <a:pPr>
                <a:spcBef>
                  <a:spcPct val="0"/>
                </a:spcBef>
                <a:buClrTx/>
                <a:buSzTx/>
                <a:buFontTx/>
                <a:buNone/>
              </a:pPr>
              <a:t>65</a:t>
            </a:fld>
            <a:endParaRPr lang="en-US" altLang="el-GR" sz="1200" smtClean="0">
              <a:solidFill>
                <a:srgbClr val="B5A788"/>
              </a:solidFill>
            </a:endParaRPr>
          </a:p>
        </p:txBody>
      </p:sp>
    </p:spTree>
    <p:extLst>
      <p:ext uri="{BB962C8B-B14F-4D97-AF65-F5344CB8AC3E}">
        <p14:creationId xmlns:p14="http://schemas.microsoft.com/office/powerpoint/2010/main" val="37452863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7"/>
              <a:defRPr/>
            </a:pPr>
            <a:r>
              <a:rPr lang="el-GR" dirty="0" smtClean="0"/>
              <a:t>Οδηγίες - Παρατηρήσεις</a:t>
            </a:r>
            <a:endParaRPr lang="el-GR" dirty="0"/>
          </a:p>
        </p:txBody>
      </p:sp>
      <p:sp>
        <p:nvSpPr>
          <p:cNvPr id="103427" name="Content Placeholder 2"/>
          <p:cNvSpPr>
            <a:spLocks noGrp="1"/>
          </p:cNvSpPr>
          <p:nvPr>
            <p:ph idx="1"/>
          </p:nvPr>
        </p:nvSpPr>
        <p:spPr>
          <a:xfrm>
            <a:off x="838200" y="1600200"/>
            <a:ext cx="7848600" cy="4525963"/>
          </a:xfrm>
        </p:spPr>
        <p:txBody>
          <a:bodyPr/>
          <a:lstStyle/>
          <a:p>
            <a:r>
              <a:rPr lang="el-GR" altLang="el-GR" dirty="0" smtClean="0"/>
              <a:t>Σχόλια, παρατηρήσεις, οδηγίες που χρειάζεται κάποιος ώστε να μπορέσει να πραγματοποιήσει ορθά το εκπαιδευτικό σενάριο.</a:t>
            </a:r>
          </a:p>
        </p:txBody>
      </p:sp>
      <p:sp>
        <p:nvSpPr>
          <p:cNvPr id="10342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C5B2E5A-92BC-4118-9BAD-3DBCB0B559D2}" type="slidenum">
              <a:rPr lang="en-US" altLang="el-GR" sz="1200" smtClean="0">
                <a:solidFill>
                  <a:srgbClr val="B5A788"/>
                </a:solidFill>
              </a:rPr>
              <a:pPr>
                <a:spcBef>
                  <a:spcPct val="0"/>
                </a:spcBef>
                <a:buClrTx/>
                <a:buSzTx/>
                <a:buFontTx/>
                <a:buNone/>
              </a:pPr>
              <a:t>66</a:t>
            </a:fld>
            <a:endParaRPr lang="en-US" altLang="el-GR" sz="1200" smtClean="0">
              <a:solidFill>
                <a:srgbClr val="B5A788"/>
              </a:solidFill>
            </a:endParaRPr>
          </a:p>
        </p:txBody>
      </p:sp>
    </p:spTree>
    <p:extLst>
      <p:ext uri="{BB962C8B-B14F-4D97-AF65-F5344CB8AC3E}">
        <p14:creationId xmlns:p14="http://schemas.microsoft.com/office/powerpoint/2010/main" val="16383820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Παραρτήματα</a:t>
            </a:r>
            <a:endParaRPr lang="el-GR" dirty="0"/>
          </a:p>
        </p:txBody>
      </p:sp>
      <p:sp>
        <p:nvSpPr>
          <p:cNvPr id="104451" name="Content Placeholder 2"/>
          <p:cNvSpPr>
            <a:spLocks noGrp="1"/>
          </p:cNvSpPr>
          <p:nvPr>
            <p:ph idx="1"/>
          </p:nvPr>
        </p:nvSpPr>
        <p:spPr>
          <a:xfrm>
            <a:off x="1258888" y="1484313"/>
            <a:ext cx="7499350" cy="4267200"/>
          </a:xfrm>
        </p:spPr>
        <p:txBody>
          <a:bodyPr>
            <a:normAutofit lnSpcReduction="10000"/>
          </a:bodyPr>
          <a:lstStyle/>
          <a:p>
            <a:pPr marL="596900" indent="-514350">
              <a:buFont typeface="Gill Sans MT" panose="020B0502020104020203" pitchFamily="34" charset="0"/>
              <a:buAutoNum type="arabicPeriod"/>
            </a:pPr>
            <a:r>
              <a:rPr lang="el-GR" altLang="el-GR" sz="3000" smtClean="0"/>
              <a:t>Τεχνική τεκμηρίωση</a:t>
            </a:r>
          </a:p>
          <a:p>
            <a:pPr marL="596900" indent="-514350">
              <a:buFont typeface="Gill Sans MT" panose="020B0502020104020203" pitchFamily="34" charset="0"/>
              <a:buAutoNum type="arabicPeriod"/>
            </a:pPr>
            <a:r>
              <a:rPr lang="el-GR" altLang="el-GR" sz="3000" smtClean="0"/>
              <a:t>Προδιαγραφές σεναρίου εκπαιδευτικού</a:t>
            </a:r>
          </a:p>
          <a:p>
            <a:pPr marL="596900" indent="-514350">
              <a:buFont typeface="Gill Sans MT" panose="020B0502020104020203" pitchFamily="34" charset="0"/>
              <a:buAutoNum type="arabicPeriod"/>
            </a:pPr>
            <a:r>
              <a:rPr lang="el-GR" altLang="el-GR" sz="3000" smtClean="0"/>
              <a:t>Προδιαγραφές φύλλου εργασίας</a:t>
            </a:r>
          </a:p>
          <a:p>
            <a:pPr marL="596900" indent="-514350">
              <a:buFont typeface="Gill Sans MT" panose="020B0502020104020203" pitchFamily="34" charset="0"/>
              <a:buAutoNum type="arabicPeriod"/>
            </a:pPr>
            <a:r>
              <a:rPr lang="el-GR" altLang="el-GR" sz="3000" smtClean="0"/>
              <a:t>Τύποι «Διδακτικών Στρατηγικών»</a:t>
            </a:r>
          </a:p>
          <a:p>
            <a:pPr marL="596900" indent="-514350">
              <a:buFont typeface="Gill Sans MT" panose="020B0502020104020203" pitchFamily="34" charset="0"/>
              <a:buAutoNum type="arabicPeriod"/>
            </a:pPr>
            <a:r>
              <a:rPr lang="el-GR" altLang="el-GR" sz="3000" smtClean="0"/>
              <a:t>Η έννοια του εκπαιδευτικού σεναρίου</a:t>
            </a:r>
          </a:p>
          <a:p>
            <a:pPr marL="596900" indent="-514350">
              <a:buFont typeface="Gill Sans MT" panose="020B0502020104020203" pitchFamily="34" charset="0"/>
              <a:buAutoNum type="arabicPeriod"/>
            </a:pPr>
            <a:r>
              <a:rPr lang="el-GR" altLang="el-GR" sz="3000" smtClean="0"/>
              <a:t>Κατηγορίες ερωτήσεων</a:t>
            </a:r>
          </a:p>
          <a:p>
            <a:pPr marL="596900" indent="-514350">
              <a:buFont typeface="Gill Sans MT" panose="020B0502020104020203" pitchFamily="34" charset="0"/>
              <a:buAutoNum type="arabicPeriod"/>
            </a:pPr>
            <a:r>
              <a:rPr lang="el-GR" altLang="el-GR" sz="3000" smtClean="0"/>
              <a:t>Οδηγίες εφαρμογής και αξιολόγησης του σεναρίου με μαθητές. </a:t>
            </a:r>
          </a:p>
        </p:txBody>
      </p:sp>
      <p:sp>
        <p:nvSpPr>
          <p:cNvPr id="10445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54FD401-1309-4CE1-A44C-D950AEA2C2F8}" type="slidenum">
              <a:rPr lang="en-US" altLang="el-GR" sz="1200" smtClean="0">
                <a:solidFill>
                  <a:srgbClr val="B5A788"/>
                </a:solidFill>
              </a:rPr>
              <a:pPr>
                <a:spcBef>
                  <a:spcPct val="0"/>
                </a:spcBef>
                <a:buClrTx/>
                <a:buSzTx/>
                <a:buFontTx/>
                <a:buNone/>
              </a:pPr>
              <a:t>67</a:t>
            </a:fld>
            <a:endParaRPr lang="en-US" altLang="el-GR" sz="1200" smtClean="0">
              <a:solidFill>
                <a:srgbClr val="B5A788"/>
              </a:solidFill>
            </a:endParaRPr>
          </a:p>
        </p:txBody>
      </p:sp>
    </p:spTree>
    <p:extLst>
      <p:ext uri="{BB962C8B-B14F-4D97-AF65-F5344CB8AC3E}">
        <p14:creationId xmlns:p14="http://schemas.microsoft.com/office/powerpoint/2010/main" val="37131505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Βιβλιογραφία (1/2)</a:t>
            </a:r>
            <a:endParaRPr lang="el-GR" dirty="0"/>
          </a:p>
        </p:txBody>
      </p:sp>
      <p:sp>
        <p:nvSpPr>
          <p:cNvPr id="105475" name="Content Placeholder 2"/>
          <p:cNvSpPr>
            <a:spLocks noGrp="1"/>
          </p:cNvSpPr>
          <p:nvPr>
            <p:ph idx="1"/>
          </p:nvPr>
        </p:nvSpPr>
        <p:spPr>
          <a:xfrm>
            <a:off x="1285875" y="1214438"/>
            <a:ext cx="7499350" cy="4800600"/>
          </a:xfrm>
        </p:spPr>
        <p:txBody>
          <a:bodyPr/>
          <a:lstStyle/>
          <a:p>
            <a:r>
              <a:rPr lang="el-GR" altLang="el-GR" sz="2200" smtClean="0"/>
              <a:t>Γρηγοριάδου, Μ. και συνεργάτες, Διδακτικές Προσεγγίσεις και Εργαλεία για τη διδασκαλία της Πληροφορικής, Εκδόσεις Νέων Τεχνολογιών, Αθήνα, 2009. </a:t>
            </a:r>
          </a:p>
          <a:p>
            <a:r>
              <a:rPr lang="el-GR" altLang="el-GR" sz="2200" smtClean="0"/>
              <a:t>Ζαχάρος, Κ. Οι μαθηματικές έννοιες στην Προσχολική Εκπαίδευση και η διδασκαλία τους, Μεταίχμιο, Αθήνα, 2007. </a:t>
            </a:r>
          </a:p>
          <a:p>
            <a:r>
              <a:rPr lang="el-GR" altLang="el-GR" sz="2200" smtClean="0"/>
              <a:t>Ζόγκζα, Β., Θέματα Διδακτικής Βιολογίας, Μεταίχμιο, Αθήνα, 2009. </a:t>
            </a:r>
          </a:p>
          <a:p>
            <a:r>
              <a:rPr lang="el-GR" altLang="el-GR" sz="2200" smtClean="0"/>
              <a:t>Ζόγκζα, Β., Η βιολογική γνώση στην παιδική ηλικία. Ιδέες των παιδιών και διδακτικές προσεγγίσεις, Μεταίχμιο, Αθήνα, 2007.</a:t>
            </a:r>
          </a:p>
          <a:p>
            <a:r>
              <a:rPr lang="el-GR" altLang="el-GR" sz="2200" smtClean="0"/>
              <a:t>Κολιόπουλος, Δ., Θέματα Διδακτικής Φυσικών Επιστημών, Μεταίχμιο, Αθήνα, 2006. </a:t>
            </a:r>
          </a:p>
          <a:p>
            <a:pPr>
              <a:buFont typeface="Wingdings 2" panose="05020102010507070707" pitchFamily="18" charset="2"/>
              <a:buNone/>
            </a:pPr>
            <a:endParaRPr lang="el-GR" altLang="el-GR" sz="2200" smtClean="0"/>
          </a:p>
        </p:txBody>
      </p:sp>
      <p:sp>
        <p:nvSpPr>
          <p:cNvPr id="10547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9E62F7D-5554-4C4A-A717-E45107E37772}" type="slidenum">
              <a:rPr lang="en-US" altLang="el-GR" sz="1200" smtClean="0">
                <a:solidFill>
                  <a:srgbClr val="B5A788"/>
                </a:solidFill>
              </a:rPr>
              <a:pPr>
                <a:spcBef>
                  <a:spcPct val="0"/>
                </a:spcBef>
                <a:buClrTx/>
                <a:buSzTx/>
                <a:buFontTx/>
                <a:buNone/>
              </a:pPr>
              <a:t>68</a:t>
            </a:fld>
            <a:endParaRPr lang="en-US" altLang="el-GR" sz="1200" smtClean="0">
              <a:solidFill>
                <a:srgbClr val="B5A788"/>
              </a:solidFill>
            </a:endParaRPr>
          </a:p>
        </p:txBody>
      </p:sp>
    </p:spTree>
    <p:extLst>
      <p:ext uri="{BB962C8B-B14F-4D97-AF65-F5344CB8AC3E}">
        <p14:creationId xmlns:p14="http://schemas.microsoft.com/office/powerpoint/2010/main" val="23984877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Βιβλιογραφία (2/2)</a:t>
            </a:r>
            <a:endParaRPr lang="el-GR" dirty="0"/>
          </a:p>
        </p:txBody>
      </p:sp>
      <p:sp>
        <p:nvSpPr>
          <p:cNvPr id="106499" name="Content Placeholder 2"/>
          <p:cNvSpPr>
            <a:spLocks noGrp="1"/>
          </p:cNvSpPr>
          <p:nvPr>
            <p:ph idx="1"/>
          </p:nvPr>
        </p:nvSpPr>
        <p:spPr>
          <a:xfrm>
            <a:off x="1435100" y="1447800"/>
            <a:ext cx="7499350" cy="5053013"/>
          </a:xfrm>
        </p:spPr>
        <p:txBody>
          <a:bodyPr/>
          <a:lstStyle/>
          <a:p>
            <a:r>
              <a:rPr lang="el-GR" altLang="el-GR" sz="2200" smtClean="0"/>
              <a:t>Κόμης, Β., Εισαγωγή στις Εκπαιδευτικές Εφαρμογές των ΤΠΕ, Εκδόσεις Νέων Τεχνολογιών, Αθήνα, 2004. </a:t>
            </a:r>
          </a:p>
          <a:p>
            <a:r>
              <a:rPr lang="el-GR" altLang="el-GR" sz="2200" smtClean="0"/>
              <a:t>Κόμης, Β., Εισαγωγή στη Διδακτική της Πληροφορικής, Εκδόσεις Κλειδάριθμος, Αθήνα, 2005. </a:t>
            </a:r>
          </a:p>
          <a:p>
            <a:r>
              <a:rPr lang="el-GR" altLang="el-GR" sz="2200" smtClean="0"/>
              <a:t>Παπανδρέου, Μ. &amp; Βελλοπούλου Α., Μάθηση και δημιουργικότητα - Χρήση και λειτουργία του υπολογιστή (5-8 ετών) Εκπαιδευτικές δραστηριότητες για την εξοικείωση παιδιών με τη χρήση και τη λειτουργία του υπολογιστή, Ελληνικά Γράμματα, 2000. </a:t>
            </a:r>
          </a:p>
          <a:p>
            <a:r>
              <a:rPr lang="el-GR" altLang="el-GR" sz="2200" smtClean="0"/>
              <a:t>Ραβάνης, Κ., Δραστηριότητες για το Νηπιαγωγείο από τον κόσμο της Φυσικής, Β’ έκδοση, Εκδόσεις ΔΙΠΤΥΧΟ, Αθήνα, 2003</a:t>
            </a:r>
            <a:r>
              <a:rPr lang="el-GR" altLang="el-GR" smtClean="0"/>
              <a:t>.  </a:t>
            </a:r>
          </a:p>
          <a:p>
            <a:endParaRPr lang="el-GR" altLang="el-GR" smtClean="0"/>
          </a:p>
        </p:txBody>
      </p:sp>
      <p:sp>
        <p:nvSpPr>
          <p:cNvPr id="10650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7B2ED4E-B6D0-469C-A37F-731AF0E59216}" type="slidenum">
              <a:rPr lang="en-US" altLang="el-GR" sz="1200" smtClean="0">
                <a:solidFill>
                  <a:srgbClr val="B5A788"/>
                </a:solidFill>
              </a:rPr>
              <a:pPr>
                <a:spcBef>
                  <a:spcPct val="0"/>
                </a:spcBef>
                <a:buClrTx/>
                <a:buSzTx/>
                <a:buFontTx/>
                <a:buNone/>
              </a:pPr>
              <a:t>69</a:t>
            </a:fld>
            <a:endParaRPr lang="en-US" altLang="el-GR" sz="1200" smtClean="0">
              <a:solidFill>
                <a:srgbClr val="B5A788"/>
              </a:solidFill>
            </a:endParaRPr>
          </a:p>
        </p:txBody>
      </p:sp>
    </p:spTree>
    <p:extLst>
      <p:ext uri="{BB962C8B-B14F-4D97-AF65-F5344CB8AC3E}">
        <p14:creationId xmlns:p14="http://schemas.microsoft.com/office/powerpoint/2010/main" val="1951524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4638"/>
            <a:ext cx="8324850" cy="1143000"/>
          </a:xfrm>
        </p:spPr>
        <p:txBody>
          <a:bodyPr vert="horz" wrap="square" lIns="91440" tIns="45720" rIns="91440" bIns="45720" numCol="1" anchorCtr="0" compatLnSpc="1">
            <a:prstTxWarp prst="textNoShape">
              <a:avLst/>
            </a:prstTxWarp>
            <a:noAutofit/>
          </a:bodyPr>
          <a:lstStyle/>
          <a:p>
            <a:pPr>
              <a:defRPr/>
            </a:pPr>
            <a:r>
              <a:rPr lang="el-GR" sz="3600" dirty="0" smtClean="0">
                <a:effectLst>
                  <a:outerShdw blurRad="38100" dist="38100" dir="2700000" algn="tl">
                    <a:srgbClr val="C0C0C0"/>
                  </a:outerShdw>
                </a:effectLst>
              </a:rPr>
              <a:t>Διδακτικός σχεδιασμός για τα μαθήματα Πληροφορικής &amp; ΤΠΕ (2)</a:t>
            </a:r>
          </a:p>
        </p:txBody>
      </p:sp>
      <p:sp>
        <p:nvSpPr>
          <p:cNvPr id="21507" name="Θέση περιεχομένου 2"/>
          <p:cNvSpPr>
            <a:spLocks noGrp="1"/>
          </p:cNvSpPr>
          <p:nvPr>
            <p:ph idx="1"/>
          </p:nvPr>
        </p:nvSpPr>
        <p:spPr>
          <a:xfrm>
            <a:off x="1116013" y="1628775"/>
            <a:ext cx="7818437" cy="4619625"/>
          </a:xfrm>
        </p:spPr>
        <p:txBody>
          <a:bodyPr>
            <a:normAutofit lnSpcReduction="10000"/>
          </a:bodyPr>
          <a:lstStyle/>
          <a:p>
            <a:r>
              <a:rPr lang="el-GR" altLang="el-GR" sz="2400" smtClean="0"/>
              <a:t>Α) σχεδίαση της διδασκαλίας του προγραμματισμού (βασικών εννοιών προγραμματισμού και αλγοριθμικής, δομημένου και αντικειμενοστραφούς) με κατάλληλα περιβάλλοντα μάθησης</a:t>
            </a:r>
          </a:p>
          <a:p>
            <a:r>
              <a:rPr lang="el-GR" altLang="el-GR" sz="2400" smtClean="0"/>
              <a:t>Β) σχεδίαση της διδασκαλίας των λογισμικών γενικής χρήσης που χρησιμοποιούνται στη γενική και την επαγγελματική εκπαίδευση (βάσεις δεδομένων, λογιστικά φύλλα, πολυμέσα, κλπ.)</a:t>
            </a:r>
          </a:p>
          <a:p>
            <a:r>
              <a:rPr lang="el-GR" altLang="el-GR" sz="2400" smtClean="0"/>
              <a:t>Γ) σχεδίαση της διδασκαλίας επιμέρους αντικειμένων όπως δίκτυα και υλικό υπολογιστών</a:t>
            </a:r>
          </a:p>
          <a:p>
            <a:r>
              <a:rPr lang="el-GR" altLang="el-GR" sz="2400" smtClean="0"/>
              <a:t>Δ) διαδικασίες και στα εργαλεία αξιολόγησης στα μαθήματα της Πληροφορικής</a:t>
            </a:r>
          </a:p>
          <a:p>
            <a:pPr>
              <a:buFont typeface="Wingdings 2" panose="05020102010507070707" pitchFamily="18" charset="2"/>
              <a:buNone/>
            </a:pPr>
            <a:endParaRPr lang="el-GR" altLang="el-GR" sz="2400" smtClean="0"/>
          </a:p>
        </p:txBody>
      </p:sp>
      <p:sp>
        <p:nvSpPr>
          <p:cNvPr id="21508" name="Θέση υποσέλιδου 3"/>
          <p:cNvSpPr>
            <a:spLocks noGrp="1"/>
          </p:cNvSpPr>
          <p:nvPr>
            <p:ph type="ftr" sz="quarter" idx="4294967295"/>
          </p:nvPr>
        </p:nvSpPr>
        <p:spPr bwMode="auto">
          <a:xfrm>
            <a:off x="5715000" y="630555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FontTx/>
              <a:buNone/>
            </a:pPr>
            <a:r>
              <a:rPr lang="el-GR" altLang="el-GR" sz="1200" smtClean="0">
                <a:solidFill>
                  <a:srgbClr val="B5A788"/>
                </a:solidFill>
                <a:latin typeface="Corbel" panose="020B0503020204020204" pitchFamily="34" charset="0"/>
                <a:ea typeface="MS PGothic" panose="020B0600070205080204" pitchFamily="34" charset="-128"/>
              </a:rPr>
              <a:t>Διδακτική της Πληροφορικής</a:t>
            </a:r>
            <a:endParaRPr lang="en-US" altLang="el-GR" sz="1200" smtClean="0">
              <a:solidFill>
                <a:srgbClr val="B5A788"/>
              </a:solidFill>
              <a:ea typeface="MS PGothic" panose="020B0600070205080204" pitchFamily="34" charset="-128"/>
            </a:endParaRPr>
          </a:p>
        </p:txBody>
      </p:sp>
      <p:sp>
        <p:nvSpPr>
          <p:cNvPr id="21509"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C632A70-0E55-45E1-9555-1D9079B813AC}" type="slidenum">
              <a:rPr lang="en-US" altLang="el-GR" sz="1200" smtClean="0">
                <a:solidFill>
                  <a:srgbClr val="B5A788"/>
                </a:solidFill>
                <a:ea typeface="MS PGothic" panose="020B0600070205080204" pitchFamily="34" charset="-128"/>
              </a:rPr>
              <a:pPr>
                <a:spcBef>
                  <a:spcPct val="0"/>
                </a:spcBef>
                <a:buClrTx/>
                <a:buSzTx/>
                <a:buFontTx/>
                <a:buNone/>
              </a:pPr>
              <a:t>7</a:t>
            </a:fld>
            <a:endParaRPr lang="en-US" altLang="el-GR" sz="1200" smtClean="0">
              <a:solidFill>
                <a:srgbClr val="B5A788"/>
              </a:solidFill>
              <a:ea typeface="MS PGothic" panose="020B0600070205080204" pitchFamily="34" charset="-128"/>
            </a:endParaRPr>
          </a:p>
        </p:txBody>
      </p:sp>
    </p:spTree>
    <p:extLst>
      <p:ext uri="{BB962C8B-B14F-4D97-AF65-F5344CB8AC3E}">
        <p14:creationId xmlns:p14="http://schemas.microsoft.com/office/powerpoint/2010/main" val="18735731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l-GR" dirty="0" smtClean="0"/>
              <a:t>Πως θα οργανωθεί η δουλειά της εργασίας  (1)</a:t>
            </a:r>
            <a:endParaRPr lang="el-GR" dirty="0"/>
          </a:p>
        </p:txBody>
      </p:sp>
      <p:sp>
        <p:nvSpPr>
          <p:cNvPr id="107523" name="Θέση περιεχομένου 2"/>
          <p:cNvSpPr>
            <a:spLocks noGrp="1"/>
          </p:cNvSpPr>
          <p:nvPr>
            <p:ph idx="1"/>
          </p:nvPr>
        </p:nvSpPr>
        <p:spPr>
          <a:xfrm>
            <a:off x="1343025" y="1628775"/>
            <a:ext cx="7499350" cy="4800600"/>
          </a:xfrm>
        </p:spPr>
        <p:txBody>
          <a:bodyPr/>
          <a:lstStyle/>
          <a:p>
            <a:r>
              <a:rPr lang="el-GR" altLang="el-GR" smtClean="0"/>
              <a:t>Ομάδες 2-3 άτομα</a:t>
            </a:r>
          </a:p>
          <a:p>
            <a:r>
              <a:rPr lang="el-GR" altLang="el-GR" smtClean="0"/>
              <a:t>Δουλειά σε ψηφιακό περιβάλλον (πλατφόρμα </a:t>
            </a:r>
            <a:r>
              <a:rPr lang="en-US" altLang="el-GR" smtClean="0"/>
              <a:t>Moodle</a:t>
            </a:r>
            <a:r>
              <a:rPr lang="el-GR" altLang="el-GR" smtClean="0"/>
              <a:t>)</a:t>
            </a:r>
            <a:endParaRPr lang="en-US" altLang="el-GR" smtClean="0"/>
          </a:p>
          <a:p>
            <a:r>
              <a:rPr lang="el-GR" altLang="el-GR" smtClean="0"/>
              <a:t>Δημιουργία </a:t>
            </a:r>
            <a:r>
              <a:rPr lang="en-US" altLang="el-GR" smtClean="0"/>
              <a:t>Wiki </a:t>
            </a:r>
            <a:r>
              <a:rPr lang="el-GR" altLang="el-GR" smtClean="0"/>
              <a:t>(κάθε ομάδα το </a:t>
            </a:r>
            <a:r>
              <a:rPr lang="en-US" altLang="el-GR" smtClean="0"/>
              <a:t>wiki </a:t>
            </a:r>
            <a:r>
              <a:rPr lang="el-GR" altLang="el-GR" smtClean="0"/>
              <a:t>της): η εργασία (το εκπαιδευτικό σενάριο) θα γίνει ομαδικά στο </a:t>
            </a:r>
            <a:r>
              <a:rPr lang="en-US" altLang="el-GR" smtClean="0"/>
              <a:t>wiki </a:t>
            </a:r>
          </a:p>
          <a:p>
            <a:endParaRPr lang="el-GR" altLang="el-GR" smtClean="0"/>
          </a:p>
        </p:txBody>
      </p:sp>
      <p:sp>
        <p:nvSpPr>
          <p:cNvPr id="10752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C012115-2090-4820-95F6-18C28932690F}" type="slidenum">
              <a:rPr lang="en-US" altLang="el-GR" sz="1200" smtClean="0">
                <a:solidFill>
                  <a:srgbClr val="B5A788"/>
                </a:solidFill>
              </a:rPr>
              <a:pPr>
                <a:spcBef>
                  <a:spcPct val="0"/>
                </a:spcBef>
                <a:buClrTx/>
                <a:buSzTx/>
                <a:buFontTx/>
                <a:buNone/>
              </a:pPr>
              <a:t>70</a:t>
            </a:fld>
            <a:endParaRPr lang="en-US" altLang="el-GR" sz="1200" smtClean="0">
              <a:solidFill>
                <a:srgbClr val="B5A788"/>
              </a:solidFill>
            </a:endParaRPr>
          </a:p>
        </p:txBody>
      </p:sp>
    </p:spTree>
    <p:extLst>
      <p:ext uri="{BB962C8B-B14F-4D97-AF65-F5344CB8AC3E}">
        <p14:creationId xmlns:p14="http://schemas.microsoft.com/office/powerpoint/2010/main" val="17812427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l-GR" dirty="0" smtClean="0"/>
              <a:t>Πως θα οργανωθεί η δουλειά της εργασίας  (2)</a:t>
            </a:r>
            <a:endParaRPr lang="el-GR" dirty="0"/>
          </a:p>
        </p:txBody>
      </p:sp>
      <p:sp>
        <p:nvSpPr>
          <p:cNvPr id="3" name="Θέση περιεχομένου 2"/>
          <p:cNvSpPr>
            <a:spLocks noGrp="1"/>
          </p:cNvSpPr>
          <p:nvPr>
            <p:ph idx="1"/>
          </p:nvPr>
        </p:nvSpPr>
        <p:spPr>
          <a:xfrm>
            <a:off x="1042988" y="1628775"/>
            <a:ext cx="7891462" cy="4619625"/>
          </a:xfrm>
        </p:spPr>
        <p:txBody>
          <a:bodyPr/>
          <a:lstStyle/>
          <a:p>
            <a:pPr>
              <a:defRPr/>
            </a:pPr>
            <a:r>
              <a:rPr lang="el-GR" sz="2800" dirty="0" smtClean="0"/>
              <a:t>Δημιουργία </a:t>
            </a:r>
            <a:r>
              <a:rPr lang="en-US" sz="2800" dirty="0" smtClean="0"/>
              <a:t>Blog</a:t>
            </a:r>
            <a:r>
              <a:rPr lang="el-GR" sz="2800" dirty="0" smtClean="0"/>
              <a:t>: κάθε ομάδα στο </a:t>
            </a:r>
            <a:r>
              <a:rPr lang="en-US" sz="2800" dirty="0" smtClean="0"/>
              <a:t>blog </a:t>
            </a:r>
            <a:r>
              <a:rPr lang="el-GR" sz="2800" dirty="0" smtClean="0"/>
              <a:t>της παρουσιάζει και τεκμηριώνει την εργασία της και οι άλλες ομάδες σχολιάζουν</a:t>
            </a:r>
          </a:p>
          <a:p>
            <a:pPr>
              <a:defRPr/>
            </a:pPr>
            <a:r>
              <a:rPr lang="el-GR" sz="2800" dirty="0" smtClean="0"/>
              <a:t>Κάθε ομάδα οφείλει να σχολιάσει τρεις τουλάχιστον άλλες εργασίες στο </a:t>
            </a:r>
            <a:r>
              <a:rPr lang="en-US" sz="2800" dirty="0" smtClean="0"/>
              <a:t>blog </a:t>
            </a:r>
            <a:r>
              <a:rPr lang="el-GR" sz="2800" dirty="0" smtClean="0"/>
              <a:t>τους με τρία τουλάχιστον σχόλια ανά εργασία </a:t>
            </a:r>
          </a:p>
          <a:p>
            <a:pPr>
              <a:defRPr/>
            </a:pPr>
            <a:r>
              <a:rPr lang="el-GR" sz="2800" dirty="0" smtClean="0">
                <a:solidFill>
                  <a:schemeClr val="accent1">
                    <a:lumMod val="75000"/>
                  </a:schemeClr>
                </a:solidFill>
              </a:rPr>
              <a:t>Κάθε ομάδα παρουσιάζει στο </a:t>
            </a:r>
            <a:r>
              <a:rPr lang="en-US" sz="2800" dirty="0" smtClean="0">
                <a:solidFill>
                  <a:schemeClr val="accent1">
                    <a:lumMod val="75000"/>
                  </a:schemeClr>
                </a:solidFill>
              </a:rPr>
              <a:t>blog </a:t>
            </a:r>
            <a:r>
              <a:rPr lang="el-GR" sz="2800" dirty="0" smtClean="0">
                <a:solidFill>
                  <a:schemeClr val="accent1">
                    <a:lumMod val="75000"/>
                  </a:schemeClr>
                </a:solidFill>
              </a:rPr>
              <a:t>της την εργασία (ή τις εργασίες) που έκανε λογισμικό (γλώσσα προγραμματισμού ή λογισμικό γενικής χρήσης)</a:t>
            </a:r>
            <a:r>
              <a:rPr lang="en-US" sz="2800" dirty="0" smtClean="0">
                <a:solidFill>
                  <a:schemeClr val="accent1">
                    <a:lumMod val="75000"/>
                  </a:schemeClr>
                </a:solidFill>
              </a:rPr>
              <a:t> </a:t>
            </a:r>
            <a:r>
              <a:rPr lang="el-GR" sz="2800" dirty="0" smtClean="0">
                <a:solidFill>
                  <a:schemeClr val="accent1">
                    <a:lumMod val="75000"/>
                  </a:schemeClr>
                </a:solidFill>
              </a:rPr>
              <a:t> </a:t>
            </a:r>
            <a:endParaRPr lang="en-US" sz="2800" dirty="0" smtClean="0">
              <a:solidFill>
                <a:schemeClr val="accent1">
                  <a:lumMod val="75000"/>
                </a:schemeClr>
              </a:solidFill>
            </a:endParaRPr>
          </a:p>
          <a:p>
            <a:pPr marL="82550" indent="0">
              <a:buFont typeface="Wingdings 2" panose="05020102010507070707" pitchFamily="18" charset="2"/>
              <a:buNone/>
              <a:defRPr/>
            </a:pPr>
            <a:endParaRPr lang="el-GR" sz="2800" dirty="0"/>
          </a:p>
        </p:txBody>
      </p:sp>
      <p:sp>
        <p:nvSpPr>
          <p:cNvPr id="108549"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5DBE89C-962E-4349-9890-29B0DAFA99D4}" type="slidenum">
              <a:rPr lang="en-US" altLang="el-GR" sz="1200" smtClean="0">
                <a:solidFill>
                  <a:srgbClr val="B5A788"/>
                </a:solidFill>
              </a:rPr>
              <a:pPr>
                <a:spcBef>
                  <a:spcPct val="0"/>
                </a:spcBef>
                <a:buClrTx/>
                <a:buSzTx/>
                <a:buFontTx/>
                <a:buNone/>
              </a:pPr>
              <a:t>71</a:t>
            </a:fld>
            <a:endParaRPr lang="en-US" altLang="el-GR" sz="1200" smtClean="0">
              <a:solidFill>
                <a:srgbClr val="B5A788"/>
              </a:solidFill>
            </a:endParaRPr>
          </a:p>
        </p:txBody>
      </p:sp>
    </p:spTree>
    <p:extLst>
      <p:ext uri="{BB962C8B-B14F-4D97-AF65-F5344CB8AC3E}">
        <p14:creationId xmlns:p14="http://schemas.microsoft.com/office/powerpoint/2010/main" val="29910014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l-GR" dirty="0" smtClean="0"/>
              <a:t>Πως θα οργανωθεί η δουλειά της εργασίας  (3)</a:t>
            </a:r>
            <a:endParaRPr lang="el-GR" dirty="0"/>
          </a:p>
        </p:txBody>
      </p:sp>
      <p:sp>
        <p:nvSpPr>
          <p:cNvPr id="109571" name="Θέση περιεχομένου 2"/>
          <p:cNvSpPr>
            <a:spLocks noGrp="1"/>
          </p:cNvSpPr>
          <p:nvPr>
            <p:ph idx="1"/>
          </p:nvPr>
        </p:nvSpPr>
        <p:spPr>
          <a:xfrm>
            <a:off x="1435100" y="1628775"/>
            <a:ext cx="7499350" cy="4619625"/>
          </a:xfrm>
        </p:spPr>
        <p:txBody>
          <a:bodyPr/>
          <a:lstStyle/>
          <a:p>
            <a:r>
              <a:rPr lang="el-GR" altLang="el-GR" smtClean="0"/>
              <a:t>Συμμετοχή στο </a:t>
            </a:r>
            <a:r>
              <a:rPr lang="en-US" altLang="el-GR" smtClean="0"/>
              <a:t>Forum</a:t>
            </a:r>
            <a:r>
              <a:rPr lang="el-GR" altLang="el-GR" smtClean="0"/>
              <a:t>:</a:t>
            </a:r>
            <a:r>
              <a:rPr lang="fr-FR" altLang="el-GR" smtClean="0"/>
              <a:t> </a:t>
            </a:r>
            <a:r>
              <a:rPr lang="el-GR" altLang="el-GR" smtClean="0"/>
              <a:t>κάθε φοιτήτρια/φοιτητής συμμετέχει στο </a:t>
            </a:r>
            <a:r>
              <a:rPr lang="en-US" altLang="el-GR" smtClean="0"/>
              <a:t>forum </a:t>
            </a:r>
            <a:r>
              <a:rPr lang="el-GR" altLang="el-GR" smtClean="0"/>
              <a:t>του μαθήματος και θα πρέπει να κάνει δυο (2) τουλάχιστον εβδομαδιαίες παρεμβάσεις σε αυτό. </a:t>
            </a:r>
          </a:p>
          <a:p>
            <a:r>
              <a:rPr lang="el-GR" altLang="el-GR" smtClean="0"/>
              <a:t>Κάθε ομάδα «σχολιάζει» και «αξιολογεί» το σενάριο (στο </a:t>
            </a:r>
            <a:r>
              <a:rPr lang="en-US" altLang="el-GR" smtClean="0"/>
              <a:t>wiki</a:t>
            </a:r>
            <a:r>
              <a:rPr lang="el-GR" altLang="el-GR" smtClean="0"/>
              <a:t>)</a:t>
            </a:r>
            <a:r>
              <a:rPr lang="en-US" altLang="el-GR" smtClean="0"/>
              <a:t> </a:t>
            </a:r>
            <a:r>
              <a:rPr lang="el-GR" altLang="el-GR" smtClean="0"/>
              <a:t>μιας άλλης ομάδας αφού έχει ολοκληρωθεί το σενάριο.  </a:t>
            </a:r>
            <a:endParaRPr lang="en-US" altLang="el-GR" smtClean="0"/>
          </a:p>
          <a:p>
            <a:endParaRPr lang="el-GR" altLang="el-GR" smtClean="0"/>
          </a:p>
        </p:txBody>
      </p:sp>
      <p:sp>
        <p:nvSpPr>
          <p:cNvPr id="10957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33B9A7A-A556-40EE-BC3A-76627DE66F1E}" type="slidenum">
              <a:rPr lang="en-US" altLang="el-GR" sz="1200" smtClean="0">
                <a:solidFill>
                  <a:srgbClr val="B5A788"/>
                </a:solidFill>
              </a:rPr>
              <a:pPr>
                <a:spcBef>
                  <a:spcPct val="0"/>
                </a:spcBef>
                <a:buClrTx/>
                <a:buSzTx/>
                <a:buFontTx/>
                <a:buNone/>
              </a:pPr>
              <a:t>72</a:t>
            </a:fld>
            <a:endParaRPr lang="en-US" altLang="el-GR" sz="1200" smtClean="0">
              <a:solidFill>
                <a:srgbClr val="B5A788"/>
              </a:solidFill>
            </a:endParaRPr>
          </a:p>
        </p:txBody>
      </p:sp>
    </p:spTree>
    <p:extLst>
      <p:ext uri="{BB962C8B-B14F-4D97-AF65-F5344CB8AC3E}">
        <p14:creationId xmlns:p14="http://schemas.microsoft.com/office/powerpoint/2010/main" val="38694915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913"/>
            <a:ext cx="8374063" cy="1143000"/>
          </a:xfrm>
        </p:spPr>
        <p:txBody>
          <a:bodyPr/>
          <a:lstStyle/>
          <a:p>
            <a:pPr>
              <a:defRPr/>
            </a:pPr>
            <a:r>
              <a:rPr lang="el-GR" dirty="0" smtClean="0"/>
              <a:t>Θέματα εργασιών</a:t>
            </a:r>
            <a:r>
              <a:rPr lang="en-US" dirty="0" smtClean="0"/>
              <a:t> (1)</a:t>
            </a:r>
            <a:endParaRPr lang="el-GR" dirty="0"/>
          </a:p>
        </p:txBody>
      </p:sp>
      <p:sp>
        <p:nvSpPr>
          <p:cNvPr id="3" name="Θέση περιεχομένου 2"/>
          <p:cNvSpPr>
            <a:spLocks noGrp="1"/>
          </p:cNvSpPr>
          <p:nvPr>
            <p:ph idx="1"/>
          </p:nvPr>
        </p:nvSpPr>
        <p:spPr>
          <a:xfrm>
            <a:off x="1371600" y="1196975"/>
            <a:ext cx="7531100" cy="4800600"/>
          </a:xfrm>
        </p:spPr>
        <p:txBody>
          <a:bodyPr>
            <a:normAutofit lnSpcReduction="10000"/>
          </a:bodyPr>
          <a:lstStyle/>
          <a:p>
            <a:pPr marL="82550" indent="0">
              <a:buFont typeface="Wingdings 2" panose="05020102010507070707" pitchFamily="18" charset="2"/>
              <a:buNone/>
              <a:defRPr/>
            </a:pPr>
            <a:r>
              <a:rPr lang="el-GR" sz="2400" dirty="0" smtClean="0"/>
              <a:t>Οι εργασίες μπορεί να είναι από προσχολική ή πρώτη σχολική ηλικία, από δημοτικό, γυμνάσιο ή και λύκειο</a:t>
            </a:r>
          </a:p>
          <a:p>
            <a:pPr marL="82550" indent="0">
              <a:buFont typeface="Wingdings 2" panose="05020102010507070707" pitchFamily="18" charset="2"/>
              <a:buNone/>
              <a:defRPr/>
            </a:pPr>
            <a:r>
              <a:rPr lang="el-GR" sz="2400" dirty="0" smtClean="0"/>
              <a:t>Παραδείγματα </a:t>
            </a:r>
          </a:p>
          <a:p>
            <a:pPr>
              <a:defRPr/>
            </a:pPr>
            <a:r>
              <a:rPr lang="el-GR" sz="2000" dirty="0" smtClean="0"/>
              <a:t>Προγραμματισμός στο </a:t>
            </a:r>
            <a:r>
              <a:rPr lang="en-US" sz="2000" dirty="0" err="1" smtClean="0"/>
              <a:t>ScratchJr</a:t>
            </a:r>
            <a:r>
              <a:rPr lang="en-US" sz="2000" dirty="0" smtClean="0"/>
              <a:t>, Bee-Bot, </a:t>
            </a:r>
            <a:r>
              <a:rPr lang="fr-FR" sz="2000" dirty="0" err="1" smtClean="0"/>
              <a:t>Probot</a:t>
            </a:r>
            <a:r>
              <a:rPr lang="fr-FR" sz="2000" dirty="0" smtClean="0"/>
              <a:t>, </a:t>
            </a:r>
            <a:r>
              <a:rPr lang="fr-FR" sz="2000" dirty="0" err="1" smtClean="0"/>
              <a:t>Thymio</a:t>
            </a:r>
            <a:r>
              <a:rPr lang="en-US" sz="2000" dirty="0" smtClean="0"/>
              <a:t> </a:t>
            </a:r>
            <a:r>
              <a:rPr lang="el-GR" sz="2000" dirty="0" smtClean="0"/>
              <a:t>(</a:t>
            </a:r>
            <a:r>
              <a:rPr lang="fr-FR" sz="2000" dirty="0" smtClean="0"/>
              <a:t>4</a:t>
            </a:r>
            <a:r>
              <a:rPr lang="el-GR" sz="2000" dirty="0" smtClean="0"/>
              <a:t> εργασίες)</a:t>
            </a:r>
            <a:endParaRPr lang="en-US" sz="2000" dirty="0" smtClean="0"/>
          </a:p>
          <a:p>
            <a:pPr>
              <a:defRPr/>
            </a:pPr>
            <a:r>
              <a:rPr lang="el-GR" sz="2000" dirty="0" smtClean="0"/>
              <a:t>Περιφερειακές μονάδες υπολογιστή (4 εργασίες)</a:t>
            </a:r>
          </a:p>
          <a:p>
            <a:pPr lvl="1">
              <a:defRPr/>
            </a:pPr>
            <a:r>
              <a:rPr lang="el-GR" sz="1800" dirty="0" smtClean="0"/>
              <a:t>Πληκτρολόγιο, ποντίκι, ηχεία - μικρόφωνο, εκτυπωτής, κλπ. </a:t>
            </a:r>
          </a:p>
          <a:p>
            <a:pPr>
              <a:defRPr/>
            </a:pPr>
            <a:r>
              <a:rPr lang="el-GR" sz="2000" dirty="0" smtClean="0"/>
              <a:t>Μαθαίνω τα μέρη του υπολογιστή -Συνδέσεις  (1 εργασία)</a:t>
            </a:r>
          </a:p>
          <a:p>
            <a:pPr>
              <a:defRPr/>
            </a:pPr>
            <a:r>
              <a:rPr lang="el-GR" sz="2000" dirty="0" smtClean="0"/>
              <a:t>Μνήμη υπολογιστή </a:t>
            </a:r>
            <a:r>
              <a:rPr lang="el-GR" sz="2000" dirty="0"/>
              <a:t>(1 εργασία</a:t>
            </a:r>
            <a:r>
              <a:rPr lang="el-GR" sz="2000" dirty="0" smtClean="0"/>
              <a:t>) </a:t>
            </a:r>
          </a:p>
          <a:p>
            <a:pPr>
              <a:defRPr/>
            </a:pPr>
            <a:r>
              <a:rPr lang="el-GR" sz="2000" dirty="0" smtClean="0"/>
              <a:t>Έννοιες Πληροφορικής (πρόγραμμα </a:t>
            </a:r>
            <a:r>
              <a:rPr lang="en-US" sz="2000" dirty="0" err="1" smtClean="0"/>
              <a:t>vs</a:t>
            </a:r>
            <a:r>
              <a:rPr lang="en-US" sz="2000" dirty="0" smtClean="0"/>
              <a:t> </a:t>
            </a:r>
            <a:r>
              <a:rPr lang="el-GR" sz="2000" dirty="0" smtClean="0"/>
              <a:t>αρχείο)</a:t>
            </a:r>
          </a:p>
          <a:p>
            <a:pPr lvl="1">
              <a:defRPr/>
            </a:pPr>
            <a:r>
              <a:rPr lang="el-GR" sz="1800" dirty="0"/>
              <a:t>Αποθήκευση </a:t>
            </a:r>
            <a:r>
              <a:rPr lang="en-US" sz="1800" dirty="0"/>
              <a:t>– </a:t>
            </a:r>
            <a:r>
              <a:rPr lang="el-GR" sz="1800" dirty="0"/>
              <a:t>άνοιγμα </a:t>
            </a:r>
            <a:r>
              <a:rPr lang="el-GR" sz="1800" dirty="0" smtClean="0"/>
              <a:t>αρχείου </a:t>
            </a:r>
            <a:r>
              <a:rPr lang="el-GR" sz="1800" dirty="0"/>
              <a:t>(1 εργασία</a:t>
            </a:r>
            <a:r>
              <a:rPr lang="el-GR" sz="1800" dirty="0" smtClean="0"/>
              <a:t>)</a:t>
            </a:r>
          </a:p>
          <a:p>
            <a:pPr lvl="1">
              <a:defRPr/>
            </a:pPr>
            <a:r>
              <a:rPr lang="el-GR" sz="1800" dirty="0" smtClean="0"/>
              <a:t>Εκτέλεση προγράμματος </a:t>
            </a:r>
            <a:r>
              <a:rPr lang="el-GR" sz="1800" dirty="0"/>
              <a:t>(1 εργασία</a:t>
            </a:r>
            <a:r>
              <a:rPr lang="el-GR" sz="1800" dirty="0" smtClean="0"/>
              <a:t>) </a:t>
            </a:r>
            <a:endParaRPr lang="el-GR" sz="1800" dirty="0"/>
          </a:p>
          <a:p>
            <a:pPr>
              <a:defRPr/>
            </a:pPr>
            <a:r>
              <a:rPr lang="el-GR" sz="2000" dirty="0" smtClean="0"/>
              <a:t>Εφαρμογές (ζωγραφική) </a:t>
            </a:r>
            <a:r>
              <a:rPr lang="el-GR" sz="2000" dirty="0"/>
              <a:t>(1 εργασία</a:t>
            </a:r>
            <a:r>
              <a:rPr lang="el-GR" sz="2000" dirty="0" smtClean="0"/>
              <a:t>)</a:t>
            </a:r>
          </a:p>
          <a:p>
            <a:pPr>
              <a:defRPr/>
            </a:pPr>
            <a:r>
              <a:rPr lang="el-GR" sz="2000" dirty="0" smtClean="0"/>
              <a:t>Εφαρμογές (επεξεργασία κειμένου) </a:t>
            </a:r>
            <a:r>
              <a:rPr lang="el-GR" sz="2000" dirty="0"/>
              <a:t>(1 εργασία)</a:t>
            </a:r>
          </a:p>
          <a:p>
            <a:pPr marL="82550" indent="0">
              <a:buFont typeface="Wingdings 2" panose="05020102010507070707" pitchFamily="18" charset="2"/>
              <a:buNone/>
              <a:defRPr/>
            </a:pPr>
            <a:endParaRPr lang="el-GR" sz="2400" dirty="0" smtClean="0"/>
          </a:p>
        </p:txBody>
      </p:sp>
      <p:sp>
        <p:nvSpPr>
          <p:cNvPr id="110597"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2A9359E-35D5-4A8C-AAB0-127C33456B51}" type="slidenum">
              <a:rPr lang="en-US" altLang="el-GR" sz="1200" smtClean="0">
                <a:solidFill>
                  <a:srgbClr val="B5A788"/>
                </a:solidFill>
              </a:rPr>
              <a:pPr>
                <a:spcBef>
                  <a:spcPct val="0"/>
                </a:spcBef>
                <a:buClrTx/>
                <a:buSzTx/>
                <a:buFontTx/>
                <a:buNone/>
              </a:pPr>
              <a:t>73</a:t>
            </a:fld>
            <a:endParaRPr lang="en-US" altLang="el-GR" sz="1200" smtClean="0">
              <a:solidFill>
                <a:srgbClr val="B5A788"/>
              </a:solidFill>
            </a:endParaRPr>
          </a:p>
        </p:txBody>
      </p:sp>
    </p:spTree>
    <p:extLst>
      <p:ext uri="{BB962C8B-B14F-4D97-AF65-F5344CB8AC3E}">
        <p14:creationId xmlns:p14="http://schemas.microsoft.com/office/powerpoint/2010/main" val="36730607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44450"/>
            <a:ext cx="8297863" cy="1143000"/>
          </a:xfrm>
        </p:spPr>
        <p:txBody>
          <a:bodyPr/>
          <a:lstStyle/>
          <a:p>
            <a:pPr>
              <a:defRPr/>
            </a:pPr>
            <a:r>
              <a:rPr lang="el-GR" dirty="0" smtClean="0"/>
              <a:t>Προτάσεις για σενάρια</a:t>
            </a:r>
            <a:endParaRPr lang="el-GR" dirty="0"/>
          </a:p>
        </p:txBody>
      </p:sp>
      <p:sp>
        <p:nvSpPr>
          <p:cNvPr id="111619" name="Θέση περιεχομένου 2"/>
          <p:cNvSpPr>
            <a:spLocks noGrp="1"/>
          </p:cNvSpPr>
          <p:nvPr>
            <p:ph idx="1"/>
          </p:nvPr>
        </p:nvSpPr>
        <p:spPr>
          <a:xfrm>
            <a:off x="1435100" y="1268413"/>
            <a:ext cx="7499350" cy="4800600"/>
          </a:xfrm>
        </p:spPr>
        <p:txBody>
          <a:bodyPr/>
          <a:lstStyle/>
          <a:p>
            <a:pPr marL="596900" indent="-514350">
              <a:buFont typeface="Gill Sans MT" panose="020B0502020104020203" pitchFamily="34" charset="0"/>
              <a:buAutoNum type="arabicPeriod"/>
            </a:pPr>
            <a:r>
              <a:rPr lang="en-US" altLang="el-GR" smtClean="0"/>
              <a:t>Scratch - ScrathJr</a:t>
            </a:r>
          </a:p>
          <a:p>
            <a:pPr marL="596900" indent="-514350">
              <a:buFont typeface="Gill Sans MT" panose="020B0502020104020203" pitchFamily="34" charset="0"/>
              <a:buAutoNum type="arabicPeriod"/>
            </a:pPr>
            <a:r>
              <a:rPr lang="en-US" altLang="el-GR" smtClean="0"/>
              <a:t>Tablets</a:t>
            </a:r>
          </a:p>
          <a:p>
            <a:pPr marL="596900" indent="-514350">
              <a:buFont typeface="Gill Sans MT" panose="020B0502020104020203" pitchFamily="34" charset="0"/>
              <a:buAutoNum type="arabicPeriod"/>
            </a:pPr>
            <a:r>
              <a:rPr lang="en-US" altLang="el-GR" smtClean="0"/>
              <a:t>Bee-bot - Pro-bot</a:t>
            </a:r>
          </a:p>
          <a:p>
            <a:pPr marL="596900" indent="-514350">
              <a:buFont typeface="Gill Sans MT" panose="020B0502020104020203" pitchFamily="34" charset="0"/>
              <a:buAutoNum type="arabicPeriod"/>
            </a:pPr>
            <a:r>
              <a:rPr lang="en-US" altLang="el-GR" smtClean="0"/>
              <a:t>Robot Thymio </a:t>
            </a:r>
          </a:p>
          <a:p>
            <a:pPr marL="596900" indent="-514350">
              <a:buFont typeface="Gill Sans MT" panose="020B0502020104020203" pitchFamily="34" charset="0"/>
              <a:buAutoNum type="arabicPeriod"/>
            </a:pPr>
            <a:r>
              <a:rPr lang="en-US" altLang="el-GR" smtClean="0"/>
              <a:t>Interactive whiteboards</a:t>
            </a:r>
          </a:p>
          <a:p>
            <a:pPr marL="596900" indent="-514350">
              <a:buFont typeface="Gill Sans MT" panose="020B0502020104020203" pitchFamily="34" charset="0"/>
              <a:buAutoNum type="arabicPeriod"/>
            </a:pPr>
            <a:r>
              <a:rPr lang="el-GR" altLang="el-GR" smtClean="0"/>
              <a:t>Ζωγραφική </a:t>
            </a:r>
          </a:p>
          <a:p>
            <a:pPr marL="596900" indent="-514350">
              <a:buFont typeface="Gill Sans MT" panose="020B0502020104020203" pitchFamily="34" charset="0"/>
              <a:buAutoNum type="arabicPeriod"/>
            </a:pPr>
            <a:r>
              <a:rPr lang="el-GR" altLang="el-GR" smtClean="0"/>
              <a:t>Κατασκευή υπολογιστή </a:t>
            </a:r>
          </a:p>
          <a:p>
            <a:pPr marL="596900" indent="-514350">
              <a:buFont typeface="Gill Sans MT" panose="020B0502020104020203" pitchFamily="34" charset="0"/>
              <a:buAutoNum type="arabicPeriod"/>
            </a:pPr>
            <a:r>
              <a:rPr lang="el-GR" altLang="el-GR" smtClean="0"/>
              <a:t>Αρχείο – αποθήκευση </a:t>
            </a:r>
          </a:p>
          <a:p>
            <a:pPr marL="596900" indent="-514350">
              <a:buFont typeface="Gill Sans MT" panose="020B0502020104020203" pitchFamily="34" charset="0"/>
              <a:buAutoNum type="arabicPeriod"/>
            </a:pPr>
            <a:endParaRPr lang="el-GR" altLang="el-GR" smtClean="0"/>
          </a:p>
        </p:txBody>
      </p:sp>
      <p:sp>
        <p:nvSpPr>
          <p:cNvPr id="111621"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AB3C32-B8E4-47FC-8914-433771C0DA92}" type="slidenum">
              <a:rPr lang="en-US" altLang="el-GR" smtClean="0">
                <a:solidFill>
                  <a:srgbClr val="B5A788"/>
                </a:solidFill>
                <a:latin typeface="Gill Sans MT" panose="020B0502020104020203" pitchFamily="34" charset="0"/>
              </a:rPr>
              <a:pPr/>
              <a:t>74</a:t>
            </a:fld>
            <a:endParaRPr lang="en-US" altLang="el-GR"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5748552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6196518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n-US" sz="2800" dirty="0" smtClean="0"/>
              <a:t>Copyright</a:t>
            </a:r>
            <a:r>
              <a:rPr lang="el-GR" sz="2800" dirty="0" smtClean="0"/>
              <a:t> Πανεπιστήμιο Πατρών, Βασίλειος Κόμης. «Διδακτική της Πληροφορικής και των Τεχνολογιών της Πληροφορίας και των Επικοινωνιών: </a:t>
            </a:r>
            <a:r>
              <a:rPr lang="el-GR" sz="2800" dirty="0"/>
              <a:t>Δημιουργία και εφαρμογή εκπαιδευτικού σεναρίου με ΤΠΕ για τη διδασκαλία της Πληροφορικής</a:t>
            </a:r>
            <a:r>
              <a:rPr lang="el-GR" sz="2800" dirty="0" smtClean="0"/>
              <a:t>». 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a:t>
            </a:r>
            <a:r>
              <a:rPr lang="en-US" sz="2800" dirty="0" smtClean="0"/>
              <a:t>eclass.upatras.gr/courses/PN14</a:t>
            </a:r>
            <a:r>
              <a:rPr lang="el-GR" sz="2800" dirty="0" smtClean="0"/>
              <a:t>77</a:t>
            </a:r>
            <a:r>
              <a:rPr lang="en-US" sz="2800" dirty="0" smtClean="0"/>
              <a:t>/</a:t>
            </a:r>
            <a:endParaRPr lang="el-GR" sz="2800" dirty="0" smtClean="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a:normAutofit/>
          </a:bodyPr>
          <a:lstStyle/>
          <a:p>
            <a:pPr marL="0" indent="0" eaLnBrk="1" hangingPunct="1">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hangingPunct="1">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hangingPunct="1">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hangingPunct="1">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eaLnBrk="1" hangingPunct="1">
              <a:defRPr/>
            </a:pPr>
            <a:endParaRPr lang="el-GR" sz="2000" dirty="0"/>
          </a:p>
        </p:txBody>
      </p:sp>
    </p:spTree>
    <p:extLst>
      <p:ext uri="{BB962C8B-B14F-4D97-AF65-F5344CB8AC3E}">
        <p14:creationId xmlns:p14="http://schemas.microsoft.com/office/powerpoint/2010/main" val="1489228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304800"/>
            <a:ext cx="8232775" cy="1143000"/>
          </a:xfrm>
        </p:spPr>
        <p:txBody>
          <a:bodyPr vert="horz" wrap="square" lIns="91440" tIns="45720" rIns="91440" bIns="45720" numCol="1" anchorCtr="0" compatLnSpc="1">
            <a:prstTxWarp prst="textNoShape">
              <a:avLst/>
            </a:prstTxWarp>
            <a:noAutofit/>
          </a:bodyPr>
          <a:lstStyle/>
          <a:p>
            <a:pPr>
              <a:defRPr/>
            </a:pPr>
            <a:r>
              <a:rPr lang="el-GR" sz="3600" dirty="0" smtClean="0">
                <a:effectLst>
                  <a:outerShdw blurRad="38100" dist="38100" dir="2700000" algn="tl">
                    <a:srgbClr val="C0C0C0"/>
                  </a:outerShdw>
                </a:effectLst>
              </a:rPr>
              <a:t>Διδακτικός σχεδιασμός για τα μαθήματα Πληροφορικής &amp; ΤΠΕ (3)</a:t>
            </a:r>
          </a:p>
        </p:txBody>
      </p:sp>
      <p:sp>
        <p:nvSpPr>
          <p:cNvPr id="22531" name="Θέση περιεχομένου 2"/>
          <p:cNvSpPr>
            <a:spLocks noGrp="1"/>
          </p:cNvSpPr>
          <p:nvPr>
            <p:ph idx="1"/>
          </p:nvPr>
        </p:nvSpPr>
        <p:spPr>
          <a:xfrm>
            <a:off x="971550" y="1844675"/>
            <a:ext cx="7962900" cy="4403725"/>
          </a:xfrm>
        </p:spPr>
        <p:txBody>
          <a:bodyPr/>
          <a:lstStyle/>
          <a:p>
            <a:r>
              <a:rPr lang="el-GR" altLang="el-GR" sz="2800" dirty="0" smtClean="0"/>
              <a:t>Α1) Βασικές έννοιες Διδακτικής Πληροφορικής και ΤΠΕ</a:t>
            </a:r>
          </a:p>
          <a:p>
            <a:r>
              <a:rPr lang="el-GR" altLang="el-GR" sz="2800" dirty="0" smtClean="0"/>
              <a:t>Α2) Εφαρμοσμένη Διδακτική προγραμματισμού με ΤΠΕ</a:t>
            </a:r>
          </a:p>
          <a:p>
            <a:r>
              <a:rPr lang="el-GR" altLang="el-GR" sz="2800" dirty="0" smtClean="0"/>
              <a:t>Α3) Διδακτική λογισμικών γενικής χρήσης στη βασική και την επαγγελματική εκπαίδευση – διδακτική τεχνολογίας υπολογιστών και δικτύων </a:t>
            </a:r>
          </a:p>
          <a:p>
            <a:r>
              <a:rPr lang="el-GR" altLang="el-GR" sz="2800" dirty="0" smtClean="0"/>
              <a:t>Α4) Η έννοια της αξιολόγησης του μαθητή και της εκπαιδευτικής διαδικασίας</a:t>
            </a:r>
          </a:p>
        </p:txBody>
      </p:sp>
      <p:sp>
        <p:nvSpPr>
          <p:cNvPr id="22533"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22880AE-66BE-4A32-800C-E54192AD6640}" type="slidenum">
              <a:rPr lang="en-US" altLang="el-GR" sz="1200" smtClean="0">
                <a:solidFill>
                  <a:srgbClr val="B5A788"/>
                </a:solidFill>
                <a:ea typeface="MS PGothic" panose="020B0600070205080204" pitchFamily="34" charset="-128"/>
              </a:rPr>
              <a:pPr>
                <a:spcBef>
                  <a:spcPct val="0"/>
                </a:spcBef>
                <a:buClrTx/>
                <a:buSzTx/>
                <a:buFontTx/>
                <a:buNone/>
              </a:pPr>
              <a:t>8</a:t>
            </a:fld>
            <a:endParaRPr lang="en-US" altLang="el-GR" sz="1200" smtClean="0">
              <a:solidFill>
                <a:srgbClr val="B5A788"/>
              </a:solidFill>
              <a:ea typeface="MS PGothic" panose="020B0600070205080204" pitchFamily="34" charset="-128"/>
            </a:endParaRPr>
          </a:p>
        </p:txBody>
      </p:sp>
    </p:spTree>
    <p:extLst>
      <p:ext uri="{BB962C8B-B14F-4D97-AF65-F5344CB8AC3E}">
        <p14:creationId xmlns:p14="http://schemas.microsoft.com/office/powerpoint/2010/main" val="21073615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00013"/>
            <a:ext cx="9144000" cy="1143001"/>
          </a:xfrm>
        </p:spPr>
        <p:txBody>
          <a:bodyPr/>
          <a:lstStyle/>
          <a:p>
            <a:pPr eaLnBrk="1" hangingPunct="1"/>
            <a:r>
              <a:rPr lang="el-GR" dirty="0" smtClean="0"/>
              <a:t>Σημείωμα Χρήσης Έργων Τρίτων</a:t>
            </a:r>
          </a:p>
        </p:txBody>
      </p:sp>
      <p:sp>
        <p:nvSpPr>
          <p:cNvPr id="61443" name="Content Placeholder 2"/>
          <p:cNvSpPr>
            <a:spLocks noGrp="1"/>
          </p:cNvSpPr>
          <p:nvPr>
            <p:ph idx="1"/>
          </p:nvPr>
        </p:nvSpPr>
        <p:spPr>
          <a:xfrm>
            <a:off x="179388" y="1557338"/>
            <a:ext cx="8856662" cy="4525962"/>
          </a:xfrm>
        </p:spPr>
        <p:txBody>
          <a:bodyPr/>
          <a:lstStyle/>
          <a:p>
            <a:pPr marL="0" indent="0" eaLnBrk="1" hangingPunct="1">
              <a:buFont typeface="Arial" pitchFamily="34" charset="0"/>
              <a:buNone/>
            </a:pPr>
            <a:r>
              <a:rPr lang="el-GR" sz="2000" dirty="0" smtClean="0"/>
              <a:t>Το Έργο αυτό κάνει χρήση των ακόλουθων έργων:</a:t>
            </a:r>
          </a:p>
          <a:p>
            <a:pPr marL="0" indent="0" eaLnBrk="1" hangingPunct="1">
              <a:buFont typeface="Arial" pitchFamily="34" charse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pPr marL="0" indent="0" eaLnBrk="1" hangingPunct="1">
              <a:buFont typeface="Arial" pitchFamily="34" charset="0"/>
              <a:buNone/>
            </a:pPr>
            <a:r>
              <a:rPr lang="el-GR" sz="2000" dirty="0" smtClean="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extLst>
      <p:ext uri="{BB962C8B-B14F-4D97-AF65-F5344CB8AC3E}">
        <p14:creationId xmlns:p14="http://schemas.microsoft.com/office/powerpoint/2010/main" val="14987278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n-US" dirty="0" smtClean="0"/>
              <a:t>6</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vert="horz" wrap="square" lIns="91440" tIns="45720" rIns="91440" bIns="45720" numCol="1" anchorCtr="0" compatLnSpc="1">
            <a:prstTxWarp prst="textNoShape">
              <a:avLst/>
            </a:prstTxWarp>
            <a:noAutofit/>
          </a:bodyPr>
          <a:lstStyle/>
          <a:p>
            <a:pPr>
              <a:defRPr/>
            </a:pPr>
            <a:r>
              <a:rPr lang="el-GR" sz="3600" dirty="0" smtClean="0">
                <a:effectLst>
                  <a:outerShdw blurRad="38100" dist="38100" dir="2700000" algn="tl">
                    <a:srgbClr val="C0C0C0"/>
                  </a:outerShdw>
                </a:effectLst>
              </a:rPr>
              <a:t>Ηλεκτρονική μάθηση, νέα ψηφιακά μέσα και πληροφορικός </a:t>
            </a:r>
            <a:r>
              <a:rPr lang="el-GR" sz="3600" dirty="0" err="1" smtClean="0">
                <a:effectLst>
                  <a:outerShdw blurRad="38100" dist="38100" dir="2700000" algn="tl">
                    <a:srgbClr val="C0C0C0"/>
                  </a:outerShdw>
                </a:effectLst>
              </a:rPr>
              <a:t>γραμματισμός</a:t>
            </a:r>
            <a:r>
              <a:rPr lang="el-GR" sz="3600" dirty="0" smtClean="0">
                <a:effectLst>
                  <a:outerShdw blurRad="38100" dist="38100" dir="2700000" algn="tl">
                    <a:srgbClr val="C0C0C0"/>
                  </a:outerShdw>
                </a:effectLst>
              </a:rPr>
              <a:t> (1) </a:t>
            </a:r>
          </a:p>
        </p:txBody>
      </p:sp>
      <p:sp>
        <p:nvSpPr>
          <p:cNvPr id="23555" name="Θέση περιεχομένου 2"/>
          <p:cNvSpPr>
            <a:spLocks noGrp="1"/>
          </p:cNvSpPr>
          <p:nvPr>
            <p:ph idx="1"/>
          </p:nvPr>
        </p:nvSpPr>
        <p:spPr>
          <a:xfrm>
            <a:off x="838200" y="1447800"/>
            <a:ext cx="8096250" cy="4800600"/>
          </a:xfrm>
        </p:spPr>
        <p:txBody>
          <a:bodyPr/>
          <a:lstStyle/>
          <a:p>
            <a:r>
              <a:rPr lang="el-GR" altLang="el-GR" sz="2400" dirty="0" smtClean="0"/>
              <a:t>οι ΤΠΕ ως τεχνολογικό και γνωστικό εργαλείο, ως μεθοδολογία επίλυσης προβλημάτων και ως κοινωνικό φαινόμενο</a:t>
            </a:r>
          </a:p>
          <a:p>
            <a:r>
              <a:rPr lang="el-GR" altLang="el-GR" sz="2400" dirty="0" smtClean="0"/>
              <a:t>Ο ρόλος του εκπαιδευτικού πληροφορικής στο ψηφιακό σχολείο </a:t>
            </a:r>
          </a:p>
          <a:p>
            <a:r>
              <a:rPr lang="el-GR" altLang="el-GR" sz="2400" dirty="0" smtClean="0"/>
              <a:t>Ένταξη της Πληροφορική και των ΤΠΕ στην πρωτοβάθμια εκπαίδευση </a:t>
            </a:r>
          </a:p>
          <a:p>
            <a:r>
              <a:rPr lang="el-GR" altLang="el-GR" sz="2400" dirty="0" smtClean="0"/>
              <a:t>Χρήση σύγχρονων υπηρεσιών και εργαλείων του Διαδικτύου (</a:t>
            </a:r>
            <a:r>
              <a:rPr lang="en-US" altLang="el-GR" sz="2400" dirty="0" smtClean="0"/>
              <a:t>Web</a:t>
            </a:r>
            <a:r>
              <a:rPr lang="el-GR" altLang="el-GR" sz="2400" dirty="0" smtClean="0"/>
              <a:t> 2.0) στον διδακτικό σχεδιασμό που αφορά όλο το εύρος των γνωστικών αντικειμένων. </a:t>
            </a:r>
          </a:p>
          <a:p>
            <a:r>
              <a:rPr lang="el-GR" altLang="el-GR" sz="2400" dirty="0" smtClean="0"/>
              <a:t>Η Πληροφορική ως αντικείμενο εκπαίδευσης και ως εργαλείο/μέσο εκπαίδευσης</a:t>
            </a:r>
          </a:p>
          <a:p>
            <a:endParaRPr lang="el-GR" altLang="el-GR" sz="2400" dirty="0" smtClean="0"/>
          </a:p>
        </p:txBody>
      </p:sp>
      <p:sp>
        <p:nvSpPr>
          <p:cNvPr id="23557"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36228EF-617D-44DA-B4E1-4AB9248261C5}" type="slidenum">
              <a:rPr lang="en-US" altLang="el-GR" sz="1200" smtClean="0">
                <a:solidFill>
                  <a:srgbClr val="B5A788"/>
                </a:solidFill>
                <a:ea typeface="MS PGothic" panose="020B0600070205080204" pitchFamily="34" charset="-128"/>
              </a:rPr>
              <a:pPr>
                <a:spcBef>
                  <a:spcPct val="0"/>
                </a:spcBef>
                <a:buClrTx/>
                <a:buSzTx/>
                <a:buFontTx/>
                <a:buNone/>
              </a:pPr>
              <a:t>9</a:t>
            </a:fld>
            <a:endParaRPr lang="en-US" altLang="el-GR" sz="1200" smtClean="0">
              <a:solidFill>
                <a:srgbClr val="B5A788"/>
              </a:solidFill>
              <a:ea typeface="MS PGothic" panose="020B0600070205080204" pitchFamily="34" charset="-128"/>
            </a:endParaRPr>
          </a:p>
        </p:txBody>
      </p:sp>
    </p:spTree>
    <p:extLst>
      <p:ext uri="{BB962C8B-B14F-4D97-AF65-F5344CB8AC3E}">
        <p14:creationId xmlns:p14="http://schemas.microsoft.com/office/powerpoint/2010/main" val="3802299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277</TotalTime>
  <Words>4965</Words>
  <Application>Microsoft Office PowerPoint</Application>
  <PresentationFormat>On-screen Show (4:3)</PresentationFormat>
  <Paragraphs>633</Paragraphs>
  <Slides>81</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MS PGothic</vt:lpstr>
      <vt:lpstr>Arial</vt:lpstr>
      <vt:lpstr>Calibri</vt:lpstr>
      <vt:lpstr>Corbel</vt:lpstr>
      <vt:lpstr>Courier New</vt:lpstr>
      <vt:lpstr>Gill Sans MT</vt:lpstr>
      <vt:lpstr>Tahoma</vt:lpstr>
      <vt:lpstr>Tahoma Greek</vt:lpstr>
      <vt:lpstr>Wingdings</vt:lpstr>
      <vt:lpstr>Wingdings 2</vt:lpstr>
      <vt:lpstr>IV-ICTEGroup.GR.new</vt:lpstr>
      <vt:lpstr>Διδακτική της Πληροφορικής &amp; των ΤΠΕ </vt:lpstr>
      <vt:lpstr>Άδειες Χρήσης</vt:lpstr>
      <vt:lpstr>Χρηματοδότηση</vt:lpstr>
      <vt:lpstr>Πλάνο παρουσίασης</vt:lpstr>
      <vt:lpstr>Βασικές έννοιες</vt:lpstr>
      <vt:lpstr>Διδακτικός σχεδιασμός για τα μαθήματα Πληροφορικής &amp; ΤΠΕ (1)</vt:lpstr>
      <vt:lpstr>Διδακτικός σχεδιασμός για τα μαθήματα Πληροφορικής &amp; ΤΠΕ (2)</vt:lpstr>
      <vt:lpstr>Διδακτικός σχεδιασμός για τα μαθήματα Πληροφορικής &amp; ΤΠΕ (3)</vt:lpstr>
      <vt:lpstr>Ηλεκτρονική μάθηση, νέα ψηφιακά μέσα και πληροφορικός γραμματισμός (1) </vt:lpstr>
      <vt:lpstr>Ηλεκτρονική μάθηση, νέα ψηφιακά μέσα και πληροφορικός γραμματισμός (2) </vt:lpstr>
      <vt:lpstr>Βασικά εργαλεία</vt:lpstr>
      <vt:lpstr>Σχεδίαση εκπαιδευτικών σεναρίων </vt:lpstr>
      <vt:lpstr>Εκπαιδευτικό σενάριο </vt:lpstr>
      <vt:lpstr>Φάσεις  ανάπτυξης του εκπαιδευτικού σεναρίου (1/2)</vt:lpstr>
      <vt:lpstr>Φάσεις ανάπτυξης εκπαιδευτικού σεναρίου</vt:lpstr>
      <vt:lpstr>Το διδακτικό αντικείμενο του  εκπαιδευτικού σεναρίου</vt:lpstr>
      <vt:lpstr>Διδακτικός μετασχηματισμός  Διδακτική προγραμματισμού</vt:lpstr>
      <vt:lpstr>Διδακτικός μετασχηματισμός  περιβάλλοντα προγραμματισμού</vt:lpstr>
      <vt:lpstr>Τεχνολογική Παιδαγωγική Γνώση Περιεχομένου (TPCK) στην Πληροφορική</vt:lpstr>
      <vt:lpstr>αναλυτικά…</vt:lpstr>
      <vt:lpstr>στη συνέχεια….</vt:lpstr>
      <vt:lpstr>εν ολίγοις…</vt:lpstr>
      <vt:lpstr>Αναπαραστάσεις – γνωστικές δυσκολίες των μαθητών</vt:lpstr>
      <vt:lpstr>Γνωστικά εμπόδια</vt:lpstr>
      <vt:lpstr>Διδακτικά εμπόδια</vt:lpstr>
      <vt:lpstr>Τα λάθη των μαθητών </vt:lpstr>
      <vt:lpstr>«Λάθος» &amp; γνωστική σύγκρουση </vt:lpstr>
      <vt:lpstr>συγκεκριμένα….</vt:lpstr>
      <vt:lpstr>Μεταβλητή- Νοητικά μοντέλα </vt:lpstr>
      <vt:lpstr>Δομή Ελέγχου - Γνωστικές δυσκολίες</vt:lpstr>
      <vt:lpstr>Δομή Επανάληψης - Γνωστικές δυσκολίες (1)</vt:lpstr>
      <vt:lpstr>Δομή Επανάληψης - Γνωστικές δυσκολίες (2)</vt:lpstr>
      <vt:lpstr>Οι στόχοι του εκπαιδευτικού σεναρίου (1)</vt:lpstr>
      <vt:lpstr>σύνδεση με επόμενες φάσεις….</vt:lpstr>
      <vt:lpstr>Οι στόχοι του εκπαιδευτικού σεναρίου (2)</vt:lpstr>
      <vt:lpstr>Διδακτικό υλικό του εκπαιδευτικού σεναρίου</vt:lpstr>
      <vt:lpstr>Οι δραστηριότητες υλοποίησης του εκπαιδευτικού σεναρίου</vt:lpstr>
      <vt:lpstr>Διδακτική κατάσταση</vt:lpstr>
      <vt:lpstr>Διδακτική βοήθεια</vt:lpstr>
      <vt:lpstr>Διδακτική στρατηγική</vt:lpstr>
      <vt:lpstr>Επίλυση προβλήματος </vt:lpstr>
      <vt:lpstr>Δραστηριότητες ψυχολογικής και γνωστικής προετοιμασίας</vt:lpstr>
      <vt:lpstr>Δραστηριότητες διδασκαλίας του γνωστικού αντικειμένου (1/2)</vt:lpstr>
      <vt:lpstr>Δραστηριότητες διδασκαλίας του γνωστικού αντικειμένου (2/2)</vt:lpstr>
      <vt:lpstr>Δραστηριότητες Διδασκαλίας (1)</vt:lpstr>
      <vt:lpstr>Δραστηριότητες Διδασκαλίας (2)</vt:lpstr>
      <vt:lpstr>Δραστηριότητες Διδασκαλίας (3)</vt:lpstr>
      <vt:lpstr>Τι πρέπει να αναφερθεί στη φάση αυτή (συνοπτικά…);</vt:lpstr>
      <vt:lpstr>αναλυτικά … χρήση διδακτικών στρατηγικών (1)</vt:lpstr>
      <vt:lpstr>….χρήση διδακτικών στρατηγικών (2)</vt:lpstr>
      <vt:lpstr>Ο προγραμματισμός ως δεξιότητα επίλυσης προβλήματος</vt:lpstr>
      <vt:lpstr>Δραστηριότητες προγραμματισμού: επίλυση προβλήματος (1)</vt:lpstr>
      <vt:lpstr>Δραστηριότητες προγραμματισμού: επίλυση προβλήματος (2)</vt:lpstr>
      <vt:lpstr>… διδακτικές καταστάσεις</vt:lpstr>
      <vt:lpstr>… διδακτικές βοήθειες (1)</vt:lpstr>
      <vt:lpstr>… διδακτικές βοήθειες (2)</vt:lpstr>
      <vt:lpstr>… γνωστικού τύπου συγκρούσεις</vt:lpstr>
      <vt:lpstr>… οργάνωση αλληλεπιδράσεων</vt:lpstr>
      <vt:lpstr>… διερεύνηση, ανακάλυψη και πειραματισμός</vt:lpstr>
      <vt:lpstr>Δραστηριότητες εμπέδωσης του γνωστικού αντικειμένου</vt:lpstr>
      <vt:lpstr>Δραστηριότητες Εμπέδωσης (1)</vt:lpstr>
      <vt:lpstr>Δραστηριότητες Εμπέδωσης (2)</vt:lpstr>
      <vt:lpstr>… με άλλα λόγια</vt:lpstr>
      <vt:lpstr>Μεταγνωστικές δραστηριότητες</vt:lpstr>
      <vt:lpstr>Αξιολόγηση (μαθητών και εκπαιδευτικού σεναρίου)</vt:lpstr>
      <vt:lpstr>Οδηγίες - Παρατηρήσεις</vt:lpstr>
      <vt:lpstr>Παραρτήματα</vt:lpstr>
      <vt:lpstr>Βιβλιογραφία (1/2)</vt:lpstr>
      <vt:lpstr>Βιβλιογραφία (2/2)</vt:lpstr>
      <vt:lpstr>Πως θα οργανωθεί η δουλειά της εργασίας  (1)</vt:lpstr>
      <vt:lpstr>Πως θα οργανωθεί η δουλειά της εργασίας  (2)</vt:lpstr>
      <vt:lpstr>Πως θα οργανωθεί η δουλειά της εργασίας  (3)</vt:lpstr>
      <vt:lpstr>Θέματα εργασιών (1)</vt:lpstr>
      <vt:lpstr>Προτάσεις για σενάρια</vt:lpstr>
      <vt:lpstr>Σημειωματα</vt:lpstr>
      <vt:lpstr>Σημείωμα Ιστορικού Εκδόσεων Έργου</vt:lpstr>
      <vt:lpstr>Σημείωμα Αναφοράς </vt:lpstr>
      <vt:lpstr>Σημείωμα Αδειοδότησης</vt:lpstr>
      <vt:lpstr>Διατήρηση Σημειωμάτων</vt:lpstr>
      <vt:lpstr>Σημείωμα Χρήσης Έργων Τρίτων</vt:lpstr>
      <vt:lpstr>Τέλος 6ης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74</cp:revision>
  <dcterms:created xsi:type="dcterms:W3CDTF">2014-12-10T08:52:23Z</dcterms:created>
  <dcterms:modified xsi:type="dcterms:W3CDTF">2015-12-01T08:38:17Z</dcterms:modified>
</cp:coreProperties>
</file>