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27"/>
  </p:notesMasterIdLst>
  <p:sldIdLst>
    <p:sldId id="257" r:id="rId3"/>
    <p:sldId id="303" r:id="rId4"/>
    <p:sldId id="259" r:id="rId5"/>
    <p:sldId id="302" r:id="rId6"/>
    <p:sldId id="260" r:id="rId7"/>
    <p:sldId id="304" r:id="rId8"/>
    <p:sldId id="305" r:id="rId9"/>
    <p:sldId id="293" r:id="rId10"/>
    <p:sldId id="306" r:id="rId11"/>
    <p:sldId id="298" r:id="rId12"/>
    <p:sldId id="258" r:id="rId13"/>
    <p:sldId id="292" r:id="rId14"/>
    <p:sldId id="291" r:id="rId15"/>
    <p:sldId id="294" r:id="rId16"/>
    <p:sldId id="295" r:id="rId17"/>
    <p:sldId id="296" r:id="rId18"/>
    <p:sldId id="297" r:id="rId19"/>
    <p:sldId id="299" r:id="rId20"/>
    <p:sldId id="307" r:id="rId21"/>
    <p:sldId id="300" r:id="rId22"/>
    <p:sldId id="301" r:id="rId23"/>
    <p:sldId id="308" r:id="rId24"/>
    <p:sldId id="261" r:id="rId25"/>
    <p:sldId id="29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33"/>
    <a:srgbClr val="F12D86"/>
    <a:srgbClr val="FF00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主题样式 1 - 强调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28" autoAdjust="0"/>
    <p:restoredTop sz="94660"/>
  </p:normalViewPr>
  <p:slideViewPr>
    <p:cSldViewPr snapToGrid="0">
      <p:cViewPr varScale="1">
        <p:scale>
          <a:sx n="91" d="100"/>
          <a:sy n="91" d="100"/>
        </p:scale>
        <p:origin x="12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notesMaster" Target="notesMasters/notesMaster1.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33F0B8-0179-47CB-A091-5FAFFED8ABC0}" type="datetimeFigureOut">
              <a:rPr lang="en-GB" smtClean="0"/>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E07D67-55C6-4C12-8A61-DA910F0B7FD5}" type="slidenum">
              <a:rPr lang="en-GB" smtClean="0"/>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06/02/2023</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92B3A1-9191-4C01-92F0-38B90D891711}" type="slidenum">
              <a:rPr lang="en-GB" smtClean="0"/>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4" name="Date Placeholder 3"/>
          <p:cNvSpPr>
            <a:spLocks noGrp="1"/>
          </p:cNvSpPr>
          <p:nvPr>
            <p:ph type="dt" sz="half" idx="10"/>
          </p:nvPr>
        </p:nvSpPr>
        <p:spPr/>
        <p:txBody>
          <a:bodyPr/>
          <a:lstStyle/>
          <a:p>
            <a:r>
              <a:rPr lang="en-US"/>
              <a:t>06/02/2023</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92B3A1-9191-4C01-92F0-38B90D891711}" type="slidenum">
              <a:rPr lang="en-GB" smtClean="0"/>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4" name="Date Placeholder 3"/>
          <p:cNvSpPr>
            <a:spLocks noGrp="1"/>
          </p:cNvSpPr>
          <p:nvPr>
            <p:ph type="dt" sz="half" idx="10"/>
          </p:nvPr>
        </p:nvSpPr>
        <p:spPr/>
        <p:txBody>
          <a:bodyPr/>
          <a:lstStyle/>
          <a:p>
            <a:r>
              <a:rPr lang="en-US"/>
              <a:t>06/02/2023</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92B3A1-9191-4C01-92F0-38B90D891711}" type="slidenum">
              <a:rPr lang="en-GB" smtClean="0"/>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4" name="Date Placeholder 3"/>
          <p:cNvSpPr>
            <a:spLocks noGrp="1"/>
          </p:cNvSpPr>
          <p:nvPr>
            <p:ph type="dt" sz="half" idx="10"/>
          </p:nvPr>
        </p:nvSpPr>
        <p:spPr/>
        <p:txBody>
          <a:bodyPr/>
          <a:lstStyle/>
          <a:p>
            <a:r>
              <a:rPr lang="en-US"/>
              <a:t>06/02/2023</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92B3A1-9191-4C01-92F0-38B90D891711}" type="slidenum">
              <a:rPr lang="en-GB" smtClean="0"/>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r>
              <a:rPr lang="en-US"/>
              <a:t>06/02/2023</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92B3A1-9191-4C01-92F0-38B90D891711}" type="slidenum">
              <a:rPr lang="en-GB" smtClean="0"/>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5" name="Date Placeholder 4"/>
          <p:cNvSpPr>
            <a:spLocks noGrp="1"/>
          </p:cNvSpPr>
          <p:nvPr>
            <p:ph type="dt" sz="half" idx="10"/>
          </p:nvPr>
        </p:nvSpPr>
        <p:spPr/>
        <p:txBody>
          <a:bodyPr/>
          <a:lstStyle/>
          <a:p>
            <a:r>
              <a:rPr lang="en-US"/>
              <a:t>06/02/2023</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92B3A1-9191-4C01-92F0-38B90D891711}" type="slidenum">
              <a:rPr lang="en-GB" smtClean="0"/>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7" name="Date Placeholder 6"/>
          <p:cNvSpPr>
            <a:spLocks noGrp="1"/>
          </p:cNvSpPr>
          <p:nvPr>
            <p:ph type="dt" sz="half" idx="10"/>
          </p:nvPr>
        </p:nvSpPr>
        <p:spPr/>
        <p:txBody>
          <a:bodyPr/>
          <a:lstStyle/>
          <a:p>
            <a:r>
              <a:rPr lang="en-US"/>
              <a:t>06/02/2023</a:t>
            </a:r>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B92B3A1-9191-4C01-92F0-38B90D891711}" type="slidenum">
              <a:rPr lang="en-GB" smtClean="0"/>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06/02/2023</a:t>
            </a:r>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B92B3A1-9191-4C01-92F0-38B90D891711}" type="slidenum">
              <a:rPr lang="en-GB" smtClean="0"/>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06/02/2023</a:t>
            </a:r>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B92B3A1-9191-4C01-92F0-38B90D891711}" type="slidenum">
              <a:rPr lang="en-GB" smtClean="0"/>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r>
              <a:rPr lang="en-US"/>
              <a:t>06/02/2023</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92B3A1-9191-4C01-92F0-38B90D891711}" type="slidenum">
              <a:rPr lang="en-GB" smtClean="0"/>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r>
              <a:rPr lang="en-US"/>
              <a:t>06/02/2023</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92B3A1-9191-4C01-92F0-38B90D891711}" type="slidenum">
              <a:rPr lang="en-GB" smtClean="0"/>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06/02/2023</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92B3A1-9191-4C01-92F0-38B90D891711}" type="slidenum">
              <a:rPr lang="en-GB" smtClean="0"/>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ddp.gr/wp-content/uploads/2019/01/apodimitika-poulia_11.pdf?fbclid=IwAR0ZxKA9Yr6-nJtORQAIU3Y269ZHoS4Vaaj6ttZ6TYbc8zDbeVxKD0tnnc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17358" y="605261"/>
            <a:ext cx="7741425" cy="169277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l-GR" sz="4000" dirty="0">
                <a:latin typeface="+mj-lt"/>
              </a:rPr>
              <a:t>«Η εκπαίδευση των προσφύγων στη Μαλακάσα»</a:t>
            </a:r>
            <a:endParaRPr lang="el-GR" sz="4000" dirty="0">
              <a:latin typeface="+mj-lt"/>
            </a:endParaRPr>
          </a:p>
          <a:p>
            <a:r>
              <a:rPr lang="el-GR" sz="2000" i="1" dirty="0">
                <a:latin typeface="+mj-lt"/>
              </a:rPr>
              <a:t>Αποδημητικά Πουλιά </a:t>
            </a:r>
            <a:r>
              <a:rPr lang="el-GR" sz="2000" dirty="0">
                <a:latin typeface="+mj-lt"/>
              </a:rPr>
              <a:t>(τεύχος 11, Δεκέμβριος 2018)</a:t>
            </a:r>
            <a:endParaRPr lang="el-GR" sz="2000" dirty="0">
              <a:cs typeface="Times New Roman" panose="02020603050405020304" pitchFamily="18" charset="0"/>
            </a:endParaRPr>
          </a:p>
        </p:txBody>
      </p:sp>
      <p:sp>
        <p:nvSpPr>
          <p:cNvPr id="6" name="TextBox 5"/>
          <p:cNvSpPr txBox="1"/>
          <p:nvPr/>
        </p:nvSpPr>
        <p:spPr>
          <a:xfrm>
            <a:off x="806667" y="3424969"/>
            <a:ext cx="10538560" cy="1061829"/>
          </a:xfrm>
          <a:prstGeom prst="rect">
            <a:avLst/>
          </a:prstGeom>
          <a:noFill/>
        </p:spPr>
        <p:txBody>
          <a:bodyPr wrap="square">
            <a:spAutoFit/>
          </a:bodyPr>
          <a:lstStyle/>
          <a:p>
            <a:pPr algn="ctr"/>
            <a:r>
              <a:rPr lang="el-GR" sz="2100" dirty="0" err="1">
                <a:latin typeface="+mj-lt"/>
                <a:cs typeface="Times New Roman" panose="02020603050405020304" pitchFamily="18" charset="0"/>
              </a:rPr>
              <a:t>Αγρέβη</a:t>
            </a:r>
            <a:r>
              <a:rPr lang="el-GR" sz="2100" dirty="0">
                <a:latin typeface="+mj-lt"/>
                <a:cs typeface="Times New Roman" panose="02020603050405020304" pitchFamily="18" charset="0"/>
              </a:rPr>
              <a:t> Παρασκευή (1064133)</a:t>
            </a:r>
            <a:endParaRPr lang="el-GR" sz="2100" dirty="0">
              <a:latin typeface="+mj-lt"/>
              <a:cs typeface="Times New Roman" panose="02020603050405020304" pitchFamily="18" charset="0"/>
            </a:endParaRPr>
          </a:p>
          <a:p>
            <a:pPr algn="ctr"/>
            <a:r>
              <a:rPr lang="el-GR" sz="2100" dirty="0">
                <a:latin typeface="+mj-lt"/>
                <a:cs typeface="Times New Roman" panose="02020603050405020304" pitchFamily="18" charset="0"/>
              </a:rPr>
              <a:t>Διδάσκων:</a:t>
            </a:r>
            <a:r>
              <a:rPr lang="en-GB" sz="2100" dirty="0">
                <a:latin typeface="+mj-lt"/>
                <a:cs typeface="Times New Roman" panose="02020603050405020304" pitchFamily="18" charset="0"/>
              </a:rPr>
              <a:t> </a:t>
            </a:r>
            <a:r>
              <a:rPr lang="el-GR" sz="2100" dirty="0" err="1">
                <a:latin typeface="+mj-lt"/>
                <a:cs typeface="Times New Roman" panose="02020603050405020304" pitchFamily="18" charset="0"/>
              </a:rPr>
              <a:t>καθ</a:t>
            </a:r>
            <a:r>
              <a:rPr lang="el-GR" sz="2100" dirty="0">
                <a:latin typeface="+mj-lt"/>
                <a:cs typeface="Times New Roman" panose="02020603050405020304" pitchFamily="18" charset="0"/>
              </a:rPr>
              <a:t>. Α. </a:t>
            </a:r>
            <a:r>
              <a:rPr lang="el-GR" sz="2100" dirty="0" err="1">
                <a:latin typeface="+mj-lt"/>
                <a:cs typeface="Times New Roman" panose="02020603050405020304" pitchFamily="18" charset="0"/>
              </a:rPr>
              <a:t>Αρχάκης</a:t>
            </a:r>
            <a:endParaRPr lang="el-GR" sz="2100" dirty="0">
              <a:latin typeface="+mj-lt"/>
              <a:cs typeface="Times New Roman" panose="02020603050405020304" pitchFamily="18" charset="0"/>
            </a:endParaRPr>
          </a:p>
          <a:p>
            <a:pPr algn="ctr"/>
            <a:r>
              <a:rPr lang="el-GR" sz="2100" i="1" dirty="0">
                <a:latin typeface="+mj-lt"/>
                <a:cs typeface="Times New Roman" panose="02020603050405020304" pitchFamily="18" charset="0"/>
              </a:rPr>
              <a:t>Εφαρμοσμένη Γλωσσολογία: Μεταναστευτικές ταυτότητες και κριτική γλωσσική εκπαίδευση</a:t>
            </a:r>
            <a:endParaRPr lang="en-GB" sz="2100" i="1" dirty="0">
              <a:latin typeface="+mj-lt"/>
              <a:cs typeface="Times New Roman" panose="02020603050405020304" pitchFamily="18" charset="0"/>
            </a:endParaRPr>
          </a:p>
        </p:txBody>
      </p:sp>
      <p:pic>
        <p:nvPicPr>
          <p:cNvPr id="7" name="Picture 6" descr="Logo, company name&#10;&#10;Description automatically generated"/>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415088" y="548794"/>
            <a:ext cx="3361278" cy="1334364"/>
          </a:xfrm>
          <a:prstGeom prst="rect">
            <a:avLst/>
          </a:prstGeom>
        </p:spPr>
      </p:pic>
      <p:cxnSp>
        <p:nvCxnSpPr>
          <p:cNvPr id="8" name="Straight Connector 7"/>
          <p:cNvCxnSpPr/>
          <p:nvPr/>
        </p:nvCxnSpPr>
        <p:spPr>
          <a:xfrm>
            <a:off x="517358" y="3225114"/>
            <a:ext cx="11117179" cy="0"/>
          </a:xfrm>
          <a:prstGeom prst="line">
            <a:avLst/>
          </a:prstGeom>
          <a:ln w="12700">
            <a:solidFill>
              <a:srgbClr val="70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6301946"/>
            <a:ext cx="12192000" cy="55605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955589" y="4775315"/>
            <a:ext cx="10280821" cy="1200329"/>
          </a:xfrm>
          <a:prstGeom prst="rect">
            <a:avLst/>
          </a:prstGeom>
          <a:noFill/>
        </p:spPr>
        <p:txBody>
          <a:bodyPr wrap="square" rtlCol="0">
            <a:spAutoFit/>
          </a:bodyPr>
          <a:lstStyle/>
          <a:p>
            <a:pPr algn="ctr"/>
            <a:r>
              <a:rPr lang="el-GR" dirty="0">
                <a:latin typeface="+mj-lt"/>
              </a:rPr>
              <a:t>Σχολή Ανθρωπιστικών και Κοινωνικών Επιστημών</a:t>
            </a:r>
            <a:endParaRPr lang="el-GR" dirty="0">
              <a:latin typeface="+mj-lt"/>
            </a:endParaRPr>
          </a:p>
          <a:p>
            <a:pPr algn="ctr"/>
            <a:r>
              <a:rPr lang="el-GR" dirty="0">
                <a:latin typeface="+mj-lt"/>
              </a:rPr>
              <a:t>Τμήμα Φιλολογίας</a:t>
            </a:r>
            <a:endParaRPr lang="el-GR" dirty="0">
              <a:latin typeface="+mj-lt"/>
            </a:endParaRPr>
          </a:p>
          <a:p>
            <a:pPr algn="ctr"/>
            <a:r>
              <a:rPr lang="el-GR" dirty="0">
                <a:latin typeface="+mj-lt"/>
              </a:rPr>
              <a:t>Πρόγραμμα Μεταπτυχιακών Σπουδών «Γλωσσολογία: Γλώσσα και Επικοινωνία»</a:t>
            </a:r>
            <a:endParaRPr lang="el-GR" dirty="0">
              <a:latin typeface="+mj-lt"/>
            </a:endParaRPr>
          </a:p>
          <a:p>
            <a:pPr algn="ctr"/>
            <a:r>
              <a:rPr lang="el-GR" dirty="0">
                <a:latin typeface="+mj-lt"/>
              </a:rPr>
              <a:t>2022-2023</a:t>
            </a:r>
            <a:endParaRPr lang="en-GB" dirty="0">
              <a:latin typeface="+mj-lt"/>
            </a:endParaRPr>
          </a:p>
        </p:txBody>
      </p:sp>
      <p:sp>
        <p:nvSpPr>
          <p:cNvPr id="12" name="TextBox 11"/>
          <p:cNvSpPr txBox="1"/>
          <p:nvPr/>
        </p:nvSpPr>
        <p:spPr>
          <a:xfrm>
            <a:off x="517357" y="2587772"/>
            <a:ext cx="6957233" cy="464871"/>
          </a:xfrm>
          <a:prstGeom prst="rect">
            <a:avLst/>
          </a:prstGeom>
          <a:noFill/>
        </p:spPr>
        <p:txBody>
          <a:bodyPr wrap="square" rtlCol="0">
            <a:spAutoFit/>
          </a:bodyPr>
          <a:lstStyle/>
          <a:p>
            <a:pPr>
              <a:lnSpc>
                <a:spcPct val="150000"/>
              </a:lnSpc>
              <a:buClr>
                <a:srgbClr val="700000"/>
              </a:buClr>
            </a:pPr>
            <a:r>
              <a:rPr lang="el-GR" b="1" dirty="0">
                <a:latin typeface="+mj-lt"/>
              </a:rPr>
              <a:t>Των ΜΟΧΑΜΑΝΤ ΝΑΣΙΜ ΧΑΪΝΤΑΡΙ, ΟΥΜΈΡ ΦΑΡΟΥΚ, ΖΕΙΝ ΑΛΙ</a:t>
            </a:r>
            <a:endParaRPr lang="el-GR" b="1" dirty="0">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sp>
        <p:nvSpPr>
          <p:cNvPr id="7" name="TextBox 6"/>
          <p:cNvSpPr txBox="1"/>
          <p:nvPr/>
        </p:nvSpPr>
        <p:spPr>
          <a:xfrm>
            <a:off x="2192148" y="2418541"/>
            <a:ext cx="7807703" cy="92333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lang="el-GR" sz="5400" dirty="0">
                <a:solidFill>
                  <a:prstClr val="black"/>
                </a:solidFill>
                <a:effectLst>
                  <a:outerShdw blurRad="38100" dist="38100" dir="2700000" algn="tl">
                    <a:srgbClr val="000000">
                      <a:alpha val="43137"/>
                    </a:srgbClr>
                  </a:outerShdw>
                </a:effectLst>
                <a:latin typeface="+mj-lt"/>
              </a:rPr>
              <a:t>Ανάλυση Υλικού</a:t>
            </a:r>
            <a:endParaRPr kumimoji="0" lang="en-GB" sz="54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mj-lt"/>
              <a:ea typeface="+mn-ea"/>
              <a:cs typeface="+mn-cs"/>
            </a:endParaRPr>
          </a:p>
        </p:txBody>
      </p:sp>
      <p:cxnSp>
        <p:nvCxnSpPr>
          <p:cNvPr id="8" name="Straight Connector 7"/>
          <p:cNvCxnSpPr/>
          <p:nvPr/>
        </p:nvCxnSpPr>
        <p:spPr>
          <a:xfrm>
            <a:off x="1856741" y="3429000"/>
            <a:ext cx="8277160" cy="0"/>
          </a:xfrm>
          <a:prstGeom prst="line">
            <a:avLst/>
          </a:prstGeom>
          <a:ln w="12700">
            <a:solidFill>
              <a:srgbClr val="700000"/>
            </a:solidFill>
          </a:ln>
        </p:spPr>
        <p:style>
          <a:lnRef idx="1">
            <a:schemeClr val="accent1"/>
          </a:lnRef>
          <a:fillRef idx="0">
            <a:schemeClr val="accent1"/>
          </a:fillRef>
          <a:effectRef idx="0">
            <a:schemeClr val="accent1"/>
          </a:effectRef>
          <a:fontRef idx="minor">
            <a:schemeClr val="tx1"/>
          </a:fontRef>
        </p:style>
      </p:cxnSp>
      <p:sp>
        <p:nvSpPr>
          <p:cNvPr id="9" name="Date Placeholder 8"/>
          <p:cNvSpPr>
            <a:spLocks noGrp="1"/>
          </p:cNvSpPr>
          <p:nvPr>
            <p:ph type="dt" sz="half" idx="10"/>
          </p:nvPr>
        </p:nvSpPr>
        <p:spPr/>
        <p:txBody>
          <a:bodyPr/>
          <a:lstStyle/>
          <a:p>
            <a:r>
              <a:rPr lang="en-US"/>
              <a:t>06/02/2023</a:t>
            </a:r>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cxnSp>
        <p:nvCxnSpPr>
          <p:cNvPr id="7" name="Straight Connector 6"/>
          <p:cNvCxnSpPr/>
          <p:nvPr/>
        </p:nvCxnSpPr>
        <p:spPr>
          <a:xfrm>
            <a:off x="953187" y="1305951"/>
            <a:ext cx="10285625" cy="0"/>
          </a:xfrm>
          <a:prstGeom prst="line">
            <a:avLst/>
          </a:prstGeom>
          <a:ln w="12700">
            <a:solidFill>
              <a:srgbClr val="70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38199" y="461540"/>
            <a:ext cx="10116845" cy="707886"/>
          </a:xfrm>
          <a:prstGeom prst="rect">
            <a:avLst/>
          </a:prstGeom>
          <a:noFill/>
        </p:spPr>
        <p:txBody>
          <a:bodyPr wrap="square" rtlCol="0">
            <a:spAutoFit/>
          </a:bodyPr>
          <a:lstStyle/>
          <a:p>
            <a:r>
              <a:rPr lang="el-GR" sz="4000" dirty="0">
                <a:effectLst>
                  <a:outerShdw blurRad="38100" dist="38100" dir="2700000" algn="tl">
                    <a:srgbClr val="000000">
                      <a:alpha val="43137"/>
                    </a:srgbClr>
                  </a:outerShdw>
                </a:effectLst>
              </a:rPr>
              <a:t>Υλικό υπό ανάλυση</a:t>
            </a:r>
            <a:endParaRPr lang="en-GB" sz="4000" dirty="0">
              <a:effectLst>
                <a:outerShdw blurRad="38100" dist="38100" dir="2700000" algn="tl">
                  <a:srgbClr val="000000">
                    <a:alpha val="43137"/>
                  </a:srgbClr>
                </a:outerShdw>
              </a:effectLst>
            </a:endParaRPr>
          </a:p>
        </p:txBody>
      </p:sp>
      <p:sp>
        <p:nvSpPr>
          <p:cNvPr id="9" name="TextBox 8"/>
          <p:cNvSpPr txBox="1"/>
          <p:nvPr/>
        </p:nvSpPr>
        <p:spPr>
          <a:xfrm>
            <a:off x="838200" y="1316642"/>
            <a:ext cx="10400612" cy="4661276"/>
          </a:xfrm>
          <a:prstGeom prst="rect">
            <a:avLst/>
          </a:prstGeom>
          <a:noFill/>
        </p:spPr>
        <p:txBody>
          <a:bodyPr wrap="square" rtlCol="0">
            <a:spAutoFit/>
          </a:bodyPr>
          <a:lstStyle/>
          <a:p>
            <a:pPr marL="342900" indent="-342900">
              <a:lnSpc>
                <a:spcPct val="150000"/>
              </a:lnSpc>
              <a:buClr>
                <a:srgbClr val="700000"/>
              </a:buClr>
              <a:buFont typeface="Didact Gothic" panose="00000500000000000000" pitchFamily="2" charset="0"/>
              <a:buChar char="‣"/>
            </a:pPr>
            <a:r>
              <a:rPr lang="el-GR" sz="2000" dirty="0">
                <a:latin typeface="+mj-lt"/>
              </a:rPr>
              <a:t>Άρθρο με τίτλο «Η εκπαίδευση των προσφύγων στη Μαλακάσα» στην έντυπη και ηλεκτρονική εφημερίδα </a:t>
            </a:r>
            <a:r>
              <a:rPr lang="el-GR" sz="2000" i="1" dirty="0">
                <a:latin typeface="+mj-lt"/>
              </a:rPr>
              <a:t>Αποδημητικά Πουλιά </a:t>
            </a:r>
            <a:r>
              <a:rPr lang="el-GR" sz="2000" dirty="0">
                <a:latin typeface="+mj-lt"/>
              </a:rPr>
              <a:t>(τεύχος 11, Δεκέμβριος 2018: </a:t>
            </a:r>
            <a:r>
              <a:rPr lang="en-GB" sz="1600" dirty="0">
                <a:latin typeface="+mj-lt"/>
                <a:hlinkClick r:id="rId1"/>
              </a:rPr>
              <a:t>https://ddp.gr/wp-content/uploads/2019/01/apodimitika-poulia_11.pdf?fbclid=IwAR0ZxKA9Yr6-nJtORQAIU3Y269ZHoS4Vaaj6ttZ6TYbc8zDbeVxKD0tnncM</a:t>
            </a:r>
            <a:r>
              <a:rPr lang="el-GR" sz="1600" dirty="0">
                <a:latin typeface="+mj-lt"/>
              </a:rPr>
              <a:t> </a:t>
            </a:r>
            <a:r>
              <a:rPr lang="el-GR" sz="2000" dirty="0">
                <a:latin typeface="+mj-lt"/>
              </a:rPr>
              <a:t>(δωρεάν με την </a:t>
            </a:r>
            <a:r>
              <a:rPr lang="el-GR" sz="2000" i="1" dirty="0">
                <a:latin typeface="+mj-lt"/>
              </a:rPr>
              <a:t>Εφημερίδα των Συντακτών</a:t>
            </a:r>
            <a:r>
              <a:rPr lang="el-GR" sz="2000" dirty="0">
                <a:latin typeface="+mj-lt"/>
              </a:rPr>
              <a:t>)</a:t>
            </a:r>
            <a:endParaRPr lang="el-GR" sz="2000" dirty="0">
              <a:latin typeface="+mj-lt"/>
            </a:endParaRPr>
          </a:p>
          <a:p>
            <a:pPr marL="342900" indent="-342900">
              <a:lnSpc>
                <a:spcPct val="150000"/>
              </a:lnSpc>
              <a:buClr>
                <a:srgbClr val="700000"/>
              </a:buClr>
              <a:buFont typeface="Didact Gothic" panose="00000500000000000000" pitchFamily="2" charset="0"/>
              <a:buChar char="‣"/>
            </a:pPr>
            <a:r>
              <a:rPr lang="el-GR" sz="2000" dirty="0">
                <a:latin typeface="+mj-lt"/>
              </a:rPr>
              <a:t>Ιστορίες προσφύγων, μεταναστών και Ελλήνων</a:t>
            </a:r>
            <a:endParaRPr lang="el-GR" sz="2000" dirty="0">
              <a:latin typeface="+mj-lt"/>
            </a:endParaRPr>
          </a:p>
          <a:p>
            <a:pPr marL="342900" indent="-342900">
              <a:lnSpc>
                <a:spcPct val="150000"/>
              </a:lnSpc>
              <a:buClr>
                <a:srgbClr val="700000"/>
              </a:buClr>
              <a:buFont typeface="Didact Gothic" panose="00000500000000000000" pitchFamily="2" charset="0"/>
              <a:buChar char="‣"/>
            </a:pPr>
            <a:r>
              <a:rPr lang="el-GR" sz="2000" dirty="0">
                <a:latin typeface="+mj-lt"/>
              </a:rPr>
              <a:t>Αντιρατσιστικός προσανατολισμός</a:t>
            </a:r>
            <a:endParaRPr lang="el-GR" sz="2000" dirty="0">
              <a:latin typeface="+mj-lt"/>
            </a:endParaRPr>
          </a:p>
          <a:p>
            <a:pPr marL="342900" indent="-342900">
              <a:lnSpc>
                <a:spcPct val="150000"/>
              </a:lnSpc>
              <a:buClr>
                <a:srgbClr val="700000"/>
              </a:buClr>
              <a:buFont typeface="Didact Gothic" panose="00000500000000000000" pitchFamily="2" charset="0"/>
              <a:buChar char="‣"/>
            </a:pPr>
            <a:endParaRPr lang="el-GR" sz="2000" dirty="0">
              <a:latin typeface="+mj-lt"/>
            </a:endParaRPr>
          </a:p>
          <a:p>
            <a:pPr marL="342900" indent="-342900">
              <a:lnSpc>
                <a:spcPct val="150000"/>
              </a:lnSpc>
              <a:buClr>
                <a:srgbClr val="700000"/>
              </a:buClr>
              <a:buFont typeface="Didact Gothic" panose="00000500000000000000" pitchFamily="2" charset="0"/>
              <a:buChar char="‣"/>
            </a:pPr>
            <a:r>
              <a:rPr lang="el-GR" sz="2000" dirty="0">
                <a:latin typeface="+mj-lt"/>
              </a:rPr>
              <a:t>Παρόν: κείμενο τριών προσφύγων γραμμένο στην ελληνική γλώσσα με αποκόμματα συνεντεύξεων από δασκάλους και άλλους παιδαγωγούς στο κέντρο φιλοξενίας προσφύγων και στα σχολεία της Μαλακάσας</a:t>
            </a:r>
            <a:endParaRPr lang="el-GR" sz="2000" dirty="0">
              <a:latin typeface="+mj-lt"/>
            </a:endParaRPr>
          </a:p>
        </p:txBody>
      </p:sp>
      <p:sp>
        <p:nvSpPr>
          <p:cNvPr id="10" name="Date Placeholder 9"/>
          <p:cNvSpPr>
            <a:spLocks noGrp="1"/>
          </p:cNvSpPr>
          <p:nvPr>
            <p:ph type="dt" sz="half" idx="10"/>
          </p:nvPr>
        </p:nvSpPr>
        <p:spPr/>
        <p:txBody>
          <a:bodyPr/>
          <a:lstStyle/>
          <a:p>
            <a:r>
              <a:rPr lang="en-US"/>
              <a:t>06/02/2023</a:t>
            </a:r>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sp>
        <p:nvSpPr>
          <p:cNvPr id="9" name="TextBox 8"/>
          <p:cNvSpPr txBox="1"/>
          <p:nvPr/>
        </p:nvSpPr>
        <p:spPr>
          <a:xfrm>
            <a:off x="2852352" y="12955"/>
            <a:ext cx="6402859" cy="6332759"/>
          </a:xfrm>
          <a:prstGeom prst="rect">
            <a:avLst/>
          </a:prstGeom>
          <a:noFill/>
        </p:spPr>
        <p:txBody>
          <a:bodyPr wrap="square" rtlCol="0">
            <a:spAutoFit/>
          </a:bodyPr>
          <a:lstStyle/>
          <a:p>
            <a:pPr>
              <a:lnSpc>
                <a:spcPct val="150000"/>
              </a:lnSpc>
              <a:buClr>
                <a:srgbClr val="700000"/>
              </a:buClr>
            </a:pPr>
            <a:r>
              <a:rPr lang="el-GR" sz="1600" b="1" dirty="0">
                <a:latin typeface="+mj-lt"/>
              </a:rPr>
              <a:t>Των ΜΟΧΑΜΑΝΤ ΝΑΣΙΜ ΧΑΪΝΤΑΡΙ, ΟΥΜΈΡ ΦΑΡΟΥΚ, ΖΕΙΝ ΑΛΙ</a:t>
            </a:r>
            <a:endParaRPr lang="el-GR" sz="1600" b="1" dirty="0">
              <a:latin typeface="+mj-lt"/>
            </a:endParaRPr>
          </a:p>
          <a:p>
            <a:pPr>
              <a:lnSpc>
                <a:spcPct val="150000"/>
              </a:lnSpc>
              <a:buClr>
                <a:srgbClr val="700000"/>
              </a:buClr>
            </a:pPr>
            <a:r>
              <a:rPr lang="el-GR" sz="1600" dirty="0">
                <a:latin typeface="+mj-lt"/>
              </a:rPr>
              <a:t> […] </a:t>
            </a:r>
            <a:endParaRPr lang="el-GR" sz="1600" dirty="0">
              <a:latin typeface="+mj-lt"/>
            </a:endParaRPr>
          </a:p>
          <a:p>
            <a:pPr>
              <a:lnSpc>
                <a:spcPct val="150000"/>
              </a:lnSpc>
              <a:buClr>
                <a:srgbClr val="700000"/>
              </a:buClr>
            </a:pPr>
            <a:r>
              <a:rPr lang="el-GR" sz="1600" dirty="0">
                <a:latin typeface="+mj-lt"/>
              </a:rPr>
              <a:t>Οφείλουμε να στηρίξουμε τα παιδιά και τους εφήβους που στερούνται το δικαίωμα στην εκπαίδευση. Αυτό κάνει, άλλωστε, και το υπουργείο Παιδείας της Ελλάδας από το 2015, όταν άνθρωποι από τη Μέση Ανατολή άρχισαν να φτάνουν στην Ευρώπη αναζητώντας ένα καλύτερο μέλλον. Βοηθάει μετανάστες και πρόσφυγες να συνεχίσουν την εκπαίδευσή τους και να ακολουθήσουν τα όνειρά τους. Αυτός είναι και ο λόγος που αποφασίσαμε να μιλήσουμε με νηπιαγωγούς και εκπαιδευτικούς στη Μαλακάσα, μια μικρή πόλη στην ανατολική Αττική, όπου βρίσκεται μία από τις πολλές δομές φιλοξενίας προσφύγων της Ελλάδας.</a:t>
            </a:r>
            <a:endParaRPr lang="el-GR" sz="1600" dirty="0">
              <a:latin typeface="+mj-lt"/>
            </a:endParaRPr>
          </a:p>
          <a:p>
            <a:pPr>
              <a:lnSpc>
                <a:spcPct val="150000"/>
              </a:lnSpc>
              <a:buClr>
                <a:srgbClr val="700000"/>
              </a:buClr>
            </a:pPr>
            <a:r>
              <a:rPr lang="el-GR" sz="1600" dirty="0">
                <a:latin typeface="+mj-lt"/>
              </a:rPr>
              <a:t>«Η εκπαίδευση είναι ο πιο σημαντικός δρόμος προς την ένταξη και ενσωμάτωση στην τοπική κοινωνία για κάποιον πρόσφυγα ή μετανάστη επειδή, ανεξαρτήτως του ότι δεν είσαι από την Ελλάδα, μένεις στην Ελλάδα», λέει ο Κώστας Καλέμης, συντονιστής εκπαίδευσης στο Κέντρο Φιλοξενίας Προσφύγων (ΚΦΠ) Μαλακάσας, ο οποίος εργάζεται εκεί τα τελευταία δύο χρόνια.</a:t>
            </a:r>
            <a:endParaRPr lang="el-GR" sz="1600" dirty="0">
              <a:latin typeface="+mj-lt"/>
            </a:endParaRPr>
          </a:p>
        </p:txBody>
      </p:sp>
      <p:sp>
        <p:nvSpPr>
          <p:cNvPr id="7" name="Date Placeholder 6"/>
          <p:cNvSpPr>
            <a:spLocks noGrp="1"/>
          </p:cNvSpPr>
          <p:nvPr>
            <p:ph type="dt" sz="half" idx="10"/>
          </p:nvPr>
        </p:nvSpPr>
        <p:spPr/>
        <p:txBody>
          <a:bodyPr/>
          <a:lstStyle/>
          <a:p>
            <a:r>
              <a:rPr lang="en-US"/>
              <a:t>06/02/2023</a:t>
            </a:r>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sp>
        <p:nvSpPr>
          <p:cNvPr id="9" name="TextBox 8"/>
          <p:cNvSpPr txBox="1"/>
          <p:nvPr/>
        </p:nvSpPr>
        <p:spPr>
          <a:xfrm>
            <a:off x="3073743" y="-50241"/>
            <a:ext cx="6044513" cy="6332759"/>
          </a:xfrm>
          <a:prstGeom prst="rect">
            <a:avLst/>
          </a:prstGeom>
          <a:noFill/>
        </p:spPr>
        <p:txBody>
          <a:bodyPr wrap="square" rtlCol="0">
            <a:spAutoFit/>
          </a:bodyPr>
          <a:lstStyle/>
          <a:p>
            <a:pPr>
              <a:lnSpc>
                <a:spcPct val="150000"/>
              </a:lnSpc>
              <a:buClr>
                <a:srgbClr val="700000"/>
              </a:buClr>
            </a:pPr>
            <a:r>
              <a:rPr lang="el-GR" sz="1600" dirty="0">
                <a:latin typeface="+mj-lt"/>
              </a:rPr>
              <a:t>[…] </a:t>
            </a:r>
            <a:endParaRPr lang="el-GR" sz="1600" dirty="0">
              <a:latin typeface="+mj-lt"/>
            </a:endParaRPr>
          </a:p>
          <a:p>
            <a:pPr>
              <a:lnSpc>
                <a:spcPct val="150000"/>
              </a:lnSpc>
              <a:buClr>
                <a:srgbClr val="700000"/>
              </a:buClr>
            </a:pPr>
            <a:r>
              <a:rPr lang="el-GR" sz="1600" dirty="0">
                <a:latin typeface="+mj-lt"/>
              </a:rPr>
              <a:t>Όσον αφορά το Δημοτικό και τη Δευτεροβάθμια Εκπαίδευση, τα παιδιά και οι έφηβοι πρόσφυγες που μένουν στο κέντρο φιλοξενίας φοιτούν σε σχολεία στον Αυλώνα, στο Καπανδρίτι και στο Επαγγελματικό Λύκειο (ΕΠΑΛ) Ωρωπού. Σύμφωνα με τον κ. Καλέμη, σήμερα υπάρχουν 452 εγγεγραμμένοι πρόσφυγες μαθητές, από το νηπιαγωγείο </a:t>
            </a:r>
            <a:r>
              <a:rPr lang="el-GR" sz="1600" dirty="0" err="1">
                <a:latin typeface="+mj-lt"/>
              </a:rPr>
              <a:t>ώς</a:t>
            </a:r>
            <a:r>
              <a:rPr lang="el-GR" sz="1600" dirty="0">
                <a:latin typeface="+mj-lt"/>
              </a:rPr>
              <a:t> το ΕΠΑΛ, στα σχολεία της ευρύτερης περιοχής της Μαλακάσας.</a:t>
            </a:r>
            <a:endParaRPr lang="el-GR" sz="1600" dirty="0">
              <a:latin typeface="+mj-lt"/>
            </a:endParaRPr>
          </a:p>
          <a:p>
            <a:pPr>
              <a:lnSpc>
                <a:spcPct val="150000"/>
              </a:lnSpc>
              <a:buClr>
                <a:srgbClr val="700000"/>
              </a:buClr>
            </a:pPr>
            <a:r>
              <a:rPr lang="el-GR" sz="1600" dirty="0">
                <a:latin typeface="+mj-lt"/>
              </a:rPr>
              <a:t>[…]  </a:t>
            </a:r>
            <a:endParaRPr lang="el-GR" sz="1600" dirty="0">
              <a:latin typeface="+mj-lt"/>
            </a:endParaRPr>
          </a:p>
          <a:p>
            <a:pPr>
              <a:lnSpc>
                <a:spcPct val="150000"/>
              </a:lnSpc>
              <a:buClr>
                <a:srgbClr val="700000"/>
              </a:buClr>
            </a:pPr>
            <a:r>
              <a:rPr lang="el-GR" sz="1600" dirty="0">
                <a:latin typeface="+mj-lt"/>
              </a:rPr>
              <a:t>Η Άννα </a:t>
            </a:r>
            <a:r>
              <a:rPr lang="el-GR" sz="1600" dirty="0" err="1">
                <a:latin typeface="+mj-lt"/>
              </a:rPr>
              <a:t>Φαρατζή</a:t>
            </a:r>
            <a:r>
              <a:rPr lang="el-GR" sz="1600" dirty="0">
                <a:latin typeface="+mj-lt"/>
              </a:rPr>
              <a:t>, δασκάλα στο νηπιαγωγείο του Κέντρου Φιλοξενίας Προσφύγων Μαλακάσας, λέει ότι «οι διερμηνείς είναι ελάχιστοι και συνήθως τους χρειάζονται σε πιο επείγουσες καταστάσεις, για γραφειοκρατικά κυρίως θέματα. Δεν προλαβαίνουν να έρχονται εδώ ώστε να υπάρχει καλύτερη επικοινωνία με τα παιδιά. Κάνουμε ό,τι μπορούμε, δηλαδή τους μαθαίνουμε κάποιες βασικές ελληνικές λέξεις για να μπορούν να συνεννοηθούν. Δεν μπορούμε να επεκταθούμε ιδιαίτερα σε θέματα».</a:t>
            </a:r>
            <a:endParaRPr lang="el-GR" sz="1600" dirty="0">
              <a:latin typeface="+mj-lt"/>
            </a:endParaRPr>
          </a:p>
        </p:txBody>
      </p:sp>
      <p:sp>
        <p:nvSpPr>
          <p:cNvPr id="7" name="Date Placeholder 6"/>
          <p:cNvSpPr>
            <a:spLocks noGrp="1"/>
          </p:cNvSpPr>
          <p:nvPr>
            <p:ph type="dt" sz="half" idx="10"/>
          </p:nvPr>
        </p:nvSpPr>
        <p:spPr/>
        <p:txBody>
          <a:bodyPr/>
          <a:lstStyle/>
          <a:p>
            <a:r>
              <a:rPr lang="en-US"/>
              <a:t>06/02/2023</a:t>
            </a:r>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sp>
        <p:nvSpPr>
          <p:cNvPr id="7" name="TextBox 6"/>
          <p:cNvSpPr txBox="1"/>
          <p:nvPr/>
        </p:nvSpPr>
        <p:spPr>
          <a:xfrm>
            <a:off x="3219060" y="-50241"/>
            <a:ext cx="5978259" cy="6332759"/>
          </a:xfrm>
          <a:prstGeom prst="rect">
            <a:avLst/>
          </a:prstGeom>
          <a:noFill/>
        </p:spPr>
        <p:txBody>
          <a:bodyPr wrap="square" rtlCol="0">
            <a:spAutoFit/>
          </a:bodyPr>
          <a:lstStyle/>
          <a:p>
            <a:pPr>
              <a:lnSpc>
                <a:spcPct val="150000"/>
              </a:lnSpc>
              <a:buClr>
                <a:srgbClr val="700000"/>
              </a:buClr>
            </a:pPr>
            <a:r>
              <a:rPr lang="el-GR" sz="1600" dirty="0">
                <a:latin typeface="+mj-lt"/>
              </a:rPr>
              <a:t>[…]</a:t>
            </a:r>
            <a:endParaRPr lang="el-GR" sz="1600" dirty="0">
              <a:latin typeface="+mj-lt"/>
            </a:endParaRPr>
          </a:p>
          <a:p>
            <a:pPr>
              <a:lnSpc>
                <a:spcPct val="150000"/>
              </a:lnSpc>
              <a:buClr>
                <a:srgbClr val="700000"/>
              </a:buClr>
            </a:pPr>
            <a:r>
              <a:rPr lang="el-GR" sz="1600" i="1" dirty="0">
                <a:solidFill>
                  <a:srgbClr val="000000"/>
                </a:solidFill>
                <a:latin typeface="+mj-lt"/>
              </a:rPr>
              <a:t>(Μιλάει η κ. Στέφου) </a:t>
            </a:r>
            <a:r>
              <a:rPr lang="el-GR" sz="1600" dirty="0">
                <a:solidFill>
                  <a:srgbClr val="000000"/>
                </a:solidFill>
                <a:latin typeface="+mj-lt"/>
              </a:rPr>
              <a:t>Σε κάθε περίπτωση, αυτό το οποίο εγώ προσωπικά βλέπω είναι μια ανάγκη εκ μέρους των παιδιών να μπουν σε μια διαδικασία κανονικότητας, ακόμα κι αν αυτή η κανονικότητα έχει προθεσμία, ακόμα κι αν αυτή η κανονικότητα θα λήξει κάποια στιγμή, και αυτό το επιδιώκουν. Αισθάνονται ότι τα ποδαράκια τους ακουμπούν σε στέρεο έδαφος, το οποίο δεν είναι της πατρίδας τους αλλά της Ελλάδας».</a:t>
            </a:r>
            <a:endParaRPr lang="el-GR" sz="1600" dirty="0">
              <a:solidFill>
                <a:srgbClr val="000000"/>
              </a:solidFill>
              <a:latin typeface="+mj-lt"/>
            </a:endParaRPr>
          </a:p>
          <a:p>
            <a:pPr>
              <a:lnSpc>
                <a:spcPct val="150000"/>
              </a:lnSpc>
              <a:buClr>
                <a:srgbClr val="700000"/>
              </a:buClr>
            </a:pPr>
            <a:r>
              <a:rPr lang="el-GR" sz="1600" dirty="0">
                <a:solidFill>
                  <a:srgbClr val="000000"/>
                </a:solidFill>
                <a:latin typeface="+mj-lt"/>
              </a:rPr>
              <a:t>[…]</a:t>
            </a:r>
            <a:endParaRPr lang="el-GR" sz="1600" dirty="0">
              <a:solidFill>
                <a:srgbClr val="000000"/>
              </a:solidFill>
              <a:latin typeface="+mj-lt"/>
            </a:endParaRPr>
          </a:p>
          <a:p>
            <a:pPr>
              <a:lnSpc>
                <a:spcPct val="150000"/>
              </a:lnSpc>
              <a:buClr>
                <a:srgbClr val="700000"/>
              </a:buClr>
            </a:pPr>
            <a:r>
              <a:rPr lang="el-GR" sz="1600" dirty="0">
                <a:solidFill>
                  <a:srgbClr val="000000"/>
                </a:solidFill>
                <a:latin typeface="+mj-lt"/>
              </a:rPr>
              <a:t>«Κάνουν παρέα και με τα υπόλοιπα παιδιά. Δεν παίζουν μόνοι τους. Αυτό είναι η αρχή για αυτήν την κοινωνικοποίηση. Εγώ πιστεύω ότι, εδώ, η φύση σε οδηγεί περισσότερο, γιατί είναι στην ηλικία που ερωτεύονται και πιστεύω ότι αυτό θα μπορούσε να συμβεί και να γίνει και η αρχή για μια </a:t>
            </a:r>
            <a:r>
              <a:rPr lang="el-GR" sz="1600" dirty="0" err="1">
                <a:solidFill>
                  <a:srgbClr val="000000"/>
                </a:solidFill>
                <a:latin typeface="+mj-lt"/>
              </a:rPr>
              <a:t>όσμωση</a:t>
            </a:r>
            <a:r>
              <a:rPr lang="el-GR" sz="1600" dirty="0">
                <a:solidFill>
                  <a:srgbClr val="000000"/>
                </a:solidFill>
                <a:latin typeface="+mj-lt"/>
              </a:rPr>
              <a:t> ανάμεσα στα παιδιά. Θέλω να ελπίζω ότι θα μείνουν εδώ, ότι θα μας μπολιάσουν, όπως θα τους μπολιάσουμε κι εμείς, και τα δέντρα που θα βγάλουμε θα είναι πολύ όμορφα και θα κάνουν ωραίους καρπούς».</a:t>
            </a:r>
            <a:endParaRPr lang="el-GR" sz="1600" dirty="0">
              <a:solidFill>
                <a:srgbClr val="000000"/>
              </a:solidFill>
              <a:latin typeface="+mj-lt"/>
            </a:endParaRPr>
          </a:p>
        </p:txBody>
      </p:sp>
      <p:sp>
        <p:nvSpPr>
          <p:cNvPr id="8" name="Date Placeholder 7"/>
          <p:cNvSpPr>
            <a:spLocks noGrp="1"/>
          </p:cNvSpPr>
          <p:nvPr>
            <p:ph type="dt" sz="half" idx="10"/>
          </p:nvPr>
        </p:nvSpPr>
        <p:spPr/>
        <p:txBody>
          <a:bodyPr/>
          <a:lstStyle/>
          <a:p>
            <a:r>
              <a:rPr lang="en-US"/>
              <a:t>06/02/2023</a:t>
            </a:r>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sp>
        <p:nvSpPr>
          <p:cNvPr id="9" name="TextBox 8"/>
          <p:cNvSpPr txBox="1"/>
          <p:nvPr/>
        </p:nvSpPr>
        <p:spPr>
          <a:xfrm>
            <a:off x="2852352" y="-52359"/>
            <a:ext cx="6402859" cy="6332759"/>
          </a:xfrm>
          <a:prstGeom prst="rect">
            <a:avLst/>
          </a:prstGeom>
          <a:noFill/>
        </p:spPr>
        <p:txBody>
          <a:bodyPr wrap="square" rtlCol="0">
            <a:spAutoFit/>
          </a:bodyPr>
          <a:lstStyle/>
          <a:p>
            <a:pPr>
              <a:lnSpc>
                <a:spcPct val="150000"/>
              </a:lnSpc>
              <a:buClr>
                <a:srgbClr val="700000"/>
              </a:buClr>
            </a:pPr>
            <a:r>
              <a:rPr lang="el-GR" sz="1600" b="1" dirty="0">
                <a:solidFill>
                  <a:srgbClr val="7030A0"/>
                </a:solidFill>
                <a:highlight>
                  <a:srgbClr val="FF00FF"/>
                </a:highlight>
                <a:latin typeface="+mj-lt"/>
              </a:rPr>
              <a:t>Των ΜΟΧΑΜΑΝΤ ΝΑΣΙΜ ΧΑΪΝΤΑΡΙ, ΟΥΜΈΡ ΦΑΡΟΥΚ, ΖΕΙΝ ΑΛΙ</a:t>
            </a:r>
            <a:endParaRPr lang="el-GR" sz="1600" b="1" dirty="0">
              <a:solidFill>
                <a:srgbClr val="7030A0"/>
              </a:solidFill>
              <a:highlight>
                <a:srgbClr val="FF00FF"/>
              </a:highlight>
              <a:latin typeface="+mj-lt"/>
            </a:endParaRPr>
          </a:p>
          <a:p>
            <a:pPr>
              <a:lnSpc>
                <a:spcPct val="150000"/>
              </a:lnSpc>
              <a:buClr>
                <a:srgbClr val="700000"/>
              </a:buClr>
            </a:pPr>
            <a:r>
              <a:rPr lang="el-GR" sz="1600" dirty="0">
                <a:latin typeface="+mj-lt"/>
              </a:rPr>
              <a:t> […] </a:t>
            </a:r>
            <a:endParaRPr lang="el-GR" sz="1600" dirty="0">
              <a:latin typeface="+mj-lt"/>
            </a:endParaRPr>
          </a:p>
          <a:p>
            <a:pPr>
              <a:lnSpc>
                <a:spcPct val="150000"/>
              </a:lnSpc>
              <a:buClr>
                <a:srgbClr val="700000"/>
              </a:buClr>
            </a:pPr>
            <a:r>
              <a:rPr lang="el-GR" sz="1600" dirty="0">
                <a:solidFill>
                  <a:srgbClr val="FFFF00"/>
                </a:solidFill>
                <a:highlight>
                  <a:srgbClr val="808000"/>
                </a:highlight>
                <a:latin typeface="+mj-lt"/>
              </a:rPr>
              <a:t>Οφείλουμε να στηρίξουμε </a:t>
            </a:r>
            <a:r>
              <a:rPr lang="el-GR" sz="1600" dirty="0">
                <a:solidFill>
                  <a:srgbClr val="FF0000"/>
                </a:solidFill>
                <a:highlight>
                  <a:srgbClr val="C0C0C0"/>
                </a:highlight>
                <a:latin typeface="+mj-lt"/>
              </a:rPr>
              <a:t>τα παιδιά και τους εφήβους</a:t>
            </a:r>
            <a:r>
              <a:rPr lang="el-GR" sz="1600" dirty="0">
                <a:solidFill>
                  <a:srgbClr val="FF0000"/>
                </a:solidFill>
                <a:latin typeface="+mj-lt"/>
              </a:rPr>
              <a:t> </a:t>
            </a:r>
            <a:r>
              <a:rPr lang="el-GR" sz="1600" dirty="0">
                <a:latin typeface="+mj-lt"/>
              </a:rPr>
              <a:t>που στερούνται το δικαίωμα στην εκπαίδευση. Αυτό κάνει, άλλωστε, και το </a:t>
            </a:r>
            <a:r>
              <a:rPr lang="el-GR" sz="1600" b="1" dirty="0">
                <a:solidFill>
                  <a:srgbClr val="00B050"/>
                </a:solidFill>
                <a:highlight>
                  <a:srgbClr val="C0C0C0"/>
                </a:highlight>
                <a:latin typeface="+mj-lt"/>
              </a:rPr>
              <a:t>υπουργείο Παιδείας της Ελλάδας </a:t>
            </a:r>
            <a:r>
              <a:rPr lang="el-GR" sz="1600" dirty="0">
                <a:latin typeface="+mj-lt"/>
              </a:rPr>
              <a:t>από το 2015, όταν </a:t>
            </a:r>
            <a:r>
              <a:rPr lang="el-GR" sz="1600" dirty="0">
                <a:solidFill>
                  <a:srgbClr val="FF0000"/>
                </a:solidFill>
                <a:highlight>
                  <a:srgbClr val="C0C0C0"/>
                </a:highlight>
                <a:latin typeface="+mj-lt"/>
              </a:rPr>
              <a:t>άνθρωποι από τη Μέση Ανατολή </a:t>
            </a:r>
            <a:r>
              <a:rPr lang="el-GR" sz="1600" dirty="0">
                <a:latin typeface="+mj-lt"/>
              </a:rPr>
              <a:t>άρχισαν να φτάνουν στην Ευρώπη αναζητώντας ένα καλύτερο μέλλον. </a:t>
            </a:r>
            <a:r>
              <a:rPr lang="el-GR" sz="1600" dirty="0">
                <a:highlight>
                  <a:srgbClr val="808000"/>
                </a:highlight>
                <a:latin typeface="+mj-lt"/>
              </a:rPr>
              <a:t>Βοηθάει</a:t>
            </a:r>
            <a:r>
              <a:rPr lang="el-GR" sz="1600" dirty="0">
                <a:latin typeface="+mj-lt"/>
              </a:rPr>
              <a:t> </a:t>
            </a:r>
            <a:r>
              <a:rPr lang="el-GR" sz="1600" dirty="0">
                <a:solidFill>
                  <a:srgbClr val="FF0000"/>
                </a:solidFill>
                <a:highlight>
                  <a:srgbClr val="C0C0C0"/>
                </a:highlight>
                <a:latin typeface="+mj-lt"/>
              </a:rPr>
              <a:t>μετανάστες και πρόσφυγες </a:t>
            </a:r>
            <a:r>
              <a:rPr lang="el-GR" sz="1600" dirty="0">
                <a:latin typeface="+mj-lt"/>
              </a:rPr>
              <a:t>να συνεχίσουν την εκπαίδευσή τους και να ακολουθήσουν τα όνειρά τους. Αυτός είναι και ο λόγος που </a:t>
            </a:r>
            <a:r>
              <a:rPr lang="el-GR" sz="1600" dirty="0">
                <a:solidFill>
                  <a:srgbClr val="FFFF00"/>
                </a:solidFill>
                <a:highlight>
                  <a:srgbClr val="808000"/>
                </a:highlight>
                <a:latin typeface="+mj-lt"/>
              </a:rPr>
              <a:t>αποφασίσαμε να μιλήσουμε </a:t>
            </a:r>
            <a:r>
              <a:rPr lang="el-GR" sz="1600" dirty="0">
                <a:latin typeface="+mj-lt"/>
              </a:rPr>
              <a:t>με νηπιαγωγούς και εκπαιδευτικούς στη Μαλακάσα, μια μικρή πόλη στην ανατολική Αττική, όπου βρίσκεται μία από τις πολλές </a:t>
            </a:r>
            <a:r>
              <a:rPr lang="el-GR" sz="1600" b="1" dirty="0">
                <a:solidFill>
                  <a:srgbClr val="00B050"/>
                </a:solidFill>
                <a:highlight>
                  <a:srgbClr val="C0C0C0"/>
                </a:highlight>
                <a:latin typeface="+mj-lt"/>
              </a:rPr>
              <a:t>δομές φιλοξενίας </a:t>
            </a:r>
            <a:r>
              <a:rPr lang="el-GR" sz="1600" dirty="0">
                <a:solidFill>
                  <a:srgbClr val="FF0000"/>
                </a:solidFill>
                <a:highlight>
                  <a:srgbClr val="C0C0C0"/>
                </a:highlight>
                <a:latin typeface="+mj-lt"/>
              </a:rPr>
              <a:t>προσφύγων της Ελλάδας</a:t>
            </a:r>
            <a:r>
              <a:rPr lang="el-GR" sz="1600" dirty="0">
                <a:latin typeface="+mj-lt"/>
              </a:rPr>
              <a:t>.</a:t>
            </a:r>
            <a:endParaRPr lang="el-GR" sz="1600" dirty="0">
              <a:latin typeface="+mj-lt"/>
            </a:endParaRPr>
          </a:p>
          <a:p>
            <a:pPr>
              <a:lnSpc>
                <a:spcPct val="150000"/>
              </a:lnSpc>
              <a:buClr>
                <a:srgbClr val="700000"/>
              </a:buClr>
            </a:pPr>
            <a:r>
              <a:rPr lang="el-GR" sz="1600" dirty="0">
                <a:latin typeface="+mj-lt"/>
              </a:rPr>
              <a:t>«Η εκπαίδευση είναι ο πιο σημαντικός δρόμος προς την ένταξη και ενσωμάτωση στην τοπική κοινωνία </a:t>
            </a:r>
            <a:r>
              <a:rPr lang="el-GR" sz="1600" dirty="0">
                <a:solidFill>
                  <a:srgbClr val="FF0000"/>
                </a:solidFill>
                <a:highlight>
                  <a:srgbClr val="C0C0C0"/>
                </a:highlight>
                <a:latin typeface="+mj-lt"/>
              </a:rPr>
              <a:t>για κάποιον πρόσφυγα ή μετανάστη </a:t>
            </a:r>
            <a:r>
              <a:rPr lang="el-GR" sz="1600" dirty="0">
                <a:latin typeface="+mj-lt"/>
              </a:rPr>
              <a:t>επειδή, ανεξαρτήτως του ότι δεν είσαι από την Ελλάδα, μένεις στην Ελλάδα», </a:t>
            </a:r>
            <a:r>
              <a:rPr lang="el-GR" sz="1600" b="1" dirty="0">
                <a:solidFill>
                  <a:srgbClr val="7030A0"/>
                </a:solidFill>
                <a:highlight>
                  <a:srgbClr val="FF00FF"/>
                </a:highlight>
                <a:latin typeface="+mj-lt"/>
              </a:rPr>
              <a:t>λέει ο </a:t>
            </a:r>
            <a:r>
              <a:rPr lang="el-GR" sz="1600" b="1" dirty="0">
                <a:solidFill>
                  <a:srgbClr val="00B050"/>
                </a:solidFill>
                <a:highlight>
                  <a:srgbClr val="C0C0C0"/>
                </a:highlight>
                <a:latin typeface="+mj-lt"/>
              </a:rPr>
              <a:t>Κώστας Καλέμης</a:t>
            </a:r>
            <a:r>
              <a:rPr lang="el-GR" sz="1600" dirty="0">
                <a:latin typeface="+mj-lt"/>
              </a:rPr>
              <a:t>, </a:t>
            </a:r>
            <a:r>
              <a:rPr lang="el-GR" sz="1600" b="1" dirty="0">
                <a:solidFill>
                  <a:srgbClr val="00B050"/>
                </a:solidFill>
                <a:highlight>
                  <a:srgbClr val="C0C0C0"/>
                </a:highlight>
                <a:latin typeface="+mj-lt"/>
              </a:rPr>
              <a:t>συντονιστής εκπαίδευσης</a:t>
            </a:r>
            <a:r>
              <a:rPr lang="el-GR" sz="1600" b="1" dirty="0">
                <a:latin typeface="+mj-lt"/>
              </a:rPr>
              <a:t> </a:t>
            </a:r>
            <a:r>
              <a:rPr lang="el-GR" sz="1600" dirty="0">
                <a:latin typeface="+mj-lt"/>
              </a:rPr>
              <a:t>στο Κέντρο Φιλοξενίας Προσφύγων (ΚΦΠ) Μαλακάσας, ο οποίος εργάζεται εκεί τα τελευταία δύο χρόνια.</a:t>
            </a:r>
            <a:endParaRPr lang="el-GR" sz="1600" dirty="0">
              <a:latin typeface="+mj-lt"/>
            </a:endParaRPr>
          </a:p>
        </p:txBody>
      </p:sp>
      <p:grpSp>
        <p:nvGrpSpPr>
          <p:cNvPr id="35" name="Group 34"/>
          <p:cNvGrpSpPr/>
          <p:nvPr/>
        </p:nvGrpSpPr>
        <p:grpSpPr>
          <a:xfrm>
            <a:off x="5757871" y="34552"/>
            <a:ext cx="6553735" cy="4466597"/>
            <a:chOff x="5757871" y="34552"/>
            <a:chExt cx="6553735" cy="4466597"/>
          </a:xfrm>
        </p:grpSpPr>
        <p:grpSp>
          <p:nvGrpSpPr>
            <p:cNvPr id="34" name="Group 33"/>
            <p:cNvGrpSpPr/>
            <p:nvPr/>
          </p:nvGrpSpPr>
          <p:grpSpPr>
            <a:xfrm>
              <a:off x="5757871" y="588550"/>
              <a:ext cx="3395323" cy="3912599"/>
              <a:chOff x="5757871" y="588550"/>
              <a:chExt cx="3395323" cy="3912599"/>
            </a:xfrm>
          </p:grpSpPr>
          <p:cxnSp>
            <p:nvCxnSpPr>
              <p:cNvPr id="8" name="Straight Connector 7"/>
              <p:cNvCxnSpPr>
                <a:stCxn id="21" idx="1"/>
              </p:cNvCxnSpPr>
              <p:nvPr/>
            </p:nvCxnSpPr>
            <p:spPr>
              <a:xfrm flipH="1">
                <a:off x="8174379" y="588550"/>
                <a:ext cx="978815" cy="910517"/>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cxnSp>
            <p:nvCxnSpPr>
              <p:cNvPr id="11" name="Straight Connector 10"/>
              <p:cNvCxnSpPr>
                <a:stCxn id="21" idx="1"/>
              </p:cNvCxnSpPr>
              <p:nvPr/>
            </p:nvCxnSpPr>
            <p:spPr>
              <a:xfrm flipH="1">
                <a:off x="7424940" y="588550"/>
                <a:ext cx="1728254" cy="263489"/>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cxnSp>
            <p:nvCxnSpPr>
              <p:cNvPr id="13" name="Straight Connector 12"/>
              <p:cNvCxnSpPr>
                <a:stCxn id="21" idx="1"/>
              </p:cNvCxnSpPr>
              <p:nvPr/>
            </p:nvCxnSpPr>
            <p:spPr>
              <a:xfrm flipH="1">
                <a:off x="5757871" y="588550"/>
                <a:ext cx="3395323" cy="1731505"/>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cxnSp>
            <p:nvCxnSpPr>
              <p:cNvPr id="15" name="Straight Connector 14"/>
              <p:cNvCxnSpPr>
                <a:stCxn id="21" idx="1"/>
              </p:cNvCxnSpPr>
              <p:nvPr/>
            </p:nvCxnSpPr>
            <p:spPr>
              <a:xfrm flipH="1">
                <a:off x="7207226" y="588550"/>
                <a:ext cx="1945968" cy="3199521"/>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cxnSp>
            <p:nvCxnSpPr>
              <p:cNvPr id="17" name="Straight Connector 16"/>
              <p:cNvCxnSpPr>
                <a:stCxn id="21" idx="1"/>
              </p:cNvCxnSpPr>
              <p:nvPr/>
            </p:nvCxnSpPr>
            <p:spPr>
              <a:xfrm flipH="1">
                <a:off x="7398208" y="588550"/>
                <a:ext cx="1754986" cy="3912599"/>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grpSp>
        <p:sp>
          <p:nvSpPr>
            <p:cNvPr id="21" name="TextBox 20"/>
            <p:cNvSpPr txBox="1"/>
            <p:nvPr/>
          </p:nvSpPr>
          <p:spPr>
            <a:xfrm>
              <a:off x="9153194" y="34552"/>
              <a:ext cx="3158412" cy="1107996"/>
            </a:xfrm>
            <a:prstGeom prst="rect">
              <a:avLst/>
            </a:prstGeom>
            <a:noFill/>
          </p:spPr>
          <p:txBody>
            <a:bodyPr wrap="square" rtlCol="0">
              <a:spAutoFit/>
            </a:bodyPr>
            <a:lstStyle/>
            <a:p>
              <a:pPr algn="ctr"/>
              <a:r>
                <a:rPr lang="el-GR" dirty="0">
                  <a:latin typeface="+mj-lt"/>
                </a:rPr>
                <a:t>Μετανάστες ως </a:t>
              </a:r>
              <a:r>
                <a:rPr lang="el-GR" b="1" dirty="0">
                  <a:solidFill>
                    <a:srgbClr val="FF0000"/>
                  </a:solidFill>
                  <a:latin typeface="+mj-lt"/>
                </a:rPr>
                <a:t>ασήμαντοι</a:t>
              </a:r>
              <a:endParaRPr lang="en-GB" b="1" dirty="0">
                <a:solidFill>
                  <a:srgbClr val="FF0000"/>
                </a:solidFill>
                <a:latin typeface="+mj-lt"/>
              </a:endParaRPr>
            </a:p>
            <a:p>
              <a:pPr algn="ctr"/>
              <a:r>
                <a:rPr lang="en-GB" sz="1600" dirty="0">
                  <a:latin typeface="+mj-lt"/>
                </a:rPr>
                <a:t>(</a:t>
              </a:r>
              <a:r>
                <a:rPr lang="el-GR" sz="1600" i="1" dirty="0">
                  <a:latin typeface="+mj-lt"/>
                </a:rPr>
                <a:t>αφομοιωτική αναφορά</a:t>
              </a:r>
              <a:r>
                <a:rPr lang="el-GR" sz="1600" dirty="0">
                  <a:latin typeface="+mj-lt"/>
                </a:rPr>
                <a:t>, αναπαράσταση μέσω </a:t>
              </a:r>
              <a:r>
                <a:rPr lang="el-GR" sz="1600" i="1" dirty="0">
                  <a:latin typeface="+mj-lt"/>
                </a:rPr>
                <a:t>παθητικού ρόλου</a:t>
              </a:r>
              <a:r>
                <a:rPr lang="el-GR" sz="1600" dirty="0">
                  <a:latin typeface="+mj-lt"/>
                </a:rPr>
                <a:t>)</a:t>
              </a:r>
              <a:endParaRPr lang="en-GB" sz="1600" dirty="0">
                <a:latin typeface="+mj-lt"/>
              </a:endParaRPr>
            </a:p>
          </p:txBody>
        </p:sp>
      </p:grpSp>
      <p:grpSp>
        <p:nvGrpSpPr>
          <p:cNvPr id="70" name="Group 69"/>
          <p:cNvGrpSpPr/>
          <p:nvPr/>
        </p:nvGrpSpPr>
        <p:grpSpPr>
          <a:xfrm>
            <a:off x="3581400" y="1765684"/>
            <a:ext cx="8409373" cy="3423653"/>
            <a:chOff x="3581400" y="1765684"/>
            <a:chExt cx="8409373" cy="3423653"/>
          </a:xfrm>
        </p:grpSpPr>
        <p:grpSp>
          <p:nvGrpSpPr>
            <p:cNvPr id="47" name="Group 46"/>
            <p:cNvGrpSpPr/>
            <p:nvPr/>
          </p:nvGrpSpPr>
          <p:grpSpPr>
            <a:xfrm>
              <a:off x="4442279" y="3679497"/>
              <a:ext cx="7548494" cy="1509840"/>
              <a:chOff x="4442279" y="3679497"/>
              <a:chExt cx="7548494" cy="1509840"/>
            </a:xfrm>
          </p:grpSpPr>
          <p:sp>
            <p:nvSpPr>
              <p:cNvPr id="37" name="TextBox 36"/>
              <p:cNvSpPr txBox="1"/>
              <p:nvPr/>
            </p:nvSpPr>
            <p:spPr>
              <a:xfrm>
                <a:off x="9255211" y="3679497"/>
                <a:ext cx="2735562" cy="1354217"/>
              </a:xfrm>
              <a:prstGeom prst="rect">
                <a:avLst/>
              </a:prstGeom>
              <a:noFill/>
            </p:spPr>
            <p:txBody>
              <a:bodyPr wrap="square" rtlCol="0">
                <a:spAutoFit/>
              </a:bodyPr>
              <a:lstStyle/>
              <a:p>
                <a:pPr algn="ctr"/>
                <a:r>
                  <a:rPr lang="el-GR" dirty="0">
                    <a:latin typeface="+mj-lt"/>
                  </a:rPr>
                  <a:t>Πλειονοτικοί ως </a:t>
                </a:r>
                <a:r>
                  <a:rPr lang="el-GR" b="1" dirty="0">
                    <a:solidFill>
                      <a:srgbClr val="00B050"/>
                    </a:solidFill>
                    <a:latin typeface="+mj-lt"/>
                  </a:rPr>
                  <a:t>σημαντικοί</a:t>
                </a:r>
                <a:endParaRPr lang="en-GB" b="1" dirty="0">
                  <a:solidFill>
                    <a:srgbClr val="00B050"/>
                  </a:solidFill>
                  <a:latin typeface="+mj-lt"/>
                </a:endParaRPr>
              </a:p>
              <a:p>
                <a:pPr algn="ctr"/>
                <a:r>
                  <a:rPr lang="en-GB" sz="1600" dirty="0">
                    <a:latin typeface="+mj-lt"/>
                  </a:rPr>
                  <a:t>(</a:t>
                </a:r>
                <a:r>
                  <a:rPr lang="el-GR" sz="1600" i="1" dirty="0">
                    <a:latin typeface="+mj-lt"/>
                  </a:rPr>
                  <a:t>ονομαστική αναφορά</a:t>
                </a:r>
                <a:r>
                  <a:rPr lang="el-GR" sz="1600" dirty="0">
                    <a:latin typeface="+mj-lt"/>
                  </a:rPr>
                  <a:t>, </a:t>
                </a:r>
                <a:r>
                  <a:rPr lang="el-GR" sz="1600" i="1" dirty="0">
                    <a:latin typeface="+mj-lt"/>
                  </a:rPr>
                  <a:t>λειτουργική αναφορά</a:t>
                </a:r>
                <a:r>
                  <a:rPr lang="el-GR" sz="1600" dirty="0">
                    <a:latin typeface="+mj-lt"/>
                  </a:rPr>
                  <a:t>, αναπαράσταση μέσω </a:t>
                </a:r>
                <a:r>
                  <a:rPr lang="el-GR" sz="1600" i="1" dirty="0">
                    <a:latin typeface="+mj-lt"/>
                  </a:rPr>
                  <a:t>ενεργητικού ρόλου</a:t>
                </a:r>
                <a:r>
                  <a:rPr lang="el-GR" sz="1600" dirty="0">
                    <a:latin typeface="+mj-lt"/>
                  </a:rPr>
                  <a:t>)</a:t>
                </a:r>
                <a:endParaRPr lang="en-GB" sz="1600" dirty="0">
                  <a:latin typeface="+mj-lt"/>
                </a:endParaRPr>
              </a:p>
            </p:txBody>
          </p:sp>
          <p:cxnSp>
            <p:nvCxnSpPr>
              <p:cNvPr id="40" name="Straight Connector 39"/>
              <p:cNvCxnSpPr>
                <a:endCxn id="37" idx="1"/>
              </p:cNvCxnSpPr>
              <p:nvPr/>
            </p:nvCxnSpPr>
            <p:spPr>
              <a:xfrm flipV="1">
                <a:off x="5075853" y="4356606"/>
                <a:ext cx="4179358" cy="785452"/>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cxnSp>
            <p:nvCxnSpPr>
              <p:cNvPr id="42" name="Straight Connector 41"/>
              <p:cNvCxnSpPr>
                <a:endCxn id="37" idx="1"/>
              </p:cNvCxnSpPr>
              <p:nvPr/>
            </p:nvCxnSpPr>
            <p:spPr>
              <a:xfrm>
                <a:off x="4442279" y="3951975"/>
                <a:ext cx="4812932" cy="404631"/>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cxnSp>
            <p:nvCxnSpPr>
              <p:cNvPr id="45" name="Straight Connector 44"/>
              <p:cNvCxnSpPr>
                <a:endCxn id="37" idx="1"/>
              </p:cNvCxnSpPr>
              <p:nvPr/>
            </p:nvCxnSpPr>
            <p:spPr>
              <a:xfrm flipV="1">
                <a:off x="6777135" y="4356606"/>
                <a:ext cx="2478076" cy="832731"/>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grpSp>
        <p:cxnSp>
          <p:nvCxnSpPr>
            <p:cNvPr id="49" name="Straight Connector 48"/>
            <p:cNvCxnSpPr>
              <a:endCxn id="37" idx="1"/>
            </p:cNvCxnSpPr>
            <p:nvPr/>
          </p:nvCxnSpPr>
          <p:spPr>
            <a:xfrm>
              <a:off x="3581400" y="1765684"/>
              <a:ext cx="5673811" cy="2590922"/>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grpSp>
      <p:grpSp>
        <p:nvGrpSpPr>
          <p:cNvPr id="60" name="Group 59"/>
          <p:cNvGrpSpPr/>
          <p:nvPr/>
        </p:nvGrpSpPr>
        <p:grpSpPr>
          <a:xfrm>
            <a:off x="26298" y="34552"/>
            <a:ext cx="4378885" cy="2954655"/>
            <a:chOff x="26298" y="34552"/>
            <a:chExt cx="4378885" cy="2954655"/>
          </a:xfrm>
        </p:grpSpPr>
        <p:sp>
          <p:nvSpPr>
            <p:cNvPr id="48" name="TextBox 47"/>
            <p:cNvSpPr txBox="1"/>
            <p:nvPr/>
          </p:nvSpPr>
          <p:spPr>
            <a:xfrm>
              <a:off x="26298" y="34552"/>
              <a:ext cx="2502297" cy="2954655"/>
            </a:xfrm>
            <a:prstGeom prst="rect">
              <a:avLst/>
            </a:prstGeom>
            <a:noFill/>
          </p:spPr>
          <p:txBody>
            <a:bodyPr wrap="square" rtlCol="0">
              <a:spAutoFit/>
            </a:bodyPr>
            <a:lstStyle/>
            <a:p>
              <a:pPr algn="ctr"/>
              <a:r>
                <a:rPr lang="el-GR" dirty="0">
                  <a:latin typeface="+mj-lt"/>
                </a:rPr>
                <a:t>Πλειονοτικοί με </a:t>
              </a:r>
              <a:r>
                <a:rPr lang="en-GB" b="1" dirty="0">
                  <a:solidFill>
                    <a:srgbClr val="666633"/>
                  </a:solidFill>
                  <a:effectLst>
                    <a:outerShdw blurRad="38100" dist="38100" dir="2700000" algn="tl">
                      <a:srgbClr val="000000">
                        <a:alpha val="43137"/>
                      </a:srgbClr>
                    </a:outerShdw>
                  </a:effectLst>
                  <a:latin typeface="+mj-lt"/>
                </a:rPr>
                <a:t>High Agency</a:t>
              </a:r>
              <a:r>
                <a:rPr lang="en-GB" sz="1600" dirty="0">
                  <a:latin typeface="+mj-lt"/>
                </a:rPr>
                <a:t> </a:t>
              </a:r>
              <a:r>
                <a:rPr lang="el-GR" sz="1600" dirty="0">
                  <a:latin typeface="+mj-lt"/>
                </a:rPr>
                <a:t>που βοηθούν (</a:t>
              </a:r>
              <a:r>
                <a:rPr lang="el-GR" sz="1600" b="1" dirty="0">
                  <a:latin typeface="+mj-lt"/>
                </a:rPr>
                <a:t>σημαντικοί</a:t>
              </a:r>
              <a:r>
                <a:rPr lang="el-GR" sz="1600" dirty="0">
                  <a:latin typeface="+mj-lt"/>
                </a:rPr>
                <a:t>)</a:t>
              </a:r>
              <a:endParaRPr lang="en-GB" sz="1400" dirty="0">
                <a:latin typeface="+mj-lt"/>
              </a:endParaRPr>
            </a:p>
            <a:p>
              <a:pPr algn="ctr"/>
              <a:r>
                <a:rPr lang="el-GR" dirty="0">
                  <a:latin typeface="+mj-lt"/>
                </a:rPr>
                <a:t>Μετανάστες με </a:t>
              </a:r>
              <a:r>
                <a:rPr lang="en-GB" b="1" dirty="0">
                  <a:solidFill>
                    <a:srgbClr val="666633"/>
                  </a:solidFill>
                  <a:effectLst>
                    <a:outerShdw blurRad="38100" dist="38100" dir="2700000" algn="tl">
                      <a:srgbClr val="000000">
                        <a:alpha val="43137"/>
                      </a:srgbClr>
                    </a:outerShdw>
                  </a:effectLst>
                  <a:latin typeface="+mj-lt"/>
                </a:rPr>
                <a:t>High Agency </a:t>
              </a:r>
              <a:endParaRPr lang="en-GB" b="1" dirty="0">
                <a:solidFill>
                  <a:srgbClr val="666633"/>
                </a:solidFill>
                <a:effectLst>
                  <a:outerShdw blurRad="38100" dist="38100" dir="2700000" algn="tl">
                    <a:srgbClr val="000000">
                      <a:alpha val="43137"/>
                    </a:srgbClr>
                  </a:outerShdw>
                </a:effectLst>
                <a:latin typeface="+mj-lt"/>
              </a:endParaRPr>
            </a:p>
            <a:p>
              <a:pPr algn="ctr"/>
              <a:r>
                <a:rPr lang="el-GR" sz="1600" dirty="0">
                  <a:latin typeface="+mj-lt"/>
                </a:rPr>
                <a:t>με την προϋπόθεση της αφομοίωσης (</a:t>
              </a:r>
              <a:r>
                <a:rPr lang="el-GR" sz="1600" b="1" dirty="0">
                  <a:latin typeface="+mj-lt"/>
                </a:rPr>
                <a:t>σημαντικοί;</a:t>
              </a:r>
              <a:r>
                <a:rPr lang="el-GR" sz="1600" dirty="0">
                  <a:latin typeface="+mj-lt"/>
                </a:rPr>
                <a:t>) </a:t>
              </a:r>
              <a:endParaRPr lang="el-GR" sz="1600" dirty="0">
                <a:latin typeface="+mj-lt"/>
              </a:endParaRPr>
            </a:p>
            <a:p>
              <a:pPr algn="ctr"/>
              <a:r>
                <a:rPr lang="el-GR" sz="1600" dirty="0">
                  <a:latin typeface="+mj-lt"/>
                </a:rPr>
                <a:t>Και </a:t>
              </a:r>
              <a:r>
                <a:rPr lang="en-GB" b="1" dirty="0">
                  <a:effectLst>
                    <a:outerShdw blurRad="38100" dist="38100" dir="2700000" algn="tl">
                      <a:srgbClr val="000000">
                        <a:alpha val="43137"/>
                      </a:srgbClr>
                    </a:outerShdw>
                  </a:effectLst>
                  <a:latin typeface="+mj-lt"/>
                </a:rPr>
                <a:t>Low Agency</a:t>
              </a:r>
              <a:endParaRPr lang="el-GR" b="1" dirty="0">
                <a:effectLst>
                  <a:outerShdw blurRad="38100" dist="38100" dir="2700000" algn="tl">
                    <a:srgbClr val="000000">
                      <a:alpha val="43137"/>
                    </a:srgbClr>
                  </a:outerShdw>
                </a:effectLst>
                <a:latin typeface="+mj-lt"/>
              </a:endParaRPr>
            </a:p>
            <a:p>
              <a:pPr algn="ctr"/>
              <a:r>
                <a:rPr lang="el-GR" sz="1600" dirty="0">
                  <a:latin typeface="+mj-lt"/>
                </a:rPr>
                <a:t>λαμβάνοντας τη βοήθεια άλλων δρώντων προσώπων (</a:t>
              </a:r>
              <a:r>
                <a:rPr lang="el-GR" sz="1600" b="1" dirty="0">
                  <a:latin typeface="+mj-lt"/>
                </a:rPr>
                <a:t>ασήμαντοι</a:t>
              </a:r>
              <a:r>
                <a:rPr lang="el-GR" sz="1600" dirty="0">
                  <a:latin typeface="+mj-lt"/>
                </a:rPr>
                <a:t>)</a:t>
              </a:r>
              <a:endParaRPr lang="el-GR" sz="1600" dirty="0">
                <a:latin typeface="+mj-lt"/>
              </a:endParaRPr>
            </a:p>
          </p:txBody>
        </p:sp>
        <p:cxnSp>
          <p:nvCxnSpPr>
            <p:cNvPr id="54" name="Straight Connector 53"/>
            <p:cNvCxnSpPr>
              <a:endCxn id="48" idx="3"/>
            </p:cNvCxnSpPr>
            <p:nvPr/>
          </p:nvCxnSpPr>
          <p:spPr>
            <a:xfrm flipH="1">
              <a:off x="2528595" y="906573"/>
              <a:ext cx="323757" cy="605307"/>
            </a:xfrm>
            <a:prstGeom prst="line">
              <a:avLst/>
            </a:prstGeom>
          </p:spPr>
          <p:style>
            <a:lnRef idx="1">
              <a:schemeClr val="accent4"/>
            </a:lnRef>
            <a:fillRef idx="0">
              <a:schemeClr val="accent4"/>
            </a:fillRef>
            <a:effectRef idx="0">
              <a:schemeClr val="accent4"/>
            </a:effectRef>
            <a:fontRef idx="minor">
              <a:schemeClr val="tx1"/>
            </a:fontRef>
          </p:style>
        </p:cxnSp>
        <p:cxnSp>
          <p:nvCxnSpPr>
            <p:cNvPr id="56" name="Straight Connector 55"/>
            <p:cNvCxnSpPr>
              <a:endCxn id="48" idx="3"/>
            </p:cNvCxnSpPr>
            <p:nvPr/>
          </p:nvCxnSpPr>
          <p:spPr>
            <a:xfrm flipH="1" flipV="1">
              <a:off x="2528595" y="1511880"/>
              <a:ext cx="408194" cy="822006"/>
            </a:xfrm>
            <a:prstGeom prst="line">
              <a:avLst/>
            </a:prstGeom>
          </p:spPr>
          <p:style>
            <a:lnRef idx="1">
              <a:schemeClr val="accent4"/>
            </a:lnRef>
            <a:fillRef idx="0">
              <a:schemeClr val="accent4"/>
            </a:fillRef>
            <a:effectRef idx="0">
              <a:schemeClr val="accent4"/>
            </a:effectRef>
            <a:fontRef idx="minor">
              <a:schemeClr val="tx1"/>
            </a:fontRef>
          </p:style>
        </p:cxnSp>
        <p:cxnSp>
          <p:nvCxnSpPr>
            <p:cNvPr id="58" name="Straight Connector 57"/>
            <p:cNvCxnSpPr>
              <a:endCxn id="48" idx="3"/>
            </p:cNvCxnSpPr>
            <p:nvPr/>
          </p:nvCxnSpPr>
          <p:spPr>
            <a:xfrm flipH="1" flipV="1">
              <a:off x="2528595" y="1511880"/>
              <a:ext cx="1876588" cy="1433064"/>
            </a:xfrm>
            <a:prstGeom prst="line">
              <a:avLst/>
            </a:prstGeom>
          </p:spPr>
          <p:style>
            <a:lnRef idx="1">
              <a:schemeClr val="accent4"/>
            </a:lnRef>
            <a:fillRef idx="0">
              <a:schemeClr val="accent4"/>
            </a:fillRef>
            <a:effectRef idx="0">
              <a:schemeClr val="accent4"/>
            </a:effectRef>
            <a:fontRef idx="minor">
              <a:schemeClr val="tx1"/>
            </a:fontRef>
          </p:style>
        </p:cxnSp>
      </p:grpSp>
      <p:grpSp>
        <p:nvGrpSpPr>
          <p:cNvPr id="69" name="Group 68"/>
          <p:cNvGrpSpPr/>
          <p:nvPr/>
        </p:nvGrpSpPr>
        <p:grpSpPr>
          <a:xfrm>
            <a:off x="175028" y="302536"/>
            <a:ext cx="3645118" cy="4813467"/>
            <a:chOff x="175028" y="302536"/>
            <a:chExt cx="3645118" cy="4813467"/>
          </a:xfrm>
        </p:grpSpPr>
        <p:sp>
          <p:nvSpPr>
            <p:cNvPr id="61" name="TextBox 60"/>
            <p:cNvSpPr txBox="1"/>
            <p:nvPr/>
          </p:nvSpPr>
          <p:spPr>
            <a:xfrm>
              <a:off x="175028" y="3297960"/>
              <a:ext cx="2502297" cy="1692771"/>
            </a:xfrm>
            <a:prstGeom prst="rect">
              <a:avLst/>
            </a:prstGeom>
            <a:noFill/>
          </p:spPr>
          <p:txBody>
            <a:bodyPr wrap="square" rtlCol="0">
              <a:spAutoFit/>
            </a:bodyPr>
            <a:lstStyle/>
            <a:p>
              <a:pPr algn="ctr"/>
              <a:r>
                <a:rPr lang="el-GR" dirty="0">
                  <a:latin typeface="+mj-lt"/>
                </a:rPr>
                <a:t>Φωνές:</a:t>
              </a:r>
              <a:endParaRPr lang="el-GR" dirty="0">
                <a:latin typeface="+mj-lt"/>
              </a:endParaRPr>
            </a:p>
            <a:p>
              <a:pPr algn="ctr"/>
              <a:r>
                <a:rPr lang="el-GR" b="1" dirty="0">
                  <a:solidFill>
                    <a:srgbClr val="FF0066"/>
                  </a:solidFill>
                  <a:latin typeface="+mj-lt"/>
                </a:rPr>
                <a:t>3 γράφουσες </a:t>
              </a:r>
              <a:r>
                <a:rPr lang="el-GR" sz="1600" dirty="0">
                  <a:latin typeface="+mj-lt"/>
                </a:rPr>
                <a:t>(</a:t>
              </a:r>
              <a:r>
                <a:rPr lang="el-GR" sz="1600" b="1" dirty="0">
                  <a:latin typeface="+mj-lt"/>
                </a:rPr>
                <a:t>μετανάστες ως σημαντικοί;</a:t>
              </a:r>
              <a:r>
                <a:rPr lang="el-GR" sz="1600" dirty="0">
                  <a:latin typeface="+mj-lt"/>
                </a:rPr>
                <a:t>)</a:t>
              </a:r>
              <a:endParaRPr lang="el-GR" sz="1600" dirty="0">
                <a:latin typeface="+mj-lt"/>
              </a:endParaRPr>
            </a:p>
            <a:p>
              <a:pPr algn="ctr"/>
              <a:endParaRPr lang="el-GR" dirty="0">
                <a:latin typeface="+mj-lt"/>
              </a:endParaRPr>
            </a:p>
            <a:p>
              <a:pPr algn="ctr"/>
              <a:r>
                <a:rPr lang="el-GR" b="1" dirty="0">
                  <a:solidFill>
                    <a:srgbClr val="FF0066"/>
                  </a:solidFill>
                  <a:latin typeface="+mj-lt"/>
                </a:rPr>
                <a:t>1 ομιλούσα </a:t>
              </a:r>
              <a:r>
                <a:rPr lang="el-GR" sz="1600" dirty="0">
                  <a:latin typeface="+mj-lt"/>
                </a:rPr>
                <a:t>(</a:t>
              </a:r>
              <a:r>
                <a:rPr lang="el-GR" sz="1600" b="1" dirty="0" err="1">
                  <a:latin typeface="+mj-lt"/>
                </a:rPr>
                <a:t>πλειονοτικοί</a:t>
              </a:r>
              <a:r>
                <a:rPr lang="el-GR" sz="1600" b="1" dirty="0">
                  <a:latin typeface="+mj-lt"/>
                </a:rPr>
                <a:t> ως σημαντικοί</a:t>
              </a:r>
              <a:r>
                <a:rPr lang="el-GR" sz="1600" dirty="0">
                  <a:latin typeface="+mj-lt"/>
                </a:rPr>
                <a:t>)</a:t>
              </a:r>
              <a:endParaRPr lang="el-GR" dirty="0">
                <a:latin typeface="+mj-lt"/>
              </a:endParaRPr>
            </a:p>
          </p:txBody>
        </p:sp>
        <p:cxnSp>
          <p:nvCxnSpPr>
            <p:cNvPr id="62" name="Straight Connector 61"/>
            <p:cNvCxnSpPr>
              <a:stCxn id="61" idx="3"/>
            </p:cNvCxnSpPr>
            <p:nvPr/>
          </p:nvCxnSpPr>
          <p:spPr>
            <a:xfrm flipV="1">
              <a:off x="2677325" y="302536"/>
              <a:ext cx="1115567" cy="3841810"/>
            </a:xfrm>
            <a:prstGeom prst="line">
              <a:avLst/>
            </a:prstGeom>
            <a:ln>
              <a:solidFill>
                <a:srgbClr val="FF0066"/>
              </a:solidFill>
            </a:ln>
          </p:spPr>
          <p:style>
            <a:lnRef idx="1">
              <a:schemeClr val="accent4"/>
            </a:lnRef>
            <a:fillRef idx="0">
              <a:schemeClr val="accent4"/>
            </a:fillRef>
            <a:effectRef idx="0">
              <a:schemeClr val="accent4"/>
            </a:effectRef>
            <a:fontRef idx="minor">
              <a:schemeClr val="tx1"/>
            </a:fontRef>
          </p:style>
        </p:cxnSp>
        <p:cxnSp>
          <p:nvCxnSpPr>
            <p:cNvPr id="67" name="Straight Connector 66"/>
            <p:cNvCxnSpPr>
              <a:stCxn id="61" idx="3"/>
            </p:cNvCxnSpPr>
            <p:nvPr/>
          </p:nvCxnSpPr>
          <p:spPr>
            <a:xfrm>
              <a:off x="2677325" y="4144346"/>
              <a:ext cx="1142821" cy="971657"/>
            </a:xfrm>
            <a:prstGeom prst="line">
              <a:avLst/>
            </a:prstGeom>
            <a:ln>
              <a:solidFill>
                <a:srgbClr val="FF0066"/>
              </a:solidFill>
            </a:ln>
          </p:spPr>
          <p:style>
            <a:lnRef idx="1">
              <a:schemeClr val="accent4"/>
            </a:lnRef>
            <a:fillRef idx="0">
              <a:schemeClr val="accent4"/>
            </a:fillRef>
            <a:effectRef idx="0">
              <a:schemeClr val="accent4"/>
            </a:effectRef>
            <a:fontRef idx="minor">
              <a:schemeClr val="tx1"/>
            </a:fontRef>
          </p:style>
        </p:cxnSp>
      </p:grpSp>
      <p:sp>
        <p:nvSpPr>
          <p:cNvPr id="7" name="Date Placeholder 6"/>
          <p:cNvSpPr>
            <a:spLocks noGrp="1"/>
          </p:cNvSpPr>
          <p:nvPr>
            <p:ph type="dt" sz="half" idx="10"/>
          </p:nvPr>
        </p:nvSpPr>
        <p:spPr/>
        <p:txBody>
          <a:bodyPr/>
          <a:lstStyle/>
          <a:p>
            <a:r>
              <a:rPr lang="en-US"/>
              <a:t>06/02/2023</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sp>
        <p:nvSpPr>
          <p:cNvPr id="9" name="TextBox 8"/>
          <p:cNvSpPr txBox="1"/>
          <p:nvPr/>
        </p:nvSpPr>
        <p:spPr>
          <a:xfrm>
            <a:off x="3073743" y="-50241"/>
            <a:ext cx="6044513" cy="6332759"/>
          </a:xfrm>
          <a:prstGeom prst="rect">
            <a:avLst/>
          </a:prstGeom>
          <a:noFill/>
        </p:spPr>
        <p:txBody>
          <a:bodyPr wrap="square" rtlCol="0">
            <a:spAutoFit/>
          </a:bodyPr>
          <a:lstStyle/>
          <a:p>
            <a:pPr>
              <a:lnSpc>
                <a:spcPct val="150000"/>
              </a:lnSpc>
              <a:buClr>
                <a:srgbClr val="700000"/>
              </a:buClr>
            </a:pPr>
            <a:r>
              <a:rPr lang="el-GR" sz="1600" dirty="0">
                <a:latin typeface="+mj-lt"/>
              </a:rPr>
              <a:t>[…] </a:t>
            </a:r>
            <a:endParaRPr lang="el-GR" sz="1600" dirty="0">
              <a:latin typeface="+mj-lt"/>
            </a:endParaRPr>
          </a:p>
          <a:p>
            <a:pPr>
              <a:lnSpc>
                <a:spcPct val="150000"/>
              </a:lnSpc>
              <a:buClr>
                <a:srgbClr val="700000"/>
              </a:buClr>
            </a:pPr>
            <a:r>
              <a:rPr lang="el-GR" sz="1600" dirty="0">
                <a:latin typeface="+mj-lt"/>
              </a:rPr>
              <a:t>Όσον αφορά το Δημοτικό και τη Δευτεροβάθμια Εκπαίδευση, τα </a:t>
            </a:r>
            <a:r>
              <a:rPr lang="el-GR" sz="1600" dirty="0">
                <a:solidFill>
                  <a:srgbClr val="FF0000"/>
                </a:solidFill>
                <a:highlight>
                  <a:srgbClr val="C0C0C0"/>
                </a:highlight>
                <a:latin typeface="+mj-lt"/>
              </a:rPr>
              <a:t>παιδιά και οι έφηβοι πρόσφυγες </a:t>
            </a:r>
            <a:r>
              <a:rPr lang="el-GR" sz="1600" dirty="0">
                <a:latin typeface="+mj-lt"/>
              </a:rPr>
              <a:t>που μένουν στο </a:t>
            </a:r>
            <a:r>
              <a:rPr lang="el-GR" sz="1600" dirty="0">
                <a:highlight>
                  <a:srgbClr val="808000"/>
                </a:highlight>
                <a:latin typeface="+mj-lt"/>
              </a:rPr>
              <a:t>κέντρο φιλοξενίας </a:t>
            </a:r>
            <a:r>
              <a:rPr lang="el-GR" sz="1600" dirty="0">
                <a:latin typeface="+mj-lt"/>
              </a:rPr>
              <a:t>φοιτούν σε σχολεία στον Αυλώνα, στο Καπανδρίτι και στο Επαγγελματικό Λύκειο (ΕΠΑΛ) Ωρωπού. </a:t>
            </a:r>
            <a:r>
              <a:rPr lang="el-GR" sz="1600" b="1" dirty="0">
                <a:solidFill>
                  <a:srgbClr val="00B050"/>
                </a:solidFill>
                <a:highlight>
                  <a:srgbClr val="C0C0C0"/>
                </a:highlight>
                <a:latin typeface="+mj-lt"/>
              </a:rPr>
              <a:t>Σύμφωνα με τον κ. Καλέμη</a:t>
            </a:r>
            <a:r>
              <a:rPr lang="el-GR" sz="1600" dirty="0">
                <a:latin typeface="+mj-lt"/>
              </a:rPr>
              <a:t>, σήμερα υπάρχουν </a:t>
            </a:r>
            <a:r>
              <a:rPr lang="el-GR" sz="1600" dirty="0">
                <a:solidFill>
                  <a:srgbClr val="FF0000"/>
                </a:solidFill>
                <a:highlight>
                  <a:srgbClr val="C0C0C0"/>
                </a:highlight>
                <a:latin typeface="+mj-lt"/>
              </a:rPr>
              <a:t>452 εγγεγραμμένοι πρόσφυγες μαθητές</a:t>
            </a:r>
            <a:r>
              <a:rPr lang="el-GR" sz="1600" dirty="0">
                <a:latin typeface="+mj-lt"/>
              </a:rPr>
              <a:t>, από το νηπιαγωγείο </a:t>
            </a:r>
            <a:r>
              <a:rPr lang="el-GR" sz="1600" dirty="0" err="1">
                <a:latin typeface="+mj-lt"/>
              </a:rPr>
              <a:t>ώς</a:t>
            </a:r>
            <a:r>
              <a:rPr lang="el-GR" sz="1600" dirty="0">
                <a:latin typeface="+mj-lt"/>
              </a:rPr>
              <a:t> το ΕΠΑΛ, στα σχολεία της ευρύτερης περιοχής της Μαλακάσας.</a:t>
            </a:r>
            <a:endParaRPr lang="el-GR" sz="1600" dirty="0">
              <a:latin typeface="+mj-lt"/>
            </a:endParaRPr>
          </a:p>
          <a:p>
            <a:pPr>
              <a:lnSpc>
                <a:spcPct val="150000"/>
              </a:lnSpc>
              <a:buClr>
                <a:srgbClr val="700000"/>
              </a:buClr>
            </a:pPr>
            <a:r>
              <a:rPr lang="el-GR" sz="1600" dirty="0">
                <a:latin typeface="+mj-lt"/>
              </a:rPr>
              <a:t>[…]  </a:t>
            </a:r>
            <a:endParaRPr lang="el-GR" sz="1600" dirty="0">
              <a:latin typeface="+mj-lt"/>
            </a:endParaRPr>
          </a:p>
          <a:p>
            <a:pPr>
              <a:lnSpc>
                <a:spcPct val="150000"/>
              </a:lnSpc>
              <a:buClr>
                <a:srgbClr val="700000"/>
              </a:buClr>
            </a:pPr>
            <a:r>
              <a:rPr lang="el-GR" sz="1600" dirty="0">
                <a:latin typeface="+mj-lt"/>
              </a:rPr>
              <a:t>Η </a:t>
            </a:r>
            <a:r>
              <a:rPr lang="el-GR" sz="1600" b="1" dirty="0">
                <a:solidFill>
                  <a:srgbClr val="00B050"/>
                </a:solidFill>
                <a:highlight>
                  <a:srgbClr val="C0C0C0"/>
                </a:highlight>
                <a:latin typeface="+mj-lt"/>
              </a:rPr>
              <a:t>Άννα</a:t>
            </a:r>
            <a:r>
              <a:rPr lang="el-GR" sz="1600" dirty="0">
                <a:solidFill>
                  <a:srgbClr val="00B050"/>
                </a:solidFill>
                <a:highlight>
                  <a:srgbClr val="C0C0C0"/>
                </a:highlight>
                <a:latin typeface="+mj-lt"/>
              </a:rPr>
              <a:t> </a:t>
            </a:r>
            <a:r>
              <a:rPr lang="el-GR" sz="1600" b="1" dirty="0" err="1">
                <a:solidFill>
                  <a:srgbClr val="00B050"/>
                </a:solidFill>
                <a:highlight>
                  <a:srgbClr val="C0C0C0"/>
                </a:highlight>
                <a:latin typeface="+mj-lt"/>
              </a:rPr>
              <a:t>Φαρατζή</a:t>
            </a:r>
            <a:r>
              <a:rPr lang="el-GR" sz="1600" dirty="0">
                <a:latin typeface="+mj-lt"/>
              </a:rPr>
              <a:t>, </a:t>
            </a:r>
            <a:r>
              <a:rPr lang="el-GR" sz="1600" b="1" dirty="0">
                <a:solidFill>
                  <a:srgbClr val="00B050"/>
                </a:solidFill>
                <a:highlight>
                  <a:srgbClr val="C0C0C0"/>
                </a:highlight>
                <a:latin typeface="+mj-lt"/>
              </a:rPr>
              <a:t>δασκάλα</a:t>
            </a:r>
            <a:r>
              <a:rPr lang="el-GR" sz="1600" dirty="0">
                <a:latin typeface="+mj-lt"/>
              </a:rPr>
              <a:t> στο νηπιαγωγείο του Κέντρου Φιλοξενίας Προσφύγων Μαλακάσας, </a:t>
            </a:r>
            <a:r>
              <a:rPr lang="el-GR" sz="1600" b="1" dirty="0">
                <a:solidFill>
                  <a:srgbClr val="7030A0"/>
                </a:solidFill>
                <a:highlight>
                  <a:srgbClr val="FF00FF"/>
                </a:highlight>
                <a:latin typeface="+mj-lt"/>
              </a:rPr>
              <a:t>λέει ότι </a:t>
            </a:r>
            <a:r>
              <a:rPr lang="el-GR" sz="1600" dirty="0">
                <a:latin typeface="+mj-lt"/>
              </a:rPr>
              <a:t>«οι διερμηνείς είναι ελάχιστοι και συνήθως </a:t>
            </a:r>
            <a:r>
              <a:rPr lang="el-GR" sz="1600" dirty="0">
                <a:highlight>
                  <a:srgbClr val="808000"/>
                </a:highlight>
                <a:latin typeface="+mj-lt"/>
              </a:rPr>
              <a:t>τους χρειάζονται </a:t>
            </a:r>
            <a:r>
              <a:rPr lang="el-GR" sz="1600" dirty="0">
                <a:latin typeface="+mj-lt"/>
              </a:rPr>
              <a:t>σε πιο επείγουσες καταστάσεις, για γραφειοκρατικά κυρίως θέματα. Δεν προλαβαίνουν να έρχονται εδώ ώστε να υπάρχει καλύτερη επικοινωνία με τα παιδιά. Κάνουμε ό,τι μπορούμε, δηλαδή </a:t>
            </a:r>
            <a:r>
              <a:rPr lang="el-GR" sz="1600" b="1" dirty="0">
                <a:solidFill>
                  <a:srgbClr val="00B050"/>
                </a:solidFill>
                <a:highlight>
                  <a:srgbClr val="C0C0C0"/>
                </a:highlight>
                <a:latin typeface="+mj-lt"/>
              </a:rPr>
              <a:t>τους </a:t>
            </a:r>
            <a:r>
              <a:rPr lang="el-GR" sz="1600" dirty="0">
                <a:highlight>
                  <a:srgbClr val="808000"/>
                </a:highlight>
                <a:latin typeface="+mj-lt"/>
              </a:rPr>
              <a:t>μαθαίνουμε</a:t>
            </a:r>
            <a:r>
              <a:rPr lang="el-GR" sz="1600" b="1" dirty="0">
                <a:solidFill>
                  <a:srgbClr val="00B050"/>
                </a:solidFill>
                <a:highlight>
                  <a:srgbClr val="C0C0C0"/>
                </a:highlight>
                <a:latin typeface="+mj-lt"/>
              </a:rPr>
              <a:t> </a:t>
            </a:r>
            <a:r>
              <a:rPr lang="el-GR" sz="1600" dirty="0">
                <a:latin typeface="+mj-lt"/>
              </a:rPr>
              <a:t>κάποιες βασικές ελληνικές λέξεις για να μπορούν να συνεννοηθούν. Δεν μπορούμε να επεκταθούμε ιδιαίτερα σε θέματα».</a:t>
            </a:r>
            <a:endParaRPr lang="el-GR" sz="1600" dirty="0">
              <a:latin typeface="+mj-lt"/>
            </a:endParaRPr>
          </a:p>
        </p:txBody>
      </p:sp>
      <p:grpSp>
        <p:nvGrpSpPr>
          <p:cNvPr id="29" name="Group 28"/>
          <p:cNvGrpSpPr/>
          <p:nvPr/>
        </p:nvGrpSpPr>
        <p:grpSpPr>
          <a:xfrm>
            <a:off x="5456180" y="34552"/>
            <a:ext cx="6384367" cy="1880550"/>
            <a:chOff x="5456180" y="34552"/>
            <a:chExt cx="6384367" cy="1880550"/>
          </a:xfrm>
        </p:grpSpPr>
        <p:sp>
          <p:nvSpPr>
            <p:cNvPr id="7" name="TextBox 6"/>
            <p:cNvSpPr txBox="1"/>
            <p:nvPr/>
          </p:nvSpPr>
          <p:spPr>
            <a:xfrm>
              <a:off x="9153194" y="34552"/>
              <a:ext cx="2687353" cy="861774"/>
            </a:xfrm>
            <a:prstGeom prst="rect">
              <a:avLst/>
            </a:prstGeom>
            <a:noFill/>
          </p:spPr>
          <p:txBody>
            <a:bodyPr wrap="square" rtlCol="0">
              <a:spAutoFit/>
            </a:bodyPr>
            <a:lstStyle/>
            <a:p>
              <a:pPr algn="ctr"/>
              <a:r>
                <a:rPr lang="el-GR" dirty="0">
                  <a:latin typeface="+mj-lt"/>
                </a:rPr>
                <a:t>Μετανάστες ως </a:t>
              </a:r>
              <a:r>
                <a:rPr lang="el-GR" b="1" dirty="0">
                  <a:solidFill>
                    <a:srgbClr val="FF0000"/>
                  </a:solidFill>
                  <a:latin typeface="+mj-lt"/>
                </a:rPr>
                <a:t>ασήμαντοι</a:t>
              </a:r>
              <a:endParaRPr lang="en-GB" b="1" dirty="0">
                <a:solidFill>
                  <a:srgbClr val="FF0000"/>
                </a:solidFill>
                <a:latin typeface="+mj-lt"/>
              </a:endParaRPr>
            </a:p>
            <a:p>
              <a:pPr algn="ctr"/>
              <a:r>
                <a:rPr lang="en-GB" sz="1600" dirty="0">
                  <a:latin typeface="+mj-lt"/>
                </a:rPr>
                <a:t>(</a:t>
              </a:r>
              <a:r>
                <a:rPr lang="el-GR" sz="1600" i="1" dirty="0">
                  <a:latin typeface="+mj-lt"/>
                </a:rPr>
                <a:t>αφομοιωτική αναφορά</a:t>
              </a:r>
              <a:r>
                <a:rPr lang="el-GR" sz="1600" dirty="0">
                  <a:latin typeface="+mj-lt"/>
                </a:rPr>
                <a:t>, </a:t>
              </a:r>
              <a:r>
                <a:rPr lang="el-GR" sz="1600" i="1" dirty="0">
                  <a:latin typeface="+mj-lt"/>
                </a:rPr>
                <a:t>αθροιστική αναφορά</a:t>
              </a:r>
              <a:r>
                <a:rPr lang="el-GR" sz="1600" dirty="0">
                  <a:latin typeface="+mj-lt"/>
                </a:rPr>
                <a:t>)</a:t>
              </a:r>
              <a:endParaRPr lang="en-GB" sz="1600" dirty="0">
                <a:latin typeface="+mj-lt"/>
              </a:endParaRPr>
            </a:p>
          </p:txBody>
        </p:sp>
        <p:cxnSp>
          <p:nvCxnSpPr>
            <p:cNvPr id="8" name="Straight Connector 7"/>
            <p:cNvCxnSpPr>
              <a:stCxn id="7" idx="1"/>
            </p:cNvCxnSpPr>
            <p:nvPr/>
          </p:nvCxnSpPr>
          <p:spPr>
            <a:xfrm flipH="1">
              <a:off x="5456180" y="465439"/>
              <a:ext cx="3697014" cy="373532"/>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cxnSp>
          <p:nvCxnSpPr>
            <p:cNvPr id="12" name="Straight Connector 11"/>
            <p:cNvCxnSpPr>
              <a:stCxn id="7" idx="1"/>
            </p:cNvCxnSpPr>
            <p:nvPr/>
          </p:nvCxnSpPr>
          <p:spPr>
            <a:xfrm flipH="1">
              <a:off x="7148131" y="465439"/>
              <a:ext cx="2005063" cy="1449663"/>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grpSp>
      <p:grpSp>
        <p:nvGrpSpPr>
          <p:cNvPr id="30" name="Group 29"/>
          <p:cNvGrpSpPr/>
          <p:nvPr/>
        </p:nvGrpSpPr>
        <p:grpSpPr>
          <a:xfrm>
            <a:off x="3946849" y="1789901"/>
            <a:ext cx="7893698" cy="3407972"/>
            <a:chOff x="3946849" y="1789901"/>
            <a:chExt cx="7893698" cy="3407972"/>
          </a:xfrm>
        </p:grpSpPr>
        <p:sp>
          <p:nvSpPr>
            <p:cNvPr id="16" name="TextBox 15"/>
            <p:cNvSpPr txBox="1"/>
            <p:nvPr/>
          </p:nvSpPr>
          <p:spPr>
            <a:xfrm>
              <a:off x="9104985" y="2074783"/>
              <a:ext cx="2735562" cy="1354217"/>
            </a:xfrm>
            <a:prstGeom prst="rect">
              <a:avLst/>
            </a:prstGeom>
            <a:noFill/>
          </p:spPr>
          <p:txBody>
            <a:bodyPr wrap="square" rtlCol="0">
              <a:spAutoFit/>
            </a:bodyPr>
            <a:lstStyle/>
            <a:p>
              <a:pPr algn="ctr"/>
              <a:r>
                <a:rPr lang="el-GR" dirty="0">
                  <a:latin typeface="+mj-lt"/>
                </a:rPr>
                <a:t>Πλειονοτικοί ως </a:t>
              </a:r>
              <a:r>
                <a:rPr lang="el-GR" b="1" dirty="0">
                  <a:solidFill>
                    <a:srgbClr val="00B050"/>
                  </a:solidFill>
                  <a:latin typeface="+mj-lt"/>
                </a:rPr>
                <a:t>σημαντικοί</a:t>
              </a:r>
              <a:endParaRPr lang="en-GB" b="1" dirty="0">
                <a:solidFill>
                  <a:srgbClr val="00B050"/>
                </a:solidFill>
                <a:latin typeface="+mj-lt"/>
              </a:endParaRPr>
            </a:p>
            <a:p>
              <a:pPr algn="ctr"/>
              <a:r>
                <a:rPr lang="en-GB" sz="1600" dirty="0">
                  <a:latin typeface="+mj-lt"/>
                </a:rPr>
                <a:t>(</a:t>
              </a:r>
              <a:r>
                <a:rPr lang="el-GR" sz="1600" i="1" dirty="0">
                  <a:latin typeface="+mj-lt"/>
                </a:rPr>
                <a:t>ονομαστική αναφορά</a:t>
              </a:r>
              <a:r>
                <a:rPr lang="el-GR" sz="1600" dirty="0">
                  <a:latin typeface="+mj-lt"/>
                </a:rPr>
                <a:t>, </a:t>
              </a:r>
              <a:r>
                <a:rPr lang="el-GR" sz="1600" i="1" dirty="0">
                  <a:latin typeface="+mj-lt"/>
                </a:rPr>
                <a:t>λειτουργική αναφορά</a:t>
              </a:r>
              <a:r>
                <a:rPr lang="el-GR" sz="1600" dirty="0">
                  <a:latin typeface="+mj-lt"/>
                </a:rPr>
                <a:t>, αναπαράσταση μέσω </a:t>
              </a:r>
              <a:r>
                <a:rPr lang="el-GR" sz="1600" i="1" dirty="0">
                  <a:latin typeface="+mj-lt"/>
                </a:rPr>
                <a:t>ενεργητικού ρόλου</a:t>
              </a:r>
              <a:r>
                <a:rPr lang="el-GR" sz="1600" dirty="0">
                  <a:latin typeface="+mj-lt"/>
                </a:rPr>
                <a:t>)</a:t>
              </a:r>
              <a:endParaRPr lang="en-GB" sz="1600" dirty="0">
                <a:latin typeface="+mj-lt"/>
              </a:endParaRPr>
            </a:p>
          </p:txBody>
        </p:sp>
        <p:cxnSp>
          <p:nvCxnSpPr>
            <p:cNvPr id="17" name="Straight Connector 16"/>
            <p:cNvCxnSpPr>
              <a:endCxn id="16" idx="1"/>
            </p:cNvCxnSpPr>
            <p:nvPr/>
          </p:nvCxnSpPr>
          <p:spPr>
            <a:xfrm>
              <a:off x="7958970" y="1789901"/>
              <a:ext cx="1146015" cy="961991"/>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cxnSp>
          <p:nvCxnSpPr>
            <p:cNvPr id="20" name="Straight Connector 19"/>
            <p:cNvCxnSpPr>
              <a:endCxn id="16" idx="1"/>
            </p:cNvCxnSpPr>
            <p:nvPr/>
          </p:nvCxnSpPr>
          <p:spPr>
            <a:xfrm flipV="1">
              <a:off x="5236679" y="2751892"/>
              <a:ext cx="3868306" cy="677108"/>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cxnSp>
          <p:nvCxnSpPr>
            <p:cNvPr id="22" name="Straight Connector 21"/>
            <p:cNvCxnSpPr>
              <a:endCxn id="16" idx="1"/>
            </p:cNvCxnSpPr>
            <p:nvPr/>
          </p:nvCxnSpPr>
          <p:spPr>
            <a:xfrm flipV="1">
              <a:off x="3946849" y="2751892"/>
              <a:ext cx="5158136" cy="523928"/>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cxnSp>
          <p:nvCxnSpPr>
            <p:cNvPr id="27" name="Straight Connector 26"/>
            <p:cNvCxnSpPr>
              <a:endCxn id="16" idx="1"/>
            </p:cNvCxnSpPr>
            <p:nvPr/>
          </p:nvCxnSpPr>
          <p:spPr>
            <a:xfrm flipV="1">
              <a:off x="4852669" y="2751892"/>
              <a:ext cx="4252316" cy="2445981"/>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grpSp>
      <p:grpSp>
        <p:nvGrpSpPr>
          <p:cNvPr id="39" name="Group 38"/>
          <p:cNvGrpSpPr/>
          <p:nvPr/>
        </p:nvGrpSpPr>
        <p:grpSpPr>
          <a:xfrm>
            <a:off x="26298" y="34552"/>
            <a:ext cx="7251581" cy="5171001"/>
            <a:chOff x="26298" y="34552"/>
            <a:chExt cx="7251581" cy="5171001"/>
          </a:xfrm>
        </p:grpSpPr>
        <p:sp>
          <p:nvSpPr>
            <p:cNvPr id="31" name="TextBox 30"/>
            <p:cNvSpPr txBox="1"/>
            <p:nvPr/>
          </p:nvSpPr>
          <p:spPr>
            <a:xfrm>
              <a:off x="26298" y="34552"/>
              <a:ext cx="2502297" cy="2431435"/>
            </a:xfrm>
            <a:prstGeom prst="rect">
              <a:avLst/>
            </a:prstGeom>
            <a:noFill/>
          </p:spPr>
          <p:txBody>
            <a:bodyPr wrap="square" rtlCol="0">
              <a:spAutoFit/>
            </a:bodyPr>
            <a:lstStyle/>
            <a:p>
              <a:pPr algn="ctr"/>
              <a:r>
                <a:rPr lang="el-GR" dirty="0">
                  <a:latin typeface="+mj-lt"/>
                </a:rPr>
                <a:t>Πλειονοτικοί με </a:t>
              </a:r>
              <a:r>
                <a:rPr lang="en-GB" b="1" dirty="0">
                  <a:solidFill>
                    <a:srgbClr val="666633"/>
                  </a:solidFill>
                  <a:effectLst>
                    <a:outerShdw blurRad="38100" dist="38100" dir="2700000" algn="tl">
                      <a:srgbClr val="000000">
                        <a:alpha val="43137"/>
                      </a:srgbClr>
                    </a:outerShdw>
                  </a:effectLst>
                  <a:latin typeface="+mj-lt"/>
                </a:rPr>
                <a:t>High Agency </a:t>
              </a:r>
              <a:endParaRPr lang="en-GB" b="1" dirty="0">
                <a:solidFill>
                  <a:srgbClr val="666633"/>
                </a:solidFill>
                <a:effectLst>
                  <a:outerShdw blurRad="38100" dist="38100" dir="2700000" algn="tl">
                    <a:srgbClr val="000000">
                      <a:alpha val="43137"/>
                    </a:srgbClr>
                  </a:outerShdw>
                </a:effectLst>
                <a:latin typeface="+mj-lt"/>
              </a:endParaRPr>
            </a:p>
            <a:p>
              <a:pPr algn="ctr"/>
              <a:r>
                <a:rPr lang="el-GR" sz="1600" dirty="0">
                  <a:latin typeface="+mj-lt"/>
                </a:rPr>
                <a:t>φιλοξενούν, χρησιμεύουν, μαθαίνουν (</a:t>
              </a:r>
              <a:r>
                <a:rPr lang="el-GR" sz="1600" b="1" dirty="0">
                  <a:latin typeface="+mj-lt"/>
                </a:rPr>
                <a:t>σημαντικοί</a:t>
              </a:r>
              <a:r>
                <a:rPr lang="el-GR" sz="1600" dirty="0">
                  <a:latin typeface="+mj-lt"/>
                </a:rPr>
                <a:t>) </a:t>
              </a:r>
              <a:endParaRPr lang="el-GR" sz="1600" dirty="0">
                <a:latin typeface="+mj-lt"/>
              </a:endParaRPr>
            </a:p>
            <a:p>
              <a:pPr algn="ctr"/>
              <a:r>
                <a:rPr lang="el-GR" sz="1600" dirty="0">
                  <a:latin typeface="+mj-lt"/>
                </a:rPr>
                <a:t>άρα </a:t>
              </a:r>
              <a:r>
                <a:rPr lang="el-GR" dirty="0">
                  <a:latin typeface="+mj-lt"/>
                </a:rPr>
                <a:t>μετανάστες με </a:t>
              </a:r>
              <a:r>
                <a:rPr lang="en-GB" b="1" dirty="0">
                  <a:latin typeface="+mj-lt"/>
                </a:rPr>
                <a:t>Low Agency</a:t>
              </a:r>
              <a:endParaRPr lang="el-GR" b="1" dirty="0">
                <a:latin typeface="+mj-lt"/>
              </a:endParaRPr>
            </a:p>
            <a:p>
              <a:pPr algn="ctr"/>
              <a:r>
                <a:rPr lang="el-GR" sz="1600" dirty="0">
                  <a:latin typeface="+mj-lt"/>
                </a:rPr>
                <a:t>λαμβάνοντας τη φιλοξενία, βοήθεια, γνώση των </a:t>
              </a:r>
              <a:r>
                <a:rPr lang="el-GR" sz="1600" dirty="0" err="1">
                  <a:latin typeface="+mj-lt"/>
                </a:rPr>
                <a:t>πλειονοτικών</a:t>
              </a:r>
              <a:r>
                <a:rPr lang="el-GR" sz="1600" dirty="0">
                  <a:latin typeface="+mj-lt"/>
                </a:rPr>
                <a:t> (</a:t>
              </a:r>
              <a:r>
                <a:rPr lang="el-GR" sz="1600" b="1" dirty="0">
                  <a:latin typeface="+mj-lt"/>
                </a:rPr>
                <a:t>ασήμαντοι</a:t>
              </a:r>
              <a:r>
                <a:rPr lang="el-GR" sz="1600" dirty="0">
                  <a:latin typeface="+mj-lt"/>
                </a:rPr>
                <a:t>)</a:t>
              </a:r>
              <a:endParaRPr lang="en-GB" sz="1400" dirty="0">
                <a:latin typeface="+mj-lt"/>
              </a:endParaRPr>
            </a:p>
          </p:txBody>
        </p:sp>
        <p:cxnSp>
          <p:nvCxnSpPr>
            <p:cNvPr id="32" name="Straight Connector 31"/>
            <p:cNvCxnSpPr>
              <a:endCxn id="31" idx="3"/>
            </p:cNvCxnSpPr>
            <p:nvPr/>
          </p:nvCxnSpPr>
          <p:spPr>
            <a:xfrm flipH="1">
              <a:off x="2528595" y="884574"/>
              <a:ext cx="4749284" cy="365696"/>
            </a:xfrm>
            <a:prstGeom prst="line">
              <a:avLst/>
            </a:prstGeom>
          </p:spPr>
          <p:style>
            <a:lnRef idx="1">
              <a:schemeClr val="accent4"/>
            </a:lnRef>
            <a:fillRef idx="0">
              <a:schemeClr val="accent4"/>
            </a:fillRef>
            <a:effectRef idx="0">
              <a:schemeClr val="accent4"/>
            </a:effectRef>
            <a:fontRef idx="minor">
              <a:schemeClr val="tx1"/>
            </a:fontRef>
          </p:style>
        </p:cxnSp>
        <p:cxnSp>
          <p:nvCxnSpPr>
            <p:cNvPr id="34" name="Straight Connector 33"/>
            <p:cNvCxnSpPr>
              <a:endCxn id="31" idx="3"/>
            </p:cNvCxnSpPr>
            <p:nvPr/>
          </p:nvCxnSpPr>
          <p:spPr>
            <a:xfrm flipH="1" flipV="1">
              <a:off x="2528595" y="1250270"/>
              <a:ext cx="1418254" cy="2818763"/>
            </a:xfrm>
            <a:prstGeom prst="line">
              <a:avLst/>
            </a:prstGeom>
          </p:spPr>
          <p:style>
            <a:lnRef idx="1">
              <a:schemeClr val="accent4"/>
            </a:lnRef>
            <a:fillRef idx="0">
              <a:schemeClr val="accent4"/>
            </a:fillRef>
            <a:effectRef idx="0">
              <a:schemeClr val="accent4"/>
            </a:effectRef>
            <a:fontRef idx="minor">
              <a:schemeClr val="tx1"/>
            </a:fontRef>
          </p:style>
        </p:cxnSp>
        <p:cxnSp>
          <p:nvCxnSpPr>
            <p:cNvPr id="37" name="Straight Connector 36"/>
            <p:cNvCxnSpPr>
              <a:endCxn id="31" idx="3"/>
            </p:cNvCxnSpPr>
            <p:nvPr/>
          </p:nvCxnSpPr>
          <p:spPr>
            <a:xfrm flipH="1" flipV="1">
              <a:off x="2528595" y="1250270"/>
              <a:ext cx="3083051" cy="3955283"/>
            </a:xfrm>
            <a:prstGeom prst="line">
              <a:avLst/>
            </a:prstGeom>
          </p:spPr>
          <p:style>
            <a:lnRef idx="1">
              <a:schemeClr val="accent4"/>
            </a:lnRef>
            <a:fillRef idx="0">
              <a:schemeClr val="accent4"/>
            </a:fillRef>
            <a:effectRef idx="0">
              <a:schemeClr val="accent4"/>
            </a:effectRef>
            <a:fontRef idx="minor">
              <a:schemeClr val="tx1"/>
            </a:fontRef>
          </p:style>
        </p:cxnSp>
      </p:grpSp>
      <p:grpSp>
        <p:nvGrpSpPr>
          <p:cNvPr id="43" name="Group 42"/>
          <p:cNvGrpSpPr/>
          <p:nvPr/>
        </p:nvGrpSpPr>
        <p:grpSpPr>
          <a:xfrm>
            <a:off x="181271" y="3877465"/>
            <a:ext cx="5102906" cy="1284967"/>
            <a:chOff x="181271" y="3877465"/>
            <a:chExt cx="5102906" cy="1284967"/>
          </a:xfrm>
        </p:grpSpPr>
        <p:sp>
          <p:nvSpPr>
            <p:cNvPr id="40" name="TextBox 39"/>
            <p:cNvSpPr txBox="1"/>
            <p:nvPr/>
          </p:nvSpPr>
          <p:spPr>
            <a:xfrm>
              <a:off x="181271" y="4300658"/>
              <a:ext cx="2502297" cy="861774"/>
            </a:xfrm>
            <a:prstGeom prst="rect">
              <a:avLst/>
            </a:prstGeom>
            <a:noFill/>
          </p:spPr>
          <p:txBody>
            <a:bodyPr wrap="square" rtlCol="0">
              <a:spAutoFit/>
            </a:bodyPr>
            <a:lstStyle/>
            <a:p>
              <a:pPr algn="ctr"/>
              <a:r>
                <a:rPr lang="el-GR" b="1" dirty="0">
                  <a:solidFill>
                    <a:srgbClr val="FF0066"/>
                  </a:solidFill>
                  <a:latin typeface="+mj-lt"/>
                </a:rPr>
                <a:t>1 ομιλούσα </a:t>
              </a:r>
              <a:r>
                <a:rPr lang="el-GR" dirty="0">
                  <a:latin typeface="+mj-lt"/>
                </a:rPr>
                <a:t>φωνή</a:t>
              </a:r>
              <a:r>
                <a:rPr lang="el-GR" dirty="0">
                  <a:solidFill>
                    <a:srgbClr val="FF0066"/>
                  </a:solidFill>
                  <a:latin typeface="+mj-lt"/>
                </a:rPr>
                <a:t> </a:t>
              </a:r>
              <a:r>
                <a:rPr lang="el-GR" sz="1600" dirty="0">
                  <a:latin typeface="+mj-lt"/>
                </a:rPr>
                <a:t>(</a:t>
              </a:r>
              <a:r>
                <a:rPr lang="el-GR" sz="1600" b="1" dirty="0" err="1">
                  <a:latin typeface="+mj-lt"/>
                </a:rPr>
                <a:t>πλειονοτικοί</a:t>
              </a:r>
              <a:r>
                <a:rPr lang="el-GR" sz="1600" b="1" dirty="0">
                  <a:latin typeface="+mj-lt"/>
                </a:rPr>
                <a:t> ως σημαντικοί</a:t>
              </a:r>
              <a:r>
                <a:rPr lang="el-GR" sz="1600" dirty="0">
                  <a:latin typeface="+mj-lt"/>
                </a:rPr>
                <a:t>)</a:t>
              </a:r>
              <a:endParaRPr lang="el-GR" dirty="0">
                <a:latin typeface="+mj-lt"/>
              </a:endParaRPr>
            </a:p>
          </p:txBody>
        </p:sp>
        <p:cxnSp>
          <p:nvCxnSpPr>
            <p:cNvPr id="41" name="Straight Connector 40"/>
            <p:cNvCxnSpPr>
              <a:stCxn id="40" idx="0"/>
            </p:cNvCxnSpPr>
            <p:nvPr/>
          </p:nvCxnSpPr>
          <p:spPr>
            <a:xfrm flipV="1">
              <a:off x="1432420" y="3877465"/>
              <a:ext cx="3851757" cy="423193"/>
            </a:xfrm>
            <a:prstGeom prst="line">
              <a:avLst/>
            </a:prstGeom>
            <a:ln>
              <a:solidFill>
                <a:srgbClr val="FF0066"/>
              </a:solidFill>
            </a:ln>
          </p:spPr>
          <p:style>
            <a:lnRef idx="1">
              <a:schemeClr val="accent4"/>
            </a:lnRef>
            <a:fillRef idx="0">
              <a:schemeClr val="accent4"/>
            </a:fillRef>
            <a:effectRef idx="0">
              <a:schemeClr val="accent4"/>
            </a:effectRef>
            <a:fontRef idx="minor">
              <a:schemeClr val="tx1"/>
            </a:fontRef>
          </p:style>
        </p:cxnSp>
      </p:grpSp>
      <p:sp>
        <p:nvSpPr>
          <p:cNvPr id="10" name="Date Placeholder 9"/>
          <p:cNvSpPr>
            <a:spLocks noGrp="1"/>
          </p:cNvSpPr>
          <p:nvPr>
            <p:ph type="dt" sz="half" idx="10"/>
          </p:nvPr>
        </p:nvSpPr>
        <p:spPr/>
        <p:txBody>
          <a:bodyPr/>
          <a:lstStyle/>
          <a:p>
            <a:r>
              <a:rPr lang="en-US"/>
              <a:t>06/02/2023</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sp>
        <p:nvSpPr>
          <p:cNvPr id="9" name="TextBox 8"/>
          <p:cNvSpPr txBox="1"/>
          <p:nvPr/>
        </p:nvSpPr>
        <p:spPr>
          <a:xfrm>
            <a:off x="3110982" y="-50241"/>
            <a:ext cx="5970036" cy="6332759"/>
          </a:xfrm>
          <a:prstGeom prst="rect">
            <a:avLst/>
          </a:prstGeom>
          <a:noFill/>
        </p:spPr>
        <p:txBody>
          <a:bodyPr wrap="square" rtlCol="0">
            <a:spAutoFit/>
          </a:bodyPr>
          <a:lstStyle/>
          <a:p>
            <a:pPr>
              <a:lnSpc>
                <a:spcPct val="150000"/>
              </a:lnSpc>
              <a:buClr>
                <a:srgbClr val="700000"/>
              </a:buClr>
            </a:pPr>
            <a:r>
              <a:rPr lang="el-GR" sz="1600" dirty="0">
                <a:latin typeface="+mj-lt"/>
              </a:rPr>
              <a:t>[…]</a:t>
            </a:r>
            <a:endParaRPr lang="el-GR" sz="1600" dirty="0">
              <a:latin typeface="+mj-lt"/>
            </a:endParaRPr>
          </a:p>
          <a:p>
            <a:pPr>
              <a:lnSpc>
                <a:spcPct val="150000"/>
              </a:lnSpc>
              <a:buClr>
                <a:srgbClr val="700000"/>
              </a:buClr>
            </a:pPr>
            <a:r>
              <a:rPr lang="el-GR" sz="1600" i="1" dirty="0">
                <a:latin typeface="+mj-lt"/>
              </a:rPr>
              <a:t>(</a:t>
            </a:r>
            <a:r>
              <a:rPr lang="el-GR" sz="1600" b="1" i="1" dirty="0">
                <a:solidFill>
                  <a:srgbClr val="7030A0"/>
                </a:solidFill>
                <a:highlight>
                  <a:srgbClr val="FF00FF"/>
                </a:highlight>
                <a:latin typeface="+mj-lt"/>
              </a:rPr>
              <a:t>Μιλάει η κ. Στέφου</a:t>
            </a:r>
            <a:r>
              <a:rPr lang="el-GR" sz="1600" i="1" dirty="0">
                <a:latin typeface="+mj-lt"/>
              </a:rPr>
              <a:t>) </a:t>
            </a:r>
            <a:r>
              <a:rPr lang="el-GR" sz="1600" dirty="0">
                <a:latin typeface="+mj-lt"/>
              </a:rPr>
              <a:t>«…Σε κάθε περίπτωση, </a:t>
            </a:r>
            <a:r>
              <a:rPr lang="el-GR" sz="1600" b="1" dirty="0">
                <a:solidFill>
                  <a:srgbClr val="00B050"/>
                </a:solidFill>
                <a:highlight>
                  <a:srgbClr val="C0C0C0"/>
                </a:highlight>
                <a:latin typeface="+mj-lt"/>
              </a:rPr>
              <a:t>αυτό το οποίο εγώ προσωπικά βλέπω </a:t>
            </a:r>
            <a:r>
              <a:rPr lang="el-GR" sz="1600" dirty="0">
                <a:latin typeface="+mj-lt"/>
              </a:rPr>
              <a:t>είναι μια </a:t>
            </a:r>
            <a:r>
              <a:rPr lang="el-GR" sz="1600" dirty="0">
                <a:solidFill>
                  <a:srgbClr val="FFFF00"/>
                </a:solidFill>
                <a:highlight>
                  <a:srgbClr val="808000"/>
                </a:highlight>
                <a:latin typeface="+mj-lt"/>
              </a:rPr>
              <a:t>ανάγκη </a:t>
            </a:r>
            <a:r>
              <a:rPr lang="el-GR" sz="1600" b="1" dirty="0">
                <a:solidFill>
                  <a:srgbClr val="FFFF00"/>
                </a:solidFill>
                <a:highlight>
                  <a:srgbClr val="FF00FF"/>
                </a:highlight>
                <a:latin typeface="+mj-lt"/>
              </a:rPr>
              <a:t>εκ μέρους των </a:t>
            </a:r>
            <a:r>
              <a:rPr lang="el-GR" sz="1600" dirty="0">
                <a:solidFill>
                  <a:srgbClr val="FF0000"/>
                </a:solidFill>
                <a:highlight>
                  <a:srgbClr val="C0C0C0"/>
                </a:highlight>
                <a:latin typeface="+mj-lt"/>
              </a:rPr>
              <a:t>παιδιών</a:t>
            </a:r>
            <a:r>
              <a:rPr lang="el-GR" sz="1600" dirty="0">
                <a:latin typeface="+mj-lt"/>
              </a:rPr>
              <a:t> </a:t>
            </a:r>
            <a:r>
              <a:rPr lang="el-GR" sz="1600" dirty="0">
                <a:solidFill>
                  <a:srgbClr val="FFFF00"/>
                </a:solidFill>
                <a:highlight>
                  <a:srgbClr val="808000"/>
                </a:highlight>
                <a:latin typeface="+mj-lt"/>
              </a:rPr>
              <a:t>να μπουν σε μια διαδικασία κανονικότητας, ακόμα κι αν αυτή η κανονικότητα έχει προθεσμία, ακόμα κι αν αυτή η κανονικότητα θα λήξει κάποια στιγμή, και αυτό το επιδιώκουν. Αισθάνονται ότι τα ποδαράκια τους ακουμπούν σε στέρεο έδαφος, το οποίο δεν είναι της πατρίδας τους αλλά της Ελλάδας</a:t>
            </a:r>
            <a:r>
              <a:rPr lang="el-GR" sz="1600" b="1" dirty="0">
                <a:solidFill>
                  <a:srgbClr val="FFFF00"/>
                </a:solidFill>
                <a:highlight>
                  <a:srgbClr val="FF00FF"/>
                </a:highlight>
                <a:latin typeface="+mj-lt"/>
              </a:rPr>
              <a:t>».</a:t>
            </a:r>
            <a:endParaRPr lang="el-GR" sz="1600" b="1" dirty="0">
              <a:solidFill>
                <a:srgbClr val="FFFF00"/>
              </a:solidFill>
              <a:highlight>
                <a:srgbClr val="FF00FF"/>
              </a:highlight>
              <a:latin typeface="+mj-lt"/>
            </a:endParaRPr>
          </a:p>
          <a:p>
            <a:pPr>
              <a:lnSpc>
                <a:spcPct val="150000"/>
              </a:lnSpc>
              <a:buClr>
                <a:srgbClr val="700000"/>
              </a:buClr>
            </a:pPr>
            <a:r>
              <a:rPr lang="el-GR" sz="1600" dirty="0">
                <a:latin typeface="+mj-lt"/>
              </a:rPr>
              <a:t>[…]</a:t>
            </a:r>
            <a:endParaRPr lang="el-GR" sz="1600" dirty="0">
              <a:latin typeface="+mj-lt"/>
            </a:endParaRPr>
          </a:p>
          <a:p>
            <a:pPr>
              <a:lnSpc>
                <a:spcPct val="150000"/>
              </a:lnSpc>
              <a:buClr>
                <a:srgbClr val="700000"/>
              </a:buClr>
            </a:pPr>
            <a:r>
              <a:rPr lang="el-GR" sz="1600" dirty="0">
                <a:latin typeface="+mj-lt"/>
              </a:rPr>
              <a:t>«</a:t>
            </a:r>
            <a:r>
              <a:rPr lang="el-GR" sz="1600" b="1" dirty="0">
                <a:solidFill>
                  <a:srgbClr val="FFFF00"/>
                </a:solidFill>
                <a:highlight>
                  <a:srgbClr val="FF00FF"/>
                </a:highlight>
                <a:latin typeface="+mj-lt"/>
              </a:rPr>
              <a:t>Κάνουν</a:t>
            </a:r>
            <a:r>
              <a:rPr lang="el-GR" sz="1600" dirty="0">
                <a:solidFill>
                  <a:srgbClr val="FFFF00"/>
                </a:solidFill>
                <a:highlight>
                  <a:srgbClr val="FF00FF"/>
                </a:highlight>
                <a:latin typeface="+mj-lt"/>
              </a:rPr>
              <a:t> </a:t>
            </a:r>
            <a:r>
              <a:rPr lang="el-GR" sz="1600" dirty="0">
                <a:solidFill>
                  <a:srgbClr val="FFFF00"/>
                </a:solidFill>
                <a:highlight>
                  <a:srgbClr val="808000"/>
                </a:highlight>
                <a:latin typeface="+mj-lt"/>
              </a:rPr>
              <a:t>παρέα και με τα υπόλοιπα παιδιά</a:t>
            </a:r>
            <a:r>
              <a:rPr lang="el-GR" sz="1600" dirty="0">
                <a:latin typeface="+mj-lt"/>
              </a:rPr>
              <a:t>. Δεν παίζουν μόνοι τους. Αυτό είναι η αρχή για αυτήν την κοινωνικοποίηση. </a:t>
            </a:r>
            <a:r>
              <a:rPr lang="el-GR" sz="1600" b="1" dirty="0">
                <a:solidFill>
                  <a:srgbClr val="00B050"/>
                </a:solidFill>
                <a:highlight>
                  <a:srgbClr val="C0C0C0"/>
                </a:highlight>
                <a:latin typeface="+mj-lt"/>
              </a:rPr>
              <a:t>Εγώ πιστεύω </a:t>
            </a:r>
            <a:r>
              <a:rPr lang="el-GR" sz="1600" dirty="0">
                <a:latin typeface="+mj-lt"/>
              </a:rPr>
              <a:t>ότι, εδώ, η φύση σε οδηγεί περισσότερο, γιατί είναι στην ηλικία που ερωτεύονται και </a:t>
            </a:r>
            <a:r>
              <a:rPr lang="el-GR" sz="1600" b="1" dirty="0">
                <a:solidFill>
                  <a:srgbClr val="00B050"/>
                </a:solidFill>
                <a:highlight>
                  <a:srgbClr val="C0C0C0"/>
                </a:highlight>
                <a:latin typeface="+mj-lt"/>
              </a:rPr>
              <a:t>πιστεύω</a:t>
            </a:r>
            <a:r>
              <a:rPr lang="el-GR" sz="1600" dirty="0">
                <a:latin typeface="+mj-lt"/>
              </a:rPr>
              <a:t> ότι αυτό θα μπορούσε να συμβεί και να γίνει και η αρχή για μια </a:t>
            </a:r>
            <a:r>
              <a:rPr lang="el-GR" sz="1600" dirty="0" err="1">
                <a:latin typeface="+mj-lt"/>
              </a:rPr>
              <a:t>όσμωση</a:t>
            </a:r>
            <a:r>
              <a:rPr lang="el-GR" sz="1600" dirty="0">
                <a:latin typeface="+mj-lt"/>
              </a:rPr>
              <a:t> ανάμεσα στα παιδιά. </a:t>
            </a:r>
            <a:r>
              <a:rPr lang="el-GR" sz="1600" b="1" dirty="0">
                <a:solidFill>
                  <a:srgbClr val="00B050"/>
                </a:solidFill>
                <a:highlight>
                  <a:srgbClr val="C0C0C0"/>
                </a:highlight>
                <a:latin typeface="+mj-lt"/>
              </a:rPr>
              <a:t>Θέλω</a:t>
            </a:r>
            <a:r>
              <a:rPr lang="el-GR" sz="1600" dirty="0">
                <a:solidFill>
                  <a:srgbClr val="00B050"/>
                </a:solidFill>
                <a:highlight>
                  <a:srgbClr val="C0C0C0"/>
                </a:highlight>
                <a:latin typeface="+mj-lt"/>
              </a:rPr>
              <a:t> </a:t>
            </a:r>
            <a:r>
              <a:rPr lang="el-GR" sz="1600" b="1" dirty="0">
                <a:solidFill>
                  <a:srgbClr val="00B050"/>
                </a:solidFill>
                <a:highlight>
                  <a:srgbClr val="C0C0C0"/>
                </a:highlight>
                <a:latin typeface="+mj-lt"/>
              </a:rPr>
              <a:t>να ελπίζω</a:t>
            </a:r>
            <a:r>
              <a:rPr lang="el-GR" sz="1600" b="1" dirty="0">
                <a:latin typeface="+mj-lt"/>
              </a:rPr>
              <a:t> </a:t>
            </a:r>
            <a:r>
              <a:rPr lang="el-GR" sz="1600" dirty="0">
                <a:latin typeface="+mj-lt"/>
              </a:rPr>
              <a:t>ότι θα μείνουν εδώ, ότι θα μας μπολιάσουν, όπως θα τους μπολιάσουμε κι εμείς, και τα δέντρα που θα βγάλουμε θα είναι πολύ όμορφα και θα κάνουν ωραίους καρπούς».</a:t>
            </a:r>
            <a:endParaRPr lang="el-GR" sz="1600" dirty="0">
              <a:latin typeface="+mj-lt"/>
            </a:endParaRPr>
          </a:p>
        </p:txBody>
      </p:sp>
      <p:grpSp>
        <p:nvGrpSpPr>
          <p:cNvPr id="11" name="Group 10"/>
          <p:cNvGrpSpPr/>
          <p:nvPr/>
        </p:nvGrpSpPr>
        <p:grpSpPr>
          <a:xfrm>
            <a:off x="7773282" y="34552"/>
            <a:ext cx="4067265" cy="826804"/>
            <a:chOff x="7773282" y="34552"/>
            <a:chExt cx="4067265" cy="826804"/>
          </a:xfrm>
        </p:grpSpPr>
        <p:sp>
          <p:nvSpPr>
            <p:cNvPr id="7" name="TextBox 6"/>
            <p:cNvSpPr txBox="1"/>
            <p:nvPr/>
          </p:nvSpPr>
          <p:spPr>
            <a:xfrm>
              <a:off x="9153194" y="34552"/>
              <a:ext cx="2687353" cy="615553"/>
            </a:xfrm>
            <a:prstGeom prst="rect">
              <a:avLst/>
            </a:prstGeom>
            <a:noFill/>
          </p:spPr>
          <p:txBody>
            <a:bodyPr wrap="square" rtlCol="0">
              <a:spAutoFit/>
            </a:bodyPr>
            <a:lstStyle/>
            <a:p>
              <a:pPr algn="ctr"/>
              <a:r>
                <a:rPr lang="el-GR" dirty="0">
                  <a:latin typeface="+mj-lt"/>
                </a:rPr>
                <a:t>Μετανάστες ως </a:t>
              </a:r>
              <a:r>
                <a:rPr lang="el-GR" b="1" dirty="0">
                  <a:solidFill>
                    <a:srgbClr val="FF0000"/>
                  </a:solidFill>
                  <a:latin typeface="+mj-lt"/>
                </a:rPr>
                <a:t>ασήμαντοι</a:t>
              </a:r>
              <a:endParaRPr lang="en-GB" b="1" dirty="0">
                <a:solidFill>
                  <a:srgbClr val="FF0000"/>
                </a:solidFill>
                <a:latin typeface="+mj-lt"/>
              </a:endParaRPr>
            </a:p>
            <a:p>
              <a:pPr algn="ctr"/>
              <a:r>
                <a:rPr lang="en-GB" sz="1600" dirty="0">
                  <a:latin typeface="+mj-lt"/>
                </a:rPr>
                <a:t>(</a:t>
              </a:r>
              <a:r>
                <a:rPr lang="el-GR" sz="1600" i="1" dirty="0">
                  <a:latin typeface="+mj-lt"/>
                </a:rPr>
                <a:t>αφομοιωτική αναφορά</a:t>
              </a:r>
              <a:r>
                <a:rPr lang="el-GR" sz="1600" dirty="0">
                  <a:latin typeface="+mj-lt"/>
                </a:rPr>
                <a:t>)</a:t>
              </a:r>
              <a:endParaRPr lang="en-GB" sz="1600" dirty="0">
                <a:latin typeface="+mj-lt"/>
              </a:endParaRPr>
            </a:p>
          </p:txBody>
        </p:sp>
        <p:cxnSp>
          <p:nvCxnSpPr>
            <p:cNvPr id="8" name="Straight Connector 7"/>
            <p:cNvCxnSpPr>
              <a:stCxn id="7" idx="1"/>
            </p:cNvCxnSpPr>
            <p:nvPr/>
          </p:nvCxnSpPr>
          <p:spPr>
            <a:xfrm flipH="1">
              <a:off x="7773282" y="342329"/>
              <a:ext cx="1379912" cy="519027"/>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grpSp>
      <p:grpSp>
        <p:nvGrpSpPr>
          <p:cNvPr id="25" name="Group 24"/>
          <p:cNvGrpSpPr/>
          <p:nvPr/>
        </p:nvGrpSpPr>
        <p:grpSpPr>
          <a:xfrm>
            <a:off x="5117888" y="557681"/>
            <a:ext cx="7055493" cy="4278124"/>
            <a:chOff x="5117888" y="557681"/>
            <a:chExt cx="7055493" cy="4278124"/>
          </a:xfrm>
        </p:grpSpPr>
        <p:sp>
          <p:nvSpPr>
            <p:cNvPr id="12" name="TextBox 11"/>
            <p:cNvSpPr txBox="1"/>
            <p:nvPr/>
          </p:nvSpPr>
          <p:spPr>
            <a:xfrm>
              <a:off x="9437819" y="2188957"/>
              <a:ext cx="2735562" cy="1107996"/>
            </a:xfrm>
            <a:prstGeom prst="rect">
              <a:avLst/>
            </a:prstGeom>
            <a:noFill/>
          </p:spPr>
          <p:txBody>
            <a:bodyPr wrap="square" rtlCol="0">
              <a:spAutoFit/>
            </a:bodyPr>
            <a:lstStyle/>
            <a:p>
              <a:pPr algn="ctr"/>
              <a:r>
                <a:rPr lang="el-GR" dirty="0">
                  <a:latin typeface="+mj-lt"/>
                </a:rPr>
                <a:t>Πλειονοτικοί ως </a:t>
              </a:r>
              <a:r>
                <a:rPr lang="el-GR" b="1" dirty="0">
                  <a:solidFill>
                    <a:srgbClr val="00B050"/>
                  </a:solidFill>
                  <a:latin typeface="+mj-lt"/>
                </a:rPr>
                <a:t>σημαντικοί</a:t>
              </a:r>
              <a:endParaRPr lang="en-GB" b="1" dirty="0">
                <a:solidFill>
                  <a:srgbClr val="00B050"/>
                </a:solidFill>
                <a:latin typeface="+mj-lt"/>
              </a:endParaRPr>
            </a:p>
            <a:p>
              <a:pPr algn="ctr"/>
              <a:r>
                <a:rPr lang="en-GB" sz="1600" dirty="0">
                  <a:latin typeface="+mj-lt"/>
                </a:rPr>
                <a:t>(</a:t>
              </a:r>
              <a:r>
                <a:rPr lang="el-GR" sz="1600" i="1" dirty="0">
                  <a:latin typeface="+mj-lt"/>
                </a:rPr>
                <a:t>ατομική αναφορά</a:t>
              </a:r>
              <a:r>
                <a:rPr lang="el-GR" sz="1600" dirty="0">
                  <a:latin typeface="+mj-lt"/>
                </a:rPr>
                <a:t>, αναπαράσταση μέσω </a:t>
              </a:r>
              <a:r>
                <a:rPr lang="el-GR" sz="1600" i="1" dirty="0">
                  <a:latin typeface="+mj-lt"/>
                </a:rPr>
                <a:t>ενεργητικού ρόλου</a:t>
              </a:r>
              <a:r>
                <a:rPr lang="el-GR" sz="1600" dirty="0">
                  <a:latin typeface="+mj-lt"/>
                </a:rPr>
                <a:t>)</a:t>
              </a:r>
              <a:endParaRPr lang="en-GB" sz="1600" dirty="0">
                <a:latin typeface="+mj-lt"/>
              </a:endParaRPr>
            </a:p>
          </p:txBody>
        </p:sp>
        <p:cxnSp>
          <p:nvCxnSpPr>
            <p:cNvPr id="13" name="Straight Connector 12"/>
            <p:cNvCxnSpPr>
              <a:endCxn id="12" idx="1"/>
            </p:cNvCxnSpPr>
            <p:nvPr/>
          </p:nvCxnSpPr>
          <p:spPr>
            <a:xfrm>
              <a:off x="8674359" y="557681"/>
              <a:ext cx="763460" cy="2185274"/>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cxnSp>
          <p:nvCxnSpPr>
            <p:cNvPr id="18" name="Straight Connector 17"/>
            <p:cNvCxnSpPr>
              <a:endCxn id="12" idx="1"/>
            </p:cNvCxnSpPr>
            <p:nvPr/>
          </p:nvCxnSpPr>
          <p:spPr>
            <a:xfrm flipV="1">
              <a:off x="8114229" y="2742955"/>
              <a:ext cx="1323590" cy="940800"/>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cxnSp>
          <p:nvCxnSpPr>
            <p:cNvPr id="20" name="Straight Connector 19"/>
            <p:cNvCxnSpPr>
              <a:endCxn id="12" idx="1"/>
            </p:cNvCxnSpPr>
            <p:nvPr/>
          </p:nvCxnSpPr>
          <p:spPr>
            <a:xfrm flipV="1">
              <a:off x="5117888" y="2742955"/>
              <a:ext cx="4319931" cy="1655531"/>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cxnSp>
          <p:nvCxnSpPr>
            <p:cNvPr id="22" name="Straight Connector 21"/>
            <p:cNvCxnSpPr>
              <a:stCxn id="12" idx="1"/>
            </p:cNvCxnSpPr>
            <p:nvPr/>
          </p:nvCxnSpPr>
          <p:spPr>
            <a:xfrm flipH="1">
              <a:off x="8360229" y="2742955"/>
              <a:ext cx="1077590" cy="2092850"/>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grpSp>
      <p:grpSp>
        <p:nvGrpSpPr>
          <p:cNvPr id="46" name="Group 45"/>
          <p:cNvGrpSpPr/>
          <p:nvPr/>
        </p:nvGrpSpPr>
        <p:grpSpPr>
          <a:xfrm>
            <a:off x="-7408" y="136525"/>
            <a:ext cx="5433342" cy="3292475"/>
            <a:chOff x="-7408" y="136525"/>
            <a:chExt cx="5433342" cy="3292475"/>
          </a:xfrm>
        </p:grpSpPr>
        <p:grpSp>
          <p:nvGrpSpPr>
            <p:cNvPr id="26" name="Group 25"/>
            <p:cNvGrpSpPr/>
            <p:nvPr/>
          </p:nvGrpSpPr>
          <p:grpSpPr>
            <a:xfrm>
              <a:off x="-7408" y="136525"/>
              <a:ext cx="3118390" cy="1878887"/>
              <a:chOff x="-7408" y="136525"/>
              <a:chExt cx="3118390" cy="1878887"/>
            </a:xfrm>
          </p:grpSpPr>
          <p:sp>
            <p:nvSpPr>
              <p:cNvPr id="27" name="TextBox 26"/>
              <p:cNvSpPr txBox="1"/>
              <p:nvPr/>
            </p:nvSpPr>
            <p:spPr>
              <a:xfrm>
                <a:off x="-7408" y="136525"/>
                <a:ext cx="2502297" cy="1138773"/>
              </a:xfrm>
              <a:prstGeom prst="rect">
                <a:avLst/>
              </a:prstGeom>
              <a:noFill/>
            </p:spPr>
            <p:txBody>
              <a:bodyPr wrap="square" rtlCol="0">
                <a:spAutoFit/>
              </a:bodyPr>
              <a:lstStyle/>
              <a:p>
                <a:pPr algn="ctr"/>
                <a:r>
                  <a:rPr lang="el-GR" dirty="0">
                    <a:latin typeface="+mj-lt"/>
                  </a:rPr>
                  <a:t>Μετανάστες με </a:t>
                </a:r>
                <a:r>
                  <a:rPr lang="en-GB" b="1" dirty="0">
                    <a:solidFill>
                      <a:srgbClr val="666633"/>
                    </a:solidFill>
                    <a:effectLst>
                      <a:outerShdw blurRad="38100" dist="38100" dir="2700000" algn="tl">
                        <a:srgbClr val="000000">
                          <a:alpha val="43137"/>
                        </a:srgbClr>
                      </a:outerShdw>
                    </a:effectLst>
                    <a:latin typeface="+mj-lt"/>
                  </a:rPr>
                  <a:t>High Agency </a:t>
                </a:r>
                <a:endParaRPr lang="en-GB" b="1" dirty="0">
                  <a:solidFill>
                    <a:srgbClr val="666633"/>
                  </a:solidFill>
                  <a:effectLst>
                    <a:outerShdw blurRad="38100" dist="38100" dir="2700000" algn="tl">
                      <a:srgbClr val="000000">
                        <a:alpha val="43137"/>
                      </a:srgbClr>
                    </a:outerShdw>
                  </a:effectLst>
                  <a:latin typeface="+mj-lt"/>
                </a:endParaRPr>
              </a:p>
              <a:p>
                <a:pPr algn="ctr"/>
                <a:r>
                  <a:rPr lang="el-GR" sz="1600" dirty="0">
                    <a:latin typeface="+mj-lt"/>
                  </a:rPr>
                  <a:t>με την προϋπόθεση της αφομοίωσης (</a:t>
                </a:r>
                <a:r>
                  <a:rPr lang="el-GR" sz="1600" b="1" dirty="0">
                    <a:latin typeface="+mj-lt"/>
                  </a:rPr>
                  <a:t>ασήμαντοι</a:t>
                </a:r>
                <a:r>
                  <a:rPr lang="el-GR" sz="1600" dirty="0">
                    <a:latin typeface="+mj-lt"/>
                  </a:rPr>
                  <a:t>) </a:t>
                </a:r>
                <a:endParaRPr lang="el-GR" sz="1600" dirty="0">
                  <a:latin typeface="+mj-lt"/>
                </a:endParaRPr>
              </a:p>
            </p:txBody>
          </p:sp>
          <p:cxnSp>
            <p:nvCxnSpPr>
              <p:cNvPr id="28" name="Straight Connector 27"/>
              <p:cNvCxnSpPr>
                <a:endCxn id="27" idx="3"/>
              </p:cNvCxnSpPr>
              <p:nvPr/>
            </p:nvCxnSpPr>
            <p:spPr>
              <a:xfrm flipH="1" flipV="1">
                <a:off x="2494889" y="705912"/>
                <a:ext cx="616093" cy="1309500"/>
              </a:xfrm>
              <a:prstGeom prst="line">
                <a:avLst/>
              </a:prstGeom>
            </p:spPr>
            <p:style>
              <a:lnRef idx="1">
                <a:schemeClr val="accent4"/>
              </a:lnRef>
              <a:fillRef idx="0">
                <a:schemeClr val="accent4"/>
              </a:fillRef>
              <a:effectRef idx="0">
                <a:schemeClr val="accent4"/>
              </a:effectRef>
              <a:fontRef idx="minor">
                <a:schemeClr val="tx1"/>
              </a:fontRef>
            </p:style>
          </p:cxnSp>
        </p:grpSp>
        <p:cxnSp>
          <p:nvCxnSpPr>
            <p:cNvPr id="34" name="Straight Connector 33"/>
            <p:cNvCxnSpPr>
              <a:endCxn id="27" idx="3"/>
            </p:cNvCxnSpPr>
            <p:nvPr/>
          </p:nvCxnSpPr>
          <p:spPr>
            <a:xfrm flipH="1" flipV="1">
              <a:off x="2494889" y="705912"/>
              <a:ext cx="2931045" cy="2723088"/>
            </a:xfrm>
            <a:prstGeom prst="line">
              <a:avLst/>
            </a:prstGeom>
          </p:spPr>
          <p:style>
            <a:lnRef idx="1">
              <a:schemeClr val="accent4"/>
            </a:lnRef>
            <a:fillRef idx="0">
              <a:schemeClr val="accent4"/>
            </a:fillRef>
            <a:effectRef idx="0">
              <a:schemeClr val="accent4"/>
            </a:effectRef>
            <a:fontRef idx="minor">
              <a:schemeClr val="tx1"/>
            </a:fontRef>
          </p:style>
        </p:cxnSp>
      </p:grpSp>
      <p:grpSp>
        <p:nvGrpSpPr>
          <p:cNvPr id="45" name="Group 44"/>
          <p:cNvGrpSpPr/>
          <p:nvPr/>
        </p:nvGrpSpPr>
        <p:grpSpPr>
          <a:xfrm>
            <a:off x="175028" y="660121"/>
            <a:ext cx="6179119" cy="5346273"/>
            <a:chOff x="175028" y="660121"/>
            <a:chExt cx="6179119" cy="5346273"/>
          </a:xfrm>
        </p:grpSpPr>
        <p:sp>
          <p:nvSpPr>
            <p:cNvPr id="36" name="TextBox 35"/>
            <p:cNvSpPr txBox="1"/>
            <p:nvPr/>
          </p:nvSpPr>
          <p:spPr>
            <a:xfrm>
              <a:off x="175028" y="3297960"/>
              <a:ext cx="2502297" cy="2708434"/>
            </a:xfrm>
            <a:prstGeom prst="rect">
              <a:avLst/>
            </a:prstGeom>
            <a:noFill/>
          </p:spPr>
          <p:txBody>
            <a:bodyPr wrap="square" rtlCol="0">
              <a:spAutoFit/>
            </a:bodyPr>
            <a:lstStyle/>
            <a:p>
              <a:pPr algn="ctr"/>
              <a:r>
                <a:rPr lang="el-GR" dirty="0">
                  <a:latin typeface="+mj-lt"/>
                </a:rPr>
                <a:t>Φωνές:</a:t>
              </a:r>
              <a:endParaRPr lang="el-GR" dirty="0">
                <a:latin typeface="+mj-lt"/>
              </a:endParaRPr>
            </a:p>
            <a:p>
              <a:pPr algn="ctr"/>
              <a:r>
                <a:rPr lang="el-GR" b="1" dirty="0">
                  <a:solidFill>
                    <a:srgbClr val="FF0066"/>
                  </a:solidFill>
                  <a:latin typeface="+mj-lt"/>
                </a:rPr>
                <a:t>1 ομιλούσα </a:t>
              </a:r>
              <a:r>
                <a:rPr lang="el-GR" sz="1600" dirty="0">
                  <a:latin typeface="+mj-lt"/>
                </a:rPr>
                <a:t>(</a:t>
              </a:r>
              <a:r>
                <a:rPr lang="el-GR" sz="1600" b="1" dirty="0" err="1">
                  <a:latin typeface="+mj-lt"/>
                </a:rPr>
                <a:t>πλειονοτικοί</a:t>
              </a:r>
              <a:r>
                <a:rPr lang="el-GR" sz="1600" b="1" dirty="0">
                  <a:latin typeface="+mj-lt"/>
                </a:rPr>
                <a:t> ως σημαντικοί</a:t>
              </a:r>
              <a:r>
                <a:rPr lang="el-GR" sz="1600" dirty="0">
                  <a:latin typeface="+mj-lt"/>
                </a:rPr>
                <a:t>)</a:t>
              </a:r>
              <a:endParaRPr lang="el-GR" sz="1600" dirty="0">
                <a:latin typeface="+mj-lt"/>
              </a:endParaRPr>
            </a:p>
            <a:p>
              <a:pPr algn="ctr"/>
              <a:endParaRPr lang="el-GR" sz="1600" dirty="0">
                <a:latin typeface="+mj-lt"/>
              </a:endParaRPr>
            </a:p>
            <a:p>
              <a:pPr algn="ctr"/>
              <a:r>
                <a:rPr lang="el-GR" b="1" dirty="0">
                  <a:solidFill>
                    <a:srgbClr val="FF0066"/>
                  </a:solidFill>
                  <a:latin typeface="+mj-lt"/>
                </a:rPr>
                <a:t>2 αναφερόμενες φωνές στον λόγο άλλων</a:t>
              </a:r>
              <a:endParaRPr lang="el-GR" b="1" dirty="0">
                <a:solidFill>
                  <a:srgbClr val="FF0066"/>
                </a:solidFill>
                <a:latin typeface="+mj-lt"/>
              </a:endParaRPr>
            </a:p>
            <a:p>
              <a:pPr algn="ctr"/>
              <a:r>
                <a:rPr lang="el-GR" b="1" dirty="0">
                  <a:solidFill>
                    <a:srgbClr val="FF0066"/>
                  </a:solidFill>
                  <a:latin typeface="+mj-lt"/>
                </a:rPr>
                <a:t> </a:t>
              </a:r>
              <a:r>
                <a:rPr lang="el-GR" sz="1600" dirty="0">
                  <a:latin typeface="+mj-lt"/>
                </a:rPr>
                <a:t>αναφέρεται στους μετανάστες της δομής, είτε προσωρινούς είτε μόνιμους (</a:t>
              </a:r>
              <a:r>
                <a:rPr lang="el-GR" sz="1600" b="1" dirty="0">
                  <a:latin typeface="+mj-lt"/>
                </a:rPr>
                <a:t>μετανάστες ως ασήμαντοι</a:t>
              </a:r>
              <a:r>
                <a:rPr lang="el-GR" sz="1600" dirty="0">
                  <a:latin typeface="+mj-lt"/>
                </a:rPr>
                <a:t>)</a:t>
              </a:r>
              <a:endParaRPr lang="el-GR" sz="2000" dirty="0">
                <a:latin typeface="+mj-lt"/>
              </a:endParaRPr>
            </a:p>
          </p:txBody>
        </p:sp>
        <p:cxnSp>
          <p:nvCxnSpPr>
            <p:cNvPr id="37" name="Straight Connector 36"/>
            <p:cNvCxnSpPr>
              <a:stCxn id="36" idx="0"/>
            </p:cNvCxnSpPr>
            <p:nvPr/>
          </p:nvCxnSpPr>
          <p:spPr>
            <a:xfrm flipV="1">
              <a:off x="1426177" y="1026367"/>
              <a:ext cx="4927970" cy="2271593"/>
            </a:xfrm>
            <a:prstGeom prst="line">
              <a:avLst/>
            </a:prstGeom>
            <a:ln>
              <a:solidFill>
                <a:srgbClr val="FF0066"/>
              </a:solidFill>
            </a:ln>
          </p:spPr>
          <p:style>
            <a:lnRef idx="1">
              <a:schemeClr val="accent4"/>
            </a:lnRef>
            <a:fillRef idx="0">
              <a:schemeClr val="accent4"/>
            </a:fillRef>
            <a:effectRef idx="0">
              <a:schemeClr val="accent4"/>
            </a:effectRef>
            <a:fontRef idx="minor">
              <a:schemeClr val="tx1"/>
            </a:fontRef>
          </p:style>
        </p:cxnSp>
        <p:cxnSp>
          <p:nvCxnSpPr>
            <p:cNvPr id="40" name="Straight Connector 39"/>
            <p:cNvCxnSpPr>
              <a:stCxn id="36" idx="0"/>
            </p:cNvCxnSpPr>
            <p:nvPr/>
          </p:nvCxnSpPr>
          <p:spPr>
            <a:xfrm>
              <a:off x="1426177" y="3297960"/>
              <a:ext cx="1923513" cy="131040"/>
            </a:xfrm>
            <a:prstGeom prst="line">
              <a:avLst/>
            </a:prstGeom>
            <a:ln>
              <a:solidFill>
                <a:srgbClr val="FF0066"/>
              </a:solidFill>
            </a:ln>
          </p:spPr>
          <p:style>
            <a:lnRef idx="1">
              <a:schemeClr val="accent4"/>
            </a:lnRef>
            <a:fillRef idx="0">
              <a:schemeClr val="accent4"/>
            </a:fillRef>
            <a:effectRef idx="0">
              <a:schemeClr val="accent4"/>
            </a:effectRef>
            <a:fontRef idx="minor">
              <a:schemeClr val="tx1"/>
            </a:fontRef>
          </p:style>
        </p:cxnSp>
        <p:cxnSp>
          <p:nvCxnSpPr>
            <p:cNvPr id="43" name="Straight Connector 42"/>
            <p:cNvCxnSpPr>
              <a:stCxn id="36" idx="0"/>
            </p:cNvCxnSpPr>
            <p:nvPr/>
          </p:nvCxnSpPr>
          <p:spPr>
            <a:xfrm flipV="1">
              <a:off x="1426177" y="660121"/>
              <a:ext cx="2518037" cy="2637839"/>
            </a:xfrm>
            <a:prstGeom prst="line">
              <a:avLst/>
            </a:prstGeom>
            <a:ln>
              <a:solidFill>
                <a:srgbClr val="FF0066"/>
              </a:solidFill>
            </a:ln>
          </p:spPr>
          <p:style>
            <a:lnRef idx="1">
              <a:schemeClr val="accent4"/>
            </a:lnRef>
            <a:fillRef idx="0">
              <a:schemeClr val="accent4"/>
            </a:fillRef>
            <a:effectRef idx="0">
              <a:schemeClr val="accent4"/>
            </a:effectRef>
            <a:fontRef idx="minor">
              <a:schemeClr val="tx1"/>
            </a:fontRef>
          </p:style>
        </p:cxnSp>
      </p:grpSp>
      <p:sp>
        <p:nvSpPr>
          <p:cNvPr id="10" name="Date Placeholder 9"/>
          <p:cNvSpPr>
            <a:spLocks noGrp="1"/>
          </p:cNvSpPr>
          <p:nvPr>
            <p:ph type="dt" sz="half" idx="10"/>
          </p:nvPr>
        </p:nvSpPr>
        <p:spPr/>
        <p:txBody>
          <a:bodyPr/>
          <a:lstStyle/>
          <a:p>
            <a:r>
              <a:rPr lang="en-US"/>
              <a:t>06/02/2023</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cxnSp>
        <p:nvCxnSpPr>
          <p:cNvPr id="7" name="Straight Connector 6"/>
          <p:cNvCxnSpPr/>
          <p:nvPr/>
        </p:nvCxnSpPr>
        <p:spPr>
          <a:xfrm>
            <a:off x="953187" y="1305951"/>
            <a:ext cx="10285625" cy="0"/>
          </a:xfrm>
          <a:prstGeom prst="line">
            <a:avLst/>
          </a:prstGeom>
          <a:ln w="12700">
            <a:solidFill>
              <a:srgbClr val="70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38199" y="461540"/>
            <a:ext cx="10116845" cy="707886"/>
          </a:xfrm>
          <a:prstGeom prst="rect">
            <a:avLst/>
          </a:prstGeom>
          <a:noFill/>
        </p:spPr>
        <p:txBody>
          <a:bodyPr wrap="square" rtlCol="0">
            <a:spAutoFit/>
          </a:bodyPr>
          <a:lstStyle/>
          <a:p>
            <a:r>
              <a:rPr lang="el-GR" sz="4000" dirty="0">
                <a:effectLst>
                  <a:outerShdw blurRad="38100" dist="38100" dir="2700000" algn="tl">
                    <a:srgbClr val="000000">
                      <a:alpha val="43137"/>
                    </a:srgbClr>
                  </a:outerShdw>
                </a:effectLst>
              </a:rPr>
              <a:t>Αποτελέσματα</a:t>
            </a:r>
            <a:endParaRPr lang="en-GB" sz="4000" dirty="0">
              <a:effectLst>
                <a:outerShdw blurRad="38100" dist="38100" dir="2700000" algn="tl">
                  <a:srgbClr val="000000">
                    <a:alpha val="43137"/>
                  </a:srgbClr>
                </a:outerShdw>
              </a:effectLst>
            </a:endParaRPr>
          </a:p>
        </p:txBody>
      </p:sp>
      <p:graphicFrame>
        <p:nvGraphicFramePr>
          <p:cNvPr id="11" name="Table 11"/>
          <p:cNvGraphicFramePr>
            <a:graphicFrameLocks noGrp="1"/>
          </p:cNvGraphicFramePr>
          <p:nvPr/>
        </p:nvGraphicFramePr>
        <p:xfrm>
          <a:off x="6582923" y="1508232"/>
          <a:ext cx="4655889" cy="1501488"/>
        </p:xfrm>
        <a:graphic>
          <a:graphicData uri="http://schemas.openxmlformats.org/drawingml/2006/table">
            <a:tbl>
              <a:tblPr firstRow="1" bandRow="1">
                <a:tableStyleId>{284E427A-3D55-4303-BF80-6455036E1DE7}</a:tableStyleId>
              </a:tblPr>
              <a:tblGrid>
                <a:gridCol w="1551963"/>
                <a:gridCol w="1551963"/>
                <a:gridCol w="1551963"/>
              </a:tblGrid>
              <a:tr h="591675">
                <a:tc>
                  <a:txBody>
                    <a:bodyPr/>
                    <a:lstStyle/>
                    <a:p>
                      <a:pPr algn="r"/>
                      <a:r>
                        <a:rPr lang="el-GR" dirty="0">
                          <a:latin typeface="+mj-lt"/>
                        </a:rPr>
                        <a:t>Ομάδα</a:t>
                      </a:r>
                      <a:endParaRPr lang="el-GR" dirty="0">
                        <a:latin typeface="+mj-lt"/>
                      </a:endParaRPr>
                    </a:p>
                    <a:p>
                      <a:pPr algn="l"/>
                      <a:r>
                        <a:rPr lang="el-GR" dirty="0">
                          <a:latin typeface="+mj-lt"/>
                        </a:rPr>
                        <a:t>Ποσοστό </a:t>
                      </a:r>
                      <a:endParaRPr lang="en-GB" dirty="0">
                        <a:latin typeface="+mj-lt"/>
                      </a:endParaRPr>
                    </a:p>
                  </a:txBody>
                  <a:tcPr>
                    <a:lnL w="6350" cap="flat" cmpd="sng" algn="ctr">
                      <a:noFill/>
                      <a:prstDash val="solid"/>
                      <a:miter lim="800000"/>
                    </a:lnL>
                    <a:lnR>
                      <a:noFill/>
                    </a:lnR>
                    <a:lnT w="6350" cap="flat" cmpd="sng" algn="ctr">
                      <a:noFill/>
                      <a:prstDash val="solid"/>
                      <a:miter lim="800000"/>
                    </a:lnT>
                    <a:lnB w="12700" cap="flat" cmpd="sng" algn="ctr">
                      <a:noFill/>
                      <a:prstDash val="solid"/>
                      <a:miter lim="800000"/>
                    </a:lnB>
                    <a:lnTlToBr w="12700" cap="flat" cmpd="sng" algn="ctr">
                      <a:solidFill>
                        <a:schemeClr val="tx1"/>
                      </a:solidFill>
                      <a:prstDash val="solid"/>
                      <a:round/>
                      <a:headEnd type="none" w="med" len="med"/>
                      <a:tailEnd type="none" w="med" len="med"/>
                    </a:lnTlToBr>
                    <a:lnBlToTr w="12700" cap="flat" cmpd="sng" algn="ctr">
                      <a:noFill/>
                      <a:prstDash val="solid"/>
                      <a:round/>
                      <a:headEnd type="none" w="med" len="med"/>
                      <a:tailEnd type="none" w="med" len="med"/>
                    </a:lnBlToTr>
                  </a:tcPr>
                </a:tc>
                <a:tc>
                  <a:txBody>
                    <a:bodyPr/>
                    <a:lstStyle/>
                    <a:p>
                      <a:pPr algn="ctr"/>
                      <a:r>
                        <a:rPr lang="el-GR" dirty="0">
                          <a:latin typeface="+mj-lt"/>
                        </a:rPr>
                        <a:t>Μετανάστες</a:t>
                      </a:r>
                      <a:endParaRPr lang="en-GB" dirty="0">
                        <a:latin typeface="+mj-lt"/>
                      </a:endParaRPr>
                    </a:p>
                  </a:txBody>
                  <a:tcPr>
                    <a:lnL>
                      <a:noFill/>
                    </a:lnL>
                  </a:tcPr>
                </a:tc>
                <a:tc>
                  <a:txBody>
                    <a:bodyPr/>
                    <a:lstStyle/>
                    <a:p>
                      <a:pPr algn="ctr"/>
                      <a:r>
                        <a:rPr lang="el-GR" dirty="0">
                          <a:latin typeface="+mj-lt"/>
                        </a:rPr>
                        <a:t>Πλειονοτικοί</a:t>
                      </a:r>
                      <a:endParaRPr lang="en-GB" dirty="0">
                        <a:latin typeface="+mj-lt"/>
                      </a:endParaRPr>
                    </a:p>
                  </a:txBody>
                  <a:tcPr/>
                </a:tc>
              </a:tr>
              <a:tr h="430704">
                <a:tc>
                  <a:txBody>
                    <a:bodyPr/>
                    <a:lstStyle/>
                    <a:p>
                      <a:r>
                        <a:rPr lang="el-GR" dirty="0">
                          <a:latin typeface="+mj-lt"/>
                        </a:rPr>
                        <a:t>σημαντικοί</a:t>
                      </a:r>
                      <a:endParaRPr lang="en-GB" dirty="0">
                        <a:latin typeface="+mj-lt"/>
                      </a:endParaRPr>
                    </a:p>
                  </a:txBody>
                  <a:tcPr>
                    <a:lnT w="12700" cap="flat" cmpd="sng" algn="ctr">
                      <a:noFill/>
                      <a:prstDash val="solid"/>
                      <a:miter lim="800000"/>
                    </a:lnT>
                  </a:tcPr>
                </a:tc>
                <a:tc>
                  <a:txBody>
                    <a:bodyPr/>
                    <a:lstStyle/>
                    <a:p>
                      <a:pPr algn="ctr"/>
                      <a:r>
                        <a:rPr lang="el-GR" b="1" dirty="0">
                          <a:latin typeface="+mj-lt"/>
                        </a:rPr>
                        <a:t>0</a:t>
                      </a:r>
                      <a:r>
                        <a:rPr lang="el-GR" dirty="0">
                          <a:latin typeface="+mj-lt"/>
                        </a:rPr>
                        <a:t> (0%)*</a:t>
                      </a:r>
                      <a:endParaRPr lang="en-GB" dirty="0">
                        <a:latin typeface="+mj-lt"/>
                      </a:endParaRPr>
                    </a:p>
                  </a:txBody>
                  <a:tcPr/>
                </a:tc>
                <a:tc>
                  <a:txBody>
                    <a:bodyPr/>
                    <a:lstStyle/>
                    <a:p>
                      <a:pPr algn="ctr"/>
                      <a:r>
                        <a:rPr lang="el-GR" dirty="0">
                          <a:latin typeface="+mj-lt"/>
                        </a:rPr>
                        <a:t>19 (54%)</a:t>
                      </a:r>
                      <a:endParaRPr lang="en-GB" dirty="0">
                        <a:latin typeface="+mj-lt"/>
                      </a:endParaRPr>
                    </a:p>
                  </a:txBody>
                  <a:tcPr/>
                </a:tc>
              </a:tr>
              <a:tr h="430704">
                <a:tc>
                  <a:txBody>
                    <a:bodyPr/>
                    <a:lstStyle/>
                    <a:p>
                      <a:r>
                        <a:rPr lang="el-GR" dirty="0">
                          <a:latin typeface="+mj-lt"/>
                        </a:rPr>
                        <a:t>ασήμαντοι</a:t>
                      </a:r>
                      <a:endParaRPr lang="en-GB" dirty="0">
                        <a:latin typeface="+mj-lt"/>
                      </a:endParaRPr>
                    </a:p>
                  </a:txBody>
                  <a:tcPr/>
                </a:tc>
                <a:tc>
                  <a:txBody>
                    <a:bodyPr/>
                    <a:lstStyle/>
                    <a:p>
                      <a:pPr algn="ctr"/>
                      <a:r>
                        <a:rPr lang="el-GR" dirty="0">
                          <a:latin typeface="+mj-lt"/>
                        </a:rPr>
                        <a:t>18 (46%)</a:t>
                      </a:r>
                      <a:endParaRPr lang="en-GB" dirty="0">
                        <a:latin typeface="+mj-lt"/>
                      </a:endParaRPr>
                    </a:p>
                  </a:txBody>
                  <a:tcPr/>
                </a:tc>
                <a:tc>
                  <a:txBody>
                    <a:bodyPr/>
                    <a:lstStyle/>
                    <a:p>
                      <a:pPr algn="ctr"/>
                      <a:r>
                        <a:rPr lang="el-GR" b="1" dirty="0">
                          <a:latin typeface="+mj-lt"/>
                        </a:rPr>
                        <a:t>0</a:t>
                      </a:r>
                      <a:r>
                        <a:rPr lang="el-GR" dirty="0">
                          <a:latin typeface="+mj-lt"/>
                        </a:rPr>
                        <a:t> (0%)</a:t>
                      </a:r>
                      <a:endParaRPr lang="en-GB" dirty="0">
                        <a:latin typeface="+mj-lt"/>
                      </a:endParaRPr>
                    </a:p>
                  </a:txBody>
                  <a:tcPr/>
                </a:tc>
              </a:tr>
            </a:tbl>
          </a:graphicData>
        </a:graphic>
      </p:graphicFrame>
      <p:sp>
        <p:nvSpPr>
          <p:cNvPr id="12" name="TextBox 11"/>
          <p:cNvSpPr txBox="1"/>
          <p:nvPr/>
        </p:nvSpPr>
        <p:spPr>
          <a:xfrm>
            <a:off x="838200" y="1442477"/>
            <a:ext cx="5361264" cy="1631216"/>
          </a:xfrm>
          <a:prstGeom prst="rect">
            <a:avLst/>
          </a:prstGeom>
          <a:noFill/>
        </p:spPr>
        <p:txBody>
          <a:bodyPr wrap="square" rtlCol="0">
            <a:spAutoFit/>
          </a:bodyPr>
          <a:lstStyle/>
          <a:p>
            <a:pPr>
              <a:buClr>
                <a:srgbClr val="700000"/>
              </a:buClr>
            </a:pPr>
            <a:r>
              <a:rPr lang="el-GR" sz="2000" dirty="0">
                <a:latin typeface="+mj-lt"/>
              </a:rPr>
              <a:t>Οι </a:t>
            </a:r>
            <a:r>
              <a:rPr lang="el-GR" sz="2000" dirty="0">
                <a:effectLst>
                  <a:outerShdw blurRad="38100" dist="38100" dir="2700000" algn="tl">
                    <a:srgbClr val="000000">
                      <a:alpha val="43137"/>
                    </a:srgbClr>
                  </a:outerShdw>
                </a:effectLst>
                <a:latin typeface="+mj-lt"/>
              </a:rPr>
              <a:t>μετανάστες/</a:t>
            </a:r>
            <a:r>
              <a:rPr lang="el-GR" sz="2000" dirty="0" err="1">
                <a:effectLst>
                  <a:outerShdw blurRad="38100" dist="38100" dir="2700000" algn="tl">
                    <a:srgbClr val="000000">
                      <a:alpha val="43137"/>
                    </a:srgbClr>
                  </a:outerShdw>
                </a:effectLst>
                <a:latin typeface="+mj-lt"/>
              </a:rPr>
              <a:t>τριες</a:t>
            </a:r>
            <a:r>
              <a:rPr lang="el-GR" sz="2000" dirty="0">
                <a:effectLst>
                  <a:outerShdw blurRad="38100" dist="38100" dir="2700000" algn="tl">
                    <a:srgbClr val="000000">
                      <a:alpha val="43137"/>
                    </a:srgbClr>
                  </a:outerShdw>
                </a:effectLst>
                <a:latin typeface="+mj-lt"/>
              </a:rPr>
              <a:t> &amp; πρόσφυγες/</a:t>
            </a:r>
            <a:r>
              <a:rPr lang="el-GR" sz="2000" dirty="0" err="1">
                <a:effectLst>
                  <a:outerShdw blurRad="38100" dist="38100" dir="2700000" algn="tl">
                    <a:srgbClr val="000000">
                      <a:alpha val="43137"/>
                    </a:srgbClr>
                  </a:outerShdw>
                </a:effectLst>
                <a:latin typeface="+mj-lt"/>
              </a:rPr>
              <a:t>ισσες</a:t>
            </a:r>
            <a:r>
              <a:rPr lang="el-GR" sz="2000" dirty="0">
                <a:effectLst>
                  <a:outerShdw blurRad="38100" dist="38100" dir="2700000" algn="tl">
                    <a:srgbClr val="000000">
                      <a:alpha val="43137"/>
                    </a:srgbClr>
                  </a:outerShdw>
                </a:effectLst>
                <a:latin typeface="+mj-lt"/>
              </a:rPr>
              <a:t> </a:t>
            </a:r>
            <a:r>
              <a:rPr lang="el-GR" sz="2000" dirty="0">
                <a:latin typeface="+mj-lt"/>
              </a:rPr>
              <a:t>πλαισιώνονται ως ασήμαντοι/</a:t>
            </a:r>
            <a:r>
              <a:rPr lang="el-GR" sz="2000" dirty="0" err="1">
                <a:latin typeface="+mj-lt"/>
              </a:rPr>
              <a:t>ες</a:t>
            </a:r>
            <a:r>
              <a:rPr lang="el-GR" sz="2000" dirty="0">
                <a:latin typeface="+mj-lt"/>
              </a:rPr>
              <a:t> με μηδενική παρουσία τους ως σημαντικούς/</a:t>
            </a:r>
            <a:r>
              <a:rPr lang="el-GR" sz="2000" dirty="0" err="1">
                <a:latin typeface="+mj-lt"/>
              </a:rPr>
              <a:t>ες</a:t>
            </a:r>
            <a:r>
              <a:rPr lang="el-GR" sz="2000" dirty="0">
                <a:latin typeface="+mj-lt"/>
              </a:rPr>
              <a:t> (σημαντικοί: 0 φορές, 0% στο σύνολο του κειμένου/ασήμαντοι: 18 φορές, 46% στο σύνολο του κειμένου)</a:t>
            </a:r>
            <a:endParaRPr lang="el-GR" sz="2000" dirty="0">
              <a:latin typeface="+mj-lt"/>
            </a:endParaRPr>
          </a:p>
        </p:txBody>
      </p:sp>
      <p:sp>
        <p:nvSpPr>
          <p:cNvPr id="13" name="TextBox 12"/>
          <p:cNvSpPr txBox="1"/>
          <p:nvPr/>
        </p:nvSpPr>
        <p:spPr>
          <a:xfrm>
            <a:off x="838198" y="3097948"/>
            <a:ext cx="10400614" cy="1015663"/>
          </a:xfrm>
          <a:prstGeom prst="rect">
            <a:avLst/>
          </a:prstGeom>
          <a:noFill/>
        </p:spPr>
        <p:txBody>
          <a:bodyPr wrap="square" rtlCol="0">
            <a:spAutoFit/>
          </a:bodyPr>
          <a:lstStyle/>
          <a:p>
            <a:pPr>
              <a:buClr>
                <a:srgbClr val="700000"/>
              </a:buClr>
            </a:pPr>
            <a:r>
              <a:rPr lang="el-GR" sz="2000" dirty="0">
                <a:latin typeface="+mj-lt"/>
              </a:rPr>
              <a:t>Αντίθετα, </a:t>
            </a:r>
            <a:r>
              <a:rPr lang="el-GR" sz="2000" dirty="0">
                <a:effectLst>
                  <a:outerShdw blurRad="38100" dist="38100" dir="2700000" algn="tl">
                    <a:srgbClr val="000000">
                      <a:alpha val="43137"/>
                    </a:srgbClr>
                  </a:outerShdw>
                </a:effectLst>
                <a:latin typeface="+mj-lt"/>
              </a:rPr>
              <a:t>οι </a:t>
            </a:r>
            <a:r>
              <a:rPr lang="el-GR" sz="2000" dirty="0" err="1">
                <a:effectLst>
                  <a:outerShdw blurRad="38100" dist="38100" dir="2700000" algn="tl">
                    <a:srgbClr val="000000">
                      <a:alpha val="43137"/>
                    </a:srgbClr>
                  </a:outerShdw>
                </a:effectLst>
                <a:latin typeface="+mj-lt"/>
              </a:rPr>
              <a:t>πλειονοτικοί</a:t>
            </a:r>
            <a:r>
              <a:rPr lang="el-GR" sz="2000" dirty="0">
                <a:effectLst>
                  <a:outerShdw blurRad="38100" dist="38100" dir="2700000" algn="tl">
                    <a:srgbClr val="000000">
                      <a:alpha val="43137"/>
                    </a:srgbClr>
                  </a:outerShdw>
                </a:effectLst>
                <a:latin typeface="+mj-lt"/>
              </a:rPr>
              <a:t>/</a:t>
            </a:r>
            <a:r>
              <a:rPr lang="el-GR" sz="2000" dirty="0" err="1">
                <a:effectLst>
                  <a:outerShdw blurRad="38100" dist="38100" dir="2700000" algn="tl">
                    <a:srgbClr val="000000">
                      <a:alpha val="43137"/>
                    </a:srgbClr>
                  </a:outerShdw>
                </a:effectLst>
                <a:latin typeface="+mj-lt"/>
              </a:rPr>
              <a:t>ές</a:t>
            </a:r>
            <a:r>
              <a:rPr lang="el-GR" sz="2000" dirty="0">
                <a:effectLst>
                  <a:outerShdw blurRad="38100" dist="38100" dir="2700000" algn="tl">
                    <a:srgbClr val="000000">
                      <a:alpha val="43137"/>
                    </a:srgbClr>
                  </a:outerShdw>
                </a:effectLst>
                <a:latin typeface="+mj-lt"/>
              </a:rPr>
              <a:t> </a:t>
            </a:r>
            <a:r>
              <a:rPr lang="el-GR" sz="2000" dirty="0">
                <a:latin typeface="+mj-lt"/>
              </a:rPr>
              <a:t>πλαισιώνονται ως σημαντικοί/</a:t>
            </a:r>
            <a:r>
              <a:rPr lang="el-GR" sz="2000" dirty="0" err="1">
                <a:latin typeface="+mj-lt"/>
              </a:rPr>
              <a:t>ες</a:t>
            </a:r>
            <a:r>
              <a:rPr lang="el-GR" sz="2000" dirty="0">
                <a:latin typeface="+mj-lt"/>
              </a:rPr>
              <a:t> με μηδενική παρουσία τους ως ασήμαντους/</a:t>
            </a:r>
            <a:r>
              <a:rPr lang="el-GR" sz="2000" dirty="0" err="1">
                <a:latin typeface="+mj-lt"/>
              </a:rPr>
              <a:t>ες</a:t>
            </a:r>
            <a:r>
              <a:rPr lang="el-GR" sz="2000" dirty="0">
                <a:latin typeface="+mj-lt"/>
              </a:rPr>
              <a:t> (σημαντικοί: 19 φορές, 54% στο σύνολο του κειμένου/ασήμαντοι: 0 φορές, 0% στο σύνολο του κειμένου)</a:t>
            </a:r>
            <a:endParaRPr lang="el-GR" sz="2000" dirty="0">
              <a:latin typeface="+mj-lt"/>
            </a:endParaRPr>
          </a:p>
        </p:txBody>
      </p:sp>
      <p:sp>
        <p:nvSpPr>
          <p:cNvPr id="14" name="TextBox 13"/>
          <p:cNvSpPr txBox="1"/>
          <p:nvPr/>
        </p:nvSpPr>
        <p:spPr>
          <a:xfrm>
            <a:off x="838198" y="4122634"/>
            <a:ext cx="10612774" cy="1938992"/>
          </a:xfrm>
          <a:prstGeom prst="rect">
            <a:avLst/>
          </a:prstGeom>
          <a:noFill/>
        </p:spPr>
        <p:txBody>
          <a:bodyPr wrap="square" rtlCol="0">
            <a:spAutoFit/>
          </a:bodyPr>
          <a:lstStyle/>
          <a:p>
            <a:pPr>
              <a:buClr>
                <a:srgbClr val="700000"/>
              </a:buClr>
            </a:pPr>
            <a:r>
              <a:rPr lang="el-GR" sz="2000" dirty="0">
                <a:latin typeface="+mj-lt"/>
              </a:rPr>
              <a:t>*Στην περίπτωση της </a:t>
            </a:r>
            <a:r>
              <a:rPr lang="el-GR" sz="2000" b="1" dirty="0">
                <a:solidFill>
                  <a:srgbClr val="FF0066"/>
                </a:solidFill>
                <a:latin typeface="+mj-lt"/>
              </a:rPr>
              <a:t>γράφουσας φωνής </a:t>
            </a:r>
            <a:r>
              <a:rPr lang="el-GR" sz="2000" dirty="0">
                <a:latin typeface="+mj-lt"/>
              </a:rPr>
              <a:t>και του </a:t>
            </a:r>
            <a:r>
              <a:rPr lang="en-GB" sz="2000" dirty="0">
                <a:solidFill>
                  <a:srgbClr val="666633"/>
                </a:solidFill>
                <a:effectLst>
                  <a:outerShdw blurRad="38100" dist="38100" dir="2700000" algn="tl">
                    <a:srgbClr val="000000">
                      <a:alpha val="43137"/>
                    </a:srgbClr>
                  </a:outerShdw>
                </a:effectLst>
                <a:latin typeface="+mj-lt"/>
              </a:rPr>
              <a:t>high agency </a:t>
            </a:r>
            <a:r>
              <a:rPr lang="el-GR" dirty="0">
                <a:solidFill>
                  <a:srgbClr val="000000"/>
                </a:solidFill>
                <a:latin typeface="+mj-lt"/>
              </a:rPr>
              <a:t>(</a:t>
            </a:r>
            <a:r>
              <a:rPr lang="el-GR" dirty="0">
                <a:latin typeface="+mj-lt"/>
              </a:rPr>
              <a:t>των μεταναστών συγγραφέων του άρθρου</a:t>
            </a:r>
            <a:r>
              <a:rPr lang="en-GB" dirty="0">
                <a:latin typeface="+mj-lt"/>
              </a:rPr>
              <a:t>, </a:t>
            </a:r>
            <a:r>
              <a:rPr lang="el-GR" dirty="0">
                <a:latin typeface="+mj-lt"/>
              </a:rPr>
              <a:t>βλ. διαφάνεια 15) </a:t>
            </a:r>
            <a:r>
              <a:rPr lang="el-GR" sz="2000" dirty="0">
                <a:latin typeface="+mj-lt"/>
              </a:rPr>
              <a:t>η παρουσία της, φαινομενικά δηλώνει την πλαισίωσή τους ως σημαντικούς. Όμως εφόσον γράφουν </a:t>
            </a:r>
            <a:r>
              <a:rPr lang="en-GB" sz="2000" dirty="0" err="1">
                <a:latin typeface="+mj-lt"/>
              </a:rPr>
              <a:t>i</a:t>
            </a:r>
            <a:r>
              <a:rPr lang="en-GB" sz="2000" dirty="0">
                <a:latin typeface="+mj-lt"/>
              </a:rPr>
              <a:t>)</a:t>
            </a:r>
            <a:r>
              <a:rPr lang="el-GR" sz="2000" dirty="0">
                <a:latin typeface="+mj-lt"/>
              </a:rPr>
              <a:t> με έντονα αφομοιωτικά στοιχεία των ίδιων και όσων εκπροσωπούν, </a:t>
            </a:r>
            <a:r>
              <a:rPr lang="en-GB" sz="2000" dirty="0">
                <a:latin typeface="+mj-lt"/>
              </a:rPr>
              <a:t>ii) </a:t>
            </a:r>
            <a:r>
              <a:rPr lang="el-GR" sz="2000" dirty="0">
                <a:latin typeface="+mj-lt"/>
              </a:rPr>
              <a:t>παρουσιάζοντας τους </a:t>
            </a:r>
            <a:r>
              <a:rPr lang="el-GR" sz="2000" dirty="0" err="1">
                <a:latin typeface="+mj-lt"/>
              </a:rPr>
              <a:t>πλειονοτικούς</a:t>
            </a:r>
            <a:r>
              <a:rPr lang="el-GR" sz="2000" dirty="0">
                <a:latin typeface="+mj-lt"/>
              </a:rPr>
              <a:t> ως σημαντικούς σε αντίθεση με τους ίδιους, και </a:t>
            </a:r>
            <a:r>
              <a:rPr lang="en-GB" sz="2000" dirty="0">
                <a:latin typeface="+mj-lt"/>
              </a:rPr>
              <a:t>iii)</a:t>
            </a:r>
            <a:r>
              <a:rPr lang="el-GR" sz="2000" dirty="0">
                <a:latin typeface="+mj-lt"/>
              </a:rPr>
              <a:t> σε μια εφημερίδα που έχει δημιουργηθεί για αυτούς </a:t>
            </a:r>
            <a:r>
              <a:rPr lang="el-GR" dirty="0">
                <a:latin typeface="+mj-lt"/>
              </a:rPr>
              <a:t>(και όχι εντός της </a:t>
            </a:r>
            <a:r>
              <a:rPr lang="el-GR" dirty="0" err="1">
                <a:latin typeface="+mj-lt"/>
              </a:rPr>
              <a:t>πλειονοτικής</a:t>
            </a:r>
            <a:r>
              <a:rPr lang="el-GR" dirty="0">
                <a:latin typeface="+mj-lt"/>
              </a:rPr>
              <a:t> εφημερίδας, βλ. έννοια </a:t>
            </a:r>
            <a:r>
              <a:rPr lang="el-GR" i="1" dirty="0">
                <a:latin typeface="+mj-lt"/>
              </a:rPr>
              <a:t>ενταξιακού αποκλεισμού</a:t>
            </a:r>
            <a:r>
              <a:rPr lang="el-GR" dirty="0">
                <a:latin typeface="+mj-lt"/>
              </a:rPr>
              <a:t>) </a:t>
            </a:r>
            <a:r>
              <a:rPr lang="el-GR" sz="2000" b="1" dirty="0">
                <a:latin typeface="+mj-lt"/>
              </a:rPr>
              <a:t>η ιδιότητα της συγγραφής δεν πετυχαίνει να τους πλαισιώσει ως σημαντικούς</a:t>
            </a:r>
            <a:r>
              <a:rPr lang="el-GR" sz="2000" dirty="0">
                <a:latin typeface="+mj-lt"/>
              </a:rPr>
              <a:t>. </a:t>
            </a:r>
            <a:endParaRPr lang="el-GR" sz="2000" dirty="0">
              <a:latin typeface="+mj-lt"/>
            </a:endParaRPr>
          </a:p>
        </p:txBody>
      </p:sp>
      <p:sp>
        <p:nvSpPr>
          <p:cNvPr id="9" name="Date Placeholder 8"/>
          <p:cNvSpPr>
            <a:spLocks noGrp="1"/>
          </p:cNvSpPr>
          <p:nvPr>
            <p:ph type="dt" sz="half" idx="10"/>
          </p:nvPr>
        </p:nvSpPr>
        <p:spPr/>
        <p:txBody>
          <a:bodyPr/>
          <a:lstStyle/>
          <a:p>
            <a:r>
              <a:rPr lang="en-US"/>
              <a:t>06/02/2023</a:t>
            </a:r>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sp>
        <p:nvSpPr>
          <p:cNvPr id="7" name="TextBox 6"/>
          <p:cNvSpPr txBox="1"/>
          <p:nvPr/>
        </p:nvSpPr>
        <p:spPr>
          <a:xfrm>
            <a:off x="2192148" y="2418541"/>
            <a:ext cx="7807703" cy="92333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lang="el-GR" sz="5400" dirty="0">
                <a:solidFill>
                  <a:prstClr val="black"/>
                </a:solidFill>
                <a:effectLst>
                  <a:outerShdw blurRad="38100" dist="38100" dir="2700000" algn="tl">
                    <a:srgbClr val="000000">
                      <a:alpha val="43137"/>
                    </a:srgbClr>
                  </a:outerShdw>
                </a:effectLst>
                <a:latin typeface="+mj-lt"/>
              </a:rPr>
              <a:t>Συμπεράσματα</a:t>
            </a:r>
            <a:endParaRPr kumimoji="0" lang="en-GB" sz="54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mj-lt"/>
              <a:ea typeface="+mn-ea"/>
              <a:cs typeface="+mn-cs"/>
            </a:endParaRPr>
          </a:p>
        </p:txBody>
      </p:sp>
      <p:cxnSp>
        <p:nvCxnSpPr>
          <p:cNvPr id="8" name="Straight Connector 7"/>
          <p:cNvCxnSpPr/>
          <p:nvPr/>
        </p:nvCxnSpPr>
        <p:spPr>
          <a:xfrm>
            <a:off x="1856741" y="3429000"/>
            <a:ext cx="8277160" cy="0"/>
          </a:xfrm>
          <a:prstGeom prst="line">
            <a:avLst/>
          </a:prstGeom>
          <a:ln w="12700">
            <a:solidFill>
              <a:srgbClr val="700000"/>
            </a:solidFill>
          </a:ln>
        </p:spPr>
        <p:style>
          <a:lnRef idx="1">
            <a:schemeClr val="accent1"/>
          </a:lnRef>
          <a:fillRef idx="0">
            <a:schemeClr val="accent1"/>
          </a:fillRef>
          <a:effectRef idx="0">
            <a:schemeClr val="accent1"/>
          </a:effectRef>
          <a:fontRef idx="minor">
            <a:schemeClr val="tx1"/>
          </a:fontRef>
        </p:style>
      </p:cxnSp>
      <p:sp>
        <p:nvSpPr>
          <p:cNvPr id="9" name="Date Placeholder 8"/>
          <p:cNvSpPr>
            <a:spLocks noGrp="1"/>
          </p:cNvSpPr>
          <p:nvPr>
            <p:ph type="dt" sz="half" idx="10"/>
          </p:nvPr>
        </p:nvSpPr>
        <p:spPr/>
        <p:txBody>
          <a:bodyPr/>
          <a:lstStyle/>
          <a:p>
            <a:r>
              <a:rPr lang="en-US"/>
              <a:t>06/02/2023</a:t>
            </a:r>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cxnSp>
        <p:nvCxnSpPr>
          <p:cNvPr id="7" name="Straight Connector 6"/>
          <p:cNvCxnSpPr/>
          <p:nvPr/>
        </p:nvCxnSpPr>
        <p:spPr>
          <a:xfrm>
            <a:off x="953187" y="1305951"/>
            <a:ext cx="10285625" cy="0"/>
          </a:xfrm>
          <a:prstGeom prst="line">
            <a:avLst/>
          </a:prstGeom>
          <a:ln w="12700">
            <a:solidFill>
              <a:srgbClr val="70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38199" y="461540"/>
            <a:ext cx="10116845" cy="707886"/>
          </a:xfrm>
          <a:prstGeom prst="rect">
            <a:avLst/>
          </a:prstGeom>
          <a:noFill/>
        </p:spPr>
        <p:txBody>
          <a:bodyPr wrap="square" rtlCol="0">
            <a:spAutoFit/>
          </a:bodyPr>
          <a:lstStyle/>
          <a:p>
            <a:r>
              <a:rPr lang="el-GR" sz="4000" dirty="0">
                <a:effectLst>
                  <a:outerShdw blurRad="38100" dist="38100" dir="2700000" algn="tl">
                    <a:srgbClr val="000000">
                      <a:alpha val="43137"/>
                    </a:srgbClr>
                  </a:outerShdw>
                </a:effectLst>
              </a:rPr>
              <a:t>Δομή παρουσίασης</a:t>
            </a:r>
            <a:endParaRPr lang="en-GB" sz="4000" dirty="0">
              <a:effectLst>
                <a:outerShdw blurRad="38100" dist="38100" dir="2700000" algn="tl">
                  <a:srgbClr val="000000">
                    <a:alpha val="43137"/>
                  </a:srgbClr>
                </a:outerShdw>
              </a:effectLst>
            </a:endParaRPr>
          </a:p>
        </p:txBody>
      </p:sp>
      <p:sp>
        <p:nvSpPr>
          <p:cNvPr id="9" name="TextBox 8"/>
          <p:cNvSpPr txBox="1"/>
          <p:nvPr/>
        </p:nvSpPr>
        <p:spPr>
          <a:xfrm>
            <a:off x="838200" y="1353096"/>
            <a:ext cx="10400612" cy="1891287"/>
          </a:xfrm>
          <a:prstGeom prst="rect">
            <a:avLst/>
          </a:prstGeom>
          <a:noFill/>
        </p:spPr>
        <p:txBody>
          <a:bodyPr wrap="square" rtlCol="0">
            <a:spAutoFit/>
          </a:bodyPr>
          <a:lstStyle/>
          <a:p>
            <a:pPr marL="342900" indent="-342900">
              <a:lnSpc>
                <a:spcPct val="150000"/>
              </a:lnSpc>
              <a:buClr>
                <a:srgbClr val="700000"/>
              </a:buClr>
              <a:buFont typeface="Didact Gothic" panose="00000500000000000000" pitchFamily="2" charset="0"/>
              <a:buChar char="‣"/>
            </a:pPr>
            <a:r>
              <a:rPr lang="el-GR" sz="2000" dirty="0">
                <a:latin typeface="+mj-lt"/>
              </a:rPr>
              <a:t>Θεωρητικό πλαίσιο (ΚΑΛ, κυρίαρχοι Λόγοι, στόχος της εργασίας)</a:t>
            </a:r>
            <a:endParaRPr lang="el-GR" sz="2000" dirty="0">
              <a:latin typeface="+mj-lt"/>
            </a:endParaRPr>
          </a:p>
          <a:p>
            <a:pPr marL="342900" indent="-342900">
              <a:lnSpc>
                <a:spcPct val="150000"/>
              </a:lnSpc>
              <a:buClr>
                <a:srgbClr val="700000"/>
              </a:buClr>
              <a:buFont typeface="Didact Gothic" panose="00000500000000000000" pitchFamily="2" charset="0"/>
              <a:buChar char="‣"/>
            </a:pPr>
            <a:r>
              <a:rPr lang="el-GR" sz="2000" dirty="0">
                <a:latin typeface="+mj-lt"/>
              </a:rPr>
              <a:t>Μεθοδολογία της έρευνας: εργαλεία και οπτική της ανάλυσης</a:t>
            </a:r>
            <a:endParaRPr lang="el-GR" sz="2000" dirty="0">
              <a:latin typeface="+mj-lt"/>
            </a:endParaRPr>
          </a:p>
          <a:p>
            <a:pPr marL="342900" indent="-342900">
              <a:lnSpc>
                <a:spcPct val="150000"/>
              </a:lnSpc>
              <a:buClr>
                <a:srgbClr val="700000"/>
              </a:buClr>
              <a:buFont typeface="Didact Gothic" panose="00000500000000000000" pitchFamily="2" charset="0"/>
              <a:buChar char="‣"/>
            </a:pPr>
            <a:r>
              <a:rPr lang="el-GR" sz="2000" dirty="0">
                <a:latin typeface="+mj-lt"/>
              </a:rPr>
              <a:t>Ανάλυση υλικού - Αποτελέσματα</a:t>
            </a:r>
            <a:endParaRPr lang="el-GR" sz="2000" dirty="0">
              <a:latin typeface="+mj-lt"/>
            </a:endParaRPr>
          </a:p>
          <a:p>
            <a:pPr marL="342900" indent="-342900">
              <a:lnSpc>
                <a:spcPct val="150000"/>
              </a:lnSpc>
              <a:buClr>
                <a:srgbClr val="700000"/>
              </a:buClr>
              <a:buFont typeface="Didact Gothic" panose="00000500000000000000" pitchFamily="2" charset="0"/>
              <a:buChar char="‣"/>
            </a:pPr>
            <a:r>
              <a:rPr lang="el-GR" sz="2000" dirty="0">
                <a:latin typeface="+mj-lt"/>
              </a:rPr>
              <a:t>Συμπεράσματα</a:t>
            </a:r>
            <a:endParaRPr lang="el-GR" sz="2000" dirty="0">
              <a:latin typeface="+mj-lt"/>
            </a:endParaRPr>
          </a:p>
        </p:txBody>
      </p:sp>
      <p:sp>
        <p:nvSpPr>
          <p:cNvPr id="10" name="Date Placeholder 9"/>
          <p:cNvSpPr>
            <a:spLocks noGrp="1"/>
          </p:cNvSpPr>
          <p:nvPr>
            <p:ph type="dt" sz="half" idx="10"/>
          </p:nvPr>
        </p:nvSpPr>
        <p:spPr/>
        <p:txBody>
          <a:bodyPr/>
          <a:lstStyle/>
          <a:p>
            <a:r>
              <a:rPr lang="en-US"/>
              <a:t>06/02/2023</a:t>
            </a:r>
            <a:endParaRPr lang="en-GB"/>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cxnSp>
        <p:nvCxnSpPr>
          <p:cNvPr id="7" name="Straight Connector 6"/>
          <p:cNvCxnSpPr/>
          <p:nvPr/>
        </p:nvCxnSpPr>
        <p:spPr>
          <a:xfrm>
            <a:off x="953187" y="1305951"/>
            <a:ext cx="10285625" cy="0"/>
          </a:xfrm>
          <a:prstGeom prst="line">
            <a:avLst/>
          </a:prstGeom>
          <a:ln w="12700">
            <a:solidFill>
              <a:srgbClr val="70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38199" y="461540"/>
            <a:ext cx="10116845" cy="707886"/>
          </a:xfrm>
          <a:prstGeom prst="rect">
            <a:avLst/>
          </a:prstGeom>
          <a:noFill/>
        </p:spPr>
        <p:txBody>
          <a:bodyPr wrap="square" rtlCol="0">
            <a:spAutoFit/>
          </a:bodyPr>
          <a:lstStyle/>
          <a:p>
            <a:r>
              <a:rPr lang="el-GR" sz="4000" dirty="0">
                <a:effectLst>
                  <a:outerShdw blurRad="38100" dist="38100" dir="2700000" algn="tl">
                    <a:srgbClr val="000000">
                      <a:alpha val="43137"/>
                    </a:srgbClr>
                  </a:outerShdw>
                </a:effectLst>
              </a:rPr>
              <a:t>Συμπεράσματα</a:t>
            </a:r>
            <a:endParaRPr lang="en-GB" sz="4000" dirty="0">
              <a:effectLst>
                <a:outerShdw blurRad="38100" dist="38100" dir="2700000" algn="tl">
                  <a:srgbClr val="000000">
                    <a:alpha val="43137"/>
                  </a:srgbClr>
                </a:outerShdw>
              </a:effectLst>
            </a:endParaRPr>
          </a:p>
        </p:txBody>
      </p:sp>
      <p:sp>
        <p:nvSpPr>
          <p:cNvPr id="12" name="TextBox 11"/>
          <p:cNvSpPr txBox="1"/>
          <p:nvPr/>
        </p:nvSpPr>
        <p:spPr>
          <a:xfrm>
            <a:off x="838200" y="1336810"/>
            <a:ext cx="10400612" cy="4153445"/>
          </a:xfrm>
          <a:prstGeom prst="rect">
            <a:avLst/>
          </a:prstGeom>
          <a:noFill/>
        </p:spPr>
        <p:txBody>
          <a:bodyPr wrap="square" rtlCol="0">
            <a:spAutoFit/>
          </a:bodyPr>
          <a:lstStyle/>
          <a:p>
            <a:pPr marL="342900" indent="-342900">
              <a:lnSpc>
                <a:spcPct val="150000"/>
              </a:lnSpc>
              <a:buClr>
                <a:srgbClr val="700000"/>
              </a:buClr>
              <a:buFont typeface="Didact Gothic" panose="00000500000000000000" pitchFamily="2" charset="0"/>
              <a:buChar char="‣"/>
            </a:pPr>
            <a:r>
              <a:rPr lang="el-GR" sz="2000" b="1" dirty="0">
                <a:latin typeface="+mj-lt"/>
              </a:rPr>
              <a:t>Οι μετανάστες/</a:t>
            </a:r>
            <a:r>
              <a:rPr lang="el-GR" sz="2000" b="1" dirty="0" err="1">
                <a:latin typeface="+mj-lt"/>
              </a:rPr>
              <a:t>τριες</a:t>
            </a:r>
            <a:r>
              <a:rPr lang="el-GR" sz="2000" b="1" dirty="0">
                <a:latin typeface="+mj-lt"/>
              </a:rPr>
              <a:t> &amp; πρόσφυγες/</a:t>
            </a:r>
            <a:r>
              <a:rPr lang="el-GR" sz="2000" b="1" dirty="0" err="1">
                <a:latin typeface="+mj-lt"/>
              </a:rPr>
              <a:t>ισσες</a:t>
            </a:r>
            <a:r>
              <a:rPr lang="el-GR" sz="2000" b="1" dirty="0">
                <a:latin typeface="+mj-lt"/>
              </a:rPr>
              <a:t> πλαισιώνονται συστηματικά ως ασήμαντοι </a:t>
            </a:r>
            <a:r>
              <a:rPr lang="el-GR" sz="2000" dirty="0">
                <a:latin typeface="+mj-lt"/>
              </a:rPr>
              <a:t>όχι μόνο από τους/τις </a:t>
            </a:r>
            <a:r>
              <a:rPr lang="el-GR" sz="2000" dirty="0" err="1">
                <a:latin typeface="+mj-lt"/>
              </a:rPr>
              <a:t>πλειονοτικούς</a:t>
            </a:r>
            <a:r>
              <a:rPr lang="el-GR" sz="2000" dirty="0">
                <a:latin typeface="+mj-lt"/>
              </a:rPr>
              <a:t>/</a:t>
            </a:r>
            <a:r>
              <a:rPr lang="el-GR" sz="2000" dirty="0" err="1">
                <a:latin typeface="+mj-lt"/>
              </a:rPr>
              <a:t>ές</a:t>
            </a:r>
            <a:r>
              <a:rPr lang="el-GR" sz="2000" dirty="0">
                <a:latin typeface="+mj-lt"/>
              </a:rPr>
              <a:t>, αλλά και από τους/τις ίδιους/</a:t>
            </a:r>
            <a:r>
              <a:rPr lang="el-GR" sz="2000" dirty="0" err="1">
                <a:latin typeface="+mj-lt"/>
              </a:rPr>
              <a:t>ες</a:t>
            </a:r>
            <a:r>
              <a:rPr lang="el-GR" sz="2000" dirty="0">
                <a:latin typeface="+mj-lt"/>
              </a:rPr>
              <a:t> </a:t>
            </a:r>
            <a:r>
              <a:rPr lang="el-GR" dirty="0">
                <a:latin typeface="+mj-lt"/>
              </a:rPr>
              <a:t>(βλ. έννοια </a:t>
            </a:r>
            <a:r>
              <a:rPr lang="el-GR" i="1" dirty="0" err="1">
                <a:latin typeface="+mj-lt"/>
              </a:rPr>
              <a:t>εσωτερικευμένου</a:t>
            </a:r>
            <a:r>
              <a:rPr lang="el-GR" i="1" dirty="0">
                <a:latin typeface="+mj-lt"/>
              </a:rPr>
              <a:t> ρατσισμού</a:t>
            </a:r>
            <a:r>
              <a:rPr lang="el-GR" dirty="0">
                <a:latin typeface="+mj-lt"/>
              </a:rPr>
              <a:t>)</a:t>
            </a:r>
            <a:endParaRPr lang="el-GR" dirty="0">
              <a:latin typeface="+mj-lt"/>
            </a:endParaRPr>
          </a:p>
          <a:p>
            <a:pPr marL="342900" indent="-342900">
              <a:lnSpc>
                <a:spcPct val="150000"/>
              </a:lnSpc>
              <a:buClr>
                <a:srgbClr val="700000"/>
              </a:buClr>
              <a:buFont typeface="Didact Gothic" panose="00000500000000000000" pitchFamily="2" charset="0"/>
              <a:buChar char="‣"/>
            </a:pPr>
            <a:r>
              <a:rPr lang="el-GR" sz="2000" dirty="0">
                <a:latin typeface="+mj-lt"/>
              </a:rPr>
              <a:t>Οι </a:t>
            </a:r>
            <a:r>
              <a:rPr lang="el-GR" sz="2000" dirty="0" err="1">
                <a:latin typeface="+mj-lt"/>
              </a:rPr>
              <a:t>πλειονοτικοί</a:t>
            </a:r>
            <a:r>
              <a:rPr lang="el-GR" sz="2000" dirty="0">
                <a:latin typeface="+mj-lt"/>
              </a:rPr>
              <a:t>/</a:t>
            </a:r>
            <a:r>
              <a:rPr lang="el-GR" sz="2000" dirty="0" err="1">
                <a:latin typeface="+mj-lt"/>
              </a:rPr>
              <a:t>ές</a:t>
            </a:r>
            <a:r>
              <a:rPr lang="el-GR" sz="2000" dirty="0">
                <a:latin typeface="+mj-lt"/>
              </a:rPr>
              <a:t> παρουσιάζουν συστηματικά </a:t>
            </a:r>
            <a:r>
              <a:rPr lang="en-GB" sz="2000" dirty="0" err="1">
                <a:latin typeface="+mj-lt"/>
              </a:rPr>
              <a:t>i</a:t>
            </a:r>
            <a:r>
              <a:rPr lang="en-GB" sz="2000" dirty="0">
                <a:latin typeface="+mj-lt"/>
              </a:rPr>
              <a:t>)</a:t>
            </a:r>
            <a:r>
              <a:rPr lang="el-GR" sz="2000" dirty="0">
                <a:latin typeface="+mj-lt"/>
              </a:rPr>
              <a:t> τους/τις μετανάστες/</a:t>
            </a:r>
            <a:r>
              <a:rPr lang="el-GR" sz="2000" dirty="0" err="1">
                <a:latin typeface="+mj-lt"/>
              </a:rPr>
              <a:t>τριες</a:t>
            </a:r>
            <a:r>
              <a:rPr lang="el-GR" sz="2000" dirty="0">
                <a:latin typeface="+mj-lt"/>
              </a:rPr>
              <a:t> &amp; πρόσφυγες/</a:t>
            </a:r>
            <a:r>
              <a:rPr lang="el-GR" sz="2000" dirty="0" err="1">
                <a:latin typeface="+mj-lt"/>
              </a:rPr>
              <a:t>ισσες</a:t>
            </a:r>
            <a:r>
              <a:rPr lang="el-GR" sz="2000" dirty="0">
                <a:latin typeface="+mj-lt"/>
              </a:rPr>
              <a:t> ως αποδέκτες βοήθειας, φιλοξενίας, που χρήζουν ελληνικής παιδείας και </a:t>
            </a:r>
            <a:r>
              <a:rPr lang="en-GB" sz="2000" dirty="0">
                <a:latin typeface="+mj-lt"/>
              </a:rPr>
              <a:t>ii) </a:t>
            </a:r>
            <a:r>
              <a:rPr lang="el-GR" sz="2000" dirty="0">
                <a:latin typeface="+mj-lt"/>
              </a:rPr>
              <a:t>τους εαυτούς τους σαν γνώστες και σωτήρες και επομένως </a:t>
            </a:r>
            <a:r>
              <a:rPr lang="el-GR" sz="2000" b="1" dirty="0">
                <a:latin typeface="+mj-lt"/>
              </a:rPr>
              <a:t>συγκροτούνται </a:t>
            </a:r>
            <a:r>
              <a:rPr lang="el-GR" sz="2000" dirty="0">
                <a:latin typeface="+mj-lt"/>
              </a:rPr>
              <a:t>και από τους ίδιους και από τους μετανάστες </a:t>
            </a:r>
            <a:r>
              <a:rPr lang="el-GR" sz="2000" b="1" dirty="0">
                <a:latin typeface="+mj-lt"/>
              </a:rPr>
              <a:t>ως σημαντικοί</a:t>
            </a:r>
            <a:endParaRPr lang="el-GR" sz="2000" dirty="0">
              <a:latin typeface="+mj-lt"/>
            </a:endParaRPr>
          </a:p>
          <a:p>
            <a:pPr marL="342900" indent="-342900">
              <a:lnSpc>
                <a:spcPct val="150000"/>
              </a:lnSpc>
              <a:buClr>
                <a:srgbClr val="700000"/>
              </a:buClr>
              <a:buFont typeface="Didact Gothic" panose="00000500000000000000" pitchFamily="2" charset="0"/>
              <a:buChar char="‣"/>
            </a:pPr>
            <a:r>
              <a:rPr lang="el-GR" sz="2000" dirty="0">
                <a:latin typeface="+mj-lt"/>
              </a:rPr>
              <a:t>Οι τρόποι με τους οποίους πραγματοποιείται η πλαισίωση των ομάδων/ατόμων ως σημαντικούς ή ασήμαντους γίνεται είτε άμεσα είτε έμμεσα:</a:t>
            </a:r>
            <a:endParaRPr lang="el-GR" sz="2000" dirty="0">
              <a:latin typeface="+mj-lt"/>
            </a:endParaRPr>
          </a:p>
        </p:txBody>
      </p:sp>
      <p:sp>
        <p:nvSpPr>
          <p:cNvPr id="9" name="Date Placeholder 8"/>
          <p:cNvSpPr>
            <a:spLocks noGrp="1"/>
          </p:cNvSpPr>
          <p:nvPr>
            <p:ph type="dt" sz="half" idx="10"/>
          </p:nvPr>
        </p:nvSpPr>
        <p:spPr/>
        <p:txBody>
          <a:bodyPr/>
          <a:lstStyle/>
          <a:p>
            <a:r>
              <a:rPr lang="en-US"/>
              <a:t>06/02/2023</a:t>
            </a:r>
            <a:endParaRPr lang="en-GB"/>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cxnSp>
        <p:nvCxnSpPr>
          <p:cNvPr id="7" name="Straight Connector 6"/>
          <p:cNvCxnSpPr/>
          <p:nvPr/>
        </p:nvCxnSpPr>
        <p:spPr>
          <a:xfrm>
            <a:off x="953187" y="1305951"/>
            <a:ext cx="10285625" cy="0"/>
          </a:xfrm>
          <a:prstGeom prst="line">
            <a:avLst/>
          </a:prstGeom>
          <a:ln w="12700">
            <a:solidFill>
              <a:srgbClr val="70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38199" y="461540"/>
            <a:ext cx="10116845" cy="707886"/>
          </a:xfrm>
          <a:prstGeom prst="rect">
            <a:avLst/>
          </a:prstGeom>
          <a:noFill/>
        </p:spPr>
        <p:txBody>
          <a:bodyPr wrap="square" rtlCol="0">
            <a:spAutoFit/>
          </a:bodyPr>
          <a:lstStyle/>
          <a:p>
            <a:r>
              <a:rPr lang="el-GR" sz="4000" dirty="0">
                <a:effectLst>
                  <a:outerShdw blurRad="38100" dist="38100" dir="2700000" algn="tl">
                    <a:srgbClr val="000000">
                      <a:alpha val="43137"/>
                    </a:srgbClr>
                  </a:outerShdw>
                </a:effectLst>
              </a:rPr>
              <a:t>Συμπεράσματα </a:t>
            </a:r>
            <a:endParaRPr lang="en-GB" sz="4000" dirty="0">
              <a:effectLst>
                <a:outerShdw blurRad="38100" dist="38100" dir="2700000" algn="tl">
                  <a:srgbClr val="000000">
                    <a:alpha val="43137"/>
                  </a:srgbClr>
                </a:outerShdw>
              </a:effectLst>
            </a:endParaRPr>
          </a:p>
        </p:txBody>
      </p:sp>
      <p:sp>
        <p:nvSpPr>
          <p:cNvPr id="12" name="TextBox 11"/>
          <p:cNvSpPr txBox="1"/>
          <p:nvPr/>
        </p:nvSpPr>
        <p:spPr>
          <a:xfrm>
            <a:off x="838200" y="1336810"/>
            <a:ext cx="10400612" cy="4199611"/>
          </a:xfrm>
          <a:prstGeom prst="rect">
            <a:avLst/>
          </a:prstGeom>
          <a:noFill/>
        </p:spPr>
        <p:txBody>
          <a:bodyPr wrap="square" rtlCol="0">
            <a:spAutoFit/>
          </a:bodyPr>
          <a:lstStyle/>
          <a:p>
            <a:pPr>
              <a:lnSpc>
                <a:spcPct val="150000"/>
              </a:lnSpc>
              <a:buClr>
                <a:srgbClr val="700000"/>
              </a:buClr>
            </a:pPr>
            <a:r>
              <a:rPr lang="el-GR" sz="2000" dirty="0">
                <a:effectLst>
                  <a:outerShdw blurRad="38100" dist="38100" dir="2700000" algn="tl">
                    <a:srgbClr val="000000">
                      <a:alpha val="43137"/>
                    </a:srgbClr>
                  </a:outerShdw>
                </a:effectLst>
                <a:latin typeface="+mj-lt"/>
              </a:rPr>
              <a:t>Άμεσα</a:t>
            </a:r>
            <a:r>
              <a:rPr lang="el-GR" sz="2000" dirty="0">
                <a:latin typeface="+mj-lt"/>
              </a:rPr>
              <a:t>: με τον τρόπο αναπαράστασής τους (</a:t>
            </a:r>
            <a:r>
              <a:rPr lang="en-GB" sz="2000" dirty="0">
                <a:latin typeface="+mj-lt"/>
              </a:rPr>
              <a:t>van Leeuwen 2008) </a:t>
            </a:r>
            <a:r>
              <a:rPr lang="el-GR" sz="2000" dirty="0">
                <a:latin typeface="+mj-lt"/>
              </a:rPr>
              <a:t>και με τον τρόπο συμπερίληψης η αποσιώπησης των ομιλούντων ή μη ομιλούντων προσώπων (</a:t>
            </a:r>
            <a:r>
              <a:rPr lang="en-GB" sz="2000" dirty="0">
                <a:latin typeface="+mj-lt"/>
              </a:rPr>
              <a:t>Bakhtin 1981)</a:t>
            </a:r>
            <a:endParaRPr lang="el-GR" sz="2000" dirty="0">
              <a:latin typeface="+mj-lt"/>
            </a:endParaRPr>
          </a:p>
          <a:p>
            <a:pPr>
              <a:lnSpc>
                <a:spcPct val="150000"/>
              </a:lnSpc>
              <a:buClr>
                <a:srgbClr val="700000"/>
              </a:buClr>
            </a:pPr>
            <a:endParaRPr lang="el-GR" sz="2000" dirty="0">
              <a:latin typeface="+mj-lt"/>
            </a:endParaRPr>
          </a:p>
          <a:p>
            <a:pPr>
              <a:lnSpc>
                <a:spcPct val="150000"/>
              </a:lnSpc>
              <a:buClr>
                <a:srgbClr val="700000"/>
              </a:buClr>
            </a:pPr>
            <a:r>
              <a:rPr lang="el-GR" sz="2000" dirty="0">
                <a:effectLst>
                  <a:outerShdw blurRad="38100" dist="38100" dir="2700000" algn="tl">
                    <a:srgbClr val="000000">
                      <a:alpha val="43137"/>
                    </a:srgbClr>
                  </a:outerShdw>
                </a:effectLst>
                <a:latin typeface="+mj-lt"/>
              </a:rPr>
              <a:t>Έμμεσα</a:t>
            </a:r>
            <a:r>
              <a:rPr lang="el-GR" sz="2000" dirty="0">
                <a:latin typeface="+mj-lt"/>
              </a:rPr>
              <a:t>: με την ανάληψη ή μη ανάληψη δράσης/ευθύνης/απόφασης</a:t>
            </a:r>
            <a:r>
              <a:rPr lang="en-GB" sz="2000" dirty="0">
                <a:latin typeface="+mj-lt"/>
              </a:rPr>
              <a:t> </a:t>
            </a:r>
            <a:r>
              <a:rPr lang="el-GR" sz="2000" dirty="0">
                <a:latin typeface="+mj-lt"/>
              </a:rPr>
              <a:t>των προσώπων, σε συνδυασμό με τα </a:t>
            </a:r>
            <a:r>
              <a:rPr lang="el-GR" sz="2000" dirty="0" err="1">
                <a:latin typeface="+mj-lt"/>
              </a:rPr>
              <a:t>κειμενικά</a:t>
            </a:r>
            <a:r>
              <a:rPr lang="el-GR" sz="2000" dirty="0">
                <a:latin typeface="+mj-lt"/>
              </a:rPr>
              <a:t> και πραγματολογικά </a:t>
            </a:r>
            <a:r>
              <a:rPr lang="el-GR" sz="2000" dirty="0" err="1">
                <a:latin typeface="+mj-lt"/>
              </a:rPr>
              <a:t>συμφραζόμενα</a:t>
            </a:r>
            <a:r>
              <a:rPr lang="en-GB" sz="2000" dirty="0">
                <a:latin typeface="+mj-lt"/>
              </a:rPr>
              <a:t> </a:t>
            </a:r>
            <a:r>
              <a:rPr lang="el-GR" sz="2000" dirty="0">
                <a:latin typeface="+mj-lt"/>
              </a:rPr>
              <a:t>π.χ. </a:t>
            </a:r>
            <a:r>
              <a:rPr lang="el-GR" sz="2000" b="1" dirty="0">
                <a:latin typeface="+mj-lt"/>
              </a:rPr>
              <a:t>το</a:t>
            </a:r>
            <a:r>
              <a:rPr lang="en-GB" sz="2000" b="1" dirty="0">
                <a:latin typeface="+mj-lt"/>
              </a:rPr>
              <a:t> agency </a:t>
            </a:r>
            <a:r>
              <a:rPr lang="el-GR" sz="2000" b="1" dirty="0">
                <a:latin typeface="+mj-lt"/>
              </a:rPr>
              <a:t>των μεταναστών@ </a:t>
            </a:r>
            <a:r>
              <a:rPr lang="el-GR" sz="2000" dirty="0">
                <a:latin typeface="+mj-lt"/>
              </a:rPr>
              <a:t>όταν συγγράφουν, «αποφασίζουν να μιλήσουν», βοηθούν άλλους μετανάστες@ </a:t>
            </a:r>
            <a:r>
              <a:rPr lang="el-GR" sz="2000" b="1" dirty="0">
                <a:latin typeface="+mj-lt"/>
              </a:rPr>
              <a:t>είναι </a:t>
            </a:r>
            <a:r>
              <a:rPr lang="en-GB" sz="2000" b="1" dirty="0">
                <a:latin typeface="+mj-lt"/>
              </a:rPr>
              <a:t>high</a:t>
            </a:r>
            <a:r>
              <a:rPr lang="en-GB" sz="2000" dirty="0">
                <a:latin typeface="+mj-lt"/>
              </a:rPr>
              <a:t>, </a:t>
            </a:r>
            <a:r>
              <a:rPr lang="el-GR" sz="2000" dirty="0">
                <a:latin typeface="+mj-lt"/>
              </a:rPr>
              <a:t>αλλά </a:t>
            </a:r>
            <a:r>
              <a:rPr lang="el-GR" sz="2000" b="1" dirty="0">
                <a:latin typeface="+mj-lt"/>
              </a:rPr>
              <a:t>δεν τους πλαισιώνει ως σημαντικούς </a:t>
            </a:r>
            <a:r>
              <a:rPr lang="el-GR" sz="2000" dirty="0">
                <a:latin typeface="+mj-lt"/>
              </a:rPr>
              <a:t>(όπως θα ήταν το αναμενόμενο) </a:t>
            </a:r>
            <a:r>
              <a:rPr lang="el-GR" sz="2000" b="1" dirty="0">
                <a:latin typeface="+mj-lt"/>
              </a:rPr>
              <a:t>γιατί το ίδιο το πλαίσιο </a:t>
            </a:r>
            <a:r>
              <a:rPr lang="el-GR" sz="2000" dirty="0">
                <a:latin typeface="+mj-lt"/>
              </a:rPr>
              <a:t>εντός του οποίου δρουν </a:t>
            </a:r>
            <a:r>
              <a:rPr lang="el-GR" sz="2000" b="1" dirty="0">
                <a:latin typeface="+mj-lt"/>
              </a:rPr>
              <a:t>και ο ίδιος ο τρόπος αναπαράστασης </a:t>
            </a:r>
            <a:r>
              <a:rPr lang="el-GR" sz="2000" dirty="0">
                <a:latin typeface="+mj-lt"/>
              </a:rPr>
              <a:t>της ομάδας που εκπροσωπούν </a:t>
            </a:r>
            <a:r>
              <a:rPr lang="el-GR" sz="2000" b="1" dirty="0">
                <a:latin typeface="+mj-lt"/>
              </a:rPr>
              <a:t>τους καθιστά ασήμαντους</a:t>
            </a:r>
            <a:endParaRPr lang="el-GR" sz="2000" b="1" dirty="0">
              <a:latin typeface="+mj-lt"/>
            </a:endParaRPr>
          </a:p>
        </p:txBody>
      </p:sp>
      <p:sp>
        <p:nvSpPr>
          <p:cNvPr id="9" name="Date Placeholder 8"/>
          <p:cNvSpPr>
            <a:spLocks noGrp="1"/>
          </p:cNvSpPr>
          <p:nvPr>
            <p:ph type="dt" sz="half" idx="10"/>
          </p:nvPr>
        </p:nvSpPr>
        <p:spPr/>
        <p:txBody>
          <a:bodyPr/>
          <a:lstStyle/>
          <a:p>
            <a:r>
              <a:rPr lang="en-US"/>
              <a:t>06/02/2023</a:t>
            </a:r>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cxnSp>
        <p:nvCxnSpPr>
          <p:cNvPr id="7" name="Straight Connector 6"/>
          <p:cNvCxnSpPr/>
          <p:nvPr/>
        </p:nvCxnSpPr>
        <p:spPr>
          <a:xfrm>
            <a:off x="953187" y="1305951"/>
            <a:ext cx="10285625" cy="0"/>
          </a:xfrm>
          <a:prstGeom prst="line">
            <a:avLst/>
          </a:prstGeom>
          <a:ln w="12700">
            <a:solidFill>
              <a:srgbClr val="70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38199" y="461540"/>
            <a:ext cx="10116845" cy="707886"/>
          </a:xfrm>
          <a:prstGeom prst="rect">
            <a:avLst/>
          </a:prstGeom>
          <a:noFill/>
        </p:spPr>
        <p:txBody>
          <a:bodyPr wrap="square" rtlCol="0">
            <a:spAutoFit/>
          </a:bodyPr>
          <a:lstStyle/>
          <a:p>
            <a:r>
              <a:rPr lang="el-GR" sz="4000" dirty="0">
                <a:effectLst>
                  <a:outerShdw blurRad="38100" dist="38100" dir="2700000" algn="tl">
                    <a:srgbClr val="000000">
                      <a:alpha val="43137"/>
                    </a:srgbClr>
                  </a:outerShdw>
                </a:effectLst>
              </a:rPr>
              <a:t>Συμπεράσματα</a:t>
            </a:r>
            <a:endParaRPr lang="en-GB" sz="4000" dirty="0">
              <a:effectLst>
                <a:outerShdw blurRad="38100" dist="38100" dir="2700000" algn="tl">
                  <a:srgbClr val="000000">
                    <a:alpha val="43137"/>
                  </a:srgbClr>
                </a:outerShdw>
              </a:effectLst>
            </a:endParaRPr>
          </a:p>
        </p:txBody>
      </p:sp>
      <p:sp>
        <p:nvSpPr>
          <p:cNvPr id="12" name="TextBox 11"/>
          <p:cNvSpPr txBox="1"/>
          <p:nvPr/>
        </p:nvSpPr>
        <p:spPr>
          <a:xfrm>
            <a:off x="838200" y="1336810"/>
            <a:ext cx="10400612" cy="2311530"/>
          </a:xfrm>
          <a:prstGeom prst="rect">
            <a:avLst/>
          </a:prstGeom>
          <a:noFill/>
        </p:spPr>
        <p:txBody>
          <a:bodyPr wrap="square" rtlCol="0">
            <a:spAutoFit/>
          </a:bodyPr>
          <a:lstStyle/>
          <a:p>
            <a:pPr marL="342900" indent="-342900">
              <a:lnSpc>
                <a:spcPct val="150000"/>
              </a:lnSpc>
              <a:buClr>
                <a:srgbClr val="700000"/>
              </a:buClr>
              <a:buFont typeface="Didact Gothic" panose="00000500000000000000" pitchFamily="2" charset="0"/>
              <a:buChar char="‣"/>
            </a:pPr>
            <a:r>
              <a:rPr lang="el-GR" sz="2000" dirty="0">
                <a:latin typeface="+mj-lt"/>
              </a:rPr>
              <a:t>Το να «δίνεται βήμα» σε μειονοτικές ομάδες </a:t>
            </a:r>
            <a:r>
              <a:rPr lang="el-GR" dirty="0">
                <a:latin typeface="+mj-lt"/>
              </a:rPr>
              <a:t>(γράφουσες και ομιλούσες φωνές) </a:t>
            </a:r>
            <a:r>
              <a:rPr lang="el-GR" sz="2000" dirty="0">
                <a:latin typeface="+mj-lt"/>
              </a:rPr>
              <a:t>και το να «αναλαμβάνουν δράση» </a:t>
            </a:r>
            <a:r>
              <a:rPr lang="el-GR" dirty="0">
                <a:latin typeface="+mj-lt"/>
              </a:rPr>
              <a:t>(</a:t>
            </a:r>
            <a:r>
              <a:rPr lang="en-GB" dirty="0">
                <a:latin typeface="+mj-lt"/>
              </a:rPr>
              <a:t>high agency)</a:t>
            </a:r>
            <a:r>
              <a:rPr lang="el-GR" dirty="0">
                <a:latin typeface="+mj-lt"/>
              </a:rPr>
              <a:t> </a:t>
            </a:r>
            <a:r>
              <a:rPr lang="el-GR" sz="2000" dirty="0">
                <a:latin typeface="+mj-lt"/>
              </a:rPr>
              <a:t>δεν εξασφαλίζει την ίση τοποθέτησή τους με τους/τις </a:t>
            </a:r>
            <a:r>
              <a:rPr lang="el-GR" sz="2000" dirty="0" err="1">
                <a:latin typeface="+mj-lt"/>
              </a:rPr>
              <a:t>πλειονοτικούς</a:t>
            </a:r>
            <a:r>
              <a:rPr lang="el-GR" sz="2000" dirty="0">
                <a:latin typeface="+mj-lt"/>
              </a:rPr>
              <a:t>/</a:t>
            </a:r>
            <a:r>
              <a:rPr lang="el-GR" sz="2000" dirty="0" err="1">
                <a:latin typeface="+mj-lt"/>
              </a:rPr>
              <a:t>ές</a:t>
            </a:r>
            <a:r>
              <a:rPr lang="el-GR" sz="2000" dirty="0">
                <a:latin typeface="+mj-lt"/>
              </a:rPr>
              <a:t> κάτι που επιβεβαιώνεται τόσο γλωσσικά </a:t>
            </a:r>
            <a:r>
              <a:rPr lang="el-GR" dirty="0">
                <a:latin typeface="+mj-lt"/>
              </a:rPr>
              <a:t>(</a:t>
            </a:r>
            <a:r>
              <a:rPr lang="el-GR" i="1" dirty="0">
                <a:latin typeface="+mj-lt"/>
              </a:rPr>
              <a:t>αθροιστική/αφομοιωτική αναφορά</a:t>
            </a:r>
            <a:r>
              <a:rPr lang="el-GR" dirty="0">
                <a:latin typeface="+mj-lt"/>
              </a:rPr>
              <a:t>, μέσω </a:t>
            </a:r>
            <a:r>
              <a:rPr lang="el-GR" i="1" dirty="0">
                <a:latin typeface="+mj-lt"/>
              </a:rPr>
              <a:t>παθητικού ρόλου</a:t>
            </a:r>
            <a:r>
              <a:rPr lang="el-GR" dirty="0">
                <a:latin typeface="+mj-lt"/>
              </a:rPr>
              <a:t>)</a:t>
            </a:r>
            <a:r>
              <a:rPr lang="el-GR" sz="2000" dirty="0">
                <a:latin typeface="+mj-lt"/>
              </a:rPr>
              <a:t> όσο και </a:t>
            </a:r>
            <a:r>
              <a:rPr lang="el-GR" sz="2000" dirty="0" err="1">
                <a:latin typeface="+mj-lt"/>
              </a:rPr>
              <a:t>εξωκειμενικά</a:t>
            </a:r>
            <a:r>
              <a:rPr lang="el-GR" sz="2000" dirty="0">
                <a:latin typeface="+mj-lt"/>
              </a:rPr>
              <a:t> </a:t>
            </a:r>
            <a:r>
              <a:rPr lang="el-GR" dirty="0">
                <a:latin typeface="+mj-lt"/>
              </a:rPr>
              <a:t>(συγγραφή σε «ειδική» εφημερίδα, η οποία προσφέρεται «δωρεάν» με την (άξια πληρωμής) </a:t>
            </a:r>
            <a:r>
              <a:rPr lang="el-GR" dirty="0" err="1">
                <a:latin typeface="+mj-lt"/>
              </a:rPr>
              <a:t>πλειονοτική</a:t>
            </a:r>
            <a:r>
              <a:rPr lang="el-GR" dirty="0">
                <a:latin typeface="+mj-lt"/>
              </a:rPr>
              <a:t> εφημερίδα)</a:t>
            </a:r>
            <a:endParaRPr lang="el-GR" sz="2000" dirty="0">
              <a:latin typeface="+mj-lt"/>
            </a:endParaRPr>
          </a:p>
        </p:txBody>
      </p:sp>
      <p:sp>
        <p:nvSpPr>
          <p:cNvPr id="9" name="Date Placeholder 8"/>
          <p:cNvSpPr>
            <a:spLocks noGrp="1"/>
          </p:cNvSpPr>
          <p:nvPr>
            <p:ph type="dt" sz="half" idx="10"/>
          </p:nvPr>
        </p:nvSpPr>
        <p:spPr/>
        <p:txBody>
          <a:bodyPr/>
          <a:lstStyle/>
          <a:p>
            <a:r>
              <a:rPr lang="en-US"/>
              <a:t>06/02/2023</a:t>
            </a:r>
            <a:endParaRPr lang="en-GB"/>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cxnSp>
        <p:nvCxnSpPr>
          <p:cNvPr id="7" name="Straight Connector 6"/>
          <p:cNvCxnSpPr/>
          <p:nvPr/>
        </p:nvCxnSpPr>
        <p:spPr>
          <a:xfrm>
            <a:off x="953187" y="1305951"/>
            <a:ext cx="10285625" cy="0"/>
          </a:xfrm>
          <a:prstGeom prst="line">
            <a:avLst/>
          </a:prstGeom>
          <a:ln w="12700">
            <a:solidFill>
              <a:srgbClr val="70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38199" y="461540"/>
            <a:ext cx="10116845" cy="707886"/>
          </a:xfrm>
          <a:prstGeom prst="rect">
            <a:avLst/>
          </a:prstGeom>
          <a:noFill/>
        </p:spPr>
        <p:txBody>
          <a:bodyPr wrap="square" rtlCol="0">
            <a:spAutoFit/>
          </a:bodyPr>
          <a:lstStyle/>
          <a:p>
            <a:r>
              <a:rPr lang="el-GR" sz="4000" dirty="0">
                <a:effectLst>
                  <a:outerShdw blurRad="38100" dist="38100" dir="2700000" algn="tl">
                    <a:srgbClr val="000000">
                      <a:alpha val="43137"/>
                    </a:srgbClr>
                  </a:outerShdw>
                </a:effectLst>
              </a:rPr>
              <a:t>Βιβλιογραφία </a:t>
            </a:r>
            <a:endParaRPr lang="en-GB" sz="4000" dirty="0">
              <a:effectLst>
                <a:outerShdw blurRad="38100" dist="38100" dir="2700000" algn="tl">
                  <a:srgbClr val="000000">
                    <a:alpha val="43137"/>
                  </a:srgbClr>
                </a:outerShdw>
              </a:effectLst>
            </a:endParaRPr>
          </a:p>
        </p:txBody>
      </p:sp>
      <p:sp>
        <p:nvSpPr>
          <p:cNvPr id="9" name="TextBox 8"/>
          <p:cNvSpPr txBox="1"/>
          <p:nvPr/>
        </p:nvSpPr>
        <p:spPr>
          <a:xfrm>
            <a:off x="953188" y="1308253"/>
            <a:ext cx="10285624" cy="4326441"/>
          </a:xfrm>
          <a:prstGeom prst="rect">
            <a:avLst/>
          </a:prstGeom>
          <a:noFill/>
        </p:spPr>
        <p:txBody>
          <a:bodyPr wrap="square" rtlCol="0">
            <a:spAutoFit/>
          </a:bodyPr>
          <a:lstStyle/>
          <a:p>
            <a:pPr marL="180340" indent="-180340" algn="just">
              <a:lnSpc>
                <a:spcPct val="107000"/>
              </a:lnSpc>
              <a:spcAft>
                <a:spcPts val="800"/>
              </a:spcAft>
            </a:pPr>
            <a:r>
              <a:rPr lang="en-US" sz="1600" dirty="0">
                <a:effectLst/>
                <a:latin typeface="+mj-lt"/>
                <a:ea typeface="Calibri" panose="020F0502020204030204" charset="0"/>
                <a:cs typeface="Times New Roman" panose="02020603050405020304" pitchFamily="18" charset="0"/>
              </a:rPr>
              <a:t>Bakhtin, M. 1981. </a:t>
            </a:r>
            <a:r>
              <a:rPr lang="en-US" sz="1600" i="1" dirty="0">
                <a:effectLst/>
                <a:latin typeface="+mj-lt"/>
                <a:ea typeface="Calibri" panose="020F0502020204030204" charset="0"/>
                <a:cs typeface="Times New Roman" panose="02020603050405020304" pitchFamily="18" charset="0"/>
              </a:rPr>
              <a:t>The Dialogical Imagination: Four Essays by M.M. Bakhtin</a:t>
            </a:r>
            <a:r>
              <a:rPr lang="en-US" sz="1600" dirty="0">
                <a:effectLst/>
                <a:latin typeface="+mj-lt"/>
                <a:ea typeface="Calibri" panose="020F0502020204030204" charset="0"/>
                <a:cs typeface="Times New Roman" panose="02020603050405020304" pitchFamily="18" charset="0"/>
              </a:rPr>
              <a:t>. M. </a:t>
            </a:r>
            <a:r>
              <a:rPr lang="en-US" sz="1600" dirty="0" err="1">
                <a:effectLst/>
                <a:latin typeface="+mj-lt"/>
                <a:ea typeface="Calibri" panose="020F0502020204030204" charset="0"/>
                <a:cs typeface="Times New Roman" panose="02020603050405020304" pitchFamily="18" charset="0"/>
              </a:rPr>
              <a:t>Holquist</a:t>
            </a:r>
            <a:r>
              <a:rPr lang="en-US" sz="1600" dirty="0">
                <a:effectLst/>
                <a:latin typeface="+mj-lt"/>
                <a:ea typeface="Calibri" panose="020F0502020204030204" charset="0"/>
                <a:cs typeface="Times New Roman" panose="02020603050405020304" pitchFamily="18" charset="0"/>
              </a:rPr>
              <a:t> (επ</a:t>
            </a:r>
            <a:r>
              <a:rPr lang="en-US" sz="1600" dirty="0" err="1">
                <a:effectLst/>
                <a:latin typeface="+mj-lt"/>
                <a:ea typeface="Calibri" panose="020F0502020204030204" charset="0"/>
                <a:cs typeface="Times New Roman" panose="02020603050405020304" pitchFamily="18" charset="0"/>
              </a:rPr>
              <a:t>ιμ</a:t>
            </a:r>
            <a:r>
              <a:rPr lang="en-US" sz="1600" dirty="0">
                <a:effectLst/>
                <a:latin typeface="+mj-lt"/>
                <a:ea typeface="Calibri" panose="020F0502020204030204" charset="0"/>
                <a:cs typeface="Times New Roman" panose="02020603050405020304" pitchFamily="18" charset="0"/>
              </a:rPr>
              <a:t>.), C. Emerson &amp; M. </a:t>
            </a:r>
            <a:r>
              <a:rPr lang="en-US" sz="1600" dirty="0" err="1">
                <a:effectLst/>
                <a:latin typeface="+mj-lt"/>
                <a:ea typeface="Calibri" panose="020F0502020204030204" charset="0"/>
                <a:cs typeface="Times New Roman" panose="02020603050405020304" pitchFamily="18" charset="0"/>
              </a:rPr>
              <a:t>Holquist</a:t>
            </a:r>
            <a:r>
              <a:rPr lang="en-US" sz="1600" dirty="0">
                <a:effectLst/>
                <a:latin typeface="+mj-lt"/>
                <a:ea typeface="Calibri" panose="020F0502020204030204" charset="0"/>
                <a:cs typeface="Times New Roman" panose="02020603050405020304" pitchFamily="18" charset="0"/>
              </a:rPr>
              <a:t> (</a:t>
            </a:r>
            <a:r>
              <a:rPr lang="en-US" sz="1600" dirty="0" err="1">
                <a:effectLst/>
                <a:latin typeface="+mj-lt"/>
                <a:ea typeface="Calibri" panose="020F0502020204030204" charset="0"/>
                <a:cs typeface="Times New Roman" panose="02020603050405020304" pitchFamily="18" charset="0"/>
              </a:rPr>
              <a:t>μτφ</a:t>
            </a:r>
            <a:r>
              <a:rPr lang="en-US" sz="1600" dirty="0">
                <a:effectLst/>
                <a:latin typeface="+mj-lt"/>
                <a:ea typeface="Calibri" panose="020F0502020204030204" charset="0"/>
                <a:cs typeface="Times New Roman" panose="02020603050405020304" pitchFamily="18" charset="0"/>
              </a:rPr>
              <a:t>.). Austin: University of Texas Press.</a:t>
            </a:r>
            <a:endParaRPr lang="en-US" sz="1600" dirty="0">
              <a:effectLst/>
              <a:latin typeface="+mj-lt"/>
              <a:ea typeface="Calibri" panose="020F0502020204030204" charset="0"/>
              <a:cs typeface="Times New Roman" panose="02020603050405020304" pitchFamily="18" charset="0"/>
            </a:endParaRPr>
          </a:p>
          <a:p>
            <a:pPr marL="180340" indent="-180340" algn="just">
              <a:lnSpc>
                <a:spcPct val="107000"/>
              </a:lnSpc>
              <a:spcAft>
                <a:spcPts val="800"/>
              </a:spcAft>
            </a:pPr>
            <a:r>
              <a:rPr lang="en-US" sz="1600" dirty="0">
                <a:effectLst/>
                <a:latin typeface="+mj-lt"/>
                <a:ea typeface="Calibri" panose="020F0502020204030204" charset="0"/>
                <a:cs typeface="Times New Roman" panose="02020603050405020304" pitchFamily="18" charset="0"/>
              </a:rPr>
              <a:t>Bamberg, M. 2012. “Narrative Practice and Identity Navigation.” In </a:t>
            </a:r>
            <a:r>
              <a:rPr lang="en-US" sz="1600" i="1" dirty="0">
                <a:effectLst/>
                <a:latin typeface="+mj-lt"/>
                <a:ea typeface="Calibri" panose="020F0502020204030204" charset="0"/>
                <a:cs typeface="Times New Roman" panose="02020603050405020304" pitchFamily="18" charset="0"/>
              </a:rPr>
              <a:t>Varieties of Narrative Analysis</a:t>
            </a:r>
            <a:r>
              <a:rPr lang="en-US" sz="1600" dirty="0">
                <a:effectLst/>
                <a:latin typeface="+mj-lt"/>
                <a:ea typeface="Calibri" panose="020F0502020204030204" charset="0"/>
                <a:cs typeface="Times New Roman" panose="02020603050405020304" pitchFamily="18" charset="0"/>
              </a:rPr>
              <a:t>, ed. by James A. Holstein, and Jaber F. </a:t>
            </a:r>
            <a:r>
              <a:rPr lang="en-US" sz="1600" dirty="0" err="1">
                <a:effectLst/>
                <a:latin typeface="+mj-lt"/>
                <a:ea typeface="Calibri" panose="020F0502020204030204" charset="0"/>
                <a:cs typeface="Times New Roman" panose="02020603050405020304" pitchFamily="18" charset="0"/>
              </a:rPr>
              <a:t>Gubrium</a:t>
            </a:r>
            <a:r>
              <a:rPr lang="en-US" sz="1600" dirty="0">
                <a:effectLst/>
                <a:latin typeface="+mj-lt"/>
                <a:ea typeface="Calibri" panose="020F0502020204030204" charset="0"/>
                <a:cs typeface="Times New Roman" panose="02020603050405020304" pitchFamily="18" charset="0"/>
              </a:rPr>
              <a:t>, 99-124. Los Angeles: Sage. </a:t>
            </a:r>
            <a:endParaRPr lang="en-US" sz="1600" dirty="0">
              <a:effectLst/>
              <a:latin typeface="+mj-lt"/>
              <a:ea typeface="Calibri" panose="020F0502020204030204" charset="0"/>
              <a:cs typeface="Times New Roman" panose="02020603050405020304" pitchFamily="18" charset="0"/>
            </a:endParaRPr>
          </a:p>
          <a:p>
            <a:pPr marL="180340" indent="-180340" algn="just">
              <a:lnSpc>
                <a:spcPct val="107000"/>
              </a:lnSpc>
              <a:spcAft>
                <a:spcPts val="800"/>
              </a:spcAft>
            </a:pPr>
            <a:r>
              <a:rPr lang="en-US" sz="1600" dirty="0">
                <a:effectLst/>
                <a:latin typeface="+mj-lt"/>
                <a:ea typeface="Calibri" panose="020F0502020204030204" charset="0"/>
                <a:cs typeface="Times New Roman" panose="02020603050405020304" pitchFamily="18" charset="0"/>
              </a:rPr>
              <a:t>De Fina, A., </a:t>
            </a:r>
            <a:r>
              <a:rPr lang="en-US" sz="1600" dirty="0" err="1">
                <a:effectLst/>
                <a:latin typeface="+mj-lt"/>
                <a:ea typeface="Calibri" panose="020F0502020204030204" charset="0"/>
                <a:cs typeface="Times New Roman" panose="02020603050405020304" pitchFamily="18" charset="0"/>
              </a:rPr>
              <a:t>Schiffrin</a:t>
            </a:r>
            <a:r>
              <a:rPr lang="en-US" sz="1600" dirty="0">
                <a:effectLst/>
                <a:latin typeface="+mj-lt"/>
                <a:ea typeface="Calibri" panose="020F0502020204030204" charset="0"/>
                <a:cs typeface="Times New Roman" panose="02020603050405020304" pitchFamily="18" charset="0"/>
              </a:rPr>
              <a:t>, D. and Bamberg, M. 2006. </a:t>
            </a:r>
            <a:r>
              <a:rPr lang="en-US" sz="1600" i="1" dirty="0">
                <a:effectLst/>
                <a:latin typeface="+mj-lt"/>
                <a:ea typeface="Calibri" panose="020F0502020204030204" charset="0"/>
                <a:cs typeface="Times New Roman" panose="02020603050405020304" pitchFamily="18" charset="0"/>
              </a:rPr>
              <a:t>Discourse and Identity</a:t>
            </a:r>
            <a:r>
              <a:rPr lang="en-US" sz="1600" dirty="0">
                <a:effectLst/>
                <a:latin typeface="+mj-lt"/>
                <a:ea typeface="Calibri" panose="020F0502020204030204" charset="0"/>
                <a:cs typeface="Times New Roman" panose="02020603050405020304" pitchFamily="18" charset="0"/>
              </a:rPr>
              <a:t>. Cambridge: Cambridge University Press. </a:t>
            </a:r>
            <a:endParaRPr lang="en-US" sz="1600" dirty="0">
              <a:effectLst/>
              <a:latin typeface="+mj-lt"/>
              <a:ea typeface="Calibri" panose="020F0502020204030204" charset="0"/>
              <a:cs typeface="Times New Roman" panose="02020603050405020304" pitchFamily="18" charset="0"/>
            </a:endParaRPr>
          </a:p>
          <a:p>
            <a:pPr marL="180340" indent="-180340" algn="just">
              <a:lnSpc>
                <a:spcPct val="107000"/>
              </a:lnSpc>
              <a:spcAft>
                <a:spcPts val="800"/>
              </a:spcAft>
            </a:pPr>
            <a:r>
              <a:rPr lang="en-GB" sz="1600" dirty="0">
                <a:effectLst/>
                <a:latin typeface="+mj-lt"/>
                <a:ea typeface="Calibri" panose="020F0502020204030204" charset="0"/>
                <a:cs typeface="Times New Roman" panose="02020603050405020304" pitchFamily="18" charset="0"/>
              </a:rPr>
              <a:t>Fairclough, N. 2003. </a:t>
            </a:r>
            <a:r>
              <a:rPr lang="en-GB" sz="1600" i="1" dirty="0" err="1">
                <a:effectLst/>
                <a:latin typeface="+mj-lt"/>
                <a:ea typeface="Calibri" panose="020F0502020204030204" charset="0"/>
                <a:cs typeface="Times New Roman" panose="02020603050405020304" pitchFamily="18" charset="0"/>
              </a:rPr>
              <a:t>Analyzing</a:t>
            </a:r>
            <a:r>
              <a:rPr lang="en-GB" sz="1600" i="1" dirty="0">
                <a:effectLst/>
                <a:latin typeface="+mj-lt"/>
                <a:ea typeface="Calibri" panose="020F0502020204030204" charset="0"/>
                <a:cs typeface="Times New Roman" panose="02020603050405020304" pitchFamily="18" charset="0"/>
              </a:rPr>
              <a:t> Discourse: Textual Analysis for Social Research</a:t>
            </a:r>
            <a:r>
              <a:rPr lang="en-GB" sz="1600" dirty="0">
                <a:effectLst/>
                <a:latin typeface="+mj-lt"/>
                <a:ea typeface="Calibri" panose="020F0502020204030204" charset="0"/>
                <a:cs typeface="Times New Roman" panose="02020603050405020304" pitchFamily="18" charset="0"/>
              </a:rPr>
              <a:t>. London: Routledge.</a:t>
            </a:r>
            <a:endParaRPr lang="el-GR" sz="1600" dirty="0">
              <a:effectLst/>
              <a:latin typeface="+mj-lt"/>
              <a:ea typeface="Calibri" panose="020F0502020204030204" charset="0"/>
              <a:cs typeface="Times New Roman" panose="02020603050405020304" pitchFamily="18" charset="0"/>
            </a:endParaRPr>
          </a:p>
          <a:p>
            <a:pPr marL="180340" indent="-180340" algn="just">
              <a:lnSpc>
                <a:spcPct val="107000"/>
              </a:lnSpc>
              <a:spcAft>
                <a:spcPts val="800"/>
              </a:spcAft>
            </a:pPr>
            <a:r>
              <a:rPr lang="en-GB" sz="1600" dirty="0">
                <a:solidFill>
                  <a:srgbClr val="231F20"/>
                </a:solidFill>
                <a:effectLst/>
                <a:latin typeface="+mj-lt"/>
                <a:ea typeface="Calibri" panose="020F0502020204030204" charset="0"/>
                <a:cs typeface="Times New Roman" panose="02020603050405020304" pitchFamily="18" charset="0"/>
              </a:rPr>
              <a:t>Irvine, J. T. &amp; Gal, S. 2000. Language ideology and linguistic differentiation. </a:t>
            </a:r>
            <a:r>
              <a:rPr lang="en-GB" sz="1600" dirty="0" err="1">
                <a:solidFill>
                  <a:srgbClr val="231F20"/>
                </a:solidFill>
                <a:effectLst/>
                <a:latin typeface="+mj-lt"/>
                <a:ea typeface="Calibri" panose="020F0502020204030204" charset="0"/>
                <a:cs typeface="Times New Roman" panose="02020603050405020304" pitchFamily="18" charset="0"/>
              </a:rPr>
              <a:t>Στο</a:t>
            </a:r>
            <a:r>
              <a:rPr lang="en-GB" sz="1600" dirty="0">
                <a:solidFill>
                  <a:srgbClr val="231F20"/>
                </a:solidFill>
                <a:effectLst/>
                <a:latin typeface="+mj-lt"/>
                <a:ea typeface="Calibri" panose="020F0502020204030204" charset="0"/>
                <a:cs typeface="Times New Roman" panose="02020603050405020304" pitchFamily="18" charset="0"/>
              </a:rPr>
              <a:t> P. V. </a:t>
            </a:r>
            <a:r>
              <a:rPr lang="en-GB" sz="1600" dirty="0" err="1">
                <a:solidFill>
                  <a:srgbClr val="231F20"/>
                </a:solidFill>
                <a:effectLst/>
                <a:latin typeface="+mj-lt"/>
                <a:ea typeface="Calibri" panose="020F0502020204030204" charset="0"/>
                <a:cs typeface="Times New Roman" panose="02020603050405020304" pitchFamily="18" charset="0"/>
              </a:rPr>
              <a:t>Kroskrity</a:t>
            </a:r>
            <a:r>
              <a:rPr lang="en-GB" sz="1600" dirty="0">
                <a:solidFill>
                  <a:srgbClr val="231F20"/>
                </a:solidFill>
                <a:effectLst/>
                <a:latin typeface="+mj-lt"/>
                <a:ea typeface="Calibri" panose="020F0502020204030204" charset="0"/>
                <a:cs typeface="Times New Roman" panose="02020603050405020304" pitchFamily="18" charset="0"/>
              </a:rPr>
              <a:t> (επ</a:t>
            </a:r>
            <a:r>
              <a:rPr lang="en-GB" sz="1600" dirty="0" err="1">
                <a:solidFill>
                  <a:srgbClr val="231F20"/>
                </a:solidFill>
                <a:effectLst/>
                <a:latin typeface="+mj-lt"/>
                <a:ea typeface="Calibri" panose="020F0502020204030204" charset="0"/>
                <a:cs typeface="Times New Roman" panose="02020603050405020304" pitchFamily="18" charset="0"/>
              </a:rPr>
              <a:t>ιμ</a:t>
            </a:r>
            <a:r>
              <a:rPr lang="en-GB" sz="1600" dirty="0">
                <a:solidFill>
                  <a:srgbClr val="231F20"/>
                </a:solidFill>
                <a:effectLst/>
                <a:latin typeface="+mj-lt"/>
                <a:ea typeface="Calibri" panose="020F0502020204030204" charset="0"/>
                <a:cs typeface="Times New Roman" panose="02020603050405020304" pitchFamily="18" charset="0"/>
              </a:rPr>
              <a:t>.), </a:t>
            </a:r>
            <a:r>
              <a:rPr lang="en-GB" sz="1600" i="1" dirty="0">
                <a:solidFill>
                  <a:srgbClr val="231F20"/>
                </a:solidFill>
                <a:effectLst/>
                <a:latin typeface="+mj-lt"/>
                <a:ea typeface="Calibri" panose="020F0502020204030204" charset="0"/>
                <a:cs typeface="Times New Roman" panose="02020603050405020304" pitchFamily="18" charset="0"/>
              </a:rPr>
              <a:t>Regimes of Language: Ideologies, Polities, and Identities</a:t>
            </a:r>
            <a:r>
              <a:rPr lang="en-GB" sz="1600" dirty="0">
                <a:solidFill>
                  <a:srgbClr val="231F20"/>
                </a:solidFill>
                <a:effectLst/>
                <a:latin typeface="+mj-lt"/>
                <a:ea typeface="Calibri" panose="020F0502020204030204" charset="0"/>
                <a:cs typeface="Times New Roman" panose="02020603050405020304" pitchFamily="18" charset="0"/>
              </a:rPr>
              <a:t>, 35-84. Santa Fe: School of American Research Press.</a:t>
            </a:r>
            <a:endParaRPr lang="el-GR" sz="1600" dirty="0">
              <a:solidFill>
                <a:srgbClr val="231F20"/>
              </a:solidFill>
              <a:effectLst/>
              <a:latin typeface="+mj-lt"/>
              <a:ea typeface="Calibri" panose="020F0502020204030204" charset="0"/>
              <a:cs typeface="Times New Roman" panose="02020603050405020304" pitchFamily="18" charset="0"/>
            </a:endParaRPr>
          </a:p>
          <a:p>
            <a:pPr marL="180340" indent="-180340" algn="just">
              <a:lnSpc>
                <a:spcPct val="107000"/>
              </a:lnSpc>
              <a:spcAft>
                <a:spcPts val="800"/>
              </a:spcAft>
            </a:pPr>
            <a:r>
              <a:rPr lang="en-GB" sz="1600" dirty="0" err="1">
                <a:solidFill>
                  <a:srgbClr val="231F20"/>
                </a:solidFill>
                <a:effectLst/>
                <a:latin typeface="+mj-lt"/>
                <a:ea typeface="Calibri" panose="020F0502020204030204" charset="0"/>
                <a:cs typeface="Times New Roman" panose="02020603050405020304" pitchFamily="18" charset="0"/>
              </a:rPr>
              <a:t>Triandafyllidou</a:t>
            </a:r>
            <a:r>
              <a:rPr lang="en-GB" sz="1600" dirty="0">
                <a:solidFill>
                  <a:srgbClr val="231F20"/>
                </a:solidFill>
                <a:effectLst/>
                <a:latin typeface="+mj-lt"/>
                <a:ea typeface="Calibri" panose="020F0502020204030204" charset="0"/>
                <a:cs typeface="Times New Roman" panose="02020603050405020304" pitchFamily="18" charset="0"/>
              </a:rPr>
              <a:t>, A. &amp; Kouki, H. 2014. Naturalizing racism in the </a:t>
            </a:r>
            <a:r>
              <a:rPr lang="en-GB" sz="1600" dirty="0" err="1">
                <a:solidFill>
                  <a:srgbClr val="231F20"/>
                </a:solidFill>
                <a:effectLst/>
                <a:latin typeface="+mj-lt"/>
                <a:ea typeface="Calibri" panose="020F0502020204030204" charset="0"/>
                <a:cs typeface="Times New Roman" panose="02020603050405020304" pitchFamily="18" charset="0"/>
              </a:rPr>
              <a:t>center</a:t>
            </a:r>
            <a:r>
              <a:rPr lang="en-GB" sz="1600" dirty="0">
                <a:solidFill>
                  <a:srgbClr val="231F20"/>
                </a:solidFill>
                <a:effectLst/>
                <a:latin typeface="+mj-lt"/>
                <a:ea typeface="Calibri" panose="020F0502020204030204" charset="0"/>
                <a:cs typeface="Times New Roman" panose="02020603050405020304" pitchFamily="18" charset="0"/>
              </a:rPr>
              <a:t> of Athens in May 2011: Lessons from Greece. </a:t>
            </a:r>
            <a:r>
              <a:rPr lang="en-GB" sz="1600" i="1" dirty="0">
                <a:solidFill>
                  <a:srgbClr val="231F20"/>
                </a:solidFill>
                <a:effectLst/>
                <a:latin typeface="+mj-lt"/>
                <a:ea typeface="Calibri" panose="020F0502020204030204" charset="0"/>
                <a:cs typeface="Times New Roman" panose="02020603050405020304" pitchFamily="18" charset="0"/>
              </a:rPr>
              <a:t>Journal of Immigrant and Refugee Studies </a:t>
            </a:r>
            <a:r>
              <a:rPr lang="en-GB" sz="1600" dirty="0">
                <a:solidFill>
                  <a:srgbClr val="231F20"/>
                </a:solidFill>
                <a:effectLst/>
                <a:latin typeface="+mj-lt"/>
                <a:ea typeface="Calibri" panose="020F0502020204030204" charset="0"/>
                <a:cs typeface="Times New Roman" panose="02020603050405020304" pitchFamily="18" charset="0"/>
              </a:rPr>
              <a:t>12, 418-436.</a:t>
            </a:r>
            <a:endParaRPr lang="en-GB" sz="1600" dirty="0">
              <a:solidFill>
                <a:srgbClr val="231F20"/>
              </a:solidFill>
              <a:effectLst/>
              <a:latin typeface="+mj-lt"/>
              <a:ea typeface="Calibri" panose="020F0502020204030204" charset="0"/>
              <a:cs typeface="Times New Roman" panose="02020603050405020304" pitchFamily="18" charset="0"/>
            </a:endParaRPr>
          </a:p>
          <a:p>
            <a:pPr marL="180340" indent="-180340" algn="just">
              <a:lnSpc>
                <a:spcPct val="107000"/>
              </a:lnSpc>
              <a:spcAft>
                <a:spcPts val="800"/>
              </a:spcAft>
            </a:pPr>
            <a:r>
              <a:rPr lang="en-GB" sz="1600" dirty="0">
                <a:solidFill>
                  <a:srgbClr val="231F20"/>
                </a:solidFill>
                <a:effectLst/>
                <a:latin typeface="+mj-lt"/>
                <a:ea typeface="Calibri" panose="020F0502020204030204" charset="0"/>
                <a:cs typeface="Times New Roman" panose="02020603050405020304" pitchFamily="18" charset="0"/>
              </a:rPr>
              <a:t>van Dijk, Τ. A. 1992. Discourse and the denial of racism. </a:t>
            </a:r>
            <a:r>
              <a:rPr lang="en-GB" sz="1600" i="1" dirty="0">
                <a:solidFill>
                  <a:srgbClr val="231F20"/>
                </a:solidFill>
                <a:effectLst/>
                <a:latin typeface="+mj-lt"/>
                <a:ea typeface="Calibri" panose="020F0502020204030204" charset="0"/>
                <a:cs typeface="Times New Roman" panose="02020603050405020304" pitchFamily="18" charset="0"/>
              </a:rPr>
              <a:t>Discourse and Society </a:t>
            </a:r>
            <a:r>
              <a:rPr lang="en-GB" sz="1600" dirty="0">
                <a:solidFill>
                  <a:srgbClr val="231F20"/>
                </a:solidFill>
                <a:effectLst/>
                <a:latin typeface="+mj-lt"/>
                <a:ea typeface="Calibri" panose="020F0502020204030204" charset="0"/>
                <a:cs typeface="Times New Roman" panose="02020603050405020304" pitchFamily="18" charset="0"/>
              </a:rPr>
              <a:t>3, 87-118.</a:t>
            </a:r>
            <a:endParaRPr lang="el-GR" sz="1600" dirty="0">
              <a:solidFill>
                <a:srgbClr val="231F20"/>
              </a:solidFill>
              <a:effectLst/>
              <a:latin typeface="+mj-lt"/>
              <a:ea typeface="Calibri" panose="020F0502020204030204" charset="0"/>
              <a:cs typeface="Times New Roman" panose="02020603050405020304" pitchFamily="18" charset="0"/>
            </a:endParaRPr>
          </a:p>
          <a:p>
            <a:pPr marL="180340" indent="-180340" algn="just">
              <a:lnSpc>
                <a:spcPct val="107000"/>
              </a:lnSpc>
              <a:spcAft>
                <a:spcPts val="800"/>
              </a:spcAft>
            </a:pPr>
            <a:r>
              <a:rPr lang="en-GB" sz="1600" dirty="0">
                <a:solidFill>
                  <a:srgbClr val="231F20"/>
                </a:solidFill>
                <a:effectLst/>
                <a:latin typeface="+mj-lt"/>
                <a:ea typeface="Calibri" panose="020F0502020204030204" charset="0"/>
                <a:cs typeface="Times New Roman" panose="02020603050405020304" pitchFamily="18" charset="0"/>
              </a:rPr>
              <a:t>van Leeuwen, T. 2008. </a:t>
            </a:r>
            <a:r>
              <a:rPr lang="en-GB" sz="1600" i="1" dirty="0">
                <a:solidFill>
                  <a:srgbClr val="231F20"/>
                </a:solidFill>
                <a:effectLst/>
                <a:latin typeface="+mj-lt"/>
                <a:ea typeface="Calibri" panose="020F0502020204030204" charset="0"/>
                <a:cs typeface="Times New Roman" panose="02020603050405020304" pitchFamily="18" charset="0"/>
              </a:rPr>
              <a:t>Discourse and Practice: New Tools for Critical Discourse Analysis</a:t>
            </a:r>
            <a:r>
              <a:rPr lang="en-GB" sz="1600" dirty="0">
                <a:solidFill>
                  <a:srgbClr val="231F20"/>
                </a:solidFill>
                <a:effectLst/>
                <a:latin typeface="+mj-lt"/>
                <a:ea typeface="Calibri" panose="020F0502020204030204" charset="0"/>
                <a:cs typeface="Times New Roman" panose="02020603050405020304" pitchFamily="18" charset="0"/>
              </a:rPr>
              <a:t>. New York: Oxford University Press. </a:t>
            </a:r>
            <a:endParaRPr lang="el-GR" sz="1600" dirty="0">
              <a:solidFill>
                <a:srgbClr val="231F20"/>
              </a:solidFill>
              <a:effectLst/>
              <a:latin typeface="+mj-lt"/>
              <a:ea typeface="Calibri" panose="020F0502020204030204" charset="0"/>
              <a:cs typeface="Times New Roman" panose="02020603050405020304" pitchFamily="18" charset="0"/>
            </a:endParaRPr>
          </a:p>
          <a:p>
            <a:pPr marL="180340" indent="-180340" algn="just">
              <a:lnSpc>
                <a:spcPct val="107000"/>
              </a:lnSpc>
              <a:spcAft>
                <a:spcPts val="800"/>
              </a:spcAft>
            </a:pPr>
            <a:r>
              <a:rPr lang="en-GB" sz="1600" dirty="0">
                <a:solidFill>
                  <a:srgbClr val="231F20"/>
                </a:solidFill>
                <a:effectLst/>
                <a:latin typeface="+mj-lt"/>
                <a:ea typeface="Calibri" panose="020F0502020204030204" charset="0"/>
                <a:cs typeface="Times New Roman" panose="02020603050405020304" pitchFamily="18" charset="0"/>
              </a:rPr>
              <a:t>Weaver, S. 2016. </a:t>
            </a:r>
            <a:r>
              <a:rPr lang="en-GB" sz="1600" i="1" dirty="0">
                <a:solidFill>
                  <a:srgbClr val="231F20"/>
                </a:solidFill>
                <a:effectLst/>
                <a:latin typeface="+mj-lt"/>
                <a:ea typeface="Calibri" panose="020F0502020204030204" charset="0"/>
                <a:cs typeface="Times New Roman" panose="02020603050405020304" pitchFamily="18" charset="0"/>
              </a:rPr>
              <a:t>The Rhetoric of Racist </a:t>
            </a:r>
            <a:r>
              <a:rPr lang="en-GB" sz="1600" i="1" dirty="0" err="1">
                <a:solidFill>
                  <a:srgbClr val="231F20"/>
                </a:solidFill>
                <a:effectLst/>
                <a:latin typeface="+mj-lt"/>
                <a:ea typeface="Calibri" panose="020F0502020204030204" charset="0"/>
                <a:cs typeface="Times New Roman" panose="02020603050405020304" pitchFamily="18" charset="0"/>
              </a:rPr>
              <a:t>Humor</a:t>
            </a:r>
            <a:r>
              <a:rPr lang="en-GB" sz="1600" i="1" dirty="0">
                <a:solidFill>
                  <a:srgbClr val="231F20"/>
                </a:solidFill>
                <a:effectLst/>
                <a:latin typeface="+mj-lt"/>
                <a:ea typeface="Calibri" panose="020F0502020204030204" charset="0"/>
                <a:cs typeface="Times New Roman" panose="02020603050405020304" pitchFamily="18" charset="0"/>
              </a:rPr>
              <a:t>: US, UK and Global Race Joking</a:t>
            </a:r>
            <a:r>
              <a:rPr lang="en-GB" sz="1600" dirty="0">
                <a:solidFill>
                  <a:srgbClr val="231F20"/>
                </a:solidFill>
                <a:effectLst/>
                <a:latin typeface="+mj-lt"/>
                <a:ea typeface="Calibri" panose="020F0502020204030204" charset="0"/>
                <a:cs typeface="Times New Roman" panose="02020603050405020304" pitchFamily="18" charset="0"/>
              </a:rPr>
              <a:t>. London: Routledge.</a:t>
            </a:r>
            <a:endParaRPr lang="el-GR" sz="1600" dirty="0">
              <a:solidFill>
                <a:srgbClr val="231F20"/>
              </a:solidFill>
              <a:effectLst/>
              <a:latin typeface="+mj-lt"/>
              <a:ea typeface="Calibri" panose="020F0502020204030204" charset="0"/>
              <a:cs typeface="Times New Roman" panose="02020603050405020304" pitchFamily="18" charset="0"/>
            </a:endParaRPr>
          </a:p>
        </p:txBody>
      </p:sp>
      <p:sp>
        <p:nvSpPr>
          <p:cNvPr id="10" name="Date Placeholder 9"/>
          <p:cNvSpPr>
            <a:spLocks noGrp="1"/>
          </p:cNvSpPr>
          <p:nvPr>
            <p:ph type="dt" sz="half" idx="10"/>
          </p:nvPr>
        </p:nvSpPr>
        <p:spPr/>
        <p:txBody>
          <a:bodyPr/>
          <a:lstStyle/>
          <a:p>
            <a:r>
              <a:rPr lang="en-US"/>
              <a:t>06/02/2023</a:t>
            </a:r>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sp>
        <p:nvSpPr>
          <p:cNvPr id="7" name="TextBox 6"/>
          <p:cNvSpPr txBox="1"/>
          <p:nvPr/>
        </p:nvSpPr>
        <p:spPr>
          <a:xfrm>
            <a:off x="2192148" y="2584589"/>
            <a:ext cx="7807703" cy="769441"/>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lang="el-GR" sz="4400" dirty="0">
                <a:solidFill>
                  <a:prstClr val="black"/>
                </a:solidFill>
                <a:effectLst>
                  <a:outerShdw blurRad="38100" dist="38100" dir="2700000" algn="tl">
                    <a:srgbClr val="000000">
                      <a:alpha val="43137"/>
                    </a:srgbClr>
                  </a:outerShdw>
                </a:effectLst>
                <a:latin typeface="+mj-lt"/>
              </a:rPr>
              <a:t>Ευχαριστώ </a:t>
            </a:r>
            <a:r>
              <a:rPr lang="el-GR" sz="4400">
                <a:solidFill>
                  <a:prstClr val="black"/>
                </a:solidFill>
                <a:effectLst>
                  <a:outerShdw blurRad="38100" dist="38100" dir="2700000" algn="tl">
                    <a:srgbClr val="000000">
                      <a:alpha val="43137"/>
                    </a:srgbClr>
                  </a:outerShdw>
                </a:effectLst>
                <a:latin typeface="+mj-lt"/>
              </a:rPr>
              <a:t>για τη </a:t>
            </a:r>
            <a:r>
              <a:rPr lang="el-GR" sz="4400" dirty="0">
                <a:solidFill>
                  <a:prstClr val="black"/>
                </a:solidFill>
                <a:effectLst>
                  <a:outerShdw blurRad="38100" dist="38100" dir="2700000" algn="tl">
                    <a:srgbClr val="000000">
                      <a:alpha val="43137"/>
                    </a:srgbClr>
                  </a:outerShdw>
                </a:effectLst>
                <a:latin typeface="+mj-lt"/>
              </a:rPr>
              <a:t>προσοχή σας!</a:t>
            </a:r>
            <a:endParaRPr kumimoji="0" lang="en-GB" sz="44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mj-lt"/>
              <a:ea typeface="+mn-ea"/>
              <a:cs typeface="+mn-cs"/>
            </a:endParaRPr>
          </a:p>
        </p:txBody>
      </p:sp>
      <p:cxnSp>
        <p:nvCxnSpPr>
          <p:cNvPr id="8" name="Straight Connector 7"/>
          <p:cNvCxnSpPr/>
          <p:nvPr/>
        </p:nvCxnSpPr>
        <p:spPr>
          <a:xfrm>
            <a:off x="1856741" y="3429000"/>
            <a:ext cx="8277160" cy="0"/>
          </a:xfrm>
          <a:prstGeom prst="line">
            <a:avLst/>
          </a:prstGeom>
          <a:ln w="12700">
            <a:solidFill>
              <a:srgbClr val="700000"/>
            </a:solidFill>
          </a:ln>
        </p:spPr>
        <p:style>
          <a:lnRef idx="1">
            <a:schemeClr val="accent1"/>
          </a:lnRef>
          <a:fillRef idx="0">
            <a:schemeClr val="accent1"/>
          </a:fillRef>
          <a:effectRef idx="0">
            <a:schemeClr val="accent1"/>
          </a:effectRef>
          <a:fontRef idx="minor">
            <a:schemeClr val="tx1"/>
          </a:fontRef>
        </p:style>
      </p:cxnSp>
      <p:sp>
        <p:nvSpPr>
          <p:cNvPr id="9" name="Date Placeholder 8"/>
          <p:cNvSpPr>
            <a:spLocks noGrp="1"/>
          </p:cNvSpPr>
          <p:nvPr>
            <p:ph type="dt" sz="half" idx="10"/>
          </p:nvPr>
        </p:nvSpPr>
        <p:spPr/>
        <p:txBody>
          <a:bodyPr/>
          <a:lstStyle/>
          <a:p>
            <a:r>
              <a:rPr lang="en-US"/>
              <a:t>06/02/2023</a:t>
            </a:r>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sp>
        <p:nvSpPr>
          <p:cNvPr id="7" name="TextBox 6"/>
          <p:cNvSpPr txBox="1"/>
          <p:nvPr/>
        </p:nvSpPr>
        <p:spPr>
          <a:xfrm>
            <a:off x="2192148" y="2418541"/>
            <a:ext cx="7807703" cy="92333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lang="el-GR" sz="5400" dirty="0">
                <a:solidFill>
                  <a:prstClr val="black"/>
                </a:solidFill>
                <a:effectLst>
                  <a:outerShdw blurRad="38100" dist="38100" dir="2700000" algn="tl">
                    <a:srgbClr val="000000">
                      <a:alpha val="43137"/>
                    </a:srgbClr>
                  </a:outerShdw>
                </a:effectLst>
                <a:latin typeface="+mj-lt"/>
              </a:rPr>
              <a:t>Θεωρητικό Πλαίσιο</a:t>
            </a:r>
            <a:endParaRPr kumimoji="0" lang="en-GB" sz="54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mj-lt"/>
              <a:ea typeface="+mn-ea"/>
              <a:cs typeface="+mn-cs"/>
            </a:endParaRPr>
          </a:p>
        </p:txBody>
      </p:sp>
      <p:cxnSp>
        <p:nvCxnSpPr>
          <p:cNvPr id="8" name="Straight Connector 7"/>
          <p:cNvCxnSpPr/>
          <p:nvPr/>
        </p:nvCxnSpPr>
        <p:spPr>
          <a:xfrm>
            <a:off x="1856741" y="3429000"/>
            <a:ext cx="8277160" cy="0"/>
          </a:xfrm>
          <a:prstGeom prst="line">
            <a:avLst/>
          </a:prstGeom>
          <a:ln w="12700">
            <a:solidFill>
              <a:srgbClr val="700000"/>
            </a:solidFill>
          </a:ln>
        </p:spPr>
        <p:style>
          <a:lnRef idx="1">
            <a:schemeClr val="accent1"/>
          </a:lnRef>
          <a:fillRef idx="0">
            <a:schemeClr val="accent1"/>
          </a:fillRef>
          <a:effectRef idx="0">
            <a:schemeClr val="accent1"/>
          </a:effectRef>
          <a:fontRef idx="minor">
            <a:schemeClr val="tx1"/>
          </a:fontRef>
        </p:style>
      </p:cxnSp>
      <p:sp>
        <p:nvSpPr>
          <p:cNvPr id="9" name="Date Placeholder 8"/>
          <p:cNvSpPr>
            <a:spLocks noGrp="1"/>
          </p:cNvSpPr>
          <p:nvPr>
            <p:ph type="dt" sz="half" idx="10"/>
          </p:nvPr>
        </p:nvSpPr>
        <p:spPr/>
        <p:txBody>
          <a:bodyPr/>
          <a:lstStyle/>
          <a:p>
            <a:r>
              <a:rPr lang="en-US"/>
              <a:t>06/02/2023</a:t>
            </a:r>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cxnSp>
        <p:nvCxnSpPr>
          <p:cNvPr id="7" name="Straight Connector 6"/>
          <p:cNvCxnSpPr/>
          <p:nvPr/>
        </p:nvCxnSpPr>
        <p:spPr>
          <a:xfrm>
            <a:off x="953187" y="1305951"/>
            <a:ext cx="10285625" cy="0"/>
          </a:xfrm>
          <a:prstGeom prst="line">
            <a:avLst/>
          </a:prstGeom>
          <a:ln w="12700">
            <a:solidFill>
              <a:srgbClr val="70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38199" y="461540"/>
            <a:ext cx="10116845" cy="707886"/>
          </a:xfrm>
          <a:prstGeom prst="rect">
            <a:avLst/>
          </a:prstGeom>
          <a:noFill/>
        </p:spPr>
        <p:txBody>
          <a:bodyPr wrap="square" rtlCol="0">
            <a:spAutoFit/>
          </a:bodyPr>
          <a:lstStyle/>
          <a:p>
            <a:r>
              <a:rPr lang="el-GR" sz="4000" dirty="0">
                <a:effectLst>
                  <a:outerShdw blurRad="38100" dist="38100" dir="2700000" algn="tl">
                    <a:srgbClr val="000000">
                      <a:alpha val="43137"/>
                    </a:srgbClr>
                  </a:outerShdw>
                </a:effectLst>
              </a:rPr>
              <a:t>Θεωρητικό Πλαίσιο</a:t>
            </a:r>
            <a:endParaRPr lang="en-GB" sz="4000" dirty="0">
              <a:effectLst>
                <a:outerShdw blurRad="38100" dist="38100" dir="2700000" algn="tl">
                  <a:srgbClr val="000000">
                    <a:alpha val="43137"/>
                  </a:srgbClr>
                </a:outerShdw>
              </a:effectLst>
            </a:endParaRPr>
          </a:p>
        </p:txBody>
      </p:sp>
      <p:sp>
        <p:nvSpPr>
          <p:cNvPr id="9" name="TextBox 8"/>
          <p:cNvSpPr txBox="1"/>
          <p:nvPr/>
        </p:nvSpPr>
        <p:spPr>
          <a:xfrm>
            <a:off x="838200" y="1511718"/>
            <a:ext cx="10400612" cy="4153445"/>
          </a:xfrm>
          <a:prstGeom prst="rect">
            <a:avLst/>
          </a:prstGeom>
          <a:noFill/>
        </p:spPr>
        <p:txBody>
          <a:bodyPr wrap="square" rtlCol="0">
            <a:spAutoFit/>
          </a:bodyPr>
          <a:lstStyle/>
          <a:p>
            <a:pPr marL="342900" indent="-342900">
              <a:lnSpc>
                <a:spcPct val="150000"/>
              </a:lnSpc>
              <a:buClr>
                <a:srgbClr val="700000"/>
              </a:buClr>
              <a:buFont typeface="Didact Gothic" panose="00000500000000000000" pitchFamily="2" charset="0"/>
              <a:buChar char="‣"/>
            </a:pPr>
            <a:r>
              <a:rPr lang="el-GR" sz="2000" dirty="0">
                <a:latin typeface="+mj-lt"/>
              </a:rPr>
              <a:t>Κυρίαρχοι Λόγοι: </a:t>
            </a:r>
            <a:endParaRPr lang="el-GR" sz="2000" dirty="0">
              <a:latin typeface="+mj-lt"/>
            </a:endParaRPr>
          </a:p>
          <a:p>
            <a:pPr marL="800100" lvl="1" indent="-342900">
              <a:lnSpc>
                <a:spcPct val="150000"/>
              </a:lnSpc>
              <a:buClr>
                <a:srgbClr val="700000"/>
              </a:buClr>
              <a:buFont typeface="Arial" panose="020B0604020202020204" pitchFamily="34" charset="0"/>
              <a:buChar char="•"/>
            </a:pPr>
            <a:r>
              <a:rPr lang="el-GR" sz="2000" dirty="0">
                <a:latin typeface="+mj-lt"/>
              </a:rPr>
              <a:t>Ρατσιστικός (εθνικός): προάγει την εθνική και γλωσσική ομοιογένεια ενός έθνους-κράτους </a:t>
            </a:r>
            <a:r>
              <a:rPr lang="el-GR" dirty="0">
                <a:latin typeface="+mj-lt"/>
              </a:rPr>
              <a:t>(βλ. </a:t>
            </a:r>
            <a:r>
              <a:rPr lang="en-GB" dirty="0">
                <a:latin typeface="+mj-lt"/>
              </a:rPr>
              <a:t>Irvine &amp; Gal 2000)</a:t>
            </a:r>
            <a:endParaRPr lang="el-GR" dirty="0">
              <a:latin typeface="+mj-lt"/>
            </a:endParaRPr>
          </a:p>
          <a:p>
            <a:pPr marL="800100" lvl="1" indent="-342900">
              <a:lnSpc>
                <a:spcPct val="150000"/>
              </a:lnSpc>
              <a:buClr>
                <a:srgbClr val="700000"/>
              </a:buClr>
              <a:buFont typeface="Arial" panose="020B0604020202020204" pitchFamily="34" charset="0"/>
              <a:buChar char="•"/>
            </a:pPr>
            <a:r>
              <a:rPr lang="el-GR" sz="2000" dirty="0">
                <a:latin typeface="+mj-lt"/>
              </a:rPr>
              <a:t>Αντιρατσιστικός (</a:t>
            </a:r>
            <a:r>
              <a:rPr lang="el-GR" sz="2000" dirty="0" err="1">
                <a:latin typeface="+mj-lt"/>
              </a:rPr>
              <a:t>ομογενοποιητικός</a:t>
            </a:r>
            <a:r>
              <a:rPr lang="el-GR" sz="2000" dirty="0">
                <a:latin typeface="+mj-lt"/>
              </a:rPr>
              <a:t>): προάγει την αποδοχή του Άλλου </a:t>
            </a:r>
            <a:r>
              <a:rPr lang="el-GR" dirty="0">
                <a:latin typeface="+mj-lt"/>
              </a:rPr>
              <a:t>(βλ. </a:t>
            </a:r>
            <a:r>
              <a:rPr lang="en-GB" dirty="0">
                <a:latin typeface="+mj-lt"/>
              </a:rPr>
              <a:t>van Dijk 1992: 95-97</a:t>
            </a:r>
            <a:r>
              <a:rPr lang="el-GR" dirty="0">
                <a:latin typeface="+mj-lt"/>
              </a:rPr>
              <a:t>· </a:t>
            </a:r>
            <a:r>
              <a:rPr lang="en-GB" dirty="0" err="1">
                <a:latin typeface="+mj-lt"/>
              </a:rPr>
              <a:t>Triandafyllidou</a:t>
            </a:r>
            <a:r>
              <a:rPr lang="en-GB" dirty="0">
                <a:latin typeface="+mj-lt"/>
              </a:rPr>
              <a:t> &amp; Kouki 2014: 418</a:t>
            </a:r>
            <a:r>
              <a:rPr lang="el-GR" dirty="0">
                <a:latin typeface="+mj-lt"/>
              </a:rPr>
              <a:t>)</a:t>
            </a:r>
            <a:endParaRPr lang="el-GR" dirty="0">
              <a:latin typeface="+mj-lt"/>
            </a:endParaRPr>
          </a:p>
          <a:p>
            <a:pPr marL="342900" indent="-342900">
              <a:lnSpc>
                <a:spcPct val="150000"/>
              </a:lnSpc>
              <a:buClr>
                <a:srgbClr val="700000"/>
              </a:buClr>
              <a:buFont typeface="Didact Gothic" panose="00000500000000000000" pitchFamily="2" charset="0"/>
              <a:buChar char="‣"/>
            </a:pPr>
            <a:r>
              <a:rPr lang="el-GR" sz="2000" dirty="0">
                <a:latin typeface="+mj-lt"/>
              </a:rPr>
              <a:t>Η έρευνα πραγματοποιείται στο πλαίσιο της Κριτικής Ανάλυσης Λόγου (ΚΑΛ) μέσω της οποίας ανιχνεύονται ρατσιστικές συνδηλώσεις εντός αντιρατσιστικών κειμένων</a:t>
            </a:r>
            <a:endParaRPr lang="el-GR" sz="2000" dirty="0">
              <a:latin typeface="+mj-lt"/>
            </a:endParaRPr>
          </a:p>
          <a:p>
            <a:pPr marL="342900" indent="-342900">
              <a:lnSpc>
                <a:spcPct val="150000"/>
              </a:lnSpc>
              <a:buClr>
                <a:srgbClr val="700000"/>
              </a:buClr>
              <a:buFont typeface="Didact Gothic" panose="00000500000000000000" pitchFamily="2" charset="0"/>
              <a:buChar char="‣"/>
            </a:pPr>
            <a:r>
              <a:rPr lang="el-GR" sz="2000" dirty="0">
                <a:latin typeface="+mj-lt"/>
              </a:rPr>
              <a:t>Η εισχώρηση του ρατσισμού στον αντιρατσιστικό λόγο (ρευστός ρατσισμός</a:t>
            </a:r>
            <a:r>
              <a:rPr lang="en-GB" sz="2000" dirty="0">
                <a:latin typeface="+mj-lt"/>
              </a:rPr>
              <a:t>, Weaver 2016</a:t>
            </a:r>
            <a:r>
              <a:rPr lang="el-GR" sz="2000" dirty="0">
                <a:latin typeface="+mj-lt"/>
              </a:rPr>
              <a:t>) συμβάλει στη διαιώνιση του ρατσισμού </a:t>
            </a:r>
            <a:endParaRPr lang="el-GR" sz="2000" dirty="0">
              <a:latin typeface="+mj-lt"/>
            </a:endParaRPr>
          </a:p>
        </p:txBody>
      </p:sp>
      <p:sp>
        <p:nvSpPr>
          <p:cNvPr id="10" name="Date Placeholder 9"/>
          <p:cNvSpPr>
            <a:spLocks noGrp="1"/>
          </p:cNvSpPr>
          <p:nvPr>
            <p:ph type="dt" sz="half" idx="10"/>
          </p:nvPr>
        </p:nvSpPr>
        <p:spPr/>
        <p:txBody>
          <a:bodyPr/>
          <a:lstStyle/>
          <a:p>
            <a:r>
              <a:rPr lang="en-US"/>
              <a:t>06/02/2023</a:t>
            </a:r>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cxnSp>
        <p:nvCxnSpPr>
          <p:cNvPr id="7" name="Straight Connector 6"/>
          <p:cNvCxnSpPr/>
          <p:nvPr/>
        </p:nvCxnSpPr>
        <p:spPr>
          <a:xfrm>
            <a:off x="953187" y="1305951"/>
            <a:ext cx="10285625" cy="0"/>
          </a:xfrm>
          <a:prstGeom prst="line">
            <a:avLst/>
          </a:prstGeom>
          <a:ln w="12700">
            <a:solidFill>
              <a:srgbClr val="70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38199" y="461540"/>
            <a:ext cx="10116845" cy="707886"/>
          </a:xfrm>
          <a:prstGeom prst="rect">
            <a:avLst/>
          </a:prstGeom>
          <a:noFill/>
        </p:spPr>
        <p:txBody>
          <a:bodyPr wrap="square" rtlCol="0">
            <a:spAutoFit/>
          </a:bodyPr>
          <a:lstStyle/>
          <a:p>
            <a:r>
              <a:rPr lang="el-GR" sz="4000" dirty="0">
                <a:effectLst>
                  <a:outerShdw blurRad="38100" dist="38100" dir="2700000" algn="tl">
                    <a:srgbClr val="000000">
                      <a:alpha val="43137"/>
                    </a:srgbClr>
                  </a:outerShdw>
                </a:effectLst>
              </a:rPr>
              <a:t>Στόχος της εργασίας  </a:t>
            </a:r>
            <a:endParaRPr lang="en-GB" sz="4000" dirty="0">
              <a:effectLst>
                <a:outerShdw blurRad="38100" dist="38100" dir="2700000" algn="tl">
                  <a:srgbClr val="000000">
                    <a:alpha val="43137"/>
                  </a:srgbClr>
                </a:outerShdw>
              </a:effectLst>
            </a:endParaRPr>
          </a:p>
        </p:txBody>
      </p:sp>
      <p:sp>
        <p:nvSpPr>
          <p:cNvPr id="9" name="TextBox 8"/>
          <p:cNvSpPr txBox="1"/>
          <p:nvPr/>
        </p:nvSpPr>
        <p:spPr>
          <a:xfrm>
            <a:off x="838199" y="1474395"/>
            <a:ext cx="10695039" cy="3276282"/>
          </a:xfrm>
          <a:prstGeom prst="rect">
            <a:avLst/>
          </a:prstGeom>
          <a:noFill/>
        </p:spPr>
        <p:txBody>
          <a:bodyPr wrap="square" rtlCol="0">
            <a:spAutoFit/>
          </a:bodyPr>
          <a:lstStyle/>
          <a:p>
            <a:pPr marL="342900" indent="-342900">
              <a:lnSpc>
                <a:spcPct val="150000"/>
              </a:lnSpc>
              <a:buClr>
                <a:srgbClr val="700000"/>
              </a:buClr>
              <a:buFont typeface="Didact Gothic" panose="00000500000000000000" pitchFamily="2" charset="0"/>
              <a:buChar char="‣"/>
            </a:pPr>
            <a:r>
              <a:rPr lang="el-GR" sz="2000" dirty="0">
                <a:latin typeface="+mj-lt"/>
              </a:rPr>
              <a:t>Η ανάδειξη των τρόπων με τους οποίους οι μετανάστες/</a:t>
            </a:r>
            <a:r>
              <a:rPr lang="el-GR" sz="2000" dirty="0" err="1">
                <a:latin typeface="+mj-lt"/>
              </a:rPr>
              <a:t>τριες</a:t>
            </a:r>
            <a:r>
              <a:rPr lang="el-GR" sz="2000" dirty="0">
                <a:latin typeface="+mj-lt"/>
              </a:rPr>
              <a:t> &amp; πρόσφυγες/</a:t>
            </a:r>
            <a:r>
              <a:rPr lang="el-GR" sz="2000" dirty="0" err="1">
                <a:latin typeface="+mj-lt"/>
              </a:rPr>
              <a:t>ισσες</a:t>
            </a:r>
            <a:r>
              <a:rPr lang="el-GR" sz="2000" dirty="0">
                <a:latin typeface="+mj-lt"/>
              </a:rPr>
              <a:t> συγκροτούνται συστηματικά ως ασήμαντοι σε σχέση με τους/τις </a:t>
            </a:r>
            <a:r>
              <a:rPr lang="el-GR" sz="2000" dirty="0" err="1">
                <a:latin typeface="+mj-lt"/>
              </a:rPr>
              <a:t>πλειονοτικούς</a:t>
            </a:r>
            <a:r>
              <a:rPr lang="el-GR" sz="2000" dirty="0">
                <a:latin typeface="+mj-lt"/>
              </a:rPr>
              <a:t>/</a:t>
            </a:r>
            <a:r>
              <a:rPr lang="el-GR" sz="2000" dirty="0" err="1">
                <a:latin typeface="+mj-lt"/>
              </a:rPr>
              <a:t>ές</a:t>
            </a:r>
            <a:r>
              <a:rPr lang="el-GR" sz="2000" dirty="0">
                <a:latin typeface="+mj-lt"/>
              </a:rPr>
              <a:t> που συγκροτούνται συστηματικά ως σημαντικοί</a:t>
            </a:r>
            <a:endParaRPr lang="el-GR" sz="2000" dirty="0">
              <a:latin typeface="+mj-lt"/>
            </a:endParaRPr>
          </a:p>
          <a:p>
            <a:pPr marL="342900" indent="-342900">
              <a:lnSpc>
                <a:spcPct val="150000"/>
              </a:lnSpc>
              <a:buClr>
                <a:srgbClr val="700000"/>
              </a:buClr>
              <a:buFont typeface="Didact Gothic" panose="00000500000000000000" pitchFamily="2" charset="0"/>
              <a:buChar char="‣"/>
            </a:pPr>
            <a:r>
              <a:rPr lang="el-GR" sz="2000" dirty="0">
                <a:latin typeface="+mj-lt"/>
              </a:rPr>
              <a:t>Αυτή η σχέση σημαντικότητας – ασημαντότητας προϋποθέτει μια σχέση ανωτερότητας και κατωτερότητας που εκφράζεται κατά κόρον από ρατσιστικές ιδεολογίες</a:t>
            </a:r>
            <a:endParaRPr lang="el-GR" sz="2000" dirty="0">
              <a:latin typeface="+mj-lt"/>
            </a:endParaRPr>
          </a:p>
          <a:p>
            <a:pPr marL="342900" indent="-342900">
              <a:lnSpc>
                <a:spcPct val="150000"/>
              </a:lnSpc>
              <a:buClr>
                <a:srgbClr val="700000"/>
              </a:buClr>
              <a:buFont typeface="Didact Gothic" panose="00000500000000000000" pitchFamily="2" charset="0"/>
              <a:buChar char="‣"/>
            </a:pPr>
            <a:r>
              <a:rPr lang="el-GR" sz="2000" dirty="0">
                <a:latin typeface="+mj-lt"/>
              </a:rPr>
              <a:t>Πώς η πλαισίωση των ατόμων/ομάδων ως περισσότερο ή λιγότερο σημαντικοί τροφοδοτεί το ρατσιστικό αφήγημα μέσα από ένα προγραμματικά αντιρατσιστικό πλαίσιο</a:t>
            </a:r>
            <a:endParaRPr lang="el-GR" sz="2000" dirty="0">
              <a:latin typeface="+mj-lt"/>
            </a:endParaRPr>
          </a:p>
        </p:txBody>
      </p:sp>
      <p:sp>
        <p:nvSpPr>
          <p:cNvPr id="10" name="Date Placeholder 9"/>
          <p:cNvSpPr>
            <a:spLocks noGrp="1"/>
          </p:cNvSpPr>
          <p:nvPr>
            <p:ph type="dt" sz="half" idx="10"/>
          </p:nvPr>
        </p:nvSpPr>
        <p:spPr/>
        <p:txBody>
          <a:bodyPr/>
          <a:lstStyle/>
          <a:p>
            <a:r>
              <a:rPr lang="en-US"/>
              <a:t>06/02/2023</a:t>
            </a:r>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sp>
        <p:nvSpPr>
          <p:cNvPr id="7" name="TextBox 6"/>
          <p:cNvSpPr txBox="1"/>
          <p:nvPr/>
        </p:nvSpPr>
        <p:spPr>
          <a:xfrm>
            <a:off x="2192148" y="2418541"/>
            <a:ext cx="7807703" cy="92333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lang="el-GR" sz="5400" dirty="0">
                <a:solidFill>
                  <a:prstClr val="black"/>
                </a:solidFill>
                <a:effectLst>
                  <a:outerShdw blurRad="38100" dist="38100" dir="2700000" algn="tl">
                    <a:srgbClr val="000000">
                      <a:alpha val="43137"/>
                    </a:srgbClr>
                  </a:outerShdw>
                </a:effectLst>
                <a:latin typeface="+mj-lt"/>
              </a:rPr>
              <a:t>Μεθοδολογία της έρευνας</a:t>
            </a:r>
            <a:endParaRPr kumimoji="0" lang="en-GB" sz="54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mj-lt"/>
              <a:ea typeface="+mn-ea"/>
              <a:cs typeface="+mn-cs"/>
            </a:endParaRPr>
          </a:p>
        </p:txBody>
      </p:sp>
      <p:cxnSp>
        <p:nvCxnSpPr>
          <p:cNvPr id="8" name="Straight Connector 7"/>
          <p:cNvCxnSpPr/>
          <p:nvPr/>
        </p:nvCxnSpPr>
        <p:spPr>
          <a:xfrm>
            <a:off x="1856741" y="3429000"/>
            <a:ext cx="8277160" cy="0"/>
          </a:xfrm>
          <a:prstGeom prst="line">
            <a:avLst/>
          </a:prstGeom>
          <a:ln w="12700">
            <a:solidFill>
              <a:srgbClr val="700000"/>
            </a:solidFill>
          </a:ln>
        </p:spPr>
        <p:style>
          <a:lnRef idx="1">
            <a:schemeClr val="accent1"/>
          </a:lnRef>
          <a:fillRef idx="0">
            <a:schemeClr val="accent1"/>
          </a:fillRef>
          <a:effectRef idx="0">
            <a:schemeClr val="accent1"/>
          </a:effectRef>
          <a:fontRef idx="minor">
            <a:schemeClr val="tx1"/>
          </a:fontRef>
        </p:style>
      </p:cxnSp>
      <p:sp>
        <p:nvSpPr>
          <p:cNvPr id="9" name="Date Placeholder 8"/>
          <p:cNvSpPr>
            <a:spLocks noGrp="1"/>
          </p:cNvSpPr>
          <p:nvPr>
            <p:ph type="dt" sz="half" idx="10"/>
          </p:nvPr>
        </p:nvSpPr>
        <p:spPr/>
        <p:txBody>
          <a:bodyPr/>
          <a:lstStyle/>
          <a:p>
            <a:r>
              <a:rPr lang="en-US"/>
              <a:t>06/02/2023</a:t>
            </a:r>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cxnSp>
        <p:nvCxnSpPr>
          <p:cNvPr id="7" name="Straight Connector 6"/>
          <p:cNvCxnSpPr/>
          <p:nvPr/>
        </p:nvCxnSpPr>
        <p:spPr>
          <a:xfrm>
            <a:off x="953187" y="1305951"/>
            <a:ext cx="10285625" cy="0"/>
          </a:xfrm>
          <a:prstGeom prst="line">
            <a:avLst/>
          </a:prstGeom>
          <a:ln w="12700">
            <a:solidFill>
              <a:srgbClr val="70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38199" y="461540"/>
            <a:ext cx="10116845" cy="707886"/>
          </a:xfrm>
          <a:prstGeom prst="rect">
            <a:avLst/>
          </a:prstGeom>
          <a:noFill/>
        </p:spPr>
        <p:txBody>
          <a:bodyPr wrap="square" rtlCol="0">
            <a:spAutoFit/>
          </a:bodyPr>
          <a:lstStyle/>
          <a:p>
            <a:r>
              <a:rPr lang="el-GR" sz="4000" dirty="0">
                <a:effectLst>
                  <a:outerShdw blurRad="38100" dist="38100" dir="2700000" algn="tl">
                    <a:srgbClr val="000000">
                      <a:alpha val="43137"/>
                    </a:srgbClr>
                  </a:outerShdw>
                </a:effectLst>
              </a:rPr>
              <a:t>Εργαλεία ανάλυσης</a:t>
            </a:r>
            <a:endParaRPr lang="en-GB" sz="4000" dirty="0">
              <a:effectLst>
                <a:outerShdw blurRad="38100" dist="38100" dir="2700000" algn="tl">
                  <a:srgbClr val="000000">
                    <a:alpha val="43137"/>
                  </a:srgbClr>
                </a:outerShdw>
              </a:effectLst>
            </a:endParaRPr>
          </a:p>
        </p:txBody>
      </p:sp>
      <p:sp>
        <p:nvSpPr>
          <p:cNvPr id="9" name="TextBox 8"/>
          <p:cNvSpPr txBox="1"/>
          <p:nvPr/>
        </p:nvSpPr>
        <p:spPr>
          <a:xfrm>
            <a:off x="838200" y="1315772"/>
            <a:ext cx="10400612" cy="4661276"/>
          </a:xfrm>
          <a:prstGeom prst="rect">
            <a:avLst/>
          </a:prstGeom>
          <a:noFill/>
        </p:spPr>
        <p:txBody>
          <a:bodyPr wrap="square" rtlCol="0">
            <a:spAutoFit/>
          </a:bodyPr>
          <a:lstStyle/>
          <a:p>
            <a:pPr marL="342900" indent="-342900">
              <a:lnSpc>
                <a:spcPct val="150000"/>
              </a:lnSpc>
              <a:buClr>
                <a:srgbClr val="700000"/>
              </a:buClr>
              <a:buFont typeface="Didact Gothic" panose="00000500000000000000" pitchFamily="2" charset="0"/>
              <a:buChar char="‣"/>
            </a:pPr>
            <a:r>
              <a:rPr lang="el-GR" sz="2000" dirty="0">
                <a:effectLst>
                  <a:outerShdw blurRad="38100" dist="38100" dir="2700000" algn="tl">
                    <a:srgbClr val="000000">
                      <a:alpha val="43137"/>
                    </a:srgbClr>
                  </a:outerShdw>
                </a:effectLst>
                <a:latin typeface="+mj-lt"/>
              </a:rPr>
              <a:t>Στρατηγικές αναπαράστασης των ατόμων/ομάδων ως σημαντικών ή ασήμαντων </a:t>
            </a:r>
            <a:r>
              <a:rPr lang="el-GR" sz="2000" dirty="0">
                <a:latin typeface="+mj-lt"/>
              </a:rPr>
              <a:t>(</a:t>
            </a:r>
            <a:r>
              <a:rPr lang="en-GB" sz="2000" dirty="0">
                <a:latin typeface="+mj-lt"/>
              </a:rPr>
              <a:t>van Leeuwen 2008)</a:t>
            </a:r>
            <a:endParaRPr lang="el-GR" sz="2000" dirty="0">
              <a:latin typeface="+mj-lt"/>
            </a:endParaRPr>
          </a:p>
          <a:p>
            <a:pPr marL="342900" indent="-342900">
              <a:lnSpc>
                <a:spcPct val="150000"/>
              </a:lnSpc>
              <a:buClr>
                <a:srgbClr val="700000"/>
              </a:buClr>
              <a:buFont typeface="Didact Gothic" panose="00000500000000000000" pitchFamily="2" charset="0"/>
              <a:buChar char="‣"/>
            </a:pPr>
            <a:r>
              <a:rPr lang="el-GR" sz="2000" dirty="0">
                <a:effectLst>
                  <a:outerShdw blurRad="38100" dist="38100" dir="2700000" algn="tl">
                    <a:srgbClr val="000000">
                      <a:alpha val="43137"/>
                    </a:srgbClr>
                  </a:outerShdw>
                </a:effectLst>
                <a:latin typeface="+mj-lt"/>
              </a:rPr>
              <a:t>Φωνές</a:t>
            </a:r>
            <a:r>
              <a:rPr lang="el-GR" sz="2000" dirty="0">
                <a:latin typeface="+mj-lt"/>
              </a:rPr>
              <a:t> του </a:t>
            </a:r>
            <a:r>
              <a:rPr lang="en-GB" sz="2000" dirty="0">
                <a:latin typeface="+mj-lt"/>
              </a:rPr>
              <a:t>Bakhtin (1981) </a:t>
            </a:r>
            <a:r>
              <a:rPr lang="el-GR" sz="2000" dirty="0">
                <a:latin typeface="+mj-lt"/>
              </a:rPr>
              <a:t>από την οπτική της ΚΑΛ (</a:t>
            </a:r>
            <a:r>
              <a:rPr lang="en-GB" sz="2000" dirty="0">
                <a:latin typeface="+mj-lt"/>
              </a:rPr>
              <a:t>Fairclough 2003): </a:t>
            </a:r>
            <a:r>
              <a:rPr lang="el-GR" sz="2000" dirty="0">
                <a:latin typeface="+mj-lt"/>
              </a:rPr>
              <a:t>ποια άτομα/ομάδες </a:t>
            </a:r>
            <a:r>
              <a:rPr lang="el-GR" sz="2000" dirty="0">
                <a:effectLst>
                  <a:outerShdw blurRad="38100" dist="38100" dir="2700000" algn="tl">
                    <a:srgbClr val="000000">
                      <a:alpha val="43137"/>
                    </a:srgbClr>
                  </a:outerShdw>
                </a:effectLst>
                <a:latin typeface="+mj-lt"/>
              </a:rPr>
              <a:t>περιλαμβάνονται</a:t>
            </a:r>
            <a:r>
              <a:rPr lang="el-GR" sz="2000" dirty="0">
                <a:latin typeface="+mj-lt"/>
              </a:rPr>
              <a:t> και ποια </a:t>
            </a:r>
            <a:r>
              <a:rPr lang="el-GR" sz="2000" dirty="0" err="1">
                <a:effectLst>
                  <a:outerShdw blurRad="38100" dist="38100" dir="2700000" algn="tl">
                    <a:srgbClr val="000000">
                      <a:alpha val="43137"/>
                    </a:srgbClr>
                  </a:outerShdw>
                </a:effectLst>
                <a:latin typeface="+mj-lt"/>
              </a:rPr>
              <a:t>αποσιωπούνται</a:t>
            </a:r>
            <a:endParaRPr lang="el-GR" sz="2000" dirty="0">
              <a:effectLst>
                <a:outerShdw blurRad="38100" dist="38100" dir="2700000" algn="tl">
                  <a:srgbClr val="000000">
                    <a:alpha val="43137"/>
                  </a:srgbClr>
                </a:outerShdw>
              </a:effectLst>
              <a:latin typeface="+mj-lt"/>
            </a:endParaRPr>
          </a:p>
          <a:p>
            <a:pPr marL="342900" indent="-342900">
              <a:lnSpc>
                <a:spcPct val="150000"/>
              </a:lnSpc>
              <a:buClr>
                <a:srgbClr val="700000"/>
              </a:buClr>
              <a:buFont typeface="Didact Gothic" panose="00000500000000000000" pitchFamily="2" charset="0"/>
              <a:buChar char="‣"/>
            </a:pPr>
            <a:r>
              <a:rPr lang="el-GR" sz="2000" dirty="0">
                <a:latin typeface="+mj-lt"/>
              </a:rPr>
              <a:t>Κοινωνικός δράστης (</a:t>
            </a:r>
            <a:r>
              <a:rPr lang="en-GB" sz="2000" dirty="0">
                <a:effectLst>
                  <a:outerShdw blurRad="38100" dist="38100" dir="2700000" algn="tl">
                    <a:srgbClr val="000000">
                      <a:alpha val="43137"/>
                    </a:srgbClr>
                  </a:outerShdw>
                </a:effectLst>
                <a:latin typeface="+mj-lt"/>
              </a:rPr>
              <a:t>low</a:t>
            </a:r>
            <a:r>
              <a:rPr lang="en-GB" sz="2000" b="1" dirty="0">
                <a:latin typeface="+mj-lt"/>
              </a:rPr>
              <a:t> </a:t>
            </a:r>
            <a:r>
              <a:rPr lang="el-GR" sz="2000" dirty="0">
                <a:latin typeface="+mj-lt"/>
              </a:rPr>
              <a:t>και</a:t>
            </a:r>
            <a:r>
              <a:rPr lang="el-GR" sz="2000" b="1" dirty="0">
                <a:latin typeface="+mj-lt"/>
              </a:rPr>
              <a:t> </a:t>
            </a:r>
            <a:r>
              <a:rPr lang="en-GB" sz="2000" dirty="0">
                <a:effectLst>
                  <a:outerShdw blurRad="38100" dist="38100" dir="2700000" algn="tl">
                    <a:srgbClr val="000000">
                      <a:alpha val="43137"/>
                    </a:srgbClr>
                  </a:outerShdw>
                </a:effectLst>
                <a:latin typeface="+mj-lt"/>
              </a:rPr>
              <a:t>high agency</a:t>
            </a:r>
            <a:r>
              <a:rPr lang="en-GB" sz="2000" dirty="0">
                <a:latin typeface="+mj-lt"/>
              </a:rPr>
              <a:t>)</a:t>
            </a:r>
            <a:r>
              <a:rPr lang="el-GR" sz="2000" dirty="0">
                <a:latin typeface="+mj-lt"/>
              </a:rPr>
              <a:t> των </a:t>
            </a:r>
            <a:r>
              <a:rPr lang="en-GB" sz="2000" dirty="0">
                <a:latin typeface="+mj-lt"/>
              </a:rPr>
              <a:t>Bamberg 2012 </a:t>
            </a:r>
            <a:r>
              <a:rPr lang="el-GR" sz="2000" dirty="0">
                <a:latin typeface="+mj-lt"/>
              </a:rPr>
              <a:t>και </a:t>
            </a:r>
            <a:r>
              <a:rPr lang="en-GB" sz="2000" dirty="0">
                <a:latin typeface="+mj-lt"/>
              </a:rPr>
              <a:t>De Fina et al. 2006</a:t>
            </a:r>
            <a:endParaRPr lang="el-GR" sz="2000" dirty="0">
              <a:latin typeface="+mj-lt"/>
            </a:endParaRPr>
          </a:p>
          <a:p>
            <a:pPr marL="342900" indent="-342900">
              <a:lnSpc>
                <a:spcPct val="150000"/>
              </a:lnSpc>
              <a:buClr>
                <a:srgbClr val="700000"/>
              </a:buClr>
              <a:buFont typeface="Didact Gothic" panose="00000500000000000000" pitchFamily="2" charset="0"/>
              <a:buChar char="‣"/>
            </a:pPr>
            <a:endParaRPr lang="el-GR" sz="2000" dirty="0">
              <a:latin typeface="+mj-lt"/>
            </a:endParaRPr>
          </a:p>
          <a:p>
            <a:pPr>
              <a:lnSpc>
                <a:spcPct val="150000"/>
              </a:lnSpc>
              <a:buClr>
                <a:srgbClr val="700000"/>
              </a:buClr>
            </a:pPr>
            <a:r>
              <a:rPr lang="el-GR" sz="2000" dirty="0">
                <a:latin typeface="+mj-lt"/>
              </a:rPr>
              <a:t>Και τα 3 εργαλεία ανάλυσης θα αξιοποιηθούν συνδυαστικά για να αναδείξουν πώς και σε ποια έκταση οι δύο ομάδες </a:t>
            </a:r>
            <a:r>
              <a:rPr lang="el-GR" dirty="0">
                <a:latin typeface="+mj-lt"/>
              </a:rPr>
              <a:t>(μετανάστες/</a:t>
            </a:r>
            <a:r>
              <a:rPr lang="el-GR" dirty="0" err="1">
                <a:latin typeface="+mj-lt"/>
              </a:rPr>
              <a:t>τριες</a:t>
            </a:r>
            <a:r>
              <a:rPr lang="el-GR" dirty="0">
                <a:latin typeface="+mj-lt"/>
              </a:rPr>
              <a:t>, πρόσφυγες/</a:t>
            </a:r>
            <a:r>
              <a:rPr lang="el-GR" dirty="0" err="1">
                <a:latin typeface="+mj-lt"/>
              </a:rPr>
              <a:t>ισσες</a:t>
            </a:r>
            <a:r>
              <a:rPr lang="el-GR" dirty="0">
                <a:latin typeface="+mj-lt"/>
              </a:rPr>
              <a:t> και </a:t>
            </a:r>
            <a:r>
              <a:rPr lang="el-GR" dirty="0" err="1">
                <a:latin typeface="+mj-lt"/>
              </a:rPr>
              <a:t>πλειονοτικούς</a:t>
            </a:r>
            <a:r>
              <a:rPr lang="el-GR" dirty="0">
                <a:latin typeface="+mj-lt"/>
              </a:rPr>
              <a:t>/</a:t>
            </a:r>
            <a:r>
              <a:rPr lang="el-GR" dirty="0" err="1">
                <a:latin typeface="+mj-lt"/>
              </a:rPr>
              <a:t>ές</a:t>
            </a:r>
            <a:r>
              <a:rPr lang="el-GR" dirty="0">
                <a:latin typeface="+mj-lt"/>
              </a:rPr>
              <a:t>) </a:t>
            </a:r>
            <a:r>
              <a:rPr lang="el-GR" sz="2000" dirty="0">
                <a:latin typeface="+mj-lt"/>
              </a:rPr>
              <a:t>συγκροτούνται</a:t>
            </a:r>
            <a:r>
              <a:rPr lang="el-GR" dirty="0">
                <a:latin typeface="+mj-lt"/>
              </a:rPr>
              <a:t> </a:t>
            </a:r>
            <a:r>
              <a:rPr lang="el-GR" sz="2000" b="1" dirty="0">
                <a:latin typeface="+mj-lt"/>
              </a:rPr>
              <a:t>είτε ως σημαντικές είτε ως ασήμαντες </a:t>
            </a:r>
            <a:r>
              <a:rPr lang="el-GR" sz="2000" dirty="0">
                <a:latin typeface="+mj-lt"/>
              </a:rPr>
              <a:t> </a:t>
            </a:r>
            <a:r>
              <a:rPr lang="el-GR" dirty="0">
                <a:latin typeface="+mj-lt"/>
              </a:rPr>
              <a:t>(ποια ομάδα είναι πιο σημαντική από την άλλη και πόσο)</a:t>
            </a:r>
            <a:r>
              <a:rPr lang="el-GR" sz="2000" dirty="0">
                <a:latin typeface="+mj-lt"/>
              </a:rPr>
              <a:t> &gt; πως αυτή η σημαντικότητα ή ασημαντότητα των ομάδων συμβάλλει στη διαιώνιση του ρατσισμού</a:t>
            </a:r>
            <a:endParaRPr lang="el-GR" sz="2000" dirty="0">
              <a:latin typeface="+mj-lt"/>
            </a:endParaRPr>
          </a:p>
        </p:txBody>
      </p:sp>
      <p:sp>
        <p:nvSpPr>
          <p:cNvPr id="10" name="Date Placeholder 9"/>
          <p:cNvSpPr>
            <a:spLocks noGrp="1"/>
          </p:cNvSpPr>
          <p:nvPr>
            <p:ph type="dt" sz="half" idx="10"/>
          </p:nvPr>
        </p:nvSpPr>
        <p:spPr/>
        <p:txBody>
          <a:bodyPr/>
          <a:lstStyle/>
          <a:p>
            <a:r>
              <a:rPr lang="en-US"/>
              <a:t>06/02/2023</a:t>
            </a:r>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graphicFrame>
        <p:nvGraphicFramePr>
          <p:cNvPr id="8" name="Table 9"/>
          <p:cNvGraphicFramePr>
            <a:graphicFrameLocks noGrp="1"/>
          </p:cNvGraphicFramePr>
          <p:nvPr/>
        </p:nvGraphicFramePr>
        <p:xfrm>
          <a:off x="776468" y="1620457"/>
          <a:ext cx="10577332" cy="4120746"/>
        </p:xfrm>
        <a:graphic>
          <a:graphicData uri="http://schemas.openxmlformats.org/drawingml/2006/table">
            <a:tbl>
              <a:tblPr firstRow="1" bandRow="1">
                <a:tableStyleId>{5C22544A-7EE6-4342-B048-85BDC9FD1C3A}</a:tableStyleId>
              </a:tblPr>
              <a:tblGrid>
                <a:gridCol w="5288666"/>
                <a:gridCol w="5288666"/>
              </a:tblGrid>
              <a:tr h="706986">
                <a:tc>
                  <a:txBody>
                    <a:bodyPr/>
                    <a:lstStyle/>
                    <a:p>
                      <a:r>
                        <a:rPr lang="el-GR" sz="2000" dirty="0">
                          <a:latin typeface="+mj-lt"/>
                        </a:rPr>
                        <a:t>Στρατηγικές αναπαράστασης των ατόμων/ομάδων ως σημαντικών</a:t>
                      </a:r>
                      <a:endParaRPr lang="en-GB" sz="2000" dirty="0">
                        <a:latin typeface="+mj-lt"/>
                      </a:endParaRPr>
                    </a:p>
                  </a:txBody>
                  <a:tcPr/>
                </a:tc>
                <a:tc>
                  <a:txBody>
                    <a:bodyPr/>
                    <a:lstStyle/>
                    <a:p>
                      <a:r>
                        <a:rPr lang="el-GR" sz="2000" dirty="0">
                          <a:latin typeface="+mj-lt"/>
                        </a:rPr>
                        <a:t>Στρατηγικές αναπαράστασης των ατόμων/ομάδων ως ασήμαντων</a:t>
                      </a:r>
                      <a:endParaRPr lang="en-GB" sz="2000" dirty="0">
                        <a:latin typeface="+mj-lt"/>
                      </a:endParaRPr>
                    </a:p>
                  </a:txBody>
                  <a:tcPr/>
                </a:tc>
              </a:tr>
              <a:tr h="899046">
                <a:tc>
                  <a:txBody>
                    <a:bodyPr/>
                    <a:lstStyle/>
                    <a:p>
                      <a:r>
                        <a:rPr lang="el-GR" sz="2000" i="1" dirty="0">
                          <a:latin typeface="+mj-lt"/>
                        </a:rPr>
                        <a:t>Ατομική αναφορά </a:t>
                      </a:r>
                      <a:r>
                        <a:rPr lang="el-GR" sz="2000" dirty="0">
                          <a:latin typeface="+mj-lt"/>
                        </a:rPr>
                        <a:t>(π.χ. </a:t>
                      </a:r>
                      <a:r>
                        <a:rPr lang="el-GR" sz="2000" i="1" dirty="0">
                          <a:latin typeface="+mj-lt"/>
                        </a:rPr>
                        <a:t>αυτός</a:t>
                      </a:r>
                      <a:r>
                        <a:rPr lang="el-GR" sz="2000" dirty="0">
                          <a:latin typeface="+mj-lt"/>
                        </a:rPr>
                        <a:t> πιστεύει ότι…)</a:t>
                      </a:r>
                      <a:endParaRPr lang="en-GB" sz="2000" dirty="0">
                        <a:latin typeface="+mj-lt"/>
                      </a:endParaRPr>
                    </a:p>
                  </a:txBody>
                  <a:tcPr/>
                </a:tc>
                <a:tc>
                  <a:txBody>
                    <a:bodyPr/>
                    <a:lstStyle/>
                    <a:p>
                      <a:r>
                        <a:rPr lang="el-GR" sz="2000" i="1" dirty="0">
                          <a:latin typeface="+mj-lt"/>
                        </a:rPr>
                        <a:t>Αφομοιωτική αναφορά </a:t>
                      </a:r>
                      <a:r>
                        <a:rPr lang="el-GR" sz="2000" dirty="0">
                          <a:latin typeface="+mj-lt"/>
                        </a:rPr>
                        <a:t>(π.χ. οι </a:t>
                      </a:r>
                      <a:r>
                        <a:rPr lang="el-GR" sz="2000" i="1" dirty="0">
                          <a:latin typeface="+mj-lt"/>
                        </a:rPr>
                        <a:t>Αυστραλοί/</a:t>
                      </a:r>
                      <a:r>
                        <a:rPr lang="el-GR" sz="2000" i="1" dirty="0" err="1">
                          <a:latin typeface="+mj-lt"/>
                        </a:rPr>
                        <a:t>ές</a:t>
                      </a:r>
                      <a:r>
                        <a:rPr lang="el-GR" sz="2000" i="1" dirty="0">
                          <a:latin typeface="+mj-lt"/>
                        </a:rPr>
                        <a:t> </a:t>
                      </a:r>
                      <a:r>
                        <a:rPr lang="el-GR" sz="2000" dirty="0">
                          <a:latin typeface="+mj-lt"/>
                        </a:rPr>
                        <a:t>τείνουν να είναι δύσπιστοι/</a:t>
                      </a:r>
                      <a:r>
                        <a:rPr lang="el-GR" sz="2000" dirty="0" err="1">
                          <a:latin typeface="+mj-lt"/>
                        </a:rPr>
                        <a:t>ες</a:t>
                      </a:r>
                      <a:r>
                        <a:rPr lang="el-GR" sz="2000" dirty="0">
                          <a:latin typeface="+mj-lt"/>
                        </a:rPr>
                        <a:t> με τους/τις </a:t>
                      </a:r>
                      <a:r>
                        <a:rPr lang="el-GR" sz="2000" i="1" dirty="0">
                          <a:latin typeface="+mj-lt"/>
                        </a:rPr>
                        <a:t>Μουσουλμάνους/</a:t>
                      </a:r>
                      <a:r>
                        <a:rPr lang="el-GR" sz="2000" i="1" dirty="0" err="1">
                          <a:latin typeface="+mj-lt"/>
                        </a:rPr>
                        <a:t>ες</a:t>
                      </a:r>
                      <a:r>
                        <a:rPr lang="el-GR" sz="2000" dirty="0">
                          <a:latin typeface="+mj-lt"/>
                        </a:rPr>
                        <a:t>, τα </a:t>
                      </a:r>
                      <a:r>
                        <a:rPr lang="el-GR" sz="2000" i="1" dirty="0">
                          <a:latin typeface="+mj-lt"/>
                        </a:rPr>
                        <a:t>παιδιά</a:t>
                      </a:r>
                      <a:r>
                        <a:rPr lang="el-GR" sz="2000" dirty="0">
                          <a:latin typeface="+mj-lt"/>
                        </a:rPr>
                        <a:t>, οι </a:t>
                      </a:r>
                      <a:r>
                        <a:rPr lang="el-GR" sz="2000" i="1" u="none" dirty="0">
                          <a:latin typeface="+mj-lt"/>
                        </a:rPr>
                        <a:t>πρόσφυγες/</a:t>
                      </a:r>
                      <a:r>
                        <a:rPr lang="el-GR" sz="2000" i="1" u="none" dirty="0" err="1">
                          <a:latin typeface="+mj-lt"/>
                        </a:rPr>
                        <a:t>ισσες</a:t>
                      </a:r>
                      <a:r>
                        <a:rPr lang="el-GR" sz="2000" i="1" u="none" dirty="0">
                          <a:latin typeface="+mj-lt"/>
                        </a:rPr>
                        <a:t> </a:t>
                      </a:r>
                      <a:r>
                        <a:rPr lang="el-GR" sz="2000" dirty="0" err="1">
                          <a:latin typeface="+mj-lt"/>
                        </a:rPr>
                        <a:t>κ.ο.κ.</a:t>
                      </a:r>
                      <a:endParaRPr lang="en-GB" sz="2000" dirty="0">
                        <a:latin typeface="+mj-lt"/>
                      </a:endParaRPr>
                    </a:p>
                  </a:txBody>
                  <a:tcPr/>
                </a:tc>
              </a:tr>
              <a:tr h="359619">
                <a:tc>
                  <a:txBody>
                    <a:bodyPr/>
                    <a:lstStyle/>
                    <a:p>
                      <a:r>
                        <a:rPr lang="el-GR" sz="2000" i="1" dirty="0">
                          <a:latin typeface="+mj-lt"/>
                        </a:rPr>
                        <a:t>Ονομαστική αναφορά </a:t>
                      </a:r>
                      <a:r>
                        <a:rPr lang="el-GR" sz="2000" dirty="0">
                          <a:latin typeface="+mj-lt"/>
                        </a:rPr>
                        <a:t>(π.χ. ο </a:t>
                      </a:r>
                      <a:r>
                        <a:rPr lang="el-GR" sz="2000" i="1" dirty="0">
                          <a:latin typeface="+mj-lt"/>
                        </a:rPr>
                        <a:t>κ. Μπράουν </a:t>
                      </a:r>
                      <a:r>
                        <a:rPr lang="el-GR" sz="2000" dirty="0">
                          <a:latin typeface="+mj-lt"/>
                        </a:rPr>
                        <a:t>πιστεύει ότι…)</a:t>
                      </a:r>
                      <a:endParaRPr lang="en-GB" sz="2000" dirty="0">
                        <a:latin typeface="+mj-lt"/>
                      </a:endParaRPr>
                    </a:p>
                  </a:txBody>
                  <a:tcPr/>
                </a:tc>
                <a:tc>
                  <a:txBody>
                    <a:bodyPr/>
                    <a:lstStyle/>
                    <a:p>
                      <a:r>
                        <a:rPr lang="el-GR" sz="2000" i="1" dirty="0">
                          <a:latin typeface="+mj-lt"/>
                        </a:rPr>
                        <a:t>Αθροιστική αναφορά </a:t>
                      </a:r>
                      <a:r>
                        <a:rPr lang="el-GR" sz="2000" dirty="0">
                          <a:latin typeface="+mj-lt"/>
                        </a:rPr>
                        <a:t>(π.χ. </a:t>
                      </a:r>
                      <a:r>
                        <a:rPr lang="el-GR" sz="2000" i="1" dirty="0">
                          <a:latin typeface="+mj-lt"/>
                        </a:rPr>
                        <a:t>40%</a:t>
                      </a:r>
                      <a:r>
                        <a:rPr lang="el-GR" sz="2000" dirty="0">
                          <a:latin typeface="+mj-lt"/>
                        </a:rPr>
                        <a:t> των Αυστραλών…)</a:t>
                      </a:r>
                      <a:endParaRPr lang="en-GB" sz="2000" dirty="0">
                        <a:latin typeface="+mj-lt"/>
                      </a:endParaRPr>
                    </a:p>
                  </a:txBody>
                  <a:tcPr/>
                </a:tc>
              </a:tr>
              <a:tr h="629332">
                <a:tc>
                  <a:txBody>
                    <a:bodyPr/>
                    <a:lstStyle/>
                    <a:p>
                      <a:r>
                        <a:rPr lang="el-GR" sz="2000" i="1" dirty="0">
                          <a:latin typeface="+mj-lt"/>
                        </a:rPr>
                        <a:t>Λειτουργική αναφορά </a:t>
                      </a:r>
                      <a:r>
                        <a:rPr lang="el-GR" sz="2000" dirty="0">
                          <a:latin typeface="+mj-lt"/>
                        </a:rPr>
                        <a:t>(π.χ. ο βοηθός είπε ότι…)</a:t>
                      </a:r>
                      <a:endParaRPr lang="en-GB" sz="2000" dirty="0">
                        <a:latin typeface="+mj-lt"/>
                      </a:endParaRPr>
                    </a:p>
                  </a:txBody>
                  <a:tcPr/>
                </a:tc>
                <a:tc>
                  <a:txBody>
                    <a:bodyPr/>
                    <a:lstStyle/>
                    <a:p>
                      <a:r>
                        <a:rPr lang="el-GR" sz="2000" dirty="0">
                          <a:latin typeface="+mj-lt"/>
                        </a:rPr>
                        <a:t>Αναπαράσταση μέσω </a:t>
                      </a:r>
                      <a:r>
                        <a:rPr lang="el-GR" sz="2000" i="1" dirty="0">
                          <a:latin typeface="+mj-lt"/>
                        </a:rPr>
                        <a:t>παθητικού ρόλου </a:t>
                      </a:r>
                      <a:r>
                        <a:rPr lang="el-GR" sz="2000" dirty="0">
                          <a:latin typeface="+mj-lt"/>
                        </a:rPr>
                        <a:t>(π.χ. </a:t>
                      </a:r>
                      <a:r>
                        <a:rPr lang="el-GR" sz="2000" i="1" dirty="0">
                          <a:latin typeface="+mj-lt"/>
                        </a:rPr>
                        <a:t>η τηλεόραση επηρεάζει</a:t>
                      </a:r>
                      <a:r>
                        <a:rPr lang="el-GR" sz="2000" dirty="0">
                          <a:latin typeface="+mj-lt"/>
                        </a:rPr>
                        <a:t> τα παιδιά)</a:t>
                      </a:r>
                      <a:endParaRPr lang="en-GB" sz="2000" dirty="0">
                        <a:latin typeface="+mj-lt"/>
                      </a:endParaRPr>
                    </a:p>
                  </a:txBody>
                  <a:tcPr/>
                </a:tc>
              </a:tr>
              <a:tr h="662000">
                <a:tc>
                  <a:txBody>
                    <a:bodyPr/>
                    <a:lstStyle/>
                    <a:p>
                      <a:r>
                        <a:rPr lang="el-GR" sz="2000" dirty="0">
                          <a:latin typeface="+mj-lt"/>
                        </a:rPr>
                        <a:t>Αναπαράσταση μέσω </a:t>
                      </a:r>
                      <a:r>
                        <a:rPr lang="el-GR" sz="2000" i="1" dirty="0">
                          <a:latin typeface="+mj-lt"/>
                        </a:rPr>
                        <a:t>ενεργού ρόλου </a:t>
                      </a:r>
                      <a:r>
                        <a:rPr lang="el-GR" sz="2000" dirty="0">
                          <a:latin typeface="+mj-lt"/>
                        </a:rPr>
                        <a:t>(π.χ. </a:t>
                      </a:r>
                      <a:r>
                        <a:rPr lang="el-GR" sz="2000" i="1" dirty="0">
                          <a:latin typeface="+mj-lt"/>
                        </a:rPr>
                        <a:t>τα παιδιά χρησιμοποιούν</a:t>
                      </a:r>
                      <a:r>
                        <a:rPr lang="el-GR" sz="2000" dirty="0">
                          <a:latin typeface="+mj-lt"/>
                        </a:rPr>
                        <a:t> τη τηλεόραση)</a:t>
                      </a:r>
                      <a:endParaRPr lang="en-GB" sz="2000" dirty="0">
                        <a:latin typeface="+mj-lt"/>
                      </a:endParaRPr>
                    </a:p>
                  </a:txBody>
                  <a:tcPr/>
                </a:tc>
                <a:tc>
                  <a:txBody>
                    <a:bodyPr/>
                    <a:lstStyle/>
                    <a:p>
                      <a:endParaRPr lang="en-GB" sz="2000" dirty="0">
                        <a:latin typeface="+mj-lt"/>
                      </a:endParaRPr>
                    </a:p>
                  </a:txBody>
                  <a:tcPr/>
                </a:tc>
              </a:tr>
            </a:tbl>
          </a:graphicData>
        </a:graphic>
      </p:graphicFrame>
      <p:sp>
        <p:nvSpPr>
          <p:cNvPr id="13" name="TextBox 12"/>
          <p:cNvSpPr txBox="1"/>
          <p:nvPr/>
        </p:nvSpPr>
        <p:spPr>
          <a:xfrm>
            <a:off x="838199" y="461540"/>
            <a:ext cx="10116845" cy="707886"/>
          </a:xfrm>
          <a:prstGeom prst="rect">
            <a:avLst/>
          </a:prstGeom>
          <a:noFill/>
        </p:spPr>
        <p:txBody>
          <a:bodyPr wrap="square" rtlCol="0">
            <a:spAutoFit/>
          </a:bodyPr>
          <a:lstStyle/>
          <a:p>
            <a:r>
              <a:rPr lang="el-GR" sz="4000" dirty="0">
                <a:effectLst>
                  <a:outerShdw blurRad="38100" dist="38100" dir="2700000" algn="tl">
                    <a:srgbClr val="000000">
                      <a:alpha val="43137"/>
                    </a:srgbClr>
                  </a:outerShdw>
                </a:effectLst>
              </a:rPr>
              <a:t>Στρατηγικές αναπαράστασης </a:t>
            </a:r>
            <a:r>
              <a:rPr lang="el-GR" sz="3600" dirty="0">
                <a:effectLst>
                  <a:outerShdw blurRad="38100" dist="38100" dir="2700000" algn="tl">
                    <a:srgbClr val="000000">
                      <a:alpha val="43137"/>
                    </a:srgbClr>
                  </a:outerShdw>
                </a:effectLst>
              </a:rPr>
              <a:t>(</a:t>
            </a:r>
            <a:r>
              <a:rPr lang="en-GB" sz="3600" dirty="0">
                <a:effectLst>
                  <a:outerShdw blurRad="38100" dist="38100" dir="2700000" algn="tl">
                    <a:srgbClr val="000000">
                      <a:alpha val="43137"/>
                    </a:srgbClr>
                  </a:outerShdw>
                </a:effectLst>
              </a:rPr>
              <a:t>van Leeuwen 2008</a:t>
            </a:r>
            <a:r>
              <a:rPr lang="el-GR" sz="3600" dirty="0">
                <a:effectLst>
                  <a:outerShdw blurRad="38100" dist="38100" dir="2700000" algn="tl">
                    <a:srgbClr val="000000">
                      <a:alpha val="43137"/>
                    </a:srgbClr>
                  </a:outerShdw>
                </a:effectLst>
              </a:rPr>
              <a:t>)</a:t>
            </a:r>
            <a:endParaRPr lang="en-GB" sz="4000" dirty="0">
              <a:effectLst>
                <a:outerShdw blurRad="38100" dist="38100" dir="2700000" algn="tl">
                  <a:srgbClr val="000000">
                    <a:alpha val="43137"/>
                  </a:srgbClr>
                </a:outerShdw>
              </a:effectLst>
            </a:endParaRPr>
          </a:p>
        </p:txBody>
      </p:sp>
      <p:cxnSp>
        <p:nvCxnSpPr>
          <p:cNvPr id="15" name="Straight Connector 14"/>
          <p:cNvCxnSpPr/>
          <p:nvPr/>
        </p:nvCxnSpPr>
        <p:spPr>
          <a:xfrm>
            <a:off x="953187" y="1305951"/>
            <a:ext cx="10285625" cy="0"/>
          </a:xfrm>
          <a:prstGeom prst="line">
            <a:avLst/>
          </a:prstGeom>
          <a:ln w="12700">
            <a:solidFill>
              <a:srgbClr val="700000"/>
            </a:solidFill>
          </a:ln>
        </p:spPr>
        <p:style>
          <a:lnRef idx="1">
            <a:schemeClr val="accent1"/>
          </a:lnRef>
          <a:fillRef idx="0">
            <a:schemeClr val="accent1"/>
          </a:fillRef>
          <a:effectRef idx="0">
            <a:schemeClr val="accent1"/>
          </a:effectRef>
          <a:fontRef idx="minor">
            <a:schemeClr val="tx1"/>
          </a:fontRef>
        </p:style>
      </p:cxnSp>
      <p:sp>
        <p:nvSpPr>
          <p:cNvPr id="7" name="Date Placeholder 6"/>
          <p:cNvSpPr>
            <a:spLocks noGrp="1"/>
          </p:cNvSpPr>
          <p:nvPr>
            <p:ph type="dt" sz="half" idx="10"/>
          </p:nvPr>
        </p:nvSpPr>
        <p:spPr/>
        <p:txBody>
          <a:bodyPr/>
          <a:lstStyle/>
          <a:p>
            <a:r>
              <a:rPr lang="en-US"/>
              <a:t>06/02/2023</a:t>
            </a:r>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6255830"/>
            <a:ext cx="12192000" cy="602170"/>
            <a:chOff x="0" y="6255830"/>
            <a:chExt cx="12192000" cy="602170"/>
          </a:xfrm>
        </p:grpSpPr>
        <p:sp>
          <p:nvSpPr>
            <p:cNvPr id="3" name="Rectangle 2"/>
            <p:cNvSpPr/>
            <p:nvPr/>
          </p:nvSpPr>
          <p:spPr>
            <a:xfrm>
              <a:off x="0" y="6309206"/>
              <a:ext cx="12192000" cy="548794"/>
            </a:xfrm>
            <a:prstGeom prst="rect">
              <a:avLst/>
            </a:prstGeom>
            <a:solidFill>
              <a:srgbClr val="7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0" y="6255830"/>
              <a:ext cx="12192000" cy="53376"/>
            </a:xfrm>
            <a:prstGeom prst="rect">
              <a:avLst/>
            </a:prstGeom>
            <a:solidFill>
              <a:srgbClr val="8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Slide Number Placeholder 2"/>
          <p:cNvSpPr>
            <a:spLocks noGrp="1"/>
          </p:cNvSpPr>
          <p:nvPr>
            <p:ph type="sldNum" sz="quarter" idx="12"/>
          </p:nvPr>
        </p:nvSpPr>
        <p:spPr>
          <a:xfrm>
            <a:off x="8610600" y="6356350"/>
            <a:ext cx="2743200" cy="365125"/>
          </a:xfrm>
        </p:spPr>
        <p:txBody>
          <a:bodyPr/>
          <a:lstStyle/>
          <a:p>
            <a:fld id="{C9BC2899-D9B0-4E76-B03F-21160B3FA0F7}" type="slidenum">
              <a:rPr lang="en-GB" smtClean="0"/>
            </a:fld>
            <a:endParaRPr lang="en-GB"/>
          </a:p>
        </p:txBody>
      </p:sp>
      <p:graphicFrame>
        <p:nvGraphicFramePr>
          <p:cNvPr id="10" name="Table 10"/>
          <p:cNvGraphicFramePr>
            <a:graphicFrameLocks noGrp="1"/>
          </p:cNvGraphicFramePr>
          <p:nvPr/>
        </p:nvGraphicFramePr>
        <p:xfrm>
          <a:off x="953188" y="1481120"/>
          <a:ext cx="10285626" cy="2011680"/>
        </p:xfrm>
        <a:graphic>
          <a:graphicData uri="http://schemas.openxmlformats.org/drawingml/2006/table">
            <a:tbl>
              <a:tblPr firstRow="1" bandRow="1">
                <a:tableStyleId>{284E427A-3D55-4303-BF80-6455036E1DE7}</a:tableStyleId>
              </a:tblPr>
              <a:tblGrid>
                <a:gridCol w="2426620"/>
                <a:gridCol w="4664597"/>
                <a:gridCol w="3194409"/>
              </a:tblGrid>
              <a:tr h="787518">
                <a:tc>
                  <a:txBody>
                    <a:bodyPr/>
                    <a:lstStyle/>
                    <a:p>
                      <a:r>
                        <a:rPr lang="el-GR" sz="2000" b="0" dirty="0">
                          <a:solidFill>
                            <a:schemeClr val="bg1"/>
                          </a:solidFill>
                          <a:latin typeface="+mj-lt"/>
                        </a:rPr>
                        <a:t>Οι φωνές περιλαμβάνονται</a:t>
                      </a:r>
                      <a:endParaRPr lang="en-GB" sz="2000" b="0" dirty="0">
                        <a:solidFill>
                          <a:schemeClr val="bg1"/>
                        </a:solidFill>
                        <a:latin typeface="+mj-lt"/>
                      </a:endParaRPr>
                    </a:p>
                  </a:txBody>
                  <a:tcPr/>
                </a:tc>
                <a:tc>
                  <a:txBody>
                    <a:bodyPr/>
                    <a:lstStyle/>
                    <a:p>
                      <a:pPr marL="342900" indent="-342900">
                        <a:buAutoNum type="arabicPeriod"/>
                      </a:pPr>
                      <a:r>
                        <a:rPr lang="el-GR" sz="2000" b="0" dirty="0">
                          <a:solidFill>
                            <a:schemeClr val="bg1"/>
                          </a:solidFill>
                          <a:latin typeface="+mj-lt"/>
                        </a:rPr>
                        <a:t>Ομιλούσες</a:t>
                      </a:r>
                      <a:endParaRPr lang="el-GR" sz="2000" b="0" dirty="0">
                        <a:solidFill>
                          <a:schemeClr val="bg1"/>
                        </a:solidFill>
                        <a:latin typeface="+mj-lt"/>
                      </a:endParaRPr>
                    </a:p>
                    <a:p>
                      <a:pPr marL="342900" indent="-342900">
                        <a:buAutoNum type="arabicPeriod"/>
                      </a:pPr>
                      <a:r>
                        <a:rPr lang="el-GR" sz="2000" b="0" dirty="0">
                          <a:solidFill>
                            <a:schemeClr val="bg1"/>
                          </a:solidFill>
                          <a:latin typeface="+mj-lt"/>
                        </a:rPr>
                        <a:t>Γράφουσες</a:t>
                      </a:r>
                      <a:endParaRPr lang="en-GB" sz="2000" b="0" dirty="0">
                        <a:solidFill>
                          <a:schemeClr val="bg1"/>
                        </a:solidFill>
                        <a:latin typeface="+mj-lt"/>
                      </a:endParaRPr>
                    </a:p>
                  </a:txBody>
                  <a:tcPr/>
                </a:tc>
                <a:tc>
                  <a:txBody>
                    <a:bodyPr/>
                    <a:lstStyle/>
                    <a:p>
                      <a:r>
                        <a:rPr lang="el-GR" sz="2000" b="0" dirty="0">
                          <a:solidFill>
                            <a:schemeClr val="bg1"/>
                          </a:solidFill>
                          <a:latin typeface="+mj-lt"/>
                        </a:rPr>
                        <a:t>Τα άτομα/ομάδες συγκροτούνται ως </a:t>
                      </a:r>
                      <a:r>
                        <a:rPr lang="el-GR" sz="2000" b="1" dirty="0">
                          <a:solidFill>
                            <a:schemeClr val="bg1"/>
                          </a:solidFill>
                          <a:latin typeface="+mj-lt"/>
                        </a:rPr>
                        <a:t>σημαντικές</a:t>
                      </a:r>
                      <a:endParaRPr lang="en-GB" sz="2000" b="1" dirty="0">
                        <a:solidFill>
                          <a:schemeClr val="bg1"/>
                        </a:solidFill>
                        <a:latin typeface="+mj-lt"/>
                      </a:endParaRPr>
                    </a:p>
                  </a:txBody>
                  <a:tcPr>
                    <a:solidFill>
                      <a:schemeClr val="accent2">
                        <a:lumMod val="75000"/>
                      </a:schemeClr>
                    </a:solidFill>
                  </a:tcPr>
                </a:tc>
              </a:tr>
              <a:tr h="328270">
                <a:tc>
                  <a:txBody>
                    <a:bodyPr/>
                    <a:lstStyle/>
                    <a:p>
                      <a:r>
                        <a:rPr lang="el-GR" sz="2000" dirty="0">
                          <a:solidFill>
                            <a:schemeClr val="bg1"/>
                          </a:solidFill>
                          <a:latin typeface="+mj-lt"/>
                        </a:rPr>
                        <a:t>Οι φωνές </a:t>
                      </a:r>
                      <a:r>
                        <a:rPr lang="el-GR" sz="2000" dirty="0" err="1">
                          <a:solidFill>
                            <a:schemeClr val="bg1"/>
                          </a:solidFill>
                          <a:latin typeface="+mj-lt"/>
                        </a:rPr>
                        <a:t>αποσιωπούνται</a:t>
                      </a:r>
                      <a:endParaRPr lang="en-GB" sz="2000" dirty="0">
                        <a:solidFill>
                          <a:schemeClr val="bg1"/>
                        </a:solidFill>
                        <a:latin typeface="+mj-lt"/>
                      </a:endParaRPr>
                    </a:p>
                  </a:txBody>
                  <a:tcPr/>
                </a:tc>
                <a:tc>
                  <a:txBody>
                    <a:bodyPr/>
                    <a:lstStyle/>
                    <a:p>
                      <a:r>
                        <a:rPr lang="el-GR" sz="2000" dirty="0">
                          <a:solidFill>
                            <a:schemeClr val="bg1"/>
                          </a:solidFill>
                          <a:latin typeface="+mj-lt"/>
                        </a:rPr>
                        <a:t>3. Μη ομιλούσες</a:t>
                      </a:r>
                      <a:endParaRPr lang="el-GR" sz="2000" dirty="0">
                        <a:solidFill>
                          <a:schemeClr val="bg1"/>
                        </a:solidFill>
                        <a:latin typeface="+mj-lt"/>
                      </a:endParaRPr>
                    </a:p>
                    <a:p>
                      <a:r>
                        <a:rPr lang="el-GR" sz="2000" dirty="0">
                          <a:solidFill>
                            <a:schemeClr val="bg1"/>
                          </a:solidFill>
                          <a:latin typeface="+mj-lt"/>
                        </a:rPr>
                        <a:t>4. Αναφερόμενες φωνές στον λόγο άλλων</a:t>
                      </a:r>
                      <a:endParaRPr lang="en-GB" sz="2000" dirty="0">
                        <a:solidFill>
                          <a:schemeClr val="bg1"/>
                        </a:solidFill>
                        <a:latin typeface="+mj-lt"/>
                      </a:endParaRPr>
                    </a:p>
                  </a:txBody>
                  <a:tcPr/>
                </a:tc>
                <a:tc>
                  <a:txBody>
                    <a:bodyPr/>
                    <a:lstStyle/>
                    <a:p>
                      <a:r>
                        <a:rPr lang="el-GR" sz="2000" dirty="0">
                          <a:solidFill>
                            <a:schemeClr val="bg1"/>
                          </a:solidFill>
                          <a:latin typeface="+mj-lt"/>
                        </a:rPr>
                        <a:t>Τα άτομα/ομάδες συγκροτούνται ως </a:t>
                      </a:r>
                      <a:r>
                        <a:rPr lang="el-GR" sz="2000" b="1" dirty="0">
                          <a:solidFill>
                            <a:schemeClr val="bg1"/>
                          </a:solidFill>
                          <a:latin typeface="+mj-lt"/>
                        </a:rPr>
                        <a:t>ασήμαντες</a:t>
                      </a:r>
                      <a:endParaRPr lang="en-GB" sz="2000" b="1" dirty="0">
                        <a:solidFill>
                          <a:schemeClr val="bg1"/>
                        </a:solidFill>
                        <a:latin typeface="+mj-lt"/>
                      </a:endParaRPr>
                    </a:p>
                  </a:txBody>
                  <a:tcPr>
                    <a:solidFill>
                      <a:schemeClr val="accent2">
                        <a:lumMod val="75000"/>
                      </a:schemeClr>
                    </a:solidFill>
                  </a:tcPr>
                </a:tc>
              </a:tr>
            </a:tbl>
          </a:graphicData>
        </a:graphic>
      </p:graphicFrame>
      <p:graphicFrame>
        <p:nvGraphicFramePr>
          <p:cNvPr id="7" name="Table 10"/>
          <p:cNvGraphicFramePr>
            <a:graphicFrameLocks noGrp="1"/>
          </p:cNvGraphicFramePr>
          <p:nvPr/>
        </p:nvGraphicFramePr>
        <p:xfrm>
          <a:off x="949674" y="3654702"/>
          <a:ext cx="10285625" cy="1417350"/>
        </p:xfrm>
        <a:graphic>
          <a:graphicData uri="http://schemas.openxmlformats.org/drawingml/2006/table">
            <a:tbl>
              <a:tblPr firstRow="1" bandRow="1">
                <a:tableStyleId>{08FB837D-C827-4EFA-A057-4D05807E0F7C}</a:tableStyleId>
              </a:tblPr>
              <a:tblGrid>
                <a:gridCol w="3428541"/>
                <a:gridCol w="2862693"/>
                <a:gridCol w="3994391"/>
              </a:tblGrid>
              <a:tr h="716310">
                <a:tc>
                  <a:txBody>
                    <a:bodyPr/>
                    <a:lstStyle/>
                    <a:p>
                      <a:r>
                        <a:rPr lang="el-GR" sz="2000" b="0" dirty="0">
                          <a:solidFill>
                            <a:schemeClr val="bg1"/>
                          </a:solidFill>
                          <a:latin typeface="+mj-lt"/>
                        </a:rPr>
                        <a:t>Υποκείμενο: </a:t>
                      </a:r>
                      <a:r>
                        <a:rPr lang="el-GR" sz="2000" b="0" i="1" dirty="0">
                          <a:solidFill>
                            <a:schemeClr val="bg1"/>
                          </a:solidFill>
                          <a:latin typeface="+mj-lt"/>
                        </a:rPr>
                        <a:t>δράστης</a:t>
                      </a:r>
                      <a:r>
                        <a:rPr lang="el-GR" sz="2000" b="0" dirty="0">
                          <a:solidFill>
                            <a:schemeClr val="bg1"/>
                          </a:solidFill>
                          <a:latin typeface="+mj-lt"/>
                        </a:rPr>
                        <a:t> </a:t>
                      </a:r>
                      <a:endParaRPr lang="en-GB" sz="2000" b="0" dirty="0">
                        <a:solidFill>
                          <a:schemeClr val="bg1"/>
                        </a:solidFill>
                        <a:latin typeface="+mj-lt"/>
                      </a:endParaRPr>
                    </a:p>
                  </a:txBody>
                  <a:tcPr/>
                </a:tc>
                <a:tc>
                  <a:txBody>
                    <a:bodyPr/>
                    <a:lstStyle/>
                    <a:p>
                      <a:pPr marL="0" indent="0">
                        <a:buNone/>
                      </a:pPr>
                      <a:r>
                        <a:rPr lang="en-GB" sz="2000" b="0" dirty="0">
                          <a:solidFill>
                            <a:schemeClr val="bg1"/>
                          </a:solidFill>
                          <a:latin typeface="+mj-lt"/>
                        </a:rPr>
                        <a:t>high agency </a:t>
                      </a:r>
                      <a:endParaRPr lang="en-GB" sz="2000" b="0" dirty="0">
                        <a:solidFill>
                          <a:schemeClr val="bg1"/>
                        </a:solidFill>
                        <a:latin typeface="+mj-lt"/>
                      </a:endParaRPr>
                    </a:p>
                  </a:txBody>
                  <a:tcPr/>
                </a:tc>
                <a:tc>
                  <a:txBody>
                    <a:bodyPr/>
                    <a:lstStyle/>
                    <a:p>
                      <a:r>
                        <a:rPr lang="el-GR" sz="2000" b="0" dirty="0">
                          <a:solidFill>
                            <a:schemeClr val="bg1"/>
                          </a:solidFill>
                          <a:latin typeface="+mj-lt"/>
                        </a:rPr>
                        <a:t>Τα άτομα/ομάδες συγκροτούνται ως </a:t>
                      </a:r>
                      <a:r>
                        <a:rPr lang="el-GR" sz="2000" b="1" dirty="0">
                          <a:solidFill>
                            <a:schemeClr val="bg1"/>
                          </a:solidFill>
                          <a:latin typeface="+mj-lt"/>
                        </a:rPr>
                        <a:t>σημαντικές</a:t>
                      </a:r>
                      <a:endParaRPr lang="en-GB" sz="2000" b="1" dirty="0">
                        <a:solidFill>
                          <a:schemeClr val="bg1"/>
                        </a:solidFill>
                        <a:latin typeface="+mj-lt"/>
                      </a:endParaRPr>
                    </a:p>
                  </a:txBody>
                  <a:tcPr>
                    <a:solidFill>
                      <a:schemeClr val="accent6">
                        <a:lumMod val="75000"/>
                      </a:schemeClr>
                    </a:solidFill>
                  </a:tcPr>
                </a:tc>
              </a:tr>
              <a:tr h="0">
                <a:tc>
                  <a:txBody>
                    <a:bodyPr/>
                    <a:lstStyle/>
                    <a:p>
                      <a:r>
                        <a:rPr lang="el-GR" sz="2000" dirty="0">
                          <a:solidFill>
                            <a:schemeClr val="bg1"/>
                          </a:solidFill>
                          <a:latin typeface="+mj-lt"/>
                        </a:rPr>
                        <a:t>Υποκείμενο: </a:t>
                      </a:r>
                      <a:r>
                        <a:rPr lang="el-GR" sz="2000" i="1" dirty="0">
                          <a:solidFill>
                            <a:schemeClr val="bg1"/>
                          </a:solidFill>
                          <a:latin typeface="+mj-lt"/>
                        </a:rPr>
                        <a:t>αποδέκτης</a:t>
                      </a:r>
                      <a:endParaRPr lang="en-GB" sz="2000" i="1" dirty="0">
                        <a:solidFill>
                          <a:schemeClr val="bg1"/>
                        </a:solidFill>
                        <a:latin typeface="+mj-lt"/>
                      </a:endParaRPr>
                    </a:p>
                  </a:txBody>
                  <a:tcPr/>
                </a:tc>
                <a:tc>
                  <a:txBody>
                    <a:bodyPr/>
                    <a:lstStyle/>
                    <a:p>
                      <a:r>
                        <a:rPr lang="en-GB" sz="2000" dirty="0">
                          <a:solidFill>
                            <a:schemeClr val="bg1"/>
                          </a:solidFill>
                          <a:latin typeface="+mj-lt"/>
                        </a:rPr>
                        <a:t>low agency</a:t>
                      </a:r>
                      <a:endParaRPr lang="el-GR" sz="2000" dirty="0">
                        <a:solidFill>
                          <a:schemeClr val="bg1"/>
                        </a:solidFill>
                        <a:latin typeface="+mj-lt"/>
                      </a:endParaRPr>
                    </a:p>
                  </a:txBody>
                  <a:tcPr/>
                </a:tc>
                <a:tc>
                  <a:txBody>
                    <a:bodyPr/>
                    <a:lstStyle/>
                    <a:p>
                      <a:r>
                        <a:rPr lang="el-GR" sz="2000" dirty="0">
                          <a:solidFill>
                            <a:schemeClr val="bg1"/>
                          </a:solidFill>
                          <a:latin typeface="+mj-lt"/>
                        </a:rPr>
                        <a:t>Τα άτομα/ομάδες συγκροτούνται ως </a:t>
                      </a:r>
                      <a:r>
                        <a:rPr lang="el-GR" sz="2000" b="1" dirty="0">
                          <a:solidFill>
                            <a:schemeClr val="bg1"/>
                          </a:solidFill>
                          <a:latin typeface="+mj-lt"/>
                        </a:rPr>
                        <a:t>ασήμαντες</a:t>
                      </a:r>
                      <a:endParaRPr lang="en-GB" sz="2000" b="1" dirty="0">
                        <a:solidFill>
                          <a:schemeClr val="bg1"/>
                        </a:solidFill>
                        <a:latin typeface="+mj-lt"/>
                      </a:endParaRPr>
                    </a:p>
                  </a:txBody>
                  <a:tcPr>
                    <a:solidFill>
                      <a:schemeClr val="accent6">
                        <a:lumMod val="75000"/>
                      </a:schemeClr>
                    </a:solidFill>
                  </a:tcPr>
                </a:tc>
              </a:tr>
            </a:tbl>
          </a:graphicData>
        </a:graphic>
      </p:graphicFrame>
      <p:cxnSp>
        <p:nvCxnSpPr>
          <p:cNvPr id="9" name="Straight Connector 8"/>
          <p:cNvCxnSpPr/>
          <p:nvPr/>
        </p:nvCxnSpPr>
        <p:spPr>
          <a:xfrm>
            <a:off x="953187" y="1305951"/>
            <a:ext cx="10285625" cy="0"/>
          </a:xfrm>
          <a:prstGeom prst="line">
            <a:avLst/>
          </a:prstGeom>
          <a:ln w="12700">
            <a:solidFill>
              <a:srgbClr val="70000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838199" y="461540"/>
            <a:ext cx="10116845" cy="707886"/>
          </a:xfrm>
          <a:prstGeom prst="rect">
            <a:avLst/>
          </a:prstGeom>
          <a:noFill/>
        </p:spPr>
        <p:txBody>
          <a:bodyPr wrap="square" rtlCol="0">
            <a:spAutoFit/>
          </a:bodyPr>
          <a:lstStyle/>
          <a:p>
            <a:r>
              <a:rPr lang="el-GR" sz="4000" dirty="0">
                <a:effectLst>
                  <a:outerShdw blurRad="38100" dist="38100" dir="2700000" algn="tl">
                    <a:srgbClr val="000000">
                      <a:alpha val="43137"/>
                    </a:srgbClr>
                  </a:outerShdw>
                </a:effectLst>
              </a:rPr>
              <a:t>Φωνές </a:t>
            </a:r>
            <a:r>
              <a:rPr lang="el-GR" sz="3600" dirty="0">
                <a:effectLst>
                  <a:outerShdw blurRad="38100" dist="38100" dir="2700000" algn="tl">
                    <a:srgbClr val="000000">
                      <a:alpha val="43137"/>
                    </a:srgbClr>
                  </a:outerShdw>
                </a:effectLst>
              </a:rPr>
              <a:t>(</a:t>
            </a:r>
            <a:r>
              <a:rPr lang="en-GB" sz="3600" dirty="0">
                <a:effectLst>
                  <a:outerShdw blurRad="38100" dist="38100" dir="2700000" algn="tl">
                    <a:srgbClr val="000000">
                      <a:alpha val="43137"/>
                    </a:srgbClr>
                  </a:outerShdw>
                </a:effectLst>
              </a:rPr>
              <a:t>Bakhtin 1981)</a:t>
            </a:r>
            <a:r>
              <a:rPr lang="en-GB" sz="4000" dirty="0">
                <a:effectLst>
                  <a:outerShdw blurRad="38100" dist="38100" dir="2700000" algn="tl">
                    <a:srgbClr val="000000">
                      <a:alpha val="43137"/>
                    </a:srgbClr>
                  </a:outerShdw>
                </a:effectLst>
              </a:rPr>
              <a:t> &amp; Agency </a:t>
            </a:r>
            <a:r>
              <a:rPr lang="en-GB" sz="3600" dirty="0">
                <a:effectLst>
                  <a:outerShdw blurRad="38100" dist="38100" dir="2700000" algn="tl">
                    <a:srgbClr val="000000">
                      <a:alpha val="43137"/>
                    </a:srgbClr>
                  </a:outerShdw>
                </a:effectLst>
              </a:rPr>
              <a:t>(Bamberg 2012)</a:t>
            </a:r>
            <a:endParaRPr lang="en-GB" sz="4000" dirty="0">
              <a:effectLst>
                <a:outerShdw blurRad="38100" dist="38100" dir="2700000" algn="tl">
                  <a:srgbClr val="000000">
                    <a:alpha val="43137"/>
                  </a:srgbClr>
                </a:outerShdw>
              </a:effectLst>
            </a:endParaRPr>
          </a:p>
        </p:txBody>
      </p:sp>
      <p:sp>
        <p:nvSpPr>
          <p:cNvPr id="12" name="TextBox 11"/>
          <p:cNvSpPr txBox="1"/>
          <p:nvPr/>
        </p:nvSpPr>
        <p:spPr>
          <a:xfrm>
            <a:off x="949674" y="5116368"/>
            <a:ext cx="10289138" cy="967957"/>
          </a:xfrm>
          <a:prstGeom prst="rect">
            <a:avLst/>
          </a:prstGeom>
          <a:noFill/>
        </p:spPr>
        <p:txBody>
          <a:bodyPr wrap="square" rtlCol="0">
            <a:spAutoFit/>
          </a:bodyPr>
          <a:lstStyle/>
          <a:p>
            <a:pPr>
              <a:lnSpc>
                <a:spcPct val="150000"/>
              </a:lnSpc>
              <a:buClr>
                <a:srgbClr val="700000"/>
              </a:buClr>
            </a:pPr>
            <a:r>
              <a:rPr lang="el-GR" sz="2000" dirty="0">
                <a:latin typeface="+mj-lt"/>
              </a:rPr>
              <a:t>Συνολικά 13 τρόποι αναπαράστασης των ατόμων/ομάδων: </a:t>
            </a:r>
            <a:endParaRPr lang="el-GR" sz="2000" dirty="0">
              <a:latin typeface="+mj-lt"/>
            </a:endParaRPr>
          </a:p>
          <a:p>
            <a:pPr>
              <a:lnSpc>
                <a:spcPct val="150000"/>
              </a:lnSpc>
              <a:buClr>
                <a:srgbClr val="700000"/>
              </a:buClr>
            </a:pPr>
            <a:r>
              <a:rPr lang="el-GR" sz="2000" dirty="0">
                <a:latin typeface="+mj-lt"/>
              </a:rPr>
              <a:t>7 που συγκροτούν τα άτομα/ομάδες ως σημαντικά, και 6 που τα συγκροτούν ως ασήμαντα</a:t>
            </a:r>
            <a:endParaRPr lang="el-GR" sz="2000" dirty="0">
              <a:latin typeface="+mj-lt"/>
            </a:endParaRPr>
          </a:p>
        </p:txBody>
      </p:sp>
      <p:sp>
        <p:nvSpPr>
          <p:cNvPr id="8" name="Date Placeholder 7"/>
          <p:cNvSpPr>
            <a:spLocks noGrp="1"/>
          </p:cNvSpPr>
          <p:nvPr>
            <p:ph type="dt" sz="half" idx="10"/>
          </p:nvPr>
        </p:nvSpPr>
        <p:spPr/>
        <p:txBody>
          <a:bodyPr/>
          <a:lstStyle/>
          <a:p>
            <a:r>
              <a:rPr lang="en-US"/>
              <a:t>06/02/2023</a:t>
            </a:r>
            <a:endParaRPr lang="en-GB"/>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15070</Words>
  <Application>WPS Presentation</Application>
  <PresentationFormat>Widescreen</PresentationFormat>
  <Paragraphs>334</Paragraphs>
  <Slides>24</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24</vt:i4>
      </vt:variant>
    </vt:vector>
  </HeadingPairs>
  <TitlesOfParts>
    <vt:vector size="35" baseType="lpstr">
      <vt:lpstr>Arial</vt:lpstr>
      <vt:lpstr>SimSun</vt:lpstr>
      <vt:lpstr>Wingdings</vt:lpstr>
      <vt:lpstr>Times New Roman</vt:lpstr>
      <vt:lpstr>Didact Gothic</vt:lpstr>
      <vt:lpstr>Segoe Print</vt:lpstr>
      <vt:lpstr>Calibri Light</vt:lpstr>
      <vt:lpstr>Calibri</vt:lpstr>
      <vt:lpstr>Microsoft YaHei</vt:lpstr>
      <vt:lpstr>Arial Unicode MS</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ΑΓΡΕΒΗ ΠΑΡΑΣΚΕΥΗ</dc:creator>
  <cp:lastModifiedBy>Teratech</cp:lastModifiedBy>
  <cp:revision>51</cp:revision>
  <dcterms:created xsi:type="dcterms:W3CDTF">2023-02-04T16:53:00Z</dcterms:created>
  <dcterms:modified xsi:type="dcterms:W3CDTF">2023-02-05T10:41:18Z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3D17CEF41E404FB2A9C3E5EB83545C86</vt:lpwstr>
  </property>
  <property fmtid="{D5CDD505-2E9C-101B-9397-08002B2CF9AE}" pid="3" name="KSOProductBuildVer">
    <vt:lpwstr>1033-11.2.0.11440</vt:lpwstr>
  </property>
</Properties>
</file>