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 id="2147483779" r:id="rId2"/>
    <p:sldMasterId id="2147483791" r:id="rId3"/>
  </p:sldMasterIdLst>
  <p:notesMasterIdLst>
    <p:notesMasterId r:id="rId69"/>
  </p:notesMasterIdLst>
  <p:sldIdLst>
    <p:sldId id="256" r:id="rId4"/>
    <p:sldId id="258" r:id="rId5"/>
    <p:sldId id="365" r:id="rId6"/>
    <p:sldId id="260" r:id="rId7"/>
    <p:sldId id="261" r:id="rId8"/>
    <p:sldId id="262" r:id="rId9"/>
    <p:sldId id="263" r:id="rId10"/>
    <p:sldId id="375" r:id="rId11"/>
    <p:sldId id="264" r:id="rId12"/>
    <p:sldId id="376" r:id="rId13"/>
    <p:sldId id="266" r:id="rId14"/>
    <p:sldId id="267" r:id="rId15"/>
    <p:sldId id="268" r:id="rId16"/>
    <p:sldId id="269" r:id="rId17"/>
    <p:sldId id="384" r:id="rId18"/>
    <p:sldId id="385" r:id="rId19"/>
    <p:sldId id="386" r:id="rId20"/>
    <p:sldId id="387" r:id="rId21"/>
    <p:sldId id="332" r:id="rId22"/>
    <p:sldId id="343" r:id="rId23"/>
    <p:sldId id="388" r:id="rId24"/>
    <p:sldId id="348" r:id="rId25"/>
    <p:sldId id="389" r:id="rId26"/>
    <p:sldId id="345" r:id="rId27"/>
    <p:sldId id="341" r:id="rId28"/>
    <p:sldId id="342" r:id="rId29"/>
    <p:sldId id="346" r:id="rId30"/>
    <p:sldId id="377" r:id="rId31"/>
    <p:sldId id="381" r:id="rId32"/>
    <p:sldId id="382" r:id="rId33"/>
    <p:sldId id="383" r:id="rId34"/>
    <p:sldId id="356" r:id="rId35"/>
    <p:sldId id="379" r:id="rId36"/>
    <p:sldId id="271" r:id="rId37"/>
    <p:sldId id="296" r:id="rId38"/>
    <p:sldId id="336" r:id="rId39"/>
    <p:sldId id="390" r:id="rId40"/>
    <p:sldId id="315" r:id="rId41"/>
    <p:sldId id="316" r:id="rId42"/>
    <p:sldId id="317" r:id="rId43"/>
    <p:sldId id="318" r:id="rId44"/>
    <p:sldId id="362" r:id="rId45"/>
    <p:sldId id="355" r:id="rId46"/>
    <p:sldId id="378" r:id="rId47"/>
    <p:sldId id="380" r:id="rId48"/>
    <p:sldId id="357" r:id="rId49"/>
    <p:sldId id="358" r:id="rId50"/>
    <p:sldId id="359" r:id="rId51"/>
    <p:sldId id="360" r:id="rId52"/>
    <p:sldId id="361" r:id="rId53"/>
    <p:sldId id="363" r:id="rId54"/>
    <p:sldId id="391" r:id="rId55"/>
    <p:sldId id="392" r:id="rId56"/>
    <p:sldId id="393" r:id="rId57"/>
    <p:sldId id="394" r:id="rId58"/>
    <p:sldId id="395" r:id="rId59"/>
    <p:sldId id="366" r:id="rId60"/>
    <p:sldId id="367" r:id="rId61"/>
    <p:sldId id="368" r:id="rId62"/>
    <p:sldId id="369" r:id="rId63"/>
    <p:sldId id="370" r:id="rId64"/>
    <p:sldId id="371" r:id="rId65"/>
    <p:sldId id="372" r:id="rId66"/>
    <p:sldId id="373" r:id="rId67"/>
    <p:sldId id="37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53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Total GVA, Greece</a:t>
            </a:r>
            <a:r>
              <a:rPr lang="en-US" sz="1600" baseline="0" dirty="0"/>
              <a:t> </a:t>
            </a:r>
            <a:r>
              <a:rPr lang="en-US" sz="1600" dirty="0"/>
              <a:t>(2005 prices)</a:t>
            </a:r>
          </a:p>
        </c:rich>
      </c:tx>
      <c:overlay val="0"/>
    </c:title>
    <c:autoTitleDeleted val="0"/>
    <c:plotArea>
      <c:layout/>
      <c:lineChart>
        <c:grouping val="standard"/>
        <c:varyColors val="0"/>
        <c:ser>
          <c:idx val="0"/>
          <c:order val="0"/>
          <c:tx>
            <c:strRef>
              <c:f>Φύλλο1!$B$5:$B$7</c:f>
              <c:strCache>
                <c:ptCount val="1"/>
                <c:pt idx="0">
                  <c:v>Total GVA (constant 2005)</c:v>
                </c:pt>
              </c:strCache>
            </c:strRef>
          </c:tx>
          <c:marker>
            <c:symbol val="none"/>
          </c:marker>
          <c:cat>
            <c:strRef>
              <c:f>Φύλλο1!$A$8:$A$60</c:f>
              <c:strCache>
                <c:ptCount val="53"/>
                <c:pt idx="0">
                  <c:v>2000 Q1</c:v>
                </c:pt>
                <c:pt idx="1">
                  <c:v>2000 Q2</c:v>
                </c:pt>
                <c:pt idx="2">
                  <c:v>2000 Q3</c:v>
                </c:pt>
                <c:pt idx="3">
                  <c:v>2000 Q4</c:v>
                </c:pt>
                <c:pt idx="4">
                  <c:v>2001 Q1</c:v>
                </c:pt>
                <c:pt idx="5">
                  <c:v>2001 Q2</c:v>
                </c:pt>
                <c:pt idx="6">
                  <c:v>2001 Q3</c:v>
                </c:pt>
                <c:pt idx="7">
                  <c:v>2001 Q4</c:v>
                </c:pt>
                <c:pt idx="8">
                  <c:v>2002 Q1</c:v>
                </c:pt>
                <c:pt idx="9">
                  <c:v>2002 Q2</c:v>
                </c:pt>
                <c:pt idx="10">
                  <c:v>2002 Q3</c:v>
                </c:pt>
                <c:pt idx="11">
                  <c:v>2002 Q4</c:v>
                </c:pt>
                <c:pt idx="12">
                  <c:v>2003 Q1</c:v>
                </c:pt>
                <c:pt idx="13">
                  <c:v>2003 Q2</c:v>
                </c:pt>
                <c:pt idx="14">
                  <c:v>2003 Q3</c:v>
                </c:pt>
                <c:pt idx="15">
                  <c:v>2003 Q4</c:v>
                </c:pt>
                <c:pt idx="16">
                  <c:v>2004 Q1</c:v>
                </c:pt>
                <c:pt idx="17">
                  <c:v>2004 Q2</c:v>
                </c:pt>
                <c:pt idx="18">
                  <c:v>2004 Q3</c:v>
                </c:pt>
                <c:pt idx="19">
                  <c:v>2004 Q4</c:v>
                </c:pt>
                <c:pt idx="20">
                  <c:v>2005 Q1</c:v>
                </c:pt>
                <c:pt idx="21">
                  <c:v>2005 Q2</c:v>
                </c:pt>
                <c:pt idx="22">
                  <c:v>2005 Q3</c:v>
                </c:pt>
                <c:pt idx="23">
                  <c:v>2005 Q4</c:v>
                </c:pt>
                <c:pt idx="24">
                  <c:v>2006 Q1</c:v>
                </c:pt>
                <c:pt idx="25">
                  <c:v>2006 Q2</c:v>
                </c:pt>
                <c:pt idx="26">
                  <c:v>2006 Q3</c:v>
                </c:pt>
                <c:pt idx="27">
                  <c:v>2006 Q4</c:v>
                </c:pt>
                <c:pt idx="28">
                  <c:v>2007 Q1</c:v>
                </c:pt>
                <c:pt idx="29">
                  <c:v>2007 Q2</c:v>
                </c:pt>
                <c:pt idx="30">
                  <c:v>2007 Q3</c:v>
                </c:pt>
                <c:pt idx="31">
                  <c:v>2007 Q4</c:v>
                </c:pt>
                <c:pt idx="32">
                  <c:v>2008 Q1</c:v>
                </c:pt>
                <c:pt idx="33">
                  <c:v>2008 Q2</c:v>
                </c:pt>
                <c:pt idx="34">
                  <c:v>2008 Q3</c:v>
                </c:pt>
                <c:pt idx="35">
                  <c:v>2008 Q4</c:v>
                </c:pt>
                <c:pt idx="36">
                  <c:v>2009 Q1</c:v>
                </c:pt>
                <c:pt idx="37">
                  <c:v>2009 Q2</c:v>
                </c:pt>
                <c:pt idx="38">
                  <c:v>2009 Q3</c:v>
                </c:pt>
                <c:pt idx="39">
                  <c:v>2009 Q4</c:v>
                </c:pt>
                <c:pt idx="40">
                  <c:v>2010 Q1</c:v>
                </c:pt>
                <c:pt idx="41">
                  <c:v>2010 Q2</c:v>
                </c:pt>
                <c:pt idx="42">
                  <c:v>2010 Q3</c:v>
                </c:pt>
                <c:pt idx="43">
                  <c:v>2010 Q4</c:v>
                </c:pt>
                <c:pt idx="44">
                  <c:v>2011 Q1</c:v>
                </c:pt>
                <c:pt idx="45">
                  <c:v>2011 Q2</c:v>
                </c:pt>
                <c:pt idx="46">
                  <c:v>2011 Q3</c:v>
                </c:pt>
                <c:pt idx="47">
                  <c:v>2011 Q4</c:v>
                </c:pt>
                <c:pt idx="48">
                  <c:v>2012 Q1</c:v>
                </c:pt>
                <c:pt idx="49">
                  <c:v>2012 Q2</c:v>
                </c:pt>
                <c:pt idx="50">
                  <c:v>2012 Q3</c:v>
                </c:pt>
                <c:pt idx="51">
                  <c:v>2012 Q4</c:v>
                </c:pt>
                <c:pt idx="52">
                  <c:v>2013 Q1</c:v>
                </c:pt>
              </c:strCache>
            </c:strRef>
          </c:cat>
          <c:val>
            <c:numRef>
              <c:f>Φύλλο1!$B$8:$B$60</c:f>
              <c:numCache>
                <c:formatCode>#,##0</c:formatCode>
                <c:ptCount val="53"/>
                <c:pt idx="0">
                  <c:v>32715.8820146777</c:v>
                </c:pt>
                <c:pt idx="1">
                  <c:v>35061.259232570337</c:v>
                </c:pt>
                <c:pt idx="2">
                  <c:v>36772.240472562073</c:v>
                </c:pt>
                <c:pt idx="3">
                  <c:v>35266.766253548521</c:v>
                </c:pt>
                <c:pt idx="4">
                  <c:v>33575.40885219373</c:v>
                </c:pt>
                <c:pt idx="5">
                  <c:v>35862.324680712103</c:v>
                </c:pt>
                <c:pt idx="6">
                  <c:v>38342.721659369818</c:v>
                </c:pt>
                <c:pt idx="7">
                  <c:v>37024.260255205169</c:v>
                </c:pt>
                <c:pt idx="8">
                  <c:v>34738.881977212812</c:v>
                </c:pt>
                <c:pt idx="9">
                  <c:v>37670.586339423498</c:v>
                </c:pt>
                <c:pt idx="10">
                  <c:v>40101.439122961157</c:v>
                </c:pt>
                <c:pt idx="11">
                  <c:v>38257.347675925223</c:v>
                </c:pt>
                <c:pt idx="12">
                  <c:v>37248.990653769557</c:v>
                </c:pt>
                <c:pt idx="13">
                  <c:v>40111.84921250194</c:v>
                </c:pt>
                <c:pt idx="14">
                  <c:v>42393.328680344981</c:v>
                </c:pt>
                <c:pt idx="15">
                  <c:v>40720.53624490965</c:v>
                </c:pt>
                <c:pt idx="16">
                  <c:v>39211.380165661933</c:v>
                </c:pt>
                <c:pt idx="17">
                  <c:v>42035.207887003373</c:v>
                </c:pt>
                <c:pt idx="18">
                  <c:v>44514.926109839667</c:v>
                </c:pt>
                <c:pt idx="19">
                  <c:v>42849.863990377788</c:v>
                </c:pt>
                <c:pt idx="20">
                  <c:v>39948.124781719438</c:v>
                </c:pt>
                <c:pt idx="21">
                  <c:v>42857.909767939324</c:v>
                </c:pt>
                <c:pt idx="22">
                  <c:v>45717.291704317213</c:v>
                </c:pt>
                <c:pt idx="23">
                  <c:v>44071.383055842431</c:v>
                </c:pt>
                <c:pt idx="24">
                  <c:v>41167.901372192908</c:v>
                </c:pt>
                <c:pt idx="25">
                  <c:v>45564.593607116673</c:v>
                </c:pt>
                <c:pt idx="26">
                  <c:v>46984.185291875758</c:v>
                </c:pt>
                <c:pt idx="27">
                  <c:v>45963.192594469743</c:v>
                </c:pt>
                <c:pt idx="28">
                  <c:v>43031.545935043003</c:v>
                </c:pt>
                <c:pt idx="29">
                  <c:v>47203.930834621329</c:v>
                </c:pt>
                <c:pt idx="30">
                  <c:v>48619.887723760483</c:v>
                </c:pt>
                <c:pt idx="31">
                  <c:v>46192.478995069388</c:v>
                </c:pt>
                <c:pt idx="32">
                  <c:v>43376.811006255899</c:v>
                </c:pt>
                <c:pt idx="33">
                  <c:v>47454.476485403633</c:v>
                </c:pt>
                <c:pt idx="34">
                  <c:v>48773.879755671012</c:v>
                </c:pt>
                <c:pt idx="35">
                  <c:v>45497.49930771732</c:v>
                </c:pt>
                <c:pt idx="36">
                  <c:v>42014.576004052658</c:v>
                </c:pt>
                <c:pt idx="37">
                  <c:v>46147.083349977227</c:v>
                </c:pt>
                <c:pt idx="38">
                  <c:v>47792.285907487887</c:v>
                </c:pt>
                <c:pt idx="39">
                  <c:v>45004.301177411813</c:v>
                </c:pt>
                <c:pt idx="40">
                  <c:v>41982.1389321436</c:v>
                </c:pt>
                <c:pt idx="41">
                  <c:v>44145.523627174232</c:v>
                </c:pt>
                <c:pt idx="42">
                  <c:v>44684.476646530828</c:v>
                </c:pt>
                <c:pt idx="43">
                  <c:v>40709.655379393771</c:v>
                </c:pt>
                <c:pt idx="44">
                  <c:v>38358.044104226661</c:v>
                </c:pt>
                <c:pt idx="45">
                  <c:v>41077.956977767382</c:v>
                </c:pt>
                <c:pt idx="46">
                  <c:v>42941.251835481562</c:v>
                </c:pt>
                <c:pt idx="47">
                  <c:v>37844.994589778231</c:v>
                </c:pt>
                <c:pt idx="48">
                  <c:v>35860.205920962268</c:v>
                </c:pt>
                <c:pt idx="49">
                  <c:v>38520.826381076411</c:v>
                </c:pt>
                <c:pt idx="50">
                  <c:v>40287.421982510918</c:v>
                </c:pt>
                <c:pt idx="51">
                  <c:v>35681.083792394427</c:v>
                </c:pt>
                <c:pt idx="52">
                  <c:v>34182.357975040541</c:v>
                </c:pt>
              </c:numCache>
            </c:numRef>
          </c:val>
          <c:smooth val="0"/>
          <c:extLst>
            <c:ext xmlns:c16="http://schemas.microsoft.com/office/drawing/2014/chart" uri="{C3380CC4-5D6E-409C-BE32-E72D297353CC}">
              <c16:uniqueId val="{00000000-7600-4655-8BEB-67FDD4EDF22B}"/>
            </c:ext>
          </c:extLst>
        </c:ser>
        <c:dLbls>
          <c:showLegendKey val="0"/>
          <c:showVal val="0"/>
          <c:showCatName val="0"/>
          <c:showSerName val="0"/>
          <c:showPercent val="0"/>
          <c:showBubbleSize val="0"/>
        </c:dLbls>
        <c:smooth val="0"/>
        <c:axId val="44491904"/>
        <c:axId val="44493440"/>
      </c:lineChart>
      <c:catAx>
        <c:axId val="44491904"/>
        <c:scaling>
          <c:orientation val="minMax"/>
        </c:scaling>
        <c:delete val="0"/>
        <c:axPos val="b"/>
        <c:numFmt formatCode="General" sourceLinked="0"/>
        <c:majorTickMark val="out"/>
        <c:minorTickMark val="none"/>
        <c:tickLblPos val="nextTo"/>
        <c:crossAx val="44493440"/>
        <c:crosses val="autoZero"/>
        <c:auto val="1"/>
        <c:lblAlgn val="ctr"/>
        <c:lblOffset val="100"/>
        <c:tickLblSkip val="4"/>
        <c:tickMarkSkip val="1"/>
        <c:noMultiLvlLbl val="0"/>
      </c:catAx>
      <c:valAx>
        <c:axId val="44493440"/>
        <c:scaling>
          <c:orientation val="minMax"/>
        </c:scaling>
        <c:delete val="0"/>
        <c:axPos val="l"/>
        <c:majorGridlines/>
        <c:numFmt formatCode="#,##0" sourceLinked="1"/>
        <c:majorTickMark val="out"/>
        <c:minorTickMark val="none"/>
        <c:tickLblPos val="nextTo"/>
        <c:crossAx val="44491904"/>
        <c:crosses val="autoZero"/>
        <c:crossBetween val="between"/>
      </c:valAx>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GVA in</a:t>
            </a:r>
            <a:r>
              <a:rPr lang="en-US" sz="1600" baseline="0" dirty="0"/>
              <a:t> </a:t>
            </a:r>
            <a:r>
              <a:rPr lang="en-US" sz="1600" dirty="0"/>
              <a:t>Agriculture, Greece (2005 prices)</a:t>
            </a:r>
          </a:p>
        </c:rich>
      </c:tx>
      <c:overlay val="0"/>
    </c:title>
    <c:autoTitleDeleted val="0"/>
    <c:plotArea>
      <c:layout/>
      <c:lineChart>
        <c:grouping val="standard"/>
        <c:varyColors val="0"/>
        <c:ser>
          <c:idx val="0"/>
          <c:order val="0"/>
          <c:tx>
            <c:strRef>
              <c:f>Φύλλο1!$C$6</c:f>
              <c:strCache>
                <c:ptCount val="1"/>
                <c:pt idx="0">
                  <c:v>GVA Agriculture (constant 2005)</c:v>
                </c:pt>
              </c:strCache>
            </c:strRef>
          </c:tx>
          <c:marker>
            <c:symbol val="none"/>
          </c:marker>
          <c:cat>
            <c:strRef>
              <c:f>Φύλλο1!$A$8:$A$60</c:f>
              <c:strCache>
                <c:ptCount val="53"/>
                <c:pt idx="0">
                  <c:v>2000 Q1</c:v>
                </c:pt>
                <c:pt idx="1">
                  <c:v>2000 Q2</c:v>
                </c:pt>
                <c:pt idx="2">
                  <c:v>2000 Q3</c:v>
                </c:pt>
                <c:pt idx="3">
                  <c:v>2000 Q4</c:v>
                </c:pt>
                <c:pt idx="4">
                  <c:v>2001 Q1</c:v>
                </c:pt>
                <c:pt idx="5">
                  <c:v>2001 Q2</c:v>
                </c:pt>
                <c:pt idx="6">
                  <c:v>2001 Q3</c:v>
                </c:pt>
                <c:pt idx="7">
                  <c:v>2001 Q4</c:v>
                </c:pt>
                <c:pt idx="8">
                  <c:v>2002 Q1</c:v>
                </c:pt>
                <c:pt idx="9">
                  <c:v>2002 Q2</c:v>
                </c:pt>
                <c:pt idx="10">
                  <c:v>2002 Q3</c:v>
                </c:pt>
                <c:pt idx="11">
                  <c:v>2002 Q4</c:v>
                </c:pt>
                <c:pt idx="12">
                  <c:v>2003 Q1</c:v>
                </c:pt>
                <c:pt idx="13">
                  <c:v>2003 Q2</c:v>
                </c:pt>
                <c:pt idx="14">
                  <c:v>2003 Q3</c:v>
                </c:pt>
                <c:pt idx="15">
                  <c:v>2003 Q4</c:v>
                </c:pt>
                <c:pt idx="16">
                  <c:v>2004 Q1</c:v>
                </c:pt>
                <c:pt idx="17">
                  <c:v>2004 Q2</c:v>
                </c:pt>
                <c:pt idx="18">
                  <c:v>2004 Q3</c:v>
                </c:pt>
                <c:pt idx="19">
                  <c:v>2004 Q4</c:v>
                </c:pt>
                <c:pt idx="20">
                  <c:v>2005 Q1</c:v>
                </c:pt>
                <c:pt idx="21">
                  <c:v>2005 Q2</c:v>
                </c:pt>
                <c:pt idx="22">
                  <c:v>2005 Q3</c:v>
                </c:pt>
                <c:pt idx="23">
                  <c:v>2005 Q4</c:v>
                </c:pt>
                <c:pt idx="24">
                  <c:v>2006 Q1</c:v>
                </c:pt>
                <c:pt idx="25">
                  <c:v>2006 Q2</c:v>
                </c:pt>
                <c:pt idx="26">
                  <c:v>2006 Q3</c:v>
                </c:pt>
                <c:pt idx="27">
                  <c:v>2006 Q4</c:v>
                </c:pt>
                <c:pt idx="28">
                  <c:v>2007 Q1</c:v>
                </c:pt>
                <c:pt idx="29">
                  <c:v>2007 Q2</c:v>
                </c:pt>
                <c:pt idx="30">
                  <c:v>2007 Q3</c:v>
                </c:pt>
                <c:pt idx="31">
                  <c:v>2007 Q4</c:v>
                </c:pt>
                <c:pt idx="32">
                  <c:v>2008 Q1</c:v>
                </c:pt>
                <c:pt idx="33">
                  <c:v>2008 Q2</c:v>
                </c:pt>
                <c:pt idx="34">
                  <c:v>2008 Q3</c:v>
                </c:pt>
                <c:pt idx="35">
                  <c:v>2008 Q4</c:v>
                </c:pt>
                <c:pt idx="36">
                  <c:v>2009 Q1</c:v>
                </c:pt>
                <c:pt idx="37">
                  <c:v>2009 Q2</c:v>
                </c:pt>
                <c:pt idx="38">
                  <c:v>2009 Q3</c:v>
                </c:pt>
                <c:pt idx="39">
                  <c:v>2009 Q4</c:v>
                </c:pt>
                <c:pt idx="40">
                  <c:v>2010 Q1</c:v>
                </c:pt>
                <c:pt idx="41">
                  <c:v>2010 Q2</c:v>
                </c:pt>
                <c:pt idx="42">
                  <c:v>2010 Q3</c:v>
                </c:pt>
                <c:pt idx="43">
                  <c:v>2010 Q4</c:v>
                </c:pt>
                <c:pt idx="44">
                  <c:v>2011 Q1</c:v>
                </c:pt>
                <c:pt idx="45">
                  <c:v>2011 Q2</c:v>
                </c:pt>
                <c:pt idx="46">
                  <c:v>2011 Q3</c:v>
                </c:pt>
                <c:pt idx="47">
                  <c:v>2011 Q4</c:v>
                </c:pt>
                <c:pt idx="48">
                  <c:v>2012 Q1</c:v>
                </c:pt>
                <c:pt idx="49">
                  <c:v>2012 Q2</c:v>
                </c:pt>
                <c:pt idx="50">
                  <c:v>2012 Q3</c:v>
                </c:pt>
                <c:pt idx="51">
                  <c:v>2012 Q4</c:v>
                </c:pt>
                <c:pt idx="52">
                  <c:v>2013 Q1</c:v>
                </c:pt>
              </c:strCache>
            </c:strRef>
          </c:cat>
          <c:val>
            <c:numRef>
              <c:f>Φύλλο1!$C$8:$C$60</c:f>
              <c:numCache>
                <c:formatCode>#,##0</c:formatCode>
                <c:ptCount val="53"/>
                <c:pt idx="0">
                  <c:v>2125.8248371934619</c:v>
                </c:pt>
                <c:pt idx="1">
                  <c:v>2076.948422309636</c:v>
                </c:pt>
                <c:pt idx="2">
                  <c:v>2220.446386015758</c:v>
                </c:pt>
                <c:pt idx="3">
                  <c:v>2177.125304552048</c:v>
                </c:pt>
                <c:pt idx="4">
                  <c:v>2141.3761330074999</c:v>
                </c:pt>
                <c:pt idx="5">
                  <c:v>2082.416012668808</c:v>
                </c:pt>
                <c:pt idx="6">
                  <c:v>2244.208377147525</c:v>
                </c:pt>
                <c:pt idx="7">
                  <c:v>2090.0725007638939</c:v>
                </c:pt>
                <c:pt idx="8">
                  <c:v>2070.8990964218551</c:v>
                </c:pt>
                <c:pt idx="9">
                  <c:v>2000.670928023512</c:v>
                </c:pt>
                <c:pt idx="10">
                  <c:v>2161.0337880599541</c:v>
                </c:pt>
                <c:pt idx="11">
                  <c:v>2008.2127567588341</c:v>
                </c:pt>
                <c:pt idx="12">
                  <c:v>1887.1225399064681</c:v>
                </c:pt>
                <c:pt idx="13">
                  <c:v>1844.7383159280059</c:v>
                </c:pt>
                <c:pt idx="14">
                  <c:v>1927.9359569595931</c:v>
                </c:pt>
                <c:pt idx="15">
                  <c:v>1853.8160826943531</c:v>
                </c:pt>
                <c:pt idx="16">
                  <c:v>2024.845252101821</c:v>
                </c:pt>
                <c:pt idx="17">
                  <c:v>2008.903113636622</c:v>
                </c:pt>
                <c:pt idx="18">
                  <c:v>2133.609816995106</c:v>
                </c:pt>
                <c:pt idx="19">
                  <c:v>2157.638265522753</c:v>
                </c:pt>
                <c:pt idx="20">
                  <c:v>2028.918927696345</c:v>
                </c:pt>
                <c:pt idx="21">
                  <c:v>2071.9255588689348</c:v>
                </c:pt>
                <c:pt idx="22">
                  <c:v>2206.2461279851168</c:v>
                </c:pt>
                <c:pt idx="23">
                  <c:v>2121.3992521221298</c:v>
                </c:pt>
                <c:pt idx="24">
                  <c:v>1793.777057545446</c:v>
                </c:pt>
                <c:pt idx="25">
                  <c:v>1836.8411731309279</c:v>
                </c:pt>
                <c:pt idx="26">
                  <c:v>1875.1876737345301</c:v>
                </c:pt>
                <c:pt idx="27">
                  <c:v>1795.4414496331019</c:v>
                </c:pt>
                <c:pt idx="28">
                  <c:v>1818.6350707460831</c:v>
                </c:pt>
                <c:pt idx="29">
                  <c:v>1746.4115190823061</c:v>
                </c:pt>
                <c:pt idx="30">
                  <c:v>1560.748402754986</c:v>
                </c:pt>
                <c:pt idx="31">
                  <c:v>1419.8576605590899</c:v>
                </c:pt>
                <c:pt idx="32">
                  <c:v>1634.5296757686549</c:v>
                </c:pt>
                <c:pt idx="33">
                  <c:v>1686.091134377438</c:v>
                </c:pt>
                <c:pt idx="34">
                  <c:v>1613.8005684514469</c:v>
                </c:pt>
                <c:pt idx="35">
                  <c:v>1744.164095007671</c:v>
                </c:pt>
                <c:pt idx="36">
                  <c:v>1762.5622346561131</c:v>
                </c:pt>
                <c:pt idx="37">
                  <c:v>1686.9179335313761</c:v>
                </c:pt>
                <c:pt idx="38">
                  <c:v>1757.070675490025</c:v>
                </c:pt>
                <c:pt idx="39">
                  <c:v>1822.0356841994101</c:v>
                </c:pt>
                <c:pt idx="40">
                  <c:v>1973.287348129503</c:v>
                </c:pt>
                <c:pt idx="41">
                  <c:v>1955.8083114421361</c:v>
                </c:pt>
                <c:pt idx="42">
                  <c:v>1980.016630012494</c:v>
                </c:pt>
                <c:pt idx="43">
                  <c:v>1507.7331274820799</c:v>
                </c:pt>
                <c:pt idx="44">
                  <c:v>1837.2535517535459</c:v>
                </c:pt>
                <c:pt idx="45">
                  <c:v>1862.49197252205</c:v>
                </c:pt>
                <c:pt idx="46">
                  <c:v>1827.114728609271</c:v>
                </c:pt>
                <c:pt idx="47">
                  <c:v>1489.9964328729191</c:v>
                </c:pt>
                <c:pt idx="48">
                  <c:v>1775.2029053321539</c:v>
                </c:pt>
                <c:pt idx="49">
                  <c:v>1846.720441621608</c:v>
                </c:pt>
                <c:pt idx="50">
                  <c:v>1730.568387863487</c:v>
                </c:pt>
                <c:pt idx="51">
                  <c:v>1438.13563826884</c:v>
                </c:pt>
                <c:pt idx="52">
                  <c:v>1723.500312537592</c:v>
                </c:pt>
              </c:numCache>
            </c:numRef>
          </c:val>
          <c:smooth val="0"/>
          <c:extLst>
            <c:ext xmlns:c16="http://schemas.microsoft.com/office/drawing/2014/chart" uri="{C3380CC4-5D6E-409C-BE32-E72D297353CC}">
              <c16:uniqueId val="{00000000-309B-4A84-9E11-E297693EDC59}"/>
            </c:ext>
          </c:extLst>
        </c:ser>
        <c:dLbls>
          <c:showLegendKey val="0"/>
          <c:showVal val="0"/>
          <c:showCatName val="0"/>
          <c:showSerName val="0"/>
          <c:showPercent val="0"/>
          <c:showBubbleSize val="0"/>
        </c:dLbls>
        <c:smooth val="0"/>
        <c:axId val="112310912"/>
        <c:axId val="116310400"/>
      </c:lineChart>
      <c:catAx>
        <c:axId val="112310912"/>
        <c:scaling>
          <c:orientation val="minMax"/>
        </c:scaling>
        <c:delete val="0"/>
        <c:axPos val="b"/>
        <c:numFmt formatCode="General" sourceLinked="0"/>
        <c:majorTickMark val="out"/>
        <c:minorTickMark val="none"/>
        <c:tickLblPos val="nextTo"/>
        <c:crossAx val="116310400"/>
        <c:crosses val="autoZero"/>
        <c:auto val="1"/>
        <c:lblAlgn val="ctr"/>
        <c:lblOffset val="100"/>
        <c:tickLblSkip val="4"/>
        <c:noMultiLvlLbl val="0"/>
      </c:catAx>
      <c:valAx>
        <c:axId val="116310400"/>
        <c:scaling>
          <c:orientation val="minMax"/>
        </c:scaling>
        <c:delete val="0"/>
        <c:axPos val="l"/>
        <c:majorGridlines/>
        <c:numFmt formatCode="#,##0" sourceLinked="1"/>
        <c:majorTickMark val="out"/>
        <c:minorTickMark val="none"/>
        <c:tickLblPos val="nextTo"/>
        <c:crossAx val="112310912"/>
        <c:crosses val="autoZero"/>
        <c:crossBetween val="between"/>
      </c:valAx>
      <c:spPr>
        <a:solidFill>
          <a:schemeClr val="dk1"/>
        </a:solidFill>
        <a:ln w="25400" cap="flat" cmpd="sng" algn="ctr">
          <a:solidFill>
            <a:schemeClr val="dk1">
              <a:shade val="50000"/>
            </a:schemeClr>
          </a:solidFill>
          <a:prstDash val="solid"/>
        </a:ln>
        <a:effectLst/>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strRef>
              <c:f>Data!$AH$2</c:f>
              <c:strCache>
                <c:ptCount val="1"/>
                <c:pt idx="0">
                  <c:v>Πρωτογενής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Data!$AC$18:$AC$37</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Data!$AE$18:$AE$37</c:f>
              <c:numCache>
                <c:formatCode>#,##0.0</c:formatCode>
                <c:ptCount val="20"/>
                <c:pt idx="0">
                  <c:v>7771.1</c:v>
                </c:pt>
                <c:pt idx="1">
                  <c:v>7918.2</c:v>
                </c:pt>
                <c:pt idx="2">
                  <c:v>8152</c:v>
                </c:pt>
                <c:pt idx="3">
                  <c:v>8944.9</c:v>
                </c:pt>
                <c:pt idx="4">
                  <c:v>8282.1</c:v>
                </c:pt>
                <c:pt idx="5">
                  <c:v>8536</c:v>
                </c:pt>
                <c:pt idx="6">
                  <c:v>6974.3</c:v>
                </c:pt>
                <c:pt idx="7">
                  <c:v>7067.7</c:v>
                </c:pt>
                <c:pt idx="8">
                  <c:v>6793.3</c:v>
                </c:pt>
                <c:pt idx="9">
                  <c:v>6662.7</c:v>
                </c:pt>
                <c:pt idx="10">
                  <c:v>6518.8</c:v>
                </c:pt>
                <c:pt idx="11">
                  <c:v>6108.8</c:v>
                </c:pt>
                <c:pt idx="12">
                  <c:v>6190.7</c:v>
                </c:pt>
                <c:pt idx="13">
                  <c:v>5794.1</c:v>
                </c:pt>
                <c:pt idx="14">
                  <c:v>6070.4</c:v>
                </c:pt>
                <c:pt idx="15">
                  <c:v>6730.1</c:v>
                </c:pt>
                <c:pt idx="16">
                  <c:v>6313.4</c:v>
                </c:pt>
                <c:pt idx="17">
                  <c:v>6673.3</c:v>
                </c:pt>
                <c:pt idx="18">
                  <c:v>6869.9</c:v>
                </c:pt>
                <c:pt idx="19">
                  <c:v>6851.4</c:v>
                </c:pt>
              </c:numCache>
            </c:numRef>
          </c:val>
          <c:extLst>
            <c:ext xmlns:c16="http://schemas.microsoft.com/office/drawing/2014/chart" uri="{C3380CC4-5D6E-409C-BE32-E72D297353CC}">
              <c16:uniqueId val="{00000000-C59A-4225-80E0-DB41CF55C717}"/>
            </c:ext>
          </c:extLst>
        </c:ser>
        <c:dLbls>
          <c:showLegendKey val="0"/>
          <c:showVal val="0"/>
          <c:showCatName val="0"/>
          <c:showSerName val="0"/>
          <c:showPercent val="0"/>
          <c:showBubbleSize val="0"/>
        </c:dLbls>
        <c:gapWidth val="150"/>
        <c:axId val="155425408"/>
        <c:axId val="1155456"/>
      </c:barChart>
      <c:lineChart>
        <c:grouping val="stacked"/>
        <c:varyColors val="0"/>
        <c:ser>
          <c:idx val="2"/>
          <c:order val="1"/>
          <c:tx>
            <c:strRef>
              <c:f>Data!$AH$3</c:f>
              <c:strCache>
                <c:ptCount val="1"/>
                <c:pt idx="0">
                  <c:v>Πρωτογενής % Συνόλου</c:v>
                </c:pt>
              </c:strCache>
            </c:strRef>
          </c:tx>
          <c:cat>
            <c:strRef>
              <c:f>Data!$AC$18:$AC$37</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Data!$AF$18:$AF$37</c:f>
              <c:numCache>
                <c:formatCode>General</c:formatCode>
                <c:ptCount val="20"/>
                <c:pt idx="0">
                  <c:v>6.0842101472139127</c:v>
                </c:pt>
                <c:pt idx="1">
                  <c:v>5.8449711855661359</c:v>
                </c:pt>
                <c:pt idx="2">
                  <c:v>5.5913205585284791</c:v>
                </c:pt>
                <c:pt idx="3">
                  <c:v>5.5726811593300001</c:v>
                </c:pt>
                <c:pt idx="4">
                  <c:v>4.7387754401423559</c:v>
                </c:pt>
                <c:pt idx="5">
                  <c:v>4.7735019195226496</c:v>
                </c:pt>
                <c:pt idx="6">
                  <c:v>3.6127452834049305</c:v>
                </c:pt>
                <c:pt idx="7">
                  <c:v>3.4431740123838708</c:v>
                </c:pt>
                <c:pt idx="8">
                  <c:v>3.1771279339665486</c:v>
                </c:pt>
                <c:pt idx="9">
                  <c:v>3.1369988073876991</c:v>
                </c:pt>
                <c:pt idx="10">
                  <c:v>3.2652169840570977</c:v>
                </c:pt>
                <c:pt idx="11">
                  <c:v>3.3581589056518304</c:v>
                </c:pt>
                <c:pt idx="12">
                  <c:v>3.6635913338343817</c:v>
                </c:pt>
                <c:pt idx="13">
                  <c:v>3.6159631345378429</c:v>
                </c:pt>
                <c:pt idx="14">
                  <c:v>3.8441420275721443</c:v>
                </c:pt>
                <c:pt idx="15">
                  <c:v>4.2972695822962788</c:v>
                </c:pt>
                <c:pt idx="16">
                  <c:v>4.098428764693816</c:v>
                </c:pt>
                <c:pt idx="17">
                  <c:v>4.2363084767432486</c:v>
                </c:pt>
                <c:pt idx="18">
                  <c:v>4.2726234663110869</c:v>
                </c:pt>
                <c:pt idx="19">
                  <c:v>4.2007022629494681</c:v>
                </c:pt>
              </c:numCache>
            </c:numRef>
          </c:val>
          <c:smooth val="0"/>
          <c:extLst>
            <c:ext xmlns:c16="http://schemas.microsoft.com/office/drawing/2014/chart" uri="{C3380CC4-5D6E-409C-BE32-E72D297353CC}">
              <c16:uniqueId val="{00000001-C59A-4225-80E0-DB41CF55C717}"/>
            </c:ext>
          </c:extLst>
        </c:ser>
        <c:dLbls>
          <c:showLegendKey val="0"/>
          <c:showVal val="0"/>
          <c:showCatName val="0"/>
          <c:showSerName val="0"/>
          <c:showPercent val="0"/>
          <c:showBubbleSize val="0"/>
        </c:dLbls>
        <c:marker val="1"/>
        <c:smooth val="0"/>
        <c:axId val="715443008"/>
        <c:axId val="857473904"/>
      </c:lineChart>
      <c:catAx>
        <c:axId val="155425408"/>
        <c:scaling>
          <c:orientation val="minMax"/>
        </c:scaling>
        <c:delete val="0"/>
        <c:axPos val="b"/>
        <c:numFmt formatCode="General" sourceLinked="1"/>
        <c:majorTickMark val="out"/>
        <c:minorTickMark val="out"/>
        <c:tickLblPos val="nextTo"/>
        <c:crossAx val="1155456"/>
        <c:crosses val="autoZero"/>
        <c:auto val="1"/>
        <c:lblAlgn val="ctr"/>
        <c:lblOffset val="100"/>
        <c:tickLblSkip val="1"/>
        <c:noMultiLvlLbl val="0"/>
      </c:catAx>
      <c:valAx>
        <c:axId val="1155456"/>
        <c:scaling>
          <c:orientation val="minMax"/>
        </c:scaling>
        <c:delete val="0"/>
        <c:axPos val="l"/>
        <c:majorGridlines/>
        <c:numFmt formatCode="#,##0" sourceLinked="0"/>
        <c:majorTickMark val="out"/>
        <c:minorTickMark val="none"/>
        <c:tickLblPos val="nextTo"/>
        <c:crossAx val="155425408"/>
        <c:crosses val="autoZero"/>
        <c:crossBetween val="between"/>
        <c:dispUnits>
          <c:builtInUnit val="thousands"/>
          <c:dispUnitsLbl>
            <c:tx>
              <c:rich>
                <a:bodyPr/>
                <a:lstStyle/>
                <a:p>
                  <a:pPr>
                    <a:defRPr/>
                  </a:pPr>
                  <a:r>
                    <a:rPr lang="el-GR"/>
                    <a:t>δις ευρώ</a:t>
                  </a:r>
                </a:p>
              </c:rich>
            </c:tx>
          </c:dispUnitsLbl>
        </c:dispUnits>
      </c:valAx>
      <c:valAx>
        <c:axId val="857473904"/>
        <c:scaling>
          <c:orientation val="minMax"/>
        </c:scaling>
        <c:delete val="0"/>
        <c:axPos val="r"/>
        <c:numFmt formatCode="General" sourceLinked="1"/>
        <c:majorTickMark val="out"/>
        <c:minorTickMark val="none"/>
        <c:tickLblPos val="nextTo"/>
        <c:crossAx val="715443008"/>
        <c:crosses val="max"/>
        <c:crossBetween val="between"/>
      </c:valAx>
      <c:catAx>
        <c:axId val="715443008"/>
        <c:scaling>
          <c:orientation val="minMax"/>
        </c:scaling>
        <c:delete val="1"/>
        <c:axPos val="b"/>
        <c:numFmt formatCode="General" sourceLinked="1"/>
        <c:majorTickMark val="out"/>
        <c:minorTickMark val="none"/>
        <c:tickLblPos val="nextTo"/>
        <c:crossAx val="857473904"/>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rgbClr val="FF0000"/>
              </a:solidFill>
              <a:ln>
                <a:noFill/>
              </a:ln>
              <a:effectLst/>
            </c:spPr>
            <c:extLst>
              <c:ext xmlns:c16="http://schemas.microsoft.com/office/drawing/2014/chart" uri="{C3380CC4-5D6E-409C-BE32-E72D297353CC}">
                <c16:uniqueId val="{00000001-877B-4D86-BA3F-DCB47769207B}"/>
              </c:ext>
            </c:extLst>
          </c:dPt>
          <c:dPt>
            <c:idx val="27"/>
            <c:invertIfNegative val="0"/>
            <c:bubble3D val="0"/>
            <c:spPr>
              <a:solidFill>
                <a:srgbClr val="92D050"/>
              </a:solidFill>
              <a:ln>
                <a:noFill/>
              </a:ln>
              <a:effectLst/>
            </c:spPr>
            <c:extLst>
              <c:ext xmlns:c16="http://schemas.microsoft.com/office/drawing/2014/chart" uri="{C3380CC4-5D6E-409C-BE32-E72D297353CC}">
                <c16:uniqueId val="{00000003-877B-4D86-BA3F-DCB47769207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Sheet1!$B$3:$B$31</c:f>
              <c:strCache>
                <c:ptCount val="29"/>
                <c:pt idx="0">
                  <c:v>Luxembourg</c:v>
                </c:pt>
                <c:pt idx="1">
                  <c:v>Malta</c:v>
                </c:pt>
                <c:pt idx="2">
                  <c:v>United Kingdom</c:v>
                </c:pt>
                <c:pt idx="3">
                  <c:v>Belgium</c:v>
                </c:pt>
                <c:pt idx="4">
                  <c:v>Germany</c:v>
                </c:pt>
                <c:pt idx="5">
                  <c:v>Sweden</c:v>
                </c:pt>
                <c:pt idx="6">
                  <c:v>Netherlands</c:v>
                </c:pt>
                <c:pt idx="7">
                  <c:v>Slovakia</c:v>
                </c:pt>
                <c:pt idx="8">
                  <c:v>Czech Republic</c:v>
                </c:pt>
                <c:pt idx="9">
                  <c:v>Denmark</c:v>
                </c:pt>
                <c:pt idx="10">
                  <c:v>France</c:v>
                </c:pt>
                <c:pt idx="11">
                  <c:v>Estonia</c:v>
                </c:pt>
                <c:pt idx="12">
                  <c:v>Finland</c:v>
                </c:pt>
                <c:pt idx="13">
                  <c:v>Cyprus</c:v>
                </c:pt>
                <c:pt idx="14">
                  <c:v>Italy</c:v>
                </c:pt>
                <c:pt idx="15">
                  <c:v>Spain</c:v>
                </c:pt>
                <c:pt idx="16">
                  <c:v>EU</c:v>
                </c:pt>
                <c:pt idx="17">
                  <c:v>Austria</c:v>
                </c:pt>
                <c:pt idx="18">
                  <c:v>Hungary</c:v>
                </c:pt>
                <c:pt idx="19">
                  <c:v>Slovenia</c:v>
                </c:pt>
                <c:pt idx="20">
                  <c:v>Ireland</c:v>
                </c:pt>
                <c:pt idx="21">
                  <c:v>Bulgaria</c:v>
                </c:pt>
                <c:pt idx="22">
                  <c:v>Latvia</c:v>
                </c:pt>
                <c:pt idx="23">
                  <c:v>Croatia</c:v>
                </c:pt>
                <c:pt idx="24">
                  <c:v>Portugal</c:v>
                </c:pt>
                <c:pt idx="25">
                  <c:v>Lithuania</c:v>
                </c:pt>
                <c:pt idx="26">
                  <c:v>Poland</c:v>
                </c:pt>
                <c:pt idx="27">
                  <c:v>Greece</c:v>
                </c:pt>
                <c:pt idx="28">
                  <c:v>Romania</c:v>
                </c:pt>
              </c:strCache>
            </c:strRef>
          </c:cat>
          <c:val>
            <c:numRef>
              <c:f>Sheet1!$C$3:$C$31</c:f>
              <c:numCache>
                <c:formatCode>General</c:formatCode>
                <c:ptCount val="29"/>
                <c:pt idx="0">
                  <c:v>0.92130518234165071</c:v>
                </c:pt>
                <c:pt idx="1">
                  <c:v>0.99009900990098998</c:v>
                </c:pt>
                <c:pt idx="2">
                  <c:v>1.007028648937482</c:v>
                </c:pt>
                <c:pt idx="3">
                  <c:v>1.2078400593018945</c:v>
                </c:pt>
                <c:pt idx="4">
                  <c:v>1.21282468201215</c:v>
                </c:pt>
                <c:pt idx="5">
                  <c:v>1.270901647691399</c:v>
                </c:pt>
                <c:pt idx="6">
                  <c:v>2.0184879733241563</c:v>
                </c:pt>
                <c:pt idx="7">
                  <c:v>2.106657036234501</c:v>
                </c:pt>
                <c:pt idx="8">
                  <c:v>2.2963453080605611</c:v>
                </c:pt>
                <c:pt idx="9">
                  <c:v>2.317146177413107</c:v>
                </c:pt>
                <c:pt idx="10">
                  <c:v>2.6200167019011582</c:v>
                </c:pt>
                <c:pt idx="11">
                  <c:v>2.7458889233633257</c:v>
                </c:pt>
                <c:pt idx="12">
                  <c:v>2.9124627261958254</c:v>
                </c:pt>
                <c:pt idx="13">
                  <c:v>3.3324153125860643</c:v>
                </c:pt>
                <c:pt idx="14">
                  <c:v>3.5592192566944085</c:v>
                </c:pt>
                <c:pt idx="15">
                  <c:v>3.8819071504511622</c:v>
                </c:pt>
                <c:pt idx="16">
                  <c:v>3.9498030986754884</c:v>
                </c:pt>
                <c:pt idx="17">
                  <c:v>4.0969622292782333</c:v>
                </c:pt>
                <c:pt idx="18">
                  <c:v>4.4374482948800438</c:v>
                </c:pt>
                <c:pt idx="19">
                  <c:v>4.6229508196721305</c:v>
                </c:pt>
                <c:pt idx="20">
                  <c:v>5.3118811881188117</c:v>
                </c:pt>
                <c:pt idx="21">
                  <c:v>5.6947759215062312</c:v>
                </c:pt>
                <c:pt idx="22">
                  <c:v>5.7539460427627898</c:v>
                </c:pt>
                <c:pt idx="23">
                  <c:v>6.3274419774828603</c:v>
                </c:pt>
                <c:pt idx="24">
                  <c:v>6.3884304699035876</c:v>
                </c:pt>
                <c:pt idx="25">
                  <c:v>6.9046569707653882</c:v>
                </c:pt>
                <c:pt idx="26">
                  <c:v>10.011174977927876</c:v>
                </c:pt>
                <c:pt idx="27">
                  <c:v>11.873911149825785</c:v>
                </c:pt>
                <c:pt idx="28">
                  <c:v>22.514439920462078</c:v>
                </c:pt>
              </c:numCache>
            </c:numRef>
          </c:val>
          <c:extLst>
            <c:ext xmlns:c16="http://schemas.microsoft.com/office/drawing/2014/chart" uri="{C3380CC4-5D6E-409C-BE32-E72D297353CC}">
              <c16:uniqueId val="{00000004-877B-4D86-BA3F-DCB47769207B}"/>
            </c:ext>
          </c:extLst>
        </c:ser>
        <c:dLbls>
          <c:showLegendKey val="0"/>
          <c:showVal val="0"/>
          <c:showCatName val="0"/>
          <c:showSerName val="0"/>
          <c:showPercent val="0"/>
          <c:showBubbleSize val="0"/>
        </c:dLbls>
        <c:gapWidth val="219"/>
        <c:overlap val="-27"/>
        <c:axId val="738936144"/>
        <c:axId val="686508832"/>
      </c:barChart>
      <c:catAx>
        <c:axId val="73893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508832"/>
        <c:crosses val="autoZero"/>
        <c:auto val="1"/>
        <c:lblAlgn val="ctr"/>
        <c:lblOffset val="100"/>
        <c:noMultiLvlLbl val="0"/>
      </c:catAx>
      <c:valAx>
        <c:axId val="68650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Employment in Agriculture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893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Sheet2!$C$2</c:f>
              <c:strCache>
                <c:ptCount val="1"/>
                <c:pt idx="0">
                  <c:v>Indicator A: Index of the real income of factors in agriculture per annual work unit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Sheet2!$B$3:$B$15</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Sheet2!$C$3:$C$15</c:f>
              <c:numCache>
                <c:formatCode>#,##0.00</c:formatCode>
                <c:ptCount val="13"/>
                <c:pt idx="0">
                  <c:v>90.73</c:v>
                </c:pt>
                <c:pt idx="1">
                  <c:v>90.78</c:v>
                </c:pt>
                <c:pt idx="2">
                  <c:v>103.77</c:v>
                </c:pt>
                <c:pt idx="3">
                  <c:v>100</c:v>
                </c:pt>
                <c:pt idx="4">
                  <c:v>87.18</c:v>
                </c:pt>
                <c:pt idx="5">
                  <c:v>87.12</c:v>
                </c:pt>
                <c:pt idx="6">
                  <c:v>80.650000000000006</c:v>
                </c:pt>
                <c:pt idx="7">
                  <c:v>87.58</c:v>
                </c:pt>
                <c:pt idx="8">
                  <c:v>96.69</c:v>
                </c:pt>
                <c:pt idx="9">
                  <c:v>90.17</c:v>
                </c:pt>
                <c:pt idx="10">
                  <c:v>98.6</c:v>
                </c:pt>
                <c:pt idx="11">
                  <c:v>93.94</c:v>
                </c:pt>
                <c:pt idx="12">
                  <c:v>102.03</c:v>
                </c:pt>
              </c:numCache>
            </c:numRef>
          </c:val>
          <c:smooth val="0"/>
          <c:extLst>
            <c:ext xmlns:c16="http://schemas.microsoft.com/office/drawing/2014/chart" uri="{C3380CC4-5D6E-409C-BE32-E72D297353CC}">
              <c16:uniqueId val="{00000000-1243-43C7-81AA-EF8C2C2E0704}"/>
            </c:ext>
          </c:extLst>
        </c:ser>
        <c:ser>
          <c:idx val="1"/>
          <c:order val="1"/>
          <c:tx>
            <c:strRef>
              <c:f>Sheet2!$D$2</c:f>
              <c:strCache>
                <c:ptCount val="1"/>
                <c:pt idx="0">
                  <c:v>Indicator B: Index of real net agricultural entrepreneurial income, per unpaid annual work unit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Sheet2!$B$3:$B$15</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Sheet2!$D$3:$D$15</c:f>
              <c:numCache>
                <c:formatCode>#,##0.00</c:formatCode>
                <c:ptCount val="13"/>
                <c:pt idx="0">
                  <c:v>89.86</c:v>
                </c:pt>
                <c:pt idx="1">
                  <c:v>89.32</c:v>
                </c:pt>
                <c:pt idx="2">
                  <c:v>104.84</c:v>
                </c:pt>
                <c:pt idx="3">
                  <c:v>100</c:v>
                </c:pt>
                <c:pt idx="4">
                  <c:v>83.99</c:v>
                </c:pt>
                <c:pt idx="5">
                  <c:v>84.76</c:v>
                </c:pt>
                <c:pt idx="6">
                  <c:v>76.33</c:v>
                </c:pt>
                <c:pt idx="7">
                  <c:v>85.69</c:v>
                </c:pt>
                <c:pt idx="8">
                  <c:v>98.08</c:v>
                </c:pt>
                <c:pt idx="9">
                  <c:v>91.05</c:v>
                </c:pt>
                <c:pt idx="10">
                  <c:v>101.04</c:v>
                </c:pt>
                <c:pt idx="11">
                  <c:v>94.71</c:v>
                </c:pt>
                <c:pt idx="12">
                  <c:v>104.42</c:v>
                </c:pt>
              </c:numCache>
            </c:numRef>
          </c:val>
          <c:smooth val="0"/>
          <c:extLst>
            <c:ext xmlns:c16="http://schemas.microsoft.com/office/drawing/2014/chart" uri="{C3380CC4-5D6E-409C-BE32-E72D297353CC}">
              <c16:uniqueId val="{00000001-1243-43C7-81AA-EF8C2C2E0704}"/>
            </c:ext>
          </c:extLst>
        </c:ser>
        <c:ser>
          <c:idx val="2"/>
          <c:order val="2"/>
          <c:tx>
            <c:strRef>
              <c:f>Sheet2!$E$2</c:f>
              <c:strCache>
                <c:ptCount val="1"/>
                <c:pt idx="0">
                  <c:v>Indicator C: Net entrepreneurial income of agriculture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Sheet2!$B$3:$B$15</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Sheet2!$E$3:$E$15</c:f>
              <c:numCache>
                <c:formatCode>#,##0.00</c:formatCode>
                <c:ptCount val="13"/>
                <c:pt idx="0">
                  <c:v>114.84</c:v>
                </c:pt>
                <c:pt idx="1">
                  <c:v>99.42</c:v>
                </c:pt>
                <c:pt idx="2">
                  <c:v>101.63</c:v>
                </c:pt>
                <c:pt idx="3">
                  <c:v>100</c:v>
                </c:pt>
                <c:pt idx="4">
                  <c:v>86.63</c:v>
                </c:pt>
                <c:pt idx="5">
                  <c:v>90.18</c:v>
                </c:pt>
                <c:pt idx="6">
                  <c:v>83.78</c:v>
                </c:pt>
                <c:pt idx="7">
                  <c:v>91.92</c:v>
                </c:pt>
                <c:pt idx="8">
                  <c:v>102.85</c:v>
                </c:pt>
                <c:pt idx="9">
                  <c:v>93.31</c:v>
                </c:pt>
                <c:pt idx="10">
                  <c:v>101.03</c:v>
                </c:pt>
                <c:pt idx="11">
                  <c:v>92.4</c:v>
                </c:pt>
                <c:pt idx="12">
                  <c:v>99.39</c:v>
                </c:pt>
              </c:numCache>
            </c:numRef>
          </c:val>
          <c:smooth val="0"/>
          <c:extLst>
            <c:ext xmlns:c16="http://schemas.microsoft.com/office/drawing/2014/chart" uri="{C3380CC4-5D6E-409C-BE32-E72D297353CC}">
              <c16:uniqueId val="{00000002-1243-43C7-81AA-EF8C2C2E0704}"/>
            </c:ext>
          </c:extLst>
        </c:ser>
        <c:dLbls>
          <c:showLegendKey val="0"/>
          <c:showVal val="0"/>
          <c:showCatName val="0"/>
          <c:showSerName val="0"/>
          <c:showPercent val="0"/>
          <c:showBubbleSize val="0"/>
        </c:dLbls>
        <c:marker val="1"/>
        <c:smooth val="0"/>
        <c:axId val="724492512"/>
        <c:axId val="1034692432"/>
      </c:lineChart>
      <c:catAx>
        <c:axId val="7244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4692432"/>
        <c:crosses val="autoZero"/>
        <c:auto val="1"/>
        <c:lblAlgn val="ctr"/>
        <c:lblOffset val="100"/>
        <c:noMultiLvlLbl val="0"/>
      </c:catAx>
      <c:valAx>
        <c:axId val="1034692432"/>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a:t>Δείκτης</a:t>
                </a:r>
                <a:r>
                  <a:rPr lang="el-GR" baseline="0"/>
                  <a:t> (2010=100)</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9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Sheet3!$G$2</c:f>
              <c:strCache>
                <c:ptCount val="1"/>
                <c:pt idx="0">
                  <c:v>Φυτική</c:v>
                </c:pt>
              </c:strCache>
            </c:strRef>
          </c:tx>
          <c:spPr>
            <a:solidFill>
              <a:schemeClr val="accent1"/>
            </a:solidFill>
            <a:ln>
              <a:noFill/>
            </a:ln>
            <a:effectLst/>
          </c:spPr>
          <c:invertIfNegative val="0"/>
          <c:dLbls>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Sheet3!$B$3:$B$14</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Sheet3!$G$3:$G$14</c:f>
              <c:numCache>
                <c:formatCode>General</c:formatCode>
                <c:ptCount val="12"/>
                <c:pt idx="0">
                  <c:v>71.355906072953871</c:v>
                </c:pt>
                <c:pt idx="1">
                  <c:v>69.573992433645998</c:v>
                </c:pt>
                <c:pt idx="2">
                  <c:v>71.145947834162882</c:v>
                </c:pt>
                <c:pt idx="3">
                  <c:v>70.365727033968867</c:v>
                </c:pt>
                <c:pt idx="4">
                  <c:v>71.581530762012463</c:v>
                </c:pt>
                <c:pt idx="5">
                  <c:v>70.947611612257191</c:v>
                </c:pt>
                <c:pt idx="6">
                  <c:v>72.196410980751892</c:v>
                </c:pt>
                <c:pt idx="7">
                  <c:v>73.175926939450505</c:v>
                </c:pt>
                <c:pt idx="8">
                  <c:v>73.369853259072755</c:v>
                </c:pt>
                <c:pt idx="9">
                  <c:v>75.399815196531378</c:v>
                </c:pt>
                <c:pt idx="10">
                  <c:v>74.989422786340285</c:v>
                </c:pt>
                <c:pt idx="11">
                  <c:v>75.58228922468443</c:v>
                </c:pt>
              </c:numCache>
            </c:numRef>
          </c:val>
          <c:extLst>
            <c:ext xmlns:c16="http://schemas.microsoft.com/office/drawing/2014/chart" uri="{C3380CC4-5D6E-409C-BE32-E72D297353CC}">
              <c16:uniqueId val="{00000000-8227-4811-8DA9-6739284CE46E}"/>
            </c:ext>
          </c:extLst>
        </c:ser>
        <c:ser>
          <c:idx val="1"/>
          <c:order val="1"/>
          <c:tx>
            <c:strRef>
              <c:f>Sheet3!$H$2</c:f>
              <c:strCache>
                <c:ptCount val="1"/>
                <c:pt idx="0">
                  <c:v>Ζωϊκή</c:v>
                </c:pt>
              </c:strCache>
            </c:strRef>
          </c:tx>
          <c:spPr>
            <a:solidFill>
              <a:schemeClr val="accent2"/>
            </a:solidFill>
            <a:ln>
              <a:noFill/>
            </a:ln>
            <a:effectLst/>
          </c:spPr>
          <c:invertIfNegative val="0"/>
          <c:dLbls>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Sheet3!$B$3:$B$14</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Sheet3!$H$3:$H$14</c:f>
              <c:numCache>
                <c:formatCode>General</c:formatCode>
                <c:ptCount val="12"/>
                <c:pt idx="0">
                  <c:v>28.644093927046143</c:v>
                </c:pt>
                <c:pt idx="1">
                  <c:v>30.426007566353995</c:v>
                </c:pt>
                <c:pt idx="2">
                  <c:v>28.854052165837118</c:v>
                </c:pt>
                <c:pt idx="3">
                  <c:v>29.634272966031133</c:v>
                </c:pt>
                <c:pt idx="4">
                  <c:v>28.418469237987537</c:v>
                </c:pt>
                <c:pt idx="5">
                  <c:v>29.052494462877942</c:v>
                </c:pt>
                <c:pt idx="6">
                  <c:v>27.803589019248108</c:v>
                </c:pt>
                <c:pt idx="7">
                  <c:v>26.824073060549498</c:v>
                </c:pt>
                <c:pt idx="8">
                  <c:v>26.630146740927241</c:v>
                </c:pt>
                <c:pt idx="9">
                  <c:v>24.600184803468618</c:v>
                </c:pt>
                <c:pt idx="10">
                  <c:v>25.010577213659712</c:v>
                </c:pt>
                <c:pt idx="11">
                  <c:v>24.417710775315566</c:v>
                </c:pt>
              </c:numCache>
            </c:numRef>
          </c:val>
          <c:extLst>
            <c:ext xmlns:c16="http://schemas.microsoft.com/office/drawing/2014/chart" uri="{C3380CC4-5D6E-409C-BE32-E72D297353CC}">
              <c16:uniqueId val="{00000001-8227-4811-8DA9-6739284CE46E}"/>
            </c:ext>
          </c:extLst>
        </c:ser>
        <c:dLbls>
          <c:showLegendKey val="0"/>
          <c:showVal val="0"/>
          <c:showCatName val="0"/>
          <c:showSerName val="0"/>
          <c:showPercent val="0"/>
          <c:showBubbleSize val="0"/>
        </c:dLbls>
        <c:gapWidth val="150"/>
        <c:overlap val="100"/>
        <c:axId val="724472912"/>
        <c:axId val="876910784"/>
      </c:barChart>
      <c:catAx>
        <c:axId val="72447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910784"/>
        <c:crosses val="autoZero"/>
        <c:auto val="1"/>
        <c:lblAlgn val="ctr"/>
        <c:lblOffset val="100"/>
        <c:noMultiLvlLbl val="0"/>
      </c:catAx>
      <c:valAx>
        <c:axId val="8769107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a:t>% Συνολικής Αξίας Παραγωγής</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7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A0574-CD8D-4E4C-9237-788937D40C2C}" type="doc">
      <dgm:prSet loTypeId="urn:microsoft.com/office/officeart/2005/8/layout/arrow3" loCatId="" qsTypeId="urn:microsoft.com/office/officeart/2005/8/quickstyle/3d3" qsCatId="3D" csTypeId="urn:microsoft.com/office/officeart/2005/8/colors/colorful3" csCatId="colorful" phldr="1"/>
      <dgm:spPr/>
      <dgm:t>
        <a:bodyPr/>
        <a:lstStyle/>
        <a:p>
          <a:endParaRPr lang="en-US"/>
        </a:p>
      </dgm:t>
    </dgm:pt>
    <dgm:pt modelId="{B684EBA3-BFD3-0041-87C9-B5CD65A06A34}">
      <dgm:prSet phldrT="[Text]"/>
      <dgm:spPr/>
      <dgm:t>
        <a:bodyPr/>
        <a:lstStyle/>
        <a:p>
          <a:r>
            <a:rPr lang="el-GR" b="1" dirty="0">
              <a:solidFill>
                <a:srgbClr val="FF0000"/>
              </a:solidFill>
            </a:rPr>
            <a:t>Εισαγωγές</a:t>
          </a:r>
          <a:r>
            <a:rPr lang="en-US" b="1" dirty="0">
              <a:solidFill>
                <a:srgbClr val="FF0000"/>
              </a:solidFill>
            </a:rPr>
            <a:t> 7,16 </a:t>
          </a:r>
          <a:r>
            <a:rPr lang="el-GR" b="1" dirty="0" err="1">
              <a:solidFill>
                <a:srgbClr val="FF0000"/>
              </a:solidFill>
            </a:rPr>
            <a:t>δισ</a:t>
          </a:r>
          <a:r>
            <a:rPr lang="en-US" b="1" dirty="0">
              <a:solidFill>
                <a:srgbClr val="FF0000"/>
              </a:solidFill>
            </a:rPr>
            <a:t> €</a:t>
          </a:r>
        </a:p>
      </dgm:t>
    </dgm:pt>
    <dgm:pt modelId="{E3349E2C-7646-AC4D-8DA0-160BD1511640}" type="parTrans" cxnId="{2305F044-9E03-094F-B929-876E73D764FB}">
      <dgm:prSet/>
      <dgm:spPr/>
      <dgm:t>
        <a:bodyPr/>
        <a:lstStyle/>
        <a:p>
          <a:endParaRPr lang="en-US"/>
        </a:p>
      </dgm:t>
    </dgm:pt>
    <dgm:pt modelId="{78422CF4-36CF-844D-A51C-7EB211E29733}" type="sibTrans" cxnId="{2305F044-9E03-094F-B929-876E73D764FB}">
      <dgm:prSet/>
      <dgm:spPr/>
      <dgm:t>
        <a:bodyPr/>
        <a:lstStyle/>
        <a:p>
          <a:endParaRPr lang="en-US"/>
        </a:p>
      </dgm:t>
    </dgm:pt>
    <dgm:pt modelId="{D116AC75-F52C-C441-AB57-571E2B82B6FA}">
      <dgm:prSet phldrT="[Text]"/>
      <dgm:spPr/>
      <dgm:t>
        <a:bodyPr/>
        <a:lstStyle/>
        <a:p>
          <a:r>
            <a:rPr lang="el-GR" b="1" dirty="0">
              <a:solidFill>
                <a:srgbClr val="0070C0"/>
              </a:solidFill>
            </a:rPr>
            <a:t>Εξαγωγές 6,53 </a:t>
          </a:r>
          <a:r>
            <a:rPr lang="el-GR" b="1" dirty="0" err="1">
              <a:solidFill>
                <a:srgbClr val="0070C0"/>
              </a:solidFill>
            </a:rPr>
            <a:t>δισ</a:t>
          </a:r>
          <a:r>
            <a:rPr lang="el-GR" b="1" dirty="0">
              <a:solidFill>
                <a:srgbClr val="0070C0"/>
              </a:solidFill>
            </a:rPr>
            <a:t> </a:t>
          </a:r>
          <a:r>
            <a:rPr lang="en-US" b="1" dirty="0">
              <a:solidFill>
                <a:srgbClr val="0070C0"/>
              </a:solidFill>
            </a:rPr>
            <a:t>€</a:t>
          </a:r>
          <a:endParaRPr lang="el-GR" b="1" dirty="0">
            <a:solidFill>
              <a:srgbClr val="0070C0"/>
            </a:solidFill>
          </a:endParaRPr>
        </a:p>
        <a:p>
          <a:endParaRPr lang="en-US" dirty="0"/>
        </a:p>
      </dgm:t>
    </dgm:pt>
    <dgm:pt modelId="{BBE7DFD4-39F0-A04B-8D2C-9905342DD5C9}" type="parTrans" cxnId="{2B8FB5D9-BA76-4540-AEA1-C34CEEAE44D3}">
      <dgm:prSet/>
      <dgm:spPr/>
      <dgm:t>
        <a:bodyPr/>
        <a:lstStyle/>
        <a:p>
          <a:endParaRPr lang="en-US"/>
        </a:p>
      </dgm:t>
    </dgm:pt>
    <dgm:pt modelId="{F326BD24-4B75-984F-B95C-60EE439A9DBD}" type="sibTrans" cxnId="{2B8FB5D9-BA76-4540-AEA1-C34CEEAE44D3}">
      <dgm:prSet/>
      <dgm:spPr/>
      <dgm:t>
        <a:bodyPr/>
        <a:lstStyle/>
        <a:p>
          <a:endParaRPr lang="en-US"/>
        </a:p>
      </dgm:t>
    </dgm:pt>
    <dgm:pt modelId="{6680FA9A-3839-F74F-B14E-4089C67669A5}" type="pres">
      <dgm:prSet presAssocID="{D8EA0574-CD8D-4E4C-9237-788937D40C2C}" presName="compositeShape" presStyleCnt="0">
        <dgm:presLayoutVars>
          <dgm:chMax val="2"/>
          <dgm:dir/>
          <dgm:resizeHandles val="exact"/>
        </dgm:presLayoutVars>
      </dgm:prSet>
      <dgm:spPr/>
    </dgm:pt>
    <dgm:pt modelId="{7810CC09-727E-8B4C-8C17-A3A609BF9AA5}" type="pres">
      <dgm:prSet presAssocID="{D8EA0574-CD8D-4E4C-9237-788937D40C2C}" presName="divider" presStyleLbl="fgShp" presStyleIdx="0" presStyleCnt="1"/>
      <dgm:spPr/>
    </dgm:pt>
    <dgm:pt modelId="{AD337F25-B9C4-AF43-8E15-4D0779439D30}" type="pres">
      <dgm:prSet presAssocID="{B684EBA3-BFD3-0041-87C9-B5CD65A06A34}" presName="downArrow" presStyleLbl="node1" presStyleIdx="0" presStyleCnt="2" custScaleX="120000"/>
      <dgm:spPr>
        <a:solidFill>
          <a:srgbClr val="0070C0"/>
        </a:solidFill>
      </dgm:spPr>
    </dgm:pt>
    <dgm:pt modelId="{79349166-CB5E-BA43-9002-798D5B63C617}" type="pres">
      <dgm:prSet presAssocID="{B684EBA3-BFD3-0041-87C9-B5CD65A06A34}" presName="downArrowText" presStyleLbl="revTx" presStyleIdx="0" presStyleCnt="2" custLinFactNeighborX="-2671" custLinFactNeighborY="1526">
        <dgm:presLayoutVars>
          <dgm:bulletEnabled val="1"/>
        </dgm:presLayoutVars>
      </dgm:prSet>
      <dgm:spPr/>
    </dgm:pt>
    <dgm:pt modelId="{D67C02E7-72E2-9743-8AC4-7E02F6DF848F}" type="pres">
      <dgm:prSet presAssocID="{D116AC75-F52C-C441-AB57-571E2B82B6FA}" presName="upArrow" presStyleLbl="node1" presStyleIdx="1" presStyleCnt="2" custScaleX="123697" custScaleY="111657" custLinFactNeighborX="1015" custLinFactNeighborY="1406"/>
      <dgm:spPr>
        <a:solidFill>
          <a:srgbClr val="FF0000"/>
        </a:solidFill>
      </dgm:spPr>
    </dgm:pt>
    <dgm:pt modelId="{1A7D9BF8-3634-7847-87E2-9CA85C16F2CC}" type="pres">
      <dgm:prSet presAssocID="{D116AC75-F52C-C441-AB57-571E2B82B6FA}" presName="upArrowText" presStyleLbl="revTx" presStyleIdx="1" presStyleCnt="2" custLinFactNeighborX="-1" custLinFactNeighborY="1017">
        <dgm:presLayoutVars>
          <dgm:bulletEnabled val="1"/>
        </dgm:presLayoutVars>
      </dgm:prSet>
      <dgm:spPr/>
    </dgm:pt>
  </dgm:ptLst>
  <dgm:cxnLst>
    <dgm:cxn modelId="{5B285D35-4C46-4047-8939-175FE47848D1}" type="presOf" srcId="{D8EA0574-CD8D-4E4C-9237-788937D40C2C}" destId="{6680FA9A-3839-F74F-B14E-4089C67669A5}" srcOrd="0" destOrd="0" presId="urn:microsoft.com/office/officeart/2005/8/layout/arrow3"/>
    <dgm:cxn modelId="{2305F044-9E03-094F-B929-876E73D764FB}" srcId="{D8EA0574-CD8D-4E4C-9237-788937D40C2C}" destId="{B684EBA3-BFD3-0041-87C9-B5CD65A06A34}" srcOrd="0" destOrd="0" parTransId="{E3349E2C-7646-AC4D-8DA0-160BD1511640}" sibTransId="{78422CF4-36CF-844D-A51C-7EB211E29733}"/>
    <dgm:cxn modelId="{28B20BD2-8FE2-4C4F-9025-3170274A03B1}" type="presOf" srcId="{D116AC75-F52C-C441-AB57-571E2B82B6FA}" destId="{1A7D9BF8-3634-7847-87E2-9CA85C16F2CC}" srcOrd="0" destOrd="0" presId="urn:microsoft.com/office/officeart/2005/8/layout/arrow3"/>
    <dgm:cxn modelId="{2B8FB5D9-BA76-4540-AEA1-C34CEEAE44D3}" srcId="{D8EA0574-CD8D-4E4C-9237-788937D40C2C}" destId="{D116AC75-F52C-C441-AB57-571E2B82B6FA}" srcOrd="1" destOrd="0" parTransId="{BBE7DFD4-39F0-A04B-8D2C-9905342DD5C9}" sibTransId="{F326BD24-4B75-984F-B95C-60EE439A9DBD}"/>
    <dgm:cxn modelId="{47393FE6-D94E-8049-AB9B-A97F1A37CF0D}" type="presOf" srcId="{B684EBA3-BFD3-0041-87C9-B5CD65A06A34}" destId="{79349166-CB5E-BA43-9002-798D5B63C617}" srcOrd="0" destOrd="0" presId="urn:microsoft.com/office/officeart/2005/8/layout/arrow3"/>
    <dgm:cxn modelId="{956AF13D-7B79-6945-BD1B-5F8E55F75A95}" type="presParOf" srcId="{6680FA9A-3839-F74F-B14E-4089C67669A5}" destId="{7810CC09-727E-8B4C-8C17-A3A609BF9AA5}" srcOrd="0" destOrd="0" presId="urn:microsoft.com/office/officeart/2005/8/layout/arrow3"/>
    <dgm:cxn modelId="{46FE6827-7AF5-F344-86EC-36ED2C8F042B}" type="presParOf" srcId="{6680FA9A-3839-F74F-B14E-4089C67669A5}" destId="{AD337F25-B9C4-AF43-8E15-4D0779439D30}" srcOrd="1" destOrd="0" presId="urn:microsoft.com/office/officeart/2005/8/layout/arrow3"/>
    <dgm:cxn modelId="{E95A9B45-B0E4-6149-BAAF-4DA56E800AAD}" type="presParOf" srcId="{6680FA9A-3839-F74F-B14E-4089C67669A5}" destId="{79349166-CB5E-BA43-9002-798D5B63C617}" srcOrd="2" destOrd="0" presId="urn:microsoft.com/office/officeart/2005/8/layout/arrow3"/>
    <dgm:cxn modelId="{BC21BB8B-9B65-2444-9BE1-A2BEC1FB87BD}" type="presParOf" srcId="{6680FA9A-3839-F74F-B14E-4089C67669A5}" destId="{D67C02E7-72E2-9743-8AC4-7E02F6DF848F}" srcOrd="3" destOrd="0" presId="urn:microsoft.com/office/officeart/2005/8/layout/arrow3"/>
    <dgm:cxn modelId="{D5E1B6EC-8717-7A4D-B176-251C7111593D}" type="presParOf" srcId="{6680FA9A-3839-F74F-B14E-4089C67669A5}" destId="{1A7D9BF8-3634-7847-87E2-9CA85C16F2C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C6888-D858-4BE0-9CC5-B2E5548248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4EE31E50-12ED-49BE-A63B-2FB19D799C2A}">
      <dgm:prSet phldrT="[Κείμενο]" custT="1"/>
      <dgm:spPr/>
      <dgm:t>
        <a:bodyPr/>
        <a:lstStyle/>
        <a:p>
          <a:pPr>
            <a:buFont typeface="Wingdings" panose="05000000000000000000" pitchFamily="2" charset="2"/>
            <a:buChar char="ü"/>
          </a:pPr>
          <a:r>
            <a:rPr lang="el-GR" sz="1600" b="1" i="0" u="none" dirty="0"/>
            <a:t>Αύξηση της Ανταγωνιστικότητας </a:t>
          </a:r>
          <a:r>
            <a:rPr lang="el-GR" sz="1600" b="0" i="0" u="none" dirty="0"/>
            <a:t>με κατάργηση των Ιστορικών Δικαιωμάτων</a:t>
          </a:r>
        </a:p>
      </dgm:t>
    </dgm:pt>
    <dgm:pt modelId="{34E24D4A-98F3-4ABC-8B77-DBAE3667A3E2}" type="parTrans" cxnId="{5BC4180A-E961-4BFD-97D4-D1AE409BEA99}">
      <dgm:prSet/>
      <dgm:spPr/>
      <dgm:t>
        <a:bodyPr/>
        <a:lstStyle/>
        <a:p>
          <a:endParaRPr lang="el-GR"/>
        </a:p>
      </dgm:t>
    </dgm:pt>
    <dgm:pt modelId="{87966003-9EF6-47BF-BC11-8F7DE08B0180}" type="sibTrans" cxnId="{5BC4180A-E961-4BFD-97D4-D1AE409BEA99}">
      <dgm:prSet/>
      <dgm:spPr/>
      <dgm:t>
        <a:bodyPr/>
        <a:lstStyle/>
        <a:p>
          <a:endParaRPr lang="el-GR"/>
        </a:p>
      </dgm:t>
    </dgm:pt>
    <dgm:pt modelId="{7A4C3109-508C-48CC-92FA-F424398256FB}">
      <dgm:prSet/>
      <dgm:spPr/>
      <dgm:t>
        <a:bodyPr/>
        <a:lstStyle/>
        <a:p>
          <a:r>
            <a:rPr lang="el-GR" dirty="0"/>
            <a:t>2</a:t>
          </a:r>
        </a:p>
      </dgm:t>
    </dgm:pt>
    <dgm:pt modelId="{8C813DC7-9A47-457E-9298-A3C7A271CD63}" type="parTrans" cxnId="{93C98C05-5CAD-4543-AFE6-94E3309E60E4}">
      <dgm:prSet/>
      <dgm:spPr/>
      <dgm:t>
        <a:bodyPr/>
        <a:lstStyle/>
        <a:p>
          <a:endParaRPr lang="el-GR"/>
        </a:p>
      </dgm:t>
    </dgm:pt>
    <dgm:pt modelId="{88905EBF-0887-4B52-98C8-22058878DAB5}" type="sibTrans" cxnId="{93C98C05-5CAD-4543-AFE6-94E3309E60E4}">
      <dgm:prSet/>
      <dgm:spPr/>
      <dgm:t>
        <a:bodyPr/>
        <a:lstStyle/>
        <a:p>
          <a:endParaRPr lang="el-GR"/>
        </a:p>
      </dgm:t>
    </dgm:pt>
    <dgm:pt modelId="{4C0E8AE9-1D17-4D6B-898F-D63F2B66897F}">
      <dgm:prSet custT="1"/>
      <dgm:spPr/>
      <dgm:t>
        <a:bodyPr/>
        <a:lstStyle/>
        <a:p>
          <a:pPr>
            <a:buFont typeface="Wingdings" panose="05000000000000000000" pitchFamily="2" charset="2"/>
            <a:buChar char="ü"/>
          </a:pPr>
          <a:r>
            <a:rPr lang="el-GR" sz="1600" b="1" i="0" u="none" dirty="0"/>
            <a:t>Μείωση της Ανισοκατανομής </a:t>
          </a:r>
          <a:r>
            <a:rPr lang="el-GR" sz="1600" b="0" i="0" u="none" dirty="0"/>
            <a:t>των Ενισχύσεων στηρίζοντας  τις μικρές και μεσαίες εκμεταλλεύσεις</a:t>
          </a:r>
          <a:r>
            <a:rPr lang="en-US" sz="1600" b="0" i="0" u="none" dirty="0"/>
            <a:t>.</a:t>
          </a:r>
          <a:endParaRPr lang="el-GR" sz="1600" b="1" i="0" u="none" dirty="0"/>
        </a:p>
      </dgm:t>
    </dgm:pt>
    <dgm:pt modelId="{E21F2DC4-6D52-4CDF-97FB-04E9B78D1F87}" type="parTrans" cxnId="{34F3300F-A21D-41A4-88D6-6FEFFE0D48EB}">
      <dgm:prSet/>
      <dgm:spPr/>
      <dgm:t>
        <a:bodyPr/>
        <a:lstStyle/>
        <a:p>
          <a:endParaRPr lang="el-GR"/>
        </a:p>
      </dgm:t>
    </dgm:pt>
    <dgm:pt modelId="{C015FCB8-4ADF-4738-992C-9E3547575485}" type="sibTrans" cxnId="{34F3300F-A21D-41A4-88D6-6FEFFE0D48EB}">
      <dgm:prSet/>
      <dgm:spPr/>
      <dgm:t>
        <a:bodyPr/>
        <a:lstStyle/>
        <a:p>
          <a:endParaRPr lang="el-GR"/>
        </a:p>
      </dgm:t>
    </dgm:pt>
    <dgm:pt modelId="{6C2B1B8D-DC01-4ED6-A0A4-DA140B856EE3}">
      <dgm:prSet/>
      <dgm:spPr/>
      <dgm:t>
        <a:bodyPr/>
        <a:lstStyle/>
        <a:p>
          <a:r>
            <a:rPr lang="el-GR" dirty="0"/>
            <a:t>3</a:t>
          </a:r>
        </a:p>
      </dgm:t>
    </dgm:pt>
    <dgm:pt modelId="{DC625726-43A6-4B95-9C7C-E1EA78E2A73B}" type="parTrans" cxnId="{D481688F-EF7F-4B9E-BFF6-E78214BB772E}">
      <dgm:prSet/>
      <dgm:spPr/>
      <dgm:t>
        <a:bodyPr/>
        <a:lstStyle/>
        <a:p>
          <a:endParaRPr lang="el-GR"/>
        </a:p>
      </dgm:t>
    </dgm:pt>
    <dgm:pt modelId="{7842ED9C-8A0A-43CE-9531-718F5CC69746}" type="sibTrans" cxnId="{D481688F-EF7F-4B9E-BFF6-E78214BB772E}">
      <dgm:prSet/>
      <dgm:spPr/>
      <dgm:t>
        <a:bodyPr/>
        <a:lstStyle/>
        <a:p>
          <a:endParaRPr lang="el-GR"/>
        </a:p>
      </dgm:t>
    </dgm:pt>
    <dgm:pt modelId="{AC23D56E-4E06-44CD-8E78-C7DCC29F93FE}">
      <dgm:prSet custT="1"/>
      <dgm:spPr/>
      <dgm:t>
        <a:bodyPr/>
        <a:lstStyle/>
        <a:p>
          <a:pPr>
            <a:buFont typeface="Wingdings" panose="05000000000000000000" pitchFamily="2" charset="2"/>
            <a:buChar char="ü"/>
          </a:pPr>
          <a:r>
            <a:rPr lang="el-GR" sz="1600" b="0" i="0" u="none" dirty="0"/>
            <a:t>Στηρίζουμε την Βιωσιμότητα μέσω των </a:t>
          </a:r>
          <a:r>
            <a:rPr lang="el-GR" sz="1600" b="1" i="0" u="none" dirty="0"/>
            <a:t>συνδεδεμένων ενισχύσεων με έμφαση στην κτηνοτροφία και στα δημητριακά</a:t>
          </a:r>
        </a:p>
      </dgm:t>
    </dgm:pt>
    <dgm:pt modelId="{C0BDFDA4-6C57-43A2-BC78-788A4BB88D01}" type="parTrans" cxnId="{146A51FE-EDEE-493C-BEBC-B560A64230E9}">
      <dgm:prSet/>
      <dgm:spPr/>
      <dgm:t>
        <a:bodyPr/>
        <a:lstStyle/>
        <a:p>
          <a:endParaRPr lang="el-GR"/>
        </a:p>
      </dgm:t>
    </dgm:pt>
    <dgm:pt modelId="{65011160-588F-4C9D-A36D-469AA5DA18CB}" type="sibTrans" cxnId="{146A51FE-EDEE-493C-BEBC-B560A64230E9}">
      <dgm:prSet/>
      <dgm:spPr/>
      <dgm:t>
        <a:bodyPr/>
        <a:lstStyle/>
        <a:p>
          <a:endParaRPr lang="el-GR"/>
        </a:p>
      </dgm:t>
    </dgm:pt>
    <dgm:pt modelId="{184DCA92-D781-4C22-8AC4-555D672765B5}">
      <dgm:prSet custT="1"/>
      <dgm:spPr/>
      <dgm:t>
        <a:bodyPr/>
        <a:lstStyle/>
        <a:p>
          <a:pPr>
            <a:buFont typeface="Wingdings" panose="05000000000000000000" pitchFamily="2" charset="2"/>
            <a:buChar char="ü"/>
          </a:pPr>
          <a:r>
            <a:rPr lang="el-GR" sz="1600" b="0" i="0" u="none" dirty="0"/>
            <a:t>Ενσωματώνουμε στο Στρατηγικό μας Σχέδιο γεωργικές πρακτικές επωφελείς για το </a:t>
          </a:r>
          <a:r>
            <a:rPr lang="el-GR" sz="1600" b="1" i="0" u="none" dirty="0"/>
            <a:t>κλίμα και το περιβάλλον</a:t>
          </a:r>
        </a:p>
      </dgm:t>
    </dgm:pt>
    <dgm:pt modelId="{0C96AFCC-F826-4BE3-8959-622BE09360F2}" type="parTrans" cxnId="{BDE3E2CF-1002-4543-8D35-0D0433E0F8B8}">
      <dgm:prSet/>
      <dgm:spPr/>
      <dgm:t>
        <a:bodyPr/>
        <a:lstStyle/>
        <a:p>
          <a:endParaRPr lang="el-GR"/>
        </a:p>
      </dgm:t>
    </dgm:pt>
    <dgm:pt modelId="{BAFB1C04-4686-4B69-9C26-F9F3B6AE607A}" type="sibTrans" cxnId="{BDE3E2CF-1002-4543-8D35-0D0433E0F8B8}">
      <dgm:prSet/>
      <dgm:spPr/>
      <dgm:t>
        <a:bodyPr/>
        <a:lstStyle/>
        <a:p>
          <a:endParaRPr lang="el-GR"/>
        </a:p>
      </dgm:t>
    </dgm:pt>
    <dgm:pt modelId="{819CBD0A-DE26-4401-8ACF-CBB562A6F415}">
      <dgm:prSet/>
      <dgm:spPr/>
      <dgm:t>
        <a:bodyPr/>
        <a:lstStyle/>
        <a:p>
          <a:r>
            <a:rPr lang="el-GR" dirty="0"/>
            <a:t>5</a:t>
          </a:r>
        </a:p>
      </dgm:t>
    </dgm:pt>
    <dgm:pt modelId="{F2C205B0-EB89-44FE-AECB-4F5EEFA7C6BF}" type="parTrans" cxnId="{D3885ABE-DCE5-4849-A2B4-3DC0F51BCC23}">
      <dgm:prSet/>
      <dgm:spPr/>
      <dgm:t>
        <a:bodyPr/>
        <a:lstStyle/>
        <a:p>
          <a:endParaRPr lang="el-GR"/>
        </a:p>
      </dgm:t>
    </dgm:pt>
    <dgm:pt modelId="{FAFD9BA7-4DEE-4BA3-8CC9-0A9396E4CBF8}" type="sibTrans" cxnId="{D3885ABE-DCE5-4849-A2B4-3DC0F51BCC23}">
      <dgm:prSet/>
      <dgm:spPr/>
      <dgm:t>
        <a:bodyPr/>
        <a:lstStyle/>
        <a:p>
          <a:endParaRPr lang="el-GR"/>
        </a:p>
      </dgm:t>
    </dgm:pt>
    <dgm:pt modelId="{5E85C7B6-63CB-4000-B9D2-49B05E706034}">
      <dgm:prSet custT="1"/>
      <dgm:spPr/>
      <dgm:t>
        <a:bodyPr/>
        <a:lstStyle/>
        <a:p>
          <a:pPr>
            <a:buFont typeface="Wingdings" panose="05000000000000000000" pitchFamily="2" charset="2"/>
            <a:buChar char="ü"/>
          </a:pPr>
          <a:r>
            <a:rPr lang="el-GR" sz="1600" b="0" i="0" u="none" dirty="0"/>
            <a:t>Επενδύουμε στους </a:t>
          </a:r>
          <a:r>
            <a:rPr lang="el-GR" sz="1600" b="1" i="0" u="none" dirty="0"/>
            <a:t>Νέους Αγρότες </a:t>
          </a:r>
          <a:r>
            <a:rPr lang="el-GR" sz="1600" b="0" i="0" u="none" dirty="0"/>
            <a:t>με αύξηση του ποσοστού του </a:t>
          </a:r>
          <a:r>
            <a:rPr lang="el-GR" sz="1600" b="1" i="0" u="none" dirty="0"/>
            <a:t>π/υ κατά 50%</a:t>
          </a:r>
          <a:endParaRPr lang="el-GR" sz="1600" b="0" i="0" u="none" dirty="0"/>
        </a:p>
      </dgm:t>
    </dgm:pt>
    <dgm:pt modelId="{CB238401-4EE3-4266-9513-1FC36A238E38}" type="parTrans" cxnId="{DEF4A059-08D5-4B87-A838-88EF77A7DF3E}">
      <dgm:prSet/>
      <dgm:spPr/>
      <dgm:t>
        <a:bodyPr/>
        <a:lstStyle/>
        <a:p>
          <a:endParaRPr lang="el-GR"/>
        </a:p>
      </dgm:t>
    </dgm:pt>
    <dgm:pt modelId="{AA7E44D3-5A7B-48F0-A7D3-A4527F13C863}" type="sibTrans" cxnId="{DEF4A059-08D5-4B87-A838-88EF77A7DF3E}">
      <dgm:prSet/>
      <dgm:spPr/>
      <dgm:t>
        <a:bodyPr/>
        <a:lstStyle/>
        <a:p>
          <a:endParaRPr lang="el-GR"/>
        </a:p>
      </dgm:t>
    </dgm:pt>
    <dgm:pt modelId="{D1F149A4-BAAE-480E-A65B-ED7BD4D693FE}">
      <dgm:prSet/>
      <dgm:spPr/>
      <dgm:t>
        <a:bodyPr/>
        <a:lstStyle/>
        <a:p>
          <a:r>
            <a:rPr lang="el-GR" dirty="0"/>
            <a:t>6</a:t>
          </a:r>
        </a:p>
      </dgm:t>
    </dgm:pt>
    <dgm:pt modelId="{F557DFFD-7AA3-4119-B4E0-512DE798D22A}" type="parTrans" cxnId="{6D79D093-F0D3-4786-A750-7976F7346062}">
      <dgm:prSet/>
      <dgm:spPr/>
      <dgm:t>
        <a:bodyPr/>
        <a:lstStyle/>
        <a:p>
          <a:endParaRPr lang="el-GR"/>
        </a:p>
      </dgm:t>
    </dgm:pt>
    <dgm:pt modelId="{B1DD283B-635C-417F-84CC-6E89A20EB8DF}" type="sibTrans" cxnId="{6D79D093-F0D3-4786-A750-7976F7346062}">
      <dgm:prSet/>
      <dgm:spPr/>
      <dgm:t>
        <a:bodyPr/>
        <a:lstStyle/>
        <a:p>
          <a:endParaRPr lang="el-GR"/>
        </a:p>
      </dgm:t>
    </dgm:pt>
    <dgm:pt modelId="{DF08F722-3BE1-4615-A7BC-F1EAF0C3F407}">
      <dgm:prSet custT="1"/>
      <dgm:spPr/>
      <dgm:t>
        <a:bodyPr/>
        <a:lstStyle/>
        <a:p>
          <a:pPr>
            <a:buFont typeface="Wingdings" panose="05000000000000000000" pitchFamily="2" charset="2"/>
            <a:buChar char="ü"/>
          </a:pPr>
          <a:r>
            <a:rPr lang="el-GR" sz="1600" b="0" i="0" u="none" dirty="0"/>
            <a:t>Αύξηση της Παραγωγικότητας με την δημιουργία του </a:t>
          </a:r>
          <a:r>
            <a:rPr lang="el-GR" sz="1600" b="1" i="0" u="none" dirty="0"/>
            <a:t>Εθνικού Δικτύου Γεωργικών  Συμβουλών</a:t>
          </a:r>
        </a:p>
      </dgm:t>
    </dgm:pt>
    <dgm:pt modelId="{BBB8A1DE-1004-4185-B58F-9D3E60441FB3}" type="parTrans" cxnId="{B159245D-9DBB-47E9-BAF5-53EB1E908C6E}">
      <dgm:prSet/>
      <dgm:spPr/>
      <dgm:t>
        <a:bodyPr/>
        <a:lstStyle/>
        <a:p>
          <a:endParaRPr lang="el-GR"/>
        </a:p>
      </dgm:t>
    </dgm:pt>
    <dgm:pt modelId="{C1BEBA2C-8BD9-4950-9A1D-FF9A0D79631D}" type="sibTrans" cxnId="{B159245D-9DBB-47E9-BAF5-53EB1E908C6E}">
      <dgm:prSet/>
      <dgm:spPr/>
      <dgm:t>
        <a:bodyPr/>
        <a:lstStyle/>
        <a:p>
          <a:endParaRPr lang="el-GR"/>
        </a:p>
      </dgm:t>
    </dgm:pt>
    <dgm:pt modelId="{724B3B43-8FE6-407D-A257-CEEDF58C7EF9}">
      <dgm:prSet/>
      <dgm:spPr/>
      <dgm:t>
        <a:bodyPr/>
        <a:lstStyle/>
        <a:p>
          <a:r>
            <a:rPr lang="el-GR" dirty="0"/>
            <a:t>7</a:t>
          </a:r>
        </a:p>
      </dgm:t>
    </dgm:pt>
    <dgm:pt modelId="{5AFCD375-EE1C-48A9-87CE-03982039F347}" type="parTrans" cxnId="{1BF8E524-1C18-4D16-9F69-0EFA519B9F5C}">
      <dgm:prSet/>
      <dgm:spPr/>
      <dgm:t>
        <a:bodyPr/>
        <a:lstStyle/>
        <a:p>
          <a:endParaRPr lang="el-GR"/>
        </a:p>
      </dgm:t>
    </dgm:pt>
    <dgm:pt modelId="{EE859F9D-32B3-4569-A251-CA229C77FD19}" type="sibTrans" cxnId="{1BF8E524-1C18-4D16-9F69-0EFA519B9F5C}">
      <dgm:prSet/>
      <dgm:spPr/>
      <dgm:t>
        <a:bodyPr/>
        <a:lstStyle/>
        <a:p>
          <a:endParaRPr lang="el-GR"/>
        </a:p>
      </dgm:t>
    </dgm:pt>
    <dgm:pt modelId="{640441BE-DAB3-46AE-B1C9-CCEC8782051C}">
      <dgm:prSet custT="1"/>
      <dgm:spPr/>
      <dgm:t>
        <a:bodyPr/>
        <a:lstStyle/>
        <a:p>
          <a:pPr>
            <a:buFont typeface="Wingdings" panose="05000000000000000000" pitchFamily="2" charset="2"/>
            <a:buChar char="ü"/>
          </a:pPr>
          <a:r>
            <a:rPr lang="el-GR" sz="1600" b="0" i="0" u="none" dirty="0"/>
            <a:t>Αύξηση της ανταγωνιστικότητας και παραγωγικότητας με την αναβάθμιση  της αγροτικής </a:t>
          </a:r>
          <a:r>
            <a:rPr lang="el-GR" sz="1600" b="1" i="0" u="none" dirty="0"/>
            <a:t>εκπαίδευσης &amp; κατάρτισης </a:t>
          </a:r>
        </a:p>
      </dgm:t>
    </dgm:pt>
    <dgm:pt modelId="{070F7526-8DF6-4806-B51C-15D860816FB8}" type="parTrans" cxnId="{2F2177FE-3768-4758-94A8-C5D691B322AD}">
      <dgm:prSet/>
      <dgm:spPr/>
      <dgm:t>
        <a:bodyPr/>
        <a:lstStyle/>
        <a:p>
          <a:endParaRPr lang="el-GR"/>
        </a:p>
      </dgm:t>
    </dgm:pt>
    <dgm:pt modelId="{C9F0C6C0-6B1B-4FD1-B2D0-B07D3AEE2D1C}" type="sibTrans" cxnId="{2F2177FE-3768-4758-94A8-C5D691B322AD}">
      <dgm:prSet/>
      <dgm:spPr/>
      <dgm:t>
        <a:bodyPr/>
        <a:lstStyle/>
        <a:p>
          <a:endParaRPr lang="el-GR"/>
        </a:p>
      </dgm:t>
    </dgm:pt>
    <dgm:pt modelId="{A5F08162-5326-4E9E-A0C8-073D1D9D6C5D}">
      <dgm:prSet phldrT="[Κείμενο]"/>
      <dgm:spPr/>
      <dgm:t>
        <a:bodyPr/>
        <a:lstStyle/>
        <a:p>
          <a:r>
            <a:rPr lang="el-GR" dirty="0"/>
            <a:t>1</a:t>
          </a:r>
        </a:p>
      </dgm:t>
    </dgm:pt>
    <dgm:pt modelId="{CCAAC42B-9E4B-4E82-A320-3F1CBD90056F}" type="parTrans" cxnId="{514AF49C-1900-43E8-8E1D-A3280EF7A4C9}">
      <dgm:prSet/>
      <dgm:spPr/>
      <dgm:t>
        <a:bodyPr/>
        <a:lstStyle/>
        <a:p>
          <a:endParaRPr lang="el-GR"/>
        </a:p>
      </dgm:t>
    </dgm:pt>
    <dgm:pt modelId="{B37C9C1C-7E39-464B-A285-B9E05A0459A5}" type="sibTrans" cxnId="{514AF49C-1900-43E8-8E1D-A3280EF7A4C9}">
      <dgm:prSet/>
      <dgm:spPr/>
      <dgm:t>
        <a:bodyPr/>
        <a:lstStyle/>
        <a:p>
          <a:endParaRPr lang="el-GR"/>
        </a:p>
      </dgm:t>
    </dgm:pt>
    <dgm:pt modelId="{DDABABD1-D024-4D77-A39C-755E4910CA79}">
      <dgm:prSet/>
      <dgm:spPr/>
      <dgm:t>
        <a:bodyPr/>
        <a:lstStyle/>
        <a:p>
          <a:r>
            <a:rPr lang="el-GR" dirty="0"/>
            <a:t>4</a:t>
          </a:r>
        </a:p>
      </dgm:t>
    </dgm:pt>
    <dgm:pt modelId="{3FF28870-5370-4B85-852F-7B26240EBEA5}" type="parTrans" cxnId="{B23B8414-734A-4B58-A5DB-ECFC501C5ECE}">
      <dgm:prSet/>
      <dgm:spPr/>
      <dgm:t>
        <a:bodyPr/>
        <a:lstStyle/>
        <a:p>
          <a:endParaRPr lang="el-GR"/>
        </a:p>
      </dgm:t>
    </dgm:pt>
    <dgm:pt modelId="{CA3C207B-62C8-41E7-B279-F2A0B2FE3A11}" type="sibTrans" cxnId="{B23B8414-734A-4B58-A5DB-ECFC501C5ECE}">
      <dgm:prSet/>
      <dgm:spPr/>
      <dgm:t>
        <a:bodyPr/>
        <a:lstStyle/>
        <a:p>
          <a:endParaRPr lang="el-GR"/>
        </a:p>
      </dgm:t>
    </dgm:pt>
    <dgm:pt modelId="{930B050A-F862-4EC6-986B-6935C6C1E1CC}">
      <dgm:prSet/>
      <dgm:spPr/>
      <dgm:t>
        <a:bodyPr/>
        <a:lstStyle/>
        <a:p>
          <a:r>
            <a:rPr lang="el-GR" dirty="0"/>
            <a:t>8</a:t>
          </a:r>
        </a:p>
      </dgm:t>
    </dgm:pt>
    <dgm:pt modelId="{9AF1017A-5EE5-46A5-AEA2-72C04B43F198}" type="parTrans" cxnId="{9072E6E9-BF5D-425D-A1AC-8C9554415A89}">
      <dgm:prSet/>
      <dgm:spPr/>
      <dgm:t>
        <a:bodyPr/>
        <a:lstStyle/>
        <a:p>
          <a:endParaRPr lang="el-GR"/>
        </a:p>
      </dgm:t>
    </dgm:pt>
    <dgm:pt modelId="{D1C8CA3E-2182-40B4-B9AF-0536E2D87B86}" type="sibTrans" cxnId="{9072E6E9-BF5D-425D-A1AC-8C9554415A89}">
      <dgm:prSet/>
      <dgm:spPr/>
      <dgm:t>
        <a:bodyPr/>
        <a:lstStyle/>
        <a:p>
          <a:endParaRPr lang="el-GR"/>
        </a:p>
      </dgm:t>
    </dgm:pt>
    <dgm:pt modelId="{79EAB769-53DC-4451-8A84-ACA1E8782D4F}">
      <dgm:prSet custT="1"/>
      <dgm:spPr/>
      <dgm:t>
        <a:bodyPr/>
        <a:lstStyle/>
        <a:p>
          <a:pPr>
            <a:buFont typeface="Wingdings" panose="05000000000000000000" pitchFamily="2" charset="2"/>
            <a:buChar char="ü"/>
          </a:pPr>
          <a:r>
            <a:rPr lang="el-GR" sz="1600" b="1" i="0" u="none" dirty="0"/>
            <a:t>Ενίσχυση της οικονομίας των Ορεινών και Μειονεκτικών περιοχών </a:t>
          </a:r>
          <a:r>
            <a:rPr lang="el-GR" sz="1600" b="0" i="0" u="none" dirty="0"/>
            <a:t>με μεταφορά επιπλέον πόρων από τον Πυλώνα Ι στον Πυλώνα ΙΙ </a:t>
          </a:r>
          <a:endParaRPr lang="el-GR" sz="1600" b="1" i="0" u="none" dirty="0"/>
        </a:p>
      </dgm:t>
    </dgm:pt>
    <dgm:pt modelId="{D051E965-11C0-4432-9786-E6DB640D59D2}" type="parTrans" cxnId="{76973EAC-EE1E-41D6-A1E3-B6EF0AFFD78D}">
      <dgm:prSet/>
      <dgm:spPr/>
      <dgm:t>
        <a:bodyPr/>
        <a:lstStyle/>
        <a:p>
          <a:endParaRPr lang="el-GR"/>
        </a:p>
      </dgm:t>
    </dgm:pt>
    <dgm:pt modelId="{C9253586-22C6-4292-8BDB-BE8D89B00D9B}" type="sibTrans" cxnId="{76973EAC-EE1E-41D6-A1E3-B6EF0AFFD78D}">
      <dgm:prSet/>
      <dgm:spPr/>
      <dgm:t>
        <a:bodyPr/>
        <a:lstStyle/>
        <a:p>
          <a:endParaRPr lang="el-GR"/>
        </a:p>
      </dgm:t>
    </dgm:pt>
    <dgm:pt modelId="{0A29B5EE-EF0D-4B14-82B1-C0A37F31DE95}" type="pres">
      <dgm:prSet presAssocID="{6AFC6888-D858-4BE0-9CC5-B2E5548248CB}" presName="Name0" presStyleCnt="0">
        <dgm:presLayoutVars>
          <dgm:dir/>
          <dgm:animLvl val="lvl"/>
          <dgm:resizeHandles val="exact"/>
        </dgm:presLayoutVars>
      </dgm:prSet>
      <dgm:spPr/>
    </dgm:pt>
    <dgm:pt modelId="{A104A3CD-0D05-4C39-9CB2-86CACFD935FC}" type="pres">
      <dgm:prSet presAssocID="{A5F08162-5326-4E9E-A0C8-073D1D9D6C5D}" presName="linNode" presStyleCnt="0"/>
      <dgm:spPr/>
    </dgm:pt>
    <dgm:pt modelId="{65434D0F-C11C-4F13-8714-2B8CC82D07B1}" type="pres">
      <dgm:prSet presAssocID="{A5F08162-5326-4E9E-A0C8-073D1D9D6C5D}" presName="parentText" presStyleLbl="node1" presStyleIdx="0" presStyleCnt="8">
        <dgm:presLayoutVars>
          <dgm:chMax val="1"/>
          <dgm:bulletEnabled val="1"/>
        </dgm:presLayoutVars>
      </dgm:prSet>
      <dgm:spPr/>
    </dgm:pt>
    <dgm:pt modelId="{BB133E5D-13FC-409A-B3A7-31F5C45CD47C}" type="pres">
      <dgm:prSet presAssocID="{A5F08162-5326-4E9E-A0C8-073D1D9D6C5D}" presName="descendantText" presStyleLbl="alignAccFollowNode1" presStyleIdx="0" presStyleCnt="8" custScaleX="455673" custLinFactNeighborX="0" custLinFactNeighborY="-12541">
        <dgm:presLayoutVars>
          <dgm:bulletEnabled val="1"/>
        </dgm:presLayoutVars>
      </dgm:prSet>
      <dgm:spPr/>
    </dgm:pt>
    <dgm:pt modelId="{18D6BFE1-6295-48CD-B8A5-C2957105BD2B}" type="pres">
      <dgm:prSet presAssocID="{B37C9C1C-7E39-464B-A285-B9E05A0459A5}" presName="sp" presStyleCnt="0"/>
      <dgm:spPr/>
    </dgm:pt>
    <dgm:pt modelId="{8F58852C-75C1-4144-8DCF-61E16ED09AE5}" type="pres">
      <dgm:prSet presAssocID="{7A4C3109-508C-48CC-92FA-F424398256FB}" presName="linNode" presStyleCnt="0"/>
      <dgm:spPr/>
    </dgm:pt>
    <dgm:pt modelId="{A7BE050E-A92C-4179-ABEB-5413AA98C56A}" type="pres">
      <dgm:prSet presAssocID="{7A4C3109-508C-48CC-92FA-F424398256FB}" presName="parentText" presStyleLbl="node1" presStyleIdx="1" presStyleCnt="8" custScaleX="109357">
        <dgm:presLayoutVars>
          <dgm:chMax val="1"/>
          <dgm:bulletEnabled val="1"/>
        </dgm:presLayoutVars>
      </dgm:prSet>
      <dgm:spPr/>
    </dgm:pt>
    <dgm:pt modelId="{F06A8813-A341-40D5-B0C9-C1A7770A0FC5}" type="pres">
      <dgm:prSet presAssocID="{7A4C3109-508C-48CC-92FA-F424398256FB}" presName="descendantText" presStyleLbl="alignAccFollowNode1" presStyleIdx="1" presStyleCnt="8" custScaleX="499869" custLinFactNeighborX="37" custLinFactNeighborY="-12541">
        <dgm:presLayoutVars>
          <dgm:bulletEnabled val="1"/>
        </dgm:presLayoutVars>
      </dgm:prSet>
      <dgm:spPr/>
    </dgm:pt>
    <dgm:pt modelId="{CFB616CE-EBB2-4BC7-B123-19599923FA43}" type="pres">
      <dgm:prSet presAssocID="{88905EBF-0887-4B52-98C8-22058878DAB5}" presName="sp" presStyleCnt="0"/>
      <dgm:spPr/>
    </dgm:pt>
    <dgm:pt modelId="{1D4F6111-7149-471C-9456-687F8DDBA0D0}" type="pres">
      <dgm:prSet presAssocID="{6C2B1B8D-DC01-4ED6-A0A4-DA140B856EE3}" presName="linNode" presStyleCnt="0"/>
      <dgm:spPr/>
    </dgm:pt>
    <dgm:pt modelId="{411977B6-1532-4217-8B45-6188635CD3B1}" type="pres">
      <dgm:prSet presAssocID="{6C2B1B8D-DC01-4ED6-A0A4-DA140B856EE3}" presName="parentText" presStyleLbl="node1" presStyleIdx="2" presStyleCnt="8">
        <dgm:presLayoutVars>
          <dgm:chMax val="1"/>
          <dgm:bulletEnabled val="1"/>
        </dgm:presLayoutVars>
      </dgm:prSet>
      <dgm:spPr/>
    </dgm:pt>
    <dgm:pt modelId="{7926CC65-6F74-40C4-A863-F4A75A98CAB7}" type="pres">
      <dgm:prSet presAssocID="{6C2B1B8D-DC01-4ED6-A0A4-DA140B856EE3}" presName="descendantText" presStyleLbl="alignAccFollowNode1" presStyleIdx="2" presStyleCnt="8" custScaleX="459873" custLinFactNeighborX="0" custLinFactNeighborY="-12541">
        <dgm:presLayoutVars>
          <dgm:bulletEnabled val="1"/>
        </dgm:presLayoutVars>
      </dgm:prSet>
      <dgm:spPr/>
    </dgm:pt>
    <dgm:pt modelId="{8D8BFD25-A4B9-4100-BCF3-3FD50A1B2D6D}" type="pres">
      <dgm:prSet presAssocID="{7842ED9C-8A0A-43CE-9531-718F5CC69746}" presName="sp" presStyleCnt="0"/>
      <dgm:spPr/>
    </dgm:pt>
    <dgm:pt modelId="{4C02B8DD-4934-401A-A3A7-70803E060AE4}" type="pres">
      <dgm:prSet presAssocID="{DDABABD1-D024-4D77-A39C-755E4910CA79}" presName="linNode" presStyleCnt="0"/>
      <dgm:spPr/>
    </dgm:pt>
    <dgm:pt modelId="{C7D1EB15-8E94-42B7-A194-F1883C382FE5}" type="pres">
      <dgm:prSet presAssocID="{DDABABD1-D024-4D77-A39C-755E4910CA79}" presName="parentText" presStyleLbl="node1" presStyleIdx="3" presStyleCnt="8">
        <dgm:presLayoutVars>
          <dgm:chMax val="1"/>
          <dgm:bulletEnabled val="1"/>
        </dgm:presLayoutVars>
      </dgm:prSet>
      <dgm:spPr/>
    </dgm:pt>
    <dgm:pt modelId="{74139D1A-5F90-4600-AA7D-0FB9252B0FC9}" type="pres">
      <dgm:prSet presAssocID="{DDABABD1-D024-4D77-A39C-755E4910CA79}" presName="descendantText" presStyleLbl="alignAccFollowNode1" presStyleIdx="3" presStyleCnt="8" custScaleX="460678" custLinFactNeighborX="0" custLinFactNeighborY="-12541">
        <dgm:presLayoutVars>
          <dgm:bulletEnabled val="1"/>
        </dgm:presLayoutVars>
      </dgm:prSet>
      <dgm:spPr/>
    </dgm:pt>
    <dgm:pt modelId="{4DDC4D52-DBC3-4D2E-A7BE-22DE704344AC}" type="pres">
      <dgm:prSet presAssocID="{CA3C207B-62C8-41E7-B279-F2A0B2FE3A11}" presName="sp" presStyleCnt="0"/>
      <dgm:spPr/>
    </dgm:pt>
    <dgm:pt modelId="{564FCB17-02BA-4454-A5D3-6EE944E5E14E}" type="pres">
      <dgm:prSet presAssocID="{819CBD0A-DE26-4401-8ACF-CBB562A6F415}" presName="linNode" presStyleCnt="0"/>
      <dgm:spPr/>
    </dgm:pt>
    <dgm:pt modelId="{479F071B-4FB2-408B-AEBE-E5A80B2A3122}" type="pres">
      <dgm:prSet presAssocID="{819CBD0A-DE26-4401-8ACF-CBB562A6F415}" presName="parentText" presStyleLbl="node1" presStyleIdx="4" presStyleCnt="8">
        <dgm:presLayoutVars>
          <dgm:chMax val="1"/>
          <dgm:bulletEnabled val="1"/>
        </dgm:presLayoutVars>
      </dgm:prSet>
      <dgm:spPr/>
    </dgm:pt>
    <dgm:pt modelId="{824F4C83-0A66-460C-AE1A-03E9F88B6072}" type="pres">
      <dgm:prSet presAssocID="{819CBD0A-DE26-4401-8ACF-CBB562A6F415}" presName="descendantText" presStyleLbl="alignAccFollowNode1" presStyleIdx="4" presStyleCnt="8" custScaleX="464857">
        <dgm:presLayoutVars>
          <dgm:bulletEnabled val="1"/>
        </dgm:presLayoutVars>
      </dgm:prSet>
      <dgm:spPr/>
    </dgm:pt>
    <dgm:pt modelId="{DB960CEB-1E19-460E-B535-09F80FC750DC}" type="pres">
      <dgm:prSet presAssocID="{FAFD9BA7-4DEE-4BA3-8CC9-0A9396E4CBF8}" presName="sp" presStyleCnt="0"/>
      <dgm:spPr/>
    </dgm:pt>
    <dgm:pt modelId="{AC25DFBE-F9C1-4515-9A79-90519E0FBB2E}" type="pres">
      <dgm:prSet presAssocID="{D1F149A4-BAAE-480E-A65B-ED7BD4D693FE}" presName="linNode" presStyleCnt="0"/>
      <dgm:spPr/>
    </dgm:pt>
    <dgm:pt modelId="{122498D3-D576-4421-A031-47D4DD792297}" type="pres">
      <dgm:prSet presAssocID="{D1F149A4-BAAE-480E-A65B-ED7BD4D693FE}" presName="parentText" presStyleLbl="node1" presStyleIdx="5" presStyleCnt="8" custScaleX="84302">
        <dgm:presLayoutVars>
          <dgm:chMax val="1"/>
          <dgm:bulletEnabled val="1"/>
        </dgm:presLayoutVars>
      </dgm:prSet>
      <dgm:spPr/>
    </dgm:pt>
    <dgm:pt modelId="{A8275DBF-C43A-4BA1-8D19-A12662DB6E5D}" type="pres">
      <dgm:prSet presAssocID="{D1F149A4-BAAE-480E-A65B-ED7BD4D693FE}" presName="descendantText" presStyleLbl="alignAccFollowNode1" presStyleIdx="5" presStyleCnt="8" custScaleX="386137">
        <dgm:presLayoutVars>
          <dgm:bulletEnabled val="1"/>
        </dgm:presLayoutVars>
      </dgm:prSet>
      <dgm:spPr/>
    </dgm:pt>
    <dgm:pt modelId="{D1EEA31B-D4AF-4D98-B725-A23AE7848BB6}" type="pres">
      <dgm:prSet presAssocID="{B1DD283B-635C-417F-84CC-6E89A20EB8DF}" presName="sp" presStyleCnt="0"/>
      <dgm:spPr/>
    </dgm:pt>
    <dgm:pt modelId="{6FF1F741-E035-4E9D-998B-4E268DA16AF4}" type="pres">
      <dgm:prSet presAssocID="{724B3B43-8FE6-407D-A257-CEEDF58C7EF9}" presName="linNode" presStyleCnt="0"/>
      <dgm:spPr/>
    </dgm:pt>
    <dgm:pt modelId="{1BC23EA6-C07D-47D8-9E86-C96B3A3F352F}" type="pres">
      <dgm:prSet presAssocID="{724B3B43-8FE6-407D-A257-CEEDF58C7EF9}" presName="parentText" presStyleLbl="node1" presStyleIdx="6" presStyleCnt="8">
        <dgm:presLayoutVars>
          <dgm:chMax val="1"/>
          <dgm:bulletEnabled val="1"/>
        </dgm:presLayoutVars>
      </dgm:prSet>
      <dgm:spPr/>
    </dgm:pt>
    <dgm:pt modelId="{B172DE00-E681-446F-B9C4-AE72BFEEF36D}" type="pres">
      <dgm:prSet presAssocID="{724B3B43-8FE6-407D-A257-CEEDF58C7EF9}" presName="descendantText" presStyleLbl="alignAccFollowNode1" presStyleIdx="6" presStyleCnt="8" custScaleX="465772">
        <dgm:presLayoutVars>
          <dgm:bulletEnabled val="1"/>
        </dgm:presLayoutVars>
      </dgm:prSet>
      <dgm:spPr/>
    </dgm:pt>
    <dgm:pt modelId="{46DDEEF9-8D5D-4ABC-917E-B813BDA956A1}" type="pres">
      <dgm:prSet presAssocID="{EE859F9D-32B3-4569-A251-CA229C77FD19}" presName="sp" presStyleCnt="0"/>
      <dgm:spPr/>
    </dgm:pt>
    <dgm:pt modelId="{E484F812-B1C1-4C77-BAB7-4B8C9BFEE029}" type="pres">
      <dgm:prSet presAssocID="{930B050A-F862-4EC6-986B-6935C6C1E1CC}" presName="linNode" presStyleCnt="0"/>
      <dgm:spPr/>
    </dgm:pt>
    <dgm:pt modelId="{70260853-91F9-4357-84D8-A3C75FA5C6F3}" type="pres">
      <dgm:prSet presAssocID="{930B050A-F862-4EC6-986B-6935C6C1E1CC}" presName="parentText" presStyleLbl="node1" presStyleIdx="7" presStyleCnt="8">
        <dgm:presLayoutVars>
          <dgm:chMax val="1"/>
          <dgm:bulletEnabled val="1"/>
        </dgm:presLayoutVars>
      </dgm:prSet>
      <dgm:spPr/>
    </dgm:pt>
    <dgm:pt modelId="{13F1F78D-771F-480B-A380-353B80E334D1}" type="pres">
      <dgm:prSet presAssocID="{930B050A-F862-4EC6-986B-6935C6C1E1CC}" presName="descendantText" presStyleLbl="alignAccFollowNode1" presStyleIdx="7" presStyleCnt="8" custScaleX="465772">
        <dgm:presLayoutVars>
          <dgm:bulletEnabled val="1"/>
        </dgm:presLayoutVars>
      </dgm:prSet>
      <dgm:spPr/>
    </dgm:pt>
  </dgm:ptLst>
  <dgm:cxnLst>
    <dgm:cxn modelId="{0879B603-848B-4AF4-8561-359B70472023}" type="presOf" srcId="{4C0E8AE9-1D17-4D6B-898F-D63F2B66897F}" destId="{F06A8813-A341-40D5-B0C9-C1A7770A0FC5}" srcOrd="0" destOrd="0" presId="urn:microsoft.com/office/officeart/2005/8/layout/vList5"/>
    <dgm:cxn modelId="{93C98C05-5CAD-4543-AFE6-94E3309E60E4}" srcId="{6AFC6888-D858-4BE0-9CC5-B2E5548248CB}" destId="{7A4C3109-508C-48CC-92FA-F424398256FB}" srcOrd="1" destOrd="0" parTransId="{8C813DC7-9A47-457E-9298-A3C7A271CD63}" sibTransId="{88905EBF-0887-4B52-98C8-22058878DAB5}"/>
    <dgm:cxn modelId="{5BC4180A-E961-4BFD-97D4-D1AE409BEA99}" srcId="{A5F08162-5326-4E9E-A0C8-073D1D9D6C5D}" destId="{4EE31E50-12ED-49BE-A63B-2FB19D799C2A}" srcOrd="0" destOrd="0" parTransId="{34E24D4A-98F3-4ABC-8B77-DBAE3667A3E2}" sibTransId="{87966003-9EF6-47BF-BC11-8F7DE08B0180}"/>
    <dgm:cxn modelId="{34F3300F-A21D-41A4-88D6-6FEFFE0D48EB}" srcId="{7A4C3109-508C-48CC-92FA-F424398256FB}" destId="{4C0E8AE9-1D17-4D6B-898F-D63F2B66897F}" srcOrd="0" destOrd="0" parTransId="{E21F2DC4-6D52-4CDF-97FB-04E9B78D1F87}" sibTransId="{C015FCB8-4ADF-4738-992C-9E3547575485}"/>
    <dgm:cxn modelId="{B23B8414-734A-4B58-A5DB-ECFC501C5ECE}" srcId="{6AFC6888-D858-4BE0-9CC5-B2E5548248CB}" destId="{DDABABD1-D024-4D77-A39C-755E4910CA79}" srcOrd="3" destOrd="0" parTransId="{3FF28870-5370-4B85-852F-7B26240EBEA5}" sibTransId="{CA3C207B-62C8-41E7-B279-F2A0B2FE3A11}"/>
    <dgm:cxn modelId="{6A343719-74E8-4F68-9B3D-2B0CF037DDB5}" type="presOf" srcId="{6AFC6888-D858-4BE0-9CC5-B2E5548248CB}" destId="{0A29B5EE-EF0D-4B14-82B1-C0A37F31DE95}" srcOrd="0" destOrd="0" presId="urn:microsoft.com/office/officeart/2005/8/layout/vList5"/>
    <dgm:cxn modelId="{1BF8E524-1C18-4D16-9F69-0EFA519B9F5C}" srcId="{6AFC6888-D858-4BE0-9CC5-B2E5548248CB}" destId="{724B3B43-8FE6-407D-A257-CEEDF58C7EF9}" srcOrd="6" destOrd="0" parTransId="{5AFCD375-EE1C-48A9-87CE-03982039F347}" sibTransId="{EE859F9D-32B3-4569-A251-CA229C77FD19}"/>
    <dgm:cxn modelId="{4F325B3A-261A-4733-A64E-3FF7970F8042}" type="presOf" srcId="{640441BE-DAB3-46AE-B1C9-CCEC8782051C}" destId="{B172DE00-E681-446F-B9C4-AE72BFEEF36D}" srcOrd="0" destOrd="0" presId="urn:microsoft.com/office/officeart/2005/8/layout/vList5"/>
    <dgm:cxn modelId="{8299313C-67C6-4942-9168-1DA65C73B21E}" type="presOf" srcId="{6C2B1B8D-DC01-4ED6-A0A4-DA140B856EE3}" destId="{411977B6-1532-4217-8B45-6188635CD3B1}" srcOrd="0" destOrd="0" presId="urn:microsoft.com/office/officeart/2005/8/layout/vList5"/>
    <dgm:cxn modelId="{B159245D-9DBB-47E9-BAF5-53EB1E908C6E}" srcId="{D1F149A4-BAAE-480E-A65B-ED7BD4D693FE}" destId="{DF08F722-3BE1-4615-A7BC-F1EAF0C3F407}" srcOrd="0" destOrd="0" parTransId="{BBB8A1DE-1004-4185-B58F-9D3E60441FB3}" sibTransId="{C1BEBA2C-8BD9-4950-9A1D-FF9A0D79631D}"/>
    <dgm:cxn modelId="{D0FF755E-568C-480B-A8A4-C9D56FD6CF6D}" type="presOf" srcId="{DF08F722-3BE1-4615-A7BC-F1EAF0C3F407}" destId="{A8275DBF-C43A-4BA1-8D19-A12662DB6E5D}" srcOrd="0" destOrd="0" presId="urn:microsoft.com/office/officeart/2005/8/layout/vList5"/>
    <dgm:cxn modelId="{61255162-761C-48A3-9E14-DEBFDB3241FC}" type="presOf" srcId="{DDABABD1-D024-4D77-A39C-755E4910CA79}" destId="{C7D1EB15-8E94-42B7-A194-F1883C382FE5}" srcOrd="0" destOrd="0" presId="urn:microsoft.com/office/officeart/2005/8/layout/vList5"/>
    <dgm:cxn modelId="{26B13845-7B6D-473A-86D4-21C8ECAED627}" type="presOf" srcId="{7A4C3109-508C-48CC-92FA-F424398256FB}" destId="{A7BE050E-A92C-4179-ABEB-5413AA98C56A}" srcOrd="0" destOrd="0" presId="urn:microsoft.com/office/officeart/2005/8/layout/vList5"/>
    <dgm:cxn modelId="{F4E71352-124A-4F40-956D-437D393B8946}" type="presOf" srcId="{A5F08162-5326-4E9E-A0C8-073D1D9D6C5D}" destId="{65434D0F-C11C-4F13-8714-2B8CC82D07B1}" srcOrd="0" destOrd="0" presId="urn:microsoft.com/office/officeart/2005/8/layout/vList5"/>
    <dgm:cxn modelId="{DEF4A059-08D5-4B87-A838-88EF77A7DF3E}" srcId="{819CBD0A-DE26-4401-8ACF-CBB562A6F415}" destId="{5E85C7B6-63CB-4000-B9D2-49B05E706034}" srcOrd="0" destOrd="0" parTransId="{CB238401-4EE3-4266-9513-1FC36A238E38}" sibTransId="{AA7E44D3-5A7B-48F0-A7D3-A4527F13C863}"/>
    <dgm:cxn modelId="{D481688F-EF7F-4B9E-BFF6-E78214BB772E}" srcId="{6AFC6888-D858-4BE0-9CC5-B2E5548248CB}" destId="{6C2B1B8D-DC01-4ED6-A0A4-DA140B856EE3}" srcOrd="2" destOrd="0" parTransId="{DC625726-43A6-4B95-9C7C-E1EA78E2A73B}" sibTransId="{7842ED9C-8A0A-43CE-9531-718F5CC69746}"/>
    <dgm:cxn modelId="{6D79D093-F0D3-4786-A750-7976F7346062}" srcId="{6AFC6888-D858-4BE0-9CC5-B2E5548248CB}" destId="{D1F149A4-BAAE-480E-A65B-ED7BD4D693FE}" srcOrd="5" destOrd="0" parTransId="{F557DFFD-7AA3-4119-B4E0-512DE798D22A}" sibTransId="{B1DD283B-635C-417F-84CC-6E89A20EB8DF}"/>
    <dgm:cxn modelId="{520CF295-BA93-4732-95BD-E81D16DB55DF}" type="presOf" srcId="{184DCA92-D781-4C22-8AC4-555D672765B5}" destId="{74139D1A-5F90-4600-AA7D-0FB9252B0FC9}" srcOrd="0" destOrd="0" presId="urn:microsoft.com/office/officeart/2005/8/layout/vList5"/>
    <dgm:cxn modelId="{16B21C9A-EE62-4DBB-895D-DD9D7F5EFAC1}" type="presOf" srcId="{79EAB769-53DC-4451-8A84-ACA1E8782D4F}" destId="{13F1F78D-771F-480B-A380-353B80E334D1}" srcOrd="0" destOrd="0" presId="urn:microsoft.com/office/officeart/2005/8/layout/vList5"/>
    <dgm:cxn modelId="{514AF49C-1900-43E8-8E1D-A3280EF7A4C9}" srcId="{6AFC6888-D858-4BE0-9CC5-B2E5548248CB}" destId="{A5F08162-5326-4E9E-A0C8-073D1D9D6C5D}" srcOrd="0" destOrd="0" parTransId="{CCAAC42B-9E4B-4E82-A320-3F1CBD90056F}" sibTransId="{B37C9C1C-7E39-464B-A285-B9E05A0459A5}"/>
    <dgm:cxn modelId="{76973EAC-EE1E-41D6-A1E3-B6EF0AFFD78D}" srcId="{930B050A-F862-4EC6-986B-6935C6C1E1CC}" destId="{79EAB769-53DC-4451-8A84-ACA1E8782D4F}" srcOrd="0" destOrd="0" parTransId="{D051E965-11C0-4432-9786-E6DB640D59D2}" sibTransId="{C9253586-22C6-4292-8BDB-BE8D89B00D9B}"/>
    <dgm:cxn modelId="{25ED9DB3-7693-4212-A6FB-E2E64BEEFA00}" type="presOf" srcId="{AC23D56E-4E06-44CD-8E78-C7DCC29F93FE}" destId="{7926CC65-6F74-40C4-A863-F4A75A98CAB7}" srcOrd="0" destOrd="0" presId="urn:microsoft.com/office/officeart/2005/8/layout/vList5"/>
    <dgm:cxn modelId="{D3885ABE-DCE5-4849-A2B4-3DC0F51BCC23}" srcId="{6AFC6888-D858-4BE0-9CC5-B2E5548248CB}" destId="{819CBD0A-DE26-4401-8ACF-CBB562A6F415}" srcOrd="4" destOrd="0" parTransId="{F2C205B0-EB89-44FE-AECB-4F5EEFA7C6BF}" sibTransId="{FAFD9BA7-4DEE-4BA3-8CC9-0A9396E4CBF8}"/>
    <dgm:cxn modelId="{FFB83CC0-960D-4159-8957-F2569DD73372}" type="presOf" srcId="{724B3B43-8FE6-407D-A257-CEEDF58C7EF9}" destId="{1BC23EA6-C07D-47D8-9E86-C96B3A3F352F}" srcOrd="0" destOrd="0" presId="urn:microsoft.com/office/officeart/2005/8/layout/vList5"/>
    <dgm:cxn modelId="{BDE3E2CF-1002-4543-8D35-0D0433E0F8B8}" srcId="{DDABABD1-D024-4D77-A39C-755E4910CA79}" destId="{184DCA92-D781-4C22-8AC4-555D672765B5}" srcOrd="0" destOrd="0" parTransId="{0C96AFCC-F826-4BE3-8959-622BE09360F2}" sibTransId="{BAFB1C04-4686-4B69-9C26-F9F3B6AE607A}"/>
    <dgm:cxn modelId="{3F9517D6-C5E3-4317-832F-8B8F6F585C41}" type="presOf" srcId="{819CBD0A-DE26-4401-8ACF-CBB562A6F415}" destId="{479F071B-4FB2-408B-AEBE-E5A80B2A3122}" srcOrd="0" destOrd="0" presId="urn:microsoft.com/office/officeart/2005/8/layout/vList5"/>
    <dgm:cxn modelId="{58E653DE-B514-467E-9002-37D679A0E7E4}" type="presOf" srcId="{930B050A-F862-4EC6-986B-6935C6C1E1CC}" destId="{70260853-91F9-4357-84D8-A3C75FA5C6F3}" srcOrd="0" destOrd="0" presId="urn:microsoft.com/office/officeart/2005/8/layout/vList5"/>
    <dgm:cxn modelId="{9072E6E9-BF5D-425D-A1AC-8C9554415A89}" srcId="{6AFC6888-D858-4BE0-9CC5-B2E5548248CB}" destId="{930B050A-F862-4EC6-986B-6935C6C1E1CC}" srcOrd="7" destOrd="0" parTransId="{9AF1017A-5EE5-46A5-AEA2-72C04B43F198}" sibTransId="{D1C8CA3E-2182-40B4-B9AF-0536E2D87B86}"/>
    <dgm:cxn modelId="{0359C9F1-832C-4783-AB28-542F3B195E6B}" type="presOf" srcId="{5E85C7B6-63CB-4000-B9D2-49B05E706034}" destId="{824F4C83-0A66-460C-AE1A-03E9F88B6072}" srcOrd="0" destOrd="0" presId="urn:microsoft.com/office/officeart/2005/8/layout/vList5"/>
    <dgm:cxn modelId="{F233F4F3-9244-4079-B6EB-BE2DFEBF5A3B}" type="presOf" srcId="{4EE31E50-12ED-49BE-A63B-2FB19D799C2A}" destId="{BB133E5D-13FC-409A-B3A7-31F5C45CD47C}" srcOrd="0" destOrd="0" presId="urn:microsoft.com/office/officeart/2005/8/layout/vList5"/>
    <dgm:cxn modelId="{47D019FA-6EFB-4705-BB01-3551B7C52948}" type="presOf" srcId="{D1F149A4-BAAE-480E-A65B-ED7BD4D693FE}" destId="{122498D3-D576-4421-A031-47D4DD792297}" srcOrd="0" destOrd="0" presId="urn:microsoft.com/office/officeart/2005/8/layout/vList5"/>
    <dgm:cxn modelId="{146A51FE-EDEE-493C-BEBC-B560A64230E9}" srcId="{6C2B1B8D-DC01-4ED6-A0A4-DA140B856EE3}" destId="{AC23D56E-4E06-44CD-8E78-C7DCC29F93FE}" srcOrd="0" destOrd="0" parTransId="{C0BDFDA4-6C57-43A2-BC78-788A4BB88D01}" sibTransId="{65011160-588F-4C9D-A36D-469AA5DA18CB}"/>
    <dgm:cxn modelId="{2F2177FE-3768-4758-94A8-C5D691B322AD}" srcId="{724B3B43-8FE6-407D-A257-CEEDF58C7EF9}" destId="{640441BE-DAB3-46AE-B1C9-CCEC8782051C}" srcOrd="0" destOrd="0" parTransId="{070F7526-8DF6-4806-B51C-15D860816FB8}" sibTransId="{C9F0C6C0-6B1B-4FD1-B2D0-B07D3AEE2D1C}"/>
    <dgm:cxn modelId="{2435A574-E966-4C62-8A82-E2CF6A5DB0A4}" type="presParOf" srcId="{0A29B5EE-EF0D-4B14-82B1-C0A37F31DE95}" destId="{A104A3CD-0D05-4C39-9CB2-86CACFD935FC}" srcOrd="0" destOrd="0" presId="urn:microsoft.com/office/officeart/2005/8/layout/vList5"/>
    <dgm:cxn modelId="{D9081EAD-2714-40E4-83D5-1A950025F69E}" type="presParOf" srcId="{A104A3CD-0D05-4C39-9CB2-86CACFD935FC}" destId="{65434D0F-C11C-4F13-8714-2B8CC82D07B1}" srcOrd="0" destOrd="0" presId="urn:microsoft.com/office/officeart/2005/8/layout/vList5"/>
    <dgm:cxn modelId="{1F86E99C-4B94-4DB7-8AE7-E949BA99526F}" type="presParOf" srcId="{A104A3CD-0D05-4C39-9CB2-86CACFD935FC}" destId="{BB133E5D-13FC-409A-B3A7-31F5C45CD47C}" srcOrd="1" destOrd="0" presId="urn:microsoft.com/office/officeart/2005/8/layout/vList5"/>
    <dgm:cxn modelId="{C7503F4F-3467-43E2-A5CD-867F3E70C4E1}" type="presParOf" srcId="{0A29B5EE-EF0D-4B14-82B1-C0A37F31DE95}" destId="{18D6BFE1-6295-48CD-B8A5-C2957105BD2B}" srcOrd="1" destOrd="0" presId="urn:microsoft.com/office/officeart/2005/8/layout/vList5"/>
    <dgm:cxn modelId="{B0A2F83B-520E-43A6-8613-D37CE6E7D812}" type="presParOf" srcId="{0A29B5EE-EF0D-4B14-82B1-C0A37F31DE95}" destId="{8F58852C-75C1-4144-8DCF-61E16ED09AE5}" srcOrd="2" destOrd="0" presId="urn:microsoft.com/office/officeart/2005/8/layout/vList5"/>
    <dgm:cxn modelId="{E121EE59-FBFB-4F98-91CB-B2E0C48B24C4}" type="presParOf" srcId="{8F58852C-75C1-4144-8DCF-61E16ED09AE5}" destId="{A7BE050E-A92C-4179-ABEB-5413AA98C56A}" srcOrd="0" destOrd="0" presId="urn:microsoft.com/office/officeart/2005/8/layout/vList5"/>
    <dgm:cxn modelId="{C8188930-326A-4CE3-AFAA-FDECD060A5BC}" type="presParOf" srcId="{8F58852C-75C1-4144-8DCF-61E16ED09AE5}" destId="{F06A8813-A341-40D5-B0C9-C1A7770A0FC5}" srcOrd="1" destOrd="0" presId="urn:microsoft.com/office/officeart/2005/8/layout/vList5"/>
    <dgm:cxn modelId="{F8A61C94-8DBB-452A-8D08-E1D38984CD23}" type="presParOf" srcId="{0A29B5EE-EF0D-4B14-82B1-C0A37F31DE95}" destId="{CFB616CE-EBB2-4BC7-B123-19599923FA43}" srcOrd="3" destOrd="0" presId="urn:microsoft.com/office/officeart/2005/8/layout/vList5"/>
    <dgm:cxn modelId="{5A81D117-D2C0-4AA7-90AA-6E46AA2FE502}" type="presParOf" srcId="{0A29B5EE-EF0D-4B14-82B1-C0A37F31DE95}" destId="{1D4F6111-7149-471C-9456-687F8DDBA0D0}" srcOrd="4" destOrd="0" presId="urn:microsoft.com/office/officeart/2005/8/layout/vList5"/>
    <dgm:cxn modelId="{610BDF03-353F-47C3-B1A9-690DCD0CD206}" type="presParOf" srcId="{1D4F6111-7149-471C-9456-687F8DDBA0D0}" destId="{411977B6-1532-4217-8B45-6188635CD3B1}" srcOrd="0" destOrd="0" presId="urn:microsoft.com/office/officeart/2005/8/layout/vList5"/>
    <dgm:cxn modelId="{144488ED-07F8-4369-A88F-D046EC9E33F0}" type="presParOf" srcId="{1D4F6111-7149-471C-9456-687F8DDBA0D0}" destId="{7926CC65-6F74-40C4-A863-F4A75A98CAB7}" srcOrd="1" destOrd="0" presId="urn:microsoft.com/office/officeart/2005/8/layout/vList5"/>
    <dgm:cxn modelId="{2B936F1D-D9A4-492A-8544-270E048CA6B2}" type="presParOf" srcId="{0A29B5EE-EF0D-4B14-82B1-C0A37F31DE95}" destId="{8D8BFD25-A4B9-4100-BCF3-3FD50A1B2D6D}" srcOrd="5" destOrd="0" presId="urn:microsoft.com/office/officeart/2005/8/layout/vList5"/>
    <dgm:cxn modelId="{BCB72B15-A0E3-40E9-9822-F5E64DFB3B97}" type="presParOf" srcId="{0A29B5EE-EF0D-4B14-82B1-C0A37F31DE95}" destId="{4C02B8DD-4934-401A-A3A7-70803E060AE4}" srcOrd="6" destOrd="0" presId="urn:microsoft.com/office/officeart/2005/8/layout/vList5"/>
    <dgm:cxn modelId="{A64AEB67-4C68-40E8-82B8-0668C6067C51}" type="presParOf" srcId="{4C02B8DD-4934-401A-A3A7-70803E060AE4}" destId="{C7D1EB15-8E94-42B7-A194-F1883C382FE5}" srcOrd="0" destOrd="0" presId="urn:microsoft.com/office/officeart/2005/8/layout/vList5"/>
    <dgm:cxn modelId="{CAB4A6C3-8292-4AB7-9731-472B28B6BF71}" type="presParOf" srcId="{4C02B8DD-4934-401A-A3A7-70803E060AE4}" destId="{74139D1A-5F90-4600-AA7D-0FB9252B0FC9}" srcOrd="1" destOrd="0" presId="urn:microsoft.com/office/officeart/2005/8/layout/vList5"/>
    <dgm:cxn modelId="{A9C4E373-78AB-4A7E-87C6-2DF2FA0BF8CD}" type="presParOf" srcId="{0A29B5EE-EF0D-4B14-82B1-C0A37F31DE95}" destId="{4DDC4D52-DBC3-4D2E-A7BE-22DE704344AC}" srcOrd="7" destOrd="0" presId="urn:microsoft.com/office/officeart/2005/8/layout/vList5"/>
    <dgm:cxn modelId="{7744290D-38B5-4FE8-925F-3D8C50B93D14}" type="presParOf" srcId="{0A29B5EE-EF0D-4B14-82B1-C0A37F31DE95}" destId="{564FCB17-02BA-4454-A5D3-6EE944E5E14E}" srcOrd="8" destOrd="0" presId="urn:microsoft.com/office/officeart/2005/8/layout/vList5"/>
    <dgm:cxn modelId="{08964991-D5B8-419C-A4EE-306942963A86}" type="presParOf" srcId="{564FCB17-02BA-4454-A5D3-6EE944E5E14E}" destId="{479F071B-4FB2-408B-AEBE-E5A80B2A3122}" srcOrd="0" destOrd="0" presId="urn:microsoft.com/office/officeart/2005/8/layout/vList5"/>
    <dgm:cxn modelId="{D31E8400-B5FA-44F1-99C4-687CA8F12633}" type="presParOf" srcId="{564FCB17-02BA-4454-A5D3-6EE944E5E14E}" destId="{824F4C83-0A66-460C-AE1A-03E9F88B6072}" srcOrd="1" destOrd="0" presId="urn:microsoft.com/office/officeart/2005/8/layout/vList5"/>
    <dgm:cxn modelId="{C04ED78E-B7EE-4BEC-9CEE-8717B64AFFF1}" type="presParOf" srcId="{0A29B5EE-EF0D-4B14-82B1-C0A37F31DE95}" destId="{DB960CEB-1E19-460E-B535-09F80FC750DC}" srcOrd="9" destOrd="0" presId="urn:microsoft.com/office/officeart/2005/8/layout/vList5"/>
    <dgm:cxn modelId="{C019BCDB-1E9E-45E4-92CF-3D5AC67A8EED}" type="presParOf" srcId="{0A29B5EE-EF0D-4B14-82B1-C0A37F31DE95}" destId="{AC25DFBE-F9C1-4515-9A79-90519E0FBB2E}" srcOrd="10" destOrd="0" presId="urn:microsoft.com/office/officeart/2005/8/layout/vList5"/>
    <dgm:cxn modelId="{44D86B49-3C77-493A-9733-E52416620AF3}" type="presParOf" srcId="{AC25DFBE-F9C1-4515-9A79-90519E0FBB2E}" destId="{122498D3-D576-4421-A031-47D4DD792297}" srcOrd="0" destOrd="0" presId="urn:microsoft.com/office/officeart/2005/8/layout/vList5"/>
    <dgm:cxn modelId="{EE09B950-5C9A-43F1-BEA2-FBE542F80179}" type="presParOf" srcId="{AC25DFBE-F9C1-4515-9A79-90519E0FBB2E}" destId="{A8275DBF-C43A-4BA1-8D19-A12662DB6E5D}" srcOrd="1" destOrd="0" presId="urn:microsoft.com/office/officeart/2005/8/layout/vList5"/>
    <dgm:cxn modelId="{64611A6D-780D-4493-AF21-F0E3EB1C05A4}" type="presParOf" srcId="{0A29B5EE-EF0D-4B14-82B1-C0A37F31DE95}" destId="{D1EEA31B-D4AF-4D98-B725-A23AE7848BB6}" srcOrd="11" destOrd="0" presId="urn:microsoft.com/office/officeart/2005/8/layout/vList5"/>
    <dgm:cxn modelId="{128A61E5-79A8-4089-BD9F-2DC9D34378EF}" type="presParOf" srcId="{0A29B5EE-EF0D-4B14-82B1-C0A37F31DE95}" destId="{6FF1F741-E035-4E9D-998B-4E268DA16AF4}" srcOrd="12" destOrd="0" presId="urn:microsoft.com/office/officeart/2005/8/layout/vList5"/>
    <dgm:cxn modelId="{8ED166B6-096B-4200-BF59-80D6E94523D8}" type="presParOf" srcId="{6FF1F741-E035-4E9D-998B-4E268DA16AF4}" destId="{1BC23EA6-C07D-47D8-9E86-C96B3A3F352F}" srcOrd="0" destOrd="0" presId="urn:microsoft.com/office/officeart/2005/8/layout/vList5"/>
    <dgm:cxn modelId="{83ADFD01-D5DB-449F-B287-1716A16EB49F}" type="presParOf" srcId="{6FF1F741-E035-4E9D-998B-4E268DA16AF4}" destId="{B172DE00-E681-446F-B9C4-AE72BFEEF36D}" srcOrd="1" destOrd="0" presId="urn:microsoft.com/office/officeart/2005/8/layout/vList5"/>
    <dgm:cxn modelId="{CE812DE5-AA56-4516-AAC3-604FFBE68AB0}" type="presParOf" srcId="{0A29B5EE-EF0D-4B14-82B1-C0A37F31DE95}" destId="{46DDEEF9-8D5D-4ABC-917E-B813BDA956A1}" srcOrd="13" destOrd="0" presId="urn:microsoft.com/office/officeart/2005/8/layout/vList5"/>
    <dgm:cxn modelId="{36178437-42DB-4DD6-A83E-714DAEF2A6A5}" type="presParOf" srcId="{0A29B5EE-EF0D-4B14-82B1-C0A37F31DE95}" destId="{E484F812-B1C1-4C77-BAB7-4B8C9BFEE029}" srcOrd="14" destOrd="0" presId="urn:microsoft.com/office/officeart/2005/8/layout/vList5"/>
    <dgm:cxn modelId="{F7163038-0004-4B86-9672-91F347310984}" type="presParOf" srcId="{E484F812-B1C1-4C77-BAB7-4B8C9BFEE029}" destId="{70260853-91F9-4357-84D8-A3C75FA5C6F3}" srcOrd="0" destOrd="0" presId="urn:microsoft.com/office/officeart/2005/8/layout/vList5"/>
    <dgm:cxn modelId="{6B7AACF9-3E7C-4CA4-8135-225218059763}" type="presParOf" srcId="{E484F812-B1C1-4C77-BAB7-4B8C9BFEE029}" destId="{13F1F78D-771F-480B-A380-353B80E334D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162DC-075B-47FA-974F-07E7CAA3A5AC}" type="doc">
      <dgm:prSet loTypeId="urn:microsoft.com/office/officeart/2005/8/layout/pyramid2" loCatId="list" qsTypeId="urn:microsoft.com/office/officeart/2005/8/quickstyle/simple2" qsCatId="simple" csTypeId="urn:microsoft.com/office/officeart/2005/8/colors/accent6_5" csCatId="accent6" phldr="1"/>
      <dgm:spPr/>
      <dgm:t>
        <a:bodyPr/>
        <a:lstStyle/>
        <a:p>
          <a:endParaRPr lang="el-GR"/>
        </a:p>
      </dgm:t>
    </dgm:pt>
    <dgm:pt modelId="{609D2796-12D6-45E6-8770-B6E9ADBEB42A}">
      <dgm:prSet phldrT="[Text]"/>
      <dgm:spPr/>
      <dgm:t>
        <a:bodyPr/>
        <a:lstStyle/>
        <a:p>
          <a:r>
            <a:rPr lang="el-GR" dirty="0"/>
            <a:t>Αύξηση του ποσοστού του Πυλώνα ΙΙ από 23% σε 30% του Εθνικού Φακέλου </a:t>
          </a:r>
        </a:p>
      </dgm:t>
    </dgm:pt>
    <dgm:pt modelId="{601AD8DF-40C3-4B81-BEF7-B4E846A4DA71}" type="parTrans" cxnId="{E61884D6-3C7C-4056-AF14-7A7AA83E16CD}">
      <dgm:prSet/>
      <dgm:spPr/>
      <dgm:t>
        <a:bodyPr/>
        <a:lstStyle/>
        <a:p>
          <a:endParaRPr lang="el-GR"/>
        </a:p>
      </dgm:t>
    </dgm:pt>
    <dgm:pt modelId="{3F2BC48E-53C3-4D22-83E2-9BD77023F9D9}" type="sibTrans" cxnId="{E61884D6-3C7C-4056-AF14-7A7AA83E16CD}">
      <dgm:prSet/>
      <dgm:spPr/>
      <dgm:t>
        <a:bodyPr/>
        <a:lstStyle/>
        <a:p>
          <a:endParaRPr lang="el-GR"/>
        </a:p>
      </dgm:t>
    </dgm:pt>
    <dgm:pt modelId="{9C92FEF0-2F92-4BCB-B306-7188AAA75913}">
      <dgm:prSet phldrT="[Text]"/>
      <dgm:spPr/>
      <dgm:t>
        <a:bodyPr/>
        <a:lstStyle/>
        <a:p>
          <a:r>
            <a:rPr lang="el-GR" dirty="0"/>
            <a:t>Έμφαση στην ενίσχυση των Νέων Αγροτών</a:t>
          </a:r>
        </a:p>
      </dgm:t>
    </dgm:pt>
    <dgm:pt modelId="{596511AF-DFAA-4281-83CA-B398C40941A9}" type="parTrans" cxnId="{017D7123-DAD8-4D09-BD78-928D5D4A1345}">
      <dgm:prSet/>
      <dgm:spPr/>
      <dgm:t>
        <a:bodyPr/>
        <a:lstStyle/>
        <a:p>
          <a:endParaRPr lang="el-GR"/>
        </a:p>
      </dgm:t>
    </dgm:pt>
    <dgm:pt modelId="{02B69627-BC64-42CC-AB80-F0F88DA4E3EC}" type="sibTrans" cxnId="{017D7123-DAD8-4D09-BD78-928D5D4A1345}">
      <dgm:prSet/>
      <dgm:spPr/>
      <dgm:t>
        <a:bodyPr/>
        <a:lstStyle/>
        <a:p>
          <a:endParaRPr lang="el-GR"/>
        </a:p>
      </dgm:t>
    </dgm:pt>
    <dgm:pt modelId="{6A1C0768-4B41-4AE0-A7EA-FFE1EABA0053}">
      <dgm:prSet phldrT="[Text]"/>
      <dgm:spPr/>
      <dgm:t>
        <a:bodyPr/>
        <a:lstStyle/>
        <a:p>
          <a:r>
            <a:rPr lang="el-GR" dirty="0"/>
            <a:t>Προτεραιότητα</a:t>
          </a:r>
          <a:r>
            <a:rPr lang="el-GR" baseline="0" dirty="0"/>
            <a:t> στις Πράσινες και Ψηφιακές Επενδύσεις</a:t>
          </a:r>
          <a:endParaRPr lang="el-GR" dirty="0"/>
        </a:p>
      </dgm:t>
    </dgm:pt>
    <dgm:pt modelId="{439C03B2-418E-4A74-B201-94AEE5B43475}" type="parTrans" cxnId="{BA88C0B6-5CDB-4734-BADB-2ADEB8F394AD}">
      <dgm:prSet/>
      <dgm:spPr/>
      <dgm:t>
        <a:bodyPr/>
        <a:lstStyle/>
        <a:p>
          <a:endParaRPr lang="el-GR"/>
        </a:p>
      </dgm:t>
    </dgm:pt>
    <dgm:pt modelId="{8525F3DC-0DCE-467C-B77E-79AB582CE949}" type="sibTrans" cxnId="{BA88C0B6-5CDB-4734-BADB-2ADEB8F394AD}">
      <dgm:prSet/>
      <dgm:spPr/>
      <dgm:t>
        <a:bodyPr/>
        <a:lstStyle/>
        <a:p>
          <a:endParaRPr lang="el-GR"/>
        </a:p>
      </dgm:t>
    </dgm:pt>
    <dgm:pt modelId="{766740A8-D22D-4B23-915B-195993E4F8CD}" type="pres">
      <dgm:prSet presAssocID="{D2C162DC-075B-47FA-974F-07E7CAA3A5AC}" presName="compositeShape" presStyleCnt="0">
        <dgm:presLayoutVars>
          <dgm:dir/>
          <dgm:resizeHandles/>
        </dgm:presLayoutVars>
      </dgm:prSet>
      <dgm:spPr/>
    </dgm:pt>
    <dgm:pt modelId="{056F3B88-D940-4527-A12D-B6EE471DC934}" type="pres">
      <dgm:prSet presAssocID="{D2C162DC-075B-47FA-974F-07E7CAA3A5AC}" presName="pyramid" presStyleLbl="node1" presStyleIdx="0" presStyleCnt="1" custLinFactNeighborX="-32879"/>
      <dgm:spPr/>
    </dgm:pt>
    <dgm:pt modelId="{96F3D515-3D9A-46F5-9E0E-97A6436441C4}" type="pres">
      <dgm:prSet presAssocID="{D2C162DC-075B-47FA-974F-07E7CAA3A5AC}" presName="theList" presStyleCnt="0"/>
      <dgm:spPr/>
    </dgm:pt>
    <dgm:pt modelId="{8867C210-CBC6-488B-A87E-977DCBF0849C}" type="pres">
      <dgm:prSet presAssocID="{609D2796-12D6-45E6-8770-B6E9ADBEB42A}" presName="aNode" presStyleLbl="fgAcc1" presStyleIdx="0" presStyleCnt="3" custScaleX="198277" custLinFactNeighborX="34057" custLinFactNeighborY="69615">
        <dgm:presLayoutVars>
          <dgm:bulletEnabled val="1"/>
        </dgm:presLayoutVars>
      </dgm:prSet>
      <dgm:spPr/>
    </dgm:pt>
    <dgm:pt modelId="{32A5F999-C0C6-43A1-90B1-6233060E9F6C}" type="pres">
      <dgm:prSet presAssocID="{609D2796-12D6-45E6-8770-B6E9ADBEB42A}" presName="aSpace" presStyleCnt="0"/>
      <dgm:spPr/>
    </dgm:pt>
    <dgm:pt modelId="{D1B7B69E-73D8-4BC7-A213-05F181F673E4}" type="pres">
      <dgm:prSet presAssocID="{9C92FEF0-2F92-4BCB-B306-7188AAA75913}" presName="aNode" presStyleLbl="fgAcc1" presStyleIdx="1" presStyleCnt="3" custScaleX="198277" custLinFactNeighborX="34057" custLinFactNeighborY="69615">
        <dgm:presLayoutVars>
          <dgm:bulletEnabled val="1"/>
        </dgm:presLayoutVars>
      </dgm:prSet>
      <dgm:spPr/>
    </dgm:pt>
    <dgm:pt modelId="{50E65AED-FA7A-4E7E-9D72-7DF38BE87074}" type="pres">
      <dgm:prSet presAssocID="{9C92FEF0-2F92-4BCB-B306-7188AAA75913}" presName="aSpace" presStyleCnt="0"/>
      <dgm:spPr/>
    </dgm:pt>
    <dgm:pt modelId="{B5823D61-ED19-4C1D-AFD9-3D63464D520E}" type="pres">
      <dgm:prSet presAssocID="{6A1C0768-4B41-4AE0-A7EA-FFE1EABA0053}" presName="aNode" presStyleLbl="fgAcc1" presStyleIdx="2" presStyleCnt="3" custScaleX="198277" custLinFactNeighborX="34057" custLinFactNeighborY="69615">
        <dgm:presLayoutVars>
          <dgm:bulletEnabled val="1"/>
        </dgm:presLayoutVars>
      </dgm:prSet>
      <dgm:spPr/>
    </dgm:pt>
    <dgm:pt modelId="{863CA57B-453E-46B0-8B5B-20F108F0B3AA}" type="pres">
      <dgm:prSet presAssocID="{6A1C0768-4B41-4AE0-A7EA-FFE1EABA0053}" presName="aSpace" presStyleCnt="0"/>
      <dgm:spPr/>
    </dgm:pt>
  </dgm:ptLst>
  <dgm:cxnLst>
    <dgm:cxn modelId="{017D7123-DAD8-4D09-BD78-928D5D4A1345}" srcId="{D2C162DC-075B-47FA-974F-07E7CAA3A5AC}" destId="{9C92FEF0-2F92-4BCB-B306-7188AAA75913}" srcOrd="1" destOrd="0" parTransId="{596511AF-DFAA-4281-83CA-B398C40941A9}" sibTransId="{02B69627-BC64-42CC-AB80-F0F88DA4E3EC}"/>
    <dgm:cxn modelId="{B5C2BA7D-75E6-4D5E-9D61-AB714AC26432}" type="presOf" srcId="{9C92FEF0-2F92-4BCB-B306-7188AAA75913}" destId="{D1B7B69E-73D8-4BC7-A213-05F181F673E4}" srcOrd="0" destOrd="0" presId="urn:microsoft.com/office/officeart/2005/8/layout/pyramid2"/>
    <dgm:cxn modelId="{4CECFD8B-F9C4-4D26-834F-918A846DB88E}" type="presOf" srcId="{D2C162DC-075B-47FA-974F-07E7CAA3A5AC}" destId="{766740A8-D22D-4B23-915B-195993E4F8CD}" srcOrd="0" destOrd="0" presId="urn:microsoft.com/office/officeart/2005/8/layout/pyramid2"/>
    <dgm:cxn modelId="{3F10ACA7-4ED8-4827-B12E-FC7CE00D1E3E}" type="presOf" srcId="{609D2796-12D6-45E6-8770-B6E9ADBEB42A}" destId="{8867C210-CBC6-488B-A87E-977DCBF0849C}" srcOrd="0" destOrd="0" presId="urn:microsoft.com/office/officeart/2005/8/layout/pyramid2"/>
    <dgm:cxn modelId="{BA88C0B6-5CDB-4734-BADB-2ADEB8F394AD}" srcId="{D2C162DC-075B-47FA-974F-07E7CAA3A5AC}" destId="{6A1C0768-4B41-4AE0-A7EA-FFE1EABA0053}" srcOrd="2" destOrd="0" parTransId="{439C03B2-418E-4A74-B201-94AEE5B43475}" sibTransId="{8525F3DC-0DCE-467C-B77E-79AB582CE949}"/>
    <dgm:cxn modelId="{E61884D6-3C7C-4056-AF14-7A7AA83E16CD}" srcId="{D2C162DC-075B-47FA-974F-07E7CAA3A5AC}" destId="{609D2796-12D6-45E6-8770-B6E9ADBEB42A}" srcOrd="0" destOrd="0" parTransId="{601AD8DF-40C3-4B81-BEF7-B4E846A4DA71}" sibTransId="{3F2BC48E-53C3-4D22-83E2-9BD77023F9D9}"/>
    <dgm:cxn modelId="{4E6422FE-BD0B-4713-B6AF-5126C43E8714}" type="presOf" srcId="{6A1C0768-4B41-4AE0-A7EA-FFE1EABA0053}" destId="{B5823D61-ED19-4C1D-AFD9-3D63464D520E}" srcOrd="0" destOrd="0" presId="urn:microsoft.com/office/officeart/2005/8/layout/pyramid2"/>
    <dgm:cxn modelId="{FEB2BCF7-178C-478C-86B7-37D0FE685F16}" type="presParOf" srcId="{766740A8-D22D-4B23-915B-195993E4F8CD}" destId="{056F3B88-D940-4527-A12D-B6EE471DC934}" srcOrd="0" destOrd="0" presId="urn:microsoft.com/office/officeart/2005/8/layout/pyramid2"/>
    <dgm:cxn modelId="{FD5EC3ED-B1ED-493B-B4F3-986E8C992D74}" type="presParOf" srcId="{766740A8-D22D-4B23-915B-195993E4F8CD}" destId="{96F3D515-3D9A-46F5-9E0E-97A6436441C4}" srcOrd="1" destOrd="0" presId="urn:microsoft.com/office/officeart/2005/8/layout/pyramid2"/>
    <dgm:cxn modelId="{F2931CC2-7A11-4A10-AB72-587773EF9FCC}" type="presParOf" srcId="{96F3D515-3D9A-46F5-9E0E-97A6436441C4}" destId="{8867C210-CBC6-488B-A87E-977DCBF0849C}" srcOrd="0" destOrd="0" presId="urn:microsoft.com/office/officeart/2005/8/layout/pyramid2"/>
    <dgm:cxn modelId="{A410E59B-3A69-4DC1-AE47-D1FAD0FC7991}" type="presParOf" srcId="{96F3D515-3D9A-46F5-9E0E-97A6436441C4}" destId="{32A5F999-C0C6-43A1-90B1-6233060E9F6C}" srcOrd="1" destOrd="0" presId="urn:microsoft.com/office/officeart/2005/8/layout/pyramid2"/>
    <dgm:cxn modelId="{D31A9792-5EC0-4017-BA3B-482D606E1C32}" type="presParOf" srcId="{96F3D515-3D9A-46F5-9E0E-97A6436441C4}" destId="{D1B7B69E-73D8-4BC7-A213-05F181F673E4}" srcOrd="2" destOrd="0" presId="urn:microsoft.com/office/officeart/2005/8/layout/pyramid2"/>
    <dgm:cxn modelId="{76A85C73-EC69-4AB1-A462-F847C8FA41B7}" type="presParOf" srcId="{96F3D515-3D9A-46F5-9E0E-97A6436441C4}" destId="{50E65AED-FA7A-4E7E-9D72-7DF38BE87074}" srcOrd="3" destOrd="0" presId="urn:microsoft.com/office/officeart/2005/8/layout/pyramid2"/>
    <dgm:cxn modelId="{4120B91A-BE63-41E6-BE82-10538B60F3B1}" type="presParOf" srcId="{96F3D515-3D9A-46F5-9E0E-97A6436441C4}" destId="{B5823D61-ED19-4C1D-AFD9-3D63464D520E}" srcOrd="4" destOrd="0" presId="urn:microsoft.com/office/officeart/2005/8/layout/pyramid2"/>
    <dgm:cxn modelId="{62EB973F-AB62-4051-BC10-FF7C8319A21B}" type="presParOf" srcId="{96F3D515-3D9A-46F5-9E0E-97A6436441C4}" destId="{863CA57B-453E-46B0-8B5B-20F108F0B3A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0CC09-727E-8B4C-8C17-A3A609BF9AA5}">
      <dsp:nvSpPr>
        <dsp:cNvPr id="0" name=""/>
        <dsp:cNvSpPr/>
      </dsp:nvSpPr>
      <dsp:spPr>
        <a:xfrm rot="21300000">
          <a:off x="19741" y="1544171"/>
          <a:ext cx="6393636" cy="732167"/>
        </a:xfrm>
        <a:prstGeom prst="mathMinus">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337F25-B9C4-AF43-8E15-4D0779439D30}">
      <dsp:nvSpPr>
        <dsp:cNvPr id="0" name=""/>
        <dsp:cNvSpPr/>
      </dsp:nvSpPr>
      <dsp:spPr>
        <a:xfrm>
          <a:off x="578980" y="191025"/>
          <a:ext cx="2315922" cy="1528204"/>
        </a:xfrm>
        <a:prstGeom prst="downArrow">
          <a:avLst/>
        </a:prstGeom>
        <a:solidFill>
          <a:srgbClr val="0070C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349166-CB5E-BA43-9002-798D5B63C617}">
      <dsp:nvSpPr>
        <dsp:cNvPr id="0" name=""/>
        <dsp:cNvSpPr/>
      </dsp:nvSpPr>
      <dsp:spPr>
        <a:xfrm>
          <a:off x="3354567" y="24486"/>
          <a:ext cx="2058598" cy="16046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FF0000"/>
              </a:solidFill>
            </a:rPr>
            <a:t>Εισαγωγές</a:t>
          </a:r>
          <a:r>
            <a:rPr lang="en-US" sz="2400" b="1" kern="1200" dirty="0">
              <a:solidFill>
                <a:srgbClr val="FF0000"/>
              </a:solidFill>
            </a:rPr>
            <a:t> 7,16 </a:t>
          </a:r>
          <a:r>
            <a:rPr lang="el-GR" sz="2400" b="1" kern="1200" dirty="0" err="1">
              <a:solidFill>
                <a:srgbClr val="FF0000"/>
              </a:solidFill>
            </a:rPr>
            <a:t>δισ</a:t>
          </a:r>
          <a:r>
            <a:rPr lang="en-US" sz="2400" b="1" kern="1200" dirty="0">
              <a:solidFill>
                <a:srgbClr val="FF0000"/>
              </a:solidFill>
            </a:rPr>
            <a:t> €</a:t>
          </a:r>
        </a:p>
      </dsp:txBody>
      <dsp:txXfrm>
        <a:off x="3354567" y="24486"/>
        <a:ext cx="2058598" cy="1604614"/>
      </dsp:txXfrm>
    </dsp:sp>
    <dsp:sp modelId="{D67C02E7-72E2-9743-8AC4-7E02F6DF848F}">
      <dsp:nvSpPr>
        <dsp:cNvPr id="0" name=""/>
        <dsp:cNvSpPr/>
      </dsp:nvSpPr>
      <dsp:spPr>
        <a:xfrm>
          <a:off x="3522129" y="2033696"/>
          <a:ext cx="2387272" cy="1706347"/>
        </a:xfrm>
        <a:prstGeom prst="upArrow">
          <a:avLst/>
        </a:prstGeom>
        <a:solidFill>
          <a:srgbClr val="FF000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7D9BF8-3634-7847-87E2-9CA85C16F2CC}">
      <dsp:nvSpPr>
        <dsp:cNvPr id="0" name=""/>
        <dsp:cNvSpPr/>
      </dsp:nvSpPr>
      <dsp:spPr>
        <a:xfrm>
          <a:off x="964947" y="2215896"/>
          <a:ext cx="2058598" cy="16046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0070C0"/>
              </a:solidFill>
            </a:rPr>
            <a:t>Εξαγωγές 6,53 </a:t>
          </a:r>
          <a:r>
            <a:rPr lang="el-GR" sz="2400" b="1" kern="1200" dirty="0" err="1">
              <a:solidFill>
                <a:srgbClr val="0070C0"/>
              </a:solidFill>
            </a:rPr>
            <a:t>δισ</a:t>
          </a:r>
          <a:r>
            <a:rPr lang="el-GR" sz="2400" b="1" kern="1200" dirty="0">
              <a:solidFill>
                <a:srgbClr val="0070C0"/>
              </a:solidFill>
            </a:rPr>
            <a:t> </a:t>
          </a:r>
          <a:r>
            <a:rPr lang="en-US" sz="2400" b="1" kern="1200" dirty="0">
              <a:solidFill>
                <a:srgbClr val="0070C0"/>
              </a:solidFill>
            </a:rPr>
            <a:t>€</a:t>
          </a:r>
          <a:endParaRPr lang="el-GR" sz="2400" b="1" kern="1200" dirty="0">
            <a:solidFill>
              <a:srgbClr val="0070C0"/>
            </a:solidFill>
          </a:endParaRPr>
        </a:p>
        <a:p>
          <a:pPr marL="0" lvl="0" indent="0" algn="ctr" defTabSz="1066800">
            <a:lnSpc>
              <a:spcPct val="90000"/>
            </a:lnSpc>
            <a:spcBef>
              <a:spcPct val="0"/>
            </a:spcBef>
            <a:spcAft>
              <a:spcPct val="35000"/>
            </a:spcAft>
            <a:buNone/>
          </a:pPr>
          <a:endParaRPr lang="en-US" sz="2400" kern="1200" dirty="0"/>
        </a:p>
      </dsp:txBody>
      <dsp:txXfrm>
        <a:off x="964947" y="2215896"/>
        <a:ext cx="2058598" cy="1604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3E5D-13FC-409A-B3A7-31F5C45CD47C}">
      <dsp:nvSpPr>
        <dsp:cNvPr id="0" name=""/>
        <dsp:cNvSpPr/>
      </dsp:nvSpPr>
      <dsp:spPr>
        <a:xfrm rot="5400000">
          <a:off x="3799529" y="-3009494"/>
          <a:ext cx="380908" cy="63998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1" i="0" u="none" kern="1200" dirty="0"/>
            <a:t>Αύξηση της Ανταγωνιστικότητας </a:t>
          </a:r>
          <a:r>
            <a:rPr lang="el-GR" sz="1600" b="0" i="0" u="none" kern="1200" dirty="0"/>
            <a:t>με κατάργηση των Ιστορικών Δικαιωμάτων</a:t>
          </a:r>
        </a:p>
      </dsp:txBody>
      <dsp:txXfrm rot="-5400000">
        <a:off x="790034" y="18595"/>
        <a:ext cx="6381305" cy="343720"/>
      </dsp:txXfrm>
    </dsp:sp>
    <dsp:sp modelId="{65434D0F-C11C-4F13-8714-2B8CC82D07B1}">
      <dsp:nvSpPr>
        <dsp:cNvPr id="0" name=""/>
        <dsp:cNvSpPr/>
      </dsp:nvSpPr>
      <dsp:spPr>
        <a:xfrm>
          <a:off x="5" y="157"/>
          <a:ext cx="790027"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1</a:t>
          </a:r>
        </a:p>
      </dsp:txBody>
      <dsp:txXfrm>
        <a:off x="23248" y="23400"/>
        <a:ext cx="743541" cy="429649"/>
      </dsp:txXfrm>
    </dsp:sp>
    <dsp:sp modelId="{F06A8813-A341-40D5-B0C9-C1A7770A0FC5}">
      <dsp:nvSpPr>
        <dsp:cNvPr id="0" name=""/>
        <dsp:cNvSpPr/>
      </dsp:nvSpPr>
      <dsp:spPr>
        <a:xfrm rot="5400000">
          <a:off x="3799147" y="-2511009"/>
          <a:ext cx="380908" cy="64028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1" i="0" u="none" kern="1200" dirty="0"/>
            <a:t>Μείωση της Ανισοκατανομής </a:t>
          </a:r>
          <a:r>
            <a:rPr lang="el-GR" sz="1600" b="0" i="0" u="none" kern="1200" dirty="0"/>
            <a:t>των Ενισχύσεων στηρίζοντας  τις μικρές και μεσαίες εκμεταλλεύσεις</a:t>
          </a:r>
          <a:r>
            <a:rPr lang="en-US" sz="1600" b="0" i="0" u="none" kern="1200" dirty="0"/>
            <a:t>.</a:t>
          </a:r>
          <a:endParaRPr lang="el-GR" sz="1600" b="1" i="0" u="none" kern="1200" dirty="0"/>
        </a:p>
      </dsp:txBody>
      <dsp:txXfrm rot="-5400000">
        <a:off x="788194" y="518538"/>
        <a:ext cx="6384220" cy="343720"/>
      </dsp:txXfrm>
    </dsp:sp>
    <dsp:sp modelId="{A7BE050E-A92C-4179-ABEB-5413AA98C56A}">
      <dsp:nvSpPr>
        <dsp:cNvPr id="0" name=""/>
        <dsp:cNvSpPr/>
      </dsp:nvSpPr>
      <dsp:spPr>
        <a:xfrm>
          <a:off x="5" y="500100"/>
          <a:ext cx="787923"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2</a:t>
          </a:r>
        </a:p>
      </dsp:txBody>
      <dsp:txXfrm>
        <a:off x="23248" y="523343"/>
        <a:ext cx="741437" cy="429649"/>
      </dsp:txXfrm>
    </dsp:sp>
    <dsp:sp modelId="{7926CC65-6F74-40C4-A863-F4A75A98CAB7}">
      <dsp:nvSpPr>
        <dsp:cNvPr id="0" name=""/>
        <dsp:cNvSpPr/>
      </dsp:nvSpPr>
      <dsp:spPr>
        <a:xfrm rot="5400000">
          <a:off x="3796867" y="-2013268"/>
          <a:ext cx="380908" cy="64072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0" i="0" u="none" kern="1200" dirty="0"/>
            <a:t>Στηρίζουμε την Βιωσιμότητα μέσω των </a:t>
          </a:r>
          <a:r>
            <a:rPr lang="el-GR" sz="1600" b="1" i="0" u="none" kern="1200" dirty="0"/>
            <a:t>συνδεδεμένων ενισχύσεων με έμφαση στην κτηνοτροφία και στα δημητριακά</a:t>
          </a:r>
        </a:p>
      </dsp:txBody>
      <dsp:txXfrm rot="-5400000">
        <a:off x="783713" y="1018480"/>
        <a:ext cx="6388623" cy="343720"/>
      </dsp:txXfrm>
    </dsp:sp>
    <dsp:sp modelId="{411977B6-1532-4217-8B45-6188635CD3B1}">
      <dsp:nvSpPr>
        <dsp:cNvPr id="0" name=""/>
        <dsp:cNvSpPr/>
      </dsp:nvSpPr>
      <dsp:spPr>
        <a:xfrm>
          <a:off x="5" y="1000042"/>
          <a:ext cx="783707"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3</a:t>
          </a:r>
        </a:p>
      </dsp:txBody>
      <dsp:txXfrm>
        <a:off x="23248" y="1023285"/>
        <a:ext cx="737221" cy="429649"/>
      </dsp:txXfrm>
    </dsp:sp>
    <dsp:sp modelId="{74139D1A-5F90-4600-AA7D-0FB9252B0FC9}">
      <dsp:nvSpPr>
        <dsp:cNvPr id="0" name=""/>
        <dsp:cNvSpPr/>
      </dsp:nvSpPr>
      <dsp:spPr>
        <a:xfrm rot="5400000">
          <a:off x="3796035" y="-1513757"/>
          <a:ext cx="380908" cy="64080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0" i="0" u="none" kern="1200" dirty="0"/>
            <a:t>Ενσωματώνουμε στο Στρατηγικό μας Σχέδιο γεωργικές πρακτικές επωφελείς για το </a:t>
          </a:r>
          <a:r>
            <a:rPr lang="el-GR" sz="1600" b="1" i="0" u="none" kern="1200" dirty="0"/>
            <a:t>κλίμα και το περιβάλλον</a:t>
          </a:r>
        </a:p>
      </dsp:txBody>
      <dsp:txXfrm rot="-5400000">
        <a:off x="782449" y="1518423"/>
        <a:ext cx="6389486" cy="343720"/>
      </dsp:txXfrm>
    </dsp:sp>
    <dsp:sp modelId="{C7D1EB15-8E94-42B7-A194-F1883C382FE5}">
      <dsp:nvSpPr>
        <dsp:cNvPr id="0" name=""/>
        <dsp:cNvSpPr/>
      </dsp:nvSpPr>
      <dsp:spPr>
        <a:xfrm>
          <a:off x="5" y="1499984"/>
          <a:ext cx="782443"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4</a:t>
          </a:r>
        </a:p>
      </dsp:txBody>
      <dsp:txXfrm>
        <a:off x="23248" y="1523227"/>
        <a:ext cx="735957" cy="429649"/>
      </dsp:txXfrm>
    </dsp:sp>
    <dsp:sp modelId="{824F4C83-0A66-460C-AE1A-03E9F88B6072}">
      <dsp:nvSpPr>
        <dsp:cNvPr id="0" name=""/>
        <dsp:cNvSpPr/>
      </dsp:nvSpPr>
      <dsp:spPr>
        <a:xfrm rot="5400000">
          <a:off x="3792664" y="-968995"/>
          <a:ext cx="380908" cy="64139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0" i="0" u="none" kern="1200" dirty="0"/>
            <a:t>Επενδύουμε στους </a:t>
          </a:r>
          <a:r>
            <a:rPr lang="el-GR" sz="1600" b="1" i="0" u="none" kern="1200" dirty="0"/>
            <a:t>Νέους Αγρότες </a:t>
          </a:r>
          <a:r>
            <a:rPr lang="el-GR" sz="1600" b="0" i="0" u="none" kern="1200" dirty="0"/>
            <a:t>με αύξηση του ποσοστού του </a:t>
          </a:r>
          <a:r>
            <a:rPr lang="el-GR" sz="1600" b="1" i="0" u="none" kern="1200" dirty="0"/>
            <a:t>π/υ κατά 50%</a:t>
          </a:r>
          <a:endParaRPr lang="el-GR" sz="1600" b="0" i="0" u="none" kern="1200" dirty="0"/>
        </a:p>
      </dsp:txBody>
      <dsp:txXfrm rot="-5400000">
        <a:off x="776129" y="2066134"/>
        <a:ext cx="6395385" cy="343720"/>
      </dsp:txXfrm>
    </dsp:sp>
    <dsp:sp modelId="{479F071B-4FB2-408B-AEBE-E5A80B2A3122}">
      <dsp:nvSpPr>
        <dsp:cNvPr id="0" name=""/>
        <dsp:cNvSpPr/>
      </dsp:nvSpPr>
      <dsp:spPr>
        <a:xfrm>
          <a:off x="5" y="1999926"/>
          <a:ext cx="776123"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5</a:t>
          </a:r>
        </a:p>
      </dsp:txBody>
      <dsp:txXfrm>
        <a:off x="23248" y="2023169"/>
        <a:ext cx="729637" cy="429649"/>
      </dsp:txXfrm>
    </dsp:sp>
    <dsp:sp modelId="{A8275DBF-C43A-4BA1-8D19-A12662DB6E5D}">
      <dsp:nvSpPr>
        <dsp:cNvPr id="0" name=""/>
        <dsp:cNvSpPr/>
      </dsp:nvSpPr>
      <dsp:spPr>
        <a:xfrm rot="5400000">
          <a:off x="3797874" y="-463962"/>
          <a:ext cx="380908" cy="64037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0" i="0" u="none" kern="1200" dirty="0"/>
            <a:t>Αύξηση της Παραγωγικότητας με την δημιουργία του </a:t>
          </a:r>
          <a:r>
            <a:rPr lang="el-GR" sz="1600" b="1" i="0" u="none" kern="1200" dirty="0"/>
            <a:t>Εθνικού Δικτύου Γεωργικών  Συμβουλών</a:t>
          </a:r>
        </a:p>
      </dsp:txBody>
      <dsp:txXfrm rot="-5400000">
        <a:off x="786429" y="2566077"/>
        <a:ext cx="6385204" cy="343720"/>
      </dsp:txXfrm>
    </dsp:sp>
    <dsp:sp modelId="{122498D3-D576-4421-A031-47D4DD792297}">
      <dsp:nvSpPr>
        <dsp:cNvPr id="0" name=""/>
        <dsp:cNvSpPr/>
      </dsp:nvSpPr>
      <dsp:spPr>
        <a:xfrm>
          <a:off x="5" y="2499869"/>
          <a:ext cx="786423"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6</a:t>
          </a:r>
        </a:p>
      </dsp:txBody>
      <dsp:txXfrm>
        <a:off x="23248" y="2523112"/>
        <a:ext cx="739937" cy="429649"/>
      </dsp:txXfrm>
    </dsp:sp>
    <dsp:sp modelId="{B172DE00-E681-446F-B9C4-AE72BFEEF36D}">
      <dsp:nvSpPr>
        <dsp:cNvPr id="0" name=""/>
        <dsp:cNvSpPr/>
      </dsp:nvSpPr>
      <dsp:spPr>
        <a:xfrm rot="5400000">
          <a:off x="3792479" y="29810"/>
          <a:ext cx="380908" cy="64161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0" i="0" u="none" kern="1200" dirty="0"/>
            <a:t>Αύξηση της ανταγωνιστικότητας και παραγωγικότητας με την αναβάθμιση  της αγροτικής </a:t>
          </a:r>
          <a:r>
            <a:rPr lang="el-GR" sz="1600" b="1" i="0" u="none" kern="1200" dirty="0"/>
            <a:t>εκπαίδευσης &amp; κατάρτισης </a:t>
          </a:r>
        </a:p>
      </dsp:txBody>
      <dsp:txXfrm rot="-5400000">
        <a:off x="774864" y="3066019"/>
        <a:ext cx="6397544" cy="343720"/>
      </dsp:txXfrm>
    </dsp:sp>
    <dsp:sp modelId="{1BC23EA6-C07D-47D8-9E86-C96B3A3F352F}">
      <dsp:nvSpPr>
        <dsp:cNvPr id="0" name=""/>
        <dsp:cNvSpPr/>
      </dsp:nvSpPr>
      <dsp:spPr>
        <a:xfrm>
          <a:off x="5" y="2999811"/>
          <a:ext cx="774859"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7</a:t>
          </a:r>
        </a:p>
      </dsp:txBody>
      <dsp:txXfrm>
        <a:off x="23248" y="3023054"/>
        <a:ext cx="728373" cy="429649"/>
      </dsp:txXfrm>
    </dsp:sp>
    <dsp:sp modelId="{13F1F78D-771F-480B-A380-353B80E334D1}">
      <dsp:nvSpPr>
        <dsp:cNvPr id="0" name=""/>
        <dsp:cNvSpPr/>
      </dsp:nvSpPr>
      <dsp:spPr>
        <a:xfrm rot="5400000">
          <a:off x="3792479" y="529752"/>
          <a:ext cx="380908" cy="64161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el-GR" sz="1600" b="1" i="0" u="none" kern="1200" dirty="0"/>
            <a:t>Ενίσχυση της οικονομίας των Ορεινών και Μειονεκτικών περιοχών </a:t>
          </a:r>
          <a:r>
            <a:rPr lang="el-GR" sz="1600" b="0" i="0" u="none" kern="1200" dirty="0"/>
            <a:t>με μεταφορά επιπλέον πόρων από τον Πυλώνα Ι στον Πυλώνα ΙΙ </a:t>
          </a:r>
          <a:endParaRPr lang="el-GR" sz="1600" b="1" i="0" u="none" kern="1200" dirty="0"/>
        </a:p>
      </dsp:txBody>
      <dsp:txXfrm rot="-5400000">
        <a:off x="774864" y="3565961"/>
        <a:ext cx="6397544" cy="343720"/>
      </dsp:txXfrm>
    </dsp:sp>
    <dsp:sp modelId="{70260853-91F9-4357-84D8-A3C75FA5C6F3}">
      <dsp:nvSpPr>
        <dsp:cNvPr id="0" name=""/>
        <dsp:cNvSpPr/>
      </dsp:nvSpPr>
      <dsp:spPr>
        <a:xfrm>
          <a:off x="5" y="3499753"/>
          <a:ext cx="774859" cy="476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8</a:t>
          </a:r>
        </a:p>
      </dsp:txBody>
      <dsp:txXfrm>
        <a:off x="23248" y="3522996"/>
        <a:ext cx="728373" cy="429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3B88-D940-4527-A12D-B6EE471DC934}">
      <dsp:nvSpPr>
        <dsp:cNvPr id="0" name=""/>
        <dsp:cNvSpPr/>
      </dsp:nvSpPr>
      <dsp:spPr>
        <a:xfrm>
          <a:off x="0" y="0"/>
          <a:ext cx="3967255" cy="3967255"/>
        </a:xfrm>
        <a:prstGeom prst="triangle">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867C210-CBC6-488B-A87E-977DCBF0849C}">
      <dsp:nvSpPr>
        <dsp:cNvPr id="0" name=""/>
        <dsp:cNvSpPr/>
      </dsp:nvSpPr>
      <dsp:spPr>
        <a:xfrm>
          <a:off x="2148346" y="480577"/>
          <a:ext cx="5113000" cy="939123"/>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Αύξηση του ποσοστού του Πυλώνα ΙΙ από 23% σε 30% του Εθνικού Φακέλου </a:t>
          </a:r>
        </a:p>
      </dsp:txBody>
      <dsp:txXfrm>
        <a:off x="2194190" y="526421"/>
        <a:ext cx="5021312" cy="847435"/>
      </dsp:txXfrm>
    </dsp:sp>
    <dsp:sp modelId="{D1B7B69E-73D8-4BC7-A213-05F181F673E4}">
      <dsp:nvSpPr>
        <dsp:cNvPr id="0" name=""/>
        <dsp:cNvSpPr/>
      </dsp:nvSpPr>
      <dsp:spPr>
        <a:xfrm>
          <a:off x="2148346" y="1537091"/>
          <a:ext cx="5113000" cy="939123"/>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Έμφαση στην ενίσχυση των Νέων Αγροτών</a:t>
          </a:r>
        </a:p>
      </dsp:txBody>
      <dsp:txXfrm>
        <a:off x="2194190" y="1582935"/>
        <a:ext cx="5021312" cy="847435"/>
      </dsp:txXfrm>
    </dsp:sp>
    <dsp:sp modelId="{B5823D61-ED19-4C1D-AFD9-3D63464D520E}">
      <dsp:nvSpPr>
        <dsp:cNvPr id="0" name=""/>
        <dsp:cNvSpPr/>
      </dsp:nvSpPr>
      <dsp:spPr>
        <a:xfrm>
          <a:off x="2148346" y="2593605"/>
          <a:ext cx="5113000" cy="939123"/>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Προτεραιότητα</a:t>
          </a:r>
          <a:r>
            <a:rPr lang="el-GR" sz="2000" kern="1200" baseline="0" dirty="0"/>
            <a:t> στις Πράσινες και Ψηφιακές Επενδύσεις</a:t>
          </a:r>
          <a:endParaRPr lang="el-GR" sz="2000" kern="1200" dirty="0"/>
        </a:p>
      </dsp:txBody>
      <dsp:txXfrm>
        <a:off x="2194190" y="2639449"/>
        <a:ext cx="5021312" cy="84743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0.66149</cdr:x>
      <cdr:y>0.18375</cdr:y>
    </cdr:from>
    <cdr:to>
      <cdr:x>0.66149</cdr:x>
      <cdr:y>0.79398</cdr:y>
    </cdr:to>
    <cdr:cxnSp macro="">
      <cdr:nvCxnSpPr>
        <cdr:cNvPr id="3" name="Ευθεία γραμμή σύνδεσης 2">
          <a:extLst xmlns:a="http://schemas.openxmlformats.org/drawingml/2006/main">
            <a:ext uri="{FF2B5EF4-FFF2-40B4-BE49-F238E27FC236}">
              <a16:creationId xmlns:a16="http://schemas.microsoft.com/office/drawing/2014/main" id="{C379349F-8396-4D8A-97EC-2DB15C1031E9}"/>
            </a:ext>
          </a:extLst>
        </cdr:cNvPr>
        <cdr:cNvCxnSpPr/>
      </cdr:nvCxnSpPr>
      <cdr:spPr>
        <a:xfrm xmlns:a="http://schemas.openxmlformats.org/drawingml/2006/main">
          <a:off x="3024336" y="504056"/>
          <a:ext cx="0" cy="167400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2CEA1-C926-4F18-9A16-1DDC944B5F69}" type="datetimeFigureOut">
              <a:rPr lang="en-GB" smtClean="0"/>
              <a:t>04/01/2023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059E-03BC-4E19-BC6F-C818F10F92DF}" type="slidenum">
              <a:rPr lang="en-GB" smtClean="0"/>
              <a:t>‹#›</a:t>
            </a:fld>
            <a:endParaRPr lang="en-GB"/>
          </a:p>
        </p:txBody>
      </p:sp>
    </p:spTree>
    <p:extLst>
      <p:ext uri="{BB962C8B-B14F-4D97-AF65-F5344CB8AC3E}">
        <p14:creationId xmlns:p14="http://schemas.microsoft.com/office/powerpoint/2010/main" val="296592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7" indent="0" algn="just">
              <a:buNone/>
            </a:pPr>
            <a:r>
              <a:rPr lang="el-GR" sz="1200" b="1" dirty="0">
                <a:solidFill>
                  <a:schemeClr val="accent3">
                    <a:lumMod val="75000"/>
                  </a:schemeClr>
                </a:solidFill>
              </a:rPr>
              <a:t> </a:t>
            </a:r>
            <a:r>
              <a:rPr lang="el-GR" sz="1200" b="1" dirty="0">
                <a:latin typeface="Cambria" panose="02040503050406030204" pitchFamily="18" charset="0"/>
                <a:ea typeface="Cambria" panose="02040503050406030204" pitchFamily="18" charset="0"/>
              </a:rPr>
              <a:t>Γεωργικό Εμπορικό Ισοζύγιο</a:t>
            </a:r>
          </a:p>
          <a:p>
            <a:pPr algn="just"/>
            <a:r>
              <a:rPr lang="el-GR" sz="1200" b="1" dirty="0">
                <a:latin typeface="Cambria" panose="02040503050406030204" pitchFamily="18" charset="0"/>
                <a:ea typeface="Cambria" panose="02040503050406030204" pitchFamily="18" charset="0"/>
              </a:rPr>
              <a:t>Ανάλυση εξωτερικού εμπορίου: </a:t>
            </a:r>
            <a:r>
              <a:rPr lang="el-GR" sz="1200" dirty="0">
                <a:latin typeface="Cambria" panose="02040503050406030204" pitchFamily="18" charset="0"/>
                <a:ea typeface="Cambria" panose="02040503050406030204" pitchFamily="18" charset="0"/>
              </a:rPr>
              <a:t>αναλύθηκαν τα πρωτογενή γεωργικά προϊόντα, προϊόντα των μεταποιητικών κλάδων τροφίμων-ποτών-καπνού και το εκκοκκισμένο βαμβάκι</a:t>
            </a:r>
          </a:p>
          <a:p>
            <a:pPr algn="just"/>
            <a:r>
              <a:rPr lang="el-GR" sz="1200" b="1" dirty="0">
                <a:latin typeface="Cambria" panose="02040503050406030204" pitchFamily="18" charset="0"/>
                <a:ea typeface="Cambria" panose="02040503050406030204" pitchFamily="18" charset="0"/>
              </a:rPr>
              <a:t>Προέκυψε ότι </a:t>
            </a:r>
            <a:r>
              <a:rPr lang="el-GR" sz="1200" dirty="0">
                <a:latin typeface="Cambria" panose="02040503050406030204" pitchFamily="18" charset="0"/>
                <a:ea typeface="Cambria" panose="02040503050406030204" pitchFamily="18" charset="0"/>
              </a:rPr>
              <a:t>:  την τελευταία 15ετία, </a:t>
            </a:r>
            <a:r>
              <a:rPr lang="el-GR" sz="1200" b="1" dirty="0">
                <a:latin typeface="Cambria" panose="02040503050406030204" pitchFamily="18" charset="0"/>
                <a:ea typeface="Cambria" panose="02040503050406030204" pitchFamily="18" charset="0"/>
              </a:rPr>
              <a:t>η αξία των εξαγωγών</a:t>
            </a:r>
            <a:r>
              <a:rPr lang="el-GR" sz="1200" dirty="0">
                <a:latin typeface="Cambria" panose="02040503050406030204" pitchFamily="18" charset="0"/>
                <a:ea typeface="Cambria" panose="02040503050406030204" pitchFamily="18" charset="0"/>
              </a:rPr>
              <a:t> όλων των παραπάνω υπερδιπλασιάστηκε, ενώ η αξία των εισαγωγών </a:t>
            </a:r>
            <a:r>
              <a:rPr lang="el-GR" sz="1200" b="1" dirty="0">
                <a:latin typeface="Cambria" panose="02040503050406030204" pitchFamily="18" charset="0"/>
                <a:ea typeface="Cambria" panose="02040503050406030204" pitchFamily="18" charset="0"/>
              </a:rPr>
              <a:t>αυξήθηκε κατά 37%</a:t>
            </a:r>
            <a:r>
              <a:rPr lang="el-GR" sz="1200" dirty="0">
                <a:latin typeface="Cambria" panose="02040503050406030204" pitchFamily="18" charset="0"/>
                <a:ea typeface="Cambria" panose="02040503050406030204" pitchFamily="18" charset="0"/>
              </a:rPr>
              <a:t>, ως αποτέλεσμα </a:t>
            </a:r>
            <a:r>
              <a:rPr lang="el-GR" sz="1200" b="1" dirty="0">
                <a:latin typeface="Cambria" panose="02040503050406030204" pitchFamily="18" charset="0"/>
                <a:ea typeface="Cambria" panose="02040503050406030204" pitchFamily="18" charset="0"/>
              </a:rPr>
              <a:t>το έλλειμμα του αγροτικού εμπορικού ισοζυγίου μειώθηκε από τα 2,1 </a:t>
            </a:r>
            <a:r>
              <a:rPr lang="el-GR" sz="1200" b="1" dirty="0" err="1">
                <a:latin typeface="Cambria" panose="02040503050406030204" pitchFamily="18" charset="0"/>
                <a:ea typeface="Cambria" panose="02040503050406030204" pitchFamily="18" charset="0"/>
              </a:rPr>
              <a:t>δισεκ</a:t>
            </a:r>
            <a:r>
              <a:rPr lang="el-GR" sz="1200" b="1" dirty="0">
                <a:latin typeface="Cambria" panose="02040503050406030204" pitchFamily="18" charset="0"/>
                <a:ea typeface="Cambria" panose="02040503050406030204" pitchFamily="18" charset="0"/>
              </a:rPr>
              <a:t> € στα 623 εκατ. €</a:t>
            </a:r>
            <a:r>
              <a:rPr lang="el-GR" sz="1200" dirty="0">
                <a:latin typeface="Cambria" panose="02040503050406030204" pitchFamily="18" charset="0"/>
                <a:ea typeface="Cambria" panose="020405030504060302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F1C31-885D-1B46-8454-92CE20E29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093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err="1">
                <a:latin typeface="Cambria" panose="02040503050406030204" pitchFamily="18" charset="0"/>
                <a:ea typeface="Cambria" panose="02040503050406030204" pitchFamily="18" charset="0"/>
              </a:rPr>
              <a:t>Πιό</a:t>
            </a:r>
            <a:r>
              <a:rPr lang="el-GR" sz="1200" dirty="0">
                <a:latin typeface="Cambria" panose="02040503050406030204" pitchFamily="18" charset="0"/>
                <a:ea typeface="Cambria" panose="02040503050406030204" pitchFamily="18" charset="0"/>
              </a:rPr>
              <a:t> δυναμικά εξαγωγικά προϊόντα : </a:t>
            </a:r>
            <a:r>
              <a:rPr lang="el-GR" sz="1200" b="1" dirty="0">
                <a:latin typeface="Cambria" panose="02040503050406030204" pitchFamily="18" charset="0"/>
                <a:ea typeface="Cambria" panose="02040503050406030204" pitchFamily="18" charset="0"/>
              </a:rPr>
              <a:t>το βαμβάκι, τα ψάρια, τα λαχανικά παρασκευασμένα ή διατηρημένα χωρίς ξίδι, τα τυριά και το ελαιόλαδο</a:t>
            </a:r>
            <a:endParaRPr lang="en-US" sz="1200" b="1"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latin typeface="Cambria" panose="02040503050406030204" pitchFamily="18" charset="0"/>
                <a:ea typeface="Cambria" panose="02040503050406030204" pitchFamily="18" charset="0"/>
              </a:rPr>
              <a:t>Τα κρέατα (κυρίως χοιρινό και βόειο), μαζί με τις ζωοτροφές</a:t>
            </a:r>
            <a:r>
              <a:rPr lang="el-GR" sz="1200" dirty="0">
                <a:latin typeface="Cambria" panose="02040503050406030204" pitchFamily="18" charset="0"/>
                <a:ea typeface="Cambria" panose="02040503050406030204" pitchFamily="18" charset="0"/>
              </a:rPr>
              <a:t>, αποτελούν περισσότερο από </a:t>
            </a:r>
            <a:r>
              <a:rPr lang="el-GR" sz="1200" b="1" dirty="0">
                <a:latin typeface="Cambria" panose="02040503050406030204" pitchFamily="18" charset="0"/>
                <a:ea typeface="Cambria" panose="02040503050406030204" pitchFamily="18" charset="0"/>
              </a:rPr>
              <a:t>το 1/4 της συνολικής αξίας των εισαγωγών. Ακολουθούν τα ψάρια και μαλάκια, τα τυριά, τα ποτά, τα τσιγάρα-πούρα-επεξεργασμένος καπνός, τα γάλατα, το σιτάρι και ο καφές</a:t>
            </a:r>
            <a:endParaRPr lang="en-US" sz="1200" b="1"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Cambria" panose="02040503050406030204" pitchFamily="18" charset="0"/>
                <a:ea typeface="Cambria" panose="02040503050406030204" pitchFamily="18" charset="0"/>
              </a:rPr>
              <a:t>Η αξία των </a:t>
            </a:r>
            <a:r>
              <a:rPr lang="el-GR" sz="1200" b="1" dirty="0">
                <a:latin typeface="Cambria" panose="02040503050406030204" pitchFamily="18" charset="0"/>
                <a:ea typeface="Cambria" panose="02040503050406030204" pitchFamily="18" charset="0"/>
              </a:rPr>
              <a:t>εξαγωγών των μεταποιημένων70% προϊόντων αυξήθηκε κατά 70% την περίοδο 2009-2019, έναντι αύξησης κατά 26% της αξίας των πρωτογενών προϊόντων</a:t>
            </a:r>
            <a:r>
              <a:rPr lang="el-GR" sz="1200" dirty="0">
                <a:latin typeface="Cambria" panose="02040503050406030204" pitchFamily="18" charset="0"/>
                <a:ea typeface="Cambria" panose="02040503050406030204" pitchFamily="18" charset="0"/>
              </a:rPr>
              <a:t>, θετική εξέλιξη καθώς </a:t>
            </a:r>
            <a:r>
              <a:rPr lang="el-GR" sz="1200" b="1" dirty="0">
                <a:latin typeface="Cambria" panose="02040503050406030204" pitchFamily="18" charset="0"/>
                <a:ea typeface="Cambria" panose="02040503050406030204" pitchFamily="18" charset="0"/>
              </a:rPr>
              <a:t>τα μεταποιημένα προϊόντα δημιουργούν πολύ μεγαλύτερη προστιθέμενη αξία</a:t>
            </a:r>
            <a:r>
              <a:rPr lang="el-GR" sz="1200" dirty="0">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latin typeface="Cambria" panose="02040503050406030204" pitchFamily="18" charset="0"/>
                <a:ea typeface="Cambria" panose="02040503050406030204" pitchFamily="18" charset="0"/>
              </a:rPr>
              <a:t>Ο εγχώριος </a:t>
            </a:r>
            <a:r>
              <a:rPr lang="el-GR" sz="1200" b="1" dirty="0" err="1">
                <a:latin typeface="Cambria" panose="02040503050406030204" pitchFamily="18" charset="0"/>
                <a:ea typeface="Cambria" panose="02040503050406030204" pitchFamily="18" charset="0"/>
              </a:rPr>
              <a:t>αγροδιατροφικός</a:t>
            </a:r>
            <a:r>
              <a:rPr lang="el-GR" sz="1200" b="1" dirty="0">
                <a:latin typeface="Cambria" panose="02040503050406030204" pitchFamily="18" charset="0"/>
                <a:ea typeface="Cambria" panose="02040503050406030204" pitchFamily="18" charset="0"/>
              </a:rPr>
              <a:t> τομέας δημιουργεί ένα πολύ ισχυρό πλέγμα </a:t>
            </a:r>
            <a:r>
              <a:rPr lang="el-GR" sz="1200" b="1" dirty="0" err="1">
                <a:latin typeface="Cambria" panose="02040503050406030204" pitchFamily="18" charset="0"/>
                <a:ea typeface="Cambria" panose="02040503050406030204" pitchFamily="18" charset="0"/>
              </a:rPr>
              <a:t>ενδοκλαδικών</a:t>
            </a:r>
            <a:r>
              <a:rPr lang="el-GR" sz="1200" b="1" dirty="0">
                <a:latin typeface="Cambria" panose="02040503050406030204" pitchFamily="18" charset="0"/>
                <a:ea typeface="Cambria" panose="02040503050406030204" pitchFamily="18" charset="0"/>
              </a:rPr>
              <a:t> και διακλαδικών σχέσεων στην Ελληνική οικονομία, το οποίο μπορεί και πρέπει να ενισχυθεί ακόμα περισσότερο με </a:t>
            </a:r>
            <a:r>
              <a:rPr lang="el-GR" sz="1200" b="1" dirty="0" err="1">
                <a:latin typeface="Cambria" panose="02040503050406030204" pitchFamily="18" charset="0"/>
                <a:ea typeface="Cambria" panose="02040503050406030204" pitchFamily="18" charset="0"/>
              </a:rPr>
              <a:t>στοχευμένες</a:t>
            </a:r>
            <a:r>
              <a:rPr lang="el-GR" sz="1200" b="1" dirty="0">
                <a:latin typeface="Cambria" panose="02040503050406030204" pitchFamily="18" charset="0"/>
                <a:ea typeface="Cambria" panose="02040503050406030204" pitchFamily="18" charset="0"/>
              </a:rPr>
              <a:t> ενέργειες, εξειδικευμένες σε κλαδικό και χωρικό επίπεδο. Εξασφαλίζει επίσης πολύ υψηλό βαθμό αυτάρκειας στην εγχώρια αγορά, σε έναν πολύ μεγάλο αριθμό προϊόντων.</a:t>
            </a:r>
            <a:endParaRPr lang="el-GR" sz="12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F1C31-885D-1B46-8454-92CE20E292B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486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FA4-3EE1-4EF5-BD42-8E0C138C191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C31152A-99DE-42EE-9170-F1C16CEB55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A59FE4-4D20-432B-9B10-802327AD386B}"/>
              </a:ext>
            </a:extLst>
          </p:cNvPr>
          <p:cNvSpPr>
            <a:spLocks noGrp="1"/>
          </p:cNvSpPr>
          <p:nvPr>
            <p:ph type="dt" sz="half" idx="10"/>
          </p:nvPr>
        </p:nvSpPr>
        <p:spPr/>
        <p:txBody>
          <a:bodyPr/>
          <a:lstStyle/>
          <a:p>
            <a:fld id="{28E80666-FB37-4B36-9149-507F3B0178E3}" type="datetimeFigureOut">
              <a:rPr lang="en-US" smtClean="0"/>
              <a:pPr/>
              <a:t>1/4/2023</a:t>
            </a:fld>
            <a:endParaRPr lang="en-US"/>
          </a:p>
        </p:txBody>
      </p:sp>
      <p:sp>
        <p:nvSpPr>
          <p:cNvPr id="5" name="Footer Placeholder 4">
            <a:extLst>
              <a:ext uri="{FF2B5EF4-FFF2-40B4-BE49-F238E27FC236}">
                <a16:creationId xmlns:a16="http://schemas.microsoft.com/office/drawing/2014/main" id="{8E848B7D-3323-40FF-93B3-9229DA098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11C22-C160-4B4D-BDF8-CE9B0D3ABEAB}"/>
              </a:ext>
            </a:extLst>
          </p:cNvPr>
          <p:cNvSpPr>
            <a:spLocks noGrp="1"/>
          </p:cNvSpPr>
          <p:nvPr>
            <p:ph type="sldNum" sz="quarter" idx="12"/>
          </p:nvPr>
        </p:nvSpPr>
        <p:spPr/>
        <p:txBody>
          <a:bodyPr/>
          <a:lstStyle/>
          <a:p>
            <a:fld id="{F049514C-6B1B-4324-A51F-F4D65EDFCF53}" type="slidenum">
              <a:rPr lang="en-GB" smtClean="0"/>
              <a:t>‹#›</a:t>
            </a:fld>
            <a:endParaRPr lang="en-GB"/>
          </a:p>
        </p:txBody>
      </p:sp>
    </p:spTree>
    <p:extLst>
      <p:ext uri="{BB962C8B-B14F-4D97-AF65-F5344CB8AC3E}">
        <p14:creationId xmlns:p14="http://schemas.microsoft.com/office/powerpoint/2010/main" val="194353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AA58B-B594-4708-BD45-05F3FBA289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8AA77B-07CD-458D-BDAE-D983F1357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853770-6E1D-4061-9C8B-108364113BBA}"/>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5" name="Footer Placeholder 4">
            <a:extLst>
              <a:ext uri="{FF2B5EF4-FFF2-40B4-BE49-F238E27FC236}">
                <a16:creationId xmlns:a16="http://schemas.microsoft.com/office/drawing/2014/main" id="{D5108A26-CFE5-48C9-A588-FEC602539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3B9A3-EEF1-41A8-88F2-47C963092530}"/>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385588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0EC2A-0304-421E-A84F-91577793A32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A99EA5-6986-4C0B-8878-486A52827C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B03BC-8179-4702-9084-A691324B569A}"/>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5" name="Footer Placeholder 4">
            <a:extLst>
              <a:ext uri="{FF2B5EF4-FFF2-40B4-BE49-F238E27FC236}">
                <a16:creationId xmlns:a16="http://schemas.microsoft.com/office/drawing/2014/main" id="{1C6D7555-23B1-4AC0-932A-673849D00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58281-2341-4173-B0FF-AEFAC6491A05}"/>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401123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22 - Ορθογώνιο"/>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5" name="23 - Ορθογώνιο"/>
          <p:cNvSpPr/>
          <p:nvPr/>
        </p:nvSpPr>
        <p:spPr>
          <a:xfrm flipV="1">
            <a:off x="5410200" y="3897314"/>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6" name="24 - Ορθογώνιο"/>
          <p:cNvSpPr/>
          <p:nvPr/>
        </p:nvSpPr>
        <p:spPr>
          <a:xfrm flipV="1">
            <a:off x="5410200" y="4114801"/>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7" name="25 - Ορθογώνιο"/>
          <p:cNvSpPr/>
          <p:nvPr/>
        </p:nvSpPr>
        <p:spPr>
          <a:xfrm flipV="1">
            <a:off x="5410201" y="4164013"/>
            <a:ext cx="1965722"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0" name="26 - Ορθογώνιο"/>
          <p:cNvSpPr/>
          <p:nvPr/>
        </p:nvSpPr>
        <p:spPr>
          <a:xfrm flipV="1">
            <a:off x="5410201" y="4198939"/>
            <a:ext cx="1965722"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useBgFill="1">
        <p:nvSpPr>
          <p:cNvPr id="11" name="29 - Στρογγυλεμένο ορθογώνιο"/>
          <p:cNvSpPr/>
          <p:nvPr/>
        </p:nvSpPr>
        <p:spPr bwMode="white">
          <a:xfrm>
            <a:off x="5410200" y="3962400"/>
            <a:ext cx="3063479"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useBgFill="1">
        <p:nvSpPr>
          <p:cNvPr id="12" name="30 - Στρογγυλεμένο ορθογώνιο"/>
          <p:cNvSpPr/>
          <p:nvPr/>
        </p:nvSpPr>
        <p:spPr bwMode="white">
          <a:xfrm>
            <a:off x="7375922" y="4060826"/>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3" name="6 - Ορθογώνιο"/>
          <p:cNvSpPr/>
          <p:nvPr/>
        </p:nvSpPr>
        <p:spPr>
          <a:xfrm>
            <a:off x="0" y="3649664"/>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4" name="9 - Ορθογώνιο"/>
          <p:cNvSpPr/>
          <p:nvPr/>
        </p:nvSpPr>
        <p:spPr>
          <a:xfrm>
            <a:off x="0" y="3675064"/>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5" name="10 - Ορθογώνιο"/>
          <p:cNvSpPr/>
          <p:nvPr/>
        </p:nvSpPr>
        <p:spPr>
          <a:xfrm flipV="1">
            <a:off x="6413898" y="3643313"/>
            <a:ext cx="2730103"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6" name="18 - Ορθογώνιο"/>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8" name="7 - Τίτλος"/>
          <p:cNvSpPr>
            <a:spLocks noGrp="1"/>
          </p:cNvSpPr>
          <p:nvPr>
            <p:ph type="ctrTitle"/>
          </p:nvPr>
        </p:nvSpPr>
        <p:spPr>
          <a:xfrm>
            <a:off x="457200" y="2401889"/>
            <a:ext cx="8458200" cy="1470025"/>
          </a:xfrm>
        </p:spPr>
        <p:txBody>
          <a:bodyPr anchor="b"/>
          <a:lstStyle>
            <a:lvl1pPr>
              <a:defRPr sz="3300">
                <a:solidFill>
                  <a:schemeClr val="bg1"/>
                </a:solidFill>
              </a:defRPr>
            </a:lvl1pPr>
          </a:lstStyle>
          <a:p>
            <a:r>
              <a:rPr lang="en-US"/>
              <a:t>Click to edit Master title style</a:t>
            </a:r>
          </a:p>
        </p:txBody>
      </p:sp>
      <p:sp>
        <p:nvSpPr>
          <p:cNvPr id="9" name="8 - Υπότιτλος"/>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17" name="27 - Θέση ημερομηνίας"/>
          <p:cNvSpPr>
            <a:spLocks noGrp="1"/>
          </p:cNvSpPr>
          <p:nvPr>
            <p:ph type="dt" sz="half" idx="10"/>
          </p:nvPr>
        </p:nvSpPr>
        <p:spPr>
          <a:xfrm>
            <a:off x="6705600" y="4206875"/>
            <a:ext cx="959644" cy="457200"/>
          </a:xfrm>
        </p:spPr>
        <p:txBody>
          <a:bodyPr/>
          <a:lstStyle>
            <a:lvl1pPr>
              <a:defRPr/>
            </a:lvl1pPr>
          </a:lstStyle>
          <a:p>
            <a:pPr>
              <a:defRPr/>
            </a:pPr>
            <a:fld id="{6BAC4E16-F07D-4708-AD30-A8308AAB1BB6}" type="datetimeFigureOut">
              <a:rPr lang="en-US"/>
              <a:pPr>
                <a:defRPr/>
              </a:pPr>
              <a:t>1/4/2023</a:t>
            </a:fld>
            <a:endParaRPr lang="en-US" dirty="0"/>
          </a:p>
        </p:txBody>
      </p:sp>
      <p:sp>
        <p:nvSpPr>
          <p:cNvPr id="18" name="16 - Θέση υποσέλιδου"/>
          <p:cNvSpPr>
            <a:spLocks noGrp="1"/>
          </p:cNvSpPr>
          <p:nvPr>
            <p:ph type="ftr" sz="quarter" idx="11"/>
          </p:nvPr>
        </p:nvSpPr>
        <p:spPr>
          <a:xfrm>
            <a:off x="5410200" y="4205288"/>
            <a:ext cx="1295400" cy="457200"/>
          </a:xfrm>
        </p:spPr>
        <p:txBody>
          <a:bodyPr/>
          <a:lstStyle>
            <a:lvl1pPr>
              <a:defRPr/>
            </a:lvl1pPr>
          </a:lstStyle>
          <a:p>
            <a:pPr>
              <a:defRPr/>
            </a:pPr>
            <a:endParaRPr lang="en-US" dirty="0"/>
          </a:p>
        </p:txBody>
      </p:sp>
      <p:sp>
        <p:nvSpPr>
          <p:cNvPr id="19" name="28 - Θέση αριθμού διαφάνειας"/>
          <p:cNvSpPr>
            <a:spLocks noGrp="1"/>
          </p:cNvSpPr>
          <p:nvPr>
            <p:ph type="sldNum" sz="quarter" idx="12"/>
          </p:nvPr>
        </p:nvSpPr>
        <p:spPr>
          <a:xfrm>
            <a:off x="8320087" y="1589"/>
            <a:ext cx="747713" cy="365125"/>
          </a:xfrm>
        </p:spPr>
        <p:txBody>
          <a:bodyPr/>
          <a:lstStyle>
            <a:lvl1pPr algn="r">
              <a:defRPr sz="1350">
                <a:solidFill>
                  <a:schemeClr val="bg1"/>
                </a:solidFill>
              </a:defRPr>
            </a:lvl1pPr>
          </a:lstStyle>
          <a:p>
            <a:pPr>
              <a:defRPr/>
            </a:pPr>
            <a:fld id="{A3C8592A-CDB4-4078-8D50-8AFE5649A77B}" type="slidenum">
              <a:rPr lang="en-US"/>
              <a:pPr>
                <a:defRPr/>
              </a:pPr>
              <a:t>‹#›</a:t>
            </a:fld>
            <a:endParaRPr lang="en-US" dirty="0"/>
          </a:p>
        </p:txBody>
      </p:sp>
    </p:spTree>
    <p:extLst>
      <p:ext uri="{BB962C8B-B14F-4D97-AF65-F5344CB8AC3E}">
        <p14:creationId xmlns:p14="http://schemas.microsoft.com/office/powerpoint/2010/main" val="154730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p>
        </p:txBody>
      </p:sp>
      <p:sp>
        <p:nvSpPr>
          <p:cNvPr id="3" name="2 - Θέση περιεχομένου"/>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13 - Θέση ημερομηνίας"/>
          <p:cNvSpPr>
            <a:spLocks noGrp="1"/>
          </p:cNvSpPr>
          <p:nvPr>
            <p:ph type="dt" sz="half" idx="10"/>
          </p:nvPr>
        </p:nvSpPr>
        <p:spPr/>
        <p:txBody>
          <a:bodyPr/>
          <a:lstStyle>
            <a:lvl1pPr>
              <a:defRPr/>
            </a:lvl1pPr>
          </a:lstStyle>
          <a:p>
            <a:pPr>
              <a:defRPr/>
            </a:pPr>
            <a:fld id="{6D87F4F9-4CED-478B-A287-E140273E676F}" type="datetimeFigureOut">
              <a:rPr lang="en-US"/>
              <a:pPr>
                <a:defRPr/>
              </a:pPr>
              <a:t>1/4/2023</a:t>
            </a:fld>
            <a:endParaRPr lang="en-US" dirty="0"/>
          </a:p>
        </p:txBody>
      </p:sp>
      <p:sp>
        <p:nvSpPr>
          <p:cNvPr id="5" name="2 - Θέση υποσέλιδου"/>
          <p:cNvSpPr>
            <a:spLocks noGrp="1"/>
          </p:cNvSpPr>
          <p:nvPr>
            <p:ph type="ftr" sz="quarter" idx="11"/>
          </p:nvPr>
        </p:nvSpPr>
        <p:spPr/>
        <p:txBody>
          <a:bodyPr/>
          <a:lstStyle>
            <a:lvl1pPr>
              <a:defRPr/>
            </a:lvl1pPr>
          </a:lstStyle>
          <a:p>
            <a:pPr>
              <a:defRPr/>
            </a:pPr>
            <a:endParaRPr lang="en-US" dirty="0"/>
          </a:p>
        </p:txBody>
      </p:sp>
      <p:sp>
        <p:nvSpPr>
          <p:cNvPr id="6" name="22 - Θέση αριθμού διαφάνειας"/>
          <p:cNvSpPr>
            <a:spLocks noGrp="1"/>
          </p:cNvSpPr>
          <p:nvPr>
            <p:ph type="sldNum" sz="quarter" idx="12"/>
          </p:nvPr>
        </p:nvSpPr>
        <p:spPr/>
        <p:txBody>
          <a:bodyPr/>
          <a:lstStyle>
            <a:lvl1pPr>
              <a:defRPr/>
            </a:lvl1pPr>
          </a:lstStyle>
          <a:p>
            <a:pPr>
              <a:defRPr/>
            </a:pPr>
            <a:fld id="{B3E327A6-CCE1-49EC-8C69-EEEA44288EB1}" type="slidenum">
              <a:rPr lang="en-US"/>
              <a:pPr>
                <a:defRPr/>
              </a:pPr>
              <a:t>‹#›</a:t>
            </a:fld>
            <a:endParaRPr lang="en-US" dirty="0"/>
          </a:p>
        </p:txBody>
      </p:sp>
    </p:spTree>
    <p:extLst>
      <p:ext uri="{BB962C8B-B14F-4D97-AF65-F5344CB8AC3E}">
        <p14:creationId xmlns:p14="http://schemas.microsoft.com/office/powerpoint/2010/main" val="337377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2 - Θέση κειμένου"/>
          <p:cNvSpPr>
            <a:spLocks noGrp="1"/>
          </p:cNvSpPr>
          <p:nvPr>
            <p:ph type="body" idx="1"/>
          </p:nvPr>
        </p:nvSpPr>
        <p:spPr>
          <a:xfrm>
            <a:off x="722313" y="3367088"/>
            <a:ext cx="7772400" cy="1509712"/>
          </a:xfrm>
        </p:spPr>
        <p:txBody>
          <a:bodyPr/>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Edit Master text styles</a:t>
            </a:r>
          </a:p>
        </p:txBody>
      </p:sp>
      <p:sp>
        <p:nvSpPr>
          <p:cNvPr id="4" name="13 - Θέση ημερομηνίας"/>
          <p:cNvSpPr>
            <a:spLocks noGrp="1"/>
          </p:cNvSpPr>
          <p:nvPr>
            <p:ph type="dt" sz="half" idx="10"/>
          </p:nvPr>
        </p:nvSpPr>
        <p:spPr/>
        <p:txBody>
          <a:bodyPr/>
          <a:lstStyle>
            <a:lvl1pPr>
              <a:defRPr/>
            </a:lvl1pPr>
          </a:lstStyle>
          <a:p>
            <a:pPr>
              <a:defRPr/>
            </a:pPr>
            <a:fld id="{868FF1A2-F8C6-49EC-9F90-4CA7E9C43DB1}" type="datetimeFigureOut">
              <a:rPr lang="en-US"/>
              <a:pPr>
                <a:defRPr/>
              </a:pPr>
              <a:t>1/4/2023</a:t>
            </a:fld>
            <a:endParaRPr lang="en-US" dirty="0"/>
          </a:p>
        </p:txBody>
      </p:sp>
      <p:sp>
        <p:nvSpPr>
          <p:cNvPr id="5" name="2 - Θέση υποσέλιδου"/>
          <p:cNvSpPr>
            <a:spLocks noGrp="1"/>
          </p:cNvSpPr>
          <p:nvPr>
            <p:ph type="ftr" sz="quarter" idx="11"/>
          </p:nvPr>
        </p:nvSpPr>
        <p:spPr/>
        <p:txBody>
          <a:bodyPr/>
          <a:lstStyle>
            <a:lvl1pPr>
              <a:defRPr/>
            </a:lvl1pPr>
          </a:lstStyle>
          <a:p>
            <a:pPr>
              <a:defRPr/>
            </a:pPr>
            <a:endParaRPr lang="en-US" dirty="0"/>
          </a:p>
        </p:txBody>
      </p:sp>
      <p:sp>
        <p:nvSpPr>
          <p:cNvPr id="6" name="22 - Θέση αριθμού διαφάνειας"/>
          <p:cNvSpPr>
            <a:spLocks noGrp="1"/>
          </p:cNvSpPr>
          <p:nvPr>
            <p:ph type="sldNum" sz="quarter" idx="12"/>
          </p:nvPr>
        </p:nvSpPr>
        <p:spPr/>
        <p:txBody>
          <a:bodyPr/>
          <a:lstStyle>
            <a:lvl1pPr>
              <a:defRPr/>
            </a:lvl1pPr>
          </a:lstStyle>
          <a:p>
            <a:pPr>
              <a:defRPr/>
            </a:pPr>
            <a:fld id="{69AAD3FA-DFC7-4497-BC01-A9257F6CDFF8}" type="slidenum">
              <a:rPr lang="en-US"/>
              <a:pPr>
                <a:defRPr/>
              </a:pPr>
              <a:t>‹#›</a:t>
            </a:fld>
            <a:endParaRPr lang="en-US" dirty="0"/>
          </a:p>
        </p:txBody>
      </p:sp>
    </p:spTree>
    <p:extLst>
      <p:ext uri="{BB962C8B-B14F-4D97-AF65-F5344CB8AC3E}">
        <p14:creationId xmlns:p14="http://schemas.microsoft.com/office/powerpoint/2010/main" val="421618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p>
        </p:txBody>
      </p:sp>
      <p:sp>
        <p:nvSpPr>
          <p:cNvPr id="3" name="2 - Θέση περιεχομένου"/>
          <p:cNvSpPr>
            <a:spLocks noGrp="1"/>
          </p:cNvSpPr>
          <p:nvPr>
            <p:ph sz="half" idx="1"/>
          </p:nvPr>
        </p:nvSpPr>
        <p:spPr>
          <a:xfrm>
            <a:off x="457200" y="2249426"/>
            <a:ext cx="4038600" cy="4525963"/>
          </a:xfrm>
        </p:spPr>
        <p:txBody>
          <a:bodyPr/>
          <a:lstStyle>
            <a:lvl1pPr>
              <a:defRPr sz="1500"/>
            </a:lvl1pPr>
            <a:lvl2pPr>
              <a:defRPr sz="1425"/>
            </a:lvl2pPr>
            <a:lvl3pPr>
              <a:defRPr sz="135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 Θέση περιεχομένου"/>
          <p:cNvSpPr>
            <a:spLocks noGrp="1"/>
          </p:cNvSpPr>
          <p:nvPr>
            <p:ph sz="half" idx="2"/>
          </p:nvPr>
        </p:nvSpPr>
        <p:spPr>
          <a:xfrm>
            <a:off x="4648200" y="2249426"/>
            <a:ext cx="4038600" cy="4525963"/>
          </a:xfrm>
        </p:spPr>
        <p:txBody>
          <a:bodyPr/>
          <a:lstStyle>
            <a:lvl1pPr>
              <a:defRPr sz="1500"/>
            </a:lvl1pPr>
            <a:lvl2pPr>
              <a:defRPr sz="1425"/>
            </a:lvl2pPr>
            <a:lvl3pPr>
              <a:defRPr sz="135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13 - Θέση ημερομηνίας"/>
          <p:cNvSpPr>
            <a:spLocks noGrp="1"/>
          </p:cNvSpPr>
          <p:nvPr>
            <p:ph type="dt" sz="half" idx="10"/>
          </p:nvPr>
        </p:nvSpPr>
        <p:spPr/>
        <p:txBody>
          <a:bodyPr/>
          <a:lstStyle>
            <a:lvl1pPr>
              <a:defRPr/>
            </a:lvl1pPr>
          </a:lstStyle>
          <a:p>
            <a:pPr>
              <a:defRPr/>
            </a:pPr>
            <a:fld id="{969B4072-C9B0-461E-90EE-038F28348E75}" type="datetimeFigureOut">
              <a:rPr lang="en-US"/>
              <a:pPr>
                <a:defRPr/>
              </a:pPr>
              <a:t>1/4/2023</a:t>
            </a:fld>
            <a:endParaRPr lang="en-US" dirty="0"/>
          </a:p>
        </p:txBody>
      </p:sp>
      <p:sp>
        <p:nvSpPr>
          <p:cNvPr id="6" name="2 - Θέση υποσέλιδου"/>
          <p:cNvSpPr>
            <a:spLocks noGrp="1"/>
          </p:cNvSpPr>
          <p:nvPr>
            <p:ph type="ftr" sz="quarter" idx="11"/>
          </p:nvPr>
        </p:nvSpPr>
        <p:spPr/>
        <p:txBody>
          <a:bodyPr/>
          <a:lstStyle>
            <a:lvl1pPr>
              <a:defRPr/>
            </a:lvl1pPr>
          </a:lstStyle>
          <a:p>
            <a:pPr>
              <a:defRPr/>
            </a:pPr>
            <a:endParaRPr lang="en-US" dirty="0"/>
          </a:p>
        </p:txBody>
      </p:sp>
      <p:sp>
        <p:nvSpPr>
          <p:cNvPr id="7" name="22 - Θέση αριθμού διαφάνειας"/>
          <p:cNvSpPr>
            <a:spLocks noGrp="1"/>
          </p:cNvSpPr>
          <p:nvPr>
            <p:ph type="sldNum" sz="quarter" idx="12"/>
          </p:nvPr>
        </p:nvSpPr>
        <p:spPr/>
        <p:txBody>
          <a:bodyPr/>
          <a:lstStyle>
            <a:lvl1pPr>
              <a:defRPr/>
            </a:lvl1pPr>
          </a:lstStyle>
          <a:p>
            <a:pPr>
              <a:defRPr/>
            </a:pPr>
            <a:fld id="{04A0AC5C-3CF0-4C3E-B59A-EB9703D520D6}" type="slidenum">
              <a:rPr lang="en-US"/>
              <a:pPr>
                <a:defRPr/>
              </a:pPr>
              <a:t>‹#›</a:t>
            </a:fld>
            <a:endParaRPr lang="en-US" dirty="0"/>
          </a:p>
        </p:txBody>
      </p:sp>
    </p:spTree>
    <p:extLst>
      <p:ext uri="{BB962C8B-B14F-4D97-AF65-F5344CB8AC3E}">
        <p14:creationId xmlns:p14="http://schemas.microsoft.com/office/powerpoint/2010/main" val="15874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lstStyle>
            <a:lvl1pPr>
              <a:defRPr sz="3000" b="0" i="0" cap="none" baseline="0"/>
            </a:lvl1pPr>
          </a:lstStyle>
          <a:p>
            <a:r>
              <a:rPr lang="en-US"/>
              <a:t>Click to edit Master title style</a:t>
            </a:r>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4" name="3 - Θέση κειμένου"/>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a:r>
              <a:rPr lang="en-US"/>
              <a:t>Edit Master text styles</a:t>
            </a:r>
          </a:p>
        </p:txBody>
      </p:sp>
      <p:sp>
        <p:nvSpPr>
          <p:cNvPr id="5" name="4 - Θέση περιεχομένου"/>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5 - Θέση περιεχομένου"/>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25 - Θέση ημερομηνίας"/>
          <p:cNvSpPr>
            <a:spLocks noGrp="1"/>
          </p:cNvSpPr>
          <p:nvPr>
            <p:ph type="dt" sz="half" idx="10"/>
          </p:nvPr>
        </p:nvSpPr>
        <p:spPr/>
        <p:txBody>
          <a:bodyPr rtlCol="0"/>
          <a:lstStyle>
            <a:lvl1pPr>
              <a:defRPr/>
            </a:lvl1pPr>
          </a:lstStyle>
          <a:p>
            <a:pPr>
              <a:defRPr/>
            </a:pPr>
            <a:fld id="{74154DDE-73B6-43A2-9B2F-8A86419AB117}" type="datetimeFigureOut">
              <a:rPr lang="en-US"/>
              <a:pPr>
                <a:defRPr/>
              </a:pPr>
              <a:t>1/4/2023</a:t>
            </a:fld>
            <a:endParaRPr lang="en-US" dirty="0"/>
          </a:p>
        </p:txBody>
      </p:sp>
      <p:sp>
        <p:nvSpPr>
          <p:cNvPr id="8" name="26 - Θέση αριθμού διαφάνειας"/>
          <p:cNvSpPr>
            <a:spLocks noGrp="1"/>
          </p:cNvSpPr>
          <p:nvPr>
            <p:ph type="sldNum" sz="quarter" idx="11"/>
          </p:nvPr>
        </p:nvSpPr>
        <p:spPr/>
        <p:txBody>
          <a:bodyPr rtlCol="0"/>
          <a:lstStyle>
            <a:lvl1pPr>
              <a:defRPr/>
            </a:lvl1pPr>
          </a:lstStyle>
          <a:p>
            <a:pPr>
              <a:defRPr/>
            </a:pPr>
            <a:fld id="{DB158B81-0AE2-4EDC-9AB1-52F1DF983D16}" type="slidenum">
              <a:rPr lang="en-US"/>
              <a:pPr>
                <a:defRPr/>
              </a:pPr>
              <a:t>‹#›</a:t>
            </a:fld>
            <a:endParaRPr lang="en-US" dirty="0"/>
          </a:p>
        </p:txBody>
      </p:sp>
      <p:sp>
        <p:nvSpPr>
          <p:cNvPr id="9" name="27 - Θέση υποσέλιδου"/>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3036317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lstStyle>
            <a:lvl1pPr>
              <a:defRPr sz="3000">
                <a:solidFill>
                  <a:schemeClr val="tx2"/>
                </a:solidFill>
              </a:defRPr>
            </a:lvl1pPr>
          </a:lstStyle>
          <a:p>
            <a:r>
              <a:rPr lang="en-US"/>
              <a:t>Click to edit Master title style</a:t>
            </a:r>
          </a:p>
        </p:txBody>
      </p:sp>
      <p:sp>
        <p:nvSpPr>
          <p:cNvPr id="3" name="2 - Θέση ημερομηνίας"/>
          <p:cNvSpPr>
            <a:spLocks noGrp="1"/>
          </p:cNvSpPr>
          <p:nvPr>
            <p:ph type="dt" sz="half" idx="10"/>
          </p:nvPr>
        </p:nvSpPr>
        <p:spPr>
          <a:xfrm>
            <a:off x="6584156" y="612775"/>
            <a:ext cx="957263" cy="457200"/>
          </a:xfrm>
        </p:spPr>
        <p:txBody>
          <a:bodyPr/>
          <a:lstStyle>
            <a:lvl1pPr>
              <a:defRPr/>
            </a:lvl1pPr>
          </a:lstStyle>
          <a:p>
            <a:pPr>
              <a:defRPr/>
            </a:pPr>
            <a:fld id="{1F8A83BB-9140-4B86-BB59-B309967AA1C5}" type="datetimeFigureOut">
              <a:rPr lang="en-US"/>
              <a:pPr>
                <a:defRPr/>
              </a:pPr>
              <a:t>1/4/2023</a:t>
            </a:fld>
            <a:endParaRPr lang="en-US" dirty="0"/>
          </a:p>
        </p:txBody>
      </p:sp>
      <p:sp>
        <p:nvSpPr>
          <p:cNvPr id="4" name="3 - Θέση υποσέλιδου"/>
          <p:cNvSpPr>
            <a:spLocks noGrp="1"/>
          </p:cNvSpPr>
          <p:nvPr>
            <p:ph type="ftr" sz="quarter" idx="11"/>
          </p:nvPr>
        </p:nvSpPr>
        <p:spPr/>
        <p:txBody>
          <a:bodyPr/>
          <a:lstStyle>
            <a:lvl1pPr>
              <a:defRPr/>
            </a:lvl1pPr>
          </a:lstStyle>
          <a:p>
            <a:pPr>
              <a:defRPr/>
            </a:pPr>
            <a:endParaRPr lang="en-US" dirty="0"/>
          </a:p>
        </p:txBody>
      </p:sp>
      <p:sp>
        <p:nvSpPr>
          <p:cNvPr id="5" name="4 - Θέση αριθμού διαφάνειας"/>
          <p:cNvSpPr>
            <a:spLocks noGrp="1"/>
          </p:cNvSpPr>
          <p:nvPr>
            <p:ph type="sldNum" sz="quarter" idx="12"/>
          </p:nvPr>
        </p:nvSpPr>
        <p:spPr/>
        <p:txBody>
          <a:bodyPr/>
          <a:lstStyle>
            <a:lvl1pPr>
              <a:defRPr/>
            </a:lvl1pPr>
          </a:lstStyle>
          <a:p>
            <a:pPr>
              <a:defRPr/>
            </a:pPr>
            <a:fld id="{6E69A5B7-59A5-4D73-8574-15929943B8C7}" type="slidenum">
              <a:rPr lang="en-US"/>
              <a:pPr>
                <a:defRPr/>
              </a:pPr>
              <a:t>‹#›</a:t>
            </a:fld>
            <a:endParaRPr lang="en-US" dirty="0"/>
          </a:p>
        </p:txBody>
      </p:sp>
    </p:spTree>
    <p:extLst>
      <p:ext uri="{BB962C8B-B14F-4D97-AF65-F5344CB8AC3E}">
        <p14:creationId xmlns:p14="http://schemas.microsoft.com/office/powerpoint/2010/main" val="4053625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9C503C61-7273-4C60-89A0-33FF179C6561}" type="datetimeFigureOut">
              <a:rPr lang="en-US"/>
              <a:pPr>
                <a:defRPr/>
              </a:pPr>
              <a:t>1/4/2023</a:t>
            </a:fld>
            <a:endParaRPr lang="en-US" dirty="0"/>
          </a:p>
        </p:txBody>
      </p:sp>
      <p:sp>
        <p:nvSpPr>
          <p:cNvPr id="3" name="2 - Θέση υποσέλιδου"/>
          <p:cNvSpPr>
            <a:spLocks noGrp="1"/>
          </p:cNvSpPr>
          <p:nvPr>
            <p:ph type="ftr" sz="quarter" idx="11"/>
          </p:nvPr>
        </p:nvSpPr>
        <p:spPr/>
        <p:txBody>
          <a:bodyPr/>
          <a:lstStyle>
            <a:lvl1pPr>
              <a:defRPr/>
            </a:lvl1pPr>
          </a:lstStyle>
          <a:p>
            <a:pPr>
              <a:defRPr/>
            </a:pPr>
            <a:endParaRPr lang="en-US" dirty="0"/>
          </a:p>
        </p:txBody>
      </p:sp>
      <p:sp>
        <p:nvSpPr>
          <p:cNvPr id="4" name="22 - Θέση αριθμού διαφάνειας"/>
          <p:cNvSpPr>
            <a:spLocks noGrp="1"/>
          </p:cNvSpPr>
          <p:nvPr>
            <p:ph type="sldNum" sz="quarter" idx="12"/>
          </p:nvPr>
        </p:nvSpPr>
        <p:spPr/>
        <p:txBody>
          <a:bodyPr/>
          <a:lstStyle>
            <a:lvl1pPr>
              <a:defRPr/>
            </a:lvl1pPr>
          </a:lstStyle>
          <a:p>
            <a:pPr>
              <a:defRPr/>
            </a:pPr>
            <a:fld id="{CD51FB56-686F-47B4-B48A-876E7991F61A}" type="slidenum">
              <a:rPr lang="en-US"/>
              <a:pPr>
                <a:defRPr/>
              </a:pPr>
              <a:t>‹#›</a:t>
            </a:fld>
            <a:endParaRPr lang="en-US" dirty="0"/>
          </a:p>
        </p:txBody>
      </p:sp>
    </p:spTree>
    <p:extLst>
      <p:ext uri="{BB962C8B-B14F-4D97-AF65-F5344CB8AC3E}">
        <p14:creationId xmlns:p14="http://schemas.microsoft.com/office/powerpoint/2010/main" val="1138172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350" b="1"/>
            </a:lvl1pPr>
          </a:lstStyle>
          <a:p>
            <a:r>
              <a:rPr lang="en-US"/>
              <a:t>Click to edit Master title style</a:t>
            </a:r>
          </a:p>
        </p:txBody>
      </p:sp>
      <p:sp>
        <p:nvSpPr>
          <p:cNvPr id="3" name="2 - Θέση κειμένου"/>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a:r>
              <a:rPr lang="en-US"/>
              <a:t>Edit Master text styles</a:t>
            </a:r>
          </a:p>
        </p:txBody>
      </p:sp>
      <p:sp>
        <p:nvSpPr>
          <p:cNvPr id="4" name="3 - Θέση περιεχομένου"/>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13 - Θέση ημερομηνίας"/>
          <p:cNvSpPr>
            <a:spLocks noGrp="1"/>
          </p:cNvSpPr>
          <p:nvPr>
            <p:ph type="dt" sz="half" idx="10"/>
          </p:nvPr>
        </p:nvSpPr>
        <p:spPr/>
        <p:txBody>
          <a:bodyPr/>
          <a:lstStyle>
            <a:lvl1pPr>
              <a:defRPr/>
            </a:lvl1pPr>
          </a:lstStyle>
          <a:p>
            <a:pPr>
              <a:defRPr/>
            </a:pPr>
            <a:fld id="{BDBE139E-89C6-4454-BC92-0B8AA3AF4D4B}" type="datetimeFigureOut">
              <a:rPr lang="en-US"/>
              <a:pPr>
                <a:defRPr/>
              </a:pPr>
              <a:t>1/4/2023</a:t>
            </a:fld>
            <a:endParaRPr lang="en-US" dirty="0"/>
          </a:p>
        </p:txBody>
      </p:sp>
      <p:sp>
        <p:nvSpPr>
          <p:cNvPr id="6" name="2 - Θέση υποσέλιδου"/>
          <p:cNvSpPr>
            <a:spLocks noGrp="1"/>
          </p:cNvSpPr>
          <p:nvPr>
            <p:ph type="ftr" sz="quarter" idx="11"/>
          </p:nvPr>
        </p:nvSpPr>
        <p:spPr/>
        <p:txBody>
          <a:bodyPr/>
          <a:lstStyle>
            <a:lvl1pPr>
              <a:defRPr/>
            </a:lvl1pPr>
          </a:lstStyle>
          <a:p>
            <a:pPr>
              <a:defRPr/>
            </a:pPr>
            <a:endParaRPr lang="en-US" dirty="0"/>
          </a:p>
        </p:txBody>
      </p:sp>
      <p:sp>
        <p:nvSpPr>
          <p:cNvPr id="7" name="22 - Θέση αριθμού διαφάνειας"/>
          <p:cNvSpPr>
            <a:spLocks noGrp="1"/>
          </p:cNvSpPr>
          <p:nvPr>
            <p:ph type="sldNum" sz="quarter" idx="12"/>
          </p:nvPr>
        </p:nvSpPr>
        <p:spPr/>
        <p:txBody>
          <a:bodyPr/>
          <a:lstStyle>
            <a:lvl1pPr>
              <a:defRPr/>
            </a:lvl1pPr>
          </a:lstStyle>
          <a:p>
            <a:pPr>
              <a:defRPr/>
            </a:pPr>
            <a:fld id="{388996C8-9C45-4B69-815C-AD4F991D1A00}" type="slidenum">
              <a:rPr lang="en-US"/>
              <a:pPr>
                <a:defRPr/>
              </a:pPr>
              <a:t>‹#›</a:t>
            </a:fld>
            <a:endParaRPr lang="en-US" dirty="0"/>
          </a:p>
        </p:txBody>
      </p:sp>
    </p:spTree>
    <p:extLst>
      <p:ext uri="{BB962C8B-B14F-4D97-AF65-F5344CB8AC3E}">
        <p14:creationId xmlns:p14="http://schemas.microsoft.com/office/powerpoint/2010/main" val="141743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935C-B9BF-4F83-BB91-C45F030CE2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7A0938-906B-47A2-8F01-1AEE0F21B3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151BDD-FABE-4B48-8AC9-F2D79CD234C9}"/>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5" name="Footer Placeholder 4">
            <a:extLst>
              <a:ext uri="{FF2B5EF4-FFF2-40B4-BE49-F238E27FC236}">
                <a16:creationId xmlns:a16="http://schemas.microsoft.com/office/drawing/2014/main" id="{ABFC29F0-F8A9-4B01-9505-08298E81F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E4AE9-2F7D-4341-8770-F9142BE3C7E9}"/>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2843082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lang="en-US"/>
              <a:t>Click to edit Master title style</a:t>
            </a:r>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2400"/>
            </a:lvl1pPr>
          </a:lstStyle>
          <a:p>
            <a:pPr lvl="0"/>
            <a:r>
              <a:rPr lang="en-US" noProof="0" dirty="0"/>
              <a:t>Click icon to add picture</a:t>
            </a:r>
          </a:p>
        </p:txBody>
      </p:sp>
      <p:sp>
        <p:nvSpPr>
          <p:cNvPr id="4" name="3 - Θέση κειμένου"/>
          <p:cNvSpPr>
            <a:spLocks noGrp="1"/>
          </p:cNvSpPr>
          <p:nvPr>
            <p:ph type="body" sz="half" idx="2"/>
          </p:nvPr>
        </p:nvSpPr>
        <p:spPr>
          <a:xfrm>
            <a:off x="6088443" y="3274310"/>
            <a:ext cx="2590800" cy="2516489"/>
          </a:xfrm>
        </p:spPr>
        <p:txBody>
          <a:bodyPr lIns="0" tIns="0" rIns="45720"/>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a:r>
              <a:rPr lang="en-US"/>
              <a:t>Edit Master text styles</a:t>
            </a:r>
          </a:p>
        </p:txBody>
      </p:sp>
      <p:sp>
        <p:nvSpPr>
          <p:cNvPr id="5" name="13 - Θέση ημερομηνίας"/>
          <p:cNvSpPr>
            <a:spLocks noGrp="1"/>
          </p:cNvSpPr>
          <p:nvPr>
            <p:ph type="dt" sz="half" idx="10"/>
          </p:nvPr>
        </p:nvSpPr>
        <p:spPr/>
        <p:txBody>
          <a:bodyPr/>
          <a:lstStyle>
            <a:lvl1pPr>
              <a:defRPr/>
            </a:lvl1pPr>
          </a:lstStyle>
          <a:p>
            <a:pPr>
              <a:defRPr/>
            </a:pPr>
            <a:fld id="{77B5EE6D-6BB0-4056-B56F-AE17130CA5BA}" type="datetimeFigureOut">
              <a:rPr lang="en-US"/>
              <a:pPr>
                <a:defRPr/>
              </a:pPr>
              <a:t>1/4/2023</a:t>
            </a:fld>
            <a:endParaRPr lang="en-US" dirty="0"/>
          </a:p>
        </p:txBody>
      </p:sp>
      <p:sp>
        <p:nvSpPr>
          <p:cNvPr id="6" name="2 - Θέση υποσέλιδου"/>
          <p:cNvSpPr>
            <a:spLocks noGrp="1"/>
          </p:cNvSpPr>
          <p:nvPr>
            <p:ph type="ftr" sz="quarter" idx="11"/>
          </p:nvPr>
        </p:nvSpPr>
        <p:spPr/>
        <p:txBody>
          <a:bodyPr/>
          <a:lstStyle>
            <a:lvl1pPr>
              <a:defRPr/>
            </a:lvl1pPr>
          </a:lstStyle>
          <a:p>
            <a:pPr>
              <a:defRPr/>
            </a:pPr>
            <a:endParaRPr lang="en-US" dirty="0"/>
          </a:p>
        </p:txBody>
      </p:sp>
      <p:sp>
        <p:nvSpPr>
          <p:cNvPr id="7" name="22 - Θέση αριθμού διαφάνειας"/>
          <p:cNvSpPr>
            <a:spLocks noGrp="1"/>
          </p:cNvSpPr>
          <p:nvPr>
            <p:ph type="sldNum" sz="quarter" idx="12"/>
          </p:nvPr>
        </p:nvSpPr>
        <p:spPr/>
        <p:txBody>
          <a:bodyPr/>
          <a:lstStyle>
            <a:lvl1pPr>
              <a:defRPr/>
            </a:lvl1pPr>
          </a:lstStyle>
          <a:p>
            <a:pPr>
              <a:defRPr/>
            </a:pPr>
            <a:fld id="{4C7B1C39-35F3-48E0-8513-93FE9E5DAD00}" type="slidenum">
              <a:rPr lang="en-US"/>
              <a:pPr>
                <a:defRPr/>
              </a:pPr>
              <a:t>‹#›</a:t>
            </a:fld>
            <a:endParaRPr lang="en-US" dirty="0"/>
          </a:p>
        </p:txBody>
      </p:sp>
    </p:spTree>
    <p:extLst>
      <p:ext uri="{BB962C8B-B14F-4D97-AF65-F5344CB8AC3E}">
        <p14:creationId xmlns:p14="http://schemas.microsoft.com/office/powerpoint/2010/main" val="1072706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p>
        </p:txBody>
      </p:sp>
      <p:sp>
        <p:nvSpPr>
          <p:cNvPr id="3" name="2 - Θέση κατακόρυφου κειμένου"/>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13 - Θέση ημερομηνίας"/>
          <p:cNvSpPr>
            <a:spLocks noGrp="1"/>
          </p:cNvSpPr>
          <p:nvPr>
            <p:ph type="dt" sz="half" idx="10"/>
          </p:nvPr>
        </p:nvSpPr>
        <p:spPr/>
        <p:txBody>
          <a:bodyPr/>
          <a:lstStyle>
            <a:lvl1pPr>
              <a:defRPr/>
            </a:lvl1pPr>
          </a:lstStyle>
          <a:p>
            <a:pPr>
              <a:defRPr/>
            </a:pPr>
            <a:fld id="{ADE73754-FEE2-427D-9A96-77CF14412E34}" type="datetimeFigureOut">
              <a:rPr lang="en-US"/>
              <a:pPr>
                <a:defRPr/>
              </a:pPr>
              <a:t>1/4/2023</a:t>
            </a:fld>
            <a:endParaRPr lang="en-US" dirty="0"/>
          </a:p>
        </p:txBody>
      </p:sp>
      <p:sp>
        <p:nvSpPr>
          <p:cNvPr id="5" name="2 - Θέση υποσέλιδου"/>
          <p:cNvSpPr>
            <a:spLocks noGrp="1"/>
          </p:cNvSpPr>
          <p:nvPr>
            <p:ph type="ftr" sz="quarter" idx="11"/>
          </p:nvPr>
        </p:nvSpPr>
        <p:spPr/>
        <p:txBody>
          <a:bodyPr/>
          <a:lstStyle>
            <a:lvl1pPr>
              <a:defRPr/>
            </a:lvl1pPr>
          </a:lstStyle>
          <a:p>
            <a:pPr>
              <a:defRPr/>
            </a:pPr>
            <a:endParaRPr lang="en-US" dirty="0"/>
          </a:p>
        </p:txBody>
      </p:sp>
      <p:sp>
        <p:nvSpPr>
          <p:cNvPr id="6" name="22 - Θέση αριθμού διαφάνειας"/>
          <p:cNvSpPr>
            <a:spLocks noGrp="1"/>
          </p:cNvSpPr>
          <p:nvPr>
            <p:ph type="sldNum" sz="quarter" idx="12"/>
          </p:nvPr>
        </p:nvSpPr>
        <p:spPr/>
        <p:txBody>
          <a:bodyPr/>
          <a:lstStyle>
            <a:lvl1pPr>
              <a:defRPr/>
            </a:lvl1pPr>
          </a:lstStyle>
          <a:p>
            <a:pPr>
              <a:defRPr/>
            </a:pPr>
            <a:fld id="{CB0126B3-C5AC-4B26-AC5F-0F9ECBF2B824}" type="slidenum">
              <a:rPr lang="en-US"/>
              <a:pPr>
                <a:defRPr/>
              </a:pPr>
              <a:t>‹#›</a:t>
            </a:fld>
            <a:endParaRPr lang="en-US" dirty="0"/>
          </a:p>
        </p:txBody>
      </p:sp>
    </p:spTree>
    <p:extLst>
      <p:ext uri="{BB962C8B-B14F-4D97-AF65-F5344CB8AC3E}">
        <p14:creationId xmlns:p14="http://schemas.microsoft.com/office/powerpoint/2010/main" val="3178432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13 - Θέση ημερομηνίας"/>
          <p:cNvSpPr>
            <a:spLocks noGrp="1"/>
          </p:cNvSpPr>
          <p:nvPr>
            <p:ph type="dt" sz="half" idx="10"/>
          </p:nvPr>
        </p:nvSpPr>
        <p:spPr/>
        <p:txBody>
          <a:bodyPr/>
          <a:lstStyle>
            <a:lvl1pPr>
              <a:defRPr/>
            </a:lvl1pPr>
          </a:lstStyle>
          <a:p>
            <a:pPr>
              <a:defRPr/>
            </a:pPr>
            <a:fld id="{AE1D9004-2989-46AE-BC3C-77C80EE23814}" type="datetimeFigureOut">
              <a:rPr lang="en-US"/>
              <a:pPr>
                <a:defRPr/>
              </a:pPr>
              <a:t>1/4/2023</a:t>
            </a:fld>
            <a:endParaRPr lang="en-US" dirty="0"/>
          </a:p>
        </p:txBody>
      </p:sp>
      <p:sp>
        <p:nvSpPr>
          <p:cNvPr id="5" name="2 - Θέση υποσέλιδου"/>
          <p:cNvSpPr>
            <a:spLocks noGrp="1"/>
          </p:cNvSpPr>
          <p:nvPr>
            <p:ph type="ftr" sz="quarter" idx="11"/>
          </p:nvPr>
        </p:nvSpPr>
        <p:spPr/>
        <p:txBody>
          <a:bodyPr/>
          <a:lstStyle>
            <a:lvl1pPr>
              <a:defRPr/>
            </a:lvl1pPr>
          </a:lstStyle>
          <a:p>
            <a:pPr>
              <a:defRPr/>
            </a:pPr>
            <a:endParaRPr lang="en-US" dirty="0"/>
          </a:p>
        </p:txBody>
      </p:sp>
      <p:sp>
        <p:nvSpPr>
          <p:cNvPr id="6" name="22 - Θέση αριθμού διαφάνειας"/>
          <p:cNvSpPr>
            <a:spLocks noGrp="1"/>
          </p:cNvSpPr>
          <p:nvPr>
            <p:ph type="sldNum" sz="quarter" idx="12"/>
          </p:nvPr>
        </p:nvSpPr>
        <p:spPr/>
        <p:txBody>
          <a:bodyPr/>
          <a:lstStyle>
            <a:lvl1pPr>
              <a:defRPr/>
            </a:lvl1pPr>
          </a:lstStyle>
          <a:p>
            <a:pPr>
              <a:defRPr/>
            </a:pPr>
            <a:fld id="{6DEA63DE-2030-48BB-925D-5362252A671A}" type="slidenum">
              <a:rPr lang="en-US"/>
              <a:pPr>
                <a:defRPr/>
              </a:pPr>
              <a:t>‹#›</a:t>
            </a:fld>
            <a:endParaRPr lang="en-US" dirty="0"/>
          </a:p>
        </p:txBody>
      </p:sp>
    </p:spTree>
    <p:extLst>
      <p:ext uri="{BB962C8B-B14F-4D97-AF65-F5344CB8AC3E}">
        <p14:creationId xmlns:p14="http://schemas.microsoft.com/office/powerpoint/2010/main" val="3274272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9217-4103-48CE-9FB7-DA0FB8B16B0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AEBEF122-CFFC-4182-BCC5-0F8009288C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C31975D7-3117-451D-9BF5-866F0DA7122F}"/>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5" name="Footer Placeholder 4">
            <a:extLst>
              <a:ext uri="{FF2B5EF4-FFF2-40B4-BE49-F238E27FC236}">
                <a16:creationId xmlns:a16="http://schemas.microsoft.com/office/drawing/2014/main" id="{3ED246BB-7555-471A-9CF0-5E25D3B4D4D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CA60427-785E-489A-8452-EEF55833FD27}"/>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2718863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E50C-57FF-4AF8-8029-C5B7ACED42D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3CDB35FF-EE89-4521-BD80-745CA63D9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961FBAA-8994-4513-9E7B-9E0A0FF2CD1E}"/>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5" name="Footer Placeholder 4">
            <a:extLst>
              <a:ext uri="{FF2B5EF4-FFF2-40B4-BE49-F238E27FC236}">
                <a16:creationId xmlns:a16="http://schemas.microsoft.com/office/drawing/2014/main" id="{351CDDE1-5983-4CC8-95F2-F857B39494A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CC843-4D24-42E9-8E51-4C04BBC2EB61}"/>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310624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0F5C-7E07-4EF4-98E5-CAB7690C3C9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2AD14A1-0034-4239-8652-B1B0B95DF20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A776E-2211-4C3E-812F-F034936520DF}"/>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5" name="Footer Placeholder 4">
            <a:extLst>
              <a:ext uri="{FF2B5EF4-FFF2-40B4-BE49-F238E27FC236}">
                <a16:creationId xmlns:a16="http://schemas.microsoft.com/office/drawing/2014/main" id="{8492E43F-BAB6-4CCF-9593-001197CDDC5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07F4A7F-1B22-4CC1-B7BC-99A78C638F8F}"/>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2633934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DA40-A865-4679-B31C-68128F3787A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AD6029C-B948-4A95-A4A1-999BAA49A3A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04903527-CCB4-4D99-B1A0-DF1AE888707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A0EEFFDF-B288-4FEB-8685-07A1FE2AD0D6}"/>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6" name="Footer Placeholder 5">
            <a:extLst>
              <a:ext uri="{FF2B5EF4-FFF2-40B4-BE49-F238E27FC236}">
                <a16:creationId xmlns:a16="http://schemas.microsoft.com/office/drawing/2014/main" id="{0BFD7129-7036-4DF1-9BC6-4CD57DAB444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FCC51B3-C2D1-4A38-BC2D-15526DB926FD}"/>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2882861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7281-0A30-4D48-9854-27AA0D65A9F2}"/>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90FA9FE-55C5-49E2-8CC5-B7C4A98F2C2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FC0B8-4112-4CE0-80E7-FCB677D414A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EEFCFFE5-F4E0-4137-BDFA-87A1BDDC2BA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54C61-DEAB-4896-BB93-EA652DCA88C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D78A395-F347-41AD-855F-8764277CC032}"/>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8" name="Footer Placeholder 7">
            <a:extLst>
              <a:ext uri="{FF2B5EF4-FFF2-40B4-BE49-F238E27FC236}">
                <a16:creationId xmlns:a16="http://schemas.microsoft.com/office/drawing/2014/main" id="{C81DF4D2-5E79-4D92-9157-AE43569F5579}"/>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C30FE87C-A9E0-4C00-934A-7240662B37D4}"/>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1822023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DF60-3E12-47DD-89A3-CD0A92015528}"/>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F42D7CE8-0D6D-4DD8-B1AC-923BB1EE48F5}"/>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4" name="Footer Placeholder 3">
            <a:extLst>
              <a:ext uri="{FF2B5EF4-FFF2-40B4-BE49-F238E27FC236}">
                <a16:creationId xmlns:a16="http://schemas.microsoft.com/office/drawing/2014/main" id="{6BF202B8-0BA1-408A-9E30-72DE18FB6E30}"/>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F4958F0-6103-4F1B-9FC5-CCF9F9F2D316}"/>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358911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82304-267D-4F70-9B2F-8746414C5BD0}"/>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3" name="Footer Placeholder 2">
            <a:extLst>
              <a:ext uri="{FF2B5EF4-FFF2-40B4-BE49-F238E27FC236}">
                <a16:creationId xmlns:a16="http://schemas.microsoft.com/office/drawing/2014/main" id="{EC5ADEA1-F7B8-44DE-B730-6DFD54A89D0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3DF0C62A-1E6B-4189-82AB-3AD7332D69CA}"/>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251907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D532-3BC4-4AB1-9B12-805684282CD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F44473-B7E6-42AD-8DFF-9A054CA6AE2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E12C58-332D-4264-8043-0B8376C19D0C}"/>
              </a:ext>
            </a:extLst>
          </p:cNvPr>
          <p:cNvSpPr>
            <a:spLocks noGrp="1"/>
          </p:cNvSpPr>
          <p:nvPr>
            <p:ph type="dt" sz="half" idx="10"/>
          </p:nvPr>
        </p:nvSpPr>
        <p:spPr/>
        <p:txBody>
          <a:bodyPr/>
          <a:lstStyle/>
          <a:p>
            <a:fld id="{28E80666-FB37-4B36-9149-507F3B0178E3}" type="datetimeFigureOut">
              <a:rPr lang="en-US" smtClean="0"/>
              <a:pPr/>
              <a:t>1/4/2023</a:t>
            </a:fld>
            <a:endParaRPr lang="en-US"/>
          </a:p>
        </p:txBody>
      </p:sp>
      <p:sp>
        <p:nvSpPr>
          <p:cNvPr id="5" name="Footer Placeholder 4">
            <a:extLst>
              <a:ext uri="{FF2B5EF4-FFF2-40B4-BE49-F238E27FC236}">
                <a16:creationId xmlns:a16="http://schemas.microsoft.com/office/drawing/2014/main" id="{87C69F2C-7893-4049-B606-4B1231800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F6BD1-4C88-4FFA-B3BE-831DDDAAE5D1}"/>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484269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BF90-E638-4705-9318-B6D44F9FE7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364CFCE-3368-456B-BBAB-551C2C0FC7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F6B588E2-7B0E-42A5-A44B-C85F5A2090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9E3AFA-0297-48DA-A7BF-B88353DC1336}"/>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6" name="Footer Placeholder 5">
            <a:extLst>
              <a:ext uri="{FF2B5EF4-FFF2-40B4-BE49-F238E27FC236}">
                <a16:creationId xmlns:a16="http://schemas.microsoft.com/office/drawing/2014/main" id="{6366847A-3F25-4FF4-8E86-55461FA8484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619B7E9-5868-4072-BB9E-1A134673B13B}"/>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3745553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D2D3-8C86-4DBF-8576-E285A24B91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085F0A9-2B5E-4E9A-87E0-6E699BD9E65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B87D7145-3028-423C-8E15-29E3D23989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F841CE-E7A3-4F88-9FB1-5CCCD1EF7488}"/>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6" name="Footer Placeholder 5">
            <a:extLst>
              <a:ext uri="{FF2B5EF4-FFF2-40B4-BE49-F238E27FC236}">
                <a16:creationId xmlns:a16="http://schemas.microsoft.com/office/drawing/2014/main" id="{56E3BE57-01D7-474A-BE36-72BFE901424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5048D7D-FD5F-4732-8EA1-3BFA91B9100F}"/>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386778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4543-48ED-49B9-BD8F-12E2876A4C84}"/>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1D6C895-1F2F-4341-BACA-D23B96A1C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D337EB9-C530-44B9-8F91-D00BF9E2C9B8}"/>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5" name="Footer Placeholder 4">
            <a:extLst>
              <a:ext uri="{FF2B5EF4-FFF2-40B4-BE49-F238E27FC236}">
                <a16:creationId xmlns:a16="http://schemas.microsoft.com/office/drawing/2014/main" id="{A4B33D45-8D78-44C0-9646-52AB900B556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B9326C4-EFC1-4C92-8D9B-54643519DA0D}"/>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181785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42E4C-49EC-4621-950B-4F3699D945F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6AA79987-E716-4622-88E5-54F00551D41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9D44053-53B7-4ADF-B31D-C04C7EEB4334}"/>
              </a:ext>
            </a:extLst>
          </p:cNvPr>
          <p:cNvSpPr>
            <a:spLocks noGrp="1"/>
          </p:cNvSpPr>
          <p:nvPr>
            <p:ph type="dt" sz="half" idx="10"/>
          </p:nvPr>
        </p:nvSpPr>
        <p:spPr/>
        <p:txBody>
          <a:bodyPr/>
          <a:lstStyle/>
          <a:p>
            <a:fld id="{2FC571EB-E127-4F2C-B949-E35DD14725AB}" type="datetimeFigureOut">
              <a:rPr lang="el-GR" smtClean="0"/>
              <a:t>4/1/2023</a:t>
            </a:fld>
            <a:endParaRPr lang="el-GR"/>
          </a:p>
        </p:txBody>
      </p:sp>
      <p:sp>
        <p:nvSpPr>
          <p:cNvPr id="5" name="Footer Placeholder 4">
            <a:extLst>
              <a:ext uri="{FF2B5EF4-FFF2-40B4-BE49-F238E27FC236}">
                <a16:creationId xmlns:a16="http://schemas.microsoft.com/office/drawing/2014/main" id="{B99BAFCA-3F24-418F-93E3-02A12306C8D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E8C9E2-F926-4381-AAC8-830ABC7C0262}"/>
              </a:ext>
            </a:extLst>
          </p:cNvPr>
          <p:cNvSpPr>
            <a:spLocks noGrp="1"/>
          </p:cNvSpPr>
          <p:nvPr>
            <p:ph type="sldNum" sz="quarter" idx="12"/>
          </p:nvPr>
        </p:nvSpPr>
        <p:spPr/>
        <p:txBody>
          <a:bodyPr/>
          <a:lstStyle/>
          <a:p>
            <a:fld id="{B398A882-0D89-4EFE-812D-5E7D38D6088F}" type="slidenum">
              <a:rPr lang="el-GR" smtClean="0"/>
              <a:t>‹#›</a:t>
            </a:fld>
            <a:endParaRPr lang="el-GR"/>
          </a:p>
        </p:txBody>
      </p:sp>
    </p:spTree>
    <p:extLst>
      <p:ext uri="{BB962C8B-B14F-4D97-AF65-F5344CB8AC3E}">
        <p14:creationId xmlns:p14="http://schemas.microsoft.com/office/powerpoint/2010/main" val="137564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9E4-A048-414B-A3DF-8382F67177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77C521-89D2-4CE6-B6F3-E91A8AE8EBA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893275-C0B0-4D8F-8FE7-7A703A995EA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D22CE1-8938-4E29-97C7-AF0EB60EA94A}"/>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6" name="Footer Placeholder 5">
            <a:extLst>
              <a:ext uri="{FF2B5EF4-FFF2-40B4-BE49-F238E27FC236}">
                <a16:creationId xmlns:a16="http://schemas.microsoft.com/office/drawing/2014/main" id="{AA24B6B9-E16B-4900-BD7F-AD351D237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58A49-A750-4501-AC78-E434FC3344E6}"/>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182135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B4F2-1B97-47EA-902F-40FF4000076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D5E91A-7882-4168-BAFE-3C08AD6547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8B022-7E00-4812-8F86-194BB451A5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5E09F-BBB8-4E09-B552-AD271F0E1F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D7D2FE-9176-43A3-9BF0-41570EC72F6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BF7D56-3185-4454-9F42-5597508E55E2}"/>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8" name="Footer Placeholder 7">
            <a:extLst>
              <a:ext uri="{FF2B5EF4-FFF2-40B4-BE49-F238E27FC236}">
                <a16:creationId xmlns:a16="http://schemas.microsoft.com/office/drawing/2014/main" id="{3168E5A5-7F46-46C5-B60E-2B490C2C5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8EE608-9D84-4CA0-A84E-7AA926E08F33}"/>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234227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4689-AB25-4874-8149-2EEB80EBCE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4B385-EC6C-41ED-B5F4-D94B92EA6771}"/>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4" name="Footer Placeholder 3">
            <a:extLst>
              <a:ext uri="{FF2B5EF4-FFF2-40B4-BE49-F238E27FC236}">
                <a16:creationId xmlns:a16="http://schemas.microsoft.com/office/drawing/2014/main" id="{0F96AED0-AF62-46C3-B4BB-BD5D7CDC13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DCE70D-061B-47CB-A5AF-F9B789FC0366}"/>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174710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47158-3FCF-4FC1-B7D7-2A0B61399B9A}"/>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3" name="Footer Placeholder 2">
            <a:extLst>
              <a:ext uri="{FF2B5EF4-FFF2-40B4-BE49-F238E27FC236}">
                <a16:creationId xmlns:a16="http://schemas.microsoft.com/office/drawing/2014/main" id="{4CED8830-0E28-45ED-835F-6ED8777F6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A6580D-19CE-44E4-9F93-F4E23DB4FDC5}"/>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122389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DFC1-C1EF-4227-B0EB-991460034B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EC3281-8DBB-476E-9951-98A3F31A4F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7C2339-EA30-412B-AFD5-DBA85E786B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FF33D2-92CD-477F-8645-DD85FA3D9B8B}"/>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6" name="Footer Placeholder 5">
            <a:extLst>
              <a:ext uri="{FF2B5EF4-FFF2-40B4-BE49-F238E27FC236}">
                <a16:creationId xmlns:a16="http://schemas.microsoft.com/office/drawing/2014/main" id="{7E816267-93CC-45F7-9473-841D9AE9A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F5E54-9B90-40E0-B9D4-7EE3C78DAC39}"/>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99716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E414-CA64-452F-868A-FDF1380A4B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816A77-0EA1-4525-AE43-1569466ED8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BF1FD18-5CB8-415A-85EE-C00D4BFD36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A08B95-5BD2-43F8-A1A8-C977F0158D12}"/>
              </a:ext>
            </a:extLst>
          </p:cNvPr>
          <p:cNvSpPr>
            <a:spLocks noGrp="1"/>
          </p:cNvSpPr>
          <p:nvPr>
            <p:ph type="dt" sz="half" idx="10"/>
          </p:nvPr>
        </p:nvSpPr>
        <p:spPr/>
        <p:txBody>
          <a:bodyPr/>
          <a:lstStyle/>
          <a:p>
            <a:fld id="{B372F069-1C10-D74C-80D3-66E3F8230A8F}" type="datetimeFigureOut">
              <a:rPr lang="en-US" smtClean="0"/>
              <a:t>1/4/2023</a:t>
            </a:fld>
            <a:endParaRPr lang="en-US"/>
          </a:p>
        </p:txBody>
      </p:sp>
      <p:sp>
        <p:nvSpPr>
          <p:cNvPr id="6" name="Footer Placeholder 5">
            <a:extLst>
              <a:ext uri="{FF2B5EF4-FFF2-40B4-BE49-F238E27FC236}">
                <a16:creationId xmlns:a16="http://schemas.microsoft.com/office/drawing/2014/main" id="{12F5E694-F1D9-409B-A15E-A694E7264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C49C0-F320-4D8F-A325-39E695EEB898}"/>
              </a:ext>
            </a:extLst>
          </p:cNvPr>
          <p:cNvSpPr>
            <a:spLocks noGrp="1"/>
          </p:cNvSpPr>
          <p:nvPr>
            <p:ph type="sldNum" sz="quarter" idx="12"/>
          </p:nvPr>
        </p:nvSpPr>
        <p:spPr/>
        <p:txBody>
          <a:bodyPr/>
          <a:lstStyle/>
          <a:p>
            <a:fld id="{D26183DE-38D7-344C-A777-B265533D384A}" type="slidenum">
              <a:rPr lang="en-US" smtClean="0"/>
              <a:t>‹#›</a:t>
            </a:fld>
            <a:endParaRPr lang="en-US"/>
          </a:p>
        </p:txBody>
      </p:sp>
    </p:spTree>
    <p:extLst>
      <p:ext uri="{BB962C8B-B14F-4D97-AF65-F5344CB8AC3E}">
        <p14:creationId xmlns:p14="http://schemas.microsoft.com/office/powerpoint/2010/main" val="209054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1FFC9-07EE-4AEE-9CC3-7A6F5607494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12998B-F01C-4A6F-A100-015DE243A24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BE4751-4650-48AC-A9BB-383F48EE86C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72F069-1C10-D74C-80D3-66E3F8230A8F}" type="datetimeFigureOut">
              <a:rPr lang="en-US" smtClean="0"/>
              <a:t>1/4/2023</a:t>
            </a:fld>
            <a:endParaRPr lang="en-US"/>
          </a:p>
        </p:txBody>
      </p:sp>
      <p:sp>
        <p:nvSpPr>
          <p:cNvPr id="5" name="Footer Placeholder 4">
            <a:extLst>
              <a:ext uri="{FF2B5EF4-FFF2-40B4-BE49-F238E27FC236}">
                <a16:creationId xmlns:a16="http://schemas.microsoft.com/office/drawing/2014/main" id="{19359316-A498-4036-ADD8-5AC6204F6C9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FD30F6-3205-48ED-8288-A01D7BB860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6183DE-38D7-344C-A777-B265533D384A}" type="slidenum">
              <a:rPr lang="en-US" smtClean="0"/>
              <a:t>‹#›</a:t>
            </a:fld>
            <a:endParaRPr lang="en-US"/>
          </a:p>
        </p:txBody>
      </p:sp>
    </p:spTree>
    <p:extLst>
      <p:ext uri="{BB962C8B-B14F-4D97-AF65-F5344CB8AC3E}">
        <p14:creationId xmlns:p14="http://schemas.microsoft.com/office/powerpoint/2010/main" val="42519387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0" y="366714"/>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9" name="28 - Ορθογώνιο"/>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0" name="29 - Ορθογώνιο"/>
          <p:cNvSpPr/>
          <p:nvPr/>
        </p:nvSpPr>
        <p:spPr>
          <a:xfrm>
            <a:off x="0" y="307976"/>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1" name="30 - Ορθογώνιο"/>
          <p:cNvSpPr/>
          <p:nvPr/>
        </p:nvSpPr>
        <p:spPr>
          <a:xfrm flipV="1">
            <a:off x="5410200" y="360364"/>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2" name="31 - Ορθογώνιο"/>
          <p:cNvSpPr/>
          <p:nvPr/>
        </p:nvSpPr>
        <p:spPr>
          <a:xfrm flipV="1">
            <a:off x="5410200" y="439739"/>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useBgFill="1">
        <p:nvSpPr>
          <p:cNvPr id="33" name="32 - Στρογγυλεμένο ορθογώνιο"/>
          <p:cNvSpPr/>
          <p:nvPr/>
        </p:nvSpPr>
        <p:spPr bwMode="white">
          <a:xfrm>
            <a:off x="5407819" y="496889"/>
            <a:ext cx="3062288"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useBgFill="1">
        <p:nvSpPr>
          <p:cNvPr id="34" name="33 - Στρογγυλεμένο ορθογώνιο"/>
          <p:cNvSpPr/>
          <p:nvPr/>
        </p:nvSpPr>
        <p:spPr bwMode="white">
          <a:xfrm>
            <a:off x="7373541"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5" name="34 - Ορθογώνιο"/>
          <p:cNvSpPr/>
          <p:nvPr/>
        </p:nvSpPr>
        <p:spPr bwMode="invGray">
          <a:xfrm>
            <a:off x="9084469" y="-1588"/>
            <a:ext cx="58341"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6" name="35 - Ορθογώνιο"/>
          <p:cNvSpPr/>
          <p:nvPr/>
        </p:nvSpPr>
        <p:spPr bwMode="invGray">
          <a:xfrm>
            <a:off x="9043988" y="-1588"/>
            <a:ext cx="2738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7" name="36 - Ορθογώνιο"/>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8" name="37 - Ορθογώνιο"/>
          <p:cNvSpPr/>
          <p:nvPr/>
        </p:nvSpPr>
        <p:spPr bwMode="invGray">
          <a:xfrm>
            <a:off x="8974932" y="-1588"/>
            <a:ext cx="27385"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9" name="38 - Ορθογώνιο"/>
          <p:cNvSpPr/>
          <p:nvPr/>
        </p:nvSpPr>
        <p:spPr bwMode="invGray">
          <a:xfrm>
            <a:off x="8915400" y="0"/>
            <a:ext cx="54769"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40" name="39 - Ορθογώνιο"/>
          <p:cNvSpPr/>
          <p:nvPr/>
        </p:nvSpPr>
        <p:spPr bwMode="invGray">
          <a:xfrm>
            <a:off x="8873729" y="0"/>
            <a:ext cx="833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039" name="21 - Θέση τίτλου"/>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endParaRPr lang="en-US"/>
          </a:p>
        </p:txBody>
      </p:sp>
      <p:sp>
        <p:nvSpPr>
          <p:cNvPr id="1040" name="12 - Θέση κειμένου"/>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4" name="13 - Θέση ημερομηνίας"/>
          <p:cNvSpPr>
            <a:spLocks noGrp="1"/>
          </p:cNvSpPr>
          <p:nvPr>
            <p:ph type="dt" sz="half" idx="2"/>
          </p:nvPr>
        </p:nvSpPr>
        <p:spPr>
          <a:xfrm>
            <a:off x="6586537" y="612775"/>
            <a:ext cx="957263" cy="457200"/>
          </a:xfrm>
          <a:prstGeom prst="rect">
            <a:avLst/>
          </a:prstGeom>
        </p:spPr>
        <p:txBody>
          <a:bodyPr vert="horz"/>
          <a:lstStyle>
            <a:lvl1pPr algn="l" eaLnBrk="1" fontAlgn="auto" latinLnBrk="0" hangingPunct="1">
              <a:spcBef>
                <a:spcPts val="0"/>
              </a:spcBef>
              <a:spcAft>
                <a:spcPts val="0"/>
              </a:spcAft>
              <a:defRPr kumimoji="0" sz="600">
                <a:solidFill>
                  <a:schemeClr val="accent2"/>
                </a:solidFill>
                <a:latin typeface="+mn-lt"/>
              </a:defRPr>
            </a:lvl1pPr>
          </a:lstStyle>
          <a:p>
            <a:pPr>
              <a:defRPr/>
            </a:pPr>
            <a:fld id="{7C179690-40C2-4C51-A995-0D2E1B37121D}" type="datetimeFigureOut">
              <a:rPr lang="en-US"/>
              <a:pPr>
                <a:defRPr/>
              </a:pPr>
              <a:t>1/4/2023</a:t>
            </a:fld>
            <a:endParaRPr lang="en-US" dirty="0"/>
          </a:p>
        </p:txBody>
      </p:sp>
      <p:sp>
        <p:nvSpPr>
          <p:cNvPr id="3" name="2 - Θέση υποσέλιδου"/>
          <p:cNvSpPr>
            <a:spLocks noGrp="1"/>
          </p:cNvSpPr>
          <p:nvPr>
            <p:ph type="ftr" sz="quarter" idx="3"/>
          </p:nvPr>
        </p:nvSpPr>
        <p:spPr>
          <a:xfrm>
            <a:off x="5257801" y="612775"/>
            <a:ext cx="1326356" cy="457200"/>
          </a:xfrm>
          <a:prstGeom prst="rect">
            <a:avLst/>
          </a:prstGeom>
        </p:spPr>
        <p:txBody>
          <a:bodyPr vert="horz"/>
          <a:lstStyle>
            <a:lvl1pPr algn="r" eaLnBrk="1" fontAlgn="auto" latinLnBrk="0" hangingPunct="1">
              <a:spcBef>
                <a:spcPts val="0"/>
              </a:spcBef>
              <a:spcAft>
                <a:spcPts val="0"/>
              </a:spcAft>
              <a:defRPr kumimoji="0" sz="600">
                <a:solidFill>
                  <a:schemeClr val="accent2"/>
                </a:solidFill>
                <a:latin typeface="+mn-lt"/>
              </a:defRPr>
            </a:lvl1pPr>
          </a:lstStyle>
          <a:p>
            <a:pPr>
              <a:defRPr/>
            </a:pPr>
            <a:endParaRPr lang="en-US" dirty="0"/>
          </a:p>
        </p:txBody>
      </p:sp>
      <p:sp>
        <p:nvSpPr>
          <p:cNvPr id="23" name="22 - Θέση αριθμού διαφάνειας"/>
          <p:cNvSpPr>
            <a:spLocks noGrp="1"/>
          </p:cNvSpPr>
          <p:nvPr>
            <p:ph type="sldNum" sz="quarter" idx="4"/>
          </p:nvPr>
        </p:nvSpPr>
        <p:spPr>
          <a:xfrm>
            <a:off x="8174831" y="1588"/>
            <a:ext cx="762000" cy="366712"/>
          </a:xfrm>
          <a:prstGeom prst="rect">
            <a:avLst/>
          </a:prstGeom>
        </p:spPr>
        <p:txBody>
          <a:bodyPr vert="horz" anchor="b"/>
          <a:lstStyle>
            <a:lvl1pPr algn="r" eaLnBrk="1" fontAlgn="auto" latinLnBrk="0" hangingPunct="1">
              <a:spcBef>
                <a:spcPts val="0"/>
              </a:spcBef>
              <a:spcAft>
                <a:spcPts val="0"/>
              </a:spcAft>
              <a:defRPr kumimoji="0" sz="1350">
                <a:solidFill>
                  <a:srgbClr val="FFFFFF"/>
                </a:solidFill>
                <a:latin typeface="+mn-lt"/>
              </a:defRPr>
            </a:lvl1pPr>
          </a:lstStyle>
          <a:p>
            <a:pPr>
              <a:defRPr/>
            </a:pPr>
            <a:fld id="{601EFB4F-F2BB-407B-8110-CBE5823BE94D}" type="slidenum">
              <a:rPr lang="en-US"/>
              <a:pPr>
                <a:defRPr/>
              </a:pPr>
              <a:t>‹#›</a:t>
            </a:fld>
            <a:endParaRPr lang="en-US" dirty="0"/>
          </a:p>
        </p:txBody>
      </p:sp>
    </p:spTree>
    <p:extLst>
      <p:ext uri="{BB962C8B-B14F-4D97-AF65-F5344CB8AC3E}">
        <p14:creationId xmlns:p14="http://schemas.microsoft.com/office/powerpoint/2010/main" val="2367776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0" fontAlgn="base" hangingPunct="0">
        <a:spcBef>
          <a:spcPct val="0"/>
        </a:spcBef>
        <a:spcAft>
          <a:spcPct val="0"/>
        </a:spcAft>
        <a:defRPr sz="3000" kern="12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rebuchet MS" pitchFamily="34" charset="0"/>
        </a:defRPr>
      </a:lvl2pPr>
      <a:lvl3pPr algn="l" rtl="0" eaLnBrk="0" fontAlgn="base" hangingPunct="0">
        <a:spcBef>
          <a:spcPct val="0"/>
        </a:spcBef>
        <a:spcAft>
          <a:spcPct val="0"/>
        </a:spcAft>
        <a:defRPr sz="3000">
          <a:solidFill>
            <a:schemeClr val="tx2"/>
          </a:solidFill>
          <a:latin typeface="Trebuchet MS" pitchFamily="34" charset="0"/>
        </a:defRPr>
      </a:lvl3pPr>
      <a:lvl4pPr algn="l" rtl="0" eaLnBrk="0" fontAlgn="base" hangingPunct="0">
        <a:spcBef>
          <a:spcPct val="0"/>
        </a:spcBef>
        <a:spcAft>
          <a:spcPct val="0"/>
        </a:spcAft>
        <a:defRPr sz="3000">
          <a:solidFill>
            <a:schemeClr val="tx2"/>
          </a:solidFill>
          <a:latin typeface="Trebuchet MS" pitchFamily="34" charset="0"/>
        </a:defRPr>
      </a:lvl4pPr>
      <a:lvl5pPr algn="l" rtl="0" eaLnBrk="0" fontAlgn="base" hangingPunct="0">
        <a:spcBef>
          <a:spcPct val="0"/>
        </a:spcBef>
        <a:spcAft>
          <a:spcPct val="0"/>
        </a:spcAft>
        <a:defRPr sz="3000">
          <a:solidFill>
            <a:schemeClr val="tx2"/>
          </a:solidFill>
          <a:latin typeface="Trebuchet MS" pitchFamily="34" charset="0"/>
        </a:defRPr>
      </a:lvl5pPr>
      <a:lvl6pPr marL="342900" algn="l" rtl="0" fontAlgn="base">
        <a:spcBef>
          <a:spcPct val="0"/>
        </a:spcBef>
        <a:spcAft>
          <a:spcPct val="0"/>
        </a:spcAft>
        <a:defRPr sz="3000">
          <a:solidFill>
            <a:schemeClr val="tx2"/>
          </a:solidFill>
          <a:latin typeface="Trebuchet MS" pitchFamily="34" charset="0"/>
        </a:defRPr>
      </a:lvl6pPr>
      <a:lvl7pPr marL="685800" algn="l" rtl="0" fontAlgn="base">
        <a:spcBef>
          <a:spcPct val="0"/>
        </a:spcBef>
        <a:spcAft>
          <a:spcPct val="0"/>
        </a:spcAft>
        <a:defRPr sz="3000">
          <a:solidFill>
            <a:schemeClr val="tx2"/>
          </a:solidFill>
          <a:latin typeface="Trebuchet MS" pitchFamily="34" charset="0"/>
        </a:defRPr>
      </a:lvl7pPr>
      <a:lvl8pPr marL="1028700" algn="l" rtl="0" fontAlgn="base">
        <a:spcBef>
          <a:spcPct val="0"/>
        </a:spcBef>
        <a:spcAft>
          <a:spcPct val="0"/>
        </a:spcAft>
        <a:defRPr sz="3000">
          <a:solidFill>
            <a:schemeClr val="tx2"/>
          </a:solidFill>
          <a:latin typeface="Trebuchet MS" pitchFamily="34" charset="0"/>
        </a:defRPr>
      </a:lvl8pPr>
      <a:lvl9pPr marL="1371600" algn="l" rtl="0" fontAlgn="base">
        <a:spcBef>
          <a:spcPct val="0"/>
        </a:spcBef>
        <a:spcAft>
          <a:spcPct val="0"/>
        </a:spcAft>
        <a:defRPr sz="3000">
          <a:solidFill>
            <a:schemeClr val="tx2"/>
          </a:solidFill>
          <a:latin typeface="Trebuchet MS" pitchFamily="34" charset="0"/>
        </a:defRPr>
      </a:lvl9pPr>
    </p:titleStyle>
    <p:bodyStyle>
      <a:lvl1pPr marL="273844" indent="-191691" algn="l" rtl="0" eaLnBrk="0" fontAlgn="base" hangingPunct="0">
        <a:spcBef>
          <a:spcPts val="225"/>
        </a:spcBef>
        <a:spcAft>
          <a:spcPct val="0"/>
        </a:spcAft>
        <a:buClr>
          <a:srgbClr val="A04DA3"/>
        </a:buClr>
        <a:buFont typeface="Georgia" pitchFamily="18" charset="0"/>
        <a:buChar char="•"/>
        <a:defRPr sz="2100" kern="1200">
          <a:solidFill>
            <a:schemeClr val="tx1"/>
          </a:solidFill>
          <a:latin typeface="+mn-lt"/>
          <a:ea typeface="+mn-ea"/>
          <a:cs typeface="+mn-cs"/>
        </a:defRPr>
      </a:lvl1pPr>
      <a:lvl2pPr marL="492919" indent="-184547" algn="l" rtl="0" eaLnBrk="0" fontAlgn="base" hangingPunct="0">
        <a:spcBef>
          <a:spcPts val="225"/>
        </a:spcBef>
        <a:spcAft>
          <a:spcPct val="0"/>
        </a:spcAft>
        <a:buClr>
          <a:schemeClr val="accent2"/>
        </a:buClr>
        <a:buFont typeface="Georgia" pitchFamily="18" charset="0"/>
        <a:buChar char="▫"/>
        <a:defRPr sz="1950" kern="1200">
          <a:solidFill>
            <a:schemeClr val="accent2"/>
          </a:solidFill>
          <a:latin typeface="+mn-lt"/>
          <a:ea typeface="+mn-ea"/>
          <a:cs typeface="+mn-cs"/>
        </a:defRPr>
      </a:lvl2pPr>
      <a:lvl3pPr marL="691754" indent="-164306" algn="l" rtl="0" eaLnBrk="0" fontAlgn="base" hangingPunct="0">
        <a:spcBef>
          <a:spcPts val="225"/>
        </a:spcBef>
        <a:spcAft>
          <a:spcPct val="0"/>
        </a:spcAft>
        <a:buClr>
          <a:schemeClr val="accent1"/>
        </a:buClr>
        <a:buFont typeface="Wingdings 2" pitchFamily="18" charset="2"/>
        <a:buChar char=""/>
        <a:defRPr sz="1800" kern="1200">
          <a:solidFill>
            <a:schemeClr val="accent1"/>
          </a:solidFill>
          <a:latin typeface="+mn-lt"/>
          <a:ea typeface="+mn-ea"/>
          <a:cs typeface="+mn-cs"/>
        </a:defRPr>
      </a:lvl3pPr>
      <a:lvl4pPr marL="884635" indent="-150019" algn="l" rtl="0" eaLnBrk="0" fontAlgn="base" hangingPunct="0">
        <a:spcBef>
          <a:spcPts val="225"/>
        </a:spcBef>
        <a:spcAft>
          <a:spcPct val="0"/>
        </a:spcAft>
        <a:buClr>
          <a:schemeClr val="accent1"/>
        </a:buClr>
        <a:buFont typeface="Wingdings 2" pitchFamily="18" charset="2"/>
        <a:buChar char=""/>
        <a:defRPr sz="1650" kern="1200">
          <a:solidFill>
            <a:schemeClr val="accent1"/>
          </a:solidFill>
          <a:latin typeface="+mn-lt"/>
          <a:ea typeface="+mn-ea"/>
          <a:cs typeface="+mn-cs"/>
        </a:defRPr>
      </a:lvl4pPr>
      <a:lvl5pPr marL="1041797" indent="-136922" algn="l" rtl="0" eaLnBrk="0" fontAlgn="base" hangingPunct="0">
        <a:spcBef>
          <a:spcPts val="225"/>
        </a:spcBef>
        <a:spcAft>
          <a:spcPct val="0"/>
        </a:spcAft>
        <a:buClr>
          <a:srgbClr val="A04DA3"/>
        </a:buClr>
        <a:buFont typeface="Georgia" pitchFamily="18" charset="0"/>
        <a:buChar char="▫"/>
        <a:defRPr sz="1500" kern="1200">
          <a:solidFill>
            <a:srgbClr val="A04DA3"/>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C21FF-2E89-431E-9BA1-DB4D35C068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819C1D8-A7C2-478B-89BB-D778C9611F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40E98BD-25AA-451E-8C46-747DBEC910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C571EB-E127-4F2C-B949-E35DD14725AB}" type="datetimeFigureOut">
              <a:rPr lang="el-GR" smtClean="0"/>
              <a:t>4/1/2023</a:t>
            </a:fld>
            <a:endParaRPr lang="el-GR"/>
          </a:p>
        </p:txBody>
      </p:sp>
      <p:sp>
        <p:nvSpPr>
          <p:cNvPr id="5" name="Footer Placeholder 4">
            <a:extLst>
              <a:ext uri="{FF2B5EF4-FFF2-40B4-BE49-F238E27FC236}">
                <a16:creationId xmlns:a16="http://schemas.microsoft.com/office/drawing/2014/main" id="{92CFFDF8-BD0D-41C5-97AA-2D465D2E53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C904298F-11E4-420D-9704-A59846BB637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98A882-0D89-4EFE-812D-5E7D38D6088F}" type="slidenum">
              <a:rPr lang="el-GR" smtClean="0"/>
              <a:t>‹#›</a:t>
            </a:fld>
            <a:endParaRPr lang="el-GR"/>
          </a:p>
        </p:txBody>
      </p:sp>
    </p:spTree>
    <p:extLst>
      <p:ext uri="{BB962C8B-B14F-4D97-AF65-F5344CB8AC3E}">
        <p14:creationId xmlns:p14="http://schemas.microsoft.com/office/powerpoint/2010/main" val="77999831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bankofgreece.gr/Pages/el/Statistics/monetary/financing.aspx"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0766" y="3071183"/>
            <a:ext cx="7432722" cy="2590027"/>
          </a:xfrm>
        </p:spPr>
        <p:txBody>
          <a:bodyPr anchor="t">
            <a:normAutofit/>
          </a:bodyPr>
          <a:lstStyle/>
          <a:p>
            <a:pPr algn="l"/>
            <a:br>
              <a:rPr lang="en-GB" sz="1800" dirty="0"/>
            </a:br>
            <a:r>
              <a:rPr lang="el-GR" sz="1800" dirty="0"/>
              <a:t>ΕΛΛΗΝΙΚΗ ΚΑΙ ΕΥΡΩΠΑΪΚΗ ΓΕΩΡΓΙΑ:</a:t>
            </a:r>
            <a:br>
              <a:rPr lang="el-GR" sz="1800" dirty="0"/>
            </a:br>
            <a:r>
              <a:rPr lang="el-GR" sz="1800" dirty="0"/>
              <a:t>ΠΕΡΙΦΕΡΕΙΑΚΗ ΑΝΑΠΤΥΞΗ</a:t>
            </a:r>
            <a:r>
              <a:rPr lang="en-GB" sz="1800" dirty="0"/>
              <a:t> </a:t>
            </a:r>
            <a:r>
              <a:rPr lang="el-GR" sz="1800" dirty="0"/>
              <a:t>ΚΑΙ ΑΞΙΟΛΟΓΗΣΗ</a:t>
            </a:r>
            <a:br>
              <a:rPr lang="el-GR" sz="1800" dirty="0"/>
            </a:br>
            <a:br>
              <a:rPr lang="el-GR" sz="1800" dirty="0"/>
            </a:br>
            <a:br>
              <a:rPr lang="en-US" sz="1800" dirty="0"/>
            </a:br>
            <a:br>
              <a:rPr lang="en-US" sz="1800" dirty="0"/>
            </a:br>
            <a:endParaRPr lang="en-US" sz="1800" dirty="0"/>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05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0226C-6DEA-4720-99D8-7073EC599814}"/>
              </a:ext>
            </a:extLst>
          </p:cNvPr>
          <p:cNvPicPr>
            <a:picLocks noChangeAspect="1"/>
          </p:cNvPicPr>
          <p:nvPr/>
        </p:nvPicPr>
        <p:blipFill>
          <a:blip r:embed="rId2"/>
          <a:stretch>
            <a:fillRect/>
          </a:stretch>
        </p:blipFill>
        <p:spPr>
          <a:xfrm>
            <a:off x="0" y="1199694"/>
            <a:ext cx="9144000" cy="5142103"/>
          </a:xfrm>
          <a:prstGeom prst="rect">
            <a:avLst/>
          </a:prstGeom>
        </p:spPr>
      </p:pic>
      <p:sp>
        <p:nvSpPr>
          <p:cNvPr id="5" name="Title 1">
            <a:extLst>
              <a:ext uri="{FF2B5EF4-FFF2-40B4-BE49-F238E27FC236}">
                <a16:creationId xmlns:a16="http://schemas.microsoft.com/office/drawing/2014/main" id="{8E30A53E-6E4C-4F42-B70A-37CEAA6E2115}"/>
              </a:ext>
            </a:extLst>
          </p:cNvPr>
          <p:cNvSpPr>
            <a:spLocks noGrp="1"/>
          </p:cNvSpPr>
          <p:nvPr>
            <p:ph type="title"/>
          </p:nvPr>
        </p:nvSpPr>
        <p:spPr>
          <a:xfrm>
            <a:off x="220428" y="489527"/>
            <a:ext cx="8634912" cy="410729"/>
          </a:xfrm>
        </p:spPr>
        <p:txBody>
          <a:bodyPr>
            <a:normAutofit fontScale="90000"/>
          </a:bodyPr>
          <a:lstStyle/>
          <a:p>
            <a:pPr algn="ctr"/>
            <a:r>
              <a:rPr lang="el-GR" dirty="0"/>
              <a:t>Η απασχόληση στην </a:t>
            </a:r>
            <a:r>
              <a:rPr lang="el-GR" dirty="0" err="1"/>
              <a:t>αγροδιατροφική</a:t>
            </a:r>
            <a:r>
              <a:rPr lang="el-GR" dirty="0"/>
              <a:t> αλυσίδα</a:t>
            </a:r>
            <a:endParaRPr lang="en-GB" dirty="0"/>
          </a:p>
        </p:txBody>
      </p:sp>
    </p:spTree>
    <p:extLst>
      <p:ext uri="{BB962C8B-B14F-4D97-AF65-F5344CB8AC3E}">
        <p14:creationId xmlns:p14="http://schemas.microsoft.com/office/powerpoint/2010/main" val="39446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7349" y="6037537"/>
            <a:ext cx="7689302" cy="646331"/>
          </a:xfrm>
          <a:prstGeom prst="rect">
            <a:avLst/>
          </a:prstGeom>
        </p:spPr>
        <p:txBody>
          <a:bodyPr wrap="square">
            <a:spAutoFit/>
          </a:bodyPr>
          <a:lstStyle/>
          <a:p>
            <a:r>
              <a:rPr lang="en-US" dirty="0" err="1"/>
              <a:t>Διάγρ</a:t>
            </a:r>
            <a:r>
              <a:rPr lang="en-US" dirty="0"/>
              <a:t>αμμα </a:t>
            </a:r>
            <a:r>
              <a:rPr lang="el-GR" dirty="0"/>
              <a:t>5</a:t>
            </a:r>
            <a:r>
              <a:rPr lang="en-US" dirty="0"/>
              <a:t>: </a:t>
            </a:r>
            <a:r>
              <a:rPr lang="en-US" dirty="0" err="1"/>
              <a:t>Το</a:t>
            </a:r>
            <a:r>
              <a:rPr lang="en-US" dirty="0"/>
              <a:t> </a:t>
            </a:r>
            <a:r>
              <a:rPr lang="en-US" dirty="0" err="1"/>
              <a:t>Αγροτικό</a:t>
            </a:r>
            <a:r>
              <a:rPr lang="en-US" dirty="0"/>
              <a:t> </a:t>
            </a:r>
            <a:r>
              <a:rPr lang="en-US" dirty="0" err="1"/>
              <a:t>εισόδημ</a:t>
            </a:r>
            <a:r>
              <a:rPr lang="en-US" dirty="0"/>
              <a:t>α στην Ελλάδα, 2000-201</a:t>
            </a:r>
            <a:r>
              <a:rPr lang="el-GR" dirty="0"/>
              <a:t>9</a:t>
            </a:r>
            <a:r>
              <a:rPr lang="en-US" dirty="0"/>
              <a:t>. </a:t>
            </a:r>
            <a:endParaRPr lang="el-GR" dirty="0"/>
          </a:p>
          <a:p>
            <a:r>
              <a:rPr lang="en-US" dirty="0" err="1"/>
              <a:t>Πηγή</a:t>
            </a:r>
            <a:r>
              <a:rPr lang="en-US" dirty="0"/>
              <a:t>: Eurostat</a:t>
            </a:r>
          </a:p>
        </p:txBody>
      </p:sp>
      <p:graphicFrame>
        <p:nvGraphicFramePr>
          <p:cNvPr id="4" name="Chart 3">
            <a:extLst>
              <a:ext uri="{FF2B5EF4-FFF2-40B4-BE49-F238E27FC236}">
                <a16:creationId xmlns:a16="http://schemas.microsoft.com/office/drawing/2014/main" id="{02567419-902C-4961-B03D-EA5D01ABC0E6}"/>
              </a:ext>
            </a:extLst>
          </p:cNvPr>
          <p:cNvGraphicFramePr>
            <a:graphicFrameLocks/>
          </p:cNvGraphicFramePr>
          <p:nvPr>
            <p:extLst>
              <p:ext uri="{D42A27DB-BD31-4B8C-83A1-F6EECF244321}">
                <p14:modId xmlns:p14="http://schemas.microsoft.com/office/powerpoint/2010/main" val="2358801357"/>
              </p:ext>
            </p:extLst>
          </p:nvPr>
        </p:nvGraphicFramePr>
        <p:xfrm>
          <a:off x="179531" y="282430"/>
          <a:ext cx="8724324" cy="5656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50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1577" y="5724182"/>
            <a:ext cx="7806938" cy="646331"/>
          </a:xfrm>
          <a:prstGeom prst="rect">
            <a:avLst/>
          </a:prstGeom>
        </p:spPr>
        <p:txBody>
          <a:bodyPr wrap="square">
            <a:spAutoFit/>
          </a:bodyPr>
          <a:lstStyle/>
          <a:p>
            <a:r>
              <a:rPr lang="en-US" dirty="0" err="1"/>
              <a:t>Διάγρ</a:t>
            </a:r>
            <a:r>
              <a:rPr lang="en-US" dirty="0"/>
              <a:t>αμμα </a:t>
            </a:r>
            <a:r>
              <a:rPr lang="el-GR" dirty="0"/>
              <a:t>6</a:t>
            </a:r>
            <a:r>
              <a:rPr lang="en-US" dirty="0"/>
              <a:t>. </a:t>
            </a:r>
            <a:r>
              <a:rPr lang="el-GR" dirty="0"/>
              <a:t>Διάρθρωση της αγροτικής παραγωγής, </a:t>
            </a:r>
            <a:r>
              <a:rPr lang="en-US" dirty="0"/>
              <a:t>2000-201</a:t>
            </a:r>
            <a:r>
              <a:rPr lang="el-GR" dirty="0"/>
              <a:t>9</a:t>
            </a:r>
            <a:endParaRPr lang="en-US" dirty="0"/>
          </a:p>
          <a:p>
            <a:r>
              <a:rPr lang="en-US" dirty="0" err="1"/>
              <a:t>Πηγή</a:t>
            </a:r>
            <a:r>
              <a:rPr lang="en-US" dirty="0"/>
              <a:t>: </a:t>
            </a:r>
            <a:r>
              <a:rPr lang="en-GB" dirty="0"/>
              <a:t>Eurostat</a:t>
            </a:r>
            <a:endParaRPr lang="en-US" dirty="0"/>
          </a:p>
        </p:txBody>
      </p:sp>
      <p:graphicFrame>
        <p:nvGraphicFramePr>
          <p:cNvPr id="4" name="Chart 3">
            <a:extLst>
              <a:ext uri="{FF2B5EF4-FFF2-40B4-BE49-F238E27FC236}">
                <a16:creationId xmlns:a16="http://schemas.microsoft.com/office/drawing/2014/main" id="{02C666CB-F807-4E05-96B1-943A3595D945}"/>
              </a:ext>
            </a:extLst>
          </p:cNvPr>
          <p:cNvGraphicFramePr>
            <a:graphicFrameLocks/>
          </p:cNvGraphicFramePr>
          <p:nvPr>
            <p:extLst>
              <p:ext uri="{D42A27DB-BD31-4B8C-83A1-F6EECF244321}">
                <p14:modId xmlns:p14="http://schemas.microsoft.com/office/powerpoint/2010/main" val="557502854"/>
              </p:ext>
            </p:extLst>
          </p:nvPr>
        </p:nvGraphicFramePr>
        <p:xfrm>
          <a:off x="290945" y="245123"/>
          <a:ext cx="8387569" cy="5167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898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1067" y="228599"/>
            <a:ext cx="7759695" cy="4734729"/>
          </a:xfrm>
          <a:prstGeom prst="rect">
            <a:avLst/>
          </a:prstGeom>
        </p:spPr>
      </p:pic>
      <p:sp>
        <p:nvSpPr>
          <p:cNvPr id="3" name="Rectangle 2"/>
          <p:cNvSpPr/>
          <p:nvPr/>
        </p:nvSpPr>
        <p:spPr>
          <a:xfrm>
            <a:off x="1141067" y="5106471"/>
            <a:ext cx="7759695" cy="646331"/>
          </a:xfrm>
          <a:prstGeom prst="rect">
            <a:avLst/>
          </a:prstGeom>
        </p:spPr>
        <p:txBody>
          <a:bodyPr wrap="square">
            <a:spAutoFit/>
          </a:bodyPr>
          <a:lstStyle/>
          <a:p>
            <a:r>
              <a:rPr lang="en-US" dirty="0" err="1"/>
              <a:t>Διάγρ</a:t>
            </a:r>
            <a:r>
              <a:rPr lang="en-US" dirty="0"/>
              <a:t>αμμα </a:t>
            </a:r>
            <a:r>
              <a:rPr lang="el-GR" dirty="0"/>
              <a:t>7</a:t>
            </a:r>
            <a:r>
              <a:rPr lang="en-US" dirty="0"/>
              <a:t>. </a:t>
            </a:r>
            <a:r>
              <a:rPr lang="en-US" dirty="0" err="1"/>
              <a:t>Αξί</a:t>
            </a:r>
            <a:r>
              <a:rPr lang="en-US" dirty="0"/>
              <a:t>α </a:t>
            </a:r>
            <a:r>
              <a:rPr lang="en-US" dirty="0" err="1"/>
              <a:t>φυτικής</a:t>
            </a:r>
            <a:r>
              <a:rPr lang="en-US" dirty="0"/>
              <a:t> πα</a:t>
            </a:r>
            <a:r>
              <a:rPr lang="en-US" dirty="0" err="1"/>
              <a:t>ρ</a:t>
            </a:r>
            <a:r>
              <a:rPr lang="en-US" dirty="0"/>
              <a:t>α</a:t>
            </a:r>
            <a:r>
              <a:rPr lang="en-US" dirty="0" err="1"/>
              <a:t>γωγής</a:t>
            </a:r>
            <a:r>
              <a:rPr lang="en-US" dirty="0"/>
              <a:t> 2012 </a:t>
            </a:r>
            <a:r>
              <a:rPr lang="en-US" dirty="0" err="1"/>
              <a:t>σε</a:t>
            </a:r>
            <a:r>
              <a:rPr lang="en-US" dirty="0"/>
              <a:t> </a:t>
            </a:r>
            <a:r>
              <a:rPr lang="en-US" dirty="0" err="1"/>
              <a:t>εκ</a:t>
            </a:r>
            <a:r>
              <a:rPr lang="en-US" dirty="0"/>
              <a:t>α</a:t>
            </a:r>
            <a:r>
              <a:rPr lang="en-US" dirty="0" err="1"/>
              <a:t>τ</a:t>
            </a:r>
            <a:r>
              <a:rPr lang="en-US" dirty="0"/>
              <a:t>. </a:t>
            </a:r>
            <a:r>
              <a:rPr lang="en-US" dirty="0" err="1"/>
              <a:t>ευρώ</a:t>
            </a:r>
            <a:r>
              <a:rPr lang="en-US" dirty="0"/>
              <a:t>. </a:t>
            </a:r>
          </a:p>
          <a:p>
            <a:r>
              <a:rPr lang="en-US" dirty="0" err="1"/>
              <a:t>Πηγή</a:t>
            </a:r>
            <a:r>
              <a:rPr lang="en-US" dirty="0"/>
              <a:t>: </a:t>
            </a:r>
            <a:r>
              <a:rPr lang="en-GB" dirty="0"/>
              <a:t>Eurostat</a:t>
            </a:r>
            <a:endParaRPr lang="en-US" dirty="0"/>
          </a:p>
        </p:txBody>
      </p:sp>
    </p:spTree>
    <p:extLst>
      <p:ext uri="{BB962C8B-B14F-4D97-AF65-F5344CB8AC3E}">
        <p14:creationId xmlns:p14="http://schemas.microsoft.com/office/powerpoint/2010/main" val="170017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2922" y="228599"/>
            <a:ext cx="7772847" cy="4777457"/>
          </a:xfrm>
          <a:prstGeom prst="rect">
            <a:avLst/>
          </a:prstGeom>
        </p:spPr>
      </p:pic>
      <p:sp>
        <p:nvSpPr>
          <p:cNvPr id="3" name="Rectangle 2"/>
          <p:cNvSpPr/>
          <p:nvPr/>
        </p:nvSpPr>
        <p:spPr>
          <a:xfrm>
            <a:off x="1082921" y="5123183"/>
            <a:ext cx="7772847" cy="646331"/>
          </a:xfrm>
          <a:prstGeom prst="rect">
            <a:avLst/>
          </a:prstGeom>
        </p:spPr>
        <p:txBody>
          <a:bodyPr wrap="square">
            <a:spAutoFit/>
          </a:bodyPr>
          <a:lstStyle/>
          <a:p>
            <a:r>
              <a:rPr lang="en-US" dirty="0" err="1"/>
              <a:t>Διάγρ</a:t>
            </a:r>
            <a:r>
              <a:rPr lang="en-US" dirty="0"/>
              <a:t>αμμα </a:t>
            </a:r>
            <a:r>
              <a:rPr lang="el-GR" dirty="0"/>
              <a:t>8</a:t>
            </a:r>
            <a:r>
              <a:rPr lang="en-US" dirty="0"/>
              <a:t>. </a:t>
            </a:r>
            <a:r>
              <a:rPr lang="en-US" dirty="0" err="1"/>
              <a:t>Αξί</a:t>
            </a:r>
            <a:r>
              <a:rPr lang="en-US" dirty="0"/>
              <a:t>α </a:t>
            </a:r>
            <a:r>
              <a:rPr lang="en-US" dirty="0" err="1"/>
              <a:t>ζωικής</a:t>
            </a:r>
            <a:r>
              <a:rPr lang="en-US" dirty="0"/>
              <a:t> πα</a:t>
            </a:r>
            <a:r>
              <a:rPr lang="en-US" dirty="0" err="1"/>
              <a:t>ρ</a:t>
            </a:r>
            <a:r>
              <a:rPr lang="en-US" dirty="0"/>
              <a:t>α</a:t>
            </a:r>
            <a:r>
              <a:rPr lang="en-US" dirty="0" err="1"/>
              <a:t>γωγής</a:t>
            </a:r>
            <a:r>
              <a:rPr lang="en-US" dirty="0"/>
              <a:t> 2012 </a:t>
            </a:r>
            <a:r>
              <a:rPr lang="en-US" dirty="0" err="1"/>
              <a:t>σε</a:t>
            </a:r>
            <a:r>
              <a:rPr lang="en-US" dirty="0"/>
              <a:t> </a:t>
            </a:r>
            <a:r>
              <a:rPr lang="en-US" dirty="0" err="1"/>
              <a:t>εκ</a:t>
            </a:r>
            <a:r>
              <a:rPr lang="en-US" dirty="0"/>
              <a:t>α</a:t>
            </a:r>
            <a:r>
              <a:rPr lang="en-US" dirty="0" err="1"/>
              <a:t>τ</a:t>
            </a:r>
            <a:r>
              <a:rPr lang="en-US" dirty="0"/>
              <a:t>. </a:t>
            </a:r>
            <a:r>
              <a:rPr lang="en-US" dirty="0" err="1"/>
              <a:t>ευρώ</a:t>
            </a:r>
            <a:r>
              <a:rPr lang="en-US" dirty="0"/>
              <a:t>. </a:t>
            </a:r>
          </a:p>
          <a:p>
            <a:r>
              <a:rPr lang="en-US" dirty="0" err="1"/>
              <a:t>Πηγή</a:t>
            </a:r>
            <a:r>
              <a:rPr lang="en-US" dirty="0"/>
              <a:t>: </a:t>
            </a:r>
            <a:r>
              <a:rPr lang="en-GB" dirty="0"/>
              <a:t>Eurostat</a:t>
            </a:r>
            <a:endParaRPr lang="en-US" dirty="0"/>
          </a:p>
        </p:txBody>
      </p:sp>
    </p:spTree>
    <p:extLst>
      <p:ext uri="{BB962C8B-B14F-4D97-AF65-F5344CB8AC3E}">
        <p14:creationId xmlns:p14="http://schemas.microsoft.com/office/powerpoint/2010/main" val="125875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56image24344176">
            <a:extLst>
              <a:ext uri="{FF2B5EF4-FFF2-40B4-BE49-F238E27FC236}">
                <a16:creationId xmlns:a16="http://schemas.microsoft.com/office/drawing/2014/main" id="{50E20470-9647-0041-A5B9-FC8BDB398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7" y="1336431"/>
            <a:ext cx="8716113" cy="4615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FB3DB8-2A03-D245-AEFA-9C04D0161D22}"/>
              </a:ext>
            </a:extLst>
          </p:cNvPr>
          <p:cNvSpPr txBox="1"/>
          <p:nvPr/>
        </p:nvSpPr>
        <p:spPr>
          <a:xfrm>
            <a:off x="778414" y="6145823"/>
            <a:ext cx="2079415" cy="213585"/>
          </a:xfrm>
          <a:prstGeom prst="rect">
            <a:avLst/>
          </a:prstGeom>
          <a:noFill/>
        </p:spPr>
        <p:txBody>
          <a:bodyPr wrap="none" rtlCol="0">
            <a:spAutoFit/>
          </a:bodyPr>
          <a:lstStyle/>
          <a:p>
            <a:pPr defTabSz="685800" fontAlgn="base">
              <a:spcBef>
                <a:spcPct val="0"/>
              </a:spcBef>
              <a:spcAft>
                <a:spcPct val="0"/>
              </a:spcAft>
            </a:pPr>
            <a:r>
              <a:rPr lang="el-GR" sz="788" b="1" dirty="0">
                <a:solidFill>
                  <a:prstClr val="black"/>
                </a:solidFill>
                <a:latin typeface="Arial" charset="0"/>
              </a:rPr>
              <a:t>Πηγή</a:t>
            </a:r>
            <a:r>
              <a:rPr lang="el-GR" sz="788" dirty="0">
                <a:solidFill>
                  <a:prstClr val="black"/>
                </a:solidFill>
                <a:latin typeface="Arial" charset="0"/>
              </a:rPr>
              <a:t>: Επεξεργασία δεδομένων ΕΛΣΤΑΤ  </a:t>
            </a:r>
            <a:endParaRPr lang="en-US" sz="788" dirty="0">
              <a:solidFill>
                <a:prstClr val="black"/>
              </a:solidFill>
              <a:latin typeface="Arial" charset="0"/>
            </a:endParaRPr>
          </a:p>
        </p:txBody>
      </p:sp>
    </p:spTree>
    <p:extLst>
      <p:ext uri="{BB962C8B-B14F-4D97-AF65-F5344CB8AC3E}">
        <p14:creationId xmlns:p14="http://schemas.microsoft.com/office/powerpoint/2010/main" val="86609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5486C0-1D91-9A42-B059-35FA77B308CE}"/>
              </a:ext>
            </a:extLst>
          </p:cNvPr>
          <p:cNvGrpSpPr/>
          <p:nvPr/>
        </p:nvGrpSpPr>
        <p:grpSpPr>
          <a:xfrm>
            <a:off x="984557" y="2000251"/>
            <a:ext cx="6433119" cy="3830757"/>
            <a:chOff x="2032000" y="719666"/>
            <a:chExt cx="8128000" cy="5433199"/>
          </a:xfrm>
        </p:grpSpPr>
        <p:graphicFrame>
          <p:nvGraphicFramePr>
            <p:cNvPr id="4" name="Diagram 3">
              <a:extLst>
                <a:ext uri="{FF2B5EF4-FFF2-40B4-BE49-F238E27FC236}">
                  <a16:creationId xmlns:a16="http://schemas.microsoft.com/office/drawing/2014/main" id="{749E7683-9942-044F-811F-2731A635AAFC}"/>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F0A9E71-DD22-5546-B5A9-9C71708AAB25}"/>
                </a:ext>
              </a:extLst>
            </p:cNvPr>
            <p:cNvSpPr txBox="1"/>
            <p:nvPr/>
          </p:nvSpPr>
          <p:spPr>
            <a:xfrm>
              <a:off x="3423920" y="1127760"/>
              <a:ext cx="1605280" cy="1604220"/>
            </a:xfrm>
            <a:prstGeom prst="rect">
              <a:avLst/>
            </a:prstGeom>
            <a:noFill/>
          </p:spPr>
          <p:txBody>
            <a:bodyPr wrap="square" rtlCol="0">
              <a:spAutoFit/>
            </a:bodyPr>
            <a:lstStyle/>
            <a:p>
              <a:pPr algn="ctr" defTabSz="685800" fontAlgn="base">
                <a:spcBef>
                  <a:spcPct val="0"/>
                </a:spcBef>
                <a:spcAft>
                  <a:spcPct val="0"/>
                </a:spcAft>
              </a:pPr>
              <a:r>
                <a:rPr lang="el-GR" sz="1350" dirty="0">
                  <a:solidFill>
                    <a:prstClr val="white"/>
                  </a:solidFill>
                  <a:latin typeface="Arial" charset="0"/>
                </a:rPr>
                <a:t>Βαμβάκι</a:t>
              </a:r>
            </a:p>
            <a:p>
              <a:pPr algn="ctr" defTabSz="685800" fontAlgn="base">
                <a:spcBef>
                  <a:spcPct val="0"/>
                </a:spcBef>
                <a:spcAft>
                  <a:spcPct val="0"/>
                </a:spcAft>
              </a:pPr>
              <a:r>
                <a:rPr lang="el-GR" sz="1350" dirty="0">
                  <a:solidFill>
                    <a:prstClr val="white"/>
                  </a:solidFill>
                  <a:latin typeface="Arial" charset="0"/>
                </a:rPr>
                <a:t>Ψάρια </a:t>
              </a:r>
            </a:p>
            <a:p>
              <a:pPr algn="ctr" defTabSz="685800" fontAlgn="base">
                <a:spcBef>
                  <a:spcPct val="0"/>
                </a:spcBef>
                <a:spcAft>
                  <a:spcPct val="0"/>
                </a:spcAft>
              </a:pPr>
              <a:r>
                <a:rPr lang="el-GR" sz="1350" dirty="0">
                  <a:solidFill>
                    <a:prstClr val="white"/>
                  </a:solidFill>
                  <a:latin typeface="Arial" charset="0"/>
                </a:rPr>
                <a:t>Λαχανικά</a:t>
              </a:r>
            </a:p>
            <a:p>
              <a:pPr algn="ctr" defTabSz="685800" fontAlgn="base">
                <a:spcBef>
                  <a:spcPct val="0"/>
                </a:spcBef>
                <a:spcAft>
                  <a:spcPct val="0"/>
                </a:spcAft>
              </a:pPr>
              <a:r>
                <a:rPr lang="el-GR" sz="1350" dirty="0">
                  <a:solidFill>
                    <a:prstClr val="white"/>
                  </a:solidFill>
                  <a:latin typeface="Arial" charset="0"/>
                </a:rPr>
                <a:t>Φέτα</a:t>
              </a:r>
            </a:p>
            <a:p>
              <a:pPr algn="ctr" defTabSz="685800" fontAlgn="base">
                <a:spcBef>
                  <a:spcPct val="0"/>
                </a:spcBef>
                <a:spcAft>
                  <a:spcPct val="0"/>
                </a:spcAft>
              </a:pPr>
              <a:r>
                <a:rPr lang="el-GR" sz="1350" dirty="0">
                  <a:solidFill>
                    <a:prstClr val="white"/>
                  </a:solidFill>
                  <a:latin typeface="Arial" charset="0"/>
                </a:rPr>
                <a:t>Ελαιόλαδο</a:t>
              </a:r>
              <a:endParaRPr lang="en-US" sz="1350" dirty="0">
                <a:solidFill>
                  <a:prstClr val="white"/>
                </a:solidFill>
                <a:latin typeface="Arial" charset="0"/>
              </a:endParaRPr>
            </a:p>
          </p:txBody>
        </p:sp>
        <p:sp>
          <p:nvSpPr>
            <p:cNvPr id="3" name="TextBox 2">
              <a:extLst>
                <a:ext uri="{FF2B5EF4-FFF2-40B4-BE49-F238E27FC236}">
                  <a16:creationId xmlns:a16="http://schemas.microsoft.com/office/drawing/2014/main" id="{86969626-A7E6-9743-9B87-9BC6CDEE03F7}"/>
                </a:ext>
              </a:extLst>
            </p:cNvPr>
            <p:cNvSpPr txBox="1"/>
            <p:nvPr/>
          </p:nvSpPr>
          <p:spPr>
            <a:xfrm>
              <a:off x="7118946" y="3959340"/>
              <a:ext cx="1751831" cy="2193525"/>
            </a:xfrm>
            <a:prstGeom prst="rect">
              <a:avLst/>
            </a:prstGeom>
            <a:noFill/>
          </p:spPr>
          <p:txBody>
            <a:bodyPr wrap="none" rtlCol="0">
              <a:spAutoFit/>
            </a:bodyPr>
            <a:lstStyle/>
            <a:p>
              <a:pPr algn="ctr" defTabSz="685800" fontAlgn="base">
                <a:spcBef>
                  <a:spcPct val="0"/>
                </a:spcBef>
                <a:spcAft>
                  <a:spcPct val="0"/>
                </a:spcAft>
              </a:pPr>
              <a:r>
                <a:rPr lang="el-GR" sz="1350" dirty="0">
                  <a:solidFill>
                    <a:prstClr val="white"/>
                  </a:solidFill>
                  <a:latin typeface="Arial" charset="0"/>
                </a:rPr>
                <a:t>Βόειο Κρέας</a:t>
              </a:r>
            </a:p>
            <a:p>
              <a:pPr algn="ctr" defTabSz="685800" fontAlgn="base">
                <a:spcBef>
                  <a:spcPct val="0"/>
                </a:spcBef>
                <a:spcAft>
                  <a:spcPct val="0"/>
                </a:spcAft>
              </a:pPr>
              <a:r>
                <a:rPr lang="el-GR" sz="1350" dirty="0">
                  <a:solidFill>
                    <a:prstClr val="white"/>
                  </a:solidFill>
                  <a:latin typeface="Arial" charset="0"/>
                </a:rPr>
                <a:t>Χοιρινό Κρέας</a:t>
              </a:r>
            </a:p>
            <a:p>
              <a:pPr algn="ctr" defTabSz="685800" fontAlgn="base">
                <a:spcBef>
                  <a:spcPct val="0"/>
                </a:spcBef>
                <a:spcAft>
                  <a:spcPct val="0"/>
                </a:spcAft>
              </a:pPr>
              <a:r>
                <a:rPr lang="el-GR" sz="1350" dirty="0">
                  <a:solidFill>
                    <a:prstClr val="white"/>
                  </a:solidFill>
                  <a:latin typeface="Arial" charset="0"/>
                </a:rPr>
                <a:t>Ζωοτροφές</a:t>
              </a:r>
            </a:p>
            <a:p>
              <a:pPr algn="ctr" defTabSz="685800" fontAlgn="base">
                <a:spcBef>
                  <a:spcPct val="0"/>
                </a:spcBef>
                <a:spcAft>
                  <a:spcPct val="0"/>
                </a:spcAft>
              </a:pPr>
              <a:r>
                <a:rPr lang="el-GR" sz="1350" dirty="0">
                  <a:solidFill>
                    <a:prstClr val="white"/>
                  </a:solidFill>
                  <a:latin typeface="Arial" charset="0"/>
                </a:rPr>
                <a:t>Τυριά </a:t>
              </a:r>
            </a:p>
            <a:p>
              <a:pPr algn="ctr" defTabSz="685800" fontAlgn="base">
                <a:spcBef>
                  <a:spcPct val="0"/>
                </a:spcBef>
                <a:spcAft>
                  <a:spcPct val="0"/>
                </a:spcAft>
              </a:pPr>
              <a:r>
                <a:rPr lang="el-GR" sz="1350" dirty="0">
                  <a:solidFill>
                    <a:prstClr val="white"/>
                  </a:solidFill>
                  <a:latin typeface="Arial" charset="0"/>
                </a:rPr>
                <a:t>Ποτά</a:t>
              </a:r>
            </a:p>
            <a:p>
              <a:pPr algn="ctr" defTabSz="685800" fontAlgn="base">
                <a:spcBef>
                  <a:spcPct val="0"/>
                </a:spcBef>
                <a:spcAft>
                  <a:spcPct val="0"/>
                </a:spcAft>
              </a:pPr>
              <a:r>
                <a:rPr lang="el-GR" sz="1350" dirty="0">
                  <a:solidFill>
                    <a:prstClr val="white"/>
                  </a:solidFill>
                  <a:latin typeface="Arial" charset="0"/>
                </a:rPr>
                <a:t>Αγελαδινό Γάλα</a:t>
              </a:r>
            </a:p>
            <a:p>
              <a:pPr algn="ctr" defTabSz="685800" fontAlgn="base">
                <a:spcBef>
                  <a:spcPct val="0"/>
                </a:spcBef>
                <a:spcAft>
                  <a:spcPct val="0"/>
                </a:spcAft>
              </a:pPr>
              <a:r>
                <a:rPr lang="el-GR" sz="1350" dirty="0">
                  <a:solidFill>
                    <a:prstClr val="white"/>
                  </a:solidFill>
                  <a:latin typeface="Arial" charset="0"/>
                </a:rPr>
                <a:t>Μαλακό Σιτάρι</a:t>
              </a:r>
              <a:endParaRPr lang="en-US" sz="1350" dirty="0">
                <a:solidFill>
                  <a:prstClr val="white"/>
                </a:solidFill>
                <a:latin typeface="Arial" charset="0"/>
              </a:endParaRPr>
            </a:p>
          </p:txBody>
        </p:sp>
      </p:grpSp>
      <p:sp>
        <p:nvSpPr>
          <p:cNvPr id="9" name="Down Arrow 8">
            <a:extLst>
              <a:ext uri="{FF2B5EF4-FFF2-40B4-BE49-F238E27FC236}">
                <a16:creationId xmlns:a16="http://schemas.microsoft.com/office/drawing/2014/main" id="{7DE1F487-6575-564A-ADD8-C86816A2C8BE}"/>
              </a:ext>
            </a:extLst>
          </p:cNvPr>
          <p:cNvSpPr/>
          <p:nvPr/>
        </p:nvSpPr>
        <p:spPr>
          <a:xfrm rot="10800000">
            <a:off x="7234637" y="3120926"/>
            <a:ext cx="1284711" cy="1835357"/>
          </a:xfrm>
          <a:prstGeom prst="downArrow">
            <a:avLst>
              <a:gd name="adj1" fmla="val 51677"/>
              <a:gd name="adj2"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base">
              <a:spcBef>
                <a:spcPct val="0"/>
              </a:spcBef>
              <a:spcAft>
                <a:spcPct val="0"/>
              </a:spcAft>
            </a:pPr>
            <a:r>
              <a:rPr lang="el-GR" sz="1350" b="1" dirty="0">
                <a:solidFill>
                  <a:prstClr val="white"/>
                </a:solidFill>
                <a:latin typeface="Georgia"/>
              </a:rPr>
              <a:t>70%</a:t>
            </a:r>
            <a:endParaRPr lang="en-US" sz="1350" b="1" dirty="0">
              <a:solidFill>
                <a:prstClr val="white"/>
              </a:solidFill>
              <a:latin typeface="Georgia"/>
            </a:endParaRPr>
          </a:p>
        </p:txBody>
      </p:sp>
      <p:sp>
        <p:nvSpPr>
          <p:cNvPr id="10" name="TextBox 9">
            <a:extLst>
              <a:ext uri="{FF2B5EF4-FFF2-40B4-BE49-F238E27FC236}">
                <a16:creationId xmlns:a16="http://schemas.microsoft.com/office/drawing/2014/main" id="{894FE6F4-E315-6649-B03C-56AC6FC9332C}"/>
              </a:ext>
            </a:extLst>
          </p:cNvPr>
          <p:cNvSpPr txBox="1"/>
          <p:nvPr/>
        </p:nvSpPr>
        <p:spPr>
          <a:xfrm>
            <a:off x="7234636" y="2636178"/>
            <a:ext cx="1444544" cy="507831"/>
          </a:xfrm>
          <a:prstGeom prst="rect">
            <a:avLst/>
          </a:prstGeom>
          <a:noFill/>
        </p:spPr>
        <p:txBody>
          <a:bodyPr wrap="square" rtlCol="0">
            <a:spAutoFit/>
          </a:bodyPr>
          <a:lstStyle/>
          <a:p>
            <a:pPr algn="ctr" defTabSz="685800" fontAlgn="base">
              <a:spcBef>
                <a:spcPct val="0"/>
              </a:spcBef>
              <a:spcAft>
                <a:spcPct val="0"/>
              </a:spcAft>
            </a:pPr>
            <a:r>
              <a:rPr lang="el-GR" sz="1350" b="1" dirty="0">
                <a:solidFill>
                  <a:prstClr val="black"/>
                </a:solidFill>
                <a:latin typeface="Arial" charset="0"/>
              </a:rPr>
              <a:t>Μεταποιημένα Προϊόντα</a:t>
            </a:r>
            <a:endParaRPr lang="en-US" sz="1350" b="1" dirty="0">
              <a:solidFill>
                <a:prstClr val="black"/>
              </a:solidFill>
              <a:latin typeface="Arial" charset="0"/>
            </a:endParaRPr>
          </a:p>
        </p:txBody>
      </p:sp>
    </p:spTree>
    <p:extLst>
      <p:ext uri="{BB962C8B-B14F-4D97-AF65-F5344CB8AC3E}">
        <p14:creationId xmlns:p14="http://schemas.microsoft.com/office/powerpoint/2010/main" val="114864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3915" y="836120"/>
            <a:ext cx="7895493" cy="5887165"/>
          </a:xfrm>
          <a:prstGeom prst="rect">
            <a:avLst/>
          </a:prstGeom>
        </p:spPr>
      </p:pic>
    </p:spTree>
    <p:extLst>
      <p:ext uri="{BB962C8B-B14F-4D97-AF65-F5344CB8AC3E}">
        <p14:creationId xmlns:p14="http://schemas.microsoft.com/office/powerpoint/2010/main" val="396465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997" y="844061"/>
            <a:ext cx="8597038" cy="5653453"/>
          </a:xfrm>
          <a:prstGeom prst="rect">
            <a:avLst/>
          </a:prstGeom>
        </p:spPr>
      </p:pic>
    </p:spTree>
    <p:extLst>
      <p:ext uri="{BB962C8B-B14F-4D97-AF65-F5344CB8AC3E}">
        <p14:creationId xmlns:p14="http://schemas.microsoft.com/office/powerpoint/2010/main" val="35405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22" y="341176"/>
            <a:ext cx="7859262" cy="51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005840" y="5623193"/>
            <a:ext cx="7752944" cy="742639"/>
          </a:xfrm>
          <a:prstGeom prst="rect">
            <a:avLst/>
          </a:prstGeom>
        </p:spPr>
        <p:txBody>
          <a:bodyPr wrap="square">
            <a:spAutoFit/>
          </a:bodyPr>
          <a:lstStyle/>
          <a:p>
            <a:pPr algn="just">
              <a:lnSpc>
                <a:spcPct val="107000"/>
              </a:lnSpc>
              <a:spcAft>
                <a:spcPts val="600"/>
              </a:spcAft>
            </a:pPr>
            <a:r>
              <a:rPr lang="el-GR" dirty="0">
                <a:latin typeface="Calibri"/>
                <a:ea typeface="Calibri"/>
                <a:cs typeface="Times New Roman"/>
              </a:rPr>
              <a:t>Πηγή: Τράπεζα της Ελλάδος</a:t>
            </a:r>
            <a:endParaRPr lang="el-GR" dirty="0">
              <a:latin typeface="Calibri"/>
              <a:ea typeface="Times New Roman"/>
              <a:cs typeface="Calibri"/>
            </a:endParaRPr>
          </a:p>
          <a:p>
            <a:r>
              <a:rPr lang="el-GR" u="sng" dirty="0">
                <a:solidFill>
                  <a:srgbClr val="0000FF"/>
                </a:solidFill>
                <a:latin typeface="Calibri"/>
                <a:ea typeface="Calibri"/>
                <a:cs typeface="Times New Roman"/>
                <a:hlinkClick r:id="rId3"/>
              </a:rPr>
              <a:t>http://www.bankofgreece.gr/Pages/el/Statistics/monetary/financing.aspx</a:t>
            </a:r>
            <a:endParaRPr lang="el-GR" dirty="0"/>
          </a:p>
        </p:txBody>
      </p:sp>
    </p:spTree>
    <p:extLst>
      <p:ext uri="{BB962C8B-B14F-4D97-AF65-F5344CB8AC3E}">
        <p14:creationId xmlns:p14="http://schemas.microsoft.com/office/powerpoint/2010/main" val="74444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l-GR" sz="4700" dirty="0"/>
              <a:t>Τι θα εξετάσουμε:</a:t>
            </a:r>
            <a:endParaRPr lang="en-US" sz="47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6478" y="2374836"/>
            <a:ext cx="7607751" cy="3751415"/>
          </a:xfrm>
        </p:spPr>
        <p:txBody>
          <a:bodyPr anchor="ctr">
            <a:normAutofit/>
          </a:bodyPr>
          <a:lstStyle/>
          <a:p>
            <a:r>
              <a:rPr lang="el-GR" b="1" dirty="0"/>
              <a:t>ΜΕΡΟΣ Α</a:t>
            </a:r>
          </a:p>
          <a:p>
            <a:r>
              <a:rPr lang="el-GR" dirty="0"/>
              <a:t>Δυο λόγια για την ύφεση στην ελληνική οικονομία (το πλαίσιο)</a:t>
            </a:r>
          </a:p>
          <a:p>
            <a:r>
              <a:rPr lang="el-GR" dirty="0"/>
              <a:t>Μια εικόνα της ελληνικής γεωργίας (κατανόηση)</a:t>
            </a:r>
          </a:p>
          <a:p>
            <a:r>
              <a:rPr lang="el-GR" dirty="0"/>
              <a:t>Ποιοτική Γεωργία</a:t>
            </a:r>
          </a:p>
          <a:p>
            <a:r>
              <a:rPr lang="el-GR" b="1" dirty="0"/>
              <a:t>ΜΕΡΟΣ Β</a:t>
            </a:r>
          </a:p>
          <a:p>
            <a:r>
              <a:rPr lang="el-GR" dirty="0"/>
              <a:t>Αξιολόγηση των Προγραμμάτων Αγροτικής Ανάπτυξης</a:t>
            </a:r>
          </a:p>
          <a:p>
            <a:r>
              <a:rPr lang="el-GR" dirty="0"/>
              <a:t>Δείκτες Παρακολούθησης</a:t>
            </a:r>
          </a:p>
          <a:p>
            <a:r>
              <a:rPr lang="el-GR" dirty="0"/>
              <a:t>Δείκτες Επιπτώσεων</a:t>
            </a:r>
          </a:p>
          <a:p>
            <a:r>
              <a:rPr lang="el-GR" dirty="0"/>
              <a:t>Διαδικασία Αξιολόγησης</a:t>
            </a:r>
          </a:p>
        </p:txBody>
      </p:sp>
    </p:spTree>
    <p:extLst>
      <p:ext uri="{BB962C8B-B14F-4D97-AF65-F5344CB8AC3E}">
        <p14:creationId xmlns:p14="http://schemas.microsoft.com/office/powerpoint/2010/main" val="41576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27" y="271736"/>
            <a:ext cx="8080513" cy="521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60627" y="5592970"/>
            <a:ext cx="8080513" cy="646331"/>
          </a:xfrm>
          <a:prstGeom prst="rect">
            <a:avLst/>
          </a:prstGeom>
        </p:spPr>
        <p:txBody>
          <a:bodyPr wrap="square">
            <a:spAutoFit/>
          </a:bodyPr>
          <a:lstStyle/>
          <a:p>
            <a:r>
              <a:rPr lang="el-GR" dirty="0"/>
              <a:t>Διάγραμμα. Μέσο μέγεθος εκμεταλλεύσεων στην ΕΕ-27 σε όρους φυσικής έκτασης (</a:t>
            </a:r>
            <a:r>
              <a:rPr lang="el-GR" dirty="0" err="1"/>
              <a:t>ha</a:t>
            </a:r>
            <a:r>
              <a:rPr lang="el-GR" dirty="0"/>
              <a:t>), 2010. (CI-17)</a:t>
            </a:r>
          </a:p>
        </p:txBody>
      </p:sp>
    </p:spTree>
    <p:extLst>
      <p:ext uri="{BB962C8B-B14F-4D97-AF65-F5344CB8AC3E}">
        <p14:creationId xmlns:p14="http://schemas.microsoft.com/office/powerpoint/2010/main" val="285566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A158DE-DA80-4BBF-93C8-6578B588F45A}"/>
              </a:ext>
            </a:extLst>
          </p:cNvPr>
          <p:cNvSpPr txBox="1"/>
          <p:nvPr/>
        </p:nvSpPr>
        <p:spPr>
          <a:xfrm>
            <a:off x="624718" y="2042597"/>
            <a:ext cx="7586007" cy="715581"/>
          </a:xfrm>
          <a:prstGeom prst="rect">
            <a:avLst/>
          </a:prstGeom>
          <a:solidFill>
            <a:schemeClr val="accent2">
              <a:lumMod val="40000"/>
              <a:lumOff val="60000"/>
            </a:schemeClr>
          </a:solidFill>
        </p:spPr>
        <p:txBody>
          <a:bodyPr wrap="square">
            <a:spAutoFit/>
          </a:bodyPr>
          <a:lstStyle/>
          <a:p>
            <a:pPr defTabSz="685800" fontAlgn="base">
              <a:spcBef>
                <a:spcPct val="0"/>
              </a:spcBef>
              <a:spcAft>
                <a:spcPct val="0"/>
              </a:spcAft>
            </a:pPr>
            <a:r>
              <a:rPr lang="el-GR" sz="1350" dirty="0">
                <a:solidFill>
                  <a:prstClr val="black"/>
                </a:solidFill>
                <a:latin typeface="Arial" charset="0"/>
              </a:rPr>
              <a:t>Η δημογραφική σύνθεση των απασχολούμενων στη γεωργία αποτελεί ένα από τα σημαντικότερα διαρθρωτικά προβλήματα της ελληνικής γεωργίας, η ένταση του οποίου δημιουργεί σημαντικούς κινδύνους για τη μακροπρόθεσμη βιωσιμότητα της. </a:t>
            </a:r>
          </a:p>
        </p:txBody>
      </p:sp>
      <p:pic>
        <p:nvPicPr>
          <p:cNvPr id="9" name="Picture 8">
            <a:extLst>
              <a:ext uri="{FF2B5EF4-FFF2-40B4-BE49-F238E27FC236}">
                <a16:creationId xmlns:a16="http://schemas.microsoft.com/office/drawing/2014/main" id="{19985FC9-E397-4DDB-B8E0-4B848618DC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2054" y="3372374"/>
            <a:ext cx="4591369" cy="2518271"/>
          </a:xfrm>
          <a:prstGeom prst="rect">
            <a:avLst/>
          </a:prstGeom>
          <a:noFill/>
          <a:ln>
            <a:noFill/>
          </a:ln>
        </p:spPr>
      </p:pic>
      <p:sp>
        <p:nvSpPr>
          <p:cNvPr id="11" name="TextBox 10">
            <a:extLst>
              <a:ext uri="{FF2B5EF4-FFF2-40B4-BE49-F238E27FC236}">
                <a16:creationId xmlns:a16="http://schemas.microsoft.com/office/drawing/2014/main" id="{39E9E9F5-5D50-457C-BB29-B8078718A7D1}"/>
              </a:ext>
            </a:extLst>
          </p:cNvPr>
          <p:cNvSpPr txBox="1"/>
          <p:nvPr/>
        </p:nvSpPr>
        <p:spPr>
          <a:xfrm>
            <a:off x="435703" y="2913035"/>
            <a:ext cx="4570952" cy="461665"/>
          </a:xfrm>
          <a:prstGeom prst="rect">
            <a:avLst/>
          </a:prstGeom>
          <a:noFill/>
        </p:spPr>
        <p:txBody>
          <a:bodyPr wrap="square">
            <a:spAutoFit/>
          </a:bodyPr>
          <a:lstStyle/>
          <a:p>
            <a:pPr algn="ctr" defTabSz="685800" fontAlgn="base">
              <a:spcBef>
                <a:spcPct val="0"/>
              </a:spcBef>
              <a:spcAft>
                <a:spcPct val="0"/>
              </a:spcAft>
            </a:pPr>
            <a:r>
              <a:rPr lang="el-GR" sz="1200" b="1" dirty="0">
                <a:solidFill>
                  <a:srgbClr val="438086"/>
                </a:solidFill>
                <a:latin typeface="Arial" charset="0"/>
              </a:rPr>
              <a:t>Εξέλιξη των Νέων Αρχηγών (&lt; 35 ετών) ΓΕ στο σύνολο των Αρχηγών των ΓΕ, σε Ελλάδα και Ευρωπαϊκή Ένωση</a:t>
            </a:r>
          </a:p>
        </p:txBody>
      </p:sp>
      <p:pic>
        <p:nvPicPr>
          <p:cNvPr id="6" name="Picture 5">
            <a:extLst>
              <a:ext uri="{FF2B5EF4-FFF2-40B4-BE49-F238E27FC236}">
                <a16:creationId xmlns:a16="http://schemas.microsoft.com/office/drawing/2014/main" id="{6E367F1D-AADD-44AC-9506-C072D1A24445}"/>
              </a:ext>
            </a:extLst>
          </p:cNvPr>
          <p:cNvPicPr>
            <a:picLocks noChangeAspect="1"/>
          </p:cNvPicPr>
          <p:nvPr/>
        </p:nvPicPr>
        <p:blipFill>
          <a:blip r:embed="rId3"/>
          <a:stretch>
            <a:fillRect/>
          </a:stretch>
        </p:blipFill>
        <p:spPr>
          <a:xfrm>
            <a:off x="5793024" y="3419665"/>
            <a:ext cx="2625329" cy="2360052"/>
          </a:xfrm>
          <a:prstGeom prst="rect">
            <a:avLst/>
          </a:prstGeom>
        </p:spPr>
      </p:pic>
      <p:sp>
        <p:nvSpPr>
          <p:cNvPr id="15" name="TextBox 14">
            <a:extLst>
              <a:ext uri="{FF2B5EF4-FFF2-40B4-BE49-F238E27FC236}">
                <a16:creationId xmlns:a16="http://schemas.microsoft.com/office/drawing/2014/main" id="{3D38C709-456D-49E5-9879-DB66B0740458}"/>
              </a:ext>
            </a:extLst>
          </p:cNvPr>
          <p:cNvSpPr txBox="1"/>
          <p:nvPr/>
        </p:nvSpPr>
        <p:spPr>
          <a:xfrm>
            <a:off x="5297729" y="2917077"/>
            <a:ext cx="3508958" cy="461665"/>
          </a:xfrm>
          <a:prstGeom prst="rect">
            <a:avLst/>
          </a:prstGeom>
          <a:noFill/>
        </p:spPr>
        <p:txBody>
          <a:bodyPr wrap="square">
            <a:spAutoFit/>
          </a:bodyPr>
          <a:lstStyle/>
          <a:p>
            <a:pPr algn="ctr" defTabSz="685800" fontAlgn="base">
              <a:spcBef>
                <a:spcPct val="0"/>
              </a:spcBef>
              <a:spcAft>
                <a:spcPct val="0"/>
              </a:spcAft>
            </a:pPr>
            <a:r>
              <a:rPr lang="el-GR" sz="1200" b="1" dirty="0">
                <a:solidFill>
                  <a:srgbClr val="438086"/>
                </a:solidFill>
                <a:latin typeface="Arial" charset="0"/>
              </a:rPr>
              <a:t>Ηλικιακή διάρθρωση διαχειριστών γεωργικής εκμετάλλευσης σε διάφορες χώρες</a:t>
            </a:r>
          </a:p>
        </p:txBody>
      </p:sp>
    </p:spTree>
    <p:extLst>
      <p:ext uri="{BB962C8B-B14F-4D97-AF65-F5344CB8AC3E}">
        <p14:creationId xmlns:p14="http://schemas.microsoft.com/office/powerpoint/2010/main" val="2490395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4303" y="150388"/>
            <a:ext cx="2236189" cy="523220"/>
          </a:xfrm>
          <a:prstGeom prst="rect">
            <a:avLst/>
          </a:prstGeom>
          <a:noFill/>
        </p:spPr>
        <p:txBody>
          <a:bodyPr wrap="none" rtlCol="0">
            <a:spAutoFit/>
          </a:bodyPr>
          <a:lstStyle/>
          <a:p>
            <a:pPr algn="ctr"/>
            <a:r>
              <a:rPr lang="el-GR" sz="2800" b="1" dirty="0">
                <a:solidFill>
                  <a:srgbClr val="000000"/>
                </a:solidFill>
              </a:rPr>
              <a:t>Νέοι Αγρότες</a:t>
            </a:r>
            <a:endParaRPr lang="en-US" sz="2800" b="1" dirty="0">
              <a:solidFill>
                <a:srgbClr val="000000"/>
              </a:solidFill>
            </a:endParaRPr>
          </a:p>
        </p:txBody>
      </p:sp>
      <p:pic>
        <p:nvPicPr>
          <p:cNvPr id="5" name="Picture 4"/>
          <p:cNvPicPr>
            <a:picLocks noChangeAspect="1"/>
          </p:cNvPicPr>
          <p:nvPr/>
        </p:nvPicPr>
        <p:blipFill>
          <a:blip r:embed="rId2"/>
          <a:stretch>
            <a:fillRect/>
          </a:stretch>
        </p:blipFill>
        <p:spPr>
          <a:xfrm>
            <a:off x="1495965" y="1063550"/>
            <a:ext cx="6591191" cy="4689886"/>
          </a:xfrm>
          <a:prstGeom prst="rect">
            <a:avLst/>
          </a:prstGeom>
        </p:spPr>
      </p:pic>
      <p:sp>
        <p:nvSpPr>
          <p:cNvPr id="6" name="Rectangle 5"/>
          <p:cNvSpPr/>
          <p:nvPr/>
        </p:nvSpPr>
        <p:spPr>
          <a:xfrm>
            <a:off x="844313" y="5753436"/>
            <a:ext cx="8161837" cy="923330"/>
          </a:xfrm>
          <a:prstGeom prst="rect">
            <a:avLst/>
          </a:prstGeom>
        </p:spPr>
        <p:txBody>
          <a:bodyPr wrap="square">
            <a:spAutoFit/>
          </a:bodyPr>
          <a:lstStyle/>
          <a:p>
            <a:r>
              <a:rPr lang="el-GR" dirty="0">
                <a:solidFill>
                  <a:srgbClr val="000000"/>
                </a:solidFill>
              </a:rPr>
              <a:t>Διάγραμμα 34. Ποσοστό αρχηγών γεωργικών εκμεταλλεύσεων με ηλικία άνω των 55 ετών, στην ΕΕ-27, 2010. </a:t>
            </a:r>
            <a:endParaRPr lang="en-US" dirty="0">
              <a:solidFill>
                <a:srgbClr val="000000"/>
              </a:solidFill>
            </a:endParaRPr>
          </a:p>
          <a:p>
            <a:r>
              <a:rPr lang="el-GR" dirty="0">
                <a:solidFill>
                  <a:srgbClr val="000000"/>
                </a:solidFill>
              </a:rPr>
              <a:t>Πηγή</a:t>
            </a:r>
            <a:r>
              <a:rPr lang="en-GB" dirty="0">
                <a:solidFill>
                  <a:srgbClr val="000000"/>
                </a:solidFill>
              </a:rPr>
              <a:t>: Eurostat, Farm Structure Survey, 2010. </a:t>
            </a:r>
            <a:endParaRPr lang="en-US" dirty="0">
              <a:solidFill>
                <a:srgbClr val="000000"/>
              </a:solidFill>
            </a:endParaRPr>
          </a:p>
        </p:txBody>
      </p:sp>
    </p:spTree>
    <p:extLst>
      <p:ext uri="{BB962C8B-B14F-4D97-AF65-F5344CB8AC3E}">
        <p14:creationId xmlns:p14="http://schemas.microsoft.com/office/powerpoint/2010/main" val="1864205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9E9E9F5-5D50-457C-BB29-B8078718A7D1}"/>
              </a:ext>
            </a:extLst>
          </p:cNvPr>
          <p:cNvSpPr txBox="1"/>
          <p:nvPr/>
        </p:nvSpPr>
        <p:spPr>
          <a:xfrm>
            <a:off x="105932" y="2013722"/>
            <a:ext cx="4570952" cy="461665"/>
          </a:xfrm>
          <a:prstGeom prst="rect">
            <a:avLst/>
          </a:prstGeom>
          <a:noFill/>
        </p:spPr>
        <p:txBody>
          <a:bodyPr wrap="square">
            <a:spAutoFit/>
          </a:bodyPr>
          <a:lstStyle/>
          <a:p>
            <a:pPr algn="ctr" defTabSz="685800" fontAlgn="base">
              <a:spcBef>
                <a:spcPct val="0"/>
              </a:spcBef>
              <a:spcAft>
                <a:spcPct val="0"/>
              </a:spcAft>
            </a:pPr>
            <a:r>
              <a:rPr lang="el-GR" sz="1200" b="1" dirty="0">
                <a:solidFill>
                  <a:srgbClr val="438086"/>
                </a:solidFill>
                <a:latin typeface="Arial" charset="0"/>
              </a:rPr>
              <a:t>Αριθμός Νέων Αρχηγών ΓΕ κάθε 100 Ηλικιωμένους Αρχηγούς ΓΕ (Ηλικία &lt; 40 ετών / Ηλικία &gt; 55 ετών), 2016</a:t>
            </a:r>
          </a:p>
        </p:txBody>
      </p:sp>
      <p:sp>
        <p:nvSpPr>
          <p:cNvPr id="15" name="TextBox 14">
            <a:extLst>
              <a:ext uri="{FF2B5EF4-FFF2-40B4-BE49-F238E27FC236}">
                <a16:creationId xmlns:a16="http://schemas.microsoft.com/office/drawing/2014/main" id="{3D38C709-456D-49E5-9879-DB66B0740458}"/>
              </a:ext>
            </a:extLst>
          </p:cNvPr>
          <p:cNvSpPr txBox="1"/>
          <p:nvPr/>
        </p:nvSpPr>
        <p:spPr>
          <a:xfrm>
            <a:off x="4906249" y="2006059"/>
            <a:ext cx="3759055" cy="646331"/>
          </a:xfrm>
          <a:prstGeom prst="rect">
            <a:avLst/>
          </a:prstGeom>
          <a:noFill/>
        </p:spPr>
        <p:txBody>
          <a:bodyPr wrap="square">
            <a:spAutoFit/>
          </a:bodyPr>
          <a:lstStyle/>
          <a:p>
            <a:pPr algn="ctr" defTabSz="685800" fontAlgn="base">
              <a:spcBef>
                <a:spcPct val="0"/>
              </a:spcBef>
              <a:spcAft>
                <a:spcPct val="0"/>
              </a:spcAft>
            </a:pPr>
            <a:r>
              <a:rPr lang="el-GR" sz="1200" b="1" dirty="0">
                <a:solidFill>
                  <a:srgbClr val="438086"/>
                </a:solidFill>
                <a:latin typeface="Arial" charset="0"/>
              </a:rPr>
              <a:t>Μέσα μεγέθη (Έκταση (</a:t>
            </a:r>
            <a:r>
              <a:rPr lang="el-GR" sz="1200" b="1" dirty="0" err="1">
                <a:solidFill>
                  <a:srgbClr val="438086"/>
                </a:solidFill>
                <a:latin typeface="Arial" charset="0"/>
              </a:rPr>
              <a:t>ha</a:t>
            </a:r>
            <a:r>
              <a:rPr lang="el-GR" sz="1200" b="1" dirty="0">
                <a:solidFill>
                  <a:srgbClr val="438086"/>
                </a:solidFill>
                <a:latin typeface="Arial" charset="0"/>
              </a:rPr>
              <a:t>/ΓΕ) &amp; ΜΑΕ/Γ.Ε) ανά ηλικιακή τάξη κατόχων των Γεωργικών Εκμεταλλεύσεων</a:t>
            </a:r>
          </a:p>
        </p:txBody>
      </p:sp>
      <p:pic>
        <p:nvPicPr>
          <p:cNvPr id="5" name="Picture 4">
            <a:extLst>
              <a:ext uri="{FF2B5EF4-FFF2-40B4-BE49-F238E27FC236}">
                <a16:creationId xmlns:a16="http://schemas.microsoft.com/office/drawing/2014/main" id="{E16C51A0-E839-47ED-81C1-0F7405BD23EF}"/>
              </a:ext>
            </a:extLst>
          </p:cNvPr>
          <p:cNvPicPr>
            <a:picLocks noChangeAspect="1"/>
          </p:cNvPicPr>
          <p:nvPr/>
        </p:nvPicPr>
        <p:blipFill>
          <a:blip r:embed="rId2"/>
          <a:stretch>
            <a:fillRect/>
          </a:stretch>
        </p:blipFill>
        <p:spPr>
          <a:xfrm>
            <a:off x="105933" y="2559467"/>
            <a:ext cx="4306625" cy="3054341"/>
          </a:xfrm>
          <a:prstGeom prst="rect">
            <a:avLst/>
          </a:prstGeom>
        </p:spPr>
      </p:pic>
      <p:pic>
        <p:nvPicPr>
          <p:cNvPr id="12" name="Picture 11">
            <a:extLst>
              <a:ext uri="{FF2B5EF4-FFF2-40B4-BE49-F238E27FC236}">
                <a16:creationId xmlns:a16="http://schemas.microsoft.com/office/drawing/2014/main" id="{B318FAFD-395E-468E-98CD-7965E672C8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2803" y="2728019"/>
            <a:ext cx="4570952" cy="2281782"/>
          </a:xfrm>
          <a:prstGeom prst="rect">
            <a:avLst/>
          </a:prstGeom>
          <a:noFill/>
          <a:ln>
            <a:noFill/>
          </a:ln>
        </p:spPr>
      </p:pic>
    </p:spTree>
    <p:extLst>
      <p:ext uri="{BB962C8B-B14F-4D97-AF65-F5344CB8AC3E}">
        <p14:creationId xmlns:p14="http://schemas.microsoft.com/office/powerpoint/2010/main" val="1736712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62" y="277584"/>
            <a:ext cx="8246147" cy="545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22661" y="5736659"/>
            <a:ext cx="8246147" cy="646331"/>
          </a:xfrm>
          <a:prstGeom prst="rect">
            <a:avLst/>
          </a:prstGeom>
        </p:spPr>
        <p:txBody>
          <a:bodyPr wrap="square">
            <a:spAutoFit/>
          </a:bodyPr>
          <a:lstStyle/>
          <a:p>
            <a:r>
              <a:rPr lang="el-GR" dirty="0"/>
              <a:t>Διάγραμμα. Αριθμός νέων γεωργών (&lt; 35 ετών) για κάθε 100 γεωργούς άνω των 55 ετών, στην ΕΕ-27, 2010. (CI -23)</a:t>
            </a:r>
          </a:p>
        </p:txBody>
      </p:sp>
    </p:spTree>
    <p:extLst>
      <p:ext uri="{BB962C8B-B14F-4D97-AF65-F5344CB8AC3E}">
        <p14:creationId xmlns:p14="http://schemas.microsoft.com/office/powerpoint/2010/main" val="2855336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23" y="296453"/>
            <a:ext cx="7672035" cy="550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958122" y="5799908"/>
            <a:ext cx="7672035" cy="646331"/>
          </a:xfrm>
          <a:prstGeom prst="rect">
            <a:avLst/>
          </a:prstGeom>
        </p:spPr>
        <p:txBody>
          <a:bodyPr wrap="square">
            <a:spAutoFit/>
          </a:bodyPr>
          <a:lstStyle/>
          <a:p>
            <a:r>
              <a:rPr lang="el-GR" dirty="0"/>
              <a:t>Διάγραμμα. Ποσοστό γεωργών με εμπειρική κατάρτιση, στην ΕΕ-27, 2010. (ΚΔΠ-24)</a:t>
            </a:r>
          </a:p>
        </p:txBody>
      </p:sp>
    </p:spTree>
    <p:extLst>
      <p:ext uri="{BB962C8B-B14F-4D97-AF65-F5344CB8AC3E}">
        <p14:creationId xmlns:p14="http://schemas.microsoft.com/office/powerpoint/2010/main" val="3389908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333" y="234361"/>
            <a:ext cx="7878717" cy="51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860334" y="5363660"/>
            <a:ext cx="7878716" cy="646331"/>
          </a:xfrm>
          <a:prstGeom prst="rect">
            <a:avLst/>
          </a:prstGeom>
        </p:spPr>
        <p:txBody>
          <a:bodyPr wrap="square">
            <a:spAutoFit/>
          </a:bodyPr>
          <a:lstStyle/>
          <a:p>
            <a:r>
              <a:rPr lang="el-GR" dirty="0"/>
              <a:t>Διάγραμμα. Ποσοστό νέων γεωργών (&lt;35 ετών) με εμπειρική κατάρτιση, στην ΕΕ-27, 2010</a:t>
            </a:r>
          </a:p>
        </p:txBody>
      </p:sp>
    </p:spTree>
    <p:extLst>
      <p:ext uri="{BB962C8B-B14F-4D97-AF65-F5344CB8AC3E}">
        <p14:creationId xmlns:p14="http://schemas.microsoft.com/office/powerpoint/2010/main" val="177306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58" y="269286"/>
            <a:ext cx="7907080" cy="515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824458" y="5602741"/>
            <a:ext cx="7907080" cy="923330"/>
          </a:xfrm>
          <a:prstGeom prst="rect">
            <a:avLst/>
          </a:prstGeom>
        </p:spPr>
        <p:txBody>
          <a:bodyPr wrap="square">
            <a:spAutoFit/>
          </a:bodyPr>
          <a:lstStyle/>
          <a:p>
            <a:r>
              <a:rPr lang="el-GR" dirty="0"/>
              <a:t>Διάγραμμα. Ποσοστό βιολογικά καλλιεργούμενης γης (πιστοποιημένης και σε μετάβαση) σαν ποσοστό της συνολικής Χρησιμοποιούμενης Αγροτικής Γης, στην ΕΕ-27, 2010. (CI – 19)</a:t>
            </a:r>
          </a:p>
        </p:txBody>
      </p:sp>
    </p:spTree>
    <p:extLst>
      <p:ext uri="{BB962C8B-B14F-4D97-AF65-F5344CB8AC3E}">
        <p14:creationId xmlns:p14="http://schemas.microsoft.com/office/powerpoint/2010/main" val="68410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22FD-72B9-4E15-BEF3-604F69E2E67A}"/>
              </a:ext>
            </a:extLst>
          </p:cNvPr>
          <p:cNvSpPr>
            <a:spLocks noGrp="1"/>
          </p:cNvSpPr>
          <p:nvPr>
            <p:ph type="title"/>
          </p:nvPr>
        </p:nvSpPr>
        <p:spPr>
          <a:xfrm>
            <a:off x="628650" y="365127"/>
            <a:ext cx="7886700" cy="540038"/>
          </a:xfrm>
        </p:spPr>
        <p:txBody>
          <a:bodyPr>
            <a:normAutofit fontScale="90000"/>
          </a:bodyPr>
          <a:lstStyle/>
          <a:p>
            <a:r>
              <a:rPr lang="el-GR" dirty="0"/>
              <a:t>Εκτάσεις πιστοποιημένης και υπό πιστοποίηση βιολογικής γεωργίας στην Ελλάδα, 2012-2017</a:t>
            </a:r>
            <a:endParaRPr lang="en-GB" dirty="0"/>
          </a:p>
        </p:txBody>
      </p:sp>
      <p:pic>
        <p:nvPicPr>
          <p:cNvPr id="4" name="Picture 3">
            <a:extLst>
              <a:ext uri="{FF2B5EF4-FFF2-40B4-BE49-F238E27FC236}">
                <a16:creationId xmlns:a16="http://schemas.microsoft.com/office/drawing/2014/main" id="{C86976A2-E5CF-41A6-8397-36764447365C}"/>
              </a:ext>
            </a:extLst>
          </p:cNvPr>
          <p:cNvPicPr>
            <a:picLocks noChangeAspect="1"/>
          </p:cNvPicPr>
          <p:nvPr/>
        </p:nvPicPr>
        <p:blipFill>
          <a:blip r:embed="rId2"/>
          <a:stretch>
            <a:fillRect/>
          </a:stretch>
        </p:blipFill>
        <p:spPr>
          <a:xfrm>
            <a:off x="341122" y="1140446"/>
            <a:ext cx="8461755" cy="5582611"/>
          </a:xfrm>
          <a:prstGeom prst="rect">
            <a:avLst/>
          </a:prstGeom>
        </p:spPr>
      </p:pic>
    </p:spTree>
    <p:extLst>
      <p:ext uri="{BB962C8B-B14F-4D97-AF65-F5344CB8AC3E}">
        <p14:creationId xmlns:p14="http://schemas.microsoft.com/office/powerpoint/2010/main" val="1002567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9FEA-0A9A-4AE9-AB66-D6D3FAAE7D27}"/>
              </a:ext>
            </a:extLst>
          </p:cNvPr>
          <p:cNvSpPr>
            <a:spLocks noGrp="1"/>
          </p:cNvSpPr>
          <p:nvPr>
            <p:ph type="title"/>
          </p:nvPr>
        </p:nvSpPr>
        <p:spPr>
          <a:xfrm>
            <a:off x="101600" y="118974"/>
            <a:ext cx="8848434" cy="512329"/>
          </a:xfrm>
        </p:spPr>
        <p:txBody>
          <a:bodyPr>
            <a:normAutofit fontScale="90000"/>
          </a:bodyPr>
          <a:lstStyle/>
          <a:p>
            <a:r>
              <a:rPr lang="el-GR" dirty="0"/>
              <a:t>Εκτάσεις βιολογικών καλλιεργειών σε εκτάρια, το 2019.</a:t>
            </a:r>
            <a:endParaRPr lang="en-GB" dirty="0"/>
          </a:p>
        </p:txBody>
      </p:sp>
      <p:pic>
        <p:nvPicPr>
          <p:cNvPr id="4" name="Picture 3">
            <a:extLst>
              <a:ext uri="{FF2B5EF4-FFF2-40B4-BE49-F238E27FC236}">
                <a16:creationId xmlns:a16="http://schemas.microsoft.com/office/drawing/2014/main" id="{7B984826-9B5D-4652-8249-F10B0FFC7A53}"/>
              </a:ext>
            </a:extLst>
          </p:cNvPr>
          <p:cNvPicPr>
            <a:picLocks noChangeAspect="1"/>
          </p:cNvPicPr>
          <p:nvPr/>
        </p:nvPicPr>
        <p:blipFill>
          <a:blip r:embed="rId2"/>
          <a:stretch>
            <a:fillRect/>
          </a:stretch>
        </p:blipFill>
        <p:spPr>
          <a:xfrm>
            <a:off x="101600" y="877455"/>
            <a:ext cx="8894617" cy="5875715"/>
          </a:xfrm>
          <a:prstGeom prst="rect">
            <a:avLst/>
          </a:prstGeom>
        </p:spPr>
      </p:pic>
    </p:spTree>
    <p:extLst>
      <p:ext uri="{BB962C8B-B14F-4D97-AF65-F5344CB8AC3E}">
        <p14:creationId xmlns:p14="http://schemas.microsoft.com/office/powerpoint/2010/main" val="223639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A646-5706-4EF7-BDC4-71C914A9B510}"/>
              </a:ext>
            </a:extLst>
          </p:cNvPr>
          <p:cNvSpPr>
            <a:spLocks noGrp="1"/>
          </p:cNvSpPr>
          <p:nvPr>
            <p:ph type="ctrTitle"/>
          </p:nvPr>
        </p:nvSpPr>
        <p:spPr/>
        <p:txBody>
          <a:bodyPr>
            <a:normAutofit fontScale="90000"/>
          </a:bodyPr>
          <a:lstStyle/>
          <a:p>
            <a:r>
              <a:rPr lang="el-GR" b="1" dirty="0"/>
              <a:t>ΜΕΡΟΣ Α</a:t>
            </a:r>
            <a:br>
              <a:rPr lang="en-GB" dirty="0"/>
            </a:br>
            <a:r>
              <a:rPr lang="el-GR" dirty="0"/>
              <a:t>Ένα στιγμιότυπο της Ελληνικής γεωργίας και της ανάπτυξης της υπαίθρου</a:t>
            </a:r>
            <a:endParaRPr lang="en-GB" sz="3600" dirty="0"/>
          </a:p>
        </p:txBody>
      </p:sp>
      <p:sp>
        <p:nvSpPr>
          <p:cNvPr id="5" name="Subtitle 4">
            <a:extLst>
              <a:ext uri="{FF2B5EF4-FFF2-40B4-BE49-F238E27FC236}">
                <a16:creationId xmlns:a16="http://schemas.microsoft.com/office/drawing/2014/main" id="{A85C1778-ACF7-4FB7-A91C-2196E847326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64587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FBEA-5F97-45D0-960B-96E5D0A1DA11}"/>
              </a:ext>
            </a:extLst>
          </p:cNvPr>
          <p:cNvSpPr>
            <a:spLocks noGrp="1"/>
          </p:cNvSpPr>
          <p:nvPr>
            <p:ph type="title"/>
          </p:nvPr>
        </p:nvSpPr>
        <p:spPr>
          <a:xfrm>
            <a:off x="628650" y="365127"/>
            <a:ext cx="7886700" cy="660110"/>
          </a:xfrm>
        </p:spPr>
        <p:txBody>
          <a:bodyPr>
            <a:normAutofit fontScale="90000"/>
          </a:bodyPr>
          <a:lstStyle/>
          <a:p>
            <a:r>
              <a:rPr lang="el-GR" dirty="0"/>
              <a:t>Αριθμός ζώων βιολογικής εκτροφής, 2017-2019</a:t>
            </a:r>
            <a:endParaRPr lang="en-GB" dirty="0"/>
          </a:p>
        </p:txBody>
      </p:sp>
      <p:pic>
        <p:nvPicPr>
          <p:cNvPr id="4" name="Picture 3">
            <a:extLst>
              <a:ext uri="{FF2B5EF4-FFF2-40B4-BE49-F238E27FC236}">
                <a16:creationId xmlns:a16="http://schemas.microsoft.com/office/drawing/2014/main" id="{92399040-9418-4C75-AA0B-AECCD935289A}"/>
              </a:ext>
            </a:extLst>
          </p:cNvPr>
          <p:cNvPicPr>
            <a:picLocks noChangeAspect="1"/>
          </p:cNvPicPr>
          <p:nvPr/>
        </p:nvPicPr>
        <p:blipFill>
          <a:blip r:embed="rId2"/>
          <a:stretch>
            <a:fillRect/>
          </a:stretch>
        </p:blipFill>
        <p:spPr>
          <a:xfrm>
            <a:off x="58879" y="1505527"/>
            <a:ext cx="8788446" cy="5283407"/>
          </a:xfrm>
          <a:prstGeom prst="rect">
            <a:avLst/>
          </a:prstGeom>
        </p:spPr>
      </p:pic>
    </p:spTree>
    <p:extLst>
      <p:ext uri="{BB962C8B-B14F-4D97-AF65-F5344CB8AC3E}">
        <p14:creationId xmlns:p14="http://schemas.microsoft.com/office/powerpoint/2010/main" val="353653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6CF4D-FFCB-44A2-98B3-1CD20F4F74A8}"/>
              </a:ext>
            </a:extLst>
          </p:cNvPr>
          <p:cNvPicPr>
            <a:picLocks noChangeAspect="1"/>
          </p:cNvPicPr>
          <p:nvPr/>
        </p:nvPicPr>
        <p:blipFill>
          <a:blip r:embed="rId2"/>
          <a:stretch>
            <a:fillRect/>
          </a:stretch>
        </p:blipFill>
        <p:spPr>
          <a:xfrm>
            <a:off x="387772" y="115454"/>
            <a:ext cx="5034040" cy="6627091"/>
          </a:xfrm>
          <a:prstGeom prst="rect">
            <a:avLst/>
          </a:prstGeom>
        </p:spPr>
      </p:pic>
      <p:sp>
        <p:nvSpPr>
          <p:cNvPr id="3" name="Rectangle 2">
            <a:extLst>
              <a:ext uri="{FF2B5EF4-FFF2-40B4-BE49-F238E27FC236}">
                <a16:creationId xmlns:a16="http://schemas.microsoft.com/office/drawing/2014/main" id="{9BBFBCDF-7F97-4549-9B18-9179F0D0C481}"/>
              </a:ext>
            </a:extLst>
          </p:cNvPr>
          <p:cNvSpPr/>
          <p:nvPr/>
        </p:nvSpPr>
        <p:spPr>
          <a:xfrm>
            <a:off x="3075710" y="5285570"/>
            <a:ext cx="6317671" cy="461665"/>
          </a:xfrm>
          <a:prstGeom prst="rect">
            <a:avLst/>
          </a:prstGeom>
        </p:spPr>
        <p:txBody>
          <a:bodyPr wrap="square">
            <a:spAutoFit/>
          </a:bodyPr>
          <a:lstStyle/>
          <a:p>
            <a:r>
              <a:rPr lang="el-GR" sz="2400" dirty="0"/>
              <a:t>Κατά κεφαλή δαπάνη για βιολογικά προϊόντα</a:t>
            </a:r>
            <a:endParaRPr lang="en-GB" sz="2400" dirty="0"/>
          </a:p>
        </p:txBody>
      </p:sp>
    </p:spTree>
    <p:extLst>
      <p:ext uri="{BB962C8B-B14F-4D97-AF65-F5344CB8AC3E}">
        <p14:creationId xmlns:p14="http://schemas.microsoft.com/office/powerpoint/2010/main" val="2020267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25" y="253955"/>
            <a:ext cx="7864338" cy="557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835525" y="5947712"/>
            <a:ext cx="7864338" cy="646331"/>
          </a:xfrm>
          <a:prstGeom prst="rect">
            <a:avLst/>
          </a:prstGeom>
        </p:spPr>
        <p:txBody>
          <a:bodyPr wrap="square">
            <a:spAutoFit/>
          </a:bodyPr>
          <a:lstStyle/>
          <a:p>
            <a:r>
              <a:rPr lang="el-GR" dirty="0"/>
              <a:t>Διάγραμμα. Αριθμός επιχειρήσεων και απασχολούμενοι στη βιομηχανία τροφίμων και ποτών.</a:t>
            </a:r>
          </a:p>
        </p:txBody>
      </p:sp>
    </p:spTree>
    <p:extLst>
      <p:ext uri="{BB962C8B-B14F-4D97-AF65-F5344CB8AC3E}">
        <p14:creationId xmlns:p14="http://schemas.microsoft.com/office/powerpoint/2010/main" val="4247790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21855-19EC-460A-A2E5-E6F609979359}"/>
              </a:ext>
            </a:extLst>
          </p:cNvPr>
          <p:cNvPicPr>
            <a:picLocks noChangeAspect="1"/>
          </p:cNvPicPr>
          <p:nvPr/>
        </p:nvPicPr>
        <p:blipFill>
          <a:blip r:embed="rId2"/>
          <a:stretch>
            <a:fillRect/>
          </a:stretch>
        </p:blipFill>
        <p:spPr>
          <a:xfrm>
            <a:off x="276996" y="2042040"/>
            <a:ext cx="8590008" cy="2773920"/>
          </a:xfrm>
          <a:prstGeom prst="rect">
            <a:avLst/>
          </a:prstGeom>
        </p:spPr>
      </p:pic>
      <p:sp>
        <p:nvSpPr>
          <p:cNvPr id="3" name="Rectangle 2">
            <a:extLst>
              <a:ext uri="{FF2B5EF4-FFF2-40B4-BE49-F238E27FC236}">
                <a16:creationId xmlns:a16="http://schemas.microsoft.com/office/drawing/2014/main" id="{506B6879-C510-493E-BECA-51172600DDEA}"/>
              </a:ext>
            </a:extLst>
          </p:cNvPr>
          <p:cNvSpPr/>
          <p:nvPr/>
        </p:nvSpPr>
        <p:spPr>
          <a:xfrm>
            <a:off x="607243" y="1249326"/>
            <a:ext cx="7929513" cy="369332"/>
          </a:xfrm>
          <a:prstGeom prst="rect">
            <a:avLst/>
          </a:prstGeom>
        </p:spPr>
        <p:txBody>
          <a:bodyPr wrap="square">
            <a:spAutoFit/>
          </a:bodyPr>
          <a:lstStyle/>
          <a:p>
            <a:r>
              <a:rPr lang="el-GR" dirty="0"/>
              <a:t>Βασικά στοιχεία του κλάδου της μεταποίησης τροφίμων την δεκαετία 2008-2017</a:t>
            </a:r>
            <a:endParaRPr lang="en-GB" dirty="0"/>
          </a:p>
        </p:txBody>
      </p:sp>
    </p:spTree>
    <p:extLst>
      <p:ext uri="{BB962C8B-B14F-4D97-AF65-F5344CB8AC3E}">
        <p14:creationId xmlns:p14="http://schemas.microsoft.com/office/powerpoint/2010/main" val="92230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ελληνική γεωργία;</a:t>
            </a:r>
            <a:endParaRPr lang="en-US" dirty="0"/>
          </a:p>
        </p:txBody>
      </p:sp>
      <p:sp>
        <p:nvSpPr>
          <p:cNvPr id="3" name="Content Placeholder 2"/>
          <p:cNvSpPr>
            <a:spLocks noGrp="1"/>
          </p:cNvSpPr>
          <p:nvPr>
            <p:ph idx="1"/>
          </p:nvPr>
        </p:nvSpPr>
        <p:spPr>
          <a:xfrm>
            <a:off x="1239405" y="1801906"/>
            <a:ext cx="7272339" cy="4324257"/>
          </a:xfrm>
        </p:spPr>
        <p:txBody>
          <a:bodyPr>
            <a:normAutofit/>
          </a:bodyPr>
          <a:lstStyle/>
          <a:p>
            <a:r>
              <a:rPr lang="el-GR" sz="3200" dirty="0"/>
              <a:t>Περιοχές της υπαίθρου και ισόρροπη ανάπτυξη</a:t>
            </a:r>
          </a:p>
          <a:p>
            <a:r>
              <a:rPr lang="el-GR" sz="3200" dirty="0"/>
              <a:t>Επισιτιστικά θέματα, εθνική ασφάλεια και αυτάρκεια</a:t>
            </a:r>
          </a:p>
          <a:p>
            <a:r>
              <a:rPr lang="el-GR" sz="3200" dirty="0"/>
              <a:t>Εξαιρετικό (μοναδικό) περιβάλλον</a:t>
            </a:r>
          </a:p>
          <a:p>
            <a:r>
              <a:rPr lang="el-GR" sz="3200" dirty="0"/>
              <a:t>Κλιματική αλλαγή και συμβολή της γεωργίας</a:t>
            </a:r>
          </a:p>
          <a:p>
            <a:r>
              <a:rPr lang="el-GR" sz="3200" dirty="0"/>
              <a:t>Ισοζύγιο τρεχουσών συναλλαγών</a:t>
            </a:r>
          </a:p>
          <a:p>
            <a:endParaRPr lang="el-GR" dirty="0"/>
          </a:p>
          <a:p>
            <a:endParaRPr lang="en-US" dirty="0"/>
          </a:p>
        </p:txBody>
      </p:sp>
    </p:spTree>
    <p:extLst>
      <p:ext uri="{BB962C8B-B14F-4D97-AF65-F5344CB8AC3E}">
        <p14:creationId xmlns:p14="http://schemas.microsoft.com/office/powerpoint/2010/main" val="4156605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6397" y="1353626"/>
            <a:ext cx="8152203" cy="4047193"/>
          </a:xfrm>
          <a:prstGeom prst="rect">
            <a:avLst/>
          </a:prstGeom>
        </p:spPr>
      </p:pic>
      <p:sp>
        <p:nvSpPr>
          <p:cNvPr id="3" name="TextBox 2"/>
          <p:cNvSpPr txBox="1"/>
          <p:nvPr/>
        </p:nvSpPr>
        <p:spPr>
          <a:xfrm>
            <a:off x="1386847" y="568193"/>
            <a:ext cx="6669715" cy="523220"/>
          </a:xfrm>
          <a:prstGeom prst="rect">
            <a:avLst/>
          </a:prstGeom>
          <a:noFill/>
        </p:spPr>
        <p:txBody>
          <a:bodyPr wrap="none" rtlCol="0">
            <a:spAutoFit/>
          </a:bodyPr>
          <a:lstStyle/>
          <a:p>
            <a:r>
              <a:rPr lang="el-GR" sz="2800" dirty="0"/>
              <a:t>Τα στατιστικά δεδομένα θέλουν προσοχή</a:t>
            </a:r>
            <a:endParaRPr lang="en-US" sz="2800" dirty="0"/>
          </a:p>
        </p:txBody>
      </p:sp>
      <p:sp>
        <p:nvSpPr>
          <p:cNvPr id="4" name="Rectangle 3"/>
          <p:cNvSpPr/>
          <p:nvPr/>
        </p:nvSpPr>
        <p:spPr>
          <a:xfrm>
            <a:off x="706397" y="5763043"/>
            <a:ext cx="8152203" cy="369332"/>
          </a:xfrm>
          <a:prstGeom prst="rect">
            <a:avLst/>
          </a:prstGeom>
        </p:spPr>
        <p:txBody>
          <a:bodyPr wrap="square">
            <a:spAutoFit/>
          </a:bodyPr>
          <a:lstStyle/>
          <a:p>
            <a:r>
              <a:rPr lang="el-GR" dirty="0"/>
              <a:t>Διάγραμμα 2. ΑΕΠ ανά κάτοικο για τις ελληνικές </a:t>
            </a:r>
            <a:r>
              <a:rPr lang="en-GB" dirty="0"/>
              <a:t>NUTS</a:t>
            </a:r>
            <a:r>
              <a:rPr lang="el-GR" dirty="0"/>
              <a:t>3 περιοχές, 2010. </a:t>
            </a:r>
            <a:endParaRPr lang="en-US" dirty="0"/>
          </a:p>
        </p:txBody>
      </p:sp>
    </p:spTree>
    <p:extLst>
      <p:ext uri="{BB962C8B-B14F-4D97-AF65-F5344CB8AC3E}">
        <p14:creationId xmlns:p14="http://schemas.microsoft.com/office/powerpoint/2010/main" val="1760983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216" y="235131"/>
            <a:ext cx="4990981" cy="541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542123" y="5893415"/>
            <a:ext cx="8347166" cy="646331"/>
          </a:xfrm>
          <a:prstGeom prst="rect">
            <a:avLst/>
          </a:prstGeom>
        </p:spPr>
        <p:txBody>
          <a:bodyPr wrap="square">
            <a:spAutoFit/>
          </a:bodyPr>
          <a:lstStyle/>
          <a:p>
            <a:r>
              <a:rPr lang="el-GR" dirty="0"/>
              <a:t>Διάγραμμα. Περιοχές (ταχυδρομικός κωδικός) Συγκριτικά κάτω από το Όριο της Φτώχειας (κόκκινο χρώμα).</a:t>
            </a:r>
          </a:p>
        </p:txBody>
      </p:sp>
    </p:spTree>
    <p:extLst>
      <p:ext uri="{BB962C8B-B14F-4D97-AF65-F5344CB8AC3E}">
        <p14:creationId xmlns:p14="http://schemas.microsoft.com/office/powerpoint/2010/main" val="105444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915F3A-D7EC-4FE6-96F0-F7050FE4832E}"/>
              </a:ext>
            </a:extLst>
          </p:cNvPr>
          <p:cNvSpPr>
            <a:spLocks noGrp="1"/>
          </p:cNvSpPr>
          <p:nvPr>
            <p:ph type="title"/>
          </p:nvPr>
        </p:nvSpPr>
        <p:spPr>
          <a:xfrm>
            <a:off x="457200" y="1296231"/>
            <a:ext cx="8229600" cy="578154"/>
          </a:xfrm>
        </p:spPr>
        <p:txBody>
          <a:bodyPr/>
          <a:lstStyle/>
          <a:p>
            <a:br>
              <a:rPr lang="ru-RU" sz="2100" dirty="0"/>
            </a:br>
            <a:endParaRPr lang="ru-RU" sz="2100" dirty="0">
              <a:latin typeface="Arial" pitchFamily="34" charset="0"/>
              <a:cs typeface="Arial" pitchFamily="34" charset="0"/>
            </a:endParaRPr>
          </a:p>
        </p:txBody>
      </p:sp>
      <p:pic>
        <p:nvPicPr>
          <p:cNvPr id="2050" name="Picture 2">
            <a:extLst>
              <a:ext uri="{FF2B5EF4-FFF2-40B4-BE49-F238E27FC236}">
                <a16:creationId xmlns:a16="http://schemas.microsoft.com/office/drawing/2014/main" id="{4D00B60F-FA4D-44BC-868F-D204AE95F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03" y="1936624"/>
            <a:ext cx="5613510" cy="398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9A592A0-EE5A-4C2E-9160-E34B6349125C}"/>
              </a:ext>
            </a:extLst>
          </p:cNvPr>
          <p:cNvSpPr txBox="1"/>
          <p:nvPr/>
        </p:nvSpPr>
        <p:spPr>
          <a:xfrm>
            <a:off x="457200" y="1614326"/>
            <a:ext cx="8314014" cy="300082"/>
          </a:xfrm>
          <a:prstGeom prst="rect">
            <a:avLst/>
          </a:prstGeom>
          <a:noFill/>
        </p:spPr>
        <p:txBody>
          <a:bodyPr wrap="square">
            <a:spAutoFit/>
          </a:bodyPr>
          <a:lstStyle/>
          <a:p>
            <a:pPr defTabSz="685800" fontAlgn="base">
              <a:spcBef>
                <a:spcPct val="0"/>
              </a:spcBef>
              <a:spcAft>
                <a:spcPct val="0"/>
              </a:spcAft>
            </a:pPr>
            <a:r>
              <a:rPr lang="el-GR" sz="1350" dirty="0">
                <a:solidFill>
                  <a:prstClr val="black"/>
                </a:solidFill>
                <a:latin typeface="Arial" charset="0"/>
              </a:rPr>
              <a:t>Ομάδες Περιφερειακών Ενοτήτων με ομοειδή δημογραφικά και αναπτυξιακά χαρακτηριστικά</a:t>
            </a:r>
          </a:p>
        </p:txBody>
      </p:sp>
      <p:pic>
        <p:nvPicPr>
          <p:cNvPr id="6" name="Picture 5">
            <a:extLst>
              <a:ext uri="{FF2B5EF4-FFF2-40B4-BE49-F238E27FC236}">
                <a16:creationId xmlns:a16="http://schemas.microsoft.com/office/drawing/2014/main" id="{2204A148-9818-4C2E-B32D-F286B47C8073}"/>
              </a:ext>
            </a:extLst>
          </p:cNvPr>
          <p:cNvPicPr>
            <a:picLocks noChangeAspect="1"/>
          </p:cNvPicPr>
          <p:nvPr/>
        </p:nvPicPr>
        <p:blipFill>
          <a:blip r:embed="rId3"/>
          <a:stretch>
            <a:fillRect/>
          </a:stretch>
        </p:blipFill>
        <p:spPr>
          <a:xfrm>
            <a:off x="6314823" y="1874386"/>
            <a:ext cx="2371977" cy="4090940"/>
          </a:xfrm>
          <a:prstGeom prst="rect">
            <a:avLst/>
          </a:prstGeom>
        </p:spPr>
      </p:pic>
    </p:spTree>
    <p:extLst>
      <p:ext uri="{BB962C8B-B14F-4D97-AF65-F5344CB8AC3E}">
        <p14:creationId xmlns:p14="http://schemas.microsoft.com/office/powerpoint/2010/main" val="1920361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Η Ελληνική Γεωργία</a:t>
            </a:r>
            <a:r>
              <a:rPr lang="en-GB" dirty="0"/>
              <a:t> </a:t>
            </a:r>
            <a:r>
              <a:rPr lang="el-GR" dirty="0"/>
              <a:t>μετά το 2020</a:t>
            </a:r>
            <a:endParaRPr lang="en-US" dirty="0"/>
          </a:p>
        </p:txBody>
      </p:sp>
      <p:sp>
        <p:nvSpPr>
          <p:cNvPr id="5" name="Content Placeholder 4"/>
          <p:cNvSpPr>
            <a:spLocks noGrp="1"/>
          </p:cNvSpPr>
          <p:nvPr>
            <p:ph idx="1"/>
          </p:nvPr>
        </p:nvSpPr>
        <p:spPr/>
        <p:txBody>
          <a:bodyPr/>
          <a:lstStyle/>
          <a:p>
            <a:r>
              <a:rPr lang="el-GR" dirty="0"/>
              <a:t>Δύο όψεις του νομίσματος</a:t>
            </a:r>
          </a:p>
          <a:p>
            <a:r>
              <a:rPr lang="el-GR" dirty="0"/>
              <a:t>Τομεακή προσέγγιση</a:t>
            </a:r>
          </a:p>
          <a:p>
            <a:pPr lvl="1"/>
            <a:r>
              <a:rPr lang="el-GR" dirty="0"/>
              <a:t>Τί θέλουμε να παράγουμε;</a:t>
            </a:r>
          </a:p>
          <a:p>
            <a:pPr lvl="2"/>
            <a:r>
              <a:rPr lang="el-GR" dirty="0"/>
              <a:t>Φρούτα και λαχανικά</a:t>
            </a:r>
          </a:p>
          <a:p>
            <a:pPr lvl="2"/>
            <a:r>
              <a:rPr lang="el-GR" dirty="0"/>
              <a:t>Φέτα</a:t>
            </a:r>
          </a:p>
          <a:p>
            <a:pPr lvl="2"/>
            <a:r>
              <a:rPr lang="el-GR" dirty="0"/>
              <a:t>Σιτηρά</a:t>
            </a:r>
          </a:p>
          <a:p>
            <a:pPr lvl="2"/>
            <a:r>
              <a:rPr lang="el-GR" dirty="0"/>
              <a:t>Ζωοτροφές</a:t>
            </a:r>
          </a:p>
          <a:p>
            <a:r>
              <a:rPr lang="el-GR" dirty="0"/>
              <a:t>Επιχειρηματική προσέγγιση</a:t>
            </a:r>
          </a:p>
        </p:txBody>
      </p:sp>
    </p:spTree>
    <p:extLst>
      <p:ext uri="{BB962C8B-B14F-4D97-AF65-F5344CB8AC3E}">
        <p14:creationId xmlns:p14="http://schemas.microsoft.com/office/powerpoint/2010/main" val="3137293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450" y="140941"/>
            <a:ext cx="7926929" cy="1339009"/>
          </a:xfrm>
        </p:spPr>
        <p:txBody>
          <a:bodyPr/>
          <a:lstStyle/>
          <a:p>
            <a:r>
              <a:rPr lang="el-GR" dirty="0"/>
              <a:t>Επιχειρηματική προσέγγιση</a:t>
            </a:r>
            <a:endParaRPr lang="en-US" dirty="0"/>
          </a:p>
        </p:txBody>
      </p:sp>
      <p:sp>
        <p:nvSpPr>
          <p:cNvPr id="3" name="Content Placeholder 2"/>
          <p:cNvSpPr>
            <a:spLocks noGrp="1"/>
          </p:cNvSpPr>
          <p:nvPr>
            <p:ph idx="1"/>
          </p:nvPr>
        </p:nvSpPr>
        <p:spPr>
          <a:xfrm>
            <a:off x="1089024" y="1420486"/>
            <a:ext cx="7272339" cy="5264136"/>
          </a:xfrm>
        </p:spPr>
        <p:txBody>
          <a:bodyPr>
            <a:normAutofit lnSpcReduction="10000"/>
          </a:bodyPr>
          <a:lstStyle/>
          <a:p>
            <a:pPr lvl="0"/>
            <a:r>
              <a:rPr lang="el-GR" dirty="0"/>
              <a:t>γεωργικές επιχειρήσεις που παράγουν μαζικά για την ελληνική και παγκόσμια συμβατική γεωργία (π.χ. βαμβάκι, σκληρό στάρι, ελαιόλαδο, κ.λπ.) με κυρίαρχο εξαγωγικό προσανατολισμό και κύριο ανταγωνιστικό πλεονέκτημα το χαμηλό κόστος για την υψηλή ποιότητα στα συμβατικά βιομηχανικά επίπεδα </a:t>
            </a:r>
            <a:endParaRPr lang="en-US" dirty="0"/>
          </a:p>
          <a:p>
            <a:pPr lvl="0"/>
            <a:r>
              <a:rPr lang="el-GR" dirty="0"/>
              <a:t>γεωργικές επιχειρήσεις που παράγουν για ειδικές καταναλωτικές αγορές (niche markets) προϊόντων ονομασίας προέλευσης ή βιολογικών προϊόντων και κύριο ανταγωνιστικό πλεονέκτημα την ποιότητα και την μοναδικότητα που τους επιτρέπουν να διεκδικήσουν μια υψηλότερη τιμή (price premium) </a:t>
            </a:r>
            <a:endParaRPr lang="en-US" dirty="0"/>
          </a:p>
          <a:p>
            <a:pPr lvl="0"/>
            <a:r>
              <a:rPr lang="el-GR" dirty="0"/>
              <a:t>γεωργικές επιχειρήσεις που απευθύνονται σε τοπικές-χωρικές αγορές με κύριο ανταγωνιστικό πλεονέκτημα την εμπιστοσύνη του καταναλωτή στην τοπική παραγωγή και το αυξημένο κόστος των εισαγομένων (σε τοπικό επίπεδο) ανταγωνιστικών προϊόντων (π.χ. γεωργία σε νησιά, απομακρυσμένες περιοχές, ορεινές περιοχές, κ.λπ.)</a:t>
            </a:r>
            <a:endParaRPr lang="en-US" dirty="0"/>
          </a:p>
          <a:p>
            <a:endParaRPr lang="en-US" dirty="0"/>
          </a:p>
        </p:txBody>
      </p:sp>
    </p:spTree>
    <p:extLst>
      <p:ext uri="{BB962C8B-B14F-4D97-AF65-F5344CB8AC3E}">
        <p14:creationId xmlns:p14="http://schemas.microsoft.com/office/powerpoint/2010/main" val="138590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8106" y="22751"/>
            <a:ext cx="4310922" cy="1143000"/>
          </a:xfrm>
        </p:spPr>
        <p:txBody>
          <a:bodyPr/>
          <a:lstStyle/>
          <a:p>
            <a:r>
              <a:rPr lang="el-GR" sz="3600" dirty="0"/>
              <a:t>Ελληνική οικονομία:</a:t>
            </a:r>
            <a:br>
              <a:rPr lang="el-GR" sz="3600" dirty="0"/>
            </a:br>
            <a:r>
              <a:rPr lang="el-GR" sz="3600" dirty="0"/>
              <a:t>Τι είναι ύφεση;</a:t>
            </a:r>
          </a:p>
        </p:txBody>
      </p:sp>
      <p:sp>
        <p:nvSpPr>
          <p:cNvPr id="3" name="Θέση περιεχομένου 2"/>
          <p:cNvSpPr>
            <a:spLocks noGrp="1"/>
          </p:cNvSpPr>
          <p:nvPr>
            <p:ph idx="1"/>
          </p:nvPr>
        </p:nvSpPr>
        <p:spPr>
          <a:xfrm>
            <a:off x="296475" y="1487248"/>
            <a:ext cx="4104456" cy="5256584"/>
          </a:xfrm>
        </p:spPr>
        <p:txBody>
          <a:bodyPr>
            <a:normAutofit/>
          </a:bodyPr>
          <a:lstStyle/>
          <a:p>
            <a:pPr marL="0" indent="0">
              <a:buNone/>
            </a:pPr>
            <a:r>
              <a:rPr lang="el-GR" dirty="0"/>
              <a:t>Το </a:t>
            </a:r>
            <a:r>
              <a:rPr lang="en-US" dirty="0"/>
              <a:t>National Bureau of Economic Research (NBER) </a:t>
            </a:r>
            <a:r>
              <a:rPr lang="el-GR" dirty="0"/>
              <a:t>ορίζει την ύφεση:</a:t>
            </a:r>
            <a:endParaRPr lang="en-US" dirty="0"/>
          </a:p>
          <a:p>
            <a:pPr marL="0" indent="0">
              <a:buNone/>
            </a:pPr>
            <a:r>
              <a:rPr lang="en-US" dirty="0"/>
              <a:t>“a significant decline in economic activity spread across the economy, lasting more than a few months, normally visible in </a:t>
            </a:r>
            <a:r>
              <a:rPr lang="en-US" b="1" dirty="0"/>
              <a:t>real GDP</a:t>
            </a:r>
            <a:r>
              <a:rPr lang="en-US" dirty="0"/>
              <a:t>, </a:t>
            </a:r>
            <a:r>
              <a:rPr lang="en-US" b="1" dirty="0"/>
              <a:t>real income</a:t>
            </a:r>
            <a:r>
              <a:rPr lang="en-US" dirty="0"/>
              <a:t>, </a:t>
            </a:r>
            <a:r>
              <a:rPr lang="en-US" b="1" dirty="0"/>
              <a:t>employment</a:t>
            </a:r>
            <a:r>
              <a:rPr lang="en-US" dirty="0"/>
              <a:t>, </a:t>
            </a:r>
            <a:r>
              <a:rPr lang="en-US" b="1" dirty="0"/>
              <a:t>industrial production</a:t>
            </a:r>
            <a:r>
              <a:rPr lang="en-US" dirty="0"/>
              <a:t>, and </a:t>
            </a:r>
            <a:r>
              <a:rPr lang="en-US" b="1" dirty="0"/>
              <a:t>wholesale-retail</a:t>
            </a:r>
            <a:r>
              <a:rPr lang="en-US" dirty="0"/>
              <a:t> sales”</a:t>
            </a:r>
            <a:endParaRPr lang="el-GR" dirty="0"/>
          </a:p>
        </p:txBody>
      </p:sp>
      <p:graphicFrame>
        <p:nvGraphicFramePr>
          <p:cNvPr id="5" name="Γράφημα 4"/>
          <p:cNvGraphicFramePr>
            <a:graphicFrameLocks/>
          </p:cNvGraphicFramePr>
          <p:nvPr>
            <p:extLst>
              <p:ext uri="{D42A27DB-BD31-4B8C-83A1-F6EECF244321}">
                <p14:modId xmlns:p14="http://schemas.microsoft.com/office/powerpoint/2010/main" val="2326208204"/>
              </p:ext>
            </p:extLst>
          </p:nvPr>
        </p:nvGraphicFramePr>
        <p:xfrm>
          <a:off x="4427983" y="330204"/>
          <a:ext cx="4608513"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Γράφημα 5"/>
          <p:cNvGraphicFramePr>
            <a:graphicFrameLocks/>
          </p:cNvGraphicFramePr>
          <p:nvPr>
            <p:extLst>
              <p:ext uri="{D42A27DB-BD31-4B8C-83A1-F6EECF244321}">
                <p14:modId xmlns:p14="http://schemas.microsoft.com/office/powerpoint/2010/main" val="1070779868"/>
              </p:ext>
            </p:extLst>
          </p:nvPr>
        </p:nvGraphicFramePr>
        <p:xfrm>
          <a:off x="4400931" y="3361609"/>
          <a:ext cx="4608512"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788024" y="6525344"/>
            <a:ext cx="4032448" cy="307777"/>
          </a:xfrm>
          <a:prstGeom prst="rect">
            <a:avLst/>
          </a:prstGeom>
          <a:noFill/>
        </p:spPr>
        <p:txBody>
          <a:bodyPr wrap="square" rtlCol="0">
            <a:spAutoFit/>
          </a:bodyPr>
          <a:lstStyle/>
          <a:p>
            <a:r>
              <a:rPr lang="en-GB" sz="1400" dirty="0"/>
              <a:t>Source: </a:t>
            </a:r>
            <a:r>
              <a:rPr lang="en-GB" sz="1400" dirty="0" err="1"/>
              <a:t>ELSTAT</a:t>
            </a:r>
            <a:r>
              <a:rPr lang="en-GB" sz="1400" dirty="0"/>
              <a:t> – The Greek Statistical Service</a:t>
            </a:r>
            <a:endParaRPr lang="el-GR" sz="1400" dirty="0"/>
          </a:p>
        </p:txBody>
      </p:sp>
    </p:spTree>
    <p:extLst>
      <p:ext uri="{BB962C8B-B14F-4D97-AF65-F5344CB8AC3E}">
        <p14:creationId xmlns:p14="http://schemas.microsoft.com/office/powerpoint/2010/main" val="324988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Γεωργία χαμηλού κόστους</a:t>
            </a:r>
            <a:endParaRPr lang="en-US" dirty="0"/>
          </a:p>
        </p:txBody>
      </p:sp>
      <p:sp>
        <p:nvSpPr>
          <p:cNvPr id="3" name="Content Placeholder 2"/>
          <p:cNvSpPr>
            <a:spLocks noGrp="1"/>
          </p:cNvSpPr>
          <p:nvPr>
            <p:ph idx="1"/>
          </p:nvPr>
        </p:nvSpPr>
        <p:spPr>
          <a:xfrm>
            <a:off x="1089024" y="1487328"/>
            <a:ext cx="7272339" cy="5097020"/>
          </a:xfrm>
        </p:spPr>
        <p:txBody>
          <a:bodyPr>
            <a:normAutofit lnSpcReduction="10000"/>
          </a:bodyPr>
          <a:lstStyle/>
          <a:p>
            <a:pPr marL="0" indent="0">
              <a:buNone/>
            </a:pPr>
            <a:r>
              <a:rPr lang="el-GR" dirty="0"/>
              <a:t>Επιχειρήσεις αυτής της κατηγορίας έχουν ανάγκη μέτρων που:</a:t>
            </a:r>
            <a:endParaRPr lang="en-US" dirty="0"/>
          </a:p>
          <a:p>
            <a:pPr lvl="0"/>
            <a:r>
              <a:rPr lang="el-GR" dirty="0"/>
              <a:t>θα αυξήσουν την απόδοση (αριθμητής) (π.χ. καλύτερες καλλιεργητικές πρακτικές)</a:t>
            </a:r>
            <a:endParaRPr lang="en-US" dirty="0"/>
          </a:p>
          <a:p>
            <a:pPr lvl="0"/>
            <a:r>
              <a:rPr lang="el-GR" dirty="0"/>
              <a:t>θα μειώσουν το κόστος παραγωγής (παρανομαστής) (π.χ. καλύτερη διαχείριση εισροών όπως το νερό και τα λιπάσματα, οικονομίες κλίμακας με αύξηση του μεγέθους του κλήρου ή του κοπαδιού)</a:t>
            </a:r>
            <a:endParaRPr lang="en-US" dirty="0"/>
          </a:p>
          <a:p>
            <a:pPr lvl="0"/>
            <a:r>
              <a:rPr lang="el-GR" dirty="0"/>
              <a:t>θα επανα-προσανατολίσουν τις καλλιέργειες, τις ποικιλίες και τις φυλές στις αγοραίες (διεθνείς και εθνικές) ανάγκες </a:t>
            </a:r>
            <a:endParaRPr lang="en-US" dirty="0"/>
          </a:p>
          <a:p>
            <a:pPr lvl="0"/>
            <a:r>
              <a:rPr lang="el-GR" dirty="0"/>
              <a:t>θα αποκτήσουν βιομηχανικά πρότυπα (π.χ. στην ολοκληρωμένη διαχείριση, στη φύλαξη των προϊόντων) </a:t>
            </a:r>
            <a:endParaRPr lang="en-US" dirty="0"/>
          </a:p>
          <a:p>
            <a:pPr lvl="0"/>
            <a:r>
              <a:rPr lang="el-GR" dirty="0"/>
              <a:t>θα διαφοροποιηθούν με στόχο την κάθετη ολοκλήρωση (π.χ. μια αμιγώς κτηνοτροφική εκμετάλλευση μπορεί να διαφοροποιηθεί επεκτεινόμενη προς τα πάνω στην παραγωγή κτηνοτροφής ή προς τα κάτω στην παραγωγή τυροκομικού ή ζωικού προϊόντος εάν αυτό είναι προσοδοφόρο)</a:t>
            </a:r>
            <a:endParaRPr lang="en-US" dirty="0"/>
          </a:p>
        </p:txBody>
      </p:sp>
    </p:spTree>
    <p:extLst>
      <p:ext uri="{BB962C8B-B14F-4D97-AF65-F5344CB8AC3E}">
        <p14:creationId xmlns:p14="http://schemas.microsoft.com/office/powerpoint/2010/main" val="1647712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9024" y="23957"/>
            <a:ext cx="7272339" cy="1339009"/>
          </a:xfrm>
        </p:spPr>
        <p:txBody>
          <a:bodyPr/>
          <a:lstStyle/>
          <a:p>
            <a:r>
              <a:rPr lang="el-GR" dirty="0"/>
              <a:t>Γεωργία ποιότητος</a:t>
            </a:r>
            <a:endParaRPr lang="en-US" dirty="0"/>
          </a:p>
        </p:txBody>
      </p:sp>
      <p:sp>
        <p:nvSpPr>
          <p:cNvPr id="3" name="Content Placeholder 2"/>
          <p:cNvSpPr>
            <a:spLocks noGrp="1"/>
          </p:cNvSpPr>
          <p:nvPr>
            <p:ph idx="1"/>
          </p:nvPr>
        </p:nvSpPr>
        <p:spPr>
          <a:xfrm>
            <a:off x="1089024" y="1186518"/>
            <a:ext cx="7272339" cy="5604634"/>
          </a:xfrm>
        </p:spPr>
        <p:txBody>
          <a:bodyPr>
            <a:normAutofit fontScale="92500" lnSpcReduction="10000"/>
          </a:bodyPr>
          <a:lstStyle/>
          <a:p>
            <a:pPr marL="0" indent="0">
              <a:buNone/>
            </a:pPr>
            <a:r>
              <a:rPr lang="el-GR" dirty="0"/>
              <a:t>Επιχειρήσεις αυτής της κατηγορίας είναι αυτές που παράγουν βιολογικά προϊόντα, προϊόντα ονομασίας προέλευσης ή ιδιαίτερα προϊόντα επωνυμίας (όχι απαραίτητα ιδιοτυπίας) και έχουν ανάγκη μέτρων που:</a:t>
            </a:r>
            <a:endParaRPr lang="en-US" dirty="0"/>
          </a:p>
          <a:p>
            <a:pPr lvl="0"/>
            <a:r>
              <a:rPr lang="el-GR" dirty="0"/>
              <a:t>θα αποκτήσουν πρότυπα ποιότητας όπως απαιτούν οι εξαγωγικές διαδικασίες και η εθνική νομοθεσία τροφίμων</a:t>
            </a:r>
            <a:endParaRPr lang="en-US" dirty="0"/>
          </a:p>
          <a:p>
            <a:pPr lvl="0"/>
            <a:r>
              <a:rPr lang="el-GR" dirty="0"/>
              <a:t>θα αυξήσουν την απόδοση (αριθμητής) (π.χ. καλλιεργητικές πρακτικές στη βιολογική γεωργία που πάσχει από χαμηλές αποδόσεις)</a:t>
            </a:r>
            <a:endParaRPr lang="en-US" dirty="0"/>
          </a:p>
          <a:p>
            <a:pPr lvl="0"/>
            <a:r>
              <a:rPr lang="el-GR" dirty="0"/>
              <a:t>θα μειώσουν το κόστος παραγωγής (παρανομαστής) (π.χ. καλύτερη διαχείριση εισροών όπως το νερό και τα επιτρεπόμενα εδαφοβελτιωτικά προϊόντα)</a:t>
            </a:r>
            <a:endParaRPr lang="en-US" dirty="0"/>
          </a:p>
          <a:p>
            <a:pPr lvl="0"/>
            <a:r>
              <a:rPr lang="el-GR" dirty="0"/>
              <a:t>θα διαφοροποιηθούν με στόχο την κάθετη ολοκλήρωση (π.χ. μια αμιγώς κτηνοτροφική εκμετάλλευση με βιολογική πιστοποίηση μπορεί να διαφοροποιηθεί επεκτεινόμενη προς τα πάνω στην παραγωγή βιολογικής κτηνοτροφής ή προς τα κάτω στην παραγωγή επώνυμου τυροκομικού ή ζωικού προϊόντος) αλλά και οριζόντια ολοκλήρωση σε περιοχές που μπορεί να διευρύνει τη δραστηριότητά της σε άλλες δραστηριότητες όπως ο τουρισμός (επισκέψιμο αγρόκτημα) ή το εμπόριο (άμεση συλλογή και πώληση, κ.λπ). </a:t>
            </a:r>
          </a:p>
          <a:p>
            <a:pPr lvl="0"/>
            <a:r>
              <a:rPr lang="el-GR" dirty="0"/>
              <a:t>Θα υποστηριχθούν από πολύ καλούς ελεγκτικούς και ρυθμιστικούς μηχανισμούς</a:t>
            </a:r>
            <a:endParaRPr lang="en-US" dirty="0"/>
          </a:p>
        </p:txBody>
      </p:sp>
    </p:spTree>
    <p:extLst>
      <p:ext uri="{BB962C8B-B14F-4D97-AF65-F5344CB8AC3E}">
        <p14:creationId xmlns:p14="http://schemas.microsoft.com/office/powerpoint/2010/main" val="2973645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B8BA-ADC6-4C50-A681-5C60716C96A3}"/>
              </a:ext>
            </a:extLst>
          </p:cNvPr>
          <p:cNvSpPr>
            <a:spLocks noGrp="1"/>
          </p:cNvSpPr>
          <p:nvPr>
            <p:ph type="title"/>
          </p:nvPr>
        </p:nvSpPr>
        <p:spPr/>
        <p:txBody>
          <a:bodyPr/>
          <a:lstStyle/>
          <a:p>
            <a:r>
              <a:rPr lang="el-GR" dirty="0"/>
              <a:t>Γεωργία Ποιοτικών Προϊόντων και Γεωγραφικών Ενδείξεων</a:t>
            </a:r>
            <a:endParaRPr lang="en-GB" dirty="0"/>
          </a:p>
        </p:txBody>
      </p:sp>
      <p:sp>
        <p:nvSpPr>
          <p:cNvPr id="3" name="Content Placeholder 2">
            <a:extLst>
              <a:ext uri="{FF2B5EF4-FFF2-40B4-BE49-F238E27FC236}">
                <a16:creationId xmlns:a16="http://schemas.microsoft.com/office/drawing/2014/main" id="{8BC21D4D-9077-4A77-9A74-D74D2FDC3172}"/>
              </a:ext>
            </a:extLst>
          </p:cNvPr>
          <p:cNvSpPr>
            <a:spLocks noGrp="1"/>
          </p:cNvSpPr>
          <p:nvPr>
            <p:ph idx="1"/>
          </p:nvPr>
        </p:nvSpPr>
        <p:spPr/>
        <p:txBody>
          <a:bodyPr/>
          <a:lstStyle/>
          <a:p>
            <a:r>
              <a:rPr lang="el-GR" dirty="0"/>
              <a:t>Βιολογική Γεωργία</a:t>
            </a:r>
          </a:p>
          <a:p>
            <a:r>
              <a:rPr lang="el-GR" dirty="0"/>
              <a:t>ΠΟΠ</a:t>
            </a:r>
          </a:p>
          <a:p>
            <a:r>
              <a:rPr lang="el-GR" dirty="0"/>
              <a:t>ΠΓΕ</a:t>
            </a:r>
            <a:endParaRPr lang="en-GB" dirty="0"/>
          </a:p>
          <a:p>
            <a:r>
              <a:rPr lang="el-GR" dirty="0"/>
              <a:t>Παραδοσιακό Ιδιότυπο Προϊόν</a:t>
            </a:r>
          </a:p>
        </p:txBody>
      </p:sp>
    </p:spTree>
    <p:extLst>
      <p:ext uri="{BB962C8B-B14F-4D97-AF65-F5344CB8AC3E}">
        <p14:creationId xmlns:p14="http://schemas.microsoft.com/office/powerpoint/2010/main" val="4235706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99" y="206692"/>
            <a:ext cx="7111184" cy="539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470263" y="5833293"/>
            <a:ext cx="8530045" cy="646331"/>
          </a:xfrm>
          <a:prstGeom prst="rect">
            <a:avLst/>
          </a:prstGeom>
        </p:spPr>
        <p:txBody>
          <a:bodyPr wrap="square">
            <a:spAutoFit/>
          </a:bodyPr>
          <a:lstStyle/>
          <a:p>
            <a:r>
              <a:rPr lang="el-GR" dirty="0"/>
              <a:t>Διάγραμμα.  Συμμετοχή κλάδου προϊόντων με Γεωγραφική Ένδειξη στην συνολική αξία πωλήσεων της εγχώριας αγοράς τροφίμων και ποτών, 2010</a:t>
            </a:r>
          </a:p>
        </p:txBody>
      </p:sp>
    </p:spTree>
    <p:extLst>
      <p:ext uri="{BB962C8B-B14F-4D97-AF65-F5344CB8AC3E}">
        <p14:creationId xmlns:p14="http://schemas.microsoft.com/office/powerpoint/2010/main" val="3482619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1D5E83-55D1-439B-979E-BC3173726F41}"/>
              </a:ext>
            </a:extLst>
          </p:cNvPr>
          <p:cNvPicPr>
            <a:picLocks noChangeAspect="1"/>
          </p:cNvPicPr>
          <p:nvPr/>
        </p:nvPicPr>
        <p:blipFill>
          <a:blip r:embed="rId2"/>
          <a:stretch>
            <a:fillRect/>
          </a:stretch>
        </p:blipFill>
        <p:spPr>
          <a:xfrm>
            <a:off x="-401916" y="1081685"/>
            <a:ext cx="9177589" cy="2668279"/>
          </a:xfrm>
          <a:prstGeom prst="rect">
            <a:avLst/>
          </a:prstGeom>
        </p:spPr>
      </p:pic>
      <p:pic>
        <p:nvPicPr>
          <p:cNvPr id="5" name="Picture 4">
            <a:extLst>
              <a:ext uri="{FF2B5EF4-FFF2-40B4-BE49-F238E27FC236}">
                <a16:creationId xmlns:a16="http://schemas.microsoft.com/office/drawing/2014/main" id="{02C89363-5876-4FFB-B99A-D91FBB5C28B8}"/>
              </a:ext>
            </a:extLst>
          </p:cNvPr>
          <p:cNvPicPr>
            <a:picLocks noChangeAspect="1"/>
          </p:cNvPicPr>
          <p:nvPr/>
        </p:nvPicPr>
        <p:blipFill>
          <a:blip r:embed="rId3"/>
          <a:stretch>
            <a:fillRect/>
          </a:stretch>
        </p:blipFill>
        <p:spPr>
          <a:xfrm>
            <a:off x="1" y="4105563"/>
            <a:ext cx="8589818" cy="2295988"/>
          </a:xfrm>
          <a:prstGeom prst="rect">
            <a:avLst/>
          </a:prstGeom>
        </p:spPr>
      </p:pic>
      <p:sp>
        <p:nvSpPr>
          <p:cNvPr id="6" name="Rectangle 5">
            <a:extLst>
              <a:ext uri="{FF2B5EF4-FFF2-40B4-BE49-F238E27FC236}">
                <a16:creationId xmlns:a16="http://schemas.microsoft.com/office/drawing/2014/main" id="{5D43347C-DAD7-47BF-A597-26076EEDD4EB}"/>
              </a:ext>
            </a:extLst>
          </p:cNvPr>
          <p:cNvSpPr/>
          <p:nvPr/>
        </p:nvSpPr>
        <p:spPr>
          <a:xfrm>
            <a:off x="230909" y="256394"/>
            <a:ext cx="8913091" cy="400110"/>
          </a:xfrm>
          <a:prstGeom prst="rect">
            <a:avLst/>
          </a:prstGeom>
        </p:spPr>
        <p:txBody>
          <a:bodyPr wrap="square">
            <a:spAutoFit/>
          </a:bodyPr>
          <a:lstStyle/>
          <a:p>
            <a:r>
              <a:rPr lang="el-GR" sz="2000" dirty="0"/>
              <a:t>Πωλήσεις και Εξαγωγές Ελληνικών Προϊόντων με Ενδείξεις-ΠΟΠ και ΠΓΕ (χιλ. €)</a:t>
            </a:r>
            <a:endParaRPr lang="en-GB" sz="2000" dirty="0"/>
          </a:p>
        </p:txBody>
      </p:sp>
    </p:spTree>
    <p:extLst>
      <p:ext uri="{BB962C8B-B14F-4D97-AF65-F5344CB8AC3E}">
        <p14:creationId xmlns:p14="http://schemas.microsoft.com/office/powerpoint/2010/main" val="85202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C03640-86C2-49A5-82CA-2ABF01BB0AF7}"/>
              </a:ext>
            </a:extLst>
          </p:cNvPr>
          <p:cNvPicPr>
            <a:picLocks noChangeAspect="1"/>
          </p:cNvPicPr>
          <p:nvPr/>
        </p:nvPicPr>
        <p:blipFill>
          <a:blip r:embed="rId2"/>
          <a:stretch>
            <a:fillRect/>
          </a:stretch>
        </p:blipFill>
        <p:spPr>
          <a:xfrm>
            <a:off x="140623" y="135802"/>
            <a:ext cx="6046783" cy="6523616"/>
          </a:xfrm>
          <a:prstGeom prst="rect">
            <a:avLst/>
          </a:prstGeom>
        </p:spPr>
      </p:pic>
      <p:sp>
        <p:nvSpPr>
          <p:cNvPr id="6" name="Rectangle 5">
            <a:extLst>
              <a:ext uri="{FF2B5EF4-FFF2-40B4-BE49-F238E27FC236}">
                <a16:creationId xmlns:a16="http://schemas.microsoft.com/office/drawing/2014/main" id="{091396A0-35C1-45A9-8897-63D5B9E85E88}"/>
              </a:ext>
            </a:extLst>
          </p:cNvPr>
          <p:cNvSpPr/>
          <p:nvPr/>
        </p:nvSpPr>
        <p:spPr>
          <a:xfrm>
            <a:off x="6373091" y="390436"/>
            <a:ext cx="2630285" cy="2308324"/>
          </a:xfrm>
          <a:prstGeom prst="rect">
            <a:avLst/>
          </a:prstGeom>
        </p:spPr>
        <p:txBody>
          <a:bodyPr wrap="square">
            <a:spAutoFit/>
          </a:bodyPr>
          <a:lstStyle/>
          <a:p>
            <a:r>
              <a:rPr lang="el-GR" sz="2400" dirty="0"/>
              <a:t>Κύρια οικονομικά χαρακτηριστικά των προϊόντων Γεωγραφικής Ένδειξης για κάθε κράτος μέλος</a:t>
            </a:r>
            <a:endParaRPr lang="en-GB" sz="2400" dirty="0"/>
          </a:p>
        </p:txBody>
      </p:sp>
    </p:spTree>
    <p:extLst>
      <p:ext uri="{BB962C8B-B14F-4D97-AF65-F5344CB8AC3E}">
        <p14:creationId xmlns:p14="http://schemas.microsoft.com/office/powerpoint/2010/main" val="2567063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5" y="290649"/>
            <a:ext cx="8042365" cy="603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227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 y="225333"/>
            <a:ext cx="8059783" cy="60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66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 y="303711"/>
            <a:ext cx="8007531" cy="600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810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09" y="251460"/>
            <a:ext cx="7929154" cy="594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01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US" sz="2400" dirty="0" err="1"/>
              <a:t>Διάγρ</a:t>
            </a:r>
            <a:r>
              <a:rPr lang="en-US" sz="2400" dirty="0"/>
              <a:t>α</a:t>
            </a:r>
            <a:r>
              <a:rPr lang="en-US" sz="2400" dirty="0" err="1"/>
              <a:t>μμ</a:t>
            </a:r>
            <a:r>
              <a:rPr lang="en-US" sz="2400" dirty="0"/>
              <a:t>α 2. </a:t>
            </a:r>
            <a:r>
              <a:rPr lang="en-US" sz="2400" dirty="0" err="1"/>
              <a:t>Β</a:t>
            </a:r>
            <a:r>
              <a:rPr lang="en-US" sz="2400" dirty="0"/>
              <a:t>α</a:t>
            </a:r>
            <a:r>
              <a:rPr lang="en-US" sz="2400" dirty="0" err="1"/>
              <a:t>σικοί</a:t>
            </a:r>
            <a:r>
              <a:rPr lang="en-US" sz="2400" dirty="0"/>
              <a:t> </a:t>
            </a:r>
            <a:r>
              <a:rPr lang="en-US" sz="2400" dirty="0" err="1"/>
              <a:t>δείκτες</a:t>
            </a:r>
            <a:r>
              <a:rPr lang="en-US" sz="2400" dirty="0"/>
              <a:t> </a:t>
            </a:r>
            <a:r>
              <a:rPr lang="en-US" sz="2400" dirty="0" err="1"/>
              <a:t>ύφεσης</a:t>
            </a:r>
            <a:r>
              <a:rPr lang="en-US" sz="2400" dirty="0"/>
              <a:t> </a:t>
            </a:r>
            <a:r>
              <a:rPr lang="en-US" sz="2400" dirty="0" err="1"/>
              <a:t>της</a:t>
            </a:r>
            <a:r>
              <a:rPr lang="en-US" sz="2400" dirty="0"/>
              <a:t> </a:t>
            </a:r>
            <a:r>
              <a:rPr lang="en-US" sz="2400" dirty="0" err="1"/>
              <a:t>Ελληνικής</a:t>
            </a:r>
            <a:r>
              <a:rPr lang="en-US" sz="2400" dirty="0"/>
              <a:t> </a:t>
            </a:r>
            <a:r>
              <a:rPr lang="en-US" sz="2400" dirty="0" err="1"/>
              <a:t>οικονομί</a:t>
            </a:r>
            <a:r>
              <a:rPr lang="en-US" sz="2400" dirty="0"/>
              <a:t>α</a:t>
            </a:r>
            <a:r>
              <a:rPr lang="en-US" sz="2400" dirty="0" err="1"/>
              <a:t>ς</a:t>
            </a:r>
            <a:r>
              <a:rPr lang="en-US" sz="2400" dirty="0"/>
              <a:t>, 2000-2012</a:t>
            </a:r>
            <a:br>
              <a:rPr lang="en-US" dirty="0"/>
            </a:br>
            <a:r>
              <a:rPr lang="en-US" sz="1200" dirty="0" err="1"/>
              <a:t>Πηγή</a:t>
            </a:r>
            <a:r>
              <a:rPr lang="en-US" sz="1200" dirty="0"/>
              <a:t>: ΕΛΣΤΑΤ, </a:t>
            </a:r>
            <a:r>
              <a:rPr lang="en-US" sz="1200" dirty="0" err="1"/>
              <a:t>διάφορες</a:t>
            </a:r>
            <a:r>
              <a:rPr lang="en-US" sz="1200" dirty="0"/>
              <a:t> </a:t>
            </a:r>
            <a:r>
              <a:rPr lang="en-US" sz="1200" dirty="0" err="1"/>
              <a:t>εκδόσεις</a:t>
            </a:r>
            <a:r>
              <a:rPr lang="en-US" sz="1200" dirty="0"/>
              <a:t>.</a:t>
            </a:r>
            <a:br>
              <a:rPr lang="en-US" sz="1200" dirty="0"/>
            </a:br>
            <a:endParaRPr lang="en-US" sz="1200" dirty="0"/>
          </a:p>
        </p:txBody>
      </p:sp>
      <p:graphicFrame>
        <p:nvGraphicFramePr>
          <p:cNvPr id="4" name="Object 3"/>
          <p:cNvGraphicFramePr>
            <a:graphicFrameLocks noChangeAspect="1"/>
          </p:cNvGraphicFramePr>
          <p:nvPr>
            <p:extLst>
              <p:ext uri="{D42A27DB-BD31-4B8C-83A1-F6EECF244321}">
                <p14:modId xmlns:p14="http://schemas.microsoft.com/office/powerpoint/2010/main" val="2454839486"/>
              </p:ext>
            </p:extLst>
          </p:nvPr>
        </p:nvGraphicFramePr>
        <p:xfrm>
          <a:off x="1087927" y="1368255"/>
          <a:ext cx="7183028" cy="5306990"/>
        </p:xfrm>
        <a:graphic>
          <a:graphicData uri="http://schemas.openxmlformats.org/presentationml/2006/ole">
            <mc:AlternateContent xmlns:mc="http://schemas.openxmlformats.org/markup-compatibility/2006">
              <mc:Choice xmlns:v="urn:schemas-microsoft-com:vml" Requires="v">
                <p:oleObj spid="_x0000_s1109" name="Document" r:id="rId3" imgW="5397500" imgH="3987800" progId="Word.Document.12">
                  <p:embed/>
                </p:oleObj>
              </mc:Choice>
              <mc:Fallback>
                <p:oleObj name="Document" r:id="rId3" imgW="5397500" imgH="3987800" progId="Word.Document.12">
                  <p:embed/>
                  <p:pic>
                    <p:nvPicPr>
                      <p:cNvPr id="0" name=""/>
                      <p:cNvPicPr/>
                      <p:nvPr/>
                    </p:nvPicPr>
                    <p:blipFill>
                      <a:blip r:embed="rId4"/>
                      <a:stretch>
                        <a:fillRect/>
                      </a:stretch>
                    </p:blipFill>
                    <p:spPr>
                      <a:xfrm>
                        <a:off x="1087927" y="1368255"/>
                        <a:ext cx="7183028" cy="5306990"/>
                      </a:xfrm>
                      <a:prstGeom prst="rect">
                        <a:avLst/>
                      </a:prstGeom>
                    </p:spPr>
                  </p:pic>
                </p:oleObj>
              </mc:Fallback>
            </mc:AlternateContent>
          </a:graphicData>
        </a:graphic>
      </p:graphicFrame>
    </p:spTree>
    <p:extLst>
      <p:ext uri="{BB962C8B-B14F-4D97-AF65-F5344CB8AC3E}">
        <p14:creationId xmlns:p14="http://schemas.microsoft.com/office/powerpoint/2010/main" val="1516984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 y="355962"/>
            <a:ext cx="8059783" cy="60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010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A646-5706-4EF7-BDC4-71C914A9B510}"/>
              </a:ext>
            </a:extLst>
          </p:cNvPr>
          <p:cNvSpPr>
            <a:spLocks noGrp="1"/>
          </p:cNvSpPr>
          <p:nvPr>
            <p:ph type="ctrTitle"/>
          </p:nvPr>
        </p:nvSpPr>
        <p:spPr/>
        <p:txBody>
          <a:bodyPr>
            <a:normAutofit/>
          </a:bodyPr>
          <a:lstStyle/>
          <a:p>
            <a:r>
              <a:rPr lang="el-GR" b="1" dirty="0"/>
              <a:t>ΜΕΡΟΣ Β</a:t>
            </a:r>
            <a:br>
              <a:rPr lang="en-GB" dirty="0"/>
            </a:br>
            <a:r>
              <a:rPr lang="el-GR" sz="3600" dirty="0"/>
              <a:t>Παρακολούθηση και Αξιολόγηση Προγραμμάτων Αγροτικής Ανάπτυξης</a:t>
            </a:r>
            <a:endParaRPr lang="en-GB" sz="3600" dirty="0"/>
          </a:p>
        </p:txBody>
      </p:sp>
      <p:sp>
        <p:nvSpPr>
          <p:cNvPr id="3" name="Subtitle 2">
            <a:extLst>
              <a:ext uri="{FF2B5EF4-FFF2-40B4-BE49-F238E27FC236}">
                <a16:creationId xmlns:a16="http://schemas.microsoft.com/office/drawing/2014/main" id="{98365AF3-6689-4B72-9559-24C99FC666CA}"/>
              </a:ext>
            </a:extLst>
          </p:cNvPr>
          <p:cNvSpPr>
            <a:spLocks noGrp="1"/>
          </p:cNvSpPr>
          <p:nvPr>
            <p:ph type="subTitle" idx="1"/>
          </p:nvPr>
        </p:nvSpPr>
        <p:spPr/>
        <p:txBody>
          <a:bodyPr/>
          <a:lstStyle/>
          <a:p>
            <a:r>
              <a:rPr lang="el-GR" dirty="0"/>
              <a:t>Το Κοινό Πλαίσιο Παρακολούθησης και Αξιολόγησης</a:t>
            </a:r>
          </a:p>
          <a:p>
            <a:r>
              <a:rPr lang="en-GB" dirty="0"/>
              <a:t>Common Monitoring and Evaluation Framework (CMEF)</a:t>
            </a:r>
          </a:p>
        </p:txBody>
      </p:sp>
    </p:spTree>
    <p:extLst>
      <p:ext uri="{BB962C8B-B14F-4D97-AF65-F5344CB8AC3E}">
        <p14:creationId xmlns:p14="http://schemas.microsoft.com/office/powerpoint/2010/main" val="2678512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438DC0-4585-44AA-8F39-002F74E7EB20}"/>
              </a:ext>
            </a:extLst>
          </p:cNvPr>
          <p:cNvSpPr txBox="1">
            <a:spLocks/>
          </p:cNvSpPr>
          <p:nvPr/>
        </p:nvSpPr>
        <p:spPr>
          <a:xfrm>
            <a:off x="221456" y="1007269"/>
            <a:ext cx="8701088" cy="7655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a:defRPr/>
            </a:pPr>
            <a:r>
              <a:rPr lang="el-GR" sz="3300" dirty="0">
                <a:solidFill>
                  <a:prstClr val="white"/>
                </a:solidFill>
                <a:latin typeface="Calibri" panose="020F0502020204030204"/>
              </a:rPr>
              <a:t>Στρατηγικοί Στόχοι</a:t>
            </a:r>
          </a:p>
        </p:txBody>
      </p:sp>
      <p:sp>
        <p:nvSpPr>
          <p:cNvPr id="5" name="Ορθογώνιο τρίγωνο 3">
            <a:extLst>
              <a:ext uri="{FF2B5EF4-FFF2-40B4-BE49-F238E27FC236}">
                <a16:creationId xmlns:a16="http://schemas.microsoft.com/office/drawing/2014/main" id="{A892213C-FA95-4C40-9018-B5A0B400167B}"/>
              </a:ext>
            </a:extLst>
          </p:cNvPr>
          <p:cNvSpPr/>
          <p:nvPr/>
        </p:nvSpPr>
        <p:spPr>
          <a:xfrm>
            <a:off x="221456" y="5072062"/>
            <a:ext cx="952500" cy="825104"/>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l-GR" sz="1350">
              <a:solidFill>
                <a:prstClr val="white"/>
              </a:solidFill>
              <a:latin typeface="Calibri" panose="020F0502020204030204"/>
            </a:endParaRPr>
          </a:p>
        </p:txBody>
      </p:sp>
      <p:graphicFrame>
        <p:nvGraphicFramePr>
          <p:cNvPr id="7" name="10 - Διάγραμμα">
            <a:extLst>
              <a:ext uri="{FF2B5EF4-FFF2-40B4-BE49-F238E27FC236}">
                <a16:creationId xmlns:a16="http://schemas.microsoft.com/office/drawing/2014/main" id="{2A2D9EE7-2B74-4CC1-A231-B722E1759EA5}"/>
              </a:ext>
            </a:extLst>
          </p:cNvPr>
          <p:cNvGraphicFramePr/>
          <p:nvPr>
            <p:extLst>
              <p:ext uri="{D42A27DB-BD31-4B8C-83A1-F6EECF244321}">
                <p14:modId xmlns:p14="http://schemas.microsoft.com/office/powerpoint/2010/main" val="3697788494"/>
              </p:ext>
            </p:extLst>
          </p:nvPr>
        </p:nvGraphicFramePr>
        <p:xfrm>
          <a:off x="1652954" y="1921119"/>
          <a:ext cx="7191009" cy="397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245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438DC0-4585-44AA-8F39-002F74E7EB20}"/>
              </a:ext>
            </a:extLst>
          </p:cNvPr>
          <p:cNvSpPr txBox="1">
            <a:spLocks/>
          </p:cNvSpPr>
          <p:nvPr/>
        </p:nvSpPr>
        <p:spPr>
          <a:xfrm>
            <a:off x="221456" y="1007269"/>
            <a:ext cx="8701088" cy="7655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a:defRPr/>
            </a:pPr>
            <a:r>
              <a:rPr lang="el-GR" sz="3000" dirty="0">
                <a:solidFill>
                  <a:prstClr val="white"/>
                </a:solidFill>
                <a:latin typeface="Calibri" panose="020F0502020204030204"/>
              </a:rPr>
              <a:t>Συνολικός Προϋπολογισμός (Κοινοτική Συμμετοχή) </a:t>
            </a:r>
          </a:p>
          <a:p>
            <a:pPr algn="ctr" defTabSz="685800">
              <a:defRPr/>
            </a:pPr>
            <a:r>
              <a:rPr lang="el-GR" sz="3000" dirty="0">
                <a:solidFill>
                  <a:prstClr val="white"/>
                </a:solidFill>
                <a:latin typeface="Calibri" panose="020F0502020204030204"/>
              </a:rPr>
              <a:t>του Στρατηγικού Σχεδίου 2023 -2027 </a:t>
            </a:r>
          </a:p>
        </p:txBody>
      </p:sp>
      <p:sp>
        <p:nvSpPr>
          <p:cNvPr id="5" name="Ορθογώνιο τρίγωνο 3">
            <a:extLst>
              <a:ext uri="{FF2B5EF4-FFF2-40B4-BE49-F238E27FC236}">
                <a16:creationId xmlns:a16="http://schemas.microsoft.com/office/drawing/2014/main" id="{A892213C-FA95-4C40-9018-B5A0B400167B}"/>
              </a:ext>
            </a:extLst>
          </p:cNvPr>
          <p:cNvSpPr/>
          <p:nvPr/>
        </p:nvSpPr>
        <p:spPr>
          <a:xfrm>
            <a:off x="221456" y="5072062"/>
            <a:ext cx="952500" cy="825104"/>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l-GR" sz="1350">
              <a:solidFill>
                <a:prstClr val="white"/>
              </a:solidFill>
              <a:latin typeface="Calibri" panose="020F0502020204030204"/>
            </a:endParaRPr>
          </a:p>
        </p:txBody>
      </p:sp>
      <p:pic>
        <p:nvPicPr>
          <p:cNvPr id="8" name="Picture 7">
            <a:extLst>
              <a:ext uri="{FF2B5EF4-FFF2-40B4-BE49-F238E27FC236}">
                <a16:creationId xmlns:a16="http://schemas.microsoft.com/office/drawing/2014/main" id="{238F0CC1-C56E-4A7C-A0C4-BAAB7CC650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18657" y="1981847"/>
            <a:ext cx="4683034" cy="3766329"/>
          </a:xfrm>
          <a:prstGeom prst="rect">
            <a:avLst/>
          </a:prstGeom>
          <a:noFill/>
        </p:spPr>
      </p:pic>
    </p:spTree>
    <p:extLst>
      <p:ext uri="{BB962C8B-B14F-4D97-AF65-F5344CB8AC3E}">
        <p14:creationId xmlns:p14="http://schemas.microsoft.com/office/powerpoint/2010/main" val="3863908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438DC0-4585-44AA-8F39-002F74E7EB20}"/>
              </a:ext>
            </a:extLst>
          </p:cNvPr>
          <p:cNvSpPr txBox="1">
            <a:spLocks/>
          </p:cNvSpPr>
          <p:nvPr/>
        </p:nvSpPr>
        <p:spPr>
          <a:xfrm>
            <a:off x="221456" y="1007269"/>
            <a:ext cx="8701088" cy="7655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a:defRPr/>
            </a:pPr>
            <a:r>
              <a:rPr lang="el-GR" sz="3000" dirty="0">
                <a:solidFill>
                  <a:prstClr val="white"/>
                </a:solidFill>
                <a:latin typeface="Calibri" panose="020F0502020204030204"/>
              </a:rPr>
              <a:t>Συνολικός Προϋπολογισμός (Κοινοτική Συμμετοχή) </a:t>
            </a:r>
          </a:p>
          <a:p>
            <a:pPr algn="ctr" defTabSz="685800">
              <a:defRPr/>
            </a:pPr>
            <a:r>
              <a:rPr lang="el-GR" sz="3000" dirty="0">
                <a:solidFill>
                  <a:prstClr val="white"/>
                </a:solidFill>
                <a:latin typeface="Calibri" panose="020F0502020204030204"/>
              </a:rPr>
              <a:t>του Στρατηγικού Σχεδίου 2023 -2027 </a:t>
            </a:r>
          </a:p>
        </p:txBody>
      </p:sp>
      <p:sp>
        <p:nvSpPr>
          <p:cNvPr id="5" name="Ορθογώνιο τρίγωνο 3">
            <a:extLst>
              <a:ext uri="{FF2B5EF4-FFF2-40B4-BE49-F238E27FC236}">
                <a16:creationId xmlns:a16="http://schemas.microsoft.com/office/drawing/2014/main" id="{A892213C-FA95-4C40-9018-B5A0B400167B}"/>
              </a:ext>
            </a:extLst>
          </p:cNvPr>
          <p:cNvSpPr/>
          <p:nvPr/>
        </p:nvSpPr>
        <p:spPr>
          <a:xfrm>
            <a:off x="221456" y="5072062"/>
            <a:ext cx="952500" cy="825104"/>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l-GR"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2EF21741-F771-4FDA-A6B3-FB1E1E292C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3693" y="2288467"/>
            <a:ext cx="2260946" cy="2964916"/>
          </a:xfrm>
          <a:prstGeom prst="rect">
            <a:avLst/>
          </a:prstGeom>
          <a:noFill/>
        </p:spPr>
      </p:pic>
      <p:pic>
        <p:nvPicPr>
          <p:cNvPr id="9" name="Picture 8">
            <a:extLst>
              <a:ext uri="{FF2B5EF4-FFF2-40B4-BE49-F238E27FC236}">
                <a16:creationId xmlns:a16="http://schemas.microsoft.com/office/drawing/2014/main" id="{94617A91-C1B2-4DC2-948B-01B0F71B72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60418" y="2288467"/>
            <a:ext cx="2462765" cy="2095755"/>
          </a:xfrm>
          <a:prstGeom prst="rect">
            <a:avLst/>
          </a:prstGeom>
          <a:noFill/>
        </p:spPr>
      </p:pic>
      <p:pic>
        <p:nvPicPr>
          <p:cNvPr id="10" name="Picture 9">
            <a:extLst>
              <a:ext uri="{FF2B5EF4-FFF2-40B4-BE49-F238E27FC236}">
                <a16:creationId xmlns:a16="http://schemas.microsoft.com/office/drawing/2014/main" id="{D9BF4E8C-DE97-4EE1-A6F1-C8A6E067C6F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48961" y="2288467"/>
            <a:ext cx="2845577" cy="2592059"/>
          </a:xfrm>
          <a:prstGeom prst="rect">
            <a:avLst/>
          </a:prstGeom>
          <a:noFill/>
        </p:spPr>
      </p:pic>
      <p:sp>
        <p:nvSpPr>
          <p:cNvPr id="2" name="TextBox 1">
            <a:extLst>
              <a:ext uri="{FF2B5EF4-FFF2-40B4-BE49-F238E27FC236}">
                <a16:creationId xmlns:a16="http://schemas.microsoft.com/office/drawing/2014/main" id="{211981BD-4F23-4287-A1BE-506EC694C052}"/>
              </a:ext>
            </a:extLst>
          </p:cNvPr>
          <p:cNvSpPr txBox="1"/>
          <p:nvPr/>
        </p:nvSpPr>
        <p:spPr>
          <a:xfrm>
            <a:off x="704373" y="1935422"/>
            <a:ext cx="2042547" cy="369332"/>
          </a:xfrm>
          <a:prstGeom prst="rect">
            <a:avLst/>
          </a:prstGeom>
          <a:noFill/>
        </p:spPr>
        <p:txBody>
          <a:bodyPr wrap="none" rtlCol="0">
            <a:spAutoFit/>
          </a:bodyPr>
          <a:lstStyle/>
          <a:p>
            <a:pPr defTabSz="685800"/>
            <a:r>
              <a:rPr lang="el-GR" dirty="0">
                <a:solidFill>
                  <a:srgbClr val="44546A"/>
                </a:solidFill>
                <a:latin typeface="Calibri" panose="020F0502020204030204"/>
              </a:rPr>
              <a:t>ΑΜΕΣΕΣ ΕΝΙΣΧΥΣΕΙΣ</a:t>
            </a:r>
          </a:p>
        </p:txBody>
      </p:sp>
      <p:sp>
        <p:nvSpPr>
          <p:cNvPr id="11" name="TextBox 10">
            <a:extLst>
              <a:ext uri="{FF2B5EF4-FFF2-40B4-BE49-F238E27FC236}">
                <a16:creationId xmlns:a16="http://schemas.microsoft.com/office/drawing/2014/main" id="{96BB208D-4DE7-43E6-A5FA-67D462310293}"/>
              </a:ext>
            </a:extLst>
          </p:cNvPr>
          <p:cNvSpPr txBox="1"/>
          <p:nvPr/>
        </p:nvSpPr>
        <p:spPr>
          <a:xfrm>
            <a:off x="2976753" y="1935421"/>
            <a:ext cx="2671501" cy="369332"/>
          </a:xfrm>
          <a:prstGeom prst="rect">
            <a:avLst/>
          </a:prstGeom>
          <a:noFill/>
        </p:spPr>
        <p:txBody>
          <a:bodyPr wrap="none" rtlCol="0">
            <a:spAutoFit/>
          </a:bodyPr>
          <a:lstStyle/>
          <a:p>
            <a:pPr defTabSz="685800"/>
            <a:r>
              <a:rPr lang="el-GR" dirty="0">
                <a:solidFill>
                  <a:srgbClr val="44546A"/>
                </a:solidFill>
                <a:latin typeface="Calibri" panose="020F0502020204030204"/>
              </a:rPr>
              <a:t>ΤΟΜΕΑΚΑ ΠΡΟΓΡΑΜΜΑΤΑ</a:t>
            </a:r>
          </a:p>
        </p:txBody>
      </p:sp>
      <p:sp>
        <p:nvSpPr>
          <p:cNvPr id="12" name="TextBox 11">
            <a:extLst>
              <a:ext uri="{FF2B5EF4-FFF2-40B4-BE49-F238E27FC236}">
                <a16:creationId xmlns:a16="http://schemas.microsoft.com/office/drawing/2014/main" id="{70C320B8-F8E6-4C8C-833E-28335E980C04}"/>
              </a:ext>
            </a:extLst>
          </p:cNvPr>
          <p:cNvSpPr txBox="1"/>
          <p:nvPr/>
        </p:nvSpPr>
        <p:spPr>
          <a:xfrm>
            <a:off x="6171960" y="1895831"/>
            <a:ext cx="2208233" cy="369332"/>
          </a:xfrm>
          <a:prstGeom prst="rect">
            <a:avLst/>
          </a:prstGeom>
          <a:noFill/>
        </p:spPr>
        <p:txBody>
          <a:bodyPr wrap="none" rtlCol="0">
            <a:spAutoFit/>
          </a:bodyPr>
          <a:lstStyle/>
          <a:p>
            <a:pPr defTabSz="685800"/>
            <a:r>
              <a:rPr lang="el-GR" dirty="0">
                <a:solidFill>
                  <a:srgbClr val="44546A"/>
                </a:solidFill>
                <a:latin typeface="Calibri" panose="020F0502020204030204"/>
              </a:rPr>
              <a:t>ΑΓΡΟΤΙΚΗ ΑΝΑΠΤΥΞΗ</a:t>
            </a:r>
          </a:p>
        </p:txBody>
      </p:sp>
    </p:spTree>
    <p:extLst>
      <p:ext uri="{BB962C8B-B14F-4D97-AF65-F5344CB8AC3E}">
        <p14:creationId xmlns:p14="http://schemas.microsoft.com/office/powerpoint/2010/main" val="1219892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438DC0-4585-44AA-8F39-002F74E7EB20}"/>
              </a:ext>
            </a:extLst>
          </p:cNvPr>
          <p:cNvSpPr txBox="1">
            <a:spLocks/>
          </p:cNvSpPr>
          <p:nvPr/>
        </p:nvSpPr>
        <p:spPr>
          <a:xfrm>
            <a:off x="221456" y="1007269"/>
            <a:ext cx="8701088" cy="7655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a:defRPr/>
            </a:pPr>
            <a:r>
              <a:rPr lang="el-GR" sz="3000" dirty="0">
                <a:solidFill>
                  <a:prstClr val="white"/>
                </a:solidFill>
                <a:latin typeface="Calibri" panose="020F0502020204030204"/>
              </a:rPr>
              <a:t>Συνολικός Προϋπολογισμός (Κοινοτική Συμμετοχή) </a:t>
            </a:r>
          </a:p>
          <a:p>
            <a:pPr algn="ctr" defTabSz="685800">
              <a:defRPr/>
            </a:pPr>
            <a:r>
              <a:rPr lang="el-GR" sz="3000" dirty="0">
                <a:solidFill>
                  <a:prstClr val="white"/>
                </a:solidFill>
                <a:latin typeface="Calibri" panose="020F0502020204030204"/>
              </a:rPr>
              <a:t>του Στρατηγικού Σχεδίου 2023 -2027 </a:t>
            </a:r>
          </a:p>
        </p:txBody>
      </p:sp>
      <p:sp>
        <p:nvSpPr>
          <p:cNvPr id="5" name="Ορθογώνιο τρίγωνο 3">
            <a:extLst>
              <a:ext uri="{FF2B5EF4-FFF2-40B4-BE49-F238E27FC236}">
                <a16:creationId xmlns:a16="http://schemas.microsoft.com/office/drawing/2014/main" id="{A892213C-FA95-4C40-9018-B5A0B400167B}"/>
              </a:ext>
            </a:extLst>
          </p:cNvPr>
          <p:cNvSpPr/>
          <p:nvPr/>
        </p:nvSpPr>
        <p:spPr>
          <a:xfrm>
            <a:off x="221456" y="5072062"/>
            <a:ext cx="952500" cy="825104"/>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l-GR" sz="1350">
              <a:solidFill>
                <a:prstClr val="white"/>
              </a:solidFill>
              <a:latin typeface="Calibri" panose="020F0502020204030204"/>
            </a:endParaRPr>
          </a:p>
        </p:txBody>
      </p:sp>
      <p:graphicFrame>
        <p:nvGraphicFramePr>
          <p:cNvPr id="3" name="Table 2">
            <a:extLst>
              <a:ext uri="{FF2B5EF4-FFF2-40B4-BE49-F238E27FC236}">
                <a16:creationId xmlns:a16="http://schemas.microsoft.com/office/drawing/2014/main" id="{03D740B3-C531-42AB-A30C-F15D76B9498C}"/>
              </a:ext>
            </a:extLst>
          </p:cNvPr>
          <p:cNvGraphicFramePr>
            <a:graphicFrameLocks noGrp="1"/>
          </p:cNvGraphicFramePr>
          <p:nvPr/>
        </p:nvGraphicFramePr>
        <p:xfrm>
          <a:off x="1033180" y="1818195"/>
          <a:ext cx="5989257" cy="4224606"/>
        </p:xfrm>
        <a:graphic>
          <a:graphicData uri="http://schemas.openxmlformats.org/drawingml/2006/table">
            <a:tbl>
              <a:tblPr>
                <a:tableStyleId>{35758FB7-9AC5-4552-8A53-C91805E547FA}</a:tableStyleId>
              </a:tblPr>
              <a:tblGrid>
                <a:gridCol w="560117">
                  <a:extLst>
                    <a:ext uri="{9D8B030D-6E8A-4147-A177-3AD203B41FA5}">
                      <a16:colId xmlns:a16="http://schemas.microsoft.com/office/drawing/2014/main" val="1050699294"/>
                    </a:ext>
                  </a:extLst>
                </a:gridCol>
                <a:gridCol w="3824747">
                  <a:extLst>
                    <a:ext uri="{9D8B030D-6E8A-4147-A177-3AD203B41FA5}">
                      <a16:colId xmlns:a16="http://schemas.microsoft.com/office/drawing/2014/main" val="2700218999"/>
                    </a:ext>
                  </a:extLst>
                </a:gridCol>
                <a:gridCol w="1604393">
                  <a:extLst>
                    <a:ext uri="{9D8B030D-6E8A-4147-A177-3AD203B41FA5}">
                      <a16:colId xmlns:a16="http://schemas.microsoft.com/office/drawing/2014/main" val="3894088811"/>
                    </a:ext>
                  </a:extLst>
                </a:gridCol>
              </a:tblGrid>
              <a:tr h="464147">
                <a:tc>
                  <a:txBody>
                    <a:bodyPr/>
                    <a:lstStyle/>
                    <a:p>
                      <a:pPr algn="ctr" fontAlgn="ctr"/>
                      <a:r>
                        <a:rPr lang="el-GR" sz="1500" b="0" u="none" strike="noStrike" dirty="0">
                          <a:solidFill>
                            <a:schemeClr val="bg1"/>
                          </a:solidFill>
                          <a:effectLst/>
                        </a:rPr>
                        <a:t>ΚΩΔ.</a:t>
                      </a:r>
                      <a:endParaRPr lang="el-GR" sz="1500" b="0" i="0" u="none" strike="noStrike" dirty="0">
                        <a:solidFill>
                          <a:schemeClr val="bg1"/>
                        </a:solidFill>
                        <a:effectLst/>
                        <a:latin typeface="Arial" panose="020B0604020202020204" pitchFamily="34" charset="0"/>
                      </a:endParaRPr>
                    </a:p>
                  </a:txBody>
                  <a:tcPr marL="6947" marR="6947" marT="6947" marB="0" anchor="ctr">
                    <a:solidFill>
                      <a:schemeClr val="tx2"/>
                    </a:solidFill>
                  </a:tcPr>
                </a:tc>
                <a:tc>
                  <a:txBody>
                    <a:bodyPr/>
                    <a:lstStyle/>
                    <a:p>
                      <a:pPr algn="ctr" fontAlgn="ctr"/>
                      <a:r>
                        <a:rPr lang="el-GR" sz="1800" b="0" u="none" strike="noStrike" dirty="0">
                          <a:solidFill>
                            <a:schemeClr val="bg1"/>
                          </a:solidFill>
                          <a:effectLst/>
                        </a:rPr>
                        <a:t>ΕΙΔΟΣ ΕΝΙΣΧΥΣΗΣ </a:t>
                      </a:r>
                      <a:endParaRPr lang="el-GR" sz="1800" b="0" i="0" u="none" strike="noStrike" dirty="0">
                        <a:solidFill>
                          <a:schemeClr val="bg1"/>
                        </a:solidFill>
                        <a:effectLst/>
                        <a:latin typeface="Arial" panose="020B0604020202020204" pitchFamily="34" charset="0"/>
                      </a:endParaRPr>
                    </a:p>
                  </a:txBody>
                  <a:tcPr marL="6947" marR="6947" marT="6947" marB="0" anchor="ctr">
                    <a:solidFill>
                      <a:schemeClr val="tx2"/>
                    </a:solidFill>
                  </a:tcPr>
                </a:tc>
                <a:tc>
                  <a:txBody>
                    <a:bodyPr/>
                    <a:lstStyle/>
                    <a:p>
                      <a:pPr algn="ctr" fontAlgn="ctr"/>
                      <a:r>
                        <a:rPr lang="el-GR" sz="1500" b="0" u="none" strike="noStrike" dirty="0">
                          <a:solidFill>
                            <a:schemeClr val="bg1"/>
                          </a:solidFill>
                          <a:effectLst/>
                        </a:rPr>
                        <a:t>ΠΡΟΥΠΟΛΟΓΙΣΜΟΣ (ΚΣ) εκατ. €</a:t>
                      </a:r>
                      <a:endParaRPr lang="el-GR" sz="1500" b="0" i="0" u="none" strike="noStrike" dirty="0">
                        <a:solidFill>
                          <a:schemeClr val="bg1"/>
                        </a:solidFill>
                        <a:effectLst/>
                        <a:latin typeface="Arial" panose="020B0604020202020204" pitchFamily="34" charset="0"/>
                      </a:endParaRPr>
                    </a:p>
                  </a:txBody>
                  <a:tcPr marL="6947" marR="6947" marT="6947" marB="0" anchor="ctr">
                    <a:solidFill>
                      <a:schemeClr val="tx2"/>
                    </a:solidFill>
                  </a:tcPr>
                </a:tc>
                <a:extLst>
                  <a:ext uri="{0D108BD9-81ED-4DB2-BD59-A6C34878D82A}">
                    <a16:rowId xmlns:a16="http://schemas.microsoft.com/office/drawing/2014/main" val="1130664708"/>
                  </a:ext>
                </a:extLst>
              </a:tr>
              <a:tr h="235547">
                <a:tc>
                  <a:txBody>
                    <a:bodyPr/>
                    <a:lstStyle/>
                    <a:p>
                      <a:pPr algn="ctr" fontAlgn="ctr"/>
                      <a:r>
                        <a:rPr lang="el-GR" sz="1400" u="none" strike="noStrike" dirty="0">
                          <a:solidFill>
                            <a:schemeClr val="tx1"/>
                          </a:solidFill>
                          <a:effectLst/>
                        </a:rPr>
                        <a:t> </a:t>
                      </a:r>
                      <a:endParaRPr lang="el-GR" sz="1400" b="1" i="0" u="none" strike="noStrike" dirty="0">
                        <a:solidFill>
                          <a:schemeClr val="tx1"/>
                        </a:solidFill>
                        <a:effectLst/>
                        <a:latin typeface="Arial" panose="020B0604020202020204" pitchFamily="34" charset="0"/>
                      </a:endParaRPr>
                    </a:p>
                  </a:txBody>
                  <a:tcPr marL="6947" marR="6947" marT="6947" marB="0" anchor="ctr">
                    <a:solidFill>
                      <a:schemeClr val="tx2">
                        <a:lumMod val="20000"/>
                        <a:lumOff val="80000"/>
                      </a:schemeClr>
                    </a:solidFill>
                  </a:tcPr>
                </a:tc>
                <a:tc>
                  <a:txBody>
                    <a:bodyPr/>
                    <a:lstStyle/>
                    <a:p>
                      <a:pPr algn="l" fontAlgn="ctr"/>
                      <a:r>
                        <a:rPr lang="el-GR" sz="1500" b="1" u="none" strike="noStrike" dirty="0">
                          <a:solidFill>
                            <a:schemeClr val="tx1"/>
                          </a:solidFill>
                          <a:effectLst/>
                        </a:rPr>
                        <a:t>ΣΥΝΟΛΙΚΟΣ ΠΡΟΥΠΟΛΟΓΙΣΜΟΣ (ΚΣ) 2023 -2027</a:t>
                      </a:r>
                      <a:endParaRPr lang="el-GR" sz="1500" b="1" i="0" u="none" strike="noStrike" dirty="0">
                        <a:solidFill>
                          <a:schemeClr val="tx1"/>
                        </a:solidFill>
                        <a:effectLst/>
                        <a:latin typeface="Arial" panose="020B0604020202020204" pitchFamily="34" charset="0"/>
                      </a:endParaRPr>
                    </a:p>
                  </a:txBody>
                  <a:tcPr marL="6947" marR="6947" marT="6947" marB="0" anchor="ctr">
                    <a:solidFill>
                      <a:schemeClr val="tx2">
                        <a:lumMod val="20000"/>
                        <a:lumOff val="80000"/>
                      </a:schemeClr>
                    </a:solidFill>
                  </a:tcPr>
                </a:tc>
                <a:tc>
                  <a:txBody>
                    <a:bodyPr/>
                    <a:lstStyle/>
                    <a:p>
                      <a:pPr algn="ctr" fontAlgn="ctr"/>
                      <a:r>
                        <a:rPr lang="el-GR" sz="1500" b="1" u="none" strike="noStrike" dirty="0">
                          <a:solidFill>
                            <a:schemeClr val="tx1"/>
                          </a:solidFill>
                          <a:effectLst/>
                        </a:rPr>
                        <a:t>13.507,00 </a:t>
                      </a:r>
                      <a:endParaRPr lang="el-GR" sz="1500" b="1" i="0" u="none" strike="noStrike" dirty="0">
                        <a:solidFill>
                          <a:schemeClr val="tx1"/>
                        </a:solidFill>
                        <a:effectLst/>
                        <a:latin typeface="Arial" panose="020B0604020202020204" pitchFamily="34" charset="0"/>
                      </a:endParaRPr>
                    </a:p>
                  </a:txBody>
                  <a:tcPr marL="6947" marR="6947" marT="6947" marB="0" anchor="ctr">
                    <a:solidFill>
                      <a:schemeClr val="tx2">
                        <a:lumMod val="20000"/>
                        <a:lumOff val="80000"/>
                      </a:schemeClr>
                    </a:solidFill>
                  </a:tcPr>
                </a:tc>
                <a:extLst>
                  <a:ext uri="{0D108BD9-81ED-4DB2-BD59-A6C34878D82A}">
                    <a16:rowId xmlns:a16="http://schemas.microsoft.com/office/drawing/2014/main" val="2679132998"/>
                  </a:ext>
                </a:extLst>
              </a:tr>
              <a:tr h="212687">
                <a:tc>
                  <a:txBody>
                    <a:bodyPr/>
                    <a:lstStyle/>
                    <a:p>
                      <a:pPr algn="ctr" fontAlgn="ctr"/>
                      <a:r>
                        <a:rPr lang="el-GR" sz="1400" b="1" u="none" strike="noStrike" dirty="0">
                          <a:solidFill>
                            <a:schemeClr val="bg1"/>
                          </a:solidFill>
                          <a:effectLst/>
                        </a:rPr>
                        <a:t>Π-Ι</a:t>
                      </a:r>
                      <a:endParaRPr lang="el-GR" sz="1400" b="1" i="0" u="none" strike="noStrike" dirty="0">
                        <a:solidFill>
                          <a:schemeClr val="bg1"/>
                        </a:solidFill>
                        <a:effectLst/>
                        <a:latin typeface="Arial" panose="020B0604020202020204" pitchFamily="34" charset="0"/>
                      </a:endParaRPr>
                    </a:p>
                  </a:txBody>
                  <a:tcPr marL="6947" marR="6947" marT="6947" marB="0" anchor="ctr">
                    <a:solidFill>
                      <a:schemeClr val="accent6"/>
                    </a:solidFill>
                  </a:tcPr>
                </a:tc>
                <a:tc>
                  <a:txBody>
                    <a:bodyPr/>
                    <a:lstStyle/>
                    <a:p>
                      <a:pPr algn="l" fontAlgn="ctr"/>
                      <a:r>
                        <a:rPr lang="el-GR" sz="1400" b="1" u="none" strike="noStrike" dirty="0">
                          <a:solidFill>
                            <a:schemeClr val="bg1"/>
                          </a:solidFill>
                          <a:effectLst/>
                        </a:rPr>
                        <a:t> ΠΥΛΩΝΑΣ Ι </a:t>
                      </a:r>
                      <a:endParaRPr lang="el-GR" sz="1400" b="1" i="0" u="none" strike="noStrike" dirty="0">
                        <a:solidFill>
                          <a:schemeClr val="bg1"/>
                        </a:solidFill>
                        <a:effectLst/>
                        <a:latin typeface="Arial" panose="020B0604020202020204" pitchFamily="34" charset="0"/>
                      </a:endParaRPr>
                    </a:p>
                  </a:txBody>
                  <a:tcPr marL="6947" marR="6947" marT="6947" marB="0" anchor="ctr">
                    <a:solidFill>
                      <a:schemeClr val="accent6"/>
                    </a:solidFill>
                  </a:tcPr>
                </a:tc>
                <a:tc>
                  <a:txBody>
                    <a:bodyPr/>
                    <a:lstStyle/>
                    <a:p>
                      <a:pPr algn="ctr" fontAlgn="ctr"/>
                      <a:r>
                        <a:rPr lang="el-GR" sz="1400" b="1" u="none" strike="noStrike" dirty="0">
                          <a:solidFill>
                            <a:schemeClr val="bg1"/>
                          </a:solidFill>
                          <a:effectLst/>
                        </a:rPr>
                        <a:t>9.870,9</a:t>
                      </a:r>
                    </a:p>
                  </a:txBody>
                  <a:tcPr marL="6947" marR="6947" marT="6947" marB="0" anchor="ctr">
                    <a:solidFill>
                      <a:schemeClr val="accent6"/>
                    </a:solidFill>
                  </a:tcPr>
                </a:tc>
                <a:extLst>
                  <a:ext uri="{0D108BD9-81ED-4DB2-BD59-A6C34878D82A}">
                    <a16:rowId xmlns:a16="http://schemas.microsoft.com/office/drawing/2014/main" val="1020859010"/>
                  </a:ext>
                </a:extLst>
              </a:tr>
              <a:tr h="212687">
                <a:tc>
                  <a:txBody>
                    <a:bodyPr/>
                    <a:lstStyle/>
                    <a:p>
                      <a:pPr algn="ctr" fontAlgn="ctr"/>
                      <a:r>
                        <a:rPr lang="el-GR" sz="1400" u="none" strike="noStrike" dirty="0">
                          <a:effectLst/>
                        </a:rPr>
                        <a:t>Α1</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Βασική Ενίσχυση</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4.455,06</a:t>
                      </a:r>
                    </a:p>
                  </a:txBody>
                  <a:tcPr marL="6947" marR="6947" marT="6947" marB="0" anchor="ctr">
                    <a:solidFill>
                      <a:schemeClr val="accent6">
                        <a:lumMod val="20000"/>
                        <a:lumOff val="80000"/>
                      </a:schemeClr>
                    </a:solidFill>
                  </a:tcPr>
                </a:tc>
                <a:extLst>
                  <a:ext uri="{0D108BD9-81ED-4DB2-BD59-A6C34878D82A}">
                    <a16:rowId xmlns:a16="http://schemas.microsoft.com/office/drawing/2014/main" val="1679169786"/>
                  </a:ext>
                </a:extLst>
              </a:tr>
              <a:tr h="212687">
                <a:tc>
                  <a:txBody>
                    <a:bodyPr/>
                    <a:lstStyle/>
                    <a:p>
                      <a:pPr algn="ctr" fontAlgn="ctr"/>
                      <a:r>
                        <a:rPr lang="el-GR" sz="1400" u="none" strike="noStrike" dirty="0">
                          <a:effectLst/>
                        </a:rPr>
                        <a:t>Α2</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n-US" sz="1400" u="none" strike="noStrike" dirty="0" err="1">
                          <a:effectLst/>
                        </a:rPr>
                        <a:t>Ecoshemes</a:t>
                      </a:r>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2.175,41</a:t>
                      </a:r>
                    </a:p>
                  </a:txBody>
                  <a:tcPr marL="6947" marR="6947" marT="6947" marB="0" anchor="ctr">
                    <a:solidFill>
                      <a:schemeClr val="accent6">
                        <a:lumMod val="20000"/>
                        <a:lumOff val="80000"/>
                      </a:schemeClr>
                    </a:solidFill>
                  </a:tcPr>
                </a:tc>
                <a:extLst>
                  <a:ext uri="{0D108BD9-81ED-4DB2-BD59-A6C34878D82A}">
                    <a16:rowId xmlns:a16="http://schemas.microsoft.com/office/drawing/2014/main" val="2513641343"/>
                  </a:ext>
                </a:extLst>
              </a:tr>
              <a:tr h="212687">
                <a:tc>
                  <a:txBody>
                    <a:bodyPr/>
                    <a:lstStyle/>
                    <a:p>
                      <a:pPr algn="ctr" fontAlgn="ctr"/>
                      <a:r>
                        <a:rPr lang="el-GR" sz="1400" u="none" strike="noStrike" dirty="0">
                          <a:effectLst/>
                        </a:rPr>
                        <a:t>Α3</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Αναδιανεμητική Ενίσχυση</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870,16</a:t>
                      </a:r>
                    </a:p>
                  </a:txBody>
                  <a:tcPr marL="6947" marR="6947" marT="6947" marB="0" anchor="ctr">
                    <a:solidFill>
                      <a:schemeClr val="accent6">
                        <a:lumMod val="20000"/>
                        <a:lumOff val="80000"/>
                      </a:schemeClr>
                    </a:solidFill>
                  </a:tcPr>
                </a:tc>
                <a:extLst>
                  <a:ext uri="{0D108BD9-81ED-4DB2-BD59-A6C34878D82A}">
                    <a16:rowId xmlns:a16="http://schemas.microsoft.com/office/drawing/2014/main" val="1411454178"/>
                  </a:ext>
                </a:extLst>
              </a:tr>
              <a:tr h="212687">
                <a:tc>
                  <a:txBody>
                    <a:bodyPr/>
                    <a:lstStyle/>
                    <a:p>
                      <a:pPr algn="ctr" fontAlgn="ctr"/>
                      <a:r>
                        <a:rPr lang="el-GR" sz="1400" u="none" strike="noStrike" dirty="0">
                          <a:effectLst/>
                        </a:rPr>
                        <a:t>Α4</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Συμπληρωματική Ν. Γεωργών </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140,0</a:t>
                      </a:r>
                      <a:endParaRPr lang="el-GR" sz="1400" b="0"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extLst>
                  <a:ext uri="{0D108BD9-81ED-4DB2-BD59-A6C34878D82A}">
                    <a16:rowId xmlns:a16="http://schemas.microsoft.com/office/drawing/2014/main" val="3217088274"/>
                  </a:ext>
                </a:extLst>
              </a:tr>
              <a:tr h="212687">
                <a:tc>
                  <a:txBody>
                    <a:bodyPr/>
                    <a:lstStyle/>
                    <a:p>
                      <a:pPr algn="ctr" fontAlgn="ctr"/>
                      <a:r>
                        <a:rPr lang="el-GR" sz="1400" u="none" strike="noStrike" dirty="0">
                          <a:effectLst/>
                        </a:rPr>
                        <a:t>Α5</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Συνδεδεμένες σε 19 προϊόντα   </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1.061,00</a:t>
                      </a:r>
                    </a:p>
                  </a:txBody>
                  <a:tcPr marL="6947" marR="6947" marT="6947" marB="0" anchor="ctr">
                    <a:solidFill>
                      <a:schemeClr val="accent6">
                        <a:lumMod val="20000"/>
                        <a:lumOff val="80000"/>
                      </a:schemeClr>
                    </a:solidFill>
                  </a:tcPr>
                </a:tc>
                <a:extLst>
                  <a:ext uri="{0D108BD9-81ED-4DB2-BD59-A6C34878D82A}">
                    <a16:rowId xmlns:a16="http://schemas.microsoft.com/office/drawing/2014/main" val="2765680912"/>
                  </a:ext>
                </a:extLst>
              </a:tr>
              <a:tr h="212687">
                <a:tc>
                  <a:txBody>
                    <a:bodyPr/>
                    <a:lstStyle/>
                    <a:p>
                      <a:pPr algn="ctr" fontAlgn="ctr"/>
                      <a:r>
                        <a:rPr lang="el-GR" sz="1400" u="none" strike="noStrike" dirty="0">
                          <a:effectLst/>
                        </a:rPr>
                        <a:t>Α6</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Συνδεδεμένη Βαμβάκι </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919,98</a:t>
                      </a:r>
                    </a:p>
                  </a:txBody>
                  <a:tcPr marL="6947" marR="6947" marT="6947" marB="0" anchor="ctr">
                    <a:solidFill>
                      <a:schemeClr val="accent6">
                        <a:lumMod val="20000"/>
                        <a:lumOff val="80000"/>
                      </a:schemeClr>
                    </a:solidFill>
                  </a:tcPr>
                </a:tc>
                <a:extLst>
                  <a:ext uri="{0D108BD9-81ED-4DB2-BD59-A6C34878D82A}">
                    <a16:rowId xmlns:a16="http://schemas.microsoft.com/office/drawing/2014/main" val="2060527601"/>
                  </a:ext>
                </a:extLst>
              </a:tr>
              <a:tr h="212687">
                <a:tc>
                  <a:txBody>
                    <a:bodyPr/>
                    <a:lstStyle/>
                    <a:p>
                      <a:pPr algn="ctr" fontAlgn="ctr"/>
                      <a:r>
                        <a:rPr lang="el-GR" sz="1400" b="0" u="none" strike="noStrike" dirty="0">
                          <a:effectLst/>
                        </a:rPr>
                        <a:t>Α7</a:t>
                      </a:r>
                      <a:endParaRPr lang="el-GR" sz="1400" b="0"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ctr"/>
                      <a:r>
                        <a:rPr lang="el-GR" sz="1400" b="0" u="none" strike="noStrike" dirty="0">
                          <a:effectLst/>
                        </a:rPr>
                        <a:t>Τομεακά Προγράμματα</a:t>
                      </a:r>
                      <a:endParaRPr lang="el-GR" sz="1400" b="0"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ctr" fontAlgn="ctr"/>
                      <a:r>
                        <a:rPr lang="el-GR" sz="1400" b="0" u="none" strike="noStrike" dirty="0">
                          <a:effectLst/>
                        </a:rPr>
                        <a:t>249,29</a:t>
                      </a:r>
                    </a:p>
                  </a:txBody>
                  <a:tcPr marL="6947" marR="6947" marT="6947" marB="0" anchor="ctr">
                    <a:solidFill>
                      <a:schemeClr val="accent6">
                        <a:lumMod val="20000"/>
                        <a:lumOff val="80000"/>
                      </a:schemeClr>
                    </a:solidFill>
                  </a:tcPr>
                </a:tc>
                <a:extLst>
                  <a:ext uri="{0D108BD9-81ED-4DB2-BD59-A6C34878D82A}">
                    <a16:rowId xmlns:a16="http://schemas.microsoft.com/office/drawing/2014/main" val="1780424561"/>
                  </a:ext>
                </a:extLst>
              </a:tr>
              <a:tr h="212687">
                <a:tc>
                  <a:txBody>
                    <a:bodyPr/>
                    <a:lstStyle/>
                    <a:p>
                      <a:pPr algn="ctr" fontAlgn="ctr"/>
                      <a:r>
                        <a:rPr lang="el-GR" sz="1400" b="1" u="none" strike="noStrike" dirty="0">
                          <a:solidFill>
                            <a:schemeClr val="bg1"/>
                          </a:solidFill>
                          <a:effectLst/>
                        </a:rPr>
                        <a:t>Π-ΙΙ</a:t>
                      </a:r>
                      <a:endParaRPr lang="el-GR" sz="1400" b="1" i="0" u="none" strike="noStrike" dirty="0">
                        <a:solidFill>
                          <a:schemeClr val="bg1"/>
                        </a:solidFill>
                        <a:effectLst/>
                        <a:latin typeface="Arial" panose="020B0604020202020204" pitchFamily="34" charset="0"/>
                      </a:endParaRPr>
                    </a:p>
                  </a:txBody>
                  <a:tcPr marL="6947" marR="6947" marT="6947" marB="0" anchor="ctr">
                    <a:solidFill>
                      <a:schemeClr val="accent6"/>
                    </a:solidFill>
                  </a:tcPr>
                </a:tc>
                <a:tc>
                  <a:txBody>
                    <a:bodyPr/>
                    <a:lstStyle/>
                    <a:p>
                      <a:pPr algn="l" fontAlgn="ctr"/>
                      <a:r>
                        <a:rPr lang="el-GR" sz="1400" b="1" u="none" strike="noStrike" dirty="0">
                          <a:solidFill>
                            <a:schemeClr val="bg1"/>
                          </a:solidFill>
                          <a:effectLst/>
                        </a:rPr>
                        <a:t> ΠΥΛΩΝΑΣ ΙΙ </a:t>
                      </a:r>
                      <a:endParaRPr lang="el-GR" sz="1400" b="1" i="0" u="none" strike="noStrike" dirty="0">
                        <a:solidFill>
                          <a:schemeClr val="bg1"/>
                        </a:solidFill>
                        <a:effectLst/>
                        <a:latin typeface="Arial" panose="020B0604020202020204" pitchFamily="34" charset="0"/>
                      </a:endParaRPr>
                    </a:p>
                  </a:txBody>
                  <a:tcPr marL="6947" marR="6947" marT="6947" marB="0" anchor="ctr">
                    <a:solidFill>
                      <a:schemeClr val="accent6"/>
                    </a:solidFill>
                  </a:tcPr>
                </a:tc>
                <a:tc>
                  <a:txBody>
                    <a:bodyPr/>
                    <a:lstStyle/>
                    <a:p>
                      <a:pPr algn="ctr" fontAlgn="ctr"/>
                      <a:r>
                        <a:rPr lang="el-GR" sz="1400" b="1" u="none" strike="noStrike" dirty="0">
                          <a:solidFill>
                            <a:schemeClr val="bg1"/>
                          </a:solidFill>
                          <a:effectLst/>
                        </a:rPr>
                        <a:t>3.636,1</a:t>
                      </a:r>
                    </a:p>
                  </a:txBody>
                  <a:tcPr marL="6947" marR="6947" marT="6947" marB="0" anchor="ctr">
                    <a:solidFill>
                      <a:schemeClr val="accent6"/>
                    </a:solidFill>
                  </a:tcPr>
                </a:tc>
                <a:extLst>
                  <a:ext uri="{0D108BD9-81ED-4DB2-BD59-A6C34878D82A}">
                    <a16:rowId xmlns:a16="http://schemas.microsoft.com/office/drawing/2014/main" val="2731741181"/>
                  </a:ext>
                </a:extLst>
              </a:tr>
              <a:tr h="212687">
                <a:tc>
                  <a:txBody>
                    <a:bodyPr/>
                    <a:lstStyle/>
                    <a:p>
                      <a:pPr algn="ctr" fontAlgn="ctr"/>
                      <a:r>
                        <a:rPr lang="el-GR" sz="1400" u="none" strike="noStrike" dirty="0">
                          <a:effectLst/>
                        </a:rPr>
                        <a:t>Β1</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err="1">
                          <a:effectLst/>
                        </a:rPr>
                        <a:t>Αγροπεριβαλλοντικές</a:t>
                      </a:r>
                      <a:r>
                        <a:rPr lang="el-GR" sz="1400" u="none" strike="noStrike" dirty="0">
                          <a:effectLst/>
                        </a:rPr>
                        <a:t> &amp; Κλιματικές Δράσεις</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683,9</a:t>
                      </a:r>
                    </a:p>
                  </a:txBody>
                  <a:tcPr marL="6947" marR="6947" marT="6947" marB="0" anchor="ctr">
                    <a:solidFill>
                      <a:schemeClr val="accent6">
                        <a:lumMod val="20000"/>
                        <a:lumOff val="80000"/>
                      </a:schemeClr>
                    </a:solidFill>
                  </a:tcPr>
                </a:tc>
                <a:extLst>
                  <a:ext uri="{0D108BD9-81ED-4DB2-BD59-A6C34878D82A}">
                    <a16:rowId xmlns:a16="http://schemas.microsoft.com/office/drawing/2014/main" val="1864376812"/>
                  </a:ext>
                </a:extLst>
              </a:tr>
              <a:tr h="212687">
                <a:tc>
                  <a:txBody>
                    <a:bodyPr/>
                    <a:lstStyle/>
                    <a:p>
                      <a:pPr algn="ctr" fontAlgn="ctr"/>
                      <a:r>
                        <a:rPr lang="el-GR" sz="1400" u="none" strike="noStrike">
                          <a:effectLst/>
                        </a:rPr>
                        <a:t>Β2</a:t>
                      </a:r>
                      <a:endParaRPr lang="el-GR" sz="1400" b="1" i="0" u="none" strike="noStrike">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ctr"/>
                      <a:r>
                        <a:rPr lang="el-GR" sz="1400" u="none" strike="noStrike" dirty="0">
                          <a:effectLst/>
                        </a:rPr>
                        <a:t>Εξισωτική Αποζημίωση </a:t>
                      </a:r>
                      <a:endParaRPr lang="el-GR" sz="1400" b="0"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ctr" fontAlgn="ctr"/>
                      <a:r>
                        <a:rPr lang="el-GR" sz="1400" u="none" strike="noStrike" dirty="0">
                          <a:effectLst/>
                        </a:rPr>
                        <a:t>829,0</a:t>
                      </a:r>
                    </a:p>
                  </a:txBody>
                  <a:tcPr marL="6947" marR="6947" marT="6947" marB="0" anchor="ctr">
                    <a:solidFill>
                      <a:schemeClr val="accent6">
                        <a:lumMod val="20000"/>
                        <a:lumOff val="80000"/>
                      </a:schemeClr>
                    </a:solidFill>
                  </a:tcPr>
                </a:tc>
                <a:extLst>
                  <a:ext uri="{0D108BD9-81ED-4DB2-BD59-A6C34878D82A}">
                    <a16:rowId xmlns:a16="http://schemas.microsoft.com/office/drawing/2014/main" val="2351187813"/>
                  </a:ext>
                </a:extLst>
              </a:tr>
              <a:tr h="212687">
                <a:tc>
                  <a:txBody>
                    <a:bodyPr/>
                    <a:lstStyle/>
                    <a:p>
                      <a:pPr algn="ctr" fontAlgn="ctr"/>
                      <a:r>
                        <a:rPr lang="el-GR" sz="1400" u="none" strike="noStrike">
                          <a:effectLst/>
                        </a:rPr>
                        <a:t>Β3</a:t>
                      </a:r>
                      <a:endParaRPr lang="el-GR" sz="1400" b="1" i="0" u="none" strike="noStrike">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Επενδύσεις </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946,0</a:t>
                      </a:r>
                    </a:p>
                  </a:txBody>
                  <a:tcPr marL="6947" marR="6947" marT="6947" marB="0" anchor="ctr">
                    <a:solidFill>
                      <a:schemeClr val="accent6">
                        <a:lumMod val="20000"/>
                        <a:lumOff val="80000"/>
                      </a:schemeClr>
                    </a:solidFill>
                  </a:tcPr>
                </a:tc>
                <a:extLst>
                  <a:ext uri="{0D108BD9-81ED-4DB2-BD59-A6C34878D82A}">
                    <a16:rowId xmlns:a16="http://schemas.microsoft.com/office/drawing/2014/main" val="2372687851"/>
                  </a:ext>
                </a:extLst>
              </a:tr>
              <a:tr h="212687">
                <a:tc>
                  <a:txBody>
                    <a:bodyPr/>
                    <a:lstStyle/>
                    <a:p>
                      <a:pPr algn="ctr" fontAlgn="ctr"/>
                      <a:r>
                        <a:rPr lang="el-GR" sz="1400" u="none" strike="noStrike">
                          <a:effectLst/>
                        </a:rPr>
                        <a:t>Β4</a:t>
                      </a:r>
                      <a:endParaRPr lang="el-GR" sz="1400" b="1" i="0" u="none" strike="noStrike">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Εγκατάσταση Νέων Γεωργών </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590,0</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extLst>
                  <a:ext uri="{0D108BD9-81ED-4DB2-BD59-A6C34878D82A}">
                    <a16:rowId xmlns:a16="http://schemas.microsoft.com/office/drawing/2014/main" val="2441010599"/>
                  </a:ext>
                </a:extLst>
              </a:tr>
              <a:tr h="212687">
                <a:tc>
                  <a:txBody>
                    <a:bodyPr/>
                    <a:lstStyle/>
                    <a:p>
                      <a:pPr algn="ctr" fontAlgn="ctr"/>
                      <a:r>
                        <a:rPr lang="el-GR" sz="1400" u="none" strike="noStrike">
                          <a:effectLst/>
                        </a:rPr>
                        <a:t>Β5</a:t>
                      </a:r>
                      <a:endParaRPr lang="el-GR" sz="1400" b="1" i="0" u="none" strike="noStrike">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Συνεργασία </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326,4</a:t>
                      </a:r>
                    </a:p>
                  </a:txBody>
                  <a:tcPr marL="6947" marR="6947" marT="6947" marB="0" anchor="ctr">
                    <a:solidFill>
                      <a:schemeClr val="accent6">
                        <a:lumMod val="20000"/>
                        <a:lumOff val="80000"/>
                      </a:schemeClr>
                    </a:solidFill>
                  </a:tcPr>
                </a:tc>
                <a:extLst>
                  <a:ext uri="{0D108BD9-81ED-4DB2-BD59-A6C34878D82A}">
                    <a16:rowId xmlns:a16="http://schemas.microsoft.com/office/drawing/2014/main" val="4034025501"/>
                  </a:ext>
                </a:extLst>
              </a:tr>
              <a:tr h="212687">
                <a:tc>
                  <a:txBody>
                    <a:bodyPr/>
                    <a:lstStyle/>
                    <a:p>
                      <a:pPr algn="ctr" fontAlgn="ctr"/>
                      <a:r>
                        <a:rPr lang="el-GR" sz="1400" u="none" strike="noStrike" dirty="0">
                          <a:effectLst/>
                        </a:rPr>
                        <a:t>Β6</a:t>
                      </a:r>
                      <a:endParaRPr lang="el-GR" sz="1400" b="1" i="0" u="none" strike="noStrike" dirty="0">
                        <a:solidFill>
                          <a:srgbClr val="000000"/>
                        </a:solidFill>
                        <a:effectLst/>
                        <a:latin typeface="Arial" panose="020B0604020202020204" pitchFamily="34" charset="0"/>
                      </a:endParaRPr>
                    </a:p>
                  </a:txBody>
                  <a:tcPr marL="6947" marR="6947" marT="6947" marB="0" anchor="ctr">
                    <a:solidFill>
                      <a:schemeClr val="accent6">
                        <a:lumMod val="20000"/>
                        <a:lumOff val="80000"/>
                      </a:schemeClr>
                    </a:solidFill>
                  </a:tcPr>
                </a:tc>
                <a:tc>
                  <a:txBody>
                    <a:bodyPr/>
                    <a:lstStyle/>
                    <a:p>
                      <a:pPr algn="l" fontAlgn="b"/>
                      <a:r>
                        <a:rPr lang="el-GR" sz="1400" u="none" strike="noStrike" dirty="0">
                          <a:effectLst/>
                        </a:rPr>
                        <a:t>Μεταφορά Γνώσης &amp; Πληροφόρηση </a:t>
                      </a:r>
                      <a:endParaRPr lang="el-GR" sz="1400" b="0" i="0" u="none" strike="noStrike" dirty="0">
                        <a:solidFill>
                          <a:srgbClr val="000000"/>
                        </a:solidFill>
                        <a:effectLst/>
                        <a:latin typeface="Arial" panose="020B0604020202020204" pitchFamily="34" charset="0"/>
                      </a:endParaRPr>
                    </a:p>
                  </a:txBody>
                  <a:tcPr marL="6947" marR="6947" marT="6947" marB="0" anchor="b">
                    <a:solidFill>
                      <a:schemeClr val="accent6">
                        <a:lumMod val="20000"/>
                        <a:lumOff val="80000"/>
                      </a:schemeClr>
                    </a:solidFill>
                  </a:tcPr>
                </a:tc>
                <a:tc>
                  <a:txBody>
                    <a:bodyPr/>
                    <a:lstStyle/>
                    <a:p>
                      <a:pPr algn="ctr" fontAlgn="ctr"/>
                      <a:r>
                        <a:rPr lang="el-GR" sz="1400" u="none" strike="noStrike" dirty="0">
                          <a:effectLst/>
                        </a:rPr>
                        <a:t>145,0</a:t>
                      </a:r>
                    </a:p>
                  </a:txBody>
                  <a:tcPr marL="6947" marR="6947" marT="6947" marB="0" anchor="ctr">
                    <a:solidFill>
                      <a:schemeClr val="accent6">
                        <a:lumMod val="20000"/>
                        <a:lumOff val="80000"/>
                      </a:schemeClr>
                    </a:solidFill>
                  </a:tcPr>
                </a:tc>
                <a:extLst>
                  <a:ext uri="{0D108BD9-81ED-4DB2-BD59-A6C34878D82A}">
                    <a16:rowId xmlns:a16="http://schemas.microsoft.com/office/drawing/2014/main" val="3793566758"/>
                  </a:ext>
                </a:extLst>
              </a:tr>
              <a:tr h="212687">
                <a:tc>
                  <a:txBody>
                    <a:bodyPr/>
                    <a:lstStyle/>
                    <a:p>
                      <a:pPr algn="ctr" fontAlgn="ctr"/>
                      <a:r>
                        <a:rPr lang="en-US" sz="1400" u="none" strike="noStrike" kern="1200" dirty="0">
                          <a:solidFill>
                            <a:schemeClr val="dk1"/>
                          </a:solidFill>
                          <a:effectLst/>
                          <a:latin typeface="+mn-lt"/>
                          <a:ea typeface="+mn-ea"/>
                          <a:cs typeface="+mn-cs"/>
                        </a:rPr>
                        <a:t>B7</a:t>
                      </a:r>
                      <a:endParaRPr lang="el-GR" sz="1400" u="none" strike="noStrike" kern="1200" dirty="0">
                        <a:solidFill>
                          <a:schemeClr val="dk1"/>
                        </a:solidFill>
                        <a:effectLst/>
                        <a:latin typeface="+mn-lt"/>
                        <a:ea typeface="+mn-ea"/>
                        <a:cs typeface="+mn-cs"/>
                      </a:endParaRPr>
                    </a:p>
                  </a:txBody>
                  <a:tcPr marL="6947" marR="6947" marT="6947" marB="0" anchor="ctr">
                    <a:solidFill>
                      <a:schemeClr val="accent6">
                        <a:lumMod val="20000"/>
                        <a:lumOff val="80000"/>
                      </a:schemeClr>
                    </a:solidFill>
                  </a:tcPr>
                </a:tc>
                <a:tc>
                  <a:txBody>
                    <a:bodyPr/>
                    <a:lstStyle/>
                    <a:p>
                      <a:pPr algn="l" fontAlgn="b"/>
                      <a:r>
                        <a:rPr lang="el-GR" sz="1400" u="none" strike="noStrike" kern="1200" dirty="0">
                          <a:solidFill>
                            <a:schemeClr val="dk1"/>
                          </a:solidFill>
                          <a:effectLst/>
                          <a:latin typeface="+mn-lt"/>
                          <a:ea typeface="+mn-ea"/>
                          <a:cs typeface="+mn-cs"/>
                        </a:rPr>
                        <a:t>Λοιπά </a:t>
                      </a:r>
                    </a:p>
                  </a:txBody>
                  <a:tcPr marL="6947" marR="6947" marT="6947" marB="0" anchor="b">
                    <a:solidFill>
                      <a:schemeClr val="accent6">
                        <a:lumMod val="20000"/>
                        <a:lumOff val="80000"/>
                      </a:schemeClr>
                    </a:solidFill>
                  </a:tcPr>
                </a:tc>
                <a:tc>
                  <a:txBody>
                    <a:bodyPr/>
                    <a:lstStyle/>
                    <a:p>
                      <a:pPr algn="ctr" fontAlgn="ctr"/>
                      <a:r>
                        <a:rPr lang="el-GR" sz="1400" u="none" strike="noStrike" kern="1200" dirty="0">
                          <a:solidFill>
                            <a:schemeClr val="dk1"/>
                          </a:solidFill>
                          <a:effectLst/>
                          <a:latin typeface="+mn-lt"/>
                          <a:ea typeface="+mn-ea"/>
                          <a:cs typeface="+mn-cs"/>
                        </a:rPr>
                        <a:t>115,</a:t>
                      </a:r>
                      <a:r>
                        <a:rPr lang="en-US" sz="1400" u="none" strike="noStrike" kern="1200" dirty="0">
                          <a:solidFill>
                            <a:schemeClr val="dk1"/>
                          </a:solidFill>
                          <a:effectLst/>
                          <a:latin typeface="+mn-lt"/>
                          <a:ea typeface="+mn-ea"/>
                          <a:cs typeface="+mn-cs"/>
                        </a:rPr>
                        <a:t>8</a:t>
                      </a:r>
                      <a:endParaRPr lang="el-GR" sz="1400" u="none" strike="noStrike" kern="1200" dirty="0">
                        <a:solidFill>
                          <a:schemeClr val="dk1"/>
                        </a:solidFill>
                        <a:effectLst/>
                        <a:latin typeface="+mn-lt"/>
                        <a:ea typeface="+mn-ea"/>
                        <a:cs typeface="+mn-cs"/>
                      </a:endParaRPr>
                    </a:p>
                  </a:txBody>
                  <a:tcPr marL="6947" marR="6947" marT="6947" marB="0" anchor="ctr">
                    <a:solidFill>
                      <a:schemeClr val="accent6">
                        <a:lumMod val="20000"/>
                        <a:lumOff val="80000"/>
                      </a:schemeClr>
                    </a:solidFill>
                  </a:tcPr>
                </a:tc>
                <a:extLst>
                  <a:ext uri="{0D108BD9-81ED-4DB2-BD59-A6C34878D82A}">
                    <a16:rowId xmlns:a16="http://schemas.microsoft.com/office/drawing/2014/main" val="1797509597"/>
                  </a:ext>
                </a:extLst>
              </a:tr>
            </a:tbl>
          </a:graphicData>
        </a:graphic>
      </p:graphicFrame>
      <p:sp>
        <p:nvSpPr>
          <p:cNvPr id="7" name="Callout: Down Arrow 6">
            <a:extLst>
              <a:ext uri="{FF2B5EF4-FFF2-40B4-BE49-F238E27FC236}">
                <a16:creationId xmlns:a16="http://schemas.microsoft.com/office/drawing/2014/main" id="{648EE4C5-E0D0-45C0-A53B-528BB2B46341}"/>
              </a:ext>
            </a:extLst>
          </p:cNvPr>
          <p:cNvSpPr/>
          <p:nvPr/>
        </p:nvSpPr>
        <p:spPr>
          <a:xfrm>
            <a:off x="7160768" y="1876513"/>
            <a:ext cx="1761777" cy="3535959"/>
          </a:xfrm>
          <a:prstGeom prst="downArrowCallout">
            <a:avLst>
              <a:gd name="adj1" fmla="val 25000"/>
              <a:gd name="adj2" fmla="val 25000"/>
              <a:gd name="adj3" fmla="val 25000"/>
              <a:gd name="adj4" fmla="val 76805"/>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r>
              <a:rPr lang="el-GR" dirty="0">
                <a:solidFill>
                  <a:prstClr val="white"/>
                </a:solidFill>
                <a:latin typeface="Calibri" panose="020F0502020204030204"/>
              </a:rPr>
              <a:t>10%</a:t>
            </a:r>
            <a:r>
              <a:rPr lang="el-GR" sz="1350" dirty="0">
                <a:solidFill>
                  <a:prstClr val="white"/>
                </a:solidFill>
                <a:latin typeface="Calibri" panose="020F0502020204030204"/>
              </a:rPr>
              <a:t> </a:t>
            </a:r>
          </a:p>
          <a:p>
            <a:pPr algn="ctr" defTabSz="685800"/>
            <a:r>
              <a:rPr lang="el-GR" sz="1350" dirty="0">
                <a:solidFill>
                  <a:prstClr val="white"/>
                </a:solidFill>
                <a:latin typeface="Calibri" panose="020F0502020204030204"/>
              </a:rPr>
              <a:t>ΜΕΤΑΦΟΡΑ ΠΟΡΩΝ ΑΠΟ </a:t>
            </a:r>
          </a:p>
          <a:p>
            <a:pPr algn="ctr" defTabSz="685800"/>
            <a:r>
              <a:rPr lang="el-GR" sz="1350" dirty="0">
                <a:solidFill>
                  <a:prstClr val="white"/>
                </a:solidFill>
                <a:latin typeface="Calibri" panose="020F0502020204030204"/>
              </a:rPr>
              <a:t>ΠΥΛΩΝΑ Ι  →  ΠΥΛΩΝΑ ΙΙ</a:t>
            </a:r>
          </a:p>
          <a:p>
            <a:pPr algn="ctr" defTabSz="685800"/>
            <a:r>
              <a:rPr lang="el-GR" dirty="0">
                <a:solidFill>
                  <a:prstClr val="white"/>
                </a:solidFill>
                <a:latin typeface="Calibri" panose="020F0502020204030204"/>
              </a:rPr>
              <a:t>851,2 εκατ.€ για αύξηση πόρων σε Νέους Γεωργούς &amp;Επενδύσεις </a:t>
            </a:r>
          </a:p>
        </p:txBody>
      </p:sp>
    </p:spTree>
    <p:extLst>
      <p:ext uri="{BB962C8B-B14F-4D97-AF65-F5344CB8AC3E}">
        <p14:creationId xmlns:p14="http://schemas.microsoft.com/office/powerpoint/2010/main" val="3766406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438DC0-4585-44AA-8F39-002F74E7EB20}"/>
              </a:ext>
            </a:extLst>
          </p:cNvPr>
          <p:cNvSpPr txBox="1">
            <a:spLocks/>
          </p:cNvSpPr>
          <p:nvPr/>
        </p:nvSpPr>
        <p:spPr>
          <a:xfrm>
            <a:off x="221456" y="1007269"/>
            <a:ext cx="8701088" cy="7655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a:defRPr/>
            </a:pPr>
            <a:r>
              <a:rPr lang="el-GR" sz="3300" dirty="0">
                <a:solidFill>
                  <a:prstClr val="white"/>
                </a:solidFill>
                <a:latin typeface="Calibri" panose="020F0502020204030204"/>
              </a:rPr>
              <a:t>Ενίσχυση Προγραμμάτων Αγροτικής Ανάπτυξης </a:t>
            </a:r>
          </a:p>
        </p:txBody>
      </p:sp>
      <p:sp>
        <p:nvSpPr>
          <p:cNvPr id="5" name="Ορθογώνιο τρίγωνο 3">
            <a:extLst>
              <a:ext uri="{FF2B5EF4-FFF2-40B4-BE49-F238E27FC236}">
                <a16:creationId xmlns:a16="http://schemas.microsoft.com/office/drawing/2014/main" id="{A892213C-FA95-4C40-9018-B5A0B400167B}"/>
              </a:ext>
            </a:extLst>
          </p:cNvPr>
          <p:cNvSpPr/>
          <p:nvPr/>
        </p:nvSpPr>
        <p:spPr>
          <a:xfrm>
            <a:off x="221456" y="5072062"/>
            <a:ext cx="952500" cy="825104"/>
          </a:xfrm>
          <a:prstGeom prst="r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l-GR" sz="1350">
              <a:solidFill>
                <a:prstClr val="white"/>
              </a:solidFill>
              <a:latin typeface="Calibri" panose="020F0502020204030204"/>
            </a:endParaRPr>
          </a:p>
        </p:txBody>
      </p:sp>
      <p:graphicFrame>
        <p:nvGraphicFramePr>
          <p:cNvPr id="2" name="Diagram 1">
            <a:extLst>
              <a:ext uri="{FF2B5EF4-FFF2-40B4-BE49-F238E27FC236}">
                <a16:creationId xmlns:a16="http://schemas.microsoft.com/office/drawing/2014/main" id="{563B14BC-FA94-4A29-99F8-7F6CF86DEF93}"/>
              </a:ext>
            </a:extLst>
          </p:cNvPr>
          <p:cNvGraphicFramePr/>
          <p:nvPr/>
        </p:nvGraphicFramePr>
        <p:xfrm>
          <a:off x="1582616" y="1929911"/>
          <a:ext cx="7261347" cy="3967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757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E5CD-182D-4501-B23C-B91E173E470C}"/>
              </a:ext>
            </a:extLst>
          </p:cNvPr>
          <p:cNvSpPr>
            <a:spLocks noGrp="1"/>
          </p:cNvSpPr>
          <p:nvPr>
            <p:ph type="title"/>
          </p:nvPr>
        </p:nvSpPr>
        <p:spPr/>
        <p:txBody>
          <a:bodyPr/>
          <a:lstStyle/>
          <a:p>
            <a:pPr algn="ctr"/>
            <a:r>
              <a:rPr lang="el-GR" dirty="0"/>
              <a:t>ΠΛΑΙΣΙΟ ΠΑΡΑΚΟΛΟΥΘΗΣΗΣ, ΑΞΙΟΛΟΓΗΣΗ:</a:t>
            </a:r>
            <a:br>
              <a:rPr lang="el-GR" dirty="0"/>
            </a:br>
            <a:r>
              <a:rPr lang="el-GR" dirty="0"/>
              <a:t>ΧΡΗΣΙΜΟΤΗΤΑ</a:t>
            </a:r>
            <a:endParaRPr lang="en-GB" dirty="0"/>
          </a:p>
        </p:txBody>
      </p:sp>
      <p:sp>
        <p:nvSpPr>
          <p:cNvPr id="3" name="Content Placeholder 2">
            <a:extLst>
              <a:ext uri="{FF2B5EF4-FFF2-40B4-BE49-F238E27FC236}">
                <a16:creationId xmlns:a16="http://schemas.microsoft.com/office/drawing/2014/main" id="{4A912C07-97DF-4389-A8BC-7B11B6302E06}"/>
              </a:ext>
            </a:extLst>
          </p:cNvPr>
          <p:cNvSpPr>
            <a:spLocks noGrp="1"/>
          </p:cNvSpPr>
          <p:nvPr>
            <p:ph idx="1"/>
          </p:nvPr>
        </p:nvSpPr>
        <p:spPr>
          <a:xfrm>
            <a:off x="628650" y="1825624"/>
            <a:ext cx="7886700" cy="4824557"/>
          </a:xfrm>
        </p:spPr>
        <p:txBody>
          <a:bodyPr>
            <a:normAutofit/>
          </a:bodyPr>
          <a:lstStyle/>
          <a:p>
            <a:pPr marL="0" indent="0">
              <a:buNone/>
            </a:pPr>
            <a:r>
              <a:rPr lang="en-GB" sz="2400" dirty="0"/>
              <a:t>Monitoring and evaluation results generate valuable information which can be used for different</a:t>
            </a:r>
            <a:r>
              <a:rPr lang="el-GR" sz="2400" dirty="0"/>
              <a:t> </a:t>
            </a:r>
            <a:r>
              <a:rPr lang="en-GB" sz="2400" dirty="0"/>
              <a:t>purposes. These results:</a:t>
            </a:r>
          </a:p>
          <a:p>
            <a:r>
              <a:rPr lang="en-GB" sz="2400" dirty="0"/>
              <a:t>provide a sound analytical basis for future policy design by providing an understanding about</a:t>
            </a:r>
            <a:r>
              <a:rPr lang="el-GR" sz="2400" dirty="0"/>
              <a:t> </a:t>
            </a:r>
            <a:r>
              <a:rPr lang="en-GB" sz="2400" dirty="0"/>
              <a:t>the effectiveness of measures and interventions and the achievement of the objectives set, thus</a:t>
            </a:r>
            <a:r>
              <a:rPr lang="el-GR" sz="2400" dirty="0"/>
              <a:t> </a:t>
            </a:r>
            <a:r>
              <a:rPr lang="en-GB" sz="2400" dirty="0"/>
              <a:t>supporting policy developments;</a:t>
            </a:r>
          </a:p>
          <a:p>
            <a:r>
              <a:rPr lang="en-GB" sz="2400" dirty="0"/>
              <a:t>help in setting policy and programme objectives, and are then used to measure how these</a:t>
            </a:r>
            <a:r>
              <a:rPr lang="el-GR" sz="2400" dirty="0"/>
              <a:t> </a:t>
            </a:r>
            <a:r>
              <a:rPr lang="en-GB" sz="2400" dirty="0"/>
              <a:t>objectives are met in the long term;</a:t>
            </a:r>
          </a:p>
          <a:p>
            <a:r>
              <a:rPr lang="en-GB" sz="2400" dirty="0"/>
              <a:t>contribute to the accountability of public spending, thereby playing an important role in responding</a:t>
            </a:r>
            <a:r>
              <a:rPr lang="el-GR" sz="2400" dirty="0"/>
              <a:t> </a:t>
            </a:r>
            <a:r>
              <a:rPr lang="en-GB" sz="2400" dirty="0"/>
              <a:t>to citizens’ concerns and questions as regards the use of taxpayers’ money.</a:t>
            </a:r>
          </a:p>
        </p:txBody>
      </p:sp>
    </p:spTree>
    <p:extLst>
      <p:ext uri="{BB962C8B-B14F-4D97-AF65-F5344CB8AC3E}">
        <p14:creationId xmlns:p14="http://schemas.microsoft.com/office/powerpoint/2010/main" val="2149127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80F2F-57F4-4893-8478-9FF428D0EFAB}"/>
              </a:ext>
            </a:extLst>
          </p:cNvPr>
          <p:cNvSpPr>
            <a:spLocks noGrp="1"/>
          </p:cNvSpPr>
          <p:nvPr>
            <p:ph idx="1"/>
          </p:nvPr>
        </p:nvSpPr>
        <p:spPr>
          <a:xfrm>
            <a:off x="628650" y="1607127"/>
            <a:ext cx="7886700" cy="5033818"/>
          </a:xfrm>
        </p:spPr>
        <p:txBody>
          <a:bodyPr>
            <a:normAutofit fontScale="92500" lnSpcReduction="10000"/>
          </a:bodyPr>
          <a:lstStyle/>
          <a:p>
            <a:pPr marL="0" indent="0">
              <a:buNone/>
            </a:pPr>
            <a:r>
              <a:rPr lang="en-GB" sz="2400" dirty="0"/>
              <a:t>Aim of </a:t>
            </a:r>
            <a:r>
              <a:rPr lang="en-GB" sz="2400" b="1" dirty="0"/>
              <a:t>evaluations</a:t>
            </a:r>
          </a:p>
          <a:p>
            <a:r>
              <a:rPr lang="en-GB" sz="2400" dirty="0"/>
              <a:t>To provide useful and timely conclusions and policy</a:t>
            </a:r>
            <a:r>
              <a:rPr lang="el-GR" sz="2400" dirty="0"/>
              <a:t> </a:t>
            </a:r>
            <a:r>
              <a:rPr lang="en-GB" sz="2400" dirty="0"/>
              <a:t>recommendations</a:t>
            </a:r>
            <a:endParaRPr lang="el-GR" sz="2400" dirty="0"/>
          </a:p>
          <a:p>
            <a:pPr marL="0" indent="0">
              <a:buNone/>
            </a:pPr>
            <a:endParaRPr lang="el-GR" sz="2400" dirty="0"/>
          </a:p>
          <a:p>
            <a:pPr marL="0" indent="0">
              <a:buNone/>
            </a:pPr>
            <a:r>
              <a:rPr lang="en-GB" sz="2400" dirty="0"/>
              <a:t>Aim of </a:t>
            </a:r>
            <a:r>
              <a:rPr lang="en-GB" sz="2400" b="1" dirty="0"/>
              <a:t>monitoring</a:t>
            </a:r>
          </a:p>
          <a:p>
            <a:pPr marL="0" indent="0">
              <a:buNone/>
            </a:pPr>
            <a:r>
              <a:rPr lang="en-GB" sz="2400" dirty="0"/>
              <a:t>To demonstrate the progress on the implementation of the policy</a:t>
            </a:r>
          </a:p>
          <a:p>
            <a:pPr marL="0" indent="0">
              <a:buNone/>
            </a:pPr>
            <a:r>
              <a:rPr lang="en-GB" sz="2400" dirty="0"/>
              <a:t>The Commission is monitoring today’s developments in agricultural markets, rural development and the</a:t>
            </a:r>
            <a:r>
              <a:rPr lang="el-GR" sz="2400" dirty="0"/>
              <a:t> </a:t>
            </a:r>
            <a:r>
              <a:rPr lang="en-GB" sz="2400" dirty="0"/>
              <a:t>use of CAP funds by means of a variety of data sources and instruments, such as:</a:t>
            </a:r>
          </a:p>
          <a:p>
            <a:r>
              <a:rPr lang="en-GB" sz="2400" dirty="0"/>
              <a:t>the Common Monitoring and Evaluation System (CMES) for rural development;</a:t>
            </a:r>
          </a:p>
          <a:p>
            <a:r>
              <a:rPr lang="en-GB" sz="2400" dirty="0"/>
              <a:t>the Clearance Audit Trail System (CATS); and</a:t>
            </a:r>
          </a:p>
          <a:p>
            <a:r>
              <a:rPr lang="en-GB" sz="2400" dirty="0"/>
              <a:t>notifications and reports sent by Member States to the Commission.</a:t>
            </a:r>
          </a:p>
        </p:txBody>
      </p:sp>
      <p:sp>
        <p:nvSpPr>
          <p:cNvPr id="4" name="Title 1">
            <a:extLst>
              <a:ext uri="{FF2B5EF4-FFF2-40B4-BE49-F238E27FC236}">
                <a16:creationId xmlns:a16="http://schemas.microsoft.com/office/drawing/2014/main" id="{E4FC55A9-121C-4D2A-8962-EB7089FD514B}"/>
              </a:ext>
            </a:extLst>
          </p:cNvPr>
          <p:cNvSpPr>
            <a:spLocks noGrp="1"/>
          </p:cNvSpPr>
          <p:nvPr>
            <p:ph type="title"/>
          </p:nvPr>
        </p:nvSpPr>
        <p:spPr>
          <a:xfrm>
            <a:off x="628650" y="365126"/>
            <a:ext cx="7886700" cy="1325563"/>
          </a:xfrm>
        </p:spPr>
        <p:txBody>
          <a:bodyPr/>
          <a:lstStyle/>
          <a:p>
            <a:pPr algn="ctr"/>
            <a:r>
              <a:rPr lang="el-GR" dirty="0"/>
              <a:t>ΠΛΑΙΣΙΟ ΠΑΡΑΚΟΛΟΥΘΗΣΗΣ, ΑΞΙΟΛΟΓΗΣΗ:</a:t>
            </a:r>
            <a:br>
              <a:rPr lang="el-GR" dirty="0"/>
            </a:br>
            <a:r>
              <a:rPr lang="el-GR" dirty="0"/>
              <a:t>ΣΚΟΠΟΣ</a:t>
            </a:r>
            <a:endParaRPr lang="en-GB" dirty="0"/>
          </a:p>
        </p:txBody>
      </p:sp>
    </p:spTree>
    <p:extLst>
      <p:ext uri="{BB962C8B-B14F-4D97-AF65-F5344CB8AC3E}">
        <p14:creationId xmlns:p14="http://schemas.microsoft.com/office/powerpoint/2010/main" val="1971341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85A69-BE1D-4C4A-A536-C7207A5C9EB4}"/>
              </a:ext>
            </a:extLst>
          </p:cNvPr>
          <p:cNvPicPr>
            <a:picLocks noChangeAspect="1"/>
          </p:cNvPicPr>
          <p:nvPr/>
        </p:nvPicPr>
        <p:blipFill>
          <a:blip r:embed="rId2"/>
          <a:stretch>
            <a:fillRect/>
          </a:stretch>
        </p:blipFill>
        <p:spPr>
          <a:xfrm>
            <a:off x="305863" y="1655319"/>
            <a:ext cx="8682886" cy="4930207"/>
          </a:xfrm>
          <a:prstGeom prst="rect">
            <a:avLst/>
          </a:prstGeom>
        </p:spPr>
      </p:pic>
      <p:sp>
        <p:nvSpPr>
          <p:cNvPr id="3" name="Title 1">
            <a:extLst>
              <a:ext uri="{FF2B5EF4-FFF2-40B4-BE49-F238E27FC236}">
                <a16:creationId xmlns:a16="http://schemas.microsoft.com/office/drawing/2014/main" id="{2EF4486E-D636-4D3B-B95B-CB2B3F14F9E7}"/>
              </a:ext>
            </a:extLst>
          </p:cNvPr>
          <p:cNvSpPr txBox="1">
            <a:spLocks/>
          </p:cNvSpPr>
          <p:nvPr/>
        </p:nvSpPr>
        <p:spPr>
          <a:xfrm>
            <a:off x="628650" y="272474"/>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l-GR" dirty="0"/>
              <a:t>ΠΛΑΙΣΙΟ ΠΑΡΑΚΟΛΟΥΘΗΣΗΣ, ΑΞΙΟΛΟΓΗΣΗ:</a:t>
            </a:r>
            <a:br>
              <a:rPr lang="el-GR" dirty="0"/>
            </a:br>
            <a:r>
              <a:rPr lang="el-GR" dirty="0"/>
              <a:t>Η ΛΟΓΙΚΗ</a:t>
            </a:r>
            <a:endParaRPr lang="en-GB" dirty="0"/>
          </a:p>
        </p:txBody>
      </p:sp>
    </p:spTree>
    <p:extLst>
      <p:ext uri="{BB962C8B-B14F-4D97-AF65-F5344CB8AC3E}">
        <p14:creationId xmlns:p14="http://schemas.microsoft.com/office/powerpoint/2010/main" val="164887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0766" y="3071183"/>
            <a:ext cx="7432722" cy="2590027"/>
          </a:xfrm>
        </p:spPr>
        <p:txBody>
          <a:bodyPr vert="horz" lIns="91440" tIns="45720" rIns="91440" bIns="45720" rtlCol="0" anchor="t">
            <a:normAutofit/>
          </a:bodyPr>
          <a:lstStyle/>
          <a:p>
            <a:pPr defTabSz="914400"/>
            <a:r>
              <a:rPr lang="en-US" sz="4900" kern="1200">
                <a:solidFill>
                  <a:schemeClr val="tx1"/>
                </a:solidFill>
                <a:latin typeface="+mj-lt"/>
                <a:ea typeface="+mj-ea"/>
                <a:cs typeface="+mj-cs"/>
              </a:rPr>
              <a:t>Ελληνικήγεωργία: ασήμαντοι αριθμοί</a:t>
            </a:r>
            <a:br>
              <a:rPr lang="en-US" sz="4900" kern="1200">
                <a:solidFill>
                  <a:schemeClr val="tx1"/>
                </a:solidFill>
                <a:latin typeface="+mj-lt"/>
                <a:ea typeface="+mj-ea"/>
                <a:cs typeface="+mj-cs"/>
              </a:rPr>
            </a:br>
            <a:r>
              <a:rPr lang="en-US" sz="4900" kern="1200">
                <a:solidFill>
                  <a:schemeClr val="tx1"/>
                </a:solidFill>
                <a:latin typeface="+mj-lt"/>
                <a:ea typeface="+mj-ea"/>
                <a:cs typeface="+mj-cs"/>
              </a:rPr>
              <a:t>σημαντική πραγματικότητα</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323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1829D6-5A58-4491-B24E-A3A073095CE0}"/>
              </a:ext>
            </a:extLst>
          </p:cNvPr>
          <p:cNvPicPr>
            <a:picLocks noChangeAspect="1"/>
          </p:cNvPicPr>
          <p:nvPr/>
        </p:nvPicPr>
        <p:blipFill>
          <a:blip r:embed="rId2"/>
          <a:stretch>
            <a:fillRect/>
          </a:stretch>
        </p:blipFill>
        <p:spPr>
          <a:xfrm>
            <a:off x="215666" y="1791583"/>
            <a:ext cx="8712668" cy="4978667"/>
          </a:xfrm>
          <a:prstGeom prst="rect">
            <a:avLst/>
          </a:prstGeom>
        </p:spPr>
      </p:pic>
      <p:sp>
        <p:nvSpPr>
          <p:cNvPr id="3" name="Rectangle 2">
            <a:extLst>
              <a:ext uri="{FF2B5EF4-FFF2-40B4-BE49-F238E27FC236}">
                <a16:creationId xmlns:a16="http://schemas.microsoft.com/office/drawing/2014/main" id="{0BB84BFF-B2A0-4F11-BC95-B859DA92671C}"/>
              </a:ext>
            </a:extLst>
          </p:cNvPr>
          <p:cNvSpPr/>
          <p:nvPr/>
        </p:nvSpPr>
        <p:spPr>
          <a:xfrm>
            <a:off x="215667" y="53744"/>
            <a:ext cx="8586588" cy="1754326"/>
          </a:xfrm>
          <a:prstGeom prst="rect">
            <a:avLst/>
          </a:prstGeom>
        </p:spPr>
        <p:txBody>
          <a:bodyPr wrap="square">
            <a:spAutoFit/>
          </a:bodyPr>
          <a:lstStyle/>
          <a:p>
            <a:pPr algn="just"/>
            <a:r>
              <a:rPr lang="en-GB" b="1" dirty="0">
                <a:latin typeface="EC Square Sans Pro"/>
              </a:rPr>
              <a:t>Indicators </a:t>
            </a:r>
            <a:endParaRPr lang="en-GB" dirty="0">
              <a:latin typeface="EC Square Sans Pro"/>
            </a:endParaRPr>
          </a:p>
          <a:p>
            <a:pPr algn="just"/>
            <a:r>
              <a:rPr lang="en-GB" dirty="0">
                <a:latin typeface="EC Square Sans Pro"/>
              </a:rPr>
              <a:t>In general, an indicator is a tool to measure the achievement of an objective, e.g. a resource mobilised, an output accomplished or an effect obtained, or to describe the context (economic, social or environmental). The information provided by an indicator is a datum used to measure facts or opinions. Indicators are aggregates of data that allow quantification (and simplification) of phenomena. </a:t>
            </a:r>
            <a:endParaRPr lang="en-GB" dirty="0"/>
          </a:p>
        </p:txBody>
      </p:sp>
    </p:spTree>
    <p:extLst>
      <p:ext uri="{BB962C8B-B14F-4D97-AF65-F5344CB8AC3E}">
        <p14:creationId xmlns:p14="http://schemas.microsoft.com/office/powerpoint/2010/main" val="1026295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52CA7-D4BF-4420-9A68-0E2CF4DC56ED}"/>
              </a:ext>
            </a:extLst>
          </p:cNvPr>
          <p:cNvSpPr/>
          <p:nvPr/>
        </p:nvSpPr>
        <p:spPr>
          <a:xfrm>
            <a:off x="614218" y="533265"/>
            <a:ext cx="4244109" cy="6370975"/>
          </a:xfrm>
          <a:prstGeom prst="rect">
            <a:avLst/>
          </a:prstGeom>
        </p:spPr>
        <p:txBody>
          <a:bodyPr wrap="square">
            <a:spAutoFit/>
          </a:bodyPr>
          <a:lstStyle/>
          <a:p>
            <a:r>
              <a:rPr lang="en-GB" sz="1600" b="1" dirty="0"/>
              <a:t>Socio-economic indicators</a:t>
            </a:r>
          </a:p>
          <a:p>
            <a:r>
              <a:rPr lang="en-GB" sz="1200" dirty="0"/>
              <a:t>C.01</a:t>
            </a:r>
            <a:r>
              <a:rPr lang="el-GR" sz="1200" dirty="0"/>
              <a:t> </a:t>
            </a:r>
            <a:r>
              <a:rPr lang="en-GB" sz="1200" dirty="0"/>
              <a:t>Population</a:t>
            </a:r>
          </a:p>
          <a:p>
            <a:r>
              <a:rPr lang="en-GB" sz="1200" dirty="0"/>
              <a:t>C.02</a:t>
            </a:r>
            <a:r>
              <a:rPr lang="el-GR" sz="1200" dirty="0"/>
              <a:t> </a:t>
            </a:r>
            <a:r>
              <a:rPr lang="en-GB" sz="1200" dirty="0"/>
              <a:t>Age structure</a:t>
            </a:r>
          </a:p>
          <a:p>
            <a:r>
              <a:rPr lang="en-GB" sz="1200" dirty="0"/>
              <a:t>C.03</a:t>
            </a:r>
            <a:r>
              <a:rPr lang="el-GR" sz="1200" dirty="0"/>
              <a:t> </a:t>
            </a:r>
            <a:r>
              <a:rPr lang="en-GB" sz="1200" dirty="0"/>
              <a:t>Territory</a:t>
            </a:r>
          </a:p>
          <a:p>
            <a:r>
              <a:rPr lang="en-GB" sz="1200" dirty="0"/>
              <a:t>C.04</a:t>
            </a:r>
            <a:r>
              <a:rPr lang="el-GR" sz="1200" dirty="0"/>
              <a:t> </a:t>
            </a:r>
            <a:r>
              <a:rPr lang="en-GB" sz="1200" dirty="0"/>
              <a:t>Population density</a:t>
            </a:r>
          </a:p>
          <a:p>
            <a:r>
              <a:rPr lang="en-GB" sz="1200" dirty="0"/>
              <a:t>C.05</a:t>
            </a:r>
            <a:r>
              <a:rPr lang="el-GR" sz="1200" dirty="0"/>
              <a:t> </a:t>
            </a:r>
            <a:r>
              <a:rPr lang="en-GB" sz="1200" dirty="0"/>
              <a:t>Employment rate (*)</a:t>
            </a:r>
          </a:p>
          <a:p>
            <a:r>
              <a:rPr lang="en-GB" sz="1200" dirty="0"/>
              <a:t>C.06</a:t>
            </a:r>
            <a:r>
              <a:rPr lang="el-GR" sz="1200" dirty="0"/>
              <a:t> </a:t>
            </a:r>
            <a:r>
              <a:rPr lang="en-GB" sz="1200" dirty="0"/>
              <a:t>Self-employment rate</a:t>
            </a:r>
          </a:p>
          <a:p>
            <a:r>
              <a:rPr lang="en-GB" sz="1200" dirty="0"/>
              <a:t>C.07</a:t>
            </a:r>
            <a:r>
              <a:rPr lang="el-GR" sz="1200" dirty="0"/>
              <a:t> </a:t>
            </a:r>
            <a:r>
              <a:rPr lang="en-GB" sz="1200" dirty="0"/>
              <a:t>Unemployment rate</a:t>
            </a:r>
          </a:p>
          <a:p>
            <a:r>
              <a:rPr lang="en-GB" sz="1200" dirty="0"/>
              <a:t>C.08</a:t>
            </a:r>
            <a:r>
              <a:rPr lang="el-GR" sz="1200" dirty="0"/>
              <a:t> </a:t>
            </a:r>
            <a:r>
              <a:rPr lang="en-GB" sz="1200" dirty="0"/>
              <a:t>GDP per capita (*)</a:t>
            </a:r>
          </a:p>
          <a:p>
            <a:r>
              <a:rPr lang="en-GB" sz="1200" dirty="0"/>
              <a:t>C.09</a:t>
            </a:r>
            <a:r>
              <a:rPr lang="el-GR" sz="1200" dirty="0"/>
              <a:t> </a:t>
            </a:r>
            <a:r>
              <a:rPr lang="en-GB" sz="1200" dirty="0"/>
              <a:t>Poverty rate (*)</a:t>
            </a:r>
          </a:p>
          <a:p>
            <a:r>
              <a:rPr lang="en-GB" sz="1200" dirty="0"/>
              <a:t>C.10</a:t>
            </a:r>
            <a:r>
              <a:rPr lang="el-GR" sz="1200" dirty="0"/>
              <a:t> </a:t>
            </a:r>
            <a:r>
              <a:rPr lang="en-GB" sz="1200" dirty="0"/>
              <a:t>Structure of the economy</a:t>
            </a:r>
          </a:p>
          <a:p>
            <a:r>
              <a:rPr lang="en-GB" sz="1200" dirty="0"/>
              <a:t>C.11</a:t>
            </a:r>
            <a:r>
              <a:rPr lang="el-GR" sz="1200" dirty="0"/>
              <a:t> </a:t>
            </a:r>
            <a:r>
              <a:rPr lang="en-GB" sz="1200" dirty="0"/>
              <a:t>Structure of the employment</a:t>
            </a:r>
          </a:p>
          <a:p>
            <a:r>
              <a:rPr lang="en-GB" sz="1200" dirty="0"/>
              <a:t>C.12</a:t>
            </a:r>
            <a:r>
              <a:rPr lang="el-GR" sz="1200" dirty="0"/>
              <a:t> </a:t>
            </a:r>
            <a:r>
              <a:rPr lang="en-GB" sz="1200" dirty="0"/>
              <a:t>Labour productivity by economic sector</a:t>
            </a:r>
          </a:p>
          <a:p>
            <a:endParaRPr lang="el-GR" sz="1600" b="1" dirty="0"/>
          </a:p>
          <a:p>
            <a:r>
              <a:rPr lang="en-GB" sz="1600" b="1" dirty="0"/>
              <a:t>Sectorial indicators</a:t>
            </a:r>
          </a:p>
          <a:p>
            <a:r>
              <a:rPr lang="en-GB" sz="1200" dirty="0"/>
              <a:t>C.13</a:t>
            </a:r>
            <a:r>
              <a:rPr lang="el-GR" sz="1200" dirty="0"/>
              <a:t> </a:t>
            </a:r>
            <a:r>
              <a:rPr lang="en-GB" sz="1200" dirty="0"/>
              <a:t>Employment by economic activity</a:t>
            </a:r>
          </a:p>
          <a:p>
            <a:r>
              <a:rPr lang="en-GB" sz="1200" dirty="0"/>
              <a:t>C.14</a:t>
            </a:r>
            <a:r>
              <a:rPr lang="el-GR" sz="1200" dirty="0"/>
              <a:t> </a:t>
            </a:r>
            <a:r>
              <a:rPr lang="en-GB" sz="1200" dirty="0"/>
              <a:t>Labour productivity in agriculture</a:t>
            </a:r>
          </a:p>
          <a:p>
            <a:r>
              <a:rPr lang="en-GB" sz="1200" dirty="0"/>
              <a:t>C.15</a:t>
            </a:r>
            <a:r>
              <a:rPr lang="el-GR" sz="1200" dirty="0"/>
              <a:t> </a:t>
            </a:r>
            <a:r>
              <a:rPr lang="en-GB" sz="1200" dirty="0"/>
              <a:t>Labour productivity in forestry</a:t>
            </a:r>
          </a:p>
          <a:p>
            <a:r>
              <a:rPr lang="en-GB" sz="1200" dirty="0"/>
              <a:t>C.16</a:t>
            </a:r>
            <a:r>
              <a:rPr lang="el-GR" sz="1200" dirty="0"/>
              <a:t> </a:t>
            </a:r>
            <a:r>
              <a:rPr lang="en-GB" sz="1200" dirty="0"/>
              <a:t>Labour productivity in the food industry</a:t>
            </a:r>
          </a:p>
          <a:p>
            <a:r>
              <a:rPr lang="en-GB" sz="1200" dirty="0"/>
              <a:t>C.17</a:t>
            </a:r>
            <a:r>
              <a:rPr lang="el-GR" sz="1200" dirty="0"/>
              <a:t> </a:t>
            </a:r>
            <a:r>
              <a:rPr lang="en-GB" sz="1200" dirty="0"/>
              <a:t>Agricultural holdings (farms)</a:t>
            </a:r>
          </a:p>
          <a:p>
            <a:r>
              <a:rPr lang="en-GB" sz="1200" dirty="0"/>
              <a:t>C.18</a:t>
            </a:r>
            <a:r>
              <a:rPr lang="el-GR" sz="1200" dirty="0"/>
              <a:t> </a:t>
            </a:r>
            <a:r>
              <a:rPr lang="en-GB" sz="1200" dirty="0"/>
              <a:t>Agricultural area</a:t>
            </a:r>
          </a:p>
          <a:p>
            <a:r>
              <a:rPr lang="en-GB" sz="1200" dirty="0"/>
              <a:t>C.19</a:t>
            </a:r>
            <a:r>
              <a:rPr lang="el-GR" sz="1200" dirty="0"/>
              <a:t> </a:t>
            </a:r>
            <a:r>
              <a:rPr lang="en-GB" sz="1200" dirty="0"/>
              <a:t>Agricultural area under organic farming</a:t>
            </a:r>
          </a:p>
          <a:p>
            <a:r>
              <a:rPr lang="en-GB" sz="1200" dirty="0"/>
              <a:t>C.20</a:t>
            </a:r>
            <a:r>
              <a:rPr lang="el-GR" sz="1200" dirty="0"/>
              <a:t> </a:t>
            </a:r>
            <a:r>
              <a:rPr lang="en-GB" sz="1200" dirty="0"/>
              <a:t>Irrigated land</a:t>
            </a:r>
          </a:p>
          <a:p>
            <a:r>
              <a:rPr lang="en-GB" sz="1200" dirty="0"/>
              <a:t>C.21</a:t>
            </a:r>
            <a:r>
              <a:rPr lang="el-GR" sz="1200" dirty="0"/>
              <a:t> </a:t>
            </a:r>
            <a:r>
              <a:rPr lang="en-GB" sz="1200" dirty="0"/>
              <a:t>Livestock units</a:t>
            </a:r>
          </a:p>
          <a:p>
            <a:r>
              <a:rPr lang="en-GB" sz="1200" dirty="0"/>
              <a:t>C.22</a:t>
            </a:r>
            <a:r>
              <a:rPr lang="el-GR" sz="1200" dirty="0"/>
              <a:t> </a:t>
            </a:r>
            <a:r>
              <a:rPr lang="en-GB" sz="1200" dirty="0"/>
              <a:t>Farm labour force</a:t>
            </a:r>
          </a:p>
          <a:p>
            <a:r>
              <a:rPr lang="en-GB" sz="1200" dirty="0"/>
              <a:t>C.23</a:t>
            </a:r>
            <a:r>
              <a:rPr lang="el-GR" sz="1200" dirty="0"/>
              <a:t> </a:t>
            </a:r>
            <a:r>
              <a:rPr lang="en-GB" sz="1200" dirty="0"/>
              <a:t>Age structure of farm managers</a:t>
            </a:r>
          </a:p>
          <a:p>
            <a:r>
              <a:rPr lang="en-GB" sz="1200" dirty="0"/>
              <a:t>C.24</a:t>
            </a:r>
            <a:r>
              <a:rPr lang="el-GR" sz="1200" dirty="0"/>
              <a:t> </a:t>
            </a:r>
            <a:r>
              <a:rPr lang="en-GB" sz="1200" dirty="0"/>
              <a:t>Agricultural training of farm managers</a:t>
            </a:r>
          </a:p>
          <a:p>
            <a:r>
              <a:rPr lang="en-GB" sz="1200" dirty="0"/>
              <a:t>C.25</a:t>
            </a:r>
            <a:r>
              <a:rPr lang="el-GR" sz="1200" dirty="0"/>
              <a:t> </a:t>
            </a:r>
            <a:r>
              <a:rPr lang="en-GB" sz="1200" dirty="0"/>
              <a:t>Agricultural factor income (*)</a:t>
            </a:r>
          </a:p>
          <a:p>
            <a:r>
              <a:rPr lang="en-GB" sz="1200" dirty="0"/>
              <a:t>C.26</a:t>
            </a:r>
            <a:r>
              <a:rPr lang="el-GR" sz="1200" dirty="0"/>
              <a:t> </a:t>
            </a:r>
            <a:r>
              <a:rPr lang="en-GB" sz="1200" dirty="0"/>
              <a:t>Agricultural entrepreneurial income (*)</a:t>
            </a:r>
          </a:p>
          <a:p>
            <a:r>
              <a:rPr lang="en-GB" sz="1200" dirty="0"/>
              <a:t>C.27</a:t>
            </a:r>
            <a:r>
              <a:rPr lang="el-GR" sz="1200" dirty="0"/>
              <a:t> </a:t>
            </a:r>
            <a:r>
              <a:rPr lang="en-GB" sz="1200" dirty="0"/>
              <a:t>Total factor productivity in agriculture (*)</a:t>
            </a:r>
          </a:p>
          <a:p>
            <a:r>
              <a:rPr lang="en-GB" sz="1200" dirty="0"/>
              <a:t>C.28</a:t>
            </a:r>
            <a:r>
              <a:rPr lang="el-GR" sz="1200" dirty="0"/>
              <a:t> </a:t>
            </a:r>
            <a:r>
              <a:rPr lang="en-GB" sz="1200" dirty="0"/>
              <a:t>Gross fixed capital formation in agriculture</a:t>
            </a:r>
          </a:p>
          <a:p>
            <a:r>
              <a:rPr lang="en-GB" sz="1200" dirty="0"/>
              <a:t>C.29</a:t>
            </a:r>
            <a:r>
              <a:rPr lang="el-GR" sz="1200" dirty="0"/>
              <a:t> </a:t>
            </a:r>
            <a:r>
              <a:rPr lang="en-GB" sz="1200" dirty="0"/>
              <a:t>Forest and other wooded land (FOWL)</a:t>
            </a:r>
          </a:p>
          <a:p>
            <a:r>
              <a:rPr lang="en-GB" sz="1200" dirty="0"/>
              <a:t>C.30</a:t>
            </a:r>
            <a:r>
              <a:rPr lang="el-GR" sz="1200" dirty="0"/>
              <a:t> </a:t>
            </a:r>
            <a:r>
              <a:rPr lang="en-GB" sz="1200" dirty="0"/>
              <a:t>Tourism infrastructure</a:t>
            </a:r>
          </a:p>
        </p:txBody>
      </p:sp>
      <p:sp>
        <p:nvSpPr>
          <p:cNvPr id="3" name="Rectangle 2">
            <a:extLst>
              <a:ext uri="{FF2B5EF4-FFF2-40B4-BE49-F238E27FC236}">
                <a16:creationId xmlns:a16="http://schemas.microsoft.com/office/drawing/2014/main" id="{A85AFFC9-4CFC-42FD-91F0-167635AC3089}"/>
              </a:ext>
            </a:extLst>
          </p:cNvPr>
          <p:cNvSpPr/>
          <p:nvPr/>
        </p:nvSpPr>
        <p:spPr>
          <a:xfrm>
            <a:off x="4572001" y="533265"/>
            <a:ext cx="4391890" cy="3108543"/>
          </a:xfrm>
          <a:prstGeom prst="rect">
            <a:avLst/>
          </a:prstGeom>
        </p:spPr>
        <p:txBody>
          <a:bodyPr wrap="square">
            <a:spAutoFit/>
          </a:bodyPr>
          <a:lstStyle/>
          <a:p>
            <a:r>
              <a:rPr lang="en-GB" sz="1600" b="1" dirty="0"/>
              <a:t>Environment indicators</a:t>
            </a:r>
          </a:p>
          <a:p>
            <a:r>
              <a:rPr lang="en-GB" sz="1200" dirty="0"/>
              <a:t>C.31 Land cover</a:t>
            </a:r>
          </a:p>
          <a:p>
            <a:r>
              <a:rPr lang="en-GB" sz="1200" dirty="0"/>
              <a:t>C.32 Areas facing natural and other specific constraints (ANCs)</a:t>
            </a:r>
            <a:endParaRPr lang="el-GR" sz="1200" dirty="0"/>
          </a:p>
          <a:p>
            <a:r>
              <a:rPr lang="en-GB" sz="1200" dirty="0"/>
              <a:t>C.33</a:t>
            </a:r>
            <a:r>
              <a:rPr lang="el-GR" sz="1200" dirty="0"/>
              <a:t> </a:t>
            </a:r>
            <a:r>
              <a:rPr lang="en-GB" sz="1200" dirty="0"/>
              <a:t>Farming intensity</a:t>
            </a:r>
          </a:p>
          <a:p>
            <a:r>
              <a:rPr lang="en-GB" sz="1200" dirty="0"/>
              <a:t>C.34</a:t>
            </a:r>
            <a:r>
              <a:rPr lang="el-GR" sz="1200" dirty="0"/>
              <a:t> </a:t>
            </a:r>
            <a:r>
              <a:rPr lang="en-GB" sz="1200" dirty="0"/>
              <a:t>Natura 2000 areas</a:t>
            </a:r>
          </a:p>
          <a:p>
            <a:r>
              <a:rPr lang="en-GB" sz="1200" dirty="0"/>
              <a:t>C.35</a:t>
            </a:r>
            <a:r>
              <a:rPr lang="el-GR" sz="1200" dirty="0"/>
              <a:t> </a:t>
            </a:r>
            <a:r>
              <a:rPr lang="en-GB" sz="1200" dirty="0"/>
              <a:t>Farmland birds index (FBI) (*)</a:t>
            </a:r>
          </a:p>
          <a:p>
            <a:r>
              <a:rPr lang="en-GB" sz="1200" dirty="0"/>
              <a:t>C.36</a:t>
            </a:r>
            <a:r>
              <a:rPr lang="el-GR" sz="1200" dirty="0"/>
              <a:t> </a:t>
            </a:r>
            <a:r>
              <a:rPr lang="en-GB" sz="1200" dirty="0"/>
              <a:t>Conservation status of agricultural habitats (grassland)</a:t>
            </a:r>
          </a:p>
          <a:p>
            <a:r>
              <a:rPr lang="en-GB" sz="1200" dirty="0"/>
              <a:t>C.37</a:t>
            </a:r>
            <a:r>
              <a:rPr lang="el-GR" sz="1200" dirty="0"/>
              <a:t> </a:t>
            </a:r>
            <a:r>
              <a:rPr lang="en-GB" sz="1200" dirty="0"/>
              <a:t>HNV (high nature value) farming (*)</a:t>
            </a:r>
          </a:p>
          <a:p>
            <a:r>
              <a:rPr lang="en-GB" sz="1200" dirty="0"/>
              <a:t>C.38</a:t>
            </a:r>
            <a:r>
              <a:rPr lang="el-GR" sz="1200" dirty="0"/>
              <a:t> </a:t>
            </a:r>
            <a:r>
              <a:rPr lang="en-GB" sz="1200" dirty="0"/>
              <a:t>Protected forest</a:t>
            </a:r>
          </a:p>
          <a:p>
            <a:r>
              <a:rPr lang="en-GB" sz="1200" dirty="0"/>
              <a:t>C.39</a:t>
            </a:r>
            <a:r>
              <a:rPr lang="el-GR" sz="1200" dirty="0"/>
              <a:t> </a:t>
            </a:r>
            <a:r>
              <a:rPr lang="en-GB" sz="1200" dirty="0"/>
              <a:t>Water abstraction in agriculture (*)</a:t>
            </a:r>
          </a:p>
          <a:p>
            <a:r>
              <a:rPr lang="en-GB" sz="1200" dirty="0"/>
              <a:t>C.40</a:t>
            </a:r>
            <a:r>
              <a:rPr lang="el-GR" sz="1200" dirty="0"/>
              <a:t> </a:t>
            </a:r>
            <a:r>
              <a:rPr lang="en-GB" sz="1200" dirty="0"/>
              <a:t>Water quality (*)</a:t>
            </a:r>
          </a:p>
          <a:p>
            <a:r>
              <a:rPr lang="en-GB" sz="1200" dirty="0"/>
              <a:t>C.41</a:t>
            </a:r>
            <a:r>
              <a:rPr lang="el-GR" sz="1200" dirty="0"/>
              <a:t> </a:t>
            </a:r>
            <a:r>
              <a:rPr lang="en-GB" sz="1200" dirty="0"/>
              <a:t>Soil organic matter in arable land (*)</a:t>
            </a:r>
          </a:p>
          <a:p>
            <a:r>
              <a:rPr lang="en-GB" sz="1200" dirty="0"/>
              <a:t>C.42</a:t>
            </a:r>
            <a:r>
              <a:rPr lang="el-GR" sz="1200" dirty="0"/>
              <a:t> </a:t>
            </a:r>
            <a:r>
              <a:rPr lang="en-GB" sz="1200" dirty="0"/>
              <a:t>Soil erosion by water (*)</a:t>
            </a:r>
          </a:p>
          <a:p>
            <a:r>
              <a:rPr lang="en-GB" sz="1200" dirty="0"/>
              <a:t>C.43</a:t>
            </a:r>
            <a:r>
              <a:rPr lang="el-GR" sz="1200" dirty="0"/>
              <a:t> </a:t>
            </a:r>
            <a:r>
              <a:rPr lang="en-GB" sz="1200" dirty="0"/>
              <a:t>Production of renewable energy from agriculture and forestry</a:t>
            </a:r>
          </a:p>
          <a:p>
            <a:r>
              <a:rPr lang="en-GB" sz="1200" dirty="0"/>
              <a:t>C.44</a:t>
            </a:r>
            <a:r>
              <a:rPr lang="el-GR" sz="1200" dirty="0"/>
              <a:t> </a:t>
            </a:r>
            <a:r>
              <a:rPr lang="en-GB" sz="1200" dirty="0"/>
              <a:t>Energy use in agriculture, forestry and food industry</a:t>
            </a:r>
          </a:p>
          <a:p>
            <a:r>
              <a:rPr lang="en-GB" sz="1200" dirty="0"/>
              <a:t>C.45</a:t>
            </a:r>
            <a:r>
              <a:rPr lang="el-GR" sz="1200" dirty="0"/>
              <a:t> </a:t>
            </a:r>
            <a:r>
              <a:rPr lang="en-GB" sz="1200" dirty="0"/>
              <a:t>Emissions from agriculture (*)</a:t>
            </a:r>
          </a:p>
        </p:txBody>
      </p:sp>
      <p:sp>
        <p:nvSpPr>
          <p:cNvPr id="4" name="TextBox 3">
            <a:extLst>
              <a:ext uri="{FF2B5EF4-FFF2-40B4-BE49-F238E27FC236}">
                <a16:creationId xmlns:a16="http://schemas.microsoft.com/office/drawing/2014/main" id="{260760E1-F046-49CC-BABC-633F3FB6CE5B}"/>
              </a:ext>
            </a:extLst>
          </p:cNvPr>
          <p:cNvSpPr txBox="1"/>
          <p:nvPr/>
        </p:nvSpPr>
        <p:spPr>
          <a:xfrm>
            <a:off x="628078" y="110836"/>
            <a:ext cx="7763164" cy="430887"/>
          </a:xfrm>
          <a:prstGeom prst="rect">
            <a:avLst/>
          </a:prstGeom>
          <a:noFill/>
        </p:spPr>
        <p:txBody>
          <a:bodyPr wrap="square" rtlCol="0">
            <a:spAutoFit/>
          </a:bodyPr>
          <a:lstStyle/>
          <a:p>
            <a:r>
              <a:rPr lang="el-GR" sz="2200" b="1" dirty="0"/>
              <a:t>Δείκτες Πλαισίου</a:t>
            </a:r>
            <a:endParaRPr lang="en-GB" sz="2200" b="1" dirty="0"/>
          </a:p>
        </p:txBody>
      </p:sp>
    </p:spTree>
    <p:extLst>
      <p:ext uri="{BB962C8B-B14F-4D97-AF65-F5344CB8AC3E}">
        <p14:creationId xmlns:p14="http://schemas.microsoft.com/office/powerpoint/2010/main" val="2568847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77AD50-115C-40D9-B23B-EF0A88E3D96B}"/>
              </a:ext>
            </a:extLst>
          </p:cNvPr>
          <p:cNvSpPr/>
          <p:nvPr/>
        </p:nvSpPr>
        <p:spPr>
          <a:xfrm>
            <a:off x="614218" y="533265"/>
            <a:ext cx="4585855" cy="6063198"/>
          </a:xfrm>
          <a:prstGeom prst="rect">
            <a:avLst/>
          </a:prstGeom>
        </p:spPr>
        <p:txBody>
          <a:bodyPr wrap="square">
            <a:spAutoFit/>
          </a:bodyPr>
          <a:lstStyle/>
          <a:p>
            <a:r>
              <a:rPr lang="en-GB" sz="1600" b="1" dirty="0"/>
              <a:t>Socio-economic indicators</a:t>
            </a:r>
          </a:p>
          <a:p>
            <a:r>
              <a:rPr lang="en-GB" sz="1200" dirty="0"/>
              <a:t>O.1 Total public expenditure</a:t>
            </a:r>
            <a:endParaRPr lang="el-GR" sz="1200" dirty="0"/>
          </a:p>
          <a:p>
            <a:r>
              <a:rPr lang="en-GB" sz="1200" dirty="0"/>
              <a:t>O.2 Total investment</a:t>
            </a:r>
            <a:endParaRPr lang="el-GR" sz="1200" dirty="0"/>
          </a:p>
          <a:p>
            <a:r>
              <a:rPr lang="en-GB" sz="1200" dirty="0"/>
              <a:t>O.3 Number of actions/operations supported</a:t>
            </a:r>
            <a:endParaRPr lang="el-GR" sz="1200" dirty="0"/>
          </a:p>
          <a:p>
            <a:r>
              <a:rPr lang="en-GB" sz="1200" dirty="0"/>
              <a:t>O.4 Number of holdings/beneficiaries supported</a:t>
            </a:r>
            <a:endParaRPr lang="el-GR" sz="1200" dirty="0"/>
          </a:p>
          <a:p>
            <a:r>
              <a:rPr lang="en-GB" sz="1200" dirty="0"/>
              <a:t>O.5 Total area (ha)</a:t>
            </a:r>
            <a:endParaRPr lang="el-GR" sz="1200" dirty="0"/>
          </a:p>
          <a:p>
            <a:r>
              <a:rPr lang="en-GB" sz="1200" dirty="0"/>
              <a:t>O.6 Physical area supported (ha)</a:t>
            </a:r>
            <a:r>
              <a:rPr lang="el-GR" sz="1200" dirty="0"/>
              <a:t> </a:t>
            </a:r>
            <a:r>
              <a:rPr lang="en-GB" sz="1200" dirty="0"/>
              <a:t>(</a:t>
            </a:r>
            <a:r>
              <a:rPr lang="en-GB" sz="1200" dirty="0" err="1"/>
              <a:t>agri</a:t>
            </a:r>
            <a:r>
              <a:rPr lang="en-GB" sz="1200" dirty="0"/>
              <a:t>-env)</a:t>
            </a:r>
            <a:endParaRPr lang="el-GR" sz="1200" dirty="0"/>
          </a:p>
          <a:p>
            <a:r>
              <a:rPr lang="en-GB" sz="1200" dirty="0"/>
              <a:t>O.7 Number of contracts supported (ha)</a:t>
            </a:r>
          </a:p>
          <a:p>
            <a:r>
              <a:rPr lang="en-GB" sz="1200" dirty="0"/>
              <a:t>O.8 Number of Livestock Units supported (LU)</a:t>
            </a:r>
          </a:p>
          <a:p>
            <a:r>
              <a:rPr lang="en-GB" sz="1200" dirty="0"/>
              <a:t>O.9 Number of holdings participating in supported schemes</a:t>
            </a:r>
          </a:p>
          <a:p>
            <a:r>
              <a:rPr lang="en-GB" sz="1200" dirty="0"/>
              <a:t>O.10 Number of farmers benefiting from pay-outs</a:t>
            </a:r>
          </a:p>
          <a:p>
            <a:r>
              <a:rPr lang="en-GB" sz="1200" dirty="0"/>
              <a:t>O.11 Number of training days given</a:t>
            </a:r>
          </a:p>
          <a:p>
            <a:r>
              <a:rPr lang="en-GB" sz="1200" dirty="0"/>
              <a:t>O.12 Number of participants in trainings</a:t>
            </a:r>
          </a:p>
          <a:p>
            <a:r>
              <a:rPr lang="en-GB" sz="1200" dirty="0"/>
              <a:t>O.13 Number of beneficiaries advised</a:t>
            </a:r>
          </a:p>
          <a:p>
            <a:r>
              <a:rPr lang="en-GB" sz="1200" dirty="0"/>
              <a:t>O.14 Number of advisors trained</a:t>
            </a:r>
          </a:p>
          <a:p>
            <a:r>
              <a:rPr lang="en-GB" sz="1200" dirty="0"/>
              <a:t>O.15 Population benefiting from improved services/infrastructures (IT or others)</a:t>
            </a:r>
          </a:p>
          <a:p>
            <a:r>
              <a:rPr lang="en-GB" sz="1200" dirty="0"/>
              <a:t>O.16 Number of EIP groups supported, number of EIP operations supported and number and type of partners in EIP groups</a:t>
            </a:r>
          </a:p>
          <a:p>
            <a:r>
              <a:rPr lang="en-GB" sz="1200" dirty="0"/>
              <a:t>O.17 Number of cooperation operations supported (other than EIP)</a:t>
            </a:r>
          </a:p>
          <a:p>
            <a:r>
              <a:rPr lang="en-GB" sz="1200" dirty="0"/>
              <a:t>O.18 Population covered by LAG</a:t>
            </a:r>
          </a:p>
          <a:p>
            <a:r>
              <a:rPr lang="en-GB" sz="1200" dirty="0"/>
              <a:t>O.19 Identification number of LAG</a:t>
            </a:r>
          </a:p>
          <a:p>
            <a:r>
              <a:rPr lang="en-GB" sz="1200" dirty="0"/>
              <a:t>O.20 Number of LEADER projects supported</a:t>
            </a:r>
          </a:p>
          <a:p>
            <a:r>
              <a:rPr lang="en-GB" sz="1200" dirty="0"/>
              <a:t>O.21 Number of cooperation projects supported</a:t>
            </a:r>
          </a:p>
          <a:p>
            <a:r>
              <a:rPr lang="en-GB" sz="1200" dirty="0"/>
              <a:t>O.22 Number and type of project promoters</a:t>
            </a:r>
          </a:p>
          <a:p>
            <a:r>
              <a:rPr lang="en-GB" sz="1200" dirty="0"/>
              <a:t>O.23 Unique identification number of LAG involved in cooperation projects</a:t>
            </a:r>
          </a:p>
          <a:p>
            <a:r>
              <a:rPr lang="en-GB" sz="1200" dirty="0"/>
              <a:t>O.24 Number of thematic and analytical exchanges set up with the support of NRN</a:t>
            </a:r>
          </a:p>
          <a:p>
            <a:r>
              <a:rPr lang="en-GB" sz="1200" dirty="0"/>
              <a:t>O.25 Number of NRN communication tools</a:t>
            </a:r>
          </a:p>
          <a:p>
            <a:r>
              <a:rPr lang="en-GB" sz="1200" dirty="0"/>
              <a:t>O.26 Number of ENRD activities in which the NRN has participated</a:t>
            </a:r>
          </a:p>
        </p:txBody>
      </p:sp>
      <p:sp>
        <p:nvSpPr>
          <p:cNvPr id="3" name="TextBox 2">
            <a:extLst>
              <a:ext uri="{FF2B5EF4-FFF2-40B4-BE49-F238E27FC236}">
                <a16:creationId xmlns:a16="http://schemas.microsoft.com/office/drawing/2014/main" id="{C4498A10-8B93-4AC1-B342-1CC3E7B4EA2A}"/>
              </a:ext>
            </a:extLst>
          </p:cNvPr>
          <p:cNvSpPr txBox="1"/>
          <p:nvPr/>
        </p:nvSpPr>
        <p:spPr>
          <a:xfrm>
            <a:off x="628078" y="110836"/>
            <a:ext cx="7763164" cy="430887"/>
          </a:xfrm>
          <a:prstGeom prst="rect">
            <a:avLst/>
          </a:prstGeom>
          <a:noFill/>
        </p:spPr>
        <p:txBody>
          <a:bodyPr wrap="square" rtlCol="0">
            <a:spAutoFit/>
          </a:bodyPr>
          <a:lstStyle/>
          <a:p>
            <a:r>
              <a:rPr lang="el-GR" sz="2200" b="1" dirty="0"/>
              <a:t>Δείκτες Εκροών</a:t>
            </a:r>
            <a:endParaRPr lang="en-GB" sz="2200" b="1" dirty="0"/>
          </a:p>
        </p:txBody>
      </p:sp>
    </p:spTree>
    <p:extLst>
      <p:ext uri="{BB962C8B-B14F-4D97-AF65-F5344CB8AC3E}">
        <p14:creationId xmlns:p14="http://schemas.microsoft.com/office/powerpoint/2010/main" val="4257696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5F7C6A-85A9-4170-8C0B-4A9609692D87}"/>
              </a:ext>
            </a:extLst>
          </p:cNvPr>
          <p:cNvSpPr/>
          <p:nvPr/>
        </p:nvSpPr>
        <p:spPr>
          <a:xfrm>
            <a:off x="614218" y="1050501"/>
            <a:ext cx="5213927" cy="5016758"/>
          </a:xfrm>
          <a:prstGeom prst="rect">
            <a:avLst/>
          </a:prstGeom>
        </p:spPr>
        <p:txBody>
          <a:bodyPr wrap="square">
            <a:spAutoFit/>
          </a:bodyPr>
          <a:lstStyle/>
          <a:p>
            <a:r>
              <a:rPr lang="en-GB" sz="2000" dirty="0"/>
              <a:t>I.01 Agricultural entrepreneurial income </a:t>
            </a:r>
            <a:endParaRPr lang="el-GR" sz="2000" dirty="0"/>
          </a:p>
          <a:p>
            <a:r>
              <a:rPr lang="en-GB" sz="2000" dirty="0"/>
              <a:t>I.02 Agricultural factor income </a:t>
            </a:r>
            <a:endParaRPr lang="el-GR" sz="2000" dirty="0"/>
          </a:p>
          <a:p>
            <a:r>
              <a:rPr lang="en-GB" sz="2000" dirty="0"/>
              <a:t>I.03 Total factor productivity in agriculture </a:t>
            </a:r>
            <a:endParaRPr lang="el-GR" sz="2000" dirty="0"/>
          </a:p>
          <a:p>
            <a:r>
              <a:rPr lang="en-GB" sz="2000" dirty="0"/>
              <a:t>I.04 EU commodity price variability </a:t>
            </a:r>
            <a:endParaRPr lang="el-GR" sz="2000" dirty="0"/>
          </a:p>
          <a:p>
            <a:r>
              <a:rPr lang="en-GB" sz="2000" dirty="0"/>
              <a:t>I.05 Consumer price evolution of food products </a:t>
            </a:r>
            <a:endParaRPr lang="el-GR" sz="2000" dirty="0"/>
          </a:p>
          <a:p>
            <a:r>
              <a:rPr lang="en-GB" sz="2000" dirty="0"/>
              <a:t>I.06 Agricultural trade balance </a:t>
            </a:r>
            <a:endParaRPr lang="el-GR" sz="2000" dirty="0"/>
          </a:p>
          <a:p>
            <a:r>
              <a:rPr lang="en-GB" sz="2000" dirty="0"/>
              <a:t>I.07 Emissions from agriculture </a:t>
            </a:r>
            <a:endParaRPr lang="el-GR" sz="2000" dirty="0"/>
          </a:p>
          <a:p>
            <a:r>
              <a:rPr lang="en-GB" sz="2000" dirty="0"/>
              <a:t>I.08 Farmland bird index </a:t>
            </a:r>
            <a:endParaRPr lang="el-GR" sz="2000" dirty="0"/>
          </a:p>
          <a:p>
            <a:r>
              <a:rPr lang="en-GB" sz="2000" dirty="0"/>
              <a:t>I.09 High nature value (HNV) farming </a:t>
            </a:r>
            <a:endParaRPr lang="el-GR" sz="2000" dirty="0"/>
          </a:p>
          <a:p>
            <a:r>
              <a:rPr lang="en-GB" sz="2000" dirty="0"/>
              <a:t>I.10 Water abstraction in agriculture </a:t>
            </a:r>
            <a:endParaRPr lang="el-GR" sz="2000" dirty="0"/>
          </a:p>
          <a:p>
            <a:r>
              <a:rPr lang="en-GB" sz="2000" dirty="0"/>
              <a:t>I.11 Water quality </a:t>
            </a:r>
            <a:endParaRPr lang="el-GR" sz="2000" dirty="0"/>
          </a:p>
          <a:p>
            <a:r>
              <a:rPr lang="en-GB" sz="2000" dirty="0"/>
              <a:t>I.12 Soil organic matter in arable land </a:t>
            </a:r>
            <a:endParaRPr lang="el-GR" sz="2000" dirty="0"/>
          </a:p>
          <a:p>
            <a:r>
              <a:rPr lang="en-GB" sz="2000" dirty="0"/>
              <a:t>I.13 Soil erosion by water </a:t>
            </a:r>
            <a:endParaRPr lang="el-GR" sz="2000" dirty="0"/>
          </a:p>
          <a:p>
            <a:r>
              <a:rPr lang="en-GB" sz="2000" dirty="0"/>
              <a:t>I.14 Rural employment rate </a:t>
            </a:r>
            <a:endParaRPr lang="el-GR" sz="2000" dirty="0"/>
          </a:p>
          <a:p>
            <a:r>
              <a:rPr lang="en-GB" sz="2000" dirty="0"/>
              <a:t>I.15 Degree of rural poverty </a:t>
            </a:r>
            <a:endParaRPr lang="el-GR" sz="2000" dirty="0"/>
          </a:p>
          <a:p>
            <a:r>
              <a:rPr lang="en-GB" sz="2000" dirty="0"/>
              <a:t>I.16 Rural GDP per capita</a:t>
            </a:r>
          </a:p>
        </p:txBody>
      </p:sp>
      <p:sp>
        <p:nvSpPr>
          <p:cNvPr id="3" name="TextBox 2">
            <a:extLst>
              <a:ext uri="{FF2B5EF4-FFF2-40B4-BE49-F238E27FC236}">
                <a16:creationId xmlns:a16="http://schemas.microsoft.com/office/drawing/2014/main" id="{14B8D4C2-9CE9-446C-A460-79C2D00BE2B6}"/>
              </a:ext>
            </a:extLst>
          </p:cNvPr>
          <p:cNvSpPr txBox="1"/>
          <p:nvPr/>
        </p:nvSpPr>
        <p:spPr>
          <a:xfrm>
            <a:off x="614218" y="482964"/>
            <a:ext cx="7763164" cy="461665"/>
          </a:xfrm>
          <a:prstGeom prst="rect">
            <a:avLst/>
          </a:prstGeom>
          <a:noFill/>
        </p:spPr>
        <p:txBody>
          <a:bodyPr wrap="square" rtlCol="0">
            <a:spAutoFit/>
          </a:bodyPr>
          <a:lstStyle/>
          <a:p>
            <a:r>
              <a:rPr lang="el-GR" sz="2400" b="1" dirty="0"/>
              <a:t>Δείκτες Επιπτώσεων</a:t>
            </a:r>
            <a:endParaRPr lang="en-GB" sz="2400" b="1" dirty="0"/>
          </a:p>
        </p:txBody>
      </p:sp>
    </p:spTree>
    <p:extLst>
      <p:ext uri="{BB962C8B-B14F-4D97-AF65-F5344CB8AC3E}">
        <p14:creationId xmlns:p14="http://schemas.microsoft.com/office/powerpoint/2010/main" val="2557690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B90B-D1FD-4A00-B326-9DD84D39502D}"/>
              </a:ext>
            </a:extLst>
          </p:cNvPr>
          <p:cNvSpPr>
            <a:spLocks noGrp="1"/>
          </p:cNvSpPr>
          <p:nvPr>
            <p:ph type="title"/>
          </p:nvPr>
        </p:nvSpPr>
        <p:spPr>
          <a:xfrm>
            <a:off x="1" y="365126"/>
            <a:ext cx="9079344" cy="1325563"/>
          </a:xfrm>
        </p:spPr>
        <p:txBody>
          <a:bodyPr>
            <a:normAutofit fontScale="90000"/>
          </a:bodyPr>
          <a:lstStyle/>
          <a:p>
            <a:r>
              <a:rPr lang="el-GR" dirty="0"/>
              <a:t>Ενδιαφέρουσες Αξιολογήσεις:</a:t>
            </a:r>
            <a:br>
              <a:rPr lang="el-GR" dirty="0"/>
            </a:br>
            <a:r>
              <a:rPr lang="el-GR" dirty="0"/>
              <a:t>Επίπτωση του προγράμματος στη χρήση νερού άρδευσης</a:t>
            </a:r>
            <a:endParaRPr lang="en-GB" dirty="0"/>
          </a:p>
        </p:txBody>
      </p:sp>
      <p:pic>
        <p:nvPicPr>
          <p:cNvPr id="5" name="Picture 4">
            <a:extLst>
              <a:ext uri="{FF2B5EF4-FFF2-40B4-BE49-F238E27FC236}">
                <a16:creationId xmlns:a16="http://schemas.microsoft.com/office/drawing/2014/main" id="{B55E9335-074C-45B3-A3B0-08CA5EA3C23C}"/>
              </a:ext>
            </a:extLst>
          </p:cNvPr>
          <p:cNvPicPr>
            <a:picLocks noChangeAspect="1"/>
          </p:cNvPicPr>
          <p:nvPr/>
        </p:nvPicPr>
        <p:blipFill rotWithShape="1">
          <a:blip r:embed="rId2"/>
          <a:srcRect r="707"/>
          <a:stretch/>
        </p:blipFill>
        <p:spPr>
          <a:xfrm>
            <a:off x="36944" y="1614911"/>
            <a:ext cx="9079344" cy="5090400"/>
          </a:xfrm>
          <a:prstGeom prst="rect">
            <a:avLst/>
          </a:prstGeom>
        </p:spPr>
      </p:pic>
    </p:spTree>
    <p:extLst>
      <p:ext uri="{BB962C8B-B14F-4D97-AF65-F5344CB8AC3E}">
        <p14:creationId xmlns:p14="http://schemas.microsoft.com/office/powerpoint/2010/main" val="4238315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7F4411-B9FC-47C5-A325-BF6BAAD5E3A4}"/>
              </a:ext>
            </a:extLst>
          </p:cNvPr>
          <p:cNvPicPr>
            <a:picLocks noChangeAspect="1"/>
          </p:cNvPicPr>
          <p:nvPr/>
        </p:nvPicPr>
        <p:blipFill>
          <a:blip r:embed="rId2"/>
          <a:stretch>
            <a:fillRect/>
          </a:stretch>
        </p:blipFill>
        <p:spPr>
          <a:xfrm>
            <a:off x="64658" y="1766681"/>
            <a:ext cx="8986982" cy="4399011"/>
          </a:xfrm>
          <a:prstGeom prst="rect">
            <a:avLst/>
          </a:prstGeom>
        </p:spPr>
      </p:pic>
      <p:sp>
        <p:nvSpPr>
          <p:cNvPr id="3" name="Title 1">
            <a:extLst>
              <a:ext uri="{FF2B5EF4-FFF2-40B4-BE49-F238E27FC236}">
                <a16:creationId xmlns:a16="http://schemas.microsoft.com/office/drawing/2014/main" id="{1F8B997B-D40B-4E73-AB72-C265A4A90119}"/>
              </a:ext>
            </a:extLst>
          </p:cNvPr>
          <p:cNvSpPr txBox="1">
            <a:spLocks/>
          </p:cNvSpPr>
          <p:nvPr/>
        </p:nvSpPr>
        <p:spPr>
          <a:xfrm>
            <a:off x="244763" y="318948"/>
            <a:ext cx="8654473" cy="1325563"/>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l-GR" dirty="0"/>
              <a:t>Ενδιαφέρουσες Αξιολογήσεις:</a:t>
            </a:r>
            <a:br>
              <a:rPr lang="el-GR" dirty="0"/>
            </a:br>
            <a:r>
              <a:rPr lang="el-GR" sz="2400" dirty="0"/>
              <a:t>Επίπτωση του προγράμματος στους </a:t>
            </a:r>
            <a:r>
              <a:rPr lang="el-GR" sz="2400" dirty="0" err="1"/>
              <a:t>κοινωνικο</a:t>
            </a:r>
            <a:r>
              <a:rPr lang="el-GR" sz="2400" dirty="0"/>
              <a:t>-οικονομικούς δείκτες</a:t>
            </a:r>
            <a:endParaRPr lang="en-GB" sz="2400" dirty="0"/>
          </a:p>
        </p:txBody>
      </p:sp>
    </p:spTree>
    <p:extLst>
      <p:ext uri="{BB962C8B-B14F-4D97-AF65-F5344CB8AC3E}">
        <p14:creationId xmlns:p14="http://schemas.microsoft.com/office/powerpoint/2010/main" val="188441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1996" y="5337938"/>
            <a:ext cx="7851682" cy="923330"/>
          </a:xfrm>
          <a:prstGeom prst="rect">
            <a:avLst/>
          </a:prstGeom>
        </p:spPr>
        <p:txBody>
          <a:bodyPr wrap="square">
            <a:spAutoFit/>
          </a:bodyPr>
          <a:lstStyle/>
          <a:p>
            <a:r>
              <a:rPr lang="en-US" dirty="0" err="1"/>
              <a:t>Διάγρ</a:t>
            </a:r>
            <a:r>
              <a:rPr lang="en-US" dirty="0"/>
              <a:t>αμμα 3: Η συμμετοχή της γεωργίας στη</a:t>
            </a:r>
            <a:r>
              <a:rPr lang="el-GR" dirty="0"/>
              <a:t>ν</a:t>
            </a:r>
            <a:r>
              <a:rPr lang="en-US" dirty="0"/>
              <a:t> εθνική οικονομία σε όρους προστιθέμενης αξίας, 2000-201</a:t>
            </a:r>
            <a:r>
              <a:rPr lang="el-GR" dirty="0"/>
              <a:t>9</a:t>
            </a:r>
            <a:r>
              <a:rPr lang="en-US" dirty="0"/>
              <a:t>. </a:t>
            </a:r>
            <a:r>
              <a:rPr lang="en-US" dirty="0" err="1"/>
              <a:t>Αξίες</a:t>
            </a:r>
            <a:r>
              <a:rPr lang="en-US" dirty="0"/>
              <a:t> </a:t>
            </a:r>
            <a:r>
              <a:rPr lang="en-US" dirty="0" err="1"/>
              <a:t>σε</a:t>
            </a:r>
            <a:r>
              <a:rPr lang="en-US" dirty="0"/>
              <a:t> </a:t>
            </a:r>
            <a:r>
              <a:rPr lang="en-US" dirty="0" err="1"/>
              <a:t>τρέχουσες</a:t>
            </a:r>
            <a:r>
              <a:rPr lang="en-US" dirty="0"/>
              <a:t> </a:t>
            </a:r>
            <a:r>
              <a:rPr lang="en-US" dirty="0" err="1"/>
              <a:t>τιμές</a:t>
            </a:r>
            <a:r>
              <a:rPr lang="en-US" dirty="0"/>
              <a:t>.</a:t>
            </a:r>
          </a:p>
          <a:p>
            <a:r>
              <a:rPr lang="en-US" dirty="0" err="1"/>
              <a:t>Πηγή</a:t>
            </a:r>
            <a:r>
              <a:rPr lang="en-US" dirty="0"/>
              <a:t>: </a:t>
            </a:r>
            <a:r>
              <a:rPr lang="en-GB" dirty="0"/>
              <a:t>Eurostat</a:t>
            </a:r>
            <a:endParaRPr lang="en-US" dirty="0"/>
          </a:p>
        </p:txBody>
      </p:sp>
      <p:graphicFrame>
        <p:nvGraphicFramePr>
          <p:cNvPr id="5" name="Γράφημα 1">
            <a:extLst>
              <a:ext uri="{FF2B5EF4-FFF2-40B4-BE49-F238E27FC236}">
                <a16:creationId xmlns:a16="http://schemas.microsoft.com/office/drawing/2014/main" id="{84DDB593-1E46-401A-86E9-0A302FE5D89F}"/>
              </a:ext>
            </a:extLst>
          </p:cNvPr>
          <p:cNvGraphicFramePr>
            <a:graphicFrameLocks/>
          </p:cNvGraphicFramePr>
          <p:nvPr>
            <p:extLst>
              <p:ext uri="{D42A27DB-BD31-4B8C-83A1-F6EECF244321}">
                <p14:modId xmlns:p14="http://schemas.microsoft.com/office/powerpoint/2010/main" val="1606447982"/>
              </p:ext>
            </p:extLst>
          </p:nvPr>
        </p:nvGraphicFramePr>
        <p:xfrm>
          <a:off x="211137" y="222538"/>
          <a:ext cx="8443336" cy="511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46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F07B-F825-4C0D-8A82-DFE5840EDD44}"/>
              </a:ext>
            </a:extLst>
          </p:cNvPr>
          <p:cNvSpPr>
            <a:spLocks noGrp="1"/>
          </p:cNvSpPr>
          <p:nvPr>
            <p:ph type="title"/>
          </p:nvPr>
        </p:nvSpPr>
        <p:spPr>
          <a:xfrm>
            <a:off x="220428" y="284163"/>
            <a:ext cx="8634912" cy="410729"/>
          </a:xfrm>
        </p:spPr>
        <p:txBody>
          <a:bodyPr>
            <a:normAutofit fontScale="90000"/>
          </a:bodyPr>
          <a:lstStyle/>
          <a:p>
            <a:pPr algn="ctr"/>
            <a:r>
              <a:rPr lang="el-GR" dirty="0"/>
              <a:t>Η προστιθέμενη αξία στην </a:t>
            </a:r>
            <a:r>
              <a:rPr lang="el-GR" dirty="0" err="1"/>
              <a:t>αγροδιατροφική</a:t>
            </a:r>
            <a:r>
              <a:rPr lang="el-GR" dirty="0"/>
              <a:t> αλυσίδα</a:t>
            </a:r>
            <a:endParaRPr lang="en-GB" dirty="0"/>
          </a:p>
        </p:txBody>
      </p:sp>
      <p:pic>
        <p:nvPicPr>
          <p:cNvPr id="4" name="Picture 3">
            <a:extLst>
              <a:ext uri="{FF2B5EF4-FFF2-40B4-BE49-F238E27FC236}">
                <a16:creationId xmlns:a16="http://schemas.microsoft.com/office/drawing/2014/main" id="{910BDC79-EAE6-4042-82F8-687D983E4607}"/>
              </a:ext>
            </a:extLst>
          </p:cNvPr>
          <p:cNvPicPr>
            <a:picLocks noChangeAspect="1"/>
          </p:cNvPicPr>
          <p:nvPr/>
        </p:nvPicPr>
        <p:blipFill>
          <a:blip r:embed="rId2"/>
          <a:stretch>
            <a:fillRect/>
          </a:stretch>
        </p:blipFill>
        <p:spPr>
          <a:xfrm>
            <a:off x="220428" y="912769"/>
            <a:ext cx="8634912" cy="5746649"/>
          </a:xfrm>
          <a:prstGeom prst="rect">
            <a:avLst/>
          </a:prstGeom>
        </p:spPr>
      </p:pic>
    </p:spTree>
    <p:extLst>
      <p:ext uri="{BB962C8B-B14F-4D97-AF65-F5344CB8AC3E}">
        <p14:creationId xmlns:p14="http://schemas.microsoft.com/office/powerpoint/2010/main" val="254680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9746" y="5764295"/>
            <a:ext cx="7818116" cy="923330"/>
          </a:xfrm>
          <a:prstGeom prst="rect">
            <a:avLst/>
          </a:prstGeom>
        </p:spPr>
        <p:txBody>
          <a:bodyPr wrap="square">
            <a:spAutoFit/>
          </a:bodyPr>
          <a:lstStyle/>
          <a:p>
            <a:r>
              <a:rPr lang="en-US" dirty="0" err="1"/>
              <a:t>Διάγρ</a:t>
            </a:r>
            <a:r>
              <a:rPr lang="en-US" dirty="0"/>
              <a:t>αμμα 4: Η συμμετοχή της γεωργίας στηn εθνική οικονομία σε όρους απασχόλησης, 2016. </a:t>
            </a:r>
            <a:r>
              <a:rPr lang="en-US" dirty="0" err="1"/>
              <a:t>Τιμές</a:t>
            </a:r>
            <a:r>
              <a:rPr lang="en-US" dirty="0"/>
              <a:t> </a:t>
            </a:r>
            <a:r>
              <a:rPr lang="en-US" dirty="0" err="1"/>
              <a:t>σε</a:t>
            </a:r>
            <a:r>
              <a:rPr lang="en-US" dirty="0"/>
              <a:t> </a:t>
            </a:r>
            <a:r>
              <a:rPr lang="en-US" dirty="0" err="1"/>
              <a:t>φυσικά</a:t>
            </a:r>
            <a:r>
              <a:rPr lang="en-US" dirty="0"/>
              <a:t> π</a:t>
            </a:r>
            <a:r>
              <a:rPr lang="en-US" dirty="0" err="1"/>
              <a:t>ρόσω</a:t>
            </a:r>
            <a:r>
              <a:rPr lang="en-US" dirty="0"/>
              <a:t>πα.</a:t>
            </a:r>
          </a:p>
          <a:p>
            <a:r>
              <a:rPr lang="en-US" dirty="0" err="1"/>
              <a:t>Πηγή</a:t>
            </a:r>
            <a:r>
              <a:rPr lang="en-US" dirty="0"/>
              <a:t>: Eurostat</a:t>
            </a:r>
          </a:p>
        </p:txBody>
      </p:sp>
      <p:graphicFrame>
        <p:nvGraphicFramePr>
          <p:cNvPr id="6" name="Chart 5">
            <a:extLst>
              <a:ext uri="{FF2B5EF4-FFF2-40B4-BE49-F238E27FC236}">
                <a16:creationId xmlns:a16="http://schemas.microsoft.com/office/drawing/2014/main" id="{EAFD3A39-AE9C-4323-838D-42C4777133E7}"/>
              </a:ext>
            </a:extLst>
          </p:cNvPr>
          <p:cNvGraphicFramePr>
            <a:graphicFrameLocks/>
          </p:cNvGraphicFramePr>
          <p:nvPr>
            <p:extLst>
              <p:ext uri="{D42A27DB-BD31-4B8C-83A1-F6EECF244321}">
                <p14:modId xmlns:p14="http://schemas.microsoft.com/office/powerpoint/2010/main" val="544361621"/>
              </p:ext>
            </p:extLst>
          </p:nvPr>
        </p:nvGraphicFramePr>
        <p:xfrm>
          <a:off x="763297" y="170375"/>
          <a:ext cx="7818115" cy="5673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4194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1" id="{508BE6F6-081C-8448-9AB7-8A8488F28B07}" vid="{26A7B1A4-512F-BF43-9C96-DFD77D80629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2145</TotalTime>
  <Words>2875</Words>
  <Application>Microsoft Office PowerPoint</Application>
  <PresentationFormat>On-screen Show (4:3)</PresentationFormat>
  <Paragraphs>337</Paragraphs>
  <Slides>65</Slides>
  <Notes>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65</vt:i4>
      </vt:variant>
    </vt:vector>
  </HeadingPairs>
  <TitlesOfParts>
    <vt:vector size="78" baseType="lpstr">
      <vt:lpstr>Arial</vt:lpstr>
      <vt:lpstr>Calibri</vt:lpstr>
      <vt:lpstr>Calibri Light</vt:lpstr>
      <vt:lpstr>Cambria</vt:lpstr>
      <vt:lpstr>EC Square Sans Pro</vt:lpstr>
      <vt:lpstr>Georgia</vt:lpstr>
      <vt:lpstr>Trebuchet MS</vt:lpstr>
      <vt:lpstr>Wingdings</vt:lpstr>
      <vt:lpstr>Wingdings 2</vt:lpstr>
      <vt:lpstr>Office Theme</vt:lpstr>
      <vt:lpstr>Theme1</vt:lpstr>
      <vt:lpstr>1_Office Theme</vt:lpstr>
      <vt:lpstr>Document</vt:lpstr>
      <vt:lpstr> ΕΛΛΗΝΙΚΗ ΚΑΙ ΕΥΡΩΠΑΪΚΗ ΓΕΩΡΓΙΑ: ΠΕΡΙΦΕΡΕΙΑΚΗ ΑΝΑΠΤΥΞΗ ΚΑΙ ΑΞΙΟΛΟΓΗΣΗ    </vt:lpstr>
      <vt:lpstr>Τι θα εξετάσουμε:</vt:lpstr>
      <vt:lpstr>ΜΕΡΟΣ Α Ένα στιγμιότυπο της Ελληνικής γεωργίας και της ανάπτυξης της υπαίθρου</vt:lpstr>
      <vt:lpstr>Ελληνική οικονομία: Τι είναι ύφεση;</vt:lpstr>
      <vt:lpstr>Διάγραμμα 2. Βασικοί δείκτες ύφεσης της Ελληνικής οικονομίας, 2000-2012 Πηγή: ΕΛΣΤΑΤ, διάφορες εκδόσεις. </vt:lpstr>
      <vt:lpstr>Ελληνικήγεωργία: ασήμαντοι αριθμοί σημαντική πραγματικότητα</vt:lpstr>
      <vt:lpstr>PowerPoint Presentation</vt:lpstr>
      <vt:lpstr>Η προστιθέμενη αξία στην αγροδιατροφική αλυσίδα</vt:lpstr>
      <vt:lpstr>PowerPoint Presentation</vt:lpstr>
      <vt:lpstr>Η απασχόληση στην αγροδιατροφική αλυσίδα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Εκτάσεις πιστοποιημένης και υπό πιστοποίηση βιολογικής γεωργίας στην Ελλάδα, 2012-2017</vt:lpstr>
      <vt:lpstr>Εκτάσεις βιολογικών καλλιεργειών σε εκτάρια, το 2019.</vt:lpstr>
      <vt:lpstr>Αριθμός ζώων βιολογικής εκτροφής, 2017-2019</vt:lpstr>
      <vt:lpstr>PowerPoint Presentation</vt:lpstr>
      <vt:lpstr>PowerPoint Presentation</vt:lpstr>
      <vt:lpstr>PowerPoint Presentation</vt:lpstr>
      <vt:lpstr>Γιατί ελληνική γεωργία;</vt:lpstr>
      <vt:lpstr>PowerPoint Presentation</vt:lpstr>
      <vt:lpstr>PowerPoint Presentation</vt:lpstr>
      <vt:lpstr> </vt:lpstr>
      <vt:lpstr>Η Ελληνική Γεωργία μετά το 2020</vt:lpstr>
      <vt:lpstr>Επιχειρηματική προσέγγιση</vt:lpstr>
      <vt:lpstr>Γεωργία χαμηλού κόστους</vt:lpstr>
      <vt:lpstr>Γεωργία ποιότητος</vt:lpstr>
      <vt:lpstr>Γεωργία Ποιοτικών Προϊόντων και Γεωγραφικών Ενδείξεων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ΜΕΡΟΣ Β Παρακολούθηση και Αξιολόγηση Προγραμμάτων Αγροτικής Ανάπτυξης</vt:lpstr>
      <vt:lpstr>PowerPoint Presentation</vt:lpstr>
      <vt:lpstr>PowerPoint Presentation</vt:lpstr>
      <vt:lpstr>PowerPoint Presentation</vt:lpstr>
      <vt:lpstr>PowerPoint Presentation</vt:lpstr>
      <vt:lpstr>PowerPoint Presentation</vt:lpstr>
      <vt:lpstr>ΠΛΑΙΣΙΟ ΠΑΡΑΚΟΛΟΥΘΗΣΗΣ, ΑΞΙΟΛΟΓΗΣΗ: ΧΡΗΣΙΜΟΤΗΤΑ</vt:lpstr>
      <vt:lpstr>ΠΛΑΙΣΙΟ ΠΑΡΑΚΟΛΟΥΘΗΣΗΣ, ΑΞΙΟΛΟΓΗΣΗ: ΣΚΟΠΟΣ</vt:lpstr>
      <vt:lpstr>PowerPoint Presentation</vt:lpstr>
      <vt:lpstr>PowerPoint Presentation</vt:lpstr>
      <vt:lpstr>PowerPoint Presentation</vt:lpstr>
      <vt:lpstr>PowerPoint Presentation</vt:lpstr>
      <vt:lpstr>PowerPoint Presentation</vt:lpstr>
      <vt:lpstr>Ενδιαφέρουσες Αξιολογήσεις: Επίπτωση του προγράμματος στη χρήση νερού άρδευσης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SWOT ΓΙΑ ΤΗΝ ΠΡΟΕΤΟΙΜΑΣΙΑ ΤΗΣ ΠΡΟΓΡΑΜΜΑΤΙΚΗΣ ΠΕΡΙΟΔΟΥ 2014-2020  Τρίτη 30 Ιουλίου 2013</dc:title>
  <dc:creator>Dimitris Skuras</dc:creator>
  <cp:lastModifiedBy>Dimitris Skuras</cp:lastModifiedBy>
  <cp:revision>95</cp:revision>
  <dcterms:created xsi:type="dcterms:W3CDTF">2013-07-29T18:02:57Z</dcterms:created>
  <dcterms:modified xsi:type="dcterms:W3CDTF">2023-01-04T21:07:42Z</dcterms:modified>
</cp:coreProperties>
</file>