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376" r:id="rId3"/>
    <p:sldId id="377" r:id="rId4"/>
    <p:sldId id="378" r:id="rId5"/>
    <p:sldId id="379" r:id="rId6"/>
    <p:sldId id="380" r:id="rId7"/>
    <p:sldId id="381" r:id="rId8"/>
    <p:sldId id="382" r:id="rId9"/>
    <p:sldId id="383" r:id="rId10"/>
    <p:sldId id="384" r:id="rId11"/>
    <p:sldId id="283" r:id="rId12"/>
    <p:sldId id="386" r:id="rId13"/>
    <p:sldId id="387" r:id="rId14"/>
    <p:sldId id="388" r:id="rId15"/>
    <p:sldId id="389" r:id="rId16"/>
    <p:sldId id="390" r:id="rId17"/>
    <p:sldId id="391" r:id="rId18"/>
    <p:sldId id="392" r:id="rId19"/>
    <p:sldId id="393" r:id="rId20"/>
    <p:sldId id="394" r:id="rId21"/>
    <p:sldId id="395" r:id="rId22"/>
    <p:sldId id="396" r:id="rId23"/>
    <p:sldId id="397" r:id="rId24"/>
    <p:sldId id="398" r:id="rId25"/>
    <p:sldId id="399" r:id="rId26"/>
    <p:sldId id="400" r:id="rId27"/>
    <p:sldId id="401" r:id="rId28"/>
    <p:sldId id="402" r:id="rId29"/>
    <p:sldId id="403" r:id="rId30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0">
          <p15:clr>
            <a:srgbClr val="A4A3A4"/>
          </p15:clr>
        </p15:guide>
        <p15:guide id="2" pos="38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8C8E"/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686" y="58"/>
      </p:cViewPr>
      <p:guideLst>
        <p:guide orient="horz" pos="2190"/>
        <p:guide pos="383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gridSpacing cx="72000" cy="72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573E586F-FB3D-4A67-B1BC-941987F2044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ADBBACE6-B93F-4BAA-B343-98170773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7885DD9A-6A7D-4B13-865C-84FF08FB72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D181E2A-8752-4FCF-A74D-5F0246ACA225}" type="slidenum">
              <a:rPr lang="en-GB" altLang="el-GR" sz="1200"/>
              <a:pPr eaLnBrk="1" hangingPunct="1"/>
              <a:t>11</a:t>
            </a:fld>
            <a:endParaRPr lang="en-GB" altLang="el-GR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>
                <a:sym typeface="+mn-ea"/>
              </a:rPr>
              <a:t>Click to edit Master title style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Click to edit Master subtitle style</a:t>
            </a:r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</a:p>
          <a:p>
            <a:pPr lvl="1"/>
            <a:r>
              <a:rPr lang="zh-CN" altLang="en-US" dirty="0"/>
              <a:t>Second level</a:t>
            </a:r>
          </a:p>
          <a:p>
            <a:pPr lvl="2"/>
            <a:r>
              <a:rPr lang="zh-CN" altLang="en-US" dirty="0"/>
              <a:t>Third level</a:t>
            </a:r>
          </a:p>
          <a:p>
            <a:pPr lvl="3"/>
            <a:r>
              <a:rPr lang="zh-CN" altLang="en-US" dirty="0"/>
              <a:t>Fourth level</a:t>
            </a:r>
          </a:p>
          <a:p>
            <a:pPr lvl="4"/>
            <a:r>
              <a:rPr lang="zh-CN" altLang="en-US" dirty="0"/>
              <a:t>Fifth level</a:t>
            </a: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</a:p>
          <a:p>
            <a:pPr lvl="1"/>
            <a:r>
              <a:rPr lang="zh-CN" altLang="en-US" dirty="0"/>
              <a:t>Second level</a:t>
            </a:r>
          </a:p>
          <a:p>
            <a:pPr lvl="2"/>
            <a:r>
              <a:rPr lang="zh-CN" altLang="en-US" dirty="0"/>
              <a:t>Third level</a:t>
            </a:r>
          </a:p>
          <a:p>
            <a:pPr lvl="3"/>
            <a:r>
              <a:rPr lang="zh-CN" altLang="en-US" dirty="0"/>
              <a:t>Fourth level</a:t>
            </a:r>
          </a:p>
          <a:p>
            <a:pPr lvl="4"/>
            <a:r>
              <a:rPr lang="zh-CN" altLang="en-US" dirty="0"/>
              <a:t>Fifth level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8088" cy="811530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</a:p>
          <a:p>
            <a:pPr lvl="1"/>
            <a:r>
              <a:rPr lang="zh-CN" altLang="en-US" dirty="0"/>
              <a:t>Second level</a:t>
            </a:r>
          </a:p>
          <a:p>
            <a:pPr lvl="2"/>
            <a:r>
              <a:rPr lang="zh-CN" altLang="en-US" dirty="0"/>
              <a:t>Third level</a:t>
            </a:r>
          </a:p>
          <a:p>
            <a:pPr lvl="3"/>
            <a:r>
              <a:rPr lang="zh-CN" altLang="en-US" dirty="0"/>
              <a:t>Fourth level</a:t>
            </a:r>
          </a:p>
          <a:p>
            <a:pPr lvl="4"/>
            <a:r>
              <a:rPr lang="zh-CN" altLang="en-US" dirty="0"/>
              <a:t>Fifth level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</a:p>
          <a:p>
            <a:pPr lvl="1"/>
            <a:r>
              <a:rPr lang="zh-CN" altLang="en-US" dirty="0"/>
              <a:t>Second level</a:t>
            </a:r>
          </a:p>
          <a:p>
            <a:pPr lvl="2"/>
            <a:r>
              <a:rPr lang="zh-CN" altLang="en-US" dirty="0"/>
              <a:t>Third level</a:t>
            </a:r>
          </a:p>
          <a:p>
            <a:pPr lvl="3"/>
            <a:r>
              <a:rPr lang="zh-CN" altLang="en-US" dirty="0"/>
              <a:t>Fourth level</a:t>
            </a:r>
          </a:p>
          <a:p>
            <a:pPr lvl="4"/>
            <a:r>
              <a:rPr lang="zh-CN" altLang="en-US" dirty="0"/>
              <a:t>Fifth level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Click to edit Master title style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</a:p>
          <a:p>
            <a:pPr lvl="1"/>
            <a:r>
              <a:rPr lang="zh-CN" altLang="en-US" dirty="0"/>
              <a:t>Second level</a:t>
            </a:r>
          </a:p>
          <a:p>
            <a:pPr lvl="2"/>
            <a:r>
              <a:rPr lang="zh-CN" altLang="en-US" dirty="0"/>
              <a:t>Third level</a:t>
            </a:r>
          </a:p>
          <a:p>
            <a:pPr lvl="3"/>
            <a:r>
              <a:rPr lang="zh-CN" altLang="en-US" dirty="0"/>
              <a:t>Fourth level</a:t>
            </a:r>
          </a:p>
          <a:p>
            <a:pPr lvl="4"/>
            <a:r>
              <a:rPr lang="zh-CN" altLang="en-US" dirty="0"/>
              <a:t>Fifth level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</a:p>
          <a:p>
            <a:pPr lvl="1"/>
            <a:r>
              <a:rPr lang="zh-CN" altLang="en-US" dirty="0"/>
              <a:t>Second level</a:t>
            </a:r>
          </a:p>
          <a:p>
            <a:pPr lvl="2"/>
            <a:r>
              <a:rPr lang="zh-CN" altLang="en-US" dirty="0"/>
              <a:t>Third level</a:t>
            </a:r>
          </a:p>
          <a:p>
            <a:pPr lvl="3"/>
            <a:r>
              <a:rPr lang="zh-CN" altLang="en-US" dirty="0"/>
              <a:t>Fourth level</a:t>
            </a:r>
          </a:p>
          <a:p>
            <a:pPr lvl="4"/>
            <a:r>
              <a:rPr lang="zh-CN" altLang="en-US" dirty="0"/>
              <a:t>Fifth level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>
                <a:sym typeface="+mn-ea"/>
              </a:rPr>
              <a:t>Click to edit Master title style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2022/12/14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Click to edit Master title style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</a:p>
          <a:p>
            <a:pPr lvl="1"/>
            <a:r>
              <a:rPr lang="zh-CN" altLang="en-US" dirty="0"/>
              <a:t>Second level</a:t>
            </a:r>
          </a:p>
          <a:p>
            <a:pPr lvl="2"/>
            <a:r>
              <a:rPr lang="zh-CN" altLang="en-US" dirty="0"/>
              <a:t>Third level</a:t>
            </a:r>
          </a:p>
          <a:p>
            <a:pPr lvl="3"/>
            <a:r>
              <a:rPr lang="zh-CN" altLang="en-US" dirty="0"/>
              <a:t>Fourth level</a:t>
            </a:r>
          </a:p>
          <a:p>
            <a:pPr lvl="4"/>
            <a:r>
              <a:rPr lang="zh-CN" altLang="en-US" dirty="0"/>
              <a:t>Fifth level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Click to edit Master title style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</a:p>
          <a:p>
            <a:pPr lvl="1"/>
            <a:r>
              <a:rPr lang="zh-CN" altLang="en-US" dirty="0"/>
              <a:t>Second level</a:t>
            </a:r>
          </a:p>
          <a:p>
            <a:pPr lvl="2"/>
            <a:r>
              <a:rPr lang="zh-CN" altLang="en-US" dirty="0"/>
              <a:t>Third level</a:t>
            </a:r>
          </a:p>
          <a:p>
            <a:pPr lvl="3"/>
            <a:r>
              <a:rPr lang="zh-CN" altLang="en-US" dirty="0"/>
              <a:t>Fourth level</a:t>
            </a:r>
          </a:p>
          <a:p>
            <a:pPr lvl="4"/>
            <a:r>
              <a:rPr lang="zh-CN" altLang="en-US" dirty="0"/>
              <a:t>Fifth level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2022/12/14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B5DD0ABB-94CE-45DD-9239-3358AFCD5F4C}"/>
              </a:ext>
            </a:extLst>
          </p:cNvPr>
          <p:cNvSpPr txBox="1">
            <a:spLocks/>
          </p:cNvSpPr>
          <p:nvPr/>
        </p:nvSpPr>
        <p:spPr>
          <a:xfrm>
            <a:off x="975360" y="1029742"/>
            <a:ext cx="10241280" cy="21869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13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/>
              <a:t>Τεχνητή Νοημοσύνη</a:t>
            </a:r>
            <a:br>
              <a:rPr lang="en-US" altLang="en-US" sz="3600"/>
            </a:br>
            <a:endParaRPr lang="en-US" altLang="en-US" sz="3600" dirty="0"/>
          </a:p>
        </p:txBody>
      </p:sp>
      <p:sp>
        <p:nvSpPr>
          <p:cNvPr id="9" name="Subtitle 3">
            <a:extLst>
              <a:ext uri="{FF2B5EF4-FFF2-40B4-BE49-F238E27FC236}">
                <a16:creationId xmlns:a16="http://schemas.microsoft.com/office/drawing/2014/main" id="{5C614B99-256B-4CAF-8092-A913C0717C38}"/>
              </a:ext>
            </a:extLst>
          </p:cNvPr>
          <p:cNvSpPr txBox="1">
            <a:spLocks/>
          </p:cNvSpPr>
          <p:nvPr/>
        </p:nvSpPr>
        <p:spPr>
          <a:xfrm>
            <a:off x="1524000" y="2736110"/>
            <a:ext cx="9144000" cy="263271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l-GR" altLang="en-US" sz="3200" dirty="0">
                <a:solidFill>
                  <a:srgbClr val="FF8D41"/>
                </a:solidFill>
              </a:rPr>
              <a:t>Κανόνες-Αβέβαιος Συλλογισμός</a:t>
            </a:r>
            <a:endParaRPr lang="en-US" altLang="en-US" sz="3200" dirty="0">
              <a:solidFill>
                <a:srgbClr val="FF8D41"/>
              </a:solidFill>
            </a:endParaRPr>
          </a:p>
          <a:p>
            <a:endParaRPr lang="en-US" altLang="en-US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en-US" dirty="0" err="1">
                <a:solidFill>
                  <a:schemeClr val="tx1"/>
                </a:solidFill>
              </a:rPr>
              <a:t>Τμήμ</a:t>
            </a:r>
            <a:r>
              <a:rPr lang="en-US" altLang="en-US" dirty="0">
                <a:solidFill>
                  <a:schemeClr val="tx1"/>
                </a:solidFill>
              </a:rPr>
              <a:t>α Μηχανικών Η/Υ και Πληροφορικής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Πα</a:t>
            </a:r>
            <a:r>
              <a:rPr lang="en-US" altLang="en-US" dirty="0" err="1">
                <a:solidFill>
                  <a:schemeClr val="tx1"/>
                </a:solidFill>
              </a:rPr>
              <a:t>νε</a:t>
            </a:r>
            <a:r>
              <a:rPr lang="en-US" altLang="en-US" dirty="0">
                <a:solidFill>
                  <a:schemeClr val="tx1"/>
                </a:solidFill>
              </a:rPr>
              <a:t>πιστήμιο Πατρών</a:t>
            </a:r>
          </a:p>
          <a:p>
            <a:endParaRPr lang="en-US" altLang="en-US" dirty="0"/>
          </a:p>
          <a:p>
            <a:pPr>
              <a:lnSpc>
                <a:spcPct val="50000"/>
              </a:lnSpc>
            </a:pPr>
            <a:r>
              <a:rPr lang="el-GR" altLang="en-US" sz="1600" dirty="0">
                <a:solidFill>
                  <a:srgbClr val="FF8D41"/>
                </a:solidFill>
              </a:rPr>
              <a:t>Ιωάννης </a:t>
            </a:r>
            <a:r>
              <a:rPr lang="en-US" altLang="en-US" sz="1600" dirty="0">
                <a:solidFill>
                  <a:srgbClr val="FF8D41"/>
                </a:solidFill>
              </a:rPr>
              <a:t>Χα</a:t>
            </a:r>
            <a:r>
              <a:rPr lang="en-US" altLang="en-US" sz="1600" dirty="0" err="1">
                <a:solidFill>
                  <a:srgbClr val="FF8D41"/>
                </a:solidFill>
              </a:rPr>
              <a:t>τζηλυγερούδης</a:t>
            </a:r>
            <a:endParaRPr lang="en-US" altLang="en-US" sz="1600" dirty="0">
              <a:solidFill>
                <a:srgbClr val="FF8D41"/>
              </a:solidFill>
            </a:endParaRPr>
          </a:p>
          <a:p>
            <a:pPr>
              <a:lnSpc>
                <a:spcPct val="50000"/>
              </a:lnSpc>
            </a:pPr>
            <a:r>
              <a:rPr lang="en-US" altLang="en-US" sz="1200" dirty="0">
                <a:solidFill>
                  <a:srgbClr val="FF8D41"/>
                </a:solidFill>
              </a:rPr>
              <a:t>ihatz@ceid.upatras.gr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err="1"/>
              <a:t>Εξ</a:t>
            </a:r>
            <a:r>
              <a:rPr lang="en-US" altLang="en-US" sz="3200" dirty="0"/>
              <a:t>αγωγή Συμπερασμάτων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u="sng"/>
              <a:t>Διαδικασία (κύκλος select-execute ή recognize-act)</a:t>
            </a:r>
            <a:r>
              <a:rPr lang="en-US" altLang="en-US" sz="2400" b="1" u="sng"/>
              <a:t>:</a:t>
            </a:r>
          </a:p>
          <a:p>
            <a:pPr marL="0" indent="0">
              <a:buNone/>
            </a:pPr>
            <a:endParaRPr lang="en-US" sz="2400"/>
          </a:p>
          <a:p>
            <a:pPr marL="457200" indent="-457200">
              <a:buAutoNum type="arabicPeriod"/>
            </a:pPr>
            <a:r>
              <a:rPr lang="en-US" sz="2400"/>
              <a:t>Αρχικοποίηση της βάσης γεγονότων (ΒΓ)</a:t>
            </a:r>
            <a:r>
              <a:rPr lang="en-US" altLang="en-US" sz="2400"/>
              <a:t> </a:t>
            </a:r>
            <a:r>
              <a:rPr lang="en-US" sz="2400"/>
              <a:t>/</a:t>
            </a:r>
            <a:r>
              <a:rPr lang="en-US" altLang="en-US" sz="2400"/>
              <a:t> </a:t>
            </a:r>
            <a:r>
              <a:rPr lang="en-US" sz="2400"/>
              <a:t>μνήμης</a:t>
            </a:r>
            <a:r>
              <a:rPr lang="en-US" altLang="en-US" sz="2400"/>
              <a:t> </a:t>
            </a:r>
            <a:r>
              <a:rPr lang="en-US" sz="2400"/>
              <a:t>εργασίας (ΜΕ)</a:t>
            </a:r>
          </a:p>
          <a:p>
            <a:pPr marL="457200" indent="-457200">
              <a:buAutoNum type="arabicPeriod"/>
            </a:pPr>
            <a:r>
              <a:rPr lang="en-US" sz="2400"/>
              <a:t>Εύρεση Κανόνων που ικανοποιούνται</a:t>
            </a:r>
            <a:r>
              <a:rPr lang="en-US" altLang="en-US" sz="2400"/>
              <a:t> </a:t>
            </a:r>
            <a:r>
              <a:rPr lang="en-US" sz="2400"/>
              <a:t>(Σύνολο Σύγκρουσης)</a:t>
            </a:r>
          </a:p>
          <a:p>
            <a:pPr marL="457200" indent="-457200">
              <a:buAutoNum type="arabicPeriod"/>
            </a:pPr>
            <a:r>
              <a:rPr lang="en-US" sz="2400"/>
              <a:t>Επιλογή ενός Κανόνα</a:t>
            </a:r>
          </a:p>
          <a:p>
            <a:pPr marL="457200" indent="-457200">
              <a:buAutoNum type="arabicPeriod"/>
            </a:pPr>
            <a:r>
              <a:rPr lang="en-US" sz="2400"/>
              <a:t>Εκτίμηση/Πυροδότηση του Κανόνα</a:t>
            </a:r>
          </a:p>
          <a:p>
            <a:pPr marL="457200" indent="-457200">
              <a:buAutoNum type="arabicPeriod"/>
            </a:pPr>
            <a:r>
              <a:rPr lang="en-US" sz="2400"/>
              <a:t>Ενημέρωση της ΒΓ/ΜΕ</a:t>
            </a:r>
          </a:p>
          <a:p>
            <a:pPr marL="457200" indent="-457200">
              <a:buAutoNum type="arabicPeriod"/>
            </a:pPr>
            <a:r>
              <a:rPr lang="en-US" sz="2400"/>
              <a:t>Αν κατάσταση λύσης, σταμάτα.</a:t>
            </a:r>
            <a:r>
              <a:rPr lang="en-US" altLang="en-US" sz="2400"/>
              <a:t> </a:t>
            </a:r>
            <a:r>
              <a:rPr lang="en-US" sz="2400"/>
              <a:t>Αλλιώς, πήγαινε στο βήμα 2</a:t>
            </a:r>
          </a:p>
          <a:p>
            <a:pPr marL="457200" indent="-457200"/>
            <a:endParaRPr lang="en-US" alt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Text Box 4">
            <a:extLst>
              <a:ext uri="{FF2B5EF4-FFF2-40B4-BE49-F238E27FC236}">
                <a16:creationId xmlns:a16="http://schemas.microsoft.com/office/drawing/2014/main" id="{0E98F5F3-DAEB-4A62-967B-8C61B755B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6138" y="1585913"/>
            <a:ext cx="3103562" cy="3205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/>
              <a:t>R1: if C and D then F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l-GR"/>
              <a:t>R2: if F and G then E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l-GR"/>
              <a:t>R3: if F and H then I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l-GR"/>
              <a:t>R4: if B and G then H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l-GR"/>
              <a:t>R5: if A then C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l-GR"/>
              <a:t>R6: if B then D</a:t>
            </a:r>
            <a:endParaRPr lang="en-GB" altLang="el-GR"/>
          </a:p>
        </p:txBody>
      </p:sp>
      <p:sp>
        <p:nvSpPr>
          <p:cNvPr id="51205" name="Text Box 5">
            <a:extLst>
              <a:ext uri="{FF2B5EF4-FFF2-40B4-BE49-F238E27FC236}">
                <a16:creationId xmlns:a16="http://schemas.microsoft.com/office/drawing/2014/main" id="{C3C6EF3C-D447-45E1-B013-2B95A6E8A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9326" y="4906963"/>
            <a:ext cx="2911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/>
              <a:t>ME = </a:t>
            </a:r>
            <a:r>
              <a:rPr lang="en-US" altLang="el-GR">
                <a:solidFill>
                  <a:schemeClr val="folHlink"/>
                </a:solidFill>
              </a:rPr>
              <a:t>{A, B, G}</a:t>
            </a:r>
            <a:endParaRPr lang="en-GB" altLang="el-GR">
              <a:solidFill>
                <a:schemeClr val="folHlink"/>
              </a:solidFill>
            </a:endParaRPr>
          </a:p>
        </p:txBody>
      </p:sp>
      <p:sp>
        <p:nvSpPr>
          <p:cNvPr id="51207" name="Text Box 7">
            <a:extLst>
              <a:ext uri="{FF2B5EF4-FFF2-40B4-BE49-F238E27FC236}">
                <a16:creationId xmlns:a16="http://schemas.microsoft.com/office/drawing/2014/main" id="{C2DEB2AA-5E79-46F7-A41B-CA44F1630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9813" y="5424488"/>
            <a:ext cx="26273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l-GR" altLang="el-GR" dirty="0"/>
              <a:t>Στόχος: </a:t>
            </a:r>
            <a:r>
              <a:rPr lang="en-US" altLang="el-GR" dirty="0">
                <a:solidFill>
                  <a:srgbClr val="FF0000"/>
                </a:solidFill>
              </a:rPr>
              <a:t>I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51208" name="Text Box 8">
            <a:extLst>
              <a:ext uri="{FF2B5EF4-FFF2-40B4-BE49-F238E27FC236}">
                <a16:creationId xmlns:a16="http://schemas.microsoft.com/office/drawing/2014/main" id="{4AE8B1F5-B2CA-4158-B377-626CA8610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2275" y="1570038"/>
            <a:ext cx="4802188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/>
              <a:t>	     {A, B, G}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l-GR" dirty="0"/>
              <a:t>R4 </a:t>
            </a:r>
            <a:r>
              <a:rPr lang="en-US" altLang="el-GR" dirty="0">
                <a:sym typeface="Wingdings" panose="05000000000000000000" pitchFamily="2" charset="2"/>
              </a:rPr>
              <a:t> H   </a:t>
            </a:r>
            <a:r>
              <a:rPr lang="en-US" altLang="el-GR" dirty="0"/>
              <a:t>{A, B, G, </a:t>
            </a:r>
            <a:r>
              <a:rPr lang="en-US" altLang="el-GR" dirty="0">
                <a:solidFill>
                  <a:srgbClr val="FF0000"/>
                </a:solidFill>
              </a:rPr>
              <a:t>H</a:t>
            </a:r>
            <a:r>
              <a:rPr lang="en-US" altLang="el-GR" dirty="0"/>
              <a:t>}</a:t>
            </a:r>
            <a:endParaRPr lang="en-US" altLang="el-GR" dirty="0">
              <a:sym typeface="Wingdings" panose="05000000000000000000" pitchFamily="2" charset="2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sym typeface="Wingdings" panose="05000000000000000000" pitchFamily="2" charset="2"/>
              </a:rPr>
              <a:t>R5  C   </a:t>
            </a:r>
            <a:r>
              <a:rPr lang="en-US" altLang="el-GR" dirty="0"/>
              <a:t>{A, B, G, </a:t>
            </a:r>
            <a:r>
              <a:rPr lang="en-US" altLang="el-GR" dirty="0">
                <a:solidFill>
                  <a:srgbClr val="FF0000"/>
                </a:solidFill>
              </a:rPr>
              <a:t>H, C</a:t>
            </a:r>
            <a:r>
              <a:rPr lang="en-US" altLang="el-GR" dirty="0"/>
              <a:t>}</a:t>
            </a:r>
            <a:endParaRPr lang="en-US" altLang="el-GR" dirty="0">
              <a:sym typeface="Wingdings" panose="05000000000000000000" pitchFamily="2" charset="2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sym typeface="Wingdings" panose="05000000000000000000" pitchFamily="2" charset="2"/>
              </a:rPr>
              <a:t>R6  D   </a:t>
            </a:r>
            <a:r>
              <a:rPr lang="en-US" altLang="el-GR" dirty="0"/>
              <a:t>{A, B, G, </a:t>
            </a:r>
            <a:r>
              <a:rPr lang="en-US" altLang="el-GR" dirty="0">
                <a:solidFill>
                  <a:srgbClr val="FF0000"/>
                </a:solidFill>
              </a:rPr>
              <a:t>H, C, D</a:t>
            </a:r>
            <a:r>
              <a:rPr lang="en-US" altLang="el-GR" dirty="0"/>
              <a:t>}</a:t>
            </a:r>
            <a:endParaRPr lang="en-US" altLang="el-GR" dirty="0">
              <a:sym typeface="Wingdings" panose="05000000000000000000" pitchFamily="2" charset="2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sym typeface="Wingdings" panose="05000000000000000000" pitchFamily="2" charset="2"/>
              </a:rPr>
              <a:t>R1  F    </a:t>
            </a:r>
            <a:r>
              <a:rPr lang="en-US" altLang="el-GR" dirty="0"/>
              <a:t>{A, B, G, </a:t>
            </a:r>
            <a:r>
              <a:rPr lang="en-US" altLang="el-GR" dirty="0">
                <a:solidFill>
                  <a:srgbClr val="FF0000"/>
                </a:solidFill>
              </a:rPr>
              <a:t>H, C, D, F</a:t>
            </a:r>
            <a:r>
              <a:rPr lang="en-US" altLang="el-GR" dirty="0"/>
              <a:t>}</a:t>
            </a:r>
            <a:endParaRPr lang="en-US" altLang="el-GR" dirty="0">
              <a:sym typeface="Wingdings" panose="05000000000000000000" pitchFamily="2" charset="2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sym typeface="Wingdings" panose="05000000000000000000" pitchFamily="2" charset="2"/>
              </a:rPr>
              <a:t>R2  E    </a:t>
            </a:r>
            <a:r>
              <a:rPr lang="en-US" altLang="el-GR" dirty="0"/>
              <a:t>{A, B, G, </a:t>
            </a:r>
            <a:r>
              <a:rPr lang="en-US" altLang="el-GR" dirty="0">
                <a:solidFill>
                  <a:srgbClr val="FF0000"/>
                </a:solidFill>
              </a:rPr>
              <a:t>H, C, D, F, E</a:t>
            </a:r>
            <a:r>
              <a:rPr lang="en-US" altLang="el-GR" dirty="0"/>
              <a:t>}</a:t>
            </a:r>
            <a:endParaRPr lang="en-US" altLang="el-GR" dirty="0">
              <a:sym typeface="Wingdings" panose="05000000000000000000" pitchFamily="2" charset="2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altLang="el-GR" dirty="0"/>
              <a:t>R3 </a:t>
            </a:r>
            <a:r>
              <a:rPr lang="en-US" altLang="el-GR" dirty="0">
                <a:sym typeface="Wingdings" panose="05000000000000000000" pitchFamily="2" charset="2"/>
              </a:rPr>
              <a:t> I     </a:t>
            </a:r>
            <a:r>
              <a:rPr lang="en-US" altLang="el-GR" dirty="0"/>
              <a:t>{A, B, G, </a:t>
            </a:r>
            <a:r>
              <a:rPr lang="en-US" altLang="el-GR" dirty="0">
                <a:solidFill>
                  <a:srgbClr val="FF0000"/>
                </a:solidFill>
              </a:rPr>
              <a:t>H, C, D, F, E, I</a:t>
            </a:r>
            <a:r>
              <a:rPr lang="en-US" altLang="el-GR" dirty="0"/>
              <a:t>}</a:t>
            </a:r>
            <a:endParaRPr lang="en-GB" altLang="el-GR" dirty="0"/>
          </a:p>
        </p:txBody>
      </p:sp>
      <p:sp>
        <p:nvSpPr>
          <p:cNvPr id="51209" name="Oval 9">
            <a:extLst>
              <a:ext uri="{FF2B5EF4-FFF2-40B4-BE49-F238E27FC236}">
                <a16:creationId xmlns:a16="http://schemas.microsoft.com/office/drawing/2014/main" id="{695C9E5E-6F17-489A-924F-C59C7C2898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0588" y="4868863"/>
            <a:ext cx="438150" cy="436562"/>
          </a:xfrm>
          <a:prstGeom prst="ellips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51210" name="Line 10">
            <a:extLst>
              <a:ext uri="{FF2B5EF4-FFF2-40B4-BE49-F238E27FC236}">
                <a16:creationId xmlns:a16="http://schemas.microsoft.com/office/drawing/2014/main" id="{BFF78E00-70A8-473E-B455-525A55FE9E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42550" y="1931989"/>
            <a:ext cx="0" cy="2909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2EAF0BA-4392-40D8-A237-DF6D92D38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sz="3200" dirty="0" err="1"/>
              <a:t>Ορθή</a:t>
            </a:r>
            <a:r>
              <a:rPr lang="en-US" altLang="en-US" sz="3200" dirty="0"/>
              <a:t> </a:t>
            </a:r>
            <a:r>
              <a:rPr lang="en-US" altLang="en-US" sz="3200" dirty="0" err="1"/>
              <a:t>Αλυσίδωση</a:t>
            </a:r>
            <a:r>
              <a:rPr lang="en-US" altLang="en-US" sz="3200" dirty="0"/>
              <a:t> - Πα</a:t>
            </a:r>
            <a:r>
              <a:rPr lang="en-US" altLang="en-US" sz="3200" dirty="0" err="1"/>
              <a:t>ράδειγμ</a:t>
            </a:r>
            <a:r>
              <a:rPr lang="en-US" altLang="en-US" sz="3200" dirty="0"/>
              <a:t>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2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2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12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12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nimBg="1" autoUpdateAnimBg="0"/>
      <p:bldP spid="51205" grpId="0" autoUpdateAnimBg="0"/>
      <p:bldP spid="51207" grpId="0" autoUpdateAnimBg="0"/>
      <p:bldP spid="51208" grpId="0" build="p" autoUpdateAnimBg="0"/>
      <p:bldP spid="5120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err="1"/>
              <a:t>Ανάστροφη</a:t>
            </a:r>
            <a:r>
              <a:rPr lang="en-US" altLang="en-US" sz="3200" dirty="0"/>
              <a:t> </a:t>
            </a:r>
            <a:r>
              <a:rPr lang="en-US" altLang="en-US" sz="3200" dirty="0" err="1"/>
              <a:t>Αλυσίδωση</a:t>
            </a:r>
            <a:r>
              <a:rPr lang="en-US" altLang="en-US" sz="3200" dirty="0"/>
              <a:t> - Πα</a:t>
            </a:r>
            <a:r>
              <a:rPr lang="en-US" altLang="en-US" sz="3200" dirty="0" err="1"/>
              <a:t>ράδειγμ</a:t>
            </a:r>
            <a:r>
              <a:rPr lang="en-US" altLang="en-US" sz="3200" dirty="0"/>
              <a:t>α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12</a:t>
            </a:fld>
            <a:endParaRPr lang="zh-CN" altLang="en-US"/>
          </a:p>
        </p:txBody>
      </p:sp>
      <p:sp>
        <p:nvSpPr>
          <p:cNvPr id="5" name="Text Box 4"/>
          <p:cNvSpPr txBox="1"/>
          <p:nvPr/>
        </p:nvSpPr>
        <p:spPr>
          <a:xfrm>
            <a:off x="647700" y="1734820"/>
            <a:ext cx="3018790" cy="4387305"/>
          </a:xfrm>
          <a:prstGeom prst="round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x-none" sz="2000" b="1" u="sng" dirty="0">
                <a:cs typeface="+mn-lt"/>
              </a:rPr>
              <a:t>R1:</a:t>
            </a:r>
            <a:r>
              <a:rPr lang="en-US" altLang="x-none" sz="2000" dirty="0">
                <a:cs typeface="+mn-lt"/>
              </a:rPr>
              <a:t> </a:t>
            </a:r>
            <a:r>
              <a:rPr lang="en-US" altLang="x-none" sz="2000" b="1" dirty="0">
                <a:cs typeface="+mn-lt"/>
              </a:rPr>
              <a:t>if</a:t>
            </a:r>
            <a:r>
              <a:rPr lang="en-US" altLang="x-none" sz="2000" dirty="0">
                <a:cs typeface="+mn-lt"/>
              </a:rPr>
              <a:t> C </a:t>
            </a:r>
            <a:r>
              <a:rPr lang="en-US" altLang="x-none" sz="2000" b="1" dirty="0">
                <a:cs typeface="+mn-lt"/>
              </a:rPr>
              <a:t>and</a:t>
            </a:r>
            <a:r>
              <a:rPr lang="en-US" altLang="x-none" sz="2000" dirty="0">
                <a:cs typeface="+mn-lt"/>
              </a:rPr>
              <a:t> D </a:t>
            </a:r>
            <a:r>
              <a:rPr lang="en-US" altLang="x-none" sz="2000" b="1" dirty="0">
                <a:cs typeface="+mn-lt"/>
              </a:rPr>
              <a:t>then</a:t>
            </a:r>
            <a:r>
              <a:rPr lang="en-US" altLang="x-none" sz="2000" dirty="0">
                <a:cs typeface="+mn-lt"/>
              </a:rPr>
              <a:t> F</a:t>
            </a:r>
          </a:p>
          <a:p>
            <a:pPr algn="l">
              <a:spcBef>
                <a:spcPct val="50000"/>
              </a:spcBef>
            </a:pPr>
            <a:r>
              <a:rPr lang="en-US" altLang="x-none" sz="2000" b="1" u="sng" dirty="0">
                <a:cs typeface="+mn-lt"/>
              </a:rPr>
              <a:t>R2:</a:t>
            </a:r>
            <a:r>
              <a:rPr lang="en-US" altLang="x-none" sz="2000" dirty="0">
                <a:cs typeface="+mn-lt"/>
              </a:rPr>
              <a:t> </a:t>
            </a:r>
            <a:r>
              <a:rPr lang="en-US" altLang="x-none" sz="2000" b="1" dirty="0">
                <a:cs typeface="+mn-lt"/>
              </a:rPr>
              <a:t>if</a:t>
            </a:r>
            <a:r>
              <a:rPr lang="en-US" altLang="x-none" sz="2000" dirty="0">
                <a:cs typeface="+mn-lt"/>
              </a:rPr>
              <a:t> F </a:t>
            </a:r>
            <a:r>
              <a:rPr lang="en-US" altLang="x-none" sz="2000" b="1" dirty="0">
                <a:cs typeface="+mn-lt"/>
              </a:rPr>
              <a:t>and</a:t>
            </a:r>
            <a:r>
              <a:rPr lang="en-US" altLang="x-none" sz="2000" dirty="0">
                <a:cs typeface="+mn-lt"/>
              </a:rPr>
              <a:t> G </a:t>
            </a:r>
            <a:r>
              <a:rPr lang="en-US" altLang="x-none" sz="2000" b="1" dirty="0">
                <a:cs typeface="+mn-lt"/>
              </a:rPr>
              <a:t>then</a:t>
            </a:r>
            <a:r>
              <a:rPr lang="en-US" altLang="x-none" sz="2000" dirty="0">
                <a:cs typeface="+mn-lt"/>
              </a:rPr>
              <a:t> E</a:t>
            </a:r>
          </a:p>
          <a:p>
            <a:pPr algn="l">
              <a:spcBef>
                <a:spcPct val="50000"/>
              </a:spcBef>
            </a:pPr>
            <a:r>
              <a:rPr lang="en-US" altLang="x-none" sz="2000" b="1" u="sng" dirty="0">
                <a:cs typeface="+mn-lt"/>
              </a:rPr>
              <a:t>R3:</a:t>
            </a:r>
            <a:r>
              <a:rPr lang="en-US" altLang="x-none" sz="2000" dirty="0">
                <a:cs typeface="+mn-lt"/>
              </a:rPr>
              <a:t> </a:t>
            </a:r>
            <a:r>
              <a:rPr lang="en-US" altLang="x-none" sz="2000" b="1" dirty="0">
                <a:cs typeface="+mn-lt"/>
              </a:rPr>
              <a:t>if</a:t>
            </a:r>
            <a:r>
              <a:rPr lang="en-US" altLang="x-none" sz="2000" dirty="0">
                <a:cs typeface="+mn-lt"/>
              </a:rPr>
              <a:t> F </a:t>
            </a:r>
            <a:r>
              <a:rPr lang="en-US" altLang="x-none" sz="2000" b="1" dirty="0">
                <a:cs typeface="+mn-lt"/>
              </a:rPr>
              <a:t>and</a:t>
            </a:r>
            <a:r>
              <a:rPr lang="en-US" altLang="x-none" sz="2000" dirty="0">
                <a:cs typeface="+mn-lt"/>
              </a:rPr>
              <a:t> H </a:t>
            </a:r>
            <a:r>
              <a:rPr lang="en-US" altLang="x-none" sz="2000" b="1" dirty="0">
                <a:cs typeface="+mn-lt"/>
              </a:rPr>
              <a:t>then</a:t>
            </a:r>
            <a:r>
              <a:rPr lang="en-US" altLang="x-none" sz="2000" dirty="0">
                <a:cs typeface="+mn-lt"/>
              </a:rPr>
              <a:t> I</a:t>
            </a:r>
          </a:p>
          <a:p>
            <a:pPr algn="l">
              <a:spcBef>
                <a:spcPct val="50000"/>
              </a:spcBef>
            </a:pPr>
            <a:r>
              <a:rPr lang="en-US" altLang="x-none" sz="2000" b="1" u="sng" dirty="0">
                <a:cs typeface="+mn-lt"/>
              </a:rPr>
              <a:t>R4:</a:t>
            </a:r>
            <a:r>
              <a:rPr lang="en-US" altLang="x-none" sz="2000" dirty="0">
                <a:cs typeface="+mn-lt"/>
              </a:rPr>
              <a:t> </a:t>
            </a:r>
            <a:r>
              <a:rPr lang="en-US" altLang="x-none" sz="2000" b="1" dirty="0">
                <a:cs typeface="+mn-lt"/>
              </a:rPr>
              <a:t>if</a:t>
            </a:r>
            <a:r>
              <a:rPr lang="en-US" altLang="x-none" sz="2000" dirty="0">
                <a:cs typeface="+mn-lt"/>
              </a:rPr>
              <a:t> B </a:t>
            </a:r>
            <a:r>
              <a:rPr lang="en-US" altLang="x-none" sz="2000" b="1" dirty="0">
                <a:cs typeface="+mn-lt"/>
              </a:rPr>
              <a:t>and</a:t>
            </a:r>
            <a:r>
              <a:rPr lang="en-US" altLang="x-none" sz="2000" dirty="0">
                <a:cs typeface="+mn-lt"/>
              </a:rPr>
              <a:t> G </a:t>
            </a:r>
            <a:r>
              <a:rPr lang="en-US" altLang="x-none" sz="2000" b="1" dirty="0">
                <a:cs typeface="+mn-lt"/>
              </a:rPr>
              <a:t>then</a:t>
            </a:r>
            <a:r>
              <a:rPr lang="en-US" altLang="x-none" sz="2000" dirty="0">
                <a:cs typeface="+mn-lt"/>
              </a:rPr>
              <a:t> H </a:t>
            </a:r>
          </a:p>
          <a:p>
            <a:pPr algn="l">
              <a:spcBef>
                <a:spcPct val="50000"/>
              </a:spcBef>
            </a:pPr>
            <a:r>
              <a:rPr lang="en-US" altLang="x-none" sz="2000" b="1" u="sng" dirty="0">
                <a:cs typeface="+mn-lt"/>
              </a:rPr>
              <a:t>R5:</a:t>
            </a:r>
            <a:r>
              <a:rPr lang="en-US" altLang="x-none" sz="2000" dirty="0">
                <a:cs typeface="+mn-lt"/>
              </a:rPr>
              <a:t> </a:t>
            </a:r>
            <a:r>
              <a:rPr lang="en-US" altLang="x-none" sz="2000" b="1" dirty="0">
                <a:cs typeface="+mn-lt"/>
              </a:rPr>
              <a:t>if</a:t>
            </a:r>
            <a:r>
              <a:rPr lang="en-US" altLang="x-none" sz="2000" dirty="0">
                <a:cs typeface="+mn-lt"/>
              </a:rPr>
              <a:t> A </a:t>
            </a:r>
            <a:r>
              <a:rPr lang="en-US" altLang="x-none" sz="2000" b="1" dirty="0">
                <a:cs typeface="+mn-lt"/>
              </a:rPr>
              <a:t>then</a:t>
            </a:r>
            <a:r>
              <a:rPr lang="en-US" altLang="x-none" sz="2000" dirty="0">
                <a:cs typeface="+mn-lt"/>
              </a:rPr>
              <a:t> C</a:t>
            </a:r>
          </a:p>
          <a:p>
            <a:pPr algn="l">
              <a:spcBef>
                <a:spcPct val="50000"/>
              </a:spcBef>
            </a:pPr>
            <a:r>
              <a:rPr lang="en-US" altLang="x-none" sz="2000" b="1" u="sng" dirty="0">
                <a:cs typeface="+mn-lt"/>
              </a:rPr>
              <a:t>R6:</a:t>
            </a:r>
            <a:r>
              <a:rPr lang="en-US" altLang="x-none" sz="2000" dirty="0">
                <a:cs typeface="+mn-lt"/>
              </a:rPr>
              <a:t> </a:t>
            </a:r>
            <a:r>
              <a:rPr lang="en-US" altLang="x-none" sz="2000" b="1" dirty="0">
                <a:cs typeface="+mn-lt"/>
              </a:rPr>
              <a:t>if</a:t>
            </a:r>
            <a:r>
              <a:rPr lang="en-US" altLang="x-none" sz="2000" dirty="0">
                <a:cs typeface="+mn-lt"/>
              </a:rPr>
              <a:t> B </a:t>
            </a:r>
            <a:r>
              <a:rPr lang="en-US" altLang="x-none" sz="2000" b="1" dirty="0">
                <a:cs typeface="+mn-lt"/>
              </a:rPr>
              <a:t>then</a:t>
            </a:r>
            <a:r>
              <a:rPr lang="en-US" altLang="x-none" sz="2000" dirty="0">
                <a:cs typeface="+mn-lt"/>
              </a:rPr>
              <a:t> D</a:t>
            </a:r>
          </a:p>
          <a:p>
            <a:pPr algn="l">
              <a:spcBef>
                <a:spcPct val="50000"/>
              </a:spcBef>
            </a:pPr>
            <a:endParaRPr sz="2000" dirty="0">
              <a:cs typeface="+mn-lt"/>
            </a:endParaRPr>
          </a:p>
          <a:p>
            <a:pPr algn="l">
              <a:spcBef>
                <a:spcPct val="50000"/>
              </a:spcBef>
            </a:pPr>
            <a:r>
              <a:rPr lang="en-US" sz="2000" b="1" dirty="0">
                <a:cs typeface="+mn-lt"/>
              </a:rPr>
              <a:t>ME:</a:t>
            </a:r>
            <a:r>
              <a:rPr lang="en-US" sz="2000" dirty="0">
                <a:cs typeface="+mn-lt"/>
              </a:rPr>
              <a:t> {A, B, G}</a:t>
            </a:r>
          </a:p>
          <a:p>
            <a:pPr algn="l">
              <a:spcBef>
                <a:spcPct val="50000"/>
              </a:spcBef>
            </a:pPr>
            <a:r>
              <a:rPr lang="en-US" sz="2000" b="1" dirty="0">
                <a:cs typeface="+mn-lt"/>
              </a:rPr>
              <a:t>Στόχος:</a:t>
            </a:r>
            <a:r>
              <a:rPr lang="en-US" sz="2000" dirty="0">
                <a:cs typeface="+mn-lt"/>
              </a:rPr>
              <a:t> I</a:t>
            </a:r>
          </a:p>
        </p:txBody>
      </p:sp>
      <p:sp>
        <p:nvSpPr>
          <p:cNvPr id="16389" name="Text Box 8"/>
          <p:cNvSpPr txBox="1"/>
          <p:nvPr/>
        </p:nvSpPr>
        <p:spPr>
          <a:xfrm>
            <a:off x="5411470" y="2042478"/>
            <a:ext cx="63023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x-none" dirty="0">
                <a:latin typeface="Times New Roman" panose="02020603050405020304" charset="0"/>
              </a:rPr>
              <a:t>R3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6391" name="Line 12"/>
          <p:cNvSpPr/>
          <p:nvPr/>
        </p:nvSpPr>
        <p:spPr>
          <a:xfrm flipH="1">
            <a:off x="5077778" y="2455863"/>
            <a:ext cx="461962" cy="385762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392" name="Line 13"/>
          <p:cNvSpPr/>
          <p:nvPr/>
        </p:nvSpPr>
        <p:spPr>
          <a:xfrm>
            <a:off x="5704840" y="2466975"/>
            <a:ext cx="390525" cy="331788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393" name="Text Box 14"/>
          <p:cNvSpPr txBox="1"/>
          <p:nvPr/>
        </p:nvSpPr>
        <p:spPr>
          <a:xfrm>
            <a:off x="4879340" y="2787650"/>
            <a:ext cx="5270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x-none" dirty="0">
                <a:latin typeface="Times New Roman" panose="02020603050405020304" charset="0"/>
              </a:rPr>
              <a:t>H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6394" name="Text Box 15"/>
          <p:cNvSpPr txBox="1"/>
          <p:nvPr/>
        </p:nvSpPr>
        <p:spPr>
          <a:xfrm>
            <a:off x="5976303" y="2762250"/>
            <a:ext cx="4381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x-none" dirty="0">
                <a:latin typeface="Times New Roman" panose="02020603050405020304" charset="0"/>
              </a:rPr>
              <a:t>F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6395" name="Oval 16"/>
          <p:cNvSpPr/>
          <p:nvPr/>
        </p:nvSpPr>
        <p:spPr>
          <a:xfrm>
            <a:off x="4561840" y="4349750"/>
            <a:ext cx="347663" cy="347663"/>
          </a:xfrm>
          <a:prstGeom prst="ellipse">
            <a:avLst/>
          </a:prstGeom>
          <a:noFill/>
          <a:ln w="28575" cap="flat" cmpd="sng">
            <a:solidFill>
              <a:srgbClr val="FFCC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el-GR" altLang="x-none" dirty="0">
              <a:latin typeface="Times New Roman" panose="02020603050405020304" charset="0"/>
            </a:endParaRPr>
          </a:p>
        </p:txBody>
      </p:sp>
      <p:grpSp>
        <p:nvGrpSpPr>
          <p:cNvPr id="16396" name="Group 18"/>
          <p:cNvGrpSpPr/>
          <p:nvPr/>
        </p:nvGrpSpPr>
        <p:grpSpPr>
          <a:xfrm>
            <a:off x="5830888" y="3883025"/>
            <a:ext cx="709612" cy="398463"/>
            <a:chOff x="2984" y="1307"/>
            <a:chExt cx="447" cy="251"/>
          </a:xfrm>
        </p:grpSpPr>
        <p:sp>
          <p:nvSpPr>
            <p:cNvPr id="16434" name="Line 19"/>
            <p:cNvSpPr/>
            <p:nvPr/>
          </p:nvSpPr>
          <p:spPr>
            <a:xfrm flipH="1">
              <a:off x="2984" y="1307"/>
              <a:ext cx="162" cy="251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6435" name="Line 20"/>
            <p:cNvSpPr/>
            <p:nvPr/>
          </p:nvSpPr>
          <p:spPr>
            <a:xfrm>
              <a:off x="3250" y="1314"/>
              <a:ext cx="181" cy="225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16397" name="Text Box 21"/>
          <p:cNvSpPr txBox="1"/>
          <p:nvPr/>
        </p:nvSpPr>
        <p:spPr>
          <a:xfrm>
            <a:off x="5934393" y="3443605"/>
            <a:ext cx="5794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x-none" dirty="0">
                <a:latin typeface="Times New Roman" panose="02020603050405020304" charset="0"/>
              </a:rPr>
              <a:t>R1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6398" name="Line 22"/>
          <p:cNvSpPr/>
          <p:nvPr/>
        </p:nvSpPr>
        <p:spPr>
          <a:xfrm>
            <a:off x="6105525" y="3162300"/>
            <a:ext cx="0" cy="26987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399" name="Rectangle 23"/>
          <p:cNvSpPr/>
          <p:nvPr/>
        </p:nvSpPr>
        <p:spPr>
          <a:xfrm>
            <a:off x="5387340" y="2055813"/>
            <a:ext cx="503238" cy="385762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el-GR" altLang="x-none" dirty="0">
              <a:latin typeface="Times New Roman" panose="02020603050405020304" charset="0"/>
            </a:endParaRPr>
          </a:p>
        </p:txBody>
      </p:sp>
      <p:sp>
        <p:nvSpPr>
          <p:cNvPr id="16400" name="Rectangle 24"/>
          <p:cNvSpPr/>
          <p:nvPr/>
        </p:nvSpPr>
        <p:spPr>
          <a:xfrm>
            <a:off x="5895975" y="3454400"/>
            <a:ext cx="503238" cy="385763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el-GR" altLang="x-none" dirty="0">
              <a:latin typeface="Times New Roman" panose="02020603050405020304" charset="0"/>
            </a:endParaRPr>
          </a:p>
        </p:txBody>
      </p:sp>
      <p:sp>
        <p:nvSpPr>
          <p:cNvPr id="16401" name="Text Box 25"/>
          <p:cNvSpPr txBox="1"/>
          <p:nvPr/>
        </p:nvSpPr>
        <p:spPr>
          <a:xfrm>
            <a:off x="5572125" y="4252913"/>
            <a:ext cx="4381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x-none" dirty="0">
                <a:latin typeface="Times New Roman" panose="02020603050405020304" charset="0"/>
              </a:rPr>
              <a:t>C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6402" name="Text Box 26"/>
          <p:cNvSpPr txBox="1"/>
          <p:nvPr/>
        </p:nvSpPr>
        <p:spPr>
          <a:xfrm>
            <a:off x="6332538" y="4214813"/>
            <a:ext cx="4381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x-none" dirty="0">
                <a:latin typeface="Times New Roman" panose="02020603050405020304" charset="0"/>
              </a:rPr>
              <a:t>D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6403" name="Text Box 27"/>
          <p:cNvSpPr txBox="1"/>
          <p:nvPr/>
        </p:nvSpPr>
        <p:spPr>
          <a:xfrm>
            <a:off x="5559108" y="4931410"/>
            <a:ext cx="5794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x-none" dirty="0">
                <a:latin typeface="Times New Roman" panose="02020603050405020304" charset="0"/>
              </a:rPr>
              <a:t>R5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6404" name="Line 28"/>
          <p:cNvSpPr/>
          <p:nvPr/>
        </p:nvSpPr>
        <p:spPr>
          <a:xfrm>
            <a:off x="5743575" y="4654550"/>
            <a:ext cx="0" cy="26987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405" name="Rectangle 29"/>
          <p:cNvSpPr/>
          <p:nvPr/>
        </p:nvSpPr>
        <p:spPr>
          <a:xfrm>
            <a:off x="5534025" y="4946650"/>
            <a:ext cx="503238" cy="385763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el-GR" altLang="x-none" dirty="0">
              <a:latin typeface="Times New Roman" panose="02020603050405020304" charset="0"/>
            </a:endParaRPr>
          </a:p>
        </p:txBody>
      </p:sp>
      <p:sp>
        <p:nvSpPr>
          <p:cNvPr id="16407" name="Line 31"/>
          <p:cNvSpPr/>
          <p:nvPr/>
        </p:nvSpPr>
        <p:spPr>
          <a:xfrm>
            <a:off x="6540500" y="4641850"/>
            <a:ext cx="0" cy="26987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408" name="Rectangle 32"/>
          <p:cNvSpPr/>
          <p:nvPr/>
        </p:nvSpPr>
        <p:spPr>
          <a:xfrm>
            <a:off x="6330950" y="4933950"/>
            <a:ext cx="503238" cy="385763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el-GR" altLang="x-none" dirty="0">
              <a:latin typeface="Times New Roman" panose="02020603050405020304" charset="0"/>
            </a:endParaRPr>
          </a:p>
        </p:txBody>
      </p:sp>
      <p:sp>
        <p:nvSpPr>
          <p:cNvPr id="16409" name="Line 33"/>
          <p:cNvSpPr/>
          <p:nvPr/>
        </p:nvSpPr>
        <p:spPr>
          <a:xfrm>
            <a:off x="5767388" y="5346700"/>
            <a:ext cx="0" cy="3857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410" name="Line 34"/>
          <p:cNvSpPr/>
          <p:nvPr/>
        </p:nvSpPr>
        <p:spPr>
          <a:xfrm>
            <a:off x="6602413" y="5330825"/>
            <a:ext cx="0" cy="3857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411" name="Text Box 35"/>
          <p:cNvSpPr txBox="1"/>
          <p:nvPr/>
        </p:nvSpPr>
        <p:spPr>
          <a:xfrm>
            <a:off x="5573713" y="5695950"/>
            <a:ext cx="4381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x-none" dirty="0">
                <a:latin typeface="Times New Roman" panose="02020603050405020304" charset="0"/>
              </a:rPr>
              <a:t>A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6412" name="Text Box 36"/>
          <p:cNvSpPr txBox="1"/>
          <p:nvPr/>
        </p:nvSpPr>
        <p:spPr>
          <a:xfrm>
            <a:off x="6423025" y="5683250"/>
            <a:ext cx="4381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x-none" dirty="0">
                <a:latin typeface="Times New Roman" panose="02020603050405020304" charset="0"/>
              </a:rPr>
              <a:t>B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6413" name="Oval 37"/>
          <p:cNvSpPr/>
          <p:nvPr/>
        </p:nvSpPr>
        <p:spPr>
          <a:xfrm>
            <a:off x="5587365" y="5737543"/>
            <a:ext cx="347663" cy="347662"/>
          </a:xfrm>
          <a:prstGeom prst="ellipse">
            <a:avLst/>
          </a:prstGeom>
          <a:noFill/>
          <a:ln w="28575" cap="flat" cmpd="sng">
            <a:solidFill>
              <a:srgbClr val="FFCC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el-GR" altLang="x-none" dirty="0">
              <a:latin typeface="Times New Roman" panose="02020603050405020304" charset="0"/>
            </a:endParaRPr>
          </a:p>
        </p:txBody>
      </p:sp>
      <p:sp>
        <p:nvSpPr>
          <p:cNvPr id="16414" name="Oval 38"/>
          <p:cNvSpPr/>
          <p:nvPr/>
        </p:nvSpPr>
        <p:spPr>
          <a:xfrm>
            <a:off x="6426835" y="5718810"/>
            <a:ext cx="347663" cy="347663"/>
          </a:xfrm>
          <a:prstGeom prst="ellipse">
            <a:avLst/>
          </a:prstGeom>
          <a:noFill/>
          <a:ln w="28575" cap="flat" cmpd="sng">
            <a:solidFill>
              <a:srgbClr val="FFCC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el-GR" altLang="x-none" dirty="0">
              <a:latin typeface="Times New Roman" panose="02020603050405020304" charset="0"/>
            </a:endParaRPr>
          </a:p>
        </p:txBody>
      </p:sp>
      <p:grpSp>
        <p:nvGrpSpPr>
          <p:cNvPr id="16420" name="Group 44"/>
          <p:cNvGrpSpPr/>
          <p:nvPr/>
        </p:nvGrpSpPr>
        <p:grpSpPr>
          <a:xfrm>
            <a:off x="4774565" y="3919538"/>
            <a:ext cx="709613" cy="398462"/>
            <a:chOff x="2984" y="1307"/>
            <a:chExt cx="447" cy="251"/>
          </a:xfrm>
        </p:grpSpPr>
        <p:sp>
          <p:nvSpPr>
            <p:cNvPr id="16432" name="Line 45"/>
            <p:cNvSpPr/>
            <p:nvPr/>
          </p:nvSpPr>
          <p:spPr>
            <a:xfrm flipH="1">
              <a:off x="2984" y="1307"/>
              <a:ext cx="162" cy="251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6433" name="Line 46"/>
            <p:cNvSpPr/>
            <p:nvPr/>
          </p:nvSpPr>
          <p:spPr>
            <a:xfrm>
              <a:off x="3250" y="1314"/>
              <a:ext cx="181" cy="225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16421" name="Text Box 47"/>
          <p:cNvSpPr txBox="1"/>
          <p:nvPr/>
        </p:nvSpPr>
        <p:spPr>
          <a:xfrm>
            <a:off x="4855845" y="3480118"/>
            <a:ext cx="57943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x-none" dirty="0">
                <a:latin typeface="Times New Roman" panose="02020603050405020304" charset="0"/>
              </a:rPr>
              <a:t>R4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6422" name="Line 48"/>
          <p:cNvSpPr/>
          <p:nvPr/>
        </p:nvSpPr>
        <p:spPr>
          <a:xfrm>
            <a:off x="5049203" y="3198813"/>
            <a:ext cx="0" cy="26987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423" name="Rectangle 49"/>
          <p:cNvSpPr/>
          <p:nvPr/>
        </p:nvSpPr>
        <p:spPr>
          <a:xfrm>
            <a:off x="4839653" y="3490913"/>
            <a:ext cx="503237" cy="385762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el-GR" altLang="x-none" dirty="0">
              <a:latin typeface="Times New Roman" panose="02020603050405020304" charset="0"/>
            </a:endParaRPr>
          </a:p>
        </p:txBody>
      </p:sp>
      <p:sp>
        <p:nvSpPr>
          <p:cNvPr id="16424" name="Text Box 50"/>
          <p:cNvSpPr txBox="1"/>
          <p:nvPr/>
        </p:nvSpPr>
        <p:spPr>
          <a:xfrm>
            <a:off x="4569460" y="4324985"/>
            <a:ext cx="5270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x-none" dirty="0">
                <a:latin typeface="Times New Roman" panose="02020603050405020304" charset="0"/>
              </a:rPr>
              <a:t>B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6425" name="Text Box 51"/>
          <p:cNvSpPr txBox="1"/>
          <p:nvPr/>
        </p:nvSpPr>
        <p:spPr>
          <a:xfrm>
            <a:off x="5225098" y="4297363"/>
            <a:ext cx="5270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x-none" dirty="0">
                <a:latin typeface="Times New Roman" panose="02020603050405020304" charset="0"/>
              </a:rPr>
              <a:t>G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6426" name="Oval 52"/>
          <p:cNvSpPr/>
          <p:nvPr/>
        </p:nvSpPr>
        <p:spPr>
          <a:xfrm>
            <a:off x="5228590" y="4314508"/>
            <a:ext cx="347663" cy="347662"/>
          </a:xfrm>
          <a:prstGeom prst="ellipse">
            <a:avLst/>
          </a:prstGeom>
          <a:noFill/>
          <a:ln w="28575" cap="flat" cmpd="sng">
            <a:solidFill>
              <a:srgbClr val="FFCC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el-GR" altLang="x-none" dirty="0">
              <a:latin typeface="Times New Roman" panose="02020603050405020304" charset="0"/>
            </a:endParaRPr>
          </a:p>
        </p:txBody>
      </p:sp>
      <p:sp>
        <p:nvSpPr>
          <p:cNvPr id="16427" name="Text Box 54"/>
          <p:cNvSpPr txBox="1"/>
          <p:nvPr/>
        </p:nvSpPr>
        <p:spPr>
          <a:xfrm>
            <a:off x="5497830" y="1386205"/>
            <a:ext cx="5270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x-none" dirty="0">
                <a:latin typeface="Times New Roman" panose="02020603050405020304" charset="0"/>
              </a:rPr>
              <a:t>I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6428" name="Line 55"/>
          <p:cNvSpPr/>
          <p:nvPr/>
        </p:nvSpPr>
        <p:spPr>
          <a:xfrm>
            <a:off x="5627053" y="1741488"/>
            <a:ext cx="0" cy="26987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7" name="Text Box 27"/>
          <p:cNvSpPr txBox="1"/>
          <p:nvPr/>
        </p:nvSpPr>
        <p:spPr>
          <a:xfrm>
            <a:off x="6357303" y="4925060"/>
            <a:ext cx="579437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x-none" dirty="0">
                <a:latin typeface="Times New Roman" panose="02020603050405020304" charset="0"/>
              </a:rPr>
              <a:t>R</a:t>
            </a:r>
            <a:r>
              <a:rPr lang="en-US" altLang="en-US" dirty="0">
                <a:latin typeface="Times New Roman" panose="02020603050405020304" charset="0"/>
              </a:rPr>
              <a:t>6</a:t>
            </a:r>
          </a:p>
        </p:txBody>
      </p:sp>
      <p:sp>
        <p:nvSpPr>
          <p:cNvPr id="16415" name="Text Box 39"/>
          <p:cNvSpPr txBox="1"/>
          <p:nvPr/>
        </p:nvSpPr>
        <p:spPr>
          <a:xfrm>
            <a:off x="8612823" y="5680075"/>
            <a:ext cx="1662112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x-none" sz="2000" dirty="0">
                <a:cs typeface="+mn-lt"/>
              </a:rPr>
              <a:t>{A, B, G}</a:t>
            </a:r>
            <a:endParaRPr sz="2000" dirty="0">
              <a:cs typeface="+mn-lt"/>
            </a:endParaRPr>
          </a:p>
        </p:txBody>
      </p:sp>
      <p:sp>
        <p:nvSpPr>
          <p:cNvPr id="16416" name="Text Box 40"/>
          <p:cNvSpPr txBox="1"/>
          <p:nvPr/>
        </p:nvSpPr>
        <p:spPr>
          <a:xfrm>
            <a:off x="8268970" y="4299903"/>
            <a:ext cx="2166938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x-none" sz="2000" dirty="0">
                <a:cs typeface="+mn-lt"/>
              </a:rPr>
              <a:t>{A, B, G, C, D}</a:t>
            </a:r>
            <a:endParaRPr sz="2000" dirty="0">
              <a:cs typeface="+mn-lt"/>
            </a:endParaRPr>
          </a:p>
        </p:txBody>
      </p:sp>
      <p:sp>
        <p:nvSpPr>
          <p:cNvPr id="16417" name="Text Box 41"/>
          <p:cNvSpPr txBox="1"/>
          <p:nvPr/>
        </p:nvSpPr>
        <p:spPr>
          <a:xfrm>
            <a:off x="7956550" y="2830513"/>
            <a:ext cx="2938463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x-none" sz="2000" dirty="0">
                <a:cs typeface="+mn-lt"/>
              </a:rPr>
              <a:t>{A, B, G, C, D, H, F}</a:t>
            </a:r>
            <a:endParaRPr sz="2000" dirty="0">
              <a:cs typeface="+mn-lt"/>
            </a:endParaRPr>
          </a:p>
        </p:txBody>
      </p:sp>
      <p:sp>
        <p:nvSpPr>
          <p:cNvPr id="16418" name="Line 42"/>
          <p:cNvSpPr/>
          <p:nvPr/>
        </p:nvSpPr>
        <p:spPr>
          <a:xfrm flipV="1">
            <a:off x="9161463" y="4818063"/>
            <a:ext cx="0" cy="798512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419" name="Line 43"/>
          <p:cNvSpPr/>
          <p:nvPr/>
        </p:nvSpPr>
        <p:spPr>
          <a:xfrm flipV="1">
            <a:off x="9161463" y="3377883"/>
            <a:ext cx="0" cy="798512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429" name="Text Box 56"/>
          <p:cNvSpPr txBox="1"/>
          <p:nvPr/>
        </p:nvSpPr>
        <p:spPr>
          <a:xfrm>
            <a:off x="7770813" y="1385888"/>
            <a:ext cx="3170237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x-none" sz="2000" dirty="0">
                <a:cs typeface="+mn-lt"/>
              </a:rPr>
              <a:t>{A, B, G, C, D, H, F, I}</a:t>
            </a:r>
            <a:endParaRPr sz="2000" dirty="0">
              <a:cs typeface="+mn-lt"/>
            </a:endParaRPr>
          </a:p>
        </p:txBody>
      </p:sp>
      <p:sp>
        <p:nvSpPr>
          <p:cNvPr id="16430" name="Line 57"/>
          <p:cNvSpPr/>
          <p:nvPr/>
        </p:nvSpPr>
        <p:spPr>
          <a:xfrm flipV="1">
            <a:off x="9161780" y="1916113"/>
            <a:ext cx="0" cy="798512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/>
              <a:t>Κατα</a:t>
            </a:r>
            <a:r>
              <a:rPr lang="en-US" altLang="en-US" sz="3200" dirty="0" err="1"/>
              <a:t>λληλότητ</a:t>
            </a:r>
            <a:r>
              <a:rPr lang="en-US" altLang="en-US" sz="3200" dirty="0"/>
              <a:t>α Μεθόδων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b="1"/>
              <a:t>Ορθή αλυσίδωση (forward chaining)</a:t>
            </a:r>
            <a:endParaRPr lang="en-US" sz="2200"/>
          </a:p>
          <a:p>
            <a:pPr lvl="1"/>
            <a:r>
              <a:rPr lang="en-US" sz="1980"/>
              <a:t>Κατάλληλη για συστήματα χωρίς προκαθορισμένους ή πολλούς στόχους και μεγάλο αριθμό δεδομένων</a:t>
            </a:r>
          </a:p>
          <a:p>
            <a:endParaRPr lang="en-US" sz="2200"/>
          </a:p>
          <a:p>
            <a:endParaRPr lang="en-US" sz="2200"/>
          </a:p>
          <a:p>
            <a:r>
              <a:rPr lang="en-US" sz="2200" b="1"/>
              <a:t>Ανάστροφη αλυσίδωση (backwards chaining)</a:t>
            </a:r>
            <a:endParaRPr lang="en-US" sz="2200"/>
          </a:p>
          <a:p>
            <a:pPr lvl="1"/>
            <a:r>
              <a:rPr lang="en-US" sz="1980"/>
              <a:t>Κατάλληλη για συστήματα με συγκεκριμένους, λίγους στόχους και μικρό αριθμό δεδομένων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err="1"/>
              <a:t>Στρ</a:t>
            </a:r>
            <a:r>
              <a:rPr lang="en-US" altLang="en-US" sz="3200" dirty="0"/>
              <a:t>ατηγικές Επίλυσης Σύγκρουσης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b="1"/>
              <a:t>Μέθοδοι επιλογής ενός κανόνα από το σύνολο σύγκρουσης</a:t>
            </a:r>
            <a:r>
              <a:rPr lang="en-US" sz="2200"/>
              <a:t>,</a:t>
            </a:r>
            <a:r>
              <a:rPr lang="en-US" altLang="en-US" sz="2200"/>
              <a:t> </a:t>
            </a:r>
            <a:r>
              <a:rPr lang="en-US" sz="2200"/>
              <a:t>με βάση κάποιο ή κάποια κριτήρια</a:t>
            </a:r>
          </a:p>
          <a:p>
            <a:r>
              <a:rPr lang="en-US" sz="2200" b="1"/>
              <a:t>Κριτήρια απόδοσης</a:t>
            </a:r>
            <a:endParaRPr lang="en-US" sz="2200"/>
          </a:p>
          <a:p>
            <a:pPr lvl="1"/>
            <a:r>
              <a:rPr lang="en-US" sz="1980"/>
              <a:t>Ευαισθησία (Sensitivity) (ανταπόκριση σε αλλαγές)</a:t>
            </a:r>
          </a:p>
          <a:p>
            <a:pPr lvl="1"/>
            <a:r>
              <a:rPr lang="en-US" sz="1980"/>
              <a:t>Σταθερότητα (Stability) (στη γραμμή συλλογισμού)</a:t>
            </a:r>
          </a:p>
          <a:p>
            <a:endParaRPr lang="en-US" sz="2200"/>
          </a:p>
          <a:p>
            <a:r>
              <a:rPr lang="en-US" sz="2200" b="1" u="sng"/>
              <a:t>Τύποι Ελέγχου/Στρατηγικών</a:t>
            </a:r>
            <a:endParaRPr lang="en-US" sz="2200"/>
          </a:p>
          <a:p>
            <a:pPr lvl="1"/>
            <a:r>
              <a:rPr lang="en-US" sz="1980" b="1"/>
              <a:t>Καθολικές</a:t>
            </a:r>
            <a:r>
              <a:rPr lang="en-US" altLang="en-US" sz="1980" b="1"/>
              <a:t>:</a:t>
            </a:r>
            <a:r>
              <a:rPr lang="en-US" sz="1980"/>
              <a:t> ανεξάρτητες του πεδίου εφαρμογής, ενσωματωμένες στον ΔΚ</a:t>
            </a:r>
          </a:p>
          <a:p>
            <a:pPr lvl="1"/>
            <a:r>
              <a:rPr lang="en-US" sz="1980" b="1"/>
              <a:t>Τοπικές</a:t>
            </a:r>
            <a:r>
              <a:rPr lang="en-US" altLang="en-US" sz="1980" b="1"/>
              <a:t>:</a:t>
            </a:r>
            <a:r>
              <a:rPr lang="en-US" sz="1980"/>
              <a:t> εξαρτώμενες από το πεδίο εφαρμογής, υπό</a:t>
            </a:r>
            <a:r>
              <a:rPr lang="en-US" altLang="en-US" sz="1980"/>
              <a:t> </a:t>
            </a:r>
            <a:r>
              <a:rPr lang="en-US" sz="1980"/>
              <a:t>μορφή μετα-κανόνων, σχεδιάζεται από τον μηχανικό γνώσης</a:t>
            </a:r>
          </a:p>
          <a:p>
            <a:endParaRPr lang="en-US" sz="2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/>
              <a:t>Κα</a:t>
            </a:r>
            <a:r>
              <a:rPr lang="en-US" altLang="en-US" sz="3200" dirty="0" err="1"/>
              <a:t>θολικές</a:t>
            </a:r>
            <a:r>
              <a:rPr lang="en-US" altLang="en-US" sz="3200" dirty="0"/>
              <a:t> </a:t>
            </a:r>
            <a:r>
              <a:rPr lang="en-US" altLang="en-US" sz="3200" dirty="0" err="1"/>
              <a:t>Στρ</a:t>
            </a:r>
            <a:r>
              <a:rPr lang="en-US" altLang="en-US" sz="3200" dirty="0"/>
              <a:t>ατηγικές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704715"/>
          </a:xfrm>
        </p:spPr>
        <p:txBody>
          <a:bodyPr>
            <a:normAutofit/>
          </a:bodyPr>
          <a:lstStyle/>
          <a:p>
            <a:pPr fontAlgn="auto">
              <a:lnSpc>
                <a:spcPct val="120000"/>
              </a:lnSpc>
            </a:pPr>
            <a:r>
              <a:rPr lang="en-US" sz="2200" b="1"/>
              <a:t>Τυχαία επιλογή</a:t>
            </a:r>
            <a:endParaRPr lang="en-US" sz="2200"/>
          </a:p>
          <a:p>
            <a:pPr fontAlgn="auto">
              <a:lnSpc>
                <a:spcPct val="120000"/>
              </a:lnSpc>
            </a:pPr>
            <a:r>
              <a:rPr lang="en-US" sz="2200" b="1"/>
              <a:t>Σειρά αναγραφής</a:t>
            </a:r>
            <a:r>
              <a:rPr lang="en-US" sz="2200"/>
              <a:t> (ο πρώτος στη σειρά)</a:t>
            </a:r>
          </a:p>
          <a:p>
            <a:pPr fontAlgn="auto">
              <a:lnSpc>
                <a:spcPct val="120000"/>
              </a:lnSpc>
            </a:pPr>
            <a:r>
              <a:rPr lang="en-US" sz="2200" b="1"/>
              <a:t>Διαθλαστικότητα</a:t>
            </a:r>
            <a:r>
              <a:rPr lang="en-US" sz="2200"/>
              <a:t> (Refractoriness) </a:t>
            </a:r>
          </a:p>
          <a:p>
            <a:pPr lvl="1" fontAlgn="auto">
              <a:lnSpc>
                <a:spcPct val="120000"/>
              </a:lnSpc>
            </a:pPr>
            <a:r>
              <a:rPr lang="en-US" sz="1980"/>
              <a:t>Δεν επιτρέπεται η πυροδότηση ενός κανόνα με ίδια</a:t>
            </a:r>
            <a:r>
              <a:rPr lang="en-US" altLang="en-US" sz="1980"/>
              <a:t> </a:t>
            </a:r>
            <a:r>
              <a:rPr lang="en-US" sz="1980"/>
              <a:t>δεδομένα περισσότερες από μια φορές</a:t>
            </a:r>
            <a:endParaRPr lang="en-US" sz="2200"/>
          </a:p>
          <a:p>
            <a:pPr fontAlgn="auto">
              <a:lnSpc>
                <a:spcPct val="120000"/>
              </a:lnSpc>
            </a:pPr>
            <a:r>
              <a:rPr lang="en-US" sz="2200" b="1"/>
              <a:t>Εξειδίκευση</a:t>
            </a:r>
            <a:r>
              <a:rPr lang="en-US" sz="2200"/>
              <a:t> (Specificity)</a:t>
            </a:r>
          </a:p>
          <a:p>
            <a:pPr lvl="1" fontAlgn="auto">
              <a:lnSpc>
                <a:spcPct val="120000"/>
              </a:lnSpc>
            </a:pPr>
            <a:r>
              <a:rPr lang="en-US" sz="1980"/>
              <a:t>Προτιμούνται κανόνες με περισσότερες συνθήκες</a:t>
            </a:r>
          </a:p>
          <a:p>
            <a:pPr marL="457200" lvl="1" indent="0" fontAlgn="auto">
              <a:lnSpc>
                <a:spcPct val="120000"/>
              </a:lnSpc>
              <a:buNone/>
            </a:pPr>
            <a:r>
              <a:rPr lang="en-US" sz="1980"/>
              <a:t>Π.χ. ΜΕ={Α, Β, C},</a:t>
            </a:r>
            <a:r>
              <a:rPr lang="en-US" altLang="en-US" sz="1980"/>
              <a:t> </a:t>
            </a:r>
            <a:r>
              <a:rPr lang="en-US" sz="1980"/>
              <a:t>R1: if A and B and C then D, R2: if A and B then E. Θα</a:t>
            </a:r>
            <a:r>
              <a:rPr lang="en-US" altLang="en-US" sz="1980"/>
              <a:t> </a:t>
            </a:r>
            <a:r>
              <a:rPr lang="en-US" sz="1980"/>
              <a:t>εκτελεστεί πρώτα ο R1 και μετά ο R2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15</a:t>
            </a:fld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>
                <a:sym typeface="+mn-ea"/>
              </a:rPr>
              <a:t>Κα</a:t>
            </a:r>
            <a:r>
              <a:rPr lang="en-US" altLang="en-US" sz="3200" dirty="0" err="1">
                <a:sym typeface="+mn-ea"/>
              </a:rPr>
              <a:t>θολικές</a:t>
            </a:r>
            <a:r>
              <a:rPr lang="en-US" altLang="en-US" sz="3200" dirty="0">
                <a:sym typeface="+mn-ea"/>
              </a:rPr>
              <a:t> </a:t>
            </a:r>
            <a:r>
              <a:rPr lang="en-US" altLang="en-US" sz="3200" dirty="0" err="1">
                <a:sym typeface="+mn-ea"/>
              </a:rPr>
              <a:t>Στρ</a:t>
            </a:r>
            <a:r>
              <a:rPr lang="en-US" altLang="en-US" sz="3200" dirty="0">
                <a:sym typeface="+mn-ea"/>
              </a:rPr>
              <a:t>ατηγικές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b="1"/>
              <a:t>Επικαιρότητα</a:t>
            </a:r>
            <a:r>
              <a:rPr lang="en-US" sz="2200"/>
              <a:t> (Recency)</a:t>
            </a:r>
          </a:p>
          <a:p>
            <a:pPr lvl="1"/>
            <a:r>
              <a:rPr lang="en-US" sz="1980"/>
              <a:t>Προτιμούνται κανόνες που ενεργοποιούνται από πιο</a:t>
            </a:r>
            <a:r>
              <a:rPr lang="en-US" altLang="en-US" sz="1980"/>
              <a:t> </a:t>
            </a:r>
            <a:r>
              <a:rPr lang="en-US" sz="1980"/>
              <a:t>πρόσφατα δεδομένα. Χρήση ετικετών χρόνου</a:t>
            </a:r>
          </a:p>
          <a:p>
            <a:pPr lvl="1"/>
            <a:r>
              <a:rPr lang="en-US" sz="1980"/>
              <a:t>Καλή</a:t>
            </a:r>
            <a:r>
              <a:rPr lang="en-US" altLang="en-US" sz="1980"/>
              <a:t> </a:t>
            </a:r>
            <a:r>
              <a:rPr lang="en-US" sz="1980"/>
              <a:t>σταθερότητα (πρόσφατα δεδομένα)</a:t>
            </a:r>
          </a:p>
          <a:p>
            <a:pPr lvl="1"/>
            <a:r>
              <a:rPr lang="en-US" sz="1980"/>
              <a:t>Ευαισθησία υπό</a:t>
            </a:r>
            <a:r>
              <a:rPr lang="en-US" altLang="en-US" sz="1980"/>
              <a:t> </a:t>
            </a:r>
            <a:r>
              <a:rPr lang="en-US" sz="1980"/>
              <a:t>προϋποθέσεις (χρόνος εισαγωγής νέων δεδομένων)</a:t>
            </a:r>
          </a:p>
          <a:p>
            <a:pPr lvl="1"/>
            <a:r>
              <a:rPr lang="en-US" sz="1980"/>
              <a:t>Αδυναμία: αγνόηση παλιών δεδομένων</a:t>
            </a:r>
          </a:p>
          <a:p>
            <a:pPr marL="457200" lvl="1" indent="0">
              <a:buNone/>
            </a:pPr>
            <a:r>
              <a:rPr lang="en-US" sz="1980"/>
              <a:t>Π.χ. ΜΕ={Α, Β},</a:t>
            </a:r>
            <a:r>
              <a:rPr lang="en-US" altLang="en-US" sz="1980"/>
              <a:t> </a:t>
            </a:r>
            <a:r>
              <a:rPr lang="en-US" sz="1980"/>
              <a:t>R1: if A then C, R2: if B then D, R3: if C then E. Αν</a:t>
            </a:r>
            <a:r>
              <a:rPr lang="en-US" altLang="en-US" sz="1980"/>
              <a:t> </a:t>
            </a:r>
            <a:r>
              <a:rPr lang="en-US" sz="1980"/>
              <a:t>εκτελεστεί ο R1 μετά θα εκτελεστεί ο R3, και όχι ο R2</a:t>
            </a:r>
          </a:p>
          <a:p>
            <a:endParaRPr lang="en-US" sz="2200"/>
          </a:p>
          <a:p>
            <a:r>
              <a:rPr lang="en-US" sz="2200" b="1"/>
              <a:t>Προτεραιότητα</a:t>
            </a:r>
            <a:r>
              <a:rPr lang="en-US" sz="2200"/>
              <a:t> (Priority)</a:t>
            </a:r>
          </a:p>
          <a:p>
            <a:pPr lvl="1"/>
            <a:r>
              <a:rPr lang="en-US" sz="1980"/>
              <a:t>Δίνεται ένας βαθμός προτεραιότητας φανερά σε κάθε</a:t>
            </a:r>
            <a:r>
              <a:rPr lang="en-US" altLang="en-US" sz="1980"/>
              <a:t> </a:t>
            </a:r>
            <a:r>
              <a:rPr lang="en-US" sz="1980"/>
              <a:t>κανόνα</a:t>
            </a:r>
          </a:p>
          <a:p>
            <a:pPr lvl="1"/>
            <a:r>
              <a:rPr lang="en-US" sz="1980"/>
              <a:t>Δυσκολία: ο καθορισμός των βαθμών προτεραιότητας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16</a:t>
            </a:fld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err="1"/>
              <a:t>Πλεονεκτήμ</a:t>
            </a:r>
            <a:r>
              <a:rPr lang="en-US" altLang="en-US" sz="3200" dirty="0"/>
              <a:t>ατα Κανόνων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b="1"/>
              <a:t>Ευελιξία-Τμηματικότητα</a:t>
            </a:r>
            <a:endParaRPr lang="en-US" sz="2200"/>
          </a:p>
          <a:p>
            <a:pPr lvl="1"/>
            <a:r>
              <a:rPr lang="en-US" sz="1980"/>
              <a:t>κάθε κανόνας είναι μια ξεχωριστή μονάδα γνώσης που μπορεί να προστεθεί, μεταβληθεί ή αφαιρεθεί ανεξάρτητα από τους άλλους κανόνες του συστήματο</a:t>
            </a:r>
            <a:r>
              <a:rPr lang="en-US" altLang="en-US" sz="1980"/>
              <a:t>ς</a:t>
            </a:r>
            <a:endParaRPr lang="en-US" sz="1980"/>
          </a:p>
          <a:p>
            <a:endParaRPr lang="en-US" sz="2200"/>
          </a:p>
          <a:p>
            <a:r>
              <a:rPr lang="en-US" sz="2200" b="1"/>
              <a:t>Ομοιομορφία και απλότητα</a:t>
            </a:r>
            <a:r>
              <a:rPr lang="en-US" sz="2200"/>
              <a:t> στην έκφραση της γνώσης</a:t>
            </a:r>
          </a:p>
          <a:p>
            <a:endParaRPr lang="en-US" sz="2200"/>
          </a:p>
          <a:p>
            <a:r>
              <a:rPr lang="en-US" sz="2200" b="1"/>
              <a:t>Φυσικότητα έκφρασης</a:t>
            </a:r>
            <a:endParaRPr lang="en-US" sz="2200"/>
          </a:p>
          <a:p>
            <a:endParaRPr lang="en-US" sz="2200"/>
          </a:p>
          <a:p>
            <a:r>
              <a:rPr lang="en-US" sz="2200" b="1"/>
              <a:t>Εύκολη παροχή εξηγήσεων</a:t>
            </a:r>
            <a:r>
              <a:rPr lang="en-US" altLang="en-US" sz="2200"/>
              <a:t> (Explainable AI)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17</a:t>
            </a:fld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err="1">
                <a:sym typeface="+mn-ea"/>
              </a:rPr>
              <a:t>Μειονεκτήμ</a:t>
            </a:r>
            <a:r>
              <a:rPr lang="en-US" altLang="en-US" sz="3200" dirty="0">
                <a:sym typeface="+mn-ea"/>
              </a:rPr>
              <a:t>ατα Κανόνων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1000"/>
              </a:spcAft>
            </a:pPr>
            <a:r>
              <a:rPr lang="en-US" sz="2200" b="1" dirty="0" err="1"/>
              <a:t>Κίνδυνος</a:t>
            </a:r>
            <a:r>
              <a:rPr lang="en-US" sz="2200" b="1" dirty="0"/>
              <a:t> </a:t>
            </a:r>
            <a:r>
              <a:rPr lang="en-US" sz="2200" b="1" dirty="0" err="1"/>
              <a:t>δημιουργί</a:t>
            </a:r>
            <a:r>
              <a:rPr lang="en-US" sz="2200" b="1" dirty="0"/>
              <a:t>ας ατέρμονων αλυσ</a:t>
            </a:r>
            <a:r>
              <a:rPr lang="en-US" altLang="en-US" sz="2200" b="1" dirty="0"/>
              <a:t>ιδ</a:t>
            </a:r>
            <a:r>
              <a:rPr lang="en-US" sz="2200" b="1" dirty="0"/>
              <a:t>ώσεων</a:t>
            </a:r>
            <a:r>
              <a:rPr lang="en-US" sz="2200" dirty="0"/>
              <a:t> μεταξύ κανόνων και γεγονότων (κυρίως με την προσθήκη νέων κανόνων)</a:t>
            </a:r>
          </a:p>
          <a:p>
            <a:pPr fontAlgn="auto">
              <a:spcAft>
                <a:spcPts val="1000"/>
              </a:spcAft>
            </a:pPr>
            <a:r>
              <a:rPr lang="en-US" sz="2200" b="1" dirty="0" err="1"/>
              <a:t>Κίνδυνος</a:t>
            </a:r>
            <a:r>
              <a:rPr lang="en-US" sz="2200" b="1" dirty="0"/>
              <a:t> </a:t>
            </a:r>
            <a:r>
              <a:rPr lang="en-US" sz="2200" b="1" dirty="0" err="1"/>
              <a:t>δημιουργί</a:t>
            </a:r>
            <a:r>
              <a:rPr lang="en-US" sz="2200" b="1" dirty="0"/>
              <a:t>ας αντιφάσεων</a:t>
            </a:r>
            <a:endParaRPr lang="en-US" sz="2200" dirty="0"/>
          </a:p>
          <a:p>
            <a:pPr fontAlgn="auto">
              <a:spcAft>
                <a:spcPts val="1000"/>
              </a:spcAft>
            </a:pPr>
            <a:r>
              <a:rPr lang="en-US" sz="2200" b="1" dirty="0" err="1"/>
              <a:t>Μειωμένη</a:t>
            </a:r>
            <a:r>
              <a:rPr lang="en-US" sz="2200" b="1" dirty="0"/>
              <a:t> απ</a:t>
            </a:r>
            <a:r>
              <a:rPr lang="en-US" sz="2200" b="1" dirty="0" err="1"/>
              <a:t>οδοτικότητ</a:t>
            </a:r>
            <a:r>
              <a:rPr lang="en-US" sz="2200" b="1" dirty="0"/>
              <a:t>α</a:t>
            </a:r>
            <a:r>
              <a:rPr lang="en-US" sz="2200" dirty="0"/>
              <a:t> (σε μεγάλες ΒΚ)</a:t>
            </a:r>
          </a:p>
          <a:p>
            <a:pPr fontAlgn="auto">
              <a:spcAft>
                <a:spcPts val="1000"/>
              </a:spcAft>
            </a:pPr>
            <a:r>
              <a:rPr lang="en-US" sz="2200" b="1" dirty="0" err="1"/>
              <a:t>Αδι</a:t>
            </a:r>
            <a:r>
              <a:rPr lang="en-US" sz="2200" b="1" dirty="0"/>
              <a:t>αφάνεια</a:t>
            </a:r>
            <a:r>
              <a:rPr lang="en-US" sz="2200" dirty="0"/>
              <a:t> (στις σχέσεις μεταξύ των κανόνων)</a:t>
            </a:r>
          </a:p>
          <a:p>
            <a:pPr fontAlgn="auto">
              <a:spcAft>
                <a:spcPts val="1000"/>
              </a:spcAft>
            </a:pPr>
            <a:r>
              <a:rPr lang="en-US" sz="2200" b="1" dirty="0" err="1"/>
              <a:t>Δυσκολί</a:t>
            </a:r>
            <a:r>
              <a:rPr lang="en-US" sz="2200" b="1" dirty="0"/>
              <a:t>α κάλυψης πεδίων με πολλές παραμέτρους</a:t>
            </a:r>
            <a:r>
              <a:rPr lang="en-US" sz="2200" dirty="0"/>
              <a:t> και ευαίσθητη εξάρτηση των συμπερασμάτων από αυτές</a:t>
            </a:r>
          </a:p>
          <a:p>
            <a:pPr fontAlgn="auto">
              <a:spcAft>
                <a:spcPts val="1000"/>
              </a:spcAft>
            </a:pPr>
            <a:r>
              <a:rPr lang="en-US" sz="2200" b="1" dirty="0" err="1"/>
              <a:t>Περιορισμένη</a:t>
            </a:r>
            <a:r>
              <a:rPr lang="en-US" sz="2200" b="1" dirty="0"/>
              <a:t> </a:t>
            </a:r>
            <a:r>
              <a:rPr lang="en-US" sz="2200" b="1" dirty="0" err="1"/>
              <a:t>εκφρ</a:t>
            </a:r>
            <a:r>
              <a:rPr lang="en-US" sz="2200" b="1" dirty="0"/>
              <a:t>αστικότητα</a:t>
            </a:r>
            <a:r>
              <a:rPr lang="en-US" sz="2200" dirty="0"/>
              <a:t> αναπαράστασης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18</a:t>
            </a:fld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err="1"/>
              <a:t>Συλλογισμός</a:t>
            </a:r>
            <a:r>
              <a:rPr lang="en-US" altLang="en-US" sz="3200" dirty="0"/>
              <a:t> </a:t>
            </a:r>
            <a:r>
              <a:rPr lang="en-US" altLang="en-US" sz="3200" dirty="0" err="1"/>
              <a:t>με</a:t>
            </a:r>
            <a:r>
              <a:rPr lang="en-US" altLang="en-US" sz="3200" dirty="0"/>
              <a:t> Αβεβα</a:t>
            </a:r>
            <a:r>
              <a:rPr lang="en-US" altLang="en-US" sz="3200" dirty="0" err="1"/>
              <a:t>ιότητ</a:t>
            </a:r>
            <a:r>
              <a:rPr lang="en-US" altLang="en-US" sz="3200" dirty="0"/>
              <a:t>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/>
              <a:t>Ακριβής και πλήρης γνώση δεν είναι</a:t>
            </a:r>
            <a:r>
              <a:rPr lang="en-US" altLang="en-US" sz="2200"/>
              <a:t> </a:t>
            </a:r>
            <a:r>
              <a:rPr lang="en-US" sz="2200"/>
              <a:t>πάντα δυνατή</a:t>
            </a:r>
          </a:p>
          <a:p>
            <a:endParaRPr lang="en-US" sz="2200"/>
          </a:p>
          <a:p>
            <a:r>
              <a:rPr lang="en-US" sz="2200"/>
              <a:t>Οι εμπειρογνώμονες πολλές φορές</a:t>
            </a:r>
            <a:r>
              <a:rPr lang="en-US" altLang="en-US" sz="2200"/>
              <a:t> </a:t>
            </a:r>
            <a:r>
              <a:rPr lang="en-US" sz="2200"/>
              <a:t>παίρνουν αποφάσεις από αβέβαια,</a:t>
            </a:r>
            <a:r>
              <a:rPr lang="en-US" altLang="en-US" sz="2200"/>
              <a:t> </a:t>
            </a:r>
            <a:r>
              <a:rPr lang="en-US" sz="2200"/>
              <a:t>ημιτελή ή και αλληλοσυγκρουόμενα </a:t>
            </a:r>
            <a:r>
              <a:rPr lang="en-US" altLang="en-US" sz="2200"/>
              <a:t> </a:t>
            </a:r>
            <a:r>
              <a:rPr lang="en-US" sz="2200"/>
              <a:t>δεδομένα</a:t>
            </a:r>
          </a:p>
          <a:p>
            <a:endParaRPr lang="en-US" sz="2200"/>
          </a:p>
          <a:p>
            <a:r>
              <a:rPr lang="en-US" sz="2200"/>
              <a:t>Η κλασσική λογική επιτρέπει μόνο ακριβή</a:t>
            </a:r>
            <a:r>
              <a:rPr lang="en-US" altLang="en-US" sz="2200"/>
              <a:t> </a:t>
            </a:r>
            <a:r>
              <a:rPr lang="en-US" sz="2200"/>
              <a:t>συλλογισμό (exact reasoning)</a:t>
            </a:r>
          </a:p>
          <a:p>
            <a:endParaRPr lang="en-US" sz="2200"/>
          </a:p>
          <a:p>
            <a:r>
              <a:rPr lang="en-US" sz="2200"/>
              <a:t>Επομένως προκύπτει η ανάγκη για</a:t>
            </a:r>
          </a:p>
          <a:p>
            <a:pPr lvl="1"/>
            <a:r>
              <a:rPr lang="en-US" sz="1980"/>
              <a:t>αναπαράσταση αβέβαιης γνώσης</a:t>
            </a:r>
          </a:p>
          <a:p>
            <a:pPr lvl="1"/>
            <a:r>
              <a:rPr lang="en-US" sz="1980"/>
              <a:t>συλλογισμό από αβέβαιη γνώση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19</a:t>
            </a:fld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/>
              <a:t>Κα</a:t>
            </a:r>
            <a:r>
              <a:rPr lang="en-US" altLang="en-US" sz="3200" dirty="0" err="1"/>
              <a:t>νόνες</a:t>
            </a:r>
            <a:r>
              <a:rPr lang="en-US" altLang="en-US" sz="3200" dirty="0"/>
              <a:t> - </a:t>
            </a:r>
            <a:r>
              <a:rPr lang="en-US" altLang="en-US" sz="3200" dirty="0" err="1"/>
              <a:t>Συστήμ</a:t>
            </a:r>
            <a:r>
              <a:rPr lang="en-US" altLang="en-US" sz="3200" dirty="0"/>
              <a:t>ατα Παραγωγής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359390" cy="4351655"/>
          </a:xfrm>
        </p:spPr>
        <p:txBody>
          <a:bodyPr/>
          <a:lstStyle/>
          <a:p>
            <a:r>
              <a:rPr lang="en-US" sz="2200" dirty="0" err="1"/>
              <a:t>Έννοι</a:t>
            </a:r>
            <a:r>
              <a:rPr lang="en-US" sz="2200" dirty="0"/>
              <a:t>α του συστήματος παραγωγής, ως ψυχολογικό μοντέλο περιγραφής της ανθρώπινης συμπεριφοράς (GPS, Newell &amp; Simon, αρχές ’70).</a:t>
            </a:r>
          </a:p>
          <a:p>
            <a:pPr lvl="1"/>
            <a:r>
              <a:rPr lang="en-US" sz="1980" dirty="0"/>
              <a:t>Η </a:t>
            </a:r>
            <a:r>
              <a:rPr lang="en-US" sz="1980" dirty="0" err="1"/>
              <a:t>γνώση</a:t>
            </a:r>
            <a:r>
              <a:rPr lang="en-US" sz="1980" dirty="0"/>
              <a:t> </a:t>
            </a:r>
            <a:r>
              <a:rPr lang="en-US" sz="1980" dirty="0" err="1"/>
              <a:t>γι</a:t>
            </a:r>
            <a:r>
              <a:rPr lang="en-US" sz="1980" dirty="0"/>
              <a:t>α τη λύση ενός προβλήματος υπό μορφή διακεκριμένων γνωστικών μονάδων (= παραγωγές ή κανόνες παραγωγής)</a:t>
            </a:r>
          </a:p>
          <a:p>
            <a:pPr lvl="1"/>
            <a:r>
              <a:rPr lang="en-US" sz="1980" dirty="0" err="1"/>
              <a:t>Οι</a:t>
            </a:r>
            <a:r>
              <a:rPr lang="en-US" sz="1980" dirty="0"/>
              <a:t> παρα</a:t>
            </a:r>
            <a:r>
              <a:rPr lang="en-US" sz="1980" dirty="0" err="1"/>
              <a:t>γωγές</a:t>
            </a:r>
            <a:r>
              <a:rPr lang="en-US" sz="1980" dirty="0"/>
              <a:t> π</a:t>
            </a:r>
            <a:r>
              <a:rPr lang="en-US" sz="1980" dirty="0" err="1"/>
              <a:t>εριέχουν</a:t>
            </a:r>
            <a:r>
              <a:rPr lang="en-US" sz="1980" dirty="0"/>
              <a:t> </a:t>
            </a:r>
            <a:r>
              <a:rPr lang="en-US" sz="1980" dirty="0" err="1"/>
              <a:t>τον</a:t>
            </a:r>
            <a:r>
              <a:rPr lang="en-US" sz="1980" dirty="0"/>
              <a:t> </a:t>
            </a:r>
            <a:r>
              <a:rPr lang="en-US" sz="1980" dirty="0" err="1"/>
              <a:t>τρό</a:t>
            </a:r>
            <a:r>
              <a:rPr lang="en-US" sz="1980" dirty="0"/>
              <a:t>πο αντίδρασης (= ενέργειες) του ανθρώπου σε εξωτερικά ερεθίσματα.</a:t>
            </a:r>
          </a:p>
          <a:p>
            <a:endParaRPr lang="en-US" sz="2200" dirty="0"/>
          </a:p>
          <a:p>
            <a:r>
              <a:rPr lang="en-US" sz="2200" dirty="0" err="1"/>
              <a:t>Ομοιότητες</a:t>
            </a:r>
            <a:r>
              <a:rPr lang="en-US" sz="2200" dirty="0"/>
              <a:t> </a:t>
            </a:r>
            <a:r>
              <a:rPr lang="en-US" sz="2200" dirty="0" err="1"/>
              <a:t>με</a:t>
            </a:r>
            <a:r>
              <a:rPr lang="en-US" sz="2200" dirty="0"/>
              <a:t> </a:t>
            </a:r>
            <a:r>
              <a:rPr lang="en-US" sz="2200" dirty="0" err="1"/>
              <a:t>ψυχολογική</a:t>
            </a:r>
            <a:r>
              <a:rPr lang="en-US" sz="2200" dirty="0"/>
              <a:t> </a:t>
            </a:r>
            <a:r>
              <a:rPr lang="en-US" sz="2200" dirty="0" err="1"/>
              <a:t>θεωρί</a:t>
            </a:r>
            <a:r>
              <a:rPr lang="en-US" sz="2200" dirty="0"/>
              <a:t>α της νόησης (δύο στάδια μνήμης: βραχυπρόθεσμη ή μικρής διάρκειας-short term memory, μακροπρόθεσμη ή μακράς διάρκειας-long term memory)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2</a:t>
            </a:fld>
            <a:endParaRPr lang="zh-CN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/>
              <a:t>Κα</a:t>
            </a:r>
            <a:r>
              <a:rPr lang="en-US" altLang="en-US" sz="3200" dirty="0" err="1"/>
              <a:t>τηγορίες</a:t>
            </a:r>
            <a:r>
              <a:rPr lang="en-US" altLang="en-US" sz="3200" dirty="0"/>
              <a:t> </a:t>
            </a:r>
            <a:r>
              <a:rPr lang="en-US" altLang="en-US" sz="3200" dirty="0" err="1"/>
              <a:t>Μεθόδων</a:t>
            </a:r>
            <a:r>
              <a:rPr lang="en-US" altLang="en-US" sz="3200" dirty="0"/>
              <a:t> </a:t>
            </a:r>
            <a:r>
              <a:rPr lang="en-US" altLang="en-US" sz="3200" dirty="0" err="1"/>
              <a:t>Συλλογισμού</a:t>
            </a:r>
            <a:r>
              <a:rPr lang="en-US" altLang="en-US" sz="3200" dirty="0"/>
              <a:t> </a:t>
            </a:r>
            <a:r>
              <a:rPr lang="en-US" altLang="en-US" sz="3200" dirty="0" err="1"/>
              <a:t>με</a:t>
            </a:r>
            <a:r>
              <a:rPr lang="en-US" altLang="en-US" sz="3200" dirty="0"/>
              <a:t> Αβεβα</a:t>
            </a:r>
            <a:r>
              <a:rPr lang="en-US" altLang="en-US" sz="3200" dirty="0" err="1"/>
              <a:t>ιότητ</a:t>
            </a:r>
            <a:r>
              <a:rPr lang="en-US" altLang="en-US" sz="3200" dirty="0"/>
              <a:t>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auto">
              <a:spcAft>
                <a:spcPts val="1200"/>
              </a:spcAft>
            </a:pPr>
            <a:r>
              <a:rPr lang="en-US" sz="2200" dirty="0" err="1"/>
              <a:t>Πιθ</a:t>
            </a:r>
            <a:r>
              <a:rPr lang="en-US" sz="2200" dirty="0"/>
              <a:t>ανοτικές μέθοδοι (Probabilistic</a:t>
            </a:r>
            <a:r>
              <a:rPr lang="en-US" altLang="en-US" sz="2200" dirty="0"/>
              <a:t> </a:t>
            </a:r>
            <a:r>
              <a:rPr lang="en-US" sz="2200" dirty="0"/>
              <a:t>methods)</a:t>
            </a:r>
          </a:p>
          <a:p>
            <a:pPr lvl="1" fontAlgn="auto">
              <a:spcAft>
                <a:spcPts val="1200"/>
              </a:spcAft>
            </a:pPr>
            <a:r>
              <a:rPr lang="en-US" sz="1980" b="1" dirty="0" err="1"/>
              <a:t>Θεωρήμ</a:t>
            </a:r>
            <a:r>
              <a:rPr lang="en-US" sz="1980" b="1" dirty="0"/>
              <a:t>ατα Bayes</a:t>
            </a:r>
          </a:p>
          <a:p>
            <a:pPr fontAlgn="auto">
              <a:spcAft>
                <a:spcPts val="1200"/>
              </a:spcAft>
            </a:pPr>
            <a:r>
              <a:rPr lang="en-US" sz="2200" dirty="0" err="1"/>
              <a:t>Σχεδόν</a:t>
            </a:r>
            <a:r>
              <a:rPr lang="en-US" sz="2200" dirty="0"/>
              <a:t>-π</a:t>
            </a:r>
            <a:r>
              <a:rPr lang="en-US" sz="2200" dirty="0" err="1"/>
              <a:t>ιθ</a:t>
            </a:r>
            <a:r>
              <a:rPr lang="en-US" sz="2200" dirty="0"/>
              <a:t>ανοτικές μέθοδοι (Quasi-probabilistic methods)</a:t>
            </a:r>
          </a:p>
          <a:p>
            <a:pPr lvl="1" fontAlgn="auto">
              <a:spcAft>
                <a:spcPts val="1200"/>
              </a:spcAft>
            </a:pPr>
            <a:r>
              <a:rPr lang="en-US" sz="1980" dirty="0"/>
              <a:t>Υπ</a:t>
            </a:r>
            <a:r>
              <a:rPr lang="en-US" sz="1980" dirty="0" err="1"/>
              <a:t>οκειμενική</a:t>
            </a:r>
            <a:r>
              <a:rPr lang="en-US" sz="1980" dirty="0"/>
              <a:t> </a:t>
            </a:r>
            <a:r>
              <a:rPr lang="en-US" sz="1980" dirty="0" err="1"/>
              <a:t>μέθοδος</a:t>
            </a:r>
            <a:r>
              <a:rPr lang="en-US" sz="1980" dirty="0"/>
              <a:t> Bayes</a:t>
            </a:r>
            <a:r>
              <a:rPr lang="en-US" altLang="en-US" sz="1980" dirty="0"/>
              <a:t> </a:t>
            </a:r>
            <a:r>
              <a:rPr lang="en-US" sz="1980" dirty="0"/>
              <a:t>(Subjective Bayesian method)</a:t>
            </a:r>
          </a:p>
          <a:p>
            <a:pPr lvl="1" fontAlgn="auto">
              <a:spcAft>
                <a:spcPts val="1200"/>
              </a:spcAft>
            </a:pPr>
            <a:r>
              <a:rPr lang="en-US" sz="1980" b="1" dirty="0" err="1"/>
              <a:t>Μέθοδος</a:t>
            </a:r>
            <a:r>
              <a:rPr lang="en-US" sz="1980" b="1" dirty="0"/>
              <a:t> </a:t>
            </a:r>
            <a:r>
              <a:rPr lang="en-US" sz="1980" b="1" dirty="0" err="1"/>
              <a:t>συντελεστών</a:t>
            </a:r>
            <a:r>
              <a:rPr lang="en-US" sz="1980" b="1" dirty="0"/>
              <a:t> βεβα</a:t>
            </a:r>
            <a:r>
              <a:rPr lang="en-US" sz="1980" b="1" dirty="0" err="1"/>
              <a:t>ιότητ</a:t>
            </a:r>
            <a:r>
              <a:rPr lang="en-US" sz="1980" b="1" dirty="0"/>
              <a:t>ας</a:t>
            </a:r>
            <a:r>
              <a:rPr lang="en-US" altLang="en-US" sz="1980" dirty="0"/>
              <a:t> </a:t>
            </a:r>
            <a:r>
              <a:rPr lang="en-US" sz="1980" dirty="0"/>
              <a:t>(Certainty factors)</a:t>
            </a:r>
          </a:p>
          <a:p>
            <a:pPr fontAlgn="auto">
              <a:spcAft>
                <a:spcPts val="1200"/>
              </a:spcAft>
            </a:pPr>
            <a:r>
              <a:rPr lang="en-US" sz="2200" dirty="0"/>
              <a:t>Επ</a:t>
            </a:r>
            <a:r>
              <a:rPr lang="en-US" sz="2200" dirty="0" err="1"/>
              <a:t>εκτετ</a:t>
            </a:r>
            <a:r>
              <a:rPr lang="en-US" sz="2200" dirty="0"/>
              <a:t>αμένες πιθανοτικές μέθοδοι</a:t>
            </a:r>
          </a:p>
          <a:p>
            <a:pPr lvl="1" fontAlgn="auto">
              <a:spcAft>
                <a:spcPts val="1200"/>
              </a:spcAft>
            </a:pPr>
            <a:r>
              <a:rPr lang="en-US" sz="1980" dirty="0" err="1"/>
              <a:t>Θεωρί</a:t>
            </a:r>
            <a:r>
              <a:rPr lang="en-US" sz="1980" dirty="0"/>
              <a:t>α Dempster-Shafer</a:t>
            </a:r>
          </a:p>
          <a:p>
            <a:pPr fontAlgn="auto">
              <a:spcAft>
                <a:spcPts val="1200"/>
              </a:spcAft>
            </a:pPr>
            <a:r>
              <a:rPr lang="en-US" sz="2200" dirty="0" err="1"/>
              <a:t>Δικτυ</a:t>
            </a:r>
            <a:r>
              <a:rPr lang="en-US" sz="2200" dirty="0"/>
              <a:t>ακά Μοντέλα</a:t>
            </a:r>
          </a:p>
          <a:p>
            <a:pPr fontAlgn="auto">
              <a:spcAft>
                <a:spcPts val="1200"/>
              </a:spcAft>
            </a:pPr>
            <a:r>
              <a:rPr lang="en-US" sz="2200" dirty="0" err="1"/>
              <a:t>Μέθοδοι</a:t>
            </a:r>
            <a:r>
              <a:rPr lang="en-US" sz="2200" dirty="0"/>
              <a:t> ασα</a:t>
            </a:r>
            <a:r>
              <a:rPr lang="en-US" sz="2200" dirty="0" err="1"/>
              <a:t>φούς</a:t>
            </a:r>
            <a:r>
              <a:rPr lang="en-US" sz="2200" dirty="0"/>
              <a:t> </a:t>
            </a:r>
            <a:r>
              <a:rPr lang="en-US" sz="2200" dirty="0" err="1"/>
              <a:t>λογικής</a:t>
            </a:r>
            <a:r>
              <a:rPr lang="en-US" sz="2200" dirty="0"/>
              <a:t> (fuzzy models)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20</a:t>
            </a:fld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err="1"/>
              <a:t>Συντελεστές</a:t>
            </a:r>
            <a:r>
              <a:rPr lang="en-US" altLang="en-US" sz="3200" dirty="0"/>
              <a:t> </a:t>
            </a:r>
            <a:r>
              <a:rPr lang="en-US" altLang="en-US" sz="3200" dirty="0" err="1"/>
              <a:t>Βε</a:t>
            </a:r>
            <a:r>
              <a:rPr lang="en-US" altLang="en-US" sz="3200" dirty="0"/>
              <a:t>βαιότητας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fontAlgn="auto">
                  <a:lnSpc>
                    <a:spcPct val="120000"/>
                  </a:lnSpc>
                  <a:spcAft>
                    <a:spcPts val="1200"/>
                  </a:spcAft>
                </a:pPr>
                <a:r>
                  <a:rPr lang="en-US" sz="2200" dirty="0" err="1"/>
                  <a:t>Εμ</a:t>
                </a:r>
                <a:r>
                  <a:rPr lang="en-US" sz="2200" dirty="0"/>
                  <a:t>πειρική μέθοδος, δεν στηρίζεται στη</a:t>
                </a:r>
                <a:r>
                  <a:rPr lang="en-US" altLang="en-US" sz="2200" dirty="0"/>
                  <a:t> </a:t>
                </a:r>
                <a:r>
                  <a:rPr lang="en-US" sz="2200" dirty="0"/>
                  <a:t>θεωρία πιθανοτήτων</a:t>
                </a:r>
              </a:p>
              <a:p>
                <a:pPr fontAlgn="auto">
                  <a:lnSpc>
                    <a:spcPct val="120000"/>
                  </a:lnSpc>
                  <a:spcAft>
                    <a:spcPts val="1200"/>
                  </a:spcAft>
                </a:pPr>
                <a:r>
                  <a:rPr lang="en-US" sz="2200" b="1" dirty="0" err="1"/>
                  <a:t>Συντελεστής</a:t>
                </a:r>
                <a:r>
                  <a:rPr lang="en-US" sz="2200" b="1" dirty="0"/>
                  <a:t> βεβα</a:t>
                </a:r>
                <a:r>
                  <a:rPr lang="en-US" sz="2200" b="1" dirty="0" err="1"/>
                  <a:t>ιότητ</a:t>
                </a:r>
                <a:r>
                  <a:rPr lang="en-US" sz="2200" b="1" dirty="0"/>
                  <a:t>ας</a:t>
                </a:r>
                <a:r>
                  <a:rPr lang="en-US" sz="2200" dirty="0"/>
                  <a:t> </a:t>
                </a:r>
                <a:r>
                  <a:rPr lang="en-US" sz="2200" i="1" dirty="0"/>
                  <a:t>cf </a:t>
                </a:r>
                <a:r>
                  <a:rPr lang="en-US" sz="2200" dirty="0"/>
                  <a:t>(certainty</a:t>
                </a:r>
                <a:r>
                  <a:rPr lang="en-US" altLang="en-US" sz="2200" dirty="0"/>
                  <a:t> </a:t>
                </a:r>
                <a:r>
                  <a:rPr lang="en-US" sz="2200" dirty="0"/>
                  <a:t>factor)</a:t>
                </a:r>
                <a:r>
                  <a:rPr lang="en-US" altLang="en-US" sz="2200" dirty="0"/>
                  <a:t> </a:t>
                </a:r>
                <a:r>
                  <a:rPr lang="en-US" sz="2200" dirty="0"/>
                  <a:t>είναι ένας αριθμός (-</a:t>
                </a:r>
                <a:r>
                  <a:rPr lang="en-US" altLang="en-US" sz="2200" dirty="0"/>
                  <a:t>1 </a:t>
                </a:r>
                <a14:m>
                  <m:oMath xmlns:m="http://schemas.openxmlformats.org/officeDocument/2006/math">
                    <m:r>
                      <a:rPr lang="en-US" altLang="en-US" sz="2200" i="1">
                        <a:latin typeface="Cambria Math" panose="02040503050406030204" charset="0"/>
                        <a:cs typeface="Cambria Math" panose="02040503050406030204" charset="0"/>
                      </a:rPr>
                      <m:t>≤</m:t>
                    </m:r>
                  </m:oMath>
                </a14:m>
                <a:r>
                  <a:rPr lang="en-US" altLang="en-US" sz="2200" dirty="0"/>
                  <a:t> </a:t>
                </a:r>
                <a:r>
                  <a:rPr lang="en-US" sz="2200" i="1" dirty="0" err="1"/>
                  <a:t>cf</a:t>
                </a:r>
                <a:r>
                  <a:rPr lang="en-US" altLang="en-US" sz="2200" dirty="0"/>
                  <a:t> </a:t>
                </a:r>
                <a14:m>
                  <m:oMath xmlns:m="http://schemas.openxmlformats.org/officeDocument/2006/math">
                    <m:r>
                      <a:rPr lang="en-US" altLang="en-US" sz="2200" i="1">
                        <a:latin typeface="Cambria Math" panose="02040503050406030204" charset="0"/>
                        <a:cs typeface="Cambria Math" panose="02040503050406030204" charset="0"/>
                      </a:rPr>
                      <m:t>≤</m:t>
                    </m:r>
                  </m:oMath>
                </a14:m>
                <a:r>
                  <a:rPr lang="en-US" sz="2200" dirty="0"/>
                  <a:t>1)</a:t>
                </a:r>
                <a:r>
                  <a:rPr lang="en-US" altLang="en-US" sz="2200" dirty="0"/>
                  <a:t> </a:t>
                </a:r>
                <a:r>
                  <a:rPr lang="en-US" sz="2200" dirty="0"/>
                  <a:t>π</a:t>
                </a:r>
                <a:r>
                  <a:rPr lang="en-US" sz="2200" dirty="0" err="1"/>
                  <a:t>ου</a:t>
                </a:r>
                <a:r>
                  <a:rPr lang="en-US" sz="2200" dirty="0"/>
                  <a:t> πα</a:t>
                </a:r>
                <a:r>
                  <a:rPr lang="en-US" sz="2200" dirty="0" err="1"/>
                  <a:t>ριστάνει</a:t>
                </a:r>
                <a:r>
                  <a:rPr lang="en-US" sz="2200" dirty="0"/>
                  <a:t> το βα</a:t>
                </a:r>
                <a:r>
                  <a:rPr lang="en-US" sz="2200" dirty="0" err="1"/>
                  <a:t>θμό</a:t>
                </a:r>
                <a:r>
                  <a:rPr lang="en-US" sz="2200" dirty="0"/>
                  <a:t> βεβα</a:t>
                </a:r>
                <a:r>
                  <a:rPr lang="en-US" sz="2200" dirty="0" err="1"/>
                  <a:t>ιότητ</a:t>
                </a:r>
                <a:r>
                  <a:rPr lang="en-US" sz="2200" dirty="0"/>
                  <a:t>ας του</a:t>
                </a:r>
                <a:r>
                  <a:rPr lang="en-US" altLang="en-US" sz="2200" dirty="0"/>
                  <a:t> </a:t>
                </a:r>
                <a:r>
                  <a:rPr lang="en-US" sz="2200" dirty="0"/>
                  <a:t>εμπειρογνώμονα σε μια υπόθεση h δεδομένου</a:t>
                </a:r>
                <a:r>
                  <a:rPr lang="en-US" altLang="en-US" sz="2200" dirty="0"/>
                  <a:t> </a:t>
                </a:r>
                <a:r>
                  <a:rPr lang="en-US" sz="2200" dirty="0"/>
                  <a:t>ενός στοιχείου/γεγονότος e:</a:t>
                </a:r>
              </a:p>
              <a:p>
                <a:pPr marL="0" indent="0" fontAlgn="auto">
                  <a:lnSpc>
                    <a:spcPct val="120000"/>
                  </a:lnSpc>
                  <a:spcAft>
                    <a:spcPts val="1200"/>
                  </a:spcAft>
                  <a:buNone/>
                </a:pPr>
                <a:r>
                  <a:rPr lang="en-US" altLang="en-US" sz="2200" dirty="0"/>
                  <a:t>	</a:t>
                </a:r>
                <a:r>
                  <a:rPr lang="en-US" sz="2200" b="1" dirty="0"/>
                  <a:t>if</a:t>
                </a:r>
                <a:r>
                  <a:rPr lang="en-US" sz="2200" dirty="0"/>
                  <a:t> &lt;</a:t>
                </a:r>
                <a:r>
                  <a:rPr lang="en-US" sz="2200" dirty="0" err="1"/>
                  <a:t>στοιχείο</a:t>
                </a:r>
                <a:r>
                  <a:rPr lang="en-US" sz="2200" dirty="0"/>
                  <a:t>&gt;</a:t>
                </a:r>
              </a:p>
              <a:p>
                <a:pPr marL="0" indent="0" fontAlgn="auto">
                  <a:lnSpc>
                    <a:spcPct val="120000"/>
                  </a:lnSpc>
                  <a:spcAft>
                    <a:spcPts val="1200"/>
                  </a:spcAft>
                  <a:buNone/>
                </a:pPr>
                <a:r>
                  <a:rPr lang="en-US" altLang="en-US" sz="2200" dirty="0"/>
                  <a:t>	</a:t>
                </a:r>
                <a:r>
                  <a:rPr lang="en-US" sz="2200" b="1" dirty="0"/>
                  <a:t>then</a:t>
                </a:r>
                <a:r>
                  <a:rPr lang="en-US" sz="2200" dirty="0"/>
                  <a:t> &lt;υπ</a:t>
                </a:r>
                <a:r>
                  <a:rPr lang="en-US" sz="2200" dirty="0" err="1"/>
                  <a:t>όθεση</a:t>
                </a:r>
                <a:r>
                  <a:rPr lang="en-US" sz="2200" dirty="0"/>
                  <a:t>&gt; (</a:t>
                </a:r>
                <a:r>
                  <a:rPr lang="en-US" sz="2200" dirty="0" err="1"/>
                  <a:t>cf</a:t>
                </a:r>
                <a:r>
                  <a:rPr lang="en-US" sz="2200" dirty="0"/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21</a:t>
            </a:fld>
            <a:endParaRPr lang="zh-CN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err="1">
                <a:sym typeface="+mn-ea"/>
              </a:rPr>
              <a:t>Συντελεστές</a:t>
            </a:r>
            <a:r>
              <a:rPr lang="en-US" altLang="en-US" sz="3200" dirty="0">
                <a:sym typeface="+mn-ea"/>
              </a:rPr>
              <a:t> </a:t>
            </a:r>
            <a:r>
              <a:rPr lang="en-US" altLang="en-US" sz="3200" dirty="0" err="1">
                <a:sym typeface="+mn-ea"/>
              </a:rPr>
              <a:t>Βε</a:t>
            </a:r>
            <a:r>
              <a:rPr lang="en-US" altLang="en-US" sz="3200" dirty="0">
                <a:sym typeface="+mn-ea"/>
              </a:rPr>
              <a:t>βαιότητας - Ορισμοί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sz="2200"/>
                  <a:t>Κάθε συντελεστής βεβαιότητας βασίζεται σε δύο μεγέθη/συναρτήσεις:</a:t>
                </a:r>
              </a:p>
              <a:p>
                <a:endParaRPr lang="en-US" sz="2200"/>
              </a:p>
              <a:p>
                <a:pPr lvl="1"/>
                <a:r>
                  <a:rPr lang="en-US" sz="1980" b="1" u="sng"/>
                  <a:t>Μέτρο βεβαιότητας (measure of belief):</a:t>
                </a:r>
              </a:p>
              <a:p>
                <a:pPr lvl="1"/>
                <a:endParaRPr lang="en-US" sz="198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980" i="1">
                          <a:latin typeface="Cambria Math" panose="02040503050406030204" charset="0"/>
                          <a:cs typeface="Cambria Math" panose="02040503050406030204" charset="0"/>
                        </a:rPr>
                        <m:t>𝑀𝐵</m:t>
                      </m:r>
                      <m:r>
                        <a:rPr lang="en-US" sz="1980" i="1">
                          <a:latin typeface="Cambria Math" panose="02040503050406030204" charset="0"/>
                          <a:cs typeface="Cambria Math" panose="02040503050406030204" charset="0"/>
                        </a:rPr>
                        <m:t>(</m:t>
                      </m:r>
                      <m:r>
                        <a:rPr lang="en-US" sz="1980" i="1">
                          <a:latin typeface="Cambria Math" panose="02040503050406030204" charset="0"/>
                          <a:cs typeface="Cambria Math" panose="02040503050406030204" charset="0"/>
                        </a:rPr>
                        <m:t>h</m:t>
                      </m:r>
                      <m:r>
                        <a:rPr lang="en-US" sz="1980" i="1">
                          <a:latin typeface="Cambria Math" panose="02040503050406030204" charset="0"/>
                          <a:cs typeface="Cambria Math" panose="02040503050406030204" charset="0"/>
                        </a:rPr>
                        <m:t>,</m:t>
                      </m:r>
                      <m:r>
                        <a:rPr lang="en-US" sz="1980" i="1">
                          <a:latin typeface="Cambria Math" panose="02040503050406030204" charset="0"/>
                          <a:cs typeface="Cambria Math" panose="02040503050406030204" charset="0"/>
                        </a:rPr>
                        <m:t>𝑒</m:t>
                      </m:r>
                      <m:r>
                        <a:rPr lang="en-US" sz="1980" i="1">
                          <a:latin typeface="Cambria Math" panose="02040503050406030204" charset="0"/>
                          <a:cs typeface="Cambria Math" panose="02040503050406030204" charset="0"/>
                        </a:rPr>
                        <m:t>) =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980" i="1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980" i="1">
                                  <a:latin typeface="Cambria Math" panose="02040503050406030204" pitchFamily="18" charset="0"/>
                                  <a:cs typeface="Cambria Math" panose="02040503050406030204" charset="0"/>
                                </a:rPr>
                              </m:ctrlPr>
                            </m:eqArrPr>
                            <m:e>
                              <m:r>
                                <a:rPr lang="en-US" sz="198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1,                                </m:t>
                              </m:r>
                              <m:r>
                                <a:rPr lang="en-US" sz="198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𝛼𝜈</m:t>
                              </m:r>
                              <m:r>
                                <a:rPr lang="en-US" sz="198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 </m:t>
                              </m:r>
                              <m:r>
                                <a:rPr lang="en-US" sz="198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𝑝</m:t>
                              </m:r>
                              <m:r>
                                <a:rPr lang="en-US" sz="198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(</m:t>
                              </m:r>
                              <m:r>
                                <a:rPr lang="en-US" sz="198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h</m:t>
                              </m:r>
                              <m:r>
                                <a:rPr lang="en-US" sz="198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)=1</m:t>
                              </m:r>
                            </m:e>
                            <m:e>
                              <m:func>
                                <m:funcPr>
                                  <m:ctrlPr>
                                    <a:rPr lang="en-US" sz="1980" i="1">
                                      <a:latin typeface="Cambria Math" panose="02040503050406030204" pitchFamily="18" charset="0"/>
                                      <a:cs typeface="Cambria Math" panose="02040503050406030204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980">
                                      <a:latin typeface="Cambria Math" panose="02040503050406030204" charset="0"/>
                                      <a:cs typeface="Cambria Math" panose="02040503050406030204" charset="0"/>
                                    </a:rPr>
                                    <m:t>max</m:t>
                                  </m:r>
                                </m:fName>
                                <m:e>
                                  <m:r>
                                    <a:rPr lang="en-US" sz="1980" i="1">
                                      <a:latin typeface="Cambria Math" panose="02040503050406030204" charset="0"/>
                                      <a:cs typeface="Cambria Math" panose="02040503050406030204" charset="0"/>
                                    </a:rPr>
                                    <m:t>{0, </m:t>
                                  </m:r>
                                  <m:f>
                                    <m:fPr>
                                      <m:ctrlPr>
                                        <a:rPr lang="en-US" sz="1980" i="1">
                                          <a:latin typeface="Cambria Math" panose="02040503050406030204" pitchFamily="18" charset="0"/>
                                          <a:cs typeface="Cambria Math" panose="02040503050406030204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𝑝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(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h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|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𝑒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)−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𝑝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(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h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)</m:t>
                                      </m:r>
                                    </m:num>
                                    <m:den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1−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𝑝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(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h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)</m:t>
                                      </m:r>
                                    </m:den>
                                  </m:f>
                                  <m:r>
                                    <a:rPr lang="en-US" sz="1980" i="1">
                                      <a:latin typeface="Cambria Math" panose="02040503050406030204" charset="0"/>
                                      <a:cs typeface="Cambria Math" panose="02040503050406030204" charset="0"/>
                                    </a:rPr>
                                    <m:t>},      </m:t>
                                  </m:r>
                                  <m:r>
                                    <a:rPr lang="en-US" sz="1980" i="1">
                                      <a:latin typeface="Cambria Math" panose="02040503050406030204" charset="0"/>
                                      <a:cs typeface="Cambria Math" panose="02040503050406030204" charset="0"/>
                                    </a:rPr>
                                    <m:t>𝛼𝜆𝜆𝜄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980" i="1">
                                      <a:latin typeface="Cambria Math" panose="02040503050406030204" charset="0"/>
                                      <a:cs typeface="Cambria Math" panose="02040503050406030204" charset="0"/>
                                    </a:rPr>
                                    <m:t>ώ</m:t>
                                  </m:r>
                                  <m:r>
                                    <a:rPr lang="en-US" sz="1980" i="1">
                                      <a:latin typeface="Cambria Math" panose="02040503050406030204" charset="0"/>
                                      <a:cs typeface="Cambria Math" panose="02040503050406030204" charset="0"/>
                                    </a:rPr>
                                    <m:t>𝜍</m:t>
                                  </m:r>
                                </m:e>
                              </m:func>
                            </m:e>
                          </m:eqArr>
                        </m:e>
                      </m:d>
                    </m:oMath>
                  </m:oMathPara>
                </a14:m>
                <a:endParaRPr lang="en-US" sz="1980"/>
              </a:p>
              <a:p>
                <a:pPr lvl="1"/>
                <a:endParaRPr lang="en-US" sz="1980" b="1" u="sng"/>
              </a:p>
              <a:p>
                <a:pPr lvl="1"/>
                <a:r>
                  <a:rPr lang="en-US" sz="1980" b="1" u="sng"/>
                  <a:t>Μέτρο αβεβαιότητας (measure of disbelief):</a:t>
                </a:r>
              </a:p>
              <a:p>
                <a:pPr lvl="1"/>
                <a:endParaRPr lang="en-US" sz="198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980" i="1">
                          <a:latin typeface="Cambria Math" panose="02040503050406030204" charset="0"/>
                          <a:cs typeface="Cambria Math" panose="02040503050406030204" charset="0"/>
                        </a:rPr>
                        <m:t>𝑀𝐷</m:t>
                      </m:r>
                      <m:r>
                        <a:rPr lang="en-US" sz="1980" i="1">
                          <a:latin typeface="Cambria Math" panose="02040503050406030204" charset="0"/>
                          <a:cs typeface="Cambria Math" panose="02040503050406030204" charset="0"/>
                        </a:rPr>
                        <m:t>(</m:t>
                      </m:r>
                      <m:r>
                        <a:rPr lang="en-US" sz="1980" i="1">
                          <a:latin typeface="Cambria Math" panose="02040503050406030204" charset="0"/>
                          <a:cs typeface="Cambria Math" panose="02040503050406030204" charset="0"/>
                        </a:rPr>
                        <m:t>h</m:t>
                      </m:r>
                      <m:r>
                        <a:rPr lang="en-US" sz="1980" i="1">
                          <a:latin typeface="Cambria Math" panose="02040503050406030204" charset="0"/>
                          <a:cs typeface="Cambria Math" panose="02040503050406030204" charset="0"/>
                        </a:rPr>
                        <m:t>,</m:t>
                      </m:r>
                      <m:r>
                        <a:rPr lang="en-US" sz="1980" i="1">
                          <a:latin typeface="Cambria Math" panose="02040503050406030204" charset="0"/>
                          <a:cs typeface="Cambria Math" panose="02040503050406030204" charset="0"/>
                        </a:rPr>
                        <m:t>𝑒</m:t>
                      </m:r>
                      <m:r>
                        <a:rPr lang="en-US" sz="1980" i="1">
                          <a:latin typeface="Cambria Math" panose="02040503050406030204" charset="0"/>
                          <a:cs typeface="Cambria Math" panose="02040503050406030204" charset="0"/>
                        </a:rPr>
                        <m:t>) =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980" i="1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980" i="1">
                                  <a:latin typeface="Cambria Math" panose="02040503050406030204" pitchFamily="18" charset="0"/>
                                  <a:cs typeface="Cambria Math" panose="02040503050406030204" charset="0"/>
                                </a:rPr>
                              </m:ctrlPr>
                            </m:eqArrPr>
                            <m:e>
                              <m:r>
                                <a:rPr lang="en-US" sz="198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0,                                </m:t>
                              </m:r>
                              <m:r>
                                <a:rPr lang="en-US" sz="198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𝛼𝜈</m:t>
                              </m:r>
                              <m:r>
                                <a:rPr lang="en-US" sz="198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 </m:t>
                              </m:r>
                              <m:r>
                                <a:rPr lang="en-US" sz="198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𝑝</m:t>
                              </m:r>
                              <m:r>
                                <a:rPr lang="en-US" sz="198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(</m:t>
                              </m:r>
                              <m:r>
                                <a:rPr lang="en-US" sz="198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h</m:t>
                              </m:r>
                              <m:r>
                                <a:rPr lang="en-US" sz="198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)=1</m:t>
                              </m:r>
                            </m:e>
                            <m:e>
                              <m:func>
                                <m:funcPr>
                                  <m:ctrlPr>
                                    <a:rPr lang="en-US" sz="1980" i="1">
                                      <a:latin typeface="Cambria Math" panose="02040503050406030204" pitchFamily="18" charset="0"/>
                                      <a:cs typeface="Cambria Math" panose="02040503050406030204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980">
                                      <a:latin typeface="Cambria Math" panose="02040503050406030204" charset="0"/>
                                      <a:cs typeface="Cambria Math" panose="02040503050406030204" charset="0"/>
                                    </a:rPr>
                                    <m:t>max</m:t>
                                  </m:r>
                                </m:fName>
                                <m:e>
                                  <m:r>
                                    <a:rPr lang="en-US" sz="1980" i="1">
                                      <a:latin typeface="Cambria Math" panose="02040503050406030204" charset="0"/>
                                      <a:cs typeface="Cambria Math" panose="02040503050406030204" charset="0"/>
                                    </a:rPr>
                                    <m:t>{0, </m:t>
                                  </m:r>
                                  <m:f>
                                    <m:fPr>
                                      <m:ctrlPr>
                                        <a:rPr lang="en-US" sz="1980" i="1">
                                          <a:latin typeface="Cambria Math" panose="02040503050406030204" pitchFamily="18" charset="0"/>
                                          <a:cs typeface="Cambria Math" panose="02040503050406030204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𝑝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(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h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)−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𝑝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(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h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|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𝑒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)</m:t>
                                      </m:r>
                                    </m:num>
                                    <m:den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𝑝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(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h</m:t>
                                      </m:r>
                                      <m:r>
                                        <a:rPr lang="en-US" sz="198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)</m:t>
                                      </m:r>
                                    </m:den>
                                  </m:f>
                                  <m:r>
                                    <a:rPr lang="en-US" sz="1980" i="1">
                                      <a:latin typeface="Cambria Math" panose="02040503050406030204" charset="0"/>
                                      <a:cs typeface="Cambria Math" panose="02040503050406030204" charset="0"/>
                                    </a:rPr>
                                    <m:t>},      </m:t>
                                  </m:r>
                                  <m:r>
                                    <a:rPr lang="en-US" sz="1980" i="1">
                                      <a:latin typeface="Cambria Math" panose="02040503050406030204" charset="0"/>
                                      <a:cs typeface="Cambria Math" panose="02040503050406030204" charset="0"/>
                                    </a:rPr>
                                    <m:t>𝛼𝜆𝜆𝜄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980" i="1">
                                      <a:latin typeface="Cambria Math" panose="02040503050406030204" charset="0"/>
                                      <a:cs typeface="Cambria Math" panose="02040503050406030204" charset="0"/>
                                    </a:rPr>
                                    <m:t>ώ</m:t>
                                  </m:r>
                                  <m:r>
                                    <a:rPr lang="en-US" sz="1980" i="1">
                                      <a:latin typeface="Cambria Math" panose="02040503050406030204" charset="0"/>
                                      <a:cs typeface="Cambria Math" panose="02040503050406030204" charset="0"/>
                                    </a:rPr>
                                    <m:t>𝜍</m:t>
                                  </m:r>
                                </m:e>
                              </m:func>
                            </m:e>
                          </m:eqArr>
                        </m:e>
                      </m:d>
                    </m:oMath>
                  </m:oMathPara>
                </a14:m>
                <a:endParaRPr lang="en-US" sz="1980"/>
              </a:p>
              <a:p>
                <a:endParaRPr lang="en-US" sz="220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8" t="-224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22</a:t>
            </a:fld>
            <a:endParaRPr lang="zh-CN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err="1">
                <a:sym typeface="+mn-ea"/>
              </a:rPr>
              <a:t>Συντελεστές</a:t>
            </a:r>
            <a:r>
              <a:rPr lang="en-US" altLang="en-US" sz="3200" dirty="0">
                <a:sym typeface="+mn-ea"/>
              </a:rPr>
              <a:t> </a:t>
            </a:r>
            <a:r>
              <a:rPr lang="en-US" altLang="en-US" sz="3200" dirty="0" err="1">
                <a:sym typeface="+mn-ea"/>
              </a:rPr>
              <a:t>Βε</a:t>
            </a:r>
            <a:r>
              <a:rPr lang="en-US" altLang="en-US" sz="3200" dirty="0">
                <a:sym typeface="+mn-ea"/>
              </a:rPr>
              <a:t>βαιότητας - Ορισμοί 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2200" i="1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charset="0"/>
                          <a:cs typeface="Cambria Math" panose="02040503050406030204" charset="0"/>
                        </a:rPr>
                        <m:t>𝑐𝑓</m:t>
                      </m:r>
                      <m:r>
                        <a:rPr lang="en-US" sz="2200" i="1">
                          <a:latin typeface="Cambria Math" panose="02040503050406030204" charset="0"/>
                          <a:cs typeface="Cambria Math" panose="02040503050406030204" charset="0"/>
                        </a:rPr>
                        <m:t>(</m:t>
                      </m:r>
                      <m:r>
                        <a:rPr lang="en-US" sz="2200" i="1">
                          <a:latin typeface="Cambria Math" panose="02040503050406030204" charset="0"/>
                          <a:cs typeface="Cambria Math" panose="02040503050406030204" charset="0"/>
                        </a:rPr>
                        <m:t>h</m:t>
                      </m:r>
                      <m:r>
                        <a:rPr lang="en-US" sz="2200" i="1">
                          <a:latin typeface="Cambria Math" panose="02040503050406030204" charset="0"/>
                          <a:cs typeface="Cambria Math" panose="02040503050406030204" charset="0"/>
                        </a:rPr>
                        <m:t>,</m:t>
                      </m:r>
                      <m:r>
                        <a:rPr lang="en-US" sz="2200" i="1">
                          <a:latin typeface="Cambria Math" panose="02040503050406030204" charset="0"/>
                          <a:cs typeface="Cambria Math" panose="02040503050406030204" charset="0"/>
                        </a:rPr>
                        <m:t>𝑒</m:t>
                      </m:r>
                      <m:r>
                        <a:rPr lang="en-US" sz="2200" i="1">
                          <a:latin typeface="Cambria Math" panose="02040503050406030204" charset="0"/>
                          <a:cs typeface="Cambria Math" panose="02040503050406030204" charset="0"/>
                        </a:rPr>
                        <m:t>)=</m:t>
                      </m:r>
                      <m:f>
                        <m:fPr>
                          <m:ctrlPr>
                            <a:rPr lang="en-US" sz="2200" i="1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𝑀𝐵</m:t>
                          </m:r>
                          <m:r>
                            <a:rPr lang="en-US" sz="22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(</m:t>
                          </m:r>
                          <m:r>
                            <a:rPr lang="en-US" sz="22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h</m:t>
                          </m:r>
                          <m:r>
                            <a:rPr lang="en-US" sz="22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,</m:t>
                          </m:r>
                          <m:r>
                            <a:rPr lang="en-US" sz="22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𝑒</m:t>
                          </m:r>
                          <m:r>
                            <a:rPr lang="en-US" sz="22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)−</m:t>
                          </m:r>
                          <m:r>
                            <a:rPr lang="en-US" sz="22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𝑀𝐷</m:t>
                          </m:r>
                          <m:r>
                            <a:rPr lang="en-US" sz="22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(</m:t>
                          </m:r>
                          <m:r>
                            <a:rPr lang="en-US" sz="22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h</m:t>
                          </m:r>
                          <m:r>
                            <a:rPr lang="en-US" sz="22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,</m:t>
                          </m:r>
                          <m:r>
                            <a:rPr lang="en-US" sz="22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𝑒</m:t>
                          </m:r>
                          <m:r>
                            <a:rPr lang="en-US" sz="22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)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US" sz="2200" i="1">
                                  <a:latin typeface="Cambria Math" panose="02040503050406030204" pitchFamily="18" charset="0"/>
                                  <a:cs typeface="Cambria Math" panose="0204050305040603020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200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min</m:t>
                              </m:r>
                            </m:fName>
                            <m:e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{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𝑀𝐵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(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h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,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𝑒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), 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𝑀𝐷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(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h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,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𝑒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)}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sz="2200" i="1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pPr marL="0" indent="0">
                  <a:buNone/>
                </a:pPr>
                <a:endParaRPr lang="en-US" sz="220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charset="0"/>
                          <a:cs typeface="Cambria Math" panose="02040503050406030204" charset="0"/>
                        </a:rPr>
                        <m:t>−1≤</m:t>
                      </m:r>
                      <m:r>
                        <a:rPr lang="en-US" sz="2200" i="1">
                          <a:latin typeface="Cambria Math" panose="02040503050406030204" charset="0"/>
                          <a:cs typeface="Cambria Math" panose="02040503050406030204" charset="0"/>
                        </a:rPr>
                        <m:t>𝑐𝑓</m:t>
                      </m:r>
                      <m:r>
                        <a:rPr lang="en-US" sz="2200" i="1">
                          <a:latin typeface="Cambria Math" panose="02040503050406030204" charset="0"/>
                          <a:cs typeface="Cambria Math" panose="02040503050406030204" charset="0"/>
                        </a:rPr>
                        <m:t>(</m:t>
                      </m:r>
                      <m:r>
                        <a:rPr lang="en-US" sz="2200" i="1">
                          <a:latin typeface="Cambria Math" panose="02040503050406030204" charset="0"/>
                          <a:cs typeface="Cambria Math" panose="02040503050406030204" charset="0"/>
                        </a:rPr>
                        <m:t>h</m:t>
                      </m:r>
                      <m:r>
                        <a:rPr lang="en-US" sz="2200" i="1">
                          <a:latin typeface="Cambria Math" panose="02040503050406030204" charset="0"/>
                          <a:cs typeface="Cambria Math" panose="02040503050406030204" charset="0"/>
                        </a:rPr>
                        <m:t>,</m:t>
                      </m:r>
                      <m:r>
                        <a:rPr lang="en-US" sz="2200" i="1">
                          <a:latin typeface="Cambria Math" panose="02040503050406030204" charset="0"/>
                          <a:cs typeface="Cambria Math" panose="02040503050406030204" charset="0"/>
                        </a:rPr>
                        <m:t>𝑒</m:t>
                      </m:r>
                      <m:r>
                        <a:rPr lang="en-US" sz="2200" i="1">
                          <a:latin typeface="Cambria Math" panose="02040503050406030204" charset="0"/>
                          <a:cs typeface="Cambria Math" panose="02040503050406030204" charset="0"/>
                        </a:rPr>
                        <m:t>)≤1</m:t>
                      </m:r>
                    </m:oMath>
                  </m:oMathPara>
                </a14:m>
                <a:endParaRPr lang="en-US" sz="2200"/>
              </a:p>
              <a:p>
                <a:endParaRPr lang="en-US" sz="2200"/>
              </a:p>
              <a:p>
                <a:endParaRPr lang="en-US" sz="2200"/>
              </a:p>
              <a:p>
                <a:endParaRPr lang="en-US" sz="2200"/>
              </a:p>
              <a:p>
                <a:pPr marL="0" indent="0">
                  <a:buNone/>
                </a:pPr>
                <a:r>
                  <a:rPr lang="en-US" sz="2200"/>
                  <a:t>Σε πραγματικές εφαρμογές ο </a:t>
                </a:r>
                <a:r>
                  <a:rPr lang="en-US" sz="2200" i="1"/>
                  <a:t>cf</a:t>
                </a:r>
                <a:r>
                  <a:rPr lang="en-US" altLang="en-US" sz="2200" i="1"/>
                  <a:t> </a:t>
                </a:r>
                <a:r>
                  <a:rPr lang="en-US" sz="2200" i="1"/>
                  <a:t> </a:t>
                </a:r>
                <a:r>
                  <a:rPr lang="en-US" sz="2200" b="1"/>
                  <a:t>δίνεται απ</a:t>
                </a:r>
                <a:r>
                  <a:rPr lang="en-US" altLang="en-US" sz="2200" b="1"/>
                  <a:t>’</a:t>
                </a:r>
                <a:r>
                  <a:rPr lang="en-US" sz="2200" b="1"/>
                  <a:t>ευθείας από τον εμπειρογνώμονα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b="7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23</a:t>
            </a:fld>
            <a:endParaRPr lang="zh-CN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/>
              <a:t>Αβέβα</a:t>
            </a:r>
            <a:r>
              <a:rPr lang="en-US" altLang="en-US" sz="3200" dirty="0" err="1"/>
              <a:t>ιη</a:t>
            </a:r>
            <a:r>
              <a:rPr lang="en-US" altLang="en-US" sz="3200" dirty="0"/>
              <a:t> Παρα</a:t>
            </a:r>
            <a:r>
              <a:rPr lang="en-US" altLang="en-US" sz="3200" dirty="0" err="1"/>
              <a:t>τήρηση</a:t>
            </a:r>
            <a:endParaRPr lang="en-US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b="1" u="sng"/>
              <a:t>Κανόνας με ένα απλό στοιχείο</a:t>
            </a:r>
            <a:endParaRPr lang="en-US" sz="2200"/>
          </a:p>
          <a:p>
            <a:endParaRPr lang="en-US" sz="2200"/>
          </a:p>
          <a:p>
            <a:endParaRPr lang="en-US" sz="2200"/>
          </a:p>
          <a:p>
            <a:endParaRPr lang="en-US" sz="2200"/>
          </a:p>
          <a:p>
            <a:r>
              <a:rPr lang="en-US" sz="2200" b="1" u="sng"/>
              <a:t>Κανόνας με σύνθετο στοιχείο</a:t>
            </a:r>
            <a:endParaRPr lang="en-US" sz="2200"/>
          </a:p>
          <a:p>
            <a:endParaRPr lang="en-US" sz="2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24</a:t>
            </a:fld>
            <a:endParaRPr lang="zh-CN" altLang="en-US"/>
          </a:p>
        </p:txBody>
      </p:sp>
      <p:sp>
        <p:nvSpPr>
          <p:cNvPr id="44035" name="Text Box 3"/>
          <p:cNvSpPr txBox="1"/>
          <p:nvPr/>
        </p:nvSpPr>
        <p:spPr>
          <a:xfrm>
            <a:off x="1390015" y="2536825"/>
            <a:ext cx="1760855" cy="714896"/>
          </a:xfrm>
          <a:prstGeom prst="round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x-none" b="1" dirty="0">
                <a:cs typeface="+mn-lt"/>
              </a:rPr>
              <a:t>if </a:t>
            </a:r>
            <a:r>
              <a:rPr lang="en-US" altLang="x-none" dirty="0">
                <a:cs typeface="+mn-lt"/>
              </a:rPr>
              <a:t>e</a:t>
            </a:r>
            <a:r>
              <a:rPr lang="el-GR" altLang="x-none" dirty="0">
                <a:cs typeface="+mn-lt"/>
              </a:rPr>
              <a:t> (</a:t>
            </a:r>
            <a:r>
              <a:rPr lang="en-US" altLang="x-none" dirty="0">
                <a:cs typeface="+mn-lt"/>
              </a:rPr>
              <a:t>cfe)</a:t>
            </a:r>
            <a:endParaRPr lang="en-US" altLang="x-none" b="1" dirty="0">
              <a:cs typeface="+mn-lt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x-none" b="1" dirty="0">
                <a:cs typeface="+mn-lt"/>
              </a:rPr>
              <a:t>then </a:t>
            </a:r>
            <a:r>
              <a:rPr lang="en-US" altLang="x-none" dirty="0">
                <a:cs typeface="+mn-lt"/>
              </a:rPr>
              <a:t>h (cfh)</a:t>
            </a:r>
            <a:r>
              <a:rPr lang="en-US" altLang="x-none" b="1" dirty="0">
                <a:cs typeface="+mn-lt"/>
              </a:rPr>
              <a:t> </a:t>
            </a:r>
            <a:endParaRPr b="1" dirty="0">
              <a:cs typeface="+mn-lt"/>
            </a:endParaRPr>
          </a:p>
        </p:txBody>
      </p:sp>
      <p:sp>
        <p:nvSpPr>
          <p:cNvPr id="44038" name="Text Box 6"/>
          <p:cNvSpPr txBox="1"/>
          <p:nvPr/>
        </p:nvSpPr>
        <p:spPr>
          <a:xfrm>
            <a:off x="3321050" y="2710180"/>
            <a:ext cx="31242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dirty="0">
                <a:cs typeface="+mn-lt"/>
              </a:rPr>
              <a:t>cf = cfe * cfh</a:t>
            </a:r>
          </a:p>
        </p:txBody>
      </p:sp>
      <p:sp>
        <p:nvSpPr>
          <p:cNvPr id="44039" name="Text Box 7"/>
          <p:cNvSpPr txBox="1"/>
          <p:nvPr/>
        </p:nvSpPr>
        <p:spPr>
          <a:xfrm>
            <a:off x="1440180" y="3988435"/>
            <a:ext cx="1533525" cy="1088011"/>
          </a:xfrm>
          <a:prstGeom prst="round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x-none" b="1" dirty="0">
                <a:cs typeface="+mn-lt"/>
              </a:rPr>
              <a:t>if </a:t>
            </a:r>
            <a:r>
              <a:rPr lang="en-US" altLang="x-none" dirty="0">
                <a:cs typeface="+mn-lt"/>
              </a:rPr>
              <a:t>e1</a:t>
            </a:r>
            <a:r>
              <a:rPr lang="el-GR" altLang="x-none" dirty="0">
                <a:cs typeface="+mn-lt"/>
              </a:rPr>
              <a:t>(</a:t>
            </a:r>
            <a:r>
              <a:rPr lang="en-US" altLang="x-none" dirty="0">
                <a:cs typeface="+mn-lt"/>
              </a:rPr>
              <a:t>cf1)</a:t>
            </a:r>
            <a:endParaRPr lang="en-US" altLang="x-none" b="1" dirty="0">
              <a:cs typeface="+mn-lt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x-none" b="1" dirty="0">
                <a:cs typeface="+mn-lt"/>
              </a:rPr>
              <a:t>and </a:t>
            </a:r>
            <a:r>
              <a:rPr lang="en-US" altLang="x-none" dirty="0">
                <a:cs typeface="+mn-lt"/>
              </a:rPr>
              <a:t>e2(cf2)</a:t>
            </a:r>
            <a:endParaRPr lang="en-US" altLang="x-none" b="1" dirty="0">
              <a:cs typeface="+mn-lt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x-none" b="1" dirty="0">
                <a:cs typeface="+mn-lt"/>
              </a:rPr>
              <a:t>then </a:t>
            </a:r>
            <a:r>
              <a:rPr lang="en-US" altLang="x-none" dirty="0">
                <a:cs typeface="+mn-lt"/>
              </a:rPr>
              <a:t>h (cfh)</a:t>
            </a:r>
          </a:p>
        </p:txBody>
      </p:sp>
      <p:sp>
        <p:nvSpPr>
          <p:cNvPr id="44040" name="Text Box 8"/>
          <p:cNvSpPr txBox="1"/>
          <p:nvPr/>
        </p:nvSpPr>
        <p:spPr>
          <a:xfrm>
            <a:off x="3150870" y="4178935"/>
            <a:ext cx="208407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dirty="0">
                <a:cs typeface="+mn-lt"/>
              </a:rPr>
              <a:t>cfe = min{cf1, cf2}</a:t>
            </a:r>
            <a:endParaRPr dirty="0">
              <a:cs typeface="+mn-lt"/>
            </a:endParaRPr>
          </a:p>
        </p:txBody>
      </p:sp>
      <p:sp>
        <p:nvSpPr>
          <p:cNvPr id="44041" name="Text Box 9"/>
          <p:cNvSpPr txBox="1"/>
          <p:nvPr/>
        </p:nvSpPr>
        <p:spPr>
          <a:xfrm>
            <a:off x="1440180" y="5431790"/>
            <a:ext cx="1612900" cy="1100357"/>
          </a:xfrm>
          <a:prstGeom prst="round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x-none" b="1" dirty="0">
                <a:cs typeface="+mn-lt"/>
              </a:rPr>
              <a:t>if </a:t>
            </a:r>
            <a:r>
              <a:rPr lang="en-US" altLang="x-none" dirty="0">
                <a:cs typeface="+mn-lt"/>
              </a:rPr>
              <a:t>e1</a:t>
            </a:r>
            <a:r>
              <a:rPr lang="el-GR" altLang="x-none" dirty="0">
                <a:cs typeface="+mn-lt"/>
              </a:rPr>
              <a:t>(</a:t>
            </a:r>
            <a:r>
              <a:rPr lang="en-US" altLang="x-none" dirty="0">
                <a:cs typeface="+mn-lt"/>
              </a:rPr>
              <a:t>cf1)</a:t>
            </a:r>
            <a:endParaRPr lang="en-US" altLang="x-none" b="1" dirty="0">
              <a:cs typeface="+mn-lt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x-none" b="1" dirty="0">
                <a:cs typeface="+mn-lt"/>
              </a:rPr>
              <a:t>or </a:t>
            </a:r>
            <a:r>
              <a:rPr lang="en-US" altLang="x-none" dirty="0">
                <a:cs typeface="+mn-lt"/>
              </a:rPr>
              <a:t>e2(cf2)</a:t>
            </a:r>
            <a:endParaRPr lang="en-US" altLang="x-none" b="1" dirty="0">
              <a:cs typeface="+mn-lt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x-none" b="1" dirty="0">
                <a:cs typeface="+mn-lt"/>
              </a:rPr>
              <a:t>then </a:t>
            </a:r>
            <a:r>
              <a:rPr lang="en-US" altLang="x-none" dirty="0">
                <a:cs typeface="+mn-lt"/>
              </a:rPr>
              <a:t>h (cfh)</a:t>
            </a:r>
          </a:p>
        </p:txBody>
      </p:sp>
      <p:sp>
        <p:nvSpPr>
          <p:cNvPr id="44042" name="Text Box 10"/>
          <p:cNvSpPr txBox="1"/>
          <p:nvPr/>
        </p:nvSpPr>
        <p:spPr>
          <a:xfrm>
            <a:off x="3223260" y="5572760"/>
            <a:ext cx="211963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dirty="0">
                <a:cs typeface="+mn-lt"/>
              </a:rPr>
              <a:t>cfe = max{cf1, cf2}</a:t>
            </a:r>
            <a:endParaRPr dirty="0">
              <a:cs typeface="+mn-lt"/>
            </a:endParaRPr>
          </a:p>
        </p:txBody>
      </p:sp>
      <p:sp>
        <p:nvSpPr>
          <p:cNvPr id="44043" name="Text Box 11"/>
          <p:cNvSpPr txBox="1"/>
          <p:nvPr/>
        </p:nvSpPr>
        <p:spPr>
          <a:xfrm>
            <a:off x="3223260" y="4547235"/>
            <a:ext cx="162369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dirty="0">
                <a:cs typeface="+mn-lt"/>
              </a:rPr>
              <a:t>cf = cfe * cfh</a:t>
            </a:r>
            <a:endParaRPr dirty="0">
              <a:cs typeface="+mn-lt"/>
            </a:endParaRPr>
          </a:p>
        </p:txBody>
      </p:sp>
      <p:sp>
        <p:nvSpPr>
          <p:cNvPr id="44044" name="Text Box 12"/>
          <p:cNvSpPr txBox="1"/>
          <p:nvPr/>
        </p:nvSpPr>
        <p:spPr>
          <a:xfrm>
            <a:off x="3321050" y="5941060"/>
            <a:ext cx="145796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dirty="0">
                <a:cs typeface="+mn-lt"/>
              </a:rPr>
              <a:t>cf = cfe * cfh</a:t>
            </a:r>
            <a:endParaRPr dirty="0">
              <a:cs typeface="+mn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>
                <a:sym typeface="+mn-ea"/>
              </a:rPr>
              <a:t>Αβέβα</a:t>
            </a:r>
            <a:r>
              <a:rPr lang="en-US" altLang="en-US" sz="3200" dirty="0" err="1">
                <a:sym typeface="+mn-ea"/>
              </a:rPr>
              <a:t>ιη</a:t>
            </a:r>
            <a:r>
              <a:rPr lang="en-US" altLang="en-US" sz="3200" dirty="0">
                <a:sym typeface="+mn-ea"/>
              </a:rPr>
              <a:t> Παρα</a:t>
            </a:r>
            <a:r>
              <a:rPr lang="en-US" altLang="en-US" sz="3200" dirty="0" err="1">
                <a:sym typeface="+mn-ea"/>
              </a:rPr>
              <a:t>τήρηση</a:t>
            </a:r>
            <a:r>
              <a:rPr lang="en-US" altLang="en-US" sz="3200" dirty="0">
                <a:sym typeface="+mn-ea"/>
              </a:rPr>
              <a:t> - Πα</a:t>
            </a:r>
            <a:r>
              <a:rPr lang="en-US" altLang="en-US" sz="3200" dirty="0" err="1">
                <a:sym typeface="+mn-ea"/>
              </a:rPr>
              <a:t>ράδειγμ</a:t>
            </a:r>
            <a:r>
              <a:rPr lang="en-US" altLang="en-US" sz="3200" dirty="0">
                <a:sym typeface="+mn-ea"/>
              </a:rPr>
              <a:t>α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25</a:t>
            </a:fld>
            <a:endParaRPr lang="zh-CN" altLang="en-US"/>
          </a:p>
        </p:txBody>
      </p:sp>
      <p:sp>
        <p:nvSpPr>
          <p:cNvPr id="24579" name="Text Box 3"/>
          <p:cNvSpPr txBox="1"/>
          <p:nvPr/>
        </p:nvSpPr>
        <p:spPr>
          <a:xfrm>
            <a:off x="1295400" y="1752600"/>
            <a:ext cx="5561965" cy="1322448"/>
          </a:xfrm>
          <a:prstGeom prst="round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x-none" sz="2200" b="1" dirty="0">
                <a:cs typeface="+mn-lt"/>
              </a:rPr>
              <a:t>if</a:t>
            </a:r>
            <a:r>
              <a:rPr lang="en-US" altLang="x-none" sz="2200" dirty="0">
                <a:cs typeface="+mn-lt"/>
              </a:rPr>
              <a:t> </a:t>
            </a:r>
            <a:r>
              <a:rPr lang="en-US" altLang="x-none" sz="2200" b="1" dirty="0">
                <a:cs typeface="+mn-lt"/>
              </a:rPr>
              <a:t>is</a:t>
            </a:r>
            <a:r>
              <a:rPr lang="en-US" altLang="en-US" sz="2200" dirty="0">
                <a:cs typeface="+mn-lt"/>
              </a:rPr>
              <a:t>(sky,</a:t>
            </a:r>
            <a:r>
              <a:rPr lang="en-US" altLang="x-none" sz="2200" dirty="0">
                <a:cs typeface="+mn-lt"/>
              </a:rPr>
              <a:t>clear</a:t>
            </a:r>
            <a:r>
              <a:rPr lang="en-US" altLang="en-US" sz="2200" dirty="0">
                <a:cs typeface="+mn-lt"/>
              </a:rPr>
              <a:t>)</a:t>
            </a:r>
            <a:endParaRPr lang="en-US" altLang="x-none" sz="2200" dirty="0">
              <a:cs typeface="+mn-lt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x-none" sz="2200" b="1" dirty="0">
                <a:cs typeface="+mn-lt"/>
              </a:rPr>
              <a:t>and</a:t>
            </a:r>
            <a:r>
              <a:rPr lang="en-US" altLang="x-none" sz="2200" dirty="0">
                <a:cs typeface="+mn-lt"/>
              </a:rPr>
              <a:t> </a:t>
            </a:r>
            <a:r>
              <a:rPr lang="en-US" altLang="en-US" sz="2200" b="1" dirty="0">
                <a:cs typeface="+mn-lt"/>
              </a:rPr>
              <a:t>is</a:t>
            </a:r>
            <a:r>
              <a:rPr lang="en-US" altLang="en-US" sz="2200" dirty="0">
                <a:cs typeface="+mn-lt"/>
              </a:rPr>
              <a:t>(</a:t>
            </a:r>
            <a:r>
              <a:rPr lang="en-US" altLang="x-none" sz="2200" dirty="0">
                <a:cs typeface="+mn-lt"/>
              </a:rPr>
              <a:t>forecast</a:t>
            </a:r>
            <a:r>
              <a:rPr lang="en-US" altLang="en-US" sz="2200" dirty="0">
                <a:cs typeface="+mn-lt"/>
              </a:rPr>
              <a:t>, </a:t>
            </a:r>
            <a:r>
              <a:rPr lang="en-US" altLang="x-none" sz="2200" dirty="0">
                <a:cs typeface="+mn-lt"/>
              </a:rPr>
              <a:t>sunny</a:t>
            </a:r>
            <a:r>
              <a:rPr lang="en-US" altLang="en-US" sz="2200" dirty="0">
                <a:cs typeface="+mn-lt"/>
              </a:rPr>
              <a:t>) </a:t>
            </a:r>
            <a:r>
              <a:rPr lang="en-US" altLang="x-none" sz="2200" dirty="0">
                <a:cs typeface="+mn-lt"/>
              </a:rPr>
              <a:t>(0.8)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x-none" sz="2200" b="1" dirty="0">
                <a:cs typeface="+mn-lt"/>
              </a:rPr>
              <a:t>then</a:t>
            </a:r>
            <a:r>
              <a:rPr lang="en-US" altLang="x-none" sz="2200" dirty="0">
                <a:cs typeface="+mn-lt"/>
              </a:rPr>
              <a:t> </a:t>
            </a:r>
            <a:r>
              <a:rPr lang="en-US" altLang="en-US" sz="2200" b="1" dirty="0">
                <a:cs typeface="+mn-lt"/>
              </a:rPr>
              <a:t>assert</a:t>
            </a:r>
            <a:r>
              <a:rPr lang="en-US" altLang="en-US" sz="2200" dirty="0">
                <a:cs typeface="+mn-lt"/>
              </a:rPr>
              <a:t>(</a:t>
            </a:r>
            <a:r>
              <a:rPr lang="en-US" altLang="x-none" sz="2200" dirty="0">
                <a:cs typeface="+mn-lt"/>
              </a:rPr>
              <a:t>action</a:t>
            </a:r>
            <a:r>
              <a:rPr lang="en-US" altLang="en-US" sz="2200" dirty="0">
                <a:cs typeface="+mn-lt"/>
              </a:rPr>
              <a:t>, ‘</a:t>
            </a:r>
            <a:r>
              <a:rPr lang="en-US" altLang="x-none" sz="2200" dirty="0">
                <a:cs typeface="+mn-lt"/>
              </a:rPr>
              <a:t>leave-umbrella</a:t>
            </a:r>
            <a:r>
              <a:rPr lang="en-US" altLang="en-US" sz="2200" dirty="0">
                <a:cs typeface="+mn-lt"/>
              </a:rPr>
              <a:t>’) </a:t>
            </a:r>
            <a:r>
              <a:rPr lang="en-US" altLang="x-none" sz="2200" dirty="0">
                <a:cs typeface="+mn-lt"/>
              </a:rPr>
              <a:t>(0.8) </a:t>
            </a:r>
            <a:endParaRPr sz="2200" dirty="0">
              <a:cs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3"/>
              <p:cNvSpPr txBox="1"/>
              <p:nvPr/>
            </p:nvSpPr>
            <p:spPr>
              <a:xfrm>
                <a:off x="1696720" y="3430905"/>
                <a:ext cx="5561965" cy="1883110"/>
              </a:xfrm>
              <a:prstGeom prst="roundRect">
                <a:avLst/>
              </a:prstGeom>
              <a:noFill/>
              <a:ln w="9525" cap="flat" cmpd="sng">
                <a:noFill/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square">
                <a:spAutoFit/>
              </a:bodyPr>
              <a:lstStyle/>
              <a:p>
                <a:pPr algn="l">
                  <a:lnSpc>
                    <a:spcPct val="75000"/>
                  </a:lnSpc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en-US" sz="2200" dirty="0">
                          <a:latin typeface="Cambria Math" panose="02040503050406030204" charset="0"/>
                          <a:cs typeface="Cambria Math" panose="02040503050406030204" charset="0"/>
                        </a:rPr>
                        <m:t>cf</m:t>
                      </m:r>
                      <m:r>
                        <a:rPr lang="en-US" altLang="en-US" sz="2200" dirty="0">
                          <a:latin typeface="Cambria Math" panose="02040503050406030204" charset="0"/>
                          <a:cs typeface="Cambria Math" panose="02040503050406030204" charset="0"/>
                        </a:rPr>
                        <m:t>1 = 1., </m:t>
                      </m:r>
                      <m:r>
                        <m:rPr>
                          <m:sty m:val="p"/>
                        </m:rPr>
                        <a:rPr lang="en-US" altLang="en-US" sz="2200" dirty="0">
                          <a:latin typeface="Cambria Math" panose="02040503050406030204" charset="0"/>
                          <a:cs typeface="Cambria Math" panose="02040503050406030204" charset="0"/>
                        </a:rPr>
                        <m:t>cf</m:t>
                      </m:r>
                      <m:r>
                        <a:rPr lang="en-US" altLang="en-US" sz="2200" dirty="0">
                          <a:latin typeface="Cambria Math" panose="02040503050406030204" charset="0"/>
                          <a:cs typeface="Cambria Math" panose="02040503050406030204" charset="0"/>
                        </a:rPr>
                        <m:t>2 = 0.8, </m:t>
                      </m:r>
                      <m:r>
                        <m:rPr>
                          <m:sty m:val="p"/>
                        </m:rPr>
                        <a:rPr lang="en-US" altLang="en-US" sz="2200" dirty="0">
                          <a:latin typeface="Cambria Math" panose="02040503050406030204" charset="0"/>
                          <a:cs typeface="Cambria Math" panose="02040503050406030204" charset="0"/>
                        </a:rPr>
                        <m:t>cfh</m:t>
                      </m:r>
                      <m:r>
                        <a:rPr lang="en-US" altLang="en-US" sz="2200" dirty="0">
                          <a:latin typeface="Cambria Math" panose="02040503050406030204" charset="0"/>
                          <a:cs typeface="Cambria Math" panose="02040503050406030204" charset="0"/>
                        </a:rPr>
                        <m:t> = 0.8</m:t>
                      </m:r>
                    </m:oMath>
                  </m:oMathPara>
                </a14:m>
                <a:endParaRPr lang="en-US" altLang="en-US" sz="2200" dirty="0">
                  <a:cs typeface="+mn-lt"/>
                </a:endParaRPr>
              </a:p>
              <a:p>
                <a:pPr algn="l">
                  <a:lnSpc>
                    <a:spcPct val="75000"/>
                  </a:lnSpc>
                  <a:spcBef>
                    <a:spcPct val="50000"/>
                  </a:spcBef>
                </a:pPr>
                <a:endParaRPr lang="en-US" altLang="en-US" sz="2200" dirty="0">
                  <a:cs typeface="+mn-lt"/>
                </a:endParaRPr>
              </a:p>
              <a:p>
                <a:pPr algn="l">
                  <a:lnSpc>
                    <a:spcPct val="75000"/>
                  </a:lnSpc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en-US" sz="2200" dirty="0">
                          <a:latin typeface="Cambria Math" panose="02040503050406030204" charset="0"/>
                          <a:cs typeface="Cambria Math" panose="02040503050406030204" charset="0"/>
                        </a:rPr>
                        <m:t>cfe</m:t>
                      </m:r>
                      <m:r>
                        <a:rPr lang="en-US" altLang="en-US" sz="2200" dirty="0">
                          <a:latin typeface="Cambria Math" panose="02040503050406030204" charset="0"/>
                          <a:cs typeface="Cambria Math" panose="02040503050406030204" charset="0"/>
                        </a:rPr>
                        <m:t> = </m:t>
                      </m:r>
                      <m:r>
                        <m:rPr>
                          <m:sty m:val="p"/>
                        </m:rPr>
                        <a:rPr lang="en-US" altLang="en-US" sz="2200" dirty="0">
                          <a:latin typeface="Cambria Math" panose="02040503050406030204" charset="0"/>
                          <a:cs typeface="Cambria Math" panose="02040503050406030204" charset="0"/>
                        </a:rPr>
                        <m:t>min</m:t>
                      </m:r>
                      <m:r>
                        <a:rPr lang="en-US" altLang="en-US" sz="2200" dirty="0">
                          <a:latin typeface="Cambria Math" panose="02040503050406030204" charset="0"/>
                          <a:cs typeface="Cambria Math" panose="02040503050406030204" charset="0"/>
                        </a:rPr>
                        <m:t>{</m:t>
                      </m:r>
                      <m:r>
                        <m:rPr>
                          <m:sty m:val="p"/>
                        </m:rPr>
                        <a:rPr lang="en-US" altLang="en-US" sz="2200" dirty="0">
                          <a:latin typeface="Cambria Math" panose="02040503050406030204" charset="0"/>
                          <a:cs typeface="Cambria Math" panose="02040503050406030204" charset="0"/>
                        </a:rPr>
                        <m:t>cf</m:t>
                      </m:r>
                      <m:r>
                        <a:rPr lang="en-US" altLang="en-US" sz="2200" dirty="0">
                          <a:latin typeface="Cambria Math" panose="02040503050406030204" charset="0"/>
                          <a:cs typeface="Cambria Math" panose="02040503050406030204" charset="0"/>
                        </a:rPr>
                        <m:t>1, </m:t>
                      </m:r>
                      <m:r>
                        <m:rPr>
                          <m:sty m:val="p"/>
                        </m:rPr>
                        <a:rPr lang="en-US" altLang="en-US" sz="2200" dirty="0">
                          <a:latin typeface="Cambria Math" panose="02040503050406030204" charset="0"/>
                          <a:cs typeface="Cambria Math" panose="02040503050406030204" charset="0"/>
                        </a:rPr>
                        <m:t>cf</m:t>
                      </m:r>
                      <m:r>
                        <a:rPr lang="en-US" altLang="en-US" sz="2200" dirty="0">
                          <a:latin typeface="Cambria Math" panose="02040503050406030204" charset="0"/>
                          <a:cs typeface="Cambria Math" panose="02040503050406030204" charset="0"/>
                        </a:rPr>
                        <m:t>2} = </m:t>
                      </m:r>
                      <m:r>
                        <m:rPr>
                          <m:sty m:val="p"/>
                        </m:rPr>
                        <a:rPr lang="en-US" altLang="en-US" sz="2200" dirty="0">
                          <a:latin typeface="Cambria Math" panose="02040503050406030204" charset="0"/>
                          <a:cs typeface="Cambria Math" panose="02040503050406030204" charset="0"/>
                        </a:rPr>
                        <m:t>min</m:t>
                      </m:r>
                      <m:r>
                        <a:rPr lang="en-US" altLang="en-US" sz="2200" dirty="0">
                          <a:latin typeface="Cambria Math" panose="02040503050406030204" charset="0"/>
                          <a:cs typeface="Cambria Math" panose="02040503050406030204" charset="0"/>
                        </a:rPr>
                        <m:t>{1., 0.8} = 0.8</m:t>
                      </m:r>
                    </m:oMath>
                  </m:oMathPara>
                </a14:m>
                <a:endParaRPr lang="en-US" altLang="en-US" sz="2200" dirty="0">
                  <a:cs typeface="+mn-lt"/>
                </a:endParaRPr>
              </a:p>
              <a:p>
                <a:pPr algn="l">
                  <a:lnSpc>
                    <a:spcPct val="75000"/>
                  </a:lnSpc>
                  <a:spcBef>
                    <a:spcPct val="50000"/>
                  </a:spcBef>
                </a:pPr>
                <a:endParaRPr lang="en-US" altLang="en-US" sz="2200" dirty="0">
                  <a:cs typeface="+mn-lt"/>
                </a:endParaRPr>
              </a:p>
              <a:p>
                <a:pPr algn="l">
                  <a:lnSpc>
                    <a:spcPct val="75000"/>
                  </a:lnSpc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en-US" sz="2200" dirty="0">
                          <a:latin typeface="Cambria Math" panose="02040503050406030204" charset="0"/>
                          <a:cs typeface="Cambria Math" panose="02040503050406030204" charset="0"/>
                        </a:rPr>
                        <m:t>cf</m:t>
                      </m:r>
                      <m:r>
                        <a:rPr lang="en-US" altLang="en-US" sz="2200" dirty="0">
                          <a:latin typeface="Cambria Math" panose="02040503050406030204" charset="0"/>
                          <a:cs typeface="Cambria Math" panose="02040503050406030204" charset="0"/>
                        </a:rPr>
                        <m:t> = </m:t>
                      </m:r>
                      <m:r>
                        <m:rPr>
                          <m:sty m:val="p"/>
                        </m:rPr>
                        <a:rPr lang="en-US" altLang="en-US" sz="2200" dirty="0">
                          <a:latin typeface="Cambria Math" panose="02040503050406030204" charset="0"/>
                          <a:cs typeface="Cambria Math" panose="02040503050406030204" charset="0"/>
                        </a:rPr>
                        <m:t>cfe</m:t>
                      </m:r>
                      <m:r>
                        <a:rPr lang="en-US" altLang="en-US" sz="2200" dirty="0">
                          <a:latin typeface="Cambria Math" panose="02040503050406030204" charset="0"/>
                          <a:cs typeface="Cambria Math" panose="02040503050406030204" charset="0"/>
                        </a:rPr>
                        <m:t>∗</m:t>
                      </m:r>
                      <m:r>
                        <m:rPr>
                          <m:sty m:val="p"/>
                        </m:rPr>
                        <a:rPr lang="en-US" altLang="en-US" sz="2200" dirty="0">
                          <a:latin typeface="Cambria Math" panose="02040503050406030204" charset="0"/>
                          <a:cs typeface="Cambria Math" panose="02040503050406030204" charset="0"/>
                        </a:rPr>
                        <m:t>cfh</m:t>
                      </m:r>
                      <m:r>
                        <a:rPr lang="en-US" altLang="en-US" sz="2200" dirty="0">
                          <a:latin typeface="Cambria Math" panose="02040503050406030204" charset="0"/>
                          <a:cs typeface="Cambria Math" panose="02040503050406030204" charset="0"/>
                        </a:rPr>
                        <m:t> = 0.8∗0.8 = 0.64 </m:t>
                      </m:r>
                    </m:oMath>
                  </m:oMathPara>
                </a14:m>
                <a:endParaRPr sz="2200" dirty="0">
                  <a:cs typeface="+mn-lt"/>
                </a:endParaRPr>
              </a:p>
            </p:txBody>
          </p:sp>
        </mc:Choice>
        <mc:Fallback xmlns="">
          <p:sp>
            <p:nvSpPr>
              <p:cNvPr id="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6720" y="3430905"/>
                <a:ext cx="5561965" cy="1883110"/>
              </a:xfrm>
              <a:prstGeom prst="roundRect">
                <a:avLst/>
              </a:prstGeom>
              <a:blipFill rotWithShape="1">
                <a:blip r:embed="rId2"/>
                <a:stretch>
                  <a:fillRect b="18"/>
                </a:stretch>
              </a:blipFill>
              <a:ln w="9525" cap="flat" cmpd="sng">
                <a:noFill/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err="1"/>
              <a:t>Συνδυ</a:t>
            </a:r>
            <a:r>
              <a:rPr lang="en-US" altLang="en-US" sz="3200" dirty="0"/>
              <a:t>ασμός Κανόνων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200" b="1" u="sng"/>
                  <a:t>Κανόνες με ίδιο συμπέρασμα</a:t>
                </a:r>
              </a:p>
              <a:p>
                <a:endParaRPr lang="en-US" sz="220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charset="0"/>
                          <a:cs typeface="Cambria Math" panose="02040503050406030204" charset="0"/>
                        </a:rPr>
                        <m:t>𝑐𝑓</m:t>
                      </m:r>
                      <m:r>
                        <a:rPr lang="en-US" sz="2200" i="1">
                          <a:latin typeface="Cambria Math" panose="02040503050406030204" charset="0"/>
                          <a:cs typeface="Cambria Math" panose="02040503050406030204" charset="0"/>
                        </a:rPr>
                        <m:t> =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200" i="1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200" i="1">
                                  <a:latin typeface="Cambria Math" panose="02040503050406030204" pitchFamily="18" charset="0"/>
                                  <a:cs typeface="Cambria Math" panose="02040503050406030204" charset="0"/>
                                </a:rPr>
                              </m:ctrlPr>
                            </m:eqArrPr>
                            <m:e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𝑐𝑓h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1+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𝑐𝑓h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2(1−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𝑐𝑓h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1), 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𝛼𝜈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 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𝑐𝑓h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1,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𝑐𝑓h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2&gt;0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𝑐𝑓h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1+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𝑐𝑓h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2(1+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𝑐𝑓h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1), 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𝛼𝜈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 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𝑐𝑓h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1,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𝑐𝑓h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2 &lt;0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  <a:cs typeface="Cambria Math" panose="0204050305040603020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200" i="1">
                                      <a:latin typeface="Cambria Math" panose="02040503050406030204" charset="0"/>
                                      <a:cs typeface="Cambria Math" panose="02040503050406030204" charset="0"/>
                                    </a:rPr>
                                    <m:t>𝑐𝑓h</m:t>
                                  </m:r>
                                  <m:r>
                                    <a:rPr lang="en-US" sz="2200" i="1">
                                      <a:latin typeface="Cambria Math" panose="02040503050406030204" charset="0"/>
                                      <a:cs typeface="Cambria Math" panose="02040503050406030204" charset="0"/>
                                    </a:rPr>
                                    <m:t>1+</m:t>
                                  </m:r>
                                  <m:r>
                                    <a:rPr lang="en-US" sz="2200" i="1">
                                      <a:latin typeface="Cambria Math" panose="02040503050406030204" charset="0"/>
                                      <a:cs typeface="Cambria Math" panose="02040503050406030204" charset="0"/>
                                    </a:rPr>
                                    <m:t>𝑐𝑓h</m:t>
                                  </m:r>
                                  <m:r>
                                    <a:rPr lang="en-US" sz="2200" i="1">
                                      <a:latin typeface="Cambria Math" panose="02040503050406030204" charset="0"/>
                                      <a:cs typeface="Cambria Math" panose="02040503050406030204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200" i="1">
                                      <a:latin typeface="Cambria Math" panose="02040503050406030204" charset="0"/>
                                      <a:cs typeface="Cambria Math" panose="02040503050406030204" charset="0"/>
                                    </a:rPr>
                                    <m:t>1−</m:t>
                                  </m:r>
                                  <m:func>
                                    <m:funcPr>
                                      <m:ctrlPr>
                                        <a:rPr lang="en-US" sz="2200" i="1">
                                          <a:latin typeface="Cambria Math" panose="02040503050406030204" pitchFamily="18" charset="0"/>
                                          <a:cs typeface="Cambria Math" panose="02040503050406030204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200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min</m:t>
                                      </m:r>
                                    </m:fName>
                                    <m:e>
                                      <m:r>
                                        <a:rPr lang="en-US" sz="220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{|</m:t>
                                      </m:r>
                                      <m:r>
                                        <a:rPr lang="en-US" sz="220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𝑐𝑓h</m:t>
                                      </m:r>
                                      <m:r>
                                        <a:rPr lang="en-US" sz="220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1|, |</m:t>
                                      </m:r>
                                      <m:r>
                                        <a:rPr lang="en-US" sz="220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𝑐𝑓h</m:t>
                                      </m:r>
                                      <m:r>
                                        <a:rPr lang="en-US" sz="2200" i="1">
                                          <a:latin typeface="Cambria Math" panose="02040503050406030204" charset="0"/>
                                          <a:cs typeface="Cambria Math" panose="02040503050406030204" charset="0"/>
                                        </a:rPr>
                                        <m:t>2|}</m:t>
                                      </m:r>
                                    </m:e>
                                  </m:func>
                                </m:den>
                              </m:f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, 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𝛼𝜈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 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𝑐𝑓h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1∗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𝑐𝑓h</m:t>
                              </m:r>
                              <m:r>
                                <a:rPr lang="en-US" sz="22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2&lt;0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200"/>
              </a:p>
              <a:p>
                <a:r>
                  <a:rPr lang="en-US" sz="2200" b="1" u="sng"/>
                  <a:t>Διαδοχικοί κανόνες</a:t>
                </a:r>
                <a:endParaRPr lang="en-US" sz="2200"/>
              </a:p>
              <a:p>
                <a:endParaRPr lang="en-US" sz="2200"/>
              </a:p>
              <a:p>
                <a:pPr marL="0" indent="0">
                  <a:buNone/>
                </a:pPr>
                <a:r>
                  <a:rPr lang="en-US" altLang="en-US" sz="2200">
                    <a:latin typeface="Cambria Math" panose="02040503050406030204" charset="0"/>
                    <a:cs typeface="Cambria Math" panose="02040503050406030204" charset="0"/>
                  </a:rPr>
                  <a:t>                                                                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charset="0"/>
                        <a:cs typeface="Cambria Math" panose="02040503050406030204" charset="0"/>
                      </a:rPr>
                      <m:t>𝑐𝑓</m:t>
                    </m:r>
                    <m:r>
                      <a:rPr lang="en-US" sz="2200" i="1">
                        <a:latin typeface="Cambria Math" panose="02040503050406030204" charset="0"/>
                        <a:cs typeface="Cambria Math" panose="02040503050406030204" charset="0"/>
                      </a:rPr>
                      <m:t>=</m:t>
                    </m:r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>
                            <a:latin typeface="Cambria Math" panose="02040503050406030204" charset="0"/>
                            <a:cs typeface="Cambria Math" panose="02040503050406030204" charset="0"/>
                          </a:rPr>
                          <m:t>max</m:t>
                        </m:r>
                      </m:fName>
                      <m:e>
                        <m:r>
                          <a:rPr lang="en-US" sz="22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{0, </m:t>
                        </m:r>
                        <m:r>
                          <a:rPr lang="en-US" sz="22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𝑐𝑓</m:t>
                        </m:r>
                        <m:r>
                          <a:rPr lang="en-US" sz="22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1}∗</m:t>
                        </m:r>
                        <m:r>
                          <a:rPr lang="en-US" sz="22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𝑐𝑓</m:t>
                        </m:r>
                        <m:r>
                          <a:rPr lang="en-US" sz="22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2</m:t>
                        </m:r>
                      </m:e>
                    </m:func>
                  </m:oMath>
                </a14:m>
                <a:endParaRPr lang="en-US" sz="2200"/>
              </a:p>
              <a:p>
                <a:endParaRPr lang="en-US" sz="2200"/>
              </a:p>
              <a:p>
                <a:endParaRPr lang="en-US" sz="2200"/>
              </a:p>
              <a:p>
                <a:endParaRPr lang="en-US" sz="2200"/>
              </a:p>
              <a:p>
                <a:endParaRPr lang="en-US" sz="2200"/>
              </a:p>
            </p:txBody>
          </p:sp>
        </mc:Choice>
        <mc:Fallback xmlns="">
          <p:sp>
            <p:nvSpPr>
              <p:cNvPr id="3" name="Content Placeholder 2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b="-15491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26</a:t>
            </a:fld>
            <a:endParaRPr lang="zh-CN" altLang="en-US"/>
          </a:p>
        </p:txBody>
      </p:sp>
      <p:sp>
        <p:nvSpPr>
          <p:cNvPr id="43013" name="Text Box 5"/>
          <p:cNvSpPr txBox="1"/>
          <p:nvPr/>
        </p:nvSpPr>
        <p:spPr>
          <a:xfrm>
            <a:off x="996315" y="2641600"/>
            <a:ext cx="1714500" cy="871290"/>
          </a:xfrm>
          <a:prstGeom prst="round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b="1" dirty="0">
                <a:cs typeface="+mn-lt"/>
              </a:rPr>
              <a:t>if</a:t>
            </a:r>
            <a:r>
              <a:rPr lang="en-US" altLang="x-none" dirty="0">
                <a:cs typeface="+mn-lt"/>
              </a:rPr>
              <a:t> e</a:t>
            </a:r>
            <a:r>
              <a:rPr lang="en-US" altLang="en-US" dirty="0">
                <a:cs typeface="+mn-lt"/>
              </a:rPr>
              <a:t>1</a:t>
            </a:r>
            <a:endParaRPr lang="en-US" altLang="x-none" dirty="0">
              <a:cs typeface="+mn-lt"/>
            </a:endParaRPr>
          </a:p>
          <a:p>
            <a:pPr>
              <a:spcBef>
                <a:spcPct val="50000"/>
              </a:spcBef>
            </a:pPr>
            <a:r>
              <a:rPr lang="en-US" altLang="x-none" b="1" dirty="0">
                <a:cs typeface="+mn-lt"/>
              </a:rPr>
              <a:t>then</a:t>
            </a:r>
            <a:r>
              <a:rPr lang="en-US" altLang="x-none" dirty="0">
                <a:cs typeface="+mn-lt"/>
              </a:rPr>
              <a:t> h (cf</a:t>
            </a:r>
            <a:r>
              <a:rPr lang="en-US" altLang="en-US" dirty="0">
                <a:cs typeface="+mn-lt"/>
              </a:rPr>
              <a:t>h1</a:t>
            </a:r>
            <a:r>
              <a:rPr lang="en-US" altLang="x-none" dirty="0">
                <a:cs typeface="+mn-lt"/>
              </a:rPr>
              <a:t>)</a:t>
            </a:r>
            <a:endParaRPr lang="en-US" altLang="en-US" dirty="0">
              <a:cs typeface="+mn-lt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2898140" y="2641600"/>
            <a:ext cx="1714500" cy="868370"/>
          </a:xfrm>
          <a:prstGeom prst="round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b="1" dirty="0">
                <a:cs typeface="+mn-lt"/>
              </a:rPr>
              <a:t>if</a:t>
            </a:r>
            <a:r>
              <a:rPr lang="en-US" altLang="x-none" dirty="0">
                <a:cs typeface="+mn-lt"/>
              </a:rPr>
              <a:t> e</a:t>
            </a:r>
            <a:r>
              <a:rPr lang="en-US" altLang="en-US" dirty="0">
                <a:cs typeface="+mn-lt"/>
              </a:rPr>
              <a:t>2</a:t>
            </a:r>
            <a:endParaRPr lang="en-US" altLang="x-none" dirty="0">
              <a:cs typeface="+mn-lt"/>
            </a:endParaRPr>
          </a:p>
          <a:p>
            <a:pPr>
              <a:spcBef>
                <a:spcPct val="50000"/>
              </a:spcBef>
            </a:pPr>
            <a:r>
              <a:rPr lang="en-US" altLang="x-none" b="1" dirty="0">
                <a:cs typeface="+mn-lt"/>
              </a:rPr>
              <a:t>then</a:t>
            </a:r>
            <a:r>
              <a:rPr lang="en-US" altLang="x-none" dirty="0">
                <a:cs typeface="+mn-lt"/>
              </a:rPr>
              <a:t> h (cf</a:t>
            </a:r>
            <a:r>
              <a:rPr lang="en-US" altLang="en-US" dirty="0">
                <a:cs typeface="+mn-lt"/>
              </a:rPr>
              <a:t>h2</a:t>
            </a:r>
            <a:r>
              <a:rPr lang="en-US" altLang="x-none" dirty="0">
                <a:cs typeface="+mn-lt"/>
              </a:rPr>
              <a:t>)</a:t>
            </a:r>
            <a:endParaRPr lang="en-US" altLang="en-US" dirty="0">
              <a:cs typeface="+mn-lt"/>
            </a:endParaRPr>
          </a:p>
        </p:txBody>
      </p:sp>
      <p:sp>
        <p:nvSpPr>
          <p:cNvPr id="7" name="Text Box 5"/>
          <p:cNvSpPr txBox="1"/>
          <p:nvPr/>
        </p:nvSpPr>
        <p:spPr>
          <a:xfrm>
            <a:off x="996315" y="4619625"/>
            <a:ext cx="1714500" cy="895400"/>
          </a:xfrm>
          <a:prstGeom prst="round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b="1" dirty="0">
                <a:cs typeface="+mn-lt"/>
              </a:rPr>
              <a:t>if</a:t>
            </a:r>
            <a:r>
              <a:rPr lang="en-US" altLang="x-none" dirty="0">
                <a:cs typeface="+mn-lt"/>
              </a:rPr>
              <a:t> e</a:t>
            </a:r>
            <a:r>
              <a:rPr lang="en-US" altLang="en-US" dirty="0">
                <a:cs typeface="+mn-lt"/>
              </a:rPr>
              <a:t>1</a:t>
            </a:r>
            <a:endParaRPr lang="en-US" altLang="x-none" dirty="0">
              <a:cs typeface="+mn-lt"/>
            </a:endParaRPr>
          </a:p>
          <a:p>
            <a:pPr>
              <a:spcBef>
                <a:spcPct val="50000"/>
              </a:spcBef>
            </a:pPr>
            <a:r>
              <a:rPr lang="en-US" altLang="x-none" b="1" dirty="0">
                <a:cs typeface="+mn-lt"/>
              </a:rPr>
              <a:t>then</a:t>
            </a:r>
            <a:r>
              <a:rPr lang="en-US" altLang="x-none" dirty="0">
                <a:cs typeface="+mn-lt"/>
              </a:rPr>
              <a:t> </a:t>
            </a:r>
            <a:r>
              <a:rPr lang="en-US" altLang="en-US" dirty="0">
                <a:cs typeface="+mn-lt"/>
              </a:rPr>
              <a:t>e2</a:t>
            </a:r>
            <a:r>
              <a:rPr lang="en-US" altLang="x-none" dirty="0">
                <a:cs typeface="+mn-lt"/>
              </a:rPr>
              <a:t> (cf</a:t>
            </a:r>
            <a:r>
              <a:rPr lang="en-US" altLang="en-US" dirty="0">
                <a:cs typeface="+mn-lt"/>
              </a:rPr>
              <a:t>1</a:t>
            </a:r>
            <a:r>
              <a:rPr lang="en-US" altLang="x-none" dirty="0">
                <a:cs typeface="+mn-lt"/>
              </a:rPr>
              <a:t>)</a:t>
            </a:r>
            <a:endParaRPr lang="en-US" altLang="en-US" dirty="0">
              <a:cs typeface="+mn-lt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2898140" y="4619625"/>
            <a:ext cx="1714500" cy="868370"/>
          </a:xfrm>
          <a:prstGeom prst="round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b="1" dirty="0">
                <a:cs typeface="+mn-lt"/>
              </a:rPr>
              <a:t>if</a:t>
            </a:r>
            <a:r>
              <a:rPr lang="en-US" altLang="x-none" dirty="0">
                <a:cs typeface="+mn-lt"/>
              </a:rPr>
              <a:t> e</a:t>
            </a:r>
            <a:r>
              <a:rPr lang="en-US" altLang="en-US" dirty="0">
                <a:cs typeface="+mn-lt"/>
              </a:rPr>
              <a:t>2</a:t>
            </a:r>
            <a:endParaRPr lang="en-US" altLang="x-none" dirty="0">
              <a:cs typeface="+mn-lt"/>
            </a:endParaRPr>
          </a:p>
          <a:p>
            <a:pPr>
              <a:spcBef>
                <a:spcPct val="50000"/>
              </a:spcBef>
            </a:pPr>
            <a:r>
              <a:rPr lang="en-US" altLang="x-none" b="1" dirty="0">
                <a:cs typeface="+mn-lt"/>
              </a:rPr>
              <a:t>then</a:t>
            </a:r>
            <a:r>
              <a:rPr lang="en-US" altLang="x-none" dirty="0">
                <a:cs typeface="+mn-lt"/>
              </a:rPr>
              <a:t> h (cf</a:t>
            </a:r>
            <a:r>
              <a:rPr lang="en-US" altLang="en-US" dirty="0">
                <a:cs typeface="+mn-lt"/>
              </a:rPr>
              <a:t>2</a:t>
            </a:r>
            <a:r>
              <a:rPr lang="en-US" altLang="x-none" dirty="0">
                <a:cs typeface="+mn-lt"/>
              </a:rPr>
              <a:t>)</a:t>
            </a:r>
            <a:endParaRPr lang="en-US" altLang="en-US" dirty="0">
              <a:cs typeface="+mn-l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err="1"/>
              <a:t>Συνδυ</a:t>
            </a:r>
            <a:r>
              <a:rPr lang="en-US" altLang="en-US" sz="3200" dirty="0"/>
              <a:t>ασμός Κανόνων - Παράδειγμα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27</a:t>
            </a:fld>
            <a:endParaRPr lang="zh-CN" altLang="en-US"/>
          </a:p>
        </p:txBody>
      </p:sp>
      <p:sp>
        <p:nvSpPr>
          <p:cNvPr id="27651" name="Text Box 3"/>
          <p:cNvSpPr txBox="1"/>
          <p:nvPr/>
        </p:nvSpPr>
        <p:spPr>
          <a:xfrm>
            <a:off x="1295400" y="1752600"/>
            <a:ext cx="3954145" cy="717154"/>
          </a:xfrm>
          <a:prstGeom prst="round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x-none" b="1" dirty="0">
                <a:cs typeface="+mn-lt"/>
              </a:rPr>
              <a:t>if is</a:t>
            </a:r>
            <a:r>
              <a:rPr lang="en-US" altLang="en-US" dirty="0">
                <a:cs typeface="+mn-lt"/>
              </a:rPr>
              <a:t>(today, </a:t>
            </a:r>
            <a:r>
              <a:rPr lang="en-US" altLang="x-none" dirty="0">
                <a:cs typeface="+mn-lt"/>
              </a:rPr>
              <a:t>rain</a:t>
            </a:r>
            <a:r>
              <a:rPr lang="en-US" altLang="en-US" dirty="0">
                <a:cs typeface="+mn-lt"/>
              </a:rPr>
              <a:t>)</a:t>
            </a:r>
            <a:endParaRPr lang="en-US" altLang="x-none" b="1" dirty="0">
              <a:cs typeface="+mn-lt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x-none" b="1" dirty="0">
                <a:cs typeface="+mn-lt"/>
              </a:rPr>
              <a:t>then </a:t>
            </a:r>
            <a:r>
              <a:rPr lang="en-US" altLang="en-US" b="1" dirty="0">
                <a:cs typeface="+mn-lt"/>
              </a:rPr>
              <a:t>assert</a:t>
            </a:r>
            <a:r>
              <a:rPr lang="en-US" altLang="en-US" dirty="0">
                <a:cs typeface="+mn-lt"/>
              </a:rPr>
              <a:t>(</a:t>
            </a:r>
            <a:r>
              <a:rPr lang="en-US" altLang="x-none" dirty="0">
                <a:cs typeface="+mn-lt"/>
              </a:rPr>
              <a:t>tomorrow</a:t>
            </a:r>
            <a:r>
              <a:rPr lang="en-US" altLang="en-US" dirty="0">
                <a:cs typeface="+mn-lt"/>
              </a:rPr>
              <a:t>, </a:t>
            </a:r>
            <a:r>
              <a:rPr lang="en-US" altLang="x-none" dirty="0">
                <a:cs typeface="+mn-lt"/>
              </a:rPr>
              <a:t>rain</a:t>
            </a:r>
            <a:r>
              <a:rPr lang="en-US" altLang="en-US" dirty="0">
                <a:cs typeface="+mn-lt"/>
              </a:rPr>
              <a:t>)</a:t>
            </a:r>
            <a:r>
              <a:rPr lang="en-US" altLang="x-none" dirty="0">
                <a:cs typeface="+mn-lt"/>
              </a:rPr>
              <a:t> (0.5)</a:t>
            </a:r>
            <a:endParaRPr dirty="0">
              <a:cs typeface="+mn-lt"/>
            </a:endParaRPr>
          </a:p>
        </p:txBody>
      </p:sp>
      <p:sp>
        <p:nvSpPr>
          <p:cNvPr id="27652" name="Text Box 4"/>
          <p:cNvSpPr txBox="1"/>
          <p:nvPr/>
        </p:nvSpPr>
        <p:spPr>
          <a:xfrm>
            <a:off x="1295400" y="2971800"/>
            <a:ext cx="3954780" cy="1098499"/>
          </a:xfrm>
          <a:prstGeom prst="round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x-none" b="1" dirty="0">
                <a:cs typeface="+mn-lt"/>
              </a:rPr>
              <a:t>if </a:t>
            </a:r>
            <a:r>
              <a:rPr lang="en-US" altLang="en-US" b="1" dirty="0">
                <a:cs typeface="+mn-lt"/>
              </a:rPr>
              <a:t>is</a:t>
            </a:r>
            <a:r>
              <a:rPr lang="en-US" altLang="en-US" dirty="0">
                <a:cs typeface="+mn-lt"/>
              </a:rPr>
              <a:t>(today, rain)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x-none" b="1" dirty="0">
                <a:cs typeface="+mn-lt"/>
              </a:rPr>
              <a:t>and is</a:t>
            </a:r>
            <a:r>
              <a:rPr lang="en-US" altLang="en-US" dirty="0">
                <a:cs typeface="+mn-lt"/>
              </a:rPr>
              <a:t>(</a:t>
            </a:r>
            <a:r>
              <a:rPr lang="en-US" altLang="x-none" dirty="0">
                <a:cs typeface="+mn-lt"/>
                <a:sym typeface="+mn-ea"/>
              </a:rPr>
              <a:t>temperature</a:t>
            </a:r>
            <a:r>
              <a:rPr lang="en-US" altLang="en-US" dirty="0">
                <a:cs typeface="+mn-lt"/>
                <a:sym typeface="+mn-ea"/>
              </a:rPr>
              <a:t>, </a:t>
            </a:r>
            <a:r>
              <a:rPr lang="en-US" altLang="x-none" dirty="0">
                <a:cs typeface="+mn-lt"/>
              </a:rPr>
              <a:t>high</a:t>
            </a:r>
            <a:r>
              <a:rPr lang="en-US" altLang="en-US" dirty="0">
                <a:cs typeface="+mn-lt"/>
              </a:rPr>
              <a:t>)</a:t>
            </a:r>
            <a:endParaRPr lang="en-US" altLang="x-none" dirty="0">
              <a:cs typeface="+mn-lt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x-none" b="1" dirty="0">
                <a:cs typeface="+mn-lt"/>
              </a:rPr>
              <a:t>then </a:t>
            </a:r>
            <a:r>
              <a:rPr lang="en-US" altLang="en-US" b="1" dirty="0">
                <a:cs typeface="+mn-lt"/>
              </a:rPr>
              <a:t>assert</a:t>
            </a:r>
            <a:r>
              <a:rPr lang="en-US" altLang="en-US" dirty="0">
                <a:cs typeface="+mn-lt"/>
                <a:sym typeface="+mn-ea"/>
              </a:rPr>
              <a:t>(</a:t>
            </a:r>
            <a:r>
              <a:rPr lang="en-US" altLang="x-none" dirty="0">
                <a:cs typeface="+mn-lt"/>
                <a:sym typeface="+mn-ea"/>
              </a:rPr>
              <a:t>tomorrow</a:t>
            </a:r>
            <a:r>
              <a:rPr lang="en-US" altLang="en-US" dirty="0">
                <a:cs typeface="+mn-lt"/>
                <a:sym typeface="+mn-ea"/>
              </a:rPr>
              <a:t>, </a:t>
            </a:r>
            <a:r>
              <a:rPr lang="en-US" altLang="x-none" dirty="0">
                <a:cs typeface="+mn-lt"/>
                <a:sym typeface="+mn-ea"/>
              </a:rPr>
              <a:t>rain</a:t>
            </a:r>
            <a:r>
              <a:rPr lang="en-US" altLang="en-US" dirty="0">
                <a:cs typeface="+mn-lt"/>
                <a:sym typeface="+mn-ea"/>
              </a:rPr>
              <a:t>)</a:t>
            </a:r>
            <a:r>
              <a:rPr lang="en-US" altLang="x-none" dirty="0">
                <a:cs typeface="+mn-lt"/>
              </a:rPr>
              <a:t> (0.7)</a:t>
            </a:r>
            <a:endParaRPr dirty="0">
              <a:cs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653" name="Text Box 5"/>
              <p:cNvSpPr txBox="1"/>
              <p:nvPr/>
            </p:nvSpPr>
            <p:spPr>
              <a:xfrm>
                <a:off x="1295400" y="4572000"/>
                <a:ext cx="6694805" cy="10604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l-GR" altLang="x-none" dirty="0">
                    <a:cs typeface="+mn-lt"/>
                  </a:rPr>
                  <a:t>Επειδή </a:t>
                </a:r>
                <a:r>
                  <a:rPr lang="en-US" altLang="x-none" dirty="0">
                    <a:cs typeface="+mn-lt"/>
                  </a:rPr>
                  <a:t>cfh1, cfh2 &gt;</a:t>
                </a:r>
                <a:r>
                  <a:rPr lang="en-US" altLang="en-US" dirty="0">
                    <a:cs typeface="+mn-lt"/>
                  </a:rPr>
                  <a:t> </a:t>
                </a:r>
                <a:r>
                  <a:rPr lang="en-US" altLang="x-none" dirty="0">
                    <a:cs typeface="+mn-lt"/>
                  </a:rPr>
                  <a:t>0 </a:t>
                </a:r>
                <a:r>
                  <a:rPr lang="el-GR" altLang="x-none" dirty="0">
                    <a:cs typeface="+mn-lt"/>
                  </a:rPr>
                  <a:t>είναι</a:t>
                </a:r>
                <a:r>
                  <a:rPr lang="en-US" altLang="el-GR" dirty="0">
                    <a:cs typeface="+mn-lt"/>
                  </a:rPr>
                  <a:t>:</a:t>
                </a:r>
              </a:p>
              <a:p>
                <a:pPr>
                  <a:spcBef>
                    <a:spcPct val="50000"/>
                  </a:spcBef>
                </a:pPr>
                <a:endParaRPr lang="en-US" altLang="x-none" dirty="0">
                  <a:cs typeface="+mn-lt"/>
                </a:endParaRP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x-none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𝑐𝑓</m:t>
                      </m:r>
                      <m:r>
                        <a:rPr lang="en-US" altLang="x-none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 = </m:t>
                      </m:r>
                      <m:r>
                        <a:rPr lang="en-US" altLang="x-none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𝑐𝑓h</m:t>
                      </m:r>
                      <m:r>
                        <a:rPr lang="en-US" altLang="x-none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1+</m:t>
                      </m:r>
                      <m:r>
                        <a:rPr lang="en-US" altLang="x-none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𝑐𝑓h</m:t>
                      </m:r>
                      <m:r>
                        <a:rPr lang="en-US" altLang="x-none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2∗(1−</m:t>
                      </m:r>
                      <m:r>
                        <a:rPr lang="en-US" altLang="x-none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𝑐𝑓h</m:t>
                      </m:r>
                      <m:r>
                        <a:rPr lang="en-US" altLang="x-none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1) = 0.5 + 0.7∗(1−0.5) = 0.85</m:t>
                      </m:r>
                    </m:oMath>
                  </m:oMathPara>
                </a14:m>
                <a:endParaRPr i="1" dirty="0">
                  <a:cs typeface="+mn-lt"/>
                </a:endParaRPr>
              </a:p>
            </p:txBody>
          </p:sp>
        </mc:Choice>
        <mc:Fallback xmlns="">
          <p:sp>
            <p:nvSpPr>
              <p:cNvPr id="27653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572000"/>
                <a:ext cx="6694805" cy="106045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9525">
                <a:noFill/>
              </a:ln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err="1"/>
              <a:t>Πλεονεκτήμ</a:t>
            </a:r>
            <a:r>
              <a:rPr lang="en-US" altLang="en-US" sz="3200" dirty="0"/>
              <a:t>ατα Συντελεστών Βεβαιότητας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/>
              <a:t>Απλότητα υπολογιστικού μοντέλου</a:t>
            </a:r>
          </a:p>
          <a:p>
            <a:endParaRPr lang="en-US" sz="2200"/>
          </a:p>
          <a:p>
            <a:r>
              <a:rPr lang="en-US" sz="2200"/>
              <a:t>Επιτρέπουν τη χρήση κανόνων παραγωγής</a:t>
            </a:r>
            <a:r>
              <a:rPr lang="en-US" altLang="en-US" sz="2200"/>
              <a:t> </a:t>
            </a:r>
            <a:r>
              <a:rPr lang="en-US" sz="2200"/>
              <a:t>ταυτόχρονα με την ποσοτικοποίηση της</a:t>
            </a:r>
            <a:r>
              <a:rPr lang="en-US" altLang="en-US" sz="2200"/>
              <a:t> </a:t>
            </a:r>
            <a:r>
              <a:rPr lang="en-US" sz="2200"/>
              <a:t>αβεβαιότητας</a:t>
            </a:r>
          </a:p>
          <a:p>
            <a:endParaRPr lang="en-US" sz="2200"/>
          </a:p>
          <a:p>
            <a:r>
              <a:rPr lang="en-US" sz="2200"/>
              <a:t>Επιτρέπουν την παραγωγή επεξηγήσεων</a:t>
            </a:r>
            <a:r>
              <a:rPr lang="en-US" altLang="en-US" sz="2200"/>
              <a:t> </a:t>
            </a:r>
            <a:r>
              <a:rPr lang="en-US" sz="2200"/>
              <a:t>(μέσω των κανόνων παραγωγής)</a:t>
            </a:r>
          </a:p>
          <a:p>
            <a:endParaRPr lang="en-US" sz="2200"/>
          </a:p>
          <a:p>
            <a:r>
              <a:rPr lang="en-US" sz="2200"/>
              <a:t>Ο προσδιορισμός των συντελεστών</a:t>
            </a:r>
            <a:r>
              <a:rPr lang="en-US" altLang="en-US" sz="2200"/>
              <a:t> </a:t>
            </a:r>
            <a:r>
              <a:rPr lang="en-US" sz="2200"/>
              <a:t>βεβαιότητας είναι σχετικά ευκολότερος</a:t>
            </a:r>
            <a:r>
              <a:rPr lang="en-US" altLang="en-US" sz="2200"/>
              <a:t> </a:t>
            </a:r>
            <a:r>
              <a:rPr lang="en-US" sz="2200"/>
              <a:t>από αυτόν των πιθανοτήτων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28</a:t>
            </a:fld>
            <a:endParaRPr lang="zh-CN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err="1"/>
              <a:t>Μειονεκτήμ</a:t>
            </a:r>
            <a:r>
              <a:rPr lang="en-US" altLang="en-US" sz="3200" dirty="0"/>
              <a:t>ατα Συντελεστών Βεβαιότητας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/>
              <a:t>Όχι σημαντική συμβολή στο διαγνωστικό</a:t>
            </a:r>
            <a:r>
              <a:rPr lang="en-US" altLang="en-US" sz="2200"/>
              <a:t> </a:t>
            </a:r>
            <a:r>
              <a:rPr lang="en-US" sz="2200"/>
              <a:t>αποτέλεσμα</a:t>
            </a:r>
          </a:p>
          <a:p>
            <a:endParaRPr lang="en-US" sz="2200"/>
          </a:p>
          <a:p>
            <a:r>
              <a:rPr lang="en-US" sz="2200"/>
              <a:t>Δεν έχουν αυστηρή θεωρητική θεμελίωση</a:t>
            </a:r>
          </a:p>
          <a:p>
            <a:endParaRPr lang="en-US" sz="2200"/>
          </a:p>
          <a:p>
            <a:r>
              <a:rPr lang="en-US" sz="2200"/>
              <a:t>Η ενημέρωση της βάσης γνώσης με νέα</a:t>
            </a:r>
            <a:r>
              <a:rPr lang="en-US" altLang="en-US" sz="2200"/>
              <a:t> </a:t>
            </a:r>
            <a:r>
              <a:rPr lang="en-US" sz="2200"/>
              <a:t>γνώση οδηγεί σε αλλαγή των τιμών των</a:t>
            </a:r>
            <a:r>
              <a:rPr lang="en-US" altLang="en-US" sz="2200"/>
              <a:t> </a:t>
            </a:r>
            <a:r>
              <a:rPr lang="en-US" sz="2200"/>
              <a:t>συντελεστών βεβαιότητας</a:t>
            </a:r>
          </a:p>
          <a:p>
            <a:endParaRPr lang="en-US" sz="2200"/>
          </a:p>
          <a:p>
            <a:r>
              <a:rPr lang="en-US" sz="2200"/>
              <a:t>Υπάρχει δυσκολία στην έκφραση γνώσης</a:t>
            </a:r>
            <a:r>
              <a:rPr lang="en-US" altLang="en-US" sz="2200"/>
              <a:t> </a:t>
            </a:r>
            <a:r>
              <a:rPr lang="en-US" sz="2200"/>
              <a:t>σε ορισμένες περιπτώσεις (μεγάλος</a:t>
            </a:r>
            <a:r>
              <a:rPr lang="en-US" altLang="en-US" sz="2200"/>
              <a:t> </a:t>
            </a:r>
            <a:r>
              <a:rPr lang="en-US" sz="2200"/>
              <a:t>αριθμός στοιχείων, ειδικές εξαρτήσεις</a:t>
            </a:r>
            <a:r>
              <a:rPr lang="en-US" altLang="en-US" sz="2200"/>
              <a:t> </a:t>
            </a:r>
            <a:r>
              <a:rPr lang="en-US" sz="2200"/>
              <a:t>μεταξύ αβέβαιων πεποιθήσεων)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29</a:t>
            </a:fld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/>
              <a:t>Κα</a:t>
            </a:r>
            <a:r>
              <a:rPr lang="en-US" altLang="en-US" sz="3200" dirty="0" err="1"/>
              <a:t>νόνες</a:t>
            </a:r>
            <a:r>
              <a:rPr lang="en-US" altLang="en-US" sz="3200" dirty="0"/>
              <a:t> - Βα</a:t>
            </a:r>
            <a:r>
              <a:rPr lang="en-US" altLang="en-US" sz="3200" dirty="0" err="1"/>
              <a:t>σική</a:t>
            </a:r>
            <a:r>
              <a:rPr lang="en-US" altLang="en-US" sz="3200" dirty="0"/>
              <a:t> </a:t>
            </a:r>
            <a:r>
              <a:rPr lang="en-US" altLang="en-US" sz="3200" dirty="0" err="1"/>
              <a:t>Αρχιτεκτονική</a:t>
            </a:r>
            <a:endParaRPr lang="en-US" alt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5" name="Rectangle 3"/>
          <p:cNvSpPr/>
          <p:nvPr/>
        </p:nvSpPr>
        <p:spPr>
          <a:xfrm>
            <a:off x="3828415" y="2589530"/>
            <a:ext cx="2074863" cy="1131888"/>
          </a:xfrm>
          <a:prstGeom prst="rect">
            <a:avLst/>
          </a:prstGeom>
          <a:solidFill>
            <a:srgbClr val="CC99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el-GR" altLang="x-none" dirty="0">
              <a:latin typeface="Times New Roman" panose="02020603050405020304" charset="0"/>
            </a:endParaRPr>
          </a:p>
        </p:txBody>
      </p:sp>
      <p:sp>
        <p:nvSpPr>
          <p:cNvPr id="6" name="Rectangle 4"/>
          <p:cNvSpPr/>
          <p:nvPr/>
        </p:nvSpPr>
        <p:spPr>
          <a:xfrm>
            <a:off x="7057390" y="2603818"/>
            <a:ext cx="2074863" cy="1131887"/>
          </a:xfrm>
          <a:prstGeom prst="rect">
            <a:avLst/>
          </a:prstGeom>
          <a:solidFill>
            <a:srgbClr val="CC99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el-GR" altLang="x-none" dirty="0">
              <a:latin typeface="Times New Roman" panose="02020603050405020304" charset="0"/>
            </a:endParaRPr>
          </a:p>
        </p:txBody>
      </p:sp>
      <p:sp>
        <p:nvSpPr>
          <p:cNvPr id="7" name="Rectangle 5"/>
          <p:cNvSpPr/>
          <p:nvPr/>
        </p:nvSpPr>
        <p:spPr>
          <a:xfrm>
            <a:off x="7068503" y="4377055"/>
            <a:ext cx="2074862" cy="1131888"/>
          </a:xfrm>
          <a:prstGeom prst="rect">
            <a:avLst/>
          </a:prstGeom>
          <a:solidFill>
            <a:srgbClr val="CC99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el-GR" altLang="x-none" dirty="0">
              <a:latin typeface="Times New Roman" panose="02020603050405020304" charset="0"/>
            </a:endParaRPr>
          </a:p>
        </p:txBody>
      </p:sp>
      <p:sp>
        <p:nvSpPr>
          <p:cNvPr id="8" name="Text Box 6"/>
          <p:cNvSpPr txBox="1"/>
          <p:nvPr/>
        </p:nvSpPr>
        <p:spPr>
          <a:xfrm>
            <a:off x="3971925" y="2971800"/>
            <a:ext cx="202882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x-none" dirty="0">
                <a:cs typeface="+mn-lt"/>
              </a:rPr>
              <a:t>Μ</a:t>
            </a:r>
            <a:r>
              <a:rPr lang="en-US" altLang="el-GR" dirty="0">
                <a:cs typeface="+mn-lt"/>
              </a:rPr>
              <a:t>νήμη </a:t>
            </a:r>
            <a:r>
              <a:rPr lang="el-GR" altLang="x-none" dirty="0">
                <a:cs typeface="+mn-lt"/>
              </a:rPr>
              <a:t>Ε</a:t>
            </a:r>
            <a:r>
              <a:rPr lang="en-US" altLang="el-GR" dirty="0">
                <a:cs typeface="+mn-lt"/>
              </a:rPr>
              <a:t>ργασίας</a:t>
            </a:r>
          </a:p>
        </p:txBody>
      </p:sp>
      <p:sp>
        <p:nvSpPr>
          <p:cNvPr id="9" name="Text Box 7"/>
          <p:cNvSpPr txBox="1"/>
          <p:nvPr/>
        </p:nvSpPr>
        <p:spPr>
          <a:xfrm>
            <a:off x="7361555" y="2922905"/>
            <a:ext cx="160083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x-none" dirty="0">
                <a:cs typeface="+mn-lt"/>
              </a:rPr>
              <a:t>Δ</a:t>
            </a:r>
            <a:r>
              <a:rPr lang="en-US" altLang="el-GR" dirty="0">
                <a:cs typeface="+mn-lt"/>
              </a:rPr>
              <a:t>ιερμηνευτής </a:t>
            </a:r>
            <a:r>
              <a:rPr lang="el-GR" altLang="x-none" dirty="0">
                <a:cs typeface="+mn-lt"/>
              </a:rPr>
              <a:t>Κ</a:t>
            </a:r>
            <a:r>
              <a:rPr lang="en-US" altLang="el-GR" dirty="0">
                <a:cs typeface="+mn-lt"/>
              </a:rPr>
              <a:t>ανόνων</a:t>
            </a:r>
          </a:p>
        </p:txBody>
      </p:sp>
      <p:sp>
        <p:nvSpPr>
          <p:cNvPr id="10" name="Text Box 8"/>
          <p:cNvSpPr txBox="1"/>
          <p:nvPr/>
        </p:nvSpPr>
        <p:spPr>
          <a:xfrm>
            <a:off x="7289800" y="4758690"/>
            <a:ext cx="177927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x-none" dirty="0">
                <a:cs typeface="+mn-lt"/>
              </a:rPr>
              <a:t>Β</a:t>
            </a:r>
            <a:r>
              <a:rPr lang="en-US" altLang="el-GR" dirty="0">
                <a:cs typeface="+mn-lt"/>
              </a:rPr>
              <a:t>άση </a:t>
            </a:r>
            <a:r>
              <a:rPr lang="el-GR" altLang="x-none" dirty="0">
                <a:cs typeface="+mn-lt"/>
              </a:rPr>
              <a:t>Κ</a:t>
            </a:r>
            <a:r>
              <a:rPr lang="en-US" altLang="el-GR" dirty="0">
                <a:cs typeface="+mn-lt"/>
              </a:rPr>
              <a:t>ανόνων</a:t>
            </a:r>
          </a:p>
        </p:txBody>
      </p:sp>
      <p:sp>
        <p:nvSpPr>
          <p:cNvPr id="11" name="AutoShape 9"/>
          <p:cNvSpPr/>
          <p:nvPr/>
        </p:nvSpPr>
        <p:spPr>
          <a:xfrm>
            <a:off x="5915978" y="2862580"/>
            <a:ext cx="1146175" cy="153988"/>
          </a:xfrm>
          <a:prstGeom prst="rightArrow">
            <a:avLst>
              <a:gd name="adj1" fmla="val 50000"/>
              <a:gd name="adj2" fmla="val 186081"/>
            </a:avLst>
          </a:prstGeom>
          <a:solidFill>
            <a:srgbClr val="CC9900"/>
          </a:solidFill>
          <a:ln w="9525" cap="flat" cmpd="sng">
            <a:solidFill>
              <a:srgbClr val="CC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el-GR" altLang="x-none" dirty="0">
              <a:latin typeface="Times New Roman" panose="02020603050405020304" charset="0"/>
            </a:endParaRPr>
          </a:p>
        </p:txBody>
      </p:sp>
      <p:sp>
        <p:nvSpPr>
          <p:cNvPr id="12" name="AutoShape 10"/>
          <p:cNvSpPr/>
          <p:nvPr/>
        </p:nvSpPr>
        <p:spPr>
          <a:xfrm>
            <a:off x="5915978" y="3326130"/>
            <a:ext cx="1120775" cy="153988"/>
          </a:xfrm>
          <a:prstGeom prst="leftArrow">
            <a:avLst>
              <a:gd name="adj1" fmla="val 50000"/>
              <a:gd name="adj2" fmla="val 181958"/>
            </a:avLst>
          </a:prstGeom>
          <a:solidFill>
            <a:srgbClr val="CC9900"/>
          </a:solidFill>
          <a:ln w="9525" cap="flat" cmpd="sng">
            <a:solidFill>
              <a:srgbClr val="CC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el-GR" altLang="x-none" dirty="0">
              <a:latin typeface="Times New Roman" panose="02020603050405020304" charset="0"/>
            </a:endParaRPr>
          </a:p>
        </p:txBody>
      </p:sp>
      <p:sp>
        <p:nvSpPr>
          <p:cNvPr id="13" name="AutoShape 11"/>
          <p:cNvSpPr/>
          <p:nvPr/>
        </p:nvSpPr>
        <p:spPr>
          <a:xfrm rot="-5400000">
            <a:off x="7828915" y="3937318"/>
            <a:ext cx="631825" cy="219075"/>
          </a:xfrm>
          <a:prstGeom prst="rightArrow">
            <a:avLst>
              <a:gd name="adj1" fmla="val 50000"/>
              <a:gd name="adj2" fmla="val 72101"/>
            </a:avLst>
          </a:prstGeom>
          <a:solidFill>
            <a:srgbClr val="CC9900"/>
          </a:solidFill>
          <a:ln w="9525" cap="flat" cmpd="sng">
            <a:solidFill>
              <a:srgbClr val="CC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el-GR" altLang="x-none" dirty="0">
              <a:latin typeface="Times New Roman" panose="02020603050405020304" charset="0"/>
            </a:endParaRPr>
          </a:p>
        </p:txBody>
      </p:sp>
      <p:sp>
        <p:nvSpPr>
          <p:cNvPr id="14" name="Rectangle 12"/>
          <p:cNvSpPr/>
          <p:nvPr/>
        </p:nvSpPr>
        <p:spPr>
          <a:xfrm>
            <a:off x="3623628" y="2037080"/>
            <a:ext cx="5897562" cy="3967163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el-GR" altLang="x-none" dirty="0">
              <a:latin typeface="Times New Roman" panose="02020603050405020304" charset="0"/>
            </a:endParaRPr>
          </a:p>
        </p:txBody>
      </p:sp>
      <p:sp>
        <p:nvSpPr>
          <p:cNvPr id="15" name="AutoShape 13"/>
          <p:cNvSpPr/>
          <p:nvPr/>
        </p:nvSpPr>
        <p:spPr>
          <a:xfrm>
            <a:off x="2655253" y="2808605"/>
            <a:ext cx="1146175" cy="153988"/>
          </a:xfrm>
          <a:prstGeom prst="rightArrow">
            <a:avLst>
              <a:gd name="adj1" fmla="val 50000"/>
              <a:gd name="adj2" fmla="val 186081"/>
            </a:avLst>
          </a:prstGeom>
          <a:solidFill>
            <a:srgbClr val="FFCC00"/>
          </a:solidFill>
          <a:ln w="9525" cap="flat" cmpd="sng">
            <a:solidFill>
              <a:srgbClr val="FFCC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el-GR" altLang="x-none" dirty="0">
              <a:latin typeface="Times New Roman" panose="02020603050405020304" charset="0"/>
            </a:endParaRPr>
          </a:p>
        </p:txBody>
      </p:sp>
      <p:sp>
        <p:nvSpPr>
          <p:cNvPr id="16" name="AutoShape 14"/>
          <p:cNvSpPr/>
          <p:nvPr/>
        </p:nvSpPr>
        <p:spPr>
          <a:xfrm>
            <a:off x="2680653" y="3272155"/>
            <a:ext cx="1120775" cy="153988"/>
          </a:xfrm>
          <a:prstGeom prst="leftArrow">
            <a:avLst>
              <a:gd name="adj1" fmla="val 50000"/>
              <a:gd name="adj2" fmla="val 181958"/>
            </a:avLst>
          </a:prstGeom>
          <a:solidFill>
            <a:srgbClr val="FFCC00"/>
          </a:solidFill>
          <a:ln w="9525" cap="flat" cmpd="sng">
            <a:solidFill>
              <a:srgbClr val="FFCC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el-GR" altLang="x-none" dirty="0">
              <a:latin typeface="Times New Roman" panose="02020603050405020304" charset="0"/>
            </a:endParaRPr>
          </a:p>
        </p:txBody>
      </p:sp>
      <p:sp>
        <p:nvSpPr>
          <p:cNvPr id="17" name="Text Box 15"/>
          <p:cNvSpPr txBox="1"/>
          <p:nvPr/>
        </p:nvSpPr>
        <p:spPr>
          <a:xfrm>
            <a:off x="2218690" y="2321243"/>
            <a:ext cx="1417638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x-none" dirty="0">
                <a:cs typeface="+mn-lt"/>
              </a:rPr>
              <a:t>Δεδομένα</a:t>
            </a:r>
            <a:endParaRPr dirty="0">
              <a:cs typeface="+mn-lt"/>
            </a:endParaRPr>
          </a:p>
        </p:txBody>
      </p:sp>
      <p:sp>
        <p:nvSpPr>
          <p:cNvPr id="18" name="Text Box 16"/>
          <p:cNvSpPr txBox="1"/>
          <p:nvPr/>
        </p:nvSpPr>
        <p:spPr>
          <a:xfrm>
            <a:off x="1517015" y="3430905"/>
            <a:ext cx="2239963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x-none" dirty="0">
                <a:cs typeface="+mn-lt"/>
              </a:rPr>
              <a:t>Συμπεράσματα</a:t>
            </a:r>
            <a:endParaRPr dirty="0">
              <a:cs typeface="+mn-lt"/>
            </a:endParaRPr>
          </a:p>
        </p:txBody>
      </p:sp>
      <p:sp>
        <p:nvSpPr>
          <p:cNvPr id="19" name="Text Box 17"/>
          <p:cNvSpPr txBox="1"/>
          <p:nvPr/>
        </p:nvSpPr>
        <p:spPr>
          <a:xfrm>
            <a:off x="5496878" y="4792980"/>
            <a:ext cx="1531937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dirty="0">
                <a:solidFill>
                  <a:schemeClr val="tx1"/>
                </a:solidFill>
                <a:cs typeface="+mn-lt"/>
              </a:rPr>
              <a:t>(</a:t>
            </a:r>
            <a:r>
              <a:rPr lang="el-GR" altLang="x-none" dirty="0">
                <a:solidFill>
                  <a:schemeClr val="tx1"/>
                </a:solidFill>
                <a:cs typeface="+mn-lt"/>
              </a:rPr>
              <a:t>κανόνες)</a:t>
            </a:r>
          </a:p>
        </p:txBody>
      </p:sp>
      <p:sp>
        <p:nvSpPr>
          <p:cNvPr id="20" name="Text Box 18"/>
          <p:cNvSpPr txBox="1"/>
          <p:nvPr/>
        </p:nvSpPr>
        <p:spPr>
          <a:xfrm>
            <a:off x="3785553" y="3815080"/>
            <a:ext cx="2214562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x-none" dirty="0">
                <a:solidFill>
                  <a:schemeClr val="tx1"/>
                </a:solidFill>
                <a:cs typeface="+mn-lt"/>
              </a:rPr>
              <a:t>(γεγονότα)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/>
              <a:t>Κα</a:t>
            </a:r>
            <a:r>
              <a:rPr lang="en-US" altLang="en-US" sz="3200" dirty="0" err="1"/>
              <a:t>νόνες</a:t>
            </a:r>
            <a:r>
              <a:rPr lang="en-US" altLang="en-US" sz="3200" dirty="0"/>
              <a:t> - </a:t>
            </a:r>
            <a:r>
              <a:rPr lang="en-US" altLang="en-US" sz="3200" dirty="0" err="1"/>
              <a:t>Σύντ</a:t>
            </a:r>
            <a:r>
              <a:rPr lang="en-US" altLang="en-US" sz="3200" dirty="0"/>
              <a:t>αξη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8310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b="1" u="sng"/>
              <a:t>Βασική δομή</a:t>
            </a:r>
            <a:r>
              <a:rPr lang="en-US" altLang="en-US" sz="2200" b="1" u="sng"/>
              <a:t>:</a:t>
            </a:r>
            <a:endParaRPr lang="en-US" sz="2200"/>
          </a:p>
          <a:p>
            <a:pPr marL="0" indent="0">
              <a:buNone/>
            </a:pPr>
            <a:r>
              <a:rPr lang="en-US" altLang="en-US" sz="2200"/>
              <a:t>	</a:t>
            </a:r>
            <a:r>
              <a:rPr lang="en-US" sz="2200"/>
              <a:t>if  &lt;συνθήκες/υποθέσεις&gt;</a:t>
            </a:r>
          </a:p>
          <a:p>
            <a:pPr marL="0" indent="0">
              <a:buNone/>
            </a:pPr>
            <a:r>
              <a:rPr lang="en-US" altLang="en-US" sz="2200"/>
              <a:t>	</a:t>
            </a:r>
            <a:r>
              <a:rPr lang="en-US" sz="2200"/>
              <a:t>then &lt;ενέργειες/συμπεράσματα&gt;</a:t>
            </a:r>
          </a:p>
          <a:p>
            <a:pPr marL="0" indent="0">
              <a:buNone/>
            </a:pPr>
            <a:r>
              <a:rPr lang="en-US" sz="2200" b="1" u="sng"/>
              <a:t>Βασική σύνταξη-1</a:t>
            </a:r>
            <a:r>
              <a:rPr lang="en-US" altLang="en-US" sz="2200" b="1" u="sng"/>
              <a:t>:</a:t>
            </a:r>
            <a:endParaRPr lang="en-US" sz="2200"/>
          </a:p>
          <a:p>
            <a:pPr marL="0" indent="0">
              <a:buNone/>
            </a:pPr>
            <a:r>
              <a:rPr lang="en-US" sz="2200"/>
              <a:t>&lt;rule</a:t>
            </a:r>
            <a:r>
              <a:rPr lang="en-US" altLang="en-US" sz="2200"/>
              <a:t>&gt; 		</a:t>
            </a:r>
            <a:r>
              <a:rPr lang="en-US" sz="2200"/>
              <a:t>:= </a:t>
            </a:r>
            <a:r>
              <a:rPr lang="en-US" sz="2200" b="1"/>
              <a:t>if</a:t>
            </a:r>
            <a:r>
              <a:rPr lang="en-US" sz="2200"/>
              <a:t> &lt;conditions&gt; </a:t>
            </a:r>
            <a:r>
              <a:rPr lang="en-US" sz="2200" b="1"/>
              <a:t>then</a:t>
            </a:r>
            <a:r>
              <a:rPr lang="en-US" sz="2200"/>
              <a:t> &lt;conclusions&gt;</a:t>
            </a:r>
          </a:p>
          <a:p>
            <a:pPr marL="0" indent="0">
              <a:buNone/>
            </a:pPr>
            <a:r>
              <a:rPr lang="en-US" sz="2200"/>
              <a:t>&lt;conditions&gt;</a:t>
            </a:r>
            <a:r>
              <a:rPr lang="en-US" altLang="en-US" sz="2200"/>
              <a:t> 	</a:t>
            </a:r>
            <a:r>
              <a:rPr lang="en-US" sz="2200"/>
              <a:t>:= &lt;condition&gt; {</a:t>
            </a:r>
            <a:r>
              <a:rPr lang="en-US" sz="2200" b="1"/>
              <a:t>and</a:t>
            </a:r>
            <a:r>
              <a:rPr lang="en-US" sz="2200"/>
              <a:t> &lt;condition&gt;}*</a:t>
            </a:r>
          </a:p>
          <a:p>
            <a:pPr marL="0" indent="0">
              <a:buNone/>
            </a:pPr>
            <a:r>
              <a:rPr lang="en-US" sz="2200"/>
              <a:t>&lt;conclusions&gt;</a:t>
            </a:r>
            <a:r>
              <a:rPr lang="en-US" altLang="en-US" sz="2200"/>
              <a:t>	</a:t>
            </a:r>
            <a:r>
              <a:rPr lang="en-US" sz="2200"/>
              <a:t>:= &lt;conclusion&gt; {</a:t>
            </a:r>
            <a:r>
              <a:rPr lang="en-US" sz="2200" b="1"/>
              <a:t>and</a:t>
            </a:r>
            <a:r>
              <a:rPr lang="en-US" sz="2200"/>
              <a:t> &lt;conclusion&gt;}*</a:t>
            </a:r>
          </a:p>
          <a:p>
            <a:pPr marL="0" indent="0">
              <a:buNone/>
            </a:pPr>
            <a:r>
              <a:rPr lang="en-US" sz="2200"/>
              <a:t>&lt;condition&gt;</a:t>
            </a:r>
            <a:r>
              <a:rPr lang="en-US" altLang="en-US" sz="2200"/>
              <a:t>	</a:t>
            </a:r>
            <a:r>
              <a:rPr lang="en-US" sz="2200"/>
              <a:t>:= &lt;variable&gt; &lt;l-predicate&gt; &lt;constant&gt;</a:t>
            </a:r>
          </a:p>
          <a:p>
            <a:pPr marL="0" indent="0">
              <a:buNone/>
            </a:pPr>
            <a:r>
              <a:rPr lang="en-US" sz="2200"/>
              <a:t>&lt;conclusion&gt;	:= &lt;variable&gt; &lt;r-predicate&gt; &lt;constant&gt;</a:t>
            </a:r>
          </a:p>
          <a:p>
            <a:pPr marL="0" indent="0">
              <a:buNone/>
            </a:pPr>
            <a:r>
              <a:rPr lang="en-US" sz="2200"/>
              <a:t>&lt;l-predicate&gt;	:= </a:t>
            </a:r>
            <a:r>
              <a:rPr lang="en-US" sz="2200" b="1"/>
              <a:t>is</a:t>
            </a:r>
            <a:r>
              <a:rPr lang="en-US" sz="2200"/>
              <a:t> / </a:t>
            </a:r>
            <a:r>
              <a:rPr lang="en-US" sz="2200" b="1"/>
              <a:t>isnot</a:t>
            </a:r>
            <a:r>
              <a:rPr lang="en-US" sz="2200"/>
              <a:t> / </a:t>
            </a:r>
            <a:r>
              <a:rPr lang="en-US" sz="2200" b="1"/>
              <a:t>&gt;</a:t>
            </a:r>
            <a:r>
              <a:rPr lang="en-US" sz="2200"/>
              <a:t> …</a:t>
            </a:r>
          </a:p>
          <a:p>
            <a:pPr marL="0" indent="0">
              <a:buNone/>
            </a:pPr>
            <a:r>
              <a:rPr lang="en-US" sz="2200"/>
              <a:t>&lt;r-predicate&gt;	:= </a:t>
            </a:r>
            <a:r>
              <a:rPr lang="en-US" sz="2200" b="1"/>
              <a:t>is</a:t>
            </a:r>
            <a:endParaRPr lang="en-US" sz="2200"/>
          </a:p>
          <a:p>
            <a:pPr marL="0" indent="0">
              <a:buNone/>
            </a:pPr>
            <a:r>
              <a:rPr lang="en-US" sz="2200"/>
              <a:t>&lt;fact&gt;</a:t>
            </a:r>
            <a:r>
              <a:rPr lang="en-US" altLang="en-US" sz="2200"/>
              <a:t>		</a:t>
            </a:r>
            <a:r>
              <a:rPr lang="en-US" sz="2200"/>
              <a:t>:= &lt;variable&gt; &lt;predicate&gt; &lt;constant&gt;</a:t>
            </a:r>
          </a:p>
          <a:p>
            <a:endParaRPr lang="en-US" sz="2200"/>
          </a:p>
          <a:p>
            <a:endParaRPr lang="en-US" sz="2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20485" name="Text Box 5"/>
          <p:cNvSpPr txBox="1"/>
          <p:nvPr/>
        </p:nvSpPr>
        <p:spPr>
          <a:xfrm>
            <a:off x="7734618" y="2529840"/>
            <a:ext cx="3389312" cy="12603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>
              <a:spcBef>
                <a:spcPct val="20000"/>
              </a:spcBef>
            </a:pPr>
            <a:r>
              <a:rPr lang="el-GR" altLang="x-none" sz="2000" dirty="0">
                <a:solidFill>
                  <a:schemeClr val="tx1"/>
                </a:solidFill>
                <a:cs typeface="+mn-lt"/>
              </a:rPr>
              <a:t>Π.χ.  </a:t>
            </a:r>
            <a:r>
              <a:rPr lang="en-US" altLang="x-none" sz="2000" b="1" dirty="0">
                <a:solidFill>
                  <a:schemeClr val="tx1"/>
                </a:solidFill>
                <a:cs typeface="+mn-lt"/>
              </a:rPr>
              <a:t>if </a:t>
            </a:r>
            <a:r>
              <a:rPr lang="en-US" altLang="x-none" sz="2000" dirty="0">
                <a:solidFill>
                  <a:schemeClr val="tx1"/>
                </a:solidFill>
                <a:cs typeface="+mn-lt"/>
              </a:rPr>
              <a:t>shape </a:t>
            </a:r>
            <a:r>
              <a:rPr lang="en-US" altLang="x-none" sz="2000" b="1" dirty="0">
                <a:solidFill>
                  <a:schemeClr val="tx1"/>
                </a:solidFill>
                <a:cs typeface="+mn-lt"/>
              </a:rPr>
              <a:t>is</a:t>
            </a:r>
            <a:r>
              <a:rPr lang="en-US" altLang="x-none" sz="2000" dirty="0">
                <a:solidFill>
                  <a:schemeClr val="tx1"/>
                </a:solidFill>
                <a:cs typeface="+mn-lt"/>
              </a:rPr>
              <a:t> long </a:t>
            </a:r>
            <a:r>
              <a:rPr lang="en-US" altLang="x-none" sz="2000" b="1" dirty="0">
                <a:solidFill>
                  <a:schemeClr val="tx1"/>
                </a:solidFill>
                <a:cs typeface="+mn-lt"/>
              </a:rPr>
              <a:t>and</a:t>
            </a:r>
            <a:endParaRPr lang="en-US" altLang="x-none" sz="2000" dirty="0">
              <a:solidFill>
                <a:schemeClr val="tx1"/>
              </a:solidFill>
              <a:cs typeface="+mn-lt"/>
            </a:endParaRPr>
          </a:p>
          <a:p>
            <a:pPr algn="l">
              <a:spcBef>
                <a:spcPct val="20000"/>
              </a:spcBef>
            </a:pPr>
            <a:r>
              <a:rPr lang="en-US" altLang="x-none" sz="2000" dirty="0">
                <a:solidFill>
                  <a:schemeClr val="tx1"/>
                </a:solidFill>
                <a:cs typeface="+mn-lt"/>
              </a:rPr>
              <a:t>            color </a:t>
            </a:r>
            <a:r>
              <a:rPr lang="en-US" altLang="x-none" sz="2000" b="1" dirty="0">
                <a:solidFill>
                  <a:schemeClr val="tx1"/>
                </a:solidFill>
                <a:cs typeface="+mn-lt"/>
              </a:rPr>
              <a:t>is</a:t>
            </a:r>
            <a:r>
              <a:rPr lang="en-US" altLang="x-none" sz="2000" dirty="0">
                <a:solidFill>
                  <a:schemeClr val="tx1"/>
                </a:solidFill>
                <a:cs typeface="+mn-lt"/>
              </a:rPr>
              <a:t> yellow </a:t>
            </a:r>
          </a:p>
          <a:p>
            <a:pPr algn="l">
              <a:spcBef>
                <a:spcPct val="20000"/>
              </a:spcBef>
            </a:pPr>
            <a:r>
              <a:rPr lang="en-US" altLang="x-none" sz="2000" dirty="0">
                <a:solidFill>
                  <a:schemeClr val="tx1"/>
                </a:solidFill>
                <a:cs typeface="+mn-lt"/>
              </a:rPr>
              <a:t>         </a:t>
            </a:r>
            <a:r>
              <a:rPr lang="en-US" altLang="x-none" sz="2000" b="1" dirty="0">
                <a:solidFill>
                  <a:schemeClr val="tx1"/>
                </a:solidFill>
                <a:cs typeface="+mn-lt"/>
              </a:rPr>
              <a:t>then</a:t>
            </a:r>
            <a:r>
              <a:rPr lang="en-US" altLang="x-none" sz="2000" dirty="0">
                <a:solidFill>
                  <a:schemeClr val="tx1"/>
                </a:solidFill>
                <a:cs typeface="+mn-lt"/>
              </a:rPr>
              <a:t> fruit </a:t>
            </a:r>
            <a:r>
              <a:rPr lang="en-US" altLang="x-none" sz="2000" b="1" dirty="0">
                <a:solidFill>
                  <a:schemeClr val="tx1"/>
                </a:solidFill>
                <a:cs typeface="+mn-lt"/>
              </a:rPr>
              <a:t>is</a:t>
            </a:r>
            <a:r>
              <a:rPr lang="en-US" altLang="x-none" sz="2000" dirty="0">
                <a:solidFill>
                  <a:schemeClr val="tx1"/>
                </a:solidFill>
                <a:cs typeface="+mn-lt"/>
              </a:rPr>
              <a:t> banana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>
                <a:sym typeface="+mn-ea"/>
              </a:rPr>
              <a:t>Κα</a:t>
            </a:r>
            <a:r>
              <a:rPr lang="en-US" altLang="en-US" sz="3200" dirty="0" err="1">
                <a:sym typeface="+mn-ea"/>
              </a:rPr>
              <a:t>νόνες</a:t>
            </a:r>
            <a:r>
              <a:rPr lang="en-US" altLang="en-US" sz="3200" dirty="0">
                <a:sym typeface="+mn-ea"/>
              </a:rPr>
              <a:t> - </a:t>
            </a:r>
            <a:r>
              <a:rPr lang="en-US" altLang="en-US" sz="3200" dirty="0" err="1">
                <a:sym typeface="+mn-ea"/>
              </a:rPr>
              <a:t>Σύντ</a:t>
            </a:r>
            <a:r>
              <a:rPr lang="en-US" altLang="en-US" sz="3200" dirty="0">
                <a:sym typeface="+mn-ea"/>
              </a:rPr>
              <a:t>αξη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b="1" u="sng"/>
              <a:t>Βασική σύνταξη-2</a:t>
            </a:r>
            <a:r>
              <a:rPr lang="en-US" altLang="en-US" sz="2200" b="1" u="sng"/>
              <a:t>:</a:t>
            </a:r>
            <a:endParaRPr lang="en-US" sz="2200"/>
          </a:p>
          <a:p>
            <a:pPr marL="0" indent="0">
              <a:buNone/>
            </a:pPr>
            <a:r>
              <a:rPr lang="en-US" sz="2200"/>
              <a:t>&lt;rule&gt;		:= </a:t>
            </a:r>
            <a:r>
              <a:rPr lang="en-US" sz="2200" b="1"/>
              <a:t>if</a:t>
            </a:r>
            <a:r>
              <a:rPr lang="en-US" sz="2200"/>
              <a:t> &lt;conditions&gt; </a:t>
            </a:r>
            <a:r>
              <a:rPr lang="en-US" sz="2200" b="1"/>
              <a:t>then</a:t>
            </a:r>
            <a:r>
              <a:rPr lang="en-US" sz="2200"/>
              <a:t> &lt;conclusions&gt;</a:t>
            </a:r>
          </a:p>
          <a:p>
            <a:pPr marL="0" indent="0">
              <a:buNone/>
            </a:pPr>
            <a:r>
              <a:rPr lang="en-US" sz="2200"/>
              <a:t>&lt;conditions&gt; 	:= &lt;condition&gt; {</a:t>
            </a:r>
            <a:r>
              <a:rPr lang="en-US" sz="2200" b="1"/>
              <a:t>and</a:t>
            </a:r>
            <a:r>
              <a:rPr lang="en-US" sz="2200"/>
              <a:t> &lt;condition&gt;}*</a:t>
            </a:r>
          </a:p>
          <a:p>
            <a:pPr marL="0" indent="0">
              <a:buNone/>
            </a:pPr>
            <a:r>
              <a:rPr lang="en-US" sz="2200"/>
              <a:t>&lt;conclusions&gt;</a:t>
            </a:r>
            <a:r>
              <a:rPr lang="en-US" altLang="en-US" sz="2200"/>
              <a:t>	</a:t>
            </a:r>
            <a:r>
              <a:rPr lang="en-US" sz="2200"/>
              <a:t>:= &lt;conclusion&gt; {</a:t>
            </a:r>
            <a:r>
              <a:rPr lang="en-US" sz="2200" b="1"/>
              <a:t>and</a:t>
            </a:r>
            <a:r>
              <a:rPr lang="en-US" altLang="en-US" sz="2200" b="1"/>
              <a:t> </a:t>
            </a:r>
            <a:r>
              <a:rPr lang="en-US" sz="2200"/>
              <a:t>&lt;conclusion&gt;}*</a:t>
            </a:r>
          </a:p>
          <a:p>
            <a:pPr marL="0" indent="0">
              <a:buNone/>
            </a:pPr>
            <a:r>
              <a:rPr lang="en-US" sz="2200"/>
              <a:t>&lt;condition&gt;	:= &lt;predicate&gt; (&lt;variable&gt; , &lt;constant&gt;)</a:t>
            </a:r>
          </a:p>
          <a:p>
            <a:pPr marL="0" indent="0">
              <a:buNone/>
            </a:pPr>
            <a:r>
              <a:rPr lang="en-US" sz="2200"/>
              <a:t>&lt;conclusion&gt;	:= &lt;action&gt; (&lt;variable&gt;,  &lt;constant&gt;)</a:t>
            </a:r>
          </a:p>
          <a:p>
            <a:pPr marL="0" indent="0">
              <a:buNone/>
            </a:pPr>
            <a:r>
              <a:rPr lang="en-US" sz="2200"/>
              <a:t>&lt;predicate&gt;	:= </a:t>
            </a:r>
            <a:r>
              <a:rPr lang="en-US" sz="2200" b="1"/>
              <a:t>is</a:t>
            </a:r>
            <a:r>
              <a:rPr lang="en-US" sz="2200"/>
              <a:t> / </a:t>
            </a:r>
            <a:r>
              <a:rPr lang="en-US" sz="2200" b="1"/>
              <a:t>isnot</a:t>
            </a:r>
            <a:r>
              <a:rPr lang="en-US" sz="2200"/>
              <a:t> / </a:t>
            </a:r>
            <a:r>
              <a:rPr lang="en-US" sz="2200" b="1"/>
              <a:t>&gt;</a:t>
            </a:r>
            <a:r>
              <a:rPr lang="en-US" sz="2200"/>
              <a:t> ….</a:t>
            </a:r>
          </a:p>
          <a:p>
            <a:pPr marL="0" indent="0">
              <a:buNone/>
            </a:pPr>
            <a:r>
              <a:rPr lang="en-US" sz="2200"/>
              <a:t>&lt;action&gt;	:= </a:t>
            </a:r>
            <a:r>
              <a:rPr lang="en-US" sz="2200" b="1"/>
              <a:t>assert</a:t>
            </a:r>
            <a:r>
              <a:rPr lang="en-US" altLang="en-US" sz="2200" b="1"/>
              <a:t> </a:t>
            </a:r>
            <a:r>
              <a:rPr lang="en-US" sz="2200"/>
              <a:t>/</a:t>
            </a:r>
            <a:r>
              <a:rPr lang="en-US" altLang="en-US" sz="2200"/>
              <a:t> </a:t>
            </a:r>
            <a:r>
              <a:rPr lang="en-US" sz="2200" b="1"/>
              <a:t>retract</a:t>
            </a:r>
            <a:endParaRPr lang="en-US" sz="2200"/>
          </a:p>
          <a:p>
            <a:pPr marL="0" indent="0">
              <a:buNone/>
            </a:pPr>
            <a:r>
              <a:rPr lang="en-US" sz="2200"/>
              <a:t>&lt;fact&gt;		:= (&lt;variable&gt;,  &lt;constant&gt;)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49156" name="Text Box 4"/>
          <p:cNvSpPr txBox="1"/>
          <p:nvPr/>
        </p:nvSpPr>
        <p:spPr>
          <a:xfrm>
            <a:off x="7906068" y="2707958"/>
            <a:ext cx="3968750" cy="12603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>
              <a:spcBef>
                <a:spcPct val="20000"/>
              </a:spcBef>
            </a:pPr>
            <a:r>
              <a:rPr lang="el-GR" altLang="x-none" sz="2000" dirty="0">
                <a:solidFill>
                  <a:schemeClr val="tx1"/>
                </a:solidFill>
                <a:cs typeface="+mn-lt"/>
              </a:rPr>
              <a:t>Π.χ.  </a:t>
            </a:r>
            <a:r>
              <a:rPr lang="en-US" altLang="x-none" sz="2000" b="1" dirty="0">
                <a:solidFill>
                  <a:schemeClr val="tx1"/>
                </a:solidFill>
                <a:cs typeface="+mn-lt"/>
              </a:rPr>
              <a:t>if is</a:t>
            </a:r>
            <a:r>
              <a:rPr lang="en-US" altLang="x-none" sz="2000" dirty="0">
                <a:solidFill>
                  <a:schemeClr val="tx1"/>
                </a:solidFill>
                <a:cs typeface="+mn-lt"/>
              </a:rPr>
              <a:t>(shape</a:t>
            </a:r>
            <a:r>
              <a:rPr lang="el-GR" altLang="x-none" sz="2000" dirty="0">
                <a:solidFill>
                  <a:schemeClr val="tx1"/>
                </a:solidFill>
                <a:cs typeface="+mn-lt"/>
              </a:rPr>
              <a:t>,</a:t>
            </a:r>
            <a:r>
              <a:rPr lang="en-US" altLang="x-none" sz="2000" dirty="0">
                <a:solidFill>
                  <a:schemeClr val="tx1"/>
                </a:solidFill>
                <a:cs typeface="+mn-lt"/>
              </a:rPr>
              <a:t> long) </a:t>
            </a:r>
            <a:r>
              <a:rPr lang="en-US" altLang="x-none" sz="2000" b="1" dirty="0">
                <a:solidFill>
                  <a:schemeClr val="tx1"/>
                </a:solidFill>
                <a:cs typeface="+mn-lt"/>
              </a:rPr>
              <a:t>and</a:t>
            </a:r>
            <a:endParaRPr lang="en-US" altLang="x-none" sz="2000" dirty="0">
              <a:solidFill>
                <a:schemeClr val="tx1"/>
              </a:solidFill>
              <a:cs typeface="+mn-lt"/>
            </a:endParaRPr>
          </a:p>
          <a:p>
            <a:pPr algn="l">
              <a:spcBef>
                <a:spcPct val="20000"/>
              </a:spcBef>
            </a:pPr>
            <a:r>
              <a:rPr lang="en-US" altLang="x-none" sz="2000" dirty="0">
                <a:solidFill>
                  <a:schemeClr val="tx1"/>
                </a:solidFill>
                <a:cs typeface="+mn-lt"/>
              </a:rPr>
              <a:t>            </a:t>
            </a:r>
            <a:r>
              <a:rPr lang="en-US" altLang="x-none" sz="2000" b="1" dirty="0">
                <a:solidFill>
                  <a:schemeClr val="tx1"/>
                </a:solidFill>
                <a:cs typeface="+mn-lt"/>
              </a:rPr>
              <a:t>is</a:t>
            </a:r>
            <a:r>
              <a:rPr lang="en-US" altLang="x-none" sz="2000" dirty="0">
                <a:solidFill>
                  <a:schemeClr val="tx1"/>
                </a:solidFill>
                <a:cs typeface="+mn-lt"/>
              </a:rPr>
              <a:t>(color, yellow)</a:t>
            </a:r>
          </a:p>
          <a:p>
            <a:pPr algn="l">
              <a:spcBef>
                <a:spcPct val="20000"/>
              </a:spcBef>
            </a:pPr>
            <a:r>
              <a:rPr lang="en-US" altLang="x-none" sz="2000" dirty="0">
                <a:solidFill>
                  <a:schemeClr val="tx1"/>
                </a:solidFill>
                <a:cs typeface="+mn-lt"/>
              </a:rPr>
              <a:t>         </a:t>
            </a:r>
            <a:r>
              <a:rPr lang="en-US" altLang="x-none" sz="2000" b="1" dirty="0">
                <a:solidFill>
                  <a:schemeClr val="tx1"/>
                </a:solidFill>
                <a:cs typeface="+mn-lt"/>
              </a:rPr>
              <a:t>then</a:t>
            </a:r>
            <a:r>
              <a:rPr lang="en-US" altLang="x-none" sz="2000" dirty="0">
                <a:solidFill>
                  <a:schemeClr val="tx1"/>
                </a:solidFill>
                <a:cs typeface="+mn-lt"/>
              </a:rPr>
              <a:t> </a:t>
            </a:r>
            <a:r>
              <a:rPr lang="en-US" altLang="x-none" sz="2000" b="1" dirty="0">
                <a:solidFill>
                  <a:schemeClr val="tx1"/>
                </a:solidFill>
                <a:cs typeface="+mn-lt"/>
              </a:rPr>
              <a:t>assert</a:t>
            </a:r>
            <a:r>
              <a:rPr lang="en-US" altLang="x-none" sz="2000" dirty="0">
                <a:solidFill>
                  <a:schemeClr val="tx1"/>
                </a:solidFill>
                <a:cs typeface="+mn-lt"/>
              </a:rPr>
              <a:t>(fruit, banana)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37205" y="3151505"/>
            <a:ext cx="6475730" cy="2993390"/>
          </a:xfrm>
          <a:prstGeom prst="roundRect">
            <a:avLst/>
          </a:prstGeom>
          <a:noFill/>
          <a:ln w="254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/>
              <a:t>Κα</a:t>
            </a:r>
            <a:r>
              <a:rPr lang="en-US" altLang="en-US" sz="3200" dirty="0" err="1"/>
              <a:t>νόνες</a:t>
            </a:r>
            <a:r>
              <a:rPr lang="en-US" altLang="en-US" sz="3200" dirty="0"/>
              <a:t> - </a:t>
            </a:r>
            <a:r>
              <a:rPr lang="en-US" altLang="en-US" sz="3200" dirty="0" err="1"/>
              <a:t>Σύντ</a:t>
            </a:r>
            <a:r>
              <a:rPr lang="en-US" altLang="en-US" sz="3200" dirty="0"/>
              <a:t>αξη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b="1" u="sng"/>
              <a:t>Δυνατότητα για διάζευξη στις συνθήκες</a:t>
            </a:r>
            <a:r>
              <a:rPr lang="en-US" altLang="en-US" sz="2200" b="1" u="sng"/>
              <a:t>:</a:t>
            </a:r>
            <a:endParaRPr lang="en-US" sz="2200"/>
          </a:p>
          <a:p>
            <a:pPr marL="0" indent="0">
              <a:buNone/>
            </a:pPr>
            <a:r>
              <a:rPr lang="en-US" altLang="en-US" sz="2200"/>
              <a:t>	</a:t>
            </a:r>
            <a:r>
              <a:rPr lang="en-US" sz="2200"/>
              <a:t>&lt;conditions&gt;</a:t>
            </a:r>
            <a:r>
              <a:rPr lang="en-US" altLang="en-US" sz="2200"/>
              <a:t>	</a:t>
            </a:r>
            <a:r>
              <a:rPr lang="en-US" sz="2200"/>
              <a:t>:= &lt;disjunction&gt; {</a:t>
            </a:r>
            <a:r>
              <a:rPr lang="en-US" sz="2200" b="1"/>
              <a:t>and</a:t>
            </a:r>
            <a:r>
              <a:rPr lang="en-US" sz="2200"/>
              <a:t> &lt;disjunction&gt;}*</a:t>
            </a:r>
          </a:p>
          <a:p>
            <a:pPr marL="0" indent="0">
              <a:buNone/>
            </a:pPr>
            <a:r>
              <a:rPr lang="en-US" altLang="en-US" sz="2200"/>
              <a:t>	</a:t>
            </a:r>
            <a:r>
              <a:rPr lang="en-US" sz="2200"/>
              <a:t>&lt;disjunction&gt;</a:t>
            </a:r>
            <a:r>
              <a:rPr lang="en-US" altLang="en-US" sz="2200"/>
              <a:t>	</a:t>
            </a:r>
            <a:r>
              <a:rPr lang="en-US" sz="2200"/>
              <a:t>:= &lt;condition&gt; {</a:t>
            </a:r>
            <a:r>
              <a:rPr lang="en-US" sz="2200" b="1"/>
              <a:t>or</a:t>
            </a:r>
            <a:r>
              <a:rPr lang="en-US" sz="2200"/>
              <a:t> &lt;condition&gt;}*</a:t>
            </a:r>
          </a:p>
          <a:p>
            <a:endParaRPr lang="en-US" sz="2200"/>
          </a:p>
          <a:p>
            <a:endParaRPr lang="en-US" sz="2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21512" name="Text Box 8"/>
          <p:cNvSpPr txBox="1"/>
          <p:nvPr/>
        </p:nvSpPr>
        <p:spPr>
          <a:xfrm>
            <a:off x="3202940" y="3235643"/>
            <a:ext cx="3429000" cy="103251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x-none" b="1" dirty="0">
                <a:solidFill>
                  <a:schemeClr val="tx1"/>
                </a:solidFill>
                <a:cs typeface="+mn-lt"/>
              </a:rPr>
              <a:t>if is</a:t>
            </a:r>
            <a:r>
              <a:rPr lang="en-US" altLang="x-none" dirty="0">
                <a:solidFill>
                  <a:schemeClr val="tx1"/>
                </a:solidFill>
                <a:cs typeface="+mn-lt"/>
              </a:rPr>
              <a:t>(shape, long) </a:t>
            </a:r>
            <a:r>
              <a:rPr lang="en-US" altLang="x-none" b="1" dirty="0">
                <a:solidFill>
                  <a:schemeClr val="tx1"/>
                </a:solidFill>
                <a:cs typeface="+mn-lt"/>
              </a:rPr>
              <a:t>and</a:t>
            </a:r>
            <a:endParaRPr lang="en-US" altLang="x-none" dirty="0">
              <a:solidFill>
                <a:schemeClr val="tx1"/>
              </a:solidFill>
              <a:cs typeface="+mn-lt"/>
            </a:endParaRPr>
          </a:p>
          <a:p>
            <a:pPr algn="l">
              <a:spcBef>
                <a:spcPct val="20000"/>
              </a:spcBef>
            </a:pPr>
            <a:r>
              <a:rPr lang="en-US" altLang="x-none" dirty="0">
                <a:solidFill>
                  <a:schemeClr val="tx1"/>
                </a:solidFill>
                <a:cs typeface="+mn-lt"/>
              </a:rPr>
              <a:t>    </a:t>
            </a:r>
            <a:r>
              <a:rPr lang="en-US" altLang="x-none" b="1" dirty="0">
                <a:solidFill>
                  <a:schemeClr val="tx1"/>
                </a:solidFill>
                <a:cs typeface="+mn-lt"/>
              </a:rPr>
              <a:t>is</a:t>
            </a:r>
            <a:r>
              <a:rPr lang="en-US" altLang="x-none" dirty="0">
                <a:solidFill>
                  <a:schemeClr val="tx1"/>
                </a:solidFill>
                <a:cs typeface="+mn-lt"/>
              </a:rPr>
              <a:t>(color, yellow) </a:t>
            </a:r>
          </a:p>
          <a:p>
            <a:pPr algn="l">
              <a:spcBef>
                <a:spcPct val="20000"/>
              </a:spcBef>
            </a:pPr>
            <a:r>
              <a:rPr lang="en-US" altLang="x-none" b="1" dirty="0">
                <a:solidFill>
                  <a:schemeClr val="tx1"/>
                </a:solidFill>
                <a:cs typeface="+mn-lt"/>
              </a:rPr>
              <a:t>then</a:t>
            </a:r>
            <a:r>
              <a:rPr lang="en-US" altLang="x-none" dirty="0">
                <a:solidFill>
                  <a:schemeClr val="tx1"/>
                </a:solidFill>
                <a:cs typeface="+mn-lt"/>
              </a:rPr>
              <a:t> </a:t>
            </a:r>
            <a:r>
              <a:rPr lang="en-US" altLang="x-none" b="1" dirty="0">
                <a:solidFill>
                  <a:schemeClr val="tx1"/>
                </a:solidFill>
                <a:cs typeface="+mn-lt"/>
              </a:rPr>
              <a:t>assert</a:t>
            </a:r>
            <a:r>
              <a:rPr lang="en-US" altLang="x-none" dirty="0">
                <a:solidFill>
                  <a:schemeClr val="tx1"/>
                </a:solidFill>
                <a:cs typeface="+mn-lt"/>
              </a:rPr>
              <a:t>(fruit, banana)</a:t>
            </a:r>
          </a:p>
        </p:txBody>
      </p:sp>
      <p:sp>
        <p:nvSpPr>
          <p:cNvPr id="21514" name="Text Box 10"/>
          <p:cNvSpPr txBox="1"/>
          <p:nvPr/>
        </p:nvSpPr>
        <p:spPr>
          <a:xfrm>
            <a:off x="6710680" y="3235643"/>
            <a:ext cx="3417888" cy="103251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x-none" b="1" dirty="0">
                <a:solidFill>
                  <a:schemeClr val="tx1"/>
                </a:solidFill>
                <a:cs typeface="+mn-lt"/>
              </a:rPr>
              <a:t>if is</a:t>
            </a:r>
            <a:r>
              <a:rPr lang="en-US" altLang="x-none" dirty="0">
                <a:solidFill>
                  <a:schemeClr val="tx1"/>
                </a:solidFill>
                <a:cs typeface="+mn-lt"/>
              </a:rPr>
              <a:t>(shape, long) </a:t>
            </a:r>
            <a:r>
              <a:rPr lang="en-US" altLang="x-none" b="1" dirty="0">
                <a:solidFill>
                  <a:schemeClr val="tx1"/>
                </a:solidFill>
                <a:cs typeface="+mn-lt"/>
              </a:rPr>
              <a:t>and</a:t>
            </a:r>
            <a:endParaRPr lang="en-US" altLang="x-none" dirty="0">
              <a:solidFill>
                <a:schemeClr val="tx1"/>
              </a:solidFill>
              <a:cs typeface="+mn-lt"/>
            </a:endParaRPr>
          </a:p>
          <a:p>
            <a:pPr algn="l">
              <a:spcBef>
                <a:spcPct val="20000"/>
              </a:spcBef>
            </a:pPr>
            <a:r>
              <a:rPr lang="en-US" altLang="x-none" dirty="0">
                <a:solidFill>
                  <a:schemeClr val="tx1"/>
                </a:solidFill>
                <a:cs typeface="+mn-lt"/>
              </a:rPr>
              <a:t>    </a:t>
            </a:r>
            <a:r>
              <a:rPr lang="en-US" altLang="x-none" b="1" dirty="0">
                <a:solidFill>
                  <a:schemeClr val="tx1"/>
                </a:solidFill>
                <a:cs typeface="+mn-lt"/>
              </a:rPr>
              <a:t>is</a:t>
            </a:r>
            <a:r>
              <a:rPr lang="en-US" altLang="x-none" dirty="0">
                <a:solidFill>
                  <a:schemeClr val="tx1"/>
                </a:solidFill>
                <a:cs typeface="+mn-lt"/>
              </a:rPr>
              <a:t>(color, green)</a:t>
            </a:r>
          </a:p>
          <a:p>
            <a:pPr algn="l">
              <a:spcBef>
                <a:spcPct val="20000"/>
              </a:spcBef>
            </a:pPr>
            <a:r>
              <a:rPr lang="en-US" altLang="x-none" b="1" dirty="0">
                <a:solidFill>
                  <a:schemeClr val="tx1"/>
                </a:solidFill>
                <a:cs typeface="+mn-lt"/>
              </a:rPr>
              <a:t>then</a:t>
            </a:r>
            <a:r>
              <a:rPr lang="en-US" altLang="x-none" dirty="0">
                <a:solidFill>
                  <a:schemeClr val="tx1"/>
                </a:solidFill>
                <a:cs typeface="+mn-lt"/>
              </a:rPr>
              <a:t> </a:t>
            </a:r>
            <a:r>
              <a:rPr lang="en-US" altLang="x-none" b="1" dirty="0">
                <a:solidFill>
                  <a:schemeClr val="tx1"/>
                </a:solidFill>
                <a:cs typeface="+mn-lt"/>
              </a:rPr>
              <a:t>assert</a:t>
            </a:r>
            <a:r>
              <a:rPr lang="en-US" altLang="x-none" dirty="0">
                <a:solidFill>
                  <a:schemeClr val="tx1"/>
                </a:solidFill>
                <a:cs typeface="+mn-lt"/>
              </a:rPr>
              <a:t>(fruit, banana)</a:t>
            </a:r>
          </a:p>
        </p:txBody>
      </p:sp>
      <p:sp>
        <p:nvSpPr>
          <p:cNvPr id="21515" name="Text Box 11"/>
          <p:cNvSpPr txBox="1"/>
          <p:nvPr/>
        </p:nvSpPr>
        <p:spPr>
          <a:xfrm>
            <a:off x="5069840" y="4718368"/>
            <a:ext cx="3351213" cy="13646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x-none" b="1" dirty="0">
                <a:solidFill>
                  <a:schemeClr val="tx1"/>
                </a:solidFill>
                <a:cs typeface="+mn-lt"/>
              </a:rPr>
              <a:t>if is</a:t>
            </a:r>
            <a:r>
              <a:rPr lang="en-US" altLang="x-none" dirty="0">
                <a:solidFill>
                  <a:schemeClr val="tx1"/>
                </a:solidFill>
                <a:cs typeface="+mn-lt"/>
              </a:rPr>
              <a:t>(shape, long) </a:t>
            </a:r>
            <a:r>
              <a:rPr lang="en-US" altLang="x-none" b="1" dirty="0">
                <a:solidFill>
                  <a:schemeClr val="tx1"/>
                </a:solidFill>
                <a:cs typeface="+mn-lt"/>
              </a:rPr>
              <a:t>and</a:t>
            </a:r>
          </a:p>
          <a:p>
            <a:pPr algn="l">
              <a:spcBef>
                <a:spcPct val="20000"/>
              </a:spcBef>
            </a:pPr>
            <a:r>
              <a:rPr lang="en-US" altLang="x-none" dirty="0">
                <a:solidFill>
                  <a:schemeClr val="tx1"/>
                </a:solidFill>
                <a:cs typeface="+mn-lt"/>
              </a:rPr>
              <a:t>    (</a:t>
            </a:r>
            <a:r>
              <a:rPr lang="en-US" altLang="x-none" b="1" dirty="0">
                <a:solidFill>
                  <a:schemeClr val="tx1"/>
                </a:solidFill>
                <a:cs typeface="+mn-lt"/>
              </a:rPr>
              <a:t>is</a:t>
            </a:r>
            <a:r>
              <a:rPr lang="en-US" altLang="x-none" dirty="0">
                <a:solidFill>
                  <a:schemeClr val="tx1"/>
                </a:solidFill>
                <a:cs typeface="+mn-lt"/>
              </a:rPr>
              <a:t>(color, yellow) </a:t>
            </a:r>
            <a:r>
              <a:rPr lang="en-US" altLang="x-none" b="1" dirty="0">
                <a:solidFill>
                  <a:schemeClr val="tx1"/>
                </a:solidFill>
                <a:cs typeface="+mn-lt"/>
              </a:rPr>
              <a:t>or</a:t>
            </a:r>
          </a:p>
          <a:p>
            <a:pPr algn="l">
              <a:spcBef>
                <a:spcPct val="20000"/>
              </a:spcBef>
            </a:pPr>
            <a:r>
              <a:rPr lang="en-US" altLang="x-none" dirty="0">
                <a:solidFill>
                  <a:schemeClr val="tx1"/>
                </a:solidFill>
                <a:cs typeface="+mn-lt"/>
              </a:rPr>
              <a:t>    </a:t>
            </a:r>
            <a:r>
              <a:rPr lang="en-US" altLang="x-none" b="1" dirty="0">
                <a:solidFill>
                  <a:schemeClr val="tx1"/>
                </a:solidFill>
                <a:cs typeface="+mn-lt"/>
              </a:rPr>
              <a:t>is</a:t>
            </a:r>
            <a:r>
              <a:rPr lang="en-US" altLang="x-none" dirty="0">
                <a:solidFill>
                  <a:schemeClr val="tx1"/>
                </a:solidFill>
                <a:cs typeface="+mn-lt"/>
              </a:rPr>
              <a:t>(color, green)) </a:t>
            </a:r>
          </a:p>
          <a:p>
            <a:pPr algn="l">
              <a:spcBef>
                <a:spcPct val="20000"/>
              </a:spcBef>
            </a:pPr>
            <a:r>
              <a:rPr lang="en-US" altLang="x-none" b="1" dirty="0">
                <a:solidFill>
                  <a:schemeClr val="tx1"/>
                </a:solidFill>
                <a:cs typeface="+mn-lt"/>
              </a:rPr>
              <a:t>then</a:t>
            </a:r>
            <a:r>
              <a:rPr lang="en-US" altLang="x-none" dirty="0">
                <a:solidFill>
                  <a:schemeClr val="tx1"/>
                </a:solidFill>
                <a:cs typeface="+mn-lt"/>
              </a:rPr>
              <a:t> </a:t>
            </a:r>
            <a:r>
              <a:rPr lang="en-US" altLang="x-none" b="1" dirty="0">
                <a:solidFill>
                  <a:schemeClr val="tx1"/>
                </a:solidFill>
                <a:cs typeface="+mn-lt"/>
              </a:rPr>
              <a:t>assert</a:t>
            </a:r>
            <a:r>
              <a:rPr lang="en-US" altLang="x-none" dirty="0">
                <a:solidFill>
                  <a:schemeClr val="tx1"/>
                </a:solidFill>
                <a:cs typeface="+mn-lt"/>
              </a:rPr>
              <a:t>(fruit, banana)</a:t>
            </a:r>
          </a:p>
        </p:txBody>
      </p:sp>
      <p:sp>
        <p:nvSpPr>
          <p:cNvPr id="21516" name="AutoShape 12"/>
          <p:cNvSpPr/>
          <p:nvPr/>
        </p:nvSpPr>
        <p:spPr>
          <a:xfrm rot="5400000">
            <a:off x="6312853" y="2826068"/>
            <a:ext cx="269875" cy="3322637"/>
          </a:xfrm>
          <a:prstGeom prst="rightBrace">
            <a:avLst>
              <a:gd name="adj1" fmla="val 102598"/>
              <a:gd name="adj2" fmla="val 50000"/>
            </a:avLst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el-GR" altLang="x-none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err="1"/>
              <a:t>Μέθοδοι</a:t>
            </a:r>
            <a:r>
              <a:rPr lang="en-US" altLang="en-US" sz="3200" dirty="0"/>
              <a:t> </a:t>
            </a:r>
            <a:r>
              <a:rPr lang="en-US" altLang="en-US" sz="3200" dirty="0" err="1"/>
              <a:t>Συλλογισμού</a:t>
            </a:r>
            <a:r>
              <a:rPr lang="en-US" altLang="en-US" sz="3200" dirty="0"/>
              <a:t> </a:t>
            </a:r>
            <a:r>
              <a:rPr lang="en-US" altLang="en-US" sz="3200" dirty="0" err="1"/>
              <a:t>με</a:t>
            </a:r>
            <a:r>
              <a:rPr lang="en-US" altLang="en-US" sz="3200" dirty="0"/>
              <a:t> Κα</a:t>
            </a:r>
            <a:r>
              <a:rPr lang="en-US" altLang="en-US" sz="3200" dirty="0" err="1"/>
              <a:t>νόνες</a:t>
            </a:r>
            <a:endParaRPr lang="en-US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/>
              <a:t>Μέθοδοι Συλλογισμού (Reasoning methods) I</a:t>
            </a:r>
            <a:r>
              <a:rPr lang="en-US" altLang="en-US" b="1" u="sng"/>
              <a:t>:</a:t>
            </a:r>
            <a:endParaRPr lang="en-US"/>
          </a:p>
          <a:p>
            <a:r>
              <a:rPr lang="en-US"/>
              <a:t>Ορθός συλλογισμός (forward reasoning) ή Οδηγούμενος από τα δεδομένα (data-driven reasoning)</a:t>
            </a:r>
          </a:p>
          <a:p>
            <a:r>
              <a:rPr lang="en-US"/>
              <a:t>Ανάστροφος συλλογισμός (backward reasoning) ή Οδηγούμενος από το στόχο (goal-driven reasoning)</a:t>
            </a:r>
          </a:p>
          <a:p>
            <a:pPr marL="0" indent="0">
              <a:buNone/>
            </a:pPr>
            <a:r>
              <a:rPr lang="en-US" altLang="en-US"/>
              <a:t>	</a:t>
            </a:r>
            <a:r>
              <a:rPr lang="en-US" b="1"/>
              <a:t>Αφορούν την οργάνωση της γνώσης στους κανόνες (επίπεδο σχεδίασης)</a:t>
            </a:r>
            <a:endParaRPr lang="en-US"/>
          </a:p>
          <a:p>
            <a:pPr marL="0" indent="0">
              <a:buNone/>
            </a:pPr>
            <a:endParaRPr lang="en-US" b="1" u="sng"/>
          </a:p>
          <a:p>
            <a:pPr marL="0" indent="0">
              <a:buNone/>
            </a:pPr>
            <a:r>
              <a:rPr lang="en-US" b="1" u="sng"/>
              <a:t>Μέθοδοι Συλλογισμού (Reasoning methods) IΙ</a:t>
            </a:r>
            <a:r>
              <a:rPr lang="en-US" altLang="en-US" b="1" u="sng"/>
              <a:t>:</a:t>
            </a:r>
            <a:endParaRPr lang="en-US"/>
          </a:p>
          <a:p>
            <a:r>
              <a:rPr lang="en-US"/>
              <a:t>Συνεπαγωγικός συλλογισμός (deductive reasoning)</a:t>
            </a:r>
          </a:p>
          <a:p>
            <a:r>
              <a:rPr lang="en-US"/>
              <a:t>Aπαγωγικός συλλογισμός (abductive reasoning)</a:t>
            </a:r>
          </a:p>
          <a:p>
            <a:pPr marL="0" indent="0">
              <a:buNone/>
            </a:pPr>
            <a:r>
              <a:rPr lang="en-US" altLang="en-US"/>
              <a:t>	</a:t>
            </a:r>
            <a:r>
              <a:rPr lang="en-US" b="1"/>
              <a:t>Αφορούν το βαθμό βεβαιότητας του συλλογισμού (επίπεδο σημασιολογίας)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26630" name="AutoShape 6"/>
          <p:cNvSpPr/>
          <p:nvPr/>
        </p:nvSpPr>
        <p:spPr>
          <a:xfrm>
            <a:off x="531495" y="3083560"/>
            <a:ext cx="222885" cy="1883410"/>
          </a:xfrm>
          <a:prstGeom prst="leftBracket">
            <a:avLst>
              <a:gd name="adj" fmla="val 271698"/>
            </a:avLst>
          </a:prstGeom>
          <a:noFill/>
          <a:ln w="28575" cap="flat" cmpd="sng">
            <a:solidFill>
              <a:srgbClr val="202020"/>
            </a:solidFill>
            <a:prstDash val="dash"/>
            <a:headEnd type="arrow" w="med" len="med"/>
            <a:tailEnd type="arrow" w="med" len="med"/>
          </a:ln>
        </p:spPr>
        <p:txBody>
          <a:bodyPr wrap="none" anchor="ctr" anchorCtr="0"/>
          <a:lstStyle/>
          <a:p>
            <a:endParaRPr lang="el-GR" altLang="x-none" dirty="0">
              <a:latin typeface="Times New Roman" panose="02020603050405020304" charset="0"/>
            </a:endParaRPr>
          </a:p>
        </p:txBody>
      </p:sp>
      <p:sp>
        <p:nvSpPr>
          <p:cNvPr id="5" name="AutoShape 6"/>
          <p:cNvSpPr/>
          <p:nvPr/>
        </p:nvSpPr>
        <p:spPr>
          <a:xfrm>
            <a:off x="384810" y="2413000"/>
            <a:ext cx="369570" cy="2945130"/>
          </a:xfrm>
          <a:prstGeom prst="leftBracket">
            <a:avLst>
              <a:gd name="adj" fmla="val 271698"/>
            </a:avLst>
          </a:prstGeom>
          <a:noFill/>
          <a:ln w="28575" cap="flat" cmpd="sng">
            <a:solidFill>
              <a:srgbClr val="202020"/>
            </a:solidFill>
            <a:prstDash val="dash"/>
            <a:headEnd type="arrow" w="med" len="med"/>
            <a:tailEnd type="arrow" w="med" len="med"/>
          </a:ln>
        </p:spPr>
        <p:txBody>
          <a:bodyPr wrap="none" anchor="ctr" anchorCtr="0"/>
          <a:lstStyle/>
          <a:p>
            <a:endParaRPr lang="el-GR" altLang="x-none" dirty="0">
              <a:latin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 bldLvl="0" animBg="1"/>
      <p:bldP spid="5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err="1">
                <a:sym typeface="+mn-ea"/>
              </a:rPr>
              <a:t>Μέθοδοι</a:t>
            </a:r>
            <a:r>
              <a:rPr lang="en-US" altLang="en-US" sz="3200" dirty="0">
                <a:sym typeface="+mn-ea"/>
              </a:rPr>
              <a:t> </a:t>
            </a:r>
            <a:r>
              <a:rPr lang="en-US" altLang="en-US" sz="3200" dirty="0" err="1">
                <a:sym typeface="+mn-ea"/>
              </a:rPr>
              <a:t>Συλλογισμού</a:t>
            </a:r>
            <a:r>
              <a:rPr lang="en-US" altLang="en-US" sz="3200" dirty="0">
                <a:sym typeface="+mn-ea"/>
              </a:rPr>
              <a:t> </a:t>
            </a:r>
            <a:r>
              <a:rPr lang="en-US" altLang="en-US" sz="3200" dirty="0" err="1">
                <a:sym typeface="+mn-ea"/>
              </a:rPr>
              <a:t>με</a:t>
            </a:r>
            <a:r>
              <a:rPr lang="en-US" altLang="en-US" sz="3200" dirty="0">
                <a:sym typeface="+mn-ea"/>
              </a:rPr>
              <a:t> Κα</a:t>
            </a:r>
            <a:r>
              <a:rPr lang="en-US" altLang="en-US" sz="3200" dirty="0" err="1">
                <a:sym typeface="+mn-ea"/>
              </a:rPr>
              <a:t>νόνες</a:t>
            </a:r>
            <a:r>
              <a:rPr lang="en-US" altLang="en-US" sz="3200" dirty="0">
                <a:sym typeface="+mn-ea"/>
              </a:rPr>
              <a:t> - Παρα</a:t>
            </a:r>
            <a:r>
              <a:rPr lang="en-US" altLang="en-US" sz="3200" dirty="0" err="1">
                <a:sym typeface="+mn-ea"/>
              </a:rPr>
              <a:t>δείγμ</a:t>
            </a:r>
            <a:r>
              <a:rPr lang="en-US" altLang="en-US" sz="3200" dirty="0">
                <a:sym typeface="+mn-ea"/>
              </a:rPr>
              <a:t>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200"/>
              <a:t>Συνεπαγωγικός - Οδηγούμενος από το στόχο (ανάστροφος) συλλογισμός</a:t>
            </a:r>
          </a:p>
          <a:p>
            <a:pPr marL="0" indent="0">
              <a:buNone/>
            </a:pPr>
            <a:r>
              <a:rPr lang="en-US" altLang="en-US" sz="2200" b="1" u="sng"/>
              <a:t>Εάν</a:t>
            </a:r>
            <a:r>
              <a:rPr lang="en-US" altLang="en-US" sz="2200"/>
              <a:t> έχω γρίπη</a:t>
            </a:r>
          </a:p>
          <a:p>
            <a:pPr marL="0" indent="0">
              <a:buNone/>
            </a:pPr>
            <a:r>
              <a:rPr lang="en-US" altLang="en-US" sz="2200" b="1" u="sng"/>
              <a:t>τότε</a:t>
            </a:r>
            <a:r>
              <a:rPr lang="en-US" altLang="en-US" sz="2200"/>
              <a:t> έχω πυρετό</a:t>
            </a:r>
          </a:p>
          <a:p>
            <a:pPr marL="0" indent="0">
              <a:buNone/>
            </a:pPr>
            <a:r>
              <a:rPr lang="en-US" altLang="en-US" sz="2200"/>
              <a:t>       και πονοκέφαλο</a:t>
            </a:r>
          </a:p>
          <a:p>
            <a:endParaRPr lang="en-US" altLang="en-US" sz="2200"/>
          </a:p>
          <a:p>
            <a:r>
              <a:rPr lang="en-US" altLang="en-US" sz="2200"/>
              <a:t>Απαγωγικός - Οδηγούμενος από τα δεδομένα (ορθός) συλλογισμός</a:t>
            </a:r>
          </a:p>
          <a:p>
            <a:pPr marL="0" indent="0">
              <a:buNone/>
            </a:pPr>
            <a:r>
              <a:rPr lang="en-US" altLang="en-US" sz="2200" b="1" u="sng">
                <a:sym typeface="+mn-ea"/>
              </a:rPr>
              <a:t>Εάν</a:t>
            </a:r>
            <a:r>
              <a:rPr lang="en-US" altLang="en-US" sz="2200">
                <a:sym typeface="+mn-ea"/>
              </a:rPr>
              <a:t> έχω πυρετό</a:t>
            </a:r>
          </a:p>
          <a:p>
            <a:pPr marL="0" indent="0">
              <a:buNone/>
            </a:pPr>
            <a:r>
              <a:rPr lang="en-US" altLang="en-US" sz="2200">
                <a:sym typeface="+mn-ea"/>
              </a:rPr>
              <a:t>       και πονοκέφαλο</a:t>
            </a:r>
            <a:endParaRPr lang="en-US" altLang="en-US" sz="2200"/>
          </a:p>
          <a:p>
            <a:pPr marL="0" indent="0">
              <a:buNone/>
            </a:pPr>
            <a:r>
              <a:rPr lang="en-US" altLang="en-US" sz="2200" b="1" u="sng">
                <a:sym typeface="+mn-ea"/>
              </a:rPr>
              <a:t>τότε</a:t>
            </a:r>
            <a:r>
              <a:rPr lang="en-US" altLang="en-US" sz="2200">
                <a:sym typeface="+mn-ea"/>
              </a:rPr>
              <a:t> έχω γρίπη</a:t>
            </a:r>
            <a:endParaRPr lang="en-US" altLang="en-US" sz="2200"/>
          </a:p>
          <a:p>
            <a:endParaRPr lang="en-US" altLang="en-US" sz="2200"/>
          </a:p>
          <a:p>
            <a:endParaRPr lang="en-US" altLang="en-US" sz="2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123914" name="Text Box 10"/>
          <p:cNvSpPr txBox="1"/>
          <p:nvPr/>
        </p:nvSpPr>
        <p:spPr>
          <a:xfrm>
            <a:off x="4808220" y="2667000"/>
            <a:ext cx="3214688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x-none" dirty="0">
                <a:solidFill>
                  <a:schemeClr val="tx1"/>
                </a:solidFill>
                <a:cs typeface="+mn-lt"/>
              </a:rPr>
              <a:t>(βέβαιος συλλογισμός)</a:t>
            </a:r>
          </a:p>
        </p:txBody>
      </p:sp>
      <p:sp>
        <p:nvSpPr>
          <p:cNvPr id="5" name="Text Box 10"/>
          <p:cNvSpPr txBox="1"/>
          <p:nvPr/>
        </p:nvSpPr>
        <p:spPr>
          <a:xfrm>
            <a:off x="4751070" y="5008880"/>
            <a:ext cx="3214688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x-none" dirty="0">
                <a:solidFill>
                  <a:schemeClr val="tx1"/>
                </a:solidFill>
                <a:cs typeface="+mn-lt"/>
              </a:rPr>
              <a:t>(</a:t>
            </a:r>
            <a:r>
              <a:rPr lang="en-US" altLang="el-GR" dirty="0">
                <a:solidFill>
                  <a:schemeClr val="tx1"/>
                </a:solidFill>
                <a:cs typeface="+mn-lt"/>
              </a:rPr>
              <a:t>α</a:t>
            </a:r>
            <a:r>
              <a:rPr lang="el-GR" altLang="x-none" dirty="0">
                <a:solidFill>
                  <a:schemeClr val="tx1"/>
                </a:solidFill>
                <a:cs typeface="+mn-lt"/>
              </a:rPr>
              <a:t>βέβαιος συλλογισμός)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err="1"/>
              <a:t>Μέθοδοι</a:t>
            </a:r>
            <a:r>
              <a:rPr lang="en-US" altLang="en-US" sz="3200" dirty="0"/>
              <a:t> </a:t>
            </a:r>
            <a:r>
              <a:rPr lang="en-US" altLang="en-US" sz="3200" dirty="0" err="1"/>
              <a:t>Εξ</a:t>
            </a:r>
            <a:r>
              <a:rPr lang="en-US" altLang="en-US" sz="3200" dirty="0"/>
              <a:t>αγωγής Συμπερασμάτων - (Inference methods)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b="1"/>
              <a:t>Ορθή αλυσίδωση (forward chaining)</a:t>
            </a:r>
            <a:endParaRPr lang="en-US" sz="2200"/>
          </a:p>
          <a:p>
            <a:pPr lvl="1"/>
            <a:r>
              <a:rPr lang="en-US" sz="1980"/>
              <a:t>Ξεκινά από τις υποθέσεις ενός κανόνα και αν είναι αληθείς προχωρά στην εξαγωγή του συμπεράσματος του κανόνα</a:t>
            </a:r>
          </a:p>
          <a:p>
            <a:endParaRPr lang="en-US" sz="2200"/>
          </a:p>
          <a:p>
            <a:r>
              <a:rPr lang="en-US" sz="2200" b="1"/>
              <a:t>Ανάστροφη αλυσίδωση (backward chaining)</a:t>
            </a:r>
            <a:endParaRPr lang="en-US" sz="2200"/>
          </a:p>
          <a:p>
            <a:pPr lvl="1"/>
            <a:r>
              <a:rPr lang="en-US" sz="1980"/>
              <a:t>Ξεκινά από το συμπέρασμα ενός κανόνα και προχωρά στη διερεύνηση της αλήθειας των υποθέσεων. Αν οι υποθέσεις είναι αληθείς εξάγεται το συμπέρασμα. </a:t>
            </a:r>
          </a:p>
          <a:p>
            <a:pPr marL="0" indent="0">
              <a:buNone/>
            </a:pPr>
            <a:endParaRPr lang="en-US" sz="2200"/>
          </a:p>
          <a:p>
            <a:pPr marL="0" indent="0">
              <a:buNone/>
            </a:pPr>
            <a:endParaRPr lang="en-US" sz="2200"/>
          </a:p>
          <a:p>
            <a:pPr marL="0" indent="0">
              <a:buNone/>
            </a:pPr>
            <a:r>
              <a:rPr lang="en-US" sz="2200" b="1"/>
              <a:t>Αφορούν τη διαδικασία παραγωγής συμπερασμάτων (επίπεδο υλοποίησης)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宋体"/>
        <a:font script="Hant" typeface="新細明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2089</Words>
  <Application>Microsoft Office PowerPoint</Application>
  <PresentationFormat>Ευρεία οθόνη</PresentationFormat>
  <Paragraphs>342</Paragraphs>
  <Slides>29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29</vt:i4>
      </vt:variant>
    </vt:vector>
  </HeadingPairs>
  <TitlesOfParts>
    <vt:vector size="36" baseType="lpstr">
      <vt:lpstr>宋体</vt:lpstr>
      <vt:lpstr>Arial</vt:lpstr>
      <vt:lpstr>Arial Black</vt:lpstr>
      <vt:lpstr>Calibri</vt:lpstr>
      <vt:lpstr>Cambria Math</vt:lpstr>
      <vt:lpstr>Times New Roman</vt:lpstr>
      <vt:lpstr>Office Theme</vt:lpstr>
      <vt:lpstr>Παρουσίαση του PowerPoint</vt:lpstr>
      <vt:lpstr>Κανόνες - Συστήματα Παραγωγής</vt:lpstr>
      <vt:lpstr>Κανόνες - Βασική Αρχιτεκτονική</vt:lpstr>
      <vt:lpstr>Κανόνες - Σύνταξη</vt:lpstr>
      <vt:lpstr>Κανόνες - Σύνταξη (2)</vt:lpstr>
      <vt:lpstr>Κανόνες - Σύνταξη (3)</vt:lpstr>
      <vt:lpstr>Μέθοδοι Συλλογισμού με Κανόνες</vt:lpstr>
      <vt:lpstr>Μέθοδοι Συλλογισμού με Κανόνες - Παραδείγματα</vt:lpstr>
      <vt:lpstr>Μέθοδοι Εξαγωγής Συμπερασμάτων - (Inference methods)</vt:lpstr>
      <vt:lpstr>Εξαγωγή Συμπερασμάτων</vt:lpstr>
      <vt:lpstr>Ορθή Αλυσίδωση - Παράδειγμα</vt:lpstr>
      <vt:lpstr>Ανάστροφη Αλυσίδωση - Παράδειγμα</vt:lpstr>
      <vt:lpstr>Καταλληλότητα Μεθόδων</vt:lpstr>
      <vt:lpstr>Στρατηγικές Επίλυσης Σύγκρουσης</vt:lpstr>
      <vt:lpstr>Καθολικές Στρατηγικές</vt:lpstr>
      <vt:lpstr>Καθολικές Στρατηγικές (2)</vt:lpstr>
      <vt:lpstr>Πλεονεκτήματα Κανόνων</vt:lpstr>
      <vt:lpstr>Μειονεκτήματα Κανόνων</vt:lpstr>
      <vt:lpstr>Συλλογισμός με Αβεβαιότητα</vt:lpstr>
      <vt:lpstr>Κατηγορίες Μεθόδων Συλλογισμού με Αβεβαιότητα</vt:lpstr>
      <vt:lpstr>Συντελεστές Βεβαιότητας</vt:lpstr>
      <vt:lpstr>Συντελεστές Βεβαιότητας - Ορισμοί</vt:lpstr>
      <vt:lpstr>Συντελεστές Βεβαιότητας - Ορισμοί (2)</vt:lpstr>
      <vt:lpstr>Αβέβαιη Παρατήρηση</vt:lpstr>
      <vt:lpstr>Αβέβαιη Παρατήρηση - Παράδειγμα</vt:lpstr>
      <vt:lpstr>Συνδυασμός Κανόνων</vt:lpstr>
      <vt:lpstr>Συνδυασμός Κανόνων - Παράδειγμα</vt:lpstr>
      <vt:lpstr>Πλεονεκτήματα Συντελεστών Βεβαιότητας</vt:lpstr>
      <vt:lpstr>Μειονεκτήματα Συντελεστών Βεβαιότητας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Τεχνητή Νοημοσύνη </dc:title>
  <dc:creator>kchatzil</dc:creator>
  <cp:lastModifiedBy>Chatzilygeroudis Ioannis</cp:lastModifiedBy>
  <cp:revision>908</cp:revision>
  <dcterms:created xsi:type="dcterms:W3CDTF">2022-01-12T08:25:39Z</dcterms:created>
  <dcterms:modified xsi:type="dcterms:W3CDTF">2022-12-14T08:07:59Z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1033-11.1.0.10702</vt:lpwstr>
  </property>
</Properties>
</file>