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9" r:id="rId6"/>
    <p:sldId id="271" r:id="rId7"/>
    <p:sldId id="272" r:id="rId8"/>
    <p:sldId id="273" r:id="rId9"/>
    <p:sldId id="274" r:id="rId10"/>
    <p:sldId id="275" r:id="rId11"/>
    <p:sldId id="276" r:id="rId12"/>
    <p:sldId id="277" r:id="rId13"/>
    <p:sldId id="27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5/2/2014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5/2/2014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5/2/2014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5/2/2014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5/2/2014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5/2/2014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5/2/2014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5/2/2014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5/2/2014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5/2/2014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5/2/2014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5/2/2014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iki.openeclass.org/2.8.3/doku.php?id=el:ma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8032" y="1484784"/>
            <a:ext cx="7772400" cy="1470025"/>
          </a:xfrm>
        </p:spPr>
        <p:txBody>
          <a:bodyPr>
            <a:normAutofit/>
          </a:bodyPr>
          <a:lstStyle/>
          <a:p>
            <a:r>
              <a:rPr lang="el-GR" sz="3600" b="1" dirty="0" smtClean="0">
                <a:latin typeface="Arial" panose="020B0604020202020204" pitchFamily="34" charset="0"/>
                <a:cs typeface="Arial" panose="020B0604020202020204" pitchFamily="34" charset="0"/>
              </a:rPr>
              <a:t>Δημιουργία</a:t>
            </a:r>
            <a:r>
              <a:rPr lang="en-US" sz="3600" b="1" dirty="0" smtClean="0">
                <a:latin typeface="Arial" panose="020B0604020202020204" pitchFamily="34" charset="0"/>
                <a:cs typeface="Arial" panose="020B0604020202020204" pitchFamily="34" charset="0"/>
              </a:rPr>
              <a:t> </a:t>
            </a:r>
            <a:r>
              <a:rPr lang="el-GR" sz="3600" b="1" dirty="0">
                <a:latin typeface="Arial" panose="020B0604020202020204" pitchFamily="34" charset="0"/>
                <a:cs typeface="Arial" panose="020B0604020202020204" pitchFamily="34" charset="0"/>
              </a:rPr>
              <a:t>Μαθήματος</a:t>
            </a:r>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&amp;</a:t>
            </a:r>
            <a:r>
              <a:rPr lang="en-US" sz="3600" b="1" dirty="0" smtClean="0">
                <a:latin typeface="Arial" panose="020B0604020202020204" pitchFamily="34" charset="0"/>
                <a:cs typeface="Arial" panose="020B0604020202020204" pitchFamily="34" charset="0"/>
              </a:rPr>
              <a:t> </a:t>
            </a:r>
            <a:r>
              <a:rPr lang="el-GR" sz="3600" b="1" dirty="0" smtClean="0">
                <a:latin typeface="Arial" panose="020B0604020202020204" pitchFamily="34" charset="0"/>
                <a:cs typeface="Arial" panose="020B0604020202020204" pitchFamily="34" charset="0"/>
              </a:rPr>
              <a:t>Εργαλεία </a:t>
            </a:r>
            <a:r>
              <a:rPr lang="el-GR" sz="3600" b="1" dirty="0">
                <a:latin typeface="Arial" panose="020B0604020202020204" pitchFamily="34" charset="0"/>
                <a:cs typeface="Arial" panose="020B0604020202020204" pitchFamily="34" charset="0"/>
              </a:rPr>
              <a:t>Διαχείρισης</a:t>
            </a:r>
            <a:endParaRPr lang="el-GR" sz="3600" b="1" dirty="0">
              <a:latin typeface="Arial" panose="020B0604020202020204" pitchFamily="34" charset="0"/>
              <a:cs typeface="Arial" panose="020B0604020202020204" pitchFamily="34" charset="0"/>
            </a:endParaRPr>
          </a:p>
        </p:txBody>
      </p:sp>
      <p:sp>
        <p:nvSpPr>
          <p:cNvPr id="3" name="Υπότιτλος 2"/>
          <p:cNvSpPr>
            <a:spLocks noGrp="1"/>
          </p:cNvSpPr>
          <p:nvPr>
            <p:ph type="subTitle" idx="1"/>
          </p:nvPr>
        </p:nvSpPr>
        <p:spPr/>
        <p:txBody>
          <a:bodyPr/>
          <a:lstStyle/>
          <a:p>
            <a:endParaRPr lang="el-G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549" y="188640"/>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423" y="3459846"/>
            <a:ext cx="4370841" cy="905258"/>
          </a:xfrm>
          <a:prstGeom prst="rect">
            <a:avLst/>
          </a:prstGeom>
        </p:spPr>
      </p:pic>
      <p:pic>
        <p:nvPicPr>
          <p:cNvPr id="6" name="7 - Εικόνα" descr="Λογότυπο για Άδειες χρήσης Creative Commons BY-NC-ND"/>
          <p:cNvPicPr>
            <a:picLocks noChangeAspect="1"/>
          </p:cNvPicPr>
          <p:nvPr/>
        </p:nvPicPr>
        <p:blipFill>
          <a:blip r:embed="rId4" cstate="print"/>
          <a:stretch>
            <a:fillRect/>
          </a:stretch>
        </p:blipFill>
        <p:spPr>
          <a:xfrm>
            <a:off x="1907704" y="5631503"/>
            <a:ext cx="1581685" cy="553393"/>
          </a:xfrm>
          <a:prstGeom prst="rect">
            <a:avLst/>
          </a:prstGeom>
        </p:spPr>
      </p:pic>
      <p:pic>
        <p:nvPicPr>
          <p:cNvPr id="7"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3779912" y="5517232"/>
            <a:ext cx="4310289" cy="1025873"/>
          </a:xfrm>
          <a:prstGeom prst="rect">
            <a:avLst/>
          </a:prstGeom>
          <a:noFill/>
        </p:spPr>
      </p:pic>
    </p:spTree>
    <p:extLst>
      <p:ext uri="{BB962C8B-B14F-4D97-AF65-F5344CB8AC3E}">
        <p14:creationId xmlns:p14="http://schemas.microsoft.com/office/powerpoint/2010/main" val="2940632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smtClean="0">
                <a:latin typeface="Arial" panose="020B0604020202020204" pitchFamily="34" charset="0"/>
                <a:cs typeface="Arial" panose="020B0604020202020204" pitchFamily="34" charset="0"/>
              </a:rPr>
              <a:t>Ασκήσεις μαθήματος</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95536" y="1052736"/>
            <a:ext cx="8229600" cy="5367647"/>
          </a:xfrm>
        </p:spPr>
        <p:txBody>
          <a:bodyPr numCol="1">
            <a:normAutofit/>
          </a:bodyPr>
          <a:lstStyle/>
          <a:p>
            <a:pPr marL="0" indent="0">
              <a:buNone/>
            </a:pPr>
            <a:r>
              <a:rPr lang="el-GR" sz="1200" b="1" dirty="0" smtClean="0">
                <a:latin typeface="Arial" panose="020B0604020202020204" pitchFamily="34" charset="0"/>
                <a:cs typeface="Arial" panose="020B0604020202020204" pitchFamily="34" charset="0"/>
              </a:rPr>
              <a:t>Προσθήκη ερώτησης:</a:t>
            </a:r>
          </a:p>
          <a:p>
            <a:pPr marL="0" indent="0">
              <a:buNone/>
            </a:pPr>
            <a:r>
              <a:rPr lang="el-GR" sz="1200" dirty="0">
                <a:latin typeface="Arial" panose="020B0604020202020204" pitchFamily="34" charset="0"/>
                <a:cs typeface="Arial" panose="020B0604020202020204" pitchFamily="34" charset="0"/>
              </a:rPr>
              <a:t>Για να προσθέσετε μια ερώτηση σε μια </a:t>
            </a:r>
            <a:r>
              <a:rPr lang="el-GR" sz="1200" dirty="0" smtClean="0">
                <a:latin typeface="Arial" panose="020B0604020202020204" pitchFamily="34" charset="0"/>
                <a:cs typeface="Arial" panose="020B0604020202020204" pitchFamily="34" charset="0"/>
              </a:rPr>
              <a:t>άσκηση </a:t>
            </a:r>
            <a:r>
              <a:rPr lang="el-GR" sz="1200" dirty="0" err="1" smtClean="0">
                <a:latin typeface="Arial" panose="020B0604020202020204" pitchFamily="34" charset="0"/>
                <a:cs typeface="Arial" panose="020B0604020202020204" pitchFamily="34" charset="0"/>
              </a:rPr>
              <a:t>αυτοαξιολόγησης</a:t>
            </a:r>
            <a:r>
              <a:rPr lang="el-GR" sz="1200" dirty="0">
                <a:latin typeface="Arial" panose="020B0604020202020204" pitchFamily="34" charset="0"/>
                <a:cs typeface="Arial" panose="020B0604020202020204" pitchFamily="34" charset="0"/>
              </a:rPr>
              <a:t>, μπορείτε να προσθέσετε </a:t>
            </a:r>
            <a:r>
              <a:rPr lang="el-GR" sz="1200" dirty="0" smtClean="0">
                <a:latin typeface="Arial" panose="020B0604020202020204" pitchFamily="34" charset="0"/>
                <a:cs typeface="Arial" panose="020B0604020202020204" pitchFamily="34" charset="0"/>
              </a:rPr>
              <a:t>μια ερώτηση </a:t>
            </a:r>
            <a:r>
              <a:rPr lang="el-GR" sz="1200" dirty="0">
                <a:latin typeface="Arial" panose="020B0604020202020204" pitchFamily="34" charset="0"/>
                <a:cs typeface="Arial" panose="020B0604020202020204" pitchFamily="34" charset="0"/>
              </a:rPr>
              <a:t>που ανήκει σε άλλη άσκηση επιλέγοντας το σύνδεσμο “Ερώτηση από άλλη άσκηση</a:t>
            </a:r>
            <a:r>
              <a:rPr lang="el-GR" sz="1200" dirty="0" smtClean="0">
                <a:latin typeface="Arial" panose="020B0604020202020204" pitchFamily="34" charset="0"/>
                <a:cs typeface="Arial" panose="020B0604020202020204" pitchFamily="34" charset="0"/>
              </a:rPr>
              <a:t>”.</a:t>
            </a:r>
          </a:p>
          <a:p>
            <a:pPr marL="0" indent="0">
              <a:buNone/>
            </a:pPr>
            <a:r>
              <a:rPr lang="el-GR" sz="1200" dirty="0" smtClean="0">
                <a:latin typeface="Arial" panose="020B0604020202020204" pitchFamily="34" charset="0"/>
                <a:cs typeface="Arial" panose="020B0604020202020204" pitchFamily="34" charset="0"/>
              </a:rPr>
              <a:t>Αν </a:t>
            </a:r>
            <a:r>
              <a:rPr lang="el-GR" sz="1200" dirty="0">
                <a:latin typeface="Arial" panose="020B0604020202020204" pitchFamily="34" charset="0"/>
                <a:cs typeface="Arial" panose="020B0604020202020204" pitchFamily="34" charset="0"/>
              </a:rPr>
              <a:t>θέλετε να προσθέσετε μια ερώτηση η οποία υπάρχει </a:t>
            </a:r>
            <a:r>
              <a:rPr lang="el-GR" sz="1200" dirty="0" smtClean="0">
                <a:latin typeface="Arial" panose="020B0604020202020204" pitchFamily="34" charset="0"/>
                <a:cs typeface="Arial" panose="020B0604020202020204" pitchFamily="34" charset="0"/>
              </a:rPr>
              <a:t>και σε </a:t>
            </a:r>
            <a:r>
              <a:rPr lang="el-GR" sz="1200" dirty="0">
                <a:latin typeface="Arial" panose="020B0604020202020204" pitchFamily="34" charset="0"/>
                <a:cs typeface="Arial" panose="020B0604020202020204" pitchFamily="34" charset="0"/>
              </a:rPr>
              <a:t>κάποια άλλη άσκηση επιλέξτε </a:t>
            </a:r>
            <a:r>
              <a:rPr lang="el-GR" sz="1200" dirty="0" smtClean="0">
                <a:latin typeface="Arial" panose="020B0604020202020204" pitchFamily="34" charset="0"/>
                <a:cs typeface="Arial" panose="020B0604020202020204" pitchFamily="34" charset="0"/>
              </a:rPr>
              <a:t>το σύνδεσμο </a:t>
            </a:r>
            <a:r>
              <a:rPr lang="el-GR" sz="1200" dirty="0">
                <a:latin typeface="Arial" panose="020B0604020202020204" pitchFamily="34" charset="0"/>
                <a:cs typeface="Arial" panose="020B0604020202020204" pitchFamily="34" charset="0"/>
              </a:rPr>
              <a:t>“Επαναχρησιμοποίηση” που βρίσκεται στην ίδια γραμμή </a:t>
            </a:r>
            <a:r>
              <a:rPr lang="el-GR" sz="1200" dirty="0" smtClean="0">
                <a:latin typeface="Arial" panose="020B0604020202020204" pitchFamily="34" charset="0"/>
                <a:cs typeface="Arial" panose="020B0604020202020204" pitchFamily="34" charset="0"/>
              </a:rPr>
              <a:t>με την </a:t>
            </a:r>
            <a:r>
              <a:rPr lang="el-GR" sz="1200" dirty="0">
                <a:latin typeface="Arial" panose="020B0604020202020204" pitchFamily="34" charset="0"/>
                <a:cs typeface="Arial" panose="020B0604020202020204" pitchFamily="34" charset="0"/>
              </a:rPr>
              <a:t>ερώτηση που θέλετε </a:t>
            </a:r>
            <a:r>
              <a:rPr lang="el-GR" sz="1200" dirty="0" smtClean="0">
                <a:latin typeface="Arial" panose="020B0604020202020204" pitchFamily="34" charset="0"/>
                <a:cs typeface="Arial" panose="020B0604020202020204" pitchFamily="34" charset="0"/>
              </a:rPr>
              <a:t>να προσθέσετε</a:t>
            </a:r>
            <a:r>
              <a:rPr lang="el-GR" sz="1200" dirty="0">
                <a:latin typeface="Arial" panose="020B0604020202020204" pitchFamily="34" charset="0"/>
                <a:cs typeface="Arial" panose="020B0604020202020204" pitchFamily="34" charset="0"/>
              </a:rPr>
              <a:t>. Μπορείτε επίσης να εμφανίσετε μόνο τις ερωτήσεις μιας </a:t>
            </a:r>
            <a:r>
              <a:rPr lang="el-GR" sz="1200" dirty="0" smtClean="0">
                <a:latin typeface="Arial" panose="020B0604020202020204" pitchFamily="34" charset="0"/>
                <a:cs typeface="Arial" panose="020B0604020202020204" pitchFamily="34" charset="0"/>
              </a:rPr>
              <a:t>συγκεκριμένης άσκησης</a:t>
            </a:r>
            <a:r>
              <a:rPr lang="el-GR" sz="1200" dirty="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επιλέγοντας </a:t>
            </a:r>
            <a:r>
              <a:rPr lang="el-GR" sz="1200" dirty="0">
                <a:latin typeface="Arial" panose="020B0604020202020204" pitchFamily="34" charset="0"/>
                <a:cs typeface="Arial" panose="020B0604020202020204" pitchFamily="34" charset="0"/>
              </a:rPr>
              <a:t>την από τη λίστα με την ένδειξη “Φιλτράρισμα</a:t>
            </a:r>
            <a:r>
              <a:rPr lang="el-GR" sz="1200" dirty="0" smtClean="0">
                <a:latin typeface="Arial" panose="020B0604020202020204" pitchFamily="34" charset="0"/>
                <a:cs typeface="Arial" panose="020B0604020202020204" pitchFamily="34" charset="0"/>
              </a:rPr>
              <a:t>”.</a:t>
            </a:r>
            <a:br>
              <a:rPr lang="el-GR" sz="1200" dirty="0" smtClean="0">
                <a:latin typeface="Arial" panose="020B0604020202020204" pitchFamily="34" charset="0"/>
                <a:cs typeface="Arial" panose="020B0604020202020204" pitchFamily="34" charset="0"/>
              </a:rPr>
            </a:br>
            <a:endParaRPr lang="el-GR" sz="1200" dirty="0" smtClean="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smtClean="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r>
              <a:rPr lang="el-GR" sz="1200" dirty="0" smtClean="0">
                <a:latin typeface="Arial" panose="020B0604020202020204" pitchFamily="34" charset="0"/>
                <a:cs typeface="Arial" panose="020B0604020202020204" pitchFamily="34" charset="0"/>
              </a:rPr>
              <a:t>Για </a:t>
            </a:r>
            <a:r>
              <a:rPr lang="el-GR" sz="1200" dirty="0">
                <a:latin typeface="Arial" panose="020B0604020202020204" pitchFamily="34" charset="0"/>
                <a:cs typeface="Arial" panose="020B0604020202020204" pitchFamily="34" charset="0"/>
              </a:rPr>
              <a:t>να προσθέσετε μια καινούρια ερώτηση στην άσκηση επιλέξτε </a:t>
            </a:r>
            <a:r>
              <a:rPr lang="el-GR" sz="1200" dirty="0" smtClean="0">
                <a:latin typeface="Arial" panose="020B0604020202020204" pitchFamily="34" charset="0"/>
                <a:cs typeface="Arial" panose="020B0604020202020204" pitchFamily="34" charset="0"/>
              </a:rPr>
              <a:t>«Αλλαγή»       και στη συνέχεια επιλέξτε το </a:t>
            </a:r>
            <a:r>
              <a:rPr lang="el-GR" sz="1200" dirty="0">
                <a:latin typeface="Arial" panose="020B0604020202020204" pitchFamily="34" charset="0"/>
                <a:cs typeface="Arial" panose="020B0604020202020204" pitchFamily="34" charset="0"/>
              </a:rPr>
              <a:t>σύνδεσμο </a:t>
            </a:r>
            <a:r>
              <a:rPr lang="el-GR" sz="1200" dirty="0" smtClean="0">
                <a:latin typeface="Arial" panose="020B0604020202020204" pitchFamily="34" charset="0"/>
                <a:cs typeface="Arial" panose="020B0604020202020204" pitchFamily="34" charset="0"/>
              </a:rPr>
              <a:t>“</a:t>
            </a:r>
            <a:r>
              <a:rPr lang="el-GR" sz="1200" dirty="0" smtClean="0">
                <a:latin typeface="Arial" panose="020B0604020202020204" pitchFamily="34" charset="0"/>
                <a:cs typeface="Arial" panose="020B0604020202020204" pitchFamily="34" charset="0"/>
              </a:rPr>
              <a:t>Νέα</a:t>
            </a:r>
            <a:r>
              <a:rPr lang="el-GR" sz="1200" dirty="0" smtClean="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Ερώτηση</a:t>
            </a:r>
            <a:r>
              <a:rPr lang="el-GR" sz="1200" dirty="0" smtClean="0">
                <a:latin typeface="Arial" panose="020B0604020202020204" pitchFamily="34" charset="0"/>
                <a:cs typeface="Arial" panose="020B0604020202020204" pitchFamily="34" charset="0"/>
              </a:rPr>
              <a:t>”.</a:t>
            </a:r>
          </a:p>
          <a:p>
            <a:pPr marL="0" indent="0">
              <a:buNone/>
            </a:pPr>
            <a:endParaRPr lang="el-GR" sz="1200" dirty="0">
              <a:latin typeface="Arial" panose="020B0604020202020204" pitchFamily="34" charset="0"/>
              <a:cs typeface="Arial" panose="020B0604020202020204" pitchFamily="34" charset="0"/>
            </a:endParaRPr>
          </a:p>
          <a:p>
            <a:pPr marL="0" indent="0">
              <a:buNone/>
            </a:pPr>
            <a:r>
              <a:rPr lang="el-GR" sz="1200" b="1" dirty="0">
                <a:latin typeface="Arial" panose="020B0604020202020204" pitchFamily="34" charset="0"/>
                <a:cs typeface="Arial" panose="020B0604020202020204" pitchFamily="34" charset="0"/>
              </a:rPr>
              <a:t>Ερωτήσεις Πολλαπλής </a:t>
            </a:r>
            <a:r>
              <a:rPr lang="el-GR" sz="1200" b="1" dirty="0" smtClean="0">
                <a:latin typeface="Arial" panose="020B0604020202020204" pitchFamily="34" charset="0"/>
                <a:cs typeface="Arial" panose="020B0604020202020204" pitchFamily="34" charset="0"/>
              </a:rPr>
              <a:t>Επιλογής:</a:t>
            </a:r>
          </a:p>
          <a:p>
            <a:pPr marL="0" indent="0">
              <a:buNone/>
            </a:pPr>
            <a:r>
              <a:rPr lang="el-GR" sz="1200" dirty="0">
                <a:latin typeface="Arial" panose="020B0604020202020204" pitchFamily="34" charset="0"/>
                <a:cs typeface="Arial" panose="020B0604020202020204" pitchFamily="34" charset="0"/>
              </a:rPr>
              <a:t>Εξ ορισμού σας δίνονται μόνο 2 πιθανές απαντήσεις (Σωστή/</a:t>
            </a:r>
            <a:r>
              <a:rPr lang="el-GR" sz="1200" dirty="0" err="1">
                <a:latin typeface="Arial" panose="020B0604020202020204" pitchFamily="34" charset="0"/>
                <a:cs typeface="Arial" panose="020B0604020202020204" pitchFamily="34" charset="0"/>
              </a:rPr>
              <a:t>Λάθο</a:t>
            </a:r>
            <a:r>
              <a:rPr lang="el-GR" sz="1200" dirty="0">
                <a:latin typeface="Arial" panose="020B0604020202020204" pitchFamily="34" charset="0"/>
                <a:cs typeface="Arial" panose="020B0604020202020204" pitchFamily="34" charset="0"/>
              </a:rPr>
              <a:t>ς). </a:t>
            </a:r>
            <a:endParaRPr lang="el-GR" sz="1200" dirty="0" smtClean="0">
              <a:latin typeface="Arial" panose="020B0604020202020204" pitchFamily="34" charset="0"/>
              <a:cs typeface="Arial" panose="020B0604020202020204" pitchFamily="34" charset="0"/>
            </a:endParaRPr>
          </a:p>
          <a:p>
            <a:r>
              <a:rPr lang="el-GR" sz="1200" dirty="0" smtClean="0">
                <a:latin typeface="Arial" panose="020B0604020202020204" pitchFamily="34" charset="0"/>
                <a:cs typeface="Arial" panose="020B0604020202020204" pitchFamily="34" charset="0"/>
              </a:rPr>
              <a:t>Πατήστε </a:t>
            </a:r>
            <a:r>
              <a:rPr lang="el-GR" sz="1200" dirty="0">
                <a:latin typeface="Arial" panose="020B0604020202020204" pitchFamily="34" charset="0"/>
                <a:cs typeface="Arial" panose="020B0604020202020204" pitchFamily="34" charset="0"/>
              </a:rPr>
              <a:t>”+</a:t>
            </a:r>
            <a:r>
              <a:rPr lang="el-GR" sz="1200" dirty="0" err="1">
                <a:latin typeface="Arial" panose="020B0604020202020204" pitchFamily="34" charset="0"/>
                <a:cs typeface="Arial" panose="020B0604020202020204" pitchFamily="34" charset="0"/>
              </a:rPr>
              <a:t>απαντ</a:t>
            </a:r>
            <a:r>
              <a:rPr lang="el-GR" sz="1200" dirty="0">
                <a:latin typeface="Arial" panose="020B0604020202020204" pitchFamily="34" charset="0"/>
                <a:cs typeface="Arial" panose="020B0604020202020204" pitchFamily="34" charset="0"/>
              </a:rPr>
              <a:t>.” για κάθε πρόσθετη απάντηση που </a:t>
            </a:r>
            <a:r>
              <a:rPr lang="el-GR" sz="1200" dirty="0">
                <a:latin typeface="Arial" panose="020B0604020202020204" pitchFamily="34" charset="0"/>
                <a:cs typeface="Arial" panose="020B0604020202020204" pitchFamily="34" charset="0"/>
              </a:rPr>
              <a:t>απαιτείτε ή </a:t>
            </a:r>
            <a:r>
              <a:rPr lang="el-GR" sz="1200" dirty="0">
                <a:latin typeface="Arial" panose="020B0604020202020204" pitchFamily="34" charset="0"/>
                <a:cs typeface="Arial" panose="020B0604020202020204" pitchFamily="34" charset="0"/>
              </a:rPr>
              <a:t>”-</a:t>
            </a:r>
            <a:r>
              <a:rPr lang="el-GR" sz="1200" dirty="0" err="1">
                <a:latin typeface="Arial" panose="020B0604020202020204" pitchFamily="34" charset="0"/>
                <a:cs typeface="Arial" panose="020B0604020202020204" pitchFamily="34" charset="0"/>
              </a:rPr>
              <a:t>απαντ</a:t>
            </a:r>
            <a:r>
              <a:rPr lang="el-GR" sz="1200" dirty="0">
                <a:latin typeface="Arial" panose="020B0604020202020204" pitchFamily="34" charset="0"/>
                <a:cs typeface="Arial" panose="020B0604020202020204" pitchFamily="34" charset="0"/>
              </a:rPr>
              <a:t>” για κάθε απάντηση που </a:t>
            </a:r>
            <a:r>
              <a:rPr lang="el-GR" sz="1200" dirty="0" smtClean="0">
                <a:latin typeface="Arial" panose="020B0604020202020204" pitchFamily="34" charset="0"/>
                <a:cs typeface="Arial" panose="020B0604020202020204" pitchFamily="34" charset="0"/>
              </a:rPr>
              <a:t>αφαιρείτε.</a:t>
            </a:r>
          </a:p>
          <a:p>
            <a:r>
              <a:rPr lang="el-GR" sz="1200" dirty="0">
                <a:latin typeface="Arial" panose="020B0604020202020204" pitchFamily="34" charset="0"/>
                <a:cs typeface="Arial" panose="020B0604020202020204" pitchFamily="34" charset="0"/>
              </a:rPr>
              <a:t>Τσεκάρετε το αριστερό κουμπί για τη σωστή/σωστές απάντηση/απαντήσεις</a:t>
            </a:r>
          </a:p>
          <a:p>
            <a:r>
              <a:rPr lang="el-GR" sz="1200" dirty="0">
                <a:latin typeface="Arial" panose="020B0604020202020204" pitchFamily="34" charset="0"/>
                <a:cs typeface="Arial" panose="020B0604020202020204" pitchFamily="34" charset="0"/>
              </a:rPr>
              <a:t>Στο πεδίο απάντηση, εισάγετε το κείμενο για τις πιθανές απαντήσεις στις ερωτήσεις</a:t>
            </a:r>
          </a:p>
          <a:p>
            <a:r>
              <a:rPr lang="el-GR" sz="1200" dirty="0">
                <a:latin typeface="Arial" panose="020B0604020202020204" pitchFamily="34" charset="0"/>
                <a:cs typeface="Arial" panose="020B0604020202020204" pitchFamily="34" charset="0"/>
              </a:rPr>
              <a:t>Στο πεδίο σχόλιο απάντησης, εισάγετε την ανατροφοδότηση που δίνεται εάν ένας σπουδαστής επιλέξει εκείνη την απάντηση</a:t>
            </a:r>
          </a:p>
          <a:p>
            <a:r>
              <a:rPr lang="el-GR" sz="1200" dirty="0">
                <a:latin typeface="Arial" panose="020B0604020202020204" pitchFamily="34" charset="0"/>
                <a:cs typeface="Arial" panose="020B0604020202020204" pitchFamily="34" charset="0"/>
              </a:rPr>
              <a:t>Δώστε ένα βάρος (βαθμό) σε κάθε απάντηση. Το βάρος (βαθμός) μπορεί να είναι ένας οποιοσδήποτε θετικός ή αρνητικός αριθμός ή το μηδέν.</a:t>
            </a:r>
          </a:p>
          <a:p>
            <a:r>
              <a:rPr lang="el-GR" sz="1200" dirty="0">
                <a:latin typeface="Arial" panose="020B0604020202020204" pitchFamily="34" charset="0"/>
                <a:cs typeface="Arial" panose="020B0604020202020204" pitchFamily="34" charset="0"/>
              </a:rPr>
              <a:t>Κάντε κλικ στο κουμπί με την ένδειξη “Επικύρωση” όταν ολοκληρώσετε την </a:t>
            </a:r>
            <a:r>
              <a:rPr lang="el-GR" sz="1200" dirty="0">
                <a:latin typeface="Arial" panose="020B0604020202020204" pitchFamily="34" charset="0"/>
                <a:cs typeface="Arial" panose="020B0604020202020204" pitchFamily="34" charset="0"/>
              </a:rPr>
              <a:t>απάντηση</a:t>
            </a:r>
            <a:endParaRPr lang="el-GR" sz="1200" dirty="0">
              <a:latin typeface="Arial" panose="020B0604020202020204" pitchFamily="34" charset="0"/>
              <a:cs typeface="Arial" panose="020B0604020202020204" pitchFamily="34" charset="0"/>
            </a:endParaRPr>
          </a:p>
          <a:p>
            <a:pPr marL="0" indent="0">
              <a:buNone/>
            </a:pPr>
            <a:endParaRPr lang="el-GR" sz="1200" b="1"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284984"/>
            <a:ext cx="2667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OpenCourses\Desktop\Εικόνα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76872"/>
            <a:ext cx="4533230"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663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smtClean="0">
                <a:latin typeface="Arial" panose="020B0604020202020204" pitchFamily="34" charset="0"/>
                <a:cs typeface="Arial" panose="020B0604020202020204" pitchFamily="34" charset="0"/>
              </a:rPr>
              <a:t>Ασκήσεις μαθήματος</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95536" y="1052736"/>
            <a:ext cx="8229600" cy="5367647"/>
          </a:xfrm>
        </p:spPr>
        <p:txBody>
          <a:bodyPr numCol="1">
            <a:normAutofit/>
          </a:bodyPr>
          <a:lstStyle/>
          <a:p>
            <a:pPr marL="0" indent="0">
              <a:buNone/>
            </a:pPr>
            <a:endParaRPr lang="el-GR" sz="1200" b="1" dirty="0" smtClean="0">
              <a:latin typeface="Arial" panose="020B0604020202020204" pitchFamily="34" charset="0"/>
              <a:cs typeface="Arial" panose="020B0604020202020204" pitchFamily="34" charset="0"/>
            </a:endParaRPr>
          </a:p>
          <a:p>
            <a:pPr marL="0" indent="0">
              <a:buNone/>
            </a:pPr>
            <a:endParaRPr lang="el-GR" sz="1200" b="1" dirty="0">
              <a:latin typeface="Arial" panose="020B0604020202020204" pitchFamily="34" charset="0"/>
              <a:cs typeface="Arial" panose="020B0604020202020204" pitchFamily="34" charset="0"/>
            </a:endParaRPr>
          </a:p>
          <a:p>
            <a:pPr marL="0" indent="0">
              <a:buNone/>
            </a:pPr>
            <a:endParaRPr lang="el-GR" sz="1200" b="1" dirty="0" smtClean="0">
              <a:latin typeface="Arial" panose="020B0604020202020204" pitchFamily="34" charset="0"/>
              <a:cs typeface="Arial" panose="020B0604020202020204" pitchFamily="34" charset="0"/>
            </a:endParaRPr>
          </a:p>
          <a:p>
            <a:pPr marL="0" indent="0">
              <a:buNone/>
            </a:pPr>
            <a:endParaRPr lang="el-GR" sz="1200" b="1" dirty="0">
              <a:latin typeface="Arial" panose="020B0604020202020204" pitchFamily="34" charset="0"/>
              <a:cs typeface="Arial" panose="020B0604020202020204" pitchFamily="34" charset="0"/>
            </a:endParaRPr>
          </a:p>
          <a:p>
            <a:pPr marL="0" indent="0">
              <a:buNone/>
            </a:pPr>
            <a:endParaRPr lang="el-GR" sz="1200" b="1" dirty="0" smtClean="0">
              <a:latin typeface="Arial" panose="020B0604020202020204" pitchFamily="34" charset="0"/>
              <a:cs typeface="Arial" panose="020B0604020202020204" pitchFamily="34" charset="0"/>
            </a:endParaRPr>
          </a:p>
          <a:p>
            <a:pPr marL="0" indent="0">
              <a:buNone/>
            </a:pPr>
            <a:endParaRPr lang="el-GR" sz="1200" b="1" dirty="0">
              <a:latin typeface="Arial" panose="020B0604020202020204" pitchFamily="34" charset="0"/>
              <a:cs typeface="Arial" panose="020B0604020202020204" pitchFamily="34" charset="0"/>
            </a:endParaRPr>
          </a:p>
          <a:p>
            <a:pPr marL="0" indent="0">
              <a:buNone/>
            </a:pPr>
            <a:endParaRPr lang="el-GR" sz="1200" b="1" dirty="0" smtClean="0">
              <a:latin typeface="Arial" panose="020B0604020202020204" pitchFamily="34" charset="0"/>
              <a:cs typeface="Arial" panose="020B0604020202020204" pitchFamily="34" charset="0"/>
            </a:endParaRPr>
          </a:p>
          <a:p>
            <a:pPr marL="0" indent="0">
              <a:buNone/>
            </a:pPr>
            <a:endParaRPr lang="el-GR" sz="1200" b="1" dirty="0">
              <a:latin typeface="Arial" panose="020B0604020202020204" pitchFamily="34" charset="0"/>
              <a:cs typeface="Arial" panose="020B0604020202020204" pitchFamily="34" charset="0"/>
            </a:endParaRPr>
          </a:p>
          <a:p>
            <a:pPr marL="0" indent="0">
              <a:buNone/>
            </a:pPr>
            <a:endParaRPr lang="el-GR" sz="1200" b="1" dirty="0" smtClean="0">
              <a:latin typeface="Arial" panose="020B0604020202020204" pitchFamily="34" charset="0"/>
              <a:cs typeface="Arial" panose="020B0604020202020204" pitchFamily="34" charset="0"/>
            </a:endParaRPr>
          </a:p>
          <a:p>
            <a:pPr marL="0" indent="0">
              <a:buNone/>
            </a:pPr>
            <a:endParaRPr lang="el-GR" sz="1200" b="1" dirty="0">
              <a:latin typeface="Arial" panose="020B0604020202020204" pitchFamily="34" charset="0"/>
              <a:cs typeface="Arial" panose="020B0604020202020204" pitchFamily="34" charset="0"/>
            </a:endParaRPr>
          </a:p>
          <a:p>
            <a:pPr marL="0" indent="0">
              <a:buNone/>
            </a:pPr>
            <a:endParaRPr lang="el-GR" sz="1200" b="1" dirty="0" smtClean="0">
              <a:latin typeface="Arial" panose="020B0604020202020204" pitchFamily="34" charset="0"/>
              <a:cs typeface="Arial" panose="020B0604020202020204" pitchFamily="34" charset="0"/>
            </a:endParaRPr>
          </a:p>
          <a:p>
            <a:pPr marL="0" indent="0">
              <a:buNone/>
            </a:pPr>
            <a:endParaRPr lang="el-GR" sz="1200" b="1" dirty="0">
              <a:latin typeface="Arial" panose="020B0604020202020204" pitchFamily="34" charset="0"/>
              <a:cs typeface="Arial" panose="020B0604020202020204" pitchFamily="34" charset="0"/>
            </a:endParaRPr>
          </a:p>
          <a:p>
            <a:pPr marL="0" indent="0">
              <a:buNone/>
            </a:pPr>
            <a:r>
              <a:rPr lang="el-GR" sz="1200" b="1" dirty="0">
                <a:latin typeface="Arial" panose="020B0604020202020204" pitchFamily="34" charset="0"/>
                <a:cs typeface="Arial" panose="020B0604020202020204" pitchFamily="34" charset="0"/>
              </a:rPr>
              <a:t>Ερωτήσεις </a:t>
            </a:r>
            <a:r>
              <a:rPr lang="el-GR" sz="1200" b="1" dirty="0">
                <a:latin typeface="Arial" panose="020B0604020202020204" pitchFamily="34" charset="0"/>
                <a:cs typeface="Arial" panose="020B0604020202020204" pitchFamily="34" charset="0"/>
              </a:rPr>
              <a:t>Ταιριάσματος:</a:t>
            </a:r>
          </a:p>
          <a:p>
            <a:pPr marL="0" indent="0">
              <a:buNone/>
            </a:pPr>
            <a:r>
              <a:rPr lang="el-GR" sz="1200" dirty="0">
                <a:latin typeface="Arial" panose="020B0604020202020204" pitchFamily="34" charset="0"/>
                <a:cs typeface="Arial" panose="020B0604020202020204" pitchFamily="34" charset="0"/>
              </a:rPr>
              <a:t>Στην περίπτωση αυτή μπορείτε να δημιουργήσετε μια ερώτηση όπου ο Εκπαιδευόμενους θα πρέπει να συνδυάσει στοιχεία από δύο σύνολα ή να ταξινομήσουν στοιχεία με κάποια σειρά.</a:t>
            </a:r>
          </a:p>
          <a:p>
            <a:r>
              <a:rPr lang="el-GR" sz="1200" dirty="0">
                <a:latin typeface="Arial" panose="020B0604020202020204" pitchFamily="34" charset="0"/>
                <a:cs typeface="Arial" panose="020B0604020202020204" pitchFamily="34" charset="0"/>
              </a:rPr>
              <a:t>Πληκτρολογήστε τις ερωτήσεις που θα πρέπει να συνδεθούν με τις επιλογές.</a:t>
            </a:r>
          </a:p>
          <a:p>
            <a:r>
              <a:rPr lang="el-GR" sz="1200" dirty="0">
                <a:latin typeface="Arial" panose="020B0604020202020204" pitchFamily="34" charset="0"/>
                <a:cs typeface="Arial" panose="020B0604020202020204" pitchFamily="34" charset="0"/>
              </a:rPr>
              <a:t>Πληκτρολογήστε τις επιλογές μεταξύ των οποίων οι Εκπαιδευόμενοι θα μπορούν να διαλέξουν τη σωστή απάντηση.</a:t>
            </a:r>
          </a:p>
          <a:p>
            <a:r>
              <a:rPr lang="el-GR" sz="1200" dirty="0">
                <a:latin typeface="Arial" panose="020B0604020202020204" pitchFamily="34" charset="0"/>
                <a:cs typeface="Arial" panose="020B0604020202020204" pitchFamily="34" charset="0"/>
              </a:rPr>
              <a:t>Αντιστοιχίστε το πρώτο σύνολο με το δεύτερο σύνολο μέσω του μενού που βρίσκεται δεξιά από τις ερωτήσεις.</a:t>
            </a:r>
          </a:p>
          <a:p>
            <a:r>
              <a:rPr lang="el-GR" sz="1200" dirty="0">
                <a:latin typeface="Arial" panose="020B0604020202020204" pitchFamily="34" charset="0"/>
                <a:cs typeface="Arial" panose="020B0604020202020204" pitchFamily="34" charset="0"/>
              </a:rPr>
              <a:t>Δώστε ένα βάρος (βαθμό) σε κάθε απάντηση. Το βάρος (βαθμός) μπορεί να είναι ένας οποιοσδήποτε θετικός ή αρνητικός αριθμός ή το μηδέν.</a:t>
            </a:r>
          </a:p>
          <a:p>
            <a:pPr marL="0" indent="0">
              <a:buNone/>
            </a:pPr>
            <a:endParaRPr lang="el-GR" sz="1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48" y="1124744"/>
            <a:ext cx="385272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851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smtClean="0">
                <a:latin typeface="Arial" panose="020B0604020202020204" pitchFamily="34" charset="0"/>
                <a:cs typeface="Arial" panose="020B0604020202020204" pitchFamily="34" charset="0"/>
              </a:rPr>
              <a:t>Ασκήσεις μαθήματος</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95536" y="1052736"/>
            <a:ext cx="8229600" cy="5367647"/>
          </a:xfrm>
        </p:spPr>
        <p:txBody>
          <a:bodyPr numCol="1">
            <a:normAutofit lnSpcReduction="10000"/>
          </a:bodyPr>
          <a:lstStyle/>
          <a:p>
            <a:pPr marL="0" indent="0">
              <a:buNone/>
            </a:pPr>
            <a:endParaRPr lang="el-GR" sz="1200" b="1" dirty="0" smtClean="0"/>
          </a:p>
          <a:p>
            <a:pPr marL="0" indent="0">
              <a:buNone/>
            </a:pPr>
            <a:endParaRPr lang="el-GR" sz="1200" b="1" dirty="0"/>
          </a:p>
          <a:p>
            <a:pPr marL="0" indent="0">
              <a:buNone/>
            </a:pPr>
            <a:endParaRPr lang="el-GR" sz="1200" b="1" dirty="0" smtClean="0"/>
          </a:p>
          <a:p>
            <a:pPr marL="0" indent="0">
              <a:buNone/>
            </a:pPr>
            <a:endParaRPr lang="el-GR" sz="1200" b="1" dirty="0"/>
          </a:p>
          <a:p>
            <a:pPr marL="0" indent="0">
              <a:buNone/>
            </a:pPr>
            <a:endParaRPr lang="el-GR" sz="1200" b="1" dirty="0" smtClean="0"/>
          </a:p>
          <a:p>
            <a:pPr marL="0" indent="0">
              <a:buNone/>
            </a:pPr>
            <a:endParaRPr lang="el-GR" sz="1200" b="1" dirty="0"/>
          </a:p>
          <a:p>
            <a:pPr marL="0" indent="0">
              <a:buNone/>
            </a:pPr>
            <a:endParaRPr lang="el-GR" sz="1200" b="1" dirty="0" smtClean="0"/>
          </a:p>
          <a:p>
            <a:pPr marL="0" indent="0">
              <a:buNone/>
            </a:pPr>
            <a:endParaRPr lang="el-GR" sz="1200" b="1" dirty="0"/>
          </a:p>
          <a:p>
            <a:pPr marL="0" indent="0">
              <a:buNone/>
            </a:pPr>
            <a:endParaRPr lang="el-GR" sz="1200" b="1" dirty="0" smtClean="0"/>
          </a:p>
          <a:p>
            <a:pPr marL="0" indent="0">
              <a:buNone/>
            </a:pPr>
            <a:endParaRPr lang="el-GR" sz="1200" b="1" dirty="0"/>
          </a:p>
          <a:p>
            <a:pPr marL="0" indent="0">
              <a:buNone/>
            </a:pPr>
            <a:endParaRPr lang="el-GR" sz="1200" b="1" dirty="0" smtClean="0"/>
          </a:p>
          <a:p>
            <a:pPr marL="0" indent="0">
              <a:buNone/>
            </a:pPr>
            <a:endParaRPr lang="el-GR" sz="1200" b="1" dirty="0"/>
          </a:p>
          <a:p>
            <a:pPr marL="0" indent="0">
              <a:buNone/>
            </a:pPr>
            <a:endParaRPr lang="el-GR" sz="1200" b="1" dirty="0" smtClean="0"/>
          </a:p>
          <a:p>
            <a:pPr marL="0" indent="0">
              <a:buNone/>
            </a:pPr>
            <a:r>
              <a:rPr lang="el-GR" sz="1200" dirty="0">
                <a:latin typeface="Arial" panose="020B0604020202020204" pitchFamily="34" charset="0"/>
                <a:cs typeface="Arial" panose="020B0604020202020204" pitchFamily="34" charset="0"/>
              </a:rPr>
              <a:t>Εξ ορισμού σας δίνονται μόνο δύο ερωτήσεις και δύο πιθανές επιλογές για αντιστοίχιση. </a:t>
            </a:r>
            <a:r>
              <a:rPr lang="el-GR" sz="1200" dirty="0">
                <a:latin typeface="Arial" panose="020B0604020202020204" pitchFamily="34" charset="0"/>
                <a:cs typeface="Arial" panose="020B0604020202020204" pitchFamily="34" charset="0"/>
              </a:rPr>
              <a:t>Εάν επιθυμείτε να έχετε περισσότερες ερωτήσεις πατήστε το πλήκτρο </a:t>
            </a:r>
            <a:r>
              <a:rPr lang="el-GR" sz="1200" dirty="0" smtClean="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για κάθε πρόσθετη ερώτηση ή επιλογή αντιστοίχισης . Όταν ολοκληρώσετε την αντιστοίχιση των ερωτήσεων με τις πιθανές επιλογές πατήστε το πλήκτρο </a:t>
            </a:r>
            <a:r>
              <a:rPr lang="el-GR" sz="1200" dirty="0" smtClean="0">
                <a:latin typeface="Arial" panose="020B0604020202020204" pitchFamily="34" charset="0"/>
                <a:cs typeface="Arial" panose="020B0604020202020204" pitchFamily="34" charset="0"/>
              </a:rPr>
              <a:t>“Δημιουργία” </a:t>
            </a:r>
            <a:r>
              <a:rPr lang="el-GR" sz="1200" dirty="0">
                <a:latin typeface="Arial" panose="020B0604020202020204" pitchFamily="34" charset="0"/>
                <a:cs typeface="Arial" panose="020B0604020202020204" pitchFamily="34" charset="0"/>
              </a:rPr>
              <a:t>για να καταχωρηθούν οι ερωτήσεις ταιριάσματος στην άσκηση σας</a:t>
            </a:r>
            <a:r>
              <a:rPr lang="el-GR" sz="1200" dirty="0" smtClean="0">
                <a:latin typeface="Arial" panose="020B0604020202020204" pitchFamily="34" charset="0"/>
                <a:cs typeface="Arial" panose="020B0604020202020204" pitchFamily="34" charset="0"/>
              </a:rPr>
              <a:t>.</a:t>
            </a:r>
          </a:p>
          <a:p>
            <a:pPr marL="0" indent="0">
              <a:buNone/>
            </a:pPr>
            <a:endParaRPr lang="el-GR" sz="1200" dirty="0">
              <a:latin typeface="Arial" panose="020B0604020202020204" pitchFamily="34" charset="0"/>
              <a:cs typeface="Arial" panose="020B0604020202020204" pitchFamily="34" charset="0"/>
            </a:endParaRPr>
          </a:p>
          <a:p>
            <a:pPr marL="0" indent="0">
              <a:buNone/>
            </a:pPr>
            <a:r>
              <a:rPr lang="el-GR" sz="1200" b="1" dirty="0">
                <a:latin typeface="Arial" panose="020B0604020202020204" pitchFamily="34" charset="0"/>
                <a:cs typeface="Arial" panose="020B0604020202020204" pitchFamily="34" charset="0"/>
              </a:rPr>
              <a:t>Ερωτήσεις συμπληρώματος </a:t>
            </a:r>
            <a:r>
              <a:rPr lang="el-GR" sz="1200" b="1" dirty="0" smtClean="0">
                <a:latin typeface="Arial" panose="020B0604020202020204" pitchFamily="34" charset="0"/>
                <a:cs typeface="Arial" panose="020B0604020202020204" pitchFamily="34" charset="0"/>
              </a:rPr>
              <a:t>κενών:</a:t>
            </a:r>
            <a:endParaRPr lang="el-GR" sz="1200" b="1" dirty="0">
              <a:latin typeface="Arial" panose="020B0604020202020204" pitchFamily="34" charset="0"/>
              <a:cs typeface="Arial" panose="020B0604020202020204" pitchFamily="34" charset="0"/>
            </a:endParaRPr>
          </a:p>
          <a:p>
            <a:pPr marL="0" indent="0">
              <a:buNone/>
            </a:pPr>
            <a:r>
              <a:rPr lang="el-GR" sz="1200" dirty="0">
                <a:latin typeface="Arial" panose="020B0604020202020204" pitchFamily="34" charset="0"/>
                <a:cs typeface="Arial" panose="020B0604020202020204" pitchFamily="34" charset="0"/>
              </a:rPr>
              <a:t>Μπορείτε να δημιουργήσετε ένα κείμενο με κενά. </a:t>
            </a:r>
            <a:r>
              <a:rPr lang="el-GR" sz="1200" dirty="0">
                <a:latin typeface="Arial" panose="020B0604020202020204" pitchFamily="34" charset="0"/>
                <a:cs typeface="Arial" panose="020B0604020202020204" pitchFamily="34" charset="0"/>
              </a:rPr>
              <a:t>Αυτό έχει σαν σκοπό, να βρουν οι Εκπαιδευόμενοι τις λέξεις που </a:t>
            </a:r>
            <a:r>
              <a:rPr lang="el-GR" sz="1200" dirty="0">
                <a:latin typeface="Arial" panose="020B0604020202020204" pitchFamily="34" charset="0"/>
                <a:cs typeface="Arial" panose="020B0604020202020204" pitchFamily="34" charset="0"/>
              </a:rPr>
              <a:t>λείπουν</a:t>
            </a:r>
            <a:r>
              <a:rPr lang="el-GR" sz="1200" dirty="0">
                <a:latin typeface="Arial" panose="020B0604020202020204" pitchFamily="34" charset="0"/>
                <a:cs typeface="Arial" panose="020B0604020202020204" pitchFamily="34" charset="0"/>
              </a:rPr>
              <a:t>.</a:t>
            </a:r>
          </a:p>
          <a:p>
            <a:r>
              <a:rPr lang="el-GR" sz="1200" dirty="0">
                <a:latin typeface="Arial" panose="020B0604020202020204" pitchFamily="34" charset="0"/>
                <a:cs typeface="Arial" panose="020B0604020202020204" pitchFamily="34" charset="0"/>
              </a:rPr>
              <a:t>Πληκτρολογήστε το κείμενο και για να διαγράψετε μια λέξη από το κείμενο έτσι ώστε να δημιουργηθεί κενό βάλτε τη λέξη μεταξύ αγκυλών [όπως αυτή].</a:t>
            </a:r>
          </a:p>
          <a:p>
            <a:r>
              <a:rPr lang="el-GR" sz="1200" dirty="0">
                <a:latin typeface="Arial" panose="020B0604020202020204" pitchFamily="34" charset="0"/>
                <a:cs typeface="Arial" panose="020B0604020202020204" pitchFamily="34" charset="0"/>
              </a:rPr>
              <a:t>Δώστε ένα βάρος (βαθμό). Για παράδειγμα αν θέλετε να ορίσετε στην ερώτηση , σαν άριστα το 10 και έχετε 5κενά, μπορείτε να δώσετε σαν βαθμολογία το 2 σε κάθε κενό.</a:t>
            </a:r>
          </a:p>
          <a:p>
            <a:r>
              <a:rPr lang="el-GR" sz="1200" dirty="0">
                <a:latin typeface="Arial" panose="020B0604020202020204" pitchFamily="34" charset="0"/>
                <a:cs typeface="Arial" panose="020B0604020202020204" pitchFamily="34" charset="0"/>
              </a:rPr>
              <a:t>Για να καταχωρηθεί η ερώτηση συμπληρώματος κενών στην άσκηση πατήστε το πλήκτρο “Επικύρωση”</a:t>
            </a:r>
          </a:p>
          <a:p>
            <a:pPr marL="0" indent="0">
              <a:buNone/>
            </a:pPr>
            <a:endParaRPr lang="el-GR" sz="12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5" y="1137496"/>
            <a:ext cx="4031357" cy="246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991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smtClean="0">
                <a:latin typeface="Arial" panose="020B0604020202020204" pitchFamily="34" charset="0"/>
                <a:cs typeface="Arial" panose="020B0604020202020204" pitchFamily="34" charset="0"/>
              </a:rPr>
              <a:t>Ασκήσεις μαθήματος</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95536" y="1052736"/>
            <a:ext cx="8229600" cy="5367647"/>
          </a:xfrm>
        </p:spPr>
        <p:txBody>
          <a:bodyPr numCol="1">
            <a:normAutofit/>
          </a:bodyPr>
          <a:lstStyle/>
          <a:p>
            <a:pPr marL="0" indent="0">
              <a:buNone/>
            </a:pPr>
            <a:endParaRPr lang="el-GR" sz="1200" dirty="0" smtClean="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smtClean="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smtClean="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smtClean="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smtClean="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smtClean="0">
              <a:latin typeface="Arial" panose="020B0604020202020204" pitchFamily="34" charset="0"/>
              <a:cs typeface="Arial" panose="020B0604020202020204" pitchFamily="34" charset="0"/>
            </a:endParaRPr>
          </a:p>
          <a:p>
            <a:pPr marL="0" indent="0">
              <a:buNone/>
            </a:pPr>
            <a:r>
              <a:rPr lang="el-GR" sz="1200" dirty="0">
                <a:latin typeface="Arial" panose="020B0604020202020204" pitchFamily="34" charset="0"/>
                <a:cs typeface="Arial" panose="020B0604020202020204" pitchFamily="34" charset="0"/>
              </a:rPr>
              <a:t>Ο πίνακας βαθμολόγησης συντάσσεται καθορίζοντας το κατάλληλο βάρος στον αριθμό σωστών απαντήσεων για κάθε ερώτηση. </a:t>
            </a:r>
            <a:r>
              <a:rPr lang="el-GR" sz="1200" dirty="0">
                <a:latin typeface="Arial" panose="020B0604020202020204" pitchFamily="34" charset="0"/>
                <a:cs typeface="Arial" panose="020B0604020202020204" pitchFamily="34" charset="0"/>
              </a:rPr>
              <a:t>Παραδείγματος χάριν, εάν έχετε μια ερώτηση με 4 απαντήσεις (με ενδεχομένως περισσότερες από μια απαντήσεις σωστές) και ο σπουδαστής έχει δύο λανθασμένες απαντήσεις και δύο σωστές, μπορείτε να του δώσετε τη μισή από τη μέγιστη βαθμολογία, αλλά μπορείτε επίσης να αποφασίσετε ότι αυτό δεν είναι ικανοποιητικό και να δώσετε, παραδείγματος χάριν, τη μέγιστη βαθμολογίας (20), μόνο εάν όλες οι απαντήσεις είναι σωστές και μηδέν (0) σε οποιαδήποτε άλλη περίπτωση</a:t>
            </a:r>
            <a:r>
              <a:rPr lang="el-GR" sz="1200" dirty="0" smtClean="0">
                <a:latin typeface="Arial" panose="020B0604020202020204" pitchFamily="34" charset="0"/>
                <a:cs typeface="Arial" panose="020B0604020202020204" pitchFamily="34" charset="0"/>
              </a:rPr>
              <a:t>.</a:t>
            </a:r>
          </a:p>
          <a:p>
            <a:pPr marL="0" indent="0">
              <a:buNone/>
            </a:pPr>
            <a:endParaRPr lang="el-GR" sz="1200" dirty="0" smtClean="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r>
              <a:rPr lang="el-GR" sz="1200" b="1" i="1" dirty="0" smtClean="0">
                <a:latin typeface="Arial" panose="020B0604020202020204" pitchFamily="34" charset="0"/>
                <a:cs typeface="Arial" panose="020B0604020202020204" pitchFamily="34" charset="0"/>
              </a:rPr>
              <a:t>Για την διαχείριση των υπολοίπων εργαλείων μπορείτε να συμβουλευτείτε τον παρακάτω σύνδεσμο:</a:t>
            </a:r>
          </a:p>
          <a:p>
            <a:pPr marL="0" indent="0">
              <a:buNone/>
            </a:pPr>
            <a:r>
              <a:rPr lang="en-US" sz="1200" dirty="0">
                <a:latin typeface="Arial" panose="020B0604020202020204" pitchFamily="34" charset="0"/>
                <a:cs typeface="Arial" panose="020B0604020202020204" pitchFamily="34" charset="0"/>
                <a:hlinkClick r:id="rId2"/>
              </a:rPr>
              <a:t>http://</a:t>
            </a:r>
            <a:r>
              <a:rPr lang="en-US" sz="1200" dirty="0" smtClean="0">
                <a:latin typeface="Arial" panose="020B0604020202020204" pitchFamily="34" charset="0"/>
                <a:cs typeface="Arial" panose="020B0604020202020204" pitchFamily="34" charset="0"/>
                <a:hlinkClick r:id="rId2"/>
              </a:rPr>
              <a:t>wiki.openeclass.org/2.8.3/doku.php?id=el:mant</a:t>
            </a:r>
            <a:endParaRPr lang="el-GR" sz="1200" smtClean="0">
              <a:latin typeface="Arial" panose="020B0604020202020204" pitchFamily="34" charset="0"/>
              <a:cs typeface="Arial" panose="020B0604020202020204" pitchFamily="34" charset="0"/>
            </a:endParaRPr>
          </a:p>
          <a:p>
            <a:pPr marL="0" indent="0">
              <a:buNone/>
            </a:pPr>
            <a:endParaRPr lang="el-GR" sz="1200" dirty="0" smtClean="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4915073" cy="223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577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a:latin typeface="Arial" panose="020B0604020202020204" pitchFamily="34" charset="0"/>
                <a:cs typeface="Arial" panose="020B0604020202020204" pitchFamily="34" charset="0"/>
              </a:rPr>
              <a:t>Δημιουργία μαθήματος</a:t>
            </a:r>
          </a:p>
        </p:txBody>
      </p:sp>
      <p:sp>
        <p:nvSpPr>
          <p:cNvPr id="3" name="Θέση περιεχομένου 2"/>
          <p:cNvSpPr>
            <a:spLocks noGrp="1"/>
          </p:cNvSpPr>
          <p:nvPr>
            <p:ph idx="1"/>
          </p:nvPr>
        </p:nvSpPr>
        <p:spPr>
          <a:xfrm>
            <a:off x="457200" y="1052736"/>
            <a:ext cx="8229600" cy="5328592"/>
          </a:xfrm>
        </p:spPr>
        <p:txBody>
          <a:bodyPr>
            <a:normAutofit/>
          </a:bodyPr>
          <a:lstStyle/>
          <a:p>
            <a:pPr marL="0" indent="0">
              <a:buNone/>
            </a:pPr>
            <a:r>
              <a:rPr lang="el-GR" sz="1200" dirty="0" smtClean="0">
                <a:latin typeface="Arial" panose="020B0604020202020204" pitchFamily="34" charset="0"/>
                <a:cs typeface="Arial" panose="020B0604020202020204" pitchFamily="34" charset="0"/>
              </a:rPr>
              <a:t>Για </a:t>
            </a:r>
            <a:r>
              <a:rPr lang="el-GR" sz="1200" dirty="0">
                <a:latin typeface="Arial" panose="020B0604020202020204" pitchFamily="34" charset="0"/>
                <a:cs typeface="Arial" panose="020B0604020202020204" pitchFamily="34" charset="0"/>
              </a:rPr>
              <a:t>να δημιουργήσετε ένα νέο μάθημα επιλέξτε “Δημιουργία Μαθήματος” στην αριστερή στήλη στο προσωπικό σας χαρτοφυλάκιο, και συμπληρώστε τα στοιχεία του νέου μαθήματος ακολουθώντας τον οδηγό δημιουργίας μαθήματος. Προσοχή όλα τα πεδία είναι υποχρεωτικά</a:t>
            </a:r>
            <a:r>
              <a:rPr lang="el-GR" sz="1200" dirty="0" smtClean="0">
                <a:latin typeface="Arial" panose="020B0604020202020204" pitchFamily="34" charset="0"/>
                <a:cs typeface="Arial" panose="020B0604020202020204" pitchFamily="34" charset="0"/>
              </a:rPr>
              <a:t>.</a:t>
            </a:r>
            <a:endParaRPr lang="en-US" sz="1200" dirty="0" smtClean="0">
              <a:latin typeface="Arial" panose="020B0604020202020204" pitchFamily="34" charset="0"/>
              <a:cs typeface="Arial" panose="020B0604020202020204" pitchFamily="34" charset="0"/>
            </a:endParaRPr>
          </a:p>
          <a:p>
            <a:pPr marL="0" indent="0">
              <a:buNone/>
            </a:pPr>
            <a:endParaRPr lang="el-GR" sz="1200" dirty="0" smtClean="0">
              <a:latin typeface="Arial" panose="020B0604020202020204" pitchFamily="34" charset="0"/>
              <a:cs typeface="Arial" panose="020B0604020202020204" pitchFamily="34" charset="0"/>
            </a:endParaRPr>
          </a:p>
          <a:p>
            <a:r>
              <a:rPr lang="el-GR" sz="1200" dirty="0" smtClean="0">
                <a:latin typeface="Arial" panose="020B0604020202020204" pitchFamily="34" charset="0"/>
                <a:cs typeface="Arial" panose="020B0604020202020204" pitchFamily="34" charset="0"/>
              </a:rPr>
              <a:t>Πληκτρολογήστε </a:t>
            </a:r>
            <a:r>
              <a:rPr lang="el-GR" sz="1200" dirty="0">
                <a:latin typeface="Arial" panose="020B0604020202020204" pitchFamily="34" charset="0"/>
                <a:cs typeface="Arial" panose="020B0604020202020204" pitchFamily="34" charset="0"/>
              </a:rPr>
              <a:t>έναν </a:t>
            </a:r>
            <a:r>
              <a:rPr lang="el-GR" sz="1200" b="1" dirty="0">
                <a:latin typeface="Arial" panose="020B0604020202020204" pitchFamily="34" charset="0"/>
                <a:cs typeface="Arial" panose="020B0604020202020204" pitchFamily="34" charset="0"/>
              </a:rPr>
              <a:t>τίτλο</a:t>
            </a:r>
            <a:r>
              <a:rPr lang="el-GR" sz="1200" dirty="0">
                <a:latin typeface="Arial" panose="020B0604020202020204" pitchFamily="34" charset="0"/>
                <a:cs typeface="Arial" panose="020B0604020202020204" pitchFamily="34" charset="0"/>
              </a:rPr>
              <a:t> για το μάθημα.</a:t>
            </a:r>
          </a:p>
          <a:p>
            <a:r>
              <a:rPr lang="el-GR" sz="1200" dirty="0">
                <a:latin typeface="Arial" panose="020B0604020202020204" pitchFamily="34" charset="0"/>
                <a:cs typeface="Arial" panose="020B0604020202020204" pitchFamily="34" charset="0"/>
              </a:rPr>
              <a:t>Επιλέξτε από τη λίστα “</a:t>
            </a:r>
            <a:r>
              <a:rPr lang="el-GR" sz="1200" b="1" dirty="0">
                <a:latin typeface="Arial" panose="020B0604020202020204" pitchFamily="34" charset="0"/>
                <a:cs typeface="Arial" panose="020B0604020202020204" pitchFamily="34" charset="0"/>
              </a:rPr>
              <a:t>Σχολή/</a:t>
            </a:r>
            <a:r>
              <a:rPr lang="el-GR" sz="1200" b="1" dirty="0" err="1">
                <a:latin typeface="Arial" panose="020B0604020202020204" pitchFamily="34" charset="0"/>
                <a:cs typeface="Arial" panose="020B0604020202020204" pitchFamily="34" charset="0"/>
              </a:rPr>
              <a:t>Τμήμ</a:t>
            </a:r>
            <a:r>
              <a:rPr lang="el-GR" sz="1200" b="1" dirty="0">
                <a:latin typeface="Arial" panose="020B0604020202020204" pitchFamily="34" charset="0"/>
                <a:cs typeface="Arial" panose="020B0604020202020204" pitchFamily="34" charset="0"/>
              </a:rPr>
              <a:t>α</a:t>
            </a:r>
            <a:r>
              <a:rPr lang="el-GR" sz="1200" dirty="0">
                <a:latin typeface="Arial" panose="020B0604020202020204" pitchFamily="34" charset="0"/>
                <a:cs typeface="Arial" panose="020B0604020202020204" pitchFamily="34" charset="0"/>
              </a:rPr>
              <a:t>” τη Σχολή ή το Τμήμα στα πλαίσια του οποίου προσφέρεται το μάθημα</a:t>
            </a:r>
          </a:p>
          <a:p>
            <a:r>
              <a:rPr lang="el-GR" sz="1200" dirty="0">
                <a:latin typeface="Arial" panose="020B0604020202020204" pitchFamily="34" charset="0"/>
                <a:cs typeface="Arial" panose="020B0604020202020204" pitchFamily="34" charset="0"/>
              </a:rPr>
              <a:t>Επιλέξτε από τη λίστα “</a:t>
            </a:r>
            <a:r>
              <a:rPr lang="el-GR" sz="1200" b="1" dirty="0">
                <a:latin typeface="Arial" panose="020B0604020202020204" pitchFamily="34" charset="0"/>
                <a:cs typeface="Arial" panose="020B0604020202020204" pitchFamily="34" charset="0"/>
              </a:rPr>
              <a:t>Τύπος</a:t>
            </a:r>
            <a:r>
              <a:rPr lang="el-GR" sz="1200" dirty="0">
                <a:latin typeface="Arial" panose="020B0604020202020204" pitchFamily="34" charset="0"/>
                <a:cs typeface="Arial" panose="020B0604020202020204" pitchFamily="34" charset="0"/>
              </a:rPr>
              <a:t>” αν το μάθημα είναι προπτυχιακό ή μεταπτυχιακό.</a:t>
            </a:r>
          </a:p>
          <a:p>
            <a:r>
              <a:rPr lang="el-GR" sz="1200" dirty="0">
                <a:latin typeface="Arial" panose="020B0604020202020204" pitchFamily="34" charset="0"/>
                <a:cs typeface="Arial" panose="020B0604020202020204" pitchFamily="34" charset="0"/>
              </a:rPr>
              <a:t>Εισάγετε τα </a:t>
            </a:r>
            <a:r>
              <a:rPr lang="el-GR" sz="1200" b="1" dirty="0">
                <a:latin typeface="Arial" panose="020B0604020202020204" pitchFamily="34" charset="0"/>
                <a:cs typeface="Arial" panose="020B0604020202020204" pitchFamily="34" charset="0"/>
              </a:rPr>
              <a:t>ονόματα</a:t>
            </a:r>
            <a:r>
              <a:rPr lang="el-GR" sz="1200" dirty="0">
                <a:latin typeface="Arial" panose="020B0604020202020204" pitchFamily="34" charset="0"/>
                <a:cs typeface="Arial" panose="020B0604020202020204" pitchFamily="34" charset="0"/>
              </a:rPr>
              <a:t> των </a:t>
            </a:r>
            <a:r>
              <a:rPr lang="el-GR" sz="1200" b="1" dirty="0">
                <a:latin typeface="Arial" panose="020B0604020202020204" pitchFamily="34" charset="0"/>
                <a:cs typeface="Arial" panose="020B0604020202020204" pitchFamily="34" charset="0"/>
              </a:rPr>
              <a:t>εκπαιδευτών</a:t>
            </a:r>
            <a:r>
              <a:rPr lang="el-GR" sz="1200" dirty="0">
                <a:latin typeface="Arial" panose="020B0604020202020204" pitchFamily="34" charset="0"/>
                <a:cs typeface="Arial" panose="020B0604020202020204" pitchFamily="34" charset="0"/>
              </a:rPr>
              <a:t> που υποστηρίζουν το μάθημα. Το σύστημα εμφανίζει αυτόματα στο πεδίο αυτό το δικό σας όνομα. Αν οι εκπαιδευτές είναι περισσότεροι, προσθέστε τα ονόματά τους μετά το δικό σας.</a:t>
            </a:r>
          </a:p>
          <a:p>
            <a:r>
              <a:rPr lang="el-GR" sz="1200" dirty="0">
                <a:latin typeface="Arial" panose="020B0604020202020204" pitchFamily="34" charset="0"/>
                <a:cs typeface="Arial" panose="020B0604020202020204" pitchFamily="34" charset="0"/>
              </a:rPr>
              <a:t>Επιλέξτε από τη λίστα “</a:t>
            </a:r>
            <a:r>
              <a:rPr lang="el-GR" sz="1200" b="1" dirty="0">
                <a:latin typeface="Arial" panose="020B0604020202020204" pitchFamily="34" charset="0"/>
                <a:cs typeface="Arial" panose="020B0604020202020204" pitchFamily="34" charset="0"/>
              </a:rPr>
              <a:t>Γλώσσα</a:t>
            </a:r>
            <a:r>
              <a:rPr lang="el-GR" sz="1200" dirty="0">
                <a:latin typeface="Arial" panose="020B0604020202020204" pitchFamily="34" charset="0"/>
                <a:cs typeface="Arial" panose="020B0604020202020204" pitchFamily="34" charset="0"/>
              </a:rPr>
              <a:t>”, τη γλώσσα στην οποία θέλετε να εμφανίζονται τα υποσυστήματα του ηλεκτρονικού μαθήματος.</a:t>
            </a:r>
          </a:p>
          <a:p>
            <a:r>
              <a:rPr lang="el-GR" sz="1200" dirty="0">
                <a:latin typeface="Arial" panose="020B0604020202020204" pitchFamily="34" charset="0"/>
                <a:cs typeface="Arial" panose="020B0604020202020204" pitchFamily="34" charset="0"/>
              </a:rPr>
              <a:t>Πληκτρολογήστε μια σύντομη περιγραφή για το μάθημα.</a:t>
            </a:r>
          </a:p>
          <a:p>
            <a:r>
              <a:rPr lang="el-GR" sz="1200" dirty="0" smtClean="0">
                <a:latin typeface="Arial" panose="020B0604020202020204" pitchFamily="34" charset="0"/>
                <a:cs typeface="Arial" panose="020B0604020202020204" pitchFamily="34" charset="0"/>
              </a:rPr>
              <a:t>Ορίστε την </a:t>
            </a:r>
            <a:r>
              <a:rPr lang="en-US" sz="1200" dirty="0" smtClean="0">
                <a:latin typeface="Arial" panose="020B0604020202020204" pitchFamily="34" charset="0"/>
                <a:cs typeface="Arial" panose="020B0604020202020204" pitchFamily="34" charset="0"/>
              </a:rPr>
              <a:t>“</a:t>
            </a:r>
            <a:r>
              <a:rPr lang="el-GR" sz="1200" b="1" dirty="0" smtClean="0">
                <a:latin typeface="Arial" panose="020B0604020202020204" pitchFamily="34" charset="0"/>
                <a:cs typeface="Arial" panose="020B0604020202020204" pitchFamily="34" charset="0"/>
              </a:rPr>
              <a:t>Άδεια Διάθεσης</a:t>
            </a:r>
            <a:r>
              <a:rPr lang="en-US" sz="1200" b="1" dirty="0" smtClean="0">
                <a:latin typeface="Arial" panose="020B0604020202020204" pitchFamily="34" charset="0"/>
                <a:cs typeface="Arial" panose="020B0604020202020204" pitchFamily="34" charset="0"/>
              </a:rPr>
              <a:t>”</a:t>
            </a:r>
            <a:r>
              <a:rPr lang="el-GR" sz="1200" b="1" dirty="0" smtClean="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του μαθήματος.</a:t>
            </a:r>
            <a:endParaRPr lang="el-GR" sz="1200" dirty="0">
              <a:latin typeface="Arial" panose="020B0604020202020204" pitchFamily="34" charset="0"/>
              <a:cs typeface="Arial" panose="020B0604020202020204" pitchFamily="34" charset="0"/>
            </a:endParaRPr>
          </a:p>
          <a:p>
            <a:r>
              <a:rPr lang="el-GR" sz="1200" dirty="0">
                <a:latin typeface="Arial" panose="020B0604020202020204" pitchFamily="34" charset="0"/>
                <a:cs typeface="Arial" panose="020B0604020202020204" pitchFamily="34" charset="0"/>
              </a:rPr>
              <a:t>Ε</a:t>
            </a:r>
            <a:r>
              <a:rPr lang="el-GR" sz="1200" dirty="0" smtClean="0">
                <a:latin typeface="Arial" panose="020B0604020202020204" pitchFamily="34" charset="0"/>
                <a:cs typeface="Arial" panose="020B0604020202020204" pitchFamily="34" charset="0"/>
              </a:rPr>
              <a:t>πιλέξετε </a:t>
            </a:r>
            <a:r>
              <a:rPr lang="el-GR" sz="1200" dirty="0">
                <a:latin typeface="Arial" panose="020B0604020202020204" pitchFamily="34" charset="0"/>
                <a:cs typeface="Arial" panose="020B0604020202020204" pitchFamily="34" charset="0"/>
              </a:rPr>
              <a:t>τον </a:t>
            </a:r>
            <a:r>
              <a:rPr lang="en-US" sz="1200" dirty="0" smtClean="0">
                <a:latin typeface="Arial" panose="020B0604020202020204" pitchFamily="34" charset="0"/>
                <a:cs typeface="Arial" panose="020B0604020202020204" pitchFamily="34" charset="0"/>
              </a:rPr>
              <a:t>“</a:t>
            </a:r>
            <a:r>
              <a:rPr lang="el-GR" sz="1200" b="1" dirty="0" smtClean="0">
                <a:latin typeface="Arial" panose="020B0604020202020204" pitchFamily="34" charset="0"/>
                <a:cs typeface="Arial" panose="020B0604020202020204" pitchFamily="34" charset="0"/>
              </a:rPr>
              <a:t>Τύπο Πρόσβασης</a:t>
            </a:r>
            <a:r>
              <a:rPr lang="en-US" sz="1200" b="1" dirty="0" smtClean="0">
                <a:latin typeface="Arial" panose="020B0604020202020204" pitchFamily="34" charset="0"/>
                <a:cs typeface="Arial" panose="020B0604020202020204" pitchFamily="34" charset="0"/>
              </a:rPr>
              <a:t>”</a:t>
            </a:r>
            <a:r>
              <a:rPr lang="el-GR" sz="1200" b="1" dirty="0" smtClean="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στο μάθημα και ποια από τα υποσυστήματα του μαθήματος θα είναι ενεργά και ορατά </a:t>
            </a:r>
            <a:r>
              <a:rPr lang="el-GR" sz="1200" dirty="0" smtClean="0">
                <a:latin typeface="Arial" panose="020B0604020202020204" pitchFamily="34" charset="0"/>
                <a:cs typeface="Arial" panose="020B0604020202020204" pitchFamily="34" charset="0"/>
              </a:rPr>
              <a:t>από </a:t>
            </a:r>
            <a:r>
              <a:rPr lang="el-GR" sz="1200" dirty="0">
                <a:latin typeface="Arial" panose="020B0604020202020204" pitchFamily="34" charset="0"/>
                <a:cs typeface="Arial" panose="020B0604020202020204" pitchFamily="34" charset="0"/>
              </a:rPr>
              <a:t>τους </a:t>
            </a:r>
            <a:r>
              <a:rPr lang="el-GR" sz="1200" dirty="0" smtClean="0">
                <a:latin typeface="Arial" panose="020B0604020202020204" pitchFamily="34" charset="0"/>
                <a:cs typeface="Arial" panose="020B0604020202020204" pitchFamily="34" charset="0"/>
              </a:rPr>
              <a:t>Εκπαιδευόμενους </a:t>
            </a:r>
            <a:r>
              <a:rPr lang="el-GR" sz="1200" dirty="0">
                <a:latin typeface="Arial" panose="020B0604020202020204" pitchFamily="34" charset="0"/>
                <a:cs typeface="Arial" panose="020B0604020202020204" pitchFamily="34" charset="0"/>
              </a:rPr>
              <a:t>που έχουν πρόσβαση στο μάθημα</a:t>
            </a:r>
            <a:r>
              <a:rPr lang="el-GR" sz="1200" dirty="0" smtClean="0">
                <a:latin typeface="Arial" panose="020B0604020202020204" pitchFamily="34" charset="0"/>
                <a:cs typeface="Arial" panose="020B0604020202020204" pitchFamily="34" charset="0"/>
              </a:rPr>
              <a:t>.</a:t>
            </a:r>
            <a:br>
              <a:rPr lang="el-GR" sz="1200" dirty="0" smtClean="0">
                <a:latin typeface="Arial" panose="020B0604020202020204" pitchFamily="34" charset="0"/>
                <a:cs typeface="Arial" panose="020B0604020202020204" pitchFamily="34" charset="0"/>
              </a:rPr>
            </a:br>
            <a:r>
              <a:rPr lang="el-GR" sz="1200" dirty="0" smtClean="0">
                <a:latin typeface="Arial" panose="020B0604020202020204" pitchFamily="34" charset="0"/>
                <a:cs typeface="Arial" panose="020B0604020202020204" pitchFamily="34" charset="0"/>
              </a:rPr>
              <a:t>Ο τύπος πρόσβασης μπορεί να είναι:</a:t>
            </a:r>
          </a:p>
          <a:p>
            <a:pPr lvl="1">
              <a:buFont typeface="Courier New" panose="02070309020205020404" pitchFamily="49" charset="0"/>
              <a:buChar char="o"/>
            </a:pPr>
            <a:r>
              <a:rPr lang="el-GR" sz="1000" dirty="0" smtClean="0">
                <a:latin typeface="Arial" panose="020B0604020202020204" pitchFamily="34" charset="0"/>
                <a:cs typeface="Arial" panose="020B0604020202020204" pitchFamily="34" charset="0"/>
              </a:rPr>
              <a:t>Ελεύθερη </a:t>
            </a:r>
            <a:r>
              <a:rPr lang="el-GR" sz="1000" dirty="0">
                <a:latin typeface="Arial" panose="020B0604020202020204" pitchFamily="34" charset="0"/>
                <a:cs typeface="Arial" panose="020B0604020202020204" pitchFamily="34" charset="0"/>
              </a:rPr>
              <a:t>Πρόσβαση (χωρίς συνθηματικό): οποιοσδήποτε μπορεί να επισκεφτεί το μάθημά σας χωρίς να πληκτρολογήσει κάποιο κωδικό πρόσβασης.</a:t>
            </a:r>
          </a:p>
          <a:p>
            <a:pPr lvl="1">
              <a:buFont typeface="Courier New" panose="02070309020205020404" pitchFamily="49" charset="0"/>
              <a:buChar char="o"/>
            </a:pPr>
            <a:r>
              <a:rPr lang="el-GR" sz="1000" dirty="0">
                <a:latin typeface="Arial" panose="020B0604020202020204" pitchFamily="34" charset="0"/>
                <a:cs typeface="Arial" panose="020B0604020202020204" pitchFamily="34" charset="0"/>
              </a:rPr>
              <a:t>Ελεγχόμενη Πρόσβαση με ανοιχτή εγγραφή: για να επισκεφτεί κάποιος χρήστης το μάθημά σας πρέπει πρώτα να εγγραφεί ως χρήστης του μαθήματος, αλλά οποιοσδήποτε μπορεί να κάνει αίτηση εγγραφής</a:t>
            </a:r>
          </a:p>
          <a:p>
            <a:pPr lvl="1">
              <a:buFont typeface="Courier New" panose="02070309020205020404" pitchFamily="49" charset="0"/>
              <a:buChar char="o"/>
            </a:pPr>
            <a:r>
              <a:rPr lang="el-GR" sz="1000" dirty="0">
                <a:latin typeface="Arial" panose="020B0604020202020204" pitchFamily="34" charset="0"/>
                <a:cs typeface="Arial" panose="020B0604020202020204" pitchFamily="34" charset="0"/>
              </a:rPr>
              <a:t>Ελεγχόμενη Πρόσβαση: στο μάθημα έχουν πρόσβαση μόνο οι χρήστες που βρίσκονται στη λίστα Χρηστών του Μαθήματος</a:t>
            </a:r>
          </a:p>
          <a:p>
            <a:pPr lvl="1">
              <a:buFont typeface="Courier New" panose="02070309020205020404" pitchFamily="49" charset="0"/>
              <a:buChar char="o"/>
            </a:pPr>
            <a:r>
              <a:rPr lang="el-GR" sz="1000" dirty="0">
                <a:latin typeface="Arial" panose="020B0604020202020204" pitchFamily="34" charset="0"/>
                <a:cs typeface="Arial" panose="020B0604020202020204" pitchFamily="34" charset="0"/>
              </a:rPr>
              <a:t>Ανενεργό μάθημα: Πρόσβαση στο μάθημα έχουν μόνο οι εκπαιδευτές του μαθήματος</a:t>
            </a:r>
          </a:p>
          <a:p>
            <a:endParaRPr lang="el-GR" sz="1400" dirty="0"/>
          </a:p>
        </p:txBody>
      </p:sp>
    </p:spTree>
    <p:extLst>
      <p:ext uri="{BB962C8B-B14F-4D97-AF65-F5344CB8AC3E}">
        <p14:creationId xmlns:p14="http://schemas.microsoft.com/office/powerpoint/2010/main" val="3554410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a:latin typeface="Arial" panose="020B0604020202020204" pitchFamily="34" charset="0"/>
                <a:cs typeface="Arial" panose="020B0604020202020204" pitchFamily="34" charset="0"/>
              </a:rPr>
              <a:t>Δημιουργία μαθήματος</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980728"/>
            <a:ext cx="4518772" cy="5329237"/>
          </a:xfrm>
        </p:spPr>
      </p:pic>
    </p:spTree>
    <p:extLst>
      <p:ext uri="{BB962C8B-B14F-4D97-AF65-F5344CB8AC3E}">
        <p14:creationId xmlns:p14="http://schemas.microsoft.com/office/powerpoint/2010/main" val="2658923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smtClean="0">
                <a:latin typeface="Arial" panose="020B0604020202020204" pitchFamily="34" charset="0"/>
                <a:cs typeface="Arial" panose="020B0604020202020204" pitchFamily="34" charset="0"/>
              </a:rPr>
              <a:t>Οργάνωση </a:t>
            </a:r>
            <a:r>
              <a:rPr lang="el-GR" sz="3200" b="1" dirty="0">
                <a:latin typeface="Arial" panose="020B0604020202020204" pitchFamily="34" charset="0"/>
                <a:cs typeface="Arial" panose="020B0604020202020204" pitchFamily="34" charset="0"/>
              </a:rPr>
              <a:t>μαθήματος</a:t>
            </a:r>
          </a:p>
        </p:txBody>
      </p:sp>
      <p:sp>
        <p:nvSpPr>
          <p:cNvPr id="3" name="Θέση περιεχομένου 2"/>
          <p:cNvSpPr>
            <a:spLocks noGrp="1"/>
          </p:cNvSpPr>
          <p:nvPr>
            <p:ph idx="1"/>
          </p:nvPr>
        </p:nvSpPr>
        <p:spPr>
          <a:xfrm>
            <a:off x="395536" y="1052736"/>
            <a:ext cx="8229600" cy="5367647"/>
          </a:xfrm>
        </p:spPr>
        <p:txBody>
          <a:bodyPr>
            <a:normAutofit fontScale="92500" lnSpcReduction="10000"/>
          </a:bodyPr>
          <a:lstStyle/>
          <a:p>
            <a:pPr marL="0" indent="0" algn="just">
              <a:buNone/>
            </a:pPr>
            <a:r>
              <a:rPr lang="el-GR" sz="1300" dirty="0" smtClean="0">
                <a:latin typeface="Arial" panose="020B0604020202020204" pitchFamily="34" charset="0"/>
                <a:cs typeface="Arial" panose="020B0604020202020204" pitchFamily="34" charset="0"/>
              </a:rPr>
              <a:t>Επιλέγοντας τον </a:t>
            </a:r>
            <a:r>
              <a:rPr lang="el-GR" sz="1300" dirty="0">
                <a:latin typeface="Arial" panose="020B0604020202020204" pitchFamily="34" charset="0"/>
                <a:cs typeface="Arial" panose="020B0604020202020204" pitchFamily="34" charset="0"/>
              </a:rPr>
              <a:t>τίτλο του </a:t>
            </a:r>
            <a:r>
              <a:rPr lang="el-GR" sz="1300" dirty="0" smtClean="0">
                <a:latin typeface="Arial" panose="020B0604020202020204" pitchFamily="34" charset="0"/>
                <a:cs typeface="Arial" panose="020B0604020202020204" pitchFamily="34" charset="0"/>
              </a:rPr>
              <a:t>μαθήματος από </a:t>
            </a:r>
            <a:r>
              <a:rPr lang="el-GR" sz="1300" dirty="0">
                <a:latin typeface="Arial" panose="020B0604020202020204" pitchFamily="34" charset="0"/>
                <a:cs typeface="Arial" panose="020B0604020202020204" pitchFamily="34" charset="0"/>
              </a:rPr>
              <a:t>τη «λίστα μαθημάτων που υποστηρίζω ως εκπαιδευτής» υπάρχει ο χώρος ταυτότητας του ηλεκτρονικού μαθήματος όπου αναφέρονται βασικές πληροφορίες (τίτλος, κωδικός, υπεύθυνος εκπαιδευτής, τμήμα, κλπ</a:t>
            </a:r>
            <a:r>
              <a:rPr lang="el-GR" sz="1300" dirty="0" smtClean="0">
                <a:latin typeface="Arial" panose="020B0604020202020204" pitchFamily="34" charset="0"/>
                <a:cs typeface="Arial" panose="020B0604020202020204" pitchFamily="34" charset="0"/>
              </a:rPr>
              <a:t>).</a:t>
            </a:r>
            <a:r>
              <a:rPr lang="el-GR" sz="1300" dirty="0">
                <a:latin typeface="Arial" panose="020B0604020202020204" pitchFamily="34" charset="0"/>
                <a:cs typeface="Arial" panose="020B0604020202020204" pitchFamily="34" charset="0"/>
              </a:rPr>
              <a:t> </a:t>
            </a:r>
            <a:endParaRPr lang="el-GR" sz="1300" dirty="0" smtClean="0">
              <a:latin typeface="Arial" panose="020B0604020202020204" pitchFamily="34" charset="0"/>
              <a:cs typeface="Arial" panose="020B0604020202020204" pitchFamily="34" charset="0"/>
            </a:endParaRPr>
          </a:p>
          <a:p>
            <a:pPr marL="0" indent="0" algn="just">
              <a:buNone/>
            </a:pPr>
            <a:r>
              <a:rPr lang="el-GR" sz="1300" dirty="0" smtClean="0">
                <a:latin typeface="Arial" panose="020B0604020202020204" pitchFamily="34" charset="0"/>
                <a:cs typeface="Arial" panose="020B0604020202020204" pitchFamily="34" charset="0"/>
              </a:rPr>
              <a:t>Ακριβώς </a:t>
            </a:r>
            <a:r>
              <a:rPr lang="el-GR" sz="1300" dirty="0">
                <a:latin typeface="Arial" panose="020B0604020202020204" pitchFamily="34" charset="0"/>
                <a:cs typeface="Arial" panose="020B0604020202020204" pitchFamily="34" charset="0"/>
              </a:rPr>
              <a:t>από κάτω υπάρχει η περιγραφή του μαθήματος και κάποια συμπληρωματικά στοιχεία. Στο αριστερό μενού υπάρχουν τα δεκαπέντε (15) υποσυστήματα (εργαλεία μαθήματος) και τα τέσσερα (4) εργαλεία διαχείρισης μαθήματος. Ο υπεύθυνος εκπαιδευτής μπορεί να τα ενεργοποιεί και να τα απενεργοποιεί ανάλογα με τη δομή και το εκπαιδευτικό υλικό που διαθέτει</a:t>
            </a:r>
            <a:r>
              <a:rPr lang="el-GR" sz="1300" dirty="0" smtClean="0">
                <a:latin typeface="Arial" panose="020B0604020202020204" pitchFamily="34" charset="0"/>
                <a:cs typeface="Arial" panose="020B0604020202020204" pitchFamily="34" charset="0"/>
              </a:rPr>
              <a:t>.</a:t>
            </a:r>
          </a:p>
          <a:p>
            <a:pPr marL="0" indent="0">
              <a:buNone/>
            </a:pPr>
            <a:endParaRPr lang="el-GR" sz="1400" b="1" dirty="0" smtClean="0">
              <a:latin typeface="Arial" panose="020B0604020202020204" pitchFamily="34" charset="0"/>
              <a:cs typeface="Arial" panose="020B0604020202020204" pitchFamily="34" charset="0"/>
            </a:endParaRPr>
          </a:p>
          <a:p>
            <a:pPr marL="0" indent="0">
              <a:buNone/>
            </a:pPr>
            <a:r>
              <a:rPr lang="el-GR" sz="1400" b="1" dirty="0" smtClean="0">
                <a:latin typeface="Arial" panose="020B0604020202020204" pitchFamily="34" charset="0"/>
                <a:cs typeface="Arial" panose="020B0604020202020204" pitchFamily="34" charset="0"/>
              </a:rPr>
              <a:t>Θεματικές Ενότητες</a:t>
            </a:r>
          </a:p>
          <a:p>
            <a:pPr marL="0" indent="0">
              <a:buNone/>
            </a:pPr>
            <a:r>
              <a:rPr lang="el-GR" sz="1300" dirty="0">
                <a:latin typeface="Arial" panose="020B0604020202020204" pitchFamily="34" charset="0"/>
                <a:cs typeface="Arial" panose="020B0604020202020204" pitchFamily="34" charset="0"/>
              </a:rPr>
              <a:t>Επιλέγοντας </a:t>
            </a:r>
            <a:r>
              <a:rPr lang="el-GR" sz="1300" dirty="0" smtClean="0">
                <a:latin typeface="Arial" panose="020B0604020202020204" pitchFamily="34" charset="0"/>
                <a:cs typeface="Arial" panose="020B0604020202020204" pitchFamily="34" charset="0"/>
              </a:rPr>
              <a:t>                                      κάτω από την περιγραφή του μαθήματος οργανώνετε </a:t>
            </a:r>
            <a:r>
              <a:rPr lang="el-GR" sz="1300" dirty="0">
                <a:latin typeface="Arial" panose="020B0604020202020204" pitchFamily="34" charset="0"/>
                <a:cs typeface="Arial" panose="020B0604020202020204" pitchFamily="34" charset="0"/>
              </a:rPr>
              <a:t>ένα ηλεκτρονικό μάθημα με τη μορφή Θεματικών </a:t>
            </a:r>
            <a:r>
              <a:rPr lang="el-GR" sz="1300" dirty="0" smtClean="0">
                <a:latin typeface="Arial" panose="020B0604020202020204" pitchFamily="34" charset="0"/>
                <a:cs typeface="Arial" panose="020B0604020202020204" pitchFamily="34" charset="0"/>
              </a:rPr>
              <a:t>Ενοτήτων. Τα εργαλεία που μπορείτε να χρησιμοποιήσετε είναι: αλλαγή </a:t>
            </a:r>
            <a:r>
              <a:rPr lang="el-GR" sz="1300" dirty="0">
                <a:latin typeface="Arial" panose="020B0604020202020204" pitchFamily="34" charset="0"/>
                <a:cs typeface="Arial" panose="020B0604020202020204" pitchFamily="34" charset="0"/>
              </a:rPr>
              <a:t>των </a:t>
            </a:r>
            <a:r>
              <a:rPr lang="el-GR" sz="1300" dirty="0" smtClean="0">
                <a:latin typeface="Arial" panose="020B0604020202020204" pitchFamily="34" charset="0"/>
                <a:cs typeface="Arial" panose="020B0604020202020204" pitchFamily="34" charset="0"/>
              </a:rPr>
              <a:t>στοιχείων, διαγραφή, αλλαγή ορατότητας, αλλαγή </a:t>
            </a:r>
            <a:r>
              <a:rPr lang="el-GR" sz="1300" dirty="0">
                <a:latin typeface="Arial" panose="020B0604020202020204" pitchFamily="34" charset="0"/>
                <a:cs typeface="Arial" panose="020B0604020202020204" pitchFamily="34" charset="0"/>
              </a:rPr>
              <a:t>θέσης (πάνω – κάτω</a:t>
            </a:r>
            <a:r>
              <a:rPr lang="el-GR" sz="1300" dirty="0" smtClean="0">
                <a:latin typeface="Arial" panose="020B0604020202020204" pitchFamily="34" charset="0"/>
                <a:cs typeface="Arial" panose="020B0604020202020204" pitchFamily="34" charset="0"/>
              </a:rPr>
              <a:t>) </a:t>
            </a:r>
            <a:r>
              <a:rPr lang="en-US" sz="1300" dirty="0" smtClean="0">
                <a:latin typeface="Arial" panose="020B0604020202020204" pitchFamily="34" charset="0"/>
                <a:cs typeface="Arial" panose="020B0604020202020204" pitchFamily="34" charset="0"/>
              </a:rPr>
              <a:t/>
            </a:r>
            <a:br>
              <a:rPr lang="en-US" sz="1300" dirty="0" smtClean="0">
                <a:latin typeface="Arial" panose="020B0604020202020204" pitchFamily="34" charset="0"/>
                <a:cs typeface="Arial" panose="020B0604020202020204" pitchFamily="34" charset="0"/>
              </a:rPr>
            </a:br>
            <a:endParaRPr lang="el-GR" sz="1300" dirty="0">
              <a:latin typeface="Arial" panose="020B0604020202020204" pitchFamily="34" charset="0"/>
              <a:cs typeface="Arial" panose="020B0604020202020204" pitchFamily="34" charset="0"/>
            </a:endParaRPr>
          </a:p>
          <a:p>
            <a:pPr marL="0" indent="0">
              <a:buNone/>
            </a:pPr>
            <a:r>
              <a:rPr lang="el-GR" sz="1400" b="1" dirty="0">
                <a:latin typeface="Arial" panose="020B0604020202020204" pitchFamily="34" charset="0"/>
                <a:cs typeface="Arial" panose="020B0604020202020204" pitchFamily="34" charset="0"/>
              </a:rPr>
              <a:t>Επικοινωνία με τους Εκπαιδευόμενους</a:t>
            </a:r>
          </a:p>
          <a:p>
            <a:pPr marL="0" indent="0" algn="just">
              <a:buNone/>
            </a:pPr>
            <a:r>
              <a:rPr lang="el-GR" sz="1300" dirty="0">
                <a:latin typeface="Arial" panose="020B0604020202020204" pitchFamily="34" charset="0"/>
                <a:cs typeface="Arial" panose="020B0604020202020204" pitchFamily="34" charset="0"/>
              </a:rPr>
              <a:t>Στην αρχική σελίδα του </a:t>
            </a:r>
            <a:r>
              <a:rPr lang="el-GR" sz="1300" dirty="0" smtClean="0">
                <a:latin typeface="Arial" panose="020B0604020202020204" pitchFamily="34" charset="0"/>
                <a:cs typeface="Arial" panose="020B0604020202020204" pitchFamily="34" charset="0"/>
              </a:rPr>
              <a:t>μαθήματος υπάρχει </a:t>
            </a:r>
            <a:r>
              <a:rPr lang="el-GR" sz="1300" dirty="0">
                <a:latin typeface="Arial" panose="020B0604020202020204" pitchFamily="34" charset="0"/>
                <a:cs typeface="Arial" panose="020B0604020202020204" pitchFamily="34" charset="0"/>
              </a:rPr>
              <a:t>η δυνατότητα επικοινωνίας με τον υπεύθυνο εκπαιδευτή μέσω ηλεκτρονικού ταχυδρομείου (προϋποθέτει οι εκπαιδευόμενοι, να έχουν ορίσει διεύθυνση </a:t>
            </a:r>
            <a:r>
              <a:rPr lang="el-GR" sz="1300" dirty="0" smtClean="0">
                <a:latin typeface="Arial" panose="020B0604020202020204" pitchFamily="34" charset="0"/>
                <a:cs typeface="Arial" panose="020B0604020202020204" pitchFamily="34" charset="0"/>
              </a:rPr>
              <a:t>e-</a:t>
            </a:r>
            <a:r>
              <a:rPr lang="el-GR" sz="1300" dirty="0" err="1" smtClean="0">
                <a:latin typeface="Arial" panose="020B0604020202020204" pitchFamily="34" charset="0"/>
                <a:cs typeface="Arial" panose="020B0604020202020204" pitchFamily="34" charset="0"/>
              </a:rPr>
              <a:t>mail</a:t>
            </a:r>
            <a:r>
              <a:rPr lang="el-GR" sz="1300" dirty="0" smtClean="0">
                <a:latin typeface="Arial" panose="020B0604020202020204" pitchFamily="34" charset="0"/>
                <a:cs typeface="Arial" panose="020B0604020202020204" pitchFamily="34" charset="0"/>
              </a:rPr>
              <a:t> </a:t>
            </a:r>
            <a:r>
              <a:rPr lang="el-GR" sz="1300" dirty="0">
                <a:latin typeface="Arial" panose="020B0604020202020204" pitchFamily="34" charset="0"/>
                <a:cs typeface="Arial" panose="020B0604020202020204" pitchFamily="34" charset="0"/>
              </a:rPr>
              <a:t>στο προφίλ τους</a:t>
            </a:r>
            <a:r>
              <a:rPr lang="el-GR" sz="1300" dirty="0" smtClean="0">
                <a:latin typeface="Arial" panose="020B0604020202020204" pitchFamily="34" charset="0"/>
                <a:cs typeface="Arial" panose="020B0604020202020204" pitchFamily="34" charset="0"/>
              </a:rPr>
              <a:t>).</a:t>
            </a:r>
            <a:r>
              <a:rPr lang="en-US" sz="1300" dirty="0" smtClean="0">
                <a:latin typeface="Arial" panose="020B0604020202020204" pitchFamily="34" charset="0"/>
                <a:cs typeface="Arial" panose="020B0604020202020204" pitchFamily="34" charset="0"/>
              </a:rPr>
              <a:t/>
            </a:r>
            <a:br>
              <a:rPr lang="en-US" sz="1300" dirty="0" smtClean="0">
                <a:latin typeface="Arial" panose="020B0604020202020204" pitchFamily="34" charset="0"/>
                <a:cs typeface="Arial" panose="020B0604020202020204" pitchFamily="34" charset="0"/>
              </a:rPr>
            </a:br>
            <a:endParaRPr lang="el-GR" sz="1300" dirty="0">
              <a:latin typeface="Arial" panose="020B0604020202020204" pitchFamily="34" charset="0"/>
              <a:cs typeface="Arial" panose="020B0604020202020204" pitchFamily="34" charset="0"/>
            </a:endParaRPr>
          </a:p>
          <a:p>
            <a:pPr marL="0" indent="0">
              <a:buNone/>
            </a:pPr>
            <a:r>
              <a:rPr lang="el-GR" sz="1400" b="1" dirty="0">
                <a:latin typeface="Arial" panose="020B0604020202020204" pitchFamily="34" charset="0"/>
                <a:cs typeface="Arial" panose="020B0604020202020204" pitchFamily="34" charset="0"/>
              </a:rPr>
              <a:t>Χρήση του Ενσωματωμένου Κειμενογράφου</a:t>
            </a:r>
          </a:p>
          <a:p>
            <a:pPr marL="0" indent="0">
              <a:buNone/>
            </a:pPr>
            <a:r>
              <a:rPr lang="el-GR" sz="1300" dirty="0" smtClean="0">
                <a:latin typeface="Arial" panose="020B0604020202020204" pitchFamily="34" charset="0"/>
                <a:cs typeface="Arial" panose="020B0604020202020204" pitchFamily="34" charset="0"/>
              </a:rPr>
              <a:t>Οι </a:t>
            </a:r>
            <a:r>
              <a:rPr lang="el-GR" sz="1300" dirty="0">
                <a:latin typeface="Arial" panose="020B0604020202020204" pitchFamily="34" charset="0"/>
                <a:cs typeface="Arial" panose="020B0604020202020204" pitchFamily="34" charset="0"/>
              </a:rPr>
              <a:t>δυνατότητες που σας προσφέρονται είναι οι εξής</a:t>
            </a:r>
            <a:r>
              <a:rPr lang="el-GR" sz="1300" dirty="0" smtClean="0">
                <a:latin typeface="Arial" panose="020B0604020202020204" pitchFamily="34" charset="0"/>
                <a:cs typeface="Arial" panose="020B0604020202020204" pitchFamily="34" charset="0"/>
              </a:rPr>
              <a:t>:</a:t>
            </a:r>
          </a:p>
          <a:p>
            <a:r>
              <a:rPr lang="el-GR" sz="1300" dirty="0">
                <a:latin typeface="Arial" panose="020B0604020202020204" pitchFamily="34" charset="0"/>
                <a:cs typeface="Arial" panose="020B0604020202020204" pitchFamily="34" charset="0"/>
              </a:rPr>
              <a:t>επιλέγετε τη γραμματοσειρά, το μέγεθος, χρώμα των γραμμάτων και το χρώμα του φόντου για το κείμενο που θα πληκτρολογήσετε.</a:t>
            </a:r>
          </a:p>
          <a:p>
            <a:r>
              <a:rPr lang="el-GR" sz="1300" dirty="0">
                <a:latin typeface="Arial" panose="020B0604020202020204" pitchFamily="34" charset="0"/>
                <a:cs typeface="Arial" panose="020B0604020202020204" pitchFamily="34" charset="0"/>
              </a:rPr>
              <a:t>επιλέγετε τα γράμματα να εμφανίζονται έντονα, πλάγια ή υπογραμμισμένα.</a:t>
            </a:r>
          </a:p>
          <a:p>
            <a:r>
              <a:rPr lang="el-GR" sz="1300" dirty="0">
                <a:latin typeface="Arial" panose="020B0604020202020204" pitchFamily="34" charset="0"/>
                <a:cs typeface="Arial" panose="020B0604020202020204" pitchFamily="34" charset="0"/>
              </a:rPr>
              <a:t>ορίζετε τη στοίχιση του κειμένου και ν επιλέγετε αν το κείμενο να εμφανίζεται σε ταξινομημένο ή μη ταξινομημένο κατάλογο.</a:t>
            </a:r>
          </a:p>
          <a:p>
            <a:r>
              <a:rPr lang="el-GR" sz="1300" dirty="0">
                <a:latin typeface="Arial" panose="020B0604020202020204" pitchFamily="34" charset="0"/>
                <a:cs typeface="Arial" panose="020B0604020202020204" pitchFamily="34" charset="0"/>
              </a:rPr>
              <a:t>μπορείτε να εισάγετε ένα σύνδεσμο ή μια εικόνα στο κείμενό σας,</a:t>
            </a:r>
          </a:p>
          <a:p>
            <a:r>
              <a:rPr lang="el-GR" sz="1300" dirty="0">
                <a:latin typeface="Arial" panose="020B0604020202020204" pitchFamily="34" charset="0"/>
                <a:cs typeface="Arial" panose="020B0604020202020204" pitchFamily="34" charset="0"/>
              </a:rPr>
              <a:t>Μπορείτε να χρησιμοποιήσετε κώδικα σε HTML</a:t>
            </a:r>
            <a:r>
              <a:rPr lang="el-GR" sz="1300" dirty="0" smtClean="0">
                <a:latin typeface="Arial" panose="020B0604020202020204" pitchFamily="34" charset="0"/>
                <a:cs typeface="Arial" panose="020B0604020202020204" pitchFamily="34" charset="0"/>
              </a:rPr>
              <a:t>.</a:t>
            </a:r>
            <a:endParaRPr lang="el-GR" sz="1300" dirty="0">
              <a:latin typeface="Arial" panose="020B0604020202020204" pitchFamily="34" charset="0"/>
              <a:cs typeface="Arial" panose="020B0604020202020204" pitchFamily="34" charset="0"/>
            </a:endParaRPr>
          </a:p>
        </p:txBody>
      </p:sp>
      <p:pic>
        <p:nvPicPr>
          <p:cNvPr id="1026" name="Picture 2" descr="C:\Users\OpenCourses\Desktop\enoth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742268"/>
            <a:ext cx="1598414" cy="1826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penCourses\Desktop\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093886"/>
            <a:ext cx="1080120" cy="1910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347" y="3402449"/>
            <a:ext cx="1533326" cy="21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464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smtClean="0">
                <a:latin typeface="Arial" panose="020B0604020202020204" pitchFamily="34" charset="0"/>
                <a:cs typeface="Arial" panose="020B0604020202020204" pitchFamily="34" charset="0"/>
              </a:rPr>
              <a:t>Διαχείριση Εργαλείων</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95536" y="1052736"/>
            <a:ext cx="8229600" cy="5367647"/>
          </a:xfrm>
        </p:spPr>
        <p:txBody>
          <a:bodyPr numCol="3">
            <a:normAutofit/>
          </a:bodyPr>
          <a:lstStyle/>
          <a:p>
            <a:pPr marL="0" indent="0">
              <a:buNone/>
            </a:pPr>
            <a:r>
              <a:rPr lang="el-GR" sz="1200" dirty="0" smtClean="0">
                <a:latin typeface="Arial" panose="020B0604020202020204" pitchFamily="34" charset="0"/>
                <a:cs typeface="Arial" panose="020B0604020202020204" pitchFamily="34" charset="0"/>
              </a:rPr>
              <a:t>Με την επιλογή και την εισαγωγή σε ένα μάθημα, εμφανίζεται το περιβάλλον διαχείρισης του συγκεκριμένου μαθήματος.</a:t>
            </a:r>
            <a:br>
              <a:rPr lang="el-GR" sz="1200" dirty="0" smtClean="0">
                <a:latin typeface="Arial" panose="020B0604020202020204" pitchFamily="34" charset="0"/>
                <a:cs typeface="Arial" panose="020B0604020202020204" pitchFamily="34" charset="0"/>
              </a:rPr>
            </a:br>
            <a:endParaRPr lang="el-GR" sz="1200" dirty="0" smtClean="0">
              <a:latin typeface="Arial" panose="020B0604020202020204" pitchFamily="34" charset="0"/>
              <a:cs typeface="Arial" panose="020B0604020202020204" pitchFamily="34" charset="0"/>
            </a:endParaRPr>
          </a:p>
          <a:p>
            <a:pPr marL="0" indent="0">
              <a:buNone/>
            </a:pPr>
            <a:r>
              <a:rPr lang="el-GR" sz="1200" b="1" dirty="0" smtClean="0">
                <a:latin typeface="Arial" panose="020B0604020202020204" pitchFamily="34" charset="0"/>
                <a:cs typeface="Arial" panose="020B0604020202020204" pitchFamily="34" charset="0"/>
              </a:rPr>
              <a:t>1</a:t>
            </a:r>
            <a:r>
              <a:rPr lang="el-GR" sz="1200" b="1" baseline="30000" dirty="0" smtClean="0">
                <a:latin typeface="Arial" panose="020B0604020202020204" pitchFamily="34" charset="0"/>
                <a:cs typeface="Arial" panose="020B0604020202020204" pitchFamily="34" charset="0"/>
              </a:rPr>
              <a:t>ος</a:t>
            </a:r>
            <a:r>
              <a:rPr lang="el-GR" sz="1200" b="1" dirty="0" smtClean="0">
                <a:latin typeface="Arial" panose="020B0604020202020204" pitchFamily="34" charset="0"/>
                <a:cs typeface="Arial" panose="020B0604020202020204" pitchFamily="34" charset="0"/>
              </a:rPr>
              <a:t> τρόπος</a:t>
            </a:r>
            <a:endParaRPr lang="el-GR" sz="1200" b="1" dirty="0" smtClean="0">
              <a:latin typeface="Arial" panose="020B0604020202020204" pitchFamily="34" charset="0"/>
              <a:cs typeface="Arial" panose="020B0604020202020204" pitchFamily="34" charset="0"/>
            </a:endParaRPr>
          </a:p>
          <a:p>
            <a:r>
              <a:rPr lang="el-GR" sz="1200" dirty="0" smtClean="0">
                <a:latin typeface="Arial" panose="020B0604020202020204" pitchFamily="34" charset="0"/>
                <a:cs typeface="Arial" panose="020B0604020202020204" pitchFamily="34" charset="0"/>
              </a:rPr>
              <a:t>Κάνετε κλικ στο εργαλείο που επιθυμείτε.</a:t>
            </a:r>
          </a:p>
          <a:p>
            <a:r>
              <a:rPr lang="el-GR" sz="1200" dirty="0" smtClean="0">
                <a:latin typeface="Arial" panose="020B0604020202020204" pitchFamily="34" charset="0"/>
                <a:cs typeface="Arial" panose="020B0604020202020204" pitchFamily="34" charset="0"/>
              </a:rPr>
              <a:t>Επιλέξτε δίπλα στο όνομα του εργαλείου το σύνδεσμο για Ενεργοποίηση/Απενεργοποίηση.</a:t>
            </a:r>
          </a:p>
          <a:p>
            <a:endParaRPr lang="el-GR" sz="1300" dirty="0" smtClean="0">
              <a:latin typeface="Arial" panose="020B0604020202020204" pitchFamily="34" charset="0"/>
              <a:cs typeface="Arial" panose="020B0604020202020204" pitchFamily="34" charset="0"/>
            </a:endParaRPr>
          </a:p>
          <a:p>
            <a:pPr marL="0" indent="0">
              <a:buNone/>
            </a:pPr>
            <a:r>
              <a:rPr lang="el-GR" sz="1200" b="1" dirty="0" smtClean="0">
                <a:latin typeface="Arial" panose="020B0604020202020204" pitchFamily="34" charset="0"/>
                <a:cs typeface="Arial" panose="020B0604020202020204" pitchFamily="34" charset="0"/>
              </a:rPr>
              <a:t>2</a:t>
            </a:r>
            <a:r>
              <a:rPr lang="el-GR" sz="1200" b="1" baseline="30000" dirty="0" smtClean="0">
                <a:latin typeface="Arial" panose="020B0604020202020204" pitchFamily="34" charset="0"/>
                <a:cs typeface="Arial" panose="020B0604020202020204" pitchFamily="34" charset="0"/>
              </a:rPr>
              <a:t>ος</a:t>
            </a:r>
            <a:r>
              <a:rPr lang="el-GR" sz="1200" b="1" dirty="0" smtClean="0">
                <a:latin typeface="Arial" panose="020B0604020202020204" pitchFamily="34" charset="0"/>
                <a:cs typeface="Arial" panose="020B0604020202020204" pitchFamily="34" charset="0"/>
              </a:rPr>
              <a:t> τρόπος</a:t>
            </a:r>
          </a:p>
          <a:p>
            <a:r>
              <a:rPr lang="el-GR" sz="1200" dirty="0" smtClean="0">
                <a:latin typeface="Arial" panose="020B0604020202020204" pitchFamily="34" charset="0"/>
                <a:cs typeface="Arial" panose="020B0604020202020204" pitchFamily="34" charset="0"/>
              </a:rPr>
              <a:t>Κάνετε κλικ στην «Ενεργοποίηση Εργαλείων» στα Εργαλεία διαχείρισης.</a:t>
            </a:r>
          </a:p>
          <a:p>
            <a:r>
              <a:rPr lang="el-GR" sz="1200" dirty="0" smtClean="0">
                <a:latin typeface="Arial" panose="020B0604020202020204" pitchFamily="34" charset="0"/>
                <a:cs typeface="Arial" panose="020B0604020202020204" pitchFamily="34" charset="0"/>
              </a:rPr>
              <a:t>Επιλέξτε &amp; Μετακινήστε με τα βέλη κάποιο εργαλείο όπου επιθυμείτε.</a:t>
            </a:r>
          </a:p>
          <a:p>
            <a:r>
              <a:rPr lang="el-GR" sz="1200" dirty="0" smtClean="0">
                <a:latin typeface="Arial" panose="020B0604020202020204" pitchFamily="34" charset="0"/>
                <a:cs typeface="Arial" panose="020B0604020202020204" pitchFamily="34" charset="0"/>
              </a:rPr>
              <a:t>Πατήστε «Υποβολή αλλαγών» για αποθήκευση</a:t>
            </a:r>
            <a:endParaRPr lang="el-GR" sz="12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124744"/>
            <a:ext cx="5563221"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449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smtClean="0">
                <a:latin typeface="Arial" panose="020B0604020202020204" pitchFamily="34" charset="0"/>
                <a:cs typeface="Arial" panose="020B0604020202020204" pitchFamily="34" charset="0"/>
              </a:rPr>
              <a:t>Έγγραφα μαθήματος</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95536" y="1052736"/>
            <a:ext cx="8229600" cy="5367647"/>
          </a:xfrm>
        </p:spPr>
        <p:txBody>
          <a:bodyPr>
            <a:normAutofit/>
          </a:bodyPr>
          <a:lstStyle/>
          <a:p>
            <a:pPr marL="0" indent="0" algn="just">
              <a:buNone/>
            </a:pPr>
            <a:r>
              <a:rPr lang="el-GR" sz="1200" dirty="0">
                <a:latin typeface="Arial" panose="020B0604020202020204" pitchFamily="34" charset="0"/>
                <a:cs typeface="Arial" panose="020B0604020202020204" pitchFamily="34" charset="0"/>
              </a:rPr>
              <a:t>Τα Έγγραφα αποτελούν το χώρο όπου αποθηκεύεται, οργανώνεται και παρουσιάζεται </a:t>
            </a:r>
            <a:r>
              <a:rPr lang="el-GR" sz="1200" dirty="0" smtClean="0">
                <a:latin typeface="Arial" panose="020B0604020202020204" pitchFamily="34" charset="0"/>
                <a:cs typeface="Arial" panose="020B0604020202020204" pitchFamily="34" charset="0"/>
              </a:rPr>
              <a:t>το</a:t>
            </a:r>
            <a:r>
              <a:rPr lang="en-US" sz="1200" dirty="0" smtClean="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εκπαιδευτικό </a:t>
            </a:r>
            <a:r>
              <a:rPr lang="el-GR" sz="1200" dirty="0">
                <a:latin typeface="Arial" panose="020B0604020202020204" pitchFamily="34" charset="0"/>
                <a:cs typeface="Arial" panose="020B0604020202020204" pitchFamily="34" charset="0"/>
              </a:rPr>
              <a:t>υλικό του μαθήματος. Ειδικότερα το υποσύστημα αυτό παρέχει έναν </a:t>
            </a:r>
            <a:r>
              <a:rPr lang="el-GR" sz="1200" dirty="0" smtClean="0">
                <a:latin typeface="Arial" panose="020B0604020202020204" pitchFamily="34" charset="0"/>
                <a:cs typeface="Arial" panose="020B0604020202020204" pitchFamily="34" charset="0"/>
              </a:rPr>
              <a:t>εύχρηστο</a:t>
            </a:r>
            <a:r>
              <a:rPr lang="en-US" sz="1200" dirty="0" smtClean="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μηχανισμό </a:t>
            </a:r>
            <a:r>
              <a:rPr lang="el-GR" sz="1200" dirty="0">
                <a:latin typeface="Arial" panose="020B0604020202020204" pitchFamily="34" charset="0"/>
                <a:cs typeface="Arial" panose="020B0604020202020204" pitchFamily="34" charset="0"/>
              </a:rPr>
              <a:t>για τη διαχείριση, την οργάνωση και την ομαδοποίηση των εκπαιδευτικών </a:t>
            </a:r>
            <a:r>
              <a:rPr lang="el-GR" sz="1200" dirty="0" smtClean="0">
                <a:latin typeface="Arial" panose="020B0604020202020204" pitchFamily="34" charset="0"/>
                <a:cs typeface="Arial" panose="020B0604020202020204" pitchFamily="34" charset="0"/>
              </a:rPr>
              <a:t>αρχείων</a:t>
            </a:r>
            <a:r>
              <a:rPr lang="en-US" sz="1200" dirty="0" smtClean="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(κείμενα</a:t>
            </a:r>
            <a:r>
              <a:rPr lang="el-GR" sz="1200" dirty="0">
                <a:latin typeface="Arial" panose="020B0604020202020204" pitchFamily="34" charset="0"/>
                <a:cs typeface="Arial" panose="020B0604020202020204" pitchFamily="34" charset="0"/>
              </a:rPr>
              <a:t>, παρουσιάσεις, εικόνες, διαγράμματα, κλπ) μέσα από ένα σύστημα καταλόγων </a:t>
            </a:r>
            <a:r>
              <a:rPr lang="el-GR" sz="1200" dirty="0" smtClean="0">
                <a:latin typeface="Arial" panose="020B0604020202020204" pitchFamily="34" charset="0"/>
                <a:cs typeface="Arial" panose="020B0604020202020204" pitchFamily="34" charset="0"/>
              </a:rPr>
              <a:t>και</a:t>
            </a:r>
            <a:r>
              <a:rPr lang="en-US" sz="1200" dirty="0" smtClean="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υποκαταλόγων.</a:t>
            </a:r>
          </a:p>
          <a:p>
            <a:pPr marL="0" indent="0" algn="just">
              <a:buNone/>
            </a:pPr>
            <a:endParaRPr lang="el-GR" sz="1400" dirty="0"/>
          </a:p>
          <a:p>
            <a:pPr marL="0" indent="0" algn="just">
              <a:buNone/>
            </a:pPr>
            <a:endParaRPr lang="el-GR" sz="1400" dirty="0" smtClean="0"/>
          </a:p>
          <a:p>
            <a:pPr marL="0" indent="0" algn="just">
              <a:buNone/>
            </a:pPr>
            <a:endParaRPr lang="el-GR" sz="1400" dirty="0"/>
          </a:p>
          <a:p>
            <a:pPr marL="0" indent="0" algn="just">
              <a:buNone/>
            </a:pPr>
            <a:endParaRPr lang="el-GR" sz="1400" dirty="0" smtClean="0"/>
          </a:p>
          <a:p>
            <a:pPr marL="0" indent="0" algn="just">
              <a:buNone/>
            </a:pPr>
            <a:endParaRPr lang="el-GR" sz="1400" dirty="0"/>
          </a:p>
          <a:p>
            <a:pPr marL="0" indent="0" algn="just">
              <a:buNone/>
            </a:pPr>
            <a:endParaRPr lang="el-GR" sz="1400" dirty="0" smtClean="0"/>
          </a:p>
          <a:p>
            <a:pPr marL="0" indent="0" algn="just">
              <a:buNone/>
            </a:pPr>
            <a:endParaRPr lang="el-GR" sz="1200" dirty="0" smtClean="0"/>
          </a:p>
          <a:p>
            <a:pPr marL="0" indent="0">
              <a:buNone/>
            </a:pPr>
            <a:r>
              <a:rPr lang="el-GR" sz="1200" dirty="0" smtClean="0">
                <a:latin typeface="Arial" panose="020B0604020202020204" pitchFamily="34" charset="0"/>
                <a:cs typeface="Arial" panose="020B0604020202020204" pitchFamily="34" charset="0"/>
              </a:rPr>
              <a:t>Στο </a:t>
            </a:r>
            <a:r>
              <a:rPr lang="el-GR" sz="1200" dirty="0">
                <a:latin typeface="Arial" panose="020B0604020202020204" pitchFamily="34" charset="0"/>
                <a:cs typeface="Arial" panose="020B0604020202020204" pitchFamily="34" charset="0"/>
              </a:rPr>
              <a:t>σύστημα επιτρέπεται να ανεβάζουν έγγραφα μόνον οι εκπαιδευτές και οι διαχειριστές </a:t>
            </a:r>
            <a:r>
              <a:rPr lang="el-GR" sz="1200" dirty="0" smtClean="0">
                <a:latin typeface="Arial" panose="020B0604020202020204" pitchFamily="34" charset="0"/>
                <a:cs typeface="Arial" panose="020B0604020202020204" pitchFamily="34" charset="0"/>
              </a:rPr>
              <a:t>του συστήματος</a:t>
            </a:r>
            <a:r>
              <a:rPr lang="el-GR" sz="1200" dirty="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
            </a:r>
            <a:br>
              <a:rPr lang="el-GR" sz="1200" dirty="0" smtClean="0">
                <a:latin typeface="Arial" panose="020B0604020202020204" pitchFamily="34" charset="0"/>
                <a:cs typeface="Arial" panose="020B0604020202020204" pitchFamily="34" charset="0"/>
              </a:rPr>
            </a:br>
            <a:r>
              <a:rPr lang="el-GR" sz="1200" dirty="0" smtClean="0">
                <a:latin typeface="Arial" panose="020B0604020202020204" pitchFamily="34" charset="0"/>
                <a:cs typeface="Arial" panose="020B0604020202020204" pitchFamily="34" charset="0"/>
              </a:rPr>
              <a:t>Όλοι </a:t>
            </a:r>
            <a:r>
              <a:rPr lang="el-GR" sz="1200" dirty="0">
                <a:latin typeface="Arial" panose="020B0604020202020204" pitchFamily="34" charset="0"/>
                <a:cs typeface="Arial" panose="020B0604020202020204" pitchFamily="34" charset="0"/>
              </a:rPr>
              <a:t>οι χρήστες έχουν τη δυνατότητα να κατεβάζουν ορατά έγγραφα (είναι όλα </a:t>
            </a:r>
            <a:r>
              <a:rPr lang="el-GR" sz="1200" dirty="0" smtClean="0">
                <a:latin typeface="Arial" panose="020B0604020202020204" pitchFamily="34" charset="0"/>
                <a:cs typeface="Arial" panose="020B0604020202020204" pitchFamily="34" charset="0"/>
              </a:rPr>
              <a:t>τα έγγραφα </a:t>
            </a:r>
            <a:r>
              <a:rPr lang="el-GR" sz="1200" dirty="0">
                <a:latin typeface="Arial" panose="020B0604020202020204" pitchFamily="34" charset="0"/>
                <a:cs typeface="Arial" panose="020B0604020202020204" pitchFamily="34" charset="0"/>
              </a:rPr>
              <a:t>που εμφανίζονται στην οθόνη τους). Κάθε γραμμή του πίνακα εγγράφων περιλαμβάνει </a:t>
            </a:r>
            <a:r>
              <a:rPr lang="el-GR" sz="1200" dirty="0" smtClean="0">
                <a:latin typeface="Arial" panose="020B0604020202020204" pitchFamily="34" charset="0"/>
                <a:cs typeface="Arial" panose="020B0604020202020204" pitchFamily="34" charset="0"/>
              </a:rPr>
              <a:t>τα εξής </a:t>
            </a:r>
            <a:r>
              <a:rPr lang="el-GR" sz="1200" dirty="0">
                <a:latin typeface="Arial" panose="020B0604020202020204" pitchFamily="34" charset="0"/>
                <a:cs typeface="Arial" panose="020B0604020202020204" pitchFamily="34" charset="0"/>
              </a:rPr>
              <a:t>στοιχεία και πληροφορίες για κάθε έγγραφο: εικονίδιο που δείχνει τον τύπο του </a:t>
            </a:r>
            <a:r>
              <a:rPr lang="el-GR" sz="1200" dirty="0" smtClean="0">
                <a:latin typeface="Arial" panose="020B0604020202020204" pitchFamily="34" charset="0"/>
                <a:cs typeface="Arial" panose="020B0604020202020204" pitchFamily="34" charset="0"/>
              </a:rPr>
              <a:t>εγγράφου (αντιστοιχεί </a:t>
            </a:r>
            <a:r>
              <a:rPr lang="el-GR" sz="1200" dirty="0">
                <a:latin typeface="Arial" panose="020B0604020202020204" pitchFamily="34" charset="0"/>
                <a:cs typeface="Arial" panose="020B0604020202020204" pitchFamily="34" charset="0"/>
              </a:rPr>
              <a:t>σε MIME </a:t>
            </a:r>
            <a:r>
              <a:rPr lang="el-GR" sz="1200" dirty="0" err="1">
                <a:latin typeface="Arial" panose="020B0604020202020204" pitchFamily="34" charset="0"/>
                <a:cs typeface="Arial" panose="020B0604020202020204" pitchFamily="34" charset="0"/>
              </a:rPr>
              <a:t>type</a:t>
            </a:r>
            <a:r>
              <a:rPr lang="el-GR" sz="1200" dirty="0">
                <a:latin typeface="Arial" panose="020B0604020202020204" pitchFamily="34" charset="0"/>
                <a:cs typeface="Arial" panose="020B0604020202020204" pitchFamily="34" charset="0"/>
              </a:rPr>
              <a:t> του αρχείου), τον τίτλο του ονόματος του αρχείου, εικονίδιο </a:t>
            </a:r>
            <a:r>
              <a:rPr lang="el-GR" sz="1200" dirty="0" smtClean="0">
                <a:latin typeface="Arial" panose="020B0604020202020204" pitchFamily="34" charset="0"/>
                <a:cs typeface="Arial" panose="020B0604020202020204" pitchFamily="34" charset="0"/>
              </a:rPr>
              <a:t>για να προειδοποιήσει τον </a:t>
            </a:r>
            <a:r>
              <a:rPr lang="el-GR" sz="1200" dirty="0">
                <a:latin typeface="Arial" panose="020B0604020202020204" pitchFamily="34" charset="0"/>
                <a:cs typeface="Arial" panose="020B0604020202020204" pitchFamily="34" charset="0"/>
              </a:rPr>
              <a:t>χρήστη ότι το έγγραφο προστατεύεται από νόμους πνευματικής </a:t>
            </a:r>
            <a:r>
              <a:rPr lang="el-GR" sz="1200" dirty="0" smtClean="0">
                <a:latin typeface="Arial" panose="020B0604020202020204" pitchFamily="34" charset="0"/>
                <a:cs typeface="Arial" panose="020B0604020202020204" pitchFamily="34" charset="0"/>
              </a:rPr>
              <a:t>ιδιοκτησίας, σχόλια </a:t>
            </a:r>
            <a:r>
              <a:rPr lang="el-GR" sz="1200" dirty="0">
                <a:latin typeface="Arial" panose="020B0604020202020204" pitchFamily="34" charset="0"/>
                <a:cs typeface="Arial" panose="020B0604020202020204" pitchFamily="34" charset="0"/>
              </a:rPr>
              <a:t>για το έγγραφο μέσα σε παρενθέσεις, το μέγεθος του εγγράφου, την </a:t>
            </a:r>
            <a:r>
              <a:rPr lang="el-GR" sz="1200" dirty="0" smtClean="0">
                <a:latin typeface="Arial" panose="020B0604020202020204" pitchFamily="34" charset="0"/>
                <a:cs typeface="Arial" panose="020B0604020202020204" pitchFamily="34" charset="0"/>
              </a:rPr>
              <a:t>ημερομηνία ανεβάσματος </a:t>
            </a:r>
            <a:r>
              <a:rPr lang="el-GR" sz="1200" dirty="0">
                <a:latin typeface="Arial" panose="020B0604020202020204" pitchFamily="34" charset="0"/>
                <a:cs typeface="Arial" panose="020B0604020202020204" pitchFamily="34" charset="0"/>
              </a:rPr>
              <a:t>του εγγράφου, τις διαθέσιμες ενέργειες</a:t>
            </a:r>
            <a:r>
              <a:rPr lang="el-GR" sz="1200" dirty="0" smtClean="0">
                <a:latin typeface="Arial" panose="020B0604020202020204" pitchFamily="34" charset="0"/>
                <a:cs typeface="Arial" panose="020B0604020202020204" pitchFamily="34" charset="0"/>
              </a:rPr>
              <a:t>.</a:t>
            </a:r>
          </a:p>
          <a:p>
            <a:pPr marL="0" indent="0">
              <a:buNone/>
            </a:pPr>
            <a:endParaRPr lang="el-GR" sz="1200" dirty="0">
              <a:latin typeface="Arial" panose="020B0604020202020204" pitchFamily="34" charset="0"/>
              <a:cs typeface="Arial" panose="020B0604020202020204" pitchFamily="34" charset="0"/>
            </a:endParaRPr>
          </a:p>
          <a:p>
            <a:pPr marL="0" indent="0">
              <a:buNone/>
            </a:pPr>
            <a:r>
              <a:rPr lang="el-GR" sz="1200" dirty="0" smtClean="0">
                <a:latin typeface="Arial" panose="020B0604020202020204" pitchFamily="34" charset="0"/>
                <a:cs typeface="Arial" panose="020B0604020202020204" pitchFamily="34" charset="0"/>
              </a:rPr>
              <a:t>Οι διαθέσιμες ενέργειες είναι:                                   Αποθήκευση, Αντικατάσταση αρχείου, </a:t>
            </a:r>
            <a:r>
              <a:rPr lang="el-GR" sz="1200" dirty="0">
                <a:latin typeface="Arial" panose="020B0604020202020204" pitchFamily="34" charset="0"/>
                <a:cs typeface="Arial" panose="020B0604020202020204" pitchFamily="34" charset="0"/>
              </a:rPr>
              <a:t>Δ</a:t>
            </a:r>
            <a:r>
              <a:rPr lang="el-GR" sz="1200" dirty="0" smtClean="0">
                <a:latin typeface="Arial" panose="020B0604020202020204" pitchFamily="34" charset="0"/>
                <a:cs typeface="Arial" panose="020B0604020202020204" pitchFamily="34" charset="0"/>
              </a:rPr>
              <a:t>ιαγραφή εγγράφου, Μετακίνηση, Μετονομασία, Σχόλιο, </a:t>
            </a:r>
            <a:r>
              <a:rPr lang="el-GR" sz="1200" dirty="0" err="1" smtClean="0">
                <a:latin typeface="Arial" panose="020B0604020202020204" pitchFamily="34" charset="0"/>
                <a:cs typeface="Arial" panose="020B0604020202020204" pitchFamily="34" charset="0"/>
              </a:rPr>
              <a:t>Μεταδεδομένα</a:t>
            </a:r>
            <a:r>
              <a:rPr lang="el-GR" sz="1200" dirty="0" smtClean="0">
                <a:latin typeface="Arial" panose="020B0604020202020204" pitchFamily="34" charset="0"/>
                <a:cs typeface="Arial" panose="020B0604020202020204" pitchFamily="34" charset="0"/>
              </a:rPr>
              <a:t> και Ορατό/Αόρατο. Ορισμένες εξηγούνται περαιτέρω στην συνέχεια.</a:t>
            </a:r>
            <a:endParaRPr lang="el-GR" sz="1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5466754" cy="170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5163881"/>
            <a:ext cx="1368152" cy="209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503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smtClean="0">
                <a:latin typeface="Arial" panose="020B0604020202020204" pitchFamily="34" charset="0"/>
                <a:cs typeface="Arial" panose="020B0604020202020204" pitchFamily="34" charset="0"/>
              </a:rPr>
              <a:t>Έγγραφα μαθήματος</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95536" y="1052736"/>
            <a:ext cx="8229600" cy="5367647"/>
          </a:xfrm>
        </p:spPr>
        <p:txBody>
          <a:bodyPr>
            <a:normAutofit/>
          </a:bodyPr>
          <a:lstStyle/>
          <a:p>
            <a:pPr marL="0" indent="0" algn="just">
              <a:buNone/>
            </a:pPr>
            <a:r>
              <a:rPr lang="el-GR" sz="1200" b="1" dirty="0" smtClean="0">
                <a:latin typeface="Arial" panose="020B0604020202020204" pitchFamily="34" charset="0"/>
                <a:cs typeface="Arial" panose="020B0604020202020204" pitchFamily="34" charset="0"/>
              </a:rPr>
              <a:t>Ανέβασμα εγγράφου (</a:t>
            </a:r>
            <a:r>
              <a:rPr lang="en-US" sz="1200" b="1" dirty="0" smtClean="0">
                <a:latin typeface="Arial" panose="020B0604020202020204" pitchFamily="34" charset="0"/>
                <a:cs typeface="Arial" panose="020B0604020202020204" pitchFamily="34" charset="0"/>
              </a:rPr>
              <a:t>uploading)</a:t>
            </a:r>
            <a:r>
              <a:rPr lang="el-GR" sz="1200" b="1" dirty="0" smtClean="0">
                <a:latin typeface="Arial" panose="020B0604020202020204" pitchFamily="34" charset="0"/>
                <a:cs typeface="Arial" panose="020B0604020202020204" pitchFamily="34" charset="0"/>
              </a:rPr>
              <a:t>:</a:t>
            </a:r>
          </a:p>
          <a:p>
            <a:r>
              <a:rPr lang="el-GR" sz="1200" dirty="0">
                <a:latin typeface="Arial" panose="020B0604020202020204" pitchFamily="34" charset="0"/>
                <a:cs typeface="Arial" panose="020B0604020202020204" pitchFamily="34" charset="0"/>
              </a:rPr>
              <a:t>Κλικ στον σύνδεσμο «Ανέβασμα αρχείου στον </a:t>
            </a:r>
            <a:r>
              <a:rPr lang="el-GR" sz="1200" dirty="0" err="1">
                <a:latin typeface="Arial" panose="020B0604020202020204" pitchFamily="34" charset="0"/>
                <a:cs typeface="Arial" panose="020B0604020202020204" pitchFamily="34" charset="0"/>
              </a:rPr>
              <a:t>εξυπηρέτη</a:t>
            </a:r>
            <a:r>
              <a:rPr lang="el-GR" sz="1200" dirty="0">
                <a:latin typeface="Arial" panose="020B0604020202020204" pitchFamily="34" charset="0"/>
                <a:cs typeface="Arial" panose="020B0604020202020204" pitchFamily="34" charset="0"/>
              </a:rPr>
              <a:t>»</a:t>
            </a:r>
          </a:p>
          <a:p>
            <a:r>
              <a:rPr lang="el-GR" sz="1200" dirty="0" smtClean="0">
                <a:latin typeface="Arial" panose="020B0604020202020204" pitchFamily="34" charset="0"/>
                <a:cs typeface="Arial" panose="020B0604020202020204" pitchFamily="34" charset="0"/>
              </a:rPr>
              <a:t>Κλικ </a:t>
            </a:r>
            <a:r>
              <a:rPr lang="el-GR" sz="1200" dirty="0">
                <a:latin typeface="Arial" panose="020B0604020202020204" pitchFamily="34" charset="0"/>
                <a:cs typeface="Arial" panose="020B0604020202020204" pitchFamily="34" charset="0"/>
              </a:rPr>
              <a:t>στο κουμπί «Αναζήτηση» ή «</a:t>
            </a:r>
            <a:r>
              <a:rPr lang="el-GR" sz="1200" dirty="0" err="1">
                <a:latin typeface="Arial" panose="020B0604020202020204" pitchFamily="34" charset="0"/>
                <a:cs typeface="Arial" panose="020B0604020202020204" pitchFamily="34" charset="0"/>
              </a:rPr>
              <a:t>Browse</a:t>
            </a:r>
            <a:r>
              <a:rPr lang="el-GR" sz="1200" dirty="0">
                <a:latin typeface="Arial" panose="020B0604020202020204" pitchFamily="34" charset="0"/>
                <a:cs typeface="Arial" panose="020B0604020202020204" pitchFamily="34" charset="0"/>
              </a:rPr>
              <a:t>» και εντοπισμό του αρχείου που θέλει ο χρήστης να</a:t>
            </a:r>
          </a:p>
          <a:p>
            <a:r>
              <a:rPr lang="el-GR" sz="1200" dirty="0">
                <a:latin typeface="Arial" panose="020B0604020202020204" pitchFamily="34" charset="0"/>
                <a:cs typeface="Arial" panose="020B0604020202020204" pitchFamily="34" charset="0"/>
              </a:rPr>
              <a:t>ανεβάσει. Σημείωση: Υπάρχουν τύποι αρχείων που το σύστημα θεωρεί επικινδύνους με αποτέλεσμα</a:t>
            </a:r>
          </a:p>
          <a:p>
            <a:r>
              <a:rPr lang="el-GR" sz="1200" dirty="0">
                <a:latin typeface="Arial" panose="020B0604020202020204" pitchFamily="34" charset="0"/>
                <a:cs typeface="Arial" panose="020B0604020202020204" pitchFamily="34" charset="0"/>
              </a:rPr>
              <a:t>να αρνείται να ολοκληρώσει τη διαδικασία. Σε αυτή την περίπτωση ο χρήστης ενημερώνεται με το</a:t>
            </a:r>
          </a:p>
          <a:p>
            <a:r>
              <a:rPr lang="el-GR" sz="1200" dirty="0">
                <a:latin typeface="Arial" panose="020B0604020202020204" pitchFamily="34" charset="0"/>
                <a:cs typeface="Arial" panose="020B0604020202020204" pitchFamily="34" charset="0"/>
              </a:rPr>
              <a:t>κατάλληλο μήνυμα κειμένου. Ακόμη, κάθε χρήστης διαθέτει περιορισμένο αποθηκευτικό χώρο που</a:t>
            </a:r>
          </a:p>
          <a:p>
            <a:r>
              <a:rPr lang="el-GR" sz="1200" dirty="0">
                <a:latin typeface="Arial" panose="020B0604020202020204" pitchFamily="34" charset="0"/>
                <a:cs typeface="Arial" panose="020B0604020202020204" pitchFamily="34" charset="0"/>
              </a:rPr>
              <a:t>του ορίζει το σύστημα. Σε περίπτωση που ο ελεύθερος χώρος δεν επαρκεί το σύστημα ενημερώνει</a:t>
            </a:r>
          </a:p>
          <a:p>
            <a:r>
              <a:rPr lang="el-GR" sz="1200" dirty="0">
                <a:latin typeface="Arial" panose="020B0604020202020204" pitchFamily="34" charset="0"/>
                <a:cs typeface="Arial" panose="020B0604020202020204" pitchFamily="34" charset="0"/>
              </a:rPr>
              <a:t>το χρήστη με μήνυμα.</a:t>
            </a:r>
          </a:p>
          <a:p>
            <a:r>
              <a:rPr lang="el-GR" sz="1200" dirty="0" smtClean="0">
                <a:latin typeface="Arial" panose="020B0604020202020204" pitchFamily="34" charset="0"/>
                <a:cs typeface="Arial" panose="020B0604020202020204" pitchFamily="34" charset="0"/>
              </a:rPr>
              <a:t>Προαιρετικά</a:t>
            </a:r>
            <a:r>
              <a:rPr lang="el-GR" sz="1200" dirty="0">
                <a:latin typeface="Arial" panose="020B0604020202020204" pitchFamily="34" charset="0"/>
                <a:cs typeface="Arial" panose="020B0604020202020204" pitchFamily="34" charset="0"/>
              </a:rPr>
              <a:t>, εισαγωγή των επιπλέον στοιχείων που βρίσκονται στη φόρμα.</a:t>
            </a:r>
          </a:p>
          <a:p>
            <a:r>
              <a:rPr lang="el-GR" sz="1200" dirty="0" smtClean="0">
                <a:latin typeface="Arial" panose="020B0604020202020204" pitchFamily="34" charset="0"/>
                <a:cs typeface="Arial" panose="020B0604020202020204" pitchFamily="34" charset="0"/>
              </a:rPr>
              <a:t>Για </a:t>
            </a:r>
            <a:r>
              <a:rPr lang="el-GR" sz="1200" dirty="0">
                <a:latin typeface="Arial" panose="020B0604020202020204" pitchFamily="34" charset="0"/>
                <a:cs typeface="Arial" panose="020B0604020202020204" pitchFamily="34" charset="0"/>
              </a:rPr>
              <a:t>να ολοκληρωθεί η διαδικασία ο χρήστης πρέπει να πατήσει το κουμπί «Ανέβασμα».</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08520"/>
            <a:ext cx="4122415" cy="3000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887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smtClean="0">
                <a:latin typeface="Arial" panose="020B0604020202020204" pitchFamily="34" charset="0"/>
                <a:cs typeface="Arial" panose="020B0604020202020204" pitchFamily="34" charset="0"/>
              </a:rPr>
              <a:t>Έγγραφα μαθήματος</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95536" y="1052736"/>
            <a:ext cx="8229600" cy="5367647"/>
          </a:xfrm>
        </p:spPr>
        <p:txBody>
          <a:bodyPr>
            <a:normAutofit/>
          </a:bodyPr>
          <a:lstStyle/>
          <a:p>
            <a:pPr marL="0" indent="0">
              <a:buNone/>
            </a:pPr>
            <a:r>
              <a:rPr lang="el-GR" sz="1200" b="1" dirty="0">
                <a:latin typeface="Arial" panose="020B0604020202020204" pitchFamily="34" charset="0"/>
                <a:cs typeface="Arial" panose="020B0604020202020204" pitchFamily="34" charset="0"/>
              </a:rPr>
              <a:t>Διαγραφή εγγράφου:</a:t>
            </a:r>
            <a:endParaRPr lang="el-GR" sz="1200" b="1" dirty="0" smtClean="0">
              <a:latin typeface="Arial" panose="020B0604020202020204" pitchFamily="34" charset="0"/>
              <a:cs typeface="Arial" panose="020B0604020202020204" pitchFamily="34" charset="0"/>
            </a:endParaRPr>
          </a:p>
          <a:p>
            <a:pPr marL="0" indent="0">
              <a:buNone/>
            </a:pPr>
            <a:r>
              <a:rPr lang="el-GR" sz="1200" dirty="0" smtClean="0">
                <a:latin typeface="Arial" panose="020B0604020202020204" pitchFamily="34" charset="0"/>
                <a:cs typeface="Arial" panose="020B0604020202020204" pitchFamily="34" charset="0"/>
              </a:rPr>
              <a:t>Για </a:t>
            </a:r>
            <a:r>
              <a:rPr lang="el-GR" sz="1200" dirty="0">
                <a:latin typeface="Arial" panose="020B0604020202020204" pitchFamily="34" charset="0"/>
                <a:cs typeface="Arial" panose="020B0604020202020204" pitchFamily="34" charset="0"/>
              </a:rPr>
              <a:t>να διαγράψετε ένα αρχείο κάντε κλικ στο εικονίδιο διαγραφής </a:t>
            </a:r>
            <a:r>
              <a:rPr lang="el-GR" sz="1200" dirty="0" smtClean="0">
                <a:latin typeface="Arial" panose="020B0604020202020204" pitchFamily="34" charset="0"/>
                <a:cs typeface="Arial" panose="020B0604020202020204" pitchFamily="34" charset="0"/>
              </a:rPr>
              <a:t>   που </a:t>
            </a:r>
            <a:r>
              <a:rPr lang="el-GR" sz="1200" dirty="0">
                <a:latin typeface="Arial" panose="020B0604020202020204" pitchFamily="34" charset="0"/>
                <a:cs typeface="Arial" panose="020B0604020202020204" pitchFamily="34" charset="0"/>
              </a:rPr>
              <a:t>βρίσκεται στη </a:t>
            </a:r>
            <a:r>
              <a:rPr lang="el-GR" sz="1200" dirty="0" smtClean="0">
                <a:latin typeface="Arial" panose="020B0604020202020204" pitchFamily="34" charset="0"/>
                <a:cs typeface="Arial" panose="020B0604020202020204" pitchFamily="34" charset="0"/>
              </a:rPr>
              <a:t>στήλη «Ενέργειες</a:t>
            </a:r>
            <a:r>
              <a:rPr lang="el-GR" sz="1200" dirty="0">
                <a:latin typeface="Arial" panose="020B0604020202020204" pitchFamily="34" charset="0"/>
                <a:cs typeface="Arial" panose="020B0604020202020204" pitchFamily="34" charset="0"/>
              </a:rPr>
              <a:t>» που είναι στην ίδια σειρά με το αρχείο που πρόκειται να διαγράψετε. Στη </a:t>
            </a:r>
            <a:r>
              <a:rPr lang="el-GR" sz="1200" dirty="0" smtClean="0">
                <a:latin typeface="Arial" panose="020B0604020202020204" pitchFamily="34" charset="0"/>
                <a:cs typeface="Arial" panose="020B0604020202020204" pitchFamily="34" charset="0"/>
              </a:rPr>
              <a:t>συνέχεια εμφανίζεται </a:t>
            </a:r>
            <a:r>
              <a:rPr lang="el-GR" sz="1200" dirty="0">
                <a:latin typeface="Arial" panose="020B0604020202020204" pitchFamily="34" charset="0"/>
                <a:cs typeface="Arial" panose="020B0604020202020204" pitchFamily="34" charset="0"/>
              </a:rPr>
              <a:t>ένα αναδυόμενο παράθυρο επιβεβαίωσης της διαγραφής και εάν ο χρήστης </a:t>
            </a:r>
            <a:r>
              <a:rPr lang="el-GR" sz="1200" dirty="0" smtClean="0">
                <a:latin typeface="Arial" panose="020B0604020202020204" pitchFamily="34" charset="0"/>
                <a:cs typeface="Arial" panose="020B0604020202020204" pitchFamily="34" charset="0"/>
              </a:rPr>
              <a:t>απαντήσει θετικά</a:t>
            </a:r>
            <a:r>
              <a:rPr lang="el-GR" sz="1200" dirty="0">
                <a:latin typeface="Arial" panose="020B0604020202020204" pitchFamily="34" charset="0"/>
                <a:cs typeface="Arial" panose="020B0604020202020204" pitchFamily="34" charset="0"/>
              </a:rPr>
              <a:t>, το έγγραφο διαγράφεται παντελώς από το σύστημα</a:t>
            </a:r>
            <a:r>
              <a:rPr lang="el-GR" sz="1200" dirty="0" smtClean="0">
                <a:latin typeface="Arial" panose="020B0604020202020204" pitchFamily="34" charset="0"/>
                <a:cs typeface="Arial" panose="020B0604020202020204" pitchFamily="34" charset="0"/>
              </a:rPr>
              <a:t>.</a:t>
            </a:r>
            <a:r>
              <a:rPr lang="el-GR" sz="1200" b="1" dirty="0">
                <a:latin typeface="Arial" panose="020B0604020202020204" pitchFamily="34" charset="0"/>
                <a:cs typeface="Arial" panose="020B0604020202020204" pitchFamily="34" charset="0"/>
              </a:rPr>
              <a:t/>
            </a:r>
            <a:br>
              <a:rPr lang="el-GR" sz="1200" b="1" dirty="0">
                <a:latin typeface="Arial" panose="020B0604020202020204" pitchFamily="34" charset="0"/>
                <a:cs typeface="Arial" panose="020B0604020202020204" pitchFamily="34" charset="0"/>
              </a:rPr>
            </a:br>
            <a:r>
              <a:rPr lang="el-GR" sz="1200" b="1" dirty="0" smtClean="0">
                <a:latin typeface="Arial" panose="020B0604020202020204" pitchFamily="34" charset="0"/>
                <a:cs typeface="Arial" panose="020B0604020202020204" pitchFamily="34" charset="0"/>
              </a:rPr>
              <a:t/>
            </a:r>
            <a:br>
              <a:rPr lang="el-GR" sz="1200" b="1" dirty="0" smtClean="0">
                <a:latin typeface="Arial" panose="020B0604020202020204" pitchFamily="34" charset="0"/>
                <a:cs typeface="Arial" panose="020B0604020202020204" pitchFamily="34" charset="0"/>
              </a:rPr>
            </a:br>
            <a:r>
              <a:rPr lang="el-GR" sz="1050" b="1" i="1" dirty="0" smtClean="0">
                <a:latin typeface="Arial" panose="020B0604020202020204" pitchFamily="34" charset="0"/>
                <a:cs typeface="Arial" panose="020B0604020202020204" pitchFamily="34" charset="0"/>
              </a:rPr>
              <a:t>Προσοχή</a:t>
            </a:r>
            <a:r>
              <a:rPr lang="el-GR" sz="1050" b="1" i="1" dirty="0">
                <a:latin typeface="Arial" panose="020B0604020202020204" pitchFamily="34" charset="0"/>
                <a:cs typeface="Arial" panose="020B0604020202020204" pitchFamily="34" charset="0"/>
              </a:rPr>
              <a:t>:</a:t>
            </a:r>
            <a:r>
              <a:rPr lang="el-GR" sz="1050" i="1" dirty="0">
                <a:latin typeface="Arial" panose="020B0604020202020204" pitchFamily="34" charset="0"/>
                <a:cs typeface="Arial" panose="020B0604020202020204" pitchFamily="34" charset="0"/>
              </a:rPr>
              <a:t> τα διαγραμμένα </a:t>
            </a:r>
            <a:r>
              <a:rPr lang="el-GR" sz="1050" i="1" dirty="0" smtClean="0">
                <a:latin typeface="Arial" panose="020B0604020202020204" pitchFamily="34" charset="0"/>
                <a:cs typeface="Arial" panose="020B0604020202020204" pitchFamily="34" charset="0"/>
              </a:rPr>
              <a:t>έγγραφα </a:t>
            </a:r>
            <a:r>
              <a:rPr lang="el-GR" sz="1050" i="1" dirty="0">
                <a:latin typeface="Arial" panose="020B0604020202020204" pitchFamily="34" charset="0"/>
                <a:cs typeface="Arial" panose="020B0604020202020204" pitchFamily="34" charset="0"/>
              </a:rPr>
              <a:t>δεν μπορούν να ανακτηθούν</a:t>
            </a:r>
            <a:r>
              <a:rPr lang="el-GR" sz="1050" i="1" dirty="0" smtClean="0"/>
              <a:t>.</a:t>
            </a:r>
          </a:p>
          <a:p>
            <a:pPr marL="0" indent="0">
              <a:buNone/>
            </a:pPr>
            <a:endParaRPr lang="el-GR" sz="1050" b="1" i="1" dirty="0">
              <a:latin typeface="Arial" panose="020B0604020202020204" pitchFamily="34" charset="0"/>
              <a:cs typeface="Arial" panose="020B0604020202020204" pitchFamily="34" charset="0"/>
            </a:endParaRPr>
          </a:p>
          <a:p>
            <a:pPr marL="0" indent="0">
              <a:buNone/>
            </a:pPr>
            <a:r>
              <a:rPr lang="el-GR" sz="1200" b="1" dirty="0">
                <a:latin typeface="Arial" panose="020B0604020202020204" pitchFamily="34" charset="0"/>
                <a:cs typeface="Arial" panose="020B0604020202020204" pitchFamily="34" charset="0"/>
              </a:rPr>
              <a:t>Μετακίνηση </a:t>
            </a:r>
            <a:r>
              <a:rPr lang="el-GR" sz="1200" b="1" dirty="0" smtClean="0">
                <a:latin typeface="Arial" panose="020B0604020202020204" pitchFamily="34" charset="0"/>
                <a:cs typeface="Arial" panose="020B0604020202020204" pitchFamily="34" charset="0"/>
              </a:rPr>
              <a:t>εγγράφου:</a:t>
            </a:r>
            <a:br>
              <a:rPr lang="el-GR" sz="1200" b="1" dirty="0" smtClean="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Για να μετακινήσετε ένα αρχείο από έναν κατάλογο σε έναν άλλο, κάντε κλικ στο εικονίδιο </a:t>
            </a:r>
            <a:r>
              <a:rPr lang="el-GR" sz="1200" dirty="0" smtClean="0">
                <a:latin typeface="Arial" panose="020B0604020202020204" pitchFamily="34" charset="0"/>
                <a:cs typeface="Arial" panose="020B0604020202020204" pitchFamily="34" charset="0"/>
              </a:rPr>
              <a:t>κίνησης    που </a:t>
            </a:r>
            <a:r>
              <a:rPr lang="el-GR" sz="1200" dirty="0">
                <a:latin typeface="Arial" panose="020B0604020202020204" pitchFamily="34" charset="0"/>
                <a:cs typeface="Arial" panose="020B0604020202020204" pitchFamily="34" charset="0"/>
              </a:rPr>
              <a:t>βρίσκεται στη στήλη «Ενέργειες» που είναι στην ίδια σειρά με το αρχείο που πρόκειται </a:t>
            </a:r>
            <a:r>
              <a:rPr lang="el-GR" sz="1200" dirty="0" smtClean="0">
                <a:latin typeface="Arial" panose="020B0604020202020204" pitchFamily="34" charset="0"/>
                <a:cs typeface="Arial" panose="020B0604020202020204" pitchFamily="34" charset="0"/>
              </a:rPr>
              <a:t>να μετακινήσετε</a:t>
            </a:r>
            <a:r>
              <a:rPr lang="el-GR" sz="1200" dirty="0">
                <a:latin typeface="Arial" panose="020B0604020202020204" pitchFamily="34" charset="0"/>
                <a:cs typeface="Arial" panose="020B0604020202020204" pitchFamily="34" charset="0"/>
              </a:rPr>
              <a:t>. Επιλέξετε από τον κατάλογο επιλογής που εμφανίζεται τον κατάλογο όπου θέλετε </a:t>
            </a:r>
            <a:r>
              <a:rPr lang="el-GR" sz="1200" dirty="0" smtClean="0">
                <a:latin typeface="Arial" panose="020B0604020202020204" pitchFamily="34" charset="0"/>
                <a:cs typeface="Arial" panose="020B0604020202020204" pitchFamily="34" charset="0"/>
              </a:rPr>
              <a:t>να μετακινηθεί </a:t>
            </a:r>
            <a:r>
              <a:rPr lang="el-GR" sz="1200" dirty="0">
                <a:latin typeface="Arial" panose="020B0604020202020204" pitchFamily="34" charset="0"/>
                <a:cs typeface="Arial" panose="020B0604020202020204" pitchFamily="34" charset="0"/>
              </a:rPr>
              <a:t>το </a:t>
            </a:r>
            <a:r>
              <a:rPr lang="el-GR" sz="1200" dirty="0" smtClean="0">
                <a:latin typeface="Arial" panose="020B0604020202020204" pitchFamily="34" charset="0"/>
                <a:cs typeface="Arial" panose="020B0604020202020204" pitchFamily="34" charset="0"/>
              </a:rPr>
              <a:t>αρχείο.</a:t>
            </a: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smtClean="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r>
              <a:rPr lang="el-GR" sz="1200" b="1" dirty="0" smtClean="0">
                <a:latin typeface="Arial" panose="020B0604020202020204" pitchFamily="34" charset="0"/>
                <a:cs typeface="Arial" panose="020B0604020202020204" pitchFamily="34" charset="0"/>
              </a:rPr>
              <a:t>Απόκρυψη εγγράφου:</a:t>
            </a:r>
          </a:p>
          <a:p>
            <a:pPr marL="0" indent="0">
              <a:buNone/>
            </a:pPr>
            <a:r>
              <a:rPr lang="el-GR" sz="1200" dirty="0">
                <a:latin typeface="Arial" panose="020B0604020202020204" pitchFamily="34" charset="0"/>
                <a:cs typeface="Arial" panose="020B0604020202020204" pitchFamily="34" charset="0"/>
              </a:rPr>
              <a:t>Για να “αποκρύψετε” ένα έγγραφο (αόρατο) από τους χρήστες του συστήματος κάντε κλικ </a:t>
            </a:r>
            <a:r>
              <a:rPr lang="el-GR" sz="1200" dirty="0" smtClean="0">
                <a:latin typeface="Arial" panose="020B0604020202020204" pitchFamily="34" charset="0"/>
                <a:cs typeface="Arial" panose="020B0604020202020204" pitchFamily="34" charset="0"/>
              </a:rPr>
              <a:t>στο εικονίδιο   . </a:t>
            </a:r>
            <a:r>
              <a:rPr lang="el-GR" sz="1200" dirty="0">
                <a:latin typeface="Arial" panose="020B0604020202020204" pitchFamily="34" charset="0"/>
                <a:cs typeface="Arial" panose="020B0604020202020204" pitchFamily="34" charset="0"/>
              </a:rPr>
              <a:t>Το εικονίδιο αλλάζει σε κλειστό εικονίδιο ματιών </a:t>
            </a:r>
            <a:r>
              <a:rPr lang="el-GR" sz="1200" dirty="0" smtClean="0">
                <a:latin typeface="Arial" panose="020B0604020202020204" pitchFamily="34" charset="0"/>
                <a:cs typeface="Arial" panose="020B0604020202020204" pitchFamily="34" charset="0"/>
              </a:rPr>
              <a:t>  . </a:t>
            </a:r>
            <a:r>
              <a:rPr lang="el-GR" sz="1200" dirty="0">
                <a:latin typeface="Arial" panose="020B0604020202020204" pitchFamily="34" charset="0"/>
                <a:cs typeface="Arial" panose="020B0604020202020204" pitchFamily="34" charset="0"/>
              </a:rPr>
              <a:t>Το έγγραφο δεν εμφανίζεται (</a:t>
            </a:r>
            <a:r>
              <a:rPr lang="el-GR" sz="1200" dirty="0" smtClean="0">
                <a:latin typeface="Arial" panose="020B0604020202020204" pitchFamily="34" charset="0"/>
                <a:cs typeface="Arial" panose="020B0604020202020204" pitchFamily="34" charset="0"/>
              </a:rPr>
              <a:t>δεν είναι </a:t>
            </a:r>
            <a:r>
              <a:rPr lang="el-GR" sz="1200" dirty="0">
                <a:latin typeface="Arial" panose="020B0604020202020204" pitchFamily="34" charset="0"/>
                <a:cs typeface="Arial" panose="020B0604020202020204" pitchFamily="34" charset="0"/>
              </a:rPr>
              <a:t>διαθέσιμο) πλέον στους χρήστες. Για να “εμφανίσετε” ένα έγγραφο στους χρήστες </a:t>
            </a:r>
            <a:r>
              <a:rPr lang="el-GR" sz="1200" dirty="0" smtClean="0">
                <a:latin typeface="Arial" panose="020B0604020202020204" pitchFamily="34" charset="0"/>
                <a:cs typeface="Arial" panose="020B0604020202020204" pitchFamily="34" charset="0"/>
              </a:rPr>
              <a:t>του συστήματος </a:t>
            </a:r>
            <a:r>
              <a:rPr lang="el-GR" sz="1200" dirty="0">
                <a:latin typeface="Arial" panose="020B0604020202020204" pitchFamily="34" charset="0"/>
                <a:cs typeface="Arial" panose="020B0604020202020204" pitchFamily="34" charset="0"/>
              </a:rPr>
              <a:t>κάντε κλικ στο κλειστό εικονίδιο </a:t>
            </a:r>
            <a:r>
              <a:rPr lang="el-GR" sz="1200" dirty="0" smtClean="0">
                <a:latin typeface="Arial" panose="020B0604020202020204" pitchFamily="34" charset="0"/>
                <a:cs typeface="Arial" panose="020B0604020202020204" pitchFamily="34" charset="0"/>
              </a:rPr>
              <a:t>ματιών. </a:t>
            </a:r>
            <a:r>
              <a:rPr lang="el-GR" sz="1200" dirty="0">
                <a:latin typeface="Arial" panose="020B0604020202020204" pitchFamily="34" charset="0"/>
                <a:cs typeface="Arial" panose="020B0604020202020204" pitchFamily="34" charset="0"/>
              </a:rPr>
              <a:t>Το εικονίδιο αλλάζει σε ανοιχτό </a:t>
            </a:r>
            <a:r>
              <a:rPr lang="el-GR" sz="1200" dirty="0" smtClean="0">
                <a:latin typeface="Arial" panose="020B0604020202020204" pitchFamily="34" charset="0"/>
                <a:cs typeface="Arial" panose="020B0604020202020204" pitchFamily="34" charset="0"/>
              </a:rPr>
              <a:t>εικονίδιο ματιών και το </a:t>
            </a:r>
            <a:r>
              <a:rPr lang="el-GR" sz="1200" dirty="0">
                <a:latin typeface="Arial" panose="020B0604020202020204" pitchFamily="34" charset="0"/>
                <a:cs typeface="Arial" panose="020B0604020202020204" pitchFamily="34" charset="0"/>
              </a:rPr>
              <a:t>έγγραφο εμφανίζεται πλέον στους χρήστες</a:t>
            </a:r>
            <a:r>
              <a:rPr lang="el-GR" sz="1200" dirty="0" smtClean="0">
                <a:latin typeface="Arial" panose="020B0604020202020204" pitchFamily="34" charset="0"/>
                <a:cs typeface="Arial" panose="020B0604020202020204" pitchFamily="34" charset="0"/>
              </a:rPr>
              <a:t>.</a:t>
            </a:r>
          </a:p>
          <a:p>
            <a:pPr marL="0" indent="0">
              <a:buNone/>
            </a:pPr>
            <a:endParaRPr lang="el-GR" sz="1200" dirty="0">
              <a:latin typeface="Arial" panose="020B0604020202020204" pitchFamily="34" charset="0"/>
              <a:cs typeface="Arial" panose="020B0604020202020204" pitchFamily="34" charset="0"/>
            </a:endParaRPr>
          </a:p>
          <a:p>
            <a:pPr marL="0" indent="0">
              <a:buNone/>
            </a:pPr>
            <a:r>
              <a:rPr lang="el-GR" sz="1200" b="1" dirty="0" err="1" smtClean="0">
                <a:latin typeface="Arial" panose="020B0604020202020204" pitchFamily="34" charset="0"/>
                <a:cs typeface="Arial" panose="020B0604020202020204" pitchFamily="34" charset="0"/>
              </a:rPr>
              <a:t>Μεταδεδομένα</a:t>
            </a:r>
            <a:r>
              <a:rPr lang="el-GR" sz="1200" b="1" dirty="0" smtClean="0">
                <a:latin typeface="Arial" panose="020B0604020202020204" pitchFamily="34" charset="0"/>
                <a:cs typeface="Arial" panose="020B0604020202020204" pitchFamily="34" charset="0"/>
              </a:rPr>
              <a:t> εγγράφου:</a:t>
            </a:r>
            <a:r>
              <a:rPr lang="el-GR" sz="1200" dirty="0">
                <a:latin typeface="Arial" panose="020B0604020202020204" pitchFamily="34" charset="0"/>
                <a:cs typeface="Arial" panose="020B0604020202020204" pitchFamily="34" charset="0"/>
              </a:rPr>
              <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Για να αλλάξετε τις επιπλέον πληροφορίες ενός εγγράφου κάντε κλικ στο </a:t>
            </a:r>
            <a:r>
              <a:rPr lang="el-GR" sz="1200" dirty="0" smtClean="0">
                <a:latin typeface="Arial" panose="020B0604020202020204" pitchFamily="34" charset="0"/>
                <a:cs typeface="Arial" panose="020B0604020202020204" pitchFamily="34" charset="0"/>
              </a:rPr>
              <a:t>εικονίδιο    . Εμφανίζεται στη </a:t>
            </a:r>
            <a:r>
              <a:rPr lang="el-GR" sz="1200" dirty="0">
                <a:latin typeface="Arial" panose="020B0604020202020204" pitchFamily="34" charset="0"/>
                <a:cs typeface="Arial" panose="020B0604020202020204" pitchFamily="34" charset="0"/>
              </a:rPr>
              <a:t>συνέχεια μια φόρμα με πεδία που αντιστοιχούν σε πληροφορίες του εγγράφου κατά το </a:t>
            </a:r>
            <a:r>
              <a:rPr lang="el-GR" sz="1200" dirty="0" smtClean="0">
                <a:latin typeface="Arial" panose="020B0604020202020204" pitchFamily="34" charset="0"/>
                <a:cs typeface="Arial" panose="020B0604020202020204" pitchFamily="34" charset="0"/>
              </a:rPr>
              <a:t>ανέβασμα. Λόγω </a:t>
            </a:r>
            <a:r>
              <a:rPr lang="el-GR" sz="1200" dirty="0">
                <a:latin typeface="Arial" panose="020B0604020202020204" pitchFamily="34" charset="0"/>
                <a:cs typeface="Arial" panose="020B0604020202020204" pitchFamily="34" charset="0"/>
              </a:rPr>
              <a:t>του ότι αυτές οι πληροφορίες είναι προαιρετικές κατά το ανέβασμα του εγγράφου </a:t>
            </a:r>
            <a:r>
              <a:rPr lang="el-GR" sz="1200" dirty="0" smtClean="0">
                <a:latin typeface="Arial" panose="020B0604020202020204" pitchFamily="34" charset="0"/>
                <a:cs typeface="Arial" panose="020B0604020202020204" pitchFamily="34" charset="0"/>
              </a:rPr>
              <a:t>στο σύστημα</a:t>
            </a:r>
            <a:r>
              <a:rPr lang="el-GR" sz="1200" dirty="0">
                <a:latin typeface="Arial" panose="020B0604020202020204" pitchFamily="34" charset="0"/>
                <a:cs typeface="Arial" panose="020B0604020202020204" pitchFamily="34" charset="0"/>
              </a:rPr>
              <a:t>, ενδέχεται μερικά ή όλα τα πεδία να είναι κενά. Ο χρήστης μπορεί να κάνει τις αλλαγές </a:t>
            </a:r>
            <a:r>
              <a:rPr lang="el-GR" sz="1200" dirty="0" smtClean="0">
                <a:latin typeface="Arial" panose="020B0604020202020204" pitchFamily="34" charset="0"/>
                <a:cs typeface="Arial" panose="020B0604020202020204" pitchFamily="34" charset="0"/>
              </a:rPr>
              <a:t>που επιθυμεί </a:t>
            </a:r>
            <a:r>
              <a:rPr lang="el-GR" sz="1200" dirty="0">
                <a:latin typeface="Arial" panose="020B0604020202020204" pitchFamily="34" charset="0"/>
                <a:cs typeface="Arial" panose="020B0604020202020204" pitchFamily="34" charset="0"/>
              </a:rPr>
              <a:t>και να τις κατοχυρώσει πατώντας το κουμπί με την ένδειξη «Επικύρωση Αλλαγών».</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603" y="1340768"/>
            <a:ext cx="143445" cy="16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619" y="2636912"/>
            <a:ext cx="152677" cy="176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284984"/>
            <a:ext cx="5678586" cy="38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4077072"/>
            <a:ext cx="144016" cy="15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206" y="4293096"/>
            <a:ext cx="165618" cy="1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0014" y="5290201"/>
            <a:ext cx="176162" cy="15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790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smtClean="0">
                <a:latin typeface="Arial" panose="020B0604020202020204" pitchFamily="34" charset="0"/>
                <a:cs typeface="Arial" panose="020B0604020202020204" pitchFamily="34" charset="0"/>
              </a:rPr>
              <a:t>Ασκήσεις μαθήματος</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95536" y="1052736"/>
            <a:ext cx="8229600" cy="5367647"/>
          </a:xfrm>
        </p:spPr>
        <p:txBody>
          <a:bodyPr numCol="2">
            <a:normAutofit/>
          </a:bodyPr>
          <a:lstStyle/>
          <a:p>
            <a:pPr marL="0" indent="0">
              <a:buNone/>
            </a:pPr>
            <a:r>
              <a:rPr lang="el-GR" sz="1200" b="1" dirty="0" smtClean="0">
                <a:latin typeface="Arial" panose="020B0604020202020204" pitchFamily="34" charset="0"/>
                <a:cs typeface="Arial" panose="020B0604020202020204" pitchFamily="34" charset="0"/>
              </a:rPr>
              <a:t>Δημιουργία άσκησης:</a:t>
            </a:r>
          </a:p>
          <a:p>
            <a:r>
              <a:rPr lang="el-GR" sz="1200" dirty="0" smtClean="0">
                <a:latin typeface="Arial" panose="020B0604020202020204" pitchFamily="34" charset="0"/>
                <a:cs typeface="Arial" panose="020B0604020202020204" pitchFamily="34" charset="0"/>
              </a:rPr>
              <a:t>Επιλέξτε </a:t>
            </a:r>
            <a:r>
              <a:rPr lang="el-GR" sz="1200" dirty="0">
                <a:latin typeface="Arial" panose="020B0604020202020204" pitchFamily="34" charset="0"/>
                <a:cs typeface="Arial" panose="020B0604020202020204" pitchFamily="34" charset="0"/>
              </a:rPr>
              <a:t>το σύνδεσμο “Νέα άσκηση</a:t>
            </a:r>
            <a:r>
              <a:rPr lang="el-GR" sz="1200" dirty="0" smtClean="0">
                <a:latin typeface="Arial" panose="020B0604020202020204" pitchFamily="34" charset="0"/>
                <a:cs typeface="Arial" panose="020B0604020202020204" pitchFamily="34" charset="0"/>
              </a:rPr>
              <a:t>”</a:t>
            </a:r>
          </a:p>
          <a:p>
            <a:r>
              <a:rPr lang="el-GR" sz="1200" dirty="0">
                <a:latin typeface="Arial" panose="020B0604020202020204" pitchFamily="34" charset="0"/>
                <a:cs typeface="Arial" panose="020B0604020202020204" pitchFamily="34" charset="0"/>
              </a:rPr>
              <a:t>Εισάγετε ένα όνομα για την άσκηση στο πεδίο “Όνομα Άσκησης”.</a:t>
            </a:r>
          </a:p>
          <a:p>
            <a:r>
              <a:rPr lang="el-GR" sz="1200" dirty="0" smtClean="0">
                <a:latin typeface="Arial" panose="020B0604020202020204" pitchFamily="34" charset="0"/>
                <a:cs typeface="Arial" panose="020B0604020202020204" pitchFamily="34" charset="0"/>
              </a:rPr>
              <a:t>Πληκτρολογήστε </a:t>
            </a:r>
            <a:r>
              <a:rPr lang="el-GR" sz="1200" dirty="0">
                <a:latin typeface="Arial" panose="020B0604020202020204" pitchFamily="34" charset="0"/>
                <a:cs typeface="Arial" panose="020B0604020202020204" pitchFamily="34" charset="0"/>
              </a:rPr>
              <a:t>αν επιθυμείτε μια περιγραφή της άσκησης στο πεδίο “Περιγραφή Άσκησης”.</a:t>
            </a:r>
          </a:p>
          <a:p>
            <a:r>
              <a:rPr lang="el-GR" sz="1200" dirty="0" smtClean="0">
                <a:latin typeface="Arial" panose="020B0604020202020204" pitchFamily="34" charset="0"/>
                <a:cs typeface="Arial" panose="020B0604020202020204" pitchFamily="34" charset="0"/>
              </a:rPr>
              <a:t>Επιλέξτε </a:t>
            </a:r>
            <a:r>
              <a:rPr lang="el-GR" sz="1200" dirty="0">
                <a:latin typeface="Arial" panose="020B0604020202020204" pitchFamily="34" charset="0"/>
                <a:cs typeface="Arial" panose="020B0604020202020204" pitchFamily="34" charset="0"/>
              </a:rPr>
              <a:t>αν θέλετε οι ερωτήσεις να εμφανίζονται όλες σε μια σελίδα ή να εμφανίζεται μια ερώτηση</a:t>
            </a:r>
          </a:p>
          <a:p>
            <a:r>
              <a:rPr lang="el-GR" sz="1200" dirty="0">
                <a:latin typeface="Arial" panose="020B0604020202020204" pitchFamily="34" charset="0"/>
                <a:cs typeface="Arial" panose="020B0604020202020204" pitchFamily="34" charset="0"/>
              </a:rPr>
              <a:t>ανά σελίδα.</a:t>
            </a:r>
          </a:p>
          <a:p>
            <a:r>
              <a:rPr lang="el-GR" sz="1200" dirty="0" smtClean="0">
                <a:latin typeface="Arial" panose="020B0604020202020204" pitchFamily="34" charset="0"/>
                <a:cs typeface="Arial" panose="020B0604020202020204" pitchFamily="34" charset="0"/>
              </a:rPr>
              <a:t>Επιλέξτε </a:t>
            </a:r>
            <a:r>
              <a:rPr lang="el-GR" sz="1200" dirty="0">
                <a:latin typeface="Arial" panose="020B0604020202020204" pitchFamily="34" charset="0"/>
                <a:cs typeface="Arial" panose="020B0604020202020204" pitchFamily="34" charset="0"/>
              </a:rPr>
              <a:t>το χρονικό διάστημα που θα είναι διαθέσιμη η άσκηση στους Εκπαιδευόμενοι.</a:t>
            </a:r>
          </a:p>
          <a:p>
            <a:r>
              <a:rPr lang="el-GR" sz="1200" dirty="0" smtClean="0">
                <a:latin typeface="Arial" panose="020B0604020202020204" pitchFamily="34" charset="0"/>
                <a:cs typeface="Arial" panose="020B0604020202020204" pitchFamily="34" charset="0"/>
              </a:rPr>
              <a:t>Επιλέξτε </a:t>
            </a:r>
            <a:r>
              <a:rPr lang="el-GR" sz="1200" dirty="0">
                <a:latin typeface="Arial" panose="020B0604020202020204" pitchFamily="34" charset="0"/>
                <a:cs typeface="Arial" panose="020B0604020202020204" pitchFamily="34" charset="0"/>
              </a:rPr>
              <a:t>αν θα υπάρχει χρονικός περιορισμός για την ολοκλήρωση της άσκησης.</a:t>
            </a:r>
          </a:p>
          <a:p>
            <a:r>
              <a:rPr lang="el-GR" sz="1200" dirty="0" smtClean="0">
                <a:latin typeface="Arial" panose="020B0604020202020204" pitchFamily="34" charset="0"/>
                <a:cs typeface="Arial" panose="020B0604020202020204" pitchFamily="34" charset="0"/>
              </a:rPr>
              <a:t>Καθορίστε </a:t>
            </a:r>
            <a:r>
              <a:rPr lang="el-GR" sz="1200" dirty="0">
                <a:latin typeface="Arial" panose="020B0604020202020204" pitchFamily="34" charset="0"/>
                <a:cs typeface="Arial" panose="020B0604020202020204" pitchFamily="34" charset="0"/>
              </a:rPr>
              <a:t>πόσες φορές μπορεί ο ίδιος χρήστης να επαναλάβει την άσκηση.</a:t>
            </a:r>
          </a:p>
          <a:p>
            <a:r>
              <a:rPr lang="el-GR" sz="1200" dirty="0" smtClean="0">
                <a:latin typeface="Arial" panose="020B0604020202020204" pitchFamily="34" charset="0"/>
                <a:cs typeface="Arial" panose="020B0604020202020204" pitchFamily="34" charset="0"/>
              </a:rPr>
              <a:t>Δηλώστε </a:t>
            </a:r>
            <a:r>
              <a:rPr lang="el-GR" sz="1200" dirty="0">
                <a:latin typeface="Arial" panose="020B0604020202020204" pitchFamily="34" charset="0"/>
                <a:cs typeface="Arial" panose="020B0604020202020204" pitchFamily="34" charset="0"/>
              </a:rPr>
              <a:t>αν επιθυμείται η άσκηση να επιλέγει τυχαία ένα συγκεκριμένο πλήθος ερωτήσεων, </a:t>
            </a:r>
            <a:r>
              <a:rPr lang="el-GR" sz="1200" dirty="0" smtClean="0">
                <a:latin typeface="Arial" panose="020B0604020202020204" pitchFamily="34" charset="0"/>
                <a:cs typeface="Arial" panose="020B0604020202020204" pitchFamily="34" charset="0"/>
              </a:rPr>
              <a:t>από αυτές </a:t>
            </a:r>
            <a:r>
              <a:rPr lang="el-GR" sz="1200" dirty="0">
                <a:latin typeface="Arial" panose="020B0604020202020204" pitchFamily="34" charset="0"/>
                <a:cs typeface="Arial" panose="020B0604020202020204" pitchFamily="34" charset="0"/>
              </a:rPr>
              <a:t>που έχετε ορίσει εσείς να ανήκουν στη συγκεκριμένη άσκηση.</a:t>
            </a:r>
          </a:p>
          <a:p>
            <a:r>
              <a:rPr lang="el-GR" sz="1200" dirty="0" smtClean="0">
                <a:latin typeface="Arial" panose="020B0604020202020204" pitchFamily="34" charset="0"/>
                <a:cs typeface="Arial" panose="020B0604020202020204" pitchFamily="34" charset="0"/>
              </a:rPr>
              <a:t>Κάντε </a:t>
            </a:r>
            <a:r>
              <a:rPr lang="el-GR" sz="1200" dirty="0">
                <a:latin typeface="Arial" panose="020B0604020202020204" pitchFamily="34" charset="0"/>
                <a:cs typeface="Arial" panose="020B0604020202020204" pitchFamily="34" charset="0"/>
              </a:rPr>
              <a:t>κλικ στο κουμπί με την ένδειξη “Επικύρωση” για να δημιουργηθεί η άσκηση ή κάντε κλικ </a:t>
            </a:r>
            <a:r>
              <a:rPr lang="el-GR" sz="1200" dirty="0" smtClean="0">
                <a:latin typeface="Arial" panose="020B0604020202020204" pitchFamily="34" charset="0"/>
                <a:cs typeface="Arial" panose="020B0604020202020204" pitchFamily="34" charset="0"/>
              </a:rPr>
              <a:t>στο κουμπί </a:t>
            </a:r>
            <a:r>
              <a:rPr lang="el-GR" sz="1200" dirty="0">
                <a:latin typeface="Arial" panose="020B0604020202020204" pitchFamily="34" charset="0"/>
                <a:cs typeface="Arial" panose="020B0604020202020204" pitchFamily="34" charset="0"/>
              </a:rPr>
              <a:t>με την ένδειξη “Ακύρωση” αν δεν θέλετε τελικά να δημιουργήσετε την άσκηση και </a:t>
            </a:r>
            <a:r>
              <a:rPr lang="el-GR" sz="1200" dirty="0" smtClean="0">
                <a:latin typeface="Arial" panose="020B0604020202020204" pitchFamily="34" charset="0"/>
                <a:cs typeface="Arial" panose="020B0604020202020204" pitchFamily="34" charset="0"/>
              </a:rPr>
              <a:t>θα μεταφερθείτε </a:t>
            </a:r>
            <a:r>
              <a:rPr lang="el-GR" sz="1200" dirty="0">
                <a:latin typeface="Arial" panose="020B0604020202020204" pitchFamily="34" charset="0"/>
                <a:cs typeface="Arial" panose="020B0604020202020204" pitchFamily="34" charset="0"/>
              </a:rPr>
              <a:t>στην αρχική σελίδα </a:t>
            </a:r>
            <a:r>
              <a:rPr lang="el-GR" sz="1200" dirty="0" smtClean="0">
                <a:latin typeface="Arial" panose="020B0604020202020204" pitchFamily="34" charset="0"/>
                <a:cs typeface="Arial" panose="020B0604020202020204" pitchFamily="34" charset="0"/>
              </a:rPr>
              <a:t>των ασκήσεων </a:t>
            </a:r>
            <a:r>
              <a:rPr lang="el-GR" sz="1200" dirty="0" err="1">
                <a:latin typeface="Arial" panose="020B0604020202020204" pitchFamily="34" charset="0"/>
                <a:cs typeface="Arial" panose="020B0604020202020204" pitchFamily="34" charset="0"/>
              </a:rPr>
              <a:t>αυτοαξιολόγησης</a:t>
            </a:r>
            <a:r>
              <a:rPr lang="el-GR" sz="1200" dirty="0">
                <a:latin typeface="Arial" panose="020B0604020202020204" pitchFamily="34" charset="0"/>
                <a:cs typeface="Arial" panose="020B0604020202020204" pitchFamily="34" charset="0"/>
              </a:rPr>
              <a:t>.</a:t>
            </a:r>
            <a:endParaRPr lang="el-GR" sz="1200"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342576"/>
            <a:ext cx="4445887"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012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977</Words>
  <Application>Microsoft Office PowerPoint</Application>
  <PresentationFormat>Προβολή στην οθόνη (4:3)</PresentationFormat>
  <Paragraphs>164</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Δημιουργία Μαθήματος &amp; Εργαλεία Διαχείρισης</vt:lpstr>
      <vt:lpstr>Δημιουργία μαθήματος</vt:lpstr>
      <vt:lpstr>Δημιουργία μαθήματος</vt:lpstr>
      <vt:lpstr>Οργάνωση μαθήματος</vt:lpstr>
      <vt:lpstr>Διαχείριση Εργαλείων</vt:lpstr>
      <vt:lpstr>Έγγραφα μαθήματος</vt:lpstr>
      <vt:lpstr>Έγγραφα μαθήματος</vt:lpstr>
      <vt:lpstr>Έγγραφα μαθήματος</vt:lpstr>
      <vt:lpstr>Ασκήσεις μαθήματος</vt:lpstr>
      <vt:lpstr>Ασκήσεις μαθήματος</vt:lpstr>
      <vt:lpstr>Ασκήσεις μαθήματος</vt:lpstr>
      <vt:lpstr>Ασκήσεις μαθήματος</vt:lpstr>
      <vt:lpstr>Ασκήσεις μαθήματος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Εγχειρίδιο Εκπαιδευτή</dc:title>
  <dc:creator>OpenCourses</dc:creator>
  <cp:lastModifiedBy>OpenCourses</cp:lastModifiedBy>
  <cp:revision>43</cp:revision>
  <dcterms:created xsi:type="dcterms:W3CDTF">2014-01-17T08:53:49Z</dcterms:created>
  <dcterms:modified xsi:type="dcterms:W3CDTF">2014-02-05T09:29:27Z</dcterms:modified>
</cp:coreProperties>
</file>