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5"/>
  </p:notesMasterIdLst>
  <p:handoutMasterIdLst>
    <p:handoutMasterId r:id="rId46"/>
  </p:handoutMasterIdLst>
  <p:sldIdLst>
    <p:sldId id="341" r:id="rId2"/>
    <p:sldId id="261" r:id="rId3"/>
    <p:sldId id="262" r:id="rId4"/>
    <p:sldId id="422" r:id="rId5"/>
    <p:sldId id="425" r:id="rId6"/>
    <p:sldId id="455" r:id="rId7"/>
    <p:sldId id="456" r:id="rId8"/>
    <p:sldId id="457" r:id="rId9"/>
    <p:sldId id="458" r:id="rId10"/>
    <p:sldId id="459" r:id="rId11"/>
    <p:sldId id="460" r:id="rId12"/>
    <p:sldId id="461" r:id="rId13"/>
    <p:sldId id="462" r:id="rId14"/>
    <p:sldId id="463" r:id="rId15"/>
    <p:sldId id="464" r:id="rId16"/>
    <p:sldId id="465" r:id="rId17"/>
    <p:sldId id="466" r:id="rId18"/>
    <p:sldId id="467"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321" r:id="rId36"/>
    <p:sldId id="320" r:id="rId37"/>
    <p:sldId id="322" r:id="rId38"/>
    <p:sldId id="280" r:id="rId39"/>
    <p:sldId id="342" r:id="rId40"/>
    <p:sldId id="343" r:id="rId41"/>
    <p:sldId id="344" r:id="rId42"/>
    <p:sldId id="345" r:id="rId43"/>
    <p:sldId id="346"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272" autoAdjust="0"/>
  </p:normalViewPr>
  <p:slideViewPr>
    <p:cSldViewPr>
      <p:cViewPr>
        <p:scale>
          <a:sx n="100" d="100"/>
          <a:sy n="100" d="100"/>
        </p:scale>
        <p:origin x="-420"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E8E852-9188-430D-9BE8-9BB856D0F314}" type="datetimeFigureOut">
              <a:rPr lang="el-GR" smtClean="0"/>
              <a:pPr/>
              <a:t>19/11/2015</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1CF21A-92A8-4CFE-9F61-18089F3B8DA7}"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xmlns="" val="40518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664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xmlns="" val="2200634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7"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30191615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20629002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692150"/>
            <a:ext cx="6657975" cy="752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331913" y="6248400"/>
            <a:ext cx="5138737"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r>
              <a:rPr lang="el-GR" altLang="en-US"/>
              <a:t> ΜΗΧΑΝΙΣΜΟΙ ΠΟΙΟΤΗΤΑΣ ΥΠΗΡΕΣΙΑΣ ΣΕ ΔΙΚΤΥΑ</a:t>
            </a:r>
            <a:endParaRPr lang="en-US" altLang="en-US"/>
          </a:p>
        </p:txBody>
      </p:sp>
      <p:sp>
        <p:nvSpPr>
          <p:cNvPr id="6" name="Slide Number Placeholder 5"/>
          <p:cNvSpPr>
            <a:spLocks noGrp="1"/>
          </p:cNvSpPr>
          <p:nvPr>
            <p:ph type="sldNum" sz="quarter" idx="11"/>
          </p:nvPr>
        </p:nvSpPr>
        <p:spPr>
          <a:xfrm>
            <a:off x="6553200" y="6248400"/>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2F01FF03-B364-442C-8110-96561E33D37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Εισαγωγή στην Ποιότητα Υπηρεσίας</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1229379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34633753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35040952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10"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30265245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6"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3671241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472190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9"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27240108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37511797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xmlns="" val="33886660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0" r:id="rId12"/>
    <p:sldLayoutId id="2147483661" r:id="rId13"/>
    <p:sldLayoutId id="2147483674" r:id="rId14"/>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ouras@cti.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ru6.cti.gr/ru6/boura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ru6.cti.gr/ru6/bouras/graduate-courses/mhxanismoi-poiothtas-uphresias?language=e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mtClean="0"/>
              <a:t>ΜΗΧΑΝΙΣΜΟΙ </a:t>
            </a:r>
            <a:r>
              <a:rPr lang="el-GR" dirty="0" smtClean="0"/>
              <a:t>ΠΟΙΟΤΗΤΑΣ ΥΠΗΡΕΣΙΑΣ ΣΕ ΔΙΚΤΥΑ</a:t>
            </a:r>
            <a:endParaRPr lang="el-GR" dirty="0"/>
          </a:p>
        </p:txBody>
      </p:sp>
      <p:sp>
        <p:nvSpPr>
          <p:cNvPr id="3" name="Υπότιτλος 2"/>
          <p:cNvSpPr>
            <a:spLocks noGrp="1"/>
          </p:cNvSpPr>
          <p:nvPr>
            <p:ph type="subTitle" idx="1"/>
          </p:nvPr>
        </p:nvSpPr>
        <p:spPr/>
        <p:txBody>
          <a:bodyPr>
            <a:normAutofit fontScale="55000" lnSpcReduction="20000"/>
          </a:bodyPr>
          <a:lstStyle/>
          <a:p>
            <a:r>
              <a:rPr lang="el-GR" dirty="0" smtClean="0"/>
              <a:t>Ενότητα </a:t>
            </a:r>
            <a:r>
              <a:rPr lang="en-US" dirty="0" smtClean="0"/>
              <a:t>#</a:t>
            </a:r>
            <a:r>
              <a:rPr lang="el-GR" dirty="0" smtClean="0"/>
              <a:t> </a:t>
            </a:r>
            <a:r>
              <a:rPr lang="en-US" dirty="0" smtClean="0"/>
              <a:t>4</a:t>
            </a:r>
            <a:r>
              <a:rPr lang="el-GR" dirty="0" smtClean="0"/>
              <a:t>:</a:t>
            </a:r>
            <a:r>
              <a:rPr lang="en-US" dirty="0" smtClean="0"/>
              <a:t> </a:t>
            </a:r>
            <a:r>
              <a:rPr lang="en-GB" altLang="en-US" dirty="0" smtClean="0"/>
              <a:t>Differentiated Services (</a:t>
            </a:r>
            <a:r>
              <a:rPr lang="en-GB" altLang="en-US" dirty="0" err="1" smtClean="0"/>
              <a:t>DiffServ</a:t>
            </a:r>
            <a:r>
              <a:rPr lang="en-GB" altLang="en-US" dirty="0" smtClean="0"/>
              <a:t>) I</a:t>
            </a:r>
            <a:endParaRPr lang="el-GR" dirty="0" smtClean="0"/>
          </a:p>
          <a:p>
            <a:endParaRPr lang="en-US" dirty="0" smtClean="0"/>
          </a:p>
          <a:p>
            <a:endParaRPr lang="el-GR" dirty="0" smtClean="0"/>
          </a:p>
          <a:p>
            <a:r>
              <a:rPr lang="el-GR" dirty="0" smtClean="0"/>
              <a:t>Καθηγητής Χρήστος Ι. </a:t>
            </a:r>
            <a:r>
              <a:rPr lang="el-GR" dirty="0" err="1" smtClean="0"/>
              <a:t>Μπούρας</a:t>
            </a:r>
            <a:endParaRPr lang="el-GR" dirty="0" smtClean="0"/>
          </a:p>
          <a:p>
            <a:r>
              <a:rPr lang="el-GR" dirty="0" smtClean="0"/>
              <a:t>Τμήμα Μηχανικών Η/Υ &amp; Πληροφορικής</a:t>
            </a:r>
            <a:r>
              <a:rPr lang="en-US" dirty="0" smtClean="0"/>
              <a:t>, </a:t>
            </a:r>
            <a:r>
              <a:rPr lang="el-GR" dirty="0" smtClean="0"/>
              <a:t>Πανεπιστήμιο Πατρών</a:t>
            </a:r>
          </a:p>
          <a:p>
            <a:r>
              <a:rPr lang="en-US" dirty="0" smtClean="0"/>
              <a:t>email: </a:t>
            </a:r>
            <a:r>
              <a:rPr lang="en-US" dirty="0" smtClean="0">
                <a:hlinkClick r:id="rId3"/>
              </a:rPr>
              <a:t>bouras@cti.gr</a:t>
            </a:r>
            <a:r>
              <a:rPr lang="el-GR" dirty="0" smtClean="0"/>
              <a:t>,</a:t>
            </a:r>
            <a:r>
              <a:rPr lang="en-US" dirty="0" smtClean="0"/>
              <a:t> site: </a:t>
            </a:r>
            <a:r>
              <a:rPr lang="en-US" dirty="0" smtClean="0">
                <a:hlinkClick r:id="rId4"/>
              </a:rPr>
              <a:t>http://ru6.cti.gr/ru6/bouras</a:t>
            </a:r>
            <a:r>
              <a:rPr lang="el-GR" dirty="0" smtClean="0"/>
              <a:t>  </a:t>
            </a:r>
            <a:endParaRPr lang="en-US" dirty="0" smtClean="0"/>
          </a:p>
          <a:p>
            <a:endParaRPr lang="en-US" dirty="0" smtClean="0"/>
          </a:p>
          <a:p>
            <a:endParaRPr lang="el-GR" dirty="0" smtClean="0"/>
          </a:p>
        </p:txBody>
      </p:sp>
      <p:pic>
        <p:nvPicPr>
          <p:cNvPr id="4" name="Εικόνα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xmlns="" val="3909301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normAutofit/>
          </a:bodyPr>
          <a:lstStyle/>
          <a:p>
            <a:r>
              <a:rPr lang="el-GR" altLang="en-US" dirty="0" smtClean="0"/>
              <a:t>Το μοντέλο </a:t>
            </a:r>
            <a:r>
              <a:rPr lang="en-US" altLang="en-US" dirty="0" err="1" smtClean="0"/>
              <a:t>DiffServ</a:t>
            </a:r>
            <a:r>
              <a:rPr lang="el-GR" altLang="en-US" dirty="0" smtClean="0"/>
              <a:t> (5/9)</a:t>
            </a:r>
          </a:p>
        </p:txBody>
      </p:sp>
      <p:sp>
        <p:nvSpPr>
          <p:cNvPr id="43013" name="Rectangle 3"/>
          <p:cNvSpPr>
            <a:spLocks noGrp="1" noChangeArrowheads="1"/>
          </p:cNvSpPr>
          <p:nvPr>
            <p:ph type="body" idx="1"/>
          </p:nvPr>
        </p:nvSpPr>
        <p:spPr/>
        <p:txBody>
          <a:bodyPr>
            <a:normAutofit/>
          </a:bodyPr>
          <a:lstStyle/>
          <a:p>
            <a:r>
              <a:rPr lang="en-US" altLang="en-US" dirty="0" smtClean="0"/>
              <a:t>Per Hop Behavior (PHB)</a:t>
            </a:r>
            <a:r>
              <a:rPr lang="el-GR" altLang="en-US" dirty="0" smtClean="0"/>
              <a:t> καλείται η «συμπεριφορά προώθησης» (</a:t>
            </a:r>
            <a:r>
              <a:rPr lang="en-US" altLang="en-US" dirty="0" smtClean="0"/>
              <a:t>forwarding behavior</a:t>
            </a:r>
            <a:r>
              <a:rPr lang="el-GR" altLang="en-US" dirty="0" smtClean="0"/>
              <a:t>) που εφαρμόζεται στα πακέτα σε κάθε κόμβο του </a:t>
            </a:r>
            <a:r>
              <a:rPr lang="en-US" altLang="en-US" dirty="0" err="1" smtClean="0"/>
              <a:t>DiffServ</a:t>
            </a:r>
            <a:r>
              <a:rPr lang="el-GR" altLang="en-US" dirty="0" smtClean="0"/>
              <a:t> διαχειριστικό τμήμα.</a:t>
            </a:r>
            <a:endParaRPr lang="en-US" alt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normAutofit/>
          </a:bodyPr>
          <a:lstStyle/>
          <a:p>
            <a:r>
              <a:rPr lang="el-GR" altLang="en-US" dirty="0" smtClean="0"/>
              <a:t>Το μοντέλο </a:t>
            </a:r>
            <a:r>
              <a:rPr lang="en-US" altLang="en-US" dirty="0" err="1" smtClean="0"/>
              <a:t>DiffServ</a:t>
            </a:r>
            <a:r>
              <a:rPr lang="el-GR" altLang="en-US" dirty="0" smtClean="0"/>
              <a:t> (6/9)</a:t>
            </a:r>
          </a:p>
        </p:txBody>
      </p:sp>
      <p:sp>
        <p:nvSpPr>
          <p:cNvPr id="43013" name="Rectangle 3"/>
          <p:cNvSpPr>
            <a:spLocks noGrp="1" noChangeArrowheads="1"/>
          </p:cNvSpPr>
          <p:nvPr>
            <p:ph type="body" idx="1"/>
          </p:nvPr>
        </p:nvSpPr>
        <p:spPr/>
        <p:txBody>
          <a:bodyPr>
            <a:normAutofit/>
          </a:bodyPr>
          <a:lstStyle/>
          <a:p>
            <a:pPr lvl="1"/>
            <a:r>
              <a:rPr lang="en-US" altLang="en-US" dirty="0" smtClean="0"/>
              <a:t>Expedited Forwarding</a:t>
            </a:r>
            <a:r>
              <a:rPr lang="el-GR" altLang="en-US" dirty="0" smtClean="0"/>
              <a:t> (</a:t>
            </a:r>
            <a:r>
              <a:rPr lang="en-US" altLang="en-US" dirty="0" smtClean="0"/>
              <a:t>EF</a:t>
            </a:r>
            <a:r>
              <a:rPr lang="el-GR" altLang="en-US" dirty="0" smtClean="0"/>
              <a:t>). </a:t>
            </a:r>
            <a:endParaRPr lang="en-US" altLang="en-US" dirty="0" smtClean="0"/>
          </a:p>
          <a:p>
            <a:pPr lvl="2"/>
            <a:r>
              <a:rPr lang="el-GR" altLang="en-US" dirty="0" smtClean="0"/>
              <a:t>Σε αυτή την κατηγορία υπηρεσιών στόχο αποτελεί η ελαχιστοποίηση της καθυστέρησης και της διακύμανσης καθυστέρησης στοχεύοντας να παρέχει ποιότητα υπηρεσίας στον υψηλότερο βαθμό. </a:t>
            </a:r>
          </a:p>
          <a:p>
            <a:pPr lvl="2"/>
            <a:r>
              <a:rPr lang="el-GR" altLang="en-US" dirty="0" smtClean="0"/>
              <a:t>Τα πακέτα που υπερβαίνουν το προφίλ της κίνησης που έχει συμφωνηθεί ότι θα εισάγει ο χρήστης (στο </a:t>
            </a:r>
            <a:r>
              <a:rPr lang="en-US" altLang="en-US" dirty="0" smtClean="0"/>
              <a:t>SLA</a:t>
            </a:r>
            <a:r>
              <a:rPr lang="el-GR" altLang="en-US" dirty="0" smtClean="0"/>
              <a:t> του) απορρίπτονται. Γενικά οι υπηρεσίες αυτής της κατηγορίες εξομοιώνουν τη λειτουργία μιας εικονικής μισθωμένης γραμμής.</a:t>
            </a:r>
            <a:endParaRPr lang="en-US" alt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normAutofit/>
          </a:bodyPr>
          <a:lstStyle/>
          <a:p>
            <a:r>
              <a:rPr lang="el-GR" altLang="en-US" dirty="0" smtClean="0"/>
              <a:t>Το μοντέλο </a:t>
            </a:r>
            <a:r>
              <a:rPr lang="en-US" altLang="en-US" dirty="0" err="1" smtClean="0"/>
              <a:t>DiffServ</a:t>
            </a:r>
            <a:r>
              <a:rPr lang="el-GR" altLang="en-US" dirty="0" smtClean="0"/>
              <a:t> (7/9)</a:t>
            </a:r>
          </a:p>
        </p:txBody>
      </p:sp>
      <p:sp>
        <p:nvSpPr>
          <p:cNvPr id="43013" name="Rectangle 3"/>
          <p:cNvSpPr>
            <a:spLocks noGrp="1" noChangeArrowheads="1"/>
          </p:cNvSpPr>
          <p:nvPr>
            <p:ph type="body" idx="1"/>
          </p:nvPr>
        </p:nvSpPr>
        <p:spPr/>
        <p:txBody>
          <a:bodyPr>
            <a:normAutofit/>
          </a:bodyPr>
          <a:lstStyle/>
          <a:p>
            <a:pPr lvl="1"/>
            <a:r>
              <a:rPr lang="en-US" altLang="en-US" dirty="0" smtClean="0"/>
              <a:t>Assured Forwarding</a:t>
            </a:r>
            <a:r>
              <a:rPr lang="el-GR" altLang="en-US" dirty="0" smtClean="0"/>
              <a:t> (</a:t>
            </a:r>
            <a:r>
              <a:rPr lang="en-US" altLang="en-US" dirty="0" smtClean="0"/>
              <a:t>AF</a:t>
            </a:r>
            <a:r>
              <a:rPr lang="el-GR" altLang="en-US" dirty="0" smtClean="0"/>
              <a:t>). </a:t>
            </a:r>
          </a:p>
          <a:p>
            <a:pPr lvl="2"/>
            <a:r>
              <a:rPr lang="el-GR" altLang="en-US" dirty="0" smtClean="0"/>
              <a:t>Η κατηγορία αυτή διαθέτει το πολύ 4 κλάσεις εξυπηρέτησης και το πολύ 3 επίπεδα απόρριψης για κάθε κλάση. Η </a:t>
            </a:r>
            <a:r>
              <a:rPr lang="en-US" altLang="en-US" dirty="0" smtClean="0"/>
              <a:t>AF</a:t>
            </a:r>
            <a:r>
              <a:rPr lang="el-GR" altLang="en-US" dirty="0" smtClean="0"/>
              <a:t> κίνηση που υπερβαίνει τα χαρακτηριστικά διανέμεται με όχι τόσο μεγάλη πιθανότητα όσο η εντός προφίλ κίνηση, γεγονός που σημαίνει ότι μπορεί να υποβιβάζεται αλλά δεν σημαίνει απαραίτητα ότι απορρίπτεται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normAutofit/>
          </a:bodyPr>
          <a:lstStyle/>
          <a:p>
            <a:r>
              <a:rPr lang="el-GR" altLang="en-US" dirty="0" smtClean="0"/>
              <a:t>Το μοντέλο </a:t>
            </a:r>
            <a:r>
              <a:rPr lang="en-US" altLang="en-US" dirty="0" err="1" smtClean="0"/>
              <a:t>DiffServ</a:t>
            </a:r>
            <a:r>
              <a:rPr lang="el-GR" altLang="en-US" dirty="0" smtClean="0"/>
              <a:t> (8/9)</a:t>
            </a:r>
          </a:p>
        </p:txBody>
      </p:sp>
      <p:sp>
        <p:nvSpPr>
          <p:cNvPr id="44037" name="Rectangle 3"/>
          <p:cNvSpPr>
            <a:spLocks noGrp="1" noChangeArrowheads="1"/>
          </p:cNvSpPr>
          <p:nvPr>
            <p:ph type="body" idx="1"/>
          </p:nvPr>
        </p:nvSpPr>
        <p:spPr/>
        <p:txBody>
          <a:bodyPr>
            <a:normAutofit fontScale="92500" lnSpcReduction="10000"/>
          </a:bodyPr>
          <a:lstStyle/>
          <a:p>
            <a:r>
              <a:rPr lang="el-GR" altLang="en-US" dirty="0" smtClean="0"/>
              <a:t>Η λειτουργία της </a:t>
            </a:r>
            <a:r>
              <a:rPr lang="en-US" altLang="en-US" dirty="0" err="1" smtClean="0"/>
              <a:t>DiffServ</a:t>
            </a:r>
            <a:r>
              <a:rPr lang="el-GR" altLang="en-US" dirty="0" smtClean="0"/>
              <a:t> Αρχιτεκτονικής βασίζεται σε μια σειρά από μηχανισμούς οι οποίοι ενεργούν πάνω στις ροές. </a:t>
            </a:r>
          </a:p>
          <a:p>
            <a:pPr lvl="1"/>
            <a:r>
              <a:rPr lang="el-GR" altLang="en-US" dirty="0" smtClean="0"/>
              <a:t>Ταξινόμηση των πακέτων</a:t>
            </a:r>
          </a:p>
          <a:p>
            <a:pPr lvl="1"/>
            <a:r>
              <a:rPr lang="el-GR" altLang="en-US" dirty="0" smtClean="0"/>
              <a:t>Μαρκάρισμα της κίνησης</a:t>
            </a:r>
          </a:p>
          <a:p>
            <a:pPr lvl="1"/>
            <a:r>
              <a:rPr lang="el-GR" altLang="en-US" dirty="0" smtClean="0"/>
              <a:t>Μέτρηση της κίνησης</a:t>
            </a:r>
          </a:p>
          <a:p>
            <a:pPr lvl="1"/>
            <a:r>
              <a:rPr lang="el-GR" altLang="en-US" dirty="0" smtClean="0"/>
              <a:t>Μηχανισμός μορφοποίησης της κίνησης</a:t>
            </a:r>
          </a:p>
          <a:p>
            <a:pPr lvl="1"/>
            <a:r>
              <a:rPr lang="el-GR" altLang="en-US" dirty="0" smtClean="0"/>
              <a:t>Διαχείριση Ουρών</a:t>
            </a:r>
          </a:p>
          <a:p>
            <a:pPr lvl="1"/>
            <a:r>
              <a:rPr lang="el-GR" altLang="en-US" dirty="0" err="1" smtClean="0"/>
              <a:t>Χρονοδρομόλογηση</a:t>
            </a:r>
            <a:r>
              <a:rPr lang="el-GR" altLang="en-US" dirty="0" smtClean="0"/>
              <a:t> κλάσεων (και ουρών)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normAutofit/>
          </a:bodyPr>
          <a:lstStyle/>
          <a:p>
            <a:r>
              <a:rPr lang="el-GR" altLang="en-US" dirty="0" smtClean="0"/>
              <a:t>Το μοντέλο </a:t>
            </a:r>
            <a:r>
              <a:rPr lang="en-US" altLang="en-US" dirty="0" err="1" smtClean="0"/>
              <a:t>DiffServ</a:t>
            </a:r>
            <a:r>
              <a:rPr lang="el-GR" altLang="en-US" dirty="0" smtClean="0"/>
              <a:t> (9/9)</a:t>
            </a:r>
          </a:p>
        </p:txBody>
      </p:sp>
      <p:sp>
        <p:nvSpPr>
          <p:cNvPr id="44037" name="Rectangle 3"/>
          <p:cNvSpPr>
            <a:spLocks noGrp="1" noChangeArrowheads="1"/>
          </p:cNvSpPr>
          <p:nvPr>
            <p:ph type="body" idx="1"/>
          </p:nvPr>
        </p:nvSpPr>
        <p:spPr/>
        <p:txBody>
          <a:bodyPr>
            <a:normAutofit/>
          </a:bodyPr>
          <a:lstStyle/>
          <a:p>
            <a:r>
              <a:rPr lang="el-GR" altLang="en-US" dirty="0" smtClean="0"/>
              <a:t>Προκειμένου να υλοποιηθούν υπηρεσίες παροχής ποιότητας υπηρεσίας απαιτείται η σωστή σχεδίαση και χρήση όλων αυτών των μηχανισμών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normAutofit fontScale="90000"/>
          </a:bodyPr>
          <a:lstStyle/>
          <a:p>
            <a:r>
              <a:rPr lang="el-GR" altLang="en-US" dirty="0" smtClean="0"/>
              <a:t>Εισαγωγή στην τεχνολογία </a:t>
            </a:r>
            <a:r>
              <a:rPr lang="en-US" altLang="en-US" dirty="0" smtClean="0"/>
              <a:t>MPLS</a:t>
            </a:r>
            <a:r>
              <a:rPr lang="el-GR" altLang="en-US" dirty="0" smtClean="0"/>
              <a:t> (1/4)</a:t>
            </a:r>
          </a:p>
        </p:txBody>
      </p:sp>
      <p:sp>
        <p:nvSpPr>
          <p:cNvPr id="45061" name="Rectangle 3"/>
          <p:cNvSpPr>
            <a:spLocks noGrp="1" noChangeArrowheads="1"/>
          </p:cNvSpPr>
          <p:nvPr>
            <p:ph type="body" idx="1"/>
          </p:nvPr>
        </p:nvSpPr>
        <p:spPr/>
        <p:txBody>
          <a:bodyPr>
            <a:normAutofit fontScale="70000" lnSpcReduction="20000"/>
          </a:bodyPr>
          <a:lstStyle/>
          <a:p>
            <a:r>
              <a:rPr lang="el-GR" altLang="en-US" smtClean="0"/>
              <a:t>Το </a:t>
            </a:r>
            <a:r>
              <a:rPr lang="en-US" altLang="en-US" smtClean="0"/>
              <a:t>MPLS </a:t>
            </a:r>
            <a:r>
              <a:rPr lang="el-GR" altLang="en-US" smtClean="0"/>
              <a:t>ανήκει μόνο στους δρομολογητές</a:t>
            </a:r>
          </a:p>
          <a:p>
            <a:r>
              <a:rPr lang="el-GR" altLang="en-US" smtClean="0"/>
              <a:t>Η σημασία του Μ</a:t>
            </a:r>
            <a:r>
              <a:rPr lang="en-US" altLang="en-US" smtClean="0"/>
              <a:t>PLS </a:t>
            </a:r>
            <a:r>
              <a:rPr lang="el-GR" altLang="en-US" smtClean="0"/>
              <a:t>στα πεδία</a:t>
            </a:r>
            <a:r>
              <a:rPr lang="en-US" altLang="en-US" smtClean="0"/>
              <a:t>: </a:t>
            </a:r>
            <a:r>
              <a:rPr lang="el-GR" altLang="en-US" smtClean="0"/>
              <a:t>	</a:t>
            </a:r>
          </a:p>
          <a:p>
            <a:pPr lvl="1"/>
            <a:r>
              <a:rPr lang="el-GR" altLang="en-US" smtClean="0"/>
              <a:t>Λειτουργικότητα</a:t>
            </a:r>
            <a:r>
              <a:rPr lang="en-US" altLang="en-US" smtClean="0"/>
              <a:t>, </a:t>
            </a:r>
            <a:r>
              <a:rPr lang="el-GR" altLang="en-US" smtClean="0"/>
              <a:t>Κλιμάκωση</a:t>
            </a:r>
            <a:r>
              <a:rPr lang="en-US" altLang="en-US" smtClean="0"/>
              <a:t>, </a:t>
            </a:r>
            <a:r>
              <a:rPr lang="el-GR" altLang="en-US" smtClean="0"/>
              <a:t>Εξέλιξη</a:t>
            </a:r>
            <a:r>
              <a:rPr lang="en-US" altLang="en-US" smtClean="0"/>
              <a:t>, </a:t>
            </a:r>
            <a:r>
              <a:rPr lang="el-GR" altLang="en-US" smtClean="0"/>
              <a:t>Ολοκλήρωση</a:t>
            </a:r>
            <a:endParaRPr lang="en-US" altLang="en-US" smtClean="0"/>
          </a:p>
          <a:p>
            <a:r>
              <a:rPr lang="el-GR" altLang="en-US" smtClean="0"/>
              <a:t>Πλεονεκτήματα</a:t>
            </a:r>
            <a:r>
              <a:rPr lang="en-US" altLang="en-US" smtClean="0"/>
              <a:t>:</a:t>
            </a:r>
          </a:p>
          <a:p>
            <a:pPr lvl="1"/>
            <a:r>
              <a:rPr lang="el-GR" altLang="en-US" smtClean="0"/>
              <a:t>Υποστήριξη πολλών πρωτοκόλλων</a:t>
            </a:r>
          </a:p>
          <a:p>
            <a:pPr lvl="1"/>
            <a:r>
              <a:rPr lang="el-GR" altLang="en-US" smtClean="0"/>
              <a:t>Ανεξαρτησία επιπέδου διασύνδεσης δεδομένων</a:t>
            </a:r>
          </a:p>
          <a:p>
            <a:pPr lvl="1"/>
            <a:r>
              <a:rPr lang="el-GR" altLang="en-US" smtClean="0"/>
              <a:t>Αυξημένη απόδοση</a:t>
            </a:r>
          </a:p>
          <a:p>
            <a:pPr lvl="1"/>
            <a:r>
              <a:rPr lang="en-US" altLang="en-US" smtClean="0"/>
              <a:t>Traffic engineering </a:t>
            </a:r>
            <a:endParaRPr lang="el-GR" altLang="en-US" smtClean="0"/>
          </a:p>
          <a:p>
            <a:pPr lvl="1"/>
            <a:r>
              <a:rPr lang="el-GR" altLang="en-US" smtClean="0"/>
              <a:t>Υποστήριξη </a:t>
            </a:r>
            <a:r>
              <a:rPr lang="en-US" altLang="en-US" smtClean="0"/>
              <a:t>multicast, QoS </a:t>
            </a:r>
            <a:endParaRPr lang="en-GB" altLang="en-US" smtClean="0"/>
          </a:p>
          <a:p>
            <a:r>
              <a:rPr lang="el-GR" altLang="en-US" smtClean="0"/>
              <a:t>Εισάγει μια ετικέτα μεγέθους 20 </a:t>
            </a:r>
            <a:r>
              <a:rPr lang="en-US" altLang="en-US" smtClean="0"/>
              <a:t>bits</a:t>
            </a:r>
            <a:r>
              <a:rPr lang="el-GR" altLang="en-US" smtClean="0"/>
              <a:t> μεταξύ των επικεφαλίδων επιπέδου 2 και 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normAutofit fontScale="90000"/>
          </a:bodyPr>
          <a:lstStyle/>
          <a:p>
            <a:r>
              <a:rPr lang="el-GR" altLang="en-US" dirty="0" smtClean="0"/>
              <a:t>Εισαγωγή στην τεχνολογία </a:t>
            </a:r>
            <a:r>
              <a:rPr lang="en-US" altLang="en-US" dirty="0" smtClean="0"/>
              <a:t>MPLS</a:t>
            </a:r>
            <a:r>
              <a:rPr lang="el-GR" altLang="en-US" dirty="0" smtClean="0"/>
              <a:t> (</a:t>
            </a:r>
            <a:r>
              <a:rPr lang="en-GB" altLang="en-US" dirty="0" smtClean="0"/>
              <a:t>2</a:t>
            </a:r>
            <a:r>
              <a:rPr lang="el-GR" altLang="en-US" dirty="0" smtClean="0"/>
              <a:t>/4)</a:t>
            </a:r>
          </a:p>
        </p:txBody>
      </p:sp>
      <p:sp>
        <p:nvSpPr>
          <p:cNvPr id="47109" name="Rectangle 3"/>
          <p:cNvSpPr>
            <a:spLocks noGrp="1" noChangeArrowheads="1"/>
          </p:cNvSpPr>
          <p:nvPr>
            <p:ph type="body" sz="half" idx="1"/>
          </p:nvPr>
        </p:nvSpPr>
        <p:spPr>
          <a:xfrm>
            <a:off x="464156" y="1556793"/>
            <a:ext cx="8229600" cy="2016224"/>
          </a:xfrm>
        </p:spPr>
        <p:txBody>
          <a:bodyPr>
            <a:normAutofit fontScale="85000" lnSpcReduction="10000"/>
          </a:bodyPr>
          <a:lstStyle/>
          <a:p>
            <a:r>
              <a:rPr lang="el-GR" altLang="en-US" dirty="0" smtClean="0"/>
              <a:t>Διαθέτει ένα πεδίο </a:t>
            </a:r>
            <a:r>
              <a:rPr lang="en-US" altLang="en-US" dirty="0" smtClean="0"/>
              <a:t>3 bits (EXP) </a:t>
            </a:r>
            <a:r>
              <a:rPr lang="el-GR" altLang="en-US" dirty="0" smtClean="0"/>
              <a:t>που χρησιμοποιείται για μαρκάρισμα κίνησης (συνδυάζεται με την </a:t>
            </a:r>
            <a:r>
              <a:rPr lang="en-US" altLang="en-US" dirty="0" err="1" smtClean="0"/>
              <a:t>DiffServ</a:t>
            </a:r>
            <a:r>
              <a:rPr lang="en-US" altLang="en-US" dirty="0" smtClean="0"/>
              <a:t> </a:t>
            </a:r>
            <a:r>
              <a:rPr lang="el-GR" altLang="en-US" dirty="0" smtClean="0"/>
              <a:t>αρχιτεκτονική)</a:t>
            </a:r>
          </a:p>
          <a:p>
            <a:pPr lvl="1"/>
            <a:r>
              <a:rPr lang="el-GR" altLang="en-US" dirty="0" smtClean="0"/>
              <a:t>Στο πεδίο είτε ανατίθεται μια τιμή είτε αντιγράφεται η τιμή του </a:t>
            </a:r>
            <a:r>
              <a:rPr lang="en-US" altLang="en-US" dirty="0" smtClean="0"/>
              <a:t>IP Precedence </a:t>
            </a:r>
            <a:r>
              <a:rPr lang="el-GR" altLang="en-US" dirty="0" smtClean="0"/>
              <a:t>(3 πιο σημαντικά </a:t>
            </a:r>
            <a:r>
              <a:rPr lang="en-US" altLang="en-US" dirty="0" smtClean="0"/>
              <a:t>bits </a:t>
            </a:r>
            <a:r>
              <a:rPr lang="el-GR" altLang="en-US" dirty="0" smtClean="0"/>
              <a:t>του </a:t>
            </a:r>
            <a:r>
              <a:rPr lang="en-US" altLang="en-US" dirty="0" smtClean="0"/>
              <a:t>DSCP)</a:t>
            </a:r>
            <a:endParaRPr lang="el-GR" altLang="en-US" dirty="0" smtClean="0"/>
          </a:p>
        </p:txBody>
      </p:sp>
      <p:graphicFrame>
        <p:nvGraphicFramePr>
          <p:cNvPr id="5123" name="Object 4"/>
          <p:cNvGraphicFramePr>
            <a:graphicFrameLocks noChangeAspect="1"/>
          </p:cNvGraphicFramePr>
          <p:nvPr/>
        </p:nvGraphicFramePr>
        <p:xfrm>
          <a:off x="1447800" y="3668290"/>
          <a:ext cx="6259513" cy="2713038"/>
        </p:xfrm>
        <a:graphic>
          <a:graphicData uri="http://schemas.openxmlformats.org/presentationml/2006/ole">
            <p:oleObj spid="_x0000_s34818" name="Visio" r:id="rId3" imgW="6259085" imgH="2712832" progId="Visio.Drawing.11">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normAutofit fontScale="90000"/>
          </a:bodyPr>
          <a:lstStyle/>
          <a:p>
            <a:r>
              <a:rPr lang="el-GR" altLang="en-US" dirty="0" smtClean="0"/>
              <a:t>Εισαγωγή στην τεχνολογία </a:t>
            </a:r>
            <a:r>
              <a:rPr lang="en-US" altLang="en-US" dirty="0" smtClean="0"/>
              <a:t>MPLS</a:t>
            </a:r>
            <a:r>
              <a:rPr lang="el-GR" altLang="en-US" dirty="0" smtClean="0"/>
              <a:t> (</a:t>
            </a:r>
            <a:r>
              <a:rPr lang="en-GB" altLang="en-US" dirty="0" smtClean="0"/>
              <a:t>3</a:t>
            </a:r>
            <a:r>
              <a:rPr lang="el-GR" altLang="en-US" dirty="0" smtClean="0"/>
              <a:t>/4)</a:t>
            </a:r>
          </a:p>
        </p:txBody>
      </p:sp>
      <p:graphicFrame>
        <p:nvGraphicFramePr>
          <p:cNvPr id="4099" name="Object 4"/>
          <p:cNvGraphicFramePr>
            <a:graphicFrameLocks noChangeAspect="1"/>
          </p:cNvGraphicFramePr>
          <p:nvPr>
            <p:ph idx="1"/>
          </p:nvPr>
        </p:nvGraphicFramePr>
        <p:xfrm>
          <a:off x="607129" y="1557338"/>
          <a:ext cx="7942442" cy="4525962"/>
        </p:xfrm>
        <a:graphic>
          <a:graphicData uri="http://schemas.openxmlformats.org/presentationml/2006/ole">
            <p:oleObj spid="_x0000_s35842" name="Bitmap Image" r:id="rId3" imgW="8306960" imgH="4734586" progId="PBrush">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normAutofit fontScale="90000"/>
          </a:bodyPr>
          <a:lstStyle/>
          <a:p>
            <a:r>
              <a:rPr lang="el-GR" altLang="en-US" smtClean="0"/>
              <a:t>Εισαγωγή στην τεχνολογία </a:t>
            </a:r>
            <a:r>
              <a:rPr lang="en-US" altLang="en-US" smtClean="0"/>
              <a:t>MPLS</a:t>
            </a:r>
            <a:r>
              <a:rPr lang="el-GR" altLang="en-US" smtClean="0"/>
              <a:t> (4/4)</a:t>
            </a:r>
            <a:endParaRPr lang="el-GR" altLang="en-US" dirty="0" smtClean="0"/>
          </a:p>
        </p:txBody>
      </p:sp>
      <p:sp>
        <p:nvSpPr>
          <p:cNvPr id="48133" name="Rectangle 3"/>
          <p:cNvSpPr>
            <a:spLocks noGrp="1" noChangeArrowheads="1"/>
          </p:cNvSpPr>
          <p:nvPr>
            <p:ph type="body" idx="1"/>
          </p:nvPr>
        </p:nvSpPr>
        <p:spPr/>
        <p:txBody>
          <a:bodyPr>
            <a:normAutofit fontScale="62500" lnSpcReduction="20000"/>
          </a:bodyPr>
          <a:lstStyle/>
          <a:p>
            <a:r>
              <a:rPr lang="el-GR" altLang="en-US" smtClean="0"/>
              <a:t>Υποστηρίζει </a:t>
            </a:r>
            <a:r>
              <a:rPr lang="en-US" altLang="en-US" smtClean="0"/>
              <a:t>traffic engineering</a:t>
            </a:r>
          </a:p>
          <a:p>
            <a:pPr lvl="1"/>
            <a:r>
              <a:rPr lang="el-GR" altLang="en-US" smtClean="0"/>
              <a:t>Στόχοι </a:t>
            </a:r>
          </a:p>
          <a:p>
            <a:pPr lvl="2"/>
            <a:r>
              <a:rPr lang="el-GR" altLang="en-US" smtClean="0"/>
              <a:t>προσανατολίζονται στην κυκλοφορία</a:t>
            </a:r>
          </a:p>
          <a:p>
            <a:pPr lvl="2"/>
            <a:r>
              <a:rPr lang="el-GR" altLang="en-US" smtClean="0"/>
              <a:t>προσανατολίζονται στους πόρους</a:t>
            </a:r>
            <a:endParaRPr lang="en-US" altLang="en-US" smtClean="0"/>
          </a:p>
          <a:p>
            <a:pPr lvl="1"/>
            <a:r>
              <a:rPr lang="el-GR" altLang="en-US" smtClean="0"/>
              <a:t>Μέθοδοι</a:t>
            </a:r>
          </a:p>
          <a:p>
            <a:pPr lvl="2"/>
            <a:r>
              <a:rPr lang="el-GR" altLang="en-US" smtClean="0"/>
              <a:t>ρητών διαδρομών ή ρητής δρομολόγησης</a:t>
            </a:r>
          </a:p>
          <a:p>
            <a:pPr lvl="2"/>
            <a:r>
              <a:rPr lang="el-GR" altLang="en-US" smtClean="0"/>
              <a:t>έμμεση δρομολόγηση</a:t>
            </a:r>
          </a:p>
          <a:p>
            <a:pPr lvl="1"/>
            <a:r>
              <a:rPr lang="el-GR" altLang="en-US" smtClean="0"/>
              <a:t>Υποστηρίζεται με επεκτάσεις σε υπάρχοντα πρωτόκολλα (</a:t>
            </a:r>
            <a:r>
              <a:rPr lang="en-US" altLang="en-US" smtClean="0"/>
              <a:t>RSVP-TE</a:t>
            </a:r>
            <a:r>
              <a:rPr lang="el-GR" altLang="en-US" smtClean="0"/>
              <a:t> και </a:t>
            </a:r>
            <a:r>
              <a:rPr lang="en-US" altLang="en-US" smtClean="0"/>
              <a:t>CR-LDP</a:t>
            </a:r>
            <a:r>
              <a:rPr lang="el-GR" altLang="en-US" smtClean="0"/>
              <a:t>)</a:t>
            </a:r>
          </a:p>
          <a:p>
            <a:r>
              <a:rPr lang="en-US" altLang="en-US" smtClean="0"/>
              <a:t>Link failure / fast reroute</a:t>
            </a:r>
            <a:r>
              <a:rPr lang="el-GR" altLang="en-US" smtClean="0"/>
              <a:t> - Εναλλακτικά μονοπάτια</a:t>
            </a:r>
          </a:p>
          <a:p>
            <a:pPr lvl="1"/>
            <a:r>
              <a:rPr lang="el-GR" altLang="en-US" smtClean="0"/>
              <a:t>Τα</a:t>
            </a:r>
            <a:r>
              <a:rPr lang="en-US" altLang="en-US" smtClean="0"/>
              <a:t> traffic engineering </a:t>
            </a:r>
            <a:r>
              <a:rPr lang="el-GR" altLang="en-US" smtClean="0"/>
              <a:t>χαρακτηριστικά του μπορούν να συνδυαστούν με την </a:t>
            </a:r>
            <a:r>
              <a:rPr lang="en-US" altLang="en-US" smtClean="0"/>
              <a:t>DiffServ </a:t>
            </a:r>
            <a:r>
              <a:rPr lang="el-GR" altLang="en-US" smtClean="0"/>
              <a:t>αρχιτεκτονική (μαρκάρισμα με χρήση του πεδίου </a:t>
            </a:r>
            <a:r>
              <a:rPr lang="en-US" altLang="en-US" smtClean="0"/>
              <a:t>EXP</a:t>
            </a:r>
            <a:r>
              <a:rPr lang="el-GR" altLang="en-US" smtClean="0"/>
              <a:t>, αστυνόμευση, διαχείριση ουρών και χρονοδρομολόγηση)</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r>
              <a:rPr lang="el-GR" altLang="en-US" dirty="0" smtClean="0"/>
              <a:t>Αρχιτεκτονική </a:t>
            </a:r>
            <a:r>
              <a:rPr lang="en-US" altLang="en-US" dirty="0" err="1" smtClean="0"/>
              <a:t>DiffServ</a:t>
            </a:r>
            <a:r>
              <a:rPr lang="el-GR" altLang="en-US" dirty="0" smtClean="0"/>
              <a:t> (1)</a:t>
            </a:r>
          </a:p>
        </p:txBody>
      </p:sp>
      <p:sp>
        <p:nvSpPr>
          <p:cNvPr id="17413" name="Rectangle 3"/>
          <p:cNvSpPr>
            <a:spLocks noGrp="1" noChangeArrowheads="1"/>
          </p:cNvSpPr>
          <p:nvPr>
            <p:ph type="body" idx="1"/>
          </p:nvPr>
        </p:nvSpPr>
        <p:spPr/>
        <p:txBody>
          <a:bodyPr/>
          <a:lstStyle/>
          <a:p>
            <a:r>
              <a:rPr lang="el-GR" altLang="en-US" smtClean="0"/>
              <a:t>Για την υλοποίησή της απαιτούνται οι ακόλουθοι μηχανισμοί:</a:t>
            </a:r>
          </a:p>
          <a:p>
            <a:pPr lvl="1"/>
            <a:r>
              <a:rPr lang="el-GR" altLang="en-US" smtClean="0"/>
              <a:t>Ταξινόμηση των πακέτων</a:t>
            </a:r>
          </a:p>
          <a:p>
            <a:pPr lvl="1"/>
            <a:r>
              <a:rPr lang="el-GR" altLang="en-US" smtClean="0"/>
              <a:t>Μαρκάρισμα</a:t>
            </a:r>
          </a:p>
          <a:p>
            <a:pPr lvl="1"/>
            <a:r>
              <a:rPr lang="el-GR" altLang="en-US" smtClean="0"/>
              <a:t>Μέτρηση</a:t>
            </a:r>
          </a:p>
          <a:p>
            <a:pPr lvl="1"/>
            <a:r>
              <a:rPr lang="el-GR" altLang="en-US" smtClean="0"/>
              <a:t>Μηχανισμός μορφοποίησης</a:t>
            </a:r>
          </a:p>
          <a:p>
            <a:pPr lvl="1"/>
            <a:r>
              <a:rPr lang="el-GR" altLang="en-US" smtClean="0"/>
              <a:t>Διαχείριση Ουρών και Χρονοδρομόλογηση</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Σκοποί  ενότητας</a:t>
            </a:r>
            <a:endParaRPr lang="el-GR" dirty="0"/>
          </a:p>
        </p:txBody>
      </p:sp>
      <p:sp>
        <p:nvSpPr>
          <p:cNvPr id="5" name="Content Placeholder 4"/>
          <p:cNvSpPr>
            <a:spLocks noGrp="1"/>
          </p:cNvSpPr>
          <p:nvPr>
            <p:ph idx="1"/>
          </p:nvPr>
        </p:nvSpPr>
        <p:spPr/>
        <p:txBody>
          <a:bodyPr>
            <a:normAutofit fontScale="85000" lnSpcReduction="20000"/>
          </a:bodyPr>
          <a:lstStyle/>
          <a:p>
            <a:r>
              <a:rPr lang="el-GR" altLang="en-US" dirty="0" smtClean="0"/>
              <a:t>Η κατανόηση του μοντέλου </a:t>
            </a:r>
            <a:r>
              <a:rPr lang="en-GB" altLang="en-US" dirty="0" err="1" smtClean="0"/>
              <a:t>DiffServ</a:t>
            </a:r>
            <a:endParaRPr lang="el-GR" altLang="en-US" dirty="0" smtClean="0"/>
          </a:p>
          <a:p>
            <a:r>
              <a:rPr lang="el-GR" altLang="en-US" dirty="0" smtClean="0"/>
              <a:t>Η υπενθύμιση της τεχνολογίας </a:t>
            </a:r>
            <a:r>
              <a:rPr lang="en-GB" altLang="en-US" dirty="0" smtClean="0"/>
              <a:t>MPLS</a:t>
            </a:r>
          </a:p>
          <a:p>
            <a:r>
              <a:rPr lang="el-GR" altLang="en-US" dirty="0" smtClean="0"/>
              <a:t>Η κατανόηση της αρχιτεκτονικής </a:t>
            </a:r>
            <a:r>
              <a:rPr lang="en-GB" altLang="en-US" dirty="0" err="1" smtClean="0"/>
              <a:t>DiffServ</a:t>
            </a:r>
            <a:endParaRPr lang="en-GB" altLang="en-US" dirty="0" smtClean="0"/>
          </a:p>
          <a:p>
            <a:r>
              <a:rPr lang="el-GR" altLang="en-US" dirty="0" smtClean="0"/>
              <a:t>Η εμβάθυνση στους βασικούς μηχανισμούς της αρχιτεκτονικής </a:t>
            </a:r>
            <a:r>
              <a:rPr lang="en-GB" altLang="en-US" dirty="0" err="1" smtClean="0"/>
              <a:t>DiffServ</a:t>
            </a:r>
            <a:endParaRPr lang="el-GR" altLang="en-US" dirty="0" smtClean="0"/>
          </a:p>
          <a:p>
            <a:r>
              <a:rPr lang="el-GR" altLang="en-US" dirty="0" smtClean="0"/>
              <a:t>Η κατανόηση του μηχανισμού ταξινόμησης της κίνησης</a:t>
            </a:r>
          </a:p>
          <a:p>
            <a:r>
              <a:rPr lang="el-GR" altLang="en-US" dirty="0" smtClean="0"/>
              <a:t>Η κατανόηση των μηχανισμών ελέγχου, αστυνόμευσης και μορφοποίησης της κίνησης, καθώς της λειτουργίας των σχετικών αλγόριθμων</a:t>
            </a: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l-GR" altLang="en-US" smtClean="0"/>
              <a:t>Αρχιτεκτονική </a:t>
            </a:r>
            <a:r>
              <a:rPr lang="en-US" altLang="en-US" smtClean="0"/>
              <a:t>DiffServ </a:t>
            </a:r>
            <a:r>
              <a:rPr lang="el-GR" altLang="en-US" smtClean="0"/>
              <a:t>(2)</a:t>
            </a:r>
            <a:endParaRPr lang="el-GR" altLang="en-US" dirty="0" smtClean="0"/>
          </a:p>
        </p:txBody>
      </p:sp>
      <p:pic>
        <p:nvPicPr>
          <p:cNvPr id="18437" name="Picture 4" descr="Οι βασικοί μηχανισμοί του DiffServ και η σειρά με την οποία, συνήθως, εκτελούνται"/>
          <p:cNvPicPr>
            <a:picLocks noGrp="1" noChangeAspect="1" noChangeArrowheads="1"/>
          </p:cNvPicPr>
          <p:nvPr>
            <p:ph idx="1"/>
          </p:nvPr>
        </p:nvPicPr>
        <p:blipFill>
          <a:blip r:embed="rId2" cstate="print"/>
          <a:srcRect/>
          <a:stretch>
            <a:fillRect/>
          </a:stretch>
        </p:blipFill>
        <p:spPr>
          <a:xfrm>
            <a:off x="824738" y="2270411"/>
            <a:ext cx="7507224" cy="3099816"/>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r>
              <a:rPr lang="el-GR" altLang="en-US" smtClean="0"/>
              <a:t>Βασικές Αρχές </a:t>
            </a:r>
            <a:r>
              <a:rPr lang="en-US" altLang="en-US" smtClean="0"/>
              <a:t>DiffServ</a:t>
            </a:r>
            <a:endParaRPr lang="el-GR" altLang="en-US" smtClean="0"/>
          </a:p>
        </p:txBody>
      </p:sp>
      <p:sp>
        <p:nvSpPr>
          <p:cNvPr id="19461" name="Rectangle 3"/>
          <p:cNvSpPr>
            <a:spLocks noGrp="1" noChangeArrowheads="1"/>
          </p:cNvSpPr>
          <p:nvPr>
            <p:ph type="body" idx="1"/>
          </p:nvPr>
        </p:nvSpPr>
        <p:spPr/>
        <p:txBody>
          <a:bodyPr>
            <a:normAutofit lnSpcReduction="10000"/>
          </a:bodyPr>
          <a:lstStyle/>
          <a:p>
            <a:r>
              <a:rPr lang="en-US" altLang="en-US" smtClean="0"/>
              <a:t>Edge </a:t>
            </a:r>
            <a:r>
              <a:rPr lang="el-GR" altLang="en-US" smtClean="0"/>
              <a:t>και </a:t>
            </a:r>
            <a:r>
              <a:rPr lang="en-US" altLang="en-US" smtClean="0"/>
              <a:t>Core </a:t>
            </a:r>
            <a:r>
              <a:rPr lang="el-GR" altLang="en-US" smtClean="0"/>
              <a:t>δρομολογητές</a:t>
            </a:r>
          </a:p>
          <a:p>
            <a:r>
              <a:rPr lang="el-GR" altLang="en-US" smtClean="0"/>
              <a:t>Ενεργοποίηση </a:t>
            </a:r>
            <a:r>
              <a:rPr lang="en-US" altLang="en-US" smtClean="0"/>
              <a:t>traffic condiotioning </a:t>
            </a:r>
            <a:r>
              <a:rPr lang="el-GR" altLang="en-US" smtClean="0"/>
              <a:t>μηχανισμών μόνο στους </a:t>
            </a:r>
            <a:r>
              <a:rPr lang="en-US" altLang="en-US" smtClean="0"/>
              <a:t>edge </a:t>
            </a:r>
            <a:r>
              <a:rPr lang="el-GR" altLang="en-US" smtClean="0"/>
              <a:t>δρομολογητές</a:t>
            </a:r>
          </a:p>
          <a:p>
            <a:r>
              <a:rPr lang="el-GR" altLang="en-US" smtClean="0"/>
              <a:t>Δημιουργία ουρών και Χρονοδρομολόγηση σε όλους</a:t>
            </a:r>
          </a:p>
          <a:p>
            <a:r>
              <a:rPr lang="el-GR" altLang="en-US" smtClean="0"/>
              <a:t>Σε περίπτωση διασύνδεσης </a:t>
            </a:r>
            <a:r>
              <a:rPr lang="en-US" altLang="en-US" smtClean="0"/>
              <a:t>trusted domains</a:t>
            </a:r>
            <a:r>
              <a:rPr lang="el-GR" altLang="en-US" smtClean="0"/>
              <a:t>, οι </a:t>
            </a:r>
            <a:r>
              <a:rPr lang="en-US" altLang="en-US" smtClean="0"/>
              <a:t>edge </a:t>
            </a:r>
            <a:r>
              <a:rPr lang="el-GR" altLang="en-US" smtClean="0"/>
              <a:t>δρομολογητές μπορεί να μην υλοποιούν ούτε </a:t>
            </a:r>
            <a:r>
              <a:rPr lang="en-US" altLang="en-US" smtClean="0"/>
              <a:t>traffic conditioning </a:t>
            </a:r>
            <a:r>
              <a:rPr lang="el-GR" altLang="en-US" smtClean="0"/>
              <a:t>μηχανισμούς (μόνο διαχείριση ουρών)</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el-GR" altLang="en-US" smtClean="0"/>
              <a:t>Ταξινόμηση της κίνησης (1)</a:t>
            </a:r>
          </a:p>
        </p:txBody>
      </p:sp>
      <p:sp>
        <p:nvSpPr>
          <p:cNvPr id="20485" name="Rectangle 3"/>
          <p:cNvSpPr>
            <a:spLocks noGrp="1" noChangeArrowheads="1"/>
          </p:cNvSpPr>
          <p:nvPr>
            <p:ph type="body" idx="1"/>
          </p:nvPr>
        </p:nvSpPr>
        <p:spPr/>
        <p:txBody>
          <a:bodyPr>
            <a:normAutofit fontScale="92500" lnSpcReduction="10000"/>
          </a:bodyPr>
          <a:lstStyle/>
          <a:p>
            <a:r>
              <a:rPr lang="el-GR" altLang="en-US" smtClean="0"/>
              <a:t>Θεωρητικά οι ροές μπορούν να ταξινομηθούν με βάση τα ακόλουθα χαρακτηριστικά:</a:t>
            </a:r>
          </a:p>
          <a:p>
            <a:pPr lvl="1"/>
            <a:r>
              <a:rPr lang="el-GR" altLang="en-US" smtClean="0"/>
              <a:t>Την IP διεύθυνση του αποστολέα</a:t>
            </a:r>
          </a:p>
          <a:p>
            <a:pPr lvl="1"/>
            <a:r>
              <a:rPr lang="el-GR" altLang="en-US" smtClean="0"/>
              <a:t>Τον αριθμό port του αποστολέα</a:t>
            </a:r>
          </a:p>
          <a:p>
            <a:pPr lvl="1"/>
            <a:r>
              <a:rPr lang="el-GR" altLang="en-US" smtClean="0"/>
              <a:t>Την IP διεύθυνση του παραλήπτη</a:t>
            </a:r>
          </a:p>
          <a:p>
            <a:pPr lvl="1"/>
            <a:r>
              <a:rPr lang="el-GR" altLang="en-US" smtClean="0"/>
              <a:t>Τον αριθμό port του παραλήπτη</a:t>
            </a:r>
          </a:p>
          <a:p>
            <a:pPr lvl="1"/>
            <a:r>
              <a:rPr lang="el-GR" altLang="en-US" smtClean="0"/>
              <a:t>Το πρωτόκολλο που χρησιμοποιείται</a:t>
            </a:r>
          </a:p>
          <a:p>
            <a:r>
              <a:rPr lang="el-GR" altLang="en-US" smtClean="0"/>
              <a:t>Στην </a:t>
            </a:r>
            <a:r>
              <a:rPr lang="en-US" altLang="en-US" smtClean="0"/>
              <a:t>DiffServ </a:t>
            </a:r>
            <a:r>
              <a:rPr lang="el-GR" altLang="en-US" smtClean="0"/>
              <a:t>αρχιτεκτονική όμως η ταξινόμηση γίνεται σε κλάσεις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el-GR" altLang="en-US" smtClean="0"/>
              <a:t>Ταξινόμηση της κίνησης (2)</a:t>
            </a:r>
            <a:endParaRPr lang="el-GR" altLang="en-US" dirty="0" smtClean="0"/>
          </a:p>
        </p:txBody>
      </p:sp>
      <p:sp>
        <p:nvSpPr>
          <p:cNvPr id="16" name="Content Placeholder 15"/>
          <p:cNvSpPr>
            <a:spLocks noGrp="1"/>
          </p:cNvSpPr>
          <p:nvPr>
            <p:ph idx="1"/>
          </p:nvPr>
        </p:nvSpPr>
        <p:spPr/>
        <p:txBody>
          <a:bodyPr/>
          <a:lstStyle/>
          <a:p>
            <a:r>
              <a:rPr lang="el-GR" altLang="en-US" smtClean="0"/>
              <a:t>Ταξινόμηση με βάση την IPv4 επικεφαλίδα</a:t>
            </a:r>
          </a:p>
          <a:p>
            <a:pPr lvl="1"/>
            <a:r>
              <a:rPr lang="el-GR" altLang="en-US" smtClean="0"/>
              <a:t>Χρησιμοποιείται το πεδίο </a:t>
            </a:r>
            <a:r>
              <a:rPr lang="en-US" altLang="en-US" smtClean="0"/>
              <a:t>DSCP </a:t>
            </a:r>
            <a:r>
              <a:rPr lang="el-GR" altLang="en-US" smtClean="0"/>
              <a:t>(που ανήκει στο </a:t>
            </a:r>
            <a:r>
              <a:rPr lang="en-US" altLang="en-US" smtClean="0"/>
              <a:t>TOS octet) </a:t>
            </a:r>
            <a:r>
              <a:rPr lang="el-GR" altLang="en-US" smtClean="0"/>
              <a:t>και έχει μέγεθος </a:t>
            </a:r>
            <a:r>
              <a:rPr lang="en-US" altLang="en-US" smtClean="0"/>
              <a:t>6bits</a:t>
            </a:r>
          </a:p>
          <a:p>
            <a:pPr lvl="1"/>
            <a:r>
              <a:rPr lang="el-GR" altLang="en-US" smtClean="0"/>
              <a:t>Έτσι δημιουργούνται 64 δυνατοί συνδυασμοί άρα 64 κλάσεις υπηρεσίας</a:t>
            </a:r>
          </a:p>
          <a:p>
            <a:endParaRPr lang="el-GR" dirty="0"/>
          </a:p>
        </p:txBody>
      </p:sp>
      <p:pic>
        <p:nvPicPr>
          <p:cNvPr id="22" name="Picture 4" descr="Το πεδίο DSCP (ως μέρος του TOS), της επικεφαλίδας του πρωτοκόλλου IPv4"/>
          <p:cNvPicPr>
            <a:picLocks noChangeAspect="1" noChangeArrowheads="1"/>
          </p:cNvPicPr>
          <p:nvPr/>
        </p:nvPicPr>
        <p:blipFill>
          <a:blip r:embed="rId2" cstate="print"/>
          <a:stretch>
            <a:fillRect/>
          </a:stretch>
        </p:blipFill>
        <p:spPr>
          <a:xfrm>
            <a:off x="2051720" y="4581128"/>
            <a:ext cx="4789972" cy="117556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l-GR" altLang="en-US" smtClean="0"/>
              <a:t>Ταξινόμηση της κίνησης (3)</a:t>
            </a:r>
          </a:p>
        </p:txBody>
      </p:sp>
      <p:sp>
        <p:nvSpPr>
          <p:cNvPr id="22533" name="Rectangle 3"/>
          <p:cNvSpPr>
            <a:spLocks noGrp="1" noChangeArrowheads="1"/>
          </p:cNvSpPr>
          <p:nvPr>
            <p:ph sz="half" idx="1"/>
          </p:nvPr>
        </p:nvSpPr>
        <p:spPr/>
        <p:txBody>
          <a:bodyPr/>
          <a:lstStyle/>
          <a:p>
            <a:r>
              <a:rPr lang="el-GR" altLang="en-US" smtClean="0"/>
              <a:t>Ταξινόμηση με βάση την </a:t>
            </a:r>
            <a:r>
              <a:rPr lang="en-US" altLang="en-US" smtClean="0"/>
              <a:t>IPv6 </a:t>
            </a:r>
            <a:r>
              <a:rPr lang="el-GR" altLang="en-US" smtClean="0"/>
              <a:t>επικεφαλίδα</a:t>
            </a:r>
          </a:p>
          <a:p>
            <a:pPr lvl="1"/>
            <a:r>
              <a:rPr lang="el-GR" altLang="en-US" smtClean="0"/>
              <a:t>Ομοίως υπάρχει το </a:t>
            </a:r>
            <a:r>
              <a:rPr lang="en-US" altLang="en-US" smtClean="0"/>
              <a:t>DSCP </a:t>
            </a:r>
            <a:r>
              <a:rPr lang="el-GR" altLang="en-US" smtClean="0"/>
              <a:t>πεδίο που ανήκει στο πεδίο </a:t>
            </a:r>
            <a:r>
              <a:rPr lang="en-US" altLang="en-US" smtClean="0"/>
              <a:t>Traffic Class</a:t>
            </a:r>
          </a:p>
          <a:p>
            <a:pPr lvl="1"/>
            <a:r>
              <a:rPr lang="el-GR" altLang="en-US" smtClean="0"/>
              <a:t>Επίσης υπάρχει το πεδίο </a:t>
            </a:r>
            <a:r>
              <a:rPr lang="en-US" altLang="en-US" smtClean="0"/>
              <a:t>flow label </a:t>
            </a:r>
            <a:r>
              <a:rPr lang="el-GR" altLang="en-US" smtClean="0"/>
              <a:t>(για διαχωρισμό ροών) – προτυποποιήθηκε η χρήση του πρόσφατα με το </a:t>
            </a:r>
            <a:r>
              <a:rPr lang="en-US" altLang="en-US" smtClean="0"/>
              <a:t>RFC</a:t>
            </a:r>
            <a:r>
              <a:rPr lang="el-GR" altLang="en-US" smtClean="0"/>
              <a:t> </a:t>
            </a:r>
            <a:r>
              <a:rPr lang="en-GB" altLang="en-US" smtClean="0"/>
              <a:t>3697</a:t>
            </a:r>
            <a:r>
              <a:rPr lang="el-GR" altLang="en-US" smtClean="0"/>
              <a:t> </a:t>
            </a:r>
            <a:endParaRPr lang="el-GR" altLang="en-US" dirty="0" smtClean="0"/>
          </a:p>
        </p:txBody>
      </p:sp>
      <p:pic>
        <p:nvPicPr>
          <p:cNvPr id="9" name="Picture 4" descr="Η σταθερή επικεφαλίδα (fixed header) του πρωτοκόλλου IPv6"/>
          <p:cNvPicPr>
            <a:picLocks noGrp="1" noChangeAspect="1" noChangeArrowheads="1"/>
          </p:cNvPicPr>
          <p:nvPr>
            <p:ph sz="half" idx="2"/>
          </p:nvPr>
        </p:nvPicPr>
        <p:blipFill>
          <a:blip r:embed="rId2" cstate="print"/>
          <a:srcRect/>
          <a:stretch>
            <a:fillRect/>
          </a:stretch>
        </p:blipFill>
        <p:spPr>
          <a:xfrm>
            <a:off x="4648200" y="2513321"/>
            <a:ext cx="4038600" cy="269972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l-GR" altLang="en-US" smtClean="0"/>
              <a:t>Ταξινόμηση της κίνησης (4)</a:t>
            </a:r>
          </a:p>
        </p:txBody>
      </p:sp>
      <p:sp>
        <p:nvSpPr>
          <p:cNvPr id="23557" name="Rectangle 3"/>
          <p:cNvSpPr>
            <a:spLocks noGrp="1" noChangeArrowheads="1"/>
          </p:cNvSpPr>
          <p:nvPr>
            <p:ph type="body" idx="1"/>
          </p:nvPr>
        </p:nvSpPr>
        <p:spPr/>
        <p:txBody>
          <a:bodyPr/>
          <a:lstStyle/>
          <a:p>
            <a:r>
              <a:rPr lang="el-GR" altLang="en-US" smtClean="0"/>
              <a:t>Ταξινόμηση με Βάση την MPLS Επικεφαλίδα</a:t>
            </a:r>
          </a:p>
          <a:p>
            <a:pPr lvl="1"/>
            <a:r>
              <a:rPr lang="el-GR" altLang="en-US" smtClean="0"/>
              <a:t>Χρήση του πεδίου </a:t>
            </a:r>
            <a:r>
              <a:rPr lang="en-US" altLang="en-US" smtClean="0"/>
              <a:t>EXP</a:t>
            </a:r>
            <a:r>
              <a:rPr lang="el-GR" altLang="en-US" smtClean="0"/>
              <a:t> (3 </a:t>
            </a:r>
            <a:r>
              <a:rPr lang="en-US" altLang="en-US" smtClean="0"/>
              <a:t>bits)</a:t>
            </a:r>
          </a:p>
          <a:p>
            <a:pPr lvl="1"/>
            <a:r>
              <a:rPr lang="el-GR" altLang="en-US" smtClean="0"/>
              <a:t>Με την είσοδο σε ένα</a:t>
            </a:r>
            <a:r>
              <a:rPr lang="en-US" altLang="en-US" smtClean="0"/>
              <a:t> MPLS DiffServ domain </a:t>
            </a:r>
            <a:r>
              <a:rPr lang="el-GR" altLang="en-US" smtClean="0"/>
              <a:t>το πεδίο αυτό συμπληρώνεται</a:t>
            </a:r>
          </a:p>
          <a:p>
            <a:pPr lvl="1"/>
            <a:r>
              <a:rPr lang="el-GR" altLang="en-US" smtClean="0"/>
              <a:t>Σε πολλές πλατφόρμες αν δεν οριστεί το πεδίο τότε αντιγράφεται η τιμή του </a:t>
            </a:r>
            <a:r>
              <a:rPr lang="en-US" altLang="en-US" smtClean="0"/>
              <a:t>IP Precedence </a:t>
            </a:r>
            <a:r>
              <a:rPr lang="el-GR" altLang="en-US" smtClean="0"/>
              <a:t>από την </a:t>
            </a:r>
            <a:r>
              <a:rPr lang="en-US" altLang="en-US" smtClean="0"/>
              <a:t>IP </a:t>
            </a:r>
            <a:r>
              <a:rPr lang="el-GR" altLang="en-US" smtClean="0"/>
              <a:t>επικεφαλίδα</a:t>
            </a:r>
          </a:p>
        </p:txBody>
      </p:sp>
      <p:sp>
        <p:nvSpPr>
          <p:cNvPr id="23558" name="Rectangle 5"/>
          <p:cNvSpPr>
            <a:spLocks noChangeArrowheads="1"/>
          </p:cNvSpPr>
          <p:nvPr/>
        </p:nvSpPr>
        <p:spPr bwMode="auto">
          <a:xfrm>
            <a:off x="0" y="2476500"/>
            <a:ext cx="9144000" cy="0"/>
          </a:xfrm>
          <a:prstGeom prst="rect">
            <a:avLst/>
          </a:prstGeom>
          <a:noFill/>
          <a:ln w="9525">
            <a:noFill/>
            <a:miter lim="800000"/>
            <a:headEnd/>
            <a:tailEnd/>
          </a:ln>
          <a:effectLst/>
        </p:spPr>
        <p:txBody>
          <a:bodyPr wrap="none" anchor="ctr">
            <a:spAutoFit/>
          </a:bodyPr>
          <a:lstStyle/>
          <a:p>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l-GR" altLang="en-US" smtClean="0"/>
              <a:t>Ταξινόμηση της κίνησης (5)</a:t>
            </a:r>
          </a:p>
        </p:txBody>
      </p:sp>
      <p:sp>
        <p:nvSpPr>
          <p:cNvPr id="24581" name="Rectangle 3"/>
          <p:cNvSpPr>
            <a:spLocks noGrp="1" noChangeArrowheads="1"/>
          </p:cNvSpPr>
          <p:nvPr>
            <p:ph type="body" idx="1"/>
          </p:nvPr>
        </p:nvSpPr>
        <p:spPr/>
        <p:txBody>
          <a:bodyPr/>
          <a:lstStyle/>
          <a:p>
            <a:r>
              <a:rPr lang="el-GR" altLang="en-US" dirty="0" smtClean="0"/>
              <a:t>Ταξινόμηση με βάση την </a:t>
            </a:r>
            <a:r>
              <a:rPr lang="en-US" altLang="en-US" dirty="0" smtClean="0"/>
              <a:t>MPLS </a:t>
            </a:r>
            <a:r>
              <a:rPr lang="el-GR" altLang="en-US" dirty="0" smtClean="0"/>
              <a:t>επικεφαλίδα</a:t>
            </a:r>
          </a:p>
          <a:p>
            <a:pPr lvl="1"/>
            <a:r>
              <a:rPr lang="el-GR" altLang="en-US" dirty="0" smtClean="0"/>
              <a:t>Με την χρήση του </a:t>
            </a:r>
            <a:r>
              <a:rPr lang="en-US" altLang="en-US" dirty="0" smtClean="0"/>
              <a:t>EXP </a:t>
            </a:r>
            <a:r>
              <a:rPr lang="el-GR" altLang="en-US" dirty="0" smtClean="0"/>
              <a:t>πεδίου υλοποιούνται μέχρι 8 κλάσεις</a:t>
            </a:r>
          </a:p>
          <a:p>
            <a:endParaRPr lang="el-GR" altLang="en-US" dirty="0" smtClean="0"/>
          </a:p>
        </p:txBody>
      </p:sp>
      <p:sp>
        <p:nvSpPr>
          <p:cNvPr id="24582"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028" name="Object 4"/>
          <p:cNvGraphicFramePr>
            <a:graphicFrameLocks noChangeAspect="1"/>
          </p:cNvGraphicFramePr>
          <p:nvPr/>
        </p:nvGraphicFramePr>
        <p:xfrm>
          <a:off x="1476375" y="3357563"/>
          <a:ext cx="6223000" cy="2698750"/>
        </p:xfrm>
        <a:graphic>
          <a:graphicData uri="http://schemas.openxmlformats.org/presentationml/2006/ole">
            <p:oleObj spid="_x0000_s1028" name="Visio" r:id="rId3" imgW="6259085" imgH="2712832" progId="Visio.Drawing.11">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el-GR" altLang="en-US" smtClean="0"/>
              <a:t>Έλεγχος της κίνησης</a:t>
            </a:r>
          </a:p>
        </p:txBody>
      </p:sp>
      <p:sp>
        <p:nvSpPr>
          <p:cNvPr id="25605" name="Rectangle 3"/>
          <p:cNvSpPr>
            <a:spLocks noGrp="1" noChangeArrowheads="1"/>
          </p:cNvSpPr>
          <p:nvPr>
            <p:ph type="body" idx="1"/>
          </p:nvPr>
        </p:nvSpPr>
        <p:spPr/>
        <p:txBody>
          <a:bodyPr/>
          <a:lstStyle/>
          <a:p>
            <a:r>
              <a:rPr lang="el-GR" altLang="en-US" smtClean="0"/>
              <a:t>Αλγόριθμος </a:t>
            </a:r>
            <a:r>
              <a:rPr lang="en-US" altLang="en-US" smtClean="0"/>
              <a:t>token bucket</a:t>
            </a:r>
            <a:endParaRPr lang="el-GR" altLang="en-US" smtClean="0"/>
          </a:p>
          <a:p>
            <a:pPr lvl="1"/>
            <a:r>
              <a:rPr lang="el-GR" altLang="en-US" smtClean="0"/>
              <a:t>Επιτυγχάνει έλεγχο και αστυνόμευση της κίνησης</a:t>
            </a:r>
          </a:p>
          <a:p>
            <a:pPr lvl="1"/>
            <a:r>
              <a:rPr lang="el-GR" altLang="en-US" smtClean="0"/>
              <a:t>Διαχωρίζει τα πακέτα σε 2 κατηγορίες (σε αυτά που είναι εντός προφίλ και αντίστροφα σε όσα είναι εκτός προφίλ)</a:t>
            </a:r>
          </a:p>
          <a:p>
            <a:pPr lvl="1"/>
            <a:r>
              <a:rPr lang="el-GR" altLang="en-US" smtClean="0"/>
              <a:t>Ο αλγόριθμος ορίζει 2 μεταβλητές:</a:t>
            </a:r>
          </a:p>
          <a:p>
            <a:pPr lvl="2"/>
            <a:r>
              <a:rPr lang="el-GR" altLang="en-US" smtClean="0"/>
              <a:t>το μέσο ρυθμό αποστολής πακέτων </a:t>
            </a:r>
            <a:r>
              <a:rPr lang="en-US" altLang="en-US" smtClean="0"/>
              <a:t>r</a:t>
            </a:r>
            <a:r>
              <a:rPr lang="el-GR" altLang="en-US" smtClean="0"/>
              <a:t> </a:t>
            </a:r>
          </a:p>
          <a:p>
            <a:pPr lvl="2"/>
            <a:r>
              <a:rPr lang="el-GR" altLang="en-US" smtClean="0"/>
              <a:t>το μέγιστο μέγεθος του κάδου </a:t>
            </a:r>
            <a:r>
              <a:rPr lang="en-US" altLang="en-US" smtClean="0"/>
              <a:t>b</a:t>
            </a:r>
            <a:r>
              <a:rPr lang="el-GR" altLang="en-US" smtClean="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r>
              <a:rPr lang="el-GR" altLang="en-US" smtClean="0"/>
              <a:t>Αλγόριθμος </a:t>
            </a:r>
            <a:r>
              <a:rPr lang="en-US" altLang="en-US" smtClean="0"/>
              <a:t>Token Bucket</a:t>
            </a:r>
            <a:r>
              <a:rPr lang="el-GR" altLang="en-US" smtClean="0"/>
              <a:t> (1)</a:t>
            </a:r>
          </a:p>
        </p:txBody>
      </p:sp>
      <p:sp>
        <p:nvSpPr>
          <p:cNvPr id="26629" name="Rectangle 3"/>
          <p:cNvSpPr>
            <a:spLocks noGrp="1" noChangeArrowheads="1"/>
          </p:cNvSpPr>
          <p:nvPr>
            <p:ph type="body" idx="1"/>
          </p:nvPr>
        </p:nvSpPr>
        <p:spPr/>
        <p:txBody>
          <a:bodyPr>
            <a:normAutofit fontScale="77500" lnSpcReduction="20000"/>
          </a:bodyPr>
          <a:lstStyle/>
          <a:p>
            <a:r>
              <a:rPr lang="el-GR" altLang="en-US" dirty="0" smtClean="0"/>
              <a:t>Παράγονται κουπόνια με ρυθμό ίσο με το μέσο ρυθμό που καθορίστηκε</a:t>
            </a:r>
          </a:p>
          <a:p>
            <a:r>
              <a:rPr lang="el-GR" altLang="en-US" dirty="0" smtClean="0"/>
              <a:t>Αν αυτά δεν χρησιμοποιούνται συσσωρεύονται στο κάδο μέχρι το πολύ b. </a:t>
            </a:r>
          </a:p>
          <a:p>
            <a:r>
              <a:rPr lang="el-GR" altLang="en-US" dirty="0" smtClean="0"/>
              <a:t>Όταν φτάσει ένα πακέτο, αν υπάρχει ελεύθερο κουπόνι, τότε θεωρείται ότι το κουπόνι ανατίθεται στο πακέτο αυτό και το πακέτο χαρακτηρίζεται σαν εντός προφίλ. </a:t>
            </a:r>
          </a:p>
          <a:p>
            <a:r>
              <a:rPr lang="el-GR" altLang="en-US" dirty="0" smtClean="0"/>
              <a:t>Αντίθετα αν φτάσει ένα πακέτο και δεν υπάρχει ελεύθερο κουπόνι, τότε το πακέτο μαρκάρεται ως εκτός προφίλ</a:t>
            </a:r>
          </a:p>
          <a:p>
            <a:r>
              <a:rPr lang="el-GR" altLang="en-US" dirty="0" smtClean="0"/>
              <a:t>Η συμπεριφορά στα εκτός προφίλ πακέτα καθορίζεται ανάλογα (μικρότερη κλάση υπηρεσίας ή απόρριψη)</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r>
              <a:rPr lang="el-GR" altLang="en-US" smtClean="0"/>
              <a:t>Αλγόριθμος </a:t>
            </a:r>
            <a:r>
              <a:rPr lang="en-US" altLang="en-US" smtClean="0"/>
              <a:t>Token Bucket</a:t>
            </a:r>
            <a:r>
              <a:rPr lang="el-GR" altLang="en-US" smtClean="0"/>
              <a:t> (2)</a:t>
            </a:r>
          </a:p>
        </p:txBody>
      </p:sp>
      <p:pic>
        <p:nvPicPr>
          <p:cNvPr id="27653" name="Picture 4" descr="Η λειτουργία του μηχανισμού token bucket"/>
          <p:cNvPicPr>
            <a:picLocks noGrp="1" noChangeAspect="1" noChangeArrowheads="1"/>
          </p:cNvPicPr>
          <p:nvPr>
            <p:ph idx="1"/>
          </p:nvPr>
        </p:nvPicPr>
        <p:blipFill>
          <a:blip r:embed="rId2" cstate="print"/>
          <a:srcRect/>
          <a:stretch>
            <a:fillRect/>
          </a:stretch>
        </p:blipFill>
        <p:spPr>
          <a:xfrm>
            <a:off x="1003046" y="1730915"/>
            <a:ext cx="7150608" cy="417880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altLang="en-US" dirty="0" smtClean="0"/>
              <a:t>Το μοντέλο </a:t>
            </a:r>
            <a:r>
              <a:rPr lang="en-US" altLang="en-US" dirty="0" err="1" smtClean="0"/>
              <a:t>DiffServ</a:t>
            </a:r>
            <a:r>
              <a:rPr lang="en-US" altLang="en-US" dirty="0" smtClean="0"/>
              <a:t> </a:t>
            </a:r>
            <a:endParaRPr lang="el-GR" altLang="en-US" dirty="0" smtClean="0"/>
          </a:p>
          <a:p>
            <a:r>
              <a:rPr lang="el-GR" altLang="en-US" dirty="0" smtClean="0"/>
              <a:t>Αρχιτεκτονική</a:t>
            </a:r>
            <a:r>
              <a:rPr lang="en-GB" altLang="en-US" dirty="0" smtClean="0"/>
              <a:t> </a:t>
            </a:r>
            <a:r>
              <a:rPr lang="en-US" altLang="en-US" dirty="0" err="1" smtClean="0"/>
              <a:t>DiffServ</a:t>
            </a:r>
            <a:endParaRPr lang="el-GR" altLang="en-US" dirty="0" smtClean="0"/>
          </a:p>
          <a:p>
            <a:r>
              <a:rPr lang="el-GR" altLang="en-US" dirty="0" smtClean="0"/>
              <a:t>Ταξινόμηση κίνησης</a:t>
            </a:r>
          </a:p>
          <a:p>
            <a:r>
              <a:rPr lang="el-GR" altLang="en-US" dirty="0" smtClean="0"/>
              <a:t>Έλεγχος και αστυνόμευση κίνησης</a:t>
            </a:r>
          </a:p>
          <a:p>
            <a:pPr lvl="1"/>
            <a:r>
              <a:rPr lang="el-GR" altLang="en-US" dirty="0" smtClean="0"/>
              <a:t>Αλγόριθμος </a:t>
            </a:r>
            <a:r>
              <a:rPr lang="en-US" altLang="en-US" dirty="0" smtClean="0"/>
              <a:t>token bucket </a:t>
            </a:r>
            <a:endParaRPr lang="el-GR" altLang="en-US" dirty="0" smtClean="0"/>
          </a:p>
          <a:p>
            <a:pPr lvl="1"/>
            <a:r>
              <a:rPr lang="el-GR" altLang="en-US" dirty="0" smtClean="0"/>
              <a:t>Αλγόριθμος </a:t>
            </a:r>
            <a:r>
              <a:rPr lang="en-US" altLang="en-US" dirty="0" smtClean="0"/>
              <a:t>leaky bucket</a:t>
            </a:r>
          </a:p>
        </p:txBody>
      </p:sp>
    </p:spTree>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l-GR" altLang="en-US" smtClean="0"/>
              <a:t>Αλγόριθμος </a:t>
            </a:r>
            <a:r>
              <a:rPr lang="en-US" altLang="en-US" smtClean="0"/>
              <a:t>Token Bucket</a:t>
            </a:r>
            <a:r>
              <a:rPr lang="el-GR" altLang="en-US" smtClean="0"/>
              <a:t> (3)</a:t>
            </a:r>
          </a:p>
        </p:txBody>
      </p:sp>
      <p:sp>
        <p:nvSpPr>
          <p:cNvPr id="28677" name="Rectangle 3"/>
          <p:cNvSpPr>
            <a:spLocks noGrp="1" noChangeArrowheads="1"/>
          </p:cNvSpPr>
          <p:nvPr>
            <p:ph idx="1"/>
          </p:nvPr>
        </p:nvSpPr>
        <p:spPr/>
        <p:txBody>
          <a:bodyPr/>
          <a:lstStyle/>
          <a:p>
            <a:r>
              <a:rPr lang="el-GR" altLang="en-US" smtClean="0"/>
              <a:t>Για κατηγοριοποίηση της κίνησης σε περισσότερα από 2 επίπεδα αρκεί να εφαρμοστεί ο αλγόριθμος διαδοχικά</a:t>
            </a:r>
          </a:p>
          <a:p>
            <a:endParaRPr lang="el-GR" altLang="en-US" smtClean="0"/>
          </a:p>
        </p:txBody>
      </p:sp>
      <p:pic>
        <p:nvPicPr>
          <p:cNvPr id="14" name="Picture 4" descr="Ένας μηχανισμός κατηγοριοποίησης της κίνησης σε 3 επίπεδα"/>
          <p:cNvPicPr>
            <a:picLocks noChangeAspect="1" noChangeArrowheads="1"/>
          </p:cNvPicPr>
          <p:nvPr/>
        </p:nvPicPr>
        <p:blipFill>
          <a:blip r:embed="rId2" cstate="print"/>
          <a:srcRect/>
          <a:stretch>
            <a:fillRect/>
          </a:stretch>
        </p:blipFill>
        <p:spPr>
          <a:xfrm>
            <a:off x="1907704" y="3357563"/>
            <a:ext cx="5481638" cy="28575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r>
              <a:rPr lang="el-GR" altLang="en-US" smtClean="0"/>
              <a:t>Αλγόριθμος</a:t>
            </a:r>
            <a:r>
              <a:rPr lang="en-US" altLang="en-US" smtClean="0"/>
              <a:t> Leaky Bucket</a:t>
            </a:r>
            <a:r>
              <a:rPr lang="el-GR" altLang="en-US" smtClean="0"/>
              <a:t> (1)</a:t>
            </a:r>
          </a:p>
        </p:txBody>
      </p:sp>
      <p:sp>
        <p:nvSpPr>
          <p:cNvPr id="29701" name="Rectangle 3"/>
          <p:cNvSpPr>
            <a:spLocks noGrp="1" noChangeArrowheads="1"/>
          </p:cNvSpPr>
          <p:nvPr>
            <p:ph type="body" idx="1"/>
          </p:nvPr>
        </p:nvSpPr>
        <p:spPr/>
        <p:txBody>
          <a:bodyPr>
            <a:normAutofit fontScale="85000" lnSpcReduction="10000"/>
          </a:bodyPr>
          <a:lstStyle/>
          <a:p>
            <a:r>
              <a:rPr lang="el-GR" altLang="en-US" smtClean="0"/>
              <a:t>Αποτελεί έναν αλγόριθμο μορφοποίησης της κίνησης</a:t>
            </a:r>
          </a:p>
          <a:p>
            <a:pPr lvl="1"/>
            <a:r>
              <a:rPr lang="el-GR" altLang="en-US" smtClean="0"/>
              <a:t>Αν ο ρυθμός με τον οποίο καταφθάνουν τα πακέτα στον κάδο είναι μεγαλύτερος από τον ρυθμό με τον οποίο αυτά εξέρχονται από αυτόν, τότε συσσωρεύονται, μέχρι όμως μια τιμή που αποτελεί και το μέγιστο μέγεθος του κάδου. </a:t>
            </a:r>
          </a:p>
          <a:p>
            <a:pPr lvl="1"/>
            <a:r>
              <a:rPr lang="el-GR" altLang="en-US" smtClean="0"/>
              <a:t>Ο αλγόριθμος οδηγεί τα πακέτα να εξέρχονται με σταθερό ρυθμό από τον κάδο και επιτρέπει αυτά να συσσωρεύονται στον κάδο εφόσον βέβαια υπάρχει διαθέσιμος χώρος. </a:t>
            </a:r>
          </a:p>
          <a:p>
            <a:pPr lvl="1"/>
            <a:r>
              <a:rPr lang="el-GR" altLang="en-US" smtClean="0"/>
              <a:t>Όσα πακέτα δεν εισέρχονται στον κάδο μαρκάρονται ως εκτός προφίλ και χειρίζονται ανάλογα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r>
              <a:rPr lang="el-GR" altLang="en-US" smtClean="0"/>
              <a:t>Αλγόριθμος </a:t>
            </a:r>
            <a:r>
              <a:rPr lang="en-US" altLang="en-US" smtClean="0"/>
              <a:t>Leaky Bucket</a:t>
            </a:r>
            <a:r>
              <a:rPr lang="el-GR" altLang="en-US" smtClean="0"/>
              <a:t> (2)</a:t>
            </a:r>
          </a:p>
        </p:txBody>
      </p:sp>
      <p:pic>
        <p:nvPicPr>
          <p:cNvPr id="30725" name="Picture 4" descr="Η λειτουργία του μηχανισμού leaky bucket"/>
          <p:cNvPicPr>
            <a:picLocks noGrp="1" noChangeAspect="1" noChangeArrowheads="1"/>
          </p:cNvPicPr>
          <p:nvPr>
            <p:ph idx="1"/>
          </p:nvPr>
        </p:nvPicPr>
        <p:blipFill>
          <a:blip r:embed="rId2" cstate="print"/>
          <a:srcRect/>
          <a:stretch>
            <a:fillRect/>
          </a:stretch>
        </p:blipFill>
        <p:spPr>
          <a:xfrm>
            <a:off x="1858010" y="1623473"/>
            <a:ext cx="5440680" cy="4393692"/>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r>
              <a:rPr lang="el-GR" altLang="en-US" smtClean="0"/>
              <a:t>Αστυνόμευση της κίνησης</a:t>
            </a:r>
          </a:p>
        </p:txBody>
      </p:sp>
      <p:sp>
        <p:nvSpPr>
          <p:cNvPr id="31749" name="Rectangle 3"/>
          <p:cNvSpPr>
            <a:spLocks noGrp="1" noChangeArrowheads="1"/>
          </p:cNvSpPr>
          <p:nvPr>
            <p:ph type="body" idx="1"/>
          </p:nvPr>
        </p:nvSpPr>
        <p:spPr/>
        <p:txBody>
          <a:bodyPr>
            <a:normAutofit fontScale="77500" lnSpcReduction="20000"/>
          </a:bodyPr>
          <a:lstStyle/>
          <a:p>
            <a:r>
              <a:rPr lang="el-GR" altLang="en-US" smtClean="0"/>
              <a:t>Η αστυνόμευση της κίνησης πραγματοποιείται στα σημεία εισόδου της κίνησης σε ένα DiffServ </a:t>
            </a:r>
            <a:r>
              <a:rPr lang="en-US" altLang="en-US" smtClean="0"/>
              <a:t>domain</a:t>
            </a:r>
            <a:endParaRPr lang="el-GR" altLang="en-US" smtClean="0"/>
          </a:p>
          <a:p>
            <a:pPr lvl="1"/>
            <a:r>
              <a:rPr lang="el-GR" altLang="en-US" smtClean="0"/>
              <a:t>έχει την έννοια του ελέγχου της κίνησης με βάση ένα συγκεκριμένο προφίλ που έχει συμφωνηθεί (με κάποιο </a:t>
            </a:r>
            <a:r>
              <a:rPr lang="en-US" altLang="en-US" smtClean="0"/>
              <a:t>SLA</a:t>
            </a:r>
            <a:r>
              <a:rPr lang="el-GR" altLang="en-US" smtClean="0"/>
              <a:t>) και τη λήψη συγκεκριμένων αποφάσεων για τον χειρισμό της κίνησης που ξεφεύγει από το συμφωνηθέν προφίλ</a:t>
            </a:r>
          </a:p>
          <a:p>
            <a:pPr lvl="1"/>
            <a:r>
              <a:rPr lang="el-GR" altLang="en-US" smtClean="0"/>
              <a:t>Οι αποφάσεις μπορεί να είναι είτε μαρκάρισμα των πακέτων σε μικρότερη κλάση εξυπηρέτηση στη χειρότερη περίπτωση απόρριψη </a:t>
            </a:r>
          </a:p>
          <a:p>
            <a:pPr lvl="1"/>
            <a:r>
              <a:rPr lang="el-GR" altLang="en-US" smtClean="0"/>
              <a:t>Τα κριτήρια αστυνόμευσης που χρησιμοποιούνται μπορεί να είναι με βάση τη χρονική στιγμή στη διάρκεια της μέρας, βάση της πηγής και του προορισμού ή γενικότερα με βάση κάθε δεδομένο της κίνησης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l-GR" altLang="en-US" smtClean="0"/>
              <a:t>Μορφοποίηση της κίνησης</a:t>
            </a:r>
          </a:p>
        </p:txBody>
      </p:sp>
      <p:sp>
        <p:nvSpPr>
          <p:cNvPr id="32773" name="Rectangle 3"/>
          <p:cNvSpPr>
            <a:spLocks noGrp="1" noChangeArrowheads="1"/>
          </p:cNvSpPr>
          <p:nvPr>
            <p:ph type="body" idx="1"/>
          </p:nvPr>
        </p:nvSpPr>
        <p:spPr/>
        <p:txBody>
          <a:bodyPr>
            <a:normAutofit fontScale="85000" lnSpcReduction="20000"/>
          </a:bodyPr>
          <a:lstStyle/>
          <a:p>
            <a:r>
              <a:rPr lang="el-GR" altLang="en-US" smtClean="0"/>
              <a:t>Ο μηχανισμός μορφοποίησης της κίνησης επιτυγχάνει να διαμορφώνει την κίνηση εξαλείφοντας εκρήξεις</a:t>
            </a:r>
          </a:p>
          <a:p>
            <a:r>
              <a:rPr lang="el-GR" altLang="en-US" smtClean="0"/>
              <a:t>Επίσης μπορεί να προβλεφθεί τα πακέτα που κανονικά απορρίπτονται (πακέτα εκτός προφίλ) να αποθηκεύονται προσωρινά και να διοχετεύονται αργότερα στο δίκτυο και αφού έχει εξομαλυνθεί η εκρηκτικότητα της μετάδοσής τους</a:t>
            </a:r>
          </a:p>
          <a:p>
            <a:r>
              <a:rPr lang="el-GR" altLang="en-US" smtClean="0"/>
              <a:t>Οι μηχανισμοί αστυνόμευσης και μορφοποίησης της κίνησης μπορούν να χρησιμοποιηθούν συνδυασμένα ώστε ένα μέρος των πακέτων που θεωρούνται εκτός προφίλ από τον μηχανισμό αστυνόμευσης να μορφοποιείται και να μεταδίδεται.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mtClean="0"/>
              <a:t>Σύντομη ανασκόπηση</a:t>
            </a:r>
            <a:endParaRPr lang="el-GR" dirty="0"/>
          </a:p>
        </p:txBody>
      </p:sp>
      <p:sp>
        <p:nvSpPr>
          <p:cNvPr id="5" name="Θέση περιεχομένου 4"/>
          <p:cNvSpPr>
            <a:spLocks noGrp="1"/>
          </p:cNvSpPr>
          <p:nvPr>
            <p:ph idx="1"/>
          </p:nvPr>
        </p:nvSpPr>
        <p:spPr/>
        <p:txBody>
          <a:bodyPr>
            <a:normAutofit/>
          </a:bodyPr>
          <a:lstStyle/>
          <a:p>
            <a:r>
              <a:rPr lang="el-GR" altLang="en-US" dirty="0" smtClean="0"/>
              <a:t>Το μοντέλο </a:t>
            </a:r>
            <a:r>
              <a:rPr lang="en-US" altLang="en-US" dirty="0" err="1" smtClean="0"/>
              <a:t>DiffServ</a:t>
            </a:r>
            <a:r>
              <a:rPr lang="en-US" altLang="en-US" dirty="0" smtClean="0"/>
              <a:t> </a:t>
            </a:r>
            <a:endParaRPr lang="el-GR" altLang="en-US" dirty="0" smtClean="0"/>
          </a:p>
          <a:p>
            <a:r>
              <a:rPr lang="el-GR" altLang="en-US" dirty="0" smtClean="0"/>
              <a:t>Αρχιτεκτονική</a:t>
            </a:r>
            <a:r>
              <a:rPr lang="en-GB" altLang="en-US" dirty="0" smtClean="0"/>
              <a:t> </a:t>
            </a:r>
            <a:r>
              <a:rPr lang="en-US" altLang="en-US" dirty="0" err="1" smtClean="0"/>
              <a:t>DiffServ</a:t>
            </a:r>
            <a:endParaRPr lang="el-GR" altLang="en-US" dirty="0" smtClean="0"/>
          </a:p>
          <a:p>
            <a:r>
              <a:rPr lang="el-GR" altLang="en-US" dirty="0" smtClean="0"/>
              <a:t>Ταξινόμηση κίνησης</a:t>
            </a:r>
          </a:p>
          <a:p>
            <a:r>
              <a:rPr lang="el-GR" altLang="en-US" dirty="0" smtClean="0"/>
              <a:t>Έλεγχος και αστυνόμευση κίνησης</a:t>
            </a:r>
          </a:p>
          <a:p>
            <a:pPr lvl="1"/>
            <a:r>
              <a:rPr lang="el-GR" altLang="en-US" dirty="0" smtClean="0"/>
              <a:t>Αλγόριθμος </a:t>
            </a:r>
            <a:r>
              <a:rPr lang="en-US" altLang="en-US" dirty="0" smtClean="0"/>
              <a:t>token bucket </a:t>
            </a:r>
            <a:endParaRPr lang="el-GR" altLang="en-US" dirty="0" smtClean="0"/>
          </a:p>
          <a:p>
            <a:pPr lvl="1"/>
            <a:r>
              <a:rPr lang="el-GR" altLang="en-US" dirty="0" smtClean="0"/>
              <a:t>Αλγόριθμος </a:t>
            </a:r>
            <a:r>
              <a:rPr lang="en-US" altLang="en-US" dirty="0" smtClean="0"/>
              <a:t>leaky bucket</a:t>
            </a:r>
          </a:p>
        </p:txBody>
      </p:sp>
    </p:spTree>
    <p:extLst>
      <p:ext uri="{BB962C8B-B14F-4D97-AF65-F5344CB8AC3E}">
        <p14:creationId xmlns:p14="http://schemas.microsoft.com/office/powerpoint/2010/main" xmlns="" val="2834887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mtClean="0"/>
              <a:t>Βιβλιογραφία</a:t>
            </a:r>
            <a:endParaRPr lang="el-GR" dirty="0"/>
          </a:p>
        </p:txBody>
      </p:sp>
      <p:sp>
        <p:nvSpPr>
          <p:cNvPr id="5" name="Θέση περιεχομένου 4"/>
          <p:cNvSpPr>
            <a:spLocks noGrp="1"/>
          </p:cNvSpPr>
          <p:nvPr>
            <p:ph idx="1"/>
          </p:nvPr>
        </p:nvSpPr>
        <p:spPr/>
        <p:txBody>
          <a:bodyPr>
            <a:normAutofit fontScale="62500" lnSpcReduction="20000"/>
          </a:bodyPr>
          <a:lstStyle/>
          <a:p>
            <a:r>
              <a:rPr lang="el-GR" dirty="0" smtClean="0"/>
              <a:t>Σημειώσεις μαθήματος (Κεφάλαιο </a:t>
            </a:r>
            <a:r>
              <a:rPr lang="en-GB" dirty="0" smtClean="0"/>
              <a:t>4</a:t>
            </a:r>
            <a:r>
              <a:rPr lang="el-GR" dirty="0" smtClean="0"/>
              <a:t>)</a:t>
            </a:r>
            <a:endParaRPr lang="en-GB" dirty="0" smtClean="0"/>
          </a:p>
          <a:p>
            <a:r>
              <a:rPr lang="el-GR" dirty="0" smtClean="0"/>
              <a:t>Βιβλία</a:t>
            </a:r>
            <a:endParaRPr lang="en-GB" dirty="0" smtClean="0"/>
          </a:p>
          <a:p>
            <a:pPr lvl="1"/>
            <a:r>
              <a:rPr lang="en-US" dirty="0" smtClean="0"/>
              <a:t>S. </a:t>
            </a:r>
            <a:r>
              <a:rPr lang="en-US" dirty="0" err="1" smtClean="0"/>
              <a:t>Vegesna</a:t>
            </a:r>
            <a:r>
              <a:rPr lang="en-US" dirty="0" smtClean="0"/>
              <a:t>, IP Quality of Service: the complete resource for understanding and deploying IP Quality of Service for Cisco networks, Cisco Press, 2001</a:t>
            </a:r>
          </a:p>
          <a:p>
            <a:pPr lvl="1"/>
            <a:r>
              <a:rPr lang="en-US" dirty="0" err="1" smtClean="0"/>
              <a:t>Vivek</a:t>
            </a:r>
            <a:r>
              <a:rPr lang="en-US" dirty="0" smtClean="0"/>
              <a:t> </a:t>
            </a:r>
            <a:r>
              <a:rPr lang="en-US" dirty="0" err="1" smtClean="0"/>
              <a:t>Alwin</a:t>
            </a:r>
            <a:r>
              <a:rPr lang="en-US" dirty="0" smtClean="0"/>
              <a:t>, Advanced MPLS Design and Implementation, Cisco Press, 2001</a:t>
            </a:r>
          </a:p>
          <a:p>
            <a:pPr lvl="1"/>
            <a:r>
              <a:rPr lang="en-GB" dirty="0" smtClean="0"/>
              <a:t>H. K. Lew, S. </a:t>
            </a:r>
            <a:r>
              <a:rPr lang="en-GB" dirty="0" err="1" smtClean="0"/>
              <a:t>Spanier</a:t>
            </a:r>
            <a:r>
              <a:rPr lang="en-GB" dirty="0" smtClean="0"/>
              <a:t>, M. Ford, T. Stevenson, Internetworking Technologies Handbook, Cisco Press, 1998</a:t>
            </a:r>
          </a:p>
          <a:p>
            <a:pPr lvl="1"/>
            <a:r>
              <a:rPr lang="en-GB" dirty="0" smtClean="0"/>
              <a:t>W. Stallings, Data and Computer Communications, 10th edition, Pearson, 2013</a:t>
            </a:r>
          </a:p>
          <a:p>
            <a:pPr lvl="1"/>
            <a:r>
              <a:rPr lang="en-GB" dirty="0" smtClean="0"/>
              <a:t>W. Stevens, TCP / IP Illustrated, Volume 1: The Protocols, 2nd edition, Addison-Wesley</a:t>
            </a:r>
            <a:r>
              <a:rPr lang="en-GB" smtClean="0"/>
              <a:t>, 2011</a:t>
            </a:r>
            <a:endParaRPr lang="en-GB" dirty="0" smtClean="0"/>
          </a:p>
          <a:p>
            <a:r>
              <a:rPr lang="en-US" dirty="0" smtClean="0"/>
              <a:t>Links</a:t>
            </a:r>
            <a:r>
              <a:rPr lang="el-GR" dirty="0" smtClean="0"/>
              <a:t>:</a:t>
            </a:r>
            <a:endParaRPr lang="en-US" dirty="0" smtClean="0"/>
          </a:p>
          <a:p>
            <a:pPr lvl="1"/>
            <a:r>
              <a:rPr lang="en-US" altLang="en-US" dirty="0" smtClean="0">
                <a:hlinkClick r:id="rId3"/>
              </a:rPr>
              <a:t>http://ru6.cti.gr/ru6/bouras/graduate-courses/mhxanismoi-poiothtas-uphresias?language=el</a:t>
            </a:r>
            <a:r>
              <a:rPr lang="el-GR" altLang="en-US" dirty="0" smtClean="0"/>
              <a:t> </a:t>
            </a:r>
            <a:r>
              <a:rPr lang="en-US" dirty="0" smtClean="0"/>
              <a:t>(</a:t>
            </a:r>
            <a:r>
              <a:rPr lang="el-GR" dirty="0" smtClean="0"/>
              <a:t>Δικτυακός τόπος μαθήματος</a:t>
            </a:r>
            <a:r>
              <a:rPr lang="en-US" dirty="0" smtClean="0"/>
              <a:t>)</a:t>
            </a:r>
            <a:endParaRPr lang="el-GR" dirty="0" smtClean="0"/>
          </a:p>
          <a:p>
            <a:pPr lvl="1"/>
            <a:endParaRPr lang="en-US" dirty="0" smtClean="0"/>
          </a:p>
          <a:p>
            <a:pPr lvl="1"/>
            <a:endParaRPr lang="el-GR" dirty="0"/>
          </a:p>
        </p:txBody>
      </p:sp>
    </p:spTree>
    <p:extLst>
      <p:ext uri="{BB962C8B-B14F-4D97-AF65-F5344CB8AC3E}">
        <p14:creationId xmlns:p14="http://schemas.microsoft.com/office/powerpoint/2010/main" xmlns="" val="2834887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Ερωτήσεις</a:t>
            </a:r>
          </a:p>
        </p:txBody>
      </p:sp>
      <p:sp>
        <p:nvSpPr>
          <p:cNvPr id="5" name="Θέση περιεχομένου 4"/>
          <p:cNvSpPr>
            <a:spLocks noGrp="1"/>
          </p:cNvSpPr>
          <p:nvPr>
            <p:ph idx="1"/>
          </p:nvPr>
        </p:nvSpPr>
        <p:spPr/>
        <p:txBody>
          <a:bodyPr/>
          <a:lstStyle/>
          <a:p>
            <a:endParaRPr lang="el-GR" dirty="0"/>
          </a:p>
        </p:txBody>
      </p:sp>
    </p:spTree>
    <p:extLst>
      <p:ext uri="{BB962C8B-B14F-4D97-AF65-F5344CB8AC3E}">
        <p14:creationId xmlns:p14="http://schemas.microsoft.com/office/powerpoint/2010/main" xmlns="" val="4167249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a:t>
            </a:r>
            <a:r>
              <a:rPr lang="el-GR" sz="2000" smtClean="0"/>
              <a:t>αναπτυχθεί στο πλαίσιο </a:t>
            </a:r>
            <a:r>
              <a:rPr lang="el-GR" sz="2000" dirty="0" smtClean="0"/>
              <a:t>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2502224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GB" dirty="0" smtClean="0"/>
              <a:t>Differentiated Services (</a:t>
            </a:r>
            <a:r>
              <a:rPr lang="en-GB" dirty="0" err="1" smtClean="0"/>
              <a:t>DiffServ</a:t>
            </a:r>
            <a:r>
              <a:rPr lang="en-GB" dirty="0" smtClean="0"/>
              <a:t>) I</a:t>
            </a:r>
            <a:endParaRPr lang="en-US" dirty="0"/>
          </a:p>
        </p:txBody>
      </p:sp>
      <p:sp>
        <p:nvSpPr>
          <p:cNvPr id="9" name="Text Placeholder 8"/>
          <p:cNvSpPr>
            <a:spLocks noGrp="1"/>
          </p:cNvSpPr>
          <p:nvPr>
            <p:ph type="body" idx="1"/>
          </p:nvPr>
        </p:nvSpPr>
        <p:spPr/>
        <p:txBody>
          <a:bodyPr/>
          <a:lstStyle/>
          <a:p>
            <a:endParaRPr lang="el-GR" dirty="0"/>
          </a:p>
        </p:txBody>
      </p:sp>
    </p:spTree>
    <p:extLst>
      <p:ext uri="{BB962C8B-B14F-4D97-AF65-F5344CB8AC3E}">
        <p14:creationId xmlns:p14="http://schemas.microsoft.com/office/powerpoint/2010/main" xmlns="" val="4273168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xmlns="" val="2769870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solidFill>
                  <a:srgbClr val="FF0000"/>
                </a:solidFill>
              </a:rPr>
              <a:t>1.0</a:t>
            </a:r>
            <a:r>
              <a:rPr lang="el-GR" sz="2000" dirty="0" smtClean="0"/>
              <a:t>.  </a:t>
            </a:r>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3512847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Πανεπιστήμιο Πατρών</a:t>
            </a:r>
            <a:r>
              <a:rPr lang="en-US" sz="2000" dirty="0" smtClean="0"/>
              <a:t>, </a:t>
            </a:r>
            <a:r>
              <a:rPr lang="el-GR" sz="2000" dirty="0" smtClean="0">
                <a:solidFill>
                  <a:srgbClr val="FF0000"/>
                </a:solidFill>
              </a:rPr>
              <a:t>Χρήστος </a:t>
            </a:r>
            <a:r>
              <a:rPr lang="el-GR" sz="2000" dirty="0" err="1" smtClean="0">
                <a:solidFill>
                  <a:srgbClr val="FF0000"/>
                </a:solidFill>
              </a:rPr>
              <a:t>Μπούρας</a:t>
            </a:r>
            <a:r>
              <a:rPr lang="el-GR" sz="2000" dirty="0" smtClean="0">
                <a:solidFill>
                  <a:srgbClr val="FF0000"/>
                </a:solidFill>
              </a:rPr>
              <a:t> 201</a:t>
            </a:r>
            <a:r>
              <a:rPr lang="en-GB" sz="2000" dirty="0" smtClean="0">
                <a:solidFill>
                  <a:srgbClr val="FF0000"/>
                </a:solidFill>
              </a:rPr>
              <a:t>5</a:t>
            </a:r>
            <a:r>
              <a:rPr lang="el-GR" sz="2000" dirty="0" smtClean="0"/>
              <a:t>. «</a:t>
            </a:r>
            <a:r>
              <a:rPr lang="el-GR" sz="2000" dirty="0" smtClean="0">
                <a:solidFill>
                  <a:srgbClr val="FF0000"/>
                </a:solidFill>
              </a:rPr>
              <a:t>Μηχανισμοί Ποιότητας Υπηρεσίας σε Δίκτυα. </a:t>
            </a:r>
            <a:r>
              <a:rPr lang="en-GB" sz="2000" dirty="0" smtClean="0">
                <a:solidFill>
                  <a:srgbClr val="FF0000"/>
                </a:solidFill>
              </a:rPr>
              <a:t>Differentiated Services (</a:t>
            </a:r>
            <a:r>
              <a:rPr lang="en-GB" sz="2000" dirty="0" err="1" smtClean="0">
                <a:solidFill>
                  <a:srgbClr val="FF0000"/>
                </a:solidFill>
              </a:rPr>
              <a:t>DiffServ</a:t>
            </a:r>
            <a:r>
              <a:rPr lang="en-GB" sz="2000" dirty="0" smtClean="0">
                <a:solidFill>
                  <a:srgbClr val="FF0000"/>
                </a:solidFill>
              </a:rPr>
              <a:t>) I</a:t>
            </a:r>
            <a:r>
              <a:rPr lang="el-GR" sz="2000" dirty="0" smtClean="0"/>
              <a:t>». Έκδοση: </a:t>
            </a:r>
            <a:r>
              <a:rPr lang="el-GR" sz="2000" dirty="0" smtClean="0">
                <a:solidFill>
                  <a:srgbClr val="FF0000"/>
                </a:solidFill>
              </a:rPr>
              <a:t>1.0</a:t>
            </a:r>
            <a:r>
              <a:rPr lang="el-GR" sz="2000" dirty="0" smtClean="0"/>
              <a:t>. Πάτρα </a:t>
            </a:r>
            <a:r>
              <a:rPr lang="el-GR" sz="2000" dirty="0" smtClean="0">
                <a:solidFill>
                  <a:srgbClr val="FF0000"/>
                </a:solidFill>
              </a:rPr>
              <a:t>201</a:t>
            </a:r>
            <a:r>
              <a:rPr lang="en-GB" sz="2000" dirty="0" smtClean="0">
                <a:solidFill>
                  <a:srgbClr val="FF0000"/>
                </a:solidFill>
              </a:rPr>
              <a:t>5</a:t>
            </a:r>
            <a:r>
              <a:rPr lang="el-GR" sz="2000" dirty="0" smtClean="0"/>
              <a:t>. Διαθέσιμο από τη δικτυακή διεύθυνση: </a:t>
            </a:r>
            <a:r>
              <a:rPr lang="en-US" sz="2000" dirty="0">
                <a:solidFill>
                  <a:srgbClr val="FF0000"/>
                </a:solidFill>
              </a:rPr>
              <a:t>https://</a:t>
            </a:r>
            <a:r>
              <a:rPr lang="en-US" sz="2000" dirty="0" smtClean="0">
                <a:solidFill>
                  <a:srgbClr val="FF0000"/>
                </a:solidFill>
              </a:rPr>
              <a:t>eclass.upatras.gr/courses/CEID1103/</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752950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735369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l-GR" altLang="en-US" smtClean="0"/>
              <a:t>Εισαγωγή</a:t>
            </a:r>
          </a:p>
        </p:txBody>
      </p:sp>
      <p:sp>
        <p:nvSpPr>
          <p:cNvPr id="16389" name="Rectangle 3"/>
          <p:cNvSpPr>
            <a:spLocks noGrp="1" noChangeArrowheads="1"/>
          </p:cNvSpPr>
          <p:nvPr>
            <p:ph type="body" idx="1"/>
          </p:nvPr>
        </p:nvSpPr>
        <p:spPr/>
        <p:txBody>
          <a:bodyPr/>
          <a:lstStyle/>
          <a:p>
            <a:r>
              <a:rPr lang="en-US" altLang="en-US" smtClean="0"/>
              <a:t>DiffServ (Differentiated Services)</a:t>
            </a:r>
          </a:p>
          <a:p>
            <a:pPr lvl="1"/>
            <a:r>
              <a:rPr lang="el-GR" altLang="en-US" smtClean="0"/>
              <a:t>Παροχή προτεραιότητας σε κλάσεις κίνησης</a:t>
            </a:r>
          </a:p>
          <a:p>
            <a:pPr lvl="1"/>
            <a:r>
              <a:rPr lang="el-GR" altLang="en-US" smtClean="0"/>
              <a:t>Εφαρμόζεται σε συνενώσεις ροών (</a:t>
            </a:r>
            <a:r>
              <a:rPr lang="en-US" altLang="en-US" smtClean="0"/>
              <a:t>aggregates)</a:t>
            </a:r>
            <a:endParaRPr lang="el-GR" altLang="en-US" smtClean="0"/>
          </a:p>
          <a:p>
            <a:pPr lvl="1"/>
            <a:r>
              <a:rPr lang="el-GR" altLang="en-US" smtClean="0"/>
              <a:t>Δεν στοχεύει να παρέχει απόλυτες εγγυήσεις ανά ροή</a:t>
            </a:r>
          </a:p>
          <a:p>
            <a:pPr lvl="1"/>
            <a:r>
              <a:rPr lang="el-GR" altLang="en-US" smtClean="0"/>
              <a:t>Είναι ευέλικτη αρχιτεκτονική με σχετικά εύκολη εφαρμογή και υποστηρίξιμη από πολλές πλατφόρμες δρομολογητών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normAutofit/>
          </a:bodyPr>
          <a:lstStyle/>
          <a:p>
            <a:r>
              <a:rPr lang="el-GR" altLang="en-US" dirty="0" smtClean="0"/>
              <a:t>Το μοντέλο </a:t>
            </a:r>
            <a:r>
              <a:rPr lang="en-US" altLang="en-US" dirty="0" err="1" smtClean="0"/>
              <a:t>DiffServ</a:t>
            </a:r>
            <a:r>
              <a:rPr lang="el-GR" altLang="en-US" dirty="0" smtClean="0"/>
              <a:t> (1/9)</a:t>
            </a:r>
          </a:p>
        </p:txBody>
      </p:sp>
      <p:sp>
        <p:nvSpPr>
          <p:cNvPr id="40965" name="Rectangle 3"/>
          <p:cNvSpPr>
            <a:spLocks noGrp="1" noChangeArrowheads="1"/>
          </p:cNvSpPr>
          <p:nvPr>
            <p:ph type="body" idx="1"/>
          </p:nvPr>
        </p:nvSpPr>
        <p:spPr/>
        <p:txBody>
          <a:bodyPr>
            <a:normAutofit fontScale="92500" lnSpcReduction="20000"/>
          </a:bodyPr>
          <a:lstStyle/>
          <a:p>
            <a:r>
              <a:rPr lang="el-GR" altLang="en-US" dirty="0" smtClean="0"/>
              <a:t>Το μοντέλο </a:t>
            </a:r>
            <a:r>
              <a:rPr lang="en-US" altLang="en-US" dirty="0" err="1" smtClean="0"/>
              <a:t>DiffServ</a:t>
            </a:r>
            <a:r>
              <a:rPr lang="el-GR" altLang="en-US" dirty="0" smtClean="0"/>
              <a:t> αποτελεί τη δεύτερη σημαντική προσπάθεια για την παροχή εγγυήσεων ποιότητας υπηρεσίας (</a:t>
            </a:r>
            <a:r>
              <a:rPr lang="el-GR" altLang="en-US" dirty="0" err="1" smtClean="0"/>
              <a:t>QoS</a:t>
            </a:r>
            <a:r>
              <a:rPr lang="el-GR" altLang="en-US" dirty="0" smtClean="0"/>
              <a:t>) στο Διαδίκτυο.</a:t>
            </a:r>
          </a:p>
          <a:p>
            <a:r>
              <a:rPr lang="el-GR" altLang="en-US" dirty="0" smtClean="0"/>
              <a:t>Η πρώτη προσπάθεια (</a:t>
            </a:r>
            <a:r>
              <a:rPr lang="en-US" altLang="en-US" dirty="0" err="1" smtClean="0"/>
              <a:t>IntServ</a:t>
            </a:r>
            <a:r>
              <a:rPr lang="el-GR" altLang="en-US" dirty="0" smtClean="0"/>
              <a:t>) εμφάνισε αρκετά μειονεκτήματα με κυριότερο αυτό της μη επεκτασιμότητας σε μεγάλα δίκτυα.</a:t>
            </a:r>
          </a:p>
          <a:p>
            <a:r>
              <a:rPr lang="el-GR" altLang="en-US" dirty="0" smtClean="0"/>
              <a:t>Ο σκοπός της ομάδας εργασίας </a:t>
            </a:r>
            <a:r>
              <a:rPr lang="el-GR" altLang="en-US" dirty="0" err="1" smtClean="0"/>
              <a:t>DiffServ</a:t>
            </a:r>
            <a:r>
              <a:rPr lang="el-GR" altLang="en-US" dirty="0" smtClean="0"/>
              <a:t> ήταν να ορίσει το </a:t>
            </a:r>
            <a:r>
              <a:rPr lang="en-GB" altLang="en-US" dirty="0" smtClean="0"/>
              <a:t>DS</a:t>
            </a:r>
            <a:r>
              <a:rPr lang="el-GR" altLang="en-US" dirty="0" smtClean="0"/>
              <a:t> πεδίο στην επικεφαλίδα των </a:t>
            </a:r>
            <a:r>
              <a:rPr lang="en-GB" altLang="en-US" dirty="0" smtClean="0"/>
              <a:t>IP</a:t>
            </a:r>
            <a:r>
              <a:rPr lang="el-GR" altLang="en-US" dirty="0" smtClean="0"/>
              <a:t> πακέτων, αντικαθιστώντας το πεδίο </a:t>
            </a:r>
            <a:r>
              <a:rPr lang="en-GB" altLang="en-US" dirty="0" smtClean="0"/>
              <a:t>TOS</a:t>
            </a:r>
            <a:r>
              <a:rPr lang="el-GR" altLang="en-US" dirty="0" smtClean="0"/>
              <a:t> (στο IPv4) ή το πεδίο </a:t>
            </a:r>
            <a:r>
              <a:rPr lang="en-GB" altLang="en-US" dirty="0" smtClean="0"/>
              <a:t>Traffic Class</a:t>
            </a:r>
            <a:r>
              <a:rPr lang="el-GR" altLang="en-US" dirty="0" smtClean="0"/>
              <a:t> (στο IPv6).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normAutofit/>
          </a:bodyPr>
          <a:lstStyle/>
          <a:p>
            <a:r>
              <a:rPr lang="el-GR" altLang="en-US" dirty="0" smtClean="0"/>
              <a:t>Το μοντέλο </a:t>
            </a:r>
            <a:r>
              <a:rPr lang="en-US" altLang="en-US" dirty="0" err="1" smtClean="0"/>
              <a:t>DiffServ</a:t>
            </a:r>
            <a:r>
              <a:rPr lang="el-GR" altLang="en-US" dirty="0" smtClean="0"/>
              <a:t> (2/9)</a:t>
            </a:r>
          </a:p>
        </p:txBody>
      </p:sp>
      <p:sp>
        <p:nvSpPr>
          <p:cNvPr id="40965" name="Rectangle 3"/>
          <p:cNvSpPr>
            <a:spLocks noGrp="1" noChangeArrowheads="1"/>
          </p:cNvSpPr>
          <p:nvPr>
            <p:ph type="body" idx="1"/>
          </p:nvPr>
        </p:nvSpPr>
        <p:spPr/>
        <p:txBody>
          <a:bodyPr>
            <a:normAutofit/>
          </a:bodyPr>
          <a:lstStyle/>
          <a:p>
            <a:r>
              <a:rPr lang="el-GR" altLang="en-US" dirty="0" smtClean="0"/>
              <a:t>Οι </a:t>
            </a:r>
            <a:r>
              <a:rPr lang="el-GR" altLang="en-US" dirty="0" err="1" smtClean="0"/>
              <a:t>DiffServ</a:t>
            </a:r>
            <a:r>
              <a:rPr lang="el-GR" altLang="en-US" dirty="0" smtClean="0"/>
              <a:t> υπηρεσίες χαρακτηρίζονται από το γεγονός ότι παρέχονται προς μια κατεύθυνση (</a:t>
            </a:r>
            <a:r>
              <a:rPr lang="en-GB" altLang="en-US" dirty="0" smtClean="0"/>
              <a:t>unidirectional</a:t>
            </a:r>
            <a:r>
              <a:rPr lang="el-GR" altLang="en-US" dirty="0" smtClean="0"/>
              <a:t>) και άρα είναι μη συμμετρικές.</a:t>
            </a:r>
          </a:p>
          <a:p>
            <a:r>
              <a:rPr lang="el-GR" altLang="en-US" dirty="0" smtClean="0"/>
              <a:t>Η αρχιτεκτονική </a:t>
            </a:r>
            <a:r>
              <a:rPr lang="el-GR" altLang="en-US" dirty="0" err="1" smtClean="0"/>
              <a:t>DiffServ</a:t>
            </a:r>
            <a:r>
              <a:rPr lang="el-GR" altLang="en-US" dirty="0" smtClean="0"/>
              <a:t> μπορεί να χρησιμοποιηθεί μόνο για </a:t>
            </a:r>
            <a:r>
              <a:rPr lang="el-GR" altLang="en-US" dirty="0" err="1" smtClean="0"/>
              <a:t>unicast</a:t>
            </a:r>
            <a:r>
              <a:rPr lang="el-GR" altLang="en-US" dirty="0" smtClean="0"/>
              <a:t> μετάδοση και το μοντέλο δε μπορεί ακόμα να υποστηρίξει </a:t>
            </a:r>
            <a:r>
              <a:rPr lang="en-GB" altLang="en-US" dirty="0" smtClean="0"/>
              <a:t>multicast</a:t>
            </a:r>
            <a:r>
              <a:rPr lang="el-GR" altLang="en-US" dirty="0" smtClean="0"/>
              <a:t> μετάδοση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normAutofit/>
          </a:bodyPr>
          <a:lstStyle/>
          <a:p>
            <a:r>
              <a:rPr lang="el-GR" altLang="en-US" dirty="0" smtClean="0"/>
              <a:t>Το μοντέλο </a:t>
            </a:r>
            <a:r>
              <a:rPr lang="en-US" altLang="en-US" dirty="0" err="1" smtClean="0"/>
              <a:t>DiffServ</a:t>
            </a:r>
            <a:r>
              <a:rPr lang="el-GR" altLang="en-US" dirty="0" smtClean="0"/>
              <a:t> (3/9)</a:t>
            </a:r>
          </a:p>
        </p:txBody>
      </p:sp>
      <p:sp>
        <p:nvSpPr>
          <p:cNvPr id="41989" name="Rectangle 3"/>
          <p:cNvSpPr>
            <a:spLocks noGrp="1" noChangeArrowheads="1"/>
          </p:cNvSpPr>
          <p:nvPr>
            <p:ph type="body" idx="1"/>
          </p:nvPr>
        </p:nvSpPr>
        <p:spPr/>
        <p:txBody>
          <a:bodyPr>
            <a:normAutofit fontScale="85000" lnSpcReduction="10000"/>
          </a:bodyPr>
          <a:lstStyle/>
          <a:p>
            <a:r>
              <a:rPr lang="el-GR" altLang="en-US" dirty="0" smtClean="0"/>
              <a:t>Η λειτουργία του μοντέλου έχει ως εξής:</a:t>
            </a:r>
          </a:p>
          <a:p>
            <a:pPr lvl="1"/>
            <a:r>
              <a:rPr lang="el-GR" altLang="en-US" dirty="0" smtClean="0"/>
              <a:t>Οι πελάτες ζητούν ένα συγκεκριμένο επίπεδο υπηρεσίας, μαρκάροντας το </a:t>
            </a:r>
            <a:r>
              <a:rPr lang="en-GB" altLang="en-US" dirty="0" smtClean="0"/>
              <a:t>DS</a:t>
            </a:r>
            <a:r>
              <a:rPr lang="el-GR" altLang="en-US" dirty="0" smtClean="0"/>
              <a:t> πεδίο του κάθε πακέτου με μια συγκεκριμένη τιμή</a:t>
            </a:r>
          </a:p>
          <a:p>
            <a:pPr lvl="1"/>
            <a:r>
              <a:rPr lang="el-GR" altLang="en-US" dirty="0" smtClean="0"/>
              <a:t>Η τιμή αυτή προσδιορίζει την ανά κόμβο συμπεριφορά του δικτύου (</a:t>
            </a:r>
            <a:r>
              <a:rPr lang="en-GB" altLang="en-US" dirty="0" smtClean="0"/>
              <a:t>Per</a:t>
            </a:r>
            <a:r>
              <a:rPr lang="el-GR" altLang="en-US" dirty="0" smtClean="0"/>
              <a:t>-</a:t>
            </a:r>
            <a:r>
              <a:rPr lang="en-GB" altLang="en-US" dirty="0" smtClean="0"/>
              <a:t>Hop </a:t>
            </a:r>
            <a:r>
              <a:rPr lang="en-GB" altLang="en-US" dirty="0" err="1" smtClean="0"/>
              <a:t>Behavior</a:t>
            </a:r>
            <a:r>
              <a:rPr lang="el-GR" altLang="en-US" dirty="0" smtClean="0"/>
              <a:t>, </a:t>
            </a:r>
            <a:r>
              <a:rPr lang="en-GB" altLang="en-US" dirty="0" smtClean="0"/>
              <a:t>PHB</a:t>
            </a:r>
            <a:r>
              <a:rPr lang="el-GR" altLang="en-US" dirty="0" smtClean="0"/>
              <a:t>) ως προς το πακέτο</a:t>
            </a:r>
          </a:p>
          <a:p>
            <a:pPr lvl="1"/>
            <a:r>
              <a:rPr lang="el-GR" altLang="en-US" dirty="0" smtClean="0"/>
              <a:t>Οι τιμές του </a:t>
            </a:r>
            <a:r>
              <a:rPr lang="en-GB" altLang="en-US" dirty="0" smtClean="0"/>
              <a:t>DS</a:t>
            </a:r>
            <a:r>
              <a:rPr lang="el-GR" altLang="en-US" dirty="0" smtClean="0"/>
              <a:t> πεδίου είναι μέσα στα πλαίσια της συμφωνίας ανάμεσα στον </a:t>
            </a:r>
            <a:r>
              <a:rPr lang="el-GR" altLang="en-US" dirty="0" err="1" smtClean="0"/>
              <a:t>πάροχο</a:t>
            </a:r>
            <a:r>
              <a:rPr lang="el-GR" altLang="en-US" dirty="0" smtClean="0"/>
              <a:t> και στον πελάτη (</a:t>
            </a:r>
            <a:r>
              <a:rPr lang="en-GB" altLang="en-US" dirty="0" smtClean="0"/>
              <a:t>SLA</a:t>
            </a:r>
            <a:r>
              <a:rPr lang="el-GR" altLang="en-US" dirty="0" smtClean="0"/>
              <a:t>) και ορίζουν τις παραμέτρους του επιπέδου υπηρεσίας, όπως ο ρυθμός μετάδοσης, η προτεραιότητα μετάδοσης και απόρριψης, η εξυπηρέτηση στην ουρά κ.ά.</a:t>
            </a:r>
            <a:endParaRPr lang="en-US" alt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normAutofit/>
          </a:bodyPr>
          <a:lstStyle/>
          <a:p>
            <a:r>
              <a:rPr lang="el-GR" altLang="en-US" dirty="0" smtClean="0"/>
              <a:t>Το μοντέλο </a:t>
            </a:r>
            <a:r>
              <a:rPr lang="en-US" altLang="en-US" dirty="0" err="1" smtClean="0"/>
              <a:t>DiffServ</a:t>
            </a:r>
            <a:r>
              <a:rPr lang="el-GR" altLang="en-US" dirty="0" smtClean="0"/>
              <a:t> (4/9)</a:t>
            </a:r>
          </a:p>
        </p:txBody>
      </p:sp>
      <p:sp>
        <p:nvSpPr>
          <p:cNvPr id="41989" name="Rectangle 3"/>
          <p:cNvSpPr>
            <a:spLocks noGrp="1" noChangeArrowheads="1"/>
          </p:cNvSpPr>
          <p:nvPr>
            <p:ph type="body" idx="1"/>
          </p:nvPr>
        </p:nvSpPr>
        <p:spPr/>
        <p:txBody>
          <a:bodyPr>
            <a:normAutofit/>
          </a:bodyPr>
          <a:lstStyle/>
          <a:p>
            <a:r>
              <a:rPr lang="en-US" altLang="en-US" dirty="0" smtClean="0"/>
              <a:t>H</a:t>
            </a:r>
            <a:r>
              <a:rPr lang="el-GR" altLang="en-US" dirty="0" smtClean="0"/>
              <a:t> αρχιτεκτονική </a:t>
            </a:r>
            <a:r>
              <a:rPr lang="en-US" altLang="en-US" dirty="0" err="1" smtClean="0"/>
              <a:t>DiffServ</a:t>
            </a:r>
            <a:r>
              <a:rPr lang="el-GR" altLang="en-US" dirty="0" smtClean="0"/>
              <a:t> αποτελεί το πιο δυναμικό σημείο για την παροχή υπηρεσιών </a:t>
            </a:r>
            <a:r>
              <a:rPr lang="en-US" altLang="en-US" dirty="0" err="1" smtClean="0"/>
              <a:t>QoS</a:t>
            </a:r>
            <a:r>
              <a:rPr lang="el-GR" altLang="en-US" dirty="0" smtClean="0"/>
              <a:t>. </a:t>
            </a:r>
          </a:p>
          <a:p>
            <a:pPr lvl="1"/>
            <a:r>
              <a:rPr lang="el-GR" altLang="en-US" dirty="0" smtClean="0"/>
              <a:t>Η λογική της είναι να αναγνωρίζει κάποιες ροές πακέτων και να τις διαχειρίζεται προνομιακά έναντι των υπολοίπων. Γενικά έχουν προταθεί 2 είδη </a:t>
            </a:r>
            <a:r>
              <a:rPr lang="en-US" altLang="en-US" dirty="0" err="1" smtClean="0"/>
              <a:t>DiffServ</a:t>
            </a:r>
            <a:r>
              <a:rPr lang="el-GR" altLang="en-US" dirty="0" smtClean="0"/>
              <a:t> υπηρεσιών.</a:t>
            </a:r>
          </a:p>
        </p:txBody>
      </p:sp>
    </p:spTree>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2150</TotalTime>
  <Words>1912</Words>
  <Application>Microsoft Office PowerPoint</Application>
  <PresentationFormat>On-screen Show (4:3)</PresentationFormat>
  <Paragraphs>212</Paragraphs>
  <Slides>43</Slides>
  <Notes>13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1_Θέμα του Office</vt:lpstr>
      <vt:lpstr>Visio</vt:lpstr>
      <vt:lpstr>Bitmap Image</vt:lpstr>
      <vt:lpstr>ΜΗΧΑΝΙΣΜΟΙ ΠΟΙΟΤΗΤΑΣ ΥΠΗΡΕΣΙΑΣ ΣΕ ΔΙΚΤΥΑ</vt:lpstr>
      <vt:lpstr>Σκοποί  ενότητας</vt:lpstr>
      <vt:lpstr>Περιεχόμενα ενότητας</vt:lpstr>
      <vt:lpstr>Differentiated Services (DiffServ) I</vt:lpstr>
      <vt:lpstr>Εισαγωγή</vt:lpstr>
      <vt:lpstr>Το μοντέλο DiffServ (1/9)</vt:lpstr>
      <vt:lpstr>Το μοντέλο DiffServ (2/9)</vt:lpstr>
      <vt:lpstr>Το μοντέλο DiffServ (3/9)</vt:lpstr>
      <vt:lpstr>Το μοντέλο DiffServ (4/9)</vt:lpstr>
      <vt:lpstr>Το μοντέλο DiffServ (5/9)</vt:lpstr>
      <vt:lpstr>Το μοντέλο DiffServ (6/9)</vt:lpstr>
      <vt:lpstr>Το μοντέλο DiffServ (7/9)</vt:lpstr>
      <vt:lpstr>Το μοντέλο DiffServ (8/9)</vt:lpstr>
      <vt:lpstr>Το μοντέλο DiffServ (9/9)</vt:lpstr>
      <vt:lpstr>Εισαγωγή στην τεχνολογία MPLS (1/4)</vt:lpstr>
      <vt:lpstr>Εισαγωγή στην τεχνολογία MPLS (2/4)</vt:lpstr>
      <vt:lpstr>Εισαγωγή στην τεχνολογία MPLS (3/4)</vt:lpstr>
      <vt:lpstr>Εισαγωγή στην τεχνολογία MPLS (4/4)</vt:lpstr>
      <vt:lpstr>Αρχιτεκτονική DiffServ (1)</vt:lpstr>
      <vt:lpstr>Αρχιτεκτονική DiffServ (2)</vt:lpstr>
      <vt:lpstr>Βασικές Αρχές DiffServ</vt:lpstr>
      <vt:lpstr>Ταξινόμηση της κίνησης (1)</vt:lpstr>
      <vt:lpstr>Ταξινόμηση της κίνησης (2)</vt:lpstr>
      <vt:lpstr>Ταξινόμηση της κίνησης (3)</vt:lpstr>
      <vt:lpstr>Ταξινόμηση της κίνησης (4)</vt:lpstr>
      <vt:lpstr>Ταξινόμηση της κίνησης (5)</vt:lpstr>
      <vt:lpstr>Έλεγχος της κίνησης</vt:lpstr>
      <vt:lpstr>Αλγόριθμος Token Bucket (1)</vt:lpstr>
      <vt:lpstr>Αλγόριθμος Token Bucket (2)</vt:lpstr>
      <vt:lpstr>Αλγόριθμος Token Bucket (3)</vt:lpstr>
      <vt:lpstr>Αλγόριθμος Leaky Bucket (1)</vt:lpstr>
      <vt:lpstr>Αλγόριθμος Leaky Bucket (2)</vt:lpstr>
      <vt:lpstr>Αστυνόμευση της κίνησης</vt:lpstr>
      <vt:lpstr>Μορφοποίηση της κίνησης</vt:lpstr>
      <vt:lpstr>Σύντομη ανασκόπηση</vt:lpstr>
      <vt:lpstr>Βιβλιογραφία</vt:lpstr>
      <vt:lpstr>Ερωτήσεις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Vaggelis Kapoulas</cp:lastModifiedBy>
  <cp:revision>326</cp:revision>
  <dcterms:created xsi:type="dcterms:W3CDTF">2012-09-06T09:03:05Z</dcterms:created>
  <dcterms:modified xsi:type="dcterms:W3CDTF">2015-11-19T11:57:13Z</dcterms:modified>
</cp:coreProperties>
</file>