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6" r:id="rId39"/>
    <p:sldId id="297" r:id="rId40"/>
    <p:sldId id="261" r:id="rId4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3ECD1-BA78-4FFE-B4F2-DFAD5A5B5CD4}" type="datetimeFigureOut">
              <a:rPr lang="el-GR" smtClean="0"/>
              <a:t>28/11/2014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65C19-AC91-4FE8-91CD-E405F79C5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091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854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2B8-F081-4820-AE57-295F13DE6C04}" type="datetimeFigureOut">
              <a:rPr lang="el-GR" smtClean="0"/>
              <a:t>28/11/2014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027-5F4F-415B-9191-342165A7BA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98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2B8-F081-4820-AE57-295F13DE6C04}" type="datetimeFigureOut">
              <a:rPr lang="el-GR" smtClean="0"/>
              <a:t>28/11/2014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027-5F4F-415B-9191-342165A7BA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240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2B8-F081-4820-AE57-295F13DE6C04}" type="datetimeFigureOut">
              <a:rPr lang="el-GR" smtClean="0"/>
              <a:t>28/11/2014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027-5F4F-415B-9191-342165A7BA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222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2B8-F081-4820-AE57-295F13DE6C04}" type="datetimeFigureOut">
              <a:rPr lang="el-GR" smtClean="0"/>
              <a:t>28/11/2014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027-5F4F-415B-9191-342165A7BA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51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2B8-F081-4820-AE57-295F13DE6C04}" type="datetimeFigureOut">
              <a:rPr lang="el-GR" smtClean="0"/>
              <a:t>28/11/2014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027-5F4F-415B-9191-342165A7BA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12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2B8-F081-4820-AE57-295F13DE6C04}" type="datetimeFigureOut">
              <a:rPr lang="el-GR" smtClean="0"/>
              <a:t>28/11/2014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027-5F4F-415B-9191-342165A7BA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358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2B8-F081-4820-AE57-295F13DE6C04}" type="datetimeFigureOut">
              <a:rPr lang="el-GR" smtClean="0"/>
              <a:t>28/11/2014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027-5F4F-415B-9191-342165A7BA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44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2B8-F081-4820-AE57-295F13DE6C04}" type="datetimeFigureOut">
              <a:rPr lang="el-GR" smtClean="0"/>
              <a:t>28/11/2014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027-5F4F-415B-9191-342165A7BA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58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2B8-F081-4820-AE57-295F13DE6C04}" type="datetimeFigureOut">
              <a:rPr lang="el-GR" smtClean="0"/>
              <a:t>28/11/2014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027-5F4F-415B-9191-342165A7BA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330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2B8-F081-4820-AE57-295F13DE6C04}" type="datetimeFigureOut">
              <a:rPr lang="el-GR" smtClean="0"/>
              <a:t>28/11/2014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027-5F4F-415B-9191-342165A7BA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38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32B8-F081-4820-AE57-295F13DE6C04}" type="datetimeFigureOut">
              <a:rPr lang="el-GR" smtClean="0"/>
              <a:t>28/11/2014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A027-5F4F-415B-9191-342165A7BA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05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32B8-F081-4820-AE57-295F13DE6C04}" type="datetimeFigureOut">
              <a:rPr lang="el-GR" smtClean="0"/>
              <a:t>28/11/2014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A027-5F4F-415B-9191-342165A7BA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464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2421227"/>
            <a:ext cx="9144000" cy="1088735"/>
          </a:xfrm>
        </p:spPr>
        <p:txBody>
          <a:bodyPr/>
          <a:lstStyle/>
          <a:p>
            <a:r>
              <a:rPr lang="el-GR" b="1" dirty="0" smtClean="0"/>
              <a:t>ΜΕΤΑΛΛΟΥΡΓΙΑ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3600" b="1" dirty="0" smtClean="0"/>
              <a:t>Τεχνολογίες </a:t>
            </a:r>
            <a:r>
              <a:rPr lang="el-GR" sz="3600" b="1" dirty="0"/>
              <a:t>Π</a:t>
            </a:r>
            <a:r>
              <a:rPr lang="el-GR" sz="3600" b="1" dirty="0" smtClean="0"/>
              <a:t>ροστασίας Υλικών</a:t>
            </a:r>
            <a:r>
              <a:rPr lang="en-US" sz="3600" b="1" dirty="0" smtClean="0"/>
              <a:t> </a:t>
            </a:r>
            <a:r>
              <a:rPr lang="el-GR" sz="3600" b="1" dirty="0" smtClean="0"/>
              <a:t>ΜΕΡΟΣ Γ: </a:t>
            </a:r>
          </a:p>
          <a:p>
            <a:r>
              <a:rPr lang="el-GR" dirty="0" smtClean="0"/>
              <a:t>Επιβλέπων: Γ. Αγγελόπουλος, καθηγητής</a:t>
            </a:r>
          </a:p>
          <a:p>
            <a:r>
              <a:rPr lang="el-GR" dirty="0" smtClean="0"/>
              <a:t>Επιμέλεια: Πήττας Κωνσταντίνος, </a:t>
            </a:r>
            <a:r>
              <a:rPr lang="el-GR" dirty="0" err="1" smtClean="0"/>
              <a:t>διπλ</a:t>
            </a:r>
            <a:r>
              <a:rPr lang="el-GR" dirty="0" smtClean="0"/>
              <a:t>. Μηχ. Μηχ.</a:t>
            </a:r>
          </a:p>
          <a:p>
            <a:r>
              <a:rPr lang="el-GR" dirty="0" smtClean="0"/>
              <a:t>Τμήμα Χημικών Μηχανικών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27049"/>
            <a:ext cx="3157800" cy="116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40" y="632394"/>
            <a:ext cx="5621859" cy="1164361"/>
          </a:xfrm>
          <a:prstGeom prst="rect">
            <a:avLst/>
          </a:prstGeom>
        </p:spPr>
      </p:pic>
      <p:pic>
        <p:nvPicPr>
          <p:cNvPr id="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540" y="5349876"/>
            <a:ext cx="5001638" cy="1190418"/>
          </a:xfrm>
          <a:prstGeom prst="rect">
            <a:avLst/>
          </a:prstGeom>
          <a:noFill/>
        </p:spPr>
      </p:pic>
      <p:pic>
        <p:nvPicPr>
          <p:cNvPr id="7" name="Picture 9" descr="C:\Users\eorfanou\Downloads\by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15" y="5532267"/>
            <a:ext cx="2060925" cy="825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55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r>
              <a:rPr lang="el-GR" dirty="0"/>
              <a:t>ΘΕΡΜΙΚΕΣ ΚΑΤΕΡΓΑΣΙΕΣ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b="1" dirty="0">
                <a:latin typeface="+mj-lt"/>
              </a:rPr>
              <a:t>42CrMo4</a:t>
            </a:r>
            <a:r>
              <a:rPr lang="el-GR" dirty="0">
                <a:latin typeface="+mj-lt"/>
              </a:rPr>
              <a:t>: Χάλυβας υψηλής </a:t>
            </a:r>
            <a:r>
              <a:rPr lang="el-GR" dirty="0" err="1">
                <a:latin typeface="+mj-lt"/>
              </a:rPr>
              <a:t>δυσθραυστότητας</a:t>
            </a:r>
            <a:r>
              <a:rPr lang="el-GR" dirty="0">
                <a:latin typeface="+mj-lt"/>
              </a:rPr>
              <a:t>, κατάλληλος για εξαρτήματα όπως γρανάζια, άξονες, διωστήρες, στροφαλοφόροι.</a:t>
            </a:r>
          </a:p>
          <a:p>
            <a:r>
              <a:rPr lang="el-GR" b="1" dirty="0">
                <a:latin typeface="+mj-lt"/>
              </a:rPr>
              <a:t>50CrV4</a:t>
            </a:r>
            <a:r>
              <a:rPr lang="el-GR" dirty="0">
                <a:latin typeface="+mj-lt"/>
              </a:rPr>
              <a:t>: Όπως ο 42CrMo4, με υψηλότερη αντοχή </a:t>
            </a:r>
            <a:r>
              <a:rPr lang="el-GR" dirty="0" err="1">
                <a:latin typeface="+mj-lt"/>
              </a:rPr>
              <a:t>εκτριβής</a:t>
            </a:r>
            <a:r>
              <a:rPr lang="el-GR" dirty="0">
                <a:latin typeface="+mj-lt"/>
              </a:rPr>
              <a:t>.</a:t>
            </a:r>
          </a:p>
          <a:p>
            <a:r>
              <a:rPr lang="el-GR" b="1" dirty="0">
                <a:latin typeface="+mj-lt"/>
              </a:rPr>
              <a:t>30CrNiMo8</a:t>
            </a:r>
            <a:r>
              <a:rPr lang="el-GR" dirty="0">
                <a:latin typeface="+mj-lt"/>
              </a:rPr>
              <a:t>: Χάλυβας ψυχρής </a:t>
            </a:r>
            <a:r>
              <a:rPr lang="el-GR" dirty="0" err="1">
                <a:latin typeface="+mj-lt"/>
              </a:rPr>
              <a:t>εξέλασης</a:t>
            </a:r>
            <a:r>
              <a:rPr lang="el-GR" dirty="0">
                <a:latin typeface="+mj-lt"/>
              </a:rPr>
              <a:t>. Ευρείας χρήσης στην κατασκευή μηχανημάτων και οχημάτων.</a:t>
            </a:r>
          </a:p>
          <a:p>
            <a:r>
              <a:rPr lang="el-GR" b="1" dirty="0">
                <a:latin typeface="+mj-lt"/>
              </a:rPr>
              <a:t>32NiCrMo145</a:t>
            </a:r>
            <a:r>
              <a:rPr lang="el-GR" dirty="0">
                <a:latin typeface="+mj-lt"/>
              </a:rPr>
              <a:t>: Χάλυβας κατασκευής σωλήνων, συρμάτων, προφίλ, ράβδων.</a:t>
            </a:r>
          </a:p>
          <a:p>
            <a:r>
              <a:rPr lang="el-GR" b="1" dirty="0">
                <a:latin typeface="+mj-lt"/>
              </a:rPr>
              <a:t>Χ210CrW12</a:t>
            </a:r>
            <a:r>
              <a:rPr lang="el-GR" dirty="0">
                <a:latin typeface="+mj-lt"/>
              </a:rPr>
              <a:t>: Χάλυβας κατασκευής εργαλείων κοπής βαριάς χρήσης, τρυπάνια.</a:t>
            </a:r>
          </a:p>
          <a:p>
            <a:r>
              <a:rPr lang="el-GR" b="1" dirty="0">
                <a:latin typeface="+mj-lt"/>
              </a:rPr>
              <a:t>X155CrVMo121</a:t>
            </a:r>
            <a:r>
              <a:rPr lang="el-GR" dirty="0">
                <a:latin typeface="+mj-lt"/>
              </a:rPr>
              <a:t>: Χάλυβας κατασκευής εργαλείων κοπής εύθραυστων υλικών.</a:t>
            </a:r>
          </a:p>
        </p:txBody>
      </p:sp>
    </p:spTree>
    <p:extLst>
      <p:ext uri="{BB962C8B-B14F-4D97-AF65-F5344CB8AC3E}">
        <p14:creationId xmlns:p14="http://schemas.microsoft.com/office/powerpoint/2010/main" val="81378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r>
              <a:rPr lang="el-GR" dirty="0"/>
              <a:t>ΘΕΡΜΙΚΕΣ ΚΑΤΕΡΓΑΣΙΕΣ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107" y="1146220"/>
            <a:ext cx="7978082" cy="56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/>
          <a:lstStyle/>
          <a:p>
            <a:r>
              <a:rPr lang="el-GR" dirty="0"/>
              <a:t>ΘΕΡΜΙΚΕΣ ΚΑΤΕΡΓΑΣΙΕΣ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290" y="1107584"/>
            <a:ext cx="7660989" cy="55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4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r>
              <a:rPr lang="el-GR" dirty="0"/>
              <a:t>ΕΝΑΝΘΡΑΚΩΣΕΙΣ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>
                <a:latin typeface="+mj-lt"/>
              </a:rPr>
              <a:t>1)Ανύψωση θερμοκρασίας φούρνου σε Τ</a:t>
            </a:r>
          </a:p>
          <a:p>
            <a:pPr marL="0" indent="0">
              <a:buNone/>
            </a:pPr>
            <a:r>
              <a:rPr lang="el-GR" dirty="0">
                <a:latin typeface="+mj-lt"/>
              </a:rPr>
              <a:t>2)Εισαγωγή μίγματος αέρα/</a:t>
            </a:r>
            <a:r>
              <a:rPr lang="el-GR" dirty="0" err="1">
                <a:latin typeface="+mj-lt"/>
              </a:rPr>
              <a:t>προπανίου</a:t>
            </a:r>
            <a:r>
              <a:rPr lang="el-GR" dirty="0">
                <a:latin typeface="+mj-lt"/>
              </a:rPr>
              <a:t> και </a:t>
            </a:r>
            <a:r>
              <a:rPr lang="el-GR" dirty="0" err="1">
                <a:latin typeface="+mj-lt"/>
              </a:rPr>
              <a:t>ρυθμιση</a:t>
            </a:r>
            <a:r>
              <a:rPr lang="el-GR" dirty="0">
                <a:latin typeface="+mj-lt"/>
              </a:rPr>
              <a:t> σε αναλογία 1:3</a:t>
            </a:r>
          </a:p>
          <a:p>
            <a:pPr marL="0" indent="0">
              <a:buNone/>
            </a:pPr>
            <a:r>
              <a:rPr lang="el-GR" dirty="0">
                <a:latin typeface="+mj-lt"/>
              </a:rPr>
              <a:t>3)Σταθεροποίηση παροχής αερίου μίγματος (5-10 </a:t>
            </a:r>
            <a:r>
              <a:rPr lang="el-GR" dirty="0" err="1">
                <a:latin typeface="+mj-lt"/>
              </a:rPr>
              <a:t>min</a:t>
            </a:r>
            <a:r>
              <a:rPr lang="el-GR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l-GR" dirty="0">
                <a:latin typeface="+mj-lt"/>
              </a:rPr>
              <a:t>4)Εναλλαγή σε αδρανές αέριο (Ν2) και φόρτωση δοκιμίων</a:t>
            </a:r>
          </a:p>
          <a:p>
            <a:pPr marL="0" indent="0">
              <a:buNone/>
            </a:pPr>
            <a:r>
              <a:rPr lang="el-GR" dirty="0">
                <a:latin typeface="+mj-lt"/>
              </a:rPr>
              <a:t>5)Σταθεροποίηση </a:t>
            </a:r>
            <a:r>
              <a:rPr lang="el-GR" dirty="0" err="1">
                <a:latin typeface="+mj-lt"/>
              </a:rPr>
              <a:t>θερμορκασίας</a:t>
            </a:r>
            <a:r>
              <a:rPr lang="el-GR" dirty="0">
                <a:latin typeface="+mj-lt"/>
              </a:rPr>
              <a:t> σε Τ</a:t>
            </a:r>
          </a:p>
          <a:p>
            <a:pPr marL="0" indent="0">
              <a:buNone/>
            </a:pPr>
            <a:r>
              <a:rPr lang="el-GR" dirty="0">
                <a:latin typeface="+mj-lt"/>
              </a:rPr>
              <a:t>6)Ενανθράκωση για χρόνο </a:t>
            </a:r>
            <a:r>
              <a:rPr lang="el-GR" dirty="0" err="1">
                <a:latin typeface="+mj-lt"/>
              </a:rPr>
              <a:t>tενανθράκωσης</a:t>
            </a:r>
            <a:endParaRPr lang="el-GR" dirty="0">
              <a:latin typeface="+mj-lt"/>
            </a:endParaRPr>
          </a:p>
          <a:p>
            <a:pPr marL="0" indent="0">
              <a:buNone/>
            </a:pPr>
            <a:r>
              <a:rPr lang="el-GR" dirty="0">
                <a:latin typeface="+mj-lt"/>
              </a:rPr>
              <a:t>7)Εναλλαγή σε </a:t>
            </a:r>
            <a:r>
              <a:rPr lang="el-GR" dirty="0" err="1">
                <a:latin typeface="+mj-lt"/>
              </a:rPr>
              <a:t>αδρναές</a:t>
            </a:r>
            <a:r>
              <a:rPr lang="el-GR" dirty="0">
                <a:latin typeface="+mj-lt"/>
              </a:rPr>
              <a:t> αέριο (Ν2)</a:t>
            </a:r>
          </a:p>
          <a:p>
            <a:pPr marL="0" indent="0">
              <a:buNone/>
            </a:pPr>
            <a:r>
              <a:rPr lang="el-GR" dirty="0">
                <a:latin typeface="+mj-lt"/>
              </a:rPr>
              <a:t>8)Διάχυση για χρόνο </a:t>
            </a:r>
            <a:r>
              <a:rPr lang="el-GR" dirty="0" err="1">
                <a:latin typeface="+mj-lt"/>
              </a:rPr>
              <a:t>tδιάχυσης</a:t>
            </a:r>
            <a:endParaRPr lang="el-GR" dirty="0">
              <a:latin typeface="+mj-lt"/>
            </a:endParaRPr>
          </a:p>
          <a:p>
            <a:pPr marL="0" indent="0">
              <a:buNone/>
            </a:pPr>
            <a:r>
              <a:rPr lang="el-GR" dirty="0">
                <a:latin typeface="+mj-lt"/>
              </a:rPr>
              <a:t>9)Απομάκρυνση δοκιμίων από το φούρνο και απόψυξη</a:t>
            </a:r>
          </a:p>
        </p:txBody>
      </p:sp>
    </p:spTree>
    <p:extLst>
      <p:ext uri="{BB962C8B-B14F-4D97-AF65-F5344CB8AC3E}">
        <p14:creationId xmlns:p14="http://schemas.microsoft.com/office/powerpoint/2010/main" val="1044386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/>
          <a:lstStyle/>
          <a:p>
            <a:r>
              <a:rPr lang="el-GR" dirty="0"/>
              <a:t>ΕΝΑΝΘΡΑΚΩΣΕΙΣ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193" y="1413501"/>
            <a:ext cx="7581614" cy="52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7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el-GR" dirty="0"/>
              <a:t>ΕΝΑΝΘΡΑΚΩΣΕΙΣ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790" y="1452136"/>
            <a:ext cx="7954419" cy="512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9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/>
          <a:lstStyle/>
          <a:p>
            <a:r>
              <a:rPr lang="el-GR" dirty="0"/>
              <a:t>ΕΝΑΝΘΡΑΚΩΣΕΙΣ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1285" y="1249252"/>
            <a:ext cx="7949429" cy="51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37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/>
          <a:lstStyle/>
          <a:p>
            <a:r>
              <a:rPr lang="el-GR" dirty="0"/>
              <a:t>ΕΝΑΝΘΡΑΚΩΣΕΙΣ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973" y="1107584"/>
            <a:ext cx="7730053" cy="56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96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r>
              <a:rPr lang="el-GR" dirty="0"/>
              <a:t>ΕΝΑΝΘΡΑΚΩΣΕΙΣ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999" y="1146220"/>
            <a:ext cx="7604002" cy="53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16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el-GR" dirty="0"/>
              <a:t>ΕΝΑΝΘΡΑΚΩΣΕΙΣ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3195"/>
            <a:ext cx="5537327" cy="369385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39" y="1893195"/>
            <a:ext cx="3357222" cy="30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4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παρόν εκπαιδευτικό υλικό υπόκειται σε</a:t>
            </a:r>
            <a:r>
              <a:rPr lang="en-US" dirty="0"/>
              <a:t> </a:t>
            </a:r>
            <a:r>
              <a:rPr lang="el-GR" dirty="0"/>
              <a:t>άδειες χρήσης </a:t>
            </a:r>
            <a:r>
              <a:rPr lang="en-US" dirty="0"/>
              <a:t>Creative Commons. </a:t>
            </a:r>
          </a:p>
          <a:p>
            <a:r>
              <a:rPr lang="el-GR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9" descr="C:\Users\eorfanou\Downloads\b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00" y="5013177"/>
            <a:ext cx="1800200" cy="625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090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r>
              <a:rPr lang="el-GR" dirty="0"/>
              <a:t>ΕΝΑΝΘΡΑΚΩΣΕΙΣ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6989"/>
            <a:ext cx="4108360" cy="395737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554" y="1786989"/>
            <a:ext cx="4929729" cy="40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/>
          <a:lstStyle/>
          <a:p>
            <a:r>
              <a:rPr lang="el-GR" dirty="0"/>
              <a:t>ΕΝΑΝΘΡΑΚΩΣΕΙΣ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7110" y="1081826"/>
            <a:ext cx="7997780" cy="548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9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r>
              <a:rPr lang="el-GR" dirty="0"/>
              <a:t>ΕΝΑΝΘΡΑΚΩΣΕΙΣ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632" y="1133342"/>
            <a:ext cx="9058735" cy="436593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329" y="5376057"/>
            <a:ext cx="36861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60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el-GR" dirty="0"/>
              <a:t>ΕΝΑΝΘΡΑΚΩΣΕΙΣ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9105"/>
            <a:ext cx="5639873" cy="328388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530" y="2009105"/>
            <a:ext cx="4332475" cy="254139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530" y="4910966"/>
            <a:ext cx="5190320" cy="4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83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r>
              <a:rPr lang="el-GR" dirty="0"/>
              <a:t>ΕΝΑΖΩΤΩΣΕΙΣ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277" y="1133342"/>
            <a:ext cx="8149446" cy="547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97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005"/>
          </a:xfrm>
        </p:spPr>
        <p:txBody>
          <a:bodyPr/>
          <a:lstStyle/>
          <a:p>
            <a:r>
              <a:rPr lang="el-GR" dirty="0"/>
              <a:t>ΕΝΑΖΩΤΩΣΕΙΣ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657" y="1831338"/>
            <a:ext cx="4514850" cy="41338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011" y="1831338"/>
            <a:ext cx="39338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08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/>
          <a:lstStyle/>
          <a:p>
            <a:r>
              <a:rPr lang="el-GR" dirty="0"/>
              <a:t>ΕΝΑΖΩΤΩΣΕΙΣ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934" y="1222535"/>
            <a:ext cx="8564131" cy="563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9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r>
              <a:rPr lang="el-GR" dirty="0"/>
              <a:t>ΕΝΑΖΩΤΩΣΕΙΣ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229" y="1146220"/>
            <a:ext cx="7689542" cy="55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76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/>
          <a:lstStyle/>
          <a:p>
            <a:r>
              <a:rPr lang="el-GR" dirty="0"/>
              <a:t>ΕΝΑ</a:t>
            </a:r>
            <a:r>
              <a:rPr lang="en-US" dirty="0"/>
              <a:t>N</a:t>
            </a:r>
            <a:r>
              <a:rPr lang="el-GR" dirty="0"/>
              <a:t>ΘΡΑΚΩΝΙΤΡΩΣΕΙΣ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6180786" cy="4351338"/>
          </a:xfrm>
        </p:spPr>
        <p:txBody>
          <a:bodyPr/>
          <a:lstStyle/>
          <a:p>
            <a:r>
              <a:rPr lang="el-GR" dirty="0" smtClean="0">
                <a:latin typeface="+mj-lt"/>
              </a:rPr>
              <a:t>Ρευστοποίηση </a:t>
            </a:r>
            <a:r>
              <a:rPr lang="el-GR" dirty="0">
                <a:latin typeface="+mj-lt"/>
              </a:rPr>
              <a:t>με μίγμα αέρα-προπάνιο-</a:t>
            </a:r>
            <a:r>
              <a:rPr lang="el-GR" dirty="0" err="1">
                <a:latin typeface="+mj-lt"/>
              </a:rPr>
              <a:t>αμωνία</a:t>
            </a:r>
            <a:r>
              <a:rPr lang="el-GR" dirty="0">
                <a:latin typeface="+mj-lt"/>
              </a:rPr>
              <a:t> 2:1+10%</a:t>
            </a:r>
          </a:p>
          <a:p>
            <a:r>
              <a:rPr lang="el-GR" dirty="0" smtClean="0">
                <a:latin typeface="+mj-lt"/>
              </a:rPr>
              <a:t>45 </a:t>
            </a:r>
            <a:r>
              <a:rPr lang="el-GR" dirty="0" err="1">
                <a:latin typeface="+mj-lt"/>
              </a:rPr>
              <a:t>minγια</a:t>
            </a:r>
            <a:r>
              <a:rPr lang="el-GR" dirty="0">
                <a:latin typeface="+mj-lt"/>
              </a:rPr>
              <a:t> προσαρμογή της ατμόσφαιρας του φούρνου</a:t>
            </a:r>
          </a:p>
          <a:p>
            <a:r>
              <a:rPr lang="el-GR" dirty="0" smtClean="0">
                <a:latin typeface="+mj-lt"/>
              </a:rPr>
              <a:t>Θέρμανση </a:t>
            </a:r>
            <a:r>
              <a:rPr lang="el-GR" dirty="0">
                <a:latin typeface="+mj-lt"/>
              </a:rPr>
              <a:t>στους 850°Cγια 120 </a:t>
            </a:r>
            <a:r>
              <a:rPr lang="el-GR" dirty="0" err="1" smtClean="0">
                <a:latin typeface="+mj-lt"/>
              </a:rPr>
              <a:t>min</a:t>
            </a:r>
            <a:r>
              <a:rPr lang="el-GR" dirty="0" smtClean="0">
                <a:latin typeface="+mj-lt"/>
              </a:rPr>
              <a:t> για </a:t>
            </a:r>
            <a:r>
              <a:rPr lang="el-GR" dirty="0">
                <a:latin typeface="+mj-lt"/>
              </a:rPr>
              <a:t>την </a:t>
            </a:r>
            <a:r>
              <a:rPr lang="el-GR" dirty="0" err="1">
                <a:latin typeface="+mj-lt"/>
              </a:rPr>
              <a:t>ενανθρακωνίτρωση</a:t>
            </a:r>
            <a:r>
              <a:rPr lang="el-GR" dirty="0">
                <a:latin typeface="+mj-lt"/>
              </a:rPr>
              <a:t> των δοκιμίων</a:t>
            </a:r>
          </a:p>
          <a:p>
            <a:r>
              <a:rPr lang="el-GR" dirty="0" smtClean="0">
                <a:latin typeface="+mj-lt"/>
              </a:rPr>
              <a:t>Εξαγωγή </a:t>
            </a:r>
            <a:r>
              <a:rPr lang="el-GR" dirty="0">
                <a:latin typeface="+mj-lt"/>
              </a:rPr>
              <a:t>και ταχεία απόψυξη</a:t>
            </a:r>
          </a:p>
        </p:txBody>
      </p:sp>
    </p:spTree>
    <p:extLst>
      <p:ext uri="{BB962C8B-B14F-4D97-AF65-F5344CB8AC3E}">
        <p14:creationId xmlns:p14="http://schemas.microsoft.com/office/powerpoint/2010/main" val="2181756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el-GR" dirty="0"/>
              <a:t>ΕΝΑ</a:t>
            </a:r>
            <a:r>
              <a:rPr lang="en-US" dirty="0"/>
              <a:t>N</a:t>
            </a:r>
            <a:r>
              <a:rPr lang="el-GR" dirty="0"/>
              <a:t>ΘΡΑΚΩΝΙΤΡΩΣΕΙΣ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235" y="1171978"/>
            <a:ext cx="8433530" cy="53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7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Πατρών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pic>
        <p:nvPicPr>
          <p:cNvPr id="4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5300920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877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247"/>
          </a:xfrm>
        </p:spPr>
        <p:txBody>
          <a:bodyPr/>
          <a:lstStyle/>
          <a:p>
            <a:r>
              <a:rPr lang="el-GR" dirty="0"/>
              <a:t>ΕΝΑ</a:t>
            </a:r>
            <a:r>
              <a:rPr lang="en-US" dirty="0"/>
              <a:t>N</a:t>
            </a:r>
            <a:r>
              <a:rPr lang="el-GR" dirty="0"/>
              <a:t>ΘΡΑΚΩΝΙΤΡΩΣΕΙΣ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841" y="1236372"/>
            <a:ext cx="5834318" cy="53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93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/>
          <a:lstStyle/>
          <a:p>
            <a:r>
              <a:rPr lang="el-GR" dirty="0"/>
              <a:t>ΕΝΑ</a:t>
            </a:r>
            <a:r>
              <a:rPr lang="en-US" dirty="0"/>
              <a:t>N</a:t>
            </a:r>
            <a:r>
              <a:rPr lang="el-GR" dirty="0"/>
              <a:t>ΘΡΑΚΩΝΙΤΡΩΣΕΙΣ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851" y="1249252"/>
            <a:ext cx="8474298" cy="53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29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ΣΥΓΚΡΙΣΗ ΕΝΑΝΘΡΑΚΩΣΗΣ - ΕΝΑ</a:t>
            </a:r>
            <a:r>
              <a:rPr lang="en-US" dirty="0"/>
              <a:t>N</a:t>
            </a:r>
            <a:r>
              <a:rPr lang="el-GR" dirty="0"/>
              <a:t>ΘΡΑΚΩΝΙΤΡΩΣΗΣ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277" y="1690688"/>
            <a:ext cx="8485445" cy="51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80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/>
          <a:lstStyle/>
          <a:p>
            <a:r>
              <a:rPr lang="el-GR" dirty="0"/>
              <a:t>ΝΙΤΡΟΕΝΑΝΘΡΑΚΩΣΕΙΣ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4755"/>
            <a:ext cx="7851441" cy="49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24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/>
          <a:lstStyle/>
          <a:p>
            <a:r>
              <a:rPr lang="el-GR" dirty="0" smtClean="0"/>
              <a:t>ΣΥΓΚΡΙΤΙΚΟ ΓΡΑΦΗΜΑ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351" y="1300766"/>
            <a:ext cx="8595297" cy="48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4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r>
              <a:rPr lang="el-GR" dirty="0"/>
              <a:t>ΝΙΤΡΟΕΝΑΝΘΡΑΚΩΣΕΙΣ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137" y="1374865"/>
            <a:ext cx="8279726" cy="53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99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r>
              <a:rPr lang="el-GR" dirty="0"/>
              <a:t>ΝΙΤΡΟΕΝΑΝΘΡΑΚΩΣΕΙΣ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5868" y="1452138"/>
            <a:ext cx="7680264" cy="48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74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/>
          <a:lstStyle/>
          <a:p>
            <a:r>
              <a:rPr lang="el-GR" dirty="0"/>
              <a:t>ΝΙΤΡΟΕΝΑΝΘΡΑΚΩΣΕΙΣ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652" y="1210614"/>
            <a:ext cx="7022695" cy="51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1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/>
          <a:lstStyle/>
          <a:p>
            <a:r>
              <a:rPr lang="el-GR" dirty="0" smtClean="0"/>
              <a:t>ΣΥΜΠΕΡΑΣΜΑΤΑ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>
                <a:latin typeface="+mj-lt"/>
              </a:rPr>
              <a:t>Η χρήση ΡΚ για βαφή, ενανθράκωση, </a:t>
            </a:r>
            <a:r>
              <a:rPr lang="el-GR" dirty="0" err="1">
                <a:latin typeface="+mj-lt"/>
              </a:rPr>
              <a:t>εναζώτωση</a:t>
            </a:r>
            <a:r>
              <a:rPr lang="el-GR" dirty="0">
                <a:latin typeface="+mj-lt"/>
              </a:rPr>
              <a:t>, </a:t>
            </a:r>
            <a:r>
              <a:rPr lang="el-GR" dirty="0" err="1">
                <a:latin typeface="+mj-lt"/>
              </a:rPr>
              <a:t>νιτροενανθράκωση</a:t>
            </a:r>
            <a:r>
              <a:rPr lang="el-GR" dirty="0">
                <a:latin typeface="+mj-lt"/>
              </a:rPr>
              <a:t> ή </a:t>
            </a:r>
            <a:r>
              <a:rPr lang="el-GR" dirty="0" err="1">
                <a:latin typeface="+mj-lt"/>
              </a:rPr>
              <a:t>ενανθρακωνίτρωση</a:t>
            </a:r>
            <a:r>
              <a:rPr lang="el-GR" dirty="0">
                <a:latin typeface="+mj-lt"/>
              </a:rPr>
              <a:t> δίνει άμεσα συγκρίσιμα αποτελέσματα με τη μέθοδο των λουτρών </a:t>
            </a:r>
            <a:r>
              <a:rPr lang="el-GR" dirty="0" err="1">
                <a:latin typeface="+mj-lt"/>
              </a:rPr>
              <a:t>τηγμένων</a:t>
            </a:r>
            <a:r>
              <a:rPr lang="el-GR" dirty="0">
                <a:latin typeface="+mj-lt"/>
              </a:rPr>
              <a:t> αλάτων, κάνοντας ταυτόχρονα χρήση των πλεονεκτημάτων που προφέρει η χρήση μιας ΡΚ</a:t>
            </a:r>
            <a:r>
              <a:rPr lang="el-GR" dirty="0" smtClean="0">
                <a:latin typeface="+mj-lt"/>
              </a:rPr>
              <a:t>.</a:t>
            </a:r>
          </a:p>
          <a:p>
            <a:r>
              <a:rPr lang="el-GR" dirty="0" smtClean="0">
                <a:latin typeface="+mj-lt"/>
              </a:rPr>
              <a:t>Η </a:t>
            </a:r>
            <a:r>
              <a:rPr lang="el-GR" dirty="0">
                <a:latin typeface="+mj-lt"/>
              </a:rPr>
              <a:t>μέθοδος μπορεί να χρησιμοποιηθεί για κατεργασίες ολόκληρων εξαρτημάτων στην τελική τους μορφή, τα οποία πολλές φορές δεν απαιτούν περαιτέρω κατεργασία ή λείανση. Μοναδικός περιορισμός είναι το μέγεθος της κλίνης, άρα πιθανόν αυξημένη κατανάλωση αερίων για τη ρευστοποίηση</a:t>
            </a:r>
            <a:r>
              <a:rPr lang="el-GR" dirty="0" smtClean="0">
                <a:latin typeface="+mj-lt"/>
              </a:rPr>
              <a:t>.</a:t>
            </a:r>
          </a:p>
          <a:p>
            <a:r>
              <a:rPr lang="el-GR" dirty="0" smtClean="0">
                <a:latin typeface="+mj-lt"/>
              </a:rPr>
              <a:t>Μείωση </a:t>
            </a:r>
            <a:r>
              <a:rPr lang="el-GR" dirty="0">
                <a:latin typeface="+mj-lt"/>
              </a:rPr>
              <a:t>κόστους αφού η ίδια συσκευή μπορεί να χρησιμοποιείται για διάφορες κατεργασίες με απλή εναλλαγή των αερίων, χωρίς καν να απαιτείται χρήση νέας </a:t>
            </a:r>
            <a:r>
              <a:rPr lang="el-GR" dirty="0" err="1">
                <a:latin typeface="+mj-lt"/>
              </a:rPr>
              <a:t>αλούμινας</a:t>
            </a:r>
            <a:r>
              <a:rPr lang="el-GR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332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χρήσης έργων τρίτων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εικόνες και γραφήματα των οποίων δεν αναφέρεται η προέλευση  προέρχονται από: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ASM HANDBOOK, VOLUME 5, THE MATERIALS INTERNATIONAL SOCIETY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565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latin typeface="+mj-lt"/>
              </a:rPr>
              <a:t>Θερμικές και </a:t>
            </a:r>
            <a:r>
              <a:rPr lang="el-GR" dirty="0" err="1">
                <a:latin typeface="+mj-lt"/>
              </a:rPr>
              <a:t>θερμοχημικές</a:t>
            </a:r>
            <a:r>
              <a:rPr lang="el-GR" dirty="0">
                <a:latin typeface="+mj-lt"/>
              </a:rPr>
              <a:t> κατεργασίες </a:t>
            </a:r>
            <a:r>
              <a:rPr lang="el-GR" dirty="0" err="1" smtClean="0">
                <a:latin typeface="+mj-lt"/>
              </a:rPr>
              <a:t>χαλύβων</a:t>
            </a:r>
            <a:r>
              <a:rPr lang="el-GR" dirty="0" smtClean="0">
                <a:latin typeface="+mj-lt"/>
              </a:rPr>
              <a:t> σε </a:t>
            </a:r>
            <a:r>
              <a:rPr lang="el-GR" dirty="0" err="1">
                <a:latin typeface="+mj-lt"/>
              </a:rPr>
              <a:t>ρευστοστερεά</a:t>
            </a:r>
            <a:r>
              <a:rPr lang="el-GR" dirty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κλίνη</a:t>
            </a:r>
          </a:p>
          <a:p>
            <a:r>
              <a:rPr lang="el-GR" dirty="0">
                <a:latin typeface="+mj-lt"/>
              </a:rPr>
              <a:t>ΘΕΡΜΙΚΕΣ </a:t>
            </a:r>
            <a:r>
              <a:rPr lang="el-GR" dirty="0" smtClean="0">
                <a:latin typeface="+mj-lt"/>
              </a:rPr>
              <a:t>ΚΑΤΕΡΓΑΣΙΕΣ</a:t>
            </a:r>
          </a:p>
          <a:p>
            <a:r>
              <a:rPr lang="el-GR" dirty="0" smtClean="0">
                <a:latin typeface="+mj-lt"/>
              </a:rPr>
              <a:t>ΕΝΑΝΘΡΑΚΩΣΕΙΣ</a:t>
            </a:r>
          </a:p>
          <a:p>
            <a:r>
              <a:rPr lang="el-GR" dirty="0" smtClean="0">
                <a:latin typeface="+mj-lt"/>
              </a:rPr>
              <a:t>ΕΝΑΖΩΤΩΣΕΙΣ</a:t>
            </a:r>
          </a:p>
          <a:p>
            <a:r>
              <a:rPr lang="el-GR" dirty="0">
                <a:latin typeface="+mj-lt"/>
              </a:rPr>
              <a:t>ΕΝΑ</a:t>
            </a:r>
            <a:r>
              <a:rPr lang="en-US" dirty="0">
                <a:latin typeface="+mj-lt"/>
              </a:rPr>
              <a:t>N</a:t>
            </a:r>
            <a:r>
              <a:rPr lang="el-GR" dirty="0" smtClean="0">
                <a:latin typeface="+mj-lt"/>
              </a:rPr>
              <a:t>ΘΡΑΚΩΝΙΤΡΩΣΕΙΣ</a:t>
            </a:r>
          </a:p>
          <a:p>
            <a:r>
              <a:rPr lang="el-GR" dirty="0">
                <a:latin typeface="+mj-lt"/>
              </a:rPr>
              <a:t>ΣΥΓΚΡΙΣΗ ΕΝΑΝΘΡΑΚΩΣΗΣ </a:t>
            </a:r>
            <a:r>
              <a:rPr lang="el-GR" dirty="0" smtClean="0">
                <a:latin typeface="+mj-lt"/>
              </a:rPr>
              <a:t>– </a:t>
            </a:r>
            <a:r>
              <a:rPr lang="el-GR" dirty="0">
                <a:latin typeface="+mj-lt"/>
              </a:rPr>
              <a:t>ΕΝΑ</a:t>
            </a:r>
            <a:r>
              <a:rPr lang="en-US" dirty="0">
                <a:latin typeface="+mj-lt"/>
              </a:rPr>
              <a:t>N</a:t>
            </a:r>
            <a:r>
              <a:rPr lang="el-GR" dirty="0" smtClean="0">
                <a:latin typeface="+mj-lt"/>
              </a:rPr>
              <a:t>ΘΡΑΚΩΝΙΤΡΩΣΗΣ</a:t>
            </a:r>
          </a:p>
          <a:p>
            <a:r>
              <a:rPr lang="el-GR" dirty="0" smtClean="0">
                <a:latin typeface="+mj-lt"/>
              </a:rPr>
              <a:t>ΝΙΤΡΟΕΝΑΝΘΡΑΚΩΣΕΙΣ</a:t>
            </a:r>
          </a:p>
          <a:p>
            <a:r>
              <a:rPr lang="el-GR" dirty="0" smtClean="0">
                <a:latin typeface="+mj-lt"/>
              </a:rPr>
              <a:t>ΣΥΜΠΕΡΑΣΜΑΤΑ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8866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562" y="5733256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9" descr="C:\Users\eorfanou\Downloads\by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26" y="5806168"/>
            <a:ext cx="1800200" cy="625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8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Θερμικές και </a:t>
            </a:r>
            <a:r>
              <a:rPr lang="el-GR" dirty="0" err="1"/>
              <a:t>θερμοχημικές</a:t>
            </a:r>
            <a:r>
              <a:rPr lang="el-GR" dirty="0"/>
              <a:t> κατεργασίες </a:t>
            </a:r>
            <a:r>
              <a:rPr lang="el-GR" dirty="0" err="1" smtClean="0"/>
              <a:t>χαλύβων</a:t>
            </a:r>
            <a:r>
              <a:rPr lang="el-GR" dirty="0" smtClean="0"/>
              <a:t> σε </a:t>
            </a:r>
            <a:r>
              <a:rPr lang="el-GR" dirty="0" err="1"/>
              <a:t>ρευστοστερεά</a:t>
            </a:r>
            <a:r>
              <a:rPr lang="el-GR" dirty="0"/>
              <a:t> κλίνη (ΡΚ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276385"/>
            <a:ext cx="10515600" cy="2862285"/>
          </a:xfrm>
        </p:spPr>
        <p:txBody>
          <a:bodyPr/>
          <a:lstStyle/>
          <a:p>
            <a:r>
              <a:rPr lang="el-GR" dirty="0"/>
              <a:t>ΘΕΡΜΙΚΕΣ ΚΑΤΕΡΓΑΣΙΕΣ (ΒΑΦΗ –ΨΥΞΗ –ΕΠΑΝΑΦΟΡΑ)</a:t>
            </a:r>
          </a:p>
          <a:p>
            <a:r>
              <a:rPr lang="el-GR" dirty="0" smtClean="0"/>
              <a:t>ΕΝΑΝΘΡΑΚΩΣΕΙΣ </a:t>
            </a:r>
            <a:r>
              <a:rPr lang="el-GR" dirty="0"/>
              <a:t>ΧΑΛΥΒΩΝ</a:t>
            </a:r>
          </a:p>
          <a:p>
            <a:r>
              <a:rPr lang="el-GR" dirty="0" smtClean="0"/>
              <a:t>ΕΝΑΖΩΤΩΣΕΙΣ </a:t>
            </a:r>
            <a:r>
              <a:rPr lang="el-GR" dirty="0"/>
              <a:t>ΧΑΛΥΒΩΝ</a:t>
            </a:r>
          </a:p>
          <a:p>
            <a:r>
              <a:rPr lang="el-GR" dirty="0" smtClean="0"/>
              <a:t>ΕΝΑΝΘΡΑΚΩΝΙΤΡΩΣΕΙΣ </a:t>
            </a:r>
            <a:r>
              <a:rPr lang="el-GR" dirty="0"/>
              <a:t>ΧΑΛΥΒΩΝ</a:t>
            </a:r>
          </a:p>
          <a:p>
            <a:r>
              <a:rPr lang="el-GR" dirty="0" smtClean="0"/>
              <a:t>ΝΙΤΡΟΕΝΑΝΘΡΑΚΩΣΕΙΣ </a:t>
            </a:r>
            <a:r>
              <a:rPr lang="el-GR" dirty="0"/>
              <a:t>ΧΑΛΥΒΩΝ</a:t>
            </a:r>
          </a:p>
        </p:txBody>
      </p:sp>
    </p:spTree>
    <p:extLst>
      <p:ext uri="{BB962C8B-B14F-4D97-AF65-F5344CB8AC3E}">
        <p14:creationId xmlns:p14="http://schemas.microsoft.com/office/powerpoint/2010/main" val="135209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Θερμικές και </a:t>
            </a:r>
            <a:r>
              <a:rPr lang="el-GR" dirty="0" err="1"/>
              <a:t>θερμοχημικές</a:t>
            </a:r>
            <a:r>
              <a:rPr lang="el-GR" dirty="0"/>
              <a:t> κατεργασίες </a:t>
            </a:r>
            <a:r>
              <a:rPr lang="el-GR" dirty="0" err="1" smtClean="0"/>
              <a:t>χαλύβων</a:t>
            </a:r>
            <a:r>
              <a:rPr lang="el-GR" dirty="0" smtClean="0"/>
              <a:t> σε </a:t>
            </a:r>
            <a:r>
              <a:rPr lang="el-GR" dirty="0" err="1"/>
              <a:t>ρευστοστερεά</a:t>
            </a:r>
            <a:r>
              <a:rPr lang="el-GR" dirty="0"/>
              <a:t> κλίνη (ΡΚ):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>
                <a:latin typeface="+mj-lt"/>
              </a:rPr>
              <a:t>Χ</a:t>
            </a:r>
            <a:r>
              <a:rPr lang="el-GR" dirty="0" smtClean="0">
                <a:latin typeface="+mj-lt"/>
              </a:rPr>
              <a:t>ρήση </a:t>
            </a:r>
            <a:r>
              <a:rPr lang="el-GR" dirty="0">
                <a:latin typeface="+mj-lt"/>
              </a:rPr>
              <a:t>ΡΚ για βαφή, ενανθράκωση, </a:t>
            </a:r>
            <a:r>
              <a:rPr lang="el-GR" dirty="0" err="1">
                <a:latin typeface="+mj-lt"/>
              </a:rPr>
              <a:t>εναζώτωση</a:t>
            </a:r>
            <a:r>
              <a:rPr lang="el-GR" dirty="0">
                <a:latin typeface="+mj-lt"/>
              </a:rPr>
              <a:t>, </a:t>
            </a:r>
            <a:r>
              <a:rPr lang="el-GR" dirty="0" err="1">
                <a:latin typeface="+mj-lt"/>
              </a:rPr>
              <a:t>νιτροενανθράκωση</a:t>
            </a:r>
            <a:r>
              <a:rPr lang="el-GR" dirty="0">
                <a:latin typeface="+mj-lt"/>
              </a:rPr>
              <a:t> ή </a:t>
            </a:r>
            <a:r>
              <a:rPr lang="el-GR" dirty="0" err="1">
                <a:latin typeface="+mj-lt"/>
              </a:rPr>
              <a:t>ενανθρακωνίτρωση</a:t>
            </a:r>
            <a:r>
              <a:rPr lang="el-GR" dirty="0">
                <a:latin typeface="+mj-lt"/>
              </a:rPr>
              <a:t> δίνει άμεσα συγκρίσιμα αποτελέσματα με τη μέθοδο των λουτρών </a:t>
            </a:r>
            <a:r>
              <a:rPr lang="el-GR" dirty="0" err="1">
                <a:latin typeface="+mj-lt"/>
              </a:rPr>
              <a:t>τηγμένων</a:t>
            </a:r>
            <a:r>
              <a:rPr lang="el-GR" dirty="0">
                <a:latin typeface="+mj-lt"/>
              </a:rPr>
              <a:t> αλάτων, κάνοντας ταυτόχρονα χρήση των πλεονεκτημάτων που προφέρει η χρήση μιας ΡΚ</a:t>
            </a:r>
            <a:r>
              <a:rPr lang="el-GR" dirty="0" smtClean="0">
                <a:latin typeface="+mj-lt"/>
              </a:rPr>
              <a:t>. </a:t>
            </a:r>
          </a:p>
          <a:p>
            <a:pPr lvl="1"/>
            <a:r>
              <a:rPr lang="el-GR" dirty="0" smtClean="0"/>
              <a:t>Ταχεία </a:t>
            </a:r>
            <a:r>
              <a:rPr lang="el-GR" dirty="0"/>
              <a:t>μεταφορά μάζας και </a:t>
            </a:r>
            <a:r>
              <a:rPr lang="el-GR" dirty="0" smtClean="0"/>
              <a:t>θερμότητας </a:t>
            </a:r>
          </a:p>
          <a:p>
            <a:pPr lvl="1"/>
            <a:r>
              <a:rPr lang="el-GR" dirty="0" smtClean="0"/>
              <a:t>Ομοιόμορφες </a:t>
            </a:r>
            <a:r>
              <a:rPr lang="el-GR" dirty="0"/>
              <a:t>συνθήκες σε όλο τον όγκο της </a:t>
            </a:r>
            <a:r>
              <a:rPr lang="el-GR" dirty="0" smtClean="0"/>
              <a:t>κλίνης</a:t>
            </a:r>
          </a:p>
          <a:p>
            <a:pPr lvl="1"/>
            <a:r>
              <a:rPr lang="el-GR" dirty="0" smtClean="0"/>
              <a:t>Επικάλυψη </a:t>
            </a:r>
            <a:r>
              <a:rPr lang="el-GR" dirty="0"/>
              <a:t>οπών και εσοχών χωρίς φράξιμο </a:t>
            </a:r>
            <a:r>
              <a:rPr lang="el-GR" dirty="0" smtClean="0"/>
              <a:t>αυτών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latin typeface="+mj-lt"/>
              </a:rPr>
              <a:t>Σκληρότητα μέσα στα ζητούμενα όρια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+mj-lt"/>
              </a:rPr>
              <a:t>Βάθος </a:t>
            </a:r>
            <a:r>
              <a:rPr lang="el-GR" dirty="0">
                <a:latin typeface="+mj-lt"/>
              </a:rPr>
              <a:t>ζώνης μέσα στα ζητούμενα όρια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+mj-lt"/>
              </a:rPr>
              <a:t>Καλό </a:t>
            </a:r>
            <a:r>
              <a:rPr lang="el-GR" dirty="0">
                <a:latin typeface="+mj-lt"/>
              </a:rPr>
              <a:t>φινίρισμα </a:t>
            </a:r>
            <a:r>
              <a:rPr lang="el-GR" dirty="0" smtClean="0">
                <a:latin typeface="+mj-lt"/>
              </a:rPr>
              <a:t>επιφάνειας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latin typeface="+mj-lt"/>
              </a:rPr>
              <a:t>Αντικατάσταση </a:t>
            </a:r>
            <a:r>
              <a:rPr lang="el-GR" dirty="0">
                <a:latin typeface="+mj-lt"/>
              </a:rPr>
              <a:t>λουτρών </a:t>
            </a:r>
            <a:r>
              <a:rPr lang="el-GR" dirty="0" err="1">
                <a:latin typeface="+mj-lt"/>
              </a:rPr>
              <a:t>τηγμένων</a:t>
            </a:r>
            <a:r>
              <a:rPr lang="el-GR" dirty="0">
                <a:latin typeface="+mj-lt"/>
              </a:rPr>
              <a:t> αλάτων με φούρνους </a:t>
            </a:r>
            <a:r>
              <a:rPr lang="el-GR" dirty="0" err="1">
                <a:latin typeface="+mj-lt"/>
              </a:rPr>
              <a:t>ρευστοστερεάς</a:t>
            </a:r>
            <a:r>
              <a:rPr lang="el-GR" dirty="0">
                <a:latin typeface="+mj-lt"/>
              </a:rPr>
              <a:t> κλίνης</a:t>
            </a:r>
          </a:p>
        </p:txBody>
      </p:sp>
    </p:spTree>
    <p:extLst>
      <p:ext uri="{BB962C8B-B14F-4D97-AF65-F5344CB8AC3E}">
        <p14:creationId xmlns:p14="http://schemas.microsoft.com/office/powerpoint/2010/main" val="21610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r>
              <a:rPr lang="el-GR" dirty="0"/>
              <a:t>ΧΑΡΑΚΤΗΡΙΣΤΙΚΑ ΦΟΥΡΝΩΝ -ΠΟΙΟΤΗΤΑ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247" y="1197736"/>
            <a:ext cx="7495505" cy="55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9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r>
              <a:rPr lang="el-GR" dirty="0"/>
              <a:t>ΧΑΡΑΚΤΗΡΙΣΤΙΚΑ </a:t>
            </a:r>
            <a:r>
              <a:rPr lang="el-GR" dirty="0" smtClean="0"/>
              <a:t>ΦΟΥΡΝΩΝ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728" y="1133342"/>
            <a:ext cx="7724543" cy="556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0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ΘΕΡΜΙΚΕΣ ΚΑΤΕΡΓΑΣΙΕΣ ΣΕ ΡΕΥΣΤΟΣΤΕΡΕΑ ΚΛΙΝΗ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592" y="1690688"/>
            <a:ext cx="7046816" cy="49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3364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619</Words>
  <Application>Microsoft Office PowerPoint</Application>
  <PresentationFormat>Ευρεία οθόνη</PresentationFormat>
  <Paragraphs>95</Paragraphs>
  <Slides>40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Θέμα του Office</vt:lpstr>
      <vt:lpstr>ΜΕΤΑΛΛΟΥΡΓΙΑ</vt:lpstr>
      <vt:lpstr>Άδειες Χρήσης</vt:lpstr>
      <vt:lpstr>Χρηματοδότηση</vt:lpstr>
      <vt:lpstr>Περιεχόμενα</vt:lpstr>
      <vt:lpstr>Θερμικές και θερμοχημικές κατεργασίες χαλύβων σε ρευστοστερεά κλίνη (ΡΚ)</vt:lpstr>
      <vt:lpstr>Θερμικές και θερμοχημικές κατεργασίες χαλύβων σε ρευστοστερεά κλίνη (ΡΚ):</vt:lpstr>
      <vt:lpstr>ΧΑΡΑΚΤΗΡΙΣΤΙΚΑ ΦΟΥΡΝΩΝ -ΠΟΙΟΤΗΤΑ</vt:lpstr>
      <vt:lpstr>ΧΑΡΑΚΤΗΡΙΣΤΙΚΑ ΦΟΥΡΝΩΝ</vt:lpstr>
      <vt:lpstr>ΘΕΡΜΙΚΕΣ ΚΑΤΕΡΓΑΣΙΕΣ ΣΕ ΡΕΥΣΤΟΣΤΕΡΕΑ ΚΛΙΝΗ</vt:lpstr>
      <vt:lpstr>ΘΕΡΜΙΚΕΣ ΚΑΤΕΡΓΑΣΙΕΣ</vt:lpstr>
      <vt:lpstr>ΘΕΡΜΙΚΕΣ ΚΑΤΕΡΓΑΣΙΕΣ</vt:lpstr>
      <vt:lpstr>ΘΕΡΜΙΚΕΣ ΚΑΤΕΡΓΑΣΙΕΣ</vt:lpstr>
      <vt:lpstr>ΕΝΑΝΘΡΑΚΩΣΕΙΣ</vt:lpstr>
      <vt:lpstr>ΕΝΑΝΘΡΑΚΩΣΕΙΣ</vt:lpstr>
      <vt:lpstr>ΕΝΑΝΘΡΑΚΩΣΕΙΣ</vt:lpstr>
      <vt:lpstr>ΕΝΑΝΘΡΑΚΩΣΕΙΣ</vt:lpstr>
      <vt:lpstr>ΕΝΑΝΘΡΑΚΩΣΕΙΣ</vt:lpstr>
      <vt:lpstr>ΕΝΑΝΘΡΑΚΩΣΕΙΣ</vt:lpstr>
      <vt:lpstr>ΕΝΑΝΘΡΑΚΩΣΕΙΣ</vt:lpstr>
      <vt:lpstr>ΕΝΑΝΘΡΑΚΩΣΕΙΣ</vt:lpstr>
      <vt:lpstr>ΕΝΑΝΘΡΑΚΩΣΕΙΣ</vt:lpstr>
      <vt:lpstr>ΕΝΑΝΘΡΑΚΩΣΕΙΣ</vt:lpstr>
      <vt:lpstr>ΕΝΑΝΘΡΑΚΩΣΕΙΣ</vt:lpstr>
      <vt:lpstr>ΕΝΑΖΩΤΩΣΕΙΣ</vt:lpstr>
      <vt:lpstr>ΕΝΑΖΩΤΩΣΕΙΣ</vt:lpstr>
      <vt:lpstr>ΕΝΑΖΩΤΩΣΕΙΣ</vt:lpstr>
      <vt:lpstr>ΕΝΑΖΩΤΩΣΕΙΣ</vt:lpstr>
      <vt:lpstr>ΕΝΑNΘΡΑΚΩΝΙΤΡΩΣΕΙΣ</vt:lpstr>
      <vt:lpstr>ΕΝΑNΘΡΑΚΩΝΙΤΡΩΣΕΙΣ</vt:lpstr>
      <vt:lpstr>ΕΝΑNΘΡΑΚΩΝΙΤΡΩΣΕΙΣ</vt:lpstr>
      <vt:lpstr>ΕΝΑNΘΡΑΚΩΝΙΤΡΩΣΕΙΣ</vt:lpstr>
      <vt:lpstr>ΣΥΓΚΡΙΣΗ ΕΝΑΝΘΡΑΚΩΣΗΣ - ΕΝΑNΘΡΑΚΩΝΙΤΡΩΣΗΣ</vt:lpstr>
      <vt:lpstr>ΝΙΤΡΟΕΝΑΝΘΡΑΚΩΣΕΙΣ</vt:lpstr>
      <vt:lpstr>ΣΥΓΚΡΙΤΙΚΟ ΓΡΑΦΗΜΑ</vt:lpstr>
      <vt:lpstr>ΝΙΤΡΟΕΝΑΝΘΡΑΚΩΣΕΙΣ</vt:lpstr>
      <vt:lpstr>ΝΙΤΡΟΕΝΑΝΘΡΑΚΩΣΕΙΣ</vt:lpstr>
      <vt:lpstr>ΝΙΤΡΟΕΝΑΝΘΡΑΚΩΣΕΙΣ</vt:lpstr>
      <vt:lpstr>ΣΥΜΠΕΡΑΣΜΑΤΑ</vt:lpstr>
      <vt:lpstr>Σημείωμα χρήσης έργων τρίτων</vt:lpstr>
      <vt:lpstr>Τέλος Ενότητας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ΜΕΤΑΛΛΟΥΡΓΙΑ</dc:title>
  <dc:creator>Konstantinos Pittas</dc:creator>
  <cp:lastModifiedBy>Konstantinos Pittas</cp:lastModifiedBy>
  <cp:revision>12</cp:revision>
  <dcterms:created xsi:type="dcterms:W3CDTF">2014-11-13T18:32:39Z</dcterms:created>
  <dcterms:modified xsi:type="dcterms:W3CDTF">2014-11-28T18:35:47Z</dcterms:modified>
</cp:coreProperties>
</file>