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75" r:id="rId14"/>
    <p:sldId id="276" r:id="rId15"/>
    <p:sldId id="265" r:id="rId16"/>
    <p:sldId id="266" r:id="rId17"/>
    <p:sldId id="270" r:id="rId18"/>
    <p:sldId id="271" r:id="rId19"/>
    <p:sldId id="267" r:id="rId20"/>
    <p:sldId id="268" r:id="rId21"/>
    <p:sldId id="269"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Άρης Γιαννακάς" userId="14378bebd48da1ba" providerId="LiveId" clId="{2D2CCE67-B3D4-42A9-A066-F3591EC6AA0E}"/>
    <pc:docChg chg="custSel addSld delSld modSld">
      <pc:chgData name="Άρης Γιαννακάς" userId="14378bebd48da1ba" providerId="LiveId" clId="{2D2CCE67-B3D4-42A9-A066-F3591EC6AA0E}" dt="2018-03-21T09:21:56.091" v="111"/>
      <pc:docMkLst>
        <pc:docMk/>
      </pc:docMkLst>
      <pc:sldChg chg="modSp">
        <pc:chgData name="Άρης Γιαννακάς" userId="14378bebd48da1ba" providerId="LiveId" clId="{2D2CCE67-B3D4-42A9-A066-F3591EC6AA0E}" dt="2018-03-21T09:20:22.027" v="96" actId="121"/>
        <pc:sldMkLst>
          <pc:docMk/>
          <pc:sldMk cId="1408874081" sldId="257"/>
        </pc:sldMkLst>
        <pc:spChg chg="mod">
          <ac:chgData name="Άρης Γιαννακάς" userId="14378bebd48da1ba" providerId="LiveId" clId="{2D2CCE67-B3D4-42A9-A066-F3591EC6AA0E}" dt="2018-03-21T09:20:22.027" v="96" actId="121"/>
          <ac:spMkLst>
            <pc:docMk/>
            <pc:sldMk cId="1408874081" sldId="257"/>
            <ac:spMk id="2" creationId="{8CAB7304-5053-4F60-98DF-43B73EA6B894}"/>
          </ac:spMkLst>
        </pc:spChg>
      </pc:sldChg>
      <pc:sldChg chg="modSp">
        <pc:chgData name="Άρης Γιαννακάς" userId="14378bebd48da1ba" providerId="LiveId" clId="{2D2CCE67-B3D4-42A9-A066-F3591EC6AA0E}" dt="2018-03-21T09:20:18.635" v="95" actId="121"/>
        <pc:sldMkLst>
          <pc:docMk/>
          <pc:sldMk cId="4046345945" sldId="258"/>
        </pc:sldMkLst>
        <pc:spChg chg="mod">
          <ac:chgData name="Άρης Γιαννακάς" userId="14378bebd48da1ba" providerId="LiveId" clId="{2D2CCE67-B3D4-42A9-A066-F3591EC6AA0E}" dt="2018-03-21T09:20:18.635" v="95" actId="121"/>
          <ac:spMkLst>
            <pc:docMk/>
            <pc:sldMk cId="4046345945" sldId="258"/>
            <ac:spMk id="2" creationId="{6C4E1C3E-2DA1-46E4-A262-5205A449F043}"/>
          </ac:spMkLst>
        </pc:spChg>
      </pc:sldChg>
      <pc:sldChg chg="modSp">
        <pc:chgData name="Άρης Γιαννακάς" userId="14378bebd48da1ba" providerId="LiveId" clId="{2D2CCE67-B3D4-42A9-A066-F3591EC6AA0E}" dt="2018-03-21T09:21:04.123" v="102" actId="113"/>
        <pc:sldMkLst>
          <pc:docMk/>
          <pc:sldMk cId="3149196686" sldId="259"/>
        </pc:sldMkLst>
        <pc:spChg chg="mod">
          <ac:chgData name="Άρης Γιαννακάς" userId="14378bebd48da1ba" providerId="LiveId" clId="{2D2CCE67-B3D4-42A9-A066-F3591EC6AA0E}" dt="2018-03-21T09:21:04.123" v="102" actId="113"/>
          <ac:spMkLst>
            <pc:docMk/>
            <pc:sldMk cId="3149196686" sldId="259"/>
            <ac:spMk id="2" creationId="{F05B930E-F629-45BF-8D40-14EF705BB675}"/>
          </ac:spMkLst>
        </pc:spChg>
      </pc:sldChg>
      <pc:sldChg chg="modSp">
        <pc:chgData name="Άρης Γιαννακάς" userId="14378bebd48da1ba" providerId="LiveId" clId="{2D2CCE67-B3D4-42A9-A066-F3591EC6AA0E}" dt="2018-03-21T09:20:28.435" v="97" actId="121"/>
        <pc:sldMkLst>
          <pc:docMk/>
          <pc:sldMk cId="2838545772" sldId="260"/>
        </pc:sldMkLst>
        <pc:spChg chg="mod">
          <ac:chgData name="Άρης Γιαννακάς" userId="14378bebd48da1ba" providerId="LiveId" clId="{2D2CCE67-B3D4-42A9-A066-F3591EC6AA0E}" dt="2018-03-21T09:20:28.435" v="97" actId="121"/>
          <ac:spMkLst>
            <pc:docMk/>
            <pc:sldMk cId="2838545772" sldId="260"/>
            <ac:spMk id="2" creationId="{54675A68-A812-4D17-AFA8-B689F87F8F1F}"/>
          </ac:spMkLst>
        </pc:spChg>
      </pc:sldChg>
      <pc:sldChg chg="modSp">
        <pc:chgData name="Άρης Γιαννακάς" userId="14378bebd48da1ba" providerId="LiveId" clId="{2D2CCE67-B3D4-42A9-A066-F3591EC6AA0E}" dt="2018-03-21T09:20:59.083" v="101" actId="113"/>
        <pc:sldMkLst>
          <pc:docMk/>
          <pc:sldMk cId="2587749950" sldId="261"/>
        </pc:sldMkLst>
        <pc:spChg chg="mod">
          <ac:chgData name="Άρης Γιαννακάς" userId="14378bebd48da1ba" providerId="LiveId" clId="{2D2CCE67-B3D4-42A9-A066-F3591EC6AA0E}" dt="2018-03-21T09:20:59.083" v="101" actId="113"/>
          <ac:spMkLst>
            <pc:docMk/>
            <pc:sldMk cId="2587749950" sldId="261"/>
            <ac:spMk id="2" creationId="{54675A68-A812-4D17-AFA8-B689F87F8F1F}"/>
          </ac:spMkLst>
        </pc:spChg>
        <pc:spChg chg="mod">
          <ac:chgData name="Άρης Γιαννακάς" userId="14378bebd48da1ba" providerId="LiveId" clId="{2D2CCE67-B3D4-42A9-A066-F3591EC6AA0E}" dt="2018-03-21T09:20:47.558" v="100" actId="1076"/>
          <ac:spMkLst>
            <pc:docMk/>
            <pc:sldMk cId="2587749950" sldId="261"/>
            <ac:spMk id="6" creationId="{EE7F5387-B6D6-4F94-9A92-25F0BC7EE0BF}"/>
          </ac:spMkLst>
        </pc:spChg>
        <pc:picChg chg="mod">
          <ac:chgData name="Άρης Γιαννακάς" userId="14378bebd48da1ba" providerId="LiveId" clId="{2D2CCE67-B3D4-42A9-A066-F3591EC6AA0E}" dt="2018-03-21T09:20:41.510" v="99" actId="14100"/>
          <ac:picMkLst>
            <pc:docMk/>
            <pc:sldMk cId="2587749950" sldId="261"/>
            <ac:picMk id="4" creationId="{95EB0355-22A7-4F06-A5DB-9C6CC9440215}"/>
          </ac:picMkLst>
        </pc:picChg>
      </pc:sldChg>
      <pc:sldChg chg="addSp modSp add">
        <pc:chgData name="Άρης Γιαννακάς" userId="14378bebd48da1ba" providerId="LiveId" clId="{2D2CCE67-B3D4-42A9-A066-F3591EC6AA0E}" dt="2018-03-21T09:21:56.091" v="111"/>
        <pc:sldMkLst>
          <pc:docMk/>
          <pc:sldMk cId="3731361599" sldId="262"/>
        </pc:sldMkLst>
        <pc:spChg chg="add mod">
          <ac:chgData name="Άρης Γιαννακάς" userId="14378bebd48da1ba" providerId="LiveId" clId="{2D2CCE67-B3D4-42A9-A066-F3591EC6AA0E}" dt="2018-03-21T09:21:50.091" v="110"/>
          <ac:spMkLst>
            <pc:docMk/>
            <pc:sldMk cId="3731361599" sldId="262"/>
            <ac:spMk id="2" creationId="{4419B01C-AC4E-45EC-AC59-4C47E5431903}"/>
          </ac:spMkLst>
        </pc:spChg>
        <pc:spChg chg="add mod">
          <ac:chgData name="Άρης Γιαννακάς" userId="14378bebd48da1ba" providerId="LiveId" clId="{2D2CCE67-B3D4-42A9-A066-F3591EC6AA0E}" dt="2018-03-21T09:21:56.091" v="111"/>
          <ac:spMkLst>
            <pc:docMk/>
            <pc:sldMk cId="3731361599" sldId="262"/>
            <ac:spMk id="3" creationId="{5158AF98-7E17-489C-B245-CC7A93B4D2F0}"/>
          </ac:spMkLst>
        </pc:spChg>
      </pc:sldChg>
      <pc:sldChg chg="addSp modSp add">
        <pc:chgData name="Άρης Γιαννακάς" userId="14378bebd48da1ba" providerId="LiveId" clId="{2D2CCE67-B3D4-42A9-A066-F3591EC6AA0E}" dt="2018-03-21T08:42:10.017" v="8" actId="403"/>
        <pc:sldMkLst>
          <pc:docMk/>
          <pc:sldMk cId="3928991968" sldId="263"/>
        </pc:sldMkLst>
        <pc:spChg chg="add mod">
          <ac:chgData name="Άρης Γιαννακάς" userId="14378bebd48da1ba" providerId="LiveId" clId="{2D2CCE67-B3D4-42A9-A066-F3591EC6AA0E}" dt="2018-03-21T08:42:10.017" v="8" actId="403"/>
          <ac:spMkLst>
            <pc:docMk/>
            <pc:sldMk cId="3928991968" sldId="263"/>
            <ac:spMk id="2" creationId="{7CB04A48-A46B-4ED9-8CCF-D95B572E7B4B}"/>
          </ac:spMkLst>
        </pc:spChg>
      </pc:sldChg>
      <pc:sldChg chg="modSp">
        <pc:chgData name="Άρης Γιαννακάς" userId="14378bebd48da1ba" providerId="LiveId" clId="{2D2CCE67-B3D4-42A9-A066-F3591EC6AA0E}" dt="2018-03-21T08:43:35.922" v="22" actId="1076"/>
        <pc:sldMkLst>
          <pc:docMk/>
          <pc:sldMk cId="2037923480" sldId="264"/>
        </pc:sldMkLst>
        <pc:spChg chg="mod">
          <ac:chgData name="Άρης Γιαννακάς" userId="14378bebd48da1ba" providerId="LiveId" clId="{2D2CCE67-B3D4-42A9-A066-F3591EC6AA0E}" dt="2018-03-21T08:43:35.922" v="22" actId="1076"/>
          <ac:spMkLst>
            <pc:docMk/>
            <pc:sldMk cId="2037923480" sldId="264"/>
            <ac:spMk id="20483" creationId="{C6A43DC1-F724-4C02-9341-D5A21AC10D4D}"/>
          </ac:spMkLst>
        </pc:spChg>
      </pc:sldChg>
      <pc:sldChg chg="modSp">
        <pc:chgData name="Άρης Γιαννακάς" userId="14378bebd48da1ba" providerId="LiveId" clId="{2D2CCE67-B3D4-42A9-A066-F3591EC6AA0E}" dt="2018-03-21T08:43:53.014" v="23" actId="403"/>
        <pc:sldMkLst>
          <pc:docMk/>
          <pc:sldMk cId="1471911519" sldId="265"/>
        </pc:sldMkLst>
        <pc:spChg chg="mod">
          <ac:chgData name="Άρης Γιαννακάς" userId="14378bebd48da1ba" providerId="LiveId" clId="{2D2CCE67-B3D4-42A9-A066-F3591EC6AA0E}" dt="2018-03-21T08:43:53.014" v="23" actId="403"/>
          <ac:spMkLst>
            <pc:docMk/>
            <pc:sldMk cId="1471911519" sldId="265"/>
            <ac:spMk id="22531" creationId="{F998CF25-E892-43FD-A22D-943139A6C88E}"/>
          </ac:spMkLst>
        </pc:spChg>
      </pc:sldChg>
      <pc:sldChg chg="modSp modTransition">
        <pc:chgData name="Άρης Γιαννακάς" userId="14378bebd48da1ba" providerId="LiveId" clId="{2D2CCE67-B3D4-42A9-A066-F3591EC6AA0E}" dt="2018-03-21T08:44:10.647" v="25" actId="1076"/>
        <pc:sldMkLst>
          <pc:docMk/>
          <pc:sldMk cId="749615622" sldId="266"/>
        </pc:sldMkLst>
        <pc:spChg chg="mod">
          <ac:chgData name="Άρης Γιαννακάς" userId="14378bebd48da1ba" providerId="LiveId" clId="{2D2CCE67-B3D4-42A9-A066-F3591EC6AA0E}" dt="2018-03-21T08:43:08.357" v="11" actId="27636"/>
          <ac:spMkLst>
            <pc:docMk/>
            <pc:sldMk cId="749615622" sldId="266"/>
            <ac:spMk id="21507" creationId="{21031E55-5922-4BC1-8656-8754BFE2B284}"/>
          </ac:spMkLst>
        </pc:spChg>
        <pc:picChg chg="mod">
          <ac:chgData name="Άρης Γιαννακάς" userId="14378bebd48da1ba" providerId="LiveId" clId="{2D2CCE67-B3D4-42A9-A066-F3591EC6AA0E}" dt="2018-03-21T08:44:10.647" v="25" actId="1076"/>
          <ac:picMkLst>
            <pc:docMk/>
            <pc:sldMk cId="749615622" sldId="266"/>
            <ac:picMk id="11268" creationId="{48A78DF6-1FDC-4AFF-956E-26E5AB29F452}"/>
          </ac:picMkLst>
        </pc:picChg>
      </pc:sldChg>
      <pc:sldChg chg="addSp delSp modSp add">
        <pc:chgData name="Άρης Γιαννακάς" userId="14378bebd48da1ba" providerId="LiveId" clId="{2D2CCE67-B3D4-42A9-A066-F3591EC6AA0E}" dt="2018-03-21T08:47:57.249" v="81" actId="20577"/>
        <pc:sldMkLst>
          <pc:docMk/>
          <pc:sldMk cId="1321068346" sldId="270"/>
        </pc:sldMkLst>
        <pc:spChg chg="add del">
          <ac:chgData name="Άρης Γιαννακάς" userId="14378bebd48da1ba" providerId="LiveId" clId="{2D2CCE67-B3D4-42A9-A066-F3591EC6AA0E}" dt="2018-03-21T08:45:20.116" v="28" actId="20577"/>
          <ac:spMkLst>
            <pc:docMk/>
            <pc:sldMk cId="1321068346" sldId="270"/>
            <ac:spMk id="2" creationId="{38F72BC8-E43E-4624-885A-1D61E2D8EAE0}"/>
          </ac:spMkLst>
        </pc:spChg>
        <pc:spChg chg="add mod">
          <ac:chgData name="Άρης Γιαννακάς" userId="14378bebd48da1ba" providerId="LiveId" clId="{2D2CCE67-B3D4-42A9-A066-F3591EC6AA0E}" dt="2018-03-21T08:47:57.249" v="81" actId="20577"/>
          <ac:spMkLst>
            <pc:docMk/>
            <pc:sldMk cId="1321068346" sldId="270"/>
            <ac:spMk id="3" creationId="{7E960C58-AD60-4F9A-8384-44EFD748B693}"/>
          </ac:spMkLst>
        </pc:spChg>
      </pc:sldChg>
      <pc:sldChg chg="addSp modSp add">
        <pc:chgData name="Άρης Γιαννακάς" userId="14378bebd48da1ba" providerId="LiveId" clId="{2D2CCE67-B3D4-42A9-A066-F3591EC6AA0E}" dt="2018-03-21T08:48:42.585" v="89" actId="1076"/>
        <pc:sldMkLst>
          <pc:docMk/>
          <pc:sldMk cId="2412421089" sldId="271"/>
        </pc:sldMkLst>
        <pc:spChg chg="add mod">
          <ac:chgData name="Άρης Γιαννακάς" userId="14378bebd48da1ba" providerId="LiveId" clId="{2D2CCE67-B3D4-42A9-A066-F3591EC6AA0E}" dt="2018-03-21T08:48:42.585" v="89" actId="1076"/>
          <ac:spMkLst>
            <pc:docMk/>
            <pc:sldMk cId="2412421089" sldId="271"/>
            <ac:spMk id="2" creationId="{A8AAD42B-7C6D-4DEC-95CD-D9980DC706F2}"/>
          </ac:spMkLst>
        </pc:spChg>
        <pc:spChg chg="add mod">
          <ac:chgData name="Άρης Γιαννακάς" userId="14378bebd48da1ba" providerId="LiveId" clId="{2D2CCE67-B3D4-42A9-A066-F3591EC6AA0E}" dt="2018-03-21T08:48:40.523" v="88" actId="14100"/>
          <ac:spMkLst>
            <pc:docMk/>
            <pc:sldMk cId="2412421089" sldId="271"/>
            <ac:spMk id="3" creationId="{DB49DC5F-7E47-49CB-9B4C-EB5DE5D440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F0018F8-A24D-464F-B23D-02B6654109CC}" type="datetimeFigureOut">
              <a:rPr lang="el-GR" smtClean="0"/>
              <a:t>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rIns="45720"/>
          <a:lstStyle/>
          <a:p>
            <a:fld id="{9CCB4802-72CD-4DD8-B3A0-138343F8D5F1}" type="slidenum">
              <a:rPr lang="el-GR" smtClean="0"/>
              <a:t>‹#›</a:t>
            </a:fld>
            <a:endParaRPr lang="el-G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0499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F0018F8-A24D-464F-B23D-02B6654109CC}" type="datetimeFigureOut">
              <a:rPr lang="el-GR" smtClean="0"/>
              <a:t>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CB4802-72CD-4DD8-B3A0-138343F8D5F1}" type="slidenum">
              <a:rPr lang="el-GR" smtClean="0"/>
              <a:t>‹#›</a:t>
            </a:fld>
            <a:endParaRPr lang="el-GR"/>
          </a:p>
        </p:txBody>
      </p:sp>
    </p:spTree>
    <p:extLst>
      <p:ext uri="{BB962C8B-B14F-4D97-AF65-F5344CB8AC3E}">
        <p14:creationId xmlns:p14="http://schemas.microsoft.com/office/powerpoint/2010/main" val="4221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F0018F8-A24D-464F-B23D-02B6654109CC}" type="datetimeFigureOut">
              <a:rPr lang="el-GR" smtClean="0"/>
              <a:t>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CB4802-72CD-4DD8-B3A0-138343F8D5F1}" type="slidenum">
              <a:rPr lang="el-GR" smtClean="0"/>
              <a:t>‹#›</a:t>
            </a:fld>
            <a:endParaRPr lang="el-GR"/>
          </a:p>
        </p:txBody>
      </p:sp>
    </p:spTree>
    <p:extLst>
      <p:ext uri="{BB962C8B-B14F-4D97-AF65-F5344CB8AC3E}">
        <p14:creationId xmlns:p14="http://schemas.microsoft.com/office/powerpoint/2010/main" val="21484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41E671-8855-4C42-86B5-3007DE9CC4EB}"/>
              </a:ext>
            </a:extLst>
          </p:cNvPr>
          <p:cNvSpPr>
            <a:spLocks noGrp="1"/>
          </p:cNvSpPr>
          <p:nvPr>
            <p:ph type="title"/>
          </p:nvPr>
        </p:nvSpPr>
        <p:spPr>
          <a:xfrm>
            <a:off x="609600" y="381000"/>
            <a:ext cx="10972800" cy="1371600"/>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4D0185E-2199-4DB8-8007-79C8EAC141C0}"/>
              </a:ext>
            </a:extLst>
          </p:cNvPr>
          <p:cNvSpPr>
            <a:spLocks noGrp="1"/>
          </p:cNvSpPr>
          <p:nvPr>
            <p:ph type="body" sz="half" idx="1"/>
          </p:nvPr>
        </p:nvSpPr>
        <p:spPr>
          <a:xfrm>
            <a:off x="609600" y="1981200"/>
            <a:ext cx="10972800" cy="1981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5806BC77-334F-43DB-8B31-6792E5C08E7B}"/>
              </a:ext>
            </a:extLst>
          </p:cNvPr>
          <p:cNvSpPr>
            <a:spLocks noGrp="1"/>
          </p:cNvSpPr>
          <p:nvPr>
            <p:ph sz="half" idx="2"/>
          </p:nvPr>
        </p:nvSpPr>
        <p:spPr>
          <a:xfrm>
            <a:off x="609600" y="4114800"/>
            <a:ext cx="10972800" cy="1981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2C23CF8C-9DF9-4917-88EE-BBB97CE74110}"/>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416ED62B-DD66-4AC8-A28F-91EE3AF5A897}"/>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14A7DBFB-D207-4D12-BF29-22EA470C9558}"/>
              </a:ext>
            </a:extLst>
          </p:cNvPr>
          <p:cNvSpPr>
            <a:spLocks noGrp="1" noChangeArrowheads="1"/>
          </p:cNvSpPr>
          <p:nvPr>
            <p:ph type="sldNum" sz="quarter" idx="12"/>
          </p:nvPr>
        </p:nvSpPr>
        <p:spPr>
          <a:ln/>
        </p:spPr>
        <p:txBody>
          <a:bodyPr/>
          <a:lstStyle>
            <a:lvl1pPr>
              <a:defRPr/>
            </a:lvl1pPr>
          </a:lstStyle>
          <a:p>
            <a:pPr>
              <a:defRPr/>
            </a:pPr>
            <a:fld id="{AC09AC81-9F30-4287-ACFD-F7545F9411E3}" type="slidenum">
              <a:rPr lang="el-GR" altLang="el-GR"/>
              <a:pPr>
                <a:defRPr/>
              </a:pPr>
              <a:t>‹#›</a:t>
            </a:fld>
            <a:endParaRPr lang="el-GR" altLang="el-GR"/>
          </a:p>
        </p:txBody>
      </p:sp>
    </p:spTree>
    <p:extLst>
      <p:ext uri="{BB962C8B-B14F-4D97-AF65-F5344CB8AC3E}">
        <p14:creationId xmlns:p14="http://schemas.microsoft.com/office/powerpoint/2010/main" val="1465342305"/>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0F0018F8-A24D-464F-B23D-02B6654109CC}" type="datetimeFigureOut">
              <a:rPr lang="el-GR" smtClean="0"/>
              <a:t>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CB4802-72CD-4DD8-B3A0-138343F8D5F1}" type="slidenum">
              <a:rPr lang="el-GR" smtClean="0"/>
              <a:t>‹#›</a:t>
            </a:fld>
            <a:endParaRPr lang="el-G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8083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0F0018F8-A24D-464F-B23D-02B6654109CC}" type="datetimeFigureOut">
              <a:rPr lang="el-GR" smtClean="0"/>
              <a:t>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CCB4802-72CD-4DD8-B3A0-138343F8D5F1}" type="slidenum">
              <a:rPr lang="el-GR" smtClean="0"/>
              <a:t>‹#›</a:t>
            </a:fld>
            <a:endParaRPr lang="el-GR"/>
          </a:p>
        </p:txBody>
      </p:sp>
    </p:spTree>
    <p:extLst>
      <p:ext uri="{BB962C8B-B14F-4D97-AF65-F5344CB8AC3E}">
        <p14:creationId xmlns:p14="http://schemas.microsoft.com/office/powerpoint/2010/main" val="120585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0F0018F8-A24D-464F-B23D-02B6654109CC}" type="datetimeFigureOut">
              <a:rPr lang="el-GR" smtClean="0"/>
              <a:t>2/4/2019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CB4802-72CD-4DD8-B3A0-138343F8D5F1}" type="slidenum">
              <a:rPr lang="el-GR" smtClean="0"/>
              <a:t>‹#›</a:t>
            </a:fld>
            <a:endParaRPr lang="el-G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1377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609285" y="2851331"/>
            <a:ext cx="3893623" cy="3071434"/>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666635" y="2851331"/>
            <a:ext cx="3899798" cy="3071434"/>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0F0018F8-A24D-464F-B23D-02B6654109CC}" type="datetimeFigureOut">
              <a:rPr lang="el-GR" smtClean="0"/>
              <a:t>2/4/2019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CCB4802-72CD-4DD8-B3A0-138343F8D5F1}" type="slidenum">
              <a:rPr lang="el-GR" smtClean="0"/>
              <a:t>‹#›</a:t>
            </a:fld>
            <a:endParaRPr lang="el-GR"/>
          </a:p>
        </p:txBody>
      </p:sp>
    </p:spTree>
    <p:extLst>
      <p:ext uri="{BB962C8B-B14F-4D97-AF65-F5344CB8AC3E}">
        <p14:creationId xmlns:p14="http://schemas.microsoft.com/office/powerpoint/2010/main" val="9024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F0018F8-A24D-464F-B23D-02B6654109CC}" type="datetimeFigureOut">
              <a:rPr lang="el-GR" smtClean="0"/>
              <a:t>2/4/2019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CCB4802-72CD-4DD8-B3A0-138343F8D5F1}" type="slidenum">
              <a:rPr lang="el-GR" smtClean="0"/>
              <a:t>‹#›</a:t>
            </a:fld>
            <a:endParaRPr lang="el-G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3940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F0018F8-A24D-464F-B23D-02B6654109CC}" type="datetimeFigureOut">
              <a:rPr lang="el-GR" smtClean="0"/>
              <a:t>2/4/2019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CCB4802-72CD-4DD8-B3A0-138343F8D5F1}" type="slidenum">
              <a:rPr lang="el-GR" smtClean="0"/>
              <a:t>‹#›</a:t>
            </a:fld>
            <a:endParaRPr lang="el-GR"/>
          </a:p>
        </p:txBody>
      </p:sp>
    </p:spTree>
    <p:extLst>
      <p:ext uri="{BB962C8B-B14F-4D97-AF65-F5344CB8AC3E}">
        <p14:creationId xmlns:p14="http://schemas.microsoft.com/office/powerpoint/2010/main" val="215350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F0018F8-A24D-464F-B23D-02B6654109CC}" type="datetimeFigureOut">
              <a:rPr lang="el-GR" smtClean="0"/>
              <a:t>2/4/2019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CB4802-72CD-4DD8-B3A0-138343F8D5F1}" type="slidenum">
              <a:rPr lang="el-GR" smtClean="0"/>
              <a:t>‹#›</a:t>
            </a:fld>
            <a:endParaRPr lang="el-GR"/>
          </a:p>
        </p:txBody>
      </p:sp>
    </p:spTree>
    <p:extLst>
      <p:ext uri="{BB962C8B-B14F-4D97-AF65-F5344CB8AC3E}">
        <p14:creationId xmlns:p14="http://schemas.microsoft.com/office/powerpoint/2010/main" val="94786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F0018F8-A24D-464F-B23D-02B6654109CC}" type="datetimeFigureOut">
              <a:rPr lang="el-GR" smtClean="0"/>
              <a:t>2/4/2019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CCB4802-72CD-4DD8-B3A0-138343F8D5F1}" type="slidenum">
              <a:rPr lang="el-GR" smtClean="0"/>
              <a:t>‹#›</a:t>
            </a:fld>
            <a:endParaRPr lang="el-GR"/>
          </a:p>
        </p:txBody>
      </p:sp>
    </p:spTree>
    <p:extLst>
      <p:ext uri="{BB962C8B-B14F-4D97-AF65-F5344CB8AC3E}">
        <p14:creationId xmlns:p14="http://schemas.microsoft.com/office/powerpoint/2010/main" val="267041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F0018F8-A24D-464F-B23D-02B6654109CC}" type="datetimeFigureOut">
              <a:rPr lang="el-GR" smtClean="0"/>
              <a:t>2/4/2019</a:t>
            </a:fld>
            <a:endParaRPr lang="el-G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CCB4802-72CD-4DD8-B3A0-138343F8D5F1}" type="slidenum">
              <a:rPr lang="el-GR" smtClean="0"/>
              <a:t>‹#›</a:t>
            </a:fld>
            <a:endParaRPr lang="el-G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8062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F%CF%81%CF%85%CE%BA%CF%84%CE%AC_%CE%BA%CE%B1%CF%8D%CF%83%CE%B9%CE%BC%CE%B1" TargetMode="External"/><Relationship Id="rId2" Type="http://schemas.openxmlformats.org/officeDocument/2006/relationships/hyperlink" Target="https://el.wikipedia.org/w/index.php?title=%CE%91%CE%BD%CE%B1%CE%BD%CE%B5%CF%8E%CF%83%CE%B9%CE%BC%CE%B1_%CE%BA%CE%B1%CF%8D%CF%83%CE%B9%CE%BC%CE%B1&amp;action=edit&amp;redlink=1" TargetMode="External"/><Relationship Id="rId1" Type="http://schemas.openxmlformats.org/officeDocument/2006/relationships/slideLayout" Target="../slideLayouts/slideLayout2.xml"/><Relationship Id="rId4" Type="http://schemas.openxmlformats.org/officeDocument/2006/relationships/hyperlink" Target="https://el.wikipedia.org/w/index.php?title=%CE%91%CE%BD%CE%AC%CE%BB%CF%85%CF%83%CE%B7_%CE%BA%CF%8D%CE%BA%CE%BB%CE%BF%CF%85_%CE%B6%CF%89%CE%AE%CF%82&amp;action=edit&amp;redlink=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l.wikipedia.org/w/index.php?title=%CE%92%CE%B9%CE%BF-%CE%95%CE%A4%CE%92%CE%95&amp;action=edit&amp;redlink=1" TargetMode="External"/><Relationship Id="rId3" Type="http://schemas.openxmlformats.org/officeDocument/2006/relationships/hyperlink" Target="https://el.wikipedia.org/w/index.php?title=%CE%92%CE%B9%CE%BF%CE%B1%CE%B9%CE%B8%CE%B1%CE%BD%CF%8C%CE%BB%CE%B7&amp;action=edit&amp;redlink=1" TargetMode="External"/><Relationship Id="rId7" Type="http://schemas.openxmlformats.org/officeDocument/2006/relationships/hyperlink" Target="https://el.wikipedia.org/w/index.php?title=%CE%92%CE%B9%CE%BF%CE%B4%CE%B9%CE%BC%CE%B5%CE%B8%CF%85%CE%BB%CE%B1%CE%B9%CE%B8%CE%AD%CF%81%CE%B1%CF%82&amp;action=edit&amp;redlink=1" TargetMode="External"/><Relationship Id="rId12" Type="http://schemas.openxmlformats.org/officeDocument/2006/relationships/hyperlink" Target="https://el.wikipedia.org/w/index.php?title=%CE%9A%CE%B1%CE%B8%CE%B1%CF%81%CE%AC_%CF%86%CF%85%CF%84%CE%B9%CE%BA%CE%AC_%CE%AD%CE%BB%CE%B1%CE%B9%CE%B1&amp;action=edit&amp;redlink=1" TargetMode="External"/><Relationship Id="rId2" Type="http://schemas.openxmlformats.org/officeDocument/2006/relationships/hyperlink" Target="https://el.wikipedia.org/wiki/%CE%95%CF%85%CF%81%CF%89%CF%80%CE%B1%CF%8A%CE%BA%CE%AE_%CE%88%CE%BD%CF%89%CF%83%CE%B7"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92%CE%B9%CE%BF%CE%BC%CE%B5%CE%B8%CE%B1%CE%BD%CF%8C%CE%BB%CE%B7&amp;action=edit&amp;redlink=1" TargetMode="External"/><Relationship Id="rId11" Type="http://schemas.openxmlformats.org/officeDocument/2006/relationships/hyperlink" Target="https://el.wikipedia.org/w/index.php?title=%CE%92%CE%B9%CE%BF%CF%8B%CE%B4%CF%81%CE%BF%CE%B3%CF%8C%CE%BD%CE%BF&amp;action=edit&amp;redlink=1" TargetMode="External"/><Relationship Id="rId5" Type="http://schemas.openxmlformats.org/officeDocument/2006/relationships/hyperlink" Target="https://el.wikipedia.org/wiki/%CE%92%CE%B9%CE%BF%CE%B1%CE%AD%CF%81%CE%B9%CE%BF" TargetMode="External"/><Relationship Id="rId10" Type="http://schemas.openxmlformats.org/officeDocument/2006/relationships/hyperlink" Target="https://el.wikipedia.org/w/index.php?title=%CE%A3%CF%85%CE%BD%CE%B8%CE%B5%CF%84%CE%B9%CE%BA%CE%AC_%CE%B2%CE%B9%CE%BF%CE%BA%CE%B1%CF%8D%CF%83%CE%B9%CE%BC%CE%B1&amp;action=edit&amp;redlink=1" TargetMode="External"/><Relationship Id="rId4" Type="http://schemas.openxmlformats.org/officeDocument/2006/relationships/hyperlink" Target="https://el.wikipedia.org/wiki/%CE%92%CE%B9%CE%BF%CE%BD%CF%84%CE%AF%CE%B6%CE%B5%CE%BB" TargetMode="External"/><Relationship Id="rId9" Type="http://schemas.openxmlformats.org/officeDocument/2006/relationships/hyperlink" Target="https://el.wikipedia.org/w/index.php?title=%CE%92%CE%B9%CE%BF-%CE%9C%CE%A4%CE%92%CE%95&amp;action=edit&amp;redlink=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76743A-62FF-4303-83A3-911FB6C3070B}"/>
              </a:ext>
            </a:extLst>
          </p:cNvPr>
          <p:cNvSpPr>
            <a:spLocks noGrp="1"/>
          </p:cNvSpPr>
          <p:nvPr>
            <p:ph type="ctrTitle"/>
          </p:nvPr>
        </p:nvSpPr>
        <p:spPr/>
        <p:txBody>
          <a:bodyPr>
            <a:normAutofit fontScale="90000"/>
          </a:bodyPr>
          <a:lstStyle/>
          <a:p>
            <a:r>
              <a:rPr lang="el-GR" dirty="0"/>
              <a:t>ΟΡΓΑΝΙΚΗ ΧΗΜΕΙΑ</a:t>
            </a:r>
            <a:br>
              <a:rPr lang="el-GR" dirty="0"/>
            </a:br>
            <a:r>
              <a:rPr lang="el-GR" dirty="0"/>
              <a:t>ΤΜΗΜΑ ΔΕΑΠΤ</a:t>
            </a:r>
          </a:p>
        </p:txBody>
      </p:sp>
      <p:sp>
        <p:nvSpPr>
          <p:cNvPr id="3" name="Υπότιτλος 2">
            <a:extLst>
              <a:ext uri="{FF2B5EF4-FFF2-40B4-BE49-F238E27FC236}">
                <a16:creationId xmlns:a16="http://schemas.microsoft.com/office/drawing/2014/main" id="{3BE2953D-9E66-4F08-9194-C5669BBD50F5}"/>
              </a:ext>
            </a:extLst>
          </p:cNvPr>
          <p:cNvSpPr>
            <a:spLocks noGrp="1"/>
          </p:cNvSpPr>
          <p:nvPr>
            <p:ph type="subTitle" idx="1"/>
          </p:nvPr>
        </p:nvSpPr>
        <p:spPr/>
        <p:txBody>
          <a:bodyPr>
            <a:normAutofit fontScale="85000" lnSpcReduction="20000"/>
          </a:bodyPr>
          <a:lstStyle/>
          <a:p>
            <a:r>
              <a:rPr lang="el-GR" dirty="0"/>
              <a:t>ΜΑΘΗΜΑ ΕΠΙΛΟΓΗΣ ΣΤ΄ΕΞΑΜΗΝΟΥ</a:t>
            </a:r>
          </a:p>
          <a:p>
            <a:r>
              <a:rPr lang="el-GR" dirty="0"/>
              <a:t>ΑΡΗΣ ΕΠ. ΓΙΑΝΝΑΚΑΣ</a:t>
            </a:r>
          </a:p>
          <a:p>
            <a:r>
              <a:rPr lang="el-GR" dirty="0"/>
              <a:t>Δρ. Χημικός-Ε.ΔΙ.Π.</a:t>
            </a:r>
          </a:p>
        </p:txBody>
      </p:sp>
    </p:spTree>
    <p:extLst>
      <p:ext uri="{BB962C8B-B14F-4D97-AF65-F5344CB8AC3E}">
        <p14:creationId xmlns:p14="http://schemas.microsoft.com/office/powerpoint/2010/main" val="316611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F0A05AD7-7440-4ADD-A6FD-FCEC08E225D8}"/>
              </a:ext>
            </a:extLst>
          </p:cNvPr>
          <p:cNvPicPr>
            <a:picLocks noChangeAspect="1"/>
          </p:cNvPicPr>
          <p:nvPr/>
        </p:nvPicPr>
        <p:blipFill>
          <a:blip r:embed="rId2"/>
          <a:stretch>
            <a:fillRect/>
          </a:stretch>
        </p:blipFill>
        <p:spPr>
          <a:xfrm>
            <a:off x="1485249" y="248551"/>
            <a:ext cx="9221502" cy="6360898"/>
          </a:xfrm>
          <a:prstGeom prst="rect">
            <a:avLst/>
          </a:prstGeom>
        </p:spPr>
      </p:pic>
    </p:spTree>
    <p:extLst>
      <p:ext uri="{BB962C8B-B14F-4D97-AF65-F5344CB8AC3E}">
        <p14:creationId xmlns:p14="http://schemas.microsoft.com/office/powerpoint/2010/main" val="23673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A1F86AF-AA63-4884-82DF-12C7D4FCB27B}"/>
              </a:ext>
            </a:extLst>
          </p:cNvPr>
          <p:cNvPicPr>
            <a:picLocks noChangeAspect="1"/>
          </p:cNvPicPr>
          <p:nvPr/>
        </p:nvPicPr>
        <p:blipFill>
          <a:blip r:embed="rId2"/>
          <a:stretch>
            <a:fillRect/>
          </a:stretch>
        </p:blipFill>
        <p:spPr>
          <a:xfrm>
            <a:off x="1166068" y="105465"/>
            <a:ext cx="9732473" cy="6647070"/>
          </a:xfrm>
          <a:prstGeom prst="rect">
            <a:avLst/>
          </a:prstGeom>
        </p:spPr>
      </p:pic>
    </p:spTree>
    <p:extLst>
      <p:ext uri="{BB962C8B-B14F-4D97-AF65-F5344CB8AC3E}">
        <p14:creationId xmlns:p14="http://schemas.microsoft.com/office/powerpoint/2010/main" val="303651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AA59ABA-77E8-43CE-AE2E-FD3825AE4528}"/>
              </a:ext>
            </a:extLst>
          </p:cNvPr>
          <p:cNvPicPr>
            <a:picLocks noChangeAspect="1"/>
          </p:cNvPicPr>
          <p:nvPr/>
        </p:nvPicPr>
        <p:blipFill>
          <a:blip r:embed="rId2"/>
          <a:stretch>
            <a:fillRect/>
          </a:stretch>
        </p:blipFill>
        <p:spPr>
          <a:xfrm>
            <a:off x="1455576" y="128388"/>
            <a:ext cx="9539972" cy="6601223"/>
          </a:xfrm>
          <a:prstGeom prst="rect">
            <a:avLst/>
          </a:prstGeom>
        </p:spPr>
      </p:pic>
    </p:spTree>
    <p:extLst>
      <p:ext uri="{BB962C8B-B14F-4D97-AF65-F5344CB8AC3E}">
        <p14:creationId xmlns:p14="http://schemas.microsoft.com/office/powerpoint/2010/main" val="323139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9B3674E-961B-4946-9B99-60E328CCC636}"/>
              </a:ext>
            </a:extLst>
          </p:cNvPr>
          <p:cNvPicPr>
            <a:picLocks noChangeAspect="1"/>
          </p:cNvPicPr>
          <p:nvPr/>
        </p:nvPicPr>
        <p:blipFill>
          <a:blip r:embed="rId2"/>
          <a:stretch>
            <a:fillRect/>
          </a:stretch>
        </p:blipFill>
        <p:spPr>
          <a:xfrm>
            <a:off x="1418254" y="120077"/>
            <a:ext cx="9494774" cy="6617846"/>
          </a:xfrm>
          <a:prstGeom prst="rect">
            <a:avLst/>
          </a:prstGeom>
        </p:spPr>
      </p:pic>
    </p:spTree>
    <p:extLst>
      <p:ext uri="{BB962C8B-B14F-4D97-AF65-F5344CB8AC3E}">
        <p14:creationId xmlns:p14="http://schemas.microsoft.com/office/powerpoint/2010/main" val="367993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0DA8937-5012-47CD-86D8-6D95D1C391C3}"/>
              </a:ext>
            </a:extLst>
          </p:cNvPr>
          <p:cNvPicPr>
            <a:picLocks noChangeAspect="1"/>
          </p:cNvPicPr>
          <p:nvPr/>
        </p:nvPicPr>
        <p:blipFill>
          <a:blip r:embed="rId2"/>
          <a:stretch>
            <a:fillRect/>
          </a:stretch>
        </p:blipFill>
        <p:spPr>
          <a:xfrm>
            <a:off x="1661123" y="163285"/>
            <a:ext cx="9218724" cy="6531429"/>
          </a:xfrm>
          <a:prstGeom prst="rect">
            <a:avLst/>
          </a:prstGeom>
        </p:spPr>
      </p:pic>
    </p:spTree>
    <p:extLst>
      <p:ext uri="{BB962C8B-B14F-4D97-AF65-F5344CB8AC3E}">
        <p14:creationId xmlns:p14="http://schemas.microsoft.com/office/powerpoint/2010/main" val="246458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F998CF25-E892-43FD-A22D-943139A6C88E}"/>
              </a:ext>
            </a:extLst>
          </p:cNvPr>
          <p:cNvSpPr>
            <a:spLocks noGrp="1" noChangeArrowheads="1"/>
          </p:cNvSpPr>
          <p:nvPr>
            <p:ph type="body" idx="1"/>
          </p:nvPr>
        </p:nvSpPr>
        <p:spPr>
          <a:xfrm>
            <a:off x="1981200" y="333375"/>
            <a:ext cx="8229600" cy="5792788"/>
          </a:xfrm>
        </p:spPr>
        <p:txBody>
          <a:bodyPr>
            <a:normAutofit/>
          </a:bodyPr>
          <a:lstStyle/>
          <a:p>
            <a:pPr eaLnBrk="1" hangingPunct="1">
              <a:buFont typeface="Wingdings" panose="05000000000000000000" pitchFamily="2" charset="2"/>
              <a:buNone/>
              <a:defRPr/>
            </a:pPr>
            <a:r>
              <a:rPr lang="el-GR" altLang="el-GR" sz="2400" b="1" u="sng" dirty="0"/>
              <a:t>Γενικότερα</a:t>
            </a:r>
            <a:r>
              <a:rPr lang="el-GR" altLang="el-GR" sz="2400" dirty="0"/>
              <a:t>:</a:t>
            </a:r>
          </a:p>
          <a:p>
            <a:pPr eaLnBrk="1" hangingPunct="1">
              <a:buFont typeface="Wingdings" panose="05000000000000000000" pitchFamily="2" charset="2"/>
              <a:buNone/>
              <a:defRPr/>
            </a:pPr>
            <a:endParaRPr lang="el-GR" altLang="el-GR" sz="2400" dirty="0"/>
          </a:p>
          <a:p>
            <a:pPr eaLnBrk="1" hangingPunct="1">
              <a:defRPr/>
            </a:pPr>
            <a:r>
              <a:rPr lang="el-GR" altLang="el-GR" sz="2400" dirty="0"/>
              <a:t>Παράγεται από τα περισσότερα φυτικά έλαια </a:t>
            </a:r>
          </a:p>
          <a:p>
            <a:pPr eaLnBrk="1" hangingPunct="1">
              <a:defRPr/>
            </a:pPr>
            <a:endParaRPr lang="el-GR" altLang="el-GR" sz="2400" dirty="0"/>
          </a:p>
          <a:p>
            <a:pPr eaLnBrk="1" hangingPunct="1">
              <a:defRPr/>
            </a:pPr>
            <a:r>
              <a:rPr lang="el-GR" altLang="el-GR" sz="2400" u="sng" dirty="0"/>
              <a:t>Αλλά</a:t>
            </a:r>
            <a:r>
              <a:rPr lang="el-GR" altLang="el-GR" sz="2400" dirty="0"/>
              <a:t> είναι ουσιαστικά λίγα, αυτά που δίνουν ικανοποιητική πρώτη ύλη ανά στρέμμα καλλιεργήσιμης γης</a:t>
            </a:r>
          </a:p>
        </p:txBody>
      </p:sp>
    </p:spTree>
    <p:extLst>
      <p:ext uri="{BB962C8B-B14F-4D97-AF65-F5344CB8AC3E}">
        <p14:creationId xmlns:p14="http://schemas.microsoft.com/office/powerpoint/2010/main" val="1471911519"/>
      </p:ext>
    </p:extLst>
  </p:cSld>
  <p:clrMapOvr>
    <a:masterClrMapping/>
  </p:clrMapOvr>
  <p:transition spd="med">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21031E55-5922-4BC1-8656-8754BFE2B284}"/>
              </a:ext>
            </a:extLst>
          </p:cNvPr>
          <p:cNvSpPr>
            <a:spLocks noGrp="1" noChangeArrowheads="1"/>
          </p:cNvSpPr>
          <p:nvPr>
            <p:ph type="body" sz="half" idx="4294967295"/>
          </p:nvPr>
        </p:nvSpPr>
        <p:spPr>
          <a:xfrm>
            <a:off x="0" y="1052513"/>
            <a:ext cx="3887788" cy="4824412"/>
          </a:xfrm>
        </p:spPr>
        <p:txBody>
          <a:bodyPr>
            <a:normAutofit fontScale="92500" lnSpcReduction="20000"/>
          </a:bodyPr>
          <a:lstStyle/>
          <a:p>
            <a:pPr algn="ctr" eaLnBrk="1" hangingPunct="1">
              <a:buFont typeface="Wingdings" panose="05000000000000000000" pitchFamily="2" charset="2"/>
              <a:buNone/>
              <a:defRPr/>
            </a:pPr>
            <a:endParaRPr lang="el-GR" altLang="el-GR" sz="2800" dirty="0"/>
          </a:p>
          <a:p>
            <a:pPr eaLnBrk="1" hangingPunct="1">
              <a:defRPr/>
            </a:pPr>
            <a:r>
              <a:rPr lang="el-GR" altLang="el-GR" sz="2800" dirty="0" err="1"/>
              <a:t>Ελαιοκράμβη</a:t>
            </a:r>
            <a:endParaRPr lang="el-GR" altLang="el-GR" sz="2800" dirty="0"/>
          </a:p>
          <a:p>
            <a:pPr eaLnBrk="1" hangingPunct="1">
              <a:defRPr/>
            </a:pPr>
            <a:endParaRPr lang="el-GR" altLang="el-GR" sz="2800" dirty="0"/>
          </a:p>
          <a:p>
            <a:pPr eaLnBrk="1" hangingPunct="1">
              <a:defRPr/>
            </a:pPr>
            <a:r>
              <a:rPr lang="el-GR" altLang="el-GR" sz="2800" dirty="0"/>
              <a:t>Ηλίανθος</a:t>
            </a:r>
          </a:p>
          <a:p>
            <a:pPr eaLnBrk="1" hangingPunct="1">
              <a:defRPr/>
            </a:pPr>
            <a:endParaRPr lang="el-GR" altLang="el-GR" sz="2800" dirty="0"/>
          </a:p>
          <a:p>
            <a:pPr eaLnBrk="1" hangingPunct="1">
              <a:defRPr/>
            </a:pPr>
            <a:r>
              <a:rPr lang="el-GR" altLang="el-GR" sz="2800" dirty="0"/>
              <a:t>Καλαμπόκι </a:t>
            </a:r>
          </a:p>
          <a:p>
            <a:pPr eaLnBrk="1" hangingPunct="1">
              <a:defRPr/>
            </a:pPr>
            <a:endParaRPr lang="el-GR" altLang="el-GR" sz="2800" dirty="0"/>
          </a:p>
          <a:p>
            <a:pPr eaLnBrk="1" hangingPunct="1">
              <a:defRPr/>
            </a:pPr>
            <a:r>
              <a:rPr lang="el-GR" altLang="el-GR" sz="2800" dirty="0"/>
              <a:t>και οι φοίνικες</a:t>
            </a:r>
          </a:p>
          <a:p>
            <a:pPr eaLnBrk="1" hangingPunct="1">
              <a:defRPr/>
            </a:pPr>
            <a:endParaRPr lang="el-GR" altLang="el-GR" sz="2800" dirty="0"/>
          </a:p>
          <a:p>
            <a:pPr eaLnBrk="1" hangingPunct="1">
              <a:defRPr/>
            </a:pPr>
            <a:endParaRPr lang="el-GR" altLang="el-GR" sz="2800" dirty="0"/>
          </a:p>
          <a:p>
            <a:pPr eaLnBrk="1" hangingPunct="1">
              <a:defRPr/>
            </a:pPr>
            <a:endParaRPr lang="el-GR" altLang="el-GR" sz="2800" dirty="0"/>
          </a:p>
        </p:txBody>
      </p:sp>
      <p:pic>
        <p:nvPicPr>
          <p:cNvPr id="11268" name="Picture 8" descr="GEORGI2photo">
            <a:extLst>
              <a:ext uri="{FF2B5EF4-FFF2-40B4-BE49-F238E27FC236}">
                <a16:creationId xmlns:a16="http://schemas.microsoft.com/office/drawing/2014/main" id="{48A78DF6-1FDC-4AFF-956E-26E5AB29F45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257805" y="1310358"/>
            <a:ext cx="2743200" cy="180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7">
            <a:extLst>
              <a:ext uri="{FF2B5EF4-FFF2-40B4-BE49-F238E27FC236}">
                <a16:creationId xmlns:a16="http://schemas.microsoft.com/office/drawing/2014/main" id="{7CEAD112-4B36-4EDF-99CE-A9C7BE7D142F}"/>
              </a:ext>
            </a:extLst>
          </p:cNvPr>
          <p:cNvSpPr>
            <a:spLocks noChangeArrowheads="1"/>
          </p:cNvSpPr>
          <p:nvPr/>
        </p:nvSpPr>
        <p:spPr bwMode="auto">
          <a:xfrm>
            <a:off x="2351088" y="260350"/>
            <a:ext cx="7993062"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l-GR" altLang="el-GR" sz="3200" b="1" u="sng" dirty="0">
                <a:latin typeface="Arial" panose="020B0604020202020204" pitchFamily="34" charset="0"/>
              </a:rPr>
              <a:t>Κυριότερα ενεργειακά φυτά</a:t>
            </a:r>
            <a:r>
              <a:rPr lang="el-GR" altLang="el-GR" dirty="0">
                <a:latin typeface="Arial" panose="020B0604020202020204" pitchFamily="34" charset="0"/>
              </a:rPr>
              <a:t> </a:t>
            </a:r>
          </a:p>
          <a:p>
            <a:pPr eaLnBrk="1" hangingPunct="1">
              <a:spcBef>
                <a:spcPct val="50000"/>
              </a:spcBef>
            </a:pPr>
            <a:endParaRPr lang="el-GR" altLang="el-GR" sz="2800" dirty="0">
              <a:latin typeface="Arial" panose="020B0604020202020204" pitchFamily="34" charset="0"/>
            </a:endParaRPr>
          </a:p>
        </p:txBody>
      </p:sp>
      <p:pic>
        <p:nvPicPr>
          <p:cNvPr id="11269" name="Picture 9" descr="250px-Coconut">
            <a:extLst>
              <a:ext uri="{FF2B5EF4-FFF2-40B4-BE49-F238E27FC236}">
                <a16:creationId xmlns:a16="http://schemas.microsoft.com/office/drawing/2014/main" id="{148EA3AF-055C-4A63-A0EB-8ECBDCD39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3357564"/>
            <a:ext cx="27352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61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E960C58-AD60-4F9A-8384-44EFD748B693}"/>
              </a:ext>
            </a:extLst>
          </p:cNvPr>
          <p:cNvSpPr/>
          <p:nvPr/>
        </p:nvSpPr>
        <p:spPr>
          <a:xfrm>
            <a:off x="1213607" y="256615"/>
            <a:ext cx="9630561" cy="6401753"/>
          </a:xfrm>
          <a:prstGeom prst="rect">
            <a:avLst/>
          </a:prstGeom>
        </p:spPr>
        <p:txBody>
          <a:bodyPr wrap="square">
            <a:spAutoFit/>
          </a:bodyPr>
          <a:lstStyle/>
          <a:p>
            <a:r>
              <a:rPr lang="el-GR" sz="3200" dirty="0"/>
              <a:t>Τα μικροφύκη στην παραγωγή βιοντίζελ</a:t>
            </a:r>
          </a:p>
          <a:p>
            <a:pPr marL="285750" indent="-285750">
              <a:buFont typeface="Wingdings" panose="05000000000000000000" pitchFamily="2" charset="2"/>
              <a:buChar char="q"/>
            </a:pPr>
            <a:endParaRPr lang="el-GR" sz="1400" dirty="0"/>
          </a:p>
          <a:p>
            <a:pPr marL="285750" indent="-285750">
              <a:buFont typeface="Wingdings" panose="05000000000000000000" pitchFamily="2" charset="2"/>
              <a:buChar char="q"/>
            </a:pPr>
            <a:r>
              <a:rPr lang="el-GR" sz="1400" dirty="0"/>
              <a:t>Τα </a:t>
            </a:r>
            <a:r>
              <a:rPr lang="el-GR" sz="1400" dirty="0" err="1"/>
              <a:t>φύκη</a:t>
            </a:r>
            <a:r>
              <a:rPr lang="el-GR" sz="1400" dirty="0"/>
              <a:t>, έχοντας την δυνατότητα να παράγουν λιπίδια (τριγλυκερίδια), θεωρούνται ως δεύτερης γενιάς πρώτη ύλη στην παραγωγή βιοκαυσίμων και συγκεκριμένα παραγωγής βιοντίζελ. Έτσι, η δυνητική αξία της φωτοσύνθεσης των μικροφυκών για την παραγωγή βιοκαυσίμων είναι ευρέως αναγνωρισμένη.[9] Τα πλεονεκτήματα των μικροφυκών έναντι άλλων ανώτερων φυτών ως πηγή μεταφοράς βιοκαυσίμων είναι πολυάριθμα:</a:t>
            </a:r>
          </a:p>
          <a:p>
            <a:pPr marL="285750" indent="-285750">
              <a:buFont typeface="Wingdings" panose="05000000000000000000" pitchFamily="2" charset="2"/>
              <a:buChar char="q"/>
            </a:pPr>
            <a:r>
              <a:rPr lang="el-GR" sz="1400" dirty="0"/>
              <a:t>Τα μικροφύκη συνθέτουν και συσσωρεύουν μεγάλες ποσότητες ουδέτερων λιπιδίων/ελαίων (20-50% του ξηρού τους βάρους) και αυξάνονται με υψηλούς αριθμούς</a:t>
            </a:r>
          </a:p>
          <a:p>
            <a:pPr marL="285750" indent="-285750">
              <a:buFont typeface="Wingdings" panose="05000000000000000000" pitchFamily="2" charset="2"/>
              <a:buChar char="q"/>
            </a:pPr>
            <a:r>
              <a:rPr lang="el-GR" sz="1400" dirty="0"/>
              <a:t>Η απόδοση του ελαίου ανά περιοχή των αποικιών των μικροφυκών θα μπορούσε να υπερβεί κατά πολύ την απόδοση των βέλτιστων ελαιούχων σπόρων</a:t>
            </a:r>
          </a:p>
          <a:p>
            <a:pPr marL="285750" indent="-285750">
              <a:buFont typeface="Wingdings" panose="05000000000000000000" pitchFamily="2" charset="2"/>
              <a:buChar char="q"/>
            </a:pPr>
            <a:r>
              <a:rPr lang="el-GR" sz="1400" dirty="0"/>
              <a:t>Τα μικροφύκη μπορούν να καλλιεργηθούν σε αλατούχα/υφάλμυρα/ παράκτια θαλασσινά νερά σε μη καλλιεργήσιμη γη και δεν ανταγωνίζονται για τους πόρους με τη συμβατική γεωργία</a:t>
            </a:r>
          </a:p>
          <a:p>
            <a:pPr marL="285750" indent="-285750">
              <a:buFont typeface="Wingdings" panose="05000000000000000000" pitchFamily="2" charset="2"/>
              <a:buChar char="q"/>
            </a:pPr>
            <a:r>
              <a:rPr lang="el-GR" sz="1400" dirty="0"/>
              <a:t>Τα μικροφύκη χρησιμοποιούν το άζωτο και το φώσφορο από μία ποικιλία πηγών υγρών αποβλήτων (π.χ. γεωργικές απορροές, απορροές ζωοτροφών και βιομηχανικά και αστικά απόβλητα), παρέχοντας έτσι το πρόσθετο πλεονέκτημα της βιοαποκατάστασης των λυμάτων</a:t>
            </a:r>
          </a:p>
          <a:p>
            <a:pPr marL="285750" indent="-285750">
              <a:buFont typeface="Wingdings" panose="05000000000000000000" pitchFamily="2" charset="2"/>
              <a:buChar char="q"/>
            </a:pPr>
            <a:r>
              <a:rPr lang="el-GR" sz="1400" dirty="0"/>
              <a:t>Τα μικροφύκη δεσμεύουν διοξείδιο του άνθρακα από τα καυσαέρια που εκπέμπονται μέσω καύσης από τα ορυκτά καύσιμα μονάδων ηλεκτροπαραγωγής και από άλλες πηγές, μειώνοντας έτσι τις εκπομπές των αερίων του θερμοκηπίου. Συγκεκριμένα, ένα κιλό βιομάζας φυκών απαιτεί περίπου 1,8 κιλά διοξειδίου του άνθρακα</a:t>
            </a:r>
          </a:p>
          <a:p>
            <a:pPr marL="285750" indent="-285750">
              <a:buFont typeface="Wingdings" panose="05000000000000000000" pitchFamily="2" charset="2"/>
              <a:buChar char="q"/>
            </a:pPr>
            <a:r>
              <a:rPr lang="el-GR" sz="1400" dirty="0"/>
              <a:t>Τα μικροφύκη είναι ανθεκτικά σε περιθωριακά εδάφη, όπως οι έρημοι, ξηρά και ημίξερα εδάφη, τα οποία δεν είναι κατάλληλα για τη συμβατική γεωργία</a:t>
            </a:r>
          </a:p>
          <a:p>
            <a:pPr marL="285750" indent="-285750">
              <a:buFont typeface="Wingdings" panose="05000000000000000000" pitchFamily="2" charset="2"/>
              <a:buChar char="q"/>
            </a:pPr>
            <a:r>
              <a:rPr lang="el-GR" sz="1400" dirty="0"/>
              <a:t>Τα μικροφύκη παράγουν προστιθέμενης αξίας παραπροϊόντα ή υποπροϊόντα, όπως βιοπολυμερή, πρωτεΐνες, πολυσακχαρίτες, χρωστικές ουσίες, ζωοτροφές και λιπάσματα, καθώς επίσης δεν απαιτούν ζιζανιοκτόνα και φυτοφάρμακα</a:t>
            </a:r>
          </a:p>
          <a:p>
            <a:pPr marL="285750" indent="-285750">
              <a:buFont typeface="Wingdings" panose="05000000000000000000" pitchFamily="2" charset="2"/>
              <a:buChar char="q"/>
            </a:pPr>
            <a:r>
              <a:rPr lang="el-GR" sz="1400" dirty="0"/>
              <a:t>Τα μικροφύκη μεγαλώνουν σε κατάλληλα δοχεία καλλιέργειας (φωτο-βιοαντιδραστήρες) κατά τη διάρκεια του έτους με την υψηλότερη ετήσια παραγωγικότητα της βιομάζας βάσει της έκτασης.</a:t>
            </a:r>
          </a:p>
          <a:p>
            <a:pPr marL="285750" indent="-285750">
              <a:buFont typeface="Wingdings" panose="05000000000000000000" pitchFamily="2" charset="2"/>
              <a:buChar char="q"/>
            </a:pPr>
            <a:r>
              <a:rPr lang="el-GR" sz="1400" dirty="0"/>
              <a:t>Τα μικροφύκη μπορούν να παρέχουν πολλούς διαφορετικούς τύπους ανανεώσιμων βιοκαυσίμων. Αυτά περιλαμβάνουν το μεθάνιο, που παράγεται από την αναερόβια πέψη της βιομάζας των φυκών, βιοντίζελ που προέρχεται από έλαια μικροφυκών και </a:t>
            </a:r>
            <a:r>
              <a:rPr lang="el-GR" sz="1400" dirty="0" err="1"/>
              <a:t>φωτοβιολογικώς</a:t>
            </a:r>
            <a:r>
              <a:rPr lang="el-GR" sz="1400" dirty="0"/>
              <a:t> παραγόμενο βιουδρογόνο,</a:t>
            </a:r>
          </a:p>
        </p:txBody>
      </p:sp>
    </p:spTree>
    <p:extLst>
      <p:ext uri="{BB962C8B-B14F-4D97-AF65-F5344CB8AC3E}">
        <p14:creationId xmlns:p14="http://schemas.microsoft.com/office/powerpoint/2010/main" val="132106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8AAD42B-7C6D-4DEC-95CD-D9980DC706F2}"/>
              </a:ext>
            </a:extLst>
          </p:cNvPr>
          <p:cNvSpPr/>
          <p:nvPr/>
        </p:nvSpPr>
        <p:spPr>
          <a:xfrm>
            <a:off x="1728132" y="1582340"/>
            <a:ext cx="8162488" cy="3693319"/>
          </a:xfrm>
          <a:prstGeom prst="rect">
            <a:avLst/>
          </a:prstGeom>
        </p:spPr>
        <p:txBody>
          <a:bodyPr wrap="square">
            <a:spAutoFit/>
          </a:bodyPr>
          <a:lstStyle/>
          <a:p>
            <a:pPr marL="285750" indent="-285750">
              <a:buFont typeface="Wingdings" panose="05000000000000000000" pitchFamily="2" charset="2"/>
              <a:buChar char="q"/>
            </a:pPr>
            <a:r>
              <a:rPr lang="el-GR" dirty="0"/>
              <a:t>Η εξαγωγή ελαίου από μικροφύκη απαιτεί την παραγωγή μεγάλης ποσότητας βιομάζας τους, η οποία και θα πρέπει να είναι πλούσια σε έλαια. Το γεγονός αυτό, σε συνδυασμό με το ότι η παραγωγή βιομάζας αυτών είναι πιο ακριβή από την καλλιέργεια φυτών, δυσχεραίνει την προσπάθεια για χρήση τους ως πηγές βιοκαυσίμου. Ωστόσο, το κόστος παραγωγής βιοντίζελ από μικροφύκη μπορεί να μειωθεί σημαντικά ακολουθώντας κατάλληλες στρατηγικές όπως η βελτίωση της απόδοσης των μικροφυκών μέσω της γενετικής μηχανικής. </a:t>
            </a:r>
          </a:p>
          <a:p>
            <a:pPr marL="285750" indent="-285750">
              <a:buFont typeface="Wingdings" panose="05000000000000000000" pitchFamily="2" charset="2"/>
              <a:buChar char="q"/>
            </a:pPr>
            <a:r>
              <a:rPr lang="el-GR" dirty="0"/>
              <a:t>Επιπλέον, εκτός από τα έλαια, τα μικροφύκη περιέχουν και σημαντικές ποσότητες πρωτεϊνών και υδατανθράκων και άλλων θρεπτικών συστατικών.[15] Έτσι, τα υπολείμματα από την εξαγωγή του ελαίου μπορούν να χρησιμοποιηθούν για τη παραγωγή ζωοτροφών γεγονός μπορεί να αντιταχθεί στο υψηλό κόστος παραγωγής βιομάζας τους.</a:t>
            </a:r>
          </a:p>
        </p:txBody>
      </p:sp>
      <p:sp>
        <p:nvSpPr>
          <p:cNvPr id="3" name="Ορθογώνιο 2">
            <a:extLst>
              <a:ext uri="{FF2B5EF4-FFF2-40B4-BE49-F238E27FC236}">
                <a16:creationId xmlns:a16="http://schemas.microsoft.com/office/drawing/2014/main" id="{DB49DC5F-7E47-49CB-9B4C-EB5DE5D44025}"/>
              </a:ext>
            </a:extLst>
          </p:cNvPr>
          <p:cNvSpPr/>
          <p:nvPr/>
        </p:nvSpPr>
        <p:spPr>
          <a:xfrm>
            <a:off x="1361811" y="256248"/>
            <a:ext cx="8671421" cy="584775"/>
          </a:xfrm>
          <a:prstGeom prst="rect">
            <a:avLst/>
          </a:prstGeom>
        </p:spPr>
        <p:txBody>
          <a:bodyPr wrap="square">
            <a:spAutoFit/>
          </a:bodyPr>
          <a:lstStyle/>
          <a:p>
            <a:pPr lvl="0"/>
            <a:r>
              <a:rPr lang="el-GR" sz="3200" dirty="0">
                <a:solidFill>
                  <a:prstClr val="white"/>
                </a:solidFill>
              </a:rPr>
              <a:t>Τα μικροφύκη στην παραγωγή βιοντίζελ</a:t>
            </a:r>
          </a:p>
        </p:txBody>
      </p:sp>
    </p:spTree>
    <p:extLst>
      <p:ext uri="{BB962C8B-B14F-4D97-AF65-F5344CB8AC3E}">
        <p14:creationId xmlns:p14="http://schemas.microsoft.com/office/powerpoint/2010/main" val="241242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C29FB5CF-7C51-441D-A029-0CA6538BA1CD}"/>
              </a:ext>
            </a:extLst>
          </p:cNvPr>
          <p:cNvSpPr>
            <a:spLocks noGrp="1" noChangeArrowheads="1"/>
          </p:cNvSpPr>
          <p:nvPr>
            <p:ph type="body" idx="1"/>
          </p:nvPr>
        </p:nvSpPr>
        <p:spPr>
          <a:xfrm>
            <a:off x="1981201" y="333376"/>
            <a:ext cx="8291513" cy="6119813"/>
          </a:xfrm>
        </p:spPr>
        <p:txBody>
          <a:bodyPr/>
          <a:lstStyle/>
          <a:p>
            <a:pPr algn="ctr" eaLnBrk="1" hangingPunct="1">
              <a:buFont typeface="Wingdings" panose="05000000000000000000" pitchFamily="2" charset="2"/>
              <a:buNone/>
              <a:defRPr/>
            </a:pPr>
            <a:r>
              <a:rPr lang="el-GR" altLang="el-GR" sz="4400" b="1" u="sng" dirty="0"/>
              <a:t>Ευρώπη</a:t>
            </a:r>
            <a:endParaRPr lang="el-GR" altLang="el-GR" sz="3600" b="1" u="sng" dirty="0"/>
          </a:p>
          <a:p>
            <a:pPr algn="ctr" eaLnBrk="1" hangingPunct="1">
              <a:buFont typeface="Wingdings" panose="05000000000000000000" pitchFamily="2" charset="2"/>
              <a:buNone/>
              <a:defRPr/>
            </a:pPr>
            <a:endParaRPr lang="el-GR" altLang="el-GR" sz="2400" b="1" u="sng" dirty="0"/>
          </a:p>
          <a:p>
            <a:pPr eaLnBrk="1" hangingPunct="1">
              <a:buClr>
                <a:schemeClr val="tx1"/>
              </a:buClr>
              <a:buFont typeface="Wingdings" panose="05000000000000000000" pitchFamily="2" charset="2"/>
              <a:buChar char="v"/>
              <a:defRPr/>
            </a:pPr>
            <a:r>
              <a:rPr lang="el-GR" altLang="el-GR" dirty="0"/>
              <a:t>1</a:t>
            </a:r>
            <a:r>
              <a:rPr lang="el-GR" altLang="el-GR" baseline="30000" dirty="0"/>
              <a:t>η</a:t>
            </a:r>
            <a:r>
              <a:rPr lang="el-GR" altLang="el-GR" dirty="0"/>
              <a:t> στη παραγωγή </a:t>
            </a:r>
            <a:r>
              <a:rPr lang="el-GR" altLang="el-GR" dirty="0" err="1"/>
              <a:t>Βιοντίζελ</a:t>
            </a:r>
            <a:r>
              <a:rPr lang="el-GR" altLang="el-GR" dirty="0"/>
              <a:t> </a:t>
            </a:r>
          </a:p>
          <a:p>
            <a:pPr eaLnBrk="1" hangingPunct="1">
              <a:buClr>
                <a:schemeClr val="tx1"/>
              </a:buClr>
              <a:buFont typeface="Wingdings" panose="05000000000000000000" pitchFamily="2" charset="2"/>
              <a:buChar char="v"/>
              <a:defRPr/>
            </a:pPr>
            <a:endParaRPr lang="el-GR" altLang="el-GR" dirty="0"/>
          </a:p>
          <a:p>
            <a:pPr eaLnBrk="1" hangingPunct="1">
              <a:buFont typeface="Wingdings" panose="05000000000000000000" pitchFamily="2" charset="2"/>
              <a:buNone/>
              <a:defRPr/>
            </a:pPr>
            <a:r>
              <a:rPr lang="el-GR" altLang="el-GR" b="1" dirty="0"/>
              <a:t>Συγκεκριμένα:</a:t>
            </a:r>
            <a:r>
              <a:rPr lang="el-GR" altLang="el-GR" dirty="0"/>
              <a:t> </a:t>
            </a:r>
          </a:p>
          <a:p>
            <a:pPr eaLnBrk="1" hangingPunct="1">
              <a:defRPr/>
            </a:pPr>
            <a:r>
              <a:rPr lang="el-GR" altLang="el-GR" dirty="0"/>
              <a:t>Η Γερμανία είναι το κράτος με την μεγαλύτερη παραγωγή </a:t>
            </a:r>
            <a:r>
              <a:rPr lang="el-GR" altLang="el-GR" dirty="0" err="1"/>
              <a:t>βιοντίζελ</a:t>
            </a:r>
            <a:r>
              <a:rPr lang="el-GR" altLang="el-GR" dirty="0"/>
              <a:t> </a:t>
            </a:r>
          </a:p>
          <a:p>
            <a:pPr eaLnBrk="1" hangingPunct="1">
              <a:defRPr/>
            </a:pPr>
            <a:r>
              <a:rPr lang="el-GR" altLang="el-GR" dirty="0"/>
              <a:t>πωλείται στα πρατήρια σε αγνή μορφή (Β100)</a:t>
            </a:r>
          </a:p>
          <a:p>
            <a:pPr eaLnBrk="1" hangingPunct="1">
              <a:buFont typeface="Wingdings" panose="05000000000000000000" pitchFamily="2" charset="2"/>
              <a:buNone/>
              <a:defRPr/>
            </a:pPr>
            <a:endParaRPr lang="el-GR" altLang="el-GR" dirty="0"/>
          </a:p>
        </p:txBody>
      </p:sp>
    </p:spTree>
    <p:extLst>
      <p:ext uri="{BB962C8B-B14F-4D97-AF65-F5344CB8AC3E}">
        <p14:creationId xmlns:p14="http://schemas.microsoft.com/office/powerpoint/2010/main" val="4238836635"/>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B7304-5053-4F60-98DF-43B73EA6B894}"/>
              </a:ext>
            </a:extLst>
          </p:cNvPr>
          <p:cNvSpPr>
            <a:spLocks noGrp="1"/>
          </p:cNvSpPr>
          <p:nvPr>
            <p:ph type="title"/>
          </p:nvPr>
        </p:nvSpPr>
        <p:spPr/>
        <p:txBody>
          <a:bodyPr/>
          <a:lstStyle/>
          <a:p>
            <a:r>
              <a:rPr lang="el-GR" b="1" dirty="0"/>
              <a:t>ΥΛΗ ΜΑΘΗΜΑΤΟΣ</a:t>
            </a:r>
          </a:p>
        </p:txBody>
      </p:sp>
      <p:sp>
        <p:nvSpPr>
          <p:cNvPr id="3" name="Θέση περιεχομένου 2">
            <a:extLst>
              <a:ext uri="{FF2B5EF4-FFF2-40B4-BE49-F238E27FC236}">
                <a16:creationId xmlns:a16="http://schemas.microsoft.com/office/drawing/2014/main" id="{99F153DF-EABB-4E6B-A221-EBCCFC743B99}"/>
              </a:ext>
            </a:extLst>
          </p:cNvPr>
          <p:cNvSpPr>
            <a:spLocks noGrp="1"/>
          </p:cNvSpPr>
          <p:nvPr>
            <p:ph idx="1"/>
          </p:nvPr>
        </p:nvSpPr>
        <p:spPr/>
        <p:txBody>
          <a:bodyPr>
            <a:normAutofit lnSpcReduction="10000"/>
          </a:bodyPr>
          <a:lstStyle/>
          <a:p>
            <a:r>
              <a:rPr lang="el-GR" dirty="0"/>
              <a:t>ΟΝΟΜΑΤΟΛΟΓΙΑ ΟΡΓΑΝΙΚΩΝ ΕΝΩΣΕΩΝ-ΑΡΩΜΑΤΙΚΕΣ ΕΝΩΣΕΙΣ-ΦΑΙΝΟΛΕΣ-ΠΟΛΥΦΑΙΝΟΛΕΣ-ΤΕΡΠΕΝΙΑ</a:t>
            </a:r>
          </a:p>
          <a:p>
            <a:r>
              <a:rPr lang="el-GR" dirty="0"/>
              <a:t>ΒΙΟΚΑΥΣΙΜΑ-ΒΙΟΝΤΙΖΕΛ (εργασία)</a:t>
            </a:r>
          </a:p>
          <a:p>
            <a:r>
              <a:rPr lang="el-GR" dirty="0"/>
              <a:t>ΠΟΛΥΜΕΡΗ-ΒΙΟΠΟΛΥΜΕΡΗ (εργασία)</a:t>
            </a:r>
          </a:p>
          <a:p>
            <a:r>
              <a:rPr lang="el-GR" dirty="0"/>
              <a:t>ΦΥΤΟΠΡΟΣΤΑΤΕΥΤΙΚΑ (εργασία)</a:t>
            </a:r>
          </a:p>
          <a:p>
            <a:r>
              <a:rPr lang="el-GR" dirty="0"/>
              <a:t>ΦΥΣΙΚΑ ΑΝΤΙΟΞΕΙΔΩΤΙΚΑ /φαινόλες-πολυφαινόλες, </a:t>
            </a:r>
            <a:r>
              <a:rPr lang="el-GR" dirty="0" err="1"/>
              <a:t>τερπένια</a:t>
            </a:r>
            <a:r>
              <a:rPr lang="el-GR" dirty="0"/>
              <a:t>, αιθέρια έλαια/ (εργασία)</a:t>
            </a:r>
          </a:p>
          <a:p>
            <a:r>
              <a:rPr lang="el-GR" dirty="0"/>
              <a:t>ΑΡΩΜΑΤΑ ΚΑΙ ΓΕΥΣΕΙΣ ΤΡΟΦΙΜΩΝ</a:t>
            </a:r>
          </a:p>
        </p:txBody>
      </p:sp>
    </p:spTree>
    <p:extLst>
      <p:ext uri="{BB962C8B-B14F-4D97-AF65-F5344CB8AC3E}">
        <p14:creationId xmlns:p14="http://schemas.microsoft.com/office/powerpoint/2010/main" val="140887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Rectangle 9">
            <a:extLst>
              <a:ext uri="{FF2B5EF4-FFF2-40B4-BE49-F238E27FC236}">
                <a16:creationId xmlns:a16="http://schemas.microsoft.com/office/drawing/2014/main" id="{C3BFB2A0-75B8-4038-98EE-6C5D388F314D}"/>
              </a:ext>
            </a:extLst>
          </p:cNvPr>
          <p:cNvSpPr>
            <a:spLocks noGrp="1" noChangeArrowheads="1"/>
          </p:cNvSpPr>
          <p:nvPr>
            <p:ph type="body" idx="1"/>
          </p:nvPr>
        </p:nvSpPr>
        <p:spPr>
          <a:xfrm>
            <a:off x="1981200" y="476251"/>
            <a:ext cx="8229600" cy="5649913"/>
          </a:xfrm>
        </p:spPr>
        <p:txBody>
          <a:bodyPr/>
          <a:lstStyle/>
          <a:p>
            <a:pPr algn="ctr" eaLnBrk="1" hangingPunct="1">
              <a:buFont typeface="Wingdings" panose="05000000000000000000" pitchFamily="2" charset="2"/>
              <a:buNone/>
              <a:defRPr/>
            </a:pPr>
            <a:endParaRPr lang="el-GR" altLang="el-GR" sz="4400" b="1" u="sng"/>
          </a:p>
          <a:p>
            <a:pPr eaLnBrk="1" hangingPunct="1">
              <a:buFont typeface="Wingdings" panose="05000000000000000000" pitchFamily="2" charset="2"/>
              <a:buNone/>
              <a:defRPr/>
            </a:pPr>
            <a:r>
              <a:rPr lang="el-GR" altLang="el-GR" b="1" u="sng"/>
              <a:t>Με τα σημερινά δεδομένα:</a:t>
            </a:r>
          </a:p>
          <a:p>
            <a:pPr eaLnBrk="1" hangingPunct="1">
              <a:buFont typeface="Wingdings" panose="05000000000000000000" pitchFamily="2" charset="2"/>
              <a:buNone/>
              <a:defRPr/>
            </a:pPr>
            <a:endParaRPr lang="el-GR" altLang="el-GR" b="1" u="sng"/>
          </a:p>
          <a:p>
            <a:pPr eaLnBrk="1" hangingPunct="1">
              <a:defRPr/>
            </a:pPr>
            <a:r>
              <a:rPr lang="el-GR" altLang="el-GR"/>
              <a:t>η παραγωγή βιοντίζελ είναι πιο ακριβή  από την εξόρυξη και παραγωγή ντίζελ </a:t>
            </a:r>
          </a:p>
          <a:p>
            <a:pPr eaLnBrk="1" hangingPunct="1">
              <a:defRPr/>
            </a:pPr>
            <a:endParaRPr lang="el-GR" altLang="el-GR"/>
          </a:p>
          <a:p>
            <a:pPr eaLnBrk="1" hangingPunct="1">
              <a:defRPr/>
            </a:pPr>
            <a:r>
              <a:rPr lang="el-GR" altLang="el-GR"/>
              <a:t>αλλά η χαμηλότερη φορολογία για τα βιοκαύσιμα το κάνει πιο φθηνό για τον καταναλωτή</a:t>
            </a:r>
          </a:p>
        </p:txBody>
      </p:sp>
    </p:spTree>
    <p:extLst>
      <p:ext uri="{BB962C8B-B14F-4D97-AF65-F5344CB8AC3E}">
        <p14:creationId xmlns:p14="http://schemas.microsoft.com/office/powerpoint/2010/main" val="1362240956"/>
      </p:ext>
    </p:extLst>
  </p:cSld>
  <p:clrMapOvr>
    <a:masterClrMapping/>
  </p:clrMapOvr>
  <p:transition spd="med">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Rectangle 11">
            <a:extLst>
              <a:ext uri="{FF2B5EF4-FFF2-40B4-BE49-F238E27FC236}">
                <a16:creationId xmlns:a16="http://schemas.microsoft.com/office/drawing/2014/main" id="{887C3EA8-C8C8-4593-BAB6-D846E2E986D2}"/>
              </a:ext>
            </a:extLst>
          </p:cNvPr>
          <p:cNvSpPr>
            <a:spLocks noGrp="1" noChangeArrowheads="1"/>
          </p:cNvSpPr>
          <p:nvPr>
            <p:ph type="body" idx="1"/>
          </p:nvPr>
        </p:nvSpPr>
        <p:spPr>
          <a:xfrm>
            <a:off x="1981200" y="333375"/>
            <a:ext cx="8229600" cy="5792788"/>
          </a:xfrm>
        </p:spPr>
        <p:txBody>
          <a:bodyPr/>
          <a:lstStyle/>
          <a:p>
            <a:pPr algn="ctr" eaLnBrk="1" hangingPunct="1">
              <a:buFont typeface="Wingdings" panose="05000000000000000000" pitchFamily="2" charset="2"/>
              <a:buNone/>
              <a:defRPr/>
            </a:pPr>
            <a:r>
              <a:rPr lang="el-GR" altLang="el-GR" sz="4400" b="1" u="sng"/>
              <a:t>Στην Ελλάδα</a:t>
            </a:r>
            <a:r>
              <a:rPr lang="el-GR" altLang="el-GR"/>
              <a:t> </a:t>
            </a:r>
          </a:p>
          <a:p>
            <a:pPr algn="ctr" eaLnBrk="1" hangingPunct="1">
              <a:buFont typeface="Wingdings" panose="05000000000000000000" pitchFamily="2" charset="2"/>
              <a:buNone/>
              <a:defRPr/>
            </a:pPr>
            <a:endParaRPr lang="el-GR" altLang="el-GR"/>
          </a:p>
          <a:p>
            <a:pPr algn="ctr" eaLnBrk="1" hangingPunct="1">
              <a:defRPr/>
            </a:pPr>
            <a:r>
              <a:rPr lang="el-GR" altLang="el-GR"/>
              <a:t>Δύο εργοστάσια παραγωγής Βιοντίζελ</a:t>
            </a:r>
          </a:p>
          <a:p>
            <a:pPr algn="ctr" eaLnBrk="1" hangingPunct="1">
              <a:defRPr/>
            </a:pPr>
            <a:endParaRPr lang="el-GR" altLang="el-GR"/>
          </a:p>
          <a:p>
            <a:pPr eaLnBrk="1" hangingPunct="1">
              <a:buClr>
                <a:schemeClr val="tx1"/>
              </a:buClr>
              <a:buFont typeface="Wingdings" panose="05000000000000000000" pitchFamily="2" charset="2"/>
              <a:buChar char="Ø"/>
              <a:defRPr/>
            </a:pPr>
            <a:r>
              <a:rPr lang="el-GR" altLang="el-GR"/>
              <a:t> ένα στο Κιλκίς και </a:t>
            </a:r>
          </a:p>
          <a:p>
            <a:pPr eaLnBrk="1" hangingPunct="1">
              <a:buClr>
                <a:schemeClr val="tx1"/>
              </a:buClr>
              <a:buFont typeface="Wingdings" panose="05000000000000000000" pitchFamily="2" charset="2"/>
              <a:buChar char="Ø"/>
              <a:defRPr/>
            </a:pPr>
            <a:endParaRPr lang="el-GR" altLang="el-GR"/>
          </a:p>
          <a:p>
            <a:pPr eaLnBrk="1" hangingPunct="1">
              <a:buClr>
                <a:schemeClr val="tx1"/>
              </a:buClr>
              <a:buFont typeface="Wingdings" panose="05000000000000000000" pitchFamily="2" charset="2"/>
              <a:buChar char="Ø"/>
              <a:defRPr/>
            </a:pPr>
            <a:r>
              <a:rPr lang="el-GR" altLang="el-GR"/>
              <a:t> ένα στο Βόλο</a:t>
            </a:r>
          </a:p>
        </p:txBody>
      </p:sp>
    </p:spTree>
    <p:extLst>
      <p:ext uri="{BB962C8B-B14F-4D97-AF65-F5344CB8AC3E}">
        <p14:creationId xmlns:p14="http://schemas.microsoft.com/office/powerpoint/2010/main" val="3275324232"/>
      </p:ext>
    </p:extLst>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25CFAE-8E66-4AEF-9E54-61A4119F5CD6}"/>
              </a:ext>
            </a:extLst>
          </p:cNvPr>
          <p:cNvSpPr>
            <a:spLocks noGrp="1"/>
          </p:cNvSpPr>
          <p:nvPr>
            <p:ph type="title"/>
          </p:nvPr>
        </p:nvSpPr>
        <p:spPr/>
        <p:txBody>
          <a:bodyPr/>
          <a:lstStyle/>
          <a:p>
            <a:r>
              <a:rPr lang="el-GR" dirty="0"/>
              <a:t>ΕΡΩΤΗΣΕΙΣ ΚΑΤΑΝΟΗΣΗΣ</a:t>
            </a:r>
          </a:p>
        </p:txBody>
      </p:sp>
      <p:sp>
        <p:nvSpPr>
          <p:cNvPr id="3" name="Θέση περιεχομένου 2">
            <a:extLst>
              <a:ext uri="{FF2B5EF4-FFF2-40B4-BE49-F238E27FC236}">
                <a16:creationId xmlns:a16="http://schemas.microsoft.com/office/drawing/2014/main" id="{9A5E1FAF-3AF4-467A-ADFC-4D94D5E28D4D}"/>
              </a:ext>
            </a:extLst>
          </p:cNvPr>
          <p:cNvSpPr>
            <a:spLocks noGrp="1"/>
          </p:cNvSpPr>
          <p:nvPr>
            <p:ph idx="1"/>
          </p:nvPr>
        </p:nvSpPr>
        <p:spPr>
          <a:xfrm>
            <a:off x="2430699" y="1885285"/>
            <a:ext cx="7796540" cy="3997828"/>
          </a:xfrm>
        </p:spPr>
        <p:txBody>
          <a:bodyPr/>
          <a:lstStyle/>
          <a:p>
            <a:r>
              <a:rPr lang="el-GR" dirty="0"/>
              <a:t>Ποια ήδη </a:t>
            </a:r>
            <a:r>
              <a:rPr lang="el-GR" dirty="0" err="1"/>
              <a:t>βιοκαυσίμων</a:t>
            </a:r>
            <a:r>
              <a:rPr lang="el-GR" dirty="0"/>
              <a:t> γνωρίζεται</a:t>
            </a:r>
            <a:r>
              <a:rPr lang="en-US" dirty="0"/>
              <a:t>; </a:t>
            </a:r>
            <a:r>
              <a:rPr lang="el-GR" dirty="0"/>
              <a:t>Τί είναι το </a:t>
            </a:r>
            <a:r>
              <a:rPr lang="el-GR" dirty="0" err="1"/>
              <a:t>βιοντίζελ</a:t>
            </a:r>
            <a:r>
              <a:rPr lang="en-US" dirty="0"/>
              <a:t>;</a:t>
            </a:r>
          </a:p>
          <a:p>
            <a:r>
              <a:rPr lang="el-GR" dirty="0"/>
              <a:t>Ποια η αντίδραση παραγωγής του </a:t>
            </a:r>
            <a:r>
              <a:rPr lang="el-GR" dirty="0" err="1"/>
              <a:t>βιοντίζελ</a:t>
            </a:r>
            <a:r>
              <a:rPr lang="en-US" dirty="0"/>
              <a:t>; </a:t>
            </a:r>
            <a:r>
              <a:rPr lang="el-GR" dirty="0"/>
              <a:t>Ποιες </a:t>
            </a:r>
            <a:r>
              <a:rPr lang="el-GR" dirty="0" err="1"/>
              <a:t>καλλιέργεις</a:t>
            </a:r>
            <a:r>
              <a:rPr lang="el-GR" dirty="0"/>
              <a:t> παρέχουν μέγιστη απόδοση </a:t>
            </a:r>
            <a:r>
              <a:rPr lang="el-GR" dirty="0" err="1"/>
              <a:t>βιοντίζελ</a:t>
            </a:r>
            <a:r>
              <a:rPr lang="en-US" dirty="0"/>
              <a:t>;</a:t>
            </a:r>
          </a:p>
          <a:p>
            <a:endParaRPr lang="en-US" dirty="0"/>
          </a:p>
          <a:p>
            <a:endParaRPr lang="el-GR" dirty="0"/>
          </a:p>
        </p:txBody>
      </p:sp>
    </p:spTree>
    <p:extLst>
      <p:ext uri="{BB962C8B-B14F-4D97-AF65-F5344CB8AC3E}">
        <p14:creationId xmlns:p14="http://schemas.microsoft.com/office/powerpoint/2010/main" val="383175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4E1C3E-2DA1-46E4-A262-5205A449F043}"/>
              </a:ext>
            </a:extLst>
          </p:cNvPr>
          <p:cNvSpPr>
            <a:spLocks noGrp="1"/>
          </p:cNvSpPr>
          <p:nvPr>
            <p:ph type="title"/>
          </p:nvPr>
        </p:nvSpPr>
        <p:spPr/>
        <p:txBody>
          <a:bodyPr>
            <a:normAutofit fontScale="90000"/>
          </a:bodyPr>
          <a:lstStyle/>
          <a:p>
            <a:pPr>
              <a:defRPr/>
            </a:pPr>
            <a:r>
              <a:rPr lang="el-GR" altLang="el-GR" b="1" dirty="0"/>
              <a:t>Βιοκαύσιμα</a:t>
            </a:r>
            <a:br>
              <a:rPr lang="el-GR" altLang="el-GR" b="1" dirty="0"/>
            </a:br>
            <a:br>
              <a:rPr lang="el-GR" altLang="el-GR" b="1" dirty="0"/>
            </a:br>
            <a:br>
              <a:rPr lang="el-GR" altLang="el-GR" dirty="0"/>
            </a:br>
            <a:br>
              <a:rPr lang="el-GR" altLang="el-GR" dirty="0"/>
            </a:br>
            <a:br>
              <a:rPr lang="el-GR" altLang="el-GR" dirty="0"/>
            </a:br>
            <a:endParaRPr lang="el-GR" dirty="0"/>
          </a:p>
        </p:txBody>
      </p:sp>
      <p:sp>
        <p:nvSpPr>
          <p:cNvPr id="3" name="Θέση κειμένου 2">
            <a:extLst>
              <a:ext uri="{FF2B5EF4-FFF2-40B4-BE49-F238E27FC236}">
                <a16:creationId xmlns:a16="http://schemas.microsoft.com/office/drawing/2014/main" id="{264B6786-6B13-4491-8057-3C7157FD2E20}"/>
              </a:ext>
            </a:extLst>
          </p:cNvPr>
          <p:cNvSpPr>
            <a:spLocks noGrp="1"/>
          </p:cNvSpPr>
          <p:nvPr>
            <p:ph idx="1"/>
          </p:nvPr>
        </p:nvSpPr>
        <p:spPr>
          <a:xfrm>
            <a:off x="1697361" y="1733333"/>
            <a:ext cx="8872777" cy="4650689"/>
          </a:xfrm>
        </p:spPr>
        <p:txBody>
          <a:bodyPr>
            <a:normAutofit lnSpcReduction="10000"/>
          </a:bodyPr>
          <a:lstStyle/>
          <a:p>
            <a:r>
              <a:rPr lang="el-GR" sz="1600" dirty="0"/>
              <a:t>Τα βιοκαύσιμα προέρχονται από </a:t>
            </a:r>
            <a:r>
              <a:rPr lang="el-GR" sz="1600" b="1" u="sng" dirty="0"/>
              <a:t>οργανικά προϊόντα </a:t>
            </a:r>
            <a:r>
              <a:rPr lang="el-GR" sz="1600" dirty="0"/>
              <a:t>και θεωρούνται </a:t>
            </a:r>
            <a:r>
              <a:rPr lang="el-GR" sz="1600" dirty="0">
                <a:hlinkClick r:id="rId2" tooltip="Ανανεώσιμα καύσιμα (δεν έχει γραφτεί ακόμα)"/>
              </a:rPr>
              <a:t>ανανεώσιμα καύσιμα</a:t>
            </a:r>
            <a:r>
              <a:rPr lang="el-GR" sz="1600" dirty="0"/>
              <a:t>. Ως ανανεώσιμα καύσιμα έχουν το χαρακτηριστικό των χαμηλότερων εκπομπών CO</a:t>
            </a:r>
            <a:r>
              <a:rPr lang="el-GR" sz="1600" baseline="-25000" dirty="0"/>
              <a:t>2</a:t>
            </a:r>
            <a:r>
              <a:rPr lang="el-GR" sz="1600" dirty="0"/>
              <a:t> στο συνολικό κύκλο ζωής τους σε σχέση με τα συμβατικά </a:t>
            </a:r>
            <a:r>
              <a:rPr lang="el-GR" sz="1600" dirty="0">
                <a:hlinkClick r:id="rId3" tooltip="Ορυκτά καύσιμα"/>
              </a:rPr>
              <a:t>ορυκτά καύσιμα</a:t>
            </a:r>
            <a:r>
              <a:rPr lang="el-GR" sz="1600" dirty="0"/>
              <a:t>, στοιχείο που εξαρτάται άμεσα από την προέλευση τους, τη χρήση τους αλλά και τον τρόπο παραγωγής και διανομής τους. Κατά την καύση τους τα καύσιμα αυτά εκπέμπουν περίπου ίσες ποσότητες CO</a:t>
            </a:r>
            <a:r>
              <a:rPr lang="el-GR" sz="1600" baseline="-25000" dirty="0"/>
              <a:t>2</a:t>
            </a:r>
            <a:r>
              <a:rPr lang="el-GR" sz="1600" dirty="0"/>
              <a:t> με τα αντίστοιχα πετρελαϊκής προέλευσης.</a:t>
            </a:r>
          </a:p>
          <a:p>
            <a:r>
              <a:rPr lang="el-GR" sz="1600" dirty="0"/>
              <a:t> </a:t>
            </a:r>
            <a:r>
              <a:rPr lang="el-GR" sz="1600" b="1" dirty="0"/>
              <a:t>Επειδή όμως είναι οργανικής προέλευσης ο άνθρακας τον οποίο περιέχουν έχει δεσμευτεί κατά την ανάπτυξη της οργανικής ύλης από την ατμόσφαιρα στην οποία επανέρχεται μετά την καύση κι έτσι το ισοζύγιο εκπομπών σε όλο τον κύκλο ζωής του βιοκαυσίμου είναι θεωρητικά μηδενικό</a:t>
            </a:r>
            <a:r>
              <a:rPr lang="el-GR" sz="1600" dirty="0"/>
              <a:t>. </a:t>
            </a:r>
          </a:p>
          <a:p>
            <a:r>
              <a:rPr lang="el-GR" sz="1600" dirty="0"/>
              <a:t>Στην πράξη επειδή κατά την παραγωγή και διακίνηση της πρώτης ύλης αλλά και των ίδιων των βιοκαυσίμων υπεισέρχονται και άλλες δραστηριότητες κατά τις οποίες παράγονται εκπομπές CO</a:t>
            </a:r>
            <a:r>
              <a:rPr lang="el-GR" sz="1600" baseline="-25000" dirty="0"/>
              <a:t>2</a:t>
            </a:r>
            <a:r>
              <a:rPr lang="el-GR" sz="1600" dirty="0"/>
              <a:t> το τελικό όφελος από τα καύσιμα αυτά μπορεί να είναι από πολύ μεγάλο έως μηδαμινό. Για να αποφανθεί κανείς ασφαλώς για τα περιβαλλοντικά οφέλη κάποιου βιοκαυσίμου πρέπει να πραγματοποιήσει εξειδικευμένη </a:t>
            </a:r>
            <a:r>
              <a:rPr lang="el-GR" sz="1600" dirty="0">
                <a:hlinkClick r:id="rId4" tooltip="Ανάλυση κύκλου ζωής (δεν έχει γραφτεί ακόμα)"/>
              </a:rPr>
              <a:t>ανάλυση κύκλου ζωής</a:t>
            </a:r>
            <a:r>
              <a:rPr lang="el-GR" sz="1600" dirty="0"/>
              <a:t>. </a:t>
            </a:r>
          </a:p>
        </p:txBody>
      </p:sp>
    </p:spTree>
    <p:extLst>
      <p:ext uri="{BB962C8B-B14F-4D97-AF65-F5344CB8AC3E}">
        <p14:creationId xmlns:p14="http://schemas.microsoft.com/office/powerpoint/2010/main" val="404634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5B930E-F629-45BF-8D40-14EF705BB675}"/>
              </a:ext>
            </a:extLst>
          </p:cNvPr>
          <p:cNvSpPr>
            <a:spLocks noGrp="1"/>
          </p:cNvSpPr>
          <p:nvPr>
            <p:ph type="title"/>
          </p:nvPr>
        </p:nvSpPr>
        <p:spPr/>
        <p:txBody>
          <a:bodyPr/>
          <a:lstStyle/>
          <a:p>
            <a:r>
              <a:rPr lang="el-GR" b="1" dirty="0"/>
              <a:t>ΤΥΠΟΙ ΒΙΟΚΑΥΣΙΜΩΝ</a:t>
            </a:r>
          </a:p>
        </p:txBody>
      </p:sp>
      <p:sp>
        <p:nvSpPr>
          <p:cNvPr id="5" name="Ορθογώνιο 4">
            <a:extLst>
              <a:ext uri="{FF2B5EF4-FFF2-40B4-BE49-F238E27FC236}">
                <a16:creationId xmlns:a16="http://schemas.microsoft.com/office/drawing/2014/main" id="{A9D407E6-E4B9-447E-BA9E-8723A3F212A8}"/>
              </a:ext>
            </a:extLst>
          </p:cNvPr>
          <p:cNvSpPr/>
          <p:nvPr/>
        </p:nvSpPr>
        <p:spPr>
          <a:xfrm>
            <a:off x="1241571" y="2070718"/>
            <a:ext cx="9957706" cy="3693319"/>
          </a:xfrm>
          <a:prstGeom prst="rect">
            <a:avLst/>
          </a:prstGeom>
        </p:spPr>
        <p:txBody>
          <a:bodyPr wrap="square">
            <a:spAutoFit/>
          </a:bodyPr>
          <a:lstStyle/>
          <a:p>
            <a:pPr marL="285750" indent="-285750">
              <a:buFont typeface="Wingdings" panose="05000000000000000000" pitchFamily="2" charset="2"/>
              <a:buChar char="q"/>
            </a:pPr>
            <a:r>
              <a:rPr lang="el-GR" dirty="0">
                <a:latin typeface="Arial" panose="020B0604020202020204" pitchFamily="34" charset="0"/>
              </a:rPr>
              <a:t>Σε μια προσπάθεια να προωθήσει την χρήση των βιοκαυσίμων στον τομέα των μεταφορών στην Ευρώπη, η </a:t>
            </a:r>
            <a:r>
              <a:rPr lang="el-GR" dirty="0">
                <a:latin typeface="Arial" panose="020B0604020202020204" pitchFamily="34" charset="0"/>
                <a:hlinkClick r:id="rId2" tooltip="Ευρωπαϊκή Ένωση"/>
              </a:rPr>
              <a:t>Ευρωπαϊκή Ένωση</a:t>
            </a:r>
            <a:r>
              <a:rPr lang="el-GR" dirty="0">
                <a:latin typeface="Arial" panose="020B0604020202020204" pitchFamily="34" charset="0"/>
              </a:rPr>
              <a:t> υιοθέτησε την κοινοτική οδηγία 2003/30/ΕΚ. Σύμφωνα με την κοινοτική οδηγία 2003/30/ΕΚ βιοκαύσιμα θεωρούνται κάθε υγρό ή αέριο καύσιμο για τις μεταφορές το οποίο παράγεται από βιομάζα όπου βιομάζα είναι το βιοαποικοδομήσιμο κλάσμα προϊόντων, αποβλήτων και καταλοίπων από γεωργικές (συμπεριλαμβανομένων φυτικών και ζωικών ουσιών), δασοκομικές και συναφείς βιομηχανικές δραστηριότητες, καθώς και το βιοαποικοδομήσιμο κλάσμα των βιομηχανικών και αστικών αποβλήτων.</a:t>
            </a:r>
          </a:p>
          <a:p>
            <a:pPr marL="285750" indent="-285750">
              <a:buFont typeface="Wingdings" panose="05000000000000000000" pitchFamily="2" charset="2"/>
              <a:buChar char="q"/>
            </a:pPr>
            <a:endParaRPr lang="el-GR" dirty="0">
              <a:latin typeface="Arial" panose="020B0604020202020204" pitchFamily="34" charset="0"/>
            </a:endParaRPr>
          </a:p>
          <a:p>
            <a:pPr marL="285750" indent="-285750">
              <a:buFont typeface="Wingdings" panose="05000000000000000000" pitchFamily="2" charset="2"/>
              <a:buChar char="q"/>
            </a:pPr>
            <a:r>
              <a:rPr lang="el-GR" dirty="0">
                <a:latin typeface="Arial" panose="020B0604020202020204" pitchFamily="34" charset="0"/>
              </a:rPr>
              <a:t> Σύμφωνα με την ίδια οδηγία στην κατηγορία των βιοκαυσίμων εμπίπτουν η </a:t>
            </a:r>
            <a:r>
              <a:rPr lang="el-GR" dirty="0" err="1">
                <a:latin typeface="Arial" panose="020B0604020202020204" pitchFamily="34" charset="0"/>
                <a:hlinkClick r:id="rId3" tooltip="Βιοαιθανόλη (δεν έχει γραφτεί ακόμα)"/>
              </a:rPr>
              <a:t>βιοαιθανόλη</a:t>
            </a:r>
            <a:r>
              <a:rPr lang="el-GR" dirty="0">
                <a:latin typeface="Arial" panose="020B0604020202020204" pitchFamily="34" charset="0"/>
              </a:rPr>
              <a:t>, το </a:t>
            </a:r>
            <a:r>
              <a:rPr lang="el-GR" dirty="0">
                <a:latin typeface="Arial" panose="020B0604020202020204" pitchFamily="34" charset="0"/>
                <a:hlinkClick r:id="rId4" tooltip="Βιοντίζελ"/>
              </a:rPr>
              <a:t>βιοντίζελ</a:t>
            </a:r>
            <a:r>
              <a:rPr lang="el-GR" dirty="0">
                <a:latin typeface="Arial" panose="020B0604020202020204" pitchFamily="34" charset="0"/>
              </a:rPr>
              <a:t> (</a:t>
            </a:r>
            <a:r>
              <a:rPr lang="el-GR" dirty="0" err="1">
                <a:latin typeface="Arial" panose="020B0604020202020204" pitchFamily="34" charset="0"/>
              </a:rPr>
              <a:t>μεθυλεστέρας</a:t>
            </a:r>
            <a:r>
              <a:rPr lang="el-GR" dirty="0">
                <a:latin typeface="Arial" panose="020B0604020202020204" pitchFamily="34" charset="0"/>
              </a:rPr>
              <a:t> λιπαρών οξέων), το </a:t>
            </a:r>
            <a:r>
              <a:rPr lang="el-GR" dirty="0">
                <a:latin typeface="Arial" panose="020B0604020202020204" pitchFamily="34" charset="0"/>
                <a:hlinkClick r:id="rId5" tooltip="Βιοαέριο"/>
              </a:rPr>
              <a:t>βιοαέριο</a:t>
            </a:r>
            <a:r>
              <a:rPr lang="el-GR" dirty="0">
                <a:latin typeface="Arial" panose="020B0604020202020204" pitchFamily="34" charset="0"/>
              </a:rPr>
              <a:t>, η </a:t>
            </a:r>
            <a:r>
              <a:rPr lang="el-GR" dirty="0" err="1">
                <a:latin typeface="Arial" panose="020B0604020202020204" pitchFamily="34" charset="0"/>
                <a:hlinkClick r:id="rId6" tooltip="Βιομεθανόλη (δεν έχει γραφτεί ακόμα)"/>
              </a:rPr>
              <a:t>βιομεθανόλη</a:t>
            </a:r>
            <a:r>
              <a:rPr lang="el-GR" dirty="0">
                <a:latin typeface="Arial" panose="020B0604020202020204" pitchFamily="34" charset="0"/>
              </a:rPr>
              <a:t>, ο </a:t>
            </a:r>
            <a:r>
              <a:rPr lang="el-GR" dirty="0">
                <a:latin typeface="Arial" panose="020B0604020202020204" pitchFamily="34" charset="0"/>
                <a:hlinkClick r:id="rId7" tooltip="Βιοδιμεθυλαιθέρας (δεν έχει γραφτεί ακόμα)"/>
              </a:rPr>
              <a:t>βιοδιμεθυλαιθέρας</a:t>
            </a:r>
            <a:r>
              <a:rPr lang="el-GR" dirty="0">
                <a:latin typeface="Arial" panose="020B0604020202020204" pitchFamily="34" charset="0"/>
              </a:rPr>
              <a:t>, ο </a:t>
            </a:r>
            <a:r>
              <a:rPr lang="el-GR" dirty="0" err="1">
                <a:latin typeface="Arial" panose="020B0604020202020204" pitchFamily="34" charset="0"/>
                <a:hlinkClick r:id="rId8" tooltip="Βιο-ΕΤΒΕ (δεν έχει γραφτεί ακόμα)"/>
              </a:rPr>
              <a:t>βιο</a:t>
            </a:r>
            <a:r>
              <a:rPr lang="el-GR" dirty="0">
                <a:latin typeface="Arial" panose="020B0604020202020204" pitchFamily="34" charset="0"/>
                <a:hlinkClick r:id="rId8" tooltip="Βιο-ΕΤΒΕ (δεν έχει γραφτεί ακόμα)"/>
              </a:rPr>
              <a:t>-ΕΤΒΕ</a:t>
            </a:r>
            <a:r>
              <a:rPr lang="el-GR" dirty="0">
                <a:latin typeface="Arial" panose="020B0604020202020204" pitchFamily="34" charset="0"/>
              </a:rPr>
              <a:t> (</a:t>
            </a:r>
            <a:r>
              <a:rPr lang="el-GR" dirty="0" err="1">
                <a:latin typeface="Arial" panose="020B0604020202020204" pitchFamily="34" charset="0"/>
              </a:rPr>
              <a:t>αιθυλοτριτοβουτυλαιθέρας</a:t>
            </a:r>
            <a:r>
              <a:rPr lang="el-GR" dirty="0">
                <a:latin typeface="Arial" panose="020B0604020202020204" pitchFamily="34" charset="0"/>
              </a:rPr>
              <a:t>, ο </a:t>
            </a:r>
            <a:r>
              <a:rPr lang="el-GR" dirty="0" err="1">
                <a:latin typeface="Arial" panose="020B0604020202020204" pitchFamily="34" charset="0"/>
                <a:hlinkClick r:id="rId9" tooltip="Βιο-ΜΤΒΕ (δεν έχει γραφτεί ακόμα)"/>
              </a:rPr>
              <a:t>βιο</a:t>
            </a:r>
            <a:r>
              <a:rPr lang="el-GR" dirty="0">
                <a:latin typeface="Arial" panose="020B0604020202020204" pitchFamily="34" charset="0"/>
                <a:hlinkClick r:id="rId9" tooltip="Βιο-ΜΤΒΕ (δεν έχει γραφτεί ακόμα)"/>
              </a:rPr>
              <a:t>-ΜΤΒΕ</a:t>
            </a:r>
            <a:r>
              <a:rPr lang="el-GR" dirty="0">
                <a:latin typeface="Arial" panose="020B0604020202020204" pitchFamily="34" charset="0"/>
              </a:rPr>
              <a:t> (μεθυλοτριτοβουτυλαιθέρας), τα </a:t>
            </a:r>
            <a:r>
              <a:rPr lang="el-GR" dirty="0">
                <a:latin typeface="Arial" panose="020B0604020202020204" pitchFamily="34" charset="0"/>
                <a:hlinkClick r:id="rId10" tooltip="Συνθετικά βιοκαύσιμα (δεν έχει γραφτεί ακόμα)"/>
              </a:rPr>
              <a:t>συνθετικά βιοκαύσιμα</a:t>
            </a:r>
            <a:r>
              <a:rPr lang="el-GR" dirty="0">
                <a:latin typeface="Arial" panose="020B0604020202020204" pitchFamily="34" charset="0"/>
              </a:rPr>
              <a:t> (συνθετικοί υδρογονάνθρακες ή μείγματα συνθετικών υδρογονανθράκων που έχουν παραχθεί από βιομάζα), το </a:t>
            </a:r>
            <a:r>
              <a:rPr lang="el-GR" dirty="0" err="1">
                <a:latin typeface="Arial" panose="020B0604020202020204" pitchFamily="34" charset="0"/>
                <a:hlinkClick r:id="rId11" tooltip="Βιοϋδρογόνο (δεν έχει γραφτεί ακόμα)"/>
              </a:rPr>
              <a:t>βιοϋδρογόνο</a:t>
            </a:r>
            <a:r>
              <a:rPr lang="el-GR" dirty="0">
                <a:latin typeface="Arial" panose="020B0604020202020204" pitchFamily="34" charset="0"/>
              </a:rPr>
              <a:t> και τα </a:t>
            </a:r>
            <a:r>
              <a:rPr lang="el-GR" dirty="0">
                <a:latin typeface="Arial" panose="020B0604020202020204" pitchFamily="34" charset="0"/>
                <a:hlinkClick r:id="rId12" tooltip="Καθαρά φυτικά έλαια (δεν έχει γραφτεί ακόμα)"/>
              </a:rPr>
              <a:t>καθαρά φυτικά έλαια</a:t>
            </a:r>
            <a:r>
              <a:rPr lang="el-GR" dirty="0">
                <a:latin typeface="Arial" panose="020B0604020202020204" pitchFamily="34" charset="0"/>
              </a:rPr>
              <a:t>. </a:t>
            </a:r>
            <a:endParaRPr lang="el-GR" dirty="0"/>
          </a:p>
        </p:txBody>
      </p:sp>
    </p:spTree>
    <p:extLst>
      <p:ext uri="{BB962C8B-B14F-4D97-AF65-F5344CB8AC3E}">
        <p14:creationId xmlns:p14="http://schemas.microsoft.com/office/powerpoint/2010/main" val="314919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675A68-A812-4D17-AFA8-B689F87F8F1F}"/>
              </a:ext>
            </a:extLst>
          </p:cNvPr>
          <p:cNvSpPr>
            <a:spLocks noGrp="1"/>
          </p:cNvSpPr>
          <p:nvPr>
            <p:ph type="title"/>
          </p:nvPr>
        </p:nvSpPr>
        <p:spPr>
          <a:xfrm>
            <a:off x="2569863" y="516051"/>
            <a:ext cx="7958331" cy="1077229"/>
          </a:xfrm>
        </p:spPr>
        <p:txBody>
          <a:bodyPr/>
          <a:lstStyle/>
          <a:p>
            <a:r>
              <a:rPr lang="el-GR" b="1" dirty="0"/>
              <a:t>ΒΙΟΝΤΙΖΕΛ</a:t>
            </a:r>
          </a:p>
        </p:txBody>
      </p:sp>
      <p:sp>
        <p:nvSpPr>
          <p:cNvPr id="6" name="Ορθογώνιο 5">
            <a:extLst>
              <a:ext uri="{FF2B5EF4-FFF2-40B4-BE49-F238E27FC236}">
                <a16:creationId xmlns:a16="http://schemas.microsoft.com/office/drawing/2014/main" id="{EE7F5387-B6D6-4F94-9A92-25F0BC7EE0BF}"/>
              </a:ext>
            </a:extLst>
          </p:cNvPr>
          <p:cNvSpPr/>
          <p:nvPr/>
        </p:nvSpPr>
        <p:spPr>
          <a:xfrm>
            <a:off x="954799" y="232292"/>
            <a:ext cx="5650716" cy="6186309"/>
          </a:xfrm>
          <a:prstGeom prst="rect">
            <a:avLst/>
          </a:prstGeom>
        </p:spPr>
        <p:txBody>
          <a:bodyPr wrap="square">
            <a:spAutoFit/>
          </a:bodyPr>
          <a:lstStyle/>
          <a:p>
            <a:r>
              <a:rPr lang="el-GR" b="1" dirty="0"/>
              <a:t>Πρόκειται για </a:t>
            </a:r>
            <a:r>
              <a:rPr lang="el-GR" b="1" dirty="0" err="1"/>
              <a:t>μεθυλ</a:t>
            </a:r>
            <a:r>
              <a:rPr lang="el-GR" b="1" dirty="0"/>
              <a:t> - ή </a:t>
            </a:r>
            <a:r>
              <a:rPr lang="el-GR" b="1" dirty="0" err="1"/>
              <a:t>αιθυλ</a:t>
            </a:r>
            <a:r>
              <a:rPr lang="el-GR" b="1" dirty="0"/>
              <a:t> – εστέρες λιπαρών οξέων από παρθένα ή χρησιμοποιημένα φυτικά έλαια (βρώσιμα και μη) και ζωικά λίπη. Η διαδικασία παραγωγής του περιλαμβάνει την αντίδραση </a:t>
            </a:r>
            <a:r>
              <a:rPr lang="el-GR" b="1" dirty="0" err="1"/>
              <a:t>τριγλυκεριδίων</a:t>
            </a:r>
            <a:r>
              <a:rPr lang="el-GR" b="1" dirty="0"/>
              <a:t> με </a:t>
            </a:r>
            <a:r>
              <a:rPr lang="el-GR" b="1" dirty="0" err="1"/>
              <a:t>μεθανόλη</a:t>
            </a:r>
            <a:r>
              <a:rPr lang="el-GR" b="1" dirty="0"/>
              <a:t> ή αιθανόλη.</a:t>
            </a:r>
          </a:p>
          <a:p>
            <a:r>
              <a:rPr lang="el-GR" b="1" dirty="0" err="1"/>
              <a:t>Βιοντίζελ</a:t>
            </a:r>
            <a:r>
              <a:rPr lang="el-GR" b="1" dirty="0"/>
              <a:t> </a:t>
            </a:r>
            <a:r>
              <a:rPr lang="el-GR" dirty="0"/>
              <a:t>(αγγλικά: biodeasel) ονομάζεται κάθε φυτικό έλαιο ή ζωικό λίπος που έχει (ή μπορεί σχετικά εύκολα να αποκτήσει) συγκρίσιμες ιδιότητες ως καύσιμο με το ντίζελ και για το λόγο αυτό μπορεί μακράς αλυσίδας </a:t>
            </a:r>
            <a:r>
              <a:rPr lang="el-GR" b="1" dirty="0"/>
              <a:t>καρβοξυλικούς αλκυλεστέρες (RCOOR), (συνήθως) </a:t>
            </a:r>
            <a:r>
              <a:rPr lang="el-GR" b="1" dirty="0" err="1"/>
              <a:t>μεθυ</a:t>
            </a:r>
            <a:r>
              <a:rPr lang="el-GR" dirty="0" err="1"/>
              <a:t>να</a:t>
            </a:r>
            <a:r>
              <a:rPr lang="el-GR" dirty="0"/>
              <a:t> χρησιμοποιηθεί ως βιολογικής προέλευσης υποκατάστατο του τελευταίου. Χημικά, αποτελείται (συνήθως) από μεθυ</a:t>
            </a:r>
            <a:r>
              <a:rPr lang="el-GR" b="1" dirty="0"/>
              <a:t>λεστέρες (RCOOCH3), αιθυλεστέρες (RCOOCH</a:t>
            </a:r>
            <a:r>
              <a:rPr lang="el-GR" b="1" baseline="-25000" dirty="0"/>
              <a:t>2</a:t>
            </a:r>
            <a:r>
              <a:rPr lang="el-GR" b="1" dirty="0"/>
              <a:t>CH</a:t>
            </a:r>
            <a:r>
              <a:rPr lang="el-GR" b="1" baseline="-25000" dirty="0"/>
              <a:t>3</a:t>
            </a:r>
            <a:r>
              <a:rPr lang="el-GR" b="1" dirty="0"/>
              <a:t>) ή προπυλεστέρες (RCOOCH</a:t>
            </a:r>
            <a:r>
              <a:rPr lang="el-GR" b="1" baseline="-25000" dirty="0"/>
              <a:t>2</a:t>
            </a:r>
            <a:r>
              <a:rPr lang="el-GR" b="1" dirty="0"/>
              <a:t>CH</a:t>
            </a:r>
            <a:r>
              <a:rPr lang="el-GR" b="1" baseline="-25000" dirty="0"/>
              <a:t>2</a:t>
            </a:r>
            <a:r>
              <a:rPr lang="el-GR" b="1" dirty="0"/>
              <a:t>CH</a:t>
            </a:r>
            <a:r>
              <a:rPr lang="el-GR" b="1" baseline="-25000" dirty="0"/>
              <a:t>3</a:t>
            </a:r>
            <a:r>
              <a:rPr lang="el-GR" b="1" dirty="0"/>
              <a:t>)</a:t>
            </a:r>
            <a:r>
              <a:rPr lang="el-GR" dirty="0"/>
              <a:t>. Το (ίδιο το) βιοντίζελ τυπικά παράγεται μετά χημική αντίδραση λιπιδίων (για παράδειγμα διάφορα φυτικά έλαια, όπως το σογιέλαιο, ή ζωικά λίπη, όπως ξύγκι με μια αλκοόλη. Με τέτοιου είδους αντίδραση (εστεροποίηση) παράγονται οι αντίστοιχοι εστέρες των χρησιμοποιούμενων λιπαρών οξέων.</a:t>
            </a:r>
          </a:p>
        </p:txBody>
      </p:sp>
      <p:pic>
        <p:nvPicPr>
          <p:cNvPr id="8" name="Εικόνα 7">
            <a:extLst>
              <a:ext uri="{FF2B5EF4-FFF2-40B4-BE49-F238E27FC236}">
                <a16:creationId xmlns:a16="http://schemas.microsoft.com/office/drawing/2014/main" id="{45ADF2C9-D4FD-4C9C-A465-E764AC710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5735" y="1373522"/>
            <a:ext cx="1679462" cy="2865263"/>
          </a:xfrm>
          <a:prstGeom prst="rect">
            <a:avLst/>
          </a:prstGeom>
        </p:spPr>
      </p:pic>
      <p:pic>
        <p:nvPicPr>
          <p:cNvPr id="10" name="Εικόνα 9">
            <a:extLst>
              <a:ext uri="{FF2B5EF4-FFF2-40B4-BE49-F238E27FC236}">
                <a16:creationId xmlns:a16="http://schemas.microsoft.com/office/drawing/2014/main" id="{C307660F-5AFC-429D-AAE1-4D519EC69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239" y="5024982"/>
            <a:ext cx="2845885" cy="1215969"/>
          </a:xfrm>
          <a:prstGeom prst="rect">
            <a:avLst/>
          </a:prstGeom>
        </p:spPr>
      </p:pic>
      <p:sp>
        <p:nvSpPr>
          <p:cNvPr id="11" name="Ορθογώνιο 10">
            <a:extLst>
              <a:ext uri="{FF2B5EF4-FFF2-40B4-BE49-F238E27FC236}">
                <a16:creationId xmlns:a16="http://schemas.microsoft.com/office/drawing/2014/main" id="{EE217D20-A749-4AF3-8449-74C8980E6611}"/>
              </a:ext>
            </a:extLst>
          </p:cNvPr>
          <p:cNvSpPr/>
          <p:nvPr/>
        </p:nvSpPr>
        <p:spPr>
          <a:xfrm>
            <a:off x="6707887" y="4314782"/>
            <a:ext cx="3489821" cy="646331"/>
          </a:xfrm>
          <a:prstGeom prst="rect">
            <a:avLst/>
          </a:prstGeom>
        </p:spPr>
        <p:txBody>
          <a:bodyPr wrap="square">
            <a:spAutoFit/>
          </a:bodyPr>
          <a:lstStyle/>
          <a:p>
            <a:r>
              <a:rPr lang="el-GR" sz="1200" dirty="0">
                <a:latin typeface="Arial" panose="020B0604020202020204" pitchFamily="34" charset="0"/>
              </a:rPr>
              <a:t>Μοντέλο του </a:t>
            </a:r>
            <a:r>
              <a:rPr lang="el-GR" sz="1200" dirty="0" err="1">
                <a:latin typeface="Arial" panose="020B0604020202020204" pitchFamily="34" charset="0"/>
              </a:rPr>
              <a:t>λινελαϊκού</a:t>
            </a:r>
            <a:r>
              <a:rPr lang="el-GR" sz="1200" dirty="0">
                <a:latin typeface="Arial" panose="020B0604020202020204" pitchFamily="34" charset="0"/>
              </a:rPr>
              <a:t> </a:t>
            </a:r>
            <a:r>
              <a:rPr lang="el-GR" sz="1200" dirty="0" err="1">
                <a:latin typeface="Arial" panose="020B0604020202020204" pitchFamily="34" charset="0"/>
              </a:rPr>
              <a:t>μεθυλεστέρα</a:t>
            </a:r>
            <a:r>
              <a:rPr lang="el-GR" sz="1200" dirty="0">
                <a:latin typeface="Arial" panose="020B0604020202020204" pitchFamily="34" charset="0"/>
              </a:rPr>
              <a:t>, ενός συνηθισμένου </a:t>
            </a:r>
            <a:r>
              <a:rPr lang="el-GR" sz="1200" dirty="0" err="1">
                <a:latin typeface="Arial" panose="020B0604020202020204" pitchFamily="34" charset="0"/>
              </a:rPr>
              <a:t>μεθυλεστερα</a:t>
            </a:r>
            <a:r>
              <a:rPr lang="el-GR" sz="1200" dirty="0">
                <a:latin typeface="Arial" panose="020B0604020202020204" pitchFamily="34" charset="0"/>
              </a:rPr>
              <a:t> που παράγεται από σογιέλαιο ή έλαιο </a:t>
            </a:r>
            <a:r>
              <a:rPr lang="el-GR" sz="1200" dirty="0" err="1">
                <a:latin typeface="Arial" panose="020B0604020202020204" pitchFamily="34" charset="0"/>
              </a:rPr>
              <a:t>ελαιοκράμβης</a:t>
            </a:r>
            <a:r>
              <a:rPr lang="el-GR" sz="1200" dirty="0">
                <a:latin typeface="Arial" panose="020B0604020202020204" pitchFamily="34" charset="0"/>
              </a:rPr>
              <a:t> και </a:t>
            </a:r>
            <a:r>
              <a:rPr lang="el-GR" sz="1200" dirty="0" err="1">
                <a:latin typeface="Arial" panose="020B0604020202020204" pitchFamily="34" charset="0"/>
              </a:rPr>
              <a:t>μεθανόλη</a:t>
            </a:r>
            <a:endParaRPr lang="el-GR" sz="1200" dirty="0"/>
          </a:p>
        </p:txBody>
      </p:sp>
      <p:sp>
        <p:nvSpPr>
          <p:cNvPr id="12" name="Ορθογώνιο 11">
            <a:extLst>
              <a:ext uri="{FF2B5EF4-FFF2-40B4-BE49-F238E27FC236}">
                <a16:creationId xmlns:a16="http://schemas.microsoft.com/office/drawing/2014/main" id="{2F0AA194-2882-4B38-8D68-0A2B3CAD93D1}"/>
              </a:ext>
            </a:extLst>
          </p:cNvPr>
          <p:cNvSpPr/>
          <p:nvPr/>
        </p:nvSpPr>
        <p:spPr>
          <a:xfrm>
            <a:off x="5498389" y="6237856"/>
            <a:ext cx="6096000" cy="553998"/>
          </a:xfrm>
          <a:prstGeom prst="rect">
            <a:avLst/>
          </a:prstGeom>
        </p:spPr>
        <p:txBody>
          <a:bodyPr>
            <a:spAutoFit/>
          </a:bodyPr>
          <a:lstStyle/>
          <a:p>
            <a:r>
              <a:rPr lang="el-GR" sz="1200" dirty="0">
                <a:latin typeface="Arial" panose="020B0604020202020204" pitchFamily="34" charset="0"/>
              </a:rPr>
              <a:t>Μοντέλο στεατικού </a:t>
            </a:r>
            <a:r>
              <a:rPr lang="el-GR" sz="1200" dirty="0" err="1">
                <a:latin typeface="Arial" panose="020B0604020202020204" pitchFamily="34" charset="0"/>
              </a:rPr>
              <a:t>αιθυλεστέρα</a:t>
            </a:r>
            <a:r>
              <a:rPr lang="el-GR" sz="1200" dirty="0">
                <a:latin typeface="Arial" panose="020B0604020202020204" pitchFamily="34" charset="0"/>
              </a:rPr>
              <a:t>, ενός </a:t>
            </a:r>
            <a:r>
              <a:rPr lang="el-GR" sz="1200" dirty="0" err="1">
                <a:latin typeface="Arial" panose="020B0604020202020204" pitchFamily="34" charset="0"/>
              </a:rPr>
              <a:t>αιθυλεστέρα</a:t>
            </a:r>
            <a:r>
              <a:rPr lang="el-GR" sz="1200" dirty="0">
                <a:latin typeface="Arial" panose="020B0604020202020204" pitchFamily="34" charset="0"/>
              </a:rPr>
              <a:t> που παράγεται από σογιέλαιο ή έλαιο </a:t>
            </a:r>
            <a:r>
              <a:rPr lang="el-GR" sz="1200" dirty="0" err="1">
                <a:latin typeface="Arial" panose="020B0604020202020204" pitchFamily="34" charset="0"/>
              </a:rPr>
              <a:t>ελαιοκράμβης</a:t>
            </a:r>
            <a:r>
              <a:rPr lang="el-GR" sz="1200" dirty="0">
                <a:latin typeface="Arial" panose="020B0604020202020204" pitchFamily="34" charset="0"/>
              </a:rPr>
              <a:t> και αιθανόλη</a:t>
            </a:r>
            <a:r>
              <a:rPr lang="el-GR" dirty="0">
                <a:solidFill>
                  <a:srgbClr val="222222"/>
                </a:solidFill>
                <a:latin typeface="Arial" panose="020B0604020202020204" pitchFamily="34" charset="0"/>
              </a:rPr>
              <a:t>.</a:t>
            </a:r>
            <a:endParaRPr lang="el-GR" dirty="0"/>
          </a:p>
        </p:txBody>
      </p:sp>
    </p:spTree>
    <p:extLst>
      <p:ext uri="{BB962C8B-B14F-4D97-AF65-F5344CB8AC3E}">
        <p14:creationId xmlns:p14="http://schemas.microsoft.com/office/powerpoint/2010/main" val="283854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675A68-A812-4D17-AFA8-B689F87F8F1F}"/>
              </a:ext>
            </a:extLst>
          </p:cNvPr>
          <p:cNvSpPr>
            <a:spLocks noGrp="1"/>
          </p:cNvSpPr>
          <p:nvPr>
            <p:ph type="title"/>
          </p:nvPr>
        </p:nvSpPr>
        <p:spPr>
          <a:xfrm>
            <a:off x="2611808" y="546225"/>
            <a:ext cx="7958331" cy="1077229"/>
          </a:xfrm>
        </p:spPr>
        <p:txBody>
          <a:bodyPr/>
          <a:lstStyle/>
          <a:p>
            <a:r>
              <a:rPr lang="el-GR" b="1" dirty="0"/>
              <a:t>ΒΙΟΝΤΙΖΕΛ</a:t>
            </a:r>
          </a:p>
        </p:txBody>
      </p:sp>
      <p:sp>
        <p:nvSpPr>
          <p:cNvPr id="6" name="Ορθογώνιο 5">
            <a:extLst>
              <a:ext uri="{FF2B5EF4-FFF2-40B4-BE49-F238E27FC236}">
                <a16:creationId xmlns:a16="http://schemas.microsoft.com/office/drawing/2014/main" id="{EE7F5387-B6D6-4F94-9A92-25F0BC7EE0BF}"/>
              </a:ext>
            </a:extLst>
          </p:cNvPr>
          <p:cNvSpPr/>
          <p:nvPr/>
        </p:nvSpPr>
        <p:spPr>
          <a:xfrm>
            <a:off x="1430410" y="1767618"/>
            <a:ext cx="5304639" cy="3693319"/>
          </a:xfrm>
          <a:prstGeom prst="rect">
            <a:avLst/>
          </a:prstGeom>
        </p:spPr>
        <p:txBody>
          <a:bodyPr wrap="square">
            <a:spAutoFit/>
          </a:bodyPr>
          <a:lstStyle/>
          <a:p>
            <a:r>
              <a:rPr lang="el-GR" dirty="0"/>
              <a:t>Το βιοντίζελ έχει σκοπό να χρησιμοποιείται σε κανονικούς κινητήρες ντίζελ και γι' αυτό διακρίνεται από φυτικά και απόβλητα έλαια που χρησιμοποιούνται ως καύσιμα (μόνο) σε κινητήρες ντίζελ οι οποίοι έχουν υποστεί κατάλληλη μετατροπή. Το βιοντίζελ μπορεί να χρησιμοποιηθεί ως καύσιμο ντίζελ, τόσο μόνο του, όσο και σε μίγματα με πετροντίζελ, σε οποιεσδήποτε αναλογίες. Τα μίγματα βιοντίζελ μπορούν επίσης να χρησιμοποιηθούν και ως πετρέλαιο θέρμανσης.</a:t>
            </a:r>
          </a:p>
          <a:p>
            <a:r>
              <a:rPr lang="el-GR" dirty="0"/>
              <a:t>Η Εθνική Επιτροπή Βιοντίζελ (ΗΠΑ) έχει επίσης έναν τεχνικό ορισμό για το βιοντίζελ με σύνθεση καρβοξυλικών μονοαλκυλεστέρων.</a:t>
            </a:r>
          </a:p>
        </p:txBody>
      </p:sp>
      <p:pic>
        <p:nvPicPr>
          <p:cNvPr id="4" name="Εικόνα 3" descr="Εικόνα που περιέχει πίνακας, εσωτερικό&#10;&#10;Η περιγραφή δημιουργήθηκε με πολύ υψηλή αξιοπιστία">
            <a:extLst>
              <a:ext uri="{FF2B5EF4-FFF2-40B4-BE49-F238E27FC236}">
                <a16:creationId xmlns:a16="http://schemas.microsoft.com/office/drawing/2014/main" id="{95EB0355-22A7-4F06-A5DB-9C6CC9440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469" y="1700212"/>
            <a:ext cx="3480121" cy="3828133"/>
          </a:xfrm>
          <a:prstGeom prst="rect">
            <a:avLst/>
          </a:prstGeom>
        </p:spPr>
      </p:pic>
    </p:spTree>
    <p:extLst>
      <p:ext uri="{BB962C8B-B14F-4D97-AF65-F5344CB8AC3E}">
        <p14:creationId xmlns:p14="http://schemas.microsoft.com/office/powerpoint/2010/main" val="258774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419B01C-AC4E-45EC-AC59-4C47E5431903}"/>
              </a:ext>
            </a:extLst>
          </p:cNvPr>
          <p:cNvSpPr txBox="1">
            <a:spLocks noChangeArrowheads="1"/>
          </p:cNvSpPr>
          <p:nvPr/>
        </p:nvSpPr>
        <p:spPr>
          <a:xfrm>
            <a:off x="1749105" y="1558167"/>
            <a:ext cx="8229600" cy="4775521"/>
          </a:xfrm>
          <a:prstGeom prst="rect">
            <a:avLst/>
          </a:prstGeom>
        </p:spPr>
        <p:txBody>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a:lnSpc>
                <a:spcPct val="90000"/>
              </a:lnSpc>
              <a:defRPr/>
            </a:pPr>
            <a:r>
              <a:rPr lang="el-GR" altLang="el-GR" dirty="0"/>
              <a:t>Στην αγνή του μορφή (Β100) προκαλεί φθορές σε ορισμένα μέρη του κινητήρα</a:t>
            </a:r>
          </a:p>
          <a:p>
            <a:pPr>
              <a:lnSpc>
                <a:spcPct val="90000"/>
              </a:lnSpc>
              <a:defRPr/>
            </a:pPr>
            <a:endParaRPr lang="el-GR" altLang="el-GR" sz="2800" dirty="0"/>
          </a:p>
          <a:p>
            <a:pPr algn="ctr">
              <a:lnSpc>
                <a:spcPct val="90000"/>
              </a:lnSpc>
              <a:buFont typeface="Wingdings" panose="05000000000000000000" pitchFamily="2" charset="2"/>
              <a:buNone/>
              <a:defRPr/>
            </a:pPr>
            <a:r>
              <a:rPr lang="el-GR" altLang="el-GR" b="1" u="sng" dirty="0"/>
              <a:t>Ενδεδειγμένη χρήση:</a:t>
            </a:r>
          </a:p>
          <a:p>
            <a:pPr algn="ctr">
              <a:lnSpc>
                <a:spcPct val="90000"/>
              </a:lnSpc>
              <a:buFont typeface="Wingdings" panose="05000000000000000000" pitchFamily="2" charset="2"/>
              <a:buNone/>
              <a:defRPr/>
            </a:pPr>
            <a:endParaRPr lang="el-GR" altLang="el-GR" sz="1600" b="1" u="sng" dirty="0"/>
          </a:p>
          <a:p>
            <a:pPr>
              <a:lnSpc>
                <a:spcPct val="90000"/>
              </a:lnSpc>
              <a:defRPr/>
            </a:pPr>
            <a:r>
              <a:rPr lang="el-GR" altLang="el-GR" dirty="0"/>
              <a:t>Μίγματα 20% Βιοντίζελ και 80% κανονικού ντίζελ (Β20) χρησιμοποιούνται σε κινητήρες χωρίς μετατροπές. </a:t>
            </a:r>
          </a:p>
          <a:p>
            <a:pPr>
              <a:lnSpc>
                <a:spcPct val="90000"/>
              </a:lnSpc>
              <a:defRPr/>
            </a:pPr>
            <a:r>
              <a:rPr lang="el-GR" altLang="el-GR" dirty="0"/>
              <a:t>Αυτοκινητοβιομηχανίες (</a:t>
            </a:r>
            <a:r>
              <a:rPr lang="en-US" altLang="el-GR" dirty="0" err="1"/>
              <a:t>vw</a:t>
            </a:r>
            <a:r>
              <a:rPr lang="en-US" altLang="el-GR" dirty="0"/>
              <a:t>) </a:t>
            </a:r>
            <a:r>
              <a:rPr lang="el-GR" altLang="el-GR" dirty="0"/>
              <a:t>υποστηρίζουν πλήρη συμβατότητα με το βιοντίζελ στους κινητήρες</a:t>
            </a:r>
          </a:p>
        </p:txBody>
      </p:sp>
      <p:sp>
        <p:nvSpPr>
          <p:cNvPr id="3" name="Τίτλος 1">
            <a:extLst>
              <a:ext uri="{FF2B5EF4-FFF2-40B4-BE49-F238E27FC236}">
                <a16:creationId xmlns:a16="http://schemas.microsoft.com/office/drawing/2014/main" id="{5158AF98-7E17-489C-B245-CC7A93B4D2F0}"/>
              </a:ext>
            </a:extLst>
          </p:cNvPr>
          <p:cNvSpPr txBox="1">
            <a:spLocks/>
          </p:cNvSpPr>
          <p:nvPr/>
        </p:nvSpPr>
        <p:spPr>
          <a:xfrm>
            <a:off x="2611808" y="546225"/>
            <a:ext cx="7958331" cy="1077229"/>
          </a:xfrm>
          <a:prstGeom prst="rect">
            <a:avLst/>
          </a:prstGeom>
        </p:spPr>
        <p:txBody>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l-GR" b="1" dirty="0"/>
              <a:t>Χρήση Βιοντίζελ</a:t>
            </a:r>
          </a:p>
        </p:txBody>
      </p:sp>
    </p:spTree>
    <p:extLst>
      <p:ext uri="{BB962C8B-B14F-4D97-AF65-F5344CB8AC3E}">
        <p14:creationId xmlns:p14="http://schemas.microsoft.com/office/powerpoint/2010/main" val="373136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CB04A48-A46B-4ED9-8CCF-D95B572E7B4B}"/>
              </a:ext>
            </a:extLst>
          </p:cNvPr>
          <p:cNvSpPr txBox="1">
            <a:spLocks noChangeArrowheads="1"/>
          </p:cNvSpPr>
          <p:nvPr/>
        </p:nvSpPr>
        <p:spPr>
          <a:xfrm>
            <a:off x="1782661" y="477043"/>
            <a:ext cx="8147050" cy="5903913"/>
          </a:xfrm>
          <a:prstGeom prst="rect">
            <a:avLst/>
          </a:prstGeom>
        </p:spPr>
        <p:txBody>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a:buFont typeface="Wingdings" panose="05000000000000000000" pitchFamily="2" charset="2"/>
              <a:buNone/>
              <a:defRPr/>
            </a:pPr>
            <a:r>
              <a:rPr lang="el-GR" altLang="el-GR" sz="2400" dirty="0"/>
              <a:t>Ακόμα χρησιμοποιείται για:</a:t>
            </a:r>
          </a:p>
          <a:p>
            <a:pPr>
              <a:buFont typeface="Wingdings" panose="05000000000000000000" pitchFamily="2" charset="2"/>
              <a:buNone/>
              <a:defRPr/>
            </a:pPr>
            <a:endParaRPr lang="el-GR" altLang="el-GR" sz="2400" dirty="0"/>
          </a:p>
          <a:p>
            <a:pPr>
              <a:defRPr/>
            </a:pPr>
            <a:r>
              <a:rPr lang="el-GR" altLang="el-GR" sz="2400" dirty="0"/>
              <a:t>Ανάγκες θέρμανσης με μικρές μετατροπές στους καυστήρες</a:t>
            </a:r>
            <a:endParaRPr lang="en-US" altLang="el-GR" sz="2400" dirty="0"/>
          </a:p>
          <a:p>
            <a:pPr>
              <a:defRPr/>
            </a:pPr>
            <a:endParaRPr lang="el-GR" altLang="el-GR" sz="2400" dirty="0"/>
          </a:p>
          <a:p>
            <a:pPr algn="ctr">
              <a:buFont typeface="Wingdings" panose="05000000000000000000" pitchFamily="2" charset="2"/>
              <a:buNone/>
              <a:defRPr/>
            </a:pPr>
            <a:r>
              <a:rPr lang="el-GR" altLang="el-GR" sz="2400" dirty="0"/>
              <a:t>&amp;</a:t>
            </a:r>
            <a:endParaRPr lang="en-US" altLang="el-GR" sz="2400" dirty="0"/>
          </a:p>
          <a:p>
            <a:pPr algn="ctr">
              <a:buFont typeface="Wingdings" panose="05000000000000000000" pitchFamily="2" charset="2"/>
              <a:buNone/>
              <a:defRPr/>
            </a:pPr>
            <a:endParaRPr lang="el-GR" altLang="el-GR" sz="2400" dirty="0"/>
          </a:p>
          <a:p>
            <a:pPr>
              <a:defRPr/>
            </a:pPr>
            <a:r>
              <a:rPr lang="el-GR" altLang="el-GR" sz="2400" dirty="0"/>
              <a:t>Παράγεται και στο σπίτι με εξοπλισμό αξίας περίπου 1500</a:t>
            </a:r>
            <a:r>
              <a:rPr lang="el-GR" altLang="el-GR" sz="2400" dirty="0">
                <a:latin typeface="Arial" panose="020B0604020202020204" pitchFamily="34" charset="0"/>
                <a:cs typeface="Arial" panose="020B0604020202020204" pitchFamily="34" charset="0"/>
              </a:rPr>
              <a:t>€</a:t>
            </a:r>
            <a:endParaRPr lang="el-GR" altLang="el-GR" sz="2400" dirty="0"/>
          </a:p>
          <a:p>
            <a:pPr>
              <a:defRPr/>
            </a:pPr>
            <a:endParaRPr lang="el-GR" altLang="el-GR" dirty="0"/>
          </a:p>
          <a:p>
            <a:pPr>
              <a:defRPr/>
            </a:pPr>
            <a:endParaRPr lang="el-GR" altLang="el-GR" dirty="0"/>
          </a:p>
        </p:txBody>
      </p:sp>
    </p:spTree>
    <p:extLst>
      <p:ext uri="{BB962C8B-B14F-4D97-AF65-F5344CB8AC3E}">
        <p14:creationId xmlns:p14="http://schemas.microsoft.com/office/powerpoint/2010/main" val="392899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93F6CDB-D06A-477C-8494-BE47406A865E}"/>
              </a:ext>
            </a:extLst>
          </p:cNvPr>
          <p:cNvSpPr>
            <a:spLocks noGrp="1" noChangeArrowheads="1"/>
          </p:cNvSpPr>
          <p:nvPr>
            <p:ph type="title"/>
          </p:nvPr>
        </p:nvSpPr>
        <p:spPr/>
        <p:txBody>
          <a:bodyPr/>
          <a:lstStyle/>
          <a:p>
            <a:pPr eaLnBrk="1" hangingPunct="1">
              <a:defRPr/>
            </a:pPr>
            <a:r>
              <a:rPr lang="el-GR" altLang="el-GR" b="1" u="sng"/>
              <a:t>Παραγωγή</a:t>
            </a:r>
          </a:p>
        </p:txBody>
      </p:sp>
      <p:sp>
        <p:nvSpPr>
          <p:cNvPr id="20483" name="Rectangle 3">
            <a:extLst>
              <a:ext uri="{FF2B5EF4-FFF2-40B4-BE49-F238E27FC236}">
                <a16:creationId xmlns:a16="http://schemas.microsoft.com/office/drawing/2014/main" id="{C6A43DC1-F724-4C02-9341-D5A21AC10D4D}"/>
              </a:ext>
            </a:extLst>
          </p:cNvPr>
          <p:cNvSpPr>
            <a:spLocks noGrp="1" noChangeArrowheads="1"/>
          </p:cNvSpPr>
          <p:nvPr>
            <p:ph type="body" idx="1"/>
          </p:nvPr>
        </p:nvSpPr>
        <p:spPr>
          <a:xfrm>
            <a:off x="2097248" y="1669409"/>
            <a:ext cx="8347056" cy="4380535"/>
          </a:xfrm>
        </p:spPr>
        <p:txBody>
          <a:bodyPr>
            <a:normAutofit/>
          </a:bodyPr>
          <a:lstStyle/>
          <a:p>
            <a:pPr eaLnBrk="1" hangingPunct="1">
              <a:buFont typeface="Wingdings" panose="05000000000000000000" pitchFamily="2" charset="2"/>
              <a:buNone/>
              <a:defRPr/>
            </a:pPr>
            <a:r>
              <a:rPr lang="el-GR" altLang="el-GR" sz="2400" b="1" u="sng" dirty="0"/>
              <a:t>Το Βιοντίζελ:</a:t>
            </a:r>
          </a:p>
          <a:p>
            <a:pPr eaLnBrk="1" hangingPunct="1">
              <a:buFont typeface="Wingdings" panose="05000000000000000000" pitchFamily="2" charset="2"/>
              <a:buNone/>
              <a:defRPr/>
            </a:pPr>
            <a:endParaRPr lang="el-GR" altLang="el-GR" sz="2400" dirty="0"/>
          </a:p>
          <a:p>
            <a:pPr eaLnBrk="1" hangingPunct="1">
              <a:defRPr/>
            </a:pPr>
            <a:r>
              <a:rPr lang="el-GR" altLang="el-GR" sz="2400" dirty="0"/>
              <a:t> Παράγεται μέσω της μετεστεροποίησης</a:t>
            </a:r>
          </a:p>
          <a:p>
            <a:pPr marL="0" indent="0" eaLnBrk="1" hangingPunct="1">
              <a:buNone/>
              <a:defRPr/>
            </a:pPr>
            <a:endParaRPr lang="el-GR" altLang="el-GR" sz="2400" dirty="0"/>
          </a:p>
          <a:p>
            <a:pPr eaLnBrk="1" hangingPunct="1">
              <a:buClr>
                <a:schemeClr val="tx1"/>
              </a:buClr>
              <a:buFont typeface="Wingdings" panose="05000000000000000000" pitchFamily="2" charset="2"/>
              <a:buChar char="Ø"/>
              <a:defRPr/>
            </a:pPr>
            <a:r>
              <a:rPr lang="el-GR" altLang="el-GR" sz="2400" dirty="0"/>
              <a:t>των φυτικών ελαίων </a:t>
            </a:r>
          </a:p>
          <a:p>
            <a:pPr eaLnBrk="1" hangingPunct="1">
              <a:buClr>
                <a:schemeClr val="tx1"/>
              </a:buClr>
              <a:buFont typeface="Wingdings" panose="05000000000000000000" pitchFamily="2" charset="2"/>
              <a:buChar char="Ø"/>
              <a:defRPr/>
            </a:pPr>
            <a:r>
              <a:rPr lang="el-GR" altLang="el-GR" sz="2400" dirty="0"/>
              <a:t>των ζωικών λιπών </a:t>
            </a:r>
          </a:p>
          <a:p>
            <a:pPr eaLnBrk="1" hangingPunct="1">
              <a:buClr>
                <a:schemeClr val="tx1"/>
              </a:buClr>
              <a:buFont typeface="Wingdings" panose="05000000000000000000" pitchFamily="2" charset="2"/>
              <a:buChar char="Ø"/>
              <a:defRPr/>
            </a:pPr>
            <a:r>
              <a:rPr lang="el-GR" altLang="el-GR" sz="2400" dirty="0"/>
              <a:t>και από χρησιμοποιημένα μαγειρικά λάδια</a:t>
            </a:r>
            <a:endParaRPr lang="el-GR" altLang="el-GR" dirty="0"/>
          </a:p>
        </p:txBody>
      </p:sp>
    </p:spTree>
    <p:extLst>
      <p:ext uri="{BB962C8B-B14F-4D97-AF65-F5344CB8AC3E}">
        <p14:creationId xmlns:p14="http://schemas.microsoft.com/office/powerpoint/2010/main" val="2037923480"/>
      </p:ext>
    </p:extLst>
  </p:cSld>
  <p:clrMapOvr>
    <a:masterClrMapping/>
  </p:clrMapOvr>
  <p:transition spd="med">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άντισον">
  <a:themeElements>
    <a:clrScheme name="Μάντισο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Μάντισο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Μάντισο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TM16401375[[fn=Μάντισον]]</Template>
  <TotalTime>154</TotalTime>
  <Words>1378</Words>
  <Application>Microsoft Office PowerPoint</Application>
  <PresentationFormat>Ευρεία οθόνη</PresentationFormat>
  <Paragraphs>102</Paragraphs>
  <Slides>22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22</vt:i4>
      </vt:variant>
    </vt:vector>
  </HeadingPairs>
  <TitlesOfParts>
    <vt:vector size="27" baseType="lpstr">
      <vt:lpstr>Arial</vt:lpstr>
      <vt:lpstr>MS Shell Dlg 2</vt:lpstr>
      <vt:lpstr>Wingdings</vt:lpstr>
      <vt:lpstr>Wingdings 3</vt:lpstr>
      <vt:lpstr>Μάντισον</vt:lpstr>
      <vt:lpstr>ΟΡΓΑΝΙΚΗ ΧΗΜΕΙΑ ΤΜΗΜΑ ΔΕΑΠΤ</vt:lpstr>
      <vt:lpstr>ΥΛΗ ΜΑΘΗΜΑΤΟΣ</vt:lpstr>
      <vt:lpstr>Βιοκαύσιμα     </vt:lpstr>
      <vt:lpstr>ΤΥΠΟΙ ΒΙΟΚΑΥΣΙΜΩΝ</vt:lpstr>
      <vt:lpstr>ΒΙΟΝΤΙΖΕΛ</vt:lpstr>
      <vt:lpstr>ΒΙΟΝΤΙΖΕΛ</vt:lpstr>
      <vt:lpstr>Παρουσίαση του PowerPoint</vt:lpstr>
      <vt:lpstr>Παρουσίαση του PowerPoint</vt:lpstr>
      <vt:lpstr>Παραγωγή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ΕΡΩΤΗΣΕΙΣ ΚΑΤΑΝΟΗΣΗΣ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ΟΡΓΑΝΙΚΗ ΧΗΜΕΙΑ ΤΜΗΜΑ ΔΕΑΠΤ</dc:title>
  <dc:creator>Άρης Γιαννακάς</dc:creator>
  <cp:lastModifiedBy>Άρης Γιαννακάς</cp:lastModifiedBy>
  <cp:revision>8</cp:revision>
  <dcterms:created xsi:type="dcterms:W3CDTF">2018-03-21T07:53:22Z</dcterms:created>
  <dcterms:modified xsi:type="dcterms:W3CDTF">2019-04-02T06:11:27Z</dcterms:modified>
</cp:coreProperties>
</file>